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2.xml" ContentType="application/vnd.openxmlformats-officedocument.themeOverride+xml"/>
  <Override PartName="/ppt/notesSlides/notesSlide14.xml" ContentType="application/vnd.openxmlformats-officedocument.presentationml.notesSlide+xml"/>
  <Override PartName="/ppt/theme/themeOverride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4.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heme/themeOverride5.xml" ContentType="application/vnd.openxmlformats-officedocument.themeOverr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75" r:id="rId2"/>
    <p:sldMasterId id="2147483689" r:id="rId3"/>
    <p:sldMasterId id="2147483701" r:id="rId4"/>
    <p:sldMasterId id="2147483713" r:id="rId5"/>
    <p:sldMasterId id="2147483725" r:id="rId6"/>
  </p:sldMasterIdLst>
  <p:notesMasterIdLst>
    <p:notesMasterId r:id="rId51"/>
  </p:notesMasterIdLst>
  <p:sldIdLst>
    <p:sldId id="420" r:id="rId7"/>
    <p:sldId id="559" r:id="rId8"/>
    <p:sldId id="561" r:id="rId9"/>
    <p:sldId id="569" r:id="rId10"/>
    <p:sldId id="609" r:id="rId11"/>
    <p:sldId id="610" r:id="rId12"/>
    <p:sldId id="595" r:id="rId13"/>
    <p:sldId id="571" r:id="rId14"/>
    <p:sldId id="615" r:id="rId15"/>
    <p:sldId id="591" r:id="rId16"/>
    <p:sldId id="554" r:id="rId17"/>
    <p:sldId id="592" r:id="rId18"/>
    <p:sldId id="572" r:id="rId19"/>
    <p:sldId id="557" r:id="rId20"/>
    <p:sldId id="577" r:id="rId21"/>
    <p:sldId id="580" r:id="rId22"/>
    <p:sldId id="576" r:id="rId23"/>
    <p:sldId id="612" r:id="rId24"/>
    <p:sldId id="578" r:id="rId25"/>
    <p:sldId id="588" r:id="rId26"/>
    <p:sldId id="587" r:id="rId27"/>
    <p:sldId id="589" r:id="rId28"/>
    <p:sldId id="574" r:id="rId29"/>
    <p:sldId id="596" r:id="rId30"/>
    <p:sldId id="613" r:id="rId31"/>
    <p:sldId id="598" r:id="rId32"/>
    <p:sldId id="599" r:id="rId33"/>
    <p:sldId id="600" r:id="rId34"/>
    <p:sldId id="601" r:id="rId35"/>
    <p:sldId id="602" r:id="rId36"/>
    <p:sldId id="603" r:id="rId37"/>
    <p:sldId id="614" r:id="rId38"/>
    <p:sldId id="604" r:id="rId39"/>
    <p:sldId id="605" r:id="rId40"/>
    <p:sldId id="606" r:id="rId41"/>
    <p:sldId id="607" r:id="rId42"/>
    <p:sldId id="608" r:id="rId43"/>
    <p:sldId id="593" r:id="rId44"/>
    <p:sldId id="611" r:id="rId45"/>
    <p:sldId id="583" r:id="rId46"/>
    <p:sldId id="594" r:id="rId47"/>
    <p:sldId id="584" r:id="rId48"/>
    <p:sldId id="585" r:id="rId49"/>
    <p:sldId id="582" r:id="rId50"/>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ng Eva" initials="JE" lastIdx="18" clrIdx="0"/>
  <p:cmAuthor id="1" name="Haller Alexandra" initials="HA" lastIdx="17" clrIdx="1"/>
  <p:cmAuthor id="2" name="User name" initials="Un"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38F"/>
    <a:srgbClr val="B62904"/>
    <a:srgbClr val="FDBB5E"/>
    <a:srgbClr val="FFE9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9" autoAdjust="0"/>
    <p:restoredTop sz="70870" autoAdjust="0"/>
  </p:normalViewPr>
  <p:slideViewPr>
    <p:cSldViewPr showGuides="1">
      <p:cViewPr>
        <p:scale>
          <a:sx n="66" d="100"/>
          <a:sy n="66" d="100"/>
        </p:scale>
        <p:origin x="-2394" y="-462"/>
      </p:cViewPr>
      <p:guideLst>
        <p:guide orient="horz" pos="2160"/>
        <p:guide pos="2880"/>
      </p:guideLst>
    </p:cSldViewPr>
  </p:slideViewPr>
  <p:outlineViewPr>
    <p:cViewPr>
      <p:scale>
        <a:sx n="33" d="100"/>
        <a:sy n="33" d="100"/>
      </p:scale>
      <p:origin x="0" y="-11238"/>
    </p:cViewPr>
  </p:outlineViewPr>
  <p:notesTextViewPr>
    <p:cViewPr>
      <p:scale>
        <a:sx n="1" d="1"/>
        <a:sy n="1" d="1"/>
      </p:scale>
      <p:origin x="0" y="0"/>
    </p:cViewPr>
  </p:notesTextViewPr>
  <p:sorterViewPr>
    <p:cViewPr>
      <p:scale>
        <a:sx n="100" d="100"/>
        <a:sy n="100" d="100"/>
      </p:scale>
      <p:origin x="0" y="654"/>
    </p:cViewPr>
  </p:sorterViewPr>
  <p:notesViewPr>
    <p:cSldViewPr>
      <p:cViewPr varScale="1">
        <p:scale>
          <a:sx n="81" d="100"/>
          <a:sy n="81" d="100"/>
        </p:scale>
        <p:origin x="1110"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427B73-B055-4885-96D9-ABBA458EFD04}" type="doc">
      <dgm:prSet loTypeId="urn:microsoft.com/office/officeart/2005/8/layout/process2" loCatId="process" qsTypeId="urn:microsoft.com/office/officeart/2005/8/quickstyle/simple2" qsCatId="simple" csTypeId="urn:microsoft.com/office/officeart/2005/8/colors/accent2_1" csCatId="accent2" phldr="1"/>
      <dgm:spPr/>
    </dgm:pt>
    <dgm:pt modelId="{0F075225-6A0F-4F9E-A66C-29C819AC77BC}">
      <dgm:prSet phldrT="[Text]"/>
      <dgm:spPr>
        <a:ln>
          <a:solidFill>
            <a:srgbClr val="FDBB5E"/>
          </a:solidFill>
        </a:ln>
      </dgm:spPr>
      <dgm:t>
        <a:bodyPr/>
        <a:lstStyle/>
        <a:p>
          <a:r>
            <a:rPr lang="de-DE" noProof="0" dirty="0" smtClean="0"/>
            <a:t>Nachhaltige Entwicklung</a:t>
          </a:r>
          <a:endParaRPr lang="de-DE" noProof="0" dirty="0"/>
        </a:p>
      </dgm:t>
    </dgm:pt>
    <dgm:pt modelId="{63DFAD3D-1ADA-4A04-A80F-400D00BB45D3}" type="parTrans" cxnId="{D2CBA5B7-0E2E-4C4E-B9C0-F5CA9AC7999B}">
      <dgm:prSet/>
      <dgm:spPr/>
      <dgm:t>
        <a:bodyPr/>
        <a:lstStyle/>
        <a:p>
          <a:endParaRPr lang="en-US"/>
        </a:p>
      </dgm:t>
    </dgm:pt>
    <dgm:pt modelId="{F4D4AD79-02C8-4421-9107-418BE6620918}" type="sibTrans" cxnId="{D2CBA5B7-0E2E-4C4E-B9C0-F5CA9AC7999B}">
      <dgm:prSet/>
      <dgm:spPr/>
      <dgm:t>
        <a:bodyPr/>
        <a:lstStyle/>
        <a:p>
          <a:endParaRPr lang="en-US"/>
        </a:p>
      </dgm:t>
    </dgm:pt>
    <dgm:pt modelId="{0FC1A23E-048B-4586-A154-82748D9446DB}">
      <dgm:prSet phldrT="[Text]"/>
      <dgm:spPr>
        <a:ln>
          <a:solidFill>
            <a:srgbClr val="FDBB5E"/>
          </a:solidFill>
        </a:ln>
      </dgm:spPr>
      <dgm:t>
        <a:bodyPr/>
        <a:lstStyle/>
        <a:p>
          <a:r>
            <a:rPr lang="de-DE" noProof="0" dirty="0" smtClean="0"/>
            <a:t>Wissen über Verkehrsträger(</a:t>
          </a:r>
          <a:r>
            <a:rPr lang="de-DE" noProof="0" dirty="0" err="1" smtClean="0"/>
            <a:t>kombination</a:t>
          </a:r>
          <a:r>
            <a:rPr lang="de-DE" noProof="0" dirty="0" smtClean="0"/>
            <a:t>) und Berufsmöglichkeiten </a:t>
          </a:r>
          <a:endParaRPr lang="de-DE" noProof="0" dirty="0"/>
        </a:p>
      </dgm:t>
    </dgm:pt>
    <dgm:pt modelId="{A1E14B61-FA0F-41BC-92E7-46876E13AB75}" type="parTrans" cxnId="{2084B20D-3CCB-4A67-AEF2-04A1C84BF379}">
      <dgm:prSet/>
      <dgm:spPr/>
      <dgm:t>
        <a:bodyPr/>
        <a:lstStyle/>
        <a:p>
          <a:endParaRPr lang="en-US"/>
        </a:p>
      </dgm:t>
    </dgm:pt>
    <dgm:pt modelId="{2DB9A111-5C02-44E2-A16F-614570E6AA16}" type="sibTrans" cxnId="{2084B20D-3CCB-4A67-AEF2-04A1C84BF379}">
      <dgm:prSet/>
      <dgm:spPr>
        <a:solidFill>
          <a:srgbClr val="FDBB5E"/>
        </a:solidFill>
        <a:ln>
          <a:solidFill>
            <a:srgbClr val="FDBB5E"/>
          </a:solidFill>
        </a:ln>
      </dgm:spPr>
      <dgm:t>
        <a:bodyPr/>
        <a:lstStyle/>
        <a:p>
          <a:endParaRPr lang="en-US"/>
        </a:p>
      </dgm:t>
    </dgm:pt>
    <dgm:pt modelId="{C50EC5B4-090C-4D25-95A7-1BB3EE8E0A14}">
      <dgm:prSet phldrT="[Text]"/>
      <dgm:spPr>
        <a:ln>
          <a:solidFill>
            <a:srgbClr val="FDBB5E"/>
          </a:solidFill>
        </a:ln>
      </dgm:spPr>
      <dgm:t>
        <a:bodyPr/>
        <a:lstStyle/>
        <a:p>
          <a:r>
            <a:rPr lang="de-DE" noProof="0" dirty="0" smtClean="0"/>
            <a:t>Transportbereich ist für ¼ der Treibhausgas-emissionen verantwortlich</a:t>
          </a:r>
          <a:endParaRPr lang="de-DE" noProof="0" dirty="0"/>
        </a:p>
      </dgm:t>
    </dgm:pt>
    <dgm:pt modelId="{6DAE0F5A-D569-4E3C-AB02-1AE95C09F9A4}" type="parTrans" cxnId="{5AEF9B1D-8BC1-476F-ACDE-2243C0213F1D}">
      <dgm:prSet/>
      <dgm:spPr/>
      <dgm:t>
        <a:bodyPr/>
        <a:lstStyle/>
        <a:p>
          <a:endParaRPr lang="en-US"/>
        </a:p>
      </dgm:t>
    </dgm:pt>
    <dgm:pt modelId="{8FC9650F-889E-4EBF-A963-AE10DE4A6A89}" type="sibTrans" cxnId="{5AEF9B1D-8BC1-476F-ACDE-2243C0213F1D}">
      <dgm:prSet/>
      <dgm:spPr>
        <a:solidFill>
          <a:srgbClr val="FDBB5E"/>
        </a:solidFill>
        <a:ln>
          <a:solidFill>
            <a:srgbClr val="FDBB5E"/>
          </a:solidFill>
        </a:ln>
      </dgm:spPr>
      <dgm:t>
        <a:bodyPr/>
        <a:lstStyle/>
        <a:p>
          <a:endParaRPr lang="en-US"/>
        </a:p>
      </dgm:t>
    </dgm:pt>
    <dgm:pt modelId="{B2512351-3388-4A7F-AA59-1433A68054DB}" type="pres">
      <dgm:prSet presAssocID="{37427B73-B055-4885-96D9-ABBA458EFD04}" presName="linearFlow" presStyleCnt="0">
        <dgm:presLayoutVars>
          <dgm:resizeHandles val="exact"/>
        </dgm:presLayoutVars>
      </dgm:prSet>
      <dgm:spPr/>
    </dgm:pt>
    <dgm:pt modelId="{6509FD14-7D08-4E35-9A2A-EE5B9D6877A6}" type="pres">
      <dgm:prSet presAssocID="{C50EC5B4-090C-4D25-95A7-1BB3EE8E0A14}" presName="node" presStyleLbl="node1" presStyleIdx="0" presStyleCnt="3">
        <dgm:presLayoutVars>
          <dgm:bulletEnabled val="1"/>
        </dgm:presLayoutVars>
      </dgm:prSet>
      <dgm:spPr/>
      <dgm:t>
        <a:bodyPr/>
        <a:lstStyle/>
        <a:p>
          <a:endParaRPr lang="en-US"/>
        </a:p>
      </dgm:t>
    </dgm:pt>
    <dgm:pt modelId="{3F852DC9-9123-4B05-99F7-F515797BA911}" type="pres">
      <dgm:prSet presAssocID="{8FC9650F-889E-4EBF-A963-AE10DE4A6A89}" presName="sibTrans" presStyleLbl="sibTrans2D1" presStyleIdx="0" presStyleCnt="2"/>
      <dgm:spPr/>
      <dgm:t>
        <a:bodyPr/>
        <a:lstStyle/>
        <a:p>
          <a:endParaRPr lang="de-AT"/>
        </a:p>
      </dgm:t>
    </dgm:pt>
    <dgm:pt modelId="{6AA61D54-A1B1-4CAA-A9E7-64FC884B1193}" type="pres">
      <dgm:prSet presAssocID="{8FC9650F-889E-4EBF-A963-AE10DE4A6A89}" presName="connectorText" presStyleLbl="sibTrans2D1" presStyleIdx="0" presStyleCnt="2"/>
      <dgm:spPr/>
      <dgm:t>
        <a:bodyPr/>
        <a:lstStyle/>
        <a:p>
          <a:endParaRPr lang="de-AT"/>
        </a:p>
      </dgm:t>
    </dgm:pt>
    <dgm:pt modelId="{F2ADA03B-8173-473F-80B6-43A49B0CD630}" type="pres">
      <dgm:prSet presAssocID="{0FC1A23E-048B-4586-A154-82748D9446DB}" presName="node" presStyleLbl="node1" presStyleIdx="1" presStyleCnt="3">
        <dgm:presLayoutVars>
          <dgm:bulletEnabled val="1"/>
        </dgm:presLayoutVars>
      </dgm:prSet>
      <dgm:spPr/>
      <dgm:t>
        <a:bodyPr/>
        <a:lstStyle/>
        <a:p>
          <a:endParaRPr lang="en-US"/>
        </a:p>
      </dgm:t>
    </dgm:pt>
    <dgm:pt modelId="{DB691542-A7BF-4A63-B07F-3D4FA05F241B}" type="pres">
      <dgm:prSet presAssocID="{2DB9A111-5C02-44E2-A16F-614570E6AA16}" presName="sibTrans" presStyleLbl="sibTrans2D1" presStyleIdx="1" presStyleCnt="2"/>
      <dgm:spPr/>
      <dgm:t>
        <a:bodyPr/>
        <a:lstStyle/>
        <a:p>
          <a:endParaRPr lang="de-AT"/>
        </a:p>
      </dgm:t>
    </dgm:pt>
    <dgm:pt modelId="{5978B100-76E1-431D-A8E6-00451EAB7E00}" type="pres">
      <dgm:prSet presAssocID="{2DB9A111-5C02-44E2-A16F-614570E6AA16}" presName="connectorText" presStyleLbl="sibTrans2D1" presStyleIdx="1" presStyleCnt="2"/>
      <dgm:spPr/>
      <dgm:t>
        <a:bodyPr/>
        <a:lstStyle/>
        <a:p>
          <a:endParaRPr lang="de-AT"/>
        </a:p>
      </dgm:t>
    </dgm:pt>
    <dgm:pt modelId="{BBDF14E7-C894-4A63-AC7A-988839F5D6B0}" type="pres">
      <dgm:prSet presAssocID="{0F075225-6A0F-4F9E-A66C-29C819AC77BC}" presName="node" presStyleLbl="node1" presStyleIdx="2" presStyleCnt="3">
        <dgm:presLayoutVars>
          <dgm:bulletEnabled val="1"/>
        </dgm:presLayoutVars>
      </dgm:prSet>
      <dgm:spPr/>
      <dgm:t>
        <a:bodyPr/>
        <a:lstStyle/>
        <a:p>
          <a:endParaRPr lang="en-US"/>
        </a:p>
      </dgm:t>
    </dgm:pt>
  </dgm:ptLst>
  <dgm:cxnLst>
    <dgm:cxn modelId="{384781FA-C3EF-4A68-9768-79FFE53E9792}" type="presOf" srcId="{0FC1A23E-048B-4586-A154-82748D9446DB}" destId="{F2ADA03B-8173-473F-80B6-43A49B0CD630}" srcOrd="0" destOrd="0" presId="urn:microsoft.com/office/officeart/2005/8/layout/process2"/>
    <dgm:cxn modelId="{8CE59A85-BA1A-4CF7-8D62-61EDDCA8E982}" type="presOf" srcId="{2DB9A111-5C02-44E2-A16F-614570E6AA16}" destId="{5978B100-76E1-431D-A8E6-00451EAB7E00}" srcOrd="1" destOrd="0" presId="urn:microsoft.com/office/officeart/2005/8/layout/process2"/>
    <dgm:cxn modelId="{2084B20D-3CCB-4A67-AEF2-04A1C84BF379}" srcId="{37427B73-B055-4885-96D9-ABBA458EFD04}" destId="{0FC1A23E-048B-4586-A154-82748D9446DB}" srcOrd="1" destOrd="0" parTransId="{A1E14B61-FA0F-41BC-92E7-46876E13AB75}" sibTransId="{2DB9A111-5C02-44E2-A16F-614570E6AA16}"/>
    <dgm:cxn modelId="{73D744D4-28A4-474D-84FD-C7F1D3635F37}" type="presOf" srcId="{37427B73-B055-4885-96D9-ABBA458EFD04}" destId="{B2512351-3388-4A7F-AA59-1433A68054DB}" srcOrd="0" destOrd="0" presId="urn:microsoft.com/office/officeart/2005/8/layout/process2"/>
    <dgm:cxn modelId="{D2CBA5B7-0E2E-4C4E-B9C0-F5CA9AC7999B}" srcId="{37427B73-B055-4885-96D9-ABBA458EFD04}" destId="{0F075225-6A0F-4F9E-A66C-29C819AC77BC}" srcOrd="2" destOrd="0" parTransId="{63DFAD3D-1ADA-4A04-A80F-400D00BB45D3}" sibTransId="{F4D4AD79-02C8-4421-9107-418BE6620918}"/>
    <dgm:cxn modelId="{FC1F1BC8-41C5-4BE9-91F8-B9EF571ED25B}" type="presOf" srcId="{8FC9650F-889E-4EBF-A963-AE10DE4A6A89}" destId="{6AA61D54-A1B1-4CAA-A9E7-64FC884B1193}" srcOrd="1" destOrd="0" presId="urn:microsoft.com/office/officeart/2005/8/layout/process2"/>
    <dgm:cxn modelId="{491521C6-995A-4479-88A3-1DB8E2168145}" type="presOf" srcId="{C50EC5B4-090C-4D25-95A7-1BB3EE8E0A14}" destId="{6509FD14-7D08-4E35-9A2A-EE5B9D6877A6}" srcOrd="0" destOrd="0" presId="urn:microsoft.com/office/officeart/2005/8/layout/process2"/>
    <dgm:cxn modelId="{E5B5AB8F-56E8-4476-831A-D5931B7271FF}" type="presOf" srcId="{0F075225-6A0F-4F9E-A66C-29C819AC77BC}" destId="{BBDF14E7-C894-4A63-AC7A-988839F5D6B0}" srcOrd="0" destOrd="0" presId="urn:microsoft.com/office/officeart/2005/8/layout/process2"/>
    <dgm:cxn modelId="{9F5D447E-5CA7-4F72-9EDB-AC03B7D9A82E}" type="presOf" srcId="{2DB9A111-5C02-44E2-A16F-614570E6AA16}" destId="{DB691542-A7BF-4A63-B07F-3D4FA05F241B}" srcOrd="0" destOrd="0" presId="urn:microsoft.com/office/officeart/2005/8/layout/process2"/>
    <dgm:cxn modelId="{D2F9E1B7-0971-469A-85D4-F14124BD0623}" type="presOf" srcId="{8FC9650F-889E-4EBF-A963-AE10DE4A6A89}" destId="{3F852DC9-9123-4B05-99F7-F515797BA911}" srcOrd="0" destOrd="0" presId="urn:microsoft.com/office/officeart/2005/8/layout/process2"/>
    <dgm:cxn modelId="{5AEF9B1D-8BC1-476F-ACDE-2243C0213F1D}" srcId="{37427B73-B055-4885-96D9-ABBA458EFD04}" destId="{C50EC5B4-090C-4D25-95A7-1BB3EE8E0A14}" srcOrd="0" destOrd="0" parTransId="{6DAE0F5A-D569-4E3C-AB02-1AE95C09F9A4}" sibTransId="{8FC9650F-889E-4EBF-A963-AE10DE4A6A89}"/>
    <dgm:cxn modelId="{0D34C210-2473-4EB9-852A-AF4F8DC0FE63}" type="presParOf" srcId="{B2512351-3388-4A7F-AA59-1433A68054DB}" destId="{6509FD14-7D08-4E35-9A2A-EE5B9D6877A6}" srcOrd="0" destOrd="0" presId="urn:microsoft.com/office/officeart/2005/8/layout/process2"/>
    <dgm:cxn modelId="{327BACA7-2DFF-49BD-95C8-5EED3B92BF66}" type="presParOf" srcId="{B2512351-3388-4A7F-AA59-1433A68054DB}" destId="{3F852DC9-9123-4B05-99F7-F515797BA911}" srcOrd="1" destOrd="0" presId="urn:microsoft.com/office/officeart/2005/8/layout/process2"/>
    <dgm:cxn modelId="{92265EF3-7A3C-4B87-B10C-0904DC289AA6}" type="presParOf" srcId="{3F852DC9-9123-4B05-99F7-F515797BA911}" destId="{6AA61D54-A1B1-4CAA-A9E7-64FC884B1193}" srcOrd="0" destOrd="0" presId="urn:microsoft.com/office/officeart/2005/8/layout/process2"/>
    <dgm:cxn modelId="{18E21FD0-4757-4862-8B97-6630CDD7C915}" type="presParOf" srcId="{B2512351-3388-4A7F-AA59-1433A68054DB}" destId="{F2ADA03B-8173-473F-80B6-43A49B0CD630}" srcOrd="2" destOrd="0" presId="urn:microsoft.com/office/officeart/2005/8/layout/process2"/>
    <dgm:cxn modelId="{199A373D-A75F-429F-A8DF-703B11A56F10}" type="presParOf" srcId="{B2512351-3388-4A7F-AA59-1433A68054DB}" destId="{DB691542-A7BF-4A63-B07F-3D4FA05F241B}" srcOrd="3" destOrd="0" presId="urn:microsoft.com/office/officeart/2005/8/layout/process2"/>
    <dgm:cxn modelId="{839274E6-7FF1-431C-A473-8C4D0F6FF1D7}" type="presParOf" srcId="{DB691542-A7BF-4A63-B07F-3D4FA05F241B}" destId="{5978B100-76E1-431D-A8E6-00451EAB7E00}" srcOrd="0" destOrd="0" presId="urn:microsoft.com/office/officeart/2005/8/layout/process2"/>
    <dgm:cxn modelId="{C4947657-6AD1-461C-8424-353A46D5692C}" type="presParOf" srcId="{B2512351-3388-4A7F-AA59-1433A68054DB}" destId="{BBDF14E7-C894-4A63-AC7A-988839F5D6B0}"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9FD14-7D08-4E35-9A2A-EE5B9D6877A6}">
      <dsp:nvSpPr>
        <dsp:cNvPr id="0" name=""/>
        <dsp:cNvSpPr/>
      </dsp:nvSpPr>
      <dsp:spPr>
        <a:xfrm>
          <a:off x="222556" y="0"/>
          <a:ext cx="2887370" cy="1098152"/>
        </a:xfrm>
        <a:prstGeom prst="roundRect">
          <a:avLst>
            <a:gd name="adj" fmla="val 10000"/>
          </a:avLst>
        </a:prstGeom>
        <a:solidFill>
          <a:schemeClr val="lt1">
            <a:hueOff val="0"/>
            <a:satOff val="0"/>
            <a:lumOff val="0"/>
            <a:alphaOff val="0"/>
          </a:schemeClr>
        </a:solidFill>
        <a:ln w="44450" cap="flat" cmpd="sng" algn="ctr">
          <a:solidFill>
            <a:srgbClr val="FDBB5E"/>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noProof="0" dirty="0" smtClean="0"/>
            <a:t>Transportbereich ist für ¼ der Treibhausgas-emissionen verantwortlich</a:t>
          </a:r>
          <a:endParaRPr lang="de-DE" sz="1800" kern="1200" noProof="0" dirty="0"/>
        </a:p>
      </dsp:txBody>
      <dsp:txXfrm>
        <a:off x="254720" y="32164"/>
        <a:ext cx="2823042" cy="1033824"/>
      </dsp:txXfrm>
    </dsp:sp>
    <dsp:sp modelId="{3F852DC9-9123-4B05-99F7-F515797BA911}">
      <dsp:nvSpPr>
        <dsp:cNvPr id="0" name=""/>
        <dsp:cNvSpPr/>
      </dsp:nvSpPr>
      <dsp:spPr>
        <a:xfrm rot="5400000">
          <a:off x="1460338" y="1125606"/>
          <a:ext cx="411807" cy="494168"/>
        </a:xfrm>
        <a:prstGeom prst="rightArrow">
          <a:avLst>
            <a:gd name="adj1" fmla="val 60000"/>
            <a:gd name="adj2" fmla="val 50000"/>
          </a:avLst>
        </a:prstGeom>
        <a:solidFill>
          <a:srgbClr val="FDBB5E"/>
        </a:solidFill>
        <a:ln>
          <a:solidFill>
            <a:srgbClr val="FDBB5E"/>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517992" y="1166786"/>
        <a:ext cx="296500" cy="288265"/>
      </dsp:txXfrm>
    </dsp:sp>
    <dsp:sp modelId="{F2ADA03B-8173-473F-80B6-43A49B0CD630}">
      <dsp:nvSpPr>
        <dsp:cNvPr id="0" name=""/>
        <dsp:cNvSpPr/>
      </dsp:nvSpPr>
      <dsp:spPr>
        <a:xfrm>
          <a:off x="222556" y="1647229"/>
          <a:ext cx="2887370" cy="1098152"/>
        </a:xfrm>
        <a:prstGeom prst="roundRect">
          <a:avLst>
            <a:gd name="adj" fmla="val 10000"/>
          </a:avLst>
        </a:prstGeom>
        <a:solidFill>
          <a:schemeClr val="lt1">
            <a:hueOff val="0"/>
            <a:satOff val="0"/>
            <a:lumOff val="0"/>
            <a:alphaOff val="0"/>
          </a:schemeClr>
        </a:solidFill>
        <a:ln w="44450" cap="flat" cmpd="sng" algn="ctr">
          <a:solidFill>
            <a:srgbClr val="FDBB5E"/>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noProof="0" dirty="0" smtClean="0"/>
            <a:t>Wissen über Verkehrsträger(</a:t>
          </a:r>
          <a:r>
            <a:rPr lang="de-DE" sz="1800" kern="1200" noProof="0" dirty="0" err="1" smtClean="0"/>
            <a:t>kombination</a:t>
          </a:r>
          <a:r>
            <a:rPr lang="de-DE" sz="1800" kern="1200" noProof="0" dirty="0" smtClean="0"/>
            <a:t>) und Berufsmöglichkeiten </a:t>
          </a:r>
          <a:endParaRPr lang="de-DE" sz="1800" kern="1200" noProof="0" dirty="0"/>
        </a:p>
      </dsp:txBody>
      <dsp:txXfrm>
        <a:off x="254720" y="1679393"/>
        <a:ext cx="2823042" cy="1033824"/>
      </dsp:txXfrm>
    </dsp:sp>
    <dsp:sp modelId="{DB691542-A7BF-4A63-B07F-3D4FA05F241B}">
      <dsp:nvSpPr>
        <dsp:cNvPr id="0" name=""/>
        <dsp:cNvSpPr/>
      </dsp:nvSpPr>
      <dsp:spPr>
        <a:xfrm rot="5400000">
          <a:off x="1460338" y="2772836"/>
          <a:ext cx="411807" cy="494168"/>
        </a:xfrm>
        <a:prstGeom prst="rightArrow">
          <a:avLst>
            <a:gd name="adj1" fmla="val 60000"/>
            <a:gd name="adj2" fmla="val 50000"/>
          </a:avLst>
        </a:prstGeom>
        <a:solidFill>
          <a:srgbClr val="FDBB5E"/>
        </a:solidFill>
        <a:ln>
          <a:solidFill>
            <a:srgbClr val="FDBB5E"/>
          </a:solid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517992" y="2814016"/>
        <a:ext cx="296500" cy="288265"/>
      </dsp:txXfrm>
    </dsp:sp>
    <dsp:sp modelId="{BBDF14E7-C894-4A63-AC7A-988839F5D6B0}">
      <dsp:nvSpPr>
        <dsp:cNvPr id="0" name=""/>
        <dsp:cNvSpPr/>
      </dsp:nvSpPr>
      <dsp:spPr>
        <a:xfrm>
          <a:off x="222556" y="3294458"/>
          <a:ext cx="2887370" cy="1098152"/>
        </a:xfrm>
        <a:prstGeom prst="roundRect">
          <a:avLst>
            <a:gd name="adj" fmla="val 10000"/>
          </a:avLst>
        </a:prstGeom>
        <a:solidFill>
          <a:schemeClr val="lt1">
            <a:hueOff val="0"/>
            <a:satOff val="0"/>
            <a:lumOff val="0"/>
            <a:alphaOff val="0"/>
          </a:schemeClr>
        </a:solidFill>
        <a:ln w="44450" cap="flat" cmpd="sng" algn="ctr">
          <a:solidFill>
            <a:srgbClr val="FDBB5E"/>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noProof="0" dirty="0" smtClean="0"/>
            <a:t>Nachhaltige Entwicklung</a:t>
          </a:r>
          <a:endParaRPr lang="de-DE" sz="1800" kern="1200" noProof="0" dirty="0"/>
        </a:p>
      </dsp:txBody>
      <dsp:txXfrm>
        <a:off x="254720" y="3326622"/>
        <a:ext cx="2823042" cy="10338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2"/>
          </a:xfrm>
          <a:prstGeom prst="rect">
            <a:avLst/>
          </a:prstGeom>
        </p:spPr>
        <p:txBody>
          <a:bodyPr vert="horz" lIns="92125" tIns="46062" rIns="92125" bIns="46062" rtlCol="0"/>
          <a:lstStyle>
            <a:lvl1pPr algn="l">
              <a:defRPr sz="1200"/>
            </a:lvl1pPr>
          </a:lstStyle>
          <a:p>
            <a:endParaRPr lang="de-AT" dirty="0"/>
          </a:p>
        </p:txBody>
      </p:sp>
      <p:sp>
        <p:nvSpPr>
          <p:cNvPr id="3" name="Date Placeholder 2"/>
          <p:cNvSpPr>
            <a:spLocks noGrp="1"/>
          </p:cNvSpPr>
          <p:nvPr>
            <p:ph type="dt" idx="1"/>
          </p:nvPr>
        </p:nvSpPr>
        <p:spPr>
          <a:xfrm>
            <a:off x="3850444" y="0"/>
            <a:ext cx="2945659" cy="496412"/>
          </a:xfrm>
          <a:prstGeom prst="rect">
            <a:avLst/>
          </a:prstGeom>
        </p:spPr>
        <p:txBody>
          <a:bodyPr vert="horz" lIns="92125" tIns="46062" rIns="92125" bIns="46062" rtlCol="0"/>
          <a:lstStyle>
            <a:lvl1pPr algn="r">
              <a:defRPr sz="1200"/>
            </a:lvl1pPr>
          </a:lstStyle>
          <a:p>
            <a:fld id="{CCFC2A34-98BB-4C93-A97D-162B0DCA04A7}" type="datetimeFigureOut">
              <a:rPr lang="de-AT" smtClean="0"/>
              <a:t>07.04.2017</a:t>
            </a:fld>
            <a:endParaRPr lang="de-AT" dirty="0"/>
          </a:p>
        </p:txBody>
      </p:sp>
      <p:sp>
        <p:nvSpPr>
          <p:cNvPr id="4" name="Slide Image Placeholder 3"/>
          <p:cNvSpPr>
            <a:spLocks noGrp="1" noRot="1" noChangeAspect="1"/>
          </p:cNvSpPr>
          <p:nvPr>
            <p:ph type="sldImg" idx="2"/>
          </p:nvPr>
        </p:nvSpPr>
        <p:spPr>
          <a:xfrm>
            <a:off x="950565" y="787648"/>
            <a:ext cx="4965700" cy="3724275"/>
          </a:xfrm>
          <a:prstGeom prst="rect">
            <a:avLst/>
          </a:prstGeom>
          <a:noFill/>
          <a:ln w="12700">
            <a:solidFill>
              <a:prstClr val="black"/>
            </a:solidFill>
          </a:ln>
        </p:spPr>
        <p:txBody>
          <a:bodyPr vert="horz" lIns="92125" tIns="46062" rIns="92125" bIns="46062" rtlCol="0" anchor="ctr"/>
          <a:lstStyle/>
          <a:p>
            <a:endParaRPr lang="de-AT" dirty="0"/>
          </a:p>
        </p:txBody>
      </p:sp>
      <p:sp>
        <p:nvSpPr>
          <p:cNvPr id="5" name="Notes Placeholder 4"/>
          <p:cNvSpPr>
            <a:spLocks noGrp="1"/>
          </p:cNvSpPr>
          <p:nvPr>
            <p:ph type="body" sz="quarter" idx="3"/>
          </p:nvPr>
        </p:nvSpPr>
        <p:spPr>
          <a:xfrm>
            <a:off x="679768" y="4715907"/>
            <a:ext cx="5438140" cy="4467702"/>
          </a:xfrm>
          <a:prstGeom prst="rect">
            <a:avLst/>
          </a:prstGeom>
        </p:spPr>
        <p:txBody>
          <a:bodyPr vert="horz" lIns="92125" tIns="46062" rIns="92125" bIns="460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6" name="Footer Placeholder 5"/>
          <p:cNvSpPr>
            <a:spLocks noGrp="1"/>
          </p:cNvSpPr>
          <p:nvPr>
            <p:ph type="ftr" sz="quarter" idx="4"/>
          </p:nvPr>
        </p:nvSpPr>
        <p:spPr>
          <a:xfrm>
            <a:off x="1" y="9430092"/>
            <a:ext cx="2945659" cy="496412"/>
          </a:xfrm>
          <a:prstGeom prst="rect">
            <a:avLst/>
          </a:prstGeom>
        </p:spPr>
        <p:txBody>
          <a:bodyPr vert="horz" lIns="92125" tIns="46062" rIns="92125" bIns="46062" rtlCol="0" anchor="b"/>
          <a:lstStyle>
            <a:lvl1pPr algn="l">
              <a:defRPr sz="1200"/>
            </a:lvl1pPr>
          </a:lstStyle>
          <a:p>
            <a:endParaRPr lang="de-AT" dirty="0"/>
          </a:p>
        </p:txBody>
      </p:sp>
      <p:sp>
        <p:nvSpPr>
          <p:cNvPr id="7" name="Slide Number Placeholder 6"/>
          <p:cNvSpPr>
            <a:spLocks noGrp="1"/>
          </p:cNvSpPr>
          <p:nvPr>
            <p:ph type="sldNum" sz="quarter" idx="5"/>
          </p:nvPr>
        </p:nvSpPr>
        <p:spPr>
          <a:xfrm>
            <a:off x="3850444" y="9430092"/>
            <a:ext cx="2945659" cy="496412"/>
          </a:xfrm>
          <a:prstGeom prst="rect">
            <a:avLst/>
          </a:prstGeom>
        </p:spPr>
        <p:txBody>
          <a:bodyPr vert="horz" lIns="92125" tIns="46062" rIns="92125" bIns="46062" rtlCol="0" anchor="b"/>
          <a:lstStyle>
            <a:lvl1pPr algn="r">
              <a:defRPr sz="1200"/>
            </a:lvl1pPr>
          </a:lstStyle>
          <a:p>
            <a:fld id="{56F06DAA-0A4E-4110-9797-3FB8CA0FEA93}" type="slidenum">
              <a:rPr lang="de-AT" smtClean="0"/>
              <a:t>‹Nr.›</a:t>
            </a:fld>
            <a:endParaRPr lang="de-AT" dirty="0"/>
          </a:p>
        </p:txBody>
      </p:sp>
    </p:spTree>
    <p:extLst>
      <p:ext uri="{BB962C8B-B14F-4D97-AF65-F5344CB8AC3E}">
        <p14:creationId xmlns:p14="http://schemas.microsoft.com/office/powerpoint/2010/main" val="1550144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reativecommons.org/licenses/by/4.0/deed.d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r>
              <a:rPr lang="de-AT" dirty="0" smtClean="0"/>
              <a:t>Im vorliegenden </a:t>
            </a:r>
            <a:r>
              <a:rPr lang="de-AT" baseline="0" dirty="0" smtClean="0"/>
              <a:t>Online-Handbuch wird zu Beginn der Aufbau der Seite </a:t>
            </a:r>
            <a:r>
              <a:rPr lang="de-AT" baseline="0" dirty="0" err="1" smtClean="0"/>
              <a:t>RETrans</a:t>
            </a:r>
            <a:r>
              <a:rPr lang="de-AT" baseline="0" dirty="0" smtClean="0"/>
              <a:t> (www.retrans.at/de) sowie der Inhalt des gleichnamigen Projekts kurz vorgestellt. Dieses vom Bundesministerium für Verkehr, Innovation und Technologie (</a:t>
            </a:r>
            <a:r>
              <a:rPr lang="de-AT" baseline="0" dirty="0" err="1" smtClean="0"/>
              <a:t>bmvit</a:t>
            </a:r>
            <a:r>
              <a:rPr lang="de-AT" baseline="0" dirty="0" smtClean="0"/>
              <a:t>) geförderte Projekt ist in Zusammenarbeit mit der Fachhochschule des BFI Wien im Jahr 2017 entstanden. Im Anschluss daran werden auch die Inhalte der vier individuellen Informationsplattformen mit jeweiligen Themenschwerpunkt vorgestellt: </a:t>
            </a:r>
          </a:p>
          <a:p>
            <a:pPr marL="171450" indent="-171450">
              <a:buFont typeface="Arial" panose="020B0604020202020204" pitchFamily="34" charset="0"/>
              <a:buChar char="•"/>
            </a:pPr>
            <a:r>
              <a:rPr lang="de-AT" baseline="0" dirty="0" smtClean="0"/>
              <a:t>Nachhaltiger Güterverkehr </a:t>
            </a:r>
            <a:r>
              <a:rPr lang="de-AT" baseline="0" dirty="0" smtClean="0">
                <a:sym typeface="Wingdings" panose="05000000000000000000" pitchFamily="2" charset="2"/>
              </a:rPr>
              <a:t> </a:t>
            </a:r>
            <a:r>
              <a:rPr lang="de-AT" baseline="0" dirty="0" err="1" smtClean="0">
                <a:sym typeface="Wingdings" panose="05000000000000000000" pitchFamily="2" charset="2"/>
              </a:rPr>
              <a:t>REecoTrans</a:t>
            </a:r>
            <a:endParaRPr lang="de-AT" baseline="0" dirty="0" smtClean="0">
              <a:sym typeface="Wingdings" panose="05000000000000000000" pitchFamily="2" charset="2"/>
            </a:endParaRPr>
          </a:p>
          <a:p>
            <a:pPr marL="171450" indent="-171450">
              <a:buFont typeface="Arial" panose="020B0604020202020204" pitchFamily="34" charset="0"/>
              <a:buChar char="•"/>
            </a:pPr>
            <a:r>
              <a:rPr lang="de-AT" baseline="0" dirty="0" smtClean="0">
                <a:sym typeface="Wingdings" panose="05000000000000000000" pitchFamily="2" charset="2"/>
              </a:rPr>
              <a:t>Verkehrsträger Straße  </a:t>
            </a:r>
            <a:r>
              <a:rPr lang="de-AT" baseline="0" dirty="0" err="1" smtClean="0">
                <a:sym typeface="Wingdings" panose="05000000000000000000" pitchFamily="2" charset="2"/>
              </a:rPr>
              <a:t>RERoad</a:t>
            </a:r>
            <a:endParaRPr lang="de-AT" baseline="0" dirty="0" smtClean="0">
              <a:sym typeface="Wingdings" panose="05000000000000000000" pitchFamily="2" charset="2"/>
            </a:endParaRPr>
          </a:p>
          <a:p>
            <a:pPr marL="171450" indent="-171450">
              <a:buFont typeface="Arial" panose="020B0604020202020204" pitchFamily="34" charset="0"/>
              <a:buChar char="•"/>
            </a:pPr>
            <a:r>
              <a:rPr lang="de-AT" baseline="0" dirty="0" smtClean="0">
                <a:sym typeface="Wingdings" panose="05000000000000000000" pitchFamily="2" charset="2"/>
              </a:rPr>
              <a:t>Verkehrsträger Schiene  </a:t>
            </a:r>
            <a:r>
              <a:rPr lang="de-AT" baseline="0" dirty="0" err="1" smtClean="0">
                <a:sym typeface="Wingdings" panose="05000000000000000000" pitchFamily="2" charset="2"/>
              </a:rPr>
              <a:t>RERail</a:t>
            </a:r>
            <a:endParaRPr lang="de-AT" baseline="0" dirty="0" smtClean="0">
              <a:sym typeface="Wingdings" panose="05000000000000000000" pitchFamily="2" charset="2"/>
            </a:endParaRPr>
          </a:p>
          <a:p>
            <a:pPr marL="171450" indent="-171450">
              <a:buFont typeface="Arial" panose="020B0604020202020204" pitchFamily="34" charset="0"/>
              <a:buChar char="•"/>
            </a:pPr>
            <a:r>
              <a:rPr lang="de-AT" baseline="0" dirty="0" smtClean="0">
                <a:sym typeface="Wingdings" panose="05000000000000000000" pitchFamily="2" charset="2"/>
              </a:rPr>
              <a:t>Verkehrsträger Wasserstraße  </a:t>
            </a:r>
            <a:r>
              <a:rPr lang="de-AT" baseline="0" dirty="0" err="1" smtClean="0">
                <a:sym typeface="Wingdings" panose="05000000000000000000" pitchFamily="2" charset="2"/>
              </a:rPr>
              <a:t>REWWay</a:t>
            </a:r>
            <a:endParaRPr lang="de-AT" baseline="0" dirty="0" smtClean="0">
              <a:sym typeface="Wingdings" panose="05000000000000000000" pitchFamily="2" charset="2"/>
            </a:endParaRPr>
          </a:p>
          <a:p>
            <a:pPr marL="171450" indent="-171450">
              <a:buFont typeface="Arial" panose="020B0604020202020204" pitchFamily="34" charset="0"/>
              <a:buChar char="•"/>
            </a:pPr>
            <a:endParaRPr lang="de-AT" baseline="0" dirty="0" smtClean="0">
              <a:sym typeface="Wingdings" panose="05000000000000000000" pitchFamily="2" charset="2"/>
            </a:endParaRPr>
          </a:p>
          <a:p>
            <a:pPr marL="0" indent="0">
              <a:buFont typeface="Arial" panose="020B0604020202020204" pitchFamily="34" charset="0"/>
              <a:buNone/>
            </a:pPr>
            <a:r>
              <a:rPr lang="de-AT" baseline="0" dirty="0" smtClean="0">
                <a:sym typeface="Wingdings" panose="05000000000000000000" pitchFamily="2" charset="2"/>
              </a:rPr>
              <a:t>Darüber hinaus geht das Online Handbuch auch auf die Integration der unterschiedlichen Inhalte in den Unterricht von Berufsbildenden höheren Schulen (Fokus HTL und HAK) sowie von Allgemeinbildenden höheren Schulen ein.</a:t>
            </a:r>
          </a:p>
          <a:p>
            <a:pPr marL="0" indent="0">
              <a:buFont typeface="Arial" panose="020B0604020202020204" pitchFamily="34" charset="0"/>
              <a:buNone/>
            </a:pPr>
            <a:endParaRPr lang="de-AT" baseline="0" dirty="0" smtClean="0">
              <a:sym typeface="Wingdings" panose="05000000000000000000" pitchFamily="2" charset="2"/>
            </a:endParaRPr>
          </a:p>
          <a:p>
            <a:pPr marL="0" indent="0">
              <a:buFont typeface="Arial" panose="020B0604020202020204" pitchFamily="34" charset="0"/>
              <a:buNone/>
            </a:pPr>
            <a:endParaRPr lang="de-AT"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56F06DAA-0A4E-4110-9797-3FB8CA0FEA93}" type="slidenum">
              <a:rPr lang="de-AT" smtClean="0"/>
              <a:t>1</a:t>
            </a:fld>
            <a:endParaRPr lang="de-AT" dirty="0"/>
          </a:p>
        </p:txBody>
      </p:sp>
    </p:spTree>
    <p:extLst>
      <p:ext uri="{BB962C8B-B14F-4D97-AF65-F5344CB8AC3E}">
        <p14:creationId xmlns:p14="http://schemas.microsoft.com/office/powerpoint/2010/main" val="4084070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noProof="0" dirty="0" smtClean="0"/>
              <a:t>Die Lehrmittelpakete,</a:t>
            </a:r>
            <a:r>
              <a:rPr lang="de-DE" baseline="0" noProof="0" dirty="0" smtClean="0"/>
              <a:t> welche auf </a:t>
            </a:r>
            <a:r>
              <a:rPr lang="de-DE" baseline="0" noProof="0" dirty="0" err="1" smtClean="0"/>
              <a:t>REWWay</a:t>
            </a:r>
            <a:r>
              <a:rPr lang="de-DE" baseline="0" noProof="0" dirty="0" smtClean="0"/>
              <a:t> angeboten werden enthalten die oben genannten Inhalte bzw. Übungen. </a:t>
            </a:r>
            <a:endParaRPr lang="de-DE" noProof="0" dirty="0"/>
          </a:p>
        </p:txBody>
      </p:sp>
      <p:sp>
        <p:nvSpPr>
          <p:cNvPr id="4" name="Foliennummernplatzhalter 3"/>
          <p:cNvSpPr>
            <a:spLocks noGrp="1"/>
          </p:cNvSpPr>
          <p:nvPr>
            <p:ph type="sldNum" sz="quarter" idx="10"/>
          </p:nvPr>
        </p:nvSpPr>
        <p:spPr/>
        <p:txBody>
          <a:bodyPr/>
          <a:lstStyle/>
          <a:p>
            <a:pPr>
              <a:defRPr/>
            </a:pPr>
            <a:fld id="{ED47BE2F-47E6-41B5-82F0-0ADEF9CB8E76}" type="slidenum">
              <a:rPr lang="de-DE" smtClean="0"/>
              <a:pPr>
                <a:defRPr/>
              </a:pPr>
              <a:t>10</a:t>
            </a:fld>
            <a:endParaRPr lang="de-DE"/>
          </a:p>
        </p:txBody>
      </p:sp>
    </p:spTree>
    <p:extLst>
      <p:ext uri="{BB962C8B-B14F-4D97-AF65-F5344CB8AC3E}">
        <p14:creationId xmlns:p14="http://schemas.microsoft.com/office/powerpoint/2010/main" val="3555985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noProof="0" dirty="0" smtClean="0"/>
              <a:t>Da</a:t>
            </a:r>
            <a:r>
              <a:rPr lang="de-DE" baseline="0" noProof="0" dirty="0" smtClean="0"/>
              <a:t> </a:t>
            </a:r>
            <a:r>
              <a:rPr lang="de-DE" baseline="0" noProof="0" dirty="0" err="1" smtClean="0"/>
              <a:t>REWWay</a:t>
            </a:r>
            <a:r>
              <a:rPr lang="de-DE" baseline="0" noProof="0" dirty="0" smtClean="0"/>
              <a:t> bereits vor dem Projekt </a:t>
            </a:r>
            <a:r>
              <a:rPr lang="de-DE" baseline="0" noProof="0" dirty="0" err="1" smtClean="0"/>
              <a:t>RETrans</a:t>
            </a:r>
            <a:r>
              <a:rPr lang="de-DE" baseline="0" noProof="0" dirty="0" smtClean="0"/>
              <a:t> entstanden ist werden auf dieser Informationsplattform insgesamt 10 verschiedene Lehrmittelpakete rund um das Thema Logistik mit dem Binnenschiff angeboten. Darüber hinaus sind die Inhalte der unterschiedlichen Lehrmittelpakete auch auf Englisch verfügbar!</a:t>
            </a:r>
            <a:endParaRPr lang="de-DE" noProof="0" dirty="0"/>
          </a:p>
        </p:txBody>
      </p:sp>
      <p:sp>
        <p:nvSpPr>
          <p:cNvPr id="4" name="Foliennummernplatzhalter 3"/>
          <p:cNvSpPr>
            <a:spLocks noGrp="1"/>
          </p:cNvSpPr>
          <p:nvPr>
            <p:ph type="sldNum" sz="quarter" idx="10"/>
          </p:nvPr>
        </p:nvSpPr>
        <p:spPr/>
        <p:txBody>
          <a:bodyPr/>
          <a:lstStyle/>
          <a:p>
            <a:pPr>
              <a:defRPr/>
            </a:pPr>
            <a:fld id="{ED47BE2F-47E6-41B5-82F0-0ADEF9CB8E76}" type="slidenum">
              <a:rPr lang="de-DE" smtClean="0"/>
              <a:pPr>
                <a:defRPr/>
              </a:pPr>
              <a:t>11</a:t>
            </a:fld>
            <a:endParaRPr lang="de-DE"/>
          </a:p>
        </p:txBody>
      </p:sp>
    </p:spTree>
    <p:extLst>
      <p:ext uri="{BB962C8B-B14F-4D97-AF65-F5344CB8AC3E}">
        <p14:creationId xmlns:p14="http://schemas.microsoft.com/office/powerpoint/2010/main" val="3555985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In</a:t>
            </a:r>
            <a:r>
              <a:rPr lang="de-DE" baseline="0" dirty="0" smtClean="0"/>
              <a:t> der obigen Tabelle werden Empfehlungen zur Integration der Inhalte des Lehrmittelpaketes gegeben!</a:t>
            </a:r>
            <a:endParaRPr lang="en-GB" dirty="0" smtClean="0"/>
          </a:p>
          <a:p>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12</a:t>
            </a:fld>
            <a:endParaRPr lang="de-AT" dirty="0"/>
          </a:p>
        </p:txBody>
      </p:sp>
    </p:spTree>
    <p:extLst>
      <p:ext uri="{BB962C8B-B14F-4D97-AF65-F5344CB8AC3E}">
        <p14:creationId xmlns:p14="http://schemas.microsoft.com/office/powerpoint/2010/main" val="308270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dirty="0" smtClean="0"/>
              <a:t>Ein weiterer Service der von </a:t>
            </a:r>
            <a:r>
              <a:rPr lang="de-DE" dirty="0" err="1" smtClean="0"/>
              <a:t>REWWay</a:t>
            </a:r>
            <a:r>
              <a:rPr lang="de-DE" dirty="0" smtClean="0"/>
              <a:t> angeboten wird</a:t>
            </a:r>
            <a:r>
              <a:rPr lang="de-DE" baseline="0" dirty="0" smtClean="0"/>
              <a:t> ist das Transport School Lab. Dabei haben </a:t>
            </a:r>
            <a:r>
              <a:rPr lang="de-DE" baseline="0" dirty="0" err="1" smtClean="0"/>
              <a:t>SchülerInnen</a:t>
            </a:r>
            <a:r>
              <a:rPr lang="de-DE" baseline="0" dirty="0" smtClean="0"/>
              <a:t> die Möglichkeit im Zuge eines 1-Tages-Workshop Praxis und Theorie rund um das Thema Logistik mit dem Binnenschiff zu verbinden und hautnah zu erleben. Dabei wird in einem interaktiven Setting (interaktiver Fachvortrag, LEGO-Umschlagssimulator,…) das Thema </a:t>
            </a:r>
            <a:r>
              <a:rPr lang="de-DE" baseline="0" dirty="0" err="1" smtClean="0"/>
              <a:t>Logsitik</a:t>
            </a:r>
            <a:r>
              <a:rPr lang="de-DE" baseline="0" dirty="0" smtClean="0"/>
              <a:t> mit dem Binnenschiff oder nachhaltige Logistik mit dem Binnenschiff näher behandelt. Außerdem ist auch eine themenspezifische Anpassung der Transport School Lab Inhalte je nach Bedarf möglich. </a:t>
            </a:r>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13</a:t>
            </a:fld>
            <a:endParaRPr lang="de-AT" dirty="0"/>
          </a:p>
        </p:txBody>
      </p:sp>
    </p:spTree>
    <p:extLst>
      <p:ext uri="{BB962C8B-B14F-4D97-AF65-F5344CB8AC3E}">
        <p14:creationId xmlns:p14="http://schemas.microsoft.com/office/powerpoint/2010/main" val="4281184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dirty="0" smtClean="0"/>
              <a:t>Weitere</a:t>
            </a:r>
            <a:r>
              <a:rPr lang="de-DE" baseline="0" dirty="0" smtClean="0"/>
              <a:t> Informationen über unser Transport School Lab können Sie auch unserem Flyer entnehmen – welchen wir Ihnen bei Interesse gerne weiterleiten. </a:t>
            </a:r>
          </a:p>
          <a:p>
            <a:r>
              <a:rPr lang="de-DE" baseline="0" dirty="0" smtClean="0"/>
              <a:t>Kontaktieren Sie uns einfach: </a:t>
            </a:r>
          </a:p>
          <a:p>
            <a:r>
              <a:rPr lang="de-DE" baseline="0" dirty="0" err="1" smtClean="0"/>
              <a:t>REWWay</a:t>
            </a:r>
            <a:r>
              <a:rPr lang="de-DE" baseline="0" dirty="0" smtClean="0"/>
              <a:t> Team – rewway@fh-steyr.at </a:t>
            </a:r>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14</a:t>
            </a:fld>
            <a:endParaRPr lang="de-AT" dirty="0"/>
          </a:p>
        </p:txBody>
      </p:sp>
    </p:spTree>
    <p:extLst>
      <p:ext uri="{BB962C8B-B14F-4D97-AF65-F5344CB8AC3E}">
        <p14:creationId xmlns:p14="http://schemas.microsoft.com/office/powerpoint/2010/main" val="1145818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b="1" dirty="0" smtClean="0"/>
              <a:t>Güter umweltfreundlich transportieren...</a:t>
            </a:r>
          </a:p>
          <a:p>
            <a:r>
              <a:rPr lang="de-DE" i="1" dirty="0" err="1" smtClean="0"/>
              <a:t>REecoTrans</a:t>
            </a:r>
            <a:r>
              <a:rPr lang="de-DE" dirty="0" smtClean="0"/>
              <a:t> steht für </a:t>
            </a:r>
            <a:r>
              <a:rPr lang="de-DE" b="1" dirty="0" smtClean="0"/>
              <a:t>Bewusstsein</a:t>
            </a:r>
            <a:r>
              <a:rPr lang="de-DE" dirty="0" smtClean="0"/>
              <a:t> und </a:t>
            </a:r>
            <a:r>
              <a:rPr lang="de-DE" b="1" dirty="0" smtClean="0"/>
              <a:t>Wissen</a:t>
            </a:r>
            <a:r>
              <a:rPr lang="de-DE" dirty="0" smtClean="0"/>
              <a:t> rund um das Thema nachhaltiger Transport mit den Verkehrsträgern Straße, Schiene und Wasserstraße.</a:t>
            </a:r>
          </a:p>
          <a:p>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15</a:t>
            </a:fld>
            <a:endParaRPr lang="de-AT" dirty="0"/>
          </a:p>
        </p:txBody>
      </p:sp>
    </p:spTree>
    <p:extLst>
      <p:ext uri="{BB962C8B-B14F-4D97-AF65-F5344CB8AC3E}">
        <p14:creationId xmlns:p14="http://schemas.microsoft.com/office/powerpoint/2010/main" val="1155245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dirty="0" smtClean="0"/>
              <a:t>Auf</a:t>
            </a:r>
            <a:r>
              <a:rPr lang="de-DE" baseline="0" dirty="0" smtClean="0"/>
              <a:t> der Startseite der Informationsseite wird zu Beginn eine Einführung in das Thema mit einem Scribble Video geboten welches auch als Einstieg in den Unterricht genutzt werden kann. Mit Hilfe des Suchfilters können Inhalte zu relevanten Themenbereichen gesucht werden. Transportbeispiele bzw. </a:t>
            </a:r>
            <a:r>
              <a:rPr lang="de-DE" baseline="0" dirty="0" err="1" smtClean="0"/>
              <a:t>Success</a:t>
            </a:r>
            <a:r>
              <a:rPr lang="de-DE" baseline="0" dirty="0" smtClean="0"/>
              <a:t> Stories bieten darüber hinaus praxisrelevante Beispiele zum Thema. Die angebotenen Services beinhalten außerdem da Angebot an Fachvorträgen sowie die Erstellung von individuellen Lernpaketen. </a:t>
            </a:r>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16</a:t>
            </a:fld>
            <a:endParaRPr lang="de-AT" dirty="0"/>
          </a:p>
        </p:txBody>
      </p:sp>
    </p:spTree>
    <p:extLst>
      <p:ext uri="{BB962C8B-B14F-4D97-AF65-F5344CB8AC3E}">
        <p14:creationId xmlns:p14="http://schemas.microsoft.com/office/powerpoint/2010/main" val="1325646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dirty="0" smtClean="0"/>
              <a:t>Die Lehrmittel</a:t>
            </a:r>
            <a:r>
              <a:rPr lang="de-DE" baseline="0" dirty="0" smtClean="0"/>
              <a:t>pakete auf der Informationsseite </a:t>
            </a:r>
            <a:r>
              <a:rPr lang="de-DE" baseline="0" dirty="0" err="1" smtClean="0"/>
              <a:t>REecoTrans</a:t>
            </a:r>
            <a:r>
              <a:rPr lang="de-DE" baseline="0" dirty="0" smtClean="0"/>
              <a:t> beinhalten wie in der Folie beschrieben folgende Inhalte bzw. Übungen:</a:t>
            </a:r>
          </a:p>
          <a:p>
            <a:pPr marL="171450" lvl="0" indent="-171450">
              <a:buFont typeface="Arial" panose="020B0604020202020204" pitchFamily="34" charset="0"/>
              <a:buChar char="•"/>
            </a:pPr>
            <a:r>
              <a:rPr lang="de-DE" dirty="0" smtClean="0">
                <a:solidFill>
                  <a:schemeClr val="tx1">
                    <a:lumMod val="75000"/>
                    <a:lumOff val="25000"/>
                  </a:schemeClr>
                </a:solidFill>
              </a:rPr>
              <a:t>Foliensatz (Folien inkl. Erklärung)</a:t>
            </a:r>
          </a:p>
          <a:p>
            <a:pPr marL="171450" lvl="0" indent="-171450">
              <a:buFont typeface="Arial" panose="020B0604020202020204" pitchFamily="34" charset="0"/>
              <a:buChar char="•"/>
            </a:pPr>
            <a:r>
              <a:rPr lang="de-DE" dirty="0" smtClean="0">
                <a:solidFill>
                  <a:schemeClr val="tx1">
                    <a:lumMod val="75000"/>
                    <a:lumOff val="25000"/>
                  </a:schemeClr>
                </a:solidFill>
              </a:rPr>
              <a:t>Reader (~ 5-20 Seiten)</a:t>
            </a:r>
          </a:p>
          <a:p>
            <a:pPr marL="171450" lvl="0" indent="-171450">
              <a:buFont typeface="Arial" panose="020B0604020202020204" pitchFamily="34" charset="0"/>
              <a:buChar char="•"/>
            </a:pPr>
            <a:r>
              <a:rPr lang="de-DE" dirty="0" smtClean="0">
                <a:solidFill>
                  <a:schemeClr val="tx1">
                    <a:lumMod val="75000"/>
                    <a:lumOff val="25000"/>
                  </a:schemeClr>
                </a:solidFill>
              </a:rPr>
              <a:t>Linksammlung </a:t>
            </a:r>
          </a:p>
          <a:p>
            <a:pPr marL="171450" lvl="0" indent="-171450">
              <a:buFont typeface="Arial" panose="020B0604020202020204" pitchFamily="34" charset="0"/>
              <a:buChar char="•"/>
            </a:pPr>
            <a:r>
              <a:rPr lang="de-DE" dirty="0" smtClean="0">
                <a:solidFill>
                  <a:schemeClr val="tx1">
                    <a:lumMod val="75000"/>
                    <a:lumOff val="25000"/>
                  </a:schemeClr>
                </a:solidFill>
              </a:rPr>
              <a:t>Video inkl. Übungsaufgaben</a:t>
            </a:r>
          </a:p>
          <a:p>
            <a:pPr marL="171450" lvl="0" indent="-171450">
              <a:buFont typeface="Arial" panose="020B0604020202020204" pitchFamily="34" charset="0"/>
              <a:buChar char="•"/>
            </a:pPr>
            <a:r>
              <a:rPr lang="de-DE" dirty="0" smtClean="0">
                <a:solidFill>
                  <a:schemeClr val="tx1">
                    <a:lumMod val="75000"/>
                    <a:lumOff val="25000"/>
                  </a:schemeClr>
                </a:solidFill>
              </a:rPr>
              <a:t>interaktive Übungen (Berechnungen, Case Studies,…)</a:t>
            </a:r>
          </a:p>
          <a:p>
            <a:pPr marL="171450" lvl="0" indent="-171450">
              <a:buFont typeface="Arial" panose="020B0604020202020204" pitchFamily="34" charset="0"/>
              <a:buChar char="•"/>
            </a:pPr>
            <a:r>
              <a:rPr lang="de-DE" dirty="0" smtClean="0">
                <a:solidFill>
                  <a:schemeClr val="tx1">
                    <a:lumMod val="75000"/>
                    <a:lumOff val="25000"/>
                  </a:schemeClr>
                </a:solidFill>
              </a:rPr>
              <a:t>Lösungen (passwortgeschützt – Passwort unter reecotrans@fh-steyr.at verfügbar)</a:t>
            </a:r>
          </a:p>
        </p:txBody>
      </p:sp>
      <p:sp>
        <p:nvSpPr>
          <p:cNvPr id="4" name="Foliennummernplatzhalter 3"/>
          <p:cNvSpPr>
            <a:spLocks noGrp="1"/>
          </p:cNvSpPr>
          <p:nvPr>
            <p:ph type="sldNum" sz="quarter" idx="10"/>
          </p:nvPr>
        </p:nvSpPr>
        <p:spPr/>
        <p:txBody>
          <a:bodyPr/>
          <a:lstStyle/>
          <a:p>
            <a:fld id="{56F06DAA-0A4E-4110-9797-3FB8CA0FEA93}" type="slidenum">
              <a:rPr lang="de-AT" smtClean="0">
                <a:solidFill>
                  <a:prstClr val="black"/>
                </a:solidFill>
              </a:rPr>
              <a:pPr/>
              <a:t>17</a:t>
            </a:fld>
            <a:endParaRPr lang="de-AT" dirty="0">
              <a:solidFill>
                <a:prstClr val="black"/>
              </a:solidFill>
            </a:endParaRPr>
          </a:p>
        </p:txBody>
      </p:sp>
    </p:spTree>
    <p:extLst>
      <p:ext uri="{BB962C8B-B14F-4D97-AF65-F5344CB8AC3E}">
        <p14:creationId xmlns:p14="http://schemas.microsoft.com/office/powerpoint/2010/main" val="1861623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dirty="0" smtClean="0">
                <a:solidFill>
                  <a:schemeClr val="tx1">
                    <a:lumMod val="75000"/>
                    <a:lumOff val="25000"/>
                  </a:schemeClr>
                </a:solidFill>
              </a:rPr>
              <a:t>Im Lehrmittelpaket „Verkehr und Umwelt“ wird ein Kreuzworträtsel</a:t>
            </a:r>
            <a:r>
              <a:rPr lang="de-DE" baseline="0" dirty="0" smtClean="0">
                <a:solidFill>
                  <a:schemeClr val="tx1">
                    <a:lumMod val="75000"/>
                    <a:lumOff val="25000"/>
                  </a:schemeClr>
                </a:solidFill>
              </a:rPr>
              <a:t> zur Verfügung gestellt welches in Kombination mit dem gleichnamigen Foliensatz verwendet werden kann. Dadurch haben sie die Möglichkeit die im Vortrag enthaltenen Inhalte nochmals zu wiederholen und so zu festigen. </a:t>
            </a:r>
            <a:endParaRPr lang="de-DE" dirty="0" smtClean="0">
              <a:solidFill>
                <a:schemeClr val="tx1">
                  <a:lumMod val="75000"/>
                  <a:lumOff val="25000"/>
                </a:schemeClr>
              </a:solidFill>
            </a:endParaRPr>
          </a:p>
        </p:txBody>
      </p:sp>
      <p:sp>
        <p:nvSpPr>
          <p:cNvPr id="4" name="Foliennummernplatzhalter 3"/>
          <p:cNvSpPr>
            <a:spLocks noGrp="1"/>
          </p:cNvSpPr>
          <p:nvPr>
            <p:ph type="sldNum" sz="quarter" idx="10"/>
          </p:nvPr>
        </p:nvSpPr>
        <p:spPr/>
        <p:txBody>
          <a:bodyPr/>
          <a:lstStyle/>
          <a:p>
            <a:fld id="{56F06DAA-0A4E-4110-9797-3FB8CA0FEA93}" type="slidenum">
              <a:rPr lang="de-AT" smtClean="0">
                <a:solidFill>
                  <a:prstClr val="black"/>
                </a:solidFill>
              </a:rPr>
              <a:pPr/>
              <a:t>18</a:t>
            </a:fld>
            <a:endParaRPr lang="de-AT" dirty="0">
              <a:solidFill>
                <a:prstClr val="black"/>
              </a:solidFill>
            </a:endParaRPr>
          </a:p>
        </p:txBody>
      </p:sp>
    </p:spTree>
    <p:extLst>
      <p:ext uri="{BB962C8B-B14F-4D97-AF65-F5344CB8AC3E}">
        <p14:creationId xmlns:p14="http://schemas.microsoft.com/office/powerpoint/2010/main" val="1861623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Das Lehrmittelpaket "Verkehr und Umwelt" dient als Einstieg in das Thema nachhaltiger Güterverkehr, bietet einen Verkehrsträgervergleich und geht außerdem auch auf zukünftige Herausforderungen ein. Neben einem Foliensatz und dazugehörigem Reader finden Sie weitere interaktive Übungen sowie dazugehörige Lösungen in diesem Lehrmittelpaket.</a:t>
            </a:r>
            <a:endParaRPr lang="de-AT" sz="1200" dirty="0" smtClean="0"/>
          </a:p>
        </p:txBody>
      </p:sp>
      <p:sp>
        <p:nvSpPr>
          <p:cNvPr id="4" name="Foliennummernplatzhalter 3"/>
          <p:cNvSpPr>
            <a:spLocks noGrp="1"/>
          </p:cNvSpPr>
          <p:nvPr>
            <p:ph type="sldNum" sz="quarter" idx="10"/>
          </p:nvPr>
        </p:nvSpPr>
        <p:spPr/>
        <p:txBody>
          <a:bodyPr/>
          <a:lstStyle/>
          <a:p>
            <a:fld id="{56F06DAA-0A4E-4110-9797-3FB8CA0FEA93}" type="slidenum">
              <a:rPr lang="de-AT" smtClean="0">
                <a:solidFill>
                  <a:prstClr val="black"/>
                </a:solidFill>
              </a:rPr>
              <a:pPr/>
              <a:t>19</a:t>
            </a:fld>
            <a:endParaRPr lang="de-AT" dirty="0">
              <a:solidFill>
                <a:prstClr val="black"/>
              </a:solidFill>
            </a:endParaRPr>
          </a:p>
        </p:txBody>
      </p:sp>
    </p:spTree>
    <p:extLst>
      <p:ext uri="{BB962C8B-B14F-4D97-AF65-F5344CB8AC3E}">
        <p14:creationId xmlns:p14="http://schemas.microsoft.com/office/powerpoint/2010/main" val="1861623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dirty="0" smtClean="0"/>
              <a:t>Da der Transportbereich (vor</a:t>
            </a:r>
            <a:r>
              <a:rPr lang="de-DE" baseline="0" dirty="0" smtClean="0"/>
              <a:t> allem der Güterverkehr) </a:t>
            </a:r>
            <a:r>
              <a:rPr lang="de-DE" dirty="0" smtClean="0"/>
              <a:t>für einen Großteil der Treibhausgase</a:t>
            </a:r>
            <a:r>
              <a:rPr lang="de-DE" baseline="0" dirty="0" smtClean="0"/>
              <a:t> verantwortlich ist, gilt es diesen nachhaltiger und effizienter zu gestalten. Deshalb ist die Wissensvermittlung über die unterschiedlichen Verkehrsträger(</a:t>
            </a:r>
            <a:r>
              <a:rPr lang="de-DE" baseline="0" dirty="0" err="1" smtClean="0"/>
              <a:t>kombinationen</a:t>
            </a:r>
            <a:r>
              <a:rPr lang="de-DE" baseline="0" dirty="0" smtClean="0"/>
              <a:t>) wichtig, um eine nachhaltige Entwicklung im Logistik und Güterverkehrsbereich zu erreichen. Da aktuell hauptsächlich der Verkehrsträger Straße (wenn überhaupt) im Unterricht von Schulen behandelt wird gilt es diese Themen auch in den Ausbildungsbereich verstärkt zu integrieren. Dabei ist auch der Praxisbezug sowie der Fokus auf aktuell bzw. zukünftig relevante Themen wichtig, um die bestehenden und zukünftigen Arbeitskräfte der Logistikbranche bestmöglich vorzubereiten. Darüber hinaus gilt es auch aktuelle Nutzer im Transportbereich dahingehend zu sensibilisieren, sich näher mit dem Thema Logistik sowie mögliche Trends und dem Thema Nachhaltigkeit zu beschäftigen, da diese ein wesentlicher Bestandteil im Transportbereich sind. </a:t>
            </a:r>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2</a:t>
            </a:fld>
            <a:endParaRPr lang="de-AT" dirty="0"/>
          </a:p>
        </p:txBody>
      </p:sp>
    </p:spTree>
    <p:extLst>
      <p:ext uri="{BB962C8B-B14F-4D97-AF65-F5344CB8AC3E}">
        <p14:creationId xmlns:p14="http://schemas.microsoft.com/office/powerpoint/2010/main" val="4080315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dirty="0" smtClean="0"/>
              <a:t>In</a:t>
            </a:r>
            <a:r>
              <a:rPr lang="de-DE" baseline="0" dirty="0" smtClean="0"/>
              <a:t> der obigen Tabelle werden Empfehlungen zur Integration der Inhalte des Lehrmittelpaketes gegeben!</a:t>
            </a:r>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20</a:t>
            </a:fld>
            <a:endParaRPr lang="de-AT" dirty="0"/>
          </a:p>
        </p:txBody>
      </p:sp>
    </p:spTree>
    <p:extLst>
      <p:ext uri="{BB962C8B-B14F-4D97-AF65-F5344CB8AC3E}">
        <p14:creationId xmlns:p14="http://schemas.microsoft.com/office/powerpoint/2010/main" val="3591907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Das Lehrmittelpaket "Multimodaler Transport" beschäftigt sich mit den Vor- und Nachteilen des multimodalen Transportes, dessen Bedeutung in Europa und beinhaltet außerdem noch praktische Beispiele und einen Ausblick. Zusätzlich bieten unterschiedliche Übungen die Möglichkeit das Erlernte zu vertiefen.</a:t>
            </a:r>
          </a:p>
          <a:p>
            <a:endParaRPr lang="de-AT" sz="1200" dirty="0" smtClean="0"/>
          </a:p>
        </p:txBody>
      </p:sp>
      <p:sp>
        <p:nvSpPr>
          <p:cNvPr id="4" name="Foliennummernplatzhalter 3"/>
          <p:cNvSpPr>
            <a:spLocks noGrp="1"/>
          </p:cNvSpPr>
          <p:nvPr>
            <p:ph type="sldNum" sz="quarter" idx="10"/>
          </p:nvPr>
        </p:nvSpPr>
        <p:spPr/>
        <p:txBody>
          <a:bodyPr/>
          <a:lstStyle/>
          <a:p>
            <a:fld id="{56F06DAA-0A4E-4110-9797-3FB8CA0FEA93}" type="slidenum">
              <a:rPr lang="de-AT" smtClean="0">
                <a:solidFill>
                  <a:prstClr val="black"/>
                </a:solidFill>
              </a:rPr>
              <a:pPr/>
              <a:t>21</a:t>
            </a:fld>
            <a:endParaRPr lang="de-AT" dirty="0">
              <a:solidFill>
                <a:prstClr val="black"/>
              </a:solidFill>
            </a:endParaRPr>
          </a:p>
        </p:txBody>
      </p:sp>
    </p:spTree>
    <p:extLst>
      <p:ext uri="{BB962C8B-B14F-4D97-AF65-F5344CB8AC3E}">
        <p14:creationId xmlns:p14="http://schemas.microsoft.com/office/powerpoint/2010/main" val="1861623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In</a:t>
            </a:r>
            <a:r>
              <a:rPr lang="de-DE" baseline="0" dirty="0" smtClean="0"/>
              <a:t> der obigen Tabelle werden Empfehlungen zur Integration der Inhalte des Lehrmittelpaketes gegeben!</a:t>
            </a:r>
            <a:endParaRPr lang="en-GB" dirty="0" smtClean="0"/>
          </a:p>
          <a:p>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22</a:t>
            </a:fld>
            <a:endParaRPr lang="de-AT" dirty="0"/>
          </a:p>
        </p:txBody>
      </p:sp>
    </p:spTree>
    <p:extLst>
      <p:ext uri="{BB962C8B-B14F-4D97-AF65-F5344CB8AC3E}">
        <p14:creationId xmlns:p14="http://schemas.microsoft.com/office/powerpoint/2010/main" val="564391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b="1" dirty="0" smtClean="0"/>
              <a:t>Transport auf der Schiene</a:t>
            </a:r>
          </a:p>
          <a:p>
            <a:r>
              <a:rPr lang="de-DE" i="1" dirty="0" err="1" smtClean="0"/>
              <a:t>RERail</a:t>
            </a:r>
            <a:r>
              <a:rPr lang="de-DE" dirty="0" smtClean="0"/>
              <a:t> steht für </a:t>
            </a:r>
            <a:r>
              <a:rPr lang="de-DE" b="1" dirty="0" smtClean="0"/>
              <a:t>Bewusstsein</a:t>
            </a:r>
            <a:r>
              <a:rPr lang="de-DE" dirty="0" smtClean="0"/>
              <a:t> und </a:t>
            </a:r>
            <a:r>
              <a:rPr lang="de-DE" b="1" dirty="0" smtClean="0"/>
              <a:t>Wissen</a:t>
            </a:r>
            <a:r>
              <a:rPr lang="de-DE" dirty="0" smtClean="0"/>
              <a:t> rund um den umweltfreundlichen Verkehrsträger Schiene.</a:t>
            </a:r>
          </a:p>
          <a:p>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23</a:t>
            </a:fld>
            <a:endParaRPr lang="de-AT" dirty="0"/>
          </a:p>
        </p:txBody>
      </p:sp>
    </p:spTree>
    <p:extLst>
      <p:ext uri="{BB962C8B-B14F-4D97-AF65-F5344CB8AC3E}">
        <p14:creationId xmlns:p14="http://schemas.microsoft.com/office/powerpoint/2010/main" val="3498228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Auf</a:t>
            </a:r>
            <a:r>
              <a:rPr lang="de-DE" baseline="0" dirty="0" smtClean="0"/>
              <a:t> der Startseite der Informationsseite wird zu Beginn eine Einführung in das Thema mit einem Video zum Thema „Wieso ist die Bahn so umweltfreundlich“ geboten, welches auch als Einstieg in den Unterricht genutzt werden kann. Mit Hilfe des Suchfilters können Inhalte zu relevanten Themenbereichen gesucht werden. Transportbeispiele bzw. </a:t>
            </a:r>
            <a:r>
              <a:rPr lang="de-DE" baseline="0" dirty="0" err="1" smtClean="0"/>
              <a:t>Success</a:t>
            </a:r>
            <a:r>
              <a:rPr lang="de-DE" baseline="0" dirty="0" smtClean="0"/>
              <a:t> Stories bieten darüber hinaus praxisrelevante Beispiele zum Thema. Die angebotenen Services beinhalten außerdem da Angebot an Fachvorträgen sowie die Erstellung von individuellen Lernpaketen. </a:t>
            </a:r>
            <a:endParaRPr lang="en-GB" dirty="0" smtClean="0"/>
          </a:p>
          <a:p>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24</a:t>
            </a:fld>
            <a:endParaRPr lang="de-AT" dirty="0"/>
          </a:p>
        </p:txBody>
      </p:sp>
    </p:spTree>
    <p:extLst>
      <p:ext uri="{BB962C8B-B14F-4D97-AF65-F5344CB8AC3E}">
        <p14:creationId xmlns:p14="http://schemas.microsoft.com/office/powerpoint/2010/main" val="2314832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dirty="0" smtClean="0">
                <a:solidFill>
                  <a:schemeClr val="tx1">
                    <a:lumMod val="75000"/>
                    <a:lumOff val="25000"/>
                  </a:schemeClr>
                </a:solidFill>
              </a:rPr>
              <a:t>Im Lehrmittelpaket „Grundlagen des Schienengüterverkehrs“ </a:t>
            </a:r>
            <a:r>
              <a:rPr lang="de-DE" dirty="0" smtClean="0"/>
              <a:t>wird die Übung „Vier-Gewinnt-Der-</a:t>
            </a:r>
            <a:r>
              <a:rPr lang="de-DE" dirty="0" err="1" smtClean="0"/>
              <a:t>Schiene“als</a:t>
            </a:r>
            <a:r>
              <a:rPr lang="de-DE" dirty="0" smtClean="0"/>
              <a:t> Ergänzung zu den Foliensätzen "Grundlagen des Schienenverkehrs" empfohlen. Mit diesem 4-Gewinnt können </a:t>
            </a:r>
            <a:r>
              <a:rPr lang="de-DE" dirty="0" err="1" smtClean="0"/>
              <a:t>SchülerInnen</a:t>
            </a:r>
            <a:r>
              <a:rPr lang="de-DE" dirty="0" smtClean="0"/>
              <a:t> ihr Wissen zum Thema Schienengüterverkehr testen.</a:t>
            </a:r>
            <a:endParaRPr lang="de-DE" dirty="0" smtClean="0">
              <a:solidFill>
                <a:schemeClr val="tx1">
                  <a:lumMod val="75000"/>
                  <a:lumOff val="25000"/>
                </a:schemeClr>
              </a:solidFill>
            </a:endParaRPr>
          </a:p>
          <a:p>
            <a:endParaRPr lang="de-DE" dirty="0" smtClean="0">
              <a:solidFill>
                <a:schemeClr val="tx1">
                  <a:lumMod val="75000"/>
                  <a:lumOff val="25000"/>
                </a:schemeClr>
              </a:solidFill>
            </a:endParaRPr>
          </a:p>
        </p:txBody>
      </p:sp>
      <p:sp>
        <p:nvSpPr>
          <p:cNvPr id="4" name="Foliennummernplatzhalter 3"/>
          <p:cNvSpPr>
            <a:spLocks noGrp="1"/>
          </p:cNvSpPr>
          <p:nvPr>
            <p:ph type="sldNum" sz="quarter" idx="10"/>
          </p:nvPr>
        </p:nvSpPr>
        <p:spPr/>
        <p:txBody>
          <a:bodyPr/>
          <a:lstStyle/>
          <a:p>
            <a:fld id="{56F06DAA-0A4E-4110-9797-3FB8CA0FEA93}" type="slidenum">
              <a:rPr lang="de-AT" smtClean="0">
                <a:solidFill>
                  <a:prstClr val="black"/>
                </a:solidFill>
              </a:rPr>
              <a:pPr/>
              <a:t>25</a:t>
            </a:fld>
            <a:endParaRPr lang="de-AT" dirty="0">
              <a:solidFill>
                <a:prstClr val="black"/>
              </a:solidFill>
            </a:endParaRPr>
          </a:p>
        </p:txBody>
      </p:sp>
    </p:spTree>
    <p:extLst>
      <p:ext uri="{BB962C8B-B14F-4D97-AF65-F5344CB8AC3E}">
        <p14:creationId xmlns:p14="http://schemas.microsoft.com/office/powerpoint/2010/main" val="1861623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dirty="0" smtClean="0"/>
              <a:t>Das Lehrmittelpaket "Grundlagen des Schienengüterverkehrs" enthält Informationen zu ausgewählten Grundlagen des Schienengüterverkehrs wie z.B. Infrastruktur (Schienennetz, Bahnhöfe, Spurbreiten), Wagontypen, Güterbeförderung auf der Schiene sowie Produktionsformen des Schienengüterverkehrs (</a:t>
            </a:r>
            <a:r>
              <a:rPr lang="de-DE" dirty="0" err="1" smtClean="0"/>
              <a:t>Ganzzug</a:t>
            </a:r>
            <a:r>
              <a:rPr lang="de-DE" dirty="0" smtClean="0"/>
              <a:t>, Einzelwagenverkehr, Wagengruppenverkehr, kombinierter Verkehr).</a:t>
            </a:r>
            <a:endParaRPr lang="de-DE" dirty="0"/>
          </a:p>
        </p:txBody>
      </p:sp>
      <p:sp>
        <p:nvSpPr>
          <p:cNvPr id="4" name="Foliennummernplatzhalter 3"/>
          <p:cNvSpPr>
            <a:spLocks noGrp="1"/>
          </p:cNvSpPr>
          <p:nvPr>
            <p:ph type="sldNum" sz="quarter" idx="10"/>
          </p:nvPr>
        </p:nvSpPr>
        <p:spPr/>
        <p:txBody>
          <a:bodyPr/>
          <a:lstStyle/>
          <a:p>
            <a:fld id="{56F06DAA-0A4E-4110-9797-3FB8CA0FEA93}" type="slidenum">
              <a:rPr lang="de-AT" smtClean="0">
                <a:solidFill>
                  <a:prstClr val="black"/>
                </a:solidFill>
              </a:rPr>
              <a:pPr/>
              <a:t>26</a:t>
            </a:fld>
            <a:endParaRPr lang="de-AT" dirty="0">
              <a:solidFill>
                <a:prstClr val="black"/>
              </a:solidFill>
            </a:endParaRPr>
          </a:p>
        </p:txBody>
      </p:sp>
    </p:spTree>
    <p:extLst>
      <p:ext uri="{BB962C8B-B14F-4D97-AF65-F5344CB8AC3E}">
        <p14:creationId xmlns:p14="http://schemas.microsoft.com/office/powerpoint/2010/main" val="1861623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In</a:t>
            </a:r>
            <a:r>
              <a:rPr lang="de-DE" baseline="0" dirty="0" smtClean="0"/>
              <a:t> der obigen Tabelle werden Empfehlungen zur Integration der Inhalte des Lehrmittelpaketes gegeben!</a:t>
            </a:r>
            <a:endParaRPr lang="en-GB" dirty="0" smtClean="0"/>
          </a:p>
          <a:p>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27</a:t>
            </a:fld>
            <a:endParaRPr lang="de-AT" dirty="0"/>
          </a:p>
        </p:txBody>
      </p:sp>
    </p:spTree>
    <p:extLst>
      <p:ext uri="{BB962C8B-B14F-4D97-AF65-F5344CB8AC3E}">
        <p14:creationId xmlns:p14="http://schemas.microsoft.com/office/powerpoint/2010/main" val="551027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dirty="0" smtClean="0"/>
              <a:t>Das Lehrmittelpaket "Der kombinierte Verkehr" enthält grundlegendes Wissen zu Transportprozessen, Informationen zu den Themenbereichen begleiteter und unbegleiteter kombinierter Verkehr, Rollende Landstraße, Roll-on-Roll-off sowie Einblicke in Transporteinheiten wie z.B. Container, Wechselbehälter oder Sattelanhänger. Ein Vergleich zum Straßengüterverkehr ergänzt dieses Lehrmittelpaket.</a:t>
            </a:r>
            <a:endParaRPr lang="de-DE" dirty="0"/>
          </a:p>
        </p:txBody>
      </p:sp>
      <p:sp>
        <p:nvSpPr>
          <p:cNvPr id="4" name="Foliennummernplatzhalter 3"/>
          <p:cNvSpPr>
            <a:spLocks noGrp="1"/>
          </p:cNvSpPr>
          <p:nvPr>
            <p:ph type="sldNum" sz="quarter" idx="10"/>
          </p:nvPr>
        </p:nvSpPr>
        <p:spPr/>
        <p:txBody>
          <a:bodyPr/>
          <a:lstStyle/>
          <a:p>
            <a:fld id="{56F06DAA-0A4E-4110-9797-3FB8CA0FEA93}" type="slidenum">
              <a:rPr lang="de-AT" smtClean="0">
                <a:solidFill>
                  <a:prstClr val="black"/>
                </a:solidFill>
              </a:rPr>
              <a:pPr/>
              <a:t>28</a:t>
            </a:fld>
            <a:endParaRPr lang="de-AT" dirty="0">
              <a:solidFill>
                <a:prstClr val="black"/>
              </a:solidFill>
            </a:endParaRPr>
          </a:p>
        </p:txBody>
      </p:sp>
    </p:spTree>
    <p:extLst>
      <p:ext uri="{BB962C8B-B14F-4D97-AF65-F5344CB8AC3E}">
        <p14:creationId xmlns:p14="http://schemas.microsoft.com/office/powerpoint/2010/main" val="1861623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In</a:t>
            </a:r>
            <a:r>
              <a:rPr lang="de-DE" baseline="0" dirty="0" smtClean="0"/>
              <a:t> der obigen Tabelle werden Empfehlungen zur Integration der Inhalte des Lehrmittelpaketes gegeben!</a:t>
            </a:r>
            <a:endParaRPr lang="en-GB" dirty="0" smtClean="0"/>
          </a:p>
          <a:p>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29</a:t>
            </a:fld>
            <a:endParaRPr lang="de-AT" dirty="0"/>
          </a:p>
        </p:txBody>
      </p:sp>
    </p:spTree>
    <p:extLst>
      <p:ext uri="{BB962C8B-B14F-4D97-AF65-F5344CB8AC3E}">
        <p14:creationId xmlns:p14="http://schemas.microsoft.com/office/powerpoint/2010/main" val="535481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dirty="0" smtClean="0"/>
              <a:t>Ziel des Projektes</a:t>
            </a:r>
            <a:r>
              <a:rPr lang="de-DE" baseline="0" dirty="0" smtClean="0"/>
              <a:t> </a:t>
            </a:r>
            <a:r>
              <a:rPr lang="de-DE" baseline="0" dirty="0" err="1" smtClean="0"/>
              <a:t>RETrans</a:t>
            </a:r>
            <a:r>
              <a:rPr lang="de-DE" baseline="0" dirty="0" smtClean="0"/>
              <a:t> ist es, das Berufsbild Logistik sowie die Logistik allgemein durch Wissensvermittlung über folgende Inhalte zu attraktiveren:</a:t>
            </a:r>
          </a:p>
          <a:p>
            <a:pPr marL="171450" indent="-171450">
              <a:buFont typeface="Arial" panose="020B0604020202020204" pitchFamily="34" charset="0"/>
              <a:buChar char="•"/>
            </a:pPr>
            <a:r>
              <a:rPr lang="de-DE" dirty="0" smtClean="0"/>
              <a:t>Berufe im</a:t>
            </a:r>
            <a:r>
              <a:rPr lang="de-DE" baseline="0" dirty="0" smtClean="0"/>
              <a:t> Logistikbereich – welche Berufe gibt es in unterschiedlichen Ausbildungsstufen (Lehre, Matura, Studium) </a:t>
            </a:r>
          </a:p>
          <a:p>
            <a:pPr marL="171450" indent="-171450">
              <a:buFont typeface="Arial" panose="020B0604020202020204" pitchFamily="34" charset="0"/>
              <a:buChar char="•"/>
            </a:pPr>
            <a:r>
              <a:rPr lang="de-DE" baseline="0" dirty="0" smtClean="0"/>
              <a:t>Effiziente Logistikgestaltung </a:t>
            </a:r>
          </a:p>
          <a:p>
            <a:pPr marL="171450" indent="-171450">
              <a:buFont typeface="Arial" panose="020B0604020202020204" pitchFamily="34" charset="0"/>
              <a:buChar char="•"/>
            </a:pPr>
            <a:r>
              <a:rPr lang="de-DE" baseline="0" dirty="0" smtClean="0"/>
              <a:t>Verschiedene Verkehrsträger(</a:t>
            </a:r>
            <a:r>
              <a:rPr lang="de-DE" baseline="0" dirty="0" err="1" smtClean="0"/>
              <a:t>kombinationen</a:t>
            </a:r>
            <a:r>
              <a:rPr lang="de-DE" baseline="0" dirty="0" smtClean="0"/>
              <a:t>) – Straße, Schiene, Wasserstraße und deren Kombination </a:t>
            </a:r>
          </a:p>
          <a:p>
            <a:pPr marL="171450" indent="-171450">
              <a:buFont typeface="Arial" panose="020B0604020202020204" pitchFamily="34" charset="0"/>
              <a:buChar char="•"/>
            </a:pPr>
            <a:r>
              <a:rPr lang="de-DE" baseline="0" dirty="0" smtClean="0"/>
              <a:t>Auswirkungen der Logistik und des Güterverkehrs auf die Umwelt</a:t>
            </a:r>
          </a:p>
          <a:p>
            <a:pPr marL="171450" indent="-171450">
              <a:buFont typeface="Arial" panose="020B0604020202020204" pitchFamily="34" charset="0"/>
              <a:buChar char="•"/>
            </a:pPr>
            <a:r>
              <a:rPr lang="de-DE" baseline="0" dirty="0" smtClean="0"/>
              <a:t>Einsatz neuer Technologien um einen nachhaltigen Güterverkehr zu ermöglichen</a:t>
            </a:r>
          </a:p>
          <a:p>
            <a:pPr marL="0" indent="0">
              <a:buFont typeface="Arial" panose="020B0604020202020204" pitchFamily="34" charset="0"/>
              <a:buNone/>
            </a:pPr>
            <a:r>
              <a:rPr lang="de-DE" baseline="0" dirty="0" smtClean="0"/>
              <a:t>Dabei werden die Inhalte über eine Dachseite (</a:t>
            </a:r>
            <a:r>
              <a:rPr lang="de-DE" baseline="0" dirty="0" err="1" smtClean="0"/>
              <a:t>RETrans</a:t>
            </a:r>
            <a:r>
              <a:rPr lang="de-DE" baseline="0" dirty="0" smtClean="0"/>
              <a:t>) sowie vier themenspezifische Informationsseiten (</a:t>
            </a:r>
            <a:r>
              <a:rPr lang="de-DE" baseline="0" dirty="0" err="1" smtClean="0"/>
              <a:t>REecoTrans</a:t>
            </a:r>
            <a:r>
              <a:rPr lang="de-DE" baseline="0" dirty="0" smtClean="0"/>
              <a:t>, </a:t>
            </a:r>
            <a:r>
              <a:rPr lang="de-DE" baseline="0" dirty="0" err="1" smtClean="0"/>
              <a:t>RERail</a:t>
            </a:r>
            <a:r>
              <a:rPr lang="de-DE" baseline="0" dirty="0" smtClean="0"/>
              <a:t>, </a:t>
            </a:r>
            <a:r>
              <a:rPr lang="de-DE" baseline="0" dirty="0" err="1" smtClean="0"/>
              <a:t>RERoad</a:t>
            </a:r>
            <a:r>
              <a:rPr lang="de-DE" baseline="0" dirty="0" smtClean="0"/>
              <a:t>, </a:t>
            </a:r>
            <a:r>
              <a:rPr lang="de-DE" baseline="0" dirty="0" err="1" smtClean="0"/>
              <a:t>REWWay</a:t>
            </a:r>
            <a:r>
              <a:rPr lang="de-DE" baseline="0" dirty="0" smtClean="0"/>
              <a:t>) zur Verfügung gestellt. </a:t>
            </a:r>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3</a:t>
            </a:fld>
            <a:endParaRPr lang="de-AT" dirty="0"/>
          </a:p>
        </p:txBody>
      </p:sp>
    </p:spTree>
    <p:extLst>
      <p:ext uri="{BB962C8B-B14F-4D97-AF65-F5344CB8AC3E}">
        <p14:creationId xmlns:p14="http://schemas.microsoft.com/office/powerpoint/2010/main" val="2258633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b="1" dirty="0" smtClean="0"/>
              <a:t>Transport auf der Straße</a:t>
            </a:r>
          </a:p>
          <a:p>
            <a:r>
              <a:rPr lang="de-DE" i="1" dirty="0" err="1" smtClean="0"/>
              <a:t>RERoad</a:t>
            </a:r>
            <a:r>
              <a:rPr lang="de-DE" dirty="0" smtClean="0"/>
              <a:t> steht für </a:t>
            </a:r>
            <a:r>
              <a:rPr lang="de-DE" b="1" dirty="0" smtClean="0"/>
              <a:t>Bewusstsein</a:t>
            </a:r>
            <a:r>
              <a:rPr lang="de-DE" dirty="0" smtClean="0"/>
              <a:t> und </a:t>
            </a:r>
            <a:r>
              <a:rPr lang="de-DE" b="1" dirty="0" smtClean="0"/>
              <a:t>Wissen</a:t>
            </a:r>
            <a:r>
              <a:rPr lang="de-DE" dirty="0" smtClean="0"/>
              <a:t> rund um den bedeutenden Verkehrsträger Straße.</a:t>
            </a:r>
          </a:p>
          <a:p>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30</a:t>
            </a:fld>
            <a:endParaRPr lang="de-AT" dirty="0"/>
          </a:p>
        </p:txBody>
      </p:sp>
    </p:spTree>
    <p:extLst>
      <p:ext uri="{BB962C8B-B14F-4D97-AF65-F5344CB8AC3E}">
        <p14:creationId xmlns:p14="http://schemas.microsoft.com/office/powerpoint/2010/main" val="2634377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Auf</a:t>
            </a:r>
            <a:r>
              <a:rPr lang="de-DE" baseline="0" dirty="0" smtClean="0"/>
              <a:t> der Startseite der Informationsseite wird zu Beginn eine Einführung in das Thema mit einem Video zum Thema „Leben ohne LKW“ geboten, welches auch als Einstieg in den Unterricht genutzt werden kann. Mit Hilfe des Suchfilters können Inhalte zu relevanten Themenbereichen gesucht werden. Transportbeispiele bzw. </a:t>
            </a:r>
            <a:r>
              <a:rPr lang="de-DE" baseline="0" dirty="0" err="1" smtClean="0"/>
              <a:t>Success</a:t>
            </a:r>
            <a:r>
              <a:rPr lang="de-DE" baseline="0" dirty="0" smtClean="0"/>
              <a:t> Stories bieten darüber hinaus praxisrelevante Beispiele zum Thema. Die angebotenen Services beinhalten außerdem da Angebot an Fachvorträgen sowie die Erstellung von individuellen Lernpaketen. </a:t>
            </a:r>
            <a:endParaRPr lang="en-GB" dirty="0" smtClean="0"/>
          </a:p>
          <a:p>
            <a:endParaRPr lang="en-GB" dirty="0" smtClean="0"/>
          </a:p>
          <a:p>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31</a:t>
            </a:fld>
            <a:endParaRPr lang="de-AT" dirty="0"/>
          </a:p>
        </p:txBody>
      </p:sp>
    </p:spTree>
    <p:extLst>
      <p:ext uri="{BB962C8B-B14F-4D97-AF65-F5344CB8AC3E}">
        <p14:creationId xmlns:p14="http://schemas.microsoft.com/office/powerpoint/2010/main" val="1196190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dirty="0" smtClean="0">
                <a:solidFill>
                  <a:schemeClr val="tx1">
                    <a:lumMod val="75000"/>
                    <a:lumOff val="25000"/>
                  </a:schemeClr>
                </a:solidFill>
              </a:rPr>
              <a:t>Im Lehrmittelpaket „Grundlagen des Schienengüterverkehrs“ </a:t>
            </a:r>
            <a:r>
              <a:rPr lang="de-DE" dirty="0" smtClean="0"/>
              <a:t>wird die Übung „Vier-Gewinnt-Der-</a:t>
            </a:r>
            <a:r>
              <a:rPr lang="de-DE" dirty="0" err="1" smtClean="0"/>
              <a:t>Schiene“als</a:t>
            </a:r>
            <a:r>
              <a:rPr lang="de-DE" dirty="0" smtClean="0"/>
              <a:t> Ergänzung zu den Foliensätzen "Grundlagen des Schienenverkehrs" empfohlen. Mit diesem 4-Gewinnt können </a:t>
            </a:r>
            <a:r>
              <a:rPr lang="de-DE" dirty="0" err="1" smtClean="0"/>
              <a:t>SchülerInnen</a:t>
            </a:r>
            <a:r>
              <a:rPr lang="de-DE" dirty="0" smtClean="0"/>
              <a:t> ihr Wissen zum Thema Schienengüterverkehr testen.</a:t>
            </a:r>
            <a:endParaRPr lang="de-DE" dirty="0" smtClean="0">
              <a:solidFill>
                <a:schemeClr val="tx1">
                  <a:lumMod val="75000"/>
                  <a:lumOff val="25000"/>
                </a:schemeClr>
              </a:solidFill>
            </a:endParaRPr>
          </a:p>
          <a:p>
            <a:endParaRPr lang="de-DE" dirty="0" smtClean="0">
              <a:solidFill>
                <a:schemeClr val="tx1">
                  <a:lumMod val="75000"/>
                  <a:lumOff val="25000"/>
                </a:schemeClr>
              </a:solidFill>
            </a:endParaRPr>
          </a:p>
        </p:txBody>
      </p:sp>
      <p:sp>
        <p:nvSpPr>
          <p:cNvPr id="4" name="Foliennummernplatzhalter 3"/>
          <p:cNvSpPr>
            <a:spLocks noGrp="1"/>
          </p:cNvSpPr>
          <p:nvPr>
            <p:ph type="sldNum" sz="quarter" idx="10"/>
          </p:nvPr>
        </p:nvSpPr>
        <p:spPr/>
        <p:txBody>
          <a:bodyPr/>
          <a:lstStyle/>
          <a:p>
            <a:fld id="{56F06DAA-0A4E-4110-9797-3FB8CA0FEA93}" type="slidenum">
              <a:rPr lang="de-AT" smtClean="0">
                <a:solidFill>
                  <a:prstClr val="black"/>
                </a:solidFill>
              </a:rPr>
              <a:pPr/>
              <a:t>32</a:t>
            </a:fld>
            <a:endParaRPr lang="de-AT" dirty="0">
              <a:solidFill>
                <a:prstClr val="black"/>
              </a:solidFill>
            </a:endParaRPr>
          </a:p>
        </p:txBody>
      </p:sp>
    </p:spTree>
    <p:extLst>
      <p:ext uri="{BB962C8B-B14F-4D97-AF65-F5344CB8AC3E}">
        <p14:creationId xmlns:p14="http://schemas.microsoft.com/office/powerpoint/2010/main" val="18616233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dirty="0" smtClean="0"/>
              <a:t>Das Lehrmittelpaket "Grundlagen des Straßengüterverkehrs" bestehend aus einem Foliensatz, einem Reader, vielen Möglichkeiten zu Einstiegen in den Unterricht, einer spannenden Case Study und weiteren Übungen enthält Informationen zu ausgewählten Grundlagen des Straßengüterverkehrs wie z.B. Charakteristika, Straßennetz, Verkehrsmittel der Straße, Kalkulation im Straßengüterverkehr sowie zur Maut.</a:t>
            </a:r>
            <a:endParaRPr lang="de-DE" dirty="0"/>
          </a:p>
        </p:txBody>
      </p:sp>
      <p:sp>
        <p:nvSpPr>
          <p:cNvPr id="4" name="Foliennummernplatzhalter 3"/>
          <p:cNvSpPr>
            <a:spLocks noGrp="1"/>
          </p:cNvSpPr>
          <p:nvPr>
            <p:ph type="sldNum" sz="quarter" idx="10"/>
          </p:nvPr>
        </p:nvSpPr>
        <p:spPr/>
        <p:txBody>
          <a:bodyPr/>
          <a:lstStyle/>
          <a:p>
            <a:fld id="{56F06DAA-0A4E-4110-9797-3FB8CA0FEA93}" type="slidenum">
              <a:rPr lang="de-AT" smtClean="0">
                <a:solidFill>
                  <a:prstClr val="black"/>
                </a:solidFill>
              </a:rPr>
              <a:pPr/>
              <a:t>33</a:t>
            </a:fld>
            <a:endParaRPr lang="de-AT" dirty="0">
              <a:solidFill>
                <a:prstClr val="black"/>
              </a:solidFill>
            </a:endParaRPr>
          </a:p>
        </p:txBody>
      </p:sp>
    </p:spTree>
    <p:extLst>
      <p:ext uri="{BB962C8B-B14F-4D97-AF65-F5344CB8AC3E}">
        <p14:creationId xmlns:p14="http://schemas.microsoft.com/office/powerpoint/2010/main" val="18616233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In</a:t>
            </a:r>
            <a:r>
              <a:rPr lang="de-DE" baseline="0" dirty="0" smtClean="0"/>
              <a:t> der obigen Tabelle werden Empfehlungen zur Integration der Inhalte des Lehrmittelpaketes gegeben!</a:t>
            </a:r>
            <a:endParaRPr lang="en-GB" dirty="0" smtClean="0"/>
          </a:p>
          <a:p>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34</a:t>
            </a:fld>
            <a:endParaRPr lang="de-AT" dirty="0"/>
          </a:p>
        </p:txBody>
      </p:sp>
    </p:spTree>
    <p:extLst>
      <p:ext uri="{BB962C8B-B14F-4D97-AF65-F5344CB8AC3E}">
        <p14:creationId xmlns:p14="http://schemas.microsoft.com/office/powerpoint/2010/main" val="1116966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dirty="0" smtClean="0"/>
              <a:t>Das Lehrmittelpaket "Aktuelle Entwicklungen im Straßengüterverkehr" bestehend aus einem Foliensatz, einem Reader, einer Gruppenarbeit für den Unterricht, Einstiege in den Unterricht sowie weiteren Übungen enthält Informationen zu Trends wie bspw. </a:t>
            </a:r>
            <a:r>
              <a:rPr lang="de-DE" dirty="0" err="1" smtClean="0"/>
              <a:t>Platooning</a:t>
            </a:r>
            <a:r>
              <a:rPr lang="de-DE" dirty="0" smtClean="0"/>
              <a:t>, autonomes Fahren, alternative Kraftstoffe und </a:t>
            </a:r>
            <a:r>
              <a:rPr lang="de-DE" dirty="0" err="1" smtClean="0"/>
              <a:t>Verkehrstelematik</a:t>
            </a:r>
            <a:r>
              <a:rPr lang="de-DE" dirty="0" smtClean="0"/>
              <a:t>.</a:t>
            </a:r>
            <a:endParaRPr lang="de-DE" dirty="0"/>
          </a:p>
        </p:txBody>
      </p:sp>
      <p:sp>
        <p:nvSpPr>
          <p:cNvPr id="4" name="Foliennummernplatzhalter 3"/>
          <p:cNvSpPr>
            <a:spLocks noGrp="1"/>
          </p:cNvSpPr>
          <p:nvPr>
            <p:ph type="sldNum" sz="quarter" idx="10"/>
          </p:nvPr>
        </p:nvSpPr>
        <p:spPr/>
        <p:txBody>
          <a:bodyPr/>
          <a:lstStyle/>
          <a:p>
            <a:fld id="{56F06DAA-0A4E-4110-9797-3FB8CA0FEA93}" type="slidenum">
              <a:rPr lang="de-AT" smtClean="0">
                <a:solidFill>
                  <a:prstClr val="black"/>
                </a:solidFill>
              </a:rPr>
              <a:pPr/>
              <a:t>35</a:t>
            </a:fld>
            <a:endParaRPr lang="de-AT" dirty="0">
              <a:solidFill>
                <a:prstClr val="black"/>
              </a:solidFill>
            </a:endParaRPr>
          </a:p>
        </p:txBody>
      </p:sp>
    </p:spTree>
    <p:extLst>
      <p:ext uri="{BB962C8B-B14F-4D97-AF65-F5344CB8AC3E}">
        <p14:creationId xmlns:p14="http://schemas.microsoft.com/office/powerpoint/2010/main" val="18616233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In</a:t>
            </a:r>
            <a:r>
              <a:rPr lang="de-DE" baseline="0" dirty="0" smtClean="0"/>
              <a:t> der obigen Tabelle werden Empfehlungen zur Integration der Inhalte des Lehrmittelpaketes gegeben!</a:t>
            </a:r>
            <a:endParaRPr lang="en-GB" dirty="0" smtClean="0"/>
          </a:p>
          <a:p>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36</a:t>
            </a:fld>
            <a:endParaRPr lang="de-AT" dirty="0"/>
          </a:p>
        </p:txBody>
      </p:sp>
    </p:spTree>
    <p:extLst>
      <p:ext uri="{BB962C8B-B14F-4D97-AF65-F5344CB8AC3E}">
        <p14:creationId xmlns:p14="http://schemas.microsoft.com/office/powerpoint/2010/main" val="1891199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dirty="0" smtClean="0"/>
              <a:t>Die Dachseite</a:t>
            </a:r>
            <a:r>
              <a:rPr lang="de-DE" baseline="0" dirty="0" smtClean="0"/>
              <a:t> ist einem interaktiven Design gestaltet wobei der Besucher mit Hilfe von W-Fragen durch die Website geführt wird. Mit Hilfe von interessanten Zahlen und Fakten rund um die Logistik soll dabei das Interesse für diesen Themenbereich sowie für Berufe geweckt werden. </a:t>
            </a:r>
            <a:r>
              <a:rPr lang="de-DE" baseline="0" noProof="0" dirty="0" smtClean="0"/>
              <a:t>Dabei werden unterschiedliche Informationen rund um das Thema Logistik geboten:</a:t>
            </a:r>
          </a:p>
          <a:p>
            <a:endParaRPr lang="de-DE" baseline="0" dirty="0" smtClean="0"/>
          </a:p>
          <a:p>
            <a:r>
              <a:rPr lang="de-DE" baseline="0" dirty="0" smtClean="0"/>
              <a:t>Was ist Logistik? </a:t>
            </a:r>
          </a:p>
          <a:p>
            <a:r>
              <a:rPr lang="de-DE" baseline="0" dirty="0" smtClean="0"/>
              <a:t>Diese Frage wird mit Hilfe eines Scribble Videos beantwortet. Siehe Video: https://youtu.be/B9kPznpJbKM Zusätzlich wird der Transportprozess einer Marmelade (von der Produktion in den Supermarkt) interaktiv dargestellt – diese können Sie auch mit Hilfe einer Case Study nochmals näher betrachten (Case Study „</a:t>
            </a:r>
            <a:r>
              <a:rPr lang="de-DE" baseline="0" dirty="0" err="1" smtClean="0"/>
              <a:t>Vienna‘s</a:t>
            </a:r>
            <a:r>
              <a:rPr lang="de-DE" baseline="0" dirty="0" smtClean="0"/>
              <a:t> </a:t>
            </a:r>
            <a:r>
              <a:rPr lang="de-DE" baseline="0" dirty="0" err="1" smtClean="0"/>
              <a:t>Delicate</a:t>
            </a:r>
            <a:r>
              <a:rPr lang="de-DE" baseline="0" dirty="0" smtClean="0"/>
              <a:t>“) . </a:t>
            </a:r>
          </a:p>
          <a:p>
            <a:endParaRPr lang="de-DE" baseline="0" dirty="0" smtClean="0"/>
          </a:p>
          <a:p>
            <a:r>
              <a:rPr lang="de-DE" baseline="0" dirty="0" smtClean="0"/>
              <a:t>Warum Logistik? </a:t>
            </a:r>
          </a:p>
          <a:p>
            <a:r>
              <a:rPr lang="de-DE" dirty="0" smtClean="0"/>
              <a:t>Das </a:t>
            </a:r>
            <a:r>
              <a:rPr lang="de-DE" b="1" dirty="0" smtClean="0"/>
              <a:t>Güterverkehrsaufkommen</a:t>
            </a:r>
            <a:r>
              <a:rPr lang="de-DE" dirty="0" smtClean="0"/>
              <a:t> per LKW, Schiff und Bahn beträgt </a:t>
            </a:r>
            <a:r>
              <a:rPr lang="de-DE" b="1" dirty="0" smtClean="0"/>
              <a:t>EU-weit</a:t>
            </a:r>
            <a:r>
              <a:rPr lang="de-DE" dirty="0" smtClean="0"/>
              <a:t> rund </a:t>
            </a:r>
            <a:r>
              <a:rPr lang="de-DE" b="1" dirty="0" smtClean="0"/>
              <a:t>2.100 Mrd.</a:t>
            </a:r>
            <a:r>
              <a:rPr lang="de-DE" dirty="0" smtClean="0"/>
              <a:t> Tonnenkilometer </a:t>
            </a:r>
            <a:r>
              <a:rPr lang="de-DE" b="1" dirty="0" smtClean="0"/>
              <a:t>pro Jahr</a:t>
            </a:r>
            <a:r>
              <a:rPr lang="de-DE" dirty="0" smtClean="0"/>
              <a:t> – umgerechnet könnte der </a:t>
            </a:r>
            <a:r>
              <a:rPr lang="de-DE" b="1" dirty="0" smtClean="0"/>
              <a:t>Eiffelturm</a:t>
            </a:r>
            <a:r>
              <a:rPr lang="de-DE" dirty="0" smtClean="0"/>
              <a:t> zum Beispiel </a:t>
            </a:r>
            <a:r>
              <a:rPr lang="de-DE" b="1" dirty="0" smtClean="0"/>
              <a:t>5.200-mal um die Welt</a:t>
            </a:r>
            <a:r>
              <a:rPr lang="de-DE" dirty="0" smtClean="0"/>
              <a:t> transportiert werden. Diese Transporte müssen </a:t>
            </a:r>
            <a:r>
              <a:rPr lang="de-DE" b="1" dirty="0" smtClean="0"/>
              <a:t>wirtschaftlich</a:t>
            </a:r>
            <a:r>
              <a:rPr lang="de-DE" dirty="0" smtClean="0"/>
              <a:t> und </a:t>
            </a:r>
            <a:r>
              <a:rPr lang="de-DE" b="1" dirty="0" smtClean="0"/>
              <a:t>ressourcenschonend</a:t>
            </a:r>
            <a:r>
              <a:rPr lang="de-DE" dirty="0" smtClean="0"/>
              <a:t> geplant werden.</a:t>
            </a:r>
          </a:p>
          <a:p>
            <a:endParaRPr lang="de-DE" baseline="0" dirty="0" smtClean="0"/>
          </a:p>
          <a:p>
            <a:r>
              <a:rPr lang="de-DE" baseline="0" dirty="0" smtClean="0"/>
              <a:t>Wer macht‘s möglich? </a:t>
            </a:r>
          </a:p>
          <a:p>
            <a:r>
              <a:rPr lang="de-DE" baseline="0" dirty="0" smtClean="0"/>
              <a:t>Hier finden Sie Informationen zu unterschiedlichen Ausbildungsmöglichkeiten (Lehre, BHS, Studium) bzw. Berufen im Bereich Logistik. Diese beinhalten Dauer der Ausbildung, Abschluss, Zugangsvoraussetzungen sowie eine Beschreibung der Tätigkeitsbereiche. </a:t>
            </a:r>
          </a:p>
          <a:p>
            <a:endParaRPr lang="de-DE" baseline="0" dirty="0" smtClean="0"/>
          </a:p>
          <a:p>
            <a:r>
              <a:rPr lang="de-DE" baseline="0" dirty="0" smtClean="0"/>
              <a:t>Wie wird‘s gemacht? </a:t>
            </a:r>
          </a:p>
          <a:p>
            <a:r>
              <a:rPr lang="de-DE" dirty="0" smtClean="0"/>
              <a:t>Täglich - Rund um die Uhr - </a:t>
            </a:r>
            <a:r>
              <a:rPr lang="de-DE" b="1" dirty="0" smtClean="0"/>
              <a:t>weltweit:</a:t>
            </a:r>
            <a:r>
              <a:rPr lang="de-DE" dirty="0" smtClean="0"/>
              <a:t> Durch eine reibungslose </a:t>
            </a:r>
            <a:r>
              <a:rPr lang="de-DE" b="1" dirty="0" smtClean="0"/>
              <a:t>Transportplanung</a:t>
            </a:r>
            <a:r>
              <a:rPr lang="de-DE" dirty="0" smtClean="0"/>
              <a:t>, das optimale </a:t>
            </a:r>
            <a:r>
              <a:rPr lang="de-DE" b="1" dirty="0" smtClean="0"/>
              <a:t>Zusammenspiel</a:t>
            </a:r>
            <a:r>
              <a:rPr lang="de-DE" dirty="0" smtClean="0"/>
              <a:t> der Verkehrsträger und den Einsatz neuester Technologien, kommen deine Güter zur </a:t>
            </a:r>
            <a:r>
              <a:rPr lang="de-DE" b="1" dirty="0" smtClean="0"/>
              <a:t>richtigen Zeit</a:t>
            </a:r>
            <a:r>
              <a:rPr lang="de-DE" dirty="0" smtClean="0"/>
              <a:t> und in der richtigen </a:t>
            </a:r>
            <a:r>
              <a:rPr lang="de-DE" b="1" dirty="0" smtClean="0"/>
              <a:t>Menge</a:t>
            </a:r>
            <a:r>
              <a:rPr lang="de-DE" dirty="0" smtClean="0"/>
              <a:t> am </a:t>
            </a:r>
            <a:r>
              <a:rPr lang="de-DE" b="1" dirty="0" smtClean="0"/>
              <a:t>gewünschten Ort</a:t>
            </a:r>
            <a:r>
              <a:rPr lang="de-DE" dirty="0" smtClean="0"/>
              <a:t> an.</a:t>
            </a:r>
          </a:p>
          <a:p>
            <a:endParaRPr lang="de-DE" baseline="0" dirty="0" smtClean="0"/>
          </a:p>
          <a:p>
            <a:r>
              <a:rPr lang="de-DE" baseline="0" dirty="0" smtClean="0"/>
              <a:t>Was wird benötigt? </a:t>
            </a:r>
          </a:p>
          <a:p>
            <a:r>
              <a:rPr lang="de-DE" dirty="0" smtClean="0"/>
              <a:t>Die Basis für eine reibungslose, ressourcenschonende </a:t>
            </a:r>
            <a:r>
              <a:rPr lang="de-DE" b="1" dirty="0" smtClean="0"/>
              <a:t>Transportplanung</a:t>
            </a:r>
            <a:r>
              <a:rPr lang="de-DE" dirty="0" smtClean="0"/>
              <a:t> ist </a:t>
            </a:r>
            <a:r>
              <a:rPr lang="de-DE" b="1" dirty="0" smtClean="0"/>
              <a:t>Know-how</a:t>
            </a:r>
            <a:r>
              <a:rPr lang="de-DE" dirty="0" smtClean="0"/>
              <a:t> und </a:t>
            </a:r>
            <a:r>
              <a:rPr lang="de-DE" b="1" dirty="0" smtClean="0"/>
              <a:t>Wissen</a:t>
            </a:r>
            <a:r>
              <a:rPr lang="de-DE" dirty="0" smtClean="0"/>
              <a:t>. Hochwertige Lehr- und Lernangebote zu den </a:t>
            </a:r>
            <a:r>
              <a:rPr lang="de-DE" b="1" dirty="0" smtClean="0"/>
              <a:t>Verkehrsträgern</a:t>
            </a:r>
            <a:r>
              <a:rPr lang="de-DE" dirty="0" smtClean="0"/>
              <a:t> sowie deren </a:t>
            </a:r>
            <a:r>
              <a:rPr lang="de-DE" b="1" dirty="0" smtClean="0"/>
              <a:t>Einsatz</a:t>
            </a:r>
            <a:r>
              <a:rPr lang="de-DE" dirty="0" smtClean="0"/>
              <a:t> werden benötigt, um optimal für die Anforderungen des Berufes vorbereitet zu sein. </a:t>
            </a:r>
          </a:p>
          <a:p>
            <a:r>
              <a:rPr lang="de-DE" dirty="0" smtClean="0"/>
              <a:t>Deshalb</a:t>
            </a:r>
            <a:r>
              <a:rPr lang="de-DE" baseline="0" dirty="0" smtClean="0"/>
              <a:t> werden Ihnen unterschiedliche themenspezifische Lehrmittelpakete angeboten welche Sie mit Hilfe eines Filters für sich gezielt auswählen können. </a:t>
            </a:r>
            <a:endParaRPr lang="de-DE" dirty="0" smtClean="0"/>
          </a:p>
          <a:p>
            <a:endParaRPr lang="de-DE" baseline="0" dirty="0" smtClean="0"/>
          </a:p>
          <a:p>
            <a:r>
              <a:rPr lang="de-DE" baseline="0" dirty="0" smtClean="0"/>
              <a:t>Lust auf mehr?</a:t>
            </a:r>
          </a:p>
          <a:p>
            <a:r>
              <a:rPr lang="de-DE" dirty="0" smtClean="0">
                <a:effectLst/>
              </a:rPr>
              <a:t>Dann besuchen Sie doch unsere Informationsseiten zu den verschiedenen Verkehrsträger(</a:t>
            </a:r>
            <a:r>
              <a:rPr lang="de-DE" dirty="0" err="1" smtClean="0">
                <a:effectLst/>
              </a:rPr>
              <a:t>kombinationen</a:t>
            </a:r>
            <a:r>
              <a:rPr lang="de-DE" dirty="0" smtClean="0">
                <a:effectLst/>
              </a:rPr>
              <a:t>) (</a:t>
            </a:r>
            <a:r>
              <a:rPr lang="de-DE" dirty="0" err="1" smtClean="0">
                <a:effectLst/>
              </a:rPr>
              <a:t>RERail</a:t>
            </a:r>
            <a:r>
              <a:rPr lang="de-DE" dirty="0" smtClean="0">
                <a:effectLst/>
              </a:rPr>
              <a:t>,</a:t>
            </a:r>
            <a:r>
              <a:rPr lang="de-DE" baseline="0" dirty="0" smtClean="0">
                <a:effectLst/>
              </a:rPr>
              <a:t> </a:t>
            </a:r>
            <a:r>
              <a:rPr lang="de-DE" baseline="0" dirty="0" err="1" smtClean="0">
                <a:effectLst/>
              </a:rPr>
              <a:t>RERoad</a:t>
            </a:r>
            <a:r>
              <a:rPr lang="de-DE" baseline="0" dirty="0" smtClean="0">
                <a:effectLst/>
              </a:rPr>
              <a:t> und </a:t>
            </a:r>
            <a:r>
              <a:rPr lang="de-DE" baseline="0" dirty="0" err="1" smtClean="0">
                <a:effectLst/>
              </a:rPr>
              <a:t>REWWay</a:t>
            </a:r>
            <a:r>
              <a:rPr lang="de-DE" baseline="0" dirty="0" smtClean="0">
                <a:effectLst/>
              </a:rPr>
              <a:t>) </a:t>
            </a:r>
            <a:r>
              <a:rPr lang="de-DE" dirty="0" smtClean="0">
                <a:effectLst/>
              </a:rPr>
              <a:t>und zum Thema nachhaltiger</a:t>
            </a:r>
            <a:r>
              <a:rPr lang="de-DE" baseline="0" dirty="0" smtClean="0">
                <a:effectLst/>
              </a:rPr>
              <a:t> Gütertransport (</a:t>
            </a:r>
            <a:r>
              <a:rPr lang="de-DE" baseline="0" dirty="0" err="1" smtClean="0">
                <a:effectLst/>
              </a:rPr>
              <a:t>REecoTrans</a:t>
            </a:r>
            <a:r>
              <a:rPr lang="de-DE" baseline="0" dirty="0" smtClean="0">
                <a:effectLst/>
              </a:rPr>
              <a:t>)</a:t>
            </a:r>
            <a:r>
              <a:rPr lang="de-DE" dirty="0" smtClean="0">
                <a:effectLst/>
              </a:rPr>
              <a:t>. Hier finden Sie ein interessantes Angebot an Materialien wie Case Studies, Präsentationen, Übungen sowie Fachvorträge, Transport School Labs </a:t>
            </a:r>
            <a:r>
              <a:rPr lang="de-DE" dirty="0" err="1" smtClean="0">
                <a:effectLst/>
              </a:rPr>
              <a:t>uvm</a:t>
            </a:r>
            <a:r>
              <a:rPr lang="de-DE" dirty="0" smtClean="0">
                <a:effectLst/>
              </a:rPr>
              <a:t>. Kostenfrei und ohne Registrierung für Sie nutzbar. </a:t>
            </a:r>
            <a:endParaRPr lang="de-DE" baseline="0" dirty="0" smtClean="0"/>
          </a:p>
        </p:txBody>
      </p:sp>
      <p:sp>
        <p:nvSpPr>
          <p:cNvPr id="4" name="Foliennummernplatzhalter 3"/>
          <p:cNvSpPr>
            <a:spLocks noGrp="1"/>
          </p:cNvSpPr>
          <p:nvPr>
            <p:ph type="sldNum" sz="quarter" idx="10"/>
          </p:nvPr>
        </p:nvSpPr>
        <p:spPr/>
        <p:txBody>
          <a:bodyPr/>
          <a:lstStyle/>
          <a:p>
            <a:fld id="{56F06DAA-0A4E-4110-9797-3FB8CA0FEA93}" type="slidenum">
              <a:rPr lang="de-AT" smtClean="0"/>
              <a:t>38</a:t>
            </a:fld>
            <a:endParaRPr lang="de-AT" dirty="0"/>
          </a:p>
        </p:txBody>
      </p:sp>
    </p:spTree>
    <p:extLst>
      <p:ext uri="{BB962C8B-B14F-4D97-AF65-F5344CB8AC3E}">
        <p14:creationId xmlns:p14="http://schemas.microsoft.com/office/powerpoint/2010/main" val="42700958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dirty="0" smtClean="0"/>
              <a:t>Im</a:t>
            </a:r>
            <a:r>
              <a:rPr lang="de-DE" baseline="0" dirty="0" smtClean="0"/>
              <a:t> Lehrmittelpaket „Logistik allgemein“ </a:t>
            </a:r>
            <a:r>
              <a:rPr lang="de-DE" sz="1200" kern="1200" dirty="0" smtClean="0">
                <a:solidFill>
                  <a:schemeClr val="tx1"/>
                </a:solidFill>
                <a:effectLst/>
                <a:latin typeface="+mn-lt"/>
                <a:ea typeface="+mn-ea"/>
                <a:cs typeface="+mn-cs"/>
              </a:rPr>
              <a:t>bietet der Foliensatz einen Überblick über die Entwicklung der Disziplin Logistik sowie den unterschiedlichen Aufgabenbereichen der Logistik. Zusätzlich werden auch die unterschiedlichen Akteure in der Logistik vorgestellt. Zusätzlich</a:t>
            </a:r>
            <a:r>
              <a:rPr lang="de-DE" sz="1200" kern="1200" baseline="0" dirty="0" smtClean="0">
                <a:solidFill>
                  <a:schemeClr val="tx1"/>
                </a:solidFill>
                <a:effectLst/>
                <a:latin typeface="+mn-lt"/>
                <a:ea typeface="+mn-ea"/>
                <a:cs typeface="+mn-cs"/>
              </a:rPr>
              <a:t> bietet eine Warm-Up Übung im Zuge der Präsentation die Möglichkeit interaktiv in das Thema ein zu steigen. </a:t>
            </a:r>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39</a:t>
            </a:fld>
            <a:endParaRPr lang="de-AT" dirty="0"/>
          </a:p>
        </p:txBody>
      </p:sp>
    </p:spTree>
    <p:extLst>
      <p:ext uri="{BB962C8B-B14F-4D97-AF65-F5344CB8AC3E}">
        <p14:creationId xmlns:p14="http://schemas.microsoft.com/office/powerpoint/2010/main" val="30867757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Dieses</a:t>
            </a:r>
            <a:r>
              <a:rPr lang="de-DE" sz="1200" kern="1200" baseline="0" dirty="0" smtClean="0">
                <a:solidFill>
                  <a:schemeClr val="tx1"/>
                </a:solidFill>
                <a:effectLst/>
                <a:latin typeface="+mn-lt"/>
                <a:ea typeface="+mn-ea"/>
                <a:cs typeface="+mn-cs"/>
              </a:rPr>
              <a:t> Lehrmittelpaket </a:t>
            </a:r>
            <a:r>
              <a:rPr lang="de-DE" sz="1200" kern="1200" dirty="0" smtClean="0">
                <a:solidFill>
                  <a:schemeClr val="tx1"/>
                </a:solidFill>
                <a:effectLst/>
                <a:latin typeface="+mn-lt"/>
                <a:ea typeface="+mn-ea"/>
                <a:cs typeface="+mn-cs"/>
              </a:rPr>
              <a:t>dient als Einstieg in das Thema Logistik und bietet dabei einen Überblick über die Entwicklung der Disziplin Logistik sowie den unterschiedlichen Aufgabenbereichen der Logistik. Zusätzlich werden auch die unterschiedlichen Akteure in der Logistik vorgestellt. Im</a:t>
            </a:r>
            <a:r>
              <a:rPr lang="de-DE" sz="1200" kern="1200" baseline="0" dirty="0" smtClean="0">
                <a:solidFill>
                  <a:schemeClr val="tx1"/>
                </a:solidFill>
                <a:effectLst/>
                <a:latin typeface="+mn-lt"/>
                <a:ea typeface="+mn-ea"/>
                <a:cs typeface="+mn-cs"/>
              </a:rPr>
              <a:t> Foliensatz und Reader </a:t>
            </a:r>
            <a:r>
              <a:rPr lang="de-DE" sz="1200" kern="1200" dirty="0" smtClean="0">
                <a:solidFill>
                  <a:schemeClr val="tx1"/>
                </a:solidFill>
                <a:effectLst/>
                <a:latin typeface="+mn-lt"/>
                <a:ea typeface="+mn-ea"/>
                <a:cs typeface="+mn-cs"/>
              </a:rPr>
              <a:t>werden darüber hinaus auch unterschiedliche Beispiele für</a:t>
            </a:r>
            <a:r>
              <a:rPr lang="de-DE" sz="1200" kern="1200" baseline="0" dirty="0" smtClean="0">
                <a:solidFill>
                  <a:schemeClr val="tx1"/>
                </a:solidFill>
                <a:effectLst/>
                <a:latin typeface="+mn-lt"/>
                <a:ea typeface="+mn-ea"/>
                <a:cs typeface="+mn-cs"/>
              </a:rPr>
              <a:t> komplexe Logistikketten </a:t>
            </a:r>
            <a:r>
              <a:rPr lang="de-DE" sz="1200" kern="1200" dirty="0" smtClean="0">
                <a:solidFill>
                  <a:schemeClr val="tx1"/>
                </a:solidFill>
                <a:effectLst/>
                <a:latin typeface="+mn-lt"/>
                <a:ea typeface="+mn-ea"/>
                <a:cs typeface="+mn-cs"/>
              </a:rPr>
              <a:t>angeführt sowie ein Ausblick für die weitere Entwicklung der Logistik gegeben.</a:t>
            </a:r>
          </a:p>
          <a:p>
            <a:r>
              <a:rPr lang="de-DE" dirty="0" smtClean="0"/>
              <a:t>Darüber hinaus bieten weiterführende Links und Case Studies die Möglichkeit</a:t>
            </a:r>
            <a:r>
              <a:rPr lang="de-DE" baseline="0" dirty="0" smtClean="0"/>
              <a:t> sich umfassend mit dem Thema Logistik und den unterschiedlichen Verkehrsträgern zu beschäftigen. </a:t>
            </a:r>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40</a:t>
            </a:fld>
            <a:endParaRPr lang="de-AT" dirty="0"/>
          </a:p>
        </p:txBody>
      </p:sp>
    </p:spTree>
    <p:extLst>
      <p:ext uri="{BB962C8B-B14F-4D97-AF65-F5344CB8AC3E}">
        <p14:creationId xmlns:p14="http://schemas.microsoft.com/office/powerpoint/2010/main" val="544411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dirty="0" smtClean="0"/>
              <a:t>Die Dachseite</a:t>
            </a:r>
            <a:r>
              <a:rPr lang="de-DE" baseline="0" dirty="0" smtClean="0"/>
              <a:t> (</a:t>
            </a:r>
            <a:r>
              <a:rPr lang="de-DE" baseline="0" dirty="0" err="1" smtClean="0"/>
              <a:t>RETRans</a:t>
            </a:r>
            <a:r>
              <a:rPr lang="de-DE" baseline="0" dirty="0" smtClean="0"/>
              <a:t>) beinhaltet dabei allgemeine Informationen rund um das Thema Logistik und Gütertransport und bietet außerdem einen Überblick über mögliche Berufe in der Logistik. Darüber hinaus bietet eine verkehrsträgerübergreifende Case Study die Möglichkeit sich mit allen Verkehrsträgern auseinander zu setzen. </a:t>
            </a:r>
          </a:p>
          <a:p>
            <a:endParaRPr lang="de-DE" baseline="0" dirty="0" smtClean="0"/>
          </a:p>
          <a:p>
            <a:r>
              <a:rPr lang="de-DE" baseline="0" dirty="0" smtClean="0"/>
              <a:t>Auf den vier themenspezifischen Informationsseiten werden jeweils mindestens 2 Lehrmittelpakete angeboten welche wiederum unterschiedliche Unterlagen wie PowerPoint Präsentationen, Reader oder interaktive Übungen umfassen. Zu folgenden Verkehrsträgern bzw. Themen gibt es Informationsseiten: </a:t>
            </a:r>
          </a:p>
          <a:p>
            <a:pPr marL="171450" indent="-171450">
              <a:buFont typeface="Arial" panose="020B0604020202020204" pitchFamily="34" charset="0"/>
              <a:buChar char="•"/>
            </a:pPr>
            <a:r>
              <a:rPr lang="de-DE" baseline="0" dirty="0" smtClean="0"/>
              <a:t>Nachhaltiger Güterverkehr (</a:t>
            </a:r>
            <a:r>
              <a:rPr lang="de-DE" baseline="0" dirty="0" err="1" smtClean="0"/>
              <a:t>REecoTrans</a:t>
            </a:r>
            <a:r>
              <a:rPr lang="de-DE" baseline="0" dirty="0" smtClean="0"/>
              <a:t>)</a:t>
            </a:r>
          </a:p>
          <a:p>
            <a:pPr marL="171450" indent="-171450">
              <a:buFont typeface="Arial" panose="020B0604020202020204" pitchFamily="34" charset="0"/>
              <a:buChar char="•"/>
            </a:pPr>
            <a:r>
              <a:rPr lang="de-DE" baseline="0" dirty="0" smtClean="0"/>
              <a:t>Verkehrsträger Straße (</a:t>
            </a:r>
            <a:r>
              <a:rPr lang="de-DE" baseline="0" dirty="0" err="1" smtClean="0"/>
              <a:t>RERoad</a:t>
            </a:r>
            <a:r>
              <a:rPr lang="de-DE" baseline="0" dirty="0" smtClean="0"/>
              <a:t>)</a:t>
            </a:r>
          </a:p>
          <a:p>
            <a:pPr marL="171450" indent="-171450">
              <a:buFont typeface="Arial" panose="020B0604020202020204" pitchFamily="34" charset="0"/>
              <a:buChar char="•"/>
            </a:pPr>
            <a:r>
              <a:rPr lang="de-DE" baseline="0" dirty="0" smtClean="0"/>
              <a:t>Verkehrsträger Schiene (</a:t>
            </a:r>
            <a:r>
              <a:rPr lang="de-DE" baseline="0" dirty="0" err="1" smtClean="0"/>
              <a:t>RERail</a:t>
            </a:r>
            <a:r>
              <a:rPr lang="de-DE" baseline="0" dirty="0" smtClean="0"/>
              <a:t>)</a:t>
            </a:r>
          </a:p>
          <a:p>
            <a:pPr marL="171450" indent="-171450">
              <a:buFont typeface="Arial" panose="020B0604020202020204" pitchFamily="34" charset="0"/>
              <a:buChar char="•"/>
            </a:pPr>
            <a:r>
              <a:rPr lang="de-DE" baseline="0" dirty="0" smtClean="0"/>
              <a:t>Verkehrsträger Wasserstraße (</a:t>
            </a:r>
            <a:r>
              <a:rPr lang="de-DE" baseline="0" dirty="0" err="1" smtClean="0"/>
              <a:t>REWWay</a:t>
            </a:r>
            <a:r>
              <a:rPr lang="de-DE" baseline="0" dirty="0" smtClean="0"/>
              <a:t>)</a:t>
            </a:r>
          </a:p>
          <a:p>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4</a:t>
            </a:fld>
            <a:endParaRPr lang="de-AT" dirty="0"/>
          </a:p>
        </p:txBody>
      </p:sp>
    </p:spTree>
    <p:extLst>
      <p:ext uri="{BB962C8B-B14F-4D97-AF65-F5344CB8AC3E}">
        <p14:creationId xmlns:p14="http://schemas.microsoft.com/office/powerpoint/2010/main" val="24387914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Dieses Lehrmittelpaket</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dient als Einstieg zum Thema Logistik und bietet einen Überblick über die Verkehrsträger Straße, Schiene und Wasserstraße. Dabei wird ein Überblick über die Bedeutung der einzelnen Verkehrsträger in Europa geboten. Zusätzlich wird auf die Spezifika der einzelnen Verkehrsträger sowie auf deren Stärken und Schwächen eingegangen.</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Darüber hinaus bieten weiterführende Links und Case Studies die Möglichkeit</a:t>
            </a:r>
            <a:r>
              <a:rPr lang="de-DE" baseline="0" dirty="0" smtClean="0"/>
              <a:t> sich umfassend mit dem Thema Logistik und den unterschiedlichen Verkehrsträgern zu beschäftigen. </a:t>
            </a:r>
            <a:endParaRPr lang="en-GB" dirty="0" smtClean="0"/>
          </a:p>
          <a:p>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42</a:t>
            </a:fld>
            <a:endParaRPr lang="de-AT" dirty="0"/>
          </a:p>
        </p:txBody>
      </p:sp>
    </p:spTree>
    <p:extLst>
      <p:ext uri="{BB962C8B-B14F-4D97-AF65-F5344CB8AC3E}">
        <p14:creationId xmlns:p14="http://schemas.microsoft.com/office/powerpoint/2010/main" val="2262899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44</a:t>
            </a:fld>
            <a:endParaRPr lang="de-AT" dirty="0"/>
          </a:p>
        </p:txBody>
      </p:sp>
    </p:spTree>
    <p:extLst>
      <p:ext uri="{BB962C8B-B14F-4D97-AF65-F5344CB8AC3E}">
        <p14:creationId xmlns:p14="http://schemas.microsoft.com/office/powerpoint/2010/main" val="2166073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endParaRPr lang="en-GB" dirty="0" smtClean="0"/>
          </a:p>
          <a:p>
            <a:endParaRPr lang="de-DE" dirty="0"/>
          </a:p>
        </p:txBody>
      </p:sp>
      <p:sp>
        <p:nvSpPr>
          <p:cNvPr id="4" name="Foliennummernplatzhalter 3"/>
          <p:cNvSpPr>
            <a:spLocks noGrp="1"/>
          </p:cNvSpPr>
          <p:nvPr>
            <p:ph type="sldNum" sz="quarter" idx="10"/>
          </p:nvPr>
        </p:nvSpPr>
        <p:spPr/>
        <p:txBody>
          <a:bodyPr/>
          <a:lstStyle/>
          <a:p>
            <a:pPr>
              <a:defRPr/>
            </a:pPr>
            <a:fld id="{F6215B7E-2C41-4CA5-8739-9DA61DE0D4E0}" type="slidenum">
              <a:rPr lang="de-DE" smtClean="0"/>
              <a:pPr>
                <a:defRPr/>
              </a:pPr>
              <a:t>5</a:t>
            </a:fld>
            <a:endParaRPr lang="de-DE"/>
          </a:p>
        </p:txBody>
      </p:sp>
    </p:spTree>
    <p:extLst>
      <p:ext uri="{BB962C8B-B14F-4D97-AF65-F5344CB8AC3E}">
        <p14:creationId xmlns:p14="http://schemas.microsoft.com/office/powerpoint/2010/main" val="3892414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dirty="0" smtClean="0"/>
              <a:t>Bei der Ausarbeitung</a:t>
            </a:r>
            <a:r>
              <a:rPr lang="de-DE" baseline="0" dirty="0" smtClean="0"/>
              <a:t> der Lehrmittelpakete wurde darauf geachtet, dass die darin enthaltenen Lehrmaterialien entweder individuell genutzt werden können oder als Gesamtheit zu einem Themenschwerpunkt in den Unterricht integriert werden können. Darüber hinaus können die Inhalte der unterschiedlichen Seiten kombiniert werden und in unterschiedliche Unterrichtsfächer integriert werden. Damit können auch Schulen ohne Logistikschwerpunkt die angebotenen Inhalte beispielsweise in den Geografie oder Mathematik Unterricht integrieren.</a:t>
            </a:r>
          </a:p>
          <a:p>
            <a:endParaRPr lang="de-DE" baseline="0" dirty="0" smtClean="0"/>
          </a:p>
          <a:p>
            <a:r>
              <a:rPr lang="de-DE" dirty="0" smtClean="0"/>
              <a:t>Um Ihnen zu ermöglichen, die bestehenden Materialien adäquat in den Unterricht/Vortrag etc. integrieren zu können, ist ein zentraler Punkt demnach die Möglichkeit die jeweiligen Lehr- und Lernmaterialien entsprechend zu adaptieren. Wir möchten Ihnen so die Möglichkeit geben, die Inhalte an ihren individuellen Stil sowie an die vorhandene Zeit und das Niveau der Zielgruppe anzupassen und selbst inhaltliche Schwerpunkte zu setzen.</a:t>
            </a:r>
          </a:p>
          <a:p>
            <a:r>
              <a:rPr lang="de-DE" dirty="0" smtClean="0"/>
              <a:t>Aus diesem Grund ist ein Großteil unserer Angebote unter einer sogenannten </a:t>
            </a:r>
            <a:r>
              <a:rPr lang="de-DE" dirty="0" smtClean="0">
                <a:hlinkClick r:id="rId3"/>
              </a:rPr>
              <a:t>Creative Common Namensnennung 4.0 International Lizenz </a:t>
            </a:r>
            <a:r>
              <a:rPr lang="de-DE" dirty="0" smtClean="0"/>
              <a:t>verfügbar. Sämtliche von uns erstellten Lehrmittel können Sie demnach frei in Ihren Unterricht integrieren, Ihren Anforderungen entsprechend anpassen und an Ihre </a:t>
            </a:r>
            <a:r>
              <a:rPr lang="de-DE" dirty="0" err="1" smtClean="0"/>
              <a:t>SchülerInnen</a:t>
            </a:r>
            <a:r>
              <a:rPr lang="de-DE" dirty="0" smtClean="0"/>
              <a:t>/Studierenden oder sonstige Personen weitergeben. All diese Materialien sind mit diesem Zeichen  gekennzeichnet. </a:t>
            </a:r>
            <a:r>
              <a:rPr lang="de-DE" i="1" dirty="0" smtClean="0"/>
              <a:t>Wir bitten Sie lediglich die</a:t>
            </a:r>
            <a:r>
              <a:rPr lang="de-DE" i="1" baseline="0" dirty="0" smtClean="0"/>
              <a:t> </a:t>
            </a:r>
            <a:r>
              <a:rPr lang="de-DE" b="1" i="1" dirty="0" smtClean="0"/>
              <a:t>Logos</a:t>
            </a:r>
            <a:r>
              <a:rPr lang="de-DE" i="1" dirty="0" smtClean="0"/>
              <a:t> auf den Materialien zu belassen um uns so zu helfen den Bekanntheitsgrad zu steigern.</a:t>
            </a:r>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6</a:t>
            </a:fld>
            <a:endParaRPr lang="de-AT" dirty="0"/>
          </a:p>
        </p:txBody>
      </p:sp>
    </p:spTree>
    <p:extLst>
      <p:ext uri="{BB962C8B-B14F-4D97-AF65-F5344CB8AC3E}">
        <p14:creationId xmlns:p14="http://schemas.microsoft.com/office/powerpoint/2010/main" val="2115478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b="1" dirty="0" smtClean="0"/>
              <a:t>Transport per Binnenschiff</a:t>
            </a:r>
          </a:p>
          <a:p>
            <a:r>
              <a:rPr lang="de-DE" i="1" dirty="0" err="1" smtClean="0"/>
              <a:t>REWWay</a:t>
            </a:r>
            <a:r>
              <a:rPr lang="de-DE" dirty="0" smtClean="0"/>
              <a:t> steht für </a:t>
            </a:r>
            <a:r>
              <a:rPr lang="de-DE" b="1" dirty="0" smtClean="0"/>
              <a:t>Bewusstsein</a:t>
            </a:r>
            <a:r>
              <a:rPr lang="de-DE" dirty="0" smtClean="0"/>
              <a:t> und </a:t>
            </a:r>
            <a:r>
              <a:rPr lang="de-DE" b="1" dirty="0" smtClean="0"/>
              <a:t>Wissen</a:t>
            </a:r>
            <a:r>
              <a:rPr lang="de-DE" dirty="0" smtClean="0"/>
              <a:t> rund um den umweltfreundlichen Verkehrsträger Wasserstraße.</a:t>
            </a:r>
          </a:p>
          <a:p>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7</a:t>
            </a:fld>
            <a:endParaRPr lang="de-AT" dirty="0"/>
          </a:p>
        </p:txBody>
      </p:sp>
    </p:spTree>
    <p:extLst>
      <p:ext uri="{BB962C8B-B14F-4D97-AF65-F5344CB8AC3E}">
        <p14:creationId xmlns:p14="http://schemas.microsoft.com/office/powerpoint/2010/main" val="4153208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Auf</a:t>
            </a:r>
            <a:r>
              <a:rPr lang="de-DE" baseline="0" dirty="0" smtClean="0"/>
              <a:t> der Startseite der Informationsseite wird zu Beginn eine Übersicht über das Service-Angebot von </a:t>
            </a:r>
            <a:r>
              <a:rPr lang="de-DE" baseline="0" dirty="0" err="1" smtClean="0"/>
              <a:t>REWWay</a:t>
            </a:r>
            <a:r>
              <a:rPr lang="de-DE" baseline="0" dirty="0" smtClean="0"/>
              <a:t> geboten. Mit Hilfe des Suchfilters können Inhalte zu relevanten Themenbereichen gesucht werden. Transportbeispiele bzw. </a:t>
            </a:r>
            <a:r>
              <a:rPr lang="de-DE" baseline="0" dirty="0" err="1" smtClean="0"/>
              <a:t>Success</a:t>
            </a:r>
            <a:r>
              <a:rPr lang="de-DE" baseline="0" dirty="0" smtClean="0"/>
              <a:t> Stories bieten darüber hinaus praxisrelevante Beispiele zum Thema. Die angebotenen Services beinhalten außerdem da Angebot an Fachvorträgen sowie die Erstellung von individuellen Lernpaketen. </a:t>
            </a:r>
            <a:endParaRPr lang="en-GB" dirty="0" smtClean="0"/>
          </a:p>
        </p:txBody>
      </p:sp>
      <p:sp>
        <p:nvSpPr>
          <p:cNvPr id="4" name="Foliennummernplatzhalter 3"/>
          <p:cNvSpPr>
            <a:spLocks noGrp="1"/>
          </p:cNvSpPr>
          <p:nvPr>
            <p:ph type="sldNum" sz="quarter" idx="10"/>
          </p:nvPr>
        </p:nvSpPr>
        <p:spPr/>
        <p:txBody>
          <a:bodyPr/>
          <a:lstStyle/>
          <a:p>
            <a:fld id="{56F06DAA-0A4E-4110-9797-3FB8CA0FEA93}" type="slidenum">
              <a:rPr lang="de-AT" smtClean="0"/>
              <a:t>8</a:t>
            </a:fld>
            <a:endParaRPr lang="de-AT" dirty="0"/>
          </a:p>
        </p:txBody>
      </p:sp>
    </p:spTree>
    <p:extLst>
      <p:ext uri="{BB962C8B-B14F-4D97-AF65-F5344CB8AC3E}">
        <p14:creationId xmlns:p14="http://schemas.microsoft.com/office/powerpoint/2010/main" val="3888141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dirty="0" smtClean="0">
                <a:solidFill>
                  <a:schemeClr val="tx1">
                    <a:lumMod val="75000"/>
                    <a:lumOff val="25000"/>
                  </a:schemeClr>
                </a:solidFill>
              </a:rPr>
              <a:t>Im Lehrmittelpaket „Grundlagen der Binnenschifffahrt“ </a:t>
            </a:r>
            <a:r>
              <a:rPr lang="de-DE" dirty="0" smtClean="0"/>
              <a:t>wird die Videoübung „Die Donau Wasserstraße</a:t>
            </a:r>
            <a:r>
              <a:rPr lang="de-DE" baseline="0" dirty="0" smtClean="0"/>
              <a:t> – Wirtschaftsraum - Lebensraum</a:t>
            </a:r>
            <a:r>
              <a:rPr lang="de-DE" dirty="0" smtClean="0"/>
              <a:t>“</a:t>
            </a:r>
            <a:r>
              <a:rPr lang="de-DE" baseline="0" dirty="0" smtClean="0"/>
              <a:t> b</a:t>
            </a:r>
            <a:r>
              <a:rPr lang="de-DE" dirty="0" smtClean="0"/>
              <a:t>einhaltet allgemeine Informationen, Daten und Fakten zur Donau und eignet sich ausgezeichnet als Einsteigervideo zur Wasserstraße Donau.</a:t>
            </a:r>
            <a:endParaRPr lang="de-DE" dirty="0" smtClean="0">
              <a:solidFill>
                <a:schemeClr val="tx1">
                  <a:lumMod val="75000"/>
                  <a:lumOff val="25000"/>
                </a:schemeClr>
              </a:solidFill>
            </a:endParaRPr>
          </a:p>
        </p:txBody>
      </p:sp>
      <p:sp>
        <p:nvSpPr>
          <p:cNvPr id="4" name="Foliennummernplatzhalter 3"/>
          <p:cNvSpPr>
            <a:spLocks noGrp="1"/>
          </p:cNvSpPr>
          <p:nvPr>
            <p:ph type="sldNum" sz="quarter" idx="10"/>
          </p:nvPr>
        </p:nvSpPr>
        <p:spPr/>
        <p:txBody>
          <a:bodyPr/>
          <a:lstStyle/>
          <a:p>
            <a:fld id="{56F06DAA-0A4E-4110-9797-3FB8CA0FEA93}" type="slidenum">
              <a:rPr lang="de-AT" smtClean="0">
                <a:solidFill>
                  <a:prstClr val="black"/>
                </a:solidFill>
              </a:rPr>
              <a:pPr/>
              <a:t>9</a:t>
            </a:fld>
            <a:endParaRPr lang="de-AT" dirty="0">
              <a:solidFill>
                <a:prstClr val="black"/>
              </a:solidFill>
            </a:endParaRPr>
          </a:p>
        </p:txBody>
      </p:sp>
    </p:spTree>
    <p:extLst>
      <p:ext uri="{BB962C8B-B14F-4D97-AF65-F5344CB8AC3E}">
        <p14:creationId xmlns:p14="http://schemas.microsoft.com/office/powerpoint/2010/main" val="1861623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8"/>
            <a:ext cx="7772400" cy="1470025"/>
          </a:xfrm>
        </p:spPr>
        <p:txBody>
          <a:bodyPr/>
          <a:lstStyle>
            <a:lvl1pPr>
              <a:defRPr lang="en-US" sz="5400" kern="1200" cap="all" spc="-100" baseline="0" smtClean="0">
                <a:solidFill>
                  <a:schemeClr val="tx1">
                    <a:lumMod val="50000"/>
                    <a:lumOff val="50000"/>
                  </a:schemeClr>
                </a:solidFill>
                <a:latin typeface="+mj-lt"/>
                <a:ea typeface="+mj-ea"/>
                <a:cs typeface="+mj-cs"/>
              </a:defRPr>
            </a:lvl1pPr>
          </a:lstStyle>
          <a:p>
            <a:r>
              <a:rPr lang="en-US" dirty="0" smtClean="0"/>
              <a:t>Click to edit Master title style</a:t>
            </a:r>
            <a:endParaRPr lang="de-AT" dirty="0"/>
          </a:p>
        </p:txBody>
      </p:sp>
      <p:sp>
        <p:nvSpPr>
          <p:cNvPr id="3" name="Subtitle 2"/>
          <p:cNvSpPr>
            <a:spLocks noGrp="1"/>
          </p:cNvSpPr>
          <p:nvPr>
            <p:ph type="subTitle" idx="1"/>
          </p:nvPr>
        </p:nvSpPr>
        <p:spPr>
          <a:xfrm>
            <a:off x="1371600" y="3764632"/>
            <a:ext cx="6400800" cy="1752600"/>
          </a:xfrm>
        </p:spPr>
        <p:txBody>
          <a:bodyPr/>
          <a:lstStyle>
            <a:lvl1pPr marL="0" indent="0" algn="ctr">
              <a:buNone/>
              <a:defRPr lang="en-US" sz="2400" kern="1200" smtClean="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de-AT" dirty="0"/>
          </a:p>
        </p:txBody>
      </p:sp>
      <p:sp>
        <p:nvSpPr>
          <p:cNvPr id="4" name="Date Placeholder 3"/>
          <p:cNvSpPr>
            <a:spLocks noGrp="1"/>
          </p:cNvSpPr>
          <p:nvPr>
            <p:ph type="dt" sz="half" idx="10"/>
          </p:nvPr>
        </p:nvSpPr>
        <p:spPr/>
        <p:txBody>
          <a:bodyPr/>
          <a:lstStyle/>
          <a:p>
            <a:fld id="{2420A945-DE7A-412C-AA2C-5248D6F31DDF}" type="datetime7">
              <a:rPr lang="de-DE" smtClean="0"/>
              <a:t>Apr-17</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CD93F612-187A-48BF-B5EE-AA4BEE289BC1}" type="slidenum">
              <a:rPr lang="de-AT" smtClean="0"/>
              <a:t>‹Nr.›</a:t>
            </a:fld>
            <a:endParaRPr lang="de-AT" dirty="0"/>
          </a:p>
        </p:txBody>
      </p:sp>
      <p:cxnSp>
        <p:nvCxnSpPr>
          <p:cNvPr id="8" name="Straight Connector 7"/>
          <p:cNvCxnSpPr/>
          <p:nvPr userDrawn="1"/>
        </p:nvCxnSpPr>
        <p:spPr>
          <a:xfrm>
            <a:off x="685800" y="3398520"/>
            <a:ext cx="7848600" cy="1588"/>
          </a:xfrm>
          <a:prstGeom prst="line">
            <a:avLst/>
          </a:prstGeom>
          <a:ln w="28575">
            <a:solidFill>
              <a:srgbClr val="FDBB5E"/>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680277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78A94-9312-426F-982C-F0CB91424F17}" type="datetime7">
              <a:rPr lang="de-DE" smtClean="0">
                <a:solidFill>
                  <a:prstClr val="white"/>
                </a:solidFill>
              </a:rPr>
              <a:t>Apr-17</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2336493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459AC-E033-4E48-B6E6-A41111AFBD07}" type="datetime7">
              <a:rPr lang="de-DE" smtClean="0">
                <a:solidFill>
                  <a:prstClr val="white"/>
                </a:solidFill>
              </a:rPr>
              <a:t>Apr-17</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518037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8D53E3-C2D9-4B1F-8715-01E89BCF3A80}" type="datetime7">
              <a:rPr lang="de-DE" smtClean="0">
                <a:solidFill>
                  <a:prstClr val="white"/>
                </a:solidFill>
              </a:rPr>
              <a:t>Apr-17</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15409340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DC85CED-4B98-4166-B2FF-5F750EABC016}" type="datetime6">
              <a:rPr lang="en-GB" smtClean="0">
                <a:solidFill>
                  <a:prstClr val="white"/>
                </a:solidFill>
              </a:rPr>
              <a:pPr/>
              <a:t>April 17</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82147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63490-572E-4270-9A61-B024C1652482}" type="datetime6">
              <a:rPr lang="en-GB" smtClean="0">
                <a:solidFill>
                  <a:prstClr val="white"/>
                </a:solidFill>
              </a:rPr>
              <a:pPr/>
              <a:t>April 17</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34851621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D9112F-42F3-4771-B506-F774DF96A219}" type="datetime6">
              <a:rPr lang="en-GB" smtClean="0">
                <a:solidFill>
                  <a:prstClr val="black"/>
                </a:solidFill>
              </a:rPr>
              <a:pPr/>
              <a:t>April 17</a:t>
            </a:fld>
            <a:endParaRPr lang="de-AT" dirty="0">
              <a:solidFill>
                <a:prstClr val="black"/>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white"/>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black"/>
                </a:solidFill>
              </a:rPr>
              <a:pPr/>
              <a:t>‹Nr.›</a:t>
            </a:fld>
            <a:endParaRPr lang="de-AT" dirty="0">
              <a:solidFill>
                <a:prstClr val="black"/>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4106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3E0C0E-6B38-43AC-8A6C-D47BBA3F2AD0}" type="datetime6">
              <a:rPr lang="en-GB" smtClean="0">
                <a:solidFill>
                  <a:prstClr val="white"/>
                </a:solidFill>
              </a:rPr>
              <a:pPr/>
              <a:t>April 17</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78905619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236249-E745-46CA-9FBF-A71C42B9CB9B}" type="datetime6">
              <a:rPr lang="en-GB" smtClean="0">
                <a:solidFill>
                  <a:prstClr val="white"/>
                </a:solidFill>
              </a:rPr>
              <a:pPr/>
              <a:t>April 17</a:t>
            </a:fld>
            <a:endParaRPr lang="de-AT" dirty="0">
              <a:solidFill>
                <a:prstClr val="white"/>
              </a:solidFill>
            </a:endParaRPr>
          </a:p>
        </p:txBody>
      </p:sp>
      <p:sp>
        <p:nvSpPr>
          <p:cNvPr id="8" name="Footer Placeholder 7"/>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9" name="Slide Number Placeholder 8"/>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95478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C5ACB793-20D5-4D92-8533-8A7D73FC2A8F}" type="datetime6">
              <a:rPr lang="en-GB" smtClean="0">
                <a:solidFill>
                  <a:prstClr val="white"/>
                </a:solidFill>
              </a:rPr>
              <a:pPr/>
              <a:t>April 17</a:t>
            </a:fld>
            <a:endParaRPr lang="de-AT" dirty="0">
              <a:solidFill>
                <a:prstClr val="white"/>
              </a:solidFill>
            </a:endParaRPr>
          </a:p>
        </p:txBody>
      </p:sp>
      <p:sp>
        <p:nvSpPr>
          <p:cNvPr id="4" name="Footer Placeholder 3"/>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420139407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0F044-9D8B-400A-91AA-3E5427D9C9ED}" type="datetime6">
              <a:rPr lang="en-GB" smtClean="0">
                <a:solidFill>
                  <a:prstClr val="white"/>
                </a:solidFill>
              </a:rPr>
              <a:pPr/>
              <a:t>April 17</a:t>
            </a:fld>
            <a:endParaRPr lang="de-AT" dirty="0">
              <a:solidFill>
                <a:prstClr val="white"/>
              </a:solidFill>
            </a:endParaRPr>
          </a:p>
        </p:txBody>
      </p:sp>
      <p:sp>
        <p:nvSpPr>
          <p:cNvPr id="3" name="Footer Placeholder 2"/>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4" name="Slide Number Placeholder 3"/>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3408808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solidFill>
                  <a:schemeClr val="tx1">
                    <a:lumMod val="75000"/>
                    <a:lumOff val="2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74AA2E8-FA4B-45C9-9C9E-40409E7C68A1}" type="datetime7">
              <a:rPr lang="de-DE" smtClean="0">
                <a:solidFill>
                  <a:prstClr val="white"/>
                </a:solidFill>
              </a:rPr>
              <a:t>Apr-17</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8" name="Straight Connector 7"/>
          <p:cNvCxnSpPr/>
          <p:nvPr/>
        </p:nvCxnSpPr>
        <p:spPr>
          <a:xfrm>
            <a:off x="685800" y="3398520"/>
            <a:ext cx="7848600" cy="1588"/>
          </a:xfrm>
          <a:prstGeom prst="line">
            <a:avLst/>
          </a:prstGeom>
          <a:ln w="19050">
            <a:solidFill>
              <a:srgbClr val="FDBB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3765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65C0AE-2240-467B-B95D-FF24CBA62B30}" type="datetime6">
              <a:rPr lang="en-GB" smtClean="0">
                <a:solidFill>
                  <a:prstClr val="white"/>
                </a:solidFill>
              </a:rPr>
              <a:pPr/>
              <a:t>April 17</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22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BA54A-0D68-4000-BAE2-C1C14B1787EE}" type="datetime6">
              <a:rPr lang="en-GB" smtClean="0">
                <a:solidFill>
                  <a:prstClr val="white"/>
                </a:solidFill>
              </a:rPr>
              <a:pPr/>
              <a:t>April 17</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67731995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8DA1A0-9ABF-4793-B38C-C581466662E2}" type="datetime6">
              <a:rPr lang="en-GB" smtClean="0">
                <a:solidFill>
                  <a:prstClr val="white"/>
                </a:solidFill>
              </a:rPr>
              <a:pPr/>
              <a:t>April 17</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3785621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47A7C2-4714-4089-B9F6-CF7F527EDDDE}" type="datetime6">
              <a:rPr lang="en-GB" smtClean="0">
                <a:solidFill>
                  <a:prstClr val="white"/>
                </a:solidFill>
              </a:rPr>
              <a:pPr/>
              <a:t>April 17</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176944308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74AA2E8-FA4B-45C9-9C9E-40409E7C68A1}" type="datetime7">
              <a:rPr lang="de-DE" smtClean="0">
                <a:solidFill>
                  <a:prstClr val="white"/>
                </a:solidFill>
              </a:rPr>
              <a:pPr/>
              <a:t>Apr-17</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8" name="Straight Connector 7"/>
          <p:cNvCxnSpPr/>
          <p:nvPr/>
        </p:nvCxnSpPr>
        <p:spPr>
          <a:xfrm>
            <a:off x="685800" y="3398520"/>
            <a:ext cx="7848600" cy="1588"/>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72115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92D050"/>
              </a:buClr>
              <a:defRPr/>
            </a:lvl1pPr>
            <a:lvl2pPr>
              <a:buClr>
                <a:srgbClr val="92D050"/>
              </a:buClr>
              <a:defRPr/>
            </a:lvl2pPr>
            <a:lvl3pPr>
              <a:buClr>
                <a:srgbClr val="92D050"/>
              </a:buClr>
              <a:defRPr/>
            </a:lvl3pPr>
            <a:lvl4pPr>
              <a:buClr>
                <a:srgbClr val="92D050"/>
              </a:buClr>
              <a:defRPr/>
            </a:lvl4pPr>
            <a:lvl5pPr>
              <a:buClr>
                <a:srgbClr val="92D05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pPr/>
              <a:t>Apr-17</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171468839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0C6CC5-D769-42EF-BD49-D7E5DE07B5D4}" type="datetime7">
              <a:rPr lang="de-DE" smtClean="0">
                <a:solidFill>
                  <a:prstClr val="black"/>
                </a:solidFill>
              </a:rPr>
              <a:pPr/>
              <a:t>Apr-17</a:t>
            </a:fld>
            <a:endParaRPr lang="de-AT" dirty="0">
              <a:solidFill>
                <a:prstClr val="black"/>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white"/>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black"/>
                </a:solidFill>
              </a:rPr>
              <a:pPr/>
              <a:t>‹Nr.›</a:t>
            </a:fld>
            <a:endParaRPr lang="de-AT" dirty="0">
              <a:solidFill>
                <a:prstClr val="black"/>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4290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5ECA88-A1BE-48D7-A399-3859B651142F}" type="datetime7">
              <a:rPr lang="de-DE" smtClean="0">
                <a:solidFill>
                  <a:prstClr val="white"/>
                </a:solidFill>
              </a:rPr>
              <a:pPr/>
              <a:t>Apr-17</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16338969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5488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642AE0-FABF-494C-8114-6678CC27F463}" type="datetime7">
              <a:rPr lang="de-DE" smtClean="0">
                <a:solidFill>
                  <a:prstClr val="white"/>
                </a:solidFill>
              </a:rPr>
              <a:pPr/>
              <a:t>Apr-17</a:t>
            </a:fld>
            <a:endParaRPr lang="de-AT" dirty="0">
              <a:solidFill>
                <a:prstClr val="white"/>
              </a:solidFill>
            </a:endParaRPr>
          </a:p>
        </p:txBody>
      </p:sp>
      <p:sp>
        <p:nvSpPr>
          <p:cNvPr id="8" name="Footer Placeholder 7"/>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9" name="Slide Number Placeholder 8"/>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04047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58EFE5A1-2FD0-49AA-A50A-D195E2A6ADF9}" type="datetime7">
              <a:rPr lang="de-DE" smtClean="0">
                <a:solidFill>
                  <a:prstClr val="white"/>
                </a:solidFill>
              </a:rPr>
              <a:pPr/>
              <a:t>Apr-17</a:t>
            </a:fld>
            <a:endParaRPr lang="de-AT" dirty="0">
              <a:solidFill>
                <a:prstClr val="white"/>
              </a:solidFill>
            </a:endParaRPr>
          </a:p>
        </p:txBody>
      </p:sp>
      <p:sp>
        <p:nvSpPr>
          <p:cNvPr id="4" name="Footer Placeholder 3"/>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8516341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DBB5E"/>
              </a:buClr>
              <a:defRPr>
                <a:solidFill>
                  <a:schemeClr val="tx1">
                    <a:lumMod val="75000"/>
                    <a:lumOff val="25000"/>
                  </a:schemeClr>
                </a:solidFill>
              </a:defRPr>
            </a:lvl1pPr>
            <a:lvl2pPr>
              <a:buClr>
                <a:srgbClr val="FDBB5E"/>
              </a:buClr>
              <a:defRPr>
                <a:solidFill>
                  <a:schemeClr val="tx1">
                    <a:lumMod val="75000"/>
                    <a:lumOff val="25000"/>
                  </a:schemeClr>
                </a:solidFill>
              </a:defRPr>
            </a:lvl2pPr>
            <a:lvl3pPr>
              <a:buClr>
                <a:srgbClr val="FDBB5E"/>
              </a:buClr>
              <a:defRPr>
                <a:solidFill>
                  <a:schemeClr val="tx1">
                    <a:lumMod val="75000"/>
                    <a:lumOff val="25000"/>
                  </a:schemeClr>
                </a:solidFill>
              </a:defRPr>
            </a:lvl3pPr>
            <a:lvl4pPr>
              <a:buClr>
                <a:srgbClr val="FDBB5E"/>
              </a:buClr>
              <a:defRPr>
                <a:solidFill>
                  <a:schemeClr val="tx1">
                    <a:lumMod val="75000"/>
                    <a:lumOff val="25000"/>
                  </a:schemeClr>
                </a:solidFill>
              </a:defRPr>
            </a:lvl4pPr>
            <a:lvl5pPr>
              <a:buClr>
                <a:srgbClr val="FDBB5E"/>
              </a:buCl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Apr-17</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327618993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01BF87-BFB6-4B99-904D-3EC787A81E5D}" type="datetime7">
              <a:rPr lang="de-DE" smtClean="0">
                <a:solidFill>
                  <a:prstClr val="white"/>
                </a:solidFill>
              </a:rPr>
              <a:pPr/>
              <a:t>Apr-17</a:t>
            </a:fld>
            <a:endParaRPr lang="de-AT" dirty="0">
              <a:solidFill>
                <a:prstClr val="white"/>
              </a:solidFill>
            </a:endParaRPr>
          </a:p>
        </p:txBody>
      </p:sp>
      <p:sp>
        <p:nvSpPr>
          <p:cNvPr id="3" name="Footer Placeholder 2"/>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4" name="Slide Number Placeholder 3"/>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137506920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8CCFD-0186-4EED-98F8-CB74F878E417}" type="datetime7">
              <a:rPr lang="de-DE" smtClean="0">
                <a:solidFill>
                  <a:prstClr val="white"/>
                </a:solidFill>
              </a:rPr>
              <a:pPr/>
              <a:t>Apr-17</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50971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78A94-9312-426F-982C-F0CB91424F17}" type="datetime7">
              <a:rPr lang="de-DE" smtClean="0">
                <a:solidFill>
                  <a:prstClr val="white"/>
                </a:solidFill>
              </a:rPr>
              <a:pPr/>
              <a:t>Apr-17</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152128516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459AC-E033-4E48-B6E6-A41111AFBD07}" type="datetime7">
              <a:rPr lang="de-DE" smtClean="0">
                <a:solidFill>
                  <a:prstClr val="white"/>
                </a:solidFill>
              </a:rPr>
              <a:pPr/>
              <a:t>Apr-17</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407888378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8D53E3-C2D9-4B1F-8715-01E89BCF3A80}" type="datetime7">
              <a:rPr lang="de-DE" smtClean="0">
                <a:solidFill>
                  <a:prstClr val="white"/>
                </a:solidFill>
              </a:rPr>
              <a:pPr/>
              <a:t>Apr-17</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78858075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DC85CED-4B98-4166-B2FF-5F750EABC016}" type="datetime6">
              <a:rPr lang="en-GB" smtClean="0">
                <a:solidFill>
                  <a:prstClr val="white"/>
                </a:solidFill>
              </a:rPr>
              <a:pPr/>
              <a:t>April 17</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8" name="Straight Connector 7"/>
          <p:cNvCxnSpPr/>
          <p:nvPr/>
        </p:nvCxnSpPr>
        <p:spPr>
          <a:xfrm>
            <a:off x="685800" y="3398520"/>
            <a:ext cx="7848600" cy="1588"/>
          </a:xfrm>
          <a:prstGeom prst="line">
            <a:avLst/>
          </a:prstGeom>
          <a:ln w="19050">
            <a:solidFill>
              <a:srgbClr val="B629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19910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63490-572E-4270-9A61-B024C1652482}" type="datetime6">
              <a:rPr lang="en-GB" smtClean="0">
                <a:solidFill>
                  <a:prstClr val="white"/>
                </a:solidFill>
              </a:rPr>
              <a:pPr/>
              <a:t>April 17</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354602211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D9112F-42F3-4771-B506-F774DF96A219}" type="datetime6">
              <a:rPr lang="en-GB" smtClean="0">
                <a:solidFill>
                  <a:prstClr val="black"/>
                </a:solidFill>
              </a:rPr>
              <a:pPr/>
              <a:t>April 17</a:t>
            </a:fld>
            <a:endParaRPr lang="de-AT" dirty="0">
              <a:solidFill>
                <a:prstClr val="black"/>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white"/>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black"/>
                </a:solidFill>
              </a:rPr>
              <a:pPr/>
              <a:t>‹Nr.›</a:t>
            </a:fld>
            <a:endParaRPr lang="de-AT" dirty="0">
              <a:solidFill>
                <a:prstClr val="black"/>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2269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3E0C0E-6B38-43AC-8A6C-D47BBA3F2AD0}" type="datetime6">
              <a:rPr lang="en-GB" smtClean="0">
                <a:solidFill>
                  <a:prstClr val="white"/>
                </a:solidFill>
              </a:rPr>
              <a:pPr/>
              <a:t>April 17</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414530009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236249-E745-46CA-9FBF-A71C42B9CB9B}" type="datetime6">
              <a:rPr lang="en-GB" smtClean="0">
                <a:solidFill>
                  <a:prstClr val="white"/>
                </a:solidFill>
              </a:rPr>
              <a:pPr/>
              <a:t>April 17</a:t>
            </a:fld>
            <a:endParaRPr lang="de-AT" dirty="0">
              <a:solidFill>
                <a:prstClr val="white"/>
              </a:solidFill>
            </a:endParaRPr>
          </a:p>
        </p:txBody>
      </p:sp>
      <p:sp>
        <p:nvSpPr>
          <p:cNvPr id="8" name="Footer Placeholder 7"/>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9" name="Slide Number Placeholder 8"/>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7128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0C6CC5-D769-42EF-BD49-D7E5DE07B5D4}" type="datetime7">
              <a:rPr lang="de-DE" smtClean="0">
                <a:solidFill>
                  <a:prstClr val="black"/>
                </a:solidFill>
              </a:rPr>
              <a:t>Apr-17</a:t>
            </a:fld>
            <a:endParaRPr lang="de-AT" dirty="0">
              <a:solidFill>
                <a:prstClr val="black"/>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white"/>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black"/>
                </a:solidFill>
              </a:rPr>
              <a:pPr/>
              <a:t>‹Nr.›</a:t>
            </a:fld>
            <a:endParaRPr lang="de-AT" dirty="0">
              <a:solidFill>
                <a:prstClr val="black"/>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948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C5ACB793-20D5-4D92-8533-8A7D73FC2A8F}" type="datetime6">
              <a:rPr lang="en-GB" smtClean="0">
                <a:solidFill>
                  <a:prstClr val="white"/>
                </a:solidFill>
              </a:rPr>
              <a:pPr/>
              <a:t>April 17</a:t>
            </a:fld>
            <a:endParaRPr lang="de-AT" dirty="0">
              <a:solidFill>
                <a:prstClr val="white"/>
              </a:solidFill>
            </a:endParaRPr>
          </a:p>
        </p:txBody>
      </p:sp>
      <p:sp>
        <p:nvSpPr>
          <p:cNvPr id="4" name="Footer Placeholder 3"/>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335847818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0F044-9D8B-400A-91AA-3E5427D9C9ED}" type="datetime6">
              <a:rPr lang="en-GB" smtClean="0">
                <a:solidFill>
                  <a:prstClr val="white"/>
                </a:solidFill>
              </a:rPr>
              <a:pPr/>
              <a:t>April 17</a:t>
            </a:fld>
            <a:endParaRPr lang="de-AT" dirty="0">
              <a:solidFill>
                <a:prstClr val="white"/>
              </a:solidFill>
            </a:endParaRPr>
          </a:p>
        </p:txBody>
      </p:sp>
      <p:sp>
        <p:nvSpPr>
          <p:cNvPr id="3" name="Footer Placeholder 2"/>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4" name="Slide Number Placeholder 3"/>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41602623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65C0AE-2240-467B-B95D-FF24CBA62B30}" type="datetime6">
              <a:rPr lang="en-GB" smtClean="0">
                <a:solidFill>
                  <a:prstClr val="white"/>
                </a:solidFill>
              </a:rPr>
              <a:pPr/>
              <a:t>April 17</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8931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BA54A-0D68-4000-BAE2-C1C14B1787EE}" type="datetime6">
              <a:rPr lang="en-GB" smtClean="0">
                <a:solidFill>
                  <a:prstClr val="white"/>
                </a:solidFill>
              </a:rPr>
              <a:pPr/>
              <a:t>April 17</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114811972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8DA1A0-9ABF-4793-B38C-C581466662E2}" type="datetime6">
              <a:rPr lang="en-GB" smtClean="0">
                <a:solidFill>
                  <a:prstClr val="white"/>
                </a:solidFill>
              </a:rPr>
              <a:pPr/>
              <a:t>April 17</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30741677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47A7C2-4714-4089-B9F6-CF7F527EDDDE}" type="datetime6">
              <a:rPr lang="en-GB" smtClean="0">
                <a:solidFill>
                  <a:prstClr val="white"/>
                </a:solidFill>
              </a:rPr>
              <a:pPr/>
              <a:t>April 17</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305444079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DC85CED-4B98-4166-B2FF-5F750EABC016}" type="datetime6">
              <a:rPr lang="en-GB" smtClean="0">
                <a:solidFill>
                  <a:prstClr val="white"/>
                </a:solidFill>
              </a:rPr>
              <a:pPr/>
              <a:t>April 17</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8" name="Straight Connector 7"/>
          <p:cNvCxnSpPr/>
          <p:nvPr/>
        </p:nvCxnSpPr>
        <p:spPr>
          <a:xfrm>
            <a:off x="685800" y="3398520"/>
            <a:ext cx="7848600" cy="1588"/>
          </a:xfrm>
          <a:prstGeom prst="line">
            <a:avLst/>
          </a:prstGeom>
          <a:ln w="19050">
            <a:solidFill>
              <a:srgbClr val="9493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30527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63490-572E-4270-9A61-B024C1652482}" type="datetime6">
              <a:rPr lang="en-GB" smtClean="0">
                <a:solidFill>
                  <a:prstClr val="white"/>
                </a:solidFill>
              </a:rPr>
              <a:pPr/>
              <a:t>April 17</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53998926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D9112F-42F3-4771-B506-F774DF96A219}" type="datetime6">
              <a:rPr lang="en-GB" smtClean="0">
                <a:solidFill>
                  <a:prstClr val="black"/>
                </a:solidFill>
              </a:rPr>
              <a:pPr/>
              <a:t>April 17</a:t>
            </a:fld>
            <a:endParaRPr lang="de-AT" dirty="0">
              <a:solidFill>
                <a:prstClr val="black"/>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white"/>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black"/>
                </a:solidFill>
              </a:rPr>
              <a:pPr/>
              <a:t>‹Nr.›</a:t>
            </a:fld>
            <a:endParaRPr lang="de-AT" dirty="0">
              <a:solidFill>
                <a:prstClr val="black"/>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224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3E0C0E-6B38-43AC-8A6C-D47BBA3F2AD0}" type="datetime6">
              <a:rPr lang="en-GB" smtClean="0">
                <a:solidFill>
                  <a:prstClr val="white"/>
                </a:solidFill>
              </a:rPr>
              <a:pPr/>
              <a:t>April 17</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17552999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5ECA88-A1BE-48D7-A399-3859B651142F}" type="datetime7">
              <a:rPr lang="de-DE" smtClean="0">
                <a:solidFill>
                  <a:prstClr val="white"/>
                </a:solidFill>
              </a:rPr>
              <a:t>Apr-17</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85633055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236249-E745-46CA-9FBF-A71C42B9CB9B}" type="datetime6">
              <a:rPr lang="en-GB" smtClean="0">
                <a:solidFill>
                  <a:prstClr val="white"/>
                </a:solidFill>
              </a:rPr>
              <a:pPr/>
              <a:t>April 17</a:t>
            </a:fld>
            <a:endParaRPr lang="de-AT" dirty="0">
              <a:solidFill>
                <a:prstClr val="white"/>
              </a:solidFill>
            </a:endParaRPr>
          </a:p>
        </p:txBody>
      </p:sp>
      <p:sp>
        <p:nvSpPr>
          <p:cNvPr id="8" name="Footer Placeholder 7"/>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9" name="Slide Number Placeholder 8"/>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3922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C5ACB793-20D5-4D92-8533-8A7D73FC2A8F}" type="datetime6">
              <a:rPr lang="en-GB" smtClean="0">
                <a:solidFill>
                  <a:prstClr val="white"/>
                </a:solidFill>
              </a:rPr>
              <a:pPr/>
              <a:t>April 17</a:t>
            </a:fld>
            <a:endParaRPr lang="de-AT" dirty="0">
              <a:solidFill>
                <a:prstClr val="white"/>
              </a:solidFill>
            </a:endParaRPr>
          </a:p>
        </p:txBody>
      </p:sp>
      <p:sp>
        <p:nvSpPr>
          <p:cNvPr id="4" name="Footer Placeholder 3"/>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91824738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0F044-9D8B-400A-91AA-3E5427D9C9ED}" type="datetime6">
              <a:rPr lang="en-GB" smtClean="0">
                <a:solidFill>
                  <a:prstClr val="white"/>
                </a:solidFill>
              </a:rPr>
              <a:pPr/>
              <a:t>April 17</a:t>
            </a:fld>
            <a:endParaRPr lang="de-AT" dirty="0">
              <a:solidFill>
                <a:prstClr val="white"/>
              </a:solidFill>
            </a:endParaRPr>
          </a:p>
        </p:txBody>
      </p:sp>
      <p:sp>
        <p:nvSpPr>
          <p:cNvPr id="3" name="Footer Placeholder 2"/>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4" name="Slide Number Placeholder 3"/>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33647988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65C0AE-2240-467B-B95D-FF24CBA62B30}" type="datetime6">
              <a:rPr lang="en-GB" smtClean="0">
                <a:solidFill>
                  <a:prstClr val="white"/>
                </a:solidFill>
              </a:rPr>
              <a:pPr/>
              <a:t>April 17</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5332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BA54A-0D68-4000-BAE2-C1C14B1787EE}" type="datetime6">
              <a:rPr lang="en-GB" smtClean="0">
                <a:solidFill>
                  <a:prstClr val="white"/>
                </a:solidFill>
              </a:rPr>
              <a:pPr/>
              <a:t>April 17</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61078277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8DA1A0-9ABF-4793-B38C-C581466662E2}" type="datetime6">
              <a:rPr lang="en-GB" smtClean="0">
                <a:solidFill>
                  <a:prstClr val="white"/>
                </a:solidFill>
              </a:rPr>
              <a:pPr/>
              <a:t>April 17</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9255696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47A7C2-4714-4089-B9F6-CF7F527EDDDE}" type="datetime6">
              <a:rPr lang="en-GB" smtClean="0">
                <a:solidFill>
                  <a:prstClr val="white"/>
                </a:solidFill>
              </a:rPr>
              <a:pPr/>
              <a:t>April 17</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3390421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5488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642AE0-FABF-494C-8114-6678CC27F463}" type="datetime7">
              <a:rPr lang="de-DE" smtClean="0">
                <a:solidFill>
                  <a:prstClr val="white"/>
                </a:solidFill>
              </a:rPr>
              <a:t>Apr-17</a:t>
            </a:fld>
            <a:endParaRPr lang="de-AT" dirty="0">
              <a:solidFill>
                <a:prstClr val="white"/>
              </a:solidFill>
            </a:endParaRPr>
          </a:p>
        </p:txBody>
      </p:sp>
      <p:sp>
        <p:nvSpPr>
          <p:cNvPr id="8" name="Footer Placeholder 7"/>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9" name="Slide Number Placeholder 8"/>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739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58EFE5A1-2FD0-49AA-A50A-D195E2A6ADF9}" type="datetime7">
              <a:rPr lang="de-DE" smtClean="0">
                <a:solidFill>
                  <a:prstClr val="white"/>
                </a:solidFill>
              </a:rPr>
              <a:t>Apr-17</a:t>
            </a:fld>
            <a:endParaRPr lang="de-AT" dirty="0">
              <a:solidFill>
                <a:prstClr val="white"/>
              </a:solidFill>
            </a:endParaRPr>
          </a:p>
        </p:txBody>
      </p:sp>
      <p:sp>
        <p:nvSpPr>
          <p:cNvPr id="4" name="Footer Placeholder 3"/>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36810766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01BF87-BFB6-4B99-904D-3EC787A81E5D}" type="datetime7">
              <a:rPr lang="de-DE" smtClean="0">
                <a:solidFill>
                  <a:prstClr val="white"/>
                </a:solidFill>
              </a:rPr>
              <a:t>Apr-17</a:t>
            </a:fld>
            <a:endParaRPr lang="de-AT" dirty="0">
              <a:solidFill>
                <a:prstClr val="white"/>
              </a:solidFill>
            </a:endParaRPr>
          </a:p>
        </p:txBody>
      </p:sp>
      <p:sp>
        <p:nvSpPr>
          <p:cNvPr id="3" name="Footer Placeholder 2"/>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4" name="Slide Number Placeholder 3"/>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5581967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8CCFD-0186-4EED-98F8-CB74F878E417}" type="datetime7">
              <a:rPr lang="de-DE" smtClean="0">
                <a:solidFill>
                  <a:prstClr val="white"/>
                </a:solidFill>
              </a:rPr>
              <a:t>Apr-17</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9593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de-AT"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AT"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3EDB7-6E2C-4F3C-B73B-83D5AF25D4A0}" type="datetime7">
              <a:rPr lang="de-DE" smtClean="0"/>
              <a:t>Apr-17</a:t>
            </a:fld>
            <a:endParaRPr lang="de-AT"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3F612-187A-48BF-B5EE-AA4BEE289BC1}" type="slidenum">
              <a:rPr lang="de-AT" smtClean="0"/>
              <a:t>‹Nr.›</a:t>
            </a:fld>
            <a:endParaRPr lang="de-AT" dirty="0"/>
          </a:p>
        </p:txBody>
      </p:sp>
    </p:spTree>
    <p:extLst>
      <p:ext uri="{BB962C8B-B14F-4D97-AF65-F5344CB8AC3E}">
        <p14:creationId xmlns:p14="http://schemas.microsoft.com/office/powerpoint/2010/main" val="297363984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36512" y="6641176"/>
            <a:ext cx="9289032" cy="460232"/>
          </a:xfrm>
          <a:prstGeom prst="rect">
            <a:avLst/>
          </a:prstGeom>
          <a:solidFill>
            <a:srgbClr val="FDBB5E"/>
          </a:solidFill>
          <a:ln>
            <a:solidFill>
              <a:srgbClr val="FDBB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404664"/>
            <a:ext cx="4762872" cy="990600"/>
          </a:xfrm>
          <a:prstGeom prst="rect">
            <a:avLst/>
          </a:prstGeom>
        </p:spPr>
        <p:txBody>
          <a:bodyPr vert="horz" lIns="91440" tIns="45720" rIns="91440" bIns="45720" rtlCol="0" anchor="ctr">
            <a:normAutofit/>
          </a:bodyPr>
          <a:lstStyle/>
          <a:p>
            <a:r>
              <a:rPr lang="en-US" dirty="0" smtClean="0"/>
              <a:t>Click to edit Master title style </a:t>
            </a:r>
            <a:r>
              <a:rPr lang="en-US" dirty="0" err="1" smtClean="0"/>
              <a:t>nur</a:t>
            </a:r>
            <a:r>
              <a:rPr lang="en-US" dirty="0" smtClean="0"/>
              <a:t> </a:t>
            </a:r>
            <a:r>
              <a:rPr lang="en-US" dirty="0" err="1" smtClean="0"/>
              <a:t>ein</a:t>
            </a:r>
            <a:r>
              <a:rPr lang="en-US" dirty="0" smtClean="0"/>
              <a:t> Test </a:t>
            </a:r>
            <a:r>
              <a:rPr lang="en-US" dirty="0" err="1" smtClean="0"/>
              <a:t>wie</a:t>
            </a:r>
            <a:r>
              <a:rPr lang="en-US" dirty="0" smtClean="0"/>
              <a:t> der </a:t>
            </a:r>
            <a:r>
              <a:rPr lang="en-US" dirty="0" err="1" smtClean="0"/>
              <a:t>zweizeiliger</a:t>
            </a:r>
            <a:r>
              <a:rPr lang="en-US" dirty="0" smtClean="0"/>
              <a:t> Text</a:t>
            </a:r>
            <a:endParaRPr lang="en-US" dirty="0"/>
          </a:p>
        </p:txBody>
      </p:sp>
      <p:sp>
        <p:nvSpPr>
          <p:cNvPr id="3" name="Text Placeholder 2"/>
          <p:cNvSpPr>
            <a:spLocks noGrp="1"/>
          </p:cNvSpPr>
          <p:nvPr>
            <p:ph type="body" idx="1"/>
          </p:nvPr>
        </p:nvSpPr>
        <p:spPr>
          <a:xfrm>
            <a:off x="457200" y="1700808"/>
            <a:ext cx="8229600" cy="47761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1" y="1484783"/>
            <a:ext cx="9252521" cy="163635"/>
          </a:xfrm>
          <a:prstGeom prst="rect">
            <a:avLst/>
          </a:prstGeom>
          <a:solidFill>
            <a:srgbClr val="FDBB5E"/>
          </a:solidFill>
          <a:ln>
            <a:solidFill>
              <a:srgbClr val="FDBB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2"/>
          </p:nvPr>
        </p:nvSpPr>
        <p:spPr>
          <a:xfrm>
            <a:off x="433536" y="6597352"/>
            <a:ext cx="2895600" cy="329184"/>
          </a:xfrm>
          <a:prstGeom prst="rect">
            <a:avLst/>
          </a:prstGeom>
        </p:spPr>
        <p:txBody>
          <a:bodyPr vert="horz" lIns="91440" tIns="45720" rIns="91440" bIns="45720" rtlCol="0" anchor="ctr"/>
          <a:lstStyle>
            <a:lvl1pPr algn="l">
              <a:defRPr sz="1200">
                <a:solidFill>
                  <a:schemeClr val="bg1"/>
                </a:solidFill>
              </a:defRPr>
            </a:lvl1pPr>
          </a:lstStyle>
          <a:p>
            <a:fld id="{4EA701C3-84C2-4A30-A51F-1D873A00160D}" type="datetime7">
              <a:rPr lang="de-DE" smtClean="0">
                <a:solidFill>
                  <a:prstClr val="white"/>
                </a:solidFill>
              </a:rPr>
              <a:t>Apr-17</a:t>
            </a:fld>
            <a:endParaRPr lang="de-AT" dirty="0">
              <a:solidFill>
                <a:prstClr val="white"/>
              </a:solidFill>
            </a:endParaRPr>
          </a:p>
        </p:txBody>
      </p:sp>
      <p:sp>
        <p:nvSpPr>
          <p:cNvPr id="6" name="Slide Number Placeholder 5"/>
          <p:cNvSpPr>
            <a:spLocks noGrp="1"/>
          </p:cNvSpPr>
          <p:nvPr>
            <p:ph type="sldNum" sz="quarter" idx="4"/>
          </p:nvPr>
        </p:nvSpPr>
        <p:spPr>
          <a:xfrm>
            <a:off x="7596336" y="6597352"/>
            <a:ext cx="1066800" cy="329184"/>
          </a:xfrm>
          <a:prstGeom prst="rect">
            <a:avLst/>
          </a:prstGeom>
        </p:spPr>
        <p:txBody>
          <a:bodyPr vert="horz" lIns="91440" tIns="45720" rIns="91440" bIns="45720" rtlCol="0" anchor="ctr"/>
          <a:lstStyle>
            <a:lvl1pPr algn="r">
              <a:defRPr sz="1400" b="0">
                <a:solidFill>
                  <a:schemeClr val="bg1"/>
                </a:solidFill>
              </a:defRPr>
            </a:lvl1p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6125549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hf hdr="0" ftr="0"/>
  <p:txStyles>
    <p:titleStyle>
      <a:lvl1pPr algn="l" defTabSz="914400" rtl="0" eaLnBrk="1" latinLnBrk="0" hangingPunct="1">
        <a:spcBef>
          <a:spcPct val="0"/>
        </a:spcBef>
        <a:buNone/>
        <a:defRPr sz="2800" kern="1200" spc="-100" baseline="0">
          <a:solidFill>
            <a:schemeClr val="tx1">
              <a:lumMod val="75000"/>
              <a:lumOff val="25000"/>
            </a:schemeClr>
          </a:solidFill>
          <a:latin typeface="+mj-lt"/>
          <a:ea typeface="+mj-ea"/>
          <a:cs typeface="+mj-cs"/>
        </a:defRPr>
      </a:lvl1pPr>
    </p:titleStyle>
    <p:bodyStyle>
      <a:lvl1pPr marL="182880" indent="-182880" algn="l" defTabSz="914400" rtl="0" eaLnBrk="1" latinLnBrk="0" hangingPunct="1">
        <a:spcBef>
          <a:spcPct val="20000"/>
        </a:spcBef>
        <a:buClr>
          <a:srgbClr val="FDBB5E"/>
        </a:buClr>
        <a:buSzPct val="85000"/>
        <a:buFont typeface="Arial" pitchFamily="34" charset="0"/>
        <a:buChar char="•"/>
        <a:defRPr sz="2400" kern="1200">
          <a:solidFill>
            <a:schemeClr val="tx1">
              <a:lumMod val="75000"/>
              <a:lumOff val="25000"/>
            </a:schemeClr>
          </a:solidFill>
          <a:latin typeface="+mn-lt"/>
          <a:ea typeface="+mn-ea"/>
          <a:cs typeface="+mn-cs"/>
        </a:defRPr>
      </a:lvl1pPr>
      <a:lvl2pPr marL="457200" indent="-182880" algn="l" defTabSz="914400" rtl="0" eaLnBrk="1" latinLnBrk="0" hangingPunct="1">
        <a:spcBef>
          <a:spcPct val="20000"/>
        </a:spcBef>
        <a:buClr>
          <a:srgbClr val="FDBB5E"/>
        </a:buClr>
        <a:buSzPct val="85000"/>
        <a:buFont typeface="Arial" pitchFamily="34" charset="0"/>
        <a:buChar char="•"/>
        <a:defRPr sz="2000" kern="1200">
          <a:solidFill>
            <a:schemeClr val="tx1">
              <a:lumMod val="75000"/>
              <a:lumOff val="25000"/>
            </a:schemeClr>
          </a:solidFill>
          <a:latin typeface="+mn-lt"/>
          <a:ea typeface="+mn-ea"/>
          <a:cs typeface="+mn-cs"/>
        </a:defRPr>
      </a:lvl2pPr>
      <a:lvl3pPr marL="731520" indent="-182880" algn="l" defTabSz="914400" rtl="0" eaLnBrk="1" latinLnBrk="0" hangingPunct="1">
        <a:spcBef>
          <a:spcPct val="20000"/>
        </a:spcBef>
        <a:buClr>
          <a:srgbClr val="FDBB5E"/>
        </a:buClr>
        <a:buSzPct val="90000"/>
        <a:buFont typeface="Arial" pitchFamily="34" charset="0"/>
        <a:buChar char="•"/>
        <a:defRPr sz="1800" kern="1200">
          <a:solidFill>
            <a:schemeClr val="tx1">
              <a:lumMod val="75000"/>
              <a:lumOff val="25000"/>
            </a:schemeClr>
          </a:solidFill>
          <a:latin typeface="+mn-lt"/>
          <a:ea typeface="+mn-ea"/>
          <a:cs typeface="+mn-cs"/>
        </a:defRPr>
      </a:lvl3pPr>
      <a:lvl4pPr marL="1005840" indent="-182880" algn="l" defTabSz="914400" rtl="0" eaLnBrk="1" latinLnBrk="0" hangingPunct="1">
        <a:spcBef>
          <a:spcPct val="20000"/>
        </a:spcBef>
        <a:buClr>
          <a:srgbClr val="FDBB5E"/>
        </a:buClr>
        <a:buFont typeface="Arial" pitchFamily="34" charset="0"/>
        <a:buChar char="•"/>
        <a:defRPr sz="1600" kern="1200">
          <a:solidFill>
            <a:schemeClr val="tx1">
              <a:lumMod val="75000"/>
              <a:lumOff val="25000"/>
            </a:schemeClr>
          </a:solidFill>
          <a:latin typeface="+mn-lt"/>
          <a:ea typeface="+mn-ea"/>
          <a:cs typeface="+mn-cs"/>
        </a:defRPr>
      </a:lvl4pPr>
      <a:lvl5pPr marL="1188720" indent="-137160" algn="l" defTabSz="914400" rtl="0" eaLnBrk="1" latinLnBrk="0" hangingPunct="1">
        <a:spcBef>
          <a:spcPct val="20000"/>
        </a:spcBef>
        <a:buClr>
          <a:srgbClr val="FDBB5E"/>
        </a:buClr>
        <a:buSzPct val="100000"/>
        <a:buFont typeface="Arial" pitchFamily="34" charset="0"/>
        <a:buChar char="•"/>
        <a:defRPr sz="1400" kern="1200" baseline="0">
          <a:solidFill>
            <a:schemeClr val="tx1">
              <a:lumMod val="75000"/>
              <a:lumOff val="25000"/>
            </a:schemeClr>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36512" y="6641176"/>
            <a:ext cx="9289032" cy="460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404664"/>
            <a:ext cx="4762872" cy="990600"/>
          </a:xfrm>
          <a:prstGeom prst="rect">
            <a:avLst/>
          </a:prstGeom>
        </p:spPr>
        <p:txBody>
          <a:bodyPr vert="horz" lIns="91440" tIns="45720" rIns="91440" bIns="45720" rtlCol="0" anchor="ctr">
            <a:normAutofit/>
          </a:bodyPr>
          <a:lstStyle/>
          <a:p>
            <a:r>
              <a:rPr lang="en-US" dirty="0" smtClean="0"/>
              <a:t>Click to edit Master title style </a:t>
            </a:r>
            <a:r>
              <a:rPr lang="en-US" dirty="0" err="1" smtClean="0"/>
              <a:t>nur</a:t>
            </a:r>
            <a:r>
              <a:rPr lang="en-US" dirty="0" smtClean="0"/>
              <a:t> </a:t>
            </a:r>
            <a:r>
              <a:rPr lang="en-US" dirty="0" err="1" smtClean="0"/>
              <a:t>ein</a:t>
            </a:r>
            <a:r>
              <a:rPr lang="en-US" dirty="0" smtClean="0"/>
              <a:t> Test </a:t>
            </a:r>
            <a:r>
              <a:rPr lang="en-US" dirty="0" err="1" smtClean="0"/>
              <a:t>wie</a:t>
            </a:r>
            <a:r>
              <a:rPr lang="en-US" dirty="0" smtClean="0"/>
              <a:t> der </a:t>
            </a:r>
            <a:r>
              <a:rPr lang="en-US" dirty="0" err="1" smtClean="0"/>
              <a:t>zweizeiliger</a:t>
            </a:r>
            <a:r>
              <a:rPr lang="en-US" dirty="0" smtClean="0"/>
              <a:t> Text</a:t>
            </a:r>
            <a:endParaRPr lang="en-US" dirty="0"/>
          </a:p>
        </p:txBody>
      </p:sp>
      <p:sp>
        <p:nvSpPr>
          <p:cNvPr id="3" name="Text Placeholder 2"/>
          <p:cNvSpPr>
            <a:spLocks noGrp="1"/>
          </p:cNvSpPr>
          <p:nvPr>
            <p:ph type="body" idx="1"/>
          </p:nvPr>
        </p:nvSpPr>
        <p:spPr>
          <a:xfrm>
            <a:off x="457200" y="1700808"/>
            <a:ext cx="8229600" cy="47761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18257" y="1566600"/>
            <a:ext cx="9252521" cy="163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2"/>
          </p:nvPr>
        </p:nvSpPr>
        <p:spPr>
          <a:xfrm>
            <a:off x="433536" y="6597352"/>
            <a:ext cx="2895600" cy="329184"/>
          </a:xfrm>
          <a:prstGeom prst="rect">
            <a:avLst/>
          </a:prstGeom>
        </p:spPr>
        <p:txBody>
          <a:bodyPr vert="horz" lIns="91440" tIns="45720" rIns="91440" bIns="45720" rtlCol="0" anchor="ctr"/>
          <a:lstStyle>
            <a:lvl1pPr algn="l">
              <a:defRPr sz="1200">
                <a:solidFill>
                  <a:schemeClr val="bg1"/>
                </a:solidFill>
              </a:defRPr>
            </a:lvl1pPr>
          </a:lstStyle>
          <a:p>
            <a:fld id="{6B77EBEB-CF27-427E-8FE9-2AC68EC863AD}" type="datetime6">
              <a:rPr lang="en-GB" smtClean="0">
                <a:solidFill>
                  <a:prstClr val="white"/>
                </a:solidFill>
              </a:rPr>
              <a:pPr/>
              <a:t>April 17</a:t>
            </a:fld>
            <a:endParaRPr lang="de-AT" dirty="0">
              <a:solidFill>
                <a:prstClr val="white"/>
              </a:solidFill>
            </a:endParaRPr>
          </a:p>
        </p:txBody>
      </p:sp>
      <p:sp>
        <p:nvSpPr>
          <p:cNvPr id="6" name="Slide Number Placeholder 5"/>
          <p:cNvSpPr>
            <a:spLocks noGrp="1"/>
          </p:cNvSpPr>
          <p:nvPr>
            <p:ph type="sldNum" sz="quarter" idx="4"/>
          </p:nvPr>
        </p:nvSpPr>
        <p:spPr>
          <a:xfrm>
            <a:off x="7596336" y="6597352"/>
            <a:ext cx="1066800" cy="329184"/>
          </a:xfrm>
          <a:prstGeom prst="rect">
            <a:avLst/>
          </a:prstGeom>
        </p:spPr>
        <p:txBody>
          <a:bodyPr vert="horz" lIns="91440" tIns="45720" rIns="91440" bIns="45720" rtlCol="0" anchor="ctr"/>
          <a:lstStyle>
            <a:lvl1pPr algn="r">
              <a:defRPr sz="1400" b="0">
                <a:solidFill>
                  <a:schemeClr val="bg1"/>
                </a:solidFill>
              </a:defRPr>
            </a:lvl1p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36496422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iming>
    <p:tnLst>
      <p:par>
        <p:cTn id="1" dur="indefinite" restart="never" nodeType="tmRoot"/>
      </p:par>
    </p:tnLst>
  </p:timing>
  <p:hf hdr="0" ftr="0"/>
  <p:txStyles>
    <p:titleStyle>
      <a:lvl1pPr algn="l" defTabSz="914400" rtl="0" eaLnBrk="1" latinLnBrk="0" hangingPunct="1">
        <a:spcBef>
          <a:spcPct val="0"/>
        </a:spcBef>
        <a:buNone/>
        <a:defRPr sz="2800" b="1"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36512" y="6641176"/>
            <a:ext cx="9289032" cy="46023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404664"/>
            <a:ext cx="4762872" cy="990600"/>
          </a:xfrm>
          <a:prstGeom prst="rect">
            <a:avLst/>
          </a:prstGeom>
        </p:spPr>
        <p:txBody>
          <a:bodyPr vert="horz" lIns="91440" tIns="45720" rIns="91440" bIns="45720" rtlCol="0" anchor="ctr">
            <a:normAutofit/>
          </a:bodyPr>
          <a:lstStyle/>
          <a:p>
            <a:r>
              <a:rPr lang="en-US" dirty="0" smtClean="0"/>
              <a:t>Click to edit Master title style </a:t>
            </a:r>
            <a:r>
              <a:rPr lang="en-US" dirty="0" err="1" smtClean="0"/>
              <a:t>nur</a:t>
            </a:r>
            <a:r>
              <a:rPr lang="en-US" dirty="0" smtClean="0"/>
              <a:t> </a:t>
            </a:r>
            <a:r>
              <a:rPr lang="en-US" dirty="0" err="1" smtClean="0"/>
              <a:t>ein</a:t>
            </a:r>
            <a:r>
              <a:rPr lang="en-US" dirty="0" smtClean="0"/>
              <a:t> Test </a:t>
            </a:r>
            <a:r>
              <a:rPr lang="en-US" dirty="0" err="1" smtClean="0"/>
              <a:t>wie</a:t>
            </a:r>
            <a:r>
              <a:rPr lang="en-US" dirty="0" smtClean="0"/>
              <a:t> der </a:t>
            </a:r>
            <a:r>
              <a:rPr lang="en-US" dirty="0" err="1" smtClean="0"/>
              <a:t>zweizeiliger</a:t>
            </a:r>
            <a:r>
              <a:rPr lang="en-US" dirty="0" smtClean="0"/>
              <a:t> Text</a:t>
            </a:r>
            <a:endParaRPr lang="en-US" dirty="0"/>
          </a:p>
        </p:txBody>
      </p:sp>
      <p:sp>
        <p:nvSpPr>
          <p:cNvPr id="3" name="Text Placeholder 2"/>
          <p:cNvSpPr>
            <a:spLocks noGrp="1"/>
          </p:cNvSpPr>
          <p:nvPr>
            <p:ph type="body" idx="1"/>
          </p:nvPr>
        </p:nvSpPr>
        <p:spPr>
          <a:xfrm>
            <a:off x="457200" y="1700808"/>
            <a:ext cx="8229600" cy="47761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1" y="1484783"/>
            <a:ext cx="9252521" cy="16363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2"/>
          </p:nvPr>
        </p:nvSpPr>
        <p:spPr>
          <a:xfrm>
            <a:off x="433536" y="6597352"/>
            <a:ext cx="2895600" cy="329184"/>
          </a:xfrm>
          <a:prstGeom prst="rect">
            <a:avLst/>
          </a:prstGeom>
        </p:spPr>
        <p:txBody>
          <a:bodyPr vert="horz" lIns="91440" tIns="45720" rIns="91440" bIns="45720" rtlCol="0" anchor="ctr"/>
          <a:lstStyle>
            <a:lvl1pPr algn="l">
              <a:defRPr sz="1200">
                <a:solidFill>
                  <a:schemeClr val="bg1"/>
                </a:solidFill>
              </a:defRPr>
            </a:lvl1pPr>
          </a:lstStyle>
          <a:p>
            <a:fld id="{4EA701C3-84C2-4A30-A51F-1D873A00160D}" type="datetime7">
              <a:rPr lang="de-DE" smtClean="0">
                <a:solidFill>
                  <a:prstClr val="white"/>
                </a:solidFill>
              </a:rPr>
              <a:pPr/>
              <a:t>Apr-17</a:t>
            </a:fld>
            <a:endParaRPr lang="de-AT" dirty="0">
              <a:solidFill>
                <a:prstClr val="white"/>
              </a:solidFill>
            </a:endParaRPr>
          </a:p>
        </p:txBody>
      </p:sp>
      <p:sp>
        <p:nvSpPr>
          <p:cNvPr id="6" name="Slide Number Placeholder 5"/>
          <p:cNvSpPr>
            <a:spLocks noGrp="1"/>
          </p:cNvSpPr>
          <p:nvPr>
            <p:ph type="sldNum" sz="quarter" idx="4"/>
          </p:nvPr>
        </p:nvSpPr>
        <p:spPr>
          <a:xfrm>
            <a:off x="7596336" y="6597352"/>
            <a:ext cx="1066800" cy="329184"/>
          </a:xfrm>
          <a:prstGeom prst="rect">
            <a:avLst/>
          </a:prstGeom>
        </p:spPr>
        <p:txBody>
          <a:bodyPr vert="horz" lIns="91440" tIns="45720" rIns="91440" bIns="45720" rtlCol="0" anchor="ctr"/>
          <a:lstStyle>
            <a:lvl1pPr algn="r">
              <a:defRPr sz="1400" b="0">
                <a:solidFill>
                  <a:schemeClr val="bg1"/>
                </a:solidFill>
              </a:defRPr>
            </a:lvl1p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91939270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iming>
    <p:tnLst>
      <p:par>
        <p:cTn id="1" dur="indefinite" restart="never" nodeType="tmRoot"/>
      </p:par>
    </p:tnLst>
  </p:timing>
  <p:hf hdr="0" ftr="0"/>
  <p:txStyles>
    <p:titleStyle>
      <a:lvl1pPr algn="l" defTabSz="914400" rtl="0" eaLnBrk="1" latinLnBrk="0" hangingPunct="1">
        <a:spcBef>
          <a:spcPct val="0"/>
        </a:spcBef>
        <a:buNone/>
        <a:defRPr sz="2800" kern="1200" spc="-100" baseline="0">
          <a:solidFill>
            <a:schemeClr val="accent1"/>
          </a:solidFill>
          <a:latin typeface="+mj-lt"/>
          <a:ea typeface="+mj-ea"/>
          <a:cs typeface="+mj-cs"/>
        </a:defRPr>
      </a:lvl1pPr>
    </p:titleStyle>
    <p:bodyStyle>
      <a:lvl1pPr marL="182880" indent="-182880" algn="l" defTabSz="914400" rtl="0" eaLnBrk="1" latinLnBrk="0" hangingPunct="1">
        <a:spcBef>
          <a:spcPct val="20000"/>
        </a:spcBef>
        <a:buClr>
          <a:srgbClr val="92D050"/>
        </a:buClr>
        <a:buSzPct val="85000"/>
        <a:buFont typeface="Arial" pitchFamily="34" charset="0"/>
        <a:buChar char="•"/>
        <a:defRPr sz="2400" kern="1200">
          <a:solidFill>
            <a:schemeClr val="tx1">
              <a:lumMod val="75000"/>
              <a:lumOff val="25000"/>
            </a:schemeClr>
          </a:solidFill>
          <a:latin typeface="+mn-lt"/>
          <a:ea typeface="+mn-ea"/>
          <a:cs typeface="+mn-cs"/>
        </a:defRPr>
      </a:lvl1pPr>
      <a:lvl2pPr marL="457200" indent="-182880" algn="l" defTabSz="914400" rtl="0" eaLnBrk="1" latinLnBrk="0" hangingPunct="1">
        <a:spcBef>
          <a:spcPct val="20000"/>
        </a:spcBef>
        <a:buClr>
          <a:srgbClr val="92D050"/>
        </a:buClr>
        <a:buSzPct val="85000"/>
        <a:buFont typeface="Arial" pitchFamily="34" charset="0"/>
        <a:buChar char="•"/>
        <a:defRPr sz="2000" kern="1200">
          <a:solidFill>
            <a:schemeClr val="tx1">
              <a:lumMod val="75000"/>
              <a:lumOff val="25000"/>
            </a:schemeClr>
          </a:solidFill>
          <a:latin typeface="+mn-lt"/>
          <a:ea typeface="+mn-ea"/>
          <a:cs typeface="+mn-cs"/>
        </a:defRPr>
      </a:lvl2pPr>
      <a:lvl3pPr marL="731520" indent="-182880" algn="l" defTabSz="914400" rtl="0" eaLnBrk="1" latinLnBrk="0" hangingPunct="1">
        <a:spcBef>
          <a:spcPct val="20000"/>
        </a:spcBef>
        <a:buClr>
          <a:srgbClr val="92D050"/>
        </a:buClr>
        <a:buSzPct val="90000"/>
        <a:buFont typeface="Arial" pitchFamily="34" charset="0"/>
        <a:buChar char="•"/>
        <a:defRPr sz="1800" kern="1200">
          <a:solidFill>
            <a:schemeClr val="tx1">
              <a:lumMod val="75000"/>
              <a:lumOff val="25000"/>
            </a:schemeClr>
          </a:solidFill>
          <a:latin typeface="+mn-lt"/>
          <a:ea typeface="+mn-ea"/>
          <a:cs typeface="+mn-cs"/>
        </a:defRPr>
      </a:lvl3pPr>
      <a:lvl4pPr marL="1005840" indent="-182880" algn="l" defTabSz="914400" rtl="0" eaLnBrk="1" latinLnBrk="0" hangingPunct="1">
        <a:spcBef>
          <a:spcPct val="20000"/>
        </a:spcBef>
        <a:buClr>
          <a:srgbClr val="92D050"/>
        </a:buClr>
        <a:buFont typeface="Arial" pitchFamily="34" charset="0"/>
        <a:buChar char="•"/>
        <a:defRPr sz="1600" kern="1200">
          <a:solidFill>
            <a:schemeClr val="tx1">
              <a:lumMod val="75000"/>
              <a:lumOff val="25000"/>
            </a:schemeClr>
          </a:solidFill>
          <a:latin typeface="+mn-lt"/>
          <a:ea typeface="+mn-ea"/>
          <a:cs typeface="+mn-cs"/>
        </a:defRPr>
      </a:lvl4pPr>
      <a:lvl5pPr marL="1188720" indent="-137160" algn="l" defTabSz="914400" rtl="0" eaLnBrk="1" latinLnBrk="0" hangingPunct="1">
        <a:spcBef>
          <a:spcPct val="20000"/>
        </a:spcBef>
        <a:buClr>
          <a:srgbClr val="92D050"/>
        </a:buClr>
        <a:buSzPct val="100000"/>
        <a:buFont typeface="Arial" pitchFamily="34" charset="0"/>
        <a:buChar char="•"/>
        <a:defRPr sz="1400" kern="1200" baseline="0">
          <a:solidFill>
            <a:schemeClr val="tx1">
              <a:lumMod val="75000"/>
              <a:lumOff val="25000"/>
            </a:schemeClr>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36512" y="6641176"/>
            <a:ext cx="9289032" cy="460232"/>
          </a:xfrm>
          <a:prstGeom prst="rect">
            <a:avLst/>
          </a:prstGeom>
          <a:solidFill>
            <a:srgbClr val="B62904"/>
          </a:solidFill>
          <a:ln>
            <a:solidFill>
              <a:srgbClr val="B629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404664"/>
            <a:ext cx="4762872" cy="990600"/>
          </a:xfrm>
          <a:prstGeom prst="rect">
            <a:avLst/>
          </a:prstGeom>
        </p:spPr>
        <p:txBody>
          <a:bodyPr vert="horz" lIns="91440" tIns="45720" rIns="91440" bIns="45720" rtlCol="0" anchor="ctr">
            <a:normAutofit/>
          </a:bodyPr>
          <a:lstStyle/>
          <a:p>
            <a:r>
              <a:rPr lang="en-US" dirty="0" smtClean="0"/>
              <a:t>Click to edit Master title style </a:t>
            </a:r>
            <a:r>
              <a:rPr lang="en-US" dirty="0" err="1" smtClean="0"/>
              <a:t>nur</a:t>
            </a:r>
            <a:r>
              <a:rPr lang="en-US" dirty="0" smtClean="0"/>
              <a:t> </a:t>
            </a:r>
            <a:r>
              <a:rPr lang="en-US" dirty="0" err="1" smtClean="0"/>
              <a:t>ein</a:t>
            </a:r>
            <a:r>
              <a:rPr lang="en-US" dirty="0" smtClean="0"/>
              <a:t> Test </a:t>
            </a:r>
            <a:r>
              <a:rPr lang="en-US" dirty="0" err="1" smtClean="0"/>
              <a:t>wie</a:t>
            </a:r>
            <a:r>
              <a:rPr lang="en-US" dirty="0" smtClean="0"/>
              <a:t> der </a:t>
            </a:r>
            <a:r>
              <a:rPr lang="en-US" dirty="0" err="1" smtClean="0"/>
              <a:t>zweizeiliger</a:t>
            </a:r>
            <a:r>
              <a:rPr lang="en-US" dirty="0" smtClean="0"/>
              <a:t> Text</a:t>
            </a:r>
            <a:endParaRPr lang="en-US" dirty="0"/>
          </a:p>
        </p:txBody>
      </p:sp>
      <p:sp>
        <p:nvSpPr>
          <p:cNvPr id="3" name="Text Placeholder 2"/>
          <p:cNvSpPr>
            <a:spLocks noGrp="1"/>
          </p:cNvSpPr>
          <p:nvPr>
            <p:ph type="body" idx="1"/>
          </p:nvPr>
        </p:nvSpPr>
        <p:spPr>
          <a:xfrm>
            <a:off x="457200" y="1700808"/>
            <a:ext cx="8229600" cy="47761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18257" y="1566600"/>
            <a:ext cx="9252521" cy="163635"/>
          </a:xfrm>
          <a:prstGeom prst="rect">
            <a:avLst/>
          </a:prstGeom>
          <a:solidFill>
            <a:srgbClr val="B62904"/>
          </a:solidFill>
          <a:ln>
            <a:solidFill>
              <a:srgbClr val="B629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2"/>
          </p:nvPr>
        </p:nvSpPr>
        <p:spPr>
          <a:xfrm>
            <a:off x="433536" y="6597352"/>
            <a:ext cx="2895600" cy="329184"/>
          </a:xfrm>
          <a:prstGeom prst="rect">
            <a:avLst/>
          </a:prstGeom>
        </p:spPr>
        <p:txBody>
          <a:bodyPr vert="horz" lIns="91440" tIns="45720" rIns="91440" bIns="45720" rtlCol="0" anchor="ctr"/>
          <a:lstStyle>
            <a:lvl1pPr algn="l">
              <a:defRPr sz="1200">
                <a:solidFill>
                  <a:schemeClr val="bg1"/>
                </a:solidFill>
              </a:defRPr>
            </a:lvl1pPr>
          </a:lstStyle>
          <a:p>
            <a:fld id="{6B77EBEB-CF27-427E-8FE9-2AC68EC863AD}" type="datetime6">
              <a:rPr lang="en-GB" smtClean="0">
                <a:solidFill>
                  <a:prstClr val="white"/>
                </a:solidFill>
              </a:rPr>
              <a:pPr/>
              <a:t>April 17</a:t>
            </a:fld>
            <a:endParaRPr lang="de-AT" dirty="0">
              <a:solidFill>
                <a:prstClr val="white"/>
              </a:solidFill>
            </a:endParaRPr>
          </a:p>
        </p:txBody>
      </p:sp>
      <p:sp>
        <p:nvSpPr>
          <p:cNvPr id="6" name="Slide Number Placeholder 5"/>
          <p:cNvSpPr>
            <a:spLocks noGrp="1"/>
          </p:cNvSpPr>
          <p:nvPr>
            <p:ph type="sldNum" sz="quarter" idx="4"/>
          </p:nvPr>
        </p:nvSpPr>
        <p:spPr>
          <a:xfrm>
            <a:off x="7596336" y="6597352"/>
            <a:ext cx="1066800" cy="329184"/>
          </a:xfrm>
          <a:prstGeom prst="rect">
            <a:avLst/>
          </a:prstGeom>
        </p:spPr>
        <p:txBody>
          <a:bodyPr vert="horz" lIns="91440" tIns="45720" rIns="91440" bIns="45720" rtlCol="0" anchor="ctr"/>
          <a:lstStyle>
            <a:lvl1pPr algn="r">
              <a:defRPr sz="1400" b="0">
                <a:solidFill>
                  <a:schemeClr val="bg1"/>
                </a:solidFill>
              </a:defRPr>
            </a:lvl1p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188768799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iming>
    <p:tnLst>
      <p:par>
        <p:cTn id="1" dur="indefinite" restart="never" nodeType="tmRoot"/>
      </p:par>
    </p:tnLst>
  </p:timing>
  <p:hf hdr="0" ftr="0"/>
  <p:txStyles>
    <p:titleStyle>
      <a:lvl1pPr algn="l" defTabSz="914400" rtl="0" eaLnBrk="1" latinLnBrk="0" hangingPunct="1">
        <a:spcBef>
          <a:spcPct val="0"/>
        </a:spcBef>
        <a:buNone/>
        <a:defRPr sz="2800" b="1" kern="1200" spc="-100" baseline="0">
          <a:solidFill>
            <a:schemeClr val="tx1">
              <a:lumMod val="75000"/>
              <a:lumOff val="25000"/>
            </a:schemeClr>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lumMod val="75000"/>
              <a:lumOff val="25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lumMod val="75000"/>
              <a:lumOff val="25000"/>
            </a:schemeClr>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lumMod val="75000"/>
              <a:lumOff val="25000"/>
            </a:schemeClr>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lumMod val="75000"/>
              <a:lumOff val="25000"/>
            </a:schemeClr>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lumMod val="75000"/>
              <a:lumOff val="25000"/>
            </a:schemeClr>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36512" y="6627884"/>
            <a:ext cx="9289032" cy="460232"/>
          </a:xfrm>
          <a:prstGeom prst="rect">
            <a:avLst/>
          </a:prstGeom>
          <a:solidFill>
            <a:srgbClr val="94938F"/>
          </a:solidFill>
          <a:ln>
            <a:solidFill>
              <a:srgbClr val="949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404664"/>
            <a:ext cx="4762872" cy="990600"/>
          </a:xfrm>
          <a:prstGeom prst="rect">
            <a:avLst/>
          </a:prstGeom>
        </p:spPr>
        <p:txBody>
          <a:bodyPr vert="horz" lIns="91440" tIns="45720" rIns="91440" bIns="45720" rtlCol="0" anchor="ctr">
            <a:normAutofit/>
          </a:bodyPr>
          <a:lstStyle/>
          <a:p>
            <a:r>
              <a:rPr lang="en-US" dirty="0" smtClean="0"/>
              <a:t>Click to edit Master title style </a:t>
            </a:r>
            <a:r>
              <a:rPr lang="en-US" dirty="0" err="1" smtClean="0"/>
              <a:t>nur</a:t>
            </a:r>
            <a:r>
              <a:rPr lang="en-US" dirty="0" smtClean="0"/>
              <a:t> </a:t>
            </a:r>
            <a:r>
              <a:rPr lang="en-US" dirty="0" err="1" smtClean="0"/>
              <a:t>ein</a:t>
            </a:r>
            <a:r>
              <a:rPr lang="en-US" dirty="0" smtClean="0"/>
              <a:t> Test </a:t>
            </a:r>
            <a:r>
              <a:rPr lang="en-US" dirty="0" err="1" smtClean="0"/>
              <a:t>wie</a:t>
            </a:r>
            <a:r>
              <a:rPr lang="en-US" dirty="0" smtClean="0"/>
              <a:t> der </a:t>
            </a:r>
            <a:r>
              <a:rPr lang="en-US" dirty="0" err="1" smtClean="0"/>
              <a:t>zweizeiliger</a:t>
            </a:r>
            <a:r>
              <a:rPr lang="en-US" dirty="0" smtClean="0"/>
              <a:t> Text</a:t>
            </a:r>
            <a:endParaRPr lang="en-US" dirty="0"/>
          </a:p>
        </p:txBody>
      </p:sp>
      <p:sp>
        <p:nvSpPr>
          <p:cNvPr id="3" name="Text Placeholder 2"/>
          <p:cNvSpPr>
            <a:spLocks noGrp="1"/>
          </p:cNvSpPr>
          <p:nvPr>
            <p:ph type="body" idx="1"/>
          </p:nvPr>
        </p:nvSpPr>
        <p:spPr>
          <a:xfrm>
            <a:off x="457200" y="1700808"/>
            <a:ext cx="8229600" cy="47761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18257" y="1566600"/>
            <a:ext cx="9252521" cy="163635"/>
          </a:xfrm>
          <a:prstGeom prst="rect">
            <a:avLst/>
          </a:prstGeom>
          <a:solidFill>
            <a:srgbClr val="94938F"/>
          </a:solidFill>
          <a:ln>
            <a:solidFill>
              <a:srgbClr val="949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2"/>
          </p:nvPr>
        </p:nvSpPr>
        <p:spPr>
          <a:xfrm>
            <a:off x="433536" y="6597352"/>
            <a:ext cx="2895600" cy="329184"/>
          </a:xfrm>
          <a:prstGeom prst="rect">
            <a:avLst/>
          </a:prstGeom>
        </p:spPr>
        <p:txBody>
          <a:bodyPr vert="horz" lIns="91440" tIns="45720" rIns="91440" bIns="45720" rtlCol="0" anchor="ctr"/>
          <a:lstStyle>
            <a:lvl1pPr algn="l">
              <a:defRPr sz="1200">
                <a:solidFill>
                  <a:schemeClr val="bg1"/>
                </a:solidFill>
              </a:defRPr>
            </a:lvl1pPr>
          </a:lstStyle>
          <a:p>
            <a:fld id="{6B77EBEB-CF27-427E-8FE9-2AC68EC863AD}" type="datetime6">
              <a:rPr lang="en-GB" smtClean="0">
                <a:solidFill>
                  <a:prstClr val="white"/>
                </a:solidFill>
              </a:rPr>
              <a:pPr/>
              <a:t>April 17</a:t>
            </a:fld>
            <a:endParaRPr lang="de-AT" dirty="0">
              <a:solidFill>
                <a:prstClr val="white"/>
              </a:solidFill>
            </a:endParaRPr>
          </a:p>
        </p:txBody>
      </p:sp>
      <p:sp>
        <p:nvSpPr>
          <p:cNvPr id="6" name="Slide Number Placeholder 5"/>
          <p:cNvSpPr>
            <a:spLocks noGrp="1"/>
          </p:cNvSpPr>
          <p:nvPr>
            <p:ph type="sldNum" sz="quarter" idx="4"/>
          </p:nvPr>
        </p:nvSpPr>
        <p:spPr>
          <a:xfrm>
            <a:off x="7596336" y="6597352"/>
            <a:ext cx="1066800" cy="329184"/>
          </a:xfrm>
          <a:prstGeom prst="rect">
            <a:avLst/>
          </a:prstGeom>
        </p:spPr>
        <p:txBody>
          <a:bodyPr vert="horz" lIns="91440" tIns="45720" rIns="91440" bIns="45720" rtlCol="0" anchor="ctr"/>
          <a:lstStyle>
            <a:lvl1pPr algn="r">
              <a:defRPr sz="1400" b="0">
                <a:solidFill>
                  <a:schemeClr val="bg1"/>
                </a:solidFill>
              </a:defRPr>
            </a:lvl1p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166782935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iming>
    <p:tnLst>
      <p:par>
        <p:cTn id="1" dur="indefinite" restart="never" nodeType="tmRoot"/>
      </p:par>
    </p:tnLst>
  </p:timing>
  <p:hf hdr="0" ftr="0"/>
  <p:txStyles>
    <p:titleStyle>
      <a:lvl1pPr algn="l" defTabSz="914400" rtl="0" eaLnBrk="1" latinLnBrk="0" hangingPunct="1">
        <a:spcBef>
          <a:spcPct val="0"/>
        </a:spcBef>
        <a:buNone/>
        <a:defRPr sz="2800" b="1" kern="1200" spc="-100" baseline="0">
          <a:solidFill>
            <a:schemeClr val="tx1">
              <a:lumMod val="75000"/>
              <a:lumOff val="25000"/>
            </a:schemeClr>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lumMod val="75000"/>
              <a:lumOff val="25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lumMod val="75000"/>
              <a:lumOff val="25000"/>
            </a:schemeClr>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lumMod val="75000"/>
              <a:lumOff val="25000"/>
            </a:schemeClr>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lumMod val="75000"/>
              <a:lumOff val="25000"/>
            </a:schemeClr>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lumMod val="75000"/>
              <a:lumOff val="25000"/>
            </a:schemeClr>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www.google.at/url?sa=i&amp;rct=j&amp;q=&amp;esrc=s&amp;source=images&amp;cd=&amp;cad=rja&amp;uact=8&amp;ved=0ahUKEwjcxcDUzO3NAhVHtxoKHfJMDdYQjRwIBw&amp;url=https://de.wikipedia.org/wiki/Bundesministerium_f%C3%BCr_Verkehr,_Innovation_und_Technologie&amp;psig=AFQjCNHGjX9UsxmjNOF8epXptjaCelCWuA&amp;ust=1468401675549195"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google.at/url?sa=i&amp;rct=j&amp;q=&amp;esrc=s&amp;source=images&amp;cd=&amp;cad=rja&amp;uact=8&amp;ved=0ahUKEwjd1fHE7Y7OAhXDtBoKHfmbDx0QjRwIBw&amp;url=http://www.fh-vie.ac.at/&amp;psig=AFQjCNEl4I0fGUYi1of8ynV5awPPYLc_0w&amp;ust=146954436466604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rewway.at/de/lehrmittel/pakete/"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1.xml"/><Relationship Id="rId7" Type="http://schemas.openxmlformats.org/officeDocument/2006/relationships/hyperlink" Target="https://www.google.at/url?sa=i&amp;rct=j&amp;q=&amp;esrc=s&amp;source=images&amp;cd=&amp;cad=rja&amp;uact=8&amp;ved=0ahUKEwiVgJzZx4jTAhXFvxQKHYo4DbsQjRwIBw&amp;url=https://pixabay.com/de/england-flagge-englisch-152143/&amp;psig=AFQjCNEgbmTRAVhXwgHVNlVUb8Y6HdCqGQ&amp;ust=1491318285032867" TargetMode="External"/><Relationship Id="rId2" Type="http://schemas.openxmlformats.org/officeDocument/2006/relationships/slideLayout" Target="../slideLayouts/slideLayout14.xml"/><Relationship Id="rId1" Type="http://schemas.openxmlformats.org/officeDocument/2006/relationships/themeOverride" Target="../theme/themeOverride1.xml"/><Relationship Id="rId6" Type="http://schemas.openxmlformats.org/officeDocument/2006/relationships/hyperlink" Target="http://www.rewway.at/en/teaching-materials/bundles/" TargetMode="External"/><Relationship Id="rId5" Type="http://schemas.openxmlformats.org/officeDocument/2006/relationships/image" Target="../media/image20.png"/><Relationship Id="rId4" Type="http://schemas.openxmlformats.org/officeDocument/2006/relationships/hyperlink" Target="http://www.rewway.at/de/lehrmittel/paket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hemeOverride" Target="../theme/themeOverride2.xml"/><Relationship Id="rId5" Type="http://schemas.openxmlformats.org/officeDocument/2006/relationships/image" Target="../media/image20.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0.xml"/><Relationship Id="rId1" Type="http://schemas.openxmlformats.org/officeDocument/2006/relationships/themeOverride" Target="../theme/themeOverride3.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www.reecotrans.at/de" TargetMode="External"/><Relationship Id="rId2" Type="http://schemas.openxmlformats.org/officeDocument/2006/relationships/notesSlide" Target="../notesSlides/notesSlide16.xml"/><Relationship Id="rId1" Type="http://schemas.openxmlformats.org/officeDocument/2006/relationships/slideLayout" Target="../slideLayouts/slideLayout25.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5.xml"/><Relationship Id="rId5" Type="http://schemas.openxmlformats.org/officeDocument/2006/relationships/image" Target="../media/image33.png"/><Relationship Id="rId4" Type="http://schemas.openxmlformats.org/officeDocument/2006/relationships/hyperlink" Target="http://www.reecotrans.at/de/lehrmittel/paket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5.xml"/><Relationship Id="rId5" Type="http://schemas.openxmlformats.org/officeDocument/2006/relationships/hyperlink" Target="http://www.reecotrans.at/de/lehrmittel/pakete/verkehr-und-umwelt/" TargetMode="Externa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5.xml"/><Relationship Id="rId5" Type="http://schemas.openxmlformats.org/officeDocument/2006/relationships/image" Target="../media/image35.png"/><Relationship Id="rId4" Type="http://schemas.openxmlformats.org/officeDocument/2006/relationships/hyperlink" Target="http://www.reecotrans.at/de/lehrmittel/pakete/verkehr-und-umwelt/"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5.xml"/><Relationship Id="rId5" Type="http://schemas.openxmlformats.org/officeDocument/2006/relationships/image" Target="../media/image36.png"/><Relationship Id="rId4" Type="http://schemas.openxmlformats.org/officeDocument/2006/relationships/hyperlink" Target="http://www.reecotrans.at/de/lehrmittel/pakete/multimodaler-transpor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5.xml"/><Relationship Id="rId1" Type="http://schemas.openxmlformats.org/officeDocument/2006/relationships/themeOverride" Target="../theme/themeOverride4.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hyperlink" Target="http://www.rerail.at/de/" TargetMode="External"/><Relationship Id="rId2" Type="http://schemas.openxmlformats.org/officeDocument/2006/relationships/notesSlide" Target="../notesSlides/notesSlide24.xml"/><Relationship Id="rId1" Type="http://schemas.openxmlformats.org/officeDocument/2006/relationships/slideLayout" Target="../slideLayouts/slideLayout3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hyperlink" Target="http://rerail.devhttp/www.rerail.at/de/lehrmittel/pakete/grundlagen-des-schienengueterverkehrs/" TargetMode="External"/><Relationship Id="rId2" Type="http://schemas.openxmlformats.org/officeDocument/2006/relationships/notesSlide" Target="../notesSlides/notesSlide25.xml"/><Relationship Id="rId1" Type="http://schemas.openxmlformats.org/officeDocument/2006/relationships/slideLayout" Target="../slideLayouts/slideLayout3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hyperlink" Target="http://rerail.devhttp/www.rerail.at/de/lehrmittel/pakete/grundlagen-des-schienengueterverkehrs/" TargetMode="External"/><Relationship Id="rId2" Type="http://schemas.openxmlformats.org/officeDocument/2006/relationships/notesSlide" Target="../notesSlides/notesSlide26.xml"/><Relationship Id="rId1" Type="http://schemas.openxmlformats.org/officeDocument/2006/relationships/slideLayout" Target="../slideLayouts/slideLayout36.xml"/><Relationship Id="rId5" Type="http://schemas.openxmlformats.org/officeDocument/2006/relationships/image" Target="../media/image42.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hyperlink" Target="http://www.rerail.at/de/lehrmittel/pakete/kombinierter-verkehr/" TargetMode="External"/><Relationship Id="rId2" Type="http://schemas.openxmlformats.org/officeDocument/2006/relationships/notesSlide" Target="../notesSlides/notesSlide28.xml"/><Relationship Id="rId1" Type="http://schemas.openxmlformats.org/officeDocument/2006/relationships/slideLayout" Target="../slideLayouts/slideLayout36.xml"/><Relationship Id="rId5" Type="http://schemas.openxmlformats.org/officeDocument/2006/relationships/image" Target="../media/image43.jpe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hyperlink" Target="http://www.reroad.at/de/" TargetMode="External"/><Relationship Id="rId2" Type="http://schemas.openxmlformats.org/officeDocument/2006/relationships/notesSlide" Target="../notesSlides/notesSlide31.xml"/><Relationship Id="rId1" Type="http://schemas.openxmlformats.org/officeDocument/2006/relationships/slideLayout" Target="../slideLayouts/slideLayout47.xml"/><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hyperlink" Target="http://rerail.devhttp/www.rerail.at/de/lehrmittel/pakete/grundlagen-des-schienengueterverkehrs/" TargetMode="External"/><Relationship Id="rId2" Type="http://schemas.openxmlformats.org/officeDocument/2006/relationships/notesSlide" Target="../notesSlides/notesSlide32.xml"/><Relationship Id="rId1" Type="http://schemas.openxmlformats.org/officeDocument/2006/relationships/slideLayout" Target="../slideLayouts/slideLayout47.xml"/><Relationship Id="rId6" Type="http://schemas.openxmlformats.org/officeDocument/2006/relationships/image" Target="../media/image45.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hyperlink" Target="http://www.reroad.at/de/lehrmittel/pakete/grundlagen-des-strassenguterverkehrs/" TargetMode="External"/><Relationship Id="rId2" Type="http://schemas.openxmlformats.org/officeDocument/2006/relationships/notesSlide" Target="../notesSlides/notesSlide33.xml"/><Relationship Id="rId1" Type="http://schemas.openxmlformats.org/officeDocument/2006/relationships/slideLayout" Target="../slideLayouts/slideLayout47.xml"/><Relationship Id="rId5" Type="http://schemas.openxmlformats.org/officeDocument/2006/relationships/image" Target="../media/image47.jpe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3" Type="http://schemas.openxmlformats.org/officeDocument/2006/relationships/hyperlink" Target="http://www.reroad.at/de/lehrmittel/pakete/trends-im-strassenguterverkehr/" TargetMode="External"/><Relationship Id="rId2" Type="http://schemas.openxmlformats.org/officeDocument/2006/relationships/notesSlide" Target="../notesSlides/notesSlide35.xml"/><Relationship Id="rId1" Type="http://schemas.openxmlformats.org/officeDocument/2006/relationships/slideLayout" Target="../slideLayouts/slideLayout47.xml"/><Relationship Id="rId5" Type="http://schemas.openxmlformats.org/officeDocument/2006/relationships/image" Target="../media/image48.jpe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hyperlink" Target="http://www.retrans.at/de"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hyperlink" Target="http://www.retrans.at/de"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52.jpe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5.jpe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hyperlink" Target="http://www.retrans.at/de"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notesSlide" Target="../notesSlides/notesSlide41.xml"/><Relationship Id="rId7" Type="http://schemas.openxmlformats.org/officeDocument/2006/relationships/image" Target="../media/image58.png"/><Relationship Id="rId2" Type="http://schemas.openxmlformats.org/officeDocument/2006/relationships/slideLayout" Target="../slideLayouts/slideLayout5.xml"/><Relationship Id="rId1" Type="http://schemas.openxmlformats.org/officeDocument/2006/relationships/themeOverride" Target="../theme/themeOverride5.xml"/><Relationship Id="rId6" Type="http://schemas.openxmlformats.org/officeDocument/2006/relationships/image" Target="../media/image57.png"/><Relationship Id="rId5" Type="http://schemas.openxmlformats.org/officeDocument/2006/relationships/image" Target="../media/image14.png"/><Relationship Id="rId4" Type="http://schemas.openxmlformats.org/officeDocument/2006/relationships/image" Target="../media/image56.png"/><Relationship Id="rId9" Type="http://schemas.openxmlformats.org/officeDocument/2006/relationships/image" Target="../media/image60.jpe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4.0/deed.d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www.rewway.at/de/"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hyperlink" Target="http://rerail.devhttp/www.rerail.at/de/lehrmittel/pakete/grundlagen-des-schienengueterverkehrs/"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hyperlink" Target="http://www.rewway.at/de/lehrmittel/pake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3568" y="1484784"/>
            <a:ext cx="7772400" cy="1470025"/>
          </a:xfrm>
        </p:spPr>
        <p:txBody>
          <a:bodyPr>
            <a:normAutofit/>
          </a:bodyPr>
          <a:lstStyle/>
          <a:p>
            <a:r>
              <a:rPr lang="de-AT" sz="3200" b="1" cap="none" dirty="0" smtClean="0">
                <a:solidFill>
                  <a:schemeClr val="tx1">
                    <a:lumMod val="75000"/>
                    <a:lumOff val="25000"/>
                  </a:schemeClr>
                </a:solidFill>
              </a:rPr>
              <a:t>Online Handbuch</a:t>
            </a:r>
            <a:endParaRPr lang="de-AT" sz="3200" b="1" cap="none" dirty="0">
              <a:solidFill>
                <a:schemeClr val="tx1">
                  <a:lumMod val="75000"/>
                  <a:lumOff val="25000"/>
                </a:schemeClr>
              </a:solidFill>
            </a:endParaRPr>
          </a:p>
        </p:txBody>
      </p:sp>
      <p:sp>
        <p:nvSpPr>
          <p:cNvPr id="8" name="Subtitle 7"/>
          <p:cNvSpPr>
            <a:spLocks noGrp="1"/>
          </p:cNvSpPr>
          <p:nvPr>
            <p:ph type="subTitle" idx="1"/>
          </p:nvPr>
        </p:nvSpPr>
        <p:spPr>
          <a:xfrm>
            <a:off x="1406247" y="2420888"/>
            <a:ext cx="6400800" cy="1752600"/>
          </a:xfrm>
        </p:spPr>
        <p:txBody>
          <a:bodyPr>
            <a:normAutofit/>
          </a:bodyPr>
          <a:lstStyle/>
          <a:p>
            <a:r>
              <a:rPr lang="de-AT" dirty="0" smtClean="0"/>
              <a:t>Übersicht über Lehrmittelangebot</a:t>
            </a:r>
            <a:endParaRPr lang="de-AT" dirty="0"/>
          </a:p>
        </p:txBody>
      </p:sp>
      <p:pic>
        <p:nvPicPr>
          <p:cNvPr id="3" name="Picture 2" descr="https://upload.wikimedia.org/wikipedia/commons/thumb/0/0e/Bundesministerium_f%C3%BCr_Verkehr,_Innovation_und_Technologie_logo.svg/2000px-Bundesministerium_f%C3%BCr_Verkehr,_Innovation_und_Technologie_logo.svg.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5355020"/>
            <a:ext cx="2088232" cy="96466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fh-vie.ac.at/var/em_plain_site/storage/images/funktionen/textbausteine/allgemeine-textbausteine/logo/106489-1-ger-DE/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20" y="5394439"/>
            <a:ext cx="2400300" cy="885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Y:\Cluster UNW\09_KB Verkehrslogistik\Realisierung\REWWay\RETrans\0_Projektmanagement und Koordinierung\Logo\RETran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71800" y="692696"/>
            <a:ext cx="3847866" cy="9862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C:\Users\p41662\AppData\Local\Microsoft\Windows\Temporary Internet Files\Content.Outlook\VDWGJMU4\RZ-Logo-Logistikum-hoch-cmyk-2000x2000px.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80760" y="4366004"/>
            <a:ext cx="2029946" cy="2056869"/>
          </a:xfrm>
          <a:prstGeom prst="rect">
            <a:avLst/>
          </a:prstGeom>
          <a:noFill/>
          <a:extLst/>
        </p:spPr>
      </p:pic>
    </p:spTree>
    <p:extLst>
      <p:ext uri="{BB962C8B-B14F-4D97-AF65-F5344CB8AC3E}">
        <p14:creationId xmlns:p14="http://schemas.microsoft.com/office/powerpoint/2010/main" val="2646835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700808"/>
            <a:ext cx="4331719" cy="4608512"/>
          </a:xfrm>
        </p:spPr>
        <p:txBody>
          <a:bodyPr>
            <a:normAutofit lnSpcReduction="10000"/>
          </a:bodyPr>
          <a:lstStyle/>
          <a:p>
            <a:pPr marL="0" indent="0">
              <a:buNone/>
            </a:pPr>
            <a:r>
              <a:rPr lang="de-DE" sz="2800" b="1" dirty="0" smtClean="0">
                <a:solidFill>
                  <a:schemeClr val="tx1">
                    <a:lumMod val="75000"/>
                    <a:lumOff val="25000"/>
                  </a:schemeClr>
                </a:solidFill>
              </a:rPr>
              <a:t>Inhalte pro Lehrmittelpaket:</a:t>
            </a:r>
          </a:p>
          <a:p>
            <a:pPr lvl="1"/>
            <a:r>
              <a:rPr lang="de-DE" dirty="0" smtClean="0">
                <a:solidFill>
                  <a:schemeClr val="tx1">
                    <a:lumMod val="75000"/>
                    <a:lumOff val="25000"/>
                  </a:schemeClr>
                </a:solidFill>
              </a:rPr>
              <a:t>Foliensatz </a:t>
            </a:r>
            <a:r>
              <a:rPr lang="de-DE" dirty="0">
                <a:solidFill>
                  <a:schemeClr val="tx1">
                    <a:lumMod val="75000"/>
                    <a:lumOff val="25000"/>
                  </a:schemeClr>
                </a:solidFill>
              </a:rPr>
              <a:t>(Folien inkl. Erklärung)</a:t>
            </a:r>
          </a:p>
          <a:p>
            <a:pPr lvl="1"/>
            <a:r>
              <a:rPr lang="de-DE" dirty="0" smtClean="0">
                <a:solidFill>
                  <a:schemeClr val="tx1">
                    <a:lumMod val="75000"/>
                    <a:lumOff val="25000"/>
                  </a:schemeClr>
                </a:solidFill>
              </a:rPr>
              <a:t>Reader </a:t>
            </a:r>
            <a:r>
              <a:rPr lang="de-DE" dirty="0">
                <a:solidFill>
                  <a:schemeClr val="tx1">
                    <a:lumMod val="75000"/>
                    <a:lumOff val="25000"/>
                  </a:schemeClr>
                </a:solidFill>
              </a:rPr>
              <a:t>(~ 5-20 Seiten)</a:t>
            </a:r>
          </a:p>
          <a:p>
            <a:pPr lvl="1"/>
            <a:r>
              <a:rPr lang="de-DE" dirty="0">
                <a:solidFill>
                  <a:schemeClr val="tx1">
                    <a:lumMod val="75000"/>
                    <a:lumOff val="25000"/>
                  </a:schemeClr>
                </a:solidFill>
              </a:rPr>
              <a:t>Linksammlung </a:t>
            </a:r>
          </a:p>
          <a:p>
            <a:pPr lvl="1"/>
            <a:r>
              <a:rPr lang="de-DE" dirty="0" smtClean="0">
                <a:solidFill>
                  <a:schemeClr val="tx1">
                    <a:lumMod val="75000"/>
                    <a:lumOff val="25000"/>
                  </a:schemeClr>
                </a:solidFill>
              </a:rPr>
              <a:t>Video </a:t>
            </a:r>
            <a:r>
              <a:rPr lang="de-DE" dirty="0">
                <a:solidFill>
                  <a:schemeClr val="tx1">
                    <a:lumMod val="75000"/>
                    <a:lumOff val="25000"/>
                  </a:schemeClr>
                </a:solidFill>
              </a:rPr>
              <a:t>inkl. Übungsaufgaben</a:t>
            </a:r>
          </a:p>
          <a:p>
            <a:pPr lvl="1"/>
            <a:r>
              <a:rPr lang="de-DE" dirty="0" smtClean="0">
                <a:solidFill>
                  <a:schemeClr val="tx1">
                    <a:lumMod val="75000"/>
                    <a:lumOff val="25000"/>
                  </a:schemeClr>
                </a:solidFill>
              </a:rPr>
              <a:t>interaktive </a:t>
            </a:r>
            <a:r>
              <a:rPr lang="de-DE" dirty="0">
                <a:solidFill>
                  <a:schemeClr val="tx1">
                    <a:lumMod val="75000"/>
                    <a:lumOff val="25000"/>
                  </a:schemeClr>
                </a:solidFill>
              </a:rPr>
              <a:t>Übungen (Berechnungen, Case Studies</a:t>
            </a:r>
            <a:r>
              <a:rPr lang="de-DE" dirty="0" smtClean="0">
                <a:solidFill>
                  <a:schemeClr val="tx1">
                    <a:lumMod val="75000"/>
                    <a:lumOff val="25000"/>
                  </a:schemeClr>
                </a:solidFill>
              </a:rPr>
              <a:t>,…)</a:t>
            </a:r>
          </a:p>
          <a:p>
            <a:pPr lvl="1"/>
            <a:r>
              <a:rPr lang="de-DE" dirty="0" smtClean="0">
                <a:solidFill>
                  <a:schemeClr val="tx1">
                    <a:lumMod val="75000"/>
                    <a:lumOff val="25000"/>
                  </a:schemeClr>
                </a:solidFill>
              </a:rPr>
              <a:t>Lösungen (passwortgeschützt – unter rewway@fh-steyr.at verfügbar)</a:t>
            </a:r>
          </a:p>
          <a:p>
            <a:pPr marL="0" indent="0">
              <a:buNone/>
            </a:pPr>
            <a:endParaRPr lang="de-DE" dirty="0" smtClean="0">
              <a:solidFill>
                <a:schemeClr val="tx1">
                  <a:lumMod val="75000"/>
                  <a:lumOff val="25000"/>
                </a:schemeClr>
              </a:solidFill>
            </a:endParaRPr>
          </a:p>
          <a:p>
            <a:pPr marL="0" indent="0">
              <a:buNone/>
            </a:pPr>
            <a:r>
              <a:rPr lang="de-DE" dirty="0" smtClean="0">
                <a:solidFill>
                  <a:schemeClr val="tx1">
                    <a:lumMod val="75000"/>
                    <a:lumOff val="25000"/>
                  </a:schemeClr>
                </a:solidFill>
                <a:hlinkClick r:id="rId3"/>
              </a:rPr>
              <a:t>Zu den Lehrmittelpaketen</a:t>
            </a:r>
            <a:endParaRPr lang="de-DE" dirty="0">
              <a:solidFill>
                <a:schemeClr val="tx1">
                  <a:lumMod val="75000"/>
                  <a:lumOff val="25000"/>
                </a:schemeClr>
              </a:solidFill>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a:stretch/>
        </p:blipFill>
        <p:spPr bwMode="auto">
          <a:xfrm>
            <a:off x="4569567" y="1835360"/>
            <a:ext cx="4465713" cy="1619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0784" y="3428984"/>
            <a:ext cx="4465712" cy="3096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323" y="548680"/>
            <a:ext cx="2966583" cy="754530"/>
          </a:xfrm>
          <a:prstGeom prst="rect">
            <a:avLst/>
          </a:prstGeom>
        </p:spPr>
      </p:pic>
      <p:sp>
        <p:nvSpPr>
          <p:cNvPr id="13" name="Titel 20"/>
          <p:cNvSpPr>
            <a:spLocks noGrp="1"/>
          </p:cNvSpPr>
          <p:nvPr>
            <p:ph type="title"/>
          </p:nvPr>
        </p:nvSpPr>
        <p:spPr>
          <a:xfrm>
            <a:off x="457200" y="404664"/>
            <a:ext cx="6563072" cy="990600"/>
          </a:xfrm>
        </p:spPr>
        <p:txBody>
          <a:bodyPr>
            <a:normAutofit/>
          </a:bodyPr>
          <a:lstStyle/>
          <a:p>
            <a:pPr algn="r"/>
            <a:r>
              <a:rPr lang="de-DE" sz="4000" b="1" dirty="0" smtClean="0"/>
              <a:t>  </a:t>
            </a:r>
            <a:r>
              <a:rPr lang="de-DE" sz="4000" b="1" dirty="0" smtClean="0">
                <a:solidFill>
                  <a:schemeClr val="tx1">
                    <a:lumMod val="75000"/>
                    <a:lumOff val="25000"/>
                  </a:schemeClr>
                </a:solidFill>
              </a:rPr>
              <a:t>-</a:t>
            </a:r>
            <a:r>
              <a:rPr lang="de-DE" sz="4000" b="1" dirty="0" smtClean="0"/>
              <a:t> </a:t>
            </a:r>
            <a:r>
              <a:rPr lang="de-DE" sz="4000" dirty="0" smtClean="0">
                <a:solidFill>
                  <a:schemeClr val="tx1">
                    <a:lumMod val="75000"/>
                    <a:lumOff val="25000"/>
                  </a:schemeClr>
                </a:solidFill>
              </a:rPr>
              <a:t>Lehrmittelpakete</a:t>
            </a:r>
            <a:endParaRPr lang="en-GB" sz="4000" b="1" dirty="0">
              <a:solidFill>
                <a:schemeClr val="tx1">
                  <a:lumMod val="75000"/>
                  <a:lumOff val="25000"/>
                </a:schemeClr>
              </a:solidFill>
            </a:endParaRPr>
          </a:p>
        </p:txBody>
      </p:sp>
      <p:sp>
        <p:nvSpPr>
          <p:cNvPr id="8" name="Foliennummernplatzhalter 4"/>
          <p:cNvSpPr>
            <a:spLocks noGrp="1"/>
          </p:cNvSpPr>
          <p:nvPr>
            <p:ph type="sldNum" sz="quarter" idx="12"/>
          </p:nvPr>
        </p:nvSpPr>
        <p:spPr>
          <a:xfrm>
            <a:off x="7596336" y="6597352"/>
            <a:ext cx="1066800" cy="329184"/>
          </a:xfrm>
        </p:spPr>
        <p:txBody>
          <a:bodyPr/>
          <a:lstStyle/>
          <a:p>
            <a:fld id="{7D34D7BA-8E13-46FE-8871-8877FE7E3568}" type="slidenum">
              <a:rPr lang="de-AT" smtClean="0">
                <a:solidFill>
                  <a:prstClr val="white"/>
                </a:solidFill>
              </a:rPr>
              <a:pPr/>
              <a:t>10</a:t>
            </a:fld>
            <a:endParaRPr lang="de-AT" dirty="0">
              <a:solidFill>
                <a:prstClr val="white"/>
              </a:solidFill>
            </a:endParaRPr>
          </a:p>
        </p:txBody>
      </p:sp>
      <p:sp>
        <p:nvSpPr>
          <p:cNvPr id="9" name="Datumsplatzhalter 3"/>
          <p:cNvSpPr>
            <a:spLocks noGrp="1"/>
          </p:cNvSpPr>
          <p:nvPr>
            <p:ph type="dt" sz="half" idx="10"/>
          </p:nvPr>
        </p:nvSpPr>
        <p:spPr>
          <a:xfrm>
            <a:off x="433536" y="6597352"/>
            <a:ext cx="2895600" cy="329184"/>
          </a:xfrm>
        </p:spPr>
        <p:txBody>
          <a:bodyPr/>
          <a:lstStyle/>
          <a:p>
            <a:fld id="{6B171AD8-BD5F-4503-8C65-79BF784426C3}" type="datetime7">
              <a:rPr lang="de-DE" smtClean="0">
                <a:solidFill>
                  <a:prstClr val="white"/>
                </a:solidFill>
              </a:rPr>
              <a:t>Apr-17</a:t>
            </a:fld>
            <a:endParaRPr lang="de-AT" dirty="0">
              <a:solidFill>
                <a:prstClr val="white"/>
              </a:solidFill>
            </a:endParaRPr>
          </a:p>
        </p:txBody>
      </p:sp>
    </p:spTree>
    <p:extLst>
      <p:ext uri="{BB962C8B-B14F-4D97-AF65-F5344CB8AC3E}">
        <p14:creationId xmlns:p14="http://schemas.microsoft.com/office/powerpoint/2010/main" val="1818218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916832"/>
            <a:ext cx="8496944" cy="4608512"/>
          </a:xfrm>
        </p:spPr>
        <p:txBody>
          <a:bodyPr>
            <a:normAutofit fontScale="85000" lnSpcReduction="20000"/>
          </a:bodyPr>
          <a:lstStyle/>
          <a:p>
            <a:r>
              <a:rPr lang="de-DE" sz="2800" dirty="0" smtClean="0">
                <a:solidFill>
                  <a:schemeClr val="tx1">
                    <a:lumMod val="75000"/>
                    <a:lumOff val="25000"/>
                  </a:schemeClr>
                </a:solidFill>
              </a:rPr>
              <a:t>Die Wasserstraße Donau  - (Wirtschaftsgeografie)</a:t>
            </a:r>
          </a:p>
          <a:p>
            <a:r>
              <a:rPr lang="de-DE" sz="2800" dirty="0" smtClean="0">
                <a:solidFill>
                  <a:schemeClr val="tx1">
                    <a:lumMod val="75000"/>
                    <a:lumOff val="25000"/>
                  </a:schemeClr>
                </a:solidFill>
              </a:rPr>
              <a:t>Grundlagen der Binnenschifffahrt</a:t>
            </a:r>
          </a:p>
          <a:p>
            <a:r>
              <a:rPr lang="de-DE" sz="2800" dirty="0" smtClean="0">
                <a:solidFill>
                  <a:schemeClr val="tx1">
                    <a:lumMod val="75000"/>
                    <a:lumOff val="25000"/>
                  </a:schemeClr>
                </a:solidFill>
              </a:rPr>
              <a:t>Häfen</a:t>
            </a:r>
          </a:p>
          <a:p>
            <a:r>
              <a:rPr lang="de-DE" sz="2800" dirty="0" smtClean="0">
                <a:solidFill>
                  <a:schemeClr val="tx1">
                    <a:lumMod val="75000"/>
                    <a:lumOff val="25000"/>
                  </a:schemeClr>
                </a:solidFill>
              </a:rPr>
              <a:t>Logistik – Rahmenbedingungen und Kosten</a:t>
            </a:r>
          </a:p>
          <a:p>
            <a:r>
              <a:rPr lang="de-DE" sz="2800" dirty="0" smtClean="0">
                <a:solidFill>
                  <a:schemeClr val="tx1">
                    <a:lumMod val="75000"/>
                    <a:lumOff val="25000"/>
                  </a:schemeClr>
                </a:solidFill>
              </a:rPr>
              <a:t>Markt der Donauschifffahrt </a:t>
            </a:r>
          </a:p>
          <a:p>
            <a:r>
              <a:rPr lang="de-DE" sz="2800" dirty="0" smtClean="0">
                <a:solidFill>
                  <a:schemeClr val="tx1">
                    <a:lumMod val="75000"/>
                    <a:lumOff val="25000"/>
                  </a:schemeClr>
                </a:solidFill>
              </a:rPr>
              <a:t>Multimodale Transporte</a:t>
            </a:r>
          </a:p>
          <a:p>
            <a:r>
              <a:rPr lang="de-DE" sz="2800" dirty="0" smtClean="0">
                <a:solidFill>
                  <a:schemeClr val="tx1">
                    <a:lumMod val="75000"/>
                    <a:lumOff val="25000"/>
                  </a:schemeClr>
                </a:solidFill>
              </a:rPr>
              <a:t>Rechtliche Aspekte der Binnenschifffahrt</a:t>
            </a:r>
          </a:p>
          <a:p>
            <a:r>
              <a:rPr lang="de-DE" sz="2800" dirty="0" smtClean="0">
                <a:solidFill>
                  <a:schemeClr val="tx1">
                    <a:lumMod val="75000"/>
                    <a:lumOff val="25000"/>
                  </a:schemeClr>
                </a:solidFill>
              </a:rPr>
              <a:t>Schiffstypen</a:t>
            </a:r>
          </a:p>
          <a:p>
            <a:r>
              <a:rPr lang="de-DE" sz="2800" dirty="0" smtClean="0">
                <a:solidFill>
                  <a:schemeClr val="tx1">
                    <a:lumMod val="75000"/>
                    <a:lumOff val="25000"/>
                  </a:schemeClr>
                </a:solidFill>
              </a:rPr>
              <a:t>Stärkung der Donauschifffahrt</a:t>
            </a:r>
          </a:p>
          <a:p>
            <a:r>
              <a:rPr lang="de-DE" sz="2800" dirty="0" smtClean="0">
                <a:solidFill>
                  <a:schemeClr val="tx1">
                    <a:lumMod val="75000"/>
                    <a:lumOff val="25000"/>
                  </a:schemeClr>
                </a:solidFill>
              </a:rPr>
              <a:t>Verkehrsträgervergleich</a:t>
            </a:r>
            <a:endParaRPr lang="de-DE" dirty="0" smtClean="0">
              <a:solidFill>
                <a:schemeClr val="tx1">
                  <a:lumMod val="75000"/>
                  <a:lumOff val="25000"/>
                </a:schemeClr>
              </a:solidFill>
            </a:endParaRPr>
          </a:p>
          <a:p>
            <a:pPr marL="0" indent="0">
              <a:buNone/>
            </a:pPr>
            <a:endParaRPr lang="de-DE" dirty="0" smtClean="0">
              <a:solidFill>
                <a:schemeClr val="tx1">
                  <a:lumMod val="75000"/>
                  <a:lumOff val="25000"/>
                </a:schemeClr>
              </a:solidFill>
            </a:endParaRPr>
          </a:p>
          <a:p>
            <a:pPr marL="0" indent="0">
              <a:buNone/>
            </a:pPr>
            <a:r>
              <a:rPr lang="de-DE" dirty="0" smtClean="0">
                <a:solidFill>
                  <a:schemeClr val="tx1">
                    <a:lumMod val="75000"/>
                    <a:lumOff val="25000"/>
                  </a:schemeClr>
                </a:solidFill>
                <a:hlinkClick r:id="rId4"/>
              </a:rPr>
              <a:t>Zu den Lehrmittelpaketen</a:t>
            </a:r>
            <a:endParaRPr lang="de-DE" dirty="0">
              <a:solidFill>
                <a:schemeClr val="tx1">
                  <a:lumMod val="75000"/>
                  <a:lumOff val="25000"/>
                </a:schemeClr>
              </a:solidFill>
            </a:endParaRPr>
          </a:p>
        </p:txBody>
      </p:sp>
      <p:pic>
        <p:nvPicPr>
          <p:cNvPr id="12"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323" y="548680"/>
            <a:ext cx="2966583" cy="754530"/>
          </a:xfrm>
          <a:prstGeom prst="rect">
            <a:avLst/>
          </a:prstGeom>
        </p:spPr>
      </p:pic>
      <p:sp>
        <p:nvSpPr>
          <p:cNvPr id="13" name="Titel 20"/>
          <p:cNvSpPr>
            <a:spLocks noGrp="1"/>
          </p:cNvSpPr>
          <p:nvPr>
            <p:ph type="title"/>
          </p:nvPr>
        </p:nvSpPr>
        <p:spPr>
          <a:xfrm>
            <a:off x="457200" y="404664"/>
            <a:ext cx="6563072" cy="990600"/>
          </a:xfrm>
        </p:spPr>
        <p:txBody>
          <a:bodyPr>
            <a:normAutofit fontScale="90000"/>
          </a:bodyPr>
          <a:lstStyle/>
          <a:p>
            <a:pPr algn="r"/>
            <a:r>
              <a:rPr lang="de-DE" sz="4000" b="1" dirty="0" smtClean="0"/>
              <a:t>  </a:t>
            </a:r>
            <a:r>
              <a:rPr lang="de-DE" sz="4000" b="1" dirty="0" smtClean="0">
                <a:solidFill>
                  <a:schemeClr val="tx1">
                    <a:lumMod val="75000"/>
                    <a:lumOff val="25000"/>
                  </a:schemeClr>
                </a:solidFill>
              </a:rPr>
              <a:t>-</a:t>
            </a:r>
            <a:r>
              <a:rPr lang="de-DE" sz="4000" b="1" dirty="0" smtClean="0"/>
              <a:t> </a:t>
            </a:r>
            <a:r>
              <a:rPr lang="de-DE" sz="4000" dirty="0" smtClean="0">
                <a:solidFill>
                  <a:schemeClr val="tx1">
                    <a:lumMod val="75000"/>
                    <a:lumOff val="25000"/>
                  </a:schemeClr>
                </a:solidFill>
              </a:rPr>
              <a:t>Lehrmittelpakete </a:t>
            </a:r>
            <a:br>
              <a:rPr lang="de-DE" sz="4000" dirty="0" smtClean="0">
                <a:solidFill>
                  <a:schemeClr val="tx1">
                    <a:lumMod val="75000"/>
                    <a:lumOff val="25000"/>
                  </a:schemeClr>
                </a:solidFill>
              </a:rPr>
            </a:br>
            <a:r>
              <a:rPr lang="de-DE" sz="3100" dirty="0" smtClean="0">
                <a:solidFill>
                  <a:schemeClr val="tx1">
                    <a:lumMod val="75000"/>
                    <a:lumOff val="25000"/>
                  </a:schemeClr>
                </a:solidFill>
              </a:rPr>
              <a:t>Themenübersicht</a:t>
            </a:r>
            <a:endParaRPr lang="en-GB" sz="4000" b="1" dirty="0">
              <a:solidFill>
                <a:schemeClr val="tx1">
                  <a:lumMod val="75000"/>
                  <a:lumOff val="25000"/>
                </a:schemeClr>
              </a:solidFill>
            </a:endParaRPr>
          </a:p>
        </p:txBody>
      </p:sp>
      <p:sp>
        <p:nvSpPr>
          <p:cNvPr id="2" name="Textfeld 1"/>
          <p:cNvSpPr txBox="1"/>
          <p:nvPr/>
        </p:nvSpPr>
        <p:spPr>
          <a:xfrm>
            <a:off x="4916868" y="4725144"/>
            <a:ext cx="4227132" cy="1015663"/>
          </a:xfrm>
          <a:prstGeom prst="rect">
            <a:avLst/>
          </a:prstGeom>
          <a:noFill/>
        </p:spPr>
        <p:txBody>
          <a:bodyPr wrap="square" rtlCol="0">
            <a:spAutoFit/>
          </a:bodyPr>
          <a:lstStyle/>
          <a:p>
            <a:r>
              <a:rPr lang="de-DE" sz="2000" b="1" dirty="0" smtClean="0">
                <a:solidFill>
                  <a:schemeClr val="tx1">
                    <a:lumMod val="75000"/>
                    <a:lumOff val="25000"/>
                  </a:schemeClr>
                </a:solidFill>
              </a:rPr>
              <a:t>Alle Lehrmittelpakete sind auch in Englisch Verfügbar!</a:t>
            </a:r>
          </a:p>
          <a:p>
            <a:r>
              <a:rPr lang="de-DE" sz="2000" dirty="0" smtClean="0">
                <a:solidFill>
                  <a:schemeClr val="tx1">
                    <a:lumMod val="75000"/>
                    <a:lumOff val="25000"/>
                  </a:schemeClr>
                </a:solidFill>
                <a:hlinkClick r:id="rId6"/>
              </a:rPr>
              <a:t>Zu den englischen Lehrmittelpaketen</a:t>
            </a:r>
            <a:endParaRPr lang="en-GB" sz="2000" dirty="0">
              <a:solidFill>
                <a:schemeClr val="tx1">
                  <a:lumMod val="75000"/>
                  <a:lumOff val="25000"/>
                </a:schemeClr>
              </a:solidFill>
            </a:endParaRPr>
          </a:p>
        </p:txBody>
      </p:sp>
      <p:sp>
        <p:nvSpPr>
          <p:cNvPr id="5" name="AutoShape 2" descr="Bildergebnis für englisch">
            <a:hlinkClick r:id="rId7"/>
          </p:cNvPr>
          <p:cNvSpPr>
            <a:spLocks noChangeAspect="1" noChangeArrowheads="1"/>
          </p:cNvSpPr>
          <p:nvPr/>
        </p:nvSpPr>
        <p:spPr bwMode="auto">
          <a:xfrm>
            <a:off x="53975" y="-784225"/>
            <a:ext cx="2895600" cy="1638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72" name="Picture 4" descr="Bildergebnis für englisch">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04248" y="3695956"/>
            <a:ext cx="1819028" cy="1029187"/>
          </a:xfrm>
          <a:prstGeom prst="rect">
            <a:avLst/>
          </a:prstGeom>
          <a:noFill/>
          <a:extLst>
            <a:ext uri="{909E8E84-426E-40DD-AFC4-6F175D3DCCD1}">
              <a14:hiddenFill xmlns:a14="http://schemas.microsoft.com/office/drawing/2010/main">
                <a:solidFill>
                  <a:srgbClr val="FFFFFF"/>
                </a:solidFill>
              </a14:hiddenFill>
            </a:ext>
          </a:extLst>
        </p:spPr>
      </p:pic>
      <p:sp>
        <p:nvSpPr>
          <p:cNvPr id="9" name="Foliennummernplatzhalter 4"/>
          <p:cNvSpPr>
            <a:spLocks noGrp="1"/>
          </p:cNvSpPr>
          <p:nvPr>
            <p:ph type="sldNum" sz="quarter" idx="12"/>
          </p:nvPr>
        </p:nvSpPr>
        <p:spPr>
          <a:xfrm>
            <a:off x="7596336" y="6597352"/>
            <a:ext cx="1066800" cy="329184"/>
          </a:xfrm>
        </p:spPr>
        <p:txBody>
          <a:bodyPr/>
          <a:lstStyle/>
          <a:p>
            <a:fld id="{7D34D7BA-8E13-46FE-8871-8877FE7E3568}" type="slidenum">
              <a:rPr lang="de-AT" smtClean="0">
                <a:solidFill>
                  <a:prstClr val="white"/>
                </a:solidFill>
              </a:rPr>
              <a:pPr/>
              <a:t>11</a:t>
            </a:fld>
            <a:endParaRPr lang="de-AT" dirty="0">
              <a:solidFill>
                <a:prstClr val="white"/>
              </a:solidFill>
            </a:endParaRPr>
          </a:p>
        </p:txBody>
      </p:sp>
      <p:sp>
        <p:nvSpPr>
          <p:cNvPr id="10" name="Datumsplatzhalter 3"/>
          <p:cNvSpPr>
            <a:spLocks noGrp="1"/>
          </p:cNvSpPr>
          <p:nvPr>
            <p:ph type="dt" sz="half" idx="10"/>
          </p:nvPr>
        </p:nvSpPr>
        <p:spPr>
          <a:xfrm>
            <a:off x="433536" y="6597352"/>
            <a:ext cx="2895600" cy="329184"/>
          </a:xfrm>
        </p:spPr>
        <p:txBody>
          <a:bodyPr/>
          <a:lstStyle/>
          <a:p>
            <a:fld id="{6B171AD8-BD5F-4503-8C65-79BF784426C3}" type="datetime7">
              <a:rPr lang="de-DE" smtClean="0">
                <a:solidFill>
                  <a:prstClr val="white"/>
                </a:solidFill>
              </a:rPr>
              <a:t>Apr-17</a:t>
            </a:fld>
            <a:endParaRPr lang="de-AT" dirty="0">
              <a:solidFill>
                <a:prstClr val="white"/>
              </a:solidFill>
            </a:endParaRPr>
          </a:p>
        </p:txBody>
      </p:sp>
    </p:spTree>
    <p:extLst>
      <p:ext uri="{BB962C8B-B14F-4D97-AF65-F5344CB8AC3E}">
        <p14:creationId xmlns:p14="http://schemas.microsoft.com/office/powerpoint/2010/main" val="27851459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Apr-17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12</a:t>
            </a:fld>
            <a:endParaRPr lang="de-AT" dirty="0">
              <a:solidFill>
                <a:prstClr val="white"/>
              </a:solidFill>
            </a:endParaRPr>
          </a:p>
        </p:txBody>
      </p:sp>
      <p:graphicFrame>
        <p:nvGraphicFramePr>
          <p:cNvPr id="6" name="Inhaltsplatzhalter 5"/>
          <p:cNvGraphicFramePr>
            <a:graphicFrameLocks noGrp="1"/>
          </p:cNvGraphicFramePr>
          <p:nvPr>
            <p:ph idx="4294967295"/>
            <p:extLst>
              <p:ext uri="{D42A27DB-BD31-4B8C-83A1-F6EECF244321}">
                <p14:modId xmlns:p14="http://schemas.microsoft.com/office/powerpoint/2010/main" val="658263709"/>
              </p:ext>
            </p:extLst>
          </p:nvPr>
        </p:nvGraphicFramePr>
        <p:xfrm>
          <a:off x="107503" y="961423"/>
          <a:ext cx="8928993" cy="5744529"/>
        </p:xfrm>
        <a:graphic>
          <a:graphicData uri="http://schemas.openxmlformats.org/drawingml/2006/table">
            <a:tbl>
              <a:tblPr firstRow="1" bandRow="1">
                <a:tableStyleId>{073A0DAA-6AF3-43AB-8588-CEC1D06C72B9}</a:tableStyleId>
              </a:tblPr>
              <a:tblGrid>
                <a:gridCol w="693283"/>
                <a:gridCol w="2567472"/>
                <a:gridCol w="2834119"/>
                <a:gridCol w="2834119"/>
              </a:tblGrid>
              <a:tr h="476701">
                <a:tc>
                  <a:txBody>
                    <a:bodyPr/>
                    <a:lstStyle/>
                    <a:p>
                      <a:r>
                        <a:rPr lang="de-DE" sz="1200" dirty="0" smtClean="0">
                          <a:solidFill>
                            <a:schemeClr val="bg1"/>
                          </a:solidFill>
                        </a:rPr>
                        <a:t>Jahr-gang</a:t>
                      </a:r>
                      <a:endParaRPr lang="en-GB"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de-DE" sz="1200" dirty="0" smtClean="0">
                          <a:solidFill>
                            <a:schemeClr val="bg1"/>
                          </a:solidFill>
                        </a:rPr>
                        <a:t>HAK Schwerpunkt</a:t>
                      </a:r>
                      <a:r>
                        <a:rPr lang="de-DE" sz="1200" baseline="0" dirty="0" smtClean="0">
                          <a:solidFill>
                            <a:schemeClr val="bg1"/>
                          </a:solidFill>
                        </a:rPr>
                        <a:t> </a:t>
                      </a:r>
                    </a:p>
                    <a:p>
                      <a:pPr algn="ctr"/>
                      <a:r>
                        <a:rPr lang="de-DE" sz="1200" baseline="0" dirty="0" smtClean="0">
                          <a:solidFill>
                            <a:schemeClr val="bg1"/>
                          </a:solidFill>
                        </a:rPr>
                        <a:t>„Logistikmanagement“</a:t>
                      </a:r>
                      <a:endParaRPr lang="en-GB"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de-DE" sz="1200" dirty="0" smtClean="0">
                          <a:solidFill>
                            <a:schemeClr val="bg1"/>
                          </a:solidFill>
                        </a:rPr>
                        <a:t>HTL Fachrichtung</a:t>
                      </a:r>
                      <a:r>
                        <a:rPr lang="de-DE" sz="1200" baseline="0" dirty="0" smtClean="0">
                          <a:solidFill>
                            <a:schemeClr val="bg1"/>
                          </a:solidFill>
                        </a:rPr>
                        <a:t> „Wirtschaftsingenieurwesen“ und „Logistik“ </a:t>
                      </a:r>
                      <a:endParaRPr lang="en-GB"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de-DE" sz="1200" dirty="0" smtClean="0">
                          <a:solidFill>
                            <a:schemeClr val="bg1"/>
                          </a:solidFill>
                        </a:rPr>
                        <a:t>AHS „Geschichte</a:t>
                      </a:r>
                      <a:r>
                        <a:rPr lang="de-DE" sz="1200" baseline="0" dirty="0" smtClean="0">
                          <a:solidFill>
                            <a:schemeClr val="bg1"/>
                          </a:solidFill>
                        </a:rPr>
                        <a:t> und Sozialkunde/Politische Bildung“ und „Geografie und Wirtschaftskunde“</a:t>
                      </a:r>
                      <a:endParaRPr lang="en-GB"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805061">
                <a:tc>
                  <a:txBody>
                    <a:bodyPr/>
                    <a:lstStyle/>
                    <a:p>
                      <a:r>
                        <a:rPr lang="de-DE" sz="1200" dirty="0" smtClean="0"/>
                        <a:t>1</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200" i="1" dirty="0" smtClean="0">
                          <a:solidFill>
                            <a:schemeClr val="tx1">
                              <a:lumMod val="50000"/>
                              <a:lumOff val="50000"/>
                            </a:schemeClr>
                          </a:solidFill>
                        </a:rPr>
                        <a:t>Logistikschwerpunkt</a:t>
                      </a:r>
                      <a:r>
                        <a:rPr lang="de-DE" sz="1200" i="1" baseline="0" dirty="0" smtClean="0">
                          <a:solidFill>
                            <a:schemeClr val="tx1">
                              <a:lumMod val="50000"/>
                              <a:lumOff val="50000"/>
                            </a:schemeClr>
                          </a:solidFill>
                        </a:rPr>
                        <a:t> in diesem Jahrgang nicht vorgesehen</a:t>
                      </a:r>
                      <a:endParaRPr lang="en-GB" sz="1200" i="1"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b="1" dirty="0" smtClean="0">
                          <a:solidFill>
                            <a:schemeClr val="tx1">
                              <a:lumMod val="75000"/>
                              <a:lumOff val="25000"/>
                            </a:schemeClr>
                          </a:solidFill>
                        </a:rPr>
                        <a:t>Wirtschaftliches</a:t>
                      </a:r>
                      <a:r>
                        <a:rPr lang="de-DE" sz="1200" b="1" baseline="0" dirty="0" smtClean="0">
                          <a:solidFill>
                            <a:schemeClr val="tx1">
                              <a:lumMod val="75000"/>
                              <a:lumOff val="25000"/>
                            </a:schemeClr>
                          </a:solidFill>
                        </a:rPr>
                        <a:t> Rechnen in der Logistik</a:t>
                      </a:r>
                      <a:endParaRPr lang="en-GB" sz="12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Wettbewerbspolitik und Regionalpolitik</a:t>
                      </a:r>
                    </a:p>
                    <a:p>
                      <a:pPr marL="285750" indent="-285750">
                        <a:buFont typeface="Arial" panose="020B0604020202020204" pitchFamily="34" charset="0"/>
                        <a:buChar char="•"/>
                      </a:pPr>
                      <a:r>
                        <a:rPr lang="de-DE" sz="1200" dirty="0" smtClean="0">
                          <a:solidFill>
                            <a:schemeClr val="tx1">
                              <a:lumMod val="50000"/>
                              <a:lumOff val="50000"/>
                            </a:schemeClr>
                          </a:solidFill>
                        </a:rPr>
                        <a:t>Vertiefungsmöglichkeiten (Case Studies)</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5061">
                <a:tc>
                  <a:txBody>
                    <a:bodyPr/>
                    <a:lstStyle/>
                    <a:p>
                      <a:r>
                        <a:rPr lang="de-DE" sz="1200" dirty="0" smtClean="0"/>
                        <a:t>2</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i="1" dirty="0" smtClean="0">
                          <a:solidFill>
                            <a:schemeClr val="tx1">
                              <a:lumMod val="50000"/>
                              <a:lumOff val="50000"/>
                            </a:schemeClr>
                          </a:solidFill>
                        </a:rPr>
                        <a:t>Logistikschwerpunkt</a:t>
                      </a:r>
                      <a:r>
                        <a:rPr lang="de-DE" sz="1200" i="1" baseline="0" dirty="0" smtClean="0">
                          <a:solidFill>
                            <a:schemeClr val="tx1">
                              <a:lumMod val="50000"/>
                              <a:lumOff val="50000"/>
                            </a:schemeClr>
                          </a:solidFill>
                        </a:rPr>
                        <a:t> in diesem Jahrgang nicht vorgesehen</a:t>
                      </a:r>
                      <a:endParaRPr lang="en-GB" sz="1200" i="1"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b="1" dirty="0" smtClean="0">
                          <a:solidFill>
                            <a:schemeClr val="tx1">
                              <a:lumMod val="75000"/>
                              <a:lumOff val="25000"/>
                            </a:schemeClr>
                          </a:solidFill>
                        </a:rPr>
                        <a:t>Prozesse und Technologie</a:t>
                      </a:r>
                      <a:r>
                        <a:rPr lang="de-DE" sz="1200" b="1" baseline="0" dirty="0" smtClean="0">
                          <a:solidFill>
                            <a:schemeClr val="tx1">
                              <a:lumMod val="75000"/>
                              <a:lumOff val="25000"/>
                            </a:schemeClr>
                          </a:solidFill>
                        </a:rPr>
                        <a:t> der Logistik</a:t>
                      </a:r>
                      <a:endParaRPr lang="en-GB" sz="12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Wirtschaftsstandort Österreich</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solidFill>
                            <a:schemeClr val="tx1">
                              <a:lumMod val="50000"/>
                              <a:lumOff val="50000"/>
                            </a:schemeClr>
                          </a:solidFill>
                        </a:rPr>
                        <a:t>Vertiefungsmöglichkeiten (Case Studies)</a:t>
                      </a:r>
                      <a:endParaRPr lang="en-GB" sz="1200" dirty="0" smtClean="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78627">
                <a:tc>
                  <a:txBody>
                    <a:bodyPr/>
                    <a:lstStyle/>
                    <a:p>
                      <a:r>
                        <a:rPr lang="de-DE" sz="1200" dirty="0" smtClean="0"/>
                        <a:t>3</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Leistungserstellung</a:t>
                      </a:r>
                    </a:p>
                    <a:p>
                      <a:pPr marL="285750" indent="-285750">
                        <a:buFont typeface="Arial" panose="020B0604020202020204" pitchFamily="34" charset="0"/>
                        <a:buChar char="•"/>
                      </a:pPr>
                      <a:r>
                        <a:rPr lang="de-DE" sz="1200" b="1" dirty="0" smtClean="0">
                          <a:solidFill>
                            <a:schemeClr val="tx1">
                              <a:lumMod val="75000"/>
                              <a:lumOff val="25000"/>
                            </a:schemeClr>
                          </a:solidFill>
                        </a:rPr>
                        <a:t>Grundlagen der Logistik</a:t>
                      </a:r>
                    </a:p>
                    <a:p>
                      <a:pPr marL="285750" indent="-285750">
                        <a:buFont typeface="Arial" panose="020B0604020202020204" pitchFamily="34" charset="0"/>
                        <a:buChar char="•"/>
                      </a:pPr>
                      <a:r>
                        <a:rPr lang="de-DE" sz="1200" b="0" kern="1200" dirty="0" smtClean="0">
                          <a:solidFill>
                            <a:schemeClr val="tx1">
                              <a:lumMod val="50000"/>
                              <a:lumOff val="50000"/>
                            </a:schemeClr>
                          </a:solidFill>
                          <a:latin typeface="+mn-lt"/>
                          <a:ea typeface="+mn-ea"/>
                          <a:cs typeface="+mn-cs"/>
                        </a:rPr>
                        <a:t>Distributionspolitik</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Transportlogistik</a:t>
                      </a:r>
                    </a:p>
                    <a:p>
                      <a:pPr marL="285750" indent="-285750">
                        <a:buFont typeface="Arial" panose="020B0604020202020204" pitchFamily="34" charset="0"/>
                        <a:buChar char="•"/>
                      </a:pPr>
                      <a:r>
                        <a:rPr lang="de-DE" sz="1200" b="1" dirty="0" smtClean="0">
                          <a:solidFill>
                            <a:schemeClr val="tx1">
                              <a:lumMod val="75000"/>
                              <a:lumOff val="25000"/>
                            </a:schemeClr>
                          </a:solidFill>
                        </a:rPr>
                        <a:t>Umschlag</a:t>
                      </a:r>
                      <a:r>
                        <a:rPr lang="de-DE" sz="1200" b="1" baseline="0" dirty="0" smtClean="0">
                          <a:solidFill>
                            <a:schemeClr val="tx1">
                              <a:lumMod val="75000"/>
                              <a:lumOff val="25000"/>
                            </a:schemeClr>
                          </a:solidFill>
                        </a:rPr>
                        <a:t> und Lagerung</a:t>
                      </a:r>
                      <a:endParaRPr lang="en-GB" sz="12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b="1" dirty="0" smtClean="0">
                          <a:solidFill>
                            <a:schemeClr val="tx1">
                              <a:lumMod val="75000"/>
                              <a:lumOff val="25000"/>
                            </a:schemeClr>
                          </a:solidFill>
                        </a:rPr>
                        <a:t>Prozesse und Technologie der Logistik</a:t>
                      </a:r>
                    </a:p>
                    <a:p>
                      <a:pPr marL="285750" indent="-285750">
                        <a:buFont typeface="Arial" panose="020B0604020202020204" pitchFamily="34" charset="0"/>
                        <a:buChar char="•"/>
                      </a:pPr>
                      <a:r>
                        <a:rPr lang="de-DE" sz="1200" b="1" dirty="0" smtClean="0">
                          <a:solidFill>
                            <a:schemeClr val="tx1">
                              <a:lumMod val="75000"/>
                              <a:lumOff val="25000"/>
                            </a:schemeClr>
                          </a:solidFill>
                        </a:rPr>
                        <a:t>Angewandte</a:t>
                      </a:r>
                      <a:r>
                        <a:rPr lang="de-DE" sz="1200" b="1" baseline="0" dirty="0" smtClean="0">
                          <a:solidFill>
                            <a:schemeClr val="tx1">
                              <a:lumMod val="75000"/>
                              <a:lumOff val="25000"/>
                            </a:schemeClr>
                          </a:solidFill>
                        </a:rPr>
                        <a:t> Logistik</a:t>
                      </a:r>
                      <a:endParaRPr lang="en-GB" sz="12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b="1" dirty="0" smtClean="0">
                          <a:solidFill>
                            <a:schemeClr val="tx1">
                              <a:lumMod val="75000"/>
                              <a:lumOff val="25000"/>
                            </a:schemeClr>
                          </a:solidFill>
                        </a:rPr>
                        <a:t>Wirtschaftsstandort Österreich</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solidFill>
                            <a:schemeClr val="tx1">
                              <a:lumMod val="50000"/>
                              <a:lumOff val="50000"/>
                            </a:schemeClr>
                          </a:solidFill>
                        </a:rPr>
                        <a:t>Vertiefungsmöglichkeiten (Case Studies)</a:t>
                      </a:r>
                      <a:endParaRPr lang="en-GB" sz="1200" dirty="0" smtClean="0">
                        <a:solidFill>
                          <a:schemeClr val="tx1">
                            <a:lumMod val="50000"/>
                            <a:lumOff val="50000"/>
                          </a:schemeClr>
                        </a:solidFill>
                      </a:endParaRPr>
                    </a:p>
                    <a:p>
                      <a:pPr marL="0" indent="0">
                        <a:buFont typeface="Arial" panose="020B0604020202020204" pitchFamily="34" charset="0"/>
                        <a:buNone/>
                      </a:pP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09081">
                <a:tc>
                  <a:txBody>
                    <a:bodyPr/>
                    <a:lstStyle/>
                    <a:p>
                      <a:r>
                        <a:rPr lang="de-DE" sz="1200" dirty="0" smtClean="0"/>
                        <a:t>4</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Produktionslogistik</a:t>
                      </a:r>
                    </a:p>
                    <a:p>
                      <a:pPr marL="285750" indent="-285750">
                        <a:buFont typeface="Arial" panose="020B0604020202020204" pitchFamily="34" charset="0"/>
                        <a:buChar char="•"/>
                      </a:pPr>
                      <a:r>
                        <a:rPr lang="de-DE" sz="1200" b="0" kern="1200" dirty="0" smtClean="0">
                          <a:solidFill>
                            <a:schemeClr val="tx1">
                              <a:lumMod val="50000"/>
                              <a:lumOff val="50000"/>
                            </a:schemeClr>
                          </a:solidFill>
                          <a:latin typeface="+mn-lt"/>
                          <a:ea typeface="+mn-ea"/>
                          <a:cs typeface="+mn-cs"/>
                        </a:rPr>
                        <a:t>Beschaffung</a:t>
                      </a:r>
                      <a:endParaRPr lang="en-GB" sz="1200" b="0" kern="1200" dirty="0">
                        <a:solidFill>
                          <a:schemeClr val="tx1">
                            <a:lumMod val="50000"/>
                            <a:lumOff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b="1" dirty="0" smtClean="0">
                          <a:solidFill>
                            <a:schemeClr val="tx1">
                              <a:lumMod val="75000"/>
                              <a:lumOff val="25000"/>
                            </a:schemeClr>
                          </a:solidFill>
                        </a:rPr>
                        <a:t>Prozesse und Technologie der Logistik</a:t>
                      </a:r>
                    </a:p>
                    <a:p>
                      <a:pPr marL="285750" indent="-285750">
                        <a:buFont typeface="Arial" panose="020B0604020202020204" pitchFamily="34" charset="0"/>
                        <a:buChar char="•"/>
                      </a:pPr>
                      <a:r>
                        <a:rPr lang="de-DE" sz="1200" b="1" dirty="0" smtClean="0">
                          <a:solidFill>
                            <a:schemeClr val="tx1">
                              <a:lumMod val="75000"/>
                              <a:lumOff val="25000"/>
                            </a:schemeClr>
                          </a:solidFill>
                        </a:rPr>
                        <a:t>Angewandte</a:t>
                      </a:r>
                      <a:r>
                        <a:rPr lang="de-DE" sz="1200" b="1" baseline="0" dirty="0" smtClean="0">
                          <a:solidFill>
                            <a:schemeClr val="tx1">
                              <a:lumMod val="75000"/>
                              <a:lumOff val="25000"/>
                            </a:schemeClr>
                          </a:solidFill>
                        </a:rPr>
                        <a:t> Logistik</a:t>
                      </a:r>
                      <a:endParaRPr lang="en-GB" sz="1200" b="1" dirty="0" smtClean="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b="1" dirty="0" smtClean="0">
                          <a:solidFill>
                            <a:schemeClr val="tx1">
                              <a:lumMod val="75000"/>
                              <a:lumOff val="25000"/>
                            </a:schemeClr>
                          </a:solidFill>
                        </a:rPr>
                        <a:t>Lokal – regional</a:t>
                      </a:r>
                      <a:r>
                        <a:rPr lang="de-DE" sz="1200" b="1" baseline="0" dirty="0" smtClean="0">
                          <a:solidFill>
                            <a:schemeClr val="tx1">
                              <a:lumMod val="75000"/>
                              <a:lumOff val="25000"/>
                            </a:schemeClr>
                          </a:solidFill>
                        </a:rPr>
                        <a:t> – global: Chancen und Herausforderungen von Globalisierung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solidFill>
                            <a:schemeClr val="tx1">
                              <a:lumMod val="50000"/>
                              <a:lumOff val="50000"/>
                            </a:schemeClr>
                          </a:solidFill>
                        </a:rPr>
                        <a:t>Vertiefungsmöglichkeiten (Case Studies)</a:t>
                      </a:r>
                      <a:endParaRPr lang="en-GB" sz="1200" dirty="0" smtClean="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11353">
                <a:tc>
                  <a:txBody>
                    <a:bodyPr/>
                    <a:lstStyle/>
                    <a:p>
                      <a:r>
                        <a:rPr lang="de-DE" sz="1200" dirty="0" smtClean="0"/>
                        <a:t>5</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b="1" dirty="0" smtClean="0">
                          <a:solidFill>
                            <a:schemeClr val="tx1">
                              <a:lumMod val="75000"/>
                              <a:lumOff val="25000"/>
                            </a:schemeClr>
                          </a:solidFill>
                        </a:rPr>
                        <a:t>Logistikcontrolling</a:t>
                      </a:r>
                      <a:r>
                        <a:rPr lang="de-DE" sz="1200" baseline="0" dirty="0" smtClean="0">
                          <a:solidFill>
                            <a:schemeClr val="tx1">
                              <a:lumMod val="50000"/>
                              <a:lumOff val="50000"/>
                            </a:schemeClr>
                          </a:solidFill>
                        </a:rPr>
                        <a:t> </a:t>
                      </a:r>
                    </a:p>
                    <a:p>
                      <a:pPr marL="285750" indent="-285750">
                        <a:buFont typeface="Arial" panose="020B0604020202020204" pitchFamily="34" charset="0"/>
                        <a:buChar char="•"/>
                      </a:pPr>
                      <a:r>
                        <a:rPr lang="de-DE" sz="1200" baseline="0" dirty="0" smtClean="0">
                          <a:solidFill>
                            <a:schemeClr val="tx1">
                              <a:lumMod val="50000"/>
                              <a:lumOff val="50000"/>
                            </a:schemeClr>
                          </a:solidFill>
                        </a:rPr>
                        <a:t>Supply Chain Management</a:t>
                      </a:r>
                    </a:p>
                    <a:p>
                      <a:pPr marL="285750" indent="-285750">
                        <a:buFont typeface="Arial" panose="020B0604020202020204" pitchFamily="34" charset="0"/>
                        <a:buChar char="•"/>
                      </a:pPr>
                      <a:r>
                        <a:rPr lang="de-DE" sz="1200" baseline="0" dirty="0" smtClean="0">
                          <a:solidFill>
                            <a:schemeClr val="tx1">
                              <a:lumMod val="50000"/>
                              <a:lumOff val="50000"/>
                            </a:schemeClr>
                          </a:solidFill>
                        </a:rPr>
                        <a:t>Inhaltliche Wiederholung </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b="1" dirty="0" smtClean="0">
                          <a:solidFill>
                            <a:schemeClr val="tx1">
                              <a:lumMod val="75000"/>
                              <a:lumOff val="25000"/>
                            </a:schemeClr>
                          </a:solidFill>
                        </a:rPr>
                        <a:t>Prozesse und Technologie der Logistik</a:t>
                      </a:r>
                    </a:p>
                    <a:p>
                      <a:pPr marL="285750" indent="-285750">
                        <a:buFont typeface="Arial" panose="020B0604020202020204" pitchFamily="34" charset="0"/>
                        <a:buChar char="•"/>
                      </a:pPr>
                      <a:r>
                        <a:rPr lang="de-DE" sz="1200" b="1" dirty="0" smtClean="0">
                          <a:solidFill>
                            <a:schemeClr val="tx1">
                              <a:lumMod val="75000"/>
                              <a:lumOff val="25000"/>
                            </a:schemeClr>
                          </a:solidFill>
                        </a:rPr>
                        <a:t>Angewandte</a:t>
                      </a:r>
                      <a:r>
                        <a:rPr lang="de-DE" sz="1200" b="1" baseline="0" dirty="0" smtClean="0">
                          <a:solidFill>
                            <a:schemeClr val="tx1">
                              <a:lumMod val="75000"/>
                              <a:lumOff val="25000"/>
                            </a:schemeClr>
                          </a:solidFill>
                        </a:rPr>
                        <a:t> Logistik</a:t>
                      </a:r>
                      <a:endParaRPr lang="en-GB" sz="1200" b="1" dirty="0" smtClean="0">
                        <a:solidFill>
                          <a:schemeClr val="tx1">
                            <a:lumMod val="75000"/>
                            <a:lumOff val="25000"/>
                          </a:schemeClr>
                        </a:solidFill>
                      </a:endParaRPr>
                    </a:p>
                    <a:p>
                      <a:pPr marL="285750" indent="-285750">
                        <a:buFont typeface="Arial" panose="020B0604020202020204" pitchFamily="34" charset="0"/>
                        <a:buChar char="•"/>
                      </a:pPr>
                      <a:r>
                        <a:rPr lang="de-DE" sz="1200" b="1" dirty="0" smtClean="0">
                          <a:solidFill>
                            <a:schemeClr val="tx1">
                              <a:lumMod val="75000"/>
                              <a:lumOff val="25000"/>
                            </a:schemeClr>
                          </a:solidFill>
                        </a:rPr>
                        <a:t>Qualitäts</a:t>
                      </a:r>
                      <a:r>
                        <a:rPr lang="de-DE" sz="1200" b="1" baseline="0" dirty="0" smtClean="0">
                          <a:solidFill>
                            <a:schemeClr val="tx1">
                              <a:lumMod val="75000"/>
                              <a:lumOff val="25000"/>
                            </a:schemeClr>
                          </a:solidFill>
                        </a:rPr>
                        <a:t>-, Prozess- und Umweltmanagement</a:t>
                      </a:r>
                    </a:p>
                    <a:p>
                      <a:pPr marL="285750" indent="-285750">
                        <a:buFont typeface="Arial" panose="020B0604020202020204" pitchFamily="34" charset="0"/>
                        <a:buChar char="•"/>
                      </a:pPr>
                      <a:r>
                        <a:rPr lang="de-DE" sz="1200" b="1" baseline="0" dirty="0" smtClean="0">
                          <a:solidFill>
                            <a:schemeClr val="tx1">
                              <a:lumMod val="75000"/>
                              <a:lumOff val="25000"/>
                            </a:schemeClr>
                          </a:solidFill>
                        </a:rPr>
                        <a:t>Logistikcontrolling</a:t>
                      </a:r>
                      <a:endParaRPr lang="en-GB" sz="12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7"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323" y="116632"/>
            <a:ext cx="2966583" cy="754530"/>
          </a:xfrm>
          <a:prstGeom prst="rect">
            <a:avLst/>
          </a:prstGeom>
        </p:spPr>
      </p:pic>
      <p:sp>
        <p:nvSpPr>
          <p:cNvPr id="9" name="Titel 20"/>
          <p:cNvSpPr txBox="1">
            <a:spLocks/>
          </p:cNvSpPr>
          <p:nvPr/>
        </p:nvSpPr>
        <p:spPr>
          <a:xfrm>
            <a:off x="2267744" y="133535"/>
            <a:ext cx="6563072" cy="990600"/>
          </a:xfrm>
          <a:prstGeom prst="rect">
            <a:avLst/>
          </a:prstGeom>
        </p:spPr>
        <p:txBody>
          <a:bodyPr>
            <a:noAutofit/>
          </a:bodyPr>
          <a:lstStyle>
            <a:lvl1pPr algn="l" defTabSz="914400" rtl="0" eaLnBrk="1" latinLnBrk="0" hangingPunct="1">
              <a:spcBef>
                <a:spcPct val="0"/>
              </a:spcBef>
              <a:buNone/>
              <a:defRPr sz="2800" b="1" kern="1200" spc="-100" baseline="0">
                <a:solidFill>
                  <a:schemeClr val="tx2"/>
                </a:solidFill>
                <a:latin typeface="+mj-lt"/>
                <a:ea typeface="+mj-ea"/>
                <a:cs typeface="+mj-cs"/>
              </a:defRPr>
            </a:lvl1pPr>
          </a:lstStyle>
          <a:p>
            <a:pPr algn="r"/>
            <a:r>
              <a:rPr lang="de-DE" sz="2400" dirty="0" smtClean="0">
                <a:solidFill>
                  <a:schemeClr val="tx1">
                    <a:lumMod val="75000"/>
                    <a:lumOff val="25000"/>
                  </a:schemeClr>
                </a:solidFill>
              </a:rPr>
              <a:t>Lehrmittelpaket e </a:t>
            </a:r>
            <a:r>
              <a:rPr lang="de-DE" sz="2400" dirty="0" err="1" smtClean="0">
                <a:solidFill>
                  <a:schemeClr val="tx1">
                    <a:lumMod val="75000"/>
                    <a:lumOff val="25000"/>
                  </a:schemeClr>
                </a:solidFill>
              </a:rPr>
              <a:t>REWWay</a:t>
            </a:r>
            <a:r>
              <a:rPr lang="de-DE" sz="2400" dirty="0" smtClean="0">
                <a:solidFill>
                  <a:schemeClr val="tx1">
                    <a:lumMod val="75000"/>
                    <a:lumOff val="25000"/>
                  </a:schemeClr>
                </a:solidFill>
              </a:rPr>
              <a:t> </a:t>
            </a:r>
          </a:p>
          <a:p>
            <a:pPr algn="r"/>
            <a:r>
              <a:rPr lang="de-DE" sz="2400" dirty="0" smtClean="0">
                <a:solidFill>
                  <a:schemeClr val="tx1">
                    <a:lumMod val="75000"/>
                    <a:lumOff val="25000"/>
                  </a:schemeClr>
                </a:solidFill>
              </a:rPr>
              <a:t>mögliche Integration der Inhalte in den Lehrplan</a:t>
            </a:r>
            <a:endParaRPr lang="en-GB" sz="2400" dirty="0">
              <a:solidFill>
                <a:schemeClr val="tx1">
                  <a:lumMod val="75000"/>
                  <a:lumOff val="25000"/>
                </a:schemeClr>
              </a:solidFill>
            </a:endParaRPr>
          </a:p>
        </p:txBody>
      </p:sp>
    </p:spTree>
    <p:extLst>
      <p:ext uri="{BB962C8B-B14F-4D97-AF65-F5344CB8AC3E}">
        <p14:creationId xmlns:p14="http://schemas.microsoft.com/office/powerpoint/2010/main" val="3772028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49152"/>
            <a:ext cx="4042792" cy="4776192"/>
          </a:xfrm>
        </p:spPr>
        <p:txBody>
          <a:bodyPr>
            <a:normAutofit fontScale="92500" lnSpcReduction="20000"/>
          </a:bodyPr>
          <a:lstStyle/>
          <a:p>
            <a:pPr marL="0" indent="0">
              <a:buNone/>
            </a:pPr>
            <a:r>
              <a:rPr lang="de-AT" sz="2800" b="1" dirty="0" smtClean="0">
                <a:solidFill>
                  <a:schemeClr val="tx1">
                    <a:lumMod val="75000"/>
                    <a:lumOff val="25000"/>
                  </a:schemeClr>
                </a:solidFill>
              </a:rPr>
              <a:t>Transport School Lab</a:t>
            </a:r>
            <a:r>
              <a:rPr lang="de-AT" dirty="0" smtClean="0"/>
              <a:t>	</a:t>
            </a:r>
          </a:p>
          <a:p>
            <a:r>
              <a:rPr lang="de-DE" sz="2400" dirty="0" smtClean="0">
                <a:solidFill>
                  <a:schemeClr val="tx1">
                    <a:lumMod val="75000"/>
                    <a:lumOff val="25000"/>
                  </a:schemeClr>
                </a:solidFill>
              </a:rPr>
              <a:t>Theorie und Praxis zum Thema Logistik mit dem Binnenschiff verbinden</a:t>
            </a:r>
          </a:p>
          <a:p>
            <a:r>
              <a:rPr lang="de-DE" sz="2400" dirty="0" smtClean="0">
                <a:solidFill>
                  <a:schemeClr val="tx1">
                    <a:lumMod val="75000"/>
                    <a:lumOff val="25000"/>
                  </a:schemeClr>
                </a:solidFill>
              </a:rPr>
              <a:t>1 Tag am </a:t>
            </a:r>
            <a:r>
              <a:rPr lang="de-DE" sz="2400" dirty="0" err="1" smtClean="0">
                <a:solidFill>
                  <a:schemeClr val="tx1">
                    <a:lumMod val="75000"/>
                    <a:lumOff val="25000"/>
                  </a:schemeClr>
                </a:solidFill>
              </a:rPr>
              <a:t>Ennshafen</a:t>
            </a:r>
            <a:r>
              <a:rPr lang="de-DE" sz="2400" dirty="0" smtClean="0">
                <a:solidFill>
                  <a:schemeClr val="tx1">
                    <a:lumMod val="75000"/>
                    <a:lumOff val="25000"/>
                  </a:schemeClr>
                </a:solidFill>
              </a:rPr>
              <a:t> (trimodaler Hafen)</a:t>
            </a:r>
          </a:p>
          <a:p>
            <a:r>
              <a:rPr lang="de-DE" dirty="0" smtClean="0">
                <a:solidFill>
                  <a:schemeClr val="tx1">
                    <a:lumMod val="75000"/>
                    <a:lumOff val="25000"/>
                  </a:schemeClr>
                </a:solidFill>
              </a:rPr>
              <a:t>Interaktive und kreative Gruppenarbeiten (LEGO-Umschlagssimulator</a:t>
            </a:r>
          </a:p>
          <a:p>
            <a:r>
              <a:rPr lang="de-DE" sz="2400" dirty="0" smtClean="0">
                <a:solidFill>
                  <a:schemeClr val="tx1">
                    <a:lumMod val="75000"/>
                    <a:lumOff val="25000"/>
                  </a:schemeClr>
                </a:solidFill>
              </a:rPr>
              <a:t>Programm nach Themenschwerpunkten sowie nach Wünschen anpassbar</a:t>
            </a:r>
          </a:p>
          <a:p>
            <a:r>
              <a:rPr lang="de-DE" dirty="0" smtClean="0">
                <a:solidFill>
                  <a:schemeClr val="tx1">
                    <a:lumMod val="75000"/>
                    <a:lumOff val="25000"/>
                  </a:schemeClr>
                </a:solidFill>
              </a:rPr>
              <a:t>Auf Anfrage auch extern möglich (portabler LEGO-Simulator)</a:t>
            </a:r>
            <a:endParaRPr lang="de-DE" sz="2400" dirty="0">
              <a:solidFill>
                <a:schemeClr val="tx1">
                  <a:lumMod val="75000"/>
                  <a:lumOff val="25000"/>
                </a:schemeClr>
              </a:solidFill>
            </a:endParaRPr>
          </a:p>
          <a:p>
            <a:endParaRPr lang="de-AT" dirty="0"/>
          </a:p>
          <a:p>
            <a:endParaRPr lang="de-AT" dirty="0" smtClean="0"/>
          </a:p>
          <a:p>
            <a:endParaRPr lang="de-AT" dirty="0"/>
          </a:p>
        </p:txBody>
      </p:sp>
      <p:pic>
        <p:nvPicPr>
          <p:cNvPr id="19" name="Picture 3" descr="Y:\Cluster UNW\09_KB Verkehrslogistik\Realisierung\REWWay\Workshops\Workshop_Fotos\12_11_2015_Ennshafen\DSC027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4204" y="326135"/>
            <a:ext cx="2605531" cy="195414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Y:\Cluster UNW\09_KB Verkehrslogistik\Realisierung\REWWay\Workshops\Workshop_Fotos\LEGO-Simulat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0368" y="2055491"/>
            <a:ext cx="2695441" cy="202158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Y:\Cluster UNW\09_KB Verkehrslogistik\Realisierung\REWWay\REWWay 2016-2018\Dissemination Fotos\Fotos REWWay\IMG_049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8917" y="3861048"/>
            <a:ext cx="2611425" cy="195856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Besucher beim Legosimulat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8284" y="5283481"/>
            <a:ext cx="2717525" cy="153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el 20"/>
          <p:cNvSpPr txBox="1">
            <a:spLocks/>
          </p:cNvSpPr>
          <p:nvPr/>
        </p:nvSpPr>
        <p:spPr>
          <a:xfrm>
            <a:off x="457200" y="404664"/>
            <a:ext cx="483488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spc="-100" baseline="0">
                <a:solidFill>
                  <a:schemeClr val="tx2"/>
                </a:solidFill>
                <a:latin typeface="+mj-lt"/>
                <a:ea typeface="+mj-ea"/>
                <a:cs typeface="+mj-cs"/>
              </a:defRPr>
            </a:lvl1pPr>
          </a:lstStyle>
          <a:p>
            <a:pPr algn="r"/>
            <a:r>
              <a:rPr lang="de-DE" sz="4000" dirty="0" smtClean="0"/>
              <a:t>  </a:t>
            </a:r>
            <a:r>
              <a:rPr lang="de-DE" sz="4000" dirty="0" smtClean="0">
                <a:solidFill>
                  <a:schemeClr val="tx1">
                    <a:lumMod val="75000"/>
                    <a:lumOff val="25000"/>
                  </a:schemeClr>
                </a:solidFill>
              </a:rPr>
              <a:t>-</a:t>
            </a:r>
            <a:r>
              <a:rPr lang="de-DE" sz="4000" dirty="0" smtClean="0"/>
              <a:t> </a:t>
            </a:r>
            <a:r>
              <a:rPr lang="de-DE" sz="4000" dirty="0" smtClean="0">
                <a:solidFill>
                  <a:schemeClr val="tx1">
                    <a:lumMod val="75000"/>
                    <a:lumOff val="25000"/>
                  </a:schemeClr>
                </a:solidFill>
              </a:rPr>
              <a:t>Service</a:t>
            </a:r>
            <a:endParaRPr lang="en-GB" sz="4000" dirty="0">
              <a:solidFill>
                <a:schemeClr val="tx1">
                  <a:lumMod val="75000"/>
                  <a:lumOff val="25000"/>
                </a:schemeClr>
              </a:solidFill>
            </a:endParaRPr>
          </a:p>
        </p:txBody>
      </p:sp>
      <p:pic>
        <p:nvPicPr>
          <p:cNvPr id="24"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323" y="548680"/>
            <a:ext cx="2966583" cy="754530"/>
          </a:xfrm>
          <a:prstGeom prst="rect">
            <a:avLst/>
          </a:prstGeom>
        </p:spPr>
      </p:pic>
      <p:sp>
        <p:nvSpPr>
          <p:cNvPr id="10" name="Foliennummernplatzhalter 4"/>
          <p:cNvSpPr>
            <a:spLocks noGrp="1"/>
          </p:cNvSpPr>
          <p:nvPr>
            <p:ph type="sldNum" sz="quarter" idx="12"/>
          </p:nvPr>
        </p:nvSpPr>
        <p:spPr>
          <a:xfrm>
            <a:off x="7596336" y="6597352"/>
            <a:ext cx="1066800" cy="329184"/>
          </a:xfrm>
        </p:spPr>
        <p:txBody>
          <a:bodyPr/>
          <a:lstStyle/>
          <a:p>
            <a:fld id="{7D34D7BA-8E13-46FE-8871-8877FE7E3568}" type="slidenum">
              <a:rPr lang="de-AT" smtClean="0">
                <a:solidFill>
                  <a:prstClr val="white"/>
                </a:solidFill>
              </a:rPr>
              <a:pPr/>
              <a:t>13</a:t>
            </a:fld>
            <a:endParaRPr lang="de-AT" dirty="0">
              <a:solidFill>
                <a:prstClr val="white"/>
              </a:solidFill>
            </a:endParaRPr>
          </a:p>
        </p:txBody>
      </p:sp>
      <p:sp>
        <p:nvSpPr>
          <p:cNvPr id="11" name="Datumsplatzhalter 3"/>
          <p:cNvSpPr>
            <a:spLocks noGrp="1"/>
          </p:cNvSpPr>
          <p:nvPr>
            <p:ph type="dt" sz="half" idx="10"/>
          </p:nvPr>
        </p:nvSpPr>
        <p:spPr>
          <a:xfrm>
            <a:off x="433536" y="6597352"/>
            <a:ext cx="2895600" cy="329184"/>
          </a:xfrm>
        </p:spPr>
        <p:txBody>
          <a:bodyPr/>
          <a:lstStyle/>
          <a:p>
            <a:fld id="{6B171AD8-BD5F-4503-8C65-79BF784426C3}" type="datetime7">
              <a:rPr lang="de-DE" smtClean="0">
                <a:solidFill>
                  <a:prstClr val="white"/>
                </a:solidFill>
              </a:rPr>
              <a:t>Apr-17</a:t>
            </a:fld>
            <a:endParaRPr lang="de-AT" dirty="0">
              <a:solidFill>
                <a:prstClr val="white"/>
              </a:solidFill>
            </a:endParaRPr>
          </a:p>
        </p:txBody>
      </p:sp>
    </p:spTree>
    <p:extLst>
      <p:ext uri="{BB962C8B-B14F-4D97-AF65-F5344CB8AC3E}">
        <p14:creationId xmlns:p14="http://schemas.microsoft.com/office/powerpoint/2010/main" val="809665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1230" t="15179" r="1002" b="29055"/>
          <a:stretch/>
        </p:blipFill>
        <p:spPr bwMode="auto">
          <a:xfrm>
            <a:off x="395537" y="2420888"/>
            <a:ext cx="8540116" cy="408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342762" y="1916832"/>
            <a:ext cx="4896544" cy="461665"/>
          </a:xfrm>
          <a:prstGeom prst="rect">
            <a:avLst/>
          </a:prstGeom>
          <a:noFill/>
        </p:spPr>
        <p:txBody>
          <a:bodyPr wrap="square" rtlCol="0">
            <a:spAutoFit/>
          </a:bodyPr>
          <a:lstStyle/>
          <a:p>
            <a:r>
              <a:rPr lang="de-DE" sz="2400" b="1" dirty="0" smtClean="0">
                <a:solidFill>
                  <a:schemeClr val="tx1">
                    <a:lumMod val="75000"/>
                    <a:lumOff val="25000"/>
                  </a:schemeClr>
                </a:solidFill>
              </a:rPr>
              <a:t>Transport School Lab - Flyer</a:t>
            </a:r>
            <a:endParaRPr lang="en-GB" sz="2400" b="1" dirty="0">
              <a:solidFill>
                <a:schemeClr val="tx1">
                  <a:lumMod val="75000"/>
                  <a:lumOff val="25000"/>
                </a:schemeClr>
              </a:solidFill>
            </a:endParaRPr>
          </a:p>
        </p:txBody>
      </p:sp>
      <p:sp>
        <p:nvSpPr>
          <p:cNvPr id="12" name="Titel 20"/>
          <p:cNvSpPr txBox="1">
            <a:spLocks/>
          </p:cNvSpPr>
          <p:nvPr/>
        </p:nvSpPr>
        <p:spPr>
          <a:xfrm>
            <a:off x="457200" y="404664"/>
            <a:ext cx="483488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spc="-100" baseline="0">
                <a:solidFill>
                  <a:schemeClr val="tx2"/>
                </a:solidFill>
                <a:latin typeface="+mj-lt"/>
                <a:ea typeface="+mj-ea"/>
                <a:cs typeface="+mj-cs"/>
              </a:defRPr>
            </a:lvl1pPr>
          </a:lstStyle>
          <a:p>
            <a:pPr algn="r"/>
            <a:r>
              <a:rPr lang="de-DE" sz="4000" dirty="0" smtClean="0"/>
              <a:t>  </a:t>
            </a:r>
            <a:r>
              <a:rPr lang="de-DE" sz="4000" dirty="0" smtClean="0">
                <a:solidFill>
                  <a:schemeClr val="tx1">
                    <a:lumMod val="75000"/>
                    <a:lumOff val="25000"/>
                  </a:schemeClr>
                </a:solidFill>
              </a:rPr>
              <a:t>-</a:t>
            </a:r>
            <a:r>
              <a:rPr lang="de-DE" sz="4000" dirty="0" smtClean="0"/>
              <a:t> </a:t>
            </a:r>
            <a:r>
              <a:rPr lang="de-DE" sz="4000" dirty="0" smtClean="0">
                <a:solidFill>
                  <a:schemeClr val="tx1">
                    <a:lumMod val="75000"/>
                    <a:lumOff val="25000"/>
                  </a:schemeClr>
                </a:solidFill>
              </a:rPr>
              <a:t>Service</a:t>
            </a:r>
            <a:endParaRPr lang="en-GB" sz="4000" dirty="0">
              <a:solidFill>
                <a:schemeClr val="tx1">
                  <a:lumMod val="75000"/>
                  <a:lumOff val="25000"/>
                </a:schemeClr>
              </a:solidFill>
            </a:endParaRPr>
          </a:p>
        </p:txBody>
      </p:sp>
      <p:pic>
        <p:nvPicPr>
          <p:cNvPr id="13"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323" y="548680"/>
            <a:ext cx="2966583" cy="754530"/>
          </a:xfrm>
          <a:prstGeom prst="rect">
            <a:avLst/>
          </a:prstGeom>
        </p:spPr>
      </p:pic>
      <p:sp>
        <p:nvSpPr>
          <p:cNvPr id="7" name="Foliennummernplatzhalter 4"/>
          <p:cNvSpPr>
            <a:spLocks noGrp="1"/>
          </p:cNvSpPr>
          <p:nvPr>
            <p:ph type="sldNum" sz="quarter" idx="12"/>
          </p:nvPr>
        </p:nvSpPr>
        <p:spPr>
          <a:xfrm>
            <a:off x="7596336" y="6597352"/>
            <a:ext cx="1066800" cy="329184"/>
          </a:xfrm>
        </p:spPr>
        <p:txBody>
          <a:bodyPr/>
          <a:lstStyle/>
          <a:p>
            <a:fld id="{7D34D7BA-8E13-46FE-8871-8877FE7E3568}" type="slidenum">
              <a:rPr lang="de-AT" smtClean="0">
                <a:solidFill>
                  <a:prstClr val="white"/>
                </a:solidFill>
              </a:rPr>
              <a:pPr/>
              <a:t>14</a:t>
            </a:fld>
            <a:endParaRPr lang="de-AT" dirty="0">
              <a:solidFill>
                <a:prstClr val="white"/>
              </a:solidFill>
            </a:endParaRPr>
          </a:p>
        </p:txBody>
      </p:sp>
      <p:sp>
        <p:nvSpPr>
          <p:cNvPr id="8" name="Datumsplatzhalter 3"/>
          <p:cNvSpPr>
            <a:spLocks noGrp="1"/>
          </p:cNvSpPr>
          <p:nvPr>
            <p:ph type="dt" sz="half" idx="10"/>
          </p:nvPr>
        </p:nvSpPr>
        <p:spPr>
          <a:xfrm>
            <a:off x="433536" y="6597352"/>
            <a:ext cx="2895600" cy="329184"/>
          </a:xfrm>
        </p:spPr>
        <p:txBody>
          <a:bodyPr/>
          <a:lstStyle/>
          <a:p>
            <a:fld id="{6B171AD8-BD5F-4503-8C65-79BF784426C3}" type="datetime7">
              <a:rPr lang="de-DE" smtClean="0">
                <a:solidFill>
                  <a:prstClr val="white"/>
                </a:solidFill>
              </a:rPr>
              <a:t>Apr-17</a:t>
            </a:fld>
            <a:endParaRPr lang="de-AT" dirty="0">
              <a:solidFill>
                <a:prstClr val="white"/>
              </a:solidFill>
            </a:endParaRPr>
          </a:p>
        </p:txBody>
      </p:sp>
    </p:spTree>
    <p:extLst>
      <p:ext uri="{BB962C8B-B14F-4D97-AF65-F5344CB8AC3E}">
        <p14:creationId xmlns:p14="http://schemas.microsoft.com/office/powerpoint/2010/main" val="3843952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D8D63490-572E-4270-9A61-B024C1652482}" type="datetime6">
              <a:rPr lang="en-GB" smtClean="0">
                <a:solidFill>
                  <a:prstClr val="white"/>
                </a:solidFill>
              </a:rPr>
              <a:pPr/>
              <a:t>April 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15</a:t>
            </a:fld>
            <a:endParaRPr lang="de-AT" dirty="0">
              <a:solidFill>
                <a:prstClr val="white"/>
              </a:solidFill>
            </a:endParaRPr>
          </a:p>
        </p:txBody>
      </p:sp>
      <p:pic>
        <p:nvPicPr>
          <p:cNvPr id="9"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3788" y="1723761"/>
            <a:ext cx="3816424" cy="1789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Untertitel 6"/>
          <p:cNvSpPr txBox="1">
            <a:spLocks/>
          </p:cNvSpPr>
          <p:nvPr/>
        </p:nvSpPr>
        <p:spPr>
          <a:xfrm>
            <a:off x="1371600" y="3505200"/>
            <a:ext cx="6400800" cy="1752600"/>
          </a:xfrm>
          <a:prstGeom prst="rect">
            <a:avLst/>
          </a:prstGeom>
        </p:spPr>
        <p:txBody>
          <a:bodyPr/>
          <a:lstStyle>
            <a:lvl1pPr marL="182880" indent="-182880" algn="l" defTabSz="914400" rtl="0" eaLnBrk="1" latinLnBrk="0" hangingPunct="1">
              <a:spcBef>
                <a:spcPct val="20000"/>
              </a:spcBef>
              <a:buClr>
                <a:srgbClr val="92D050"/>
              </a:buClr>
              <a:buSzPct val="85000"/>
              <a:buFont typeface="Arial" pitchFamily="34" charset="0"/>
              <a:buChar char="•"/>
              <a:defRPr sz="2400" kern="1200">
                <a:solidFill>
                  <a:schemeClr val="tx1">
                    <a:lumMod val="75000"/>
                    <a:lumOff val="25000"/>
                  </a:schemeClr>
                </a:solidFill>
                <a:latin typeface="+mn-lt"/>
                <a:ea typeface="+mn-ea"/>
                <a:cs typeface="+mn-cs"/>
              </a:defRPr>
            </a:lvl1pPr>
            <a:lvl2pPr marL="457200" indent="-182880" algn="l" defTabSz="914400" rtl="0" eaLnBrk="1" latinLnBrk="0" hangingPunct="1">
              <a:spcBef>
                <a:spcPct val="20000"/>
              </a:spcBef>
              <a:buClr>
                <a:srgbClr val="92D050"/>
              </a:buClr>
              <a:buSzPct val="85000"/>
              <a:buFont typeface="Arial" pitchFamily="34" charset="0"/>
              <a:buChar char="•"/>
              <a:defRPr sz="2000" kern="1200">
                <a:solidFill>
                  <a:schemeClr val="tx1">
                    <a:lumMod val="75000"/>
                    <a:lumOff val="25000"/>
                  </a:schemeClr>
                </a:solidFill>
                <a:latin typeface="+mn-lt"/>
                <a:ea typeface="+mn-ea"/>
                <a:cs typeface="+mn-cs"/>
              </a:defRPr>
            </a:lvl2pPr>
            <a:lvl3pPr marL="731520" indent="-182880" algn="l" defTabSz="914400" rtl="0" eaLnBrk="1" latinLnBrk="0" hangingPunct="1">
              <a:spcBef>
                <a:spcPct val="20000"/>
              </a:spcBef>
              <a:buClr>
                <a:srgbClr val="92D050"/>
              </a:buClr>
              <a:buSzPct val="90000"/>
              <a:buFont typeface="Arial" pitchFamily="34" charset="0"/>
              <a:buChar char="•"/>
              <a:defRPr sz="1800" kern="1200">
                <a:solidFill>
                  <a:schemeClr val="tx1">
                    <a:lumMod val="75000"/>
                    <a:lumOff val="25000"/>
                  </a:schemeClr>
                </a:solidFill>
                <a:latin typeface="+mn-lt"/>
                <a:ea typeface="+mn-ea"/>
                <a:cs typeface="+mn-cs"/>
              </a:defRPr>
            </a:lvl3pPr>
            <a:lvl4pPr marL="1005840" indent="-182880" algn="l" defTabSz="914400" rtl="0" eaLnBrk="1" latinLnBrk="0" hangingPunct="1">
              <a:spcBef>
                <a:spcPct val="20000"/>
              </a:spcBef>
              <a:buClr>
                <a:srgbClr val="92D050"/>
              </a:buClr>
              <a:buFont typeface="Arial" pitchFamily="34" charset="0"/>
              <a:buChar char="•"/>
              <a:defRPr sz="1600" kern="1200">
                <a:solidFill>
                  <a:schemeClr val="tx1">
                    <a:lumMod val="75000"/>
                    <a:lumOff val="25000"/>
                  </a:schemeClr>
                </a:solidFill>
                <a:latin typeface="+mn-lt"/>
                <a:ea typeface="+mn-ea"/>
                <a:cs typeface="+mn-cs"/>
              </a:defRPr>
            </a:lvl4pPr>
            <a:lvl5pPr marL="1188720" indent="-137160" algn="l" defTabSz="914400" rtl="0" eaLnBrk="1" latinLnBrk="0" hangingPunct="1">
              <a:spcBef>
                <a:spcPct val="20000"/>
              </a:spcBef>
              <a:buClr>
                <a:srgbClr val="92D050"/>
              </a:buClr>
              <a:buSzPct val="100000"/>
              <a:buFont typeface="Arial" pitchFamily="34" charset="0"/>
              <a:buChar char="•"/>
              <a:defRPr sz="1400" kern="1200" baseline="0">
                <a:solidFill>
                  <a:schemeClr val="tx1">
                    <a:lumMod val="75000"/>
                    <a:lumOff val="25000"/>
                  </a:schemeClr>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r>
              <a:rPr lang="de-DE" dirty="0" smtClean="0"/>
              <a:t>Übersicht Lehrmittelangebot sowie weitere angebotene Services </a:t>
            </a:r>
            <a:endParaRPr lang="en-GB" dirty="0"/>
          </a:p>
        </p:txBody>
      </p:sp>
      <p:cxnSp>
        <p:nvCxnSpPr>
          <p:cNvPr id="11" name="Gerade Verbindung 10"/>
          <p:cNvCxnSpPr/>
          <p:nvPr/>
        </p:nvCxnSpPr>
        <p:spPr>
          <a:xfrm>
            <a:off x="683568" y="3501008"/>
            <a:ext cx="7848872" cy="0"/>
          </a:xfrm>
          <a:prstGeom prst="line">
            <a:avLst/>
          </a:prstGeom>
          <a:ln>
            <a:solidFill>
              <a:srgbClr val="92D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16635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de-AT" dirty="0" smtClean="0"/>
              <a:t>				</a:t>
            </a:r>
            <a:endParaRPr lang="de-AT" dirty="0"/>
          </a:p>
          <a:p>
            <a:endParaRPr lang="de-AT" dirty="0" smtClean="0"/>
          </a:p>
          <a:p>
            <a:endParaRPr lang="de-AT" dirty="0" smtClean="0"/>
          </a:p>
          <a:p>
            <a:endParaRPr lang="de-AT" dirty="0"/>
          </a:p>
          <a:p>
            <a:endParaRPr lang="de-AT" dirty="0" smtClean="0"/>
          </a:p>
          <a:p>
            <a:endParaRPr lang="de-AT" dirty="0"/>
          </a:p>
        </p:txBody>
      </p:sp>
      <p:sp>
        <p:nvSpPr>
          <p:cNvPr id="6" name="TextBox 5"/>
          <p:cNvSpPr txBox="1"/>
          <p:nvPr/>
        </p:nvSpPr>
        <p:spPr>
          <a:xfrm>
            <a:off x="4800765" y="1707421"/>
            <a:ext cx="4343235" cy="4438138"/>
          </a:xfrm>
          <a:prstGeom prst="rect">
            <a:avLst/>
          </a:prstGeom>
          <a:noFill/>
        </p:spPr>
        <p:txBody>
          <a:bodyPr wrap="square" rtlCol="0">
            <a:spAutoFit/>
          </a:bodyPr>
          <a:lstStyle/>
          <a:p>
            <a:pPr marL="285750" indent="-285750">
              <a:spcBef>
                <a:spcPct val="20000"/>
              </a:spcBef>
              <a:buClr>
                <a:schemeClr val="accent1"/>
              </a:buClr>
              <a:buFont typeface="Arial" panose="020B0604020202020204" pitchFamily="34" charset="0"/>
              <a:buChar char="•"/>
            </a:pPr>
            <a:r>
              <a:rPr lang="de-AT" sz="2400" b="1" dirty="0" smtClean="0">
                <a:solidFill>
                  <a:prstClr val="black"/>
                </a:solidFill>
              </a:rPr>
              <a:t>Startseite mit Einstiegsvideo</a:t>
            </a:r>
            <a:endParaRPr lang="de-AT" sz="2400" b="1" dirty="0">
              <a:solidFill>
                <a:prstClr val="black"/>
              </a:solidFill>
            </a:endParaRPr>
          </a:p>
          <a:p>
            <a:pPr marL="285750" indent="-285750">
              <a:spcBef>
                <a:spcPct val="20000"/>
              </a:spcBef>
              <a:buClr>
                <a:schemeClr val="accent1"/>
              </a:buClr>
              <a:buFont typeface="Arial" panose="020B0604020202020204" pitchFamily="34" charset="0"/>
              <a:buChar char="•"/>
            </a:pPr>
            <a:r>
              <a:rPr lang="de-AT" sz="2400" b="1" dirty="0">
                <a:solidFill>
                  <a:prstClr val="black"/>
                </a:solidFill>
              </a:rPr>
              <a:t>Lehrmittel</a:t>
            </a:r>
          </a:p>
          <a:p>
            <a:pPr marL="742950" lvl="1" indent="-285750">
              <a:buClr>
                <a:schemeClr val="accent1"/>
              </a:buClr>
              <a:buFont typeface="Arial" panose="020B0604020202020204" pitchFamily="34" charset="0"/>
              <a:buChar char="•"/>
            </a:pPr>
            <a:r>
              <a:rPr lang="de-AT" sz="2400" dirty="0" smtClean="0">
                <a:solidFill>
                  <a:prstClr val="black"/>
                </a:solidFill>
              </a:rPr>
              <a:t>Lehrmittelpakete </a:t>
            </a:r>
          </a:p>
          <a:p>
            <a:pPr marL="742950" lvl="1" indent="-285750">
              <a:buClr>
                <a:schemeClr val="accent1"/>
              </a:buClr>
              <a:buFont typeface="Arial" panose="020B0604020202020204" pitchFamily="34" charset="0"/>
              <a:buChar char="•"/>
            </a:pPr>
            <a:r>
              <a:rPr lang="de-AT" sz="2400" dirty="0" smtClean="0">
                <a:solidFill>
                  <a:prstClr val="black"/>
                </a:solidFill>
              </a:rPr>
              <a:t>individueller Suchfilter</a:t>
            </a:r>
            <a:r>
              <a:rPr lang="de-AT" sz="2000" dirty="0" smtClean="0">
                <a:solidFill>
                  <a:prstClr val="black"/>
                </a:solidFill>
              </a:rPr>
              <a:t> </a:t>
            </a:r>
          </a:p>
          <a:p>
            <a:pPr marL="285750" indent="-285750">
              <a:spcBef>
                <a:spcPct val="20000"/>
              </a:spcBef>
              <a:buClr>
                <a:schemeClr val="accent1"/>
              </a:buClr>
              <a:buFont typeface="Arial" panose="020B0604020202020204" pitchFamily="34" charset="0"/>
              <a:buChar char="•"/>
            </a:pPr>
            <a:r>
              <a:rPr lang="de-AT" sz="2400" b="1" dirty="0" smtClean="0">
                <a:solidFill>
                  <a:prstClr val="black"/>
                </a:solidFill>
              </a:rPr>
              <a:t>Services</a:t>
            </a:r>
            <a:endParaRPr lang="de-AT" sz="2800" b="1" dirty="0" smtClean="0">
              <a:solidFill>
                <a:prstClr val="black"/>
              </a:solidFill>
            </a:endParaRPr>
          </a:p>
          <a:p>
            <a:pPr marL="742950" lvl="1" indent="-285750">
              <a:buClr>
                <a:schemeClr val="accent1"/>
              </a:buClr>
              <a:buFont typeface="Arial" panose="020B0604020202020204" pitchFamily="34" charset="0"/>
              <a:buChar char="•"/>
            </a:pPr>
            <a:r>
              <a:rPr lang="de-AT" sz="2400" dirty="0" smtClean="0">
                <a:solidFill>
                  <a:prstClr val="black"/>
                </a:solidFill>
              </a:rPr>
              <a:t>Fachvortragslisten</a:t>
            </a:r>
          </a:p>
          <a:p>
            <a:pPr marL="742950" lvl="1" indent="-285750">
              <a:buClr>
                <a:schemeClr val="accent1"/>
              </a:buClr>
              <a:buFont typeface="Arial" panose="020B0604020202020204" pitchFamily="34" charset="0"/>
              <a:buChar char="•"/>
            </a:pPr>
            <a:r>
              <a:rPr lang="de-AT" sz="2400" dirty="0" smtClean="0">
                <a:solidFill>
                  <a:prstClr val="black"/>
                </a:solidFill>
              </a:rPr>
              <a:t>Individuelle Lernpakete*</a:t>
            </a:r>
          </a:p>
          <a:p>
            <a:pPr marL="285750" indent="-285750">
              <a:spcBef>
                <a:spcPct val="20000"/>
              </a:spcBef>
              <a:buClr>
                <a:schemeClr val="accent1"/>
              </a:buClr>
              <a:buFont typeface="Arial" panose="020B0604020202020204" pitchFamily="34" charset="0"/>
              <a:buChar char="•"/>
            </a:pPr>
            <a:r>
              <a:rPr lang="de-AT" sz="2400" b="1" dirty="0" smtClean="0">
                <a:solidFill>
                  <a:prstClr val="black"/>
                </a:solidFill>
              </a:rPr>
              <a:t>Transportbeispiele/ Success </a:t>
            </a:r>
            <a:r>
              <a:rPr lang="de-AT" sz="2400" b="1" dirty="0">
                <a:solidFill>
                  <a:prstClr val="black"/>
                </a:solidFill>
              </a:rPr>
              <a:t>Stories</a:t>
            </a:r>
          </a:p>
          <a:p>
            <a:pPr marL="342900" indent="-342900">
              <a:buFont typeface="Arial" panose="020B0604020202020204" pitchFamily="34" charset="0"/>
              <a:buChar char="•"/>
            </a:pPr>
            <a:endParaRPr lang="de-AT" sz="2800" dirty="0" smtClean="0">
              <a:solidFill>
                <a:prstClr val="black"/>
              </a:solidFill>
            </a:endParaRPr>
          </a:p>
          <a:p>
            <a:r>
              <a:rPr lang="de-AT" sz="2400" dirty="0" smtClean="0">
                <a:solidFill>
                  <a:prstClr val="black"/>
                </a:solidFill>
                <a:hlinkClick r:id="rId3"/>
              </a:rPr>
              <a:t>Zur Homepage</a:t>
            </a:r>
            <a:endParaRPr lang="de-AT" dirty="0">
              <a:solidFill>
                <a:prstClr val="black"/>
              </a:solidFill>
              <a:latin typeface="Gill Sans MT" panose="020B0502020104020203" pitchFamily="34" charset="0"/>
            </a:endParaRPr>
          </a:p>
        </p:txBody>
      </p:sp>
      <p:sp>
        <p:nvSpPr>
          <p:cNvPr id="15" name="Titel 20"/>
          <p:cNvSpPr>
            <a:spLocks noGrp="1"/>
          </p:cNvSpPr>
          <p:nvPr>
            <p:ph type="title"/>
          </p:nvPr>
        </p:nvSpPr>
        <p:spPr>
          <a:xfrm>
            <a:off x="457200" y="404664"/>
            <a:ext cx="7787208" cy="990600"/>
          </a:xfrm>
        </p:spPr>
        <p:txBody>
          <a:bodyPr>
            <a:normAutofit/>
          </a:bodyPr>
          <a:lstStyle/>
          <a:p>
            <a:pPr algn="r"/>
            <a:r>
              <a:rPr lang="de-DE" sz="4000" b="1" dirty="0" smtClean="0"/>
              <a:t>  </a:t>
            </a:r>
            <a:r>
              <a:rPr lang="de-DE" sz="4000" b="1" dirty="0" smtClean="0">
                <a:solidFill>
                  <a:schemeClr val="tx1">
                    <a:lumMod val="75000"/>
                    <a:lumOff val="25000"/>
                  </a:schemeClr>
                </a:solidFill>
              </a:rPr>
              <a:t>-</a:t>
            </a:r>
            <a:r>
              <a:rPr lang="de-DE" sz="4000" b="1" dirty="0" smtClean="0"/>
              <a:t> </a:t>
            </a:r>
            <a:r>
              <a:rPr lang="de-DE" sz="4000" b="1" dirty="0">
                <a:solidFill>
                  <a:schemeClr val="tx1">
                    <a:lumMod val="75000"/>
                    <a:lumOff val="25000"/>
                  </a:schemeClr>
                </a:solidFill>
              </a:rPr>
              <a:t>online</a:t>
            </a:r>
            <a:r>
              <a:rPr lang="de-DE" sz="4000" dirty="0">
                <a:solidFill>
                  <a:schemeClr val="tx1">
                    <a:lumMod val="75000"/>
                    <a:lumOff val="25000"/>
                  </a:schemeClr>
                </a:solidFill>
              </a:rPr>
              <a:t> </a:t>
            </a:r>
            <a:r>
              <a:rPr lang="de-DE" sz="4000" b="1" dirty="0">
                <a:solidFill>
                  <a:schemeClr val="tx1">
                    <a:lumMod val="75000"/>
                    <a:lumOff val="25000"/>
                  </a:schemeClr>
                </a:solidFill>
              </a:rPr>
              <a:t>I</a:t>
            </a:r>
            <a:r>
              <a:rPr lang="de-DE" sz="4000" b="1" dirty="0" smtClean="0">
                <a:solidFill>
                  <a:schemeClr val="tx1">
                    <a:lumMod val="75000"/>
                    <a:lumOff val="25000"/>
                  </a:schemeClr>
                </a:solidFill>
              </a:rPr>
              <a:t>nformationsseite</a:t>
            </a:r>
            <a:endParaRPr lang="en-GB" sz="4000" b="1" dirty="0">
              <a:solidFill>
                <a:schemeClr val="tx1">
                  <a:lumMod val="75000"/>
                  <a:lumOff val="25000"/>
                </a:schemeClr>
              </a:solidFill>
            </a:endParaRPr>
          </a:p>
        </p:txBody>
      </p:sp>
      <p:pic>
        <p:nvPicPr>
          <p:cNvPr id="1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323" y="44624"/>
            <a:ext cx="2837779" cy="1330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937090"/>
            <a:ext cx="4711171" cy="3580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251520" y="6415444"/>
            <a:ext cx="8831677" cy="253916"/>
          </a:xfrm>
          <a:prstGeom prst="rect">
            <a:avLst/>
          </a:prstGeom>
          <a:noFill/>
        </p:spPr>
        <p:txBody>
          <a:bodyPr wrap="square" rtlCol="0">
            <a:spAutoFit/>
          </a:bodyPr>
          <a:lstStyle/>
          <a:p>
            <a:r>
              <a:rPr lang="de-DE" sz="1050" dirty="0">
                <a:solidFill>
                  <a:schemeClr val="tx1">
                    <a:lumMod val="75000"/>
                    <a:lumOff val="25000"/>
                  </a:schemeClr>
                </a:solidFill>
              </a:rPr>
              <a:t>*</a:t>
            </a:r>
            <a:r>
              <a:rPr lang="de-DE" sz="1050" dirty="0" smtClean="0">
                <a:solidFill>
                  <a:schemeClr val="tx1">
                    <a:lumMod val="75000"/>
                    <a:lumOff val="25000"/>
                  </a:schemeClr>
                </a:solidFill>
              </a:rPr>
              <a:t>Wir </a:t>
            </a:r>
            <a:r>
              <a:rPr lang="de-DE" sz="1050" dirty="0">
                <a:solidFill>
                  <a:schemeClr val="tx1">
                    <a:lumMod val="75000"/>
                    <a:lumOff val="25000"/>
                  </a:schemeClr>
                </a:solidFill>
              </a:rPr>
              <a:t>bitten um Verständnis für allfällige Wartezeiten im Falle vermehrter Anfragen und behalten uns das Recht vor das Angebot jederzeit zu widerrufen.</a:t>
            </a:r>
            <a:endParaRPr lang="en-GB" sz="1050" dirty="0">
              <a:solidFill>
                <a:schemeClr val="tx1">
                  <a:lumMod val="75000"/>
                  <a:lumOff val="25000"/>
                </a:schemeClr>
              </a:solidFill>
            </a:endParaRPr>
          </a:p>
        </p:txBody>
      </p:sp>
      <p:sp>
        <p:nvSpPr>
          <p:cNvPr id="9" name="Foliennummernplatzhalter 4"/>
          <p:cNvSpPr>
            <a:spLocks noGrp="1"/>
          </p:cNvSpPr>
          <p:nvPr>
            <p:ph type="sldNum" sz="quarter" idx="12"/>
          </p:nvPr>
        </p:nvSpPr>
        <p:spPr>
          <a:xfrm>
            <a:off x="7596336" y="6597352"/>
            <a:ext cx="1066800" cy="329184"/>
          </a:xfrm>
        </p:spPr>
        <p:txBody>
          <a:bodyPr/>
          <a:lstStyle/>
          <a:p>
            <a:fld id="{7D34D7BA-8E13-46FE-8871-8877FE7E3568}" type="slidenum">
              <a:rPr lang="de-AT" smtClean="0">
                <a:solidFill>
                  <a:prstClr val="white"/>
                </a:solidFill>
              </a:rPr>
              <a:pPr/>
              <a:t>16</a:t>
            </a:fld>
            <a:endParaRPr lang="de-AT" dirty="0">
              <a:solidFill>
                <a:prstClr val="white"/>
              </a:solidFill>
            </a:endParaRPr>
          </a:p>
        </p:txBody>
      </p:sp>
      <p:sp>
        <p:nvSpPr>
          <p:cNvPr id="10" name="Datumsplatzhalter 3"/>
          <p:cNvSpPr>
            <a:spLocks noGrp="1"/>
          </p:cNvSpPr>
          <p:nvPr>
            <p:ph type="dt" sz="half" idx="10"/>
          </p:nvPr>
        </p:nvSpPr>
        <p:spPr>
          <a:xfrm>
            <a:off x="433536" y="6597352"/>
            <a:ext cx="2895600" cy="329184"/>
          </a:xfrm>
        </p:spPr>
        <p:txBody>
          <a:bodyPr/>
          <a:lstStyle/>
          <a:p>
            <a:fld id="{6B171AD8-BD5F-4503-8C65-79BF784426C3}" type="datetime7">
              <a:rPr lang="de-DE" smtClean="0">
                <a:solidFill>
                  <a:prstClr val="white"/>
                </a:solidFill>
              </a:rPr>
              <a:t>Apr-17</a:t>
            </a:fld>
            <a:endParaRPr lang="de-AT" dirty="0">
              <a:solidFill>
                <a:prstClr val="white"/>
              </a:solidFill>
            </a:endParaRPr>
          </a:p>
        </p:txBody>
      </p:sp>
    </p:spTree>
    <p:extLst>
      <p:ext uri="{BB962C8B-B14F-4D97-AF65-F5344CB8AC3E}">
        <p14:creationId xmlns:p14="http://schemas.microsoft.com/office/powerpoint/2010/main" val="3325419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pPr/>
              <a:t>Apr-17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17</a:t>
            </a:fld>
            <a:endParaRPr lang="de-AT" dirty="0">
              <a:solidFill>
                <a:prstClr val="white"/>
              </a:solidFill>
            </a:endParaRPr>
          </a:p>
        </p:txBody>
      </p:sp>
      <p:pic>
        <p:nvPicPr>
          <p:cNvPr id="13"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323" y="44624"/>
            <a:ext cx="2837779" cy="1330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Inhaltsplatzhalter 2"/>
          <p:cNvSpPr>
            <a:spLocks noGrp="1"/>
          </p:cNvSpPr>
          <p:nvPr>
            <p:ph idx="1"/>
          </p:nvPr>
        </p:nvSpPr>
        <p:spPr>
          <a:xfrm>
            <a:off x="251520" y="1700808"/>
            <a:ext cx="4331719" cy="4608512"/>
          </a:xfrm>
        </p:spPr>
        <p:txBody>
          <a:bodyPr>
            <a:normAutofit lnSpcReduction="10000"/>
          </a:bodyPr>
          <a:lstStyle/>
          <a:p>
            <a:pPr marL="0" indent="0">
              <a:buNone/>
            </a:pPr>
            <a:r>
              <a:rPr lang="de-DE" sz="2800" b="1" dirty="0" smtClean="0">
                <a:solidFill>
                  <a:schemeClr val="tx1">
                    <a:lumMod val="75000"/>
                    <a:lumOff val="25000"/>
                  </a:schemeClr>
                </a:solidFill>
              </a:rPr>
              <a:t>Inhalte pro Lehrmittelpaket:</a:t>
            </a:r>
          </a:p>
          <a:p>
            <a:pPr lvl="1"/>
            <a:r>
              <a:rPr lang="de-DE" dirty="0" smtClean="0">
                <a:solidFill>
                  <a:schemeClr val="tx1">
                    <a:lumMod val="75000"/>
                    <a:lumOff val="25000"/>
                  </a:schemeClr>
                </a:solidFill>
              </a:rPr>
              <a:t>Foliensatz </a:t>
            </a:r>
            <a:r>
              <a:rPr lang="de-DE" dirty="0">
                <a:solidFill>
                  <a:schemeClr val="tx1">
                    <a:lumMod val="75000"/>
                    <a:lumOff val="25000"/>
                  </a:schemeClr>
                </a:solidFill>
              </a:rPr>
              <a:t>(Folien inkl. Erklärung)</a:t>
            </a:r>
          </a:p>
          <a:p>
            <a:pPr lvl="1"/>
            <a:r>
              <a:rPr lang="de-DE" dirty="0" smtClean="0">
                <a:solidFill>
                  <a:schemeClr val="tx1">
                    <a:lumMod val="75000"/>
                    <a:lumOff val="25000"/>
                  </a:schemeClr>
                </a:solidFill>
              </a:rPr>
              <a:t>Reader </a:t>
            </a:r>
            <a:r>
              <a:rPr lang="de-DE" dirty="0">
                <a:solidFill>
                  <a:schemeClr val="tx1">
                    <a:lumMod val="75000"/>
                    <a:lumOff val="25000"/>
                  </a:schemeClr>
                </a:solidFill>
              </a:rPr>
              <a:t>(~ 5-20 Seiten)</a:t>
            </a:r>
          </a:p>
          <a:p>
            <a:pPr lvl="1"/>
            <a:r>
              <a:rPr lang="de-DE" dirty="0">
                <a:solidFill>
                  <a:schemeClr val="tx1">
                    <a:lumMod val="75000"/>
                    <a:lumOff val="25000"/>
                  </a:schemeClr>
                </a:solidFill>
              </a:rPr>
              <a:t>Linksammlung </a:t>
            </a:r>
          </a:p>
          <a:p>
            <a:pPr lvl="1"/>
            <a:r>
              <a:rPr lang="de-DE" dirty="0" smtClean="0">
                <a:solidFill>
                  <a:schemeClr val="tx1">
                    <a:lumMod val="75000"/>
                    <a:lumOff val="25000"/>
                  </a:schemeClr>
                </a:solidFill>
              </a:rPr>
              <a:t>Video </a:t>
            </a:r>
            <a:r>
              <a:rPr lang="de-DE" dirty="0">
                <a:solidFill>
                  <a:schemeClr val="tx1">
                    <a:lumMod val="75000"/>
                    <a:lumOff val="25000"/>
                  </a:schemeClr>
                </a:solidFill>
              </a:rPr>
              <a:t>inkl. Übungsaufgaben</a:t>
            </a:r>
          </a:p>
          <a:p>
            <a:pPr lvl="1"/>
            <a:r>
              <a:rPr lang="de-DE" dirty="0" smtClean="0">
                <a:solidFill>
                  <a:schemeClr val="tx1">
                    <a:lumMod val="75000"/>
                    <a:lumOff val="25000"/>
                  </a:schemeClr>
                </a:solidFill>
              </a:rPr>
              <a:t>interaktive </a:t>
            </a:r>
            <a:r>
              <a:rPr lang="de-DE" dirty="0">
                <a:solidFill>
                  <a:schemeClr val="tx1">
                    <a:lumMod val="75000"/>
                    <a:lumOff val="25000"/>
                  </a:schemeClr>
                </a:solidFill>
              </a:rPr>
              <a:t>Übungen (Berechnungen, Case Studies</a:t>
            </a:r>
            <a:r>
              <a:rPr lang="de-DE" dirty="0" smtClean="0">
                <a:solidFill>
                  <a:schemeClr val="tx1">
                    <a:lumMod val="75000"/>
                    <a:lumOff val="25000"/>
                  </a:schemeClr>
                </a:solidFill>
              </a:rPr>
              <a:t>,…)</a:t>
            </a:r>
          </a:p>
          <a:p>
            <a:pPr lvl="1"/>
            <a:r>
              <a:rPr lang="de-DE" dirty="0" smtClean="0">
                <a:solidFill>
                  <a:schemeClr val="tx1">
                    <a:lumMod val="75000"/>
                    <a:lumOff val="25000"/>
                  </a:schemeClr>
                </a:solidFill>
              </a:rPr>
              <a:t>Lösungen (passwortgeschützt – Passwort unter reecotrans@fh-steyr.at verfügbar)</a:t>
            </a:r>
          </a:p>
          <a:p>
            <a:pPr marL="0" indent="0">
              <a:buNone/>
            </a:pPr>
            <a:endParaRPr lang="de-DE" dirty="0" smtClean="0">
              <a:solidFill>
                <a:schemeClr val="tx1">
                  <a:lumMod val="75000"/>
                  <a:lumOff val="25000"/>
                </a:schemeClr>
              </a:solidFill>
            </a:endParaRPr>
          </a:p>
          <a:p>
            <a:pPr marL="0" indent="0">
              <a:buNone/>
            </a:pPr>
            <a:r>
              <a:rPr lang="de-DE" dirty="0" smtClean="0">
                <a:hlinkClick r:id="rId4"/>
              </a:rPr>
              <a:t>Zu den Lehrmittelpaketen</a:t>
            </a:r>
            <a:endParaRPr lang="de-DE" dirty="0"/>
          </a:p>
        </p:txBody>
      </p:sp>
      <p:sp>
        <p:nvSpPr>
          <p:cNvPr id="22" name="Titel 20"/>
          <p:cNvSpPr txBox="1">
            <a:spLocks/>
          </p:cNvSpPr>
          <p:nvPr/>
        </p:nvSpPr>
        <p:spPr>
          <a:xfrm>
            <a:off x="457200" y="404664"/>
            <a:ext cx="627504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spc="-100" baseline="0">
                <a:solidFill>
                  <a:schemeClr val="accent1"/>
                </a:solidFill>
                <a:latin typeface="+mj-lt"/>
                <a:ea typeface="+mj-ea"/>
                <a:cs typeface="+mj-cs"/>
              </a:defRPr>
            </a:lvl1pPr>
          </a:lstStyle>
          <a:p>
            <a:pPr algn="r"/>
            <a:r>
              <a:rPr lang="de-DE" sz="4000" b="1" dirty="0" smtClean="0"/>
              <a:t>  </a:t>
            </a:r>
            <a:r>
              <a:rPr lang="de-DE" sz="4000" b="1" dirty="0" smtClean="0">
                <a:solidFill>
                  <a:schemeClr val="tx1">
                    <a:lumMod val="75000"/>
                    <a:lumOff val="25000"/>
                  </a:schemeClr>
                </a:solidFill>
              </a:rPr>
              <a:t>-</a:t>
            </a:r>
            <a:r>
              <a:rPr lang="de-DE" sz="4000" b="1" dirty="0" smtClean="0"/>
              <a:t> </a:t>
            </a:r>
            <a:r>
              <a:rPr lang="de-DE" sz="4000" b="1" dirty="0" smtClean="0">
                <a:solidFill>
                  <a:schemeClr val="tx1">
                    <a:lumMod val="75000"/>
                    <a:lumOff val="25000"/>
                  </a:schemeClr>
                </a:solidFill>
              </a:rPr>
              <a:t>Lehrmittelpakete</a:t>
            </a:r>
            <a:endParaRPr lang="en-GB" sz="4000" b="1" dirty="0">
              <a:solidFill>
                <a:schemeClr val="tx1">
                  <a:lumMod val="75000"/>
                  <a:lumOff val="25000"/>
                </a:schemeClr>
              </a:solidFill>
            </a:endParaRPr>
          </a:p>
        </p:txBody>
      </p:sp>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551362" y="1916832"/>
            <a:ext cx="4629150"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2036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pPr/>
              <a:t>Apr-17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18</a:t>
            </a:fld>
            <a:endParaRPr lang="de-AT" dirty="0">
              <a:solidFill>
                <a:prstClr val="white"/>
              </a:solidFill>
            </a:endParaRPr>
          </a:p>
        </p:txBody>
      </p:sp>
      <p:pic>
        <p:nvPicPr>
          <p:cNvPr id="13"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323" y="44624"/>
            <a:ext cx="2837779" cy="1330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el 20"/>
          <p:cNvSpPr>
            <a:spLocks noGrp="1"/>
          </p:cNvSpPr>
          <p:nvPr>
            <p:ph type="title"/>
          </p:nvPr>
        </p:nvSpPr>
        <p:spPr>
          <a:xfrm>
            <a:off x="457200" y="404664"/>
            <a:ext cx="6923112" cy="990600"/>
          </a:xfrm>
        </p:spPr>
        <p:txBody>
          <a:bodyPr>
            <a:normAutofit/>
          </a:bodyPr>
          <a:lstStyle/>
          <a:p>
            <a:pPr algn="r"/>
            <a:r>
              <a:rPr lang="de-DE" sz="4000" b="1" dirty="0" smtClean="0"/>
              <a:t>  </a:t>
            </a:r>
            <a:r>
              <a:rPr lang="de-DE" sz="4000" b="1" dirty="0" smtClean="0">
                <a:solidFill>
                  <a:schemeClr val="tx1">
                    <a:lumMod val="75000"/>
                    <a:lumOff val="25000"/>
                  </a:schemeClr>
                </a:solidFill>
              </a:rPr>
              <a:t>-</a:t>
            </a:r>
            <a:r>
              <a:rPr lang="de-DE" sz="4000" b="1" dirty="0" smtClean="0"/>
              <a:t> </a:t>
            </a:r>
            <a:r>
              <a:rPr lang="de-DE" sz="4000" b="1" dirty="0" smtClean="0">
                <a:solidFill>
                  <a:schemeClr val="tx1">
                    <a:lumMod val="75000"/>
                    <a:lumOff val="25000"/>
                  </a:schemeClr>
                </a:solidFill>
              </a:rPr>
              <a:t>Lehrmittel Beispiele</a:t>
            </a:r>
            <a:endParaRPr lang="en-GB" sz="4000" b="1" dirty="0">
              <a:solidFill>
                <a:schemeClr val="tx1">
                  <a:lumMod val="75000"/>
                  <a:lumOff val="25000"/>
                </a:schemeClr>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1734592"/>
            <a:ext cx="4549111" cy="4789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feld 10"/>
          <p:cNvSpPr txBox="1"/>
          <p:nvPr/>
        </p:nvSpPr>
        <p:spPr>
          <a:xfrm>
            <a:off x="683568" y="3140968"/>
            <a:ext cx="2808312" cy="1938992"/>
          </a:xfrm>
          <a:prstGeom prst="rect">
            <a:avLst/>
          </a:prstGeom>
          <a:noFill/>
        </p:spPr>
        <p:txBody>
          <a:bodyPr wrap="square" rtlCol="0">
            <a:spAutoFit/>
          </a:bodyPr>
          <a:lstStyle/>
          <a:p>
            <a:r>
              <a:rPr lang="de-DE" sz="2400" b="1" dirty="0" smtClean="0">
                <a:solidFill>
                  <a:schemeClr val="tx1">
                    <a:lumMod val="75000"/>
                    <a:lumOff val="25000"/>
                  </a:schemeClr>
                </a:solidFill>
              </a:rPr>
              <a:t>Lehrmittelpaket „Verkehr und Umwelt“</a:t>
            </a:r>
          </a:p>
          <a:p>
            <a:endParaRPr lang="de-DE" sz="2400" b="1" dirty="0">
              <a:solidFill>
                <a:schemeClr val="tx1">
                  <a:lumMod val="75000"/>
                  <a:lumOff val="25000"/>
                </a:schemeClr>
              </a:solidFill>
              <a:hlinkClick r:id="rId5"/>
            </a:endParaRPr>
          </a:p>
          <a:p>
            <a:r>
              <a:rPr lang="de-DE" sz="2400" dirty="0" smtClean="0">
                <a:solidFill>
                  <a:schemeClr val="tx1">
                    <a:lumMod val="75000"/>
                    <a:lumOff val="25000"/>
                  </a:schemeClr>
                </a:solidFill>
                <a:hlinkClick r:id="rId5"/>
              </a:rPr>
              <a:t>Zum </a:t>
            </a:r>
            <a:r>
              <a:rPr lang="de-DE" sz="2400" dirty="0">
                <a:solidFill>
                  <a:schemeClr val="tx1">
                    <a:lumMod val="75000"/>
                    <a:lumOff val="25000"/>
                  </a:schemeClr>
                </a:solidFill>
                <a:hlinkClick r:id="rId5"/>
              </a:rPr>
              <a:t>Lehrmittelpaket</a:t>
            </a:r>
            <a:endParaRPr lang="de-DE" sz="2400" dirty="0">
              <a:solidFill>
                <a:schemeClr val="tx1">
                  <a:lumMod val="75000"/>
                  <a:lumOff val="25000"/>
                </a:schemeClr>
              </a:solidFill>
            </a:endParaRPr>
          </a:p>
        </p:txBody>
      </p:sp>
    </p:spTree>
    <p:extLst>
      <p:ext uri="{BB962C8B-B14F-4D97-AF65-F5344CB8AC3E}">
        <p14:creationId xmlns:p14="http://schemas.microsoft.com/office/powerpoint/2010/main" val="2066275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pPr/>
              <a:t>Apr-17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19</a:t>
            </a:fld>
            <a:endParaRPr lang="de-AT" dirty="0">
              <a:solidFill>
                <a:prstClr val="white"/>
              </a:solidFill>
            </a:endParaRPr>
          </a:p>
        </p:txBody>
      </p:sp>
      <p:pic>
        <p:nvPicPr>
          <p:cNvPr id="13"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323" y="44624"/>
            <a:ext cx="2837779" cy="1330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el 20"/>
          <p:cNvSpPr>
            <a:spLocks noGrp="1"/>
          </p:cNvSpPr>
          <p:nvPr>
            <p:ph type="title"/>
          </p:nvPr>
        </p:nvSpPr>
        <p:spPr>
          <a:xfrm>
            <a:off x="457200" y="404664"/>
            <a:ext cx="6275040" cy="990600"/>
          </a:xfrm>
        </p:spPr>
        <p:txBody>
          <a:bodyPr>
            <a:normAutofit/>
          </a:bodyPr>
          <a:lstStyle/>
          <a:p>
            <a:pPr algn="r"/>
            <a:r>
              <a:rPr lang="de-DE" sz="4000" b="1" dirty="0" smtClean="0"/>
              <a:t>  </a:t>
            </a:r>
            <a:r>
              <a:rPr lang="de-DE" sz="4000" b="1" dirty="0" smtClean="0">
                <a:solidFill>
                  <a:schemeClr val="tx1">
                    <a:lumMod val="75000"/>
                    <a:lumOff val="25000"/>
                  </a:schemeClr>
                </a:solidFill>
              </a:rPr>
              <a:t>-</a:t>
            </a:r>
            <a:r>
              <a:rPr lang="de-DE" sz="4000" b="1" dirty="0" smtClean="0"/>
              <a:t> </a:t>
            </a:r>
            <a:r>
              <a:rPr lang="de-DE" sz="4000" b="1" dirty="0" smtClean="0">
                <a:solidFill>
                  <a:schemeClr val="tx1">
                    <a:lumMod val="75000"/>
                    <a:lumOff val="25000"/>
                  </a:schemeClr>
                </a:solidFill>
              </a:rPr>
              <a:t>Lehrmittelpakete</a:t>
            </a:r>
            <a:endParaRPr lang="en-GB" sz="4000" b="1" dirty="0">
              <a:solidFill>
                <a:schemeClr val="tx1">
                  <a:lumMod val="75000"/>
                  <a:lumOff val="25000"/>
                </a:schemeClr>
              </a:solidFill>
            </a:endParaRPr>
          </a:p>
        </p:txBody>
      </p:sp>
      <p:sp>
        <p:nvSpPr>
          <p:cNvPr id="16" name="Inhaltsplatzhalter 2"/>
          <p:cNvSpPr>
            <a:spLocks noGrp="1"/>
          </p:cNvSpPr>
          <p:nvPr>
            <p:ph idx="1"/>
          </p:nvPr>
        </p:nvSpPr>
        <p:spPr>
          <a:xfrm>
            <a:off x="107504" y="1700808"/>
            <a:ext cx="5040560" cy="4608512"/>
          </a:xfrm>
        </p:spPr>
        <p:txBody>
          <a:bodyPr>
            <a:normAutofit/>
          </a:bodyPr>
          <a:lstStyle/>
          <a:p>
            <a:pPr marL="274320" lvl="1" indent="0">
              <a:buNone/>
            </a:pPr>
            <a:r>
              <a:rPr lang="de-DE" sz="2400" b="1" dirty="0" smtClean="0">
                <a:solidFill>
                  <a:schemeClr val="tx1">
                    <a:lumMod val="75000"/>
                    <a:lumOff val="25000"/>
                  </a:schemeClr>
                </a:solidFill>
              </a:rPr>
              <a:t>Verkehr und Umwelt </a:t>
            </a:r>
          </a:p>
          <a:p>
            <a:pPr marL="274320" lvl="1" indent="0">
              <a:buNone/>
            </a:pPr>
            <a:r>
              <a:rPr lang="de-DE" dirty="0" smtClean="0">
                <a:solidFill>
                  <a:schemeClr val="tx1">
                    <a:lumMod val="75000"/>
                    <a:lumOff val="25000"/>
                  </a:schemeClr>
                </a:solidFill>
              </a:rPr>
              <a:t>Einstieg rund um das Thema Bedeutung der Nachhaltigkeit im Güterverkehr. </a:t>
            </a:r>
            <a:endParaRPr lang="de-DE" dirty="0"/>
          </a:p>
          <a:p>
            <a:pPr marL="274320" lvl="1" indent="0">
              <a:buNone/>
            </a:pPr>
            <a:r>
              <a:rPr lang="de-DE" u="sng" dirty="0" smtClean="0"/>
              <a:t>Umfang Lehrmittelpaket:</a:t>
            </a:r>
          </a:p>
          <a:p>
            <a:pPr lvl="1"/>
            <a:r>
              <a:rPr lang="de-DE" dirty="0" smtClean="0"/>
              <a:t>Foliensatz</a:t>
            </a:r>
          </a:p>
          <a:p>
            <a:pPr lvl="1"/>
            <a:r>
              <a:rPr lang="de-DE" dirty="0" smtClean="0"/>
              <a:t>Reader</a:t>
            </a:r>
            <a:endParaRPr lang="de-DE" dirty="0"/>
          </a:p>
          <a:p>
            <a:pPr lvl="1"/>
            <a:r>
              <a:rPr lang="de-DE" dirty="0" smtClean="0">
                <a:solidFill>
                  <a:schemeClr val="tx1">
                    <a:lumMod val="75000"/>
                    <a:lumOff val="25000"/>
                  </a:schemeClr>
                </a:solidFill>
              </a:rPr>
              <a:t>Kreuzworträtsel zum Foliensatz</a:t>
            </a:r>
          </a:p>
          <a:p>
            <a:pPr lvl="1"/>
            <a:r>
              <a:rPr lang="de-DE" dirty="0" smtClean="0">
                <a:solidFill>
                  <a:schemeClr val="tx1">
                    <a:lumMod val="75000"/>
                    <a:lumOff val="25000"/>
                  </a:schemeClr>
                </a:solidFill>
              </a:rPr>
              <a:t>Videoübung</a:t>
            </a:r>
          </a:p>
          <a:p>
            <a:pPr lvl="1"/>
            <a:r>
              <a:rPr lang="de-DE" dirty="0" smtClean="0"/>
              <a:t>Rollenspiel - Verkehrsträgervergleich</a:t>
            </a:r>
          </a:p>
          <a:p>
            <a:pPr lvl="1"/>
            <a:r>
              <a:rPr lang="de-DE" dirty="0" smtClean="0"/>
              <a:t>Weiterführende Links</a:t>
            </a:r>
            <a:endParaRPr lang="de-DE" dirty="0" smtClean="0">
              <a:solidFill>
                <a:schemeClr val="tx1">
                  <a:lumMod val="75000"/>
                  <a:lumOff val="25000"/>
                </a:schemeClr>
              </a:solidFill>
            </a:endParaRPr>
          </a:p>
          <a:p>
            <a:pPr marL="274320" lvl="1" indent="0">
              <a:buNone/>
            </a:pPr>
            <a:r>
              <a:rPr lang="de-DE" dirty="0" smtClean="0">
                <a:solidFill>
                  <a:schemeClr val="tx1">
                    <a:lumMod val="75000"/>
                    <a:lumOff val="25000"/>
                  </a:schemeClr>
                </a:solidFill>
              </a:rPr>
              <a:t>    </a:t>
            </a:r>
          </a:p>
          <a:p>
            <a:pPr marL="274320" lvl="1" indent="0">
              <a:buNone/>
            </a:pPr>
            <a:r>
              <a:rPr lang="de-DE" dirty="0" smtClean="0">
                <a:solidFill>
                  <a:schemeClr val="tx1">
                    <a:lumMod val="75000"/>
                    <a:lumOff val="25000"/>
                  </a:schemeClr>
                </a:solidFill>
                <a:hlinkClick r:id="rId4"/>
              </a:rPr>
              <a:t>Zum Lehrmittelpaket</a:t>
            </a:r>
            <a:endParaRPr lang="de-DE" dirty="0" smtClean="0">
              <a:solidFill>
                <a:schemeClr val="tx1">
                  <a:lumMod val="75000"/>
                  <a:lumOff val="25000"/>
                </a:schemeClr>
              </a:solidFill>
            </a:endParaRPr>
          </a:p>
          <a:p>
            <a:pPr lvl="1"/>
            <a:endParaRPr lang="de-DE" dirty="0" smtClean="0">
              <a:solidFill>
                <a:schemeClr val="tx1">
                  <a:lumMod val="75000"/>
                  <a:lumOff val="25000"/>
                </a:schemeClr>
              </a:solidFill>
            </a:endParaRPr>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0635" r="40514"/>
          <a:stretch/>
        </p:blipFill>
        <p:spPr bwMode="auto">
          <a:xfrm>
            <a:off x="4940730" y="2636912"/>
            <a:ext cx="3997585" cy="225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9500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7427168" cy="990600"/>
          </a:xfrm>
        </p:spPr>
        <p:txBody>
          <a:bodyPr>
            <a:normAutofit/>
          </a:bodyPr>
          <a:lstStyle/>
          <a:p>
            <a:r>
              <a:rPr lang="de-DE" sz="3200" b="1" spc="-100" dirty="0" smtClean="0">
                <a:solidFill>
                  <a:schemeClr val="tx1">
                    <a:lumMod val="75000"/>
                    <a:lumOff val="25000"/>
                  </a:schemeClr>
                </a:solidFill>
              </a:rPr>
              <a:t>Logistik und Güterverkehr im </a:t>
            </a:r>
            <a:r>
              <a:rPr lang="de-DE" sz="3200" b="1" spc="-100" dirty="0">
                <a:solidFill>
                  <a:schemeClr val="tx1">
                    <a:lumMod val="75000"/>
                    <a:lumOff val="25000"/>
                  </a:schemeClr>
                </a:solidFill>
              </a:rPr>
              <a:t>Unterricht</a:t>
            </a:r>
            <a:endParaRPr lang="en-GB" sz="3200" b="1" spc="-100" dirty="0">
              <a:solidFill>
                <a:schemeClr val="tx1">
                  <a:lumMod val="75000"/>
                  <a:lumOff val="25000"/>
                </a:schemeClr>
              </a:solidFill>
            </a:endParaRPr>
          </a:p>
        </p:txBody>
      </p:sp>
      <p:sp>
        <p:nvSpPr>
          <p:cNvPr id="11" name="Right Arrow 9"/>
          <p:cNvSpPr/>
          <p:nvPr/>
        </p:nvSpPr>
        <p:spPr>
          <a:xfrm>
            <a:off x="4716016" y="3543395"/>
            <a:ext cx="1080120" cy="595811"/>
          </a:xfrm>
          <a:prstGeom prst="rightArrow">
            <a:avLst/>
          </a:prstGeom>
          <a:solidFill>
            <a:srgbClr val="FDBB5E"/>
          </a:solidFill>
          <a:ln>
            <a:solidFill>
              <a:srgbClr val="FDBB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pic>
        <p:nvPicPr>
          <p:cNvPr id="7" name="Picture 6" descr="http://www.thebusinessresearchcompany.com/wp-content/uploads/2015/10/Transpo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907677"/>
            <a:ext cx="2900436" cy="19336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7"/>
          <p:cNvGraphicFramePr>
            <a:graphicFrameLocks/>
          </p:cNvGraphicFramePr>
          <p:nvPr>
            <p:extLst>
              <p:ext uri="{D42A27DB-BD31-4B8C-83A1-F6EECF244321}">
                <p14:modId xmlns:p14="http://schemas.microsoft.com/office/powerpoint/2010/main" val="2826238120"/>
              </p:ext>
            </p:extLst>
          </p:nvPr>
        </p:nvGraphicFramePr>
        <p:xfrm>
          <a:off x="2123728" y="1644994"/>
          <a:ext cx="3332484" cy="43926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4" descr="https://chemical-materials.elsevier.com/wp-content/uploads/2016/01/ChemicalsandMaterialsNow_DefiningSustainability.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6" y="3697285"/>
            <a:ext cx="2527449" cy="2527449"/>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6"/>
          <p:cNvSpPr txBox="1">
            <a:spLocks/>
          </p:cNvSpPr>
          <p:nvPr/>
        </p:nvSpPr>
        <p:spPr>
          <a:xfrm>
            <a:off x="179512" y="6382593"/>
            <a:ext cx="8280400" cy="358775"/>
          </a:xfrm>
          <a:prstGeom prst="rect">
            <a:avLst/>
          </a:prstGeom>
        </p:spPr>
        <p:txBody>
          <a:bodyPr/>
          <a:lstStyle>
            <a:lvl1pPr marL="182880" indent="-182880" algn="l" defTabSz="914400" rtl="0" eaLnBrk="1" latinLnBrk="0" hangingPunct="1">
              <a:spcBef>
                <a:spcPct val="20000"/>
              </a:spcBef>
              <a:buClr>
                <a:srgbClr val="FDBB5E"/>
              </a:buClr>
              <a:buSzPct val="85000"/>
              <a:buFont typeface="Arial" pitchFamily="34" charset="0"/>
              <a:buChar char="•"/>
              <a:defRPr sz="2400" kern="1200">
                <a:solidFill>
                  <a:schemeClr val="tx1">
                    <a:lumMod val="75000"/>
                    <a:lumOff val="25000"/>
                  </a:schemeClr>
                </a:solidFill>
                <a:latin typeface="+mn-lt"/>
                <a:ea typeface="+mn-ea"/>
                <a:cs typeface="+mn-cs"/>
              </a:defRPr>
            </a:lvl1pPr>
            <a:lvl2pPr marL="457200" indent="-182880" algn="l" defTabSz="914400" rtl="0" eaLnBrk="1" latinLnBrk="0" hangingPunct="1">
              <a:spcBef>
                <a:spcPct val="20000"/>
              </a:spcBef>
              <a:buClr>
                <a:srgbClr val="FDBB5E"/>
              </a:buClr>
              <a:buSzPct val="85000"/>
              <a:buFont typeface="Arial" pitchFamily="34" charset="0"/>
              <a:buChar char="•"/>
              <a:defRPr sz="2000" kern="1200">
                <a:solidFill>
                  <a:schemeClr val="tx1">
                    <a:lumMod val="75000"/>
                    <a:lumOff val="25000"/>
                  </a:schemeClr>
                </a:solidFill>
                <a:latin typeface="+mn-lt"/>
                <a:ea typeface="+mn-ea"/>
                <a:cs typeface="+mn-cs"/>
              </a:defRPr>
            </a:lvl2pPr>
            <a:lvl3pPr marL="731520" indent="-182880" algn="l" defTabSz="914400" rtl="0" eaLnBrk="1" latinLnBrk="0" hangingPunct="1">
              <a:spcBef>
                <a:spcPct val="20000"/>
              </a:spcBef>
              <a:buClr>
                <a:srgbClr val="FDBB5E"/>
              </a:buClr>
              <a:buSzPct val="90000"/>
              <a:buFont typeface="Arial" pitchFamily="34" charset="0"/>
              <a:buChar char="•"/>
              <a:defRPr sz="1800" kern="1200">
                <a:solidFill>
                  <a:schemeClr val="tx1">
                    <a:lumMod val="75000"/>
                    <a:lumOff val="25000"/>
                  </a:schemeClr>
                </a:solidFill>
                <a:latin typeface="+mn-lt"/>
                <a:ea typeface="+mn-ea"/>
                <a:cs typeface="+mn-cs"/>
              </a:defRPr>
            </a:lvl3pPr>
            <a:lvl4pPr marL="1005840" indent="-182880" algn="l" defTabSz="914400" rtl="0" eaLnBrk="1" latinLnBrk="0" hangingPunct="1">
              <a:spcBef>
                <a:spcPct val="20000"/>
              </a:spcBef>
              <a:buClr>
                <a:srgbClr val="FDBB5E"/>
              </a:buClr>
              <a:buFont typeface="Arial" pitchFamily="34" charset="0"/>
              <a:buChar char="•"/>
              <a:defRPr sz="1600" kern="1200">
                <a:solidFill>
                  <a:schemeClr val="tx1">
                    <a:lumMod val="75000"/>
                    <a:lumOff val="25000"/>
                  </a:schemeClr>
                </a:solidFill>
                <a:latin typeface="+mn-lt"/>
                <a:ea typeface="+mn-ea"/>
                <a:cs typeface="+mn-cs"/>
              </a:defRPr>
            </a:lvl4pPr>
            <a:lvl5pPr marL="1188720" indent="-137160" algn="l" defTabSz="914400" rtl="0" eaLnBrk="1" latinLnBrk="0" hangingPunct="1">
              <a:spcBef>
                <a:spcPct val="20000"/>
              </a:spcBef>
              <a:buClr>
                <a:srgbClr val="FDBB5E"/>
              </a:buClr>
              <a:buSzPct val="100000"/>
              <a:buFont typeface="Arial" pitchFamily="34" charset="0"/>
              <a:buChar char="•"/>
              <a:defRPr sz="1400" kern="1200" baseline="0">
                <a:solidFill>
                  <a:schemeClr val="tx1">
                    <a:lumMod val="75000"/>
                    <a:lumOff val="25000"/>
                  </a:schemeClr>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de-DE" sz="1400" dirty="0" err="1" smtClean="0"/>
              <a:t>Lozano</a:t>
            </a:r>
            <a:r>
              <a:rPr lang="de-DE" sz="1400" dirty="0" smtClean="0"/>
              <a:t> et al. 2015, </a:t>
            </a:r>
            <a:r>
              <a:rPr lang="de-DE" sz="1400" dirty="0" err="1" smtClean="0"/>
              <a:t>Eurostat</a:t>
            </a:r>
            <a:r>
              <a:rPr lang="de-DE" sz="1400" dirty="0" smtClean="0"/>
              <a:t>, 2015, Rahman &amp; Qing 2014, </a:t>
            </a:r>
            <a:r>
              <a:rPr lang="de-DE" sz="1400" dirty="0" err="1" smtClean="0"/>
              <a:t>Knemeyer</a:t>
            </a:r>
            <a:r>
              <a:rPr lang="de-DE" sz="1400" dirty="0" smtClean="0"/>
              <a:t> &amp; Murphy 2004 , van </a:t>
            </a:r>
            <a:r>
              <a:rPr lang="de-DE" sz="1400" dirty="0" err="1" smtClean="0"/>
              <a:t>Hoek</a:t>
            </a:r>
            <a:r>
              <a:rPr lang="de-DE" sz="1400" dirty="0" smtClean="0"/>
              <a:t>, 2001,</a:t>
            </a:r>
            <a:endParaRPr lang="en-US" sz="1400" dirty="0"/>
          </a:p>
        </p:txBody>
      </p:sp>
      <p:sp>
        <p:nvSpPr>
          <p:cNvPr id="12" name="Textfeld 11"/>
          <p:cNvSpPr txBox="1"/>
          <p:nvPr/>
        </p:nvSpPr>
        <p:spPr>
          <a:xfrm>
            <a:off x="5917714" y="1921947"/>
            <a:ext cx="2880320" cy="1384995"/>
          </a:xfrm>
          <a:prstGeom prst="rect">
            <a:avLst/>
          </a:prstGeom>
          <a:noFill/>
        </p:spPr>
        <p:txBody>
          <a:bodyPr wrap="square" rtlCol="0">
            <a:spAutoFit/>
          </a:bodyPr>
          <a:lstStyle/>
          <a:p>
            <a:r>
              <a:rPr lang="de-DE" sz="2400" b="1" dirty="0" smtClean="0">
                <a:solidFill>
                  <a:srgbClr val="FDBB5E"/>
                </a:solidFill>
                <a:latin typeface="+mj-lt"/>
              </a:rPr>
              <a:t>Ziel:</a:t>
            </a:r>
            <a:r>
              <a:rPr lang="de-DE" sz="2400" dirty="0" smtClean="0">
                <a:solidFill>
                  <a:srgbClr val="FDBB5E"/>
                </a:solidFill>
                <a:latin typeface="+mj-lt"/>
              </a:rPr>
              <a:t> </a:t>
            </a:r>
            <a:r>
              <a:rPr lang="de-DE" sz="2000" dirty="0" smtClean="0">
                <a:latin typeface="+mj-lt"/>
              </a:rPr>
              <a:t>Integration von Inhalten zum Thema nachhaltiger Transport in der Logistikausbildung! </a:t>
            </a:r>
          </a:p>
        </p:txBody>
      </p:sp>
      <p:sp>
        <p:nvSpPr>
          <p:cNvPr id="13" name="TextBox 10"/>
          <p:cNvSpPr txBox="1"/>
          <p:nvPr/>
        </p:nvSpPr>
        <p:spPr>
          <a:xfrm>
            <a:off x="5917714" y="3529848"/>
            <a:ext cx="3203848" cy="2862322"/>
          </a:xfrm>
          <a:prstGeom prst="rect">
            <a:avLst/>
          </a:prstGeom>
          <a:noFill/>
        </p:spPr>
        <p:txBody>
          <a:bodyPr wrap="square" rtlCol="0">
            <a:spAutoFit/>
          </a:bodyPr>
          <a:lstStyle/>
          <a:p>
            <a:pPr>
              <a:lnSpc>
                <a:spcPts val="2000"/>
              </a:lnSpc>
              <a:spcAft>
                <a:spcPts val="400"/>
              </a:spcAft>
            </a:pPr>
            <a:r>
              <a:rPr lang="de-DE" sz="2400" b="1" dirty="0" smtClean="0">
                <a:solidFill>
                  <a:srgbClr val="FDBB5E"/>
                </a:solidFill>
                <a:latin typeface="+mj-lt"/>
              </a:rPr>
              <a:t>Anforderungen:</a:t>
            </a:r>
          </a:p>
          <a:p>
            <a:pPr indent="-285750">
              <a:lnSpc>
                <a:spcPts val="2000"/>
              </a:lnSpc>
              <a:spcAft>
                <a:spcPts val="400"/>
              </a:spcAft>
              <a:buFontTx/>
              <a:buChar char="-"/>
            </a:pPr>
            <a:r>
              <a:rPr lang="de-DE" sz="2000" dirty="0" smtClean="0">
                <a:latin typeface="+mj-lt"/>
              </a:rPr>
              <a:t>Wissen über Verkehrsträger und deren Einsatz</a:t>
            </a:r>
          </a:p>
          <a:p>
            <a:pPr indent="-285750">
              <a:lnSpc>
                <a:spcPts val="2000"/>
              </a:lnSpc>
              <a:spcAft>
                <a:spcPts val="400"/>
              </a:spcAft>
              <a:buFontTx/>
              <a:buChar char="-"/>
            </a:pPr>
            <a:r>
              <a:rPr lang="de-DE" sz="2000" dirty="0" smtClean="0">
                <a:latin typeface="+mj-lt"/>
              </a:rPr>
              <a:t>Integration von praxisrelevanten Inhalten</a:t>
            </a:r>
          </a:p>
          <a:p>
            <a:pPr indent="-285750">
              <a:lnSpc>
                <a:spcPts val="2000"/>
              </a:lnSpc>
              <a:spcAft>
                <a:spcPts val="400"/>
              </a:spcAft>
              <a:buFontTx/>
              <a:buChar char="-"/>
            </a:pPr>
            <a:r>
              <a:rPr lang="de-DE" sz="2000" dirty="0" smtClean="0">
                <a:latin typeface="+mj-lt"/>
              </a:rPr>
              <a:t>Information zu möglichen Berufswegen</a:t>
            </a:r>
          </a:p>
          <a:p>
            <a:pPr indent="-285750">
              <a:lnSpc>
                <a:spcPts val="2000"/>
              </a:lnSpc>
              <a:spcAft>
                <a:spcPts val="400"/>
              </a:spcAft>
              <a:buFontTx/>
              <a:buChar char="-"/>
            </a:pPr>
            <a:r>
              <a:rPr lang="de-DE" sz="2000" dirty="0" smtClean="0">
                <a:latin typeface="+mj-lt"/>
              </a:rPr>
              <a:t>Theorie und Praxis verbinden </a:t>
            </a:r>
            <a:endParaRPr lang="de-DE" sz="2000" dirty="0">
              <a:latin typeface="+mj-lt"/>
            </a:endParaRPr>
          </a:p>
        </p:txBody>
      </p:sp>
      <p:sp>
        <p:nvSpPr>
          <p:cNvPr id="14" name="Foliennummernplatzhalter 4"/>
          <p:cNvSpPr>
            <a:spLocks noGrp="1"/>
          </p:cNvSpPr>
          <p:nvPr>
            <p:ph type="sldNum" sz="quarter" idx="12"/>
          </p:nvPr>
        </p:nvSpPr>
        <p:spPr>
          <a:xfrm>
            <a:off x="7596336" y="6597352"/>
            <a:ext cx="1066800" cy="329184"/>
          </a:xfrm>
        </p:spPr>
        <p:txBody>
          <a:bodyPr/>
          <a:lstStyle/>
          <a:p>
            <a:fld id="{7D34D7BA-8E13-46FE-8871-8877FE7E3568}" type="slidenum">
              <a:rPr lang="de-AT" smtClean="0">
                <a:solidFill>
                  <a:prstClr val="white"/>
                </a:solidFill>
              </a:rPr>
              <a:pPr/>
              <a:t>2</a:t>
            </a:fld>
            <a:endParaRPr lang="de-AT" dirty="0">
              <a:solidFill>
                <a:prstClr val="white"/>
              </a:solidFill>
            </a:endParaRPr>
          </a:p>
        </p:txBody>
      </p:sp>
      <p:sp>
        <p:nvSpPr>
          <p:cNvPr id="16" name="Datumsplatzhalter 3"/>
          <p:cNvSpPr>
            <a:spLocks noGrp="1"/>
          </p:cNvSpPr>
          <p:nvPr>
            <p:ph type="dt" sz="half" idx="10"/>
          </p:nvPr>
        </p:nvSpPr>
        <p:spPr>
          <a:xfrm>
            <a:off x="433536" y="6597352"/>
            <a:ext cx="2895600" cy="329184"/>
          </a:xfrm>
        </p:spPr>
        <p:txBody>
          <a:bodyPr/>
          <a:lstStyle/>
          <a:p>
            <a:fld id="{6B171AD8-BD5F-4503-8C65-79BF784426C3}" type="datetime7">
              <a:rPr lang="de-DE" smtClean="0">
                <a:solidFill>
                  <a:prstClr val="white"/>
                </a:solidFill>
              </a:rPr>
              <a:t>Apr-17</a:t>
            </a:fld>
            <a:endParaRPr lang="de-AT" dirty="0">
              <a:solidFill>
                <a:prstClr val="white"/>
              </a:solidFill>
            </a:endParaRPr>
          </a:p>
        </p:txBody>
      </p:sp>
    </p:spTree>
    <p:extLst>
      <p:ext uri="{BB962C8B-B14F-4D97-AF65-F5344CB8AC3E}">
        <p14:creationId xmlns:p14="http://schemas.microsoft.com/office/powerpoint/2010/main" val="2271447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Apr-17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20</a:t>
            </a:fld>
            <a:endParaRPr lang="de-AT" dirty="0">
              <a:solidFill>
                <a:prstClr val="white"/>
              </a:solidFill>
            </a:endParaRPr>
          </a:p>
        </p:txBody>
      </p:sp>
      <p:graphicFrame>
        <p:nvGraphicFramePr>
          <p:cNvPr id="6" name="Inhaltsplatzhalter 5"/>
          <p:cNvGraphicFramePr>
            <a:graphicFrameLocks noGrp="1"/>
          </p:cNvGraphicFramePr>
          <p:nvPr>
            <p:ph idx="4294967295"/>
            <p:extLst>
              <p:ext uri="{D42A27DB-BD31-4B8C-83A1-F6EECF244321}">
                <p14:modId xmlns:p14="http://schemas.microsoft.com/office/powerpoint/2010/main" val="2980936533"/>
              </p:ext>
            </p:extLst>
          </p:nvPr>
        </p:nvGraphicFramePr>
        <p:xfrm>
          <a:off x="107503" y="961423"/>
          <a:ext cx="8928993" cy="5563921"/>
        </p:xfrm>
        <a:graphic>
          <a:graphicData uri="http://schemas.openxmlformats.org/drawingml/2006/table">
            <a:tbl>
              <a:tblPr firstRow="1" bandRow="1">
                <a:tableStyleId>{073A0DAA-6AF3-43AB-8588-CEC1D06C72B9}</a:tableStyleId>
              </a:tblPr>
              <a:tblGrid>
                <a:gridCol w="693283"/>
                <a:gridCol w="2567472"/>
                <a:gridCol w="2834119"/>
                <a:gridCol w="2834119"/>
              </a:tblGrid>
              <a:tr h="476701">
                <a:tc>
                  <a:txBody>
                    <a:bodyPr/>
                    <a:lstStyle/>
                    <a:p>
                      <a:r>
                        <a:rPr lang="de-DE" sz="1200" dirty="0" smtClean="0">
                          <a:solidFill>
                            <a:schemeClr val="tx1">
                              <a:lumMod val="75000"/>
                              <a:lumOff val="25000"/>
                            </a:schemeClr>
                          </a:solidFill>
                        </a:rPr>
                        <a:t>Jahr-gang</a:t>
                      </a:r>
                      <a:endParaRPr lang="en-GB" sz="12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DE" sz="1200" dirty="0" smtClean="0">
                          <a:solidFill>
                            <a:schemeClr val="tx1">
                              <a:lumMod val="75000"/>
                              <a:lumOff val="25000"/>
                            </a:schemeClr>
                          </a:solidFill>
                        </a:rPr>
                        <a:t>HAK Schwerpunkt</a:t>
                      </a:r>
                      <a:r>
                        <a:rPr lang="de-DE" sz="1200" baseline="0" dirty="0" smtClean="0">
                          <a:solidFill>
                            <a:schemeClr val="tx1">
                              <a:lumMod val="75000"/>
                              <a:lumOff val="25000"/>
                            </a:schemeClr>
                          </a:solidFill>
                        </a:rPr>
                        <a:t> </a:t>
                      </a:r>
                    </a:p>
                    <a:p>
                      <a:pPr algn="ctr"/>
                      <a:r>
                        <a:rPr lang="de-DE" sz="1200" baseline="0" dirty="0" smtClean="0">
                          <a:solidFill>
                            <a:schemeClr val="tx1">
                              <a:lumMod val="75000"/>
                              <a:lumOff val="25000"/>
                            </a:schemeClr>
                          </a:solidFill>
                        </a:rPr>
                        <a:t>„Logistikmanagement“</a:t>
                      </a:r>
                      <a:endParaRPr lang="en-GB" sz="12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DE" sz="1200" dirty="0" smtClean="0">
                          <a:solidFill>
                            <a:schemeClr val="tx1">
                              <a:lumMod val="75000"/>
                              <a:lumOff val="25000"/>
                            </a:schemeClr>
                          </a:solidFill>
                        </a:rPr>
                        <a:t>HTL Fachrichtung</a:t>
                      </a:r>
                      <a:r>
                        <a:rPr lang="de-DE" sz="1200" baseline="0" dirty="0" smtClean="0">
                          <a:solidFill>
                            <a:schemeClr val="tx1">
                              <a:lumMod val="75000"/>
                              <a:lumOff val="25000"/>
                            </a:schemeClr>
                          </a:solidFill>
                        </a:rPr>
                        <a:t> „Wirtschaftsingenieurwesen“ und „Logistik“ </a:t>
                      </a:r>
                      <a:endParaRPr lang="en-GB" sz="12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DE" sz="1200" dirty="0" smtClean="0">
                          <a:solidFill>
                            <a:schemeClr val="tx1">
                              <a:lumMod val="75000"/>
                              <a:lumOff val="25000"/>
                            </a:schemeClr>
                          </a:solidFill>
                        </a:rPr>
                        <a:t>AHS „Geschichte</a:t>
                      </a:r>
                      <a:r>
                        <a:rPr lang="de-DE" sz="1200" baseline="0" dirty="0" smtClean="0">
                          <a:solidFill>
                            <a:schemeClr val="tx1">
                              <a:lumMod val="75000"/>
                              <a:lumOff val="25000"/>
                            </a:schemeClr>
                          </a:solidFill>
                        </a:rPr>
                        <a:t> und Sozialkunde/Politische Bildung“ und „Geografie und Wirtschaftskunde“</a:t>
                      </a:r>
                      <a:endParaRPr lang="en-GB" sz="12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805061">
                <a:tc>
                  <a:txBody>
                    <a:bodyPr/>
                    <a:lstStyle/>
                    <a:p>
                      <a:r>
                        <a:rPr lang="de-DE" sz="1200" dirty="0" smtClean="0"/>
                        <a:t>1</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200" i="1" dirty="0" smtClean="0">
                          <a:solidFill>
                            <a:schemeClr val="tx1">
                              <a:lumMod val="50000"/>
                              <a:lumOff val="50000"/>
                            </a:schemeClr>
                          </a:solidFill>
                        </a:rPr>
                        <a:t>Logistikschwerpunkt</a:t>
                      </a:r>
                      <a:r>
                        <a:rPr lang="de-DE" sz="1200" i="1" baseline="0" dirty="0" smtClean="0">
                          <a:solidFill>
                            <a:schemeClr val="tx1">
                              <a:lumMod val="50000"/>
                              <a:lumOff val="50000"/>
                            </a:schemeClr>
                          </a:solidFill>
                        </a:rPr>
                        <a:t> in diesem Jahrgang nicht vorgesehen</a:t>
                      </a:r>
                      <a:endParaRPr lang="en-GB" sz="1200" i="1"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Wirtschaftliches</a:t>
                      </a:r>
                      <a:r>
                        <a:rPr lang="de-DE" sz="1200" baseline="0" dirty="0" smtClean="0">
                          <a:solidFill>
                            <a:schemeClr val="tx1">
                              <a:lumMod val="50000"/>
                              <a:lumOff val="50000"/>
                            </a:schemeClr>
                          </a:solidFill>
                        </a:rPr>
                        <a:t> Rechnen in der Logistik</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Wettbewerbspolitik und Regionalpolitik</a:t>
                      </a:r>
                    </a:p>
                    <a:p>
                      <a:pPr marL="285750" indent="-285750">
                        <a:buFont typeface="Arial" panose="020B0604020202020204" pitchFamily="34" charset="0"/>
                        <a:buChar char="•"/>
                      </a:pPr>
                      <a:r>
                        <a:rPr lang="de-DE" sz="1200" dirty="0" smtClean="0">
                          <a:solidFill>
                            <a:schemeClr val="tx1">
                              <a:lumMod val="50000"/>
                              <a:lumOff val="50000"/>
                            </a:schemeClr>
                          </a:solidFill>
                        </a:rPr>
                        <a:t>Vertiefungsmöglichkeiten (Case Studies)</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5061">
                <a:tc>
                  <a:txBody>
                    <a:bodyPr/>
                    <a:lstStyle/>
                    <a:p>
                      <a:r>
                        <a:rPr lang="de-DE" sz="1200" dirty="0" smtClean="0"/>
                        <a:t>2</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i="1" dirty="0" smtClean="0">
                          <a:solidFill>
                            <a:schemeClr val="tx1">
                              <a:lumMod val="50000"/>
                              <a:lumOff val="50000"/>
                            </a:schemeClr>
                          </a:solidFill>
                        </a:rPr>
                        <a:t>Logistikschwerpunkt</a:t>
                      </a:r>
                      <a:r>
                        <a:rPr lang="de-DE" sz="1200" i="1" baseline="0" dirty="0" smtClean="0">
                          <a:solidFill>
                            <a:schemeClr val="tx1">
                              <a:lumMod val="50000"/>
                              <a:lumOff val="50000"/>
                            </a:schemeClr>
                          </a:solidFill>
                        </a:rPr>
                        <a:t> in diesem Jahrgang nicht vorgesehen</a:t>
                      </a:r>
                      <a:endParaRPr lang="en-GB" sz="1200" i="1"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Prozesse und Technologie</a:t>
                      </a:r>
                      <a:r>
                        <a:rPr lang="de-DE" sz="1200" baseline="0" dirty="0" smtClean="0">
                          <a:solidFill>
                            <a:schemeClr val="tx1">
                              <a:lumMod val="50000"/>
                              <a:lumOff val="50000"/>
                            </a:schemeClr>
                          </a:solidFill>
                        </a:rPr>
                        <a:t> der Logistik</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Wirtschaftsstandort</a:t>
                      </a:r>
                      <a:r>
                        <a:rPr lang="de-DE" sz="1200" baseline="0" dirty="0" smtClean="0">
                          <a:solidFill>
                            <a:schemeClr val="tx1">
                              <a:lumMod val="50000"/>
                              <a:lumOff val="50000"/>
                            </a:schemeClr>
                          </a:solidFill>
                        </a:rPr>
                        <a:t> Österreich</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solidFill>
                            <a:schemeClr val="tx1">
                              <a:lumMod val="50000"/>
                              <a:lumOff val="50000"/>
                            </a:schemeClr>
                          </a:solidFill>
                        </a:rPr>
                        <a:t>Vertiefungsmöglichkeiten (Case Studies)</a:t>
                      </a:r>
                      <a:endParaRPr lang="en-GB" sz="1200" dirty="0" smtClean="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78627">
                <a:tc>
                  <a:txBody>
                    <a:bodyPr/>
                    <a:lstStyle/>
                    <a:p>
                      <a:r>
                        <a:rPr lang="de-DE" sz="1200" dirty="0" smtClean="0"/>
                        <a:t>3</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Leistungserstellung</a:t>
                      </a:r>
                    </a:p>
                    <a:p>
                      <a:pPr marL="285750" indent="-285750">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Grundlagen der Logistik</a:t>
                      </a:r>
                    </a:p>
                    <a:p>
                      <a:pPr marL="285750" indent="-285750">
                        <a:buFont typeface="Arial" panose="020B0604020202020204" pitchFamily="34" charset="0"/>
                        <a:buChar char="•"/>
                      </a:pPr>
                      <a:r>
                        <a:rPr lang="de-DE" sz="1200" kern="1200" dirty="0" smtClean="0">
                          <a:solidFill>
                            <a:schemeClr val="tx1">
                              <a:lumMod val="50000"/>
                              <a:lumOff val="50000"/>
                            </a:schemeClr>
                          </a:solidFill>
                          <a:latin typeface="+mn-lt"/>
                          <a:ea typeface="+mn-ea"/>
                          <a:cs typeface="+mn-cs"/>
                        </a:rPr>
                        <a:t>Distributionspolitik</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Transportlogistik</a:t>
                      </a:r>
                    </a:p>
                    <a:p>
                      <a:pPr marL="285750" indent="-285750">
                        <a:buFont typeface="Arial" panose="020B0604020202020204" pitchFamily="34" charset="0"/>
                        <a:buChar char="•"/>
                      </a:pPr>
                      <a:r>
                        <a:rPr lang="de-DE" sz="1200" dirty="0" smtClean="0">
                          <a:solidFill>
                            <a:schemeClr val="tx1">
                              <a:lumMod val="50000"/>
                              <a:lumOff val="50000"/>
                            </a:schemeClr>
                          </a:solidFill>
                        </a:rPr>
                        <a:t>Umschlag</a:t>
                      </a:r>
                      <a:r>
                        <a:rPr lang="de-DE" sz="1200" baseline="0" dirty="0" smtClean="0">
                          <a:solidFill>
                            <a:schemeClr val="tx1">
                              <a:lumMod val="50000"/>
                              <a:lumOff val="50000"/>
                            </a:schemeClr>
                          </a:solidFill>
                        </a:rPr>
                        <a:t> und Lagerung</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Prozesse und Technologie der Logistik</a:t>
                      </a:r>
                    </a:p>
                    <a:p>
                      <a:pPr marL="285750" indent="-285750">
                        <a:buFont typeface="Arial" panose="020B0604020202020204" pitchFamily="34" charset="0"/>
                        <a:buChar char="•"/>
                      </a:pPr>
                      <a:r>
                        <a:rPr lang="de-DE" sz="1200" dirty="0" smtClean="0">
                          <a:solidFill>
                            <a:schemeClr val="tx1">
                              <a:lumMod val="50000"/>
                              <a:lumOff val="50000"/>
                            </a:schemeClr>
                          </a:solidFill>
                        </a:rPr>
                        <a:t>Angewandte</a:t>
                      </a:r>
                      <a:r>
                        <a:rPr lang="de-DE" sz="1200" baseline="0" dirty="0" smtClean="0">
                          <a:solidFill>
                            <a:schemeClr val="tx1">
                              <a:lumMod val="50000"/>
                              <a:lumOff val="50000"/>
                            </a:schemeClr>
                          </a:solidFill>
                        </a:rPr>
                        <a:t> Logistik</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Wirtschaftsstandort Österreich</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solidFill>
                            <a:schemeClr val="tx1">
                              <a:lumMod val="50000"/>
                              <a:lumOff val="50000"/>
                            </a:schemeClr>
                          </a:solidFill>
                        </a:rPr>
                        <a:t>Vertiefungsmöglichkeiten (Case Studies)</a:t>
                      </a:r>
                      <a:endParaRPr lang="en-GB" sz="1200" dirty="0" smtClean="0">
                        <a:solidFill>
                          <a:schemeClr val="tx1">
                            <a:lumMod val="50000"/>
                            <a:lumOff val="50000"/>
                          </a:schemeClr>
                        </a:solidFill>
                      </a:endParaRPr>
                    </a:p>
                    <a:p>
                      <a:pPr marL="0" indent="0">
                        <a:buFont typeface="Arial" panose="020B0604020202020204" pitchFamily="34" charset="0"/>
                        <a:buNone/>
                      </a:pP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5061">
                <a:tc>
                  <a:txBody>
                    <a:bodyPr/>
                    <a:lstStyle/>
                    <a:p>
                      <a:r>
                        <a:rPr lang="de-DE" sz="1200" dirty="0" smtClean="0"/>
                        <a:t>4</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Produktionslogistik</a:t>
                      </a:r>
                    </a:p>
                    <a:p>
                      <a:pPr marL="285750" indent="-285750" algn="l" defTabSz="914400" rtl="0" eaLnBrk="1" latinLnBrk="0" hangingPunct="1">
                        <a:buFont typeface="Arial" panose="020B0604020202020204" pitchFamily="34" charset="0"/>
                        <a:buChar char="•"/>
                      </a:pPr>
                      <a:r>
                        <a:rPr lang="de-DE" sz="1200" kern="1200" dirty="0" smtClean="0">
                          <a:solidFill>
                            <a:schemeClr val="tx1">
                              <a:lumMod val="50000"/>
                              <a:lumOff val="50000"/>
                            </a:schemeClr>
                          </a:solidFill>
                          <a:latin typeface="+mn-lt"/>
                          <a:ea typeface="+mn-ea"/>
                          <a:cs typeface="+mn-cs"/>
                        </a:rPr>
                        <a:t>Beschaffung</a:t>
                      </a:r>
                      <a:endParaRPr lang="en-GB" sz="1200" kern="1200" dirty="0">
                        <a:solidFill>
                          <a:schemeClr val="tx1">
                            <a:lumMod val="50000"/>
                            <a:lumOff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Prozesse und Technologie der Logistik</a:t>
                      </a:r>
                    </a:p>
                    <a:p>
                      <a:pPr marL="285750" indent="-285750">
                        <a:buFont typeface="Arial" panose="020B0604020202020204" pitchFamily="34" charset="0"/>
                        <a:buChar char="•"/>
                      </a:pPr>
                      <a:r>
                        <a:rPr lang="de-DE" sz="1200" dirty="0" smtClean="0">
                          <a:solidFill>
                            <a:schemeClr val="tx1">
                              <a:lumMod val="50000"/>
                              <a:lumOff val="50000"/>
                            </a:schemeClr>
                          </a:solidFill>
                        </a:rPr>
                        <a:t>Angewandte</a:t>
                      </a:r>
                      <a:r>
                        <a:rPr lang="de-DE" sz="1200" baseline="0" dirty="0" smtClean="0">
                          <a:solidFill>
                            <a:schemeClr val="tx1">
                              <a:lumMod val="50000"/>
                              <a:lumOff val="50000"/>
                            </a:schemeClr>
                          </a:solidFill>
                        </a:rPr>
                        <a:t> Logistik</a:t>
                      </a:r>
                      <a:endParaRPr lang="en-GB" sz="1200" dirty="0" smtClean="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Lokal – regional – global: Chancen und Herausforderungen von Globalisierung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solidFill>
                            <a:schemeClr val="tx1">
                              <a:lumMod val="50000"/>
                              <a:lumOff val="50000"/>
                            </a:schemeClr>
                          </a:solidFill>
                        </a:rPr>
                        <a:t>Vertiefungsmöglichkeiten (Case Studies)</a:t>
                      </a:r>
                      <a:endParaRPr lang="en-GB" sz="1200" dirty="0" smtClean="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11353">
                <a:tc>
                  <a:txBody>
                    <a:bodyPr/>
                    <a:lstStyle/>
                    <a:p>
                      <a:r>
                        <a:rPr lang="de-DE" sz="1200" dirty="0" smtClean="0"/>
                        <a:t>5</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Logistikcontrolling</a:t>
                      </a:r>
                      <a:r>
                        <a:rPr lang="de-DE" sz="1200" baseline="0" dirty="0" smtClean="0">
                          <a:solidFill>
                            <a:schemeClr val="tx1">
                              <a:lumMod val="50000"/>
                              <a:lumOff val="50000"/>
                            </a:schemeClr>
                          </a:solidFill>
                        </a:rPr>
                        <a:t> </a:t>
                      </a:r>
                    </a:p>
                    <a:p>
                      <a:pPr marL="285750" indent="-285750">
                        <a:buFont typeface="Arial" panose="020B0604020202020204" pitchFamily="34" charset="0"/>
                        <a:buChar char="•"/>
                      </a:pPr>
                      <a:r>
                        <a:rPr lang="de-DE" sz="1200" baseline="0" dirty="0" smtClean="0">
                          <a:solidFill>
                            <a:schemeClr val="tx1">
                              <a:lumMod val="50000"/>
                              <a:lumOff val="50000"/>
                            </a:schemeClr>
                          </a:solidFill>
                        </a:rPr>
                        <a:t>Supply Chain Management</a:t>
                      </a:r>
                    </a:p>
                    <a:p>
                      <a:pPr marL="285750" indent="-285750">
                        <a:buFont typeface="Arial" panose="020B0604020202020204" pitchFamily="34" charset="0"/>
                        <a:buChar char="•"/>
                      </a:pPr>
                      <a:r>
                        <a:rPr lang="de-DE" sz="1200" baseline="0" dirty="0" smtClean="0">
                          <a:solidFill>
                            <a:schemeClr val="tx1">
                              <a:lumMod val="50000"/>
                              <a:lumOff val="50000"/>
                            </a:schemeClr>
                          </a:solidFill>
                        </a:rPr>
                        <a:t>Inhaltliche Wiederholung </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Prozesse und Technologie der Logistik</a:t>
                      </a:r>
                    </a:p>
                    <a:p>
                      <a:pPr marL="285750" indent="-285750">
                        <a:buFont typeface="Arial" panose="020B0604020202020204" pitchFamily="34" charset="0"/>
                        <a:buChar char="•"/>
                      </a:pPr>
                      <a:r>
                        <a:rPr lang="de-DE" sz="1200" dirty="0" smtClean="0">
                          <a:solidFill>
                            <a:schemeClr val="tx1">
                              <a:lumMod val="50000"/>
                              <a:lumOff val="50000"/>
                            </a:schemeClr>
                          </a:solidFill>
                        </a:rPr>
                        <a:t>Angewandte</a:t>
                      </a:r>
                      <a:r>
                        <a:rPr lang="de-DE" sz="1200" baseline="0" dirty="0" smtClean="0">
                          <a:solidFill>
                            <a:schemeClr val="tx1">
                              <a:lumMod val="50000"/>
                              <a:lumOff val="50000"/>
                            </a:schemeClr>
                          </a:solidFill>
                        </a:rPr>
                        <a:t> Logistik</a:t>
                      </a:r>
                      <a:endParaRPr lang="en-GB" sz="1200" dirty="0" smtClean="0">
                        <a:solidFill>
                          <a:schemeClr val="tx1">
                            <a:lumMod val="50000"/>
                            <a:lumOff val="50000"/>
                          </a:schemeClr>
                        </a:solidFill>
                      </a:endParaRPr>
                    </a:p>
                    <a:p>
                      <a:pPr marL="285750" indent="-285750">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Qualitäts-, Prozess- und Umweltmanagement</a:t>
                      </a:r>
                    </a:p>
                    <a:p>
                      <a:pPr marL="285750" indent="-285750">
                        <a:buFont typeface="Arial" panose="020B0604020202020204" pitchFamily="34" charset="0"/>
                        <a:buChar char="•"/>
                      </a:pPr>
                      <a:r>
                        <a:rPr lang="de-DE" sz="1200" baseline="0" dirty="0" smtClean="0">
                          <a:solidFill>
                            <a:schemeClr val="tx1">
                              <a:lumMod val="50000"/>
                              <a:lumOff val="50000"/>
                            </a:schemeClr>
                          </a:solidFill>
                        </a:rPr>
                        <a:t>Logistikcontrolling</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8"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4331" y="-70998"/>
            <a:ext cx="2243453" cy="1051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el 20"/>
          <p:cNvSpPr txBox="1">
            <a:spLocks/>
          </p:cNvSpPr>
          <p:nvPr/>
        </p:nvSpPr>
        <p:spPr>
          <a:xfrm>
            <a:off x="2267744" y="133535"/>
            <a:ext cx="6563072" cy="990600"/>
          </a:xfrm>
          <a:prstGeom prst="rect">
            <a:avLst/>
          </a:prstGeom>
        </p:spPr>
        <p:txBody>
          <a:bodyPr>
            <a:noAutofit/>
          </a:bodyPr>
          <a:lstStyle>
            <a:lvl1pPr algn="l" defTabSz="914400" rtl="0" eaLnBrk="1" latinLnBrk="0" hangingPunct="1">
              <a:spcBef>
                <a:spcPct val="0"/>
              </a:spcBef>
              <a:buNone/>
              <a:defRPr sz="2800" b="1" kern="1200" spc="-100" baseline="0">
                <a:solidFill>
                  <a:schemeClr val="tx2"/>
                </a:solidFill>
                <a:latin typeface="+mj-lt"/>
                <a:ea typeface="+mj-ea"/>
                <a:cs typeface="+mj-cs"/>
              </a:defRPr>
            </a:lvl1pPr>
          </a:lstStyle>
          <a:p>
            <a:pPr algn="r"/>
            <a:r>
              <a:rPr lang="de-DE" sz="2400" dirty="0" smtClean="0">
                <a:solidFill>
                  <a:schemeClr val="tx1">
                    <a:lumMod val="75000"/>
                    <a:lumOff val="25000"/>
                  </a:schemeClr>
                </a:solidFill>
              </a:rPr>
              <a:t>Lehrmittelpaket „Verkehr und Umwelt“ </a:t>
            </a:r>
          </a:p>
          <a:p>
            <a:pPr algn="r"/>
            <a:r>
              <a:rPr lang="de-DE" sz="2400" dirty="0" smtClean="0">
                <a:solidFill>
                  <a:schemeClr val="tx1">
                    <a:lumMod val="75000"/>
                    <a:lumOff val="25000"/>
                  </a:schemeClr>
                </a:solidFill>
              </a:rPr>
              <a:t>mögliche Integration der Inhalte in den Lehrplan</a:t>
            </a:r>
            <a:endParaRPr lang="en-GB" sz="2400" dirty="0">
              <a:solidFill>
                <a:schemeClr val="tx1">
                  <a:lumMod val="75000"/>
                  <a:lumOff val="25000"/>
                </a:schemeClr>
              </a:solidFill>
            </a:endParaRPr>
          </a:p>
        </p:txBody>
      </p:sp>
    </p:spTree>
    <p:extLst>
      <p:ext uri="{BB962C8B-B14F-4D97-AF65-F5344CB8AC3E}">
        <p14:creationId xmlns:p14="http://schemas.microsoft.com/office/powerpoint/2010/main" val="2088761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pPr/>
              <a:t>Apr-17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21</a:t>
            </a:fld>
            <a:endParaRPr lang="de-AT" dirty="0">
              <a:solidFill>
                <a:prstClr val="white"/>
              </a:solidFill>
            </a:endParaRPr>
          </a:p>
        </p:txBody>
      </p:sp>
      <p:pic>
        <p:nvPicPr>
          <p:cNvPr id="13"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323" y="44624"/>
            <a:ext cx="2837779" cy="1330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el 20"/>
          <p:cNvSpPr>
            <a:spLocks noGrp="1"/>
          </p:cNvSpPr>
          <p:nvPr>
            <p:ph type="title"/>
          </p:nvPr>
        </p:nvSpPr>
        <p:spPr>
          <a:xfrm>
            <a:off x="457200" y="404664"/>
            <a:ext cx="6275040" cy="990600"/>
          </a:xfrm>
        </p:spPr>
        <p:txBody>
          <a:bodyPr>
            <a:normAutofit/>
          </a:bodyPr>
          <a:lstStyle/>
          <a:p>
            <a:pPr algn="r"/>
            <a:r>
              <a:rPr lang="de-DE" sz="4000" b="1" dirty="0" smtClean="0"/>
              <a:t>  </a:t>
            </a:r>
            <a:r>
              <a:rPr lang="de-DE" sz="4000" b="1" dirty="0" smtClean="0">
                <a:solidFill>
                  <a:schemeClr val="tx1">
                    <a:lumMod val="75000"/>
                    <a:lumOff val="25000"/>
                  </a:schemeClr>
                </a:solidFill>
              </a:rPr>
              <a:t>-</a:t>
            </a:r>
            <a:r>
              <a:rPr lang="de-DE" sz="4000" b="1" dirty="0" smtClean="0"/>
              <a:t> </a:t>
            </a:r>
            <a:r>
              <a:rPr lang="de-DE" sz="4000" b="1" dirty="0" smtClean="0">
                <a:solidFill>
                  <a:schemeClr val="tx1">
                    <a:lumMod val="75000"/>
                    <a:lumOff val="25000"/>
                  </a:schemeClr>
                </a:solidFill>
              </a:rPr>
              <a:t>Lehrmittelpakete</a:t>
            </a:r>
            <a:endParaRPr lang="en-GB" sz="4000" b="1" dirty="0">
              <a:solidFill>
                <a:schemeClr val="tx1">
                  <a:lumMod val="75000"/>
                  <a:lumOff val="25000"/>
                </a:schemeClr>
              </a:solidFill>
            </a:endParaRPr>
          </a:p>
        </p:txBody>
      </p:sp>
      <p:sp>
        <p:nvSpPr>
          <p:cNvPr id="16" name="Inhaltsplatzhalter 2"/>
          <p:cNvSpPr>
            <a:spLocks noGrp="1"/>
          </p:cNvSpPr>
          <p:nvPr>
            <p:ph idx="1"/>
          </p:nvPr>
        </p:nvSpPr>
        <p:spPr>
          <a:xfrm>
            <a:off x="107504" y="1700807"/>
            <a:ext cx="5040560" cy="4786741"/>
          </a:xfrm>
        </p:spPr>
        <p:txBody>
          <a:bodyPr>
            <a:normAutofit fontScale="92500" lnSpcReduction="10000"/>
          </a:bodyPr>
          <a:lstStyle/>
          <a:p>
            <a:pPr marL="274320" lvl="1" indent="0">
              <a:buNone/>
            </a:pPr>
            <a:r>
              <a:rPr lang="de-DE" sz="2400" b="1" dirty="0" smtClean="0"/>
              <a:t>Multimodale Transporte </a:t>
            </a:r>
            <a:endParaRPr lang="de-DE" sz="2400" dirty="0"/>
          </a:p>
          <a:p>
            <a:pPr marL="274320" lvl="1" indent="0">
              <a:buNone/>
            </a:pPr>
            <a:r>
              <a:rPr lang="de-DE" dirty="0" smtClean="0">
                <a:solidFill>
                  <a:schemeClr val="tx1">
                    <a:lumMod val="75000"/>
                    <a:lumOff val="25000"/>
                  </a:schemeClr>
                </a:solidFill>
              </a:rPr>
              <a:t>Dieses Lehrmittelpaket bietet Informationen rund um das Thema multimodaler Transport als Beitrag zu einem nachhaltigeren Güterverkehr.</a:t>
            </a:r>
          </a:p>
          <a:p>
            <a:pPr marL="274320" lvl="1" indent="0">
              <a:buNone/>
            </a:pPr>
            <a:r>
              <a:rPr lang="de-DE" u="sng" dirty="0"/>
              <a:t>Umfang Lehrmittelpaket:</a:t>
            </a:r>
          </a:p>
          <a:p>
            <a:pPr lvl="1"/>
            <a:r>
              <a:rPr lang="de-DE" dirty="0" smtClean="0">
                <a:solidFill>
                  <a:schemeClr val="tx1">
                    <a:lumMod val="75000"/>
                    <a:lumOff val="25000"/>
                  </a:schemeClr>
                </a:solidFill>
              </a:rPr>
              <a:t>Foliensatz</a:t>
            </a:r>
          </a:p>
          <a:p>
            <a:pPr lvl="1"/>
            <a:r>
              <a:rPr lang="de-DE" dirty="0" smtClean="0"/>
              <a:t>Reader</a:t>
            </a:r>
          </a:p>
          <a:p>
            <a:pPr lvl="1"/>
            <a:r>
              <a:rPr lang="de-DE" dirty="0"/>
              <a:t>Fragen zum Foliensatz</a:t>
            </a:r>
          </a:p>
          <a:p>
            <a:pPr lvl="1"/>
            <a:r>
              <a:rPr lang="de-DE" dirty="0" smtClean="0">
                <a:solidFill>
                  <a:schemeClr val="tx1">
                    <a:lumMod val="75000"/>
                    <a:lumOff val="25000"/>
                  </a:schemeClr>
                </a:solidFill>
              </a:rPr>
              <a:t>Videoübung</a:t>
            </a:r>
          </a:p>
          <a:p>
            <a:pPr lvl="1"/>
            <a:r>
              <a:rPr lang="de-DE" dirty="0" smtClean="0"/>
              <a:t>Übung – multimodale Transportprozesse selbst gestalten</a:t>
            </a:r>
          </a:p>
          <a:p>
            <a:pPr lvl="1"/>
            <a:r>
              <a:rPr lang="de-DE" dirty="0" smtClean="0"/>
              <a:t>Weiterführende Links</a:t>
            </a:r>
            <a:endParaRPr lang="de-DE" dirty="0"/>
          </a:p>
          <a:p>
            <a:pPr marL="274320" lvl="1" indent="0">
              <a:buNone/>
            </a:pPr>
            <a:endParaRPr lang="de-DE" dirty="0" smtClean="0"/>
          </a:p>
          <a:p>
            <a:pPr marL="274320" lvl="1" indent="0">
              <a:buNone/>
            </a:pPr>
            <a:r>
              <a:rPr lang="de-DE" dirty="0" smtClean="0">
                <a:hlinkClick r:id="rId4"/>
              </a:rPr>
              <a:t>Zum Lehrmittelpaket</a:t>
            </a:r>
            <a:endParaRPr lang="de-DE" dirty="0"/>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2839" y="3115194"/>
            <a:ext cx="3982194" cy="2266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1546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Apr-17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22</a:t>
            </a:fld>
            <a:endParaRPr lang="de-AT" dirty="0">
              <a:solidFill>
                <a:prstClr val="white"/>
              </a:solidFill>
            </a:endParaRPr>
          </a:p>
        </p:txBody>
      </p:sp>
      <p:graphicFrame>
        <p:nvGraphicFramePr>
          <p:cNvPr id="6" name="Inhaltsplatzhalter 5"/>
          <p:cNvGraphicFramePr>
            <a:graphicFrameLocks noGrp="1"/>
          </p:cNvGraphicFramePr>
          <p:nvPr>
            <p:ph idx="4294967295"/>
            <p:extLst>
              <p:ext uri="{D42A27DB-BD31-4B8C-83A1-F6EECF244321}">
                <p14:modId xmlns:p14="http://schemas.microsoft.com/office/powerpoint/2010/main" val="1325622768"/>
              </p:ext>
            </p:extLst>
          </p:nvPr>
        </p:nvGraphicFramePr>
        <p:xfrm>
          <a:off x="107503" y="961423"/>
          <a:ext cx="8928993" cy="5563921"/>
        </p:xfrm>
        <a:graphic>
          <a:graphicData uri="http://schemas.openxmlformats.org/drawingml/2006/table">
            <a:tbl>
              <a:tblPr firstRow="1" bandRow="1">
                <a:tableStyleId>{073A0DAA-6AF3-43AB-8588-CEC1D06C72B9}</a:tableStyleId>
              </a:tblPr>
              <a:tblGrid>
                <a:gridCol w="693283"/>
                <a:gridCol w="2567472"/>
                <a:gridCol w="2834119"/>
                <a:gridCol w="2834119"/>
              </a:tblGrid>
              <a:tr h="476701">
                <a:tc>
                  <a:txBody>
                    <a:bodyPr/>
                    <a:lstStyle/>
                    <a:p>
                      <a:r>
                        <a:rPr lang="de-DE" sz="1200" dirty="0" smtClean="0">
                          <a:solidFill>
                            <a:schemeClr val="tx1">
                              <a:lumMod val="75000"/>
                              <a:lumOff val="25000"/>
                            </a:schemeClr>
                          </a:solidFill>
                        </a:rPr>
                        <a:t>Jahr-gang</a:t>
                      </a:r>
                      <a:endParaRPr lang="en-GB" sz="12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DE" sz="1200" dirty="0" smtClean="0">
                          <a:solidFill>
                            <a:schemeClr val="tx1">
                              <a:lumMod val="75000"/>
                              <a:lumOff val="25000"/>
                            </a:schemeClr>
                          </a:solidFill>
                        </a:rPr>
                        <a:t>HAK Schwerpunkt</a:t>
                      </a:r>
                      <a:r>
                        <a:rPr lang="de-DE" sz="1200" baseline="0" dirty="0" smtClean="0">
                          <a:solidFill>
                            <a:schemeClr val="tx1">
                              <a:lumMod val="75000"/>
                              <a:lumOff val="25000"/>
                            </a:schemeClr>
                          </a:solidFill>
                        </a:rPr>
                        <a:t> </a:t>
                      </a:r>
                    </a:p>
                    <a:p>
                      <a:pPr algn="ctr"/>
                      <a:r>
                        <a:rPr lang="de-DE" sz="1200" baseline="0" dirty="0" smtClean="0">
                          <a:solidFill>
                            <a:schemeClr val="tx1">
                              <a:lumMod val="75000"/>
                              <a:lumOff val="25000"/>
                            </a:schemeClr>
                          </a:solidFill>
                        </a:rPr>
                        <a:t>„Logistikmanagement“</a:t>
                      </a:r>
                      <a:endParaRPr lang="en-GB" sz="12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DE" sz="1200" dirty="0" smtClean="0">
                          <a:solidFill>
                            <a:schemeClr val="tx1">
                              <a:lumMod val="75000"/>
                              <a:lumOff val="25000"/>
                            </a:schemeClr>
                          </a:solidFill>
                        </a:rPr>
                        <a:t>HTL Fachrichtung</a:t>
                      </a:r>
                      <a:r>
                        <a:rPr lang="de-DE" sz="1200" baseline="0" dirty="0" smtClean="0">
                          <a:solidFill>
                            <a:schemeClr val="tx1">
                              <a:lumMod val="75000"/>
                              <a:lumOff val="25000"/>
                            </a:schemeClr>
                          </a:solidFill>
                        </a:rPr>
                        <a:t> „Wirtschaftsingenieurwesen“ und „Logistik“ </a:t>
                      </a:r>
                      <a:endParaRPr lang="en-GB" sz="12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DE" sz="1200" dirty="0" smtClean="0">
                          <a:solidFill>
                            <a:schemeClr val="tx1">
                              <a:lumMod val="75000"/>
                              <a:lumOff val="25000"/>
                            </a:schemeClr>
                          </a:solidFill>
                        </a:rPr>
                        <a:t>AHS „Geschichte</a:t>
                      </a:r>
                      <a:r>
                        <a:rPr lang="de-DE" sz="1200" baseline="0" dirty="0" smtClean="0">
                          <a:solidFill>
                            <a:schemeClr val="tx1">
                              <a:lumMod val="75000"/>
                              <a:lumOff val="25000"/>
                            </a:schemeClr>
                          </a:solidFill>
                        </a:rPr>
                        <a:t> und Sozialkunde/Politische Bildung“ und „Geografie und Wirtschaftskunde“</a:t>
                      </a:r>
                      <a:endParaRPr lang="en-GB" sz="12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805061">
                <a:tc>
                  <a:txBody>
                    <a:bodyPr/>
                    <a:lstStyle/>
                    <a:p>
                      <a:r>
                        <a:rPr lang="de-DE" sz="1200" dirty="0" smtClean="0"/>
                        <a:t>1</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200" i="1" dirty="0" smtClean="0">
                          <a:solidFill>
                            <a:schemeClr val="tx1">
                              <a:lumMod val="50000"/>
                              <a:lumOff val="50000"/>
                            </a:schemeClr>
                          </a:solidFill>
                        </a:rPr>
                        <a:t>Logistikschwerpunkt</a:t>
                      </a:r>
                      <a:r>
                        <a:rPr lang="de-DE" sz="1200" i="1" baseline="0" dirty="0" smtClean="0">
                          <a:solidFill>
                            <a:schemeClr val="tx1">
                              <a:lumMod val="50000"/>
                              <a:lumOff val="50000"/>
                            </a:schemeClr>
                          </a:solidFill>
                        </a:rPr>
                        <a:t> in diesem Jahrgang nicht vorgesehen</a:t>
                      </a:r>
                      <a:endParaRPr lang="en-GB" sz="1200" i="1"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Wirtschaftliches</a:t>
                      </a:r>
                      <a:r>
                        <a:rPr lang="de-DE" sz="1200" baseline="0" dirty="0" smtClean="0">
                          <a:solidFill>
                            <a:schemeClr val="tx1">
                              <a:lumMod val="50000"/>
                              <a:lumOff val="50000"/>
                            </a:schemeClr>
                          </a:solidFill>
                        </a:rPr>
                        <a:t> Rechnen in der Logistik</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Wettbewerbspolitik und Regionalpolitik</a:t>
                      </a:r>
                    </a:p>
                    <a:p>
                      <a:pPr marL="285750" indent="-285750">
                        <a:buFont typeface="Arial" panose="020B0604020202020204" pitchFamily="34" charset="0"/>
                        <a:buChar char="•"/>
                      </a:pPr>
                      <a:r>
                        <a:rPr lang="de-DE" sz="1200" dirty="0" smtClean="0">
                          <a:solidFill>
                            <a:schemeClr val="tx1">
                              <a:lumMod val="50000"/>
                              <a:lumOff val="50000"/>
                            </a:schemeClr>
                          </a:solidFill>
                        </a:rPr>
                        <a:t>Vertiefungsmöglichkeiten (Case Studies)</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5061">
                <a:tc>
                  <a:txBody>
                    <a:bodyPr/>
                    <a:lstStyle/>
                    <a:p>
                      <a:r>
                        <a:rPr lang="de-DE" sz="1200" dirty="0" smtClean="0"/>
                        <a:t>2</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i="1" dirty="0" smtClean="0">
                          <a:solidFill>
                            <a:schemeClr val="tx1">
                              <a:lumMod val="50000"/>
                              <a:lumOff val="50000"/>
                            </a:schemeClr>
                          </a:solidFill>
                        </a:rPr>
                        <a:t>Logistikschwerpunkt</a:t>
                      </a:r>
                      <a:r>
                        <a:rPr lang="de-DE" sz="1200" i="1" baseline="0" dirty="0" smtClean="0">
                          <a:solidFill>
                            <a:schemeClr val="tx1">
                              <a:lumMod val="50000"/>
                              <a:lumOff val="50000"/>
                            </a:schemeClr>
                          </a:solidFill>
                        </a:rPr>
                        <a:t> in diesem Jahrgang nicht vorgesehen</a:t>
                      </a:r>
                      <a:endParaRPr lang="en-GB" sz="1200" i="1"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Prozesse und Technologie</a:t>
                      </a:r>
                      <a:r>
                        <a:rPr lang="de-DE" sz="1200" baseline="0" dirty="0" smtClean="0">
                          <a:solidFill>
                            <a:schemeClr val="tx1">
                              <a:lumMod val="50000"/>
                              <a:lumOff val="50000"/>
                            </a:schemeClr>
                          </a:solidFill>
                        </a:rPr>
                        <a:t> der Logistik</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Wirtschaftsstandort</a:t>
                      </a:r>
                      <a:r>
                        <a:rPr lang="de-DE" sz="1200" baseline="0" dirty="0" smtClean="0">
                          <a:solidFill>
                            <a:schemeClr val="tx1">
                              <a:lumMod val="50000"/>
                              <a:lumOff val="50000"/>
                            </a:schemeClr>
                          </a:solidFill>
                        </a:rPr>
                        <a:t> Österreich</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solidFill>
                            <a:schemeClr val="tx1">
                              <a:lumMod val="50000"/>
                              <a:lumOff val="50000"/>
                            </a:schemeClr>
                          </a:solidFill>
                        </a:rPr>
                        <a:t>Vertiefungsmöglichkeiten (Case Studies)</a:t>
                      </a:r>
                      <a:endParaRPr lang="en-GB" sz="1200" dirty="0" smtClean="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78627">
                <a:tc>
                  <a:txBody>
                    <a:bodyPr/>
                    <a:lstStyle/>
                    <a:p>
                      <a:r>
                        <a:rPr lang="de-DE" sz="1200" dirty="0" smtClean="0"/>
                        <a:t>3</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Leistungserstellung</a:t>
                      </a:r>
                    </a:p>
                    <a:p>
                      <a:pPr marL="285750" indent="-285750">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Grundlagen der Logistik</a:t>
                      </a:r>
                    </a:p>
                    <a:p>
                      <a:pPr marL="285750" indent="-285750">
                        <a:buFont typeface="Arial" panose="020B0604020202020204" pitchFamily="34" charset="0"/>
                        <a:buChar char="•"/>
                      </a:pPr>
                      <a:r>
                        <a:rPr lang="de-DE" sz="1200" kern="1200" dirty="0" smtClean="0">
                          <a:solidFill>
                            <a:schemeClr val="tx1">
                              <a:lumMod val="50000"/>
                              <a:lumOff val="50000"/>
                            </a:schemeClr>
                          </a:solidFill>
                          <a:latin typeface="+mn-lt"/>
                          <a:ea typeface="+mn-ea"/>
                          <a:cs typeface="+mn-cs"/>
                        </a:rPr>
                        <a:t>Distributionspolitik</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Transportlogistik</a:t>
                      </a:r>
                    </a:p>
                    <a:p>
                      <a:pPr marL="285750" indent="-285750">
                        <a:buFont typeface="Arial" panose="020B0604020202020204" pitchFamily="34" charset="0"/>
                        <a:buChar char="•"/>
                      </a:pPr>
                      <a:r>
                        <a:rPr lang="de-DE" sz="1200" b="1" dirty="0" smtClean="0">
                          <a:solidFill>
                            <a:schemeClr val="tx1">
                              <a:lumMod val="75000"/>
                              <a:lumOff val="25000"/>
                            </a:schemeClr>
                          </a:solidFill>
                        </a:rPr>
                        <a:t>Umschlag</a:t>
                      </a:r>
                      <a:r>
                        <a:rPr lang="de-DE" sz="1200" b="1" baseline="0" dirty="0" smtClean="0">
                          <a:solidFill>
                            <a:schemeClr val="tx1">
                              <a:lumMod val="75000"/>
                              <a:lumOff val="25000"/>
                            </a:schemeClr>
                          </a:solidFill>
                        </a:rPr>
                        <a:t> und Lagerung</a:t>
                      </a:r>
                      <a:endParaRPr lang="en-GB" sz="12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b="1" dirty="0" smtClean="0">
                          <a:solidFill>
                            <a:schemeClr val="tx1">
                              <a:lumMod val="75000"/>
                              <a:lumOff val="25000"/>
                            </a:schemeClr>
                          </a:solidFill>
                        </a:rPr>
                        <a:t>Prozesse und Technologie der Logistik</a:t>
                      </a:r>
                    </a:p>
                    <a:p>
                      <a:pPr marL="285750" indent="-285750">
                        <a:buFont typeface="Arial" panose="020B0604020202020204" pitchFamily="34" charset="0"/>
                        <a:buChar char="•"/>
                      </a:pPr>
                      <a:r>
                        <a:rPr lang="de-DE" sz="1200" b="1" dirty="0" smtClean="0">
                          <a:solidFill>
                            <a:schemeClr val="tx1">
                              <a:lumMod val="75000"/>
                              <a:lumOff val="25000"/>
                            </a:schemeClr>
                          </a:solidFill>
                        </a:rPr>
                        <a:t>Angewandte</a:t>
                      </a:r>
                      <a:r>
                        <a:rPr lang="de-DE" sz="1200" b="1" baseline="0" dirty="0" smtClean="0">
                          <a:solidFill>
                            <a:schemeClr val="tx1">
                              <a:lumMod val="75000"/>
                              <a:lumOff val="25000"/>
                            </a:schemeClr>
                          </a:solidFill>
                        </a:rPr>
                        <a:t> Logistik</a:t>
                      </a:r>
                      <a:endParaRPr lang="en-GB" sz="12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Wirtschaftsstandort Österreich</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solidFill>
                            <a:schemeClr val="tx1">
                              <a:lumMod val="50000"/>
                              <a:lumOff val="50000"/>
                            </a:schemeClr>
                          </a:solidFill>
                        </a:rPr>
                        <a:t>Vertiefungsmöglichkeiten (Case Studies)</a:t>
                      </a:r>
                      <a:endParaRPr lang="en-GB" sz="1200" dirty="0" smtClean="0">
                        <a:solidFill>
                          <a:schemeClr val="tx1">
                            <a:lumMod val="50000"/>
                            <a:lumOff val="50000"/>
                          </a:schemeClr>
                        </a:solidFill>
                      </a:endParaRPr>
                    </a:p>
                    <a:p>
                      <a:pPr marL="0" indent="0">
                        <a:buFont typeface="Arial" panose="020B0604020202020204" pitchFamily="34" charset="0"/>
                        <a:buNone/>
                      </a:pP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5061">
                <a:tc>
                  <a:txBody>
                    <a:bodyPr/>
                    <a:lstStyle/>
                    <a:p>
                      <a:r>
                        <a:rPr lang="de-DE" sz="1200" dirty="0" smtClean="0"/>
                        <a:t>4</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Produktionslogistik</a:t>
                      </a:r>
                    </a:p>
                    <a:p>
                      <a:pPr marL="285750" indent="-285750" algn="l" defTabSz="914400" rtl="0" eaLnBrk="1" latinLnBrk="0" hangingPunct="1">
                        <a:buFont typeface="Arial" panose="020B0604020202020204" pitchFamily="34" charset="0"/>
                        <a:buChar char="•"/>
                      </a:pPr>
                      <a:r>
                        <a:rPr lang="de-DE" sz="1200" kern="1200" dirty="0" smtClean="0">
                          <a:solidFill>
                            <a:schemeClr val="tx1">
                              <a:lumMod val="50000"/>
                              <a:lumOff val="50000"/>
                            </a:schemeClr>
                          </a:solidFill>
                          <a:latin typeface="+mn-lt"/>
                          <a:ea typeface="+mn-ea"/>
                          <a:cs typeface="+mn-cs"/>
                        </a:rPr>
                        <a:t>Beschaffung</a:t>
                      </a:r>
                      <a:endParaRPr lang="en-GB" sz="1200" kern="1200" dirty="0">
                        <a:solidFill>
                          <a:schemeClr val="tx1">
                            <a:lumMod val="50000"/>
                            <a:lumOff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b="1" dirty="0" smtClean="0">
                          <a:solidFill>
                            <a:schemeClr val="tx1">
                              <a:lumMod val="75000"/>
                              <a:lumOff val="25000"/>
                            </a:schemeClr>
                          </a:solidFill>
                        </a:rPr>
                        <a:t>Prozesse und Technologie der Logistik</a:t>
                      </a:r>
                    </a:p>
                    <a:p>
                      <a:pPr marL="285750" indent="-285750">
                        <a:buFont typeface="Arial" panose="020B0604020202020204" pitchFamily="34" charset="0"/>
                        <a:buChar char="•"/>
                      </a:pPr>
                      <a:r>
                        <a:rPr lang="de-DE" sz="1200" b="1" dirty="0" smtClean="0">
                          <a:solidFill>
                            <a:schemeClr val="tx1">
                              <a:lumMod val="75000"/>
                              <a:lumOff val="25000"/>
                            </a:schemeClr>
                          </a:solidFill>
                        </a:rPr>
                        <a:t>Angewandte</a:t>
                      </a:r>
                      <a:r>
                        <a:rPr lang="de-DE" sz="1200" b="1" baseline="0" dirty="0" smtClean="0">
                          <a:solidFill>
                            <a:schemeClr val="tx1">
                              <a:lumMod val="75000"/>
                              <a:lumOff val="25000"/>
                            </a:schemeClr>
                          </a:solidFill>
                        </a:rPr>
                        <a:t> Logistik</a:t>
                      </a:r>
                      <a:endParaRPr lang="en-GB" sz="1200" b="1" dirty="0" smtClean="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Lokal – regional – global: Chancen und Herausforderungen von Globalisierung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solidFill>
                            <a:schemeClr val="tx1">
                              <a:lumMod val="50000"/>
                              <a:lumOff val="50000"/>
                            </a:schemeClr>
                          </a:solidFill>
                        </a:rPr>
                        <a:t>Vertiefungsmöglichkeiten (Case Studies)</a:t>
                      </a:r>
                      <a:endParaRPr lang="en-GB" sz="1200" dirty="0" smtClean="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11353">
                <a:tc>
                  <a:txBody>
                    <a:bodyPr/>
                    <a:lstStyle/>
                    <a:p>
                      <a:r>
                        <a:rPr lang="de-DE" sz="1200" dirty="0" smtClean="0"/>
                        <a:t>5</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Logistikcontrolling</a:t>
                      </a:r>
                      <a:r>
                        <a:rPr lang="de-DE" sz="1200" baseline="0" dirty="0" smtClean="0">
                          <a:solidFill>
                            <a:schemeClr val="tx1">
                              <a:lumMod val="50000"/>
                              <a:lumOff val="50000"/>
                            </a:schemeClr>
                          </a:solidFill>
                        </a:rPr>
                        <a:t> </a:t>
                      </a:r>
                    </a:p>
                    <a:p>
                      <a:pPr marL="285750" indent="-285750">
                        <a:buFont typeface="Arial" panose="020B0604020202020204" pitchFamily="34" charset="0"/>
                        <a:buChar char="•"/>
                      </a:pPr>
                      <a:r>
                        <a:rPr lang="de-DE" sz="1200" baseline="0" dirty="0" smtClean="0">
                          <a:solidFill>
                            <a:schemeClr val="tx1">
                              <a:lumMod val="50000"/>
                              <a:lumOff val="50000"/>
                            </a:schemeClr>
                          </a:solidFill>
                        </a:rPr>
                        <a:t>Supply Chain Management</a:t>
                      </a:r>
                    </a:p>
                    <a:p>
                      <a:pPr marL="285750" indent="-285750">
                        <a:buFont typeface="Arial" panose="020B0604020202020204" pitchFamily="34" charset="0"/>
                        <a:buChar char="•"/>
                      </a:pPr>
                      <a:r>
                        <a:rPr lang="de-DE" sz="1200" baseline="0" dirty="0" smtClean="0">
                          <a:solidFill>
                            <a:schemeClr val="tx1">
                              <a:lumMod val="50000"/>
                              <a:lumOff val="50000"/>
                            </a:schemeClr>
                          </a:solidFill>
                        </a:rPr>
                        <a:t>Inhaltliche Wiederholung </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Prozesse und Technologie der Logistik</a:t>
                      </a:r>
                    </a:p>
                    <a:p>
                      <a:pPr marL="285750" indent="-285750">
                        <a:buFont typeface="Arial" panose="020B0604020202020204" pitchFamily="34" charset="0"/>
                        <a:buChar char="•"/>
                      </a:pPr>
                      <a:r>
                        <a:rPr lang="de-DE" sz="1200" dirty="0" smtClean="0">
                          <a:solidFill>
                            <a:schemeClr val="tx1">
                              <a:lumMod val="50000"/>
                              <a:lumOff val="50000"/>
                            </a:schemeClr>
                          </a:solidFill>
                        </a:rPr>
                        <a:t>Angewandte</a:t>
                      </a:r>
                      <a:r>
                        <a:rPr lang="de-DE" sz="1200" baseline="0" dirty="0" smtClean="0">
                          <a:solidFill>
                            <a:schemeClr val="tx1">
                              <a:lumMod val="50000"/>
                              <a:lumOff val="50000"/>
                            </a:schemeClr>
                          </a:solidFill>
                        </a:rPr>
                        <a:t> Logistik</a:t>
                      </a:r>
                      <a:endParaRPr lang="en-GB" sz="1200" dirty="0" smtClean="0">
                        <a:solidFill>
                          <a:schemeClr val="tx1">
                            <a:lumMod val="50000"/>
                            <a:lumOff val="50000"/>
                          </a:schemeClr>
                        </a:solidFill>
                      </a:endParaRPr>
                    </a:p>
                    <a:p>
                      <a:pPr marL="285750" indent="-285750">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Qualitäts-, Prozess- und Umweltmanagement</a:t>
                      </a:r>
                    </a:p>
                    <a:p>
                      <a:pPr marL="285750" indent="-285750">
                        <a:buFont typeface="Arial" panose="020B0604020202020204" pitchFamily="34" charset="0"/>
                        <a:buChar char="•"/>
                      </a:pPr>
                      <a:r>
                        <a:rPr lang="de-DE" sz="1200" baseline="0" dirty="0" smtClean="0">
                          <a:solidFill>
                            <a:schemeClr val="tx1">
                              <a:lumMod val="50000"/>
                              <a:lumOff val="50000"/>
                            </a:schemeClr>
                          </a:solidFill>
                        </a:rPr>
                        <a:t>Logistikcontrolling</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8"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4331" y="-70998"/>
            <a:ext cx="2243453" cy="1051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el 20"/>
          <p:cNvSpPr txBox="1">
            <a:spLocks/>
          </p:cNvSpPr>
          <p:nvPr/>
        </p:nvSpPr>
        <p:spPr>
          <a:xfrm>
            <a:off x="2267744" y="133535"/>
            <a:ext cx="6563072" cy="990600"/>
          </a:xfrm>
          <a:prstGeom prst="rect">
            <a:avLst/>
          </a:prstGeom>
        </p:spPr>
        <p:txBody>
          <a:bodyPr>
            <a:noAutofit/>
          </a:bodyPr>
          <a:lstStyle>
            <a:lvl1pPr algn="l" defTabSz="914400" rtl="0" eaLnBrk="1" latinLnBrk="0" hangingPunct="1">
              <a:spcBef>
                <a:spcPct val="0"/>
              </a:spcBef>
              <a:buNone/>
              <a:defRPr sz="2800" b="1" kern="1200" spc="-100" baseline="0">
                <a:solidFill>
                  <a:schemeClr val="tx2"/>
                </a:solidFill>
                <a:latin typeface="+mj-lt"/>
                <a:ea typeface="+mj-ea"/>
                <a:cs typeface="+mj-cs"/>
              </a:defRPr>
            </a:lvl1pPr>
          </a:lstStyle>
          <a:p>
            <a:pPr algn="r"/>
            <a:r>
              <a:rPr lang="de-DE" sz="2400" dirty="0" smtClean="0">
                <a:solidFill>
                  <a:schemeClr val="tx1">
                    <a:lumMod val="75000"/>
                    <a:lumOff val="25000"/>
                  </a:schemeClr>
                </a:solidFill>
              </a:rPr>
              <a:t>Lehrmittelpaket „multimodale Transporte“ </a:t>
            </a:r>
          </a:p>
          <a:p>
            <a:pPr algn="r"/>
            <a:r>
              <a:rPr lang="de-DE" sz="2400" dirty="0" smtClean="0">
                <a:solidFill>
                  <a:schemeClr val="tx1">
                    <a:lumMod val="75000"/>
                    <a:lumOff val="25000"/>
                  </a:schemeClr>
                </a:solidFill>
              </a:rPr>
              <a:t>mögliche Integration der Inhalte in den Lehrplan</a:t>
            </a:r>
            <a:endParaRPr lang="en-GB" sz="2400" dirty="0">
              <a:solidFill>
                <a:schemeClr val="tx1">
                  <a:lumMod val="75000"/>
                  <a:lumOff val="25000"/>
                </a:schemeClr>
              </a:solidFill>
            </a:endParaRPr>
          </a:p>
        </p:txBody>
      </p:sp>
    </p:spTree>
    <p:extLst>
      <p:ext uri="{BB962C8B-B14F-4D97-AF65-F5344CB8AC3E}">
        <p14:creationId xmlns:p14="http://schemas.microsoft.com/office/powerpoint/2010/main" val="5208124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Untertitel 6"/>
          <p:cNvSpPr>
            <a:spLocks noGrp="1"/>
          </p:cNvSpPr>
          <p:nvPr>
            <p:ph type="subTitle" idx="1"/>
          </p:nvPr>
        </p:nvSpPr>
        <p:spPr>
          <a:xfrm>
            <a:off x="1371600" y="3505200"/>
            <a:ext cx="6400800" cy="1752600"/>
          </a:xfrm>
        </p:spPr>
        <p:txBody>
          <a:bodyPr/>
          <a:lstStyle/>
          <a:p>
            <a:pPr algn="ctr"/>
            <a:r>
              <a:rPr lang="de-DE" dirty="0" smtClean="0"/>
              <a:t>Übersicht Lehrmittelangebot sowie weitere angebotene Services </a:t>
            </a:r>
            <a:endParaRPr lang="en-GB" dirty="0"/>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Apr-17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23</a:t>
            </a:fld>
            <a:endParaRPr lang="de-AT" dirty="0">
              <a:solidFill>
                <a:prstClr val="white"/>
              </a:solidFill>
            </a:endParaRPr>
          </a:p>
        </p:txBody>
      </p:sp>
      <p:pic>
        <p:nvPicPr>
          <p:cNvPr id="4098" name="Picture 2" descr="Y:\Cluster UNW\09_KB Verkehrslogistik\Realisierung\REWWay\RETrans\0_Projektmanagement und Koordinierung\Logo\RERai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8783" y="1768476"/>
            <a:ext cx="5246435" cy="1588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5926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de-AT" dirty="0" smtClean="0"/>
              <a:t>				</a:t>
            </a:r>
            <a:endParaRPr lang="de-AT" dirty="0"/>
          </a:p>
          <a:p>
            <a:endParaRPr lang="de-AT" dirty="0" smtClean="0"/>
          </a:p>
          <a:p>
            <a:endParaRPr lang="de-AT" dirty="0" smtClean="0"/>
          </a:p>
          <a:p>
            <a:endParaRPr lang="de-AT" dirty="0"/>
          </a:p>
          <a:p>
            <a:endParaRPr lang="de-AT" dirty="0" smtClean="0"/>
          </a:p>
          <a:p>
            <a:endParaRPr lang="de-AT" dirty="0"/>
          </a:p>
        </p:txBody>
      </p:sp>
      <p:sp>
        <p:nvSpPr>
          <p:cNvPr id="6" name="TextBox 5"/>
          <p:cNvSpPr txBox="1"/>
          <p:nvPr/>
        </p:nvSpPr>
        <p:spPr>
          <a:xfrm>
            <a:off x="4800765" y="1736458"/>
            <a:ext cx="4343235" cy="4068806"/>
          </a:xfrm>
          <a:prstGeom prst="rect">
            <a:avLst/>
          </a:prstGeom>
          <a:noFill/>
        </p:spPr>
        <p:txBody>
          <a:bodyPr wrap="square" rtlCol="0">
            <a:spAutoFit/>
          </a:bodyPr>
          <a:lstStyle/>
          <a:p>
            <a:pPr marL="285750" indent="-285750">
              <a:spcBef>
                <a:spcPct val="20000"/>
              </a:spcBef>
              <a:buClr>
                <a:srgbClr val="B62904"/>
              </a:buClr>
              <a:buFont typeface="Arial" panose="020B0604020202020204" pitchFamily="34" charset="0"/>
              <a:buChar char="•"/>
            </a:pPr>
            <a:r>
              <a:rPr lang="de-AT" sz="2400" b="1" dirty="0" smtClean="0">
                <a:solidFill>
                  <a:prstClr val="black"/>
                </a:solidFill>
              </a:rPr>
              <a:t>Startseite mit Einstiegsvideo</a:t>
            </a:r>
            <a:endParaRPr lang="de-AT" sz="2400" b="1" dirty="0">
              <a:solidFill>
                <a:prstClr val="black"/>
              </a:solidFill>
            </a:endParaRPr>
          </a:p>
          <a:p>
            <a:pPr marL="285750" indent="-285750">
              <a:spcBef>
                <a:spcPct val="20000"/>
              </a:spcBef>
              <a:buClr>
                <a:srgbClr val="B62904"/>
              </a:buClr>
              <a:buFont typeface="Arial" panose="020B0604020202020204" pitchFamily="34" charset="0"/>
              <a:buChar char="•"/>
            </a:pPr>
            <a:r>
              <a:rPr lang="de-AT" sz="2400" b="1" dirty="0">
                <a:solidFill>
                  <a:prstClr val="black"/>
                </a:solidFill>
              </a:rPr>
              <a:t>Lehrmittel</a:t>
            </a:r>
          </a:p>
          <a:p>
            <a:pPr marL="742950" lvl="1" indent="-285750">
              <a:buClr>
                <a:srgbClr val="B62904"/>
              </a:buClr>
              <a:buFont typeface="Arial" panose="020B0604020202020204" pitchFamily="34" charset="0"/>
              <a:buChar char="•"/>
            </a:pPr>
            <a:r>
              <a:rPr lang="de-AT" sz="2400" dirty="0" smtClean="0">
                <a:solidFill>
                  <a:prstClr val="black"/>
                </a:solidFill>
              </a:rPr>
              <a:t>Lehrmittelpakete </a:t>
            </a:r>
          </a:p>
          <a:p>
            <a:pPr marL="742950" lvl="1" indent="-285750">
              <a:buClr>
                <a:srgbClr val="B62904"/>
              </a:buClr>
              <a:buFont typeface="Arial" panose="020B0604020202020204" pitchFamily="34" charset="0"/>
              <a:buChar char="•"/>
            </a:pPr>
            <a:r>
              <a:rPr lang="de-AT" sz="2400" dirty="0" smtClean="0">
                <a:solidFill>
                  <a:prstClr val="black"/>
                </a:solidFill>
              </a:rPr>
              <a:t>individueller Suchfilter</a:t>
            </a:r>
            <a:r>
              <a:rPr lang="de-AT" sz="2000" dirty="0" smtClean="0">
                <a:solidFill>
                  <a:prstClr val="black"/>
                </a:solidFill>
              </a:rPr>
              <a:t> </a:t>
            </a:r>
          </a:p>
          <a:p>
            <a:pPr marL="285750" indent="-285750">
              <a:spcBef>
                <a:spcPct val="20000"/>
              </a:spcBef>
              <a:buClr>
                <a:srgbClr val="B62904"/>
              </a:buClr>
              <a:buFont typeface="Arial" panose="020B0604020202020204" pitchFamily="34" charset="0"/>
              <a:buChar char="•"/>
            </a:pPr>
            <a:r>
              <a:rPr lang="de-AT" sz="2400" b="1" dirty="0" smtClean="0">
                <a:solidFill>
                  <a:prstClr val="black"/>
                </a:solidFill>
              </a:rPr>
              <a:t>Services</a:t>
            </a:r>
            <a:endParaRPr lang="de-AT" sz="2800" b="1" dirty="0" smtClean="0">
              <a:solidFill>
                <a:prstClr val="black"/>
              </a:solidFill>
            </a:endParaRPr>
          </a:p>
          <a:p>
            <a:pPr marL="742950" lvl="1" indent="-285750">
              <a:buClr>
                <a:srgbClr val="B62904"/>
              </a:buClr>
              <a:buFont typeface="Arial" panose="020B0604020202020204" pitchFamily="34" charset="0"/>
              <a:buChar char="•"/>
            </a:pPr>
            <a:r>
              <a:rPr lang="de-AT" sz="2400" dirty="0" smtClean="0">
                <a:solidFill>
                  <a:prstClr val="black"/>
                </a:solidFill>
              </a:rPr>
              <a:t>Fachvortragslisten</a:t>
            </a:r>
          </a:p>
          <a:p>
            <a:pPr marL="742950" lvl="1" indent="-285750">
              <a:buClr>
                <a:srgbClr val="B62904"/>
              </a:buClr>
              <a:buFont typeface="Arial" panose="020B0604020202020204" pitchFamily="34" charset="0"/>
              <a:buChar char="•"/>
            </a:pPr>
            <a:r>
              <a:rPr lang="de-AT" sz="2400" dirty="0" smtClean="0">
                <a:solidFill>
                  <a:prstClr val="black"/>
                </a:solidFill>
              </a:rPr>
              <a:t>Individuelle Lernpakete*</a:t>
            </a:r>
          </a:p>
          <a:p>
            <a:pPr marL="285750" indent="-285750">
              <a:spcBef>
                <a:spcPct val="20000"/>
              </a:spcBef>
              <a:buClr>
                <a:srgbClr val="B62904"/>
              </a:buClr>
              <a:buFont typeface="Arial" panose="020B0604020202020204" pitchFamily="34" charset="0"/>
              <a:buChar char="•"/>
            </a:pPr>
            <a:r>
              <a:rPr lang="de-AT" sz="2400" b="1" dirty="0" err="1" smtClean="0">
                <a:solidFill>
                  <a:prstClr val="black"/>
                </a:solidFill>
              </a:rPr>
              <a:t>Success</a:t>
            </a:r>
            <a:r>
              <a:rPr lang="de-AT" sz="2400" b="1" dirty="0" smtClean="0">
                <a:solidFill>
                  <a:prstClr val="black"/>
                </a:solidFill>
              </a:rPr>
              <a:t> </a:t>
            </a:r>
            <a:r>
              <a:rPr lang="de-AT" sz="2400" b="1" dirty="0">
                <a:solidFill>
                  <a:prstClr val="black"/>
                </a:solidFill>
              </a:rPr>
              <a:t>Stories</a:t>
            </a:r>
          </a:p>
          <a:p>
            <a:pPr marL="342900" indent="-342900">
              <a:buFont typeface="Arial" panose="020B0604020202020204" pitchFamily="34" charset="0"/>
              <a:buChar char="•"/>
            </a:pPr>
            <a:endParaRPr lang="de-AT" sz="2800" dirty="0" smtClean="0">
              <a:solidFill>
                <a:prstClr val="black"/>
              </a:solidFill>
            </a:endParaRPr>
          </a:p>
          <a:p>
            <a:r>
              <a:rPr lang="de-AT" sz="2400" dirty="0" smtClean="0">
                <a:solidFill>
                  <a:srgbClr val="B62904"/>
                </a:solidFill>
                <a:hlinkClick r:id="rId3"/>
              </a:rPr>
              <a:t>Zur Homepage</a:t>
            </a:r>
            <a:endParaRPr lang="de-AT" dirty="0">
              <a:solidFill>
                <a:srgbClr val="B62904"/>
              </a:solidFill>
              <a:latin typeface="Gill Sans MT" panose="020B0502020104020203" pitchFamily="34" charset="0"/>
            </a:endParaRPr>
          </a:p>
        </p:txBody>
      </p:sp>
      <p:sp>
        <p:nvSpPr>
          <p:cNvPr id="15" name="Titel 20"/>
          <p:cNvSpPr>
            <a:spLocks noGrp="1"/>
          </p:cNvSpPr>
          <p:nvPr>
            <p:ph type="title"/>
          </p:nvPr>
        </p:nvSpPr>
        <p:spPr>
          <a:xfrm>
            <a:off x="457200" y="404664"/>
            <a:ext cx="7787208" cy="990600"/>
          </a:xfrm>
        </p:spPr>
        <p:txBody>
          <a:bodyPr>
            <a:normAutofit/>
          </a:bodyPr>
          <a:lstStyle/>
          <a:p>
            <a:pPr algn="r"/>
            <a:r>
              <a:rPr lang="de-DE" sz="4000" b="1" dirty="0" smtClean="0"/>
              <a:t>  </a:t>
            </a:r>
            <a:r>
              <a:rPr lang="de-DE" sz="4000" b="1" dirty="0" smtClean="0">
                <a:solidFill>
                  <a:schemeClr val="tx1">
                    <a:lumMod val="75000"/>
                    <a:lumOff val="25000"/>
                  </a:schemeClr>
                </a:solidFill>
              </a:rPr>
              <a:t>-</a:t>
            </a:r>
            <a:r>
              <a:rPr lang="de-DE" sz="4000" b="1" dirty="0" smtClean="0"/>
              <a:t> </a:t>
            </a:r>
            <a:r>
              <a:rPr lang="de-DE" sz="4000" b="1" dirty="0">
                <a:solidFill>
                  <a:schemeClr val="tx1">
                    <a:lumMod val="75000"/>
                    <a:lumOff val="25000"/>
                  </a:schemeClr>
                </a:solidFill>
              </a:rPr>
              <a:t>online</a:t>
            </a:r>
            <a:r>
              <a:rPr lang="de-DE" sz="4000" dirty="0">
                <a:solidFill>
                  <a:schemeClr val="tx1">
                    <a:lumMod val="75000"/>
                    <a:lumOff val="25000"/>
                  </a:schemeClr>
                </a:solidFill>
              </a:rPr>
              <a:t> </a:t>
            </a:r>
            <a:r>
              <a:rPr lang="de-DE" sz="4000" b="1" dirty="0">
                <a:solidFill>
                  <a:schemeClr val="tx1">
                    <a:lumMod val="75000"/>
                    <a:lumOff val="25000"/>
                  </a:schemeClr>
                </a:solidFill>
              </a:rPr>
              <a:t>I</a:t>
            </a:r>
            <a:r>
              <a:rPr lang="de-DE" sz="4000" b="1" dirty="0" smtClean="0">
                <a:solidFill>
                  <a:schemeClr val="tx1">
                    <a:lumMod val="75000"/>
                    <a:lumOff val="25000"/>
                  </a:schemeClr>
                </a:solidFill>
              </a:rPr>
              <a:t>nformationsseite</a:t>
            </a:r>
            <a:endParaRPr lang="en-GB" sz="4000" b="1" dirty="0">
              <a:solidFill>
                <a:schemeClr val="tx1">
                  <a:lumMod val="75000"/>
                  <a:lumOff val="25000"/>
                </a:schemeClr>
              </a:solidFill>
            </a:endParaRPr>
          </a:p>
        </p:txBody>
      </p:sp>
      <p:pic>
        <p:nvPicPr>
          <p:cNvPr id="8" name="Picture 2" descr="Y:\Cluster UNW\09_KB Verkehrslogistik\Realisierung\REWWay\RETrans\0_Projektmanagement und Koordinierung\Logo\RERail.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668" y="404664"/>
            <a:ext cx="2738379" cy="8291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251520" y="6415444"/>
            <a:ext cx="8831677" cy="253916"/>
          </a:xfrm>
          <a:prstGeom prst="rect">
            <a:avLst/>
          </a:prstGeom>
          <a:noFill/>
        </p:spPr>
        <p:txBody>
          <a:bodyPr wrap="square" rtlCol="0">
            <a:spAutoFit/>
          </a:bodyPr>
          <a:lstStyle/>
          <a:p>
            <a:r>
              <a:rPr lang="de-DE" sz="1050" dirty="0">
                <a:solidFill>
                  <a:schemeClr val="tx1">
                    <a:lumMod val="75000"/>
                    <a:lumOff val="25000"/>
                  </a:schemeClr>
                </a:solidFill>
              </a:rPr>
              <a:t>*</a:t>
            </a:r>
            <a:r>
              <a:rPr lang="de-DE" sz="1050" dirty="0" smtClean="0">
                <a:solidFill>
                  <a:schemeClr val="tx1">
                    <a:lumMod val="75000"/>
                    <a:lumOff val="25000"/>
                  </a:schemeClr>
                </a:solidFill>
              </a:rPr>
              <a:t>Wir </a:t>
            </a:r>
            <a:r>
              <a:rPr lang="de-DE" sz="1050" dirty="0">
                <a:solidFill>
                  <a:schemeClr val="tx1">
                    <a:lumMod val="75000"/>
                    <a:lumOff val="25000"/>
                  </a:schemeClr>
                </a:solidFill>
              </a:rPr>
              <a:t>bitten um Verständnis für allfällige Wartezeiten im Falle vermehrter Anfragen und behalten uns das Recht vor das Angebot jederzeit zu widerrufen.</a:t>
            </a:r>
            <a:endParaRPr lang="en-GB" sz="1050" dirty="0">
              <a:solidFill>
                <a:schemeClr val="tx1">
                  <a:lumMod val="75000"/>
                  <a:lumOff val="25000"/>
                </a:schemeClr>
              </a:solidFill>
            </a:endParaRPr>
          </a:p>
        </p:txBody>
      </p:sp>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0" y="1301514"/>
            <a:ext cx="2840661" cy="2469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3273524"/>
            <a:ext cx="2814523" cy="3179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liennummernplatzhalter 4"/>
          <p:cNvSpPr>
            <a:spLocks noGrp="1"/>
          </p:cNvSpPr>
          <p:nvPr>
            <p:ph type="sldNum" sz="quarter" idx="12"/>
          </p:nvPr>
        </p:nvSpPr>
        <p:spPr>
          <a:xfrm>
            <a:off x="7596336" y="6597352"/>
            <a:ext cx="1066800" cy="329184"/>
          </a:xfrm>
        </p:spPr>
        <p:txBody>
          <a:bodyPr/>
          <a:lstStyle/>
          <a:p>
            <a:fld id="{7D34D7BA-8E13-46FE-8871-8877FE7E3568}" type="slidenum">
              <a:rPr lang="de-AT" smtClean="0">
                <a:solidFill>
                  <a:prstClr val="white"/>
                </a:solidFill>
              </a:rPr>
              <a:pPr/>
              <a:t>24</a:t>
            </a:fld>
            <a:endParaRPr lang="de-AT" dirty="0">
              <a:solidFill>
                <a:prstClr val="white"/>
              </a:solidFill>
            </a:endParaRPr>
          </a:p>
        </p:txBody>
      </p:sp>
      <p:sp>
        <p:nvSpPr>
          <p:cNvPr id="12" name="Datumsplatzhalter 3"/>
          <p:cNvSpPr>
            <a:spLocks noGrp="1"/>
          </p:cNvSpPr>
          <p:nvPr>
            <p:ph type="dt" sz="half" idx="10"/>
          </p:nvPr>
        </p:nvSpPr>
        <p:spPr>
          <a:xfrm>
            <a:off x="433536" y="6597352"/>
            <a:ext cx="2895600" cy="329184"/>
          </a:xfrm>
        </p:spPr>
        <p:txBody>
          <a:bodyPr/>
          <a:lstStyle/>
          <a:p>
            <a:fld id="{6B171AD8-BD5F-4503-8C65-79BF784426C3}" type="datetime7">
              <a:rPr lang="de-DE" smtClean="0">
                <a:solidFill>
                  <a:prstClr val="white"/>
                </a:solidFill>
              </a:rPr>
              <a:t>Apr-17</a:t>
            </a:fld>
            <a:endParaRPr lang="de-AT" dirty="0">
              <a:solidFill>
                <a:prstClr val="white"/>
              </a:solidFill>
            </a:endParaRPr>
          </a:p>
        </p:txBody>
      </p:sp>
    </p:spTree>
    <p:extLst>
      <p:ext uri="{BB962C8B-B14F-4D97-AF65-F5344CB8AC3E}">
        <p14:creationId xmlns:p14="http://schemas.microsoft.com/office/powerpoint/2010/main" val="37683958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pPr/>
              <a:t>Apr-17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25</a:t>
            </a:fld>
            <a:endParaRPr lang="de-AT" dirty="0">
              <a:solidFill>
                <a:prstClr val="white"/>
              </a:solidFill>
            </a:endParaRPr>
          </a:p>
        </p:txBody>
      </p:sp>
      <p:sp>
        <p:nvSpPr>
          <p:cNvPr id="8" name="Titel 20"/>
          <p:cNvSpPr>
            <a:spLocks noGrp="1"/>
          </p:cNvSpPr>
          <p:nvPr>
            <p:ph type="title"/>
          </p:nvPr>
        </p:nvSpPr>
        <p:spPr>
          <a:xfrm>
            <a:off x="457200" y="404664"/>
            <a:ext cx="6923112" cy="990600"/>
          </a:xfrm>
        </p:spPr>
        <p:txBody>
          <a:bodyPr>
            <a:normAutofit/>
          </a:bodyPr>
          <a:lstStyle/>
          <a:p>
            <a:pPr algn="r"/>
            <a:r>
              <a:rPr lang="de-DE" sz="4000" b="1" dirty="0" smtClean="0"/>
              <a:t>  </a:t>
            </a:r>
            <a:r>
              <a:rPr lang="de-DE" sz="4000" b="1" dirty="0" smtClean="0">
                <a:solidFill>
                  <a:schemeClr val="tx1">
                    <a:lumMod val="75000"/>
                    <a:lumOff val="25000"/>
                  </a:schemeClr>
                </a:solidFill>
              </a:rPr>
              <a:t>-</a:t>
            </a:r>
            <a:r>
              <a:rPr lang="de-DE" sz="4000" b="1" dirty="0" smtClean="0"/>
              <a:t> </a:t>
            </a:r>
            <a:r>
              <a:rPr lang="de-DE" sz="4000" b="1" dirty="0" smtClean="0">
                <a:solidFill>
                  <a:schemeClr val="tx1">
                    <a:lumMod val="75000"/>
                    <a:lumOff val="25000"/>
                  </a:schemeClr>
                </a:solidFill>
              </a:rPr>
              <a:t>Lehrmittel Beispiele</a:t>
            </a:r>
            <a:endParaRPr lang="en-GB" sz="4000" b="1" dirty="0">
              <a:solidFill>
                <a:schemeClr val="tx1">
                  <a:lumMod val="75000"/>
                  <a:lumOff val="25000"/>
                </a:schemeClr>
              </a:solidFill>
            </a:endParaRPr>
          </a:p>
        </p:txBody>
      </p:sp>
      <p:sp>
        <p:nvSpPr>
          <p:cNvPr id="11" name="Textfeld 10"/>
          <p:cNvSpPr txBox="1"/>
          <p:nvPr/>
        </p:nvSpPr>
        <p:spPr>
          <a:xfrm>
            <a:off x="306668" y="4727798"/>
            <a:ext cx="3331818" cy="1938992"/>
          </a:xfrm>
          <a:prstGeom prst="rect">
            <a:avLst/>
          </a:prstGeom>
          <a:noFill/>
        </p:spPr>
        <p:txBody>
          <a:bodyPr wrap="square" rtlCol="0">
            <a:spAutoFit/>
          </a:bodyPr>
          <a:lstStyle/>
          <a:p>
            <a:r>
              <a:rPr lang="de-DE" sz="2400" b="1" dirty="0" smtClean="0">
                <a:solidFill>
                  <a:schemeClr val="tx1">
                    <a:lumMod val="75000"/>
                    <a:lumOff val="25000"/>
                  </a:schemeClr>
                </a:solidFill>
              </a:rPr>
              <a:t>Lehrmittelpaket „Grundlagen des Schienengüterverkehrs“</a:t>
            </a:r>
          </a:p>
          <a:p>
            <a:endParaRPr lang="de-DE" sz="2400" b="1" dirty="0">
              <a:solidFill>
                <a:schemeClr val="tx1">
                  <a:lumMod val="75000"/>
                  <a:lumOff val="25000"/>
                </a:schemeClr>
              </a:solidFill>
              <a:hlinkClick r:id="rId3"/>
            </a:endParaRPr>
          </a:p>
          <a:p>
            <a:r>
              <a:rPr lang="de-DE" sz="2400" dirty="0" smtClean="0">
                <a:hlinkClick r:id="rId3"/>
              </a:rPr>
              <a:t>Zum </a:t>
            </a:r>
            <a:r>
              <a:rPr lang="de-DE" sz="2400" dirty="0">
                <a:hlinkClick r:id="rId3"/>
              </a:rPr>
              <a:t>Lehrmittelpaket</a:t>
            </a:r>
            <a:endParaRPr lang="de-DE" sz="2400" dirty="0"/>
          </a:p>
        </p:txBody>
      </p:sp>
      <p:pic>
        <p:nvPicPr>
          <p:cNvPr id="9" name="Picture 2" descr="Y:\Cluster UNW\09_KB Verkehrslogistik\Realisierung\REWWay\RETrans\0_Projektmanagement und Koordinierung\Logo\RERail.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668" y="404664"/>
            <a:ext cx="2738379" cy="82912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06488"/>
            <a:ext cx="4715003" cy="3210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3689" y="3141779"/>
            <a:ext cx="4910311" cy="3444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36918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pPr/>
              <a:t>Apr-17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26</a:t>
            </a:fld>
            <a:endParaRPr lang="de-AT" dirty="0">
              <a:solidFill>
                <a:prstClr val="white"/>
              </a:solidFill>
            </a:endParaRPr>
          </a:p>
        </p:txBody>
      </p:sp>
      <p:sp>
        <p:nvSpPr>
          <p:cNvPr id="15" name="Titel 20"/>
          <p:cNvSpPr>
            <a:spLocks noGrp="1"/>
          </p:cNvSpPr>
          <p:nvPr>
            <p:ph type="title"/>
          </p:nvPr>
        </p:nvSpPr>
        <p:spPr>
          <a:xfrm>
            <a:off x="457200" y="404664"/>
            <a:ext cx="6516736" cy="990600"/>
          </a:xfrm>
        </p:spPr>
        <p:txBody>
          <a:bodyPr>
            <a:normAutofit/>
          </a:bodyPr>
          <a:lstStyle/>
          <a:p>
            <a:pPr algn="r"/>
            <a:r>
              <a:rPr lang="de-DE" sz="4000" b="1" dirty="0" smtClean="0"/>
              <a:t>  </a:t>
            </a:r>
            <a:r>
              <a:rPr lang="de-DE" sz="4000" b="1" dirty="0" smtClean="0">
                <a:solidFill>
                  <a:schemeClr val="tx1">
                    <a:lumMod val="75000"/>
                    <a:lumOff val="25000"/>
                  </a:schemeClr>
                </a:solidFill>
              </a:rPr>
              <a:t>-</a:t>
            </a:r>
            <a:r>
              <a:rPr lang="de-DE" sz="4000" b="1" dirty="0" smtClean="0"/>
              <a:t> </a:t>
            </a:r>
            <a:r>
              <a:rPr lang="de-DE" sz="4000" b="1" dirty="0" smtClean="0">
                <a:solidFill>
                  <a:schemeClr val="tx1">
                    <a:lumMod val="75000"/>
                    <a:lumOff val="25000"/>
                  </a:schemeClr>
                </a:solidFill>
              </a:rPr>
              <a:t>Lehrmittelpakete</a:t>
            </a:r>
            <a:endParaRPr lang="en-GB" sz="4000" b="1" dirty="0">
              <a:solidFill>
                <a:schemeClr val="tx1">
                  <a:lumMod val="75000"/>
                  <a:lumOff val="25000"/>
                </a:schemeClr>
              </a:solidFill>
            </a:endParaRPr>
          </a:p>
        </p:txBody>
      </p:sp>
      <p:sp>
        <p:nvSpPr>
          <p:cNvPr id="16" name="Inhaltsplatzhalter 2"/>
          <p:cNvSpPr>
            <a:spLocks noGrp="1"/>
          </p:cNvSpPr>
          <p:nvPr>
            <p:ph idx="1"/>
          </p:nvPr>
        </p:nvSpPr>
        <p:spPr>
          <a:xfrm>
            <a:off x="107504" y="1738603"/>
            <a:ext cx="4680520" cy="4786741"/>
          </a:xfrm>
        </p:spPr>
        <p:txBody>
          <a:bodyPr>
            <a:normAutofit fontScale="92500" lnSpcReduction="20000"/>
          </a:bodyPr>
          <a:lstStyle/>
          <a:p>
            <a:pPr marL="274320" lvl="1" indent="0">
              <a:buNone/>
            </a:pPr>
            <a:r>
              <a:rPr lang="de-DE" sz="2400" b="1" dirty="0" smtClean="0"/>
              <a:t>Grundlagen des Schienengüterverkehrs</a:t>
            </a:r>
            <a:endParaRPr lang="de-DE" sz="2400" dirty="0"/>
          </a:p>
          <a:p>
            <a:pPr marL="274320" lvl="1" indent="0">
              <a:buNone/>
            </a:pPr>
            <a:r>
              <a:rPr lang="de-DE" dirty="0" smtClean="0">
                <a:solidFill>
                  <a:schemeClr val="tx1">
                    <a:lumMod val="75000"/>
                    <a:lumOff val="25000"/>
                  </a:schemeClr>
                </a:solidFill>
              </a:rPr>
              <a:t>Dieses Lehrmittelpaket </a:t>
            </a:r>
            <a:r>
              <a:rPr lang="de-DE" dirty="0" smtClean="0"/>
              <a:t>behandelt die Charakteristika des Verkehrsträgers Schiene sowie dessen Einsatzmöglichkeiten</a:t>
            </a:r>
            <a:r>
              <a:rPr lang="de-DE" dirty="0" smtClean="0">
                <a:solidFill>
                  <a:schemeClr val="tx1">
                    <a:lumMod val="75000"/>
                    <a:lumOff val="25000"/>
                  </a:schemeClr>
                </a:solidFill>
              </a:rPr>
              <a:t>. </a:t>
            </a:r>
          </a:p>
          <a:p>
            <a:pPr marL="274320" lvl="1" indent="0">
              <a:buNone/>
            </a:pPr>
            <a:r>
              <a:rPr lang="de-DE" u="sng" dirty="0"/>
              <a:t>Umfang Lehrmittelpaket:</a:t>
            </a:r>
          </a:p>
          <a:p>
            <a:pPr lvl="1"/>
            <a:r>
              <a:rPr lang="de-DE" dirty="0" smtClean="0">
                <a:solidFill>
                  <a:schemeClr val="tx1">
                    <a:lumMod val="75000"/>
                    <a:lumOff val="25000"/>
                  </a:schemeClr>
                </a:solidFill>
              </a:rPr>
              <a:t>Foliensatz</a:t>
            </a:r>
          </a:p>
          <a:p>
            <a:pPr lvl="1"/>
            <a:r>
              <a:rPr lang="de-DE" dirty="0" smtClean="0"/>
              <a:t>Reader</a:t>
            </a:r>
          </a:p>
          <a:p>
            <a:pPr lvl="1"/>
            <a:r>
              <a:rPr lang="de-DE" dirty="0" smtClean="0"/>
              <a:t>Übung Autonomes Fahren</a:t>
            </a:r>
          </a:p>
          <a:p>
            <a:pPr lvl="1"/>
            <a:r>
              <a:rPr lang="de-DE" dirty="0" smtClean="0"/>
              <a:t>Übung aktuelle Herausforderungen für den Schienenverkehr</a:t>
            </a:r>
          </a:p>
          <a:p>
            <a:pPr lvl="1"/>
            <a:r>
              <a:rPr lang="de-DE" dirty="0" smtClean="0"/>
              <a:t>Vier-Gewinnt-der-Schiene</a:t>
            </a:r>
          </a:p>
          <a:p>
            <a:pPr lvl="1"/>
            <a:r>
              <a:rPr lang="de-DE" dirty="0" smtClean="0"/>
              <a:t>Links</a:t>
            </a:r>
          </a:p>
          <a:p>
            <a:pPr marL="274320" lvl="1" indent="0">
              <a:buNone/>
            </a:pPr>
            <a:endParaRPr lang="de-DE" dirty="0" smtClean="0"/>
          </a:p>
          <a:p>
            <a:pPr marL="274320" lvl="1" indent="0">
              <a:buNone/>
            </a:pPr>
            <a:r>
              <a:rPr lang="de-DE" dirty="0" smtClean="0">
                <a:hlinkClick r:id="rId3"/>
              </a:rPr>
              <a:t>Zum Lehrmittelpaket</a:t>
            </a:r>
            <a:endParaRPr lang="de-DE" dirty="0"/>
          </a:p>
        </p:txBody>
      </p:sp>
      <p:pic>
        <p:nvPicPr>
          <p:cNvPr id="8" name="Picture 2" descr="Y:\Cluster UNW\09_KB Verkehrslogistik\Realisierung\REWWay\RETrans\0_Projektmanagement und Koordinierung\Logo\RERail.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453" y="404664"/>
            <a:ext cx="2738379" cy="82912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2708920"/>
            <a:ext cx="3939673"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9148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Apr-17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27</a:t>
            </a:fld>
            <a:endParaRPr lang="de-AT" dirty="0">
              <a:solidFill>
                <a:prstClr val="white"/>
              </a:solidFill>
            </a:endParaRPr>
          </a:p>
        </p:txBody>
      </p:sp>
      <p:graphicFrame>
        <p:nvGraphicFramePr>
          <p:cNvPr id="6" name="Inhaltsplatzhalter 5"/>
          <p:cNvGraphicFramePr>
            <a:graphicFrameLocks noGrp="1"/>
          </p:cNvGraphicFramePr>
          <p:nvPr>
            <p:ph idx="4294967295"/>
            <p:extLst>
              <p:ext uri="{D42A27DB-BD31-4B8C-83A1-F6EECF244321}">
                <p14:modId xmlns:p14="http://schemas.microsoft.com/office/powerpoint/2010/main" val="2421952240"/>
              </p:ext>
            </p:extLst>
          </p:nvPr>
        </p:nvGraphicFramePr>
        <p:xfrm>
          <a:off x="107503" y="961423"/>
          <a:ext cx="8928993" cy="5741288"/>
        </p:xfrm>
        <a:graphic>
          <a:graphicData uri="http://schemas.openxmlformats.org/drawingml/2006/table">
            <a:tbl>
              <a:tblPr firstRow="1" bandRow="1">
                <a:tableStyleId>{073A0DAA-6AF3-43AB-8588-CEC1D06C72B9}</a:tableStyleId>
              </a:tblPr>
              <a:tblGrid>
                <a:gridCol w="693283"/>
                <a:gridCol w="2567472"/>
                <a:gridCol w="2834119"/>
                <a:gridCol w="2834119"/>
              </a:tblGrid>
              <a:tr h="476701">
                <a:tc>
                  <a:txBody>
                    <a:bodyPr/>
                    <a:lstStyle/>
                    <a:p>
                      <a:r>
                        <a:rPr lang="de-DE" sz="1200" dirty="0" smtClean="0">
                          <a:solidFill>
                            <a:schemeClr val="bg1">
                              <a:lumMod val="95000"/>
                            </a:schemeClr>
                          </a:solidFill>
                        </a:rPr>
                        <a:t>Jahr-gang</a:t>
                      </a:r>
                      <a:endParaRPr lang="en-GB" sz="1200" dirty="0">
                        <a:solidFill>
                          <a:schemeClr val="bg1">
                            <a:lumMod val="9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2904"/>
                    </a:solidFill>
                  </a:tcPr>
                </a:tc>
                <a:tc>
                  <a:txBody>
                    <a:bodyPr/>
                    <a:lstStyle/>
                    <a:p>
                      <a:pPr algn="ctr"/>
                      <a:r>
                        <a:rPr lang="de-DE" sz="1200" dirty="0" smtClean="0">
                          <a:solidFill>
                            <a:schemeClr val="bg1">
                              <a:lumMod val="95000"/>
                            </a:schemeClr>
                          </a:solidFill>
                        </a:rPr>
                        <a:t>HAK Schwerpunkt</a:t>
                      </a:r>
                      <a:r>
                        <a:rPr lang="de-DE" sz="1200" baseline="0" dirty="0" smtClean="0">
                          <a:solidFill>
                            <a:schemeClr val="bg1">
                              <a:lumMod val="95000"/>
                            </a:schemeClr>
                          </a:solidFill>
                        </a:rPr>
                        <a:t> </a:t>
                      </a:r>
                    </a:p>
                    <a:p>
                      <a:pPr algn="ctr"/>
                      <a:r>
                        <a:rPr lang="de-DE" sz="1200" baseline="0" dirty="0" smtClean="0">
                          <a:solidFill>
                            <a:schemeClr val="bg1">
                              <a:lumMod val="95000"/>
                            </a:schemeClr>
                          </a:solidFill>
                        </a:rPr>
                        <a:t>„Logistikmanagement“</a:t>
                      </a:r>
                      <a:endParaRPr lang="en-GB" sz="1200" dirty="0">
                        <a:solidFill>
                          <a:schemeClr val="bg1">
                            <a:lumMod val="9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2904"/>
                    </a:solidFill>
                  </a:tcPr>
                </a:tc>
                <a:tc>
                  <a:txBody>
                    <a:bodyPr/>
                    <a:lstStyle/>
                    <a:p>
                      <a:pPr algn="ctr"/>
                      <a:r>
                        <a:rPr lang="de-DE" sz="1200" dirty="0" smtClean="0">
                          <a:solidFill>
                            <a:schemeClr val="bg1">
                              <a:lumMod val="95000"/>
                            </a:schemeClr>
                          </a:solidFill>
                        </a:rPr>
                        <a:t>HTL Fachrichtung</a:t>
                      </a:r>
                      <a:r>
                        <a:rPr lang="de-DE" sz="1200" baseline="0" dirty="0" smtClean="0">
                          <a:solidFill>
                            <a:schemeClr val="bg1">
                              <a:lumMod val="95000"/>
                            </a:schemeClr>
                          </a:solidFill>
                        </a:rPr>
                        <a:t> „Wirtschaftsingenieurwesen“ und „Logistik“ </a:t>
                      </a:r>
                      <a:endParaRPr lang="en-GB" sz="1200" dirty="0">
                        <a:solidFill>
                          <a:schemeClr val="bg1">
                            <a:lumMod val="9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2904"/>
                    </a:solidFill>
                  </a:tcPr>
                </a:tc>
                <a:tc>
                  <a:txBody>
                    <a:bodyPr/>
                    <a:lstStyle/>
                    <a:p>
                      <a:pPr algn="ctr"/>
                      <a:r>
                        <a:rPr lang="de-DE" sz="1200" dirty="0" smtClean="0">
                          <a:solidFill>
                            <a:schemeClr val="bg1">
                              <a:lumMod val="95000"/>
                            </a:schemeClr>
                          </a:solidFill>
                        </a:rPr>
                        <a:t>AHS „Geschichte</a:t>
                      </a:r>
                      <a:r>
                        <a:rPr lang="de-DE" sz="1200" baseline="0" dirty="0" smtClean="0">
                          <a:solidFill>
                            <a:schemeClr val="bg1">
                              <a:lumMod val="95000"/>
                            </a:schemeClr>
                          </a:solidFill>
                        </a:rPr>
                        <a:t> und Sozialkunde/Politische Bildung“ und „Geografie und Wirtschaftskunde“</a:t>
                      </a:r>
                      <a:endParaRPr lang="en-GB" sz="1200" dirty="0">
                        <a:solidFill>
                          <a:schemeClr val="bg1">
                            <a:lumMod val="9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2904"/>
                    </a:solidFill>
                  </a:tcPr>
                </a:tc>
              </a:tr>
              <a:tr h="805061">
                <a:tc>
                  <a:txBody>
                    <a:bodyPr/>
                    <a:lstStyle/>
                    <a:p>
                      <a:r>
                        <a:rPr lang="de-DE" sz="1200" dirty="0" smtClean="0"/>
                        <a:t>1</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200" i="1" dirty="0" smtClean="0">
                          <a:solidFill>
                            <a:schemeClr val="tx1">
                              <a:lumMod val="50000"/>
                              <a:lumOff val="50000"/>
                            </a:schemeClr>
                          </a:solidFill>
                        </a:rPr>
                        <a:t>Logistikschwerpunkt</a:t>
                      </a:r>
                      <a:r>
                        <a:rPr lang="de-DE" sz="1200" i="1" baseline="0" dirty="0" smtClean="0">
                          <a:solidFill>
                            <a:schemeClr val="tx1">
                              <a:lumMod val="50000"/>
                              <a:lumOff val="50000"/>
                            </a:schemeClr>
                          </a:solidFill>
                        </a:rPr>
                        <a:t> in diesem Jahrgang nicht vorgesehen</a:t>
                      </a:r>
                      <a:endParaRPr lang="en-GB" sz="1200" i="1"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Wirtschaftliches</a:t>
                      </a:r>
                      <a:r>
                        <a:rPr lang="de-DE" sz="1200" baseline="0" dirty="0" smtClean="0">
                          <a:solidFill>
                            <a:schemeClr val="tx1">
                              <a:lumMod val="50000"/>
                              <a:lumOff val="50000"/>
                            </a:schemeClr>
                          </a:solidFill>
                        </a:rPr>
                        <a:t> Rechnen in der Logistik</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Wettbewerbspolitik und Regionalpolitik</a:t>
                      </a:r>
                    </a:p>
                    <a:p>
                      <a:pPr marL="285750" indent="-285750">
                        <a:buFont typeface="Arial" panose="020B0604020202020204" pitchFamily="34" charset="0"/>
                        <a:buChar char="•"/>
                      </a:pPr>
                      <a:r>
                        <a:rPr lang="de-DE" sz="1200" dirty="0" smtClean="0">
                          <a:solidFill>
                            <a:schemeClr val="tx1">
                              <a:lumMod val="50000"/>
                              <a:lumOff val="50000"/>
                            </a:schemeClr>
                          </a:solidFill>
                        </a:rPr>
                        <a:t>Vertiefungsmöglichkeiten (Case Studies)</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5061">
                <a:tc>
                  <a:txBody>
                    <a:bodyPr/>
                    <a:lstStyle/>
                    <a:p>
                      <a:r>
                        <a:rPr lang="de-DE" sz="1200" dirty="0" smtClean="0"/>
                        <a:t>2</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i="1" kern="1200" baseline="0" dirty="0" smtClean="0">
                          <a:solidFill>
                            <a:schemeClr val="tx1">
                              <a:lumMod val="50000"/>
                              <a:lumOff val="50000"/>
                            </a:schemeClr>
                          </a:solidFill>
                          <a:latin typeface="+mn-lt"/>
                          <a:ea typeface="+mn-ea"/>
                          <a:cs typeface="+mn-cs"/>
                        </a:rPr>
                        <a:t>Logistikschwerpunkt in diesem Jahrgang nicht vorgesehen</a:t>
                      </a:r>
                      <a:endParaRPr lang="en-GB" sz="1200" i="1" kern="1200" baseline="0" dirty="0">
                        <a:solidFill>
                          <a:schemeClr val="tx1">
                            <a:lumMod val="50000"/>
                            <a:lumOff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Prozesse und Technologie der Logistik</a:t>
                      </a:r>
                      <a:endParaRPr lang="en-GB" sz="1200" b="1" kern="1200" dirty="0">
                        <a:solidFill>
                          <a:schemeClr val="tx1">
                            <a:lumMod val="75000"/>
                            <a:lumOff val="2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Wirtschaftsstandort Österreich</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smtClean="0">
                          <a:solidFill>
                            <a:schemeClr val="tx1">
                              <a:lumMod val="50000"/>
                              <a:lumOff val="50000"/>
                            </a:schemeClr>
                          </a:solidFill>
                          <a:latin typeface="+mn-lt"/>
                          <a:ea typeface="+mn-ea"/>
                          <a:cs typeface="+mn-cs"/>
                        </a:rPr>
                        <a:t>Vertiefungsmöglichkeiten (Case Studies)</a:t>
                      </a:r>
                      <a:endParaRPr lang="en-GB" sz="1200" kern="1200" dirty="0" smtClean="0">
                        <a:solidFill>
                          <a:schemeClr val="tx1">
                            <a:lumMod val="50000"/>
                            <a:lumOff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78627">
                <a:tc>
                  <a:txBody>
                    <a:bodyPr/>
                    <a:lstStyle/>
                    <a:p>
                      <a:r>
                        <a:rPr lang="de-DE" sz="1200" dirty="0" smtClean="0"/>
                        <a:t>3</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kern="1200" dirty="0" smtClean="0">
                          <a:solidFill>
                            <a:schemeClr val="tx1">
                              <a:lumMod val="50000"/>
                              <a:lumOff val="50000"/>
                            </a:schemeClr>
                          </a:solidFill>
                          <a:latin typeface="+mn-lt"/>
                          <a:ea typeface="+mn-ea"/>
                          <a:cs typeface="+mn-cs"/>
                        </a:rPr>
                        <a:t>Leistungserstellung</a:t>
                      </a:r>
                    </a:p>
                    <a:p>
                      <a:pPr marL="285750" indent="-285750" algn="l" defTabSz="914400" rtl="0" eaLnBrk="1" latinLnBrk="0" hangingPunct="1">
                        <a:buFont typeface="Arial" panose="020B0604020202020204" pitchFamily="34" charset="0"/>
                        <a:buChar char="•"/>
                      </a:pPr>
                      <a:r>
                        <a:rPr lang="de-DE" sz="1200" kern="1200" dirty="0" smtClean="0">
                          <a:solidFill>
                            <a:schemeClr val="tx1">
                              <a:lumMod val="50000"/>
                              <a:lumOff val="50000"/>
                            </a:schemeClr>
                          </a:solidFill>
                          <a:latin typeface="+mn-lt"/>
                          <a:ea typeface="+mn-ea"/>
                          <a:cs typeface="+mn-cs"/>
                        </a:rPr>
                        <a:t>Grundlagen der Logistik</a:t>
                      </a:r>
                    </a:p>
                    <a:p>
                      <a:pPr marL="285750" indent="-285750" algn="l" defTabSz="914400" rtl="0" eaLnBrk="1" latinLnBrk="0" hangingPunct="1">
                        <a:buFont typeface="Arial" panose="020B0604020202020204" pitchFamily="34" charset="0"/>
                        <a:buChar char="•"/>
                      </a:pPr>
                      <a:r>
                        <a:rPr lang="de-DE" sz="1200" kern="1200" dirty="0" smtClean="0">
                          <a:solidFill>
                            <a:schemeClr val="tx1">
                              <a:lumMod val="50000"/>
                              <a:lumOff val="50000"/>
                            </a:schemeClr>
                          </a:solidFill>
                          <a:latin typeface="+mn-lt"/>
                          <a:ea typeface="+mn-ea"/>
                          <a:cs typeface="+mn-cs"/>
                        </a:rPr>
                        <a:t>Distributionspolitik</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Transportlogistik</a:t>
                      </a:r>
                    </a:p>
                    <a:p>
                      <a:pPr marL="285750" indent="-285750" algn="l" defTabSz="914400" rtl="0" eaLnBrk="1" latinLnBrk="0" hangingPunct="1">
                        <a:buFont typeface="Arial" panose="020B0604020202020204" pitchFamily="34" charset="0"/>
                        <a:buChar char="•"/>
                      </a:pPr>
                      <a:r>
                        <a:rPr lang="de-DE" sz="1200" kern="1200" dirty="0" smtClean="0">
                          <a:solidFill>
                            <a:schemeClr val="tx1">
                              <a:lumMod val="50000"/>
                              <a:lumOff val="50000"/>
                            </a:schemeClr>
                          </a:solidFill>
                          <a:latin typeface="+mn-lt"/>
                          <a:ea typeface="+mn-ea"/>
                          <a:cs typeface="+mn-cs"/>
                        </a:rPr>
                        <a:t>Umschlag und Lagerung</a:t>
                      </a:r>
                      <a:endParaRPr lang="en-GB" sz="1200" kern="1200" dirty="0">
                        <a:solidFill>
                          <a:schemeClr val="tx1">
                            <a:lumMod val="50000"/>
                            <a:lumOff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Prozesse und Technologie der Logistik</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Angewandte Logistik</a:t>
                      </a:r>
                      <a:endParaRPr lang="en-GB" sz="1200" b="1" kern="1200" dirty="0">
                        <a:solidFill>
                          <a:schemeClr val="tx1">
                            <a:lumMod val="75000"/>
                            <a:lumOff val="2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Wirtschaftsstandort Österreich</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smtClean="0">
                          <a:solidFill>
                            <a:schemeClr val="tx1">
                              <a:lumMod val="50000"/>
                              <a:lumOff val="50000"/>
                            </a:schemeClr>
                          </a:solidFill>
                          <a:latin typeface="+mn-lt"/>
                          <a:ea typeface="+mn-ea"/>
                          <a:cs typeface="+mn-cs"/>
                        </a:rPr>
                        <a:t>Vertiefungsmöglichkeiten (Case Studies)</a:t>
                      </a:r>
                      <a:endParaRPr lang="en-GB" sz="1200" kern="1200" dirty="0" smtClean="0">
                        <a:solidFill>
                          <a:schemeClr val="tx1">
                            <a:lumMod val="50000"/>
                            <a:lumOff val="50000"/>
                          </a:schemeClr>
                        </a:solidFill>
                        <a:latin typeface="+mn-lt"/>
                        <a:ea typeface="+mn-ea"/>
                        <a:cs typeface="+mn-cs"/>
                      </a:endParaRPr>
                    </a:p>
                    <a:p>
                      <a:pPr marL="285750" indent="-285750" algn="l" defTabSz="914400" rtl="0" eaLnBrk="1" latinLnBrk="0" hangingPunct="1">
                        <a:buFont typeface="Arial" panose="020B0604020202020204" pitchFamily="34" charset="0"/>
                        <a:buChar char="•"/>
                      </a:pPr>
                      <a:endParaRPr lang="en-GB" sz="1200" kern="1200" dirty="0">
                        <a:solidFill>
                          <a:schemeClr val="tx1">
                            <a:lumMod val="50000"/>
                            <a:lumOff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5061">
                <a:tc>
                  <a:txBody>
                    <a:bodyPr/>
                    <a:lstStyle/>
                    <a:p>
                      <a:r>
                        <a:rPr lang="de-DE" sz="1200" dirty="0" smtClean="0"/>
                        <a:t>4</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kern="1200" dirty="0" smtClean="0">
                          <a:solidFill>
                            <a:schemeClr val="tx1">
                              <a:lumMod val="50000"/>
                              <a:lumOff val="50000"/>
                            </a:schemeClr>
                          </a:solidFill>
                          <a:latin typeface="+mn-lt"/>
                          <a:ea typeface="+mn-ea"/>
                          <a:cs typeface="+mn-cs"/>
                        </a:rPr>
                        <a:t>Produktionslogistik</a:t>
                      </a:r>
                    </a:p>
                    <a:p>
                      <a:pPr marL="285750" indent="-285750" algn="l" defTabSz="914400" rtl="0" eaLnBrk="1" latinLnBrk="0" hangingPunct="1">
                        <a:buFont typeface="Arial" panose="020B0604020202020204" pitchFamily="34" charset="0"/>
                        <a:buChar char="•"/>
                      </a:pPr>
                      <a:r>
                        <a:rPr lang="de-DE" sz="1200" kern="1200" dirty="0" smtClean="0">
                          <a:solidFill>
                            <a:schemeClr val="tx1">
                              <a:lumMod val="50000"/>
                              <a:lumOff val="50000"/>
                            </a:schemeClr>
                          </a:solidFill>
                          <a:latin typeface="+mn-lt"/>
                          <a:ea typeface="+mn-ea"/>
                          <a:cs typeface="+mn-cs"/>
                        </a:rPr>
                        <a:t>Beschaffung</a:t>
                      </a:r>
                      <a:endParaRPr lang="en-GB" sz="1200" kern="1200" dirty="0">
                        <a:solidFill>
                          <a:schemeClr val="tx1">
                            <a:lumMod val="50000"/>
                            <a:lumOff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Prozesse und Technologie der Logistik</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Angewandte Logistik</a:t>
                      </a:r>
                      <a:endParaRPr lang="en-GB" sz="1200" b="1" kern="1200" dirty="0" smtClean="0">
                        <a:solidFill>
                          <a:schemeClr val="tx1">
                            <a:lumMod val="75000"/>
                            <a:lumOff val="2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kern="1200" dirty="0" smtClean="0">
                          <a:solidFill>
                            <a:schemeClr val="tx1">
                              <a:lumMod val="50000"/>
                              <a:lumOff val="50000"/>
                            </a:schemeClr>
                          </a:solidFill>
                          <a:latin typeface="+mn-lt"/>
                          <a:ea typeface="+mn-ea"/>
                          <a:cs typeface="+mn-cs"/>
                        </a:rPr>
                        <a:t>Lokal – regional – global: Chancen und Herausforderungen von Globalisierung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smtClean="0">
                          <a:solidFill>
                            <a:schemeClr val="tx1">
                              <a:lumMod val="50000"/>
                              <a:lumOff val="50000"/>
                            </a:schemeClr>
                          </a:solidFill>
                          <a:latin typeface="+mn-lt"/>
                          <a:ea typeface="+mn-ea"/>
                          <a:cs typeface="+mn-cs"/>
                        </a:rPr>
                        <a:t>Vertiefungsmöglichkeiten (Case Studies)</a:t>
                      </a:r>
                      <a:endParaRPr lang="en-GB" sz="1200" kern="1200" dirty="0" smtClean="0">
                        <a:solidFill>
                          <a:schemeClr val="tx1">
                            <a:lumMod val="50000"/>
                            <a:lumOff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11353">
                <a:tc>
                  <a:txBody>
                    <a:bodyPr/>
                    <a:lstStyle/>
                    <a:p>
                      <a:r>
                        <a:rPr lang="de-DE" sz="1200" dirty="0" smtClean="0"/>
                        <a:t>5</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kern="1200" dirty="0" smtClean="0">
                          <a:solidFill>
                            <a:schemeClr val="tx1">
                              <a:lumMod val="50000"/>
                              <a:lumOff val="50000"/>
                            </a:schemeClr>
                          </a:solidFill>
                          <a:latin typeface="+mn-lt"/>
                          <a:ea typeface="+mn-ea"/>
                          <a:cs typeface="+mn-cs"/>
                        </a:rPr>
                        <a:t>Logistikcontrolling </a:t>
                      </a:r>
                    </a:p>
                    <a:p>
                      <a:pPr marL="285750" indent="-285750" algn="l" defTabSz="914400" rtl="0" eaLnBrk="1" latinLnBrk="0" hangingPunct="1">
                        <a:buFont typeface="Arial" panose="020B0604020202020204" pitchFamily="34" charset="0"/>
                        <a:buChar char="•"/>
                      </a:pPr>
                      <a:r>
                        <a:rPr lang="de-DE" sz="1200" kern="1200" dirty="0" smtClean="0">
                          <a:solidFill>
                            <a:schemeClr val="tx1">
                              <a:lumMod val="50000"/>
                              <a:lumOff val="50000"/>
                            </a:schemeClr>
                          </a:solidFill>
                          <a:latin typeface="+mn-lt"/>
                          <a:ea typeface="+mn-ea"/>
                          <a:cs typeface="+mn-cs"/>
                        </a:rPr>
                        <a:t>Supply Chain Management</a:t>
                      </a:r>
                    </a:p>
                    <a:p>
                      <a:pPr marL="285750" indent="-285750" algn="l" defTabSz="914400" rtl="0" eaLnBrk="1" latinLnBrk="0" hangingPunct="1">
                        <a:buFont typeface="Arial" panose="020B0604020202020204" pitchFamily="34" charset="0"/>
                        <a:buChar char="•"/>
                      </a:pPr>
                      <a:r>
                        <a:rPr lang="de-DE" sz="1200" kern="1200" dirty="0" smtClean="0">
                          <a:solidFill>
                            <a:schemeClr val="tx1">
                              <a:lumMod val="50000"/>
                              <a:lumOff val="50000"/>
                            </a:schemeClr>
                          </a:solidFill>
                          <a:latin typeface="+mn-lt"/>
                          <a:ea typeface="+mn-ea"/>
                          <a:cs typeface="+mn-cs"/>
                        </a:rPr>
                        <a:t>Inhaltliche Wiederholung </a:t>
                      </a:r>
                      <a:endParaRPr lang="en-GB" sz="1200" kern="1200" dirty="0">
                        <a:solidFill>
                          <a:schemeClr val="tx1">
                            <a:lumMod val="50000"/>
                            <a:lumOff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Prozesse und Technologie der Logistik</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Angewandte Logistik</a:t>
                      </a:r>
                      <a:endParaRPr lang="en-GB" sz="1200" b="1" kern="1200" dirty="0" smtClean="0">
                        <a:solidFill>
                          <a:schemeClr val="tx1">
                            <a:lumMod val="75000"/>
                            <a:lumOff val="25000"/>
                          </a:schemeClr>
                        </a:solidFill>
                        <a:latin typeface="+mn-lt"/>
                        <a:ea typeface="+mn-ea"/>
                        <a:cs typeface="+mn-cs"/>
                      </a:endParaRPr>
                    </a:p>
                    <a:p>
                      <a:pPr marL="285750" indent="-285750" algn="l" defTabSz="914400" rtl="0" eaLnBrk="1" latinLnBrk="0" hangingPunct="1">
                        <a:buFont typeface="Arial" panose="020B0604020202020204" pitchFamily="34" charset="0"/>
                        <a:buChar char="•"/>
                      </a:pPr>
                      <a:r>
                        <a:rPr lang="de-DE" sz="1200" kern="1200" dirty="0" smtClean="0">
                          <a:solidFill>
                            <a:schemeClr val="tx1">
                              <a:lumMod val="50000"/>
                              <a:lumOff val="50000"/>
                            </a:schemeClr>
                          </a:solidFill>
                          <a:latin typeface="+mn-lt"/>
                          <a:ea typeface="+mn-ea"/>
                          <a:cs typeface="+mn-cs"/>
                        </a:rPr>
                        <a:t>Qualitäts-, Prozess- und Umweltmanagement</a:t>
                      </a:r>
                    </a:p>
                    <a:p>
                      <a:pPr marL="285750" indent="-285750" algn="l" defTabSz="914400" rtl="0" eaLnBrk="1" latinLnBrk="0" hangingPunct="1">
                        <a:buFont typeface="Arial" panose="020B0604020202020204" pitchFamily="34" charset="0"/>
                        <a:buChar char="•"/>
                      </a:pPr>
                      <a:r>
                        <a:rPr lang="de-DE" sz="1200" kern="1200" dirty="0" smtClean="0">
                          <a:solidFill>
                            <a:schemeClr val="tx1">
                              <a:lumMod val="50000"/>
                              <a:lumOff val="50000"/>
                            </a:schemeClr>
                          </a:solidFill>
                          <a:latin typeface="+mn-lt"/>
                          <a:ea typeface="+mn-ea"/>
                          <a:cs typeface="+mn-cs"/>
                        </a:rPr>
                        <a:t>Logistikcontrolling</a:t>
                      </a:r>
                      <a:endParaRPr lang="en-GB" sz="1200" kern="1200" dirty="0">
                        <a:solidFill>
                          <a:schemeClr val="tx1">
                            <a:lumMod val="50000"/>
                            <a:lumOff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tx1">
                            <a:lumMod val="50000"/>
                            <a:lumOff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8" name="Picture 2" descr="Y:\Cluster UNW\09_KB Verkehrslogistik\Realisierung\REWWay\RETrans\0_Projektmanagement und Koordinierung\Logo\RERail.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453" y="79593"/>
            <a:ext cx="2738379" cy="8291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Titel 20"/>
          <p:cNvSpPr txBox="1">
            <a:spLocks/>
          </p:cNvSpPr>
          <p:nvPr/>
        </p:nvSpPr>
        <p:spPr>
          <a:xfrm>
            <a:off x="2267744" y="133535"/>
            <a:ext cx="6563072" cy="990600"/>
          </a:xfrm>
          <a:prstGeom prst="rect">
            <a:avLst/>
          </a:prstGeom>
        </p:spPr>
        <p:txBody>
          <a:bodyPr>
            <a:noAutofit/>
          </a:bodyPr>
          <a:lstStyle>
            <a:lvl1pPr algn="l" defTabSz="914400" rtl="0" eaLnBrk="1" latinLnBrk="0" hangingPunct="1">
              <a:spcBef>
                <a:spcPct val="0"/>
              </a:spcBef>
              <a:buNone/>
              <a:defRPr sz="2800" b="1" kern="1200" spc="-100" baseline="0">
                <a:solidFill>
                  <a:schemeClr val="tx2"/>
                </a:solidFill>
                <a:latin typeface="+mj-lt"/>
                <a:ea typeface="+mj-ea"/>
                <a:cs typeface="+mj-cs"/>
              </a:defRPr>
            </a:lvl1pPr>
          </a:lstStyle>
          <a:p>
            <a:pPr algn="r"/>
            <a:r>
              <a:rPr lang="de-DE" sz="2000" dirty="0" smtClean="0">
                <a:solidFill>
                  <a:schemeClr val="tx1">
                    <a:lumMod val="75000"/>
                    <a:lumOff val="25000"/>
                  </a:schemeClr>
                </a:solidFill>
              </a:rPr>
              <a:t>Lehrmittelpaket „Grundlagen Schienengüterverkehr“ </a:t>
            </a:r>
          </a:p>
          <a:p>
            <a:pPr algn="r"/>
            <a:r>
              <a:rPr lang="de-DE" sz="2400" dirty="0" smtClean="0">
                <a:solidFill>
                  <a:schemeClr val="tx1">
                    <a:lumMod val="75000"/>
                    <a:lumOff val="25000"/>
                  </a:schemeClr>
                </a:solidFill>
              </a:rPr>
              <a:t>mögliche Integration der Inhalte in den Lehrplan</a:t>
            </a:r>
            <a:endParaRPr lang="en-GB" sz="2400" dirty="0">
              <a:solidFill>
                <a:schemeClr val="tx1">
                  <a:lumMod val="75000"/>
                  <a:lumOff val="25000"/>
                </a:schemeClr>
              </a:solidFill>
            </a:endParaRPr>
          </a:p>
        </p:txBody>
      </p:sp>
    </p:spTree>
    <p:extLst>
      <p:ext uri="{BB962C8B-B14F-4D97-AF65-F5344CB8AC3E}">
        <p14:creationId xmlns:p14="http://schemas.microsoft.com/office/powerpoint/2010/main" val="23735164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pPr/>
              <a:t>Apr-17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28</a:t>
            </a:fld>
            <a:endParaRPr lang="de-AT" dirty="0">
              <a:solidFill>
                <a:prstClr val="white"/>
              </a:solidFill>
            </a:endParaRPr>
          </a:p>
        </p:txBody>
      </p:sp>
      <p:sp>
        <p:nvSpPr>
          <p:cNvPr id="15" name="Titel 20"/>
          <p:cNvSpPr>
            <a:spLocks noGrp="1"/>
          </p:cNvSpPr>
          <p:nvPr>
            <p:ph type="title"/>
          </p:nvPr>
        </p:nvSpPr>
        <p:spPr>
          <a:xfrm>
            <a:off x="457200" y="404664"/>
            <a:ext cx="6516736" cy="990600"/>
          </a:xfrm>
        </p:spPr>
        <p:txBody>
          <a:bodyPr>
            <a:normAutofit/>
          </a:bodyPr>
          <a:lstStyle/>
          <a:p>
            <a:pPr algn="r"/>
            <a:r>
              <a:rPr lang="de-DE" sz="4000" b="1" dirty="0" smtClean="0"/>
              <a:t>  </a:t>
            </a:r>
            <a:r>
              <a:rPr lang="de-DE" sz="4000" b="1" dirty="0" smtClean="0">
                <a:solidFill>
                  <a:schemeClr val="tx1">
                    <a:lumMod val="75000"/>
                    <a:lumOff val="25000"/>
                  </a:schemeClr>
                </a:solidFill>
              </a:rPr>
              <a:t>-</a:t>
            </a:r>
            <a:r>
              <a:rPr lang="de-DE" sz="4000" b="1" dirty="0" smtClean="0"/>
              <a:t> </a:t>
            </a:r>
            <a:r>
              <a:rPr lang="de-DE" sz="4000" b="1" dirty="0" smtClean="0">
                <a:solidFill>
                  <a:schemeClr val="tx1">
                    <a:lumMod val="75000"/>
                    <a:lumOff val="25000"/>
                  </a:schemeClr>
                </a:solidFill>
              </a:rPr>
              <a:t>Lehrmittelpakete</a:t>
            </a:r>
            <a:endParaRPr lang="en-GB" sz="4000" b="1" dirty="0">
              <a:solidFill>
                <a:schemeClr val="tx1">
                  <a:lumMod val="75000"/>
                  <a:lumOff val="25000"/>
                </a:schemeClr>
              </a:solidFill>
            </a:endParaRPr>
          </a:p>
        </p:txBody>
      </p:sp>
      <p:sp>
        <p:nvSpPr>
          <p:cNvPr id="16" name="Inhaltsplatzhalter 2"/>
          <p:cNvSpPr>
            <a:spLocks noGrp="1"/>
          </p:cNvSpPr>
          <p:nvPr>
            <p:ph idx="1"/>
          </p:nvPr>
        </p:nvSpPr>
        <p:spPr>
          <a:xfrm>
            <a:off x="107504" y="1738603"/>
            <a:ext cx="4680520" cy="4786741"/>
          </a:xfrm>
        </p:spPr>
        <p:txBody>
          <a:bodyPr>
            <a:normAutofit/>
          </a:bodyPr>
          <a:lstStyle/>
          <a:p>
            <a:pPr marL="274320" lvl="1" indent="0">
              <a:buNone/>
            </a:pPr>
            <a:r>
              <a:rPr lang="de-DE" sz="2400" b="1" dirty="0" smtClean="0"/>
              <a:t>Der kombinierte Verkehr</a:t>
            </a:r>
            <a:endParaRPr lang="de-DE" sz="2400" dirty="0"/>
          </a:p>
          <a:p>
            <a:pPr marL="274320" lvl="1" indent="0">
              <a:buNone/>
            </a:pPr>
            <a:r>
              <a:rPr lang="de-DE" dirty="0" smtClean="0">
                <a:solidFill>
                  <a:schemeClr val="tx1">
                    <a:lumMod val="75000"/>
                    <a:lumOff val="25000"/>
                  </a:schemeClr>
                </a:solidFill>
              </a:rPr>
              <a:t>Inhalt dieses Lehrmittelpaketes ist die Kombination des Verkehrsträgers Schiene mit anderen Verkehrsträgern sowie den dabei genutzten Hilfsmitteln. </a:t>
            </a:r>
          </a:p>
          <a:p>
            <a:pPr marL="274320" lvl="1" indent="0">
              <a:buNone/>
            </a:pPr>
            <a:r>
              <a:rPr lang="de-DE" u="sng" dirty="0"/>
              <a:t>Umfang Lehrmittelpaket:</a:t>
            </a:r>
          </a:p>
          <a:p>
            <a:pPr lvl="1"/>
            <a:r>
              <a:rPr lang="de-DE" dirty="0" smtClean="0">
                <a:solidFill>
                  <a:schemeClr val="tx1">
                    <a:lumMod val="75000"/>
                    <a:lumOff val="25000"/>
                  </a:schemeClr>
                </a:solidFill>
              </a:rPr>
              <a:t>Foliensatz</a:t>
            </a:r>
          </a:p>
          <a:p>
            <a:pPr lvl="1"/>
            <a:r>
              <a:rPr lang="de-DE" dirty="0" smtClean="0"/>
              <a:t>Reader</a:t>
            </a:r>
          </a:p>
          <a:p>
            <a:pPr lvl="1"/>
            <a:r>
              <a:rPr lang="de-DE" dirty="0" smtClean="0"/>
              <a:t>Kreuzworträtsel zum Foliensatz</a:t>
            </a:r>
          </a:p>
          <a:p>
            <a:pPr lvl="1"/>
            <a:r>
              <a:rPr lang="de-DE" dirty="0" smtClean="0"/>
              <a:t>Videoübungen</a:t>
            </a:r>
          </a:p>
          <a:p>
            <a:pPr lvl="1"/>
            <a:r>
              <a:rPr lang="de-DE" dirty="0" smtClean="0"/>
              <a:t>Case Study </a:t>
            </a:r>
          </a:p>
          <a:p>
            <a:pPr marL="274320" lvl="1" indent="0">
              <a:buNone/>
            </a:pPr>
            <a:endParaRPr lang="de-DE" dirty="0" smtClean="0"/>
          </a:p>
          <a:p>
            <a:pPr marL="274320" lvl="1" indent="0">
              <a:buNone/>
            </a:pPr>
            <a:r>
              <a:rPr lang="de-DE" dirty="0" smtClean="0">
                <a:hlinkClick r:id="rId3"/>
              </a:rPr>
              <a:t>Zum Lehrmittelpaket</a:t>
            </a:r>
            <a:endParaRPr lang="de-DE" dirty="0"/>
          </a:p>
        </p:txBody>
      </p:sp>
      <p:pic>
        <p:nvPicPr>
          <p:cNvPr id="8" name="Picture 2" descr="Y:\Cluster UNW\09_KB Verkehrslogistik\Realisierung\REWWay\RETrans\0_Projektmanagement und Koordinierung\Logo\RERail.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453" y="404664"/>
            <a:ext cx="2738379" cy="82912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74" name="Picture 2" descr="http://rerail.dev.bdf-net.com/media/displays/6344f1bf69984995b6195756986ef384/966/bundle_im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2348880"/>
            <a:ext cx="4355364" cy="2448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7948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Apr-17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29</a:t>
            </a:fld>
            <a:endParaRPr lang="de-AT" dirty="0">
              <a:solidFill>
                <a:prstClr val="white"/>
              </a:solidFill>
            </a:endParaRPr>
          </a:p>
        </p:txBody>
      </p:sp>
      <p:graphicFrame>
        <p:nvGraphicFramePr>
          <p:cNvPr id="6" name="Inhaltsplatzhalter 5"/>
          <p:cNvGraphicFramePr>
            <a:graphicFrameLocks noGrp="1"/>
          </p:cNvGraphicFramePr>
          <p:nvPr>
            <p:ph idx="4294967295"/>
            <p:extLst>
              <p:ext uri="{D42A27DB-BD31-4B8C-83A1-F6EECF244321}">
                <p14:modId xmlns:p14="http://schemas.microsoft.com/office/powerpoint/2010/main" val="3877935157"/>
              </p:ext>
            </p:extLst>
          </p:nvPr>
        </p:nvGraphicFramePr>
        <p:xfrm>
          <a:off x="107503" y="961423"/>
          <a:ext cx="8928993" cy="5741288"/>
        </p:xfrm>
        <a:graphic>
          <a:graphicData uri="http://schemas.openxmlformats.org/drawingml/2006/table">
            <a:tbl>
              <a:tblPr firstRow="1" bandRow="1">
                <a:tableStyleId>{073A0DAA-6AF3-43AB-8588-CEC1D06C72B9}</a:tableStyleId>
              </a:tblPr>
              <a:tblGrid>
                <a:gridCol w="693283"/>
                <a:gridCol w="2567472"/>
                <a:gridCol w="2834119"/>
                <a:gridCol w="2834119"/>
              </a:tblGrid>
              <a:tr h="476701">
                <a:tc>
                  <a:txBody>
                    <a:bodyPr/>
                    <a:lstStyle/>
                    <a:p>
                      <a:r>
                        <a:rPr lang="de-DE" sz="1200" dirty="0" smtClean="0">
                          <a:solidFill>
                            <a:schemeClr val="bg1">
                              <a:lumMod val="95000"/>
                            </a:schemeClr>
                          </a:solidFill>
                        </a:rPr>
                        <a:t>Jahr-gang</a:t>
                      </a:r>
                      <a:endParaRPr lang="en-GB" sz="1200" dirty="0">
                        <a:solidFill>
                          <a:schemeClr val="bg1">
                            <a:lumMod val="9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2904"/>
                    </a:solidFill>
                  </a:tcPr>
                </a:tc>
                <a:tc>
                  <a:txBody>
                    <a:bodyPr/>
                    <a:lstStyle/>
                    <a:p>
                      <a:pPr algn="ctr"/>
                      <a:r>
                        <a:rPr lang="de-DE" sz="1200" dirty="0" smtClean="0">
                          <a:solidFill>
                            <a:schemeClr val="bg1">
                              <a:lumMod val="95000"/>
                            </a:schemeClr>
                          </a:solidFill>
                        </a:rPr>
                        <a:t>HAK Schwerpunkt</a:t>
                      </a:r>
                      <a:r>
                        <a:rPr lang="de-DE" sz="1200" baseline="0" dirty="0" smtClean="0">
                          <a:solidFill>
                            <a:schemeClr val="bg1">
                              <a:lumMod val="95000"/>
                            </a:schemeClr>
                          </a:solidFill>
                        </a:rPr>
                        <a:t> </a:t>
                      </a:r>
                    </a:p>
                    <a:p>
                      <a:pPr algn="ctr"/>
                      <a:r>
                        <a:rPr lang="de-DE" sz="1200" baseline="0" dirty="0" smtClean="0">
                          <a:solidFill>
                            <a:schemeClr val="bg1">
                              <a:lumMod val="95000"/>
                            </a:schemeClr>
                          </a:solidFill>
                        </a:rPr>
                        <a:t>„Logistikmanagement“</a:t>
                      </a:r>
                      <a:endParaRPr lang="en-GB" sz="1200" dirty="0">
                        <a:solidFill>
                          <a:schemeClr val="bg1">
                            <a:lumMod val="9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2904"/>
                    </a:solidFill>
                  </a:tcPr>
                </a:tc>
                <a:tc>
                  <a:txBody>
                    <a:bodyPr/>
                    <a:lstStyle/>
                    <a:p>
                      <a:pPr algn="ctr"/>
                      <a:r>
                        <a:rPr lang="de-DE" sz="1200" dirty="0" smtClean="0">
                          <a:solidFill>
                            <a:schemeClr val="bg1">
                              <a:lumMod val="95000"/>
                            </a:schemeClr>
                          </a:solidFill>
                        </a:rPr>
                        <a:t>HTL Fachrichtung</a:t>
                      </a:r>
                      <a:r>
                        <a:rPr lang="de-DE" sz="1200" baseline="0" dirty="0" smtClean="0">
                          <a:solidFill>
                            <a:schemeClr val="bg1">
                              <a:lumMod val="95000"/>
                            </a:schemeClr>
                          </a:solidFill>
                        </a:rPr>
                        <a:t> „Wirtschaftsingenieurwesen“ und „Logistik“ </a:t>
                      </a:r>
                      <a:endParaRPr lang="en-GB" sz="1200" dirty="0">
                        <a:solidFill>
                          <a:schemeClr val="bg1">
                            <a:lumMod val="9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2904"/>
                    </a:solidFill>
                  </a:tcPr>
                </a:tc>
                <a:tc>
                  <a:txBody>
                    <a:bodyPr/>
                    <a:lstStyle/>
                    <a:p>
                      <a:pPr algn="ctr"/>
                      <a:r>
                        <a:rPr lang="de-DE" sz="1200" dirty="0" smtClean="0">
                          <a:solidFill>
                            <a:schemeClr val="bg1">
                              <a:lumMod val="95000"/>
                            </a:schemeClr>
                          </a:solidFill>
                        </a:rPr>
                        <a:t>AHS „Geschichte</a:t>
                      </a:r>
                      <a:r>
                        <a:rPr lang="de-DE" sz="1200" baseline="0" dirty="0" smtClean="0">
                          <a:solidFill>
                            <a:schemeClr val="bg1">
                              <a:lumMod val="95000"/>
                            </a:schemeClr>
                          </a:solidFill>
                        </a:rPr>
                        <a:t> und Sozialkunde/Politische Bildung“ und „Geografie und Wirtschaftskunde“</a:t>
                      </a:r>
                      <a:endParaRPr lang="en-GB" sz="1200" dirty="0">
                        <a:solidFill>
                          <a:schemeClr val="bg1">
                            <a:lumMod val="9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2904"/>
                    </a:solidFill>
                  </a:tcPr>
                </a:tc>
              </a:tr>
              <a:tr h="805061">
                <a:tc>
                  <a:txBody>
                    <a:bodyPr/>
                    <a:lstStyle/>
                    <a:p>
                      <a:r>
                        <a:rPr lang="de-DE" sz="1200" dirty="0" smtClean="0"/>
                        <a:t>1</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200" i="1" dirty="0" smtClean="0">
                          <a:solidFill>
                            <a:schemeClr val="tx1">
                              <a:lumMod val="50000"/>
                              <a:lumOff val="50000"/>
                            </a:schemeClr>
                          </a:solidFill>
                        </a:rPr>
                        <a:t>Logistikschwerpunkt</a:t>
                      </a:r>
                      <a:r>
                        <a:rPr lang="de-DE" sz="1200" i="1" baseline="0" dirty="0" smtClean="0">
                          <a:solidFill>
                            <a:schemeClr val="tx1">
                              <a:lumMod val="50000"/>
                              <a:lumOff val="50000"/>
                            </a:schemeClr>
                          </a:solidFill>
                        </a:rPr>
                        <a:t> in diesem Jahrgang nicht vorgesehen</a:t>
                      </a:r>
                      <a:endParaRPr lang="en-GB" sz="1200" i="1"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Wirtschaftliches</a:t>
                      </a:r>
                      <a:r>
                        <a:rPr lang="de-DE" sz="1200" baseline="0" dirty="0" smtClean="0">
                          <a:solidFill>
                            <a:schemeClr val="tx1">
                              <a:lumMod val="50000"/>
                              <a:lumOff val="50000"/>
                            </a:schemeClr>
                          </a:solidFill>
                        </a:rPr>
                        <a:t> Rechnen in der Logistik</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Wettbewerbspolitik und Regionalpolitik</a:t>
                      </a:r>
                    </a:p>
                    <a:p>
                      <a:pPr marL="285750" indent="-285750">
                        <a:buFont typeface="Arial" panose="020B0604020202020204" pitchFamily="34" charset="0"/>
                        <a:buChar char="•"/>
                      </a:pPr>
                      <a:r>
                        <a:rPr lang="de-DE" sz="1200" dirty="0" smtClean="0">
                          <a:solidFill>
                            <a:schemeClr val="tx1">
                              <a:lumMod val="50000"/>
                              <a:lumOff val="50000"/>
                            </a:schemeClr>
                          </a:solidFill>
                        </a:rPr>
                        <a:t>Vertiefungsmöglichkeiten (Case Studies)</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5061">
                <a:tc>
                  <a:txBody>
                    <a:bodyPr/>
                    <a:lstStyle/>
                    <a:p>
                      <a:r>
                        <a:rPr lang="de-DE" sz="1200" dirty="0" smtClean="0"/>
                        <a:t>2</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i="1" kern="1200" baseline="0" dirty="0" smtClean="0">
                          <a:solidFill>
                            <a:schemeClr val="tx1">
                              <a:lumMod val="50000"/>
                              <a:lumOff val="50000"/>
                            </a:schemeClr>
                          </a:solidFill>
                          <a:latin typeface="+mn-lt"/>
                          <a:ea typeface="+mn-ea"/>
                          <a:cs typeface="+mn-cs"/>
                        </a:rPr>
                        <a:t>Logistikschwerpunkt in diesem Jahrgang nicht vorgesehen</a:t>
                      </a:r>
                      <a:endParaRPr lang="en-GB" sz="1200" i="1" kern="1200" baseline="0" dirty="0">
                        <a:solidFill>
                          <a:schemeClr val="tx1">
                            <a:lumMod val="50000"/>
                            <a:lumOff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kern="1200" dirty="0" smtClean="0">
                          <a:solidFill>
                            <a:schemeClr val="tx1">
                              <a:lumMod val="50000"/>
                              <a:lumOff val="50000"/>
                            </a:schemeClr>
                          </a:solidFill>
                          <a:latin typeface="+mn-lt"/>
                          <a:ea typeface="+mn-ea"/>
                          <a:cs typeface="+mn-cs"/>
                        </a:rPr>
                        <a:t>Prozesse und Technologie der Logistik</a:t>
                      </a:r>
                      <a:endParaRPr lang="en-GB" sz="1200" kern="1200" dirty="0">
                        <a:solidFill>
                          <a:schemeClr val="tx1">
                            <a:lumMod val="50000"/>
                            <a:lumOff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smtClean="0">
                          <a:solidFill>
                            <a:schemeClr val="tx1">
                              <a:lumMod val="50000"/>
                              <a:lumOff val="50000"/>
                            </a:schemeClr>
                          </a:solidFill>
                          <a:latin typeface="+mn-lt"/>
                          <a:ea typeface="+mn-ea"/>
                          <a:cs typeface="+mn-cs"/>
                        </a:rPr>
                        <a:t>Wirtschaftsstandort Österreich</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smtClean="0">
                          <a:solidFill>
                            <a:schemeClr val="tx1">
                              <a:lumMod val="50000"/>
                              <a:lumOff val="50000"/>
                            </a:schemeClr>
                          </a:solidFill>
                          <a:latin typeface="+mn-lt"/>
                          <a:ea typeface="+mn-ea"/>
                          <a:cs typeface="+mn-cs"/>
                        </a:rPr>
                        <a:t>Vertiefungsmöglichkeiten (Case Studies)</a:t>
                      </a:r>
                      <a:endParaRPr lang="en-GB" sz="1200" kern="1200" dirty="0" smtClean="0">
                        <a:solidFill>
                          <a:schemeClr val="tx1">
                            <a:lumMod val="50000"/>
                            <a:lumOff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78627">
                <a:tc>
                  <a:txBody>
                    <a:bodyPr/>
                    <a:lstStyle/>
                    <a:p>
                      <a:r>
                        <a:rPr lang="de-DE" sz="1200" dirty="0" smtClean="0"/>
                        <a:t>3</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kern="1200" dirty="0" smtClean="0">
                          <a:solidFill>
                            <a:schemeClr val="tx1">
                              <a:lumMod val="50000"/>
                              <a:lumOff val="50000"/>
                            </a:schemeClr>
                          </a:solidFill>
                          <a:latin typeface="+mn-lt"/>
                          <a:ea typeface="+mn-ea"/>
                          <a:cs typeface="+mn-cs"/>
                        </a:rPr>
                        <a:t>Leistungserstellung</a:t>
                      </a:r>
                    </a:p>
                    <a:p>
                      <a:pPr marL="285750" indent="-285750" algn="l" defTabSz="914400" rtl="0" eaLnBrk="1" latinLnBrk="0" hangingPunct="1">
                        <a:buFont typeface="Arial" panose="020B0604020202020204" pitchFamily="34" charset="0"/>
                        <a:buChar char="•"/>
                      </a:pPr>
                      <a:r>
                        <a:rPr lang="de-DE" sz="1200" kern="1200" dirty="0" smtClean="0">
                          <a:solidFill>
                            <a:schemeClr val="tx1">
                              <a:lumMod val="50000"/>
                              <a:lumOff val="50000"/>
                            </a:schemeClr>
                          </a:solidFill>
                          <a:latin typeface="+mn-lt"/>
                          <a:ea typeface="+mn-ea"/>
                          <a:cs typeface="+mn-cs"/>
                        </a:rPr>
                        <a:t>Grundlagen der Logistik</a:t>
                      </a:r>
                    </a:p>
                    <a:p>
                      <a:pPr marL="285750" indent="-285750" algn="l" defTabSz="914400" rtl="0" eaLnBrk="1" latinLnBrk="0" hangingPunct="1">
                        <a:buFont typeface="Arial" panose="020B0604020202020204" pitchFamily="34" charset="0"/>
                        <a:buChar char="•"/>
                      </a:pPr>
                      <a:r>
                        <a:rPr lang="de-DE" sz="1200" kern="1200" dirty="0" smtClean="0">
                          <a:solidFill>
                            <a:schemeClr val="tx1">
                              <a:lumMod val="50000"/>
                              <a:lumOff val="50000"/>
                            </a:schemeClr>
                          </a:solidFill>
                          <a:latin typeface="+mn-lt"/>
                          <a:ea typeface="+mn-ea"/>
                          <a:cs typeface="+mn-cs"/>
                        </a:rPr>
                        <a:t>Distributionspolitik</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Transportlogistik</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Umschlag und Lagerung</a:t>
                      </a:r>
                      <a:endParaRPr lang="en-GB" sz="1200" b="1" kern="1200" dirty="0">
                        <a:solidFill>
                          <a:schemeClr val="tx1">
                            <a:lumMod val="75000"/>
                            <a:lumOff val="2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1" kern="1200" dirty="0" smtClean="0">
                          <a:solidFill>
                            <a:schemeClr val="tx1">
                              <a:lumMod val="75000"/>
                              <a:lumOff val="25000"/>
                            </a:schemeClr>
                          </a:solidFill>
                          <a:latin typeface="+mn-lt"/>
                          <a:ea typeface="+mn-ea"/>
                          <a:cs typeface="+mn-cs"/>
                        </a:rPr>
                        <a:t>Prozesse und Technologie der Logistik</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1" kern="1200" dirty="0" smtClean="0">
                          <a:solidFill>
                            <a:schemeClr val="tx1">
                              <a:lumMod val="75000"/>
                              <a:lumOff val="25000"/>
                            </a:schemeClr>
                          </a:solidFill>
                          <a:latin typeface="+mn-lt"/>
                          <a:ea typeface="+mn-ea"/>
                          <a:cs typeface="+mn-cs"/>
                        </a:rPr>
                        <a:t>Angewandte Logistik</a:t>
                      </a:r>
                      <a:endParaRPr lang="en-GB" sz="1200" b="1" kern="1200" dirty="0">
                        <a:solidFill>
                          <a:schemeClr val="tx1">
                            <a:lumMod val="75000"/>
                            <a:lumOff val="2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kern="1200" dirty="0" smtClean="0">
                          <a:solidFill>
                            <a:schemeClr val="tx1">
                              <a:lumMod val="50000"/>
                              <a:lumOff val="50000"/>
                            </a:schemeClr>
                          </a:solidFill>
                          <a:latin typeface="+mn-lt"/>
                          <a:ea typeface="+mn-ea"/>
                          <a:cs typeface="+mn-cs"/>
                        </a:rPr>
                        <a:t>Wirtschaftsstandort Österreich</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1" kern="1200" dirty="0" smtClean="0">
                          <a:solidFill>
                            <a:schemeClr val="tx1">
                              <a:lumMod val="75000"/>
                              <a:lumOff val="25000"/>
                            </a:schemeClr>
                          </a:solidFill>
                          <a:latin typeface="+mn-lt"/>
                          <a:ea typeface="+mn-ea"/>
                          <a:cs typeface="+mn-cs"/>
                        </a:rPr>
                        <a:t>Vertiefungsmöglichkeiten (Case Studies)</a:t>
                      </a:r>
                      <a:endParaRPr lang="en-GB" sz="1200" b="1" kern="1200" dirty="0" smtClean="0">
                        <a:solidFill>
                          <a:schemeClr val="tx1">
                            <a:lumMod val="75000"/>
                            <a:lumOff val="25000"/>
                          </a:schemeClr>
                        </a:solidFill>
                        <a:latin typeface="+mn-lt"/>
                        <a:ea typeface="+mn-ea"/>
                        <a:cs typeface="+mn-cs"/>
                      </a:endParaRPr>
                    </a:p>
                    <a:p>
                      <a:pPr marL="285750" indent="-285750" algn="l" defTabSz="914400" rtl="0" eaLnBrk="1" latinLnBrk="0" hangingPunct="1">
                        <a:buFont typeface="Arial" panose="020B0604020202020204" pitchFamily="34" charset="0"/>
                        <a:buChar char="•"/>
                      </a:pPr>
                      <a:endParaRPr lang="en-GB" sz="1200" kern="1200" dirty="0">
                        <a:solidFill>
                          <a:schemeClr val="tx1">
                            <a:lumMod val="50000"/>
                            <a:lumOff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5061">
                <a:tc>
                  <a:txBody>
                    <a:bodyPr/>
                    <a:lstStyle/>
                    <a:p>
                      <a:r>
                        <a:rPr lang="de-DE" sz="1200" dirty="0" smtClean="0"/>
                        <a:t>4</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kern="1200" dirty="0" smtClean="0">
                          <a:solidFill>
                            <a:schemeClr val="tx1">
                              <a:lumMod val="50000"/>
                              <a:lumOff val="50000"/>
                            </a:schemeClr>
                          </a:solidFill>
                          <a:latin typeface="+mn-lt"/>
                          <a:ea typeface="+mn-ea"/>
                          <a:cs typeface="+mn-cs"/>
                        </a:rPr>
                        <a:t>Produktionslogistik</a:t>
                      </a:r>
                    </a:p>
                    <a:p>
                      <a:pPr marL="285750" indent="-285750" algn="l" defTabSz="914400" rtl="0" eaLnBrk="1" latinLnBrk="0" hangingPunct="1">
                        <a:buFont typeface="Arial" panose="020B0604020202020204" pitchFamily="34" charset="0"/>
                        <a:buChar char="•"/>
                      </a:pPr>
                      <a:r>
                        <a:rPr lang="de-DE" sz="1200" kern="1200" dirty="0" smtClean="0">
                          <a:solidFill>
                            <a:schemeClr val="tx1">
                              <a:lumMod val="50000"/>
                              <a:lumOff val="50000"/>
                            </a:schemeClr>
                          </a:solidFill>
                          <a:latin typeface="+mn-lt"/>
                          <a:ea typeface="+mn-ea"/>
                          <a:cs typeface="+mn-cs"/>
                        </a:rPr>
                        <a:t>Beschaffung</a:t>
                      </a:r>
                      <a:endParaRPr lang="en-GB" sz="1200" kern="1200" dirty="0">
                        <a:solidFill>
                          <a:schemeClr val="tx1">
                            <a:lumMod val="50000"/>
                            <a:lumOff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1" kern="1200" dirty="0" smtClean="0">
                          <a:solidFill>
                            <a:schemeClr val="tx1">
                              <a:lumMod val="75000"/>
                              <a:lumOff val="25000"/>
                            </a:schemeClr>
                          </a:solidFill>
                          <a:latin typeface="+mn-lt"/>
                          <a:ea typeface="+mn-ea"/>
                          <a:cs typeface="+mn-cs"/>
                        </a:rPr>
                        <a:t>Prozesse und Technologie der Logistik</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1" kern="1200" dirty="0" smtClean="0">
                          <a:solidFill>
                            <a:schemeClr val="tx1">
                              <a:lumMod val="75000"/>
                              <a:lumOff val="25000"/>
                            </a:schemeClr>
                          </a:solidFill>
                          <a:latin typeface="+mn-lt"/>
                          <a:ea typeface="+mn-ea"/>
                          <a:cs typeface="+mn-cs"/>
                        </a:rPr>
                        <a:t>Angewandte Logistik</a:t>
                      </a:r>
                      <a:endParaRPr lang="en-GB" sz="1200" b="1" kern="1200" dirty="0" smtClean="0">
                        <a:solidFill>
                          <a:schemeClr val="tx1">
                            <a:lumMod val="75000"/>
                            <a:lumOff val="2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1" kern="1200" dirty="0" smtClean="0">
                          <a:solidFill>
                            <a:schemeClr val="tx1">
                              <a:lumMod val="75000"/>
                              <a:lumOff val="25000"/>
                            </a:schemeClr>
                          </a:solidFill>
                          <a:latin typeface="+mn-lt"/>
                          <a:ea typeface="+mn-ea"/>
                          <a:cs typeface="+mn-cs"/>
                        </a:rPr>
                        <a:t>Lokal – regional – global: Chancen und Herausforderungen von Globalisierung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smtClean="0">
                          <a:solidFill>
                            <a:schemeClr val="tx1">
                              <a:lumMod val="50000"/>
                              <a:lumOff val="50000"/>
                            </a:schemeClr>
                          </a:solidFill>
                          <a:latin typeface="+mn-lt"/>
                          <a:ea typeface="+mn-ea"/>
                          <a:cs typeface="+mn-cs"/>
                        </a:rPr>
                        <a:t>Vertiefungsmöglichkeiten (Case Studies)</a:t>
                      </a:r>
                      <a:endParaRPr lang="en-GB" sz="1200" kern="1200" dirty="0" smtClean="0">
                        <a:solidFill>
                          <a:schemeClr val="tx1">
                            <a:lumMod val="50000"/>
                            <a:lumOff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11353">
                <a:tc>
                  <a:txBody>
                    <a:bodyPr/>
                    <a:lstStyle/>
                    <a:p>
                      <a:r>
                        <a:rPr lang="de-DE" sz="1200" dirty="0" smtClean="0"/>
                        <a:t>5</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1" kern="1200" dirty="0" smtClean="0">
                          <a:solidFill>
                            <a:schemeClr val="tx1">
                              <a:lumMod val="75000"/>
                              <a:lumOff val="25000"/>
                            </a:schemeClr>
                          </a:solidFill>
                          <a:latin typeface="+mn-lt"/>
                          <a:ea typeface="+mn-ea"/>
                          <a:cs typeface="+mn-cs"/>
                        </a:rPr>
                        <a:t>Logistikcontrolling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1" kern="1200" dirty="0" smtClean="0">
                          <a:solidFill>
                            <a:schemeClr val="tx1">
                              <a:lumMod val="75000"/>
                              <a:lumOff val="25000"/>
                            </a:schemeClr>
                          </a:solidFill>
                          <a:latin typeface="+mn-lt"/>
                          <a:ea typeface="+mn-ea"/>
                          <a:cs typeface="+mn-cs"/>
                        </a:rPr>
                        <a:t>Supply Chain Management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1" kern="1200" dirty="0" smtClean="0">
                          <a:solidFill>
                            <a:schemeClr val="tx1">
                              <a:lumMod val="75000"/>
                              <a:lumOff val="25000"/>
                            </a:schemeClr>
                          </a:solidFill>
                          <a:latin typeface="+mn-lt"/>
                          <a:ea typeface="+mn-ea"/>
                          <a:cs typeface="+mn-cs"/>
                        </a:rPr>
                        <a:t>Inhaltliche Wiederholung </a:t>
                      </a:r>
                      <a:endParaRPr lang="en-GB" sz="1200" b="1" kern="1200" dirty="0">
                        <a:solidFill>
                          <a:schemeClr val="tx1">
                            <a:lumMod val="75000"/>
                            <a:lumOff val="2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Prozesse und Technologie der Logistik</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Angewandte Logistik</a:t>
                      </a:r>
                      <a:endParaRPr lang="en-GB" sz="1200" b="1" kern="1200" dirty="0" smtClean="0">
                        <a:solidFill>
                          <a:schemeClr val="tx1">
                            <a:lumMod val="75000"/>
                            <a:lumOff val="25000"/>
                          </a:schemeClr>
                        </a:solidFill>
                        <a:latin typeface="+mn-lt"/>
                        <a:ea typeface="+mn-ea"/>
                        <a:cs typeface="+mn-cs"/>
                      </a:endParaRPr>
                    </a:p>
                    <a:p>
                      <a:pPr marL="285750" indent="-285750" algn="l" defTabSz="914400" rtl="0" eaLnBrk="1" latinLnBrk="0" hangingPunct="1">
                        <a:buFont typeface="Arial" panose="020B0604020202020204" pitchFamily="34" charset="0"/>
                        <a:buChar char="•"/>
                      </a:pPr>
                      <a:r>
                        <a:rPr lang="de-DE" sz="1200" kern="1200" dirty="0" smtClean="0">
                          <a:solidFill>
                            <a:schemeClr val="tx1">
                              <a:lumMod val="50000"/>
                              <a:lumOff val="50000"/>
                            </a:schemeClr>
                          </a:solidFill>
                          <a:latin typeface="+mn-lt"/>
                          <a:ea typeface="+mn-ea"/>
                          <a:cs typeface="+mn-cs"/>
                        </a:rPr>
                        <a:t>Qualitäts-, Prozess- und Umweltmanagement</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Logistikcontrolling</a:t>
                      </a:r>
                      <a:endParaRPr lang="en-GB" sz="1200" b="1" kern="1200" dirty="0">
                        <a:solidFill>
                          <a:schemeClr val="tx1">
                            <a:lumMod val="75000"/>
                            <a:lumOff val="2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tx1">
                            <a:lumMod val="50000"/>
                            <a:lumOff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8" name="Picture 2" descr="Y:\Cluster UNW\09_KB Verkehrslogistik\Realisierung\REWWay\RETrans\0_Projektmanagement und Koordinierung\Logo\RERail.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453" y="79593"/>
            <a:ext cx="2738379" cy="8291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Titel 20"/>
          <p:cNvSpPr txBox="1">
            <a:spLocks/>
          </p:cNvSpPr>
          <p:nvPr/>
        </p:nvSpPr>
        <p:spPr>
          <a:xfrm>
            <a:off x="2267744" y="133535"/>
            <a:ext cx="6563072" cy="990600"/>
          </a:xfrm>
          <a:prstGeom prst="rect">
            <a:avLst/>
          </a:prstGeom>
        </p:spPr>
        <p:txBody>
          <a:bodyPr>
            <a:noAutofit/>
          </a:bodyPr>
          <a:lstStyle>
            <a:lvl1pPr algn="l" defTabSz="914400" rtl="0" eaLnBrk="1" latinLnBrk="0" hangingPunct="1">
              <a:spcBef>
                <a:spcPct val="0"/>
              </a:spcBef>
              <a:buNone/>
              <a:defRPr sz="2800" b="1" kern="1200" spc="-100" baseline="0">
                <a:solidFill>
                  <a:schemeClr val="tx2"/>
                </a:solidFill>
                <a:latin typeface="+mj-lt"/>
                <a:ea typeface="+mj-ea"/>
                <a:cs typeface="+mj-cs"/>
              </a:defRPr>
            </a:lvl1pPr>
          </a:lstStyle>
          <a:p>
            <a:pPr algn="r"/>
            <a:r>
              <a:rPr lang="de-DE" sz="2000" dirty="0" smtClean="0">
                <a:solidFill>
                  <a:schemeClr val="tx1">
                    <a:lumMod val="75000"/>
                    <a:lumOff val="25000"/>
                  </a:schemeClr>
                </a:solidFill>
              </a:rPr>
              <a:t>Lehrmittelpaket „Der kombinierte Verkehr“ </a:t>
            </a:r>
          </a:p>
          <a:p>
            <a:pPr algn="r"/>
            <a:r>
              <a:rPr lang="de-DE" sz="2400" dirty="0" smtClean="0">
                <a:solidFill>
                  <a:schemeClr val="tx1">
                    <a:lumMod val="75000"/>
                    <a:lumOff val="25000"/>
                  </a:schemeClr>
                </a:solidFill>
              </a:rPr>
              <a:t>mögliche Integration der Inhalte in den Lehrplan</a:t>
            </a:r>
            <a:endParaRPr lang="en-GB" sz="2400" dirty="0">
              <a:solidFill>
                <a:schemeClr val="tx1">
                  <a:lumMod val="75000"/>
                  <a:lumOff val="25000"/>
                </a:schemeClr>
              </a:solidFill>
            </a:endParaRPr>
          </a:p>
        </p:txBody>
      </p:sp>
    </p:spTree>
    <p:extLst>
      <p:ext uri="{BB962C8B-B14F-4D97-AF65-F5344CB8AC3E}">
        <p14:creationId xmlns:p14="http://schemas.microsoft.com/office/powerpoint/2010/main" val="176751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endParaRPr lang="de-DE" sz="1100" dirty="0" smtClean="0"/>
          </a:p>
          <a:p>
            <a:pPr marL="0" indent="0">
              <a:buNone/>
            </a:pPr>
            <a:r>
              <a:rPr lang="de-DE" b="1" dirty="0" smtClean="0"/>
              <a:t>Ziel: </a:t>
            </a:r>
            <a:r>
              <a:rPr lang="de-DE" dirty="0" err="1" smtClean="0"/>
              <a:t>Attraktivierung</a:t>
            </a:r>
            <a:r>
              <a:rPr lang="de-DE" dirty="0" smtClean="0"/>
              <a:t> der Logistikbranche durch Wissensvermittlung über…</a:t>
            </a:r>
          </a:p>
          <a:p>
            <a:pPr lvl="1">
              <a:buFont typeface="Symbol" panose="05050102010706020507" pitchFamily="18" charset="2"/>
              <a:buChar char="-"/>
            </a:pPr>
            <a:r>
              <a:rPr lang="de-DE" dirty="0" smtClean="0"/>
              <a:t>Berufe im Logistikbereich</a:t>
            </a:r>
          </a:p>
          <a:p>
            <a:pPr lvl="1">
              <a:buFont typeface="Symbol" panose="05050102010706020507" pitchFamily="18" charset="2"/>
              <a:buChar char="-"/>
            </a:pPr>
            <a:r>
              <a:rPr lang="de-DE" dirty="0" smtClean="0"/>
              <a:t>effiziente Logistikgestaltung</a:t>
            </a:r>
          </a:p>
          <a:p>
            <a:pPr lvl="1">
              <a:buFont typeface="Symbol" panose="05050102010706020507" pitchFamily="18" charset="2"/>
              <a:buChar char="-"/>
            </a:pPr>
            <a:r>
              <a:rPr lang="de-DE" dirty="0" smtClean="0"/>
              <a:t>die verschiedenen  Verkehrsträger(kombinationen)</a:t>
            </a:r>
          </a:p>
          <a:p>
            <a:pPr lvl="1">
              <a:buFont typeface="Symbol" panose="05050102010706020507" pitchFamily="18" charset="2"/>
              <a:buChar char="-"/>
            </a:pPr>
            <a:r>
              <a:rPr lang="de-DE" dirty="0" smtClean="0"/>
              <a:t>Auswirkungen der Logistik </a:t>
            </a:r>
            <a:r>
              <a:rPr lang="de-DE" dirty="0"/>
              <a:t>auf die </a:t>
            </a:r>
            <a:r>
              <a:rPr lang="de-DE" dirty="0" smtClean="0"/>
              <a:t>Umwelt</a:t>
            </a:r>
          </a:p>
          <a:p>
            <a:pPr lvl="1">
              <a:buFont typeface="Symbol" panose="05050102010706020507" pitchFamily="18" charset="2"/>
              <a:buChar char="-"/>
            </a:pPr>
            <a:r>
              <a:rPr lang="de-DE" dirty="0" smtClean="0"/>
              <a:t>den </a:t>
            </a:r>
            <a:r>
              <a:rPr lang="de-DE" dirty="0"/>
              <a:t>Einsatz neuer </a:t>
            </a:r>
            <a:r>
              <a:rPr lang="de-DE" dirty="0" smtClean="0"/>
              <a:t>Technologien,… </a:t>
            </a:r>
          </a:p>
          <a:p>
            <a:pPr marL="0" indent="0">
              <a:buNone/>
            </a:pPr>
            <a:endParaRPr lang="de-AT" dirty="0" smtClean="0">
              <a:solidFill>
                <a:schemeClr val="accent2"/>
              </a:solidFill>
            </a:endParaRPr>
          </a:p>
          <a:p>
            <a:pPr marL="0" indent="0">
              <a:buNone/>
            </a:pPr>
            <a:r>
              <a:rPr lang="de-AT" b="1" dirty="0" smtClean="0"/>
              <a:t>Kernelement</a:t>
            </a:r>
            <a:r>
              <a:rPr lang="de-AT" dirty="0"/>
              <a:t>: Online zur Verfügung Stellung von </a:t>
            </a:r>
            <a:r>
              <a:rPr lang="de-AT" dirty="0" smtClean="0"/>
              <a:t>Materialien</a:t>
            </a:r>
          </a:p>
          <a:p>
            <a:pPr marL="0" indent="0">
              <a:buNone/>
            </a:pPr>
            <a:endParaRPr lang="de-AT" b="1" dirty="0" smtClean="0"/>
          </a:p>
          <a:p>
            <a:pPr marL="0" indent="0">
              <a:buNone/>
            </a:pPr>
            <a:r>
              <a:rPr lang="de-AT" b="1" dirty="0" smtClean="0"/>
              <a:t>Aufbau</a:t>
            </a:r>
            <a:r>
              <a:rPr lang="de-AT" dirty="0" smtClean="0"/>
              <a:t>: 1 Dachseite und 4 themenspezifische Informationsseiten</a:t>
            </a:r>
            <a:endParaRPr lang="de-DE" dirty="0" smtClean="0"/>
          </a:p>
        </p:txBody>
      </p:sp>
      <p:pic>
        <p:nvPicPr>
          <p:cNvPr id="1026" name="Picture 2" descr="Y:\Cluster UNW\09_KB Verkehrslogistik\Realisierung\REWWay\RETrans\0_Projektmanagement und Koordinierung\Logo\RETran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60648"/>
            <a:ext cx="4221489" cy="1082042"/>
          </a:xfrm>
          <a:prstGeom prst="rect">
            <a:avLst/>
          </a:prstGeom>
          <a:noFill/>
          <a:extLst>
            <a:ext uri="{909E8E84-426E-40DD-AFC4-6F175D3DCCD1}">
              <a14:hiddenFill xmlns:a14="http://schemas.microsoft.com/office/drawing/2010/main">
                <a:solidFill>
                  <a:srgbClr val="FFFFFF"/>
                </a:solidFill>
              </a14:hiddenFill>
            </a:ext>
          </a:extLst>
        </p:spPr>
      </p:pic>
      <p:sp>
        <p:nvSpPr>
          <p:cNvPr id="5" name="Foliennummernplatzhalter 4"/>
          <p:cNvSpPr>
            <a:spLocks noGrp="1"/>
          </p:cNvSpPr>
          <p:nvPr>
            <p:ph type="sldNum" sz="quarter" idx="12"/>
          </p:nvPr>
        </p:nvSpPr>
        <p:spPr>
          <a:xfrm>
            <a:off x="7596336" y="6597352"/>
            <a:ext cx="1066800" cy="329184"/>
          </a:xfrm>
        </p:spPr>
        <p:txBody>
          <a:bodyPr/>
          <a:lstStyle/>
          <a:p>
            <a:fld id="{7D34D7BA-8E13-46FE-8871-8877FE7E3568}" type="slidenum">
              <a:rPr lang="de-AT" smtClean="0">
                <a:solidFill>
                  <a:prstClr val="white"/>
                </a:solidFill>
              </a:rPr>
              <a:pPr/>
              <a:t>3</a:t>
            </a:fld>
            <a:endParaRPr lang="de-AT" dirty="0">
              <a:solidFill>
                <a:prstClr val="white"/>
              </a:solidFill>
            </a:endParaRPr>
          </a:p>
        </p:txBody>
      </p:sp>
      <p:sp>
        <p:nvSpPr>
          <p:cNvPr id="6" name="Datumsplatzhalter 3"/>
          <p:cNvSpPr>
            <a:spLocks noGrp="1"/>
          </p:cNvSpPr>
          <p:nvPr>
            <p:ph type="dt" sz="half" idx="10"/>
          </p:nvPr>
        </p:nvSpPr>
        <p:spPr>
          <a:xfrm>
            <a:off x="433536" y="6597352"/>
            <a:ext cx="2895600" cy="329184"/>
          </a:xfrm>
        </p:spPr>
        <p:txBody>
          <a:bodyPr/>
          <a:lstStyle/>
          <a:p>
            <a:fld id="{6B171AD8-BD5F-4503-8C65-79BF784426C3}" type="datetime7">
              <a:rPr lang="de-DE" smtClean="0">
                <a:solidFill>
                  <a:prstClr val="white"/>
                </a:solidFill>
              </a:rPr>
              <a:t>Apr-17</a:t>
            </a:fld>
            <a:endParaRPr lang="de-AT" dirty="0">
              <a:solidFill>
                <a:prstClr val="white"/>
              </a:solidFill>
            </a:endParaRPr>
          </a:p>
        </p:txBody>
      </p:sp>
    </p:spTree>
    <p:extLst>
      <p:ext uri="{BB962C8B-B14F-4D97-AF65-F5344CB8AC3E}">
        <p14:creationId xmlns:p14="http://schemas.microsoft.com/office/powerpoint/2010/main" val="3812493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D8D63490-572E-4270-9A61-B024C1652482}" type="datetime6">
              <a:rPr lang="en-GB" smtClean="0">
                <a:solidFill>
                  <a:prstClr val="white"/>
                </a:solidFill>
              </a:rPr>
              <a:pPr/>
              <a:t>April 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30</a:t>
            </a:fld>
            <a:endParaRPr lang="de-AT" dirty="0">
              <a:solidFill>
                <a:prstClr val="white"/>
              </a:solidFill>
            </a:endParaRPr>
          </a:p>
        </p:txBody>
      </p:sp>
      <p:sp>
        <p:nvSpPr>
          <p:cNvPr id="8" name="Untertitel 6"/>
          <p:cNvSpPr>
            <a:spLocks noGrp="1"/>
          </p:cNvSpPr>
          <p:nvPr>
            <p:ph type="subTitle" idx="1"/>
          </p:nvPr>
        </p:nvSpPr>
        <p:spPr>
          <a:xfrm>
            <a:off x="1371600" y="3505200"/>
            <a:ext cx="6400800" cy="1752600"/>
          </a:xfrm>
        </p:spPr>
        <p:txBody>
          <a:bodyPr/>
          <a:lstStyle/>
          <a:p>
            <a:pPr algn="ctr"/>
            <a:r>
              <a:rPr lang="de-DE" dirty="0" smtClean="0"/>
              <a:t>Übersicht Lehrmittelangebot sowie weitere angebotene Services </a:t>
            </a:r>
            <a:endParaRPr lang="en-GB" dirty="0"/>
          </a:p>
        </p:txBody>
      </p:sp>
      <p:pic>
        <p:nvPicPr>
          <p:cNvPr id="7171" name="Picture 3" descr="Y:\Cluster UNW\09_KB Verkehrslogistik\Realisierung\REWWay\RETrans\0_Projektmanagement und Koordinierung\Logo\RERoa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8621" y="1844824"/>
            <a:ext cx="5166759" cy="1449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0347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de-AT" dirty="0" smtClean="0"/>
              <a:t>				</a:t>
            </a:r>
            <a:endParaRPr lang="de-AT" dirty="0"/>
          </a:p>
          <a:p>
            <a:endParaRPr lang="de-AT" dirty="0" smtClean="0"/>
          </a:p>
          <a:p>
            <a:endParaRPr lang="de-AT" dirty="0" smtClean="0"/>
          </a:p>
          <a:p>
            <a:endParaRPr lang="de-AT" dirty="0"/>
          </a:p>
          <a:p>
            <a:endParaRPr lang="de-AT" dirty="0" smtClean="0"/>
          </a:p>
          <a:p>
            <a:endParaRPr lang="de-AT" dirty="0"/>
          </a:p>
        </p:txBody>
      </p:sp>
      <p:sp>
        <p:nvSpPr>
          <p:cNvPr id="6" name="TextBox 5"/>
          <p:cNvSpPr txBox="1"/>
          <p:nvPr/>
        </p:nvSpPr>
        <p:spPr>
          <a:xfrm>
            <a:off x="4800765" y="1736458"/>
            <a:ext cx="4343235" cy="4068806"/>
          </a:xfrm>
          <a:prstGeom prst="rect">
            <a:avLst/>
          </a:prstGeom>
          <a:noFill/>
        </p:spPr>
        <p:txBody>
          <a:bodyPr wrap="square" rtlCol="0">
            <a:spAutoFit/>
          </a:bodyPr>
          <a:lstStyle/>
          <a:p>
            <a:pPr marL="285750" indent="-285750">
              <a:spcBef>
                <a:spcPct val="20000"/>
              </a:spcBef>
              <a:buClr>
                <a:srgbClr val="94938F"/>
              </a:buClr>
              <a:buFont typeface="Arial" panose="020B0604020202020204" pitchFamily="34" charset="0"/>
              <a:buChar char="•"/>
            </a:pPr>
            <a:r>
              <a:rPr lang="de-AT" sz="2400" b="1" dirty="0" smtClean="0">
                <a:solidFill>
                  <a:prstClr val="black"/>
                </a:solidFill>
              </a:rPr>
              <a:t>Startseite mit Einstiegsvideo</a:t>
            </a:r>
            <a:endParaRPr lang="de-AT" sz="2400" b="1" dirty="0">
              <a:solidFill>
                <a:prstClr val="black"/>
              </a:solidFill>
            </a:endParaRPr>
          </a:p>
          <a:p>
            <a:pPr marL="285750" indent="-285750">
              <a:spcBef>
                <a:spcPct val="20000"/>
              </a:spcBef>
              <a:buClr>
                <a:srgbClr val="94938F"/>
              </a:buClr>
              <a:buFont typeface="Arial" panose="020B0604020202020204" pitchFamily="34" charset="0"/>
              <a:buChar char="•"/>
            </a:pPr>
            <a:r>
              <a:rPr lang="de-AT" sz="2400" b="1" dirty="0">
                <a:solidFill>
                  <a:prstClr val="black"/>
                </a:solidFill>
              </a:rPr>
              <a:t>Lehrmittel</a:t>
            </a:r>
          </a:p>
          <a:p>
            <a:pPr marL="742950" lvl="1" indent="-285750">
              <a:buClr>
                <a:srgbClr val="94938F"/>
              </a:buClr>
              <a:buFont typeface="Arial" panose="020B0604020202020204" pitchFamily="34" charset="0"/>
              <a:buChar char="•"/>
            </a:pPr>
            <a:r>
              <a:rPr lang="de-AT" sz="2400" dirty="0" smtClean="0">
                <a:solidFill>
                  <a:prstClr val="black"/>
                </a:solidFill>
              </a:rPr>
              <a:t>Lehrmittelpakete </a:t>
            </a:r>
          </a:p>
          <a:p>
            <a:pPr marL="742950" lvl="1" indent="-285750">
              <a:buClr>
                <a:srgbClr val="94938F"/>
              </a:buClr>
              <a:buFont typeface="Arial" panose="020B0604020202020204" pitchFamily="34" charset="0"/>
              <a:buChar char="•"/>
            </a:pPr>
            <a:r>
              <a:rPr lang="de-AT" sz="2400" dirty="0" smtClean="0">
                <a:solidFill>
                  <a:prstClr val="black"/>
                </a:solidFill>
              </a:rPr>
              <a:t>individueller Suchfilter</a:t>
            </a:r>
            <a:r>
              <a:rPr lang="de-AT" sz="2000" dirty="0" smtClean="0">
                <a:solidFill>
                  <a:prstClr val="black"/>
                </a:solidFill>
              </a:rPr>
              <a:t> </a:t>
            </a:r>
          </a:p>
          <a:p>
            <a:pPr marL="285750" indent="-285750">
              <a:spcBef>
                <a:spcPct val="20000"/>
              </a:spcBef>
              <a:buClr>
                <a:srgbClr val="94938F"/>
              </a:buClr>
              <a:buFont typeface="Arial" panose="020B0604020202020204" pitchFamily="34" charset="0"/>
              <a:buChar char="•"/>
            </a:pPr>
            <a:r>
              <a:rPr lang="de-AT" sz="2400" b="1" dirty="0" smtClean="0">
                <a:solidFill>
                  <a:prstClr val="black"/>
                </a:solidFill>
              </a:rPr>
              <a:t>Services</a:t>
            </a:r>
            <a:endParaRPr lang="de-AT" sz="2800" b="1" dirty="0" smtClean="0">
              <a:solidFill>
                <a:prstClr val="black"/>
              </a:solidFill>
            </a:endParaRPr>
          </a:p>
          <a:p>
            <a:pPr marL="742950" lvl="1" indent="-285750">
              <a:buClr>
                <a:srgbClr val="94938F"/>
              </a:buClr>
              <a:buFont typeface="Arial" panose="020B0604020202020204" pitchFamily="34" charset="0"/>
              <a:buChar char="•"/>
            </a:pPr>
            <a:r>
              <a:rPr lang="de-AT" sz="2400" dirty="0" smtClean="0">
                <a:solidFill>
                  <a:prstClr val="black"/>
                </a:solidFill>
              </a:rPr>
              <a:t>Fachvortragslisten</a:t>
            </a:r>
          </a:p>
          <a:p>
            <a:pPr marL="742950" lvl="1" indent="-285750">
              <a:buClr>
                <a:srgbClr val="94938F"/>
              </a:buClr>
              <a:buFont typeface="Arial" panose="020B0604020202020204" pitchFamily="34" charset="0"/>
              <a:buChar char="•"/>
            </a:pPr>
            <a:r>
              <a:rPr lang="de-AT" sz="2400" dirty="0" smtClean="0">
                <a:solidFill>
                  <a:prstClr val="black"/>
                </a:solidFill>
              </a:rPr>
              <a:t>Individuelle Lernpakete*</a:t>
            </a:r>
          </a:p>
          <a:p>
            <a:pPr marL="285750" indent="-285750">
              <a:spcBef>
                <a:spcPct val="20000"/>
              </a:spcBef>
              <a:buClr>
                <a:srgbClr val="94938F"/>
              </a:buClr>
              <a:buFont typeface="Arial" panose="020B0604020202020204" pitchFamily="34" charset="0"/>
              <a:buChar char="•"/>
            </a:pPr>
            <a:r>
              <a:rPr lang="de-AT" sz="2400" b="1" dirty="0" err="1" smtClean="0">
                <a:solidFill>
                  <a:prstClr val="black"/>
                </a:solidFill>
              </a:rPr>
              <a:t>Success</a:t>
            </a:r>
            <a:r>
              <a:rPr lang="de-AT" sz="2400" b="1" dirty="0" smtClean="0">
                <a:solidFill>
                  <a:prstClr val="black"/>
                </a:solidFill>
              </a:rPr>
              <a:t> </a:t>
            </a:r>
            <a:r>
              <a:rPr lang="de-AT" sz="2400" b="1" dirty="0">
                <a:solidFill>
                  <a:prstClr val="black"/>
                </a:solidFill>
              </a:rPr>
              <a:t>Stories</a:t>
            </a:r>
          </a:p>
          <a:p>
            <a:pPr marL="342900" indent="-342900">
              <a:buFont typeface="Arial" panose="020B0604020202020204" pitchFamily="34" charset="0"/>
              <a:buChar char="•"/>
            </a:pPr>
            <a:endParaRPr lang="de-AT" sz="2800" dirty="0" smtClean="0">
              <a:solidFill>
                <a:prstClr val="black"/>
              </a:solidFill>
            </a:endParaRPr>
          </a:p>
          <a:p>
            <a:r>
              <a:rPr lang="de-AT" sz="2400" dirty="0" smtClean="0">
                <a:solidFill>
                  <a:srgbClr val="B62904"/>
                </a:solidFill>
                <a:hlinkClick r:id="rId3"/>
              </a:rPr>
              <a:t>Zur Homepage</a:t>
            </a:r>
            <a:endParaRPr lang="de-AT" dirty="0">
              <a:solidFill>
                <a:srgbClr val="B62904"/>
              </a:solidFill>
              <a:latin typeface="Gill Sans MT" panose="020B0502020104020203" pitchFamily="34" charset="0"/>
            </a:endParaRPr>
          </a:p>
        </p:txBody>
      </p:sp>
      <p:sp>
        <p:nvSpPr>
          <p:cNvPr id="15" name="Titel 20"/>
          <p:cNvSpPr>
            <a:spLocks noGrp="1"/>
          </p:cNvSpPr>
          <p:nvPr>
            <p:ph type="title"/>
          </p:nvPr>
        </p:nvSpPr>
        <p:spPr>
          <a:xfrm>
            <a:off x="457200" y="404664"/>
            <a:ext cx="7787208" cy="990600"/>
          </a:xfrm>
        </p:spPr>
        <p:txBody>
          <a:bodyPr>
            <a:normAutofit/>
          </a:bodyPr>
          <a:lstStyle/>
          <a:p>
            <a:pPr algn="r"/>
            <a:r>
              <a:rPr lang="de-DE" sz="4000" b="1" dirty="0" smtClean="0"/>
              <a:t>  </a:t>
            </a:r>
            <a:r>
              <a:rPr lang="de-DE" sz="4000" b="1" dirty="0" smtClean="0">
                <a:solidFill>
                  <a:schemeClr val="tx1">
                    <a:lumMod val="75000"/>
                    <a:lumOff val="25000"/>
                  </a:schemeClr>
                </a:solidFill>
              </a:rPr>
              <a:t>-</a:t>
            </a:r>
            <a:r>
              <a:rPr lang="de-DE" sz="4000" b="1" dirty="0" smtClean="0"/>
              <a:t> </a:t>
            </a:r>
            <a:r>
              <a:rPr lang="de-DE" sz="4000" b="1" dirty="0">
                <a:solidFill>
                  <a:schemeClr val="tx1">
                    <a:lumMod val="75000"/>
                    <a:lumOff val="25000"/>
                  </a:schemeClr>
                </a:solidFill>
              </a:rPr>
              <a:t>online</a:t>
            </a:r>
            <a:r>
              <a:rPr lang="de-DE" sz="4000" dirty="0">
                <a:solidFill>
                  <a:schemeClr val="tx1">
                    <a:lumMod val="75000"/>
                    <a:lumOff val="25000"/>
                  </a:schemeClr>
                </a:solidFill>
              </a:rPr>
              <a:t> </a:t>
            </a:r>
            <a:r>
              <a:rPr lang="de-DE" sz="4000" b="1" dirty="0">
                <a:solidFill>
                  <a:schemeClr val="tx1">
                    <a:lumMod val="75000"/>
                    <a:lumOff val="25000"/>
                  </a:schemeClr>
                </a:solidFill>
              </a:rPr>
              <a:t>I</a:t>
            </a:r>
            <a:r>
              <a:rPr lang="de-DE" sz="4000" b="1" dirty="0" smtClean="0">
                <a:solidFill>
                  <a:schemeClr val="tx1">
                    <a:lumMod val="75000"/>
                    <a:lumOff val="25000"/>
                  </a:schemeClr>
                </a:solidFill>
              </a:rPr>
              <a:t>nformationsseite</a:t>
            </a:r>
            <a:endParaRPr lang="en-GB" sz="4000" b="1" dirty="0">
              <a:solidFill>
                <a:schemeClr val="tx1">
                  <a:lumMod val="75000"/>
                  <a:lumOff val="25000"/>
                </a:schemeClr>
              </a:solidFill>
            </a:endParaRPr>
          </a:p>
        </p:txBody>
      </p:sp>
      <p:pic>
        <p:nvPicPr>
          <p:cNvPr id="7" name="Picture 3" descr="Y:\Cluster UNW\09_KB Verkehrslogistik\Realisierung\REWWay\RETrans\0_Projektmanagement und Koordinierung\Logo\RERoa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669" y="505654"/>
            <a:ext cx="2681155" cy="75205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18105" y="1760509"/>
            <a:ext cx="4667358" cy="4334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liennummernplatzhalter 4"/>
          <p:cNvSpPr>
            <a:spLocks noGrp="1"/>
          </p:cNvSpPr>
          <p:nvPr>
            <p:ph type="sldNum" sz="quarter" idx="12"/>
          </p:nvPr>
        </p:nvSpPr>
        <p:spPr>
          <a:xfrm>
            <a:off x="7596336" y="6597352"/>
            <a:ext cx="1066800" cy="329184"/>
          </a:xfrm>
        </p:spPr>
        <p:txBody>
          <a:bodyPr/>
          <a:lstStyle/>
          <a:p>
            <a:fld id="{7D34D7BA-8E13-46FE-8871-8877FE7E3568}" type="slidenum">
              <a:rPr lang="de-AT" smtClean="0">
                <a:solidFill>
                  <a:prstClr val="white"/>
                </a:solidFill>
              </a:rPr>
              <a:pPr/>
              <a:t>31</a:t>
            </a:fld>
            <a:endParaRPr lang="de-AT" dirty="0">
              <a:solidFill>
                <a:prstClr val="white"/>
              </a:solidFill>
            </a:endParaRPr>
          </a:p>
        </p:txBody>
      </p:sp>
      <p:sp>
        <p:nvSpPr>
          <p:cNvPr id="12" name="Datumsplatzhalter 3"/>
          <p:cNvSpPr>
            <a:spLocks noGrp="1"/>
          </p:cNvSpPr>
          <p:nvPr>
            <p:ph type="dt" sz="half" idx="10"/>
          </p:nvPr>
        </p:nvSpPr>
        <p:spPr>
          <a:xfrm>
            <a:off x="433536" y="6597352"/>
            <a:ext cx="2895600" cy="329184"/>
          </a:xfrm>
        </p:spPr>
        <p:txBody>
          <a:bodyPr/>
          <a:lstStyle/>
          <a:p>
            <a:fld id="{6B171AD8-BD5F-4503-8C65-79BF784426C3}" type="datetime7">
              <a:rPr lang="de-DE" smtClean="0">
                <a:solidFill>
                  <a:prstClr val="white"/>
                </a:solidFill>
              </a:rPr>
              <a:t>Apr-17</a:t>
            </a:fld>
            <a:endParaRPr lang="de-AT" dirty="0">
              <a:solidFill>
                <a:prstClr val="white"/>
              </a:solidFill>
            </a:endParaRPr>
          </a:p>
        </p:txBody>
      </p:sp>
    </p:spTree>
    <p:extLst>
      <p:ext uri="{BB962C8B-B14F-4D97-AF65-F5344CB8AC3E}">
        <p14:creationId xmlns:p14="http://schemas.microsoft.com/office/powerpoint/2010/main" val="27842023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pPr/>
              <a:t>Apr-17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32</a:t>
            </a:fld>
            <a:endParaRPr lang="de-AT" dirty="0">
              <a:solidFill>
                <a:prstClr val="white"/>
              </a:solidFill>
            </a:endParaRPr>
          </a:p>
        </p:txBody>
      </p:sp>
      <p:sp>
        <p:nvSpPr>
          <p:cNvPr id="8" name="Titel 20"/>
          <p:cNvSpPr>
            <a:spLocks noGrp="1"/>
          </p:cNvSpPr>
          <p:nvPr>
            <p:ph type="title"/>
          </p:nvPr>
        </p:nvSpPr>
        <p:spPr>
          <a:xfrm>
            <a:off x="457200" y="404664"/>
            <a:ext cx="6923112" cy="990600"/>
          </a:xfrm>
        </p:spPr>
        <p:txBody>
          <a:bodyPr>
            <a:normAutofit/>
          </a:bodyPr>
          <a:lstStyle/>
          <a:p>
            <a:pPr algn="r"/>
            <a:r>
              <a:rPr lang="de-DE" sz="4000" b="1" dirty="0" smtClean="0"/>
              <a:t>  </a:t>
            </a:r>
            <a:r>
              <a:rPr lang="de-DE" sz="4000" b="1" dirty="0" smtClean="0">
                <a:solidFill>
                  <a:schemeClr val="tx1">
                    <a:lumMod val="75000"/>
                    <a:lumOff val="25000"/>
                  </a:schemeClr>
                </a:solidFill>
              </a:rPr>
              <a:t>-</a:t>
            </a:r>
            <a:r>
              <a:rPr lang="de-DE" sz="4000" b="1" dirty="0" smtClean="0"/>
              <a:t> </a:t>
            </a:r>
            <a:r>
              <a:rPr lang="de-DE" sz="4000" b="1" dirty="0" smtClean="0">
                <a:solidFill>
                  <a:schemeClr val="tx1">
                    <a:lumMod val="75000"/>
                    <a:lumOff val="25000"/>
                  </a:schemeClr>
                </a:solidFill>
              </a:rPr>
              <a:t>Lehrmittel Beispiele</a:t>
            </a:r>
            <a:endParaRPr lang="en-GB" sz="4000" b="1" dirty="0">
              <a:solidFill>
                <a:schemeClr val="tx1">
                  <a:lumMod val="75000"/>
                  <a:lumOff val="25000"/>
                </a:schemeClr>
              </a:solidFill>
            </a:endParaRPr>
          </a:p>
        </p:txBody>
      </p:sp>
      <p:sp>
        <p:nvSpPr>
          <p:cNvPr id="11" name="Textfeld 10"/>
          <p:cNvSpPr txBox="1"/>
          <p:nvPr/>
        </p:nvSpPr>
        <p:spPr>
          <a:xfrm>
            <a:off x="306668" y="4727798"/>
            <a:ext cx="3331818" cy="1938992"/>
          </a:xfrm>
          <a:prstGeom prst="rect">
            <a:avLst/>
          </a:prstGeom>
          <a:noFill/>
        </p:spPr>
        <p:txBody>
          <a:bodyPr wrap="square" rtlCol="0">
            <a:spAutoFit/>
          </a:bodyPr>
          <a:lstStyle/>
          <a:p>
            <a:r>
              <a:rPr lang="de-DE" sz="2400" b="1" dirty="0" smtClean="0">
                <a:solidFill>
                  <a:schemeClr val="tx1">
                    <a:lumMod val="75000"/>
                    <a:lumOff val="25000"/>
                  </a:schemeClr>
                </a:solidFill>
              </a:rPr>
              <a:t>Lehrmittelpaket „Grundlagen des Schienengüterverkehrs“</a:t>
            </a:r>
          </a:p>
          <a:p>
            <a:endParaRPr lang="de-DE" sz="2400" b="1" dirty="0">
              <a:solidFill>
                <a:schemeClr val="tx1">
                  <a:lumMod val="75000"/>
                  <a:lumOff val="25000"/>
                </a:schemeClr>
              </a:solidFill>
              <a:hlinkClick r:id="rId3"/>
            </a:endParaRPr>
          </a:p>
          <a:p>
            <a:r>
              <a:rPr lang="de-DE" sz="2400" dirty="0" smtClean="0">
                <a:hlinkClick r:id="rId3"/>
              </a:rPr>
              <a:t>Zum </a:t>
            </a:r>
            <a:r>
              <a:rPr lang="de-DE" sz="2400" dirty="0">
                <a:hlinkClick r:id="rId3"/>
              </a:rPr>
              <a:t>Lehrmittelpaket</a:t>
            </a:r>
            <a:endParaRPr lang="de-DE" sz="2400"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06488"/>
            <a:ext cx="4715003" cy="3210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3689" y="3141779"/>
            <a:ext cx="4910311" cy="3444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descr="Y:\Cluster UNW\09_KB Verkehrslogistik\Realisierung\REWWay\RETrans\0_Projektmanagement und Koordinierung\Logo\RERoa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6669" y="505654"/>
            <a:ext cx="2681155" cy="752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2603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pPr/>
              <a:t>Apr-17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33</a:t>
            </a:fld>
            <a:endParaRPr lang="de-AT" dirty="0">
              <a:solidFill>
                <a:prstClr val="white"/>
              </a:solidFill>
            </a:endParaRPr>
          </a:p>
        </p:txBody>
      </p:sp>
      <p:sp>
        <p:nvSpPr>
          <p:cNvPr id="15" name="Titel 20"/>
          <p:cNvSpPr>
            <a:spLocks noGrp="1"/>
          </p:cNvSpPr>
          <p:nvPr>
            <p:ph type="title"/>
          </p:nvPr>
        </p:nvSpPr>
        <p:spPr>
          <a:xfrm>
            <a:off x="457200" y="404664"/>
            <a:ext cx="6516736" cy="990600"/>
          </a:xfrm>
        </p:spPr>
        <p:txBody>
          <a:bodyPr>
            <a:normAutofit/>
          </a:bodyPr>
          <a:lstStyle/>
          <a:p>
            <a:pPr algn="r"/>
            <a:r>
              <a:rPr lang="de-DE" sz="4000" b="1" dirty="0" smtClean="0"/>
              <a:t>  </a:t>
            </a:r>
            <a:r>
              <a:rPr lang="de-DE" sz="4000" b="1" dirty="0" smtClean="0">
                <a:solidFill>
                  <a:schemeClr val="tx1">
                    <a:lumMod val="75000"/>
                    <a:lumOff val="25000"/>
                  </a:schemeClr>
                </a:solidFill>
              </a:rPr>
              <a:t>-</a:t>
            </a:r>
            <a:r>
              <a:rPr lang="de-DE" sz="4000" b="1" dirty="0" smtClean="0"/>
              <a:t> </a:t>
            </a:r>
            <a:r>
              <a:rPr lang="de-DE" sz="4000" b="1" dirty="0" smtClean="0">
                <a:solidFill>
                  <a:schemeClr val="tx1">
                    <a:lumMod val="75000"/>
                    <a:lumOff val="25000"/>
                  </a:schemeClr>
                </a:solidFill>
              </a:rPr>
              <a:t>Lehrmittelpakete</a:t>
            </a:r>
            <a:endParaRPr lang="en-GB" sz="4000" b="1" dirty="0">
              <a:solidFill>
                <a:schemeClr val="tx1">
                  <a:lumMod val="75000"/>
                  <a:lumOff val="25000"/>
                </a:schemeClr>
              </a:solidFill>
            </a:endParaRPr>
          </a:p>
        </p:txBody>
      </p:sp>
      <p:sp>
        <p:nvSpPr>
          <p:cNvPr id="16" name="Inhaltsplatzhalter 2"/>
          <p:cNvSpPr>
            <a:spLocks noGrp="1"/>
          </p:cNvSpPr>
          <p:nvPr>
            <p:ph idx="1"/>
          </p:nvPr>
        </p:nvSpPr>
        <p:spPr>
          <a:xfrm>
            <a:off x="107504" y="1738603"/>
            <a:ext cx="4680520" cy="4786741"/>
          </a:xfrm>
        </p:spPr>
        <p:txBody>
          <a:bodyPr>
            <a:normAutofit fontScale="92500" lnSpcReduction="10000"/>
          </a:bodyPr>
          <a:lstStyle/>
          <a:p>
            <a:pPr marL="274320" lvl="1" indent="0">
              <a:buNone/>
            </a:pPr>
            <a:r>
              <a:rPr lang="de-DE" sz="2400" b="1" dirty="0" smtClean="0"/>
              <a:t>Grundlagen des Straßengüterverkehrs</a:t>
            </a:r>
            <a:endParaRPr lang="de-DE" sz="2400" dirty="0"/>
          </a:p>
          <a:p>
            <a:pPr marL="274320" lvl="1" indent="0">
              <a:buNone/>
            </a:pPr>
            <a:r>
              <a:rPr lang="de-DE" dirty="0" smtClean="0">
                <a:solidFill>
                  <a:schemeClr val="tx1">
                    <a:lumMod val="75000"/>
                    <a:lumOff val="25000"/>
                  </a:schemeClr>
                </a:solidFill>
              </a:rPr>
              <a:t>Dieses Lehrmittelpaket </a:t>
            </a:r>
            <a:r>
              <a:rPr lang="de-DE" dirty="0" smtClean="0"/>
              <a:t>behandelt die Charakteristika des Verkehrsträgers Straße sowie dessen Einsatzmöglichkeiten</a:t>
            </a:r>
            <a:r>
              <a:rPr lang="de-DE" dirty="0" smtClean="0">
                <a:solidFill>
                  <a:schemeClr val="tx1">
                    <a:lumMod val="75000"/>
                    <a:lumOff val="25000"/>
                  </a:schemeClr>
                </a:solidFill>
              </a:rPr>
              <a:t>. </a:t>
            </a:r>
          </a:p>
          <a:p>
            <a:pPr marL="274320" lvl="1" indent="0">
              <a:buNone/>
            </a:pPr>
            <a:r>
              <a:rPr lang="de-DE" u="sng" dirty="0"/>
              <a:t>Umfang Lehrmittelpaket:</a:t>
            </a:r>
          </a:p>
          <a:p>
            <a:pPr lvl="1">
              <a:buClr>
                <a:srgbClr val="94938F"/>
              </a:buClr>
            </a:pPr>
            <a:r>
              <a:rPr lang="de-DE" dirty="0" smtClean="0">
                <a:solidFill>
                  <a:schemeClr val="tx1">
                    <a:lumMod val="75000"/>
                    <a:lumOff val="25000"/>
                  </a:schemeClr>
                </a:solidFill>
              </a:rPr>
              <a:t>Foliensatz</a:t>
            </a:r>
          </a:p>
          <a:p>
            <a:pPr lvl="1">
              <a:buClr>
                <a:srgbClr val="94938F"/>
              </a:buClr>
            </a:pPr>
            <a:r>
              <a:rPr lang="de-DE" dirty="0" smtClean="0"/>
              <a:t>Reader</a:t>
            </a:r>
          </a:p>
          <a:p>
            <a:pPr lvl="1">
              <a:buClr>
                <a:srgbClr val="94938F"/>
              </a:buClr>
            </a:pPr>
            <a:r>
              <a:rPr lang="de-DE" dirty="0" smtClean="0"/>
              <a:t>Case Study</a:t>
            </a:r>
          </a:p>
          <a:p>
            <a:pPr lvl="1">
              <a:buClr>
                <a:srgbClr val="94938F"/>
              </a:buClr>
            </a:pPr>
            <a:r>
              <a:rPr lang="de-DE" dirty="0" smtClean="0"/>
              <a:t>Spiel „Straß‘ n Domino“</a:t>
            </a:r>
          </a:p>
          <a:p>
            <a:pPr lvl="1">
              <a:buClr>
                <a:srgbClr val="94938F"/>
              </a:buClr>
            </a:pPr>
            <a:r>
              <a:rPr lang="de-DE" dirty="0" smtClean="0"/>
              <a:t>Kreuzworträtsel „Österreich-Maut-Profi“</a:t>
            </a:r>
          </a:p>
          <a:p>
            <a:pPr lvl="1">
              <a:buClr>
                <a:srgbClr val="94938F"/>
              </a:buClr>
            </a:pPr>
            <a:r>
              <a:rPr lang="de-DE" dirty="0" smtClean="0"/>
              <a:t>Einstiege in den Unterricht</a:t>
            </a:r>
          </a:p>
          <a:p>
            <a:pPr lvl="1">
              <a:buClr>
                <a:srgbClr val="94938F"/>
              </a:buClr>
            </a:pPr>
            <a:r>
              <a:rPr lang="de-DE" dirty="0" smtClean="0"/>
              <a:t>Links</a:t>
            </a:r>
          </a:p>
          <a:p>
            <a:pPr marL="274320" lvl="1" indent="0">
              <a:buNone/>
            </a:pPr>
            <a:endParaRPr lang="de-DE" dirty="0" smtClean="0"/>
          </a:p>
          <a:p>
            <a:pPr marL="274320" lvl="1" indent="0">
              <a:buNone/>
            </a:pPr>
            <a:r>
              <a:rPr lang="de-DE" dirty="0" smtClean="0">
                <a:hlinkClick r:id="rId3"/>
              </a:rPr>
              <a:t>Zum Lehrmittelpaket</a:t>
            </a:r>
            <a:endParaRPr lang="de-DE" dirty="0"/>
          </a:p>
        </p:txBody>
      </p:sp>
      <p:pic>
        <p:nvPicPr>
          <p:cNvPr id="9" name="Picture 3" descr="Y:\Cluster UNW\09_KB Verkehrslogistik\Realisierung\REWWay\RETrans\0_Projektmanagement und Koordinierung\Logo\RERoa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669" y="505654"/>
            <a:ext cx="2681155" cy="75205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reroad.dev.bdf-net.com/media/displays/b24fe55c92564fd6a81e0094adb22087/966/bundle_im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1804" y="2708920"/>
            <a:ext cx="4312196" cy="2424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1994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Apr-17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34</a:t>
            </a:fld>
            <a:endParaRPr lang="de-AT" dirty="0">
              <a:solidFill>
                <a:prstClr val="white"/>
              </a:solidFill>
            </a:endParaRPr>
          </a:p>
        </p:txBody>
      </p:sp>
      <p:graphicFrame>
        <p:nvGraphicFramePr>
          <p:cNvPr id="6" name="Inhaltsplatzhalter 5"/>
          <p:cNvGraphicFramePr>
            <a:graphicFrameLocks noGrp="1"/>
          </p:cNvGraphicFramePr>
          <p:nvPr>
            <p:ph idx="4294967295"/>
            <p:extLst>
              <p:ext uri="{D42A27DB-BD31-4B8C-83A1-F6EECF244321}">
                <p14:modId xmlns:p14="http://schemas.microsoft.com/office/powerpoint/2010/main" val="1429965364"/>
              </p:ext>
            </p:extLst>
          </p:nvPr>
        </p:nvGraphicFramePr>
        <p:xfrm>
          <a:off x="107503" y="961423"/>
          <a:ext cx="8928993" cy="5742257"/>
        </p:xfrm>
        <a:graphic>
          <a:graphicData uri="http://schemas.openxmlformats.org/drawingml/2006/table">
            <a:tbl>
              <a:tblPr firstRow="1" bandRow="1">
                <a:tableStyleId>{073A0DAA-6AF3-43AB-8588-CEC1D06C72B9}</a:tableStyleId>
              </a:tblPr>
              <a:tblGrid>
                <a:gridCol w="693283"/>
                <a:gridCol w="2567472"/>
                <a:gridCol w="2834119"/>
                <a:gridCol w="2834119"/>
              </a:tblGrid>
              <a:tr h="476701">
                <a:tc>
                  <a:txBody>
                    <a:bodyPr/>
                    <a:lstStyle/>
                    <a:p>
                      <a:r>
                        <a:rPr lang="de-DE" sz="1200" dirty="0" smtClean="0">
                          <a:solidFill>
                            <a:schemeClr val="bg1">
                              <a:lumMod val="95000"/>
                            </a:schemeClr>
                          </a:solidFill>
                        </a:rPr>
                        <a:t>Jahr-gang</a:t>
                      </a:r>
                      <a:endParaRPr lang="en-GB" sz="1200" dirty="0">
                        <a:solidFill>
                          <a:schemeClr val="bg1">
                            <a:lumMod val="9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4938F"/>
                    </a:solidFill>
                  </a:tcPr>
                </a:tc>
                <a:tc>
                  <a:txBody>
                    <a:bodyPr/>
                    <a:lstStyle/>
                    <a:p>
                      <a:pPr algn="ctr"/>
                      <a:r>
                        <a:rPr lang="de-DE" sz="1200" dirty="0" smtClean="0">
                          <a:solidFill>
                            <a:schemeClr val="bg1">
                              <a:lumMod val="95000"/>
                            </a:schemeClr>
                          </a:solidFill>
                        </a:rPr>
                        <a:t>HAK Schwerpunkt</a:t>
                      </a:r>
                      <a:r>
                        <a:rPr lang="de-DE" sz="1200" baseline="0" dirty="0" smtClean="0">
                          <a:solidFill>
                            <a:schemeClr val="bg1">
                              <a:lumMod val="95000"/>
                            </a:schemeClr>
                          </a:solidFill>
                        </a:rPr>
                        <a:t> </a:t>
                      </a:r>
                    </a:p>
                    <a:p>
                      <a:pPr algn="ctr"/>
                      <a:r>
                        <a:rPr lang="de-DE" sz="1200" baseline="0" dirty="0" smtClean="0">
                          <a:solidFill>
                            <a:schemeClr val="bg1">
                              <a:lumMod val="95000"/>
                            </a:schemeClr>
                          </a:solidFill>
                        </a:rPr>
                        <a:t>„Logistikmanagement“</a:t>
                      </a:r>
                      <a:endParaRPr lang="en-GB" sz="1200" dirty="0">
                        <a:solidFill>
                          <a:schemeClr val="bg1">
                            <a:lumMod val="9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4938F"/>
                    </a:solidFill>
                  </a:tcPr>
                </a:tc>
                <a:tc>
                  <a:txBody>
                    <a:bodyPr/>
                    <a:lstStyle/>
                    <a:p>
                      <a:pPr algn="ctr"/>
                      <a:r>
                        <a:rPr lang="de-DE" sz="1200" dirty="0" smtClean="0">
                          <a:solidFill>
                            <a:schemeClr val="bg1">
                              <a:lumMod val="95000"/>
                            </a:schemeClr>
                          </a:solidFill>
                        </a:rPr>
                        <a:t>HTL Fachrichtung</a:t>
                      </a:r>
                      <a:r>
                        <a:rPr lang="de-DE" sz="1200" baseline="0" dirty="0" smtClean="0">
                          <a:solidFill>
                            <a:schemeClr val="bg1">
                              <a:lumMod val="95000"/>
                            </a:schemeClr>
                          </a:solidFill>
                        </a:rPr>
                        <a:t> „Wirtschaftsingenieurwesen“ und „Logistik“ </a:t>
                      </a:r>
                      <a:endParaRPr lang="en-GB" sz="1200" dirty="0">
                        <a:solidFill>
                          <a:schemeClr val="bg1">
                            <a:lumMod val="9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4938F"/>
                    </a:solidFill>
                  </a:tcPr>
                </a:tc>
                <a:tc>
                  <a:txBody>
                    <a:bodyPr/>
                    <a:lstStyle/>
                    <a:p>
                      <a:pPr algn="ctr"/>
                      <a:r>
                        <a:rPr lang="de-DE" sz="1200" dirty="0" smtClean="0">
                          <a:solidFill>
                            <a:schemeClr val="bg1">
                              <a:lumMod val="95000"/>
                            </a:schemeClr>
                          </a:solidFill>
                        </a:rPr>
                        <a:t>AHS „Geschichte</a:t>
                      </a:r>
                      <a:r>
                        <a:rPr lang="de-DE" sz="1200" baseline="0" dirty="0" smtClean="0">
                          <a:solidFill>
                            <a:schemeClr val="bg1">
                              <a:lumMod val="95000"/>
                            </a:schemeClr>
                          </a:solidFill>
                        </a:rPr>
                        <a:t> und Sozialkunde/Politische Bildung“ und „Geografie und Wirtschaftskunde“</a:t>
                      </a:r>
                      <a:endParaRPr lang="en-GB" sz="1200" dirty="0">
                        <a:solidFill>
                          <a:schemeClr val="bg1">
                            <a:lumMod val="9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4938F"/>
                    </a:solidFill>
                  </a:tcPr>
                </a:tc>
              </a:tr>
              <a:tr h="805061">
                <a:tc>
                  <a:txBody>
                    <a:bodyPr/>
                    <a:lstStyle/>
                    <a:p>
                      <a:r>
                        <a:rPr lang="de-DE" sz="1200" dirty="0" smtClean="0"/>
                        <a:t>1</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200" i="1" dirty="0" smtClean="0">
                          <a:solidFill>
                            <a:schemeClr val="tx1">
                              <a:lumMod val="50000"/>
                              <a:lumOff val="50000"/>
                            </a:schemeClr>
                          </a:solidFill>
                        </a:rPr>
                        <a:t>Logistikschwerpunkt</a:t>
                      </a:r>
                      <a:r>
                        <a:rPr lang="de-DE" sz="1200" i="1" baseline="0" dirty="0" smtClean="0">
                          <a:solidFill>
                            <a:schemeClr val="tx1">
                              <a:lumMod val="50000"/>
                              <a:lumOff val="50000"/>
                            </a:schemeClr>
                          </a:solidFill>
                        </a:rPr>
                        <a:t> in diesem Jahrgang nicht vorgesehen</a:t>
                      </a:r>
                      <a:endParaRPr lang="en-GB" sz="1200" i="1"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Wirtschaftliches</a:t>
                      </a:r>
                      <a:r>
                        <a:rPr lang="de-DE" sz="1200" baseline="0" dirty="0" smtClean="0">
                          <a:solidFill>
                            <a:schemeClr val="tx1">
                              <a:lumMod val="50000"/>
                              <a:lumOff val="50000"/>
                            </a:schemeClr>
                          </a:solidFill>
                        </a:rPr>
                        <a:t> Rechnen in der Logistik</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Wettbewerbspolitik und Regionalpolitik</a:t>
                      </a:r>
                    </a:p>
                    <a:p>
                      <a:pPr marL="285750" indent="-285750">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Vertiefungsmöglichkeiten (Case Studies)</a:t>
                      </a:r>
                      <a:endParaRPr lang="en-GB" sz="1200" b="1" kern="1200" dirty="0">
                        <a:solidFill>
                          <a:schemeClr val="tx1">
                            <a:lumMod val="75000"/>
                            <a:lumOff val="2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5061">
                <a:tc>
                  <a:txBody>
                    <a:bodyPr/>
                    <a:lstStyle/>
                    <a:p>
                      <a:r>
                        <a:rPr lang="de-DE" sz="1200" dirty="0" smtClean="0"/>
                        <a:t>2</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i="1" kern="1200" baseline="0" dirty="0" smtClean="0">
                          <a:solidFill>
                            <a:schemeClr val="tx1">
                              <a:lumMod val="50000"/>
                              <a:lumOff val="50000"/>
                            </a:schemeClr>
                          </a:solidFill>
                          <a:latin typeface="+mn-lt"/>
                          <a:ea typeface="+mn-ea"/>
                          <a:cs typeface="+mn-cs"/>
                        </a:rPr>
                        <a:t>Logistikschwerpunkt in diesem Jahrgang nicht vorgesehen</a:t>
                      </a:r>
                      <a:endParaRPr lang="en-GB" sz="1200" i="1" kern="1200" baseline="0" dirty="0">
                        <a:solidFill>
                          <a:schemeClr val="tx1">
                            <a:lumMod val="50000"/>
                            <a:lumOff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Prozesse und Technologie der Logistik</a:t>
                      </a:r>
                      <a:endParaRPr lang="en-GB" sz="1200" b="1" kern="1200" dirty="0">
                        <a:solidFill>
                          <a:schemeClr val="tx1">
                            <a:lumMod val="75000"/>
                            <a:lumOff val="2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Wirtschaftsstandort Österreich</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1" kern="1200" dirty="0" smtClean="0">
                          <a:solidFill>
                            <a:schemeClr val="tx1">
                              <a:lumMod val="75000"/>
                              <a:lumOff val="25000"/>
                            </a:schemeClr>
                          </a:solidFill>
                          <a:latin typeface="+mn-lt"/>
                          <a:ea typeface="+mn-ea"/>
                          <a:cs typeface="+mn-cs"/>
                        </a:rPr>
                        <a:t>Vertiefungsmöglichkeiten (Case Studies)</a:t>
                      </a:r>
                      <a:endParaRPr lang="en-GB" sz="1200" b="1" kern="1200" dirty="0" smtClean="0">
                        <a:solidFill>
                          <a:schemeClr val="tx1">
                            <a:lumMod val="75000"/>
                            <a:lumOff val="2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79596">
                <a:tc>
                  <a:txBody>
                    <a:bodyPr/>
                    <a:lstStyle/>
                    <a:p>
                      <a:r>
                        <a:rPr lang="de-DE" sz="1200" dirty="0" smtClean="0"/>
                        <a:t>3</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Leistungserstellung</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Grundlagen der Logistik</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Distributionspolitik</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Transportlogistik</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Umschlag und Lagerung</a:t>
                      </a:r>
                      <a:endParaRPr lang="en-GB" sz="1200" b="1" kern="1200" dirty="0">
                        <a:solidFill>
                          <a:schemeClr val="tx1">
                            <a:lumMod val="75000"/>
                            <a:lumOff val="2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Prozesse und Technologie der Logistik</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Angewandte Logistik</a:t>
                      </a:r>
                      <a:endParaRPr lang="en-GB" sz="1200" b="1" kern="1200" dirty="0">
                        <a:solidFill>
                          <a:schemeClr val="tx1">
                            <a:lumMod val="75000"/>
                            <a:lumOff val="2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Wirtschaftsstandort Österreich</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1" kern="1200" dirty="0" smtClean="0">
                          <a:solidFill>
                            <a:schemeClr val="tx1">
                              <a:lumMod val="75000"/>
                              <a:lumOff val="25000"/>
                            </a:schemeClr>
                          </a:solidFill>
                          <a:latin typeface="+mn-lt"/>
                          <a:ea typeface="+mn-ea"/>
                          <a:cs typeface="+mn-cs"/>
                        </a:rPr>
                        <a:t>Vertiefungsmöglichkeiten (Case Studies)</a:t>
                      </a:r>
                      <a:endParaRPr lang="en-GB" sz="1200" b="1" kern="1200" dirty="0" smtClean="0">
                        <a:solidFill>
                          <a:schemeClr val="tx1">
                            <a:lumMod val="75000"/>
                            <a:lumOff val="25000"/>
                          </a:schemeClr>
                        </a:solidFill>
                        <a:latin typeface="+mn-lt"/>
                        <a:ea typeface="+mn-ea"/>
                        <a:cs typeface="+mn-cs"/>
                      </a:endParaRPr>
                    </a:p>
                    <a:p>
                      <a:pPr marL="285750" indent="-285750" algn="l" defTabSz="914400" rtl="0" eaLnBrk="1" latinLnBrk="0" hangingPunct="1">
                        <a:buFont typeface="Arial" panose="020B0604020202020204" pitchFamily="34" charset="0"/>
                        <a:buChar char="•"/>
                      </a:pPr>
                      <a:endParaRPr lang="en-GB" sz="1200" kern="1200" dirty="0">
                        <a:solidFill>
                          <a:schemeClr val="tx1">
                            <a:lumMod val="50000"/>
                            <a:lumOff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5061">
                <a:tc>
                  <a:txBody>
                    <a:bodyPr/>
                    <a:lstStyle/>
                    <a:p>
                      <a:r>
                        <a:rPr lang="de-DE" sz="1200" dirty="0" smtClean="0"/>
                        <a:t>4</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b="0" kern="1200" dirty="0" smtClean="0">
                          <a:solidFill>
                            <a:schemeClr val="tx1">
                              <a:lumMod val="50000"/>
                              <a:lumOff val="50000"/>
                            </a:schemeClr>
                          </a:solidFill>
                          <a:latin typeface="+mn-lt"/>
                          <a:ea typeface="+mn-ea"/>
                          <a:cs typeface="+mn-cs"/>
                        </a:rPr>
                        <a:t>Produktionslogistik</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Beschaffung</a:t>
                      </a:r>
                      <a:endParaRPr lang="en-GB" sz="1200" b="1" kern="1200" dirty="0">
                        <a:solidFill>
                          <a:schemeClr val="tx1">
                            <a:lumMod val="75000"/>
                            <a:lumOff val="2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Prozesse und Technologie der Logistik</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Angewandte Logistik</a:t>
                      </a:r>
                      <a:endParaRPr lang="en-GB" sz="1200" b="1" kern="1200" dirty="0" smtClean="0">
                        <a:solidFill>
                          <a:schemeClr val="tx1">
                            <a:lumMod val="75000"/>
                            <a:lumOff val="2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Lokal – regional – global: Chancen und Herausforderungen von Globalisierung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1" kern="1200" dirty="0" smtClean="0">
                          <a:solidFill>
                            <a:schemeClr val="tx1">
                              <a:lumMod val="75000"/>
                              <a:lumOff val="25000"/>
                            </a:schemeClr>
                          </a:solidFill>
                          <a:latin typeface="+mn-lt"/>
                          <a:ea typeface="+mn-ea"/>
                          <a:cs typeface="+mn-cs"/>
                        </a:rPr>
                        <a:t>Vertiefungsmöglichkeiten (Case Studies)</a:t>
                      </a:r>
                      <a:endParaRPr lang="en-GB" sz="1200" b="1" kern="1200" dirty="0" smtClean="0">
                        <a:solidFill>
                          <a:schemeClr val="tx1">
                            <a:lumMod val="75000"/>
                            <a:lumOff val="2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11353">
                <a:tc>
                  <a:txBody>
                    <a:bodyPr/>
                    <a:lstStyle/>
                    <a:p>
                      <a:r>
                        <a:rPr lang="de-DE" sz="1200" dirty="0" smtClean="0"/>
                        <a:t>5</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Logistikcontrolling </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Supply Chain Management</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Inhaltliche Wiederholung </a:t>
                      </a:r>
                      <a:endParaRPr lang="en-GB" sz="1200" b="1" kern="1200" dirty="0">
                        <a:solidFill>
                          <a:schemeClr val="tx1">
                            <a:lumMod val="75000"/>
                            <a:lumOff val="2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Prozesse und Technologie der Logistik</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Angewandte Logistik</a:t>
                      </a:r>
                      <a:endParaRPr lang="en-GB" sz="1200" b="1" kern="1200" dirty="0" smtClean="0">
                        <a:solidFill>
                          <a:schemeClr val="tx1">
                            <a:lumMod val="75000"/>
                            <a:lumOff val="25000"/>
                          </a:schemeClr>
                        </a:solidFill>
                        <a:latin typeface="+mn-lt"/>
                        <a:ea typeface="+mn-ea"/>
                        <a:cs typeface="+mn-cs"/>
                      </a:endParaRP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Qualitäts-, Prozess- und Umweltmanagement</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Logistikcontrolling</a:t>
                      </a:r>
                      <a:endParaRPr lang="en-GB" sz="1200" b="1" kern="1200" dirty="0">
                        <a:solidFill>
                          <a:schemeClr val="tx1">
                            <a:lumMod val="75000"/>
                            <a:lumOff val="2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tx1">
                            <a:lumMod val="50000"/>
                            <a:lumOff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7" name="Picture 3" descr="Y:\Cluster UNW\09_KB Verkehrslogistik\Realisierung\REWWay\RETrans\0_Projektmanagement und Koordinierung\Logo\RERoa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842" y="129625"/>
            <a:ext cx="2681155" cy="752058"/>
          </a:xfrm>
          <a:prstGeom prst="rect">
            <a:avLst/>
          </a:prstGeom>
          <a:noFill/>
          <a:extLst>
            <a:ext uri="{909E8E84-426E-40DD-AFC4-6F175D3DCCD1}">
              <a14:hiddenFill xmlns:a14="http://schemas.microsoft.com/office/drawing/2010/main">
                <a:solidFill>
                  <a:srgbClr val="FFFFFF"/>
                </a:solidFill>
              </a14:hiddenFill>
            </a:ext>
          </a:extLst>
        </p:spPr>
      </p:pic>
      <p:sp>
        <p:nvSpPr>
          <p:cNvPr id="9" name="Titel 20"/>
          <p:cNvSpPr txBox="1">
            <a:spLocks/>
          </p:cNvSpPr>
          <p:nvPr/>
        </p:nvSpPr>
        <p:spPr>
          <a:xfrm>
            <a:off x="2267744" y="133535"/>
            <a:ext cx="6563072" cy="990600"/>
          </a:xfrm>
          <a:prstGeom prst="rect">
            <a:avLst/>
          </a:prstGeom>
        </p:spPr>
        <p:txBody>
          <a:bodyPr>
            <a:noAutofit/>
          </a:bodyPr>
          <a:lstStyle>
            <a:lvl1pPr algn="l" defTabSz="914400" rtl="0" eaLnBrk="1" latinLnBrk="0" hangingPunct="1">
              <a:spcBef>
                <a:spcPct val="0"/>
              </a:spcBef>
              <a:buNone/>
              <a:defRPr sz="2800" b="1" kern="1200" spc="-100" baseline="0">
                <a:solidFill>
                  <a:schemeClr val="tx2"/>
                </a:solidFill>
                <a:latin typeface="+mj-lt"/>
                <a:ea typeface="+mj-ea"/>
                <a:cs typeface="+mj-cs"/>
              </a:defRPr>
            </a:lvl1pPr>
          </a:lstStyle>
          <a:p>
            <a:pPr algn="r"/>
            <a:r>
              <a:rPr lang="de-DE" sz="2000" dirty="0" smtClean="0">
                <a:solidFill>
                  <a:schemeClr val="tx1">
                    <a:lumMod val="75000"/>
                    <a:lumOff val="25000"/>
                  </a:schemeClr>
                </a:solidFill>
              </a:rPr>
              <a:t>Lehrmittelpaket „Grundlagen Straßengüterverkehr“ </a:t>
            </a:r>
          </a:p>
          <a:p>
            <a:pPr algn="r"/>
            <a:r>
              <a:rPr lang="de-DE" sz="2400" dirty="0" smtClean="0">
                <a:solidFill>
                  <a:schemeClr val="tx1">
                    <a:lumMod val="75000"/>
                    <a:lumOff val="25000"/>
                  </a:schemeClr>
                </a:solidFill>
              </a:rPr>
              <a:t>mögliche Integration der Inhalte in den Lehrplan</a:t>
            </a:r>
            <a:endParaRPr lang="en-GB" sz="2400" dirty="0">
              <a:solidFill>
                <a:schemeClr val="tx1">
                  <a:lumMod val="75000"/>
                  <a:lumOff val="25000"/>
                </a:schemeClr>
              </a:solidFill>
            </a:endParaRPr>
          </a:p>
        </p:txBody>
      </p:sp>
    </p:spTree>
    <p:extLst>
      <p:ext uri="{BB962C8B-B14F-4D97-AF65-F5344CB8AC3E}">
        <p14:creationId xmlns:p14="http://schemas.microsoft.com/office/powerpoint/2010/main" val="24151936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pPr/>
              <a:t>Apr-17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35</a:t>
            </a:fld>
            <a:endParaRPr lang="de-AT" dirty="0">
              <a:solidFill>
                <a:prstClr val="white"/>
              </a:solidFill>
            </a:endParaRPr>
          </a:p>
        </p:txBody>
      </p:sp>
      <p:sp>
        <p:nvSpPr>
          <p:cNvPr id="15" name="Titel 20"/>
          <p:cNvSpPr>
            <a:spLocks noGrp="1"/>
          </p:cNvSpPr>
          <p:nvPr>
            <p:ph type="title"/>
          </p:nvPr>
        </p:nvSpPr>
        <p:spPr>
          <a:xfrm>
            <a:off x="457200" y="404664"/>
            <a:ext cx="6516736" cy="990600"/>
          </a:xfrm>
        </p:spPr>
        <p:txBody>
          <a:bodyPr>
            <a:normAutofit/>
          </a:bodyPr>
          <a:lstStyle/>
          <a:p>
            <a:pPr algn="r"/>
            <a:r>
              <a:rPr lang="de-DE" sz="4000" b="1" dirty="0" smtClean="0"/>
              <a:t>  </a:t>
            </a:r>
            <a:r>
              <a:rPr lang="de-DE" sz="4000" b="1" dirty="0" smtClean="0">
                <a:solidFill>
                  <a:schemeClr val="tx1">
                    <a:lumMod val="75000"/>
                    <a:lumOff val="25000"/>
                  </a:schemeClr>
                </a:solidFill>
              </a:rPr>
              <a:t>-</a:t>
            </a:r>
            <a:r>
              <a:rPr lang="de-DE" sz="4000" b="1" dirty="0" smtClean="0"/>
              <a:t> </a:t>
            </a:r>
            <a:r>
              <a:rPr lang="de-DE" sz="4000" b="1" dirty="0" smtClean="0">
                <a:solidFill>
                  <a:schemeClr val="tx1">
                    <a:lumMod val="75000"/>
                    <a:lumOff val="25000"/>
                  </a:schemeClr>
                </a:solidFill>
              </a:rPr>
              <a:t>Lehrmittelpakete</a:t>
            </a:r>
            <a:endParaRPr lang="en-GB" sz="4000" b="1" dirty="0">
              <a:solidFill>
                <a:schemeClr val="tx1">
                  <a:lumMod val="75000"/>
                  <a:lumOff val="25000"/>
                </a:schemeClr>
              </a:solidFill>
            </a:endParaRPr>
          </a:p>
        </p:txBody>
      </p:sp>
      <p:sp>
        <p:nvSpPr>
          <p:cNvPr id="16" name="Inhaltsplatzhalter 2"/>
          <p:cNvSpPr>
            <a:spLocks noGrp="1"/>
          </p:cNvSpPr>
          <p:nvPr>
            <p:ph idx="1"/>
          </p:nvPr>
        </p:nvSpPr>
        <p:spPr>
          <a:xfrm>
            <a:off x="107504" y="1738603"/>
            <a:ext cx="4680520" cy="4786741"/>
          </a:xfrm>
        </p:spPr>
        <p:txBody>
          <a:bodyPr>
            <a:normAutofit/>
          </a:bodyPr>
          <a:lstStyle/>
          <a:p>
            <a:pPr marL="274320" lvl="1" indent="0">
              <a:buNone/>
            </a:pPr>
            <a:r>
              <a:rPr lang="de-DE" sz="2400" b="1" dirty="0" smtClean="0"/>
              <a:t>Aktuelle Entwicklungen im Straßengüterverkehr</a:t>
            </a:r>
            <a:endParaRPr lang="de-DE" sz="2400" dirty="0"/>
          </a:p>
          <a:p>
            <a:pPr marL="274320" lvl="1" indent="0">
              <a:buNone/>
            </a:pPr>
            <a:r>
              <a:rPr lang="de-DE" dirty="0" smtClean="0">
                <a:solidFill>
                  <a:schemeClr val="tx1">
                    <a:lumMod val="75000"/>
                    <a:lumOff val="25000"/>
                  </a:schemeClr>
                </a:solidFill>
              </a:rPr>
              <a:t>Dieses Lehrmittelpaket </a:t>
            </a:r>
            <a:r>
              <a:rPr lang="de-DE" dirty="0" smtClean="0"/>
              <a:t>behandelt die Charakteristika des Verkehrsträgers Straße sowie dessen Einsatzmöglichkeiten</a:t>
            </a:r>
            <a:r>
              <a:rPr lang="de-DE" dirty="0" smtClean="0">
                <a:solidFill>
                  <a:schemeClr val="tx1">
                    <a:lumMod val="75000"/>
                    <a:lumOff val="25000"/>
                  </a:schemeClr>
                </a:solidFill>
              </a:rPr>
              <a:t>. </a:t>
            </a:r>
          </a:p>
          <a:p>
            <a:pPr marL="274320" lvl="1" indent="0">
              <a:buNone/>
            </a:pPr>
            <a:r>
              <a:rPr lang="de-DE" u="sng" dirty="0"/>
              <a:t>Umfang Lehrmittelpaket:</a:t>
            </a:r>
          </a:p>
          <a:p>
            <a:pPr lvl="1">
              <a:buClr>
                <a:srgbClr val="94938F"/>
              </a:buClr>
            </a:pPr>
            <a:r>
              <a:rPr lang="de-DE" dirty="0" smtClean="0">
                <a:solidFill>
                  <a:schemeClr val="tx1">
                    <a:lumMod val="75000"/>
                    <a:lumOff val="25000"/>
                  </a:schemeClr>
                </a:solidFill>
              </a:rPr>
              <a:t>Foliensatz</a:t>
            </a:r>
          </a:p>
          <a:p>
            <a:pPr lvl="1">
              <a:buClr>
                <a:srgbClr val="94938F"/>
              </a:buClr>
            </a:pPr>
            <a:r>
              <a:rPr lang="de-DE" dirty="0" smtClean="0"/>
              <a:t>Reader</a:t>
            </a:r>
          </a:p>
          <a:p>
            <a:pPr lvl="1">
              <a:buClr>
                <a:srgbClr val="94938F"/>
              </a:buClr>
            </a:pPr>
            <a:r>
              <a:rPr lang="de-DE" dirty="0" smtClean="0"/>
              <a:t>Gruppenarbeit zum Thema </a:t>
            </a:r>
          </a:p>
          <a:p>
            <a:pPr lvl="1">
              <a:buClr>
                <a:srgbClr val="94938F"/>
              </a:buClr>
            </a:pPr>
            <a:r>
              <a:rPr lang="de-DE" dirty="0" smtClean="0"/>
              <a:t>Unterrichtseinstiege</a:t>
            </a:r>
          </a:p>
          <a:p>
            <a:pPr marL="274320" lvl="1" indent="0">
              <a:buNone/>
            </a:pPr>
            <a:endParaRPr lang="de-DE" dirty="0" smtClean="0"/>
          </a:p>
          <a:p>
            <a:pPr marL="274320" lvl="1" indent="0">
              <a:buNone/>
            </a:pPr>
            <a:r>
              <a:rPr lang="de-DE" dirty="0" smtClean="0">
                <a:hlinkClick r:id="rId3"/>
              </a:rPr>
              <a:t>Zum Lehrmittelpaket</a:t>
            </a:r>
            <a:endParaRPr lang="de-DE" dirty="0"/>
          </a:p>
        </p:txBody>
      </p:sp>
      <p:pic>
        <p:nvPicPr>
          <p:cNvPr id="9" name="Picture 3" descr="Y:\Cluster UNW\09_KB Verkehrslogistik\Realisierung\REWWay\RETrans\0_Projektmanagement und Koordinierung\Logo\RERoa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669" y="505654"/>
            <a:ext cx="2681155" cy="7520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reroad.dev.bdf-net.com/media/displays/caef29f6fe1146009fb488058b73d389/966/bundle_im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708920"/>
            <a:ext cx="4406413" cy="2477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115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Apr-17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36</a:t>
            </a:fld>
            <a:endParaRPr lang="de-AT" dirty="0">
              <a:solidFill>
                <a:prstClr val="white"/>
              </a:solidFill>
            </a:endParaRPr>
          </a:p>
        </p:txBody>
      </p:sp>
      <p:graphicFrame>
        <p:nvGraphicFramePr>
          <p:cNvPr id="6" name="Inhaltsplatzhalter 5"/>
          <p:cNvGraphicFramePr>
            <a:graphicFrameLocks noGrp="1"/>
          </p:cNvGraphicFramePr>
          <p:nvPr>
            <p:ph idx="4294967295"/>
            <p:extLst>
              <p:ext uri="{D42A27DB-BD31-4B8C-83A1-F6EECF244321}">
                <p14:modId xmlns:p14="http://schemas.microsoft.com/office/powerpoint/2010/main" val="1039788490"/>
              </p:ext>
            </p:extLst>
          </p:nvPr>
        </p:nvGraphicFramePr>
        <p:xfrm>
          <a:off x="107503" y="961423"/>
          <a:ext cx="8928993" cy="5741288"/>
        </p:xfrm>
        <a:graphic>
          <a:graphicData uri="http://schemas.openxmlformats.org/drawingml/2006/table">
            <a:tbl>
              <a:tblPr firstRow="1" bandRow="1">
                <a:tableStyleId>{073A0DAA-6AF3-43AB-8588-CEC1D06C72B9}</a:tableStyleId>
              </a:tblPr>
              <a:tblGrid>
                <a:gridCol w="693283"/>
                <a:gridCol w="2567472"/>
                <a:gridCol w="2834119"/>
                <a:gridCol w="2834119"/>
              </a:tblGrid>
              <a:tr h="476701">
                <a:tc>
                  <a:txBody>
                    <a:bodyPr/>
                    <a:lstStyle/>
                    <a:p>
                      <a:r>
                        <a:rPr lang="de-DE" sz="1200" dirty="0" smtClean="0">
                          <a:solidFill>
                            <a:schemeClr val="bg1">
                              <a:lumMod val="95000"/>
                            </a:schemeClr>
                          </a:solidFill>
                        </a:rPr>
                        <a:t>Jahr-gang</a:t>
                      </a:r>
                      <a:endParaRPr lang="en-GB" sz="1200" dirty="0">
                        <a:solidFill>
                          <a:schemeClr val="bg1">
                            <a:lumMod val="9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4938F"/>
                    </a:solidFill>
                  </a:tcPr>
                </a:tc>
                <a:tc>
                  <a:txBody>
                    <a:bodyPr/>
                    <a:lstStyle/>
                    <a:p>
                      <a:pPr algn="ctr"/>
                      <a:r>
                        <a:rPr lang="de-DE" sz="1200" dirty="0" smtClean="0">
                          <a:solidFill>
                            <a:schemeClr val="bg1">
                              <a:lumMod val="95000"/>
                            </a:schemeClr>
                          </a:solidFill>
                        </a:rPr>
                        <a:t>HAK Schwerpunkt</a:t>
                      </a:r>
                      <a:r>
                        <a:rPr lang="de-DE" sz="1200" baseline="0" dirty="0" smtClean="0">
                          <a:solidFill>
                            <a:schemeClr val="bg1">
                              <a:lumMod val="95000"/>
                            </a:schemeClr>
                          </a:solidFill>
                        </a:rPr>
                        <a:t> </a:t>
                      </a:r>
                    </a:p>
                    <a:p>
                      <a:pPr algn="ctr"/>
                      <a:r>
                        <a:rPr lang="de-DE" sz="1200" baseline="0" dirty="0" smtClean="0">
                          <a:solidFill>
                            <a:schemeClr val="bg1">
                              <a:lumMod val="95000"/>
                            </a:schemeClr>
                          </a:solidFill>
                        </a:rPr>
                        <a:t>„Logistikmanagement“</a:t>
                      </a:r>
                      <a:endParaRPr lang="en-GB" sz="1200" dirty="0">
                        <a:solidFill>
                          <a:schemeClr val="bg1">
                            <a:lumMod val="9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4938F"/>
                    </a:solidFill>
                  </a:tcPr>
                </a:tc>
                <a:tc>
                  <a:txBody>
                    <a:bodyPr/>
                    <a:lstStyle/>
                    <a:p>
                      <a:pPr algn="ctr"/>
                      <a:r>
                        <a:rPr lang="de-DE" sz="1200" dirty="0" smtClean="0">
                          <a:solidFill>
                            <a:schemeClr val="bg1">
                              <a:lumMod val="95000"/>
                            </a:schemeClr>
                          </a:solidFill>
                        </a:rPr>
                        <a:t>HTL Fachrichtung</a:t>
                      </a:r>
                      <a:r>
                        <a:rPr lang="de-DE" sz="1200" baseline="0" dirty="0" smtClean="0">
                          <a:solidFill>
                            <a:schemeClr val="bg1">
                              <a:lumMod val="95000"/>
                            </a:schemeClr>
                          </a:solidFill>
                        </a:rPr>
                        <a:t> „Wirtschaftsingenieurwesen“ und „Logistik“ </a:t>
                      </a:r>
                      <a:endParaRPr lang="en-GB" sz="1200" dirty="0">
                        <a:solidFill>
                          <a:schemeClr val="bg1">
                            <a:lumMod val="9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4938F"/>
                    </a:solidFill>
                  </a:tcPr>
                </a:tc>
                <a:tc>
                  <a:txBody>
                    <a:bodyPr/>
                    <a:lstStyle/>
                    <a:p>
                      <a:pPr algn="ctr"/>
                      <a:r>
                        <a:rPr lang="de-DE" sz="1200" dirty="0" smtClean="0">
                          <a:solidFill>
                            <a:schemeClr val="bg1">
                              <a:lumMod val="95000"/>
                            </a:schemeClr>
                          </a:solidFill>
                        </a:rPr>
                        <a:t>AHS „Geschichte</a:t>
                      </a:r>
                      <a:r>
                        <a:rPr lang="de-DE" sz="1200" baseline="0" dirty="0" smtClean="0">
                          <a:solidFill>
                            <a:schemeClr val="bg1">
                              <a:lumMod val="95000"/>
                            </a:schemeClr>
                          </a:solidFill>
                        </a:rPr>
                        <a:t> und Sozialkunde/Politische Bildung“ und „Geografie und Wirtschaftskunde“</a:t>
                      </a:r>
                      <a:endParaRPr lang="en-GB" sz="1200" dirty="0">
                        <a:solidFill>
                          <a:schemeClr val="bg1">
                            <a:lumMod val="9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4938F"/>
                    </a:solidFill>
                  </a:tcPr>
                </a:tc>
              </a:tr>
              <a:tr h="805061">
                <a:tc>
                  <a:txBody>
                    <a:bodyPr/>
                    <a:lstStyle/>
                    <a:p>
                      <a:r>
                        <a:rPr lang="de-DE" sz="1200" dirty="0" smtClean="0"/>
                        <a:t>1</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200" i="1" dirty="0" smtClean="0">
                          <a:solidFill>
                            <a:schemeClr val="tx1">
                              <a:lumMod val="50000"/>
                              <a:lumOff val="50000"/>
                            </a:schemeClr>
                          </a:solidFill>
                        </a:rPr>
                        <a:t>Logistikschwerpunkt</a:t>
                      </a:r>
                      <a:r>
                        <a:rPr lang="de-DE" sz="1200" i="1" baseline="0" dirty="0" smtClean="0">
                          <a:solidFill>
                            <a:schemeClr val="tx1">
                              <a:lumMod val="50000"/>
                              <a:lumOff val="50000"/>
                            </a:schemeClr>
                          </a:solidFill>
                        </a:rPr>
                        <a:t> in diesem Jahrgang nicht vorgesehen</a:t>
                      </a:r>
                      <a:endParaRPr lang="en-GB" sz="1200" i="1"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Wirtschaftliches</a:t>
                      </a:r>
                      <a:r>
                        <a:rPr lang="de-DE" sz="1200" baseline="0" dirty="0" smtClean="0">
                          <a:solidFill>
                            <a:schemeClr val="tx1">
                              <a:lumMod val="50000"/>
                              <a:lumOff val="50000"/>
                            </a:schemeClr>
                          </a:solidFill>
                        </a:rPr>
                        <a:t> Rechnen in der Logistik</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Wettbewerbspolitik und Regionalpolitik</a:t>
                      </a:r>
                    </a:p>
                    <a:p>
                      <a:pPr marL="285750" indent="-285750">
                        <a:buFont typeface="Arial" panose="020B0604020202020204" pitchFamily="34" charset="0"/>
                        <a:buChar char="•"/>
                      </a:pPr>
                      <a:r>
                        <a:rPr lang="de-DE" sz="1200" dirty="0" smtClean="0">
                          <a:solidFill>
                            <a:schemeClr val="tx1">
                              <a:lumMod val="50000"/>
                              <a:lumOff val="50000"/>
                            </a:schemeClr>
                          </a:solidFill>
                        </a:rPr>
                        <a:t>Vertiefungsmöglichkeiten (Case Studies)</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5061">
                <a:tc>
                  <a:txBody>
                    <a:bodyPr/>
                    <a:lstStyle/>
                    <a:p>
                      <a:r>
                        <a:rPr lang="de-DE" sz="1200" dirty="0" smtClean="0"/>
                        <a:t>2</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i="1" kern="1200" baseline="0" dirty="0" smtClean="0">
                          <a:solidFill>
                            <a:schemeClr val="tx1">
                              <a:lumMod val="50000"/>
                              <a:lumOff val="50000"/>
                            </a:schemeClr>
                          </a:solidFill>
                          <a:latin typeface="+mn-lt"/>
                          <a:ea typeface="+mn-ea"/>
                          <a:cs typeface="+mn-cs"/>
                        </a:rPr>
                        <a:t>Logistikschwerpunkt in diesem Jahrgang nicht vorgesehen</a:t>
                      </a:r>
                      <a:endParaRPr lang="en-GB" sz="1200" i="1" kern="1200" baseline="0" dirty="0">
                        <a:solidFill>
                          <a:schemeClr val="tx1">
                            <a:lumMod val="50000"/>
                            <a:lumOff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Prozesse und Technologie der Logistik</a:t>
                      </a:r>
                      <a:endParaRPr lang="en-GB" sz="1200" b="1" kern="1200" dirty="0">
                        <a:solidFill>
                          <a:schemeClr val="tx1">
                            <a:lumMod val="75000"/>
                            <a:lumOff val="2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kern="1200" dirty="0" smtClean="0">
                          <a:solidFill>
                            <a:schemeClr val="tx1">
                              <a:lumMod val="50000"/>
                              <a:lumOff val="50000"/>
                            </a:schemeClr>
                          </a:solidFill>
                          <a:latin typeface="+mn-lt"/>
                          <a:ea typeface="+mn-ea"/>
                          <a:cs typeface="+mn-cs"/>
                        </a:rPr>
                        <a:t>Wirtschaftsstandort Österreich</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smtClean="0">
                          <a:solidFill>
                            <a:schemeClr val="tx1">
                              <a:lumMod val="50000"/>
                              <a:lumOff val="50000"/>
                            </a:schemeClr>
                          </a:solidFill>
                          <a:latin typeface="+mn-lt"/>
                          <a:ea typeface="+mn-ea"/>
                          <a:cs typeface="+mn-cs"/>
                        </a:rPr>
                        <a:t>Vertiefungsmöglichkeiten (Case Studies)</a:t>
                      </a:r>
                      <a:endParaRPr lang="en-GB" sz="1200" kern="1200" dirty="0" smtClean="0">
                        <a:solidFill>
                          <a:schemeClr val="tx1">
                            <a:lumMod val="50000"/>
                            <a:lumOff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78627">
                <a:tc>
                  <a:txBody>
                    <a:bodyPr/>
                    <a:lstStyle/>
                    <a:p>
                      <a:r>
                        <a:rPr lang="de-DE" sz="1200" dirty="0" smtClean="0"/>
                        <a:t>3</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Leistungserstellung</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Grundlagen der Logistik</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Distributionspolitik</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Transportlogistik</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Umschlag und Lagerung</a:t>
                      </a:r>
                      <a:endParaRPr lang="en-GB" sz="1200" b="1" kern="1200" dirty="0">
                        <a:solidFill>
                          <a:schemeClr val="tx1">
                            <a:lumMod val="75000"/>
                            <a:lumOff val="2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Prozesse und Technologie der Logistik</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Angewandte Logistik</a:t>
                      </a:r>
                      <a:endParaRPr lang="en-GB" sz="1200" b="1" kern="1200" dirty="0">
                        <a:solidFill>
                          <a:schemeClr val="tx1">
                            <a:lumMod val="75000"/>
                            <a:lumOff val="2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kern="1200" dirty="0" smtClean="0">
                          <a:solidFill>
                            <a:schemeClr val="tx1">
                              <a:lumMod val="50000"/>
                              <a:lumOff val="50000"/>
                            </a:schemeClr>
                          </a:solidFill>
                          <a:latin typeface="+mn-lt"/>
                          <a:ea typeface="+mn-ea"/>
                          <a:cs typeface="+mn-cs"/>
                        </a:rPr>
                        <a:t>Wirtschaftsstandort Österreich</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smtClean="0">
                          <a:solidFill>
                            <a:schemeClr val="tx1">
                              <a:lumMod val="50000"/>
                              <a:lumOff val="50000"/>
                            </a:schemeClr>
                          </a:solidFill>
                          <a:latin typeface="+mn-lt"/>
                          <a:ea typeface="+mn-ea"/>
                          <a:cs typeface="+mn-cs"/>
                        </a:rPr>
                        <a:t>Vertiefungsmöglichkeiten (Case Studies)</a:t>
                      </a:r>
                      <a:endParaRPr lang="en-GB" sz="1200" kern="1200" dirty="0" smtClean="0">
                        <a:solidFill>
                          <a:schemeClr val="tx1">
                            <a:lumMod val="50000"/>
                            <a:lumOff val="50000"/>
                          </a:schemeClr>
                        </a:solidFill>
                        <a:latin typeface="+mn-lt"/>
                        <a:ea typeface="+mn-ea"/>
                        <a:cs typeface="+mn-cs"/>
                      </a:endParaRPr>
                    </a:p>
                    <a:p>
                      <a:pPr marL="285750" indent="-285750" algn="l" defTabSz="914400" rtl="0" eaLnBrk="1" latinLnBrk="0" hangingPunct="1">
                        <a:buFont typeface="Arial" panose="020B0604020202020204" pitchFamily="34" charset="0"/>
                        <a:buChar char="•"/>
                      </a:pPr>
                      <a:endParaRPr lang="en-GB" sz="1200" kern="1200" dirty="0">
                        <a:solidFill>
                          <a:schemeClr val="tx1">
                            <a:lumMod val="50000"/>
                            <a:lumOff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5061">
                <a:tc>
                  <a:txBody>
                    <a:bodyPr/>
                    <a:lstStyle/>
                    <a:p>
                      <a:r>
                        <a:rPr lang="de-DE" sz="1200" dirty="0" smtClean="0"/>
                        <a:t>4</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kern="1200" dirty="0" smtClean="0">
                          <a:solidFill>
                            <a:schemeClr val="tx1">
                              <a:lumMod val="50000"/>
                              <a:lumOff val="50000"/>
                            </a:schemeClr>
                          </a:solidFill>
                          <a:latin typeface="+mn-lt"/>
                          <a:ea typeface="+mn-ea"/>
                          <a:cs typeface="+mn-cs"/>
                        </a:rPr>
                        <a:t>Produktionslogistik</a:t>
                      </a:r>
                    </a:p>
                    <a:p>
                      <a:pPr marL="285750" indent="-285750" algn="l" defTabSz="914400" rtl="0" eaLnBrk="1" latinLnBrk="0" hangingPunct="1">
                        <a:buFont typeface="Arial" panose="020B0604020202020204" pitchFamily="34" charset="0"/>
                        <a:buChar char="•"/>
                      </a:pPr>
                      <a:r>
                        <a:rPr lang="de-DE" sz="1200" kern="1200" dirty="0" smtClean="0">
                          <a:solidFill>
                            <a:schemeClr val="tx1">
                              <a:lumMod val="50000"/>
                              <a:lumOff val="50000"/>
                            </a:schemeClr>
                          </a:solidFill>
                          <a:latin typeface="+mn-lt"/>
                          <a:ea typeface="+mn-ea"/>
                          <a:cs typeface="+mn-cs"/>
                        </a:rPr>
                        <a:t>Beschaffung</a:t>
                      </a:r>
                      <a:endParaRPr lang="en-GB" sz="1200" kern="1200" dirty="0">
                        <a:solidFill>
                          <a:schemeClr val="tx1">
                            <a:lumMod val="50000"/>
                            <a:lumOff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Prozesse und Technologie der Logistik</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Angewandte Logistik</a:t>
                      </a:r>
                      <a:endParaRPr lang="en-GB" sz="1200" b="1" kern="1200" dirty="0" smtClean="0">
                        <a:solidFill>
                          <a:schemeClr val="tx1">
                            <a:lumMod val="75000"/>
                            <a:lumOff val="2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Lokal – regional – global: Chancen und Herausforderungen von Globalisierung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smtClean="0">
                          <a:solidFill>
                            <a:schemeClr val="tx1">
                              <a:lumMod val="50000"/>
                              <a:lumOff val="50000"/>
                            </a:schemeClr>
                          </a:solidFill>
                          <a:latin typeface="+mn-lt"/>
                          <a:ea typeface="+mn-ea"/>
                          <a:cs typeface="+mn-cs"/>
                        </a:rPr>
                        <a:t>Vertiefungsmöglichkeiten (Case Studies)</a:t>
                      </a:r>
                      <a:endParaRPr lang="en-GB" sz="1200" kern="1200" dirty="0" smtClean="0">
                        <a:solidFill>
                          <a:schemeClr val="tx1">
                            <a:lumMod val="50000"/>
                            <a:lumOff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11353">
                <a:tc>
                  <a:txBody>
                    <a:bodyPr/>
                    <a:lstStyle/>
                    <a:p>
                      <a:r>
                        <a:rPr lang="de-DE" sz="1200" dirty="0" smtClean="0"/>
                        <a:t>5</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b="0" kern="1200" dirty="0" smtClean="0">
                          <a:solidFill>
                            <a:schemeClr val="tx1">
                              <a:lumMod val="50000"/>
                              <a:lumOff val="50000"/>
                            </a:schemeClr>
                          </a:solidFill>
                          <a:latin typeface="+mn-lt"/>
                          <a:ea typeface="+mn-ea"/>
                          <a:cs typeface="+mn-cs"/>
                        </a:rPr>
                        <a:t>Logistikcontrolling </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Supply Chain Management</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Inhaltliche Wiederholung </a:t>
                      </a:r>
                      <a:endParaRPr lang="en-GB" sz="1200" b="1" kern="1200" dirty="0">
                        <a:solidFill>
                          <a:schemeClr val="tx1">
                            <a:lumMod val="75000"/>
                            <a:lumOff val="2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Prozesse und Technologie der Logistik</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Angewandte Logistik</a:t>
                      </a:r>
                      <a:endParaRPr lang="en-GB" sz="1200" b="1" kern="1200" dirty="0" smtClean="0">
                        <a:solidFill>
                          <a:schemeClr val="tx1">
                            <a:lumMod val="75000"/>
                            <a:lumOff val="25000"/>
                          </a:schemeClr>
                        </a:solidFill>
                        <a:latin typeface="+mn-lt"/>
                        <a:ea typeface="+mn-ea"/>
                        <a:cs typeface="+mn-cs"/>
                      </a:endParaRP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Qualitäts-, Prozess- und Umweltmanagement</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Logistikcontrolling</a:t>
                      </a:r>
                      <a:endParaRPr lang="en-GB" sz="1200" b="1" kern="1200" dirty="0">
                        <a:solidFill>
                          <a:schemeClr val="tx1">
                            <a:lumMod val="75000"/>
                            <a:lumOff val="2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tx1">
                            <a:lumMod val="50000"/>
                            <a:lumOff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7" name="Picture 3" descr="Y:\Cluster UNW\09_KB Verkehrslogistik\Realisierung\REWWay\RETrans\0_Projektmanagement und Koordinierung\Logo\RERoa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842" y="129625"/>
            <a:ext cx="2681155" cy="752058"/>
          </a:xfrm>
          <a:prstGeom prst="rect">
            <a:avLst/>
          </a:prstGeom>
          <a:noFill/>
          <a:extLst>
            <a:ext uri="{909E8E84-426E-40DD-AFC4-6F175D3DCCD1}">
              <a14:hiddenFill xmlns:a14="http://schemas.microsoft.com/office/drawing/2010/main">
                <a:solidFill>
                  <a:srgbClr val="FFFFFF"/>
                </a:solidFill>
              </a14:hiddenFill>
            </a:ext>
          </a:extLst>
        </p:spPr>
      </p:pic>
      <p:sp>
        <p:nvSpPr>
          <p:cNvPr id="9" name="Titel 20"/>
          <p:cNvSpPr txBox="1">
            <a:spLocks/>
          </p:cNvSpPr>
          <p:nvPr/>
        </p:nvSpPr>
        <p:spPr>
          <a:xfrm>
            <a:off x="2483768" y="133535"/>
            <a:ext cx="6563072" cy="990600"/>
          </a:xfrm>
          <a:prstGeom prst="rect">
            <a:avLst/>
          </a:prstGeom>
        </p:spPr>
        <p:txBody>
          <a:bodyPr>
            <a:noAutofit/>
          </a:bodyPr>
          <a:lstStyle>
            <a:lvl1pPr algn="l" defTabSz="914400" rtl="0" eaLnBrk="1" latinLnBrk="0" hangingPunct="1">
              <a:spcBef>
                <a:spcPct val="0"/>
              </a:spcBef>
              <a:buNone/>
              <a:defRPr sz="2800" b="1" kern="1200" spc="-100" baseline="0">
                <a:solidFill>
                  <a:schemeClr val="tx2"/>
                </a:solidFill>
                <a:latin typeface="+mj-lt"/>
                <a:ea typeface="+mj-ea"/>
                <a:cs typeface="+mj-cs"/>
              </a:defRPr>
            </a:lvl1pPr>
          </a:lstStyle>
          <a:p>
            <a:pPr algn="r"/>
            <a:r>
              <a:rPr lang="de-DE" sz="2000" dirty="0" smtClean="0">
                <a:solidFill>
                  <a:schemeClr val="tx1">
                    <a:lumMod val="75000"/>
                    <a:lumOff val="25000"/>
                  </a:schemeClr>
                </a:solidFill>
              </a:rPr>
              <a:t>Lehrmittelpaket „Aktuelle Entwicklung im Straßengüterverkehr“ </a:t>
            </a:r>
          </a:p>
          <a:p>
            <a:pPr algn="r"/>
            <a:r>
              <a:rPr lang="de-DE" sz="2400" dirty="0" smtClean="0">
                <a:solidFill>
                  <a:schemeClr val="tx1">
                    <a:lumMod val="75000"/>
                    <a:lumOff val="25000"/>
                  </a:schemeClr>
                </a:solidFill>
              </a:rPr>
              <a:t>mögliche Integration der Inhalte in den Lehrplan</a:t>
            </a:r>
            <a:endParaRPr lang="en-GB" sz="2400" dirty="0">
              <a:solidFill>
                <a:schemeClr val="tx1">
                  <a:lumMod val="75000"/>
                  <a:lumOff val="25000"/>
                </a:schemeClr>
              </a:solidFill>
            </a:endParaRPr>
          </a:p>
        </p:txBody>
      </p:sp>
    </p:spTree>
    <p:extLst>
      <p:ext uri="{BB962C8B-B14F-4D97-AF65-F5344CB8AC3E}">
        <p14:creationId xmlns:p14="http://schemas.microsoft.com/office/powerpoint/2010/main" val="12399868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6"/>
          <p:cNvSpPr>
            <a:spLocks noGrp="1"/>
          </p:cNvSpPr>
          <p:nvPr>
            <p:ph type="subTitle" idx="1"/>
          </p:nvPr>
        </p:nvSpPr>
        <p:spPr>
          <a:xfrm>
            <a:off x="1371600" y="3620616"/>
            <a:ext cx="6400800" cy="1752600"/>
          </a:xfrm>
        </p:spPr>
        <p:txBody>
          <a:bodyPr/>
          <a:lstStyle/>
          <a:p>
            <a:pPr algn="ctr"/>
            <a:r>
              <a:rPr lang="de-DE" dirty="0" smtClean="0"/>
              <a:t>Übersicht Inhalte Dachseite </a:t>
            </a:r>
            <a:r>
              <a:rPr lang="de-DE" dirty="0" err="1" smtClean="0"/>
              <a:t>RETrans</a:t>
            </a:r>
            <a:endParaRPr lang="en-GB" dirty="0"/>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Apr-17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37</a:t>
            </a:fld>
            <a:endParaRPr lang="de-AT" dirty="0">
              <a:solidFill>
                <a:prstClr val="white"/>
              </a:solidFill>
            </a:endParaRPr>
          </a:p>
        </p:txBody>
      </p:sp>
      <p:pic>
        <p:nvPicPr>
          <p:cNvPr id="8" name="Picture 2" descr="Y:\Cluster UNW\09_KB Verkehrslogistik\Realisierung\REWWay\RETrans\0_Projektmanagement und Koordinierung\Logo\RETran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3606" y="1988840"/>
            <a:ext cx="5056788"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4730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700808"/>
            <a:ext cx="4330825" cy="4776192"/>
          </a:xfrm>
        </p:spPr>
        <p:txBody>
          <a:bodyPr>
            <a:normAutofit fontScale="62500" lnSpcReduction="20000"/>
          </a:bodyPr>
          <a:lstStyle/>
          <a:p>
            <a:pPr marL="0" indent="0">
              <a:buNone/>
            </a:pPr>
            <a:r>
              <a:rPr lang="de-DE" sz="2900" b="1" dirty="0" smtClean="0"/>
              <a:t>Interaktives Design</a:t>
            </a:r>
          </a:p>
          <a:p>
            <a:pPr marL="0" indent="0">
              <a:buNone/>
            </a:pPr>
            <a:r>
              <a:rPr lang="de-DE" b="1" i="1" dirty="0" smtClean="0"/>
              <a:t>Was ist Logistik?</a:t>
            </a:r>
          </a:p>
          <a:p>
            <a:pPr marL="0" indent="0">
              <a:buNone/>
            </a:pPr>
            <a:r>
              <a:rPr lang="de-DE" dirty="0" smtClean="0"/>
              <a:t>Scribble-Video und verkehrsträgerübergreifende </a:t>
            </a:r>
            <a:br>
              <a:rPr lang="de-DE" dirty="0" smtClean="0"/>
            </a:br>
            <a:r>
              <a:rPr lang="de-DE" dirty="0" smtClean="0"/>
              <a:t>Case-Study</a:t>
            </a:r>
          </a:p>
          <a:p>
            <a:pPr marL="0" indent="0">
              <a:buNone/>
            </a:pPr>
            <a:endParaRPr lang="de-DE" dirty="0"/>
          </a:p>
          <a:p>
            <a:pPr marL="0" indent="0">
              <a:buNone/>
            </a:pPr>
            <a:r>
              <a:rPr lang="de-DE" b="1" i="1" dirty="0" smtClean="0"/>
              <a:t>Warum Logistik?</a:t>
            </a:r>
          </a:p>
          <a:p>
            <a:pPr marL="0" indent="0">
              <a:buNone/>
            </a:pPr>
            <a:endParaRPr lang="de-DE" dirty="0" smtClean="0"/>
          </a:p>
          <a:p>
            <a:pPr marL="0" indent="0">
              <a:buNone/>
            </a:pPr>
            <a:r>
              <a:rPr lang="de-DE" b="1" i="1" dirty="0" smtClean="0"/>
              <a:t>Wer macht‘s möglich?</a:t>
            </a:r>
          </a:p>
          <a:p>
            <a:pPr marL="0" indent="0">
              <a:buNone/>
            </a:pPr>
            <a:r>
              <a:rPr lang="de-DE" dirty="0" smtClean="0"/>
              <a:t>Informationen zu Berufen in der Logistik</a:t>
            </a:r>
          </a:p>
          <a:p>
            <a:pPr marL="0" indent="0">
              <a:buNone/>
            </a:pPr>
            <a:endParaRPr lang="de-DE" dirty="0" smtClean="0"/>
          </a:p>
          <a:p>
            <a:pPr marL="0" indent="0">
              <a:buNone/>
            </a:pPr>
            <a:r>
              <a:rPr lang="de-DE" b="1" i="1" dirty="0"/>
              <a:t>Wie wird‘s gemacht?</a:t>
            </a:r>
          </a:p>
          <a:p>
            <a:pPr marL="0" indent="0">
              <a:buNone/>
            </a:pPr>
            <a:r>
              <a:rPr lang="de-DE" dirty="0" smtClean="0"/>
              <a:t>Welche Werkzeuge werden benötigt</a:t>
            </a:r>
          </a:p>
          <a:p>
            <a:pPr marL="0" indent="0">
              <a:buNone/>
            </a:pPr>
            <a:endParaRPr lang="de-DE" dirty="0" smtClean="0"/>
          </a:p>
          <a:p>
            <a:pPr marL="0" indent="0">
              <a:buNone/>
            </a:pPr>
            <a:r>
              <a:rPr lang="de-DE" b="1" i="1" dirty="0"/>
              <a:t>Was wird benötig?</a:t>
            </a:r>
          </a:p>
          <a:p>
            <a:pPr marL="0" indent="0">
              <a:buNone/>
            </a:pPr>
            <a:r>
              <a:rPr lang="de-DE" dirty="0" smtClean="0"/>
              <a:t>Wissen und </a:t>
            </a:r>
            <a:r>
              <a:rPr lang="de-DE" dirty="0" err="1" smtClean="0"/>
              <a:t>Know-How</a:t>
            </a:r>
            <a:r>
              <a:rPr lang="de-DE" dirty="0" smtClean="0"/>
              <a:t> </a:t>
            </a:r>
            <a:r>
              <a:rPr lang="de-DE" dirty="0" smtClean="0">
                <a:sym typeface="Wingdings" panose="05000000000000000000" pitchFamily="2" charset="2"/>
              </a:rPr>
              <a:t> WIR vermitteln dieses Wissen mit Hilfe von Lehrmaterialien</a:t>
            </a:r>
          </a:p>
          <a:p>
            <a:pPr marL="0" indent="0">
              <a:buNone/>
            </a:pPr>
            <a:endParaRPr lang="de-DE" dirty="0" smtClean="0"/>
          </a:p>
          <a:p>
            <a:pPr marL="0" indent="0">
              <a:buNone/>
            </a:pPr>
            <a:r>
              <a:rPr lang="de-DE" b="1" i="1" dirty="0" smtClean="0"/>
              <a:t>Lust auf mehr?</a:t>
            </a:r>
          </a:p>
          <a:p>
            <a:pPr marL="0" indent="0">
              <a:buNone/>
            </a:pPr>
            <a:r>
              <a:rPr lang="de-DE" dirty="0" smtClean="0"/>
              <a:t>Verlinkung zu anderen Informationsseiten </a:t>
            </a:r>
            <a:endParaRPr lang="de-DE" dirty="0"/>
          </a:p>
        </p:txBody>
      </p:sp>
      <p:pic>
        <p:nvPicPr>
          <p:cNvPr id="7" name="Picture 2" descr="Y:\Cluster UNW\09_KB Verkehrslogistik\Realisierung\REWWay\RETrans\0_Projektmanagement und Koordinierung\Logo\RETran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357" y="548680"/>
            <a:ext cx="2943730" cy="754530"/>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20"/>
          <p:cNvSpPr>
            <a:spLocks noGrp="1"/>
          </p:cNvSpPr>
          <p:nvPr>
            <p:ph type="title"/>
          </p:nvPr>
        </p:nvSpPr>
        <p:spPr>
          <a:xfrm>
            <a:off x="457200" y="404664"/>
            <a:ext cx="8003232" cy="990600"/>
          </a:xfrm>
        </p:spPr>
        <p:txBody>
          <a:bodyPr>
            <a:normAutofit/>
          </a:bodyPr>
          <a:lstStyle/>
          <a:p>
            <a:pPr algn="r"/>
            <a:r>
              <a:rPr lang="de-DE" sz="4000" b="1" dirty="0" smtClean="0"/>
              <a:t>  </a:t>
            </a:r>
            <a:r>
              <a:rPr lang="de-DE" sz="4000" b="1" dirty="0" smtClean="0">
                <a:solidFill>
                  <a:schemeClr val="tx1">
                    <a:lumMod val="75000"/>
                    <a:lumOff val="25000"/>
                  </a:schemeClr>
                </a:solidFill>
              </a:rPr>
              <a:t>-</a:t>
            </a:r>
            <a:r>
              <a:rPr lang="de-DE" sz="4000" b="1" dirty="0" smtClean="0"/>
              <a:t> </a:t>
            </a:r>
            <a:r>
              <a:rPr lang="de-DE" sz="4000" b="1" dirty="0">
                <a:solidFill>
                  <a:schemeClr val="tx1">
                    <a:lumMod val="75000"/>
                    <a:lumOff val="25000"/>
                  </a:schemeClr>
                </a:solidFill>
              </a:rPr>
              <a:t>online I</a:t>
            </a:r>
            <a:r>
              <a:rPr lang="de-DE" sz="4000" b="1" dirty="0" smtClean="0">
                <a:solidFill>
                  <a:schemeClr val="tx1">
                    <a:lumMod val="75000"/>
                    <a:lumOff val="25000"/>
                  </a:schemeClr>
                </a:solidFill>
              </a:rPr>
              <a:t>nformationsseite</a:t>
            </a:r>
            <a:endParaRPr lang="en-GB" sz="4000" b="1" dirty="0">
              <a:solidFill>
                <a:schemeClr val="tx1">
                  <a:lumMod val="75000"/>
                  <a:lumOff val="25000"/>
                </a:schemeClr>
              </a:solidFill>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7872" y="1332181"/>
            <a:ext cx="4606128" cy="4974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liennummernplatzhalter 4"/>
          <p:cNvSpPr>
            <a:spLocks noGrp="1"/>
          </p:cNvSpPr>
          <p:nvPr>
            <p:ph type="sldNum" sz="quarter" idx="12"/>
          </p:nvPr>
        </p:nvSpPr>
        <p:spPr>
          <a:xfrm>
            <a:off x="7596336" y="6597352"/>
            <a:ext cx="1066800" cy="329184"/>
          </a:xfrm>
        </p:spPr>
        <p:txBody>
          <a:bodyPr/>
          <a:lstStyle/>
          <a:p>
            <a:fld id="{7D34D7BA-8E13-46FE-8871-8877FE7E3568}" type="slidenum">
              <a:rPr lang="de-AT" smtClean="0">
                <a:solidFill>
                  <a:prstClr val="white"/>
                </a:solidFill>
              </a:rPr>
              <a:pPr/>
              <a:t>38</a:t>
            </a:fld>
            <a:endParaRPr lang="de-AT" dirty="0">
              <a:solidFill>
                <a:prstClr val="white"/>
              </a:solidFill>
            </a:endParaRPr>
          </a:p>
        </p:txBody>
      </p:sp>
      <p:sp>
        <p:nvSpPr>
          <p:cNvPr id="9" name="Datumsplatzhalter 3"/>
          <p:cNvSpPr>
            <a:spLocks noGrp="1"/>
          </p:cNvSpPr>
          <p:nvPr>
            <p:ph type="dt" sz="half" idx="10"/>
          </p:nvPr>
        </p:nvSpPr>
        <p:spPr>
          <a:xfrm>
            <a:off x="433536" y="6597352"/>
            <a:ext cx="2895600" cy="329184"/>
          </a:xfrm>
        </p:spPr>
        <p:txBody>
          <a:bodyPr/>
          <a:lstStyle/>
          <a:p>
            <a:fld id="{6B171AD8-BD5F-4503-8C65-79BF784426C3}" type="datetime7">
              <a:rPr lang="de-DE" smtClean="0">
                <a:solidFill>
                  <a:prstClr val="white"/>
                </a:solidFill>
              </a:rPr>
              <a:t>Apr-17</a:t>
            </a:fld>
            <a:endParaRPr lang="de-AT" dirty="0">
              <a:solidFill>
                <a:prstClr val="white"/>
              </a:solidFill>
            </a:endParaRPr>
          </a:p>
        </p:txBody>
      </p:sp>
    </p:spTree>
    <p:extLst>
      <p:ext uri="{BB962C8B-B14F-4D97-AF65-F5344CB8AC3E}">
        <p14:creationId xmlns:p14="http://schemas.microsoft.com/office/powerpoint/2010/main" val="1118809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Apr-17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39</a:t>
            </a:fld>
            <a:endParaRPr lang="de-AT" dirty="0">
              <a:solidFill>
                <a:prstClr val="white"/>
              </a:solidFill>
            </a:endParaRPr>
          </a:p>
        </p:txBody>
      </p:sp>
      <p:pic>
        <p:nvPicPr>
          <p:cNvPr id="6" name="Picture 2" descr="Y:\Cluster UNW\09_KB Verkehrslogistik\Realisierung\REWWay\RETrans\0_Projektmanagement und Koordinierung\Logo\RETran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287" y="563876"/>
            <a:ext cx="2943730" cy="754530"/>
          </a:xfrm>
          <a:prstGeom prst="rect">
            <a:avLst/>
          </a:prstGeom>
          <a:noFill/>
          <a:extLst>
            <a:ext uri="{909E8E84-426E-40DD-AFC4-6F175D3DCCD1}">
              <a14:hiddenFill xmlns:a14="http://schemas.microsoft.com/office/drawing/2010/main">
                <a:solidFill>
                  <a:srgbClr val="FFFFFF"/>
                </a:solidFill>
              </a14:hiddenFill>
            </a:ext>
          </a:extLst>
        </p:spPr>
      </p:pic>
      <p:sp>
        <p:nvSpPr>
          <p:cNvPr id="7" name="Titel 20"/>
          <p:cNvSpPr>
            <a:spLocks noGrp="1"/>
          </p:cNvSpPr>
          <p:nvPr>
            <p:ph type="title"/>
          </p:nvPr>
        </p:nvSpPr>
        <p:spPr>
          <a:xfrm>
            <a:off x="457200" y="404664"/>
            <a:ext cx="7571184" cy="990600"/>
          </a:xfrm>
        </p:spPr>
        <p:txBody>
          <a:bodyPr>
            <a:normAutofit/>
          </a:bodyPr>
          <a:lstStyle/>
          <a:p>
            <a:pPr algn="r"/>
            <a:r>
              <a:rPr lang="de-DE" sz="4000" b="1" dirty="0" smtClean="0"/>
              <a:t>  </a:t>
            </a:r>
            <a:r>
              <a:rPr lang="de-DE" sz="4000" b="1" dirty="0" smtClean="0">
                <a:solidFill>
                  <a:schemeClr val="tx1">
                    <a:lumMod val="75000"/>
                    <a:lumOff val="25000"/>
                  </a:schemeClr>
                </a:solidFill>
              </a:rPr>
              <a:t>-</a:t>
            </a:r>
            <a:r>
              <a:rPr lang="de-DE" sz="4000" b="1" dirty="0" smtClean="0"/>
              <a:t> </a:t>
            </a:r>
            <a:r>
              <a:rPr lang="de-DE" sz="4000" b="1" dirty="0" smtClean="0">
                <a:solidFill>
                  <a:schemeClr val="tx1">
                    <a:lumMod val="75000"/>
                    <a:lumOff val="25000"/>
                  </a:schemeClr>
                </a:solidFill>
              </a:rPr>
              <a:t>Lehrmittel Beispiele</a:t>
            </a:r>
            <a:endParaRPr lang="en-GB" sz="4000" b="1" dirty="0">
              <a:solidFill>
                <a:schemeClr val="tx1">
                  <a:lumMod val="75000"/>
                  <a:lumOff val="25000"/>
                </a:schemeClr>
              </a:solidFill>
            </a:endParaRPr>
          </a:p>
        </p:txBody>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4188779"/>
            <a:ext cx="4840577" cy="2480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678" y="1556792"/>
            <a:ext cx="4847455"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p:cNvSpPr txBox="1"/>
          <p:nvPr/>
        </p:nvSpPr>
        <p:spPr>
          <a:xfrm>
            <a:off x="5724128" y="2489247"/>
            <a:ext cx="2808312" cy="1569660"/>
          </a:xfrm>
          <a:prstGeom prst="rect">
            <a:avLst/>
          </a:prstGeom>
          <a:noFill/>
        </p:spPr>
        <p:txBody>
          <a:bodyPr wrap="square" rtlCol="0">
            <a:spAutoFit/>
          </a:bodyPr>
          <a:lstStyle/>
          <a:p>
            <a:r>
              <a:rPr lang="de-DE" sz="2400" b="1" dirty="0" smtClean="0">
                <a:solidFill>
                  <a:schemeClr val="tx1">
                    <a:lumMod val="75000"/>
                    <a:lumOff val="25000"/>
                  </a:schemeClr>
                </a:solidFill>
              </a:rPr>
              <a:t>Lehrmittelpaket „Logistik allgemein“</a:t>
            </a:r>
          </a:p>
          <a:p>
            <a:endParaRPr lang="de-DE" sz="2400" b="1" dirty="0" smtClean="0">
              <a:solidFill>
                <a:schemeClr val="tx1">
                  <a:lumMod val="75000"/>
                  <a:lumOff val="25000"/>
                </a:schemeClr>
              </a:solidFill>
            </a:endParaRPr>
          </a:p>
          <a:p>
            <a:r>
              <a:rPr lang="de-DE" sz="2400" dirty="0">
                <a:hlinkClick r:id="rId6"/>
              </a:rPr>
              <a:t>Zum </a:t>
            </a:r>
            <a:r>
              <a:rPr lang="de-DE" sz="2400" dirty="0" smtClean="0">
                <a:hlinkClick r:id="rId6"/>
              </a:rPr>
              <a:t>Lehrmittelpaket</a:t>
            </a:r>
            <a:endParaRPr lang="de-DE" sz="2400" dirty="0"/>
          </a:p>
        </p:txBody>
      </p:sp>
    </p:spTree>
    <p:extLst>
      <p:ext uri="{BB962C8B-B14F-4D97-AF65-F5344CB8AC3E}">
        <p14:creationId xmlns:p14="http://schemas.microsoft.com/office/powerpoint/2010/main" val="934317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700808"/>
            <a:ext cx="8408297" cy="4776192"/>
          </a:xfrm>
        </p:spPr>
        <p:txBody>
          <a:bodyPr>
            <a:normAutofit/>
          </a:bodyPr>
          <a:lstStyle/>
          <a:p>
            <a:pPr marL="0" indent="0">
              <a:buNone/>
            </a:pPr>
            <a:r>
              <a:rPr lang="de-DE" sz="2600" b="1" dirty="0" smtClean="0"/>
              <a:t>Dachseite </a:t>
            </a:r>
          </a:p>
          <a:p>
            <a:pPr marL="0" indent="0">
              <a:buNone/>
            </a:pPr>
            <a:r>
              <a:rPr lang="de-DE" sz="2000" dirty="0" smtClean="0"/>
              <a:t>Allgemeine Informationen zum Thema Logistik, </a:t>
            </a:r>
            <a:br>
              <a:rPr lang="de-DE" sz="2000" dirty="0" smtClean="0"/>
            </a:br>
            <a:r>
              <a:rPr lang="de-DE" sz="2000" dirty="0" smtClean="0"/>
              <a:t>Verkehrslogistik sowie Berufsbilder in der Logistik</a:t>
            </a:r>
          </a:p>
          <a:p>
            <a:pPr marL="0" indent="0">
              <a:buNone/>
            </a:pPr>
            <a:endParaRPr lang="de-DE" sz="2000" dirty="0" smtClean="0"/>
          </a:p>
          <a:p>
            <a:pPr marL="0" lvl="1" indent="0">
              <a:buNone/>
            </a:pPr>
            <a:r>
              <a:rPr lang="de-DE" sz="2600" b="1" dirty="0" smtClean="0"/>
              <a:t>spezifische </a:t>
            </a:r>
            <a:r>
              <a:rPr lang="de-DE" sz="2600" b="1" dirty="0"/>
              <a:t>Informationsseiten </a:t>
            </a:r>
            <a:endParaRPr lang="de-DE" sz="2600" b="1" dirty="0" smtClean="0"/>
          </a:p>
          <a:p>
            <a:pPr marL="0" lvl="1" indent="0">
              <a:buNone/>
            </a:pPr>
            <a:r>
              <a:rPr lang="de-DE" dirty="0" smtClean="0"/>
              <a:t>Spezifische Informationen zu folgenden Verkehrsträgern/Themenbereichen</a:t>
            </a:r>
          </a:p>
          <a:p>
            <a:pPr marL="182880" lvl="1"/>
            <a:r>
              <a:rPr lang="de-DE" b="1" dirty="0" smtClean="0"/>
              <a:t>Straße</a:t>
            </a:r>
            <a:r>
              <a:rPr lang="de-DE" dirty="0" smtClean="0"/>
              <a:t> - </a:t>
            </a:r>
            <a:r>
              <a:rPr lang="de-DE" dirty="0" err="1" smtClean="0"/>
              <a:t>RERoad</a:t>
            </a:r>
            <a:r>
              <a:rPr lang="de-DE" dirty="0" smtClean="0"/>
              <a:t> </a:t>
            </a:r>
            <a:r>
              <a:rPr lang="de-DE" sz="1800" dirty="0"/>
              <a:t>(Research </a:t>
            </a:r>
            <a:r>
              <a:rPr lang="de-DE" sz="1800" dirty="0" err="1"/>
              <a:t>and</a:t>
            </a:r>
            <a:r>
              <a:rPr lang="de-DE" sz="1800" dirty="0"/>
              <a:t> Education on Road Transport </a:t>
            </a:r>
            <a:r>
              <a:rPr lang="de-DE" sz="1800" dirty="0" err="1"/>
              <a:t>Logistics</a:t>
            </a:r>
            <a:r>
              <a:rPr lang="de-DE" sz="1800" dirty="0"/>
              <a:t>)</a:t>
            </a:r>
          </a:p>
          <a:p>
            <a:r>
              <a:rPr lang="de-DE" sz="2000" b="1" dirty="0" smtClean="0"/>
              <a:t>Schiene</a:t>
            </a:r>
            <a:r>
              <a:rPr lang="de-DE" sz="2000" dirty="0" smtClean="0"/>
              <a:t> - </a:t>
            </a:r>
            <a:r>
              <a:rPr lang="de-DE" sz="2000" dirty="0" err="1" smtClean="0"/>
              <a:t>RERail</a:t>
            </a:r>
            <a:r>
              <a:rPr lang="de-DE" sz="2000" dirty="0" smtClean="0"/>
              <a:t> </a:t>
            </a:r>
            <a:r>
              <a:rPr lang="de-DE" sz="1800" dirty="0" smtClean="0"/>
              <a:t>(</a:t>
            </a:r>
            <a:r>
              <a:rPr lang="de-DE" sz="1800" dirty="0"/>
              <a:t>Research </a:t>
            </a:r>
            <a:r>
              <a:rPr lang="de-DE" sz="1800" dirty="0" err="1"/>
              <a:t>and</a:t>
            </a:r>
            <a:r>
              <a:rPr lang="de-DE" sz="1800" dirty="0"/>
              <a:t> Education on </a:t>
            </a:r>
            <a:r>
              <a:rPr lang="de-DE" sz="1800" dirty="0" err="1" smtClean="0"/>
              <a:t>Rail</a:t>
            </a:r>
            <a:r>
              <a:rPr lang="de-DE" sz="1800" dirty="0" smtClean="0"/>
              <a:t> Cargo </a:t>
            </a:r>
            <a:r>
              <a:rPr lang="de-DE" sz="1800" dirty="0" err="1" smtClean="0"/>
              <a:t>Logistics</a:t>
            </a:r>
            <a:r>
              <a:rPr lang="de-DE" sz="1800" dirty="0"/>
              <a:t>)</a:t>
            </a:r>
          </a:p>
          <a:p>
            <a:r>
              <a:rPr lang="de-DE" sz="2000" b="1" dirty="0" smtClean="0"/>
              <a:t>Binnenschiff</a:t>
            </a:r>
            <a:r>
              <a:rPr lang="de-DE" sz="2000" dirty="0" smtClean="0"/>
              <a:t> - </a:t>
            </a:r>
            <a:r>
              <a:rPr lang="de-DE" sz="2000" dirty="0" err="1" smtClean="0"/>
              <a:t>REWWay</a:t>
            </a:r>
            <a:r>
              <a:rPr lang="de-DE" sz="2000" dirty="0" smtClean="0"/>
              <a:t> </a:t>
            </a:r>
            <a:r>
              <a:rPr lang="de-DE" sz="1800" dirty="0" smtClean="0"/>
              <a:t>(Research </a:t>
            </a:r>
            <a:r>
              <a:rPr lang="de-DE" sz="1800" dirty="0" err="1" smtClean="0"/>
              <a:t>and</a:t>
            </a:r>
            <a:r>
              <a:rPr lang="de-DE" sz="1800" dirty="0" smtClean="0"/>
              <a:t> Education in Inland </a:t>
            </a:r>
            <a:r>
              <a:rPr lang="de-DE" sz="1800" dirty="0" err="1" smtClean="0"/>
              <a:t>Waterway</a:t>
            </a:r>
            <a:r>
              <a:rPr lang="de-DE" sz="1800" dirty="0" smtClean="0"/>
              <a:t> </a:t>
            </a:r>
            <a:r>
              <a:rPr lang="de-DE" sz="1800" dirty="0" err="1" smtClean="0"/>
              <a:t>Logistics</a:t>
            </a:r>
            <a:r>
              <a:rPr lang="de-DE" sz="1800" dirty="0" smtClean="0"/>
              <a:t>)</a:t>
            </a:r>
          </a:p>
          <a:p>
            <a:r>
              <a:rPr lang="de-DE" sz="2000" b="1" dirty="0" smtClean="0"/>
              <a:t>Nachhaltiger Güterverkehr </a:t>
            </a:r>
            <a:r>
              <a:rPr lang="de-DE" sz="2000" dirty="0" smtClean="0"/>
              <a:t>- </a:t>
            </a:r>
            <a:r>
              <a:rPr lang="de-DE" sz="2000" dirty="0" err="1" smtClean="0"/>
              <a:t>REecoTrans</a:t>
            </a:r>
            <a:r>
              <a:rPr lang="de-DE" sz="2000" dirty="0" smtClean="0"/>
              <a:t> </a:t>
            </a:r>
            <a:r>
              <a:rPr lang="de-DE" sz="1800" dirty="0"/>
              <a:t>(Research </a:t>
            </a:r>
            <a:r>
              <a:rPr lang="de-DE" sz="1800" dirty="0" err="1"/>
              <a:t>and</a:t>
            </a:r>
            <a:r>
              <a:rPr lang="de-DE" sz="1800" dirty="0"/>
              <a:t> Education on </a:t>
            </a:r>
            <a:r>
              <a:rPr lang="de-DE" sz="1800" dirty="0" smtClean="0"/>
              <a:t>Eco-</a:t>
            </a:r>
            <a:r>
              <a:rPr lang="de-DE" sz="1800" dirty="0" err="1" smtClean="0"/>
              <a:t>Friendly</a:t>
            </a:r>
            <a:r>
              <a:rPr lang="de-DE" sz="1800" dirty="0" smtClean="0"/>
              <a:t> Transport)</a:t>
            </a:r>
            <a:endParaRPr lang="de-DE" sz="1800" dirty="0"/>
          </a:p>
          <a:p>
            <a:endParaRPr lang="de-DE" dirty="0"/>
          </a:p>
        </p:txBody>
      </p:sp>
      <p:sp>
        <p:nvSpPr>
          <p:cNvPr id="6" name="Titel 20"/>
          <p:cNvSpPr>
            <a:spLocks noGrp="1"/>
          </p:cNvSpPr>
          <p:nvPr>
            <p:ph type="title"/>
          </p:nvPr>
        </p:nvSpPr>
        <p:spPr>
          <a:xfrm>
            <a:off x="457200" y="404664"/>
            <a:ext cx="4762872" cy="990600"/>
          </a:xfrm>
        </p:spPr>
        <p:txBody>
          <a:bodyPr>
            <a:normAutofit/>
          </a:bodyPr>
          <a:lstStyle/>
          <a:p>
            <a:pPr algn="r"/>
            <a:r>
              <a:rPr lang="de-DE" sz="4000" b="1" dirty="0" smtClean="0"/>
              <a:t>- Aufbau</a:t>
            </a:r>
            <a:endParaRPr lang="en-GB" sz="4000" b="1" dirty="0"/>
          </a:p>
        </p:txBody>
      </p:sp>
      <p:pic>
        <p:nvPicPr>
          <p:cNvPr id="7" name="Picture 2" descr="Y:\Cluster UNW\09_KB Verkehrslogistik\Realisierung\REWWay\RETrans\0_Projektmanagement und Koordinierung\Logo\RETran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357" y="548680"/>
            <a:ext cx="2943730" cy="7545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Y:\Cluster UNW\09_KB Verkehrslogistik\Realisierung\REWWay\RETrans\0_Projektmanagement und Koordinierung\Logo\RETran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0575" y="2170414"/>
            <a:ext cx="2381865" cy="610514"/>
          </a:xfrm>
          <a:prstGeom prst="rect">
            <a:avLst/>
          </a:prstGeom>
          <a:noFill/>
          <a:extLst>
            <a:ext uri="{909E8E84-426E-40DD-AFC4-6F175D3DCCD1}">
              <a14:hiddenFill xmlns:a14="http://schemas.microsoft.com/office/drawing/2010/main">
                <a:solidFill>
                  <a:srgbClr val="FFFFFF"/>
                </a:solidFill>
              </a14:hiddenFill>
            </a:ext>
          </a:extLst>
        </p:spPr>
      </p:pic>
      <p:sp>
        <p:nvSpPr>
          <p:cNvPr id="9" name="Foliennummernplatzhalter 4"/>
          <p:cNvSpPr>
            <a:spLocks noGrp="1"/>
          </p:cNvSpPr>
          <p:nvPr>
            <p:ph type="sldNum" sz="quarter" idx="12"/>
          </p:nvPr>
        </p:nvSpPr>
        <p:spPr>
          <a:xfrm>
            <a:off x="7596336" y="6597352"/>
            <a:ext cx="1066800" cy="329184"/>
          </a:xfrm>
        </p:spPr>
        <p:txBody>
          <a:bodyPr/>
          <a:lstStyle/>
          <a:p>
            <a:fld id="{7D34D7BA-8E13-46FE-8871-8877FE7E3568}" type="slidenum">
              <a:rPr lang="de-AT" smtClean="0">
                <a:solidFill>
                  <a:prstClr val="white"/>
                </a:solidFill>
              </a:rPr>
              <a:pPr/>
              <a:t>4</a:t>
            </a:fld>
            <a:endParaRPr lang="de-AT" dirty="0">
              <a:solidFill>
                <a:prstClr val="white"/>
              </a:solidFill>
            </a:endParaRPr>
          </a:p>
        </p:txBody>
      </p:sp>
      <p:sp>
        <p:nvSpPr>
          <p:cNvPr id="10" name="Datumsplatzhalter 3"/>
          <p:cNvSpPr>
            <a:spLocks noGrp="1"/>
          </p:cNvSpPr>
          <p:nvPr>
            <p:ph type="dt" sz="half" idx="10"/>
          </p:nvPr>
        </p:nvSpPr>
        <p:spPr>
          <a:xfrm>
            <a:off x="433536" y="6597352"/>
            <a:ext cx="2895600" cy="329184"/>
          </a:xfrm>
        </p:spPr>
        <p:txBody>
          <a:bodyPr/>
          <a:lstStyle/>
          <a:p>
            <a:fld id="{6B171AD8-BD5F-4503-8C65-79BF784426C3}" type="datetime7">
              <a:rPr lang="de-DE" smtClean="0">
                <a:solidFill>
                  <a:prstClr val="white"/>
                </a:solidFill>
              </a:rPr>
              <a:t>Apr-17</a:t>
            </a:fld>
            <a:endParaRPr lang="de-AT" dirty="0">
              <a:solidFill>
                <a:prstClr val="white"/>
              </a:solidFill>
            </a:endParaRPr>
          </a:p>
        </p:txBody>
      </p:sp>
    </p:spTree>
    <p:extLst>
      <p:ext uri="{BB962C8B-B14F-4D97-AF65-F5344CB8AC3E}">
        <p14:creationId xmlns:p14="http://schemas.microsoft.com/office/powerpoint/2010/main" val="25535821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700808"/>
            <a:ext cx="4186808" cy="4776192"/>
          </a:xfrm>
        </p:spPr>
        <p:txBody>
          <a:bodyPr>
            <a:normAutofit fontScale="92500" lnSpcReduction="20000"/>
          </a:bodyPr>
          <a:lstStyle/>
          <a:p>
            <a:pPr marL="0" indent="0">
              <a:buNone/>
            </a:pPr>
            <a:r>
              <a:rPr lang="de-DE" b="1" dirty="0" smtClean="0"/>
              <a:t>Logistik allgemein</a:t>
            </a:r>
          </a:p>
          <a:p>
            <a:pPr marL="0" indent="0">
              <a:buNone/>
            </a:pPr>
            <a:r>
              <a:rPr lang="de-DE" sz="2200" dirty="0" smtClean="0"/>
              <a:t>Dieses Lehrmittelpaket dient als Einstieg in das Thema Logistik und bietet einen Überblick über die Entwicklung der Logistik sowie deren Aufgabenbereiche. </a:t>
            </a:r>
          </a:p>
          <a:p>
            <a:pPr marL="0" lvl="1" indent="0">
              <a:buNone/>
            </a:pPr>
            <a:r>
              <a:rPr lang="de-DE" sz="2200" u="sng" dirty="0" smtClean="0"/>
              <a:t>Umfang </a:t>
            </a:r>
            <a:r>
              <a:rPr lang="de-DE" sz="2200" u="sng" dirty="0"/>
              <a:t>Lehrmittelpaket:</a:t>
            </a:r>
          </a:p>
          <a:p>
            <a:r>
              <a:rPr lang="de-DE" sz="2200" dirty="0" smtClean="0"/>
              <a:t>Foliensatz</a:t>
            </a:r>
          </a:p>
          <a:p>
            <a:r>
              <a:rPr lang="de-DE" sz="2200" dirty="0" smtClean="0"/>
              <a:t>Reader</a:t>
            </a:r>
          </a:p>
          <a:p>
            <a:r>
              <a:rPr lang="de-DE" sz="2200" dirty="0" smtClean="0"/>
              <a:t>Fragen zum Foliensatz</a:t>
            </a:r>
          </a:p>
          <a:p>
            <a:r>
              <a:rPr lang="de-DE" sz="2200" dirty="0" smtClean="0"/>
              <a:t>Filmübung</a:t>
            </a:r>
          </a:p>
          <a:p>
            <a:r>
              <a:rPr lang="de-DE" sz="2200" dirty="0" smtClean="0"/>
              <a:t>Case Study</a:t>
            </a:r>
          </a:p>
          <a:p>
            <a:r>
              <a:rPr lang="de-DE" sz="2200" dirty="0" smtClean="0"/>
              <a:t>Weiterführende Links </a:t>
            </a:r>
          </a:p>
          <a:p>
            <a:pPr marL="0" indent="0">
              <a:buNone/>
            </a:pPr>
            <a:endParaRPr lang="de-DE" sz="2200" dirty="0"/>
          </a:p>
          <a:p>
            <a:pPr marL="0" indent="0">
              <a:buNone/>
            </a:pPr>
            <a:r>
              <a:rPr lang="de-DE" sz="2200" dirty="0" smtClean="0">
                <a:hlinkClick r:id="rId3"/>
              </a:rPr>
              <a:t>Zum Lehrmittelpaket</a:t>
            </a:r>
            <a:endParaRPr lang="de-DE" sz="2200" dirty="0"/>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Apr-17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40</a:t>
            </a:fld>
            <a:endParaRPr lang="de-AT" dirty="0">
              <a:solidFill>
                <a:prstClr val="white"/>
              </a:solidFill>
            </a:endParaRPr>
          </a:p>
        </p:txBody>
      </p:sp>
      <p:pic>
        <p:nvPicPr>
          <p:cNvPr id="8" name="Picture 2" descr="Y:\Cluster UNW\09_KB Verkehrslogistik\Realisierung\REWWay\RETrans\0_Projektmanagement und Koordinierung\Logo\RETran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287" y="563876"/>
            <a:ext cx="2943730" cy="754530"/>
          </a:xfrm>
          <a:prstGeom prst="rect">
            <a:avLst/>
          </a:prstGeom>
          <a:noFill/>
          <a:extLst>
            <a:ext uri="{909E8E84-426E-40DD-AFC4-6F175D3DCCD1}">
              <a14:hiddenFill xmlns:a14="http://schemas.microsoft.com/office/drawing/2010/main">
                <a:solidFill>
                  <a:srgbClr val="FFFFFF"/>
                </a:solidFill>
              </a14:hiddenFill>
            </a:ext>
          </a:extLst>
        </p:spPr>
      </p:pic>
      <p:sp>
        <p:nvSpPr>
          <p:cNvPr id="7" name="Titel 20"/>
          <p:cNvSpPr>
            <a:spLocks noGrp="1"/>
          </p:cNvSpPr>
          <p:nvPr>
            <p:ph type="title"/>
          </p:nvPr>
        </p:nvSpPr>
        <p:spPr>
          <a:xfrm>
            <a:off x="457200" y="404664"/>
            <a:ext cx="6851104" cy="990600"/>
          </a:xfrm>
        </p:spPr>
        <p:txBody>
          <a:bodyPr>
            <a:normAutofit/>
          </a:bodyPr>
          <a:lstStyle/>
          <a:p>
            <a:pPr algn="r"/>
            <a:r>
              <a:rPr lang="de-DE" sz="4000" b="1" dirty="0" smtClean="0"/>
              <a:t>  </a:t>
            </a:r>
            <a:r>
              <a:rPr lang="de-DE" sz="4000" b="1" dirty="0" smtClean="0">
                <a:solidFill>
                  <a:schemeClr val="tx1">
                    <a:lumMod val="75000"/>
                    <a:lumOff val="25000"/>
                  </a:schemeClr>
                </a:solidFill>
              </a:rPr>
              <a:t>-</a:t>
            </a:r>
            <a:r>
              <a:rPr lang="de-DE" sz="4000" b="1" dirty="0" smtClean="0"/>
              <a:t> </a:t>
            </a:r>
            <a:r>
              <a:rPr lang="de-DE" sz="4000" b="1" dirty="0" smtClean="0">
                <a:solidFill>
                  <a:schemeClr val="tx1">
                    <a:lumMod val="75000"/>
                    <a:lumOff val="25000"/>
                  </a:schemeClr>
                </a:solidFill>
              </a:rPr>
              <a:t>Lehrmittelpakete</a:t>
            </a:r>
            <a:endParaRPr lang="en-GB" sz="4000" b="1" dirty="0">
              <a:solidFill>
                <a:schemeClr val="tx1">
                  <a:lumMod val="75000"/>
                  <a:lumOff val="25000"/>
                </a:schemeClr>
              </a:solidFill>
            </a:endParaRPr>
          </a:p>
        </p:txBody>
      </p:sp>
      <p:pic>
        <p:nvPicPr>
          <p:cNvPr id="1026" name="Picture 2" descr="Hafen, Schiffe, Krane, Belastung, Behälter, Me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3284984"/>
            <a:ext cx="4779516" cy="268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6376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Apr-17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41</a:t>
            </a:fld>
            <a:endParaRPr lang="de-AT" dirty="0">
              <a:solidFill>
                <a:prstClr val="white"/>
              </a:solidFill>
            </a:endParaRPr>
          </a:p>
        </p:txBody>
      </p:sp>
      <p:graphicFrame>
        <p:nvGraphicFramePr>
          <p:cNvPr id="6" name="Inhaltsplatzhalter 5"/>
          <p:cNvGraphicFramePr>
            <a:graphicFrameLocks noGrp="1"/>
          </p:cNvGraphicFramePr>
          <p:nvPr>
            <p:ph idx="4294967295"/>
            <p:extLst>
              <p:ext uri="{D42A27DB-BD31-4B8C-83A1-F6EECF244321}">
                <p14:modId xmlns:p14="http://schemas.microsoft.com/office/powerpoint/2010/main" val="566469180"/>
              </p:ext>
            </p:extLst>
          </p:nvPr>
        </p:nvGraphicFramePr>
        <p:xfrm>
          <a:off x="107503" y="961423"/>
          <a:ext cx="8928993" cy="5563921"/>
        </p:xfrm>
        <a:graphic>
          <a:graphicData uri="http://schemas.openxmlformats.org/drawingml/2006/table">
            <a:tbl>
              <a:tblPr firstRow="1" bandRow="1">
                <a:tableStyleId>{073A0DAA-6AF3-43AB-8588-CEC1D06C72B9}</a:tableStyleId>
              </a:tblPr>
              <a:tblGrid>
                <a:gridCol w="693283"/>
                <a:gridCol w="2567472"/>
                <a:gridCol w="2834119"/>
                <a:gridCol w="2834119"/>
              </a:tblGrid>
              <a:tr h="476701">
                <a:tc>
                  <a:txBody>
                    <a:bodyPr/>
                    <a:lstStyle/>
                    <a:p>
                      <a:r>
                        <a:rPr lang="de-DE" sz="1200" dirty="0" smtClean="0">
                          <a:solidFill>
                            <a:schemeClr val="tx1">
                              <a:lumMod val="75000"/>
                              <a:lumOff val="25000"/>
                            </a:schemeClr>
                          </a:solidFill>
                        </a:rPr>
                        <a:t>Jahr-gang</a:t>
                      </a:r>
                      <a:endParaRPr lang="en-GB" sz="12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BB5E"/>
                    </a:solidFill>
                  </a:tcPr>
                </a:tc>
                <a:tc>
                  <a:txBody>
                    <a:bodyPr/>
                    <a:lstStyle/>
                    <a:p>
                      <a:pPr algn="ctr"/>
                      <a:r>
                        <a:rPr lang="de-DE" sz="1200" dirty="0" smtClean="0">
                          <a:solidFill>
                            <a:schemeClr val="tx1">
                              <a:lumMod val="75000"/>
                              <a:lumOff val="25000"/>
                            </a:schemeClr>
                          </a:solidFill>
                        </a:rPr>
                        <a:t>HAK Schwerpunkt</a:t>
                      </a:r>
                      <a:r>
                        <a:rPr lang="de-DE" sz="1200" baseline="0" dirty="0" smtClean="0">
                          <a:solidFill>
                            <a:schemeClr val="tx1">
                              <a:lumMod val="75000"/>
                              <a:lumOff val="25000"/>
                            </a:schemeClr>
                          </a:solidFill>
                        </a:rPr>
                        <a:t> </a:t>
                      </a:r>
                    </a:p>
                    <a:p>
                      <a:pPr algn="ctr"/>
                      <a:r>
                        <a:rPr lang="de-DE" sz="1200" baseline="0" dirty="0" smtClean="0">
                          <a:solidFill>
                            <a:schemeClr val="tx1">
                              <a:lumMod val="75000"/>
                              <a:lumOff val="25000"/>
                            </a:schemeClr>
                          </a:solidFill>
                        </a:rPr>
                        <a:t>„Logistikmanagement“</a:t>
                      </a:r>
                      <a:endParaRPr lang="en-GB" sz="12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BB5E"/>
                    </a:solidFill>
                  </a:tcPr>
                </a:tc>
                <a:tc>
                  <a:txBody>
                    <a:bodyPr/>
                    <a:lstStyle/>
                    <a:p>
                      <a:pPr algn="ctr"/>
                      <a:r>
                        <a:rPr lang="de-DE" sz="1200" dirty="0" smtClean="0">
                          <a:solidFill>
                            <a:schemeClr val="tx1">
                              <a:lumMod val="75000"/>
                              <a:lumOff val="25000"/>
                            </a:schemeClr>
                          </a:solidFill>
                        </a:rPr>
                        <a:t>HTL Fachrichtung</a:t>
                      </a:r>
                      <a:r>
                        <a:rPr lang="de-DE" sz="1200" baseline="0" dirty="0" smtClean="0">
                          <a:solidFill>
                            <a:schemeClr val="tx1">
                              <a:lumMod val="75000"/>
                              <a:lumOff val="25000"/>
                            </a:schemeClr>
                          </a:solidFill>
                        </a:rPr>
                        <a:t> „Wirtschaftsingenieurwesen“ und „Logistik“ </a:t>
                      </a:r>
                      <a:endParaRPr lang="en-GB" sz="12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BB5E"/>
                    </a:solidFill>
                  </a:tcPr>
                </a:tc>
                <a:tc>
                  <a:txBody>
                    <a:bodyPr/>
                    <a:lstStyle/>
                    <a:p>
                      <a:pPr algn="ctr"/>
                      <a:r>
                        <a:rPr lang="de-DE" sz="1200" dirty="0" smtClean="0">
                          <a:solidFill>
                            <a:schemeClr val="tx1">
                              <a:lumMod val="75000"/>
                              <a:lumOff val="25000"/>
                            </a:schemeClr>
                          </a:solidFill>
                        </a:rPr>
                        <a:t>AHS „Geschichte</a:t>
                      </a:r>
                      <a:r>
                        <a:rPr lang="de-DE" sz="1200" baseline="0" dirty="0" smtClean="0">
                          <a:solidFill>
                            <a:schemeClr val="tx1">
                              <a:lumMod val="75000"/>
                              <a:lumOff val="25000"/>
                            </a:schemeClr>
                          </a:solidFill>
                        </a:rPr>
                        <a:t> und Sozialkunde/Politische Bildung“ und „Geografie und Wirtschaftskunde“</a:t>
                      </a:r>
                      <a:endParaRPr lang="en-GB" sz="12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BB5E"/>
                    </a:solidFill>
                  </a:tcPr>
                </a:tc>
              </a:tr>
              <a:tr h="805061">
                <a:tc>
                  <a:txBody>
                    <a:bodyPr/>
                    <a:lstStyle/>
                    <a:p>
                      <a:r>
                        <a:rPr lang="de-DE" sz="1200" dirty="0" smtClean="0"/>
                        <a:t>1</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200" i="1" dirty="0" smtClean="0">
                          <a:solidFill>
                            <a:schemeClr val="tx1">
                              <a:lumMod val="50000"/>
                              <a:lumOff val="50000"/>
                            </a:schemeClr>
                          </a:solidFill>
                        </a:rPr>
                        <a:t>Logistikschwerpunkt</a:t>
                      </a:r>
                      <a:r>
                        <a:rPr lang="de-DE" sz="1200" i="1" baseline="0" dirty="0" smtClean="0">
                          <a:solidFill>
                            <a:schemeClr val="tx1">
                              <a:lumMod val="50000"/>
                              <a:lumOff val="50000"/>
                            </a:schemeClr>
                          </a:solidFill>
                        </a:rPr>
                        <a:t> in diesem Jahrgang nicht vorgesehen</a:t>
                      </a:r>
                      <a:endParaRPr lang="en-GB" sz="1200" i="1"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Wirtschaftliches</a:t>
                      </a:r>
                      <a:r>
                        <a:rPr lang="de-DE" sz="1200" baseline="0" dirty="0" smtClean="0">
                          <a:solidFill>
                            <a:schemeClr val="tx1">
                              <a:lumMod val="50000"/>
                              <a:lumOff val="50000"/>
                            </a:schemeClr>
                          </a:solidFill>
                        </a:rPr>
                        <a:t> Rechnen in der Logistik</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Wettbewerbspolitik und Regionalpolitik</a:t>
                      </a:r>
                    </a:p>
                    <a:p>
                      <a:pPr marL="285750" indent="-285750">
                        <a:buFont typeface="Arial" panose="020B0604020202020204" pitchFamily="34" charset="0"/>
                        <a:buChar char="•"/>
                      </a:pPr>
                      <a:r>
                        <a:rPr lang="de-DE" sz="1200" dirty="0" smtClean="0">
                          <a:solidFill>
                            <a:schemeClr val="tx1">
                              <a:lumMod val="50000"/>
                              <a:lumOff val="50000"/>
                            </a:schemeClr>
                          </a:solidFill>
                        </a:rPr>
                        <a:t>Vertiefungsmöglichkeiten (Case Studies)</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5061">
                <a:tc>
                  <a:txBody>
                    <a:bodyPr/>
                    <a:lstStyle/>
                    <a:p>
                      <a:r>
                        <a:rPr lang="de-DE" sz="1200" dirty="0" smtClean="0"/>
                        <a:t>2</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i="1" dirty="0" smtClean="0">
                          <a:solidFill>
                            <a:schemeClr val="tx1">
                              <a:lumMod val="50000"/>
                              <a:lumOff val="50000"/>
                            </a:schemeClr>
                          </a:solidFill>
                        </a:rPr>
                        <a:t>Logistikschwerpunkt</a:t>
                      </a:r>
                      <a:r>
                        <a:rPr lang="de-DE" sz="1200" i="1" baseline="0" dirty="0" smtClean="0">
                          <a:solidFill>
                            <a:schemeClr val="tx1">
                              <a:lumMod val="50000"/>
                              <a:lumOff val="50000"/>
                            </a:schemeClr>
                          </a:solidFill>
                        </a:rPr>
                        <a:t> in diesem Jahrgang nicht vorgesehen</a:t>
                      </a:r>
                      <a:endParaRPr lang="en-GB" sz="1200" i="1"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Prozesse und Technologie</a:t>
                      </a:r>
                      <a:r>
                        <a:rPr lang="de-DE" sz="1200" baseline="0" dirty="0" smtClean="0">
                          <a:solidFill>
                            <a:schemeClr val="tx1">
                              <a:lumMod val="50000"/>
                              <a:lumOff val="50000"/>
                            </a:schemeClr>
                          </a:solidFill>
                        </a:rPr>
                        <a:t> der Logistik</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Wirtschaftsstandort</a:t>
                      </a:r>
                      <a:r>
                        <a:rPr lang="de-DE" sz="1200" baseline="0" dirty="0" smtClean="0">
                          <a:solidFill>
                            <a:schemeClr val="tx1">
                              <a:lumMod val="50000"/>
                              <a:lumOff val="50000"/>
                            </a:schemeClr>
                          </a:solidFill>
                        </a:rPr>
                        <a:t> Österreich</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solidFill>
                            <a:schemeClr val="tx1">
                              <a:lumMod val="50000"/>
                              <a:lumOff val="50000"/>
                            </a:schemeClr>
                          </a:solidFill>
                        </a:rPr>
                        <a:t>Vertiefungsmöglichkeiten (Case Studies)</a:t>
                      </a:r>
                      <a:endParaRPr lang="en-GB" sz="1200" dirty="0" smtClean="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78627">
                <a:tc>
                  <a:txBody>
                    <a:bodyPr/>
                    <a:lstStyle/>
                    <a:p>
                      <a:r>
                        <a:rPr lang="de-DE" sz="1200" dirty="0" smtClean="0"/>
                        <a:t>3</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Leistungserstellung</a:t>
                      </a:r>
                    </a:p>
                    <a:p>
                      <a:pPr marL="285750" indent="-285750">
                        <a:buFont typeface="Arial" panose="020B0604020202020204" pitchFamily="34" charset="0"/>
                        <a:buChar char="•"/>
                      </a:pPr>
                      <a:r>
                        <a:rPr lang="de-DE" sz="1200" b="1" dirty="0" smtClean="0">
                          <a:solidFill>
                            <a:schemeClr val="tx1">
                              <a:lumMod val="75000"/>
                              <a:lumOff val="25000"/>
                            </a:schemeClr>
                          </a:solidFill>
                        </a:rPr>
                        <a:t>Grundlagen der Logistik</a:t>
                      </a:r>
                    </a:p>
                    <a:p>
                      <a:pPr marL="285750" indent="-285750">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Distributionspolitik</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Transportlogistik</a:t>
                      </a:r>
                    </a:p>
                    <a:p>
                      <a:pPr marL="285750" indent="-285750">
                        <a:buFont typeface="Arial" panose="020B0604020202020204" pitchFamily="34" charset="0"/>
                        <a:buChar char="•"/>
                      </a:pPr>
                      <a:r>
                        <a:rPr lang="de-DE" sz="1200" dirty="0" smtClean="0">
                          <a:solidFill>
                            <a:schemeClr val="tx1">
                              <a:lumMod val="50000"/>
                              <a:lumOff val="50000"/>
                            </a:schemeClr>
                          </a:solidFill>
                        </a:rPr>
                        <a:t>Umschlag</a:t>
                      </a:r>
                      <a:r>
                        <a:rPr lang="de-DE" sz="1200" baseline="0" dirty="0" smtClean="0">
                          <a:solidFill>
                            <a:schemeClr val="tx1">
                              <a:lumMod val="50000"/>
                              <a:lumOff val="50000"/>
                            </a:schemeClr>
                          </a:solidFill>
                        </a:rPr>
                        <a:t> und Lagerung</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Prozesse und Technologie der Logistik</a:t>
                      </a:r>
                    </a:p>
                    <a:p>
                      <a:pPr marL="285750" indent="-285750">
                        <a:buFont typeface="Arial" panose="020B0604020202020204" pitchFamily="34" charset="0"/>
                        <a:buChar char="•"/>
                      </a:pPr>
                      <a:r>
                        <a:rPr lang="de-DE" sz="1200" dirty="0" smtClean="0">
                          <a:solidFill>
                            <a:schemeClr val="tx1">
                              <a:lumMod val="50000"/>
                              <a:lumOff val="50000"/>
                            </a:schemeClr>
                          </a:solidFill>
                        </a:rPr>
                        <a:t>Angewandte</a:t>
                      </a:r>
                      <a:r>
                        <a:rPr lang="de-DE" sz="1200" baseline="0" dirty="0" smtClean="0">
                          <a:solidFill>
                            <a:schemeClr val="tx1">
                              <a:lumMod val="50000"/>
                              <a:lumOff val="50000"/>
                            </a:schemeClr>
                          </a:solidFill>
                        </a:rPr>
                        <a:t> Logistik</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Wirtschaftsstandort Österreich</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solidFill>
                            <a:schemeClr val="tx1">
                              <a:lumMod val="50000"/>
                              <a:lumOff val="50000"/>
                            </a:schemeClr>
                          </a:solidFill>
                        </a:rPr>
                        <a:t>Vertiefungsmöglichkeiten (Case Studies)</a:t>
                      </a:r>
                      <a:endParaRPr lang="en-GB" sz="1200" dirty="0" smtClean="0">
                        <a:solidFill>
                          <a:schemeClr val="tx1">
                            <a:lumMod val="50000"/>
                            <a:lumOff val="50000"/>
                          </a:schemeClr>
                        </a:solidFill>
                      </a:endParaRPr>
                    </a:p>
                    <a:p>
                      <a:pPr marL="0" indent="0">
                        <a:buFont typeface="Arial" panose="020B0604020202020204" pitchFamily="34" charset="0"/>
                        <a:buNone/>
                      </a:pP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5061">
                <a:tc>
                  <a:txBody>
                    <a:bodyPr/>
                    <a:lstStyle/>
                    <a:p>
                      <a:r>
                        <a:rPr lang="de-DE" sz="1200" dirty="0" smtClean="0"/>
                        <a:t>4</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Produktionslogistik</a:t>
                      </a:r>
                    </a:p>
                    <a:p>
                      <a:pPr marL="285750" indent="-285750">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Beschaffung</a:t>
                      </a:r>
                      <a:endParaRPr lang="en-GB" sz="1200" b="1" kern="1200" dirty="0">
                        <a:solidFill>
                          <a:schemeClr val="tx1">
                            <a:lumMod val="75000"/>
                            <a:lumOff val="2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Prozesse und Technologie der Logistik</a:t>
                      </a:r>
                    </a:p>
                    <a:p>
                      <a:pPr marL="285750" indent="-285750">
                        <a:buFont typeface="Arial" panose="020B0604020202020204" pitchFamily="34" charset="0"/>
                        <a:buChar char="•"/>
                      </a:pPr>
                      <a:r>
                        <a:rPr lang="de-DE" sz="1200" dirty="0" smtClean="0">
                          <a:solidFill>
                            <a:schemeClr val="tx1">
                              <a:lumMod val="50000"/>
                              <a:lumOff val="50000"/>
                            </a:schemeClr>
                          </a:solidFill>
                        </a:rPr>
                        <a:t>Angewandte</a:t>
                      </a:r>
                      <a:r>
                        <a:rPr lang="de-DE" sz="1200" baseline="0" dirty="0" smtClean="0">
                          <a:solidFill>
                            <a:schemeClr val="tx1">
                              <a:lumMod val="50000"/>
                              <a:lumOff val="50000"/>
                            </a:schemeClr>
                          </a:solidFill>
                        </a:rPr>
                        <a:t> Logistik</a:t>
                      </a:r>
                      <a:endParaRPr lang="en-GB" sz="1200" dirty="0" smtClean="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Lokal – regional</a:t>
                      </a:r>
                      <a:r>
                        <a:rPr lang="de-DE" sz="1200" baseline="0" dirty="0" smtClean="0">
                          <a:solidFill>
                            <a:schemeClr val="tx1">
                              <a:lumMod val="50000"/>
                              <a:lumOff val="50000"/>
                            </a:schemeClr>
                          </a:solidFill>
                        </a:rPr>
                        <a:t> – global: Chancen und Herausforderungen von Globalisierung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solidFill>
                            <a:schemeClr val="tx1">
                              <a:lumMod val="50000"/>
                              <a:lumOff val="50000"/>
                            </a:schemeClr>
                          </a:solidFill>
                        </a:rPr>
                        <a:t>Vertiefungsmöglichkeiten (Case Studies)</a:t>
                      </a:r>
                      <a:endParaRPr lang="en-GB" sz="1200" dirty="0" smtClean="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11353">
                <a:tc>
                  <a:txBody>
                    <a:bodyPr/>
                    <a:lstStyle/>
                    <a:p>
                      <a:r>
                        <a:rPr lang="de-DE" sz="1200" dirty="0" smtClean="0"/>
                        <a:t>5</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Logistikcontrolling</a:t>
                      </a:r>
                      <a:r>
                        <a:rPr lang="de-DE" sz="1200" baseline="0" dirty="0" smtClean="0">
                          <a:solidFill>
                            <a:schemeClr val="tx1">
                              <a:lumMod val="50000"/>
                              <a:lumOff val="50000"/>
                            </a:schemeClr>
                          </a:solidFill>
                        </a:rPr>
                        <a:t> </a:t>
                      </a:r>
                    </a:p>
                    <a:p>
                      <a:pPr marL="285750" indent="-285750">
                        <a:buFont typeface="Arial" panose="020B0604020202020204" pitchFamily="34" charset="0"/>
                        <a:buChar char="•"/>
                      </a:pPr>
                      <a:r>
                        <a:rPr lang="de-DE" sz="1200" baseline="0" dirty="0" smtClean="0">
                          <a:solidFill>
                            <a:schemeClr val="tx1">
                              <a:lumMod val="50000"/>
                              <a:lumOff val="50000"/>
                            </a:schemeClr>
                          </a:solidFill>
                        </a:rPr>
                        <a:t>Supply Chain Management</a:t>
                      </a:r>
                    </a:p>
                    <a:p>
                      <a:pPr marL="285750" indent="-285750">
                        <a:buFont typeface="Arial" panose="020B0604020202020204" pitchFamily="34" charset="0"/>
                        <a:buChar char="•"/>
                      </a:pPr>
                      <a:r>
                        <a:rPr lang="de-DE" sz="1200" baseline="0" dirty="0" smtClean="0">
                          <a:solidFill>
                            <a:schemeClr val="tx1">
                              <a:lumMod val="50000"/>
                              <a:lumOff val="50000"/>
                            </a:schemeClr>
                          </a:solidFill>
                        </a:rPr>
                        <a:t>Inhaltliche Wiederholung </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Prozesse und Technologie der Logistik</a:t>
                      </a:r>
                    </a:p>
                    <a:p>
                      <a:pPr marL="285750" indent="-285750">
                        <a:buFont typeface="Arial" panose="020B0604020202020204" pitchFamily="34" charset="0"/>
                        <a:buChar char="•"/>
                      </a:pPr>
                      <a:r>
                        <a:rPr lang="de-DE" sz="1200" dirty="0" smtClean="0">
                          <a:solidFill>
                            <a:schemeClr val="tx1">
                              <a:lumMod val="50000"/>
                              <a:lumOff val="50000"/>
                            </a:schemeClr>
                          </a:solidFill>
                        </a:rPr>
                        <a:t>Angewandte</a:t>
                      </a:r>
                      <a:r>
                        <a:rPr lang="de-DE" sz="1200" baseline="0" dirty="0" smtClean="0">
                          <a:solidFill>
                            <a:schemeClr val="tx1">
                              <a:lumMod val="50000"/>
                              <a:lumOff val="50000"/>
                            </a:schemeClr>
                          </a:solidFill>
                        </a:rPr>
                        <a:t> Logistik</a:t>
                      </a:r>
                      <a:endParaRPr lang="en-GB" sz="1200" dirty="0" smtClean="0">
                        <a:solidFill>
                          <a:schemeClr val="tx1">
                            <a:lumMod val="50000"/>
                            <a:lumOff val="50000"/>
                          </a:schemeClr>
                        </a:solidFill>
                      </a:endParaRPr>
                    </a:p>
                    <a:p>
                      <a:pPr marL="285750" indent="-285750">
                        <a:buFont typeface="Arial" panose="020B0604020202020204" pitchFamily="34" charset="0"/>
                        <a:buChar char="•"/>
                      </a:pPr>
                      <a:r>
                        <a:rPr lang="de-DE" sz="1200" dirty="0" smtClean="0">
                          <a:solidFill>
                            <a:schemeClr val="tx1">
                              <a:lumMod val="50000"/>
                              <a:lumOff val="50000"/>
                            </a:schemeClr>
                          </a:solidFill>
                        </a:rPr>
                        <a:t>Qualitäts</a:t>
                      </a:r>
                      <a:r>
                        <a:rPr lang="de-DE" sz="1200" baseline="0" dirty="0" smtClean="0">
                          <a:solidFill>
                            <a:schemeClr val="tx1">
                              <a:lumMod val="50000"/>
                              <a:lumOff val="50000"/>
                            </a:schemeClr>
                          </a:solidFill>
                        </a:rPr>
                        <a:t>-, Prozess- und Umweltmanagement</a:t>
                      </a:r>
                    </a:p>
                    <a:p>
                      <a:pPr marL="285750" indent="-285750">
                        <a:buFont typeface="Arial" panose="020B0604020202020204" pitchFamily="34" charset="0"/>
                        <a:buChar char="•"/>
                      </a:pPr>
                      <a:r>
                        <a:rPr lang="de-DE" sz="1200" baseline="0" dirty="0" smtClean="0">
                          <a:solidFill>
                            <a:schemeClr val="tx1">
                              <a:lumMod val="50000"/>
                              <a:lumOff val="50000"/>
                            </a:schemeClr>
                          </a:solidFill>
                        </a:rPr>
                        <a:t>Logistikcontrolling</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7" name="Picture 2" descr="Y:\Cluster UNW\09_KB Verkehrslogistik\Realisierung\REWWay\RETrans\0_Projektmanagement und Koordinierung\Logo\RETran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6632"/>
            <a:ext cx="2943730" cy="754530"/>
          </a:xfrm>
          <a:prstGeom prst="rect">
            <a:avLst/>
          </a:prstGeom>
          <a:noFill/>
          <a:extLst>
            <a:ext uri="{909E8E84-426E-40DD-AFC4-6F175D3DCCD1}">
              <a14:hiddenFill xmlns:a14="http://schemas.microsoft.com/office/drawing/2010/main">
                <a:solidFill>
                  <a:srgbClr val="FFFFFF"/>
                </a:solidFill>
              </a14:hiddenFill>
            </a:ext>
          </a:extLst>
        </p:spPr>
      </p:pic>
      <p:sp>
        <p:nvSpPr>
          <p:cNvPr id="8" name="Titel 20"/>
          <p:cNvSpPr txBox="1">
            <a:spLocks/>
          </p:cNvSpPr>
          <p:nvPr/>
        </p:nvSpPr>
        <p:spPr>
          <a:xfrm>
            <a:off x="2267744" y="133535"/>
            <a:ext cx="6563072" cy="990600"/>
          </a:xfrm>
          <a:prstGeom prst="rect">
            <a:avLst/>
          </a:prstGeom>
        </p:spPr>
        <p:txBody>
          <a:bodyPr>
            <a:noAutofit/>
          </a:bodyPr>
          <a:lstStyle>
            <a:lvl1pPr algn="l" defTabSz="914400" rtl="0" eaLnBrk="1" latinLnBrk="0" hangingPunct="1">
              <a:spcBef>
                <a:spcPct val="0"/>
              </a:spcBef>
              <a:buNone/>
              <a:defRPr sz="2800" b="1" kern="1200" spc="-100" baseline="0">
                <a:solidFill>
                  <a:schemeClr val="tx2"/>
                </a:solidFill>
                <a:latin typeface="+mj-lt"/>
                <a:ea typeface="+mj-ea"/>
                <a:cs typeface="+mj-cs"/>
              </a:defRPr>
            </a:lvl1pPr>
          </a:lstStyle>
          <a:p>
            <a:pPr algn="r"/>
            <a:r>
              <a:rPr lang="de-DE" sz="2400" dirty="0" smtClean="0">
                <a:solidFill>
                  <a:schemeClr val="tx1">
                    <a:lumMod val="75000"/>
                    <a:lumOff val="25000"/>
                  </a:schemeClr>
                </a:solidFill>
              </a:rPr>
              <a:t>Lehrmittelpaket „Logistik allgemein“ </a:t>
            </a:r>
          </a:p>
          <a:p>
            <a:pPr algn="r"/>
            <a:r>
              <a:rPr lang="de-DE" sz="2400" dirty="0" smtClean="0">
                <a:solidFill>
                  <a:schemeClr val="tx1">
                    <a:lumMod val="75000"/>
                    <a:lumOff val="25000"/>
                  </a:schemeClr>
                </a:solidFill>
              </a:rPr>
              <a:t>mögliche Integration der Inhalte in den Lehrplan</a:t>
            </a:r>
            <a:endParaRPr lang="en-GB" sz="2400" dirty="0">
              <a:solidFill>
                <a:schemeClr val="tx1">
                  <a:lumMod val="75000"/>
                  <a:lumOff val="25000"/>
                </a:schemeClr>
              </a:solidFill>
            </a:endParaRPr>
          </a:p>
        </p:txBody>
      </p:sp>
    </p:spTree>
    <p:extLst>
      <p:ext uri="{BB962C8B-B14F-4D97-AF65-F5344CB8AC3E}">
        <p14:creationId xmlns:p14="http://schemas.microsoft.com/office/powerpoint/2010/main" val="37756415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Apr-17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42</a:t>
            </a:fld>
            <a:endParaRPr lang="de-AT" dirty="0">
              <a:solidFill>
                <a:prstClr val="white"/>
              </a:solidFill>
            </a:endParaRPr>
          </a:p>
        </p:txBody>
      </p:sp>
      <p:sp>
        <p:nvSpPr>
          <p:cNvPr id="6" name="Titel 20"/>
          <p:cNvSpPr txBox="1">
            <a:spLocks/>
          </p:cNvSpPr>
          <p:nvPr/>
        </p:nvSpPr>
        <p:spPr>
          <a:xfrm>
            <a:off x="609600" y="557064"/>
            <a:ext cx="4762872"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spc="-100" baseline="0">
                <a:solidFill>
                  <a:schemeClr val="tx1">
                    <a:lumMod val="75000"/>
                    <a:lumOff val="25000"/>
                  </a:schemeClr>
                </a:solidFill>
                <a:latin typeface="+mj-lt"/>
                <a:ea typeface="+mj-ea"/>
                <a:cs typeface="+mj-cs"/>
              </a:defRPr>
            </a:lvl1pPr>
          </a:lstStyle>
          <a:p>
            <a:pPr algn="r"/>
            <a:r>
              <a:rPr lang="de-DE" sz="4000" b="1" dirty="0" smtClean="0"/>
              <a:t>- Inhalte</a:t>
            </a:r>
            <a:endParaRPr lang="en-GB" sz="4000" b="1" dirty="0"/>
          </a:p>
        </p:txBody>
      </p:sp>
      <p:pic>
        <p:nvPicPr>
          <p:cNvPr id="8" name="Picture 2" descr="Y:\Cluster UNW\09_KB Verkehrslogistik\Realisierung\REWWay\RETrans\0_Projektmanagement und Koordinierung\Logo\RETran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287" y="563876"/>
            <a:ext cx="2943730" cy="75453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2"/>
          <p:cNvSpPr txBox="1">
            <a:spLocks/>
          </p:cNvSpPr>
          <p:nvPr/>
        </p:nvSpPr>
        <p:spPr>
          <a:xfrm>
            <a:off x="457200" y="1700808"/>
            <a:ext cx="4186808" cy="4776192"/>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rgbClr val="FDBB5E"/>
              </a:buClr>
              <a:buSzPct val="85000"/>
              <a:buFont typeface="Arial" pitchFamily="34" charset="0"/>
              <a:buChar char="•"/>
              <a:defRPr sz="2400" kern="1200">
                <a:solidFill>
                  <a:schemeClr val="tx1">
                    <a:lumMod val="75000"/>
                    <a:lumOff val="25000"/>
                  </a:schemeClr>
                </a:solidFill>
                <a:latin typeface="+mn-lt"/>
                <a:ea typeface="+mn-ea"/>
                <a:cs typeface="+mn-cs"/>
              </a:defRPr>
            </a:lvl1pPr>
            <a:lvl2pPr marL="457200" indent="-182880" algn="l" defTabSz="914400" rtl="0" eaLnBrk="1" latinLnBrk="0" hangingPunct="1">
              <a:spcBef>
                <a:spcPct val="20000"/>
              </a:spcBef>
              <a:buClr>
                <a:srgbClr val="FDBB5E"/>
              </a:buClr>
              <a:buSzPct val="85000"/>
              <a:buFont typeface="Arial" pitchFamily="34" charset="0"/>
              <a:buChar char="•"/>
              <a:defRPr sz="2000" kern="1200">
                <a:solidFill>
                  <a:schemeClr val="tx1">
                    <a:lumMod val="75000"/>
                    <a:lumOff val="25000"/>
                  </a:schemeClr>
                </a:solidFill>
                <a:latin typeface="+mn-lt"/>
                <a:ea typeface="+mn-ea"/>
                <a:cs typeface="+mn-cs"/>
              </a:defRPr>
            </a:lvl2pPr>
            <a:lvl3pPr marL="731520" indent="-182880" algn="l" defTabSz="914400" rtl="0" eaLnBrk="1" latinLnBrk="0" hangingPunct="1">
              <a:spcBef>
                <a:spcPct val="20000"/>
              </a:spcBef>
              <a:buClr>
                <a:srgbClr val="FDBB5E"/>
              </a:buClr>
              <a:buSzPct val="90000"/>
              <a:buFont typeface="Arial" pitchFamily="34" charset="0"/>
              <a:buChar char="•"/>
              <a:defRPr sz="1800" kern="1200">
                <a:solidFill>
                  <a:schemeClr val="tx1">
                    <a:lumMod val="75000"/>
                    <a:lumOff val="25000"/>
                  </a:schemeClr>
                </a:solidFill>
                <a:latin typeface="+mn-lt"/>
                <a:ea typeface="+mn-ea"/>
                <a:cs typeface="+mn-cs"/>
              </a:defRPr>
            </a:lvl3pPr>
            <a:lvl4pPr marL="1005840" indent="-182880" algn="l" defTabSz="914400" rtl="0" eaLnBrk="1" latinLnBrk="0" hangingPunct="1">
              <a:spcBef>
                <a:spcPct val="20000"/>
              </a:spcBef>
              <a:buClr>
                <a:srgbClr val="FDBB5E"/>
              </a:buClr>
              <a:buFont typeface="Arial" pitchFamily="34" charset="0"/>
              <a:buChar char="•"/>
              <a:defRPr sz="1600" kern="1200">
                <a:solidFill>
                  <a:schemeClr val="tx1">
                    <a:lumMod val="75000"/>
                    <a:lumOff val="25000"/>
                  </a:schemeClr>
                </a:solidFill>
                <a:latin typeface="+mn-lt"/>
                <a:ea typeface="+mn-ea"/>
                <a:cs typeface="+mn-cs"/>
              </a:defRPr>
            </a:lvl4pPr>
            <a:lvl5pPr marL="1188720" indent="-137160" algn="l" defTabSz="914400" rtl="0" eaLnBrk="1" latinLnBrk="0" hangingPunct="1">
              <a:spcBef>
                <a:spcPct val="20000"/>
              </a:spcBef>
              <a:buClr>
                <a:srgbClr val="FDBB5E"/>
              </a:buClr>
              <a:buSzPct val="100000"/>
              <a:buFont typeface="Arial" pitchFamily="34" charset="0"/>
              <a:buChar char="•"/>
              <a:defRPr sz="1400" kern="1200" baseline="0">
                <a:solidFill>
                  <a:schemeClr val="tx1">
                    <a:lumMod val="75000"/>
                    <a:lumOff val="25000"/>
                  </a:schemeClr>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de-DE" b="1" dirty="0" smtClean="0"/>
              <a:t>Verkehrsträger allgemein</a:t>
            </a:r>
          </a:p>
          <a:p>
            <a:pPr marL="0" indent="0">
              <a:buFont typeface="Arial" pitchFamily="34" charset="0"/>
              <a:buNone/>
            </a:pPr>
            <a:r>
              <a:rPr lang="de-DE" sz="2200" dirty="0" smtClean="0"/>
              <a:t>Dieses Lehrmittelpaket bietet einen ersten Überblick sowie einen Vergleich der Verkehrsträger Straße, Schiene und Wasserstraße.</a:t>
            </a:r>
          </a:p>
          <a:p>
            <a:pPr marL="0" lvl="1" indent="0">
              <a:buFont typeface="Arial" pitchFamily="34" charset="0"/>
              <a:buNone/>
            </a:pPr>
            <a:r>
              <a:rPr lang="de-DE" sz="2200" u="sng" dirty="0" smtClean="0"/>
              <a:t>Umfang Lehrmittelpaket:</a:t>
            </a:r>
          </a:p>
          <a:p>
            <a:r>
              <a:rPr lang="de-DE" sz="2200" dirty="0" smtClean="0"/>
              <a:t>Foliensatz</a:t>
            </a:r>
          </a:p>
          <a:p>
            <a:r>
              <a:rPr lang="de-DE" sz="2200" dirty="0" smtClean="0"/>
              <a:t>Reader</a:t>
            </a:r>
          </a:p>
          <a:p>
            <a:r>
              <a:rPr lang="de-DE" sz="2200" dirty="0" smtClean="0"/>
              <a:t>Fragen zum Foliensatz</a:t>
            </a:r>
          </a:p>
          <a:p>
            <a:r>
              <a:rPr lang="de-DE" sz="2200" dirty="0" smtClean="0"/>
              <a:t>Filmübungen</a:t>
            </a:r>
          </a:p>
          <a:p>
            <a:r>
              <a:rPr lang="de-DE" sz="2200" dirty="0" smtClean="0"/>
              <a:t>Weiterführende Links</a:t>
            </a:r>
          </a:p>
          <a:p>
            <a:pPr marL="0" indent="0">
              <a:buFont typeface="Arial" pitchFamily="34" charset="0"/>
              <a:buNone/>
            </a:pPr>
            <a:endParaRPr lang="de-DE" sz="2200" dirty="0" smtClean="0"/>
          </a:p>
          <a:p>
            <a:pPr marL="0" indent="0">
              <a:buNone/>
            </a:pPr>
            <a:r>
              <a:rPr lang="de-DE" sz="2200" dirty="0">
                <a:hlinkClick r:id="rId4"/>
              </a:rPr>
              <a:t>Zu den Inhalten</a:t>
            </a:r>
            <a:endParaRPr lang="de-DE" sz="2200" dirty="0"/>
          </a:p>
        </p:txBody>
      </p:sp>
      <p:pic>
        <p:nvPicPr>
          <p:cNvPr id="2050" name="Picture 2" descr="Zug, Eisenbahn, Landschaft, Über, Eisen, Distan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3071" y="272169"/>
            <a:ext cx="3163425" cy="20924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innenschiff, Fluss, Schiff, Wasser, Transpo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8064" y="4078931"/>
            <a:ext cx="3909542" cy="26063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raße, Geschwindigkeit, Nebenstraße, Landstraße, Wal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4008" y="1916832"/>
            <a:ext cx="3267348" cy="2450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2328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Apr-17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43</a:t>
            </a:fld>
            <a:endParaRPr lang="de-AT" dirty="0">
              <a:solidFill>
                <a:prstClr val="white"/>
              </a:solidFill>
            </a:endParaRPr>
          </a:p>
        </p:txBody>
      </p:sp>
      <p:graphicFrame>
        <p:nvGraphicFramePr>
          <p:cNvPr id="6" name="Inhaltsplatzhalter 5"/>
          <p:cNvGraphicFramePr>
            <a:graphicFrameLocks noGrp="1"/>
          </p:cNvGraphicFramePr>
          <p:nvPr>
            <p:ph idx="4294967295"/>
            <p:extLst>
              <p:ext uri="{D42A27DB-BD31-4B8C-83A1-F6EECF244321}">
                <p14:modId xmlns:p14="http://schemas.microsoft.com/office/powerpoint/2010/main" val="1162192755"/>
              </p:ext>
            </p:extLst>
          </p:nvPr>
        </p:nvGraphicFramePr>
        <p:xfrm>
          <a:off x="107503" y="961423"/>
          <a:ext cx="8928993" cy="5563921"/>
        </p:xfrm>
        <a:graphic>
          <a:graphicData uri="http://schemas.openxmlformats.org/drawingml/2006/table">
            <a:tbl>
              <a:tblPr firstRow="1" bandRow="1">
                <a:tableStyleId>{073A0DAA-6AF3-43AB-8588-CEC1D06C72B9}</a:tableStyleId>
              </a:tblPr>
              <a:tblGrid>
                <a:gridCol w="693283"/>
                <a:gridCol w="2567472"/>
                <a:gridCol w="2834119"/>
                <a:gridCol w="2834119"/>
              </a:tblGrid>
              <a:tr h="476701">
                <a:tc>
                  <a:txBody>
                    <a:bodyPr/>
                    <a:lstStyle/>
                    <a:p>
                      <a:r>
                        <a:rPr lang="de-DE" sz="1200" dirty="0" smtClean="0">
                          <a:solidFill>
                            <a:schemeClr val="tx1">
                              <a:lumMod val="75000"/>
                              <a:lumOff val="25000"/>
                            </a:schemeClr>
                          </a:solidFill>
                        </a:rPr>
                        <a:t>Jahr-gang</a:t>
                      </a:r>
                      <a:endParaRPr lang="en-GB" sz="12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BB5E"/>
                    </a:solidFill>
                  </a:tcPr>
                </a:tc>
                <a:tc>
                  <a:txBody>
                    <a:bodyPr/>
                    <a:lstStyle/>
                    <a:p>
                      <a:pPr algn="ctr"/>
                      <a:r>
                        <a:rPr lang="de-DE" sz="1200" dirty="0" smtClean="0">
                          <a:solidFill>
                            <a:schemeClr val="tx1">
                              <a:lumMod val="75000"/>
                              <a:lumOff val="25000"/>
                            </a:schemeClr>
                          </a:solidFill>
                        </a:rPr>
                        <a:t>HAK Schwerpunkt</a:t>
                      </a:r>
                      <a:r>
                        <a:rPr lang="de-DE" sz="1200" baseline="0" dirty="0" smtClean="0">
                          <a:solidFill>
                            <a:schemeClr val="tx1">
                              <a:lumMod val="75000"/>
                              <a:lumOff val="25000"/>
                            </a:schemeClr>
                          </a:solidFill>
                        </a:rPr>
                        <a:t> </a:t>
                      </a:r>
                    </a:p>
                    <a:p>
                      <a:pPr algn="ctr"/>
                      <a:r>
                        <a:rPr lang="de-DE" sz="1200" baseline="0" dirty="0" smtClean="0">
                          <a:solidFill>
                            <a:schemeClr val="tx1">
                              <a:lumMod val="75000"/>
                              <a:lumOff val="25000"/>
                            </a:schemeClr>
                          </a:solidFill>
                        </a:rPr>
                        <a:t>„Logistikmanagement“</a:t>
                      </a:r>
                      <a:endParaRPr lang="en-GB" sz="12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BB5E"/>
                    </a:solidFill>
                  </a:tcPr>
                </a:tc>
                <a:tc>
                  <a:txBody>
                    <a:bodyPr/>
                    <a:lstStyle/>
                    <a:p>
                      <a:pPr algn="ctr"/>
                      <a:r>
                        <a:rPr lang="de-DE" sz="1200" dirty="0" smtClean="0">
                          <a:solidFill>
                            <a:schemeClr val="tx1">
                              <a:lumMod val="75000"/>
                              <a:lumOff val="25000"/>
                            </a:schemeClr>
                          </a:solidFill>
                        </a:rPr>
                        <a:t>HTL Fachrichtung</a:t>
                      </a:r>
                      <a:r>
                        <a:rPr lang="de-DE" sz="1200" baseline="0" dirty="0" smtClean="0">
                          <a:solidFill>
                            <a:schemeClr val="tx1">
                              <a:lumMod val="75000"/>
                              <a:lumOff val="25000"/>
                            </a:schemeClr>
                          </a:solidFill>
                        </a:rPr>
                        <a:t> „Wirtschaftsingenieurwesen“ und „Logistik“ </a:t>
                      </a:r>
                      <a:endParaRPr lang="en-GB" sz="12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BB5E"/>
                    </a:solidFill>
                  </a:tcPr>
                </a:tc>
                <a:tc>
                  <a:txBody>
                    <a:bodyPr/>
                    <a:lstStyle/>
                    <a:p>
                      <a:pPr algn="ctr"/>
                      <a:r>
                        <a:rPr lang="de-DE" sz="1200" dirty="0" smtClean="0">
                          <a:solidFill>
                            <a:schemeClr val="tx1">
                              <a:lumMod val="75000"/>
                              <a:lumOff val="25000"/>
                            </a:schemeClr>
                          </a:solidFill>
                        </a:rPr>
                        <a:t>AHS „Geschichte</a:t>
                      </a:r>
                      <a:r>
                        <a:rPr lang="de-DE" sz="1200" baseline="0" dirty="0" smtClean="0">
                          <a:solidFill>
                            <a:schemeClr val="tx1">
                              <a:lumMod val="75000"/>
                              <a:lumOff val="25000"/>
                            </a:schemeClr>
                          </a:solidFill>
                        </a:rPr>
                        <a:t> und Sozialkunde/Politische Bildung“ und „Geografie und Wirtschaftskunde“</a:t>
                      </a:r>
                      <a:endParaRPr lang="en-GB" sz="12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BB5E"/>
                    </a:solidFill>
                  </a:tcPr>
                </a:tc>
              </a:tr>
              <a:tr h="805061">
                <a:tc>
                  <a:txBody>
                    <a:bodyPr/>
                    <a:lstStyle/>
                    <a:p>
                      <a:r>
                        <a:rPr lang="de-DE" sz="1200" dirty="0" smtClean="0"/>
                        <a:t>1</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200" i="1" dirty="0" smtClean="0">
                          <a:solidFill>
                            <a:schemeClr val="tx1">
                              <a:lumMod val="50000"/>
                              <a:lumOff val="50000"/>
                            </a:schemeClr>
                          </a:solidFill>
                        </a:rPr>
                        <a:t>Logistikschwerpunkt</a:t>
                      </a:r>
                      <a:r>
                        <a:rPr lang="de-DE" sz="1200" i="1" baseline="0" dirty="0" smtClean="0">
                          <a:solidFill>
                            <a:schemeClr val="tx1">
                              <a:lumMod val="50000"/>
                              <a:lumOff val="50000"/>
                            </a:schemeClr>
                          </a:solidFill>
                        </a:rPr>
                        <a:t> in diesem Jahrgang nicht vorgesehen</a:t>
                      </a:r>
                      <a:endParaRPr lang="en-GB" sz="1200" i="1"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Wirtschaftliches</a:t>
                      </a:r>
                      <a:r>
                        <a:rPr lang="de-DE" sz="1200" baseline="0" dirty="0" smtClean="0">
                          <a:solidFill>
                            <a:schemeClr val="tx1">
                              <a:lumMod val="50000"/>
                              <a:lumOff val="50000"/>
                            </a:schemeClr>
                          </a:solidFill>
                        </a:rPr>
                        <a:t> Rechnen in der Logistik</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Wettbewerbspolitik und Regionalpolitik</a:t>
                      </a:r>
                    </a:p>
                    <a:p>
                      <a:pPr marL="285750" indent="-285750">
                        <a:buFont typeface="Arial" panose="020B0604020202020204" pitchFamily="34" charset="0"/>
                        <a:buChar char="•"/>
                      </a:pPr>
                      <a:r>
                        <a:rPr lang="de-DE" sz="1200" dirty="0" smtClean="0">
                          <a:solidFill>
                            <a:schemeClr val="tx1">
                              <a:lumMod val="50000"/>
                              <a:lumOff val="50000"/>
                            </a:schemeClr>
                          </a:solidFill>
                        </a:rPr>
                        <a:t>Vertiefungsmöglichkeiten (Case Studies)</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5061">
                <a:tc>
                  <a:txBody>
                    <a:bodyPr/>
                    <a:lstStyle/>
                    <a:p>
                      <a:r>
                        <a:rPr lang="de-DE" sz="1200" dirty="0" smtClean="0"/>
                        <a:t>2</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i="1" dirty="0" smtClean="0">
                          <a:solidFill>
                            <a:schemeClr val="tx1">
                              <a:lumMod val="50000"/>
                              <a:lumOff val="50000"/>
                            </a:schemeClr>
                          </a:solidFill>
                        </a:rPr>
                        <a:t>Logistikschwerpunkt</a:t>
                      </a:r>
                      <a:r>
                        <a:rPr lang="de-DE" sz="1200" i="1" baseline="0" dirty="0" smtClean="0">
                          <a:solidFill>
                            <a:schemeClr val="tx1">
                              <a:lumMod val="50000"/>
                              <a:lumOff val="50000"/>
                            </a:schemeClr>
                          </a:solidFill>
                        </a:rPr>
                        <a:t> in diesem Jahrgang nicht vorgesehen</a:t>
                      </a:r>
                      <a:endParaRPr lang="en-GB" sz="1200" i="1"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Prozesse und Technologie</a:t>
                      </a:r>
                      <a:r>
                        <a:rPr lang="de-DE" sz="1200" baseline="0" dirty="0" smtClean="0">
                          <a:solidFill>
                            <a:schemeClr val="tx1">
                              <a:lumMod val="50000"/>
                              <a:lumOff val="50000"/>
                            </a:schemeClr>
                          </a:solidFill>
                        </a:rPr>
                        <a:t> der Logistik</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Wirtschaftsstandort</a:t>
                      </a:r>
                      <a:r>
                        <a:rPr lang="de-DE" sz="1200" baseline="0" dirty="0" smtClean="0">
                          <a:solidFill>
                            <a:schemeClr val="tx1">
                              <a:lumMod val="50000"/>
                              <a:lumOff val="50000"/>
                            </a:schemeClr>
                          </a:solidFill>
                        </a:rPr>
                        <a:t> Österreich</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solidFill>
                            <a:schemeClr val="tx1">
                              <a:lumMod val="50000"/>
                              <a:lumOff val="50000"/>
                            </a:schemeClr>
                          </a:solidFill>
                        </a:rPr>
                        <a:t>Vertiefungsmöglichkeiten (Case Studies)</a:t>
                      </a:r>
                      <a:endParaRPr lang="en-GB" sz="1200" dirty="0" smtClean="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78627">
                <a:tc>
                  <a:txBody>
                    <a:bodyPr/>
                    <a:lstStyle/>
                    <a:p>
                      <a:r>
                        <a:rPr lang="de-DE" sz="1200" dirty="0" smtClean="0"/>
                        <a:t>3</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Leistungserstellung</a:t>
                      </a:r>
                    </a:p>
                    <a:p>
                      <a:pPr marL="285750" indent="-285750">
                        <a:buFont typeface="Arial" panose="020B0604020202020204" pitchFamily="34" charset="0"/>
                        <a:buChar char="•"/>
                      </a:pPr>
                      <a:r>
                        <a:rPr lang="de-DE" sz="1200" b="1" dirty="0" smtClean="0">
                          <a:solidFill>
                            <a:schemeClr val="tx1">
                              <a:lumMod val="75000"/>
                              <a:lumOff val="25000"/>
                            </a:schemeClr>
                          </a:solidFill>
                        </a:rPr>
                        <a:t>Grundlagen der Logistik</a:t>
                      </a:r>
                    </a:p>
                    <a:p>
                      <a:pPr marL="285750" indent="-285750">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Distributionspolitik</a:t>
                      </a:r>
                    </a:p>
                    <a:p>
                      <a:pPr marL="285750" indent="-285750" algn="l" defTabSz="914400" rtl="0" eaLnBrk="1" latinLnBrk="0" hangingPunct="1">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Transportlogistik</a:t>
                      </a:r>
                    </a:p>
                    <a:p>
                      <a:pPr marL="285750" indent="-285750">
                        <a:buFont typeface="Arial" panose="020B0604020202020204" pitchFamily="34" charset="0"/>
                        <a:buChar char="•"/>
                      </a:pPr>
                      <a:r>
                        <a:rPr lang="de-DE" sz="1200" dirty="0" smtClean="0">
                          <a:solidFill>
                            <a:schemeClr val="tx1">
                              <a:lumMod val="50000"/>
                              <a:lumOff val="50000"/>
                            </a:schemeClr>
                          </a:solidFill>
                        </a:rPr>
                        <a:t>Umschlag</a:t>
                      </a:r>
                      <a:r>
                        <a:rPr lang="de-DE" sz="1200" baseline="0" dirty="0" smtClean="0">
                          <a:solidFill>
                            <a:schemeClr val="tx1">
                              <a:lumMod val="50000"/>
                              <a:lumOff val="50000"/>
                            </a:schemeClr>
                          </a:solidFill>
                        </a:rPr>
                        <a:t> und Lagerung</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Prozesse und Technologie der Logistik</a:t>
                      </a:r>
                    </a:p>
                    <a:p>
                      <a:pPr marL="285750" indent="-285750">
                        <a:buFont typeface="Arial" panose="020B0604020202020204" pitchFamily="34" charset="0"/>
                        <a:buChar char="•"/>
                      </a:pPr>
                      <a:r>
                        <a:rPr lang="de-DE" sz="1200" dirty="0" smtClean="0">
                          <a:solidFill>
                            <a:schemeClr val="tx1">
                              <a:lumMod val="50000"/>
                              <a:lumOff val="50000"/>
                            </a:schemeClr>
                          </a:solidFill>
                        </a:rPr>
                        <a:t>Angewandte</a:t>
                      </a:r>
                      <a:r>
                        <a:rPr lang="de-DE" sz="1200" baseline="0" dirty="0" smtClean="0">
                          <a:solidFill>
                            <a:schemeClr val="tx1">
                              <a:lumMod val="50000"/>
                              <a:lumOff val="50000"/>
                            </a:schemeClr>
                          </a:solidFill>
                        </a:rPr>
                        <a:t> Logistik</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Wirtschaftsstandort Österreich</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solidFill>
                            <a:schemeClr val="tx1">
                              <a:lumMod val="50000"/>
                              <a:lumOff val="50000"/>
                            </a:schemeClr>
                          </a:solidFill>
                        </a:rPr>
                        <a:t>Vertiefungsmöglichkeiten (Case Studies)</a:t>
                      </a:r>
                      <a:endParaRPr lang="en-GB" sz="1200" dirty="0" smtClean="0">
                        <a:solidFill>
                          <a:schemeClr val="tx1">
                            <a:lumMod val="50000"/>
                            <a:lumOff val="50000"/>
                          </a:schemeClr>
                        </a:solidFill>
                      </a:endParaRPr>
                    </a:p>
                    <a:p>
                      <a:pPr marL="0" indent="0">
                        <a:buFont typeface="Arial" panose="020B0604020202020204" pitchFamily="34" charset="0"/>
                        <a:buNone/>
                      </a:pP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5061">
                <a:tc>
                  <a:txBody>
                    <a:bodyPr/>
                    <a:lstStyle/>
                    <a:p>
                      <a:r>
                        <a:rPr lang="de-DE" sz="1200" dirty="0" smtClean="0"/>
                        <a:t>4</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Produktionslogistik</a:t>
                      </a:r>
                    </a:p>
                    <a:p>
                      <a:pPr marL="285750" indent="-285750">
                        <a:buFont typeface="Arial" panose="020B0604020202020204" pitchFamily="34" charset="0"/>
                        <a:buChar char="•"/>
                      </a:pPr>
                      <a:r>
                        <a:rPr lang="de-DE" sz="1200" b="1" kern="1200" dirty="0" smtClean="0">
                          <a:solidFill>
                            <a:schemeClr val="tx1">
                              <a:lumMod val="75000"/>
                              <a:lumOff val="25000"/>
                            </a:schemeClr>
                          </a:solidFill>
                          <a:latin typeface="+mn-lt"/>
                          <a:ea typeface="+mn-ea"/>
                          <a:cs typeface="+mn-cs"/>
                        </a:rPr>
                        <a:t>Beschaffung</a:t>
                      </a:r>
                      <a:endParaRPr lang="en-GB" sz="1200" b="1" kern="1200" dirty="0">
                        <a:solidFill>
                          <a:schemeClr val="tx1">
                            <a:lumMod val="75000"/>
                            <a:lumOff val="2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Prozesse und Technologie der Logistik</a:t>
                      </a:r>
                    </a:p>
                    <a:p>
                      <a:pPr marL="285750" indent="-285750">
                        <a:buFont typeface="Arial" panose="020B0604020202020204" pitchFamily="34" charset="0"/>
                        <a:buChar char="•"/>
                      </a:pPr>
                      <a:r>
                        <a:rPr lang="de-DE" sz="1200" dirty="0" smtClean="0">
                          <a:solidFill>
                            <a:schemeClr val="tx1">
                              <a:lumMod val="50000"/>
                              <a:lumOff val="50000"/>
                            </a:schemeClr>
                          </a:solidFill>
                        </a:rPr>
                        <a:t>Angewandte</a:t>
                      </a:r>
                      <a:r>
                        <a:rPr lang="de-DE" sz="1200" baseline="0" dirty="0" smtClean="0">
                          <a:solidFill>
                            <a:schemeClr val="tx1">
                              <a:lumMod val="50000"/>
                              <a:lumOff val="50000"/>
                            </a:schemeClr>
                          </a:solidFill>
                        </a:rPr>
                        <a:t> Logistik</a:t>
                      </a:r>
                      <a:endParaRPr lang="en-GB" sz="1200" dirty="0" smtClean="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Lokal – regional</a:t>
                      </a:r>
                      <a:r>
                        <a:rPr lang="de-DE" sz="1200" baseline="0" dirty="0" smtClean="0">
                          <a:solidFill>
                            <a:schemeClr val="tx1">
                              <a:lumMod val="50000"/>
                              <a:lumOff val="50000"/>
                            </a:schemeClr>
                          </a:solidFill>
                        </a:rPr>
                        <a:t> – global: Chancen und Herausforderungen von Globalisierung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solidFill>
                            <a:schemeClr val="tx1">
                              <a:lumMod val="50000"/>
                              <a:lumOff val="50000"/>
                            </a:schemeClr>
                          </a:solidFill>
                        </a:rPr>
                        <a:t>Vertiefungsmöglichkeiten (Case Studies)</a:t>
                      </a:r>
                      <a:endParaRPr lang="en-GB" sz="1200" dirty="0" smtClean="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11353">
                <a:tc>
                  <a:txBody>
                    <a:bodyPr/>
                    <a:lstStyle/>
                    <a:p>
                      <a:r>
                        <a:rPr lang="de-DE" sz="1200" dirty="0" smtClean="0"/>
                        <a:t>5</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Logistikcontrolling</a:t>
                      </a:r>
                      <a:r>
                        <a:rPr lang="de-DE" sz="1200" baseline="0" dirty="0" smtClean="0">
                          <a:solidFill>
                            <a:schemeClr val="tx1">
                              <a:lumMod val="50000"/>
                              <a:lumOff val="50000"/>
                            </a:schemeClr>
                          </a:solidFill>
                        </a:rPr>
                        <a:t> </a:t>
                      </a:r>
                    </a:p>
                    <a:p>
                      <a:pPr marL="285750" indent="-285750">
                        <a:buFont typeface="Arial" panose="020B0604020202020204" pitchFamily="34" charset="0"/>
                        <a:buChar char="•"/>
                      </a:pPr>
                      <a:r>
                        <a:rPr lang="de-DE" sz="1200" baseline="0" dirty="0" smtClean="0">
                          <a:solidFill>
                            <a:schemeClr val="tx1">
                              <a:lumMod val="50000"/>
                              <a:lumOff val="50000"/>
                            </a:schemeClr>
                          </a:solidFill>
                        </a:rPr>
                        <a:t>Supply Chain Management</a:t>
                      </a:r>
                    </a:p>
                    <a:p>
                      <a:pPr marL="285750" indent="-285750">
                        <a:buFont typeface="Arial" panose="020B0604020202020204" pitchFamily="34" charset="0"/>
                        <a:buChar char="•"/>
                      </a:pPr>
                      <a:r>
                        <a:rPr lang="de-DE" sz="1200" baseline="0" dirty="0" smtClean="0">
                          <a:solidFill>
                            <a:schemeClr val="tx1">
                              <a:lumMod val="50000"/>
                              <a:lumOff val="50000"/>
                            </a:schemeClr>
                          </a:solidFill>
                        </a:rPr>
                        <a:t>Inhaltliche Wiederholung </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de-DE" sz="1200" dirty="0" smtClean="0">
                          <a:solidFill>
                            <a:schemeClr val="tx1">
                              <a:lumMod val="50000"/>
                              <a:lumOff val="50000"/>
                            </a:schemeClr>
                          </a:solidFill>
                        </a:rPr>
                        <a:t>Prozesse und Technologie der Logistik</a:t>
                      </a:r>
                    </a:p>
                    <a:p>
                      <a:pPr marL="285750" indent="-285750">
                        <a:buFont typeface="Arial" panose="020B0604020202020204" pitchFamily="34" charset="0"/>
                        <a:buChar char="•"/>
                      </a:pPr>
                      <a:r>
                        <a:rPr lang="de-DE" sz="1200" dirty="0" smtClean="0">
                          <a:solidFill>
                            <a:schemeClr val="tx1">
                              <a:lumMod val="50000"/>
                              <a:lumOff val="50000"/>
                            </a:schemeClr>
                          </a:solidFill>
                        </a:rPr>
                        <a:t>Angewandte</a:t>
                      </a:r>
                      <a:r>
                        <a:rPr lang="de-DE" sz="1200" baseline="0" dirty="0" smtClean="0">
                          <a:solidFill>
                            <a:schemeClr val="tx1">
                              <a:lumMod val="50000"/>
                              <a:lumOff val="50000"/>
                            </a:schemeClr>
                          </a:solidFill>
                        </a:rPr>
                        <a:t> Logistik</a:t>
                      </a:r>
                      <a:endParaRPr lang="en-GB" sz="1200" dirty="0" smtClean="0">
                        <a:solidFill>
                          <a:schemeClr val="tx1">
                            <a:lumMod val="50000"/>
                            <a:lumOff val="50000"/>
                          </a:schemeClr>
                        </a:solidFill>
                      </a:endParaRPr>
                    </a:p>
                    <a:p>
                      <a:pPr marL="285750" indent="-285750">
                        <a:buFont typeface="Arial" panose="020B0604020202020204" pitchFamily="34" charset="0"/>
                        <a:buChar char="•"/>
                      </a:pPr>
                      <a:r>
                        <a:rPr lang="de-DE" sz="1200" dirty="0" smtClean="0">
                          <a:solidFill>
                            <a:schemeClr val="tx1">
                              <a:lumMod val="50000"/>
                              <a:lumOff val="50000"/>
                            </a:schemeClr>
                          </a:solidFill>
                        </a:rPr>
                        <a:t>Qualitäts</a:t>
                      </a:r>
                      <a:r>
                        <a:rPr lang="de-DE" sz="1200" baseline="0" dirty="0" smtClean="0">
                          <a:solidFill>
                            <a:schemeClr val="tx1">
                              <a:lumMod val="50000"/>
                              <a:lumOff val="50000"/>
                            </a:schemeClr>
                          </a:solidFill>
                        </a:rPr>
                        <a:t>-, Prozess- und Umweltmanagement</a:t>
                      </a:r>
                    </a:p>
                    <a:p>
                      <a:pPr marL="285750" indent="-285750">
                        <a:buFont typeface="Arial" panose="020B0604020202020204" pitchFamily="34" charset="0"/>
                        <a:buChar char="•"/>
                      </a:pPr>
                      <a:r>
                        <a:rPr lang="de-DE" sz="1200" baseline="0" dirty="0" smtClean="0">
                          <a:solidFill>
                            <a:schemeClr val="tx1">
                              <a:lumMod val="50000"/>
                              <a:lumOff val="50000"/>
                            </a:schemeClr>
                          </a:solidFill>
                        </a:rPr>
                        <a:t>Logistikcontrolling</a:t>
                      </a: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endParaRPr lang="en-GB" sz="12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7" name="Picture 2" descr="Y:\Cluster UNW\09_KB Verkehrslogistik\Realisierung\REWWay\RETrans\0_Projektmanagement und Koordinierung\Logo\RETran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6632"/>
            <a:ext cx="2943730" cy="754530"/>
          </a:xfrm>
          <a:prstGeom prst="rect">
            <a:avLst/>
          </a:prstGeom>
          <a:noFill/>
          <a:extLst>
            <a:ext uri="{909E8E84-426E-40DD-AFC4-6F175D3DCCD1}">
              <a14:hiddenFill xmlns:a14="http://schemas.microsoft.com/office/drawing/2010/main">
                <a:solidFill>
                  <a:srgbClr val="FFFFFF"/>
                </a:solidFill>
              </a14:hiddenFill>
            </a:ext>
          </a:extLst>
        </p:spPr>
      </p:pic>
      <p:sp>
        <p:nvSpPr>
          <p:cNvPr id="9" name="Titel 20"/>
          <p:cNvSpPr txBox="1">
            <a:spLocks/>
          </p:cNvSpPr>
          <p:nvPr/>
        </p:nvSpPr>
        <p:spPr>
          <a:xfrm>
            <a:off x="2267744" y="133535"/>
            <a:ext cx="6563072" cy="990600"/>
          </a:xfrm>
          <a:prstGeom prst="rect">
            <a:avLst/>
          </a:prstGeom>
        </p:spPr>
        <p:txBody>
          <a:bodyPr>
            <a:noAutofit/>
          </a:bodyPr>
          <a:lstStyle>
            <a:lvl1pPr algn="l" defTabSz="914400" rtl="0" eaLnBrk="1" latinLnBrk="0" hangingPunct="1">
              <a:spcBef>
                <a:spcPct val="0"/>
              </a:spcBef>
              <a:buNone/>
              <a:defRPr sz="2800" b="1" kern="1200" spc="-100" baseline="0">
                <a:solidFill>
                  <a:schemeClr val="tx2"/>
                </a:solidFill>
                <a:latin typeface="+mj-lt"/>
                <a:ea typeface="+mj-ea"/>
                <a:cs typeface="+mj-cs"/>
              </a:defRPr>
            </a:lvl1pPr>
          </a:lstStyle>
          <a:p>
            <a:pPr algn="r"/>
            <a:r>
              <a:rPr lang="de-DE" sz="2400" dirty="0" smtClean="0">
                <a:solidFill>
                  <a:schemeClr val="tx1">
                    <a:lumMod val="75000"/>
                    <a:lumOff val="25000"/>
                  </a:schemeClr>
                </a:solidFill>
              </a:rPr>
              <a:t>Lehrmittelpaket „Verkehrsträger allgemein“ </a:t>
            </a:r>
          </a:p>
          <a:p>
            <a:pPr algn="r"/>
            <a:r>
              <a:rPr lang="de-DE" sz="2400" dirty="0" smtClean="0">
                <a:solidFill>
                  <a:schemeClr val="tx1">
                    <a:lumMod val="75000"/>
                    <a:lumOff val="25000"/>
                  </a:schemeClr>
                </a:solidFill>
              </a:rPr>
              <a:t>mögliche Integration der Inhalte in den Lehrplan</a:t>
            </a:r>
            <a:endParaRPr lang="en-GB" sz="2400" dirty="0">
              <a:solidFill>
                <a:schemeClr val="tx1">
                  <a:lumMod val="75000"/>
                  <a:lumOff val="25000"/>
                </a:schemeClr>
              </a:solidFill>
            </a:endParaRPr>
          </a:p>
        </p:txBody>
      </p:sp>
    </p:spTree>
    <p:extLst>
      <p:ext uri="{BB962C8B-B14F-4D97-AF65-F5344CB8AC3E}">
        <p14:creationId xmlns:p14="http://schemas.microsoft.com/office/powerpoint/2010/main" val="36724678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Zusatzinformationen</a:t>
            </a:r>
            <a:endParaRPr lang="de-DE" b="1" dirty="0"/>
          </a:p>
        </p:txBody>
      </p:sp>
      <p:sp>
        <p:nvSpPr>
          <p:cNvPr id="6" name="Inhaltsplatzhalter 5"/>
          <p:cNvSpPr>
            <a:spLocks noGrp="1"/>
          </p:cNvSpPr>
          <p:nvPr>
            <p:ph sz="half" idx="1"/>
          </p:nvPr>
        </p:nvSpPr>
        <p:spPr>
          <a:xfrm>
            <a:off x="251520" y="3298521"/>
            <a:ext cx="2870048" cy="1128088"/>
          </a:xfrm>
        </p:spPr>
        <p:txBody>
          <a:bodyPr>
            <a:normAutofit fontScale="92500"/>
          </a:bodyPr>
          <a:lstStyle/>
          <a:p>
            <a:pPr marL="0" indent="0">
              <a:buNone/>
            </a:pPr>
            <a:r>
              <a:rPr lang="de-AT" sz="1500" b="1" dirty="0" smtClean="0"/>
              <a:t>Mag.</a:t>
            </a:r>
            <a:r>
              <a:rPr lang="de-DE" sz="1500" b="1" baseline="30000" dirty="0"/>
              <a:t>a </a:t>
            </a:r>
            <a:r>
              <a:rPr lang="de-AT" sz="1500" b="1" dirty="0"/>
              <a:t>Alexandra Haller</a:t>
            </a:r>
          </a:p>
          <a:p>
            <a:pPr marL="0" indent="0">
              <a:buNone/>
            </a:pPr>
            <a:r>
              <a:rPr lang="de-AT" sz="1500" dirty="0" smtClean="0"/>
              <a:t>Tel</a:t>
            </a:r>
            <a:r>
              <a:rPr lang="de-AT" sz="1500" dirty="0"/>
              <a:t>.: +43 50804-33270</a:t>
            </a:r>
          </a:p>
          <a:p>
            <a:pPr marL="0" indent="0">
              <a:buNone/>
            </a:pPr>
            <a:r>
              <a:rPr lang="de-AT" sz="1500" dirty="0"/>
              <a:t>Fax: +43 50804-33299</a:t>
            </a:r>
          </a:p>
          <a:p>
            <a:pPr marL="0" indent="0">
              <a:buNone/>
            </a:pPr>
            <a:r>
              <a:rPr lang="de-AT" sz="1500" dirty="0" err="1"/>
              <a:t>e-mail</a:t>
            </a:r>
            <a:r>
              <a:rPr lang="de-AT" sz="1500" dirty="0"/>
              <a:t>: </a:t>
            </a:r>
            <a:r>
              <a:rPr lang="de-AT" sz="1500" dirty="0" smtClean="0"/>
              <a:t>alexandra.haller@fh-steyr.at</a:t>
            </a:r>
          </a:p>
          <a:p>
            <a:pPr marL="0" indent="0">
              <a:buNone/>
            </a:pPr>
            <a:endParaRPr lang="en-GB" dirty="0"/>
          </a:p>
        </p:txBody>
      </p:sp>
      <p:sp>
        <p:nvSpPr>
          <p:cNvPr id="13" name="Inhaltsplatzhalter 12"/>
          <p:cNvSpPr>
            <a:spLocks noGrp="1"/>
          </p:cNvSpPr>
          <p:nvPr>
            <p:ph sz="half" idx="2"/>
          </p:nvPr>
        </p:nvSpPr>
        <p:spPr>
          <a:xfrm>
            <a:off x="328351" y="5445224"/>
            <a:ext cx="2786063" cy="1080120"/>
          </a:xfrm>
        </p:spPr>
        <p:txBody>
          <a:bodyPr>
            <a:noAutofit/>
          </a:bodyPr>
          <a:lstStyle/>
          <a:p>
            <a:pPr marL="0" indent="0">
              <a:buNone/>
            </a:pPr>
            <a:r>
              <a:rPr lang="de-AT" sz="1400" b="1" dirty="0" smtClean="0"/>
              <a:t>Mag.</a:t>
            </a:r>
            <a:r>
              <a:rPr lang="de-DE" sz="1400" b="1" baseline="30000" dirty="0"/>
              <a:t>a </a:t>
            </a:r>
            <a:r>
              <a:rPr lang="de-DE" sz="1400" b="1" dirty="0" smtClean="0"/>
              <a:t>Sandra </a:t>
            </a:r>
            <a:r>
              <a:rPr lang="de-DE" sz="1400" b="1" dirty="0"/>
              <a:t>Eitler</a:t>
            </a:r>
          </a:p>
          <a:p>
            <a:pPr marL="0" indent="0">
              <a:buNone/>
            </a:pPr>
            <a:r>
              <a:rPr lang="de-DE" sz="1400" dirty="0"/>
              <a:t>Fachbereichsleiterin</a:t>
            </a:r>
          </a:p>
          <a:p>
            <a:pPr marL="0" indent="0">
              <a:buNone/>
            </a:pPr>
            <a:r>
              <a:rPr lang="de-DE" sz="1400" dirty="0"/>
              <a:t>Tel.:    +43/1/720 12 86/933</a:t>
            </a:r>
          </a:p>
          <a:p>
            <a:pPr marL="0" indent="0">
              <a:buNone/>
            </a:pPr>
            <a:r>
              <a:rPr lang="de-DE" sz="1400" dirty="0" err="1"/>
              <a:t>e-mail</a:t>
            </a:r>
            <a:r>
              <a:rPr lang="de-DE" sz="1400" dirty="0"/>
              <a:t>: sandra.eitler@fh-vie.ac.at</a:t>
            </a:r>
          </a:p>
          <a:p>
            <a:endParaRPr lang="en-GB" dirty="0"/>
          </a:p>
        </p:txBody>
      </p:sp>
      <p:sp>
        <p:nvSpPr>
          <p:cNvPr id="5" name="Rectangle 4"/>
          <p:cNvSpPr/>
          <p:nvPr/>
        </p:nvSpPr>
        <p:spPr>
          <a:xfrm>
            <a:off x="164265" y="1692672"/>
            <a:ext cx="8585527" cy="584775"/>
          </a:xfrm>
          <a:prstGeom prst="rect">
            <a:avLst/>
          </a:prstGeom>
        </p:spPr>
        <p:txBody>
          <a:bodyPr wrap="square">
            <a:spAutoFit/>
          </a:bodyPr>
          <a:lstStyle/>
          <a:p>
            <a:r>
              <a:rPr lang="de-AT" sz="1600" b="1" dirty="0"/>
              <a:t>Für Fragen und Rückmeldungen zu </a:t>
            </a:r>
            <a:r>
              <a:rPr lang="de-AT" sz="1600" b="1" dirty="0" smtClean="0"/>
              <a:t>den Lehrmitteln </a:t>
            </a:r>
            <a:r>
              <a:rPr lang="de-AT" sz="1600" b="1" dirty="0"/>
              <a:t>sowie sonstigen </a:t>
            </a:r>
            <a:r>
              <a:rPr lang="de-AT" sz="1600" b="1" dirty="0" smtClean="0"/>
              <a:t>Services stehen </a:t>
            </a:r>
            <a:r>
              <a:rPr lang="de-AT" sz="1600" b="1" dirty="0"/>
              <a:t>wir jederzeit gerne </a:t>
            </a:r>
            <a:r>
              <a:rPr lang="de-AT" sz="1600" b="1" dirty="0" smtClean="0"/>
              <a:t> zur Verfügung</a:t>
            </a:r>
            <a:r>
              <a:rPr lang="de-AT" sz="1600" b="1" dirty="0"/>
              <a:t>!</a:t>
            </a:r>
            <a:endParaRPr lang="de-AT" sz="16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8124" y="4725621"/>
            <a:ext cx="1691680" cy="647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52302" y="2287535"/>
            <a:ext cx="1688859" cy="791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4578" y="2525223"/>
            <a:ext cx="2143450" cy="545172"/>
          </a:xfrm>
          <a:prstGeom prst="rect">
            <a:avLst/>
          </a:prstGeom>
        </p:spPr>
      </p:pic>
      <p:pic>
        <p:nvPicPr>
          <p:cNvPr id="15" name="Picture 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5815" y="4696957"/>
            <a:ext cx="2015939" cy="676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7649" y="4664258"/>
            <a:ext cx="2238127" cy="708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Inhaltsplatzhalter 5"/>
          <p:cNvSpPr txBox="1">
            <a:spLocks/>
          </p:cNvSpPr>
          <p:nvPr/>
        </p:nvSpPr>
        <p:spPr>
          <a:xfrm>
            <a:off x="3194261" y="3284984"/>
            <a:ext cx="2870048" cy="108012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DBB5E"/>
              </a:buClr>
              <a:buSzPct val="85000"/>
              <a:buFont typeface="Arial" pitchFamily="34" charset="0"/>
              <a:buChar char="•"/>
              <a:defRPr sz="2800" kern="1200">
                <a:solidFill>
                  <a:schemeClr val="tx1">
                    <a:lumMod val="75000"/>
                    <a:lumOff val="25000"/>
                  </a:schemeClr>
                </a:solidFill>
                <a:latin typeface="+mn-lt"/>
                <a:ea typeface="+mn-ea"/>
                <a:cs typeface="+mn-cs"/>
              </a:defRPr>
            </a:lvl1pPr>
            <a:lvl2pPr marL="457200" indent="-182880" algn="l" defTabSz="914400" rtl="0" eaLnBrk="1" latinLnBrk="0" hangingPunct="1">
              <a:spcBef>
                <a:spcPct val="20000"/>
              </a:spcBef>
              <a:buClr>
                <a:srgbClr val="FDBB5E"/>
              </a:buClr>
              <a:buSzPct val="85000"/>
              <a:buFont typeface="Arial" pitchFamily="34" charset="0"/>
              <a:buChar char="•"/>
              <a:defRPr sz="2400" kern="1200">
                <a:solidFill>
                  <a:schemeClr val="tx1">
                    <a:lumMod val="75000"/>
                    <a:lumOff val="25000"/>
                  </a:schemeClr>
                </a:solidFill>
                <a:latin typeface="+mn-lt"/>
                <a:ea typeface="+mn-ea"/>
                <a:cs typeface="+mn-cs"/>
              </a:defRPr>
            </a:lvl2pPr>
            <a:lvl3pPr marL="731520" indent="-182880" algn="l" defTabSz="914400" rtl="0" eaLnBrk="1" latinLnBrk="0" hangingPunct="1">
              <a:spcBef>
                <a:spcPct val="20000"/>
              </a:spcBef>
              <a:buClr>
                <a:srgbClr val="FDBB5E"/>
              </a:buClr>
              <a:buSzPct val="90000"/>
              <a:buFont typeface="Arial" pitchFamily="34" charset="0"/>
              <a:buChar char="•"/>
              <a:defRPr sz="2000" kern="1200">
                <a:solidFill>
                  <a:schemeClr val="tx1">
                    <a:lumMod val="75000"/>
                    <a:lumOff val="25000"/>
                  </a:schemeClr>
                </a:solidFill>
                <a:latin typeface="+mn-lt"/>
                <a:ea typeface="+mn-ea"/>
                <a:cs typeface="+mn-cs"/>
              </a:defRPr>
            </a:lvl3pPr>
            <a:lvl4pPr marL="1005840" indent="-182880" algn="l" defTabSz="914400" rtl="0" eaLnBrk="1" latinLnBrk="0" hangingPunct="1">
              <a:spcBef>
                <a:spcPct val="20000"/>
              </a:spcBef>
              <a:buClr>
                <a:srgbClr val="FDBB5E"/>
              </a:buClr>
              <a:buFont typeface="Arial" pitchFamily="34" charset="0"/>
              <a:buChar char="•"/>
              <a:defRPr sz="1800" kern="1200">
                <a:solidFill>
                  <a:schemeClr val="tx1">
                    <a:lumMod val="75000"/>
                    <a:lumOff val="25000"/>
                  </a:schemeClr>
                </a:solidFill>
                <a:latin typeface="+mn-lt"/>
                <a:ea typeface="+mn-ea"/>
                <a:cs typeface="+mn-cs"/>
              </a:defRPr>
            </a:lvl4pPr>
            <a:lvl5pPr marL="1188720" indent="-137160" algn="l" defTabSz="914400" rtl="0" eaLnBrk="1" latinLnBrk="0" hangingPunct="1">
              <a:spcBef>
                <a:spcPct val="20000"/>
              </a:spcBef>
              <a:buClr>
                <a:srgbClr val="FDBB5E"/>
              </a:buClr>
              <a:buSzPct val="100000"/>
              <a:buFont typeface="Arial" pitchFamily="34" charset="0"/>
              <a:buChar char="•"/>
              <a:defRPr sz="1800" kern="1200" baseline="0">
                <a:solidFill>
                  <a:schemeClr val="tx1">
                    <a:lumMod val="75000"/>
                    <a:lumOff val="25000"/>
                  </a:schemeClr>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GB" sz="1400" b="1" dirty="0" smtClean="0"/>
              <a:t>Eva Jung, BSc MA</a:t>
            </a:r>
          </a:p>
          <a:p>
            <a:pPr marL="0" indent="0">
              <a:buFont typeface="Arial" pitchFamily="34" charset="0"/>
              <a:buNone/>
            </a:pPr>
            <a:r>
              <a:rPr lang="en-GB" sz="1400" dirty="0" smtClean="0"/>
              <a:t>Tel.: +43 50804-33260</a:t>
            </a:r>
          </a:p>
          <a:p>
            <a:pPr marL="0" indent="0">
              <a:buFont typeface="Arial" pitchFamily="34" charset="0"/>
              <a:buNone/>
            </a:pPr>
            <a:r>
              <a:rPr lang="en-GB" sz="1400" dirty="0" smtClean="0"/>
              <a:t>Fax: +43 50804-33299</a:t>
            </a:r>
          </a:p>
          <a:p>
            <a:pPr marL="0" indent="0">
              <a:buFont typeface="Arial" pitchFamily="34" charset="0"/>
              <a:buNone/>
            </a:pPr>
            <a:r>
              <a:rPr lang="en-GB" sz="1400" dirty="0" smtClean="0"/>
              <a:t>e-mail: eva.jung@fh-steyr.at</a:t>
            </a:r>
          </a:p>
        </p:txBody>
      </p:sp>
      <p:pic>
        <p:nvPicPr>
          <p:cNvPr id="14" name="Picture 9" descr="C:\Users\p41662\AppData\Local\Microsoft\Windows\Temporary Internet Files\Content.Outlook\VDWGJMU4\RZ-Logo-Logistikum-hoch-cmyk-2000x2000px.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13374" y="2088352"/>
            <a:ext cx="943514" cy="995672"/>
          </a:xfrm>
          <a:prstGeom prst="rect">
            <a:avLst/>
          </a:prstGeom>
          <a:noFill/>
          <a:extLst/>
        </p:spPr>
      </p:pic>
      <p:sp>
        <p:nvSpPr>
          <p:cNvPr id="18" name="Inhaltsplatzhalter 12"/>
          <p:cNvSpPr txBox="1">
            <a:spLocks/>
          </p:cNvSpPr>
          <p:nvPr/>
        </p:nvSpPr>
        <p:spPr>
          <a:xfrm>
            <a:off x="3203848" y="5445224"/>
            <a:ext cx="4968552" cy="108012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rgbClr val="FDBB5E"/>
              </a:buClr>
              <a:buSzPct val="85000"/>
              <a:buFont typeface="Arial" pitchFamily="34" charset="0"/>
              <a:buChar char="•"/>
              <a:defRPr sz="2800" kern="1200">
                <a:solidFill>
                  <a:schemeClr val="tx1">
                    <a:lumMod val="75000"/>
                    <a:lumOff val="25000"/>
                  </a:schemeClr>
                </a:solidFill>
                <a:latin typeface="+mn-lt"/>
                <a:ea typeface="+mn-ea"/>
                <a:cs typeface="+mn-cs"/>
              </a:defRPr>
            </a:lvl1pPr>
            <a:lvl2pPr marL="457200" indent="-182880" algn="l" defTabSz="914400" rtl="0" eaLnBrk="1" latinLnBrk="0" hangingPunct="1">
              <a:spcBef>
                <a:spcPct val="20000"/>
              </a:spcBef>
              <a:buClr>
                <a:srgbClr val="FDBB5E"/>
              </a:buClr>
              <a:buSzPct val="85000"/>
              <a:buFont typeface="Arial" pitchFamily="34" charset="0"/>
              <a:buChar char="•"/>
              <a:defRPr sz="2400" kern="1200">
                <a:solidFill>
                  <a:schemeClr val="tx1">
                    <a:lumMod val="75000"/>
                    <a:lumOff val="25000"/>
                  </a:schemeClr>
                </a:solidFill>
                <a:latin typeface="+mn-lt"/>
                <a:ea typeface="+mn-ea"/>
                <a:cs typeface="+mn-cs"/>
              </a:defRPr>
            </a:lvl2pPr>
            <a:lvl3pPr marL="731520" indent="-182880" algn="l" defTabSz="914400" rtl="0" eaLnBrk="1" latinLnBrk="0" hangingPunct="1">
              <a:spcBef>
                <a:spcPct val="20000"/>
              </a:spcBef>
              <a:buClr>
                <a:srgbClr val="FDBB5E"/>
              </a:buClr>
              <a:buSzPct val="90000"/>
              <a:buFont typeface="Arial" pitchFamily="34" charset="0"/>
              <a:buChar char="•"/>
              <a:defRPr sz="2000" kern="1200">
                <a:solidFill>
                  <a:schemeClr val="tx1">
                    <a:lumMod val="75000"/>
                    <a:lumOff val="25000"/>
                  </a:schemeClr>
                </a:solidFill>
                <a:latin typeface="+mn-lt"/>
                <a:ea typeface="+mn-ea"/>
                <a:cs typeface="+mn-cs"/>
              </a:defRPr>
            </a:lvl3pPr>
            <a:lvl4pPr marL="1005840" indent="-182880" algn="l" defTabSz="914400" rtl="0" eaLnBrk="1" latinLnBrk="0" hangingPunct="1">
              <a:spcBef>
                <a:spcPct val="20000"/>
              </a:spcBef>
              <a:buClr>
                <a:srgbClr val="FDBB5E"/>
              </a:buClr>
              <a:buFont typeface="Arial" pitchFamily="34" charset="0"/>
              <a:buChar char="•"/>
              <a:defRPr sz="1800" kern="1200">
                <a:solidFill>
                  <a:schemeClr val="tx1">
                    <a:lumMod val="75000"/>
                    <a:lumOff val="25000"/>
                  </a:schemeClr>
                </a:solidFill>
                <a:latin typeface="+mn-lt"/>
                <a:ea typeface="+mn-ea"/>
                <a:cs typeface="+mn-cs"/>
              </a:defRPr>
            </a:lvl4pPr>
            <a:lvl5pPr marL="1188720" indent="-137160" algn="l" defTabSz="914400" rtl="0" eaLnBrk="1" latinLnBrk="0" hangingPunct="1">
              <a:spcBef>
                <a:spcPct val="20000"/>
              </a:spcBef>
              <a:buClr>
                <a:srgbClr val="FDBB5E"/>
              </a:buClr>
              <a:buSzPct val="100000"/>
              <a:buFont typeface="Arial" pitchFamily="34" charset="0"/>
              <a:buChar char="•"/>
              <a:defRPr sz="1800" kern="1200" baseline="0">
                <a:solidFill>
                  <a:schemeClr val="tx1">
                    <a:lumMod val="75000"/>
                    <a:lumOff val="25000"/>
                  </a:schemeClr>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pPr marL="0" indent="0">
              <a:buNone/>
            </a:pPr>
            <a:r>
              <a:rPr lang="de-DE" sz="1400" b="1" dirty="0"/>
              <a:t>Prof. (FH) Dr. Andreas Breinbauer</a:t>
            </a:r>
          </a:p>
          <a:p>
            <a:pPr marL="0" indent="0">
              <a:buNone/>
            </a:pPr>
            <a:r>
              <a:rPr lang="de-DE" sz="1400" dirty="0"/>
              <a:t>Leiter des FH-Studienganges Logistik und Transportmanagement</a:t>
            </a:r>
          </a:p>
          <a:p>
            <a:pPr marL="0" indent="0">
              <a:buNone/>
            </a:pPr>
            <a:r>
              <a:rPr lang="de-AT" sz="1400" dirty="0"/>
              <a:t>Tel.:    +43/1/720 12 86/60</a:t>
            </a:r>
          </a:p>
          <a:p>
            <a:pPr marL="0" indent="0">
              <a:buNone/>
            </a:pPr>
            <a:r>
              <a:rPr lang="de-AT" sz="1400" dirty="0" err="1" smtClean="0"/>
              <a:t>e-mail</a:t>
            </a:r>
            <a:r>
              <a:rPr lang="de-AT" sz="1400" dirty="0"/>
              <a:t>: andreas.breinbauer@fh-vie.ac.at</a:t>
            </a:r>
          </a:p>
        </p:txBody>
      </p:sp>
      <p:sp>
        <p:nvSpPr>
          <p:cNvPr id="20" name="Inhaltsplatzhalter 5"/>
          <p:cNvSpPr txBox="1">
            <a:spLocks/>
          </p:cNvSpPr>
          <p:nvPr/>
        </p:nvSpPr>
        <p:spPr>
          <a:xfrm>
            <a:off x="5556888" y="3284984"/>
            <a:ext cx="2870048" cy="108012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FDBB5E"/>
              </a:buClr>
              <a:buSzPct val="85000"/>
              <a:buFont typeface="Arial" pitchFamily="34" charset="0"/>
              <a:buChar char="•"/>
              <a:defRPr sz="2800" kern="1200">
                <a:solidFill>
                  <a:schemeClr val="tx1">
                    <a:lumMod val="75000"/>
                    <a:lumOff val="25000"/>
                  </a:schemeClr>
                </a:solidFill>
                <a:latin typeface="+mn-lt"/>
                <a:ea typeface="+mn-ea"/>
                <a:cs typeface="+mn-cs"/>
              </a:defRPr>
            </a:lvl1pPr>
            <a:lvl2pPr marL="457200" indent="-182880" algn="l" defTabSz="914400" rtl="0" eaLnBrk="1" latinLnBrk="0" hangingPunct="1">
              <a:spcBef>
                <a:spcPct val="20000"/>
              </a:spcBef>
              <a:buClr>
                <a:srgbClr val="FDBB5E"/>
              </a:buClr>
              <a:buSzPct val="85000"/>
              <a:buFont typeface="Arial" pitchFamily="34" charset="0"/>
              <a:buChar char="•"/>
              <a:defRPr sz="2400" kern="1200">
                <a:solidFill>
                  <a:schemeClr val="tx1">
                    <a:lumMod val="75000"/>
                    <a:lumOff val="25000"/>
                  </a:schemeClr>
                </a:solidFill>
                <a:latin typeface="+mn-lt"/>
                <a:ea typeface="+mn-ea"/>
                <a:cs typeface="+mn-cs"/>
              </a:defRPr>
            </a:lvl2pPr>
            <a:lvl3pPr marL="731520" indent="-182880" algn="l" defTabSz="914400" rtl="0" eaLnBrk="1" latinLnBrk="0" hangingPunct="1">
              <a:spcBef>
                <a:spcPct val="20000"/>
              </a:spcBef>
              <a:buClr>
                <a:srgbClr val="FDBB5E"/>
              </a:buClr>
              <a:buSzPct val="90000"/>
              <a:buFont typeface="Arial" pitchFamily="34" charset="0"/>
              <a:buChar char="•"/>
              <a:defRPr sz="2000" kern="1200">
                <a:solidFill>
                  <a:schemeClr val="tx1">
                    <a:lumMod val="75000"/>
                    <a:lumOff val="25000"/>
                  </a:schemeClr>
                </a:solidFill>
                <a:latin typeface="+mn-lt"/>
                <a:ea typeface="+mn-ea"/>
                <a:cs typeface="+mn-cs"/>
              </a:defRPr>
            </a:lvl3pPr>
            <a:lvl4pPr marL="1005840" indent="-182880" algn="l" defTabSz="914400" rtl="0" eaLnBrk="1" latinLnBrk="0" hangingPunct="1">
              <a:spcBef>
                <a:spcPct val="20000"/>
              </a:spcBef>
              <a:buClr>
                <a:srgbClr val="FDBB5E"/>
              </a:buClr>
              <a:buFont typeface="Arial" pitchFamily="34" charset="0"/>
              <a:buChar char="•"/>
              <a:defRPr sz="1800" kern="1200">
                <a:solidFill>
                  <a:schemeClr val="tx1">
                    <a:lumMod val="75000"/>
                    <a:lumOff val="25000"/>
                  </a:schemeClr>
                </a:solidFill>
                <a:latin typeface="+mn-lt"/>
                <a:ea typeface="+mn-ea"/>
                <a:cs typeface="+mn-cs"/>
              </a:defRPr>
            </a:lvl4pPr>
            <a:lvl5pPr marL="1188720" indent="-137160" algn="l" defTabSz="914400" rtl="0" eaLnBrk="1" latinLnBrk="0" hangingPunct="1">
              <a:spcBef>
                <a:spcPct val="20000"/>
              </a:spcBef>
              <a:buClr>
                <a:srgbClr val="FDBB5E"/>
              </a:buClr>
              <a:buSzPct val="100000"/>
              <a:buFont typeface="Arial" pitchFamily="34" charset="0"/>
              <a:buChar char="•"/>
              <a:defRPr sz="1800" kern="1200" baseline="0">
                <a:solidFill>
                  <a:schemeClr val="tx1">
                    <a:lumMod val="75000"/>
                    <a:lumOff val="25000"/>
                  </a:schemeClr>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GB" sz="1400" b="1" dirty="0" smtClean="0"/>
              <a:t>Lisa Wesp, BSc MSc</a:t>
            </a:r>
          </a:p>
          <a:p>
            <a:pPr marL="0" indent="0">
              <a:buFont typeface="Arial" pitchFamily="34" charset="0"/>
              <a:buNone/>
            </a:pPr>
            <a:r>
              <a:rPr lang="en-GB" sz="1400" dirty="0" smtClean="0"/>
              <a:t>Tel.: +43 50804-33282</a:t>
            </a:r>
          </a:p>
          <a:p>
            <a:pPr marL="0" indent="0">
              <a:buFont typeface="Arial" pitchFamily="34" charset="0"/>
              <a:buNone/>
            </a:pPr>
            <a:r>
              <a:rPr lang="en-GB" sz="1400" dirty="0" smtClean="0"/>
              <a:t>Fax: +43 50804-33299</a:t>
            </a:r>
          </a:p>
          <a:p>
            <a:pPr marL="0" indent="0">
              <a:buFont typeface="Arial" pitchFamily="34" charset="0"/>
              <a:buNone/>
            </a:pPr>
            <a:r>
              <a:rPr lang="en-GB" sz="1400" dirty="0" smtClean="0"/>
              <a:t>e-mail: lisa.wesp@fh-steyr.at</a:t>
            </a:r>
          </a:p>
        </p:txBody>
      </p:sp>
      <p:sp>
        <p:nvSpPr>
          <p:cNvPr id="21" name="Foliennummernplatzhalter 4"/>
          <p:cNvSpPr>
            <a:spLocks noGrp="1"/>
          </p:cNvSpPr>
          <p:nvPr>
            <p:ph type="sldNum" sz="quarter" idx="12"/>
          </p:nvPr>
        </p:nvSpPr>
        <p:spPr>
          <a:xfrm>
            <a:off x="7596336" y="6597352"/>
            <a:ext cx="1066800" cy="329184"/>
          </a:xfrm>
        </p:spPr>
        <p:txBody>
          <a:bodyPr/>
          <a:lstStyle/>
          <a:p>
            <a:fld id="{7D34D7BA-8E13-46FE-8871-8877FE7E3568}" type="slidenum">
              <a:rPr lang="de-AT" smtClean="0">
                <a:solidFill>
                  <a:prstClr val="white"/>
                </a:solidFill>
              </a:rPr>
              <a:pPr/>
              <a:t>44</a:t>
            </a:fld>
            <a:endParaRPr lang="de-AT" dirty="0">
              <a:solidFill>
                <a:prstClr val="white"/>
              </a:solidFill>
            </a:endParaRPr>
          </a:p>
        </p:txBody>
      </p:sp>
      <p:sp>
        <p:nvSpPr>
          <p:cNvPr id="22" name="Datumsplatzhalter 3"/>
          <p:cNvSpPr>
            <a:spLocks noGrp="1"/>
          </p:cNvSpPr>
          <p:nvPr>
            <p:ph type="dt" sz="half" idx="10"/>
          </p:nvPr>
        </p:nvSpPr>
        <p:spPr>
          <a:xfrm>
            <a:off x="433536" y="6597352"/>
            <a:ext cx="2895600" cy="329184"/>
          </a:xfrm>
        </p:spPr>
        <p:txBody>
          <a:bodyPr/>
          <a:lstStyle/>
          <a:p>
            <a:fld id="{6B171AD8-BD5F-4503-8C65-79BF784426C3}" type="datetime7">
              <a:rPr lang="de-DE" smtClean="0">
                <a:solidFill>
                  <a:prstClr val="white"/>
                </a:solidFill>
              </a:rPr>
              <a:t>Apr-17</a:t>
            </a:fld>
            <a:endParaRPr lang="de-AT" dirty="0">
              <a:solidFill>
                <a:prstClr val="white"/>
              </a:solidFill>
            </a:endParaRPr>
          </a:p>
        </p:txBody>
      </p:sp>
    </p:spTree>
    <p:extLst>
      <p:ext uri="{BB962C8B-B14F-4D97-AF65-F5344CB8AC3E}">
        <p14:creationId xmlns:p14="http://schemas.microsoft.com/office/powerpoint/2010/main" val="18797564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75580"/>
            <a:ext cx="8280920" cy="865188"/>
          </a:xfrm>
        </p:spPr>
        <p:txBody>
          <a:bodyPr>
            <a:noAutofit/>
          </a:bodyPr>
          <a:lstStyle/>
          <a:p>
            <a:r>
              <a:rPr lang="de-AT" sz="3200" b="1" dirty="0"/>
              <a:t>Attraktivierung des Berufsbildes durch hochwertige Unterrichtsmaterialien</a:t>
            </a:r>
          </a:p>
        </p:txBody>
      </p:sp>
      <p:grpSp>
        <p:nvGrpSpPr>
          <p:cNvPr id="3" name="Gruppieren 2"/>
          <p:cNvGrpSpPr/>
          <p:nvPr/>
        </p:nvGrpSpPr>
        <p:grpSpPr>
          <a:xfrm>
            <a:off x="539552" y="1844824"/>
            <a:ext cx="8059076" cy="4032448"/>
            <a:chOff x="539552" y="1412776"/>
            <a:chExt cx="8059076" cy="4032448"/>
          </a:xfrm>
        </p:grpSpPr>
        <p:pic>
          <p:nvPicPr>
            <p:cNvPr id="5" name="Picture 2" descr="Y:\Cluster UNW\09_KB Verkehrslogistik\Realisierung\REWWay\RETrans\0_Projektmanagement und Koordinierung\Logo\RETran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1848102"/>
              <a:ext cx="2343337" cy="720000"/>
            </a:xfrm>
            <a:prstGeom prst="rect">
              <a:avLst/>
            </a:prstGeom>
            <a:solidFill>
              <a:schemeClr val="bg1"/>
            </a:solidFill>
            <a:extLst/>
          </p:spPr>
        </p:pic>
        <p:sp>
          <p:nvSpPr>
            <p:cNvPr id="13" name="Rechteck 12"/>
            <p:cNvSpPr/>
            <p:nvPr/>
          </p:nvSpPr>
          <p:spPr bwMode="auto">
            <a:xfrm>
              <a:off x="2555776" y="2924944"/>
              <a:ext cx="1944216" cy="2520280"/>
            </a:xfrm>
            <a:prstGeom prst="rect">
              <a:avLst/>
            </a:prstGeom>
            <a:noFill/>
            <a:ln w="317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charset="-128"/>
              </a:endParaRPr>
            </a:p>
          </p:txBody>
        </p:sp>
        <p:sp>
          <p:nvSpPr>
            <p:cNvPr id="16" name="Rechteck 15"/>
            <p:cNvSpPr/>
            <p:nvPr/>
          </p:nvSpPr>
          <p:spPr bwMode="auto">
            <a:xfrm>
              <a:off x="539552" y="2924944"/>
              <a:ext cx="1944216" cy="2520280"/>
            </a:xfrm>
            <a:prstGeom prst="rect">
              <a:avLst/>
            </a:prstGeom>
            <a:noFill/>
            <a:ln w="31750"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charset="-128"/>
              </a:endParaRPr>
            </a:p>
          </p:txBody>
        </p:sp>
        <p:sp>
          <p:nvSpPr>
            <p:cNvPr id="17" name="Rechteck 16"/>
            <p:cNvSpPr/>
            <p:nvPr/>
          </p:nvSpPr>
          <p:spPr bwMode="auto">
            <a:xfrm>
              <a:off x="6606787" y="2924944"/>
              <a:ext cx="1944216" cy="2520280"/>
            </a:xfrm>
            <a:prstGeom prst="rect">
              <a:avLst/>
            </a:prstGeom>
            <a:noFill/>
            <a:ln w="31750" cap="flat" cmpd="sng" algn="ctr">
              <a:solidFill>
                <a:srgbClr val="92D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charset="-128"/>
              </a:endParaRPr>
            </a:p>
          </p:txBody>
        </p:sp>
        <p:sp>
          <p:nvSpPr>
            <p:cNvPr id="18" name="Rechteck 17"/>
            <p:cNvSpPr/>
            <p:nvPr/>
          </p:nvSpPr>
          <p:spPr bwMode="auto">
            <a:xfrm>
              <a:off x="4590563" y="2924944"/>
              <a:ext cx="1944216" cy="2520280"/>
            </a:xfrm>
            <a:prstGeom prst="rect">
              <a:avLst/>
            </a:prstGeom>
            <a:noFill/>
            <a:ln w="31750"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charset="-128"/>
              </a:endParaRPr>
            </a:p>
          </p:txBody>
        </p:sp>
        <p:pic>
          <p:nvPicPr>
            <p:cNvPr id="19" name="Picture 3" descr="Y:\Cluster UNW\09_KB Verkehrslogistik\Realisierung\REWWay\RETrans\0_Projektmanagement und Koordinierung\Logo\RERoa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983" y="4869160"/>
              <a:ext cx="1741777" cy="48856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Y:\Cluster UNW\09_KB Verkehrslogistik\Realisierung\REWWay\RETrans\0_Projektmanagement und Koordinierung\Logo\RERail.pn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3788" y="4869160"/>
              <a:ext cx="1728191" cy="52326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8636" y="4906881"/>
              <a:ext cx="1853645" cy="471462"/>
            </a:xfrm>
            <a:prstGeom prst="rect">
              <a:avLst/>
            </a:prstGeom>
          </p:spPr>
        </p:pic>
        <p:pic>
          <p:nvPicPr>
            <p:cNvPr id="22" name="Picture 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4412" y="4506533"/>
              <a:ext cx="1944216" cy="911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Gleichschenkliges Dreieck 23"/>
            <p:cNvSpPr/>
            <p:nvPr/>
          </p:nvSpPr>
          <p:spPr bwMode="auto">
            <a:xfrm>
              <a:off x="539552" y="1412776"/>
              <a:ext cx="8011451" cy="1296144"/>
            </a:xfrm>
            <a:prstGeom prst="triangle">
              <a:avLst/>
            </a:prstGeom>
            <a:noFill/>
            <a:ln w="31750" cap="flat" cmpd="sng" algn="ctr">
              <a:solidFill>
                <a:srgbClr val="EDA41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charset="-128"/>
              </a:endParaRPr>
            </a:p>
          </p:txBody>
        </p:sp>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24806" y="3155484"/>
              <a:ext cx="1800000" cy="1327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8565" y="3155484"/>
              <a:ext cx="1813195" cy="1327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76463" y="3155484"/>
              <a:ext cx="1847497" cy="1299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18089" y="3145821"/>
              <a:ext cx="1711939" cy="1326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5" name="Foliennummernplatzhalter 4"/>
          <p:cNvSpPr>
            <a:spLocks noGrp="1"/>
          </p:cNvSpPr>
          <p:nvPr>
            <p:ph type="sldNum" sz="quarter" idx="12"/>
          </p:nvPr>
        </p:nvSpPr>
        <p:spPr>
          <a:xfrm>
            <a:off x="7596336" y="6597352"/>
            <a:ext cx="1066800" cy="329184"/>
          </a:xfrm>
        </p:spPr>
        <p:txBody>
          <a:bodyPr/>
          <a:lstStyle/>
          <a:p>
            <a:fld id="{7D34D7BA-8E13-46FE-8871-8877FE7E3568}" type="slidenum">
              <a:rPr lang="de-AT" smtClean="0">
                <a:solidFill>
                  <a:prstClr val="white"/>
                </a:solidFill>
              </a:rPr>
              <a:pPr/>
              <a:t>5</a:t>
            </a:fld>
            <a:endParaRPr lang="de-AT" dirty="0">
              <a:solidFill>
                <a:prstClr val="white"/>
              </a:solidFill>
            </a:endParaRPr>
          </a:p>
        </p:txBody>
      </p:sp>
      <p:sp>
        <p:nvSpPr>
          <p:cNvPr id="26" name="Datumsplatzhalter 3"/>
          <p:cNvSpPr>
            <a:spLocks noGrp="1"/>
          </p:cNvSpPr>
          <p:nvPr>
            <p:ph type="dt" sz="half" idx="10"/>
          </p:nvPr>
        </p:nvSpPr>
        <p:spPr>
          <a:xfrm>
            <a:off x="433536" y="6597352"/>
            <a:ext cx="2895600" cy="329184"/>
          </a:xfrm>
        </p:spPr>
        <p:txBody>
          <a:bodyPr/>
          <a:lstStyle/>
          <a:p>
            <a:fld id="{6B171AD8-BD5F-4503-8C65-79BF784426C3}" type="datetime7">
              <a:rPr lang="de-DE" smtClean="0">
                <a:solidFill>
                  <a:prstClr val="white"/>
                </a:solidFill>
              </a:rPr>
              <a:t>Apr-17</a:t>
            </a:fld>
            <a:endParaRPr lang="de-AT" dirty="0">
              <a:solidFill>
                <a:prstClr val="white"/>
              </a:solidFill>
            </a:endParaRPr>
          </a:p>
        </p:txBody>
      </p:sp>
    </p:spTree>
    <p:extLst>
      <p:ext uri="{BB962C8B-B14F-4D97-AF65-F5344CB8AC3E}">
        <p14:creationId xmlns:p14="http://schemas.microsoft.com/office/powerpoint/2010/main" val="2192814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b="1" dirty="0" smtClean="0"/>
              <a:t>Nutzung der angebotenen Lehrmittel durch…</a:t>
            </a:r>
          </a:p>
          <a:p>
            <a:pPr lvl="1"/>
            <a:r>
              <a:rPr lang="de-DE" dirty="0" smtClean="0"/>
              <a:t>Integration eines gesamten Lehrmittelpaketes </a:t>
            </a:r>
          </a:p>
          <a:p>
            <a:pPr lvl="1"/>
            <a:r>
              <a:rPr lang="de-DE" dirty="0" smtClean="0"/>
              <a:t>Integration einzelner Übungen und Lehrmittel</a:t>
            </a:r>
          </a:p>
          <a:p>
            <a:pPr lvl="1"/>
            <a:r>
              <a:rPr lang="de-DE" dirty="0" smtClean="0"/>
              <a:t>Nutzung der Querverbindungen zu anderen Unterseiten nutzen</a:t>
            </a:r>
          </a:p>
          <a:p>
            <a:pPr lvl="1"/>
            <a:r>
              <a:rPr lang="de-DE" dirty="0" smtClean="0"/>
              <a:t>Integration in unterschiedliche Unterrichtsfächer</a:t>
            </a:r>
          </a:p>
          <a:p>
            <a:pPr lvl="1"/>
            <a:endParaRPr lang="de-DE" dirty="0"/>
          </a:p>
          <a:p>
            <a:r>
              <a:rPr lang="de-DE" b="1" dirty="0" smtClean="0"/>
              <a:t>Open Content</a:t>
            </a:r>
          </a:p>
          <a:p>
            <a:pPr lvl="1"/>
            <a:r>
              <a:rPr lang="de-DE" dirty="0" smtClean="0"/>
              <a:t>Frei nutzen, adaptieren und teilen </a:t>
            </a:r>
          </a:p>
          <a:p>
            <a:pPr lvl="1"/>
            <a:r>
              <a:rPr lang="de-DE" dirty="0" smtClean="0"/>
              <a:t>Mit        gekennzeichnete Materialien </a:t>
            </a:r>
          </a:p>
          <a:p>
            <a:pPr lvl="1"/>
            <a:r>
              <a:rPr lang="de-DE" dirty="0">
                <a:sym typeface="Wingdings" panose="05000000000000000000" pitchFamily="2" charset="2"/>
              </a:rPr>
              <a:t>E</a:t>
            </a:r>
            <a:r>
              <a:rPr lang="de-DE" dirty="0" smtClean="0">
                <a:sym typeface="Wingdings" panose="05000000000000000000" pitchFamily="2" charset="2"/>
              </a:rPr>
              <a:t>rmöglicht durch </a:t>
            </a:r>
            <a:r>
              <a:rPr lang="de-DE" dirty="0" smtClean="0">
                <a:sym typeface="Wingdings" panose="05000000000000000000" pitchFamily="2" charset="2"/>
                <a:hlinkClick r:id="rId3"/>
              </a:rPr>
              <a:t>Creative </a:t>
            </a:r>
            <a:r>
              <a:rPr lang="de-DE" dirty="0" err="1" smtClean="0">
                <a:sym typeface="Wingdings" panose="05000000000000000000" pitchFamily="2" charset="2"/>
                <a:hlinkClick r:id="rId3"/>
              </a:rPr>
              <a:t>Commons</a:t>
            </a:r>
            <a:r>
              <a:rPr lang="de-DE" dirty="0" smtClean="0">
                <a:sym typeface="Wingdings" panose="05000000000000000000" pitchFamily="2" charset="2"/>
                <a:hlinkClick r:id="rId3"/>
              </a:rPr>
              <a:t> Lizenz</a:t>
            </a:r>
            <a:r>
              <a:rPr lang="de-DE" dirty="0" smtClean="0">
                <a:hlinkClick r:id="rId3"/>
              </a:rPr>
              <a:t> </a:t>
            </a:r>
            <a:endParaRPr lang="de-DE" dirty="0" smtClean="0"/>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Apr-17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6</a:t>
            </a:fld>
            <a:endParaRPr lang="de-AT" dirty="0">
              <a:solidFill>
                <a:prstClr val="white"/>
              </a:solidFill>
            </a:endParaRPr>
          </a:p>
        </p:txBody>
      </p:sp>
      <p:pic>
        <p:nvPicPr>
          <p:cNvPr id="6" name="Picture 2" descr="Y:\Cluster UNW\09_KB Verkehrslogistik\Realisierung\REWWay\RETrans\0_Projektmanagement und Koordinierung\Logo\RETran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357" y="548680"/>
            <a:ext cx="2943730" cy="754530"/>
          </a:xfrm>
          <a:prstGeom prst="rect">
            <a:avLst/>
          </a:prstGeom>
          <a:noFill/>
          <a:extLst>
            <a:ext uri="{909E8E84-426E-40DD-AFC4-6F175D3DCCD1}">
              <a14:hiddenFill xmlns:a14="http://schemas.microsoft.com/office/drawing/2010/main">
                <a:solidFill>
                  <a:srgbClr val="FFFFFF"/>
                </a:solidFill>
              </a14:hiddenFill>
            </a:ext>
          </a:extLst>
        </p:spPr>
      </p:pic>
      <p:sp>
        <p:nvSpPr>
          <p:cNvPr id="7" name="Titel 20"/>
          <p:cNvSpPr>
            <a:spLocks noGrp="1"/>
          </p:cNvSpPr>
          <p:nvPr>
            <p:ph type="title"/>
          </p:nvPr>
        </p:nvSpPr>
        <p:spPr>
          <a:xfrm>
            <a:off x="457200" y="404664"/>
            <a:ext cx="8219256" cy="990600"/>
          </a:xfrm>
        </p:spPr>
        <p:txBody>
          <a:bodyPr>
            <a:normAutofit/>
          </a:bodyPr>
          <a:lstStyle/>
          <a:p>
            <a:pPr algn="r"/>
            <a:r>
              <a:rPr lang="de-DE" sz="3600" b="1" dirty="0" smtClean="0"/>
              <a:t>- Integration in den Unterricht</a:t>
            </a:r>
            <a:endParaRPr lang="en-GB" sz="3600" b="1" dirty="0"/>
          </a:p>
        </p:txBody>
      </p:sp>
      <p:pic>
        <p:nvPicPr>
          <p:cNvPr id="1026" name="Picture 2" descr="Creative Commons, Cc, Zeichen, Symbol, Lizenz,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9189" y="4797152"/>
            <a:ext cx="308033" cy="299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980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6"/>
          <p:cNvSpPr>
            <a:spLocks noGrp="1"/>
          </p:cNvSpPr>
          <p:nvPr>
            <p:ph type="subTitle" idx="1"/>
          </p:nvPr>
        </p:nvSpPr>
        <p:spPr>
          <a:xfrm>
            <a:off x="1371600" y="3505200"/>
            <a:ext cx="6400800" cy="1752600"/>
          </a:xfrm>
        </p:spPr>
        <p:txBody>
          <a:bodyPr/>
          <a:lstStyle/>
          <a:p>
            <a:pPr algn="ctr"/>
            <a:r>
              <a:rPr lang="de-DE" dirty="0" smtClean="0"/>
              <a:t>Übersicht Lehrmittelangebot sowie weitere angebotene Services </a:t>
            </a:r>
            <a:endParaRPr lang="en-GB" dirty="0"/>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Apr-17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7</a:t>
            </a:fld>
            <a:endParaRPr lang="de-AT" dirty="0">
              <a:solidFill>
                <a:prstClr val="white"/>
              </a:solidFill>
            </a:endParaRPr>
          </a:p>
        </p:txBody>
      </p:sp>
      <p:pic>
        <p:nvPicPr>
          <p:cNvPr id="8"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2142" y="1899478"/>
            <a:ext cx="5299717" cy="1347947"/>
          </a:xfrm>
          <a:prstGeom prst="rect">
            <a:avLst/>
          </a:prstGeom>
        </p:spPr>
      </p:pic>
    </p:spTree>
    <p:extLst>
      <p:ext uri="{BB962C8B-B14F-4D97-AF65-F5344CB8AC3E}">
        <p14:creationId xmlns:p14="http://schemas.microsoft.com/office/powerpoint/2010/main" val="3845090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de-AT" dirty="0" smtClean="0"/>
              <a:t>				</a:t>
            </a:r>
            <a:endParaRPr lang="de-AT" dirty="0"/>
          </a:p>
          <a:p>
            <a:endParaRPr lang="de-AT" dirty="0" smtClean="0"/>
          </a:p>
          <a:p>
            <a:endParaRPr lang="de-AT" dirty="0" smtClean="0"/>
          </a:p>
          <a:p>
            <a:endParaRPr lang="de-AT" dirty="0"/>
          </a:p>
          <a:p>
            <a:endParaRPr lang="de-AT" dirty="0" smtClean="0"/>
          </a:p>
          <a:p>
            <a:endParaRPr lang="de-AT" dirty="0"/>
          </a:p>
        </p:txBody>
      </p:sp>
      <p:sp>
        <p:nvSpPr>
          <p:cNvPr id="6" name="TextBox 5"/>
          <p:cNvSpPr txBox="1"/>
          <p:nvPr/>
        </p:nvSpPr>
        <p:spPr>
          <a:xfrm>
            <a:off x="4800765" y="1707421"/>
            <a:ext cx="4343235" cy="4807470"/>
          </a:xfrm>
          <a:prstGeom prst="rect">
            <a:avLst/>
          </a:prstGeom>
          <a:noFill/>
        </p:spPr>
        <p:txBody>
          <a:bodyPr wrap="square" rtlCol="0">
            <a:spAutoFit/>
          </a:bodyPr>
          <a:lstStyle/>
          <a:p>
            <a:pPr marL="285750" indent="-285750">
              <a:spcBef>
                <a:spcPct val="20000"/>
              </a:spcBef>
              <a:buClr>
                <a:schemeClr val="accent1"/>
              </a:buClr>
              <a:buFont typeface="Arial" panose="020B0604020202020204" pitchFamily="34" charset="0"/>
              <a:buChar char="•"/>
            </a:pPr>
            <a:r>
              <a:rPr lang="de-AT" sz="2400" b="1" dirty="0" smtClean="0">
                <a:solidFill>
                  <a:schemeClr val="tx1">
                    <a:lumMod val="75000"/>
                    <a:lumOff val="25000"/>
                  </a:schemeClr>
                </a:solidFill>
              </a:rPr>
              <a:t>Startseite </a:t>
            </a:r>
            <a:r>
              <a:rPr lang="de-AT" sz="2400" b="1" dirty="0">
                <a:solidFill>
                  <a:schemeClr val="tx1">
                    <a:lumMod val="75000"/>
                    <a:lumOff val="25000"/>
                  </a:schemeClr>
                </a:solidFill>
              </a:rPr>
              <a:t>zur Übersicht</a:t>
            </a:r>
          </a:p>
          <a:p>
            <a:pPr marL="285750" indent="-285750">
              <a:spcBef>
                <a:spcPct val="20000"/>
              </a:spcBef>
              <a:buClr>
                <a:schemeClr val="accent1"/>
              </a:buClr>
              <a:buFont typeface="Arial" panose="020B0604020202020204" pitchFamily="34" charset="0"/>
              <a:buChar char="•"/>
            </a:pPr>
            <a:r>
              <a:rPr lang="de-AT" sz="2400" b="1" dirty="0">
                <a:solidFill>
                  <a:schemeClr val="tx1">
                    <a:lumMod val="75000"/>
                    <a:lumOff val="25000"/>
                  </a:schemeClr>
                </a:solidFill>
              </a:rPr>
              <a:t>Lehrmittel</a:t>
            </a:r>
          </a:p>
          <a:p>
            <a:pPr marL="742950" lvl="1" indent="-285750">
              <a:buClr>
                <a:schemeClr val="accent1"/>
              </a:buClr>
              <a:buFont typeface="Arial" panose="020B0604020202020204" pitchFamily="34" charset="0"/>
              <a:buChar char="•"/>
            </a:pPr>
            <a:r>
              <a:rPr lang="de-AT" sz="2400" dirty="0" smtClean="0">
                <a:solidFill>
                  <a:schemeClr val="tx1">
                    <a:lumMod val="75000"/>
                    <a:lumOff val="25000"/>
                  </a:schemeClr>
                </a:solidFill>
              </a:rPr>
              <a:t>Lehrmittelpakete </a:t>
            </a:r>
          </a:p>
          <a:p>
            <a:pPr marL="742950" lvl="1" indent="-285750">
              <a:buClr>
                <a:schemeClr val="accent1"/>
              </a:buClr>
              <a:buFont typeface="Arial" panose="020B0604020202020204" pitchFamily="34" charset="0"/>
              <a:buChar char="•"/>
            </a:pPr>
            <a:r>
              <a:rPr lang="de-AT" sz="2400" dirty="0" smtClean="0">
                <a:solidFill>
                  <a:schemeClr val="tx1">
                    <a:lumMod val="75000"/>
                    <a:lumOff val="25000"/>
                  </a:schemeClr>
                </a:solidFill>
              </a:rPr>
              <a:t>individueller Suchfilter</a:t>
            </a:r>
            <a:r>
              <a:rPr lang="de-AT" sz="2000" dirty="0" smtClean="0">
                <a:solidFill>
                  <a:schemeClr val="tx1">
                    <a:lumMod val="75000"/>
                    <a:lumOff val="25000"/>
                  </a:schemeClr>
                </a:solidFill>
              </a:rPr>
              <a:t> </a:t>
            </a:r>
          </a:p>
          <a:p>
            <a:pPr marL="285750" indent="-285750">
              <a:spcBef>
                <a:spcPct val="20000"/>
              </a:spcBef>
              <a:buClr>
                <a:schemeClr val="accent1"/>
              </a:buClr>
              <a:buFont typeface="Arial" panose="020B0604020202020204" pitchFamily="34" charset="0"/>
              <a:buChar char="•"/>
            </a:pPr>
            <a:r>
              <a:rPr lang="de-AT" sz="2400" b="1" dirty="0" smtClean="0">
                <a:solidFill>
                  <a:schemeClr val="tx1">
                    <a:lumMod val="75000"/>
                    <a:lumOff val="25000"/>
                  </a:schemeClr>
                </a:solidFill>
              </a:rPr>
              <a:t>Services</a:t>
            </a:r>
            <a:endParaRPr lang="de-AT" sz="2800" b="1" dirty="0" smtClean="0">
              <a:solidFill>
                <a:schemeClr val="tx1">
                  <a:lumMod val="75000"/>
                  <a:lumOff val="25000"/>
                </a:schemeClr>
              </a:solidFill>
            </a:endParaRPr>
          </a:p>
          <a:p>
            <a:pPr marL="742950" lvl="1" indent="-285750">
              <a:buClr>
                <a:schemeClr val="accent1"/>
              </a:buClr>
              <a:buFont typeface="Arial" panose="020B0604020202020204" pitchFamily="34" charset="0"/>
              <a:buChar char="•"/>
            </a:pPr>
            <a:r>
              <a:rPr lang="de-AT" sz="2400" dirty="0" smtClean="0">
                <a:solidFill>
                  <a:schemeClr val="tx1">
                    <a:lumMod val="75000"/>
                    <a:lumOff val="25000"/>
                  </a:schemeClr>
                </a:solidFill>
              </a:rPr>
              <a:t>Exkursionslisten</a:t>
            </a:r>
          </a:p>
          <a:p>
            <a:pPr marL="742950" lvl="1" indent="-285750">
              <a:buClr>
                <a:schemeClr val="accent1"/>
              </a:buClr>
              <a:buFont typeface="Arial" panose="020B0604020202020204" pitchFamily="34" charset="0"/>
              <a:buChar char="•"/>
            </a:pPr>
            <a:r>
              <a:rPr lang="de-AT" sz="2400" dirty="0" smtClean="0">
                <a:solidFill>
                  <a:schemeClr val="tx1">
                    <a:lumMod val="75000"/>
                    <a:lumOff val="25000"/>
                  </a:schemeClr>
                </a:solidFill>
              </a:rPr>
              <a:t>Fachvortragslisten</a:t>
            </a:r>
          </a:p>
          <a:p>
            <a:pPr marL="742950" lvl="1" indent="-285750">
              <a:buClr>
                <a:schemeClr val="accent1"/>
              </a:buClr>
              <a:buFont typeface="Arial" panose="020B0604020202020204" pitchFamily="34" charset="0"/>
              <a:buChar char="•"/>
            </a:pPr>
            <a:r>
              <a:rPr lang="de-AT" sz="2400" dirty="0" smtClean="0">
                <a:solidFill>
                  <a:schemeClr val="tx1">
                    <a:lumMod val="75000"/>
                    <a:lumOff val="25000"/>
                  </a:schemeClr>
                </a:solidFill>
              </a:rPr>
              <a:t>Individuelle Lernpakete*</a:t>
            </a:r>
          </a:p>
          <a:p>
            <a:pPr marL="285750" indent="-285750">
              <a:spcBef>
                <a:spcPct val="20000"/>
              </a:spcBef>
              <a:buClr>
                <a:schemeClr val="accent1"/>
              </a:buClr>
              <a:buFont typeface="Arial" panose="020B0604020202020204" pitchFamily="34" charset="0"/>
              <a:buChar char="•"/>
            </a:pPr>
            <a:r>
              <a:rPr lang="de-AT" sz="2400" b="1" dirty="0" smtClean="0">
                <a:solidFill>
                  <a:schemeClr val="tx1">
                    <a:lumMod val="75000"/>
                    <a:lumOff val="25000"/>
                  </a:schemeClr>
                </a:solidFill>
              </a:rPr>
              <a:t>Transportbeispiele/ Success </a:t>
            </a:r>
            <a:r>
              <a:rPr lang="de-AT" sz="2400" b="1" dirty="0">
                <a:solidFill>
                  <a:schemeClr val="tx1">
                    <a:lumMod val="75000"/>
                    <a:lumOff val="25000"/>
                  </a:schemeClr>
                </a:solidFill>
              </a:rPr>
              <a:t>Stories</a:t>
            </a:r>
          </a:p>
          <a:p>
            <a:pPr marL="342900" indent="-342900">
              <a:buFont typeface="Arial" panose="020B0604020202020204" pitchFamily="34" charset="0"/>
              <a:buChar char="•"/>
            </a:pPr>
            <a:endParaRPr lang="de-AT" sz="2800" dirty="0" smtClean="0">
              <a:solidFill>
                <a:prstClr val="black"/>
              </a:solidFill>
            </a:endParaRPr>
          </a:p>
          <a:p>
            <a:r>
              <a:rPr lang="de-AT" sz="2400" dirty="0" smtClean="0">
                <a:solidFill>
                  <a:prstClr val="black"/>
                </a:solidFill>
                <a:hlinkClick r:id="rId3"/>
              </a:rPr>
              <a:t>Zur Homepage</a:t>
            </a:r>
            <a:endParaRPr lang="de-AT" dirty="0">
              <a:solidFill>
                <a:prstClr val="black"/>
              </a:solidFill>
              <a:latin typeface="Gill Sans MT" panose="020B0502020104020203" pitchFamily="34" charset="0"/>
            </a:endParaRPr>
          </a:p>
        </p:txBody>
      </p:sp>
      <p:sp>
        <p:nvSpPr>
          <p:cNvPr id="15" name="Titel 20"/>
          <p:cNvSpPr>
            <a:spLocks noGrp="1"/>
          </p:cNvSpPr>
          <p:nvPr>
            <p:ph type="title"/>
          </p:nvPr>
        </p:nvSpPr>
        <p:spPr>
          <a:xfrm>
            <a:off x="457200" y="404664"/>
            <a:ext cx="8003232" cy="990600"/>
          </a:xfrm>
        </p:spPr>
        <p:txBody>
          <a:bodyPr>
            <a:normAutofit/>
          </a:bodyPr>
          <a:lstStyle/>
          <a:p>
            <a:pPr algn="r"/>
            <a:r>
              <a:rPr lang="de-DE" sz="4000" b="1" dirty="0" smtClean="0"/>
              <a:t>  </a:t>
            </a:r>
            <a:r>
              <a:rPr lang="de-DE" sz="4000" b="1" dirty="0" smtClean="0">
                <a:solidFill>
                  <a:schemeClr val="tx1">
                    <a:lumMod val="75000"/>
                    <a:lumOff val="25000"/>
                  </a:schemeClr>
                </a:solidFill>
              </a:rPr>
              <a:t>-</a:t>
            </a:r>
            <a:r>
              <a:rPr lang="de-DE" sz="4000" b="1" dirty="0" smtClean="0"/>
              <a:t> </a:t>
            </a:r>
            <a:r>
              <a:rPr lang="de-DE" sz="4000" dirty="0">
                <a:solidFill>
                  <a:schemeClr val="tx1">
                    <a:lumMod val="75000"/>
                    <a:lumOff val="25000"/>
                  </a:schemeClr>
                </a:solidFill>
              </a:rPr>
              <a:t>online I</a:t>
            </a:r>
            <a:r>
              <a:rPr lang="de-DE" sz="4000" b="1" dirty="0" smtClean="0">
                <a:solidFill>
                  <a:schemeClr val="tx1">
                    <a:lumMod val="75000"/>
                    <a:lumOff val="25000"/>
                  </a:schemeClr>
                </a:solidFill>
              </a:rPr>
              <a:t>nformationsseite</a:t>
            </a:r>
            <a:endParaRPr lang="en-GB" sz="4000" b="1" dirty="0">
              <a:solidFill>
                <a:schemeClr val="tx1">
                  <a:lumMod val="75000"/>
                  <a:lumOff val="25000"/>
                </a:schemeClr>
              </a:solidFill>
            </a:endParaRPr>
          </a:p>
        </p:txBody>
      </p:sp>
      <p:pic>
        <p:nvPicPr>
          <p:cNvPr id="16"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323" y="548680"/>
            <a:ext cx="2966583" cy="754530"/>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95" y="2189956"/>
            <a:ext cx="4763641" cy="3327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251520" y="6415444"/>
            <a:ext cx="8831677" cy="253916"/>
          </a:xfrm>
          <a:prstGeom prst="rect">
            <a:avLst/>
          </a:prstGeom>
          <a:noFill/>
        </p:spPr>
        <p:txBody>
          <a:bodyPr wrap="square" rtlCol="0">
            <a:spAutoFit/>
          </a:bodyPr>
          <a:lstStyle/>
          <a:p>
            <a:r>
              <a:rPr lang="de-DE" sz="1050" dirty="0">
                <a:solidFill>
                  <a:schemeClr val="tx1">
                    <a:lumMod val="75000"/>
                    <a:lumOff val="25000"/>
                  </a:schemeClr>
                </a:solidFill>
              </a:rPr>
              <a:t>*</a:t>
            </a:r>
            <a:r>
              <a:rPr lang="de-DE" sz="1050" dirty="0" smtClean="0">
                <a:solidFill>
                  <a:schemeClr val="tx1">
                    <a:lumMod val="75000"/>
                    <a:lumOff val="25000"/>
                  </a:schemeClr>
                </a:solidFill>
              </a:rPr>
              <a:t>Wir </a:t>
            </a:r>
            <a:r>
              <a:rPr lang="de-DE" sz="1050" dirty="0">
                <a:solidFill>
                  <a:schemeClr val="tx1">
                    <a:lumMod val="75000"/>
                    <a:lumOff val="25000"/>
                  </a:schemeClr>
                </a:solidFill>
              </a:rPr>
              <a:t>bitten um Verständnis für allfällige Wartezeiten im Falle vermehrter Anfragen und behalten uns das Recht vor das Angebot jederzeit zu widerrufen.</a:t>
            </a:r>
            <a:endParaRPr lang="en-GB" sz="1050" dirty="0">
              <a:solidFill>
                <a:schemeClr val="tx1">
                  <a:lumMod val="75000"/>
                  <a:lumOff val="25000"/>
                </a:schemeClr>
              </a:solidFill>
            </a:endParaRPr>
          </a:p>
        </p:txBody>
      </p:sp>
      <p:sp>
        <p:nvSpPr>
          <p:cNvPr id="9" name="Datumsplatzhalter 3"/>
          <p:cNvSpPr>
            <a:spLocks noGrp="1"/>
          </p:cNvSpPr>
          <p:nvPr>
            <p:ph type="dt" sz="half" idx="10"/>
          </p:nvPr>
        </p:nvSpPr>
        <p:spPr>
          <a:xfrm>
            <a:off x="433536" y="6597352"/>
            <a:ext cx="2895600" cy="329184"/>
          </a:xfrm>
        </p:spPr>
        <p:txBody>
          <a:bodyPr/>
          <a:lstStyle/>
          <a:p>
            <a:fld id="{6B171AD8-BD5F-4503-8C65-79BF784426C3}" type="datetime7">
              <a:rPr lang="de-DE" smtClean="0">
                <a:solidFill>
                  <a:prstClr val="white"/>
                </a:solidFill>
              </a:rPr>
              <a:t>Apr-17</a:t>
            </a:fld>
            <a:endParaRPr lang="de-AT" dirty="0">
              <a:solidFill>
                <a:prstClr val="white"/>
              </a:solidFill>
            </a:endParaRPr>
          </a:p>
        </p:txBody>
      </p:sp>
      <p:sp>
        <p:nvSpPr>
          <p:cNvPr id="10" name="Foliennummernplatzhalter 4"/>
          <p:cNvSpPr>
            <a:spLocks noGrp="1"/>
          </p:cNvSpPr>
          <p:nvPr>
            <p:ph type="sldNum" sz="quarter" idx="12"/>
          </p:nvPr>
        </p:nvSpPr>
        <p:spPr>
          <a:xfrm>
            <a:off x="7596336" y="6597352"/>
            <a:ext cx="1066800" cy="329184"/>
          </a:xfrm>
        </p:spPr>
        <p:txBody>
          <a:bodyPr/>
          <a:lstStyle/>
          <a:p>
            <a:fld id="{7D34D7BA-8E13-46FE-8871-8877FE7E3568}" type="slidenum">
              <a:rPr lang="de-AT" smtClean="0">
                <a:solidFill>
                  <a:prstClr val="white"/>
                </a:solidFill>
              </a:rPr>
              <a:pPr/>
              <a:t>8</a:t>
            </a:fld>
            <a:endParaRPr lang="de-AT" dirty="0">
              <a:solidFill>
                <a:prstClr val="white"/>
              </a:solidFill>
            </a:endParaRPr>
          </a:p>
        </p:txBody>
      </p:sp>
    </p:spTree>
    <p:extLst>
      <p:ext uri="{BB962C8B-B14F-4D97-AF65-F5344CB8AC3E}">
        <p14:creationId xmlns:p14="http://schemas.microsoft.com/office/powerpoint/2010/main" val="1900390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pPr/>
              <a:t>Apr-17</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9</a:t>
            </a:fld>
            <a:endParaRPr lang="de-AT" dirty="0">
              <a:solidFill>
                <a:prstClr val="white"/>
              </a:solidFill>
            </a:endParaRPr>
          </a:p>
        </p:txBody>
      </p:sp>
      <p:sp>
        <p:nvSpPr>
          <p:cNvPr id="8" name="Titel 20"/>
          <p:cNvSpPr>
            <a:spLocks noGrp="1"/>
          </p:cNvSpPr>
          <p:nvPr>
            <p:ph type="title"/>
          </p:nvPr>
        </p:nvSpPr>
        <p:spPr>
          <a:xfrm>
            <a:off x="457200" y="404664"/>
            <a:ext cx="7283152" cy="990600"/>
          </a:xfrm>
        </p:spPr>
        <p:txBody>
          <a:bodyPr>
            <a:normAutofit/>
          </a:bodyPr>
          <a:lstStyle/>
          <a:p>
            <a:pPr algn="r"/>
            <a:r>
              <a:rPr lang="de-DE" sz="4000" b="1" dirty="0" smtClean="0"/>
              <a:t>  </a:t>
            </a:r>
            <a:r>
              <a:rPr lang="de-DE" sz="4000" b="1" dirty="0" smtClean="0">
                <a:solidFill>
                  <a:schemeClr val="tx1">
                    <a:lumMod val="75000"/>
                    <a:lumOff val="25000"/>
                  </a:schemeClr>
                </a:solidFill>
              </a:rPr>
              <a:t>-</a:t>
            </a:r>
            <a:r>
              <a:rPr lang="de-DE" sz="4000" b="1" dirty="0" smtClean="0"/>
              <a:t> </a:t>
            </a:r>
            <a:r>
              <a:rPr lang="de-DE" sz="4000" b="1" dirty="0" smtClean="0">
                <a:solidFill>
                  <a:schemeClr val="tx1">
                    <a:lumMod val="75000"/>
                    <a:lumOff val="25000"/>
                  </a:schemeClr>
                </a:solidFill>
              </a:rPr>
              <a:t>Lehrmittel Beispiele</a:t>
            </a:r>
            <a:endParaRPr lang="en-GB" sz="4000" b="1" dirty="0">
              <a:solidFill>
                <a:schemeClr val="tx1">
                  <a:lumMod val="75000"/>
                  <a:lumOff val="25000"/>
                </a:schemeClr>
              </a:solidFill>
            </a:endParaRPr>
          </a:p>
        </p:txBody>
      </p:sp>
      <p:sp>
        <p:nvSpPr>
          <p:cNvPr id="11" name="Textfeld 10"/>
          <p:cNvSpPr txBox="1"/>
          <p:nvPr/>
        </p:nvSpPr>
        <p:spPr>
          <a:xfrm>
            <a:off x="303986" y="4722277"/>
            <a:ext cx="3763958" cy="1938992"/>
          </a:xfrm>
          <a:prstGeom prst="rect">
            <a:avLst/>
          </a:prstGeom>
          <a:noFill/>
        </p:spPr>
        <p:txBody>
          <a:bodyPr wrap="square" rtlCol="0">
            <a:spAutoFit/>
          </a:bodyPr>
          <a:lstStyle/>
          <a:p>
            <a:r>
              <a:rPr lang="de-DE" sz="2400" b="1" dirty="0" smtClean="0">
                <a:solidFill>
                  <a:schemeClr val="tx1">
                    <a:lumMod val="75000"/>
                    <a:lumOff val="25000"/>
                  </a:schemeClr>
                </a:solidFill>
              </a:rPr>
              <a:t>Lehrmittelpaket „Grundlagen der Binnenschifffahrt“</a:t>
            </a:r>
          </a:p>
          <a:p>
            <a:endParaRPr lang="de-DE" sz="2400" b="1" dirty="0">
              <a:solidFill>
                <a:schemeClr val="tx1">
                  <a:lumMod val="75000"/>
                  <a:lumOff val="25000"/>
                </a:schemeClr>
              </a:solidFill>
              <a:hlinkClick r:id="rId3"/>
            </a:endParaRPr>
          </a:p>
          <a:p>
            <a:r>
              <a:rPr lang="de-DE" sz="2400" dirty="0">
                <a:solidFill>
                  <a:schemeClr val="tx1">
                    <a:lumMod val="75000"/>
                    <a:lumOff val="25000"/>
                  </a:schemeClr>
                </a:solidFill>
                <a:hlinkClick r:id="rId4"/>
              </a:rPr>
              <a:t>Zu den Lehrmittelpaketen</a:t>
            </a:r>
            <a:endParaRPr lang="de-DE" sz="2400" dirty="0">
              <a:solidFill>
                <a:schemeClr val="tx1">
                  <a:lumMod val="75000"/>
                  <a:lumOff val="25000"/>
                </a:schemeClr>
              </a:solidFill>
            </a:endParaRPr>
          </a:p>
        </p:txBody>
      </p:sp>
      <p:pic>
        <p:nvPicPr>
          <p:cNvPr id="9"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323" y="548680"/>
            <a:ext cx="2966583" cy="754530"/>
          </a:xfrm>
          <a:prstGeom prst="rect">
            <a:avLst/>
          </a:prstGeom>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9546" y="1303210"/>
            <a:ext cx="6566694" cy="372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01260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04617B"/>
      </a:dk2>
      <a:lt2>
        <a:srgbClr val="DBF5F9"/>
      </a:lt2>
      <a:accent1>
        <a:srgbClr val="0B9B74"/>
      </a:accent1>
      <a:accent2>
        <a:srgbClr val="5FF2CA"/>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rity">
  <a:themeElements>
    <a:clrScheme name="Custom 1">
      <a:dk1>
        <a:sysClr val="windowText" lastClr="000000"/>
      </a:dk1>
      <a:lt1>
        <a:sysClr val="window" lastClr="FFFFFF"/>
      </a:lt1>
      <a:dk2>
        <a:srgbClr val="04617B"/>
      </a:dk2>
      <a:lt2>
        <a:srgbClr val="DBF5F9"/>
      </a:lt2>
      <a:accent1>
        <a:srgbClr val="0B9B74"/>
      </a:accent1>
      <a:accent2>
        <a:srgbClr val="5FF2CA"/>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2_Clarity">
  <a:themeElements>
    <a:clrScheme name="Custom 6">
      <a:dk1>
        <a:sysClr val="windowText" lastClr="000000"/>
      </a:dk1>
      <a:lt1>
        <a:sysClr val="window" lastClr="FFFFFF"/>
      </a:lt1>
      <a:dk2>
        <a:srgbClr val="04617B"/>
      </a:dk2>
      <a:lt2>
        <a:srgbClr val="DBF5F9"/>
      </a:lt2>
      <a:accent1>
        <a:srgbClr val="3C628F"/>
      </a:accent1>
      <a:accent2>
        <a:srgbClr val="2D9DD9"/>
      </a:accent2>
      <a:accent3>
        <a:srgbClr val="F7A941"/>
      </a:accent3>
      <a:accent4>
        <a:srgbClr val="3C628F"/>
      </a:accent4>
      <a:accent5>
        <a:srgbClr val="2D9DD9"/>
      </a:accent5>
      <a:accent6>
        <a:srgbClr val="F7A941"/>
      </a:accent6>
      <a:hlink>
        <a:srgbClr val="3C628F"/>
      </a:hlink>
      <a:folHlink>
        <a:srgbClr val="3C62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3_Clarity">
  <a:themeElements>
    <a:clrScheme name="Custom 1">
      <a:dk1>
        <a:sysClr val="windowText" lastClr="000000"/>
      </a:dk1>
      <a:lt1>
        <a:sysClr val="window" lastClr="FFFFFF"/>
      </a:lt1>
      <a:dk2>
        <a:srgbClr val="04617B"/>
      </a:dk2>
      <a:lt2>
        <a:srgbClr val="DBF5F9"/>
      </a:lt2>
      <a:accent1>
        <a:srgbClr val="0B9B74"/>
      </a:accent1>
      <a:accent2>
        <a:srgbClr val="5FF2CA"/>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4_Clarity">
  <a:themeElements>
    <a:clrScheme name="Custom 6">
      <a:dk1>
        <a:sysClr val="windowText" lastClr="000000"/>
      </a:dk1>
      <a:lt1>
        <a:sysClr val="window" lastClr="FFFFFF"/>
      </a:lt1>
      <a:dk2>
        <a:srgbClr val="04617B"/>
      </a:dk2>
      <a:lt2>
        <a:srgbClr val="DBF5F9"/>
      </a:lt2>
      <a:accent1>
        <a:srgbClr val="3C628F"/>
      </a:accent1>
      <a:accent2>
        <a:srgbClr val="2D9DD9"/>
      </a:accent2>
      <a:accent3>
        <a:srgbClr val="F7A941"/>
      </a:accent3>
      <a:accent4>
        <a:srgbClr val="3C628F"/>
      </a:accent4>
      <a:accent5>
        <a:srgbClr val="2D9DD9"/>
      </a:accent5>
      <a:accent6>
        <a:srgbClr val="F7A941"/>
      </a:accent6>
      <a:hlink>
        <a:srgbClr val="3C628F"/>
      </a:hlink>
      <a:folHlink>
        <a:srgbClr val="3C62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5_Clarity">
  <a:themeElements>
    <a:clrScheme name="Custom 6">
      <a:dk1>
        <a:sysClr val="windowText" lastClr="000000"/>
      </a:dk1>
      <a:lt1>
        <a:sysClr val="window" lastClr="FFFFFF"/>
      </a:lt1>
      <a:dk2>
        <a:srgbClr val="04617B"/>
      </a:dk2>
      <a:lt2>
        <a:srgbClr val="DBF5F9"/>
      </a:lt2>
      <a:accent1>
        <a:srgbClr val="3C628F"/>
      </a:accent1>
      <a:accent2>
        <a:srgbClr val="2D9DD9"/>
      </a:accent2>
      <a:accent3>
        <a:srgbClr val="F7A941"/>
      </a:accent3>
      <a:accent4>
        <a:srgbClr val="3C628F"/>
      </a:accent4>
      <a:accent5>
        <a:srgbClr val="2D9DD9"/>
      </a:accent5>
      <a:accent6>
        <a:srgbClr val="F7A941"/>
      </a:accent6>
      <a:hlink>
        <a:srgbClr val="3C628F"/>
      </a:hlink>
      <a:folHlink>
        <a:srgbClr val="3C62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6">
    <a:dk1>
      <a:sysClr val="windowText" lastClr="000000"/>
    </a:dk1>
    <a:lt1>
      <a:sysClr val="window" lastClr="FFFFFF"/>
    </a:lt1>
    <a:dk2>
      <a:srgbClr val="04617B"/>
    </a:dk2>
    <a:lt2>
      <a:srgbClr val="DBF5F9"/>
    </a:lt2>
    <a:accent1>
      <a:srgbClr val="3C628F"/>
    </a:accent1>
    <a:accent2>
      <a:srgbClr val="2D9DD9"/>
    </a:accent2>
    <a:accent3>
      <a:srgbClr val="F7A941"/>
    </a:accent3>
    <a:accent4>
      <a:srgbClr val="3C628F"/>
    </a:accent4>
    <a:accent5>
      <a:srgbClr val="2D9DD9"/>
    </a:accent5>
    <a:accent6>
      <a:srgbClr val="F7A941"/>
    </a:accent6>
    <a:hlink>
      <a:srgbClr val="3C628F"/>
    </a:hlink>
    <a:folHlink>
      <a:srgbClr val="3C628F"/>
    </a:folHlink>
  </a:clrScheme>
</a:themeOverride>
</file>

<file path=ppt/theme/themeOverride2.xml><?xml version="1.0" encoding="utf-8"?>
<a:themeOverride xmlns:a="http://schemas.openxmlformats.org/drawingml/2006/main">
  <a:clrScheme name="Custom 6">
    <a:dk1>
      <a:sysClr val="windowText" lastClr="000000"/>
    </a:dk1>
    <a:lt1>
      <a:sysClr val="window" lastClr="FFFFFF"/>
    </a:lt1>
    <a:dk2>
      <a:srgbClr val="04617B"/>
    </a:dk2>
    <a:lt2>
      <a:srgbClr val="DBF5F9"/>
    </a:lt2>
    <a:accent1>
      <a:srgbClr val="3C628F"/>
    </a:accent1>
    <a:accent2>
      <a:srgbClr val="2D9DD9"/>
    </a:accent2>
    <a:accent3>
      <a:srgbClr val="F7A941"/>
    </a:accent3>
    <a:accent4>
      <a:srgbClr val="3C628F"/>
    </a:accent4>
    <a:accent5>
      <a:srgbClr val="2D9DD9"/>
    </a:accent5>
    <a:accent6>
      <a:srgbClr val="F7A941"/>
    </a:accent6>
    <a:hlink>
      <a:srgbClr val="3C628F"/>
    </a:hlink>
    <a:folHlink>
      <a:srgbClr val="3C628F"/>
    </a:folHlink>
  </a:clr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04617B"/>
    </a:dk2>
    <a:lt2>
      <a:srgbClr val="DBF5F9"/>
    </a:lt2>
    <a:accent1>
      <a:srgbClr val="0B9B74"/>
    </a:accent1>
    <a:accent2>
      <a:srgbClr val="5FF2CA"/>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Custom 6">
    <a:dk1>
      <a:sysClr val="windowText" lastClr="000000"/>
    </a:dk1>
    <a:lt1>
      <a:sysClr val="window" lastClr="FFFFFF"/>
    </a:lt1>
    <a:dk2>
      <a:srgbClr val="04617B"/>
    </a:dk2>
    <a:lt2>
      <a:srgbClr val="DBF5F9"/>
    </a:lt2>
    <a:accent1>
      <a:srgbClr val="3C628F"/>
    </a:accent1>
    <a:accent2>
      <a:srgbClr val="2D9DD9"/>
    </a:accent2>
    <a:accent3>
      <a:srgbClr val="F7A941"/>
    </a:accent3>
    <a:accent4>
      <a:srgbClr val="3C628F"/>
    </a:accent4>
    <a:accent5>
      <a:srgbClr val="2D9DD9"/>
    </a:accent5>
    <a:accent6>
      <a:srgbClr val="F7A941"/>
    </a:accent6>
    <a:hlink>
      <a:srgbClr val="3C628F"/>
    </a:hlink>
    <a:folHlink>
      <a:srgbClr val="3C628F"/>
    </a:folHlink>
  </a:clrScheme>
</a:themeOverride>
</file>

<file path=ppt/theme/themeOverride5.xml><?xml version="1.0" encoding="utf-8"?>
<a:themeOverride xmlns:a="http://schemas.openxmlformats.org/drawingml/2006/main">
  <a:clrScheme name="Custom 1">
    <a:dk1>
      <a:sysClr val="windowText" lastClr="000000"/>
    </a:dk1>
    <a:lt1>
      <a:sysClr val="window" lastClr="FFFFFF"/>
    </a:lt1>
    <a:dk2>
      <a:srgbClr val="04617B"/>
    </a:dk2>
    <a:lt2>
      <a:srgbClr val="DBF5F9"/>
    </a:lt2>
    <a:accent1>
      <a:srgbClr val="0B9B74"/>
    </a:accent1>
    <a:accent2>
      <a:srgbClr val="5FF2CA"/>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Clarity</Template>
  <TotalTime>0</TotalTime>
  <Words>4693</Words>
  <Application>Microsoft Office PowerPoint</Application>
  <PresentationFormat>Bildschirmpräsentation (4:3)</PresentationFormat>
  <Paragraphs>911</Paragraphs>
  <Slides>44</Slides>
  <Notes>41</Notes>
  <HiddenSlides>0</HiddenSlides>
  <MMClips>0</MMClips>
  <ScaleCrop>false</ScaleCrop>
  <HeadingPairs>
    <vt:vector size="4" baseType="variant">
      <vt:variant>
        <vt:lpstr>Design</vt:lpstr>
      </vt:variant>
      <vt:variant>
        <vt:i4>6</vt:i4>
      </vt:variant>
      <vt:variant>
        <vt:lpstr>Folientitel</vt:lpstr>
      </vt:variant>
      <vt:variant>
        <vt:i4>44</vt:i4>
      </vt:variant>
    </vt:vector>
  </HeadingPairs>
  <TitlesOfParts>
    <vt:vector size="50" baseType="lpstr">
      <vt:lpstr>Custom Design</vt:lpstr>
      <vt:lpstr>1_Clarity</vt:lpstr>
      <vt:lpstr>2_Clarity</vt:lpstr>
      <vt:lpstr>3_Clarity</vt:lpstr>
      <vt:lpstr>4_Clarity</vt:lpstr>
      <vt:lpstr>5_Clarity</vt:lpstr>
      <vt:lpstr>Online Handbuch</vt:lpstr>
      <vt:lpstr>Logistik und Güterverkehr im Unterricht</vt:lpstr>
      <vt:lpstr>PowerPoint-Präsentation</vt:lpstr>
      <vt:lpstr>- Aufbau</vt:lpstr>
      <vt:lpstr>Attraktivierung des Berufsbildes durch hochwertige Unterrichtsmaterialien</vt:lpstr>
      <vt:lpstr>- Integration in den Unterricht</vt:lpstr>
      <vt:lpstr>PowerPoint-Präsentation</vt:lpstr>
      <vt:lpstr>  - online Informationsseite</vt:lpstr>
      <vt:lpstr>  - Lehrmittel Beispiele</vt:lpstr>
      <vt:lpstr>  - Lehrmittelpakete</vt:lpstr>
      <vt:lpstr>  - Lehrmittelpakete  Themenübersicht</vt:lpstr>
      <vt:lpstr>PowerPoint-Präsentation</vt:lpstr>
      <vt:lpstr>PowerPoint-Präsentation</vt:lpstr>
      <vt:lpstr>PowerPoint-Präsentation</vt:lpstr>
      <vt:lpstr>PowerPoint-Präsentation</vt:lpstr>
      <vt:lpstr>  - online Informationsseite</vt:lpstr>
      <vt:lpstr>PowerPoint-Präsentation</vt:lpstr>
      <vt:lpstr>  - Lehrmittel Beispiele</vt:lpstr>
      <vt:lpstr>  - Lehrmittelpakete</vt:lpstr>
      <vt:lpstr>PowerPoint-Präsentation</vt:lpstr>
      <vt:lpstr>  - Lehrmittelpakete</vt:lpstr>
      <vt:lpstr>PowerPoint-Präsentation</vt:lpstr>
      <vt:lpstr>PowerPoint-Präsentation</vt:lpstr>
      <vt:lpstr>  - online Informationsseite</vt:lpstr>
      <vt:lpstr>  - Lehrmittel Beispiele</vt:lpstr>
      <vt:lpstr>  - Lehrmittelpakete</vt:lpstr>
      <vt:lpstr>PowerPoint-Präsentation</vt:lpstr>
      <vt:lpstr>  - Lehrmittelpakete</vt:lpstr>
      <vt:lpstr>PowerPoint-Präsentation</vt:lpstr>
      <vt:lpstr>PowerPoint-Präsentation</vt:lpstr>
      <vt:lpstr>  - online Informationsseite</vt:lpstr>
      <vt:lpstr>  - Lehrmittel Beispiele</vt:lpstr>
      <vt:lpstr>  - Lehrmittelpakete</vt:lpstr>
      <vt:lpstr>PowerPoint-Präsentation</vt:lpstr>
      <vt:lpstr>  - Lehrmittelpakete</vt:lpstr>
      <vt:lpstr>PowerPoint-Präsentation</vt:lpstr>
      <vt:lpstr>PowerPoint-Präsentation</vt:lpstr>
      <vt:lpstr>  - online Informationsseite</vt:lpstr>
      <vt:lpstr>  - Lehrmittel Beispiele</vt:lpstr>
      <vt:lpstr>  - Lehrmittelpakete</vt:lpstr>
      <vt:lpstr>PowerPoint-Präsentation</vt:lpstr>
      <vt:lpstr>PowerPoint-Präsentation</vt:lpstr>
      <vt:lpstr>PowerPoint-Präsentation</vt:lpstr>
      <vt:lpstr>Zusatzinformationen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sabine.jung</dc:creator>
  <cp:lastModifiedBy>Jung Eva</cp:lastModifiedBy>
  <cp:revision>517</cp:revision>
  <cp:lastPrinted>2016-07-26T10:59:23Z</cp:lastPrinted>
  <dcterms:created xsi:type="dcterms:W3CDTF">2012-09-17T08:31:25Z</dcterms:created>
  <dcterms:modified xsi:type="dcterms:W3CDTF">2017-04-07T09:00:46Z</dcterms:modified>
</cp:coreProperties>
</file>