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4"/>
  </p:notesMasterIdLst>
  <p:handoutMasterIdLst>
    <p:handoutMasterId r:id="rId55"/>
  </p:handoutMasterIdLst>
  <p:sldIdLst>
    <p:sldId id="268" r:id="rId5"/>
    <p:sldId id="2370" r:id="rId6"/>
    <p:sldId id="282" r:id="rId7"/>
    <p:sldId id="269" r:id="rId8"/>
    <p:sldId id="270" r:id="rId9"/>
    <p:sldId id="276" r:id="rId10"/>
    <p:sldId id="283" r:id="rId11"/>
    <p:sldId id="284" r:id="rId12"/>
    <p:sldId id="2336" r:id="rId13"/>
    <p:sldId id="2337" r:id="rId14"/>
    <p:sldId id="2338" r:id="rId15"/>
    <p:sldId id="2339" r:id="rId16"/>
    <p:sldId id="2340" r:id="rId17"/>
    <p:sldId id="2346" r:id="rId18"/>
    <p:sldId id="2347" r:id="rId19"/>
    <p:sldId id="2342" r:id="rId20"/>
    <p:sldId id="2343" r:id="rId21"/>
    <p:sldId id="2344" r:id="rId22"/>
    <p:sldId id="2345" r:id="rId23"/>
    <p:sldId id="2341" r:id="rId24"/>
    <p:sldId id="2348" r:id="rId25"/>
    <p:sldId id="2349" r:id="rId26"/>
    <p:sldId id="2350" r:id="rId27"/>
    <p:sldId id="2351" r:id="rId28"/>
    <p:sldId id="273" r:id="rId29"/>
    <p:sldId id="2352" r:id="rId30"/>
    <p:sldId id="2368" r:id="rId31"/>
    <p:sldId id="2354" r:id="rId32"/>
    <p:sldId id="2355" r:id="rId33"/>
    <p:sldId id="2356" r:id="rId34"/>
    <p:sldId id="2357" r:id="rId35"/>
    <p:sldId id="2358" r:id="rId36"/>
    <p:sldId id="297" r:id="rId37"/>
    <p:sldId id="259" r:id="rId38"/>
    <p:sldId id="2359" r:id="rId39"/>
    <p:sldId id="2360" r:id="rId40"/>
    <p:sldId id="2361" r:id="rId41"/>
    <p:sldId id="2363" r:id="rId42"/>
    <p:sldId id="2366" r:id="rId43"/>
    <p:sldId id="260" r:id="rId44"/>
    <p:sldId id="277" r:id="rId45"/>
    <p:sldId id="306" r:id="rId46"/>
    <p:sldId id="2365" r:id="rId47"/>
    <p:sldId id="321" r:id="rId48"/>
    <p:sldId id="320" r:id="rId49"/>
    <p:sldId id="322" r:id="rId50"/>
    <p:sldId id="2331" r:id="rId51"/>
    <p:sldId id="2332" r:id="rId52"/>
    <p:sldId id="2369" r:id="rId53"/>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Übersicht" id="{8F2D7CEC-BB83-4743-ADDB-39626032455D}">
          <p14:sldIdLst>
            <p14:sldId id="268"/>
            <p14:sldId id="2370"/>
            <p14:sldId id="282"/>
            <p14:sldId id="269"/>
          </p14:sldIdLst>
        </p14:section>
        <p14:section name="Kapitel 1" id="{5BED0FB8-C8EB-41CB-AAE6-C3CEC6551B66}">
          <p14:sldIdLst>
            <p14:sldId id="270"/>
            <p14:sldId id="276"/>
            <p14:sldId id="283"/>
            <p14:sldId id="284"/>
            <p14:sldId id="2336"/>
            <p14:sldId id="2337"/>
            <p14:sldId id="2338"/>
            <p14:sldId id="2339"/>
            <p14:sldId id="2340"/>
            <p14:sldId id="2346"/>
            <p14:sldId id="2347"/>
            <p14:sldId id="2342"/>
            <p14:sldId id="2343"/>
            <p14:sldId id="2344"/>
            <p14:sldId id="2345"/>
            <p14:sldId id="2341"/>
            <p14:sldId id="2348"/>
            <p14:sldId id="2349"/>
            <p14:sldId id="2350"/>
            <p14:sldId id="2351"/>
          </p14:sldIdLst>
        </p14:section>
        <p14:section name="Kapitel 2" id="{1DEC3E3E-6CA0-47FB-A34E-64AEC245635D}">
          <p14:sldIdLst>
            <p14:sldId id="273"/>
            <p14:sldId id="2352"/>
            <p14:sldId id="2368"/>
            <p14:sldId id="2354"/>
            <p14:sldId id="2355"/>
            <p14:sldId id="2356"/>
            <p14:sldId id="2357"/>
            <p14:sldId id="2358"/>
            <p14:sldId id="297"/>
          </p14:sldIdLst>
        </p14:section>
        <p14:section name="Kapitel 3" id="{ED6ABA1D-A582-4099-A673-F59E89F377BD}">
          <p14:sldIdLst>
            <p14:sldId id="259"/>
            <p14:sldId id="2359"/>
            <p14:sldId id="2360"/>
            <p14:sldId id="2361"/>
            <p14:sldId id="2363"/>
            <p14:sldId id="2366"/>
          </p14:sldIdLst>
        </p14:section>
        <p14:section name="Kapitel 4" id="{46884A32-CD38-49E1-A8D0-5ACD353D821E}">
          <p14:sldIdLst>
            <p14:sldId id="260"/>
            <p14:sldId id="277"/>
            <p14:sldId id="306"/>
            <p14:sldId id="2365"/>
            <p14:sldId id="321"/>
            <p14:sldId id="320"/>
            <p14:sldId id="322"/>
            <p14:sldId id="2331"/>
            <p14:sldId id="2332"/>
            <p14:sldId id="236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4C71"/>
    <a:srgbClr val="3C6496"/>
    <a:srgbClr val="5885BC"/>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6033FA-ABBB-4D25-A78C-18785DE53FBE}" v="156" dt="2026-05-19T10:21:48.108"/>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7292A2E-F333-43FB-9621-5CBBE7FDCDCB}" styleName="Helle Formatvorlage 2 - Akz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895" autoAdjust="0"/>
  </p:normalViewPr>
  <p:slideViewPr>
    <p:cSldViewPr snapToGrid="0">
      <p:cViewPr varScale="1">
        <p:scale>
          <a:sx n="99" d="100"/>
          <a:sy n="99" d="100"/>
        </p:scale>
        <p:origin x="253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modMainMaster modSection">
      <pc:chgData name="Pum Christina" userId="a82e7e0d-e68d-43fd-9ce2-ebf69d9ea0b4" providerId="ADAL" clId="{C74C004E-2192-4A0B-857F-355394A13FB5}" dt="2026-05-19T09:45:46.382" v="300" actId="20577"/>
      <pc:docMkLst>
        <pc:docMk/>
      </pc:docMkLst>
      <pc:sldChg chg="modSp mod">
        <pc:chgData name="Pum Christina" userId="a82e7e0d-e68d-43fd-9ce2-ebf69d9ea0b4" providerId="ADAL" clId="{C74C004E-2192-4A0B-857F-355394A13FB5}" dt="2026-05-19T09:45:46.382" v="300" actId="20577"/>
        <pc:sldMkLst>
          <pc:docMk/>
          <pc:sldMk cId="1823519978" sldId="320"/>
        </pc:sldMkLst>
        <pc:spChg chg="mod">
          <ac:chgData name="Pum Christina" userId="a82e7e0d-e68d-43fd-9ce2-ebf69d9ea0b4" providerId="ADAL" clId="{C74C004E-2192-4A0B-857F-355394A13FB5}" dt="2026-05-19T09:45:46.382" v="300" actId="20577"/>
          <ac:spMkLst>
            <pc:docMk/>
            <pc:sldMk cId="1823519978" sldId="320"/>
            <ac:spMk id="3" creationId="{5117A2FC-0B87-BF64-6036-7007D57477CB}"/>
          </ac:spMkLst>
        </pc:spChg>
      </pc:sldChg>
      <pc:sldChg chg="addSp modSp mod modNotesTx">
        <pc:chgData name="Pum Christina" userId="a82e7e0d-e68d-43fd-9ce2-ebf69d9ea0b4" providerId="ADAL" clId="{C74C004E-2192-4A0B-857F-355394A13FB5}" dt="2026-05-12T08:35:20.271" v="250"/>
        <pc:sldMkLst>
          <pc:docMk/>
          <pc:sldMk cId="1789897130" sldId="321"/>
        </pc:sldMkLst>
        <pc:spChg chg="mod">
          <ac:chgData name="Pum Christina" userId="a82e7e0d-e68d-43fd-9ce2-ebf69d9ea0b4" providerId="ADAL" clId="{C74C004E-2192-4A0B-857F-355394A13FB5}" dt="2026-05-07T07:33:14.571" v="167" actId="20577"/>
          <ac:spMkLst>
            <pc:docMk/>
            <pc:sldMk cId="1789897130" sldId="321"/>
            <ac:spMk id="4" creationId="{E7D9FB3F-4829-8C96-DEFE-6498B4C26D73}"/>
          </ac:spMkLst>
        </pc:spChg>
        <pc:spChg chg="add mod">
          <ac:chgData name="Pum Christina" userId="a82e7e0d-e68d-43fd-9ce2-ebf69d9ea0b4" providerId="ADAL" clId="{C74C004E-2192-4A0B-857F-355394A13FB5}" dt="2026-05-07T07:32:08.956" v="159"/>
          <ac:spMkLst>
            <pc:docMk/>
            <pc:sldMk cId="1789897130" sldId="321"/>
            <ac:spMk id="7" creationId="{8B0962CE-54F9-AE93-A3A4-0E099D5730F2}"/>
          </ac:spMkLst>
        </pc:spChg>
        <pc:picChg chg="add mod">
          <ac:chgData name="Pum Christina" userId="a82e7e0d-e68d-43fd-9ce2-ebf69d9ea0b4" providerId="ADAL" clId="{C74C004E-2192-4A0B-857F-355394A13FB5}" dt="2026-05-12T08:35:20.271" v="250"/>
          <ac:picMkLst>
            <pc:docMk/>
            <pc:sldMk cId="1789897130" sldId="321"/>
            <ac:picMk id="6" creationId="{18A8ABB8-D685-BABD-9191-E1F09CFF91D2}"/>
          </ac:picMkLst>
        </pc:picChg>
      </pc:sldChg>
      <pc:sldChg chg="modSp mod">
        <pc:chgData name="Pum Christina" userId="a82e7e0d-e68d-43fd-9ce2-ebf69d9ea0b4" providerId="ADAL" clId="{C74C004E-2192-4A0B-857F-355394A13FB5}" dt="2026-05-07T07:51:33.145" v="248" actId="20577"/>
        <pc:sldMkLst>
          <pc:docMk/>
          <pc:sldMk cId="1922672807" sldId="2331"/>
        </pc:sldMkLst>
        <pc:spChg chg="mod">
          <ac:chgData name="Pum Christina" userId="a82e7e0d-e68d-43fd-9ce2-ebf69d9ea0b4" providerId="ADAL" clId="{C74C004E-2192-4A0B-857F-355394A13FB5}" dt="2026-05-07T07:51:33.145" v="248" actId="20577"/>
          <ac:spMkLst>
            <pc:docMk/>
            <pc:sldMk cId="1922672807" sldId="2331"/>
            <ac:spMk id="24" creationId="{628C7A1D-E098-4970-DB2F-CE1EBAC891EE}"/>
          </ac:spMkLst>
        </pc:spChg>
      </pc:sldChg>
      <pc:sldChg chg="modSp mod">
        <pc:chgData name="Pum Christina" userId="a82e7e0d-e68d-43fd-9ce2-ebf69d9ea0b4" providerId="ADAL" clId="{C74C004E-2192-4A0B-857F-355394A13FB5}" dt="2026-05-19T09:45:04.106" v="295" actId="1076"/>
        <pc:sldMkLst>
          <pc:docMk/>
          <pc:sldMk cId="1689796965" sldId="2332"/>
        </pc:sldMkLst>
        <pc:spChg chg="mod">
          <ac:chgData name="Pum Christina" userId="a82e7e0d-e68d-43fd-9ce2-ebf69d9ea0b4" providerId="ADAL" clId="{C74C004E-2192-4A0B-857F-355394A13FB5}" dt="2026-05-19T09:44:53.167" v="291" actId="20577"/>
          <ac:spMkLst>
            <pc:docMk/>
            <pc:sldMk cId="1689796965" sldId="2332"/>
            <ac:spMk id="5" creationId="{3C04955B-5CCC-59A6-C191-6951ED0C7199}"/>
          </ac:spMkLst>
        </pc:spChg>
        <pc:spChg chg="mod">
          <ac:chgData name="Pum Christina" userId="a82e7e0d-e68d-43fd-9ce2-ebf69d9ea0b4" providerId="ADAL" clId="{C74C004E-2192-4A0B-857F-355394A13FB5}" dt="2026-05-19T09:45:04.106" v="295" actId="1076"/>
          <ac:spMkLst>
            <pc:docMk/>
            <pc:sldMk cId="1689796965" sldId="2332"/>
            <ac:spMk id="7" creationId="{9654E791-7BDC-64AF-8555-C2647C1490F9}"/>
          </ac:spMkLst>
        </pc:spChg>
      </pc:sldChg>
      <pc:sldChg chg="modSp mod">
        <pc:chgData name="Pum Christina" userId="a82e7e0d-e68d-43fd-9ce2-ebf69d9ea0b4" providerId="ADAL" clId="{C74C004E-2192-4A0B-857F-355394A13FB5}" dt="2026-05-07T07:50:13.201" v="244" actId="20577"/>
        <pc:sldMkLst>
          <pc:docMk/>
          <pc:sldMk cId="1771075676" sldId="2348"/>
        </pc:sldMkLst>
        <pc:spChg chg="mod">
          <ac:chgData name="Pum Christina" userId="a82e7e0d-e68d-43fd-9ce2-ebf69d9ea0b4" providerId="ADAL" clId="{C74C004E-2192-4A0B-857F-355394A13FB5}" dt="2026-05-07T07:50:13.201" v="244" actId="20577"/>
          <ac:spMkLst>
            <pc:docMk/>
            <pc:sldMk cId="1771075676" sldId="2348"/>
            <ac:spMk id="4" creationId="{D5CEC7C4-9E7C-AD59-FE45-75CE7BBE50D6}"/>
          </ac:spMkLst>
        </pc:spChg>
      </pc:sldChg>
      <pc:sldChg chg="addSp modSp mod modNotesTx">
        <pc:chgData name="Pum Christina" userId="a82e7e0d-e68d-43fd-9ce2-ebf69d9ea0b4" providerId="ADAL" clId="{C74C004E-2192-4A0B-857F-355394A13FB5}" dt="2026-05-19T09:39:40.181" v="273" actId="20577"/>
        <pc:sldMkLst>
          <pc:docMk/>
          <pc:sldMk cId="3667614320" sldId="2360"/>
        </pc:sldMkLst>
        <pc:spChg chg="add mod">
          <ac:chgData name="Pum Christina" userId="a82e7e0d-e68d-43fd-9ce2-ebf69d9ea0b4" providerId="ADAL" clId="{C74C004E-2192-4A0B-857F-355394A13FB5}" dt="2026-05-19T09:39:37.071" v="271" actId="1076"/>
          <ac:spMkLst>
            <pc:docMk/>
            <pc:sldMk cId="3667614320" sldId="2360"/>
            <ac:spMk id="5" creationId="{93F218BA-A3ED-6511-E54B-A250A8C81901}"/>
          </ac:spMkLst>
        </pc:spChg>
        <pc:spChg chg="mod">
          <ac:chgData name="Pum Christina" userId="a82e7e0d-e68d-43fd-9ce2-ebf69d9ea0b4" providerId="ADAL" clId="{C74C004E-2192-4A0B-857F-355394A13FB5}" dt="2026-05-19T09:39:40.181" v="273" actId="20577"/>
          <ac:spMkLst>
            <pc:docMk/>
            <pc:sldMk cId="3667614320" sldId="2360"/>
            <ac:spMk id="8" creationId="{2487C09E-E66B-9221-2147-9A52F5637DB0}"/>
          </ac:spMkLst>
        </pc:spChg>
        <pc:picChg chg="mod">
          <ac:chgData name="Pum Christina" userId="a82e7e0d-e68d-43fd-9ce2-ebf69d9ea0b4" providerId="ADAL" clId="{C74C004E-2192-4A0B-857F-355394A13FB5}" dt="2026-05-19T09:39:31.383" v="270" actId="1076"/>
          <ac:picMkLst>
            <pc:docMk/>
            <pc:sldMk cId="3667614320" sldId="2360"/>
            <ac:picMk id="4" creationId="{09A84794-0719-069B-5186-25F364425753}"/>
          </ac:picMkLst>
        </pc:picChg>
      </pc:sldChg>
      <pc:sldChg chg="del">
        <pc:chgData name="Pum Christina" userId="a82e7e0d-e68d-43fd-9ce2-ebf69d9ea0b4" providerId="ADAL" clId="{C74C004E-2192-4A0B-857F-355394A13FB5}" dt="2026-05-19T09:40:31.028" v="274" actId="47"/>
        <pc:sldMkLst>
          <pc:docMk/>
          <pc:sldMk cId="2378614921" sldId="2362"/>
        </pc:sldMkLst>
      </pc:sldChg>
      <pc:sldChg chg="del">
        <pc:chgData name="Pum Christina" userId="a82e7e0d-e68d-43fd-9ce2-ebf69d9ea0b4" providerId="ADAL" clId="{C74C004E-2192-4A0B-857F-355394A13FB5}" dt="2026-05-19T09:40:45.377" v="275" actId="47"/>
        <pc:sldMkLst>
          <pc:docMk/>
          <pc:sldMk cId="3297767475" sldId="2364"/>
        </pc:sldMkLst>
      </pc:sldChg>
      <pc:sldChg chg="addSp delSp modSp mod">
        <pc:chgData name="Pum Christina" userId="a82e7e0d-e68d-43fd-9ce2-ebf69d9ea0b4" providerId="ADAL" clId="{C74C004E-2192-4A0B-857F-355394A13FB5}" dt="2026-05-19T09:45:33.340" v="299" actId="255"/>
        <pc:sldMkLst>
          <pc:docMk/>
          <pc:sldMk cId="244361453" sldId="2369"/>
        </pc:sldMkLst>
        <pc:spChg chg="add mod">
          <ac:chgData name="Pum Christina" userId="a82e7e0d-e68d-43fd-9ce2-ebf69d9ea0b4" providerId="ADAL" clId="{C74C004E-2192-4A0B-857F-355394A13FB5}" dt="2026-05-19T09:45:33.340" v="299" actId="255"/>
          <ac:spMkLst>
            <pc:docMk/>
            <pc:sldMk cId="244361453" sldId="2369"/>
            <ac:spMk id="3" creationId="{89A34F8E-7812-5034-BFA4-23E86A66015F}"/>
          </ac:spMkLst>
        </pc:spChg>
        <pc:spChg chg="mod">
          <ac:chgData name="Pum Christina" userId="a82e7e0d-e68d-43fd-9ce2-ebf69d9ea0b4" providerId="ADAL" clId="{C74C004E-2192-4A0B-857F-355394A13FB5}" dt="2026-05-19T09:44:56.350" v="294" actId="20577"/>
          <ac:spMkLst>
            <pc:docMk/>
            <pc:sldMk cId="244361453" sldId="2369"/>
            <ac:spMk id="5" creationId="{7096DD9A-ACAD-2DD7-FD00-DFD5E30418FE}"/>
          </ac:spMkLst>
        </pc:spChg>
        <pc:spChg chg="del mod">
          <ac:chgData name="Pum Christina" userId="a82e7e0d-e68d-43fd-9ce2-ebf69d9ea0b4" providerId="ADAL" clId="{C74C004E-2192-4A0B-857F-355394A13FB5}" dt="2026-05-19T09:44:48.718" v="289"/>
          <ac:spMkLst>
            <pc:docMk/>
            <pc:sldMk cId="244361453" sldId="2369"/>
            <ac:spMk id="7" creationId="{B56B0F52-6E43-7D97-525C-01EC2D7F75C0}"/>
          </ac:spMkLst>
        </pc:spChg>
      </pc:sldChg>
      <pc:sldChg chg="addSp delSp modSp add mod">
        <pc:chgData name="Pum Christina" userId="a82e7e0d-e68d-43fd-9ce2-ebf69d9ea0b4" providerId="ADAL" clId="{C74C004E-2192-4A0B-857F-355394A13FB5}" dt="2026-05-07T07:49:44.014" v="242" actId="20577"/>
        <pc:sldMkLst>
          <pc:docMk/>
          <pc:sldMk cId="2797899128" sldId="2370"/>
        </pc:sldMkLst>
        <pc:spChg chg="mod">
          <ac:chgData name="Pum Christina" userId="a82e7e0d-e68d-43fd-9ce2-ebf69d9ea0b4" providerId="ADAL" clId="{C74C004E-2192-4A0B-857F-355394A13FB5}" dt="2026-05-07T07:49:44.014" v="242" actId="20577"/>
          <ac:spMkLst>
            <pc:docMk/>
            <pc:sldMk cId="2797899128" sldId="2370"/>
            <ac:spMk id="3" creationId="{DCFA72EE-9795-142E-AA2D-DCDF0AAD260F}"/>
          </ac:spMkLst>
        </pc:spChg>
        <pc:spChg chg="mod">
          <ac:chgData name="Pum Christina" userId="a82e7e0d-e68d-43fd-9ce2-ebf69d9ea0b4" providerId="ADAL" clId="{C74C004E-2192-4A0B-857F-355394A13FB5}" dt="2026-05-07T07:49:12.386" v="186"/>
          <ac:spMkLst>
            <pc:docMk/>
            <pc:sldMk cId="2797899128" sldId="2370"/>
            <ac:spMk id="4" creationId="{D214CAD0-B5AC-10B9-AA9B-AD2714EE190E}"/>
          </ac:spMkLst>
        </pc:spChg>
        <pc:spChg chg="add mod">
          <ac:chgData name="Pum Christina" userId="a82e7e0d-e68d-43fd-9ce2-ebf69d9ea0b4" providerId="ADAL" clId="{C74C004E-2192-4A0B-857F-355394A13FB5}" dt="2026-05-07T07:49:19.838" v="188"/>
          <ac:spMkLst>
            <pc:docMk/>
            <pc:sldMk cId="2797899128" sldId="2370"/>
            <ac:spMk id="5" creationId="{3C398C3D-A30A-B175-7873-388BA095998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19.05.2026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19.05.2026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create.kahoot.it/share/die-donau-okosystem-und-lebensader/d3a5dadf-55bd-45e0-9646-e8b8e6caeba9"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a:t>
            </a:fld>
            <a:endParaRPr lang="de-AT"/>
          </a:p>
        </p:txBody>
      </p:sp>
    </p:spTree>
    <p:extLst>
      <p:ext uri="{BB962C8B-B14F-4D97-AF65-F5344CB8AC3E}">
        <p14:creationId xmlns:p14="http://schemas.microsoft.com/office/powerpoint/2010/main" val="3804928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 </a:t>
            </a:r>
            <a:r>
              <a:rPr lang="de-AT" dirty="0" err="1"/>
              <a:t>sofatutor</a:t>
            </a:r>
            <a:r>
              <a:rPr lang="de-AT" dirty="0"/>
              <a:t> GmbH (2025): https://www.sofatutor.at/biologie/videos/das-oekosystem#oekosystem-definition (Abruf: 21.10.2025)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a:t>
            </a:fld>
            <a:endParaRPr lang="de-AT"/>
          </a:p>
        </p:txBody>
      </p:sp>
    </p:spTree>
    <p:extLst>
      <p:ext uri="{BB962C8B-B14F-4D97-AF65-F5344CB8AC3E}">
        <p14:creationId xmlns:p14="http://schemas.microsoft.com/office/powerpoint/2010/main" val="498618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01F66-50F2-AFE5-58A5-6011309335A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115C0D4-9E2F-0F25-C09E-4448146ED67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61365CB-1D2C-241C-0378-926BC2F9B9B1}"/>
              </a:ext>
            </a:extLst>
          </p:cNvPr>
          <p:cNvSpPr>
            <a:spLocks noGrp="1"/>
          </p:cNvSpPr>
          <p:nvPr>
            <p:ph type="body" idx="1"/>
          </p:nvPr>
        </p:nvSpPr>
        <p:spPr/>
        <p:txBody>
          <a:bodyPr/>
          <a:lstStyle/>
          <a:p>
            <a:r>
              <a:rPr lang="de-AT" dirty="0"/>
              <a:t>Quelle: BMLUK (2025a): https://www.generationblue.at/wasserwissen/wasserqualitat/was-ist-gewaesseroekologie.html (Abruf: 21.10.2025)</a:t>
            </a:r>
          </a:p>
          <a:p>
            <a:endParaRPr lang="de-AT" dirty="0"/>
          </a:p>
        </p:txBody>
      </p:sp>
      <p:sp>
        <p:nvSpPr>
          <p:cNvPr id="4" name="Kopfzeilenplatzhalter 3">
            <a:extLst>
              <a:ext uri="{FF2B5EF4-FFF2-40B4-BE49-F238E27FC236}">
                <a16:creationId xmlns:a16="http://schemas.microsoft.com/office/drawing/2014/main" id="{767C6F4F-9D7B-D0E2-842E-AEC2CB6C102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668DBF-B929-DD3B-0552-77E8A53BAB7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4D5EF60-F38F-FC25-DB44-4E8C2827583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CC040E9-FEDC-E334-8B93-1C3EB5A979A4}"/>
              </a:ext>
            </a:extLst>
          </p:cNvPr>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844129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D2E24-B244-A858-8006-31BA9C8E014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AB016FA-14FA-1603-33B5-3BB35975484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D881090-3231-4D2F-79B2-CC3AFE5F81FA}"/>
              </a:ext>
            </a:extLst>
          </p:cNvPr>
          <p:cNvSpPr>
            <a:spLocks noGrp="1"/>
          </p:cNvSpPr>
          <p:nvPr>
            <p:ph type="body" idx="1"/>
          </p:nvPr>
        </p:nvSpPr>
        <p:spPr/>
        <p:txBody>
          <a:bodyPr/>
          <a:lstStyle/>
          <a:p>
            <a:r>
              <a:rPr lang="de-AT"/>
              <a:t>Quelle: BMLUK (2025b): https://info.bml.gv.at/themen/wasser/gewaesserbewirtschaftung/umsetzungsprojekte/gewaesseroekologie.html (Abruf am 21.10.2025)</a:t>
            </a:r>
          </a:p>
          <a:p>
            <a:endParaRPr lang="de-AT"/>
          </a:p>
          <a:p>
            <a:pPr marL="171450" indent="-171450">
              <a:buFont typeface="Arial" panose="020B0604020202020204" pitchFamily="34" charset="0"/>
              <a:buChar char="•"/>
            </a:pPr>
            <a:r>
              <a:rPr lang="de-AT"/>
              <a:t>Unsere Gewässer werden von einer Vielzahl unterschiedlicher Lebewesen, wie Fischen, Insekten, Muscheln, Krebsen, Algen oder Wasserpflanzen besiedelt. Diese haben unterschiedliche Ansprüche an ihren Lebensraum, manche brauchen zum Beispiel kalte, rasch fließende Gewässer, andere eher warme, langsam fließende. Welche Tiere und Pflanzen in einem Gewässer zu finden sind, hängt also immer davon ab, wie der jeweilige Lebensraum beschaffen ist.</a:t>
            </a:r>
          </a:p>
          <a:p>
            <a:pPr marL="171450" indent="-171450">
              <a:buFont typeface="Arial" panose="020B0604020202020204" pitchFamily="34" charset="0"/>
              <a:buChar char="•"/>
            </a:pPr>
            <a:r>
              <a:rPr lang="de-AT"/>
              <a:t>Wenn durch Eingriffe in ein Gewässer, wie zum Beispiel Begradigung, Verbauung, Aufstau und so weiter der Gewässerlebensraum verändert wird, dann können bestimmte Arten dort nicht mehr vorkommen. Sie verschwinden oder werden durch andere Arten ersetzt.</a:t>
            </a:r>
          </a:p>
          <a:p>
            <a:pPr marL="171450" indent="-171450">
              <a:buFont typeface="Arial" panose="020B0604020202020204" pitchFamily="34" charset="0"/>
              <a:buChar char="•"/>
            </a:pPr>
            <a:r>
              <a:rPr lang="de-AT"/>
              <a:t>Diese Veränderung der tierischen und pflanzlichen Besiedlung wird im ökologischen Zustand gemessen und nach dem Schulnotensystem bewertet – von sehr gut bis schlecht. Je größer die Abweichung vom Naturzustand, umso schlechter der Zustand.</a:t>
            </a:r>
          </a:p>
          <a:p>
            <a:pPr marL="171450" indent="-171450">
              <a:buFont typeface="Arial" panose="020B0604020202020204" pitchFamily="34" charset="0"/>
              <a:buChar char="•"/>
            </a:pPr>
            <a:r>
              <a:rPr lang="de-AT"/>
              <a:t>Eine geringe Abweichung - ein guter ökologischer Zustand – ist noch in Ordnung. Wenn die Entfernung vom natürlichen Zustand größer wird, dann können wichtige Funktionen, wie zum Beispiel die Selbstreinigungskraft nicht mehr erfüllt werden.</a:t>
            </a:r>
          </a:p>
          <a:p>
            <a:pPr marL="171450" indent="-171450">
              <a:buFont typeface="Arial" panose="020B0604020202020204" pitchFamily="34" charset="0"/>
              <a:buChar char="•"/>
            </a:pPr>
            <a:r>
              <a:rPr lang="de-AT"/>
              <a:t>Die Donau ist essenziell für die Flora und Fauna Europas.</a:t>
            </a:r>
          </a:p>
          <a:p>
            <a:pPr marL="171450" indent="-171450">
              <a:buFont typeface="Arial" panose="020B0604020202020204" pitchFamily="34" charset="0"/>
              <a:buChar char="•"/>
            </a:pPr>
            <a:r>
              <a:rPr lang="de-AT"/>
              <a:t>Nebenflüsse, Grundwasser, Überschwemmungsgebiete und Auwälder bilden ein komplexes Ökosystem für zahlreiche Pflanzen und Tiere.</a:t>
            </a:r>
          </a:p>
          <a:p>
            <a:endParaRPr lang="de-AT"/>
          </a:p>
        </p:txBody>
      </p:sp>
      <p:sp>
        <p:nvSpPr>
          <p:cNvPr id="4" name="Kopfzeilenplatzhalter 3">
            <a:extLst>
              <a:ext uri="{FF2B5EF4-FFF2-40B4-BE49-F238E27FC236}">
                <a16:creationId xmlns:a16="http://schemas.microsoft.com/office/drawing/2014/main" id="{620C95C3-EFD0-EE5C-0F0B-796904C5E9F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CDF677A-C8B1-EE92-7AB7-340BBA0EB5E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609A283F-0E9E-16BB-0D85-B04BAFD6D32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1CFF43E-BF46-0A09-4FCF-B53D93FDA7D5}"/>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705950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A3DCC-C2EA-C964-BDBE-B723E1FDE95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6B2176-DD42-D38E-F12F-8EAA9A902A3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0E53447-2A5D-315A-125F-076DFEB78C61}"/>
              </a:ext>
            </a:extLst>
          </p:cNvPr>
          <p:cNvSpPr>
            <a:spLocks noGrp="1"/>
          </p:cNvSpPr>
          <p:nvPr>
            <p:ph type="body" idx="1"/>
          </p:nvPr>
        </p:nvSpPr>
        <p:spPr/>
        <p:txBody>
          <a:bodyPr/>
          <a:lstStyle/>
          <a:p>
            <a:r>
              <a:rPr lang="de-AT" dirty="0"/>
              <a:t>Quelle: Bayrisches Landesamt für Umwelt (2025): https://www.lfu.bayern.de/wasser/klimawandel_wasserhaushalt/auswirkung_auf_wasserhaushalt/gewaesseroekologie/index.htm</a:t>
            </a:r>
          </a:p>
          <a:p>
            <a:r>
              <a:rPr lang="de-AT" dirty="0"/>
              <a:t>(Abruf am 21.10.2025)</a:t>
            </a:r>
          </a:p>
          <a:p>
            <a:r>
              <a:rPr lang="de-AT" dirty="0"/>
              <a:t>Bund für Umwelt und Naturschutz Deutschland e.V. (BUND) (2025): https://www.bund.net/fluesse-gewaesser/auswirkungen-des-klimawandels-auf-den-wasserhaushalt/ (Abruf am 21.10.2025)</a:t>
            </a:r>
          </a:p>
          <a:p>
            <a:r>
              <a:rPr lang="de-AT" dirty="0"/>
              <a:t>Jungwirth et. Al (2003): https://boku.ac.at/fileadmin/data/H03000/H81000/H81200/_TEMP_/lehre/Angewandte_Fisch%C3%B6kologie_an_Flie%C3%9Fgew%C3%A4ssern.pdf (Abruf am 21.10.2025)</a:t>
            </a:r>
          </a:p>
          <a:p>
            <a:endParaRPr lang="de-AT" dirty="0"/>
          </a:p>
          <a:p>
            <a:endParaRPr lang="de-AT" dirty="0"/>
          </a:p>
        </p:txBody>
      </p:sp>
      <p:sp>
        <p:nvSpPr>
          <p:cNvPr id="4" name="Kopfzeilenplatzhalter 3">
            <a:extLst>
              <a:ext uri="{FF2B5EF4-FFF2-40B4-BE49-F238E27FC236}">
                <a16:creationId xmlns:a16="http://schemas.microsoft.com/office/drawing/2014/main" id="{FC7C1870-21DD-CF8C-68D1-AF568A2D2642}"/>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BFE0715-C3DB-7362-D715-B88076BFE67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F6363DAA-DB4E-FDB7-7D2F-563A27196A7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61E01EE-47D7-2155-D804-211830182356}"/>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1647933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AEE86-23C5-C1A2-BB27-C473825ADEE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FFF8703-1B0C-DFA1-1920-64F0A84CB57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7FDA4BB-8036-2ECF-FBF2-FFFEEDE5E021}"/>
              </a:ext>
            </a:extLst>
          </p:cNvPr>
          <p:cNvSpPr>
            <a:spLocks noGrp="1"/>
          </p:cNvSpPr>
          <p:nvPr>
            <p:ph type="body" idx="1"/>
          </p:nvPr>
        </p:nvSpPr>
        <p:spPr/>
        <p:txBody>
          <a:bodyPr/>
          <a:lstStyle/>
          <a:p>
            <a:r>
              <a:rPr lang="de-AT" dirty="0"/>
              <a:t>Quelle: Umweltverband WWF Österreich (2025): https://www.wwf.at/artikel/naturschutz-was-heisst-das-genau/ (Abruf: 21.10.2025)</a:t>
            </a:r>
          </a:p>
          <a:p>
            <a:r>
              <a:rPr lang="de-AT" dirty="0"/>
              <a:t>Bildquelle: </a:t>
            </a:r>
            <a:r>
              <a:rPr lang="de-AT" dirty="0" err="1"/>
              <a:t>Pixabay</a:t>
            </a:r>
            <a:r>
              <a:rPr lang="de-AT" dirty="0"/>
              <a:t> (2025): https://pixabay.com/de/photos/wasser-sumpf-teich-holz-t%C3%BCmpel-4937798/ (Abruf: 21.10.2025)</a:t>
            </a:r>
          </a:p>
        </p:txBody>
      </p:sp>
      <p:sp>
        <p:nvSpPr>
          <p:cNvPr id="4" name="Kopfzeilenplatzhalter 3">
            <a:extLst>
              <a:ext uri="{FF2B5EF4-FFF2-40B4-BE49-F238E27FC236}">
                <a16:creationId xmlns:a16="http://schemas.microsoft.com/office/drawing/2014/main" id="{26DD5A79-E958-3822-3772-11381726AF5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97D480D-8CDC-AB47-0362-EE27B84A2F5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D876FA6B-74B8-13EB-F077-5717462939B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437984-CD15-8804-1F60-4BB45414FBEB}"/>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3874177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2AA41-540F-E8DE-0D29-E13FE05EE23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F4BF8F-C307-A716-0632-A236741CC6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1149547-218C-FABB-D0D4-6C192E941FCB}"/>
              </a:ext>
            </a:extLst>
          </p:cNvPr>
          <p:cNvSpPr>
            <a:spLocks noGrp="1"/>
          </p:cNvSpPr>
          <p:nvPr>
            <p:ph type="body" idx="1"/>
          </p:nvPr>
        </p:nvSpPr>
        <p:spPr/>
        <p:txBody>
          <a:bodyPr/>
          <a:lstStyle/>
          <a:p>
            <a:r>
              <a:rPr lang="de-AT" dirty="0"/>
              <a:t>Quelle: Nationalparks Austria (2025): https://www.nationalparksaustria.at/de/news-detail-aktuelles/naturschutz-im-nationalpark.html (Abruf: 21.10.2025)</a:t>
            </a:r>
          </a:p>
          <a:p>
            <a:r>
              <a:rPr lang="de-AT" dirty="0"/>
              <a:t>Naturfreunde Österreich (2025): https://www.naturfreunde.at/berichte/reportagen/umweltthemen/unsere-naturschaetze-schutzgebiete-in-oesterreich/ (Abruf: 21.10.2025)</a:t>
            </a:r>
          </a:p>
          <a:p>
            <a:r>
              <a:rPr lang="de-AT" dirty="0"/>
              <a:t>Bildquelle: </a:t>
            </a:r>
            <a:r>
              <a:rPr lang="de-AT" dirty="0" err="1"/>
              <a:t>viadonau</a:t>
            </a:r>
            <a:r>
              <a:rPr lang="de-AT" dirty="0"/>
              <a:t>/Zinner</a:t>
            </a:r>
          </a:p>
          <a:p>
            <a:endParaRPr lang="de-AT" dirty="0"/>
          </a:p>
          <a:p>
            <a:r>
              <a:rPr lang="de-AT" dirty="0"/>
              <a:t>Überwacht wird er von der IUCN (International Union </a:t>
            </a:r>
            <a:r>
              <a:rPr lang="de-AT" dirty="0" err="1"/>
              <a:t>for</a:t>
            </a:r>
            <a:r>
              <a:rPr lang="de-AT" dirty="0"/>
              <a:t> </a:t>
            </a:r>
            <a:r>
              <a:rPr lang="de-AT" dirty="0" err="1"/>
              <a:t>Conservation</a:t>
            </a:r>
            <a:r>
              <a:rPr lang="de-AT" dirty="0"/>
              <a:t> </a:t>
            </a:r>
            <a:r>
              <a:rPr lang="de-AT" dirty="0" err="1"/>
              <a:t>of</a:t>
            </a:r>
            <a:r>
              <a:rPr lang="de-AT" dirty="0"/>
              <a:t> Nature), der Weltnaturschutzunion. Sie klassifiziert Schutzgebiete und unterscheidet dabei sechs Kategorien:</a:t>
            </a:r>
          </a:p>
          <a:p>
            <a:r>
              <a:rPr lang="de-AT" dirty="0"/>
              <a:t>strenges Naturreservat/</a:t>
            </a:r>
            <a:r>
              <a:rPr lang="de-AT" dirty="0" err="1"/>
              <a:t>Wildnisgebiet</a:t>
            </a:r>
            <a:r>
              <a:rPr lang="de-AT" dirty="0"/>
              <a:t>,</a:t>
            </a:r>
          </a:p>
          <a:p>
            <a:r>
              <a:rPr lang="de-AT" dirty="0"/>
              <a:t>Nationalpark,</a:t>
            </a:r>
          </a:p>
          <a:p>
            <a:r>
              <a:rPr lang="de-AT" dirty="0"/>
              <a:t>Naturdenkmal,</a:t>
            </a:r>
          </a:p>
          <a:p>
            <a:r>
              <a:rPr lang="de-AT" dirty="0"/>
              <a:t>Biotop/Artenschutzgebiet,</a:t>
            </a:r>
          </a:p>
          <a:p>
            <a:r>
              <a:rPr lang="de-AT" dirty="0"/>
              <a:t>geschützte Landschaft/Marinegebiet und</a:t>
            </a:r>
          </a:p>
          <a:p>
            <a:r>
              <a:rPr lang="de-AT" dirty="0"/>
              <a:t>Ressourcenschutzgebiet/Kulturlandschaft.</a:t>
            </a:r>
          </a:p>
          <a:p>
            <a:r>
              <a:rPr lang="de-AT" dirty="0"/>
              <a:t>Die IUCN-Kategorie Ia ist die strengste Schutzkategorie. Ein Gebiet dieser Kategorie muss frei von menschlichen Eingriffen jeder Art bleiben und darf nur zu Forschungszwecken betreten werden.</a:t>
            </a:r>
          </a:p>
          <a:p>
            <a:r>
              <a:rPr lang="de-AT" dirty="0"/>
              <a:t>Gebiete der IUCN-Kategorie Ib sind große Schutzgebiete, meist rund um Ia-Gebiete, die in hohem Maß frei von menschlichen Eingriffen jeder Art bleiben sollen. Man darf sie zwar betreten, sie sind aber wegen der strengen Auflagen nicht als touristische Erholungsgebiete geeignet.</a:t>
            </a:r>
          </a:p>
          <a:p>
            <a:r>
              <a:rPr lang="de-AT" dirty="0"/>
              <a:t>In Österreich gibt es nur ein Gebiet der Schutzkategorie Ia, den Urwald </a:t>
            </a:r>
            <a:r>
              <a:rPr lang="de-AT" dirty="0" err="1"/>
              <a:t>Rothwald</a:t>
            </a:r>
            <a:r>
              <a:rPr lang="de-AT" dirty="0"/>
              <a:t> in Niederösterreich im </a:t>
            </a:r>
            <a:r>
              <a:rPr lang="de-AT" dirty="0" err="1"/>
              <a:t>Wildnisgebiet</a:t>
            </a:r>
            <a:r>
              <a:rPr lang="de-AT" dirty="0"/>
              <a:t> </a:t>
            </a:r>
            <a:r>
              <a:rPr lang="de-AT" dirty="0" err="1"/>
              <a:t>Dürrenstein</a:t>
            </a:r>
            <a:r>
              <a:rPr lang="de-AT" dirty="0"/>
              <a:t> (Schutzgebiet Ib).</a:t>
            </a:r>
          </a:p>
          <a:p>
            <a:r>
              <a:rPr lang="de-AT" dirty="0"/>
              <a:t>Ein Nationalpark ist ein großflächiges Schutzgebiet mit besonders wertvollen Naturräumen, die vom Menschen wenig beeinflusst sind. Der Verzicht auf jede wirtschaftliche Nutzung auf mindestens 75 % der Fläche ist Voraussetzung für die Anerkennung als Schutzgebiet gemäß der IUCN-Kategorie II. Im Gegensatz zur Schutzkategorie I stehen hier Erholung und Umweltbildung im Vordergrund. In Österreich gibt es sechs Nationalparks. </a:t>
            </a:r>
          </a:p>
          <a:p>
            <a:endParaRPr lang="de-AT" dirty="0"/>
          </a:p>
        </p:txBody>
      </p:sp>
      <p:sp>
        <p:nvSpPr>
          <p:cNvPr id="4" name="Kopfzeilenplatzhalter 3">
            <a:extLst>
              <a:ext uri="{FF2B5EF4-FFF2-40B4-BE49-F238E27FC236}">
                <a16:creationId xmlns:a16="http://schemas.microsoft.com/office/drawing/2014/main" id="{BB46BEB8-156D-CCF0-680A-0930754942C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626CF85-A392-3205-EA39-2EB8150920E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450917C-33AD-637F-5BA2-7D33FA68FE2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73C74DC-7BC2-3B08-73E7-DFE9EBE185A0}"/>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41188729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9FB59-2610-0EC2-6C11-97B950B23D6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4791EEF-AA2F-044C-D510-EEC0C824580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FC58513-8913-B58D-4E54-C6AC7EF32B1D}"/>
              </a:ext>
            </a:extLst>
          </p:cNvPr>
          <p:cNvSpPr>
            <a:spLocks noGrp="1"/>
          </p:cNvSpPr>
          <p:nvPr>
            <p:ph type="body" idx="1"/>
          </p:nvPr>
        </p:nvSpPr>
        <p:spPr/>
        <p:txBody>
          <a:bodyPr/>
          <a:lstStyle/>
          <a:p>
            <a:r>
              <a:rPr lang="de-AT" dirty="0"/>
              <a:t>Quelle: Nationalparks Austria (2025): https://www.nationalparksaustria.at/de/news-detail-aktuelles/naturschutz-im-nationalpark.html (Abruf: 21.10.2025)</a:t>
            </a:r>
          </a:p>
          <a:p>
            <a:r>
              <a:rPr lang="de-AT" dirty="0"/>
              <a:t>Naturfreunde Österreich (2025): https://www.naturfreunde.at/berichte/reportagen/umweltthemen/unsere-naturschaetze-schutzgebiete-in-oesterreich/ (Abruf: 21.10.2025)</a:t>
            </a:r>
          </a:p>
          <a:p>
            <a:endParaRPr lang="de-AT" dirty="0"/>
          </a:p>
        </p:txBody>
      </p:sp>
      <p:sp>
        <p:nvSpPr>
          <p:cNvPr id="4" name="Kopfzeilenplatzhalter 3">
            <a:extLst>
              <a:ext uri="{FF2B5EF4-FFF2-40B4-BE49-F238E27FC236}">
                <a16:creationId xmlns:a16="http://schemas.microsoft.com/office/drawing/2014/main" id="{F73A9D59-EA7B-B63C-715E-C9B69BDE52B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CAD6E02-E655-8EA1-B1BD-94D635E89AA7}"/>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7A754941-0018-E241-906C-E433B3B9058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1F9003-2DC2-6EA2-37CD-0F0BF0C43650}"/>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2731390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0A567-DA67-7000-9454-AEF3C05E171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B5FA6A9-0C6A-BE05-0FFB-1F31C5D24D7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0C90215-921D-724B-327C-469E87A9C08E}"/>
              </a:ext>
            </a:extLst>
          </p:cNvPr>
          <p:cNvSpPr>
            <a:spLocks noGrp="1"/>
          </p:cNvSpPr>
          <p:nvPr>
            <p:ph type="body" idx="1"/>
          </p:nvPr>
        </p:nvSpPr>
        <p:spPr/>
        <p:txBody>
          <a:bodyPr/>
          <a:lstStyle/>
          <a:p>
            <a:r>
              <a:rPr lang="de-AT" dirty="0"/>
              <a:t>Quelle: Nationalpark Donau-Auen GmbH (2025): https://www.donauauen.at/wissen/zahlen-daten-fakten (Abruf: 21.10.2025)</a:t>
            </a:r>
          </a:p>
          <a:p>
            <a:r>
              <a:rPr lang="de-AT" dirty="0"/>
              <a:t>Bildquelle: </a:t>
            </a:r>
            <a:r>
              <a:rPr lang="de-AT" dirty="0" err="1"/>
              <a:t>Pixabay</a:t>
            </a:r>
            <a:r>
              <a:rPr lang="de-AT" dirty="0"/>
              <a:t> (2025): https://pixabay.com/de/photos/donau-auen-natur-auen-wald-sommer-4466714/ (Abruf: 21.10.2025)</a:t>
            </a:r>
          </a:p>
          <a:p>
            <a:endParaRPr lang="de-AT" dirty="0"/>
          </a:p>
          <a:p>
            <a:endParaRPr lang="de-AT" dirty="0"/>
          </a:p>
          <a:p>
            <a:r>
              <a:rPr lang="de-AT" dirty="0"/>
              <a:t>Der Weg zum Nationalpark</a:t>
            </a:r>
          </a:p>
          <a:p>
            <a:r>
              <a:rPr lang="de-AT" dirty="0"/>
              <a:t>Bis ins 19. Jahrhundert war die Donau ein ungezähmter Fluss. Dann veränderte der Mensch durch umfangreiche Regulierungen und Begradigung drastisch den Naturhaushalt dieser Flusslandschaft, um den Hochwasserschutz zu gewährleisten und die Verhältnisse für die Schifffahrt zu verbessern. Viele Nebenarme wurden abgedämmt und sind seither nur mehr bei Hochwässern von der Donau durchströmt. Der Marchfeldschutzdamm schnitt weite Teile der Auen vom Einfluss der Donau ab.</a:t>
            </a:r>
          </a:p>
          <a:p>
            <a:endParaRPr lang="de-AT" dirty="0"/>
          </a:p>
          <a:p>
            <a:r>
              <a:rPr lang="de-AT" dirty="0"/>
              <a:t> Weitere massive Eingriffe folgten durch die intensive forstwirtschaftliche Nutzung in weiten Teilen der Auwälder. In den 1950er Jahren begann der Ausbau einer nahezu lückenlosen Kette von Flusskraftwerken im österreichischen Teil der Donau. Dies wirkte sich auf die Ökologie des gesamten Flusssystems aus. Ein letzter verbleibender freier Fließabschnitt bestand neben der Wachau noch an der Donau östlich von Wien.</a:t>
            </a:r>
          </a:p>
          <a:p>
            <a:endParaRPr lang="de-AT" dirty="0"/>
          </a:p>
          <a:p>
            <a:r>
              <a:rPr lang="de-AT" dirty="0"/>
              <a:t>Nationalpark-Donau-Auen-Geschichte-1.jpg</a:t>
            </a:r>
          </a:p>
          <a:p>
            <a:r>
              <a:rPr lang="de-AT" dirty="0"/>
              <a:t>Erste Schutzüberlegungen und Schutzbestimmungen</a:t>
            </a:r>
          </a:p>
          <a:p>
            <a:endParaRPr lang="de-AT" dirty="0"/>
          </a:p>
          <a:p>
            <a:r>
              <a:rPr lang="de-AT" dirty="0"/>
              <a:t>• ab 1973 erste Planungen für einen Nationalpark Donau-March-Thaya-Auen</a:t>
            </a:r>
          </a:p>
          <a:p>
            <a:endParaRPr lang="de-AT" dirty="0"/>
          </a:p>
          <a:p>
            <a:r>
              <a:rPr lang="de-AT" dirty="0"/>
              <a:t>• 1978 Erklärung der Lobau zum Naturschutzgebiet (ab 1977 Untere Lobau auch Biosphärenreservat der UNESCO, aktuell jedoch nicht mehr gültig)</a:t>
            </a:r>
          </a:p>
          <a:p>
            <a:endParaRPr lang="de-AT" dirty="0"/>
          </a:p>
          <a:p>
            <a:r>
              <a:rPr lang="de-AT" dirty="0"/>
              <a:t>• 1982 Erklärung der Donau-March-Thaya-Auen in Niederösterreich zum Landschaftsschutzgebiet</a:t>
            </a:r>
          </a:p>
          <a:p>
            <a:endParaRPr lang="de-AT" dirty="0"/>
          </a:p>
          <a:p>
            <a:r>
              <a:rPr lang="de-AT" dirty="0"/>
              <a:t>• 1983 Einstufung der Donau-March-Thaya-Auen und der Unteren Lobau als Feuchtgebiet von internationaler Bedeutung (nach der Ramsar-Konvention)</a:t>
            </a:r>
          </a:p>
          <a:p>
            <a:endParaRPr lang="de-AT" dirty="0"/>
          </a:p>
          <a:p>
            <a:r>
              <a:rPr lang="de-AT" dirty="0"/>
              <a:t>1984 drohte mit dem geplanten Bau des Kraftwerkes Hainburg die Zerstörung dieses letzten längeren frei fließenden Donauabschnitts mit seinen Auwäldern. Aufrufe aller Natur- und Umweltschutzvereinigungen bewirkten landesweite Proteste. Als die Betreiber des Kraftwerksprojektes den Bau beginnen wollten, kam es zu einer gewaltlosen Besetzung der Auwälder bei </a:t>
            </a:r>
            <a:r>
              <a:rPr lang="de-AT" dirty="0" err="1"/>
              <a:t>Stopfenreuth</a:t>
            </a:r>
            <a:r>
              <a:rPr lang="de-AT" dirty="0"/>
              <a:t> durch tausende Menschen aller Alters- und Berufsgruppen ("Hainburger Aubesetzung"). Nach mehreren erfolglosen Räumversuchen durch Polizeieinheiten im Dezember 1984 wurde von der Bundesregierung eine Nachdenkpause verordnet.</a:t>
            </a:r>
          </a:p>
          <a:p>
            <a:endParaRPr lang="de-AT" dirty="0"/>
          </a:p>
          <a:p>
            <a:r>
              <a:rPr lang="de-AT" dirty="0"/>
              <a:t>Nationalpark-Donau-Auen-Geschichte-2.jpg</a:t>
            </a:r>
          </a:p>
          <a:p>
            <a:r>
              <a:rPr lang="de-AT" dirty="0"/>
              <a:t> Umfangreiche wissenschaftliche Untersuchungen wurden angestellt und überraschende Entdeckungen gemacht. So konnten in der Donau weit mehr Fischarten festgestellt werden als zum Zeitpunkt der Kraftwerksplanungen bekannt war. Das wichtigste Ergebnis dieser Studien war, dass die Donau-Auen in und östlich von Wien nationalparkwürdig sind. Es wurde auch festgestellt, dass ein Kraftwerk mit einem Nationalpark nicht vereinbar ist.</a:t>
            </a:r>
          </a:p>
          <a:p>
            <a:endParaRPr lang="de-AT" dirty="0"/>
          </a:p>
          <a:p>
            <a:r>
              <a:rPr lang="de-AT" dirty="0"/>
              <a:t>1989/90 erfolgte die Sicherung eines 411 Hektar großen Gebietes der </a:t>
            </a:r>
            <a:r>
              <a:rPr lang="de-AT" dirty="0" err="1"/>
              <a:t>Regelsbrunner</a:t>
            </a:r>
            <a:r>
              <a:rPr lang="de-AT" dirty="0"/>
              <a:t> Au durch die WWF-Aktion "Natur freikaufen". 1990 wurde ein Vertrag zwischen der Republik Österreich und den Ländern Niederösterreich und Wien zur Vorbereitung eines Nationalparks aufgesetzt. 1991 bis 1995 erfolgte die Nationalparkplanung durch die Betriebsgesellschaft Marchfeldkanal.</a:t>
            </a:r>
          </a:p>
          <a:p>
            <a:endParaRPr lang="de-AT" dirty="0"/>
          </a:p>
          <a:p>
            <a:r>
              <a:rPr lang="de-AT" dirty="0"/>
              <a:t> Am 27. Oktober 1996 wurde schließlich zwischen der Republik Österreich und den Bundesländern Wien und Niederösterreich ein Staatsvertrag zur Errichtung und Erhaltung eines Nationalpark Donau-Auen gemäß Art. 15a B-VG von Umweltminister Martin Bartenstein, Bürgermeister Michael Häupl und Landeshauptmann Erwin Pröll unterzeichnet. Der Nationalpark Donau-Auen war damit offiziell gegründet.</a:t>
            </a:r>
          </a:p>
          <a:p>
            <a:endParaRPr lang="de-AT" dirty="0"/>
          </a:p>
          <a:p>
            <a:r>
              <a:rPr lang="de-AT" dirty="0"/>
              <a:t>Nationalpark-Donau-Auen-Geschichte-3.jpg</a:t>
            </a:r>
          </a:p>
          <a:p>
            <a:r>
              <a:rPr lang="de-AT" dirty="0"/>
              <a:t>Was tut sich seitdem in Wald und Flur? Die Forstwirtschaft ist seit Langem eingestellt, die Strukturvielfalt und Artenzusammensetzung im Auwald sowie der Anteil an Totholz zeigen eine Entwicklung zurück zur Wildnis. Davon profitieren unter anderem viele seltene Käferarten, Spechte, Eulen und Fledermäuse, welche alternde Bäume besiedeln, sowie über 1.000 Pilzarten. Einige Auwiesen, die das Landschaftsbild und die Biodiversität im Nationalpark bereichern, werden weiter schonend bewirtschaftet, die „Heißländen“ - einzigartige Trockenrasenstandorte - aktiv gepflegt, um sie zu erhalten.</a:t>
            </a:r>
          </a:p>
          <a:p>
            <a:endParaRPr lang="de-AT" dirty="0"/>
          </a:p>
          <a:p>
            <a:r>
              <a:rPr lang="de-AT" dirty="0"/>
              <a:t>Im Gebiet entstanden beruhigte Bereiche, die viele sensible Arten als Lebensraum annehmen - wie der Seeadler, der in Österreich lange Zeit nicht gebrütet hatte. Nun ist der Nationalpark mit bis zu sechs Brutpaaren des majestätischen Greifs ein Hotspot des heimischen Brutbestandes. Einige seltene und charakteristische Arten der Flusslandschaft werden besonders gefördert, wie die Europäische Sumpfschildkröte. Sie bildet hier die letzte fortpflanzungsfähige, autochthone Population Österreichs. Auch viele botanische Besonderheiten finden sich bis heute in den Donau-Auen östlich von Wien, wie Schwarzpappel, Krebsschere und echte Wilde Weinrebe.</a:t>
            </a:r>
          </a:p>
          <a:p>
            <a:endParaRPr lang="de-AT" dirty="0"/>
          </a:p>
          <a:p>
            <a:r>
              <a:rPr lang="de-AT" dirty="0"/>
              <a:t>Nationalpark-Donau-Auen-GeschichteHeute1.jpg</a:t>
            </a:r>
          </a:p>
          <a:p>
            <a:r>
              <a:rPr lang="de-AT" dirty="0"/>
              <a:t>Große Erfolge wurden im ökologischen Flussbau in Kooperation mit </a:t>
            </a:r>
            <a:r>
              <a:rPr lang="de-AT" dirty="0" err="1"/>
              <a:t>viadonau</a:t>
            </a:r>
            <a:r>
              <a:rPr lang="de-AT" dirty="0"/>
              <a:t> erzielt. Durch Regulierung abgetrennte </a:t>
            </a:r>
            <a:r>
              <a:rPr lang="de-AT" dirty="0" err="1"/>
              <a:t>Altarme</a:t>
            </a:r>
            <a:r>
              <a:rPr lang="de-AT" dirty="0"/>
              <a:t> wurden wieder an die Donau angebunden, hart befestigte Uferabschnitte natürlich gestaltet. Dadurch wird der Charakter einer dynamischen </a:t>
            </a:r>
            <a:r>
              <a:rPr lang="de-AT" dirty="0" err="1"/>
              <a:t>Aulandschaft</a:t>
            </a:r>
            <a:r>
              <a:rPr lang="de-AT" dirty="0"/>
              <a:t> nicht nur erhalten, sondern auch wieder verbessert. Hochwässer dringen vermehrt ins Gebiet vor und gestalten dieses laufend um. Dadurch entstehen jene Lebensräume, die einer Vielzahl gefährdeter Arten nützen, wie weite, unbewachsene Schotterflächen und steile Uferanrisse.</a:t>
            </a:r>
          </a:p>
          <a:p>
            <a:endParaRPr lang="de-AT" dirty="0"/>
          </a:p>
          <a:p>
            <a:r>
              <a:rPr lang="de-AT" dirty="0"/>
              <a:t>Einem ersten Gewässervernetzungsprojekt in Haslau-</a:t>
            </a:r>
            <a:r>
              <a:rPr lang="de-AT" dirty="0" err="1"/>
              <a:t>Regelsbrunn</a:t>
            </a:r>
            <a:r>
              <a:rPr lang="de-AT" dirty="0"/>
              <a:t>, initiiert von WWF und Nationalparkplanung, folgten weitere in Orth/Donau und Schönau. Gegenüber von Hainburg wurde auf fast 3 km Länge die Verbauung abgetragen – schon kurz danach hat sich die Donau diese Flächen zurückgeholt und ein strukturreiches, natürliches Ufer gestaltet. Diese innovativen Projekte riefen rasch europaweit Interesse hervor. In Folge wurden weitere Uferbereiche im Nationalpark rückgebaut und der Hainburger </a:t>
            </a:r>
            <a:r>
              <a:rPr lang="de-AT" dirty="0" err="1"/>
              <a:t>Johlerarm</a:t>
            </a:r>
            <a:r>
              <a:rPr lang="de-AT" dirty="0"/>
              <a:t> wieder mit dem Fluss verbunden. Ein weiteres Projekt hat die Renaturierung des Spittelauer Arms in der </a:t>
            </a:r>
            <a:r>
              <a:rPr lang="de-AT" dirty="0" err="1"/>
              <a:t>Stopfenreuther</a:t>
            </a:r>
            <a:r>
              <a:rPr lang="de-AT" dirty="0"/>
              <a:t> Au ermöglicht, der nun über weite Teile des Jahres durchströmt wird. Die nächsten Vorhaben sind bereits in Planung.</a:t>
            </a:r>
          </a:p>
          <a:p>
            <a:endParaRPr lang="de-AT" dirty="0"/>
          </a:p>
          <a:p>
            <a:r>
              <a:rPr lang="de-AT" dirty="0"/>
              <a:t>Die internationale Kooperation und der Erfahrungsaustausch mit Partnerschutzgebieten ist ein wesentlicher Schwerpunkt der Nationalparkarbeit. Das Netzwerk DANUBEPARKS, gegründet auf Initiative des Nationalpark Donau-Auen, umfasst Schutzgebiete von Bayern bis ins Donaudelta und setzt laufend gemeinsame Projekte in Natur- und Artenschutz sowie Ökotourismus um. Der Alpen Karpaten Fluss Korridor als erfolgreich umgesetztes Projekt in der </a:t>
            </a:r>
            <a:r>
              <a:rPr lang="de-AT" dirty="0" err="1"/>
              <a:t>Centrope</a:t>
            </a:r>
            <a:r>
              <a:rPr lang="de-AT" dirty="0"/>
              <a:t> Region Wien-Bratislava ermöglichte ökologische Verbesserungen an mehreren Donauzubringern wie Fischa, Schwechat und weiteren Flüssen in der benachbarten Slowakei unter intensiver Einbindung der örtlichen Bevölkerung.</a:t>
            </a:r>
          </a:p>
          <a:p>
            <a:r>
              <a:rPr lang="de-AT" dirty="0"/>
              <a:t>https://www.donauauen.at/wissen/geschichte/kurzfassung </a:t>
            </a:r>
          </a:p>
          <a:p>
            <a:endParaRPr lang="de-AT" dirty="0"/>
          </a:p>
        </p:txBody>
      </p:sp>
      <p:sp>
        <p:nvSpPr>
          <p:cNvPr id="4" name="Kopfzeilenplatzhalter 3">
            <a:extLst>
              <a:ext uri="{FF2B5EF4-FFF2-40B4-BE49-F238E27FC236}">
                <a16:creationId xmlns:a16="http://schemas.microsoft.com/office/drawing/2014/main" id="{BEEAC666-B105-13D7-0C81-251D1E4B0F2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DF8ECF2-7A33-BA0F-0471-C89B04D6A36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315E4AA-CBF6-2636-1C1A-D373A65448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AA2BDFD-358C-C09C-4BD5-1D60A2A4BE91}"/>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2574526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1FEDF-1FD7-51F4-AA5A-356E260EBBD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E48721A-5FDA-8D12-5486-095B0964464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6BA6717-F662-C4C2-E2A9-4CD6F96ADF91}"/>
              </a:ext>
            </a:extLst>
          </p:cNvPr>
          <p:cNvSpPr>
            <a:spLocks noGrp="1"/>
          </p:cNvSpPr>
          <p:nvPr>
            <p:ph type="body" idx="1"/>
          </p:nvPr>
        </p:nvSpPr>
        <p:spPr/>
        <p:txBody>
          <a:bodyPr/>
          <a:lstStyle/>
          <a:p>
            <a:r>
              <a:rPr lang="de-AT"/>
              <a:t>Bildquelle: Nationalpark Donau-Auen https://www.donauauen.at/aktuelles/downloads/foto-service (Abruf: 22.10.2025)</a:t>
            </a:r>
          </a:p>
          <a:p>
            <a:endParaRPr lang="de-AT"/>
          </a:p>
        </p:txBody>
      </p:sp>
      <p:sp>
        <p:nvSpPr>
          <p:cNvPr id="4" name="Kopfzeilenplatzhalter 3">
            <a:extLst>
              <a:ext uri="{FF2B5EF4-FFF2-40B4-BE49-F238E27FC236}">
                <a16:creationId xmlns:a16="http://schemas.microsoft.com/office/drawing/2014/main" id="{2DDFB526-2B27-7719-E7C9-9B2C5D71C95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31AAAAE-D11B-4CF4-4569-59F5F2237EB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A4F3621D-F8D8-BED5-3A46-340710818D1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BAD082B-5D5D-D066-4F97-B500CD0E5ED9}"/>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3088918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7020BB-2614-D6F1-3315-323840B1878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756CE1-089C-ADE2-1ABC-561BC796BF5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1DF3424-1BFE-D069-887C-C619348A86BC}"/>
              </a:ext>
            </a:extLst>
          </p:cNvPr>
          <p:cNvSpPr>
            <a:spLocks noGrp="1"/>
          </p:cNvSpPr>
          <p:nvPr>
            <p:ph type="body" idx="1"/>
          </p:nvPr>
        </p:nvSpPr>
        <p:spPr/>
        <p:txBody>
          <a:bodyPr/>
          <a:lstStyle/>
          <a:p>
            <a:r>
              <a:rPr lang="de-AT"/>
              <a:t>Bildquelle: Nationalpark Donau-Auen https://www.donauauen.at/aktuelles/downloads/foto-service (Abruf: 22.10.2025)</a:t>
            </a:r>
          </a:p>
          <a:p>
            <a:endParaRPr lang="de-AT"/>
          </a:p>
        </p:txBody>
      </p:sp>
      <p:sp>
        <p:nvSpPr>
          <p:cNvPr id="4" name="Kopfzeilenplatzhalter 3">
            <a:extLst>
              <a:ext uri="{FF2B5EF4-FFF2-40B4-BE49-F238E27FC236}">
                <a16:creationId xmlns:a16="http://schemas.microsoft.com/office/drawing/2014/main" id="{02BB4E94-B794-5267-6AFC-899CC0BBC1D1}"/>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8A7A607-F617-94E0-8151-E20137543E07}"/>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32F557D-9CB0-B02D-F07F-9FD163FD95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12DCE97-E0B4-C08B-F5DE-F1BD8E489DF3}"/>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8983415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Bildquelle: </a:t>
            </a:r>
            <a:r>
              <a:rPr lang="de-AT" err="1"/>
              <a:t>Pixabay</a:t>
            </a:r>
            <a:r>
              <a:rPr lang="de-AT"/>
              <a:t> (2025): https://pixabay.com/de/photos/naturschutzgebiet-schild-eule-1139610/ (Abruf: 21.10.2025)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854670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103C8-6A4B-9107-8050-E471C104C86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F19F342-96DB-1CFB-A0EF-6ED0330C377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4502452-5526-1442-1E3A-9E6540D31B36}"/>
              </a:ext>
            </a:extLst>
          </p:cNvPr>
          <p:cNvSpPr>
            <a:spLocks noGrp="1"/>
          </p:cNvSpPr>
          <p:nvPr>
            <p:ph type="body" idx="1"/>
          </p:nvPr>
        </p:nvSpPr>
        <p:spPr/>
        <p:txBody>
          <a:bodyPr/>
          <a:lstStyle/>
          <a:p>
            <a:r>
              <a:rPr lang="de-AT" dirty="0"/>
              <a:t>Quelle: Gatti et.al (2023): https://link.springer.com/article/10.1007/s10531-023-02644-5#Fig1 (Abruf: 21.10.2025)</a:t>
            </a:r>
          </a:p>
          <a:p>
            <a:r>
              <a:rPr lang="de-AT" dirty="0"/>
              <a:t>Bildquelle: </a:t>
            </a:r>
            <a:r>
              <a:rPr lang="de-AT" dirty="0" err="1"/>
              <a:t>Pixabay</a:t>
            </a:r>
            <a:r>
              <a:rPr lang="de-AT" dirty="0"/>
              <a:t> (2025): https://pixabay.com/de/photos/naturschutzgebiet-schild-eule-1139610/ (Abruf: 21.10.2025)</a:t>
            </a:r>
          </a:p>
          <a:p>
            <a:endParaRPr lang="de-AT" dirty="0"/>
          </a:p>
        </p:txBody>
      </p:sp>
      <p:sp>
        <p:nvSpPr>
          <p:cNvPr id="4" name="Kopfzeilenplatzhalter 3">
            <a:extLst>
              <a:ext uri="{FF2B5EF4-FFF2-40B4-BE49-F238E27FC236}">
                <a16:creationId xmlns:a16="http://schemas.microsoft.com/office/drawing/2014/main" id="{9E8AB1E5-201B-5939-29C0-DBFEB65E77C2}"/>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AD90D24-2DE3-65EB-303C-7E30F84169D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A557460-E018-BCFF-F2F6-F96847584E7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A6ABC13-D986-C998-4750-9588B1822B00}"/>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40720970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22B49-7467-B538-7840-A41F0309DC5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CC35AC9-1079-13F6-DECD-A2DED099B49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19E47B1-80FF-DDDC-F990-A67FFE25035A}"/>
              </a:ext>
            </a:extLst>
          </p:cNvPr>
          <p:cNvSpPr>
            <a:spLocks noGrp="1"/>
          </p:cNvSpPr>
          <p:nvPr>
            <p:ph type="body" idx="1"/>
          </p:nvPr>
        </p:nvSpPr>
        <p:spPr/>
        <p:txBody>
          <a:bodyPr/>
          <a:lstStyle/>
          <a:p>
            <a:r>
              <a:rPr lang="de-AT" dirty="0"/>
              <a:t>Quelle: Naturfreunde Österreich (2025): https://www.naturfreunde.at/berichte/reportagen/umweltthemen/unsere-naturschaetze-schutzgebiete-in-oesterreich/ (Abruf: 21.10.2025)</a:t>
            </a:r>
          </a:p>
          <a:p>
            <a:r>
              <a:rPr lang="de-AT" dirty="0"/>
              <a:t>Umweltverband WWF Österreich (2025): https://www.wwf.at/artikel/natura-2000/?gad_source=1&amp;gclid=Cj0KCQiAkJO8BhCGARIsAMkswyh71nae9HUR7LEu9G1OLZZhZyNbGKgZRszYVLRGgbYh9TOaoR9klTUaApUpEALw_wcB (Abruf: 21.10.2025)</a:t>
            </a:r>
          </a:p>
          <a:p>
            <a:endParaRPr lang="de-AT" dirty="0"/>
          </a:p>
          <a:p>
            <a:r>
              <a:rPr lang="de-AT" dirty="0"/>
              <a:t>Ein Naturschutzgebiet ist ein weitgehend natürliches oder naturnahes Gebiet, das sich durch das Vorhandensein schützenswerter Lebensräume und/oder das Vorkommen seltener bzw. gefährdeter Tier- und Pflanzenarten auszeichnet. Der Schutz dieser Naturgüter steht im Vordergrund und die mit dem Schutzziel unvereinbaren Eingriffe sollen verhindert werden. Das erste Naturschutzgebiet Österreichs wurde 1927 im Marchfeld ausgewiesen: die </a:t>
            </a:r>
            <a:r>
              <a:rPr lang="de-AT" dirty="0" err="1"/>
              <a:t>Weikendorfer</a:t>
            </a:r>
            <a:r>
              <a:rPr lang="de-AT" dirty="0"/>
              <a:t> Remise bei Obersiebenbrunn.</a:t>
            </a:r>
          </a:p>
          <a:p>
            <a:r>
              <a:rPr lang="de-AT" dirty="0"/>
              <a:t>Der Schutzgebietstyp "Naturschutzgebiet" zählt zu den wichtigsten Kategorien des Flächenschutzes in Österreich. In der Regel sind jedoch die land- und </a:t>
            </a:r>
          </a:p>
          <a:p>
            <a:r>
              <a:rPr lang="de-AT" dirty="0"/>
              <a:t>forstwirtschaftlichen Nutzungen "im bisherigen Umfang" gestattet, auch wenn grundsätzlich jeder Eingriff in die Natur verboten ist.</a:t>
            </a:r>
          </a:p>
          <a:p>
            <a:r>
              <a:rPr lang="de-AT" dirty="0"/>
              <a:t>Dies kann in bestimmten Fällen zu Interessenskonflikten führen. Managementpläne, die in einigen Bundesländern für Naturschutzgebiete ausgearbeitet wurden, legen die notwendigen Maßnahmen zum Biotoperhalt fest und regeln die Nutzungen im Sinne der Schutzziele. https://www.umweltbundesamt.at/umweltthemen/naturschutz/schutzgebiete/naturschutzgebiete </a:t>
            </a:r>
          </a:p>
          <a:p>
            <a:endParaRPr lang="de-AT" dirty="0"/>
          </a:p>
        </p:txBody>
      </p:sp>
      <p:sp>
        <p:nvSpPr>
          <p:cNvPr id="4" name="Kopfzeilenplatzhalter 3">
            <a:extLst>
              <a:ext uri="{FF2B5EF4-FFF2-40B4-BE49-F238E27FC236}">
                <a16:creationId xmlns:a16="http://schemas.microsoft.com/office/drawing/2014/main" id="{5937BF7A-4185-F527-6AD4-F8B8584A972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936AAE-30D5-CDE6-1CB4-87F22C671BD1}"/>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3BE52F4-6219-A878-8276-4DDA01949CC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DF81419-DBE2-039E-968D-1B217E2E48AB}"/>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27121495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B15B8-68E4-C667-0996-507AABC02AB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94D1471-DBB6-E71A-7C36-FCA6DF2070E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910642F-BEEE-39F6-5367-925375FBCD8E}"/>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160C0734-7DF7-2F52-E54A-1DDFDF5AF27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1EA0100-2E67-B58A-B2DA-36456EDF2D7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D4F6862D-3F7D-A952-8663-8395E9D0286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320458A-3276-7BE3-506C-6E5064C9C6A3}"/>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7575797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70DA0-1647-552F-2CEE-E3CC97832E0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BC0AAEE-2321-80B5-21F9-4E70BF65395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4FC3A4-96C5-418E-69CA-A0A30DEABCE6}"/>
              </a:ext>
            </a:extLst>
          </p:cNvPr>
          <p:cNvSpPr>
            <a:spLocks noGrp="1"/>
          </p:cNvSpPr>
          <p:nvPr>
            <p:ph type="body" idx="1"/>
          </p:nvPr>
        </p:nvSpPr>
        <p:spPr/>
        <p:txBody>
          <a:bodyPr/>
          <a:lstStyle/>
          <a:p>
            <a:r>
              <a:rPr lang="de-AT" dirty="0"/>
              <a:t>Quelle:  Heinrich-Böll-Stiftung Schleswig-Holstein e.V. (2025) https://bewirk.sh/2023/klimaschutz-vs-naturschutz/ (Abruf: 21.10.2025)</a:t>
            </a:r>
          </a:p>
          <a:p>
            <a:r>
              <a:rPr lang="de-AT" dirty="0"/>
              <a:t>Bildquelle: </a:t>
            </a:r>
            <a:r>
              <a:rPr lang="de-AT" dirty="0" err="1"/>
              <a:t>Pixabay</a:t>
            </a:r>
            <a:r>
              <a:rPr lang="de-AT" dirty="0"/>
              <a:t> (2025): https://pixabay.com/de/photos/moos-natur-holz-baum-totholz-3068171/ (Abruf: 21.10.2025)</a:t>
            </a:r>
          </a:p>
          <a:p>
            <a:r>
              <a:rPr lang="de-AT" dirty="0" err="1"/>
              <a:t>Pixabay</a:t>
            </a:r>
            <a:r>
              <a:rPr lang="de-AT" dirty="0"/>
              <a:t> (2025): https://pixabay.com/de/photos/windm%C3%BChle-windenergie-windpark-8003051/ (Abruf: 22.10.2025)</a:t>
            </a:r>
          </a:p>
          <a:p>
            <a:endParaRPr lang="de-AT" dirty="0"/>
          </a:p>
        </p:txBody>
      </p:sp>
      <p:sp>
        <p:nvSpPr>
          <p:cNvPr id="4" name="Kopfzeilenplatzhalter 3">
            <a:extLst>
              <a:ext uri="{FF2B5EF4-FFF2-40B4-BE49-F238E27FC236}">
                <a16:creationId xmlns:a16="http://schemas.microsoft.com/office/drawing/2014/main" id="{03A20D73-1616-59CE-54E1-EA190DD6E28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5BC9E9-EFDC-B0CB-4E1D-DDC34E9E2BD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2E1A0CC9-8825-9243-A41D-186F387CC40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82809DD-F32A-98AD-A791-57E808CB367D}"/>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11479471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C0C2E-1F1D-1751-9EA7-3B27C293A28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1FDE14F-4CA9-E332-BBE4-359E518C405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31B482-308D-DDB3-F83A-618D30DD00E1}"/>
              </a:ext>
            </a:extLst>
          </p:cNvPr>
          <p:cNvSpPr>
            <a:spLocks noGrp="1"/>
          </p:cNvSpPr>
          <p:nvPr>
            <p:ph type="body" idx="1"/>
          </p:nvPr>
        </p:nvSpPr>
        <p:spPr/>
        <p:txBody>
          <a:bodyPr/>
          <a:lstStyle/>
          <a:p>
            <a:r>
              <a:rPr lang="de-AT"/>
              <a:t>Zeitungsartikel im Standard: </a:t>
            </a:r>
          </a:p>
          <a:p>
            <a:r>
              <a:rPr lang="de-AT"/>
              <a:t>Klimaschutz </a:t>
            </a:r>
            <a:r>
              <a:rPr lang="de-AT" err="1"/>
              <a:t>vs</a:t>
            </a:r>
            <a:r>
              <a:rPr lang="de-AT"/>
              <a:t> Naturschutz</a:t>
            </a:r>
          </a:p>
          <a:p>
            <a:r>
              <a:rPr lang="de-AT" b="1"/>
              <a:t>Die Tücken der erneuerbaren Energie</a:t>
            </a:r>
          </a:p>
          <a:p>
            <a:r>
              <a:rPr lang="de-AT"/>
              <a:t>Um die Klimakrise zu bewältigen, muss der Ausstieg aus fossiler Energie gelingen. Doch Wasserkraft, Wind- und Solarenergie sind nicht immer mit Naturschutz vereinbar</a:t>
            </a:r>
          </a:p>
          <a:p>
            <a:endParaRPr lang="de-AT"/>
          </a:p>
          <a:p>
            <a:r>
              <a:rPr lang="de-AT"/>
              <a:t>Karin Grabner</a:t>
            </a:r>
          </a:p>
          <a:p>
            <a:r>
              <a:rPr lang="de-AT"/>
              <a:t>24. Juli 2023, 09:00</a:t>
            </a:r>
          </a:p>
          <a:p>
            <a:endParaRPr lang="de-AT"/>
          </a:p>
          <a:p>
            <a:r>
              <a:rPr lang="de-AT"/>
              <a:t>Die Klimakrise ist nicht das einzige globale Problem mit großer lokaler Bedeutung. Parallel findet – und das </a:t>
            </a:r>
            <a:r>
              <a:rPr lang="de-AT" err="1"/>
              <a:t>großteils</a:t>
            </a:r>
            <a:r>
              <a:rPr lang="de-AT"/>
              <a:t> unbemerkt von der breiten Öffentlichkeit – eine stille Biodiversitätskrise statt. Ökosysteme schrumpfen, zigtausende Arten sterben aus oder stehen kurz davor. Doch es gibt ein weiteres Problem: Klimaschutz ist nicht automatisch Naturschutz, wie auch eine vor kurzem an der Universität für Bodenkultur Wien (</a:t>
            </a:r>
            <a:r>
              <a:rPr lang="de-AT" err="1"/>
              <a:t>Boku</a:t>
            </a:r>
            <a:r>
              <a:rPr lang="de-AT"/>
              <a:t>) veranstaltete Diskussionsrunde zeigte.</a:t>
            </a:r>
          </a:p>
          <a:p>
            <a:endParaRPr lang="de-AT"/>
          </a:p>
          <a:p>
            <a:r>
              <a:rPr lang="de-AT"/>
              <a:t>Österreich verfügt über vergleichsweise viel Wasserkraft, die als erneuerbare Energiequelle gilt. Doch das Verbauen von Flüssen ging in den vergangenen Jahrzehnten stark zulasten der Fischbestände.</a:t>
            </a:r>
          </a:p>
          <a:p>
            <a:r>
              <a:rPr lang="de-AT"/>
              <a:t>Die angestrebte Energiewende mit dem Ausbau von Wasserkraft, Wind und Photovoltaik veranschaulicht das Dilemma Klimaschutz versus Naturschutz besonders eindrücklich. Denn einerseits hat die EU ihre Richtlinien geändert, um die Genehmigungsverfahren für erneuerbare Energien zu beschleunigen. Andererseits fürchten Biodiversitätsfachleute, dass dies zulasten von Ökosystemen und folglich der Artenvielfalt gehen könnte.</a:t>
            </a:r>
          </a:p>
          <a:p>
            <a:endParaRPr lang="de-AT"/>
          </a:p>
          <a:p>
            <a:endParaRPr lang="de-AT"/>
          </a:p>
          <a:p>
            <a:r>
              <a:rPr lang="de-AT"/>
              <a:t>"Es ist wichtig, die Ausweisung von Flächen für erneuerbare Energien mit der Ausweisung von Schutzgebieten gleichzeitig anzustreben, etwa für Vogelarten", sagt Gesa Geißler vom </a:t>
            </a:r>
            <a:r>
              <a:rPr lang="de-AT" err="1"/>
              <a:t>Boku</a:t>
            </a:r>
            <a:r>
              <a:rPr lang="de-AT"/>
              <a:t>-Institut für Landschaftsentwicklung, Erholungs- und Naturschutzplanung.</a:t>
            </a:r>
          </a:p>
          <a:p>
            <a:endParaRPr lang="de-AT"/>
          </a:p>
          <a:p>
            <a:r>
              <a:rPr lang="de-AT"/>
              <a:t>Sensible Standortwahl</a:t>
            </a:r>
          </a:p>
          <a:p>
            <a:r>
              <a:rPr lang="de-AT"/>
              <a:t>Das trifft etwa bei Windenergieanlagen zu, die neben der starken Veränderung des Landschaftsbilds zum Verlust von Lebensräumen für Vögel und Fledermäusen führen können. "Man sieht bezüglich der Windkraft leider vielerorts Konflikte, welche sich auf lokaler Ebene entzünden", erklärt auch Geißlers Institutskollege Thomas </a:t>
            </a:r>
            <a:r>
              <a:rPr lang="de-AT" err="1"/>
              <a:t>Schauppenlehner</a:t>
            </a:r>
            <a:r>
              <a:rPr lang="de-AT"/>
              <a:t>. Die sorgfältige Auswahl der Standorte sei entscheidend, um die Auswirkungen auf die lokale Tierwelt zu minimieren.</a:t>
            </a:r>
          </a:p>
          <a:p>
            <a:endParaRPr lang="de-AT"/>
          </a:p>
          <a:p>
            <a:r>
              <a:rPr lang="de-AT"/>
              <a:t>Während bei Photovoltaik-Anlagen der Flächenverlust, die Veränderung des Mikroklimas und Landnutzungskonflikte für Landwirtschaft, Tourismus und Naturschutz potenzielle Streitpunkte sind, hat auch die Wasserkraft ihre Tücken.</a:t>
            </a:r>
          </a:p>
          <a:p>
            <a:endParaRPr lang="de-AT"/>
          </a:p>
          <a:p>
            <a:r>
              <a:rPr lang="de-AT"/>
              <a:t>"In Österreich gibt es diesbezüglich eine sehr intensive Nutzung und kaum noch Fließstrecken, die frei von irgendeiner Form der Beeinflussung sind", sagt </a:t>
            </a:r>
            <a:r>
              <a:rPr lang="de-AT" err="1"/>
              <a:t>Schauppenlehner</a:t>
            </a:r>
            <a:r>
              <a:rPr lang="de-AT"/>
              <a:t>. Dies stelle eine enorme Belastung für den Fischbestand da.</a:t>
            </a:r>
          </a:p>
          <a:p>
            <a:endParaRPr lang="de-AT"/>
          </a:p>
          <a:p>
            <a:endParaRPr lang="de-AT"/>
          </a:p>
          <a:p>
            <a:r>
              <a:rPr lang="de-AT"/>
              <a:t>Ersatzlebensräume für gefährdete Arten</a:t>
            </a:r>
          </a:p>
          <a:p>
            <a:r>
              <a:rPr lang="de-AT"/>
              <a:t>Als konkretes Beispiel wurde der Huchen, auch Donaulachs genannt, erwähnt. Sein Bestand ist zuletzt stark zurückgegangen, die Art kommt nur noch auf einer Strecke von 53 Kilometern vor. "Artenschutz hört leider oft an der Wasseroberfläche auf", sagt Stefan Schmutz vom Institut für Hydrobiologie an der </a:t>
            </a:r>
            <a:r>
              <a:rPr lang="de-AT" err="1"/>
              <a:t>Boku</a:t>
            </a:r>
            <a:r>
              <a:rPr lang="de-AT"/>
              <a:t>. In Österreich seien zwei Drittel der Fischarten in irgendeiner Form gefährdet.</a:t>
            </a:r>
          </a:p>
          <a:p>
            <a:endParaRPr lang="de-AT"/>
          </a:p>
          <a:p>
            <a:r>
              <a:rPr lang="de-AT"/>
              <a:t>Juristisch gesehen ist das Thema Klima- versus Naturschutz vertrackt. Selbst in Natura-2000-Gebieten, die besonderen Schutz genießen, kann eine Interessenabwägung zu Ausnahmegenehmigungen führen, etwa wenn keine Alternativlösung möglich ist. Wenn nachgewiesen wird, dass das geplante Vorhaben keine erhebliche Beeinträchtigung des ökologischen Systems zur Folge hat, kann die Genehmigung erteilt werden.</a:t>
            </a:r>
          </a:p>
          <a:p>
            <a:endParaRPr lang="de-AT"/>
          </a:p>
          <a:p>
            <a:r>
              <a:rPr lang="de-AT"/>
              <a:t>Dieselben Regelungen gelten übrigens auch außerhalb der Natura-2000-Gebiete, beispielsweise in Siedlungsgebieten. In solchen Fällen muss jedoch ein Ersatzlebensraum geschaffen werden. Die EU will zudem per Gesetzesnovelle den Bau von Windkraftanlagen erleichtern. "Laut dieser darf die Beeinträchtigung des Landschaftsbilds künftig keinen Grund mehr darstellen, um einen Bau einer Anlage zu verhindern", erklärt der Wirtschaftswissenschafter Daniel </a:t>
            </a:r>
            <a:r>
              <a:rPr lang="de-AT" err="1"/>
              <a:t>Ennöckl</a:t>
            </a:r>
            <a:r>
              <a:rPr lang="de-AT"/>
              <a:t>.</a:t>
            </a:r>
          </a:p>
          <a:p>
            <a:endParaRPr lang="de-AT"/>
          </a:p>
          <a:p>
            <a:endParaRPr lang="de-AT"/>
          </a:p>
          <a:p>
            <a:r>
              <a:rPr lang="de-AT"/>
              <a:t>Klimakrise und Naturschutz</a:t>
            </a:r>
          </a:p>
          <a:p>
            <a:r>
              <a:rPr lang="de-AT"/>
              <a:t>Dieser "erhebliche juristische Wandel" spiegle zwar die wachsende Priorität wider, die auf Klimaschutzmaßnahmen gelegt werde. Wenn bestimmte Maßnahmen zulasten des wichtigsten Verbündeten, nämlich des Naturraums und der Ökosysteme gehe, sei dies jedoch auch für die Erreichung der Klimaschutzziele der falsche Weg, warnt etwa die grüne Nationalratsabgeordnete Astrid Rössler.</a:t>
            </a:r>
          </a:p>
          <a:p>
            <a:endParaRPr lang="de-AT"/>
          </a:p>
          <a:p>
            <a:r>
              <a:rPr lang="de-AT"/>
              <a:t>Im Klimaschutzministerium ist man deshalb um eine integrative, breite Sichtweise bemüht, wie Waltraud </a:t>
            </a:r>
            <a:r>
              <a:rPr lang="de-AT" err="1"/>
              <a:t>Petek</a:t>
            </a:r>
            <a:r>
              <a:rPr lang="de-AT"/>
              <a:t> stellvertretend für das Ministerium betonte. Dafür müsse auch die Bevölkerung in den Prozess einbezogen und aufgeklärt werden, und es müsse mehr interdisziplinär und sektorübergreifend zusammengearbeitet werden. Die große Herausforderung sei, dass man bei der Bewältigung der Klimakrise gleichzeitig aber auch den Naturschutz berücksichtigen müsse. "Man kann nicht das eine auf Kosten des anderen machen", sagt </a:t>
            </a:r>
            <a:r>
              <a:rPr lang="de-AT" err="1"/>
              <a:t>Petek</a:t>
            </a:r>
            <a:r>
              <a:rPr lang="de-AT"/>
              <a:t>. (Karin Grabner, 24.7.2023)</a:t>
            </a:r>
          </a:p>
          <a:p>
            <a:endParaRPr lang="de-AT"/>
          </a:p>
        </p:txBody>
      </p:sp>
      <p:sp>
        <p:nvSpPr>
          <p:cNvPr id="4" name="Kopfzeilenplatzhalter 3">
            <a:extLst>
              <a:ext uri="{FF2B5EF4-FFF2-40B4-BE49-F238E27FC236}">
                <a16:creationId xmlns:a16="http://schemas.microsoft.com/office/drawing/2014/main" id="{4CB9B632-E5D7-ACBB-6C45-38F2266B3B2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9564E57-44D7-E24B-B9AE-D9A121A00363}"/>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ADB4CD1-9CEA-A03A-F78B-C4C2A1C5232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7120284-5E97-D62D-AEEE-D6FCDE4ACB0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13469011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44627-D98E-56EC-2633-6D2212ECEBB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6B9E68E-1BE5-70AD-413C-015A7F3CFF4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1A81341-F1D5-2EE0-3E6D-D29199AA2F36}"/>
              </a:ext>
            </a:extLst>
          </p:cNvPr>
          <p:cNvSpPr>
            <a:spLocks noGrp="1"/>
          </p:cNvSpPr>
          <p:nvPr>
            <p:ph type="body" idx="1"/>
          </p:nvPr>
        </p:nvSpPr>
        <p:spPr/>
        <p:txBody>
          <a:bodyPr/>
          <a:lstStyle/>
          <a:p>
            <a:r>
              <a:rPr lang="de-AT" dirty="0"/>
              <a:t>Quelle:  WWF </a:t>
            </a:r>
            <a:r>
              <a:rPr lang="de-AT" dirty="0" err="1"/>
              <a:t>Österreic</a:t>
            </a:r>
            <a:r>
              <a:rPr lang="de-AT" dirty="0"/>
              <a:t> (2025): https://www.wwf.at/das-schuetzen-wir/fluesse/wasserkraft-in-oesterreich/ (Abruf: 21.10.2025)</a:t>
            </a:r>
          </a:p>
          <a:p>
            <a:r>
              <a:rPr lang="de-AT" dirty="0"/>
              <a:t>Bildquelle: </a:t>
            </a:r>
            <a:r>
              <a:rPr lang="de-AT" dirty="0" err="1"/>
              <a:t>Pixabay</a:t>
            </a:r>
            <a:r>
              <a:rPr lang="de-AT" dirty="0"/>
              <a:t> (2025): https://pixabay.com/photos/hydropower-plant-electricity-energy-4560237/ (Abruf: 21.10.2025)</a:t>
            </a:r>
          </a:p>
          <a:p>
            <a:endParaRPr lang="de-AT" dirty="0"/>
          </a:p>
          <a:p>
            <a:r>
              <a:rPr lang="de-AT" dirty="0"/>
              <a:t>Seit jeher hat der Mensch die Kraft des Wassers genützt: zum Antrieb von Mühlen, zum Transport von Gütern und im letzten Jahrhundert auch zur Gewinnung von elektrischem Strom. Der aus Wasserkraft erzeugte Strom wird als ökologisch und nachhaltig verkauft. Aber ist er das wirklich?</a:t>
            </a:r>
          </a:p>
          <a:p>
            <a:endParaRPr lang="de-AT" dirty="0"/>
          </a:p>
          <a:p>
            <a:r>
              <a:rPr lang="de-AT" dirty="0"/>
              <a:t>Jedes Kraftwerk ist ein massiver Eingriff</a:t>
            </a:r>
          </a:p>
          <a:p>
            <a:r>
              <a:rPr lang="de-AT" dirty="0"/>
              <a:t>Fakt ist, dass Wasserkraftwerke massiv in den natürlichen Lebensraum eines Flusses eingreifen. Sie blockieren ihn, stauen ihn auf, leiten Wasser aus oder lassen ganze Täler hinter einer Staumauer versinken. Dadurch tragen Wasserkraftwerke zum Artensterben bei und verschlechtern die Lebenskraft gesunder Flüsse. Dies ist insofern dramatisch, da Süßwasser-Ökosysteme wie Flüsse bereits am stärksten unter dem Artensterben leiden. Von ökologisch und nachhaltig kann also bei Wasserkraft nicht die Rede sein.</a:t>
            </a:r>
          </a:p>
          <a:p>
            <a:endParaRPr lang="de-AT" dirty="0"/>
          </a:p>
          <a:p>
            <a:r>
              <a:rPr lang="de-AT" dirty="0"/>
              <a:t>Wasserkraft in Österreich</a:t>
            </a:r>
          </a:p>
          <a:p>
            <a:r>
              <a:rPr lang="de-AT" dirty="0"/>
              <a:t>In Österreich macht die Wasserkraft einen großen Teil der Stromerzeugung aus. Österreichs Flüsse stehen deshalb unter Druck: Der Ausbau der Wasserkraft wird weiter stark vorangetrieben, obwohl unsere Flüsse bereits in hohem Maße verbaut sind. In Österreich gibt es bereits mehr als 5.200 Wasserkraftwerke. Die sogenannte hydrologische Veränderung, also etwa die Zerstörung natürlicher Flusslandschaften ist in Österreich jedoch Hauptursache für das Artensterben. Der WWF setzt sich daher mit Partnerorganisationen und Menschen vor Ort für einen sorgsamen und respektvollen Umgang mit der Natur und gegen die weitere Verbauung von ökologisch besonders wertvollen Flussstrecken ein.</a:t>
            </a:r>
          </a:p>
          <a:p>
            <a:endParaRPr lang="de-AT" dirty="0"/>
          </a:p>
          <a:p>
            <a:r>
              <a:rPr lang="de-AT" dirty="0"/>
              <a:t>Zahlen &amp; Fakten</a:t>
            </a:r>
          </a:p>
          <a:p>
            <a:r>
              <a:rPr lang="de-AT" dirty="0"/>
              <a:t>Mehr als 5.200 Wasserkraftwerke belasten Österreichs Flüsse – 80% von ihnen erfüllen nicht die ökologischen Mindeststandards</a:t>
            </a:r>
          </a:p>
          <a:p>
            <a:r>
              <a:rPr lang="de-AT" dirty="0"/>
              <a:t>60% unserer Flüsse müssen saniert werden</a:t>
            </a:r>
          </a:p>
          <a:p>
            <a:r>
              <a:rPr lang="de-AT" dirty="0"/>
              <a:t>Nur 15% unserer Flüsse sind ökologisch intakt</a:t>
            </a:r>
          </a:p>
          <a:p>
            <a:r>
              <a:rPr lang="de-AT" dirty="0"/>
              <a:t>Alle 900 m unterbricht ein Querbauwerk unsere Flüsse und Bäche</a:t>
            </a:r>
          </a:p>
          <a:p>
            <a:endParaRPr lang="de-AT" dirty="0"/>
          </a:p>
          <a:p>
            <a:r>
              <a:rPr lang="de-AT" dirty="0"/>
              <a:t>Tierwelt</a:t>
            </a:r>
          </a:p>
          <a:p>
            <a:r>
              <a:rPr lang="de-AT" dirty="0"/>
              <a:t>60% aller heimischen Fischarten sind gefährdet oder vom Aussterben bedroht</a:t>
            </a:r>
          </a:p>
          <a:p>
            <a:r>
              <a:rPr lang="de-AT" dirty="0"/>
              <a:t>Gefährdete Tierarten wie Äsche, Flussuferläufer, </a:t>
            </a:r>
            <a:r>
              <a:rPr lang="de-AT" dirty="0" err="1"/>
              <a:t>Kiesbankgrashüpfer</a:t>
            </a:r>
            <a:r>
              <a:rPr lang="de-AT" dirty="0"/>
              <a:t> oder Wasseramsel sind auf natürliche und lebendige Flusslandschaften angewiesen</a:t>
            </a:r>
          </a:p>
          <a:p>
            <a:endParaRPr lang="de-AT" dirty="0"/>
          </a:p>
          <a:p>
            <a:r>
              <a:rPr lang="de-AT" dirty="0"/>
              <a:t>Bedrohungen</a:t>
            </a:r>
          </a:p>
          <a:p>
            <a:r>
              <a:rPr lang="de-AT" dirty="0"/>
              <a:t>Wie Wasserkraft in Österreich die Flüsse bedroht</a:t>
            </a:r>
          </a:p>
          <a:p>
            <a:r>
              <a:rPr lang="de-AT" dirty="0"/>
              <a:t>Bedrohung 1: Ungebremster Ausbau</a:t>
            </a:r>
          </a:p>
          <a:p>
            <a:r>
              <a:rPr lang="de-AT" dirty="0"/>
              <a:t>Die Flüsse in Österreich sind für den Hochwasserschutz, Landgewinnung und Wasserkraft stark verbaut und reguliert worden. Kein anderes Land Europas hat derart viele Wasserkraftwerke im Verhältnis zur Fläche wie Österreich. Der Großteil dieser Anlagen ist veraltet und erfüllt nicht die ökologischen Mindeststandards. Dem Fluss wird oft zu viel Wasser entzogen und Fische werden auf ihren lebensnotwendigen Wanderungen behindert. Die starke Verbauung unserer Flüsse ist Hauptursache dafür, dass 60% der heimischen Fischarten gefährdet oder vom Aussterben bedroht sind. Viele weitere Tier- und Pflanzenarten wie etwa die Flussuferläufer oder deutsche Tamariske verlieren so ihre Lebensgrundlage.</a:t>
            </a:r>
          </a:p>
          <a:p>
            <a:endParaRPr lang="de-AT" dirty="0"/>
          </a:p>
          <a:p>
            <a:r>
              <a:rPr lang="de-AT" dirty="0"/>
              <a:t>Doch anstatt die alten Kraftwerke zu sanieren und effizienter zu machen, setzt Österreich auf den Bau neuer Kraftwerke. Hunderte Wasserkraftprojekte werden unkoordiniert vorangetrieben und mit zig Millionen Euro subventioniert. Oft wird an den ökologisch wertvollsten und letzten wilden Strecken geplant und auch vor Schutzgebieten nicht Halt gemacht: Jedes dritte Wasserkraftprojekt ist in einem Schutzgebiet geplant. Auch der Mensch leidet unter dem Verlust natürlicher Flusslandschaften, denn wir verlieren Naherholungsräume und die Sicherung unserer Wasserressourcen.</a:t>
            </a:r>
          </a:p>
          <a:p>
            <a:endParaRPr lang="de-AT" dirty="0"/>
          </a:p>
          <a:p>
            <a:r>
              <a:rPr lang="de-AT" dirty="0"/>
              <a:t>Bedrohung 2: Zu sauberes Image</a:t>
            </a:r>
          </a:p>
          <a:p>
            <a:r>
              <a:rPr lang="de-AT" dirty="0"/>
              <a:t>Strom aus Wasserkraft hat ein gutes Image. Zu Unrecht, denn erst auf den zweiten Blick wird deutlich: Das Wasser ist erneuerbar, die zerstörten Lebensräume sind es jedoch nicht. Daher muss der Wasserkraft-Ausbau ökologisch und sozial verträglich erfolgen. Die Rücksichtnahme auf die Natur wird in der Praxis jedoch grob vernachlässigt.</a:t>
            </a:r>
          </a:p>
          <a:p>
            <a:endParaRPr lang="de-AT" dirty="0"/>
          </a:p>
          <a:p>
            <a:r>
              <a:rPr lang="de-AT" dirty="0"/>
              <a:t>Unter dem Argument des öffentlichen Interesses werden Kraftwerke in ökologisch sensiblen Flussstrecken bewilligt. Damit handelt Österreich europäischen Gesetzen zuwider, die uns verpflichten den Zustand unserer Gewässer nicht weiter zu verschlechtern. Mittels politischer Weisungen werden selbst nicht genehmigungsfähige Kraftwerke wie z.B. das Kraftwerk </a:t>
            </a:r>
            <a:r>
              <a:rPr lang="de-AT" dirty="0" err="1"/>
              <a:t>Lesachbach</a:t>
            </a:r>
            <a:r>
              <a:rPr lang="de-AT" dirty="0"/>
              <a:t> (Oberstufe) in Osttirol durchgewinkt. Dabei steht der minimale Beitrag zur Energiewende, den solche Kleinkraftwerke leisten in keinem Verhältnis zur angerichteten Naturzerstörung. Es fehlt ein Gesamtkonzept, das festlegt, wo und unter welchen Bedingungen Wasserkraft noch möglich ist, und wo </a:t>
            </a:r>
            <a:r>
              <a:rPr lang="de-AT" dirty="0" err="1"/>
              <a:t>Flussjuwele</a:t>
            </a:r>
            <a:r>
              <a:rPr lang="de-AT" dirty="0"/>
              <a:t> für zukünftige Generationen bewahrt werden.</a:t>
            </a:r>
          </a:p>
          <a:p>
            <a:endParaRPr lang="de-AT" dirty="0"/>
          </a:p>
          <a:p>
            <a:r>
              <a:rPr lang="de-AT" dirty="0"/>
              <a:t>80% DER ÖSTERREICHISCHEN WASSERKRAFTWERKE ERFÜLLEN DIE ÖKOLOGISCHEN MINDESTSTANDARDS NICHT</a:t>
            </a:r>
          </a:p>
          <a:p>
            <a:endParaRPr lang="de-AT" dirty="0"/>
          </a:p>
          <a:p>
            <a:r>
              <a:rPr lang="de-AT" dirty="0"/>
              <a:t>Bedrohung 3: Förderungen setzen falsche Anreize</a:t>
            </a:r>
          </a:p>
          <a:p>
            <a:r>
              <a:rPr lang="de-AT" dirty="0"/>
              <a:t>Der Ausbau erneuerbarer Energieträger wird mit den Geldern der Stromkund*innen gefördert. An sich begrüßenswert, doch im Fall der Wasserkraft werden mit den Förderungen falsche Anreize gesetzt, die den Wasserkraft-Ausbau in ökologisch sensiblen Bereichen angeheizt. Ohne nach den ökologischen Auswirkungen eines Kraftwerks zu unterscheiden werden Förderungen nach dem „Gießkannenprinzip“ ausgegeben. Auch Kleinstkraftwerken, die keinen relevanten Beitrag zur Energiewende leisten, aber unverhältnismäßig viel Natur negativ beeinträchtigen, kommen dabei unverhältnismäßig hohe Förderungen zu. Durch diese Förderpolitik wird Naturzerstörung profitabel gemacht. Und das ist katastrophal.</a:t>
            </a:r>
          </a:p>
          <a:p>
            <a:endParaRPr lang="de-AT" dirty="0"/>
          </a:p>
          <a:p>
            <a:r>
              <a:rPr lang="de-AT" dirty="0"/>
              <a:t>Lösungen</a:t>
            </a:r>
          </a:p>
          <a:p>
            <a:r>
              <a:rPr lang="de-AT" dirty="0"/>
              <a:t>So können wir die letzten lebendigen Flüsse schützen</a:t>
            </a:r>
          </a:p>
          <a:p>
            <a:r>
              <a:rPr lang="de-AT" dirty="0"/>
              <a:t>Lösung 1: Rettungsplan für unsere Flüsse</a:t>
            </a:r>
          </a:p>
          <a:p>
            <a:r>
              <a:rPr lang="de-AT" dirty="0"/>
              <a:t>Nach dem nur mehr so wenige Teile unserer Flüsse in einem sehr guten ökologischen Zustand sind, gilt es einerseits die verbleibenden natürlichen und naturnahen Flussstrecken vor Verbauung zu schützen und andererseits unsere Gewässer zu sanieren. Wir können die letzten intakten Flussstrecken schützen, indem wir Ausbauverbote verhängen oder indem wir sie unter Schutz stellen. Zudem muss die Bundesregierung 60% unserer Flüsse sanieren, damit sie wieder in einem guten ökologischen Zustand sind. Die Modernisierung veralteter Wasserkraftwerke spielt hier eine wichtige Rolle um Flüsse wieder passierbar zu machen und ökologische Funktionen wiederherzustellen. Auch der Abriss nicht mehr rentabler Kraftwerke ist eine wichtige Maßnahme um den Flüssen die natürliche Lebenskraft zurück zu geben. Ein langfristiger und effektiver Schutz unserer </a:t>
            </a:r>
            <a:r>
              <a:rPr lang="de-AT" dirty="0" err="1"/>
              <a:t>Flussjuwele</a:t>
            </a:r>
            <a:r>
              <a:rPr lang="de-AT" dirty="0"/>
              <a:t> könnte Wildflusslandschaften wie Lech oder Isel als Lebensraum für Tiere und Pflanzen, sowie als Naherholungsraum für zukünftige Generationen erhalten werden.</a:t>
            </a:r>
          </a:p>
          <a:p>
            <a:endParaRPr lang="de-AT" dirty="0"/>
          </a:p>
          <a:p>
            <a:r>
              <a:rPr lang="de-AT" dirty="0"/>
              <a:t>Lösung 2: Klimaschutz und Naturschutz Hand in Hand</a:t>
            </a:r>
          </a:p>
          <a:p>
            <a:r>
              <a:rPr lang="de-AT" dirty="0"/>
              <a:t>Prognosen sagen voraus, dass der Strombedarf in den kommenden Jahren stetig ansteigt. Doch selbst mit der Verbauung der letzten Bächlein, kann der steigende Strombedarf nicht gedeckt werden. Der Komplettausbau der Wasserkraft ist also nicht die Lösung unseres Energieproblems. Vielmehr ist es notwendig Energie einzusparen. Besonders im Bereich Mobilität und Gebäudedämmung besteht hierfür großes Potenzial. Durch die Modernisierung und Effizienzsteigerung bestehender Kraftwerke kann mehr Strom produziert werden ohne zusätzliche Schäden an der Natur zu verursachen. Beim Ausbau erneuerbarer Energiequellen ist auf einen ausgewogenen Mix der Energiequellen zu achten, sowie auf klare und wirksame Naturverträglichkeitskriterien. Die WWF Studie „Energiewende und Gewässerschutz“ zeigt, wie eine naturverträgliche Energiewende gelingt, ohne dass dafür die Naturschätze Österreichs geopfert werden müssen.</a:t>
            </a:r>
          </a:p>
          <a:p>
            <a:endParaRPr lang="de-AT" dirty="0"/>
          </a:p>
          <a:p>
            <a:r>
              <a:rPr lang="de-AT" dirty="0"/>
              <a:t>Lösung 3: Naturverträglichkeitskriterien bei der Ökostromförderung</a:t>
            </a:r>
          </a:p>
          <a:p>
            <a:r>
              <a:rPr lang="de-AT" dirty="0"/>
              <a:t>Um keinen Anreiz für besonders naturschädliche Wasserkraftwerke am falschen Standort zu schaffen, ist es dringend notwendig die Fördergelder an strenge Naturschutzkriterien zu knüpfen. Im 2021 neu verabschiedeten Erneuerbaren Ausbaugesetz sind die Ökostromförderungen festgelegt. Erstmals sind Schutzkriterien für ökologisch sehr gute Fluss-Strecken verankert, womit zumindest die schädlichsten neuen Kraftwerke von Subventionen ausgeschlossen werden!</a:t>
            </a:r>
          </a:p>
          <a:p>
            <a:endParaRPr lang="de-AT" dirty="0"/>
          </a:p>
          <a:p>
            <a:r>
              <a:rPr lang="de-AT" dirty="0"/>
              <a:t>Völlig verfehlt sind hingegen die weiterhin bestehenden Schlupflöcher für Verbauungen in Schutzgebieten sowie für Kleinwasserkraft-Anlagen, die für relativ wenig Stromgewinn sehr viel Natur zerstören. Hier setzt das Fördersystem nach wie vor völlig falsche Anreize für die Verbauung intakter Flüsse. Denn nur noch 14 % der Gewässer sind in einem sehr guten ökologischen Zustand, aber schon 60 % sanierungsbedürftig. Ein gefördertes Kraftwerk darf auch den Zustand des betroffenen Flusses nicht verschlechtern oder geschützte Arten beeinträchtigen. Es darf in Zukunft nicht mehr passieren, dass sogar Skandalprojekte in Schutzgebieten mit Subventionen befeuert werden. Die Modernisierung veralteter Anlagen muss Vorrang vor dem Ausbau neuer Wasserkraftwerke haben. Eine intakte Natur ist unser größter Verbündeter gegen die Klimakrise. Daher müssen die Lebensräume bedrohter Arten auch beim Erneuerbaren-Ausbau besser geschützt werden. </a:t>
            </a:r>
          </a:p>
          <a:p>
            <a:r>
              <a:rPr lang="de-AT" dirty="0"/>
              <a:t>Quelle: https://www.wwf.at/das-schuetzen-wir/fluesse/wasserkraft-in-oesterreich/</a:t>
            </a:r>
          </a:p>
          <a:p>
            <a:endParaRPr lang="de-AT" dirty="0"/>
          </a:p>
          <a:p>
            <a:endParaRPr lang="de-AT" dirty="0"/>
          </a:p>
        </p:txBody>
      </p:sp>
      <p:sp>
        <p:nvSpPr>
          <p:cNvPr id="4" name="Kopfzeilenplatzhalter 3">
            <a:extLst>
              <a:ext uri="{FF2B5EF4-FFF2-40B4-BE49-F238E27FC236}">
                <a16:creationId xmlns:a16="http://schemas.microsoft.com/office/drawing/2014/main" id="{ED9C1B16-1F13-399B-E2DA-2ACB0E8AA1E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BFD45A-C10B-D000-E151-693D582BCDD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7D0FC0BB-09B4-775A-6271-B44C456EB51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51A484-B539-44A9-87FD-910669CB3E7F}"/>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13710902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E12D2-308B-87E9-3D3B-F3BE5331AD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1AA5A67-7132-5B86-D829-AF48C6C033F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C9189B4-DD50-94C4-4097-33D53939D911}"/>
              </a:ext>
            </a:extLst>
          </p:cNvPr>
          <p:cNvSpPr>
            <a:spLocks noGrp="1"/>
          </p:cNvSpPr>
          <p:nvPr>
            <p:ph type="body" idx="1"/>
          </p:nvPr>
        </p:nvSpPr>
        <p:spPr/>
        <p:txBody>
          <a:bodyPr/>
          <a:lstStyle/>
          <a:p>
            <a:r>
              <a:rPr lang="de-AT"/>
              <a:t>Quelle:  WWF </a:t>
            </a:r>
            <a:r>
              <a:rPr lang="de-AT" err="1"/>
              <a:t>Österreic</a:t>
            </a:r>
            <a:r>
              <a:rPr lang="de-AT"/>
              <a:t> (2025): https://www.wwf.at/das-schuetzen-wir/fluesse/wasserkraft-in-oesterreich/ (Abruf: 21.10.2025)</a:t>
            </a:r>
          </a:p>
          <a:p>
            <a:r>
              <a:rPr lang="de-AT"/>
              <a:t>Bildquelle: </a:t>
            </a:r>
            <a:r>
              <a:rPr lang="de-AT" err="1"/>
              <a:t>Pixabay</a:t>
            </a:r>
            <a:r>
              <a:rPr lang="de-AT"/>
              <a:t> (2025): https://pixabay.com/photos/waterfall-water-flow-nature-4530180/ (Abruf: 21.10.2025)</a:t>
            </a:r>
          </a:p>
          <a:p>
            <a:endParaRPr lang="de-AT"/>
          </a:p>
          <a:p>
            <a:r>
              <a:rPr lang="de-AT"/>
              <a:t>Seit jeher hat der Mensch die Kraft des Wassers genützt: zum Antrieb von Mühlen, zum Transport von Gütern und im letzten Jahrhundert auch zur Gewinnung von elektrischem Strom. Der aus Wasserkraft erzeugte Strom wird als ökologisch und nachhaltig verkauft. Aber ist er das wirklich?</a:t>
            </a:r>
          </a:p>
          <a:p>
            <a:endParaRPr lang="de-AT"/>
          </a:p>
          <a:p>
            <a:r>
              <a:rPr lang="de-AT"/>
              <a:t>Jedes Kraftwerk ist ein massiver Eingriff</a:t>
            </a:r>
          </a:p>
          <a:p>
            <a:r>
              <a:rPr lang="de-AT"/>
              <a:t>Fakt ist, dass Wasserkraftwerke massiv in den natürlichen Lebensraum eines Flusses eingreifen. Sie blockieren ihn, stauen ihn auf, leiten Wasser aus oder lassen ganze Täler hinter einer Staumauer versinken. Dadurch tragen Wasserkraftwerke zum Artensterben bei und verschlechtern die Lebenskraft gesunder Flüsse. Dies ist insofern dramatisch, da Süßwasser-Ökosysteme wie Flüsse bereits am stärksten unter dem Artensterben leiden. Von ökologisch und nachhaltig kann also bei Wasserkraft nicht die Rede sein.</a:t>
            </a:r>
          </a:p>
          <a:p>
            <a:endParaRPr lang="de-AT"/>
          </a:p>
          <a:p>
            <a:r>
              <a:rPr lang="de-AT"/>
              <a:t>Wasserkraft in Österreich</a:t>
            </a:r>
          </a:p>
          <a:p>
            <a:r>
              <a:rPr lang="de-AT"/>
              <a:t>In Österreich macht die Wasserkraft einen großen Teil der Stromerzeugung aus. Österreichs Flüsse stehen deshalb unter Druck: Der Ausbau der Wasserkraft wird weiter stark vorangetrieben, obwohl unsere Flüsse bereits in hohem Maße verbaut sind. In Österreich gibt es bereits mehr als 5.200 Wasserkraftwerke. Die sogenannte hydrologische Veränderung, also etwa die Zerstörung natürlicher Flusslandschaften ist in Österreich jedoch Hauptursache für das Artensterben. Der WWF setzt sich daher mit Partnerorganisationen und Menschen vor Ort für einen sorgsamen und respektvollen Umgang mit der Natur und gegen die weitere Verbauung von ökologisch besonders wertvollen Flussstrecken ein.</a:t>
            </a:r>
          </a:p>
          <a:p>
            <a:endParaRPr lang="de-AT"/>
          </a:p>
          <a:p>
            <a:r>
              <a:rPr lang="de-AT"/>
              <a:t>Zahlen &amp; Fakten</a:t>
            </a:r>
          </a:p>
          <a:p>
            <a:r>
              <a:rPr lang="de-AT"/>
              <a:t>Mehr als 5.200 Wasserkraftwerke belasten Österreichs Flüsse – 80% von ihnen erfüllen nicht die ökologischen Mindeststandards</a:t>
            </a:r>
          </a:p>
          <a:p>
            <a:r>
              <a:rPr lang="de-AT"/>
              <a:t>60% unserer Flüsse müssen saniert werden</a:t>
            </a:r>
          </a:p>
          <a:p>
            <a:r>
              <a:rPr lang="de-AT"/>
              <a:t>Nur 15% unserer Flüsse sind ökologisch intakt</a:t>
            </a:r>
          </a:p>
          <a:p>
            <a:r>
              <a:rPr lang="de-AT"/>
              <a:t>Alle 900 m unterbricht ein Querbauwerk unsere Flüsse und Bäche</a:t>
            </a:r>
          </a:p>
          <a:p>
            <a:endParaRPr lang="de-AT"/>
          </a:p>
          <a:p>
            <a:r>
              <a:rPr lang="de-AT"/>
              <a:t>Tierwelt</a:t>
            </a:r>
          </a:p>
          <a:p>
            <a:r>
              <a:rPr lang="de-AT"/>
              <a:t>60% aller heimischen Fischarten sind gefährdet oder vom Aussterben bedroht</a:t>
            </a:r>
          </a:p>
          <a:p>
            <a:r>
              <a:rPr lang="de-AT"/>
              <a:t>Gefährdete Tierarten wie Äsche, Flussuferläufer, </a:t>
            </a:r>
            <a:r>
              <a:rPr lang="de-AT" err="1"/>
              <a:t>Kiesbankgrashüpfer</a:t>
            </a:r>
            <a:r>
              <a:rPr lang="de-AT"/>
              <a:t> oder Wasseramsel sind auf natürliche und lebendige Flusslandschaften angewiesen</a:t>
            </a:r>
          </a:p>
          <a:p>
            <a:endParaRPr lang="de-AT"/>
          </a:p>
          <a:p>
            <a:r>
              <a:rPr lang="de-AT"/>
              <a:t>Bedrohungen</a:t>
            </a:r>
          </a:p>
          <a:p>
            <a:r>
              <a:rPr lang="de-AT"/>
              <a:t>Wie Wasserkraft in Österreich die Flüsse bedroht</a:t>
            </a:r>
          </a:p>
          <a:p>
            <a:r>
              <a:rPr lang="de-AT"/>
              <a:t>Bedrohung 1: Ungebremster Ausbau</a:t>
            </a:r>
          </a:p>
          <a:p>
            <a:r>
              <a:rPr lang="de-AT"/>
              <a:t>Die Flüsse in Österreich sind für den Hochwasserschutz, Landgewinnung und Wasserkraft stark verbaut und reguliert worden. Kein anderes Land Europas hat derart viele Wasserkraftwerke im Verhältnis zur Fläche wie Österreich. Der Großteil dieser Anlagen ist veraltet und erfüllt nicht die ökologischen Mindeststandards. Dem Fluss wird oft zu viel Wasser entzogen und Fische werden auf ihren lebensnotwendigen Wanderungen behindert. Die starke Verbauung unserer Flüsse ist Hauptursache dafür, dass 60% der heimischen Fischarten gefährdet oder vom Aussterben bedroht sind. Viele weitere Tier- und Pflanzenarten wie etwa die Flussuferläufer oder deutsche Tamariske verlieren so ihre Lebensgrundlage.</a:t>
            </a:r>
          </a:p>
          <a:p>
            <a:endParaRPr lang="de-AT"/>
          </a:p>
          <a:p>
            <a:r>
              <a:rPr lang="de-AT"/>
              <a:t>Doch anstatt die alten Kraftwerke zu sanieren und effizienter zu machen, setzt Österreich auf den Bau neuer Kraftwerke. Hunderte Wasserkraftprojekte werden unkoordiniert vorangetrieben und mit zig Millionen Euro subventioniert. Oft wird an den ökologisch wertvollsten und letzten wilden Strecken geplant und auch vor Schutzgebieten nicht Halt gemacht: Jedes dritte Wasserkraftprojekt ist in einem Schutzgebiet geplant. Auch der Mensch leidet unter dem Verlust natürlicher Flusslandschaften, denn wir verlieren Naherholungsräume und die Sicherung unserer Wasserressourcen.</a:t>
            </a:r>
          </a:p>
          <a:p>
            <a:endParaRPr lang="de-AT"/>
          </a:p>
          <a:p>
            <a:r>
              <a:rPr lang="de-AT"/>
              <a:t>Bedrohung 2: Zu sauberes Image</a:t>
            </a:r>
          </a:p>
          <a:p>
            <a:r>
              <a:rPr lang="de-AT"/>
              <a:t>Strom aus Wasserkraft hat ein gutes Image. Zu Unrecht, denn erst auf den zweiten Blick wird deutlich: Das Wasser ist erneuerbar, die zerstörten Lebensräume sind es jedoch nicht. Daher muss der Wasserkraft-Ausbau ökologisch und sozial verträglich erfolgen. Die Rücksichtnahme auf die Natur wird in der Praxis jedoch grob vernachlässigt.</a:t>
            </a:r>
          </a:p>
          <a:p>
            <a:endParaRPr lang="de-AT"/>
          </a:p>
          <a:p>
            <a:r>
              <a:rPr lang="de-AT"/>
              <a:t>Unter dem Argument des öffentlichen Interesses werden Kraftwerke in ökologisch sensiblen Flussstrecken bewilligt. Damit handelt Österreich europäischen Gesetzen zuwider, die uns verpflichten den Zustand unserer Gewässer nicht weiter zu verschlechtern. Mittels politischer Weisungen werden selbst nicht genehmigungsfähige Kraftwerke wie z.B. das Kraftwerk </a:t>
            </a:r>
            <a:r>
              <a:rPr lang="de-AT" err="1"/>
              <a:t>Lesachbach</a:t>
            </a:r>
            <a:r>
              <a:rPr lang="de-AT"/>
              <a:t> (Oberstufe) in Osttirol durchgewinkt. Dabei steht der minimale Beitrag zur Energiewende, den solche Kleinkraftwerke leisten in keinem Verhältnis zur angerichteten Naturzerstörung. Es fehlt ein Gesamtkonzept, das festlegt, wo und unter welchen Bedingungen Wasserkraft noch möglich ist, und wo </a:t>
            </a:r>
            <a:r>
              <a:rPr lang="de-AT" err="1"/>
              <a:t>Flussjuwele</a:t>
            </a:r>
            <a:r>
              <a:rPr lang="de-AT"/>
              <a:t> für zukünftige Generationen bewahrt werden.</a:t>
            </a:r>
          </a:p>
          <a:p>
            <a:endParaRPr lang="de-AT"/>
          </a:p>
          <a:p>
            <a:r>
              <a:rPr lang="de-AT"/>
              <a:t>80% DER ÖSTERREICHISCHEN WASSERKRAFTWERKE ERFÜLLEN DIE ÖKOLOGISCHEN MINDESTSTANDARDS NICHT</a:t>
            </a:r>
          </a:p>
          <a:p>
            <a:endParaRPr lang="de-AT"/>
          </a:p>
          <a:p>
            <a:r>
              <a:rPr lang="de-AT"/>
              <a:t>Bedrohung 3: Förderungen setzen falsche Anreize</a:t>
            </a:r>
          </a:p>
          <a:p>
            <a:r>
              <a:rPr lang="de-AT"/>
              <a:t>Der Ausbau erneuerbarer Energieträger wird mit den Geldern der Stromkund*innen gefördert. An sich begrüßenswert, doch im Fall der Wasserkraft werden mit den Förderungen falsche Anreize gesetzt, die den Wasserkraft-Ausbau in ökologisch sensiblen Bereichen angeheizt. Ohne nach den ökologischen Auswirkungen eines Kraftwerks zu unterscheiden werden Förderungen nach dem „Gießkannenprinzip“ ausgegeben. Auch Kleinstkraftwerken, die keinen relevanten Beitrag zur Energiewende leisten, aber unverhältnismäßig viel Natur negativ beeinträchtigen, kommen dabei unverhältnismäßig hohe Förderungen zu. Durch diese Förderpolitik wird Naturzerstörung profitabel gemacht. Und das ist katastrophal.</a:t>
            </a:r>
          </a:p>
          <a:p>
            <a:endParaRPr lang="de-AT"/>
          </a:p>
          <a:p>
            <a:r>
              <a:rPr lang="de-AT"/>
              <a:t>Lösungen</a:t>
            </a:r>
          </a:p>
          <a:p>
            <a:r>
              <a:rPr lang="de-AT"/>
              <a:t>So können wir die letzten lebendigen Flüsse schützen</a:t>
            </a:r>
          </a:p>
          <a:p>
            <a:r>
              <a:rPr lang="de-AT"/>
              <a:t>Lösung 1: Rettungsplan für unsere Flüsse</a:t>
            </a:r>
          </a:p>
          <a:p>
            <a:r>
              <a:rPr lang="de-AT"/>
              <a:t>Nach dem nur mehr so wenige Teile unserer Flüsse in einem sehr guten ökologischen Zustand sind, gilt es einerseits die verbleibenden natürlichen und naturnahen Flussstrecken vor Verbauung zu schützen und andererseits unsere Gewässer zu sanieren. Wir können die letzten intakten Flussstrecken schützen, indem wir Ausbauverbote verhängen oder indem wir sie unter Schutz stellen. Zudem muss die Bundesregierung 60% unserer Flüsse sanieren, damit sie wieder in einem guten ökologischen Zustand sind. Die Modernisierung veralteter Wasserkraftwerke spielt hier eine wichtige Rolle um Flüsse wieder passierbar zu machen und ökologische Funktionen wiederherzustellen. Auch der Abriss nicht mehr rentabler Kraftwerke ist eine wichtige Maßnahme um den Flüssen die natürliche Lebenskraft zurück zu geben. Ein langfristiger und effektiver Schutz unserer </a:t>
            </a:r>
            <a:r>
              <a:rPr lang="de-AT" err="1"/>
              <a:t>Flussjuwele</a:t>
            </a:r>
            <a:r>
              <a:rPr lang="de-AT"/>
              <a:t> könnte Wildflusslandschaften wie Lech oder </a:t>
            </a:r>
            <a:r>
              <a:rPr lang="de-AT" err="1"/>
              <a:t>Isel</a:t>
            </a:r>
            <a:r>
              <a:rPr lang="de-AT"/>
              <a:t> als Lebensraum für Tiere und Pflanzen, sowie als Naherholungsraum für zukünftige Generationen erhalten werden.</a:t>
            </a:r>
          </a:p>
          <a:p>
            <a:endParaRPr lang="de-AT"/>
          </a:p>
          <a:p>
            <a:r>
              <a:rPr lang="de-AT"/>
              <a:t>Lösung 2: Klimaschutz und Naturschutz Hand in Hand</a:t>
            </a:r>
          </a:p>
          <a:p>
            <a:r>
              <a:rPr lang="de-AT"/>
              <a:t>Prognosen sagen voraus, dass der Strombedarf in den kommenden Jahren stetig ansteigt. Doch selbst mit der Verbauung der letzten Bächlein, kann der steigende Strombedarf nicht gedeckt werden. Der Komplettausbau der Wasserkraft ist also nicht die Lösung unseres Energieproblems. Vielmehr ist es notwendig Energie einzusparen. Besonders im Bereich Mobilität und Gebäudedämmung besteht hierfür großes Potenzial. Durch die Modernisierung und Effizienzsteigerung bestehender Kraftwerke kann mehr Strom produziert werden ohne zusätzliche Schäden an der Natur zu verursachen. Beim Ausbau erneuerbarer Energiequellen ist auf einen ausgewogenen Mix der Energiequellen zu achten, sowie auf klare und wirksame Naturverträglichkeitskriterien. Die WWF Studie „Energiewende und Gewässerschutz“ zeigt, wie eine naturverträgliche Energiewende gelingt, ohne dass dafür die Naturschätze Österreichs geopfert werden müssen.</a:t>
            </a:r>
          </a:p>
          <a:p>
            <a:endParaRPr lang="de-AT"/>
          </a:p>
          <a:p>
            <a:r>
              <a:rPr lang="de-AT"/>
              <a:t>Lösung 3: Naturverträglichkeitskriterien bei der Ökostromförderung</a:t>
            </a:r>
          </a:p>
          <a:p>
            <a:r>
              <a:rPr lang="de-AT"/>
              <a:t>Um keinen Anreiz für besonders naturschädliche Wasserkraftwerke am falschen Standort zu schaffen, ist es dringend notwendig die Fördergelder an strenge Naturschutzkriterien zu knüpfen. Im 2021 neu verabschiedeten Erneuerbaren Ausbaugesetz sind die Ökostromförderungen festgelegt. Erstmals sind Schutzkriterien für ökologisch sehr gute Fluss-Strecken verankert, womit zumindest die schädlichsten neuen Kraftwerke von Subventionen ausgeschlossen werden!</a:t>
            </a:r>
          </a:p>
          <a:p>
            <a:endParaRPr lang="de-AT"/>
          </a:p>
          <a:p>
            <a:r>
              <a:rPr lang="de-AT"/>
              <a:t>Völlig verfehlt sind hingegen die weiterhin bestehenden Schlupflöcher für Verbauungen in Schutzgebieten sowie für Kleinwasserkraft-Anlagen, die für relativ wenig Stromgewinn sehr viel Natur zerstören. Hier setzt das Fördersystem nach wie vor völlig falsche Anreize für die Verbauung intakter Flüsse. Denn nur noch 14 % der Gewässer sind in einem sehr guten ökologischen Zustand, aber schon 60 % sanierungsbedürftig. Ein gefördertes Kraftwerk darf auch den Zustand des betroffenen Flusses nicht verschlechtern oder geschützte Arten beeinträchtigen. Es darf in Zukunft nicht mehr passieren, dass sogar Skandalprojekte in Schutzgebieten mit Subventionen befeuert werden. Die Modernisierung veralteter Anlagen muss Vorrang vor dem Ausbau neuer Wasserkraftwerke haben. Eine intakte Natur ist unser größter Verbündeter gegen die Klimakrise. Daher müssen die Lebensräume bedrohter Arten auch beim Erneuerbaren-Ausbau besser geschützt werden. </a:t>
            </a:r>
          </a:p>
          <a:p>
            <a:r>
              <a:rPr lang="de-AT"/>
              <a:t>Quelle: https://www.wwf.at/das-schuetzen-wir/fluesse/wasserkraft-in-oesterreich/</a:t>
            </a:r>
          </a:p>
          <a:p>
            <a:endParaRPr lang="de-AT"/>
          </a:p>
          <a:p>
            <a:endParaRPr lang="de-AT"/>
          </a:p>
        </p:txBody>
      </p:sp>
      <p:sp>
        <p:nvSpPr>
          <p:cNvPr id="4" name="Kopfzeilenplatzhalter 3">
            <a:extLst>
              <a:ext uri="{FF2B5EF4-FFF2-40B4-BE49-F238E27FC236}">
                <a16:creationId xmlns:a16="http://schemas.microsoft.com/office/drawing/2014/main" id="{E4A2FD95-21F4-31B7-B992-08CBA0AF1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CEB71BE-516F-76F3-E8AB-070344EB0DE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D9C9387C-F9CB-2C22-6BDB-DD4611BD345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43BFBAE-E5F2-5F2E-0015-8041992D3030}"/>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22610144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735EC-440B-F757-3656-C6FD5783481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164572A-8FA2-EC0E-6955-26867686C85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A6E60D4-9AE7-064F-32EC-BEA9D81DE854}"/>
              </a:ext>
            </a:extLst>
          </p:cNvPr>
          <p:cNvSpPr>
            <a:spLocks noGrp="1"/>
          </p:cNvSpPr>
          <p:nvPr>
            <p:ph type="body" idx="1"/>
          </p:nvPr>
        </p:nvSpPr>
        <p:spPr/>
        <p:txBody>
          <a:bodyPr/>
          <a:lstStyle/>
          <a:p>
            <a:r>
              <a:rPr lang="de-AT"/>
              <a:t>https://www.youtube.com/watch?v=Orq-jepcbCA</a:t>
            </a:r>
          </a:p>
          <a:p>
            <a:endParaRPr lang="de-AT"/>
          </a:p>
          <a:p>
            <a:endParaRPr lang="de-AT"/>
          </a:p>
        </p:txBody>
      </p:sp>
      <p:sp>
        <p:nvSpPr>
          <p:cNvPr id="4" name="Kopfzeilenplatzhalter 3">
            <a:extLst>
              <a:ext uri="{FF2B5EF4-FFF2-40B4-BE49-F238E27FC236}">
                <a16:creationId xmlns:a16="http://schemas.microsoft.com/office/drawing/2014/main" id="{0F8B57BA-84C5-D19C-BE97-EEABC2FA2DA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2C0AE2B-EA4C-ECCB-393C-6D211835FDA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55058FC9-82DD-2C99-EC49-D4362F881BD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3E87640-9F4B-C369-B00B-C92AD09C8DD6}"/>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18500912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82F28-9E71-FE0F-B72D-9BDC353797D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A547D49-8539-DAF1-7BE2-B9274E482A6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E88B470-FBD1-7B70-E743-BE8E01B55E0F}"/>
              </a:ext>
            </a:extLst>
          </p:cNvPr>
          <p:cNvSpPr>
            <a:spLocks noGrp="1"/>
          </p:cNvSpPr>
          <p:nvPr>
            <p:ph type="body" idx="1"/>
          </p:nvPr>
        </p:nvSpPr>
        <p:spPr/>
        <p:txBody>
          <a:bodyPr/>
          <a:lstStyle/>
          <a:p>
            <a:r>
              <a:rPr lang="de-AT" dirty="0"/>
              <a:t>Quelle:  Umweltbundesamt (2021): https://www.umweltbundesamt.de/leistungen-nutzen-renaturierter-fluesse#okosystemleistungen-von-fliessgewassern (Abruf: 21.10.2025)</a:t>
            </a:r>
          </a:p>
          <a:p>
            <a:r>
              <a:rPr lang="de-AT" dirty="0"/>
              <a:t>Bildquelle: </a:t>
            </a:r>
            <a:r>
              <a:rPr lang="de-AT" dirty="0" err="1"/>
              <a:t>Pixabay</a:t>
            </a:r>
            <a:r>
              <a:rPr lang="de-AT" dirty="0"/>
              <a:t> (2025): https://pixabay.com/de/photos/donau-bayern-stadt-flu%C3%9F-wasser-2646145/ (Abruf: 21.10.2025)</a:t>
            </a:r>
          </a:p>
          <a:p>
            <a:endParaRPr lang="de-AT" dirty="0"/>
          </a:p>
          <a:p>
            <a:endParaRPr lang="de-AT" dirty="0"/>
          </a:p>
        </p:txBody>
      </p:sp>
      <p:sp>
        <p:nvSpPr>
          <p:cNvPr id="4" name="Kopfzeilenplatzhalter 3">
            <a:extLst>
              <a:ext uri="{FF2B5EF4-FFF2-40B4-BE49-F238E27FC236}">
                <a16:creationId xmlns:a16="http://schemas.microsoft.com/office/drawing/2014/main" id="{27C65380-B9A8-7FD1-5219-C3A7FF1A96D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42C3B65-7237-FCEE-8A11-182EF9E33804}"/>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C1312E74-326F-F576-4DA4-E0CF9DD7BC6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191433F-4BDB-116B-5569-6F2A11B23ECC}"/>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5031662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6F6D1-ADCB-A7DF-BD12-0936F84BF08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6F40399-2FBD-1399-8E12-B035D1E8ED3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58A7DFA-79B1-9630-3C4C-AFBA53B5F1C5}"/>
              </a:ext>
            </a:extLst>
          </p:cNvPr>
          <p:cNvSpPr>
            <a:spLocks noGrp="1"/>
          </p:cNvSpPr>
          <p:nvPr>
            <p:ph type="body" idx="1"/>
          </p:nvPr>
        </p:nvSpPr>
        <p:spPr/>
        <p:txBody>
          <a:bodyPr/>
          <a:lstStyle/>
          <a:p>
            <a:r>
              <a:rPr lang="de-AT"/>
              <a:t>Quelle:  Umweltbundesamt (2021): https://www.umweltbundesamt.de/leistungen-nutzen-renaturierter-fluesse#okosystemleistungen-von-fliessgewassern (Abruf: 21.10.2025)</a:t>
            </a:r>
          </a:p>
          <a:p>
            <a:r>
              <a:rPr lang="de-AT"/>
              <a:t>Bildquelle: WWF Österreich – Petra Holländer</a:t>
            </a:r>
          </a:p>
        </p:txBody>
      </p:sp>
      <p:sp>
        <p:nvSpPr>
          <p:cNvPr id="4" name="Kopfzeilenplatzhalter 3">
            <a:extLst>
              <a:ext uri="{FF2B5EF4-FFF2-40B4-BE49-F238E27FC236}">
                <a16:creationId xmlns:a16="http://schemas.microsoft.com/office/drawing/2014/main" id="{436B3BDB-8CED-196A-C072-09D28E8E66B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4650AC9-E08E-2780-6022-14A53A74F2C6}"/>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8C6E5DF0-6362-81DB-C31B-1D4DB23CBDB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B1F2EBC-E38A-4402-3769-539594E8B3D0}"/>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30661350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23E7E-A83D-4973-A363-C6BF9171582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4C25A90-5DA3-D605-1474-3140E7B08AF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8ABF2EE-31E0-DBEF-FFC2-4DE5374C963B}"/>
              </a:ext>
            </a:extLst>
          </p:cNvPr>
          <p:cNvSpPr>
            <a:spLocks noGrp="1"/>
          </p:cNvSpPr>
          <p:nvPr>
            <p:ph type="body" idx="1"/>
          </p:nvPr>
        </p:nvSpPr>
        <p:spPr/>
        <p:txBody>
          <a:bodyPr/>
          <a:lstStyle/>
          <a:p>
            <a:pPr marL="228600" indent="-228600">
              <a:buAutoNum type="arabicPeriod"/>
            </a:pPr>
            <a:r>
              <a:rPr lang="de-AT"/>
              <a:t>Zeitungsartikel im Kurier von Michael </a:t>
            </a:r>
            <a:r>
              <a:rPr lang="de-AT" err="1"/>
              <a:t>Pekovics</a:t>
            </a:r>
            <a:r>
              <a:rPr lang="de-AT"/>
              <a:t> vom 02.09.2024:  </a:t>
            </a:r>
            <a:r>
              <a:rPr lang="de-AT" b="1"/>
              <a:t>Donauwasser gegen die Dürre: Lösung für den Osten Österreichs? </a:t>
            </a:r>
          </a:p>
          <a:p>
            <a:pPr marL="0" indent="0">
              <a:buNone/>
            </a:pPr>
            <a:r>
              <a:rPr lang="de-AT" b="0"/>
              <a:t>Angesichts der zunehmenden Wasserknappheit im Osten Österreichs wurde gleich am ersten Arbeitstag nach der "politischen Sommerpause" ein wichtiger Schritt zur Sicherung der Wasserressourcen gesetzt. Bundesminister Norbert Totschnig (ÖVP), Niederösterreichs Landeshauptfrau Johanna Mikl-Leitner (ÖVP) und Burgenlands Landeshauptmann Hans Peter Doskozil (SPÖ) haben eine Grundsatzvereinbarung unterzeichnet. Ein zentrales Vorhaben: die Zuleitung von Donauwasser in die trockenen Regionen im Osten. Für das Burgenland ist diese Zusammenarbeit von großer Bedeutung, insbesondere zum Schutz des Neusiedler Sees und der Sodalacken im Seewinkel. </a:t>
            </a:r>
          </a:p>
          <a:p>
            <a:pPr marL="0" indent="0">
              <a:buNone/>
            </a:pPr>
            <a:r>
              <a:rPr lang="de-AT" b="0"/>
              <a:t>Doskozil machte klar: "Im Burgenland können wir bereits auf detaillierte und fundierte Studien in der Frage einer Zuleitung und der Verträglichkeit von Donauwasser zurückgreifen. Daher sollten wir auch danach trachten, dass wir die erforderlichen Planungsschritte und Abstimmungen zügig in Angriff nehmen. Denn eine wirksame Stopptaste für den Klimawandel werden wir so rasch nicht finden.„ "Wir müssen langfristige und solide Lösungen für die niederschlagsarmen Regionen entwickeln", stimmte Minister Totschnig zu. Im Fokus steht die nachhaltige Trinkwasserversorgung, aber auch die Sicherstellung der heimischen Lebensmittelproduktion. "Die Trinkwasserversorgung steht für mich an erster Stelle.„ Auch in Niederösterreich sieht man dringenden Handlungsbedarf:  "Wir haben wir uns mit dem Burgenland zur Notwendigkeit von überregionalen Wasserleitungen verständigt. Wir wollen überregionale Versorgungsleitungen planen, um Donauwasser in die niederschlagsarmen Räume im Osten nördlich und südlich der Donau zuzuleiten, damit die verschiedenen Wasserbedarfe der Zukunft nachhaltig gedeckt werden können", erklärte Mikl-Leitner. Der Plan sieht vor, sowohl die sozialen als auch ökologischen Auswirkungen genau zu prüfen. In den kommenden Monaten sollen konkrete Umsetzungskonzepte und Finanzierungsmodelle erarbeitet werden, um diese Wasserstrategie voranzutreiben. Dabei werden sowohl landwirtschaftliche Anpassungen als auch der Schutz der regionalen Ökosysteme berücksichtigt. Alle technischen, ökologischen und finanziellen Aspekte der Donauwasser-Zuleitung sollen in einer Machbarkeitsstudie geklärt werden. Dabei wird nicht nur die Zuleitung des Wassers untersucht, sondern auch, wie dieses Wasser effizient genutzt werden kann, um sowohl die Trinkwasserversorgung als auch die landwirtschaftliche Produktion sicherzustellen. Langfristig sollen durch die Zusammenarbeit von Bund und Ländern überregionale Versorgungsleitungen entstehen, die eine stabile und nachhaltige Wasserversorgung im gesamten Osten Österreichs gewährleisten. Das Burgenland hat bereits Erfahrungen mit Wasserknappheit gesammelt. Schon seit Jahren steht die Frage im Raum, wie der Klimawandel das Land beeinflusst und welche Maßnahmen erforderlich sind, um die Auswirkungen abzufedern. In den vergangenen Monaten gab es dazu intensive Gespräche und einen konstruktiven Austausch auf Expertenebene, sowohl mit Niederösterreich als auch mit dem Landwirtschaftsministerium. Denn die Landwirtschaft ist neben der Trinkwasserversorgung der zweite große Bereich, der unter der Trockenheit leidet. "Unsere Landwirtschaft muss auf neue Bewirtschaftungsformen und Kulturarten setzen, die weniger Wasser benötigen", ergänzt Heinrich Dorner, Burgenlands Infrastrukturlandesrat. Ein sparsamer Umgang mit der wertvollen Ressource Wasser sei entscheidend. "Die Schwerpunkte im Memorandum decken sich mit unseren Plänen, die Landwirtschaft an das veränderte Klima anzupassen", so Dorner weiter. Ein besonderes Augenmerk liegt auf den sensiblen Feuchtlebensräumen, wie etwa dem Neusiedler See und die nicht nur für die Umwelt, sondern auch für den Tourismus von großer Bedeutung sind. Der Neusiedler See, ein UNESCO-Welterbe, und die Sodalacken im Seewinkel stehen dabei an vorderster Front. Diese einzigartigen Ökosysteme sind stark vom Wasserhaushalt abhängig und reagieren empfindlich auf Veränderungen. "Wir sind uns über die nationale und internationale Bedeutung einzigartiger Lebensräume wie jener Neusiedler Sees oder der Sodalacken des Seewinkels einig. Daher eint uns auch die Zielsetzung, dass es Maßnahmen zur klimawandelbedingten Sicherung der Wasserressourcen im Osten Österreichs und zur Absicherung genau dieser Lebensräume braucht", so Doskozil.</a:t>
            </a:r>
          </a:p>
          <a:p>
            <a:pPr marL="0" indent="0">
              <a:buNone/>
            </a:pPr>
            <a:endParaRPr lang="de-AT" b="0"/>
          </a:p>
          <a:p>
            <a:pPr marL="0" indent="0">
              <a:buNone/>
            </a:pPr>
            <a:r>
              <a:rPr lang="de-AT" b="0"/>
              <a:t>2. Presse-Aussendung des WWF von Valentin </a:t>
            </a:r>
            <a:r>
              <a:rPr lang="de-AT" b="0" err="1"/>
              <a:t>Ladstätter</a:t>
            </a:r>
            <a:r>
              <a:rPr lang="de-AT" b="0"/>
              <a:t> vom 3. Oktober 2023: </a:t>
            </a:r>
            <a:r>
              <a:rPr lang="de-AT" b="1"/>
              <a:t>WWF: Donau-Wasser im Neusiedler See wäre folgenschwerster Eingriff seit 100 Jahren</a:t>
            </a:r>
          </a:p>
          <a:p>
            <a:pPr marL="0" indent="0">
              <a:buNone/>
            </a:pPr>
            <a:r>
              <a:rPr lang="de-AT" b="0"/>
              <a:t>Aktuell befinden sich das Welterbe-Sekretariat der UNESCO und das Ramsar-Sekretariat auf einer gemeinsamen “Advisory Mission“ am Neusiedler See. Ihr Ziel: sich vor Ort ein Bild von den umstrittenen Wasserzuleitungs-Plänen zu machen. Zu diesem Anlass warnt die Naturschutzorganisation WWF Österreich eindringlich vor den irreparablen Schäden einer künstlichen Zufuhr von Donauwasser in den Neusiedler See: “Eine Zuleitung von Fremdwasser würde den salzhaltigen See zusehends aussüßen und letztlich zum völligen Verlust des Salzes führen”, warnt WWF-Naturschutzexperte Bernhard Kohler. “Die </a:t>
            </a:r>
            <a:r>
              <a:rPr lang="de-AT" b="0" err="1"/>
              <a:t>Aussüßung</a:t>
            </a:r>
            <a:r>
              <a:rPr lang="de-AT" b="0"/>
              <a:t> hat mit dem Bau des </a:t>
            </a:r>
            <a:r>
              <a:rPr lang="de-AT" b="0" err="1"/>
              <a:t>Einserkanals</a:t>
            </a:r>
            <a:r>
              <a:rPr lang="de-AT" b="0"/>
              <a:t> vor 100 Jahren begonnen und ist bereits gefährlich weit fortgeschritten. Mit jeder Ableitung über den Kanal hat der See große Mengen an Salz verloren. Eine Zuleitung von kalkhaltigem Donauwasser würde die Ausschwemmung beschleunigen und dem See den Rest geben.” Der Salzgehalt des Sees liegt heutzutage bei nur mehr 1-2 Gramm pro Liter. Vor dem Bau des </a:t>
            </a:r>
            <a:r>
              <a:rPr lang="de-AT" b="0" err="1"/>
              <a:t>Einserkanals</a:t>
            </a:r>
            <a:r>
              <a:rPr lang="de-AT" b="0"/>
              <a:t> wurden bis zu 16 Gramm gemessen – das entspricht etwa der halben Salzkonzentration des Atlantiks. “Fast alle Tier- und Pflanzenarten, die den Neusiedler See zu einem europaweit einmaligen Gewässer machen, benötigen einen gewissen Salzgehalt“, erklärt Kohler. “Außerdem wird der Neusiedler See mit der Zuleitung an Selbstreinigungskraft verlieren und es wird zu massiven Algen-Vermehrungen und zu einer beschleunigten Verschlammung und Verlandung des Sees kommen.”</a:t>
            </a:r>
          </a:p>
          <a:p>
            <a:pPr marL="0" indent="0">
              <a:buNone/>
            </a:pPr>
            <a:r>
              <a:rPr lang="de-AT" b="0"/>
              <a:t>Anstatt Donauwasser in den See zu leiten, bräuchte es laut WWF ein anderes Wassermanagement in der Region: Hochwässer dürften nicht mehr im bisherigen Umfang abgeleitet werden. Dafür müssten die in der Vergangenheit abgetrennten, großen Überschwemmungsräume wieder an den See angebunden werden, da sie bei Hochwasser Reserven für Trockenzeiten speichern können. “Das ist besonders angesichts der Klimakrise notwendig. Sie führt nicht nur zu länger dauernden Dürreperioden, sondern auch zu stärkeren Hochwasserereignissen”, erklärt WWF-Experte Bernhard Kohler. Das Wassermanagement müsse sich auf diese Entwicklung einstellen und in regenreichen Zeiten Vorräte bilden, um für regenarme Perioden gerüstet zu sein. Um mehr Wasser im See halten zu können, müssen aber auch die Seebäder hochwassersicher gemacht werden. “Durch den </a:t>
            </a:r>
            <a:r>
              <a:rPr lang="de-AT" b="0" err="1"/>
              <a:t>Einserkanal</a:t>
            </a:r>
            <a:r>
              <a:rPr lang="de-AT" b="0"/>
              <a:t> sind dem See die Hochwässer und das Salz genommen worden. Es wird Zeit, ihm die natürlichen Hochwässer zurückzugeben und den Salzverlust zu stoppen, indem man auf Ableitungen weitgehend verzichtet”, sagt Kohler. “Die Lösung für die Wasserproblematik liegt in mehr Naturnähe, nicht in mehr Künstlichkeit.”</a:t>
            </a:r>
          </a:p>
          <a:p>
            <a:pPr marL="0" indent="0">
              <a:buNone/>
            </a:pPr>
            <a:endParaRPr lang="de-AT" b="0"/>
          </a:p>
          <a:p>
            <a:pPr marL="0" indent="0">
              <a:buNone/>
            </a:pPr>
            <a:r>
              <a:rPr lang="de-AT" b="0"/>
              <a:t>Hintergrund</a:t>
            </a:r>
          </a:p>
          <a:p>
            <a:pPr marL="0" indent="0">
              <a:buNone/>
            </a:pPr>
            <a:r>
              <a:rPr lang="de-AT" b="0"/>
              <a:t>Die Ramsar-Konvention ist ein internationales Abkommen zum Schutz der Feuchtgebiete, dem Österreich vor genau 40 Jahren beigetreten ist. Der Neusiedler See war das erste Feuchtgebiet, das Österreich im Zuge seines Beitritts nominiert hat und zu dessen Erhaltung und wohl ausgewogenen Nutzung sich die Republik und das Land Burgenland damals verpflichtet haben. Unter “wohl ausgewogener Nutzung” (“</a:t>
            </a:r>
            <a:r>
              <a:rPr lang="de-AT" b="0" err="1"/>
              <a:t>wise</a:t>
            </a:r>
            <a:r>
              <a:rPr lang="de-AT" b="0"/>
              <a:t> </a:t>
            </a:r>
            <a:r>
              <a:rPr lang="de-AT" b="0" err="1"/>
              <a:t>use</a:t>
            </a:r>
            <a:r>
              <a:rPr lang="de-AT" b="0"/>
              <a:t>”)  versteht die Ramsar-Konvention eine schonende Nutzung von Feuchtgebieten, die auf die ökologische Unversehrtheit der Gebiete achtet. Erscheint die ökologische Integrität eines nominierten Feuchtgebiets gefährdet, so kann eine internationale Advisory Mission der </a:t>
            </a:r>
            <a:r>
              <a:rPr lang="de-AT" b="0" err="1"/>
              <a:t>Ramsar-Expert:innen</a:t>
            </a:r>
            <a:r>
              <a:rPr lang="de-AT" b="0"/>
              <a:t> veranlasst werden, die Empfehlungen für den verbesserten Schutz erteilt, oder sogar zum Verzicht auf Projekte rät, die das Gebiet in Gefahr bringen. Am Neusiedler See findet von 2. bis 5. Oktober 2023 eine gemeinsame Mission des Ramsar- und des UNESCO-Welterbe-Sekretariats statt, weil beide Prädikate durch laufende und geplante Entwicklungen gefährdet sind.</a:t>
            </a:r>
          </a:p>
          <a:p>
            <a:endParaRPr lang="de-AT"/>
          </a:p>
        </p:txBody>
      </p:sp>
      <p:sp>
        <p:nvSpPr>
          <p:cNvPr id="4" name="Kopfzeilenplatzhalter 3">
            <a:extLst>
              <a:ext uri="{FF2B5EF4-FFF2-40B4-BE49-F238E27FC236}">
                <a16:creationId xmlns:a16="http://schemas.microsoft.com/office/drawing/2014/main" id="{8FAD6348-803B-FC3C-5BEE-F1791E33609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559439-7F28-0C50-C4C0-6D4CAE137AE8}"/>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E2B20BCC-41F5-C28C-9C31-4E7AB0EF288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90B5638-7CEC-E415-24D0-3A144B428787}"/>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38418931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F0932-BE5A-1DEA-DC1C-23B35A05A78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78C7215-DAEA-2E12-866D-044C24DBDAD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B700264-BE9C-55CC-2DC4-2A778476DE3F}"/>
              </a:ext>
            </a:extLst>
          </p:cNvPr>
          <p:cNvSpPr>
            <a:spLocks noGrp="1"/>
          </p:cNvSpPr>
          <p:nvPr>
            <p:ph type="body" idx="1"/>
          </p:nvPr>
        </p:nvSpPr>
        <p:spPr/>
        <p:txBody>
          <a:bodyPr/>
          <a:lstStyle/>
          <a:p>
            <a:r>
              <a:rPr lang="de-AT" dirty="0"/>
              <a:t>Quelle: Österreichs E-Wirtschaft (2025): https://oesterreichsenergie.at/fakten/stromstatistik (Abruf: 27.10.2025).</a:t>
            </a:r>
          </a:p>
          <a:p>
            <a:r>
              <a:rPr lang="de-AT" dirty="0"/>
              <a:t>Bildquelle: E-Control (2025): https://oesterreichsenergie.at/fakten/stromstatistik (Abruf: 27.10.2025). </a:t>
            </a:r>
          </a:p>
        </p:txBody>
      </p:sp>
      <p:sp>
        <p:nvSpPr>
          <p:cNvPr id="4" name="Kopfzeilenplatzhalter 3">
            <a:extLst>
              <a:ext uri="{FF2B5EF4-FFF2-40B4-BE49-F238E27FC236}">
                <a16:creationId xmlns:a16="http://schemas.microsoft.com/office/drawing/2014/main" id="{39998FE0-12C4-6266-31BC-95ADC9C8552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B8E4877-EB76-303B-B1FB-FAC954DE72D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E4043492-3F3D-8215-6BC2-6740CB3DDC9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773B814-DDD3-3337-C2A4-652E999AAAB3}"/>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23616081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EBCC0-FF6A-EE18-36C6-FDBC0541344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D83CCD7-DBA5-AC1F-525C-8AE8CAB464F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A4947C6-F3C9-7EE7-7311-91D2BF489F99}"/>
              </a:ext>
            </a:extLst>
          </p:cNvPr>
          <p:cNvSpPr>
            <a:spLocks noGrp="1"/>
          </p:cNvSpPr>
          <p:nvPr>
            <p:ph type="body" idx="1"/>
          </p:nvPr>
        </p:nvSpPr>
        <p:spPr/>
        <p:txBody>
          <a:bodyPr/>
          <a:lstStyle/>
          <a:p>
            <a:r>
              <a:rPr lang="de-AT" dirty="0"/>
              <a:t>Quelle: BMLUK (2025): https://www.generationblue.at/wasserwissen/wasserqualitat/was-ist-gewaesseroekologie.html (Abruf: 27.10.2025).</a:t>
            </a:r>
          </a:p>
          <a:p>
            <a:r>
              <a:rPr lang="de-AT" dirty="0"/>
              <a:t>Nationalpark Donau-Auen GmbH (2025): https://www.donauauen.at/wissen/natur-wissenschaft/die-donau/die-au-nach-dem-hochwasser (Abruf: 27.10.2025).</a:t>
            </a:r>
          </a:p>
          <a:p>
            <a:r>
              <a:rPr lang="de-AT" dirty="0"/>
              <a:t>Bildquelle: </a:t>
            </a:r>
            <a:r>
              <a:rPr lang="de-AT" dirty="0" err="1"/>
              <a:t>Pixabay</a:t>
            </a:r>
            <a:r>
              <a:rPr lang="de-AT" dirty="0"/>
              <a:t> (2025): https://pixabay.com/de/photos/hochwasser-fluss-baum-landschaft-180495/ (Abruf: 27.10.2025). </a:t>
            </a:r>
          </a:p>
        </p:txBody>
      </p:sp>
      <p:sp>
        <p:nvSpPr>
          <p:cNvPr id="4" name="Kopfzeilenplatzhalter 3">
            <a:extLst>
              <a:ext uri="{FF2B5EF4-FFF2-40B4-BE49-F238E27FC236}">
                <a16:creationId xmlns:a16="http://schemas.microsoft.com/office/drawing/2014/main" id="{EFD78E4B-B736-D1A0-08DC-20548DB495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912A974-6E6E-F6D5-4444-7B8B30DE521A}"/>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06D45E1-61F1-19C4-5E94-06558E79884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E045B8D-AE17-0221-8743-8E62CE952844}"/>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2309177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DC835-C177-68C5-F0C1-5C58F85F034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113F994-0D75-7F45-AA96-798006F9274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8B09E73-B769-FB1B-7771-53EE1A4B15E6}"/>
              </a:ext>
            </a:extLst>
          </p:cNvPr>
          <p:cNvSpPr>
            <a:spLocks noGrp="1"/>
          </p:cNvSpPr>
          <p:nvPr>
            <p:ph type="body" idx="1"/>
          </p:nvPr>
        </p:nvSpPr>
        <p:spPr/>
        <p:txBody>
          <a:bodyPr/>
          <a:lstStyle/>
          <a:p>
            <a:r>
              <a:rPr lang="de-AT"/>
              <a:t>Alternatives Video: https://www.planet-schule.de/frage-trifft-antwort/video/detail/warum-sind-auwaelder-wichtig.html </a:t>
            </a:r>
          </a:p>
        </p:txBody>
      </p:sp>
      <p:sp>
        <p:nvSpPr>
          <p:cNvPr id="4" name="Kopfzeilenplatzhalter 3">
            <a:extLst>
              <a:ext uri="{FF2B5EF4-FFF2-40B4-BE49-F238E27FC236}">
                <a16:creationId xmlns:a16="http://schemas.microsoft.com/office/drawing/2014/main" id="{1DEB33D8-F9EA-B60F-E8DA-F0012987E25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7F23370-5C59-A36D-CAFE-81FCD514351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C5D83AA9-1283-3594-399C-F4915D27DB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2717991-6E3C-390C-6C47-C822CACEEE5C}"/>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35650615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F877A-DFB4-7546-95DC-F18822A7B8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0CBE5C-E28E-8D23-BFB6-C648503248C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3003C48-E67C-AB36-16FC-9B50AE37A310}"/>
              </a:ext>
            </a:extLst>
          </p:cNvPr>
          <p:cNvSpPr>
            <a:spLocks noGrp="1"/>
          </p:cNvSpPr>
          <p:nvPr>
            <p:ph type="body" idx="1"/>
          </p:nvPr>
        </p:nvSpPr>
        <p:spPr/>
        <p:txBody>
          <a:bodyPr/>
          <a:lstStyle/>
          <a:p>
            <a:r>
              <a:rPr lang="de-AT" dirty="0"/>
              <a:t>Quelle: via </a:t>
            </a:r>
            <a:r>
              <a:rPr lang="de-AT" dirty="0" err="1"/>
              <a:t>donau</a:t>
            </a:r>
            <a:r>
              <a:rPr lang="de-AT" dirty="0"/>
              <a:t> (2025): https://www.viadonau.org/fileadmin/user_upload/Jahresbericht_Donauschifffahrt_2024.pdf (Abruf: 27.10.2025)</a:t>
            </a:r>
          </a:p>
          <a:p>
            <a:r>
              <a:rPr lang="de-AT" dirty="0"/>
              <a:t>Bildquelle: via </a:t>
            </a:r>
            <a:r>
              <a:rPr lang="de-AT" dirty="0" err="1"/>
              <a:t>donau</a:t>
            </a:r>
            <a:r>
              <a:rPr lang="de-AT" dirty="0"/>
              <a:t>/Zinner</a:t>
            </a:r>
          </a:p>
          <a:p>
            <a:endParaRPr lang="de-AT" dirty="0"/>
          </a:p>
          <a:p>
            <a:r>
              <a:rPr lang="de-AT" dirty="0"/>
              <a:t>Weitere Informationen findet man im Handbuch der Donauschifffahrt: https://www.viadonau.org/fileadmin/user_upload/Handbuch_der_Donauschifffahrt.pdf </a:t>
            </a:r>
          </a:p>
        </p:txBody>
      </p:sp>
      <p:sp>
        <p:nvSpPr>
          <p:cNvPr id="4" name="Kopfzeilenplatzhalter 3">
            <a:extLst>
              <a:ext uri="{FF2B5EF4-FFF2-40B4-BE49-F238E27FC236}">
                <a16:creationId xmlns:a16="http://schemas.microsoft.com/office/drawing/2014/main" id="{AD4D97DF-AB58-4F5F-05B2-9AAF133DB51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4FA34EE-155F-A511-C1C3-212D901BF09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A2C526C-39ED-6F4E-9158-9F711F9EA88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43C7D23-34E8-B502-A88F-0E6E4BE3C0DF}"/>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20079616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C07A1-8739-26D3-6177-AAC6EDF751B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C8F882F-66EF-5D68-1E1E-7BB12CAEF75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613AE66-5B9C-C884-9B68-C62C61DBA826}"/>
              </a:ext>
            </a:extLst>
          </p:cNvPr>
          <p:cNvSpPr>
            <a:spLocks noGrp="1"/>
          </p:cNvSpPr>
          <p:nvPr>
            <p:ph type="body" idx="1"/>
          </p:nvPr>
        </p:nvSpPr>
        <p:spPr/>
        <p:txBody>
          <a:bodyPr/>
          <a:lstStyle/>
          <a:p>
            <a:r>
              <a:rPr lang="de-AT" dirty="0"/>
              <a:t>Quellen: </a:t>
            </a:r>
            <a:r>
              <a:rPr lang="de-AT" dirty="0" err="1"/>
              <a:t>Strnadl</a:t>
            </a:r>
            <a:r>
              <a:rPr lang="de-AT" dirty="0"/>
              <a:t>, Susanne (2022): https://www.derstandard.at/story/2000134131010/die-donau-ein-oekosystem-zwischen-umwelt-tourismus-und-verkehr (Abruf: 27.10.2025). </a:t>
            </a:r>
          </a:p>
          <a:p>
            <a:r>
              <a:rPr lang="de-AT" dirty="0"/>
              <a:t>Krachler, Harald (2018): https://veus-shipping.com/2018/06/die-donau-nicht-nur-schiffartsweg-sondern-auch-lebensader-fuer-mensch-und-natur/ </a:t>
            </a:r>
          </a:p>
          <a:p>
            <a:r>
              <a:rPr lang="de-AT" dirty="0"/>
              <a:t>(Abruf: 27.10.2025).</a:t>
            </a:r>
          </a:p>
          <a:p>
            <a:r>
              <a:rPr lang="de-AT" dirty="0"/>
              <a:t>Neumann, Nadja (2024): https://www.igb-berlin.de/news/schifffahrt-schadet-der-biodiversitaet-europas-fluessen (Abruf: 27.10.2025). </a:t>
            </a:r>
          </a:p>
          <a:p>
            <a:r>
              <a:rPr lang="de-AT" dirty="0"/>
              <a:t>Hennig, Rainer (2024): https://www.dvz.de/unternehmen/detail/news/die-donau-in-oesterreich-spagat-zwischen-oekologie-und-oekonomie.html (Abruf: 27.10.2025).</a:t>
            </a:r>
          </a:p>
          <a:p>
            <a:endParaRPr lang="de-AT" dirty="0"/>
          </a:p>
          <a:p>
            <a:r>
              <a:rPr lang="de-AT" dirty="0"/>
              <a:t>Zusätzliche Information: </a:t>
            </a:r>
          </a:p>
          <a:p>
            <a:r>
              <a:rPr lang="de-AT" dirty="0"/>
              <a:t>Quelle: Zeitungsartikel im Standard vom 20. März 2022 von Susanne </a:t>
            </a:r>
            <a:r>
              <a:rPr lang="de-AT" dirty="0" err="1"/>
              <a:t>Strnadl</a:t>
            </a:r>
            <a:endParaRPr lang="de-AT" dirty="0"/>
          </a:p>
          <a:p>
            <a:r>
              <a:rPr lang="de-AT" b="1" dirty="0"/>
              <a:t>Die Donau, ein Ökosystem zwischen Umwelt, Tourismus und Verkehr</a:t>
            </a:r>
          </a:p>
          <a:p>
            <a:r>
              <a:rPr lang="de-AT" dirty="0"/>
              <a:t>Die Donau ist mit ihren 2800 Kilometern Länge nicht nur der zweitlängste Fluss Europas, sondern auch einer der ältesten Handelswege. Das war schon zur Römerzeit so und hat sich bis heute nicht geändert: Mehr als acht Millionen Tonnen Güter passieren jährlich den 350 Kilometer langen österreichischen Abschnitt. Gleichzeitig produzieren zehn Laufkraftwerke Strom. Dazu bietet der Fluss Raum für Erholung, Sport und Tourismus. All diese Vorteile für uns Menschen werden unter dem Begriff "Ökosystemleistungen" zusammengefasst.</a:t>
            </a:r>
          </a:p>
          <a:p>
            <a:r>
              <a:rPr lang="de-AT" dirty="0"/>
              <a:t>Damit Ökosysteme diese Leistungen jedoch erbringen können, brauchen sie ein intaktes Gefüge von unterschiedlichsten Organismen. Nur wenn auch deren Bedürfnisse berücksichtigt werden, kann ein Lebensraum auf die Dauer "funktionieren". Nun ist die Donau seit Jahrzehnten massiven Eingriffen durch den Menschen ausgesetzt: Besonders die zahlreichen Regulierungen und die Aufstauung zur Energiegewinnung haben die natürliche Dynamik massiv verändert und damit auch die Lebensbedingungen der pflanzlichen und tierischen Bewohner. Auch deren Ansprüche zu berücksichtigen ist kein leichtes Unterfangen bei dem wirtschaftlichen Druck, der auf Österreichs größter Wasserstraße lastet.</a:t>
            </a:r>
          </a:p>
          <a:p>
            <a:endParaRPr lang="de-AT" dirty="0"/>
          </a:p>
          <a:p>
            <a:r>
              <a:rPr lang="de-AT" dirty="0"/>
              <a:t>Dynamik in Flüssen</a:t>
            </a:r>
          </a:p>
          <a:p>
            <a:r>
              <a:rPr lang="de-AT" dirty="0"/>
              <a:t>Um beides unter einen Hut zu bekommen, haben die Unternehmen </a:t>
            </a:r>
            <a:r>
              <a:rPr lang="de-AT" dirty="0" err="1"/>
              <a:t>Viadonau</a:t>
            </a:r>
            <a:r>
              <a:rPr lang="de-AT" dirty="0"/>
              <a:t>, Verbund und Bundesforste gemeinsam mit der Universität für Bodenkultur Wien kürzlich ein Christian-Doppler-Labor (CD-Labor) eröffnet, das unter dem Titel "Meta-Ecosystems Dynamics in </a:t>
            </a:r>
            <a:r>
              <a:rPr lang="de-AT" dirty="0" err="1"/>
              <a:t>Riverine</a:t>
            </a:r>
            <a:r>
              <a:rPr lang="de-AT" dirty="0"/>
              <a:t> </a:t>
            </a:r>
            <a:r>
              <a:rPr lang="de-AT" dirty="0" err="1"/>
              <a:t>Landscapes</a:t>
            </a:r>
            <a:r>
              <a:rPr lang="de-AT" dirty="0"/>
              <a:t>" (MERI) läuft. CD-Labore sind Kooperationen zwischen Forschungseinrichtungen und der Wirtschaft. Sie dauern sieben Jahre und werden je zur Hälfte von der öffentlichen Hand und den Unternehmen finanziert. Die Basis des neuen Labors bilden die im Titel angesprochenen Meta-Ökosysteme. Dabei wird die klassische Betrachtung von Lebensräumen erweitert, um auch ihre räumlichen Verbindungen und alle Einflüsse, denen sie ausgesetzt sind, zu berücksichtigen: "Wenn ich etwa eine Schotterbank als Laichplatz für eine Fischpopulation anlege, muss ich sicherstellen, dass die Fische sie auch wirklich zur richtigen Zeit erreichen können", sagt Laborleiter Thomas Hein vom Institut für Hydrobiologie und Gewässermanagement der </a:t>
            </a:r>
            <a:r>
              <a:rPr lang="de-AT" dirty="0" err="1"/>
              <a:t>Boku</a:t>
            </a:r>
            <a:r>
              <a:rPr lang="de-AT" dirty="0"/>
              <a:t>. Denn gerade bei Wassertieren können die Räume für verschiedene Lebensabschnitte oft weit auseinander liegen.</a:t>
            </a:r>
          </a:p>
          <a:p>
            <a:r>
              <a:rPr lang="de-AT" dirty="0"/>
              <a:t>Aus diesem Grund werden die Forschenden die Entwicklung der Donau in den vergangenen 200 Jahre in Beziehung zu den Fischbeständen setzen. Die Idee ist, zu untersuchen, wie sich Regulierungen und Aufstauungen auf die Lebenswelt der Donau ausgewirkt haben.</a:t>
            </a:r>
          </a:p>
          <a:p>
            <a:r>
              <a:rPr lang="de-AT" dirty="0"/>
              <a:t>Das besondere Augenmerk der </a:t>
            </a:r>
            <a:r>
              <a:rPr lang="de-AT" dirty="0" err="1"/>
              <a:t>Wissenschafterinnen</a:t>
            </a:r>
            <a:r>
              <a:rPr lang="de-AT" dirty="0"/>
              <a:t> und </a:t>
            </a:r>
            <a:r>
              <a:rPr lang="de-AT" dirty="0" err="1"/>
              <a:t>Wissenschafter</a:t>
            </a:r>
            <a:r>
              <a:rPr lang="de-AT" dirty="0"/>
              <a:t> wird dabei auf den Arten Nase, Barbe und Huchen liegen, die trotz diverser Schutzbemühungen der vergangenen Jahre stark rückläufig bis gefährdet sind.</a:t>
            </a:r>
          </a:p>
          <a:p>
            <a:endParaRPr lang="de-AT" dirty="0"/>
          </a:p>
          <a:p>
            <a:r>
              <a:rPr lang="de-AT" dirty="0"/>
              <a:t>Versperrte Wege</a:t>
            </a:r>
          </a:p>
          <a:p>
            <a:r>
              <a:rPr lang="de-AT" dirty="0"/>
              <a:t>Um herauszufinden, welche Maßnahmen den Bestand dieser Fischarten am besten erhöhen könnten, werden die Forschenden das Leben der Tiere genau unter die Lupe nehmen. Das reicht von Nahrungsanalysen bis zu den Wanderungen. So ziehen Nasen und Barben zum Laichen in die Nebenflüsse der Donau; der Weg dorthin ist ihnen aber häufig durch Kraftwerksbauten versperrt.</a:t>
            </a:r>
          </a:p>
          <a:p>
            <a:r>
              <a:rPr lang="de-AT" dirty="0"/>
              <a:t>Daran lässt sich zwar im Großen und Ganzen nichts ändern, wohl aber können in Zukunft einzelne Maßnahmen an neuralgischen Punkten gesetzt werden. Die Fische brauchen eine durchgehende Fließstrecke und Zubringer, in die sie wandern können, sagt Hein. Im Zuge des Projekts soll geklärt werden, wie lange diese Fließstrecken sowohl in der Donau als auch in ihren Nebenflüssen sein müssen, damit sie positive Auswirkungen auf die Artenvielfalt haben.</a:t>
            </a:r>
          </a:p>
          <a:p>
            <a:endParaRPr lang="de-AT" dirty="0"/>
          </a:p>
          <a:p>
            <a:r>
              <a:rPr lang="de-AT" dirty="0"/>
              <a:t>Verfolgung von Fischen</a:t>
            </a:r>
          </a:p>
          <a:p>
            <a:r>
              <a:rPr lang="de-AT" dirty="0"/>
              <a:t>Für die Verfolgung der Fischwanderungen werden den Tieren seit Jahren Transponder eingesetzt, deren Signale regelmäßig aufgefangen und dokumentiert werden. Die Zahl der besenderten Fische soll nun deutlich erhöht werden. Zusätzlich sollen molekularbiologische Methoden und Isotopen-Analysen zur Verfolgung der Nahrungsnetze zum Einsatz kommen. </a:t>
            </a:r>
          </a:p>
          <a:p>
            <a:r>
              <a:rPr lang="de-AT" dirty="0"/>
              <a:t>Prinzipiell wollen alle Beteiligten die Biodiversität der Donau verbessern. Die dafür zur Verfügung stehenden Ressourcen sowohl an Raum als auch an Geld sind jedoch begrenzt. Das neue CD-Labor lotet aus, wie diese Ressourcen am zielführendsten zu verteilen sind.</a:t>
            </a:r>
          </a:p>
          <a:p>
            <a:endParaRPr lang="de-AT" dirty="0"/>
          </a:p>
          <a:p>
            <a:endParaRPr lang="de-AT" dirty="0"/>
          </a:p>
        </p:txBody>
      </p:sp>
      <p:sp>
        <p:nvSpPr>
          <p:cNvPr id="4" name="Kopfzeilenplatzhalter 3">
            <a:extLst>
              <a:ext uri="{FF2B5EF4-FFF2-40B4-BE49-F238E27FC236}">
                <a16:creationId xmlns:a16="http://schemas.microsoft.com/office/drawing/2014/main" id="{1EAD3971-2E65-5DD9-C2FC-438F381F7C42}"/>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E9F3558-D0D5-6E0F-99DC-05B5F89A701D}"/>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C17437C-AF9C-A9F7-67E4-8EB138FB0AE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5ADF994-376F-78A3-2D8B-5EF599B54641}"/>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26350116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70242-B6FD-26D9-7203-D1F37D7502D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4EA621D-28AD-2D27-A2C8-3B33789625A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9EC0D58-BE0E-AA88-2995-6D7079304E2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Quellen: BMLUK (2025): https://info.bml.gv.at/dam/jcr:2444b658-06d2-47d5-8844-0e28be5f8daa/Flussbau_Oekologie_A4_web_1_360.pdf</a:t>
            </a:r>
          </a:p>
          <a:p>
            <a:r>
              <a:rPr lang="de-AT" dirty="0"/>
              <a:t>(Abruf: 28.10.2025)</a:t>
            </a:r>
          </a:p>
          <a:p>
            <a:r>
              <a:rPr lang="de-AT" dirty="0"/>
              <a:t>via </a:t>
            </a:r>
            <a:r>
              <a:rPr lang="de-AT" dirty="0" err="1"/>
              <a:t>donau</a:t>
            </a:r>
            <a:r>
              <a:rPr lang="de-AT" dirty="0"/>
              <a:t> (2025): https://www.viadonau.org/umwelt/oekologischer-wasserbau (Abruf: 28.10.2025)</a:t>
            </a:r>
          </a:p>
        </p:txBody>
      </p:sp>
      <p:sp>
        <p:nvSpPr>
          <p:cNvPr id="4" name="Kopfzeilenplatzhalter 3">
            <a:extLst>
              <a:ext uri="{FF2B5EF4-FFF2-40B4-BE49-F238E27FC236}">
                <a16:creationId xmlns:a16="http://schemas.microsoft.com/office/drawing/2014/main" id="{D6F2ECC0-B7CA-42A0-5FD8-A1AC6D056B4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A6D31C6-57BE-A177-B2DF-CA7EEDE580F4}"/>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0F44469-D87C-BA9A-4BEF-7B23F00C637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9C915F4-A3D1-88C8-787B-41B038DF7E33}"/>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21457180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0D37F-9CB7-F174-FE8C-A20A107A09C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87A1DEE-C54E-FDCC-6CB9-AD5597D5311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68531E1-879D-68A7-556E-CE8EE0B6F84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Quellen: WWF Österreich (2025): https://www.wwf.at/artikel/moore-waelder-fluesse-so-funktioniert-renaturierung/#:~:text=Renaturierung%20bedeutet%2C%20dass%20%C3%96kosysteme%20wieder,(Nature%20Restoration%20Law)%20beschlossen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(Abruf: 28.10.2025)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Bild: https://pixabay.com/de/photos/fluss-stromschnellen-flie%C3%9Fen-ufer-5178950/</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p:txBody>
      </p:sp>
      <p:sp>
        <p:nvSpPr>
          <p:cNvPr id="4" name="Kopfzeilenplatzhalter 3">
            <a:extLst>
              <a:ext uri="{FF2B5EF4-FFF2-40B4-BE49-F238E27FC236}">
                <a16:creationId xmlns:a16="http://schemas.microsoft.com/office/drawing/2014/main" id="{BA6A6154-2368-97AD-F2DE-C94007C3463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59710C8-63D3-26CF-05B2-73BF4A9EC12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9F64B5D-8D05-E57C-CB29-0F0C9FBEED8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9643F2F-29C1-EED7-A332-F7C18F4D71BF}"/>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35642876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46D9E-2451-D1AA-F458-8FB3BC40B9A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C933422-0106-D5ED-2305-8FDC5E1D350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B6CDD71-2F97-6897-0C28-258E94F2AAB4}"/>
              </a:ext>
            </a:extLst>
          </p:cNvPr>
          <p:cNvSpPr>
            <a:spLocks noGrp="1"/>
          </p:cNvSpPr>
          <p:nvPr>
            <p:ph type="body" idx="1"/>
          </p:nvPr>
        </p:nvSpPr>
        <p:spPr/>
        <p:txBody>
          <a:bodyPr/>
          <a:lstStyle/>
          <a:p>
            <a:r>
              <a:rPr lang="de-AT" dirty="0"/>
              <a:t>Quelle: via </a:t>
            </a:r>
            <a:r>
              <a:rPr lang="de-AT" dirty="0" err="1"/>
              <a:t>donau</a:t>
            </a:r>
            <a:r>
              <a:rPr lang="de-AT" dirty="0"/>
              <a:t> (2024): https://www.viadonau.org/unternehmen/projektdatenbank/dynamic-life-lines-danube/uebersicht-zu-zielen-und-massnahmen/gewaesservernetzung-spittelauer-arm (Abruf: 28.10.2025)</a:t>
            </a:r>
          </a:p>
          <a:p>
            <a:endParaRPr lang="de-AT" dirty="0"/>
          </a:p>
          <a:p>
            <a:endParaRPr lang="de-AT" dirty="0"/>
          </a:p>
          <a:p>
            <a:r>
              <a:rPr lang="de-AT" dirty="0"/>
              <a:t>Zusätzliche Information: Im Rahmen des EU-geförderten Projektes Dynamic LIFE Lines </a:t>
            </a:r>
            <a:r>
              <a:rPr lang="de-AT" dirty="0" err="1"/>
              <a:t>Danube</a:t>
            </a:r>
            <a:r>
              <a:rPr lang="de-AT" dirty="0"/>
              <a:t> (DLLD) wurden die beiden Nebenarmsysteme Spittelauer Arm und Haslau-</a:t>
            </a:r>
            <a:r>
              <a:rPr lang="de-AT" dirty="0" err="1"/>
              <a:t>Regelsbrunn</a:t>
            </a:r>
            <a:r>
              <a:rPr lang="de-AT" dirty="0"/>
              <a:t> revitalisiert und wieder mit dem Hauptstrom der Donau verbunden. Die Anbindung des Spittelauer Arms wurde 2021 fertig gestellt.</a:t>
            </a:r>
          </a:p>
          <a:p>
            <a:endParaRPr lang="de-AT" dirty="0"/>
          </a:p>
          <a:p>
            <a:r>
              <a:rPr lang="de-AT" dirty="0"/>
              <a:t>Umgesetzte Maßnahmen: </a:t>
            </a:r>
          </a:p>
          <a:p>
            <a:pPr marL="285750" indent="-285750">
              <a:buFont typeface="Arial" panose="020B0604020202020204" pitchFamily="34" charset="0"/>
              <a:buChar char="•"/>
            </a:pPr>
            <a:r>
              <a:rPr lang="de-AT" dirty="0"/>
              <a:t>die bestehende Einströmöffnung wurde tiefergelegt, damit nahezu ganzjährig Wasser in den Nebenarm fließen kann</a:t>
            </a:r>
          </a:p>
          <a:p>
            <a:pPr marL="285750" indent="-285750">
              <a:buFont typeface="Arial" panose="020B0604020202020204" pitchFamily="34" charset="0"/>
              <a:buChar char="•"/>
            </a:pPr>
            <a:r>
              <a:rPr lang="de-AT" dirty="0"/>
              <a:t>die im Längsverlauf bestehenden Traversen sowie die Mündungstraverse wurden entfernt, damit das Wasser und die mitgeführten Sedimente wieder in die Donau zurückfließen können</a:t>
            </a:r>
          </a:p>
          <a:p>
            <a:pPr marL="285750" indent="-285750">
              <a:buFont typeface="Arial" panose="020B0604020202020204" pitchFamily="34" charset="0"/>
              <a:buChar char="•"/>
            </a:pPr>
            <a:r>
              <a:rPr lang="de-AT" dirty="0"/>
              <a:t>auf insgesamt 710 m Länge wurden vorhandene Ufersicherungen abgetragen</a:t>
            </a:r>
          </a:p>
          <a:p>
            <a:pPr marL="285750" indent="-285750">
              <a:buFont typeface="Arial" panose="020B0604020202020204" pitchFamily="34" charset="0"/>
              <a:buChar char="•"/>
            </a:pPr>
            <a:r>
              <a:rPr lang="de-AT" dirty="0"/>
              <a:t>Durch die Anbindung entstand ein 4,34 km langes Nebengewässer, welches nahezu ganzjährig durchströmt wird.</a:t>
            </a:r>
          </a:p>
          <a:p>
            <a:pPr marL="285750" indent="-285750">
              <a:buFont typeface="Arial" panose="020B0604020202020204" pitchFamily="34" charset="0"/>
              <a:buChar char="•"/>
            </a:pPr>
            <a:r>
              <a:rPr lang="de-AT" dirty="0"/>
              <a:t>Der Altarm hat sich bereits in eine dynamische Lebensader für die Donau-Auen verwandelt. Das Post-Monitoring wird bis 2026 laufen. https://www.viadonau.org/unternehmen/projektdatenbank/dynamic-life-lines-danube/uebersicht-zu-zielen-und-massnahmen/gewaesservernetzung-spittelauer-arm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p:txBody>
      </p:sp>
      <p:sp>
        <p:nvSpPr>
          <p:cNvPr id="4" name="Kopfzeilenplatzhalter 3">
            <a:extLst>
              <a:ext uri="{FF2B5EF4-FFF2-40B4-BE49-F238E27FC236}">
                <a16:creationId xmlns:a16="http://schemas.microsoft.com/office/drawing/2014/main" id="{B8767D1A-4372-91AE-A983-D46C534E3A0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EBCE25-72D3-CD57-C155-0BBDC590DE2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C5573BB1-4BAE-DB41-979D-B58C49D4F06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65B6C1C-5127-F3E9-3168-DB838F274344}"/>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25048148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87D65-EB10-44A8-D8C4-BE07E947C11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2F9AA84-29A5-B41E-47EF-4C4FBEA6CC6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0D2EF81-795F-2F09-D5C3-46C78121AEDA}"/>
              </a:ext>
            </a:extLst>
          </p:cNvPr>
          <p:cNvSpPr>
            <a:spLocks noGrp="1"/>
          </p:cNvSpPr>
          <p:nvPr>
            <p:ph type="body" idx="1"/>
          </p:nvPr>
        </p:nvSpPr>
        <p:spPr/>
        <p:txBody>
          <a:bodyPr/>
          <a:lstStyle/>
          <a:p>
            <a:r>
              <a:rPr lang="de-AT" dirty="0"/>
              <a:t>Quelle: via </a:t>
            </a:r>
            <a:r>
              <a:rPr lang="de-AT" dirty="0" err="1"/>
              <a:t>donau</a:t>
            </a:r>
            <a:r>
              <a:rPr lang="de-AT" dirty="0"/>
              <a:t> (2023): https://www.viadonau.org/newsroom/news/detail/merlin-spatenstich-fuer-uferrueckbau-in-der-hainburger-au#:~:text=Mit%20dem%20Horizon%2D2020%2DProjekt,von%20S%C3%BC%C3%9Fwasser%2D%C3%96kosystemen%20offiziell%20gestartet.  (Abruf: 28.10.2025)</a:t>
            </a:r>
          </a:p>
          <a:p>
            <a:r>
              <a:rPr lang="de-AT" dirty="0"/>
              <a:t>via </a:t>
            </a:r>
            <a:r>
              <a:rPr lang="de-AT" dirty="0" err="1"/>
              <a:t>donau</a:t>
            </a:r>
            <a:r>
              <a:rPr lang="de-AT" dirty="0"/>
              <a:t> (2025): https://www.viadonau.org/unternehmen/projektdatenbank/merlin (Abruf: 28.10.2025)</a:t>
            </a:r>
          </a:p>
          <a:p>
            <a:endParaRPr lang="de-AT" dirty="0"/>
          </a:p>
          <a:p>
            <a:endParaRPr lang="de-AT" dirty="0"/>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p:txBody>
      </p:sp>
      <p:sp>
        <p:nvSpPr>
          <p:cNvPr id="4" name="Kopfzeilenplatzhalter 3">
            <a:extLst>
              <a:ext uri="{FF2B5EF4-FFF2-40B4-BE49-F238E27FC236}">
                <a16:creationId xmlns:a16="http://schemas.microsoft.com/office/drawing/2014/main" id="{7AE0056F-BCF8-A188-6AA8-F62CFFD8DA8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CE73FC0-DA10-E0AA-562C-A1A8A8AF0F57}"/>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A58049B-B736-6C40-0597-9FC2071CD0F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3553DE-354F-0737-6F2F-C7A91B40A49D}"/>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31550595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 </a:t>
            </a:r>
            <a:r>
              <a:rPr lang="de-AT" dirty="0" err="1"/>
              <a:t>Simoner</a:t>
            </a:r>
            <a:r>
              <a:rPr lang="de-AT" dirty="0"/>
              <a:t> et. Al (2023): https://www.viadonau.org/fileadmin/content/viadonau/06Unternehmen/Dokumente/2025/Aktionsprogramm_Donau_2030_BMK_viadonau.pdf (Abruf: 08.07.2025)</a:t>
            </a:r>
          </a:p>
          <a:p>
            <a:r>
              <a:rPr lang="de-AT" dirty="0"/>
              <a:t>Bildquelle: Screenshot BMK und via </a:t>
            </a:r>
            <a:r>
              <a:rPr lang="de-AT" dirty="0" err="1"/>
              <a:t>donau</a:t>
            </a:r>
            <a:r>
              <a:rPr lang="de-AT" dirty="0"/>
              <a:t> (2023): https://www.viadonau.org/fileadmin/content/viadonau/06Unternehmen/Dokumente/2025/Aktionsprogramm_Donau_2030_BMK_viadonau.pdf (Abruf: 08.07.2025)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15259527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78DDE-88DE-66F3-A00F-C5B89AF9B17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9ED861-E067-CFFF-CF7F-8CB881FFAF9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95BE50D-686D-6356-664B-2E718D85B46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Quellen: Screenshot BMK und via </a:t>
            </a:r>
            <a:r>
              <a:rPr lang="de-AT" err="1"/>
              <a:t>donau</a:t>
            </a:r>
            <a:r>
              <a:rPr lang="de-AT"/>
              <a:t> (2023): https://www.viadonau.org/fileadmin/content/viadonau/06Unternehmen/Dokumente/2025/Aktionsprogramm_Donau_2030_BMK_viadonau.pdf (Abruf: 08.07.2025)</a:t>
            </a:r>
          </a:p>
          <a:p>
            <a:endParaRPr lang="de-AT"/>
          </a:p>
          <a:p>
            <a:r>
              <a:rPr lang="de-AT"/>
              <a:t>Das Aktionsprogramm Donau 2030 wird nicht nur von übergeordneten Megatrends beeinflusst, sondern ist auch eng mit anderen nationalen und europäischen Politiken, Strategien und Programmen für die Bereiche Verkehr, Klima- und Umweltschutz verknüpft. Die wichtigsten Zusammenhänge und Zielvorgaben dieses strategischen Rahmens werden in dieser Grafik schematisch dargestellt. </a:t>
            </a:r>
          </a:p>
        </p:txBody>
      </p:sp>
      <p:sp>
        <p:nvSpPr>
          <p:cNvPr id="4" name="Kopfzeilenplatzhalter 3">
            <a:extLst>
              <a:ext uri="{FF2B5EF4-FFF2-40B4-BE49-F238E27FC236}">
                <a16:creationId xmlns:a16="http://schemas.microsoft.com/office/drawing/2014/main" id="{953BB616-EB89-9763-DF99-F1CAC6E15F5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DC9809D-41AD-C16E-572C-172DD23E82A1}"/>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DCDDAC6-3DE8-513E-3C4C-4BFEF2BA696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D447448-6370-8EF7-E967-D3ABB93F5AC7}"/>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4759625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3085B-1981-D595-62A4-77EA0CDEFD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936C331-68B0-8CFF-B279-02E20B2E3F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EEF664D-E6CF-BAEB-FE44-A05350219D5D}"/>
              </a:ext>
            </a:extLst>
          </p:cNvPr>
          <p:cNvSpPr>
            <a:spLocks noGrp="1"/>
          </p:cNvSpPr>
          <p:nvPr>
            <p:ph type="body" idx="1"/>
          </p:nvPr>
        </p:nvSpPr>
        <p:spPr/>
        <p:txBody>
          <a:bodyPr/>
          <a:lstStyle/>
          <a:p>
            <a:r>
              <a:rPr lang="de-AT"/>
              <a:t>Quelle: </a:t>
            </a:r>
            <a:r>
              <a:rPr lang="de-AT" err="1"/>
              <a:t>Simoner</a:t>
            </a:r>
            <a:r>
              <a:rPr lang="de-AT"/>
              <a:t> et. Al (2023): https://www.viadonau.org/fileadmin/content/viadonau/06Unternehmen/Dokumente/2025/Aktionsprogramm_Donau_2030_BMK_viadonau.pdf (Abruf: 08.07.2025)</a:t>
            </a:r>
          </a:p>
          <a:p>
            <a:r>
              <a:rPr lang="de-AT"/>
              <a:t>Bildquelle: via </a:t>
            </a:r>
            <a:r>
              <a:rPr lang="de-AT" err="1"/>
              <a:t>donau</a:t>
            </a:r>
            <a:r>
              <a:rPr lang="de-AT"/>
              <a:t>/Zinner</a:t>
            </a:r>
          </a:p>
          <a:p>
            <a:endParaRPr lang="de-AT"/>
          </a:p>
          <a:p>
            <a:r>
              <a:rPr lang="de-AT"/>
              <a:t>Information: </a:t>
            </a:r>
            <a:r>
              <a:rPr lang="de-AT" b="1" err="1"/>
              <a:t>Renaturierungs</a:t>
            </a:r>
            <a:r>
              <a:rPr lang="de-AT" b="1"/>
              <a:t>-, Arten- und Lebensraumschutzprojekte im Sinne des Guten Ökologischen Zustands/Potenzials und eines Günstigen Erhaltungszustands entlang der Donau/March/Thaya umsetzen </a:t>
            </a:r>
          </a:p>
          <a:p>
            <a:r>
              <a:rPr lang="de-AT" i="1"/>
              <a:t>Ausgangssituation und Herausforderungen </a:t>
            </a:r>
          </a:p>
          <a:p>
            <a:r>
              <a:rPr lang="de-AT"/>
              <a:t>Durch unterschiedliche menschliche Nutzungen wurden und werden Eingriffe in die natürlichen, hydromorphologischen Prozesse der Flüsse und angrenzenden Biotope vorgenommen (z. B. Querbauwerke, Uferbegradigungen, Trockenlegungen von </a:t>
            </a:r>
            <a:r>
              <a:rPr lang="de-AT" err="1"/>
              <a:t>Altarmen</a:t>
            </a:r>
            <a:r>
              <a:rPr lang="de-AT"/>
              <a:t>). Diese stellen eine Störung für den Fluss und die mit ihm verbundenen Ökosysteme dar und haben erhebliches Schadenspotenzial. Gleichzeitig besitzen einige dieser anthropogenen Barrieren ein hohes Potenzial als Ersatzlebensräume. So sind beispielsweise an Hochwasserschutzdämmen extensive Trockenrasen entstanden. 34 von 48 Aktionsprogramm Donau 2030 des BMK In den vergangenen Jahren wurden bereits zahlreiche Maßnahmen zu Renaturierung und Artenschutz an den österreichischen Abschnitten der Donau, March und Thaya umgesetzt, die die ökologische Funktionsfähigkeit der Flusslebensräume stark verbessert haben. Altarmanbindungen, </a:t>
            </a:r>
            <a:r>
              <a:rPr lang="de-AT" err="1"/>
              <a:t>Gewässeraufweitungen</a:t>
            </a:r>
            <a:r>
              <a:rPr lang="de-AT"/>
              <a:t>, Renaturierungen der Flussufer, die Herstellung kleinräumiger Biotope und umweltverträgliche Methoden zur Streckenpflege von Ufern und Hochwasserschutzbauwerken haben die ökologischen Korridore von Donau, March und Thaya positiv beeinflusst und die Resilienz der Ökosysteme, auch in Hinblick auf den Klimawandel, gestärkt. Die Aufgabe der nächsten Jahre besteht in der Weiterführung der begonnenen Bestrebungen, der weiteren Umsetzung entsprechender </a:t>
            </a:r>
            <a:r>
              <a:rPr lang="de-AT" err="1"/>
              <a:t>Renaturierungs</a:t>
            </a:r>
            <a:r>
              <a:rPr lang="de-AT"/>
              <a:t>- und Artenschutzmaßnahmen und die laufende Verbesserung der Effizienz der gesetzten Maßnahmen durch wissenschaftliche Begleitung, Forschung und Entwicklung von innovativen Methoden mit besonderem Augenmerk auf Klimawandelfolgen und Biodiversitätssteigerung. </a:t>
            </a:r>
          </a:p>
          <a:p>
            <a:endParaRPr lang="de-AT"/>
          </a:p>
          <a:p>
            <a:r>
              <a:rPr lang="de-AT" i="1"/>
              <a:t>Geplante Aktivitäten </a:t>
            </a:r>
          </a:p>
          <a:p>
            <a:r>
              <a:rPr lang="de-AT"/>
              <a:t>• Initiativen zur Verbesserung der hydromorphologischen Prozesse im Flusssystem durch Uferrückbauten, Ermöglichung der Bildung von Sandbänken und Kiesufern sowie Erhalt/Schaffung von Habitaten und Erhalt/Schaffung von Kolken durchführen </a:t>
            </a:r>
          </a:p>
          <a:p>
            <a:r>
              <a:rPr lang="de-AT"/>
              <a:t>• Initiativen zur Verbesserung der hydromorphologischen Konnektivität und Fließgewässerdynamik (Längs- und Quervernetzung) durch Gewässervernetzungen, Uferrückbauten und naturnahe Gestaltung von Ufer- und Mündungsbereichen ermöglichen </a:t>
            </a:r>
          </a:p>
          <a:p>
            <a:r>
              <a:rPr lang="de-AT"/>
              <a:t>• Natur- und Artenschutzprojekte zur Erhaltung der Biodiversität umsetzen – beispielsweise durch Erweiterung des Zielartenspektrums und Erhaltung entsprechender Lebensräume oder Herstellung wellenschlaggeschützter Bereiche </a:t>
            </a:r>
          </a:p>
          <a:p>
            <a:r>
              <a:rPr lang="de-AT"/>
              <a:t>• Initiativen zur Eindämmung der Verbreitung von Neobiota entlang der Wasserstraße (z. B. </a:t>
            </a:r>
            <a:r>
              <a:rPr lang="de-AT" err="1"/>
              <a:t>Neophytenbekämpfung</a:t>
            </a:r>
            <a:r>
              <a:rPr lang="de-AT"/>
              <a:t>) und Förderung heimischer, standortgerechter und klimaresilienter Arten vorantreiben • Naturnahe Pflegekonzepte in der Erhaltung der Damm- und Uferbereiche umsetzen </a:t>
            </a:r>
          </a:p>
          <a:p>
            <a:r>
              <a:rPr lang="de-AT"/>
              <a:t>• die Wissensbasis zu den Auswirkungen der Flussregulierungen und des Klimawandels auf den Naturraum und das Artenspektrum von Donau/March/Thaya stärken (inklusive Wissensaustausch mit ASFINAG, ÖBB oder anderen Donau-Staaten) </a:t>
            </a:r>
          </a:p>
          <a:p>
            <a:r>
              <a:rPr lang="de-AT"/>
              <a:t>• Zusammenarbeit mit relevanten Akteuren und Forschungseinrichtungen bei der Entwicklung von Maßnahmen und in Bezug auf Datenmanagement und -monitoring forcieren Aktionsprogramm Donau 2030 des BMK 35 von 48 </a:t>
            </a:r>
          </a:p>
          <a:p>
            <a:r>
              <a:rPr lang="de-AT"/>
              <a:t>• Projekte zum Erhalt und zur Verbesserung der Flussauen umsetzen, z. B. Verbesserung der hydromorphologischen Konnektivität, Aufwertung von Lebensräumen und Aufrechterhaltung der Funktion zur Ableitung von Hochwässern </a:t>
            </a:r>
          </a:p>
          <a:p>
            <a:endParaRPr lang="de-AT"/>
          </a:p>
          <a:p>
            <a:r>
              <a:rPr lang="de-AT" i="1"/>
              <a:t>Federführung</a:t>
            </a:r>
            <a:r>
              <a:rPr lang="de-AT"/>
              <a:t> • </a:t>
            </a:r>
            <a:r>
              <a:rPr lang="de-AT" err="1"/>
              <a:t>viadonau</a:t>
            </a:r>
            <a:r>
              <a:rPr lang="de-AT"/>
              <a:t> </a:t>
            </a:r>
            <a:r>
              <a:rPr lang="de-AT" i="1"/>
              <a:t>Kooperationspartner </a:t>
            </a:r>
            <a:r>
              <a:rPr lang="de-AT"/>
              <a:t>• Körperschaften • Nachbarstaaten • Umweltbundesamt • Umweltorganisationen, Fischereiverbände, Wasserverbände • Verbund • Forschungseinrichtungen </a:t>
            </a:r>
          </a:p>
          <a:p>
            <a:endParaRPr lang="de-AT"/>
          </a:p>
          <a:p>
            <a:r>
              <a:rPr lang="de-AT" i="1"/>
              <a:t>Wirkungsindikatoren </a:t>
            </a:r>
          </a:p>
          <a:p>
            <a:r>
              <a:rPr lang="de-AT"/>
              <a:t>• Länge geschaffener, dynamischer, naturnaher Ufer an Donau, March und Thaya und deren Nebenarmen (jährliche Zielvorgabe bis 2030: mind. 5.000 m pro Jahr im 5- Jahresdurchschnitt) </a:t>
            </a:r>
          </a:p>
          <a:p>
            <a:r>
              <a:rPr lang="de-AT"/>
              <a:t>• Quadratmeter nach strengen ökologischen Kriterien gepflegte Wiesenflächen in der Verwaltung von </a:t>
            </a:r>
            <a:r>
              <a:rPr lang="de-AT" err="1"/>
              <a:t>viadonau</a:t>
            </a:r>
            <a:r>
              <a:rPr lang="de-AT"/>
              <a:t> (ca. 650 ha) (Zielvorgabe bis 2030: mind. 60 %) </a:t>
            </a:r>
          </a:p>
          <a:p>
            <a:r>
              <a:rPr lang="de-AT"/>
              <a:t>• Fläche geschaffener und belassener Naturwald in allen Altersstadien in der Verwaltung von </a:t>
            </a:r>
            <a:r>
              <a:rPr lang="de-AT" err="1"/>
              <a:t>viadonau</a:t>
            </a:r>
            <a:r>
              <a:rPr lang="de-AT"/>
              <a:t> (ca. 700 ha) (Zielvorgabe bis 2030: mind. 80 %)</a:t>
            </a:r>
          </a:p>
        </p:txBody>
      </p:sp>
      <p:sp>
        <p:nvSpPr>
          <p:cNvPr id="4" name="Kopfzeilenplatzhalter 3">
            <a:extLst>
              <a:ext uri="{FF2B5EF4-FFF2-40B4-BE49-F238E27FC236}">
                <a16:creationId xmlns:a16="http://schemas.microsoft.com/office/drawing/2014/main" id="{409FD329-1359-880C-4F4E-ABC5A162A061}"/>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B59B825-5180-C24A-80CD-64E3A083F64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A700E94-DF65-A4E3-0839-DC098EC6564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46BA065-08FA-34FB-CA61-A1F918DAEF5E}"/>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11438518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err="1"/>
              <a:t>Kahoot</a:t>
            </a:r>
            <a:r>
              <a:rPr lang="de-AT" dirty="0"/>
              <a:t>!-Quiz: Ökosystem Donau – Wissen spielerisch testen</a:t>
            </a:r>
          </a:p>
          <a:p>
            <a:endParaRPr lang="de-AT" dirty="0"/>
          </a:p>
          <a:p>
            <a:r>
              <a:rPr lang="de-AT" dirty="0"/>
              <a:t>Nutzen Sie dieses fertig vorbereitete </a:t>
            </a:r>
            <a:r>
              <a:rPr lang="de-AT" dirty="0" err="1"/>
              <a:t>Kahoot</a:t>
            </a:r>
            <a:r>
              <a:rPr lang="de-AT" dirty="0"/>
              <a:t>!-Quiz, um das Wissen Ihrer Schülerinnen und Schüler zum Thema dieser Unterrichtseinheit auf spielerische Weise zu überprüfen. </a:t>
            </a:r>
          </a:p>
          <a:p>
            <a:r>
              <a:rPr lang="de-AT" dirty="0"/>
              <a:t>So funktioniert’s:</a:t>
            </a:r>
          </a:p>
          <a:p>
            <a:pPr marL="171450" indent="-171450">
              <a:buFont typeface="Arial" panose="020B0604020202020204" pitchFamily="34" charset="0"/>
              <a:buChar char="•"/>
            </a:pPr>
            <a:r>
              <a:rPr lang="de-AT" dirty="0"/>
              <a:t>Melden Sie sich bei </a:t>
            </a:r>
            <a:r>
              <a:rPr lang="de-AT" dirty="0" err="1"/>
              <a:t>Kahoot</a:t>
            </a:r>
            <a:r>
              <a:rPr lang="de-AT" dirty="0"/>
              <a:t>! an oder registrieren Sie sich kostenlos: https://kahoot.com/de/</a:t>
            </a:r>
          </a:p>
          <a:p>
            <a:pPr marL="171450" indent="-171450">
              <a:buFont typeface="Arial" panose="020B0604020202020204" pitchFamily="34" charset="0"/>
              <a:buChar char="•"/>
            </a:pPr>
            <a:r>
              <a:rPr lang="de-AT" dirty="0"/>
              <a:t>Öffnen Sie den folgenden Link zum Quiz: </a:t>
            </a:r>
            <a:r>
              <a:rPr lang="de-AT" dirty="0">
                <a:hlinkClick r:id="rId3"/>
              </a:rPr>
              <a:t>https://create.kahoot.it/share/die-donau-okosystem-und-lebensader/d3a5dadf-55bd-45e0-9646-e8b8e6caeba9</a:t>
            </a:r>
            <a:endParaRPr lang="de-AT" dirty="0"/>
          </a:p>
          <a:p>
            <a:pPr marL="171450" indent="-171450">
              <a:buFont typeface="Arial" panose="020B0604020202020204" pitchFamily="34" charset="0"/>
              <a:buChar char="•"/>
            </a:pPr>
            <a:r>
              <a:rPr lang="de-AT" dirty="0"/>
              <a:t>Starten Sie das Quiz im Unterricht – entweder im Einzelmodus oder als Gruppenspiel.</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25412607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2301981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 uri="{C183D7F6-B498-43B3-948B-1728B52AA6E4}">
                <adec:decorative xmlns:adec="http://schemas.microsoft.com/office/drawing/2017/decorative" val="1"/>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a:spLocks noChangeAspect="1"/>
          </p:cNvSpPr>
          <p:nvPr userDrawn="1"/>
        </p:nvSpPr>
        <p:spPr>
          <a:xfrm>
            <a:off x="2290314" y="1082761"/>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1" name="Rechteck 10">
            <a:extLst>
              <a:ext uri="{FF2B5EF4-FFF2-40B4-BE49-F238E27FC236}">
                <a16:creationId xmlns:a16="http://schemas.microsoft.com/office/drawing/2014/main" id="{EEF5AA57-2206-4DEC-8716-41CA2A13A39B}"/>
              </a:ext>
            </a:extLst>
          </p:cNvPr>
          <p:cNvSpPr>
            <a:spLocks noChangeAspect="1"/>
          </p:cNvSpPr>
          <p:nvPr userDrawn="1"/>
        </p:nvSpPr>
        <p:spPr>
          <a:xfrm>
            <a:off x="6472335" y="1082761"/>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2" name="Rechteck 11">
            <a:extLst>
              <a:ext uri="{FF2B5EF4-FFF2-40B4-BE49-F238E27FC236}">
                <a16:creationId xmlns:a16="http://schemas.microsoft.com/office/drawing/2014/main" id="{00EA8915-6454-4CB4-9E2E-FC82EB150B01}"/>
              </a:ext>
            </a:extLst>
          </p:cNvPr>
          <p:cNvSpPr>
            <a:spLocks noChangeAspect="1"/>
          </p:cNvSpPr>
          <p:nvPr userDrawn="1"/>
        </p:nvSpPr>
        <p:spPr>
          <a:xfrm>
            <a:off x="6472335" y="3647156"/>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4" name="Fußzeilenplatzhalter 3">
            <a:extLst>
              <a:ext uri="{FF2B5EF4-FFF2-40B4-BE49-F238E27FC236}">
                <a16:creationId xmlns:a16="http://schemas.microsoft.com/office/drawing/2014/main" id="{8BC482A3-669C-D71E-6A39-8631AC4F158F}"/>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Rechteck 1">
            <a:extLst>
              <a:ext uri="{FF2B5EF4-FFF2-40B4-BE49-F238E27FC236}">
                <a16:creationId xmlns:a16="http://schemas.microsoft.com/office/drawing/2014/main" id="{30EDCAFD-BE29-C7FF-0941-2245F1309977}"/>
              </a:ext>
            </a:extLst>
          </p:cNvPr>
          <p:cNvSpPr>
            <a:spLocks noChangeAspect="1"/>
          </p:cNvSpPr>
          <p:nvPr userDrawn="1"/>
        </p:nvSpPr>
        <p:spPr>
          <a:xfrm>
            <a:off x="2290314" y="3647156"/>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 uri="{C183D7F6-B498-43B3-948B-1728B52AA6E4}">
                <adec:decorative xmlns:adec="http://schemas.microsoft.com/office/drawing/2017/decorative" val="1"/>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Nur Titel mit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
        <p:nvSpPr>
          <p:cNvPr id="11" name="Datumsplatzhalter 22" descr="Platzhalter Bildquelle:">
            <a:extLst>
              <a:ext uri="{FF2B5EF4-FFF2-40B4-BE49-F238E27FC236}">
                <a16:creationId xmlns:a16="http://schemas.microsoft.com/office/drawing/2014/main" id="{85E52F4A-819B-C56F-A236-9A20E8538680}"/>
              </a:ext>
              <a:ext uri="{C183D7F6-B498-43B3-948B-1728B52AA6E4}">
                <adec:decorative xmlns:adec="http://schemas.microsoft.com/office/drawing/2017/decorative" val="0"/>
              </a:ext>
            </a:extLst>
          </p:cNvPr>
          <p:cNvSpPr txBox="1">
            <a:spLocks/>
          </p:cNvSpPr>
          <p:nvPr userDrawn="1"/>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a:t>
            </a:r>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RW-Nur Titel ohne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413101635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2" name="Fußzeilenplatzhalter 11">
            <a:extLst>
              <a:ext uri="{FF2B5EF4-FFF2-40B4-BE49-F238E27FC236}">
                <a16:creationId xmlns:a16="http://schemas.microsoft.com/office/drawing/2014/main" id="{FDA103BF-F643-4E03-AF1E-8003B8D6711F}"/>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Titel 5">
            <a:extLst>
              <a:ext uri="{FF2B5EF4-FFF2-40B4-BE49-F238E27FC236}">
                <a16:creationId xmlns:a16="http://schemas.microsoft.com/office/drawing/2014/main" id="{11030971-242A-B5A9-CFD7-3C74FA84E64E}"/>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Foliennummernplatzhalter 2">
            <a:extLst>
              <a:ext uri="{FF2B5EF4-FFF2-40B4-BE49-F238E27FC236}">
                <a16:creationId xmlns:a16="http://schemas.microsoft.com/office/drawing/2014/main" id="{47495798-ACC8-D126-ABB5-5C95F46A36F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2" name="Fußzeilenplatzhalter 11">
            <a:extLst>
              <a:ext uri="{FF2B5EF4-FFF2-40B4-BE49-F238E27FC236}">
                <a16:creationId xmlns:a16="http://schemas.microsoft.com/office/drawing/2014/main" id="{D2BEE460-D80B-43E8-BC90-CB725910BD0E}"/>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 name="Foliennummernplatzhalter 4">
            <a:extLst>
              <a:ext uri="{FF2B5EF4-FFF2-40B4-BE49-F238E27FC236}">
                <a16:creationId xmlns:a16="http://schemas.microsoft.com/office/drawing/2014/main" id="{98BE97CC-81B2-D809-3E81-0521E3055A04}"/>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RW-Aktivitätsfolie">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2" name="Fußzeilenplatzhalter 21">
            <a:extLst>
              <a:ext uri="{FF2B5EF4-FFF2-40B4-BE49-F238E27FC236}">
                <a16:creationId xmlns:a16="http://schemas.microsoft.com/office/drawing/2014/main" id="{1F88CB56-152E-4A67-835F-6C1AF2EC73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lvl1pPr>
              <a:defRPr sz="1500">
                <a:latin typeface="+mj-lt"/>
              </a:defRPr>
            </a:lvl1pPr>
          </a:lstStyle>
          <a:p>
            <a:r>
              <a:rPr lang="de-AT">
                <a:cs typeface="Arial" panose="020B0604020202020204" pitchFamily="34" charset="0"/>
              </a:rPr>
              <a:t>GÜTERVERKEHR IM WANDEL – NACHHALTIG, DIGITAL UND EFFIZIENT</a:t>
            </a:r>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Foliennummernplatzhalter 4">
            <a:extLst>
              <a:ext uri="{FF2B5EF4-FFF2-40B4-BE49-F238E27FC236}">
                <a16:creationId xmlns:a16="http://schemas.microsoft.com/office/drawing/2014/main" id="{936229C0-7322-0DD5-C8C9-911CA423522D}"/>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561899015"/>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9" name="Fußzeilenplatzhalter 8">
            <a:extLst>
              <a:ext uri="{FF2B5EF4-FFF2-40B4-BE49-F238E27FC236}">
                <a16:creationId xmlns:a16="http://schemas.microsoft.com/office/drawing/2014/main" id="{F47884CE-FAD7-4794-B1DE-5CD85A265F03}"/>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5" name="Foliennummernplatzhalter 4">
            <a:extLst>
              <a:ext uri="{FF2B5EF4-FFF2-40B4-BE49-F238E27FC236}">
                <a16:creationId xmlns:a16="http://schemas.microsoft.com/office/drawing/2014/main" id="{49F06AED-1480-6AB1-2FFA-9EEAB4EAEF6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2" name="Fußzeilenplatzhalter 11">
            <a:extLst>
              <a:ext uri="{FF2B5EF4-FFF2-40B4-BE49-F238E27FC236}">
                <a16:creationId xmlns:a16="http://schemas.microsoft.com/office/drawing/2014/main" id="{B8575AC0-8512-444E-BE77-53641772C88A}"/>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7" name="Foliennummernplatzhalter 6">
            <a:extLst>
              <a:ext uri="{FF2B5EF4-FFF2-40B4-BE49-F238E27FC236}">
                <a16:creationId xmlns:a16="http://schemas.microsoft.com/office/drawing/2014/main" id="{6D9CBEBA-9024-F66F-76DC-8E916BFA4079}"/>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10" name="Fußzeilenplatzhalter 9">
            <a:extLst>
              <a:ext uri="{FF2B5EF4-FFF2-40B4-BE49-F238E27FC236}">
                <a16:creationId xmlns:a16="http://schemas.microsoft.com/office/drawing/2014/main" id="{7D0E06F0-E1F6-4BD7-BEF7-31ED1E0D420B}"/>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6" name="Foliennummernplatzhalter 5">
            <a:extLst>
              <a:ext uri="{FF2B5EF4-FFF2-40B4-BE49-F238E27FC236}">
                <a16:creationId xmlns:a16="http://schemas.microsoft.com/office/drawing/2014/main" id="{3A68393E-E556-7D90-E1BE-DFD24EC00AC8}"/>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Fußzeilenplatzhalter 8">
            <a:extLst>
              <a:ext uri="{FF2B5EF4-FFF2-40B4-BE49-F238E27FC236}">
                <a16:creationId xmlns:a16="http://schemas.microsoft.com/office/drawing/2014/main" id="{DE4D7FB8-5C1D-4F04-866E-4D9693E662E3}"/>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6" name="Foliennummernplatzhalter 5">
            <a:extLst>
              <a:ext uri="{FF2B5EF4-FFF2-40B4-BE49-F238E27FC236}">
                <a16:creationId xmlns:a16="http://schemas.microsoft.com/office/drawing/2014/main" id="{9A1D6477-1F59-FC5D-7DC5-2216D61561B7}"/>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5" cstate="print">
            <a:extLst>
              <a:ext uri="{28A0092B-C50C-407E-A947-70E740481C1C}">
                <a14:useLocalDpi xmlns:a14="http://schemas.microsoft.com/office/drawing/2010/main"/>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592538" y="6356350"/>
            <a:ext cx="2431397"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4" r:id="rId4"/>
    <p:sldLayoutId id="2147483663" r:id="rId5"/>
    <p:sldLayoutId id="2147483655" r:id="rId6"/>
    <p:sldLayoutId id="2147483650" r:id="rId7"/>
    <p:sldLayoutId id="2147483662" r:id="rId8"/>
    <p:sldLayoutId id="2147483652" r:id="rId9"/>
    <p:sldLayoutId id="2147483653" r:id="rId10"/>
    <p:sldLayoutId id="2147483656" r:id="rId11"/>
    <p:sldLayoutId id="2147483657" r:id="rId12"/>
    <p:sldLayoutId id="2147483661" r:id="rId13"/>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5.xml"/><Relationship Id="rId7" Type="http://schemas.openxmlformats.org/officeDocument/2006/relationships/image" Target="../media/image60.png"/><Relationship Id="rId12" Type="http://schemas.openxmlformats.org/officeDocument/2006/relationships/slide" Target="slide40.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25.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1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22.jpeg"/><Relationship Id="rId9"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hyperlink" Target="https://eur02.safelinks.protection.outlook.com/?url=http%3A%2F%2Fwww.rewway.at%2Fde%2Flehrmittel%2Fkreuzwortratsel-okologie-donau&amp;data=05%7C02%7CChristina.Pum%40fh-steyr.at%7C2073fc3855fa41f342f708de9ace3362%7Cf88d4b736bb24b9aabc7eb96e5a6407c%7C0%7C0%7C639118407583224714%7CUnknown%7CTWFpbGZsb3d8eyJFbXB0eU1hcGkiOnRydWUsIlYiOiIwLjAuMDAwMCIsIlAiOiJXaW4zMiIsIkFOIjoiTWFpbCIsIldUIjoyfQ%3D%3D%7C0%7C%7C%7C&amp;sdata=r8yYooevQi2m%2FFzHgXVDRBd5OAWLEKOLCTRLeFvKl%2Fo%3D&amp;reserved=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30.svg"/></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hyperlink" Target="https://www.derstandard.de/story/3000000179520/die-tuecken-der-erneuerbaren-energie-klimaschutz-versus-naturschutz"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8.xml"/><Relationship Id="rId1" Type="http://schemas.openxmlformats.org/officeDocument/2006/relationships/video" Target="https://www.youtube.com/embed/Orq-jepcbCA?feature=oembed" TargetMode="External"/><Relationship Id="rId5" Type="http://schemas.openxmlformats.org/officeDocument/2006/relationships/image" Target="../media/image35.jpeg"/><Relationship Id="rId4" Type="http://schemas.openxmlformats.org/officeDocument/2006/relationships/hyperlink" Target="https://www.youtube.com/watch?v=Orq-jepcbCA"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hyperlink" Target="https://kurier.at/chronik/burgenland/donau-wasser-duerre-loesung-osten-trinkwasser-burgenland-niederoesterreich/402943067"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hyperlink" Target="https://www.wwf.at/wwf-donau-wasser-im-neusiedler-see-waere-folgenschwerster-eingriff-seit-100-jahren/"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video" Target="https://www.youtube.com/embed/61c5Iqa7RH0?feature=oembed" TargetMode="External"/><Relationship Id="rId5" Type="http://schemas.openxmlformats.org/officeDocument/2006/relationships/image" Target="../media/image40.jpeg"/><Relationship Id="rId4" Type="http://schemas.openxmlformats.org/officeDocument/2006/relationships/hyperlink" Target="https://www.youtube.com/watch?v=61c5Iqa7RH0"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qaNy6yPGL6Q" TargetMode="External"/><Relationship Id="rId2" Type="http://schemas.openxmlformats.org/officeDocument/2006/relationships/slideLayout" Target="../slideLayouts/slideLayout5.xml"/><Relationship Id="rId1" Type="http://schemas.openxmlformats.org/officeDocument/2006/relationships/video" Target="https://www.youtube.com/embed/qaNy6yPGL6Q?feature=oembed" TargetMode="Externa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hyperlink" Target="https://create.kahoot.it/share/die-donau-okosystem-und-lebensader/d3a5dadf-55bd-45e0-9646-e8b8e6caeba9" TargetMode="External"/><Relationship Id="rId2" Type="http://schemas.openxmlformats.org/officeDocument/2006/relationships/notesSlide" Target="../notesSlides/notesSlide36.xml"/><Relationship Id="rId1" Type="http://schemas.openxmlformats.org/officeDocument/2006/relationships/slideLayout" Target="../slideLayouts/slideLayout8.xml"/><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hyperlink" Target="https://rewway-live.rwx.link/de/seiten/vermitteln" TargetMode="External"/><Relationship Id="rId4" Type="http://schemas.openxmlformats.org/officeDocument/2006/relationships/hyperlink" Target="http://www.rewway.at/de/lehrmittel/"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200" y="1488364"/>
            <a:ext cx="7543800" cy="2076252"/>
          </a:xfrm>
        </p:spPr>
        <p:txBody>
          <a:bodyPr/>
          <a:lstStyle/>
          <a:p>
            <a:r>
              <a:rPr lang="de-AT" sz="5000" dirty="0">
                <a:cs typeface="Arial" panose="020B0604020202020204" pitchFamily="34" charset="0"/>
              </a:rPr>
              <a:t>Die Donau – Ökosystem und Lebensader</a:t>
            </a:r>
            <a:endParaRPr lang="de-AT" sz="5000"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de-AT" sz="1900" dirty="0">
                <a:solidFill>
                  <a:schemeClr val="tx2"/>
                </a:solidFill>
              </a:rPr>
              <a:t>Power Point: </a:t>
            </a:r>
            <a:r>
              <a:rPr lang="de-AT" sz="1900" dirty="0"/>
              <a:t>In der folgenden PowerPoint wird eine Einführung in das Thema „Die Donau – Ökosystem und Lebensader“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1900" dirty="0">
                <a:solidFill>
                  <a:schemeClr val="tx2"/>
                </a:solidFill>
              </a:rPr>
              <a:t>Videos und ergänzende Übungen: </a:t>
            </a:r>
            <a:r>
              <a:rPr lang="de-AT" sz="1900" dirty="0"/>
              <a:t>Videos und Übungen zum Thema finden Sie hier in der Präsentation auf den farblich hinterlegten Aktivitätsfolien als auch unter: </a:t>
            </a:r>
            <a:r>
              <a:rPr lang="de-AT" sz="1900" dirty="0">
                <a:hlinkClick r:id="rId2"/>
              </a:rPr>
              <a:t>https://www.rewway.at/de/lehrmittel/</a:t>
            </a:r>
            <a:br>
              <a:rPr lang="de-AT" sz="1900" dirty="0"/>
            </a:br>
            <a:r>
              <a:rPr lang="de-AT" sz="1900" dirty="0"/>
              <a:t>Alle Lehrmittel beinhalten eine kompakte Übersicht, welche die Unterrichtsplanung erleichtert: Lernziele, Zielgruppen, Schwierigkeitsgrad, Methoden und Anknüpfungspunkte zum Lehrplan.</a:t>
            </a:r>
          </a:p>
          <a:p>
            <a:r>
              <a:rPr lang="de-AT" sz="1900" dirty="0" err="1">
                <a:solidFill>
                  <a:schemeClr val="tx2"/>
                </a:solidFill>
              </a:rPr>
              <a:t>Kahoot</a:t>
            </a:r>
            <a:r>
              <a:rPr lang="de-AT" sz="1900" dirty="0">
                <a:solidFill>
                  <a:schemeClr val="tx2"/>
                </a:solidFill>
              </a:rPr>
              <a:t>!</a:t>
            </a:r>
            <a:r>
              <a:rPr lang="de-AT" sz="1900" dirty="0"/>
              <a:t>: Für eine spielerische Überprüfung des Lernfortschrittes besteht die Möglichkeit, ein vorbereitetes frei zugängliches </a:t>
            </a:r>
            <a:r>
              <a:rPr lang="de-AT" sz="1900" dirty="0" err="1"/>
              <a:t>Kahoot</a:t>
            </a:r>
            <a:r>
              <a:rPr lang="de-AT" sz="1900" dirty="0"/>
              <a:t>! im Unterricht einzusetzen. Den QR-Code bzw. Link direkt zum Quiz finden Sie am Ende der Power Point.</a:t>
            </a:r>
          </a:p>
          <a:p>
            <a:r>
              <a:rPr lang="de-AT" sz="1900" dirty="0">
                <a:solidFill>
                  <a:schemeClr val="tx2"/>
                </a:solidFill>
              </a:rPr>
              <a:t>Quellenverzeichnis:</a:t>
            </a:r>
            <a:r>
              <a:rPr lang="de-AT" sz="1900"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a:t>Folie</a:t>
            </a:r>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
        <p:nvSpPr>
          <p:cNvPr id="5" name="Fußzeilenplatzhalter 2">
            <a:extLst>
              <a:ext uri="{FF2B5EF4-FFF2-40B4-BE49-F238E27FC236}">
                <a16:creationId xmlns:a16="http://schemas.microsoft.com/office/drawing/2014/main" id="{3C398C3D-A30A-B175-7873-388BA0959987}"/>
              </a:ext>
            </a:extLst>
          </p:cNvPr>
          <p:cNvSpPr>
            <a:spLocks noGrp="1"/>
          </p:cNvSpPr>
          <p:nvPr>
            <p:ph type="ftr" sz="quarter" idx="11"/>
          </p:nvPr>
        </p:nvSpPr>
        <p:spPr>
          <a:xfrm>
            <a:off x="635070" y="272194"/>
            <a:ext cx="6743630" cy="367846"/>
          </a:xfrm>
        </p:spPr>
        <p:txBody>
          <a:bodyPr/>
          <a:lstStyle/>
          <a:p>
            <a:r>
              <a:rPr lang="de-AT" dirty="0"/>
              <a:t>Die Donau – Ökosystem und Lebensader</a:t>
            </a:r>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35C21-8CBB-0795-C881-07C7B643C94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085CD69-8807-9572-FEB2-A283DAFAF557}"/>
              </a:ext>
            </a:extLst>
          </p:cNvPr>
          <p:cNvSpPr>
            <a:spLocks noGrp="1"/>
          </p:cNvSpPr>
          <p:nvPr>
            <p:ph type="title"/>
          </p:nvPr>
        </p:nvSpPr>
        <p:spPr>
          <a:xfrm>
            <a:off x="592538" y="640040"/>
            <a:ext cx="9491262" cy="792976"/>
          </a:xfrm>
        </p:spPr>
        <p:txBody>
          <a:bodyPr/>
          <a:lstStyle/>
          <a:p>
            <a:r>
              <a:rPr lang="de-AT"/>
              <a:t>Lernziele und Zielgruppen</a:t>
            </a:r>
          </a:p>
        </p:txBody>
      </p:sp>
      <p:sp>
        <p:nvSpPr>
          <p:cNvPr id="3" name="Fußzeilenplatzhalter 2">
            <a:extLst>
              <a:ext uri="{FF2B5EF4-FFF2-40B4-BE49-F238E27FC236}">
                <a16:creationId xmlns:a16="http://schemas.microsoft.com/office/drawing/2014/main" id="{94C45BE3-2E85-53C0-DCDA-E89FB80FF765}"/>
              </a:ext>
            </a:extLst>
          </p:cNvPr>
          <p:cNvSpPr>
            <a:spLocks noGrp="1"/>
          </p:cNvSpPr>
          <p:nvPr>
            <p:ph type="ftr" sz="quarter" idx="11"/>
          </p:nvPr>
        </p:nvSpPr>
        <p:spPr>
          <a:xfrm>
            <a:off x="635070" y="272194"/>
            <a:ext cx="6743630" cy="367846"/>
          </a:xfrm>
        </p:spPr>
        <p:txBody>
          <a:bodyPr/>
          <a:lstStyle/>
          <a:p>
            <a:r>
              <a:rPr lang="de-AT"/>
              <a:t>Die Donau – Ökosystem und Lebensader</a:t>
            </a:r>
          </a:p>
        </p:txBody>
      </p:sp>
      <p:sp>
        <p:nvSpPr>
          <p:cNvPr id="4" name="Foliennummernplatzhalter 3">
            <a:extLst>
              <a:ext uri="{FF2B5EF4-FFF2-40B4-BE49-F238E27FC236}">
                <a16:creationId xmlns:a16="http://schemas.microsoft.com/office/drawing/2014/main" id="{E0418D37-482F-75B8-B0A6-923556921617}"/>
              </a:ext>
            </a:extLst>
          </p:cNvPr>
          <p:cNvSpPr>
            <a:spLocks noGrp="1"/>
          </p:cNvSpPr>
          <p:nvPr>
            <p:ph type="sldNum" sz="quarter" idx="12"/>
          </p:nvPr>
        </p:nvSpPr>
        <p:spPr/>
        <p:txBody>
          <a:bodyPr/>
          <a:lstStyle/>
          <a:p>
            <a:r>
              <a:rPr lang="de-AT"/>
              <a:t>Folie </a:t>
            </a:r>
            <a:fld id="{0AF89F37-6AD9-4F74-BC17-19E39A25D257}" type="slidenum">
              <a:rPr lang="de-AT" smtClean="0"/>
              <a:pPr/>
              <a:t>3</a:t>
            </a:fld>
            <a:endParaRPr lang="de-AT"/>
          </a:p>
        </p:txBody>
      </p:sp>
      <p:sp>
        <p:nvSpPr>
          <p:cNvPr id="6" name="Textfeld 5">
            <a:extLst>
              <a:ext uri="{FF2B5EF4-FFF2-40B4-BE49-F238E27FC236}">
                <a16:creationId xmlns:a16="http://schemas.microsoft.com/office/drawing/2014/main" id="{EFEA6F4C-B6E0-17A9-B248-D5B450D1A28F}"/>
              </a:ext>
            </a:extLst>
          </p:cNvPr>
          <p:cNvSpPr txBox="1"/>
          <p:nvPr/>
        </p:nvSpPr>
        <p:spPr>
          <a:xfrm>
            <a:off x="635070" y="1647363"/>
            <a:ext cx="11239430" cy="4832092"/>
          </a:xfrm>
          <a:prstGeom prst="rect">
            <a:avLst/>
          </a:prstGeom>
          <a:noFill/>
        </p:spPr>
        <p:txBody>
          <a:bodyPr wrap="square">
            <a:spAutoFit/>
          </a:bodyPr>
          <a:lstStyle/>
          <a:p>
            <a:r>
              <a:rPr lang="de-AT" sz="2000">
                <a:solidFill>
                  <a:srgbClr val="2D4C71"/>
                </a:solidFill>
              </a:rPr>
              <a:t>Lernziele: </a:t>
            </a:r>
          </a:p>
          <a:p>
            <a:r>
              <a:rPr lang="de-AT" sz="2000">
                <a:solidFill>
                  <a:schemeClr val="tx1">
                    <a:lumMod val="50000"/>
                  </a:schemeClr>
                </a:solidFill>
              </a:rPr>
              <a:t>Die Teilnehmenden sollen</a:t>
            </a:r>
          </a:p>
          <a:p>
            <a:pPr marL="800100" lvl="1" indent="-342900">
              <a:buFont typeface="Arial" panose="020B0604020202020204" pitchFamily="34" charset="0"/>
              <a:buChar char="•"/>
            </a:pPr>
            <a:r>
              <a:rPr lang="de-AT" sz="2000">
                <a:solidFill>
                  <a:schemeClr val="tx1">
                    <a:lumMod val="50000"/>
                  </a:schemeClr>
                </a:solidFill>
              </a:rPr>
              <a:t>ein grundlegendes Verständnis von Flusssystemen und deren ökologischen Funktionen erlangen</a:t>
            </a:r>
          </a:p>
          <a:p>
            <a:pPr marL="800100" lvl="1" indent="-342900">
              <a:buFont typeface="Arial" panose="020B0604020202020204" pitchFamily="34" charset="0"/>
              <a:buChar char="•"/>
            </a:pPr>
            <a:r>
              <a:rPr lang="de-AT" sz="2000">
                <a:solidFill>
                  <a:schemeClr val="tx1">
                    <a:lumMod val="50000"/>
                  </a:schemeClr>
                </a:solidFill>
              </a:rPr>
              <a:t>die Bedeutung von Ökosystemdienstleistungen von Flüssen erkennen</a:t>
            </a:r>
          </a:p>
          <a:p>
            <a:pPr marL="800100" lvl="1" indent="-342900">
              <a:buFont typeface="Arial" panose="020B0604020202020204" pitchFamily="34" charset="0"/>
              <a:buChar char="•"/>
            </a:pPr>
            <a:r>
              <a:rPr lang="de-AT" sz="2000">
                <a:solidFill>
                  <a:schemeClr val="tx1">
                    <a:lumMod val="50000"/>
                  </a:schemeClr>
                </a:solidFill>
              </a:rPr>
              <a:t>die Methoden des ökologischen Flussbaus und Renaturierungsmaßnahmen verstehen</a:t>
            </a:r>
          </a:p>
          <a:p>
            <a:pPr marL="800100" lvl="1" indent="-342900">
              <a:buFont typeface="Arial" panose="020B0604020202020204" pitchFamily="34" charset="0"/>
              <a:buChar char="•"/>
            </a:pPr>
            <a:r>
              <a:rPr lang="de-AT" sz="2000">
                <a:solidFill>
                  <a:schemeClr val="tx1">
                    <a:lumMod val="50000"/>
                  </a:schemeClr>
                </a:solidFill>
              </a:rPr>
              <a:t>und über die zukünftigen Herausforderungen und Lösungen für den Umgang mit Flüssen nachdenken.</a:t>
            </a:r>
          </a:p>
          <a:p>
            <a:pPr marL="800100" lvl="1" indent="-342900">
              <a:buFont typeface="Arial" panose="020B0604020202020204" pitchFamily="34" charset="0"/>
              <a:buChar char="•"/>
            </a:pPr>
            <a:endParaRPr lang="de-AT" sz="2000">
              <a:solidFill>
                <a:schemeClr val="tx1">
                  <a:lumMod val="50000"/>
                </a:schemeClr>
              </a:solidFill>
            </a:endParaRPr>
          </a:p>
          <a:p>
            <a:pPr>
              <a:defRPr/>
            </a:pPr>
            <a:r>
              <a:rPr lang="de-AT" sz="2000">
                <a:solidFill>
                  <a:srgbClr val="2D4C71"/>
                </a:solidFill>
              </a:rPr>
              <a:t>Zielgruppe: </a:t>
            </a:r>
          </a:p>
          <a:p>
            <a:pPr>
              <a:lnSpc>
                <a:spcPct val="100000"/>
              </a:lnSpc>
              <a:spcBef>
                <a:spcPts val="0"/>
              </a:spcBef>
              <a:defRPr/>
            </a:pPr>
            <a:r>
              <a:rPr lang="de-AT" sz="2000">
                <a:solidFill>
                  <a:schemeClr val="tx1">
                    <a:lumMod val="50000"/>
                  </a:schemeClr>
                </a:solidFill>
              </a:rPr>
              <a:t>Schüler*innen der Oberstufen (AHS) bzw. BHS</a:t>
            </a:r>
          </a:p>
          <a:p>
            <a:pPr>
              <a:lnSpc>
                <a:spcPct val="100000"/>
              </a:lnSpc>
              <a:spcBef>
                <a:spcPts val="0"/>
              </a:spcBef>
              <a:defRPr/>
            </a:pPr>
            <a:r>
              <a:rPr lang="de-AT" sz="2000">
                <a:solidFill>
                  <a:schemeClr val="tx1">
                    <a:lumMod val="50000"/>
                  </a:schemeClr>
                </a:solidFill>
              </a:rPr>
              <a:t>Berufsschüler*innen</a:t>
            </a:r>
          </a:p>
          <a:p>
            <a:pPr>
              <a:lnSpc>
                <a:spcPct val="100000"/>
              </a:lnSpc>
              <a:spcBef>
                <a:spcPts val="0"/>
              </a:spcBef>
              <a:defRPr/>
            </a:pPr>
            <a:r>
              <a:rPr lang="de-AT" sz="2000">
                <a:solidFill>
                  <a:schemeClr val="tx1">
                    <a:lumMod val="50000"/>
                  </a:schemeClr>
                </a:solidFill>
              </a:rPr>
              <a:t>Studierende zur Einführung in die Themenfelder Ökosysteme von Flüssen und Nachhaltigkeit von Fließgewässern </a:t>
            </a:r>
          </a:p>
          <a:p>
            <a:pPr>
              <a:lnSpc>
                <a:spcPct val="100000"/>
              </a:lnSpc>
              <a:spcBef>
                <a:spcPts val="0"/>
              </a:spcBef>
              <a:defRPr/>
            </a:pPr>
            <a:r>
              <a:rPr lang="de-AT" sz="2000">
                <a:solidFill>
                  <a:schemeClr val="tx1">
                    <a:lumMod val="50000"/>
                  </a:schemeClr>
                </a:solidFill>
              </a:rPr>
              <a:t>Quereinsteigende und Fachkräfte aus anderen Branchen</a:t>
            </a:r>
          </a:p>
          <a:p>
            <a:pPr lvl="1"/>
            <a:endParaRPr lang="de-AT" sz="2800"/>
          </a:p>
        </p:txBody>
      </p:sp>
    </p:spTree>
    <p:extLst>
      <p:ext uri="{BB962C8B-B14F-4D97-AF65-F5344CB8AC3E}">
        <p14:creationId xmlns:p14="http://schemas.microsoft.com/office/powerpoint/2010/main" val="1525373390"/>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F9E95D8-CAFD-4546-BD9B-0CCAA9E92002}"/>
              </a:ext>
              <a:ext uri="{C183D7F6-B498-43B3-948B-1728B52AA6E4}">
                <adec:decorative xmlns:adec="http://schemas.microsoft.com/office/drawing/2017/decorative" val="1"/>
              </a:ext>
            </a:extLst>
          </p:cNvPr>
          <p:cNvSpPr>
            <a:spLocks noGrp="1"/>
          </p:cNvSpPr>
          <p:nvPr>
            <p:ph type="title" idx="4294967295"/>
          </p:nvPr>
        </p:nvSpPr>
        <p:spPr>
          <a:xfrm>
            <a:off x="635000" y="271463"/>
            <a:ext cx="4114800" cy="365125"/>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100" b="0" i="0" u="none" strike="noStrike" kern="1200" cap="all" spc="100" normalizeH="0" baseline="0" noProof="0">
                <a:ln>
                  <a:noFill/>
                </a:ln>
                <a:solidFill>
                  <a:schemeClr val="tx2"/>
                </a:solidFill>
                <a:effectLst/>
                <a:uLnTx/>
                <a:uFillTx/>
                <a:latin typeface="+mj-lt"/>
                <a:ea typeface="+mn-ea"/>
                <a:cs typeface="+mn-cs"/>
              </a:rPr>
              <a:t>Die Donau – Ökosystem und Lebensader</a:t>
            </a:r>
          </a:p>
        </p:txBody>
      </p:sp>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1"/>
              </a:ext>
            </a:extLst>
          </p:cNvPr>
          <p:cNvSpPr>
            <a:spLocks noGrp="1"/>
          </p:cNvSpPr>
          <p:nvPr>
            <p:ph type="sldNum" sz="quarter" idx="4294967295"/>
          </p:nvPr>
        </p:nvSpPr>
        <p:spPr>
          <a:xfrm>
            <a:off x="707262" y="6356350"/>
            <a:ext cx="2316673" cy="365125"/>
          </a:xfrm>
          <a:prstGeom prst="rect">
            <a:avLst/>
          </a:prstGeom>
        </p:spPr>
        <p:txBody>
          <a:bodyPr/>
          <a:lstStyle/>
          <a:p>
            <a:fld id="{0AF89F37-6AD9-4F74-BC17-19E39A25D257}" type="slidenum">
              <a:rPr lang="de-AT" smtClean="0"/>
              <a:t>4</a:t>
            </a:fld>
            <a:endParaRPr lang="de-AT"/>
          </a:p>
        </p:txBody>
      </p:sp>
      <mc:AlternateContent xmlns:mc="http://schemas.openxmlformats.org/markup-compatibility/2006" xmlns:psez="http://schemas.microsoft.com/office/powerpoint/2016/sectionzoom">
        <mc:Choice Requires="psez">
          <p:graphicFrame>
            <p:nvGraphicFramePr>
              <p:cNvPr id="4" name="Abschnittszoom 3">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182556602"/>
                  </p:ext>
                </p:extLst>
              </p:nvPr>
            </p:nvGraphicFramePr>
            <p:xfrm>
              <a:off x="2179061" y="974476"/>
              <a:ext cx="3199999" cy="1800000"/>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cstate="print">
                          <a:extLst>
                            <a:ext uri="{28A0092B-C50C-407E-A947-70E740481C1C}">
                              <a14:useLocalDpi xmlns:a14="http://schemas.microsoft.com/office/drawing/2010/main"/>
                            </a:ext>
                          </a:extLst>
                        </a:blip>
                        <a:stretch>
                          <a:fillRect/>
                        </a:stretch>
                      </p166:blipFill>
                      <p166:spPr xmlns:p166="http://schemas.microsoft.com/office/powerpoint/2016/6/main">
                        <a:xfrm>
                          <a:off x="0" y="0"/>
                          <a:ext cx="3199999" cy="1800000"/>
                        </a:xfrm>
                        <a:prstGeom prst="rect">
                          <a:avLst/>
                        </a:prstGeom>
                        <a:ln w="3175">
                          <a:solidFill>
                            <a:prstClr val="ltGray"/>
                          </a:solidFill>
                        </a:ln>
                      </p166:spPr>
                    </psez:zmPr>
                  </psez:sectionZmObj>
                </psez:sectionZm>
              </a:graphicData>
            </a:graphic>
          </p:graphicFrame>
        </mc:Choice>
        <mc:Fallback xmlns="">
          <p:pic>
            <p:nvPicPr>
              <p:cNvPr id="4" name="Abschnittszoom 3">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2179061" y="974476"/>
                <a:ext cx="3199999"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457116944"/>
                  </p:ext>
                </p:extLst>
              </p:nvPr>
            </p:nvGraphicFramePr>
            <p:xfrm>
              <a:off x="6376232" y="974476"/>
              <a:ext cx="3200000" cy="1800000"/>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cstate="print">
                          <a:extLst>
                            <a:ext uri="{28A0092B-C50C-407E-A947-70E740481C1C}">
                              <a14:useLocalDpi xmlns:a14="http://schemas.microsoft.com/office/drawing/2010/main"/>
                            </a:ext>
                          </a:extLst>
                        </a:blip>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5" name="Abschnittszoom 4">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6376232" y="974476"/>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2517038897"/>
                  </p:ext>
                </p:extLst>
              </p:nvPr>
            </p:nvGraphicFramePr>
            <p:xfrm>
              <a:off x="2179061" y="3573132"/>
              <a:ext cx="3200000" cy="1800000"/>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cstate="print">
                          <a:extLst>
                            <a:ext uri="{28A0092B-C50C-407E-A947-70E740481C1C}">
                              <a14:useLocalDpi xmlns:a14="http://schemas.microsoft.com/office/drawing/2010/main"/>
                            </a:ext>
                          </a:extLst>
                        </a:blip>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6" name="Abschnittszoom 5">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2179061" y="3573132"/>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4157489757"/>
                  </p:ext>
                </p:extLst>
              </p:nvPr>
            </p:nvGraphicFramePr>
            <p:xfrm>
              <a:off x="6376232" y="3573132"/>
              <a:ext cx="3200000" cy="1800000"/>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cstate="print">
                          <a:extLst>
                            <a:ext uri="{28A0092B-C50C-407E-A947-70E740481C1C}">
                              <a14:useLocalDpi xmlns:a14="http://schemas.microsoft.com/office/drawing/2010/main"/>
                            </a:ext>
                          </a:extLst>
                        </a:blip>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7" name="Abschnittszoom 6">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6376232" y="3573132"/>
                <a:ext cx="3200000" cy="1800000"/>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sz="5500"/>
              <a:t>Ökosystem Donau</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035178-8D16-D5AD-AAE9-3E6AD5F0159C}"/>
              </a:ext>
            </a:extLst>
          </p:cNvPr>
          <p:cNvSpPr>
            <a:spLocks noGrp="1"/>
          </p:cNvSpPr>
          <p:nvPr>
            <p:ph type="title"/>
          </p:nvPr>
        </p:nvSpPr>
        <p:spPr/>
        <p:txBody>
          <a:bodyPr/>
          <a:lstStyle/>
          <a:p>
            <a:r>
              <a:rPr lang="de-AT"/>
              <a:t>Ökosystem</a:t>
            </a:r>
          </a:p>
        </p:txBody>
      </p:sp>
      <p:sp>
        <p:nvSpPr>
          <p:cNvPr id="3" name="Fußzeilenplatzhalter 2">
            <a:extLst>
              <a:ext uri="{FF2B5EF4-FFF2-40B4-BE49-F238E27FC236}">
                <a16:creationId xmlns:a16="http://schemas.microsoft.com/office/drawing/2014/main" id="{3A73FB72-8640-F1CE-357D-26C7506D5FA0}"/>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13475B96-BF11-B914-1F13-36A1018EB05E}"/>
              </a:ext>
            </a:extLst>
          </p:cNvPr>
          <p:cNvSpPr>
            <a:spLocks noGrp="1"/>
          </p:cNvSpPr>
          <p:nvPr>
            <p:ph type="sldNum" sz="quarter" idx="12"/>
          </p:nvPr>
        </p:nvSpPr>
        <p:spPr/>
        <p:txBody>
          <a:bodyPr/>
          <a:lstStyle/>
          <a:p>
            <a:r>
              <a:rPr lang="de-AT"/>
              <a:t>Folie </a:t>
            </a:r>
            <a:fld id="{0AF89F37-6AD9-4F74-BC17-19E39A25D257}" type="slidenum">
              <a:rPr lang="de-AT" smtClean="0"/>
              <a:pPr/>
              <a:t>6</a:t>
            </a:fld>
            <a:endParaRPr lang="de-AT"/>
          </a:p>
        </p:txBody>
      </p:sp>
      <p:sp>
        <p:nvSpPr>
          <p:cNvPr id="6" name="Textfeld 5">
            <a:extLst>
              <a:ext uri="{FF2B5EF4-FFF2-40B4-BE49-F238E27FC236}">
                <a16:creationId xmlns:a16="http://schemas.microsoft.com/office/drawing/2014/main" id="{57C73A29-34D6-AA15-08E3-0A2DF0BF6D5D}"/>
              </a:ext>
            </a:extLst>
          </p:cNvPr>
          <p:cNvSpPr txBox="1"/>
          <p:nvPr/>
        </p:nvSpPr>
        <p:spPr>
          <a:xfrm>
            <a:off x="592538" y="1690062"/>
            <a:ext cx="4480205" cy="4308872"/>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a:t>Ökosystem ist eine Einheit aus lebenden Organismen (Biozönose) und ihrer unbelebten Umwelt (Biotop)</a:t>
            </a:r>
          </a:p>
          <a:p>
            <a:pPr marL="285750" indent="-285750">
              <a:spcAft>
                <a:spcPts val="600"/>
              </a:spcAft>
              <a:buFont typeface="Arial" panose="020B0604020202020204" pitchFamily="34" charset="0"/>
              <a:buChar char="•"/>
            </a:pPr>
            <a:r>
              <a:rPr lang="de-AT" sz="2200"/>
              <a:t>Biozönose und Biotop  stehen in ständiger Abhängigkeit beziehungsweise Wechselwirkung zueinander</a:t>
            </a:r>
          </a:p>
          <a:p>
            <a:pPr marL="285750" indent="-285750">
              <a:spcAft>
                <a:spcPts val="600"/>
              </a:spcAft>
              <a:buFont typeface="Arial" panose="020B0604020202020204" pitchFamily="34" charset="0"/>
              <a:buChar char="•"/>
            </a:pPr>
            <a:r>
              <a:rPr lang="de-AT" sz="2200"/>
              <a:t>Größe eines Ökosystems kann sehr unterschiedlich sein, von einem kleinen Tümpel bis hin zu einem großen Wald</a:t>
            </a:r>
          </a:p>
        </p:txBody>
      </p:sp>
      <p:sp>
        <p:nvSpPr>
          <p:cNvPr id="10" name="Textfeld 9">
            <a:extLst>
              <a:ext uri="{FF2B5EF4-FFF2-40B4-BE49-F238E27FC236}">
                <a16:creationId xmlns:a16="http://schemas.microsoft.com/office/drawing/2014/main" id="{AB2D82E3-36C5-85BD-99E7-BF43D48DE092}"/>
              </a:ext>
            </a:extLst>
          </p:cNvPr>
          <p:cNvSpPr txBox="1"/>
          <p:nvPr/>
        </p:nvSpPr>
        <p:spPr>
          <a:xfrm>
            <a:off x="10624457" y="6233239"/>
            <a:ext cx="1495371" cy="246221"/>
          </a:xfrm>
          <a:prstGeom prst="rect">
            <a:avLst/>
          </a:prstGeom>
          <a:noFill/>
        </p:spPr>
        <p:txBody>
          <a:bodyPr wrap="square">
            <a:spAutoFit/>
          </a:bodyPr>
          <a:lstStyle/>
          <a:p>
            <a:r>
              <a:rPr lang="de-AT" sz="1000">
                <a:solidFill>
                  <a:srgbClr val="3C6496"/>
                </a:solidFill>
              </a:rPr>
              <a:t>Bild: eigene Darstellung</a:t>
            </a:r>
          </a:p>
        </p:txBody>
      </p:sp>
      <p:pic>
        <p:nvPicPr>
          <p:cNvPr id="5" name="Inhaltsplatzhalter 7" descr="Ein Bild, das Text, Kinderkunst, Zeichnung, Handschrift enthält.&#10;&#10;Automatisch generierte Beschreibung">
            <a:extLst>
              <a:ext uri="{FF2B5EF4-FFF2-40B4-BE49-F238E27FC236}">
                <a16:creationId xmlns:a16="http://schemas.microsoft.com/office/drawing/2014/main" id="{C45BDBC7-4283-D397-8C0F-C0332D26944F}"/>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16000"/>
                    </a14:imgEffect>
                  </a14:imgLayer>
                </a14:imgProps>
              </a:ext>
              <a:ext uri="{28A0092B-C50C-407E-A947-70E740481C1C}">
                <a14:useLocalDpi xmlns:a14="http://schemas.microsoft.com/office/drawing/2010/main"/>
              </a:ext>
            </a:extLst>
          </a:blip>
          <a:stretch>
            <a:fillRect/>
          </a:stretch>
        </p:blipFill>
        <p:spPr>
          <a:xfrm>
            <a:off x="5334000" y="1451149"/>
            <a:ext cx="6836229" cy="4786698"/>
          </a:xfrm>
          <a:prstGeom prst="rect">
            <a:avLst/>
          </a:prstGeom>
          <a:effectLst>
            <a:glow>
              <a:schemeClr val="accent1"/>
            </a:glow>
          </a:effectLst>
        </p:spPr>
      </p:pic>
    </p:spTree>
    <p:extLst>
      <p:ext uri="{BB962C8B-B14F-4D97-AF65-F5344CB8AC3E}">
        <p14:creationId xmlns:p14="http://schemas.microsoft.com/office/powerpoint/2010/main" val="3415525345"/>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102BD-738D-2A7D-346A-B26B43E5C84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952B105-F32C-0B57-A90D-C0CAA65CA2EA}"/>
              </a:ext>
            </a:extLst>
          </p:cNvPr>
          <p:cNvSpPr>
            <a:spLocks noGrp="1"/>
          </p:cNvSpPr>
          <p:nvPr>
            <p:ph type="title"/>
          </p:nvPr>
        </p:nvSpPr>
        <p:spPr/>
        <p:txBody>
          <a:bodyPr/>
          <a:lstStyle/>
          <a:p>
            <a:r>
              <a:rPr lang="de-AT"/>
              <a:t>Gewässerökologie</a:t>
            </a:r>
          </a:p>
        </p:txBody>
      </p:sp>
      <p:sp>
        <p:nvSpPr>
          <p:cNvPr id="3" name="Fußzeilenplatzhalter 2">
            <a:extLst>
              <a:ext uri="{FF2B5EF4-FFF2-40B4-BE49-F238E27FC236}">
                <a16:creationId xmlns:a16="http://schemas.microsoft.com/office/drawing/2014/main" id="{83430B86-517D-7CC4-0944-1F45A8FD181D}"/>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215E2B79-B164-EB3B-C4BD-6B1BC12BE074}"/>
              </a:ext>
            </a:extLst>
          </p:cNvPr>
          <p:cNvSpPr>
            <a:spLocks noGrp="1"/>
          </p:cNvSpPr>
          <p:nvPr>
            <p:ph type="sldNum" sz="quarter" idx="12"/>
          </p:nvPr>
        </p:nvSpPr>
        <p:spPr/>
        <p:txBody>
          <a:bodyPr/>
          <a:lstStyle/>
          <a:p>
            <a:r>
              <a:rPr lang="de-AT"/>
              <a:t>Folie </a:t>
            </a:r>
            <a:fld id="{0AF89F37-6AD9-4F74-BC17-19E39A25D257}" type="slidenum">
              <a:rPr lang="de-AT" smtClean="0"/>
              <a:pPr/>
              <a:t>7</a:t>
            </a:fld>
            <a:endParaRPr lang="de-AT"/>
          </a:p>
        </p:txBody>
      </p:sp>
      <p:sp>
        <p:nvSpPr>
          <p:cNvPr id="6" name="Textfeld 5">
            <a:extLst>
              <a:ext uri="{FF2B5EF4-FFF2-40B4-BE49-F238E27FC236}">
                <a16:creationId xmlns:a16="http://schemas.microsoft.com/office/drawing/2014/main" id="{D76B6CCD-4F2D-1A1F-70F1-922F1DDEEDC5}"/>
              </a:ext>
            </a:extLst>
          </p:cNvPr>
          <p:cNvSpPr txBox="1"/>
          <p:nvPr/>
        </p:nvSpPr>
        <p:spPr>
          <a:xfrm>
            <a:off x="465084" y="1817418"/>
            <a:ext cx="11422253" cy="723275"/>
          </a:xfrm>
          <a:prstGeom prst="rect">
            <a:avLst/>
          </a:prstGeom>
          <a:noFill/>
        </p:spPr>
        <p:txBody>
          <a:bodyPr wrap="square">
            <a:spAutoFit/>
          </a:bodyPr>
          <a:lstStyle/>
          <a:p>
            <a:pPr algn="ctr">
              <a:spcAft>
                <a:spcPts val="600"/>
              </a:spcAft>
            </a:pPr>
            <a:r>
              <a:rPr lang="de-AT" b="1"/>
              <a:t>untersucht Gewässer als Ökosysteme und Lebensräume</a:t>
            </a:r>
          </a:p>
          <a:p>
            <a:pPr marL="285750" indent="-285750">
              <a:spcAft>
                <a:spcPts val="600"/>
              </a:spcAft>
              <a:buFont typeface="Arial" panose="020B0604020202020204" pitchFamily="34" charset="0"/>
              <a:buChar char="•"/>
            </a:pPr>
            <a:endParaRPr lang="de-AT"/>
          </a:p>
        </p:txBody>
      </p:sp>
      <p:graphicFrame>
        <p:nvGraphicFramePr>
          <p:cNvPr id="10" name="Tabelle 9">
            <a:extLst>
              <a:ext uri="{FF2B5EF4-FFF2-40B4-BE49-F238E27FC236}">
                <a16:creationId xmlns:a16="http://schemas.microsoft.com/office/drawing/2014/main" id="{3A3FFF6A-0CD8-B65B-0185-F04503B2C326}"/>
              </a:ext>
            </a:extLst>
          </p:cNvPr>
          <p:cNvGraphicFramePr>
            <a:graphicFrameLocks noGrp="1"/>
          </p:cNvGraphicFramePr>
          <p:nvPr>
            <p:extLst>
              <p:ext uri="{D42A27DB-BD31-4B8C-83A1-F6EECF244321}">
                <p14:modId xmlns:p14="http://schemas.microsoft.com/office/powerpoint/2010/main" val="2480140872"/>
              </p:ext>
            </p:extLst>
          </p:nvPr>
        </p:nvGraphicFramePr>
        <p:xfrm>
          <a:off x="838200" y="2855754"/>
          <a:ext cx="10676022" cy="1285240"/>
        </p:xfrm>
        <a:graphic>
          <a:graphicData uri="http://schemas.openxmlformats.org/drawingml/2006/table">
            <a:tbl>
              <a:tblPr firstRow="1" bandRow="1">
                <a:tableStyleId>{7DF18680-E054-41AD-8BC1-D1AEF772440D}</a:tableStyleId>
              </a:tblPr>
              <a:tblGrid>
                <a:gridCol w="5338011">
                  <a:extLst>
                    <a:ext uri="{9D8B030D-6E8A-4147-A177-3AD203B41FA5}">
                      <a16:colId xmlns:a16="http://schemas.microsoft.com/office/drawing/2014/main" val="767879459"/>
                    </a:ext>
                  </a:extLst>
                </a:gridCol>
                <a:gridCol w="5338011">
                  <a:extLst>
                    <a:ext uri="{9D8B030D-6E8A-4147-A177-3AD203B41FA5}">
                      <a16:colId xmlns:a16="http://schemas.microsoft.com/office/drawing/2014/main" val="2194155973"/>
                    </a:ext>
                  </a:extLst>
                </a:gridCol>
              </a:tblGrid>
              <a:tr h="370840">
                <a:tc gridSpan="2">
                  <a:txBody>
                    <a:bodyPr/>
                    <a:lstStyle/>
                    <a:p>
                      <a:pPr algn="ctr"/>
                      <a:r>
                        <a:rPr lang="de-AT"/>
                        <a:t>Zwei Schwerpunkte</a:t>
                      </a:r>
                    </a:p>
                  </a:txBody>
                  <a:tcPr anchor="ctr"/>
                </a:tc>
                <a:tc hMerge="1">
                  <a:txBody>
                    <a:bodyPr/>
                    <a:lstStyle/>
                    <a:p>
                      <a:endParaRPr lang="de-AT"/>
                    </a:p>
                  </a:txBody>
                  <a:tcPr/>
                </a:tc>
                <a:extLst>
                  <a:ext uri="{0D108BD9-81ED-4DB2-BD59-A6C34878D82A}">
                    <a16:rowId xmlns:a16="http://schemas.microsoft.com/office/drawing/2014/main" val="324081504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800"/>
                        <a:t>Biologische Perspektive: Betrachtung von Wasserpflanzen, Fischen, Zooplankton, etc.</a:t>
                      </a:r>
                      <a:endParaRPr lang="de-AT"/>
                    </a:p>
                    <a:p>
                      <a:endParaRPr lang="de-AT"/>
                    </a:p>
                  </a:txBody>
                  <a:tcPr anchor="ctr"/>
                </a:tc>
                <a:tc>
                  <a:txBody>
                    <a:bodyPr/>
                    <a:lstStyle/>
                    <a:p>
                      <a:r>
                        <a:rPr lang="de-AT"/>
                        <a:t>Physikalisch-chemische Perspektive: Untersucht Faktoren wie Temperatur, Sauerstoffgehalt und Fließgeschwindigkeit</a:t>
                      </a:r>
                    </a:p>
                  </a:txBody>
                  <a:tcPr anchor="ctr"/>
                </a:tc>
                <a:extLst>
                  <a:ext uri="{0D108BD9-81ED-4DB2-BD59-A6C34878D82A}">
                    <a16:rowId xmlns:a16="http://schemas.microsoft.com/office/drawing/2014/main" val="2017040076"/>
                  </a:ext>
                </a:extLst>
              </a:tr>
            </a:tbl>
          </a:graphicData>
        </a:graphic>
      </p:graphicFrame>
      <p:graphicFrame>
        <p:nvGraphicFramePr>
          <p:cNvPr id="11" name="Tabelle 10">
            <a:extLst>
              <a:ext uri="{FF2B5EF4-FFF2-40B4-BE49-F238E27FC236}">
                <a16:creationId xmlns:a16="http://schemas.microsoft.com/office/drawing/2014/main" id="{501B4457-A747-8147-C94D-7A044DB7020A}"/>
              </a:ext>
            </a:extLst>
          </p:cNvPr>
          <p:cNvGraphicFramePr>
            <a:graphicFrameLocks noGrp="1"/>
          </p:cNvGraphicFramePr>
          <p:nvPr>
            <p:extLst>
              <p:ext uri="{D42A27DB-BD31-4B8C-83A1-F6EECF244321}">
                <p14:modId xmlns:p14="http://schemas.microsoft.com/office/powerpoint/2010/main" val="888720121"/>
              </p:ext>
            </p:extLst>
          </p:nvPr>
        </p:nvGraphicFramePr>
        <p:xfrm>
          <a:off x="838201" y="4840976"/>
          <a:ext cx="10515599" cy="640080"/>
        </p:xfrm>
        <a:graphic>
          <a:graphicData uri="http://schemas.openxmlformats.org/drawingml/2006/table">
            <a:tbl>
              <a:tblPr firstRow="1" bandRow="1">
                <a:tableStyleId>{7DF18680-E054-41AD-8BC1-D1AEF772440D}</a:tableStyleId>
              </a:tblPr>
              <a:tblGrid>
                <a:gridCol w="10515599">
                  <a:extLst>
                    <a:ext uri="{9D8B030D-6E8A-4147-A177-3AD203B41FA5}">
                      <a16:colId xmlns:a16="http://schemas.microsoft.com/office/drawing/2014/main" val="4168121021"/>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b="1"/>
                        <a:t>Ziel: </a:t>
                      </a:r>
                      <a:r>
                        <a:rPr lang="de-AT" b="0"/>
                        <a:t>Verständnis der Struktur, Funktion und Dynamik von Gewässerökosystemen, um diese bewerten zu können</a:t>
                      </a:r>
                    </a:p>
                  </a:txBody>
                  <a:tcPr/>
                </a:tc>
                <a:extLst>
                  <a:ext uri="{0D108BD9-81ED-4DB2-BD59-A6C34878D82A}">
                    <a16:rowId xmlns:a16="http://schemas.microsoft.com/office/drawing/2014/main" val="3925607402"/>
                  </a:ext>
                </a:extLst>
              </a:tr>
            </a:tbl>
          </a:graphicData>
        </a:graphic>
      </p:graphicFrame>
    </p:spTree>
    <p:extLst>
      <p:ext uri="{BB962C8B-B14F-4D97-AF65-F5344CB8AC3E}">
        <p14:creationId xmlns:p14="http://schemas.microsoft.com/office/powerpoint/2010/main" val="2273903735"/>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EA4B2-3222-B355-F048-9FC84B00A2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0F6C899-35C5-B3CB-AF0A-4B3EF6D4A422}"/>
              </a:ext>
            </a:extLst>
          </p:cNvPr>
          <p:cNvSpPr>
            <a:spLocks noGrp="1"/>
          </p:cNvSpPr>
          <p:nvPr>
            <p:ph type="title"/>
          </p:nvPr>
        </p:nvSpPr>
        <p:spPr/>
        <p:txBody>
          <a:bodyPr/>
          <a:lstStyle/>
          <a:p>
            <a:r>
              <a:rPr lang="de-AT"/>
              <a:t>Gewässerökologie - Flora und Fauna</a:t>
            </a:r>
          </a:p>
        </p:txBody>
      </p:sp>
      <p:sp>
        <p:nvSpPr>
          <p:cNvPr id="3" name="Fußzeilenplatzhalter 2">
            <a:extLst>
              <a:ext uri="{FF2B5EF4-FFF2-40B4-BE49-F238E27FC236}">
                <a16:creationId xmlns:a16="http://schemas.microsoft.com/office/drawing/2014/main" id="{3FFF3548-55DB-C892-4E22-0AA09CF92F0F}"/>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12E2D4D1-9D55-782E-E55D-325D3AB1347E}"/>
              </a:ext>
            </a:extLst>
          </p:cNvPr>
          <p:cNvSpPr>
            <a:spLocks noGrp="1"/>
          </p:cNvSpPr>
          <p:nvPr>
            <p:ph type="sldNum" sz="quarter" idx="12"/>
          </p:nvPr>
        </p:nvSpPr>
        <p:spPr/>
        <p:txBody>
          <a:bodyPr/>
          <a:lstStyle/>
          <a:p>
            <a:r>
              <a:rPr lang="de-AT"/>
              <a:t>Folie </a:t>
            </a:r>
            <a:fld id="{0AF89F37-6AD9-4F74-BC17-19E39A25D257}" type="slidenum">
              <a:rPr lang="de-AT" smtClean="0"/>
              <a:pPr/>
              <a:t>8</a:t>
            </a:fld>
            <a:endParaRPr lang="de-AT"/>
          </a:p>
        </p:txBody>
      </p:sp>
      <p:sp>
        <p:nvSpPr>
          <p:cNvPr id="8" name="Textfeld 7">
            <a:extLst>
              <a:ext uri="{FF2B5EF4-FFF2-40B4-BE49-F238E27FC236}">
                <a16:creationId xmlns:a16="http://schemas.microsoft.com/office/drawing/2014/main" id="{FAF580A6-5242-EEEF-9ECC-079DC1636344}"/>
              </a:ext>
            </a:extLst>
          </p:cNvPr>
          <p:cNvSpPr txBox="1"/>
          <p:nvPr/>
        </p:nvSpPr>
        <p:spPr>
          <a:xfrm>
            <a:off x="361891" y="1451569"/>
            <a:ext cx="11468218" cy="4708981"/>
          </a:xfrm>
          <a:prstGeom prst="rect">
            <a:avLst/>
          </a:prstGeom>
          <a:noFill/>
        </p:spPr>
        <p:txBody>
          <a:bodyPr wrap="square">
            <a:spAutoFit/>
          </a:bodyPr>
          <a:lstStyle/>
          <a:p>
            <a:pPr marL="342900" indent="-342900">
              <a:buFont typeface="Arial" panose="020B0604020202020204" pitchFamily="34" charset="0"/>
              <a:buChar char="•"/>
            </a:pPr>
            <a:r>
              <a:rPr lang="de-AT" sz="2000"/>
              <a:t>Gewässer werden von einer Vielzahl unterschiedlicher Lebewesen besiedelt. Diese haben unterschiedliche Ansprüche an ihren Lebensraum. Welche Tiere und Pflanzen in einem Gewässer zu finden sind, hängt also immer davon ab, wie der jeweilige Lebensraum beschaffen ist.</a:t>
            </a:r>
          </a:p>
          <a:p>
            <a:pPr marL="342900" indent="-342900">
              <a:buFont typeface="Arial" panose="020B0604020202020204" pitchFamily="34" charset="0"/>
              <a:buChar char="•"/>
            </a:pPr>
            <a:r>
              <a:rPr lang="de-AT" sz="2000"/>
              <a:t>Wenn durch Eingriffe in ein Gewässer der Gewässerlebensraum verändert wird, dann können bestimmte Arten dort nicht mehr vorkommen. Sie verschwinden oder werden durch andere Arten ersetzt.</a:t>
            </a:r>
          </a:p>
          <a:p>
            <a:pPr marL="342900" indent="-342900">
              <a:buFont typeface="Arial" panose="020B0604020202020204" pitchFamily="34" charset="0"/>
              <a:buChar char="•"/>
            </a:pPr>
            <a:r>
              <a:rPr lang="de-AT" sz="2000"/>
              <a:t>Diese Veränderung der tierischen und pflanzlichen Besiedlung wird im </a:t>
            </a:r>
            <a:r>
              <a:rPr lang="de-AT" sz="2000" b="1"/>
              <a:t>ökologischen Zustand </a:t>
            </a:r>
            <a:r>
              <a:rPr lang="de-AT" sz="2000"/>
              <a:t>gemessen und nach dem Schulnotensystem bewertet – von sehr gut bis schlecht. Je größer die Abweichung vom Naturzustand, umso schlechter der Zustand.</a:t>
            </a:r>
          </a:p>
          <a:p>
            <a:pPr marL="342900" indent="-342900">
              <a:buFont typeface="Arial" panose="020B0604020202020204" pitchFamily="34" charset="0"/>
              <a:buChar char="•"/>
            </a:pPr>
            <a:r>
              <a:rPr lang="de-AT" sz="2000"/>
              <a:t>Eine geringe Abweichung - ein guter ökologischer Zustand – ist noch in Ordnung. Wenn die Entfernung vom natürlichen Zustand größer wird, dann können wichtige Funktionen, wie zum Beispiel die Selbstreinigungskraft nicht mehr erfüllt werden.</a:t>
            </a:r>
          </a:p>
          <a:p>
            <a:pPr marL="342900" indent="-342900">
              <a:buFont typeface="Arial" panose="020B0604020202020204" pitchFamily="34" charset="0"/>
              <a:buChar char="•"/>
            </a:pPr>
            <a:endParaRPr lang="de-AT" sz="2000"/>
          </a:p>
          <a:p>
            <a:pPr marL="342900" indent="-342900">
              <a:buFont typeface="Arial" panose="020B0604020202020204" pitchFamily="34" charset="0"/>
              <a:buChar char="•"/>
            </a:pPr>
            <a:r>
              <a:rPr lang="de-AT" sz="2000"/>
              <a:t>Die Donau ist essenziell für die Flora und Fauna Europas.</a:t>
            </a:r>
          </a:p>
          <a:p>
            <a:pPr marL="342900" indent="-342900">
              <a:buFont typeface="Arial" panose="020B0604020202020204" pitchFamily="34" charset="0"/>
              <a:buChar char="•"/>
            </a:pPr>
            <a:r>
              <a:rPr lang="de-AT" sz="2000"/>
              <a:t>Nebenflüsse, Grundwasser, Überschwemmungsgebiete und Auwälder bilden ein komplexes Ökosystem für zahlreiche Pflanzen und Tiere.</a:t>
            </a:r>
          </a:p>
        </p:txBody>
      </p:sp>
    </p:spTree>
    <p:extLst>
      <p:ext uri="{BB962C8B-B14F-4D97-AF65-F5344CB8AC3E}">
        <p14:creationId xmlns:p14="http://schemas.microsoft.com/office/powerpoint/2010/main" val="515025507"/>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BD969-D6D6-CB08-6685-DD7726B331F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578FE17-3524-E9CD-8D08-18711B2F909D}"/>
              </a:ext>
            </a:extLst>
          </p:cNvPr>
          <p:cNvSpPr>
            <a:spLocks noGrp="1"/>
          </p:cNvSpPr>
          <p:nvPr>
            <p:ph type="title"/>
          </p:nvPr>
        </p:nvSpPr>
        <p:spPr/>
        <p:txBody>
          <a:bodyPr/>
          <a:lstStyle/>
          <a:p>
            <a:r>
              <a:rPr lang="de-AT"/>
              <a:t>Einflüsse von außen auf die Gewässerökologie</a:t>
            </a:r>
          </a:p>
        </p:txBody>
      </p:sp>
      <p:sp>
        <p:nvSpPr>
          <p:cNvPr id="3" name="Fußzeilenplatzhalter 2">
            <a:extLst>
              <a:ext uri="{FF2B5EF4-FFF2-40B4-BE49-F238E27FC236}">
                <a16:creationId xmlns:a16="http://schemas.microsoft.com/office/drawing/2014/main" id="{7BE992DF-F79C-A8BF-D804-D7B26DEA917A}"/>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0CB0D913-2155-92F4-8A30-0E1976802639}"/>
              </a:ext>
            </a:extLst>
          </p:cNvPr>
          <p:cNvSpPr>
            <a:spLocks noGrp="1"/>
          </p:cNvSpPr>
          <p:nvPr>
            <p:ph type="sldNum" sz="quarter" idx="12"/>
          </p:nvPr>
        </p:nvSpPr>
        <p:spPr/>
        <p:txBody>
          <a:bodyPr/>
          <a:lstStyle/>
          <a:p>
            <a:r>
              <a:rPr lang="de-AT"/>
              <a:t>Folie </a:t>
            </a:r>
            <a:fld id="{0AF89F37-6AD9-4F74-BC17-19E39A25D257}" type="slidenum">
              <a:rPr lang="de-AT" smtClean="0"/>
              <a:pPr/>
              <a:t>9</a:t>
            </a:fld>
            <a:endParaRPr lang="de-AT"/>
          </a:p>
        </p:txBody>
      </p:sp>
      <p:graphicFrame>
        <p:nvGraphicFramePr>
          <p:cNvPr id="5" name="Tabelle 4">
            <a:extLst>
              <a:ext uri="{FF2B5EF4-FFF2-40B4-BE49-F238E27FC236}">
                <a16:creationId xmlns:a16="http://schemas.microsoft.com/office/drawing/2014/main" id="{60BD46D0-8D56-CE97-E514-8DCB9CB0944A}"/>
              </a:ext>
            </a:extLst>
          </p:cNvPr>
          <p:cNvGraphicFramePr>
            <a:graphicFrameLocks noGrp="1"/>
          </p:cNvGraphicFramePr>
          <p:nvPr>
            <p:extLst>
              <p:ext uri="{D42A27DB-BD31-4B8C-83A1-F6EECF244321}">
                <p14:modId xmlns:p14="http://schemas.microsoft.com/office/powerpoint/2010/main" val="2952289367"/>
              </p:ext>
            </p:extLst>
          </p:nvPr>
        </p:nvGraphicFramePr>
        <p:xfrm>
          <a:off x="635070" y="1322238"/>
          <a:ext cx="10964392" cy="5133937"/>
        </p:xfrm>
        <a:graphic>
          <a:graphicData uri="http://schemas.openxmlformats.org/drawingml/2006/table">
            <a:tbl>
              <a:tblPr firstRow="1" bandRow="1">
                <a:tableStyleId>{7DF18680-E054-41AD-8BC1-D1AEF772440D}</a:tableStyleId>
              </a:tblPr>
              <a:tblGrid>
                <a:gridCol w="5482196">
                  <a:extLst>
                    <a:ext uri="{9D8B030D-6E8A-4147-A177-3AD203B41FA5}">
                      <a16:colId xmlns:a16="http://schemas.microsoft.com/office/drawing/2014/main" val="1469330314"/>
                    </a:ext>
                  </a:extLst>
                </a:gridCol>
                <a:gridCol w="5482196">
                  <a:extLst>
                    <a:ext uri="{9D8B030D-6E8A-4147-A177-3AD203B41FA5}">
                      <a16:colId xmlns:a16="http://schemas.microsoft.com/office/drawing/2014/main" val="901257327"/>
                    </a:ext>
                  </a:extLst>
                </a:gridCol>
              </a:tblGrid>
              <a:tr h="282467">
                <a:tc>
                  <a:txBody>
                    <a:bodyPr/>
                    <a:lstStyle/>
                    <a:p>
                      <a:pPr algn="ctr"/>
                      <a:r>
                        <a:rPr lang="de-AT" sz="1600"/>
                        <a:t>Anthropogene Aktivität</a:t>
                      </a:r>
                    </a:p>
                  </a:txBody>
                  <a:tcPr anchor="ctr"/>
                </a:tc>
                <a:tc>
                  <a:txBody>
                    <a:bodyPr/>
                    <a:lstStyle/>
                    <a:p>
                      <a:pPr algn="ctr"/>
                      <a:r>
                        <a:rPr lang="de-AT" sz="1600"/>
                        <a:t>Auswirkung auf Gewässer</a:t>
                      </a:r>
                    </a:p>
                  </a:txBody>
                  <a:tcPr anchor="ctr"/>
                </a:tc>
                <a:extLst>
                  <a:ext uri="{0D108BD9-81ED-4DB2-BD59-A6C34878D82A}">
                    <a16:rowId xmlns:a16="http://schemas.microsoft.com/office/drawing/2014/main" val="940318853"/>
                  </a:ext>
                </a:extLst>
              </a:tr>
              <a:tr h="361024">
                <a:tc>
                  <a:txBody>
                    <a:bodyPr/>
                    <a:lstStyle/>
                    <a:p>
                      <a:r>
                        <a:rPr lang="de-AT" sz="1600"/>
                        <a:t>Nährstoffeinträge durch Landwirtschaft und Düngemittel</a:t>
                      </a:r>
                    </a:p>
                  </a:txBody>
                  <a:tcPr anchor="ctr"/>
                </a:tc>
                <a:tc>
                  <a:txBody>
                    <a:bodyPr/>
                    <a:lstStyle/>
                    <a:p>
                      <a:r>
                        <a:rPr lang="de-AT" sz="1600"/>
                        <a:t>Algenblüte und Sauerstoffmangel</a:t>
                      </a:r>
                    </a:p>
                  </a:txBody>
                  <a:tcPr anchor="ctr"/>
                </a:tc>
                <a:extLst>
                  <a:ext uri="{0D108BD9-81ED-4DB2-BD59-A6C34878D82A}">
                    <a16:rowId xmlns:a16="http://schemas.microsoft.com/office/drawing/2014/main" val="1732462176"/>
                  </a:ext>
                </a:extLst>
              </a:tr>
              <a:tr h="693329">
                <a:tc>
                  <a:txBody>
                    <a:bodyPr/>
                    <a:lstStyle/>
                    <a:p>
                      <a:r>
                        <a:rPr lang="de-AT" sz="1600"/>
                        <a:t>Abwassereinleitungen</a:t>
                      </a:r>
                    </a:p>
                  </a:txBody>
                  <a:tcPr anchor="ctr"/>
                </a:tc>
                <a:tc>
                  <a:txBody>
                    <a:bodyPr/>
                    <a:lstStyle/>
                    <a:p>
                      <a:r>
                        <a:rPr lang="de-AT" sz="1600"/>
                        <a:t>Schadstoffeinträge (Schwermetalle, hormonartig wirkende Substanzen), Verschmutzung, Veränderung der Wasserqualität</a:t>
                      </a:r>
                    </a:p>
                  </a:txBody>
                  <a:tcPr anchor="ctr"/>
                </a:tc>
                <a:extLst>
                  <a:ext uri="{0D108BD9-81ED-4DB2-BD59-A6C34878D82A}">
                    <a16:rowId xmlns:a16="http://schemas.microsoft.com/office/drawing/2014/main" val="1511442062"/>
                  </a:ext>
                </a:extLst>
              </a:tr>
              <a:tr h="693329">
                <a:tc>
                  <a:txBody>
                    <a:bodyPr/>
                    <a:lstStyle/>
                    <a:p>
                      <a:r>
                        <a:rPr lang="de-AT" sz="1600"/>
                        <a:t>Verbauung und Flussregulierung</a:t>
                      </a:r>
                    </a:p>
                  </a:txBody>
                  <a:tcPr anchor="ctr"/>
                </a:tc>
                <a:tc>
                  <a:txBody>
                    <a:bodyPr/>
                    <a:lstStyle/>
                    <a:p>
                      <a:r>
                        <a:rPr lang="de-AT" sz="1600"/>
                        <a:t>Veränderung des natürlichen Fließmuster und der </a:t>
                      </a:r>
                      <a:r>
                        <a:rPr lang="de-AT" sz="1600" err="1"/>
                        <a:t>Lebenräume</a:t>
                      </a:r>
                      <a:r>
                        <a:rPr lang="de-AT" sz="1600"/>
                        <a:t>, Barrieren für Fischwanderungen, Veränderungen des Sedimenttransports</a:t>
                      </a:r>
                    </a:p>
                  </a:txBody>
                  <a:tcPr anchor="ctr"/>
                </a:tc>
                <a:extLst>
                  <a:ext uri="{0D108BD9-81ED-4DB2-BD59-A6C34878D82A}">
                    <a16:rowId xmlns:a16="http://schemas.microsoft.com/office/drawing/2014/main" val="1621953876"/>
                  </a:ext>
                </a:extLst>
              </a:tr>
              <a:tr h="515748">
                <a:tc>
                  <a:txBody>
                    <a:bodyPr/>
                    <a:lstStyle/>
                    <a:p>
                      <a:r>
                        <a:rPr lang="de-AT" sz="1600"/>
                        <a:t>Klimawandel</a:t>
                      </a:r>
                    </a:p>
                  </a:txBody>
                  <a:tcPr anchor="ctr"/>
                </a:tc>
                <a:tc>
                  <a:txBody>
                    <a:bodyPr/>
                    <a:lstStyle/>
                    <a:p>
                      <a:r>
                        <a:rPr lang="de-AT" sz="1600"/>
                        <a:t>Temperaturanstieg, erhöhte Verdunstung, verändertes Niederschlagsregime beeinflussen den Wasserhaushalt</a:t>
                      </a:r>
                    </a:p>
                  </a:txBody>
                  <a:tcPr anchor="ctr"/>
                </a:tc>
                <a:extLst>
                  <a:ext uri="{0D108BD9-81ED-4DB2-BD59-A6C34878D82A}">
                    <a16:rowId xmlns:a16="http://schemas.microsoft.com/office/drawing/2014/main" val="1529032917"/>
                  </a:ext>
                </a:extLst>
              </a:tr>
              <a:tr h="487898">
                <a:tc>
                  <a:txBody>
                    <a:bodyPr/>
                    <a:lstStyle/>
                    <a:p>
                      <a:r>
                        <a:rPr lang="de-AT" sz="1600"/>
                        <a:t>Entnahme von Wasser für Industrie, Landwirtschaft, Trinkwasser</a:t>
                      </a:r>
                    </a:p>
                  </a:txBody>
                  <a:tcPr anchor="ctr"/>
                </a:tc>
                <a:tc>
                  <a:txBody>
                    <a:bodyPr/>
                    <a:lstStyle/>
                    <a:p>
                      <a:r>
                        <a:rPr lang="de-AT" sz="1600"/>
                        <a:t>Absenkung des Wasserspiegels, Veränderung der Strömungsverhältnisse</a:t>
                      </a:r>
                    </a:p>
                  </a:txBody>
                  <a:tcPr anchor="ctr"/>
                </a:tc>
                <a:extLst>
                  <a:ext uri="{0D108BD9-81ED-4DB2-BD59-A6C34878D82A}">
                    <a16:rowId xmlns:a16="http://schemas.microsoft.com/office/drawing/2014/main" val="885516262"/>
                  </a:ext>
                </a:extLst>
              </a:tr>
              <a:tr h="487898">
                <a:tc>
                  <a:txBody>
                    <a:bodyPr/>
                    <a:lstStyle/>
                    <a:p>
                      <a:r>
                        <a:rPr lang="de-AT" sz="1600"/>
                        <a:t>Schifffahrt und Freizeitnutzung</a:t>
                      </a:r>
                    </a:p>
                  </a:txBody>
                  <a:tcPr anchor="ctr"/>
                </a:tc>
                <a:tc>
                  <a:txBody>
                    <a:bodyPr/>
                    <a:lstStyle/>
                    <a:p>
                      <a:r>
                        <a:rPr lang="de-AT" sz="1600"/>
                        <a:t>Wellenbildung, Lärm, Aufwirbeln von Bettsedimenten, Ufererosion</a:t>
                      </a:r>
                    </a:p>
                  </a:txBody>
                  <a:tcPr anchor="ctr"/>
                </a:tc>
                <a:extLst>
                  <a:ext uri="{0D108BD9-81ED-4DB2-BD59-A6C34878D82A}">
                    <a16:rowId xmlns:a16="http://schemas.microsoft.com/office/drawing/2014/main" val="786395216"/>
                  </a:ext>
                </a:extLst>
              </a:tr>
              <a:tr h="361024">
                <a:tc>
                  <a:txBody>
                    <a:bodyPr/>
                    <a:lstStyle/>
                    <a:p>
                      <a:r>
                        <a:rPr lang="de-AT" sz="1600"/>
                        <a:t>Eingeschleppte Tiere und Pflanzen</a:t>
                      </a:r>
                    </a:p>
                  </a:txBody>
                  <a:tcPr anchor="ctr"/>
                </a:tc>
                <a:tc>
                  <a:txBody>
                    <a:bodyPr/>
                    <a:lstStyle/>
                    <a:p>
                      <a:r>
                        <a:rPr lang="de-AT" sz="1600"/>
                        <a:t>Verdrängen heimische Arten und verändern Ökosystem</a:t>
                      </a:r>
                    </a:p>
                  </a:txBody>
                  <a:tcPr anchor="ctr"/>
                </a:tc>
                <a:extLst>
                  <a:ext uri="{0D108BD9-81ED-4DB2-BD59-A6C34878D82A}">
                    <a16:rowId xmlns:a16="http://schemas.microsoft.com/office/drawing/2014/main" val="905633856"/>
                  </a:ext>
                </a:extLst>
              </a:tr>
              <a:tr h="693329">
                <a:tc>
                  <a:txBody>
                    <a:bodyPr/>
                    <a:lstStyle/>
                    <a:p>
                      <a:r>
                        <a:rPr lang="de-AT" sz="1600"/>
                        <a:t>Fischereiliche Bewirtschaftung</a:t>
                      </a:r>
                    </a:p>
                  </a:txBody>
                  <a:tcPr anchor="ctr"/>
                </a:tc>
                <a:tc>
                  <a:txBody>
                    <a:bodyPr/>
                    <a:lstStyle/>
                    <a:p>
                      <a:r>
                        <a:rPr lang="de-AT" sz="1600"/>
                        <a:t>einseitige Befischung, überproportionaler Besatz </a:t>
                      </a:r>
                    </a:p>
                    <a:p>
                      <a:r>
                        <a:rPr lang="de-AT" sz="1600"/>
                        <a:t>wirtschaftlich wertvoller Arten, Einbürgerung von Exoten, Einschleppung von Parasiten</a:t>
                      </a:r>
                    </a:p>
                  </a:txBody>
                  <a:tcPr anchor="ctr"/>
                </a:tc>
                <a:extLst>
                  <a:ext uri="{0D108BD9-81ED-4DB2-BD59-A6C34878D82A}">
                    <a16:rowId xmlns:a16="http://schemas.microsoft.com/office/drawing/2014/main" val="2297361281"/>
                  </a:ext>
                </a:extLst>
              </a:tr>
            </a:tbl>
          </a:graphicData>
        </a:graphic>
      </p:graphicFrame>
    </p:spTree>
    <p:extLst>
      <p:ext uri="{BB962C8B-B14F-4D97-AF65-F5344CB8AC3E}">
        <p14:creationId xmlns:p14="http://schemas.microsoft.com/office/powerpoint/2010/main" val="1108444007"/>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A65F1-7545-3FA0-34C4-65D696E8F9D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67D1DDA-F358-C95F-10B8-EE93973CBB76}"/>
              </a:ext>
            </a:extLst>
          </p:cNvPr>
          <p:cNvSpPr>
            <a:spLocks noGrp="1"/>
          </p:cNvSpPr>
          <p:nvPr>
            <p:ph type="title"/>
          </p:nvPr>
        </p:nvSpPr>
        <p:spPr/>
        <p:txBody>
          <a:bodyPr/>
          <a:lstStyle/>
          <a:p>
            <a:r>
              <a:rPr lang="de-AT"/>
              <a:t>Naturschutz</a:t>
            </a:r>
          </a:p>
        </p:txBody>
      </p:sp>
      <p:sp>
        <p:nvSpPr>
          <p:cNvPr id="3" name="Fußzeilenplatzhalter 2">
            <a:extLst>
              <a:ext uri="{FF2B5EF4-FFF2-40B4-BE49-F238E27FC236}">
                <a16:creationId xmlns:a16="http://schemas.microsoft.com/office/drawing/2014/main" id="{074100EB-2A17-7F17-4002-C2F33150F758}"/>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90A242E7-5706-0BD4-8503-C1E358EF0FE2}"/>
              </a:ext>
            </a:extLst>
          </p:cNvPr>
          <p:cNvSpPr>
            <a:spLocks noGrp="1"/>
          </p:cNvSpPr>
          <p:nvPr>
            <p:ph type="sldNum" sz="quarter" idx="12"/>
          </p:nvPr>
        </p:nvSpPr>
        <p:spPr/>
        <p:txBody>
          <a:bodyPr/>
          <a:lstStyle/>
          <a:p>
            <a:r>
              <a:rPr lang="de-AT"/>
              <a:t>Folie </a:t>
            </a:r>
            <a:fld id="{0AF89F37-6AD9-4F74-BC17-19E39A25D257}" type="slidenum">
              <a:rPr lang="de-AT" smtClean="0"/>
              <a:pPr/>
              <a:t>10</a:t>
            </a:fld>
            <a:endParaRPr lang="de-AT"/>
          </a:p>
        </p:txBody>
      </p:sp>
      <p:sp>
        <p:nvSpPr>
          <p:cNvPr id="8" name="Textfeld 7">
            <a:extLst>
              <a:ext uri="{FF2B5EF4-FFF2-40B4-BE49-F238E27FC236}">
                <a16:creationId xmlns:a16="http://schemas.microsoft.com/office/drawing/2014/main" id="{A2948EF3-2865-6A6A-4DEC-E400C096E2E3}"/>
              </a:ext>
            </a:extLst>
          </p:cNvPr>
          <p:cNvSpPr txBox="1"/>
          <p:nvPr/>
        </p:nvSpPr>
        <p:spPr>
          <a:xfrm>
            <a:off x="338168" y="1703240"/>
            <a:ext cx="7229534" cy="4093428"/>
          </a:xfrm>
          <a:prstGeom prst="rect">
            <a:avLst/>
          </a:prstGeom>
          <a:noFill/>
        </p:spPr>
        <p:txBody>
          <a:bodyPr wrap="square">
            <a:spAutoFit/>
          </a:bodyPr>
          <a:lstStyle/>
          <a:p>
            <a:pPr marL="342900" indent="-342900">
              <a:buFont typeface="Arial" panose="020B0604020202020204" pitchFamily="34" charset="0"/>
              <a:buChar char="•"/>
            </a:pPr>
            <a:r>
              <a:rPr lang="de-AT" sz="2000" b="1"/>
              <a:t>Ziel:</a:t>
            </a:r>
            <a:r>
              <a:rPr lang="de-AT" sz="2000"/>
              <a:t> Schutz und Erhalt von Tieren und Pflanzen in ihren natürlichen Lebensräumen</a:t>
            </a:r>
          </a:p>
          <a:p>
            <a:pPr marL="342900" indent="-342900">
              <a:buFont typeface="Arial" panose="020B0604020202020204" pitchFamily="34" charset="0"/>
              <a:buChar char="•"/>
            </a:pPr>
            <a:r>
              <a:rPr lang="de-AT" sz="2000"/>
              <a:t>Viele Arten sind vom Aussterben bedroht und stehen unter Artenschutz, </a:t>
            </a:r>
            <a:r>
              <a:rPr lang="de-AT" sz="2000" err="1"/>
              <a:t>dh</a:t>
            </a:r>
            <a:r>
              <a:rPr lang="de-AT" sz="2000"/>
              <a:t>. Sie dürfen nicht gejagt oder gefangen werden. </a:t>
            </a:r>
          </a:p>
          <a:p>
            <a:pPr marL="342900" indent="-342900">
              <a:buFont typeface="Arial" panose="020B0604020202020204" pitchFamily="34" charset="0"/>
              <a:buChar char="•"/>
            </a:pPr>
            <a:r>
              <a:rPr lang="de-AT" sz="2000"/>
              <a:t>Für den Artenschutz müssen auch Lebensräume wie Flüsse, Wälder, Berge und Wiesen bewahrt werden. </a:t>
            </a:r>
          </a:p>
          <a:p>
            <a:pPr marL="342900" indent="-342900">
              <a:buFont typeface="Arial" panose="020B0604020202020204" pitchFamily="34" charset="0"/>
              <a:buChar char="•"/>
            </a:pPr>
            <a:r>
              <a:rPr lang="de-AT" sz="2000"/>
              <a:t>Zuständigkeit im Naturschutz: </a:t>
            </a:r>
          </a:p>
          <a:p>
            <a:pPr marL="800100" lvl="1" indent="-342900">
              <a:buFont typeface="Arial" panose="020B0604020202020204" pitchFamily="34" charset="0"/>
              <a:buChar char="•"/>
            </a:pPr>
            <a:r>
              <a:rPr lang="de-AT" sz="2000"/>
              <a:t>Nationale Verantwortung: Jedes Land schützt die Natur auf seinem eigenen Staatsgebiet. </a:t>
            </a:r>
          </a:p>
          <a:p>
            <a:pPr marL="800100" lvl="1" indent="-342900">
              <a:buFont typeface="Arial" panose="020B0604020202020204" pitchFamily="34" charset="0"/>
              <a:buChar char="•"/>
            </a:pPr>
            <a:r>
              <a:rPr lang="de-AT" sz="2000"/>
              <a:t>Internationale Zusammenarbeit: Regierungen müssen sich abstimmen, um große Gebiete wie Regenwälder gemeinsam zu schützen. Organisationen wie die EU und die UNO erlassen grenzübergreifende Schutzregelungen.</a:t>
            </a:r>
          </a:p>
        </p:txBody>
      </p:sp>
      <p:pic>
        <p:nvPicPr>
          <p:cNvPr id="5" name="Grafik 4">
            <a:extLst>
              <a:ext uri="{FF2B5EF4-FFF2-40B4-BE49-F238E27FC236}">
                <a16:creationId xmlns:a16="http://schemas.microsoft.com/office/drawing/2014/main" id="{353DB309-E035-DD5E-4596-3D4B114500EE}"/>
              </a:ext>
            </a:extLst>
          </p:cNvPr>
          <p:cNvPicPr>
            <a:picLocks noChangeAspect="1"/>
          </p:cNvPicPr>
          <p:nvPr/>
        </p:nvPicPr>
        <p:blipFill>
          <a:blip r:embed="rId3"/>
          <a:stretch>
            <a:fillRect/>
          </a:stretch>
        </p:blipFill>
        <p:spPr>
          <a:xfrm>
            <a:off x="7679997" y="1236899"/>
            <a:ext cx="7474515" cy="4981061"/>
          </a:xfrm>
          <a:prstGeom prst="rect">
            <a:avLst/>
          </a:prstGeom>
          <a:effectLst>
            <a:softEdge rad="0"/>
          </a:effectLst>
        </p:spPr>
      </p:pic>
      <p:sp>
        <p:nvSpPr>
          <p:cNvPr id="6" name="Textfeld 5">
            <a:extLst>
              <a:ext uri="{FF2B5EF4-FFF2-40B4-BE49-F238E27FC236}">
                <a16:creationId xmlns:a16="http://schemas.microsoft.com/office/drawing/2014/main" id="{A3D1BDD5-4E44-A8BB-043B-4FC0BA20616A}"/>
              </a:ext>
            </a:extLst>
          </p:cNvPr>
          <p:cNvSpPr txBox="1"/>
          <p:nvPr/>
        </p:nvSpPr>
        <p:spPr>
          <a:xfrm>
            <a:off x="11178213" y="6292691"/>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938134004"/>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25733-018B-F3A1-E43F-22DC63627FC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4B79450-56F6-1679-FE90-B55D8B785FFC}"/>
              </a:ext>
            </a:extLst>
          </p:cNvPr>
          <p:cNvSpPr>
            <a:spLocks noGrp="1"/>
          </p:cNvSpPr>
          <p:nvPr>
            <p:ph type="title"/>
          </p:nvPr>
        </p:nvSpPr>
        <p:spPr/>
        <p:txBody>
          <a:bodyPr/>
          <a:lstStyle/>
          <a:p>
            <a:r>
              <a:rPr lang="de-AT"/>
              <a:t>Internationale Schutzgebietskategorien I</a:t>
            </a:r>
          </a:p>
        </p:txBody>
      </p:sp>
      <p:sp>
        <p:nvSpPr>
          <p:cNvPr id="3" name="Fußzeilenplatzhalter 2">
            <a:extLst>
              <a:ext uri="{FF2B5EF4-FFF2-40B4-BE49-F238E27FC236}">
                <a16:creationId xmlns:a16="http://schemas.microsoft.com/office/drawing/2014/main" id="{C8E80D19-9681-F442-E99D-C8C721085DBE}"/>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1D2DA199-D632-A352-6794-1946550BB093}"/>
              </a:ext>
            </a:extLst>
          </p:cNvPr>
          <p:cNvSpPr>
            <a:spLocks noGrp="1"/>
          </p:cNvSpPr>
          <p:nvPr>
            <p:ph type="sldNum" sz="quarter" idx="12"/>
          </p:nvPr>
        </p:nvSpPr>
        <p:spPr/>
        <p:txBody>
          <a:bodyPr/>
          <a:lstStyle/>
          <a:p>
            <a:r>
              <a:rPr lang="de-AT"/>
              <a:t>Folie </a:t>
            </a:r>
            <a:fld id="{0AF89F37-6AD9-4F74-BC17-19E39A25D257}" type="slidenum">
              <a:rPr lang="de-AT" smtClean="0"/>
              <a:pPr/>
              <a:t>11</a:t>
            </a:fld>
            <a:endParaRPr lang="de-AT"/>
          </a:p>
        </p:txBody>
      </p:sp>
      <p:sp>
        <p:nvSpPr>
          <p:cNvPr id="8" name="Textfeld 7">
            <a:extLst>
              <a:ext uri="{FF2B5EF4-FFF2-40B4-BE49-F238E27FC236}">
                <a16:creationId xmlns:a16="http://schemas.microsoft.com/office/drawing/2014/main" id="{BD8F5CB3-1D61-80AE-D864-CF11E90E936D}"/>
              </a:ext>
            </a:extLst>
          </p:cNvPr>
          <p:cNvSpPr txBox="1"/>
          <p:nvPr/>
        </p:nvSpPr>
        <p:spPr>
          <a:xfrm>
            <a:off x="592538" y="1843950"/>
            <a:ext cx="11599462" cy="2862322"/>
          </a:xfrm>
          <a:prstGeom prst="rect">
            <a:avLst/>
          </a:prstGeom>
          <a:noFill/>
        </p:spPr>
        <p:txBody>
          <a:bodyPr wrap="square">
            <a:spAutoFit/>
          </a:bodyPr>
          <a:lstStyle/>
          <a:p>
            <a:pPr marL="342900" indent="-342900">
              <a:buFont typeface="Arial" panose="020B0604020202020204" pitchFamily="34" charset="0"/>
              <a:buChar char="•"/>
            </a:pPr>
            <a:r>
              <a:rPr lang="de-AT" sz="2000"/>
              <a:t>werden von der </a:t>
            </a:r>
            <a:r>
              <a:rPr lang="de-AT" sz="2000" b="1"/>
              <a:t>IUCN (International Union </a:t>
            </a:r>
            <a:r>
              <a:rPr lang="de-AT" sz="2000" b="1" err="1"/>
              <a:t>for</a:t>
            </a:r>
            <a:r>
              <a:rPr lang="de-AT" sz="2000" b="1"/>
              <a:t> </a:t>
            </a:r>
            <a:r>
              <a:rPr lang="de-AT" sz="2000" b="1" err="1"/>
              <a:t>Conservation</a:t>
            </a:r>
            <a:r>
              <a:rPr lang="de-AT" sz="2000" b="1"/>
              <a:t> </a:t>
            </a:r>
            <a:r>
              <a:rPr lang="de-AT" sz="2000" b="1" err="1"/>
              <a:t>of</a:t>
            </a:r>
            <a:r>
              <a:rPr lang="de-AT" sz="2000" b="1"/>
              <a:t> Nature)</a:t>
            </a:r>
            <a:r>
              <a:rPr lang="de-AT" sz="2000"/>
              <a:t> der Weltnaturschutzunion überwacht</a:t>
            </a:r>
          </a:p>
          <a:p>
            <a:pPr marL="342900" indent="-342900">
              <a:buFont typeface="Arial" panose="020B0604020202020204" pitchFamily="34" charset="0"/>
              <a:buChar char="•"/>
            </a:pPr>
            <a:r>
              <a:rPr lang="de-AT" sz="2000"/>
              <a:t>sie klassifiziert Schutzgebiete und unterscheidet dabei sechs Kategorien:</a:t>
            </a:r>
          </a:p>
          <a:p>
            <a:pPr marL="800100" lvl="1" indent="-342900">
              <a:buFont typeface="Arial" panose="020B0604020202020204" pitchFamily="34" charset="0"/>
              <a:buChar char="•"/>
            </a:pPr>
            <a:r>
              <a:rPr lang="de-AT" sz="2000"/>
              <a:t>strenges Naturreservat/</a:t>
            </a:r>
            <a:r>
              <a:rPr lang="de-AT" sz="2000" err="1"/>
              <a:t>Wildnisgebiet</a:t>
            </a:r>
            <a:r>
              <a:rPr lang="de-AT" sz="2000"/>
              <a:t>,</a:t>
            </a:r>
          </a:p>
          <a:p>
            <a:pPr marL="800100" lvl="1" indent="-342900">
              <a:buFont typeface="Arial" panose="020B0604020202020204" pitchFamily="34" charset="0"/>
              <a:buChar char="•"/>
            </a:pPr>
            <a:r>
              <a:rPr lang="de-AT" sz="2000"/>
              <a:t>Nationalpark,</a:t>
            </a:r>
          </a:p>
          <a:p>
            <a:pPr marL="800100" lvl="1" indent="-342900">
              <a:buFont typeface="Arial" panose="020B0604020202020204" pitchFamily="34" charset="0"/>
              <a:buChar char="•"/>
            </a:pPr>
            <a:r>
              <a:rPr lang="de-AT" sz="2000"/>
              <a:t>Naturdenkmal,</a:t>
            </a:r>
          </a:p>
          <a:p>
            <a:pPr marL="800100" lvl="1" indent="-342900">
              <a:buFont typeface="Arial" panose="020B0604020202020204" pitchFamily="34" charset="0"/>
              <a:buChar char="•"/>
            </a:pPr>
            <a:r>
              <a:rPr lang="de-AT" sz="2000"/>
              <a:t>Biotop/Artenschutzgebiet,</a:t>
            </a:r>
          </a:p>
          <a:p>
            <a:pPr marL="800100" lvl="1" indent="-342900">
              <a:buFont typeface="Arial" panose="020B0604020202020204" pitchFamily="34" charset="0"/>
              <a:buChar char="•"/>
            </a:pPr>
            <a:r>
              <a:rPr lang="de-AT" sz="2000"/>
              <a:t>geschützte Landschaft/Marinegebiet und</a:t>
            </a:r>
          </a:p>
          <a:p>
            <a:pPr marL="800100" lvl="1" indent="-342900">
              <a:buFont typeface="Arial" panose="020B0604020202020204" pitchFamily="34" charset="0"/>
              <a:buChar char="•"/>
            </a:pPr>
            <a:r>
              <a:rPr lang="de-AT" sz="2000"/>
              <a:t>Ressourcenschutzgebiet/Kulturlandschaft</a:t>
            </a:r>
          </a:p>
        </p:txBody>
      </p:sp>
      <p:sp>
        <p:nvSpPr>
          <p:cNvPr id="6" name="Textfeld 5">
            <a:extLst>
              <a:ext uri="{FF2B5EF4-FFF2-40B4-BE49-F238E27FC236}">
                <a16:creationId xmlns:a16="http://schemas.microsoft.com/office/drawing/2014/main" id="{F42B1943-961F-8FEB-A00C-E34CF4701306}"/>
              </a:ext>
            </a:extLst>
          </p:cNvPr>
          <p:cNvSpPr txBox="1"/>
          <p:nvPr/>
        </p:nvSpPr>
        <p:spPr>
          <a:xfrm>
            <a:off x="5736360" y="6356350"/>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viadonau</a:t>
            </a:r>
            <a:r>
              <a:rPr lang="de-AT" sz="1000">
                <a:solidFill>
                  <a:srgbClr val="3C6496"/>
                </a:solidFill>
              </a:rPr>
              <a:t>/Zinner</a:t>
            </a:r>
          </a:p>
        </p:txBody>
      </p:sp>
      <p:pic>
        <p:nvPicPr>
          <p:cNvPr id="7" name="Grafik 6">
            <a:extLst>
              <a:ext uri="{FF2B5EF4-FFF2-40B4-BE49-F238E27FC236}">
                <a16:creationId xmlns:a16="http://schemas.microsoft.com/office/drawing/2014/main" id="{43CFBCF8-EE7C-27C7-13B1-A933BF5DAC1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58527" y="3275111"/>
            <a:ext cx="4942996" cy="3299713"/>
          </a:xfrm>
          <a:prstGeom prst="rect">
            <a:avLst/>
          </a:prstGeom>
        </p:spPr>
      </p:pic>
    </p:spTree>
    <p:extLst>
      <p:ext uri="{BB962C8B-B14F-4D97-AF65-F5344CB8AC3E}">
        <p14:creationId xmlns:p14="http://schemas.microsoft.com/office/powerpoint/2010/main" val="4230680306"/>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DC5D5-68CE-FD66-3E0E-20C3C800315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0F21EA0-0A05-3BB1-0DEA-73C5AF993F48}"/>
              </a:ext>
            </a:extLst>
          </p:cNvPr>
          <p:cNvSpPr>
            <a:spLocks noGrp="1"/>
          </p:cNvSpPr>
          <p:nvPr>
            <p:ph type="title"/>
          </p:nvPr>
        </p:nvSpPr>
        <p:spPr/>
        <p:txBody>
          <a:bodyPr/>
          <a:lstStyle/>
          <a:p>
            <a:r>
              <a:rPr lang="de-AT"/>
              <a:t>Internationale Schutzgebietskategorien II</a:t>
            </a:r>
          </a:p>
        </p:txBody>
      </p:sp>
      <p:sp>
        <p:nvSpPr>
          <p:cNvPr id="3" name="Fußzeilenplatzhalter 2">
            <a:extLst>
              <a:ext uri="{FF2B5EF4-FFF2-40B4-BE49-F238E27FC236}">
                <a16:creationId xmlns:a16="http://schemas.microsoft.com/office/drawing/2014/main" id="{E0925C7C-2095-2ECF-40D9-83C28A5A72D5}"/>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02B7C9E6-901D-8B8E-8511-7FE1C35A34E9}"/>
              </a:ext>
            </a:extLst>
          </p:cNvPr>
          <p:cNvSpPr>
            <a:spLocks noGrp="1"/>
          </p:cNvSpPr>
          <p:nvPr>
            <p:ph type="sldNum" sz="quarter" idx="12"/>
          </p:nvPr>
        </p:nvSpPr>
        <p:spPr/>
        <p:txBody>
          <a:bodyPr/>
          <a:lstStyle/>
          <a:p>
            <a:r>
              <a:rPr lang="de-AT"/>
              <a:t>Folie </a:t>
            </a:r>
            <a:fld id="{0AF89F37-6AD9-4F74-BC17-19E39A25D257}" type="slidenum">
              <a:rPr lang="de-AT" smtClean="0"/>
              <a:pPr/>
              <a:t>12</a:t>
            </a:fld>
            <a:endParaRPr lang="de-AT"/>
          </a:p>
        </p:txBody>
      </p:sp>
      <p:sp>
        <p:nvSpPr>
          <p:cNvPr id="8" name="Textfeld 7">
            <a:extLst>
              <a:ext uri="{FF2B5EF4-FFF2-40B4-BE49-F238E27FC236}">
                <a16:creationId xmlns:a16="http://schemas.microsoft.com/office/drawing/2014/main" id="{6EA5FB84-79CE-EC60-33A7-DB5B24F41DFF}"/>
              </a:ext>
            </a:extLst>
          </p:cNvPr>
          <p:cNvSpPr txBox="1"/>
          <p:nvPr/>
        </p:nvSpPr>
        <p:spPr>
          <a:xfrm>
            <a:off x="592538" y="1647369"/>
            <a:ext cx="11006924" cy="4708981"/>
          </a:xfrm>
          <a:prstGeom prst="rect">
            <a:avLst/>
          </a:prstGeom>
          <a:noFill/>
        </p:spPr>
        <p:txBody>
          <a:bodyPr wrap="square">
            <a:spAutoFit/>
          </a:bodyPr>
          <a:lstStyle/>
          <a:p>
            <a:pPr marL="342900" indent="-342900">
              <a:buFont typeface="Arial" panose="020B0604020202020204" pitchFamily="34" charset="0"/>
              <a:buChar char="•"/>
            </a:pPr>
            <a:r>
              <a:rPr lang="de-AT" sz="2000" b="1"/>
              <a:t>strenges Naturreservat/</a:t>
            </a:r>
            <a:r>
              <a:rPr lang="de-AT" sz="2000" b="1" err="1"/>
              <a:t>Wildnisgebiet</a:t>
            </a:r>
            <a:endParaRPr lang="de-AT" sz="2000" b="1"/>
          </a:p>
          <a:p>
            <a:pPr marL="800100" lvl="1" indent="-342900">
              <a:buFont typeface="Arial" panose="020B0604020202020204" pitchFamily="34" charset="0"/>
              <a:buChar char="•"/>
            </a:pPr>
            <a:r>
              <a:rPr lang="de-AT" sz="2000"/>
              <a:t>Die IUCN-Kategorie Ia ist die strengste Schutzkategorie. Ein Gebiet dieser Kategorie muss frei von menschlichen Eingriffen jeder Art bleiben und darf nur zu Forschungszwecken betreten werden.</a:t>
            </a:r>
          </a:p>
          <a:p>
            <a:pPr marL="800100" lvl="1" indent="-342900">
              <a:buFont typeface="Arial" panose="020B0604020202020204" pitchFamily="34" charset="0"/>
              <a:buChar char="•"/>
            </a:pPr>
            <a:r>
              <a:rPr lang="de-AT" sz="2000"/>
              <a:t>Gebiete der IUCN-Kategorie Ib sind große Schutzgebiete, meist rund um Ia-Gebiete, die in hohem Maß frei von menschlichen Eingriffen jeder Art bleiben sollen. Man darf sie zwar betreten, sie sind aber wegen der strengen Auflagen nicht als touristische Erholungsgebiete geeignet.</a:t>
            </a:r>
          </a:p>
          <a:p>
            <a:pPr marL="800100" lvl="1" indent="-342900">
              <a:buFont typeface="Arial" panose="020B0604020202020204" pitchFamily="34" charset="0"/>
              <a:buChar char="•"/>
            </a:pPr>
            <a:r>
              <a:rPr lang="de-AT" sz="2000"/>
              <a:t>In Österreich gibt es nur ein Gebiet der Schutzkategorie Ia, den Urwald </a:t>
            </a:r>
            <a:r>
              <a:rPr lang="de-AT" sz="2000" err="1"/>
              <a:t>Rothwald</a:t>
            </a:r>
            <a:r>
              <a:rPr lang="de-AT" sz="2000"/>
              <a:t> in Niederösterreich im </a:t>
            </a:r>
            <a:r>
              <a:rPr lang="de-AT" sz="2000" err="1"/>
              <a:t>Wildnisgebiet</a:t>
            </a:r>
            <a:r>
              <a:rPr lang="de-AT" sz="2000"/>
              <a:t> </a:t>
            </a:r>
            <a:r>
              <a:rPr lang="de-AT" sz="2000" err="1"/>
              <a:t>Dürrenstein</a:t>
            </a:r>
            <a:r>
              <a:rPr lang="de-AT" sz="2000"/>
              <a:t> (Schutzgebiet Ib).</a:t>
            </a:r>
          </a:p>
          <a:p>
            <a:pPr marL="342900" indent="-342900">
              <a:buFont typeface="Arial" panose="020B0604020202020204" pitchFamily="34" charset="0"/>
              <a:buChar char="•"/>
            </a:pPr>
            <a:r>
              <a:rPr lang="de-AT" sz="2000" b="1"/>
              <a:t>Nationalpark</a:t>
            </a:r>
          </a:p>
          <a:p>
            <a:pPr marL="800100" lvl="1" indent="-342900">
              <a:buFont typeface="Arial" panose="020B0604020202020204" pitchFamily="34" charset="0"/>
              <a:buChar char="•"/>
            </a:pPr>
            <a:r>
              <a:rPr lang="de-AT" sz="2000"/>
              <a:t>Ein Nationalpark ist ein großflächiges Schutzgebiet mit besonders wertvollen Naturräumen, die vom Menschen wenig beeinflusst sind. Der Verzicht auf jede wirtschaftliche Nutzung auf mindestens 75 % der Fläche ist Voraussetzung für die Anerkennung als Schutzgebiet gemäß der IUCN-Kategorie II. Im Gegensatz zur Schutzkategorie I stehen hier Erholung und Umweltbildung im Vordergrund. In Österreich gibt es sechs Nationalparks. </a:t>
            </a:r>
          </a:p>
          <a:p>
            <a:pPr marL="342900" indent="-342900">
              <a:buFont typeface="Arial" panose="020B0604020202020204" pitchFamily="34" charset="0"/>
              <a:buChar char="•"/>
            </a:pPr>
            <a:endParaRPr lang="de-AT" sz="2000"/>
          </a:p>
        </p:txBody>
      </p:sp>
    </p:spTree>
    <p:extLst>
      <p:ext uri="{BB962C8B-B14F-4D97-AF65-F5344CB8AC3E}">
        <p14:creationId xmlns:p14="http://schemas.microsoft.com/office/powerpoint/2010/main" val="3381826162"/>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6109D-A2DF-C9F5-9C91-E7575603003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49FB625-42E0-99AC-4AA1-FF07DB64B8CC}"/>
              </a:ext>
            </a:extLst>
          </p:cNvPr>
          <p:cNvSpPr>
            <a:spLocks noGrp="1"/>
          </p:cNvSpPr>
          <p:nvPr>
            <p:ph type="title"/>
          </p:nvPr>
        </p:nvSpPr>
        <p:spPr/>
        <p:txBody>
          <a:bodyPr/>
          <a:lstStyle/>
          <a:p>
            <a:r>
              <a:rPr lang="de-AT"/>
              <a:t>Nationalpark Donau-Auen</a:t>
            </a:r>
          </a:p>
        </p:txBody>
      </p:sp>
      <p:sp>
        <p:nvSpPr>
          <p:cNvPr id="3" name="Fußzeilenplatzhalter 2">
            <a:extLst>
              <a:ext uri="{FF2B5EF4-FFF2-40B4-BE49-F238E27FC236}">
                <a16:creationId xmlns:a16="http://schemas.microsoft.com/office/drawing/2014/main" id="{8EE5A348-BE96-5920-3175-3F666524DE29}"/>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9C323220-3F2E-4AFE-88DE-6D42F0EBF4C9}"/>
              </a:ext>
            </a:extLst>
          </p:cNvPr>
          <p:cNvSpPr>
            <a:spLocks noGrp="1"/>
          </p:cNvSpPr>
          <p:nvPr>
            <p:ph type="sldNum" sz="quarter" idx="12"/>
          </p:nvPr>
        </p:nvSpPr>
        <p:spPr/>
        <p:txBody>
          <a:bodyPr/>
          <a:lstStyle/>
          <a:p>
            <a:r>
              <a:rPr lang="de-AT"/>
              <a:t>Folie </a:t>
            </a:r>
            <a:fld id="{0AF89F37-6AD9-4F74-BC17-19E39A25D257}" type="slidenum">
              <a:rPr lang="de-AT" smtClean="0"/>
              <a:pPr/>
              <a:t>13</a:t>
            </a:fld>
            <a:endParaRPr lang="de-AT"/>
          </a:p>
        </p:txBody>
      </p:sp>
      <p:sp>
        <p:nvSpPr>
          <p:cNvPr id="8" name="Textfeld 7">
            <a:extLst>
              <a:ext uri="{FF2B5EF4-FFF2-40B4-BE49-F238E27FC236}">
                <a16:creationId xmlns:a16="http://schemas.microsoft.com/office/drawing/2014/main" id="{B0164978-FA2E-947C-7094-F2294CC8DDD3}"/>
              </a:ext>
            </a:extLst>
          </p:cNvPr>
          <p:cNvSpPr txBox="1"/>
          <p:nvPr/>
        </p:nvSpPr>
        <p:spPr>
          <a:xfrm>
            <a:off x="592538" y="1647369"/>
            <a:ext cx="4589062" cy="4401205"/>
          </a:xfrm>
          <a:prstGeom prst="rect">
            <a:avLst/>
          </a:prstGeom>
          <a:noFill/>
        </p:spPr>
        <p:txBody>
          <a:bodyPr wrap="square">
            <a:spAutoFit/>
          </a:bodyPr>
          <a:lstStyle/>
          <a:p>
            <a:pPr marL="342900" indent="-342900">
              <a:buFont typeface="Arial" panose="020B0604020202020204" pitchFamily="34" charset="0"/>
              <a:buChar char="•"/>
            </a:pPr>
            <a:r>
              <a:rPr lang="de-AT" sz="2000"/>
              <a:t>Gegründet im Jahr 1996</a:t>
            </a:r>
          </a:p>
          <a:p>
            <a:pPr marL="342900" indent="-342900">
              <a:buFont typeface="Arial" panose="020B0604020202020204" pitchFamily="34" charset="0"/>
              <a:buChar char="•"/>
            </a:pPr>
            <a:r>
              <a:rPr lang="de-AT" sz="2000"/>
              <a:t>9.600 Hektar Fläche</a:t>
            </a:r>
          </a:p>
          <a:p>
            <a:pPr marL="342900" indent="-342900">
              <a:buFont typeface="Arial" panose="020B0604020202020204" pitchFamily="34" charset="0"/>
              <a:buChar char="•"/>
            </a:pPr>
            <a:r>
              <a:rPr lang="de-AT" sz="2000"/>
              <a:t>letzte große Flussauenlandschaft Mitteleuropas</a:t>
            </a:r>
          </a:p>
          <a:p>
            <a:pPr marL="342900" indent="-342900">
              <a:buFont typeface="Arial" panose="020B0604020202020204" pitchFamily="34" charset="0"/>
              <a:buChar char="•"/>
            </a:pPr>
            <a:r>
              <a:rPr lang="de-AT" sz="2000"/>
              <a:t>frei fließende Donau ist auf ca. 36 km Fließstrecke die Lebensader des Nationalparks</a:t>
            </a:r>
          </a:p>
          <a:p>
            <a:pPr marL="342900" indent="-342900">
              <a:buFont typeface="Arial" panose="020B0604020202020204" pitchFamily="34" charset="0"/>
              <a:buChar char="•"/>
            </a:pPr>
            <a:r>
              <a:rPr lang="de-AT" sz="2000"/>
              <a:t>ein Hotspot der Artenvielfalt für Fische (74% aller in Österreich vorkommenden Arten) und Amphibien (67%)</a:t>
            </a:r>
          </a:p>
          <a:p>
            <a:pPr marL="342900" indent="-342900">
              <a:buFont typeface="Arial" panose="020B0604020202020204" pitchFamily="34" charset="0"/>
              <a:buChar char="•"/>
            </a:pPr>
            <a:r>
              <a:rPr lang="de-AT" sz="2000"/>
              <a:t>Lebensraum für Seeadler und Europäische Sumpfschildkröte</a:t>
            </a:r>
          </a:p>
          <a:p>
            <a:pPr marL="800100" lvl="1" indent="-342900">
              <a:buFont typeface="Arial" panose="020B0604020202020204" pitchFamily="34" charset="0"/>
              <a:buChar char="•"/>
            </a:pPr>
            <a:endParaRPr lang="de-AT" sz="2000"/>
          </a:p>
        </p:txBody>
      </p:sp>
      <p:pic>
        <p:nvPicPr>
          <p:cNvPr id="5" name="Grafik 4">
            <a:extLst>
              <a:ext uri="{FF2B5EF4-FFF2-40B4-BE49-F238E27FC236}">
                <a16:creationId xmlns:a16="http://schemas.microsoft.com/office/drawing/2014/main" id="{D0A06163-3584-32FE-A894-A3727A8C7739}"/>
              </a:ext>
            </a:extLst>
          </p:cNvPr>
          <p:cNvPicPr>
            <a:picLocks noChangeAspect="1"/>
          </p:cNvPicPr>
          <p:nvPr/>
        </p:nvPicPr>
        <p:blipFill>
          <a:blip r:embed="rId3"/>
          <a:stretch>
            <a:fillRect/>
          </a:stretch>
        </p:blipFill>
        <p:spPr>
          <a:xfrm>
            <a:off x="5635805" y="1647369"/>
            <a:ext cx="6218176" cy="4143831"/>
          </a:xfrm>
          <a:prstGeom prst="rect">
            <a:avLst/>
          </a:prstGeom>
        </p:spPr>
      </p:pic>
      <p:sp>
        <p:nvSpPr>
          <p:cNvPr id="6" name="Textfeld 5">
            <a:extLst>
              <a:ext uri="{FF2B5EF4-FFF2-40B4-BE49-F238E27FC236}">
                <a16:creationId xmlns:a16="http://schemas.microsoft.com/office/drawing/2014/main" id="{9E9A0C4A-0414-58DB-170C-8FB80D702F8F}"/>
              </a:ext>
            </a:extLst>
          </p:cNvPr>
          <p:cNvSpPr txBox="1"/>
          <p:nvPr/>
        </p:nvSpPr>
        <p:spPr>
          <a:xfrm>
            <a:off x="10943553" y="5925342"/>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1764015678"/>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F39B5-2A06-A3C6-FB26-9B821B3BBA5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FBBC6BD-64A7-A327-BF92-24BA63DB4442}"/>
              </a:ext>
            </a:extLst>
          </p:cNvPr>
          <p:cNvSpPr>
            <a:spLocks noGrp="1"/>
          </p:cNvSpPr>
          <p:nvPr>
            <p:ph type="title"/>
          </p:nvPr>
        </p:nvSpPr>
        <p:spPr/>
        <p:txBody>
          <a:bodyPr/>
          <a:lstStyle/>
          <a:p>
            <a:r>
              <a:rPr lang="de-AT"/>
              <a:t>Nationalpark Donau-Auen: Fauna</a:t>
            </a:r>
          </a:p>
        </p:txBody>
      </p:sp>
      <p:sp>
        <p:nvSpPr>
          <p:cNvPr id="3" name="Fußzeilenplatzhalter 2">
            <a:extLst>
              <a:ext uri="{FF2B5EF4-FFF2-40B4-BE49-F238E27FC236}">
                <a16:creationId xmlns:a16="http://schemas.microsoft.com/office/drawing/2014/main" id="{057AAC20-FBC4-E97D-0B10-5B0F5E05DF10}"/>
              </a:ext>
            </a:extLst>
          </p:cNvPr>
          <p:cNvSpPr>
            <a:spLocks noGrp="1"/>
          </p:cNvSpPr>
          <p:nvPr>
            <p:ph type="ftr" sz="quarter" idx="11"/>
          </p:nvPr>
        </p:nvSpPr>
        <p:spPr/>
        <p:txBody>
          <a:bodyPr/>
          <a:lstStyle/>
          <a:p>
            <a:r>
              <a:rPr lang="de-AT"/>
              <a:t>Ökosystem Donau</a:t>
            </a:r>
          </a:p>
        </p:txBody>
      </p:sp>
      <p:pic>
        <p:nvPicPr>
          <p:cNvPr id="9" name="Grafik 8" descr="Ein Bild, das Baum, Reptil, Organismus, Aquarium enthält.&#10;&#10;KI-generierte Inhalte können fehlerhaft sein.">
            <a:extLst>
              <a:ext uri="{FF2B5EF4-FFF2-40B4-BE49-F238E27FC236}">
                <a16:creationId xmlns:a16="http://schemas.microsoft.com/office/drawing/2014/main" id="{F23AACCC-9A63-E118-A8BC-0DCF243E80B4}"/>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46" y="1457197"/>
            <a:ext cx="3092031" cy="2040845"/>
          </a:xfrm>
          <a:prstGeom prst="rect">
            <a:avLst/>
          </a:prstGeom>
        </p:spPr>
      </p:pic>
      <p:sp>
        <p:nvSpPr>
          <p:cNvPr id="10" name="Textfeld 9">
            <a:extLst>
              <a:ext uri="{FF2B5EF4-FFF2-40B4-BE49-F238E27FC236}">
                <a16:creationId xmlns:a16="http://schemas.microsoft.com/office/drawing/2014/main" id="{DA319E83-D019-6EA2-F4F9-CE0FD7BA9120}"/>
              </a:ext>
            </a:extLst>
          </p:cNvPr>
          <p:cNvSpPr txBox="1"/>
          <p:nvPr/>
        </p:nvSpPr>
        <p:spPr>
          <a:xfrm>
            <a:off x="0" y="3492885"/>
            <a:ext cx="3136749" cy="553998"/>
          </a:xfrm>
          <a:prstGeom prst="rect">
            <a:avLst/>
          </a:prstGeom>
          <a:noFill/>
        </p:spPr>
        <p:txBody>
          <a:bodyPr wrap="square" rtlCol="0">
            <a:spAutoFit/>
          </a:bodyPr>
          <a:lstStyle/>
          <a:p>
            <a:pPr algn="ctr"/>
            <a:r>
              <a:rPr lang="de-AT" sz="2000"/>
              <a:t>Donaukammmolch</a:t>
            </a:r>
          </a:p>
          <a:p>
            <a:pPr algn="ctr"/>
            <a:r>
              <a:rPr lang="de-AT" sz="1000">
                <a:solidFill>
                  <a:srgbClr val="3C6496"/>
                </a:solidFill>
              </a:rPr>
              <a:t>Bildquelle: </a:t>
            </a:r>
            <a:r>
              <a:rPr lang="de-AT" sz="1000" err="1">
                <a:solidFill>
                  <a:srgbClr val="3C6496"/>
                </a:solidFill>
              </a:rPr>
              <a:t>Grotensohn</a:t>
            </a:r>
            <a:endParaRPr lang="de-AT" sz="1000">
              <a:solidFill>
                <a:srgbClr val="3C6496"/>
              </a:solidFill>
            </a:endParaRPr>
          </a:p>
        </p:txBody>
      </p:sp>
      <p:pic>
        <p:nvPicPr>
          <p:cNvPr id="12" name="Grafik 11" descr="Ein Bild, das Eisvogel, Vogel, Schnabel, draußen enthält.&#10;&#10;KI-generierte Inhalte können fehlerhaft sein.">
            <a:extLst>
              <a:ext uri="{FF2B5EF4-FFF2-40B4-BE49-F238E27FC236}">
                <a16:creationId xmlns:a16="http://schemas.microsoft.com/office/drawing/2014/main" id="{4BB73817-0531-5D79-E516-CF0508321CE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092577" y="1452039"/>
            <a:ext cx="3003423" cy="2040846"/>
          </a:xfrm>
          <a:prstGeom prst="rect">
            <a:avLst/>
          </a:prstGeom>
        </p:spPr>
      </p:pic>
      <p:sp>
        <p:nvSpPr>
          <p:cNvPr id="13" name="Textfeld 12">
            <a:extLst>
              <a:ext uri="{FF2B5EF4-FFF2-40B4-BE49-F238E27FC236}">
                <a16:creationId xmlns:a16="http://schemas.microsoft.com/office/drawing/2014/main" id="{F0E2CC35-2F95-3380-731D-8972255EA97D}"/>
              </a:ext>
            </a:extLst>
          </p:cNvPr>
          <p:cNvSpPr txBox="1"/>
          <p:nvPr/>
        </p:nvSpPr>
        <p:spPr>
          <a:xfrm>
            <a:off x="3092577" y="3503200"/>
            <a:ext cx="3003423" cy="553998"/>
          </a:xfrm>
          <a:prstGeom prst="rect">
            <a:avLst/>
          </a:prstGeom>
          <a:noFill/>
        </p:spPr>
        <p:txBody>
          <a:bodyPr wrap="square" rtlCol="0">
            <a:spAutoFit/>
          </a:bodyPr>
          <a:lstStyle/>
          <a:p>
            <a:pPr algn="ctr"/>
            <a:r>
              <a:rPr lang="de-AT" sz="2000"/>
              <a:t>Eisvogel</a:t>
            </a:r>
          </a:p>
          <a:p>
            <a:pPr algn="ctr"/>
            <a:r>
              <a:rPr lang="de-AT" sz="1000">
                <a:solidFill>
                  <a:srgbClr val="3C6496"/>
                </a:solidFill>
              </a:rPr>
              <a:t>Bildquelle: Kracher</a:t>
            </a:r>
          </a:p>
        </p:txBody>
      </p:sp>
      <p:pic>
        <p:nvPicPr>
          <p:cNvPr id="15" name="Grafik 14" descr="Ein Bild, das Wirbellose, Gelände, Weichtiere, Muschel enthält.&#10;&#10;KI-generierte Inhalte können fehlerhaft sein.">
            <a:extLst>
              <a:ext uri="{FF2B5EF4-FFF2-40B4-BE49-F238E27FC236}">
                <a16:creationId xmlns:a16="http://schemas.microsoft.com/office/drawing/2014/main" id="{DA15C4C0-6D96-BDC3-FF80-DA64395ED87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096000" y="1452039"/>
            <a:ext cx="3060621" cy="2040846"/>
          </a:xfrm>
          <a:prstGeom prst="rect">
            <a:avLst/>
          </a:prstGeom>
        </p:spPr>
      </p:pic>
      <p:sp>
        <p:nvSpPr>
          <p:cNvPr id="19" name="Textfeld 18">
            <a:extLst>
              <a:ext uri="{FF2B5EF4-FFF2-40B4-BE49-F238E27FC236}">
                <a16:creationId xmlns:a16="http://schemas.microsoft.com/office/drawing/2014/main" id="{A821370E-68C4-4DAD-5316-3FBEBA3DF82A}"/>
              </a:ext>
            </a:extLst>
          </p:cNvPr>
          <p:cNvSpPr txBox="1"/>
          <p:nvPr/>
        </p:nvSpPr>
        <p:spPr>
          <a:xfrm>
            <a:off x="6096000" y="3492885"/>
            <a:ext cx="306062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2000" b="0" i="0" u="none" strike="noStrike" kern="1200" cap="none" spc="0" normalizeH="0" baseline="0" noProof="0">
                <a:ln>
                  <a:noFill/>
                </a:ln>
                <a:solidFill>
                  <a:srgbClr val="323F4F"/>
                </a:solidFill>
                <a:effectLst/>
                <a:uLnTx/>
                <a:uFillTx/>
                <a:latin typeface="Calibri"/>
                <a:ea typeface="+mn-ea"/>
                <a:cs typeface="+mn-cs"/>
              </a:rPr>
              <a:t>Flussmuschel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1000" b="0" i="0" u="none" strike="noStrike" kern="1200" cap="none" spc="0" normalizeH="0" baseline="0" noProof="0">
                <a:ln>
                  <a:noFill/>
                </a:ln>
                <a:solidFill>
                  <a:srgbClr val="3C6496"/>
                </a:solidFill>
                <a:effectLst/>
                <a:uLnTx/>
                <a:uFillTx/>
                <a:latin typeface="Calibri"/>
                <a:ea typeface="+mn-ea"/>
                <a:cs typeface="+mn-cs"/>
              </a:rPr>
              <a:t>Bildquelle: Kern</a:t>
            </a:r>
            <a:endParaRPr lang="de-AT"/>
          </a:p>
        </p:txBody>
      </p:sp>
      <p:pic>
        <p:nvPicPr>
          <p:cNvPr id="21" name="Grafik 20" descr="Ein Bild, das Vogel, Wasservögel, Regenpfeifer, draußen enthält.&#10;&#10;KI-generierte Inhalte können fehlerhaft sein.">
            <a:extLst>
              <a:ext uri="{FF2B5EF4-FFF2-40B4-BE49-F238E27FC236}">
                <a16:creationId xmlns:a16="http://schemas.microsoft.com/office/drawing/2014/main" id="{65EB578E-33E2-E835-0CA5-A613D3D8C1C0}"/>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9156621" y="1453797"/>
            <a:ext cx="3182393" cy="2039088"/>
          </a:xfrm>
          <a:prstGeom prst="rect">
            <a:avLst/>
          </a:prstGeom>
        </p:spPr>
      </p:pic>
      <p:sp>
        <p:nvSpPr>
          <p:cNvPr id="23" name="Textfeld 22">
            <a:extLst>
              <a:ext uri="{FF2B5EF4-FFF2-40B4-BE49-F238E27FC236}">
                <a16:creationId xmlns:a16="http://schemas.microsoft.com/office/drawing/2014/main" id="{9E862064-70EC-1981-9670-E1258178BB8F}"/>
              </a:ext>
            </a:extLst>
          </p:cNvPr>
          <p:cNvSpPr txBox="1"/>
          <p:nvPr/>
        </p:nvSpPr>
        <p:spPr>
          <a:xfrm>
            <a:off x="9156622" y="3511908"/>
            <a:ext cx="3035378"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2000" b="0" i="0" u="none" strike="noStrike" kern="1200" cap="none" spc="0" normalizeH="0" baseline="0" noProof="0">
                <a:ln>
                  <a:noFill/>
                </a:ln>
                <a:solidFill>
                  <a:srgbClr val="323F4F"/>
                </a:solidFill>
                <a:effectLst/>
                <a:uLnTx/>
                <a:uFillTx/>
                <a:latin typeface="Calibri"/>
                <a:ea typeface="+mn-ea"/>
                <a:cs typeface="+mn-cs"/>
              </a:rPr>
              <a:t>Flussregenpfeifer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1000" b="0" i="0" u="none" strike="noStrike" kern="1200" cap="none" spc="0" normalizeH="0" baseline="0" noProof="0">
                <a:ln>
                  <a:noFill/>
                </a:ln>
                <a:solidFill>
                  <a:srgbClr val="3C6496"/>
                </a:solidFill>
                <a:effectLst/>
                <a:uLnTx/>
                <a:uFillTx/>
                <a:latin typeface="Calibri"/>
                <a:ea typeface="+mn-ea"/>
                <a:cs typeface="+mn-cs"/>
              </a:rPr>
              <a:t>Bildquelle: </a:t>
            </a:r>
            <a:r>
              <a:rPr lang="de-AT" sz="1000">
                <a:solidFill>
                  <a:srgbClr val="3C6496"/>
                </a:solidFill>
                <a:latin typeface="Calibri"/>
              </a:rPr>
              <a:t>Kern</a:t>
            </a:r>
            <a:endParaRPr kumimoji="0" lang="de-AT" sz="1000" b="0" i="0" u="none" strike="noStrike" kern="1200" cap="none" spc="0" normalizeH="0" baseline="0" noProof="0">
              <a:ln>
                <a:noFill/>
              </a:ln>
              <a:solidFill>
                <a:srgbClr val="3C6496"/>
              </a:solidFill>
              <a:effectLst/>
              <a:uLnTx/>
              <a:uFillTx/>
              <a:latin typeface="Calibri"/>
              <a:ea typeface="+mn-ea"/>
              <a:cs typeface="+mn-cs"/>
            </a:endParaRPr>
          </a:p>
        </p:txBody>
      </p:sp>
      <p:sp>
        <p:nvSpPr>
          <p:cNvPr id="26" name="Textfeld 25">
            <a:extLst>
              <a:ext uri="{FF2B5EF4-FFF2-40B4-BE49-F238E27FC236}">
                <a16:creationId xmlns:a16="http://schemas.microsoft.com/office/drawing/2014/main" id="{29B422E7-6897-9BDD-A75F-6C34ACBAF618}"/>
              </a:ext>
            </a:extLst>
          </p:cNvPr>
          <p:cNvSpPr txBox="1"/>
          <p:nvPr/>
        </p:nvSpPr>
        <p:spPr>
          <a:xfrm>
            <a:off x="-2154" y="6124812"/>
            <a:ext cx="3136750" cy="553998"/>
          </a:xfrm>
          <a:prstGeom prst="rect">
            <a:avLst/>
          </a:prstGeom>
          <a:noFill/>
        </p:spPr>
        <p:txBody>
          <a:bodyPr wrap="square" rtlCol="0">
            <a:spAutoFit/>
          </a:bodyPr>
          <a:lstStyle/>
          <a:p>
            <a:pPr algn="ctr"/>
            <a:r>
              <a:rPr lang="de-AT" sz="2000"/>
              <a:t>Teichfrosch</a:t>
            </a:r>
          </a:p>
          <a:p>
            <a:pPr algn="ctr"/>
            <a:r>
              <a:rPr lang="de-AT" sz="1000">
                <a:solidFill>
                  <a:srgbClr val="3C6496"/>
                </a:solidFill>
              </a:rPr>
              <a:t>Bildquelle: </a:t>
            </a:r>
            <a:r>
              <a:rPr lang="de-AT" sz="1000" err="1">
                <a:solidFill>
                  <a:srgbClr val="3C6496"/>
                </a:solidFill>
              </a:rPr>
              <a:t>Golebiowski-Navara</a:t>
            </a:r>
            <a:endParaRPr lang="de-AT" sz="1000">
              <a:solidFill>
                <a:srgbClr val="3C6496"/>
              </a:solidFill>
            </a:endParaRPr>
          </a:p>
        </p:txBody>
      </p:sp>
      <p:pic>
        <p:nvPicPr>
          <p:cNvPr id="28" name="Grafik 27" descr="Ein Bild, das Vogel, Raubvogel, Schnabel, Falke enthält.&#10;&#10;KI-generierte Inhalte können fehlerhaft sein.">
            <a:extLst>
              <a:ext uri="{FF2B5EF4-FFF2-40B4-BE49-F238E27FC236}">
                <a16:creationId xmlns:a16="http://schemas.microsoft.com/office/drawing/2014/main" id="{B2BC9B3A-0356-DF85-7627-DB6C0B592BD8}"/>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3134597" y="4231670"/>
            <a:ext cx="2796155" cy="1893142"/>
          </a:xfrm>
          <a:prstGeom prst="rect">
            <a:avLst/>
          </a:prstGeom>
        </p:spPr>
      </p:pic>
      <p:sp>
        <p:nvSpPr>
          <p:cNvPr id="29" name="Textfeld 28">
            <a:extLst>
              <a:ext uri="{FF2B5EF4-FFF2-40B4-BE49-F238E27FC236}">
                <a16:creationId xmlns:a16="http://schemas.microsoft.com/office/drawing/2014/main" id="{8D8FA450-89C6-5648-79F4-1C6DE3E6E0FB}"/>
              </a:ext>
            </a:extLst>
          </p:cNvPr>
          <p:cNvSpPr txBox="1"/>
          <p:nvPr/>
        </p:nvSpPr>
        <p:spPr>
          <a:xfrm>
            <a:off x="5930752" y="6124812"/>
            <a:ext cx="3003423" cy="553998"/>
          </a:xfrm>
          <a:prstGeom prst="rect">
            <a:avLst/>
          </a:prstGeom>
          <a:noFill/>
        </p:spPr>
        <p:txBody>
          <a:bodyPr wrap="square" rtlCol="0">
            <a:spAutoFit/>
          </a:bodyPr>
          <a:lstStyle/>
          <a:p>
            <a:pPr algn="ctr"/>
            <a:r>
              <a:rPr lang="de-AT" sz="2000"/>
              <a:t>Libelle</a:t>
            </a:r>
          </a:p>
          <a:p>
            <a:pPr algn="ctr"/>
            <a:r>
              <a:rPr lang="de-AT" sz="1000">
                <a:solidFill>
                  <a:srgbClr val="3C6496"/>
                </a:solidFill>
              </a:rPr>
              <a:t>Bildquelle: Geerts</a:t>
            </a:r>
          </a:p>
        </p:txBody>
      </p:sp>
      <p:pic>
        <p:nvPicPr>
          <p:cNvPr id="31" name="Grafik 30" descr="Ein Bild, das Libellen und Kleinlibellen, Netzflügler, draußen, Baum enthält.&#10;&#10;KI-generierte Inhalte können fehlerhaft sein.">
            <a:extLst>
              <a:ext uri="{FF2B5EF4-FFF2-40B4-BE49-F238E27FC236}">
                <a16:creationId xmlns:a16="http://schemas.microsoft.com/office/drawing/2014/main" id="{6EE2BB95-B585-ABEB-29F4-39AB24F2AE27}"/>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5930753" y="4231670"/>
            <a:ext cx="3003423" cy="1893142"/>
          </a:xfrm>
          <a:prstGeom prst="rect">
            <a:avLst/>
          </a:prstGeom>
        </p:spPr>
      </p:pic>
      <p:sp>
        <p:nvSpPr>
          <p:cNvPr id="32" name="Textfeld 31">
            <a:extLst>
              <a:ext uri="{FF2B5EF4-FFF2-40B4-BE49-F238E27FC236}">
                <a16:creationId xmlns:a16="http://schemas.microsoft.com/office/drawing/2014/main" id="{09CA8190-12F9-5C15-468F-3BD370823494}"/>
              </a:ext>
            </a:extLst>
          </p:cNvPr>
          <p:cNvSpPr txBox="1"/>
          <p:nvPr/>
        </p:nvSpPr>
        <p:spPr>
          <a:xfrm>
            <a:off x="3084047" y="6124812"/>
            <a:ext cx="2804684" cy="553998"/>
          </a:xfrm>
          <a:prstGeom prst="rect">
            <a:avLst/>
          </a:prstGeom>
          <a:noFill/>
        </p:spPr>
        <p:txBody>
          <a:bodyPr wrap="square" rtlCol="0">
            <a:spAutoFit/>
          </a:bodyPr>
          <a:lstStyle/>
          <a:p>
            <a:pPr algn="ctr"/>
            <a:r>
              <a:rPr lang="de-AT" sz="2000"/>
              <a:t>Seeadler</a:t>
            </a:r>
          </a:p>
          <a:p>
            <a:pPr algn="ctr"/>
            <a:r>
              <a:rPr lang="de-AT" sz="1000">
                <a:solidFill>
                  <a:srgbClr val="3C6496"/>
                </a:solidFill>
              </a:rPr>
              <a:t>Bildquelle: Hoyer</a:t>
            </a:r>
          </a:p>
        </p:txBody>
      </p:sp>
      <p:pic>
        <p:nvPicPr>
          <p:cNvPr id="34" name="Grafik 33" descr="Ein Bild, das Säugetier, Reptil, Schildkröte, Sumpfschildkröte enthält.&#10;&#10;KI-generierte Inhalte können fehlerhaft sein.">
            <a:extLst>
              <a:ext uri="{FF2B5EF4-FFF2-40B4-BE49-F238E27FC236}">
                <a16:creationId xmlns:a16="http://schemas.microsoft.com/office/drawing/2014/main" id="{52EFDAD7-4EBD-12BD-247B-1990E99544FF}"/>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934176" y="4231670"/>
            <a:ext cx="3257824" cy="1893142"/>
          </a:xfrm>
          <a:prstGeom prst="rect">
            <a:avLst/>
          </a:prstGeom>
        </p:spPr>
      </p:pic>
      <p:sp>
        <p:nvSpPr>
          <p:cNvPr id="35" name="Textfeld 34">
            <a:extLst>
              <a:ext uri="{FF2B5EF4-FFF2-40B4-BE49-F238E27FC236}">
                <a16:creationId xmlns:a16="http://schemas.microsoft.com/office/drawing/2014/main" id="{0A0E8988-9620-132D-AE3F-FAED6BCB3041}"/>
              </a:ext>
            </a:extLst>
          </p:cNvPr>
          <p:cNvSpPr txBox="1"/>
          <p:nvPr/>
        </p:nvSpPr>
        <p:spPr>
          <a:xfrm>
            <a:off x="8892155" y="6124812"/>
            <a:ext cx="3341866"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2000" b="0" i="0" u="none" strike="noStrike" kern="1200" cap="none" spc="0" normalizeH="0" baseline="0" noProof="0">
                <a:ln>
                  <a:noFill/>
                </a:ln>
                <a:solidFill>
                  <a:srgbClr val="323F4F"/>
                </a:solidFill>
                <a:effectLst/>
                <a:uLnTx/>
                <a:uFillTx/>
                <a:latin typeface="Calibri"/>
                <a:ea typeface="+mn-ea"/>
                <a:cs typeface="+mn-cs"/>
              </a:rPr>
              <a:t>Europäische Sumpfschildkröte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1000" b="0" i="0" u="none" strike="noStrike" kern="1200" cap="none" spc="0" normalizeH="0" baseline="0" noProof="0">
                <a:ln>
                  <a:noFill/>
                </a:ln>
                <a:solidFill>
                  <a:srgbClr val="3C6496"/>
                </a:solidFill>
                <a:effectLst/>
                <a:uLnTx/>
                <a:uFillTx/>
                <a:latin typeface="Calibri"/>
                <a:ea typeface="+mn-ea"/>
                <a:cs typeface="+mn-cs"/>
              </a:rPr>
              <a:t>Bildquelle: </a:t>
            </a:r>
            <a:r>
              <a:rPr lang="de-AT" sz="1000">
                <a:solidFill>
                  <a:srgbClr val="3C6496"/>
                </a:solidFill>
                <a:latin typeface="Calibri"/>
              </a:rPr>
              <a:t>Kern</a:t>
            </a:r>
            <a:endParaRPr kumimoji="0" lang="de-AT" sz="1000" b="0" i="0" u="none" strike="noStrike" kern="1200" cap="none" spc="0" normalizeH="0" baseline="0" noProof="0">
              <a:ln>
                <a:noFill/>
              </a:ln>
              <a:solidFill>
                <a:srgbClr val="3C6496"/>
              </a:solidFill>
              <a:effectLst/>
              <a:uLnTx/>
              <a:uFillTx/>
              <a:latin typeface="Calibri"/>
              <a:ea typeface="+mn-ea"/>
              <a:cs typeface="+mn-cs"/>
            </a:endParaRPr>
          </a:p>
        </p:txBody>
      </p:sp>
      <p:pic>
        <p:nvPicPr>
          <p:cNvPr id="25" name="Grafik 24" descr="Ein Bild, das Amphibie, Gras, Reptil, Wasser enthält.&#10;&#10;KI-generierte Inhalte können fehlerhaft sein.">
            <a:extLst>
              <a:ext uri="{FF2B5EF4-FFF2-40B4-BE49-F238E27FC236}">
                <a16:creationId xmlns:a16="http://schemas.microsoft.com/office/drawing/2014/main" id="{7911B75E-0A7A-D874-17A9-EB7C5B493A68}"/>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0" y="4236388"/>
            <a:ext cx="3136749" cy="1888424"/>
          </a:xfrm>
          <a:prstGeom prst="rect">
            <a:avLst/>
          </a:prstGeom>
        </p:spPr>
      </p:pic>
    </p:spTree>
    <p:extLst>
      <p:ext uri="{BB962C8B-B14F-4D97-AF65-F5344CB8AC3E}">
        <p14:creationId xmlns:p14="http://schemas.microsoft.com/office/powerpoint/2010/main" val="311197307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43-FBB1-0948-68E3-D6888D51DA9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FA48A30-7875-F158-16BD-860A3EBFA38E}"/>
              </a:ext>
            </a:extLst>
          </p:cNvPr>
          <p:cNvSpPr>
            <a:spLocks noGrp="1"/>
          </p:cNvSpPr>
          <p:nvPr>
            <p:ph type="title"/>
          </p:nvPr>
        </p:nvSpPr>
        <p:spPr/>
        <p:txBody>
          <a:bodyPr/>
          <a:lstStyle/>
          <a:p>
            <a:r>
              <a:rPr lang="de-AT"/>
              <a:t>Nationalpark Donau-Auen: Flora</a:t>
            </a:r>
          </a:p>
        </p:txBody>
      </p:sp>
      <p:sp>
        <p:nvSpPr>
          <p:cNvPr id="3" name="Fußzeilenplatzhalter 2">
            <a:extLst>
              <a:ext uri="{FF2B5EF4-FFF2-40B4-BE49-F238E27FC236}">
                <a16:creationId xmlns:a16="http://schemas.microsoft.com/office/drawing/2014/main" id="{CF1559F7-F42B-5748-222F-8A3094622E6C}"/>
              </a:ext>
            </a:extLst>
          </p:cNvPr>
          <p:cNvSpPr>
            <a:spLocks noGrp="1"/>
          </p:cNvSpPr>
          <p:nvPr>
            <p:ph type="ftr" sz="quarter" idx="11"/>
          </p:nvPr>
        </p:nvSpPr>
        <p:spPr/>
        <p:txBody>
          <a:bodyPr/>
          <a:lstStyle/>
          <a:p>
            <a:r>
              <a:rPr lang="de-AT"/>
              <a:t>Ökosystem Donau</a:t>
            </a:r>
          </a:p>
        </p:txBody>
      </p:sp>
      <p:sp>
        <p:nvSpPr>
          <p:cNvPr id="10" name="Textfeld 9">
            <a:extLst>
              <a:ext uri="{FF2B5EF4-FFF2-40B4-BE49-F238E27FC236}">
                <a16:creationId xmlns:a16="http://schemas.microsoft.com/office/drawing/2014/main" id="{3D3002CE-0CDA-F8D2-D4BA-7FF6081665C2}"/>
              </a:ext>
            </a:extLst>
          </p:cNvPr>
          <p:cNvSpPr txBox="1"/>
          <p:nvPr/>
        </p:nvSpPr>
        <p:spPr>
          <a:xfrm>
            <a:off x="0" y="3492885"/>
            <a:ext cx="3136749" cy="553998"/>
          </a:xfrm>
          <a:prstGeom prst="rect">
            <a:avLst/>
          </a:prstGeom>
          <a:noFill/>
        </p:spPr>
        <p:txBody>
          <a:bodyPr wrap="square" rtlCol="0">
            <a:spAutoFit/>
          </a:bodyPr>
          <a:lstStyle/>
          <a:p>
            <a:pPr algn="ctr"/>
            <a:r>
              <a:rPr lang="de-AT" sz="2000"/>
              <a:t>Schwarzpappel</a:t>
            </a:r>
          </a:p>
          <a:p>
            <a:pPr algn="ctr"/>
            <a:r>
              <a:rPr lang="de-AT" sz="1000">
                <a:solidFill>
                  <a:srgbClr val="3C6496"/>
                </a:solidFill>
              </a:rPr>
              <a:t>Bildquelle: Baumgartner</a:t>
            </a:r>
          </a:p>
        </p:txBody>
      </p:sp>
      <p:sp>
        <p:nvSpPr>
          <p:cNvPr id="13" name="Textfeld 12">
            <a:extLst>
              <a:ext uri="{FF2B5EF4-FFF2-40B4-BE49-F238E27FC236}">
                <a16:creationId xmlns:a16="http://schemas.microsoft.com/office/drawing/2014/main" id="{C22203C3-B970-FD7F-5109-32452E4A021C}"/>
              </a:ext>
            </a:extLst>
          </p:cNvPr>
          <p:cNvSpPr txBox="1"/>
          <p:nvPr/>
        </p:nvSpPr>
        <p:spPr>
          <a:xfrm>
            <a:off x="3092577" y="3503200"/>
            <a:ext cx="3003423" cy="553998"/>
          </a:xfrm>
          <a:prstGeom prst="rect">
            <a:avLst/>
          </a:prstGeom>
          <a:noFill/>
        </p:spPr>
        <p:txBody>
          <a:bodyPr wrap="square" rtlCol="0">
            <a:spAutoFit/>
          </a:bodyPr>
          <a:lstStyle/>
          <a:p>
            <a:pPr algn="ctr"/>
            <a:r>
              <a:rPr lang="de-AT" sz="2000"/>
              <a:t>Teichrose und Seerose</a:t>
            </a:r>
          </a:p>
          <a:p>
            <a:pPr algn="ctr"/>
            <a:r>
              <a:rPr lang="de-AT" sz="1000">
                <a:solidFill>
                  <a:srgbClr val="3C6496"/>
                </a:solidFill>
              </a:rPr>
              <a:t>Bildquelle: Kern</a:t>
            </a:r>
          </a:p>
        </p:txBody>
      </p:sp>
      <p:sp>
        <p:nvSpPr>
          <p:cNvPr id="19" name="Textfeld 18">
            <a:extLst>
              <a:ext uri="{FF2B5EF4-FFF2-40B4-BE49-F238E27FC236}">
                <a16:creationId xmlns:a16="http://schemas.microsoft.com/office/drawing/2014/main" id="{5DFB5644-AB49-0D09-9296-69D697C2BB0C}"/>
              </a:ext>
            </a:extLst>
          </p:cNvPr>
          <p:cNvSpPr txBox="1"/>
          <p:nvPr/>
        </p:nvSpPr>
        <p:spPr>
          <a:xfrm>
            <a:off x="6096000" y="3492885"/>
            <a:ext cx="306062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2000" b="0" i="0" u="none" strike="noStrike" kern="1200" cap="none" spc="0" normalizeH="0" baseline="0" noProof="0">
                <a:ln>
                  <a:noFill/>
                </a:ln>
                <a:solidFill>
                  <a:srgbClr val="323F4F"/>
                </a:solidFill>
                <a:effectLst/>
                <a:uLnTx/>
                <a:uFillTx/>
                <a:latin typeface="Calibri"/>
                <a:ea typeface="+mn-ea"/>
                <a:cs typeface="+mn-cs"/>
              </a:rPr>
              <a:t>Sumpfschwertlilie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1000" b="0" i="0" u="none" strike="noStrike" kern="1200" cap="none" spc="0" normalizeH="0" baseline="0" noProof="0">
                <a:ln>
                  <a:noFill/>
                </a:ln>
                <a:solidFill>
                  <a:srgbClr val="3C6496"/>
                </a:solidFill>
                <a:effectLst/>
                <a:uLnTx/>
                <a:uFillTx/>
                <a:latin typeface="Calibri"/>
                <a:ea typeface="+mn-ea"/>
                <a:cs typeface="+mn-cs"/>
              </a:rPr>
              <a:t>Bildquelle: </a:t>
            </a:r>
            <a:r>
              <a:rPr lang="de-AT" sz="1000" err="1">
                <a:solidFill>
                  <a:srgbClr val="3C6496"/>
                </a:solidFill>
                <a:latin typeface="Calibri"/>
              </a:rPr>
              <a:t>Dolecek</a:t>
            </a:r>
            <a:endParaRPr lang="de-AT"/>
          </a:p>
        </p:txBody>
      </p:sp>
      <p:sp>
        <p:nvSpPr>
          <p:cNvPr id="23" name="Textfeld 22">
            <a:extLst>
              <a:ext uri="{FF2B5EF4-FFF2-40B4-BE49-F238E27FC236}">
                <a16:creationId xmlns:a16="http://schemas.microsoft.com/office/drawing/2014/main" id="{238E11FD-1EBF-9FD8-F208-989257B731A6}"/>
              </a:ext>
            </a:extLst>
          </p:cNvPr>
          <p:cNvSpPr txBox="1"/>
          <p:nvPr/>
        </p:nvSpPr>
        <p:spPr>
          <a:xfrm>
            <a:off x="9156622" y="3511908"/>
            <a:ext cx="3035378"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2000" b="0" i="0" u="none" strike="noStrike" kern="1200" cap="none" spc="0" normalizeH="0" baseline="0" noProof="0">
                <a:ln>
                  <a:noFill/>
                </a:ln>
                <a:solidFill>
                  <a:srgbClr val="323F4F"/>
                </a:solidFill>
                <a:effectLst/>
                <a:uLnTx/>
                <a:uFillTx/>
                <a:latin typeface="Calibri"/>
                <a:ea typeface="+mn-ea"/>
                <a:cs typeface="+mn-cs"/>
              </a:rPr>
              <a:t>Schlehdorn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1000" b="0" i="0" u="none" strike="noStrike" kern="1200" cap="none" spc="0" normalizeH="0" baseline="0" noProof="0">
                <a:ln>
                  <a:noFill/>
                </a:ln>
                <a:solidFill>
                  <a:srgbClr val="3C6496"/>
                </a:solidFill>
                <a:effectLst/>
                <a:uLnTx/>
                <a:uFillTx/>
                <a:latin typeface="Calibri"/>
                <a:ea typeface="+mn-ea"/>
                <a:cs typeface="+mn-cs"/>
              </a:rPr>
              <a:t>Bildquelle: Baumgartner</a:t>
            </a:r>
          </a:p>
        </p:txBody>
      </p:sp>
      <p:sp>
        <p:nvSpPr>
          <p:cNvPr id="26" name="Textfeld 25">
            <a:extLst>
              <a:ext uri="{FF2B5EF4-FFF2-40B4-BE49-F238E27FC236}">
                <a16:creationId xmlns:a16="http://schemas.microsoft.com/office/drawing/2014/main" id="{8A70CC08-6B97-B2A0-03B8-6B0FDB1295A6}"/>
              </a:ext>
            </a:extLst>
          </p:cNvPr>
          <p:cNvSpPr txBox="1"/>
          <p:nvPr/>
        </p:nvSpPr>
        <p:spPr>
          <a:xfrm>
            <a:off x="-2154" y="6124812"/>
            <a:ext cx="3136750" cy="553998"/>
          </a:xfrm>
          <a:prstGeom prst="rect">
            <a:avLst/>
          </a:prstGeom>
          <a:noFill/>
        </p:spPr>
        <p:txBody>
          <a:bodyPr wrap="square" rtlCol="0">
            <a:spAutoFit/>
          </a:bodyPr>
          <a:lstStyle/>
          <a:p>
            <a:pPr algn="ctr"/>
            <a:r>
              <a:rPr lang="de-AT" sz="2000"/>
              <a:t>Orchideen</a:t>
            </a:r>
          </a:p>
          <a:p>
            <a:pPr algn="ctr"/>
            <a:r>
              <a:rPr lang="de-AT" sz="1000">
                <a:solidFill>
                  <a:srgbClr val="3C6496"/>
                </a:solidFill>
              </a:rPr>
              <a:t>Bildquelle: Baumgartner</a:t>
            </a:r>
          </a:p>
        </p:txBody>
      </p:sp>
      <p:sp>
        <p:nvSpPr>
          <p:cNvPr id="29" name="Textfeld 28">
            <a:extLst>
              <a:ext uri="{FF2B5EF4-FFF2-40B4-BE49-F238E27FC236}">
                <a16:creationId xmlns:a16="http://schemas.microsoft.com/office/drawing/2014/main" id="{10608381-930D-2FD8-DEDF-2EEB1164D5DF}"/>
              </a:ext>
            </a:extLst>
          </p:cNvPr>
          <p:cNvSpPr txBox="1"/>
          <p:nvPr/>
        </p:nvSpPr>
        <p:spPr>
          <a:xfrm>
            <a:off x="5930752" y="6124812"/>
            <a:ext cx="3003423" cy="553998"/>
          </a:xfrm>
          <a:prstGeom prst="rect">
            <a:avLst/>
          </a:prstGeom>
          <a:noFill/>
        </p:spPr>
        <p:txBody>
          <a:bodyPr wrap="square" rtlCol="0">
            <a:spAutoFit/>
          </a:bodyPr>
          <a:lstStyle/>
          <a:p>
            <a:pPr algn="ctr"/>
            <a:r>
              <a:rPr lang="de-AT" sz="2000"/>
              <a:t>Schwefelporling</a:t>
            </a:r>
          </a:p>
          <a:p>
            <a:pPr algn="ctr"/>
            <a:r>
              <a:rPr lang="de-AT" sz="1000">
                <a:solidFill>
                  <a:srgbClr val="3C6496"/>
                </a:solidFill>
              </a:rPr>
              <a:t>Bildquelle: Baumgartner</a:t>
            </a:r>
          </a:p>
        </p:txBody>
      </p:sp>
      <p:sp>
        <p:nvSpPr>
          <p:cNvPr id="32" name="Textfeld 31">
            <a:extLst>
              <a:ext uri="{FF2B5EF4-FFF2-40B4-BE49-F238E27FC236}">
                <a16:creationId xmlns:a16="http://schemas.microsoft.com/office/drawing/2014/main" id="{0E8E2D78-FB8D-A4EE-CE5D-9F9FA76A97A3}"/>
              </a:ext>
            </a:extLst>
          </p:cNvPr>
          <p:cNvSpPr txBox="1"/>
          <p:nvPr/>
        </p:nvSpPr>
        <p:spPr>
          <a:xfrm>
            <a:off x="3084047" y="6124812"/>
            <a:ext cx="2804684" cy="553998"/>
          </a:xfrm>
          <a:prstGeom prst="rect">
            <a:avLst/>
          </a:prstGeom>
          <a:noFill/>
        </p:spPr>
        <p:txBody>
          <a:bodyPr wrap="square" rtlCol="0">
            <a:spAutoFit/>
          </a:bodyPr>
          <a:lstStyle/>
          <a:p>
            <a:pPr algn="ctr"/>
            <a:r>
              <a:rPr lang="de-AT" sz="2000"/>
              <a:t>Bärlauch</a:t>
            </a:r>
          </a:p>
          <a:p>
            <a:pPr algn="ctr"/>
            <a:r>
              <a:rPr lang="de-AT" sz="1000">
                <a:solidFill>
                  <a:srgbClr val="3C6496"/>
                </a:solidFill>
              </a:rPr>
              <a:t>Bildquelle: </a:t>
            </a:r>
            <a:r>
              <a:rPr lang="de-AT" sz="1000" err="1">
                <a:solidFill>
                  <a:srgbClr val="3C6496"/>
                </a:solidFill>
              </a:rPr>
              <a:t>Krovacs</a:t>
            </a:r>
            <a:endParaRPr lang="de-AT" sz="1000">
              <a:solidFill>
                <a:srgbClr val="3C6496"/>
              </a:solidFill>
            </a:endParaRPr>
          </a:p>
        </p:txBody>
      </p:sp>
      <p:sp>
        <p:nvSpPr>
          <p:cNvPr id="35" name="Textfeld 34">
            <a:extLst>
              <a:ext uri="{FF2B5EF4-FFF2-40B4-BE49-F238E27FC236}">
                <a16:creationId xmlns:a16="http://schemas.microsoft.com/office/drawing/2014/main" id="{06267A30-691A-CA1F-A62F-58CD775E9645}"/>
              </a:ext>
            </a:extLst>
          </p:cNvPr>
          <p:cNvSpPr txBox="1"/>
          <p:nvPr/>
        </p:nvSpPr>
        <p:spPr>
          <a:xfrm>
            <a:off x="8892155" y="6124812"/>
            <a:ext cx="3341866"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2000" b="0" i="0" u="none" strike="noStrike" kern="1200" cap="none" spc="0" normalizeH="0" baseline="0" noProof="0">
                <a:ln>
                  <a:noFill/>
                </a:ln>
                <a:solidFill>
                  <a:srgbClr val="323F4F"/>
                </a:solidFill>
                <a:effectLst/>
                <a:uLnTx/>
                <a:uFillTx/>
                <a:latin typeface="Calibri"/>
                <a:ea typeface="+mn-ea"/>
                <a:cs typeface="+mn-cs"/>
              </a:rPr>
              <a:t>Frühjahrsmorchel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AT" sz="1000" b="0" i="0" u="none" strike="noStrike" kern="1200" cap="none" spc="0" normalizeH="0" baseline="0" noProof="0">
                <a:ln>
                  <a:noFill/>
                </a:ln>
                <a:solidFill>
                  <a:srgbClr val="3C6496"/>
                </a:solidFill>
                <a:effectLst/>
                <a:uLnTx/>
                <a:uFillTx/>
                <a:latin typeface="Calibri"/>
                <a:ea typeface="+mn-ea"/>
                <a:cs typeface="+mn-cs"/>
              </a:rPr>
              <a:t>Bildquelle: Baumgartner</a:t>
            </a:r>
          </a:p>
        </p:txBody>
      </p:sp>
      <p:pic>
        <p:nvPicPr>
          <p:cNvPr id="5" name="Grafik 4" descr="Ein Bild, das draußen, Stein, Kies, Gelände enthält.&#10;&#10;KI-generierte Inhalte können fehlerhaft sein.">
            <a:extLst>
              <a:ext uri="{FF2B5EF4-FFF2-40B4-BE49-F238E27FC236}">
                <a16:creationId xmlns:a16="http://schemas.microsoft.com/office/drawing/2014/main" id="{697931E9-10E3-0CCE-6FDA-10E63659184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1446681"/>
            <a:ext cx="3084047" cy="2064264"/>
          </a:xfrm>
          <a:prstGeom prst="rect">
            <a:avLst/>
          </a:prstGeom>
        </p:spPr>
      </p:pic>
      <p:pic>
        <p:nvPicPr>
          <p:cNvPr id="7" name="Grafik 6" descr="Ein Bild, das Pflanze, Wasserpflanzen, Breitblättrige Teichrose, Blütenblatt enthält.&#10;&#10;KI-generierte Inhalte können fehlerhaft sein.">
            <a:extLst>
              <a:ext uri="{FF2B5EF4-FFF2-40B4-BE49-F238E27FC236}">
                <a16:creationId xmlns:a16="http://schemas.microsoft.com/office/drawing/2014/main" id="{E378A839-B8C9-32F3-E277-3C58BEB0AB36}"/>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084047" y="1448637"/>
            <a:ext cx="3045231" cy="2030583"/>
          </a:xfrm>
          <a:prstGeom prst="rect">
            <a:avLst/>
          </a:prstGeom>
        </p:spPr>
      </p:pic>
      <p:pic>
        <p:nvPicPr>
          <p:cNvPr id="11" name="Grafik 10" descr="Ein Bild, das draußen, gelb, Wasser, Pflanze enthält.&#10;&#10;KI-generierte Inhalte können fehlerhaft sein.">
            <a:extLst>
              <a:ext uri="{FF2B5EF4-FFF2-40B4-BE49-F238E27FC236}">
                <a16:creationId xmlns:a16="http://schemas.microsoft.com/office/drawing/2014/main" id="{F1EB181B-F784-D77E-0158-AFD0D6C5D3A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096000" y="1439094"/>
            <a:ext cx="3084047" cy="2048633"/>
          </a:xfrm>
          <a:prstGeom prst="rect">
            <a:avLst/>
          </a:prstGeom>
        </p:spPr>
      </p:pic>
      <p:pic>
        <p:nvPicPr>
          <p:cNvPr id="16" name="Grafik 15" descr="Ein Bild, das Blüte, Pflanze, Kirschblüte, Blume enthält.&#10;&#10;KI-generierte Inhalte können fehlerhaft sein.">
            <a:extLst>
              <a:ext uri="{FF2B5EF4-FFF2-40B4-BE49-F238E27FC236}">
                <a16:creationId xmlns:a16="http://schemas.microsoft.com/office/drawing/2014/main" id="{9D0D8527-1945-DC71-6ED8-20685D57C29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9156621" y="1436177"/>
            <a:ext cx="3084047" cy="2048633"/>
          </a:xfrm>
          <a:prstGeom prst="rect">
            <a:avLst/>
          </a:prstGeom>
        </p:spPr>
      </p:pic>
      <p:pic>
        <p:nvPicPr>
          <p:cNvPr id="18" name="Grafik 17" descr="Ein Bild, das Pflanze, Blume, Orchidee, Gras enthält.&#10;&#10;KI-generierte Inhalte können fehlerhaft sein.">
            <a:extLst>
              <a:ext uri="{FF2B5EF4-FFF2-40B4-BE49-F238E27FC236}">
                <a16:creationId xmlns:a16="http://schemas.microsoft.com/office/drawing/2014/main" id="{FDCEC35C-82A7-D07D-F8D6-6F3A02EFA472}"/>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0" y="4231670"/>
            <a:ext cx="3134596" cy="1893142"/>
          </a:xfrm>
          <a:prstGeom prst="rect">
            <a:avLst/>
          </a:prstGeom>
        </p:spPr>
      </p:pic>
      <p:pic>
        <p:nvPicPr>
          <p:cNvPr id="22" name="Grafik 21" descr="Ein Bild, das Baum, draußen, Gras, Samenpflanze enthält.&#10;&#10;KI-generierte Inhalte können fehlerhaft sein.">
            <a:extLst>
              <a:ext uri="{FF2B5EF4-FFF2-40B4-BE49-F238E27FC236}">
                <a16:creationId xmlns:a16="http://schemas.microsoft.com/office/drawing/2014/main" id="{83C8B14A-AAEB-B5E8-2A6C-081E354C48BA}"/>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084047" y="4231670"/>
            <a:ext cx="2884904" cy="1893142"/>
          </a:xfrm>
          <a:prstGeom prst="rect">
            <a:avLst/>
          </a:prstGeom>
        </p:spPr>
      </p:pic>
      <p:pic>
        <p:nvPicPr>
          <p:cNvPr id="24" name="Grafik 23">
            <a:extLst>
              <a:ext uri="{FF2B5EF4-FFF2-40B4-BE49-F238E27FC236}">
                <a16:creationId xmlns:a16="http://schemas.microsoft.com/office/drawing/2014/main" id="{E41FCD39-6305-B4EF-BA8E-91A2AD8EAC3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5977481" y="4231669"/>
            <a:ext cx="3136750" cy="1901755"/>
          </a:xfrm>
          <a:prstGeom prst="rect">
            <a:avLst/>
          </a:prstGeom>
        </p:spPr>
      </p:pic>
      <p:pic>
        <p:nvPicPr>
          <p:cNvPr id="27" name="Grafik 26">
            <a:extLst>
              <a:ext uri="{FF2B5EF4-FFF2-40B4-BE49-F238E27FC236}">
                <a16:creationId xmlns:a16="http://schemas.microsoft.com/office/drawing/2014/main" id="{A70025CD-E1FF-9F50-D233-0EF010F5DE22}"/>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9114231" y="4248177"/>
            <a:ext cx="3077769" cy="1895658"/>
          </a:xfrm>
          <a:prstGeom prst="rect">
            <a:avLst/>
          </a:prstGeom>
        </p:spPr>
      </p:pic>
    </p:spTree>
    <p:extLst>
      <p:ext uri="{BB962C8B-B14F-4D97-AF65-F5344CB8AC3E}">
        <p14:creationId xmlns:p14="http://schemas.microsoft.com/office/powerpoint/2010/main" val="863386087"/>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5CF74-CA1B-E129-33C6-1054B455B41A}"/>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38D6431-2312-5CFD-829E-8B9CA56F83B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Ökosystem Donau</a:t>
            </a:r>
            <a:endParaRPr lang="de-AT"/>
          </a:p>
        </p:txBody>
      </p:sp>
      <p:sp>
        <p:nvSpPr>
          <p:cNvPr id="3" name="Titel 2">
            <a:extLst>
              <a:ext uri="{FF2B5EF4-FFF2-40B4-BE49-F238E27FC236}">
                <a16:creationId xmlns:a16="http://schemas.microsoft.com/office/drawing/2014/main" id="{A7B58004-0B17-380F-5023-FC08A7F77DF5}"/>
              </a:ext>
            </a:extLst>
          </p:cNvPr>
          <p:cNvSpPr>
            <a:spLocks noGrp="1"/>
          </p:cNvSpPr>
          <p:nvPr>
            <p:ph type="title"/>
          </p:nvPr>
        </p:nvSpPr>
        <p:spPr/>
        <p:txBody>
          <a:bodyPr/>
          <a:lstStyle/>
          <a:p>
            <a:r>
              <a:rPr lang="de-AT"/>
              <a:t>Quiz</a:t>
            </a:r>
          </a:p>
        </p:txBody>
      </p:sp>
      <p:sp>
        <p:nvSpPr>
          <p:cNvPr id="4" name="Inhaltsplatzhalter 3">
            <a:extLst>
              <a:ext uri="{FF2B5EF4-FFF2-40B4-BE49-F238E27FC236}">
                <a16:creationId xmlns:a16="http://schemas.microsoft.com/office/drawing/2014/main" id="{AF2151B7-2306-C349-DD6F-CF67DCC1C6B0}"/>
              </a:ext>
            </a:extLst>
          </p:cNvPr>
          <p:cNvSpPr>
            <a:spLocks noGrp="1"/>
          </p:cNvSpPr>
          <p:nvPr>
            <p:ph idx="1"/>
          </p:nvPr>
        </p:nvSpPr>
        <p:spPr>
          <a:xfrm>
            <a:off x="618790" y="1719014"/>
            <a:ext cx="10954420" cy="4351338"/>
          </a:xfrm>
        </p:spPr>
        <p:txBody>
          <a:bodyPr/>
          <a:lstStyle/>
          <a:p>
            <a:r>
              <a:rPr lang="de-AT" sz="2600"/>
              <a:t>Wieviel % der österreichischen Fläche stehen unter strengem Naturschutz (Kategorie IUCN Ia, Ib and II)? </a:t>
            </a:r>
          </a:p>
        </p:txBody>
      </p:sp>
      <p:sp>
        <p:nvSpPr>
          <p:cNvPr id="5" name="Foliennummernplatzhalter 4">
            <a:extLst>
              <a:ext uri="{FF2B5EF4-FFF2-40B4-BE49-F238E27FC236}">
                <a16:creationId xmlns:a16="http://schemas.microsoft.com/office/drawing/2014/main" id="{A9ADD393-0C55-5309-31E2-B847C9E5AE91}"/>
              </a:ext>
            </a:extLst>
          </p:cNvPr>
          <p:cNvSpPr>
            <a:spLocks noGrp="1"/>
          </p:cNvSpPr>
          <p:nvPr>
            <p:ph type="sldNum" sz="quarter" idx="12"/>
          </p:nvPr>
        </p:nvSpPr>
        <p:spPr/>
        <p:txBody>
          <a:bodyPr/>
          <a:lstStyle/>
          <a:p>
            <a:r>
              <a:rPr lang="de-AT"/>
              <a:t>Folie </a:t>
            </a:r>
            <a:fld id="{0AF89F37-6AD9-4F74-BC17-19E39A25D257}" type="slidenum">
              <a:rPr lang="de-AT" smtClean="0"/>
              <a:pPr/>
              <a:t>16</a:t>
            </a:fld>
            <a:endParaRPr lang="de-AT"/>
          </a:p>
        </p:txBody>
      </p:sp>
      <p:pic>
        <p:nvPicPr>
          <p:cNvPr id="6" name="Grafik 5">
            <a:extLst>
              <a:ext uri="{FF2B5EF4-FFF2-40B4-BE49-F238E27FC236}">
                <a16:creationId xmlns:a16="http://schemas.microsoft.com/office/drawing/2014/main" id="{29EA9BAB-0B2B-5EBA-E246-68A4842CA1E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038525" y="2743870"/>
            <a:ext cx="2517181" cy="3795042"/>
          </a:xfrm>
          <a:prstGeom prst="rect">
            <a:avLst/>
          </a:prstGeom>
        </p:spPr>
      </p:pic>
      <p:sp>
        <p:nvSpPr>
          <p:cNvPr id="7" name="Textfeld 6">
            <a:extLst>
              <a:ext uri="{FF2B5EF4-FFF2-40B4-BE49-F238E27FC236}">
                <a16:creationId xmlns:a16="http://schemas.microsoft.com/office/drawing/2014/main" id="{B123154B-6C4D-EF85-64D5-0271EAA2D47D}"/>
              </a:ext>
            </a:extLst>
          </p:cNvPr>
          <p:cNvSpPr txBox="1"/>
          <p:nvPr/>
        </p:nvSpPr>
        <p:spPr>
          <a:xfrm>
            <a:off x="7141574" y="6292691"/>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1873367711"/>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F6DB1B-62AF-43CE-2CCB-C1CDE8C95EED}"/>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ABB8668-0B71-E06A-BDC5-3486E5C5DBA5}"/>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Ökosystem Donau</a:t>
            </a:r>
            <a:endParaRPr lang="de-AT"/>
          </a:p>
        </p:txBody>
      </p:sp>
      <p:sp>
        <p:nvSpPr>
          <p:cNvPr id="3" name="Titel 2">
            <a:extLst>
              <a:ext uri="{FF2B5EF4-FFF2-40B4-BE49-F238E27FC236}">
                <a16:creationId xmlns:a16="http://schemas.microsoft.com/office/drawing/2014/main" id="{476C019B-FEAA-E6C6-083E-DB17CC19C29E}"/>
              </a:ext>
            </a:extLst>
          </p:cNvPr>
          <p:cNvSpPr>
            <a:spLocks noGrp="1"/>
          </p:cNvSpPr>
          <p:nvPr>
            <p:ph type="title"/>
          </p:nvPr>
        </p:nvSpPr>
        <p:spPr/>
        <p:txBody>
          <a:bodyPr/>
          <a:lstStyle/>
          <a:p>
            <a:r>
              <a:rPr lang="de-AT"/>
              <a:t>Quiz</a:t>
            </a:r>
          </a:p>
        </p:txBody>
      </p:sp>
      <p:sp>
        <p:nvSpPr>
          <p:cNvPr id="4" name="Inhaltsplatzhalter 3">
            <a:extLst>
              <a:ext uri="{FF2B5EF4-FFF2-40B4-BE49-F238E27FC236}">
                <a16:creationId xmlns:a16="http://schemas.microsoft.com/office/drawing/2014/main" id="{D84B0CFD-15DE-FF8D-BD1B-F5514693B6AF}"/>
              </a:ext>
            </a:extLst>
          </p:cNvPr>
          <p:cNvSpPr>
            <a:spLocks noGrp="1"/>
          </p:cNvSpPr>
          <p:nvPr>
            <p:ph idx="1"/>
          </p:nvPr>
        </p:nvSpPr>
        <p:spPr>
          <a:xfrm>
            <a:off x="618790" y="1719014"/>
            <a:ext cx="10954420" cy="1024856"/>
          </a:xfrm>
        </p:spPr>
        <p:txBody>
          <a:bodyPr/>
          <a:lstStyle/>
          <a:p>
            <a:r>
              <a:rPr lang="de-AT" sz="2600"/>
              <a:t>Wieviel % der österreichischen Fläche stehen unter strengem Naturschutz (Kategorie IUCN Ia, Ib and II)? </a:t>
            </a:r>
          </a:p>
          <a:p>
            <a:endParaRPr lang="de-AT" sz="2600"/>
          </a:p>
          <a:p>
            <a:endParaRPr lang="de-AT" sz="2600"/>
          </a:p>
        </p:txBody>
      </p:sp>
      <p:sp>
        <p:nvSpPr>
          <p:cNvPr id="5" name="Foliennummernplatzhalter 4">
            <a:extLst>
              <a:ext uri="{FF2B5EF4-FFF2-40B4-BE49-F238E27FC236}">
                <a16:creationId xmlns:a16="http://schemas.microsoft.com/office/drawing/2014/main" id="{010ECB31-1B56-964D-6D5B-58575AD068A0}"/>
              </a:ext>
            </a:extLst>
          </p:cNvPr>
          <p:cNvSpPr>
            <a:spLocks noGrp="1"/>
          </p:cNvSpPr>
          <p:nvPr>
            <p:ph type="sldNum" sz="quarter" idx="12"/>
          </p:nvPr>
        </p:nvSpPr>
        <p:spPr/>
        <p:txBody>
          <a:bodyPr/>
          <a:lstStyle/>
          <a:p>
            <a:r>
              <a:rPr lang="de-AT"/>
              <a:t>Folie </a:t>
            </a:r>
            <a:fld id="{0AF89F37-6AD9-4F74-BC17-19E39A25D257}" type="slidenum">
              <a:rPr lang="de-AT" smtClean="0"/>
              <a:pPr/>
              <a:t>17</a:t>
            </a:fld>
            <a:endParaRPr lang="de-AT"/>
          </a:p>
        </p:txBody>
      </p:sp>
      <p:pic>
        <p:nvPicPr>
          <p:cNvPr id="6" name="Grafik 5">
            <a:extLst>
              <a:ext uri="{FF2B5EF4-FFF2-40B4-BE49-F238E27FC236}">
                <a16:creationId xmlns:a16="http://schemas.microsoft.com/office/drawing/2014/main" id="{96B18559-8E5C-BAE0-02C7-AEC439E4A80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038525" y="2743870"/>
            <a:ext cx="2517181" cy="3795042"/>
          </a:xfrm>
          <a:prstGeom prst="rect">
            <a:avLst/>
          </a:prstGeom>
        </p:spPr>
      </p:pic>
      <p:sp>
        <p:nvSpPr>
          <p:cNvPr id="7" name="Textfeld 6">
            <a:extLst>
              <a:ext uri="{FF2B5EF4-FFF2-40B4-BE49-F238E27FC236}">
                <a16:creationId xmlns:a16="http://schemas.microsoft.com/office/drawing/2014/main" id="{9BC98F57-3FD3-94FC-74EE-B6BC2558201C}"/>
              </a:ext>
            </a:extLst>
          </p:cNvPr>
          <p:cNvSpPr txBox="1"/>
          <p:nvPr/>
        </p:nvSpPr>
        <p:spPr>
          <a:xfrm>
            <a:off x="7141574" y="6292691"/>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
        <p:nvSpPr>
          <p:cNvPr id="9" name="Textfeld 8">
            <a:extLst>
              <a:ext uri="{FF2B5EF4-FFF2-40B4-BE49-F238E27FC236}">
                <a16:creationId xmlns:a16="http://schemas.microsoft.com/office/drawing/2014/main" id="{D2B7B592-2A27-C5F8-A559-2861FFFEEB40}"/>
              </a:ext>
            </a:extLst>
          </p:cNvPr>
          <p:cNvSpPr txBox="1"/>
          <p:nvPr/>
        </p:nvSpPr>
        <p:spPr>
          <a:xfrm>
            <a:off x="592537" y="2948620"/>
            <a:ext cx="6428483" cy="1532727"/>
          </a:xfrm>
          <a:prstGeom prst="rect">
            <a:avLst/>
          </a:prstGeom>
          <a:noFill/>
        </p:spPr>
        <p:txBody>
          <a:bodyPr wrap="square">
            <a:spAutoFit/>
          </a:bodyPr>
          <a:lstStyle/>
          <a:p>
            <a:pPr marL="228600" indent="-228600">
              <a:lnSpc>
                <a:spcPct val="90000"/>
              </a:lnSpc>
              <a:spcBef>
                <a:spcPts val="1000"/>
              </a:spcBef>
              <a:buFont typeface="Arial" panose="020B0604020202020204" pitchFamily="34" charset="0"/>
              <a:buChar char="•"/>
            </a:pPr>
            <a:r>
              <a:rPr lang="de-AT" sz="2600"/>
              <a:t>Unter strengem Naturschutz stehen einer Studie aus dem Jahr 2023 zufolge </a:t>
            </a:r>
            <a:r>
              <a:rPr lang="de-AT" sz="2600" b="1"/>
              <a:t>nur 2,5 % </a:t>
            </a:r>
            <a:r>
              <a:rPr lang="de-AT" sz="2600"/>
              <a:t>in Österreich (Kategorie IUCN </a:t>
            </a:r>
            <a:r>
              <a:rPr lang="de-AT" sz="2600" err="1"/>
              <a:t>category</a:t>
            </a:r>
            <a:r>
              <a:rPr lang="de-AT" sz="2600"/>
              <a:t> Ia, Ib and II). </a:t>
            </a:r>
          </a:p>
        </p:txBody>
      </p:sp>
    </p:spTree>
    <p:extLst>
      <p:ext uri="{BB962C8B-B14F-4D97-AF65-F5344CB8AC3E}">
        <p14:creationId xmlns:p14="http://schemas.microsoft.com/office/powerpoint/2010/main" val="3046608826"/>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EFB81-7DE3-7AD0-FE16-E75F2BBB2B0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7BBF47D-9243-E61D-6B51-85E80AB21AE7}"/>
              </a:ext>
            </a:extLst>
          </p:cNvPr>
          <p:cNvSpPr>
            <a:spLocks noGrp="1"/>
          </p:cNvSpPr>
          <p:nvPr>
            <p:ph type="title"/>
          </p:nvPr>
        </p:nvSpPr>
        <p:spPr/>
        <p:txBody>
          <a:bodyPr/>
          <a:lstStyle/>
          <a:p>
            <a:r>
              <a:rPr lang="de-AT"/>
              <a:t>Weitere (europäische und nationale) Schutzgebietskategorien</a:t>
            </a:r>
          </a:p>
        </p:txBody>
      </p:sp>
      <p:sp>
        <p:nvSpPr>
          <p:cNvPr id="3" name="Fußzeilenplatzhalter 2">
            <a:extLst>
              <a:ext uri="{FF2B5EF4-FFF2-40B4-BE49-F238E27FC236}">
                <a16:creationId xmlns:a16="http://schemas.microsoft.com/office/drawing/2014/main" id="{449B70EE-2255-6701-904F-76F13195F9ED}"/>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EC61D24E-0938-9825-E726-32437F214C81}"/>
              </a:ext>
            </a:extLst>
          </p:cNvPr>
          <p:cNvSpPr>
            <a:spLocks noGrp="1"/>
          </p:cNvSpPr>
          <p:nvPr>
            <p:ph type="sldNum" sz="quarter" idx="12"/>
          </p:nvPr>
        </p:nvSpPr>
        <p:spPr/>
        <p:txBody>
          <a:bodyPr/>
          <a:lstStyle/>
          <a:p>
            <a:r>
              <a:rPr lang="de-AT"/>
              <a:t>Folie </a:t>
            </a:r>
            <a:fld id="{0AF89F37-6AD9-4F74-BC17-19E39A25D257}" type="slidenum">
              <a:rPr lang="de-AT" smtClean="0"/>
              <a:pPr/>
              <a:t>18</a:t>
            </a:fld>
            <a:endParaRPr lang="de-AT"/>
          </a:p>
        </p:txBody>
      </p:sp>
      <p:graphicFrame>
        <p:nvGraphicFramePr>
          <p:cNvPr id="7" name="Tabelle 6">
            <a:extLst>
              <a:ext uri="{FF2B5EF4-FFF2-40B4-BE49-F238E27FC236}">
                <a16:creationId xmlns:a16="http://schemas.microsoft.com/office/drawing/2014/main" id="{3DCC8330-0633-D82B-65AF-B0056DC82382}"/>
              </a:ext>
            </a:extLst>
          </p:cNvPr>
          <p:cNvGraphicFramePr>
            <a:graphicFrameLocks noGrp="1"/>
          </p:cNvGraphicFramePr>
          <p:nvPr>
            <p:extLst>
              <p:ext uri="{D42A27DB-BD31-4B8C-83A1-F6EECF244321}">
                <p14:modId xmlns:p14="http://schemas.microsoft.com/office/powerpoint/2010/main" val="662250342"/>
              </p:ext>
            </p:extLst>
          </p:nvPr>
        </p:nvGraphicFramePr>
        <p:xfrm>
          <a:off x="592538" y="1870392"/>
          <a:ext cx="11006924" cy="4668520"/>
        </p:xfrm>
        <a:graphic>
          <a:graphicData uri="http://schemas.openxmlformats.org/drawingml/2006/table">
            <a:tbl>
              <a:tblPr firstRow="1" bandRow="1">
                <a:tableStyleId>{5940675A-B579-460E-94D1-54222C63F5DA}</a:tableStyleId>
              </a:tblPr>
              <a:tblGrid>
                <a:gridCol w="5503462">
                  <a:extLst>
                    <a:ext uri="{9D8B030D-6E8A-4147-A177-3AD203B41FA5}">
                      <a16:colId xmlns:a16="http://schemas.microsoft.com/office/drawing/2014/main" val="1638338384"/>
                    </a:ext>
                  </a:extLst>
                </a:gridCol>
                <a:gridCol w="5503462">
                  <a:extLst>
                    <a:ext uri="{9D8B030D-6E8A-4147-A177-3AD203B41FA5}">
                      <a16:colId xmlns:a16="http://schemas.microsoft.com/office/drawing/2014/main" val="1724078948"/>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AT" sz="1800" b="1">
                          <a:latin typeface="+mj-lt"/>
                        </a:rPr>
                        <a:t>Strenges Naturreservat/</a:t>
                      </a:r>
                      <a:r>
                        <a:rPr lang="de-AT" sz="1800" b="1" err="1">
                          <a:latin typeface="+mj-lt"/>
                        </a:rPr>
                        <a:t>Wildnisgebiet</a:t>
                      </a:r>
                      <a:endParaRPr lang="de-AT" sz="1800" b="1">
                        <a:latin typeface="+mj-lt"/>
                      </a:endParaRPr>
                    </a:p>
                  </a:txBody>
                  <a:tcPr/>
                </a:tc>
                <a:tc>
                  <a:txBody>
                    <a:bodyPr/>
                    <a:lstStyle/>
                    <a:p>
                      <a:pPr algn="ctr"/>
                      <a:r>
                        <a:rPr lang="de-AT" sz="1800" b="1">
                          <a:latin typeface="+mj-lt"/>
                        </a:rPr>
                        <a:t>Nationalparks </a:t>
                      </a:r>
                    </a:p>
                  </a:txBody>
                  <a:tcPr/>
                </a:tc>
                <a:extLst>
                  <a:ext uri="{0D108BD9-81ED-4DB2-BD59-A6C34878D82A}">
                    <a16:rowId xmlns:a16="http://schemas.microsoft.com/office/drawing/2014/main" val="218056899"/>
                  </a:ext>
                </a:extLst>
              </a:tr>
              <a:tr h="6275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AT" sz="1800" b="1" kern="1200">
                          <a:solidFill>
                            <a:schemeClr val="tx1"/>
                          </a:solidFill>
                          <a:latin typeface="+mj-lt"/>
                          <a:ea typeface="+mn-ea"/>
                          <a:cs typeface="+mn-cs"/>
                        </a:rPr>
                        <a:t>Natura</a:t>
                      </a:r>
                      <a:r>
                        <a:rPr lang="de-AT" sz="1800" b="1">
                          <a:latin typeface="+mj-lt"/>
                        </a:rPr>
                        <a:t> 2000</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800">
                          <a:latin typeface="+mj-lt"/>
                        </a:rPr>
                        <a:t>Um die natürliche Vielfalt Europas zu sichern, hat die EU 2 Richtlinien erlassen.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AT" sz="1800">
                          <a:latin typeface="+mj-lt"/>
                        </a:rPr>
                        <a:t>Vogelschutz-Richtlinie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AT" sz="1800">
                          <a:latin typeface="+mj-lt"/>
                        </a:rPr>
                        <a:t>Fauna-Flora-Habitat-Richtlinie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800">
                          <a:latin typeface="+mj-lt"/>
                        </a:rPr>
                        <a:t>Beide Richtlinien sehen die Einrichtung von Schutzgebieten vor, in denen gefährdete Arten und Lebensräume für die Zukunft erhalten werden sollen, sogenannte Natura 2000 Gebiete.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800">
                          <a:latin typeface="+mj-lt"/>
                        </a:rPr>
                        <a:t>Natura 2000 umfasst rund 19 Prozent des europäischen Festlandes (Stand Jänner 2024). In Österreich gibt es mit Stand Jänner 2024 353 solcher Gebiete auf rund 15 Prozent der Landesfläche.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AT" sz="1800" b="1" kern="1200">
                          <a:solidFill>
                            <a:schemeClr val="tx1"/>
                          </a:solidFill>
                          <a:latin typeface="+mj-lt"/>
                          <a:ea typeface="+mn-ea"/>
                          <a:cs typeface="+mn-cs"/>
                        </a:rPr>
                        <a:t>Naturschutzgebiet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800" kern="1200">
                          <a:solidFill>
                            <a:schemeClr val="tx1"/>
                          </a:solidFill>
                          <a:latin typeface="+mj-lt"/>
                          <a:ea typeface="+mn-ea"/>
                          <a:cs typeface="+mn-cs"/>
                        </a:rPr>
                        <a:t>Ein Naturschutzgebiet ist ein weitgehend natürliches oder naturnahes Gebiet mit schützenswerten Lebensräumen und/oder mit seltenen bzw. gefährdeten Tier- und Pflanzenarten. Im Vordergrund steht der Schutz dieser Naturgüter. Mit dem Schutzziel unvereinbare Eingriffe sollen verhindert werden. Dieser Schutzgebietstyp zählt zu den wichtigsten Kategorien des Flächenschutzes in Österreich. Obwohl in Naturschutzgebieten grundsätzlich jeder Eingriff in die Natur verboten ist, werden in der Regel die land- und forstwirtschaftlichen Nutzungen „im bisherigen Umfang“ gestattet. </a:t>
                      </a:r>
                    </a:p>
                  </a:txBody>
                  <a:tcPr/>
                </a:tc>
                <a:extLst>
                  <a:ext uri="{0D108BD9-81ED-4DB2-BD59-A6C34878D82A}">
                    <a16:rowId xmlns:a16="http://schemas.microsoft.com/office/drawing/2014/main" val="575927695"/>
                  </a:ext>
                </a:extLst>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AT" sz="1800" b="1">
                          <a:latin typeface="+mj-lt"/>
                        </a:rPr>
                        <a:t>Sonstige Schutzgebiete wie Gebiet mit Europadiplom, biogenetische Reservate, Landschaftsschutzgebiete, Naturparks,…</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de-AT"/>
                    </a:p>
                  </a:txBody>
                  <a:tcPr/>
                </a:tc>
                <a:extLst>
                  <a:ext uri="{0D108BD9-81ED-4DB2-BD59-A6C34878D82A}">
                    <a16:rowId xmlns:a16="http://schemas.microsoft.com/office/drawing/2014/main" val="3628537011"/>
                  </a:ext>
                </a:extLst>
              </a:tr>
            </a:tbl>
          </a:graphicData>
        </a:graphic>
      </p:graphicFrame>
    </p:spTree>
    <p:extLst>
      <p:ext uri="{BB962C8B-B14F-4D97-AF65-F5344CB8AC3E}">
        <p14:creationId xmlns:p14="http://schemas.microsoft.com/office/powerpoint/2010/main" val="1768252334"/>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14D8F-3E47-2A31-B54A-85DB6889A0F0}"/>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C8D43E9B-3B44-B060-4288-B2DFC3BEED6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Ökosystem Donau</a:t>
            </a:r>
            <a:endParaRPr lang="de-AT"/>
          </a:p>
        </p:txBody>
      </p:sp>
      <p:sp>
        <p:nvSpPr>
          <p:cNvPr id="3" name="Titel 2">
            <a:extLst>
              <a:ext uri="{FF2B5EF4-FFF2-40B4-BE49-F238E27FC236}">
                <a16:creationId xmlns:a16="http://schemas.microsoft.com/office/drawing/2014/main" id="{EE53DC6C-2E10-7560-D785-B9D456421558}"/>
              </a:ext>
            </a:extLst>
          </p:cNvPr>
          <p:cNvSpPr>
            <a:spLocks noGrp="1"/>
          </p:cNvSpPr>
          <p:nvPr>
            <p:ph type="title"/>
          </p:nvPr>
        </p:nvSpPr>
        <p:spPr/>
        <p:txBody>
          <a:bodyPr/>
          <a:lstStyle/>
          <a:p>
            <a:r>
              <a:rPr lang="de-AT"/>
              <a:t>Kreuzworträtsel lösen</a:t>
            </a:r>
          </a:p>
        </p:txBody>
      </p:sp>
      <p:sp>
        <p:nvSpPr>
          <p:cNvPr id="4" name="Inhaltsplatzhalter 3">
            <a:extLst>
              <a:ext uri="{FF2B5EF4-FFF2-40B4-BE49-F238E27FC236}">
                <a16:creationId xmlns:a16="http://schemas.microsoft.com/office/drawing/2014/main" id="{C8902F72-9AED-C85E-E2AA-ABB6332C03CA}"/>
              </a:ext>
            </a:extLst>
          </p:cNvPr>
          <p:cNvSpPr>
            <a:spLocks noGrp="1"/>
          </p:cNvSpPr>
          <p:nvPr>
            <p:ph idx="1"/>
          </p:nvPr>
        </p:nvSpPr>
        <p:spPr>
          <a:xfrm>
            <a:off x="4057650" y="2011680"/>
            <a:ext cx="7515560" cy="4058672"/>
          </a:xfrm>
        </p:spPr>
        <p:txBody>
          <a:bodyPr/>
          <a:lstStyle/>
          <a:p>
            <a:pPr marL="0" indent="0">
              <a:buNone/>
            </a:pPr>
            <a:r>
              <a:rPr lang="de-AT" sz="2400" dirty="0"/>
              <a:t>Teste dein Wissen über die Ökologie der Donau mit unserem Kreuzworträtsel!</a:t>
            </a:r>
            <a:endParaRPr lang="de-AT" sz="2400" dirty="0">
              <a:hlinkClick r:id="rId3" tooltip="Ursprüngliche URL: http://www.rewway.at/de/lehrmittel/kreuzwortratsel-okologie-donau. Klicken oder tippen Sie, wenn Sie diesem Link Vertrauen."/>
            </a:endParaRPr>
          </a:p>
          <a:p>
            <a:pPr marL="0" indent="0">
              <a:buNone/>
            </a:pPr>
            <a:endParaRPr lang="de-AT" sz="2400" u="sng" dirty="0">
              <a:hlinkClick r:id="rId3" tooltip="Ursprüngliche URL: http://www.rewway.at/de/lehrmittel/kreuzwortratsel-okologie-donau. Klicken oder tippen Sie, wenn Sie diesem Link Vertrauen."/>
            </a:endParaRPr>
          </a:p>
          <a:p>
            <a:pPr marL="0" indent="0">
              <a:buNone/>
            </a:pPr>
            <a:r>
              <a:rPr lang="de-AT" sz="2400" dirty="0"/>
              <a:t>Download unter:</a:t>
            </a:r>
            <a:endParaRPr lang="de-AT" sz="2400" dirty="0">
              <a:hlinkClick r:id="rId3" tooltip="Ursprüngliche URL: http://www.rewway.at/de/lehrmittel/kreuzwortratsel-okologie-donau. Klicken oder tippen Sie, wenn Sie diesem Link Vertrauen."/>
            </a:endParaRPr>
          </a:p>
          <a:p>
            <a:pPr marL="0" indent="0">
              <a:buNone/>
            </a:pPr>
            <a:r>
              <a:rPr lang="de-AT" sz="2400" u="sng" dirty="0">
                <a:hlinkClick r:id="rId3" tooltip="Ursprüngliche URL: http://www.rewway.at/de/lehrmittel/kreuzwortratsel-okologie-donau. Klicken oder tippen Sie, wenn Sie diesem Link Vertrauen."/>
              </a:rPr>
              <a:t>www.rewway.at/de/lehrmittel/kreuzwortratsel-okologie-donau</a:t>
            </a:r>
            <a:endParaRPr lang="de-AT" sz="2400" b="1" dirty="0">
              <a:solidFill>
                <a:srgbClr val="FF0000"/>
              </a:solidFill>
            </a:endParaRPr>
          </a:p>
        </p:txBody>
      </p:sp>
      <p:sp>
        <p:nvSpPr>
          <p:cNvPr id="5" name="Foliennummernplatzhalter 4">
            <a:extLst>
              <a:ext uri="{FF2B5EF4-FFF2-40B4-BE49-F238E27FC236}">
                <a16:creationId xmlns:a16="http://schemas.microsoft.com/office/drawing/2014/main" id="{C8CED647-6747-4D74-2C19-8D9830FCEADF}"/>
              </a:ext>
            </a:extLst>
          </p:cNvPr>
          <p:cNvSpPr>
            <a:spLocks noGrp="1"/>
          </p:cNvSpPr>
          <p:nvPr>
            <p:ph type="sldNum" sz="quarter" idx="12"/>
          </p:nvPr>
        </p:nvSpPr>
        <p:spPr/>
        <p:txBody>
          <a:bodyPr/>
          <a:lstStyle/>
          <a:p>
            <a:r>
              <a:rPr lang="de-AT"/>
              <a:t>Folie </a:t>
            </a:r>
            <a:fld id="{0AF89F37-6AD9-4F74-BC17-19E39A25D257}" type="slidenum">
              <a:rPr lang="de-AT" smtClean="0"/>
              <a:pPr/>
              <a:t>19</a:t>
            </a:fld>
            <a:endParaRPr lang="de-AT"/>
          </a:p>
        </p:txBody>
      </p:sp>
      <p:pic>
        <p:nvPicPr>
          <p:cNvPr id="9" name="Grafik 8" descr="Blaupause Silhouette">
            <a:extLst>
              <a:ext uri="{FF2B5EF4-FFF2-40B4-BE49-F238E27FC236}">
                <a16:creationId xmlns:a16="http://schemas.microsoft.com/office/drawing/2014/main" id="{B9468058-D92C-3341-2B8B-D1D680876DE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4521" y="2182869"/>
            <a:ext cx="2249414" cy="2249414"/>
          </a:xfrm>
          <a:prstGeom prst="rect">
            <a:avLst/>
          </a:prstGeom>
        </p:spPr>
      </p:pic>
    </p:spTree>
    <p:extLst>
      <p:ext uri="{BB962C8B-B14F-4D97-AF65-F5344CB8AC3E}">
        <p14:creationId xmlns:p14="http://schemas.microsoft.com/office/powerpoint/2010/main" val="3584464415"/>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C88DB-782F-CA67-0F0D-C6385C9759A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1D2E528-450E-1B9D-0F84-74C27A0ACCC9}"/>
              </a:ext>
            </a:extLst>
          </p:cNvPr>
          <p:cNvSpPr>
            <a:spLocks noGrp="1"/>
          </p:cNvSpPr>
          <p:nvPr>
            <p:ph type="title"/>
          </p:nvPr>
        </p:nvSpPr>
        <p:spPr/>
        <p:txBody>
          <a:bodyPr/>
          <a:lstStyle/>
          <a:p>
            <a:r>
              <a:rPr lang="de-AT"/>
              <a:t>Naturschutz vs. Klimaschutz</a:t>
            </a:r>
          </a:p>
        </p:txBody>
      </p:sp>
      <p:sp>
        <p:nvSpPr>
          <p:cNvPr id="3" name="Fußzeilenplatzhalter 2">
            <a:extLst>
              <a:ext uri="{FF2B5EF4-FFF2-40B4-BE49-F238E27FC236}">
                <a16:creationId xmlns:a16="http://schemas.microsoft.com/office/drawing/2014/main" id="{4B60F332-234C-992A-7CF8-DA1726874149}"/>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5EC53249-DA72-D86D-4747-9667007C791C}"/>
              </a:ext>
            </a:extLst>
          </p:cNvPr>
          <p:cNvSpPr>
            <a:spLocks noGrp="1"/>
          </p:cNvSpPr>
          <p:nvPr>
            <p:ph type="sldNum" sz="quarter" idx="12"/>
          </p:nvPr>
        </p:nvSpPr>
        <p:spPr/>
        <p:txBody>
          <a:bodyPr/>
          <a:lstStyle/>
          <a:p>
            <a:r>
              <a:rPr lang="de-AT"/>
              <a:t>Folie </a:t>
            </a:r>
            <a:fld id="{0AF89F37-6AD9-4F74-BC17-19E39A25D257}" type="slidenum">
              <a:rPr lang="de-AT" smtClean="0"/>
              <a:pPr/>
              <a:t>20</a:t>
            </a:fld>
            <a:endParaRPr lang="de-AT"/>
          </a:p>
        </p:txBody>
      </p:sp>
      <p:sp>
        <p:nvSpPr>
          <p:cNvPr id="8" name="Textfeld 7">
            <a:extLst>
              <a:ext uri="{FF2B5EF4-FFF2-40B4-BE49-F238E27FC236}">
                <a16:creationId xmlns:a16="http://schemas.microsoft.com/office/drawing/2014/main" id="{06D04402-9328-62D1-A73D-FAB9B0215F49}"/>
              </a:ext>
            </a:extLst>
          </p:cNvPr>
          <p:cNvSpPr txBox="1"/>
          <p:nvPr/>
        </p:nvSpPr>
        <p:spPr>
          <a:xfrm>
            <a:off x="592538" y="1647369"/>
            <a:ext cx="5645424" cy="3108543"/>
          </a:xfrm>
          <a:prstGeom prst="rect">
            <a:avLst/>
          </a:prstGeom>
          <a:noFill/>
        </p:spPr>
        <p:txBody>
          <a:bodyPr wrap="square">
            <a:spAutoFit/>
          </a:bodyPr>
          <a:lstStyle/>
          <a:p>
            <a:pPr marL="342900" indent="-342900">
              <a:buFont typeface="Arial" panose="020B0604020202020204" pitchFamily="34" charset="0"/>
              <a:buChar char="•"/>
            </a:pPr>
            <a:r>
              <a:rPr lang="de-AT" sz="2200" b="1"/>
              <a:t>Naturschutz</a:t>
            </a:r>
            <a:r>
              <a:rPr lang="de-AT" sz="2200"/>
              <a:t> zielt auf den Erhalt und Schutz der Biodiversität und der Ökosysteme bzw. der natürlichen Lebensräume ab</a:t>
            </a:r>
          </a:p>
          <a:p>
            <a:pPr marL="342900" indent="-342900">
              <a:buFont typeface="Arial" panose="020B0604020202020204" pitchFamily="34" charset="0"/>
              <a:buChar char="•"/>
            </a:pPr>
            <a:endParaRPr lang="de-AT" sz="2200" b="1"/>
          </a:p>
          <a:p>
            <a:pPr marL="342900" indent="-342900">
              <a:buFont typeface="Arial" panose="020B0604020202020204" pitchFamily="34" charset="0"/>
              <a:buChar char="•"/>
            </a:pPr>
            <a:r>
              <a:rPr lang="de-AT" sz="2200" b="1"/>
              <a:t>Klimaschutz</a:t>
            </a:r>
            <a:r>
              <a:rPr lang="de-AT" sz="2200"/>
              <a:t> möchte den menschengemachten Klimawandel bekämpfen, um die Auswirkungen des Klimawandels zu minimieren</a:t>
            </a:r>
          </a:p>
          <a:p>
            <a:pPr marL="800100" lvl="1" indent="-342900">
              <a:buFont typeface="Arial" panose="020B0604020202020204" pitchFamily="34" charset="0"/>
              <a:buChar char="•"/>
            </a:pPr>
            <a:endParaRPr lang="de-AT" sz="2000"/>
          </a:p>
        </p:txBody>
      </p:sp>
      <p:sp>
        <p:nvSpPr>
          <p:cNvPr id="6" name="Textfeld 5">
            <a:extLst>
              <a:ext uri="{FF2B5EF4-FFF2-40B4-BE49-F238E27FC236}">
                <a16:creationId xmlns:a16="http://schemas.microsoft.com/office/drawing/2014/main" id="{DAB7E12D-6FC8-846B-E2C8-7F4D4741834A}"/>
              </a:ext>
            </a:extLst>
          </p:cNvPr>
          <p:cNvSpPr txBox="1"/>
          <p:nvPr/>
        </p:nvSpPr>
        <p:spPr>
          <a:xfrm>
            <a:off x="10078517" y="6538912"/>
            <a:ext cx="1311817" cy="246221"/>
          </a:xfrm>
          <a:prstGeom prst="rect">
            <a:avLst/>
          </a:prstGeom>
          <a:noFill/>
        </p:spPr>
        <p:txBody>
          <a:bodyPr wrap="square">
            <a:spAutoFit/>
          </a:bodyPr>
          <a:lstStyle/>
          <a:p>
            <a:r>
              <a:rPr lang="de-AT" sz="1000">
                <a:solidFill>
                  <a:srgbClr val="3C6496"/>
                </a:solidFill>
              </a:rPr>
              <a:t>Bilder: </a:t>
            </a:r>
            <a:r>
              <a:rPr lang="de-AT" sz="1000" err="1">
                <a:solidFill>
                  <a:srgbClr val="3C6496"/>
                </a:solidFill>
              </a:rPr>
              <a:t>Pixabay</a:t>
            </a:r>
            <a:endParaRPr lang="de-AT" sz="1000">
              <a:solidFill>
                <a:srgbClr val="3C6496"/>
              </a:solidFill>
            </a:endParaRPr>
          </a:p>
        </p:txBody>
      </p:sp>
      <p:pic>
        <p:nvPicPr>
          <p:cNvPr id="7" name="Grafik 6">
            <a:extLst>
              <a:ext uri="{FF2B5EF4-FFF2-40B4-BE49-F238E27FC236}">
                <a16:creationId xmlns:a16="http://schemas.microsoft.com/office/drawing/2014/main" id="{8F0E8465-7002-867B-0EF8-AAAF42F4838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32745" y="3922052"/>
            <a:ext cx="4195857" cy="2799423"/>
          </a:xfrm>
          <a:prstGeom prst="rect">
            <a:avLst/>
          </a:prstGeom>
        </p:spPr>
      </p:pic>
      <p:pic>
        <p:nvPicPr>
          <p:cNvPr id="1026" name="Picture 2" descr="Moos, Natur, Holz, Baum, Totholz">
            <a:extLst>
              <a:ext uri="{FF2B5EF4-FFF2-40B4-BE49-F238E27FC236}">
                <a16:creationId xmlns:a16="http://schemas.microsoft.com/office/drawing/2014/main" id="{1F452DD7-2C65-7116-8C8B-4C1C284E4966}"/>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7628349" y="1036528"/>
            <a:ext cx="4195858" cy="2795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4571530"/>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F4DDF-2705-29D4-ACA7-A292CB5A6294}"/>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CCD7AF3-FA4A-7528-0CAF-D20E442916B8}"/>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Ökosystem Donau</a:t>
            </a:r>
            <a:endParaRPr lang="de-AT"/>
          </a:p>
        </p:txBody>
      </p:sp>
      <p:sp>
        <p:nvSpPr>
          <p:cNvPr id="3" name="Titel 2">
            <a:extLst>
              <a:ext uri="{FF2B5EF4-FFF2-40B4-BE49-F238E27FC236}">
                <a16:creationId xmlns:a16="http://schemas.microsoft.com/office/drawing/2014/main" id="{904D6CDE-EEE4-1574-143A-65666EC5BA94}"/>
              </a:ext>
            </a:extLst>
          </p:cNvPr>
          <p:cNvSpPr>
            <a:spLocks noGrp="1"/>
          </p:cNvSpPr>
          <p:nvPr>
            <p:ph type="title"/>
          </p:nvPr>
        </p:nvSpPr>
        <p:spPr/>
        <p:txBody>
          <a:bodyPr/>
          <a:lstStyle/>
          <a:p>
            <a:r>
              <a:rPr lang="de-AT"/>
              <a:t>Naturschutz vs. Klimaschutz</a:t>
            </a:r>
          </a:p>
        </p:txBody>
      </p:sp>
      <p:sp>
        <p:nvSpPr>
          <p:cNvPr id="4" name="Inhaltsplatzhalter 3">
            <a:extLst>
              <a:ext uri="{FF2B5EF4-FFF2-40B4-BE49-F238E27FC236}">
                <a16:creationId xmlns:a16="http://schemas.microsoft.com/office/drawing/2014/main" id="{D5CEC7C4-9E7C-AD59-FE45-75CE7BBE50D6}"/>
              </a:ext>
            </a:extLst>
          </p:cNvPr>
          <p:cNvSpPr>
            <a:spLocks noGrp="1"/>
          </p:cNvSpPr>
          <p:nvPr>
            <p:ph idx="1"/>
          </p:nvPr>
        </p:nvSpPr>
        <p:spPr>
          <a:xfrm>
            <a:off x="618790" y="1719014"/>
            <a:ext cx="10954420" cy="4351338"/>
          </a:xfrm>
        </p:spPr>
        <p:txBody>
          <a:bodyPr/>
          <a:lstStyle/>
          <a:p>
            <a:pPr marL="0" indent="0">
              <a:buNone/>
            </a:pPr>
            <a:r>
              <a:rPr lang="de-AT" sz="2600" b="1" dirty="0">
                <a:solidFill>
                  <a:srgbClr val="2D4C71"/>
                </a:solidFill>
              </a:rPr>
              <a:t>Zeitungsartikel lesen: </a:t>
            </a:r>
          </a:p>
          <a:p>
            <a:pPr marL="0" indent="0">
              <a:buNone/>
            </a:pPr>
            <a:r>
              <a:rPr lang="de-AT" sz="2600" dirty="0">
                <a:solidFill>
                  <a:srgbClr val="2D4C71"/>
                </a:solidFill>
                <a:hlinkClick r:id="rId3"/>
              </a:rPr>
              <a:t>https://www.derstandard.de/story/3000000179520/die-tuecken-der-erneuerbaren-energie-klimaschutz-versus-naturschutz</a:t>
            </a:r>
            <a:endParaRPr lang="de-AT" sz="2600" dirty="0">
              <a:solidFill>
                <a:srgbClr val="2D4C71"/>
              </a:solidFill>
            </a:endParaRPr>
          </a:p>
          <a:p>
            <a:pPr marL="0" indent="0">
              <a:buNone/>
            </a:pPr>
            <a:endParaRPr lang="de-AT" sz="2600" dirty="0">
              <a:solidFill>
                <a:srgbClr val="2D4C71"/>
              </a:solidFill>
            </a:endParaRPr>
          </a:p>
        </p:txBody>
      </p:sp>
      <p:sp>
        <p:nvSpPr>
          <p:cNvPr id="5" name="Foliennummernplatzhalter 4">
            <a:extLst>
              <a:ext uri="{FF2B5EF4-FFF2-40B4-BE49-F238E27FC236}">
                <a16:creationId xmlns:a16="http://schemas.microsoft.com/office/drawing/2014/main" id="{2EDDC46E-CB85-D554-5D3F-308B098BB0EC}"/>
              </a:ext>
            </a:extLst>
          </p:cNvPr>
          <p:cNvSpPr>
            <a:spLocks noGrp="1"/>
          </p:cNvSpPr>
          <p:nvPr>
            <p:ph type="sldNum" sz="quarter" idx="12"/>
          </p:nvPr>
        </p:nvSpPr>
        <p:spPr/>
        <p:txBody>
          <a:bodyPr/>
          <a:lstStyle/>
          <a:p>
            <a:r>
              <a:rPr lang="de-AT"/>
              <a:t>Folie </a:t>
            </a:r>
            <a:fld id="{0AF89F37-6AD9-4F74-BC17-19E39A25D257}" type="slidenum">
              <a:rPr lang="de-AT" smtClean="0"/>
              <a:pPr/>
              <a:t>21</a:t>
            </a:fld>
            <a:endParaRPr lang="de-AT"/>
          </a:p>
        </p:txBody>
      </p:sp>
    </p:spTree>
    <p:extLst>
      <p:ext uri="{BB962C8B-B14F-4D97-AF65-F5344CB8AC3E}">
        <p14:creationId xmlns:p14="http://schemas.microsoft.com/office/powerpoint/2010/main" val="1771075676"/>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2ED5-7C1D-9701-86CA-40C17574CDE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0F083D3-AC71-45CD-8386-0FDD764D93BD}"/>
              </a:ext>
            </a:extLst>
          </p:cNvPr>
          <p:cNvSpPr>
            <a:spLocks noGrp="1"/>
          </p:cNvSpPr>
          <p:nvPr>
            <p:ph type="title"/>
          </p:nvPr>
        </p:nvSpPr>
        <p:spPr/>
        <p:txBody>
          <a:bodyPr/>
          <a:lstStyle/>
          <a:p>
            <a:r>
              <a:rPr lang="de-AT"/>
              <a:t>Naturschutz vs. Klimaschutz - Wasserkraft</a:t>
            </a:r>
          </a:p>
        </p:txBody>
      </p:sp>
      <p:sp>
        <p:nvSpPr>
          <p:cNvPr id="3" name="Fußzeilenplatzhalter 2">
            <a:extLst>
              <a:ext uri="{FF2B5EF4-FFF2-40B4-BE49-F238E27FC236}">
                <a16:creationId xmlns:a16="http://schemas.microsoft.com/office/drawing/2014/main" id="{15313698-3C7B-75B2-51D0-DA31F42767EF}"/>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324F04CC-1C03-2E3C-4255-5577D11EA36F}"/>
              </a:ext>
            </a:extLst>
          </p:cNvPr>
          <p:cNvSpPr>
            <a:spLocks noGrp="1"/>
          </p:cNvSpPr>
          <p:nvPr>
            <p:ph type="sldNum" sz="quarter" idx="12"/>
          </p:nvPr>
        </p:nvSpPr>
        <p:spPr/>
        <p:txBody>
          <a:bodyPr/>
          <a:lstStyle/>
          <a:p>
            <a:r>
              <a:rPr lang="de-AT"/>
              <a:t>Folie </a:t>
            </a:r>
            <a:fld id="{0AF89F37-6AD9-4F74-BC17-19E39A25D257}" type="slidenum">
              <a:rPr lang="de-AT" smtClean="0"/>
              <a:pPr/>
              <a:t>22</a:t>
            </a:fld>
            <a:endParaRPr lang="de-AT"/>
          </a:p>
        </p:txBody>
      </p:sp>
      <p:sp>
        <p:nvSpPr>
          <p:cNvPr id="8" name="Textfeld 7">
            <a:extLst>
              <a:ext uri="{FF2B5EF4-FFF2-40B4-BE49-F238E27FC236}">
                <a16:creationId xmlns:a16="http://schemas.microsoft.com/office/drawing/2014/main" id="{BB003FF8-E385-BBF6-88B4-10937809DE9C}"/>
              </a:ext>
            </a:extLst>
          </p:cNvPr>
          <p:cNvSpPr txBox="1"/>
          <p:nvPr/>
        </p:nvSpPr>
        <p:spPr>
          <a:xfrm>
            <a:off x="592538" y="1647369"/>
            <a:ext cx="11006924" cy="3477875"/>
          </a:xfrm>
          <a:prstGeom prst="rect">
            <a:avLst/>
          </a:prstGeom>
          <a:noFill/>
        </p:spPr>
        <p:txBody>
          <a:bodyPr wrap="square">
            <a:spAutoFit/>
          </a:bodyPr>
          <a:lstStyle/>
          <a:p>
            <a:r>
              <a:rPr lang="de-AT"/>
              <a:t>In Österreich gibt es über 5.200 Wasserkraftwerke, alle 900 m unterbricht ein Querbauwerk unsere Flüsse und Bäche</a:t>
            </a:r>
          </a:p>
          <a:p>
            <a:pPr marL="285750" indent="-285750">
              <a:buFont typeface="Arial" panose="020B0604020202020204" pitchFamily="34" charset="0"/>
              <a:buChar char="•"/>
            </a:pPr>
            <a:endParaRPr lang="de-AT" b="1"/>
          </a:p>
          <a:p>
            <a:pPr marL="285750" indent="-285750">
              <a:buFont typeface="Arial" panose="020B0604020202020204" pitchFamily="34" charset="0"/>
              <a:buChar char="•"/>
            </a:pPr>
            <a:r>
              <a:rPr lang="de-AT" b="1"/>
              <a:t>Probleme:</a:t>
            </a:r>
            <a:endParaRPr lang="de-AT"/>
          </a:p>
          <a:p>
            <a:pPr marL="742950" lvl="1" indent="-285750">
              <a:buFont typeface="Arial" panose="020B0604020202020204" pitchFamily="34" charset="0"/>
              <a:buChar char="•"/>
            </a:pPr>
            <a:r>
              <a:rPr lang="de-AT"/>
              <a:t>Starke Verbauung Hauptursache, dass 60 % der heimischen Fischarten gefährdet oder vom Aussterben bedroht sind </a:t>
            </a:r>
          </a:p>
          <a:p>
            <a:pPr marL="742950" lvl="1" indent="-285750">
              <a:buFont typeface="Arial" panose="020B0604020202020204" pitchFamily="34" charset="0"/>
              <a:buChar char="•"/>
            </a:pPr>
            <a:r>
              <a:rPr lang="de-AT"/>
              <a:t>Ungebremster Ausbau anstatt alte Kraftwerte zu sanieren und effizienter zu machen </a:t>
            </a:r>
          </a:p>
          <a:p>
            <a:pPr marL="742950" lvl="1" indent="-285750">
              <a:buFont typeface="Arial" panose="020B0604020202020204" pitchFamily="34" charset="0"/>
              <a:buChar char="•"/>
            </a:pPr>
            <a:r>
              <a:rPr lang="de-AT"/>
              <a:t>Viele Wasserkraftprojekte in Schutzgebieten geplant</a:t>
            </a:r>
          </a:p>
          <a:p>
            <a:pPr marL="742950" lvl="1" indent="-285750">
              <a:buFont typeface="Arial" panose="020B0604020202020204" pitchFamily="34" charset="0"/>
              <a:buChar char="•"/>
            </a:pPr>
            <a:r>
              <a:rPr lang="de-AT"/>
              <a:t>Oft steht der minimale Beitrag zur Energiewende bei Kleinkraftwerken in keinem Verhältnis zur Naturzerstörung</a:t>
            </a:r>
          </a:p>
          <a:p>
            <a:pPr lvl="1"/>
            <a:endParaRPr lang="de-AT" sz="2000" b="1"/>
          </a:p>
          <a:p>
            <a:pPr marL="800100" lvl="1" indent="-342900">
              <a:buFont typeface="Arial" panose="020B0604020202020204" pitchFamily="34" charset="0"/>
              <a:buChar char="•"/>
            </a:pPr>
            <a:endParaRPr lang="de-AT" sz="2000"/>
          </a:p>
        </p:txBody>
      </p:sp>
      <p:sp>
        <p:nvSpPr>
          <p:cNvPr id="6" name="Textfeld 5">
            <a:extLst>
              <a:ext uri="{FF2B5EF4-FFF2-40B4-BE49-F238E27FC236}">
                <a16:creationId xmlns:a16="http://schemas.microsoft.com/office/drawing/2014/main" id="{BE9396EB-4F3A-98C3-3D6D-AE6CC8F26D8A}"/>
              </a:ext>
            </a:extLst>
          </p:cNvPr>
          <p:cNvSpPr txBox="1"/>
          <p:nvPr/>
        </p:nvSpPr>
        <p:spPr>
          <a:xfrm>
            <a:off x="6728982" y="6538912"/>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pic>
        <p:nvPicPr>
          <p:cNvPr id="5" name="Grafik 4">
            <a:extLst>
              <a:ext uri="{FF2B5EF4-FFF2-40B4-BE49-F238E27FC236}">
                <a16:creationId xmlns:a16="http://schemas.microsoft.com/office/drawing/2014/main" id="{AE2888B3-6BAF-02C7-0594-87740E1A02CC}"/>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821935" y="4307184"/>
            <a:ext cx="3849666" cy="2565441"/>
          </a:xfrm>
          <a:prstGeom prst="rect">
            <a:avLst/>
          </a:prstGeom>
        </p:spPr>
      </p:pic>
      <p:sp>
        <p:nvSpPr>
          <p:cNvPr id="10" name="Textfeld 9">
            <a:extLst>
              <a:ext uri="{FF2B5EF4-FFF2-40B4-BE49-F238E27FC236}">
                <a16:creationId xmlns:a16="http://schemas.microsoft.com/office/drawing/2014/main" id="{66029299-FEA0-EB74-46BA-596CD0D6C27E}"/>
              </a:ext>
            </a:extLst>
          </p:cNvPr>
          <p:cNvSpPr txBox="1"/>
          <p:nvPr/>
        </p:nvSpPr>
        <p:spPr>
          <a:xfrm>
            <a:off x="2088" y="4829273"/>
            <a:ext cx="6093912" cy="646331"/>
          </a:xfrm>
          <a:prstGeom prst="rect">
            <a:avLst/>
          </a:prstGeom>
          <a:noFill/>
        </p:spPr>
        <p:txBody>
          <a:bodyPr wrap="square">
            <a:spAutoFit/>
          </a:bodyPr>
          <a:lstStyle/>
          <a:p>
            <a:pPr lvl="1"/>
            <a:r>
              <a:rPr lang="de-AT" b="1"/>
              <a:t>Wie könnten Lösungen aussehen, damit Klimaschutz und Naturschutz Hand in Hand gehen?</a:t>
            </a:r>
          </a:p>
        </p:txBody>
      </p:sp>
    </p:spTree>
    <p:extLst>
      <p:ext uri="{BB962C8B-B14F-4D97-AF65-F5344CB8AC3E}">
        <p14:creationId xmlns:p14="http://schemas.microsoft.com/office/powerpoint/2010/main" val="3258971217"/>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B6547-7906-E93E-FF0A-C0E10A6B158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BEB8CE7-5AF1-DDCD-38D4-BC21CA443107}"/>
              </a:ext>
            </a:extLst>
          </p:cNvPr>
          <p:cNvSpPr>
            <a:spLocks noGrp="1"/>
          </p:cNvSpPr>
          <p:nvPr>
            <p:ph type="title"/>
          </p:nvPr>
        </p:nvSpPr>
        <p:spPr/>
        <p:txBody>
          <a:bodyPr/>
          <a:lstStyle/>
          <a:p>
            <a:r>
              <a:rPr lang="de-AT"/>
              <a:t>Naturschutz vs. Klimaschutz - Wasserkraft</a:t>
            </a:r>
          </a:p>
        </p:txBody>
      </p:sp>
      <p:sp>
        <p:nvSpPr>
          <p:cNvPr id="3" name="Fußzeilenplatzhalter 2">
            <a:extLst>
              <a:ext uri="{FF2B5EF4-FFF2-40B4-BE49-F238E27FC236}">
                <a16:creationId xmlns:a16="http://schemas.microsoft.com/office/drawing/2014/main" id="{BAE8012B-6568-5382-B7F3-1719A7567C1B}"/>
              </a:ext>
            </a:extLst>
          </p:cNvPr>
          <p:cNvSpPr>
            <a:spLocks noGrp="1"/>
          </p:cNvSpPr>
          <p:nvPr>
            <p:ph type="ftr" sz="quarter" idx="11"/>
          </p:nvPr>
        </p:nvSpPr>
        <p:spPr/>
        <p:txBody>
          <a:bodyPr/>
          <a:lstStyle/>
          <a:p>
            <a:r>
              <a:rPr lang="de-AT"/>
              <a:t>Ökosystem Donau</a:t>
            </a:r>
          </a:p>
        </p:txBody>
      </p:sp>
      <p:sp>
        <p:nvSpPr>
          <p:cNvPr id="4" name="Foliennummernplatzhalter 3">
            <a:extLst>
              <a:ext uri="{FF2B5EF4-FFF2-40B4-BE49-F238E27FC236}">
                <a16:creationId xmlns:a16="http://schemas.microsoft.com/office/drawing/2014/main" id="{F06B1AFA-EC38-413F-1AA6-A680689FB40B}"/>
              </a:ext>
            </a:extLst>
          </p:cNvPr>
          <p:cNvSpPr>
            <a:spLocks noGrp="1"/>
          </p:cNvSpPr>
          <p:nvPr>
            <p:ph type="sldNum" sz="quarter" idx="12"/>
          </p:nvPr>
        </p:nvSpPr>
        <p:spPr/>
        <p:txBody>
          <a:bodyPr/>
          <a:lstStyle/>
          <a:p>
            <a:r>
              <a:rPr lang="de-AT"/>
              <a:t>Folie </a:t>
            </a:r>
            <a:fld id="{0AF89F37-6AD9-4F74-BC17-19E39A25D257}" type="slidenum">
              <a:rPr lang="de-AT" smtClean="0"/>
              <a:pPr/>
              <a:t>23</a:t>
            </a:fld>
            <a:endParaRPr lang="de-AT"/>
          </a:p>
        </p:txBody>
      </p:sp>
      <p:sp>
        <p:nvSpPr>
          <p:cNvPr id="8" name="Textfeld 7">
            <a:extLst>
              <a:ext uri="{FF2B5EF4-FFF2-40B4-BE49-F238E27FC236}">
                <a16:creationId xmlns:a16="http://schemas.microsoft.com/office/drawing/2014/main" id="{3A5ED9D8-3EC8-0B88-6EDA-DA952DEFFFEE}"/>
              </a:ext>
            </a:extLst>
          </p:cNvPr>
          <p:cNvSpPr txBox="1"/>
          <p:nvPr/>
        </p:nvSpPr>
        <p:spPr>
          <a:xfrm>
            <a:off x="592538" y="1647369"/>
            <a:ext cx="11006924" cy="1477328"/>
          </a:xfrm>
          <a:prstGeom prst="rect">
            <a:avLst/>
          </a:prstGeom>
          <a:noFill/>
        </p:spPr>
        <p:txBody>
          <a:bodyPr wrap="square">
            <a:spAutoFit/>
          </a:bodyPr>
          <a:lstStyle/>
          <a:p>
            <a:pPr marL="285750" indent="-285750">
              <a:buFont typeface="Arial" panose="020B0604020202020204" pitchFamily="34" charset="0"/>
              <a:buChar char="•"/>
            </a:pPr>
            <a:r>
              <a:rPr lang="de-AT" b="1"/>
              <a:t>Lösungen:</a:t>
            </a:r>
            <a:endParaRPr lang="de-AT"/>
          </a:p>
          <a:p>
            <a:pPr marL="742950" lvl="1" indent="-285750">
              <a:buFont typeface="Arial" panose="020B0604020202020204" pitchFamily="34" charset="0"/>
              <a:buChar char="•"/>
            </a:pPr>
            <a:r>
              <a:rPr lang="de-AT"/>
              <a:t>Modernisierung und Effizienzsteigerung veralteter Wasserkraftwerke?</a:t>
            </a:r>
          </a:p>
          <a:p>
            <a:pPr marL="742950" lvl="1" indent="-285750">
              <a:buFont typeface="Arial" panose="020B0604020202020204" pitchFamily="34" charset="0"/>
              <a:buChar char="•"/>
            </a:pPr>
            <a:r>
              <a:rPr lang="de-AT"/>
              <a:t>beim Ausbau erneuerbarer Energiequellen auf einen ausgewogenen Mix der Energiequellen achten, sowie auf klare und wirksame Naturverträglichkeitskriterien?</a:t>
            </a:r>
          </a:p>
          <a:p>
            <a:pPr marL="742950" lvl="1" indent="-285750">
              <a:buFont typeface="Arial" panose="020B0604020202020204" pitchFamily="34" charset="0"/>
              <a:buChar char="•"/>
            </a:pPr>
            <a:r>
              <a:rPr lang="de-AT"/>
              <a:t>Fördergelder an Naturschutzkriterien knüpfen?</a:t>
            </a:r>
            <a:endParaRPr lang="de-AT" b="1"/>
          </a:p>
        </p:txBody>
      </p:sp>
      <p:sp>
        <p:nvSpPr>
          <p:cNvPr id="6" name="Textfeld 5">
            <a:extLst>
              <a:ext uri="{FF2B5EF4-FFF2-40B4-BE49-F238E27FC236}">
                <a16:creationId xmlns:a16="http://schemas.microsoft.com/office/drawing/2014/main" id="{99349A4A-7DD0-45C5-DC11-BDDC65287C15}"/>
              </a:ext>
            </a:extLst>
          </p:cNvPr>
          <p:cNvSpPr txBox="1"/>
          <p:nvPr/>
        </p:nvSpPr>
        <p:spPr>
          <a:xfrm>
            <a:off x="5833712" y="6276443"/>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pic>
        <p:nvPicPr>
          <p:cNvPr id="2050" name="Picture 2" descr="Free Waterfall Water photo and picture">
            <a:extLst>
              <a:ext uri="{FF2B5EF4-FFF2-40B4-BE49-F238E27FC236}">
                <a16:creationId xmlns:a16="http://schemas.microsoft.com/office/drawing/2014/main" id="{11E83E21-FB8D-4C8D-0CDA-A90FB12DD93A}"/>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751529" y="3124697"/>
            <a:ext cx="5053230" cy="3367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885898"/>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2F29A-0F3C-9A37-99B1-22266A0FDFA4}"/>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C0757FA9-1BAA-FDEA-AE79-E3E94EAA5810}"/>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Ökosystem Donau</a:t>
            </a:r>
            <a:endParaRPr lang="de-AT"/>
          </a:p>
        </p:txBody>
      </p:sp>
      <p:sp>
        <p:nvSpPr>
          <p:cNvPr id="3" name="Titel 2">
            <a:extLst>
              <a:ext uri="{FF2B5EF4-FFF2-40B4-BE49-F238E27FC236}">
                <a16:creationId xmlns:a16="http://schemas.microsoft.com/office/drawing/2014/main" id="{A2D5FDA1-54C2-ED61-6CF7-E836DF36B565}"/>
              </a:ext>
            </a:extLst>
          </p:cNvPr>
          <p:cNvSpPr>
            <a:spLocks noGrp="1"/>
          </p:cNvSpPr>
          <p:nvPr>
            <p:ph type="title"/>
          </p:nvPr>
        </p:nvSpPr>
        <p:spPr/>
        <p:txBody>
          <a:bodyPr/>
          <a:lstStyle/>
          <a:p>
            <a:r>
              <a:rPr lang="de-AT"/>
              <a:t>Naturschutz vs. Klimaschutz</a:t>
            </a:r>
          </a:p>
        </p:txBody>
      </p:sp>
      <p:sp>
        <p:nvSpPr>
          <p:cNvPr id="5" name="Foliennummernplatzhalter 4">
            <a:extLst>
              <a:ext uri="{FF2B5EF4-FFF2-40B4-BE49-F238E27FC236}">
                <a16:creationId xmlns:a16="http://schemas.microsoft.com/office/drawing/2014/main" id="{175DA13B-F941-AFD3-D945-2612F15B0AF4}"/>
              </a:ext>
            </a:extLst>
          </p:cNvPr>
          <p:cNvSpPr>
            <a:spLocks noGrp="1"/>
          </p:cNvSpPr>
          <p:nvPr>
            <p:ph type="sldNum" sz="quarter" idx="12"/>
          </p:nvPr>
        </p:nvSpPr>
        <p:spPr/>
        <p:txBody>
          <a:bodyPr/>
          <a:lstStyle/>
          <a:p>
            <a:r>
              <a:rPr lang="de-AT"/>
              <a:t>Folie </a:t>
            </a:r>
            <a:fld id="{0AF89F37-6AD9-4F74-BC17-19E39A25D257}" type="slidenum">
              <a:rPr lang="de-AT" smtClean="0"/>
              <a:pPr/>
              <a:t>24</a:t>
            </a:fld>
            <a:endParaRPr lang="de-AT"/>
          </a:p>
        </p:txBody>
      </p:sp>
      <p:sp>
        <p:nvSpPr>
          <p:cNvPr id="7" name="Textfeld 6">
            <a:extLst>
              <a:ext uri="{FF2B5EF4-FFF2-40B4-BE49-F238E27FC236}">
                <a16:creationId xmlns:a16="http://schemas.microsoft.com/office/drawing/2014/main" id="{6FFD8CDB-11A8-EA7B-0786-117E0EC4282E}"/>
              </a:ext>
            </a:extLst>
          </p:cNvPr>
          <p:cNvSpPr txBox="1"/>
          <p:nvPr/>
        </p:nvSpPr>
        <p:spPr>
          <a:xfrm>
            <a:off x="6918358" y="2175587"/>
            <a:ext cx="3414362" cy="646331"/>
          </a:xfrm>
          <a:prstGeom prst="rect">
            <a:avLst/>
          </a:prstGeom>
          <a:noFill/>
        </p:spPr>
        <p:txBody>
          <a:bodyPr wrap="square">
            <a:spAutoFit/>
          </a:bodyPr>
          <a:lstStyle/>
          <a:p>
            <a:r>
              <a:rPr lang="de-AT">
                <a:hlinkClick r:id="rId4"/>
              </a:rPr>
              <a:t>https://www.youtube.com/watch?v=Orq-jepcbCA</a:t>
            </a:r>
            <a:endParaRPr lang="de-AT"/>
          </a:p>
        </p:txBody>
      </p:sp>
      <p:pic>
        <p:nvPicPr>
          <p:cNvPr id="6" name="Onlinemedien 5" title="Wasserkraftwerke: Energiewende vor Artenschutz? | quer vom BR">
            <a:hlinkClick r:id="" action="ppaction://media"/>
            <a:extLst>
              <a:ext uri="{FF2B5EF4-FFF2-40B4-BE49-F238E27FC236}">
                <a16:creationId xmlns:a16="http://schemas.microsoft.com/office/drawing/2014/main" id="{442C0E2A-DA07-B933-8378-60AB1F4CCA32}"/>
              </a:ext>
            </a:extLst>
          </p:cNvPr>
          <p:cNvPicPr>
            <a:picLocks noRot="1" noChangeAspect="1"/>
          </p:cNvPicPr>
          <p:nvPr>
            <a:videoFile r:link="rId1"/>
          </p:nvPr>
        </p:nvPicPr>
        <p:blipFill>
          <a:blip r:embed="rId5"/>
          <a:stretch>
            <a:fillRect/>
          </a:stretch>
        </p:blipFill>
        <p:spPr>
          <a:xfrm>
            <a:off x="635069" y="1628032"/>
            <a:ext cx="5924233" cy="3347199"/>
          </a:xfrm>
          <a:prstGeom prst="rect">
            <a:avLst/>
          </a:prstGeom>
        </p:spPr>
      </p:pic>
    </p:spTree>
    <p:extLst>
      <p:ext uri="{BB962C8B-B14F-4D97-AF65-F5344CB8AC3E}">
        <p14:creationId xmlns:p14="http://schemas.microsoft.com/office/powerpoint/2010/main" val="409485337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9026134" cy="2852737"/>
          </a:xfrm>
        </p:spPr>
        <p:txBody>
          <a:bodyPr>
            <a:noAutofit/>
          </a:bodyPr>
          <a:lstStyle/>
          <a:p>
            <a:r>
              <a:rPr lang="de-AT" sz="5500"/>
              <a:t>Ökosystemdienstleistungen – Was leistet die Donau?</a:t>
            </a:r>
            <a:br>
              <a:rPr lang="de-AT" sz="5500"/>
            </a:br>
            <a:br>
              <a:rPr lang="de-AT"/>
            </a:b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3C69B-A6C4-0EBD-29C6-407EB14D516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8192925-4AAD-53FA-5DD2-2D030406082E}"/>
              </a:ext>
            </a:extLst>
          </p:cNvPr>
          <p:cNvSpPr>
            <a:spLocks noGrp="1"/>
          </p:cNvSpPr>
          <p:nvPr>
            <p:ph type="title"/>
          </p:nvPr>
        </p:nvSpPr>
        <p:spPr/>
        <p:txBody>
          <a:bodyPr/>
          <a:lstStyle/>
          <a:p>
            <a:r>
              <a:rPr lang="de-AT"/>
              <a:t>Ökosystemdienstleistungen </a:t>
            </a:r>
          </a:p>
        </p:txBody>
      </p:sp>
      <p:sp>
        <p:nvSpPr>
          <p:cNvPr id="3" name="Fußzeilenplatzhalter 2">
            <a:extLst>
              <a:ext uri="{FF2B5EF4-FFF2-40B4-BE49-F238E27FC236}">
                <a16:creationId xmlns:a16="http://schemas.microsoft.com/office/drawing/2014/main" id="{F98BDDCF-8916-0F1E-E39E-24F4AA70DA3B}"/>
              </a:ext>
            </a:extLst>
          </p:cNvPr>
          <p:cNvSpPr>
            <a:spLocks noGrp="1"/>
          </p:cNvSpPr>
          <p:nvPr>
            <p:ph type="ftr" sz="quarter" idx="11"/>
          </p:nvPr>
        </p:nvSpPr>
        <p:spPr/>
        <p:txBody>
          <a:bodyPr/>
          <a:lstStyle/>
          <a:p>
            <a:r>
              <a:rPr lang="de-AT"/>
              <a:t>Ökosystemdienstleistungen</a:t>
            </a:r>
          </a:p>
        </p:txBody>
      </p:sp>
      <p:sp>
        <p:nvSpPr>
          <p:cNvPr id="4" name="Foliennummernplatzhalter 3">
            <a:extLst>
              <a:ext uri="{FF2B5EF4-FFF2-40B4-BE49-F238E27FC236}">
                <a16:creationId xmlns:a16="http://schemas.microsoft.com/office/drawing/2014/main" id="{3F6BA4CE-CD1D-739D-9CDF-518E50D02D4F}"/>
              </a:ext>
            </a:extLst>
          </p:cNvPr>
          <p:cNvSpPr>
            <a:spLocks noGrp="1"/>
          </p:cNvSpPr>
          <p:nvPr>
            <p:ph type="sldNum" sz="quarter" idx="12"/>
          </p:nvPr>
        </p:nvSpPr>
        <p:spPr/>
        <p:txBody>
          <a:bodyPr/>
          <a:lstStyle/>
          <a:p>
            <a:r>
              <a:rPr lang="de-AT"/>
              <a:t>Folie </a:t>
            </a:r>
            <a:fld id="{0AF89F37-6AD9-4F74-BC17-19E39A25D257}" type="slidenum">
              <a:rPr lang="de-AT" smtClean="0"/>
              <a:pPr/>
              <a:t>26</a:t>
            </a:fld>
            <a:endParaRPr lang="de-AT"/>
          </a:p>
        </p:txBody>
      </p:sp>
      <p:sp>
        <p:nvSpPr>
          <p:cNvPr id="8" name="Textfeld 7">
            <a:extLst>
              <a:ext uri="{FF2B5EF4-FFF2-40B4-BE49-F238E27FC236}">
                <a16:creationId xmlns:a16="http://schemas.microsoft.com/office/drawing/2014/main" id="{CC4A5FB7-C75A-8FC4-EFB2-67EFF33C8E44}"/>
              </a:ext>
            </a:extLst>
          </p:cNvPr>
          <p:cNvSpPr txBox="1"/>
          <p:nvPr/>
        </p:nvSpPr>
        <p:spPr>
          <a:xfrm>
            <a:off x="592494" y="1534045"/>
            <a:ext cx="11303764" cy="1323439"/>
          </a:xfrm>
          <a:prstGeom prst="rect">
            <a:avLst/>
          </a:prstGeom>
          <a:noFill/>
        </p:spPr>
        <p:txBody>
          <a:bodyPr wrap="square">
            <a:spAutoFit/>
          </a:bodyPr>
          <a:lstStyle/>
          <a:p>
            <a:r>
              <a:rPr lang="de-AT" sz="2000"/>
              <a:t>Ökosystemleistungen sind Leistungen, die dem Menschen direkten oder indirekten Nutzen bringen, z.B. wirtschaftlich, materiell, gesundheitlich oder psychisch</a:t>
            </a:r>
          </a:p>
          <a:p>
            <a:endParaRPr lang="de-AT" sz="2000"/>
          </a:p>
          <a:p>
            <a:endParaRPr lang="de-AT" sz="2000"/>
          </a:p>
        </p:txBody>
      </p:sp>
      <p:sp>
        <p:nvSpPr>
          <p:cNvPr id="6" name="Textfeld 5">
            <a:extLst>
              <a:ext uri="{FF2B5EF4-FFF2-40B4-BE49-F238E27FC236}">
                <a16:creationId xmlns:a16="http://schemas.microsoft.com/office/drawing/2014/main" id="{90ABDFE7-DDDF-EDAD-8987-27CD44B0A705}"/>
              </a:ext>
            </a:extLst>
          </p:cNvPr>
          <p:cNvSpPr txBox="1"/>
          <p:nvPr/>
        </p:nvSpPr>
        <p:spPr>
          <a:xfrm>
            <a:off x="6372331" y="6292691"/>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pic>
        <p:nvPicPr>
          <p:cNvPr id="4098" name="Picture 2" descr="Donau, Bayern, Stadt, Fluß, Wasser">
            <a:extLst>
              <a:ext uri="{FF2B5EF4-FFF2-40B4-BE49-F238E27FC236}">
                <a16:creationId xmlns:a16="http://schemas.microsoft.com/office/drawing/2014/main" id="{FCEB83F0-BD5B-BD4F-2A70-0B9D0AC4A6A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55346" y="2625715"/>
            <a:ext cx="6490183" cy="3650728"/>
          </a:xfrm>
          <a:prstGeom prst="rect">
            <a:avLst/>
          </a:prstGeom>
          <a:noFill/>
          <a:extLst>
            <a:ext uri="{909E8E84-426E-40DD-AFC4-6F175D3DCCD1}">
              <a14:hiddenFill xmlns:a14="http://schemas.microsoft.com/office/drawing/2010/main">
                <a:solidFill>
                  <a:srgbClr val="FFFFFF"/>
                </a:solidFill>
              </a14:hiddenFill>
            </a:ext>
          </a:extLst>
        </p:spPr>
      </p:pic>
      <p:sp>
        <p:nvSpPr>
          <p:cNvPr id="7" name="Textfeld 6">
            <a:extLst>
              <a:ext uri="{FF2B5EF4-FFF2-40B4-BE49-F238E27FC236}">
                <a16:creationId xmlns:a16="http://schemas.microsoft.com/office/drawing/2014/main" id="{1FB31D4E-1F69-0CD3-392C-8E8CC3B4D36B}"/>
              </a:ext>
            </a:extLst>
          </p:cNvPr>
          <p:cNvSpPr txBox="1"/>
          <p:nvPr/>
        </p:nvSpPr>
        <p:spPr>
          <a:xfrm>
            <a:off x="7443592" y="2958513"/>
            <a:ext cx="3742150" cy="646331"/>
          </a:xfrm>
          <a:prstGeom prst="rect">
            <a:avLst/>
          </a:prstGeom>
          <a:noFill/>
        </p:spPr>
        <p:txBody>
          <a:bodyPr wrap="square">
            <a:spAutoFit/>
          </a:bodyPr>
          <a:lstStyle/>
          <a:p>
            <a:pPr algn="ctr"/>
            <a:r>
              <a:rPr lang="de-AT" sz="1800" b="1"/>
              <a:t>Welche Ökosystemdienstleistungen erbringen Flüsse?</a:t>
            </a:r>
          </a:p>
        </p:txBody>
      </p:sp>
    </p:spTree>
    <p:extLst>
      <p:ext uri="{BB962C8B-B14F-4D97-AF65-F5344CB8AC3E}">
        <p14:creationId xmlns:p14="http://schemas.microsoft.com/office/powerpoint/2010/main" val="1205020081"/>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8AA33-774B-F0B7-D060-238F28E01B5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FA900D1-0B84-5BD7-EFF1-23E1B1F721DE}"/>
              </a:ext>
            </a:extLst>
          </p:cNvPr>
          <p:cNvSpPr>
            <a:spLocks noGrp="1"/>
          </p:cNvSpPr>
          <p:nvPr>
            <p:ph type="title"/>
          </p:nvPr>
        </p:nvSpPr>
        <p:spPr>
          <a:xfrm>
            <a:off x="592538" y="640040"/>
            <a:ext cx="4733224" cy="792976"/>
          </a:xfrm>
        </p:spPr>
        <p:txBody>
          <a:bodyPr/>
          <a:lstStyle/>
          <a:p>
            <a:r>
              <a:rPr lang="de-AT"/>
              <a:t>Ökosystemdienstleistung von Fließgewässern </a:t>
            </a:r>
          </a:p>
        </p:txBody>
      </p:sp>
      <p:sp>
        <p:nvSpPr>
          <p:cNvPr id="3" name="Fußzeilenplatzhalter 2">
            <a:extLst>
              <a:ext uri="{FF2B5EF4-FFF2-40B4-BE49-F238E27FC236}">
                <a16:creationId xmlns:a16="http://schemas.microsoft.com/office/drawing/2014/main" id="{58EF6379-15CD-ED94-7D88-D7E0C53E0BAA}"/>
              </a:ext>
            </a:extLst>
          </p:cNvPr>
          <p:cNvSpPr>
            <a:spLocks noGrp="1"/>
          </p:cNvSpPr>
          <p:nvPr>
            <p:ph type="ftr" sz="quarter" idx="11"/>
          </p:nvPr>
        </p:nvSpPr>
        <p:spPr/>
        <p:txBody>
          <a:bodyPr/>
          <a:lstStyle/>
          <a:p>
            <a:r>
              <a:rPr lang="de-AT"/>
              <a:t>Ökosystemdienstleistungen</a:t>
            </a:r>
          </a:p>
        </p:txBody>
      </p:sp>
      <p:sp>
        <p:nvSpPr>
          <p:cNvPr id="4" name="Foliennummernplatzhalter 3">
            <a:extLst>
              <a:ext uri="{FF2B5EF4-FFF2-40B4-BE49-F238E27FC236}">
                <a16:creationId xmlns:a16="http://schemas.microsoft.com/office/drawing/2014/main" id="{A2AED9B5-C7DF-EAB0-DCFC-695C373B3B5F}"/>
              </a:ext>
            </a:extLst>
          </p:cNvPr>
          <p:cNvSpPr>
            <a:spLocks noGrp="1"/>
          </p:cNvSpPr>
          <p:nvPr>
            <p:ph type="sldNum" sz="quarter" idx="12"/>
          </p:nvPr>
        </p:nvSpPr>
        <p:spPr/>
        <p:txBody>
          <a:bodyPr/>
          <a:lstStyle/>
          <a:p>
            <a:r>
              <a:rPr lang="de-AT"/>
              <a:t>Folie </a:t>
            </a:r>
            <a:fld id="{0AF89F37-6AD9-4F74-BC17-19E39A25D257}" type="slidenum">
              <a:rPr lang="de-AT" smtClean="0"/>
              <a:pPr/>
              <a:t>27</a:t>
            </a:fld>
            <a:endParaRPr lang="de-AT"/>
          </a:p>
        </p:txBody>
      </p:sp>
      <p:sp>
        <p:nvSpPr>
          <p:cNvPr id="8" name="Textfeld 7">
            <a:extLst>
              <a:ext uri="{FF2B5EF4-FFF2-40B4-BE49-F238E27FC236}">
                <a16:creationId xmlns:a16="http://schemas.microsoft.com/office/drawing/2014/main" id="{DCD9F07C-E88A-49D0-460D-345E1BAC4F5A}"/>
              </a:ext>
            </a:extLst>
          </p:cNvPr>
          <p:cNvSpPr txBox="1"/>
          <p:nvPr/>
        </p:nvSpPr>
        <p:spPr>
          <a:xfrm>
            <a:off x="635070" y="2300164"/>
            <a:ext cx="4449063" cy="3785652"/>
          </a:xfrm>
          <a:prstGeom prst="rect">
            <a:avLst/>
          </a:prstGeom>
          <a:noFill/>
        </p:spPr>
        <p:txBody>
          <a:bodyPr wrap="square">
            <a:spAutoFit/>
          </a:bodyPr>
          <a:lstStyle/>
          <a:p>
            <a:r>
              <a:rPr lang="de-AT" sz="2000"/>
              <a:t>Wasserversorgung (Trinkwasser, Industrie, Landwirtschaft)</a:t>
            </a:r>
          </a:p>
          <a:p>
            <a:r>
              <a:rPr lang="de-AT" sz="2000"/>
              <a:t>Lebensraum für zahlreiche Pflanzen- und Tierarten</a:t>
            </a:r>
          </a:p>
          <a:p>
            <a:r>
              <a:rPr lang="de-AT" sz="2000"/>
              <a:t>Hochwasserschutz</a:t>
            </a:r>
          </a:p>
          <a:p>
            <a:r>
              <a:rPr lang="de-AT" sz="2000"/>
              <a:t>Tourismus und Erholung</a:t>
            </a:r>
          </a:p>
          <a:p>
            <a:r>
              <a:rPr lang="de-AT" sz="2000"/>
              <a:t>Klimaregulation</a:t>
            </a:r>
          </a:p>
          <a:p>
            <a:endParaRPr lang="de-AT" sz="2000"/>
          </a:p>
          <a:p>
            <a:r>
              <a:rPr lang="de-AT" sz="2000"/>
              <a:t>Energieerzeugung</a:t>
            </a:r>
          </a:p>
          <a:p>
            <a:r>
              <a:rPr lang="de-AT" sz="2000"/>
              <a:t>Verkehrsweg</a:t>
            </a:r>
          </a:p>
          <a:p>
            <a:endParaRPr lang="de-AT" sz="2000"/>
          </a:p>
          <a:p>
            <a:endParaRPr lang="de-AT" sz="2000"/>
          </a:p>
        </p:txBody>
      </p:sp>
      <p:pic>
        <p:nvPicPr>
          <p:cNvPr id="7" name="Grafik 6" descr="Ein Bild, das Text, Screenshot, Darstellung enthält.&#10;&#10;KI-generierte Inhalte können fehlerhaft sein.">
            <a:extLst>
              <a:ext uri="{FF2B5EF4-FFF2-40B4-BE49-F238E27FC236}">
                <a16:creationId xmlns:a16="http://schemas.microsoft.com/office/drawing/2014/main" id="{6D738BAE-5B89-1F58-B0F6-66602207B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597512" y="0"/>
            <a:ext cx="6594488" cy="6858000"/>
          </a:xfrm>
          <a:prstGeom prst="rect">
            <a:avLst/>
          </a:prstGeom>
        </p:spPr>
      </p:pic>
      <p:sp>
        <p:nvSpPr>
          <p:cNvPr id="9" name="Textfeld 8">
            <a:extLst>
              <a:ext uri="{FF2B5EF4-FFF2-40B4-BE49-F238E27FC236}">
                <a16:creationId xmlns:a16="http://schemas.microsoft.com/office/drawing/2014/main" id="{4A519422-03E7-E3F8-DFFD-15FD877665EB}"/>
              </a:ext>
            </a:extLst>
          </p:cNvPr>
          <p:cNvSpPr txBox="1"/>
          <p:nvPr/>
        </p:nvSpPr>
        <p:spPr>
          <a:xfrm>
            <a:off x="4285695" y="6475254"/>
            <a:ext cx="1311817" cy="246221"/>
          </a:xfrm>
          <a:prstGeom prst="rect">
            <a:avLst/>
          </a:prstGeom>
          <a:noFill/>
        </p:spPr>
        <p:txBody>
          <a:bodyPr wrap="square">
            <a:spAutoFit/>
          </a:bodyPr>
          <a:lstStyle/>
          <a:p>
            <a:r>
              <a:rPr lang="de-AT" sz="1000">
                <a:solidFill>
                  <a:srgbClr val="3C6496"/>
                </a:solidFill>
              </a:rPr>
              <a:t>Bild: WWF Österreich</a:t>
            </a:r>
          </a:p>
        </p:txBody>
      </p:sp>
    </p:spTree>
    <p:extLst>
      <p:ext uri="{BB962C8B-B14F-4D97-AF65-F5344CB8AC3E}">
        <p14:creationId xmlns:p14="http://schemas.microsoft.com/office/powerpoint/2010/main" val="2258835915"/>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99C01-5BB4-EA40-56FD-80A30FEDAD92}"/>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48DAB2B-5655-75D5-8174-209B0C98C1C8}"/>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Ökosystemdienstleistungen</a:t>
            </a:r>
            <a:endParaRPr lang="de-AT"/>
          </a:p>
        </p:txBody>
      </p:sp>
      <p:sp>
        <p:nvSpPr>
          <p:cNvPr id="3" name="Titel 2">
            <a:extLst>
              <a:ext uri="{FF2B5EF4-FFF2-40B4-BE49-F238E27FC236}">
                <a16:creationId xmlns:a16="http://schemas.microsoft.com/office/drawing/2014/main" id="{B46B8C39-19ED-F29D-00D7-684A79DBFBF5}"/>
              </a:ext>
            </a:extLst>
          </p:cNvPr>
          <p:cNvSpPr>
            <a:spLocks noGrp="1"/>
          </p:cNvSpPr>
          <p:nvPr>
            <p:ph type="title"/>
          </p:nvPr>
        </p:nvSpPr>
        <p:spPr/>
        <p:txBody>
          <a:bodyPr/>
          <a:lstStyle/>
          <a:p>
            <a:r>
              <a:rPr lang="de-AT"/>
              <a:t>Wassermanagement und Trinkwasserversorgung</a:t>
            </a:r>
          </a:p>
        </p:txBody>
      </p:sp>
      <p:sp>
        <p:nvSpPr>
          <p:cNvPr id="4" name="Inhaltsplatzhalter 3">
            <a:extLst>
              <a:ext uri="{FF2B5EF4-FFF2-40B4-BE49-F238E27FC236}">
                <a16:creationId xmlns:a16="http://schemas.microsoft.com/office/drawing/2014/main" id="{FA3028BB-CE30-C71B-A03C-732BFCECB92A}"/>
              </a:ext>
            </a:extLst>
          </p:cNvPr>
          <p:cNvSpPr>
            <a:spLocks noGrp="1"/>
          </p:cNvSpPr>
          <p:nvPr>
            <p:ph idx="1"/>
          </p:nvPr>
        </p:nvSpPr>
        <p:spPr>
          <a:xfrm>
            <a:off x="618790" y="1719014"/>
            <a:ext cx="10954420" cy="4351338"/>
          </a:xfrm>
        </p:spPr>
        <p:txBody>
          <a:bodyPr/>
          <a:lstStyle/>
          <a:p>
            <a:pPr marL="0" indent="0">
              <a:buNone/>
            </a:pPr>
            <a:r>
              <a:rPr lang="de-AT" sz="2000" b="1"/>
              <a:t>Arbeitsaufgabe</a:t>
            </a:r>
          </a:p>
          <a:p>
            <a:pPr marL="0" indent="0">
              <a:buNone/>
            </a:pPr>
            <a:endParaRPr lang="de-AT" sz="2000"/>
          </a:p>
          <a:p>
            <a:pPr marL="0" indent="0">
              <a:buNone/>
            </a:pPr>
            <a:r>
              <a:rPr lang="de-AT" sz="2000"/>
              <a:t>Lest die beiden Zeitungsartikel und diskutiert über die Vor- und Nachteile im Wassermanagement</a:t>
            </a:r>
          </a:p>
          <a:p>
            <a:pPr marL="0" indent="0">
              <a:buNone/>
            </a:pPr>
            <a:endParaRPr lang="de-AT" sz="2000"/>
          </a:p>
          <a:p>
            <a:r>
              <a:rPr lang="de-AT" sz="2000">
                <a:hlinkClick r:id="rId3"/>
              </a:rPr>
              <a:t>Donauwasser gegen die Dürre: Lösung für den Osten Österreichs?</a:t>
            </a:r>
            <a:endParaRPr lang="de-AT" sz="2000">
              <a:hlinkClick r:id="rId4"/>
            </a:endParaRPr>
          </a:p>
          <a:p>
            <a:r>
              <a:rPr lang="de-AT" sz="2000">
                <a:hlinkClick r:id="rId4"/>
              </a:rPr>
              <a:t>WWF: Donau-Wasser im Neusiedler See wäre folgenschwerster Eingriff seit 100 Jahren - WWF Österreich</a:t>
            </a:r>
            <a:endParaRPr lang="de-AT" sz="2000"/>
          </a:p>
          <a:p>
            <a:pPr marL="0" indent="0">
              <a:buNone/>
            </a:pPr>
            <a:endParaRPr lang="de-AT" sz="2600">
              <a:solidFill>
                <a:srgbClr val="2D4C71"/>
              </a:solidFill>
            </a:endParaRPr>
          </a:p>
        </p:txBody>
      </p:sp>
      <p:sp>
        <p:nvSpPr>
          <p:cNvPr id="5" name="Foliennummernplatzhalter 4">
            <a:extLst>
              <a:ext uri="{FF2B5EF4-FFF2-40B4-BE49-F238E27FC236}">
                <a16:creationId xmlns:a16="http://schemas.microsoft.com/office/drawing/2014/main" id="{D5BA6E42-1D84-BBB3-F965-09F70F96E7C4}"/>
              </a:ext>
            </a:extLst>
          </p:cNvPr>
          <p:cNvSpPr>
            <a:spLocks noGrp="1"/>
          </p:cNvSpPr>
          <p:nvPr>
            <p:ph type="sldNum" sz="quarter" idx="12"/>
          </p:nvPr>
        </p:nvSpPr>
        <p:spPr/>
        <p:txBody>
          <a:bodyPr/>
          <a:lstStyle/>
          <a:p>
            <a:r>
              <a:rPr lang="de-AT"/>
              <a:t>Folie </a:t>
            </a:r>
            <a:fld id="{0AF89F37-6AD9-4F74-BC17-19E39A25D257}" type="slidenum">
              <a:rPr lang="de-AT" smtClean="0"/>
              <a:pPr/>
              <a:t>28</a:t>
            </a:fld>
            <a:endParaRPr lang="de-AT"/>
          </a:p>
        </p:txBody>
      </p:sp>
    </p:spTree>
    <p:extLst>
      <p:ext uri="{BB962C8B-B14F-4D97-AF65-F5344CB8AC3E}">
        <p14:creationId xmlns:p14="http://schemas.microsoft.com/office/powerpoint/2010/main" val="86727136"/>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ABC4B-6116-27DF-6B95-9399A7A8413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4165B63-7D6F-27B7-7C9F-05D8C98B8539}"/>
              </a:ext>
            </a:extLst>
          </p:cNvPr>
          <p:cNvSpPr>
            <a:spLocks noGrp="1"/>
          </p:cNvSpPr>
          <p:nvPr>
            <p:ph type="title"/>
          </p:nvPr>
        </p:nvSpPr>
        <p:spPr/>
        <p:txBody>
          <a:bodyPr/>
          <a:lstStyle/>
          <a:p>
            <a:r>
              <a:rPr lang="de-AT"/>
              <a:t>Energieerzeugung</a:t>
            </a:r>
          </a:p>
        </p:txBody>
      </p:sp>
      <p:sp>
        <p:nvSpPr>
          <p:cNvPr id="3" name="Fußzeilenplatzhalter 2">
            <a:extLst>
              <a:ext uri="{FF2B5EF4-FFF2-40B4-BE49-F238E27FC236}">
                <a16:creationId xmlns:a16="http://schemas.microsoft.com/office/drawing/2014/main" id="{F7199CAB-C540-5F31-B6FC-C0532557BE9B}"/>
              </a:ext>
            </a:extLst>
          </p:cNvPr>
          <p:cNvSpPr>
            <a:spLocks noGrp="1"/>
          </p:cNvSpPr>
          <p:nvPr>
            <p:ph type="ftr" sz="quarter" idx="11"/>
          </p:nvPr>
        </p:nvSpPr>
        <p:spPr/>
        <p:txBody>
          <a:bodyPr/>
          <a:lstStyle/>
          <a:p>
            <a:r>
              <a:rPr lang="de-AT"/>
              <a:t>Ökosystemdienstleistungen</a:t>
            </a:r>
          </a:p>
        </p:txBody>
      </p:sp>
      <p:sp>
        <p:nvSpPr>
          <p:cNvPr id="8" name="Textfeld 7">
            <a:extLst>
              <a:ext uri="{FF2B5EF4-FFF2-40B4-BE49-F238E27FC236}">
                <a16:creationId xmlns:a16="http://schemas.microsoft.com/office/drawing/2014/main" id="{19693D07-2103-D6F3-2A3D-0680A9E2E034}"/>
              </a:ext>
            </a:extLst>
          </p:cNvPr>
          <p:cNvSpPr txBox="1"/>
          <p:nvPr/>
        </p:nvSpPr>
        <p:spPr>
          <a:xfrm>
            <a:off x="8188200" y="2572239"/>
            <a:ext cx="3494762" cy="1938992"/>
          </a:xfrm>
          <a:prstGeom prst="rect">
            <a:avLst/>
          </a:prstGeom>
          <a:noFill/>
        </p:spPr>
        <p:txBody>
          <a:bodyPr wrap="square">
            <a:spAutoFit/>
          </a:bodyPr>
          <a:lstStyle/>
          <a:p>
            <a:r>
              <a:rPr lang="de-AT" sz="2000"/>
              <a:t>Im Jahr 2023 stammten </a:t>
            </a:r>
            <a:r>
              <a:rPr lang="de-AT" sz="2000" b="1"/>
              <a:t>85 % des in Österreich erzeugten Stroms aus erneuerbaren Quellen</a:t>
            </a:r>
            <a:r>
              <a:rPr lang="de-AT" sz="2000"/>
              <a:t> – allen voran der </a:t>
            </a:r>
            <a:r>
              <a:rPr lang="de-AT" sz="2000" b="1"/>
              <a:t>Wasserkraft mit einem Anteil von 60,8 %.</a:t>
            </a:r>
            <a:endParaRPr lang="de-AT" sz="2000"/>
          </a:p>
        </p:txBody>
      </p:sp>
      <p:sp>
        <p:nvSpPr>
          <p:cNvPr id="6" name="Textfeld 5">
            <a:extLst>
              <a:ext uri="{FF2B5EF4-FFF2-40B4-BE49-F238E27FC236}">
                <a16:creationId xmlns:a16="http://schemas.microsoft.com/office/drawing/2014/main" id="{C438BA16-37D5-E3E9-1016-1AFBAC378462}"/>
              </a:ext>
            </a:extLst>
          </p:cNvPr>
          <p:cNvSpPr txBox="1"/>
          <p:nvPr/>
        </p:nvSpPr>
        <p:spPr>
          <a:xfrm>
            <a:off x="7903923" y="6390797"/>
            <a:ext cx="1311817" cy="246221"/>
          </a:xfrm>
          <a:prstGeom prst="rect">
            <a:avLst/>
          </a:prstGeom>
          <a:noFill/>
        </p:spPr>
        <p:txBody>
          <a:bodyPr wrap="square">
            <a:spAutoFit/>
          </a:bodyPr>
          <a:lstStyle/>
          <a:p>
            <a:r>
              <a:rPr lang="de-AT" sz="1000">
                <a:solidFill>
                  <a:srgbClr val="3C6496"/>
                </a:solidFill>
              </a:rPr>
              <a:t>Bild: E-Control</a:t>
            </a:r>
          </a:p>
        </p:txBody>
      </p:sp>
      <p:pic>
        <p:nvPicPr>
          <p:cNvPr id="7" name="Grafik 6" descr="Ein Bild, das Text, Screenshot, Kreis, Zahl enthält.&#10;&#10;KI-generierte Inhalte können fehlerhaft sein.">
            <a:extLst>
              <a:ext uri="{FF2B5EF4-FFF2-40B4-BE49-F238E27FC236}">
                <a16:creationId xmlns:a16="http://schemas.microsoft.com/office/drawing/2014/main" id="{902A3600-492C-E3DD-F048-E10F96C95F4F}"/>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80195" y="1502494"/>
            <a:ext cx="7131839" cy="5083312"/>
          </a:xfrm>
          <a:prstGeom prst="rect">
            <a:avLst/>
          </a:prstGeom>
        </p:spPr>
      </p:pic>
    </p:spTree>
    <p:extLst>
      <p:ext uri="{BB962C8B-B14F-4D97-AF65-F5344CB8AC3E}">
        <p14:creationId xmlns:p14="http://schemas.microsoft.com/office/powerpoint/2010/main" val="3395829081"/>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0E1B5-7D4C-C36A-7A9E-BD5BABF467B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8C48625-52A5-A53E-707A-64030F5660EE}"/>
              </a:ext>
            </a:extLst>
          </p:cNvPr>
          <p:cNvSpPr>
            <a:spLocks noGrp="1"/>
          </p:cNvSpPr>
          <p:nvPr>
            <p:ph type="title"/>
          </p:nvPr>
        </p:nvSpPr>
        <p:spPr/>
        <p:txBody>
          <a:bodyPr/>
          <a:lstStyle/>
          <a:p>
            <a:r>
              <a:rPr lang="de-AT"/>
              <a:t>Hochwasserschutz</a:t>
            </a:r>
          </a:p>
        </p:txBody>
      </p:sp>
      <p:sp>
        <p:nvSpPr>
          <p:cNvPr id="3" name="Fußzeilenplatzhalter 2">
            <a:extLst>
              <a:ext uri="{FF2B5EF4-FFF2-40B4-BE49-F238E27FC236}">
                <a16:creationId xmlns:a16="http://schemas.microsoft.com/office/drawing/2014/main" id="{2185858D-EAFE-C2AA-8CC3-4BE959F57514}"/>
              </a:ext>
            </a:extLst>
          </p:cNvPr>
          <p:cNvSpPr>
            <a:spLocks noGrp="1"/>
          </p:cNvSpPr>
          <p:nvPr>
            <p:ph type="ftr" sz="quarter" idx="11"/>
          </p:nvPr>
        </p:nvSpPr>
        <p:spPr/>
        <p:txBody>
          <a:bodyPr/>
          <a:lstStyle/>
          <a:p>
            <a:r>
              <a:rPr lang="de-AT"/>
              <a:t>Ökosystemdienstleistungen</a:t>
            </a:r>
          </a:p>
        </p:txBody>
      </p:sp>
      <p:sp>
        <p:nvSpPr>
          <p:cNvPr id="8" name="Textfeld 7">
            <a:extLst>
              <a:ext uri="{FF2B5EF4-FFF2-40B4-BE49-F238E27FC236}">
                <a16:creationId xmlns:a16="http://schemas.microsoft.com/office/drawing/2014/main" id="{D67A6B99-37DD-E160-A886-1C6BB5F51F41}"/>
              </a:ext>
            </a:extLst>
          </p:cNvPr>
          <p:cNvSpPr txBox="1"/>
          <p:nvPr/>
        </p:nvSpPr>
        <p:spPr>
          <a:xfrm>
            <a:off x="635070" y="1651037"/>
            <a:ext cx="10989083" cy="1708160"/>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000"/>
              <a:t>Der Hochwasserschutz zählt zu den zentralen Funktionen eines natürlichen Flussökosystems.</a:t>
            </a:r>
          </a:p>
          <a:p>
            <a:pPr marL="342900" indent="-342900">
              <a:spcAft>
                <a:spcPts val="600"/>
              </a:spcAft>
              <a:buFont typeface="Arial" panose="020B0604020202020204" pitchFamily="34" charset="0"/>
              <a:buChar char="•"/>
            </a:pPr>
            <a:r>
              <a:rPr lang="de-AT" sz="2000"/>
              <a:t>So dienen etwa die ausgedehnten Donau-Auen östlich von Wien als natürliche Rückhalte- bzw. Retentionsräume. Sie können große Wassermengen aufnehmen, diese zeitverzögert wieder abgeben und dadurch die Auswirkungen von Hochwässern deutlich abschwächen. Im Gegensatz dazu fehlen westlich von Wien solche weitläufigen Überschwemmungsgebiete heute über weite Strecken.</a:t>
            </a:r>
          </a:p>
        </p:txBody>
      </p:sp>
      <p:sp>
        <p:nvSpPr>
          <p:cNvPr id="6" name="Textfeld 5">
            <a:extLst>
              <a:ext uri="{FF2B5EF4-FFF2-40B4-BE49-F238E27FC236}">
                <a16:creationId xmlns:a16="http://schemas.microsoft.com/office/drawing/2014/main" id="{FF6E353B-F5A8-5B10-CF00-BAF31379DC2F}"/>
              </a:ext>
            </a:extLst>
          </p:cNvPr>
          <p:cNvSpPr txBox="1"/>
          <p:nvPr/>
        </p:nvSpPr>
        <p:spPr>
          <a:xfrm>
            <a:off x="6814159" y="6454928"/>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pic>
        <p:nvPicPr>
          <p:cNvPr id="4" name="Grafik 3">
            <a:extLst>
              <a:ext uri="{FF2B5EF4-FFF2-40B4-BE49-F238E27FC236}">
                <a16:creationId xmlns:a16="http://schemas.microsoft.com/office/drawing/2014/main" id="{4C13C938-65B3-3961-5DE7-A305D1859AF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713945" y="3500274"/>
            <a:ext cx="4267200" cy="3200400"/>
          </a:xfrm>
          <a:prstGeom prst="rect">
            <a:avLst/>
          </a:prstGeom>
        </p:spPr>
      </p:pic>
      <p:sp>
        <p:nvSpPr>
          <p:cNvPr id="9" name="Textfeld 8">
            <a:extLst>
              <a:ext uri="{FF2B5EF4-FFF2-40B4-BE49-F238E27FC236}">
                <a16:creationId xmlns:a16="http://schemas.microsoft.com/office/drawing/2014/main" id="{2736BABC-1FD3-3DA2-5982-F8521B0E36B8}"/>
              </a:ext>
            </a:extLst>
          </p:cNvPr>
          <p:cNvSpPr txBox="1"/>
          <p:nvPr/>
        </p:nvSpPr>
        <p:spPr>
          <a:xfrm>
            <a:off x="635070" y="3359197"/>
            <a:ext cx="6093912" cy="2246769"/>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000"/>
              <a:t>Damit Flüsse bei Hochwasser genügend Platz zur Ausdehnung haben, sind unbebaute Überschwemmungsflächen und Retentionsräume von entscheidender Bedeutung. Zugleich sind diese Überflutungen für das Ökosystem der Auen selbst lebenswichtig, da sie dessen natürliche Dynamik und Artenvielfalt erhalten.</a:t>
            </a:r>
          </a:p>
        </p:txBody>
      </p:sp>
    </p:spTree>
    <p:extLst>
      <p:ext uri="{BB962C8B-B14F-4D97-AF65-F5344CB8AC3E}">
        <p14:creationId xmlns:p14="http://schemas.microsoft.com/office/powerpoint/2010/main" val="2323379196"/>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81537-F7BA-3271-4F0E-709F5D2D8E10}"/>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35FC1D7A-68F9-4926-A8C7-BC62EDF1735E}"/>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Ökosystemdienstleistungen</a:t>
            </a:r>
            <a:endParaRPr lang="de-AT"/>
          </a:p>
        </p:txBody>
      </p:sp>
      <p:sp>
        <p:nvSpPr>
          <p:cNvPr id="3" name="Titel 2">
            <a:extLst>
              <a:ext uri="{FF2B5EF4-FFF2-40B4-BE49-F238E27FC236}">
                <a16:creationId xmlns:a16="http://schemas.microsoft.com/office/drawing/2014/main" id="{3A54F033-C971-42C6-98A0-65E1FD328DE5}"/>
              </a:ext>
            </a:extLst>
          </p:cNvPr>
          <p:cNvSpPr>
            <a:spLocks noGrp="1"/>
          </p:cNvSpPr>
          <p:nvPr>
            <p:ph type="title"/>
          </p:nvPr>
        </p:nvSpPr>
        <p:spPr/>
        <p:txBody>
          <a:bodyPr/>
          <a:lstStyle/>
          <a:p>
            <a:r>
              <a:rPr lang="de-AT"/>
              <a:t>Hochwasserschutz</a:t>
            </a:r>
          </a:p>
        </p:txBody>
      </p:sp>
      <p:sp>
        <p:nvSpPr>
          <p:cNvPr id="4" name="Inhaltsplatzhalter 3">
            <a:extLst>
              <a:ext uri="{FF2B5EF4-FFF2-40B4-BE49-F238E27FC236}">
                <a16:creationId xmlns:a16="http://schemas.microsoft.com/office/drawing/2014/main" id="{DF2FA31A-7C3B-0291-EFAC-9E9C2DEE894F}"/>
              </a:ext>
            </a:extLst>
          </p:cNvPr>
          <p:cNvSpPr>
            <a:spLocks noGrp="1"/>
          </p:cNvSpPr>
          <p:nvPr>
            <p:ph idx="1"/>
          </p:nvPr>
        </p:nvSpPr>
        <p:spPr>
          <a:xfrm>
            <a:off x="618790" y="4557010"/>
            <a:ext cx="10954420" cy="1513342"/>
          </a:xfrm>
        </p:spPr>
        <p:txBody>
          <a:bodyPr/>
          <a:lstStyle/>
          <a:p>
            <a:pPr marL="0" indent="0">
              <a:buNone/>
            </a:pPr>
            <a:endParaRPr lang="de-AT" sz="2000">
              <a:solidFill>
                <a:srgbClr val="1A1A1A"/>
              </a:solidFill>
              <a:hlinkClick r:id="rId4"/>
            </a:endParaRPr>
          </a:p>
          <a:p>
            <a:pPr marL="0" indent="0">
              <a:buNone/>
            </a:pPr>
            <a:r>
              <a:rPr lang="de-AT" sz="2000">
                <a:solidFill>
                  <a:srgbClr val="1A1A1A"/>
                </a:solidFill>
                <a:hlinkClick r:id="rId4"/>
              </a:rPr>
              <a:t>https://www.youtube.com/watch?v=61c5Iqa7RH0</a:t>
            </a:r>
            <a:r>
              <a:rPr lang="de-AT" sz="2000">
                <a:solidFill>
                  <a:srgbClr val="1A1A1A"/>
                </a:solidFill>
              </a:rPr>
              <a:t> </a:t>
            </a:r>
          </a:p>
          <a:p>
            <a:pPr marL="0" indent="0">
              <a:buNone/>
            </a:pPr>
            <a:endParaRPr lang="de-AT" sz="2600">
              <a:solidFill>
                <a:srgbClr val="2D4C71"/>
              </a:solidFill>
            </a:endParaRPr>
          </a:p>
          <a:p>
            <a:pPr marL="0" indent="0">
              <a:buNone/>
            </a:pPr>
            <a:endParaRPr lang="de-AT" sz="2600">
              <a:solidFill>
                <a:srgbClr val="2D4C71"/>
              </a:solidFill>
            </a:endParaRPr>
          </a:p>
        </p:txBody>
      </p:sp>
      <p:sp>
        <p:nvSpPr>
          <p:cNvPr id="5" name="Foliennummernplatzhalter 4">
            <a:extLst>
              <a:ext uri="{FF2B5EF4-FFF2-40B4-BE49-F238E27FC236}">
                <a16:creationId xmlns:a16="http://schemas.microsoft.com/office/drawing/2014/main" id="{7A3D7E68-5E31-49C7-822A-EAABC840BC26}"/>
              </a:ext>
            </a:extLst>
          </p:cNvPr>
          <p:cNvSpPr>
            <a:spLocks noGrp="1"/>
          </p:cNvSpPr>
          <p:nvPr>
            <p:ph type="sldNum" sz="quarter" idx="12"/>
          </p:nvPr>
        </p:nvSpPr>
        <p:spPr/>
        <p:txBody>
          <a:bodyPr/>
          <a:lstStyle/>
          <a:p>
            <a:r>
              <a:rPr lang="de-AT"/>
              <a:t>Folie </a:t>
            </a:r>
            <a:fld id="{0AF89F37-6AD9-4F74-BC17-19E39A25D257}" type="slidenum">
              <a:rPr lang="de-AT" smtClean="0"/>
              <a:pPr/>
              <a:t>31</a:t>
            </a:fld>
            <a:endParaRPr lang="de-AT"/>
          </a:p>
        </p:txBody>
      </p:sp>
      <p:pic>
        <p:nvPicPr>
          <p:cNvPr id="6" name="Onlinemedien 5" title="Hochwasser als natürliches Phänomen im Auwald">
            <a:hlinkClick r:id="" action="ppaction://media"/>
            <a:extLst>
              <a:ext uri="{FF2B5EF4-FFF2-40B4-BE49-F238E27FC236}">
                <a16:creationId xmlns:a16="http://schemas.microsoft.com/office/drawing/2014/main" id="{593C2F9F-56C5-9DB7-6044-00A9FBD5047D}"/>
              </a:ext>
            </a:extLst>
          </p:cNvPr>
          <p:cNvPicPr>
            <a:picLocks noRot="1" noChangeAspect="1"/>
          </p:cNvPicPr>
          <p:nvPr>
            <a:videoFile r:link="rId1"/>
          </p:nvPr>
        </p:nvPicPr>
        <p:blipFill>
          <a:blip r:embed="rId5"/>
          <a:stretch>
            <a:fillRect/>
          </a:stretch>
        </p:blipFill>
        <p:spPr>
          <a:xfrm>
            <a:off x="712033" y="1590581"/>
            <a:ext cx="5794193" cy="3273727"/>
          </a:xfrm>
          <a:prstGeom prst="rect">
            <a:avLst/>
          </a:prstGeom>
        </p:spPr>
      </p:pic>
    </p:spTree>
    <p:extLst>
      <p:ext uri="{BB962C8B-B14F-4D97-AF65-F5344CB8AC3E}">
        <p14:creationId xmlns:p14="http://schemas.microsoft.com/office/powerpoint/2010/main" val="194613375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47F2B-192F-7CBE-AEF5-7562340DFC5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DEC9346-9356-16C3-975A-99E4236E3763}"/>
              </a:ext>
            </a:extLst>
          </p:cNvPr>
          <p:cNvSpPr>
            <a:spLocks noGrp="1"/>
          </p:cNvSpPr>
          <p:nvPr>
            <p:ph type="title"/>
          </p:nvPr>
        </p:nvSpPr>
        <p:spPr>
          <a:xfrm>
            <a:off x="592537" y="640040"/>
            <a:ext cx="8852087" cy="792976"/>
          </a:xfrm>
        </p:spPr>
        <p:txBody>
          <a:bodyPr/>
          <a:lstStyle/>
          <a:p>
            <a:r>
              <a:rPr lang="de-AT"/>
              <a:t>Die Donau als Verkehrs- und Transportinfrastruktur</a:t>
            </a:r>
          </a:p>
        </p:txBody>
      </p:sp>
      <p:sp>
        <p:nvSpPr>
          <p:cNvPr id="3" name="Fußzeilenplatzhalter 2">
            <a:extLst>
              <a:ext uri="{FF2B5EF4-FFF2-40B4-BE49-F238E27FC236}">
                <a16:creationId xmlns:a16="http://schemas.microsoft.com/office/drawing/2014/main" id="{2AAE6E9C-032D-6FA8-FE21-E351BEE7D447}"/>
              </a:ext>
            </a:extLst>
          </p:cNvPr>
          <p:cNvSpPr>
            <a:spLocks noGrp="1"/>
          </p:cNvSpPr>
          <p:nvPr>
            <p:ph type="ftr" sz="quarter" idx="11"/>
          </p:nvPr>
        </p:nvSpPr>
        <p:spPr/>
        <p:txBody>
          <a:bodyPr/>
          <a:lstStyle/>
          <a:p>
            <a:r>
              <a:rPr lang="de-AT"/>
              <a:t>Ökosystemdienstleistungen</a:t>
            </a:r>
          </a:p>
        </p:txBody>
      </p:sp>
      <p:sp>
        <p:nvSpPr>
          <p:cNvPr id="8" name="Textfeld 7">
            <a:extLst>
              <a:ext uri="{FF2B5EF4-FFF2-40B4-BE49-F238E27FC236}">
                <a16:creationId xmlns:a16="http://schemas.microsoft.com/office/drawing/2014/main" id="{385E011B-7CD8-5960-C13B-FE41974BBE8A}"/>
              </a:ext>
            </a:extLst>
          </p:cNvPr>
          <p:cNvSpPr txBox="1"/>
          <p:nvPr/>
        </p:nvSpPr>
        <p:spPr>
          <a:xfrm>
            <a:off x="635070" y="1651037"/>
            <a:ext cx="10989083" cy="3016210"/>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000"/>
              <a:t>2.415 km schiffbar</a:t>
            </a:r>
          </a:p>
          <a:p>
            <a:pPr marL="342900" indent="-342900">
              <a:spcAft>
                <a:spcPts val="600"/>
              </a:spcAft>
              <a:buFont typeface="Arial" panose="020B0604020202020204" pitchFamily="34" charset="0"/>
              <a:buChar char="•"/>
            </a:pPr>
            <a:r>
              <a:rPr lang="de-AT" sz="2000"/>
              <a:t>verbindet 10 Anrainerstaaten (vom Schwarzwald bis ins Schwarze Meer)</a:t>
            </a:r>
          </a:p>
          <a:p>
            <a:pPr marL="342900" indent="-342900">
              <a:spcAft>
                <a:spcPts val="600"/>
              </a:spcAft>
              <a:buFont typeface="Arial" panose="020B0604020202020204" pitchFamily="34" charset="0"/>
              <a:buChar char="•"/>
            </a:pPr>
            <a:r>
              <a:rPr lang="de-AT" sz="2000"/>
              <a:t>wichtig für den Transport von Stahl, Papier, Mineralöl, landwirtschaftliche Erzeugnisse, chemische Produkte, Autos und Maschinenbau</a:t>
            </a:r>
          </a:p>
          <a:p>
            <a:pPr marL="342900" indent="-342900">
              <a:spcAft>
                <a:spcPts val="600"/>
              </a:spcAft>
              <a:buFont typeface="Arial" panose="020B0604020202020204" pitchFamily="34" charset="0"/>
              <a:buChar char="•"/>
            </a:pPr>
            <a:r>
              <a:rPr lang="de-AT" sz="2000"/>
              <a:t>Transportaufkommen 2024: 6,6 </a:t>
            </a:r>
            <a:r>
              <a:rPr lang="de-AT" sz="2000" err="1"/>
              <a:t>Mio</a:t>
            </a:r>
            <a:r>
              <a:rPr lang="de-AT" sz="2000"/>
              <a:t> t</a:t>
            </a:r>
          </a:p>
          <a:p>
            <a:pPr marL="342900" indent="-342900">
              <a:spcAft>
                <a:spcPts val="600"/>
              </a:spcAft>
              <a:buFont typeface="Arial" panose="020B0604020202020204" pitchFamily="34" charset="0"/>
              <a:buChar char="•"/>
            </a:pPr>
            <a:r>
              <a:rPr lang="de-AT" sz="2000"/>
              <a:t>Geschleuste Schiffseinheiten an den österreichischen Donauschleusen 2024: </a:t>
            </a:r>
          </a:p>
          <a:p>
            <a:pPr marL="800100" lvl="1" indent="-342900">
              <a:spcAft>
                <a:spcPts val="600"/>
              </a:spcAft>
              <a:buFont typeface="Arial" panose="020B0604020202020204" pitchFamily="34" charset="0"/>
              <a:buChar char="•"/>
            </a:pPr>
            <a:r>
              <a:rPr lang="de-AT" sz="2000"/>
              <a:t>Güterverkehr: 33 433 Einheiten</a:t>
            </a:r>
          </a:p>
          <a:p>
            <a:pPr marL="800100" lvl="1" indent="-342900">
              <a:spcAft>
                <a:spcPts val="600"/>
              </a:spcAft>
              <a:buFont typeface="Arial" panose="020B0604020202020204" pitchFamily="34" charset="0"/>
              <a:buChar char="•"/>
            </a:pPr>
            <a:r>
              <a:rPr lang="de-AT" sz="2000"/>
              <a:t>Personenverkehr: 42 634 Einheiten</a:t>
            </a:r>
          </a:p>
        </p:txBody>
      </p:sp>
      <p:sp>
        <p:nvSpPr>
          <p:cNvPr id="6" name="Textfeld 5">
            <a:extLst>
              <a:ext uri="{FF2B5EF4-FFF2-40B4-BE49-F238E27FC236}">
                <a16:creationId xmlns:a16="http://schemas.microsoft.com/office/drawing/2014/main" id="{9F8EC892-D6B9-5AE9-FC90-0DE7B5E9633D}"/>
              </a:ext>
            </a:extLst>
          </p:cNvPr>
          <p:cNvSpPr txBox="1"/>
          <p:nvPr/>
        </p:nvSpPr>
        <p:spPr>
          <a:xfrm>
            <a:off x="4070960" y="6462695"/>
            <a:ext cx="1549470" cy="246221"/>
          </a:xfrm>
          <a:prstGeom prst="rect">
            <a:avLst/>
          </a:prstGeom>
          <a:noFill/>
        </p:spPr>
        <p:txBody>
          <a:bodyPr wrap="square">
            <a:spAutoFit/>
          </a:bodyPr>
          <a:lstStyle/>
          <a:p>
            <a:r>
              <a:rPr lang="de-AT" sz="1000" dirty="0">
                <a:solidFill>
                  <a:srgbClr val="3C6496"/>
                </a:solidFill>
              </a:rPr>
              <a:t>Bild: via </a:t>
            </a:r>
            <a:r>
              <a:rPr lang="de-AT" sz="1000" dirty="0" err="1">
                <a:solidFill>
                  <a:srgbClr val="3C6496"/>
                </a:solidFill>
              </a:rPr>
              <a:t>donau</a:t>
            </a:r>
            <a:r>
              <a:rPr lang="de-AT" sz="1000" dirty="0">
                <a:solidFill>
                  <a:srgbClr val="3C6496"/>
                </a:solidFill>
              </a:rPr>
              <a:t>/Zinner</a:t>
            </a:r>
          </a:p>
        </p:txBody>
      </p:sp>
      <p:pic>
        <p:nvPicPr>
          <p:cNvPr id="7" name="Grafik 6" descr="Ein Bild, das draußen, Wasser, Wasserweg, Gewässer enthält.&#10;&#10;KI-generierte Inhalte können fehlerhaft sein.">
            <a:extLst>
              <a:ext uri="{FF2B5EF4-FFF2-40B4-BE49-F238E27FC236}">
                <a16:creationId xmlns:a16="http://schemas.microsoft.com/office/drawing/2014/main" id="{C86A4326-BA8E-2DEB-D550-ED33BB67A21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24186" y="4114084"/>
            <a:ext cx="6375268" cy="2587065"/>
          </a:xfrm>
          <a:prstGeom prst="rect">
            <a:avLst/>
          </a:prstGeom>
        </p:spPr>
      </p:pic>
    </p:spTree>
    <p:extLst>
      <p:ext uri="{BB962C8B-B14F-4D97-AF65-F5344CB8AC3E}">
        <p14:creationId xmlns:p14="http://schemas.microsoft.com/office/powerpoint/2010/main" val="3343835424"/>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20BF9-DD8D-811E-F2F1-DD41549CB69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9FD724E-E776-4C50-A5B6-FA0F16F3E5DB}"/>
              </a:ext>
            </a:extLst>
          </p:cNvPr>
          <p:cNvSpPr>
            <a:spLocks noGrp="1"/>
          </p:cNvSpPr>
          <p:nvPr>
            <p:ph type="title"/>
          </p:nvPr>
        </p:nvSpPr>
        <p:spPr/>
        <p:txBody>
          <a:bodyPr/>
          <a:lstStyle/>
          <a:p>
            <a:r>
              <a:rPr lang="de-AT"/>
              <a:t>Die Donau – im Spannungsfeld von Umwelt, Tourismus und Verkehr</a:t>
            </a:r>
          </a:p>
        </p:txBody>
      </p:sp>
      <p:sp>
        <p:nvSpPr>
          <p:cNvPr id="3" name="Fußzeilenplatzhalter 2">
            <a:extLst>
              <a:ext uri="{FF2B5EF4-FFF2-40B4-BE49-F238E27FC236}">
                <a16:creationId xmlns:a16="http://schemas.microsoft.com/office/drawing/2014/main" id="{8386A934-ECDC-A621-8EF0-77BD1F980FD0}"/>
              </a:ext>
            </a:extLst>
          </p:cNvPr>
          <p:cNvSpPr>
            <a:spLocks noGrp="1"/>
          </p:cNvSpPr>
          <p:nvPr>
            <p:ph type="ftr" sz="quarter" idx="11"/>
          </p:nvPr>
        </p:nvSpPr>
        <p:spPr>
          <a:xfrm>
            <a:off x="635069" y="272194"/>
            <a:ext cx="5294781" cy="367846"/>
          </a:xfrm>
        </p:spPr>
        <p:txBody>
          <a:bodyPr/>
          <a:lstStyle/>
          <a:p>
            <a:r>
              <a:rPr lang="de-AT"/>
              <a:t>Ökosystemdienstleistungen</a:t>
            </a:r>
          </a:p>
        </p:txBody>
      </p:sp>
      <p:sp>
        <p:nvSpPr>
          <p:cNvPr id="8" name="Textfeld 7">
            <a:extLst>
              <a:ext uri="{FF2B5EF4-FFF2-40B4-BE49-F238E27FC236}">
                <a16:creationId xmlns:a16="http://schemas.microsoft.com/office/drawing/2014/main" id="{9E42A50F-DDD2-3953-55FC-7A96F54DBDF1}"/>
              </a:ext>
            </a:extLst>
          </p:cNvPr>
          <p:cNvSpPr txBox="1"/>
          <p:nvPr/>
        </p:nvSpPr>
        <p:spPr>
          <a:xfrm>
            <a:off x="592538" y="1643162"/>
            <a:ext cx="11277603" cy="4985980"/>
          </a:xfrm>
          <a:prstGeom prst="rect">
            <a:avLst/>
          </a:prstGeom>
          <a:noFill/>
        </p:spPr>
        <p:txBody>
          <a:bodyPr wrap="square">
            <a:spAutoFit/>
          </a:bodyPr>
          <a:lstStyle/>
          <a:p>
            <a:pPr>
              <a:spcAft>
                <a:spcPts val="600"/>
              </a:spcAft>
            </a:pPr>
            <a:r>
              <a:rPr lang="de-AT" b="1"/>
              <a:t>Herausforderung: Ökologie und Ökonomie in Einklang bringen</a:t>
            </a:r>
          </a:p>
          <a:p>
            <a:pPr marL="285750" indent="-285750">
              <a:spcAft>
                <a:spcPts val="600"/>
              </a:spcAft>
              <a:buFont typeface="Arial" panose="020B0604020202020204" pitchFamily="34" charset="0"/>
              <a:buChar char="•"/>
            </a:pPr>
            <a:r>
              <a:rPr lang="de-AT"/>
              <a:t>In den letzten Jahrzehnten wurden die Donau und ihre Nebenflüsse stark umgestaltet, um Schifffahrt, Wasserkraft und Hochwasserschutz zu ermöglichen. Heute sind weniger als 19 % der ursprünglichen Überschwemmungsgebiete erhalten.</a:t>
            </a:r>
          </a:p>
          <a:p>
            <a:pPr marL="285750" indent="-285750">
              <a:spcAft>
                <a:spcPts val="600"/>
              </a:spcAft>
              <a:buFont typeface="Arial" panose="020B0604020202020204" pitchFamily="34" charset="0"/>
              <a:buChar char="•"/>
            </a:pPr>
            <a:r>
              <a:rPr lang="de-AT"/>
              <a:t>Eine Studie unter Beteiligung des Leibniz-Instituts für Gewässerökologie und Binnenfischerei (IGB) zeigt, dass der Schiffsverkehr den Verlust flusstypischer Arten – etwa von Fischen, Muscheln und Kleinkrebsen – deutlich beschleunigt hat. Gleichzeitig haben sich invasive Arten ausgebreitet, wodurch die Tiergemeinschaften zunehmend vereinheitlicht wurden.</a:t>
            </a:r>
          </a:p>
          <a:p>
            <a:pPr marL="285750" indent="-285750">
              <a:spcAft>
                <a:spcPts val="600"/>
              </a:spcAft>
              <a:buFont typeface="Arial" panose="020B0604020202020204" pitchFamily="34" charset="0"/>
              <a:buChar char="•"/>
            </a:pPr>
            <a:r>
              <a:rPr lang="de-AT"/>
              <a:t>Die zahlreichen Eingriffe haben das sogenannte </a:t>
            </a:r>
            <a:r>
              <a:rPr lang="de-AT" b="1"/>
              <a:t>Sedimentregime</a:t>
            </a:r>
            <a:r>
              <a:rPr lang="de-AT"/>
              <a:t> – also den Transport und die Ablagerung von Gesteinsteilchen – im 20. Jahrhundert stark verändert. Durch die Verengung des Flussbetts und das erhöhte Gefälle stieg die Fließgeschwindigkeit und damit die Sedimenttransportkapazität. Hinzu kommt ein Geschiebedefizit durch Rückhalt in Staustufen. In der Folge gräbt sich die Donau tiefer in ihr Bett – mit gravierenden ökologischen Konsequenzen:</a:t>
            </a:r>
          </a:p>
          <a:p>
            <a:pPr marL="742950" lvl="1" indent="-285750">
              <a:spcAft>
                <a:spcPts val="600"/>
              </a:spcAft>
              <a:buFont typeface="Arial" panose="020B0604020202020204" pitchFamily="34" charset="0"/>
              <a:buChar char="•"/>
            </a:pPr>
            <a:r>
              <a:rPr lang="de-AT"/>
              <a:t>Absenkung des Grundwasserspiegels</a:t>
            </a:r>
          </a:p>
          <a:p>
            <a:pPr marL="742950" lvl="1" indent="-285750">
              <a:spcAft>
                <a:spcPts val="600"/>
              </a:spcAft>
              <a:buFont typeface="Arial" panose="020B0604020202020204" pitchFamily="34" charset="0"/>
              <a:buChar char="•"/>
            </a:pPr>
            <a:r>
              <a:rPr lang="de-AT"/>
              <a:t>Abtrennung von Seitenarmen</a:t>
            </a:r>
          </a:p>
          <a:p>
            <a:pPr marL="742950" lvl="1" indent="-285750">
              <a:spcAft>
                <a:spcPts val="600"/>
              </a:spcAft>
              <a:buFont typeface="Arial" panose="020B0604020202020204" pitchFamily="34" charset="0"/>
              <a:buChar char="•"/>
            </a:pPr>
            <a:r>
              <a:rPr lang="de-AT"/>
              <a:t>Verlust natürlicher Flussstrukturen und Lebensräume</a:t>
            </a:r>
          </a:p>
        </p:txBody>
      </p:sp>
    </p:spTree>
    <p:extLst>
      <p:ext uri="{BB962C8B-B14F-4D97-AF65-F5344CB8AC3E}">
        <p14:creationId xmlns:p14="http://schemas.microsoft.com/office/powerpoint/2010/main" val="238560542"/>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sz="5500"/>
              <a:t>Ökologischer Flussbau und Renaturierungen</a:t>
            </a:r>
            <a:br>
              <a:rPr lang="de-AT" sz="5500"/>
            </a:br>
            <a:endParaRPr lang="de-AT" sz="550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E01A3-3B5B-F3B1-ADC1-B21629C7B14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93B09F7-39BB-AF6F-20D5-96A102F7FE40}"/>
              </a:ext>
            </a:extLst>
          </p:cNvPr>
          <p:cNvSpPr>
            <a:spLocks noGrp="1"/>
          </p:cNvSpPr>
          <p:nvPr>
            <p:ph type="title"/>
          </p:nvPr>
        </p:nvSpPr>
        <p:spPr/>
        <p:txBody>
          <a:bodyPr/>
          <a:lstStyle/>
          <a:p>
            <a:r>
              <a:rPr lang="de-AT"/>
              <a:t>Ökologischer Flussbau</a:t>
            </a:r>
          </a:p>
        </p:txBody>
      </p:sp>
      <p:sp>
        <p:nvSpPr>
          <p:cNvPr id="3" name="Fußzeilenplatzhalter 2">
            <a:extLst>
              <a:ext uri="{FF2B5EF4-FFF2-40B4-BE49-F238E27FC236}">
                <a16:creationId xmlns:a16="http://schemas.microsoft.com/office/drawing/2014/main" id="{E4A151D5-08D2-2FEE-87EE-F5C4B1553313}"/>
              </a:ext>
            </a:extLst>
          </p:cNvPr>
          <p:cNvSpPr>
            <a:spLocks noGrp="1"/>
          </p:cNvSpPr>
          <p:nvPr>
            <p:ph type="ftr" sz="quarter" idx="11"/>
          </p:nvPr>
        </p:nvSpPr>
        <p:spPr>
          <a:xfrm>
            <a:off x="635069" y="272194"/>
            <a:ext cx="5294781" cy="367846"/>
          </a:xfrm>
        </p:spPr>
        <p:txBody>
          <a:bodyPr/>
          <a:lstStyle/>
          <a:p>
            <a:r>
              <a:rPr lang="de-AT"/>
              <a:t>Ökologischer Flussbau und Renaturierungen</a:t>
            </a:r>
          </a:p>
        </p:txBody>
      </p:sp>
      <p:sp>
        <p:nvSpPr>
          <p:cNvPr id="8" name="Textfeld 7">
            <a:extLst>
              <a:ext uri="{FF2B5EF4-FFF2-40B4-BE49-F238E27FC236}">
                <a16:creationId xmlns:a16="http://schemas.microsoft.com/office/drawing/2014/main" id="{11D1B189-C288-C16A-219E-C5F5720069F8}"/>
              </a:ext>
            </a:extLst>
          </p:cNvPr>
          <p:cNvSpPr txBox="1"/>
          <p:nvPr/>
        </p:nvSpPr>
        <p:spPr>
          <a:xfrm>
            <a:off x="592538" y="1643162"/>
            <a:ext cx="11277603" cy="4524315"/>
          </a:xfrm>
          <a:prstGeom prst="rect">
            <a:avLst/>
          </a:prstGeom>
          <a:noFill/>
        </p:spPr>
        <p:txBody>
          <a:bodyPr wrap="square">
            <a:spAutoFit/>
          </a:bodyPr>
          <a:lstStyle/>
          <a:p>
            <a:r>
              <a:rPr lang="de-AT"/>
              <a:t>Wandel durch EU-Wasserrahmenrichtlinie und Nationalen Gewässerbewirtschaftungsplan (NGP): Neben dem Hochwasserschutz steht heute auch das Ziel im Fokus: </a:t>
            </a:r>
            <a:r>
              <a:rPr lang="de-AT" b="1"/>
              <a:t>Erreichen und Erhalten eines guten ökologischen Zustands der Gewässer</a:t>
            </a:r>
          </a:p>
          <a:p>
            <a:endParaRPr lang="de-AT"/>
          </a:p>
          <a:p>
            <a:r>
              <a:rPr lang="de-AT" b="1"/>
              <a:t>Zielsetzung des ökologischen Flussbaus bei </a:t>
            </a:r>
            <a:r>
              <a:rPr lang="de-AT" b="1" err="1"/>
              <a:t>viadonau</a:t>
            </a:r>
            <a:endParaRPr lang="de-AT" b="1"/>
          </a:p>
          <a:p>
            <a:pPr marL="285750" indent="-285750">
              <a:buFont typeface="Arial" panose="020B0604020202020204" pitchFamily="34" charset="0"/>
              <a:buChar char="•"/>
            </a:pPr>
            <a:r>
              <a:rPr lang="de-AT"/>
              <a:t>Erhaltung und Verbesserung der Lebensräume für Tiere und Pflanzen an Donau, March und Thaya</a:t>
            </a:r>
          </a:p>
          <a:p>
            <a:pPr marL="285750" indent="-285750">
              <a:buFont typeface="Arial" panose="020B0604020202020204" pitchFamily="34" charset="0"/>
              <a:buChar char="•"/>
            </a:pPr>
            <a:r>
              <a:rPr lang="de-AT"/>
              <a:t>Umsetzung unter der Prämisse, Hochwassersicherheit und andere Nutzungen nicht zu beeinträchtigen </a:t>
            </a:r>
          </a:p>
          <a:p>
            <a:pPr marL="285750" indent="-285750">
              <a:buFont typeface="Arial" panose="020B0604020202020204" pitchFamily="34" charset="0"/>
              <a:buChar char="•"/>
            </a:pPr>
            <a:endParaRPr lang="de-AT"/>
          </a:p>
          <a:p>
            <a:r>
              <a:rPr lang="de-AT"/>
              <a:t>Abhängig von Fluss und Zielsetzungen kommen verschiedene Maßnahmen zum Einsatz. Diese sind unter anderem:</a:t>
            </a:r>
          </a:p>
          <a:p>
            <a:pPr marL="742950" lvl="1" indent="-285750">
              <a:buFont typeface="Arial" panose="020B0604020202020204" pitchFamily="34" charset="0"/>
              <a:buChar char="•"/>
            </a:pPr>
            <a:r>
              <a:rPr lang="de-AT"/>
              <a:t>Uferrückbau</a:t>
            </a:r>
          </a:p>
          <a:p>
            <a:pPr marL="742950" lvl="1" indent="-285750">
              <a:buFont typeface="Arial" panose="020B0604020202020204" pitchFamily="34" charset="0"/>
              <a:buChar char="•"/>
            </a:pPr>
            <a:r>
              <a:rPr lang="de-AT"/>
              <a:t>Gewässervernetzung</a:t>
            </a:r>
          </a:p>
          <a:p>
            <a:pPr marL="742950" lvl="1" indent="-285750">
              <a:buFont typeface="Arial" panose="020B0604020202020204" pitchFamily="34" charset="0"/>
              <a:buChar char="•"/>
            </a:pPr>
            <a:r>
              <a:rPr lang="de-AT"/>
              <a:t>Optimierung von Buhnen</a:t>
            </a:r>
          </a:p>
          <a:p>
            <a:pPr marL="742950" lvl="1" indent="-285750">
              <a:buFont typeface="Arial" panose="020B0604020202020204" pitchFamily="34" charset="0"/>
              <a:buChar char="•"/>
            </a:pPr>
            <a:r>
              <a:rPr lang="de-AT"/>
              <a:t>Kiesstrukturen</a:t>
            </a:r>
          </a:p>
          <a:p>
            <a:pPr marL="742950" lvl="1" indent="-285750">
              <a:buFont typeface="Arial" panose="020B0604020202020204" pitchFamily="34" charset="0"/>
              <a:buChar char="•"/>
            </a:pPr>
            <a:r>
              <a:rPr lang="de-AT"/>
              <a:t>Freie Wanderrouten</a:t>
            </a:r>
          </a:p>
          <a:p>
            <a:pPr marL="742950" lvl="1" indent="-285750">
              <a:buFont typeface="Arial" panose="020B0604020202020204" pitchFamily="34" charset="0"/>
              <a:buChar char="•"/>
            </a:pPr>
            <a:r>
              <a:rPr lang="de-AT"/>
              <a:t>Geschiebemanagement</a:t>
            </a:r>
          </a:p>
          <a:p>
            <a:pPr marL="742950" lvl="1" indent="-285750">
              <a:buFont typeface="Arial" panose="020B0604020202020204" pitchFamily="34" charset="0"/>
              <a:buChar char="•"/>
            </a:pPr>
            <a:r>
              <a:rPr lang="de-AT"/>
              <a:t>Ökologische Uferbefestigungen</a:t>
            </a:r>
          </a:p>
        </p:txBody>
      </p:sp>
    </p:spTree>
    <p:extLst>
      <p:ext uri="{BB962C8B-B14F-4D97-AF65-F5344CB8AC3E}">
        <p14:creationId xmlns:p14="http://schemas.microsoft.com/office/powerpoint/2010/main" val="3012765585"/>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FC38-BE6F-43AE-72E6-1E5D70CF9F7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1550DE7-B4FC-8243-0597-6303BEEFED40}"/>
              </a:ext>
            </a:extLst>
          </p:cNvPr>
          <p:cNvSpPr>
            <a:spLocks noGrp="1"/>
          </p:cNvSpPr>
          <p:nvPr>
            <p:ph type="title"/>
          </p:nvPr>
        </p:nvSpPr>
        <p:spPr/>
        <p:txBody>
          <a:bodyPr/>
          <a:lstStyle/>
          <a:p>
            <a:r>
              <a:rPr lang="de-AT"/>
              <a:t>Renaturierung</a:t>
            </a:r>
          </a:p>
        </p:txBody>
      </p:sp>
      <p:sp>
        <p:nvSpPr>
          <p:cNvPr id="3" name="Fußzeilenplatzhalter 2">
            <a:extLst>
              <a:ext uri="{FF2B5EF4-FFF2-40B4-BE49-F238E27FC236}">
                <a16:creationId xmlns:a16="http://schemas.microsoft.com/office/drawing/2014/main" id="{EAAFDB0C-4FDB-5889-7B36-C772BB8E56F0}"/>
              </a:ext>
            </a:extLst>
          </p:cNvPr>
          <p:cNvSpPr>
            <a:spLocks noGrp="1"/>
          </p:cNvSpPr>
          <p:nvPr>
            <p:ph type="ftr" sz="quarter" idx="11"/>
          </p:nvPr>
        </p:nvSpPr>
        <p:spPr>
          <a:xfrm>
            <a:off x="635069" y="272194"/>
            <a:ext cx="5294781" cy="367846"/>
          </a:xfrm>
        </p:spPr>
        <p:txBody>
          <a:bodyPr/>
          <a:lstStyle/>
          <a:p>
            <a:r>
              <a:rPr lang="de-AT"/>
              <a:t>Ökologischer Flussbau und Renaturierungen</a:t>
            </a:r>
          </a:p>
        </p:txBody>
      </p:sp>
      <p:sp>
        <p:nvSpPr>
          <p:cNvPr id="8" name="Textfeld 7">
            <a:extLst>
              <a:ext uri="{FF2B5EF4-FFF2-40B4-BE49-F238E27FC236}">
                <a16:creationId xmlns:a16="http://schemas.microsoft.com/office/drawing/2014/main" id="{2487C09E-E66B-9221-2147-9A52F5637DB0}"/>
              </a:ext>
            </a:extLst>
          </p:cNvPr>
          <p:cNvSpPr txBox="1"/>
          <p:nvPr/>
        </p:nvSpPr>
        <p:spPr>
          <a:xfrm>
            <a:off x="592538" y="1643162"/>
            <a:ext cx="5933305" cy="3970318"/>
          </a:xfrm>
          <a:prstGeom prst="rect">
            <a:avLst/>
          </a:prstGeom>
          <a:noFill/>
        </p:spPr>
        <p:txBody>
          <a:bodyPr wrap="square">
            <a:spAutoFit/>
          </a:bodyPr>
          <a:lstStyle/>
          <a:p>
            <a:pPr marL="285750" indent="-285750">
              <a:buFont typeface="Arial" panose="020B0604020202020204" pitchFamily="34" charset="0"/>
              <a:buChar char="•"/>
            </a:pPr>
            <a:r>
              <a:rPr lang="de-AT" dirty="0"/>
              <a:t>Der Begriff meint, dass natürliche Ökosysteme wieder in einen naturnahen Zustand gebracht werden, nachdem sie geschädigt oder zerstört wurden.</a:t>
            </a:r>
          </a:p>
          <a:p>
            <a:pPr marL="285750" indent="-285750">
              <a:buFont typeface="Arial" panose="020B0604020202020204" pitchFamily="34" charset="0"/>
              <a:buChar char="•"/>
            </a:pPr>
            <a:endParaRPr lang="de-AT" dirty="0"/>
          </a:p>
          <a:p>
            <a:pPr marL="285750" indent="-285750">
              <a:buFont typeface="Arial" panose="020B0604020202020204" pitchFamily="34" charset="0"/>
              <a:buChar char="•"/>
            </a:pPr>
            <a:r>
              <a:rPr lang="de-AT" b="1" dirty="0"/>
              <a:t>Ziel</a:t>
            </a:r>
            <a:r>
              <a:rPr lang="de-AT" dirty="0"/>
              <a:t> der Fließgewässerrenaturierung ist es</a:t>
            </a:r>
            <a:r>
              <a:rPr lang="de-AT" b="1" dirty="0"/>
              <a:t>, Flüsse und Bäche wieder naturnäher zu gestalten und ihren ökologischen Zustand zu verbessern.</a:t>
            </a:r>
          </a:p>
          <a:p>
            <a:pPr marL="285750" indent="-285750">
              <a:buFont typeface="Arial" panose="020B0604020202020204" pitchFamily="34" charset="0"/>
              <a:buChar char="•"/>
            </a:pPr>
            <a:endParaRPr lang="de-AT" b="1" dirty="0"/>
          </a:p>
          <a:p>
            <a:pPr marL="285750" indent="-285750">
              <a:buFont typeface="Arial" panose="020B0604020202020204" pitchFamily="34" charset="0"/>
              <a:buChar char="•"/>
            </a:pPr>
            <a:r>
              <a:rPr lang="de-AT" dirty="0"/>
              <a:t>Sowohl der ökologische Fluss- bzw. Wasserbau als auch die Renaturierungen fördern die Ökologie; Renaturierungen zielen jedoch stärker auf eine möglichst natürliche Wiederherstellung, während ökologischer Fluss- bzw. Wasserbau auch wirtschaftliche und technische Anforderungen einbezieht.</a:t>
            </a:r>
          </a:p>
        </p:txBody>
      </p:sp>
      <p:pic>
        <p:nvPicPr>
          <p:cNvPr id="4" name="Grafik 3">
            <a:extLst>
              <a:ext uri="{FF2B5EF4-FFF2-40B4-BE49-F238E27FC236}">
                <a16:creationId xmlns:a16="http://schemas.microsoft.com/office/drawing/2014/main" id="{09A84794-0719-069B-5186-25F36442575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909064" y="2352571"/>
            <a:ext cx="4690398" cy="3125711"/>
          </a:xfrm>
          <a:prstGeom prst="rect">
            <a:avLst/>
          </a:prstGeom>
        </p:spPr>
      </p:pic>
      <p:sp>
        <p:nvSpPr>
          <p:cNvPr id="5" name="Textfeld 4">
            <a:extLst>
              <a:ext uri="{FF2B5EF4-FFF2-40B4-BE49-F238E27FC236}">
                <a16:creationId xmlns:a16="http://schemas.microsoft.com/office/drawing/2014/main" id="{93F218BA-A3ED-6511-E54B-A250A8C81901}"/>
              </a:ext>
            </a:extLst>
          </p:cNvPr>
          <p:cNvSpPr txBox="1"/>
          <p:nvPr/>
        </p:nvSpPr>
        <p:spPr>
          <a:xfrm>
            <a:off x="10824727" y="5478282"/>
            <a:ext cx="1549470" cy="246221"/>
          </a:xfrm>
          <a:prstGeom prst="rect">
            <a:avLst/>
          </a:prstGeom>
          <a:noFill/>
        </p:spPr>
        <p:txBody>
          <a:bodyPr wrap="square">
            <a:spAutoFit/>
          </a:bodyPr>
          <a:lstStyle/>
          <a:p>
            <a:r>
              <a:rPr lang="de-AT" sz="1000" dirty="0">
                <a:solidFill>
                  <a:srgbClr val="3C6496"/>
                </a:solidFill>
              </a:rPr>
              <a:t>Bild: </a:t>
            </a:r>
            <a:r>
              <a:rPr lang="de-AT" sz="1000" dirty="0" err="1">
                <a:solidFill>
                  <a:srgbClr val="3C6496"/>
                </a:solidFill>
              </a:rPr>
              <a:t>pixabay</a:t>
            </a:r>
            <a:endParaRPr lang="de-AT" sz="1000" dirty="0">
              <a:solidFill>
                <a:srgbClr val="3C6496"/>
              </a:solidFill>
            </a:endParaRPr>
          </a:p>
        </p:txBody>
      </p:sp>
    </p:spTree>
    <p:extLst>
      <p:ext uri="{BB962C8B-B14F-4D97-AF65-F5344CB8AC3E}">
        <p14:creationId xmlns:p14="http://schemas.microsoft.com/office/powerpoint/2010/main" val="3667614320"/>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ADA9A-C13C-7202-7AF2-5155C96618C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4BA3082-E9E6-5BED-F8A3-7DE8644C08AF}"/>
              </a:ext>
            </a:extLst>
          </p:cNvPr>
          <p:cNvSpPr>
            <a:spLocks noGrp="1"/>
          </p:cNvSpPr>
          <p:nvPr>
            <p:ph type="title"/>
          </p:nvPr>
        </p:nvSpPr>
        <p:spPr/>
        <p:txBody>
          <a:bodyPr/>
          <a:lstStyle/>
          <a:p>
            <a:r>
              <a:rPr lang="de-AT"/>
              <a:t>Best </a:t>
            </a:r>
            <a:r>
              <a:rPr lang="de-AT" err="1"/>
              <a:t>practice</a:t>
            </a:r>
            <a:r>
              <a:rPr lang="de-AT"/>
              <a:t> – Revitalisierung Spittelauer Arm</a:t>
            </a:r>
          </a:p>
        </p:txBody>
      </p:sp>
      <p:sp>
        <p:nvSpPr>
          <p:cNvPr id="3" name="Fußzeilenplatzhalter 2">
            <a:extLst>
              <a:ext uri="{FF2B5EF4-FFF2-40B4-BE49-F238E27FC236}">
                <a16:creationId xmlns:a16="http://schemas.microsoft.com/office/drawing/2014/main" id="{AED20BFD-6875-A324-D821-9EA55FEA2437}"/>
              </a:ext>
            </a:extLst>
          </p:cNvPr>
          <p:cNvSpPr>
            <a:spLocks noGrp="1"/>
          </p:cNvSpPr>
          <p:nvPr>
            <p:ph type="ftr" sz="quarter" idx="11"/>
          </p:nvPr>
        </p:nvSpPr>
        <p:spPr>
          <a:xfrm>
            <a:off x="635069" y="272194"/>
            <a:ext cx="5294781" cy="367846"/>
          </a:xfrm>
        </p:spPr>
        <p:txBody>
          <a:bodyPr/>
          <a:lstStyle/>
          <a:p>
            <a:r>
              <a:rPr lang="de-AT"/>
              <a:t>Ökologischer Flussbau und Renaturierungen</a:t>
            </a:r>
          </a:p>
        </p:txBody>
      </p:sp>
      <p:sp>
        <p:nvSpPr>
          <p:cNvPr id="8" name="Textfeld 7">
            <a:extLst>
              <a:ext uri="{FF2B5EF4-FFF2-40B4-BE49-F238E27FC236}">
                <a16:creationId xmlns:a16="http://schemas.microsoft.com/office/drawing/2014/main" id="{1A9708B6-9823-4F12-7B78-48060CD9F3DE}"/>
              </a:ext>
            </a:extLst>
          </p:cNvPr>
          <p:cNvSpPr txBox="1"/>
          <p:nvPr/>
        </p:nvSpPr>
        <p:spPr>
          <a:xfrm>
            <a:off x="592538" y="1643162"/>
            <a:ext cx="11277603" cy="4431983"/>
          </a:xfrm>
          <a:prstGeom prst="rect">
            <a:avLst/>
          </a:prstGeom>
          <a:noFill/>
        </p:spPr>
        <p:txBody>
          <a:bodyPr wrap="square">
            <a:spAutoFit/>
          </a:bodyPr>
          <a:lstStyle/>
          <a:p>
            <a:pPr>
              <a:spcAft>
                <a:spcPts val="600"/>
              </a:spcAft>
            </a:pPr>
            <a:r>
              <a:rPr lang="de-AT" b="1"/>
              <a:t>Projekt:</a:t>
            </a:r>
            <a:r>
              <a:rPr lang="de-AT"/>
              <a:t> </a:t>
            </a:r>
            <a:r>
              <a:rPr lang="de-AT" i="1"/>
              <a:t>Dynamic LIFE Lines Danube (DLLD)</a:t>
            </a:r>
            <a:r>
              <a:rPr lang="de-AT"/>
              <a:t> – EU-gefördert</a:t>
            </a:r>
          </a:p>
          <a:p>
            <a:r>
              <a:rPr lang="de-AT" b="1"/>
              <a:t>Ziele &amp; Umsetzung:</a:t>
            </a:r>
            <a:endParaRPr lang="de-AT"/>
          </a:p>
          <a:p>
            <a:pPr marL="285750" indent="-285750">
              <a:buFont typeface="Arial" panose="020B0604020202020204" pitchFamily="34" charset="0"/>
              <a:buChar char="•"/>
            </a:pPr>
            <a:r>
              <a:rPr lang="de-AT"/>
              <a:t>Wiederanbindung der Nebenarmsysteme an den Hauptstrom der Donau</a:t>
            </a:r>
          </a:p>
          <a:p>
            <a:pPr marL="285750" indent="-285750">
              <a:spcAft>
                <a:spcPts val="600"/>
              </a:spcAft>
              <a:buFont typeface="Arial" panose="020B0604020202020204" pitchFamily="34" charset="0"/>
              <a:buChar char="•"/>
            </a:pPr>
            <a:r>
              <a:rPr lang="de-AT"/>
              <a:t>Fertigstellung der Anbindung des Spittelauer Arms: 2021</a:t>
            </a:r>
          </a:p>
          <a:p>
            <a:r>
              <a:rPr lang="de-AT" b="1"/>
              <a:t>Maßnahmen:</a:t>
            </a:r>
            <a:endParaRPr lang="de-AT"/>
          </a:p>
          <a:p>
            <a:pPr marL="285750" indent="-285750">
              <a:buFont typeface="Arial" panose="020B0604020202020204" pitchFamily="34" charset="0"/>
              <a:buChar char="•"/>
            </a:pPr>
            <a:r>
              <a:rPr lang="de-AT"/>
              <a:t>Vertiefung der Einströmöffnung → ganzjährige Wasserzufuhr</a:t>
            </a:r>
          </a:p>
          <a:p>
            <a:pPr marL="285750" indent="-285750">
              <a:buFont typeface="Arial" panose="020B0604020202020204" pitchFamily="34" charset="0"/>
              <a:buChar char="•"/>
            </a:pPr>
            <a:r>
              <a:rPr lang="de-AT"/>
              <a:t>Entfernung von Längs- und Mündungstraversen → freier Wasser- und Sedimentdurchfluss</a:t>
            </a:r>
          </a:p>
          <a:p>
            <a:pPr marL="285750" indent="-285750">
              <a:spcAft>
                <a:spcPts val="600"/>
              </a:spcAft>
              <a:buFont typeface="Arial" panose="020B0604020202020204" pitchFamily="34" charset="0"/>
              <a:buChar char="•"/>
            </a:pPr>
            <a:r>
              <a:rPr lang="de-AT"/>
              <a:t>Rückbau von Ufersicherungen auf 710 m Länge</a:t>
            </a:r>
          </a:p>
          <a:p>
            <a:r>
              <a:rPr lang="de-AT" b="1"/>
              <a:t>Ergebnisse:</a:t>
            </a:r>
            <a:endParaRPr lang="de-AT"/>
          </a:p>
          <a:p>
            <a:pPr marL="285750" indent="-285750">
              <a:buFont typeface="Arial" panose="020B0604020202020204" pitchFamily="34" charset="0"/>
              <a:buChar char="•"/>
            </a:pPr>
            <a:r>
              <a:rPr lang="de-AT"/>
              <a:t>Entstehung eines 4,34 km langen, nahezu ganzjährig durchströmten Nebengewässers</a:t>
            </a:r>
          </a:p>
          <a:p>
            <a:pPr marL="285750" indent="-285750">
              <a:spcAft>
                <a:spcPts val="600"/>
              </a:spcAft>
              <a:buFont typeface="Arial" panose="020B0604020202020204" pitchFamily="34" charset="0"/>
              <a:buChar char="•"/>
            </a:pPr>
            <a:r>
              <a:rPr lang="de-AT"/>
              <a:t>Entwicklung zu einer dynamischen Lebensader der Donau-Auen</a:t>
            </a:r>
          </a:p>
          <a:p>
            <a:pPr>
              <a:spcAft>
                <a:spcPts val="600"/>
              </a:spcAft>
            </a:pPr>
            <a:r>
              <a:rPr lang="de-AT"/>
              <a:t>Post-Monitoring bis 2026</a:t>
            </a:r>
          </a:p>
          <a:p>
            <a:pPr marL="285750" indent="-285750">
              <a:buFont typeface="Arial" panose="020B0604020202020204" pitchFamily="34" charset="0"/>
              <a:buChar char="•"/>
            </a:pPr>
            <a:endParaRPr lang="de-AT"/>
          </a:p>
          <a:p>
            <a:endParaRPr lang="de-AT"/>
          </a:p>
        </p:txBody>
      </p:sp>
    </p:spTree>
    <p:extLst>
      <p:ext uri="{BB962C8B-B14F-4D97-AF65-F5344CB8AC3E}">
        <p14:creationId xmlns:p14="http://schemas.microsoft.com/office/powerpoint/2010/main" val="4101136500"/>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6506F-1009-D11C-5268-AD034B1EED3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CCEE478-8013-0759-1859-AB85771569B3}"/>
              </a:ext>
            </a:extLst>
          </p:cNvPr>
          <p:cNvSpPr>
            <a:spLocks noGrp="1"/>
          </p:cNvSpPr>
          <p:nvPr>
            <p:ph type="title"/>
          </p:nvPr>
        </p:nvSpPr>
        <p:spPr/>
        <p:txBody>
          <a:bodyPr/>
          <a:lstStyle/>
          <a:p>
            <a:r>
              <a:rPr lang="de-AT"/>
              <a:t>Best </a:t>
            </a:r>
            <a:r>
              <a:rPr lang="de-AT" err="1"/>
              <a:t>practice</a:t>
            </a:r>
            <a:r>
              <a:rPr lang="de-AT"/>
              <a:t> – Uferrückbau im Nationalpark Donau-Auen</a:t>
            </a:r>
          </a:p>
        </p:txBody>
      </p:sp>
      <p:sp>
        <p:nvSpPr>
          <p:cNvPr id="3" name="Fußzeilenplatzhalter 2">
            <a:extLst>
              <a:ext uri="{FF2B5EF4-FFF2-40B4-BE49-F238E27FC236}">
                <a16:creationId xmlns:a16="http://schemas.microsoft.com/office/drawing/2014/main" id="{C9FEF3BA-2DF9-0603-8336-D5D25156BE15}"/>
              </a:ext>
            </a:extLst>
          </p:cNvPr>
          <p:cNvSpPr>
            <a:spLocks noGrp="1"/>
          </p:cNvSpPr>
          <p:nvPr>
            <p:ph type="ftr" sz="quarter" idx="11"/>
          </p:nvPr>
        </p:nvSpPr>
        <p:spPr>
          <a:xfrm>
            <a:off x="635069" y="272194"/>
            <a:ext cx="5294781" cy="367846"/>
          </a:xfrm>
        </p:spPr>
        <p:txBody>
          <a:bodyPr/>
          <a:lstStyle/>
          <a:p>
            <a:r>
              <a:rPr lang="de-AT"/>
              <a:t>Ökologischer Flussbau und Renaturierungen</a:t>
            </a:r>
          </a:p>
        </p:txBody>
      </p:sp>
      <p:sp>
        <p:nvSpPr>
          <p:cNvPr id="8" name="Textfeld 7">
            <a:extLst>
              <a:ext uri="{FF2B5EF4-FFF2-40B4-BE49-F238E27FC236}">
                <a16:creationId xmlns:a16="http://schemas.microsoft.com/office/drawing/2014/main" id="{2F79B9D3-0FA7-A29A-9191-788155B18E10}"/>
              </a:ext>
            </a:extLst>
          </p:cNvPr>
          <p:cNvSpPr txBox="1"/>
          <p:nvPr/>
        </p:nvSpPr>
        <p:spPr>
          <a:xfrm>
            <a:off x="592538" y="1643162"/>
            <a:ext cx="11277603" cy="4524315"/>
          </a:xfrm>
          <a:prstGeom prst="rect">
            <a:avLst/>
          </a:prstGeom>
          <a:noFill/>
        </p:spPr>
        <p:txBody>
          <a:bodyPr wrap="square">
            <a:spAutoFit/>
          </a:bodyPr>
          <a:lstStyle/>
          <a:p>
            <a:r>
              <a:rPr lang="de-AT" b="1"/>
              <a:t>Projekt:</a:t>
            </a:r>
          </a:p>
          <a:p>
            <a:r>
              <a:rPr lang="de-AT"/>
              <a:t>Im Rahmen des EU-geförderten Projektes MERLIN werden in 17 Gebiete von Finnland bis Israel Bäche, Flüsse sowie Moore und Feuchtgebiete in einen naturnahen Zustand zurückgeführt. </a:t>
            </a:r>
          </a:p>
          <a:p>
            <a:r>
              <a:rPr lang="de-AT"/>
              <a:t>In Österreich werden im Nationalpark Donau-Auen an einem Uferabschnitt die harte Verbauung entfernt und die Wirkungen der Renaturierung untersucht. </a:t>
            </a:r>
          </a:p>
          <a:p>
            <a:endParaRPr lang="de-AT"/>
          </a:p>
          <a:p>
            <a:r>
              <a:rPr lang="de-AT" b="1"/>
              <a:t>Umsetzung &amp; Besonderheiten:</a:t>
            </a:r>
            <a:endParaRPr lang="de-AT"/>
          </a:p>
          <a:p>
            <a:r>
              <a:rPr lang="de-AT"/>
              <a:t>Integrative Planung → keine Beeinträchtigung der Wasserstraße Donau</a:t>
            </a:r>
          </a:p>
          <a:p>
            <a:r>
              <a:rPr lang="de-AT"/>
              <a:t>Japanischer Staudenknöterich (besonders hartnäckiger Neophyt) wird fachgerechte thermisch entsorgt</a:t>
            </a:r>
          </a:p>
          <a:p>
            <a:r>
              <a:rPr lang="de-AT"/>
              <a:t>Nach Baggerarbeiten: natürliche Uferentwicklung durch Eigen­dynamik der Donau</a:t>
            </a:r>
          </a:p>
          <a:p>
            <a:endParaRPr lang="de-AT" b="1"/>
          </a:p>
          <a:p>
            <a:r>
              <a:rPr lang="de-AT" b="1"/>
              <a:t>Begleitforschung:</a:t>
            </a:r>
            <a:endParaRPr lang="de-AT"/>
          </a:p>
          <a:p>
            <a:r>
              <a:rPr lang="de-AT"/>
              <a:t>Der Uferrückbau wird durch die BOKU durch vor- und nachgelagerte Monitoring-Aktivitäten evaluiert und die Erfahrungen über das Projekt MERLIN mit Erkenntnissen aus anderen Projekten zusammengeführt. Auf diese Weise können wertvolle Erkenntnisse für zukünftige Renaturierungsprojekte in ganz Europa gewonnen werden.</a:t>
            </a:r>
          </a:p>
          <a:p>
            <a:endParaRPr lang="de-AT"/>
          </a:p>
        </p:txBody>
      </p:sp>
    </p:spTree>
    <p:extLst>
      <p:ext uri="{BB962C8B-B14F-4D97-AF65-F5344CB8AC3E}">
        <p14:creationId xmlns:p14="http://schemas.microsoft.com/office/powerpoint/2010/main" val="1249643366"/>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69686BE-42FD-2F3B-CA0D-419CABCDD02A}"/>
              </a:ext>
            </a:extLst>
          </p:cNvPr>
          <p:cNvSpPr>
            <a:spLocks noGrp="1"/>
          </p:cNvSpPr>
          <p:nvPr>
            <p:ph type="title"/>
          </p:nvPr>
        </p:nvSpPr>
        <p:spPr/>
        <p:txBody>
          <a:bodyPr/>
          <a:lstStyle/>
          <a:p>
            <a:r>
              <a:rPr lang="de-AT"/>
              <a:t>Video Renaturierungsprojekt</a:t>
            </a:r>
          </a:p>
        </p:txBody>
      </p:sp>
      <p:sp>
        <p:nvSpPr>
          <p:cNvPr id="3" name="Fußzeilenplatzhalter 2">
            <a:extLst>
              <a:ext uri="{FF2B5EF4-FFF2-40B4-BE49-F238E27FC236}">
                <a16:creationId xmlns:a16="http://schemas.microsoft.com/office/drawing/2014/main" id="{FA5B46E7-FE08-143A-2187-415AA58AF87D}"/>
              </a:ext>
            </a:extLst>
          </p:cNvPr>
          <p:cNvSpPr>
            <a:spLocks noGrp="1"/>
          </p:cNvSpPr>
          <p:nvPr>
            <p:ph type="ftr" sz="quarter" idx="11"/>
          </p:nvPr>
        </p:nvSpPr>
        <p:spPr/>
        <p:txBody>
          <a:bodyPr/>
          <a:lstStyle/>
          <a:p>
            <a:r>
              <a:rPr lang="de-AT"/>
              <a:t>BINNENSCHIFFE ALS TEIL DER TRANSPORTKETTE</a:t>
            </a:r>
          </a:p>
        </p:txBody>
      </p:sp>
      <p:sp>
        <p:nvSpPr>
          <p:cNvPr id="4" name="Foliennummernplatzhalter 3">
            <a:extLst>
              <a:ext uri="{FF2B5EF4-FFF2-40B4-BE49-F238E27FC236}">
                <a16:creationId xmlns:a16="http://schemas.microsoft.com/office/drawing/2014/main" id="{55573494-8D07-EDAE-B3E2-90DD73EA6D36}"/>
              </a:ext>
            </a:extLst>
          </p:cNvPr>
          <p:cNvSpPr>
            <a:spLocks noGrp="1"/>
          </p:cNvSpPr>
          <p:nvPr>
            <p:ph type="sldNum" sz="quarter" idx="12"/>
          </p:nvPr>
        </p:nvSpPr>
        <p:spPr/>
        <p:txBody>
          <a:bodyPr/>
          <a:lstStyle/>
          <a:p>
            <a:r>
              <a:rPr lang="de-AT"/>
              <a:t>Folie </a:t>
            </a:r>
            <a:fld id="{0AF89F37-6AD9-4F74-BC17-19E39A25D257}" type="slidenum">
              <a:rPr lang="de-AT" smtClean="0"/>
              <a:pPr/>
              <a:t>39</a:t>
            </a:fld>
            <a:endParaRPr lang="de-AT"/>
          </a:p>
        </p:txBody>
      </p:sp>
      <p:sp>
        <p:nvSpPr>
          <p:cNvPr id="6" name="Textfeld 5">
            <a:extLst>
              <a:ext uri="{FF2B5EF4-FFF2-40B4-BE49-F238E27FC236}">
                <a16:creationId xmlns:a16="http://schemas.microsoft.com/office/drawing/2014/main" id="{28711D90-DC91-AC08-2CC9-A4EEF6185CC6}"/>
              </a:ext>
            </a:extLst>
          </p:cNvPr>
          <p:cNvSpPr txBox="1"/>
          <p:nvPr/>
        </p:nvSpPr>
        <p:spPr>
          <a:xfrm>
            <a:off x="635070" y="5457243"/>
            <a:ext cx="6098582" cy="369332"/>
          </a:xfrm>
          <a:prstGeom prst="rect">
            <a:avLst/>
          </a:prstGeom>
          <a:noFill/>
        </p:spPr>
        <p:txBody>
          <a:bodyPr wrap="square">
            <a:spAutoFit/>
          </a:bodyPr>
          <a:lstStyle/>
          <a:p>
            <a:r>
              <a:rPr lang="de-AT">
                <a:hlinkClick r:id="rId3"/>
              </a:rPr>
              <a:t>https://www.youtube.com/watch?v=qaNy6yPGL6Q</a:t>
            </a:r>
            <a:endParaRPr lang="de-AT"/>
          </a:p>
        </p:txBody>
      </p:sp>
      <p:pic>
        <p:nvPicPr>
          <p:cNvPr id="5" name="Onlinemedien 4" title="Rückbau für die Natur: Die Donau darf wieder &quot;wild&quot; werden">
            <a:hlinkClick r:id="" action="ppaction://media"/>
            <a:extLst>
              <a:ext uri="{FF2B5EF4-FFF2-40B4-BE49-F238E27FC236}">
                <a16:creationId xmlns:a16="http://schemas.microsoft.com/office/drawing/2014/main" id="{C1D07A00-B967-00D2-736D-6FE2FE87BA26}"/>
              </a:ext>
            </a:extLst>
          </p:cNvPr>
          <p:cNvPicPr>
            <a:picLocks noRot="1" noChangeAspect="1"/>
          </p:cNvPicPr>
          <p:nvPr>
            <a:videoFile r:link="rId1"/>
          </p:nvPr>
        </p:nvPicPr>
        <p:blipFill>
          <a:blip r:embed="rId4"/>
          <a:stretch>
            <a:fillRect/>
          </a:stretch>
        </p:blipFill>
        <p:spPr>
          <a:xfrm>
            <a:off x="635070" y="1522519"/>
            <a:ext cx="6680130" cy="3774282"/>
          </a:xfrm>
          <a:prstGeom prst="rect">
            <a:avLst/>
          </a:prstGeom>
        </p:spPr>
      </p:pic>
    </p:spTree>
    <p:extLst>
      <p:ext uri="{BB962C8B-B14F-4D97-AF65-F5344CB8AC3E}">
        <p14:creationId xmlns:p14="http://schemas.microsoft.com/office/powerpoint/2010/main" val="55819233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sz="5500"/>
              <a:t>Wie kann die Donau nachhaltig entwickelt werden?</a:t>
            </a:r>
            <a:br>
              <a:rPr lang="de-AT"/>
            </a:b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A5F0D632-73C8-7A78-6204-71BF3079EE30}"/>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t>Zukunft von Fließgewässern am Beispiel Donau</a:t>
            </a:r>
          </a:p>
        </p:txBody>
      </p:sp>
      <p:sp>
        <p:nvSpPr>
          <p:cNvPr id="3" name="Titel 2">
            <a:extLst>
              <a:ext uri="{FF2B5EF4-FFF2-40B4-BE49-F238E27FC236}">
                <a16:creationId xmlns:a16="http://schemas.microsoft.com/office/drawing/2014/main" id="{59A7BA83-9F0A-EC3F-F70C-9AC20EFAD441}"/>
              </a:ext>
            </a:extLst>
          </p:cNvPr>
          <p:cNvSpPr>
            <a:spLocks noGrp="1"/>
          </p:cNvSpPr>
          <p:nvPr>
            <p:ph type="title"/>
          </p:nvPr>
        </p:nvSpPr>
        <p:spPr>
          <a:xfrm>
            <a:off x="592538" y="640040"/>
            <a:ext cx="7449172" cy="792976"/>
          </a:xfrm>
        </p:spPr>
        <p:txBody>
          <a:bodyPr/>
          <a:lstStyle/>
          <a:p>
            <a:r>
              <a:rPr lang="de-AT"/>
              <a:t>Strategien und Maßnahmen zur nachhaltigen Flussentwicklung: Aktionsprogramm Donau 2030</a:t>
            </a:r>
          </a:p>
        </p:txBody>
      </p:sp>
      <p:sp>
        <p:nvSpPr>
          <p:cNvPr id="4" name="Foliennummernplatzhalter 3">
            <a:extLst>
              <a:ext uri="{FF2B5EF4-FFF2-40B4-BE49-F238E27FC236}">
                <a16:creationId xmlns:a16="http://schemas.microsoft.com/office/drawing/2014/main" id="{629893E1-DFE2-1248-9E49-A93638DBF28B}"/>
              </a:ext>
            </a:extLst>
          </p:cNvPr>
          <p:cNvSpPr>
            <a:spLocks noGrp="1"/>
          </p:cNvSpPr>
          <p:nvPr>
            <p:ph type="sldNum" sz="quarter" idx="12"/>
          </p:nvPr>
        </p:nvSpPr>
        <p:spPr/>
        <p:txBody>
          <a:bodyPr/>
          <a:lstStyle/>
          <a:p>
            <a:r>
              <a:rPr lang="de-AT"/>
              <a:t>Folie </a:t>
            </a:r>
            <a:fld id="{0AF89F37-6AD9-4F74-BC17-19E39A25D257}" type="slidenum">
              <a:rPr lang="de-AT" smtClean="0"/>
              <a:pPr/>
              <a:t>41</a:t>
            </a:fld>
            <a:endParaRPr lang="de-AT"/>
          </a:p>
        </p:txBody>
      </p:sp>
      <p:sp>
        <p:nvSpPr>
          <p:cNvPr id="6" name="Textfeld 5">
            <a:extLst>
              <a:ext uri="{FF2B5EF4-FFF2-40B4-BE49-F238E27FC236}">
                <a16:creationId xmlns:a16="http://schemas.microsoft.com/office/drawing/2014/main" id="{45B284CA-445E-91B3-A227-4DC68252919F}"/>
              </a:ext>
            </a:extLst>
          </p:cNvPr>
          <p:cNvSpPr txBox="1"/>
          <p:nvPr/>
        </p:nvSpPr>
        <p:spPr>
          <a:xfrm>
            <a:off x="592538" y="2426017"/>
            <a:ext cx="6254245" cy="4016484"/>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000"/>
              <a:t>gibt die Entwicklungsrichtung bis 2030 vor (im Einklang mit der Agenda 2030 der Vereinten Nationen, dem European Green Deal und dem österreichischen Regierungsprogramm)</a:t>
            </a:r>
          </a:p>
          <a:p>
            <a:pPr marL="342900" indent="-342900">
              <a:spcAft>
                <a:spcPts val="600"/>
              </a:spcAft>
              <a:buFont typeface="Arial" panose="020B0604020202020204" pitchFamily="34" charset="0"/>
              <a:buChar char="•"/>
            </a:pPr>
            <a:r>
              <a:rPr lang="de-AT" sz="2000" b="1"/>
              <a:t>Ziele:</a:t>
            </a:r>
            <a:r>
              <a:rPr lang="de-AT" sz="2000"/>
              <a:t> Schutz der Donau und Nutzung ihres Potenzials als Erholungs- und Wirtschaftsraum</a:t>
            </a:r>
          </a:p>
          <a:p>
            <a:pPr marL="342900" indent="-342900">
              <a:spcAft>
                <a:spcPts val="600"/>
              </a:spcAft>
              <a:buFont typeface="Arial" panose="020B0604020202020204" pitchFamily="34" charset="0"/>
              <a:buChar char="•"/>
            </a:pPr>
            <a:r>
              <a:rPr lang="de-AT" sz="2000" b="1"/>
              <a:t>Schwerpunkte:</a:t>
            </a:r>
            <a:r>
              <a:rPr lang="de-AT" sz="2000"/>
              <a:t> Förderung von Klima- und Umweltschutz, resiliente Wasserstraßen und umweltfreundliche Binnenschifffahrt</a:t>
            </a:r>
          </a:p>
          <a:p>
            <a:pPr marL="342900" indent="-342900">
              <a:spcAft>
                <a:spcPts val="600"/>
              </a:spcAft>
              <a:buFont typeface="Arial" panose="020B0604020202020204" pitchFamily="34" charset="0"/>
              <a:buChar char="•"/>
            </a:pPr>
            <a:r>
              <a:rPr lang="de-AT" sz="2000" b="1"/>
              <a:t>Maßnahmen</a:t>
            </a:r>
            <a:r>
              <a:rPr lang="de-AT" sz="2000"/>
              <a:t>: Zehn Arbeitspakete für eine ausgewogene Entwicklung als Naturraum und Verkehrsweg</a:t>
            </a:r>
          </a:p>
        </p:txBody>
      </p:sp>
      <p:sp>
        <p:nvSpPr>
          <p:cNvPr id="5" name="Textfeld 4">
            <a:extLst>
              <a:ext uri="{FF2B5EF4-FFF2-40B4-BE49-F238E27FC236}">
                <a16:creationId xmlns:a16="http://schemas.microsoft.com/office/drawing/2014/main" id="{EE0AC73D-5A1D-13F2-7A64-5809208EF853}"/>
              </a:ext>
            </a:extLst>
          </p:cNvPr>
          <p:cNvSpPr txBox="1"/>
          <p:nvPr/>
        </p:nvSpPr>
        <p:spPr>
          <a:xfrm>
            <a:off x="6259196" y="6458877"/>
            <a:ext cx="1506941" cy="246221"/>
          </a:xfrm>
          <a:prstGeom prst="rect">
            <a:avLst/>
          </a:prstGeom>
          <a:noFill/>
        </p:spPr>
        <p:txBody>
          <a:bodyPr wrap="square" rtlCol="0">
            <a:spAutoFit/>
          </a:bodyPr>
          <a:lstStyle/>
          <a:p>
            <a:r>
              <a:rPr lang="de-AT" sz="1000">
                <a:solidFill>
                  <a:srgbClr val="3C6496"/>
                </a:solidFill>
              </a:rPr>
              <a:t>Bild: BMK/</a:t>
            </a:r>
            <a:r>
              <a:rPr lang="de-AT" sz="1000" err="1">
                <a:solidFill>
                  <a:srgbClr val="3C6496"/>
                </a:solidFill>
              </a:rPr>
              <a:t>viadonau</a:t>
            </a:r>
            <a:endParaRPr lang="de-AT" sz="1000">
              <a:solidFill>
                <a:srgbClr val="3C6496"/>
              </a:solidFill>
            </a:endParaRPr>
          </a:p>
        </p:txBody>
      </p:sp>
      <p:pic>
        <p:nvPicPr>
          <p:cNvPr id="9" name="Grafik 8">
            <a:extLst>
              <a:ext uri="{FF2B5EF4-FFF2-40B4-BE49-F238E27FC236}">
                <a16:creationId xmlns:a16="http://schemas.microsoft.com/office/drawing/2014/main" id="{CD53086E-09EF-484A-EBAC-21460B565B24}"/>
              </a:ext>
            </a:extLst>
          </p:cNvPr>
          <p:cNvPicPr>
            <a:picLocks noChangeAspect="1"/>
          </p:cNvPicPr>
          <p:nvPr/>
        </p:nvPicPr>
        <p:blipFill>
          <a:blip r:embed="rId3"/>
          <a:stretch>
            <a:fillRect/>
          </a:stretch>
        </p:blipFill>
        <p:spPr>
          <a:xfrm>
            <a:off x="7442132" y="0"/>
            <a:ext cx="4705978" cy="6858000"/>
          </a:xfrm>
          <a:prstGeom prst="rect">
            <a:avLst/>
          </a:prstGeom>
        </p:spPr>
      </p:pic>
    </p:spTree>
    <p:extLst>
      <p:ext uri="{BB962C8B-B14F-4D97-AF65-F5344CB8AC3E}">
        <p14:creationId xmlns:p14="http://schemas.microsoft.com/office/powerpoint/2010/main" val="367884999"/>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F82B4-B364-04C6-D771-8BE3D768B941}"/>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7135ECEB-5482-9579-5890-687416001163}"/>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t>Zukunft von Fließgewässern am Beispiel Donau</a:t>
            </a:r>
          </a:p>
          <a:p>
            <a:endParaRPr lang="de-AT"/>
          </a:p>
        </p:txBody>
      </p:sp>
      <p:sp>
        <p:nvSpPr>
          <p:cNvPr id="4" name="Foliennummernplatzhalter 3">
            <a:extLst>
              <a:ext uri="{FF2B5EF4-FFF2-40B4-BE49-F238E27FC236}">
                <a16:creationId xmlns:a16="http://schemas.microsoft.com/office/drawing/2014/main" id="{5A56410A-A052-79A8-D477-ECD28D3D2E8A}"/>
              </a:ext>
            </a:extLst>
          </p:cNvPr>
          <p:cNvSpPr>
            <a:spLocks noGrp="1"/>
          </p:cNvSpPr>
          <p:nvPr>
            <p:ph type="sldNum" sz="quarter" idx="12"/>
          </p:nvPr>
        </p:nvSpPr>
        <p:spPr/>
        <p:txBody>
          <a:bodyPr/>
          <a:lstStyle/>
          <a:p>
            <a:r>
              <a:rPr lang="de-AT"/>
              <a:t>Folie </a:t>
            </a:r>
            <a:fld id="{0AF89F37-6AD9-4F74-BC17-19E39A25D257}" type="slidenum">
              <a:rPr lang="de-AT" smtClean="0"/>
              <a:pPr/>
              <a:t>42</a:t>
            </a:fld>
            <a:endParaRPr lang="de-AT"/>
          </a:p>
        </p:txBody>
      </p:sp>
      <p:sp>
        <p:nvSpPr>
          <p:cNvPr id="7" name="Textfeld 6">
            <a:extLst>
              <a:ext uri="{FF2B5EF4-FFF2-40B4-BE49-F238E27FC236}">
                <a16:creationId xmlns:a16="http://schemas.microsoft.com/office/drawing/2014/main" id="{48D6ED9F-1AAC-743F-8C77-BA58CDCF7CCD}"/>
              </a:ext>
            </a:extLst>
          </p:cNvPr>
          <p:cNvSpPr txBox="1"/>
          <p:nvPr/>
        </p:nvSpPr>
        <p:spPr>
          <a:xfrm>
            <a:off x="8525838" y="6538912"/>
            <a:ext cx="1800217" cy="246221"/>
          </a:xfrm>
          <a:prstGeom prst="rect">
            <a:avLst/>
          </a:prstGeom>
          <a:noFill/>
        </p:spPr>
        <p:txBody>
          <a:bodyPr wrap="square" rtlCol="0">
            <a:spAutoFit/>
          </a:bodyPr>
          <a:lstStyle/>
          <a:p>
            <a:r>
              <a:rPr lang="de-AT" sz="1000">
                <a:solidFill>
                  <a:srgbClr val="3C6496"/>
                </a:solidFill>
              </a:rPr>
              <a:t>Bild: BMK/via </a:t>
            </a:r>
            <a:r>
              <a:rPr lang="de-AT" sz="1000" err="1">
                <a:solidFill>
                  <a:srgbClr val="3C6496"/>
                </a:solidFill>
              </a:rPr>
              <a:t>donau</a:t>
            </a:r>
            <a:endParaRPr lang="de-AT" sz="1000">
              <a:solidFill>
                <a:srgbClr val="3C6496"/>
              </a:solidFill>
            </a:endParaRPr>
          </a:p>
        </p:txBody>
      </p:sp>
      <p:pic>
        <p:nvPicPr>
          <p:cNvPr id="13" name="Grafik 12">
            <a:extLst>
              <a:ext uri="{FF2B5EF4-FFF2-40B4-BE49-F238E27FC236}">
                <a16:creationId xmlns:a16="http://schemas.microsoft.com/office/drawing/2014/main" id="{867211DC-103B-9B6B-5D52-03824C25FC09}"/>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rot="5400000">
            <a:off x="3320056" y="-786842"/>
            <a:ext cx="5551889" cy="9099618"/>
          </a:xfrm>
          <a:prstGeom prst="rect">
            <a:avLst/>
          </a:prstGeom>
        </p:spPr>
      </p:pic>
    </p:spTree>
    <p:extLst>
      <p:ext uri="{BB962C8B-B14F-4D97-AF65-F5344CB8AC3E}">
        <p14:creationId xmlns:p14="http://schemas.microsoft.com/office/powerpoint/2010/main" val="2228685639"/>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10FA8-893C-3485-68CD-61731ABD5F21}"/>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64539F77-F649-2B12-5617-C529EC107765}"/>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t>Zukunft von Fließgewässern am Beispiel Donau</a:t>
            </a:r>
          </a:p>
        </p:txBody>
      </p:sp>
      <p:sp>
        <p:nvSpPr>
          <p:cNvPr id="3" name="Titel 2">
            <a:extLst>
              <a:ext uri="{FF2B5EF4-FFF2-40B4-BE49-F238E27FC236}">
                <a16:creationId xmlns:a16="http://schemas.microsoft.com/office/drawing/2014/main" id="{FC4604C4-84AC-6FA3-7B53-C9EB90BF3322}"/>
              </a:ext>
            </a:extLst>
          </p:cNvPr>
          <p:cNvSpPr>
            <a:spLocks noGrp="1"/>
          </p:cNvSpPr>
          <p:nvPr>
            <p:ph type="title"/>
          </p:nvPr>
        </p:nvSpPr>
        <p:spPr>
          <a:xfrm>
            <a:off x="592538" y="640040"/>
            <a:ext cx="10179846" cy="792976"/>
          </a:xfrm>
        </p:spPr>
        <p:txBody>
          <a:bodyPr/>
          <a:lstStyle/>
          <a:p>
            <a:r>
              <a:rPr lang="de-AT"/>
              <a:t>Arbeitspaket 10: </a:t>
            </a:r>
            <a:r>
              <a:rPr lang="de-AT" err="1"/>
              <a:t>Renaturierungs</a:t>
            </a:r>
            <a:r>
              <a:rPr lang="de-AT"/>
              <a:t>-, Arten- und Lebensraumschutzprojekte im Sinne des guten ökologischen Zustands entlang der Donau/March/Thaya umsetzen</a:t>
            </a:r>
          </a:p>
        </p:txBody>
      </p:sp>
      <p:sp>
        <p:nvSpPr>
          <p:cNvPr id="4" name="Foliennummernplatzhalter 3">
            <a:extLst>
              <a:ext uri="{FF2B5EF4-FFF2-40B4-BE49-F238E27FC236}">
                <a16:creationId xmlns:a16="http://schemas.microsoft.com/office/drawing/2014/main" id="{06C5B013-6C19-E493-CA66-A37FB6C53F04}"/>
              </a:ext>
            </a:extLst>
          </p:cNvPr>
          <p:cNvSpPr>
            <a:spLocks noGrp="1"/>
          </p:cNvSpPr>
          <p:nvPr>
            <p:ph type="sldNum" sz="quarter" idx="12"/>
          </p:nvPr>
        </p:nvSpPr>
        <p:spPr/>
        <p:txBody>
          <a:bodyPr/>
          <a:lstStyle/>
          <a:p>
            <a:r>
              <a:rPr lang="de-AT"/>
              <a:t>Folie </a:t>
            </a:r>
            <a:fld id="{0AF89F37-6AD9-4F74-BC17-19E39A25D257}" type="slidenum">
              <a:rPr lang="de-AT" smtClean="0"/>
              <a:pPr/>
              <a:t>43</a:t>
            </a:fld>
            <a:endParaRPr lang="de-AT"/>
          </a:p>
        </p:txBody>
      </p:sp>
      <p:sp>
        <p:nvSpPr>
          <p:cNvPr id="6" name="Textfeld 5">
            <a:extLst>
              <a:ext uri="{FF2B5EF4-FFF2-40B4-BE49-F238E27FC236}">
                <a16:creationId xmlns:a16="http://schemas.microsoft.com/office/drawing/2014/main" id="{BC141D24-D887-AA85-D524-52EBFE7B93AD}"/>
              </a:ext>
            </a:extLst>
          </p:cNvPr>
          <p:cNvSpPr txBox="1"/>
          <p:nvPr/>
        </p:nvSpPr>
        <p:spPr>
          <a:xfrm>
            <a:off x="635070" y="2463522"/>
            <a:ext cx="10568152" cy="2862322"/>
          </a:xfrm>
          <a:prstGeom prst="rect">
            <a:avLst/>
          </a:prstGeom>
          <a:noFill/>
        </p:spPr>
        <p:txBody>
          <a:bodyPr wrap="square">
            <a:spAutoFit/>
          </a:bodyPr>
          <a:lstStyle/>
          <a:p>
            <a:r>
              <a:rPr lang="de-AT" sz="2000" b="1"/>
              <a:t>Geplante Aktivitäten</a:t>
            </a:r>
          </a:p>
          <a:p>
            <a:pPr marL="742950" lvl="1" indent="-285750">
              <a:buFont typeface="Arial" panose="020B0604020202020204" pitchFamily="34" charset="0"/>
              <a:buChar char="•"/>
            </a:pPr>
            <a:r>
              <a:rPr lang="de-AT" sz="2000"/>
              <a:t>Rückbau von Ufern, Schaffung von Sand- und Kiesufern, naturnahe Gestaltung von Ufer- und Mündungsbereichen</a:t>
            </a:r>
          </a:p>
          <a:p>
            <a:pPr marL="742950" lvl="1" indent="-285750">
              <a:buFont typeface="Arial" panose="020B0604020202020204" pitchFamily="34" charset="0"/>
              <a:buChar char="•"/>
            </a:pPr>
            <a:r>
              <a:rPr lang="de-AT" sz="2000"/>
              <a:t>Umsetzung von Arten- und Naturschutzprojekten zur Erhaltung der Biodiversität</a:t>
            </a:r>
          </a:p>
          <a:p>
            <a:pPr marL="742950" lvl="1" indent="-285750">
              <a:buFont typeface="Arial" panose="020B0604020202020204" pitchFamily="34" charset="0"/>
              <a:buChar char="•"/>
            </a:pPr>
            <a:r>
              <a:rPr lang="de-AT" sz="2000"/>
              <a:t>Bekämpfung von Neophyten und Förderung heimischer, klimaresilienter Pflanzen</a:t>
            </a:r>
          </a:p>
          <a:p>
            <a:pPr marL="742950" lvl="1" indent="-285750">
              <a:buFont typeface="Arial" panose="020B0604020202020204" pitchFamily="34" charset="0"/>
              <a:buChar char="•"/>
            </a:pPr>
            <a:r>
              <a:rPr lang="de-AT" sz="2000"/>
              <a:t>Einführung naturnaher Pflegekonzepte für Damm- und Uferbereiche</a:t>
            </a:r>
          </a:p>
          <a:p>
            <a:pPr marL="742950" lvl="1" indent="-285750">
              <a:buFont typeface="Arial" panose="020B0604020202020204" pitchFamily="34" charset="0"/>
              <a:buChar char="•"/>
            </a:pPr>
            <a:r>
              <a:rPr lang="de-AT" sz="2000"/>
              <a:t>Ausbau der Wissensbasis zu den Effekten von Flussregulierungen und Klimawandel</a:t>
            </a:r>
          </a:p>
          <a:p>
            <a:pPr marL="742950" lvl="1" indent="-285750">
              <a:buFont typeface="Arial" panose="020B0604020202020204" pitchFamily="34" charset="0"/>
              <a:buChar char="•"/>
            </a:pPr>
            <a:r>
              <a:rPr lang="de-AT" sz="2000"/>
              <a:t>Kooperationen stärken bei der Entwicklung von Maßnahmen und in Bezug auf Datenmanagement und -monitoring</a:t>
            </a:r>
          </a:p>
        </p:txBody>
      </p:sp>
      <p:sp>
        <p:nvSpPr>
          <p:cNvPr id="5" name="Textfeld 4">
            <a:extLst>
              <a:ext uri="{FF2B5EF4-FFF2-40B4-BE49-F238E27FC236}">
                <a16:creationId xmlns:a16="http://schemas.microsoft.com/office/drawing/2014/main" id="{248C6A24-45DA-7A7C-99BA-E5EAAD5D4E5A}"/>
              </a:ext>
            </a:extLst>
          </p:cNvPr>
          <p:cNvSpPr txBox="1"/>
          <p:nvPr/>
        </p:nvSpPr>
        <p:spPr>
          <a:xfrm>
            <a:off x="5432702" y="6534672"/>
            <a:ext cx="1506941" cy="246221"/>
          </a:xfrm>
          <a:prstGeom prst="rect">
            <a:avLst/>
          </a:prstGeom>
          <a:noFill/>
        </p:spPr>
        <p:txBody>
          <a:bodyPr wrap="square" rtlCol="0">
            <a:spAutoFit/>
          </a:bodyPr>
          <a:lstStyle/>
          <a:p>
            <a:r>
              <a:rPr lang="de-AT" sz="1000">
                <a:solidFill>
                  <a:srgbClr val="3C6496"/>
                </a:solidFill>
              </a:rPr>
              <a:t>Bild: </a:t>
            </a:r>
            <a:r>
              <a:rPr lang="de-AT" sz="1000" err="1">
                <a:solidFill>
                  <a:srgbClr val="3C6496"/>
                </a:solidFill>
              </a:rPr>
              <a:t>viadonau</a:t>
            </a:r>
            <a:r>
              <a:rPr lang="de-AT" sz="1000">
                <a:solidFill>
                  <a:srgbClr val="3C6496"/>
                </a:solidFill>
              </a:rPr>
              <a:t>/Zinner</a:t>
            </a:r>
          </a:p>
        </p:txBody>
      </p:sp>
      <p:pic>
        <p:nvPicPr>
          <p:cNvPr id="8" name="Grafik 7" descr="Ein Bild, das draußen, Himmel, Wolke, Wasser enthält.&#10;&#10;KI-generierte Inhalte können fehlerhaft sein.">
            <a:extLst>
              <a:ext uri="{FF2B5EF4-FFF2-40B4-BE49-F238E27FC236}">
                <a16:creationId xmlns:a16="http://schemas.microsoft.com/office/drawing/2014/main" id="{B1473159-C52A-8E7C-1BC1-142F6E215E4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939643" y="5207473"/>
            <a:ext cx="5252357" cy="1942511"/>
          </a:xfrm>
          <a:prstGeom prst="rect">
            <a:avLst/>
          </a:prstGeom>
        </p:spPr>
      </p:pic>
    </p:spTree>
    <p:extLst>
      <p:ext uri="{BB962C8B-B14F-4D97-AF65-F5344CB8AC3E}">
        <p14:creationId xmlns:p14="http://schemas.microsoft.com/office/powerpoint/2010/main" val="1936359528"/>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5704EB97-C1B8-78CD-659E-3B3C1B6322B1}"/>
              </a:ext>
            </a:extLst>
          </p:cNvPr>
          <p:cNvSpPr>
            <a:spLocks noGrp="1"/>
          </p:cNvSpPr>
          <p:nvPr>
            <p:ph type="ftr" sz="quarter" idx="11"/>
          </p:nvPr>
        </p:nvSpPr>
        <p:spPr/>
        <p:txBody>
          <a:bodyPr/>
          <a:lstStyle/>
          <a:p>
            <a:r>
              <a:rPr lang="de-AT">
                <a:cs typeface="Arial" panose="020B0604020202020204" pitchFamily="34" charset="0"/>
              </a:rPr>
              <a:t>Die Donau – Ökosystem und Lebensader</a:t>
            </a:r>
            <a:endParaRPr lang="de-AT"/>
          </a:p>
        </p:txBody>
      </p:sp>
      <p:sp>
        <p:nvSpPr>
          <p:cNvPr id="3" name="Titel 2">
            <a:extLst>
              <a:ext uri="{FF2B5EF4-FFF2-40B4-BE49-F238E27FC236}">
                <a16:creationId xmlns:a16="http://schemas.microsoft.com/office/drawing/2014/main" id="{A4EBAC4C-3DD1-3FEA-7FC1-D6D7BDE11603}"/>
              </a:ext>
            </a:extLst>
          </p:cNvPr>
          <p:cNvSpPr>
            <a:spLocks noGrp="1"/>
          </p:cNvSpPr>
          <p:nvPr>
            <p:ph type="title"/>
          </p:nvPr>
        </p:nvSpPr>
        <p:spPr/>
        <p:txBody>
          <a:bodyPr/>
          <a:lstStyle/>
          <a:p>
            <a:r>
              <a:rPr lang="de-AT" err="1"/>
              <a:t>Kahoot</a:t>
            </a:r>
            <a:endParaRPr lang="de-AT"/>
          </a:p>
        </p:txBody>
      </p:sp>
      <p:sp>
        <p:nvSpPr>
          <p:cNvPr id="4" name="Inhaltsplatzhalter 3">
            <a:extLst>
              <a:ext uri="{FF2B5EF4-FFF2-40B4-BE49-F238E27FC236}">
                <a16:creationId xmlns:a16="http://schemas.microsoft.com/office/drawing/2014/main" id="{E7D9FB3F-4829-8C96-DEFE-6498B4C26D73}"/>
              </a:ext>
            </a:extLst>
          </p:cNvPr>
          <p:cNvSpPr>
            <a:spLocks noGrp="1"/>
          </p:cNvSpPr>
          <p:nvPr>
            <p:ph idx="1"/>
          </p:nvPr>
        </p:nvSpPr>
        <p:spPr>
          <a:xfrm>
            <a:off x="6882062" y="1825625"/>
            <a:ext cx="4664895" cy="4351338"/>
          </a:xfrm>
        </p:spPr>
        <p:txBody>
          <a:bodyPr/>
          <a:lstStyle/>
          <a:p>
            <a:pPr marL="0" indent="0">
              <a:buNone/>
            </a:pPr>
            <a:r>
              <a:rPr lang="de-AT" dirty="0"/>
              <a:t>Teste dein Wissen mit unserem Quiz!</a:t>
            </a:r>
          </a:p>
          <a:p>
            <a:pPr marL="0" indent="0">
              <a:buNone/>
            </a:pPr>
            <a:endParaRPr lang="de-AT" dirty="0"/>
          </a:p>
          <a:p>
            <a:pPr marL="0" indent="0">
              <a:buNone/>
            </a:pPr>
            <a:r>
              <a:rPr lang="de-AT" dirty="0">
                <a:hlinkClick r:id="rId3"/>
              </a:rPr>
              <a:t>https://create.kahoot.it/share/die-donau-okosystem-und-lebensader/d3a5dadf-55bd-45e0-9646-e8b8e6caeba9</a:t>
            </a:r>
            <a:endParaRPr lang="de-AT" dirty="0"/>
          </a:p>
          <a:p>
            <a:pPr marL="0" indent="0">
              <a:buNone/>
            </a:pPr>
            <a:endParaRPr lang="de-AT" dirty="0"/>
          </a:p>
          <a:p>
            <a:endParaRPr lang="de-AT" dirty="0"/>
          </a:p>
        </p:txBody>
      </p:sp>
      <p:sp>
        <p:nvSpPr>
          <p:cNvPr id="5" name="Foliennummernplatzhalter 4">
            <a:extLst>
              <a:ext uri="{FF2B5EF4-FFF2-40B4-BE49-F238E27FC236}">
                <a16:creationId xmlns:a16="http://schemas.microsoft.com/office/drawing/2014/main" id="{797A00BE-5A18-9F12-ABCA-D23A82CD4DAB}"/>
              </a:ext>
            </a:extLst>
          </p:cNvPr>
          <p:cNvSpPr>
            <a:spLocks noGrp="1"/>
          </p:cNvSpPr>
          <p:nvPr>
            <p:ph type="sldNum" sz="quarter" idx="12"/>
          </p:nvPr>
        </p:nvSpPr>
        <p:spPr/>
        <p:txBody>
          <a:bodyPr/>
          <a:lstStyle/>
          <a:p>
            <a:r>
              <a:rPr lang="de-AT"/>
              <a:t>Folie </a:t>
            </a:r>
            <a:fld id="{0AF89F37-6AD9-4F74-BC17-19E39A25D257}" type="slidenum">
              <a:rPr lang="de-AT" smtClean="0"/>
              <a:pPr/>
              <a:t>44</a:t>
            </a:fld>
            <a:endParaRPr lang="de-AT"/>
          </a:p>
        </p:txBody>
      </p:sp>
      <p:pic>
        <p:nvPicPr>
          <p:cNvPr id="6" name="Content Placeholder 5">
            <a:hlinkClick r:id="rId3"/>
            <a:extLst>
              <a:ext uri="{FF2B5EF4-FFF2-40B4-BE49-F238E27FC236}">
                <a16:creationId xmlns:a16="http://schemas.microsoft.com/office/drawing/2014/main" id="{18A8ABB8-D685-BABD-9191-E1F09CFF91D2}"/>
              </a:ext>
            </a:extLst>
          </p:cNvPr>
          <p:cNvPicPr>
            <a:picLocks noChangeAspect="1"/>
          </p:cNvPicPr>
          <p:nvPr/>
        </p:nvPicPr>
        <p:blipFill>
          <a:blip r:embed="rId4" cstate="print">
            <a:extLst>
              <a:ext uri="{28A0092B-C50C-407E-A947-70E740481C1C}">
                <a14:useLocalDpi xmlns:a14="http://schemas.microsoft.com/office/drawing/2010/main"/>
              </a:ext>
            </a:extLst>
          </a:blip>
          <a:srcRect b="-1"/>
          <a:stretch>
            <a:fillRect/>
          </a:stretch>
        </p:blipFill>
        <p:spPr>
          <a:xfrm>
            <a:off x="635069" y="1743805"/>
            <a:ext cx="5807336" cy="3370389"/>
          </a:xfrm>
          <a:prstGeom prst="rect">
            <a:avLst/>
          </a:prstGeom>
          <a:noFill/>
        </p:spPr>
      </p:pic>
      <p:sp>
        <p:nvSpPr>
          <p:cNvPr id="7" name="Textfeld 6">
            <a:extLst>
              <a:ext uri="{FF2B5EF4-FFF2-40B4-BE49-F238E27FC236}">
                <a16:creationId xmlns:a16="http://schemas.microsoft.com/office/drawing/2014/main" id="{8B0962CE-54F9-AE93-A3A4-0E099D5730F2}"/>
              </a:ext>
            </a:extLst>
          </p:cNvPr>
          <p:cNvSpPr txBox="1"/>
          <p:nvPr/>
        </p:nvSpPr>
        <p:spPr>
          <a:xfrm>
            <a:off x="4853136" y="5072095"/>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1789897130"/>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a:extLst>
              <a:ext uri="{FF2B5EF4-FFF2-40B4-BE49-F238E27FC236}">
                <a16:creationId xmlns:a16="http://schemas.microsoft.com/office/drawing/2014/main" id="{D37948C1-1015-FA8C-F2B0-137A70104C9C}"/>
              </a:ext>
            </a:extLst>
          </p:cNvPr>
          <p:cNvSpPr>
            <a:spLocks noGrp="1"/>
          </p:cNvSpPr>
          <p:nvPr>
            <p:ph type="subTitle" idx="1"/>
          </p:nvPr>
        </p:nvSpPr>
        <p:spPr/>
        <p:txBody>
          <a:bodyPr/>
          <a:lstStyle/>
          <a:p>
            <a:endParaRPr lang="de-AT"/>
          </a:p>
        </p:txBody>
      </p:sp>
      <p:sp>
        <p:nvSpPr>
          <p:cNvPr id="3" name="Titel 2">
            <a:extLst>
              <a:ext uri="{FF2B5EF4-FFF2-40B4-BE49-F238E27FC236}">
                <a16:creationId xmlns:a16="http://schemas.microsoft.com/office/drawing/2014/main" id="{5117A2FC-0B87-BF64-6036-7007D57477CB}"/>
              </a:ext>
            </a:extLst>
          </p:cNvPr>
          <p:cNvSpPr>
            <a:spLocks noGrp="1"/>
          </p:cNvSpPr>
          <p:nvPr>
            <p:ph type="title"/>
          </p:nvPr>
        </p:nvSpPr>
        <p:spPr/>
        <p:txBody>
          <a:bodyPr/>
          <a:lstStyle/>
          <a:p>
            <a:r>
              <a:rPr lang="de-AT" dirty="0"/>
              <a:t>Vielen Dank fürs Zuhören!</a:t>
            </a:r>
          </a:p>
        </p:txBody>
      </p:sp>
    </p:spTree>
    <p:extLst>
      <p:ext uri="{BB962C8B-B14F-4D97-AF65-F5344CB8AC3E}">
        <p14:creationId xmlns:p14="http://schemas.microsoft.com/office/powerpoint/2010/main" val="18235199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a:t>Dieses Lehrmittelpaket ist unter einer sogenannten </a:t>
            </a:r>
            <a:r>
              <a:rPr lang="de-AT">
                <a:hlinkClick r:id="rId3"/>
              </a:rPr>
              <a:t>Creative Common Namensnennung 4.0 International Lizenz </a:t>
            </a:r>
            <a:r>
              <a:rPr lang="de-AT"/>
              <a:t>verfügbar.</a:t>
            </a:r>
          </a:p>
          <a:p>
            <a:pPr marL="0" indent="0">
              <a:buNone/>
            </a:pPr>
            <a:r>
              <a:rPr lang="de-AT"/>
              <a:t>Sie können diese Lehrmittel demnach frei in Ihren Unterricht integrieren, Ihren Anforderungen entsprechend anpassen und an Ihre Schüler*innen/Studierenden oder sonstige Personen weitergeben.</a:t>
            </a:r>
          </a:p>
          <a:p>
            <a:pPr marL="0" indent="0">
              <a:buNone/>
            </a:pPr>
            <a:r>
              <a:rPr lang="de-AT"/>
              <a:t>Wir bitten Sie lediglich die Logos auf den Folien zu belassen.</a:t>
            </a:r>
          </a:p>
          <a:p>
            <a:pPr marL="0" indent="0">
              <a:buNone/>
            </a:pPr>
            <a:r>
              <a:rPr lang="de-AT"/>
              <a:t>Die Bildrechte sind in den Notizfeldern angegeben, eine Verwendung in anderen Settings ist nicht gestattet.</a:t>
            </a:r>
          </a:p>
          <a:p>
            <a:pPr marL="0" indent="0">
              <a:buNone/>
            </a:pPr>
            <a:endParaRPr lang="de-AT"/>
          </a:p>
          <a:p>
            <a:pPr marL="0" indent="0">
              <a:buNone/>
            </a:pPr>
            <a:r>
              <a:rPr lang="de-AT" b="1"/>
              <a:t>Erklärung zur Nutzung generativer KI und KI-gestützter Technologien:</a:t>
            </a:r>
          </a:p>
          <a:p>
            <a:pPr marL="0" indent="0">
              <a:buNone/>
            </a:pPr>
            <a:r>
              <a:rPr lang="de-AT"/>
              <a:t>Während der Ausarbeitung dieses Projekts nutzten die Autorinnen und Autoren ChatGPT und Microsoft </a:t>
            </a:r>
            <a:r>
              <a:rPr lang="de-AT" err="1"/>
              <a:t>CoPilot</a:t>
            </a:r>
            <a:r>
              <a:rPr lang="de-AT"/>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4" name="Fußzeilenplatzhalter 3">
            <a:extLst>
              <a:ext uri="{FF2B5EF4-FFF2-40B4-BE49-F238E27FC236}">
                <a16:creationId xmlns:a16="http://schemas.microsoft.com/office/drawing/2014/main" id="{5A11ECEA-F4CB-C8DC-842B-BAE00D77D518}"/>
              </a:ext>
              <a:ext uri="{C183D7F6-B498-43B3-948B-1728B52AA6E4}">
                <adec:decorative xmlns:adec="http://schemas.microsoft.com/office/drawing/2017/decorative" val="1"/>
              </a:ext>
            </a:extLst>
          </p:cNvPr>
          <p:cNvSpPr>
            <a:spLocks noGrp="1"/>
          </p:cNvSpPr>
          <p:nvPr>
            <p:ph type="ftr" sz="quarter" idx="11"/>
          </p:nvPr>
        </p:nvSpPr>
        <p:spPr>
          <a:xfrm>
            <a:off x="635069" y="272194"/>
            <a:ext cx="7233584" cy="281259"/>
          </a:xfrm>
        </p:spPr>
        <p:txBody>
          <a:bodyPr/>
          <a:lstStyle/>
          <a:p>
            <a:r>
              <a:rPr lang="de-AT"/>
              <a:t>Die Donau – Ökosystem und Lebensader</a:t>
            </a:r>
          </a:p>
          <a:p>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r>
              <a:rPr lang="de-AT"/>
              <a:t>Folie </a:t>
            </a:r>
            <a:fld id="{0AF89F37-6AD9-4F74-BC17-19E39A25D257}" type="slidenum">
              <a:rPr lang="de-AT" smtClean="0"/>
              <a:t>46</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dirty="0">
                <a:hlinkClick r:id="rId5"/>
              </a:rPr>
              <a:t>https://rewway-live.rwx.link/de/seiten/vermitteln</a:t>
            </a:r>
            <a:endParaRPr lang="de-AT" sz="2600" dirty="0"/>
          </a:p>
          <a:p>
            <a:pPr marL="0" indent="0">
              <a:buNone/>
            </a:pPr>
            <a:endParaRPr lang="de-AT" sz="2600" dirty="0"/>
          </a:p>
          <a:p>
            <a:pPr marL="0" indent="0">
              <a:buNone/>
            </a:pPr>
            <a:endParaRPr lang="de-AT" dirty="0"/>
          </a:p>
        </p:txBody>
      </p:sp>
      <p:sp>
        <p:nvSpPr>
          <p:cNvPr id="4" name="Fußzeilenplatzhalter 3">
            <a:extLst>
              <a:ext uri="{FF2B5EF4-FFF2-40B4-BE49-F238E27FC236}">
                <a16:creationId xmlns:a16="http://schemas.microsoft.com/office/drawing/2014/main" id="{82B50C67-2DD8-5257-114F-D89768065ECB}"/>
              </a:ext>
              <a:ext uri="{C183D7F6-B498-43B3-948B-1728B52AA6E4}">
                <adec:decorative xmlns:adec="http://schemas.microsoft.com/office/drawing/2017/decorative" val="1"/>
              </a:ext>
            </a:extLst>
          </p:cNvPr>
          <p:cNvSpPr>
            <a:spLocks noGrp="1"/>
          </p:cNvSpPr>
          <p:nvPr>
            <p:ph type="ftr" sz="quarter" idx="11"/>
          </p:nvPr>
        </p:nvSpPr>
        <p:spPr>
          <a:xfrm>
            <a:off x="635069" y="272194"/>
            <a:ext cx="6956857" cy="367846"/>
          </a:xfrm>
        </p:spPr>
        <p:txBody>
          <a:bodyPr/>
          <a:lstStyle/>
          <a:p>
            <a:r>
              <a:rPr lang="de-AT"/>
              <a:t>Die Donau – Ökosystem und Lebensader</a:t>
            </a:r>
          </a:p>
          <a:p>
            <a:endParaRPr lang="de-AT"/>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a:xfrm>
            <a:off x="592538" y="6270041"/>
            <a:ext cx="2431397" cy="365125"/>
          </a:xfrm>
        </p:spPr>
        <p:txBody>
          <a:bodyPr/>
          <a:lstStyle/>
          <a:p>
            <a:r>
              <a:rPr lang="de-AT"/>
              <a:t>Folie </a:t>
            </a:r>
            <a:fld id="{0AF89F37-6AD9-4F74-BC17-19E39A25D257}" type="slidenum">
              <a:rPr lang="de-AT" smtClean="0"/>
              <a:t>47</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C04955B-5CCC-59A6-C191-6951ED0C7199}"/>
              </a:ext>
            </a:extLst>
          </p:cNvPr>
          <p:cNvSpPr>
            <a:spLocks noGrp="1"/>
          </p:cNvSpPr>
          <p:nvPr>
            <p:ph type="title"/>
          </p:nvPr>
        </p:nvSpPr>
        <p:spPr/>
        <p:txBody>
          <a:bodyPr/>
          <a:lstStyle/>
          <a:p>
            <a:r>
              <a:rPr lang="de-AT" dirty="0"/>
              <a:t>Quellenverzeichnis I</a:t>
            </a:r>
          </a:p>
        </p:txBody>
      </p:sp>
      <p:sp>
        <p:nvSpPr>
          <p:cNvPr id="2" name="Fußzeilenplatzhalter 1">
            <a:extLst>
              <a:ext uri="{FF2B5EF4-FFF2-40B4-BE49-F238E27FC236}">
                <a16:creationId xmlns:a16="http://schemas.microsoft.com/office/drawing/2014/main" id="{D62C4C34-3204-FD89-4198-E0CC88362321}"/>
              </a:ext>
            </a:extLst>
          </p:cNvPr>
          <p:cNvSpPr>
            <a:spLocks noGrp="1"/>
          </p:cNvSpPr>
          <p:nvPr>
            <p:ph type="ftr" sz="quarter" idx="11"/>
          </p:nvPr>
        </p:nvSpPr>
        <p:spPr>
          <a:xfrm>
            <a:off x="635069" y="272195"/>
            <a:ext cx="6547783" cy="136880"/>
          </a:xfrm>
        </p:spPr>
        <p:txBody>
          <a:bodyPr/>
          <a:lstStyle/>
          <a:p>
            <a:r>
              <a:rPr lang="de-AT"/>
              <a:t>Die Donau – Ökosystem und Lebensader</a:t>
            </a:r>
          </a:p>
          <a:p>
            <a:endParaRPr lang="de-AT"/>
          </a:p>
        </p:txBody>
      </p:sp>
      <p:sp>
        <p:nvSpPr>
          <p:cNvPr id="4" name="Foliennummernplatzhalter 3">
            <a:extLst>
              <a:ext uri="{FF2B5EF4-FFF2-40B4-BE49-F238E27FC236}">
                <a16:creationId xmlns:a16="http://schemas.microsoft.com/office/drawing/2014/main" id="{2ABC894F-3359-CFA8-FC59-0B2F6B64E8B0}"/>
              </a:ext>
            </a:extLst>
          </p:cNvPr>
          <p:cNvSpPr>
            <a:spLocks noGrp="1"/>
          </p:cNvSpPr>
          <p:nvPr>
            <p:ph type="sldNum" sz="quarter" idx="12"/>
          </p:nvPr>
        </p:nvSpPr>
        <p:spPr/>
        <p:txBody>
          <a:bodyPr/>
          <a:lstStyle/>
          <a:p>
            <a:r>
              <a:rPr lang="de-AT"/>
              <a:t>Folie </a:t>
            </a:r>
            <a:fld id="{0AF89F37-6AD9-4F74-BC17-19E39A25D257}" type="slidenum">
              <a:rPr lang="de-AT" smtClean="0"/>
              <a:pPr/>
              <a:t>48</a:t>
            </a:fld>
            <a:endParaRPr lang="de-AT"/>
          </a:p>
        </p:txBody>
      </p:sp>
      <p:sp>
        <p:nvSpPr>
          <p:cNvPr id="7" name="Textfeld 6">
            <a:extLst>
              <a:ext uri="{FF2B5EF4-FFF2-40B4-BE49-F238E27FC236}">
                <a16:creationId xmlns:a16="http://schemas.microsoft.com/office/drawing/2014/main" id="{9654E791-7BDC-64AF-8555-C2647C1490F9}"/>
              </a:ext>
            </a:extLst>
          </p:cNvPr>
          <p:cNvSpPr txBox="1"/>
          <p:nvPr/>
        </p:nvSpPr>
        <p:spPr>
          <a:xfrm>
            <a:off x="619738" y="1280692"/>
            <a:ext cx="10952524" cy="5016758"/>
          </a:xfrm>
          <a:prstGeom prst="rect">
            <a:avLst/>
          </a:prstGeom>
          <a:noFill/>
        </p:spPr>
        <p:txBody>
          <a:bodyPr wrap="square">
            <a:spAutoFit/>
          </a:bodyPr>
          <a:lstStyle/>
          <a:p>
            <a:pPr>
              <a:spcAft>
                <a:spcPts val="600"/>
              </a:spcAft>
            </a:pPr>
            <a:r>
              <a:rPr lang="de-AT" sz="1300" dirty="0"/>
              <a:t>Bayrisches Landesamt für Umwelt (2025): https://www.lfu.bayern.de/wasser/klimawandel_wasserhaushalt/auswirkung_auf_wasserhaushalt/gewaesseroekologie/index.htm (Abruf am 21.10.2025)</a:t>
            </a:r>
          </a:p>
          <a:p>
            <a:pPr>
              <a:spcAft>
                <a:spcPts val="600"/>
              </a:spcAft>
            </a:pPr>
            <a:r>
              <a:rPr lang="de-AT" sz="1300" dirty="0"/>
              <a:t>BMLUK (2025): https://info.bml.gv.at/dam/jcr:2444b658-06d2-47d5-8844-0e28be5f8daa/Flussbau_Oekologie_A4_web_1_360.pdf (Abruf: 28.10.2025)</a:t>
            </a:r>
          </a:p>
          <a:p>
            <a:pPr>
              <a:spcAft>
                <a:spcPts val="600"/>
              </a:spcAft>
            </a:pPr>
            <a:r>
              <a:rPr lang="de-AT" sz="1300" dirty="0"/>
              <a:t>BMLUK (2025): https://www.generationblue.at/wasserwissen/wasserqualitat/was-ist-gewaesseroekologie.html (Abruf: 27.10.2025).</a:t>
            </a:r>
          </a:p>
          <a:p>
            <a:pPr>
              <a:spcAft>
                <a:spcPts val="600"/>
              </a:spcAft>
            </a:pPr>
            <a:r>
              <a:rPr lang="de-AT" sz="1300" dirty="0"/>
              <a:t>Bund für Umwelt und Naturschutz Deutschland e.V. (BUND) (2025): https://www.bund.net/fluesse-gewaesser/auswirkungen-des-klimawandels-auf-den-wasserhaushalt/ (Abruf am 21.10.2025)</a:t>
            </a:r>
          </a:p>
          <a:p>
            <a:pPr>
              <a:spcAft>
                <a:spcPts val="600"/>
              </a:spcAft>
            </a:pPr>
            <a:r>
              <a:rPr lang="de-AT" sz="1300" dirty="0"/>
              <a:t>Gatti et.al (2023): https://link.springer.com/article/10.1007/s10531-023-02644-5#Fig1 (Abruf: 21.10.2025)</a:t>
            </a:r>
          </a:p>
          <a:p>
            <a:pPr>
              <a:spcAft>
                <a:spcPts val="600"/>
              </a:spcAft>
            </a:pPr>
            <a:r>
              <a:rPr lang="de-AT" sz="1300" dirty="0"/>
              <a:t>Heinrich-Böll-Stiftung Schleswig-Holstein e.V. (2025) https://bewirk.sh/2023/klimaschutz-vs-naturschutz/ (Abruf: 21.10.2025)</a:t>
            </a:r>
          </a:p>
          <a:p>
            <a:pPr>
              <a:spcAft>
                <a:spcPts val="600"/>
              </a:spcAft>
            </a:pPr>
            <a:r>
              <a:rPr lang="de-AT" sz="1300" dirty="0"/>
              <a:t>Hennig, Rainer (2024): https://www.dvz.de/unternehmen/detail/news/die-donau-in-oesterreich-spagat-zwischen-oekologie-und-oekonomie.html (Abruf: 27.10.2025).</a:t>
            </a:r>
          </a:p>
          <a:p>
            <a:pPr>
              <a:spcAft>
                <a:spcPts val="600"/>
              </a:spcAft>
            </a:pPr>
            <a:r>
              <a:rPr lang="de-AT" sz="1300" dirty="0"/>
              <a:t>Jungwirth et. Al (2003): https://boku.ac.at/fileadmin/data/H03000/H81000/H81200/_TEMP_/lehre/Angewandte_Fisch%C3%B6kologie_an_Flie%C3%9Fgew%C3%A4ssern.pdf (Abruf am 21.10.2025)</a:t>
            </a:r>
          </a:p>
          <a:p>
            <a:pPr>
              <a:spcAft>
                <a:spcPts val="600"/>
              </a:spcAft>
            </a:pPr>
            <a:r>
              <a:rPr lang="de-AT" sz="1300" dirty="0"/>
              <a:t>Krachler, Harald (2018): https://veus-shipping.com/2018/06/die-donau-nicht-nur-schiffartsweg-sondern-auch-lebensader-fuer-mensch-und-natur/  (Abruf: 27.10.2025).</a:t>
            </a:r>
          </a:p>
          <a:p>
            <a:pPr>
              <a:spcAft>
                <a:spcPts val="600"/>
              </a:spcAft>
            </a:pPr>
            <a:r>
              <a:rPr lang="de-AT" sz="1300" dirty="0"/>
              <a:t>Nationalpark Donau-Auen GmbH (2025): https://www.donauauen.at/wissen/natur-wissenschaft/die-donau/die-au-nach-dem-hochwasser (Abruf: 27.10.2025).</a:t>
            </a:r>
          </a:p>
          <a:p>
            <a:pPr>
              <a:spcAft>
                <a:spcPts val="600"/>
              </a:spcAft>
            </a:pPr>
            <a:r>
              <a:rPr lang="de-AT" sz="1300" dirty="0"/>
              <a:t>Nationalpark Donau-Auen GmbH (2025): https://www.donauauen.at/wissen/zahlen-daten-fakten (Abruf: 21.10.2025)</a:t>
            </a:r>
          </a:p>
          <a:p>
            <a:pPr>
              <a:spcAft>
                <a:spcPts val="600"/>
              </a:spcAft>
            </a:pPr>
            <a:r>
              <a:rPr lang="de-AT" sz="1300" dirty="0"/>
              <a:t>Nationalparks Austria (2025): https://www.nationalparksaustria.at/de/news-detail-aktuelles/naturschutz-im-nationalpark.html (Abruf: 21.10.2025)</a:t>
            </a:r>
          </a:p>
          <a:p>
            <a:pPr>
              <a:spcAft>
                <a:spcPts val="600"/>
              </a:spcAft>
            </a:pPr>
            <a:r>
              <a:rPr lang="de-AT" sz="1300" dirty="0"/>
              <a:t>Naturfreunde Österreich (2025): https://www.naturfreunde.at/berichte/reportagen/umweltthemen/unsere-naturschaetze-schutzgebiete-in-oesterreich/ (Abruf: 21.10.2025)</a:t>
            </a:r>
          </a:p>
        </p:txBody>
      </p:sp>
    </p:spTree>
    <p:extLst>
      <p:ext uri="{BB962C8B-B14F-4D97-AF65-F5344CB8AC3E}">
        <p14:creationId xmlns:p14="http://schemas.microsoft.com/office/powerpoint/2010/main" val="1689796965"/>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0A556-C1A1-C98D-7384-74DF30C72AC5}"/>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7096DD9A-ACAD-2DD7-FD00-DFD5E30418FE}"/>
              </a:ext>
            </a:extLst>
          </p:cNvPr>
          <p:cNvSpPr>
            <a:spLocks noGrp="1"/>
          </p:cNvSpPr>
          <p:nvPr>
            <p:ph type="title"/>
          </p:nvPr>
        </p:nvSpPr>
        <p:spPr/>
        <p:txBody>
          <a:bodyPr/>
          <a:lstStyle/>
          <a:p>
            <a:r>
              <a:rPr lang="de-AT" dirty="0"/>
              <a:t>Quellenverzeichnis II</a:t>
            </a:r>
          </a:p>
        </p:txBody>
      </p:sp>
      <p:sp>
        <p:nvSpPr>
          <p:cNvPr id="2" name="Fußzeilenplatzhalter 1">
            <a:extLst>
              <a:ext uri="{FF2B5EF4-FFF2-40B4-BE49-F238E27FC236}">
                <a16:creationId xmlns:a16="http://schemas.microsoft.com/office/drawing/2014/main" id="{1B85CD6E-9829-2AF7-C39D-126407B45EF0}"/>
              </a:ext>
            </a:extLst>
          </p:cNvPr>
          <p:cNvSpPr>
            <a:spLocks noGrp="1"/>
          </p:cNvSpPr>
          <p:nvPr>
            <p:ph type="ftr" sz="quarter" idx="11"/>
          </p:nvPr>
        </p:nvSpPr>
        <p:spPr>
          <a:xfrm>
            <a:off x="635069" y="272195"/>
            <a:ext cx="6547783" cy="136880"/>
          </a:xfrm>
        </p:spPr>
        <p:txBody>
          <a:bodyPr/>
          <a:lstStyle/>
          <a:p>
            <a:r>
              <a:rPr lang="de-AT"/>
              <a:t>Die Donau – Ökosystem und Lebensader</a:t>
            </a:r>
          </a:p>
          <a:p>
            <a:endParaRPr lang="de-AT"/>
          </a:p>
        </p:txBody>
      </p:sp>
      <p:sp>
        <p:nvSpPr>
          <p:cNvPr id="4" name="Foliennummernplatzhalter 3">
            <a:extLst>
              <a:ext uri="{FF2B5EF4-FFF2-40B4-BE49-F238E27FC236}">
                <a16:creationId xmlns:a16="http://schemas.microsoft.com/office/drawing/2014/main" id="{E39D7F4B-D3BD-7CE3-98A6-847A7DDBB814}"/>
              </a:ext>
            </a:extLst>
          </p:cNvPr>
          <p:cNvSpPr>
            <a:spLocks noGrp="1"/>
          </p:cNvSpPr>
          <p:nvPr>
            <p:ph type="sldNum" sz="quarter" idx="12"/>
          </p:nvPr>
        </p:nvSpPr>
        <p:spPr/>
        <p:txBody>
          <a:bodyPr/>
          <a:lstStyle/>
          <a:p>
            <a:r>
              <a:rPr lang="de-AT"/>
              <a:t>Folie </a:t>
            </a:r>
            <a:fld id="{0AF89F37-6AD9-4F74-BC17-19E39A25D257}" type="slidenum">
              <a:rPr lang="de-AT" smtClean="0"/>
              <a:pPr/>
              <a:t>49</a:t>
            </a:fld>
            <a:endParaRPr lang="de-AT"/>
          </a:p>
        </p:txBody>
      </p:sp>
      <p:sp>
        <p:nvSpPr>
          <p:cNvPr id="3" name="Textfeld 2">
            <a:extLst>
              <a:ext uri="{FF2B5EF4-FFF2-40B4-BE49-F238E27FC236}">
                <a16:creationId xmlns:a16="http://schemas.microsoft.com/office/drawing/2014/main" id="{89A34F8E-7812-5034-BFA4-23E86A66015F}"/>
              </a:ext>
            </a:extLst>
          </p:cNvPr>
          <p:cNvSpPr txBox="1"/>
          <p:nvPr/>
        </p:nvSpPr>
        <p:spPr>
          <a:xfrm>
            <a:off x="619738" y="1280692"/>
            <a:ext cx="10952524" cy="4878259"/>
          </a:xfrm>
          <a:prstGeom prst="rect">
            <a:avLst/>
          </a:prstGeom>
          <a:noFill/>
        </p:spPr>
        <p:txBody>
          <a:bodyPr wrap="square">
            <a:spAutoFit/>
          </a:bodyPr>
          <a:lstStyle/>
          <a:p>
            <a:pPr>
              <a:spcAft>
                <a:spcPts val="600"/>
              </a:spcAft>
            </a:pPr>
            <a:r>
              <a:rPr lang="de-AT" sz="1200" dirty="0"/>
              <a:t>Neumann, Nadja (2024): https://www.igb-berlin.de/news/schifffahrt-schadet-der-biodiversitaet-europas-fluessen (Abruf: 27.10.2025). </a:t>
            </a:r>
          </a:p>
          <a:p>
            <a:pPr>
              <a:spcAft>
                <a:spcPts val="600"/>
              </a:spcAft>
            </a:pPr>
            <a:r>
              <a:rPr lang="de-AT" sz="1200" dirty="0"/>
              <a:t>Österreichs E-Wirtschaft (2025): https://oesterreichsenergie.at/fakten/stromstatistik (Abruf: 27.10.2025).</a:t>
            </a:r>
          </a:p>
          <a:p>
            <a:pPr>
              <a:spcAft>
                <a:spcPts val="600"/>
              </a:spcAft>
            </a:pPr>
            <a:r>
              <a:rPr lang="de-AT" sz="1200" dirty="0" err="1"/>
              <a:t>Simoner</a:t>
            </a:r>
            <a:r>
              <a:rPr lang="de-AT" sz="1200" dirty="0"/>
              <a:t> et. Al (2023): https://www.viadonau.org/fileadmin/content/viadonau/06Unternehmen/Dokumente/2025/Aktionsprogramm_Donau_2030_BMK_viadonau.pdf (Abruf: 08.07.2025)</a:t>
            </a:r>
          </a:p>
          <a:p>
            <a:pPr>
              <a:spcAft>
                <a:spcPts val="600"/>
              </a:spcAft>
            </a:pPr>
            <a:r>
              <a:rPr lang="de-AT" sz="1200" dirty="0" err="1"/>
              <a:t>sofatutor</a:t>
            </a:r>
            <a:r>
              <a:rPr lang="de-AT" sz="1200" dirty="0"/>
              <a:t> GmbH (2025): https://www.sofatutor.at/biologie/videos/das-oekosystem#oekosystem-definition (Abruf: 21.10.2025)</a:t>
            </a:r>
          </a:p>
          <a:p>
            <a:pPr>
              <a:spcAft>
                <a:spcPts val="600"/>
              </a:spcAft>
            </a:pPr>
            <a:r>
              <a:rPr lang="de-AT" sz="1200" dirty="0" err="1"/>
              <a:t>Strnadl</a:t>
            </a:r>
            <a:r>
              <a:rPr lang="de-AT" sz="1200" dirty="0"/>
              <a:t>, Susanne (2022): https://www.derstandard.at/story/2000134131010/die-donau-ein-oekosystem-zwischen-umwelt-tourismus-und-verkehr (Abruf: 27.10.2025). </a:t>
            </a:r>
          </a:p>
          <a:p>
            <a:pPr>
              <a:spcAft>
                <a:spcPts val="600"/>
              </a:spcAft>
            </a:pPr>
            <a:r>
              <a:rPr lang="de-AT" sz="1200" dirty="0"/>
              <a:t>Umweltbundesamt (2021): https://www.umweltbundesamt.de/leistungen-nutzen-renaturierter-fluesse#okosystemleistungen-von-fliessgewassern (Abruf: 21.10.2025)</a:t>
            </a:r>
          </a:p>
          <a:p>
            <a:pPr>
              <a:spcAft>
                <a:spcPts val="600"/>
              </a:spcAft>
            </a:pPr>
            <a:r>
              <a:rPr lang="de-AT" sz="1200" dirty="0"/>
              <a:t>Umweltverband WWF Österreich (2025): https://www.wwf.at/artikel/naturschutz-was-heisst-das-genau/ (Abruf: 21.10.2025)</a:t>
            </a:r>
          </a:p>
          <a:p>
            <a:pPr>
              <a:spcAft>
                <a:spcPts val="600"/>
              </a:spcAft>
            </a:pPr>
            <a:r>
              <a:rPr lang="de-AT" sz="1200" dirty="0"/>
              <a:t>via </a:t>
            </a:r>
            <a:r>
              <a:rPr lang="de-AT" sz="1200" dirty="0" err="1"/>
              <a:t>donau</a:t>
            </a:r>
            <a:r>
              <a:rPr lang="de-AT" sz="1200" dirty="0"/>
              <a:t> (2023): https://www.viadonau.org/newsroom/news/detail/merlin-spatenstich-fuer-uferrueckbau-in-der-hainburger-au#:~:text=Mit%20dem%20Horizon%2D2020%2DProjekt,von%20S%C3%BC%C3%9Fwasser%2D%C3%96kosystemen%20offiziell%20gestartet.  (Abruf: 28.10.2025)</a:t>
            </a:r>
          </a:p>
          <a:p>
            <a:pPr>
              <a:spcAft>
                <a:spcPts val="600"/>
              </a:spcAft>
            </a:pPr>
            <a:r>
              <a:rPr lang="de-AT" sz="1200" dirty="0"/>
              <a:t>via </a:t>
            </a:r>
            <a:r>
              <a:rPr lang="de-AT" sz="1200" dirty="0" err="1"/>
              <a:t>donau</a:t>
            </a:r>
            <a:r>
              <a:rPr lang="de-AT" sz="1200" dirty="0"/>
              <a:t> (2024): https://www.viadonau.org/unternehmen/projektdatenbank/dynamic-life-lines-danube/uebersicht-zu-zielen-und-massnahmen/gewaesservernetzung-spittelauer-arm (Abruf: 28.10.2025)</a:t>
            </a:r>
          </a:p>
          <a:p>
            <a:pPr>
              <a:spcAft>
                <a:spcPts val="600"/>
              </a:spcAft>
            </a:pPr>
            <a:r>
              <a:rPr lang="de-AT" sz="1200" dirty="0"/>
              <a:t>via </a:t>
            </a:r>
            <a:r>
              <a:rPr lang="de-AT" sz="1200" dirty="0" err="1"/>
              <a:t>donau</a:t>
            </a:r>
            <a:r>
              <a:rPr lang="de-AT" sz="1200" dirty="0"/>
              <a:t> (2025): https://www.viadonau.org/umwelt/oekologischer-wasserbau (Abruf: 28.10.2025)</a:t>
            </a:r>
          </a:p>
          <a:p>
            <a:pPr>
              <a:spcAft>
                <a:spcPts val="600"/>
              </a:spcAft>
            </a:pPr>
            <a:r>
              <a:rPr lang="de-AT" sz="1200" dirty="0"/>
              <a:t>via </a:t>
            </a:r>
            <a:r>
              <a:rPr lang="de-AT" sz="1200" dirty="0" err="1"/>
              <a:t>donau</a:t>
            </a:r>
            <a:r>
              <a:rPr lang="de-AT" sz="1200" dirty="0"/>
              <a:t> (2025): https://www.viadonau.org/unternehmen/projektdatenbank/merlin (Abruf: 28.10.2025)</a:t>
            </a:r>
          </a:p>
          <a:p>
            <a:pPr>
              <a:spcAft>
                <a:spcPts val="600"/>
              </a:spcAft>
            </a:pPr>
            <a:r>
              <a:rPr lang="de-AT" sz="1200" dirty="0" err="1"/>
              <a:t>Viadonau</a:t>
            </a:r>
            <a:r>
              <a:rPr lang="de-AT" sz="1200" dirty="0"/>
              <a:t> (2019): Handbuch der Donauschifffahrt: https://www.viadonau.org/fileadmin/user_upload/Handbuch_der_Donauschifffahrt.pdf</a:t>
            </a:r>
          </a:p>
          <a:p>
            <a:pPr>
              <a:spcAft>
                <a:spcPts val="600"/>
              </a:spcAft>
            </a:pPr>
            <a:r>
              <a:rPr lang="de-AT" sz="1200" dirty="0"/>
              <a:t>WWF Österreich (2025): https://www.wwf.at/artikel/moore-waelder-fluesse-so-funktioniert-renaturierung/#:~:text=Renaturierung%20bedeutet%2C%20dass%20%C3%96kosysteme%20wieder,(Nature%20Restoration%20Law)%20beschlossen (Abruf: 28.10.2025)</a:t>
            </a:r>
          </a:p>
          <a:p>
            <a:pPr>
              <a:spcAft>
                <a:spcPts val="600"/>
              </a:spcAft>
            </a:pPr>
            <a:r>
              <a:rPr lang="de-AT" sz="1200" dirty="0"/>
              <a:t>WWF Österreich (2025): https://www.wwf.at/artikel/natura-2000/?gad_source=1&amp;gclid=Cj0KCQiAkJO8BhCGARIsAMkswyh71nae9HUR7LEu9G1OLZZhZyNbGKgZRszYVLRGgbYh9TOaoR9klTUaApUpEALw_wcB (Abruf: 21.10.2025)</a:t>
            </a:r>
          </a:p>
          <a:p>
            <a:pPr>
              <a:spcAft>
                <a:spcPts val="600"/>
              </a:spcAft>
            </a:pPr>
            <a:r>
              <a:rPr lang="de-AT" sz="1200" dirty="0"/>
              <a:t>WWF Österreich (2025): https://www.wwf.at/das-schuetzen-wir/fluesse/wasserkraft-in-oesterreich/ (Abruf: 21.10.2025</a:t>
            </a:r>
            <a:r>
              <a:rPr lang="de-AT" sz="1300" dirty="0"/>
              <a:t>)</a:t>
            </a:r>
          </a:p>
        </p:txBody>
      </p:sp>
    </p:spTree>
    <p:extLst>
      <p:ext uri="{BB962C8B-B14F-4D97-AF65-F5344CB8AC3E}">
        <p14:creationId xmlns:p14="http://schemas.microsoft.com/office/powerpoint/2010/main" val="24436145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89B172-C363-435E-9058-4C5300A05FD1}">
  <ds:schemaRefs>
    <ds:schemaRef ds:uri="772bd9cd-eaa2-4993-a042-72d81139fe46"/>
    <ds:schemaRef ds:uri="b72286a9-1a81-47a3-b7d4-6a652023a0d9"/>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EF5C902-C996-4169-A2B9-B27142A9ED07}">
  <ds:schemaRefs>
    <ds:schemaRef ds:uri="http://schemas.microsoft.com/sharepoint/v3/contenttype/forms"/>
  </ds:schemaRefs>
</ds:datastoreItem>
</file>

<file path=customXml/itemProps3.xml><?xml version="1.0" encoding="utf-8"?>
<ds:datastoreItem xmlns:ds="http://schemas.openxmlformats.org/officeDocument/2006/customXml" ds:itemID="{65B001F0-A77F-4DC5-BD44-6297D72DAB7E}">
  <ds:schemaRefs>
    <ds:schemaRef ds:uri="772bd9cd-eaa2-4993-a042-72d81139fe46"/>
    <ds:schemaRef ds:uri="b72286a9-1a81-47a3-b7d4-6a652023a0d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13648</Words>
  <Application>Microsoft Office PowerPoint</Application>
  <PresentationFormat>Breitbild</PresentationFormat>
  <Paragraphs>909</Paragraphs>
  <Slides>49</Slides>
  <Notes>38</Notes>
  <HiddenSlides>0</HiddenSlides>
  <MMClips>3</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49</vt:i4>
      </vt:variant>
    </vt:vector>
  </HeadingPairs>
  <TitlesOfParts>
    <vt:vector size="52" baseType="lpstr">
      <vt:lpstr>Arial</vt:lpstr>
      <vt:lpstr>Calibri</vt:lpstr>
      <vt:lpstr>Office</vt:lpstr>
      <vt:lpstr>Die Donau – Ökosystem und Lebensader</vt:lpstr>
      <vt:lpstr>Wie man am besten mit diesem Lehrmaterial arbeitet</vt:lpstr>
      <vt:lpstr>Lernziele und Zielgruppen</vt:lpstr>
      <vt:lpstr>Die Donau – Ökosystem und Lebensader</vt:lpstr>
      <vt:lpstr>Ökosystem Donau</vt:lpstr>
      <vt:lpstr>Ökosystem</vt:lpstr>
      <vt:lpstr>Gewässerökologie</vt:lpstr>
      <vt:lpstr>Gewässerökologie - Flora und Fauna</vt:lpstr>
      <vt:lpstr>Einflüsse von außen auf die Gewässerökologie</vt:lpstr>
      <vt:lpstr>Naturschutz</vt:lpstr>
      <vt:lpstr>Internationale Schutzgebietskategorien I</vt:lpstr>
      <vt:lpstr>Internationale Schutzgebietskategorien II</vt:lpstr>
      <vt:lpstr>Nationalpark Donau-Auen</vt:lpstr>
      <vt:lpstr>Nationalpark Donau-Auen: Fauna</vt:lpstr>
      <vt:lpstr>Nationalpark Donau-Auen: Flora</vt:lpstr>
      <vt:lpstr>Quiz</vt:lpstr>
      <vt:lpstr>Quiz</vt:lpstr>
      <vt:lpstr>Weitere (europäische und nationale) Schutzgebietskategorien</vt:lpstr>
      <vt:lpstr>Kreuzworträtsel lösen</vt:lpstr>
      <vt:lpstr>Naturschutz vs. Klimaschutz</vt:lpstr>
      <vt:lpstr>Naturschutz vs. Klimaschutz</vt:lpstr>
      <vt:lpstr>Naturschutz vs. Klimaschutz - Wasserkraft</vt:lpstr>
      <vt:lpstr>Naturschutz vs. Klimaschutz - Wasserkraft</vt:lpstr>
      <vt:lpstr>Naturschutz vs. Klimaschutz</vt:lpstr>
      <vt:lpstr>Ökosystemdienstleistungen – Was leistet die Donau?   </vt:lpstr>
      <vt:lpstr>Ökosystemdienstleistungen </vt:lpstr>
      <vt:lpstr>Ökosystemdienstleistung von Fließgewässern </vt:lpstr>
      <vt:lpstr>Wassermanagement und Trinkwasserversorgung</vt:lpstr>
      <vt:lpstr>Energieerzeugung</vt:lpstr>
      <vt:lpstr>Hochwasserschutz</vt:lpstr>
      <vt:lpstr>Hochwasserschutz</vt:lpstr>
      <vt:lpstr>Die Donau als Verkehrs- und Transportinfrastruktur</vt:lpstr>
      <vt:lpstr>Die Donau – im Spannungsfeld von Umwelt, Tourismus und Verkehr</vt:lpstr>
      <vt:lpstr>Ökologischer Flussbau und Renaturierungen </vt:lpstr>
      <vt:lpstr>Ökologischer Flussbau</vt:lpstr>
      <vt:lpstr>Renaturierung</vt:lpstr>
      <vt:lpstr>Best practice – Revitalisierung Spittelauer Arm</vt:lpstr>
      <vt:lpstr>Best practice – Uferrückbau im Nationalpark Donau-Auen</vt:lpstr>
      <vt:lpstr>Video Renaturierungsprojekt</vt:lpstr>
      <vt:lpstr>Wie kann die Donau nachhaltig entwickelt werden?  </vt:lpstr>
      <vt:lpstr>Strategien und Maßnahmen zur nachhaltigen Flussentwicklung: Aktionsprogramm Donau 2030</vt:lpstr>
      <vt:lpstr>PowerPoint-Präsentation</vt:lpstr>
      <vt:lpstr>Arbeitspaket 10: Renaturierungs-, Arten- und Lebensraumschutzprojekte im Sinne des guten ökologischen Zustands entlang der Donau/March/Thaya umsetzen</vt:lpstr>
      <vt:lpstr>Kahoot</vt:lpstr>
      <vt:lpstr>Vielen Dank fürs Zuhören!</vt:lpstr>
      <vt:lpstr>Zusatzinformationen für Lehrkräfte</vt:lpstr>
      <vt:lpstr>Zusatzinformationen für Lehrkräfte</vt:lpstr>
      <vt:lpstr>Quellenverzeichnis I</vt:lpstr>
      <vt:lpstr>Quellenverzeichnis 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2026-05-19T10:21:58Z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