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26"/>
  </p:notesMasterIdLst>
  <p:handoutMasterIdLst>
    <p:handoutMasterId r:id="rId27"/>
  </p:handoutMasterIdLst>
  <p:sldIdLst>
    <p:sldId id="268" r:id="rId5"/>
    <p:sldId id="271" r:id="rId6"/>
    <p:sldId id="276" r:id="rId7"/>
    <p:sldId id="277" r:id="rId8"/>
    <p:sldId id="278" r:id="rId9"/>
    <p:sldId id="2298" r:id="rId10"/>
    <p:sldId id="2299" r:id="rId11"/>
    <p:sldId id="279" r:id="rId12"/>
    <p:sldId id="281" r:id="rId13"/>
    <p:sldId id="2300" r:id="rId14"/>
    <p:sldId id="280" r:id="rId15"/>
    <p:sldId id="282" r:id="rId16"/>
    <p:sldId id="283" r:id="rId17"/>
    <p:sldId id="284" r:id="rId18"/>
    <p:sldId id="285" r:id="rId19"/>
    <p:sldId id="286" r:id="rId20"/>
    <p:sldId id="287" r:id="rId21"/>
    <p:sldId id="2297" r:id="rId22"/>
    <p:sldId id="289" r:id="rId23"/>
    <p:sldId id="288" r:id="rId24"/>
    <p:sldId id="2331" r:id="rId25"/>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Nachhaltig von A nach B" id="{8F2D7CEC-BB83-4743-ADDB-39626032455D}">
          <p14:sldIdLst>
            <p14:sldId id="268"/>
            <p14:sldId id="271"/>
            <p14:sldId id="276"/>
            <p14:sldId id="277"/>
            <p14:sldId id="278"/>
            <p14:sldId id="2298"/>
            <p14:sldId id="2299"/>
            <p14:sldId id="279"/>
            <p14:sldId id="281"/>
            <p14:sldId id="2300"/>
            <p14:sldId id="280"/>
            <p14:sldId id="282"/>
            <p14:sldId id="283"/>
            <p14:sldId id="284"/>
            <p14:sldId id="285"/>
            <p14:sldId id="286"/>
            <p14:sldId id="287"/>
            <p14:sldId id="2297"/>
            <p14:sldId id="289"/>
            <p14:sldId id="288"/>
            <p14:sldId id="2331"/>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 id="{7233BA9D-3C72-7553-A7D0-C964B0D6B17A}" name="Haller Alexandra" initials="AH" userId="S::p41184@fhooe.at::0055e21f-e096-423d-9457-e0de0f335c45"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2D4C71"/>
    <a:srgbClr val="3C6496"/>
    <a:srgbClr val="5885BC"/>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584CB1E-17F7-4F04-B00A-B1585E40CF77}" v="8" dt="2026-05-07T07:55:29.486"/>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3" autoAdjust="0"/>
    <p:restoredTop sz="58667" autoAdjust="0"/>
  </p:normalViewPr>
  <p:slideViewPr>
    <p:cSldViewPr snapToGrid="0">
      <p:cViewPr varScale="1">
        <p:scale>
          <a:sx n="89" d="100"/>
          <a:sy n="89" d="100"/>
        </p:scale>
        <p:origin x="2934" y="96"/>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87" d="100"/>
          <a:sy n="87" d="100"/>
        </p:scale>
        <p:origin x="2814"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modSld">
      <pc:chgData name="Pum Christina" userId="a82e7e0d-e68d-43fd-9ce2-ebf69d9ea0b4" providerId="ADAL" clId="{C74C004E-2192-4A0B-857F-355394A13FB5}" dt="2026-05-07T07:55:24.708" v="26" actId="20577"/>
      <pc:docMkLst>
        <pc:docMk/>
      </pc:docMkLst>
      <pc:sldChg chg="modSp mod">
        <pc:chgData name="Pum Christina" userId="a82e7e0d-e68d-43fd-9ce2-ebf69d9ea0b4" providerId="ADAL" clId="{C74C004E-2192-4A0B-857F-355394A13FB5}" dt="2026-05-07T07:53:45.497" v="6" actId="20577"/>
        <pc:sldMkLst>
          <pc:docMk/>
          <pc:sldMk cId="961432744" sldId="271"/>
        </pc:sldMkLst>
        <pc:spChg chg="mod">
          <ac:chgData name="Pum Christina" userId="a82e7e0d-e68d-43fd-9ce2-ebf69d9ea0b4" providerId="ADAL" clId="{C74C004E-2192-4A0B-857F-355394A13FB5}" dt="2026-05-07T07:53:45.497" v="6" actId="20577"/>
          <ac:spMkLst>
            <pc:docMk/>
            <pc:sldMk cId="961432744" sldId="271"/>
            <ac:spMk id="24" creationId="{8980F10A-C12D-448E-9E6C-F98F01572D2C}"/>
          </ac:spMkLst>
        </pc:spChg>
      </pc:sldChg>
      <pc:sldChg chg="modSp mod">
        <pc:chgData name="Pum Christina" userId="a82e7e0d-e68d-43fd-9ce2-ebf69d9ea0b4" providerId="ADAL" clId="{C74C004E-2192-4A0B-857F-355394A13FB5}" dt="2026-05-07T07:55:24.708" v="26" actId="20577"/>
        <pc:sldMkLst>
          <pc:docMk/>
          <pc:sldMk cId="1922672807" sldId="2331"/>
        </pc:sldMkLst>
        <pc:spChg chg="mod">
          <ac:chgData name="Pum Christina" userId="a82e7e0d-e68d-43fd-9ce2-ebf69d9ea0b4" providerId="ADAL" clId="{C74C004E-2192-4A0B-857F-355394A13FB5}" dt="2026-05-07T07:55:24.708" v="26" actId="20577"/>
          <ac:spMkLst>
            <pc:docMk/>
            <pc:sldMk cId="1922672807" sldId="2331"/>
            <ac:spMk id="24" creationId="{628C7A1D-E098-4970-DB2F-CE1EBAC891EE}"/>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07.05.2026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dirty="0"/>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07.05.2026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create.kahoot.it/share/basismodul-volksschule/5686b6bd-79bf-4908-b501-0065cddbf742"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a:t>
            </a:fld>
            <a:endParaRPr lang="de-AT"/>
          </a:p>
        </p:txBody>
      </p:sp>
    </p:spTree>
    <p:extLst>
      <p:ext uri="{BB962C8B-B14F-4D97-AF65-F5344CB8AC3E}">
        <p14:creationId xmlns:p14="http://schemas.microsoft.com/office/powerpoint/2010/main" val="6646228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a:t>
            </a:fld>
            <a:endParaRPr lang="de-AT"/>
          </a:p>
        </p:txBody>
      </p:sp>
    </p:spTree>
    <p:extLst>
      <p:ext uri="{BB962C8B-B14F-4D97-AF65-F5344CB8AC3E}">
        <p14:creationId xmlns:p14="http://schemas.microsoft.com/office/powerpoint/2010/main" val="8779762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b="1" dirty="0"/>
              <a:t>Einführung zum Thema Mobilität:</a:t>
            </a:r>
          </a:p>
          <a:p>
            <a:endParaRPr lang="de-AT" dirty="0"/>
          </a:p>
          <a:p>
            <a:r>
              <a:rPr lang="de-AT" b="1" dirty="0"/>
              <a:t>Frage an die Schüler:</a:t>
            </a:r>
          </a:p>
          <a:p>
            <a:r>
              <a:rPr lang="de-AT" dirty="0"/>
              <a:t>„Wie bist du heute zur Schule gekommen?“</a:t>
            </a:r>
          </a:p>
          <a:p>
            <a:r>
              <a:rPr lang="de-AT" dirty="0"/>
              <a:t>„Hättest du auch anders kommen können?“</a:t>
            </a:r>
          </a:p>
          <a:p>
            <a:endParaRPr lang="de-AT" b="1" dirty="0"/>
          </a:p>
          <a:p>
            <a:r>
              <a:rPr lang="de-AT" b="1" dirty="0"/>
              <a:t>Bewegungsspiel:</a:t>
            </a:r>
          </a:p>
          <a:p>
            <a:r>
              <a:rPr lang="de-AT" dirty="0"/>
              <a:t>Die Kinder stellen sich in Gruppen auf – je nach Verkehrsmittel, das sie genutzt haben.</a:t>
            </a:r>
          </a:p>
          <a:p>
            <a:endParaRPr lang="de-AT" dirty="0"/>
          </a:p>
          <a:p>
            <a:r>
              <a:rPr lang="de-AT" dirty="0"/>
              <a:t>Danach werden </a:t>
            </a:r>
            <a:r>
              <a:rPr lang="de-AT" b="1" dirty="0"/>
              <a:t>Vor- und Nachteile </a:t>
            </a:r>
            <a:r>
              <a:rPr lang="de-AT" dirty="0"/>
              <a:t>der jeweiligen Fortbewegungsart gesammelt:</a:t>
            </a:r>
          </a:p>
          <a:p>
            <a:r>
              <a:rPr lang="de-AT" dirty="0"/>
              <a:t>Zu Fuß gehen: gesund, umweltfreundlich, man entdeckt unterwegs neue Dinge oder trifft Freunde; dauert manchmal länger, bei Regen und Kälte oft nicht angenehm, man muss gut auf den Verkehr achten, nicht immer möglich, wenn man zu weit weg wohnt…</a:t>
            </a:r>
          </a:p>
          <a:p>
            <a:r>
              <a:rPr lang="de-AT" dirty="0"/>
              <a:t>Fahrrad / Roller: schnell, gesund, kein Stau, umweltfreundlich; man muss gut auf die Autos und Fußgänger achten, mit Fahrrad erst nach der Fahrradprüfung alleine möglich, im Winter und bei Regen gefährlich…</a:t>
            </a:r>
          </a:p>
          <a:p>
            <a:r>
              <a:rPr lang="de-AT" dirty="0"/>
              <a:t>Bus: umweltfreundlicher als mit dem Auto, oft trifft man Freunde, sicher; man muss pünktlich bei der Haltestelle sein, manchmal kein Sitzplatz, dauert oft länger als mit dem Auto (Wartezeiten, viele Haltestellen)…</a:t>
            </a:r>
          </a:p>
          <a:p>
            <a:r>
              <a:rPr lang="de-AT" dirty="0"/>
              <a:t>Auto: schnell und bequem, auch bei Regen praktisch, keine Schultasche tragen; manchmal Stau, aussteigen vor der Schule gefährlich, nicht gut für die Umwelt, wenig Bewegung – man sitzt nur…</a:t>
            </a:r>
          </a:p>
          <a:p>
            <a:endParaRPr lang="de-AT" dirty="0"/>
          </a:p>
          <a:p>
            <a:endParaRPr lang="de-AT" dirty="0"/>
          </a:p>
          <a:p>
            <a:r>
              <a:rPr lang="de-AT" b="1" dirty="0"/>
              <a:t>Vertiefende Fragen:</a:t>
            </a:r>
          </a:p>
          <a:p>
            <a:r>
              <a:rPr lang="de-AT" dirty="0"/>
              <a:t>„Bewegst du dich aus eigener Kraft oder wird dein Verkehrsmittel angetrieben?“</a:t>
            </a:r>
          </a:p>
          <a:p>
            <a:r>
              <a:rPr lang="de-AT" dirty="0"/>
              <a:t>„Welche Verkehrsmittel sind motorbetrieben?“</a:t>
            </a:r>
          </a:p>
          <a:p>
            <a:r>
              <a:rPr lang="de-AT" dirty="0"/>
              <a:t>„Was bedeutet ‚umweltfreundlich unterwegs sein‘?“</a:t>
            </a:r>
          </a:p>
          <a:p>
            <a:endParaRPr lang="de-AT" dirty="0"/>
          </a:p>
          <a:p>
            <a:endParaRPr lang="de-AT" dirty="0"/>
          </a:p>
          <a:p>
            <a:r>
              <a:rPr lang="de-AT" dirty="0"/>
              <a:t>Bildquelle:</a:t>
            </a:r>
          </a:p>
          <a:p>
            <a:r>
              <a:rPr lang="de-AT" dirty="0"/>
              <a:t>Flaticon (2025): https://www.flaticon.com/de/kostenlose-icons/schule; Schule Icons erstellt von </a:t>
            </a:r>
            <a:r>
              <a:rPr lang="de-AT" dirty="0" err="1"/>
              <a:t>Freepik</a:t>
            </a:r>
            <a:r>
              <a:rPr lang="de-AT" dirty="0"/>
              <a:t> – Flaticon; Abruf 14.02.2025</a:t>
            </a:r>
          </a:p>
          <a:p>
            <a:r>
              <a:rPr lang="de-AT" dirty="0"/>
              <a:t>Flaticon (2025): https://www.flaticon.com/de/kostenlose-icons/schule; Schule Icons erstellt von </a:t>
            </a:r>
            <a:r>
              <a:rPr lang="de-AT" dirty="0" err="1"/>
              <a:t>Freepik</a:t>
            </a:r>
            <a:r>
              <a:rPr lang="de-AT" dirty="0"/>
              <a:t> – Flaticon; Abruf 14.02.2025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a:t>
            </a:fld>
            <a:endParaRPr lang="de-AT"/>
          </a:p>
        </p:txBody>
      </p:sp>
    </p:spTree>
    <p:extLst>
      <p:ext uri="{BB962C8B-B14F-4D97-AF65-F5344CB8AC3E}">
        <p14:creationId xmlns:p14="http://schemas.microsoft.com/office/powerpoint/2010/main" val="19785405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B03DAF-D4EA-8D18-5B87-6C1C327C362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158BFCB-8F31-DE5B-641E-75016F7DB30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4DAA864-21CF-5DFF-9A05-49B97919A878}"/>
              </a:ext>
            </a:extLst>
          </p:cNvPr>
          <p:cNvSpPr>
            <a:spLocks noGrp="1"/>
          </p:cNvSpPr>
          <p:nvPr>
            <p:ph type="body" idx="1"/>
          </p:nvPr>
        </p:nvSpPr>
        <p:spPr/>
        <p:txBody>
          <a:bodyPr/>
          <a:lstStyle/>
          <a:p>
            <a:r>
              <a:rPr lang="de-AT" b="1" dirty="0"/>
              <a:t>Einführung Güterverkehr/Transport:</a:t>
            </a:r>
          </a:p>
          <a:p>
            <a:r>
              <a:rPr lang="de-AT" b="0" dirty="0"/>
              <a:t>Wie gelangen die Lebensmittel ins Geschäft?</a:t>
            </a:r>
          </a:p>
          <a:p>
            <a:r>
              <a:rPr lang="de-AT" b="0" dirty="0"/>
              <a:t>Wie kommt das T-Shirt in den Laden?</a:t>
            </a:r>
          </a:p>
          <a:p>
            <a:r>
              <a:rPr lang="de-AT" b="0" dirty="0"/>
              <a:t>Wer bringt das Paket zu mir nach Hause und woher kommt es?</a:t>
            </a:r>
          </a:p>
          <a:p>
            <a:endParaRPr lang="de-AT" b="1" dirty="0"/>
          </a:p>
          <a:p>
            <a:endParaRPr lang="de-AT" b="1" dirty="0"/>
          </a:p>
          <a:p>
            <a:r>
              <a:rPr lang="de-AT" b="0" dirty="0"/>
              <a:t>Bildquelle:</a:t>
            </a:r>
          </a:p>
          <a:p>
            <a:r>
              <a:rPr lang="de-AT" b="0" dirty="0" err="1"/>
              <a:t>Pixabay</a:t>
            </a:r>
            <a:r>
              <a:rPr lang="de-AT" b="0" dirty="0"/>
              <a:t> (2025): https://pixabay.com/de/photos/pakete-lieferung-lieferung-mann-6153947/; Abruf 14.02.2025</a:t>
            </a:r>
          </a:p>
          <a:p>
            <a:r>
              <a:rPr lang="de-AT" b="0" dirty="0" err="1"/>
              <a:t>Pixabay</a:t>
            </a:r>
            <a:r>
              <a:rPr lang="de-AT" b="0" dirty="0"/>
              <a:t> (2025): https://pixabay.com/de/photos/t-shirt-kaufen-verkaufsstand-l%C3%A4ssig-4367577/; Abruf 14.02.2025</a:t>
            </a:r>
          </a:p>
          <a:p>
            <a:r>
              <a:rPr lang="de-AT" b="0" dirty="0" err="1"/>
              <a:t>Pixabay</a:t>
            </a:r>
            <a:r>
              <a:rPr lang="de-AT" b="0" dirty="0"/>
              <a:t> (2025): https://pixabay.com/de/photos/bananen-fr%C3%BCchte-lebensmittel-698608/; Abruf 14.02.2025</a:t>
            </a:r>
          </a:p>
          <a:p>
            <a:endParaRPr lang="de-AT" dirty="0"/>
          </a:p>
        </p:txBody>
      </p:sp>
      <p:sp>
        <p:nvSpPr>
          <p:cNvPr id="4" name="Kopfzeilenplatzhalter 3">
            <a:extLst>
              <a:ext uri="{FF2B5EF4-FFF2-40B4-BE49-F238E27FC236}">
                <a16:creationId xmlns:a16="http://schemas.microsoft.com/office/drawing/2014/main" id="{520E0BFE-B15C-17CC-395F-1A3134BCF1A7}"/>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791ECE3A-7BA1-C052-7EBE-AF70A9E3A13D}"/>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AB16AB84-95C5-1E34-9923-0996793D6F1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DF13CFF-9915-937D-336C-D7FE2106049E}"/>
              </a:ext>
            </a:extLst>
          </p:cNvPr>
          <p:cNvSpPr>
            <a:spLocks noGrp="1"/>
          </p:cNvSpPr>
          <p:nvPr>
            <p:ph type="sldNum" sz="quarter" idx="5"/>
          </p:nvPr>
        </p:nvSpPr>
        <p:spPr/>
        <p:txBody>
          <a:bodyPr/>
          <a:lstStyle/>
          <a:p>
            <a:fld id="{9B1635B3-DF70-4CFD-87CA-EB6AFDCA10EE}" type="slidenum">
              <a:rPr lang="de-AT" smtClean="0"/>
              <a:t>5</a:t>
            </a:fld>
            <a:endParaRPr lang="de-AT"/>
          </a:p>
        </p:txBody>
      </p:sp>
    </p:spTree>
    <p:extLst>
      <p:ext uri="{BB962C8B-B14F-4D97-AF65-F5344CB8AC3E}">
        <p14:creationId xmlns:p14="http://schemas.microsoft.com/office/powerpoint/2010/main" val="30648744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E55F8D-6F03-B36A-1709-DA1E94C516B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F691D71-1038-8B2D-E918-85FE0A662EB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FD9CECA-0BAE-6597-C7C7-1ACEEFCEB3BF}"/>
              </a:ext>
            </a:extLst>
          </p:cNvPr>
          <p:cNvSpPr>
            <a:spLocks noGrp="1"/>
          </p:cNvSpPr>
          <p:nvPr>
            <p:ph type="body" idx="1"/>
          </p:nvPr>
        </p:nvSpPr>
        <p:spPr/>
        <p:txBody>
          <a:bodyPr/>
          <a:lstStyle/>
          <a:p>
            <a:r>
              <a:rPr lang="de-AT" b="0" dirty="0"/>
              <a:t>Der Klimawandel bedeutet, dass sich das Wetter auf der Erde langsam verändert. Es wird immer wärmer, weil zu viele Abgase in die Luft kommen – zum Beispiel durch Fahrzeuge oder Fabriken. Dadurch schmelzen Eisberge, es gibt mehr Stürme und es regnet oder schneit manchmal zu viel oder zu wenig.</a:t>
            </a:r>
          </a:p>
          <a:p>
            <a:r>
              <a:rPr lang="de-AT" b="0" dirty="0"/>
              <a:t>Stell dir vor: Die Erde hat eine warme Decke. Wenn wir zu viele Abgase machen, wird die Decke zu dick – und der Planet wird zu heiß.</a:t>
            </a:r>
          </a:p>
          <a:p>
            <a:endParaRPr lang="de-AT" b="0" dirty="0"/>
          </a:p>
          <a:p>
            <a:r>
              <a:rPr lang="de-AT" b="1" dirty="0"/>
              <a:t>Was passiert durch den Klimawandel?</a:t>
            </a:r>
          </a:p>
          <a:p>
            <a:r>
              <a:rPr lang="de-AT" b="0" dirty="0"/>
              <a:t>Für Tiere:</a:t>
            </a:r>
          </a:p>
          <a:p>
            <a:r>
              <a:rPr lang="de-AT" b="0" dirty="0"/>
              <a:t>Eisbären und Pinguine verlieren ihr Zuhause, weil das Eis schmilzt.</a:t>
            </a:r>
          </a:p>
          <a:p>
            <a:r>
              <a:rPr lang="de-AT" b="0" dirty="0"/>
              <a:t>Viele Tiere finden keine Nahrung mehr oder sterben aus.</a:t>
            </a:r>
          </a:p>
          <a:p>
            <a:r>
              <a:rPr lang="de-AT" b="0" dirty="0"/>
              <a:t>Für uns Menschen:</a:t>
            </a:r>
          </a:p>
          <a:p>
            <a:r>
              <a:rPr lang="de-AT" b="0" dirty="0"/>
              <a:t>Es wird sehr heiß: An manchen Tagen ist es so heiß, dass Menschen krank werden können.</a:t>
            </a:r>
          </a:p>
          <a:p>
            <a:r>
              <a:rPr lang="de-AT" b="0" dirty="0"/>
              <a:t>Weniger Wasser: In manchen Ländern gibt es nicht genug Wasser zum Trinken oder für Pflanzen.</a:t>
            </a:r>
          </a:p>
          <a:p>
            <a:r>
              <a:rPr lang="de-AT" b="0" dirty="0"/>
              <a:t>Weniger Essen: Wenn es zu heiß oder zu trocken ist, wachsen Obst, Gemüse und Getreide schlechter.</a:t>
            </a:r>
          </a:p>
          <a:p>
            <a:r>
              <a:rPr lang="de-AT" b="0" dirty="0"/>
              <a:t>Mehr Unwetter: Es gibt öfter starke Stürme, Überschwemmungen oder Waldbrände – das kann Häuser zerstören.</a:t>
            </a:r>
          </a:p>
          <a:p>
            <a:endParaRPr lang="de-AT" b="0" dirty="0"/>
          </a:p>
          <a:p>
            <a:endParaRPr lang="de-AT" b="0" dirty="0"/>
          </a:p>
          <a:p>
            <a:r>
              <a:rPr lang="de-AT" b="0" dirty="0"/>
              <a:t>Bildquelle:</a:t>
            </a:r>
          </a:p>
          <a:p>
            <a:r>
              <a:rPr lang="de-AT" b="0" dirty="0" err="1"/>
              <a:t>Desgined</a:t>
            </a:r>
            <a:r>
              <a:rPr lang="de-AT" b="0" dirty="0"/>
              <a:t> </a:t>
            </a:r>
            <a:r>
              <a:rPr lang="de-AT" b="0" dirty="0" err="1"/>
              <a:t>by</a:t>
            </a:r>
            <a:r>
              <a:rPr lang="de-AT" b="0" dirty="0"/>
              <a:t> </a:t>
            </a:r>
            <a:r>
              <a:rPr lang="de-AT" b="0" dirty="0" err="1"/>
              <a:t>Freepik</a:t>
            </a:r>
            <a:r>
              <a:rPr lang="de-AT" b="0" dirty="0"/>
              <a:t> (2025)</a:t>
            </a:r>
          </a:p>
          <a:p>
            <a:endParaRPr lang="de-AT" dirty="0"/>
          </a:p>
        </p:txBody>
      </p:sp>
      <p:sp>
        <p:nvSpPr>
          <p:cNvPr id="4" name="Kopfzeilenplatzhalter 3">
            <a:extLst>
              <a:ext uri="{FF2B5EF4-FFF2-40B4-BE49-F238E27FC236}">
                <a16:creationId xmlns:a16="http://schemas.microsoft.com/office/drawing/2014/main" id="{EE84D011-783A-DC7C-454F-FBBD3DA04E4E}"/>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DE3B7918-5532-8A34-BF10-776681ACDE56}"/>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72E8B3BE-6DB1-75FD-8FB1-41A657A8CE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037F8FE-9326-7C7E-2590-7417177D9E63}"/>
              </a:ext>
            </a:extLst>
          </p:cNvPr>
          <p:cNvSpPr>
            <a:spLocks noGrp="1"/>
          </p:cNvSpPr>
          <p:nvPr>
            <p:ph type="sldNum" sz="quarter" idx="5"/>
          </p:nvPr>
        </p:nvSpPr>
        <p:spPr/>
        <p:txBody>
          <a:bodyPr/>
          <a:lstStyle/>
          <a:p>
            <a:fld id="{9B1635B3-DF70-4CFD-87CA-EB6AFDCA10EE}" type="slidenum">
              <a:rPr lang="de-AT" smtClean="0"/>
              <a:t>6</a:t>
            </a:fld>
            <a:endParaRPr lang="de-AT"/>
          </a:p>
        </p:txBody>
      </p:sp>
    </p:spTree>
    <p:extLst>
      <p:ext uri="{BB962C8B-B14F-4D97-AF65-F5344CB8AC3E}">
        <p14:creationId xmlns:p14="http://schemas.microsoft.com/office/powerpoint/2010/main" val="29071879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b="0" dirty="0"/>
              <a:t>Nachhaltig bedeutet: gut für die Umwelt und für die Zukunft. Wenn wir nachhaltig leben, passen wir gut auf die Erde auf – damit auch Kinder in der Zukunft noch gut hier leben können.</a:t>
            </a:r>
          </a:p>
          <a:p>
            <a:r>
              <a:rPr lang="de-AT" b="0" dirty="0"/>
              <a:t>Beispiel: Wenn du einen Baum pflanzt und ihn gut pflegst, haben auch deine Kinder später noch Schatten und frische Luft – das ist nachhaltig!</a:t>
            </a:r>
            <a:br>
              <a:rPr lang="de-AT" b="0" dirty="0"/>
            </a:br>
            <a:r>
              <a:rPr lang="de-AT" dirty="0"/>
              <a:t>Nachhaltig ist auch, wenn wir gut miteinander umgehen, niemanden ausschließen und helfen, wenn jemand Hilfe braucht.</a:t>
            </a:r>
            <a:endParaRPr lang="de-AT" b="0" dirty="0"/>
          </a:p>
          <a:p>
            <a:r>
              <a:rPr lang="de-AT" dirty="0"/>
              <a:t>Nachhaltigkeit bedeutet auch, dass Firmen so arbeiten, dass es sie lange gibt und die Menschen Arbeit haben. Sie sollen keine Rohstoffe verschwenden und so arbeiten, dass auch in Zukunft noch genug für alle da ist. </a:t>
            </a:r>
            <a:endParaRPr lang="de-AT" b="0" dirty="0"/>
          </a:p>
          <a:p>
            <a:endParaRPr lang="de-AT" b="0" dirty="0"/>
          </a:p>
          <a:p>
            <a:r>
              <a:rPr lang="de-AT" b="0" dirty="0"/>
              <a:t>Bildquelle:</a:t>
            </a:r>
          </a:p>
          <a:p>
            <a:r>
              <a:rPr lang="de-AT" b="0" dirty="0" err="1"/>
              <a:t>Desgined</a:t>
            </a:r>
            <a:r>
              <a:rPr lang="de-AT" b="0" dirty="0"/>
              <a:t> </a:t>
            </a:r>
            <a:r>
              <a:rPr lang="de-AT" b="0" dirty="0" err="1"/>
              <a:t>by</a:t>
            </a:r>
            <a:r>
              <a:rPr lang="de-AT" b="0" dirty="0"/>
              <a:t> </a:t>
            </a:r>
            <a:r>
              <a:rPr lang="de-AT" b="0" dirty="0" err="1"/>
              <a:t>Freepik</a:t>
            </a:r>
            <a:r>
              <a:rPr lang="de-AT" b="0" dirty="0"/>
              <a:t> (2025)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7</a:t>
            </a:fld>
            <a:endParaRPr lang="de-AT"/>
          </a:p>
        </p:txBody>
      </p:sp>
    </p:spTree>
    <p:extLst>
      <p:ext uri="{BB962C8B-B14F-4D97-AF65-F5344CB8AC3E}">
        <p14:creationId xmlns:p14="http://schemas.microsoft.com/office/powerpoint/2010/main" val="1700532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473E94-1E01-62B1-D0D9-1EEA36B7F1E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D76A61E-D521-6D9D-30BA-0EFEA83CE08F}"/>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EABDBE5B-041E-B606-24C0-9869B6B99949}"/>
              </a:ext>
            </a:extLst>
          </p:cNvPr>
          <p:cNvSpPr>
            <a:spLocks noGrp="1"/>
          </p:cNvSpPr>
          <p:nvPr>
            <p:ph type="body" idx="1"/>
          </p:nvPr>
        </p:nvSpPr>
        <p:spPr/>
        <p:txBody>
          <a:bodyPr/>
          <a:lstStyle/>
          <a:p>
            <a:r>
              <a:rPr lang="de-AT" b="1" dirty="0"/>
              <a:t>LKW:</a:t>
            </a:r>
          </a:p>
          <a:p>
            <a:r>
              <a:rPr lang="de-AT" b="1" dirty="0"/>
              <a:t>+ Kann überall hinfahren:</a:t>
            </a:r>
            <a:r>
              <a:rPr lang="de-AT" dirty="0"/>
              <a:t> Er bringt Waren direkt in die Städte, Dörfer und sogar bis vor die Haustür.</a:t>
            </a:r>
          </a:p>
          <a:p>
            <a:r>
              <a:rPr lang="de-AT" b="1" dirty="0"/>
              <a:t>+ Schnell und flexibel:</a:t>
            </a:r>
            <a:r>
              <a:rPr lang="de-AT" dirty="0"/>
              <a:t> Er kann Tag und Nacht fahren und direkt an sein Ziel liefern.</a:t>
            </a:r>
          </a:p>
          <a:p>
            <a:r>
              <a:rPr lang="de-AT" b="1" dirty="0"/>
              <a:t>- Er macht viel Lärm:</a:t>
            </a:r>
            <a:r>
              <a:rPr lang="de-AT" dirty="0"/>
              <a:t> LKWs sind groß und laut, besonders in Städten.</a:t>
            </a:r>
          </a:p>
          <a:p>
            <a:r>
              <a:rPr lang="de-AT" b="1" dirty="0"/>
              <a:t>- Er verursacht Abgase:</a:t>
            </a:r>
            <a:r>
              <a:rPr lang="de-AT" dirty="0"/>
              <a:t> Das schadet der Umwelt und macht die Luft schlechter.</a:t>
            </a:r>
          </a:p>
          <a:p>
            <a:pPr marL="0" indent="0">
              <a:buFontTx/>
              <a:buNone/>
            </a:pPr>
            <a:r>
              <a:rPr lang="de-AT" b="1" dirty="0"/>
              <a:t>- Er steht oft im Stau:</a:t>
            </a:r>
            <a:r>
              <a:rPr lang="de-AT" dirty="0"/>
              <a:t> Weil es so viele Autos und LKWs gibt, dauert es manchmal lange, bis er ankommt.</a:t>
            </a:r>
          </a:p>
          <a:p>
            <a:pPr marL="0" indent="0">
              <a:buFontTx/>
              <a:buNone/>
            </a:pPr>
            <a:r>
              <a:rPr lang="de-AT" b="1" dirty="0"/>
              <a:t>- Unfälle: </a:t>
            </a:r>
            <a:r>
              <a:rPr lang="de-AT" b="0" dirty="0"/>
              <a:t>es gibt viele Unfälle auf den Straßen mit LKW</a:t>
            </a:r>
            <a:br>
              <a:rPr lang="de-AT" b="0" dirty="0"/>
            </a:br>
            <a:r>
              <a:rPr lang="de-AT" b="0" dirty="0"/>
              <a:t>Elektro-LKW: sind in Entwicklung und wären eine gute Alternative ohne schädliche Abgase. Derzeit fahren noch fast alle LKW mit Diesel.</a:t>
            </a:r>
            <a:endParaRPr lang="de-AT" b="1" dirty="0"/>
          </a:p>
          <a:p>
            <a:pPr marL="171450" indent="-171450">
              <a:buFontTx/>
              <a:buChar char="-"/>
            </a:pPr>
            <a:endParaRPr lang="de-AT" dirty="0"/>
          </a:p>
          <a:p>
            <a:pPr marL="0" indent="0">
              <a:buFontTx/>
              <a:buNone/>
            </a:pPr>
            <a:r>
              <a:rPr lang="de-AT" b="1" dirty="0"/>
              <a:t>Schiff: </a:t>
            </a:r>
            <a:r>
              <a:rPr lang="de-AT" dirty="0"/>
              <a:t>wir unterscheiden Hochseeschiffe und Binnenschiffe. In Österreich gibt es nur Binnenschiffe. </a:t>
            </a:r>
          </a:p>
          <a:p>
            <a:pPr marL="0" indent="0">
              <a:buFontTx/>
              <a:buNone/>
            </a:pPr>
            <a:r>
              <a:rPr lang="de-AT" dirty="0"/>
              <a:t>Ein Binnenschiff ist ein großes Schiff, das auf Flüssen, Seen und Kanälen fährt. Es transportiert viele Dinge, zum Beispiel Lebensmittel, Autos oder Baumaterialien. Auf der Donau und anderen großen Flüssen sieht man oft solche Schiffe.</a:t>
            </a:r>
          </a:p>
          <a:p>
            <a:r>
              <a:rPr lang="de-AT" b="1" dirty="0"/>
              <a:t>+ Kann sehr viel auf einmal transportieren:</a:t>
            </a:r>
            <a:r>
              <a:rPr lang="de-AT" dirty="0"/>
              <a:t> Ein Schiff kann so viele Waren laden wie viele Lastwagen zusammen.</a:t>
            </a:r>
          </a:p>
          <a:p>
            <a:r>
              <a:rPr lang="de-AT" b="1" dirty="0"/>
              <a:t>+ Umweltfreundlicher als ein LKW:</a:t>
            </a:r>
            <a:r>
              <a:rPr lang="de-AT" dirty="0"/>
              <a:t> Ein Schiff braucht weniger Energie und verursacht weniger Abgase.</a:t>
            </a:r>
          </a:p>
          <a:p>
            <a:r>
              <a:rPr lang="de-AT" b="1" dirty="0"/>
              <a:t>+ Kein Stau:</a:t>
            </a:r>
            <a:r>
              <a:rPr lang="de-AT" dirty="0"/>
              <a:t> Auf dem Wasser gibt es keinen Straßenverkehr, deshalb kommt das Schiff meist ohne lange Wartezeiten an.</a:t>
            </a:r>
          </a:p>
          <a:p>
            <a:r>
              <a:rPr lang="de-AT" b="1" dirty="0"/>
              <a:t>+ Sicherheit</a:t>
            </a:r>
            <a:r>
              <a:rPr lang="de-AT" dirty="0"/>
              <a:t>: es passieren kaum Unfälle mit Binnenschiffen</a:t>
            </a:r>
          </a:p>
          <a:p>
            <a:r>
              <a:rPr lang="de-AT" b="0" dirty="0"/>
              <a:t>- </a:t>
            </a:r>
            <a:r>
              <a:rPr lang="de-AT" b="1" dirty="0"/>
              <a:t>Langsam:</a:t>
            </a:r>
            <a:r>
              <a:rPr lang="de-AT" dirty="0"/>
              <a:t> Ein Schiff ist langsamer als ein LKW oder ein Zug.</a:t>
            </a:r>
          </a:p>
          <a:p>
            <a:r>
              <a:rPr lang="de-AT" b="1" dirty="0"/>
              <a:t>- Braucht Wasserstraßen:</a:t>
            </a:r>
            <a:r>
              <a:rPr lang="de-AT" dirty="0"/>
              <a:t> Es kann nur dort fahren, wo es Flüsse oder Kanäle gibt.</a:t>
            </a:r>
          </a:p>
          <a:p>
            <a:pPr marL="0" indent="0">
              <a:buFontTx/>
              <a:buNone/>
            </a:pPr>
            <a:r>
              <a:rPr lang="de-AT" b="1" dirty="0"/>
              <a:t>- Muss entladen werden:</a:t>
            </a:r>
            <a:r>
              <a:rPr lang="de-AT" dirty="0"/>
              <a:t> Die Waren müssen im Hafen auf LKWs oder Züge geladen werden, um zum endgültigen Ziel zu kommen.</a:t>
            </a:r>
          </a:p>
          <a:p>
            <a:pPr marL="171450" indent="-171450">
              <a:buFontTx/>
              <a:buChar char="-"/>
            </a:pPr>
            <a:endParaRPr lang="de-AT" dirty="0"/>
          </a:p>
          <a:p>
            <a:pPr marL="0" indent="0">
              <a:buFontTx/>
              <a:buNone/>
            </a:pPr>
            <a:r>
              <a:rPr lang="de-AT" b="1" dirty="0"/>
              <a:t>Güterzug:</a:t>
            </a:r>
          </a:p>
          <a:p>
            <a:r>
              <a:rPr lang="de-AT" b="1" dirty="0"/>
              <a:t>+ Schnell:</a:t>
            </a:r>
            <a:r>
              <a:rPr lang="de-AT" dirty="0"/>
              <a:t> Ein Zug kann sehr schnell fahren, oft schneller als ein Auto oder ein LKW.</a:t>
            </a:r>
          </a:p>
          <a:p>
            <a:r>
              <a:rPr lang="de-AT" b="1" dirty="0"/>
              <a:t>+ Umweltfreundlich:</a:t>
            </a:r>
            <a:r>
              <a:rPr lang="de-AT" dirty="0"/>
              <a:t> Besonders Elektrozüge verursachen wenig Abgase und schonen die Umwelt.</a:t>
            </a:r>
          </a:p>
          <a:p>
            <a:r>
              <a:rPr lang="de-AT" b="1" dirty="0"/>
              <a:t>+ Transportiert viele Waren auf einmal</a:t>
            </a:r>
            <a:endParaRPr lang="de-AT" dirty="0"/>
          </a:p>
          <a:p>
            <a:r>
              <a:rPr lang="de-AT" b="1" dirty="0"/>
              <a:t>+ Kein Stau:</a:t>
            </a:r>
            <a:r>
              <a:rPr lang="de-AT" dirty="0"/>
              <a:t> Da Züge auf Schienen fahren, gibt es keine langen Wartezeiten durch Staus.</a:t>
            </a:r>
          </a:p>
          <a:p>
            <a:r>
              <a:rPr lang="de-AT" b="1" dirty="0"/>
              <a:t>+ kaum Unfälle</a:t>
            </a:r>
          </a:p>
          <a:p>
            <a:r>
              <a:rPr lang="de-AT" b="1" dirty="0"/>
              <a:t>- Fährt nicht überall hin:</a:t>
            </a:r>
            <a:r>
              <a:rPr lang="de-AT" dirty="0"/>
              <a:t> Bahnhöfe und Gleise gibt es nur an bestimmten Orten, man braucht oft ein weiteres Verkehrsmittel wie LKW</a:t>
            </a:r>
          </a:p>
          <a:p>
            <a:pPr marL="0" indent="0">
              <a:buFontTx/>
              <a:buNone/>
            </a:pPr>
            <a:r>
              <a:rPr lang="de-AT" b="1" dirty="0"/>
              <a:t>- Nicht immer pünktlich:</a:t>
            </a:r>
            <a:r>
              <a:rPr lang="de-AT" dirty="0"/>
              <a:t> Züge können Verspätung haben</a:t>
            </a:r>
          </a:p>
          <a:p>
            <a:pPr marL="0" indent="0">
              <a:buFontTx/>
              <a:buNone/>
            </a:pPr>
            <a:endParaRPr lang="de-AT" dirty="0"/>
          </a:p>
          <a:p>
            <a:pPr marL="0" indent="0">
              <a:buFontTx/>
              <a:buNone/>
            </a:pPr>
            <a:r>
              <a:rPr lang="de-AT" b="1" dirty="0"/>
              <a:t>Flugzeug:</a:t>
            </a:r>
          </a:p>
          <a:p>
            <a:r>
              <a:rPr lang="de-AT" b="1" dirty="0"/>
              <a:t>+ Sehr schnell:</a:t>
            </a:r>
            <a:r>
              <a:rPr lang="de-AT" dirty="0"/>
              <a:t> Es ist das schnellste Verkehrsmittel für lange Strecken. Man kann in wenigen Stunden in ein anderes Land fliegen.</a:t>
            </a:r>
          </a:p>
          <a:p>
            <a:r>
              <a:rPr lang="de-AT" b="1" dirty="0"/>
              <a:t>+ Kann weite Strecken überwinden:</a:t>
            </a:r>
            <a:r>
              <a:rPr lang="de-AT" dirty="0"/>
              <a:t> Ein Flugzeug fliegt über Ozeane, Berge und Wüsten, ohne Straßen oder Schienen zu brauchen.</a:t>
            </a:r>
          </a:p>
          <a:p>
            <a:r>
              <a:rPr lang="de-AT" b="1" dirty="0"/>
              <a:t>- Schadet der Umwelt:</a:t>
            </a:r>
            <a:r>
              <a:rPr lang="de-AT" dirty="0"/>
              <a:t> Flugzeuge verursachen im Vergleich zu Schiff, Bahn und LKW die meistern schädlichen Abgase.</a:t>
            </a:r>
          </a:p>
          <a:p>
            <a:pPr marL="0" indent="0">
              <a:buFontTx/>
              <a:buNone/>
            </a:pPr>
            <a:r>
              <a:rPr lang="de-AT" b="1" dirty="0"/>
              <a:t>- Teuer:</a:t>
            </a:r>
            <a:r>
              <a:rPr lang="de-AT" dirty="0"/>
              <a:t> Güter mit dem Flugzeug zu transportieren ist teuer</a:t>
            </a:r>
          </a:p>
          <a:p>
            <a:pPr marL="0" indent="0">
              <a:buFontTx/>
              <a:buNone/>
            </a:pPr>
            <a:r>
              <a:rPr lang="de-AT" b="1" dirty="0"/>
              <a:t>- Flughäfen sind nicht überall:</a:t>
            </a:r>
            <a:r>
              <a:rPr lang="de-AT" dirty="0"/>
              <a:t> Man muss braucht oft davor oder danach einen LKW um die Waren dorthin zu bringen wo man sie braucht</a:t>
            </a:r>
          </a:p>
          <a:p>
            <a:pPr marL="0" indent="0">
              <a:buFontTx/>
              <a:buNone/>
            </a:pPr>
            <a:endParaRPr lang="de-AT" dirty="0"/>
          </a:p>
          <a:p>
            <a:r>
              <a:rPr lang="de-AT" b="1" dirty="0"/>
              <a:t>Lastenfahrrad:</a:t>
            </a:r>
          </a:p>
          <a:p>
            <a:r>
              <a:rPr lang="de-AT" b="1" dirty="0"/>
              <a:t>+ Umweltfreundlich:</a:t>
            </a:r>
            <a:r>
              <a:rPr lang="de-AT" dirty="0"/>
              <a:t> Es fährt ohne Benzin/Diesel und verursacht keine Abgase.</a:t>
            </a:r>
          </a:p>
          <a:p>
            <a:r>
              <a:rPr lang="de-AT" b="1" dirty="0"/>
              <a:t>+ Kein Stau:</a:t>
            </a:r>
            <a:r>
              <a:rPr lang="de-AT" dirty="0"/>
              <a:t> Man kann an vielen Autos vorbeifahren und kommt oft schneller ans Ziel.</a:t>
            </a:r>
          </a:p>
          <a:p>
            <a:r>
              <a:rPr lang="de-AT" b="1" dirty="0"/>
              <a:t>+ Gesund:</a:t>
            </a:r>
            <a:r>
              <a:rPr lang="de-AT" dirty="0"/>
              <a:t> Wer mit dem Lastenfahrrad fährt, bewegt sich viel und bleibt fit.</a:t>
            </a:r>
          </a:p>
          <a:p>
            <a:pPr marL="0" indent="0">
              <a:buFontTx/>
              <a:buNone/>
            </a:pPr>
            <a:r>
              <a:rPr lang="de-AT" b="1" dirty="0"/>
              <a:t>- Nicht so schnell:</a:t>
            </a:r>
            <a:r>
              <a:rPr lang="de-AT" dirty="0"/>
              <a:t> Es ist langsamer als ein Auto oder ein Zug, besonders auf langen Strecken.</a:t>
            </a:r>
          </a:p>
          <a:p>
            <a:pPr marL="0" indent="0">
              <a:buFontTx/>
              <a:buNone/>
            </a:pPr>
            <a:r>
              <a:rPr lang="de-AT" b="1" dirty="0"/>
              <a:t>- Nur für sehr kleine Mengen und kurze Strecken geeignet</a:t>
            </a:r>
          </a:p>
          <a:p>
            <a:pPr marL="171450" indent="-171450">
              <a:buFontTx/>
              <a:buChar char="-"/>
            </a:pPr>
            <a:r>
              <a:rPr lang="de-AT" b="1" dirty="0"/>
              <a:t>Schutz vor Wetter fehlt</a:t>
            </a:r>
          </a:p>
          <a:p>
            <a:pPr marL="0" indent="0">
              <a:buFontTx/>
              <a:buNone/>
            </a:pPr>
            <a:endParaRPr lang="de-AT" b="1" dirty="0"/>
          </a:p>
          <a:p>
            <a:pPr marL="0" indent="0">
              <a:buFontTx/>
              <a:buNone/>
            </a:pPr>
            <a:r>
              <a:rPr lang="de-AT" b="1" dirty="0"/>
              <a:t>Elektro-LKW/Transporter:</a:t>
            </a:r>
          </a:p>
          <a:p>
            <a:pPr marL="0" indent="0">
              <a:buFontTx/>
              <a:buNone/>
            </a:pPr>
            <a:r>
              <a:rPr lang="de-AT" b="1" dirty="0"/>
              <a:t>+ Umweltfreundlich:</a:t>
            </a:r>
            <a:r>
              <a:rPr lang="de-AT" dirty="0"/>
              <a:t> Keine schädlichen Abgase im Vergleich zu Diesel-LKWs</a:t>
            </a:r>
          </a:p>
          <a:p>
            <a:pPr marL="0" indent="0">
              <a:buFontTx/>
              <a:buNone/>
            </a:pPr>
            <a:r>
              <a:rPr lang="de-AT" b="1" dirty="0"/>
              <a:t>+ Gleiche Flexibilität wie herkömmliche LKWs:</a:t>
            </a:r>
            <a:r>
              <a:rPr lang="de-AT" dirty="0"/>
              <a:t> Kann direkt an das Ziel liefern (Städte, Dörfer, Haustür).</a:t>
            </a:r>
          </a:p>
          <a:p>
            <a:pPr marL="0" indent="0">
              <a:buFontTx/>
              <a:buNone/>
            </a:pPr>
            <a:r>
              <a:rPr lang="de-AT" dirty="0"/>
              <a:t>+ </a:t>
            </a:r>
            <a:r>
              <a:rPr lang="de-AT" b="1" dirty="0"/>
              <a:t>Weniger Lärm:</a:t>
            </a:r>
            <a:r>
              <a:rPr lang="de-AT" dirty="0"/>
              <a:t> E-LKWs sind leiser als Diesel-LKW</a:t>
            </a:r>
          </a:p>
          <a:p>
            <a:pPr marL="171450" indent="-171450">
              <a:buFontTx/>
              <a:buChar char="-"/>
            </a:pPr>
            <a:r>
              <a:rPr lang="de-AT" b="1" dirty="0"/>
              <a:t>Noch in Entwicklung:</a:t>
            </a:r>
            <a:r>
              <a:rPr lang="de-AT" dirty="0"/>
              <a:t> Derzeit gibt es nur wenige E-LKWs im Einsatz</a:t>
            </a:r>
          </a:p>
          <a:p>
            <a:pPr marL="171450" indent="-171450">
              <a:buFontTx/>
              <a:buChar char="-"/>
            </a:pPr>
            <a:r>
              <a:rPr lang="de-AT" b="1" dirty="0"/>
              <a:t>Begrenzte Reichweite:</a:t>
            </a:r>
            <a:r>
              <a:rPr lang="de-AT" dirty="0"/>
              <a:t> Die Batterie reicht oft nicht so weit wie ein Dieseltank.</a:t>
            </a:r>
          </a:p>
          <a:p>
            <a:pPr marL="171450" indent="-171450">
              <a:buFontTx/>
              <a:buChar char="-"/>
            </a:pPr>
            <a:r>
              <a:rPr lang="de-AT" b="1" dirty="0"/>
              <a:t>Ladeinfrastruktur:</a:t>
            </a:r>
            <a:r>
              <a:rPr lang="de-AT" dirty="0"/>
              <a:t> Es gibt noch nicht überall passende Lademöglichkeiten.</a:t>
            </a:r>
          </a:p>
          <a:p>
            <a:endParaRPr lang="de-AT" b="1" dirty="0"/>
          </a:p>
          <a:p>
            <a:endParaRPr lang="de-AT" b="1" dirty="0"/>
          </a:p>
          <a:p>
            <a:r>
              <a:rPr lang="de-AT" b="1" dirty="0"/>
              <a:t>Umwelt-Aspekt einbringen: „Welcher Transport ist besser?“</a:t>
            </a:r>
          </a:p>
          <a:p>
            <a:pPr>
              <a:buFont typeface="Arial" panose="020B0604020202020204" pitchFamily="34" charset="0"/>
              <a:buNone/>
            </a:pPr>
            <a:r>
              <a:rPr lang="de-AT" dirty="0"/>
              <a:t>Was braucht mehr Energie: ein Flugzeug oder ein Fahrradkurier?</a:t>
            </a:r>
          </a:p>
          <a:p>
            <a:pPr>
              <a:buFont typeface="Arial" panose="020B0604020202020204" pitchFamily="34" charset="0"/>
              <a:buNone/>
            </a:pPr>
            <a:r>
              <a:rPr lang="de-AT" dirty="0"/>
              <a:t>Wie kann man umweltfreundlich einkaufen? (Regionale Produkte, weniger Bestellungen).</a:t>
            </a:r>
          </a:p>
          <a:p>
            <a:pPr>
              <a:buFont typeface="Arial" panose="020B0604020202020204" pitchFamily="34" charset="0"/>
              <a:buNone/>
            </a:pPr>
            <a:r>
              <a:rPr lang="de-AT" dirty="0"/>
              <a:t>Warum gibt es oft Plastikverpackungen?</a:t>
            </a:r>
          </a:p>
          <a:p>
            <a:endParaRPr lang="de-AT" dirty="0"/>
          </a:p>
          <a:p>
            <a:pPr defTabSz="943559">
              <a:defRPr/>
            </a:pPr>
            <a:endParaRPr lang="de-DE" dirty="0"/>
          </a:p>
          <a:p>
            <a:pPr defTabSz="943559">
              <a:defRPr/>
            </a:pPr>
            <a:r>
              <a:rPr lang="de-DE" dirty="0"/>
              <a:t>Bildquelle:</a:t>
            </a:r>
          </a:p>
          <a:p>
            <a:pPr marL="0" marR="0" lvl="0" indent="0" algn="l" defTabSz="943559" rtl="0" eaLnBrk="1" fontAlgn="auto" latinLnBrk="0" hangingPunct="1">
              <a:lnSpc>
                <a:spcPct val="100000"/>
              </a:lnSpc>
              <a:spcBef>
                <a:spcPts val="0"/>
              </a:spcBef>
              <a:spcAft>
                <a:spcPts val="0"/>
              </a:spcAft>
              <a:buClrTx/>
              <a:buSzTx/>
              <a:buFontTx/>
              <a:buNone/>
              <a:tabLst/>
              <a:defRPr/>
            </a:pPr>
            <a:r>
              <a:rPr lang="de-AT" dirty="0"/>
              <a:t>Flaticon (2024):  https://www.flaticon.com/de/kostenlose-icons/lkw; Lkw Icons erstellt von </a:t>
            </a:r>
            <a:r>
              <a:rPr lang="de-AT" dirty="0" err="1"/>
              <a:t>Freepik</a:t>
            </a:r>
            <a:r>
              <a:rPr lang="de-AT" dirty="0"/>
              <a:t> – Flaticon, Abruf 20.05.2024</a:t>
            </a:r>
          </a:p>
          <a:p>
            <a:pPr marL="0" marR="0" lvl="0" indent="0" algn="l" defTabSz="914400" rtl="0" eaLnBrk="1" fontAlgn="auto" latinLnBrk="0" hangingPunct="1">
              <a:lnSpc>
                <a:spcPct val="100000"/>
              </a:lnSpc>
              <a:spcBef>
                <a:spcPts val="0"/>
              </a:spcBef>
              <a:spcAft>
                <a:spcPts val="0"/>
              </a:spcAft>
              <a:buClrTx/>
              <a:buSzTx/>
              <a:buFontTx/>
              <a:buNone/>
              <a:tabLst/>
              <a:defRPr/>
            </a:pPr>
            <a:r>
              <a:rPr lang="de-AT" i="0" dirty="0"/>
              <a:t>Flaticon (2025): https</a:t>
            </a:r>
            <a:r>
              <a:rPr lang="de-AT" b="0" i="0" dirty="0">
                <a:solidFill>
                  <a:srgbClr val="5F7D95"/>
                </a:solidFill>
                <a:effectLst/>
                <a:latin typeface="Proxima Nova"/>
              </a:rPr>
              <a:t>://</a:t>
            </a:r>
            <a:r>
              <a:rPr lang="de-AT" i="0" dirty="0"/>
              <a:t>www.flaticon.com/de/kostenlose-icons/zug; Zug Icons erstellt von </a:t>
            </a:r>
            <a:r>
              <a:rPr lang="de-AT" i="0" dirty="0" err="1"/>
              <a:t>Mihimihi</a:t>
            </a:r>
            <a:r>
              <a:rPr lang="de-AT" i="0" dirty="0"/>
              <a:t> – Flaticon; Abruf 06.02.2025</a:t>
            </a:r>
            <a:endParaRPr lang="en-GB" i="0"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b="0" i="0" dirty="0">
                <a:solidFill>
                  <a:srgbClr val="5F7D95"/>
                </a:solidFill>
                <a:effectLst/>
                <a:latin typeface="Proxima Nova"/>
              </a:rPr>
              <a:t>Flaticon (2024): https://www.flaticon.com/de/kostenlose-icons/schiff; Schiff Icons erstellt von </a:t>
            </a:r>
            <a:r>
              <a:rPr lang="de-AT" b="0" i="0" dirty="0" err="1">
                <a:solidFill>
                  <a:srgbClr val="5F7D95"/>
                </a:solidFill>
                <a:effectLst/>
                <a:latin typeface="Proxima Nova"/>
              </a:rPr>
              <a:t>Freepik</a:t>
            </a:r>
            <a:r>
              <a:rPr lang="de-AT" b="0" i="0" dirty="0">
                <a:solidFill>
                  <a:srgbClr val="5F7D95"/>
                </a:solidFill>
                <a:effectLst/>
                <a:latin typeface="Proxima Nova"/>
              </a:rPr>
              <a:t> – Flaticon, Abruf 29.04.2024</a:t>
            </a:r>
          </a:p>
          <a:p>
            <a:r>
              <a:rPr lang="de-AT" dirty="0"/>
              <a:t>Flaticon (2025): https://www.flaticon.com/de/kostenlose-icons/flugzeug; Flugzeug Icons erstellt von </a:t>
            </a:r>
            <a:r>
              <a:rPr lang="de-AT" dirty="0" err="1"/>
              <a:t>Freepik</a:t>
            </a:r>
            <a:r>
              <a:rPr lang="de-AT" dirty="0"/>
              <a:t> – Flaticon; Abruf 14.02.2025</a:t>
            </a:r>
          </a:p>
          <a:p>
            <a:r>
              <a:rPr lang="de-AT" dirty="0"/>
              <a:t>Flaticon (2025): https://www.flaticon.com/de/kostenlose-icons/lastenfahrrad; Lastenfahrrad Icons erstellt von </a:t>
            </a:r>
            <a:r>
              <a:rPr lang="de-AT" dirty="0" err="1"/>
              <a:t>Freepik</a:t>
            </a:r>
            <a:r>
              <a:rPr lang="de-AT" dirty="0"/>
              <a:t> - Flaticon; Abruf 14.02.2025</a:t>
            </a:r>
          </a:p>
          <a:p>
            <a:r>
              <a:rPr lang="de-AT" dirty="0"/>
              <a:t>Flaticon (2025): </a:t>
            </a:r>
            <a:r>
              <a:rPr lang="en-US" dirty="0"/>
              <a:t>https://www.flaticon.com/free-icons/electric-truck; Electric truck icons created by </a:t>
            </a:r>
            <a:r>
              <a:rPr lang="en-US" dirty="0" err="1"/>
              <a:t>Freepik</a:t>
            </a:r>
            <a:r>
              <a:rPr lang="en-US" dirty="0"/>
              <a:t> – </a:t>
            </a:r>
            <a:r>
              <a:rPr lang="en-US" dirty="0" err="1"/>
              <a:t>Flaticon</a:t>
            </a:r>
            <a:r>
              <a:rPr lang="en-US" dirty="0"/>
              <a:t>; </a:t>
            </a:r>
            <a:r>
              <a:rPr lang="en-US" dirty="0" err="1"/>
              <a:t>Abruf</a:t>
            </a:r>
            <a:r>
              <a:rPr lang="en-US" dirty="0"/>
              <a:t> 08.04.2025</a:t>
            </a:r>
            <a:endParaRPr lang="de-AT" dirty="0"/>
          </a:p>
          <a:p>
            <a:endParaRPr lang="de-AT" dirty="0"/>
          </a:p>
        </p:txBody>
      </p:sp>
      <p:sp>
        <p:nvSpPr>
          <p:cNvPr id="4" name="Kopfzeilenplatzhalter 3">
            <a:extLst>
              <a:ext uri="{FF2B5EF4-FFF2-40B4-BE49-F238E27FC236}">
                <a16:creationId xmlns:a16="http://schemas.microsoft.com/office/drawing/2014/main" id="{9771BC30-9E3F-1010-D543-A9E948661C3E}"/>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7CA06607-AEFF-6397-3D81-533E158936BB}"/>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F9BA1D56-180E-C141-4DD0-E4B4043C816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EFD299F-B5A9-F23C-5E50-901E0CE7FEB8}"/>
              </a:ext>
            </a:extLst>
          </p:cNvPr>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4081153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D9C84A-D466-2E58-752E-0BCAE0C0052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CF87290-0399-E81E-B3C0-E197EDC71ED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2060337-F99B-8B00-9AA8-6D813D86BEF6}"/>
              </a:ext>
            </a:extLst>
          </p:cNvPr>
          <p:cNvSpPr>
            <a:spLocks noGrp="1"/>
          </p:cNvSpPr>
          <p:nvPr>
            <p:ph type="body" idx="1"/>
          </p:nvPr>
        </p:nvSpPr>
        <p:spPr/>
        <p:txBody>
          <a:bodyPr/>
          <a:lstStyle/>
          <a:p>
            <a:r>
              <a:rPr lang="de-AT" dirty="0"/>
              <a:t>Hier ist ein Schubverband auf der Donau beim Eisernen Tor an der Grenze von Serbien und Rumänien zu sehen: bestehend aus einem Schubschiff (einem zum Schieben dienenden Motorschiff) und acht gekoppelten Schubleichtern mit Massengut. Bei uns auf der Donau in Österreich kann ein Schiff mit bis zu 4 Schubleichtern fahren, auf der unteren Donau in Rumänien, wo der Fluss sehr breit ist, sind bis zu 12 Schubleichter möglich.</a:t>
            </a:r>
          </a:p>
          <a:p>
            <a:endParaRPr lang="de-AT" dirty="0"/>
          </a:p>
          <a:p>
            <a:endParaRPr lang="de-AT" dirty="0"/>
          </a:p>
          <a:p>
            <a:r>
              <a:rPr lang="de-AT" dirty="0"/>
              <a:t>Bild: </a:t>
            </a:r>
            <a:r>
              <a:rPr lang="de-AT" dirty="0" err="1"/>
              <a:t>Leitner@TTS</a:t>
            </a:r>
            <a:r>
              <a:rPr lang="de-AT" dirty="0"/>
              <a:t>, Austria</a:t>
            </a:r>
          </a:p>
          <a:p>
            <a:endParaRPr lang="de-AT" dirty="0"/>
          </a:p>
        </p:txBody>
      </p:sp>
      <p:sp>
        <p:nvSpPr>
          <p:cNvPr id="4" name="Kopfzeilenplatzhalter 3">
            <a:extLst>
              <a:ext uri="{FF2B5EF4-FFF2-40B4-BE49-F238E27FC236}">
                <a16:creationId xmlns:a16="http://schemas.microsoft.com/office/drawing/2014/main" id="{E8C31C9F-D5D0-B4C1-9917-64C70CC6A5B0}"/>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C24EC4D2-5D03-46A2-996A-F274F3CF7379}"/>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21FF97A4-E1FC-0615-25C0-7F94902B2B7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F4D7ED4-F8E4-AE09-AAC0-D4B316FE47B1}"/>
              </a:ext>
            </a:extLst>
          </p:cNvPr>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41471368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64BB1-E123-356B-0B83-97393E947CE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8E0A02F-601A-1953-23E5-6CA5BEE244F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D6023EE-98F8-4417-40D6-2692C543A82E}"/>
              </a:ext>
            </a:extLst>
          </p:cNvPr>
          <p:cNvSpPr>
            <a:spLocks noGrp="1"/>
          </p:cNvSpPr>
          <p:nvPr>
            <p:ph type="body" idx="1"/>
          </p:nvPr>
        </p:nvSpPr>
        <p:spPr/>
        <p:txBody>
          <a:bodyPr/>
          <a:lstStyle/>
          <a:p>
            <a:r>
              <a:rPr lang="de-AT" dirty="0"/>
              <a:t>Hier ist ein </a:t>
            </a:r>
            <a:r>
              <a:rPr lang="de-AT" dirty="0" err="1"/>
              <a:t>High&amp;Heavy-Transport</a:t>
            </a:r>
            <a:r>
              <a:rPr lang="de-AT" dirty="0"/>
              <a:t> (Schwerguttransport) auf einem Binnenschiff der Firma Felbermayr </a:t>
            </a:r>
            <a:r>
              <a:rPr lang="de-AT"/>
              <a:t>zu sehen.</a:t>
            </a:r>
            <a:endParaRPr lang="de-AT" dirty="0"/>
          </a:p>
          <a:p>
            <a:endParaRPr lang="de-AT" dirty="0"/>
          </a:p>
          <a:p>
            <a:r>
              <a:rPr lang="de-AT" dirty="0"/>
              <a:t>Bild: Felbermayr</a:t>
            </a:r>
          </a:p>
          <a:p>
            <a:endParaRPr lang="de-AT" dirty="0"/>
          </a:p>
        </p:txBody>
      </p:sp>
      <p:sp>
        <p:nvSpPr>
          <p:cNvPr id="4" name="Kopfzeilenplatzhalter 3">
            <a:extLst>
              <a:ext uri="{FF2B5EF4-FFF2-40B4-BE49-F238E27FC236}">
                <a16:creationId xmlns:a16="http://schemas.microsoft.com/office/drawing/2014/main" id="{0A8F339C-332E-CC96-EA26-DB61429F1D57}"/>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B005FED9-233D-BCC1-7F1B-097A70584C7C}"/>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C08ED452-0CDA-27FF-0DE8-006B8434CE8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21272B8-166F-3C43-9DE4-F3569C449FEE}"/>
              </a:ext>
            </a:extLst>
          </p:cNvPr>
          <p:cNvSpPr>
            <a:spLocks noGrp="1"/>
          </p:cNvSpPr>
          <p:nvPr>
            <p:ph type="sldNum" sz="quarter" idx="5"/>
          </p:nvPr>
        </p:nvSpPr>
        <p:spPr/>
        <p:txBody>
          <a:bodyPr/>
          <a:lstStyle/>
          <a:p>
            <a:fld id="{9B1635B3-DF70-4CFD-87CA-EB6AFDCA10EE}" type="slidenum">
              <a:rPr lang="de-AT" smtClean="0"/>
              <a:t>10</a:t>
            </a:fld>
            <a:endParaRPr lang="de-AT"/>
          </a:p>
        </p:txBody>
      </p:sp>
    </p:spTree>
    <p:extLst>
      <p:ext uri="{BB962C8B-B14F-4D97-AF65-F5344CB8AC3E}">
        <p14:creationId xmlns:p14="http://schemas.microsoft.com/office/powerpoint/2010/main" val="28781479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B84D74-62DB-1A35-7446-1F2CC76AF70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E982358-E3ED-B627-EF4A-87564311CD8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67E634E-530A-9D9A-09D8-5F253CE033DF}"/>
              </a:ext>
            </a:extLst>
          </p:cNvPr>
          <p:cNvSpPr>
            <a:spLocks noGrp="1"/>
          </p:cNvSpPr>
          <p:nvPr>
            <p:ph type="body" idx="1"/>
          </p:nvPr>
        </p:nvSpPr>
        <p:spPr/>
        <p:txBody>
          <a:bodyPr/>
          <a:lstStyle/>
          <a:p>
            <a:r>
              <a:rPr lang="de-AT" b="1" dirty="0"/>
              <a:t>Transportquiz im Sitzkreis</a:t>
            </a:r>
          </a:p>
          <a:p>
            <a:r>
              <a:rPr lang="de-AT" dirty="0"/>
              <a:t>Für dieses Spiel sitzen die Kinder im Kreis. In der Mitte liegen Bilder verschiedener Verkehrsmittel, wobei der Fokus auf Verkehrsträgern für den Güterverkehr liegt: LKW, Zug, Binnenschiff.</a:t>
            </a:r>
          </a:p>
          <a:p>
            <a:r>
              <a:rPr lang="de-AT" dirty="0"/>
              <a:t>Die Vorlage dafür kann unter www.rewway.at downgeloadet werden.</a:t>
            </a:r>
          </a:p>
          <a:p>
            <a:endParaRPr lang="de-AT" dirty="0"/>
          </a:p>
          <a:p>
            <a:r>
              <a:rPr lang="de-AT" dirty="0"/>
              <a:t>Jedes Kind bekommt kleine Bällchen oder Steinchen.</a:t>
            </a:r>
          </a:p>
          <a:p>
            <a:r>
              <a:rPr lang="de-AT" dirty="0"/>
              <a:t>Die Lehrkraft stellt eine Frage, zum Beispiel: </a:t>
            </a:r>
            <a:r>
              <a:rPr lang="de-AT" b="1" dirty="0"/>
              <a:t>„Welches Transportmittel ist besonders umweltfreundlich?“</a:t>
            </a:r>
            <a:r>
              <a:rPr lang="de-AT" dirty="0"/>
              <a:t>. Die Kinder überlegen kurz und legen dann ein Bällchen auf das Bild, das sie für die richtige Antwort halten (z. B. auf den Zug).</a:t>
            </a:r>
          </a:p>
          <a:p>
            <a:r>
              <a:rPr lang="de-AT" dirty="0"/>
              <a:t>Danach bespricht die Klasse gemeinsam die Antworten. Falls nötig, erklärt die Lehrkraft noch einmal, warum eine Antwort richtig oder weniger passend ist.</a:t>
            </a:r>
          </a:p>
          <a:p>
            <a:r>
              <a:rPr lang="de-AT" dirty="0"/>
              <a:t>Das Spiel geht weiter mit neuen Fragen, bis alle Fragenbesprochen wurden. Am Ende kann man gemeinsam überlegen, wie man im Alltag umweltfreundlicher unterwegs sein kann.</a:t>
            </a:r>
          </a:p>
          <a:p>
            <a:endParaRPr lang="de-AT" dirty="0"/>
          </a:p>
          <a:p>
            <a:pPr marL="0" indent="0">
              <a:buNone/>
            </a:pPr>
            <a:r>
              <a:rPr lang="de-AT" dirty="0"/>
              <a:t>Welche Transportmittel sind besonders umweltfreundlich? Zug, Binnenschiff</a:t>
            </a:r>
          </a:p>
          <a:p>
            <a:pPr marL="0" indent="0">
              <a:buNone/>
            </a:pPr>
            <a:r>
              <a:rPr lang="de-AT" dirty="0"/>
              <a:t>Welches Transportmittel erzeugt sehr viele schädliche Abgase? LKW</a:t>
            </a:r>
          </a:p>
          <a:p>
            <a:pPr marL="0" indent="0">
              <a:buNone/>
            </a:pPr>
            <a:r>
              <a:rPr lang="de-AT" dirty="0"/>
              <a:t>Welches Transportmittel kann sehr viel auf einmal transportieren? Binnenschiff (Veranschaulichung siehe nächste Folie)</a:t>
            </a:r>
          </a:p>
          <a:p>
            <a:pPr marL="0" indent="0">
              <a:buNone/>
            </a:pPr>
            <a:r>
              <a:rPr lang="de-AT" dirty="0"/>
              <a:t>Welches Transportmittel ist schnell und kommt bis vor deine Haustüre? LKW</a:t>
            </a:r>
          </a:p>
          <a:p>
            <a:pPr marL="0" indent="0">
              <a:buNone/>
            </a:pPr>
            <a:r>
              <a:rPr lang="de-AT" dirty="0"/>
              <a:t>Welche Transportmittel fahren nicht auf der Straße? Zug, Binnenschiff</a:t>
            </a:r>
          </a:p>
          <a:p>
            <a:pPr marL="0" indent="0">
              <a:buNone/>
            </a:pPr>
            <a:r>
              <a:rPr lang="de-AT" dirty="0"/>
              <a:t>Welches Transportmittel steht oft im Stau? LKW</a:t>
            </a:r>
          </a:p>
          <a:p>
            <a:pPr marL="0" indent="0">
              <a:buNone/>
            </a:pPr>
            <a:r>
              <a:rPr lang="de-AT" dirty="0"/>
              <a:t>Welches Transportmittel transportiert Güter auf der Donau? Binnenschiff</a:t>
            </a:r>
          </a:p>
          <a:p>
            <a:endParaRPr lang="de-AT" dirty="0"/>
          </a:p>
          <a:p>
            <a:endParaRPr lang="de-AT" dirty="0"/>
          </a:p>
          <a:p>
            <a:pPr defTabSz="943559">
              <a:defRPr/>
            </a:pPr>
            <a:r>
              <a:rPr lang="de-DE" dirty="0"/>
              <a:t>Bildquelle:</a:t>
            </a:r>
          </a:p>
          <a:p>
            <a:pPr marL="0" marR="0" lvl="0" indent="0" algn="l" defTabSz="943559" rtl="0" eaLnBrk="1" fontAlgn="auto" latinLnBrk="0" hangingPunct="1">
              <a:lnSpc>
                <a:spcPct val="100000"/>
              </a:lnSpc>
              <a:spcBef>
                <a:spcPts val="0"/>
              </a:spcBef>
              <a:spcAft>
                <a:spcPts val="0"/>
              </a:spcAft>
              <a:buClrTx/>
              <a:buSzTx/>
              <a:buFontTx/>
              <a:buNone/>
              <a:tabLst/>
              <a:defRPr/>
            </a:pPr>
            <a:r>
              <a:rPr lang="de-AT" dirty="0"/>
              <a:t>Flaticon (2024):  https://www.flaticon.com/de/kostenlose-icons/lkw; Lkw Icons erstellt von </a:t>
            </a:r>
            <a:r>
              <a:rPr lang="de-AT" dirty="0" err="1"/>
              <a:t>Freepik</a:t>
            </a:r>
            <a:r>
              <a:rPr lang="de-AT" dirty="0"/>
              <a:t> – Flaticon, Abruf 20.05.2024</a:t>
            </a:r>
          </a:p>
          <a:p>
            <a:pPr marL="0" marR="0" lvl="0" indent="0" algn="l" defTabSz="914400" rtl="0" eaLnBrk="1" fontAlgn="auto" latinLnBrk="0" hangingPunct="1">
              <a:lnSpc>
                <a:spcPct val="100000"/>
              </a:lnSpc>
              <a:spcBef>
                <a:spcPts val="0"/>
              </a:spcBef>
              <a:spcAft>
                <a:spcPts val="0"/>
              </a:spcAft>
              <a:buClrTx/>
              <a:buSzTx/>
              <a:buFontTx/>
              <a:buNone/>
              <a:tabLst/>
              <a:defRPr/>
            </a:pPr>
            <a:r>
              <a:rPr lang="de-AT" i="0" dirty="0"/>
              <a:t>Flaticon (2025): https</a:t>
            </a:r>
            <a:r>
              <a:rPr lang="de-AT" b="0" i="0" dirty="0">
                <a:solidFill>
                  <a:srgbClr val="5F7D95"/>
                </a:solidFill>
                <a:effectLst/>
                <a:latin typeface="Proxima Nova"/>
              </a:rPr>
              <a:t>://</a:t>
            </a:r>
            <a:r>
              <a:rPr lang="de-AT" i="0" dirty="0"/>
              <a:t>www.flaticon.com/de/kostenlose-icons/zug; Zug Icons erstellt von </a:t>
            </a:r>
            <a:r>
              <a:rPr lang="de-AT" i="0" dirty="0" err="1"/>
              <a:t>Mihimihi</a:t>
            </a:r>
            <a:r>
              <a:rPr lang="de-AT" i="0" dirty="0"/>
              <a:t> – Flaticon; Abruf 06.02.2025</a:t>
            </a:r>
            <a:endParaRPr lang="en-GB" i="0"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b="0" i="0" dirty="0">
                <a:solidFill>
                  <a:srgbClr val="5F7D95"/>
                </a:solidFill>
                <a:effectLst/>
                <a:latin typeface="Proxima Nova"/>
              </a:rPr>
              <a:t>Flaticon (2024): https://www.flaticon.com/de/kostenlose-icons/schiff; Schiff Icons erstellt von </a:t>
            </a:r>
            <a:r>
              <a:rPr lang="de-AT" b="0" i="0" dirty="0" err="1">
                <a:solidFill>
                  <a:srgbClr val="5F7D95"/>
                </a:solidFill>
                <a:effectLst/>
                <a:latin typeface="Proxima Nova"/>
              </a:rPr>
              <a:t>Freepik</a:t>
            </a:r>
            <a:r>
              <a:rPr lang="de-AT" b="0" i="0" dirty="0">
                <a:solidFill>
                  <a:srgbClr val="5F7D95"/>
                </a:solidFill>
                <a:effectLst/>
                <a:latin typeface="Proxima Nova"/>
              </a:rPr>
              <a:t> – Flaticon, Abruf 29.04.2024</a:t>
            </a:r>
            <a:endParaRPr lang="de-AT" dirty="0"/>
          </a:p>
          <a:p>
            <a:endParaRPr lang="de-AT" dirty="0"/>
          </a:p>
        </p:txBody>
      </p:sp>
      <p:sp>
        <p:nvSpPr>
          <p:cNvPr id="4" name="Kopfzeilenplatzhalter 3">
            <a:extLst>
              <a:ext uri="{FF2B5EF4-FFF2-40B4-BE49-F238E27FC236}">
                <a16:creationId xmlns:a16="http://schemas.microsoft.com/office/drawing/2014/main" id="{5AAA2EB1-99B3-8301-8A68-1C597BB0A6EA}"/>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2FFD0F51-FFD4-EC09-B04A-46A509DF9622}"/>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0C94BCF2-B734-1D0F-0D04-02EE3A865B2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506E07C1-B2F9-1758-0D6C-15259B283FEB}"/>
              </a:ext>
            </a:extLst>
          </p:cNvPr>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29074909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8AEF8-934A-6BEE-7863-8D20B9CE2E3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F89F58B-ABCE-792D-BAE7-0BA3639F07F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DEC18E4-6886-D8D0-2E8E-13F84B2FAAED}"/>
              </a:ext>
            </a:extLst>
          </p:cNvPr>
          <p:cNvSpPr>
            <a:spLocks noGrp="1"/>
          </p:cNvSpPr>
          <p:nvPr>
            <p:ph type="body" idx="1"/>
          </p:nvPr>
        </p:nvSpPr>
        <p:spPr/>
        <p:txBody>
          <a:bodyPr/>
          <a:lstStyle/>
          <a:p>
            <a:pPr defTabSz="905988">
              <a:defRPr/>
            </a:pPr>
            <a:r>
              <a:rPr lang="de-DE" dirty="0"/>
              <a:t>Im Vergleich mit den anderen Landverkehrsträgern bietet das Binnenschiff eine deutlich größere Transportkapazität (=Ladevolumen) je Transporteinheit und kann beziehungsweise könnte so einen wichtigen Beitrag zur Entlastung von Straße und Schiene leisten. </a:t>
            </a:r>
          </a:p>
          <a:p>
            <a:pPr marL="0" algn="l" defTabSz="905988" rtl="0" eaLnBrk="1" latinLnBrk="0" hangingPunct="1">
              <a:defRPr/>
            </a:pPr>
            <a:r>
              <a:rPr lang="de-DE" dirty="0"/>
              <a:t>Ein </a:t>
            </a:r>
            <a:r>
              <a:rPr lang="de-DE" b="1" dirty="0"/>
              <a:t>Binnenschiff</a:t>
            </a:r>
            <a:r>
              <a:rPr lang="de-DE" dirty="0"/>
              <a:t> mit 4 Leichtern kann so viel transportieren wie </a:t>
            </a:r>
            <a:r>
              <a:rPr lang="de-DE" b="1" dirty="0"/>
              <a:t>175 Eisenbahnwaggons</a:t>
            </a:r>
            <a:r>
              <a:rPr lang="de-DE" dirty="0"/>
              <a:t> oder </a:t>
            </a:r>
            <a:r>
              <a:rPr lang="de-DE" b="1" dirty="0"/>
              <a:t>280 LKW</a:t>
            </a:r>
            <a:r>
              <a:rPr lang="de-DE" dirty="0"/>
              <a:t>. </a:t>
            </a:r>
          </a:p>
          <a:p>
            <a:pPr marL="0" algn="l" defTabSz="905988" rtl="0" eaLnBrk="1" latinLnBrk="0" hangingPunct="1">
              <a:defRPr/>
            </a:pPr>
            <a:endParaRPr lang="de-DE" sz="1200" kern="1200" dirty="0">
              <a:solidFill>
                <a:schemeClr val="tx1"/>
              </a:solidFill>
              <a:latin typeface="Corbel" panose="020B0503020204020204" pitchFamily="34" charset="0"/>
              <a:ea typeface="+mn-ea"/>
              <a:cs typeface="+mn-cs"/>
            </a:endParaRPr>
          </a:p>
          <a:p>
            <a:pPr marL="0" algn="l" defTabSz="905988" rtl="0" eaLnBrk="1" latinLnBrk="0" hangingPunct="1">
              <a:defRPr/>
            </a:pPr>
            <a:r>
              <a:rPr lang="de-DE" sz="1200" kern="1200" dirty="0">
                <a:solidFill>
                  <a:schemeClr val="tx1"/>
                </a:solidFill>
                <a:latin typeface="Corbel" panose="020B0503020204020204" pitchFamily="34" charset="0"/>
                <a:ea typeface="+mn-ea"/>
                <a:cs typeface="+mn-cs"/>
              </a:rPr>
              <a:t>Was ist ein Schubleichter?</a:t>
            </a:r>
          </a:p>
          <a:p>
            <a:pPr marL="0" algn="l" defTabSz="905988" rtl="0" eaLnBrk="1" latinLnBrk="0" hangingPunct="1">
              <a:defRPr/>
            </a:pPr>
            <a:r>
              <a:rPr lang="de-DE" sz="1200" kern="1200" dirty="0">
                <a:solidFill>
                  <a:schemeClr val="tx1"/>
                </a:solidFill>
                <a:latin typeface="Corbel" panose="020B0503020204020204" pitchFamily="34" charset="0"/>
                <a:ea typeface="+mn-ea"/>
                <a:cs typeface="+mn-cs"/>
              </a:rPr>
              <a:t>Ein schwimmender Ladebehälter ohne Antrieb. Er wird vorne an ein Binnenschiff angeschlossen und geschoben. </a:t>
            </a:r>
          </a:p>
          <a:p>
            <a:pPr marL="0" algn="l" defTabSz="905988" rtl="0" eaLnBrk="1" latinLnBrk="0" hangingPunct="1">
              <a:defRPr/>
            </a:pPr>
            <a:endParaRPr lang="de-AT" sz="1200" kern="1200" dirty="0">
              <a:solidFill>
                <a:schemeClr val="tx1"/>
              </a:solidFill>
              <a:latin typeface="Corbel" panose="020B0503020204020204" pitchFamily="34" charset="0"/>
              <a:ea typeface="+mn-ea"/>
              <a:cs typeface="+mn-cs"/>
            </a:endParaRPr>
          </a:p>
          <a:p>
            <a:pPr defTabSz="905988">
              <a:defRPr/>
            </a:pPr>
            <a:r>
              <a:rPr lang="de-DE" altLang="de-DE" sz="1200" dirty="0">
                <a:solidFill>
                  <a:schemeClr val="accent1"/>
                </a:solidFill>
              </a:rPr>
              <a:t>Quelle: </a:t>
            </a:r>
            <a:r>
              <a:rPr lang="de-AT" altLang="de-DE" baseline="0" dirty="0" err="1"/>
              <a:t>Viadonau</a:t>
            </a:r>
            <a:r>
              <a:rPr lang="de-AT" altLang="de-DE" baseline="0" dirty="0"/>
              <a:t> (2019): </a:t>
            </a:r>
            <a:r>
              <a:rPr lang="de-DE" altLang="de-DE" sz="1200" dirty="0">
                <a:solidFill>
                  <a:schemeClr val="accent1"/>
                </a:solidFill>
              </a:rPr>
              <a:t>Handbuch der Donauschifffahrt</a:t>
            </a:r>
            <a:r>
              <a:rPr lang="de-DE" altLang="de-DE" sz="1200" baseline="0" dirty="0">
                <a:solidFill>
                  <a:schemeClr val="accent1"/>
                </a:solidFill>
              </a:rPr>
              <a:t> S. 18, 19, 112</a:t>
            </a:r>
          </a:p>
          <a:p>
            <a:pPr marL="0" marR="0" lvl="0" indent="0" algn="l" defTabSz="905988" rtl="0" eaLnBrk="1" fontAlgn="auto" latinLnBrk="0" hangingPunct="1">
              <a:lnSpc>
                <a:spcPct val="100000"/>
              </a:lnSpc>
              <a:spcBef>
                <a:spcPts val="0"/>
              </a:spcBef>
              <a:spcAft>
                <a:spcPts val="0"/>
              </a:spcAft>
              <a:buClrTx/>
              <a:buSzTx/>
              <a:buFontTx/>
              <a:buNone/>
              <a:tabLst/>
              <a:defRPr/>
            </a:pPr>
            <a:r>
              <a:rPr lang="de-DE" altLang="de-DE" sz="1200" dirty="0">
                <a:solidFill>
                  <a:schemeClr val="accent1"/>
                </a:solidFill>
              </a:rPr>
              <a:t>Bildquelle: </a:t>
            </a:r>
            <a:r>
              <a:rPr lang="de-AT" altLang="de-DE" baseline="0" dirty="0" err="1"/>
              <a:t>Viadonau</a:t>
            </a:r>
            <a:r>
              <a:rPr lang="de-AT" altLang="de-DE" baseline="0" dirty="0"/>
              <a:t> (2019): </a:t>
            </a:r>
            <a:r>
              <a:rPr lang="de-DE" altLang="de-DE" sz="1200" dirty="0">
                <a:solidFill>
                  <a:schemeClr val="accent1"/>
                </a:solidFill>
              </a:rPr>
              <a:t>Handbuch der Donauschifffahrt</a:t>
            </a:r>
            <a:r>
              <a:rPr lang="de-DE" altLang="de-DE" sz="1200" baseline="0" dirty="0">
                <a:solidFill>
                  <a:schemeClr val="accent1"/>
                </a:solidFill>
              </a:rPr>
              <a:t> S. 19</a:t>
            </a:r>
            <a:endParaRPr lang="de-DE" altLang="de-DE" sz="1200" dirty="0">
              <a:solidFill>
                <a:schemeClr val="accent1"/>
              </a:solidFill>
            </a:endParaRPr>
          </a:p>
          <a:p>
            <a:endParaRPr lang="de-AT" dirty="0"/>
          </a:p>
        </p:txBody>
      </p:sp>
      <p:sp>
        <p:nvSpPr>
          <p:cNvPr id="4" name="Kopfzeilenplatzhalter 3">
            <a:extLst>
              <a:ext uri="{FF2B5EF4-FFF2-40B4-BE49-F238E27FC236}">
                <a16:creationId xmlns:a16="http://schemas.microsoft.com/office/drawing/2014/main" id="{7DD82D91-2686-FC24-A3E4-7AEBB3C35607}"/>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865956D9-A6D0-60A2-EFA0-3BD8156864CB}"/>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D128EAB4-9FD4-9FDA-60E7-806D8D04633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9D6476-5F73-B7E3-800D-1D62BA92387B}"/>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1724431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Donau ist der größte Fluss in Österreich. Sie fließt durch viele Städte, zum Beispiel Wien, Linz und Krems. Sie entspringt in Deutschland im Schwarzwald und fließt bis zum schwarzen Meer. Aber wusstet ihr, dass die Donau nicht nur ein schöner Fluss ist, sondern auch eine </a:t>
            </a:r>
            <a:r>
              <a:rPr lang="de-AT" b="1" dirty="0"/>
              <a:t>wichtige Verkehrsstraße</a:t>
            </a:r>
            <a:r>
              <a:rPr lang="de-AT" dirty="0"/>
              <a:t>?</a:t>
            </a:r>
          </a:p>
          <a:p>
            <a:r>
              <a:rPr lang="de-AT" dirty="0"/>
              <a:t>Täglich fahren Schiffe auf der Donau und transportieren viele Waren – zum Beispiel Getreide, Öl oder sogar Autos. Das ist viel umweltfreundlicher als Lastwagen auf der Straße, weil Schiffe weniger Abgase ausstoßen. </a:t>
            </a:r>
          </a:p>
          <a:p>
            <a:r>
              <a:rPr lang="de-AT" dirty="0"/>
              <a:t>Die Donau ist also nicht nur ein schöner Fluss, sondern auch eine wichtige Verkehrsverbindung für ganz Europa – man bezeichnet das als Wasserstraße.</a:t>
            </a:r>
          </a:p>
          <a:p>
            <a:endParaRPr lang="de-AT" dirty="0"/>
          </a:p>
          <a:p>
            <a:endParaRPr lang="de-AT" dirty="0"/>
          </a:p>
          <a:p>
            <a:r>
              <a:rPr lang="de-AT" dirty="0"/>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err="1"/>
              <a:t>Pixabay</a:t>
            </a:r>
            <a:r>
              <a:rPr lang="de-AT" dirty="0"/>
              <a:t> (2025): https://pixabay.com/de/photos/schl%C3%B6gen-sch%C3%B6gener-schlinge-donau-4795383/; Abruf 20.03.2025</a:t>
            </a:r>
          </a:p>
          <a:p>
            <a:endParaRPr lang="de-AT"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36674176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0E707-20DE-0DD9-ABF8-70A4D842D64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C319C37-6BD3-7267-47A6-8934E316F80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043C507-722E-C3F4-458D-9C37EEDA4229}"/>
              </a:ext>
            </a:extLst>
          </p:cNvPr>
          <p:cNvSpPr>
            <a:spLocks noGrp="1"/>
          </p:cNvSpPr>
          <p:nvPr>
            <p:ph type="body" idx="1"/>
          </p:nvPr>
        </p:nvSpPr>
        <p:spPr/>
        <p:txBody>
          <a:bodyPr/>
          <a:lstStyle/>
          <a:p>
            <a:r>
              <a:rPr lang="de-AT" dirty="0"/>
              <a:t>Stellt euch vor, wie viele Lastwagen jeden Tag auf den Straßen unterwegs sind. Sie transportieren Lebensmittel, Kleidung und viele andere Dinge. Aber zu viele LKWs bedeuten auch Staus, Abgase und manchmal sogar Unfälle.</a:t>
            </a:r>
          </a:p>
          <a:p>
            <a:r>
              <a:rPr lang="de-AT" dirty="0"/>
              <a:t>Deshalb versuchen wir, mehr Waren mit umweltfreundlicheren Verkehrsmitteln zu transportieren – zum Beispiel mit Zügen oder Schiffen. Das nennt man Verkehrsverlagerung.</a:t>
            </a:r>
          </a:p>
          <a:p>
            <a:endParaRPr lang="de-AT" dirty="0"/>
          </a:p>
          <a:p>
            <a:r>
              <a:rPr lang="de-AT" dirty="0"/>
              <a:t>Wie funktioniert das?</a:t>
            </a:r>
          </a:p>
          <a:p>
            <a:r>
              <a:rPr lang="de-AT" dirty="0"/>
              <a:t>Die LKWs bringen die Waren zuerst zum nächsten Bahnhof oder Hafen. Von dort geht es mit dem Zug oder Schiff weiter. Das hilft, die Straßen sicherer zu machen, die Luft sauberer zu halten und die Umwelt zu schützen.</a:t>
            </a:r>
          </a:p>
          <a:p>
            <a:endParaRPr lang="de-AT" dirty="0"/>
          </a:p>
          <a:p>
            <a:r>
              <a:rPr lang="de-AT" dirty="0"/>
              <a:t>Warum ist das wichtig?</a:t>
            </a:r>
          </a:p>
          <a:p>
            <a:r>
              <a:rPr lang="de-AT" dirty="0"/>
              <a:t>Weniger LKWs auf den Straßen bedeuten weniger Staus. Außerdem stoßen LKWs viele Abgase aus, die die Luft verschmutzen und schlecht für unsere Gesundheit und die Umwelt sind. Wenn wir stattdessen mehr Züge und Schiffe nutzen, gibt es weniger Schadstoffe in der Luft und wir schützen das Klima. Ein weiterer Vorteil ist die Sicherheit: Mit Zügen und Schiffen passieren viel weniger Unfälle als auf der Straße</a:t>
            </a:r>
          </a:p>
          <a:p>
            <a:endParaRPr lang="de-AT" dirty="0"/>
          </a:p>
          <a:p>
            <a:r>
              <a:rPr lang="de-AT" dirty="0"/>
              <a:t>Bildquelle: </a:t>
            </a:r>
          </a:p>
          <a:p>
            <a:r>
              <a:rPr lang="de-AT" dirty="0"/>
              <a:t>Flaticon (2024): https://www.flaticon.com/de/kostenlose-icons/erde; Erde Icons erstellt von </a:t>
            </a:r>
            <a:r>
              <a:rPr lang="de-AT" dirty="0" err="1"/>
              <a:t>Freepik</a:t>
            </a:r>
            <a:r>
              <a:rPr lang="de-AT" dirty="0"/>
              <a:t> – Flaticon, Abruf 08.07.2024</a:t>
            </a:r>
          </a:p>
          <a:p>
            <a:endParaRPr lang="de-AT" dirty="0"/>
          </a:p>
        </p:txBody>
      </p:sp>
      <p:sp>
        <p:nvSpPr>
          <p:cNvPr id="4" name="Kopfzeilenplatzhalter 3">
            <a:extLst>
              <a:ext uri="{FF2B5EF4-FFF2-40B4-BE49-F238E27FC236}">
                <a16:creationId xmlns:a16="http://schemas.microsoft.com/office/drawing/2014/main" id="{05390FB3-16E2-C6DC-7ED5-5DB84092E78C}"/>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60D69452-123A-50AD-0936-314ABE6C13E0}"/>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B3F2735A-71E5-140A-53A8-4843CF6F408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CE5365E-45E3-4428-A0A4-F43688E76E27}"/>
              </a:ext>
            </a:extLst>
          </p:cNvPr>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35649331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396121-4EE1-5A58-24C6-DF8D476F07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D0F35FB-EB50-6A7A-7E9C-F6169EDFA5F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9444105-C2E4-466F-37E5-997F96FD9C8E}"/>
              </a:ext>
            </a:extLst>
          </p:cNvPr>
          <p:cNvSpPr>
            <a:spLocks noGrp="1"/>
          </p:cNvSpPr>
          <p:nvPr>
            <p:ph type="body" idx="1"/>
          </p:nvPr>
        </p:nvSpPr>
        <p:spPr/>
        <p:txBody>
          <a:bodyPr/>
          <a:lstStyle/>
          <a:p>
            <a:r>
              <a:rPr lang="de-AT" b="0" dirty="0"/>
              <a:t>Diskussion im Klassenverband, wie man selbst dazu beitragen kann den Güterverkehr zu verringern und Abgase zu vermeiden. Auch wenn man selbst nicht mit dem LKW fährt, kann man dazu beitragen, dass weniger Waren transportiert werden, vor allem beim Einkaufen. Hier einige Ideen:</a:t>
            </a:r>
          </a:p>
          <a:p>
            <a:endParaRPr lang="de-AT" b="1" dirty="0"/>
          </a:p>
          <a:p>
            <a:r>
              <a:rPr lang="de-AT" b="1" dirty="0"/>
              <a:t>- Regionale Produkte kaufen</a:t>
            </a:r>
            <a:endParaRPr lang="de-AT" dirty="0"/>
          </a:p>
          <a:p>
            <a:pPr>
              <a:buFont typeface="Arial" panose="020B0604020202020204" pitchFamily="34" charset="0"/>
              <a:buNone/>
            </a:pPr>
            <a:r>
              <a:rPr lang="de-AT" dirty="0"/>
              <a:t>Wenn du Obst, Gemüse oder andere Produkte aus deiner Umgebung kaufst, müssen sie nicht mit Lastwagen oder Flugzeugen aus fernen Ländern transportiert werden.</a:t>
            </a:r>
          </a:p>
          <a:p>
            <a:pPr>
              <a:buFont typeface="Arial" panose="020B0604020202020204" pitchFamily="34" charset="0"/>
              <a:buNone/>
            </a:pPr>
            <a:r>
              <a:rPr lang="de-AT" dirty="0"/>
              <a:t>Bauernmärkte oder Geschäfte mit regionalen Lebensmitteln sind eine gute Wahl.</a:t>
            </a:r>
          </a:p>
          <a:p>
            <a:pPr>
              <a:buFont typeface="Arial" panose="020B0604020202020204" pitchFamily="34" charset="0"/>
              <a:buNone/>
            </a:pPr>
            <a:endParaRPr lang="de-AT" dirty="0"/>
          </a:p>
          <a:p>
            <a:r>
              <a:rPr lang="de-AT" b="1" dirty="0"/>
              <a:t>- Saisonale Lebensmittel essen</a:t>
            </a:r>
            <a:endParaRPr lang="de-AT" dirty="0"/>
          </a:p>
          <a:p>
            <a:pPr>
              <a:buFont typeface="Arial" panose="020B0604020202020204" pitchFamily="34" charset="0"/>
              <a:buNone/>
            </a:pPr>
            <a:r>
              <a:rPr lang="de-AT" dirty="0"/>
              <a:t>Erdbeeren im Winter kommen oft mit dem Flugzeug aus fernen Ländern. Besser ist es, heimisches Obst und Gemüse zur richtigen Jahreszeit zu kaufen.</a:t>
            </a:r>
          </a:p>
          <a:p>
            <a:endParaRPr lang="de-AT" b="1" dirty="0"/>
          </a:p>
          <a:p>
            <a:r>
              <a:rPr lang="de-AT" b="1" dirty="0"/>
              <a:t>- Weniger Online-Bestellungen</a:t>
            </a:r>
            <a:endParaRPr lang="de-AT" dirty="0"/>
          </a:p>
          <a:p>
            <a:pPr>
              <a:buFont typeface="Arial" panose="020B0604020202020204" pitchFamily="34" charset="0"/>
              <a:buNone/>
            </a:pPr>
            <a:r>
              <a:rPr lang="de-AT" dirty="0"/>
              <a:t>Viele kleine Bestellungen bedeuten viele Lieferfahrzeuge auf der Straße.</a:t>
            </a:r>
          </a:p>
          <a:p>
            <a:pPr>
              <a:buFont typeface="Arial" panose="020B0604020202020204" pitchFamily="34" charset="0"/>
              <a:buNone/>
            </a:pPr>
            <a:r>
              <a:rPr lang="de-AT" dirty="0"/>
              <a:t>Besser: Mehrere Dinge auf einmal bestellen oder im Geschäft einkaufen.</a:t>
            </a:r>
          </a:p>
          <a:p>
            <a:endParaRPr lang="de-AT" b="1" dirty="0"/>
          </a:p>
          <a:p>
            <a:r>
              <a:rPr lang="de-AT" b="1" dirty="0"/>
              <a:t>- Verpackungen vermeiden</a:t>
            </a:r>
            <a:endParaRPr lang="de-AT" dirty="0"/>
          </a:p>
          <a:p>
            <a:pPr>
              <a:buFont typeface="Arial" panose="020B0604020202020204" pitchFamily="34" charset="0"/>
              <a:buNone/>
            </a:pPr>
            <a:r>
              <a:rPr lang="de-AT" dirty="0"/>
              <a:t>Weniger Plastik und Einwegverpackungen bedeuten weniger Transporte für die Müllentsorgung.</a:t>
            </a:r>
          </a:p>
          <a:p>
            <a:pPr>
              <a:buFont typeface="Arial" panose="020B0604020202020204" pitchFamily="34" charset="0"/>
              <a:buNone/>
            </a:pPr>
            <a:r>
              <a:rPr lang="de-AT" dirty="0"/>
              <a:t>Produkte ohne unnötige Verpackung helfen der Umwelt.</a:t>
            </a:r>
          </a:p>
          <a:p>
            <a:endParaRPr lang="de-AT" dirty="0"/>
          </a:p>
          <a:p>
            <a:r>
              <a:rPr lang="de-AT" b="1" dirty="0"/>
              <a:t>- Lieferdienste mit nachhaltigen Transportmitteln nutzen</a:t>
            </a:r>
            <a:endParaRPr lang="de-AT" dirty="0"/>
          </a:p>
          <a:p>
            <a:pPr>
              <a:buFont typeface="Arial" panose="020B0604020202020204" pitchFamily="34" charset="0"/>
              <a:buNone/>
            </a:pPr>
            <a:r>
              <a:rPr lang="de-AT" dirty="0"/>
              <a:t>Manche Unternehmen liefern mit dem Fahrrad oder Elektroautos – diese sind umweltfreundlicher als große Lieferwagen.</a:t>
            </a:r>
          </a:p>
          <a:p>
            <a:endParaRPr lang="de-AT" b="1" dirty="0"/>
          </a:p>
          <a:p>
            <a:r>
              <a:rPr lang="de-AT" b="1" dirty="0"/>
              <a:t>- Mehr Bahn und Schiff für den Transport nutzen</a:t>
            </a:r>
            <a:endParaRPr lang="de-AT" dirty="0"/>
          </a:p>
          <a:p>
            <a:pPr>
              <a:buFont typeface="Arial" panose="020B0604020202020204" pitchFamily="34" charset="0"/>
              <a:buNone/>
            </a:pPr>
            <a:r>
              <a:rPr lang="de-AT" dirty="0"/>
              <a:t>Beim Einkaufen auf Unternehmen achten, die ihre Waren mit dem Zug oder Schiff transportieren – das ist umweltfreundlicher als LKWs oder Flugzeuge.</a:t>
            </a:r>
          </a:p>
          <a:p>
            <a:pPr>
              <a:buFont typeface="Arial" panose="020B0604020202020204" pitchFamily="34" charset="0"/>
              <a:buNone/>
            </a:pPr>
            <a:endParaRPr lang="de-AT" dirty="0"/>
          </a:p>
          <a:p>
            <a:pPr marL="0" indent="0">
              <a:buFontTx/>
              <a:buNone/>
            </a:pPr>
            <a:r>
              <a:rPr lang="de-AT" b="1" dirty="0"/>
              <a:t>- Reparieren statt neu kaufen und gebrauchte Dinge kaufen und verwenden</a:t>
            </a:r>
          </a:p>
          <a:p>
            <a:pPr marL="0" indent="0">
              <a:buFontTx/>
              <a:buNone/>
            </a:pPr>
            <a:r>
              <a:rPr lang="de-AT" dirty="0"/>
              <a:t>Kleidung, Möbel, Spielzeug oder Bücher kann man oft gebraucht kaufen. Das spart Rohstoffe und vermeidet unnötige Transporte. Wenn etwas kaputt ist, lohnt es sich oft, es zu reparieren, anstatt sofort etwas Neues zu kaufen.</a:t>
            </a:r>
          </a:p>
          <a:p>
            <a:endParaRPr lang="de-AT" b="1" dirty="0"/>
          </a:p>
          <a:p>
            <a:r>
              <a:rPr lang="de-AT" b="1" dirty="0"/>
              <a:t>Jeder kleine Beitrag hilft!</a:t>
            </a:r>
            <a:r>
              <a:rPr lang="de-AT" dirty="0"/>
              <a:t> Wenn viele Menschen bewusster einkaufen, können wir den Güterverkehr umweltfreundlicher machen. </a:t>
            </a:r>
          </a:p>
          <a:p>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err="1"/>
              <a:t>Pixabay</a:t>
            </a:r>
            <a:r>
              <a:rPr lang="de-AT" dirty="0"/>
              <a:t> (2025): https://pixabay.com/de/vectors/ai-generiert-laden-markt-wagen-8793076/; Abruf 10.02.2025</a:t>
            </a:r>
          </a:p>
          <a:p>
            <a:endParaRPr lang="de-AT" dirty="0"/>
          </a:p>
          <a:p>
            <a:endParaRPr lang="de-AT" dirty="0"/>
          </a:p>
        </p:txBody>
      </p:sp>
      <p:sp>
        <p:nvSpPr>
          <p:cNvPr id="4" name="Kopfzeilenplatzhalter 3">
            <a:extLst>
              <a:ext uri="{FF2B5EF4-FFF2-40B4-BE49-F238E27FC236}">
                <a16:creationId xmlns:a16="http://schemas.microsoft.com/office/drawing/2014/main" id="{7B6C3A16-CE4D-9DF3-64D0-EBA5FCB377E0}"/>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F4A68581-C837-3236-FADD-3C425B9D6B3B}"/>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BFB1E72A-5766-7AD3-5CD1-A4701DCBC32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E111407-6C97-5CEB-651D-C70F60FA447B}"/>
              </a:ext>
            </a:extLst>
          </p:cNvPr>
          <p:cNvSpPr>
            <a:spLocks noGrp="1"/>
          </p:cNvSpPr>
          <p:nvPr>
            <p:ph type="sldNum" sz="quarter" idx="5"/>
          </p:nvPr>
        </p:nvSpPr>
        <p:spPr/>
        <p:txBody>
          <a:bodyPr/>
          <a:lstStyle/>
          <a:p>
            <a:fld id="{9B1635B3-DF70-4CFD-87CA-EB6AFDCA10EE}" type="slidenum">
              <a:rPr lang="de-AT" smtClean="0"/>
              <a:t>15</a:t>
            </a:fld>
            <a:endParaRPr lang="de-AT"/>
          </a:p>
        </p:txBody>
      </p:sp>
    </p:spTree>
    <p:extLst>
      <p:ext uri="{BB962C8B-B14F-4D97-AF65-F5344CB8AC3E}">
        <p14:creationId xmlns:p14="http://schemas.microsoft.com/office/powerpoint/2010/main" val="38903110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82AA8D-009B-9257-0E2E-92D9C8ABDAE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7BE1F7C-3DF6-24C1-18F7-D205D50BE4F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9C5EDB2-624E-A37B-0597-42E14365745D}"/>
              </a:ext>
            </a:extLst>
          </p:cNvPr>
          <p:cNvSpPr>
            <a:spLocks noGrp="1"/>
          </p:cNvSpPr>
          <p:nvPr>
            <p:ph type="body" idx="1"/>
          </p:nvPr>
        </p:nvSpPr>
        <p:spPr/>
        <p:txBody>
          <a:bodyPr/>
          <a:lstStyle/>
          <a:p>
            <a:endParaRPr lang="de-AT" dirty="0"/>
          </a:p>
        </p:txBody>
      </p:sp>
      <p:sp>
        <p:nvSpPr>
          <p:cNvPr id="4" name="Kopfzeilenplatzhalter 3">
            <a:extLst>
              <a:ext uri="{FF2B5EF4-FFF2-40B4-BE49-F238E27FC236}">
                <a16:creationId xmlns:a16="http://schemas.microsoft.com/office/drawing/2014/main" id="{86F1A010-DE1C-8EB2-0FBE-9F32EA334520}"/>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2DAE6471-C297-1F61-AAA6-DA4D256EEDAE}"/>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47D07F48-5741-E06A-94B4-043929BC19D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AED985D-2FF4-20FC-9F8F-3FD0EC56BC9C}"/>
              </a:ext>
            </a:extLst>
          </p:cNvPr>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2124268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258F57-8969-2C71-A25F-EA923CD6716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CFDA5C0-D7FB-F2A7-2FBA-9FDCDAFE23E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4AB0A06-3E7F-1959-3E18-4463C559CA86}"/>
              </a:ext>
            </a:extLst>
          </p:cNvPr>
          <p:cNvSpPr>
            <a:spLocks noGrp="1"/>
          </p:cNvSpPr>
          <p:nvPr>
            <p:ph type="body" idx="1"/>
          </p:nvPr>
        </p:nvSpPr>
        <p:spPr/>
        <p:txBody>
          <a:bodyPr/>
          <a:lstStyle/>
          <a:p>
            <a:pPr algn="l" fontAlgn="base"/>
            <a:r>
              <a:rPr lang="de-AT" sz="1800" b="1" i="0" dirty="0">
                <a:solidFill>
                  <a:srgbClr val="000000"/>
                </a:solidFill>
                <a:effectLst/>
                <a:latin typeface="inherit"/>
              </a:rPr>
              <a:t>Transporte der Zukunft – Baut eure Transportidee für eine grüne Welt</a:t>
            </a:r>
            <a:endParaRPr lang="de-AT" sz="1800" b="1" i="0" dirty="0">
              <a:solidFill>
                <a:srgbClr val="242424"/>
              </a:solidFill>
              <a:effectLst/>
              <a:latin typeface="Aptos" panose="020B0004020202020204" pitchFamily="34" charset="0"/>
            </a:endParaRPr>
          </a:p>
          <a:p>
            <a:pPr algn="l" fontAlgn="base"/>
            <a:r>
              <a:rPr lang="de-AT" sz="1800" b="0" i="0" dirty="0">
                <a:solidFill>
                  <a:srgbClr val="000000"/>
                </a:solidFill>
                <a:effectLst/>
                <a:latin typeface="inherit"/>
              </a:rPr>
              <a:t>Werdet kreativ und entwickelt gemeinsam im Team Transportsysteme der Zukunft!  Lasst uns die Welt von morgen umweltfreundlicher gestalten und setzt eure verrücktesten Ideen um: vielleicht ein Solar-Roboter, eine </a:t>
            </a:r>
            <a:r>
              <a:rPr lang="de-AT" sz="1800" b="0" i="0" dirty="0" err="1">
                <a:solidFill>
                  <a:srgbClr val="000000"/>
                </a:solidFill>
                <a:effectLst/>
                <a:latin typeface="inherit"/>
              </a:rPr>
              <a:t>Petflaschen</a:t>
            </a:r>
            <a:r>
              <a:rPr lang="de-AT" sz="1800" b="0" i="0" dirty="0">
                <a:solidFill>
                  <a:srgbClr val="000000"/>
                </a:solidFill>
                <a:effectLst/>
                <a:latin typeface="inherit"/>
              </a:rPr>
              <a:t>-Recycling-Drohne oder doch eine wasserstoffbetriebenes Luftkissenboot? Eurer Phantasie sind keine Grenzen gesetzt.</a:t>
            </a:r>
            <a:endParaRPr lang="de-AT" sz="1800" b="0" i="0" dirty="0">
              <a:solidFill>
                <a:srgbClr val="242424"/>
              </a:solidFill>
              <a:effectLst/>
              <a:latin typeface="Aptos" panose="020B0004020202020204" pitchFamily="34" charset="0"/>
            </a:endParaRPr>
          </a:p>
          <a:p>
            <a:endParaRPr lang="de-AT" i="0" dirty="0"/>
          </a:p>
          <a:p>
            <a:r>
              <a:rPr lang="de-AT" dirty="0"/>
              <a:t>In Kleingruppen kreieren die Kinder eine Transportidee der Zukunft und bauen diese anhand der Materialien.</a:t>
            </a:r>
          </a:p>
          <a:p>
            <a:endParaRPr lang="de-AT" dirty="0"/>
          </a:p>
          <a:p>
            <a:r>
              <a:rPr lang="de-AT" dirty="0"/>
              <a:t>Ein Steckbrief führt die Kinder durch den Prozess (Der Steckbrief ist unter www.rewway.at downloadbar):</a:t>
            </a:r>
          </a:p>
          <a:p>
            <a:r>
              <a:rPr lang="de-AT" dirty="0"/>
              <a:t>Denkt euch einen Namen für eure Transportidee und euer Team aus.</a:t>
            </a:r>
          </a:p>
          <a:p>
            <a:r>
              <a:rPr lang="de-AT" dirty="0"/>
              <a:t>Überlegt euch die folgenden Dinge dazu:</a:t>
            </a:r>
          </a:p>
          <a:p>
            <a:pPr lvl="1"/>
            <a:r>
              <a:rPr lang="de-AT" dirty="0"/>
              <a:t>Wo und wie kann sich die Transportidee bewegen? Z.B. durch einen Tunnel, auf dem Wasser, es kann fliegen, es hat Beine/Räder,…</a:t>
            </a:r>
          </a:p>
          <a:p>
            <a:pPr marL="457200" marR="0" lvl="1" indent="0" algn="l" defTabSz="914400" rtl="0" eaLnBrk="1" fontAlgn="auto" latinLnBrk="0" hangingPunct="1">
              <a:lnSpc>
                <a:spcPct val="100000"/>
              </a:lnSpc>
              <a:spcBef>
                <a:spcPts val="0"/>
              </a:spcBef>
              <a:spcAft>
                <a:spcPts val="0"/>
              </a:spcAft>
              <a:buClrTx/>
              <a:buSzTx/>
              <a:buFontTx/>
              <a:buNone/>
              <a:tabLst/>
              <a:defRPr/>
            </a:pPr>
            <a:r>
              <a:rPr lang="de-AT" sz="1800" kern="100" dirty="0">
                <a:effectLst/>
                <a:latin typeface="Calibri" panose="020F0502020204030204" pitchFamily="34" charset="0"/>
                <a:ea typeface="Calibri" panose="020F0502020204030204" pitchFamily="34" charset="0"/>
                <a:cs typeface="Times New Roman" panose="02020603050405020304" pitchFamily="18" charset="0"/>
              </a:rPr>
              <a:t>Warum ist unser Transportmittel so umweltfreundlich?</a:t>
            </a:r>
            <a:endParaRPr lang="de-AT" dirty="0"/>
          </a:p>
          <a:p>
            <a:pPr lvl="1"/>
            <a:r>
              <a:rPr lang="de-AT" dirty="0"/>
              <a:t>Welchen Treibstoff braucht es um sich zu bewegen? Wie wird es angetrieben?</a:t>
            </a:r>
          </a:p>
          <a:p>
            <a:pPr lvl="1"/>
            <a:r>
              <a:rPr lang="de-AT" dirty="0"/>
              <a:t>Wie und von wem wird das Transportmittel gesteuert?</a:t>
            </a:r>
          </a:p>
          <a:p>
            <a:pPr lvl="1"/>
            <a:r>
              <a:rPr lang="de-AT" dirty="0"/>
              <a:t>Welche Waren soll es ausliefern?</a:t>
            </a:r>
          </a:p>
          <a:p>
            <a:pPr lvl="1"/>
            <a:r>
              <a:rPr lang="de-AT" dirty="0"/>
              <a:t>Welche besonderen Eigenschaften hat eure Idee sonst noch?</a:t>
            </a:r>
          </a:p>
          <a:p>
            <a:endParaRPr lang="de-AT" dirty="0"/>
          </a:p>
          <a:p>
            <a:r>
              <a:rPr lang="de-AT" dirty="0"/>
              <a:t>2 Varianten:</a:t>
            </a:r>
          </a:p>
          <a:p>
            <a:r>
              <a:rPr lang="de-AT" b="1" dirty="0"/>
              <a:t>Upcycling: </a:t>
            </a:r>
            <a:r>
              <a:rPr lang="de-AT" dirty="0"/>
              <a:t>Die </a:t>
            </a:r>
            <a:r>
              <a:rPr lang="de-AT" dirty="0" err="1"/>
              <a:t>Schüler:innen</a:t>
            </a:r>
            <a:r>
              <a:rPr lang="de-AT" dirty="0"/>
              <a:t> verwenden zum Bauen der Transportidee gesammelte Abfälle: Karton, leere Flaschen, Verpackungsfolie, Wollreste, Strohhalme etc.</a:t>
            </a:r>
          </a:p>
          <a:p>
            <a:r>
              <a:rPr lang="de-AT" dirty="0"/>
              <a:t>Benötigtes Material: Abfälle, Schere, Klebeband, Stifte, Schnur/Wolle, ev. kleinere Mengen an Bastelmaterial (</a:t>
            </a:r>
            <a:r>
              <a:rPr lang="de-AT" dirty="0" err="1"/>
              <a:t>Pfeifenputzer</a:t>
            </a:r>
            <a:r>
              <a:rPr lang="de-AT" dirty="0"/>
              <a:t>, Pompons)</a:t>
            </a:r>
          </a:p>
          <a:p>
            <a:r>
              <a:rPr lang="de-AT" b="1" dirty="0"/>
              <a:t>Lego: </a:t>
            </a:r>
            <a:r>
              <a:rPr lang="de-AT" dirty="0"/>
              <a:t>für das Darstellen der Transportidee kommt Lego zum Einsatz</a:t>
            </a:r>
          </a:p>
          <a:p>
            <a:endParaRPr lang="de-AT" dirty="0"/>
          </a:p>
          <a:p>
            <a:r>
              <a:rPr lang="de-AT" dirty="0"/>
              <a:t>Lernziele:</a:t>
            </a:r>
          </a:p>
          <a:p>
            <a:r>
              <a:rPr lang="de-AT" dirty="0"/>
              <a:t>Die </a:t>
            </a:r>
            <a:r>
              <a:rPr lang="de-AT" dirty="0" err="1"/>
              <a:t>Schüler:innen</a:t>
            </a:r>
            <a:r>
              <a:rPr lang="de-AT" dirty="0"/>
              <a:t> lernen, kreative Lösungen für reale Herausforderungen im Bereich Mobilität und Umweltschutz zu finden.</a:t>
            </a:r>
          </a:p>
          <a:p>
            <a:r>
              <a:rPr lang="de-AT" dirty="0"/>
              <a:t>Die </a:t>
            </a:r>
            <a:r>
              <a:rPr lang="de-AT" dirty="0" err="1"/>
              <a:t>Schüler:innen</a:t>
            </a:r>
            <a:r>
              <a:rPr lang="de-AT" dirty="0"/>
              <a:t> verstehen, was nachhaltige Mobilität bedeutet und reflektieren, wie Transportmittel umweltfreundlich gestaltet werden können. Sie setzen sich mit alternativen Antrieben und ressourcenschonender Bauweise auseinander.</a:t>
            </a:r>
          </a:p>
          <a:p>
            <a:r>
              <a:rPr lang="de-AT" dirty="0"/>
              <a:t>Die </a:t>
            </a:r>
            <a:r>
              <a:rPr lang="de-AT" dirty="0" err="1"/>
              <a:t>Schüler:innen</a:t>
            </a:r>
            <a:r>
              <a:rPr lang="de-AT" dirty="0"/>
              <a:t> überlegen, wie sich ein Transportmittel bewegen kann, wie es gesteuert wird und welche Energiequellen dafür geeignet sind. Grundlegende technische Prinzipien werden dabei angewendet.</a:t>
            </a:r>
          </a:p>
          <a:p>
            <a:r>
              <a:rPr lang="de-AT" dirty="0"/>
              <a:t>Die </a:t>
            </a:r>
            <a:r>
              <a:rPr lang="de-AT" dirty="0" err="1"/>
              <a:t>Schüler:innen</a:t>
            </a:r>
            <a:r>
              <a:rPr lang="de-AT" dirty="0"/>
              <a:t> arbeiten in Kleingruppen zusammen, treffen gemeinsame Entscheidungen, verteilen Aufgaben und präsentieren vor der Klasse (Teamarbeit und Kommunikation).</a:t>
            </a:r>
          </a:p>
          <a:p>
            <a:endParaRPr lang="de-AT" dirty="0"/>
          </a:p>
          <a:p>
            <a:endParaRPr lang="de-AT" dirty="0"/>
          </a:p>
          <a:p>
            <a:endParaRPr lang="de-AT" dirty="0"/>
          </a:p>
          <a:p>
            <a:r>
              <a:rPr lang="de-AT" dirty="0"/>
              <a:t>Bildquelle:</a:t>
            </a:r>
          </a:p>
          <a:p>
            <a:r>
              <a:rPr lang="de-AT" dirty="0"/>
              <a:t>Fachhochschule Oberösterreich, </a:t>
            </a:r>
            <a:r>
              <a:rPr lang="de-AT" dirty="0" err="1"/>
              <a:t>Logistikum</a:t>
            </a:r>
            <a:endParaRPr lang="de-AT" dirty="0"/>
          </a:p>
          <a:p>
            <a:endParaRPr lang="de-AT" dirty="0"/>
          </a:p>
        </p:txBody>
      </p:sp>
      <p:sp>
        <p:nvSpPr>
          <p:cNvPr id="4" name="Kopfzeilenplatzhalter 3">
            <a:extLst>
              <a:ext uri="{FF2B5EF4-FFF2-40B4-BE49-F238E27FC236}">
                <a16:creationId xmlns:a16="http://schemas.microsoft.com/office/drawing/2014/main" id="{63CC6526-A0DA-F842-7AAD-66F3A5557A1A}"/>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74EE7A7C-8A52-58FE-EB78-4B1D2E98D93C}"/>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8BD29136-A5A5-0D60-37AF-7459997D2DD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4BA37C0-5B6E-5BEB-B5C2-EEE75B3354F6}"/>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27276920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988" y="744538"/>
            <a:ext cx="6615112" cy="3722687"/>
          </a:xfrm>
        </p:spPr>
      </p:sp>
      <p:sp>
        <p:nvSpPr>
          <p:cNvPr id="3" name="Notes Placeholder 2"/>
          <p:cNvSpPr>
            <a:spLocks noGrp="1"/>
          </p:cNvSpPr>
          <p:nvPr>
            <p:ph type="body" idx="1"/>
          </p:nvPr>
        </p:nvSpPr>
        <p:spPr/>
        <p:txBody>
          <a:bodyPr/>
          <a:lstStyle/>
          <a:p>
            <a:r>
              <a:rPr lang="de-AT" dirty="0" err="1"/>
              <a:t>Kahoot</a:t>
            </a:r>
            <a:r>
              <a:rPr lang="de-AT" dirty="0"/>
              <a:t>!-Quiz: Nachhaltige Transporte – Wissen spielerisch testen</a:t>
            </a:r>
          </a:p>
          <a:p>
            <a:endParaRPr lang="de-AT" dirty="0"/>
          </a:p>
          <a:p>
            <a:r>
              <a:rPr lang="de-AT" dirty="0"/>
              <a:t>Nutzen Sie dieses fertig vorbereitete </a:t>
            </a:r>
            <a:r>
              <a:rPr lang="de-AT" dirty="0" err="1"/>
              <a:t>Kahoot</a:t>
            </a:r>
            <a:r>
              <a:rPr lang="de-AT" dirty="0"/>
              <a:t>!-Quiz, um das Wissen Ihrer Schülerinnen und Schüler zum Thema dieser Unterrichtseinheit auf spielerische Weise zu überprüfen. Die Fragen sind bewusst einfach gehalten und eignen sich ideal für die Volksschule.</a:t>
            </a:r>
          </a:p>
          <a:p>
            <a:endParaRPr lang="de-AT" dirty="0"/>
          </a:p>
          <a:p>
            <a:r>
              <a:rPr lang="de-AT" dirty="0"/>
              <a:t>So funktioniert’s:</a:t>
            </a:r>
          </a:p>
          <a:p>
            <a:endParaRPr lang="de-AT"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e-AT" dirty="0"/>
              <a:t>Melden Sie sich bei </a:t>
            </a:r>
            <a:r>
              <a:rPr lang="de-AT" dirty="0" err="1"/>
              <a:t>Kahoot</a:t>
            </a:r>
            <a:r>
              <a:rPr lang="de-AT" dirty="0"/>
              <a:t>! an oder registrieren Sie sich kostenlos: https://kahoot.com/de/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e-AT" dirty="0"/>
              <a:t>Öffnen Sie den folgenden Link zum Quiz: </a:t>
            </a:r>
            <a:r>
              <a:rPr lang="de-AT" dirty="0">
                <a:hlinkClick r:id="rId3"/>
              </a:rPr>
              <a:t>https://create.kahoot.it/share/basismodul-volksschule/5686b6bd-79bf-4908-b501-0065cddbf742</a:t>
            </a:r>
            <a:endParaRPr lang="de-AT" dirty="0"/>
          </a:p>
          <a:p>
            <a:pPr marL="171450" indent="-171450">
              <a:buFont typeface="Arial" panose="020B0604020202020204" pitchFamily="34" charset="0"/>
              <a:buChar char="•"/>
            </a:pPr>
            <a:r>
              <a:rPr lang="de-AT" dirty="0"/>
              <a:t>Starten Sie das Quiz im Unterricht – entweder im Einzelmodus oder als Gruppenspiel.</a:t>
            </a:r>
          </a:p>
        </p:txBody>
      </p:sp>
      <p:sp>
        <p:nvSpPr>
          <p:cNvPr id="4" name="Slide Number Placeholder 3"/>
          <p:cNvSpPr>
            <a:spLocks noGrp="1"/>
          </p:cNvSpPr>
          <p:nvPr>
            <p:ph type="sldNum" sz="quarter" idx="5"/>
          </p:nvPr>
        </p:nvSpPr>
        <p:spPr/>
        <p:txBody>
          <a:bodyPr/>
          <a:lstStyle/>
          <a:p>
            <a:fld id="{56F06DAA-0A4E-4110-9797-3FB8CA0FEA93}" type="slidenum">
              <a:rPr lang="de-AT" smtClean="0"/>
              <a:pPr/>
              <a:t>18</a:t>
            </a:fld>
            <a:endParaRPr lang="de-AT"/>
          </a:p>
        </p:txBody>
      </p:sp>
    </p:spTree>
    <p:extLst>
      <p:ext uri="{BB962C8B-B14F-4D97-AF65-F5344CB8AC3E}">
        <p14:creationId xmlns:p14="http://schemas.microsoft.com/office/powerpoint/2010/main" val="20139031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20</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dirty="0"/>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23019813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dirty="0"/>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Master-Untertitelformat bearbeiten</a:t>
            </a:r>
            <a:endParaRPr lang="de-AT" dirty="0"/>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dirty="0"/>
              <a:t>Mastertitelformat bearbeiten</a:t>
            </a:r>
            <a:endParaRPr lang="de-AT" dirty="0"/>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dirty="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dirty="0"/>
              <a:t>Thema 1:</a:t>
            </a:r>
          </a:p>
          <a:p>
            <a:pPr algn="ctr"/>
            <a:r>
              <a:rPr lang="de-AT" sz="1600" dirty="0"/>
              <a:t>In der Seitenleiste den Namen des Abschnitts greifen und hier her ziehen. </a:t>
            </a:r>
          </a:p>
          <a:p>
            <a:pPr algn="ctr"/>
            <a:r>
              <a:rPr lang="de-AT" sz="1600" dirty="0"/>
              <a:t>Auf die gleiche Größe skalieren wie </a:t>
            </a:r>
          </a:p>
          <a:p>
            <a:pPr algn="ctr"/>
            <a:r>
              <a:rPr lang="de-AT" sz="1600" dirty="0"/>
              <a:t>dieses beige Rechteck. Wenn man anschließend alle Themen leicht</a:t>
            </a:r>
            <a:br>
              <a:rPr lang="de-AT" sz="1600" dirty="0"/>
            </a:br>
            <a:r>
              <a:rPr lang="de-AT" sz="1600" dirty="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dirty="0"/>
              <a:t>Thema 2:</a:t>
            </a:r>
          </a:p>
          <a:p>
            <a:pPr algn="ctr"/>
            <a:r>
              <a:rPr lang="de-AT" sz="1600" dirty="0"/>
              <a:t>In der Seitenleiste den Namen des Abschnitts greifen und hier her ziehen. </a:t>
            </a:r>
          </a:p>
          <a:p>
            <a:pPr algn="ctr"/>
            <a:r>
              <a:rPr lang="de-AT" sz="1600" dirty="0"/>
              <a:t>Auf die gleiche Größe skalieren wie </a:t>
            </a:r>
          </a:p>
          <a:p>
            <a:pPr algn="ctr"/>
            <a:r>
              <a:rPr lang="de-AT" sz="1600" dirty="0"/>
              <a:t>dieses beige Rechteck. Wenn man anschließend alle Themen leicht</a:t>
            </a:r>
            <a:br>
              <a:rPr lang="de-AT" sz="1600" dirty="0"/>
            </a:br>
            <a:r>
              <a:rPr lang="de-AT" sz="1600" dirty="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dirty="0"/>
              <a:t>Thema 3:</a:t>
            </a:r>
          </a:p>
          <a:p>
            <a:pPr algn="ctr"/>
            <a:r>
              <a:rPr lang="de-AT" sz="1600" dirty="0"/>
              <a:t>In der Seitenleiste den Namen des Abschnitts greifen und hier her ziehen. </a:t>
            </a:r>
          </a:p>
          <a:p>
            <a:pPr algn="ctr"/>
            <a:r>
              <a:rPr lang="de-AT" sz="1600" dirty="0"/>
              <a:t>Auf die gleiche Größe skalieren wie </a:t>
            </a:r>
          </a:p>
          <a:p>
            <a:pPr algn="ctr"/>
            <a:r>
              <a:rPr lang="de-AT" sz="1600" dirty="0"/>
              <a:t>dieses beige Rechteck. Wenn man anschließend alle Themen leicht</a:t>
            </a:r>
            <a:br>
              <a:rPr lang="de-AT" sz="1600" dirty="0"/>
            </a:br>
            <a:r>
              <a:rPr lang="de-AT" sz="1600" dirty="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dirty="0"/>
              <a:t>Thema 4:</a:t>
            </a:r>
          </a:p>
          <a:p>
            <a:pPr algn="ctr"/>
            <a:r>
              <a:rPr lang="de-AT" sz="1600" dirty="0"/>
              <a:t>In der Seitenleiste den Namen des Abschnitts greifen und hier her ziehen. </a:t>
            </a:r>
          </a:p>
          <a:p>
            <a:pPr algn="ctr"/>
            <a:r>
              <a:rPr lang="de-AT" sz="1600" dirty="0"/>
              <a:t>Auf die gleiche Größe skalieren wie </a:t>
            </a:r>
          </a:p>
          <a:p>
            <a:pPr algn="ctr"/>
            <a:r>
              <a:rPr lang="de-AT" sz="1600" dirty="0"/>
              <a:t>dieses beige Rechteck. Wenn man anschließend alle Themen leicht</a:t>
            </a:r>
            <a:br>
              <a:rPr lang="de-AT" sz="1600" dirty="0"/>
            </a:br>
            <a:r>
              <a:rPr lang="de-AT" sz="1600" dirty="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endParaRPr lang="de-AT" dirty="0"/>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p:txBody>
          <a:bodyPr/>
          <a:lstStyle/>
          <a:p>
            <a:r>
              <a:rPr lang="de-AT" dirty="0"/>
              <a:t>Binnenschiffe als Teil der Transportkette</a:t>
            </a:r>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p:txBody>
          <a:bodyPr/>
          <a:lstStyle/>
          <a:p>
            <a:fld id="{0AF89F37-6AD9-4F74-BC17-19E39A25D257}" type="slidenum">
              <a:rPr lang="de-AT" smtClean="0"/>
              <a:pPr/>
              <a:t>‹Nr.›</a:t>
            </a:fld>
            <a:endParaRPr lang="de-AT" dirty="0"/>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dirty="0"/>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dirty="0"/>
              <a:t>Mastertitelformat bearbeiten</a:t>
            </a:r>
            <a:endParaRPr lang="de-AT" dirty="0"/>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endParaRPr lang="de-AT" dirty="0"/>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p:txBody>
          <a:bodyPr/>
          <a:lstStyle/>
          <a:p>
            <a:r>
              <a:rPr lang="de-AT" dirty="0"/>
              <a:t>Binnenschiffe als Teil der Transportkette</a:t>
            </a:r>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dirty="0"/>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dirty="0"/>
              <a:t>Mastertitelformat bearbeiten</a:t>
            </a:r>
            <a:endParaRPr lang="de-AT" dirty="0"/>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endParaRPr lang="de-AT" dirty="0"/>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p:txBody>
          <a:bodyPr/>
          <a:lstStyle/>
          <a:p>
            <a:r>
              <a:rPr lang="de-AT"/>
              <a:t>Binnenschiffe als Teil der Transportkette</a:t>
            </a:r>
            <a:endParaRPr lang="de-AT" dirty="0"/>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dirty="0"/>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dirty="0"/>
              <a:t>Mastertitelformat bearbeiten</a:t>
            </a:r>
            <a:endParaRPr lang="de-AT" dirty="0"/>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endParaRPr lang="de-AT" dirty="0"/>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p:txBody>
          <a:bodyPr/>
          <a:lstStyle/>
          <a:p>
            <a:r>
              <a:rPr lang="de-AT"/>
              <a:t>Binnenschiffe als Teil der Transportkette</a:t>
            </a:r>
            <a:endParaRPr lang="de-AT" dirty="0"/>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dirty="0"/>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endParaRPr lang="de-AT" dirty="0"/>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p:txBody>
          <a:bodyPr/>
          <a:lstStyle/>
          <a:p>
            <a:r>
              <a:rPr lang="de-AT"/>
              <a:t>Binnenschiffe als Teil der Transportkette</a:t>
            </a:r>
            <a:endParaRPr lang="de-AT" dirty="0"/>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dirty="0"/>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endParaRPr lang="de-AT" dirty="0"/>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p:txBody>
          <a:bodyPr/>
          <a:lstStyle/>
          <a:p>
            <a:r>
              <a:rPr lang="de-AT"/>
              <a:t>Binnenschiffe als Teil der Transportkette</a:t>
            </a:r>
            <a:endParaRPr lang="de-AT" dirty="0"/>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dirty="0"/>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endParaRPr lang="de-AT" dirty="0"/>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p:txBody>
          <a:bodyPr/>
          <a:lstStyle/>
          <a:p>
            <a:r>
              <a:rPr lang="de-AT"/>
              <a:t>Binnenschiffe als Teil der Transportkette</a:t>
            </a:r>
            <a:endParaRPr lang="de-AT" dirty="0"/>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dirty="0"/>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endParaRPr lang="de-AT" dirty="0"/>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p:txBody>
          <a:bodyPr/>
          <a:lstStyle/>
          <a:p>
            <a:r>
              <a:rPr lang="de-AT"/>
              <a:t>Binnenschiffe als Teil der Transportkette</a:t>
            </a:r>
            <a:endParaRPr lang="de-AT" dirty="0"/>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dirty="0"/>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dirty="0"/>
              <a:t>Mastertitelformat bearbeiten</a:t>
            </a:r>
            <a:endParaRPr lang="de-AT" dirty="0"/>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dirty="0"/>
              <a:t>Mastertitelformat bearbeiten</a:t>
            </a:r>
            <a:endParaRPr lang="de-AT" dirty="0"/>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endParaRPr lang="de-AT" dirty="0"/>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70" y="272194"/>
            <a:ext cx="4114800"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t>Binnenschiffe als Teil der Transportkette</a:t>
            </a:r>
            <a:endParaRPr lang="de-AT" dirty="0"/>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dirty="0"/>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5" r:id="rId4"/>
    <p:sldLayoutId id="2147483654" r:id="rId5"/>
    <p:sldLayoutId id="2147483650" r:id="rId6"/>
    <p:sldLayoutId id="2147483652" r:id="rId7"/>
    <p:sldLayoutId id="2147483653" r:id="rId8"/>
    <p:sldLayoutId id="2147483656" r:id="rId9"/>
    <p:sldLayoutId id="2147483657" r:id="rId10"/>
    <p:sldLayoutId id="2147483661" r:id="rId11"/>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rewway.at/de/lehrmittel/" TargetMode="External"/><Relationship Id="rId2" Type="http://schemas.openxmlformats.org/officeDocument/2006/relationships/hyperlink" Target="https://www.rewway.at/de/lehrmittel/mitmachheft" TargetMode="Externa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6.xml"/><Relationship Id="rId5" Type="http://schemas.openxmlformats.org/officeDocument/2006/relationships/image" Target="../media/image9.jpg"/><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6.xml"/><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video" Target="https://www.youtube.com/embed/1H7MOPvZM14?feature=oembed" TargetMode="External"/><Relationship Id="rId5" Type="http://schemas.openxmlformats.org/officeDocument/2006/relationships/image" Target="../media/image25.jpeg"/><Relationship Id="rId4" Type="http://schemas.openxmlformats.org/officeDocument/2006/relationships/hyperlink" Target="https://www.youtube.com/watch?v=1H7MOPvZM14"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7.jpg"/></Relationships>
</file>

<file path=ppt/slides/_rels/slide18.xml.rels><?xml version="1.0" encoding="UTF-8" standalone="yes"?>
<Relationships xmlns="http://schemas.openxmlformats.org/package/2006/relationships"><Relationship Id="rId3" Type="http://schemas.openxmlformats.org/officeDocument/2006/relationships/hyperlink" Target="https://create.kahoot.it/share/basismodul-volksschule/5686b6bd-79bf-4908-b501-0065cddbf742" TargetMode="External"/><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creativecommons.org/licenses/by/4.0/deed.de" TargetMode="External"/><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19.xml"/><Relationship Id="rId1" Type="http://schemas.openxmlformats.org/officeDocument/2006/relationships/slideLayout" Target="../slideLayouts/slideLayout6.xml"/><Relationship Id="rId5" Type="http://schemas.openxmlformats.org/officeDocument/2006/relationships/hyperlink" Target="https://rewway.at/de/seiten/vermitteln" TargetMode="External"/><Relationship Id="rId4" Type="http://schemas.openxmlformats.org/officeDocument/2006/relationships/hyperlink" Target="http://www.rewway.at/de/lehrmitte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dirty="0"/>
              <a:t>Lehrunterlagen</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p:txBody>
          <a:bodyPr/>
          <a:lstStyle/>
          <a:p>
            <a:r>
              <a:rPr lang="de-AT" dirty="0">
                <a:cs typeface="Arial" panose="020B0604020202020204" pitchFamily="34" charset="0"/>
              </a:rPr>
              <a:t>Nachhaltig von A nach B –</a:t>
            </a:r>
            <a:br>
              <a:rPr lang="de-AT" dirty="0">
                <a:cs typeface="Arial" panose="020B0604020202020204" pitchFamily="34" charset="0"/>
              </a:rPr>
            </a:br>
            <a:r>
              <a:rPr lang="de-AT" dirty="0">
                <a:cs typeface="Arial" panose="020B0604020202020204" pitchFamily="34" charset="0"/>
              </a:rPr>
              <a:t>Transporte einfach erklärt</a:t>
            </a:r>
            <a:endParaRPr lang="de-AT"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Ellipse 16">
            <a:extLst>
              <a:ext uri="{FF2B5EF4-FFF2-40B4-BE49-F238E27FC236}">
                <a16:creationId xmlns:a16="http://schemas.microsoft.com/office/drawing/2014/main" id="{7A1C9B27-9ECE-4115-B9A9-CF078C897A75}"/>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2B07F89D-B43A-48F8-9699-3EA95D07B43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9199A2F-0E0E-4A82-B8D5-D36239EC4F8D}"/>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D47A8F1-D279-4F83-B80F-E3D2AB481AF4}"/>
              </a:ext>
            </a:extLst>
          </p:cNvPr>
          <p:cNvSpPr>
            <a:spLocks noGrp="1"/>
          </p:cNvSpPr>
          <p:nvPr>
            <p:ph type="title"/>
          </p:nvPr>
        </p:nvSpPr>
        <p:spPr/>
        <p:txBody>
          <a:bodyPr/>
          <a:lstStyle/>
          <a:p>
            <a:r>
              <a:rPr lang="de-AT" dirty="0"/>
              <a:t>Wie man am besten mit diesem</a:t>
            </a:r>
            <a:br>
              <a:rPr lang="de-AT" dirty="0"/>
            </a:br>
            <a:r>
              <a:rPr lang="de-AT" dirty="0"/>
              <a:t>Lehrmaterial arbeitet</a:t>
            </a:r>
          </a:p>
        </p:txBody>
      </p:sp>
      <p:sp>
        <p:nvSpPr>
          <p:cNvPr id="24" name="Inhaltsplatzhalter 23">
            <a:extLst>
              <a:ext uri="{FF2B5EF4-FFF2-40B4-BE49-F238E27FC236}">
                <a16:creationId xmlns:a16="http://schemas.microsoft.com/office/drawing/2014/main" id="{8980F10A-C12D-448E-9E6C-F98F01572D2C}"/>
              </a:ext>
            </a:extLst>
          </p:cNvPr>
          <p:cNvSpPr>
            <a:spLocks noGrp="1"/>
          </p:cNvSpPr>
          <p:nvPr>
            <p:ph idx="1"/>
          </p:nvPr>
        </p:nvSpPr>
        <p:spPr/>
        <p:txBody>
          <a:bodyPr/>
          <a:lstStyle/>
          <a:p>
            <a:r>
              <a:rPr lang="de-AT" b="1" dirty="0"/>
              <a:t>Power Point: </a:t>
            </a:r>
            <a:r>
              <a:rPr lang="de-AT" dirty="0"/>
              <a:t>In der folgenden PowerPoint wird eine Einführung in das Thema „Nachhaltiger Transport“ präsentiert. In den zugehörigen Notizen sind die Folien kurz beschrieben und die verwendeten Quellen für diese angeführt, welche für weiterführende Informationen genutzt werden können.</a:t>
            </a:r>
          </a:p>
          <a:p>
            <a:r>
              <a:rPr lang="de-AT" b="1" dirty="0"/>
              <a:t>Mitmachheft für </a:t>
            </a:r>
            <a:r>
              <a:rPr lang="de-AT" b="1" dirty="0" err="1"/>
              <a:t>Schüler:innen</a:t>
            </a:r>
            <a:r>
              <a:rPr lang="de-AT" b="1" dirty="0"/>
              <a:t>: </a:t>
            </a:r>
            <a:r>
              <a:rPr lang="de-AT" dirty="0"/>
              <a:t>unter </a:t>
            </a:r>
            <a:r>
              <a:rPr lang="de-AT" dirty="0">
                <a:hlinkClick r:id="rId2"/>
              </a:rPr>
              <a:t>https://www.rewway.at/de/lehrmittel/mitmachheft </a:t>
            </a:r>
            <a:r>
              <a:rPr lang="de-AT" dirty="0"/>
              <a:t>steht ein Aufgabenheft mit </a:t>
            </a:r>
            <a:r>
              <a:rPr lang="de-AT" dirty="0" err="1"/>
              <a:t>Rästeln</a:t>
            </a:r>
            <a:r>
              <a:rPr lang="de-AT" dirty="0"/>
              <a:t> zum Download zur Verfügung. So können Inhalte spielerisch gefestigt und selbständig am Thema gearbeitet werden.</a:t>
            </a:r>
            <a:endParaRPr lang="de-AT" b="1" dirty="0"/>
          </a:p>
          <a:p>
            <a:r>
              <a:rPr lang="de-AT" b="1" dirty="0"/>
              <a:t>Videos und ergänzende Übungen: </a:t>
            </a:r>
            <a:r>
              <a:rPr lang="de-AT" dirty="0"/>
              <a:t>Videos und Übungen zum Thema finden Sie hier in der Präsentation auf den farblich hinterlegten Aktivitätsfolien als auch unter: </a:t>
            </a:r>
            <a:r>
              <a:rPr lang="de-AT" dirty="0">
                <a:hlinkClick r:id="rId3"/>
              </a:rPr>
              <a:t>https://www.rewway.at/de/lehrmittel/</a:t>
            </a:r>
            <a:br>
              <a:rPr lang="de-AT" dirty="0"/>
            </a:br>
            <a:r>
              <a:rPr lang="de-AT" dirty="0"/>
              <a:t>Alle Lehrmittel beinhalten eine kompakte Übersicht, welche die Unterrichtsplanung erleichtert: Lernziele, Zielgruppen, Schwierigkeitsgrad, Methoden und Anknüpfungspunkte zum Lehrplan.</a:t>
            </a:r>
          </a:p>
          <a:p>
            <a:r>
              <a:rPr lang="de-AT" b="1" dirty="0" err="1"/>
              <a:t>Kahoot</a:t>
            </a:r>
            <a:r>
              <a:rPr lang="de-AT" b="1" dirty="0"/>
              <a:t>!</a:t>
            </a:r>
            <a:br>
              <a:rPr lang="de-AT" b="1" dirty="0"/>
            </a:br>
            <a:r>
              <a:rPr lang="de-AT" dirty="0"/>
              <a:t>Für eine spielerische Überprüfung des Lernfortschrittes besteht die Möglichkeit, ein vorbereitetes frei zugängliches </a:t>
            </a:r>
            <a:r>
              <a:rPr lang="de-AT" dirty="0" err="1"/>
              <a:t>Kahoot</a:t>
            </a:r>
            <a:r>
              <a:rPr lang="de-AT" dirty="0"/>
              <a:t>! im Unterricht einzusetzen. Den QR-Code bzw. Link direkt zum Quiz finden Sie am Ende der Power Point.</a:t>
            </a:r>
          </a:p>
          <a:p>
            <a:endParaRPr lang="de-AT" b="1" dirty="0"/>
          </a:p>
          <a:p>
            <a:endParaRPr lang="de-AT" dirty="0"/>
          </a:p>
        </p:txBody>
      </p:sp>
      <p:sp>
        <p:nvSpPr>
          <p:cNvPr id="23" name="Datumsplatzhalter 22">
            <a:extLst>
              <a:ext uri="{FF2B5EF4-FFF2-40B4-BE49-F238E27FC236}">
                <a16:creationId xmlns:a16="http://schemas.microsoft.com/office/drawing/2014/main" id="{96F58618-BCEA-41CE-B66D-34DA7AC474B9}"/>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endParaRPr lang="de-AT" dirty="0"/>
          </a:p>
        </p:txBody>
      </p:sp>
      <p:sp>
        <p:nvSpPr>
          <p:cNvPr id="4" name="Fußzeilenplatzhalter 3">
            <a:extLst>
              <a:ext uri="{FF2B5EF4-FFF2-40B4-BE49-F238E27FC236}">
                <a16:creationId xmlns:a16="http://schemas.microsoft.com/office/drawing/2014/main" id="{15CA97C9-F757-4BDF-8688-5F7A6B932E49}"/>
              </a:ext>
              <a:ext uri="{C183D7F6-B498-43B3-948B-1728B52AA6E4}">
                <adec:decorative xmlns:adec="http://schemas.microsoft.com/office/drawing/2017/decorative" val="1"/>
              </a:ext>
            </a:extLst>
          </p:cNvPr>
          <p:cNvSpPr>
            <a:spLocks noGrp="1"/>
          </p:cNvSpPr>
          <p:nvPr>
            <p:ph type="ftr" sz="quarter" idx="11"/>
          </p:nvPr>
        </p:nvSpPr>
        <p:spPr>
          <a:xfrm>
            <a:off x="635069" y="272194"/>
            <a:ext cx="4573303" cy="365125"/>
          </a:xfrm>
        </p:spPr>
        <p:txBody>
          <a:bodyPr/>
          <a:lstStyle/>
          <a:p>
            <a:r>
              <a:rPr lang="de-AT" dirty="0"/>
              <a:t>Nachhaltig von A nach B – Transporte einfach erklärt</a:t>
            </a:r>
          </a:p>
        </p:txBody>
      </p:sp>
      <p:sp>
        <p:nvSpPr>
          <p:cNvPr id="5" name="Foliennummernplatzhalter 4">
            <a:extLst>
              <a:ext uri="{FF2B5EF4-FFF2-40B4-BE49-F238E27FC236}">
                <a16:creationId xmlns:a16="http://schemas.microsoft.com/office/drawing/2014/main" id="{2197C591-ED5F-4C4C-AF41-CC2E6DDBD6CB}"/>
              </a:ext>
            </a:extLst>
          </p:cNvPr>
          <p:cNvSpPr>
            <a:spLocks noGrp="1"/>
          </p:cNvSpPr>
          <p:nvPr>
            <p:ph type="sldNum" sz="quarter" idx="12"/>
          </p:nvPr>
        </p:nvSpPr>
        <p:spPr/>
        <p:txBody>
          <a:bodyPr/>
          <a:lstStyle/>
          <a:p>
            <a:fld id="{0AF89F37-6AD9-4F74-BC17-19E39A25D257}" type="slidenum">
              <a:rPr lang="de-AT" smtClean="0"/>
              <a:t>2</a:t>
            </a:fld>
            <a:endParaRPr lang="de-AT" dirty="0"/>
          </a:p>
        </p:txBody>
      </p:sp>
    </p:spTree>
    <p:extLst>
      <p:ext uri="{BB962C8B-B14F-4D97-AF65-F5344CB8AC3E}">
        <p14:creationId xmlns:p14="http://schemas.microsoft.com/office/powerpoint/2010/main" val="961432744"/>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9A8C4-6325-18A8-AA56-9E4ABBF4415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B4999D81-F1B1-2776-D246-103A095E078C}"/>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E0628EDF-4538-14D8-B805-5E8A2FA27CB4}"/>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90D20C24-EE01-AF36-EE1B-097D67542EF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9C9B147A-1944-99C3-4F5B-DE81D0563106}"/>
              </a:ext>
            </a:extLst>
          </p:cNvPr>
          <p:cNvSpPr>
            <a:spLocks noGrp="1"/>
          </p:cNvSpPr>
          <p:nvPr>
            <p:ph type="title"/>
          </p:nvPr>
        </p:nvSpPr>
        <p:spPr/>
        <p:txBody>
          <a:bodyPr/>
          <a:lstStyle/>
          <a:p>
            <a:r>
              <a:rPr lang="de-AT" dirty="0"/>
              <a:t>Lernziele und Zielgruppe</a:t>
            </a:r>
          </a:p>
        </p:txBody>
      </p:sp>
      <p:sp>
        <p:nvSpPr>
          <p:cNvPr id="24" name="Inhaltsplatzhalter 23">
            <a:extLst>
              <a:ext uri="{FF2B5EF4-FFF2-40B4-BE49-F238E27FC236}">
                <a16:creationId xmlns:a16="http://schemas.microsoft.com/office/drawing/2014/main" id="{B208DD52-8615-E2AA-E612-EAC8459A7E4D}"/>
              </a:ext>
            </a:extLst>
          </p:cNvPr>
          <p:cNvSpPr>
            <a:spLocks noGrp="1"/>
          </p:cNvSpPr>
          <p:nvPr>
            <p:ph idx="1"/>
          </p:nvPr>
        </p:nvSpPr>
        <p:spPr>
          <a:xfrm>
            <a:off x="592538" y="1362456"/>
            <a:ext cx="11084350" cy="4814507"/>
          </a:xfrm>
        </p:spPr>
        <p:txBody>
          <a:bodyPr/>
          <a:lstStyle/>
          <a:p>
            <a:pPr marL="0" indent="0">
              <a:buNone/>
            </a:pPr>
            <a:r>
              <a:rPr lang="de-AT" b="1" dirty="0"/>
              <a:t>Lernziele</a:t>
            </a:r>
          </a:p>
          <a:p>
            <a:r>
              <a:rPr lang="de-AT" dirty="0"/>
              <a:t>Die </a:t>
            </a:r>
            <a:r>
              <a:rPr lang="de-AT" dirty="0" err="1"/>
              <a:t>Schüler:innen</a:t>
            </a:r>
            <a:r>
              <a:rPr lang="de-AT" dirty="0"/>
              <a:t> verstehen den Begriff „Klimawandel“, erkennen dessen Folgen für Mensch, Tier und Umwelt und können die Bedeutung von „Nachhaltigkeit“ erklären.</a:t>
            </a:r>
          </a:p>
          <a:p>
            <a:r>
              <a:rPr lang="de-AT" dirty="0"/>
              <a:t>Die </a:t>
            </a:r>
            <a:r>
              <a:rPr lang="de-AT" dirty="0" err="1"/>
              <a:t>Schüler:innen</a:t>
            </a:r>
            <a:r>
              <a:rPr lang="de-AT" dirty="0"/>
              <a:t> innen können die Umweltauswirkungen von Verkehr beschreiben und reflektieren, wie ihr eigenes Verkehrs- und Konsumverhalten die Umwelt beeinflusst.</a:t>
            </a:r>
          </a:p>
          <a:p>
            <a:r>
              <a:rPr lang="de-AT" dirty="0"/>
              <a:t>Die </a:t>
            </a:r>
            <a:r>
              <a:rPr lang="de-AT" dirty="0" err="1"/>
              <a:t>Schüler:innen</a:t>
            </a:r>
            <a:r>
              <a:rPr lang="de-AT" dirty="0"/>
              <a:t> kennen verschiedene Verkehrsträger und deren Eigenschaften.</a:t>
            </a:r>
          </a:p>
          <a:p>
            <a:r>
              <a:rPr lang="de-AT" dirty="0"/>
              <a:t>Die </a:t>
            </a:r>
            <a:r>
              <a:rPr lang="de-AT" dirty="0" err="1"/>
              <a:t>Schüler:innen</a:t>
            </a:r>
            <a:r>
              <a:rPr lang="de-AT" dirty="0"/>
              <a:t> können die Vor- und Nachteile der Verkehrsträger Lkw, Bahn und Binnenschiff im Gütertransport erläutern.</a:t>
            </a:r>
          </a:p>
          <a:p>
            <a:r>
              <a:rPr lang="de-AT" dirty="0"/>
              <a:t>Die </a:t>
            </a:r>
            <a:r>
              <a:rPr lang="de-AT" dirty="0" err="1"/>
              <a:t>Schüler:innen</a:t>
            </a:r>
            <a:r>
              <a:rPr lang="de-AT" dirty="0"/>
              <a:t> kennen die Donau als größten Fluss Österreichs und verstehen ihre Bedeutung als Wasserstraße.</a:t>
            </a:r>
          </a:p>
          <a:p>
            <a:r>
              <a:rPr lang="de-AT" dirty="0"/>
              <a:t>Die </a:t>
            </a:r>
            <a:r>
              <a:rPr lang="de-AT" dirty="0" err="1"/>
              <a:t>Schüler:innen</a:t>
            </a:r>
            <a:r>
              <a:rPr lang="de-AT" dirty="0"/>
              <a:t> nutzen ihre Kreativität, um innovative und umweltfreundliche Transportideen für die Zukunft zu entwickeln.</a:t>
            </a:r>
          </a:p>
          <a:p>
            <a:endParaRPr lang="de-AT" dirty="0"/>
          </a:p>
          <a:p>
            <a:pPr marL="0" indent="0">
              <a:buNone/>
            </a:pPr>
            <a:r>
              <a:rPr lang="de-AT" b="1" dirty="0"/>
              <a:t>Zielgruppe</a:t>
            </a:r>
          </a:p>
          <a:p>
            <a:r>
              <a:rPr lang="de-AT" dirty="0" err="1"/>
              <a:t>Schüler:innen</a:t>
            </a:r>
            <a:r>
              <a:rPr lang="de-AT" dirty="0"/>
              <a:t> der Grundstufe/Volksschule</a:t>
            </a:r>
          </a:p>
          <a:p>
            <a:pPr marL="0" indent="0">
              <a:buNone/>
            </a:pPr>
            <a:endParaRPr lang="de-AT" dirty="0"/>
          </a:p>
        </p:txBody>
      </p:sp>
      <p:sp>
        <p:nvSpPr>
          <p:cNvPr id="23" name="Datumsplatzhalter 22">
            <a:extLst>
              <a:ext uri="{FF2B5EF4-FFF2-40B4-BE49-F238E27FC236}">
                <a16:creationId xmlns:a16="http://schemas.microsoft.com/office/drawing/2014/main" id="{5AA99C32-2E59-A574-3263-16EF61F6BEFC}"/>
              </a:ext>
            </a:extLst>
          </p:cNvPr>
          <p:cNvSpPr>
            <a:spLocks noGrp="1"/>
          </p:cNvSpPr>
          <p:nvPr>
            <p:ph type="dt" sz="half" idx="10"/>
          </p:nvPr>
        </p:nvSpPr>
        <p:spPr/>
        <p:txBody>
          <a:bodyPr/>
          <a:lstStyle/>
          <a:p>
            <a:r>
              <a:rPr lang="de-AT"/>
              <a:t>Folie</a:t>
            </a:r>
            <a:endParaRPr lang="de-AT" dirty="0"/>
          </a:p>
        </p:txBody>
      </p:sp>
      <p:sp>
        <p:nvSpPr>
          <p:cNvPr id="4" name="Fußzeilenplatzhalter 3">
            <a:extLst>
              <a:ext uri="{FF2B5EF4-FFF2-40B4-BE49-F238E27FC236}">
                <a16:creationId xmlns:a16="http://schemas.microsoft.com/office/drawing/2014/main" id="{56B758A9-9EA2-652F-CC7A-965D803196A3}"/>
              </a:ext>
            </a:extLst>
          </p:cNvPr>
          <p:cNvSpPr>
            <a:spLocks noGrp="1"/>
          </p:cNvSpPr>
          <p:nvPr>
            <p:ph type="ftr" sz="quarter" idx="11"/>
          </p:nvPr>
        </p:nvSpPr>
        <p:spPr>
          <a:xfrm>
            <a:off x="635069" y="272194"/>
            <a:ext cx="4573303" cy="365125"/>
          </a:xfrm>
        </p:spPr>
        <p:txBody>
          <a:bodyPr/>
          <a:lstStyle/>
          <a:p>
            <a:r>
              <a:rPr lang="de-AT" dirty="0"/>
              <a:t>Nachhaltig von A nach B – Transporte einfach erklärt</a:t>
            </a:r>
          </a:p>
        </p:txBody>
      </p:sp>
      <p:sp>
        <p:nvSpPr>
          <p:cNvPr id="5" name="Foliennummernplatzhalter 4">
            <a:extLst>
              <a:ext uri="{FF2B5EF4-FFF2-40B4-BE49-F238E27FC236}">
                <a16:creationId xmlns:a16="http://schemas.microsoft.com/office/drawing/2014/main" id="{2205C819-A750-3C0B-DFF6-0A52A6E6A5A7}"/>
              </a:ext>
            </a:extLst>
          </p:cNvPr>
          <p:cNvSpPr>
            <a:spLocks noGrp="1"/>
          </p:cNvSpPr>
          <p:nvPr>
            <p:ph type="sldNum" sz="quarter" idx="12"/>
          </p:nvPr>
        </p:nvSpPr>
        <p:spPr/>
        <p:txBody>
          <a:bodyPr/>
          <a:lstStyle/>
          <a:p>
            <a:fld id="{0AF89F37-6AD9-4F74-BC17-19E39A25D257}" type="slidenum">
              <a:rPr lang="de-AT" smtClean="0"/>
              <a:t>3</a:t>
            </a:fld>
            <a:endParaRPr lang="de-AT" dirty="0"/>
          </a:p>
        </p:txBody>
      </p:sp>
    </p:spTree>
    <p:extLst>
      <p:ext uri="{BB962C8B-B14F-4D97-AF65-F5344CB8AC3E}">
        <p14:creationId xmlns:p14="http://schemas.microsoft.com/office/powerpoint/2010/main" val="2441537917"/>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774161-4D43-9C49-479E-5CF0AE974B3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7EE15C7C-1B00-BF2B-CA51-75C2BB33DD2D}"/>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AC31B34F-CCD9-B2B0-2233-CBF1367BFC96}"/>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0FA69E31-8A0B-715C-F46F-B374E2FFC01B}"/>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9F71D892-8AFF-A040-A39A-DD5F424CDED4}"/>
              </a:ext>
            </a:extLst>
          </p:cNvPr>
          <p:cNvSpPr>
            <a:spLocks noGrp="1"/>
          </p:cNvSpPr>
          <p:nvPr>
            <p:ph type="title"/>
          </p:nvPr>
        </p:nvSpPr>
        <p:spPr/>
        <p:txBody>
          <a:bodyPr/>
          <a:lstStyle/>
          <a:p>
            <a:r>
              <a:rPr lang="de-AT" dirty="0"/>
              <a:t>Wie bist du heute zur Schule gekommen?</a:t>
            </a:r>
          </a:p>
        </p:txBody>
      </p:sp>
      <p:sp>
        <p:nvSpPr>
          <p:cNvPr id="23" name="Datumsplatzhalter 22">
            <a:extLst>
              <a:ext uri="{FF2B5EF4-FFF2-40B4-BE49-F238E27FC236}">
                <a16:creationId xmlns:a16="http://schemas.microsoft.com/office/drawing/2014/main" id="{0F417245-2283-08BB-E68F-21D3C6255B7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endParaRPr lang="de-AT" dirty="0"/>
          </a:p>
        </p:txBody>
      </p:sp>
      <p:sp>
        <p:nvSpPr>
          <p:cNvPr id="5" name="Foliennummernplatzhalter 4">
            <a:extLst>
              <a:ext uri="{FF2B5EF4-FFF2-40B4-BE49-F238E27FC236}">
                <a16:creationId xmlns:a16="http://schemas.microsoft.com/office/drawing/2014/main" id="{FEC0FCF7-EECA-6527-D056-B7186CFE902E}"/>
              </a:ext>
            </a:extLst>
          </p:cNvPr>
          <p:cNvSpPr>
            <a:spLocks noGrp="1"/>
          </p:cNvSpPr>
          <p:nvPr>
            <p:ph type="sldNum" sz="quarter" idx="12"/>
          </p:nvPr>
        </p:nvSpPr>
        <p:spPr/>
        <p:txBody>
          <a:bodyPr/>
          <a:lstStyle/>
          <a:p>
            <a:fld id="{0AF89F37-6AD9-4F74-BC17-19E39A25D257}" type="slidenum">
              <a:rPr lang="de-AT" smtClean="0"/>
              <a:t>4</a:t>
            </a:fld>
            <a:endParaRPr lang="de-AT" dirty="0"/>
          </a:p>
        </p:txBody>
      </p:sp>
      <p:pic>
        <p:nvPicPr>
          <p:cNvPr id="7" name="Content Placeholder 6" descr="zwei Kinder mit Schultasche">
            <a:extLst>
              <a:ext uri="{FF2B5EF4-FFF2-40B4-BE49-F238E27FC236}">
                <a16:creationId xmlns:a16="http://schemas.microsoft.com/office/drawing/2014/main" id="{DCA21AD9-2D5F-A27D-9755-F62937611105}"/>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155773" y="3140348"/>
            <a:ext cx="2139654" cy="2139654"/>
          </a:xfrm>
        </p:spPr>
      </p:pic>
      <p:pic>
        <p:nvPicPr>
          <p:cNvPr id="8" name="Picture 8" descr="Schulgebäude">
            <a:extLst>
              <a:ext uri="{FF2B5EF4-FFF2-40B4-BE49-F238E27FC236}">
                <a16:creationId xmlns:a16="http://schemas.microsoft.com/office/drawing/2014/main" id="{B2D197CA-9CDA-387B-50D8-40129F2ECB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3596" y="1545252"/>
            <a:ext cx="3906345" cy="3906345"/>
          </a:xfrm>
          <a:prstGeom prst="rect">
            <a:avLst/>
          </a:prstGeom>
        </p:spPr>
      </p:pic>
      <p:sp>
        <p:nvSpPr>
          <p:cNvPr id="9" name="Datumsplatzhalter 3">
            <a:extLst>
              <a:ext uri="{FF2B5EF4-FFF2-40B4-BE49-F238E27FC236}">
                <a16:creationId xmlns:a16="http://schemas.microsoft.com/office/drawing/2014/main" id="{A15DDA85-6D14-5BD8-AB10-E904F2F97328}"/>
              </a:ext>
            </a:extLst>
          </p:cNvPr>
          <p:cNvSpPr txBox="1">
            <a:spLocks/>
          </p:cNvSpPr>
          <p:nvPr/>
        </p:nvSpPr>
        <p:spPr>
          <a:xfrm>
            <a:off x="10607040" y="6356349"/>
            <a:ext cx="96835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Bilder: Flaticon</a:t>
            </a:r>
          </a:p>
        </p:txBody>
      </p:sp>
    </p:spTree>
    <p:extLst>
      <p:ext uri="{BB962C8B-B14F-4D97-AF65-F5344CB8AC3E}">
        <p14:creationId xmlns:p14="http://schemas.microsoft.com/office/powerpoint/2010/main" val="1121584173"/>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F9B81-C774-D630-B84B-7EC5FC8EF42B}"/>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FFD15E88-42EC-8AB6-4EBD-3835046C2D2D}"/>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3159C389-7102-9CA9-FE3E-EFB3A47976E7}"/>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dirty="0"/>
              <a:t>40</a:t>
            </a:r>
          </a:p>
          <a:p>
            <a:pPr algn="ctr"/>
            <a:endParaRPr lang="de-AT" dirty="0"/>
          </a:p>
        </p:txBody>
      </p:sp>
      <p:sp>
        <p:nvSpPr>
          <p:cNvPr id="16" name="Ellipse 15">
            <a:extLst>
              <a:ext uri="{FF2B5EF4-FFF2-40B4-BE49-F238E27FC236}">
                <a16:creationId xmlns:a16="http://schemas.microsoft.com/office/drawing/2014/main" id="{3165B139-9E97-913E-61E4-ADD410362686}"/>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2E257279-145B-D333-7BA6-405D2DE41C3C}"/>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84FC2FB5-2C70-E76A-DFC4-8828FD3958D4}"/>
              </a:ext>
            </a:extLst>
          </p:cNvPr>
          <p:cNvSpPr>
            <a:spLocks noGrp="1"/>
          </p:cNvSpPr>
          <p:nvPr>
            <p:ph type="title"/>
          </p:nvPr>
        </p:nvSpPr>
        <p:spPr>
          <a:xfrm>
            <a:off x="592538" y="640040"/>
            <a:ext cx="7490758" cy="792976"/>
          </a:xfrm>
        </p:spPr>
        <p:txBody>
          <a:bodyPr/>
          <a:lstStyle/>
          <a:p>
            <a:r>
              <a:rPr lang="de-AT" dirty="0"/>
              <a:t>Wie kommen die Dinge, die wir täglich brauchen zu uns?</a:t>
            </a:r>
          </a:p>
        </p:txBody>
      </p:sp>
      <p:sp>
        <p:nvSpPr>
          <p:cNvPr id="23" name="Datumsplatzhalter 22">
            <a:extLst>
              <a:ext uri="{FF2B5EF4-FFF2-40B4-BE49-F238E27FC236}">
                <a16:creationId xmlns:a16="http://schemas.microsoft.com/office/drawing/2014/main" id="{35E53AFB-0F75-80B5-49DC-88E05ACE5F2A}"/>
              </a:ext>
            </a:extLst>
          </p:cNvPr>
          <p:cNvSpPr>
            <a:spLocks noGrp="1"/>
          </p:cNvSpPr>
          <p:nvPr>
            <p:ph type="dt" sz="half" idx="10"/>
          </p:nvPr>
        </p:nvSpPr>
        <p:spPr/>
        <p:txBody>
          <a:bodyPr/>
          <a:lstStyle/>
          <a:p>
            <a:r>
              <a:rPr lang="de-AT"/>
              <a:t>Folie</a:t>
            </a:r>
            <a:endParaRPr lang="de-AT" dirty="0"/>
          </a:p>
        </p:txBody>
      </p:sp>
      <p:sp>
        <p:nvSpPr>
          <p:cNvPr id="5" name="Foliennummernplatzhalter 4">
            <a:extLst>
              <a:ext uri="{FF2B5EF4-FFF2-40B4-BE49-F238E27FC236}">
                <a16:creationId xmlns:a16="http://schemas.microsoft.com/office/drawing/2014/main" id="{639AD9CD-2730-DD85-9384-AA2482B367EB}"/>
              </a:ext>
            </a:extLst>
          </p:cNvPr>
          <p:cNvSpPr>
            <a:spLocks noGrp="1"/>
          </p:cNvSpPr>
          <p:nvPr>
            <p:ph type="sldNum" sz="quarter" idx="12"/>
          </p:nvPr>
        </p:nvSpPr>
        <p:spPr/>
        <p:txBody>
          <a:bodyPr/>
          <a:lstStyle/>
          <a:p>
            <a:fld id="{0AF89F37-6AD9-4F74-BC17-19E39A25D257}" type="slidenum">
              <a:rPr lang="de-AT" smtClean="0"/>
              <a:t>5</a:t>
            </a:fld>
            <a:endParaRPr lang="de-AT" dirty="0"/>
          </a:p>
        </p:txBody>
      </p:sp>
      <p:pic>
        <p:nvPicPr>
          <p:cNvPr id="4" name="Picture 10" descr="T-Shirts in mehreren Farben auf Kleiderbügeln in einem Geschäft">
            <a:extLst>
              <a:ext uri="{FF2B5EF4-FFF2-40B4-BE49-F238E27FC236}">
                <a16:creationId xmlns:a16="http://schemas.microsoft.com/office/drawing/2014/main" id="{C8D4852C-5D5A-0FBE-27F2-66D291202AB3}"/>
              </a:ext>
            </a:extLst>
          </p:cNvPr>
          <p:cNvPicPr>
            <a:picLocks noChangeAspect="1"/>
          </p:cNvPicPr>
          <p:nvPr/>
        </p:nvPicPr>
        <p:blipFill>
          <a:blip r:embed="rId3">
            <a:extLst>
              <a:ext uri="{28A0092B-C50C-407E-A947-70E740481C1C}">
                <a14:useLocalDpi xmlns:a14="http://schemas.microsoft.com/office/drawing/2010/main" val="0"/>
              </a:ext>
            </a:extLst>
          </a:blip>
          <a:srcRect l="8729"/>
          <a:stretch/>
        </p:blipFill>
        <p:spPr>
          <a:xfrm>
            <a:off x="4325821" y="2249424"/>
            <a:ext cx="3422890" cy="2499201"/>
          </a:xfrm>
          <a:prstGeom prst="rect">
            <a:avLst/>
          </a:prstGeom>
        </p:spPr>
      </p:pic>
      <p:pic>
        <p:nvPicPr>
          <p:cNvPr id="9" name="Content Placeholder 14" descr="Bananen in einer Lebensmittelabteilung eines Supermarktes">
            <a:extLst>
              <a:ext uri="{FF2B5EF4-FFF2-40B4-BE49-F238E27FC236}">
                <a16:creationId xmlns:a16="http://schemas.microsoft.com/office/drawing/2014/main" id="{9C9A0748-C6BF-FBC0-5CF5-5EDD8629473D}"/>
              </a:ext>
            </a:extLst>
          </p:cNvPr>
          <p:cNvPicPr>
            <a:picLocks noChangeAspect="1"/>
          </p:cNvPicPr>
          <p:nvPr/>
        </p:nvPicPr>
        <p:blipFill>
          <a:blip r:embed="rId4">
            <a:extLst>
              <a:ext uri="{28A0092B-C50C-407E-A947-70E740481C1C}">
                <a14:useLocalDpi xmlns:a14="http://schemas.microsoft.com/office/drawing/2010/main" val="0"/>
              </a:ext>
            </a:extLst>
          </a:blip>
          <a:srcRect r="8224"/>
          <a:stretch/>
        </p:blipFill>
        <p:spPr>
          <a:xfrm>
            <a:off x="541916" y="2273035"/>
            <a:ext cx="3409337" cy="2475590"/>
          </a:xfrm>
          <a:prstGeom prst="rect">
            <a:avLst/>
          </a:prstGeom>
        </p:spPr>
      </p:pic>
      <p:pic>
        <p:nvPicPr>
          <p:cNvPr id="10" name="Picture 16" descr="Person mit mehreren Versandpaketen">
            <a:extLst>
              <a:ext uri="{FF2B5EF4-FFF2-40B4-BE49-F238E27FC236}">
                <a16:creationId xmlns:a16="http://schemas.microsoft.com/office/drawing/2014/main" id="{7C05F8FB-7C63-D505-9630-D0F5D024CF5E}"/>
              </a:ext>
            </a:extLst>
          </p:cNvPr>
          <p:cNvPicPr>
            <a:picLocks noChangeAspect="1"/>
          </p:cNvPicPr>
          <p:nvPr/>
        </p:nvPicPr>
        <p:blipFill>
          <a:blip r:embed="rId5">
            <a:extLst>
              <a:ext uri="{28A0092B-C50C-407E-A947-70E740481C1C}">
                <a14:useLocalDpi xmlns:a14="http://schemas.microsoft.com/office/drawing/2010/main" val="0"/>
              </a:ext>
            </a:extLst>
          </a:blip>
          <a:srcRect l="14175" t="25262" r="20934" b="3642"/>
          <a:stretch/>
        </p:blipFill>
        <p:spPr>
          <a:xfrm>
            <a:off x="8123279" y="2240280"/>
            <a:ext cx="3435413" cy="2508345"/>
          </a:xfrm>
          <a:prstGeom prst="rect">
            <a:avLst/>
          </a:prstGeom>
        </p:spPr>
      </p:pic>
      <p:sp>
        <p:nvSpPr>
          <p:cNvPr id="11" name="Datumsplatzhalter 3">
            <a:extLst>
              <a:ext uri="{FF2B5EF4-FFF2-40B4-BE49-F238E27FC236}">
                <a16:creationId xmlns:a16="http://schemas.microsoft.com/office/drawing/2014/main" id="{D0D427C8-CBBE-1230-32E2-91A0924921F5}"/>
              </a:ext>
            </a:extLst>
          </p:cNvPr>
          <p:cNvSpPr txBox="1">
            <a:spLocks/>
          </p:cNvSpPr>
          <p:nvPr/>
        </p:nvSpPr>
        <p:spPr>
          <a:xfrm>
            <a:off x="10628558" y="6356349"/>
            <a:ext cx="946841"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Bilder: Pixabay</a:t>
            </a:r>
          </a:p>
        </p:txBody>
      </p:sp>
    </p:spTree>
    <p:extLst>
      <p:ext uri="{BB962C8B-B14F-4D97-AF65-F5344CB8AC3E}">
        <p14:creationId xmlns:p14="http://schemas.microsoft.com/office/powerpoint/2010/main" val="336185270"/>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F5F74-C102-1C20-DEA1-500558D6EEAB}"/>
            </a:ext>
          </a:extLst>
        </p:cNvPr>
        <p:cNvGrpSpPr/>
        <p:nvPr/>
      </p:nvGrpSpPr>
      <p:grpSpPr>
        <a:xfrm>
          <a:off x="0" y="0"/>
          <a:ext cx="0" cy="0"/>
          <a:chOff x="0" y="0"/>
          <a:chExt cx="0" cy="0"/>
        </a:xfrm>
      </p:grpSpPr>
      <p:sp>
        <p:nvSpPr>
          <p:cNvPr id="14" name="Ellipse 13">
            <a:extLst>
              <a:ext uri="{FF2B5EF4-FFF2-40B4-BE49-F238E27FC236}">
                <a16:creationId xmlns:a16="http://schemas.microsoft.com/office/drawing/2014/main" id="{8BF8B3D9-5F1B-DAF3-E659-AE05C5EC11A1}"/>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3890D96-1270-BAC3-8B64-4D8D13497A78}"/>
              </a:ext>
            </a:extLst>
          </p:cNvPr>
          <p:cNvSpPr>
            <a:spLocks noGrp="1"/>
          </p:cNvSpPr>
          <p:nvPr>
            <p:ph type="title"/>
          </p:nvPr>
        </p:nvSpPr>
        <p:spPr/>
        <p:txBody>
          <a:bodyPr/>
          <a:lstStyle/>
          <a:p>
            <a:r>
              <a:rPr lang="de-AT" dirty="0"/>
              <a:t>Was heißt eigentlich Klimawandel?</a:t>
            </a:r>
          </a:p>
        </p:txBody>
      </p:sp>
      <p:sp>
        <p:nvSpPr>
          <p:cNvPr id="23" name="Datumsplatzhalter 22">
            <a:extLst>
              <a:ext uri="{FF2B5EF4-FFF2-40B4-BE49-F238E27FC236}">
                <a16:creationId xmlns:a16="http://schemas.microsoft.com/office/drawing/2014/main" id="{98CCE186-2731-7478-B709-F6EBC27D5290}"/>
              </a:ext>
            </a:extLst>
          </p:cNvPr>
          <p:cNvSpPr>
            <a:spLocks noGrp="1"/>
          </p:cNvSpPr>
          <p:nvPr>
            <p:ph type="dt" sz="half" idx="10"/>
          </p:nvPr>
        </p:nvSpPr>
        <p:spPr/>
        <p:txBody>
          <a:bodyPr/>
          <a:lstStyle/>
          <a:p>
            <a:r>
              <a:rPr lang="de-AT"/>
              <a:t>Folie</a:t>
            </a:r>
            <a:endParaRPr lang="de-AT" dirty="0"/>
          </a:p>
        </p:txBody>
      </p:sp>
      <p:sp>
        <p:nvSpPr>
          <p:cNvPr id="5" name="Foliennummernplatzhalter 4">
            <a:extLst>
              <a:ext uri="{FF2B5EF4-FFF2-40B4-BE49-F238E27FC236}">
                <a16:creationId xmlns:a16="http://schemas.microsoft.com/office/drawing/2014/main" id="{94768F9F-F8E5-9681-2CFC-F2C35835D9DE}"/>
              </a:ext>
            </a:extLst>
          </p:cNvPr>
          <p:cNvSpPr>
            <a:spLocks noGrp="1"/>
          </p:cNvSpPr>
          <p:nvPr>
            <p:ph type="sldNum" sz="quarter" idx="12"/>
          </p:nvPr>
        </p:nvSpPr>
        <p:spPr/>
        <p:txBody>
          <a:bodyPr/>
          <a:lstStyle/>
          <a:p>
            <a:fld id="{0AF89F37-6AD9-4F74-BC17-19E39A25D257}" type="slidenum">
              <a:rPr lang="de-AT" smtClean="0"/>
              <a:t>6</a:t>
            </a:fld>
            <a:endParaRPr lang="de-AT" dirty="0"/>
          </a:p>
        </p:txBody>
      </p:sp>
      <p:sp>
        <p:nvSpPr>
          <p:cNvPr id="9" name="Datumsplatzhalter 3">
            <a:extLst>
              <a:ext uri="{FF2B5EF4-FFF2-40B4-BE49-F238E27FC236}">
                <a16:creationId xmlns:a16="http://schemas.microsoft.com/office/drawing/2014/main" id="{1BD059B1-FC88-81ED-4B6B-5DB580A1DCF8}"/>
              </a:ext>
            </a:extLst>
          </p:cNvPr>
          <p:cNvSpPr txBox="1">
            <a:spLocks/>
          </p:cNvSpPr>
          <p:nvPr/>
        </p:nvSpPr>
        <p:spPr>
          <a:xfrm>
            <a:off x="10607040" y="6356349"/>
            <a:ext cx="96835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Bild: </a:t>
            </a:r>
            <a:r>
              <a:rPr lang="de-AT" dirty="0" err="1"/>
              <a:t>Freepik</a:t>
            </a:r>
            <a:endParaRPr lang="de-AT" dirty="0"/>
          </a:p>
        </p:txBody>
      </p:sp>
      <p:pic>
        <p:nvPicPr>
          <p:cNvPr id="10" name="Inhaltsplatzhalter 9" descr="Darstellung Klimawandel">
            <a:extLst>
              <a:ext uri="{FF2B5EF4-FFF2-40B4-BE49-F238E27FC236}">
                <a16:creationId xmlns:a16="http://schemas.microsoft.com/office/drawing/2014/main" id="{0AE15B83-CA2C-55CB-C8D9-BA9F58AB3B55}"/>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625934" y="1519989"/>
            <a:ext cx="7124081" cy="4749387"/>
          </a:xfrm>
        </p:spPr>
      </p:pic>
    </p:spTree>
    <p:extLst>
      <p:ext uri="{BB962C8B-B14F-4D97-AF65-F5344CB8AC3E}">
        <p14:creationId xmlns:p14="http://schemas.microsoft.com/office/powerpoint/2010/main" val="3854733281"/>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338A26-6988-9872-985D-2905E1263236}"/>
              </a:ext>
            </a:extLst>
          </p:cNvPr>
          <p:cNvSpPr>
            <a:spLocks noGrp="1"/>
          </p:cNvSpPr>
          <p:nvPr>
            <p:ph type="title"/>
          </p:nvPr>
        </p:nvSpPr>
        <p:spPr/>
        <p:txBody>
          <a:bodyPr/>
          <a:lstStyle/>
          <a:p>
            <a:r>
              <a:rPr lang="de-AT" dirty="0"/>
              <a:t>Was bedeutet „nachhaltig“?</a:t>
            </a:r>
          </a:p>
        </p:txBody>
      </p:sp>
      <p:sp>
        <p:nvSpPr>
          <p:cNvPr id="4" name="Datumsplatzhalter 3">
            <a:extLst>
              <a:ext uri="{FF2B5EF4-FFF2-40B4-BE49-F238E27FC236}">
                <a16:creationId xmlns:a16="http://schemas.microsoft.com/office/drawing/2014/main" id="{39B97A27-7441-7561-0C0B-2F7141FE9AFD}"/>
              </a:ext>
            </a:extLst>
          </p:cNvPr>
          <p:cNvSpPr>
            <a:spLocks noGrp="1"/>
          </p:cNvSpPr>
          <p:nvPr>
            <p:ph type="dt" sz="half" idx="10"/>
          </p:nvPr>
        </p:nvSpPr>
        <p:spPr/>
        <p:txBody>
          <a:bodyPr/>
          <a:lstStyle/>
          <a:p>
            <a:r>
              <a:rPr lang="de-AT"/>
              <a:t>Folie</a:t>
            </a:r>
            <a:endParaRPr lang="de-AT" dirty="0"/>
          </a:p>
        </p:txBody>
      </p:sp>
      <p:sp>
        <p:nvSpPr>
          <p:cNvPr id="6" name="Foliennummernplatzhalter 5">
            <a:extLst>
              <a:ext uri="{FF2B5EF4-FFF2-40B4-BE49-F238E27FC236}">
                <a16:creationId xmlns:a16="http://schemas.microsoft.com/office/drawing/2014/main" id="{FBEBEE29-B828-D9FF-7E90-05396B345170}"/>
              </a:ext>
            </a:extLst>
          </p:cNvPr>
          <p:cNvSpPr>
            <a:spLocks noGrp="1"/>
          </p:cNvSpPr>
          <p:nvPr>
            <p:ph type="sldNum" sz="quarter" idx="12"/>
          </p:nvPr>
        </p:nvSpPr>
        <p:spPr/>
        <p:txBody>
          <a:bodyPr/>
          <a:lstStyle/>
          <a:p>
            <a:fld id="{0AF89F37-6AD9-4F74-BC17-19E39A25D257}" type="slidenum">
              <a:rPr lang="de-AT" smtClean="0"/>
              <a:pPr/>
              <a:t>7</a:t>
            </a:fld>
            <a:endParaRPr lang="de-AT" dirty="0"/>
          </a:p>
        </p:txBody>
      </p:sp>
      <p:pic>
        <p:nvPicPr>
          <p:cNvPr id="8" name="Grafik 7" descr="Darstellung eines Kindes, das eine Weltkugel trägt">
            <a:extLst>
              <a:ext uri="{FF2B5EF4-FFF2-40B4-BE49-F238E27FC236}">
                <a16:creationId xmlns:a16="http://schemas.microsoft.com/office/drawing/2014/main" id="{AF9B35B9-5CB3-A4A4-99AF-2987C5B3E1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57016" y="1586230"/>
            <a:ext cx="4779264" cy="4779264"/>
          </a:xfrm>
          <a:prstGeom prst="rect">
            <a:avLst/>
          </a:prstGeom>
        </p:spPr>
      </p:pic>
      <p:sp>
        <p:nvSpPr>
          <p:cNvPr id="3" name="Datumsplatzhalter 3">
            <a:extLst>
              <a:ext uri="{FF2B5EF4-FFF2-40B4-BE49-F238E27FC236}">
                <a16:creationId xmlns:a16="http://schemas.microsoft.com/office/drawing/2014/main" id="{A4E90AC8-2601-2F96-D2E4-D7C8813C7D14}"/>
              </a:ext>
            </a:extLst>
          </p:cNvPr>
          <p:cNvSpPr txBox="1">
            <a:spLocks/>
          </p:cNvSpPr>
          <p:nvPr/>
        </p:nvSpPr>
        <p:spPr>
          <a:xfrm>
            <a:off x="10607040" y="6356349"/>
            <a:ext cx="96835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Bild: </a:t>
            </a:r>
            <a:r>
              <a:rPr lang="de-AT" dirty="0" err="1"/>
              <a:t>Freepik</a:t>
            </a:r>
            <a:endParaRPr lang="de-AT" dirty="0"/>
          </a:p>
        </p:txBody>
      </p:sp>
    </p:spTree>
    <p:extLst>
      <p:ext uri="{BB962C8B-B14F-4D97-AF65-F5344CB8AC3E}">
        <p14:creationId xmlns:p14="http://schemas.microsoft.com/office/powerpoint/2010/main" val="1404291654"/>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10C68-E9F1-E910-DFC7-41F7851BC9FE}"/>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1BA7C0F2-10A6-58BE-94F1-F7963CB4467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A716BBE0-F1E4-93C7-5F99-F15DA1CE6695}"/>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dirty="0"/>
              <a:t>40</a:t>
            </a:r>
          </a:p>
          <a:p>
            <a:pPr algn="ctr"/>
            <a:endParaRPr lang="de-AT" dirty="0"/>
          </a:p>
        </p:txBody>
      </p:sp>
      <p:sp>
        <p:nvSpPr>
          <p:cNvPr id="16" name="Ellipse 15">
            <a:extLst>
              <a:ext uri="{FF2B5EF4-FFF2-40B4-BE49-F238E27FC236}">
                <a16:creationId xmlns:a16="http://schemas.microsoft.com/office/drawing/2014/main" id="{CF1A6317-DCA1-B636-B9F5-77A326FC7124}"/>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142EC6E-738D-F376-0F1F-B0AAADA142C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E6B91BBF-9480-88CF-8AB4-E2C6535AE800}"/>
              </a:ext>
            </a:extLst>
          </p:cNvPr>
          <p:cNvSpPr>
            <a:spLocks noGrp="1"/>
          </p:cNvSpPr>
          <p:nvPr>
            <p:ph type="dt" sz="half" idx="10"/>
          </p:nvPr>
        </p:nvSpPr>
        <p:spPr/>
        <p:txBody>
          <a:bodyPr/>
          <a:lstStyle/>
          <a:p>
            <a:r>
              <a:rPr lang="de-AT"/>
              <a:t>Folie</a:t>
            </a:r>
            <a:endParaRPr lang="de-AT" dirty="0"/>
          </a:p>
        </p:txBody>
      </p:sp>
      <p:sp>
        <p:nvSpPr>
          <p:cNvPr id="5" name="Foliennummernplatzhalter 4">
            <a:extLst>
              <a:ext uri="{FF2B5EF4-FFF2-40B4-BE49-F238E27FC236}">
                <a16:creationId xmlns:a16="http://schemas.microsoft.com/office/drawing/2014/main" id="{B58CE0FC-A4AB-5DEE-4D01-DC609C322AA1}"/>
              </a:ext>
            </a:extLst>
          </p:cNvPr>
          <p:cNvSpPr>
            <a:spLocks noGrp="1"/>
          </p:cNvSpPr>
          <p:nvPr>
            <p:ph type="sldNum" sz="quarter" idx="12"/>
          </p:nvPr>
        </p:nvSpPr>
        <p:spPr/>
        <p:txBody>
          <a:bodyPr/>
          <a:lstStyle/>
          <a:p>
            <a:fld id="{0AF89F37-6AD9-4F74-BC17-19E39A25D257}" type="slidenum">
              <a:rPr lang="de-AT" smtClean="0"/>
              <a:t>8</a:t>
            </a:fld>
            <a:endParaRPr lang="de-AT" dirty="0"/>
          </a:p>
        </p:txBody>
      </p:sp>
      <p:sp>
        <p:nvSpPr>
          <p:cNvPr id="3" name="Titel 2">
            <a:extLst>
              <a:ext uri="{FF2B5EF4-FFF2-40B4-BE49-F238E27FC236}">
                <a16:creationId xmlns:a16="http://schemas.microsoft.com/office/drawing/2014/main" id="{682C9D9F-09D6-4DBA-CEEB-737F99A7C16D}"/>
              </a:ext>
            </a:extLst>
          </p:cNvPr>
          <p:cNvSpPr>
            <a:spLocks noGrp="1"/>
          </p:cNvSpPr>
          <p:nvPr>
            <p:ph type="title"/>
          </p:nvPr>
        </p:nvSpPr>
        <p:spPr/>
        <p:txBody>
          <a:bodyPr/>
          <a:lstStyle/>
          <a:p>
            <a:r>
              <a:rPr lang="de-AT" dirty="0"/>
              <a:t>Welche Transportmittel für Güter gibt es?</a:t>
            </a:r>
          </a:p>
        </p:txBody>
      </p:sp>
      <p:pic>
        <p:nvPicPr>
          <p:cNvPr id="7" name="Content Placeholder 5" descr="LKW">
            <a:extLst>
              <a:ext uri="{FF2B5EF4-FFF2-40B4-BE49-F238E27FC236}">
                <a16:creationId xmlns:a16="http://schemas.microsoft.com/office/drawing/2014/main" id="{01B82F06-6BC1-CD47-A29F-99B6E2D95EE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451613" y="1883664"/>
            <a:ext cx="2122350" cy="2122350"/>
          </a:xfrm>
          <a:prstGeom prst="rect">
            <a:avLst/>
          </a:prstGeom>
        </p:spPr>
      </p:pic>
      <p:pic>
        <p:nvPicPr>
          <p:cNvPr id="8" name="Picture 6" descr="roter Zug">
            <a:extLst>
              <a:ext uri="{FF2B5EF4-FFF2-40B4-BE49-F238E27FC236}">
                <a16:creationId xmlns:a16="http://schemas.microsoft.com/office/drawing/2014/main" id="{5342D45A-E77E-5C57-30F2-724A9DE473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87991" y="1938760"/>
            <a:ext cx="1845272" cy="1845272"/>
          </a:xfrm>
          <a:prstGeom prst="rect">
            <a:avLst/>
          </a:prstGeom>
        </p:spPr>
      </p:pic>
      <p:pic>
        <p:nvPicPr>
          <p:cNvPr id="11" name="Picture 7" descr="Containerschiff">
            <a:extLst>
              <a:ext uri="{FF2B5EF4-FFF2-40B4-BE49-F238E27FC236}">
                <a16:creationId xmlns:a16="http://schemas.microsoft.com/office/drawing/2014/main" id="{AA2BB4C4-E53A-CE36-8E83-A35A8616F6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81236" y="1654590"/>
            <a:ext cx="2354926" cy="2121531"/>
          </a:xfrm>
          <a:prstGeom prst="rect">
            <a:avLst/>
          </a:prstGeom>
        </p:spPr>
      </p:pic>
      <p:pic>
        <p:nvPicPr>
          <p:cNvPr id="12" name="Picture 11" descr="Flugzeug">
            <a:extLst>
              <a:ext uri="{FF2B5EF4-FFF2-40B4-BE49-F238E27FC236}">
                <a16:creationId xmlns:a16="http://schemas.microsoft.com/office/drawing/2014/main" id="{7466AC09-2D7C-D11B-A1E2-4DE09A1812E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31632" y="3936341"/>
            <a:ext cx="2042955" cy="2042955"/>
          </a:xfrm>
          <a:prstGeom prst="rect">
            <a:avLst/>
          </a:prstGeom>
        </p:spPr>
      </p:pic>
      <p:pic>
        <p:nvPicPr>
          <p:cNvPr id="13" name="Picture 15" descr="Lastenfahrrad">
            <a:extLst>
              <a:ext uri="{FF2B5EF4-FFF2-40B4-BE49-F238E27FC236}">
                <a16:creationId xmlns:a16="http://schemas.microsoft.com/office/drawing/2014/main" id="{33FDBC10-1B0D-1F67-851F-CEFD4002D6E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17869" y="3864261"/>
            <a:ext cx="2122350" cy="2122350"/>
          </a:xfrm>
          <a:prstGeom prst="rect">
            <a:avLst/>
          </a:prstGeom>
        </p:spPr>
      </p:pic>
      <p:pic>
        <p:nvPicPr>
          <p:cNvPr id="18" name="Picture 8" descr="E-LKW">
            <a:extLst>
              <a:ext uri="{FF2B5EF4-FFF2-40B4-BE49-F238E27FC236}">
                <a16:creationId xmlns:a16="http://schemas.microsoft.com/office/drawing/2014/main" id="{6D503C08-51A2-90AD-6C63-D7B5094DF18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940539" y="4037390"/>
            <a:ext cx="2042955" cy="2042955"/>
          </a:xfrm>
          <a:prstGeom prst="rect">
            <a:avLst/>
          </a:prstGeom>
        </p:spPr>
      </p:pic>
      <p:sp>
        <p:nvSpPr>
          <p:cNvPr id="26" name="Datumsplatzhalter 3">
            <a:extLst>
              <a:ext uri="{FF2B5EF4-FFF2-40B4-BE49-F238E27FC236}">
                <a16:creationId xmlns:a16="http://schemas.microsoft.com/office/drawing/2014/main" id="{A41CA4B4-FAE6-462E-0EDC-4F5EBCD06664}"/>
              </a:ext>
            </a:extLst>
          </p:cNvPr>
          <p:cNvSpPr txBox="1">
            <a:spLocks/>
          </p:cNvSpPr>
          <p:nvPr/>
        </p:nvSpPr>
        <p:spPr>
          <a:xfrm>
            <a:off x="10607040" y="6356349"/>
            <a:ext cx="96835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Bilder: Flaticon</a:t>
            </a:r>
          </a:p>
        </p:txBody>
      </p:sp>
    </p:spTree>
    <p:extLst>
      <p:ext uri="{BB962C8B-B14F-4D97-AF65-F5344CB8AC3E}">
        <p14:creationId xmlns:p14="http://schemas.microsoft.com/office/powerpoint/2010/main" val="1216318210"/>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49716-BCD8-FE0D-F242-1A7D9BDCAA4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9050E0F0-2CC5-4F8A-F8BF-EC8178EAD77C}"/>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5E624AE1-8DAB-A778-8A56-B73D8EC94DC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4D4FE33A-B6AC-0F40-99C3-E6AEF5E4616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1D942FFC-5528-BB55-461F-F7736D4051BD}"/>
              </a:ext>
            </a:extLst>
          </p:cNvPr>
          <p:cNvSpPr>
            <a:spLocks noGrp="1"/>
          </p:cNvSpPr>
          <p:nvPr>
            <p:ph type="dt" sz="half" idx="10"/>
          </p:nvPr>
        </p:nvSpPr>
        <p:spPr/>
        <p:txBody>
          <a:bodyPr/>
          <a:lstStyle/>
          <a:p>
            <a:r>
              <a:rPr lang="de-AT"/>
              <a:t>Folie</a:t>
            </a:r>
            <a:endParaRPr lang="de-AT" dirty="0"/>
          </a:p>
        </p:txBody>
      </p:sp>
      <p:sp>
        <p:nvSpPr>
          <p:cNvPr id="5" name="Foliennummernplatzhalter 4">
            <a:extLst>
              <a:ext uri="{FF2B5EF4-FFF2-40B4-BE49-F238E27FC236}">
                <a16:creationId xmlns:a16="http://schemas.microsoft.com/office/drawing/2014/main" id="{4A88CC39-C579-BAAC-C91E-00AADBFD4F37}"/>
              </a:ext>
            </a:extLst>
          </p:cNvPr>
          <p:cNvSpPr>
            <a:spLocks noGrp="1"/>
          </p:cNvSpPr>
          <p:nvPr>
            <p:ph type="sldNum" sz="quarter" idx="12"/>
          </p:nvPr>
        </p:nvSpPr>
        <p:spPr/>
        <p:txBody>
          <a:bodyPr/>
          <a:lstStyle/>
          <a:p>
            <a:fld id="{0AF89F37-6AD9-4F74-BC17-19E39A25D257}" type="slidenum">
              <a:rPr lang="de-AT" smtClean="0"/>
              <a:t>9</a:t>
            </a:fld>
            <a:endParaRPr lang="de-AT" dirty="0"/>
          </a:p>
        </p:txBody>
      </p:sp>
      <p:sp>
        <p:nvSpPr>
          <p:cNvPr id="3" name="Titel 2">
            <a:extLst>
              <a:ext uri="{FF2B5EF4-FFF2-40B4-BE49-F238E27FC236}">
                <a16:creationId xmlns:a16="http://schemas.microsoft.com/office/drawing/2014/main" id="{1F0112AB-2FEF-225A-0E41-3D708A8878FC}"/>
              </a:ext>
            </a:extLst>
          </p:cNvPr>
          <p:cNvSpPr>
            <a:spLocks noGrp="1"/>
          </p:cNvSpPr>
          <p:nvPr>
            <p:ph type="title"/>
          </p:nvPr>
        </p:nvSpPr>
        <p:spPr/>
        <p:txBody>
          <a:bodyPr/>
          <a:lstStyle/>
          <a:p>
            <a:r>
              <a:rPr lang="de-AT" dirty="0"/>
              <a:t>So sieht ein Binnenschiff aus:</a:t>
            </a:r>
          </a:p>
        </p:txBody>
      </p:sp>
      <p:sp>
        <p:nvSpPr>
          <p:cNvPr id="9" name="Datumsplatzhalter 3">
            <a:extLst>
              <a:ext uri="{FF2B5EF4-FFF2-40B4-BE49-F238E27FC236}">
                <a16:creationId xmlns:a16="http://schemas.microsoft.com/office/drawing/2014/main" id="{48D8C6ED-26B0-CF13-5392-B11DD6261869}"/>
              </a:ext>
            </a:extLst>
          </p:cNvPr>
          <p:cNvSpPr txBox="1">
            <a:spLocks/>
          </p:cNvSpPr>
          <p:nvPr/>
        </p:nvSpPr>
        <p:spPr>
          <a:xfrm>
            <a:off x="8825050" y="6173787"/>
            <a:ext cx="142382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err="1"/>
              <a:t>Leitner@TTS</a:t>
            </a:r>
            <a:r>
              <a:rPr lang="de-AT" dirty="0"/>
              <a:t>, Austria</a:t>
            </a:r>
          </a:p>
        </p:txBody>
      </p:sp>
      <p:pic>
        <p:nvPicPr>
          <p:cNvPr id="4" name="Grafik 3" descr="Schubverband auf der Donau">
            <a:extLst>
              <a:ext uri="{FF2B5EF4-FFF2-40B4-BE49-F238E27FC236}">
                <a16:creationId xmlns:a16="http://schemas.microsoft.com/office/drawing/2014/main" id="{1FAC1118-C093-7F9D-4C79-0A540262C2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0375" y="1549984"/>
            <a:ext cx="8278504" cy="4360116"/>
          </a:xfrm>
          <a:prstGeom prst="rect">
            <a:avLst/>
          </a:prstGeom>
        </p:spPr>
      </p:pic>
    </p:spTree>
    <p:extLst>
      <p:ext uri="{BB962C8B-B14F-4D97-AF65-F5344CB8AC3E}">
        <p14:creationId xmlns:p14="http://schemas.microsoft.com/office/powerpoint/2010/main" val="3205117083"/>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53554-DC33-451A-CE93-4005B417A15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CBA4994F-86C8-3EC9-BD65-E9076810722F}"/>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4910762E-E055-9AA0-4B3D-638563CF5FF2}"/>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BD730154-05BE-F977-CFE1-B4D64F8D992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70C13D77-8171-44B5-5E36-423A5888B3C1}"/>
              </a:ext>
            </a:extLst>
          </p:cNvPr>
          <p:cNvSpPr>
            <a:spLocks noGrp="1"/>
          </p:cNvSpPr>
          <p:nvPr>
            <p:ph type="dt" sz="half" idx="10"/>
          </p:nvPr>
        </p:nvSpPr>
        <p:spPr/>
        <p:txBody>
          <a:bodyPr/>
          <a:lstStyle/>
          <a:p>
            <a:r>
              <a:rPr lang="de-AT"/>
              <a:t>Folie</a:t>
            </a:r>
            <a:endParaRPr lang="de-AT" dirty="0"/>
          </a:p>
        </p:txBody>
      </p:sp>
      <p:sp>
        <p:nvSpPr>
          <p:cNvPr id="5" name="Foliennummernplatzhalter 4">
            <a:extLst>
              <a:ext uri="{FF2B5EF4-FFF2-40B4-BE49-F238E27FC236}">
                <a16:creationId xmlns:a16="http://schemas.microsoft.com/office/drawing/2014/main" id="{B636E059-F0BA-629B-0F9A-F56AE8D4995B}"/>
              </a:ext>
            </a:extLst>
          </p:cNvPr>
          <p:cNvSpPr>
            <a:spLocks noGrp="1"/>
          </p:cNvSpPr>
          <p:nvPr>
            <p:ph type="sldNum" sz="quarter" idx="12"/>
          </p:nvPr>
        </p:nvSpPr>
        <p:spPr/>
        <p:txBody>
          <a:bodyPr/>
          <a:lstStyle/>
          <a:p>
            <a:fld id="{0AF89F37-6AD9-4F74-BC17-19E39A25D257}" type="slidenum">
              <a:rPr lang="de-AT" smtClean="0"/>
              <a:t>10</a:t>
            </a:fld>
            <a:endParaRPr lang="de-AT" dirty="0"/>
          </a:p>
        </p:txBody>
      </p:sp>
      <p:sp>
        <p:nvSpPr>
          <p:cNvPr id="3" name="Titel 2">
            <a:extLst>
              <a:ext uri="{FF2B5EF4-FFF2-40B4-BE49-F238E27FC236}">
                <a16:creationId xmlns:a16="http://schemas.microsoft.com/office/drawing/2014/main" id="{EDF04FC5-AFE5-59E9-A4DC-3184353F6E90}"/>
              </a:ext>
            </a:extLst>
          </p:cNvPr>
          <p:cNvSpPr>
            <a:spLocks noGrp="1"/>
          </p:cNvSpPr>
          <p:nvPr>
            <p:ph type="title"/>
          </p:nvPr>
        </p:nvSpPr>
        <p:spPr/>
        <p:txBody>
          <a:bodyPr/>
          <a:lstStyle/>
          <a:p>
            <a:r>
              <a:rPr lang="de-AT" dirty="0"/>
              <a:t>So sieht ein Binnenschiff aus:</a:t>
            </a:r>
          </a:p>
        </p:txBody>
      </p:sp>
      <p:sp>
        <p:nvSpPr>
          <p:cNvPr id="9" name="Datumsplatzhalter 3">
            <a:extLst>
              <a:ext uri="{FF2B5EF4-FFF2-40B4-BE49-F238E27FC236}">
                <a16:creationId xmlns:a16="http://schemas.microsoft.com/office/drawing/2014/main" id="{9CA4CBB9-75A6-DB1F-4C4F-8E086A3A5246}"/>
              </a:ext>
            </a:extLst>
          </p:cNvPr>
          <p:cNvSpPr txBox="1">
            <a:spLocks/>
          </p:cNvSpPr>
          <p:nvPr/>
        </p:nvSpPr>
        <p:spPr>
          <a:xfrm>
            <a:off x="8750808" y="6173787"/>
            <a:ext cx="779098"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Felbermayr</a:t>
            </a:r>
          </a:p>
        </p:txBody>
      </p:sp>
      <p:pic>
        <p:nvPicPr>
          <p:cNvPr id="4" name="Grafik 3" descr="Foto eines Binnenschiffs mit geladenem Schwergut">
            <a:extLst>
              <a:ext uri="{FF2B5EF4-FFF2-40B4-BE49-F238E27FC236}">
                <a16:creationId xmlns:a16="http://schemas.microsoft.com/office/drawing/2014/main" id="{A223D09F-15E8-0389-1564-1F3FF0A6BF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2094" y="1409027"/>
            <a:ext cx="7183125" cy="4788750"/>
          </a:xfrm>
          <a:prstGeom prst="rect">
            <a:avLst/>
          </a:prstGeom>
        </p:spPr>
      </p:pic>
    </p:spTree>
    <p:extLst>
      <p:ext uri="{BB962C8B-B14F-4D97-AF65-F5344CB8AC3E}">
        <p14:creationId xmlns:p14="http://schemas.microsoft.com/office/powerpoint/2010/main" val="2749552729"/>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E4AB49-701C-5E07-F6F2-5714B14DD982}"/>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79BFA360-C7CD-0204-94AD-BB5A10F2C04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5A281CC5-003A-4F8C-6D73-1F4596D2E3BA}"/>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dirty="0"/>
              <a:t>40</a:t>
            </a:r>
          </a:p>
          <a:p>
            <a:pPr algn="ctr"/>
            <a:endParaRPr lang="de-AT" dirty="0"/>
          </a:p>
        </p:txBody>
      </p:sp>
      <p:sp>
        <p:nvSpPr>
          <p:cNvPr id="16" name="Ellipse 15">
            <a:extLst>
              <a:ext uri="{FF2B5EF4-FFF2-40B4-BE49-F238E27FC236}">
                <a16:creationId xmlns:a16="http://schemas.microsoft.com/office/drawing/2014/main" id="{075A0310-8C67-2BFC-E9C8-520192174C26}"/>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4B96AA15-983D-F6E8-72B7-45B4D757A028}"/>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ED598C69-7A3B-1947-492E-24FD891F8919}"/>
              </a:ext>
            </a:extLst>
          </p:cNvPr>
          <p:cNvSpPr>
            <a:spLocks noGrp="1"/>
          </p:cNvSpPr>
          <p:nvPr>
            <p:ph type="dt" sz="half" idx="10"/>
          </p:nvPr>
        </p:nvSpPr>
        <p:spPr/>
        <p:txBody>
          <a:bodyPr/>
          <a:lstStyle/>
          <a:p>
            <a:r>
              <a:rPr lang="de-AT"/>
              <a:t>Folie</a:t>
            </a:r>
            <a:endParaRPr lang="de-AT" dirty="0"/>
          </a:p>
        </p:txBody>
      </p:sp>
      <p:sp>
        <p:nvSpPr>
          <p:cNvPr id="5" name="Foliennummernplatzhalter 4">
            <a:extLst>
              <a:ext uri="{FF2B5EF4-FFF2-40B4-BE49-F238E27FC236}">
                <a16:creationId xmlns:a16="http://schemas.microsoft.com/office/drawing/2014/main" id="{F922D8ED-D0DC-B6DA-D2ED-5AE69999D104}"/>
              </a:ext>
            </a:extLst>
          </p:cNvPr>
          <p:cNvSpPr>
            <a:spLocks noGrp="1"/>
          </p:cNvSpPr>
          <p:nvPr>
            <p:ph type="sldNum" sz="quarter" idx="12"/>
          </p:nvPr>
        </p:nvSpPr>
        <p:spPr/>
        <p:txBody>
          <a:bodyPr/>
          <a:lstStyle/>
          <a:p>
            <a:fld id="{0AF89F37-6AD9-4F74-BC17-19E39A25D257}" type="slidenum">
              <a:rPr lang="de-AT" smtClean="0"/>
              <a:t>11</a:t>
            </a:fld>
            <a:endParaRPr lang="de-AT" dirty="0"/>
          </a:p>
        </p:txBody>
      </p:sp>
      <p:sp>
        <p:nvSpPr>
          <p:cNvPr id="3" name="Titel 2">
            <a:extLst>
              <a:ext uri="{FF2B5EF4-FFF2-40B4-BE49-F238E27FC236}">
                <a16:creationId xmlns:a16="http://schemas.microsoft.com/office/drawing/2014/main" id="{3A1494A3-EAC3-1CB9-BAEB-A1AA9E8EFF0C}"/>
              </a:ext>
            </a:extLst>
          </p:cNvPr>
          <p:cNvSpPr>
            <a:spLocks noGrp="1"/>
          </p:cNvSpPr>
          <p:nvPr>
            <p:ph type="title"/>
          </p:nvPr>
        </p:nvSpPr>
        <p:spPr/>
        <p:txBody>
          <a:bodyPr/>
          <a:lstStyle/>
          <a:p>
            <a:r>
              <a:rPr lang="de-AT" dirty="0"/>
              <a:t>Transportquiz</a:t>
            </a:r>
          </a:p>
        </p:txBody>
      </p:sp>
      <p:pic>
        <p:nvPicPr>
          <p:cNvPr id="7" name="Content Placeholder 5" descr="LKW">
            <a:extLst>
              <a:ext uri="{FF2B5EF4-FFF2-40B4-BE49-F238E27FC236}">
                <a16:creationId xmlns:a16="http://schemas.microsoft.com/office/drawing/2014/main" id="{9A9643E9-7D2E-2731-621E-1F9663CA995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451613" y="1883664"/>
            <a:ext cx="2122350" cy="2122350"/>
          </a:xfrm>
          <a:prstGeom prst="rect">
            <a:avLst/>
          </a:prstGeom>
        </p:spPr>
      </p:pic>
      <p:pic>
        <p:nvPicPr>
          <p:cNvPr id="8" name="Picture 6" descr="roter Zug">
            <a:extLst>
              <a:ext uri="{FF2B5EF4-FFF2-40B4-BE49-F238E27FC236}">
                <a16:creationId xmlns:a16="http://schemas.microsoft.com/office/drawing/2014/main" id="{D1A615C9-9AAB-D139-6417-F9A5FA3A10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87991" y="1938760"/>
            <a:ext cx="1845272" cy="1845272"/>
          </a:xfrm>
          <a:prstGeom prst="rect">
            <a:avLst/>
          </a:prstGeom>
        </p:spPr>
      </p:pic>
      <p:pic>
        <p:nvPicPr>
          <p:cNvPr id="11" name="Picture 7" descr="Containerschiff">
            <a:extLst>
              <a:ext uri="{FF2B5EF4-FFF2-40B4-BE49-F238E27FC236}">
                <a16:creationId xmlns:a16="http://schemas.microsoft.com/office/drawing/2014/main" id="{13365881-31CC-0DB9-9DCF-877C83A83D8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81236" y="1654590"/>
            <a:ext cx="2354926" cy="2121531"/>
          </a:xfrm>
          <a:prstGeom prst="rect">
            <a:avLst/>
          </a:prstGeom>
        </p:spPr>
      </p:pic>
      <p:sp>
        <p:nvSpPr>
          <p:cNvPr id="2" name="TextBox 6">
            <a:extLst>
              <a:ext uri="{FF2B5EF4-FFF2-40B4-BE49-F238E27FC236}">
                <a16:creationId xmlns:a16="http://schemas.microsoft.com/office/drawing/2014/main" id="{1CC8C6A1-D561-2A76-B829-3B6CDEEC7A49}"/>
              </a:ext>
            </a:extLst>
          </p:cNvPr>
          <p:cNvSpPr txBox="1"/>
          <p:nvPr/>
        </p:nvSpPr>
        <p:spPr>
          <a:xfrm>
            <a:off x="2307364" y="4523002"/>
            <a:ext cx="6223988" cy="954107"/>
          </a:xfrm>
          <a:prstGeom prst="rect">
            <a:avLst/>
          </a:prstGeom>
          <a:noFill/>
        </p:spPr>
        <p:txBody>
          <a:bodyPr wrap="square" rtlCol="0">
            <a:spAutoFit/>
          </a:bodyPr>
          <a:lstStyle/>
          <a:p>
            <a:r>
              <a:rPr lang="de-AT" sz="2800" b="1" dirty="0"/>
              <a:t>1, 2 oder 3…</a:t>
            </a:r>
          </a:p>
          <a:p>
            <a:r>
              <a:rPr lang="de-AT" sz="2800" dirty="0"/>
              <a:t>Überlege wo dein Steinchen hin gehört! </a:t>
            </a:r>
          </a:p>
        </p:txBody>
      </p:sp>
      <p:sp>
        <p:nvSpPr>
          <p:cNvPr id="4" name="Datumsplatzhalter 3">
            <a:extLst>
              <a:ext uri="{FF2B5EF4-FFF2-40B4-BE49-F238E27FC236}">
                <a16:creationId xmlns:a16="http://schemas.microsoft.com/office/drawing/2014/main" id="{53A6DDE5-0CF2-173E-812D-731A0165DEEB}"/>
              </a:ext>
            </a:extLst>
          </p:cNvPr>
          <p:cNvSpPr txBox="1">
            <a:spLocks/>
          </p:cNvSpPr>
          <p:nvPr/>
        </p:nvSpPr>
        <p:spPr>
          <a:xfrm>
            <a:off x="10607040" y="6356349"/>
            <a:ext cx="96835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Bilder: Flaticon</a:t>
            </a:r>
          </a:p>
        </p:txBody>
      </p:sp>
    </p:spTree>
    <p:extLst>
      <p:ext uri="{BB962C8B-B14F-4D97-AF65-F5344CB8AC3E}">
        <p14:creationId xmlns:p14="http://schemas.microsoft.com/office/powerpoint/2010/main" val="4209052065"/>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3F18B1-B8C5-8F1D-5A7D-29F0B349629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F180F75A-E85C-CCCD-F262-1D6E97EAB20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F5D8CBA1-8549-A8D7-6B5C-A093BC00B7DC}"/>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6B59060E-1E74-41FD-45F9-48F247947D6C}"/>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5F6C828C-3B6E-2E06-8E7A-74229AF6A54B}"/>
              </a:ext>
            </a:extLst>
          </p:cNvPr>
          <p:cNvSpPr>
            <a:spLocks noGrp="1"/>
          </p:cNvSpPr>
          <p:nvPr>
            <p:ph type="dt" sz="half" idx="10"/>
          </p:nvPr>
        </p:nvSpPr>
        <p:spPr/>
        <p:txBody>
          <a:bodyPr/>
          <a:lstStyle/>
          <a:p>
            <a:r>
              <a:rPr lang="de-AT"/>
              <a:t>Folie</a:t>
            </a:r>
            <a:endParaRPr lang="de-AT" dirty="0"/>
          </a:p>
        </p:txBody>
      </p:sp>
      <p:sp>
        <p:nvSpPr>
          <p:cNvPr id="5" name="Foliennummernplatzhalter 4">
            <a:extLst>
              <a:ext uri="{FF2B5EF4-FFF2-40B4-BE49-F238E27FC236}">
                <a16:creationId xmlns:a16="http://schemas.microsoft.com/office/drawing/2014/main" id="{716D3E36-BC27-4D61-4283-F071FD3EB2C8}"/>
              </a:ext>
            </a:extLst>
          </p:cNvPr>
          <p:cNvSpPr>
            <a:spLocks noGrp="1"/>
          </p:cNvSpPr>
          <p:nvPr>
            <p:ph type="sldNum" sz="quarter" idx="12"/>
          </p:nvPr>
        </p:nvSpPr>
        <p:spPr/>
        <p:txBody>
          <a:bodyPr/>
          <a:lstStyle/>
          <a:p>
            <a:fld id="{0AF89F37-6AD9-4F74-BC17-19E39A25D257}" type="slidenum">
              <a:rPr lang="de-AT" smtClean="0"/>
              <a:t>12</a:t>
            </a:fld>
            <a:endParaRPr lang="de-AT" dirty="0"/>
          </a:p>
        </p:txBody>
      </p:sp>
      <p:sp>
        <p:nvSpPr>
          <p:cNvPr id="3" name="Titel 2">
            <a:extLst>
              <a:ext uri="{FF2B5EF4-FFF2-40B4-BE49-F238E27FC236}">
                <a16:creationId xmlns:a16="http://schemas.microsoft.com/office/drawing/2014/main" id="{E0C3D087-829F-5E50-F525-765A66129B2B}"/>
              </a:ext>
            </a:extLst>
          </p:cNvPr>
          <p:cNvSpPr>
            <a:spLocks noGrp="1"/>
          </p:cNvSpPr>
          <p:nvPr>
            <p:ph type="title"/>
          </p:nvPr>
        </p:nvSpPr>
        <p:spPr/>
        <p:txBody>
          <a:bodyPr/>
          <a:lstStyle/>
          <a:p>
            <a:r>
              <a:rPr lang="de-AT" dirty="0"/>
              <a:t>So groß ist ein Binnenschiff!</a:t>
            </a:r>
          </a:p>
        </p:txBody>
      </p:sp>
      <p:sp>
        <p:nvSpPr>
          <p:cNvPr id="2" name="TextBox 6">
            <a:extLst>
              <a:ext uri="{FF2B5EF4-FFF2-40B4-BE49-F238E27FC236}">
                <a16:creationId xmlns:a16="http://schemas.microsoft.com/office/drawing/2014/main" id="{CB33E6E2-6D11-7CDB-9EDC-CA7DAC763F03}"/>
              </a:ext>
            </a:extLst>
          </p:cNvPr>
          <p:cNvSpPr txBox="1"/>
          <p:nvPr/>
        </p:nvSpPr>
        <p:spPr>
          <a:xfrm>
            <a:off x="2422226" y="5739841"/>
            <a:ext cx="8358549" cy="461665"/>
          </a:xfrm>
          <a:prstGeom prst="rect">
            <a:avLst/>
          </a:prstGeom>
          <a:noFill/>
        </p:spPr>
        <p:txBody>
          <a:bodyPr wrap="square" rtlCol="0">
            <a:spAutoFit/>
          </a:bodyPr>
          <a:lstStyle/>
          <a:p>
            <a:r>
              <a:rPr lang="de-AT" sz="2400" dirty="0"/>
              <a:t>Binnenschiff mit 4 Schubleichtern = 175 Zugwaggons = 280 LKW</a:t>
            </a:r>
          </a:p>
        </p:txBody>
      </p:sp>
      <p:pic>
        <p:nvPicPr>
          <p:cNvPr id="9" name="Picture 2" descr="Größenvergleich Binnenschiff, Zugwaggons, LKW">
            <a:extLst>
              <a:ext uri="{FF2B5EF4-FFF2-40B4-BE49-F238E27FC236}">
                <a16:creationId xmlns:a16="http://schemas.microsoft.com/office/drawing/2014/main" id="{F34477F0-916D-A777-2C7A-FD8DCCE532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6259" y="1433015"/>
            <a:ext cx="7668037" cy="4078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a:extLst>
              <a:ext uri="{FF2B5EF4-FFF2-40B4-BE49-F238E27FC236}">
                <a16:creationId xmlns:a16="http://schemas.microsoft.com/office/drawing/2014/main" id="{60384B8E-3151-02DE-0BE0-56C60EDC3C3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07534" y="5656454"/>
            <a:ext cx="460821" cy="533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6303978"/>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C067C9EF-1112-8FAC-9088-A08D35FFB3E6}"/>
              </a:ext>
            </a:extLst>
          </p:cNvPr>
          <p:cNvSpPr>
            <a:spLocks noGrp="1"/>
          </p:cNvSpPr>
          <p:nvPr>
            <p:ph sz="half" idx="1"/>
          </p:nvPr>
        </p:nvSpPr>
        <p:spPr>
          <a:xfrm>
            <a:off x="592538" y="1825624"/>
            <a:ext cx="5384730" cy="4351339"/>
          </a:xfrm>
        </p:spPr>
        <p:txBody>
          <a:bodyPr/>
          <a:lstStyle/>
          <a:p>
            <a:r>
              <a:rPr lang="de-AT" sz="2800" dirty="0"/>
              <a:t>Österreichs größter Fluss</a:t>
            </a:r>
          </a:p>
          <a:p>
            <a:endParaRPr lang="de-AT" sz="2800" dirty="0"/>
          </a:p>
          <a:p>
            <a:r>
              <a:rPr lang="de-AT" sz="2800" dirty="0"/>
              <a:t>Die Donau ist eine Wasserstraße:</a:t>
            </a:r>
            <a:br>
              <a:rPr lang="de-AT" sz="2800" dirty="0"/>
            </a:br>
            <a:br>
              <a:rPr lang="de-AT" sz="2800" dirty="0"/>
            </a:br>
            <a:r>
              <a:rPr lang="de-AT" sz="2800" dirty="0">
                <a:sym typeface="Wingdings" panose="05000000000000000000" pitchFamily="2" charset="2"/>
              </a:rPr>
              <a:t> </a:t>
            </a:r>
            <a:r>
              <a:rPr lang="de-AT" sz="2800" dirty="0"/>
              <a:t>umweltfreundlicher Gütertransport</a:t>
            </a:r>
            <a:br>
              <a:rPr lang="de-AT" sz="2800" dirty="0"/>
            </a:br>
            <a:r>
              <a:rPr lang="de-AT" sz="2800" dirty="0">
                <a:sym typeface="Wingdings" panose="05000000000000000000" pitchFamily="2" charset="2"/>
              </a:rPr>
              <a:t> </a:t>
            </a:r>
            <a:r>
              <a:rPr lang="de-AT" sz="2800" dirty="0"/>
              <a:t>verbindet Europa</a:t>
            </a:r>
          </a:p>
          <a:p>
            <a:endParaRPr lang="de-AT" dirty="0"/>
          </a:p>
        </p:txBody>
      </p:sp>
      <p:sp>
        <p:nvSpPr>
          <p:cNvPr id="4" name="Datumsplatzhalter 3">
            <a:extLst>
              <a:ext uri="{FF2B5EF4-FFF2-40B4-BE49-F238E27FC236}">
                <a16:creationId xmlns:a16="http://schemas.microsoft.com/office/drawing/2014/main" id="{68FF7C53-EAD1-F566-0488-DC164567D426}"/>
              </a:ext>
            </a:extLst>
          </p:cNvPr>
          <p:cNvSpPr>
            <a:spLocks noGrp="1"/>
          </p:cNvSpPr>
          <p:nvPr>
            <p:ph type="dt" sz="half" idx="10"/>
          </p:nvPr>
        </p:nvSpPr>
        <p:spPr/>
        <p:txBody>
          <a:bodyPr/>
          <a:lstStyle/>
          <a:p>
            <a:r>
              <a:rPr lang="de-AT" dirty="0"/>
              <a:t>Folie</a:t>
            </a:r>
          </a:p>
        </p:txBody>
      </p:sp>
      <p:sp>
        <p:nvSpPr>
          <p:cNvPr id="6" name="Foliennummernplatzhalter 5">
            <a:extLst>
              <a:ext uri="{FF2B5EF4-FFF2-40B4-BE49-F238E27FC236}">
                <a16:creationId xmlns:a16="http://schemas.microsoft.com/office/drawing/2014/main" id="{09B4A11C-42F2-B929-06CB-279EF600503A}"/>
              </a:ext>
            </a:extLst>
          </p:cNvPr>
          <p:cNvSpPr>
            <a:spLocks noGrp="1"/>
          </p:cNvSpPr>
          <p:nvPr>
            <p:ph type="sldNum" sz="quarter" idx="12"/>
          </p:nvPr>
        </p:nvSpPr>
        <p:spPr/>
        <p:txBody>
          <a:bodyPr/>
          <a:lstStyle/>
          <a:p>
            <a:fld id="{0AF89F37-6AD9-4F74-BC17-19E39A25D257}" type="slidenum">
              <a:rPr lang="de-AT" smtClean="0"/>
              <a:pPr/>
              <a:t>13</a:t>
            </a:fld>
            <a:endParaRPr lang="de-AT" dirty="0"/>
          </a:p>
        </p:txBody>
      </p:sp>
      <p:sp>
        <p:nvSpPr>
          <p:cNvPr id="7" name="Titel 6">
            <a:extLst>
              <a:ext uri="{FF2B5EF4-FFF2-40B4-BE49-F238E27FC236}">
                <a16:creationId xmlns:a16="http://schemas.microsoft.com/office/drawing/2014/main" id="{6D01CDC0-61B9-EB49-1CC8-9DF8142F8502}"/>
              </a:ext>
            </a:extLst>
          </p:cNvPr>
          <p:cNvSpPr>
            <a:spLocks noGrp="1"/>
          </p:cNvSpPr>
          <p:nvPr>
            <p:ph type="title"/>
          </p:nvPr>
        </p:nvSpPr>
        <p:spPr/>
        <p:txBody>
          <a:bodyPr/>
          <a:lstStyle/>
          <a:p>
            <a:r>
              <a:rPr lang="de-AT" dirty="0"/>
              <a:t>Die Donau</a:t>
            </a:r>
          </a:p>
        </p:txBody>
      </p:sp>
      <p:sp>
        <p:nvSpPr>
          <p:cNvPr id="9" name="Datumsplatzhalter 3">
            <a:extLst>
              <a:ext uri="{FF2B5EF4-FFF2-40B4-BE49-F238E27FC236}">
                <a16:creationId xmlns:a16="http://schemas.microsoft.com/office/drawing/2014/main" id="{3F7A8E45-DD1A-DA77-DD2E-D5B93BEB61C5}"/>
              </a:ext>
            </a:extLst>
          </p:cNvPr>
          <p:cNvSpPr txBox="1">
            <a:spLocks/>
          </p:cNvSpPr>
          <p:nvPr/>
        </p:nvSpPr>
        <p:spPr>
          <a:xfrm>
            <a:off x="10649609" y="5340095"/>
            <a:ext cx="740975"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err="1"/>
              <a:t>Pixabay</a:t>
            </a:r>
            <a:endParaRPr lang="de-AT" dirty="0"/>
          </a:p>
        </p:txBody>
      </p:sp>
      <p:pic>
        <p:nvPicPr>
          <p:cNvPr id="3" name="Picture 2" descr="Foto Donau: Schlögener Schlinge">
            <a:extLst>
              <a:ext uri="{FF2B5EF4-FFF2-40B4-BE49-F238E27FC236}">
                <a16:creationId xmlns:a16="http://schemas.microsoft.com/office/drawing/2014/main" id="{B1F39645-0FD0-B696-86EA-8ECD916C4A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5722" y="1825624"/>
            <a:ext cx="5304862" cy="3514471"/>
          </a:xfrm>
          <a:prstGeom prst="rect">
            <a:avLst/>
          </a:prstGeom>
        </p:spPr>
      </p:pic>
    </p:spTree>
    <p:extLst>
      <p:ext uri="{BB962C8B-B14F-4D97-AF65-F5344CB8AC3E}">
        <p14:creationId xmlns:p14="http://schemas.microsoft.com/office/powerpoint/2010/main" val="3860553235"/>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ABB220-A87A-3A2A-C2B7-4C54F7951694}"/>
            </a:ext>
          </a:extLst>
        </p:cNvPr>
        <p:cNvGrpSpPr/>
        <p:nvPr/>
      </p:nvGrpSpPr>
      <p:grpSpPr>
        <a:xfrm>
          <a:off x="0" y="0"/>
          <a:ext cx="0" cy="0"/>
          <a:chOff x="0" y="0"/>
          <a:chExt cx="0" cy="0"/>
        </a:xfrm>
      </p:grpSpPr>
      <p:sp>
        <p:nvSpPr>
          <p:cNvPr id="10" name="Ellipse 9">
            <a:extLst>
              <a:ext uri="{FF2B5EF4-FFF2-40B4-BE49-F238E27FC236}">
                <a16:creationId xmlns:a16="http://schemas.microsoft.com/office/drawing/2014/main" id="{943B5914-4641-A2B4-EC84-C4EACDDA6CEC}"/>
              </a:ext>
              <a:ext uri="{C183D7F6-B498-43B3-948B-1728B52AA6E4}">
                <adec:decorative xmlns:adec="http://schemas.microsoft.com/office/drawing/2017/decorative" val="1"/>
              </a:ext>
            </a:extLst>
          </p:cNvPr>
          <p:cNvSpPr/>
          <p:nvPr/>
        </p:nvSpPr>
        <p:spPr>
          <a:xfrm>
            <a:off x="5427228" y="523114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B96519F5-7C07-0C8E-B062-84F60E70E249}"/>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 name="Inhaltsplatzhalter 1">
            <a:extLst>
              <a:ext uri="{FF2B5EF4-FFF2-40B4-BE49-F238E27FC236}">
                <a16:creationId xmlns:a16="http://schemas.microsoft.com/office/drawing/2014/main" id="{00996DA7-579E-2CCE-9094-B1EF1BF85B69}"/>
              </a:ext>
              <a:ext uri="{C183D7F6-B498-43B3-948B-1728B52AA6E4}">
                <adec:decorative xmlns:adec="http://schemas.microsoft.com/office/drawing/2017/decorative" val="0"/>
              </a:ext>
            </a:extLst>
          </p:cNvPr>
          <p:cNvSpPr>
            <a:spLocks noGrp="1"/>
          </p:cNvSpPr>
          <p:nvPr>
            <p:ph sz="half" idx="1"/>
          </p:nvPr>
        </p:nvSpPr>
        <p:spPr>
          <a:xfrm>
            <a:off x="592538" y="2065967"/>
            <a:ext cx="6494062" cy="4110996"/>
          </a:xfrm>
        </p:spPr>
        <p:txBody>
          <a:bodyPr/>
          <a:lstStyle/>
          <a:p>
            <a:pPr marL="0" indent="0">
              <a:buNone/>
            </a:pPr>
            <a:r>
              <a:rPr lang="de-AT" sz="2800" dirty="0"/>
              <a:t>Weniger LKW, mehr Zug &amp; Schiff</a:t>
            </a:r>
          </a:p>
          <a:p>
            <a:pPr marL="0" indent="0">
              <a:buNone/>
            </a:pPr>
            <a:r>
              <a:rPr lang="de-AT" sz="2800" dirty="0"/>
              <a:t>- So schützen wir die Umwelt!</a:t>
            </a:r>
          </a:p>
          <a:p>
            <a:endParaRPr lang="de-AT" sz="2800" dirty="0"/>
          </a:p>
          <a:p>
            <a:pPr marL="0" indent="0">
              <a:buNone/>
            </a:pPr>
            <a:r>
              <a:rPr lang="de-AT" sz="2800" b="1" dirty="0"/>
              <a:t>Warum ist das wichtig?</a:t>
            </a:r>
          </a:p>
          <a:p>
            <a:r>
              <a:rPr lang="de-AT" sz="2800" dirty="0"/>
              <a:t>Saubere Luft, weniger Abgase 🌱</a:t>
            </a:r>
          </a:p>
          <a:p>
            <a:r>
              <a:rPr lang="de-AT" sz="2800" dirty="0"/>
              <a:t>Weniger Staus auf den Straßen</a:t>
            </a:r>
          </a:p>
          <a:p>
            <a:r>
              <a:rPr lang="de-AT" sz="2800" dirty="0"/>
              <a:t>Mehr Sicherheit für Menschen und Tiere</a:t>
            </a:r>
          </a:p>
          <a:p>
            <a:endParaRPr lang="de-AT" sz="2800" dirty="0"/>
          </a:p>
          <a:p>
            <a:endParaRPr lang="de-AT" dirty="0"/>
          </a:p>
        </p:txBody>
      </p:sp>
      <p:sp>
        <p:nvSpPr>
          <p:cNvPr id="4" name="Datumsplatzhalter 3">
            <a:extLst>
              <a:ext uri="{FF2B5EF4-FFF2-40B4-BE49-F238E27FC236}">
                <a16:creationId xmlns:a16="http://schemas.microsoft.com/office/drawing/2014/main" id="{88CCEE1A-AFD3-73AD-68D2-27EC31D99936}"/>
              </a:ext>
            </a:extLst>
          </p:cNvPr>
          <p:cNvSpPr>
            <a:spLocks noGrp="1"/>
          </p:cNvSpPr>
          <p:nvPr>
            <p:ph type="dt" sz="half" idx="10"/>
          </p:nvPr>
        </p:nvSpPr>
        <p:spPr/>
        <p:txBody>
          <a:bodyPr/>
          <a:lstStyle/>
          <a:p>
            <a:r>
              <a:rPr lang="de-AT" dirty="0"/>
              <a:t>Folie</a:t>
            </a:r>
          </a:p>
        </p:txBody>
      </p:sp>
      <p:sp>
        <p:nvSpPr>
          <p:cNvPr id="6" name="Foliennummernplatzhalter 5">
            <a:extLst>
              <a:ext uri="{FF2B5EF4-FFF2-40B4-BE49-F238E27FC236}">
                <a16:creationId xmlns:a16="http://schemas.microsoft.com/office/drawing/2014/main" id="{6F1CAAB9-E9DD-753A-41D4-541F1F7CFDB2}"/>
              </a:ext>
            </a:extLst>
          </p:cNvPr>
          <p:cNvSpPr>
            <a:spLocks noGrp="1"/>
          </p:cNvSpPr>
          <p:nvPr>
            <p:ph type="sldNum" sz="quarter" idx="12"/>
          </p:nvPr>
        </p:nvSpPr>
        <p:spPr/>
        <p:txBody>
          <a:bodyPr/>
          <a:lstStyle/>
          <a:p>
            <a:fld id="{0AF89F37-6AD9-4F74-BC17-19E39A25D257}" type="slidenum">
              <a:rPr lang="de-AT" smtClean="0"/>
              <a:pPr/>
              <a:t>14</a:t>
            </a:fld>
            <a:endParaRPr lang="de-AT" dirty="0"/>
          </a:p>
        </p:txBody>
      </p:sp>
      <p:sp>
        <p:nvSpPr>
          <p:cNvPr id="7" name="Titel 6">
            <a:extLst>
              <a:ext uri="{FF2B5EF4-FFF2-40B4-BE49-F238E27FC236}">
                <a16:creationId xmlns:a16="http://schemas.microsoft.com/office/drawing/2014/main" id="{403B7B05-2B2D-64EA-BF07-F9A3FBA15E2F}"/>
              </a:ext>
            </a:extLst>
          </p:cNvPr>
          <p:cNvSpPr>
            <a:spLocks noGrp="1"/>
          </p:cNvSpPr>
          <p:nvPr>
            <p:ph type="title"/>
          </p:nvPr>
        </p:nvSpPr>
        <p:spPr/>
        <p:txBody>
          <a:bodyPr/>
          <a:lstStyle/>
          <a:p>
            <a:r>
              <a:rPr lang="de-AT" dirty="0"/>
              <a:t>Wie können wir unsere Güter umweltfreundlich transportieren?</a:t>
            </a:r>
          </a:p>
        </p:txBody>
      </p:sp>
      <p:pic>
        <p:nvPicPr>
          <p:cNvPr id="3" name="Picture 5">
            <a:extLst>
              <a:ext uri="{FF2B5EF4-FFF2-40B4-BE49-F238E27FC236}">
                <a16:creationId xmlns:a16="http://schemas.microsoft.com/office/drawing/2014/main" id="{97B0DB4C-07EA-BDBD-DBCE-A80895D258B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133" y="2065967"/>
            <a:ext cx="3036385" cy="3036385"/>
          </a:xfrm>
          <a:prstGeom prst="rect">
            <a:avLst/>
          </a:prstGeom>
        </p:spPr>
      </p:pic>
      <p:sp>
        <p:nvSpPr>
          <p:cNvPr id="5" name="Datumsplatzhalter 3">
            <a:extLst>
              <a:ext uri="{FF2B5EF4-FFF2-40B4-BE49-F238E27FC236}">
                <a16:creationId xmlns:a16="http://schemas.microsoft.com/office/drawing/2014/main" id="{5142207B-B89C-2D04-623F-E19E9C9E6C27}"/>
              </a:ext>
            </a:extLst>
          </p:cNvPr>
          <p:cNvSpPr txBox="1">
            <a:spLocks/>
          </p:cNvSpPr>
          <p:nvPr/>
        </p:nvSpPr>
        <p:spPr>
          <a:xfrm>
            <a:off x="10607040" y="6356349"/>
            <a:ext cx="96835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Bild: Flaticon</a:t>
            </a:r>
          </a:p>
        </p:txBody>
      </p:sp>
    </p:spTree>
    <p:extLst>
      <p:ext uri="{BB962C8B-B14F-4D97-AF65-F5344CB8AC3E}">
        <p14:creationId xmlns:p14="http://schemas.microsoft.com/office/powerpoint/2010/main" val="730225709"/>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D66BB-D323-FF2E-DB4B-D9B13CF14F88}"/>
            </a:ext>
          </a:extLst>
        </p:cNvPr>
        <p:cNvGrpSpPr/>
        <p:nvPr/>
      </p:nvGrpSpPr>
      <p:grpSpPr>
        <a:xfrm>
          <a:off x="0" y="0"/>
          <a:ext cx="0" cy="0"/>
          <a:chOff x="0" y="0"/>
          <a:chExt cx="0" cy="0"/>
        </a:xfrm>
      </p:grpSpPr>
      <p:sp>
        <p:nvSpPr>
          <p:cNvPr id="2" name="Inhaltsplatzhalter 1">
            <a:extLst>
              <a:ext uri="{FF2B5EF4-FFF2-40B4-BE49-F238E27FC236}">
                <a16:creationId xmlns:a16="http://schemas.microsoft.com/office/drawing/2014/main" id="{4AD2BCCD-A5F3-C450-357B-5D6480C9F6F9}"/>
              </a:ext>
            </a:extLst>
          </p:cNvPr>
          <p:cNvSpPr>
            <a:spLocks noGrp="1"/>
          </p:cNvSpPr>
          <p:nvPr>
            <p:ph sz="half" idx="1"/>
          </p:nvPr>
        </p:nvSpPr>
        <p:spPr>
          <a:xfrm>
            <a:off x="592538" y="2075688"/>
            <a:ext cx="5384730" cy="4101275"/>
          </a:xfrm>
        </p:spPr>
        <p:txBody>
          <a:bodyPr/>
          <a:lstStyle/>
          <a:p>
            <a:pPr marL="0" indent="0">
              <a:buNone/>
            </a:pPr>
            <a:r>
              <a:rPr lang="de-AT" sz="2800" dirty="0"/>
              <a:t>Der Transport von Waren verursacht viele Abgase.</a:t>
            </a:r>
            <a:br>
              <a:rPr lang="de-AT" sz="2800" dirty="0"/>
            </a:br>
            <a:r>
              <a:rPr lang="de-AT" sz="2800" dirty="0"/>
              <a:t>Aber jeder kann helfen, die Emissionen zu verringern!</a:t>
            </a:r>
          </a:p>
          <a:p>
            <a:endParaRPr lang="de-AT" sz="2800" dirty="0"/>
          </a:p>
          <a:p>
            <a:pPr marL="0" indent="0">
              <a:buNone/>
            </a:pPr>
            <a:r>
              <a:rPr lang="de-AT" sz="2800" dirty="0"/>
              <a:t>Welche Ideen hast du dazu?</a:t>
            </a:r>
          </a:p>
          <a:p>
            <a:pPr marL="0" indent="0">
              <a:buNone/>
            </a:pPr>
            <a:endParaRPr lang="de-AT" dirty="0"/>
          </a:p>
        </p:txBody>
      </p:sp>
      <p:sp>
        <p:nvSpPr>
          <p:cNvPr id="4" name="Datumsplatzhalter 3">
            <a:extLst>
              <a:ext uri="{FF2B5EF4-FFF2-40B4-BE49-F238E27FC236}">
                <a16:creationId xmlns:a16="http://schemas.microsoft.com/office/drawing/2014/main" id="{27068F45-6DF6-1EE0-0E1E-EB7FA916F402}"/>
              </a:ext>
            </a:extLst>
          </p:cNvPr>
          <p:cNvSpPr>
            <a:spLocks noGrp="1"/>
          </p:cNvSpPr>
          <p:nvPr>
            <p:ph type="dt" sz="half" idx="10"/>
          </p:nvPr>
        </p:nvSpPr>
        <p:spPr/>
        <p:txBody>
          <a:bodyPr/>
          <a:lstStyle/>
          <a:p>
            <a:r>
              <a:rPr lang="de-AT" dirty="0"/>
              <a:t>Folie</a:t>
            </a:r>
          </a:p>
        </p:txBody>
      </p:sp>
      <p:sp>
        <p:nvSpPr>
          <p:cNvPr id="6" name="Foliennummernplatzhalter 5">
            <a:extLst>
              <a:ext uri="{FF2B5EF4-FFF2-40B4-BE49-F238E27FC236}">
                <a16:creationId xmlns:a16="http://schemas.microsoft.com/office/drawing/2014/main" id="{01E76BD0-5984-C6B4-4073-914966477FCB}"/>
              </a:ext>
            </a:extLst>
          </p:cNvPr>
          <p:cNvSpPr>
            <a:spLocks noGrp="1"/>
          </p:cNvSpPr>
          <p:nvPr>
            <p:ph type="sldNum" sz="quarter" idx="12"/>
          </p:nvPr>
        </p:nvSpPr>
        <p:spPr/>
        <p:txBody>
          <a:bodyPr/>
          <a:lstStyle/>
          <a:p>
            <a:fld id="{0AF89F37-6AD9-4F74-BC17-19E39A25D257}" type="slidenum">
              <a:rPr lang="de-AT" smtClean="0"/>
              <a:pPr/>
              <a:t>15</a:t>
            </a:fld>
            <a:endParaRPr lang="de-AT" dirty="0"/>
          </a:p>
        </p:txBody>
      </p:sp>
      <p:sp>
        <p:nvSpPr>
          <p:cNvPr id="9" name="Datumsplatzhalter 3">
            <a:extLst>
              <a:ext uri="{FF2B5EF4-FFF2-40B4-BE49-F238E27FC236}">
                <a16:creationId xmlns:a16="http://schemas.microsoft.com/office/drawing/2014/main" id="{66FC760F-62B9-DE10-8F31-A71C3CCC8DDF}"/>
              </a:ext>
            </a:extLst>
          </p:cNvPr>
          <p:cNvSpPr txBox="1">
            <a:spLocks/>
          </p:cNvSpPr>
          <p:nvPr/>
        </p:nvSpPr>
        <p:spPr>
          <a:xfrm>
            <a:off x="9518904" y="5853177"/>
            <a:ext cx="580942"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err="1"/>
              <a:t>Pixabay</a:t>
            </a:r>
            <a:endParaRPr lang="de-AT" dirty="0"/>
          </a:p>
        </p:txBody>
      </p:sp>
      <p:sp>
        <p:nvSpPr>
          <p:cNvPr id="5" name="Titel 4">
            <a:extLst>
              <a:ext uri="{FF2B5EF4-FFF2-40B4-BE49-F238E27FC236}">
                <a16:creationId xmlns:a16="http://schemas.microsoft.com/office/drawing/2014/main" id="{0215B9CA-7D7F-75FC-91BB-B363E3BCEAB4}"/>
              </a:ext>
            </a:extLst>
          </p:cNvPr>
          <p:cNvSpPr>
            <a:spLocks noGrp="1"/>
          </p:cNvSpPr>
          <p:nvPr>
            <p:ph type="title"/>
          </p:nvPr>
        </p:nvSpPr>
        <p:spPr/>
        <p:txBody>
          <a:bodyPr/>
          <a:lstStyle/>
          <a:p>
            <a:r>
              <a:rPr lang="de-AT" dirty="0"/>
              <a:t>Was kann ich selbst tun?</a:t>
            </a:r>
          </a:p>
        </p:txBody>
      </p:sp>
      <p:pic>
        <p:nvPicPr>
          <p:cNvPr id="10" name="Picture 6" descr="Frau mit Einkaufswagen">
            <a:extLst>
              <a:ext uri="{FF2B5EF4-FFF2-40B4-BE49-F238E27FC236}">
                <a16:creationId xmlns:a16="http://schemas.microsoft.com/office/drawing/2014/main" id="{57FDC1C6-2FA5-C758-6336-E1443866E4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1217" y="1131264"/>
            <a:ext cx="3188629" cy="4785959"/>
          </a:xfrm>
          <a:prstGeom prst="rect">
            <a:avLst/>
          </a:prstGeom>
        </p:spPr>
      </p:pic>
    </p:spTree>
    <p:extLst>
      <p:ext uri="{BB962C8B-B14F-4D97-AF65-F5344CB8AC3E}">
        <p14:creationId xmlns:p14="http://schemas.microsoft.com/office/powerpoint/2010/main" val="4203866951"/>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100D57-E392-8F46-806E-D0E1A1EDB6B1}"/>
            </a:ext>
          </a:extLst>
        </p:cNvPr>
        <p:cNvGrpSpPr/>
        <p:nvPr/>
      </p:nvGrpSpPr>
      <p:grpSpPr>
        <a:xfrm>
          <a:off x="0" y="0"/>
          <a:ext cx="0" cy="0"/>
          <a:chOff x="0" y="0"/>
          <a:chExt cx="0" cy="0"/>
        </a:xfrm>
      </p:grpSpPr>
      <p:sp>
        <p:nvSpPr>
          <p:cNvPr id="2" name="Inhaltsplatzhalter 1">
            <a:extLst>
              <a:ext uri="{FF2B5EF4-FFF2-40B4-BE49-F238E27FC236}">
                <a16:creationId xmlns:a16="http://schemas.microsoft.com/office/drawing/2014/main" id="{228D07AF-A3A3-F8F1-812F-56CBEBE1A915}"/>
              </a:ext>
            </a:extLst>
          </p:cNvPr>
          <p:cNvSpPr>
            <a:spLocks noGrp="1"/>
          </p:cNvSpPr>
          <p:nvPr>
            <p:ph sz="half" idx="1"/>
          </p:nvPr>
        </p:nvSpPr>
        <p:spPr>
          <a:xfrm>
            <a:off x="7635240" y="2660945"/>
            <a:ext cx="4279392" cy="3362360"/>
          </a:xfrm>
        </p:spPr>
        <p:txBody>
          <a:bodyPr/>
          <a:lstStyle/>
          <a:p>
            <a:pPr marL="0" indent="0">
              <a:buNone/>
            </a:pPr>
            <a:r>
              <a:rPr lang="de-AT" sz="2800" dirty="0">
                <a:hlinkClick r:id="rId4"/>
              </a:rPr>
              <a:t>https://www.youtube.com/watch?v=1H7MOPvZM14</a:t>
            </a:r>
            <a:endParaRPr lang="de-AT" sz="2800" dirty="0"/>
          </a:p>
          <a:p>
            <a:pPr marL="0" indent="0">
              <a:buNone/>
            </a:pPr>
            <a:endParaRPr lang="de-AT" dirty="0"/>
          </a:p>
        </p:txBody>
      </p:sp>
      <p:sp>
        <p:nvSpPr>
          <p:cNvPr id="4" name="Datumsplatzhalter 3">
            <a:extLst>
              <a:ext uri="{FF2B5EF4-FFF2-40B4-BE49-F238E27FC236}">
                <a16:creationId xmlns:a16="http://schemas.microsoft.com/office/drawing/2014/main" id="{D20B3ED0-26E7-5A05-EAD5-09F37CEEC83B}"/>
              </a:ext>
            </a:extLst>
          </p:cNvPr>
          <p:cNvSpPr>
            <a:spLocks noGrp="1"/>
          </p:cNvSpPr>
          <p:nvPr>
            <p:ph type="dt" sz="half" idx="10"/>
          </p:nvPr>
        </p:nvSpPr>
        <p:spPr/>
        <p:txBody>
          <a:bodyPr/>
          <a:lstStyle/>
          <a:p>
            <a:r>
              <a:rPr lang="de-AT" dirty="0"/>
              <a:t>Folie</a:t>
            </a:r>
          </a:p>
        </p:txBody>
      </p:sp>
      <p:sp>
        <p:nvSpPr>
          <p:cNvPr id="6" name="Foliennummernplatzhalter 5">
            <a:extLst>
              <a:ext uri="{FF2B5EF4-FFF2-40B4-BE49-F238E27FC236}">
                <a16:creationId xmlns:a16="http://schemas.microsoft.com/office/drawing/2014/main" id="{EF147EEC-1671-1899-566B-A901341C062A}"/>
              </a:ext>
            </a:extLst>
          </p:cNvPr>
          <p:cNvSpPr>
            <a:spLocks noGrp="1"/>
          </p:cNvSpPr>
          <p:nvPr>
            <p:ph type="sldNum" sz="quarter" idx="12"/>
          </p:nvPr>
        </p:nvSpPr>
        <p:spPr/>
        <p:txBody>
          <a:bodyPr/>
          <a:lstStyle/>
          <a:p>
            <a:fld id="{0AF89F37-6AD9-4F74-BC17-19E39A25D257}" type="slidenum">
              <a:rPr lang="de-AT" smtClean="0"/>
              <a:pPr/>
              <a:t>16</a:t>
            </a:fld>
            <a:endParaRPr lang="de-AT" dirty="0"/>
          </a:p>
        </p:txBody>
      </p:sp>
      <p:sp>
        <p:nvSpPr>
          <p:cNvPr id="5" name="Titel 4">
            <a:extLst>
              <a:ext uri="{FF2B5EF4-FFF2-40B4-BE49-F238E27FC236}">
                <a16:creationId xmlns:a16="http://schemas.microsoft.com/office/drawing/2014/main" id="{99845B49-601A-74CD-578E-90AD05023BAB}"/>
              </a:ext>
            </a:extLst>
          </p:cNvPr>
          <p:cNvSpPr>
            <a:spLocks noGrp="1"/>
          </p:cNvSpPr>
          <p:nvPr>
            <p:ph type="title"/>
          </p:nvPr>
        </p:nvSpPr>
        <p:spPr/>
        <p:txBody>
          <a:bodyPr/>
          <a:lstStyle/>
          <a:p>
            <a:r>
              <a:rPr lang="de-AT" dirty="0"/>
              <a:t>Klimafreundlicher Verkehr der Zukunft</a:t>
            </a:r>
          </a:p>
        </p:txBody>
      </p:sp>
      <p:pic>
        <p:nvPicPr>
          <p:cNvPr id="3" name="Onlinemedien 2" title="Klimafreundlicher Verkehr| DieMaus | WDR">
            <a:hlinkClick r:id="" action="ppaction://media"/>
            <a:extLst>
              <a:ext uri="{FF2B5EF4-FFF2-40B4-BE49-F238E27FC236}">
                <a16:creationId xmlns:a16="http://schemas.microsoft.com/office/drawing/2014/main" id="{E5A86DEB-EE7F-B5B6-DE18-6C7A309AF238}"/>
              </a:ext>
            </a:extLst>
          </p:cNvPr>
          <p:cNvPicPr>
            <a:picLocks noRot="1" noChangeAspect="1"/>
          </p:cNvPicPr>
          <p:nvPr>
            <a:videoFile r:link="rId1"/>
          </p:nvPr>
        </p:nvPicPr>
        <p:blipFill>
          <a:blip r:embed="rId5"/>
          <a:stretch>
            <a:fillRect/>
          </a:stretch>
        </p:blipFill>
        <p:spPr>
          <a:xfrm>
            <a:off x="616601" y="1862784"/>
            <a:ext cx="6748742" cy="3813048"/>
          </a:xfrm>
          <a:prstGeom prst="rect">
            <a:avLst/>
          </a:prstGeom>
        </p:spPr>
      </p:pic>
    </p:spTree>
    <p:extLst>
      <p:ext uri="{BB962C8B-B14F-4D97-AF65-F5344CB8AC3E}">
        <p14:creationId xmlns:p14="http://schemas.microsoft.com/office/powerpoint/2010/main" val="131727763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597869-7149-092F-EE96-12EDC96A2799}"/>
            </a:ext>
          </a:extLst>
        </p:cNvPr>
        <p:cNvGrpSpPr/>
        <p:nvPr/>
      </p:nvGrpSpPr>
      <p:grpSpPr>
        <a:xfrm>
          <a:off x="0" y="0"/>
          <a:ext cx="0" cy="0"/>
          <a:chOff x="0" y="0"/>
          <a:chExt cx="0" cy="0"/>
        </a:xfrm>
      </p:grpSpPr>
      <p:sp>
        <p:nvSpPr>
          <p:cNvPr id="4" name="Datumsplatzhalter 3">
            <a:extLst>
              <a:ext uri="{FF2B5EF4-FFF2-40B4-BE49-F238E27FC236}">
                <a16:creationId xmlns:a16="http://schemas.microsoft.com/office/drawing/2014/main" id="{ED7D1A6D-473C-4980-A024-195F98F1C2E6}"/>
              </a:ext>
            </a:extLst>
          </p:cNvPr>
          <p:cNvSpPr>
            <a:spLocks noGrp="1"/>
          </p:cNvSpPr>
          <p:nvPr>
            <p:ph type="dt" sz="half" idx="10"/>
          </p:nvPr>
        </p:nvSpPr>
        <p:spPr/>
        <p:txBody>
          <a:bodyPr/>
          <a:lstStyle/>
          <a:p>
            <a:r>
              <a:rPr lang="de-AT" dirty="0"/>
              <a:t>Folie</a:t>
            </a:r>
          </a:p>
        </p:txBody>
      </p:sp>
      <p:sp>
        <p:nvSpPr>
          <p:cNvPr id="6" name="Foliennummernplatzhalter 5">
            <a:extLst>
              <a:ext uri="{FF2B5EF4-FFF2-40B4-BE49-F238E27FC236}">
                <a16:creationId xmlns:a16="http://schemas.microsoft.com/office/drawing/2014/main" id="{12314F4B-29AB-C0D1-D8E7-B5AB87B18B5E}"/>
              </a:ext>
            </a:extLst>
          </p:cNvPr>
          <p:cNvSpPr>
            <a:spLocks noGrp="1"/>
          </p:cNvSpPr>
          <p:nvPr>
            <p:ph type="sldNum" sz="quarter" idx="12"/>
          </p:nvPr>
        </p:nvSpPr>
        <p:spPr/>
        <p:txBody>
          <a:bodyPr/>
          <a:lstStyle/>
          <a:p>
            <a:fld id="{0AF89F37-6AD9-4F74-BC17-19E39A25D257}" type="slidenum">
              <a:rPr lang="de-AT" smtClean="0"/>
              <a:pPr/>
              <a:t>17</a:t>
            </a:fld>
            <a:endParaRPr lang="de-AT" dirty="0"/>
          </a:p>
        </p:txBody>
      </p:sp>
      <p:sp>
        <p:nvSpPr>
          <p:cNvPr id="5" name="Titel 4">
            <a:extLst>
              <a:ext uri="{FF2B5EF4-FFF2-40B4-BE49-F238E27FC236}">
                <a16:creationId xmlns:a16="http://schemas.microsoft.com/office/drawing/2014/main" id="{2E6CD438-C85B-C0C8-2150-35289C027684}"/>
              </a:ext>
            </a:extLst>
          </p:cNvPr>
          <p:cNvSpPr>
            <a:spLocks noGrp="1"/>
          </p:cNvSpPr>
          <p:nvPr>
            <p:ph type="title"/>
          </p:nvPr>
        </p:nvSpPr>
        <p:spPr/>
        <p:txBody>
          <a:bodyPr/>
          <a:lstStyle/>
          <a:p>
            <a:r>
              <a:rPr lang="de-AT" dirty="0"/>
              <a:t>Baut eure kreative Transportidee für die Zukunft!</a:t>
            </a:r>
          </a:p>
        </p:txBody>
      </p:sp>
      <p:pic>
        <p:nvPicPr>
          <p:cNvPr id="8" name="Content Placeholder 6" descr="Foto einer kreativen Transportidee aus Müll">
            <a:extLst>
              <a:ext uri="{FF2B5EF4-FFF2-40B4-BE49-F238E27FC236}">
                <a16:creationId xmlns:a16="http://schemas.microsoft.com/office/drawing/2014/main" id="{2EAC1DF2-FB45-7973-3005-FB7C5D38A55B}"/>
              </a:ext>
            </a:extLst>
          </p:cNvPr>
          <p:cNvPicPr>
            <a:picLocks noChangeAspect="1"/>
          </p:cNvPicPr>
          <p:nvPr/>
        </p:nvPicPr>
        <p:blipFill>
          <a:blip r:embed="rId3">
            <a:extLst>
              <a:ext uri="{28A0092B-C50C-407E-A947-70E740481C1C}">
                <a14:useLocalDpi xmlns:a14="http://schemas.microsoft.com/office/drawing/2010/main" val="0"/>
              </a:ext>
            </a:extLst>
          </a:blip>
          <a:srcRect b="44353"/>
          <a:stretch/>
        </p:blipFill>
        <p:spPr>
          <a:xfrm>
            <a:off x="616600" y="2245107"/>
            <a:ext cx="4319253" cy="3204717"/>
          </a:xfrm>
          <a:prstGeom prst="rect">
            <a:avLst/>
          </a:prstGeom>
        </p:spPr>
      </p:pic>
      <p:pic>
        <p:nvPicPr>
          <p:cNvPr id="11" name="Picture 10" descr="Foto einer kreativen Transportidee aus Lego">
            <a:extLst>
              <a:ext uri="{FF2B5EF4-FFF2-40B4-BE49-F238E27FC236}">
                <a16:creationId xmlns:a16="http://schemas.microsoft.com/office/drawing/2014/main" id="{76F2F14B-C5BF-C946-C647-D5DE6E0762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59164" y="2245107"/>
            <a:ext cx="4272956" cy="3204717"/>
          </a:xfrm>
          <a:prstGeom prst="rect">
            <a:avLst/>
          </a:prstGeom>
        </p:spPr>
      </p:pic>
    </p:spTree>
    <p:extLst>
      <p:ext uri="{BB962C8B-B14F-4D97-AF65-F5344CB8AC3E}">
        <p14:creationId xmlns:p14="http://schemas.microsoft.com/office/powerpoint/2010/main" val="1402891041"/>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BF50F-D3D7-FD86-23B7-C120702C3FA2}"/>
              </a:ext>
            </a:extLst>
          </p:cNvPr>
          <p:cNvSpPr>
            <a:spLocks noGrp="1"/>
          </p:cNvSpPr>
          <p:nvPr>
            <p:ph type="title"/>
          </p:nvPr>
        </p:nvSpPr>
        <p:spPr>
          <a:xfrm>
            <a:off x="713232" y="404664"/>
            <a:ext cx="6030840" cy="990600"/>
          </a:xfrm>
        </p:spPr>
        <p:txBody>
          <a:bodyPr anchor="ctr">
            <a:normAutofit/>
          </a:bodyPr>
          <a:lstStyle/>
          <a:p>
            <a:r>
              <a:rPr lang="de-AT"/>
              <a:t>KAHOOT! </a:t>
            </a:r>
            <a:r>
              <a:rPr lang="de-AT" dirty="0"/>
              <a:t>Quiz</a:t>
            </a:r>
          </a:p>
        </p:txBody>
      </p:sp>
      <p:pic>
        <p:nvPicPr>
          <p:cNvPr id="6" name="Content Placeholder 5">
            <a:hlinkClick r:id="rId3"/>
            <a:extLst>
              <a:ext uri="{FF2B5EF4-FFF2-40B4-BE49-F238E27FC236}">
                <a16:creationId xmlns:a16="http://schemas.microsoft.com/office/drawing/2014/main" id="{519D25F7-A2A9-1EB3-658E-7EA94C1A3CE8}"/>
              </a:ext>
            </a:extLst>
          </p:cNvPr>
          <p:cNvPicPr>
            <a:picLocks noGrp="1" noChangeAspect="1"/>
          </p:cNvPicPr>
          <p:nvPr>
            <p:ph idx="1"/>
          </p:nvPr>
        </p:nvPicPr>
        <p:blipFill>
          <a:blip r:embed="rId4"/>
          <a:srcRect l="5347" r="3330" b="-1"/>
          <a:stretch>
            <a:fillRect/>
          </a:stretch>
        </p:blipFill>
        <p:spPr>
          <a:xfrm>
            <a:off x="819374" y="1371692"/>
            <a:ext cx="5807336" cy="3370389"/>
          </a:xfrm>
          <a:prstGeom prst="rect">
            <a:avLst/>
          </a:prstGeom>
          <a:noFill/>
        </p:spPr>
      </p:pic>
      <p:sp>
        <p:nvSpPr>
          <p:cNvPr id="4" name="Date Placeholder 3">
            <a:extLst>
              <a:ext uri="{FF2B5EF4-FFF2-40B4-BE49-F238E27FC236}">
                <a16:creationId xmlns:a16="http://schemas.microsoft.com/office/drawing/2014/main" id="{304DF3F8-DD56-FC9E-6230-E54D66C8B0E9}"/>
              </a:ext>
            </a:extLst>
          </p:cNvPr>
          <p:cNvSpPr>
            <a:spLocks noGrp="1"/>
          </p:cNvSpPr>
          <p:nvPr>
            <p:ph type="dt" sz="half" idx="10"/>
          </p:nvPr>
        </p:nvSpPr>
        <p:spPr>
          <a:xfrm>
            <a:off x="1957536" y="6597352"/>
            <a:ext cx="2895600" cy="329184"/>
          </a:xfrm>
        </p:spPr>
        <p:txBody>
          <a:bodyPr anchor="ctr">
            <a:normAutofit/>
          </a:bodyPr>
          <a:lstStyle/>
          <a:p>
            <a:pPr>
              <a:spcAft>
                <a:spcPts val="600"/>
              </a:spcAft>
            </a:pPr>
            <a:fld id="{493FF62E-C2CA-4B88-9A99-E49F55F5BA84}" type="datetime7">
              <a:rPr lang="de-DE" smtClean="0">
                <a:solidFill>
                  <a:prstClr val="white"/>
                </a:solidFill>
              </a:rPr>
              <a:pPr>
                <a:spcAft>
                  <a:spcPts val="600"/>
                </a:spcAft>
              </a:pPr>
              <a:t>Mai-26</a:t>
            </a:fld>
            <a:endParaRPr lang="de-AT">
              <a:solidFill>
                <a:prstClr val="white"/>
              </a:solidFill>
            </a:endParaRPr>
          </a:p>
        </p:txBody>
      </p:sp>
      <p:sp>
        <p:nvSpPr>
          <p:cNvPr id="5" name="Slide Number Placeholder 4">
            <a:extLst>
              <a:ext uri="{FF2B5EF4-FFF2-40B4-BE49-F238E27FC236}">
                <a16:creationId xmlns:a16="http://schemas.microsoft.com/office/drawing/2014/main" id="{6ED4D7F9-A339-C9FB-14DE-DED41640DCD0}"/>
              </a:ext>
            </a:extLst>
          </p:cNvPr>
          <p:cNvSpPr>
            <a:spLocks noGrp="1"/>
          </p:cNvSpPr>
          <p:nvPr>
            <p:ph type="sldNum" sz="quarter" idx="12"/>
          </p:nvPr>
        </p:nvSpPr>
        <p:spPr>
          <a:xfrm>
            <a:off x="9120336" y="6597352"/>
            <a:ext cx="1066800" cy="329184"/>
          </a:xfrm>
        </p:spPr>
        <p:txBody>
          <a:bodyPr anchor="ctr">
            <a:normAutofit/>
          </a:bodyPr>
          <a:lstStyle/>
          <a:p>
            <a:pPr>
              <a:spcAft>
                <a:spcPts val="600"/>
              </a:spcAft>
            </a:pPr>
            <a:fld id="{7D34D7BA-8E13-46FE-8871-8877FE7E3568}" type="slidenum">
              <a:rPr lang="de-AT" smtClean="0">
                <a:solidFill>
                  <a:prstClr val="white"/>
                </a:solidFill>
              </a:rPr>
              <a:pPr>
                <a:spcAft>
                  <a:spcPts val="600"/>
                </a:spcAft>
              </a:pPr>
              <a:t>18</a:t>
            </a:fld>
            <a:endParaRPr lang="de-AT">
              <a:solidFill>
                <a:prstClr val="white"/>
              </a:solidFill>
            </a:endParaRPr>
          </a:p>
        </p:txBody>
      </p:sp>
      <p:sp>
        <p:nvSpPr>
          <p:cNvPr id="3" name="Textfeld 2">
            <a:extLst>
              <a:ext uri="{FF2B5EF4-FFF2-40B4-BE49-F238E27FC236}">
                <a16:creationId xmlns:a16="http://schemas.microsoft.com/office/drawing/2014/main" id="{66F63F60-1705-CB62-DD29-168C456F3EBD}"/>
              </a:ext>
            </a:extLst>
          </p:cNvPr>
          <p:cNvSpPr txBox="1"/>
          <p:nvPr/>
        </p:nvSpPr>
        <p:spPr>
          <a:xfrm>
            <a:off x="7057016" y="2410555"/>
            <a:ext cx="4238513" cy="923330"/>
          </a:xfrm>
          <a:prstGeom prst="rect">
            <a:avLst/>
          </a:prstGeom>
          <a:noFill/>
        </p:spPr>
        <p:txBody>
          <a:bodyPr wrap="square" rtlCol="0">
            <a:spAutoFit/>
          </a:bodyPr>
          <a:lstStyle/>
          <a:p>
            <a:r>
              <a:rPr lang="de-AT" dirty="0">
                <a:hlinkClick r:id="rId3"/>
              </a:rPr>
              <a:t>https://create.kahoot.it/share/basismodul-volksschule/5686b6bd-79bf-4908-b501-0065cddbf742</a:t>
            </a:r>
            <a:endParaRPr lang="de-AT" dirty="0"/>
          </a:p>
        </p:txBody>
      </p:sp>
      <p:sp>
        <p:nvSpPr>
          <p:cNvPr id="7" name="Textfeld 6">
            <a:extLst>
              <a:ext uri="{FF2B5EF4-FFF2-40B4-BE49-F238E27FC236}">
                <a16:creationId xmlns:a16="http://schemas.microsoft.com/office/drawing/2014/main" id="{7041AE50-3222-2BD7-2C57-D065E954A2B9}"/>
              </a:ext>
            </a:extLst>
          </p:cNvPr>
          <p:cNvSpPr txBox="1"/>
          <p:nvPr/>
        </p:nvSpPr>
        <p:spPr>
          <a:xfrm>
            <a:off x="7057016" y="1371692"/>
            <a:ext cx="4001845" cy="646331"/>
          </a:xfrm>
          <a:prstGeom prst="rect">
            <a:avLst/>
          </a:prstGeom>
          <a:noFill/>
        </p:spPr>
        <p:txBody>
          <a:bodyPr wrap="square" rtlCol="0">
            <a:spAutoFit/>
          </a:bodyPr>
          <a:lstStyle/>
          <a:p>
            <a:r>
              <a:rPr lang="de-AT" dirty="0"/>
              <a:t>Teste dein Wissen mit unserem Transportquiz!</a:t>
            </a:r>
          </a:p>
        </p:txBody>
      </p:sp>
      <p:sp>
        <p:nvSpPr>
          <p:cNvPr id="9" name="Textfeld 8">
            <a:extLst>
              <a:ext uri="{FF2B5EF4-FFF2-40B4-BE49-F238E27FC236}">
                <a16:creationId xmlns:a16="http://schemas.microsoft.com/office/drawing/2014/main" id="{26A1547B-E693-2B6E-28FD-3055CEDCB14B}"/>
              </a:ext>
            </a:extLst>
          </p:cNvPr>
          <p:cNvSpPr txBox="1"/>
          <p:nvPr/>
        </p:nvSpPr>
        <p:spPr>
          <a:xfrm>
            <a:off x="4853136" y="4742081"/>
            <a:ext cx="1773574" cy="27699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de-AT" sz="1200" dirty="0"/>
              <a:t>https://kahoot.com/de/</a:t>
            </a:r>
          </a:p>
        </p:txBody>
      </p:sp>
    </p:spTree>
    <p:extLst>
      <p:ext uri="{BB962C8B-B14F-4D97-AF65-F5344CB8AC3E}">
        <p14:creationId xmlns:p14="http://schemas.microsoft.com/office/powerpoint/2010/main" val="26469662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de-AT" dirty="0"/>
              <a:t>Danke für eure Aufmerksamkeit!</a:t>
            </a:r>
          </a:p>
        </p:txBody>
      </p:sp>
    </p:spTree>
    <p:extLst>
      <p:ext uri="{BB962C8B-B14F-4D97-AF65-F5344CB8AC3E}">
        <p14:creationId xmlns:p14="http://schemas.microsoft.com/office/powerpoint/2010/main" val="5456521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dirty="0"/>
              <a:t>Zusatzinformationen für Lehrkräfte</a:t>
            </a:r>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de-AT" dirty="0"/>
              <a:t>Dieses Lehrmittelpaket ist unter einer sogenannten </a:t>
            </a:r>
            <a:r>
              <a:rPr lang="de-AT" dirty="0">
                <a:hlinkClick r:id="rId3"/>
              </a:rPr>
              <a:t>Creative Common Namensnennung 4.0 International Lizenz </a:t>
            </a:r>
            <a:r>
              <a:rPr lang="de-AT" dirty="0"/>
              <a:t>verfügbar.</a:t>
            </a:r>
          </a:p>
          <a:p>
            <a:pPr marL="0" indent="0">
              <a:buNone/>
            </a:pPr>
            <a:r>
              <a:rPr lang="de-AT" dirty="0"/>
              <a:t>Sie können diese Lehrmittel demnach frei in Ihren Unterricht integrieren, Ihren Anforderungen entsprechend anpassen und an Ihre Schüler*innen/Studierenden oder sonstige Personen weitergeben.</a:t>
            </a:r>
          </a:p>
          <a:p>
            <a:pPr marL="0" indent="0">
              <a:buNone/>
            </a:pPr>
            <a:r>
              <a:rPr lang="de-AT" dirty="0"/>
              <a:t>Wir bitten Sie lediglich die Logos auf den Folien zu belassen.</a:t>
            </a:r>
          </a:p>
          <a:p>
            <a:pPr marL="0" indent="0">
              <a:buNone/>
            </a:pPr>
            <a:r>
              <a:rPr lang="de-AT" dirty="0"/>
              <a:t>Die Bildrechte sind in den Notizfeldern angegeben, eine Verwendung in anderen Settings ist nicht gestattet.</a:t>
            </a:r>
          </a:p>
          <a:p>
            <a:pPr marL="0" indent="0">
              <a:buNone/>
            </a:pPr>
            <a:endParaRPr lang="de-AT" dirty="0"/>
          </a:p>
          <a:p>
            <a:pPr marL="0" indent="0">
              <a:buNone/>
            </a:pPr>
            <a:r>
              <a:rPr lang="de-AT" b="1" dirty="0"/>
              <a:t>Erklärung zur Nutzung generativer KI und KI-gestützter Technologien:</a:t>
            </a:r>
          </a:p>
          <a:p>
            <a:pPr marL="0" indent="0">
              <a:buNone/>
            </a:pPr>
            <a:r>
              <a:rPr lang="de-AT" dirty="0"/>
              <a:t>Während der Ausarbeitung dieses Projekts nutzten die Autorinnen und Autoren ChatGPT und Microsoft </a:t>
            </a:r>
            <a:r>
              <a:rPr lang="de-AT" dirty="0" err="1"/>
              <a:t>CoPilot</a:t>
            </a:r>
            <a:r>
              <a:rPr lang="de-AT" dirty="0"/>
              <a:t> zur Unterstützung bei der Konzeptgestaltung und Ideenfindung – insbesondere hinsichtlich interaktiver Übungen. Der Einsatz dieses KI-Tools erfolgte mit sorgfältiger Abwägung. Anschließend wurde der Inhalt von den Autorinnen und Autoren gründlich überprüft und bei Bedarf überarbeitet, um die Einhaltung wissenschaftlicher Standards sicherzustellen. Die Autorinnen und Autoren übernehmen die volle Verantwortung für den endgültigen Inhalt der Veröffentlichung.</a:t>
            </a:r>
          </a:p>
        </p:txBody>
      </p:sp>
      <p:sp>
        <p:nvSpPr>
          <p:cNvPr id="23" name="Datumsplatzhalter 22">
            <a:extLst>
              <a:ext uri="{FF2B5EF4-FFF2-40B4-BE49-F238E27FC236}">
                <a16:creationId xmlns:a16="http://schemas.microsoft.com/office/drawing/2014/main" id="{6BC35631-8509-57BF-FAF7-ECFD6072FA1A}"/>
              </a:ext>
            </a:extLst>
          </p:cNvPr>
          <p:cNvSpPr>
            <a:spLocks noGrp="1"/>
          </p:cNvSpPr>
          <p:nvPr>
            <p:ph type="dt" sz="half" idx="10"/>
          </p:nvPr>
        </p:nvSpPr>
        <p:spPr/>
        <p:txBody>
          <a:bodyPr/>
          <a:lstStyle/>
          <a:p>
            <a:r>
              <a:rPr lang="de-AT"/>
              <a:t>Folie</a:t>
            </a:r>
            <a:endParaRPr lang="de-AT" dirty="0"/>
          </a:p>
        </p:txBody>
      </p:sp>
      <p:sp>
        <p:nvSpPr>
          <p:cNvPr id="4" name="Fußzeilenplatzhalter 3">
            <a:extLst>
              <a:ext uri="{FF2B5EF4-FFF2-40B4-BE49-F238E27FC236}">
                <a16:creationId xmlns:a16="http://schemas.microsoft.com/office/drawing/2014/main" id="{5A11ECEA-F4CB-C8DC-842B-BAE00D77D518}"/>
              </a:ext>
            </a:extLst>
          </p:cNvPr>
          <p:cNvSpPr>
            <a:spLocks noGrp="1"/>
          </p:cNvSpPr>
          <p:nvPr>
            <p:ph type="ftr" sz="quarter" idx="11"/>
          </p:nvPr>
        </p:nvSpPr>
        <p:spPr>
          <a:xfrm>
            <a:off x="635069" y="272194"/>
            <a:ext cx="4573303" cy="365125"/>
          </a:xfrm>
        </p:spPr>
        <p:txBody>
          <a:bodyPr/>
          <a:lstStyle/>
          <a:p>
            <a:r>
              <a:rPr lang="de-AT" dirty="0"/>
              <a:t>Nachhaltig von A nach B – Transporte einfach erklärt</a:t>
            </a:r>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fld id="{0AF89F37-6AD9-4F74-BC17-19E39A25D257}" type="slidenum">
              <a:rPr lang="de-AT" smtClean="0"/>
              <a:t>20</a:t>
            </a:fld>
            <a:endParaRPr lang="de-AT" dirty="0"/>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dirty="0"/>
              <a:t>Zusatzinformationen für Lehrkräfte</a:t>
            </a:r>
          </a:p>
        </p:txBody>
      </p:sp>
      <p:sp>
        <p:nvSpPr>
          <p:cNvPr id="24" name="Inhaltsplatzhalter 23">
            <a:extLst>
              <a:ext uri="{FF2B5EF4-FFF2-40B4-BE49-F238E27FC236}">
                <a16:creationId xmlns:a16="http://schemas.microsoft.com/office/drawing/2014/main" id="{628C7A1D-E098-4970-DB2F-CE1EBAC891EE}"/>
              </a:ext>
            </a:extLst>
          </p:cNvPr>
          <p:cNvSpPr>
            <a:spLocks noGrp="1"/>
          </p:cNvSpPr>
          <p:nvPr>
            <p:ph idx="1"/>
          </p:nvPr>
        </p:nvSpPr>
        <p:spPr/>
        <p:txBody>
          <a:bodyPr/>
          <a:lstStyle/>
          <a:p>
            <a:pPr marL="0" indent="0">
              <a:buNone/>
            </a:pPr>
            <a:r>
              <a:rPr lang="de-AT" sz="2600" dirty="0"/>
              <a:t>Für Fragen und Rückmeldungen stehen wir gerne per Mail unter</a:t>
            </a:r>
            <a:br>
              <a:rPr lang="de-AT" sz="2600" dirty="0"/>
            </a:br>
            <a:r>
              <a:rPr lang="de-AT" sz="2600" dirty="0">
                <a:hlinkClick r:id="rId3"/>
              </a:rPr>
              <a:t>rewway@fh-steyr.at</a:t>
            </a:r>
            <a:r>
              <a:rPr lang="de-AT" sz="2600" dirty="0"/>
              <a:t> zur Verfügung.</a:t>
            </a:r>
          </a:p>
          <a:p>
            <a:endParaRPr lang="de-AT" sz="2600" dirty="0"/>
          </a:p>
          <a:p>
            <a:pPr marL="0" indent="0">
              <a:buNone/>
            </a:pPr>
            <a:r>
              <a:rPr lang="de-AT" sz="2600" dirty="0"/>
              <a:t>Weitere Foliensätze und praktische Übungen finden Sie unter:</a:t>
            </a:r>
            <a:br>
              <a:rPr lang="de-AT" sz="2600" dirty="0"/>
            </a:br>
            <a:r>
              <a:rPr lang="de-AT" sz="2600" dirty="0">
                <a:hlinkClick r:id="rId4"/>
              </a:rPr>
              <a:t>http://www.rewway.at/de/lehrmittel/</a:t>
            </a:r>
            <a:endParaRPr lang="de-AT" sz="2600" dirty="0"/>
          </a:p>
          <a:p>
            <a:pPr marL="0" indent="0">
              <a:buNone/>
            </a:pPr>
            <a:endParaRPr lang="de-AT" sz="2600" dirty="0"/>
          </a:p>
          <a:p>
            <a:pPr marL="0" indent="0">
              <a:buNone/>
            </a:pPr>
            <a:r>
              <a:rPr lang="de-AT" sz="2600" dirty="0"/>
              <a:t>Haben Sie vielleicht Interesse an einem Transport School Lab, einer Exkursion oder einem Fachvortrag?</a:t>
            </a:r>
            <a:br>
              <a:rPr lang="de-AT" sz="2600" dirty="0"/>
            </a:br>
            <a:r>
              <a:rPr lang="de-AT" sz="2600" dirty="0">
                <a:hlinkClick r:id="rId5"/>
              </a:rPr>
              <a:t>https://rewway.at/de/seiten/vermitteln</a:t>
            </a:r>
            <a:endParaRPr lang="de-AT" sz="2600" dirty="0"/>
          </a:p>
          <a:p>
            <a:pPr marL="0" indent="0">
              <a:buNone/>
            </a:pPr>
            <a:endParaRPr lang="de-AT" dirty="0"/>
          </a:p>
        </p:txBody>
      </p:sp>
      <p:sp>
        <p:nvSpPr>
          <p:cNvPr id="23" name="Datumsplatzhalter 22">
            <a:extLst>
              <a:ext uri="{FF2B5EF4-FFF2-40B4-BE49-F238E27FC236}">
                <a16:creationId xmlns:a16="http://schemas.microsoft.com/office/drawing/2014/main" id="{0095D69E-3958-1D8F-76A7-2274E06990BE}"/>
              </a:ext>
            </a:extLst>
          </p:cNvPr>
          <p:cNvSpPr>
            <a:spLocks noGrp="1"/>
          </p:cNvSpPr>
          <p:nvPr>
            <p:ph type="dt" sz="half" idx="10"/>
          </p:nvPr>
        </p:nvSpPr>
        <p:spPr/>
        <p:txBody>
          <a:bodyPr/>
          <a:lstStyle/>
          <a:p>
            <a:r>
              <a:rPr lang="de-AT"/>
              <a:t>Folie</a:t>
            </a:r>
            <a:endParaRPr lang="de-AT" dirty="0"/>
          </a:p>
        </p:txBody>
      </p:sp>
      <p:sp>
        <p:nvSpPr>
          <p:cNvPr id="4" name="Fußzeilenplatzhalter 3">
            <a:extLst>
              <a:ext uri="{FF2B5EF4-FFF2-40B4-BE49-F238E27FC236}">
                <a16:creationId xmlns:a16="http://schemas.microsoft.com/office/drawing/2014/main" id="{82B50C67-2DD8-5257-114F-D89768065ECB}"/>
              </a:ext>
            </a:extLst>
          </p:cNvPr>
          <p:cNvSpPr>
            <a:spLocks noGrp="1"/>
          </p:cNvSpPr>
          <p:nvPr>
            <p:ph type="ftr" sz="quarter" idx="11"/>
          </p:nvPr>
        </p:nvSpPr>
        <p:spPr>
          <a:xfrm>
            <a:off x="635069" y="272194"/>
            <a:ext cx="4573303" cy="365125"/>
          </a:xfrm>
        </p:spPr>
        <p:txBody>
          <a:bodyPr/>
          <a:lstStyle/>
          <a:p>
            <a:r>
              <a:rPr lang="de-AT" dirty="0"/>
              <a:t>Nachhaltig von A nach B – Transporte einfach erklärt</a:t>
            </a:r>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fld id="{0AF89F37-6AD9-4F74-BC17-19E39A25D257}" type="slidenum">
              <a:rPr lang="de-AT" smtClean="0"/>
              <a:t>21</a:t>
            </a:fld>
            <a:endParaRPr lang="de-AT" dirty="0"/>
          </a:p>
        </p:txBody>
      </p:sp>
    </p:spTree>
    <p:extLst>
      <p:ext uri="{BB962C8B-B14F-4D97-AF65-F5344CB8AC3E}">
        <p14:creationId xmlns:p14="http://schemas.microsoft.com/office/powerpoint/2010/main" val="1922672807"/>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6B4CEE1-334D-40DF-BC9B-E6FFAE8FE4A4}">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customXml/itemProps2.xml><?xml version="1.0" encoding="utf-8"?>
<ds:datastoreItem xmlns:ds="http://schemas.openxmlformats.org/officeDocument/2006/customXml" ds:itemID="{6A9E3629-3075-4019-BA13-E33ADCCC5CF0}">
  <ds:schemaRefs>
    <ds:schemaRef ds:uri="http://schemas.microsoft.com/sharepoint/v3/contenttype/forms"/>
  </ds:schemaRefs>
</ds:datastoreItem>
</file>

<file path=customXml/itemProps3.xml><?xml version="1.0" encoding="utf-8"?>
<ds:datastoreItem xmlns:ds="http://schemas.openxmlformats.org/officeDocument/2006/customXml" ds:itemID="{0BB47D6E-6A6A-4AFE-B935-17D14B54859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4419</Words>
  <Application>Microsoft Office PowerPoint</Application>
  <PresentationFormat>Breitbild</PresentationFormat>
  <Paragraphs>442</Paragraphs>
  <Slides>21</Slides>
  <Notes>19</Notes>
  <HiddenSlides>0</HiddenSlides>
  <MMClips>1</MMClips>
  <ScaleCrop>false</ScaleCrop>
  <HeadingPairs>
    <vt:vector size="6" baseType="variant">
      <vt:variant>
        <vt:lpstr>Verwendete Schriftarten</vt:lpstr>
      </vt:variant>
      <vt:variant>
        <vt:i4>7</vt:i4>
      </vt:variant>
      <vt:variant>
        <vt:lpstr>Design</vt:lpstr>
      </vt:variant>
      <vt:variant>
        <vt:i4>1</vt:i4>
      </vt:variant>
      <vt:variant>
        <vt:lpstr>Folientitel</vt:lpstr>
      </vt:variant>
      <vt:variant>
        <vt:i4>21</vt:i4>
      </vt:variant>
    </vt:vector>
  </HeadingPairs>
  <TitlesOfParts>
    <vt:vector size="29" baseType="lpstr">
      <vt:lpstr>Aptos</vt:lpstr>
      <vt:lpstr>Arial</vt:lpstr>
      <vt:lpstr>Calibri</vt:lpstr>
      <vt:lpstr>Corbel</vt:lpstr>
      <vt:lpstr>inherit</vt:lpstr>
      <vt:lpstr>Proxima Nova</vt:lpstr>
      <vt:lpstr>Wingdings</vt:lpstr>
      <vt:lpstr>Office</vt:lpstr>
      <vt:lpstr>Nachhaltig von A nach B – Transporte einfach erklärt</vt:lpstr>
      <vt:lpstr>Wie man am besten mit diesem Lehrmaterial arbeitet</vt:lpstr>
      <vt:lpstr>Lernziele und Zielgruppe</vt:lpstr>
      <vt:lpstr>Wie bist du heute zur Schule gekommen?</vt:lpstr>
      <vt:lpstr>Wie kommen die Dinge, die wir täglich brauchen zu uns?</vt:lpstr>
      <vt:lpstr>Was heißt eigentlich Klimawandel?</vt:lpstr>
      <vt:lpstr>Was bedeutet „nachhaltig“?</vt:lpstr>
      <vt:lpstr>Welche Transportmittel für Güter gibt es?</vt:lpstr>
      <vt:lpstr>So sieht ein Binnenschiff aus:</vt:lpstr>
      <vt:lpstr>So sieht ein Binnenschiff aus:</vt:lpstr>
      <vt:lpstr>Transportquiz</vt:lpstr>
      <vt:lpstr>So groß ist ein Binnenschiff!</vt:lpstr>
      <vt:lpstr>Die Donau</vt:lpstr>
      <vt:lpstr>Wie können wir unsere Güter umweltfreundlich transportieren?</vt:lpstr>
      <vt:lpstr>Was kann ich selbst tun?</vt:lpstr>
      <vt:lpstr>Klimafreundlicher Verkehr der Zukunft</vt:lpstr>
      <vt:lpstr>Baut eure kreative Transportidee für die Zukunft!</vt:lpstr>
      <vt:lpstr>KAHOOT! Quiz</vt:lpstr>
      <vt:lpstr>Danke für eure Aufmerksamkeit!</vt:lpstr>
      <vt:lpstr>Zusatzinformationen für Lehrkräfte</vt:lpstr>
      <vt:lpstr>Zusatzinformationen für Lehrkräfte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89</cp:revision>
  <dcterms:created xsi:type="dcterms:W3CDTF">2025-05-07T05:53:33Z</dcterms:created>
  <dcterms:modified xsi:type="dcterms:W3CDTF">2026-05-07T07:55:36Z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ies>
</file>