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0.xml" ContentType="application/vnd.openxmlformats-officedocument.presentationml.slide+xml"/>
  <Override PartName="/ppt/slides/slide100.xml" ContentType="application/vnd.openxmlformats-officedocument.presentationml.slide+xml"/>
  <Override PartName="/ppt/slides/slide270.xml" ContentType="application/vnd.openxmlformats-officedocument.presentationml.slide+xml"/>
  <Override PartName="/ppt/slides/slide40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2"/>
  </p:notesMasterIdLst>
  <p:handoutMasterIdLst>
    <p:handoutMasterId r:id="rId63"/>
  </p:handoutMasterIdLst>
  <p:sldIdLst>
    <p:sldId id="268" r:id="rId5"/>
    <p:sldId id="276" r:id="rId6"/>
    <p:sldId id="277" r:id="rId7"/>
    <p:sldId id="278" r:id="rId8"/>
    <p:sldId id="269" r:id="rId9"/>
    <p:sldId id="270" r:id="rId10"/>
    <p:sldId id="271" r:id="rId11"/>
    <p:sldId id="282" r:id="rId12"/>
    <p:sldId id="284" r:id="rId13"/>
    <p:sldId id="273" r:id="rId14"/>
    <p:sldId id="272" r:id="rId15"/>
    <p:sldId id="656" r:id="rId16"/>
    <p:sldId id="657" r:id="rId17"/>
    <p:sldId id="658" r:id="rId18"/>
    <p:sldId id="659" r:id="rId19"/>
    <p:sldId id="662" r:id="rId20"/>
    <p:sldId id="663" r:id="rId21"/>
    <p:sldId id="664" r:id="rId22"/>
    <p:sldId id="665" r:id="rId23"/>
    <p:sldId id="666" r:id="rId24"/>
    <p:sldId id="668" r:id="rId25"/>
    <p:sldId id="667" r:id="rId26"/>
    <p:sldId id="669" r:id="rId27"/>
    <p:sldId id="670" r:id="rId28"/>
    <p:sldId id="674" r:id="rId29"/>
    <p:sldId id="675" r:id="rId30"/>
    <p:sldId id="259" r:id="rId31"/>
    <p:sldId id="676" r:id="rId32"/>
    <p:sldId id="677" r:id="rId33"/>
    <p:sldId id="678" r:id="rId34"/>
    <p:sldId id="679" r:id="rId35"/>
    <p:sldId id="681" r:id="rId36"/>
    <p:sldId id="685" r:id="rId37"/>
    <p:sldId id="683" r:id="rId38"/>
    <p:sldId id="688" r:id="rId39"/>
    <p:sldId id="689" r:id="rId40"/>
    <p:sldId id="690" r:id="rId41"/>
    <p:sldId id="691" r:id="rId42"/>
    <p:sldId id="692" r:id="rId43"/>
    <p:sldId id="260" r:id="rId44"/>
    <p:sldId id="693" r:id="rId45"/>
    <p:sldId id="694" r:id="rId46"/>
    <p:sldId id="695" r:id="rId47"/>
    <p:sldId id="696" r:id="rId48"/>
    <p:sldId id="697" r:id="rId49"/>
    <p:sldId id="2335" r:id="rId50"/>
    <p:sldId id="698" r:id="rId51"/>
    <p:sldId id="699" r:id="rId52"/>
    <p:sldId id="700" r:id="rId53"/>
    <p:sldId id="701" r:id="rId54"/>
    <p:sldId id="702" r:id="rId55"/>
    <p:sldId id="289" r:id="rId56"/>
    <p:sldId id="288" r:id="rId57"/>
    <p:sldId id="2331" r:id="rId58"/>
    <p:sldId id="2332" r:id="rId59"/>
    <p:sldId id="2333" r:id="rId60"/>
    <p:sldId id="2334" r:id="rId6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id="{8F2D7CEC-BB83-4743-ADDB-39626032455D}">
          <p14:sldIdLst>
            <p14:sldId id="268"/>
            <p14:sldId id="276"/>
            <p14:sldId id="277"/>
            <p14:sldId id="278"/>
            <p14:sldId id="269"/>
          </p14:sldIdLst>
        </p14:section>
        <p14:section name="Kapitel 1 - Güterverkehr" id="{5BED0FB8-C8EB-41CB-AAE6-C3CEC6551B66}">
          <p14:sldIdLst>
            <p14:sldId id="270"/>
            <p14:sldId id="271"/>
            <p14:sldId id="282"/>
            <p14:sldId id="284"/>
          </p14:sldIdLst>
        </p14:section>
        <p14:section name="Kapitel 2 - Verkehrsträger" id="{1DEC3E3E-6CA0-47FB-A34E-64AEC245635D}">
          <p14:sldIdLst>
            <p14:sldId id="273"/>
            <p14:sldId id="272"/>
            <p14:sldId id="656"/>
            <p14:sldId id="657"/>
            <p14:sldId id="658"/>
            <p14:sldId id="659"/>
            <p14:sldId id="662"/>
            <p14:sldId id="663"/>
            <p14:sldId id="664"/>
            <p14:sldId id="665"/>
            <p14:sldId id="666"/>
            <p14:sldId id="668"/>
            <p14:sldId id="667"/>
            <p14:sldId id="669"/>
            <p14:sldId id="670"/>
            <p14:sldId id="674"/>
            <p14:sldId id="675"/>
          </p14:sldIdLst>
        </p14:section>
        <p14:section name="Kapitel 3 - Nachhaltiger Güterverkehr" id="{ED6ABA1D-A582-4099-A673-F59E89F377BD}">
          <p14:sldIdLst>
            <p14:sldId id="259"/>
            <p14:sldId id="676"/>
            <p14:sldId id="677"/>
            <p14:sldId id="678"/>
            <p14:sldId id="679"/>
            <p14:sldId id="681"/>
            <p14:sldId id="685"/>
            <p14:sldId id="683"/>
            <p14:sldId id="688"/>
            <p14:sldId id="689"/>
            <p14:sldId id="690"/>
            <p14:sldId id="691"/>
            <p14:sldId id="692"/>
          </p14:sldIdLst>
        </p14:section>
        <p14:section name="Kapitel 4 - Wasserstraße Donau" id="{46884A32-CD38-49E1-A8D0-5ACD353D821E}">
          <p14:sldIdLst>
            <p14:sldId id="260"/>
            <p14:sldId id="693"/>
            <p14:sldId id="694"/>
            <p14:sldId id="695"/>
            <p14:sldId id="696"/>
            <p14:sldId id="697"/>
            <p14:sldId id="2335"/>
            <p14:sldId id="698"/>
            <p14:sldId id="699"/>
            <p14:sldId id="700"/>
            <p14:sldId id="701"/>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C71333-04ED-4485-B85B-49404FBCA7D9}" v="4" dt="2026-06-15T09:39:53.216"/>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068" autoAdjust="0"/>
  </p:normalViewPr>
  <p:slideViewPr>
    <p:cSldViewPr snapToGrid="0">
      <p:cViewPr varScale="1">
        <p:scale>
          <a:sx n="111" d="100"/>
          <a:sy n="111" d="100"/>
        </p:scale>
        <p:origin x="2094" y="9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handoutMaster" Target="handoutMasters/handout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6-15T09:39:53.216" v="1"/>
      <pc:docMkLst>
        <pc:docMk/>
      </pc:docMkLst>
      <pc:sldChg chg="modSp modNotesTx">
        <pc:chgData name="Pum Christina" userId="a82e7e0d-e68d-43fd-9ce2-ebf69d9ea0b4" providerId="ADAL" clId="{C74C004E-2192-4A0B-857F-355394A13FB5}" dt="2026-06-15T09:39:53.216" v="1"/>
        <pc:sldMkLst>
          <pc:docMk/>
          <pc:sldMk cId="3060087697" sldId="662"/>
        </pc:sldMkLst>
        <pc:spChg chg="mod">
          <ac:chgData name="Pum Christina" userId="a82e7e0d-e68d-43fd-9ce2-ebf69d9ea0b4" providerId="ADAL" clId="{C74C004E-2192-4A0B-857F-355394A13FB5}" dt="2026-06-15T09:39:53.216" v="1"/>
          <ac:spMkLst>
            <pc:docMk/>
            <pc:sldMk cId="3060087697" sldId="662"/>
            <ac:spMk id="11" creationId="{E47B58A5-D9D1-1712-4D07-F5AD60A6D4B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sz="1600" b="1"/>
              <a:t>Treibhausgasemissionen in der EU </a:t>
            </a:r>
          </a:p>
          <a:p>
            <a:pPr>
              <a:defRPr/>
            </a:pPr>
            <a:r>
              <a:rPr lang="de-AT" sz="1600" b="1"/>
              <a:t>nach Schadstoffen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Kohlendioxid (CO2)</c:v>
                </c:pt>
                <c:pt idx="1">
                  <c:v>Methan (CH4)</c:v>
                </c:pt>
                <c:pt idx="2">
                  <c:v>Lachgas (N2O)</c:v>
                </c:pt>
                <c:pt idx="3">
                  <c:v>Fluorkohlenwasserstoffe (FKW)</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schnell</a:t>
          </a:r>
        </a:p>
        <a:p>
          <a:r>
            <a:rPr lang="de-AT" sz="1800"/>
            <a:t>Netzdichte &amp; Flächendeckung</a:t>
          </a:r>
        </a:p>
        <a:p>
          <a:r>
            <a:rPr lang="de-AT" sz="1800"/>
            <a:t>flexibel</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(CO</a:t>
          </a:r>
          <a:r>
            <a:rPr lang="de-AT" sz="1800" baseline="-25000"/>
            <a:t>2</a:t>
          </a:r>
          <a:r>
            <a:rPr lang="de-AT" sz="1800"/>
            <a:t>-Ausstoß, Lärm, Unfälle,…)</a:t>
          </a:r>
        </a:p>
        <a:p>
          <a:r>
            <a:rPr lang="de-AT" sz="1800"/>
            <a:t>hohe Umweltbelastung</a:t>
          </a:r>
        </a:p>
        <a:p>
          <a:r>
            <a:rPr lang="de-AT" sz="1800"/>
            <a:t>kleine Mengen</a:t>
          </a:r>
        </a:p>
        <a:p>
          <a:r>
            <a:rPr lang="de-AT" sz="1800"/>
            <a:t>zeitliche Einschränkungen: Fahrverbote</a:t>
          </a:r>
        </a:p>
        <a:p>
          <a:r>
            <a:rPr lang="de-AT" sz="1800"/>
            <a:t>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große Mengen</a:t>
          </a:r>
        </a:p>
        <a:p>
          <a:r>
            <a:rPr lang="de-AT" sz="1800"/>
            <a:t>berechenbar (Fahrplan)</a:t>
          </a:r>
        </a:p>
        <a:p>
          <a:r>
            <a:rPr lang="de-AT" sz="1800"/>
            <a:t>geringes Unfallrisiko</a:t>
          </a:r>
        </a:p>
        <a:p>
          <a:r>
            <a:rPr lang="de-AT" sz="1800"/>
            <a:t>weitgehend wetterunabhängig</a:t>
          </a:r>
        </a:p>
        <a:p>
          <a:r>
            <a:rPr lang="de-AT" sz="1800"/>
            <a:t>günstig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unflexibel (fixer Fahrplan)</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große Mengen</a:t>
          </a:r>
        </a:p>
        <a:p>
          <a:r>
            <a:rPr lang="de-AT" sz="1800" dirty="0"/>
            <a:t>sehr niedrige Transportkosten</a:t>
          </a:r>
        </a:p>
        <a:p>
          <a:r>
            <a:rPr lang="de-AT" sz="1800" dirty="0"/>
            <a:t>geringe Umweltbelastung</a:t>
          </a:r>
        </a:p>
        <a:p>
          <a:r>
            <a:rPr lang="de-AT" sz="1800" dirty="0"/>
            <a:t>Sicherheit</a:t>
          </a:r>
        </a:p>
        <a:p>
          <a:r>
            <a:rPr lang="de-AT" sz="1800" dirty="0"/>
            <a:t>immer einsatzbereit</a:t>
          </a:r>
        </a:p>
        <a:p>
          <a:r>
            <a:rPr lang="de-AT" sz="1800" dirty="0"/>
            <a:t>niedrige Infrastrukturkosten</a:t>
          </a:r>
        </a:p>
        <a:p>
          <a:r>
            <a:rPr lang="de-AT" sz="1800"/>
            <a:t>frei verfügbare Infrastrukturkapazitäten (insb. </a:t>
          </a:r>
          <a:r>
            <a:rPr lang="de-AT" sz="1800" dirty="0"/>
            <a:t>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langsam</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dirty="0"/>
        </a:p>
        <a:p>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schnell</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flexibel</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hohe Umweltbelastung</a:t>
          </a:r>
        </a:p>
        <a:p>
          <a:pPr marL="0" lvl="0" indent="0" algn="l" defTabSz="800100">
            <a:lnSpc>
              <a:spcPct val="90000"/>
            </a:lnSpc>
            <a:spcBef>
              <a:spcPct val="0"/>
            </a:spcBef>
            <a:spcAft>
              <a:spcPct val="35000"/>
            </a:spcAft>
            <a:buNone/>
          </a:pPr>
          <a:r>
            <a:rPr lang="de-AT" sz="1800" kern="1200"/>
            <a:t>kleine Mengen</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große Mengen</a:t>
          </a:r>
        </a:p>
        <a:p>
          <a:pPr marL="0" lvl="0" indent="0" algn="l" defTabSz="800100">
            <a:lnSpc>
              <a:spcPct val="90000"/>
            </a:lnSpc>
            <a:spcBef>
              <a:spcPct val="0"/>
            </a:spcBef>
            <a:spcAft>
              <a:spcPct val="35000"/>
            </a:spcAft>
            <a:buNone/>
          </a:pPr>
          <a:r>
            <a:rPr lang="de-AT" sz="1800" kern="1200"/>
            <a:t>berechenbar (Fahrplan)</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günstig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unflexibel (fixer Fahrplan)</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große Mengen</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immer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a:t>frei verfügbare Infrastrukturkapazitäten (insb. </a:t>
          </a:r>
          <a:r>
            <a:rPr lang="de-AT" sz="1800" kern="1200" dirty="0"/>
            <a:t>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langsam</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dirty="0"/>
        </a:p>
        <a:p>
          <a:pPr marL="0" lvl="0" indent="0" algn="l" defTabSz="800100">
            <a:lnSpc>
              <a:spcPct val="90000"/>
            </a:lnSpc>
            <a:spcBef>
              <a:spcPct val="0"/>
            </a:spcBef>
            <a:spcAft>
              <a:spcPct val="35000"/>
            </a:spcAft>
            <a:buNone/>
          </a:pPr>
          <a:endParaRPr lang="de-AT" sz="1800" kern="1200" dirty="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4610" tIns="54610" rIns="54610" bIns="54610" numCol="1" spcCol="1270" anchor="ctr" anchorCtr="0">
          <a:noAutofit/>
        </a:bodyPr>
        <a:lstStyle/>
        <a:p>
          <a:pPr marL="0" lvl="0" indent="0" algn="ctr" defTabSz="1911350">
            <a:lnSpc>
              <a:spcPct val="90000"/>
            </a:lnSpc>
            <a:spcBef>
              <a:spcPct val="0"/>
            </a:spcBef>
            <a:spcAft>
              <a:spcPct val="35000"/>
            </a:spcAft>
            <a:buNone/>
          </a:pPr>
          <a:r>
            <a:rPr lang="de-AT" sz="4300" kern="1200" noProof="0">
              <a:latin typeface="Corbel" panose="020B0503020204020204" pitchFamily="34" charset="0"/>
            </a:rPr>
            <a:t>Grüne Logistik</a:t>
          </a:r>
          <a:endParaRPr lang="en-US" sz="4300" kern="1200" noProof="0">
            <a:latin typeface="Corbel" panose="020B0503020204020204" pitchFamily="34" charset="0"/>
          </a:endParaRP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ökonomisch</a:t>
          </a: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ökologisch</a:t>
          </a: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sozial</a:t>
          </a: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youtube.com/watch?v=Fp1cs4I8HWo"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create.kahoot.it/share/basismodul-unterstufe/42303f80-6218-4256-8720-bdef13b8d088"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Fragen eignen sich als Warm-up: Brainstorming &amp; Diskussion im Klassenverband (ca. 10 Minuten)</a:t>
            </a:r>
          </a:p>
          <a:p>
            <a:r>
              <a:rPr lang="de-AT"/>
              <a:t>Ziel: Aktivierung von Vorwissen, Förderung kritischen Denkens, Einstieg ins Thema durch Alltagsbezug.</a:t>
            </a:r>
          </a:p>
          <a:p>
            <a:endParaRPr lang="de-AT"/>
          </a:p>
          <a:p>
            <a:r>
              <a:rPr lang="de-AT"/>
              <a:t>Lernziele:</a:t>
            </a:r>
          </a:p>
          <a:p>
            <a:r>
              <a:rPr lang="de-AT"/>
              <a:t>Die </a:t>
            </a:r>
            <a:r>
              <a:rPr lang="de-AT" err="1"/>
              <a:t>Schüler:innen</a:t>
            </a:r>
            <a:r>
              <a:rPr lang="de-AT"/>
              <a:t> reflektieren eigene Alltagserfahrungen im Zusammenhang mit Konsum und Transportwegen.</a:t>
            </a:r>
          </a:p>
          <a:p>
            <a:r>
              <a:rPr lang="de-AT"/>
              <a:t>Die </a:t>
            </a:r>
            <a:r>
              <a:rPr lang="de-AT" err="1"/>
              <a:t>Schüler:innen</a:t>
            </a:r>
            <a:r>
              <a:rPr lang="de-AT"/>
              <a:t> setzen sich kritisch mit der Bedeutung verschiedener Verkehrsträger auseinander.</a:t>
            </a:r>
          </a:p>
          <a:p>
            <a:r>
              <a:rPr lang="de-AT"/>
              <a:t>Die </a:t>
            </a:r>
            <a:r>
              <a:rPr lang="de-AT" err="1"/>
              <a:t>Schüler:innen</a:t>
            </a:r>
            <a:r>
              <a:rPr lang="de-AT"/>
              <a:t> tauschen sich argumentativ über mögliche Herausforderungen und Chancen nachhaltiger Logistik aus.</a:t>
            </a:r>
          </a:p>
          <a:p>
            <a:r>
              <a:rPr lang="de-AT"/>
              <a:t>Die </a:t>
            </a:r>
            <a:r>
              <a:rPr lang="de-AT" err="1"/>
              <a:t>Schüler:innen</a:t>
            </a:r>
            <a:r>
              <a:rPr lang="de-AT"/>
              <a:t> entwickeln ein erstes Problembewusstsein für die ökologische Relevanz des Gütertransports.</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Der Transport ist die Ortsveränderung von Gütern mithilfe von Transportmitteln.</a:t>
            </a:r>
          </a:p>
          <a:p>
            <a:endParaRPr lang="de-AT"/>
          </a:p>
          <a:p>
            <a:r>
              <a:rPr lang="de-AT"/>
              <a:t>Quelle: Clausen, Uwe / Geiger, Christiane Hrsg. (2013): Verkehrs- und Transportlogistik, S. 3ff.</a:t>
            </a:r>
          </a:p>
          <a:p>
            <a:endParaRPr lang="de-AT"/>
          </a:p>
          <a:p>
            <a:r>
              <a:rPr lang="de-AT"/>
              <a:t>Bildquelle: </a:t>
            </a:r>
          </a:p>
          <a:p>
            <a:r>
              <a:rPr lang="de-AT"/>
              <a:t>Pixabay (2025): https://pixabay.com/illustrations/transportation-logistics-business-4506971/; Abruf 07.01.2025</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Grundvoraussetzung für Industrie und Handel ist der Transport, er stellt somit unseren Wohlstand sicher und  trägt zu unserer Lebensqualität bei. Er darf jedoch nicht die Ursache für eine steigende Belastung von Mensch und Umwelt sein. In der Gestaltung eines Verkehrssystems sind der Güterverkehr und die Logistik besonders wichtig.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Versorgung der Bevölkerung: Tägliche Bedarfsartikel wie Lebensmittel, Kleidung und Medikamente müssen transportiert werden, um überall verfügbar zu sein.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Wirtschaftliche Entwicklung: Unternehmen sind auf den Transport von Rohstoffen angewiesen, um ihre Produktion aufrechtzuerhalten und ihre Produkte zu verkaufen.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Globalisierung: Der internationale Handel erfordert den Transport von Gütern über weite Entfernungen, was den Güterverkehr zu einem globalen Netzwerk macht.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Clausen, Uwe / Geiger, Christiane Hrsg. (2013): Verkehrs- und Transportlogistik, S.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Pixabay (2025): https://pixabay.com/photos/supermarket-stalls-coolers-market-949913/; Abruf 04.02.2025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endParaRPr lang="de-AT"/>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Wie kommen deine Alltagsprodukte zu dir – und wie nachhaltig ist das?</a:t>
            </a:r>
          </a:p>
          <a:p>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Offene Diskussion in Kleingruppen oder im Klassenverband:</a:t>
            </a:r>
          </a:p>
          <a:p>
            <a:r>
              <a:rPr lang="de-AT"/>
              <a:t>Welche Produkte, die wir täglich benötigen, werden durch einen Gütertransport geliefert – ins Geschäft oder direkt zu uns nach Hause?</a:t>
            </a:r>
          </a:p>
          <a:p>
            <a:r>
              <a:rPr lang="de-AT"/>
              <a:t>Was habt ihr heute schon verwendet, das transportiert werden musste?</a:t>
            </a:r>
          </a:p>
          <a:p>
            <a:endParaRPr lang="de-AT"/>
          </a:p>
          <a:p>
            <a:r>
              <a:rPr lang="de-AT"/>
              <a:t>Beispiele:</a:t>
            </a:r>
          </a:p>
          <a:p>
            <a:r>
              <a:rPr lang="de-AT"/>
              <a:t>Lebensmittel</a:t>
            </a:r>
          </a:p>
          <a:p>
            <a:r>
              <a:rPr lang="de-AT"/>
              <a:t>Kleidung</a:t>
            </a:r>
          </a:p>
          <a:p>
            <a:r>
              <a:rPr lang="de-AT"/>
              <a:t>Kosmetikartikel</a:t>
            </a:r>
          </a:p>
          <a:p>
            <a:r>
              <a:rPr lang="de-AT"/>
              <a:t>Elektronikartikel</a:t>
            </a:r>
          </a:p>
          <a:p>
            <a:r>
              <a:rPr lang="de-AT"/>
              <a:t>Medikamente</a:t>
            </a:r>
          </a:p>
          <a:p>
            <a:r>
              <a:rPr lang="de-AT"/>
              <a:t>Auto/Fahrrad</a:t>
            </a:r>
          </a:p>
          <a:p>
            <a:r>
              <a:rPr lang="de-AT"/>
              <a:t>Spielwaren</a:t>
            </a:r>
          </a:p>
          <a:p>
            <a:endParaRPr lang="de-AT"/>
          </a:p>
          <a:p>
            <a:r>
              <a:rPr lang="de-AT"/>
              <a:t>Abschließende gemeinsame Reflexion: Was hat euch überrascht? Was würdet ihr gerne ändern?</a:t>
            </a:r>
          </a:p>
          <a:p>
            <a:endParaRPr lang="de-AT"/>
          </a:p>
          <a:p>
            <a:r>
              <a:rPr lang="de-AT"/>
              <a:t>Lernziele:</a:t>
            </a:r>
          </a:p>
          <a:p>
            <a:r>
              <a:rPr lang="de-AT"/>
              <a:t>Die </a:t>
            </a:r>
            <a:r>
              <a:rPr lang="de-AT" err="1"/>
              <a:t>Schüler:innen</a:t>
            </a:r>
            <a:r>
              <a:rPr lang="de-AT"/>
              <a:t> erkennen, welche alltäglichen Produkte durch Gütertransport zu ihnen gelangen.</a:t>
            </a:r>
          </a:p>
          <a:p>
            <a:r>
              <a:rPr lang="de-AT"/>
              <a:t>Die </a:t>
            </a:r>
            <a:r>
              <a:rPr lang="de-AT" err="1"/>
              <a:t>Schüler:innen</a:t>
            </a:r>
            <a:r>
              <a:rPr lang="de-AT"/>
              <a:t> verstehen, welche Transportmittel für den Güterverkehr genutzt werden und welche ökologischen Auswirkungen diese haben.</a:t>
            </a:r>
          </a:p>
          <a:p>
            <a:r>
              <a:rPr lang="de-AT"/>
              <a:t>Die </a:t>
            </a:r>
            <a:r>
              <a:rPr lang="de-AT" err="1"/>
              <a:t>Schüler:innen</a:t>
            </a:r>
            <a:r>
              <a:rPr lang="de-AT"/>
              <a:t> reflektieren, wie ihr eigenes Konsumverhalten mit globalen Lieferketten und Transportwegen zusammenhängt.</a:t>
            </a:r>
          </a:p>
          <a:p>
            <a:endParaRPr lang="de-AT"/>
          </a:p>
          <a:p>
            <a:endParaRPr lang="de-AT"/>
          </a:p>
          <a:p>
            <a:r>
              <a:rPr lang="de-AT"/>
              <a:t>Bildquelle:</a:t>
            </a:r>
          </a:p>
          <a:p>
            <a:r>
              <a:rPr lang="de-AT"/>
              <a:t>Pixabay (2025): https://pixabay.com/de/vectors/smartphone-tragbar-telefon-2237421/; Abruf 10.02.2025</a:t>
            </a:r>
          </a:p>
          <a:p>
            <a:r>
              <a:rPr lang="de-AT"/>
              <a:t>Pixabay (2025): https://pixabay.com/de/vectors/ai-generiert-laden-markt-wagen-8793076/; Abruf 10.02.2025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Es gibt verschiede Arten von Verkehrsträgern und Verkehrsmitteln.</a:t>
            </a:r>
            <a:r>
              <a:rPr lang="de-AT" baseline="0"/>
              <a:t> Ein </a:t>
            </a:r>
            <a:r>
              <a:rPr lang="de-AT" b="1" baseline="0"/>
              <a:t>Verkehrsträger</a:t>
            </a:r>
            <a:r>
              <a:rPr lang="de-AT" baseline="0"/>
              <a:t> bietet jene Infrastruktur, die für den Einsatz eines bestimmten Verkehrsmittels benötigt wird. Straße, Schiene und Wasserstraße stellen Verkehrsträger dar. </a:t>
            </a:r>
          </a:p>
          <a:p>
            <a:r>
              <a:rPr lang="de-AT" baseline="0"/>
              <a:t>Unter </a:t>
            </a:r>
            <a:r>
              <a:rPr lang="de-AT" b="1" baseline="0"/>
              <a:t>Verkehrsmitteln</a:t>
            </a:r>
            <a:r>
              <a:rPr lang="de-AT" baseline="0"/>
              <a:t> versteht man Fahrzeuge und Geräte zur Beförderung von Personen und Gütern wie das Binnenschiff, den LKW oder die Bahn.</a:t>
            </a:r>
          </a:p>
          <a:p>
            <a:endParaRPr lang="de-AT" baseline="0"/>
          </a:p>
          <a:p>
            <a:r>
              <a:rPr lang="de-AT" baseline="0"/>
              <a:t>Infrastruktur einfach erklärt: Ausstattung, Unterbau, Anlage</a:t>
            </a:r>
          </a:p>
          <a:p>
            <a:r>
              <a:rPr lang="de-AT" baseline="0"/>
              <a:t>Erklärung Binnenschiff: Schiff, das auf Binnengewässern (Flüsse, Kanäle, Seen) – im Gegensatz zum Hochseeschiff am Meer</a:t>
            </a:r>
          </a:p>
          <a:p>
            <a:endParaRPr lang="de-AT" baseline="0"/>
          </a:p>
          <a:p>
            <a:endParaRPr lang="de-AT" baseline="0"/>
          </a:p>
          <a:p>
            <a:pPr marL="0" marR="0" lvl="0" indent="0" algn="l" defTabSz="914400" rtl="0" eaLnBrk="1" fontAlgn="auto" latinLnBrk="0" hangingPunct="1">
              <a:lnSpc>
                <a:spcPct val="100000"/>
              </a:lnSpc>
              <a:spcBef>
                <a:spcPts val="0"/>
              </a:spcBef>
              <a:spcAft>
                <a:spcPts val="0"/>
              </a:spcAft>
              <a:buClrTx/>
              <a:buSzTx/>
              <a:buFontTx/>
              <a:buNone/>
              <a:tabLst/>
              <a:defRPr/>
            </a:pPr>
            <a:r>
              <a:rPr lang="de-AT" baseline="0"/>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ltLang="de-DE" baseline="0" err="1"/>
              <a:t>Viadonau</a:t>
            </a:r>
            <a:r>
              <a:rPr lang="de-AT" altLang="de-DE" baseline="0"/>
              <a:t> (2019): </a:t>
            </a:r>
            <a:r>
              <a:rPr lang="de-DE" altLang="de-DE"/>
              <a:t>Handbuch der Donauschifffahrt,</a:t>
            </a:r>
            <a:r>
              <a:rPr lang="de-DE" altLang="de-DE" baseline="0"/>
              <a:t> S. 185-187</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baseline="0"/>
          </a:p>
          <a:p>
            <a:r>
              <a:rPr lang="de-AT" baseline="0"/>
              <a:t>Bildquelle:</a:t>
            </a:r>
          </a:p>
          <a:p>
            <a:r>
              <a:rPr lang="de-AT" baseline="0"/>
              <a:t>Pixabay (2025): https://pixabay.com/de/vectors/ampel-rot-schwarz-gr%C3%BCn-gelb-24177/; Abruf 10.02.2025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a:t>Die Quizfragen eigenen sich zum Einstieg bzw. Auflockern und werden entweder im Klassenverband diskutiert oder als Partnerarbeit bearbeitet</a:t>
            </a:r>
          </a:p>
          <a:p>
            <a:r>
              <a:rPr lang="de-AT"/>
              <a:t>Dauer: ca. 10 Minuten</a:t>
            </a:r>
          </a:p>
          <a:p>
            <a:endParaRPr lang="de-AT"/>
          </a:p>
          <a:p>
            <a:r>
              <a:rPr lang="de-AT"/>
              <a:t>Antworten:</a:t>
            </a:r>
          </a:p>
          <a:p>
            <a:r>
              <a:rPr lang="de-AT"/>
              <a:t>Dieser Verkehrsträger ermöglich eine schnelle Lieferung bis vor deine Haustür. (Straße/LKW)</a:t>
            </a:r>
          </a:p>
          <a:p>
            <a:r>
              <a:rPr lang="de-AT"/>
              <a:t>Dieser Verkehrsträger kann große Mengen an Gütern auf einmal transportieren, ist aber langsamer als andere Optionen. (</a:t>
            </a:r>
            <a:r>
              <a:rPr lang="de-AT" err="1"/>
              <a:t>Waserstraße</a:t>
            </a:r>
            <a:r>
              <a:rPr lang="de-AT"/>
              <a:t>/Binnenschiff)</a:t>
            </a:r>
          </a:p>
          <a:p>
            <a:r>
              <a:rPr lang="de-AT"/>
              <a:t>Auf diesem Verkehrsträger gibt es oft Staus, besonders in großen Städten. (Straße)</a:t>
            </a:r>
          </a:p>
          <a:p>
            <a:r>
              <a:rPr lang="de-AT"/>
              <a:t>Dieser Verkehrsträger ist besonders geeignet für den Transport von Gütern über lange Strecken innerhalb eines Landes. (Schiene/Zug)</a:t>
            </a:r>
          </a:p>
          <a:p>
            <a:r>
              <a:rPr lang="de-AT"/>
              <a:t>Dieser Verkehrsträger nutzt natürliche Infrastruktur und ist besonders umweltfreundlich. (Wasserstraße/Binnenschiff)</a:t>
            </a:r>
          </a:p>
          <a:p>
            <a:r>
              <a:rPr lang="de-AT"/>
              <a:t>Dieser Verkehrsträger verursacht die meisten schädlichen Luftschadstoffe. (Straße/LKW)</a:t>
            </a:r>
          </a:p>
          <a:p>
            <a:r>
              <a:rPr lang="de-AT"/>
              <a:t>Diese beiden Verkehrsträger sind besonders sicher, da kaum Unfälle passieren. (Schiene/Zug und Wasserstraße/Binnenschiff)</a:t>
            </a:r>
          </a:p>
          <a:p>
            <a:endParaRPr lang="de-AT"/>
          </a:p>
          <a:p>
            <a:r>
              <a:rPr lang="de-AT"/>
              <a:t>Lernziele:</a:t>
            </a:r>
            <a:br>
              <a:rPr lang="de-AT"/>
            </a:br>
            <a:r>
              <a:rPr lang="de-AT"/>
              <a:t>Die </a:t>
            </a:r>
            <a:r>
              <a:rPr lang="de-AT" err="1"/>
              <a:t>Schüler:innen</a:t>
            </a:r>
            <a:r>
              <a:rPr lang="de-AT"/>
              <a:t> erkennen grundlegende Unterschiede zwischen Straße, Schiene und Wasserstraße.</a:t>
            </a:r>
          </a:p>
          <a:p>
            <a:r>
              <a:rPr lang="de-AT"/>
              <a:t>Die </a:t>
            </a:r>
            <a:r>
              <a:rPr lang="de-AT" err="1"/>
              <a:t>Schüler:innen</a:t>
            </a:r>
            <a:r>
              <a:rPr lang="de-AT"/>
              <a:t> reflektieren erste Zusammenhänge zwischen Verkehr, Umwelt und Alltag.</a:t>
            </a:r>
          </a:p>
          <a:p>
            <a:r>
              <a:rPr lang="de-AT"/>
              <a:t>Die </a:t>
            </a:r>
            <a:r>
              <a:rPr lang="de-AT" err="1"/>
              <a:t>Schüler:innen</a:t>
            </a:r>
            <a:r>
              <a:rPr lang="de-AT"/>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a:p>
          <a:p>
            <a:r>
              <a:rPr lang="de-AT"/>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a:p>
          <a:p>
            <a:r>
              <a:rPr lang="de-AT"/>
              <a:t>Quelle:</a:t>
            </a:r>
          </a:p>
          <a:p>
            <a:r>
              <a:rPr lang="de-AT"/>
              <a:t>Kille, Christian/ Schmidt , Norbert (2008): Wirtschaftliche Rahmenbedingungen des Güterverkehrs. Studie zum Vergleich der Verkehrsträger im Rahmen des Logistikprozesses in Deutschland, S.53</a:t>
            </a:r>
          </a:p>
          <a:p>
            <a:r>
              <a:rPr lang="de-AT"/>
              <a:t>Online: http://www.scs.fraunhofer.de/content/dam/scs/de/dokumente/studien/Wirtschaftliche_Rahmenbedingungen_des_Gueterverkehrs.pdf; Abruf 04.02.2025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a:p>
          <a:p>
            <a:r>
              <a:rPr lang="de-AT"/>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a:p>
          <a:p>
            <a:r>
              <a:rPr lang="de-AT"/>
              <a:t>Quellen:</a:t>
            </a:r>
          </a:p>
          <a:p>
            <a:r>
              <a:rPr lang="de-AT"/>
              <a:t>Kille, Christian/ Schmidt , Norbert (2008): Wirtschaftliche Rahmenbedingungen des Güterverkehrs. Studie zum Vergleich der Verkehrsträger im Rahmen des Logistikprozesses in Deutschland, S.54</a:t>
            </a:r>
          </a:p>
          <a:p>
            <a:r>
              <a:rPr lang="de-AT"/>
              <a:t>Online: http://www.scs.fraunhofer.de/content/dam/scs/de/dokumente/studien/Wirtschaftliche_Rahmenbedingungen_des_Gueterverkehrs.pdf; Abruf 04.02.2025</a:t>
            </a:r>
          </a:p>
          <a:p>
            <a:r>
              <a:rPr lang="de-AT"/>
              <a:t>ÖBB (2025): https://infrastruktur.oebb.at/de/unternehmen/kundinnen-im-mittelpunkt/schwerpunkt-puenktlichkeit; Abruf 06.03.2025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a:t>Die Stärken der Donauschifffahrt liegen vor allem in der Fähigkeit, große Mengen pro Schiffseinheit zu transportieren, in den günstigen Transportkosten und in ihrer Umweltfreundlichkeit. Zudem ist sie rund um die Uhr nutzbar (z. B. kein Wochenend- und Nachtfahrverbot) und kann eine hohe Sicherheit vorweisen. </a:t>
            </a:r>
          </a:p>
          <a:p>
            <a:r>
              <a:rPr lang="de-AT"/>
              <a:t>Im Jahr 2023 kam es auf der österreichischen Donau insgesamt zu 17 Verkehrsunfällen mit Binnenschiffen, wobei kein Unfall Personenschäden zur Folge hatte. (</a:t>
            </a:r>
            <a:r>
              <a:rPr lang="de-AT" err="1"/>
              <a:t>Viadonau</a:t>
            </a:r>
            <a:r>
              <a:rPr lang="de-AT"/>
              <a:t> 2024: S. 41)</a:t>
            </a:r>
          </a:p>
          <a:p>
            <a:r>
              <a:rPr lang="de-AT"/>
              <a:t>Durch die meist natürliche Infrastruktur der Wasserstraße, werden geringere Wege- und Instandhaltungskosten benötigt. </a:t>
            </a:r>
          </a:p>
          <a:p>
            <a:endParaRPr lang="de-AT"/>
          </a:p>
          <a:p>
            <a:r>
              <a:rPr lang="de-AT"/>
              <a:t>Die Schwächen liegen in der Abhängigkeit von schwankenden Fahrwasserverhältnissen und dem damit verbundenen unterschiedlichen Auslastungsgrad der Schiffe, der niedrigen Transportgeschwindigkeit und der geringen Netzdichte, die oft einen Vor- und Nachlauf auf Straße oder Schiene erforderlich machen.</a:t>
            </a:r>
          </a:p>
          <a:p>
            <a:endParaRPr lang="de-AT"/>
          </a:p>
          <a:p>
            <a:r>
              <a:rPr lang="de-AT"/>
              <a:t>Quelle:</a:t>
            </a:r>
          </a:p>
          <a:p>
            <a:r>
              <a:rPr lang="de-AT"/>
              <a:t>Kille, Christian/ Schmidt , Norbert (2008): Wirtschaftliche Rahmenbedingungen des Güterverkehrs. Studie zum Vergleich der Verkehrsträger im Rahmen des Logistikprozesses in Deutschland, S.56</a:t>
            </a:r>
          </a:p>
          <a:p>
            <a:r>
              <a:rPr lang="de-AT"/>
              <a:t>Online: http://www.scs.fraunhofer.de/content/dam/scs/de/dokumente/studien/Wirtschaftliche_Rahmenbedingungen_des_Gueterverkehrs.pdf; Abruf 04.02.2025</a:t>
            </a:r>
          </a:p>
          <a:p>
            <a:r>
              <a:rPr lang="de-AT" err="1"/>
              <a:t>Viadonau</a:t>
            </a:r>
            <a:r>
              <a:rPr lang="de-AT"/>
              <a:t> (2019): Handbuch der Donauschifffahrt, S. 17</a:t>
            </a:r>
          </a:p>
          <a:p>
            <a:r>
              <a:rPr lang="de-AT" err="1"/>
              <a:t>Viadonau</a:t>
            </a:r>
            <a:r>
              <a:rPr lang="de-AT"/>
              <a:t> (2024): Jahresbericht der </a:t>
            </a:r>
            <a:r>
              <a:rPr lang="de-AT" err="1"/>
              <a:t>viadonau</a:t>
            </a:r>
            <a:r>
              <a:rPr lang="de-AT"/>
              <a:t> 2023</a:t>
            </a:r>
          </a:p>
          <a:p>
            <a:endParaRPr lang="de-AT"/>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de-AT" dirty="0"/>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endParaRPr lang="de-AT" dirty="0"/>
          </a:p>
          <a:p>
            <a:r>
              <a:rPr lang="de-AT" dirty="0"/>
              <a:t>Dauer: für Spiel 1 werden ca. 15 Minuten benötigt</a:t>
            </a:r>
          </a:p>
          <a:p>
            <a:endParaRPr lang="de-AT" dirty="0"/>
          </a:p>
          <a:p>
            <a:r>
              <a:rPr lang="de-AT" dirty="0"/>
              <a:t>Lernziele:</a:t>
            </a:r>
          </a:p>
          <a:p>
            <a:r>
              <a:rPr lang="de-AT" dirty="0"/>
              <a:t>Die </a:t>
            </a:r>
            <a:r>
              <a:rPr lang="de-AT" dirty="0" err="1"/>
              <a:t>Schüler:innen</a:t>
            </a:r>
            <a:r>
              <a:rPr lang="de-AT" dirty="0"/>
              <a:t> erkennen die Bedeutung verschiedener Verkehrsträger im Gütertransport.</a:t>
            </a:r>
          </a:p>
          <a:p>
            <a:r>
              <a:rPr lang="de-AT" dirty="0"/>
              <a:t>Die </a:t>
            </a:r>
            <a:r>
              <a:rPr lang="de-AT" dirty="0" err="1"/>
              <a:t>Schüler:innen</a:t>
            </a:r>
            <a:r>
              <a:rPr lang="de-AT" dirty="0"/>
              <a:t> reflektieren, wie Ressourcen im Transportwesen schonend und effizient genutzt werden können.</a:t>
            </a:r>
          </a:p>
          <a:p>
            <a:r>
              <a:rPr lang="de-AT" dirty="0"/>
              <a:t>Die </a:t>
            </a:r>
            <a:r>
              <a:rPr lang="de-AT" dirty="0" err="1"/>
              <a:t>Schüler:innen</a:t>
            </a:r>
            <a:r>
              <a:rPr lang="de-AT" dirty="0"/>
              <a:t> analysieren logistische Herausforderungen und treffen begründete Entscheidungen zur Transportplanung.</a:t>
            </a:r>
          </a:p>
          <a:p>
            <a:r>
              <a:rPr lang="de-AT" dirty="0"/>
              <a:t>Die </a:t>
            </a:r>
            <a:r>
              <a:rPr lang="de-AT" dirty="0" err="1"/>
              <a:t>Schüler:innen</a:t>
            </a:r>
            <a:r>
              <a:rPr lang="de-AT" dirty="0"/>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Pixabay (2025): https://pixabay.com/de/photos/verkehr-transport-stau-autobahn-2251530; Abruf 27.02.2025</a:t>
            </a:r>
          </a:p>
          <a:p>
            <a:endParaRPr lang="de-AT"/>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a:t>Binnenschiff und Bahn (elektrifiziert) verursachen im Vergleich mit LKW die mit Abstand geringsten externen Kosten. </a:t>
            </a:r>
          </a:p>
          <a:p>
            <a:r>
              <a:rPr lang="de-AT"/>
              <a:t>Im Jahr 2023 lag der Anteil elektrifizierter Strecken aller Infrastrukturbetreiber in Österreich bei etwa 75 Prozent. (vgl. Schienen-Control)</a:t>
            </a:r>
          </a:p>
          <a:p>
            <a:r>
              <a:rPr lang="de-AT"/>
              <a:t>In der EU-27 lag der Elektrifizierungsgrad der Bahnnetze 2023 bei 57,4 %. (vgl. Eurostat 2025)</a:t>
            </a:r>
          </a:p>
          <a:p>
            <a:endParaRPr lang="de-AT"/>
          </a:p>
          <a:p>
            <a:r>
              <a:rPr lang="de-AT"/>
              <a:t>Quellen:</a:t>
            </a:r>
          </a:p>
          <a:p>
            <a:r>
              <a:rPr lang="de-AT"/>
              <a:t>Eigene Darstellung in Anlehnung an:</a:t>
            </a:r>
          </a:p>
          <a:p>
            <a:r>
              <a:rPr lang="de-AT"/>
              <a:t>Christidis, P., &amp; Brons, M. (2016): External </a:t>
            </a:r>
            <a:r>
              <a:rPr lang="de-AT" err="1"/>
              <a:t>costs</a:t>
            </a:r>
            <a:r>
              <a:rPr lang="de-AT"/>
              <a:t> </a:t>
            </a:r>
            <a:r>
              <a:rPr lang="de-AT" err="1"/>
              <a:t>of</a:t>
            </a:r>
            <a:r>
              <a:rPr lang="de-AT"/>
              <a:t> freight </a:t>
            </a:r>
            <a:r>
              <a:rPr lang="de-AT" err="1"/>
              <a:t>transport</a:t>
            </a:r>
            <a:r>
              <a:rPr lang="de-AT"/>
              <a:t> in European Union Member States (Joint Research </a:t>
            </a:r>
            <a:r>
              <a:rPr lang="de-AT" err="1"/>
              <a:t>Centre</a:t>
            </a:r>
            <a:r>
              <a:rPr lang="de-AT"/>
              <a:t> (JRC)). Harvard Dataverse. https://dataverse.harvard.edu/dataset.xhtml?persistentId=doi:10.7910/DVN/YA3VCY https://doi.org/10.7910/DVN/YA3VCY; Abruf 28.01.2025</a:t>
            </a:r>
          </a:p>
          <a:p>
            <a:endParaRPr lang="de-AT"/>
          </a:p>
          <a:p>
            <a:r>
              <a:rPr lang="de-AT"/>
              <a:t>Eurostat (2025): https://ec.europa.eu/eurostat/statistics-explained/index.php?title=Characteristics_of_the_railway_network_in_Europe; Abruf 06.03.2025</a:t>
            </a:r>
          </a:p>
          <a:p>
            <a:r>
              <a:rPr lang="de-AT"/>
              <a:t>Schienen-Control (2025): https://www.schienencontrol.gv.at/de/wettbewerbsregulierung/eisenbahnnetz-oesterreich.html, Abruf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a:t>Das Binnenschiff weist zahlreiche Vorteile gegenüber anderen Transportmitteln auf:</a:t>
            </a:r>
          </a:p>
          <a:p>
            <a:r>
              <a:rPr lang="de-AT"/>
              <a:t>Im Vergleich mit den anderen Landverkehrsträgern bietet das Binnenschiff eine deutlich größere Transportkapazität je Transporteinheit und kann beziehungsweise könnte so einen wichtigen Beitrag zur Entlastung von Straße und Schiene leisten. </a:t>
            </a:r>
          </a:p>
          <a:p>
            <a:r>
              <a:rPr lang="de-AT"/>
              <a:t>Zur Veranschaulichung der Massenleistungsfähigkeit der Binnenschifffahrt:</a:t>
            </a:r>
          </a:p>
          <a:p>
            <a:r>
              <a:rPr lang="de-AT"/>
              <a:t>Ein Binnenschiff mit 4 Leichtern (7.000 Nettotonnen) kann so viel transportieren wie 175 Eisenbahnwaggons oder 280 LKW. </a:t>
            </a:r>
          </a:p>
          <a:p>
            <a:r>
              <a:rPr lang="de-AT"/>
              <a:t>Das entspricht einer LKW-Kolonne von etwa 20 km auf der Autobahn.</a:t>
            </a:r>
          </a:p>
          <a:p>
            <a:endParaRPr lang="de-AT"/>
          </a:p>
          <a:p>
            <a:r>
              <a:rPr lang="de-AT"/>
              <a:t>Was ist ein Schubleichter?</a:t>
            </a:r>
          </a:p>
          <a:p>
            <a:r>
              <a:rPr lang="de-AT"/>
              <a:t>Ein schwimmender Ladebehälter ohne Antrieb. Er wird vorne an ein Binnenschiff angeschlossen und geschoben. </a:t>
            </a:r>
          </a:p>
          <a:p>
            <a:endParaRPr lang="de-AT"/>
          </a:p>
          <a:p>
            <a:endParaRPr lang="de-AT"/>
          </a:p>
          <a:p>
            <a:r>
              <a:rPr lang="de-AT"/>
              <a:t>Quelle: </a:t>
            </a:r>
            <a:r>
              <a:rPr lang="de-AT" err="1"/>
              <a:t>Viadonau</a:t>
            </a:r>
            <a:r>
              <a:rPr lang="de-AT"/>
              <a:t> (2019): Handbuch der Donauschifffahrt S. 18, 19, 112</a:t>
            </a:r>
          </a:p>
          <a:p>
            <a:r>
              <a:rPr lang="de-AT"/>
              <a:t>Bildquelle: </a:t>
            </a:r>
            <a:r>
              <a:rPr lang="de-AT" err="1"/>
              <a:t>Viadonau</a:t>
            </a:r>
            <a:r>
              <a:rPr lang="de-AT"/>
              <a:t>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a:t>Wenn es um den Transport besonders großer und schwerer Güter geht – also sogenannter High &amp; Heavy-Transporte – bietet das Binnenschiff eine Reihe von Vorteilen, die andere Verkehrsträger kaum erreichen können.</a:t>
            </a:r>
          </a:p>
          <a:p>
            <a:endParaRPr lang="de-AT"/>
          </a:p>
          <a:p>
            <a:r>
              <a:rPr lang="de-AT"/>
              <a:t>Die enorme Ladekapazität: ideal für Maschinen, Bauteile oder Industrieanlagen, die für Lkw oder Bahn zu groß sind.</a:t>
            </a:r>
          </a:p>
          <a:p>
            <a:r>
              <a:rPr lang="de-AT"/>
              <a:t>24/7 einsatzfähig: Im Gegensatz zum Straßentransport, der oft durch Fahrverbote oder Ruhezeiten eingeschränkt ist, kann ein Schiff rund um die Uhr fahren – ohne Pausen, ohne Staus.</a:t>
            </a:r>
          </a:p>
          <a:p>
            <a:r>
              <a:rPr lang="de-AT"/>
              <a:t>Keine Infrastrukturkosten: Straßen müssen nicht verstärkt, Brücken nicht angepasst werden. Die Wasserstraßen sind bereits vorhanden und können ohne zusätzliche Baukosten genutzt werden.</a:t>
            </a:r>
          </a:p>
          <a:p>
            <a:r>
              <a:rPr lang="de-AT"/>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a:t>Umweltfreundlich: Der Transport per Schiff verursacht deutlich weniger CO₂ als Lkw oder Flugzeug. Gerade bei großen Distanzen und schweren Lasten ist das ein echter Vorteil für die Nachhaltigkeit.</a:t>
            </a:r>
          </a:p>
          <a:p>
            <a:endParaRPr lang="de-AT"/>
          </a:p>
          <a:p>
            <a:r>
              <a:rPr lang="de-AT"/>
              <a:t>Quelle:</a:t>
            </a:r>
          </a:p>
          <a:p>
            <a:r>
              <a:rPr lang="de-AT" err="1"/>
              <a:t>Viadonau</a:t>
            </a:r>
            <a:r>
              <a:rPr lang="de-AT"/>
              <a:t> (2025): https://www.viadonau.org/wirtschaft/donaulogistik/high-heavy-transporte; Abruf 10.07.2025</a:t>
            </a:r>
          </a:p>
          <a:p>
            <a:endParaRPr lang="de-AT"/>
          </a:p>
          <a:p>
            <a:r>
              <a:rPr lang="de-AT"/>
              <a:t>Bild: Felbermayr</a:t>
            </a:r>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a:p>
          <a:p>
            <a:r>
              <a:rPr lang="de-AT"/>
              <a:t>Quelle: </a:t>
            </a:r>
            <a:r>
              <a:rPr lang="de-AT" err="1"/>
              <a:t>Viadonau</a:t>
            </a:r>
            <a:r>
              <a:rPr lang="de-AT"/>
              <a:t> (2019): Handbuch der Donauschifffahrt S. 18</a:t>
            </a:r>
          </a:p>
          <a:p>
            <a:r>
              <a:rPr lang="de-AT"/>
              <a:t>Bildquelle: </a:t>
            </a:r>
            <a:r>
              <a:rPr lang="de-AT" err="1"/>
              <a:t>Viadonau</a:t>
            </a:r>
            <a:r>
              <a:rPr lang="de-AT"/>
              <a:t> (2019): Handbuch der Donauschifffahrt S. 18</a:t>
            </a:r>
          </a:p>
          <a:p>
            <a:endParaRPr lang="de-AT"/>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a:t>Ein ungebrochener oder eingliedriger Verkehr meint den Direktverkehr vom Absender zum Empfänger.</a:t>
            </a:r>
          </a:p>
          <a:p>
            <a:r>
              <a:rPr lang="de-AT"/>
              <a:t>Unter dem Begriff „Transportkette“ oder „mehrgliedrigem Transport“ versteht man den Transport vom Absender zum Empfänger mit verschiedenen Transportmitteln.</a:t>
            </a:r>
          </a:p>
          <a:p>
            <a:r>
              <a:rPr lang="de-AT"/>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a:t>Bei multimodalen Transporten wird der Transport auf mehr als einem Verkehrsträger abgewickelt.</a:t>
            </a:r>
          </a:p>
          <a:p>
            <a:endParaRPr lang="de-AT"/>
          </a:p>
          <a:p>
            <a:r>
              <a:rPr lang="de-AT"/>
              <a:t>Quelle:</a:t>
            </a:r>
          </a:p>
          <a:p>
            <a:r>
              <a:rPr lang="de-AT" err="1"/>
              <a:t>Muchna</a:t>
            </a:r>
            <a:r>
              <a:rPr lang="de-AT"/>
              <a:t>, Claus / Brandenburg, Hans/ Fottner, Johannes/ Gutermuth, Jens (2. Auflage 2021): Grundlagen der Logistik. Begriffe, Strukturen und Prozesse; S. 152 – 161</a:t>
            </a:r>
          </a:p>
          <a:p>
            <a:endParaRPr lang="de-AT"/>
          </a:p>
          <a:p>
            <a:r>
              <a:rPr lang="de-AT"/>
              <a:t>Bildquellen: </a:t>
            </a:r>
          </a:p>
          <a:p>
            <a:r>
              <a:rPr lang="de-AT"/>
              <a:t>Flaticon (2024):  https://www.flaticon.com/de/kostenlose-icons/lkw; Lkw Icons erstellt von </a:t>
            </a:r>
            <a:r>
              <a:rPr lang="de-AT" err="1"/>
              <a:t>Freepik</a:t>
            </a:r>
            <a:r>
              <a:rPr lang="de-AT"/>
              <a:t> – Flaticon, Abruf 20.05.2024</a:t>
            </a:r>
          </a:p>
          <a:p>
            <a:r>
              <a:rPr lang="de-AT"/>
              <a:t>Flaticon (2024): https://www.flaticon.com/de/kostenlose-icons/fabrik; Fabrik Icons erstellt von </a:t>
            </a:r>
            <a:r>
              <a:rPr lang="de-AT" err="1"/>
              <a:t>Freepik</a:t>
            </a:r>
            <a:r>
              <a:rPr lang="de-AT"/>
              <a:t> – Flaticon, Abruf 03.05.2024</a:t>
            </a:r>
          </a:p>
          <a:p>
            <a:r>
              <a:rPr lang="de-AT"/>
              <a:t>Flaticon (2024): https://www.flaticon.com/de/kostenlose-icons/fabrik; Fabrik Icons erstellt von </a:t>
            </a:r>
            <a:r>
              <a:rPr lang="de-AT" err="1"/>
              <a:t>Freepik</a:t>
            </a:r>
            <a:r>
              <a:rPr lang="de-AT"/>
              <a:t> – Flaticon, Abruf 03.05.2024</a:t>
            </a:r>
          </a:p>
          <a:p>
            <a:r>
              <a:rPr lang="de-AT"/>
              <a:t>Flaticon (2024): https://www.flaticon.com/de/kostenlose-icons/boxen; Boxen Icons erstellt von </a:t>
            </a:r>
            <a:r>
              <a:rPr lang="de-AT" err="1"/>
              <a:t>monkik</a:t>
            </a:r>
            <a:r>
              <a:rPr lang="de-AT"/>
              <a:t> – Flaticon, 20.05.2024</a:t>
            </a:r>
          </a:p>
          <a:p>
            <a:r>
              <a:rPr lang="de-AT"/>
              <a:t>Flaticon (2024): https://www.flaticon.com/de/kostenlose-icons/guterzug; Güterzug Icons erstellt von </a:t>
            </a:r>
            <a:r>
              <a:rPr lang="de-AT" err="1"/>
              <a:t>Freepik</a:t>
            </a:r>
            <a:r>
              <a:rPr lang="de-AT"/>
              <a:t> – Flaticon, 20.05.2024</a:t>
            </a:r>
          </a:p>
          <a:p>
            <a:r>
              <a:rPr lang="de-AT"/>
              <a:t>Flaticon (2024): https://www.flaticon.com/de/kostenlose-icons/schiff; Schiff Icons erstellt von </a:t>
            </a:r>
            <a:r>
              <a:rPr lang="de-AT" err="1"/>
              <a:t>Freepik</a:t>
            </a:r>
            <a:r>
              <a:rPr lang="de-AT"/>
              <a:t> – Flaticon, Abruf 29.04.2024</a:t>
            </a:r>
          </a:p>
          <a:p>
            <a:endParaRPr lang="de-AT"/>
          </a:p>
          <a:p>
            <a:endParaRPr lang="de-AT"/>
          </a:p>
          <a:p>
            <a:endParaRPr lang="de-AT"/>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Verkehrsverlagerung bedeutet, dass der Transport von Waren vermehrt auf umweltfreundlichere Verkehrsträger wie die Schiene oder das Binnenschiff umgestellt wird, anstatt hauptsächlich LKWs auf der Straße einzusetzen. Ziel ist es, die Umweltbelastungen zu minimieren und die Straßen zu entlasten. Der Straßenverkehr ist im Verkehr der größte Verursacher von Treibhausgasemissionen, weniger LKW-Transporte oder die Reduzierung auf kurze Strecken und stattdessen eine vermehrte Nutzung von nachhaltigeren Verkehrsträgern wie Schiene und Wasserstraße, heißt also automatisch weniger Abgase. Weniger Straus, weniger Lärm und mehr Sicherheit gehen damit einher.</a:t>
            </a:r>
          </a:p>
          <a:p>
            <a:br>
              <a:rPr lang="de-AT"/>
            </a:br>
            <a:endParaRPr lang="de-AT"/>
          </a:p>
          <a:p>
            <a:r>
              <a:rPr lang="de-AT"/>
              <a:t>Quelle: </a:t>
            </a:r>
          </a:p>
          <a:p>
            <a:r>
              <a:rPr lang="de-AT"/>
              <a:t>Allianz pro Schiene (2025): https://www.allianz-pro-schiene.de/glossar/verkehrsverlagerung/; Abruf 11.02.2025</a:t>
            </a:r>
          </a:p>
          <a:p>
            <a:r>
              <a:rPr lang="de-AT"/>
              <a:t>Bundesministerium Klimaschutz, Umwelt, Energie, Mobilität, Innovation und Technologie (2023): Masterplan Güterverkehr 2023</a:t>
            </a:r>
          </a:p>
          <a:p>
            <a:endParaRPr lang="de-AT"/>
          </a:p>
          <a:p>
            <a:r>
              <a:rPr lang="de-AT"/>
              <a:t>Bildquelle:</a:t>
            </a:r>
          </a:p>
          <a:p>
            <a:r>
              <a:rPr lang="de-AT"/>
              <a:t>Björn Bosch</a:t>
            </a:r>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b="0"/>
              <a:t>Diskussion in Kleingruppen und abschließende Reflexion im Klassenverband.</a:t>
            </a:r>
          </a:p>
          <a:p>
            <a:r>
              <a:rPr lang="de-AT" b="0"/>
              <a:t>Welche Vorteile hat es, wenn mehr Güter mit der Bahn oder dem Binnenschiff anstatt mit dem LKW transportiert werden?</a:t>
            </a:r>
            <a:br>
              <a:rPr lang="de-AT" b="0"/>
            </a:br>
            <a:r>
              <a:rPr lang="de-AT" b="0"/>
              <a:t>→ Denkt z.B. an Umwelt, Verkehr, Sicherheit, Platzverbrauch, Lärm</a:t>
            </a:r>
          </a:p>
          <a:p>
            <a:r>
              <a:rPr lang="de-AT" b="0"/>
              <a:t>Welche Herausforderungen könnten dabei entstehen?</a:t>
            </a:r>
            <a:br>
              <a:rPr lang="de-AT" b="0"/>
            </a:br>
            <a:r>
              <a:rPr lang="de-AT" b="0"/>
              <a:t>→ Denkt z.B. an Infrastruktur, Kosten, Flexibilität, Zeit, Erreichbarkeit</a:t>
            </a:r>
          </a:p>
          <a:p>
            <a:endParaRPr lang="de-AT" b="0"/>
          </a:p>
          <a:p>
            <a:r>
              <a:rPr lang="de-AT" b="0"/>
              <a:t>Dauer: ca. 15 Minuten</a:t>
            </a:r>
          </a:p>
          <a:p>
            <a:endParaRPr lang="de-AT" b="0"/>
          </a:p>
          <a:p>
            <a:r>
              <a:rPr lang="de-AT" b="1"/>
              <a:t>Mögliche Impulsfragen zur Unterstützung</a:t>
            </a:r>
          </a:p>
          <a:p>
            <a:r>
              <a:rPr lang="de-AT"/>
              <a:t>Was passiert, wenn weniger LKWs auf den Straßen unterwegs sind?</a:t>
            </a:r>
          </a:p>
          <a:p>
            <a:r>
              <a:rPr lang="de-AT"/>
              <a:t>Können Züge oder Schiffe überall hinfahren?</a:t>
            </a:r>
          </a:p>
          <a:p>
            <a:r>
              <a:rPr lang="de-AT"/>
              <a:t>Was müsste sich ändern, damit mehr Güter auf der Schiene oder dem Wasserweg transportiert werden?</a:t>
            </a:r>
          </a:p>
          <a:p>
            <a:endParaRPr lang="de-AT"/>
          </a:p>
          <a:p>
            <a:r>
              <a:rPr lang="de-AT"/>
              <a:t>Mögliche Diskussionspunkte:</a:t>
            </a:r>
          </a:p>
          <a:p>
            <a:r>
              <a:rPr lang="de-AT" b="1"/>
              <a:t>Vorteile:</a:t>
            </a:r>
          </a:p>
          <a:p>
            <a:r>
              <a:rPr lang="de-AT"/>
              <a:t> Umweltschutz: Weniger CO₂-Emissionen im Vergleich zum LKW-Verkehr.</a:t>
            </a:r>
          </a:p>
          <a:p>
            <a:r>
              <a:rPr lang="de-AT"/>
              <a:t> Entlastung der Straßen: Weniger Staus und geringere Unfallgefahr.</a:t>
            </a:r>
          </a:p>
          <a:p>
            <a:r>
              <a:rPr lang="de-AT"/>
              <a:t> Energieeffizienz: Schiene und Schiff verbrauchen pro transportierter Tonne weniger Energie als LKWs.</a:t>
            </a:r>
          </a:p>
          <a:p>
            <a:r>
              <a:rPr lang="de-AT"/>
              <a:t> Wirtschaftliche Vorteile: Einsparungen durch effizienteren Transport über lange Strecken.</a:t>
            </a:r>
          </a:p>
          <a:p>
            <a:r>
              <a:rPr lang="de-AT"/>
              <a:t> Lärmschutz: Bahn- und Schiffstransporte sind leiser als der Straßengüterverkehr.</a:t>
            </a:r>
          </a:p>
          <a:p>
            <a:r>
              <a:rPr lang="de-AT"/>
              <a:t> </a:t>
            </a:r>
            <a:r>
              <a:rPr lang="de-AT" b="1"/>
              <a:t>Herausforderungen:</a:t>
            </a:r>
          </a:p>
          <a:p>
            <a:r>
              <a:rPr lang="de-AT"/>
              <a:t> Infrastruktur: Schienen- und Wasserstraßennetz müssen ausgebaut und modernisiert werden.</a:t>
            </a:r>
          </a:p>
          <a:p>
            <a:r>
              <a:rPr lang="de-AT"/>
              <a:t> Flexibilität: LKWs sind flexibler und können direkt bis zum Kunden fahren.</a:t>
            </a:r>
          </a:p>
          <a:p>
            <a:r>
              <a:rPr lang="de-AT"/>
              <a:t> Zeitaufwand: Binnenschiff und Bahn sind meist langsamer als der LKW</a:t>
            </a:r>
          </a:p>
          <a:p>
            <a:r>
              <a:rPr lang="de-AT"/>
              <a:t> Abhängigkeit von Wetterbedingungen: Schiffsverkehr kann bei Hoch- oder Niedrigwasser eingeschränkt sein.</a:t>
            </a:r>
          </a:p>
          <a:p>
            <a:endParaRPr lang="de-AT"/>
          </a:p>
          <a:p>
            <a:endParaRPr lang="de-AT" b="1"/>
          </a:p>
          <a:p>
            <a:r>
              <a:rPr lang="de-AT" b="1"/>
              <a:t>Lernziele:</a:t>
            </a:r>
          </a:p>
          <a:p>
            <a:r>
              <a:rPr lang="de-AT"/>
              <a:t>Die </a:t>
            </a:r>
            <a:r>
              <a:rPr lang="de-AT" err="1"/>
              <a:t>Schüler:innen</a:t>
            </a:r>
            <a:r>
              <a:rPr lang="de-AT"/>
              <a:t> verstehen, welche Verkehrsmittel für den Gütertransport zur Verfügung stehen und wie sie sich unterscheiden.</a:t>
            </a:r>
          </a:p>
          <a:p>
            <a:r>
              <a:rPr lang="de-AT"/>
              <a:t>Die </a:t>
            </a:r>
            <a:r>
              <a:rPr lang="de-AT" err="1"/>
              <a:t>Schüler:innen</a:t>
            </a:r>
            <a:r>
              <a:rPr lang="de-AT"/>
              <a:t> erkennen, welche ökologischen und gesellschaftlichen Vorteile der Gütertransport mit Bahn oder Binnenschiff gegenüber dem LKW bietet.</a:t>
            </a:r>
          </a:p>
          <a:p>
            <a:r>
              <a:rPr lang="de-AT"/>
              <a:t>Die </a:t>
            </a:r>
            <a:r>
              <a:rPr lang="de-AT" err="1"/>
              <a:t>Schüler:innen</a:t>
            </a:r>
            <a:r>
              <a:rPr lang="de-AT"/>
              <a:t> diskutieren, welche Herausforderungen beim Umstieg auf nachhaltigere Transportmittel entstehen können.</a:t>
            </a:r>
          </a:p>
          <a:p>
            <a:r>
              <a:rPr lang="de-AT"/>
              <a:t>Die </a:t>
            </a:r>
            <a:r>
              <a:rPr lang="de-AT" err="1"/>
              <a:t>Schüler:innen</a:t>
            </a:r>
            <a:r>
              <a:rPr lang="de-AT"/>
              <a:t> argumentieren, indem sie verschiedene Perspektiven abwägen und ihre Meinungen in der Gruppe begründet vertreten.</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de-AT"/>
              <a:t>Einstiegsübung zum Thema Klimawandel:</a:t>
            </a:r>
          </a:p>
          <a:p>
            <a:r>
              <a:rPr lang="de-AT"/>
              <a:t>Die Bilder dienen zur Anregung für eine Diskussion zum Thema Klimawandel und Erderwärmung Kleingruppen und im Klassenverband. Folgen und Fakten der Erderwärmung werden auch in der nächsten Folie aufgezeigt.</a:t>
            </a:r>
          </a:p>
          <a:p>
            <a:endParaRPr lang="de-AT"/>
          </a:p>
          <a:p>
            <a:r>
              <a:rPr lang="de-AT"/>
              <a:t>Dauer: 1 EH</a:t>
            </a:r>
          </a:p>
          <a:p>
            <a:endParaRPr lang="de-AT"/>
          </a:p>
          <a:p>
            <a:r>
              <a:rPr lang="de-AT"/>
              <a:t>Sozialform:</a:t>
            </a:r>
            <a:br>
              <a:rPr lang="de-AT"/>
            </a:br>
            <a:r>
              <a:rPr lang="de-AT"/>
              <a:t>Gruppenarbeit (4-5 Personen)</a:t>
            </a:r>
          </a:p>
          <a:p>
            <a:endParaRPr lang="de-AT"/>
          </a:p>
          <a:p>
            <a:r>
              <a:rPr lang="de-AT"/>
              <a:t>Vorbereitung: </a:t>
            </a:r>
          </a:p>
          <a:p>
            <a:r>
              <a:rPr lang="de-AT"/>
              <a:t>Bilder oder Karten von verschiedenen Klimawandel-Auswirkungen (z.B. schmelzende Gletscher, Überschwemmungen, Dürren), farbige Marker oder Stifte, große Papierbögen oder Whiteboard.</a:t>
            </a:r>
            <a:br>
              <a:rPr lang="de-AT"/>
            </a:br>
            <a:r>
              <a:rPr lang="de-AT"/>
              <a:t>Die Bilder können unter diesem Link aufgerufen und ausgedruckt werden: www.rewway.at</a:t>
            </a:r>
          </a:p>
          <a:p>
            <a:endParaRPr lang="de-AT"/>
          </a:p>
          <a:p>
            <a:r>
              <a:rPr lang="de-AT"/>
              <a:t>Karten mit Auswirkungen: Jede Gruppe erhält Karten mit Bildern von verschiedenen Auswirkungen des Klimawandels.</a:t>
            </a:r>
          </a:p>
          <a:p>
            <a:r>
              <a:rPr lang="de-AT"/>
              <a:t>Diskussion in Gruppen: Die Gruppen diskutieren, was auf den Bildern zu sehen ist und wie diese Auswirkungen mit dem Klimawandel zusammenhängen. Sie überlegen auch, welche Regionen und Menschen besonders betroffen sind. Wie können wir selbst den Klimawandel spüren?</a:t>
            </a:r>
          </a:p>
          <a:p>
            <a:r>
              <a:rPr lang="de-AT"/>
              <a:t>Ergebnisse präsentieren: Jede Gruppe präsentiert ihre Ergebnisse und klebt die Karten auf einen großen Papierbogen oder ein Whiteboard. Sie markieren mit farbigen Stiften, welche Auswirkungen besonders gravierend sind.</a:t>
            </a:r>
          </a:p>
          <a:p>
            <a:r>
              <a:rPr lang="de-AT"/>
              <a:t>Gemeinsame Reflexion: Diskutieren Sie mit der Klasse die Ergebnisse. Was haben die </a:t>
            </a:r>
            <a:r>
              <a:rPr lang="de-AT" err="1"/>
              <a:t>Schüler:innen</a:t>
            </a:r>
            <a:r>
              <a:rPr lang="de-AT"/>
              <a:t> über den Klimawandel gelernt? Welche Auswirkungen sind ihnen besonders aufgefallen? Wie können wir den Klimawandel spüren?</a:t>
            </a:r>
          </a:p>
          <a:p>
            <a:endParaRPr lang="de-AT"/>
          </a:p>
          <a:p>
            <a:r>
              <a:rPr lang="de-AT"/>
              <a:t>Leitfragen zur Diskussion:</a:t>
            </a:r>
          </a:p>
          <a:p>
            <a:r>
              <a:rPr lang="de-AT"/>
              <a:t>Überlegt was auf den Bildern zu sehen ist und wie diese Auswirkungen mit dem Klimawandel zusammenhängen.</a:t>
            </a:r>
            <a:br>
              <a:rPr lang="de-AT"/>
            </a:br>
            <a:r>
              <a:rPr lang="de-AT"/>
              <a:t>Wie können wir selbst den Klimawandel spüren?</a:t>
            </a:r>
          </a:p>
          <a:p>
            <a:r>
              <a:rPr lang="de-AT"/>
              <a:t>Welche Regionen und Menschen sind besonders betroffen?</a:t>
            </a:r>
          </a:p>
          <a:p>
            <a:r>
              <a:rPr lang="de-AT"/>
              <a:t>Welche Gefühle oder Gedanken lösen die Bilder bei euch aus?</a:t>
            </a:r>
            <a:br>
              <a:rPr lang="de-AT"/>
            </a:br>
            <a:endParaRPr lang="de-AT"/>
          </a:p>
          <a:p>
            <a:r>
              <a:rPr lang="de-AT"/>
              <a:t>Lernziele:</a:t>
            </a:r>
          </a:p>
          <a:p>
            <a:r>
              <a:rPr lang="de-AT"/>
              <a:t>Die </a:t>
            </a:r>
            <a:r>
              <a:rPr lang="de-AT" err="1"/>
              <a:t>Schüler:innen</a:t>
            </a:r>
            <a:r>
              <a:rPr lang="de-AT"/>
              <a:t> erkennen visuelle Anzeichen und Auswirkungen des Klimawandels.</a:t>
            </a:r>
          </a:p>
          <a:p>
            <a:r>
              <a:rPr lang="de-AT"/>
              <a:t>Die </a:t>
            </a:r>
            <a:r>
              <a:rPr lang="de-AT" err="1"/>
              <a:t>Schüler:innen</a:t>
            </a:r>
            <a:r>
              <a:rPr lang="de-AT"/>
              <a:t> stellen Zusammenhänge zwischen globalen Umweltveränderungen und dem Klimawandel her.</a:t>
            </a:r>
          </a:p>
          <a:p>
            <a:r>
              <a:rPr lang="de-AT"/>
              <a:t>Die </a:t>
            </a:r>
            <a:r>
              <a:rPr lang="de-AT" err="1"/>
              <a:t>Schüler:innen</a:t>
            </a:r>
            <a:r>
              <a:rPr lang="de-AT"/>
              <a:t> tauschen sich über persönliche Wahrnehmungen und globale Perspektiven aus.</a:t>
            </a:r>
          </a:p>
          <a:p>
            <a:r>
              <a:rPr lang="de-AT"/>
              <a:t>Die </a:t>
            </a:r>
            <a:r>
              <a:rPr lang="de-AT" err="1"/>
              <a:t>Schüler:innen</a:t>
            </a:r>
            <a:r>
              <a:rPr lang="de-AT"/>
              <a:t> entwickeln ein erstes Problembewusstsein für die Dringlichkeit klimabezogener Herausforderungen.</a:t>
            </a:r>
          </a:p>
          <a:p>
            <a:endParaRPr lang="de-AT"/>
          </a:p>
          <a:p>
            <a:endParaRPr lang="de-AT"/>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CB731-2ED0-EF6C-926F-5F98B5BE44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9B0FF49-8930-71A3-D5F9-7CB2D2E5978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4AFFE8A-4E1C-12F6-003E-16C7F29990AE}"/>
              </a:ext>
            </a:extLst>
          </p:cNvPr>
          <p:cNvSpPr>
            <a:spLocks noGrp="1"/>
          </p:cNvSpPr>
          <p:nvPr>
            <p:ph type="body" idx="1"/>
          </p:nvPr>
        </p:nvSpPr>
        <p:spPr/>
        <p:txBody>
          <a:bodyPr/>
          <a:lstStyle/>
          <a:p>
            <a:r>
              <a:rPr lang="de-AT"/>
              <a:t>Die Grafik veranschaulicht die Folgen der Erderwärmung und den Unterschied zwischen 1,5°C und 2°C</a:t>
            </a:r>
          </a:p>
          <a:p>
            <a:endParaRPr lang="de-AT"/>
          </a:p>
          <a:p>
            <a:r>
              <a:rPr lang="de-AT"/>
              <a:t>2019 lag die globale Durchschnittstemperatur 1,1 °C über dem vorindustriellen Niveau. In jedem Jahrzehnt steigt die durch den Menschen verursachte Erwärmung um 0,2 °C an. Eine Erwärmung um 2 °C hätte einschneidende negative Auswirkungen auf die Umwelt und unser Leben und unsere Gesundheit. Deshalb hat sich die internationale Gemeinschaft darauf geeinigt, dringende Maßnahmen erforderlich sind, um die Erderwärmung deutlich unter 2 °C zu halten und wenn möglich sogar auf 1,5 °C zu begrenzen. Lt. Weltklimarat ist es wahrscheinlich, dass die 1,5 °C-Marke in naher Zukunft erreicht wird (vgl. IPCC 2023: S. 12).</a:t>
            </a:r>
          </a:p>
          <a:p>
            <a:endParaRPr lang="de-AT"/>
          </a:p>
          <a:p>
            <a:r>
              <a:rPr lang="de-AT"/>
              <a:t>Quellen:</a:t>
            </a:r>
          </a:p>
          <a:p>
            <a:r>
              <a:rPr lang="de-AT"/>
              <a:t>Europäische Kommission (2024): https://climate.ec.europa.eu/climate-change/causes-climate-change_de; Abruf 15.05.2024</a:t>
            </a:r>
          </a:p>
          <a:p>
            <a:r>
              <a:rPr lang="de-AT"/>
              <a:t>IPCC (2023): https://www.de-ipcc.de/media/content/IPCC_AR6_SYR_DE_barrierefei.pdf, Abruf 16.05.2024</a:t>
            </a:r>
          </a:p>
          <a:p>
            <a:endParaRPr lang="de-AT"/>
          </a:p>
          <a:p>
            <a:endParaRPr lang="de-AT"/>
          </a:p>
          <a:p>
            <a:r>
              <a:rPr lang="de-AT"/>
              <a:t>Bildquelle: WWF Österreich 2025</a:t>
            </a:r>
          </a:p>
          <a:p>
            <a:endParaRPr lang="de-AT"/>
          </a:p>
        </p:txBody>
      </p:sp>
      <p:sp>
        <p:nvSpPr>
          <p:cNvPr id="4" name="Kopfzeilenplatzhalter 3">
            <a:extLst>
              <a:ext uri="{FF2B5EF4-FFF2-40B4-BE49-F238E27FC236}">
                <a16:creationId xmlns:a16="http://schemas.microsoft.com/office/drawing/2014/main" id="{0A6C38EF-023B-C438-3E52-43BC9D3AE9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C93EB6-73A6-1F47-1B37-86A6BB4DCCC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A2631B6-E7C3-14A2-1BB8-85F7466985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5EA803C-6F7A-71ED-7014-8554846CCAB3}"/>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7934044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de-AT"/>
              <a:t>Treibhausgase sind Gase in der Atmosphäre, die den Treibhauseffekt verstärken, indem sie die Energiebilanz der Erde beeinflussen. Obwohl Kohlendioxid, Methan und Lachgas natürlicherweise in geringen Konzentrationen vorhanden sind, haben menschliche Aktivitäten ihren Anteil seit dem letzten Jahrhundert signifikant erhöht.</a:t>
            </a:r>
          </a:p>
          <a:p>
            <a:r>
              <a:rPr lang="de-AT"/>
              <a:t>Um die Klimawirkung verschiedener Treibhausgase vergleichbar zu machen und ihr Erwärmungspotenzial zu definieren, werden Methan und Lachgas oft in sogenannten CO₂-Äquivalenten (CO2e) angegeben.</a:t>
            </a:r>
          </a:p>
          <a:p>
            <a:r>
              <a:rPr lang="de-AT"/>
              <a:t>Der Treibhausgasausstoß der EU betrug im Jahr 2021 etwa 3,5 Milliarden Tonnen CO2-Äquivalente.</a:t>
            </a:r>
          </a:p>
          <a:p>
            <a:endParaRPr lang="de-AT"/>
          </a:p>
          <a:p>
            <a:r>
              <a:rPr lang="de-AT"/>
              <a:t>Die Treibhausgasemissionen in der EU setzten sich 2019 aus 80% Kohlendioxid, 11 % Methan, 6% Lachgas und 2% Fluorkohlenwasserstoffe zusammen.</a:t>
            </a:r>
          </a:p>
          <a:p>
            <a:endParaRPr lang="de-AT"/>
          </a:p>
          <a:p>
            <a:r>
              <a:rPr lang="de-AT"/>
              <a:t>Diagramm angelehnt an Europäische Umweltagentur (EEA):</a:t>
            </a:r>
          </a:p>
          <a:p>
            <a:r>
              <a:rPr lang="de-AT"/>
              <a:t>Europäisches Parlament (2024): https://www.europarl.europa.eu/resources/library/images/20211027PHT16017/20211027PHT16017_original.jpg; Abruf 18.03.2025</a:t>
            </a:r>
          </a:p>
          <a:p>
            <a:br>
              <a:rPr lang="de-AT"/>
            </a:br>
            <a:r>
              <a:rPr lang="de-AT"/>
              <a:t>Quellen:</a:t>
            </a:r>
          </a:p>
          <a:p>
            <a:r>
              <a:rPr lang="de-AT"/>
              <a:t>DESTATIS (2024): https://www.destatis.de/Europa/DE/Thema/GreenDeal/_inhalt.html; Abruf 18.03.2025</a:t>
            </a:r>
          </a:p>
          <a:p>
            <a:r>
              <a:rPr lang="de-AT"/>
              <a:t>Myclimate (2024): https://www.myclimate.org/de/informieren/faq/faq-detail/was-sind-treibhausgase/; Abruf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a:t>Der anhaltende Anstieg des Güterverkehrs, insbesondere des LKW-Verkehrs, hat erhebliche Auswirkungen auf die Umwelt und das Klima.</a:t>
            </a:r>
          </a:p>
          <a:p>
            <a:r>
              <a:rPr lang="de-AT"/>
              <a:t>Prognosen gehen von einer beinahe Verdoppelung des Güterverkehrs bis 2050 aus (zu 2019). (vgl. IFT 2023: S. 67)</a:t>
            </a:r>
          </a:p>
          <a:p>
            <a:endParaRPr lang="de-AT"/>
          </a:p>
          <a:p>
            <a:endParaRPr lang="de-AT"/>
          </a:p>
          <a:p>
            <a:r>
              <a:rPr lang="de-AT"/>
              <a:t>Bildquelle:</a:t>
            </a:r>
          </a:p>
          <a:p>
            <a:r>
              <a:rPr lang="de-AT"/>
              <a:t>Smart Freight </a:t>
            </a:r>
            <a:r>
              <a:rPr lang="de-AT" err="1"/>
              <a:t>Centre</a:t>
            </a:r>
            <a:r>
              <a:rPr lang="de-AT"/>
              <a:t> (2024): GLEC Framework v3.1 </a:t>
            </a:r>
            <a:r>
              <a:rPr lang="de-AT" err="1"/>
              <a:t>edition</a:t>
            </a:r>
            <a:r>
              <a:rPr lang="de-AT"/>
              <a:t>, </a:t>
            </a:r>
            <a:r>
              <a:rPr lang="de-AT" err="1"/>
              <a:t>revised</a:t>
            </a:r>
            <a:r>
              <a:rPr lang="de-AT"/>
              <a:t> and </a:t>
            </a:r>
            <a:r>
              <a:rPr lang="de-AT" err="1"/>
              <a:t>updated</a:t>
            </a:r>
            <a:r>
              <a:rPr lang="de-AT"/>
              <a:t>. In: https://https://www.smartfreightcentre.org/en/our-programs/emissions-accounting/global-logistics-emissions-council/calculate-report-glec-framework/, S. 8</a:t>
            </a:r>
          </a:p>
          <a:p>
            <a:r>
              <a:rPr lang="de-AT"/>
              <a:t>Basierend auf: ITF (2023): ITF Transport Outlook 2023, OECD Publishing, Paris; on https://doi.org/10.1787/b6cc9ad5-en.; last </a:t>
            </a:r>
            <a:r>
              <a:rPr lang="de-AT" err="1"/>
              <a:t>viewed</a:t>
            </a:r>
            <a:r>
              <a:rPr lang="de-AT"/>
              <a:t> 25/09/2024</a:t>
            </a:r>
          </a:p>
          <a:p>
            <a:endParaRPr lang="de-AT"/>
          </a:p>
          <a:p>
            <a:r>
              <a:rPr lang="de-AT"/>
              <a:t>Quelle:</a:t>
            </a:r>
          </a:p>
          <a:p>
            <a:r>
              <a:rPr lang="de-AT"/>
              <a:t>ITF (2023): ITF Transport Outlook 2023, OECD Publishing, Paris; on https://doi.org/10.1787/b6cc9ad5-en; Abruf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de-AT"/>
              <a:t>Der Straßenverkehr ist für rund 99% der Emissionen im Verkehrssektor verantwortlich. (vgl. Umweltbundesamt 2024: S. 138)</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de-AT"/>
              <a:t>Das Konzept “</a:t>
            </a:r>
            <a:r>
              <a:rPr lang="de-AT" err="1"/>
              <a:t>green</a:t>
            </a:r>
            <a:r>
              <a:rPr lang="de-AT"/>
              <a:t> </a:t>
            </a:r>
            <a:r>
              <a:rPr lang="de-AT" err="1"/>
              <a:t>logistics</a:t>
            </a:r>
            <a:r>
              <a:rPr lang="de-AT"/>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a:p>
          <a:p>
            <a:r>
              <a:rPr lang="de-AT"/>
              <a:t>Soziale Ziele: Bewusstsein für nachhaltige Transporte schaffen und eine gute Lebensqualität garantieren. </a:t>
            </a:r>
          </a:p>
          <a:p>
            <a:r>
              <a:rPr lang="de-AT"/>
              <a:t>Ökologische Ziele: Reduktion der Emissionen sowie generell den Ressourcenkonsum reduzieren. </a:t>
            </a:r>
          </a:p>
          <a:p>
            <a:r>
              <a:rPr lang="de-AT"/>
              <a:t>Ökonomische Ziele: aus finanzieller Sicht sollten keine Mehrkosten anfallen bzw. eine Kostenreduktion realisiert werden und Unproduktivitäten (Zeitspanne, in der etwas oder jemand nicht produktiv ist) minimiert werden.  </a:t>
            </a:r>
          </a:p>
          <a:p>
            <a:endParaRPr lang="de-AT"/>
          </a:p>
          <a:p>
            <a:r>
              <a:rPr lang="de-AT"/>
              <a:t>Den unterschiedlichen Bereichen können selbstverständlich noch andere Ziele zugeordnet werden, wodurch sich eine ausgeglichene Zielverfolgung über alle Bereiche hinweg noch schwieriger gestaltet. </a:t>
            </a:r>
          </a:p>
          <a:p>
            <a:endParaRPr lang="de-AT"/>
          </a:p>
          <a:p>
            <a:r>
              <a:rPr lang="de-AT"/>
              <a:t>Quellen:</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r>
              <a:rPr lang="de-AT" err="1"/>
              <a:t>Saroha</a:t>
            </a:r>
            <a:r>
              <a:rPr lang="de-AT"/>
              <a:t>, </a:t>
            </a:r>
            <a:r>
              <a:rPr lang="de-AT" err="1"/>
              <a:t>Rituraj</a:t>
            </a:r>
            <a:r>
              <a:rPr lang="de-AT"/>
              <a:t> (2014): Green </a:t>
            </a:r>
            <a:r>
              <a:rPr lang="de-AT" err="1"/>
              <a:t>logistics</a:t>
            </a:r>
            <a:r>
              <a:rPr lang="de-AT"/>
              <a:t> &amp; </a:t>
            </a:r>
            <a:r>
              <a:rPr lang="de-AT" err="1"/>
              <a:t>its</a:t>
            </a:r>
            <a:r>
              <a:rPr lang="de-AT"/>
              <a:t> </a:t>
            </a:r>
            <a:r>
              <a:rPr lang="de-AT" err="1"/>
              <a:t>significance</a:t>
            </a:r>
            <a:r>
              <a:rPr lang="de-AT"/>
              <a:t> in modern </a:t>
            </a:r>
            <a:r>
              <a:rPr lang="de-AT" err="1"/>
              <a:t>day</a:t>
            </a:r>
            <a:r>
              <a:rPr lang="de-AT"/>
              <a:t> </a:t>
            </a:r>
            <a:r>
              <a:rPr lang="de-AT" err="1"/>
              <a:t>systems</a:t>
            </a:r>
            <a:r>
              <a:rPr lang="de-AT"/>
              <a:t>; In: International Review </a:t>
            </a:r>
            <a:r>
              <a:rPr lang="de-AT" err="1"/>
              <a:t>of</a:t>
            </a:r>
            <a:r>
              <a:rPr lang="de-AT"/>
              <a:t> Applied Engineering Research, S.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4299C-1A49-15D0-AF63-6BEC0CF2EB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3AD3DAD-0812-31EF-690B-CA223DEBACA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D7D590-8DCF-E66F-5FF2-2DEF2AFD4156}"/>
              </a:ext>
            </a:extLst>
          </p:cNvPr>
          <p:cNvSpPr>
            <a:spLocks noGrp="1"/>
          </p:cNvSpPr>
          <p:nvPr>
            <p:ph type="body" idx="1"/>
          </p:nvPr>
        </p:nvSpPr>
        <p:spPr/>
        <p:txBody>
          <a:bodyPr/>
          <a:lstStyle/>
          <a:p>
            <a:r>
              <a:rPr lang="de-AT" err="1"/>
              <a:t>Youtube</a:t>
            </a:r>
            <a:r>
              <a:rPr lang="de-AT"/>
              <a:t> (2020): https://youtu.be/JAV5t7zVCGw?si=zVztF_CAhAEV1nbd; Abruf 11.06.2024</a:t>
            </a:r>
          </a:p>
          <a:p>
            <a:endParaRPr lang="de-AT"/>
          </a:p>
          <a:p>
            <a:r>
              <a:rPr lang="de-AT"/>
              <a:t>Potenzielle Fragen im Anschluss an das Video: </a:t>
            </a:r>
          </a:p>
          <a:p>
            <a:r>
              <a:rPr lang="de-AT"/>
              <a:t>1. Welche Ansätze für einen Nachhaltigen Verkehr hast du im Video gesehen?</a:t>
            </a:r>
          </a:p>
          <a:p>
            <a:r>
              <a:rPr lang="de-AT"/>
              <a:t>2. Ist ein nachhaltiger Verkehr möglich?</a:t>
            </a:r>
          </a:p>
          <a:p>
            <a:r>
              <a:rPr lang="de-AT"/>
              <a:t>3. Wie sähe er deiner Meinung nach aus und was könntest du dazu beitragen?</a:t>
            </a:r>
          </a:p>
          <a:p>
            <a:endParaRPr lang="de-AT"/>
          </a:p>
          <a:p>
            <a:r>
              <a:rPr lang="de-AT"/>
              <a:t>Frage 1 – Ansätze aus dem Video:</a:t>
            </a:r>
          </a:p>
          <a:p>
            <a:r>
              <a:rPr lang="de-AT"/>
              <a:t>„Nutzen statt besitzen“: kaum private Autos, dafür Car-</a:t>
            </a:r>
            <a:r>
              <a:rPr lang="de-AT" err="1"/>
              <a:t>sharing</a:t>
            </a:r>
            <a:r>
              <a:rPr lang="de-AT"/>
              <a:t>, </a:t>
            </a:r>
            <a:r>
              <a:rPr lang="de-AT" err="1"/>
              <a:t>leihbare</a:t>
            </a:r>
            <a:r>
              <a:rPr lang="de-AT"/>
              <a:t> E-Scooter etc.</a:t>
            </a:r>
          </a:p>
          <a:p>
            <a:r>
              <a:rPr lang="de-AT"/>
              <a:t>Öffentlicher Nahverkehr ist schnell, verlässlich, gut ausgebaut und leistbar</a:t>
            </a:r>
          </a:p>
          <a:p>
            <a:r>
              <a:rPr lang="de-AT"/>
              <a:t>dichtes Netz an sicheren Radwegen</a:t>
            </a:r>
          </a:p>
          <a:p>
            <a:r>
              <a:rPr lang="de-AT"/>
              <a:t>Alternative Antriebe </a:t>
            </a:r>
          </a:p>
          <a:p>
            <a:endParaRPr lang="de-AT"/>
          </a:p>
          <a:p>
            <a:r>
              <a:rPr lang="de-AT"/>
              <a:t>Fragen 2-3 dienen zur Diskussionsanregung in Gruppen oder im Klassenverband.</a:t>
            </a:r>
          </a:p>
          <a:p>
            <a:endParaRPr lang="de-AT"/>
          </a:p>
        </p:txBody>
      </p:sp>
      <p:sp>
        <p:nvSpPr>
          <p:cNvPr id="4" name="Kopfzeilenplatzhalter 3">
            <a:extLst>
              <a:ext uri="{FF2B5EF4-FFF2-40B4-BE49-F238E27FC236}">
                <a16:creationId xmlns:a16="http://schemas.microsoft.com/office/drawing/2014/main" id="{646CCFEC-EE2F-5BC6-0E4A-660FB2BA81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CCD6AB2-2ACE-82CA-F093-842AE9EB52D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39FFC65-38C9-A724-CC1A-CD07BB2D87A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BD73BF5-0DC5-84DD-A518-CB93E994BFAC}"/>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8604663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Güterverkehr wird als ein umweltschädlicher Bereich der Logistik identifiziert, da er mit Treibhausgasemissionen und Verkehrsüberlastung wichtige Umwelt- und Nachhaltigkeitsprobleme in Europa verursacht. Angesichts des steigenden Transportaufkommens wird der Handlungsbedarf und die Relevanz des Themas Nachhaltigkeit im Güterverkehr immer größer.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diesen Problemen entgegenzuwirken, werden verschiedene Maßnahmen ergriffen. Dazu gehören geänderte Preisgestaltung, die Nutzung alternativer Treibstoffe, die Förderung der Verlagerung auf nachhaltige Verkehrsträger wie Schiene und Binnenwasserstraße sowie die vermehrte Nutzung innovativer Technologien.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(2011): Weißbuch - Fahrplan zu einem einheitlichen europäischen Verkehrsraum – Hin zu einem wettbewerbsorientierten und ressourcenschonenden Verkehrssystem, S. 10 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Flaticon (2024): https://www.flaticon.com/de/kostenlose-icons/erde; Erde Icons erstellt von </a:t>
            </a: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 Flaticon, Abruf 08.07.2024</a:t>
            </a:r>
          </a:p>
          <a:p>
            <a:endParaRPr lang="de-AT"/>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Im Jahr 2015 hat die Weltgemeinschaft unter der Leitung der Vereinten Nationen die Agenda 2030 verabschiedet. Diese Agenda setzt sich aus 17 globalen Zielen zusammen, die eine bessere Zukunft für alle anstreben. Ziel der Agenda 2030 ist es, weltweit ein menschenwürdiges Leben zu ermöglichen und gleichzeitig die natürlichen Lebensgrundlagen nachhaltig zu schützen. Hierbei werden ökonomische, ökologische und soziale Aspekte berücksichtigt. Die Agenda 2030 betont die gemeinsame Verantwortung aller Akteure, einschließlich Politik, Wirtschaft, Wissenschaft, Zivilgesellschaft und jedes einzelnen Menschen.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UNRIC (2025): https://unric.org/de/17ziele/; Abruf 18.03.2025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Grüne Deal wurde 2019 ins Leben gerufen und ist eine Zusammenstellung von politischen Maßnahmen, die von der EU ergriffen werden, um den Übergang zu einer klimaneutralen Gesellschaft bis 2050 zu ermöglichen. Das Ziel des Grünen Deals besteht darin, eine faire und wohlhabende Gesellschaft zu schaffen, die von einer modernen und wettbewerbsfähigen Wirtschaft unterstützt wird.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dieses Ziel zu erreichen, betont der Grüne Deal, dass ein ganzheitlicher und sektorenübergreifender Ansatz notwendig ist, bei dem alle relevanten Politikbereiche auf das übergeordnete Ziel des Klimaschutzes ausgerichtet sind. Das Paket enthält Maßnahmen, die eine breite Palette von Politikbereichen betreffen, einschließlich Klima, Umwelt, Energie, Verkehr, Industrie, Landwirtschaft und nachhaltiges Finanzwesen.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Green Deal hat das Ziel, bis 2050 eine klimaneutrale EU zu erreichen, wobei die Treibhausgasemissionen bis 2030 um mindestens 55 % gegenüber 1990 reduziert werden sollen. Dazu bedarf es einer grundlegenden Umstellung von Wirtschaft und Gesellschaft in vielen Bereichen.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"Fit für 55" ist ein Maßnahmenpaket, das die Überarbeitung und Aktualisierung von EU-Rechtsvorschriften sowie die Einführung neuer Initiativen umfasst, um sicherzustellen, dass die EU-Maßnahmen mit den Klimazielen des Rates und des Europäischen Parlaments im Einklang stehen.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Europäischer Rat der Europäischen Union (2024): https://www.consilium.europa.eu/de/policies/green-deal/; Abruf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als Einzelübung oder als Gruppenübung für kleinere Gruppe (max. 3 Personen)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Dauer: 10-20 Minuten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Mögliche Impulse für 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 – keine Armut: Spenden von Kleidung und Spielsachen für bedürftige Kinder / Sammelaktionen für Schulen in ärmeren Ländern.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2 – kein Hunger: Teilnahme an Lebensmittelspendenaktionen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3 – Gesundheit und Wohlergehen: selbst an Sportprogrammen teilnehmen, sich gesund ernähren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4 – hochwertige </a:t>
            </a:r>
            <a:r>
              <a:rPr lang="de-AT" sz="1200" kern="1200" err="1">
                <a:solidFill>
                  <a:schemeClr val="tx1"/>
                </a:solidFill>
                <a:effectLst/>
                <a:latin typeface="+mn-lt"/>
                <a:ea typeface="+mn-ea"/>
                <a:cs typeface="+mn-cs"/>
              </a:rPr>
              <a:t>Bidung</a:t>
            </a:r>
            <a:r>
              <a:rPr lang="de-AT" sz="1200" kern="1200">
                <a:solidFill>
                  <a:schemeClr val="tx1"/>
                </a:solidFill>
                <a:effectLst/>
                <a:latin typeface="+mn-lt"/>
                <a:ea typeface="+mn-ea"/>
                <a:cs typeface="+mn-cs"/>
              </a:rPr>
              <a:t>: Nachhilfe für jüngere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anbieten, Bücher-Tauschbörse organisieren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5 – Geschlechtergerechtigkeit: geschlechtergerechte Sprache verwenden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6 – Sauberes Wasser und Sanitäreinrichtungen: Wasser sparen und bewusst nutzen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12 – Nachhaltiger Konsum und Produktion: Überlege woher deine Lebensmittel stammen, kaufe Produkte aus der Region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Reflexionsimpuls nach der Diskussion: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Welches Ziel spricht dich persönlich am meisten an – und warum?</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Ergebnissicherung: Kurze Präsentation im Plenum oder Sammlung auf einem Plakat / digitalen Board (z. B. </a:t>
            </a:r>
            <a:r>
              <a:rPr lang="de-AT" sz="1200" kern="1200" err="1">
                <a:solidFill>
                  <a:schemeClr val="tx1"/>
                </a:solidFill>
                <a:effectLst/>
                <a:latin typeface="+mn-lt"/>
                <a:ea typeface="+mn-ea"/>
                <a:cs typeface="+mn-cs"/>
              </a:rPr>
              <a:t>Padlet</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Vertiefungsidee: Erstellung eines „SDG-Aktionsplans“ für die Schule oder Klasse.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reflektieren, wie sie selbst zur Erreichung der SDGs beitragen können.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entwickeln konkrete Ideen für nachhaltiges Handeln im persönlichen Umfeld.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tauschen sich über individuelle Perspektiven aus und fördern gegenseitiges Verständnis für globale Verantwortung.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stärken ihre Kommunikations- und Argumentationsfähigkeit im Gespräch über gesellschaftliche Themen.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Klimawandel ist eine globale Angelegenheit, die alle Länder und Regionen der Erde betrifft.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Lt. Eurobarometer-Umfrage betrachten über die Hälfte der jungen Menschen den Klimawandel als die wichtigste globale Herausforderung für die Zukunft der EU. Tatsächlich sind 91 % der 15- bis 24-Jährigen davon überzeugt, dass die Bekämpfung des Klimawandels sich positiv auf ihre persönliche Gesundheit und ihr Wohlergehen auswirken kann. Um den Folgen des Klimawandels effektiv zu begegnen, sind internationale Abkommen und Zusammenarbeit dringend erforderlich.</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Eine Reduzierung der Emissionen im Verkehr ist unerlässlich und u.a. durch Verkehrsvermeidung und Verkehrsverlagerung auf Schiene und Wasserstraße erreichbar. Das Binnenschiff bietet sich hier als nachhaltiges Verkehrsmittel mit freien Kapazitäten 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Europäisches Parlament (2022): https://www.europarl.europa.eu/news/de/press-room/20220119IPR21314/zukunft-europas-klimawandel-grosste-herausforderung-fur-die-eu-so-die-burger; Abruf 18.03.2025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(2024): https://de.freepik.com/vektoren-kostenlos/konzept-der-runde-der-umweltverschmutzung_10155239.htm; Abruf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Fragen in der darüberlegenden Folie können als Aufwärmübung zum Thema „Die internationale Wasserstraße Donau“ verwendet werden.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Didaktischer Hinweis: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besonders gut als aktivierender Einstieg in eine Unterrichtseinheit zur Binnenschifffahrt, nachhaltiger Logistik oder europäischer Infrastruktur. Die Fragen können zu Beginn zur Hypothesenbildung genutzt und am Ende der Einheit zur Reflexion und Vertiefung erneut aufgegriffen werden.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Diskussionsinput (5-10 Minuten Diskussion):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Wie viele Anrainerstaaten hat die Donau? 10</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Warum ist die Donau wichtig für die österreichische Wirtschaft? Wichtiger Transportweg. wichtig für internationalen Handel, Verbindung von Mittel- und Südeuropa, Schafft Arbeitsplätze zum Beispiel in Häfen, als Binnenschiffer, Anteil am BIP</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 großen Städte liegen an der Donau? Regensburg, Passau, Linz, Wien, Bratislava, Budapest, Novi </a:t>
            </a:r>
            <a:r>
              <a:rPr lang="de-AT" sz="1200" kern="1200" err="1">
                <a:solidFill>
                  <a:schemeClr val="tx1"/>
                </a:solidFill>
                <a:effectLst/>
                <a:latin typeface="+mn-lt"/>
                <a:ea typeface="+mn-ea"/>
                <a:cs typeface="+mn-cs"/>
              </a:rPr>
              <a:t>Sad</a:t>
            </a:r>
            <a:r>
              <a:rPr lang="de-AT" sz="1200" kern="1200">
                <a:solidFill>
                  <a:schemeClr val="tx1"/>
                </a:solidFill>
                <a:effectLst/>
                <a:latin typeface="+mn-lt"/>
                <a:ea typeface="+mn-ea"/>
                <a:cs typeface="+mn-cs"/>
              </a:rPr>
              <a:t>, Belgrad, Constanza…</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Input- mögliche Diskussionspunkte: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Infrastruktur: Welche Voraussetzungen braucht es, damit die Donau als Verkehrsweg effizient genutzt werden kann (z. B. Schleusen, Häfen, Schiffstypen)?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Wasserstraßen in Europa: Wie ist die Donau mit anderen Wasserwegen (z. B. Rhein-Main-Donau-Kanal) verbunden?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Märkte: Welche Güter werden über die Donau transportiert? Welche Länder profitieren besonders?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Anrainerstaaten: Welche politischen Herausforderungen entstehen durch die Vielzahl an Donauanrainern?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Verfügbarkeit der Donau: Wie beeinflussen Wasserstand, Klimawandel oder Umweltauflagen die Nutzbarkeit?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Freie Kapazitäten: Warum wird die Donau trotz ihrer Kapazitäten vergleichsweise wenig genutzt?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aktivieren ihr Vorwissen zur geografischen Lage und Bedeutung der Donau.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formulieren erste Fragen und Hypothesen zur Bedeutung der Donau für den europäischen Güterverkehr und die österreichische Wirtschaft.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Viadonau</a:t>
            </a:r>
            <a:r>
              <a:rPr lang="de-AT" sz="1200" kern="1200">
                <a:solidFill>
                  <a:schemeClr val="tx1"/>
                </a:solidFill>
                <a:effectLst/>
                <a:latin typeface="+mn-lt"/>
                <a:ea typeface="+mn-ea"/>
                <a:cs typeface="+mn-cs"/>
              </a:rPr>
              <a:t> (2019): Handbuch der Donauschifffahrt S. 46</a:t>
            </a:r>
          </a:p>
          <a:p>
            <a:endParaRPr lang="de-AT"/>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16B16-1F0F-AE2D-9A55-94E9B4A7C7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285317-838E-B4E3-0731-AE6A209B874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513B1A-E032-4BD5-9EE6-1099BE7A067F}"/>
              </a:ext>
            </a:extLst>
          </p:cNvPr>
          <p:cNvSpPr>
            <a:spLocks noGrp="1"/>
          </p:cNvSpPr>
          <p:nvPr>
            <p:ph type="body" idx="1"/>
          </p:nvPr>
        </p:nvSpPr>
        <p:spPr/>
        <p:txBody>
          <a:bodyPr/>
          <a:lstStyle/>
          <a:p>
            <a:r>
              <a:rPr lang="de-AT" sz="1200"/>
              <a:t>Quelle:</a:t>
            </a:r>
          </a:p>
          <a:p>
            <a:r>
              <a:rPr lang="de-AT" sz="1200" err="1"/>
              <a:t>Studyflix</a:t>
            </a:r>
            <a:r>
              <a:rPr lang="de-AT" sz="1200"/>
              <a:t> (2024): https://studyflix.de/erdkunde/donau-verlauf-5762, Abruf 08.04.2024</a:t>
            </a:r>
          </a:p>
          <a:p>
            <a:endParaRPr lang="de-AT" sz="1200"/>
          </a:p>
          <a:p>
            <a:r>
              <a:rPr lang="de-AT" sz="1200"/>
              <a:t>Fragen:</a:t>
            </a:r>
          </a:p>
          <a:p>
            <a:r>
              <a:rPr lang="de-AT" sz="1200"/>
              <a:t>1. Wo entspringt und wo mündet die Donau?</a:t>
            </a:r>
          </a:p>
          <a:p>
            <a:r>
              <a:rPr lang="de-AT" sz="1200"/>
              <a:t>Die Donau hat ihren Ursprung im Schwarzwald in Deutschland (Donaueschingen oder Breg) und mündet in Rumänien im Schwarzen Meer.</a:t>
            </a:r>
          </a:p>
          <a:p>
            <a:r>
              <a:rPr lang="de-AT" sz="1200"/>
              <a:t>2. Durch welche Länder fließt die Donau?</a:t>
            </a:r>
          </a:p>
          <a:p>
            <a:r>
              <a:rPr lang="de-AT" sz="1200"/>
              <a:t>Deutschland, Österreich, Slowakei, Ungarn, Kroatien, Serbien, Bulgarien, Moldawien, Ukraine, Rumänien</a:t>
            </a:r>
          </a:p>
          <a:p>
            <a:endParaRPr lang="de-AT" sz="1200"/>
          </a:p>
          <a:p>
            <a:r>
              <a:rPr lang="de-AT" sz="1200"/>
              <a:t>Die Donau ist mit einer Länge von 2.850 km der zweitlängste Fluss in Europa. Sie verläuft durch insgesamt zehn Länder und gilt als eine der ältesten und bedeutendsten Handelsrouten der Welt.</a:t>
            </a:r>
          </a:p>
          <a:p>
            <a:r>
              <a:rPr lang="de-AT" sz="1200"/>
              <a:t>Der Fluss entspringt nicht an einer genau definierten Quelle, der Ursprung liegt im Schwarzwald in Deutschland. Von dort aus fließt die Donau in Richtung Osten, durchquert verschiedene Länder und mündet letztendlich ins Schwarze Meer.</a:t>
            </a:r>
          </a:p>
          <a:p>
            <a:r>
              <a:rPr lang="de-AT" sz="1200"/>
              <a:t>Ab Bayern wird der Fluss schiffbar und durch den Main-Donau-Kanal mit anderen Wasserstraßen verbunden. Die Donau bildet bei ihrem Mündungsbereich ins Schwarze Meer das größte Flussdelta Europas. Es erstreckt sich über eine Fläche von rund 4.000 Quadratkilometern.</a:t>
            </a:r>
          </a:p>
          <a:p>
            <a:endParaRPr lang="de-AT"/>
          </a:p>
        </p:txBody>
      </p:sp>
      <p:sp>
        <p:nvSpPr>
          <p:cNvPr id="4" name="Kopfzeilenplatzhalter 3">
            <a:extLst>
              <a:ext uri="{FF2B5EF4-FFF2-40B4-BE49-F238E27FC236}">
                <a16:creationId xmlns:a16="http://schemas.microsoft.com/office/drawing/2014/main" id="{B7EF2B68-C67E-A78D-FD7A-32F25B31851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FA9CDC1-0908-717A-2F2C-F68BB01488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12F3A65-F5B7-A3B0-D4BD-6FA8B6D3DD9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1D63083-7AFE-7284-ACA7-4EDA28B8C06E}"/>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8579779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de-AT"/>
              <a:t>Die Donau, welche vom Schwarzwald in Deutschland bis zur Mündung ins Schwarze Meer in Rumänien und Ukraine fließt, verläuft durch zehn Anrainerstaaten (Deutschland, Österreich, Slowakei, Ungarn, Kroatien, Serbien, Bulgarien, Rumänien, Moldau, Ukraine) und gilt damit als der Fluss mit der höchsten Internationalität weltweit.</a:t>
            </a:r>
          </a:p>
          <a:p>
            <a:r>
              <a:rPr lang="de-AT"/>
              <a:t>Die Donau ist 2.845 km lang und hat eine schiffbare Länge von 2.415 km für die internationale Güterschifffahrt.</a:t>
            </a:r>
          </a:p>
          <a:p>
            <a:endParaRPr lang="de-AT"/>
          </a:p>
          <a:p>
            <a:endParaRPr lang="de-AT"/>
          </a:p>
          <a:p>
            <a:r>
              <a:rPr lang="de-AT"/>
              <a:t>Quelle:</a:t>
            </a:r>
          </a:p>
          <a:p>
            <a:r>
              <a:rPr lang="de-AT" altLang="de-DE" baseline="0" err="1"/>
              <a:t>Viadonau</a:t>
            </a:r>
            <a:r>
              <a:rPr lang="de-AT" altLang="de-DE" baseline="0"/>
              <a:t> (2019): </a:t>
            </a:r>
            <a:r>
              <a:rPr lang="de-DE" altLang="de-DE" sz="1200">
                <a:solidFill>
                  <a:schemeClr val="accent1"/>
                </a:solidFill>
              </a:rPr>
              <a:t>Handbuch der Donauschifffahrt </a:t>
            </a:r>
            <a:r>
              <a:rPr lang="de-AT"/>
              <a:t>S. 38 ff.</a:t>
            </a:r>
          </a:p>
          <a:p>
            <a:endParaRPr lang="de-AT"/>
          </a:p>
          <a:p>
            <a:r>
              <a:rPr lang="de-AT"/>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t>Pixabay (2025): https://pixabay.com/de/photos/schl%C3%B6gen-sch%C3%B6gener-schlinge-donau-4795383/; Abruf 20.03.2025</a:t>
            </a:r>
          </a:p>
          <a:p>
            <a:endParaRPr lang="de-AT"/>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a:p>
          <a:p>
            <a:r>
              <a:rPr lang="de-AT"/>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err="1"/>
              <a:t>standards</a:t>
            </a:r>
            <a:r>
              <a:rPr lang="de-AT"/>
              <a:t> sind für diesen Transport unerlässlich. </a:t>
            </a:r>
            <a:br>
              <a:rPr lang="de-AT"/>
            </a:br>
            <a:endParaRPr lang="de-AT"/>
          </a:p>
          <a:p>
            <a:r>
              <a:rPr lang="de-AT"/>
              <a:t>Die Beförderung von Containern per Binnenschiff hat sich in den letzten Jahren mehr als verdoppelt. Ein Großteil des Container- und </a:t>
            </a:r>
            <a:r>
              <a:rPr lang="de-AT" err="1"/>
              <a:t>Hinterlandverkehrs</a:t>
            </a:r>
            <a:r>
              <a:rPr lang="de-AT"/>
              <a:t> wird am Rhein und über die ZARA-Häfen (</a:t>
            </a:r>
            <a:r>
              <a:rPr lang="de-AT" err="1"/>
              <a:t>Zeebrügge</a:t>
            </a:r>
            <a:r>
              <a:rPr lang="de-AT"/>
              <a:t>, Antwerpen, Rotterdam, Amsterdam) abgewickelt.</a:t>
            </a:r>
          </a:p>
          <a:p>
            <a:endParaRPr lang="de-AT"/>
          </a:p>
          <a:p>
            <a:r>
              <a:rPr lang="de-AT" b="0" i="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a:br>
            <a:r>
              <a:rPr lang="de-AT" b="0" i="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a:p>
          <a:p>
            <a:r>
              <a:rPr lang="de-AT"/>
              <a:t>Quelle:</a:t>
            </a:r>
          </a:p>
          <a:p>
            <a:r>
              <a:rPr lang="de-AT"/>
              <a:t>BDB (2025): https://www.binnenschiff.de/system-wasserstrasse/gueterschifffahrt/; Abruf 18.03.2025</a:t>
            </a:r>
          </a:p>
          <a:p>
            <a:r>
              <a:rPr lang="de-AT" altLang="de-DE" baseline="0" err="1"/>
              <a:t>Viadonau</a:t>
            </a:r>
            <a:r>
              <a:rPr lang="de-AT" altLang="de-DE" baseline="0"/>
              <a:t> (2019): </a:t>
            </a:r>
            <a:r>
              <a:rPr lang="de-DE" altLang="de-DE" sz="1200">
                <a:solidFill>
                  <a:schemeClr val="accent1"/>
                </a:solidFill>
              </a:rPr>
              <a:t>Handbuch der Donauschifffahrt </a:t>
            </a:r>
            <a:r>
              <a:rPr lang="de-AT" altLang="de-DE" sz="1200">
                <a:solidFill>
                  <a:schemeClr val="accent1"/>
                </a:solidFill>
              </a:rPr>
              <a:t>S. 161 ff.</a:t>
            </a:r>
            <a:endParaRPr lang="de-AT"/>
          </a:p>
          <a:p>
            <a:endParaRPr lang="de-AT"/>
          </a:p>
          <a:p>
            <a:endParaRPr lang="de-AT"/>
          </a:p>
          <a:p>
            <a:r>
              <a:rPr lang="de-AT"/>
              <a:t>Bildquelle:</a:t>
            </a:r>
          </a:p>
          <a:p>
            <a:r>
              <a:rPr lang="de-AT"/>
              <a:t>https://www.flaticon.com/de/kostenlose-icons/mehl; Mehl Icons erstellt von </a:t>
            </a:r>
            <a:r>
              <a:rPr lang="de-AT" err="1"/>
              <a:t>Freepik</a:t>
            </a:r>
            <a:r>
              <a:rPr lang="de-AT"/>
              <a:t> – Flaticon; Abruf 07.02.2025</a:t>
            </a:r>
          </a:p>
          <a:p>
            <a:r>
              <a:rPr lang="de-AT"/>
              <a:t>https://www.flaticon.com/de/kostenlose-icons/gefahrgut; Gefahrgut Icons erstellt von </a:t>
            </a:r>
            <a:r>
              <a:rPr lang="de-AT" err="1"/>
              <a:t>surang</a:t>
            </a:r>
            <a:r>
              <a:rPr lang="de-AT"/>
              <a:t> – Flaticon</a:t>
            </a:r>
            <a:r>
              <a:rPr lang="en-US"/>
              <a:t>; </a:t>
            </a:r>
            <a:r>
              <a:rPr lang="en-US" err="1"/>
              <a:t>Abruf</a:t>
            </a:r>
            <a:r>
              <a:rPr lang="en-US"/>
              <a:t> 19.04.2024</a:t>
            </a:r>
            <a:endParaRPr lang="de-AT"/>
          </a:p>
          <a:p>
            <a:r>
              <a:rPr lang="de-AT"/>
              <a:t>https://www.flaticon.com/de/kostenlose-icons/container; Container Icons erstellt von </a:t>
            </a:r>
            <a:r>
              <a:rPr lang="de-AT" err="1"/>
              <a:t>Freepik</a:t>
            </a:r>
            <a:r>
              <a:rPr lang="de-AT"/>
              <a:t> – Flaticon; Abruf 07.02.2025</a:t>
            </a:r>
          </a:p>
          <a:p>
            <a:r>
              <a:rPr lang="de-AT"/>
              <a:t>https://www.flaticon.com/de/kostenlose-icons/metall; Metall Icons erstellt von </a:t>
            </a:r>
            <a:r>
              <a:rPr lang="de-AT" err="1"/>
              <a:t>surang</a:t>
            </a:r>
            <a:r>
              <a:rPr lang="de-AT"/>
              <a:t> – Flaticon; Abruf 07.02.2025</a:t>
            </a:r>
          </a:p>
          <a:p>
            <a:r>
              <a:rPr lang="en-US"/>
              <a:t>https://www.flaticon.com/free-icons/ferry-boat; Ferry boat icons created by </a:t>
            </a:r>
            <a:r>
              <a:rPr lang="en-US" err="1"/>
              <a:t>Freepik</a:t>
            </a:r>
            <a:r>
              <a:rPr lang="en-US"/>
              <a:t> – </a:t>
            </a:r>
            <a:r>
              <a:rPr lang="en-US" err="1"/>
              <a:t>Flaticon</a:t>
            </a:r>
            <a:r>
              <a:rPr lang="en-US"/>
              <a:t>; </a:t>
            </a:r>
            <a:r>
              <a:rPr lang="en-US" err="1"/>
              <a:t>Abruf</a:t>
            </a:r>
            <a:r>
              <a:rPr lang="en-US"/>
              <a:t> 19.04.2024</a:t>
            </a:r>
            <a:endParaRPr lang="de-AT"/>
          </a:p>
          <a:p>
            <a:endParaRPr lang="de-AT"/>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pPr marL="171450" indent="-171450">
              <a:buFont typeface="Arial" panose="020B0604020202020204" pitchFamily="34" charset="0"/>
              <a:buChar char="•"/>
            </a:pPr>
            <a:r>
              <a:rPr lang="de-AT"/>
              <a:t>Waren auf der Donau (Welche Güter werden transportiert?)</a:t>
            </a:r>
          </a:p>
          <a:p>
            <a:pPr marL="171450" indent="-171450">
              <a:buFont typeface="Arial" panose="020B0604020202020204" pitchFamily="34" charset="0"/>
              <a:buChar char="•"/>
            </a:pPr>
            <a:r>
              <a:rPr lang="de-AT"/>
              <a:t>Vorteile der Donau als Transportweg (Warum ist sie besser als die Straße?)</a:t>
            </a:r>
          </a:p>
          <a:p>
            <a:pPr marL="171450" indent="-171450">
              <a:buFont typeface="Arial" panose="020B0604020202020204" pitchFamily="34" charset="0"/>
              <a:buChar char="•"/>
            </a:pPr>
            <a:r>
              <a:rPr lang="de-AT"/>
              <a:t>Probleme der Donau-Schifffahrt (Welche Hindernisse gibt es?)</a:t>
            </a:r>
          </a:p>
          <a:p>
            <a:pPr marL="171450" indent="-171450">
              <a:buFont typeface="Arial" panose="020B0604020202020204" pitchFamily="34" charset="0"/>
              <a:buChar char="•"/>
            </a:pPr>
            <a:r>
              <a:rPr lang="de-AT"/>
              <a:t>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recherchieren gezielt im Internet zu einem ausgewählten Aspekt der Donau-Schifffahrt.</a:t>
            </a:r>
          </a:p>
          <a:p>
            <a:r>
              <a:rPr lang="de-AT"/>
              <a:t>Die </a:t>
            </a:r>
            <a:r>
              <a:rPr lang="de-AT" err="1"/>
              <a:t>Schüler:innen</a:t>
            </a:r>
            <a:r>
              <a:rPr lang="de-AT"/>
              <a:t> erkennen, welche Güter auf der Donau transportiert werden und welche Bedeutung dieser Transportweg für die Wirtschaft hat.</a:t>
            </a:r>
          </a:p>
          <a:p>
            <a:r>
              <a:rPr lang="de-AT"/>
              <a:t>Die </a:t>
            </a:r>
            <a:r>
              <a:rPr lang="de-AT" err="1"/>
              <a:t>Schüler:innen</a:t>
            </a:r>
            <a:r>
              <a:rPr lang="de-AT"/>
              <a:t> beschreiben, welche Herausforderungen mit der Schifffahrt auf der Donau verbunden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a:hlinkClick r:id="rId3"/>
              </a:rPr>
              <a:t>https://www.youtube.com/watch?v=Fp1cs4I8HWo</a:t>
            </a:r>
            <a:endParaRPr lang="de-AT" sz="1200"/>
          </a:p>
          <a:p>
            <a:endParaRPr lang="de-AT"/>
          </a:p>
          <a:p>
            <a:r>
              <a:rPr lang="de-AT"/>
              <a:t>Wie heißt der nördlichste Hafen an der Donau?</a:t>
            </a:r>
          </a:p>
          <a:p>
            <a:r>
              <a:rPr lang="de-AT"/>
              <a:t>Regensburg</a:t>
            </a:r>
          </a:p>
          <a:p>
            <a:endParaRPr lang="de-AT"/>
          </a:p>
          <a:p>
            <a:r>
              <a:rPr lang="de-AT"/>
              <a:t>In welchem Land liegt der Hafen </a:t>
            </a:r>
            <a:r>
              <a:rPr lang="de-AT" err="1"/>
              <a:t>Konstanza</a:t>
            </a:r>
            <a:r>
              <a:rPr lang="de-AT"/>
              <a:t> und wie ist er mit der Donau verbunden?</a:t>
            </a:r>
          </a:p>
          <a:p>
            <a:r>
              <a:rPr lang="de-AT"/>
              <a:t>Rumänien, durch einen Kanal mit der Donau verbunden</a:t>
            </a:r>
          </a:p>
          <a:p>
            <a:endParaRPr lang="de-AT"/>
          </a:p>
          <a:p>
            <a:r>
              <a:rPr lang="de-AT"/>
              <a:t>Warum haben die rumänischen Donauhäfen seit dem Beginn des Ukrainekrieges an Bedeutung gewonnen?</a:t>
            </a:r>
          </a:p>
          <a:p>
            <a:r>
              <a:rPr lang="de-AT"/>
              <a:t>Häfen in Ukraine sind seit dem Krieg nur mehr beschränkt verfügbar, daher weicht man auf rumänische Häfen aus, Ukraine ist ein Exportland für Getreide</a:t>
            </a:r>
          </a:p>
          <a:p>
            <a:endParaRPr lang="de-AT"/>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16924472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a:t>Maßnahmen, um die Nachhaltigkeit und Nutzbarkeit der Binnenschifffahrt weiter voranzutreiben:</a:t>
            </a:r>
          </a:p>
          <a:p>
            <a:r>
              <a:rPr lang="de-AT"/>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a:t>Der Einsatz von umweltfreundlichen Kraftstoffen, Umstieg auf alternative Antriebssysteme wie Elektromobilität oder Wasserstoffantrieb tragen zu einer nachhaltigen Binnenschifffahrt bei. </a:t>
            </a:r>
          </a:p>
          <a:p>
            <a:r>
              <a:rPr lang="de-AT"/>
              <a:t>Die Erschließung neuer Märkte und Marktsegmente (z.B. Containertransport) kann den Anteil der Binnenschifffahrt am Gesamtverkehr erhöhen.</a:t>
            </a:r>
          </a:p>
          <a:p>
            <a:endParaRPr lang="de-AT"/>
          </a:p>
          <a:p>
            <a:r>
              <a:rPr lang="de-AT"/>
              <a:t>Quelle:</a:t>
            </a:r>
          </a:p>
          <a:p>
            <a:r>
              <a:rPr lang="de-AT"/>
              <a:t>Bundesanstalt für Wasserbau (2017): Kolloquium Wasserbauliche Herausforderungen an den Binnenschifffahrtsstraßen, https://izw.baw.de/</a:t>
            </a:r>
            <a:r>
              <a:rPr lang="de-AT" err="1"/>
              <a:t>publikationen</a:t>
            </a:r>
            <a:r>
              <a:rPr lang="de-AT"/>
              <a:t>/</a:t>
            </a:r>
            <a:r>
              <a:rPr lang="de-AT" err="1"/>
              <a:t>kolloquien</a:t>
            </a:r>
            <a:r>
              <a:rPr lang="de-AT"/>
              <a:t>/0/02_Kempmann-Kriedel_Rusche-Pauli-Georges_Herausforderungen....</a:t>
            </a:r>
            <a:r>
              <a:rPr lang="de-AT" err="1"/>
              <a:t>pdf</a:t>
            </a:r>
            <a:r>
              <a:rPr lang="de-AT"/>
              <a:t>; Abruf: 18.03.2025</a:t>
            </a:r>
          </a:p>
          <a:p>
            <a:r>
              <a:rPr lang="de-AT"/>
              <a:t>Verband deutscher Reeder (2016): https://www.reederverband.de/sites/default/files/publikationen/deutsche_seeschifffahrt/deutsche_seeschifffahrt_2016_-_umweltspecial.pdf; Abruf 18.03.2025</a:t>
            </a:r>
          </a:p>
          <a:p>
            <a:r>
              <a:rPr lang="de-AT"/>
              <a:t>Heinzelmann, Christoph / Bödefeld, Jörg / Duric, </a:t>
            </a:r>
            <a:r>
              <a:rPr lang="de-AT" err="1"/>
              <a:t>Zorana</a:t>
            </a:r>
            <a:r>
              <a:rPr lang="de-AT"/>
              <a:t> (2020): Digitalisierung im Verkehrswasserbau. Bautechnik, 97; In: https://doi.org/10.1002/bate.202000029; S. 441-444</a:t>
            </a:r>
          </a:p>
          <a:p>
            <a:endParaRPr lang="de-AT"/>
          </a:p>
          <a:p>
            <a:r>
              <a:rPr lang="de-AT"/>
              <a:t>Bildquelle:</a:t>
            </a:r>
          </a:p>
          <a:p>
            <a:r>
              <a:rPr lang="de-AT"/>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de-AT"/>
              <a:t>Mit der Implementierung der Smart Port Idee am Hamburger Hafen kann die Effizienzsteigerung in einer neuen Dimension durchgeführt werden, durch Sensortechnik, Analyse-, Prognose- und Informationssysteme werden in Echtzeit sämtliche Möglichkeiten zur Effizienzsteigerung genutzt. Dadurch kann die Vernetzung von Verkehrsströme, Infrastruktur und Warenströme optimal erfolgen. </a:t>
            </a:r>
          </a:p>
          <a:p>
            <a:r>
              <a:rPr lang="de-AT"/>
              <a:t>Große Worte, aber was steckt dahinter: </a:t>
            </a:r>
          </a:p>
          <a:p>
            <a:r>
              <a:rPr lang="de-AT"/>
              <a:t>Durch die Ausstattung von Sensortechnik im Fuhrpark kann zu jeder Zeit der Standort festgestellt werden, effiziente Transportwege geplant und gestaltet werden, dies führt zu einer besseren Auslastung des Fuhrparkes</a:t>
            </a:r>
          </a:p>
          <a:p>
            <a:r>
              <a:rPr lang="de-AT"/>
              <a:t>Dokumentation von Instandhaltungen erfolgen in digitalem Format, können dadurch jederzeit abgerufen und aktualisiert werden</a:t>
            </a:r>
          </a:p>
          <a:p>
            <a:r>
              <a:rPr lang="de-AT"/>
              <a:t>Die Echtzeitabwicklung von Navigation durch das Hafengelände, als auch die notwendige Parkplatzzuordnung für LKWs beschleunigt die Abfertigung von Überstellungen</a:t>
            </a:r>
          </a:p>
          <a:p>
            <a:r>
              <a:rPr lang="de-AT"/>
              <a:t>Nachhaltigkeit gehört auch zur Umsetzung von smart </a:t>
            </a:r>
            <a:r>
              <a:rPr lang="de-AT" err="1"/>
              <a:t>ports</a:t>
            </a:r>
            <a:r>
              <a:rPr lang="de-AT"/>
              <a:t>, daher wird verstärkt auf Elektromobilität gesetzt inklusive der notwendigen Infrastruktur, erneuerbare Energien sind sowohl für die Schifffahrt als Antrieb als auch im Zuge des Einsatzes von Landstrom sehr essentiell, die entsprechende Infrastruktur wird erschaffen und ausgebaut.</a:t>
            </a:r>
          </a:p>
          <a:p>
            <a:endParaRPr lang="de-AT"/>
          </a:p>
          <a:p>
            <a:r>
              <a:rPr lang="de-AT"/>
              <a:t>Quelle: </a:t>
            </a:r>
          </a:p>
          <a:p>
            <a:r>
              <a:rPr lang="de-AT"/>
              <a:t>Hamburg Port Authority (2025): https://www.hamburg-port-authority.de/de/hpa-360/smartport; Abruf: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de-AT"/>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a:p>
          <a:p>
            <a:r>
              <a:rPr lang="de-AT"/>
              <a:t>Quelle:</a:t>
            </a:r>
          </a:p>
          <a:p>
            <a:r>
              <a:rPr lang="de-AT"/>
              <a:t>SEAFAR Unternehmenspräsentation (2024)</a:t>
            </a:r>
            <a:br>
              <a:rPr lang="de-AT"/>
            </a:br>
            <a:endParaRPr lang="de-AT"/>
          </a:p>
          <a:p>
            <a:r>
              <a:rPr lang="de-AT"/>
              <a:t>https://seafar.eu/de/ </a:t>
            </a:r>
          </a:p>
          <a:p>
            <a:endParaRPr lang="de-AT"/>
          </a:p>
          <a:p>
            <a:r>
              <a:rPr lang="de-AT"/>
              <a:t>Bildquelle:</a:t>
            </a:r>
          </a:p>
          <a:p>
            <a:r>
              <a:rPr lang="de-AT" err="1"/>
              <a:t>Seafar</a:t>
            </a:r>
            <a:r>
              <a:rPr lang="de-AT"/>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44DA-29C2-DD0F-86BE-230BF73F06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F71B14-698E-897C-5A18-8789768E8A8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A6F3A5D-DB09-8511-7FBF-204F05B79F5C}"/>
              </a:ext>
            </a:extLst>
          </p:cNvPr>
          <p:cNvSpPr>
            <a:spLocks noGrp="1"/>
          </p:cNvSpPr>
          <p:nvPr>
            <p:ph type="body" idx="1"/>
          </p:nvPr>
        </p:nvSpPr>
        <p:spPr/>
        <p:txBody>
          <a:bodyPr/>
          <a:lstStyle/>
          <a:p>
            <a:r>
              <a:rPr lang="de-AT"/>
              <a:t>Quelle:</a:t>
            </a:r>
          </a:p>
          <a:p>
            <a:r>
              <a:rPr lang="de-AT" err="1"/>
              <a:t>Youtube</a:t>
            </a:r>
            <a:r>
              <a:rPr lang="de-AT"/>
              <a:t> (2025): https://www.youtube.com/watch?v=4_ibco9HuUE; Abruf 12.02.2025</a:t>
            </a:r>
          </a:p>
          <a:p>
            <a:endParaRPr lang="de-AT"/>
          </a:p>
          <a:p>
            <a:r>
              <a:rPr lang="de-AT"/>
              <a:t>Fragen:</a:t>
            </a:r>
          </a:p>
          <a:p>
            <a:r>
              <a:rPr lang="de-AT"/>
              <a:t>Mit welchen großen Forschungsfragen beschäftigt sich die Forschung zur Binnenschifffahrt?</a:t>
            </a:r>
          </a:p>
          <a:p>
            <a:r>
              <a:rPr lang="de-AT"/>
              <a:t>Alternative Antriebe (Klimaneutrale Binnenschifffahrt), Automatisierung, Flachwassergängige Schiffe, die auch bei niedrigem Wasserstand einsatzbereit sind</a:t>
            </a:r>
          </a:p>
          <a:p>
            <a:r>
              <a:rPr lang="de-AT"/>
              <a:t>Wie kann die Automatisierung dem Fachkräftemangel in der Binnenschifffahrt entgegenwirken?</a:t>
            </a:r>
          </a:p>
          <a:p>
            <a:r>
              <a:rPr lang="de-AT"/>
              <a:t>Durch Fernsteuerung ist nur eine reduzierte Mannschaft an Board notwendig.</a:t>
            </a:r>
          </a:p>
          <a:p>
            <a:r>
              <a:rPr lang="de-AT"/>
              <a:t>Welche elektronischen Systeme machen eine Steuerung des Schiffs über das Kontrollzentrum möglich?</a:t>
            </a:r>
          </a:p>
          <a:p>
            <a:r>
              <a:rPr lang="de-AT"/>
              <a:t>Sensoren und Kameras an Board, Navigations- und Steuerungssysteme, unterbrechungsfreie Stromversorgung und redundante Netzwerke zur Absicherung</a:t>
            </a:r>
          </a:p>
          <a:p>
            <a:endParaRPr lang="de-AT"/>
          </a:p>
          <a:p>
            <a:endParaRPr lang="de-AT"/>
          </a:p>
        </p:txBody>
      </p:sp>
      <p:sp>
        <p:nvSpPr>
          <p:cNvPr id="4" name="Kopfzeilenplatzhalter 3">
            <a:extLst>
              <a:ext uri="{FF2B5EF4-FFF2-40B4-BE49-F238E27FC236}">
                <a16:creationId xmlns:a16="http://schemas.microsoft.com/office/drawing/2014/main" id="{F7E40328-3C37-518A-F122-E20EF2F5B6B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F16E565-AEA0-BB90-3C1F-5541A18C583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BA0DB7A-325A-B735-0E4E-71935B9E4D8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AB0E403-3A72-7233-9C65-277BE82D0E10}"/>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9357032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a:t>!-</a:t>
            </a:r>
            <a:r>
              <a:rPr lang="de-AT" dirty="0"/>
              <a:t>Quiz: Nachhaltige Transporte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https://kahoot.com/de/</a:t>
            </a:r>
          </a:p>
          <a:p>
            <a:pPr marL="171450" indent="-171450">
              <a:buFont typeface="Arial" panose="020B0604020202020204" pitchFamily="34" charset="0"/>
              <a:buChar char="•"/>
            </a:pPr>
            <a:r>
              <a:rPr lang="de-AT" dirty="0"/>
              <a:t>Öffnen Sie den folgenden Link zum Quiz: </a:t>
            </a:r>
            <a:r>
              <a:rPr lang="de-AT" dirty="0">
                <a:hlinkClick r:id="rId3"/>
              </a:rPr>
              <a:t>https://create.kahoot.it/share/basismodul-unterstufe/42303f80-6218-4256-8720-bdef13b8d088</a:t>
            </a:r>
            <a:endParaRPr lang="de-AT" dirty="0"/>
          </a:p>
          <a:p>
            <a:pPr marL="171450" indent="-171450">
              <a:buFont typeface="Arial" panose="020B0604020202020204" pitchFamily="34" charset="0"/>
              <a:buChar char="•"/>
            </a:pPr>
            <a:r>
              <a:rPr lang="de-AT" dirty="0"/>
              <a:t>Starten Sie das Quiz im Unterricht – entweder im Einzelmodus oder als Gruppenspiel.</a:t>
            </a:r>
          </a:p>
          <a:p>
            <a:endParaRPr lang="de-AT" dirty="0"/>
          </a:p>
          <a:p>
            <a:pPr marL="0" indent="0">
              <a:buFontTx/>
              <a:buNone/>
            </a:pPr>
            <a:r>
              <a:rPr lang="de-AT" dirty="0"/>
              <a:t>Tipp:</a:t>
            </a:r>
          </a:p>
          <a:p>
            <a:pPr marL="0" indent="0">
              <a:buFontTx/>
              <a:buNone/>
            </a:pPr>
            <a:r>
              <a:rPr lang="de-AT" dirty="0"/>
              <a:t>Für eine spielerische Überprüfung des erworbenen Wissens eignet sich auch folgendes Online-Quiz:</a:t>
            </a:r>
          </a:p>
          <a:p>
            <a:pPr marL="0" indent="0">
              <a:buFontTx/>
              <a:buNone/>
            </a:pPr>
            <a:r>
              <a:rPr lang="de-AT" dirty="0"/>
              <a:t>https://quizzes.biwas.de/ - Klimawandel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56</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1.png"/><Relationship Id="rId1" Type="http://schemas.openxmlformats.org/officeDocument/2006/relationships/slideMaster" Target="../slideMasters/slideMaster10.xml"/><Relationship Id="rId4" Type="http://schemas.openxmlformats.org/officeDocument/2006/relationships/image" Target="../media/image410.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0.xml"/><Relationship Id="rId7" Type="http://schemas.openxmlformats.org/officeDocument/2006/relationships/image" Target="../media/image60.png"/><Relationship Id="rId12" Type="http://schemas.openxmlformats.org/officeDocument/2006/relationships/slide" Target="slide40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00.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png"/><Relationship Id="rId9" Type="http://schemas.openxmlformats.org/officeDocument/2006/relationships/slide" Target="slide2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sv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0.sv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20.svg"/></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video" Target="https://www.youtube.com/embed/JAV5t7zVCGw?feature=oembed" TargetMode="External"/><Relationship Id="rId5" Type="http://schemas.openxmlformats.org/officeDocument/2006/relationships/image" Target="../media/image40.jpeg"/><Relationship Id="rId4" Type="http://schemas.openxmlformats.org/officeDocument/2006/relationships/hyperlink" Target="https://youtu.be/JAV5t7zVCGw?si=zVztF_CAhAEV1nbd"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s://studyflix.de/erdkunde/donau-verlauf-5762?topic_id=541"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video" Target="https://www.youtube.com/embed/Fp1cs4I8HWo?feature=oembed" TargetMode="External"/><Relationship Id="rId5" Type="http://schemas.openxmlformats.org/officeDocument/2006/relationships/hyperlink" Target="https://www.youtube.com/watch?v=Fp1cs4I8HWo" TargetMode="External"/><Relationship Id="rId4" Type="http://schemas.openxmlformats.org/officeDocument/2006/relationships/image" Target="../media/image53.jpeg"/></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video" Target="https://www.youtube.com/embed/E_NLti5al4M?feature=oembed" TargetMode="External"/><Relationship Id="rId5" Type="http://schemas.openxmlformats.org/officeDocument/2006/relationships/hyperlink" Target="https://www.youtube.com/watch?v=E_NLti5al4M" TargetMode="External"/><Relationship Id="rId4" Type="http://schemas.openxmlformats.org/officeDocument/2006/relationships/image" Target="../media/image55.jpeg"/></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video" Target="https://www.youtube.com/embed/4_ibco9HuUE?feature=oembed" TargetMode="External"/><Relationship Id="rId5" Type="http://schemas.openxmlformats.org/officeDocument/2006/relationships/image" Target="../media/image57.jpeg"/><Relationship Id="rId4" Type="http://schemas.openxmlformats.org/officeDocument/2006/relationships/hyperlink" Target="https://www.youtube.com/watch?v=4_ibco9HuUE"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create.kahoot.it/share/basismodul-unterstufe/42303f80-6218-4256-8720-bdef13b8d088"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a:cs typeface="Arial" panose="020B0604020202020204" pitchFamily="34" charset="0"/>
              </a:rPr>
              <a:t>Wirtschaft trifft Umwelt -</a:t>
            </a:r>
            <a:br>
              <a:rPr lang="de-AT">
                <a:cs typeface="Arial" panose="020B0604020202020204" pitchFamily="34" charset="0"/>
              </a:rPr>
            </a:br>
            <a:r>
              <a:rPr lang="de-AT">
                <a:cs typeface="Arial" panose="020B0604020202020204" pitchFamily="34" charset="0"/>
              </a:rPr>
              <a:t>die Zukunft des Güterverkehrs</a:t>
            </a:r>
            <a:endParaRPr lang="de-AT"/>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 uri="{C183D7F6-B498-43B3-948B-1728B52AA6E4}">
                <adec:decorative xmlns:adec="http://schemas.microsoft.com/office/drawing/2017/decorative" val="1"/>
              </a:ext>
            </a:extLst>
          </p:cNvPr>
          <p:cNvSpPr>
            <a:spLocks noGrp="1"/>
          </p:cNvSpPr>
          <p:nvPr>
            <p:ph idx="1"/>
          </p:nvPr>
        </p:nvSpPr>
        <p:spPr/>
        <p:txBody>
          <a:bodyPr/>
          <a:lstStyle/>
          <a:p>
            <a:r>
              <a:rPr lang="de-AT" dirty="0">
                <a:solidFill>
                  <a:schemeClr val="tx2"/>
                </a:solidFill>
              </a:rPr>
              <a:t>Power Point: </a:t>
            </a:r>
            <a:r>
              <a:rPr lang="de-AT" dirty="0"/>
              <a:t>In der folgenden PowerPoint wird eine Einführung in das Thema „Nachhaltiger Verkehr“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a:solidFill>
                  <a:schemeClr val="tx2"/>
                </a:solidFill>
              </a:rPr>
              <a:t>Videos und ergänzende Übungen: </a:t>
            </a:r>
            <a:r>
              <a:rPr lang="de-AT"/>
              <a:t>Videos und Übungen zum Thema finden Sie hier in der Präsentation auf den farblich hinterlegten Aktivitätsfolien als auch unter: </a:t>
            </a:r>
            <a:r>
              <a:rPr lang="de-AT">
                <a:hlinkClick r:id="rId2"/>
              </a:rPr>
              <a:t>https://www.rewway.at/de/lehrmittel/</a:t>
            </a:r>
            <a:br>
              <a:rPr lang="de-AT"/>
            </a:br>
            <a:r>
              <a:rPr lang="de-AT"/>
              <a:t>Alle Lehrmittel beinhalten eine kompakte Übersicht, welche die Unterrichtsplanung erleichtert: Lernziele, Zielgruppen, Schwierigkeitsgrad, Methoden und Anknüpfungspunkte zum Lehrplan.</a:t>
            </a:r>
          </a:p>
          <a:p>
            <a:r>
              <a:rPr lang="de-AT" dirty="0" err="1">
                <a:solidFill>
                  <a:schemeClr val="tx2"/>
                </a:solidFill>
              </a:rPr>
              <a:t>Kahoot</a:t>
            </a:r>
            <a:r>
              <a:rPr lang="de-AT" dirty="0">
                <a:solidFill>
                  <a:schemeClr val="tx2"/>
                </a:solidFill>
              </a:rPr>
              <a:t>!</a:t>
            </a:r>
            <a:r>
              <a:rPr lang="de-AT" dirty="0"/>
              <a:t>: Für eine spielerische Überprüfung des Lernfortschrittes besteht die Möglichkeit, ein vorbereitetes frei zugängliches </a:t>
            </a:r>
            <a:r>
              <a:rPr lang="de-AT" dirty="0" err="1"/>
              <a:t>Kahoot</a:t>
            </a:r>
            <a:r>
              <a:rPr lang="de-AT" dirty="0"/>
              <a:t>! im Unterricht einzusetzen. Den QR-Code bzw. Link direkt zum Quiz finden Sie am Ende der Power Point.</a:t>
            </a:r>
          </a:p>
          <a:p>
            <a:r>
              <a:rPr lang="de-AT" dirty="0">
                <a:solidFill>
                  <a:schemeClr val="tx2"/>
                </a:solidFill>
              </a:rPr>
              <a:t>Quellenverzeichnis:</a:t>
            </a:r>
            <a:r>
              <a:rPr lang="de-AT"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0"/>
              </a:ext>
            </a:extLst>
          </p:cNvPr>
          <p:cNvSpPr>
            <a:spLocks noGrp="1"/>
          </p:cNvSpPr>
          <p:nvPr>
            <p:ph idx="1"/>
          </p:nvPr>
        </p:nvSpPr>
        <p:spPr>
          <a:xfrm>
            <a:off x="592538" y="1433016"/>
            <a:ext cx="10954420" cy="4743947"/>
          </a:xfrm>
        </p:spPr>
        <p:txBody>
          <a:bodyPr/>
          <a:lstStyle/>
          <a:p>
            <a:pPr marL="0" indent="0">
              <a:buNone/>
            </a:pPr>
            <a:r>
              <a:rPr lang="de-AT" sz="1600">
                <a:solidFill>
                  <a:schemeClr val="tx2"/>
                </a:solidFill>
              </a:rPr>
              <a:t>Lernziele:</a:t>
            </a:r>
          </a:p>
          <a:p>
            <a:pPr marL="0" indent="0">
              <a:buNone/>
            </a:pPr>
            <a:r>
              <a:rPr lang="de-AT" sz="1600"/>
              <a:t>Die Lernenden können den Begriff „Logistik“ definieren und kennen die verschiedenen Arten des Güterverkehrs.</a:t>
            </a:r>
          </a:p>
          <a:p>
            <a:pPr marL="0" indent="0">
              <a:buNone/>
            </a:pPr>
            <a:r>
              <a:rPr lang="de-AT" sz="1600"/>
              <a:t>Die Lernenden können die Vor- und Nachteile der Verkehrsträger Lkw, Bahn und Binnenschiff erläutern.</a:t>
            </a:r>
          </a:p>
          <a:p>
            <a:pPr marL="0" indent="0">
              <a:buNone/>
            </a:pPr>
            <a:r>
              <a:rPr lang="de-AT" sz="1600"/>
              <a:t>Die Lernenden kennen die Kriterien, die bei der Wahl von Verkehrsträgern eine Rolle spielen.</a:t>
            </a:r>
          </a:p>
          <a:p>
            <a:pPr marL="0" indent="0">
              <a:buNone/>
            </a:pPr>
            <a:r>
              <a:rPr lang="de-AT" sz="1600"/>
              <a:t>Die Lernenden können die Umweltauswirkungen von Verkehr beschreiben und reflektieren, wie ihr eigenes Verkehrsverhalten die Umwelt beeinflusst.</a:t>
            </a:r>
          </a:p>
          <a:p>
            <a:pPr marL="0" indent="0">
              <a:buNone/>
            </a:pPr>
            <a:r>
              <a:rPr lang="de-AT" sz="1600"/>
              <a:t>Die Lernenden können erklären, was Nachhaltigkeit bedeutet und welche Dimensionen (ökologisch, ökonomisch, sozial) sie umfasst.</a:t>
            </a:r>
          </a:p>
          <a:p>
            <a:pPr marL="0" indent="0">
              <a:buNone/>
            </a:pPr>
            <a:r>
              <a:rPr lang="de-AT" sz="1600"/>
              <a:t>Die Lernenden können Ursachen und Folgen des Klimawandels und der Erderwärmung darstellen.</a:t>
            </a:r>
          </a:p>
          <a:p>
            <a:pPr marL="0" indent="0">
              <a:buNone/>
            </a:pPr>
            <a:r>
              <a:rPr lang="de-AT" sz="1600"/>
              <a:t>Die Lernenden können die Bedeutung der Donau als Wasserstraße für den Gütertransport erklären.</a:t>
            </a:r>
          </a:p>
          <a:p>
            <a:pPr marL="0" indent="0">
              <a:buNone/>
            </a:pPr>
            <a:endParaRPr lang="de-AT" sz="1000">
              <a:solidFill>
                <a:schemeClr val="tx2"/>
              </a:solidFill>
            </a:endParaRPr>
          </a:p>
          <a:p>
            <a:pPr marL="0" indent="0">
              <a:buNone/>
            </a:pPr>
            <a:r>
              <a:rPr lang="de-AT" sz="1600">
                <a:solidFill>
                  <a:schemeClr val="tx2"/>
                </a:solidFill>
              </a:rPr>
              <a:t>Zielgruppe:</a:t>
            </a:r>
          </a:p>
          <a:p>
            <a:pPr marL="0" indent="0">
              <a:buNone/>
            </a:pPr>
            <a:r>
              <a:rPr lang="de-AT" sz="1600" err="1"/>
              <a:t>Schüler:innen</a:t>
            </a:r>
            <a:r>
              <a:rPr lang="de-AT" sz="1600"/>
              <a:t> der Sekundarstufe I</a:t>
            </a:r>
          </a:p>
          <a:p>
            <a:pPr marL="0" indent="0">
              <a:buNone/>
            </a:pPr>
            <a:endParaRPr lang="de-AT">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0"/>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E113837-B094-00A6-7DC2-43500BD05F6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…wie du täglich zur Schule kommst und welche Auswirkungen das auf die Umwelt hat?</a:t>
            </a:r>
          </a:p>
          <a:p>
            <a:pPr marL="0" lvl="0" indent="0">
              <a:buNone/>
            </a:pPr>
            <a:endParaRPr lang="de-AT" sz="2800"/>
          </a:p>
          <a:p>
            <a:pPr marL="0" lvl="0" indent="0">
              <a:buNone/>
            </a:pPr>
            <a:r>
              <a:rPr lang="de-AT" sz="2800"/>
              <a:t>Weißt du, warum Transporte stellenweise auf der Straße, aber auch in der Luft, auf der Schiene oder auf dem Wasser durchgeführt werden?</a:t>
            </a:r>
          </a:p>
          <a:p>
            <a:pPr marL="0" lvl="0" indent="0">
              <a:buNone/>
            </a:pPr>
            <a:endParaRPr lang="de-AT" sz="2800"/>
          </a:p>
          <a:p>
            <a:pPr marL="0" lvl="0" indent="0">
              <a:buNone/>
            </a:pPr>
            <a:r>
              <a:rPr lang="de-AT" sz="2800"/>
              <a:t>Was ist eigentlich eine Wasserstraße?</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4</a:t>
            </a:fld>
            <a:endParaRPr lang="de-AT"/>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mc:AlternateContent xmlns:mc="http://schemas.openxmlformats.org/markup-compatibility/2006" xmlns:psez="http://schemas.microsoft.com/office/powerpoint/2016/sectionzoom">
        <mc:Choice Requires="psez">
          <p:graphicFrame>
            <p:nvGraphicFramePr>
              <p:cNvPr id="4" name="Abschnittszoom 3" descr="1 Güterverkehr">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2109245944"/>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1 Güterverkehr">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2 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27156819"/>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2 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3 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72854529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3 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4 Wasserstraße Donau">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605389137"/>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4 Wasserstraße Donau">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a:t>Was versteht man unter Gütertransport?</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2229491"/>
            <a:ext cx="4801395" cy="3947471"/>
          </a:xfrm>
        </p:spPr>
        <p:txBody>
          <a:bodyPr/>
          <a:lstStyle/>
          <a:p>
            <a:r>
              <a:rPr lang="de-AT" sz="2400"/>
              <a:t>Gütertransport = Bewegung von Gütern von einem Ort zum anderen</a:t>
            </a:r>
          </a:p>
          <a:p>
            <a:endParaRPr lang="de-AT" sz="2400"/>
          </a:p>
          <a:p>
            <a:r>
              <a:rPr lang="de-AT" sz="2400"/>
              <a:t>z.B. über Straßen, Schienen, Wasserstraßen oder durch die Luft</a:t>
            </a:r>
          </a:p>
          <a:p>
            <a:endParaRPr lang="de-AT"/>
          </a:p>
        </p:txBody>
      </p:sp>
      <p:sp>
        <p:nvSpPr>
          <p:cNvPr id="23" name="Datumsplatzhalter 22">
            <a:extLst>
              <a:ext uri="{FF2B5EF4-FFF2-40B4-BE49-F238E27FC236}">
                <a16:creationId xmlns:a16="http://schemas.microsoft.com/office/drawing/2014/main" id="{96F58618-BCEA-41CE-B66D-34DA7AC474B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7</a:t>
            </a:fld>
            <a:endParaRPr lang="de-AT"/>
          </a:p>
        </p:txBody>
      </p:sp>
      <p:pic>
        <p:nvPicPr>
          <p:cNvPr id="2" name="Picture 8" descr="Flugzeug, Schiff, Transporter, LKW neben Erdkugel">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6489" y="1818136"/>
            <a:ext cx="5631230" cy="3752687"/>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9" name="Fußzeilenplatzhalter 2">
            <a:extLst>
              <a:ext uri="{FF2B5EF4-FFF2-40B4-BE49-F238E27FC236}">
                <a16:creationId xmlns:a16="http://schemas.microsoft.com/office/drawing/2014/main" id="{76A54A41-71AC-B7EA-585B-C6E69D6A45F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a:t>Warum brauchen wir Gütertransport?</a:t>
            </a:r>
          </a:p>
        </p:txBody>
      </p:sp>
      <p:sp>
        <p:nvSpPr>
          <p:cNvPr id="24" name="Inhaltsplatzhalter 23">
            <a:extLst>
              <a:ext uri="{FF2B5EF4-FFF2-40B4-BE49-F238E27FC236}">
                <a16:creationId xmlns:a16="http://schemas.microsoft.com/office/drawing/2014/main" id="{94CBE0EF-58BC-B14A-C18D-C8508077179E}"/>
              </a:ext>
              <a:ext uri="{C183D7F6-B498-43B3-948B-1728B52AA6E4}">
                <adec:decorative xmlns:adec="http://schemas.microsoft.com/office/drawing/2017/decorative" val="1"/>
              </a:ext>
            </a:extLst>
          </p:cNvPr>
          <p:cNvSpPr>
            <a:spLocks noGrp="1"/>
          </p:cNvSpPr>
          <p:nvPr>
            <p:ph idx="1"/>
          </p:nvPr>
        </p:nvSpPr>
        <p:spPr>
          <a:xfrm>
            <a:off x="4960026" y="1653941"/>
            <a:ext cx="6315158" cy="4743947"/>
          </a:xfrm>
        </p:spPr>
        <p:txBody>
          <a:bodyPr/>
          <a:lstStyle/>
          <a:p>
            <a:r>
              <a:rPr lang="de-AT" sz="2400"/>
              <a:t>Grundvoraussetzung für Industrie und Handel</a:t>
            </a:r>
          </a:p>
          <a:p>
            <a:endParaRPr lang="de-AT" sz="2400"/>
          </a:p>
          <a:p>
            <a:r>
              <a:rPr lang="de-AT" sz="2400"/>
              <a:t>Versorgung der Bevölkerung</a:t>
            </a:r>
          </a:p>
          <a:p>
            <a:endParaRPr lang="de-AT" sz="2400"/>
          </a:p>
          <a:p>
            <a:r>
              <a:rPr lang="de-AT" sz="2400"/>
              <a:t>mehr Güterverkehr durch Globalisierung (Vernetzung der Welt)</a:t>
            </a:r>
          </a:p>
          <a:p>
            <a:endParaRPr lang="de-AT" sz="2400"/>
          </a:p>
          <a:p>
            <a:r>
              <a:rPr lang="de-AT" sz="2400"/>
              <a:t>gewährleistet unseren Wohlstand</a:t>
            </a:r>
          </a:p>
        </p:txBody>
      </p:sp>
      <p:sp>
        <p:nvSpPr>
          <p:cNvPr id="23" name="Datumsplatzhalter 22">
            <a:extLst>
              <a:ext uri="{FF2B5EF4-FFF2-40B4-BE49-F238E27FC236}">
                <a16:creationId xmlns:a16="http://schemas.microsoft.com/office/drawing/2014/main" id="{6567A886-DE5C-0EC2-7ACA-4EE06A610D3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5" descr="Obstabteilung in einem Supermarkt">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7" name="Fußzeilenplatzhalter 2">
            <a:extLst>
              <a:ext uri="{FF2B5EF4-FFF2-40B4-BE49-F238E27FC236}">
                <a16:creationId xmlns:a16="http://schemas.microsoft.com/office/drawing/2014/main" id="{9C283976-1D53-EDF7-F124-4F34C5ACBF3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a:extLst>
              <a:ext uri="{FF2B5EF4-FFF2-40B4-BE49-F238E27FC236}">
                <a16:creationId xmlns:a16="http://schemas.microsoft.com/office/drawing/2014/main" id="{923AA569-F3E7-330D-0B21-52542B5C666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5649" y="1850536"/>
            <a:ext cx="2394751" cy="4016797"/>
          </a:xfrm>
          <a:prstGeom prst="rect">
            <a:avLst/>
          </a:prstGeom>
        </p:spPr>
      </p:pic>
      <p:sp>
        <p:nvSpPr>
          <p:cNvPr id="2" name="Datumsplatzhalter 1">
            <a:extLst>
              <a:ext uri="{FF2B5EF4-FFF2-40B4-BE49-F238E27FC236}">
                <a16:creationId xmlns:a16="http://schemas.microsoft.com/office/drawing/2014/main" id="{A3E438FB-9B46-58DE-EEA9-8A678839AA7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AF0865A-19EC-ED4F-956D-5D780B439DD9}"/>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a:t>Wie kommen deine Alltagsprodukte zu dir?</a:t>
            </a:r>
            <a:br>
              <a:rPr lang="de-AT"/>
            </a:br>
            <a:endParaRPr lang="de-AT"/>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616601" y="3428999"/>
            <a:ext cx="5301314" cy="2834965"/>
          </a:xfrm>
        </p:spPr>
        <p:txBody>
          <a:bodyPr/>
          <a:lstStyle/>
          <a:p>
            <a:pPr marL="0" indent="0" algn="ctr">
              <a:buNone/>
            </a:pPr>
            <a:r>
              <a:rPr lang="de-AT" sz="3000"/>
              <a:t>Für welche Produkte deines täglichen Lebens ist ein Gütertransport notwendig – ins Geschäft oder direkt zu dir nach Hause?</a:t>
            </a:r>
          </a:p>
        </p:txBody>
      </p:sp>
      <p:pic>
        <p:nvPicPr>
          <p:cNvPr id="7" name="Content Placeholder 7" descr="Bild einer Frau mit Einkaufswagen auf einem Handybildschirm">
            <a:extLst>
              <a:ext uri="{FF2B5EF4-FFF2-40B4-BE49-F238E27FC236}">
                <a16:creationId xmlns:a16="http://schemas.microsoft.com/office/drawing/2014/main" id="{40054EA3-43BD-BB77-A3B1-B4E920171D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6620" y="1499910"/>
            <a:ext cx="2572811" cy="4718050"/>
          </a:xfrm>
          <a:prstGeom prst="rect">
            <a:avLst/>
          </a:prstGeom>
        </p:spPr>
      </p:pic>
      <p:pic>
        <p:nvPicPr>
          <p:cNvPr id="11" name="Grafik 10">
            <a:extLst>
              <a:ext uri="{FF2B5EF4-FFF2-40B4-BE49-F238E27FC236}">
                <a16:creationId xmlns:a16="http://schemas.microsoft.com/office/drawing/2014/main" id="{A82F005E-96DD-71D5-399F-01B210003D6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595206" y="1878527"/>
            <a:ext cx="1344104" cy="1344104"/>
          </a:xfrm>
          <a:prstGeom prst="rect">
            <a:avLst/>
          </a:prstGeom>
        </p:spPr>
      </p:pic>
      <p:sp>
        <p:nvSpPr>
          <p:cNvPr id="12" name="Datumsplatzhalter 22">
            <a:extLst>
              <a:ext uri="{FF2B5EF4-FFF2-40B4-BE49-F238E27FC236}">
                <a16:creationId xmlns:a16="http://schemas.microsoft.com/office/drawing/2014/main" id="{4CD98034-BBBC-203B-76D6-E44713A5E566}"/>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9</a:t>
            </a:fld>
            <a:endParaRPr lang="de-AT"/>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llipse 15">
            <a:extLst>
              <a:ext uri="{FF2B5EF4-FFF2-40B4-BE49-F238E27FC236}">
                <a16:creationId xmlns:a16="http://schemas.microsoft.com/office/drawing/2014/main" id="{338E2374-378E-8595-6D9C-92F9191A3E8F}"/>
              </a:ext>
              <a:ext uri="{C183D7F6-B498-43B3-948B-1728B52AA6E4}">
                <adec:decorative xmlns:adec="http://schemas.microsoft.com/office/drawing/2017/decorative" val="1"/>
              </a:ext>
            </a:extLst>
          </p:cNvPr>
          <p:cNvSpPr/>
          <p:nvPr/>
        </p:nvSpPr>
        <p:spPr>
          <a:xfrm>
            <a:off x="9914958" y="1690069"/>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639EDBA1-1204-1432-4660-ACB10DE5BDDD}"/>
              </a:ext>
              <a:ext uri="{C183D7F6-B498-43B3-948B-1728B52AA6E4}">
                <adec:decorative xmlns:adec="http://schemas.microsoft.com/office/drawing/2017/decorative" val="1"/>
              </a:ext>
            </a:extLst>
          </p:cNvPr>
          <p:cNvSpPr/>
          <p:nvPr/>
        </p:nvSpPr>
        <p:spPr>
          <a:xfrm>
            <a:off x="4731790" y="4204797"/>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Was ist ein Verkehrsträger?</a:t>
            </a:r>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11</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Rechteck 17">
            <a:extLst>
              <a:ext uri="{FF2B5EF4-FFF2-40B4-BE49-F238E27FC236}">
                <a16:creationId xmlns:a16="http://schemas.microsoft.com/office/drawing/2014/main" id="{3A9AC615-E0DD-4E99-A49B-497C3B43F284}"/>
              </a:ext>
            </a:extLst>
          </p:cNvPr>
          <p:cNvSpPr/>
          <p:nvPr/>
        </p:nvSpPr>
        <p:spPr>
          <a:xfrm>
            <a:off x="635069" y="1991406"/>
            <a:ext cx="4343681" cy="2893100"/>
          </a:xfrm>
          <a:prstGeom prst="rect">
            <a:avLst/>
          </a:prstGeom>
        </p:spPr>
        <p:txBody>
          <a:bodyPr wrap="square">
            <a:spAutoFit/>
          </a:bodyPr>
          <a:lstStyle/>
          <a:p>
            <a:pPr>
              <a:spcBef>
                <a:spcPts val="0"/>
              </a:spcBef>
              <a:spcAft>
                <a:spcPts val="840"/>
              </a:spcAft>
            </a:pPr>
            <a:r>
              <a:rPr lang="de-AT" sz="2400" b="1">
                <a:cs typeface="Arial" panose="020B0604020202020204" pitchFamily="34" charset="0"/>
              </a:rPr>
              <a:t>Verkehrsmittel:</a:t>
            </a:r>
            <a:r>
              <a:rPr lang="de-AT" sz="2400">
                <a:cs typeface="Arial" panose="020B0604020202020204" pitchFamily="34" charset="0"/>
              </a:rPr>
              <a:t> Fahrzeug zur Beförderung von Personen und Gütern</a:t>
            </a:r>
          </a:p>
          <a:p>
            <a:pPr>
              <a:spcBef>
                <a:spcPts val="0"/>
              </a:spcBef>
              <a:spcAft>
                <a:spcPts val="840"/>
              </a:spcAft>
            </a:pPr>
            <a:endParaRPr lang="de-AT" sz="2400" b="1">
              <a:cs typeface="Arial" panose="020B0604020202020204" pitchFamily="34" charset="0"/>
            </a:endParaRPr>
          </a:p>
          <a:p>
            <a:pPr>
              <a:spcAft>
                <a:spcPts val="840"/>
              </a:spcAft>
            </a:pPr>
            <a:r>
              <a:rPr lang="de-AT" sz="2400" b="1">
                <a:cs typeface="Arial" panose="020B0604020202020204" pitchFamily="34" charset="0"/>
              </a:rPr>
              <a:t>Verkehrsträger: </a:t>
            </a:r>
            <a:r>
              <a:rPr lang="de-AT" sz="2400">
                <a:cs typeface="Arial" panose="020B0604020202020204" pitchFamily="34" charset="0"/>
              </a:rPr>
              <a:t>Infrastruktur für den Einsatz von Verkehrsmitteln</a:t>
            </a:r>
            <a:endParaRPr lang="de-AT" sz="2400" b="1">
              <a:cs typeface="Arial" panose="020B0604020202020204" pitchFamily="34" charset="0"/>
            </a:endParaRPr>
          </a:p>
          <a:p>
            <a:pPr>
              <a:spcBef>
                <a:spcPts val="0"/>
              </a:spcBef>
              <a:spcAft>
                <a:spcPts val="840"/>
              </a:spcAft>
            </a:pP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pic>
        <p:nvPicPr>
          <p:cNvPr id="2" name="Picture 7" descr="Ampel">
            <a:extLst>
              <a:ext uri="{FF2B5EF4-FFF2-40B4-BE49-F238E27FC236}">
                <a16:creationId xmlns:a16="http://schemas.microsoft.com/office/drawing/2014/main" id="{623EFA24-A12C-02B8-173C-3B6B77EE42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9059" y="1798361"/>
            <a:ext cx="2373851" cy="2790201"/>
          </a:xfrm>
          <a:prstGeom prst="rect">
            <a:avLst/>
          </a:prstGeom>
        </p:spPr>
      </p:pic>
      <p:sp>
        <p:nvSpPr>
          <p:cNvPr id="5" name="Datumsplatzhalter 22">
            <a:extLst>
              <a:ext uri="{FF2B5EF4-FFF2-40B4-BE49-F238E27FC236}">
                <a16:creationId xmlns:a16="http://schemas.microsoft.com/office/drawing/2014/main" id="{36093EB9-0DAF-F72C-8BD0-2006B571F93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Tree>
    <p:extLst>
      <p:ext uri="{BB962C8B-B14F-4D97-AF65-F5344CB8AC3E}">
        <p14:creationId xmlns:p14="http://schemas.microsoft.com/office/powerpoint/2010/main" val="2779794722"/>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271091B-1AA7-6FD6-B552-9620A8CA4BA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13</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654586893"/>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B2D1EFF8-2D5A-F313-CB9F-4E7F5316549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14</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1308033754"/>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 uri="{C183D7F6-B498-43B3-948B-1728B52AA6E4}">
                <adec:decorative xmlns:adec="http://schemas.microsoft.com/office/drawing/2017/decorative" val="0"/>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C0747D33-6F49-61F1-6960-BDAB7A1FFB0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15</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166892304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976309" y="637319"/>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7E98250-119E-8054-B661-83DE8224AE0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1 - Transportmittel</a:t>
            </a:r>
          </a:p>
          <a:p>
            <a:pPr marL="0" indent="0">
              <a:buNone/>
            </a:pPr>
            <a:endParaRPr lang="de-AT" sz="2400" b="1">
              <a:solidFill>
                <a:schemeClr val="tx2"/>
              </a:solidFill>
            </a:endParaRPr>
          </a:p>
          <a:p>
            <a:pPr marL="0" indent="0">
              <a:buNone/>
            </a:pPr>
            <a:r>
              <a:rPr lang="de-AT" sz="2400"/>
              <a:t>Dein Transportplanungstalent ist gefragt – wir brauchen deine Hilfe!</a:t>
            </a:r>
          </a:p>
          <a:p>
            <a:pPr marL="0" indent="0">
              <a:buNone/>
            </a:pPr>
            <a:r>
              <a:rPr lang="de-AT" sz="2400"/>
              <a:t>Wir wollen verschiedene Güter bestmöglich von A nach B transportieren. Dabei legen wir besonderen Wert auf die Wahl des passenden Verkehrsmittels (LKW, Zug oder Binnenschiff).</a:t>
            </a:r>
          </a:p>
          <a:p>
            <a:pPr marL="0" indent="0">
              <a:buNone/>
            </a:pPr>
            <a:r>
              <a:rPr lang="de-AT" sz="2400"/>
              <a:t>Der Transport soll so ökologisch und ökonomisch effizient wie möglich geplant werden.</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descr="Keyvisual App Logistify">
            <a:extLst>
              <a:ext uri="{FF2B5EF4-FFF2-40B4-BE49-F238E27FC236}">
                <a16:creationId xmlns:a16="http://schemas.microsoft.com/office/drawing/2014/main" id="{CEBDB131-F576-E095-D9F6-060048E98F5B}"/>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a:t>Kosten, für die nicht die Verursachenden aufkommen –</a:t>
            </a:r>
          </a:p>
          <a:p>
            <a:pPr marL="0" indent="0">
              <a:buNone/>
            </a:pPr>
            <a:r>
              <a:rPr lang="de-AT" sz="2400"/>
              <a:t>die Kosten trägt die Gesellschaft, d.h. wir alle!</a:t>
            </a:r>
          </a:p>
          <a:p>
            <a:pPr marL="0" indent="0">
              <a:buNone/>
            </a:pPr>
            <a:endParaRPr lang="de-AT" sz="2400"/>
          </a:p>
          <a:p>
            <a:r>
              <a:rPr lang="de-AT" sz="2400"/>
              <a:t>Schadstoffemissionen</a:t>
            </a:r>
          </a:p>
          <a:p>
            <a:r>
              <a:rPr lang="de-AT" sz="2400"/>
              <a:t>Lärm</a:t>
            </a:r>
          </a:p>
          <a:p>
            <a:r>
              <a:rPr lang="de-AT" sz="2400"/>
              <a:t>Unfallkosten</a:t>
            </a:r>
          </a:p>
          <a:p>
            <a:r>
              <a:rPr lang="de-AT" sz="2400"/>
              <a:t>Flächenverbrauch </a:t>
            </a:r>
          </a:p>
          <a:p>
            <a:r>
              <a:rPr lang="de-AT" sz="2400"/>
              <a:t>Auswirkungen auf Flora und Fauna</a:t>
            </a:r>
          </a:p>
          <a:p>
            <a:r>
              <a:rPr lang="de-AT" sz="240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17</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7" name="Fußzeilenplatzhalter 2">
            <a:extLst>
              <a:ext uri="{FF2B5EF4-FFF2-40B4-BE49-F238E27FC236}">
                <a16:creationId xmlns:a16="http://schemas.microsoft.com/office/drawing/2014/main" id="{06516963-1251-EC98-98E1-12592C66DD0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 Vergleich Straße, Schiene, Binnenwasserstraße">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654990975"/>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02577232"/>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48D24E8-C9E0-0575-BFFA-235D6A09873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883211014"/>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sp>
        <p:nvSpPr>
          <p:cNvPr id="7" name="Fußzeilenplatzhalter 2">
            <a:extLst>
              <a:ext uri="{FF2B5EF4-FFF2-40B4-BE49-F238E27FC236}">
                <a16:creationId xmlns:a16="http://schemas.microsoft.com/office/drawing/2014/main" id="{4C49EFE5-53DB-E912-3F79-AFEC8562072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A8680BC-A4A5-8C3D-8217-6629992F3AB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2C0DFBFB-BFF4-9CBE-CF8B-47A1184CE4E8}"/>
              </a:ext>
              <a:ext uri="{C183D7F6-B498-43B3-948B-1728B52AA6E4}">
                <adec:decorative xmlns:adec="http://schemas.microsoft.com/office/drawing/2017/decorative" val="0"/>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CA6EDAE-AABB-189C-3163-55DD95C1F6DC}"/>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E754FE5-6291-B4DA-78B5-A802BDF5216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a:t>Transporte auf einem Verkehrsträger, = </a:t>
            </a:r>
            <a:r>
              <a:rPr lang="de-AT" b="1"/>
              <a:t>unimodaler Verkehr</a:t>
            </a:r>
          </a:p>
          <a:p>
            <a:pPr marL="0" indent="0" algn="ctr">
              <a:buNone/>
            </a:pPr>
            <a:r>
              <a:rPr lang="de-AT"/>
              <a:t>z.B. Straße</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Bilder: Flaticon</a:t>
            </a:r>
          </a:p>
        </p:txBody>
      </p:sp>
      <p:sp>
        <p:nvSpPr>
          <p:cNvPr id="7" name="Fußzeilenplatzhalter 2">
            <a:extLst>
              <a:ext uri="{FF2B5EF4-FFF2-40B4-BE49-F238E27FC236}">
                <a16:creationId xmlns:a16="http://schemas.microsoft.com/office/drawing/2014/main" id="{115CEF6D-D74F-5A5A-8721-44238F1112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a:extLst>
              <a:ext uri="{FF2B5EF4-FFF2-40B4-BE49-F238E27FC236}">
                <a16:creationId xmlns:a16="http://schemas.microsoft.com/office/drawing/2014/main" id="{C52CA384-FDF5-5D63-8199-EB24C4D9D63A}"/>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a:extLst>
              <a:ext uri="{FF2B5EF4-FFF2-40B4-BE49-F238E27FC236}">
                <a16:creationId xmlns:a16="http://schemas.microsoft.com/office/drawing/2014/main" id="{28933CF5-FA80-2D56-1291-FF9C25BB56FA}"/>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730255" y="1749287"/>
            <a:ext cx="4913740" cy="4427676"/>
          </a:xfrm>
        </p:spPr>
        <p:txBody>
          <a:bodyPr/>
          <a:lstStyle/>
          <a:p>
            <a:pPr marL="0" indent="0">
              <a:lnSpc>
                <a:spcPct val="100000"/>
              </a:lnSpc>
              <a:buNone/>
            </a:pPr>
            <a:r>
              <a:rPr lang="de-AT" sz="2200"/>
              <a:t>Was bedeutet das?</a:t>
            </a:r>
            <a:br>
              <a:rPr lang="de-AT" sz="2200"/>
            </a:br>
            <a:r>
              <a:rPr lang="de-AT" sz="2200"/>
              <a:t>Weniger LKW auf der Straße – mehr Waren per Bahn, Binnenschiff</a:t>
            </a:r>
          </a:p>
          <a:p>
            <a:pPr marL="0" indent="0">
              <a:buNone/>
            </a:pPr>
            <a:endParaRPr lang="de-AT" sz="2200"/>
          </a:p>
          <a:p>
            <a:pPr marL="0" indent="0">
              <a:buNone/>
            </a:pPr>
            <a:r>
              <a:rPr lang="de-AT" sz="2200"/>
              <a:t>Warum ist das wichtig?</a:t>
            </a:r>
          </a:p>
          <a:p>
            <a:pPr>
              <a:lnSpc>
                <a:spcPct val="100000"/>
              </a:lnSpc>
            </a:pPr>
            <a:r>
              <a:rPr lang="de-AT" sz="2200"/>
              <a:t>Weniger Abgase</a:t>
            </a:r>
          </a:p>
          <a:p>
            <a:pPr>
              <a:lnSpc>
                <a:spcPct val="100000"/>
              </a:lnSpc>
            </a:pPr>
            <a:r>
              <a:rPr lang="de-AT" sz="2200"/>
              <a:t>Weniger Staus </a:t>
            </a:r>
          </a:p>
          <a:p>
            <a:pPr>
              <a:lnSpc>
                <a:spcPct val="100000"/>
              </a:lnSpc>
            </a:pPr>
            <a:r>
              <a:rPr lang="de-AT" sz="2200"/>
              <a:t>Mehr Sicherheit – weniger Unfälle</a:t>
            </a:r>
          </a:p>
          <a:p>
            <a:pPr>
              <a:lnSpc>
                <a:spcPct val="100000"/>
              </a:lnSpc>
            </a:pPr>
            <a:r>
              <a:rPr lang="de-AT" sz="2200"/>
              <a:t>Weniger Lärm </a:t>
            </a:r>
          </a:p>
          <a:p>
            <a:pPr marL="0" indent="0">
              <a:buNone/>
            </a:pPr>
            <a:endParaRPr lang="de-AT" sz="2200"/>
          </a:p>
          <a:p>
            <a:pPr marL="0" indent="0">
              <a:buNone/>
            </a:pPr>
            <a:endParaRPr lang="de-AT" sz="2400"/>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3" name="Fußzeilenplatzhalter 2">
            <a:extLst>
              <a:ext uri="{FF2B5EF4-FFF2-40B4-BE49-F238E27FC236}">
                <a16:creationId xmlns:a16="http://schemas.microsoft.com/office/drawing/2014/main" id="{712AA445-1070-9ACF-D439-84C2B3F758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 name="Textfeld 1">
            <a:extLst>
              <a:ext uri="{FF2B5EF4-FFF2-40B4-BE49-F238E27FC236}">
                <a16:creationId xmlns:a16="http://schemas.microsoft.com/office/drawing/2014/main" id="{4DD69AFA-8B3C-75C3-2D07-294707EEED5F}"/>
              </a:ext>
            </a:extLst>
          </p:cNvPr>
          <p:cNvSpPr txBox="1"/>
          <p:nvPr/>
        </p:nvSpPr>
        <p:spPr>
          <a:xfrm>
            <a:off x="6211957" y="1749287"/>
            <a:ext cx="5387505" cy="769441"/>
          </a:xfrm>
          <a:prstGeom prst="rect">
            <a:avLst/>
          </a:prstGeom>
          <a:noFill/>
        </p:spPr>
        <p:txBody>
          <a:bodyPr wrap="square" rtlCol="0">
            <a:spAutoFit/>
          </a:bodyPr>
          <a:lstStyle/>
          <a:p>
            <a:r>
              <a:rPr lang="de-AT" sz="2200"/>
              <a:t>Ziel: Eine nachhaltige Zukunft für den Transport! </a:t>
            </a:r>
            <a:r>
              <a:rPr lang="de-AT"/>
              <a:t>🌱✨</a:t>
            </a:r>
          </a:p>
        </p:txBody>
      </p:sp>
      <p:pic>
        <p:nvPicPr>
          <p:cNvPr id="4" name="Picture 1" descr="Binnenschiff">
            <a:extLst>
              <a:ext uri="{FF2B5EF4-FFF2-40B4-BE49-F238E27FC236}">
                <a16:creationId xmlns:a16="http://schemas.microsoft.com/office/drawing/2014/main" id="{778D6F6B-9B29-6C9E-6014-9BFB140C1D31}"/>
              </a:ext>
            </a:extLst>
          </p:cNvPr>
          <p:cNvPicPr>
            <a:picLocks noChangeAspect="1"/>
          </p:cNvPicPr>
          <p:nvPr/>
        </p:nvPicPr>
        <p:blipFill>
          <a:blip r:embed="rId3">
            <a:extLst>
              <a:ext uri="{28A0092B-C50C-407E-A947-70E740481C1C}">
                <a14:useLocalDpi xmlns:a14="http://schemas.microsoft.com/office/drawing/2010/main" val="0"/>
              </a:ext>
            </a:extLst>
          </a:blip>
          <a:srcRect r="14846"/>
          <a:stretch/>
        </p:blipFill>
        <p:spPr>
          <a:xfrm>
            <a:off x="6211957" y="2964456"/>
            <a:ext cx="5302642" cy="2946779"/>
          </a:xfrm>
          <a:prstGeom prst="rect">
            <a:avLst/>
          </a:prstGeom>
        </p:spPr>
      </p:pic>
      <p:sp>
        <p:nvSpPr>
          <p:cNvPr id="7" name="Datumsplatzhalter 22">
            <a:extLst>
              <a:ext uri="{FF2B5EF4-FFF2-40B4-BE49-F238E27FC236}">
                <a16:creationId xmlns:a16="http://schemas.microsoft.com/office/drawing/2014/main" id="{52BA17ED-B9F2-B453-D5E1-A394F029B734}"/>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Björn Bosch</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91034B5-59F5-08F1-E476-F6606A56EC03}"/>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a:t>Güter auf Schiene und Wasser – eine gute Idee?</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719470"/>
            <a:ext cx="8088140" cy="4457493"/>
          </a:xfrm>
        </p:spPr>
        <p:txBody>
          <a:bodyPr/>
          <a:lstStyle/>
          <a:p>
            <a:pPr marL="0" indent="0">
              <a:buNone/>
            </a:pPr>
            <a:r>
              <a:rPr lang="de-AT" sz="2200"/>
              <a:t>Diskutiert in Kleingruppen: </a:t>
            </a:r>
          </a:p>
          <a:p>
            <a:endParaRPr lang="de-AT" sz="2200"/>
          </a:p>
          <a:p>
            <a:r>
              <a:rPr lang="de-AT" sz="2200"/>
              <a:t>Welche Vorteile hat es, wenn mehr Güter mit der Bahn oder dem Binnenschiff anstatt mit dem LKW transportiert werden?</a:t>
            </a:r>
            <a:br>
              <a:rPr lang="de-AT" sz="2200"/>
            </a:br>
            <a:br>
              <a:rPr lang="de-AT" sz="2200"/>
            </a:br>
            <a:r>
              <a:rPr lang="de-AT" sz="2200"/>
              <a:t>→ Denkt z.B. an Umwelt, Verkehr, Sicherheit, Platzverbrauch, Lärm</a:t>
            </a:r>
          </a:p>
          <a:p>
            <a:endParaRPr lang="de-AT" sz="2200"/>
          </a:p>
          <a:p>
            <a:r>
              <a:rPr lang="de-AT" sz="2200"/>
              <a:t>Welche Herausforderungen könnten dabei entstehen?</a:t>
            </a:r>
            <a:br>
              <a:rPr lang="de-AT" sz="2200"/>
            </a:br>
            <a:br>
              <a:rPr lang="de-AT" sz="2200"/>
            </a:br>
            <a:r>
              <a:rPr lang="de-AT" sz="2200">
                <a:sym typeface="Wingdings" panose="05000000000000000000" pitchFamily="2" charset="2"/>
              </a:rPr>
              <a:t>→ </a:t>
            </a:r>
            <a:r>
              <a:rPr lang="de-AT" sz="2200"/>
              <a:t>Denkt z.B. an Infrastruktur, Kosten, Flexibilität, Zeit, Erreichbarkeit</a:t>
            </a:r>
          </a:p>
          <a:p>
            <a:pPr marL="0" indent="0">
              <a:buNone/>
            </a:pPr>
            <a:endParaRPr lang="de-AT"/>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C5DE5B-8067-6609-9363-5D5BC2B3A839}"/>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de-AT"/>
              <a:t>Klimawandel-Detektive</a:t>
            </a:r>
          </a:p>
        </p:txBody>
      </p:sp>
      <p:pic>
        <p:nvPicPr>
          <p:cNvPr id="5" name="Grafik 4" descr="Gruppenbrainstorming Silhouette">
            <a:extLst>
              <a:ext uri="{FF2B5EF4-FFF2-40B4-BE49-F238E27FC236}">
                <a16:creationId xmlns:a16="http://schemas.microsoft.com/office/drawing/2014/main" id="{1FE9B8CA-3737-F61A-8B2A-3B6F8F1E349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9" name="Textfeld 8">
            <a:extLst>
              <a:ext uri="{FF2B5EF4-FFF2-40B4-BE49-F238E27FC236}">
                <a16:creationId xmlns:a16="http://schemas.microsoft.com/office/drawing/2014/main" id="{B2306026-AEA2-54F7-01E7-F40F41F05E80}"/>
              </a:ext>
            </a:extLst>
          </p:cNvPr>
          <p:cNvSpPr txBox="1"/>
          <p:nvPr/>
        </p:nvSpPr>
        <p:spPr>
          <a:xfrm>
            <a:off x="3883714" y="1840520"/>
            <a:ext cx="7267989" cy="3693319"/>
          </a:xfrm>
          <a:prstGeom prst="rect">
            <a:avLst/>
          </a:prstGeom>
          <a:noFill/>
        </p:spPr>
        <p:txBody>
          <a:bodyPr wrap="square">
            <a:spAutoFit/>
          </a:bodyPr>
          <a:lstStyle/>
          <a:p>
            <a:r>
              <a:rPr lang="de-AT"/>
              <a:t>Arbeitet in Gruppen:</a:t>
            </a:r>
          </a:p>
          <a:p>
            <a:endParaRPr lang="de-AT"/>
          </a:p>
          <a:p>
            <a:pPr marL="285750" indent="-285750">
              <a:buFont typeface="Arial" panose="020B0604020202020204" pitchFamily="34" charset="0"/>
              <a:buChar char="•"/>
            </a:pPr>
            <a:r>
              <a:rPr lang="de-AT" b="1"/>
              <a:t>Karten mit Auswirkungen des Klimawandels: </a:t>
            </a:r>
            <a:r>
              <a:rPr lang="de-AT"/>
              <a:t>Jede Gruppe erhält Karten mit Bildern von verschiedenen Auswirkungen des Klimawandels.</a:t>
            </a:r>
          </a:p>
          <a:p>
            <a:pPr marL="285750" indent="-285750">
              <a:buFont typeface="Arial" panose="020B0604020202020204" pitchFamily="34" charset="0"/>
              <a:buChar char="•"/>
            </a:pPr>
            <a:endParaRPr lang="de-AT"/>
          </a:p>
          <a:p>
            <a:pPr marL="285750" indent="-285750">
              <a:buFont typeface="Arial" panose="020B0604020202020204" pitchFamily="34" charset="0"/>
              <a:buChar char="•"/>
            </a:pPr>
            <a:r>
              <a:rPr lang="de-AT" b="1"/>
              <a:t>Diskussion in Gruppen: </a:t>
            </a:r>
            <a:r>
              <a:rPr lang="de-AT"/>
              <a:t>Überlegt was auf den Bildern zu sehen ist und wie diese Auswirkungen mit dem Klimawandel zusammenhängen.</a:t>
            </a:r>
            <a:br>
              <a:rPr lang="de-AT"/>
            </a:br>
            <a:r>
              <a:rPr lang="de-AT"/>
              <a:t>Welche Regionen und Menschen sind besonders betroffen?</a:t>
            </a:r>
            <a:br>
              <a:rPr lang="de-AT"/>
            </a:br>
            <a:r>
              <a:rPr lang="de-AT"/>
              <a:t>Wie können wir selbst den Klimawandel spüren?</a:t>
            </a:r>
          </a:p>
          <a:p>
            <a:pPr marL="285750" indent="-285750">
              <a:buFont typeface="Arial" panose="020B0604020202020204" pitchFamily="34" charset="0"/>
              <a:buChar char="•"/>
            </a:pPr>
            <a:endParaRPr lang="de-AT"/>
          </a:p>
          <a:p>
            <a:pPr marL="285750" indent="-285750">
              <a:buFont typeface="Arial" panose="020B0604020202020204" pitchFamily="34" charset="0"/>
              <a:buChar char="•"/>
            </a:pPr>
            <a:r>
              <a:rPr lang="de-AT" b="1"/>
              <a:t>Ergebnisse präsentieren: </a:t>
            </a:r>
            <a:r>
              <a:rPr lang="de-AT"/>
              <a:t>Präsentiert eure Ergebnisse und klebt die Karten auf ein Plakat. Markiert mit farbigen Stiften, welche Auswirkungen besonders gravierend sind.</a:t>
            </a:r>
          </a:p>
        </p:txBody>
      </p:sp>
    </p:spTree>
    <p:extLst>
      <p:ext uri="{BB962C8B-B14F-4D97-AF65-F5344CB8AC3E}">
        <p14:creationId xmlns:p14="http://schemas.microsoft.com/office/powerpoint/2010/main" val="1192440727"/>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E96A2-B754-FD81-9974-B46ED755974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889B9E2-6946-E126-1128-5EF17763DD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FBFD1A6-AC45-76F0-FA7C-98F30DC823A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2561116A-F73A-6EE0-A380-D9504A2A129E}"/>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E41AB1EB-9A05-CE9B-6F62-50D72C90E557}"/>
              </a:ext>
            </a:extLst>
          </p:cNvPr>
          <p:cNvSpPr>
            <a:spLocks noGrp="1"/>
          </p:cNvSpPr>
          <p:nvPr>
            <p:ph type="title"/>
          </p:nvPr>
        </p:nvSpPr>
        <p:spPr>
          <a:xfrm>
            <a:off x="592538" y="640040"/>
            <a:ext cx="10221236" cy="792976"/>
          </a:xfrm>
        </p:spPr>
        <p:txBody>
          <a:bodyPr/>
          <a:lstStyle/>
          <a:p>
            <a:r>
              <a:rPr lang="de-AT"/>
              <a:t>Folgen der Erderwärmung</a:t>
            </a:r>
          </a:p>
        </p:txBody>
      </p:sp>
      <p:sp>
        <p:nvSpPr>
          <p:cNvPr id="7" name="Textfeld 12">
            <a:extLst>
              <a:ext uri="{FF2B5EF4-FFF2-40B4-BE49-F238E27FC236}">
                <a16:creationId xmlns:a16="http://schemas.microsoft.com/office/drawing/2014/main" id="{2EE158EE-CA6D-6C77-214E-404379076CEE}"/>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WWF Österreich</a:t>
            </a:r>
          </a:p>
        </p:txBody>
      </p:sp>
      <p:pic>
        <p:nvPicPr>
          <p:cNvPr id="5" name="Content Placeholder 5" descr="Grafik Folgen der Erderwärmung: jedes Zehntelgrad zählt">
            <a:extLst>
              <a:ext uri="{FF2B5EF4-FFF2-40B4-BE49-F238E27FC236}">
                <a16:creationId xmlns:a16="http://schemas.microsoft.com/office/drawing/2014/main" id="{A815562A-16AE-8A28-9E9D-1AF78BF5957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2407" y="1416616"/>
            <a:ext cx="7038793" cy="4976206"/>
          </a:xfrm>
        </p:spPr>
      </p:pic>
    </p:spTree>
    <p:extLst>
      <p:ext uri="{BB962C8B-B14F-4D97-AF65-F5344CB8AC3E}">
        <p14:creationId xmlns:p14="http://schemas.microsoft.com/office/powerpoint/2010/main" val="31312362"/>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de-AT"/>
              <a:t>Treibhausgase: was ist das und welche gibt es?</a:t>
            </a:r>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de-AT" sz="2200"/>
              <a:t>Treibhausgase beeinflussen die Energiebilanz der Erde</a:t>
            </a:r>
          </a:p>
          <a:p>
            <a:endParaRPr lang="de-AT" sz="2200"/>
          </a:p>
          <a:p>
            <a:r>
              <a:rPr lang="de-AT" sz="2200"/>
              <a:t>Treibhauseffekt, Erderwärmung</a:t>
            </a:r>
          </a:p>
          <a:p>
            <a:r>
              <a:rPr lang="de-AT" sz="2200"/>
              <a:t>bekannteste Treibhausgase: Kohlendioxid (CO₂),</a:t>
            </a:r>
            <a:br>
              <a:rPr lang="de-AT" sz="2200"/>
            </a:br>
            <a:r>
              <a:rPr lang="de-AT" sz="2200"/>
              <a:t>Methan und Lachgas</a:t>
            </a:r>
          </a:p>
          <a:p>
            <a:r>
              <a:rPr lang="de-AT" sz="2200"/>
              <a:t>geringes natürliches Vorkommen der Treibhausgase</a:t>
            </a:r>
          </a:p>
          <a:p>
            <a:r>
              <a:rPr lang="de-AT" sz="2200"/>
              <a:t>Erhöhung der Treibhausgase durch den Menschen</a:t>
            </a:r>
          </a:p>
        </p:txBody>
      </p:sp>
      <p:sp>
        <p:nvSpPr>
          <p:cNvPr id="23" name="Datumsplatzhalter 22">
            <a:extLst>
              <a:ext uri="{FF2B5EF4-FFF2-40B4-BE49-F238E27FC236}">
                <a16:creationId xmlns:a16="http://schemas.microsoft.com/office/drawing/2014/main" id="{F098EA5C-5A1D-F9CD-0B8F-76B0BCE8F900}"/>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30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Diagramm angelehnt an EEA</a:t>
            </a:r>
          </a:p>
        </p:txBody>
      </p:sp>
      <p:sp>
        <p:nvSpPr>
          <p:cNvPr id="7" name="Fußzeilenplatzhalter 2">
            <a:extLst>
              <a:ext uri="{FF2B5EF4-FFF2-40B4-BE49-F238E27FC236}">
                <a16:creationId xmlns:a16="http://schemas.microsoft.com/office/drawing/2014/main" id="{B2A6ED4B-8F43-68B0-2A37-E89A3F65675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graphicFrame>
        <p:nvGraphicFramePr>
          <p:cNvPr id="3" name="Chart 6" descr="Diagramm Treibhausgasemissionen in der EU nach Schadstoffen&#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1582049713"/>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a:t>Auswirkungen des Transportsektors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de-AT" sz="2200"/>
              <a:t>Verkehrsemissionen  stark steigend</a:t>
            </a:r>
          </a:p>
          <a:p>
            <a:pPr marL="257175" indent="-257175"/>
            <a:endParaRPr lang="de-AT" sz="2200"/>
          </a:p>
          <a:p>
            <a:pPr marL="257175" indent="-257175"/>
            <a:r>
              <a:rPr lang="de-AT" sz="2200"/>
              <a:t>Prognosen gehen von einer beinahe Verdoppelung des Güterverkehrs bis 2050 aus (zu 2019)</a:t>
            </a:r>
          </a:p>
          <a:p>
            <a:pPr marL="257175" indent="-257175"/>
            <a:endParaRPr lang="de-AT" sz="2200"/>
          </a:p>
          <a:p>
            <a:pPr marL="257175" indent="-257175"/>
            <a:r>
              <a:rPr lang="de-AT" sz="2200"/>
              <a:t>insb. LKW-Transporte nehmen zu</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9891660-37C1-B71C-4E78-F68A8F1D4D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de-AT"/>
              <a:t>Straßenverkehr als Hauptverursacher</a:t>
            </a:r>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ChangeAspect="1"/>
          </p:cNvPicPr>
          <p:nvPr>
            <p:ph idx="1"/>
          </p:nvPr>
        </p:nvPicPr>
        <p:blipFill>
          <a:blip r:embed="rId3"/>
          <a:stretch>
            <a:fillRect/>
          </a:stretch>
        </p:blipFill>
        <p:spPr>
          <a:xfrm>
            <a:off x="2932783" y="1799324"/>
            <a:ext cx="6326433" cy="4418636"/>
          </a:xfrm>
        </p:spPr>
      </p:pic>
    </p:spTree>
    <p:extLst>
      <p:ext uri="{BB962C8B-B14F-4D97-AF65-F5344CB8AC3E}">
        <p14:creationId xmlns:p14="http://schemas.microsoft.com/office/powerpoint/2010/main" val="1911712211"/>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de-AT"/>
              <a:t>Die 3 Säulen der Nachhaltigkeit in der Logistik</a:t>
            </a:r>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„…umweltfreundlich und sozialverträglich aber auch finanziell tragbar“</a:t>
            </a:r>
          </a:p>
        </p:txBody>
      </p:sp>
      <p:sp>
        <p:nvSpPr>
          <p:cNvPr id="23" name="Datumsplatzhalter 22">
            <a:extLst>
              <a:ext uri="{FF2B5EF4-FFF2-40B4-BE49-F238E27FC236}">
                <a16:creationId xmlns:a16="http://schemas.microsoft.com/office/drawing/2014/main" id="{71A10676-F4F7-01BA-E69D-A4292A2044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3" name="Fußzeilenplatzhalter 2">
            <a:extLst>
              <a:ext uri="{FF2B5EF4-FFF2-40B4-BE49-F238E27FC236}">
                <a16:creationId xmlns:a16="http://schemas.microsoft.com/office/drawing/2014/main" id="{A4C80E1A-B4B1-C290-8D6C-5732342636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4183673687"/>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73B6B-8186-ECA3-A4F4-D7AD92E2B23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9846B21-8B6C-B819-B2CE-463884C0B06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7D28B3A-4596-FE52-D02A-F26CCF49562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BCFF243E-EA31-A254-893F-94ABE2F16456}"/>
              </a:ext>
            </a:extLst>
          </p:cNvPr>
          <p:cNvSpPr>
            <a:spLocks noGrp="1"/>
          </p:cNvSpPr>
          <p:nvPr>
            <p:ph type="sldNum" sz="quarter" idx="12"/>
          </p:nvPr>
        </p:nvSpPr>
        <p:spPr/>
        <p:txBody>
          <a:bodyPr/>
          <a:lstStyle/>
          <a:p>
            <a:fld id="{0AF89F37-6AD9-4F74-BC17-19E39A25D257}" type="slidenum">
              <a:rPr lang="de-AT" smtClean="0"/>
              <a:pPr/>
              <a:t>34</a:t>
            </a:fld>
            <a:endParaRPr lang="de-AT"/>
          </a:p>
        </p:txBody>
      </p:sp>
      <p:sp>
        <p:nvSpPr>
          <p:cNvPr id="5" name="Titel 4">
            <a:extLst>
              <a:ext uri="{FF2B5EF4-FFF2-40B4-BE49-F238E27FC236}">
                <a16:creationId xmlns:a16="http://schemas.microsoft.com/office/drawing/2014/main" id="{034D7692-A1DD-8B2A-2E61-DBE2A64DF67E}"/>
              </a:ext>
            </a:extLst>
          </p:cNvPr>
          <p:cNvSpPr>
            <a:spLocks noGrp="1"/>
          </p:cNvSpPr>
          <p:nvPr>
            <p:ph type="title"/>
          </p:nvPr>
        </p:nvSpPr>
        <p:spPr>
          <a:xfrm>
            <a:off x="592537" y="640040"/>
            <a:ext cx="8929149" cy="792976"/>
          </a:xfrm>
        </p:spPr>
        <p:txBody>
          <a:bodyPr/>
          <a:lstStyle/>
          <a:p>
            <a:r>
              <a:rPr lang="de-AT"/>
              <a:t>Wie passen Verkehr und Nachhaltigkeit zusammen?</a:t>
            </a:r>
          </a:p>
        </p:txBody>
      </p:sp>
      <p:sp>
        <p:nvSpPr>
          <p:cNvPr id="6" name="Inhaltsplatzhalter 5">
            <a:extLst>
              <a:ext uri="{FF2B5EF4-FFF2-40B4-BE49-F238E27FC236}">
                <a16:creationId xmlns:a16="http://schemas.microsoft.com/office/drawing/2014/main" id="{B2CF09FD-DD9D-2173-B505-585943EE9934}"/>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Welche Ansätze für einen Nachhaltigen Verkehr hast du im Video gesehen?</a:t>
            </a:r>
          </a:p>
          <a:p>
            <a:r>
              <a:rPr lang="de-AT" sz="2000"/>
              <a:t>Ist ein nachhaltiger Verkehr möglich?</a:t>
            </a:r>
          </a:p>
          <a:p>
            <a:r>
              <a:rPr lang="de-AT" sz="2000"/>
              <a:t>Wie sähe er deiner Meinung nach aus und was könntest du dazu beitragen?</a:t>
            </a:r>
          </a:p>
          <a:p>
            <a:endParaRPr lang="de-AT"/>
          </a:p>
        </p:txBody>
      </p:sp>
      <p:sp>
        <p:nvSpPr>
          <p:cNvPr id="9" name="Textfeld 8">
            <a:extLst>
              <a:ext uri="{FF2B5EF4-FFF2-40B4-BE49-F238E27FC236}">
                <a16:creationId xmlns:a16="http://schemas.microsoft.com/office/drawing/2014/main" id="{5587ACFD-E253-2C1E-AD35-190EFE61FC1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https://youtu.be/JAV5t7zVCGw?si=zVztF_CAhAEV1nbd</a:t>
            </a:r>
            <a:endParaRPr lang="de-AT" sz="1600"/>
          </a:p>
        </p:txBody>
      </p:sp>
      <p:pic>
        <p:nvPicPr>
          <p:cNvPr id="7" name="Onlinemedien 6" title="Wie passen Verkehr und Nachhaltigkeit zusammen? [Erklärvideo für die Oberstufe]">
            <a:hlinkClick r:id="" action="ppaction://media"/>
            <a:extLst>
              <a:ext uri="{FF2B5EF4-FFF2-40B4-BE49-F238E27FC236}">
                <a16:creationId xmlns:a16="http://schemas.microsoft.com/office/drawing/2014/main" id="{B536444E-DCF1-A7DE-0F19-A4E15E920BA8}"/>
              </a:ext>
            </a:extLst>
          </p:cNvPr>
          <p:cNvPicPr>
            <a:picLocks noRot="1" noChangeAspect="1"/>
          </p:cNvPicPr>
          <p:nvPr>
            <a:videoFile r:link="rId1"/>
          </p:nvPr>
        </p:nvPicPr>
        <p:blipFill>
          <a:blip r:embed="rId5"/>
          <a:stretch>
            <a:fillRect/>
          </a:stretch>
        </p:blipFill>
        <p:spPr>
          <a:xfrm>
            <a:off x="645043" y="2105009"/>
            <a:ext cx="3679615" cy="2078987"/>
          </a:xfrm>
          <a:prstGeom prst="rect">
            <a:avLst/>
          </a:prstGeom>
        </p:spPr>
      </p:pic>
    </p:spTree>
    <p:extLst>
      <p:ext uri="{BB962C8B-B14F-4D97-AF65-F5344CB8AC3E}">
        <p14:creationId xmlns:p14="http://schemas.microsoft.com/office/powerpoint/2010/main" val="36730245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de-AT"/>
              <a:t>Nachhaltiger Güterverkehr – warum und wie?</a:t>
            </a:r>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de-AT" sz="2400"/>
              <a:t>steigendes Transportaufkommen erhöht Handlungsbedarf</a:t>
            </a:r>
          </a:p>
          <a:p>
            <a:pPr marL="0" indent="0">
              <a:buNone/>
            </a:pPr>
            <a:endParaRPr lang="de-AT" sz="2400"/>
          </a:p>
          <a:p>
            <a:pPr marL="0" indent="0">
              <a:buNone/>
            </a:pPr>
            <a:r>
              <a:rPr lang="de-AT" sz="2400"/>
              <a:t>Nachhaltiger Verkehr durch:</a:t>
            </a:r>
          </a:p>
          <a:p>
            <a:r>
              <a:rPr lang="de-AT" sz="2400"/>
              <a:t>Vermeidung von Verkehr</a:t>
            </a:r>
          </a:p>
          <a:p>
            <a:r>
              <a:rPr lang="de-AT" sz="2400"/>
              <a:t>Verlagerung auf nachhaltige Verkehrsträger wie Schiene und Binnenwasserstraße </a:t>
            </a:r>
          </a:p>
          <a:p>
            <a:r>
              <a:rPr lang="de-AT" sz="2400"/>
              <a:t>alternative Treibstoffe</a:t>
            </a:r>
          </a:p>
          <a:p>
            <a:r>
              <a:rPr lang="de-AT" sz="2400"/>
              <a:t>innovative Technologien, Digitalisierung</a:t>
            </a:r>
          </a:p>
          <a:p>
            <a:r>
              <a:rPr lang="de-AT" sz="2400"/>
              <a:t>geänderte Preisgestaltung</a:t>
            </a:r>
          </a:p>
          <a:p>
            <a:r>
              <a:rPr lang="de-AT" sz="2400"/>
              <a:t>ganzheitliche Betrachtung der Wertschöpfungskette und Lieferanten</a:t>
            </a:r>
          </a:p>
        </p:txBody>
      </p:sp>
      <p:sp>
        <p:nvSpPr>
          <p:cNvPr id="23" name="Datumsplatzhalter 22">
            <a:extLst>
              <a:ext uri="{FF2B5EF4-FFF2-40B4-BE49-F238E27FC236}">
                <a16:creationId xmlns:a16="http://schemas.microsoft.com/office/drawing/2014/main" id="{4AF1E30D-DD77-9F94-4E9A-8C0D23297F1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20C4E8FC-3D69-B72F-BC2B-39DDA2A140B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de-AT" sz="2400"/>
              <a:t>17 globale Ziele der Vereinten Nationen für nachhaltige Entwicklung </a:t>
            </a:r>
          </a:p>
          <a:p>
            <a:pPr marL="0" indent="0">
              <a:buNone/>
            </a:pPr>
            <a:endParaRPr lang="de-AT" sz="2400"/>
          </a:p>
          <a:p>
            <a:pPr marL="0" indent="0">
              <a:buNone/>
            </a:pPr>
            <a:r>
              <a:rPr lang="de-AT" sz="2400"/>
              <a:t>umfassen ökonomische, ökologische und soziale Aspekte</a:t>
            </a:r>
          </a:p>
          <a:p>
            <a:pPr marL="0" indent="0">
              <a:buNone/>
            </a:pPr>
            <a:endParaRPr lang="de-AT" sz="2400"/>
          </a:p>
        </p:txBody>
      </p:sp>
      <p:sp>
        <p:nvSpPr>
          <p:cNvPr id="23" name="Datumsplatzhalter 22">
            <a:extLst>
              <a:ext uri="{FF2B5EF4-FFF2-40B4-BE49-F238E27FC236}">
                <a16:creationId xmlns:a16="http://schemas.microsoft.com/office/drawing/2014/main" id="{AD14AAB9-5D1B-AA8F-06AE-8C04F8D8F6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36</a:t>
            </a:fld>
            <a:endParaRPr lang="de-AT"/>
          </a:p>
        </p:txBody>
      </p:sp>
      <p:sp>
        <p:nvSpPr>
          <p:cNvPr id="3" name="Fußzeilenplatzhalter 2">
            <a:extLst>
              <a:ext uri="{FF2B5EF4-FFF2-40B4-BE49-F238E27FC236}">
                <a16:creationId xmlns:a16="http://schemas.microsoft.com/office/drawing/2014/main" id="{63233BAE-943E-D2FB-72B1-3A6BDCF716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der SDGs">
            <a:extLst>
              <a:ext uri="{FF2B5EF4-FFF2-40B4-BE49-F238E27FC236}">
                <a16:creationId xmlns:a16="http://schemas.microsoft.com/office/drawing/2014/main" id="{EC69A3F1-E8FD-7565-A116-BA40D3BD4DE4}"/>
              </a:ext>
            </a:extLst>
          </p:cNvPr>
          <p:cNvPicPr>
            <a:picLocks noChangeAspect="1"/>
          </p:cNvPicPr>
          <p:nvPr/>
        </p:nvPicPr>
        <p:blipFill rotWithShape="1">
          <a:blip r:embed="rId3"/>
          <a:srcRect t="17755" b="12577"/>
          <a:stretch/>
        </p:blipFill>
        <p:spPr>
          <a:xfrm>
            <a:off x="3843496" y="1847208"/>
            <a:ext cx="8195647" cy="3694543"/>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Der europäische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Maßnahmenpaket der EU für einen grünen Wandel</a:t>
            </a:r>
          </a:p>
          <a:p>
            <a:pPr marL="0" indent="0">
              <a:buNone/>
            </a:pPr>
            <a:endParaRPr lang="de-AT" sz="2400"/>
          </a:p>
        </p:txBody>
      </p:sp>
      <p:sp>
        <p:nvSpPr>
          <p:cNvPr id="23" name="Datumsplatzhalter 22">
            <a:extLst>
              <a:ext uri="{FF2B5EF4-FFF2-40B4-BE49-F238E27FC236}">
                <a16:creationId xmlns:a16="http://schemas.microsoft.com/office/drawing/2014/main" id="{CBC86275-4837-DFAE-F071-E627B0468D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37</a:t>
            </a:fld>
            <a:endParaRPr lang="de-AT"/>
          </a:p>
        </p:txBody>
      </p:sp>
      <p:sp>
        <p:nvSpPr>
          <p:cNvPr id="3" name="Fußzeilenplatzhalter 2">
            <a:extLst>
              <a:ext uri="{FF2B5EF4-FFF2-40B4-BE49-F238E27FC236}">
                <a16:creationId xmlns:a16="http://schemas.microsoft.com/office/drawing/2014/main" id="{DD990857-8766-2D8E-A3E8-5F64F0C6003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551505" y="6268894"/>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Europäische Kommission</a:t>
            </a:r>
          </a:p>
        </p:txBody>
      </p:sp>
      <p:pic>
        <p:nvPicPr>
          <p:cNvPr id="2" name="Picture 14" descr="Darstellung der Ziele des Europäischen Green Deals">
            <a:extLst>
              <a:ext uri="{FF2B5EF4-FFF2-40B4-BE49-F238E27FC236}">
                <a16:creationId xmlns:a16="http://schemas.microsoft.com/office/drawing/2014/main" id="{2E2EEE1A-78E2-F83E-5978-7BE5DD179F26}"/>
              </a:ext>
            </a:extLst>
          </p:cNvPr>
          <p:cNvPicPr>
            <a:picLocks noChangeAspect="1"/>
          </p:cNvPicPr>
          <p:nvPr/>
        </p:nvPicPr>
        <p:blipFill>
          <a:blip r:embed="rId3"/>
          <a:stretch>
            <a:fillRect/>
          </a:stretch>
        </p:blipFill>
        <p:spPr>
          <a:xfrm>
            <a:off x="1304224" y="2477654"/>
            <a:ext cx="9569392" cy="283405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29B85-3A2B-66F7-C6A4-CD38C7344AF7}"/>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38</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de-AT"/>
              <a:t>Mein Beitrag zum Klimaschutz</a:t>
            </a:r>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de-AT" sz="2400"/>
              <a:t>Überlege für dich und diskutiere mit deiner Partnerin oder deinem Partner: was kannst du selbst tun, um zur Erreichung der Ziele beizutragen?</a:t>
            </a:r>
          </a:p>
          <a:p>
            <a:pPr marL="0" indent="0">
              <a:buNone/>
            </a:pP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der SDGs">
            <a:extLst>
              <a:ext uri="{FF2B5EF4-FFF2-40B4-BE49-F238E27FC236}">
                <a16:creationId xmlns:a16="http://schemas.microsoft.com/office/drawing/2014/main" id="{7E88C51B-0BAC-6ED7-4CF1-8E0E41C6BFC5}"/>
              </a:ext>
            </a:extLst>
          </p:cNvPr>
          <p:cNvPicPr>
            <a:picLocks noChangeAspect="1"/>
          </p:cNvPicPr>
          <p:nvPr/>
        </p:nvPicPr>
        <p:blipFill rotWithShape="1">
          <a:blip r:embed="rId3"/>
          <a:srcRect t="17755" b="12577"/>
          <a:stretch/>
        </p:blipFill>
        <p:spPr>
          <a:xfrm>
            <a:off x="1482300" y="2589969"/>
            <a:ext cx="8195647" cy="3694543"/>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CDDAFFE-791F-EBD4-3BF8-D8581E238A8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a:t>Wir müssen handeln!</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de-AT" sz="2400"/>
              <a:t>Klimawandel </a:t>
            </a:r>
            <a:r>
              <a:rPr lang="de-AT" sz="2400" b="1"/>
              <a:t>betrifft alle Länder und Regionen</a:t>
            </a:r>
            <a:r>
              <a:rPr lang="de-AT" sz="2400"/>
              <a:t> der Erde</a:t>
            </a:r>
          </a:p>
          <a:p>
            <a:r>
              <a:rPr lang="de-AT" sz="2400"/>
              <a:t>Klimawandel ist für mehr als die Hälfte der Jugendlichen in Europa die </a:t>
            </a:r>
            <a:r>
              <a:rPr lang="de-AT" sz="2400" b="1"/>
              <a:t>wichtigste globale Herausforderung </a:t>
            </a:r>
            <a:r>
              <a:rPr lang="de-AT" sz="2400"/>
              <a:t>(Eurobarometer-Umfrage 2022)</a:t>
            </a:r>
          </a:p>
          <a:p>
            <a:r>
              <a:rPr lang="de-AT" sz="2400"/>
              <a:t>Handeln auf globaler Ebene notwendig</a:t>
            </a:r>
          </a:p>
          <a:p>
            <a:r>
              <a:rPr lang="de-AT" sz="2400"/>
              <a:t>Mithilfe jedes Einzelnen</a:t>
            </a:r>
          </a:p>
          <a:p>
            <a:r>
              <a:rPr lang="de-AT" sz="2400"/>
              <a:t>Senkung der Verkehrsemissionen</a:t>
            </a:r>
          </a:p>
          <a:p>
            <a:r>
              <a:rPr lang="de-AT" sz="2400"/>
              <a:t>Verkehrsverlagerung: Wasserstraße und Schiene als nachhaltige Verkehrsträger</a:t>
            </a:r>
          </a:p>
        </p:txBody>
      </p:sp>
      <p:sp>
        <p:nvSpPr>
          <p:cNvPr id="23" name="Datumsplatzhalter 22">
            <a:extLst>
              <a:ext uri="{FF2B5EF4-FFF2-40B4-BE49-F238E27FC236}">
                <a16:creationId xmlns:a16="http://schemas.microsoft.com/office/drawing/2014/main" id="{CA233449-624F-F537-ADFE-0EE1AEAB59B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3" name="Fußzeilenplatzhalter 2">
            <a:extLst>
              <a:ext uri="{FF2B5EF4-FFF2-40B4-BE49-F238E27FC236}">
                <a16:creationId xmlns:a16="http://schemas.microsoft.com/office/drawing/2014/main" id="{36EFB28B-DA7D-79E7-F8A1-C437FABB037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23B003D-D2FC-5507-EEBB-083F9D6C6BD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a:t>Die internationale Wasserstraße Donau</a:t>
            </a:r>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de-AT" sz="2400"/>
              <a:t>Wie viele Anrainerstaaten hat die Donau?</a:t>
            </a:r>
          </a:p>
          <a:p>
            <a:r>
              <a:rPr lang="de-AT" sz="2400"/>
              <a:t>Welche großen Städte liegen an der Donau?</a:t>
            </a:r>
          </a:p>
          <a:p>
            <a:r>
              <a:rPr lang="de-AT" sz="2400"/>
              <a:t>Warum ist die Donau wichtig für die österreichische/europäische Wirtschaft?</a:t>
            </a:r>
          </a:p>
          <a:p>
            <a:pPr marL="0" indent="0">
              <a:buNone/>
            </a:pPr>
            <a:endParaRPr lang="de-AT" sz="2400"/>
          </a:p>
        </p:txBody>
      </p:sp>
      <p:pic>
        <p:nvPicPr>
          <p:cNvPr id="8" name="Picture 2" descr="Karte Donauverlauf">
            <a:extLst>
              <a:ext uri="{FF2B5EF4-FFF2-40B4-BE49-F238E27FC236}">
                <a16:creationId xmlns:a16="http://schemas.microsoft.com/office/drawing/2014/main" id="{EBBAB02D-DF39-04A7-7B26-CFF363E9F107}"/>
              </a:ext>
            </a:extLst>
          </p:cNvPr>
          <p:cNvPicPr>
            <a:picLocks noChangeAspect="1"/>
          </p:cNvPicPr>
          <p:nvPr/>
        </p:nvPicPr>
        <p:blipFill>
          <a:blip r:embed="rId3"/>
          <a:stretch>
            <a:fillRect/>
          </a:stretch>
        </p:blipFill>
        <p:spPr>
          <a:xfrm>
            <a:off x="2433126" y="3090535"/>
            <a:ext cx="6288829" cy="2824483"/>
          </a:xfrm>
          <a:prstGeom prst="rect">
            <a:avLst/>
          </a:prstGeom>
        </p:spPr>
      </p:pic>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viadonau</a:t>
            </a:r>
            <a:endParaRPr lang="de-AT"/>
          </a:p>
        </p:txBody>
      </p:sp>
    </p:spTree>
    <p:extLst>
      <p:ext uri="{BB962C8B-B14F-4D97-AF65-F5344CB8AC3E}">
        <p14:creationId xmlns:p14="http://schemas.microsoft.com/office/powerpoint/2010/main" val="3102122541"/>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937EA-715E-9448-9A1C-1F274EAF485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D11A4E6-6056-C115-0AC3-0ADFA12DF83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2B674A3-C377-C0DC-3B67-30F33343E4E7}"/>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3F6C8BB-04B7-9EC0-CC7A-093C90385D37}"/>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5" name="Titel 4">
            <a:extLst>
              <a:ext uri="{FF2B5EF4-FFF2-40B4-BE49-F238E27FC236}">
                <a16:creationId xmlns:a16="http://schemas.microsoft.com/office/drawing/2014/main" id="{D9E9CCFC-3201-1EE6-1529-996EEA710D33}"/>
              </a:ext>
            </a:extLst>
          </p:cNvPr>
          <p:cNvSpPr>
            <a:spLocks noGrp="1"/>
          </p:cNvSpPr>
          <p:nvPr>
            <p:ph type="title"/>
          </p:nvPr>
        </p:nvSpPr>
        <p:spPr>
          <a:xfrm>
            <a:off x="592537" y="640040"/>
            <a:ext cx="8929149" cy="792976"/>
          </a:xfrm>
        </p:spPr>
        <p:txBody>
          <a:bodyPr/>
          <a:lstStyle/>
          <a:p>
            <a:r>
              <a:rPr lang="de-AT"/>
              <a:t>Video: Donau Verlauf</a:t>
            </a:r>
          </a:p>
        </p:txBody>
      </p:sp>
      <p:sp>
        <p:nvSpPr>
          <p:cNvPr id="6" name="Inhaltsplatzhalter 5">
            <a:extLst>
              <a:ext uri="{FF2B5EF4-FFF2-40B4-BE49-F238E27FC236}">
                <a16:creationId xmlns:a16="http://schemas.microsoft.com/office/drawing/2014/main" id="{65A5BD0C-2389-3CF9-FF8B-F2FEBEFF1B2B}"/>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Wo entspringt und wo mündet die Donau?</a:t>
            </a:r>
          </a:p>
          <a:p>
            <a:r>
              <a:rPr lang="de-AT" sz="2000"/>
              <a:t>Durch welche Länder fließt die Donau?</a:t>
            </a:r>
          </a:p>
          <a:p>
            <a:endParaRPr lang="de-AT"/>
          </a:p>
        </p:txBody>
      </p:sp>
      <p:sp>
        <p:nvSpPr>
          <p:cNvPr id="9" name="Textfeld 8">
            <a:extLst>
              <a:ext uri="{FF2B5EF4-FFF2-40B4-BE49-F238E27FC236}">
                <a16:creationId xmlns:a16="http://schemas.microsoft.com/office/drawing/2014/main" id="{F895AA3A-DD4D-DFB1-EA0A-8150BA5BF124}"/>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https://studyflix.de/erdkunde/donau-verlauf-5762?topic_id=541</a:t>
            </a:r>
            <a:endParaRPr lang="de-AT" sz="1600"/>
          </a:p>
        </p:txBody>
      </p:sp>
      <p:pic>
        <p:nvPicPr>
          <p:cNvPr id="8" name="Media Placeholder 9" descr="Video Donau Verlauf">
            <a:extLst>
              <a:ext uri="{FF2B5EF4-FFF2-40B4-BE49-F238E27FC236}">
                <a16:creationId xmlns:a16="http://schemas.microsoft.com/office/drawing/2014/main" id="{F8097167-D10E-DE58-AFEB-C70CC8573C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6522" t="24036" r="62238" b="33724"/>
          <a:stretch/>
        </p:blipFill>
        <p:spPr>
          <a:xfrm>
            <a:off x="616600" y="2105009"/>
            <a:ext cx="3478321" cy="2223431"/>
          </a:xfrm>
          <a:prstGeom prst="rect">
            <a:avLst/>
          </a:prstGeom>
        </p:spPr>
      </p:pic>
    </p:spTree>
    <p:extLst>
      <p:ext uri="{BB962C8B-B14F-4D97-AF65-F5344CB8AC3E}">
        <p14:creationId xmlns:p14="http://schemas.microsoft.com/office/powerpoint/2010/main" val="293470774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118D2EB-2C9A-7C4D-932B-0C1D889274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a:t>vom Schwarzwald (Deutschland) bis ins Schwarze Meer (Rumänien und Ukraine) </a:t>
            </a:r>
          </a:p>
          <a:p>
            <a:r>
              <a:rPr lang="de-AT" sz="2400"/>
              <a:t>10 Anrainerstaaten: Deutschland, Österreich, Slowakei, Ungarn, Kroatien, Serbien, Bulgarien, Rumänien, Moldau, Ukraine</a:t>
            </a:r>
          </a:p>
          <a:p>
            <a:r>
              <a:rPr lang="de-AT" sz="2400"/>
              <a:t>fast ein Drittel der gesamten Flusslänge in Rumänien</a:t>
            </a:r>
          </a:p>
          <a:p>
            <a:r>
              <a:rPr lang="de-AT" sz="2400"/>
              <a:t>internationalster Strom der Welt</a:t>
            </a:r>
          </a:p>
          <a:p>
            <a:r>
              <a:rPr lang="de-AT" sz="2400"/>
              <a:t>2.845 km lang, 2.415 km schiffbar</a:t>
            </a:r>
          </a:p>
          <a:p>
            <a:r>
              <a:rPr lang="de-AT" sz="2400"/>
              <a:t>wasserreichster Fluss Europas</a:t>
            </a:r>
          </a:p>
        </p:txBody>
      </p:sp>
      <p:sp>
        <p:nvSpPr>
          <p:cNvPr id="23" name="Datumsplatzhalter 22">
            <a:extLst>
              <a:ext uri="{FF2B5EF4-FFF2-40B4-BE49-F238E27FC236}">
                <a16:creationId xmlns:a16="http://schemas.microsoft.com/office/drawing/2014/main" id="{6517279A-4992-35A5-B27A-0DCFF8D2ECC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43</a:t>
            </a:fld>
            <a:endParaRPr lang="de-AT"/>
          </a:p>
        </p:txBody>
      </p:sp>
      <p:sp>
        <p:nvSpPr>
          <p:cNvPr id="3" name="Fußzeilenplatzhalter 2">
            <a:extLst>
              <a:ext uri="{FF2B5EF4-FFF2-40B4-BE49-F238E27FC236}">
                <a16:creationId xmlns:a16="http://schemas.microsoft.com/office/drawing/2014/main" id="{408CF116-F317-8996-A242-FF5B7C8EB3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a:t>Die internationale Wasserstraße Donau</a:t>
            </a:r>
          </a:p>
        </p:txBody>
      </p:sp>
      <p:pic>
        <p:nvPicPr>
          <p:cNvPr id="8" name="Picture 2" descr="Foto Donau: Schlögener Schlinge">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3" name="Fußzeilenplatzhalter 2">
            <a:extLst>
              <a:ext uri="{FF2B5EF4-FFF2-40B4-BE49-F238E27FC236}">
                <a16:creationId xmlns:a16="http://schemas.microsoft.com/office/drawing/2014/main" id="{5F1999C2-A445-504D-EABC-358567D2391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64663" y="2220577"/>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lk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DF012-562F-D36B-20D1-E6A99E9B31EB}"/>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45</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a:t>Die Donau als Transportweg</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a:t>Recherchiert in der Gruppe im Internet zu einem der Themen und stellt eure Ergebnisse der Klasse vor:</a:t>
            </a:r>
          </a:p>
          <a:p>
            <a:pPr marL="0" indent="0">
              <a:buNone/>
            </a:pPr>
            <a:endParaRPr lang="de-AT" sz="2200"/>
          </a:p>
          <a:p>
            <a:r>
              <a:rPr lang="de-AT" sz="2200"/>
              <a:t>Waren auf der Donau (Welche Güter werden transportiert?)</a:t>
            </a:r>
          </a:p>
          <a:p>
            <a:r>
              <a:rPr lang="de-AT" sz="2200"/>
              <a:t>Vorteile der Donau als Transportweg (Warum ist sie besser als die Straße?)</a:t>
            </a:r>
          </a:p>
          <a:p>
            <a:r>
              <a:rPr lang="de-AT" sz="2200"/>
              <a:t>Probleme der Donau-Schifffahrt (Welche Hindernisse gibt es?)</a:t>
            </a:r>
          </a:p>
          <a:p>
            <a:r>
              <a:rPr lang="de-AT" sz="2200"/>
              <a:t>Zukunft der Donau (Wie könnte man die Wasserstraße nachhaltiger machen?)</a:t>
            </a:r>
          </a:p>
          <a:p>
            <a:pPr marL="0" indent="0">
              <a:buNone/>
            </a:pPr>
            <a:endParaRPr lang="de-AT" sz="2200"/>
          </a:p>
          <a:p>
            <a:pPr marL="0" indent="0">
              <a:buNone/>
            </a:pPr>
            <a:endParaRPr lang="de-AT"/>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C1312F0D-59A3-8768-FDE0-122776AD1AE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6C6C8E34-A53E-67FA-D9AD-FAC466EAFCB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B756C7DF-24CA-2536-3C13-9EF389FD01DF}"/>
              </a:ext>
            </a:extLst>
          </p:cNvPr>
          <p:cNvSpPr>
            <a:spLocks noGrp="1"/>
          </p:cNvSpPr>
          <p:nvPr>
            <p:ph type="sldNum" sz="quarter" idx="12"/>
          </p:nvPr>
        </p:nvSpPr>
        <p:spPr/>
        <p:txBody>
          <a:bodyPr/>
          <a:lstStyle/>
          <a:p>
            <a:fld id="{0AF89F37-6AD9-4F74-BC17-19E39A25D257}" type="slidenum">
              <a:rPr lang="de-AT" smtClean="0"/>
              <a:pPr/>
              <a:t>46</a:t>
            </a:fld>
            <a:endParaRPr lang="de-AT"/>
          </a:p>
        </p:txBody>
      </p:sp>
      <p:sp>
        <p:nvSpPr>
          <p:cNvPr id="5" name="Titel 4">
            <a:extLst>
              <a:ext uri="{FF2B5EF4-FFF2-40B4-BE49-F238E27FC236}">
                <a16:creationId xmlns:a16="http://schemas.microsoft.com/office/drawing/2014/main" id="{6292F386-4764-FFC5-7BB2-E809D38A3F7D}"/>
              </a:ext>
            </a:extLst>
          </p:cNvPr>
          <p:cNvSpPr>
            <a:spLocks noGrp="1"/>
          </p:cNvSpPr>
          <p:nvPr>
            <p:ph type="title"/>
          </p:nvPr>
        </p:nvSpPr>
        <p:spPr/>
        <p:txBody>
          <a:bodyPr/>
          <a:lstStyle/>
          <a:p>
            <a:r>
              <a:rPr lang="de-AT"/>
              <a:t>Donau: Europas Logistik-Highway</a:t>
            </a:r>
          </a:p>
        </p:txBody>
      </p:sp>
      <p:pic>
        <p:nvPicPr>
          <p:cNvPr id="9" name="Onlinemedien 8" title="Die Donau: Europas wichtige Wasserstraße">
            <a:hlinkClick r:id="" action="ppaction://media"/>
            <a:extLst>
              <a:ext uri="{FF2B5EF4-FFF2-40B4-BE49-F238E27FC236}">
                <a16:creationId xmlns:a16="http://schemas.microsoft.com/office/drawing/2014/main" id="{9ABD3937-E300-7CC6-66B0-FBF3963F1E9D}"/>
              </a:ext>
            </a:extLst>
          </p:cNvPr>
          <p:cNvPicPr>
            <a:picLocks noGrp="1" noRot="1" noChangeAspect="1"/>
          </p:cNvPicPr>
          <p:nvPr>
            <p:ph idx="1"/>
            <a:videoFile r:link="rId1"/>
          </p:nvPr>
        </p:nvPicPr>
        <p:blipFill>
          <a:blip r:embed="rId4"/>
          <a:stretch>
            <a:fillRect/>
          </a:stretch>
        </p:blipFill>
        <p:spPr>
          <a:xfrm>
            <a:off x="592538" y="2011621"/>
            <a:ext cx="3510805" cy="1983909"/>
          </a:xfrm>
          <a:prstGeom prst="rect">
            <a:avLst/>
          </a:prstGeom>
        </p:spPr>
      </p:pic>
      <p:sp>
        <p:nvSpPr>
          <p:cNvPr id="8" name="Textfeld 7">
            <a:extLst>
              <a:ext uri="{FF2B5EF4-FFF2-40B4-BE49-F238E27FC236}">
                <a16:creationId xmlns:a16="http://schemas.microsoft.com/office/drawing/2014/main" id="{CCA50264-5355-FB1D-1693-50DEC299E2B5}"/>
              </a:ext>
            </a:extLst>
          </p:cNvPr>
          <p:cNvSpPr txBox="1"/>
          <p:nvPr/>
        </p:nvSpPr>
        <p:spPr>
          <a:xfrm>
            <a:off x="593822" y="4397273"/>
            <a:ext cx="2725807" cy="584775"/>
          </a:xfrm>
          <a:prstGeom prst="rect">
            <a:avLst/>
          </a:prstGeom>
          <a:noFill/>
        </p:spPr>
        <p:txBody>
          <a:bodyPr wrap="square">
            <a:spAutoFit/>
          </a:bodyPr>
          <a:lstStyle/>
          <a:p>
            <a:r>
              <a:rPr lang="de-AT" sz="1600">
                <a:hlinkClick r:id="rId5"/>
              </a:rPr>
              <a:t>https://www.youtube.com/watch?v=Fp1cs4I8HWo</a:t>
            </a:r>
            <a:endParaRPr lang="de-AT" sz="1600"/>
          </a:p>
        </p:txBody>
      </p:sp>
      <p:sp>
        <p:nvSpPr>
          <p:cNvPr id="10" name="Inhaltsplatzhalter 5">
            <a:extLst>
              <a:ext uri="{FF2B5EF4-FFF2-40B4-BE49-F238E27FC236}">
                <a16:creationId xmlns:a16="http://schemas.microsoft.com/office/drawing/2014/main" id="{5834B92E-E894-5AAC-61EA-B1A485B11FDA}"/>
              </a:ext>
            </a:extLst>
          </p:cNvPr>
          <p:cNvSpPr txBox="1">
            <a:spLocks/>
          </p:cNvSpPr>
          <p:nvPr/>
        </p:nvSpPr>
        <p:spPr>
          <a:xfrm>
            <a:off x="4492486" y="1825625"/>
            <a:ext cx="7054471"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AT" sz="2400"/>
              <a:t>Fragen zum Video: </a:t>
            </a:r>
          </a:p>
          <a:p>
            <a:r>
              <a:rPr lang="de-AT" sz="2400"/>
              <a:t>Wie heißt der nördlichste Hafen an der Donau?</a:t>
            </a:r>
          </a:p>
          <a:p>
            <a:r>
              <a:rPr lang="de-AT" sz="2400"/>
              <a:t>In welchem Land liegt der Hafen </a:t>
            </a:r>
            <a:r>
              <a:rPr lang="de-AT" sz="2400" err="1"/>
              <a:t>Constanța</a:t>
            </a:r>
            <a:r>
              <a:rPr lang="de-AT" sz="2400"/>
              <a:t> und wie ist er mit der Donau verbunden?</a:t>
            </a:r>
          </a:p>
          <a:p>
            <a:r>
              <a:rPr lang="de-AT" sz="2400"/>
              <a:t>Warum haben die rumänischen Donauhäfen seit dem Beginn des Ukrainekrieges an Bedeutung gewonnen?</a:t>
            </a:r>
          </a:p>
        </p:txBody>
      </p:sp>
    </p:spTree>
    <p:extLst>
      <p:ext uri="{BB962C8B-B14F-4D97-AF65-F5344CB8AC3E}">
        <p14:creationId xmlns:p14="http://schemas.microsoft.com/office/powerpoint/2010/main" val="144601263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47</a:t>
            </a:fld>
            <a:endParaRPr lang="de-AT"/>
          </a:p>
        </p:txBody>
      </p:sp>
      <p:sp>
        <p:nvSpPr>
          <p:cNvPr id="3" name="Fußzeilenplatzhalter 2">
            <a:extLst>
              <a:ext uri="{FF2B5EF4-FFF2-40B4-BE49-F238E27FC236}">
                <a16:creationId xmlns:a16="http://schemas.microsoft.com/office/drawing/2014/main" id="{5B9C403D-680B-3020-D25F-76F0C791FE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5B2960B-D9BF-9DD7-8440-22FEC7792D00}"/>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de-AT" sz="2400" b="1"/>
              <a:t>Smart Ports: Hamburger Hafen</a:t>
            </a:r>
          </a:p>
          <a:p>
            <a:r>
              <a:rPr lang="de-AT" sz="2400"/>
              <a:t>Effizienzsteigerung durch Sensortechnik, Analyse-, Prognose- und Informationssysteme</a:t>
            </a:r>
          </a:p>
          <a:p>
            <a:r>
              <a:rPr lang="de-AT" sz="2400"/>
              <a:t>Vernetzung von Verkehrsströme, Infrastruktur und Warenströme</a:t>
            </a:r>
          </a:p>
          <a:p>
            <a:r>
              <a:rPr lang="de-AT" sz="2400"/>
              <a:t>Anwendungsbeispiele:</a:t>
            </a:r>
          </a:p>
          <a:p>
            <a:r>
              <a:rPr lang="de-AT" sz="2400"/>
              <a:t>Fuhrpark mit Sensorik für kürzere Wege &amp; bessere Auslastung</a:t>
            </a:r>
          </a:p>
          <a:p>
            <a:r>
              <a:rPr lang="de-AT" sz="2400"/>
              <a:t>Sämtliche Dokumentation in digitaler Form abwickeln </a:t>
            </a:r>
          </a:p>
          <a:p>
            <a:r>
              <a:rPr lang="de-AT" sz="2400"/>
              <a:t>Echtzeit Abwicklung von Navigation und Parkplatzzuordnung</a:t>
            </a:r>
          </a:p>
        </p:txBody>
      </p:sp>
      <p:sp>
        <p:nvSpPr>
          <p:cNvPr id="23" name="Datumsplatzhalter 22">
            <a:extLst>
              <a:ext uri="{FF2B5EF4-FFF2-40B4-BE49-F238E27FC236}">
                <a16:creationId xmlns:a16="http://schemas.microsoft.com/office/drawing/2014/main" id="{2199F5B1-6762-63D1-85D6-35FB4FA56C6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48</a:t>
            </a:fld>
            <a:endParaRPr lang="de-AT"/>
          </a:p>
        </p:txBody>
      </p:sp>
      <p:sp>
        <p:nvSpPr>
          <p:cNvPr id="3" name="Fußzeilenplatzhalter 2">
            <a:extLst>
              <a:ext uri="{FF2B5EF4-FFF2-40B4-BE49-F238E27FC236}">
                <a16:creationId xmlns:a16="http://schemas.microsoft.com/office/drawing/2014/main" id="{4AFFD636-EA13-C531-8BCF-87E19B5DD3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a:t>Best-Practice-Beispiel: Digitalisierung</a:t>
            </a:r>
          </a:p>
        </p:txBody>
      </p:sp>
      <p:pic>
        <p:nvPicPr>
          <p:cNvPr id="7" name="Onlinemedien 6" title="Hamburger Hafen: Die Zukunft ist da">
            <a:hlinkClick r:id="" action="ppaction://media"/>
            <a:extLst>
              <a:ext uri="{FF2B5EF4-FFF2-40B4-BE49-F238E27FC236}">
                <a16:creationId xmlns:a16="http://schemas.microsoft.com/office/drawing/2014/main" id="{AAB24E19-D110-58EB-18A3-8B550B79E5AA}"/>
              </a:ext>
            </a:extLst>
          </p:cNvPr>
          <p:cNvPicPr>
            <a:picLocks noRot="1" noChangeAspect="1"/>
          </p:cNvPicPr>
          <p:nvPr>
            <a:videoFile r:link="rId1"/>
          </p:nvPr>
        </p:nvPicPr>
        <p:blipFill>
          <a:blip r:embed="rId4"/>
          <a:stretch>
            <a:fillRect/>
          </a:stretch>
        </p:blipFill>
        <p:spPr>
          <a:xfrm>
            <a:off x="8310729" y="2196805"/>
            <a:ext cx="3090587" cy="1746186"/>
          </a:xfrm>
          <a:prstGeom prst="rect">
            <a:avLst/>
          </a:prstGeom>
        </p:spPr>
      </p:pic>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5"/>
              </a:rPr>
              <a:t>https://www.youtube.com/watch?v=E_NLti5al4M</a:t>
            </a:r>
            <a:endParaRPr lang="de-AT" sz="1600"/>
          </a:p>
        </p:txBody>
      </p:sp>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de-AT" sz="2000"/>
              <a:t>Belgisches Unternehmen SEAFAR als Pionier in der</a:t>
            </a:r>
            <a:br>
              <a:rPr lang="de-AT" sz="2000"/>
            </a:br>
            <a:r>
              <a:rPr lang="de-AT" sz="2000"/>
              <a:t>(teil-)autonomen Schifffahrt</a:t>
            </a:r>
          </a:p>
          <a:p>
            <a:r>
              <a:rPr lang="de-AT" sz="2000"/>
              <a:t>3 SEAFAR-Fernsteuerungszentralen (Antwerpen, Charleroi, Duisburg), 1 kundeneigene Fernsteuerungszentrale in Dordrecht</a:t>
            </a:r>
          </a:p>
          <a:p>
            <a:r>
              <a:rPr lang="de-AT" sz="2000"/>
              <a:t>stufenweise Entwicklung und Automatisierung im Einklang mit den Regulierungsbehörden</a:t>
            </a:r>
          </a:p>
          <a:p>
            <a:r>
              <a:rPr lang="de-AT" sz="2000"/>
              <a:t>Ferngesteuerte Schiffe mit Vollbesatzung  und auch reduzierter Besatzung in Betrieb</a:t>
            </a:r>
          </a:p>
          <a:p>
            <a:r>
              <a:rPr lang="de-AT" sz="2000"/>
              <a:t>Technologie zur Erhöhung der Sicherheit von menschenzentrierten Abläufen</a:t>
            </a:r>
          </a:p>
          <a:p>
            <a:r>
              <a:rPr lang="de-AT" sz="2000"/>
              <a:t>Ferngesteuerte Navigation von unbemannten und hochautomatisierten Schubleichtern </a:t>
            </a:r>
          </a:p>
        </p:txBody>
      </p:sp>
      <p:sp>
        <p:nvSpPr>
          <p:cNvPr id="23" name="Datumsplatzhalter 22">
            <a:extLst>
              <a:ext uri="{FF2B5EF4-FFF2-40B4-BE49-F238E27FC236}">
                <a16:creationId xmlns:a16="http://schemas.microsoft.com/office/drawing/2014/main" id="{A5B5CD48-7748-A7BC-138E-DB7789B5D6A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49</a:t>
            </a:fld>
            <a:endParaRPr lang="de-AT"/>
          </a:p>
        </p:txBody>
      </p:sp>
      <p:sp>
        <p:nvSpPr>
          <p:cNvPr id="3" name="Fußzeilenplatzhalter 2">
            <a:extLst>
              <a:ext uri="{FF2B5EF4-FFF2-40B4-BE49-F238E27FC236}">
                <a16:creationId xmlns:a16="http://schemas.microsoft.com/office/drawing/2014/main" id="{074BA1A9-9D1D-C654-C7A1-94BDD6A275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a:t>Innovation: Autonome Schiffe</a:t>
            </a:r>
          </a:p>
        </p:txBody>
      </p:sp>
      <p:pic>
        <p:nvPicPr>
          <p:cNvPr id="6" name="Picture 5" descr="Fernsteuerungszentrale mit mehreren Bildschirmen und zwei Personen">
            <a:extLst>
              <a:ext uri="{FF2B5EF4-FFF2-40B4-BE49-F238E27FC236}">
                <a16:creationId xmlns:a16="http://schemas.microsoft.com/office/drawing/2014/main" id="{170290D9-28EA-5C75-B929-C1813FC536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57CB9-9A7B-8835-B2B9-66DA9500CDE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78AA247-7E0E-B6C5-3EA3-868C263AD9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681CC-914C-2F79-FC8B-5F0812BB0ACC}"/>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9C09B807-E100-BFE8-A8BE-4B44B402B671}"/>
              </a:ext>
            </a:extLst>
          </p:cNvPr>
          <p:cNvSpPr>
            <a:spLocks noGrp="1"/>
          </p:cNvSpPr>
          <p:nvPr>
            <p:ph type="sldNum" sz="quarter" idx="12"/>
          </p:nvPr>
        </p:nvSpPr>
        <p:spPr/>
        <p:txBody>
          <a:bodyPr/>
          <a:lstStyle/>
          <a:p>
            <a:fld id="{0AF89F37-6AD9-4F74-BC17-19E39A25D257}" type="slidenum">
              <a:rPr lang="de-AT" smtClean="0"/>
              <a:pPr/>
              <a:t>50</a:t>
            </a:fld>
            <a:endParaRPr lang="de-AT"/>
          </a:p>
        </p:txBody>
      </p:sp>
      <p:sp>
        <p:nvSpPr>
          <p:cNvPr id="5" name="Titel 4">
            <a:extLst>
              <a:ext uri="{FF2B5EF4-FFF2-40B4-BE49-F238E27FC236}">
                <a16:creationId xmlns:a16="http://schemas.microsoft.com/office/drawing/2014/main" id="{223A513C-E143-AD9D-FF05-429397376C62}"/>
              </a:ext>
              <a:ext uri="{C183D7F6-B498-43B3-948B-1728B52AA6E4}">
                <adec:decorative xmlns:adec="http://schemas.microsoft.com/office/drawing/2017/decorative" val="0"/>
              </a:ext>
            </a:extLst>
          </p:cNvPr>
          <p:cNvSpPr>
            <a:spLocks noGrp="1"/>
          </p:cNvSpPr>
          <p:nvPr>
            <p:ph type="title"/>
          </p:nvPr>
        </p:nvSpPr>
        <p:spPr/>
        <p:txBody>
          <a:bodyPr/>
          <a:lstStyle/>
          <a:p>
            <a:r>
              <a:rPr lang="de-AT"/>
              <a:t>Die Zukunft der Binnenschifffahrt</a:t>
            </a:r>
          </a:p>
        </p:txBody>
      </p:sp>
      <p:sp>
        <p:nvSpPr>
          <p:cNvPr id="6" name="Inhaltsplatzhalter 5">
            <a:extLst>
              <a:ext uri="{FF2B5EF4-FFF2-40B4-BE49-F238E27FC236}">
                <a16:creationId xmlns:a16="http://schemas.microsoft.com/office/drawing/2014/main" id="{3A433A0D-F2BA-16A5-4C9D-7A87C15667A0}"/>
              </a:ext>
            </a:extLst>
          </p:cNvPr>
          <p:cNvSpPr>
            <a:spLocks noGrp="1"/>
          </p:cNvSpPr>
          <p:nvPr>
            <p:ph idx="1"/>
          </p:nvPr>
        </p:nvSpPr>
        <p:spPr>
          <a:xfrm>
            <a:off x="4492486" y="1825625"/>
            <a:ext cx="7054471" cy="4351338"/>
          </a:xfrm>
        </p:spPr>
        <p:txBody>
          <a:bodyPr/>
          <a:lstStyle/>
          <a:p>
            <a:pPr marL="0" indent="0">
              <a:buNone/>
            </a:pPr>
            <a:r>
              <a:rPr lang="de-AT" sz="2400"/>
              <a:t>Fragen zum Video: </a:t>
            </a:r>
          </a:p>
          <a:p>
            <a:r>
              <a:rPr lang="de-AT" sz="2400"/>
              <a:t>Mit welchen großen Fragen beschäftigt sich die Binnenschifffahrtsforschung?</a:t>
            </a:r>
          </a:p>
          <a:p>
            <a:r>
              <a:rPr lang="de-AT" sz="2400"/>
              <a:t>Wie kann die Automatisierung dem Fachkräftemangel in der Binnenschifffahrt entgegenwirken?</a:t>
            </a:r>
          </a:p>
          <a:p>
            <a:r>
              <a:rPr lang="de-AT" sz="2400"/>
              <a:t>Welche elektronischen Systeme machen eine Steuerung des Schiffs über das Kontrollzentrum möglich?</a:t>
            </a:r>
          </a:p>
        </p:txBody>
      </p:sp>
      <p:sp>
        <p:nvSpPr>
          <p:cNvPr id="9" name="Textfeld 8">
            <a:extLst>
              <a:ext uri="{FF2B5EF4-FFF2-40B4-BE49-F238E27FC236}">
                <a16:creationId xmlns:a16="http://schemas.microsoft.com/office/drawing/2014/main" id="{CD93F731-E92C-D12D-8A36-385FF36AD35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https://www.youtube.com/watch?v=4_ibco9HuUE</a:t>
            </a:r>
            <a:endParaRPr lang="de-AT" sz="1600"/>
          </a:p>
        </p:txBody>
      </p:sp>
      <p:pic>
        <p:nvPicPr>
          <p:cNvPr id="7" name="Onlinemedien 6" title="BiWAS - Zukunft">
            <a:hlinkClick r:id="" action="ppaction://media"/>
            <a:extLst>
              <a:ext uri="{FF2B5EF4-FFF2-40B4-BE49-F238E27FC236}">
                <a16:creationId xmlns:a16="http://schemas.microsoft.com/office/drawing/2014/main" id="{7E8DD381-FD4B-1498-D2D0-F3FBB074CEF0}"/>
              </a:ext>
            </a:extLst>
          </p:cNvPr>
          <p:cNvPicPr>
            <a:picLocks noRot="1" noChangeAspect="1"/>
          </p:cNvPicPr>
          <p:nvPr>
            <a:videoFile r:link="rId1"/>
          </p:nvPr>
        </p:nvPicPr>
        <p:blipFill>
          <a:blip r:embed="rId5"/>
          <a:stretch>
            <a:fillRect/>
          </a:stretch>
        </p:blipFill>
        <p:spPr>
          <a:xfrm>
            <a:off x="616601" y="2236350"/>
            <a:ext cx="3523887" cy="1991001"/>
          </a:xfrm>
          <a:prstGeom prst="rect">
            <a:avLst/>
          </a:prstGeom>
        </p:spPr>
      </p:pic>
    </p:spTree>
    <p:extLst>
      <p:ext uri="{BB962C8B-B14F-4D97-AF65-F5344CB8AC3E}">
        <p14:creationId xmlns:p14="http://schemas.microsoft.com/office/powerpoint/2010/main" val="28497472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51</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https://create.kahoot.it/share/basismodul-unterstufe/42303f80-6218-4256-8720-bdef13b8d088</a:t>
            </a:r>
            <a:endParaRPr lang="de-AT" dirty="0"/>
          </a:p>
        </p:txBody>
      </p:sp>
      <p:pic>
        <p:nvPicPr>
          <p:cNvPr id="7" name="Content Placeholder 5">
            <a:hlinkClick r:id="rId3"/>
            <a:extLst>
              <a:ext uri="{FF2B5EF4-FFF2-40B4-BE49-F238E27FC236}">
                <a16:creationId xmlns:a16="http://schemas.microsoft.com/office/drawing/2014/main" id="{3B1612B0-2F7A-D882-ECA4-DADDE6A00685}"/>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8" name="Textfeld 7">
            <a:extLst>
              <a:ext uri="{FF2B5EF4-FFF2-40B4-BE49-F238E27FC236}">
                <a16:creationId xmlns:a16="http://schemas.microsoft.com/office/drawing/2014/main" id="{F166C6E4-8F9D-4DBB-17C9-64454A8A25C7}"/>
              </a:ext>
            </a:extLst>
          </p:cNvPr>
          <p:cNvSpPr txBox="1"/>
          <p:nvPr/>
        </p:nvSpPr>
        <p:spPr>
          <a:xfrm>
            <a:off x="6932953" y="1726266"/>
            <a:ext cx="4001845" cy="646331"/>
          </a:xfrm>
          <a:prstGeom prst="rect">
            <a:avLst/>
          </a:prstGeom>
          <a:noFill/>
        </p:spPr>
        <p:txBody>
          <a:bodyPr wrap="square" rtlCol="0">
            <a:spAutoFit/>
          </a:bodyPr>
          <a:lstStyle/>
          <a:p>
            <a:r>
              <a:rPr lang="de-AT" dirty="0"/>
              <a:t>Teste dein Wissen mit unserem Transportquiz!</a:t>
            </a:r>
          </a:p>
        </p:txBody>
      </p:sp>
      <p:sp>
        <p:nvSpPr>
          <p:cNvPr id="9" name="Textfeld 8">
            <a:extLst>
              <a:ext uri="{FF2B5EF4-FFF2-40B4-BE49-F238E27FC236}">
                <a16:creationId xmlns:a16="http://schemas.microsoft.com/office/drawing/2014/main" id="{0E5C56FA-596D-51BC-9D32-E63756CC4A52}"/>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57359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53</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5460931"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54</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a:t>Allianz pro Schiene &amp; Europäische Kommission (2025): Elektrifizierungsgrad staatlicher Eisenbahnnetze in ausgewählten Ländern in Europa in den Jahren 2020 bis 2023 (Graph). In: Statista https://de.statista.com/statistik/daten/studie/689512/umfrage/elektrifizierungsgrad-staatlicher-eisenbahnnetze-in-europa/; Abruf 25.02.2025</a:t>
            </a:r>
          </a:p>
          <a:p>
            <a:pPr marL="0" indent="0">
              <a:buNone/>
            </a:pPr>
            <a:r>
              <a:rPr lang="de-AT" sz="1200"/>
              <a:t>Allianz pro Schiene (2025): https://www.allianz-pro-schiene.de/glossar/verkehrsverlagerung/; Abruf 11.02.2025</a:t>
            </a:r>
          </a:p>
          <a:p>
            <a:pPr marL="0" indent="0">
              <a:buNone/>
            </a:pPr>
            <a:r>
              <a:rPr lang="de-AT" sz="1200"/>
              <a:t>Bundesanstalt für Wasserbau (2017): Kolloquium Wasserbauliche Herausforderungen an den Binnenschifffahrtsstraßen, https://izw.baw.de/</a:t>
            </a:r>
            <a:r>
              <a:rPr lang="de-AT" sz="1200" err="1"/>
              <a:t>publikationen</a:t>
            </a:r>
            <a:r>
              <a:rPr lang="de-AT" sz="1200"/>
              <a:t>/</a:t>
            </a:r>
            <a:r>
              <a:rPr lang="de-AT" sz="1200" err="1"/>
              <a:t>kolloquien</a:t>
            </a:r>
            <a:r>
              <a:rPr lang="de-AT" sz="1200"/>
              <a:t>/0/02_Kempmann-Kriedel_Rusche-Pauli-Georges_Herausforderungen....</a:t>
            </a:r>
            <a:r>
              <a:rPr lang="de-AT" sz="1200" err="1"/>
              <a:t>pdf</a:t>
            </a:r>
            <a:r>
              <a:rPr lang="de-AT" sz="1200"/>
              <a:t>; Abruf: 18.03.2025</a:t>
            </a:r>
          </a:p>
          <a:p>
            <a:pPr marL="0" indent="0">
              <a:buNone/>
            </a:pPr>
            <a:r>
              <a:rPr lang="de-AT" sz="1200"/>
              <a:t>Bundesministerium Klimaschutz, Umwelt, Energie, Mobilität, Innovation und Technologie (2023): Masterplan Güterverkehr 2023</a:t>
            </a:r>
          </a:p>
          <a:p>
            <a:pPr marL="0" indent="0">
              <a:buNone/>
            </a:pPr>
            <a:r>
              <a:rPr lang="de-AT" sz="1200"/>
              <a:t>Christidis, P., &amp; Brons, M. (2016): External </a:t>
            </a:r>
            <a:r>
              <a:rPr lang="de-AT" sz="1200" err="1"/>
              <a:t>costs</a:t>
            </a:r>
            <a:r>
              <a:rPr lang="de-AT" sz="1200"/>
              <a:t> </a:t>
            </a:r>
            <a:r>
              <a:rPr lang="de-AT" sz="1200" err="1"/>
              <a:t>of</a:t>
            </a:r>
            <a:r>
              <a:rPr lang="de-AT" sz="1200"/>
              <a:t> freight </a:t>
            </a:r>
            <a:r>
              <a:rPr lang="de-AT" sz="1200" err="1"/>
              <a:t>transport</a:t>
            </a:r>
            <a:r>
              <a:rPr lang="de-AT" sz="1200"/>
              <a:t> in European Union Member States (Joint Research </a:t>
            </a:r>
            <a:r>
              <a:rPr lang="de-AT" sz="1200" err="1"/>
              <a:t>Centre</a:t>
            </a:r>
            <a:r>
              <a:rPr lang="de-AT" sz="1200"/>
              <a:t> (JRC)). Harvard Dataverse. https://dataverse.harvard.edu/dataset.xhtml?persistentId=doi:10.7910/DVN/YA3VCY https://doi.org/10.7910/DVN/YA3VCY; Abruf 28.01.2025</a:t>
            </a:r>
          </a:p>
          <a:p>
            <a:pPr marL="0" indent="0">
              <a:buNone/>
            </a:pPr>
            <a:r>
              <a:rPr lang="de-AT" sz="1200"/>
              <a:t>Clausen, Uwe / Geiger, Christiane Hrsg. (2013): Verkehrs- und Transportlogistik</a:t>
            </a:r>
          </a:p>
          <a:p>
            <a:pPr marL="0" indent="0">
              <a:buNone/>
            </a:pPr>
            <a:r>
              <a:rPr lang="de-AT" sz="1200"/>
              <a:t>DESTATIS (2024): https://www.destatis.de/Europa/DE/Thema/GreenDeal/_inhalt.html; Abruf 18.03.2025</a:t>
            </a:r>
          </a:p>
          <a:p>
            <a:pPr marL="0" indent="0">
              <a:buNone/>
            </a:pPr>
            <a:r>
              <a:rPr lang="de-AT" sz="1200"/>
              <a:t>Europäische Kommission (2011): Weißbuch - Fahrplan zu einem einheitlichen europäischen Verkehrsraum – Hin zu einem wettbewerbsorientierten und ressourcenschonenden Verkehrssystem</a:t>
            </a:r>
          </a:p>
          <a:p>
            <a:pPr marL="0" indent="0">
              <a:buNone/>
            </a:pPr>
            <a:r>
              <a:rPr lang="de-AT" sz="1200"/>
              <a:t>Europäische Kommission (2024): https://climate.ec.europa.eu/climate-change/causes-climate-change_de; Abruf 15.05.2024</a:t>
            </a:r>
          </a:p>
          <a:p>
            <a:pPr marL="0" indent="0">
              <a:buNone/>
            </a:pPr>
            <a:r>
              <a:rPr lang="de-AT" sz="1200"/>
              <a:t>Europäische Kommission, Generaldirektion Kommunikation (2019): Was ist der europäische Grüne Deal?, In: https://data.europa.eu/doi/10.2775/944554; Abruf 13.03.2025</a:t>
            </a:r>
          </a:p>
          <a:p>
            <a:pPr marL="0" indent="0">
              <a:buNone/>
            </a:pPr>
            <a:r>
              <a:rPr lang="de-AT" sz="1200"/>
              <a:t>Europäischer Rat der Europäischen Union (2024): https://www.consilium.europa.eu/de/policies/green-deal/; Abruf 13.03.2025</a:t>
            </a:r>
          </a:p>
          <a:p>
            <a:pPr marL="0" indent="0">
              <a:buNone/>
            </a:pPr>
            <a:r>
              <a:rPr lang="de-AT" sz="1200"/>
              <a:t>Europäisches Parlament (2022): https://www.europarl.europa.eu/news/de/press-room/20220119IPR21314/zukunft-europas-klimawandel-grosste-herausforderung-fur-die-eu-so-die-burger; Abruf 14.05.2024</a:t>
            </a:r>
          </a:p>
          <a:p>
            <a:pPr marL="0" indent="0">
              <a:buNone/>
            </a:pPr>
            <a:endParaRPr lang="de-AT" sz="120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55</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a:t>Europäisches Parlament (2024): https://www.europarl.europa.eu/resources/library/images/20211027PHT16017/20211027PHT16017_original.jpg; Abruf 18.03.2025</a:t>
            </a:r>
          </a:p>
          <a:p>
            <a:pPr marL="0" indent="0">
              <a:lnSpc>
                <a:spcPct val="107000"/>
              </a:lnSpc>
              <a:spcAft>
                <a:spcPts val="800"/>
              </a:spcAft>
              <a:buNone/>
            </a:pPr>
            <a:r>
              <a:rPr lang="en-US" sz="1200" kern="100">
                <a:latin typeface="Aptos" panose="020B0004020202020204" pitchFamily="34" charset="0"/>
                <a:ea typeface="Aptos" panose="020B0004020202020204" pitchFamily="34" charset="0"/>
                <a:cs typeface="Times New Roman" panose="02020603050405020304" pitchFamily="18" charset="0"/>
              </a:rPr>
              <a:t>European Commission (2023): Sustainable &amp; Smart Mobility Strategy, In: https://transport.ec.europa.eu/transport-themes/mobility-strategy_en; </a:t>
            </a:r>
            <a:r>
              <a:rPr lang="en-US" sz="1200" kern="100" err="1">
                <a:latin typeface="Aptos" panose="020B0004020202020204" pitchFamily="34" charset="0"/>
                <a:ea typeface="Aptos" panose="020B0004020202020204" pitchFamily="34" charset="0"/>
                <a:cs typeface="Times New Roman" panose="02020603050405020304" pitchFamily="18" charset="0"/>
              </a:rPr>
              <a:t>Abruf</a:t>
            </a:r>
            <a:r>
              <a:rPr lang="en-US" sz="1200" kern="100">
                <a:latin typeface="Aptos" panose="020B0004020202020204" pitchFamily="34" charset="0"/>
                <a:ea typeface="Aptos" panose="020B0004020202020204" pitchFamily="34" charset="0"/>
                <a:cs typeface="Times New Roman" panose="02020603050405020304" pitchFamily="18" charset="0"/>
              </a:rPr>
              <a:t> 05.02.2025</a:t>
            </a:r>
            <a:endParaRPr lang="de-AT" sz="1200" kern="100">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US" sz="1200" kern="100">
                <a:latin typeface="Aptos" panose="020B0004020202020204" pitchFamily="34" charset="0"/>
                <a:ea typeface="Aptos" panose="020B0004020202020204" pitchFamily="34" charset="0"/>
                <a:cs typeface="Times New Roman" panose="02020603050405020304" pitchFamily="18" charset="0"/>
              </a:rPr>
              <a:t>Hamburg Port Authority (2023): https://www.hamburg-port-authority.de/de/hpa-360/smartport; </a:t>
            </a:r>
            <a:r>
              <a:rPr lang="en-US" sz="1200" kern="100" err="1">
                <a:latin typeface="Aptos" panose="020B0004020202020204" pitchFamily="34" charset="0"/>
                <a:ea typeface="Aptos" panose="020B0004020202020204" pitchFamily="34" charset="0"/>
                <a:cs typeface="Times New Roman" panose="02020603050405020304" pitchFamily="18" charset="0"/>
              </a:rPr>
              <a:t>Abruf</a:t>
            </a:r>
            <a:r>
              <a:rPr lang="en-US" sz="1200" kern="10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Heinzelmann, Christoph / Bödefeld, Jörg / Duric, </a:t>
            </a:r>
            <a:r>
              <a:rPr lang="de-AT" sz="1200" kern="100" err="1">
                <a:latin typeface="Aptos" panose="020B0004020202020204" pitchFamily="34" charset="0"/>
                <a:ea typeface="Aptos" panose="020B0004020202020204" pitchFamily="34" charset="0"/>
                <a:cs typeface="Times New Roman" panose="02020603050405020304" pitchFamily="18" charset="0"/>
              </a:rPr>
              <a:t>Zorana</a:t>
            </a:r>
            <a:r>
              <a:rPr lang="de-AT" sz="1200" kern="100">
                <a:latin typeface="Aptos" panose="020B0004020202020204" pitchFamily="34" charset="0"/>
                <a:ea typeface="Aptos" panose="020B0004020202020204" pitchFamily="34" charset="0"/>
                <a:cs typeface="Times New Roman" panose="02020603050405020304" pitchFamily="18" charset="0"/>
              </a:rPr>
              <a:t> (2020): Digitalisierung im Verkehrswasserbau. Bautechnik, 97; In: https://doi.org/10.1002/bate.202000029; S. 441-444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IPCC (2023): https://www.de-ipcc.de/media/content/IPCC_AR6_SYR_DE_barrierefei.pdf, Abruf 16.05.2024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ITF (2023): ITF Transport Outlook 2023, OECD Publishing, Paris; on https://doi.org/10.1787/b6cc9ad5-en; Abruf 06.03.2025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Kille, Christian/ Schmidt , Norbert, „Wirtschaftliche Rahmenbedingungen des Güterverkehrs. Studie zum Vergleich der Verkehrsträger im Rahmen des Logistikprozesses in Deutschland“ (2008), S. 53. In: http://www.scs.fraunhofer.de/content/dam/scs/de/dokumente/studien/Wirtschaftliche_Rahmenbedingungen_des_Gueterverkehrs.pdf; Abruf 04.02.2025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Koch, Susanne (2012): Logistik – Eine Einführung in Ökonomie und Nachhaltigkeit</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Myclimate (2024): https://www.myclimate.org/de/informieren/faq/faq-detail/was-sind-treibhausgase/; Abruf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ÖBB (2025): https://infrastruktur.oebb.at/de/unternehmen/kundinnen-im-mittelpunkt/schwerpunkt-puenktlichkeit; Abruf 06.03.2025</a:t>
            </a:r>
          </a:p>
          <a:p>
            <a:pPr marL="0" indent="0">
              <a:lnSpc>
                <a:spcPct val="107000"/>
              </a:lnSpc>
              <a:spcAft>
                <a:spcPts val="800"/>
              </a:spcAft>
              <a:buNone/>
            </a:pPr>
            <a:endParaRPr lang="de-AT" sz="1200" kern="100">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de-AT" sz="120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5696157"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56</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Pazirandeh</a:t>
            </a:r>
            <a:r>
              <a:rPr lang="de-AT" sz="1200" kern="100">
                <a:latin typeface="Aptos" panose="020B0004020202020204" pitchFamily="34" charset="0"/>
                <a:ea typeface="Aptos" panose="020B0004020202020204" pitchFamily="34" charset="0"/>
                <a:cs typeface="Times New Roman" panose="02020603050405020304" pitchFamily="18" charset="0"/>
              </a:rPr>
              <a:t>, Ali / Jafari, Hamid (2013): Making sense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green</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logistics</a:t>
            </a:r>
            <a:r>
              <a:rPr lang="de-AT" sz="1200" kern="100">
                <a:latin typeface="Aptos" panose="020B0004020202020204" pitchFamily="34" charset="0"/>
                <a:ea typeface="Aptos" panose="020B0004020202020204" pitchFamily="34" charset="0"/>
                <a:cs typeface="Times New Roman" panose="02020603050405020304" pitchFamily="18" charset="0"/>
              </a:rPr>
              <a:t>; In: International Journal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Productivity</a:t>
            </a:r>
            <a:r>
              <a:rPr lang="de-AT" sz="1200" kern="100">
                <a:latin typeface="Aptos" panose="020B0004020202020204" pitchFamily="34" charset="0"/>
                <a:ea typeface="Aptos" panose="020B0004020202020204" pitchFamily="34" charset="0"/>
                <a:cs typeface="Times New Roman" panose="02020603050405020304" pitchFamily="18" charset="0"/>
              </a:rPr>
              <a:t> and Performance Management, S. 889f.</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Saroha</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Rituraj</a:t>
            </a:r>
            <a:r>
              <a:rPr lang="de-AT" sz="1200" kern="100">
                <a:latin typeface="Aptos" panose="020B0004020202020204" pitchFamily="34" charset="0"/>
                <a:ea typeface="Aptos" panose="020B0004020202020204" pitchFamily="34" charset="0"/>
                <a:cs typeface="Times New Roman" panose="02020603050405020304" pitchFamily="18" charset="0"/>
              </a:rPr>
              <a:t> (2014): Green </a:t>
            </a:r>
            <a:r>
              <a:rPr lang="de-AT" sz="1200" kern="100" err="1">
                <a:latin typeface="Aptos" panose="020B0004020202020204" pitchFamily="34" charset="0"/>
                <a:ea typeface="Aptos" panose="020B0004020202020204" pitchFamily="34" charset="0"/>
                <a:cs typeface="Times New Roman" panose="02020603050405020304" pitchFamily="18" charset="0"/>
              </a:rPr>
              <a:t>logistics</a:t>
            </a:r>
            <a:r>
              <a:rPr lang="de-AT" sz="1200" kern="100">
                <a:latin typeface="Aptos" panose="020B0004020202020204" pitchFamily="34" charset="0"/>
                <a:ea typeface="Aptos" panose="020B0004020202020204" pitchFamily="34" charset="0"/>
                <a:cs typeface="Times New Roman" panose="02020603050405020304" pitchFamily="18" charset="0"/>
              </a:rPr>
              <a:t> &amp; </a:t>
            </a:r>
            <a:r>
              <a:rPr lang="de-AT" sz="1200" kern="100" err="1">
                <a:latin typeface="Aptos" panose="020B0004020202020204" pitchFamily="34" charset="0"/>
                <a:ea typeface="Aptos" panose="020B0004020202020204" pitchFamily="34" charset="0"/>
                <a:cs typeface="Times New Roman" panose="02020603050405020304" pitchFamily="18" charset="0"/>
              </a:rPr>
              <a:t>its</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significance</a:t>
            </a:r>
            <a:r>
              <a:rPr lang="de-AT" sz="1200" kern="100">
                <a:latin typeface="Aptos" panose="020B0004020202020204" pitchFamily="34" charset="0"/>
                <a:ea typeface="Aptos" panose="020B0004020202020204" pitchFamily="34" charset="0"/>
                <a:cs typeface="Times New Roman" panose="02020603050405020304" pitchFamily="18" charset="0"/>
              </a:rPr>
              <a:t> in modern </a:t>
            </a:r>
            <a:r>
              <a:rPr lang="de-AT" sz="1200" kern="100" err="1">
                <a:latin typeface="Aptos" panose="020B0004020202020204" pitchFamily="34" charset="0"/>
                <a:ea typeface="Aptos" panose="020B0004020202020204" pitchFamily="34" charset="0"/>
                <a:cs typeface="Times New Roman" panose="02020603050405020304" pitchFamily="18" charset="0"/>
              </a:rPr>
              <a:t>day</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systems</a:t>
            </a:r>
            <a:r>
              <a:rPr lang="de-AT" sz="1200" kern="100">
                <a:latin typeface="Aptos" panose="020B0004020202020204" pitchFamily="34" charset="0"/>
                <a:ea typeface="Aptos" panose="020B0004020202020204" pitchFamily="34" charset="0"/>
                <a:cs typeface="Times New Roman" panose="02020603050405020304" pitchFamily="18" charset="0"/>
              </a:rPr>
              <a:t>; In: International Review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Applied Engineering Research, S. 90</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Schienen-Control (2025): https://www.schienencontrol.gv.at/de/wettbewerbsregulierung/eisenbahnnetz-oesterreich.html, Abruf 28.01.2025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SEAFAR Unternehmenspräsentation (2024)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Smart Freight </a:t>
            </a:r>
            <a:r>
              <a:rPr lang="de-AT" sz="1200" kern="100" err="1">
                <a:latin typeface="Aptos" panose="020B0004020202020204" pitchFamily="34" charset="0"/>
                <a:ea typeface="Aptos" panose="020B0004020202020204" pitchFamily="34" charset="0"/>
                <a:cs typeface="Times New Roman" panose="02020603050405020304" pitchFamily="18" charset="0"/>
              </a:rPr>
              <a:t>Centre</a:t>
            </a:r>
            <a:r>
              <a:rPr lang="de-AT" sz="1200" kern="100">
                <a:latin typeface="Aptos" panose="020B0004020202020204" pitchFamily="34" charset="0"/>
                <a:ea typeface="Aptos" panose="020B0004020202020204" pitchFamily="34" charset="0"/>
                <a:cs typeface="Times New Roman" panose="02020603050405020304" pitchFamily="18" charset="0"/>
              </a:rPr>
              <a:t> (2024): GLEC Framework v3.1 </a:t>
            </a:r>
            <a:r>
              <a:rPr lang="de-AT" sz="1200" kern="100" err="1">
                <a:latin typeface="Aptos" panose="020B0004020202020204" pitchFamily="34" charset="0"/>
                <a:ea typeface="Aptos" panose="020B0004020202020204" pitchFamily="34" charset="0"/>
                <a:cs typeface="Times New Roman" panose="02020603050405020304" pitchFamily="18" charset="0"/>
              </a:rPr>
              <a:t>edition</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revised</a:t>
            </a:r>
            <a:r>
              <a:rPr lang="de-AT" sz="1200" kern="100">
                <a:latin typeface="Aptos" panose="020B0004020202020204" pitchFamily="34" charset="0"/>
                <a:ea typeface="Aptos" panose="020B0004020202020204" pitchFamily="34" charset="0"/>
                <a:cs typeface="Times New Roman" panose="02020603050405020304" pitchFamily="18" charset="0"/>
              </a:rPr>
              <a:t> and </a:t>
            </a:r>
            <a:r>
              <a:rPr lang="de-AT" sz="1200" kern="100" err="1">
                <a:latin typeface="Aptos" panose="020B0004020202020204" pitchFamily="34" charset="0"/>
                <a:ea typeface="Aptos" panose="020B0004020202020204" pitchFamily="34" charset="0"/>
                <a:cs typeface="Times New Roman" panose="02020603050405020304" pitchFamily="18" charset="0"/>
              </a:rPr>
              <a:t>updated</a:t>
            </a:r>
            <a:r>
              <a:rPr lang="de-AT" sz="1200" kern="100">
                <a:latin typeface="Aptos" panose="020B0004020202020204" pitchFamily="34" charset="0"/>
                <a:ea typeface="Aptos" panose="020B0004020202020204" pitchFamily="34" charset="0"/>
                <a:cs typeface="Times New Roman" panose="02020603050405020304" pitchFamily="18" charset="0"/>
              </a:rPr>
              <a:t>. In: https://https://www.smartfreightcentre.org/en/our-programs/emissions-accounting/global-logistics-emissions-council/calculate-report-glec-framework/; Abruf 06.03.2025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Umweltbundesamt (2024): Klimaschutzbericht 2024. In: https://www.umweltbundesamt.at/fileadmin/site/publikationen/rep0913.pdf</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UNRIC (2025): https://unric.org/de/17ziele/; Abruf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Verband deutscher Reeder (2016): https://www.reederverband.de/sites/default/files/publikationen/deutsche_seeschifffahrt/deutsche_seeschifffahrt_2016_-_umweltspecial.pdf; Abruf 18.03.2025</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(2019): Handbuch der Donauschifffahrt</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(2024): Jahresbericht der </a:t>
            </a: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2023</a:t>
            </a:r>
          </a:p>
          <a:p>
            <a:pPr marL="0" indent="0">
              <a:buNone/>
            </a:pPr>
            <a:endParaRPr lang="de-AT" sz="120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57</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A0644-B29C-4B23-8C65-C009797F497C}">
  <ds:schemaRefs>
    <ds:schemaRef ds:uri="http://schemas.microsoft.com/sharepoint/v3/contenttype/forms"/>
  </ds:schemaRefs>
</ds:datastoreItem>
</file>

<file path=customXml/itemProps2.xml><?xml version="1.0" encoding="utf-8"?>
<ds:datastoreItem xmlns:ds="http://schemas.openxmlformats.org/officeDocument/2006/customXml" ds:itemID="{8920B74B-CD23-4A33-9CDD-C3F1BC0394A9}">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D3983275-4DAA-4B2B-98F3-1BB0BD94D7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12268</Words>
  <Application>Microsoft Office PowerPoint</Application>
  <PresentationFormat>Breitbild</PresentationFormat>
  <Paragraphs>1255</Paragraphs>
  <Slides>57</Slides>
  <Notes>48</Notes>
  <HiddenSlides>0</HiddenSlides>
  <MMClips>4</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57</vt:i4>
      </vt:variant>
    </vt:vector>
  </HeadingPairs>
  <TitlesOfParts>
    <vt:vector size="65" baseType="lpstr">
      <vt:lpstr>Aptos</vt:lpstr>
      <vt:lpstr>Arial</vt:lpstr>
      <vt:lpstr>Calibri</vt:lpstr>
      <vt:lpstr>Corbel</vt:lpstr>
      <vt:lpstr>Oswald</vt:lpstr>
      <vt:lpstr>Söhne</vt:lpstr>
      <vt:lpstr>Wingdings</vt:lpstr>
      <vt:lpstr>Office</vt:lpstr>
      <vt:lpstr>Wirtschaft trifft Umwelt - die Zukunft des Güterverkehrs</vt:lpstr>
      <vt:lpstr>Wie man am besten mit diesem Lehrmaterial arbeitet</vt:lpstr>
      <vt:lpstr>Lernziele und Zielgruppen</vt:lpstr>
      <vt:lpstr>Hast du dich schon einmal gefragt…?</vt:lpstr>
      <vt:lpstr>PowerPoint-Präsentation</vt:lpstr>
      <vt:lpstr>Güterverkehr</vt:lpstr>
      <vt:lpstr>Was versteht man unter Gütertransport?</vt:lpstr>
      <vt:lpstr>Warum brauchen wir Gütertransport?</vt:lpstr>
      <vt:lpstr>Wie kommen deine Alltagsprodukte zu dir? </vt:lpstr>
      <vt:lpstr>Verkehrsträger </vt:lpstr>
      <vt:lpstr>Was ist ein Verkehrsträger?</vt:lpstr>
      <vt:lpstr>Verkehrsträgerquiz</vt:lpstr>
      <vt:lpstr>Verkehrsträger Straße</vt:lpstr>
      <vt:lpstr>Verkehrsträger Schiene</vt:lpstr>
      <vt:lpstr>Verkehrsträger Wasserstraße</vt:lpstr>
      <vt:lpstr>Transportplanung mit der Logistify-App</vt:lpstr>
      <vt:lpstr>Externe Kosten des Verkehrs</vt:lpstr>
      <vt:lpstr>Externe Kosten des Verkehrs – Verkehrsträgervergleich</vt:lpstr>
      <vt:lpstr>Transportkapazität – Verkehrsträgervergleich</vt:lpstr>
      <vt:lpstr>So sieht ein Binnenschiff aus:</vt:lpstr>
      <vt:lpstr>High &amp; Heavy Transporte mit dem Binnenschiff</vt:lpstr>
      <vt:lpstr>High &amp; Heavy Transport</vt:lpstr>
      <vt:lpstr>Spezifischer Energieverbrauch – Verkehrsträgervergleich</vt:lpstr>
      <vt:lpstr>Transportketten</vt:lpstr>
      <vt:lpstr>Verkehrsverlagerung im Güterverkehr</vt:lpstr>
      <vt:lpstr>Güter auf Schiene und Wasser – eine gute Idee?</vt:lpstr>
      <vt:lpstr>Nachhaltiger Güterverkehr </vt:lpstr>
      <vt:lpstr>Klimawandel-Detektive</vt:lpstr>
      <vt:lpstr>Folgen der Erderwärmung</vt:lpstr>
      <vt:lpstr>Treibhausgase: was ist das und welche gibt es?</vt:lpstr>
      <vt:lpstr>Auswirkungen des Transportsektors</vt:lpstr>
      <vt:lpstr>Straßenverkehr als Hauptverursacher</vt:lpstr>
      <vt:lpstr>Die 3 Säulen der Nachhaltigkeit in der Logistik</vt:lpstr>
      <vt:lpstr>Wie passen Verkehr und Nachhaltigkeit zusammen?</vt:lpstr>
      <vt:lpstr>Nachhaltiger Güterverkehr – warum und wie?</vt:lpstr>
      <vt:lpstr>Sustainable Development Goals (SDG)</vt:lpstr>
      <vt:lpstr>Der europäische Green Deal</vt:lpstr>
      <vt:lpstr>Mein Beitrag zum Klimaschutz</vt:lpstr>
      <vt:lpstr>Wir müssen handeln!</vt:lpstr>
      <vt:lpstr>Wasserstraße Donau </vt:lpstr>
      <vt:lpstr>Die internationale Wasserstraße Donau</vt:lpstr>
      <vt:lpstr>Video: Donau Verlauf</vt:lpstr>
      <vt:lpstr>Die internationale Wasserstraße Donau</vt:lpstr>
      <vt:lpstr>Güterverkehr mit dem Binnenschiff</vt:lpstr>
      <vt:lpstr>Die Donau als Transportweg</vt:lpstr>
      <vt:lpstr>Donau: Europas Logistik-Highway</vt:lpstr>
      <vt:lpstr>Entwicklungstrends in der Binnenschifffahrt</vt:lpstr>
      <vt:lpstr>Best-Practice-Beispiel: Digitalisierung</vt:lpstr>
      <vt:lpstr>Innovation: Autonome Schiffe</vt:lpstr>
      <vt:lpstr>Die Zukunft der Binnenschifffahrt</vt:lpstr>
      <vt:lpstr>Kahoot!</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2026-06-15T09:40:02Z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