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0.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notesSlides/notesSlide13.xml" ContentType="application/vnd.openxmlformats-officedocument.presentationml.notesSlide+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notesSlides/notesSlide14.xml" ContentType="application/vnd.openxmlformats-officedocument.presentationml.notesSlide+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notesSlides/notesSlide15.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notesSlides/notesSlide16.xml" ContentType="application/vnd.openxmlformats-officedocument.presentationml.notesSlid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ppt/notesSlides/notesSlide56.xml" ContentType="application/vnd.openxmlformats-officedocument.presentationml.notesSlide+xml"/>
  <Override PartName="/ppt/notesSlides/notesSlide57.xml" ContentType="application/vnd.openxmlformats-officedocument.presentationml.notesSlide+xml"/>
  <Override PartName="/ppt/notesSlides/notesSlide58.xml" ContentType="application/vnd.openxmlformats-officedocument.presentationml.notesSlide+xml"/>
  <Override PartName="/ppt/notesSlides/notesSlide59.xml" ContentType="application/vnd.openxmlformats-officedocument.presentationml.notesSlide+xml"/>
  <Override PartName="/ppt/notesSlides/notesSlide60.xml" ContentType="application/vnd.openxmlformats-officedocument.presentationml.notesSlide+xml"/>
  <Override PartName="/ppt/notesSlides/notesSlide61.xml" ContentType="application/vnd.openxmlformats-officedocument.presentationml.notesSlide+xml"/>
  <Override PartName="/ppt/notesSlides/notesSlide62.xml" ContentType="application/vnd.openxmlformats-officedocument.presentationml.notesSlide+xml"/>
  <Override PartName="/ppt/notesSlides/notesSlide6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slides/slide610.xml" ContentType="application/vnd.openxmlformats-officedocument.presentationml.slide+xml"/>
  <Override PartName="/ppt/slides/slide150.xml" ContentType="application/vnd.openxmlformats-officedocument.presentationml.slide+xml"/>
  <Override PartName="/ppt/slides/slide370.xml" ContentType="application/vnd.openxmlformats-officedocument.presentationml.slide+xml"/>
  <Override PartName="/ppt/slides/slide550.xml" ContentType="application/vnd.openxmlformats-officedocument.presentationml.slide+xml"/>
  <Override PartName="/ppt/slideLayouts/slideLayout40.xml" ContentType="application/vnd.openxmlformats-officedocument.presentationml.slideLayout+xml"/>
  <Override PartName="/ppt/slideMasters/slideMaster10.xml" ContentType="application/vnd.openxmlformats-officedocument.presentationml.slideMaster+xml"/>
  <Override PartName="/ppt/slideLayouts/slideLayout80.xml" ContentType="application/vnd.openxmlformats-officedocument.presentationml.slideLayout+xml"/>
  <Override PartName="/ppt/theme/theme10.xml" ContentType="application/vnd.openxmlformats-officedocument.theme+xml"/>
  <Override PartName="/ppt/slideLayouts/slideLayout30.xml" ContentType="application/vnd.openxmlformats-officedocument.presentationml.slideLayout+xml"/>
  <Override PartName="/ppt/slideLayouts/slideLayout70.xml" ContentType="application/vnd.openxmlformats-officedocument.presentationml.slideLayout+xml"/>
  <Override PartName="/ppt/slideLayouts/slideLayout120.xml" ContentType="application/vnd.openxmlformats-officedocument.presentationml.slideLayout+xml"/>
  <Override PartName="/ppt/slideLayouts/slideLayout20.xml" ContentType="application/vnd.openxmlformats-officedocument.presentationml.slideLayout+xml"/>
  <Override PartName="/ppt/slideLayouts/slideLayout13.xml" ContentType="application/vnd.openxmlformats-officedocument.presentationml.slideLayout+xml"/>
  <Override PartName="/ppt/slideLayouts/slideLayout60.xml" ContentType="application/vnd.openxmlformats-officedocument.presentationml.slideLayout+xml"/>
  <Override PartName="/ppt/slideLayouts/slideLayout110.xml" ContentType="application/vnd.openxmlformats-officedocument.presentationml.slideLayout+xml"/>
  <Override PartName="/ppt/slideLayouts/slideLayout50.xml" ContentType="application/vnd.openxmlformats-officedocument.presentationml.slideLayout+xml"/>
  <Override PartName="/ppt/slideLayouts/slideLayout100.xml" ContentType="application/vnd.openxmlformats-officedocument.presentationml.slideLayout+xml"/>
  <Override PartName="/ppt/slideLayouts/slideLayout9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4"/>
  </p:sldMasterIdLst>
  <p:notesMasterIdLst>
    <p:notesMasterId r:id="rId77"/>
  </p:notesMasterIdLst>
  <p:handoutMasterIdLst>
    <p:handoutMasterId r:id="rId78"/>
  </p:handoutMasterIdLst>
  <p:sldIdLst>
    <p:sldId id="268" r:id="rId5"/>
    <p:sldId id="2336" r:id="rId6"/>
    <p:sldId id="276" r:id="rId7"/>
    <p:sldId id="277" r:id="rId8"/>
    <p:sldId id="278" r:id="rId9"/>
    <p:sldId id="269" r:id="rId10"/>
    <p:sldId id="270" r:id="rId11"/>
    <p:sldId id="271" r:id="rId12"/>
    <p:sldId id="280" r:id="rId13"/>
    <p:sldId id="281" r:id="rId14"/>
    <p:sldId id="282" r:id="rId15"/>
    <p:sldId id="283" r:id="rId16"/>
    <p:sldId id="284" r:id="rId17"/>
    <p:sldId id="655" r:id="rId18"/>
    <p:sldId id="273" r:id="rId19"/>
    <p:sldId id="272" r:id="rId20"/>
    <p:sldId id="656" r:id="rId21"/>
    <p:sldId id="657" r:id="rId22"/>
    <p:sldId id="658" r:id="rId23"/>
    <p:sldId id="659" r:id="rId24"/>
    <p:sldId id="660" r:id="rId25"/>
    <p:sldId id="661" r:id="rId26"/>
    <p:sldId id="662" r:id="rId27"/>
    <p:sldId id="663" r:id="rId28"/>
    <p:sldId id="664" r:id="rId29"/>
    <p:sldId id="665" r:id="rId30"/>
    <p:sldId id="2335" r:id="rId31"/>
    <p:sldId id="668" r:id="rId32"/>
    <p:sldId id="667" r:id="rId33"/>
    <p:sldId id="669" r:id="rId34"/>
    <p:sldId id="670" r:id="rId35"/>
    <p:sldId id="671" r:id="rId36"/>
    <p:sldId id="672" r:id="rId37"/>
    <p:sldId id="673" r:id="rId38"/>
    <p:sldId id="674" r:id="rId39"/>
    <p:sldId id="675" r:id="rId40"/>
    <p:sldId id="259" r:id="rId41"/>
    <p:sldId id="676" r:id="rId42"/>
    <p:sldId id="677" r:id="rId43"/>
    <p:sldId id="678" r:id="rId44"/>
    <p:sldId id="679" r:id="rId45"/>
    <p:sldId id="680" r:id="rId46"/>
    <p:sldId id="681" r:id="rId47"/>
    <p:sldId id="682" r:id="rId48"/>
    <p:sldId id="683" r:id="rId49"/>
    <p:sldId id="684" r:id="rId50"/>
    <p:sldId id="685" r:id="rId51"/>
    <p:sldId id="686" r:id="rId52"/>
    <p:sldId id="687" r:id="rId53"/>
    <p:sldId id="688" r:id="rId54"/>
    <p:sldId id="689" r:id="rId55"/>
    <p:sldId id="690" r:id="rId56"/>
    <p:sldId id="691" r:id="rId57"/>
    <p:sldId id="692" r:id="rId58"/>
    <p:sldId id="2352" r:id="rId59"/>
    <p:sldId id="260" r:id="rId60"/>
    <p:sldId id="693" r:id="rId61"/>
    <p:sldId id="694" r:id="rId62"/>
    <p:sldId id="695" r:id="rId63"/>
    <p:sldId id="696" r:id="rId64"/>
    <p:sldId id="697" r:id="rId65"/>
    <p:sldId id="698" r:id="rId66"/>
    <p:sldId id="699" r:id="rId67"/>
    <p:sldId id="700" r:id="rId68"/>
    <p:sldId id="701" r:id="rId69"/>
    <p:sldId id="702" r:id="rId70"/>
    <p:sldId id="289" r:id="rId71"/>
    <p:sldId id="288" r:id="rId72"/>
    <p:sldId id="2331" r:id="rId73"/>
    <p:sldId id="2332" r:id="rId74"/>
    <p:sldId id="2333" r:id="rId75"/>
    <p:sldId id="2334" r:id="rId76"/>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Einleitung und Agenda" id="{8F2D7CEC-BB83-4743-ADDB-39626032455D}">
          <p14:sldIdLst>
            <p14:sldId id="268"/>
            <p14:sldId id="2336"/>
            <p14:sldId id="276"/>
            <p14:sldId id="277"/>
            <p14:sldId id="278"/>
            <p14:sldId id="269"/>
          </p14:sldIdLst>
        </p14:section>
        <p14:section name="Güterverkehr" id="{5BED0FB8-C8EB-41CB-AAE6-C3CEC6551B66}">
          <p14:sldIdLst>
            <p14:sldId id="270"/>
            <p14:sldId id="271"/>
            <p14:sldId id="280"/>
            <p14:sldId id="281"/>
            <p14:sldId id="282"/>
            <p14:sldId id="283"/>
            <p14:sldId id="284"/>
            <p14:sldId id="655"/>
          </p14:sldIdLst>
        </p14:section>
        <p14:section name="Verkehrsträger" id="{1DEC3E3E-6CA0-47FB-A34E-64AEC245635D}">
          <p14:sldIdLst>
            <p14:sldId id="273"/>
            <p14:sldId id="272"/>
            <p14:sldId id="656"/>
            <p14:sldId id="657"/>
            <p14:sldId id="658"/>
            <p14:sldId id="659"/>
            <p14:sldId id="660"/>
            <p14:sldId id="661"/>
            <p14:sldId id="662"/>
            <p14:sldId id="663"/>
            <p14:sldId id="664"/>
            <p14:sldId id="665"/>
            <p14:sldId id="2335"/>
            <p14:sldId id="668"/>
            <p14:sldId id="667"/>
            <p14:sldId id="669"/>
            <p14:sldId id="670"/>
            <p14:sldId id="671"/>
            <p14:sldId id="672"/>
            <p14:sldId id="673"/>
            <p14:sldId id="674"/>
            <p14:sldId id="675"/>
          </p14:sldIdLst>
        </p14:section>
        <p14:section name="Nachhaltiger Güterverkehr" id="{ED6ABA1D-A582-4099-A673-F59E89F377BD}">
          <p14:sldIdLst>
            <p14:sldId id="259"/>
            <p14:sldId id="676"/>
            <p14:sldId id="677"/>
            <p14:sldId id="678"/>
            <p14:sldId id="679"/>
            <p14:sldId id="680"/>
            <p14:sldId id="681"/>
            <p14:sldId id="682"/>
            <p14:sldId id="683"/>
            <p14:sldId id="684"/>
            <p14:sldId id="685"/>
            <p14:sldId id="686"/>
            <p14:sldId id="687"/>
            <p14:sldId id="688"/>
            <p14:sldId id="689"/>
            <p14:sldId id="690"/>
            <p14:sldId id="691"/>
            <p14:sldId id="692"/>
            <p14:sldId id="2352"/>
          </p14:sldIdLst>
        </p14:section>
        <p14:section name="Wasserstraße Donau" id="{46884A32-CD38-49E1-A8D0-5ACD353D821E}">
          <p14:sldIdLst>
            <p14:sldId id="260"/>
            <p14:sldId id="693"/>
            <p14:sldId id="694"/>
            <p14:sldId id="695"/>
            <p14:sldId id="696"/>
            <p14:sldId id="697"/>
            <p14:sldId id="698"/>
            <p14:sldId id="699"/>
            <p14:sldId id="700"/>
            <p14:sldId id="701"/>
            <p14:sldId id="702"/>
            <p14:sldId id="289"/>
            <p14:sldId id="288"/>
            <p14:sldId id="2331"/>
            <p14:sldId id="2332"/>
            <p14:sldId id="2333"/>
            <p14:sldId id="2334"/>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E3769317-B2D4-5471-19B1-6DE3914D1852}" name="Pum Christina" initials="CP" userId="S::p42991@fhooe.at::a82e7e0d-e68d-43fd-9ce2-ebf69d9ea0b4" providerId="AD"/>
</p188:authorLst>
</file>

<file path=ppt/presProps.xml><?xml version="1.0" encoding="utf-8"?>
<p:presentationPr xmlns:a="http://schemas.openxmlformats.org/drawingml/2006/main" xmlns:r="http://schemas.openxmlformats.org/officeDocument/2006/relationships" xmlns:p="http://schemas.openxmlformats.org/presentationml/2006/main">
  <p:clrMru>
    <a:srgbClr val="000000"/>
    <a:srgbClr val="5885BC"/>
    <a:srgbClr val="2D4C71"/>
    <a:srgbClr val="3C6496"/>
    <a:srgbClr val="EEE4DA"/>
    <a:srgbClr val="F4EFE4"/>
    <a:srgbClr val="FBE0CD"/>
    <a:srgbClr val="FEF3E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97A1EB0-D736-4DA9-A678-7CB4C841A055}" v="19" dt="2026-05-12T09:09:41.254"/>
  </p1510:revLst>
</p1510:revInfo>
</file>

<file path=ppt/tableStyles.xml><?xml version="1.0" encoding="utf-8"?>
<a:tblStyleLst xmlns:a="http://schemas.openxmlformats.org/drawingml/2006/main" def="{5C22544A-7EE6-4342-B048-85BDC9FD1C3A}">
  <a:tblStyle styleId="{7DF18680-E054-41AD-8BC1-D1AEF772440D}" styleName="Mittlere Formatvorlage 2 - Akz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ittlere Formatvorlage 2 - Akz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202B0CA-FC54-4496-8BCA-5EF66A818D29}" styleName="Dunkle Formatvorlage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dk1">
              <a:tint val="20000"/>
            </a:schemeClr>
          </a:solidFill>
        </a:fill>
      </a:tcStyle>
    </a:wholeTbl>
    <a:band1H>
      <a:tcStyle>
        <a:tcBdr/>
        <a:fill>
          <a:solidFill>
            <a:schemeClr val="dk1">
              <a:tint val="40000"/>
            </a:schemeClr>
          </a:solidFill>
        </a:fill>
      </a:tcStyle>
    </a:band1H>
    <a:band1V>
      <a:tcStyle>
        <a:tcBdr/>
        <a:fill>
          <a:solidFill>
            <a:schemeClr val="dk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dk1">
              <a:tint val="20000"/>
            </a:schemeClr>
          </a:solidFill>
        </a:fill>
      </a:tcStyle>
    </a:lastRow>
    <a:firstRow>
      <a:tcTxStyle b="on">
        <a:fontRef idx="minor">
          <a:scrgbClr r="0" g="0" b="0"/>
        </a:fontRef>
        <a:schemeClr val="lt1"/>
      </a:tcTxStyle>
      <a:tcStyle>
        <a:tcBdr/>
        <a:fill>
          <a:solidFill>
            <a:schemeClr val="dk1"/>
          </a:solidFill>
        </a:fill>
      </a:tcStyle>
    </a:firstRow>
  </a:tblStyle>
  <a:tblStyle styleId="{0660B408-B3CF-4A94-85FC-2B1E0A45F4A2}" styleName="Dunkle Formatvorlage 2 - Akzent 1/Akzent 2">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1">
              <a:tint val="20000"/>
            </a:schemeClr>
          </a:solidFill>
        </a:fill>
      </a:tcStyle>
    </a:lastRow>
    <a:firstRow>
      <a:tcTxStyle b="on">
        <a:fontRef idx="minor">
          <a:scrgbClr r="0" g="0" b="0"/>
        </a:fontRef>
        <a:schemeClr val="lt1"/>
      </a:tcTxStyle>
      <a:tcStyle>
        <a:tcBdr/>
        <a:fill>
          <a:solidFill>
            <a:schemeClr val="accent2"/>
          </a:solidFill>
        </a:fill>
      </a:tcStyle>
    </a:firstRow>
  </a:tblStyle>
  <a:tblStyle styleId="{91EBBBCC-DAD2-459C-BE2E-F6DE35CF9A28}" styleName="Dunkle Formatvorlage 2 - Akzent 3/Akzent 4">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3">
              <a:tint val="20000"/>
            </a:schemeClr>
          </a:solidFill>
        </a:fill>
      </a:tcStyle>
    </a:wholeTbl>
    <a:band1H>
      <a:tcStyle>
        <a:tcBdr/>
        <a:fill>
          <a:solidFill>
            <a:schemeClr val="accent3">
              <a:tint val="40000"/>
            </a:schemeClr>
          </a:solidFill>
        </a:fill>
      </a:tcStyle>
    </a:band1H>
    <a:band1V>
      <a:tcStyle>
        <a:tcBdr/>
        <a:fill>
          <a:solidFill>
            <a:schemeClr val="accent3">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3">
              <a:tint val="20000"/>
            </a:schemeClr>
          </a:solidFill>
        </a:fill>
      </a:tcStyle>
    </a:lastRow>
    <a:firstRow>
      <a:tcTxStyle b="on">
        <a:fontRef idx="minor">
          <a:scrgbClr r="0" g="0" b="0"/>
        </a:fontRef>
        <a:schemeClr val="lt1"/>
      </a:tcTxStyle>
      <a:tcStyle>
        <a:tcBdr/>
        <a:fill>
          <a:solidFill>
            <a:schemeClr val="accent4"/>
          </a:solidFill>
        </a:fill>
      </a:tcStyle>
    </a:firstRow>
  </a:tblStyle>
  <a:tblStyle styleId="{46F890A9-2807-4EBB-B81D-B2AA78EC7F39}" styleName="Dunkle Formatvorlage 2 - Akzent 5/Akzent 6">
    <a:wholeTbl>
      <a:tcTxStyle>
        <a:fontRef idx="minor">
          <a:scrgbClr r="0" g="0" b="0"/>
        </a:fontRef>
        <a:schemeClr val="dk1"/>
      </a:tcTxStyle>
      <a:tcStyle>
        <a:tcBdr>
          <a:left>
            <a:ln>
              <a:noFill/>
            </a:ln>
          </a:left>
          <a:right>
            <a:ln>
              <a:noFill/>
            </a:ln>
          </a:right>
          <a:top>
            <a:ln>
              <a:noFill/>
            </a:ln>
          </a:top>
          <a:bottom>
            <a:ln>
              <a:noFill/>
            </a:ln>
          </a:bottom>
          <a:insideH>
            <a:ln>
              <a:noFill/>
            </a:ln>
          </a:insideH>
          <a:insideV>
            <a:ln>
              <a:no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accent5">
              <a:tint val="20000"/>
            </a:schemeClr>
          </a:solidFill>
        </a:fill>
      </a:tcStyle>
    </a:lastRow>
    <a:firstRow>
      <a:tcTxStyle b="on">
        <a:fontRef idx="minor">
          <a:scrgbClr r="0" g="0" b="0"/>
        </a:fontRef>
        <a:schemeClr val="lt1"/>
      </a:tcTxStyle>
      <a:tcStyle>
        <a:tcBdr/>
        <a:fill>
          <a:solidFill>
            <a:schemeClr val="accent6"/>
          </a:solidFill>
        </a:fill>
      </a:tcStyle>
    </a:firstRow>
  </a:tblStyle>
  <a:tblStyle styleId="{EB344D84-9AFB-497E-A393-DC336BA19D2E}" styleName="Mittlere Formatvorlage 3 - Akz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6540" autoAdjust="0"/>
  </p:normalViewPr>
  <p:slideViewPr>
    <p:cSldViewPr snapToGrid="0">
      <p:cViewPr varScale="1">
        <p:scale>
          <a:sx n="78" d="100"/>
          <a:sy n="78" d="100"/>
        </p:scale>
        <p:origin x="1146" y="84"/>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microsoft.com/office/2015/10/relationships/revisionInfo" Target="revisionInfo.xml"/><Relationship Id="rId16" Type="http://schemas.openxmlformats.org/officeDocument/2006/relationships/slide" Target="slides/slide12.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presProps" Target="presProps.xml"/><Relationship Id="rId5" Type="http://schemas.openxmlformats.org/officeDocument/2006/relationships/slide" Target="slides/slide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viewProps" Target="viewProps.xml"/><Relationship Id="rId85" Type="http://schemas.microsoft.com/office/2018/10/relationships/authors" Target="author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handoutMaster" Target="handoutMasters/handoutMaster1.xml"/><Relationship Id="rId8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7" Type="http://schemas.openxmlformats.org/officeDocument/2006/relationships/slide" Target="slides/slide3.xml"/><Relationship Id="rId71" Type="http://schemas.openxmlformats.org/officeDocument/2006/relationships/slide" Target="slides/slide67.xml"/><Relationship Id="rId2" Type="http://schemas.openxmlformats.org/officeDocument/2006/relationships/customXml" Target="../customXml/item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61" Type="http://schemas.openxmlformats.org/officeDocument/2006/relationships/slide" Target="slides/slide57.xml"/><Relationship Id="rId8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um Christina" userId="a82e7e0d-e68d-43fd-9ce2-ebf69d9ea0b4" providerId="ADAL" clId="{C74C004E-2192-4A0B-857F-355394A13FB5}"/>
    <pc:docChg chg="undo custSel addSld delSld modSld modSection">
      <pc:chgData name="Pum Christina" userId="a82e7e0d-e68d-43fd-9ce2-ebf69d9ea0b4" providerId="ADAL" clId="{C74C004E-2192-4A0B-857F-355394A13FB5}" dt="2026-05-12T09:09:41.229" v="74" actId="20577"/>
      <pc:docMkLst>
        <pc:docMk/>
      </pc:docMkLst>
      <pc:sldChg chg="modSp mod">
        <pc:chgData name="Pum Christina" userId="a82e7e0d-e68d-43fd-9ce2-ebf69d9ea0b4" providerId="ADAL" clId="{C74C004E-2192-4A0B-857F-355394A13FB5}" dt="2026-05-07T07:56:21.564" v="53" actId="20577"/>
        <pc:sldMkLst>
          <pc:docMk/>
          <pc:sldMk cId="2797899128" sldId="276"/>
        </pc:sldMkLst>
        <pc:spChg chg="mod">
          <ac:chgData name="Pum Christina" userId="a82e7e0d-e68d-43fd-9ce2-ebf69d9ea0b4" providerId="ADAL" clId="{C74C004E-2192-4A0B-857F-355394A13FB5}" dt="2026-05-07T07:56:21.564" v="53" actId="20577"/>
          <ac:spMkLst>
            <pc:docMk/>
            <pc:sldMk cId="2797899128" sldId="276"/>
            <ac:spMk id="3" creationId="{DCFA72EE-9795-142E-AA2D-DCDF0AAD260F}"/>
          </ac:spMkLst>
        </pc:spChg>
      </pc:sldChg>
      <pc:sldChg chg="addSp delSp modSp mod modNotesTx">
        <pc:chgData name="Pum Christina" userId="a82e7e0d-e68d-43fd-9ce2-ebf69d9ea0b4" providerId="ADAL" clId="{C74C004E-2192-4A0B-857F-355394A13FB5}" dt="2026-04-28T10:00:18.578" v="44" actId="20577"/>
        <pc:sldMkLst>
          <pc:docMk/>
          <pc:sldMk cId="1404878539" sldId="660"/>
        </pc:sldMkLst>
        <pc:graphicFrameChg chg="add mod">
          <ac:chgData name="Pum Christina" userId="a82e7e0d-e68d-43fd-9ce2-ebf69d9ea0b4" providerId="ADAL" clId="{C74C004E-2192-4A0B-857F-355394A13FB5}" dt="2026-04-28T09:59:11.859" v="34"/>
          <ac:graphicFrameMkLst>
            <pc:docMk/>
            <pc:sldMk cId="1404878539" sldId="660"/>
            <ac:graphicFrameMk id="9" creationId="{05B9B92E-0E87-72D0-7094-5090C9C3B077}"/>
          </ac:graphicFrameMkLst>
        </pc:graphicFrameChg>
        <pc:graphicFrameChg chg="add mod">
          <ac:chgData name="Pum Christina" userId="a82e7e0d-e68d-43fd-9ce2-ebf69d9ea0b4" providerId="ADAL" clId="{C74C004E-2192-4A0B-857F-355394A13FB5}" dt="2026-04-28T09:59:11.859" v="34"/>
          <ac:graphicFrameMkLst>
            <pc:docMk/>
            <pc:sldMk cId="1404878539" sldId="660"/>
            <ac:graphicFrameMk id="12" creationId="{D0A48988-4E29-35A5-ABFF-2476ACC86AA8}"/>
          </ac:graphicFrameMkLst>
        </pc:graphicFrameChg>
      </pc:sldChg>
      <pc:sldChg chg="addSp delSp modSp mod modNotesTx">
        <pc:chgData name="Pum Christina" userId="a82e7e0d-e68d-43fd-9ce2-ebf69d9ea0b4" providerId="ADAL" clId="{C74C004E-2192-4A0B-857F-355394A13FB5}" dt="2026-04-28T10:00:23.222" v="50" actId="20577"/>
        <pc:sldMkLst>
          <pc:docMk/>
          <pc:sldMk cId="1288229759" sldId="661"/>
        </pc:sldMkLst>
        <pc:graphicFrameChg chg="add mod">
          <ac:chgData name="Pum Christina" userId="a82e7e0d-e68d-43fd-9ce2-ebf69d9ea0b4" providerId="ADAL" clId="{C74C004E-2192-4A0B-857F-355394A13FB5}" dt="2026-04-28T09:59:42.413" v="38"/>
          <ac:graphicFrameMkLst>
            <pc:docMk/>
            <pc:sldMk cId="1288229759" sldId="661"/>
            <ac:graphicFrameMk id="8" creationId="{AFF33903-1F68-CEF9-0C9B-B95BCB263AC1}"/>
          </ac:graphicFrameMkLst>
        </pc:graphicFrameChg>
      </pc:sldChg>
      <pc:sldChg chg="addSp delSp modSp mod">
        <pc:chgData name="Pum Christina" userId="a82e7e0d-e68d-43fd-9ce2-ebf69d9ea0b4" providerId="ADAL" clId="{C74C004E-2192-4A0B-857F-355394A13FB5}" dt="2026-05-12T09:08:15.333" v="62" actId="478"/>
        <pc:sldMkLst>
          <pc:docMk/>
          <pc:sldMk cId="1834368714" sldId="692"/>
        </pc:sldMkLst>
        <pc:spChg chg="add mod">
          <ac:chgData name="Pum Christina" userId="a82e7e0d-e68d-43fd-9ce2-ebf69d9ea0b4" providerId="ADAL" clId="{C74C004E-2192-4A0B-857F-355394A13FB5}" dt="2026-05-12T09:08:11.831" v="61"/>
          <ac:spMkLst>
            <pc:docMk/>
            <pc:sldMk cId="1834368714" sldId="692"/>
            <ac:spMk id="2" creationId="{0E1038FC-3A53-474A-EEE8-684E114573AB}"/>
          </ac:spMkLst>
        </pc:spChg>
        <pc:spChg chg="add del">
          <ac:chgData name="Pum Christina" userId="a82e7e0d-e68d-43fd-9ce2-ebf69d9ea0b4" providerId="ADAL" clId="{C74C004E-2192-4A0B-857F-355394A13FB5}" dt="2026-05-12T09:08:15.333" v="62" actId="478"/>
          <ac:spMkLst>
            <pc:docMk/>
            <pc:sldMk cId="1834368714" sldId="692"/>
            <ac:spMk id="3" creationId="{36EFB28B-DA7D-79E7-F8A1-C437FABB0373}"/>
          </ac:spMkLst>
        </pc:spChg>
      </pc:sldChg>
      <pc:sldChg chg="modSp mod">
        <pc:chgData name="Pum Christina" userId="a82e7e0d-e68d-43fd-9ce2-ebf69d9ea0b4" providerId="ADAL" clId="{C74C004E-2192-4A0B-857F-355394A13FB5}" dt="2026-05-12T08:34:17.219" v="58"/>
        <pc:sldMkLst>
          <pc:docMk/>
          <pc:sldMk cId="2565245315" sldId="702"/>
        </pc:sldMkLst>
        <pc:picChg chg="mod">
          <ac:chgData name="Pum Christina" userId="a82e7e0d-e68d-43fd-9ce2-ebf69d9ea0b4" providerId="ADAL" clId="{C74C004E-2192-4A0B-857F-355394A13FB5}" dt="2026-05-12T08:34:17.219" v="58"/>
          <ac:picMkLst>
            <pc:docMk/>
            <pc:sldMk cId="2565245315" sldId="702"/>
            <ac:picMk id="8" creationId="{E102B39D-4D77-1234-151C-76A89F09A0D8}"/>
          </ac:picMkLst>
        </pc:picChg>
      </pc:sldChg>
      <pc:sldChg chg="modSp mod">
        <pc:chgData name="Pum Christina" userId="a82e7e0d-e68d-43fd-9ce2-ebf69d9ea0b4" providerId="ADAL" clId="{C74C004E-2192-4A0B-857F-355394A13FB5}" dt="2026-05-07T07:56:41.763" v="56"/>
        <pc:sldMkLst>
          <pc:docMk/>
          <pc:sldMk cId="1922672807" sldId="2331"/>
        </pc:sldMkLst>
        <pc:spChg chg="mod">
          <ac:chgData name="Pum Christina" userId="a82e7e0d-e68d-43fd-9ce2-ebf69d9ea0b4" providerId="ADAL" clId="{C74C004E-2192-4A0B-857F-355394A13FB5}" dt="2026-05-07T07:56:41.763" v="56"/>
          <ac:spMkLst>
            <pc:docMk/>
            <pc:sldMk cId="1922672807" sldId="2331"/>
            <ac:spMk id="24" creationId="{628C7A1D-E098-4970-DB2F-CE1EBAC891EE}"/>
          </ac:spMkLst>
        </pc:spChg>
      </pc:sldChg>
      <pc:sldChg chg="addSp delSp modSp add mod">
        <pc:chgData name="Pum Christina" userId="a82e7e0d-e68d-43fd-9ce2-ebf69d9ea0b4" providerId="ADAL" clId="{C74C004E-2192-4A0B-857F-355394A13FB5}" dt="2026-05-12T09:09:41.229" v="74" actId="20577"/>
        <pc:sldMkLst>
          <pc:docMk/>
          <pc:sldMk cId="1612829948" sldId="2352"/>
        </pc:sldMkLst>
        <pc:spChg chg="del">
          <ac:chgData name="Pum Christina" userId="a82e7e0d-e68d-43fd-9ce2-ebf69d9ea0b4" providerId="ADAL" clId="{C74C004E-2192-4A0B-857F-355394A13FB5}" dt="2026-05-12T09:08:18.908" v="63" actId="478"/>
          <ac:spMkLst>
            <pc:docMk/>
            <pc:sldMk cId="1612829948" sldId="2352"/>
            <ac:spMk id="3" creationId="{A86E9DC1-8E76-DEA6-51C1-CB525DE9502A}"/>
          </ac:spMkLst>
        </pc:spChg>
        <pc:spChg chg="mod">
          <ac:chgData name="Pum Christina" userId="a82e7e0d-e68d-43fd-9ce2-ebf69d9ea0b4" providerId="ADAL" clId="{C74C004E-2192-4A0B-857F-355394A13FB5}" dt="2026-05-12T09:09:07.434" v="72" actId="20577"/>
          <ac:spMkLst>
            <pc:docMk/>
            <pc:sldMk cId="1612829948" sldId="2352"/>
            <ac:spMk id="5" creationId="{9B1DC8B9-95A7-5F65-A54E-F17070F03CE7}"/>
          </ac:spMkLst>
        </pc:spChg>
        <pc:spChg chg="mod">
          <ac:chgData name="Pum Christina" userId="a82e7e0d-e68d-43fd-9ce2-ebf69d9ea0b4" providerId="ADAL" clId="{C74C004E-2192-4A0B-857F-355394A13FB5}" dt="2026-05-12T09:09:41.229" v="74" actId="20577"/>
          <ac:spMkLst>
            <pc:docMk/>
            <pc:sldMk cId="1612829948" sldId="2352"/>
            <ac:spMk id="6" creationId="{7EF22711-C66C-516F-F4B0-F79974AEB2D4}"/>
          </ac:spMkLst>
        </pc:spChg>
        <pc:spChg chg="add mod">
          <ac:chgData name="Pum Christina" userId="a82e7e0d-e68d-43fd-9ce2-ebf69d9ea0b4" providerId="ADAL" clId="{C74C004E-2192-4A0B-857F-355394A13FB5}" dt="2026-05-12T09:08:19.279" v="64"/>
          <ac:spMkLst>
            <pc:docMk/>
            <pc:sldMk cId="1612829948" sldId="2352"/>
            <ac:spMk id="7" creationId="{49331BF1-A5D4-91AE-FA0B-F4C10DCC87B1}"/>
          </ac:spMkLst>
        </pc:spChg>
        <pc:picChg chg="del">
          <ac:chgData name="Pum Christina" userId="a82e7e0d-e68d-43fd-9ce2-ebf69d9ea0b4" providerId="ADAL" clId="{C74C004E-2192-4A0B-857F-355394A13FB5}" dt="2026-05-12T09:08:52.364" v="65" actId="478"/>
          <ac:picMkLst>
            <pc:docMk/>
            <pc:sldMk cId="1612829948" sldId="2352"/>
            <ac:picMk id="8" creationId="{206E8D35-35B0-5749-D584-DE75B2CF25AB}"/>
          </ac:picMkLst>
        </pc:picChg>
        <pc:picChg chg="add mod">
          <ac:chgData name="Pum Christina" userId="a82e7e0d-e68d-43fd-9ce2-ebf69d9ea0b4" providerId="ADAL" clId="{C74C004E-2192-4A0B-857F-355394A13FB5}" dt="2026-05-12T09:09:04.376" v="71" actId="1076"/>
          <ac:picMkLst>
            <pc:docMk/>
            <pc:sldMk cId="1612829948" sldId="2352"/>
            <ac:picMk id="10" creationId="{7DC1A275-04BC-EA23-DA47-B4FC6F6792A9}"/>
          </ac:picMkLst>
        </pc:picChg>
      </pc:sldChg>
    </pc:docChg>
  </pc:docChgLst>
</pc:chgInfo>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file:///C:\Users\p29281\AppData\Local\Microsoft\Olk\Attachments\ooa-37e399a0-60e8-448c-878a-20e4e2883654\e55dc665dacb07c7c4089cce7741139b508f3e19305b990f27f1a45fbd2e8b02\Externe_Kosten_Daten_Grafik.xls.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a:t>Die 10 größten Exportländer</a:t>
            </a:r>
            <a:r>
              <a:rPr lang="de-AT" baseline="0"/>
              <a:t> weltweit 2024</a:t>
            </a:r>
            <a:endParaRPr lang="de-AT"/>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AT"/>
        </a:p>
      </c:txPr>
    </c:title>
    <c:autoTitleDeleted val="0"/>
    <c:plotArea>
      <c:layout/>
      <c:barChart>
        <c:barDir val="col"/>
        <c:grouping val="clustered"/>
        <c:varyColors val="0"/>
        <c:ser>
          <c:idx val="0"/>
          <c:order val="0"/>
          <c:tx>
            <c:strRef>
              <c:f>Sheet1!$B$1</c:f>
              <c:strCache>
                <c:ptCount val="1"/>
                <c:pt idx="0">
                  <c:v>in Mrd. US-Dollar</c:v>
                </c:pt>
              </c:strCache>
            </c:strRef>
          </c:tx>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800" b="0" i="0" u="none" strike="noStrike" kern="1200" baseline="0">
                    <a:solidFill>
                      <a:schemeClr val="tx1">
                        <a:lumMod val="75000"/>
                        <a:lumOff val="25000"/>
                      </a:schemeClr>
                    </a:solidFill>
                    <a:latin typeface="+mn-lt"/>
                    <a:ea typeface="+mn-ea"/>
                    <a:cs typeface="+mn-cs"/>
                  </a:defRPr>
                </a:pPr>
                <a:endParaRPr lang="de-DE"/>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Sheet1!$A$2:$A$10</c:f>
              <c:strCache>
                <c:ptCount val="9"/>
                <c:pt idx="0">
                  <c:v>China</c:v>
                </c:pt>
                <c:pt idx="1">
                  <c:v>USA</c:v>
                </c:pt>
                <c:pt idx="2">
                  <c:v>Deutschland</c:v>
                </c:pt>
                <c:pt idx="3">
                  <c:v>Niederlande</c:v>
                </c:pt>
                <c:pt idx="4">
                  <c:v>Japan</c:v>
                </c:pt>
                <c:pt idx="5">
                  <c:v>Südkroea</c:v>
                </c:pt>
                <c:pt idx="6">
                  <c:v>Italien</c:v>
                </c:pt>
                <c:pt idx="7">
                  <c:v>Hongkong</c:v>
                </c:pt>
                <c:pt idx="8">
                  <c:v>Frankreich</c:v>
                </c:pt>
              </c:strCache>
            </c:strRef>
          </c:cat>
          <c:val>
            <c:numRef>
              <c:f>Sheet1!$B$2:$B$10</c:f>
              <c:numCache>
                <c:formatCode>General</c:formatCode>
                <c:ptCount val="9"/>
                <c:pt idx="0">
                  <c:v>3577</c:v>
                </c:pt>
                <c:pt idx="1">
                  <c:v>2065</c:v>
                </c:pt>
                <c:pt idx="2">
                  <c:v>1683</c:v>
                </c:pt>
                <c:pt idx="3">
                  <c:v>921</c:v>
                </c:pt>
                <c:pt idx="4">
                  <c:v>707</c:v>
                </c:pt>
                <c:pt idx="5">
                  <c:v>684</c:v>
                </c:pt>
                <c:pt idx="6">
                  <c:v>674</c:v>
                </c:pt>
                <c:pt idx="7">
                  <c:v>646</c:v>
                </c:pt>
                <c:pt idx="8">
                  <c:v>640</c:v>
                </c:pt>
              </c:numCache>
            </c:numRef>
          </c:val>
          <c:extLst>
            <c:ext xmlns:c16="http://schemas.microsoft.com/office/drawing/2014/chart" uri="{C3380CC4-5D6E-409C-BE32-E72D297353CC}">
              <c16:uniqueId val="{00000000-4C46-414D-B7C0-D8B70D7E2A44}"/>
            </c:ext>
          </c:extLst>
        </c:ser>
        <c:dLbls>
          <c:showLegendKey val="0"/>
          <c:showVal val="0"/>
          <c:showCatName val="0"/>
          <c:showSerName val="0"/>
          <c:showPercent val="0"/>
          <c:showBubbleSize val="0"/>
        </c:dLbls>
        <c:gapWidth val="219"/>
        <c:overlap val="-27"/>
        <c:axId val="1864066736"/>
        <c:axId val="1864069136"/>
      </c:barChart>
      <c:catAx>
        <c:axId val="186406673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9136"/>
        <c:crosses val="autoZero"/>
        <c:auto val="1"/>
        <c:lblAlgn val="ctr"/>
        <c:lblOffset val="100"/>
        <c:noMultiLvlLbl val="0"/>
      </c:catAx>
      <c:valAx>
        <c:axId val="18640691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crossAx val="1864066736"/>
        <c:crosses val="autoZero"/>
        <c:crossBetween val="between"/>
      </c:valAx>
      <c:spPr>
        <a:noFill/>
        <a:ln>
          <a:noFill/>
        </a:ln>
        <a:effectLst/>
      </c:spPr>
    </c:plotArea>
    <c:legend>
      <c:legendPos val="b"/>
      <c:layout>
        <c:manualLayout>
          <c:xMode val="edge"/>
          <c:yMode val="edge"/>
          <c:x val="0.42646791433679487"/>
          <c:y val="0.933558901728193"/>
          <c:w val="0.22435885731674848"/>
          <c:h val="6.6441098271806928E-2"/>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en-US" dirty="0"/>
              <a:t>Modal Split Österreich - 2024</a:t>
            </a:r>
          </a:p>
          <a:p>
            <a:pPr>
              <a:defRPr/>
            </a:pPr>
            <a:endParaRPr lang="en-US" dirty="0"/>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Transportleistung</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E656-46E2-934F-9FBA71F5A2F4}"/>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E656-46E2-934F-9FBA71F5A2F4}"/>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E656-46E2-934F-9FBA71F5A2F4}"/>
              </c:ext>
            </c:extLst>
          </c:dPt>
          <c:dPt>
            <c:idx val="3"/>
            <c:bubble3D val="0"/>
            <c:spPr>
              <a:solidFill>
                <a:schemeClr val="accent4"/>
              </a:solidFill>
              <a:ln w="19050">
                <a:solidFill>
                  <a:schemeClr val="lt1"/>
                </a:solidFill>
              </a:ln>
              <a:effectLst/>
            </c:spPr>
            <c:extLst>
              <c:ext xmlns:c16="http://schemas.microsoft.com/office/drawing/2014/chart" uri="{C3380CC4-5D6E-409C-BE32-E72D297353CC}">
                <c16:uniqueId val="{00000007-E656-46E2-934F-9FBA71F5A2F4}"/>
              </c:ext>
            </c:extLst>
          </c:dPt>
          <c:dLbls>
            <c:dLbl>
              <c:idx val="0"/>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1-E656-46E2-934F-9FBA71F5A2F4}"/>
                </c:ext>
              </c:extLst>
            </c:dLbl>
            <c:dLbl>
              <c:idx val="1"/>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3-E656-46E2-934F-9FBA71F5A2F4}"/>
                </c:ext>
              </c:extLst>
            </c:dLbl>
            <c:dLbl>
              <c:idx val="2"/>
              <c:numFmt formatCode="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extLst>
                <c:ext xmlns:c16="http://schemas.microsoft.com/office/drawing/2014/chart" uri="{C3380CC4-5D6E-409C-BE32-E72D297353CC}">
                  <c16:uniqueId val="{00000005-E656-46E2-934F-9FBA71F5A2F4}"/>
                </c:ext>
              </c:extLst>
            </c:dLbl>
            <c:numFmt formatCode="0.0%" sourceLinked="0"/>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1"/>
            <c:showCatName val="0"/>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0.00%</c:formatCode>
                <c:ptCount val="3"/>
                <c:pt idx="0">
                  <c:v>0.67800000000000005</c:v>
                </c:pt>
                <c:pt idx="1">
                  <c:v>0.30299999999999999</c:v>
                </c:pt>
                <c:pt idx="2">
                  <c:v>1.9E-2</c:v>
                </c:pt>
              </c:numCache>
            </c:numRef>
          </c:val>
          <c:extLst>
            <c:ext xmlns:c16="http://schemas.microsoft.com/office/drawing/2014/chart" uri="{C3380CC4-5D6E-409C-BE32-E72D297353CC}">
              <c16:uniqueId val="{00000008-E656-46E2-934F-9FBA71F5A2F4}"/>
            </c:ext>
          </c:extLst>
        </c:ser>
        <c:dLbls>
          <c:dLblPos val="bestFit"/>
          <c:showLegendKey val="0"/>
          <c:showVal val="1"/>
          <c:showCatName val="0"/>
          <c:showSerName val="0"/>
          <c:showPercent val="0"/>
          <c:showBubbleSize val="0"/>
          <c:showLeaderLines val="1"/>
        </c:dLbls>
        <c:firstSliceAng val="0"/>
      </c:pieChart>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EU 27 - 2024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EU 27 - 2022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5A7A-49C2-AFD9-093C178AE918}"/>
              </c:ext>
            </c:extLst>
          </c:dPt>
          <c:dPt>
            <c:idx val="1"/>
            <c:bubble3D val="0"/>
            <c:spPr>
              <a:solidFill>
                <a:schemeClr val="accent2"/>
              </a:solidFill>
              <a:ln w="19050">
                <a:solidFill>
                  <a:schemeClr val="lt1"/>
                </a:solidFill>
              </a:ln>
              <a:effectLst/>
            </c:spPr>
            <c:extLst>
              <c:ext xmlns:c16="http://schemas.microsoft.com/office/drawing/2014/chart" uri="{C3380CC4-5D6E-409C-BE32-E72D297353CC}">
                <c16:uniqueId val="{00000003-5A7A-49C2-AFD9-093C178AE918}"/>
              </c:ext>
            </c:extLst>
          </c:dPt>
          <c:dPt>
            <c:idx val="2"/>
            <c:bubble3D val="0"/>
            <c:spPr>
              <a:solidFill>
                <a:schemeClr val="accent1"/>
              </a:solidFill>
              <a:ln w="19050">
                <a:solidFill>
                  <a:schemeClr val="lt1"/>
                </a:solidFill>
              </a:ln>
              <a:effectLst/>
            </c:spPr>
            <c:extLst>
              <c:ext xmlns:c16="http://schemas.microsoft.com/office/drawing/2014/chart" uri="{C3380CC4-5D6E-409C-BE32-E72D297353CC}">
                <c16:uniqueId val="{00000005-5A7A-49C2-AFD9-093C178AE918}"/>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Schiene</c:v>
                </c:pt>
                <c:pt idx="2">
                  <c:v>Wasserstraße</c:v>
                </c:pt>
              </c:strCache>
            </c:strRef>
          </c:cat>
          <c:val>
            <c:numRef>
              <c:f>Sheet1!$B$2:$B$4</c:f>
              <c:numCache>
                <c:formatCode>General</c:formatCode>
                <c:ptCount val="3"/>
                <c:pt idx="0">
                  <c:v>78.2</c:v>
                </c:pt>
                <c:pt idx="1">
                  <c:v>16.600000000000001</c:v>
                </c:pt>
                <c:pt idx="2">
                  <c:v>5.2</c:v>
                </c:pt>
              </c:numCache>
            </c:numRef>
          </c:val>
          <c:extLst>
            <c:ext xmlns:c16="http://schemas.microsoft.com/office/drawing/2014/chart" uri="{C3380CC4-5D6E-409C-BE32-E72D297353CC}">
              <c16:uniqueId val="{00000006-5A7A-49C2-AFD9-093C178AE918}"/>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nn-NO" dirty="0"/>
              <a:t>Modal Split Niederlande - 2024</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pieChart>
        <c:varyColors val="1"/>
        <c:ser>
          <c:idx val="0"/>
          <c:order val="0"/>
          <c:tx>
            <c:strRef>
              <c:f>Sheet1!$B$1</c:f>
              <c:strCache>
                <c:ptCount val="1"/>
                <c:pt idx="0">
                  <c:v>Modal Split Niederlande - 2022</c:v>
                </c:pt>
              </c:strCache>
            </c:strRef>
          </c:tx>
          <c:dPt>
            <c:idx val="0"/>
            <c:bubble3D val="0"/>
            <c:spPr>
              <a:solidFill>
                <a:schemeClr val="accent4"/>
              </a:solidFill>
              <a:ln w="19050">
                <a:solidFill>
                  <a:schemeClr val="lt1"/>
                </a:solidFill>
              </a:ln>
              <a:effectLst/>
            </c:spPr>
            <c:extLst>
              <c:ext xmlns:c16="http://schemas.microsoft.com/office/drawing/2014/chart" uri="{C3380CC4-5D6E-409C-BE32-E72D297353CC}">
                <c16:uniqueId val="{00000001-40AC-48EB-A6C7-1AB798E96836}"/>
              </c:ext>
            </c:extLst>
          </c:dPt>
          <c:dPt>
            <c:idx val="1"/>
            <c:bubble3D val="0"/>
            <c:spPr>
              <a:solidFill>
                <a:schemeClr val="accent1"/>
              </a:solidFill>
              <a:ln w="19050">
                <a:solidFill>
                  <a:schemeClr val="lt1"/>
                </a:solidFill>
              </a:ln>
              <a:effectLst/>
            </c:spPr>
            <c:extLst>
              <c:ext xmlns:c16="http://schemas.microsoft.com/office/drawing/2014/chart" uri="{C3380CC4-5D6E-409C-BE32-E72D297353CC}">
                <c16:uniqueId val="{00000003-40AC-48EB-A6C7-1AB798E96836}"/>
              </c:ext>
            </c:extLst>
          </c:dPt>
          <c:dPt>
            <c:idx val="2"/>
            <c:bubble3D val="0"/>
            <c:spPr>
              <a:solidFill>
                <a:schemeClr val="accent2"/>
              </a:solidFill>
              <a:ln w="19050">
                <a:solidFill>
                  <a:schemeClr val="lt1"/>
                </a:solidFill>
              </a:ln>
              <a:effectLst/>
            </c:spPr>
            <c:extLst>
              <c:ext xmlns:c16="http://schemas.microsoft.com/office/drawing/2014/chart" uri="{C3380CC4-5D6E-409C-BE32-E72D297353CC}">
                <c16:uniqueId val="{00000005-40AC-48EB-A6C7-1AB798E96836}"/>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de-DE"/>
              </a:p>
            </c:txPr>
            <c:dLblPos val="outEnd"/>
            <c:showLegendKey val="0"/>
            <c:showVal val="0"/>
            <c:showCatName val="0"/>
            <c:showSerName val="0"/>
            <c:showPercent val="1"/>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Sheet1!$A$2:$A$4</c:f>
              <c:strCache>
                <c:ptCount val="3"/>
                <c:pt idx="0">
                  <c:v>Straße</c:v>
                </c:pt>
                <c:pt idx="1">
                  <c:v>Wasserstraße</c:v>
                </c:pt>
                <c:pt idx="2">
                  <c:v>Schiene</c:v>
                </c:pt>
              </c:strCache>
            </c:strRef>
          </c:cat>
          <c:val>
            <c:numRef>
              <c:f>Sheet1!$B$2:$B$4</c:f>
              <c:numCache>
                <c:formatCode>General</c:formatCode>
                <c:ptCount val="3"/>
                <c:pt idx="0">
                  <c:v>53.7</c:v>
                </c:pt>
                <c:pt idx="1">
                  <c:v>40.4</c:v>
                </c:pt>
                <c:pt idx="2">
                  <c:v>5.9</c:v>
                </c:pt>
              </c:numCache>
            </c:numRef>
          </c:val>
          <c:extLst>
            <c:ext xmlns:c16="http://schemas.microsoft.com/office/drawing/2014/chart" uri="{C3380CC4-5D6E-409C-BE32-E72D297353CC}">
              <c16:uniqueId val="{00000006-40AC-48EB-A6C7-1AB798E96836}"/>
            </c:ext>
          </c:extLst>
        </c:ser>
        <c:dLbls>
          <c:showLegendKey val="0"/>
          <c:showVal val="0"/>
          <c:showCatName val="0"/>
          <c:showSerName val="0"/>
          <c:showPercent val="0"/>
          <c:showBubbleSize val="0"/>
          <c:showLeaderLines val="1"/>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5.4625163446476069E-2"/>
          <c:y val="0.12061788617886179"/>
          <c:w val="0.91937981183423012"/>
          <c:h val="0.80394059279175467"/>
        </c:manualLayout>
      </c:layout>
      <c:barChart>
        <c:barDir val="col"/>
        <c:grouping val="stacked"/>
        <c:varyColors val="0"/>
        <c:ser>
          <c:idx val="0"/>
          <c:order val="0"/>
          <c:tx>
            <c:strRef>
              <c:f>'summary freight EU27'!$N$19</c:f>
              <c:strCache>
                <c:ptCount val="1"/>
                <c:pt idx="0">
                  <c:v>Unfälle</c:v>
                </c:pt>
              </c:strCache>
            </c:strRef>
          </c:tx>
          <c:spPr>
            <a:solidFill>
              <a:srgbClr val="C00000"/>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EU27'!$N$20:$N$23</c:f>
              <c:numCache>
                <c:formatCode>0.0</c:formatCode>
                <c:ptCount val="4"/>
                <c:pt idx="0">
                  <c:v>4.5013401674923603</c:v>
                </c:pt>
                <c:pt idx="1">
                  <c:v>0.53695158688251787</c:v>
                </c:pt>
                <c:pt idx="2">
                  <c:v>0.33042421213752299</c:v>
                </c:pt>
                <c:pt idx="3">
                  <c:v>0</c:v>
                </c:pt>
              </c:numCache>
            </c:numRef>
          </c:val>
          <c:extLst>
            <c:ext xmlns:c16="http://schemas.microsoft.com/office/drawing/2014/chart" uri="{C3380CC4-5D6E-409C-BE32-E72D297353CC}">
              <c16:uniqueId val="{00000000-5F5F-4D8A-B8DB-9E06B8FFC7F0}"/>
            </c:ext>
          </c:extLst>
        </c:ser>
        <c:ser>
          <c:idx val="1"/>
          <c:order val="1"/>
          <c:tx>
            <c:strRef>
              <c:f>'summary freight EU27'!$O$19</c:f>
              <c:strCache>
                <c:ptCount val="1"/>
                <c:pt idx="0">
                  <c:v>Lärm</c:v>
                </c:pt>
              </c:strCache>
            </c:strRef>
          </c:tx>
          <c:spPr>
            <a:solidFill>
              <a:schemeClr val="accent2">
                <a:lumMod val="75000"/>
              </a:schemeClr>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EU27'!$O$20:$O$23</c:f>
              <c:numCache>
                <c:formatCode>0.0</c:formatCode>
                <c:ptCount val="4"/>
                <c:pt idx="0">
                  <c:v>2.3792297388122776</c:v>
                </c:pt>
                <c:pt idx="1">
                  <c:v>1.8818121093586515</c:v>
                </c:pt>
                <c:pt idx="2">
                  <c:v>1.4922743151175901</c:v>
                </c:pt>
                <c:pt idx="3">
                  <c:v>0</c:v>
                </c:pt>
              </c:numCache>
            </c:numRef>
          </c:val>
          <c:extLst>
            <c:ext xmlns:c16="http://schemas.microsoft.com/office/drawing/2014/chart" uri="{C3380CC4-5D6E-409C-BE32-E72D297353CC}">
              <c16:uniqueId val="{00000001-5F5F-4D8A-B8DB-9E06B8FFC7F0}"/>
            </c:ext>
          </c:extLst>
        </c:ser>
        <c:ser>
          <c:idx val="2"/>
          <c:order val="2"/>
          <c:tx>
            <c:strRef>
              <c:f>'summary freight EU27'!$P$19</c:f>
              <c:strCache>
                <c:ptCount val="1"/>
                <c:pt idx="0">
                  <c:v>Emissionen</c:v>
                </c:pt>
              </c:strCache>
            </c:strRef>
          </c:tx>
          <c:spPr>
            <a:solidFill>
              <a:schemeClr val="accent3"/>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EU27'!$P$20:$P$23</c:f>
              <c:numCache>
                <c:formatCode>0.0</c:formatCode>
                <c:ptCount val="4"/>
                <c:pt idx="0">
                  <c:v>9.8306310623269546</c:v>
                </c:pt>
                <c:pt idx="1">
                  <c:v>10.254059784879619</c:v>
                </c:pt>
                <c:pt idx="2">
                  <c:v>1.0014377633557681</c:v>
                </c:pt>
                <c:pt idx="3">
                  <c:v>11.7708634504275</c:v>
                </c:pt>
              </c:numCache>
            </c:numRef>
          </c:val>
          <c:extLst>
            <c:ext xmlns:c16="http://schemas.microsoft.com/office/drawing/2014/chart" uri="{C3380CC4-5D6E-409C-BE32-E72D297353CC}">
              <c16:uniqueId val="{00000002-5F5F-4D8A-B8DB-9E06B8FFC7F0}"/>
            </c:ext>
          </c:extLst>
        </c:ser>
        <c:ser>
          <c:idx val="3"/>
          <c:order val="3"/>
          <c:tx>
            <c:strRef>
              <c:f>'summary freight EU27'!$Q$19</c:f>
              <c:strCache>
                <c:ptCount val="1"/>
                <c:pt idx="0">
                  <c:v>Klimakosten</c:v>
                </c:pt>
              </c:strCache>
            </c:strRef>
          </c:tx>
          <c:spPr>
            <a:solidFill>
              <a:schemeClr val="accent2"/>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EU27'!$Q$20:$Q$23</c:f>
              <c:numCache>
                <c:formatCode>0.0</c:formatCode>
                <c:ptCount val="4"/>
                <c:pt idx="0">
                  <c:v>5.2281806248600216</c:v>
                </c:pt>
                <c:pt idx="1">
                  <c:v>1.9010286013463367</c:v>
                </c:pt>
                <c:pt idx="2">
                  <c:v>1.4585486567012014</c:v>
                </c:pt>
                <c:pt idx="3">
                  <c:v>1.5199817892822309</c:v>
                </c:pt>
              </c:numCache>
            </c:numRef>
          </c:val>
          <c:extLst>
            <c:ext xmlns:c16="http://schemas.microsoft.com/office/drawing/2014/chart" uri="{C3380CC4-5D6E-409C-BE32-E72D297353CC}">
              <c16:uniqueId val="{00000003-5F5F-4D8A-B8DB-9E06B8FFC7F0}"/>
            </c:ext>
          </c:extLst>
        </c:ser>
        <c:ser>
          <c:idx val="4"/>
          <c:order val="4"/>
          <c:tx>
            <c:strRef>
              <c:f>'summary freight EU27'!$R$19</c:f>
              <c:strCache>
                <c:ptCount val="1"/>
                <c:pt idx="0">
                  <c:v>Infrastruktur</c:v>
                </c:pt>
              </c:strCache>
            </c:strRef>
          </c:tx>
          <c:spPr>
            <a:solidFill>
              <a:schemeClr val="accent1"/>
            </a:solidFill>
            <a:ln>
              <a:noFill/>
            </a:ln>
            <a:effectLst/>
          </c:spPr>
          <c:invertIfNegative val="0"/>
          <c:cat>
            <c:strRef>
              <c:f>'summary freight EU27'!$M$20:$M$23</c:f>
              <c:strCache>
                <c:ptCount val="4"/>
                <c:pt idx="0">
                  <c:v>Straße</c:v>
                </c:pt>
                <c:pt idx="1">
                  <c:v>Schiene (Diesel)</c:v>
                </c:pt>
                <c:pt idx="2">
                  <c:v>Schiene (elektrifiziert)</c:v>
                </c:pt>
                <c:pt idx="3">
                  <c:v>Binnenwasserstraße</c:v>
                </c:pt>
              </c:strCache>
            </c:strRef>
          </c:cat>
          <c:val>
            <c:numRef>
              <c:f>'summary freight EU27'!$R$20:$R$23</c:f>
              <c:numCache>
                <c:formatCode>0.00</c:formatCode>
                <c:ptCount val="4"/>
                <c:pt idx="0" formatCode="0.0">
                  <c:v>2.7104081806673093</c:v>
                </c:pt>
                <c:pt idx="1">
                  <c:v>5.4328723805125279</c:v>
                </c:pt>
                <c:pt idx="2">
                  <c:v>5.0425328439037518</c:v>
                </c:pt>
                <c:pt idx="3" formatCode="0.0">
                  <c:v>1.7114879416116142</c:v>
                </c:pt>
              </c:numCache>
            </c:numRef>
          </c:val>
          <c:extLst>
            <c:ext xmlns:c16="http://schemas.microsoft.com/office/drawing/2014/chart" uri="{C3380CC4-5D6E-409C-BE32-E72D297353CC}">
              <c16:uniqueId val="{00000004-5F5F-4D8A-B8DB-9E06B8FFC7F0}"/>
            </c:ext>
          </c:extLst>
        </c:ser>
        <c:ser>
          <c:idx val="5"/>
          <c:order val="5"/>
          <c:tx>
            <c:strRef>
              <c:f>'summary freight EU27'!$S$19</c:f>
              <c:strCache>
                <c:ptCount val="1"/>
                <c:pt idx="0">
                  <c:v>Stau</c:v>
                </c:pt>
              </c:strCache>
            </c:strRef>
          </c:tx>
          <c:spPr>
            <a:solidFill>
              <a:schemeClr val="accent5"/>
            </a:solidFill>
            <a:ln>
              <a:noFill/>
            </a:ln>
            <a:effectLst/>
          </c:spPr>
          <c:invertIfNegative val="0"/>
          <c:dPt>
            <c:idx val="0"/>
            <c:invertIfNegative val="0"/>
            <c:bubble3D val="0"/>
            <c:spPr>
              <a:solidFill>
                <a:schemeClr val="accent4"/>
              </a:solidFill>
              <a:ln>
                <a:noFill/>
              </a:ln>
              <a:effectLst/>
            </c:spPr>
            <c:extLst>
              <c:ext xmlns:c16="http://schemas.microsoft.com/office/drawing/2014/chart" uri="{C3380CC4-5D6E-409C-BE32-E72D297353CC}">
                <c16:uniqueId val="{00000006-5F5F-4D8A-B8DB-9E06B8FFC7F0}"/>
              </c:ext>
            </c:extLst>
          </c:dPt>
          <c:cat>
            <c:strRef>
              <c:f>'summary freight EU27'!$M$20:$M$23</c:f>
              <c:strCache>
                <c:ptCount val="4"/>
                <c:pt idx="0">
                  <c:v>Straße</c:v>
                </c:pt>
                <c:pt idx="1">
                  <c:v>Schiene (Diesel)</c:v>
                </c:pt>
                <c:pt idx="2">
                  <c:v>Schiene (elektrifiziert)</c:v>
                </c:pt>
                <c:pt idx="3">
                  <c:v>Binnenwasserstraße</c:v>
                </c:pt>
              </c:strCache>
            </c:strRef>
          </c:cat>
          <c:val>
            <c:numRef>
              <c:f>'summary freight EU27'!$S$20:$S$23</c:f>
              <c:numCache>
                <c:formatCode>0.00</c:formatCode>
                <c:ptCount val="4"/>
                <c:pt idx="0" formatCode="0.0">
                  <c:v>6.1240904054897536</c:v>
                </c:pt>
                <c:pt idx="1">
                  <c:v>0.44025000324842894</c:v>
                </c:pt>
                <c:pt idx="2">
                  <c:v>0.40861904079909711</c:v>
                </c:pt>
                <c:pt idx="3" formatCode="General">
                  <c:v>0</c:v>
                </c:pt>
              </c:numCache>
            </c:numRef>
          </c:val>
          <c:extLst>
            <c:ext xmlns:c16="http://schemas.microsoft.com/office/drawing/2014/chart" uri="{C3380CC4-5D6E-409C-BE32-E72D297353CC}">
              <c16:uniqueId val="{00000005-5F5F-4D8A-B8DB-9E06B8FFC7F0}"/>
            </c:ext>
          </c:extLst>
        </c:ser>
        <c:dLbls>
          <c:showLegendKey val="0"/>
          <c:showVal val="0"/>
          <c:showCatName val="0"/>
          <c:showSerName val="0"/>
          <c:showPercent val="0"/>
          <c:showBubbleSize val="0"/>
        </c:dLbls>
        <c:gapWidth val="150"/>
        <c:overlap val="100"/>
        <c:axId val="1173160191"/>
        <c:axId val="1173161855"/>
      </c:barChart>
      <c:catAx>
        <c:axId val="117316019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1855"/>
        <c:crosses val="autoZero"/>
        <c:auto val="1"/>
        <c:lblAlgn val="ctr"/>
        <c:lblOffset val="100"/>
        <c:noMultiLvlLbl val="0"/>
      </c:catAx>
      <c:valAx>
        <c:axId val="1173161855"/>
        <c:scaling>
          <c:orientation val="minMax"/>
        </c:scaling>
        <c:delete val="0"/>
        <c:axPos val="l"/>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crossAx val="1173160191"/>
        <c:crosses val="autoZero"/>
        <c:crossBetween val="between"/>
        <c:majorUnit val="10"/>
      </c:valAx>
      <c:spPr>
        <a:noFill/>
        <a:ln>
          <a:noFill/>
        </a:ln>
        <a:effectLst/>
      </c:spPr>
    </c:plotArea>
    <c:legend>
      <c:legendPos val="r"/>
      <c:layout>
        <c:manualLayout>
          <c:xMode val="edge"/>
          <c:yMode val="edge"/>
          <c:x val="0.59315663976450594"/>
          <c:y val="4.3582113030579177E-2"/>
          <c:w val="0.37549091753668451"/>
          <c:h val="0.32927059727290187"/>
        </c:manualLayout>
      </c:layout>
      <c:overlay val="0"/>
      <c:spPr>
        <a:solidFill>
          <a:sysClr val="window" lastClr="FFFFFF"/>
        </a:solid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ontserrat" panose="00000500000000000000" pitchFamily="2" charset="0"/>
              <a:ea typeface="+mn-ea"/>
              <a:cs typeface="+mn-cs"/>
            </a:defRPr>
          </a:pPr>
          <a:endParaRPr lang="de-DE"/>
        </a:p>
      </c:txPr>
    </c:legend>
    <c:plotVisOnly val="1"/>
    <c:dispBlanksAs val="gap"/>
    <c:showDLblsOverMax val="0"/>
  </c:chart>
  <c:spPr>
    <a:solidFill>
      <a:schemeClr val="bg1"/>
    </a:solidFill>
    <a:ln w="9525" cap="flat" cmpd="sng" algn="ctr">
      <a:noFill/>
      <a:round/>
    </a:ln>
    <a:effectLst/>
  </c:spPr>
  <c:txPr>
    <a:bodyPr/>
    <a:lstStyle/>
    <a:p>
      <a:pPr>
        <a:defRPr sz="1600">
          <a:latin typeface="Montserrat" panose="00000500000000000000" pitchFamily="2" charset="0"/>
        </a:defRPr>
      </a:pPr>
      <a:endParaRPr lang="de-DE"/>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de-DE"/>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r>
              <a:rPr lang="de-AT" sz="1600" b="1"/>
              <a:t>Treibhausgasemissionen in der EU </a:t>
            </a:r>
          </a:p>
          <a:p>
            <a:pPr>
              <a:defRPr/>
            </a:pPr>
            <a:r>
              <a:rPr lang="de-AT" sz="1600" b="1"/>
              <a:t>nach Schadstoffen</a:t>
            </a:r>
          </a:p>
        </c:rich>
      </c:tx>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de-DE"/>
        </a:p>
      </c:txPr>
    </c:title>
    <c:autoTitleDeleted val="0"/>
    <c:plotArea>
      <c:layout>
        <c:manualLayout>
          <c:layoutTarget val="inner"/>
          <c:xMode val="edge"/>
          <c:yMode val="edge"/>
          <c:x val="0.10042388298990251"/>
          <c:y val="0.26038734704269323"/>
          <c:w val="0.43326486338110853"/>
          <c:h val="0.60270892602387727"/>
        </c:manualLayout>
      </c:layout>
      <c:pieChart>
        <c:varyColors val="1"/>
        <c:ser>
          <c:idx val="0"/>
          <c:order val="0"/>
          <c:tx>
            <c:strRef>
              <c:f>Sheet1!$B$1</c:f>
              <c:strCache>
                <c:ptCount val="1"/>
                <c:pt idx="0">
                  <c:v>Treibhausgasemissionen in der EU nach Schadstoffen</c:v>
                </c:pt>
              </c:strCache>
            </c:strRef>
          </c:tx>
          <c:spPr>
            <a:ln>
              <a:noFill/>
            </a:ln>
          </c:spPr>
          <c:dPt>
            <c:idx val="0"/>
            <c:bubble3D val="0"/>
            <c:spPr>
              <a:solidFill>
                <a:schemeClr val="accent4"/>
              </a:solidFill>
              <a:ln w="19050">
                <a:noFill/>
              </a:ln>
              <a:effectLst/>
            </c:spPr>
            <c:extLst>
              <c:ext xmlns:c16="http://schemas.microsoft.com/office/drawing/2014/chart" uri="{C3380CC4-5D6E-409C-BE32-E72D297353CC}">
                <c16:uniqueId val="{00000001-9D4E-472B-9875-10EBEE1DD385}"/>
              </c:ext>
            </c:extLst>
          </c:dPt>
          <c:dPt>
            <c:idx val="1"/>
            <c:bubble3D val="0"/>
            <c:spPr>
              <a:solidFill>
                <a:srgbClr val="5885BC"/>
              </a:solidFill>
              <a:ln w="19050">
                <a:noFill/>
              </a:ln>
              <a:effectLst/>
            </c:spPr>
            <c:extLst>
              <c:ext xmlns:c16="http://schemas.microsoft.com/office/drawing/2014/chart" uri="{C3380CC4-5D6E-409C-BE32-E72D297353CC}">
                <c16:uniqueId val="{00000003-9D4E-472B-9875-10EBEE1DD385}"/>
              </c:ext>
            </c:extLst>
          </c:dPt>
          <c:dPt>
            <c:idx val="2"/>
            <c:bubble3D val="0"/>
            <c:spPr>
              <a:solidFill>
                <a:schemeClr val="accent2"/>
              </a:solidFill>
              <a:ln w="19050">
                <a:noFill/>
              </a:ln>
              <a:effectLst/>
            </c:spPr>
            <c:extLst>
              <c:ext xmlns:c16="http://schemas.microsoft.com/office/drawing/2014/chart" uri="{C3380CC4-5D6E-409C-BE32-E72D297353CC}">
                <c16:uniqueId val="{00000005-9D4E-472B-9875-10EBEE1DD385}"/>
              </c:ext>
            </c:extLst>
          </c:dPt>
          <c:dPt>
            <c:idx val="3"/>
            <c:bubble3D val="0"/>
            <c:spPr>
              <a:solidFill>
                <a:schemeClr val="accent3"/>
              </a:solidFill>
              <a:ln w="19050">
                <a:noFill/>
              </a:ln>
              <a:effectLst/>
            </c:spPr>
            <c:extLst>
              <c:ext xmlns:c16="http://schemas.microsoft.com/office/drawing/2014/chart" uri="{C3380CC4-5D6E-409C-BE32-E72D297353CC}">
                <c16:uniqueId val="{00000007-9D4E-472B-9875-10EBEE1DD385}"/>
              </c:ext>
            </c:extLst>
          </c:dPt>
          <c:cat>
            <c:strRef>
              <c:f>Sheet1!$A$2:$A$5</c:f>
              <c:strCache>
                <c:ptCount val="4"/>
                <c:pt idx="0">
                  <c:v>Kohlendioxid (CO2)</c:v>
                </c:pt>
                <c:pt idx="1">
                  <c:v>Methan (CH4)</c:v>
                </c:pt>
                <c:pt idx="2">
                  <c:v>Lachgas (N2O)</c:v>
                </c:pt>
                <c:pt idx="3">
                  <c:v>Fluorkohlenwasserstoffe (FKW)</c:v>
                </c:pt>
              </c:strCache>
            </c:strRef>
          </c:cat>
          <c:val>
            <c:numRef>
              <c:f>Sheet1!$B$2:$B$5</c:f>
              <c:numCache>
                <c:formatCode>0%</c:formatCode>
                <c:ptCount val="4"/>
                <c:pt idx="0">
                  <c:v>0.8</c:v>
                </c:pt>
                <c:pt idx="1">
                  <c:v>0.11</c:v>
                </c:pt>
                <c:pt idx="2">
                  <c:v>0.06</c:v>
                </c:pt>
                <c:pt idx="3">
                  <c:v>0.02</c:v>
                </c:pt>
              </c:numCache>
            </c:numRef>
          </c:val>
          <c:extLst>
            <c:ext xmlns:c16="http://schemas.microsoft.com/office/drawing/2014/chart" uri="{C3380CC4-5D6E-409C-BE32-E72D297353CC}">
              <c16:uniqueId val="{00000008-9D4E-472B-9875-10EBEE1DD385}"/>
            </c:ext>
          </c:extLst>
        </c:ser>
        <c:dLbls>
          <c:showLegendKey val="0"/>
          <c:showVal val="0"/>
          <c:showCatName val="0"/>
          <c:showSerName val="0"/>
          <c:showPercent val="0"/>
          <c:showBubbleSize val="0"/>
          <c:showLeaderLines val="1"/>
        </c:dLbls>
        <c:firstSliceAng val="0"/>
      </c:pieChart>
      <c:spPr>
        <a:noFill/>
        <a:ln>
          <a:noFill/>
        </a:ln>
        <a:effectLst/>
      </c:spPr>
    </c:plotArea>
    <c:legend>
      <c:legendPos val="r"/>
      <c:layout>
        <c:manualLayout>
          <c:xMode val="edge"/>
          <c:yMode val="edge"/>
          <c:x val="0.61656678453225633"/>
          <c:y val="0.27061509795739619"/>
          <c:w val="0.36290024432932955"/>
          <c:h val="0.54940403594998788"/>
        </c:manualLayout>
      </c:layout>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de-DE"/>
        </a:p>
      </c:txPr>
    </c:legend>
    <c:plotVisOnly val="1"/>
    <c:dispBlanksAs val="gap"/>
    <c:showDLblsOverMax val="0"/>
    <c:extLst>
      <c:ext xmlns:c16r3="http://schemas.microsoft.com/office/drawing/2017/03/chart" uri="{56B9EC1D-385E-4148-901F-78D8002777C0}">
        <c16r3:dataDisplayOptions16>
          <c16r3:dispNaAsBlank val="1"/>
        </c16r3:dataDisplayOptions16>
      </c:ext>
    </c:extLst>
  </c:chart>
  <c:spPr>
    <a:noFill/>
    <a:ln>
      <a:noFill/>
    </a:ln>
    <a:effectLst/>
  </c:spPr>
  <c:txPr>
    <a:bodyPr/>
    <a:lstStyle/>
    <a:p>
      <a:pPr>
        <a:defRPr/>
      </a:pPr>
      <a:endParaRPr lang="de-DE"/>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197"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4">
  <dgm:title val=""/>
  <dgm:desc val=""/>
  <dgm:catLst>
    <dgm:cat type="accent1" pri="11400"/>
  </dgm:catLst>
  <dgm:styleLbl name="node0">
    <dgm:fillClrLst meth="cycle">
      <a:schemeClr val="accent1">
        <a:shade val="60000"/>
      </a:schemeClr>
    </dgm:fillClrLst>
    <dgm:linClrLst meth="repeat">
      <a:schemeClr val="lt1"/>
    </dgm:linClrLst>
    <dgm:effectClrLst/>
    <dgm:txLinClrLst/>
    <dgm:txFillClrLst/>
    <dgm:txEffectClrLst/>
  </dgm:styleLbl>
  <dgm:styleLbl name="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alignNode1">
    <dgm:fillClrLst meth="cycle">
      <a:schemeClr val="accent1">
        <a:shade val="50000"/>
      </a:schemeClr>
      <a:schemeClr val="accent1">
        <a:tint val="55000"/>
      </a:schemeClr>
    </dgm:fillClrLst>
    <dgm:linClrLst meth="cycle">
      <a:schemeClr val="accent1">
        <a:shade val="50000"/>
      </a:schemeClr>
      <a:schemeClr val="accent1">
        <a:tint val="55000"/>
      </a:schemeClr>
    </dgm:linClrLst>
    <dgm:effectClrLst/>
    <dgm:txLinClrLst/>
    <dgm:txFillClrLst/>
    <dgm:txEffectClrLst/>
  </dgm:styleLbl>
  <dgm:styleLbl name="lnNode1">
    <dgm:fillClrLst meth="cycle">
      <a:schemeClr val="accent1">
        <a:shade val="50000"/>
      </a:schemeClr>
      <a:schemeClr val="accent1">
        <a:tint val="55000"/>
      </a:schemeClr>
    </dgm:fillClrLst>
    <dgm:linClrLst meth="repeat">
      <a:schemeClr val="lt1"/>
    </dgm:linClrLst>
    <dgm:effectClrLst/>
    <dgm:txLinClrLst/>
    <dgm:txFillClrLst/>
    <dgm:txEffectClrLst/>
  </dgm:styleLbl>
  <dgm:styleLbl name="vennNode1">
    <dgm:fillClrLst meth="cycle">
      <a:schemeClr val="accent1">
        <a:shade val="80000"/>
        <a:alpha val="50000"/>
      </a:schemeClr>
      <a:schemeClr val="accent1">
        <a:tint val="50000"/>
        <a:alpha val="50000"/>
      </a:schemeClr>
    </dgm:fillClrLst>
    <dgm:linClrLst meth="repeat">
      <a:schemeClr val="lt1"/>
    </dgm:linClrLst>
    <dgm:effectClrLst/>
    <dgm:txLinClrLst/>
    <dgm:txFillClrLst/>
    <dgm:txEffectClrLst/>
  </dgm:styleLbl>
  <dgm:styleLbl name="node2">
    <dgm:fillClrLst>
      <a:schemeClr val="accent1">
        <a:shade val="80000"/>
      </a:schemeClr>
    </dgm:fillClrLst>
    <dgm:linClrLst meth="repeat">
      <a:schemeClr val="lt1"/>
    </dgm:linClrLst>
    <dgm:effectClrLst/>
    <dgm:txLinClrLst/>
    <dgm:txFillClrLst/>
    <dgm:txEffectClrLst/>
  </dgm:styleLbl>
  <dgm:styleLbl name="node3">
    <dgm:fillClrLst>
      <a:schemeClr val="accent1">
        <a:tint val="99000"/>
      </a:schemeClr>
    </dgm:fillClrLst>
    <dgm:linClrLst meth="repeat">
      <a:schemeClr val="lt1"/>
    </dgm:linClrLst>
    <dgm:effectClrLst/>
    <dgm:txLinClrLst/>
    <dgm:txFillClrLst/>
    <dgm:txEffectClrLst/>
  </dgm:styleLbl>
  <dgm:styleLbl name="node4">
    <dgm:fillClrLst>
      <a:schemeClr val="accent1">
        <a:tint val="70000"/>
      </a:schemeClr>
    </dgm:fillClrLst>
    <dgm:linClrLst meth="repeat">
      <a:schemeClr val="lt1"/>
    </dgm:linClrLst>
    <dgm:effectClrLst/>
    <dgm:txLinClrLst/>
    <dgm:txFillClrLst/>
    <dgm:txEffectClrLst/>
  </dgm:styleLbl>
  <dgm:styleLbl name="f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1">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f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bgSibTrans2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dgm:txEffectClrLst/>
  </dgm:styleLbl>
  <dgm:styleLbl name="sibTrans1D1">
    <dgm:fillClrLst meth="cycle">
      <a:schemeClr val="accent1">
        <a:shade val="90000"/>
      </a:schemeClr>
      <a:schemeClr val="accent1">
        <a:tint val="50000"/>
      </a:schemeClr>
    </dgm:fillClrLst>
    <dgm:linClrLst meth="cycle">
      <a:schemeClr val="accent1">
        <a:shade val="90000"/>
      </a:schemeClr>
      <a:schemeClr val="accent1">
        <a:tint val="50000"/>
      </a:schemeClr>
    </dgm:linClrLst>
    <dgm:effectClrLst/>
    <dgm:txLinClrLst/>
    <dgm:txFillClrLst meth="repeat">
      <a:schemeClr val="tx1"/>
    </dgm:txFillClrLst>
    <dgm:txEffectClrLst/>
  </dgm:styleLbl>
  <dgm:styleLbl name="callout">
    <dgm:fillClrLst meth="repeat">
      <a:schemeClr val="accent1"/>
    </dgm:fillClrLst>
    <dgm:linClrLst meth="repeat">
      <a:schemeClr val="accent1"/>
    </dgm:linClrLst>
    <dgm:effectClrLst/>
    <dgm:txLinClrLst/>
    <dgm:txFillClrLst meth="repeat">
      <a:schemeClr val="tx1"/>
    </dgm:txFillClrLst>
    <dgm:txEffectClrLst/>
  </dgm:styleLbl>
  <dgm:styleLbl name="asst0">
    <dgm:fillClrLst meth="repeat">
      <a:schemeClr val="accent1">
        <a:shade val="80000"/>
      </a:schemeClr>
    </dgm:fillClrLst>
    <dgm:linClrLst meth="repeat">
      <a:schemeClr val="lt1"/>
    </dgm:linClrLst>
    <dgm:effectClrLst/>
    <dgm:txLinClrLst/>
    <dgm:txFillClrLst/>
    <dgm:txEffectClrLst/>
  </dgm:styleLbl>
  <dgm:styleLbl name="asst1">
    <dgm:fillClrLst meth="repeat">
      <a:schemeClr val="accent1">
        <a:shade val="80000"/>
      </a:schemeClr>
    </dgm:fillClrLst>
    <dgm:linClrLst meth="repeat">
      <a:schemeClr val="lt1"/>
    </dgm:linClrLst>
    <dgm:effectClrLst/>
    <dgm:txLinClrLst/>
    <dgm:txFillClrLst/>
    <dgm:txEffectClrLst/>
  </dgm:styleLbl>
  <dgm:styleLbl name="asst2">
    <dgm:fillClrLst>
      <a:schemeClr val="accent1">
        <a:tint val="90000"/>
      </a:schemeClr>
    </dgm:fillClrLst>
    <dgm:linClrLst meth="repeat">
      <a:schemeClr val="lt1"/>
    </dgm:linClrLst>
    <dgm:effectClrLst/>
    <dgm:txLinClrLst/>
    <dgm:txFillClrLst/>
    <dgm:txEffectClrLst/>
  </dgm:styleLbl>
  <dgm:styleLbl name="asst3">
    <dgm:fillClrLst>
      <a:schemeClr val="accent1">
        <a:tint val="70000"/>
      </a:schemeClr>
    </dgm:fillClrLst>
    <dgm:linClrLst meth="repeat">
      <a:schemeClr val="lt1"/>
    </dgm:linClrLst>
    <dgm:effectClrLst/>
    <dgm:txLinClrLst/>
    <dgm:txFillClrLst/>
    <dgm:txEffectClrLst/>
  </dgm:styleLbl>
  <dgm:styleLbl name="asst4">
    <dgm:fillClrLst>
      <a:schemeClr val="accent1">
        <a:tint val="50000"/>
      </a:schemeClr>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shade val="80000"/>
      </a:schemeClr>
    </dgm:linClrLst>
    <dgm:effectClrLst/>
    <dgm:txLinClrLst/>
    <dgm:txFillClrLst/>
    <dgm:txEffectClrLst/>
  </dgm:styleLbl>
  <dgm:styleLbl name="parChTrans2D2">
    <dgm:fillClrLst meth="repeat">
      <a:schemeClr val="accent1">
        <a:tint val="90000"/>
      </a:schemeClr>
    </dgm:fillClrLst>
    <dgm:linClrLst meth="repeat">
      <a:schemeClr val="accent1">
        <a:tint val="90000"/>
      </a:schemeClr>
    </dgm:linClrLst>
    <dgm:effectClrLst/>
    <dgm:txLinClrLst/>
    <dgm:txFillClrLst/>
    <dgm:txEffectClrLst/>
  </dgm:styleLbl>
  <dgm:styleLbl name="parChTrans2D3">
    <dgm:fillClrLst meth="repeat">
      <a:schemeClr val="accent1">
        <a:tint val="70000"/>
      </a:schemeClr>
    </dgm:fillClrLst>
    <dgm:linClrLst meth="repeat">
      <a:schemeClr val="accent1">
        <a:tint val="70000"/>
      </a:schemeClr>
    </dgm:linClrLst>
    <dgm:effectClrLst/>
    <dgm:txLinClrLst/>
    <dgm:txFillClrLst/>
    <dgm:txEffectClrLst/>
  </dgm:styleLbl>
  <dgm:styleLbl name="parChTrans2D4">
    <dgm:fillClrLst meth="repeat">
      <a:schemeClr val="accent1">
        <a:tint val="50000"/>
      </a:schemeClr>
    </dgm:fillClrLst>
    <dgm:linClrLst meth="repeat">
      <a:schemeClr val="accent1">
        <a:tint val="50000"/>
      </a:schemeClr>
    </dgm:linClrLst>
    <dgm:effectClrLst/>
    <dgm:txLinClrLst/>
    <dgm:txFillClrLst meth="repeat">
      <a:schemeClr val="dk1"/>
    </dgm:txFillClrLst>
    <dgm:txEffectClrLst/>
  </dgm:styleLbl>
  <dgm:styleLbl name="parChTrans1D1">
    <dgm:fillClrLst meth="repeat">
      <a:schemeClr val="accent1">
        <a:shade val="80000"/>
      </a:schemeClr>
    </dgm:fillClrLst>
    <dgm:linClrLst meth="repeat">
      <a:schemeClr val="accent1">
        <a:shade val="80000"/>
      </a:schemeClr>
    </dgm:linClrLst>
    <dgm:effectClrLst/>
    <dgm:txLinClrLst/>
    <dgm:txFillClrLst meth="repeat">
      <a:schemeClr val="tx1"/>
    </dgm:txFillClrLst>
    <dgm:txEffectClrLst/>
  </dgm:styleLbl>
  <dgm:styleLbl name="parChTrans1D2">
    <dgm:fillClrLst meth="repeat">
      <a:schemeClr val="accent1">
        <a:tint val="90000"/>
      </a:schemeClr>
    </dgm:fillClrLst>
    <dgm:linClrLst meth="repeat">
      <a:schemeClr val="accent1">
        <a:tint val="90000"/>
      </a:schemeClr>
    </dgm:linClrLst>
    <dgm:effectClrLst/>
    <dgm:txLinClrLst/>
    <dgm:txFillClrLst meth="repeat">
      <a:schemeClr val="tx1"/>
    </dgm:txFillClrLst>
    <dgm:txEffectClrLst/>
  </dgm:styleLbl>
  <dgm:styleLbl name="parChTrans1D3">
    <dgm:fillClrLst meth="repeat">
      <a:schemeClr val="accent1">
        <a:tint val="70000"/>
      </a:schemeClr>
    </dgm:fillClrLst>
    <dgm:linClrLst meth="repeat">
      <a:schemeClr val="accent1">
        <a:tint val="70000"/>
      </a:schemeClr>
    </dgm:linClrLst>
    <dgm:effectClrLst/>
    <dgm:txLinClrLst/>
    <dgm:txFillClrLst meth="repeat">
      <a:schemeClr val="tx1"/>
    </dgm:txFillClrLst>
    <dgm:txEffectClrLst/>
  </dgm:styleLbl>
  <dgm:styleLbl name="parChTrans1D4">
    <dgm:fillClrLst meth="repeat">
      <a:schemeClr val="accent1">
        <a:tint val="50000"/>
      </a:schemeClr>
    </dgm:fillClrLst>
    <dgm:linClrLst meth="repeat">
      <a:schemeClr val="accent1">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1">
        <a:shade val="50000"/>
      </a:schemeClr>
      <a:schemeClr val="accent1">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alignAccFollowNode1">
    <dgm:fillClrLst meth="repeat">
      <a:schemeClr val="accent1">
        <a:alpha val="90000"/>
        <a:tint val="55000"/>
      </a:schemeClr>
    </dgm:fillClrLst>
    <dgm:linClrLst meth="repeat">
      <a:schemeClr val="accent1">
        <a:alpha val="90000"/>
        <a:tint val="55000"/>
      </a:schemeClr>
    </dgm:linClrLst>
    <dgm:effectClrLst/>
    <dgm:txLinClrLst/>
    <dgm:txFillClrLst meth="repeat">
      <a:schemeClr val="dk1"/>
    </dgm:txFillClrLst>
    <dgm:txEffectClrLst/>
  </dgm:styleLbl>
  <dgm:styleLbl name="bgAccFollowNode1">
    <dgm:fillClrLst meth="repeat">
      <a:schemeClr val="accent1">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a:tint val="50000"/>
      </a:schemeClr>
    </dgm:linClrLst>
    <dgm:effectClrLst/>
    <dgm:txLinClrLst/>
    <dgm:txFillClrLst meth="repeat">
      <a:schemeClr val="dk1"/>
    </dgm:txFillClrLst>
    <dgm:txEffectClrLst/>
  </dgm:styleLbl>
  <dgm:styleLbl name="bgShp">
    <dgm:fillClrLst meth="repeat">
      <a:schemeClr val="accent1">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1">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55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3_4">
  <dgm:title val=""/>
  <dgm:desc val=""/>
  <dgm:catLst>
    <dgm:cat type="accent3" pri="11400"/>
  </dgm:catLst>
  <dgm:styleLbl name="node0">
    <dgm:fillClrLst meth="cycle">
      <a:schemeClr val="accent3">
        <a:shade val="60000"/>
      </a:schemeClr>
    </dgm:fillClrLst>
    <dgm:linClrLst meth="repeat">
      <a:schemeClr val="lt1"/>
    </dgm:linClrLst>
    <dgm:effectClrLst/>
    <dgm:txLinClrLst/>
    <dgm:txFillClrLst/>
    <dgm:txEffectClrLst/>
  </dgm:styleLbl>
  <dgm:styleLbl name="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alignNode1">
    <dgm:fillClrLst meth="cycle">
      <a:schemeClr val="accent3">
        <a:shade val="50000"/>
      </a:schemeClr>
      <a:schemeClr val="accent3">
        <a:tint val="55000"/>
      </a:schemeClr>
    </dgm:fillClrLst>
    <dgm:linClrLst meth="cycle">
      <a:schemeClr val="accent3">
        <a:shade val="50000"/>
      </a:schemeClr>
      <a:schemeClr val="accent3">
        <a:tint val="55000"/>
      </a:schemeClr>
    </dgm:linClrLst>
    <dgm:effectClrLst/>
    <dgm:txLinClrLst/>
    <dgm:txFillClrLst/>
    <dgm:txEffectClrLst/>
  </dgm:styleLbl>
  <dgm:styleLbl name="lnNode1">
    <dgm:fillClrLst meth="cycle">
      <a:schemeClr val="accent3">
        <a:shade val="50000"/>
      </a:schemeClr>
      <a:schemeClr val="accent3">
        <a:tint val="55000"/>
      </a:schemeClr>
    </dgm:fillClrLst>
    <dgm:linClrLst meth="repeat">
      <a:schemeClr val="lt1"/>
    </dgm:linClrLst>
    <dgm:effectClrLst/>
    <dgm:txLinClrLst/>
    <dgm:txFillClrLst/>
    <dgm:txEffectClrLst/>
  </dgm:styleLbl>
  <dgm:styleLbl name="vennNode1">
    <dgm:fillClrLst meth="cycle">
      <a:schemeClr val="accent3">
        <a:shade val="80000"/>
        <a:alpha val="50000"/>
      </a:schemeClr>
      <a:schemeClr val="accent3">
        <a:tint val="50000"/>
        <a:alpha val="50000"/>
      </a:schemeClr>
    </dgm:fillClrLst>
    <dgm:linClrLst meth="repeat">
      <a:schemeClr val="lt1"/>
    </dgm:linClrLst>
    <dgm:effectClrLst/>
    <dgm:txLinClrLst/>
    <dgm:txFillClrLst/>
    <dgm:txEffectClrLst/>
  </dgm:styleLbl>
  <dgm:styleLbl name="node2">
    <dgm:fillClrLst>
      <a:schemeClr val="accent3">
        <a:shade val="80000"/>
      </a:schemeClr>
    </dgm:fillClrLst>
    <dgm:linClrLst meth="repeat">
      <a:schemeClr val="lt1"/>
    </dgm:linClrLst>
    <dgm:effectClrLst/>
    <dgm:txLinClrLst/>
    <dgm:txFillClrLst/>
    <dgm:txEffectClrLst/>
  </dgm:styleLbl>
  <dgm:styleLbl name="node3">
    <dgm:fillClrLst>
      <a:schemeClr val="accent3">
        <a:tint val="99000"/>
      </a:schemeClr>
    </dgm:fillClrLst>
    <dgm:linClrLst meth="repeat">
      <a:schemeClr val="lt1"/>
    </dgm:linClrLst>
    <dgm:effectClrLst/>
    <dgm:txLinClrLst/>
    <dgm:txFillClrLst/>
    <dgm:txEffectClrLst/>
  </dgm:styleLbl>
  <dgm:styleLbl name="node4">
    <dgm:fillClrLst>
      <a:schemeClr val="accent3">
        <a:tint val="70000"/>
      </a:schemeClr>
    </dgm:fillClrLst>
    <dgm:linClrLst meth="repeat">
      <a:schemeClr val="lt1"/>
    </dgm:linClrLst>
    <dgm:effectClrLst/>
    <dgm:txLinClrLst/>
    <dgm:txFillClrLst/>
    <dgm:txEffectClrLst/>
  </dgm:styleLbl>
  <dgm:styleLbl name="f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3">
        <a:tint val="50000"/>
      </a:schemeClr>
      <a:schemeClr val="accent3">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f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bgSibTrans2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dgm:txEffectClrLst/>
  </dgm:styleLbl>
  <dgm:styleLbl name="sibTrans1D1">
    <dgm:fillClrLst meth="cycle">
      <a:schemeClr val="accent3">
        <a:shade val="90000"/>
      </a:schemeClr>
      <a:schemeClr val="accent3">
        <a:tint val="50000"/>
      </a:schemeClr>
    </dgm:fillClrLst>
    <dgm:linClrLst meth="cycle">
      <a:schemeClr val="accent3">
        <a:shade val="90000"/>
      </a:schemeClr>
      <a:schemeClr val="accent3">
        <a:tint val="50000"/>
      </a:schemeClr>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accent3">
        <a:shade val="80000"/>
      </a:schemeClr>
    </dgm:fillClrLst>
    <dgm:linClrLst meth="repeat">
      <a:schemeClr val="lt1"/>
    </dgm:linClrLst>
    <dgm:effectClrLst/>
    <dgm:txLinClrLst/>
    <dgm:txFillClrLst/>
    <dgm:txEffectClrLst/>
  </dgm:styleLbl>
  <dgm:styleLbl name="asst1">
    <dgm:fillClrLst meth="repeat">
      <a:schemeClr val="accent3">
        <a:shade val="80000"/>
      </a:schemeClr>
    </dgm:fillClrLst>
    <dgm:linClrLst meth="repeat">
      <a:schemeClr val="lt1"/>
    </dgm:linClrLst>
    <dgm:effectClrLst/>
    <dgm:txLinClrLst/>
    <dgm:txFillClrLst/>
    <dgm:txEffectClrLst/>
  </dgm:styleLbl>
  <dgm:styleLbl name="asst2">
    <dgm:fillClrLst>
      <a:schemeClr val="accent3">
        <a:tint val="90000"/>
      </a:schemeClr>
    </dgm:fillClrLst>
    <dgm:linClrLst meth="repeat">
      <a:schemeClr val="lt1"/>
    </dgm:linClrLst>
    <dgm:effectClrLst/>
    <dgm:txLinClrLst/>
    <dgm:txFillClrLst/>
    <dgm:txEffectClrLst/>
  </dgm:styleLbl>
  <dgm:styleLbl name="asst3">
    <dgm:fillClrLst>
      <a:schemeClr val="accent3">
        <a:tint val="70000"/>
      </a:schemeClr>
    </dgm:fillClrLst>
    <dgm:linClrLst meth="repeat">
      <a:schemeClr val="lt1"/>
    </dgm:linClrLst>
    <dgm:effectClrLst/>
    <dgm:txLinClrLst/>
    <dgm:txFillClrLst/>
    <dgm:txEffectClrLst/>
  </dgm:styleLbl>
  <dgm:styleLbl name="asst4">
    <dgm:fillClrLst>
      <a:schemeClr val="accent3">
        <a:tint val="50000"/>
      </a:schemeClr>
    </dgm:fillClrLst>
    <dgm:linClrLst meth="repeat">
      <a:schemeClr val="lt1"/>
    </dgm:linClrLst>
    <dgm:effectClrLst/>
    <dgm:txLinClrLst/>
    <dgm:txFillClrLst/>
    <dgm:txEffectClrLst/>
  </dgm:styleLbl>
  <dgm:styleLbl name="parChTrans2D1">
    <dgm:fillClrLst meth="repeat">
      <a:schemeClr val="accent3">
        <a:tint val="60000"/>
      </a:schemeClr>
    </dgm:fillClrLst>
    <dgm:linClrLst meth="repeat">
      <a:schemeClr val="accent3">
        <a:shade val="80000"/>
      </a:schemeClr>
    </dgm:linClrLst>
    <dgm:effectClrLst/>
    <dgm:txLinClrLst/>
    <dgm:txFillClrLst/>
    <dgm:txEffectClrLst/>
  </dgm:styleLbl>
  <dgm:styleLbl name="parChTrans2D2">
    <dgm:fillClrLst meth="repeat">
      <a:schemeClr val="accent3">
        <a:tint val="90000"/>
      </a:schemeClr>
    </dgm:fillClrLst>
    <dgm:linClrLst meth="repeat">
      <a:schemeClr val="accent3">
        <a:tint val="90000"/>
      </a:schemeClr>
    </dgm:linClrLst>
    <dgm:effectClrLst/>
    <dgm:txLinClrLst/>
    <dgm:txFillClrLst/>
    <dgm:txEffectClrLst/>
  </dgm:styleLbl>
  <dgm:styleLbl name="parChTrans2D3">
    <dgm:fillClrLst meth="repeat">
      <a:schemeClr val="accent3">
        <a:tint val="70000"/>
      </a:schemeClr>
    </dgm:fillClrLst>
    <dgm:linClrLst meth="repeat">
      <a:schemeClr val="accent3">
        <a:tint val="70000"/>
      </a:schemeClr>
    </dgm:linClrLst>
    <dgm:effectClrLst/>
    <dgm:txLinClrLst/>
    <dgm:txFillClrLst/>
    <dgm:txEffectClrLst/>
  </dgm:styleLbl>
  <dgm:styleLbl name="parChTrans2D4">
    <dgm:fillClrLst meth="repeat">
      <a:schemeClr val="accent3">
        <a:tint val="50000"/>
      </a:schemeClr>
    </dgm:fillClrLst>
    <dgm:linClrLst meth="repeat">
      <a:schemeClr val="accent3">
        <a:tint val="50000"/>
      </a:schemeClr>
    </dgm:linClrLst>
    <dgm:effectClrLst/>
    <dgm:txLinClrLst/>
    <dgm:txFillClrLst meth="repeat">
      <a:schemeClr val="dk1"/>
    </dgm:txFillClrLst>
    <dgm:txEffectClrLst/>
  </dgm:styleLbl>
  <dgm:styleLbl name="parChTrans1D1">
    <dgm:fillClrLst meth="repeat">
      <a:schemeClr val="accent3">
        <a:shade val="80000"/>
      </a:schemeClr>
    </dgm:fillClrLst>
    <dgm:linClrLst meth="repeat">
      <a:schemeClr val="accent3">
        <a:shade val="80000"/>
      </a:schemeClr>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3">
        <a:tint val="90000"/>
      </a:schemeClr>
    </dgm:linClrLst>
    <dgm:effectClrLst/>
    <dgm:txLinClrLst/>
    <dgm:txFillClrLst meth="repeat">
      <a:schemeClr val="tx1"/>
    </dgm:txFillClrLst>
    <dgm:txEffectClrLst/>
  </dgm:styleLbl>
  <dgm:styleLbl name="parChTrans1D3">
    <dgm:fillClrLst meth="repeat">
      <a:schemeClr val="accent3">
        <a:tint val="70000"/>
      </a:schemeClr>
    </dgm:fillClrLst>
    <dgm:linClrLst meth="repeat">
      <a:schemeClr val="accent3">
        <a:tint val="70000"/>
      </a:schemeClr>
    </dgm:linClrLst>
    <dgm:effectClrLst/>
    <dgm:txLinClrLst/>
    <dgm:txFillClrLst meth="repeat">
      <a:schemeClr val="tx1"/>
    </dgm:txFillClrLst>
    <dgm:txEffectClrLst/>
  </dgm:styleLbl>
  <dgm:styleLbl name="parChTrans1D4">
    <dgm:fillClrLst meth="repeat">
      <a:schemeClr val="accent3">
        <a:tint val="50000"/>
      </a:schemeClr>
    </dgm:fillClrLst>
    <dgm:linClrLst meth="repeat">
      <a:schemeClr val="accent3">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3"/>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3">
        <a:shade val="50000"/>
      </a:schemeClr>
      <a:schemeClr val="accent3">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alignAccFollowNode1">
    <dgm:fillClrLst meth="repeat">
      <a:schemeClr val="accent3">
        <a:alpha val="90000"/>
        <a:tint val="55000"/>
      </a:schemeClr>
    </dgm:fillClrLst>
    <dgm:linClrLst meth="repeat">
      <a:schemeClr val="accent3">
        <a:alpha val="90000"/>
        <a:tint val="55000"/>
      </a:schemeClr>
    </dgm:linClrLst>
    <dgm:effectClrLst/>
    <dgm:txLinClrLst/>
    <dgm:txFillClrLst meth="repeat">
      <a:schemeClr val="dk1"/>
    </dgm:txFillClrLst>
    <dgm:txEffectClrLst/>
  </dgm:styleLbl>
  <dgm:styleLbl name="bgAccFollowNode1">
    <dgm:fillClrLst meth="repeat">
      <a:schemeClr val="accent3">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3">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3">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3">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3">
        <a:tint val="50000"/>
      </a:schemeClr>
    </dgm:linClrLst>
    <dgm:effectClrLst/>
    <dgm:txLinClrLst/>
    <dgm:txFillClrLst meth="repeat">
      <a:schemeClr val="dk1"/>
    </dgm:txFillClrLst>
    <dgm:txEffectClrLst/>
  </dgm:styleLbl>
  <dgm:styleLbl name="bgShp">
    <dgm:fillClrLst meth="repeat">
      <a:schemeClr val="accent3">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3">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3">
        <a:tint val="50000"/>
        <a:alpha val="55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4">
  <dgm:title val=""/>
  <dgm:desc val=""/>
  <dgm:catLst>
    <dgm:cat type="accent2" pri="11400"/>
  </dgm:catLst>
  <dgm:styleLbl name="node0">
    <dgm:fillClrLst meth="cycle">
      <a:schemeClr val="accent2">
        <a:shade val="60000"/>
      </a:schemeClr>
    </dgm:fillClrLst>
    <dgm:linClrLst meth="repeat">
      <a:schemeClr val="lt1"/>
    </dgm:linClrLst>
    <dgm:effectClrLst/>
    <dgm:txLinClrLst/>
    <dgm:txFillClrLst/>
    <dgm:txEffectClrLst/>
  </dgm:styleLbl>
  <dgm:styleLbl name="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alignNode1">
    <dgm:fillClrLst meth="cycle">
      <a:schemeClr val="accent2">
        <a:shade val="50000"/>
      </a:schemeClr>
      <a:schemeClr val="accent2">
        <a:tint val="45000"/>
      </a:schemeClr>
    </dgm:fillClrLst>
    <dgm:linClrLst meth="cycle">
      <a:schemeClr val="accent2">
        <a:shade val="50000"/>
      </a:schemeClr>
      <a:schemeClr val="accent2">
        <a:tint val="45000"/>
      </a:schemeClr>
    </dgm:linClrLst>
    <dgm:effectClrLst/>
    <dgm:txLinClrLst/>
    <dgm:txFillClrLst/>
    <dgm:txEffectClrLst/>
  </dgm:styleLbl>
  <dgm:styleLbl name="lnNode1">
    <dgm:fillClrLst meth="cycle">
      <a:schemeClr val="accent2">
        <a:shade val="50000"/>
      </a:schemeClr>
      <a:schemeClr val="accent2">
        <a:tint val="45000"/>
      </a:schemeClr>
    </dgm:fillClrLst>
    <dgm:linClrLst meth="repeat">
      <a:schemeClr val="lt1"/>
    </dgm:linClrLst>
    <dgm:effectClrLst/>
    <dgm:txLinClrLst/>
    <dgm:txFillClrLst/>
    <dgm:txEffectClrLst/>
  </dgm:styleLbl>
  <dgm:styleLbl name="vennNode1">
    <dgm:fillClrLst meth="cycle">
      <a:schemeClr val="accent2">
        <a:shade val="80000"/>
        <a:alpha val="50000"/>
      </a:schemeClr>
      <a:schemeClr val="accent2">
        <a:tint val="45000"/>
        <a:alpha val="50000"/>
      </a:schemeClr>
    </dgm:fillClrLst>
    <dgm:linClrLst meth="repeat">
      <a:schemeClr val="lt1"/>
    </dgm:linClrLst>
    <dgm:effectClrLst/>
    <dgm:txLinClrLst/>
    <dgm:txFillClrLst/>
    <dgm:txEffectClrLst/>
  </dgm:styleLbl>
  <dgm:styleLbl name="node2">
    <dgm:fillClrLst>
      <a:schemeClr val="accent2">
        <a:shade val="80000"/>
      </a:schemeClr>
    </dgm:fillClrLst>
    <dgm:linClrLst meth="repeat">
      <a:schemeClr val="lt1"/>
    </dgm:linClrLst>
    <dgm:effectClrLst/>
    <dgm:txLinClrLst/>
    <dgm:txFillClrLst/>
    <dgm:txEffectClrLst/>
  </dgm:styleLbl>
  <dgm:styleLbl name="node3">
    <dgm:fillClrLst>
      <a:schemeClr val="accent2">
        <a:tint val="99000"/>
      </a:schemeClr>
    </dgm:fillClrLst>
    <dgm:linClrLst meth="repeat">
      <a:schemeClr val="lt1"/>
    </dgm:linClrLst>
    <dgm:effectClrLst/>
    <dgm:txLinClrLst/>
    <dgm:txFillClrLst/>
    <dgm:txEffectClrLst/>
  </dgm:styleLbl>
  <dgm:styleLbl name="node4">
    <dgm:fillClrLst>
      <a:schemeClr val="accent2">
        <a:tint val="70000"/>
      </a:schemeClr>
    </dgm:fillClrLst>
    <dgm:linClrLst meth="repeat">
      <a:schemeClr val="lt1"/>
    </dgm:linClrLst>
    <dgm:effectClrLst/>
    <dgm:txLinClrLst/>
    <dgm:txFillClrLst/>
    <dgm:txEffectClrLst/>
  </dgm:styleLbl>
  <dgm:styleLbl name="f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2">
        <a:tint val="55000"/>
      </a:schemeClr>
    </dgm:fillClrLst>
    <dgm:linClrLst meth="repeat">
      <a:schemeClr val="lt1"/>
    </dgm:linClrLst>
    <dgm:effectClrLst/>
    <dgm:txLinClrLst/>
    <dgm:txFillClrLst meth="repeat">
      <a:schemeClr val="lt1"/>
    </dgm:txFillClrLst>
    <dgm:txEffectClrLst/>
  </dgm:styleLbl>
  <dgm:styleLbl name="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f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bgSibTrans2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dgm:txEffectClrLst/>
  </dgm:styleLbl>
  <dgm:styleLbl name="sibTrans1D1">
    <dgm:fillClrLst meth="cycle">
      <a:schemeClr val="accent2">
        <a:shade val="90000"/>
      </a:schemeClr>
      <a:schemeClr val="accent2">
        <a:tint val="50000"/>
      </a:schemeClr>
    </dgm:fillClrLst>
    <dgm:linClrLst meth="cycle">
      <a:schemeClr val="accent2">
        <a:shade val="90000"/>
      </a:schemeClr>
      <a:schemeClr val="accent2">
        <a:tint val="50000"/>
      </a:schemeClr>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accent2">
        <a:shade val="80000"/>
      </a:schemeClr>
    </dgm:fillClrLst>
    <dgm:linClrLst meth="repeat">
      <a:schemeClr val="lt1"/>
    </dgm:linClrLst>
    <dgm:effectClrLst/>
    <dgm:txLinClrLst/>
    <dgm:txFillClrLst/>
    <dgm:txEffectClrLst/>
  </dgm:styleLbl>
  <dgm:styleLbl name="asst1">
    <dgm:fillClrLst meth="repeat">
      <a:schemeClr val="accent2">
        <a:shade val="80000"/>
      </a:schemeClr>
    </dgm:fillClrLst>
    <dgm:linClrLst meth="repeat">
      <a:schemeClr val="lt1"/>
    </dgm:linClrLst>
    <dgm:effectClrLst/>
    <dgm:txLinClrLst/>
    <dgm:txFillClrLst/>
    <dgm:txEffectClrLst/>
  </dgm:styleLbl>
  <dgm:styleLbl name="asst2">
    <dgm:fillClrLst>
      <a:schemeClr val="accent2">
        <a:tint val="90000"/>
      </a:schemeClr>
    </dgm:fillClrLst>
    <dgm:linClrLst meth="repeat">
      <a:schemeClr val="lt1"/>
    </dgm:linClrLst>
    <dgm:effectClrLst/>
    <dgm:txLinClrLst/>
    <dgm:txFillClrLst/>
    <dgm:txEffectClrLst/>
  </dgm:styleLbl>
  <dgm:styleLbl name="asst3">
    <dgm:fillClrLst>
      <a:schemeClr val="accent2">
        <a:tint val="70000"/>
      </a:schemeClr>
    </dgm:fillClrLst>
    <dgm:linClrLst meth="repeat">
      <a:schemeClr val="lt1"/>
    </dgm:linClrLst>
    <dgm:effectClrLst/>
    <dgm:txLinClrLst/>
    <dgm:txFillClrLst/>
    <dgm:txEffectClrLst/>
  </dgm:styleLbl>
  <dgm:styleLbl name="asst4">
    <dgm:fillClrLst>
      <a:schemeClr val="accent2">
        <a:tint val="50000"/>
      </a:schemeClr>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shade val="80000"/>
      </a:schemeClr>
    </dgm:linClrLst>
    <dgm:effectClrLst/>
    <dgm:txLinClrLst/>
    <dgm:txFillClrLst/>
    <dgm:txEffectClrLst/>
  </dgm:styleLbl>
  <dgm:styleLbl name="parChTrans2D2">
    <dgm:fillClrLst meth="repeat">
      <a:schemeClr val="accent2">
        <a:tint val="90000"/>
      </a:schemeClr>
    </dgm:fillClrLst>
    <dgm:linClrLst meth="repeat">
      <a:schemeClr val="accent2">
        <a:tint val="90000"/>
      </a:schemeClr>
    </dgm:linClrLst>
    <dgm:effectClrLst/>
    <dgm:txLinClrLst/>
    <dgm:txFillClrLst/>
    <dgm:txEffectClrLst/>
  </dgm:styleLbl>
  <dgm:styleLbl name="parChTrans2D3">
    <dgm:fillClrLst meth="repeat">
      <a:schemeClr val="accent2">
        <a:tint val="70000"/>
      </a:schemeClr>
    </dgm:fillClrLst>
    <dgm:linClrLst meth="repeat">
      <a:schemeClr val="accent2">
        <a:tint val="70000"/>
      </a:schemeClr>
    </dgm:linClrLst>
    <dgm:effectClrLst/>
    <dgm:txLinClrLst/>
    <dgm:txFillClrLst/>
    <dgm:txEffectClrLst/>
  </dgm:styleLbl>
  <dgm:styleLbl name="parChTrans2D4">
    <dgm:fillClrLst meth="repeat">
      <a:schemeClr val="accent2">
        <a:tint val="50000"/>
      </a:schemeClr>
    </dgm:fillClrLst>
    <dgm:linClrLst meth="repeat">
      <a:schemeClr val="accent2">
        <a:tint val="50000"/>
      </a:schemeClr>
    </dgm:linClrLst>
    <dgm:effectClrLst/>
    <dgm:txLinClrLst/>
    <dgm:txFillClrLst meth="repeat">
      <a:schemeClr val="dk1"/>
    </dgm:txFillClrLst>
    <dgm:txEffectClrLst/>
  </dgm:styleLbl>
  <dgm:styleLbl name="parChTrans1D1">
    <dgm:fillClrLst meth="repeat">
      <a:schemeClr val="accent2">
        <a:shade val="80000"/>
      </a:schemeClr>
    </dgm:fillClrLst>
    <dgm:linClrLst meth="repeat">
      <a:schemeClr val="accent2">
        <a:shade val="80000"/>
      </a:schemeClr>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2">
        <a:tint val="90000"/>
      </a:schemeClr>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2">
        <a:tint val="70000"/>
      </a:schemeClr>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2">
        <a:tint val="50000"/>
      </a:schemeClr>
    </dgm:linClrLst>
    <dgm:effectClrLst/>
    <dgm:txLinClrLst/>
    <dgm:txFillClrLst meth="repeat">
      <a:schemeClr val="tx1"/>
    </dgm:txFillClrLst>
    <dgm:txEffectClrLst/>
  </dgm:styleLbl>
  <dgm:styleLbl name="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conF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align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trAlignAcc1">
    <dgm:fillClrLst meth="repeat">
      <a:schemeClr val="lt1">
        <a:alpha val="55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FgAcc1">
    <dgm:fillClrLst meth="repeat">
      <a:schemeClr val="lt1"/>
    </dgm:fillClrLst>
    <dgm:linClrLst meth="cycle">
      <a:schemeClr val="accent2">
        <a:shade val="50000"/>
      </a:schemeClr>
      <a:schemeClr val="accent2">
        <a:tint val="55000"/>
      </a:schemeClr>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alignAccFollowNode1">
    <dgm:fillClrLst meth="repeat">
      <a:schemeClr val="accent2">
        <a:alpha val="90000"/>
        <a:tint val="55000"/>
      </a:schemeClr>
    </dgm:fillClrLst>
    <dgm:linClrLst meth="repeat">
      <a:schemeClr val="accent2">
        <a:alpha val="90000"/>
        <a:tint val="55000"/>
      </a:schemeClr>
    </dgm:linClrLst>
    <dgm:effectClrLst/>
    <dgm:txLinClrLst/>
    <dgm:txFillClrLst meth="repeat">
      <a:schemeClr val="dk1"/>
    </dgm:txFillClrLst>
    <dgm:txEffectClrLst/>
  </dgm:styleLbl>
  <dgm:styleLbl name="bgAccFollowNode1">
    <dgm:fillClrLst meth="repeat">
      <a:schemeClr val="accent2">
        <a:alpha val="90000"/>
        <a:tint val="55000"/>
      </a:schemeClr>
    </dgm:fillClrLst>
    <dgm:linClrLst meth="repeat">
      <a:schemeClr val="lt1"/>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a:shade val="80000"/>
      </a:schemeClr>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a:tint val="90000"/>
      </a:schemeClr>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a:tint val="70000"/>
      </a:schemeClr>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a:tint val="50000"/>
      </a:schemeClr>
    </dgm:linClrLst>
    <dgm:effectClrLst/>
    <dgm:txLinClrLst/>
    <dgm:txFillClrLst meth="repeat">
      <a:schemeClr val="dk1"/>
    </dgm:txFillClrLst>
    <dgm:txEffectClrLst/>
  </dgm:styleLbl>
  <dgm:styleLbl name="bgShp">
    <dgm:fillClrLst meth="repeat">
      <a:schemeClr val="accent2">
        <a:tint val="5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55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55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3_1">
  <dgm:title val=""/>
  <dgm:desc val=""/>
  <dgm:catLst>
    <dgm:cat type="accent3" pri="11100"/>
  </dgm:catLst>
  <dgm:styleLbl name="node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3">
        <a:shade val="80000"/>
      </a:schemeClr>
    </dgm:linClrLst>
    <dgm:effectClrLst/>
    <dgm:txLinClrLst/>
    <dgm:txFillClrLst/>
    <dgm:txEffectClrLst/>
  </dgm:styleLbl>
  <dgm:styleLbl name="node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f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align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bgImgPlace1">
    <dgm:fillClrLst meth="repeat">
      <a:schemeClr val="accent3">
        <a:tint val="40000"/>
      </a:schemeClr>
    </dgm:fillClrLst>
    <dgm:linClrLst meth="repeat">
      <a:schemeClr val="accent3">
        <a:shade val="80000"/>
      </a:schemeClr>
    </dgm:linClrLst>
    <dgm:effectClrLst/>
    <dgm:txLinClrLst/>
    <dgm:txFillClrLst meth="repeat">
      <a:schemeClr val="lt1"/>
    </dgm:txFillClrLst>
    <dgm:txEffectClrLst/>
  </dgm:styleLbl>
  <dgm:styleLbl name="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f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bgSibTrans2D1">
    <dgm:fillClrLst meth="repeat">
      <a:schemeClr val="accent3">
        <a:tint val="60000"/>
      </a:schemeClr>
    </dgm:fillClrLst>
    <dgm:linClrLst meth="repeat">
      <a:schemeClr val="accent3">
        <a:tint val="60000"/>
      </a:schemeClr>
    </dgm:linClrLst>
    <dgm:effectClrLst/>
    <dgm:txLinClrLst/>
    <dgm:txFillClrLst meth="repeat">
      <a:schemeClr val="dk1"/>
    </dgm:txFillClrLst>
    <dgm:txEffectClrLst/>
  </dgm:styleLbl>
  <dgm:styleLbl name="sibTrans1D1">
    <dgm:fillClrLst meth="repeat">
      <a:schemeClr val="accent3"/>
    </dgm:fillClrLst>
    <dgm:linClrLst meth="repeat">
      <a:schemeClr val="accent3"/>
    </dgm:linClrLst>
    <dgm:effectClrLst/>
    <dgm:txLinClrLst/>
    <dgm:txFillClrLst meth="repeat">
      <a:schemeClr val="tx1"/>
    </dgm:txFillClrLst>
    <dgm:txEffectClrLst/>
  </dgm:styleLbl>
  <dgm:styleLbl name="callout">
    <dgm:fillClrLst meth="repeat">
      <a:schemeClr val="accent3"/>
    </dgm:fillClrLst>
    <dgm:linClrLst meth="repeat">
      <a:schemeClr val="accent3"/>
    </dgm:linClrLst>
    <dgm:effectClrLst/>
    <dgm:txLinClrLst/>
    <dgm:txFillClrLst meth="repeat">
      <a:schemeClr val="tx1"/>
    </dgm:txFillClrLst>
    <dgm:txEffectClrLst/>
  </dgm:styleLbl>
  <dgm:styleLbl name="asst0">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3">
        <a:shade val="80000"/>
      </a:schemeClr>
    </dgm:linClrLst>
    <dgm:effectClrLst/>
    <dgm:txLinClrLst/>
    <dgm:txFillClrLst meth="repeat">
      <a:schemeClr val="dk1"/>
    </dgm:txFillClrLst>
    <dgm:txEffectClrLst/>
  </dgm:styleLbl>
  <dgm:styleLbl name="parChTrans2D1">
    <dgm:fillClrLst meth="repeat">
      <a:schemeClr val="accent3">
        <a:tint val="60000"/>
      </a:schemeClr>
    </dgm:fillClrLst>
    <dgm:linClrLst meth="repeat">
      <a:schemeClr val="accent3">
        <a:tint val="60000"/>
      </a:schemeClr>
    </dgm:linClrLst>
    <dgm:effectClrLst/>
    <dgm:txLinClrLst/>
    <dgm:txFillClrLst/>
    <dgm:txEffectClrLst/>
  </dgm:styleLbl>
  <dgm:styleLbl name="parChTrans2D2">
    <dgm:fillClrLst meth="repeat">
      <a:schemeClr val="accent3"/>
    </dgm:fillClrLst>
    <dgm:linClrLst meth="repeat">
      <a:schemeClr val="accent3"/>
    </dgm:linClrLst>
    <dgm:effectClrLst/>
    <dgm:txLinClrLst/>
    <dgm:txFillClrLst/>
    <dgm:txEffectClrLst/>
  </dgm:styleLbl>
  <dgm:styleLbl name="parChTrans2D3">
    <dgm:fillClrLst meth="repeat">
      <a:schemeClr val="accent3"/>
    </dgm:fillClrLst>
    <dgm:linClrLst meth="repeat">
      <a:schemeClr val="accent3"/>
    </dgm:linClrLst>
    <dgm:effectClrLst/>
    <dgm:txLinClrLst/>
    <dgm:txFillClrLst/>
    <dgm:txEffectClrLst/>
  </dgm:styleLbl>
  <dgm:styleLbl name="parChTrans2D4">
    <dgm:fillClrLst meth="repeat">
      <a:schemeClr val="accent3"/>
    </dgm:fillClrLst>
    <dgm:linClrLst meth="repeat">
      <a:schemeClr val="accent3"/>
    </dgm:linClrLst>
    <dgm:effectClrLst/>
    <dgm:txLinClrLst/>
    <dgm:txFillClrLst meth="repeat">
      <a:schemeClr val="lt1"/>
    </dgm:txFillClrLst>
    <dgm:txEffectClrLst/>
  </dgm:styleLbl>
  <dgm:styleLbl name="parChTrans1D1">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2">
    <dgm:fillClrLst meth="repeat">
      <a:schemeClr val="accent3"/>
    </dgm:fillClrLst>
    <dgm:linClrLst meth="repeat">
      <a:schemeClr val="accent3">
        <a:shade val="60000"/>
      </a:schemeClr>
    </dgm:linClrLst>
    <dgm:effectClrLst/>
    <dgm:txLinClrLst/>
    <dgm:txFillClrLst meth="repeat">
      <a:schemeClr val="tx1"/>
    </dgm:txFillClrLst>
    <dgm:txEffectClrLst/>
  </dgm:styleLbl>
  <dgm:styleLbl name="parChTrans1D3">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parChTrans1D4">
    <dgm:fillClrLst meth="repeat">
      <a:schemeClr val="accent3"/>
    </dgm:fillClrLst>
    <dgm:linClrLst meth="repeat">
      <a:schemeClr val="accent3">
        <a:shade val="80000"/>
      </a:schemeClr>
    </dgm:linClrLst>
    <dgm:effectClrLst/>
    <dgm:txLinClrLst/>
    <dgm:txFillClrLst meth="repeat">
      <a:schemeClr val="tx1"/>
    </dgm:txFillClrLst>
    <dgm:txEffectClrLst/>
  </dgm:styleLbl>
  <dgm:styleLbl name="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conF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align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trAlignAcc1">
    <dgm:fillClrLst meth="repeat">
      <a:schemeClr val="accent3">
        <a:alpha val="40000"/>
        <a:tint val="40000"/>
      </a:schemeClr>
    </dgm:fillClrLst>
    <dgm:linClrLst meth="repeat">
      <a:schemeClr val="accent3"/>
    </dgm:linClrLst>
    <dgm:effectClrLst/>
    <dgm:txLinClrLst/>
    <dgm:txFillClrLst meth="repeat">
      <a:schemeClr val="dk1"/>
    </dgm:txFillClrLst>
    <dgm:txEffectClrLst/>
  </dgm:styleLbl>
  <dgm:styleLbl name="bgAcc1">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solidFgAcc1">
    <dgm:fillClrLst meth="repeat">
      <a:schemeClr val="lt1"/>
    </dgm:fillClrLst>
    <dgm:linClrLst meth="repeat">
      <a:schemeClr val="accent3"/>
    </dgm:linClrLst>
    <dgm:effectClrLst/>
    <dgm:txLinClrLst/>
    <dgm:txFillClrLst meth="repeat">
      <a:schemeClr val="dk1"/>
    </dgm:txFillClrLst>
    <dgm:txEffectClrLst/>
  </dgm:styleLbl>
  <dgm:styleLbl name="solidAlignAcc1">
    <dgm:fillClrLst meth="repeat">
      <a:schemeClr val="lt1"/>
    </dgm:fillClrLst>
    <dgm:linClrLst meth="repeat">
      <a:schemeClr val="accent3"/>
    </dgm:linClrLst>
    <dgm:effectClrLst/>
    <dgm:txLinClrLst/>
    <dgm:txFillClrLst meth="repeat">
      <a:schemeClr val="dk1"/>
    </dgm:txFillClrLst>
    <dgm:txEffectClrLst/>
  </dgm:styleLbl>
  <dgm:styleLbl name="solidBgAcc1">
    <dgm:fillClrLst meth="repeat">
      <a:schemeClr val="lt1"/>
    </dgm:fillClrLst>
    <dgm:linClrLst meth="repeat">
      <a:schemeClr val="accent3"/>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3">
        <a:alpha val="90000"/>
      </a:schemeClr>
    </dgm:linClrLst>
    <dgm:effectClrLst/>
    <dgm:txLinClrLst/>
    <dgm:txFillClrLst meth="repeat">
      <a:schemeClr val="dk1"/>
    </dgm:txFillClrLst>
    <dgm:txEffectClrLst/>
  </dgm:styleLbl>
  <dgm:styleLbl name="fgAcc0">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2">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3">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fgAcc4">
    <dgm:fillClrLst meth="repeat">
      <a:schemeClr val="accent3">
        <a:alpha val="90000"/>
        <a:tint val="40000"/>
      </a:schemeClr>
    </dgm:fillClrLst>
    <dgm:linClrLst meth="repeat">
      <a:schemeClr val="accent3"/>
    </dgm:linClrLst>
    <dgm:effectClrLst/>
    <dgm:txLinClrLst/>
    <dgm:txFillClrLst meth="repeat">
      <a:schemeClr val="dk1"/>
    </dgm:txFillClrLst>
    <dgm:txEffectClrLst/>
  </dgm:styleLbl>
  <dgm:styleLbl name="bgShp">
    <dgm:fillClrLst meth="repeat">
      <a:schemeClr val="accent3">
        <a:tint val="40000"/>
      </a:schemeClr>
    </dgm:fillClrLst>
    <dgm:linClrLst meth="repeat">
      <a:schemeClr val="accent3"/>
    </dgm:linClrLst>
    <dgm:effectClrLst/>
    <dgm:txLinClrLst/>
    <dgm:txFillClrLst meth="repeat">
      <a:schemeClr val="dk1"/>
    </dgm:txFillClrLst>
    <dgm:txEffectClrLst/>
  </dgm:styleLbl>
  <dgm:styleLbl name="dkBgShp">
    <dgm:fillClrLst meth="repeat">
      <a:schemeClr val="accent3">
        <a:shade val="80000"/>
      </a:schemeClr>
    </dgm:fillClrLst>
    <dgm:linClrLst meth="repeat">
      <a:schemeClr val="accent3"/>
    </dgm:linClrLst>
    <dgm:effectClrLst/>
    <dgm:txLinClrLst/>
    <dgm:txFillClrLst meth="repeat">
      <a:schemeClr val="lt1"/>
    </dgm:txFillClrLst>
    <dgm:txEffectClrLst/>
  </dgm:styleLbl>
  <dgm:styleLbl name="trBgShp">
    <dgm:fillClrLst meth="repeat">
      <a:schemeClr val="accent3">
        <a:tint val="50000"/>
        <a:alpha val="40000"/>
      </a:schemeClr>
    </dgm:fillClrLst>
    <dgm:linClrLst meth="repeat">
      <a:schemeClr val="accent3"/>
    </dgm:linClrLst>
    <dgm:effectClrLst/>
    <dgm:txLinClrLst/>
    <dgm:txFillClrLst meth="repeat">
      <a:schemeClr val="lt1"/>
    </dgm:txFillClrLst>
    <dgm:txEffectClrLst/>
  </dgm:styleLbl>
  <dgm:styleLbl name="fgShp">
    <dgm:fillClrLst meth="repeat">
      <a:schemeClr val="accent3">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1_4" csCatId="accent1" phldr="1"/>
      <dgm:spPr/>
      <dgm:t>
        <a:bodyPr/>
        <a:lstStyle/>
        <a:p>
          <a:endParaRPr lang="de-AT"/>
        </a:p>
      </dgm:t>
    </dgm:pt>
    <dgm:pt modelId="{4BD296C3-9892-400E-8380-D4BF4B55BAB3}">
      <dgm:prSet phldrT="[Text]" custT="1"/>
      <dgm:spPr/>
      <dgm:t>
        <a:bodyPr/>
        <a:lstStyle/>
        <a:p>
          <a:r>
            <a:rPr lang="de-AT" sz="1400">
              <a:solidFill>
                <a:srgbClr val="000000"/>
              </a:solidFill>
            </a:rPr>
            <a:t>Wasser</a:t>
          </a:r>
        </a:p>
      </dgm:t>
    </dgm:pt>
    <dgm:pt modelId="{F6BA7A8B-80A9-46A6-957E-A58AD8678435}" type="parTrans" cxnId="{0318CE91-B163-4FFA-BB04-3EB207495A8B}">
      <dgm:prSet/>
      <dgm:spPr/>
      <dgm:t>
        <a:bodyPr/>
        <a:lstStyle/>
        <a:p>
          <a:endParaRPr lang="de-AT" sz="1400">
            <a:solidFill>
              <a:srgbClr val="000000"/>
            </a:solidFill>
          </a:endParaRPr>
        </a:p>
      </dgm:t>
    </dgm:pt>
    <dgm:pt modelId="{8ABF3377-75FD-46E2-9559-84F02E3FB2E8}" type="sibTrans" cxnId="{0318CE91-B163-4FFA-BB04-3EB207495A8B}">
      <dgm:prSet/>
      <dgm:spPr/>
      <dgm:t>
        <a:bodyPr/>
        <a:lstStyle/>
        <a:p>
          <a:endParaRPr lang="de-AT" sz="1400">
            <a:solidFill>
              <a:srgbClr val="000000"/>
            </a:solidFill>
          </a:endParaRPr>
        </a:p>
      </dgm:t>
    </dgm:pt>
    <dgm:pt modelId="{86010F59-C0AD-4E21-8C64-6D5799EDC0A2}">
      <dgm:prSet phldrT="[Text]" custT="1"/>
      <dgm:spPr/>
      <dgm:t>
        <a:bodyPr/>
        <a:lstStyle/>
        <a:p>
          <a:r>
            <a:rPr lang="de-AT" sz="1400">
              <a:solidFill>
                <a:srgbClr val="000000"/>
              </a:solidFill>
            </a:rPr>
            <a:t>Binnenwasserstraße</a:t>
          </a:r>
        </a:p>
      </dgm:t>
    </dgm:pt>
    <dgm:pt modelId="{E298AC46-DE4D-4152-A111-CD18243DE816}" type="parTrans" cxnId="{626F8BFA-5ED1-48C6-8FDC-FCA5CB3C83A9}">
      <dgm:prSet/>
      <dgm:spPr/>
      <dgm:t>
        <a:bodyPr/>
        <a:lstStyle/>
        <a:p>
          <a:endParaRPr lang="de-AT" sz="1400">
            <a:solidFill>
              <a:srgbClr val="000000"/>
            </a:solidFill>
          </a:endParaRPr>
        </a:p>
      </dgm:t>
    </dgm:pt>
    <dgm:pt modelId="{11DC8184-566A-4225-B0A2-C0F4413CEAFC}" type="sibTrans" cxnId="{626F8BFA-5ED1-48C6-8FDC-FCA5CB3C83A9}">
      <dgm:prSet/>
      <dgm:spPr/>
      <dgm:t>
        <a:bodyPr/>
        <a:lstStyle/>
        <a:p>
          <a:endParaRPr lang="de-AT" sz="1400">
            <a:solidFill>
              <a:srgbClr val="000000"/>
            </a:solidFill>
          </a:endParaRPr>
        </a:p>
      </dgm:t>
    </dgm:pt>
    <dgm:pt modelId="{19659EDE-9458-4A6C-ABE6-8F4A773D135E}">
      <dgm:prSet phldrT="[Text]" custT="1"/>
      <dgm:spPr/>
      <dgm:t>
        <a:bodyPr/>
        <a:lstStyle/>
        <a:p>
          <a:r>
            <a:rPr lang="de-AT" sz="1400">
              <a:solidFill>
                <a:srgbClr val="000000"/>
              </a:solidFill>
            </a:rPr>
            <a:t>See/Meer</a:t>
          </a:r>
        </a:p>
      </dgm:t>
    </dgm:pt>
    <dgm:pt modelId="{B72C4F33-FA53-4D0B-82C6-29EEA33FF5CF}" type="parTrans" cxnId="{65F2994D-8839-411B-AA28-070DCF8243A0}">
      <dgm:prSet/>
      <dgm:spPr/>
      <dgm:t>
        <a:bodyPr/>
        <a:lstStyle/>
        <a:p>
          <a:endParaRPr lang="de-AT" sz="1400">
            <a:solidFill>
              <a:srgbClr val="000000"/>
            </a:solidFill>
          </a:endParaRPr>
        </a:p>
      </dgm:t>
    </dgm:pt>
    <dgm:pt modelId="{DCE39931-709F-480C-8B38-624D60B9D697}" type="sibTrans" cxnId="{65F2994D-8839-411B-AA28-070DCF8243A0}">
      <dgm:prSet/>
      <dgm:spPr/>
      <dgm:t>
        <a:bodyPr/>
        <a:lstStyle/>
        <a:p>
          <a:endParaRPr lang="de-AT" sz="1400">
            <a:solidFill>
              <a:srgbClr val="000000"/>
            </a:solidFill>
          </a:endParaRPr>
        </a:p>
      </dgm:t>
    </dgm:pt>
    <dgm:pt modelId="{75BBBC8D-2D43-475A-B4DB-FE4270140053}">
      <dgm:prSet phldrT="[Text]" custT="1"/>
      <dgm:spPr/>
      <dgm:t>
        <a:bodyPr/>
        <a:lstStyle/>
        <a:p>
          <a:r>
            <a:rPr lang="de-AT" sz="1400">
              <a:solidFill>
                <a:srgbClr val="000000"/>
              </a:solidFill>
            </a:rPr>
            <a:t>Binnenschiff</a:t>
          </a:r>
        </a:p>
      </dgm:t>
    </dgm:pt>
    <dgm:pt modelId="{4004D447-769A-4537-A3F9-FACFB987DE7B}" type="parTrans" cxnId="{8B486EA1-7A2F-423A-968A-35ED355508EE}">
      <dgm:prSet/>
      <dgm:spPr/>
      <dgm:t>
        <a:bodyPr/>
        <a:lstStyle/>
        <a:p>
          <a:endParaRPr lang="de-AT" sz="1400">
            <a:solidFill>
              <a:srgbClr val="000000"/>
            </a:solidFill>
          </a:endParaRPr>
        </a:p>
      </dgm:t>
    </dgm:pt>
    <dgm:pt modelId="{F582FFD9-ED9A-48F9-AC00-3E37F858B661}" type="sibTrans" cxnId="{8B486EA1-7A2F-423A-968A-35ED355508EE}">
      <dgm:prSet/>
      <dgm:spPr/>
      <dgm:t>
        <a:bodyPr/>
        <a:lstStyle/>
        <a:p>
          <a:endParaRPr lang="de-AT" sz="1400">
            <a:solidFill>
              <a:srgbClr val="000000"/>
            </a:solidFill>
          </a:endParaRPr>
        </a:p>
      </dgm:t>
    </dgm:pt>
    <dgm:pt modelId="{B34734CC-84BD-461D-92D2-E9562AD6C339}">
      <dgm:prSet phldrT="[Text]" custT="1"/>
      <dgm:spPr/>
      <dgm:t>
        <a:bodyPr/>
        <a:lstStyle/>
        <a:p>
          <a:r>
            <a:rPr lang="de-AT" sz="1400">
              <a:solidFill>
                <a:srgbClr val="000000"/>
              </a:solidFill>
            </a:rPr>
            <a:t>Hochseeschiff</a:t>
          </a:r>
        </a:p>
      </dgm:t>
    </dgm:pt>
    <dgm:pt modelId="{71A6D8C4-7319-4ED2-BA11-A776F8D82905}" type="parTrans" cxnId="{159BEA30-ED3A-40EE-9CAB-F6F8458A8EA2}">
      <dgm:prSet/>
      <dgm:spPr/>
      <dgm:t>
        <a:bodyPr/>
        <a:lstStyle/>
        <a:p>
          <a:endParaRPr lang="de-AT" sz="1400">
            <a:solidFill>
              <a:srgbClr val="000000"/>
            </a:solidFill>
          </a:endParaRPr>
        </a:p>
      </dgm:t>
    </dgm:pt>
    <dgm:pt modelId="{3B8E1DD1-FB87-43CD-935C-39664F3A7A60}" type="sibTrans" cxnId="{159BEA30-ED3A-40EE-9CAB-F6F8458A8EA2}">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9DA754B-DB31-4F37-961C-AD92439EA832}" type="pres">
      <dgm:prSet presAssocID="{4BD296C3-9892-400E-8380-D4BF4B55BAB3}" presName="hierRoot1" presStyleCnt="0">
        <dgm:presLayoutVars>
          <dgm:hierBranch val="init"/>
        </dgm:presLayoutVars>
      </dgm:prSet>
      <dgm:spPr/>
    </dgm:pt>
    <dgm:pt modelId="{234BE0BE-EA3D-4C9D-978F-2E9620A9EA6B}" type="pres">
      <dgm:prSet presAssocID="{4BD296C3-9892-400E-8380-D4BF4B55BAB3}" presName="rootComposite1" presStyleCnt="0"/>
      <dgm:spPr/>
    </dgm:pt>
    <dgm:pt modelId="{AC684F0B-6C46-4FFE-8B65-C276D76CD646}" type="pres">
      <dgm:prSet presAssocID="{4BD296C3-9892-400E-8380-D4BF4B55BAB3}" presName="rootText1" presStyleLbl="node0" presStyleIdx="0" presStyleCnt="1">
        <dgm:presLayoutVars>
          <dgm:chPref val="3"/>
        </dgm:presLayoutVars>
      </dgm:prSet>
      <dgm:spPr/>
    </dgm:pt>
    <dgm:pt modelId="{D8AC6490-017B-4B06-BF5E-0251F6D90D89}" type="pres">
      <dgm:prSet presAssocID="{4BD296C3-9892-400E-8380-D4BF4B55BAB3}" presName="rootConnector1" presStyleLbl="node1" presStyleIdx="0" presStyleCnt="0"/>
      <dgm:spPr/>
    </dgm:pt>
    <dgm:pt modelId="{988676AD-E31C-4211-A7D8-C1CE5EF95C08}" type="pres">
      <dgm:prSet presAssocID="{4BD296C3-9892-400E-8380-D4BF4B55BAB3}" presName="hierChild2" presStyleCnt="0"/>
      <dgm:spPr/>
    </dgm:pt>
    <dgm:pt modelId="{E795BC51-1D6B-4226-A825-2C725A63FDB6}" type="pres">
      <dgm:prSet presAssocID="{E298AC46-DE4D-4152-A111-CD18243DE816}" presName="Name64" presStyleLbl="parChTrans1D2" presStyleIdx="0" presStyleCnt="2"/>
      <dgm:spPr/>
    </dgm:pt>
    <dgm:pt modelId="{454CB85A-80E3-4F81-AEC6-3594AAEF7E40}" type="pres">
      <dgm:prSet presAssocID="{86010F59-C0AD-4E21-8C64-6D5799EDC0A2}" presName="hierRoot2" presStyleCnt="0">
        <dgm:presLayoutVars>
          <dgm:hierBranch val="init"/>
        </dgm:presLayoutVars>
      </dgm:prSet>
      <dgm:spPr/>
    </dgm:pt>
    <dgm:pt modelId="{34FAA8ED-B279-4FC9-92F6-6745FA820C3E}" type="pres">
      <dgm:prSet presAssocID="{86010F59-C0AD-4E21-8C64-6D5799EDC0A2}" presName="rootComposite" presStyleCnt="0"/>
      <dgm:spPr/>
    </dgm:pt>
    <dgm:pt modelId="{2E9DF0B6-A509-4A94-82B4-09F2EF2FDA9B}" type="pres">
      <dgm:prSet presAssocID="{86010F59-C0AD-4E21-8C64-6D5799EDC0A2}" presName="rootText" presStyleLbl="node2" presStyleIdx="0" presStyleCnt="2">
        <dgm:presLayoutVars>
          <dgm:chPref val="3"/>
        </dgm:presLayoutVars>
      </dgm:prSet>
      <dgm:spPr/>
    </dgm:pt>
    <dgm:pt modelId="{54A71140-ACE0-4A54-881D-E9BE4512DFAB}" type="pres">
      <dgm:prSet presAssocID="{86010F59-C0AD-4E21-8C64-6D5799EDC0A2}" presName="rootConnector" presStyleLbl="node2" presStyleIdx="0" presStyleCnt="2"/>
      <dgm:spPr/>
    </dgm:pt>
    <dgm:pt modelId="{936E1CFB-E245-41ED-9439-DF3238FA0591}" type="pres">
      <dgm:prSet presAssocID="{86010F59-C0AD-4E21-8C64-6D5799EDC0A2}" presName="hierChild4" presStyleCnt="0"/>
      <dgm:spPr/>
    </dgm:pt>
    <dgm:pt modelId="{9202505F-56BD-441D-B7C8-0344F22D79EC}" type="pres">
      <dgm:prSet presAssocID="{4004D447-769A-4537-A3F9-FACFB987DE7B}" presName="Name64" presStyleLbl="parChTrans1D3" presStyleIdx="0" presStyleCnt="2"/>
      <dgm:spPr/>
    </dgm:pt>
    <dgm:pt modelId="{595040DB-71C5-4C51-8B26-B530828A63F2}" type="pres">
      <dgm:prSet presAssocID="{75BBBC8D-2D43-475A-B4DB-FE4270140053}" presName="hierRoot2" presStyleCnt="0">
        <dgm:presLayoutVars>
          <dgm:hierBranch val="init"/>
        </dgm:presLayoutVars>
      </dgm:prSet>
      <dgm:spPr/>
    </dgm:pt>
    <dgm:pt modelId="{D787E0BD-801E-4B22-9291-0D72BE90C4EF}" type="pres">
      <dgm:prSet presAssocID="{75BBBC8D-2D43-475A-B4DB-FE4270140053}" presName="rootComposite" presStyleCnt="0"/>
      <dgm:spPr/>
    </dgm:pt>
    <dgm:pt modelId="{47AE8625-A6B2-4138-A6F4-FC2E8BA0C796}" type="pres">
      <dgm:prSet presAssocID="{75BBBC8D-2D43-475A-B4DB-FE4270140053}" presName="rootText" presStyleLbl="node3" presStyleIdx="0" presStyleCnt="2">
        <dgm:presLayoutVars>
          <dgm:chPref val="3"/>
        </dgm:presLayoutVars>
      </dgm:prSet>
      <dgm:spPr/>
    </dgm:pt>
    <dgm:pt modelId="{E7D5E74E-B730-4035-A7F0-5D88996A3DBC}" type="pres">
      <dgm:prSet presAssocID="{75BBBC8D-2D43-475A-B4DB-FE4270140053}" presName="rootConnector" presStyleLbl="node3" presStyleIdx="0" presStyleCnt="2"/>
      <dgm:spPr/>
    </dgm:pt>
    <dgm:pt modelId="{60C8D2E1-CBC4-45C3-9B7D-7484D2A84D8B}" type="pres">
      <dgm:prSet presAssocID="{75BBBC8D-2D43-475A-B4DB-FE4270140053}" presName="hierChild4" presStyleCnt="0"/>
      <dgm:spPr/>
    </dgm:pt>
    <dgm:pt modelId="{2CD58EC5-8C6F-448D-9280-4A368C48CC1A}" type="pres">
      <dgm:prSet presAssocID="{75BBBC8D-2D43-475A-B4DB-FE4270140053}" presName="hierChild5" presStyleCnt="0"/>
      <dgm:spPr/>
    </dgm:pt>
    <dgm:pt modelId="{597FD5E9-73F6-4ED4-8F64-A38B2354DA9E}" type="pres">
      <dgm:prSet presAssocID="{86010F59-C0AD-4E21-8C64-6D5799EDC0A2}" presName="hierChild5" presStyleCnt="0"/>
      <dgm:spPr/>
    </dgm:pt>
    <dgm:pt modelId="{7CD5D0D7-0904-4D98-AEF3-34290D8C2E78}" type="pres">
      <dgm:prSet presAssocID="{B72C4F33-FA53-4D0B-82C6-29EEA33FF5CF}" presName="Name64" presStyleLbl="parChTrans1D2" presStyleIdx="1" presStyleCnt="2"/>
      <dgm:spPr/>
    </dgm:pt>
    <dgm:pt modelId="{46523E75-7166-49E7-A699-5C20C2617C9D}" type="pres">
      <dgm:prSet presAssocID="{19659EDE-9458-4A6C-ABE6-8F4A773D135E}" presName="hierRoot2" presStyleCnt="0">
        <dgm:presLayoutVars>
          <dgm:hierBranch val="init"/>
        </dgm:presLayoutVars>
      </dgm:prSet>
      <dgm:spPr/>
    </dgm:pt>
    <dgm:pt modelId="{55ABFC75-FA00-44A9-89EE-F055051698C2}" type="pres">
      <dgm:prSet presAssocID="{19659EDE-9458-4A6C-ABE6-8F4A773D135E}" presName="rootComposite" presStyleCnt="0"/>
      <dgm:spPr/>
    </dgm:pt>
    <dgm:pt modelId="{9A9213F8-22BC-48FF-8A5E-1EB703A69D7C}" type="pres">
      <dgm:prSet presAssocID="{19659EDE-9458-4A6C-ABE6-8F4A773D135E}" presName="rootText" presStyleLbl="node2" presStyleIdx="1" presStyleCnt="2">
        <dgm:presLayoutVars>
          <dgm:chPref val="3"/>
        </dgm:presLayoutVars>
      </dgm:prSet>
      <dgm:spPr/>
    </dgm:pt>
    <dgm:pt modelId="{68F2EBF5-C4FB-49C2-AE51-FBFBB53F6FB6}" type="pres">
      <dgm:prSet presAssocID="{19659EDE-9458-4A6C-ABE6-8F4A773D135E}" presName="rootConnector" presStyleLbl="node2" presStyleIdx="1" presStyleCnt="2"/>
      <dgm:spPr/>
    </dgm:pt>
    <dgm:pt modelId="{ECF380E8-80D5-4331-8EE9-EAA636AFF26E}" type="pres">
      <dgm:prSet presAssocID="{19659EDE-9458-4A6C-ABE6-8F4A773D135E}" presName="hierChild4" presStyleCnt="0"/>
      <dgm:spPr/>
    </dgm:pt>
    <dgm:pt modelId="{754359F7-3042-4C7E-B30C-6238A267EC6E}" type="pres">
      <dgm:prSet presAssocID="{71A6D8C4-7319-4ED2-BA11-A776F8D82905}" presName="Name64" presStyleLbl="parChTrans1D3" presStyleIdx="1" presStyleCnt="2"/>
      <dgm:spPr/>
    </dgm:pt>
    <dgm:pt modelId="{F65ACF79-2074-4B8A-943F-07FB1B012207}" type="pres">
      <dgm:prSet presAssocID="{B34734CC-84BD-461D-92D2-E9562AD6C339}" presName="hierRoot2" presStyleCnt="0">
        <dgm:presLayoutVars>
          <dgm:hierBranch val="init"/>
        </dgm:presLayoutVars>
      </dgm:prSet>
      <dgm:spPr/>
    </dgm:pt>
    <dgm:pt modelId="{16FB7080-8907-479C-B7CF-C2B812DF2A5C}" type="pres">
      <dgm:prSet presAssocID="{B34734CC-84BD-461D-92D2-E9562AD6C339}" presName="rootComposite" presStyleCnt="0"/>
      <dgm:spPr/>
    </dgm:pt>
    <dgm:pt modelId="{9747D9FF-126B-4013-B5B4-8081562AE9CC}" type="pres">
      <dgm:prSet presAssocID="{B34734CC-84BD-461D-92D2-E9562AD6C339}" presName="rootText" presStyleLbl="node3" presStyleIdx="1" presStyleCnt="2">
        <dgm:presLayoutVars>
          <dgm:chPref val="3"/>
        </dgm:presLayoutVars>
      </dgm:prSet>
      <dgm:spPr/>
    </dgm:pt>
    <dgm:pt modelId="{ED6AA967-26CD-495E-BB27-9F33066574DA}" type="pres">
      <dgm:prSet presAssocID="{B34734CC-84BD-461D-92D2-E9562AD6C339}" presName="rootConnector" presStyleLbl="node3" presStyleIdx="1" presStyleCnt="2"/>
      <dgm:spPr/>
    </dgm:pt>
    <dgm:pt modelId="{D37F64DB-16C5-4EAE-B119-513368596C92}" type="pres">
      <dgm:prSet presAssocID="{B34734CC-84BD-461D-92D2-E9562AD6C339}" presName="hierChild4" presStyleCnt="0"/>
      <dgm:spPr/>
    </dgm:pt>
    <dgm:pt modelId="{FFBFB6AB-3EE2-4EF1-886A-AE66860F0BC2}" type="pres">
      <dgm:prSet presAssocID="{B34734CC-84BD-461D-92D2-E9562AD6C339}" presName="hierChild5" presStyleCnt="0"/>
      <dgm:spPr/>
    </dgm:pt>
    <dgm:pt modelId="{E415C878-F2E9-4BC7-81F0-B4099A466373}" type="pres">
      <dgm:prSet presAssocID="{19659EDE-9458-4A6C-ABE6-8F4A773D135E}" presName="hierChild5" presStyleCnt="0"/>
      <dgm:spPr/>
    </dgm:pt>
    <dgm:pt modelId="{025B5DD5-84F5-46C9-B644-53913BBD4C30}" type="pres">
      <dgm:prSet presAssocID="{4BD296C3-9892-400E-8380-D4BF4B55BAB3}" presName="hierChild3" presStyleCnt="0"/>
      <dgm:spPr/>
    </dgm:pt>
  </dgm:ptLst>
  <dgm:cxnLst>
    <dgm:cxn modelId="{2C15E10E-8D14-4590-9A33-C6CCFE22B462}" type="presOf" srcId="{E298AC46-DE4D-4152-A111-CD18243DE816}" destId="{E795BC51-1D6B-4226-A825-2C725A63FDB6}" srcOrd="0" destOrd="0" presId="urn:microsoft.com/office/officeart/2009/3/layout/HorizontalOrganizationChart"/>
    <dgm:cxn modelId="{5C130710-CA86-4140-9571-A0B00340FF3D}" type="presOf" srcId="{4BD296C3-9892-400E-8380-D4BF4B55BAB3}" destId="{AC684F0B-6C46-4FFE-8B65-C276D76CD646}" srcOrd="0" destOrd="0" presId="urn:microsoft.com/office/officeart/2009/3/layout/HorizontalOrganizationChart"/>
    <dgm:cxn modelId="{159BEA30-ED3A-40EE-9CAB-F6F8458A8EA2}" srcId="{19659EDE-9458-4A6C-ABE6-8F4A773D135E}" destId="{B34734CC-84BD-461D-92D2-E9562AD6C339}" srcOrd="0" destOrd="0" parTransId="{71A6D8C4-7319-4ED2-BA11-A776F8D82905}" sibTransId="{3B8E1DD1-FB87-43CD-935C-39664F3A7A60}"/>
    <dgm:cxn modelId="{80D69C32-F477-45D7-8A62-64255793A4F5}" type="presOf" srcId="{B34734CC-84BD-461D-92D2-E9562AD6C339}" destId="{9747D9FF-126B-4013-B5B4-8081562AE9CC}" srcOrd="0" destOrd="0" presId="urn:microsoft.com/office/officeart/2009/3/layout/HorizontalOrganizationChart"/>
    <dgm:cxn modelId="{ADEC9A5C-8BB1-492A-9AC2-7CD5AF0C5BE3}" type="presOf" srcId="{4004D447-769A-4537-A3F9-FACFB987DE7B}" destId="{9202505F-56BD-441D-B7C8-0344F22D79EC}" srcOrd="0" destOrd="0" presId="urn:microsoft.com/office/officeart/2009/3/layout/HorizontalOrganizationChart"/>
    <dgm:cxn modelId="{75A7195E-847B-4AFB-BF48-1B304B42FF19}" type="presOf" srcId="{19659EDE-9458-4A6C-ABE6-8F4A773D135E}" destId="{68F2EBF5-C4FB-49C2-AE51-FBFBB53F6FB6}" srcOrd="1" destOrd="0" presId="urn:microsoft.com/office/officeart/2009/3/layout/HorizontalOrganizationChart"/>
    <dgm:cxn modelId="{FCC4014A-A5AE-4C7B-9688-3F0E131B0C94}" type="presOf" srcId="{86010F59-C0AD-4E21-8C64-6D5799EDC0A2}" destId="{2E9DF0B6-A509-4A94-82B4-09F2EF2FDA9B}" srcOrd="0" destOrd="0" presId="urn:microsoft.com/office/officeart/2009/3/layout/HorizontalOrganizationChart"/>
    <dgm:cxn modelId="{65F2994D-8839-411B-AA28-070DCF8243A0}" srcId="{4BD296C3-9892-400E-8380-D4BF4B55BAB3}" destId="{19659EDE-9458-4A6C-ABE6-8F4A773D135E}" srcOrd="1" destOrd="0" parTransId="{B72C4F33-FA53-4D0B-82C6-29EEA33FF5CF}" sibTransId="{DCE39931-709F-480C-8B38-624D60B9D697}"/>
    <dgm:cxn modelId="{C911586E-12C7-439F-897F-DE44319B6D66}" type="presOf" srcId="{3274FC0B-3881-4D90-9856-13FCC0CC8738}" destId="{365E2A47-DAF9-43A8-AC22-4B6DCCD9314B}" srcOrd="0" destOrd="0" presId="urn:microsoft.com/office/officeart/2009/3/layout/HorizontalOrganizationChart"/>
    <dgm:cxn modelId="{0318CE91-B163-4FFA-BB04-3EB207495A8B}" srcId="{3274FC0B-3881-4D90-9856-13FCC0CC8738}" destId="{4BD296C3-9892-400E-8380-D4BF4B55BAB3}" srcOrd="0" destOrd="0" parTransId="{F6BA7A8B-80A9-46A6-957E-A58AD8678435}" sibTransId="{8ABF3377-75FD-46E2-9559-84F02E3FB2E8}"/>
    <dgm:cxn modelId="{6B504898-74A3-488C-AA53-EAACC5DCD82D}" type="presOf" srcId="{75BBBC8D-2D43-475A-B4DB-FE4270140053}" destId="{E7D5E74E-B730-4035-A7F0-5D88996A3DBC}" srcOrd="1" destOrd="0" presId="urn:microsoft.com/office/officeart/2009/3/layout/HorizontalOrganizationChart"/>
    <dgm:cxn modelId="{79F40C9C-CAD4-4729-B750-642CA019AD29}" type="presOf" srcId="{4BD296C3-9892-400E-8380-D4BF4B55BAB3}" destId="{D8AC6490-017B-4B06-BF5E-0251F6D90D89}" srcOrd="1" destOrd="0" presId="urn:microsoft.com/office/officeart/2009/3/layout/HorizontalOrganizationChart"/>
    <dgm:cxn modelId="{BFF7E89E-293A-4A46-AB7D-6E9FAE50B515}" type="presOf" srcId="{86010F59-C0AD-4E21-8C64-6D5799EDC0A2}" destId="{54A71140-ACE0-4A54-881D-E9BE4512DFAB}" srcOrd="1" destOrd="0" presId="urn:microsoft.com/office/officeart/2009/3/layout/HorizontalOrganizationChart"/>
    <dgm:cxn modelId="{8B486EA1-7A2F-423A-968A-35ED355508EE}" srcId="{86010F59-C0AD-4E21-8C64-6D5799EDC0A2}" destId="{75BBBC8D-2D43-475A-B4DB-FE4270140053}" srcOrd="0" destOrd="0" parTransId="{4004D447-769A-4537-A3F9-FACFB987DE7B}" sibTransId="{F582FFD9-ED9A-48F9-AC00-3E37F858B661}"/>
    <dgm:cxn modelId="{88999CAC-7A1D-4FA9-88E4-4BD7A20CB43C}" type="presOf" srcId="{75BBBC8D-2D43-475A-B4DB-FE4270140053}" destId="{47AE8625-A6B2-4138-A6F4-FC2E8BA0C796}" srcOrd="0" destOrd="0" presId="urn:microsoft.com/office/officeart/2009/3/layout/HorizontalOrganizationChart"/>
    <dgm:cxn modelId="{7B4A56B6-D926-4C09-8BAA-9DC251429CD1}" type="presOf" srcId="{19659EDE-9458-4A6C-ABE6-8F4A773D135E}" destId="{9A9213F8-22BC-48FF-8A5E-1EB703A69D7C}" srcOrd="0" destOrd="0" presId="urn:microsoft.com/office/officeart/2009/3/layout/HorizontalOrganizationChart"/>
    <dgm:cxn modelId="{9C3D16B8-7B58-45EB-B382-80EBC06DB938}" type="presOf" srcId="{B34734CC-84BD-461D-92D2-E9562AD6C339}" destId="{ED6AA967-26CD-495E-BB27-9F33066574DA}" srcOrd="1" destOrd="0" presId="urn:microsoft.com/office/officeart/2009/3/layout/HorizontalOrganizationChart"/>
    <dgm:cxn modelId="{056693C6-B27C-460A-8D92-41815C444510}" type="presOf" srcId="{71A6D8C4-7319-4ED2-BA11-A776F8D82905}" destId="{754359F7-3042-4C7E-B30C-6238A267EC6E}" srcOrd="0" destOrd="0" presId="urn:microsoft.com/office/officeart/2009/3/layout/HorizontalOrganizationChart"/>
    <dgm:cxn modelId="{2DC379E3-8EB9-4D56-A381-FE906D42929A}" type="presOf" srcId="{B72C4F33-FA53-4D0B-82C6-29EEA33FF5CF}" destId="{7CD5D0D7-0904-4D98-AEF3-34290D8C2E78}" srcOrd="0" destOrd="0" presId="urn:microsoft.com/office/officeart/2009/3/layout/HorizontalOrganizationChart"/>
    <dgm:cxn modelId="{626F8BFA-5ED1-48C6-8FDC-FCA5CB3C83A9}" srcId="{4BD296C3-9892-400E-8380-D4BF4B55BAB3}" destId="{86010F59-C0AD-4E21-8C64-6D5799EDC0A2}" srcOrd="0" destOrd="0" parTransId="{E298AC46-DE4D-4152-A111-CD18243DE816}" sibTransId="{11DC8184-566A-4225-B0A2-C0F4413CEAFC}"/>
    <dgm:cxn modelId="{0E75450D-8DF9-4A24-BE70-312A11ED7A4D}" type="presParOf" srcId="{365E2A47-DAF9-43A8-AC22-4B6DCCD9314B}" destId="{19DA754B-DB31-4F37-961C-AD92439EA832}" srcOrd="0" destOrd="0" presId="urn:microsoft.com/office/officeart/2009/3/layout/HorizontalOrganizationChart"/>
    <dgm:cxn modelId="{30A464DD-176F-4E4A-9C4F-74AD3A5CD177}" type="presParOf" srcId="{19DA754B-DB31-4F37-961C-AD92439EA832}" destId="{234BE0BE-EA3D-4C9D-978F-2E9620A9EA6B}" srcOrd="0" destOrd="0" presId="urn:microsoft.com/office/officeart/2009/3/layout/HorizontalOrganizationChart"/>
    <dgm:cxn modelId="{F39B6BC3-FFDC-4821-8A1F-9782490E7C90}" type="presParOf" srcId="{234BE0BE-EA3D-4C9D-978F-2E9620A9EA6B}" destId="{AC684F0B-6C46-4FFE-8B65-C276D76CD646}" srcOrd="0" destOrd="0" presId="urn:microsoft.com/office/officeart/2009/3/layout/HorizontalOrganizationChart"/>
    <dgm:cxn modelId="{1A74D3D1-16D3-47D1-A12D-5F5C06DF4E0B}" type="presParOf" srcId="{234BE0BE-EA3D-4C9D-978F-2E9620A9EA6B}" destId="{D8AC6490-017B-4B06-BF5E-0251F6D90D89}" srcOrd="1" destOrd="0" presId="urn:microsoft.com/office/officeart/2009/3/layout/HorizontalOrganizationChart"/>
    <dgm:cxn modelId="{C7CB32E5-9BAA-4733-B9C5-96517BEE1975}" type="presParOf" srcId="{19DA754B-DB31-4F37-961C-AD92439EA832}" destId="{988676AD-E31C-4211-A7D8-C1CE5EF95C08}" srcOrd="1" destOrd="0" presId="urn:microsoft.com/office/officeart/2009/3/layout/HorizontalOrganizationChart"/>
    <dgm:cxn modelId="{05453DA9-2CC0-4D25-ACDC-1506D591FE86}" type="presParOf" srcId="{988676AD-E31C-4211-A7D8-C1CE5EF95C08}" destId="{E795BC51-1D6B-4226-A825-2C725A63FDB6}" srcOrd="0" destOrd="0" presId="urn:microsoft.com/office/officeart/2009/3/layout/HorizontalOrganizationChart"/>
    <dgm:cxn modelId="{4BC12967-8AF1-44E5-98EA-B42F3CBF94B3}" type="presParOf" srcId="{988676AD-E31C-4211-A7D8-C1CE5EF95C08}" destId="{454CB85A-80E3-4F81-AEC6-3594AAEF7E40}" srcOrd="1" destOrd="0" presId="urn:microsoft.com/office/officeart/2009/3/layout/HorizontalOrganizationChart"/>
    <dgm:cxn modelId="{EFDB44FE-A305-4ACA-B94F-42E5F84608AD}" type="presParOf" srcId="{454CB85A-80E3-4F81-AEC6-3594AAEF7E40}" destId="{34FAA8ED-B279-4FC9-92F6-6745FA820C3E}" srcOrd="0" destOrd="0" presId="urn:microsoft.com/office/officeart/2009/3/layout/HorizontalOrganizationChart"/>
    <dgm:cxn modelId="{386E0C29-C9A9-471C-96FE-7FDD6D4946B9}" type="presParOf" srcId="{34FAA8ED-B279-4FC9-92F6-6745FA820C3E}" destId="{2E9DF0B6-A509-4A94-82B4-09F2EF2FDA9B}" srcOrd="0" destOrd="0" presId="urn:microsoft.com/office/officeart/2009/3/layout/HorizontalOrganizationChart"/>
    <dgm:cxn modelId="{15DFC21D-9869-485A-89AF-CC273D4C0F68}" type="presParOf" srcId="{34FAA8ED-B279-4FC9-92F6-6745FA820C3E}" destId="{54A71140-ACE0-4A54-881D-E9BE4512DFAB}" srcOrd="1" destOrd="0" presId="urn:microsoft.com/office/officeart/2009/3/layout/HorizontalOrganizationChart"/>
    <dgm:cxn modelId="{D704CEBA-1548-4567-AB72-082A6C886727}" type="presParOf" srcId="{454CB85A-80E3-4F81-AEC6-3594AAEF7E40}" destId="{936E1CFB-E245-41ED-9439-DF3238FA0591}" srcOrd="1" destOrd="0" presId="urn:microsoft.com/office/officeart/2009/3/layout/HorizontalOrganizationChart"/>
    <dgm:cxn modelId="{AE495362-8508-42C5-A53B-CC6DBB55EF1A}" type="presParOf" srcId="{936E1CFB-E245-41ED-9439-DF3238FA0591}" destId="{9202505F-56BD-441D-B7C8-0344F22D79EC}" srcOrd="0" destOrd="0" presId="urn:microsoft.com/office/officeart/2009/3/layout/HorizontalOrganizationChart"/>
    <dgm:cxn modelId="{0C4FF9DA-C4C0-420D-935C-26E897B2D5B3}" type="presParOf" srcId="{936E1CFB-E245-41ED-9439-DF3238FA0591}" destId="{595040DB-71C5-4C51-8B26-B530828A63F2}" srcOrd="1" destOrd="0" presId="urn:microsoft.com/office/officeart/2009/3/layout/HorizontalOrganizationChart"/>
    <dgm:cxn modelId="{7EFDC0EA-DE40-4EE1-9F42-D1905D21F8C8}" type="presParOf" srcId="{595040DB-71C5-4C51-8B26-B530828A63F2}" destId="{D787E0BD-801E-4B22-9291-0D72BE90C4EF}" srcOrd="0" destOrd="0" presId="urn:microsoft.com/office/officeart/2009/3/layout/HorizontalOrganizationChart"/>
    <dgm:cxn modelId="{AD8EF333-D9D0-48A0-A2DF-4CD68F223CC8}" type="presParOf" srcId="{D787E0BD-801E-4B22-9291-0D72BE90C4EF}" destId="{47AE8625-A6B2-4138-A6F4-FC2E8BA0C796}" srcOrd="0" destOrd="0" presId="urn:microsoft.com/office/officeart/2009/3/layout/HorizontalOrganizationChart"/>
    <dgm:cxn modelId="{4157A841-5225-4CBB-9ED1-AEFA7A0F639A}" type="presParOf" srcId="{D787E0BD-801E-4B22-9291-0D72BE90C4EF}" destId="{E7D5E74E-B730-4035-A7F0-5D88996A3DBC}" srcOrd="1" destOrd="0" presId="urn:microsoft.com/office/officeart/2009/3/layout/HorizontalOrganizationChart"/>
    <dgm:cxn modelId="{A9A75529-7C54-4B39-86C3-071180EEF3AF}" type="presParOf" srcId="{595040DB-71C5-4C51-8B26-B530828A63F2}" destId="{60C8D2E1-CBC4-45C3-9B7D-7484D2A84D8B}" srcOrd="1" destOrd="0" presId="urn:microsoft.com/office/officeart/2009/3/layout/HorizontalOrganizationChart"/>
    <dgm:cxn modelId="{6AD0E6AD-11DC-41EC-8B90-9153D41817E3}" type="presParOf" srcId="{595040DB-71C5-4C51-8B26-B530828A63F2}" destId="{2CD58EC5-8C6F-448D-9280-4A368C48CC1A}" srcOrd="2" destOrd="0" presId="urn:microsoft.com/office/officeart/2009/3/layout/HorizontalOrganizationChart"/>
    <dgm:cxn modelId="{41327F40-607C-4F35-B962-B1CE9BBB0FD6}" type="presParOf" srcId="{454CB85A-80E3-4F81-AEC6-3594AAEF7E40}" destId="{597FD5E9-73F6-4ED4-8F64-A38B2354DA9E}" srcOrd="2" destOrd="0" presId="urn:microsoft.com/office/officeart/2009/3/layout/HorizontalOrganizationChart"/>
    <dgm:cxn modelId="{B11043BD-E700-4050-AFEA-B0799799F19A}" type="presParOf" srcId="{988676AD-E31C-4211-A7D8-C1CE5EF95C08}" destId="{7CD5D0D7-0904-4D98-AEF3-34290D8C2E78}" srcOrd="2" destOrd="0" presId="urn:microsoft.com/office/officeart/2009/3/layout/HorizontalOrganizationChart"/>
    <dgm:cxn modelId="{1EF6DC0D-52DD-4C50-B2A2-F3639FA75939}" type="presParOf" srcId="{988676AD-E31C-4211-A7D8-C1CE5EF95C08}" destId="{46523E75-7166-49E7-A699-5C20C2617C9D}" srcOrd="3" destOrd="0" presId="urn:microsoft.com/office/officeart/2009/3/layout/HorizontalOrganizationChart"/>
    <dgm:cxn modelId="{0A8934E4-4D82-40AB-9833-D1638B3EC70C}" type="presParOf" srcId="{46523E75-7166-49E7-A699-5C20C2617C9D}" destId="{55ABFC75-FA00-44A9-89EE-F055051698C2}" srcOrd="0" destOrd="0" presId="urn:microsoft.com/office/officeart/2009/3/layout/HorizontalOrganizationChart"/>
    <dgm:cxn modelId="{DB5973D5-196D-4B45-96BC-336F08FF0C2A}" type="presParOf" srcId="{55ABFC75-FA00-44A9-89EE-F055051698C2}" destId="{9A9213F8-22BC-48FF-8A5E-1EB703A69D7C}" srcOrd="0" destOrd="0" presId="urn:microsoft.com/office/officeart/2009/3/layout/HorizontalOrganizationChart"/>
    <dgm:cxn modelId="{CB20B84E-1361-4B11-AEEF-373E66CD5BD7}" type="presParOf" srcId="{55ABFC75-FA00-44A9-89EE-F055051698C2}" destId="{68F2EBF5-C4FB-49C2-AE51-FBFBB53F6FB6}" srcOrd="1" destOrd="0" presId="urn:microsoft.com/office/officeart/2009/3/layout/HorizontalOrganizationChart"/>
    <dgm:cxn modelId="{DD828599-ED88-4D61-96D4-0269224E75C4}" type="presParOf" srcId="{46523E75-7166-49E7-A699-5C20C2617C9D}" destId="{ECF380E8-80D5-4331-8EE9-EAA636AFF26E}" srcOrd="1" destOrd="0" presId="urn:microsoft.com/office/officeart/2009/3/layout/HorizontalOrganizationChart"/>
    <dgm:cxn modelId="{3B2777BC-FBE1-403B-958A-963905D44150}" type="presParOf" srcId="{ECF380E8-80D5-4331-8EE9-EAA636AFF26E}" destId="{754359F7-3042-4C7E-B30C-6238A267EC6E}" srcOrd="0" destOrd="0" presId="urn:microsoft.com/office/officeart/2009/3/layout/HorizontalOrganizationChart"/>
    <dgm:cxn modelId="{37EC7AAF-E63D-47C3-A142-35F6E22EF9BD}" type="presParOf" srcId="{ECF380E8-80D5-4331-8EE9-EAA636AFF26E}" destId="{F65ACF79-2074-4B8A-943F-07FB1B012207}" srcOrd="1" destOrd="0" presId="urn:microsoft.com/office/officeart/2009/3/layout/HorizontalOrganizationChart"/>
    <dgm:cxn modelId="{FE78411E-E07E-4442-A2D2-FE40847D605D}" type="presParOf" srcId="{F65ACF79-2074-4B8A-943F-07FB1B012207}" destId="{16FB7080-8907-479C-B7CF-C2B812DF2A5C}" srcOrd="0" destOrd="0" presId="urn:microsoft.com/office/officeart/2009/3/layout/HorizontalOrganizationChart"/>
    <dgm:cxn modelId="{768685E3-7436-4F37-A58D-631BDA76B051}" type="presParOf" srcId="{16FB7080-8907-479C-B7CF-C2B812DF2A5C}" destId="{9747D9FF-126B-4013-B5B4-8081562AE9CC}" srcOrd="0" destOrd="0" presId="urn:microsoft.com/office/officeart/2009/3/layout/HorizontalOrganizationChart"/>
    <dgm:cxn modelId="{2A889B9B-7866-4B7A-9006-F13515BD4CB1}" type="presParOf" srcId="{16FB7080-8907-479C-B7CF-C2B812DF2A5C}" destId="{ED6AA967-26CD-495E-BB27-9F33066574DA}" srcOrd="1" destOrd="0" presId="urn:microsoft.com/office/officeart/2009/3/layout/HorizontalOrganizationChart"/>
    <dgm:cxn modelId="{193200BC-BA6B-4AF2-9766-EE8A9E2D5940}" type="presParOf" srcId="{F65ACF79-2074-4B8A-943F-07FB1B012207}" destId="{D37F64DB-16C5-4EAE-B119-513368596C92}" srcOrd="1" destOrd="0" presId="urn:microsoft.com/office/officeart/2009/3/layout/HorizontalOrganizationChart"/>
    <dgm:cxn modelId="{A3EEE291-016B-4293-B99A-B028B2B60770}" type="presParOf" srcId="{F65ACF79-2074-4B8A-943F-07FB1B012207}" destId="{FFBFB6AB-3EE2-4EF1-886A-AE66860F0BC2}" srcOrd="2" destOrd="0" presId="urn:microsoft.com/office/officeart/2009/3/layout/HorizontalOrganizationChart"/>
    <dgm:cxn modelId="{AC46A2BD-81EA-4D86-821F-E3E1105BAEE2}" type="presParOf" srcId="{46523E75-7166-49E7-A699-5C20C2617C9D}" destId="{E415C878-F2E9-4BC7-81F0-B4099A466373}" srcOrd="2" destOrd="0" presId="urn:microsoft.com/office/officeart/2009/3/layout/HorizontalOrganizationChart"/>
    <dgm:cxn modelId="{065CF64D-D9E2-4A59-8EAD-F25A8C38C8AA}" type="presParOf" srcId="{19DA754B-DB31-4F37-961C-AD92439EA832}" destId="{025B5DD5-84F5-46C9-B644-53913BBD4C30}" srcOrd="2" destOrd="0" presId="urn:microsoft.com/office/officeart/2009/3/layout/HorizontalOrganizationChar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3_4" csCatId="accent3" phldr="1"/>
      <dgm:spPr/>
      <dgm:t>
        <a:bodyPr/>
        <a:lstStyle/>
        <a:p>
          <a:endParaRPr lang="de-AT"/>
        </a:p>
      </dgm:t>
    </dgm:pt>
    <dgm:pt modelId="{3ABE64BC-AD05-4269-ABA8-9D6016E51FD3}">
      <dgm:prSet phldrT="[Text]" custT="1"/>
      <dgm:spPr/>
      <dgm:t>
        <a:bodyPr/>
        <a:lstStyle/>
        <a:p>
          <a:r>
            <a:rPr lang="de-AT" sz="1400">
              <a:solidFill>
                <a:srgbClr val="000000"/>
              </a:solidFill>
            </a:rPr>
            <a:t>Luft</a:t>
          </a:r>
        </a:p>
      </dgm:t>
    </dgm:pt>
    <dgm:pt modelId="{85C394C7-3754-40B3-94F7-37EADB1554C5}" type="parTrans" cxnId="{7E3A17F6-8CB0-4D78-8A23-0EA7602370B5}">
      <dgm:prSet/>
      <dgm:spPr/>
      <dgm:t>
        <a:bodyPr/>
        <a:lstStyle/>
        <a:p>
          <a:endParaRPr lang="de-AT" sz="1400">
            <a:solidFill>
              <a:srgbClr val="000000"/>
            </a:solidFill>
          </a:endParaRPr>
        </a:p>
      </dgm:t>
    </dgm:pt>
    <dgm:pt modelId="{2B002C5E-B3E3-4BE0-9533-8CD8CBD23788}" type="sibTrans" cxnId="{7E3A17F6-8CB0-4D78-8A23-0EA7602370B5}">
      <dgm:prSet/>
      <dgm:spPr/>
      <dgm:t>
        <a:bodyPr/>
        <a:lstStyle/>
        <a:p>
          <a:endParaRPr lang="de-AT" sz="1400">
            <a:solidFill>
              <a:srgbClr val="000000"/>
            </a:solidFill>
          </a:endParaRPr>
        </a:p>
      </dgm:t>
    </dgm:pt>
    <dgm:pt modelId="{2BA1CE0E-B957-4DF9-A298-CC204078BE9D}">
      <dgm:prSet phldrT="[Text]" custT="1"/>
      <dgm:spPr/>
      <dgm:t>
        <a:bodyPr/>
        <a:lstStyle/>
        <a:p>
          <a:r>
            <a:rPr lang="de-AT" sz="1400">
              <a:solidFill>
                <a:srgbClr val="000000"/>
              </a:solidFill>
            </a:rPr>
            <a:t>Luftverkehr</a:t>
          </a:r>
        </a:p>
      </dgm:t>
    </dgm:pt>
    <dgm:pt modelId="{04A46509-1924-4C76-BDFD-EA977C79DCDB}" type="parTrans" cxnId="{11A44F00-606A-4A30-BE37-BE2763BD9986}">
      <dgm:prSet/>
      <dgm:spPr/>
      <dgm:t>
        <a:bodyPr/>
        <a:lstStyle/>
        <a:p>
          <a:endParaRPr lang="de-AT" sz="1400">
            <a:solidFill>
              <a:srgbClr val="000000"/>
            </a:solidFill>
          </a:endParaRPr>
        </a:p>
      </dgm:t>
    </dgm:pt>
    <dgm:pt modelId="{2C34B307-EE05-4E75-98C6-9093BFEC3FD6}" type="sibTrans" cxnId="{11A44F00-606A-4A30-BE37-BE2763BD9986}">
      <dgm:prSet/>
      <dgm:spPr/>
      <dgm:t>
        <a:bodyPr/>
        <a:lstStyle/>
        <a:p>
          <a:endParaRPr lang="de-AT" sz="1400">
            <a:solidFill>
              <a:srgbClr val="000000"/>
            </a:solidFill>
          </a:endParaRPr>
        </a:p>
      </dgm:t>
    </dgm:pt>
    <dgm:pt modelId="{D85A9374-293A-496A-A709-65B305D4C72B}">
      <dgm:prSet phldrT="[Text]" custT="1"/>
      <dgm:spPr/>
      <dgm:t>
        <a:bodyPr/>
        <a:lstStyle/>
        <a:p>
          <a:r>
            <a:rPr lang="de-AT" sz="1400">
              <a:solidFill>
                <a:srgbClr val="000000"/>
              </a:solidFill>
            </a:rPr>
            <a:t>Flugzeug</a:t>
          </a:r>
        </a:p>
      </dgm:t>
    </dgm:pt>
    <dgm:pt modelId="{4AC46161-3C78-45AE-AEBD-20334A3BE5F8}" type="parTrans" cxnId="{8C399D08-F5F9-4F55-A858-2C63BD75CA69}">
      <dgm:prSet/>
      <dgm:spPr/>
      <dgm:t>
        <a:bodyPr/>
        <a:lstStyle/>
        <a:p>
          <a:endParaRPr lang="de-AT" sz="1400">
            <a:solidFill>
              <a:srgbClr val="000000"/>
            </a:solidFill>
          </a:endParaRPr>
        </a:p>
      </dgm:t>
    </dgm:pt>
    <dgm:pt modelId="{A1E9FA4E-8B8D-48C4-9C1A-A50F6CF244E1}" type="sibTrans" cxnId="{8C399D08-F5F9-4F55-A858-2C63BD75CA69}">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EE3CADEA-6CE7-4A35-9FCB-A3B20B932D97}" type="pres">
      <dgm:prSet presAssocID="{3ABE64BC-AD05-4269-ABA8-9D6016E51FD3}" presName="hierRoot1" presStyleCnt="0">
        <dgm:presLayoutVars>
          <dgm:hierBranch val="init"/>
        </dgm:presLayoutVars>
      </dgm:prSet>
      <dgm:spPr/>
    </dgm:pt>
    <dgm:pt modelId="{C54E3753-62A5-4625-9C22-FBF95E6D99AC}" type="pres">
      <dgm:prSet presAssocID="{3ABE64BC-AD05-4269-ABA8-9D6016E51FD3}" presName="rootComposite1" presStyleCnt="0"/>
      <dgm:spPr/>
    </dgm:pt>
    <dgm:pt modelId="{1D1343AC-2CF1-4B47-B2AD-BB3366E0B6A3}" type="pres">
      <dgm:prSet presAssocID="{3ABE64BC-AD05-4269-ABA8-9D6016E51FD3}" presName="rootText1" presStyleLbl="node0" presStyleIdx="0" presStyleCnt="1">
        <dgm:presLayoutVars>
          <dgm:chPref val="3"/>
        </dgm:presLayoutVars>
      </dgm:prSet>
      <dgm:spPr/>
    </dgm:pt>
    <dgm:pt modelId="{B03179D9-037B-4A92-B357-9D917DFD21BC}" type="pres">
      <dgm:prSet presAssocID="{3ABE64BC-AD05-4269-ABA8-9D6016E51FD3}" presName="rootConnector1" presStyleLbl="node1" presStyleIdx="0" presStyleCnt="0"/>
      <dgm:spPr/>
    </dgm:pt>
    <dgm:pt modelId="{3BCCDC5F-54CB-46C9-9719-F8FB156C147E}" type="pres">
      <dgm:prSet presAssocID="{3ABE64BC-AD05-4269-ABA8-9D6016E51FD3}" presName="hierChild2" presStyleCnt="0"/>
      <dgm:spPr/>
    </dgm:pt>
    <dgm:pt modelId="{330FFFD1-F0ED-4B1E-A974-DAFAB75306DE}" type="pres">
      <dgm:prSet presAssocID="{04A46509-1924-4C76-BDFD-EA977C79DCDB}" presName="Name64" presStyleLbl="parChTrans1D2" presStyleIdx="0" presStyleCnt="1"/>
      <dgm:spPr/>
    </dgm:pt>
    <dgm:pt modelId="{3770053E-3C07-4BC1-B78E-A67975008FED}" type="pres">
      <dgm:prSet presAssocID="{2BA1CE0E-B957-4DF9-A298-CC204078BE9D}" presName="hierRoot2" presStyleCnt="0">
        <dgm:presLayoutVars>
          <dgm:hierBranch val="init"/>
        </dgm:presLayoutVars>
      </dgm:prSet>
      <dgm:spPr/>
    </dgm:pt>
    <dgm:pt modelId="{6D0E56D1-CC90-45D1-9723-E81180FD464D}" type="pres">
      <dgm:prSet presAssocID="{2BA1CE0E-B957-4DF9-A298-CC204078BE9D}" presName="rootComposite" presStyleCnt="0"/>
      <dgm:spPr/>
    </dgm:pt>
    <dgm:pt modelId="{4A5A5CD7-0A09-4A73-8EF8-A8360110170C}" type="pres">
      <dgm:prSet presAssocID="{2BA1CE0E-B957-4DF9-A298-CC204078BE9D}" presName="rootText" presStyleLbl="node2" presStyleIdx="0" presStyleCnt="1">
        <dgm:presLayoutVars>
          <dgm:chPref val="3"/>
        </dgm:presLayoutVars>
      </dgm:prSet>
      <dgm:spPr/>
    </dgm:pt>
    <dgm:pt modelId="{99088990-4B85-4290-B7E6-FC1E894A5658}" type="pres">
      <dgm:prSet presAssocID="{2BA1CE0E-B957-4DF9-A298-CC204078BE9D}" presName="rootConnector" presStyleLbl="node2" presStyleIdx="0" presStyleCnt="1"/>
      <dgm:spPr/>
    </dgm:pt>
    <dgm:pt modelId="{27F66664-19F0-48BE-83A7-135C17E18904}" type="pres">
      <dgm:prSet presAssocID="{2BA1CE0E-B957-4DF9-A298-CC204078BE9D}" presName="hierChild4" presStyleCnt="0"/>
      <dgm:spPr/>
    </dgm:pt>
    <dgm:pt modelId="{1BA97028-45F6-433E-A8C2-BB6489B00EE0}" type="pres">
      <dgm:prSet presAssocID="{4AC46161-3C78-45AE-AEBD-20334A3BE5F8}" presName="Name64" presStyleLbl="parChTrans1D3" presStyleIdx="0" presStyleCnt="1"/>
      <dgm:spPr/>
    </dgm:pt>
    <dgm:pt modelId="{61827290-700F-4104-8413-1EDADE771474}" type="pres">
      <dgm:prSet presAssocID="{D85A9374-293A-496A-A709-65B305D4C72B}" presName="hierRoot2" presStyleCnt="0">
        <dgm:presLayoutVars>
          <dgm:hierBranch val="init"/>
        </dgm:presLayoutVars>
      </dgm:prSet>
      <dgm:spPr/>
    </dgm:pt>
    <dgm:pt modelId="{8DEFE306-64B9-4346-84C3-AECA0EF5ABAD}" type="pres">
      <dgm:prSet presAssocID="{D85A9374-293A-496A-A709-65B305D4C72B}" presName="rootComposite" presStyleCnt="0"/>
      <dgm:spPr/>
    </dgm:pt>
    <dgm:pt modelId="{0B5D3682-4539-4631-960E-92F35A647B78}" type="pres">
      <dgm:prSet presAssocID="{D85A9374-293A-496A-A709-65B305D4C72B}" presName="rootText" presStyleLbl="node3" presStyleIdx="0" presStyleCnt="1">
        <dgm:presLayoutVars>
          <dgm:chPref val="3"/>
        </dgm:presLayoutVars>
      </dgm:prSet>
      <dgm:spPr/>
    </dgm:pt>
    <dgm:pt modelId="{AB1904D9-749F-4B01-B52E-1EB87129752B}" type="pres">
      <dgm:prSet presAssocID="{D85A9374-293A-496A-A709-65B305D4C72B}" presName="rootConnector" presStyleLbl="node3" presStyleIdx="0" presStyleCnt="1"/>
      <dgm:spPr/>
    </dgm:pt>
    <dgm:pt modelId="{F64394C0-AF84-4AFD-A5D2-5FBAC33B1417}" type="pres">
      <dgm:prSet presAssocID="{D85A9374-293A-496A-A709-65B305D4C72B}" presName="hierChild4" presStyleCnt="0"/>
      <dgm:spPr/>
    </dgm:pt>
    <dgm:pt modelId="{875A99E0-76EA-4CA3-A82D-6ADB7CF991A0}" type="pres">
      <dgm:prSet presAssocID="{D85A9374-293A-496A-A709-65B305D4C72B}" presName="hierChild5" presStyleCnt="0"/>
      <dgm:spPr/>
    </dgm:pt>
    <dgm:pt modelId="{24AAA482-A72F-4FB5-9F2B-02FFF090A2DD}" type="pres">
      <dgm:prSet presAssocID="{2BA1CE0E-B957-4DF9-A298-CC204078BE9D}" presName="hierChild5" presStyleCnt="0"/>
      <dgm:spPr/>
    </dgm:pt>
    <dgm:pt modelId="{FC486E10-2A75-4879-8ED7-46918AEC0850}" type="pres">
      <dgm:prSet presAssocID="{3ABE64BC-AD05-4269-ABA8-9D6016E51FD3}" presName="hierChild3" presStyleCnt="0"/>
      <dgm:spPr/>
    </dgm:pt>
  </dgm:ptLst>
  <dgm:cxnLst>
    <dgm:cxn modelId="{11A44F00-606A-4A30-BE37-BE2763BD9986}" srcId="{3ABE64BC-AD05-4269-ABA8-9D6016E51FD3}" destId="{2BA1CE0E-B957-4DF9-A298-CC204078BE9D}" srcOrd="0" destOrd="0" parTransId="{04A46509-1924-4C76-BDFD-EA977C79DCDB}" sibTransId="{2C34B307-EE05-4E75-98C6-9093BFEC3FD6}"/>
    <dgm:cxn modelId="{8C399D08-F5F9-4F55-A858-2C63BD75CA69}" srcId="{2BA1CE0E-B957-4DF9-A298-CC204078BE9D}" destId="{D85A9374-293A-496A-A709-65B305D4C72B}" srcOrd="0" destOrd="0" parTransId="{4AC46161-3C78-45AE-AEBD-20334A3BE5F8}" sibTransId="{A1E9FA4E-8B8D-48C4-9C1A-A50F6CF244E1}"/>
    <dgm:cxn modelId="{C4141226-D664-4797-B2D8-4767567328AE}" type="presOf" srcId="{3ABE64BC-AD05-4269-ABA8-9D6016E51FD3}" destId="{B03179D9-037B-4A92-B357-9D917DFD21BC}" srcOrd="1" destOrd="0" presId="urn:microsoft.com/office/officeart/2009/3/layout/HorizontalOrganizationChart"/>
    <dgm:cxn modelId="{36540466-7D6D-4519-8DD8-B84E519ACE4C}" type="presOf" srcId="{2BA1CE0E-B957-4DF9-A298-CC204078BE9D}" destId="{99088990-4B85-4290-B7E6-FC1E894A5658}"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6150F257-8E6D-4A75-AB4F-1E49FF8465D0}" type="presOf" srcId="{4AC46161-3C78-45AE-AEBD-20334A3BE5F8}" destId="{1BA97028-45F6-433E-A8C2-BB6489B00EE0}" srcOrd="0" destOrd="0" presId="urn:microsoft.com/office/officeart/2009/3/layout/HorizontalOrganizationChart"/>
    <dgm:cxn modelId="{F1B84059-71AF-4518-9E8F-395AFED72963}" type="presOf" srcId="{3ABE64BC-AD05-4269-ABA8-9D6016E51FD3}" destId="{1D1343AC-2CF1-4B47-B2AD-BB3366E0B6A3}" srcOrd="0" destOrd="0" presId="urn:microsoft.com/office/officeart/2009/3/layout/HorizontalOrganizationChart"/>
    <dgm:cxn modelId="{0E3EB88E-2EEB-40AF-91FC-4D23A77F6AEF}" type="presOf" srcId="{D85A9374-293A-496A-A709-65B305D4C72B}" destId="{0B5D3682-4539-4631-960E-92F35A647B78}" srcOrd="0" destOrd="0" presId="urn:microsoft.com/office/officeart/2009/3/layout/HorizontalOrganizationChart"/>
    <dgm:cxn modelId="{3718099C-E44D-4487-A259-83119938D0E3}" type="presOf" srcId="{04A46509-1924-4C76-BDFD-EA977C79DCDB}" destId="{330FFFD1-F0ED-4B1E-A974-DAFAB75306DE}" srcOrd="0" destOrd="0" presId="urn:microsoft.com/office/officeart/2009/3/layout/HorizontalOrganizationChart"/>
    <dgm:cxn modelId="{D3F923B6-6CF5-42BD-9EEB-46CFAFD7DF56}" type="presOf" srcId="{D85A9374-293A-496A-A709-65B305D4C72B}" destId="{AB1904D9-749F-4B01-B52E-1EB87129752B}" srcOrd="1" destOrd="0" presId="urn:microsoft.com/office/officeart/2009/3/layout/HorizontalOrganizationChart"/>
    <dgm:cxn modelId="{54A5FDC4-461C-471B-BCDE-696D1FA6142D}" type="presOf" srcId="{2BA1CE0E-B957-4DF9-A298-CC204078BE9D}" destId="{4A5A5CD7-0A09-4A73-8EF8-A8360110170C}" srcOrd="0" destOrd="0" presId="urn:microsoft.com/office/officeart/2009/3/layout/HorizontalOrganizationChart"/>
    <dgm:cxn modelId="{7E3A17F6-8CB0-4D78-8A23-0EA7602370B5}" srcId="{3274FC0B-3881-4D90-9856-13FCC0CC8738}" destId="{3ABE64BC-AD05-4269-ABA8-9D6016E51FD3}" srcOrd="0" destOrd="0" parTransId="{85C394C7-3754-40B3-94F7-37EADB1554C5}" sibTransId="{2B002C5E-B3E3-4BE0-9533-8CD8CBD23788}"/>
    <dgm:cxn modelId="{5C1D9FD3-2296-44B9-95A7-3C89C4EF3317}" type="presParOf" srcId="{365E2A47-DAF9-43A8-AC22-4B6DCCD9314B}" destId="{EE3CADEA-6CE7-4A35-9FCB-A3B20B932D97}" srcOrd="0" destOrd="0" presId="urn:microsoft.com/office/officeart/2009/3/layout/HorizontalOrganizationChart"/>
    <dgm:cxn modelId="{8D477903-1672-4C3F-8EC0-F169E5F0CC97}" type="presParOf" srcId="{EE3CADEA-6CE7-4A35-9FCB-A3B20B932D97}" destId="{C54E3753-62A5-4625-9C22-FBF95E6D99AC}" srcOrd="0" destOrd="0" presId="urn:microsoft.com/office/officeart/2009/3/layout/HorizontalOrganizationChart"/>
    <dgm:cxn modelId="{FF41C18F-FDA9-45E6-8942-B74B935F3D0D}" type="presParOf" srcId="{C54E3753-62A5-4625-9C22-FBF95E6D99AC}" destId="{1D1343AC-2CF1-4B47-B2AD-BB3366E0B6A3}" srcOrd="0" destOrd="0" presId="urn:microsoft.com/office/officeart/2009/3/layout/HorizontalOrganizationChart"/>
    <dgm:cxn modelId="{DD1B061E-BC61-4EA6-9C4F-4C8CE1D870F2}" type="presParOf" srcId="{C54E3753-62A5-4625-9C22-FBF95E6D99AC}" destId="{B03179D9-037B-4A92-B357-9D917DFD21BC}" srcOrd="1" destOrd="0" presId="urn:microsoft.com/office/officeart/2009/3/layout/HorizontalOrganizationChart"/>
    <dgm:cxn modelId="{FFD58F19-5E6E-44A9-A39C-7CFDE16FF230}" type="presParOf" srcId="{EE3CADEA-6CE7-4A35-9FCB-A3B20B932D97}" destId="{3BCCDC5F-54CB-46C9-9719-F8FB156C147E}" srcOrd="1" destOrd="0" presId="urn:microsoft.com/office/officeart/2009/3/layout/HorizontalOrganizationChart"/>
    <dgm:cxn modelId="{122A59DC-A0B5-40D3-B784-16B226560645}" type="presParOf" srcId="{3BCCDC5F-54CB-46C9-9719-F8FB156C147E}" destId="{330FFFD1-F0ED-4B1E-A974-DAFAB75306DE}" srcOrd="0" destOrd="0" presId="urn:microsoft.com/office/officeart/2009/3/layout/HorizontalOrganizationChart"/>
    <dgm:cxn modelId="{8B8889FD-A4CC-4248-B8DB-FF02CFAE5CC0}" type="presParOf" srcId="{3BCCDC5F-54CB-46C9-9719-F8FB156C147E}" destId="{3770053E-3C07-4BC1-B78E-A67975008FED}" srcOrd="1" destOrd="0" presId="urn:microsoft.com/office/officeart/2009/3/layout/HorizontalOrganizationChart"/>
    <dgm:cxn modelId="{3A3A74A2-9F7B-4D79-B1F2-2996C8656F77}" type="presParOf" srcId="{3770053E-3C07-4BC1-B78E-A67975008FED}" destId="{6D0E56D1-CC90-45D1-9723-E81180FD464D}" srcOrd="0" destOrd="0" presId="urn:microsoft.com/office/officeart/2009/3/layout/HorizontalOrganizationChart"/>
    <dgm:cxn modelId="{83393EDA-9359-4555-9EBF-32D175017BA7}" type="presParOf" srcId="{6D0E56D1-CC90-45D1-9723-E81180FD464D}" destId="{4A5A5CD7-0A09-4A73-8EF8-A8360110170C}" srcOrd="0" destOrd="0" presId="urn:microsoft.com/office/officeart/2009/3/layout/HorizontalOrganizationChart"/>
    <dgm:cxn modelId="{1DAC7D07-DCC5-4136-AE35-7A25DA66B1BE}" type="presParOf" srcId="{6D0E56D1-CC90-45D1-9723-E81180FD464D}" destId="{99088990-4B85-4290-B7E6-FC1E894A5658}" srcOrd="1" destOrd="0" presId="urn:microsoft.com/office/officeart/2009/3/layout/HorizontalOrganizationChart"/>
    <dgm:cxn modelId="{9685ED45-2AF1-4777-963E-5D5F479BCF10}" type="presParOf" srcId="{3770053E-3C07-4BC1-B78E-A67975008FED}" destId="{27F66664-19F0-48BE-83A7-135C17E18904}" srcOrd="1" destOrd="0" presId="urn:microsoft.com/office/officeart/2009/3/layout/HorizontalOrganizationChart"/>
    <dgm:cxn modelId="{F961A446-7FF0-41A7-9804-D5809C07C82E}" type="presParOf" srcId="{27F66664-19F0-48BE-83A7-135C17E18904}" destId="{1BA97028-45F6-433E-A8C2-BB6489B00EE0}" srcOrd="0" destOrd="0" presId="urn:microsoft.com/office/officeart/2009/3/layout/HorizontalOrganizationChart"/>
    <dgm:cxn modelId="{889A15B1-2C7C-49EB-8C7E-57DAE5843A11}" type="presParOf" srcId="{27F66664-19F0-48BE-83A7-135C17E18904}" destId="{61827290-700F-4104-8413-1EDADE771474}" srcOrd="1" destOrd="0" presId="urn:microsoft.com/office/officeart/2009/3/layout/HorizontalOrganizationChart"/>
    <dgm:cxn modelId="{74779144-D2E3-4F6F-8C5A-1BEB3237DEB9}" type="presParOf" srcId="{61827290-700F-4104-8413-1EDADE771474}" destId="{8DEFE306-64B9-4346-84C3-AECA0EF5ABAD}" srcOrd="0" destOrd="0" presId="urn:microsoft.com/office/officeart/2009/3/layout/HorizontalOrganizationChart"/>
    <dgm:cxn modelId="{73E510A0-D371-433E-9C68-65405121B534}" type="presParOf" srcId="{8DEFE306-64B9-4346-84C3-AECA0EF5ABAD}" destId="{0B5D3682-4539-4631-960E-92F35A647B78}" srcOrd="0" destOrd="0" presId="urn:microsoft.com/office/officeart/2009/3/layout/HorizontalOrganizationChart"/>
    <dgm:cxn modelId="{D64D278C-942D-4A12-8410-B645653F3E93}" type="presParOf" srcId="{8DEFE306-64B9-4346-84C3-AECA0EF5ABAD}" destId="{AB1904D9-749F-4B01-B52E-1EB87129752B}" srcOrd="1" destOrd="0" presId="urn:microsoft.com/office/officeart/2009/3/layout/HorizontalOrganizationChart"/>
    <dgm:cxn modelId="{A7A6B3F9-0227-4074-B261-DF769904C3E0}" type="presParOf" srcId="{61827290-700F-4104-8413-1EDADE771474}" destId="{F64394C0-AF84-4AFD-A5D2-5FBAC33B1417}" srcOrd="1" destOrd="0" presId="urn:microsoft.com/office/officeart/2009/3/layout/HorizontalOrganizationChart"/>
    <dgm:cxn modelId="{4920085E-9BF9-420A-A05E-8DCFFB7A2796}" type="presParOf" srcId="{61827290-700F-4104-8413-1EDADE771474}" destId="{875A99E0-76EA-4CA3-A82D-6ADB7CF991A0}" srcOrd="2" destOrd="0" presId="urn:microsoft.com/office/officeart/2009/3/layout/HorizontalOrganizationChart"/>
    <dgm:cxn modelId="{45454AE8-9F9C-4902-A9F3-645D2A596B62}" type="presParOf" srcId="{3770053E-3C07-4BC1-B78E-A67975008FED}" destId="{24AAA482-A72F-4FB5-9F2B-02FFF090A2DD}" srcOrd="2" destOrd="0" presId="urn:microsoft.com/office/officeart/2009/3/layout/HorizontalOrganizationChart"/>
    <dgm:cxn modelId="{ADF59F12-D2D1-469E-B9DD-EF127514AD94}" type="presParOf" srcId="{EE3CADEA-6CE7-4A35-9FCB-A3B20B932D97}" destId="{FC486E10-2A75-4879-8ED7-46918AEC0850}" srcOrd="2" destOrd="0" presId="urn:microsoft.com/office/officeart/2009/3/layout/HorizontalOrganizationChart"/>
  </dgm:cxnLst>
  <dgm:bg/>
  <dgm:whole/>
  <dgm:extLst>
    <a:ext uri="http://schemas.microsoft.com/office/drawing/2008/diagram">
      <dsp:dataModelExt xmlns:dsp="http://schemas.microsoft.com/office/drawing/2008/diagram" relId="rId12"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3274FC0B-3881-4D90-9856-13FCC0CC8738}" type="doc">
      <dgm:prSet loTypeId="urn:microsoft.com/office/officeart/2009/3/layout/HorizontalOrganizationChart" loCatId="hierarchy" qsTypeId="urn:microsoft.com/office/officeart/2005/8/quickstyle/simple1" qsCatId="simple" csTypeId="urn:microsoft.com/office/officeart/2005/8/colors/accent2_4" csCatId="accent2" phldr="1"/>
      <dgm:spPr/>
      <dgm:t>
        <a:bodyPr/>
        <a:lstStyle/>
        <a:p>
          <a:endParaRPr lang="de-AT"/>
        </a:p>
      </dgm:t>
    </dgm:pt>
    <dgm:pt modelId="{80556901-C682-45E0-8A0E-05EC2A9392E4}">
      <dgm:prSet phldrT="[Text]" custT="1"/>
      <dgm:spPr/>
      <dgm:t>
        <a:bodyPr/>
        <a:lstStyle/>
        <a:p>
          <a:r>
            <a:rPr lang="de-AT" sz="1400">
              <a:solidFill>
                <a:srgbClr val="000000"/>
              </a:solidFill>
            </a:rPr>
            <a:t>Land</a:t>
          </a:r>
        </a:p>
      </dgm:t>
    </dgm:pt>
    <dgm:pt modelId="{9E8DB2C0-EA9A-4B62-A3A2-2372772C3D02}" type="parTrans" cxnId="{50944200-3327-429F-8239-BD59E2C25F97}">
      <dgm:prSet/>
      <dgm:spPr/>
      <dgm:t>
        <a:bodyPr/>
        <a:lstStyle/>
        <a:p>
          <a:endParaRPr lang="de-AT" sz="1400">
            <a:solidFill>
              <a:srgbClr val="000000"/>
            </a:solidFill>
          </a:endParaRPr>
        </a:p>
      </dgm:t>
    </dgm:pt>
    <dgm:pt modelId="{BEBE92A9-845C-4091-AB6E-2BBC15424E01}" type="sibTrans" cxnId="{50944200-3327-429F-8239-BD59E2C25F97}">
      <dgm:prSet/>
      <dgm:spPr/>
      <dgm:t>
        <a:bodyPr/>
        <a:lstStyle/>
        <a:p>
          <a:endParaRPr lang="de-AT" sz="1400">
            <a:solidFill>
              <a:srgbClr val="000000"/>
            </a:solidFill>
          </a:endParaRPr>
        </a:p>
      </dgm:t>
    </dgm:pt>
    <dgm:pt modelId="{ED4EC4D6-DA51-4A89-AFDD-431C6F298BCE}">
      <dgm:prSet phldrT="[Text]" custT="1"/>
      <dgm:spPr/>
      <dgm:t>
        <a:bodyPr/>
        <a:lstStyle/>
        <a:p>
          <a:r>
            <a:rPr lang="de-AT" sz="1400">
              <a:solidFill>
                <a:srgbClr val="000000"/>
              </a:solidFill>
            </a:rPr>
            <a:t>Straße</a:t>
          </a:r>
        </a:p>
      </dgm:t>
    </dgm:pt>
    <dgm:pt modelId="{DCEDE53C-3B5A-46AF-9EDC-C6914C12508D}" type="parTrans" cxnId="{0AF612CD-9FA9-4F81-BC72-01BBAF96F01B}">
      <dgm:prSet/>
      <dgm:spPr/>
      <dgm:t>
        <a:bodyPr/>
        <a:lstStyle/>
        <a:p>
          <a:endParaRPr lang="de-AT" sz="1400">
            <a:solidFill>
              <a:srgbClr val="000000"/>
            </a:solidFill>
          </a:endParaRPr>
        </a:p>
      </dgm:t>
    </dgm:pt>
    <dgm:pt modelId="{44D40EEB-BA24-451E-B5FA-6AE8A42A5241}" type="sibTrans" cxnId="{0AF612CD-9FA9-4F81-BC72-01BBAF96F01B}">
      <dgm:prSet/>
      <dgm:spPr/>
      <dgm:t>
        <a:bodyPr/>
        <a:lstStyle/>
        <a:p>
          <a:endParaRPr lang="de-AT" sz="1400">
            <a:solidFill>
              <a:srgbClr val="000000"/>
            </a:solidFill>
          </a:endParaRPr>
        </a:p>
      </dgm:t>
    </dgm:pt>
    <dgm:pt modelId="{866B4043-0F46-488A-A536-253533558EC3}">
      <dgm:prSet phldrT="[Text]" custT="1"/>
      <dgm:spPr/>
      <dgm:t>
        <a:bodyPr/>
        <a:lstStyle/>
        <a:p>
          <a:r>
            <a:rPr lang="de-AT" sz="1400">
              <a:solidFill>
                <a:srgbClr val="000000"/>
              </a:solidFill>
            </a:rPr>
            <a:t>Rohrleitung</a:t>
          </a:r>
        </a:p>
      </dgm:t>
    </dgm:pt>
    <dgm:pt modelId="{CD5FDFDE-0ABF-44C9-B2A8-DA7647E8D6F9}" type="parTrans" cxnId="{3FBE0A02-A0D1-41AD-A6CA-27C22F57B3B5}">
      <dgm:prSet/>
      <dgm:spPr/>
      <dgm:t>
        <a:bodyPr/>
        <a:lstStyle/>
        <a:p>
          <a:endParaRPr lang="de-AT" sz="1400">
            <a:solidFill>
              <a:srgbClr val="000000"/>
            </a:solidFill>
          </a:endParaRPr>
        </a:p>
      </dgm:t>
    </dgm:pt>
    <dgm:pt modelId="{D2296940-66F7-4EA2-98CD-7E27A897CFB8}" type="sibTrans" cxnId="{3FBE0A02-A0D1-41AD-A6CA-27C22F57B3B5}">
      <dgm:prSet/>
      <dgm:spPr/>
      <dgm:t>
        <a:bodyPr/>
        <a:lstStyle/>
        <a:p>
          <a:endParaRPr lang="de-AT" sz="1400">
            <a:solidFill>
              <a:srgbClr val="000000"/>
            </a:solidFill>
          </a:endParaRPr>
        </a:p>
      </dgm:t>
    </dgm:pt>
    <dgm:pt modelId="{93CAEB7C-F859-4BE6-BF14-C189C4154D2F}">
      <dgm:prSet phldrT="[Text]" custT="1"/>
      <dgm:spPr/>
      <dgm:t>
        <a:bodyPr/>
        <a:lstStyle/>
        <a:p>
          <a:r>
            <a:rPr lang="de-AT" sz="1400">
              <a:solidFill>
                <a:srgbClr val="000000"/>
              </a:solidFill>
            </a:rPr>
            <a:t>Schiene</a:t>
          </a:r>
        </a:p>
      </dgm:t>
    </dgm:pt>
    <dgm:pt modelId="{4FAE68D6-9722-405E-837D-326EFB3B2B96}" type="parTrans" cxnId="{A8F73616-BDC8-4930-9953-F5F4029FFE7E}">
      <dgm:prSet/>
      <dgm:spPr/>
      <dgm:t>
        <a:bodyPr/>
        <a:lstStyle/>
        <a:p>
          <a:endParaRPr lang="de-AT" sz="1400">
            <a:solidFill>
              <a:srgbClr val="000000"/>
            </a:solidFill>
          </a:endParaRPr>
        </a:p>
      </dgm:t>
    </dgm:pt>
    <dgm:pt modelId="{FAD76139-6EE5-41BA-8C34-3B42DFF48242}" type="sibTrans" cxnId="{A8F73616-BDC8-4930-9953-F5F4029FFE7E}">
      <dgm:prSet/>
      <dgm:spPr/>
      <dgm:t>
        <a:bodyPr/>
        <a:lstStyle/>
        <a:p>
          <a:endParaRPr lang="de-AT" sz="1400">
            <a:solidFill>
              <a:srgbClr val="000000"/>
            </a:solidFill>
          </a:endParaRPr>
        </a:p>
      </dgm:t>
    </dgm:pt>
    <dgm:pt modelId="{78628017-4972-4E70-8263-E93312A7618B}">
      <dgm:prSet phldrT="[Text]" custT="1"/>
      <dgm:spPr/>
      <dgm:t>
        <a:bodyPr/>
        <a:lstStyle/>
        <a:p>
          <a:r>
            <a:rPr lang="de-AT" sz="1400">
              <a:solidFill>
                <a:srgbClr val="000000"/>
              </a:solidFill>
            </a:rPr>
            <a:t>Rohrfernleitung</a:t>
          </a:r>
        </a:p>
      </dgm:t>
    </dgm:pt>
    <dgm:pt modelId="{EB61086B-9737-479E-8BF9-DDCE167743F0}" type="parTrans" cxnId="{49733B52-0122-47C9-B2B4-49222B9E401C}">
      <dgm:prSet/>
      <dgm:spPr/>
      <dgm:t>
        <a:bodyPr/>
        <a:lstStyle/>
        <a:p>
          <a:endParaRPr lang="de-AT" sz="1400">
            <a:solidFill>
              <a:srgbClr val="000000"/>
            </a:solidFill>
          </a:endParaRPr>
        </a:p>
      </dgm:t>
    </dgm:pt>
    <dgm:pt modelId="{4BE6A12A-CEFF-4FF6-A7C4-EBFA406EC1F1}" type="sibTrans" cxnId="{49733B52-0122-47C9-B2B4-49222B9E401C}">
      <dgm:prSet/>
      <dgm:spPr/>
      <dgm:t>
        <a:bodyPr/>
        <a:lstStyle/>
        <a:p>
          <a:endParaRPr lang="de-AT" sz="1400">
            <a:solidFill>
              <a:srgbClr val="000000"/>
            </a:solidFill>
          </a:endParaRPr>
        </a:p>
      </dgm:t>
    </dgm:pt>
    <dgm:pt modelId="{F9C3555A-2432-4E3D-9217-9BE51E52E084}">
      <dgm:prSet phldrT="[Text]" custT="1"/>
      <dgm:spPr/>
      <dgm:t>
        <a:bodyPr/>
        <a:lstStyle/>
        <a:p>
          <a:r>
            <a:rPr lang="de-AT" sz="1400">
              <a:solidFill>
                <a:srgbClr val="000000"/>
              </a:solidFill>
            </a:rPr>
            <a:t>Bahn</a:t>
          </a:r>
        </a:p>
      </dgm:t>
    </dgm:pt>
    <dgm:pt modelId="{F2C7D409-CD19-4A42-A3DC-B1FAA1B64433}" type="parTrans" cxnId="{C66FC6A4-7F74-4F28-A3CB-C81D18D6710C}">
      <dgm:prSet/>
      <dgm:spPr/>
      <dgm:t>
        <a:bodyPr/>
        <a:lstStyle/>
        <a:p>
          <a:endParaRPr lang="de-AT" sz="1400">
            <a:solidFill>
              <a:srgbClr val="000000"/>
            </a:solidFill>
          </a:endParaRPr>
        </a:p>
      </dgm:t>
    </dgm:pt>
    <dgm:pt modelId="{6A9B1319-0318-4485-AAE8-4BE07F161022}" type="sibTrans" cxnId="{C66FC6A4-7F74-4F28-A3CB-C81D18D6710C}">
      <dgm:prSet/>
      <dgm:spPr/>
      <dgm:t>
        <a:bodyPr/>
        <a:lstStyle/>
        <a:p>
          <a:endParaRPr lang="de-AT" sz="1400">
            <a:solidFill>
              <a:srgbClr val="000000"/>
            </a:solidFill>
          </a:endParaRPr>
        </a:p>
      </dgm:t>
    </dgm:pt>
    <dgm:pt modelId="{699E0ED8-EBD1-49DA-B72D-5B0E81440D1B}">
      <dgm:prSet phldrT="[Text]" custT="1"/>
      <dgm:spPr/>
      <dgm:t>
        <a:bodyPr/>
        <a:lstStyle/>
        <a:p>
          <a:r>
            <a:rPr lang="de-AT" sz="1400">
              <a:solidFill>
                <a:srgbClr val="000000"/>
              </a:solidFill>
            </a:rPr>
            <a:t>LKW</a:t>
          </a:r>
        </a:p>
      </dgm:t>
    </dgm:pt>
    <dgm:pt modelId="{8C73F3E5-E1FA-4FCD-ACD7-BBB9F013AF71}" type="parTrans" cxnId="{7B9148AF-B3B4-44C9-8BA0-7AE5C1B6C850}">
      <dgm:prSet/>
      <dgm:spPr/>
      <dgm:t>
        <a:bodyPr/>
        <a:lstStyle/>
        <a:p>
          <a:endParaRPr lang="de-AT" sz="1400">
            <a:solidFill>
              <a:srgbClr val="000000"/>
            </a:solidFill>
          </a:endParaRPr>
        </a:p>
      </dgm:t>
    </dgm:pt>
    <dgm:pt modelId="{D8D6B93A-7DF5-492A-AFE7-75298147D560}" type="sibTrans" cxnId="{7B9148AF-B3B4-44C9-8BA0-7AE5C1B6C850}">
      <dgm:prSet/>
      <dgm:spPr/>
      <dgm:t>
        <a:bodyPr/>
        <a:lstStyle/>
        <a:p>
          <a:endParaRPr lang="de-AT" sz="1400">
            <a:solidFill>
              <a:srgbClr val="000000"/>
            </a:solidFill>
          </a:endParaRPr>
        </a:p>
      </dgm:t>
    </dgm:pt>
    <dgm:pt modelId="{365E2A47-DAF9-43A8-AC22-4B6DCCD9314B}" type="pres">
      <dgm:prSet presAssocID="{3274FC0B-3881-4D90-9856-13FCC0CC8738}" presName="hierChild1" presStyleCnt="0">
        <dgm:presLayoutVars>
          <dgm:orgChart val="1"/>
          <dgm:chPref val="1"/>
          <dgm:dir/>
          <dgm:animOne val="branch"/>
          <dgm:animLvl val="lvl"/>
          <dgm:resizeHandles/>
        </dgm:presLayoutVars>
      </dgm:prSet>
      <dgm:spPr/>
    </dgm:pt>
    <dgm:pt modelId="{107DF3D3-0363-4228-8FA4-3248182D2E48}" type="pres">
      <dgm:prSet presAssocID="{80556901-C682-45E0-8A0E-05EC2A9392E4}" presName="hierRoot1" presStyleCnt="0">
        <dgm:presLayoutVars>
          <dgm:hierBranch val="init"/>
        </dgm:presLayoutVars>
      </dgm:prSet>
      <dgm:spPr/>
    </dgm:pt>
    <dgm:pt modelId="{76250FC4-D2CB-4DE3-BEA1-80042F8E6300}" type="pres">
      <dgm:prSet presAssocID="{80556901-C682-45E0-8A0E-05EC2A9392E4}" presName="rootComposite1" presStyleCnt="0"/>
      <dgm:spPr/>
    </dgm:pt>
    <dgm:pt modelId="{0CA271CD-AB60-4B56-BBDE-8FC5201AD48B}" type="pres">
      <dgm:prSet presAssocID="{80556901-C682-45E0-8A0E-05EC2A9392E4}" presName="rootText1" presStyleLbl="node0" presStyleIdx="0" presStyleCnt="1">
        <dgm:presLayoutVars>
          <dgm:chPref val="3"/>
        </dgm:presLayoutVars>
      </dgm:prSet>
      <dgm:spPr/>
    </dgm:pt>
    <dgm:pt modelId="{6FB2A708-1FFE-4925-8C8F-5A624CE85395}" type="pres">
      <dgm:prSet presAssocID="{80556901-C682-45E0-8A0E-05EC2A9392E4}" presName="rootConnector1" presStyleLbl="node1" presStyleIdx="0" presStyleCnt="0"/>
      <dgm:spPr/>
    </dgm:pt>
    <dgm:pt modelId="{C282E79E-8426-4F1C-8B85-375ECC6DC6C7}" type="pres">
      <dgm:prSet presAssocID="{80556901-C682-45E0-8A0E-05EC2A9392E4}" presName="hierChild2" presStyleCnt="0"/>
      <dgm:spPr/>
    </dgm:pt>
    <dgm:pt modelId="{2D73707A-DA1F-4956-A172-2E59592A07BA}" type="pres">
      <dgm:prSet presAssocID="{DCEDE53C-3B5A-46AF-9EDC-C6914C12508D}" presName="Name64" presStyleLbl="parChTrans1D2" presStyleIdx="0" presStyleCnt="3"/>
      <dgm:spPr/>
    </dgm:pt>
    <dgm:pt modelId="{C23BFD7F-5418-4BAB-B5D9-472BECDC20CE}" type="pres">
      <dgm:prSet presAssocID="{ED4EC4D6-DA51-4A89-AFDD-431C6F298BCE}" presName="hierRoot2" presStyleCnt="0">
        <dgm:presLayoutVars>
          <dgm:hierBranch val="init"/>
        </dgm:presLayoutVars>
      </dgm:prSet>
      <dgm:spPr/>
    </dgm:pt>
    <dgm:pt modelId="{093CEF4C-6B82-42A2-B633-B0575C7BDE7F}" type="pres">
      <dgm:prSet presAssocID="{ED4EC4D6-DA51-4A89-AFDD-431C6F298BCE}" presName="rootComposite" presStyleCnt="0"/>
      <dgm:spPr/>
    </dgm:pt>
    <dgm:pt modelId="{585B211D-B54C-48D3-9C4E-232605076D45}" type="pres">
      <dgm:prSet presAssocID="{ED4EC4D6-DA51-4A89-AFDD-431C6F298BCE}" presName="rootText" presStyleLbl="node2" presStyleIdx="0" presStyleCnt="3">
        <dgm:presLayoutVars>
          <dgm:chPref val="3"/>
        </dgm:presLayoutVars>
      </dgm:prSet>
      <dgm:spPr/>
    </dgm:pt>
    <dgm:pt modelId="{DB99BF74-FDB5-498A-AAEF-8C8212EE750B}" type="pres">
      <dgm:prSet presAssocID="{ED4EC4D6-DA51-4A89-AFDD-431C6F298BCE}" presName="rootConnector" presStyleLbl="node2" presStyleIdx="0" presStyleCnt="3"/>
      <dgm:spPr/>
    </dgm:pt>
    <dgm:pt modelId="{324620CB-BA0F-4BEF-98DE-D49C515DCC28}" type="pres">
      <dgm:prSet presAssocID="{ED4EC4D6-DA51-4A89-AFDD-431C6F298BCE}" presName="hierChild4" presStyleCnt="0"/>
      <dgm:spPr/>
    </dgm:pt>
    <dgm:pt modelId="{937DCB20-ADEF-4DDA-86A6-78C29362BB10}" type="pres">
      <dgm:prSet presAssocID="{8C73F3E5-E1FA-4FCD-ACD7-BBB9F013AF71}" presName="Name64" presStyleLbl="parChTrans1D3" presStyleIdx="0" presStyleCnt="3"/>
      <dgm:spPr/>
    </dgm:pt>
    <dgm:pt modelId="{13C2D9F4-ADD3-42BE-860B-6ECEBB4DD9FD}" type="pres">
      <dgm:prSet presAssocID="{699E0ED8-EBD1-49DA-B72D-5B0E81440D1B}" presName="hierRoot2" presStyleCnt="0">
        <dgm:presLayoutVars>
          <dgm:hierBranch val="init"/>
        </dgm:presLayoutVars>
      </dgm:prSet>
      <dgm:spPr/>
    </dgm:pt>
    <dgm:pt modelId="{AE836FE3-7EA7-4415-81CE-A3DC3738B4D2}" type="pres">
      <dgm:prSet presAssocID="{699E0ED8-EBD1-49DA-B72D-5B0E81440D1B}" presName="rootComposite" presStyleCnt="0"/>
      <dgm:spPr/>
    </dgm:pt>
    <dgm:pt modelId="{0E2D3AA7-A03F-4B0E-A11C-A175AC84CA36}" type="pres">
      <dgm:prSet presAssocID="{699E0ED8-EBD1-49DA-B72D-5B0E81440D1B}" presName="rootText" presStyleLbl="node3" presStyleIdx="0" presStyleCnt="3">
        <dgm:presLayoutVars>
          <dgm:chPref val="3"/>
        </dgm:presLayoutVars>
      </dgm:prSet>
      <dgm:spPr/>
    </dgm:pt>
    <dgm:pt modelId="{6B36F7D1-8D76-4EC5-A113-3ADF12489C9D}" type="pres">
      <dgm:prSet presAssocID="{699E0ED8-EBD1-49DA-B72D-5B0E81440D1B}" presName="rootConnector" presStyleLbl="node3" presStyleIdx="0" presStyleCnt="3"/>
      <dgm:spPr/>
    </dgm:pt>
    <dgm:pt modelId="{6BB26241-267F-4517-BC17-9F5BA14BBA1B}" type="pres">
      <dgm:prSet presAssocID="{699E0ED8-EBD1-49DA-B72D-5B0E81440D1B}" presName="hierChild4" presStyleCnt="0"/>
      <dgm:spPr/>
    </dgm:pt>
    <dgm:pt modelId="{9A26A0CD-4663-4BAC-AF09-9DB99E405C52}" type="pres">
      <dgm:prSet presAssocID="{699E0ED8-EBD1-49DA-B72D-5B0E81440D1B}" presName="hierChild5" presStyleCnt="0"/>
      <dgm:spPr/>
    </dgm:pt>
    <dgm:pt modelId="{AD748470-A56B-46E9-BE6A-6818EAF1E814}" type="pres">
      <dgm:prSet presAssocID="{ED4EC4D6-DA51-4A89-AFDD-431C6F298BCE}" presName="hierChild5" presStyleCnt="0"/>
      <dgm:spPr/>
    </dgm:pt>
    <dgm:pt modelId="{6FC13BEC-97A8-4342-A954-8C0995E77994}" type="pres">
      <dgm:prSet presAssocID="{4FAE68D6-9722-405E-837D-326EFB3B2B96}" presName="Name64" presStyleLbl="parChTrans1D2" presStyleIdx="1" presStyleCnt="3"/>
      <dgm:spPr/>
    </dgm:pt>
    <dgm:pt modelId="{6D6F5500-D0CF-4F13-A303-0C0AA7B6C0CE}" type="pres">
      <dgm:prSet presAssocID="{93CAEB7C-F859-4BE6-BF14-C189C4154D2F}" presName="hierRoot2" presStyleCnt="0">
        <dgm:presLayoutVars>
          <dgm:hierBranch val="init"/>
        </dgm:presLayoutVars>
      </dgm:prSet>
      <dgm:spPr/>
    </dgm:pt>
    <dgm:pt modelId="{9B53F9A2-74E6-4CE9-B41A-19C98A032DBD}" type="pres">
      <dgm:prSet presAssocID="{93CAEB7C-F859-4BE6-BF14-C189C4154D2F}" presName="rootComposite" presStyleCnt="0"/>
      <dgm:spPr/>
    </dgm:pt>
    <dgm:pt modelId="{C17587F1-7F92-4D22-838C-B1FB028CB7E2}" type="pres">
      <dgm:prSet presAssocID="{93CAEB7C-F859-4BE6-BF14-C189C4154D2F}" presName="rootText" presStyleLbl="node2" presStyleIdx="1" presStyleCnt="3">
        <dgm:presLayoutVars>
          <dgm:chPref val="3"/>
        </dgm:presLayoutVars>
      </dgm:prSet>
      <dgm:spPr/>
    </dgm:pt>
    <dgm:pt modelId="{F15826FC-8B45-407C-B5F8-1EA482667F22}" type="pres">
      <dgm:prSet presAssocID="{93CAEB7C-F859-4BE6-BF14-C189C4154D2F}" presName="rootConnector" presStyleLbl="node2" presStyleIdx="1" presStyleCnt="3"/>
      <dgm:spPr/>
    </dgm:pt>
    <dgm:pt modelId="{7292AF2D-F67F-4F8A-B2FB-A0F1310E7C6D}" type="pres">
      <dgm:prSet presAssocID="{93CAEB7C-F859-4BE6-BF14-C189C4154D2F}" presName="hierChild4" presStyleCnt="0"/>
      <dgm:spPr/>
    </dgm:pt>
    <dgm:pt modelId="{724B4061-0319-4700-80A5-EA3D80620A67}" type="pres">
      <dgm:prSet presAssocID="{F2C7D409-CD19-4A42-A3DC-B1FAA1B64433}" presName="Name64" presStyleLbl="parChTrans1D3" presStyleIdx="1" presStyleCnt="3"/>
      <dgm:spPr/>
    </dgm:pt>
    <dgm:pt modelId="{283D3976-7F57-4CD4-A0BD-8D3E72E3A2FE}" type="pres">
      <dgm:prSet presAssocID="{F9C3555A-2432-4E3D-9217-9BE51E52E084}" presName="hierRoot2" presStyleCnt="0">
        <dgm:presLayoutVars>
          <dgm:hierBranch val="init"/>
        </dgm:presLayoutVars>
      </dgm:prSet>
      <dgm:spPr/>
    </dgm:pt>
    <dgm:pt modelId="{7E99B7F4-4570-4F57-8F24-89A6ADEB94DF}" type="pres">
      <dgm:prSet presAssocID="{F9C3555A-2432-4E3D-9217-9BE51E52E084}" presName="rootComposite" presStyleCnt="0"/>
      <dgm:spPr/>
    </dgm:pt>
    <dgm:pt modelId="{8B245939-B2BC-4952-AB36-002105B2D235}" type="pres">
      <dgm:prSet presAssocID="{F9C3555A-2432-4E3D-9217-9BE51E52E084}" presName="rootText" presStyleLbl="node3" presStyleIdx="1" presStyleCnt="3">
        <dgm:presLayoutVars>
          <dgm:chPref val="3"/>
        </dgm:presLayoutVars>
      </dgm:prSet>
      <dgm:spPr/>
    </dgm:pt>
    <dgm:pt modelId="{179ACDB7-0C0C-45AD-B5DA-174A0B8D0A77}" type="pres">
      <dgm:prSet presAssocID="{F9C3555A-2432-4E3D-9217-9BE51E52E084}" presName="rootConnector" presStyleLbl="node3" presStyleIdx="1" presStyleCnt="3"/>
      <dgm:spPr/>
    </dgm:pt>
    <dgm:pt modelId="{9933412C-1954-4B30-9D42-8C5AA933F349}" type="pres">
      <dgm:prSet presAssocID="{F9C3555A-2432-4E3D-9217-9BE51E52E084}" presName="hierChild4" presStyleCnt="0"/>
      <dgm:spPr/>
    </dgm:pt>
    <dgm:pt modelId="{9E0467E8-8A29-43B8-B9D2-B50FCE2537D0}" type="pres">
      <dgm:prSet presAssocID="{F9C3555A-2432-4E3D-9217-9BE51E52E084}" presName="hierChild5" presStyleCnt="0"/>
      <dgm:spPr/>
    </dgm:pt>
    <dgm:pt modelId="{D2C4A83B-2785-42A7-B772-B3D88B92A8E3}" type="pres">
      <dgm:prSet presAssocID="{93CAEB7C-F859-4BE6-BF14-C189C4154D2F}" presName="hierChild5" presStyleCnt="0"/>
      <dgm:spPr/>
    </dgm:pt>
    <dgm:pt modelId="{81C50075-2CBF-4891-B0B6-4CBB93AEDEE9}" type="pres">
      <dgm:prSet presAssocID="{EB61086B-9737-479E-8BF9-DDCE167743F0}" presName="Name64" presStyleLbl="parChTrans1D2" presStyleIdx="2" presStyleCnt="3"/>
      <dgm:spPr/>
    </dgm:pt>
    <dgm:pt modelId="{29DE36D9-C4CB-4B08-9703-3EA7EC7ADF99}" type="pres">
      <dgm:prSet presAssocID="{78628017-4972-4E70-8263-E93312A7618B}" presName="hierRoot2" presStyleCnt="0">
        <dgm:presLayoutVars>
          <dgm:hierBranch val="init"/>
        </dgm:presLayoutVars>
      </dgm:prSet>
      <dgm:spPr/>
    </dgm:pt>
    <dgm:pt modelId="{ADA2BDA1-37A4-4AFE-9AC5-8EE7B23F2CA0}" type="pres">
      <dgm:prSet presAssocID="{78628017-4972-4E70-8263-E93312A7618B}" presName="rootComposite" presStyleCnt="0"/>
      <dgm:spPr/>
    </dgm:pt>
    <dgm:pt modelId="{F751843A-E794-4029-964E-218A3D526721}" type="pres">
      <dgm:prSet presAssocID="{78628017-4972-4E70-8263-E93312A7618B}" presName="rootText" presStyleLbl="node2" presStyleIdx="2" presStyleCnt="3">
        <dgm:presLayoutVars>
          <dgm:chPref val="3"/>
        </dgm:presLayoutVars>
      </dgm:prSet>
      <dgm:spPr/>
    </dgm:pt>
    <dgm:pt modelId="{A281A120-61F3-416C-BC84-7569F220FD98}" type="pres">
      <dgm:prSet presAssocID="{78628017-4972-4E70-8263-E93312A7618B}" presName="rootConnector" presStyleLbl="node2" presStyleIdx="2" presStyleCnt="3"/>
      <dgm:spPr/>
    </dgm:pt>
    <dgm:pt modelId="{5171D661-74E2-47C7-8252-4466A8366283}" type="pres">
      <dgm:prSet presAssocID="{78628017-4972-4E70-8263-E93312A7618B}" presName="hierChild4" presStyleCnt="0"/>
      <dgm:spPr/>
    </dgm:pt>
    <dgm:pt modelId="{2EAC137F-0715-4104-B259-177C7856F7C5}" type="pres">
      <dgm:prSet presAssocID="{CD5FDFDE-0ABF-44C9-B2A8-DA7647E8D6F9}" presName="Name64" presStyleLbl="parChTrans1D3" presStyleIdx="2" presStyleCnt="3"/>
      <dgm:spPr/>
    </dgm:pt>
    <dgm:pt modelId="{B119A510-B795-4ADF-9D4A-5CDB43548ED6}" type="pres">
      <dgm:prSet presAssocID="{866B4043-0F46-488A-A536-253533558EC3}" presName="hierRoot2" presStyleCnt="0">
        <dgm:presLayoutVars>
          <dgm:hierBranch val="init"/>
        </dgm:presLayoutVars>
      </dgm:prSet>
      <dgm:spPr/>
    </dgm:pt>
    <dgm:pt modelId="{0259447C-6E3A-4A9B-ABFD-34AD21C7903F}" type="pres">
      <dgm:prSet presAssocID="{866B4043-0F46-488A-A536-253533558EC3}" presName="rootComposite" presStyleCnt="0"/>
      <dgm:spPr/>
    </dgm:pt>
    <dgm:pt modelId="{4B19D878-701B-40B5-AB15-A9FBEE464F4A}" type="pres">
      <dgm:prSet presAssocID="{866B4043-0F46-488A-A536-253533558EC3}" presName="rootText" presStyleLbl="node3" presStyleIdx="2" presStyleCnt="3">
        <dgm:presLayoutVars>
          <dgm:chPref val="3"/>
        </dgm:presLayoutVars>
      </dgm:prSet>
      <dgm:spPr/>
    </dgm:pt>
    <dgm:pt modelId="{C5029027-D9F2-44C0-8E49-8A7C5170B12B}" type="pres">
      <dgm:prSet presAssocID="{866B4043-0F46-488A-A536-253533558EC3}" presName="rootConnector" presStyleLbl="node3" presStyleIdx="2" presStyleCnt="3"/>
      <dgm:spPr/>
    </dgm:pt>
    <dgm:pt modelId="{1DB1934D-5B7A-462C-ADA6-5A2D5B0DA60D}" type="pres">
      <dgm:prSet presAssocID="{866B4043-0F46-488A-A536-253533558EC3}" presName="hierChild4" presStyleCnt="0"/>
      <dgm:spPr/>
    </dgm:pt>
    <dgm:pt modelId="{3CA08FFB-4663-4694-8059-25B0E3377A9D}" type="pres">
      <dgm:prSet presAssocID="{866B4043-0F46-488A-A536-253533558EC3}" presName="hierChild5" presStyleCnt="0"/>
      <dgm:spPr/>
    </dgm:pt>
    <dgm:pt modelId="{5EE2139C-2EB7-408E-A6E2-4803263EC64C}" type="pres">
      <dgm:prSet presAssocID="{78628017-4972-4E70-8263-E93312A7618B}" presName="hierChild5" presStyleCnt="0"/>
      <dgm:spPr/>
    </dgm:pt>
    <dgm:pt modelId="{510C925F-10DC-4823-B03D-07093044DCFA}" type="pres">
      <dgm:prSet presAssocID="{80556901-C682-45E0-8A0E-05EC2A9392E4}" presName="hierChild3" presStyleCnt="0"/>
      <dgm:spPr/>
    </dgm:pt>
  </dgm:ptLst>
  <dgm:cxnLst>
    <dgm:cxn modelId="{50944200-3327-429F-8239-BD59E2C25F97}" srcId="{3274FC0B-3881-4D90-9856-13FCC0CC8738}" destId="{80556901-C682-45E0-8A0E-05EC2A9392E4}" srcOrd="0" destOrd="0" parTransId="{9E8DB2C0-EA9A-4B62-A3A2-2372772C3D02}" sibTransId="{BEBE92A9-845C-4091-AB6E-2BBC15424E01}"/>
    <dgm:cxn modelId="{3B42C600-DA4B-4578-A15E-6DD04EDB6031}" type="presOf" srcId="{80556901-C682-45E0-8A0E-05EC2A9392E4}" destId="{6FB2A708-1FFE-4925-8C8F-5A624CE85395}" srcOrd="1" destOrd="0" presId="urn:microsoft.com/office/officeart/2009/3/layout/HorizontalOrganizationChart"/>
    <dgm:cxn modelId="{3FBE0A02-A0D1-41AD-A6CA-27C22F57B3B5}" srcId="{78628017-4972-4E70-8263-E93312A7618B}" destId="{866B4043-0F46-488A-A536-253533558EC3}" srcOrd="0" destOrd="0" parTransId="{CD5FDFDE-0ABF-44C9-B2A8-DA7647E8D6F9}" sibTransId="{D2296940-66F7-4EA2-98CD-7E27A897CFB8}"/>
    <dgm:cxn modelId="{3F7BD206-2BC0-4AF5-B86B-34625C5FEEC6}" type="presOf" srcId="{78628017-4972-4E70-8263-E93312A7618B}" destId="{A281A120-61F3-416C-BC84-7569F220FD98}" srcOrd="1" destOrd="0" presId="urn:microsoft.com/office/officeart/2009/3/layout/HorizontalOrganizationChart"/>
    <dgm:cxn modelId="{A8F73616-BDC8-4930-9953-F5F4029FFE7E}" srcId="{80556901-C682-45E0-8A0E-05EC2A9392E4}" destId="{93CAEB7C-F859-4BE6-BF14-C189C4154D2F}" srcOrd="1" destOrd="0" parTransId="{4FAE68D6-9722-405E-837D-326EFB3B2B96}" sibTransId="{FAD76139-6EE5-41BA-8C34-3B42DFF48242}"/>
    <dgm:cxn modelId="{DEE82723-6A3C-43B9-9D75-759427EACA37}" type="presOf" srcId="{866B4043-0F46-488A-A536-253533558EC3}" destId="{4B19D878-701B-40B5-AB15-A9FBEE464F4A}" srcOrd="0" destOrd="0" presId="urn:microsoft.com/office/officeart/2009/3/layout/HorizontalOrganizationChart"/>
    <dgm:cxn modelId="{6ECD5062-C4E1-43AB-831E-C4ADF9519DB3}" type="presOf" srcId="{EB61086B-9737-479E-8BF9-DDCE167743F0}" destId="{81C50075-2CBF-4891-B0B6-4CBB93AEDEE9}" srcOrd="0" destOrd="0" presId="urn:microsoft.com/office/officeart/2009/3/layout/HorizontalOrganizationChart"/>
    <dgm:cxn modelId="{4774BE64-4FF0-4585-BED8-11C9AAD1DB9D}" type="presOf" srcId="{80556901-C682-45E0-8A0E-05EC2A9392E4}" destId="{0CA271CD-AB60-4B56-BBDE-8FC5201AD48B}" srcOrd="0" destOrd="0" presId="urn:microsoft.com/office/officeart/2009/3/layout/HorizontalOrganizationChart"/>
    <dgm:cxn modelId="{31D6B46D-DF58-4486-96B3-48109F8E352A}" type="presOf" srcId="{F9C3555A-2432-4E3D-9217-9BE51E52E084}" destId="{179ACDB7-0C0C-45AD-B5DA-174A0B8D0A77}" srcOrd="1" destOrd="0" presId="urn:microsoft.com/office/officeart/2009/3/layout/HorizontalOrganizationChart"/>
    <dgm:cxn modelId="{C911586E-12C7-439F-897F-DE44319B6D66}" type="presOf" srcId="{3274FC0B-3881-4D90-9856-13FCC0CC8738}" destId="{365E2A47-DAF9-43A8-AC22-4B6DCCD9314B}" srcOrd="0" destOrd="0" presId="urn:microsoft.com/office/officeart/2009/3/layout/HorizontalOrganizationChart"/>
    <dgm:cxn modelId="{A8E08C4F-9483-4184-B923-60CD3E06DC8A}" type="presOf" srcId="{F2C7D409-CD19-4A42-A3DC-B1FAA1B64433}" destId="{724B4061-0319-4700-80A5-EA3D80620A67}" srcOrd="0" destOrd="0" presId="urn:microsoft.com/office/officeart/2009/3/layout/HorizontalOrganizationChart"/>
    <dgm:cxn modelId="{49733B52-0122-47C9-B2B4-49222B9E401C}" srcId="{80556901-C682-45E0-8A0E-05EC2A9392E4}" destId="{78628017-4972-4E70-8263-E93312A7618B}" srcOrd="2" destOrd="0" parTransId="{EB61086B-9737-479E-8BF9-DDCE167743F0}" sibTransId="{4BE6A12A-CEFF-4FF6-A7C4-EBFA406EC1F1}"/>
    <dgm:cxn modelId="{0E147954-3D3D-473A-9217-CA5073B79F49}" type="presOf" srcId="{93CAEB7C-F859-4BE6-BF14-C189C4154D2F}" destId="{F15826FC-8B45-407C-B5F8-1EA482667F22}" srcOrd="1" destOrd="0" presId="urn:microsoft.com/office/officeart/2009/3/layout/HorizontalOrganizationChart"/>
    <dgm:cxn modelId="{3BDF8974-5240-438E-85DA-9F04E01C1F3A}" type="presOf" srcId="{ED4EC4D6-DA51-4A89-AFDD-431C6F298BCE}" destId="{585B211D-B54C-48D3-9C4E-232605076D45}" srcOrd="0" destOrd="0" presId="urn:microsoft.com/office/officeart/2009/3/layout/HorizontalOrganizationChart"/>
    <dgm:cxn modelId="{0110A455-5E07-4FD8-BA00-A7F9BEAF20EA}" type="presOf" srcId="{CD5FDFDE-0ABF-44C9-B2A8-DA7647E8D6F9}" destId="{2EAC137F-0715-4104-B259-177C7856F7C5}" srcOrd="0" destOrd="0" presId="urn:microsoft.com/office/officeart/2009/3/layout/HorizontalOrganizationChart"/>
    <dgm:cxn modelId="{868E108A-0509-4801-AD4F-EE60910C7F14}" type="presOf" srcId="{8C73F3E5-E1FA-4FCD-ACD7-BBB9F013AF71}" destId="{937DCB20-ADEF-4DDA-86A6-78C29362BB10}" srcOrd="0" destOrd="0" presId="urn:microsoft.com/office/officeart/2009/3/layout/HorizontalOrganizationChart"/>
    <dgm:cxn modelId="{DB775C8C-09E3-42EB-9123-37A7F90C56A1}" type="presOf" srcId="{78628017-4972-4E70-8263-E93312A7618B}" destId="{F751843A-E794-4029-964E-218A3D526721}" srcOrd="0" destOrd="0" presId="urn:microsoft.com/office/officeart/2009/3/layout/HorizontalOrganizationChart"/>
    <dgm:cxn modelId="{C66FC6A4-7F74-4F28-A3CB-C81D18D6710C}" srcId="{93CAEB7C-F859-4BE6-BF14-C189C4154D2F}" destId="{F9C3555A-2432-4E3D-9217-9BE51E52E084}" srcOrd="0" destOrd="0" parTransId="{F2C7D409-CD19-4A42-A3DC-B1FAA1B64433}" sibTransId="{6A9B1319-0318-4485-AAE8-4BE07F161022}"/>
    <dgm:cxn modelId="{251A6FA7-6246-4B83-B2FC-82AA154FE5A1}" type="presOf" srcId="{F9C3555A-2432-4E3D-9217-9BE51E52E084}" destId="{8B245939-B2BC-4952-AB36-002105B2D235}" srcOrd="0" destOrd="0" presId="urn:microsoft.com/office/officeart/2009/3/layout/HorizontalOrganizationChart"/>
    <dgm:cxn modelId="{5E676EAD-A3DB-4C0F-BFAD-CCD4CF59A945}" type="presOf" srcId="{4FAE68D6-9722-405E-837D-326EFB3B2B96}" destId="{6FC13BEC-97A8-4342-A954-8C0995E77994}" srcOrd="0" destOrd="0" presId="urn:microsoft.com/office/officeart/2009/3/layout/HorizontalOrganizationChart"/>
    <dgm:cxn modelId="{7B9148AF-B3B4-44C9-8BA0-7AE5C1B6C850}" srcId="{ED4EC4D6-DA51-4A89-AFDD-431C6F298BCE}" destId="{699E0ED8-EBD1-49DA-B72D-5B0E81440D1B}" srcOrd="0" destOrd="0" parTransId="{8C73F3E5-E1FA-4FCD-ACD7-BBB9F013AF71}" sibTransId="{D8D6B93A-7DF5-492A-AFE7-75298147D560}"/>
    <dgm:cxn modelId="{DCE21AB2-C7C8-40C3-907E-2E5DD47B1F48}" type="presOf" srcId="{ED4EC4D6-DA51-4A89-AFDD-431C6F298BCE}" destId="{DB99BF74-FDB5-498A-AAEF-8C8212EE750B}" srcOrd="1" destOrd="0" presId="urn:microsoft.com/office/officeart/2009/3/layout/HorizontalOrganizationChart"/>
    <dgm:cxn modelId="{0CCBB8B4-E43E-44F2-BB76-60E5F89D7303}" type="presOf" srcId="{699E0ED8-EBD1-49DA-B72D-5B0E81440D1B}" destId="{0E2D3AA7-A03F-4B0E-A11C-A175AC84CA36}" srcOrd="0" destOrd="0" presId="urn:microsoft.com/office/officeart/2009/3/layout/HorizontalOrganizationChart"/>
    <dgm:cxn modelId="{784250C3-1382-4443-AF1C-3D3536726ABD}" type="presOf" srcId="{93CAEB7C-F859-4BE6-BF14-C189C4154D2F}" destId="{C17587F1-7F92-4D22-838C-B1FB028CB7E2}" srcOrd="0" destOrd="0" presId="urn:microsoft.com/office/officeart/2009/3/layout/HorizontalOrganizationChart"/>
    <dgm:cxn modelId="{6D5DCCCA-3A05-4191-9591-29FE4BFAC791}" type="presOf" srcId="{866B4043-0F46-488A-A536-253533558EC3}" destId="{C5029027-D9F2-44C0-8E49-8A7C5170B12B}" srcOrd="1" destOrd="0" presId="urn:microsoft.com/office/officeart/2009/3/layout/HorizontalOrganizationChart"/>
    <dgm:cxn modelId="{0AF612CD-9FA9-4F81-BC72-01BBAF96F01B}" srcId="{80556901-C682-45E0-8A0E-05EC2A9392E4}" destId="{ED4EC4D6-DA51-4A89-AFDD-431C6F298BCE}" srcOrd="0" destOrd="0" parTransId="{DCEDE53C-3B5A-46AF-9EDC-C6914C12508D}" sibTransId="{44D40EEB-BA24-451E-B5FA-6AE8A42A5241}"/>
    <dgm:cxn modelId="{D1259BEB-E196-4688-8E84-2964BF0F74AB}" type="presOf" srcId="{699E0ED8-EBD1-49DA-B72D-5B0E81440D1B}" destId="{6B36F7D1-8D76-4EC5-A113-3ADF12489C9D}" srcOrd="1" destOrd="0" presId="urn:microsoft.com/office/officeart/2009/3/layout/HorizontalOrganizationChart"/>
    <dgm:cxn modelId="{710AF0F6-9F60-418F-8428-39CA6BE77B37}" type="presOf" srcId="{DCEDE53C-3B5A-46AF-9EDC-C6914C12508D}" destId="{2D73707A-DA1F-4956-A172-2E59592A07BA}" srcOrd="0" destOrd="0" presId="urn:microsoft.com/office/officeart/2009/3/layout/HorizontalOrganizationChart"/>
    <dgm:cxn modelId="{AFAB832D-196D-43E7-8446-830FBBB3BCD8}" type="presParOf" srcId="{365E2A47-DAF9-43A8-AC22-4B6DCCD9314B}" destId="{107DF3D3-0363-4228-8FA4-3248182D2E48}" srcOrd="0" destOrd="0" presId="urn:microsoft.com/office/officeart/2009/3/layout/HorizontalOrganizationChart"/>
    <dgm:cxn modelId="{D5244A66-1CC3-4D6D-8AF7-AF34A9318BD7}" type="presParOf" srcId="{107DF3D3-0363-4228-8FA4-3248182D2E48}" destId="{76250FC4-D2CB-4DE3-BEA1-80042F8E6300}" srcOrd="0" destOrd="0" presId="urn:microsoft.com/office/officeart/2009/3/layout/HorizontalOrganizationChart"/>
    <dgm:cxn modelId="{F9499837-8EBA-42BA-B060-88A624660C74}" type="presParOf" srcId="{76250FC4-D2CB-4DE3-BEA1-80042F8E6300}" destId="{0CA271CD-AB60-4B56-BBDE-8FC5201AD48B}" srcOrd="0" destOrd="0" presId="urn:microsoft.com/office/officeart/2009/3/layout/HorizontalOrganizationChart"/>
    <dgm:cxn modelId="{88CBAA9A-D6B8-45AB-9A87-D63FFE8FBEFD}" type="presParOf" srcId="{76250FC4-D2CB-4DE3-BEA1-80042F8E6300}" destId="{6FB2A708-1FFE-4925-8C8F-5A624CE85395}" srcOrd="1" destOrd="0" presId="urn:microsoft.com/office/officeart/2009/3/layout/HorizontalOrganizationChart"/>
    <dgm:cxn modelId="{27AC02D8-F39C-4238-862C-5B8D03F520C9}" type="presParOf" srcId="{107DF3D3-0363-4228-8FA4-3248182D2E48}" destId="{C282E79E-8426-4F1C-8B85-375ECC6DC6C7}" srcOrd="1" destOrd="0" presId="urn:microsoft.com/office/officeart/2009/3/layout/HorizontalOrganizationChart"/>
    <dgm:cxn modelId="{24E2B08E-F4CA-4FCB-AE8A-3C6A1A2896C8}" type="presParOf" srcId="{C282E79E-8426-4F1C-8B85-375ECC6DC6C7}" destId="{2D73707A-DA1F-4956-A172-2E59592A07BA}" srcOrd="0" destOrd="0" presId="urn:microsoft.com/office/officeart/2009/3/layout/HorizontalOrganizationChart"/>
    <dgm:cxn modelId="{0FF7C846-2EAA-4312-B787-F52A12D5D15A}" type="presParOf" srcId="{C282E79E-8426-4F1C-8B85-375ECC6DC6C7}" destId="{C23BFD7F-5418-4BAB-B5D9-472BECDC20CE}" srcOrd="1" destOrd="0" presId="urn:microsoft.com/office/officeart/2009/3/layout/HorizontalOrganizationChart"/>
    <dgm:cxn modelId="{9BBFA9E2-58A1-4781-943C-C73BBBE39C86}" type="presParOf" srcId="{C23BFD7F-5418-4BAB-B5D9-472BECDC20CE}" destId="{093CEF4C-6B82-42A2-B633-B0575C7BDE7F}" srcOrd="0" destOrd="0" presId="urn:microsoft.com/office/officeart/2009/3/layout/HorizontalOrganizationChart"/>
    <dgm:cxn modelId="{EECEC3AC-DE3E-48D9-B4F2-83C015193295}" type="presParOf" srcId="{093CEF4C-6B82-42A2-B633-B0575C7BDE7F}" destId="{585B211D-B54C-48D3-9C4E-232605076D45}" srcOrd="0" destOrd="0" presId="urn:microsoft.com/office/officeart/2009/3/layout/HorizontalOrganizationChart"/>
    <dgm:cxn modelId="{FA4EE764-AF44-4995-B4DF-FCA9D88EF700}" type="presParOf" srcId="{093CEF4C-6B82-42A2-B633-B0575C7BDE7F}" destId="{DB99BF74-FDB5-498A-AAEF-8C8212EE750B}" srcOrd="1" destOrd="0" presId="urn:microsoft.com/office/officeart/2009/3/layout/HorizontalOrganizationChart"/>
    <dgm:cxn modelId="{F510129B-06C2-40F3-9B6E-76DDEC352B48}" type="presParOf" srcId="{C23BFD7F-5418-4BAB-B5D9-472BECDC20CE}" destId="{324620CB-BA0F-4BEF-98DE-D49C515DCC28}" srcOrd="1" destOrd="0" presId="urn:microsoft.com/office/officeart/2009/3/layout/HorizontalOrganizationChart"/>
    <dgm:cxn modelId="{492CD2D6-7D12-4AE0-8E0F-9B3E1FE32D68}" type="presParOf" srcId="{324620CB-BA0F-4BEF-98DE-D49C515DCC28}" destId="{937DCB20-ADEF-4DDA-86A6-78C29362BB10}" srcOrd="0" destOrd="0" presId="urn:microsoft.com/office/officeart/2009/3/layout/HorizontalOrganizationChart"/>
    <dgm:cxn modelId="{D48EEF18-61EC-4E9F-BB93-F7204813BE7F}" type="presParOf" srcId="{324620CB-BA0F-4BEF-98DE-D49C515DCC28}" destId="{13C2D9F4-ADD3-42BE-860B-6ECEBB4DD9FD}" srcOrd="1" destOrd="0" presId="urn:microsoft.com/office/officeart/2009/3/layout/HorizontalOrganizationChart"/>
    <dgm:cxn modelId="{B19DB342-E470-46D0-8D52-7F30FE29AA80}" type="presParOf" srcId="{13C2D9F4-ADD3-42BE-860B-6ECEBB4DD9FD}" destId="{AE836FE3-7EA7-4415-81CE-A3DC3738B4D2}" srcOrd="0" destOrd="0" presId="urn:microsoft.com/office/officeart/2009/3/layout/HorizontalOrganizationChart"/>
    <dgm:cxn modelId="{C03F4F58-D025-4BD5-BA59-16521A2B2BCC}" type="presParOf" srcId="{AE836FE3-7EA7-4415-81CE-A3DC3738B4D2}" destId="{0E2D3AA7-A03F-4B0E-A11C-A175AC84CA36}" srcOrd="0" destOrd="0" presId="urn:microsoft.com/office/officeart/2009/3/layout/HorizontalOrganizationChart"/>
    <dgm:cxn modelId="{4D2DCF57-1A5C-405A-A9E8-45600C675791}" type="presParOf" srcId="{AE836FE3-7EA7-4415-81CE-A3DC3738B4D2}" destId="{6B36F7D1-8D76-4EC5-A113-3ADF12489C9D}" srcOrd="1" destOrd="0" presId="urn:microsoft.com/office/officeart/2009/3/layout/HorizontalOrganizationChart"/>
    <dgm:cxn modelId="{D3CF4C22-B0EA-411F-A08C-E0726630CA3D}" type="presParOf" srcId="{13C2D9F4-ADD3-42BE-860B-6ECEBB4DD9FD}" destId="{6BB26241-267F-4517-BC17-9F5BA14BBA1B}" srcOrd="1" destOrd="0" presId="urn:microsoft.com/office/officeart/2009/3/layout/HorizontalOrganizationChart"/>
    <dgm:cxn modelId="{EA9AAB94-FCC8-4A13-8450-9F53E2DE336F}" type="presParOf" srcId="{13C2D9F4-ADD3-42BE-860B-6ECEBB4DD9FD}" destId="{9A26A0CD-4663-4BAC-AF09-9DB99E405C52}" srcOrd="2" destOrd="0" presId="urn:microsoft.com/office/officeart/2009/3/layout/HorizontalOrganizationChart"/>
    <dgm:cxn modelId="{B24663E1-6B78-426A-A678-2E7525285B30}" type="presParOf" srcId="{C23BFD7F-5418-4BAB-B5D9-472BECDC20CE}" destId="{AD748470-A56B-46E9-BE6A-6818EAF1E814}" srcOrd="2" destOrd="0" presId="urn:microsoft.com/office/officeart/2009/3/layout/HorizontalOrganizationChart"/>
    <dgm:cxn modelId="{AEB574BC-ECB2-4986-A6DF-A7B05B5BE445}" type="presParOf" srcId="{C282E79E-8426-4F1C-8B85-375ECC6DC6C7}" destId="{6FC13BEC-97A8-4342-A954-8C0995E77994}" srcOrd="2" destOrd="0" presId="urn:microsoft.com/office/officeart/2009/3/layout/HorizontalOrganizationChart"/>
    <dgm:cxn modelId="{0BF4A68B-5992-4A06-81FE-0DB09BA078A9}" type="presParOf" srcId="{C282E79E-8426-4F1C-8B85-375ECC6DC6C7}" destId="{6D6F5500-D0CF-4F13-A303-0C0AA7B6C0CE}" srcOrd="3" destOrd="0" presId="urn:microsoft.com/office/officeart/2009/3/layout/HorizontalOrganizationChart"/>
    <dgm:cxn modelId="{A754752B-6FB6-40EE-BEAD-C44E24ED4985}" type="presParOf" srcId="{6D6F5500-D0CF-4F13-A303-0C0AA7B6C0CE}" destId="{9B53F9A2-74E6-4CE9-B41A-19C98A032DBD}" srcOrd="0" destOrd="0" presId="urn:microsoft.com/office/officeart/2009/3/layout/HorizontalOrganizationChart"/>
    <dgm:cxn modelId="{C09241DF-B8E8-42D9-9591-F8CFA0D467AB}" type="presParOf" srcId="{9B53F9A2-74E6-4CE9-B41A-19C98A032DBD}" destId="{C17587F1-7F92-4D22-838C-B1FB028CB7E2}" srcOrd="0" destOrd="0" presId="urn:microsoft.com/office/officeart/2009/3/layout/HorizontalOrganizationChart"/>
    <dgm:cxn modelId="{C2AA6371-9A20-4659-BAEA-FC5CA0C2C4BA}" type="presParOf" srcId="{9B53F9A2-74E6-4CE9-B41A-19C98A032DBD}" destId="{F15826FC-8B45-407C-B5F8-1EA482667F22}" srcOrd="1" destOrd="0" presId="urn:microsoft.com/office/officeart/2009/3/layout/HorizontalOrganizationChart"/>
    <dgm:cxn modelId="{30CF73C7-4944-42CF-850F-9B0E17CF98D9}" type="presParOf" srcId="{6D6F5500-D0CF-4F13-A303-0C0AA7B6C0CE}" destId="{7292AF2D-F67F-4F8A-B2FB-A0F1310E7C6D}" srcOrd="1" destOrd="0" presId="urn:microsoft.com/office/officeart/2009/3/layout/HorizontalOrganizationChart"/>
    <dgm:cxn modelId="{8EFD68E4-1066-4518-B9D1-B710770C01A8}" type="presParOf" srcId="{7292AF2D-F67F-4F8A-B2FB-A0F1310E7C6D}" destId="{724B4061-0319-4700-80A5-EA3D80620A67}" srcOrd="0" destOrd="0" presId="urn:microsoft.com/office/officeart/2009/3/layout/HorizontalOrganizationChart"/>
    <dgm:cxn modelId="{C6EFF627-C078-49A7-B846-1455616CE381}" type="presParOf" srcId="{7292AF2D-F67F-4F8A-B2FB-A0F1310E7C6D}" destId="{283D3976-7F57-4CD4-A0BD-8D3E72E3A2FE}" srcOrd="1" destOrd="0" presId="urn:microsoft.com/office/officeart/2009/3/layout/HorizontalOrganizationChart"/>
    <dgm:cxn modelId="{C09258A4-5FA2-431B-8002-72CA6E352E54}" type="presParOf" srcId="{283D3976-7F57-4CD4-A0BD-8D3E72E3A2FE}" destId="{7E99B7F4-4570-4F57-8F24-89A6ADEB94DF}" srcOrd="0" destOrd="0" presId="urn:microsoft.com/office/officeart/2009/3/layout/HorizontalOrganizationChart"/>
    <dgm:cxn modelId="{8C4B0D86-A381-42BF-92A7-EF3360D93EAC}" type="presParOf" srcId="{7E99B7F4-4570-4F57-8F24-89A6ADEB94DF}" destId="{8B245939-B2BC-4952-AB36-002105B2D235}" srcOrd="0" destOrd="0" presId="urn:microsoft.com/office/officeart/2009/3/layout/HorizontalOrganizationChart"/>
    <dgm:cxn modelId="{3EB35043-ABD6-409D-86D2-5FD01C4C8102}" type="presParOf" srcId="{7E99B7F4-4570-4F57-8F24-89A6ADEB94DF}" destId="{179ACDB7-0C0C-45AD-B5DA-174A0B8D0A77}" srcOrd="1" destOrd="0" presId="urn:microsoft.com/office/officeart/2009/3/layout/HorizontalOrganizationChart"/>
    <dgm:cxn modelId="{6EAFD42C-35E1-4F24-B2C7-0BB456A37293}" type="presParOf" srcId="{283D3976-7F57-4CD4-A0BD-8D3E72E3A2FE}" destId="{9933412C-1954-4B30-9D42-8C5AA933F349}" srcOrd="1" destOrd="0" presId="urn:microsoft.com/office/officeart/2009/3/layout/HorizontalOrganizationChart"/>
    <dgm:cxn modelId="{94B75F45-CAEA-4506-80B6-F4930049153E}" type="presParOf" srcId="{283D3976-7F57-4CD4-A0BD-8D3E72E3A2FE}" destId="{9E0467E8-8A29-43B8-B9D2-B50FCE2537D0}" srcOrd="2" destOrd="0" presId="urn:microsoft.com/office/officeart/2009/3/layout/HorizontalOrganizationChart"/>
    <dgm:cxn modelId="{7858933D-2623-451C-96A1-B9691705CB9F}" type="presParOf" srcId="{6D6F5500-D0CF-4F13-A303-0C0AA7B6C0CE}" destId="{D2C4A83B-2785-42A7-B772-B3D88B92A8E3}" srcOrd="2" destOrd="0" presId="urn:microsoft.com/office/officeart/2009/3/layout/HorizontalOrganizationChart"/>
    <dgm:cxn modelId="{A2E071D6-D477-4FF4-A7B4-256EAC85CBF6}" type="presParOf" srcId="{C282E79E-8426-4F1C-8B85-375ECC6DC6C7}" destId="{81C50075-2CBF-4891-B0B6-4CBB93AEDEE9}" srcOrd="4" destOrd="0" presId="urn:microsoft.com/office/officeart/2009/3/layout/HorizontalOrganizationChart"/>
    <dgm:cxn modelId="{91CC51F1-4DF8-427C-A14D-9C319722C897}" type="presParOf" srcId="{C282E79E-8426-4F1C-8B85-375ECC6DC6C7}" destId="{29DE36D9-C4CB-4B08-9703-3EA7EC7ADF99}" srcOrd="5" destOrd="0" presId="urn:microsoft.com/office/officeart/2009/3/layout/HorizontalOrganizationChart"/>
    <dgm:cxn modelId="{EC5430F6-D52E-40F2-ACD3-D906DCF311D2}" type="presParOf" srcId="{29DE36D9-C4CB-4B08-9703-3EA7EC7ADF99}" destId="{ADA2BDA1-37A4-4AFE-9AC5-8EE7B23F2CA0}" srcOrd="0" destOrd="0" presId="urn:microsoft.com/office/officeart/2009/3/layout/HorizontalOrganizationChart"/>
    <dgm:cxn modelId="{6E0651B4-2103-4428-A600-083B070000F1}" type="presParOf" srcId="{ADA2BDA1-37A4-4AFE-9AC5-8EE7B23F2CA0}" destId="{F751843A-E794-4029-964E-218A3D526721}" srcOrd="0" destOrd="0" presId="urn:microsoft.com/office/officeart/2009/3/layout/HorizontalOrganizationChart"/>
    <dgm:cxn modelId="{12178DC7-4692-4DED-9734-91C3C2A95065}" type="presParOf" srcId="{ADA2BDA1-37A4-4AFE-9AC5-8EE7B23F2CA0}" destId="{A281A120-61F3-416C-BC84-7569F220FD98}" srcOrd="1" destOrd="0" presId="urn:microsoft.com/office/officeart/2009/3/layout/HorizontalOrganizationChart"/>
    <dgm:cxn modelId="{AB3A2E54-5E72-43AF-AD81-A2CE714B2231}" type="presParOf" srcId="{29DE36D9-C4CB-4B08-9703-3EA7EC7ADF99}" destId="{5171D661-74E2-47C7-8252-4466A8366283}" srcOrd="1" destOrd="0" presId="urn:microsoft.com/office/officeart/2009/3/layout/HorizontalOrganizationChart"/>
    <dgm:cxn modelId="{952B97C6-2CE0-4337-A18E-F34E8311A810}" type="presParOf" srcId="{5171D661-74E2-47C7-8252-4466A8366283}" destId="{2EAC137F-0715-4104-B259-177C7856F7C5}" srcOrd="0" destOrd="0" presId="urn:microsoft.com/office/officeart/2009/3/layout/HorizontalOrganizationChart"/>
    <dgm:cxn modelId="{5742C8FD-13CB-4B4D-AE8C-8DD1AC27A68B}" type="presParOf" srcId="{5171D661-74E2-47C7-8252-4466A8366283}" destId="{B119A510-B795-4ADF-9D4A-5CDB43548ED6}" srcOrd="1" destOrd="0" presId="urn:microsoft.com/office/officeart/2009/3/layout/HorizontalOrganizationChart"/>
    <dgm:cxn modelId="{EBE4DA7B-6C14-437E-BF23-080F6ECD2116}" type="presParOf" srcId="{B119A510-B795-4ADF-9D4A-5CDB43548ED6}" destId="{0259447C-6E3A-4A9B-ABFD-34AD21C7903F}" srcOrd="0" destOrd="0" presId="urn:microsoft.com/office/officeart/2009/3/layout/HorizontalOrganizationChart"/>
    <dgm:cxn modelId="{FE74485E-7EAB-4352-BC2C-E007B8E512F9}" type="presParOf" srcId="{0259447C-6E3A-4A9B-ABFD-34AD21C7903F}" destId="{4B19D878-701B-40B5-AB15-A9FBEE464F4A}" srcOrd="0" destOrd="0" presId="urn:microsoft.com/office/officeart/2009/3/layout/HorizontalOrganizationChart"/>
    <dgm:cxn modelId="{156F275D-BC54-427C-8571-0FE0E1AFEB18}" type="presParOf" srcId="{0259447C-6E3A-4A9B-ABFD-34AD21C7903F}" destId="{C5029027-D9F2-44C0-8E49-8A7C5170B12B}" srcOrd="1" destOrd="0" presId="urn:microsoft.com/office/officeart/2009/3/layout/HorizontalOrganizationChart"/>
    <dgm:cxn modelId="{F1333345-7E75-477A-9CFF-697E4B52451C}" type="presParOf" srcId="{B119A510-B795-4ADF-9D4A-5CDB43548ED6}" destId="{1DB1934D-5B7A-462C-ADA6-5A2D5B0DA60D}" srcOrd="1" destOrd="0" presId="urn:microsoft.com/office/officeart/2009/3/layout/HorizontalOrganizationChart"/>
    <dgm:cxn modelId="{27098F82-6D57-4375-96D4-5D43FFF363AF}" type="presParOf" srcId="{B119A510-B795-4ADF-9D4A-5CDB43548ED6}" destId="{3CA08FFB-4663-4694-8059-25B0E3377A9D}" srcOrd="2" destOrd="0" presId="urn:microsoft.com/office/officeart/2009/3/layout/HorizontalOrganizationChart"/>
    <dgm:cxn modelId="{CCB7678D-6FA1-49AB-9FD6-9DBEB72DE9A8}" type="presParOf" srcId="{29DE36D9-C4CB-4B08-9703-3EA7EC7ADF99}" destId="{5EE2139C-2EB7-408E-A6E2-4803263EC64C}" srcOrd="2" destOrd="0" presId="urn:microsoft.com/office/officeart/2009/3/layout/HorizontalOrganizationChart"/>
    <dgm:cxn modelId="{A4C5A5DB-30AF-4244-883C-0C755BA78F35}" type="presParOf" srcId="{107DF3D3-0363-4228-8FA4-3248182D2E48}" destId="{510C925F-10DC-4823-B03D-07093044DCFA}" srcOrd="2" destOrd="0" presId="urn:microsoft.com/office/officeart/2009/3/layout/HorizontalOrganizationChart"/>
  </dgm:cxnLst>
  <dgm:bg/>
  <dgm:whole/>
  <dgm:extLst>
    <a:ext uri="http://schemas.microsoft.com/office/drawing/2008/diagram">
      <dsp:dataModelExt xmlns:dsp="http://schemas.microsoft.com/office/drawing/2008/diagram" relId="rId17"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Transportgeschwindigkeit</a:t>
          </a:r>
        </a:p>
        <a:p>
          <a:r>
            <a:rPr lang="de-AT" sz="1800"/>
            <a:t>Netzdichte &amp; Flächendeckung</a:t>
          </a:r>
        </a:p>
        <a:p>
          <a:r>
            <a:rPr lang="de-AT" sz="1800"/>
            <a:t>Flexibilität</a:t>
          </a:r>
        </a:p>
        <a:p>
          <a:r>
            <a:rPr lang="de-AT" sz="1800"/>
            <a:t>Technischer Fortschritt</a:t>
          </a:r>
        </a:p>
        <a:p>
          <a:r>
            <a:rPr lang="de-AT" sz="1800"/>
            <a:t>Geringe Nutzungskosten</a:t>
          </a:r>
        </a:p>
        <a:p>
          <a:r>
            <a:rPr lang="de-AT" sz="1800"/>
            <a:t>Haus-zu-Haus-Verkehr ohne Umschlag</a:t>
          </a:r>
        </a:p>
        <a:p>
          <a:r>
            <a:rPr lang="de-AT" sz="1800"/>
            <a:t>Lokalisierung der Fahrzeuge und Kommunikation mit Personal</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Hohe externe Kosten (Umwelt, CO</a:t>
          </a:r>
          <a:r>
            <a:rPr lang="de-AT" sz="1800" baseline="-25000"/>
            <a:t>2</a:t>
          </a:r>
          <a:r>
            <a:rPr lang="de-AT" sz="1800"/>
            <a:t>-Ausstoß, Lärm, Unfälle,…)</a:t>
          </a:r>
        </a:p>
        <a:p>
          <a:r>
            <a:rPr lang="de-AT" sz="1800"/>
            <a:t>Ungünstiges Verhältnis zwischen Nutzlast und Eigengewicht der Fahrzeuge</a:t>
          </a:r>
        </a:p>
        <a:p>
          <a:r>
            <a:rPr lang="de-AT" sz="1800"/>
            <a:t>Begrenzte Ladekapazität</a:t>
          </a:r>
        </a:p>
        <a:p>
          <a:r>
            <a:rPr lang="de-AT" sz="1800"/>
            <a:t>Zeitliche Einschränkungen: Fahrverbote</a:t>
          </a:r>
        </a:p>
        <a:p>
          <a:r>
            <a:rPr lang="de-AT" sz="1800"/>
            <a:t>Relativ hohe Unfallgefahr</a:t>
          </a:r>
        </a:p>
        <a:p>
          <a:r>
            <a:rPr lang="de-AT" sz="1800"/>
            <a:t>Abhängigkeit von Straßenverhältnissen und Verkehrslage</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6502">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a:t>Massenleistungsfähigkeit</a:t>
          </a:r>
        </a:p>
        <a:p>
          <a:r>
            <a:rPr lang="de-AT" sz="1800"/>
            <a:t>Berechenbarkeit</a:t>
          </a:r>
        </a:p>
        <a:p>
          <a:r>
            <a:rPr lang="de-AT" sz="1800"/>
            <a:t>Geringes Unfallrisiko</a:t>
          </a:r>
        </a:p>
        <a:p>
          <a:r>
            <a:rPr lang="de-AT" sz="1800"/>
            <a:t>Weitgehend wetterunabhängig</a:t>
          </a:r>
        </a:p>
        <a:p>
          <a:r>
            <a:rPr lang="de-AT" sz="1800"/>
            <a:t>Geringe Transportkosten auf langen Strecken</a:t>
          </a:r>
        </a:p>
        <a:p>
          <a:r>
            <a:rPr lang="de-AT" sz="1800"/>
            <a:t>Geringe Umweltbelastung</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a:t>Eingeschränkte Grenzüberschreitungen</a:t>
          </a:r>
        </a:p>
        <a:p>
          <a:r>
            <a:rPr lang="de-AT" sz="1800"/>
            <a:t>Eingeschränkte Flexibilität</a:t>
          </a:r>
        </a:p>
        <a:p>
          <a:r>
            <a:rPr lang="de-AT" sz="1800"/>
            <a:t>Geringe Netzdichte</a:t>
          </a:r>
        </a:p>
        <a:p>
          <a:r>
            <a:rPr lang="de-AT" sz="1800"/>
            <a:t>Sendungsverfolgung schwierig</a:t>
          </a:r>
        </a:p>
        <a:p>
          <a:r>
            <a:rPr lang="de-AT" sz="1800"/>
            <a:t>Geringe Pünktlichkeitsrate (ÖBB Güterverkehr ca. 70%)</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2"/>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C61EEAEC-07BB-4AD4-801E-0E39EE96DA81}" type="doc">
      <dgm:prSet loTypeId="urn:microsoft.com/office/officeart/2009/3/layout/PlusandMinus" loCatId="relationship" qsTypeId="urn:microsoft.com/office/officeart/2005/8/quickstyle/simple1" qsCatId="simple" csTypeId="urn:microsoft.com/office/officeart/2005/8/colors/accent1_2" csCatId="accent1" phldr="1"/>
      <dgm:spPr/>
      <dgm:t>
        <a:bodyPr/>
        <a:lstStyle/>
        <a:p>
          <a:endParaRPr lang="de-AT"/>
        </a:p>
      </dgm:t>
    </dgm:pt>
    <dgm:pt modelId="{C9010142-FD13-49D3-94EF-A3BAC0C1D00A}">
      <dgm:prSet phldrT="[Text]" custT="1"/>
      <dgm:spPr/>
      <dgm:t>
        <a:bodyPr/>
        <a:lstStyle/>
        <a:p>
          <a:r>
            <a:rPr lang="de-AT" sz="1800" dirty="0"/>
            <a:t>Massenleistungsfähigkeit</a:t>
          </a:r>
        </a:p>
        <a:p>
          <a:r>
            <a:rPr lang="de-AT" sz="1800" dirty="0"/>
            <a:t>Sehr niedrige Transportkosten</a:t>
          </a:r>
        </a:p>
        <a:p>
          <a:r>
            <a:rPr lang="de-AT" sz="1800" dirty="0"/>
            <a:t>Geringe Umweltbelastung</a:t>
          </a:r>
        </a:p>
        <a:p>
          <a:r>
            <a:rPr lang="de-AT" sz="1800" dirty="0"/>
            <a:t>Sicherheit</a:t>
          </a:r>
        </a:p>
        <a:p>
          <a:r>
            <a:rPr lang="de-AT" sz="1800" dirty="0"/>
            <a:t>Transporthäufigkeit (24/7 einsatzbereit)</a:t>
          </a:r>
        </a:p>
        <a:p>
          <a:r>
            <a:rPr lang="de-AT" sz="1800" dirty="0"/>
            <a:t>Niedrige Infrastrukturkosten</a:t>
          </a:r>
        </a:p>
        <a:p>
          <a:r>
            <a:rPr lang="de-AT" sz="1800" dirty="0"/>
            <a:t>Frei verfügbare Infrastrukturkapazitäten (insb. Donau)</a:t>
          </a:r>
        </a:p>
      </dgm:t>
    </dgm:pt>
    <dgm:pt modelId="{1B79CE60-E096-46B9-B52A-DC889D7FDE80}" type="parTrans" cxnId="{653134EF-358E-4ACF-B84D-35B8E58A125D}">
      <dgm:prSet/>
      <dgm:spPr/>
      <dgm:t>
        <a:bodyPr/>
        <a:lstStyle/>
        <a:p>
          <a:endParaRPr lang="de-AT"/>
        </a:p>
      </dgm:t>
    </dgm:pt>
    <dgm:pt modelId="{EFD5B4E2-F203-4F86-BD48-620FFF666544}" type="sibTrans" cxnId="{653134EF-358E-4ACF-B84D-35B8E58A125D}">
      <dgm:prSet/>
      <dgm:spPr/>
      <dgm:t>
        <a:bodyPr/>
        <a:lstStyle/>
        <a:p>
          <a:endParaRPr lang="de-AT"/>
        </a:p>
      </dgm:t>
    </dgm:pt>
    <dgm:pt modelId="{E0235D22-2C76-4CE7-84C6-225D23223C62}">
      <dgm:prSet phldrT="[Text]" custT="1"/>
      <dgm:spPr/>
      <dgm:t>
        <a:bodyPr/>
        <a:lstStyle/>
        <a:p>
          <a:r>
            <a:rPr lang="de-AT" sz="1800" dirty="0"/>
            <a:t>Niedrige Transportgeschwindigkeit</a:t>
          </a:r>
        </a:p>
        <a:p>
          <a:r>
            <a:rPr lang="de-AT" sz="1800" dirty="0"/>
            <a:t>Geringe Netzdicht</a:t>
          </a:r>
        </a:p>
        <a:p>
          <a:r>
            <a:rPr lang="de-AT" sz="1800" dirty="0"/>
            <a:t>Abhängigkeit von Fahrwasserverhältnissen</a:t>
          </a:r>
        </a:p>
        <a:p>
          <a:r>
            <a:rPr lang="de-AT" sz="1800" dirty="0"/>
            <a:t>Liege-/Löschungsgebühren an Häfen</a:t>
          </a:r>
        </a:p>
        <a:p>
          <a:r>
            <a:rPr lang="de-AT" sz="1800" dirty="0"/>
            <a:t>Benötigt fast immer ein Landverkehrsmittel im Vor- und Nachlauf</a:t>
          </a:r>
        </a:p>
        <a:p>
          <a:endParaRPr lang="de-AT" sz="1800"/>
        </a:p>
        <a:p>
          <a:endParaRPr lang="de-AT" sz="1800"/>
        </a:p>
      </dgm:t>
    </dgm:pt>
    <dgm:pt modelId="{53931440-235F-45D7-B882-7CE69421953A}" type="parTrans" cxnId="{CBB1470B-5E96-4873-B845-23B23518EDC9}">
      <dgm:prSet/>
      <dgm:spPr/>
      <dgm:t>
        <a:bodyPr/>
        <a:lstStyle/>
        <a:p>
          <a:endParaRPr lang="de-AT"/>
        </a:p>
      </dgm:t>
    </dgm:pt>
    <dgm:pt modelId="{91A38511-4FC3-49FD-ACBE-F45D86918300}" type="sibTrans" cxnId="{CBB1470B-5E96-4873-B845-23B23518EDC9}">
      <dgm:prSet/>
      <dgm:spPr/>
      <dgm:t>
        <a:bodyPr/>
        <a:lstStyle/>
        <a:p>
          <a:endParaRPr lang="de-AT"/>
        </a:p>
      </dgm:t>
    </dgm:pt>
    <dgm:pt modelId="{D7932E01-5C5C-4391-8BD2-BBE6C954C71E}" type="pres">
      <dgm:prSet presAssocID="{C61EEAEC-07BB-4AD4-801E-0E39EE96DA81}" presName="Name0" presStyleCnt="0">
        <dgm:presLayoutVars>
          <dgm:chMax val="2"/>
          <dgm:chPref val="2"/>
          <dgm:dir/>
          <dgm:animOne/>
          <dgm:resizeHandles val="exact"/>
        </dgm:presLayoutVars>
      </dgm:prSet>
      <dgm:spPr/>
    </dgm:pt>
    <dgm:pt modelId="{EF7C9480-D6A4-4EF5-8A06-36A40CF0E472}" type="pres">
      <dgm:prSet presAssocID="{C61EEAEC-07BB-4AD4-801E-0E39EE96DA81}" presName="Background" presStyleLbl="bgImgPlace1" presStyleIdx="0" presStyleCnt="1" custScaleX="115709" custLinFactNeighborX="-243"/>
      <dgm:spPr>
        <a:solidFill>
          <a:schemeClr val="accent6">
            <a:lumMod val="20000"/>
            <a:lumOff val="80000"/>
          </a:schemeClr>
        </a:solidFill>
      </dgm:spPr>
    </dgm:pt>
    <dgm:pt modelId="{A693E8DE-2A43-4C71-BA77-CD48B6588861}" type="pres">
      <dgm:prSet presAssocID="{C61EEAEC-07BB-4AD4-801E-0E39EE96DA81}" presName="ParentText1" presStyleLbl="revTx" presStyleIdx="0" presStyleCnt="2" custScaleY="98199" custLinFactNeighborY="7945">
        <dgm:presLayoutVars>
          <dgm:chMax val="0"/>
          <dgm:chPref val="0"/>
          <dgm:bulletEnabled val="1"/>
        </dgm:presLayoutVars>
      </dgm:prSet>
      <dgm:spPr/>
    </dgm:pt>
    <dgm:pt modelId="{CB4D8583-CF73-4C67-A2F4-FD98748CA327}" type="pres">
      <dgm:prSet presAssocID="{C61EEAEC-07BB-4AD4-801E-0E39EE96DA81}" presName="ParentText2" presStyleLbl="revTx" presStyleIdx="1" presStyleCnt="2" custScaleX="103029" custLinFactNeighborX="8562" custLinFactNeighborY="8124">
        <dgm:presLayoutVars>
          <dgm:chMax val="0"/>
          <dgm:chPref val="0"/>
          <dgm:bulletEnabled val="1"/>
        </dgm:presLayoutVars>
      </dgm:prSet>
      <dgm:spPr/>
    </dgm:pt>
    <dgm:pt modelId="{5E31EE7C-0B73-4D78-B791-20AF35432774}" type="pres">
      <dgm:prSet presAssocID="{C61EEAEC-07BB-4AD4-801E-0E39EE96DA81}" presName="Plus" presStyleLbl="alignNode1" presStyleIdx="0" presStyleCnt="2" custScaleX="56148" custScaleY="53496" custLinFactNeighborX="-34592" custLinFactNeighborY="1412"/>
      <dgm:spPr/>
    </dgm:pt>
    <dgm:pt modelId="{A6BA400D-D1FB-49F6-9C9D-970AD6A050D0}" type="pres">
      <dgm:prSet presAssocID="{C61EEAEC-07BB-4AD4-801E-0E39EE96DA81}" presName="Minus" presStyleLbl="alignNode1" presStyleIdx="1" presStyleCnt="2" custScaleX="56148" custScaleY="53496" custLinFactNeighborX="48718"/>
      <dgm:spPr/>
    </dgm:pt>
    <dgm:pt modelId="{0EB72C34-5550-43BA-A92F-FF4E706F04DB}" type="pres">
      <dgm:prSet presAssocID="{C61EEAEC-07BB-4AD4-801E-0E39EE96DA81}" presName="Divider" presStyleLbl="parChTrans1D1" presStyleIdx="0" presStyleCnt="1"/>
      <dgm:spPr/>
    </dgm:pt>
  </dgm:ptLst>
  <dgm:cxnLst>
    <dgm:cxn modelId="{B44DC003-869B-4469-B35D-9A4A6913B2C4}" type="presOf" srcId="{C9010142-FD13-49D3-94EF-A3BAC0C1D00A}" destId="{A693E8DE-2A43-4C71-BA77-CD48B6588861}" srcOrd="0" destOrd="0" presId="urn:microsoft.com/office/officeart/2009/3/layout/PlusandMinus"/>
    <dgm:cxn modelId="{CBB1470B-5E96-4873-B845-23B23518EDC9}" srcId="{C61EEAEC-07BB-4AD4-801E-0E39EE96DA81}" destId="{E0235D22-2C76-4CE7-84C6-225D23223C62}" srcOrd="1" destOrd="0" parTransId="{53931440-235F-45D7-B882-7CE69421953A}" sibTransId="{91A38511-4FC3-49FD-ACBE-F45D86918300}"/>
    <dgm:cxn modelId="{032838B9-13A1-4DB8-83F0-068374F2502A}" type="presOf" srcId="{E0235D22-2C76-4CE7-84C6-225D23223C62}" destId="{CB4D8583-CF73-4C67-A2F4-FD98748CA327}" srcOrd="0" destOrd="0" presId="urn:microsoft.com/office/officeart/2009/3/layout/PlusandMinus"/>
    <dgm:cxn modelId="{EDEFC1E2-D2C5-4377-81DC-2FE80534DC9C}" type="presOf" srcId="{C61EEAEC-07BB-4AD4-801E-0E39EE96DA81}" destId="{D7932E01-5C5C-4391-8BD2-BBE6C954C71E}" srcOrd="0" destOrd="0" presId="urn:microsoft.com/office/officeart/2009/3/layout/PlusandMinus"/>
    <dgm:cxn modelId="{653134EF-358E-4ACF-B84D-35B8E58A125D}" srcId="{C61EEAEC-07BB-4AD4-801E-0E39EE96DA81}" destId="{C9010142-FD13-49D3-94EF-A3BAC0C1D00A}" srcOrd="0" destOrd="0" parTransId="{1B79CE60-E096-46B9-B52A-DC889D7FDE80}" sibTransId="{EFD5B4E2-F203-4F86-BD48-620FFF666544}"/>
    <dgm:cxn modelId="{B44317BD-517C-497B-8324-5134A08A2B52}" type="presParOf" srcId="{D7932E01-5C5C-4391-8BD2-BBE6C954C71E}" destId="{EF7C9480-D6A4-4EF5-8A06-36A40CF0E472}" srcOrd="0" destOrd="0" presId="urn:microsoft.com/office/officeart/2009/3/layout/PlusandMinus"/>
    <dgm:cxn modelId="{B5E9A6AB-FAEB-4543-9436-772DF7477E78}" type="presParOf" srcId="{D7932E01-5C5C-4391-8BD2-BBE6C954C71E}" destId="{A693E8DE-2A43-4C71-BA77-CD48B6588861}" srcOrd="1" destOrd="0" presId="urn:microsoft.com/office/officeart/2009/3/layout/PlusandMinus"/>
    <dgm:cxn modelId="{18DBA73B-1FAB-42B0-8931-1EA76CDF9A23}" type="presParOf" srcId="{D7932E01-5C5C-4391-8BD2-BBE6C954C71E}" destId="{CB4D8583-CF73-4C67-A2F4-FD98748CA327}" srcOrd="2" destOrd="0" presId="urn:microsoft.com/office/officeart/2009/3/layout/PlusandMinus"/>
    <dgm:cxn modelId="{6132B74C-B66C-4DE2-B951-0DE011ADDD43}" type="presParOf" srcId="{D7932E01-5C5C-4391-8BD2-BBE6C954C71E}" destId="{5E31EE7C-0B73-4D78-B791-20AF35432774}" srcOrd="3" destOrd="0" presId="urn:microsoft.com/office/officeart/2009/3/layout/PlusandMinus"/>
    <dgm:cxn modelId="{E3A200F6-E7C1-44E4-8749-B303297BE08A}" type="presParOf" srcId="{D7932E01-5C5C-4391-8BD2-BBE6C954C71E}" destId="{A6BA400D-D1FB-49F6-9C9D-970AD6A050D0}" srcOrd="4" destOrd="0" presId="urn:microsoft.com/office/officeart/2009/3/layout/PlusandMinus"/>
    <dgm:cxn modelId="{E6FD89BE-96AC-4B34-98EA-20977EC5B98D}" type="presParOf" srcId="{D7932E01-5C5C-4391-8BD2-BBE6C954C71E}" destId="{0EB72C34-5550-43BA-A92F-FF4E706F04DB}" srcOrd="5" destOrd="0" presId="urn:microsoft.com/office/officeart/2009/3/layout/PlusandMinu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23C1BDEB-A319-4134-AB7E-C36723319480}" type="doc">
      <dgm:prSet loTypeId="urn:microsoft.com/office/officeart/2005/8/layout/radial6" loCatId="cycle" qsTypeId="urn:microsoft.com/office/officeart/2005/8/quickstyle/simple2" qsCatId="simple" csTypeId="urn:microsoft.com/office/officeart/2005/8/colors/accent3_1" csCatId="accent3" phldr="1"/>
      <dgm:spPr/>
      <dgm:t>
        <a:bodyPr/>
        <a:lstStyle/>
        <a:p>
          <a:endParaRPr lang="en-US"/>
        </a:p>
      </dgm:t>
    </dgm:pt>
    <dgm:pt modelId="{27FD9526-A7D7-4850-A68F-E752CEA0FC17}">
      <dgm:prSet phldrT="[Text]"/>
      <dgm:spPr/>
      <dgm:t>
        <a:bodyPr/>
        <a:lstStyle/>
        <a:p>
          <a:r>
            <a:rPr lang="de-AT" noProof="0">
              <a:latin typeface="Corbel" panose="020B0503020204020204" pitchFamily="34" charset="0"/>
            </a:rPr>
            <a:t>Grüne Logistik</a:t>
          </a:r>
          <a:endParaRPr lang="en-US" noProof="0">
            <a:latin typeface="Corbel" panose="020B0503020204020204" pitchFamily="34" charset="0"/>
          </a:endParaRPr>
        </a:p>
      </dgm:t>
    </dgm:pt>
    <dgm:pt modelId="{E80EAB9C-0E56-49E6-ACD9-D717707D6353}" type="parTrans" cxnId="{98BFF429-F4D0-4236-B6DD-4AED55FC43D5}">
      <dgm:prSet/>
      <dgm:spPr/>
      <dgm:t>
        <a:bodyPr/>
        <a:lstStyle/>
        <a:p>
          <a:endParaRPr lang="en-US"/>
        </a:p>
      </dgm:t>
    </dgm:pt>
    <dgm:pt modelId="{69BE76D6-3D63-4342-9A16-CAD3812DDF93}" type="sibTrans" cxnId="{98BFF429-F4D0-4236-B6DD-4AED55FC43D5}">
      <dgm:prSet/>
      <dgm:spPr/>
      <dgm:t>
        <a:bodyPr/>
        <a:lstStyle/>
        <a:p>
          <a:endParaRPr lang="en-US"/>
        </a:p>
      </dgm:t>
    </dgm:pt>
    <dgm:pt modelId="{89678FA0-C91F-4D02-8A4B-02896D9A1711}">
      <dgm:prSet phldrT="[Text]"/>
      <dgm:spPr/>
      <dgm:t>
        <a:bodyPr/>
        <a:lstStyle/>
        <a:p>
          <a:r>
            <a:rPr lang="de-DE" noProof="0">
              <a:latin typeface="Corbel" panose="020B0503020204020204" pitchFamily="34" charset="0"/>
            </a:rPr>
            <a:t>ökonomisch</a:t>
          </a:r>
        </a:p>
      </dgm:t>
    </dgm:pt>
    <dgm:pt modelId="{0428B6A3-8BF8-4493-871F-D5EE26D35C06}" type="parTrans" cxnId="{1C381C14-4EBF-4AF7-8927-11C14BB03C85}">
      <dgm:prSet/>
      <dgm:spPr/>
      <dgm:t>
        <a:bodyPr/>
        <a:lstStyle/>
        <a:p>
          <a:endParaRPr lang="en-US"/>
        </a:p>
      </dgm:t>
    </dgm:pt>
    <dgm:pt modelId="{7E21E039-D1EF-40D1-A5DC-06FEECA98011}" type="sibTrans" cxnId="{1C381C14-4EBF-4AF7-8927-11C14BB03C85}">
      <dgm:prSet/>
      <dgm:spPr/>
      <dgm:t>
        <a:bodyPr/>
        <a:lstStyle/>
        <a:p>
          <a:endParaRPr lang="en-US"/>
        </a:p>
      </dgm:t>
    </dgm:pt>
    <dgm:pt modelId="{F3C398E5-6FF4-4B3C-A55D-4F36B27A562C}">
      <dgm:prSet phldrT="[Text]"/>
      <dgm:spPr/>
      <dgm:t>
        <a:bodyPr/>
        <a:lstStyle/>
        <a:p>
          <a:r>
            <a:rPr lang="de-DE" noProof="0">
              <a:latin typeface="Corbel" panose="020B0503020204020204" pitchFamily="34" charset="0"/>
            </a:rPr>
            <a:t>ökologisch</a:t>
          </a:r>
        </a:p>
      </dgm:t>
    </dgm:pt>
    <dgm:pt modelId="{4B4A8E74-5E7D-4EFA-8B93-A8643AEAC202}" type="parTrans" cxnId="{E559FA87-CC97-4842-81CB-41BA938D038D}">
      <dgm:prSet/>
      <dgm:spPr/>
      <dgm:t>
        <a:bodyPr/>
        <a:lstStyle/>
        <a:p>
          <a:endParaRPr lang="en-US"/>
        </a:p>
      </dgm:t>
    </dgm:pt>
    <dgm:pt modelId="{E4A5D400-188C-402B-AAEF-785AAE7A739E}" type="sibTrans" cxnId="{E559FA87-CC97-4842-81CB-41BA938D038D}">
      <dgm:prSet/>
      <dgm:spPr/>
      <dgm:t>
        <a:bodyPr/>
        <a:lstStyle/>
        <a:p>
          <a:endParaRPr lang="en-US"/>
        </a:p>
      </dgm:t>
    </dgm:pt>
    <dgm:pt modelId="{B415C00F-E08C-49B8-8F17-5294B2E55417}">
      <dgm:prSet phldrT="[Text]"/>
      <dgm:spPr/>
      <dgm:t>
        <a:bodyPr/>
        <a:lstStyle/>
        <a:p>
          <a:r>
            <a:rPr lang="de-DE" noProof="0">
              <a:latin typeface="Corbel" panose="020B0503020204020204" pitchFamily="34" charset="0"/>
            </a:rPr>
            <a:t>sozial</a:t>
          </a:r>
        </a:p>
      </dgm:t>
    </dgm:pt>
    <dgm:pt modelId="{27D6A5F7-763D-4706-86C2-DFEB51426898}" type="parTrans" cxnId="{CEB8FE06-21C4-43AB-8C3F-5C12AAA53577}">
      <dgm:prSet/>
      <dgm:spPr/>
      <dgm:t>
        <a:bodyPr/>
        <a:lstStyle/>
        <a:p>
          <a:endParaRPr lang="en-US"/>
        </a:p>
      </dgm:t>
    </dgm:pt>
    <dgm:pt modelId="{6C6B5E18-A48E-417B-888F-E0F082C63D75}" type="sibTrans" cxnId="{CEB8FE06-21C4-43AB-8C3F-5C12AAA53577}">
      <dgm:prSet/>
      <dgm:spPr/>
      <dgm:t>
        <a:bodyPr/>
        <a:lstStyle/>
        <a:p>
          <a:endParaRPr lang="en-US"/>
        </a:p>
      </dgm:t>
    </dgm:pt>
    <dgm:pt modelId="{338BDF43-FE19-44AF-99E1-9EB3DC56D683}">
      <dgm:prSet phldrT="[Text]"/>
      <dgm:spPr/>
      <dgm:t>
        <a:bodyPr/>
        <a:lstStyle/>
        <a:p>
          <a:endParaRPr lang="de-DE"/>
        </a:p>
      </dgm:t>
    </dgm:pt>
    <dgm:pt modelId="{3285237B-04EB-4378-A082-B6F733E984DC}" type="parTrans" cxnId="{42ADC93C-EFB7-485A-BEB8-D960F849AC8A}">
      <dgm:prSet/>
      <dgm:spPr/>
      <dgm:t>
        <a:bodyPr/>
        <a:lstStyle/>
        <a:p>
          <a:endParaRPr lang="en-US"/>
        </a:p>
      </dgm:t>
    </dgm:pt>
    <dgm:pt modelId="{1AB7DBD8-F0D8-4F39-8CDC-2A4F3FB14015}" type="sibTrans" cxnId="{42ADC93C-EFB7-485A-BEB8-D960F849AC8A}">
      <dgm:prSet/>
      <dgm:spPr/>
      <dgm:t>
        <a:bodyPr/>
        <a:lstStyle/>
        <a:p>
          <a:endParaRPr lang="en-US"/>
        </a:p>
      </dgm:t>
    </dgm:pt>
    <dgm:pt modelId="{A6A7B0E1-D9A8-4902-A79D-8E527FA439EB}" type="pres">
      <dgm:prSet presAssocID="{23C1BDEB-A319-4134-AB7E-C36723319480}" presName="Name0" presStyleCnt="0">
        <dgm:presLayoutVars>
          <dgm:chMax val="1"/>
          <dgm:dir/>
          <dgm:animLvl val="ctr"/>
          <dgm:resizeHandles val="exact"/>
        </dgm:presLayoutVars>
      </dgm:prSet>
      <dgm:spPr/>
    </dgm:pt>
    <dgm:pt modelId="{86CBC136-3B15-4498-8873-13D013288D95}" type="pres">
      <dgm:prSet presAssocID="{27FD9526-A7D7-4850-A68F-E752CEA0FC17}" presName="centerShape" presStyleLbl="node0" presStyleIdx="0" presStyleCnt="1" custScaleX="151155" custScaleY="150992"/>
      <dgm:spPr/>
    </dgm:pt>
    <dgm:pt modelId="{6708B58E-CDA7-4CC3-8620-9FC845230D40}" type="pres">
      <dgm:prSet presAssocID="{89678FA0-C91F-4D02-8A4B-02896D9A1711}" presName="node" presStyleLbl="node1" presStyleIdx="0" presStyleCnt="3" custScaleX="146703" custScaleY="134190">
        <dgm:presLayoutVars>
          <dgm:bulletEnabled val="1"/>
        </dgm:presLayoutVars>
      </dgm:prSet>
      <dgm:spPr/>
    </dgm:pt>
    <dgm:pt modelId="{57AF851F-14FB-4B83-B109-3E12500493D2}" type="pres">
      <dgm:prSet presAssocID="{89678FA0-C91F-4D02-8A4B-02896D9A1711}" presName="dummy" presStyleCnt="0"/>
      <dgm:spPr/>
    </dgm:pt>
    <dgm:pt modelId="{7BD19704-07BC-439A-9995-CE79F7B5E3B4}" type="pres">
      <dgm:prSet presAssocID="{7E21E039-D1EF-40D1-A5DC-06FEECA98011}" presName="sibTrans" presStyleLbl="sibTrans2D1" presStyleIdx="0" presStyleCnt="3"/>
      <dgm:spPr/>
    </dgm:pt>
    <dgm:pt modelId="{71652D85-593F-4AB9-8988-2F1F840B4FB3}" type="pres">
      <dgm:prSet presAssocID="{F3C398E5-6FF4-4B3C-A55D-4F36B27A562C}" presName="node" presStyleLbl="node1" presStyleIdx="1" presStyleCnt="3" custScaleX="146703" custScaleY="134190">
        <dgm:presLayoutVars>
          <dgm:bulletEnabled val="1"/>
        </dgm:presLayoutVars>
      </dgm:prSet>
      <dgm:spPr/>
    </dgm:pt>
    <dgm:pt modelId="{5864EC9C-7D46-423B-8C9A-910D2489C08E}" type="pres">
      <dgm:prSet presAssocID="{F3C398E5-6FF4-4B3C-A55D-4F36B27A562C}" presName="dummy" presStyleCnt="0"/>
      <dgm:spPr/>
    </dgm:pt>
    <dgm:pt modelId="{28EFE443-7143-4AAD-ABEC-201551FBAA11}" type="pres">
      <dgm:prSet presAssocID="{E4A5D400-188C-402B-AAEF-785AAE7A739E}" presName="sibTrans" presStyleLbl="sibTrans2D1" presStyleIdx="1" presStyleCnt="3"/>
      <dgm:spPr/>
    </dgm:pt>
    <dgm:pt modelId="{208ABFAC-2E4C-45E5-885D-03A2DF98BCDA}" type="pres">
      <dgm:prSet presAssocID="{B415C00F-E08C-49B8-8F17-5294B2E55417}" presName="node" presStyleLbl="node1" presStyleIdx="2" presStyleCnt="3" custScaleX="146703" custScaleY="134190">
        <dgm:presLayoutVars>
          <dgm:bulletEnabled val="1"/>
        </dgm:presLayoutVars>
      </dgm:prSet>
      <dgm:spPr/>
    </dgm:pt>
    <dgm:pt modelId="{A304E40A-702A-43C9-B2DA-12E0F31E678C}" type="pres">
      <dgm:prSet presAssocID="{B415C00F-E08C-49B8-8F17-5294B2E55417}" presName="dummy" presStyleCnt="0"/>
      <dgm:spPr/>
    </dgm:pt>
    <dgm:pt modelId="{5CA4BF62-B4D2-4B2D-8812-308B3FA8B94C}" type="pres">
      <dgm:prSet presAssocID="{6C6B5E18-A48E-417B-888F-E0F082C63D75}" presName="sibTrans" presStyleLbl="sibTrans2D1" presStyleIdx="2" presStyleCnt="3"/>
      <dgm:spPr/>
    </dgm:pt>
  </dgm:ptLst>
  <dgm:cxnLst>
    <dgm:cxn modelId="{CEB8FE06-21C4-43AB-8C3F-5C12AAA53577}" srcId="{27FD9526-A7D7-4850-A68F-E752CEA0FC17}" destId="{B415C00F-E08C-49B8-8F17-5294B2E55417}" srcOrd="2" destOrd="0" parTransId="{27D6A5F7-763D-4706-86C2-DFEB51426898}" sibTransId="{6C6B5E18-A48E-417B-888F-E0F082C63D75}"/>
    <dgm:cxn modelId="{1C381C14-4EBF-4AF7-8927-11C14BB03C85}" srcId="{27FD9526-A7D7-4850-A68F-E752CEA0FC17}" destId="{89678FA0-C91F-4D02-8A4B-02896D9A1711}" srcOrd="0" destOrd="0" parTransId="{0428B6A3-8BF8-4493-871F-D5EE26D35C06}" sibTransId="{7E21E039-D1EF-40D1-A5DC-06FEECA98011}"/>
    <dgm:cxn modelId="{82CFF018-6D9F-4F89-99F1-93611B79FA99}" type="presOf" srcId="{B415C00F-E08C-49B8-8F17-5294B2E55417}" destId="{208ABFAC-2E4C-45E5-885D-03A2DF98BCDA}" srcOrd="0" destOrd="0" presId="urn:microsoft.com/office/officeart/2005/8/layout/radial6"/>
    <dgm:cxn modelId="{98BFF429-F4D0-4236-B6DD-4AED55FC43D5}" srcId="{23C1BDEB-A319-4134-AB7E-C36723319480}" destId="{27FD9526-A7D7-4850-A68F-E752CEA0FC17}" srcOrd="0" destOrd="0" parTransId="{E80EAB9C-0E56-49E6-ACD9-D717707D6353}" sibTransId="{69BE76D6-3D63-4342-9A16-CAD3812DDF93}"/>
    <dgm:cxn modelId="{DFB6B42A-C73E-4455-B47D-C8AF7D2E6C4B}" type="presOf" srcId="{7E21E039-D1EF-40D1-A5DC-06FEECA98011}" destId="{7BD19704-07BC-439A-9995-CE79F7B5E3B4}" srcOrd="0" destOrd="0" presId="urn:microsoft.com/office/officeart/2005/8/layout/radial6"/>
    <dgm:cxn modelId="{42ADC93C-EFB7-485A-BEB8-D960F849AC8A}" srcId="{23C1BDEB-A319-4134-AB7E-C36723319480}" destId="{338BDF43-FE19-44AF-99E1-9EB3DC56D683}" srcOrd="1" destOrd="0" parTransId="{3285237B-04EB-4378-A082-B6F733E984DC}" sibTransId="{1AB7DBD8-F0D8-4F39-8CDC-2A4F3FB14015}"/>
    <dgm:cxn modelId="{D7043070-1750-43C4-8743-230D0BD60D7E}" type="presOf" srcId="{27FD9526-A7D7-4850-A68F-E752CEA0FC17}" destId="{86CBC136-3B15-4498-8873-13D013288D95}" srcOrd="0" destOrd="0" presId="urn:microsoft.com/office/officeart/2005/8/layout/radial6"/>
    <dgm:cxn modelId="{A6EA4051-2A74-4617-902A-65CAEF36C81B}" type="presOf" srcId="{23C1BDEB-A319-4134-AB7E-C36723319480}" destId="{A6A7B0E1-D9A8-4902-A79D-8E527FA439EB}" srcOrd="0" destOrd="0" presId="urn:microsoft.com/office/officeart/2005/8/layout/radial6"/>
    <dgm:cxn modelId="{53238E58-CDBC-4FB4-A050-0D9D40F9F94B}" type="presOf" srcId="{89678FA0-C91F-4D02-8A4B-02896D9A1711}" destId="{6708B58E-CDA7-4CC3-8620-9FC845230D40}" srcOrd="0" destOrd="0" presId="urn:microsoft.com/office/officeart/2005/8/layout/radial6"/>
    <dgm:cxn modelId="{E559FA87-CC97-4842-81CB-41BA938D038D}" srcId="{27FD9526-A7D7-4850-A68F-E752CEA0FC17}" destId="{F3C398E5-6FF4-4B3C-A55D-4F36B27A562C}" srcOrd="1" destOrd="0" parTransId="{4B4A8E74-5E7D-4EFA-8B93-A8643AEAC202}" sibTransId="{E4A5D400-188C-402B-AAEF-785AAE7A739E}"/>
    <dgm:cxn modelId="{E22A5590-F11A-45DE-8E24-62095615D402}" type="presOf" srcId="{E4A5D400-188C-402B-AAEF-785AAE7A739E}" destId="{28EFE443-7143-4AAD-ABEC-201551FBAA11}" srcOrd="0" destOrd="0" presId="urn:microsoft.com/office/officeart/2005/8/layout/radial6"/>
    <dgm:cxn modelId="{39319F93-299C-4BF6-9078-C24A513ED284}" type="presOf" srcId="{F3C398E5-6FF4-4B3C-A55D-4F36B27A562C}" destId="{71652D85-593F-4AB9-8988-2F1F840B4FB3}" srcOrd="0" destOrd="0" presId="urn:microsoft.com/office/officeart/2005/8/layout/radial6"/>
    <dgm:cxn modelId="{47F89EE5-E3F7-43E1-B9ED-C436F381AB1F}" type="presOf" srcId="{6C6B5E18-A48E-417B-888F-E0F082C63D75}" destId="{5CA4BF62-B4D2-4B2D-8812-308B3FA8B94C}" srcOrd="0" destOrd="0" presId="urn:microsoft.com/office/officeart/2005/8/layout/radial6"/>
    <dgm:cxn modelId="{B6504F44-C3F1-4855-A47E-235B35B4887A}" type="presParOf" srcId="{A6A7B0E1-D9A8-4902-A79D-8E527FA439EB}" destId="{86CBC136-3B15-4498-8873-13D013288D95}" srcOrd="0" destOrd="0" presId="urn:microsoft.com/office/officeart/2005/8/layout/radial6"/>
    <dgm:cxn modelId="{0D79166E-691C-4E03-B7DC-87FCC5E0F447}" type="presParOf" srcId="{A6A7B0E1-D9A8-4902-A79D-8E527FA439EB}" destId="{6708B58E-CDA7-4CC3-8620-9FC845230D40}" srcOrd="1" destOrd="0" presId="urn:microsoft.com/office/officeart/2005/8/layout/radial6"/>
    <dgm:cxn modelId="{8B11AC4E-CF5B-47FE-81DC-4E37957BCAC3}" type="presParOf" srcId="{A6A7B0E1-D9A8-4902-A79D-8E527FA439EB}" destId="{57AF851F-14FB-4B83-B109-3E12500493D2}" srcOrd="2" destOrd="0" presId="urn:microsoft.com/office/officeart/2005/8/layout/radial6"/>
    <dgm:cxn modelId="{4466F359-A0C0-4944-B5E6-D6E8A61EF771}" type="presParOf" srcId="{A6A7B0E1-D9A8-4902-A79D-8E527FA439EB}" destId="{7BD19704-07BC-439A-9995-CE79F7B5E3B4}" srcOrd="3" destOrd="0" presId="urn:microsoft.com/office/officeart/2005/8/layout/radial6"/>
    <dgm:cxn modelId="{4F122AA6-DB70-43F9-BB30-C75F02449003}" type="presParOf" srcId="{A6A7B0E1-D9A8-4902-A79D-8E527FA439EB}" destId="{71652D85-593F-4AB9-8988-2F1F840B4FB3}" srcOrd="4" destOrd="0" presId="urn:microsoft.com/office/officeart/2005/8/layout/radial6"/>
    <dgm:cxn modelId="{9D715138-9F8D-4C76-8599-9F48638016B4}" type="presParOf" srcId="{A6A7B0E1-D9A8-4902-A79D-8E527FA439EB}" destId="{5864EC9C-7D46-423B-8C9A-910D2489C08E}" srcOrd="5" destOrd="0" presId="urn:microsoft.com/office/officeart/2005/8/layout/radial6"/>
    <dgm:cxn modelId="{A8A1E661-1A14-4ED3-A192-82846BB0040C}" type="presParOf" srcId="{A6A7B0E1-D9A8-4902-A79D-8E527FA439EB}" destId="{28EFE443-7143-4AAD-ABEC-201551FBAA11}" srcOrd="6" destOrd="0" presId="urn:microsoft.com/office/officeart/2005/8/layout/radial6"/>
    <dgm:cxn modelId="{372168C4-37DD-439F-BC35-C90012FEE588}" type="presParOf" srcId="{A6A7B0E1-D9A8-4902-A79D-8E527FA439EB}" destId="{208ABFAC-2E4C-45E5-885D-03A2DF98BCDA}" srcOrd="7" destOrd="0" presId="urn:microsoft.com/office/officeart/2005/8/layout/radial6"/>
    <dgm:cxn modelId="{048AE6DB-D513-4446-976C-E317FEA595D9}" type="presParOf" srcId="{A6A7B0E1-D9A8-4902-A79D-8E527FA439EB}" destId="{A304E40A-702A-43C9-B2DA-12E0F31E678C}" srcOrd="8" destOrd="0" presId="urn:microsoft.com/office/officeart/2005/8/layout/radial6"/>
    <dgm:cxn modelId="{43C16875-0F6C-47B1-A3E7-2C4F3BBA4FEC}" type="presParOf" srcId="{A6A7B0E1-D9A8-4902-A79D-8E527FA439EB}" destId="{5CA4BF62-B4D2-4B2D-8812-308B3FA8B94C}" srcOrd="9" destOrd="0" presId="urn:microsoft.com/office/officeart/2005/8/layout/radial6"/>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8.xml><?xml version="1.0" encoding="utf-8"?>
<dgm:dataModel xmlns:dgm="http://schemas.openxmlformats.org/drawingml/2006/diagram" xmlns:a="http://schemas.openxmlformats.org/drawingml/2006/main">
  <dgm:ptLst>
    <dgm:pt modelId="{0A6DA4DD-6B8B-4409-9C4A-BEDA6BD2C587}" type="doc">
      <dgm:prSet loTypeId="urn:microsoft.com/office/officeart/2005/8/layout/hList1" loCatId="list" qsTypeId="urn:microsoft.com/office/officeart/2005/8/quickstyle/simple1" qsCatId="simple" csTypeId="urn:microsoft.com/office/officeart/2005/8/colors/colorful1" csCatId="colorful" phldr="1"/>
      <dgm:spPr/>
      <dgm:t>
        <a:bodyPr/>
        <a:lstStyle/>
        <a:p>
          <a:endParaRPr lang="de-AT"/>
        </a:p>
      </dgm:t>
    </dgm:pt>
    <dgm:pt modelId="{C9059813-DE7B-4BE3-9F1D-7AE49AA92195}">
      <dgm:prSet phldrT="[Text]"/>
      <dgm:spPr/>
      <dgm:t>
        <a:bodyPr/>
        <a:lstStyle/>
        <a:p>
          <a:r>
            <a:rPr lang="de-AT"/>
            <a:t>Ökologische Einflussbereiche</a:t>
          </a:r>
        </a:p>
      </dgm:t>
    </dgm:pt>
    <dgm:pt modelId="{D52E0CAA-6112-40F4-8FED-75BA7AFAF0B2}" type="parTrans" cxnId="{1384151E-B77A-4B26-A151-46DD180C55BF}">
      <dgm:prSet/>
      <dgm:spPr/>
      <dgm:t>
        <a:bodyPr/>
        <a:lstStyle/>
        <a:p>
          <a:endParaRPr lang="de-AT"/>
        </a:p>
      </dgm:t>
    </dgm:pt>
    <dgm:pt modelId="{0B5A5DD7-47E8-4BED-8417-1D00210B9345}" type="sibTrans" cxnId="{1384151E-B77A-4B26-A151-46DD180C55BF}">
      <dgm:prSet/>
      <dgm:spPr/>
      <dgm:t>
        <a:bodyPr/>
        <a:lstStyle/>
        <a:p>
          <a:endParaRPr lang="de-AT"/>
        </a:p>
      </dgm:t>
    </dgm:pt>
    <dgm:pt modelId="{6D6EB358-2AB3-4B58-8D09-889ADFD0BBA6}">
      <dgm:prSet phldrT="[Text]"/>
      <dgm:spPr/>
      <dgm:t>
        <a:bodyPr/>
        <a:lstStyle/>
        <a:p>
          <a:r>
            <a:rPr lang="de-AT"/>
            <a:t>Emissionen</a:t>
          </a:r>
        </a:p>
      </dgm:t>
    </dgm:pt>
    <dgm:pt modelId="{ACE84618-74B7-47AE-AB08-E1C47F06C5DF}" type="parTrans" cxnId="{0E9CE58C-3A3F-4C87-9D64-9C21426A3C64}">
      <dgm:prSet/>
      <dgm:spPr/>
      <dgm:t>
        <a:bodyPr/>
        <a:lstStyle/>
        <a:p>
          <a:endParaRPr lang="de-AT"/>
        </a:p>
      </dgm:t>
    </dgm:pt>
    <dgm:pt modelId="{0756F12C-D599-4912-B484-3DCFC68F22CE}" type="sibTrans" cxnId="{0E9CE58C-3A3F-4C87-9D64-9C21426A3C64}">
      <dgm:prSet/>
      <dgm:spPr/>
      <dgm:t>
        <a:bodyPr/>
        <a:lstStyle/>
        <a:p>
          <a:endParaRPr lang="de-AT"/>
        </a:p>
      </dgm:t>
    </dgm:pt>
    <dgm:pt modelId="{303E4194-7413-4838-9199-6FFABA3C296F}">
      <dgm:prSet phldrT="[Text]"/>
      <dgm:spPr/>
      <dgm:t>
        <a:bodyPr/>
        <a:lstStyle/>
        <a:p>
          <a:r>
            <a:rPr lang="de-AT"/>
            <a:t>Soziale Einflussbereiche</a:t>
          </a:r>
        </a:p>
      </dgm:t>
    </dgm:pt>
    <dgm:pt modelId="{0BC966C8-5BC2-49DF-911C-3218D1365998}" type="parTrans" cxnId="{A1EA98CA-A240-44C1-AB3B-AAA7F07B1EDC}">
      <dgm:prSet/>
      <dgm:spPr/>
      <dgm:t>
        <a:bodyPr/>
        <a:lstStyle/>
        <a:p>
          <a:endParaRPr lang="de-AT"/>
        </a:p>
      </dgm:t>
    </dgm:pt>
    <dgm:pt modelId="{BED1D49B-9B1E-477E-9CA9-A1277606ACD8}" type="sibTrans" cxnId="{A1EA98CA-A240-44C1-AB3B-AAA7F07B1EDC}">
      <dgm:prSet/>
      <dgm:spPr/>
      <dgm:t>
        <a:bodyPr/>
        <a:lstStyle/>
        <a:p>
          <a:endParaRPr lang="de-AT"/>
        </a:p>
      </dgm:t>
    </dgm:pt>
    <dgm:pt modelId="{F8FD9705-7E8D-4DBA-8CBB-5784ADD427FB}">
      <dgm:prSet phldrT="[Text]"/>
      <dgm:spPr/>
      <dgm:t>
        <a:bodyPr/>
        <a:lstStyle/>
        <a:p>
          <a:r>
            <a:rPr lang="de-AT"/>
            <a:t>Verkehrssicherheit</a:t>
          </a:r>
        </a:p>
      </dgm:t>
    </dgm:pt>
    <dgm:pt modelId="{101A87F2-AAC0-44BB-A5BE-2311F01EB5F2}" type="parTrans" cxnId="{FB6A3E15-B56F-47B5-9AC7-A4AAE94843D7}">
      <dgm:prSet/>
      <dgm:spPr/>
      <dgm:t>
        <a:bodyPr/>
        <a:lstStyle/>
        <a:p>
          <a:endParaRPr lang="de-AT"/>
        </a:p>
      </dgm:t>
    </dgm:pt>
    <dgm:pt modelId="{1ED51E96-3103-4556-8827-058F0B414697}" type="sibTrans" cxnId="{FB6A3E15-B56F-47B5-9AC7-A4AAE94843D7}">
      <dgm:prSet/>
      <dgm:spPr/>
      <dgm:t>
        <a:bodyPr/>
        <a:lstStyle/>
        <a:p>
          <a:endParaRPr lang="de-AT"/>
        </a:p>
      </dgm:t>
    </dgm:pt>
    <dgm:pt modelId="{7869ACFE-FE93-47E2-8206-A148DD3422FA}">
      <dgm:prSet phldrT="[Text]"/>
      <dgm:spPr/>
      <dgm:t>
        <a:bodyPr/>
        <a:lstStyle/>
        <a:p>
          <a:r>
            <a:rPr lang="de-AT"/>
            <a:t>Ökonomische Einflussbereiche</a:t>
          </a:r>
        </a:p>
      </dgm:t>
    </dgm:pt>
    <dgm:pt modelId="{6776612A-EC3A-4036-AC10-16F25636E098}" type="parTrans" cxnId="{1CC1DA81-C6C7-435A-90CD-288932F9EE10}">
      <dgm:prSet/>
      <dgm:spPr/>
      <dgm:t>
        <a:bodyPr/>
        <a:lstStyle/>
        <a:p>
          <a:endParaRPr lang="de-AT"/>
        </a:p>
      </dgm:t>
    </dgm:pt>
    <dgm:pt modelId="{05CB3E70-AD0A-4503-A4AC-6904B915B58A}" type="sibTrans" cxnId="{1CC1DA81-C6C7-435A-90CD-288932F9EE10}">
      <dgm:prSet/>
      <dgm:spPr/>
      <dgm:t>
        <a:bodyPr/>
        <a:lstStyle/>
        <a:p>
          <a:endParaRPr lang="de-AT"/>
        </a:p>
      </dgm:t>
    </dgm:pt>
    <dgm:pt modelId="{CE5F36AE-A7A1-4A7A-8B32-70CB6A5B8AF6}">
      <dgm:prSet phldrT="[Text]"/>
      <dgm:spPr/>
      <dgm:t>
        <a:bodyPr/>
        <a:lstStyle/>
        <a:p>
          <a:r>
            <a:rPr lang="de-AT"/>
            <a:t>Transportkosten</a:t>
          </a:r>
        </a:p>
      </dgm:t>
    </dgm:pt>
    <dgm:pt modelId="{81994C36-66E7-40B4-955A-6CA170772089}" type="parTrans" cxnId="{304F23DD-CEDD-4525-A23C-9376ACAE5D28}">
      <dgm:prSet/>
      <dgm:spPr/>
      <dgm:t>
        <a:bodyPr/>
        <a:lstStyle/>
        <a:p>
          <a:endParaRPr lang="de-AT"/>
        </a:p>
      </dgm:t>
    </dgm:pt>
    <dgm:pt modelId="{7B892770-2B1C-4861-BBC0-D887F33C5DED}" type="sibTrans" cxnId="{304F23DD-CEDD-4525-A23C-9376ACAE5D28}">
      <dgm:prSet/>
      <dgm:spPr/>
      <dgm:t>
        <a:bodyPr/>
        <a:lstStyle/>
        <a:p>
          <a:endParaRPr lang="de-AT"/>
        </a:p>
      </dgm:t>
    </dgm:pt>
    <dgm:pt modelId="{ABCC9672-E634-4918-9152-7F45D14AA69F}">
      <dgm:prSet/>
      <dgm:spPr/>
      <dgm:t>
        <a:bodyPr/>
        <a:lstStyle/>
        <a:p>
          <a:r>
            <a:rPr lang="de-AT"/>
            <a:t>Flächenverbrauch</a:t>
          </a:r>
        </a:p>
      </dgm:t>
    </dgm:pt>
    <dgm:pt modelId="{53A278F6-F7B2-4DE6-9FD7-7B8AD3D3E776}" type="parTrans" cxnId="{995F2C86-9EC1-48BD-983E-1CB43DD711FD}">
      <dgm:prSet/>
      <dgm:spPr/>
      <dgm:t>
        <a:bodyPr/>
        <a:lstStyle/>
        <a:p>
          <a:endParaRPr lang="de-AT"/>
        </a:p>
      </dgm:t>
    </dgm:pt>
    <dgm:pt modelId="{C078DF02-213B-434F-BA46-885C19426D92}" type="sibTrans" cxnId="{995F2C86-9EC1-48BD-983E-1CB43DD711FD}">
      <dgm:prSet/>
      <dgm:spPr/>
      <dgm:t>
        <a:bodyPr/>
        <a:lstStyle/>
        <a:p>
          <a:endParaRPr lang="de-AT"/>
        </a:p>
      </dgm:t>
    </dgm:pt>
    <dgm:pt modelId="{FB423225-57B6-41E1-8277-8D77F22F5F0A}">
      <dgm:prSet/>
      <dgm:spPr/>
      <dgm:t>
        <a:bodyPr/>
        <a:lstStyle/>
        <a:p>
          <a:r>
            <a:rPr lang="de-AT"/>
            <a:t>Spezifischer Energieverbrauch</a:t>
          </a:r>
        </a:p>
      </dgm:t>
    </dgm:pt>
    <dgm:pt modelId="{00B87BAE-D3A6-44C3-B8D9-48AA8BBF86E7}" type="parTrans" cxnId="{97CE1D27-F8F2-41B0-840D-ABE7C13A11EC}">
      <dgm:prSet/>
      <dgm:spPr/>
      <dgm:t>
        <a:bodyPr/>
        <a:lstStyle/>
        <a:p>
          <a:endParaRPr lang="de-AT"/>
        </a:p>
      </dgm:t>
    </dgm:pt>
    <dgm:pt modelId="{CFD23D1D-B47B-435F-BC42-DF246E9AF82B}" type="sibTrans" cxnId="{97CE1D27-F8F2-41B0-840D-ABE7C13A11EC}">
      <dgm:prSet/>
      <dgm:spPr/>
      <dgm:t>
        <a:bodyPr/>
        <a:lstStyle/>
        <a:p>
          <a:endParaRPr lang="de-AT"/>
        </a:p>
      </dgm:t>
    </dgm:pt>
    <dgm:pt modelId="{1B22A707-22BD-41A3-9B02-3F82E9FCB1AA}">
      <dgm:prSet/>
      <dgm:spPr/>
      <dgm:t>
        <a:bodyPr/>
        <a:lstStyle/>
        <a:p>
          <a:r>
            <a:rPr lang="de-AT"/>
            <a:t>Arbeitsbedingungen</a:t>
          </a:r>
        </a:p>
      </dgm:t>
    </dgm:pt>
    <dgm:pt modelId="{E43633CE-8315-451C-A6DA-3CD6C3415157}" type="parTrans" cxnId="{D5E5853C-F96E-494E-BE39-071C8424541D}">
      <dgm:prSet/>
      <dgm:spPr/>
      <dgm:t>
        <a:bodyPr/>
        <a:lstStyle/>
        <a:p>
          <a:endParaRPr lang="de-AT"/>
        </a:p>
      </dgm:t>
    </dgm:pt>
    <dgm:pt modelId="{5ED723EA-6D0C-47FD-B9BD-33C7179238AF}" type="sibTrans" cxnId="{D5E5853C-F96E-494E-BE39-071C8424541D}">
      <dgm:prSet/>
      <dgm:spPr/>
      <dgm:t>
        <a:bodyPr/>
        <a:lstStyle/>
        <a:p>
          <a:endParaRPr lang="de-AT"/>
        </a:p>
      </dgm:t>
    </dgm:pt>
    <dgm:pt modelId="{C5CFBC87-EB6F-4071-B692-EBF9D5C35469}">
      <dgm:prSet/>
      <dgm:spPr/>
      <dgm:t>
        <a:bodyPr/>
        <a:lstStyle/>
        <a:p>
          <a:r>
            <a:rPr lang="de-AT"/>
            <a:t>Entlohnung</a:t>
          </a:r>
        </a:p>
      </dgm:t>
    </dgm:pt>
    <dgm:pt modelId="{27521AAD-BECC-4E2E-A175-828189E1B3D5}" type="parTrans" cxnId="{93B786FA-3299-4F3F-956B-86E51982D312}">
      <dgm:prSet/>
      <dgm:spPr/>
      <dgm:t>
        <a:bodyPr/>
        <a:lstStyle/>
        <a:p>
          <a:endParaRPr lang="de-AT"/>
        </a:p>
      </dgm:t>
    </dgm:pt>
    <dgm:pt modelId="{33ECCF66-AAFC-41E4-BB12-41ECB732AEC8}" type="sibTrans" cxnId="{93B786FA-3299-4F3F-956B-86E51982D312}">
      <dgm:prSet/>
      <dgm:spPr/>
      <dgm:t>
        <a:bodyPr/>
        <a:lstStyle/>
        <a:p>
          <a:endParaRPr lang="de-AT"/>
        </a:p>
      </dgm:t>
    </dgm:pt>
    <dgm:pt modelId="{D04E3106-0FCE-485E-971C-45C9596A72FD}">
      <dgm:prSet/>
      <dgm:spPr/>
      <dgm:t>
        <a:bodyPr/>
        <a:lstStyle/>
        <a:p>
          <a:endParaRPr lang="de-AT"/>
        </a:p>
      </dgm:t>
    </dgm:pt>
    <dgm:pt modelId="{88A45932-45C9-4FE3-B98B-3EDD812A9BF4}" type="parTrans" cxnId="{51D27468-AF7E-4E49-AF2B-F170AC10DF73}">
      <dgm:prSet/>
      <dgm:spPr/>
      <dgm:t>
        <a:bodyPr/>
        <a:lstStyle/>
        <a:p>
          <a:endParaRPr lang="de-AT"/>
        </a:p>
      </dgm:t>
    </dgm:pt>
    <dgm:pt modelId="{1370F561-FB28-42DF-813C-3B57C57BD8BC}" type="sibTrans" cxnId="{51D27468-AF7E-4E49-AF2B-F170AC10DF73}">
      <dgm:prSet/>
      <dgm:spPr/>
      <dgm:t>
        <a:bodyPr/>
        <a:lstStyle/>
        <a:p>
          <a:endParaRPr lang="de-AT"/>
        </a:p>
      </dgm:t>
    </dgm:pt>
    <dgm:pt modelId="{B6C84686-0B3B-4DCA-8BE9-A157BBA3E7FB}">
      <dgm:prSet/>
      <dgm:spPr/>
      <dgm:t>
        <a:bodyPr/>
        <a:lstStyle/>
        <a:p>
          <a:r>
            <a:rPr lang="de-AT"/>
            <a:t>Zuverlässigkeit</a:t>
          </a:r>
        </a:p>
      </dgm:t>
    </dgm:pt>
    <dgm:pt modelId="{881D9732-ED94-4E87-9BE5-13D9B4364448}" type="parTrans" cxnId="{EA0A7CF8-647A-4381-98E3-887431BB1B21}">
      <dgm:prSet/>
      <dgm:spPr/>
      <dgm:t>
        <a:bodyPr/>
        <a:lstStyle/>
        <a:p>
          <a:endParaRPr lang="de-AT"/>
        </a:p>
      </dgm:t>
    </dgm:pt>
    <dgm:pt modelId="{763931F1-D863-4AA3-98ED-6E25DAECD826}" type="sibTrans" cxnId="{EA0A7CF8-647A-4381-98E3-887431BB1B21}">
      <dgm:prSet/>
      <dgm:spPr/>
      <dgm:t>
        <a:bodyPr/>
        <a:lstStyle/>
        <a:p>
          <a:endParaRPr lang="de-AT"/>
        </a:p>
      </dgm:t>
    </dgm:pt>
    <dgm:pt modelId="{E2DEFC8E-31D5-4E49-A983-8D15E0953085}">
      <dgm:prSet/>
      <dgm:spPr/>
      <dgm:t>
        <a:bodyPr/>
        <a:lstStyle/>
        <a:p>
          <a:r>
            <a:rPr lang="de-AT"/>
            <a:t>Transportdauer</a:t>
          </a:r>
        </a:p>
      </dgm:t>
    </dgm:pt>
    <dgm:pt modelId="{CB4CF91C-3708-49B6-82BA-DD659394B274}" type="parTrans" cxnId="{DCDB31ED-94DD-4BB7-B49E-A2BF07584AB7}">
      <dgm:prSet/>
      <dgm:spPr/>
      <dgm:t>
        <a:bodyPr/>
        <a:lstStyle/>
        <a:p>
          <a:endParaRPr lang="de-AT"/>
        </a:p>
      </dgm:t>
    </dgm:pt>
    <dgm:pt modelId="{29C20354-CA0B-49F3-BA79-0146C94F3311}" type="sibTrans" cxnId="{DCDB31ED-94DD-4BB7-B49E-A2BF07584AB7}">
      <dgm:prSet/>
      <dgm:spPr/>
      <dgm:t>
        <a:bodyPr/>
        <a:lstStyle/>
        <a:p>
          <a:endParaRPr lang="de-AT"/>
        </a:p>
      </dgm:t>
    </dgm:pt>
    <dgm:pt modelId="{258D05F0-FB64-4A8B-9A77-43A8CF938EFD}">
      <dgm:prSet/>
      <dgm:spPr/>
      <dgm:t>
        <a:bodyPr/>
        <a:lstStyle/>
        <a:p>
          <a:endParaRPr lang="de-AT"/>
        </a:p>
      </dgm:t>
    </dgm:pt>
    <dgm:pt modelId="{D40E16D0-D662-489E-BFD7-7BFC41B9264B}" type="parTrans" cxnId="{72904183-22ED-4B2E-8DA8-3F7985D1471A}">
      <dgm:prSet/>
      <dgm:spPr/>
      <dgm:t>
        <a:bodyPr/>
        <a:lstStyle/>
        <a:p>
          <a:endParaRPr lang="de-AT"/>
        </a:p>
      </dgm:t>
    </dgm:pt>
    <dgm:pt modelId="{8EE5A3CF-142E-4AA1-BF34-4FBF0BF45391}" type="sibTrans" cxnId="{72904183-22ED-4B2E-8DA8-3F7985D1471A}">
      <dgm:prSet/>
      <dgm:spPr/>
      <dgm:t>
        <a:bodyPr/>
        <a:lstStyle/>
        <a:p>
          <a:endParaRPr lang="de-AT"/>
        </a:p>
      </dgm:t>
    </dgm:pt>
    <dgm:pt modelId="{54A4DB1E-2673-4EE7-B02E-D1CF3486A272}">
      <dgm:prSet/>
      <dgm:spPr/>
      <dgm:t>
        <a:bodyPr/>
        <a:lstStyle/>
        <a:p>
          <a:r>
            <a:rPr lang="de-AT"/>
            <a:t>Lärm</a:t>
          </a:r>
        </a:p>
      </dgm:t>
    </dgm:pt>
    <dgm:pt modelId="{D48E1371-101A-4F42-B157-10D591D9C8A4}" type="parTrans" cxnId="{3107DE05-C357-4FCC-A65A-8BED80321198}">
      <dgm:prSet/>
      <dgm:spPr/>
      <dgm:t>
        <a:bodyPr/>
        <a:lstStyle/>
        <a:p>
          <a:endParaRPr lang="de-AT"/>
        </a:p>
      </dgm:t>
    </dgm:pt>
    <dgm:pt modelId="{63880F52-4DF5-4337-A4A1-B137F7853534}" type="sibTrans" cxnId="{3107DE05-C357-4FCC-A65A-8BED80321198}">
      <dgm:prSet/>
      <dgm:spPr/>
      <dgm:t>
        <a:bodyPr/>
        <a:lstStyle/>
        <a:p>
          <a:endParaRPr lang="de-AT"/>
        </a:p>
      </dgm:t>
    </dgm:pt>
    <dgm:pt modelId="{959F9489-7A6B-4D61-BC7B-42353E05830D}">
      <dgm:prSet/>
      <dgm:spPr/>
      <dgm:t>
        <a:bodyPr/>
        <a:lstStyle/>
        <a:p>
          <a:r>
            <a:rPr lang="de-AT"/>
            <a:t>Pünktlichkeit</a:t>
          </a:r>
        </a:p>
      </dgm:t>
    </dgm:pt>
    <dgm:pt modelId="{C256EA60-5D63-44AD-A7C6-9C43457E0676}" type="parTrans" cxnId="{31ADDDC7-D9F7-4BBD-A01B-94D8C9E8199D}">
      <dgm:prSet/>
      <dgm:spPr/>
      <dgm:t>
        <a:bodyPr/>
        <a:lstStyle/>
        <a:p>
          <a:endParaRPr lang="de-AT"/>
        </a:p>
      </dgm:t>
    </dgm:pt>
    <dgm:pt modelId="{8CF014A9-D9B5-41B0-A90C-D1D96353C693}" type="sibTrans" cxnId="{31ADDDC7-D9F7-4BBD-A01B-94D8C9E8199D}">
      <dgm:prSet/>
      <dgm:spPr/>
      <dgm:t>
        <a:bodyPr/>
        <a:lstStyle/>
        <a:p>
          <a:endParaRPr lang="de-AT"/>
        </a:p>
      </dgm:t>
    </dgm:pt>
    <dgm:pt modelId="{3DB74113-0172-4EC7-9AD1-45B039E5CD52}" type="pres">
      <dgm:prSet presAssocID="{0A6DA4DD-6B8B-4409-9C4A-BEDA6BD2C587}" presName="Name0" presStyleCnt="0">
        <dgm:presLayoutVars>
          <dgm:dir/>
          <dgm:animLvl val="lvl"/>
          <dgm:resizeHandles val="exact"/>
        </dgm:presLayoutVars>
      </dgm:prSet>
      <dgm:spPr/>
    </dgm:pt>
    <dgm:pt modelId="{B59EC71E-F913-4DC7-9566-9AA27CBB6D74}" type="pres">
      <dgm:prSet presAssocID="{C9059813-DE7B-4BE3-9F1D-7AE49AA92195}" presName="composite" presStyleCnt="0"/>
      <dgm:spPr/>
    </dgm:pt>
    <dgm:pt modelId="{EB78F3D1-862C-4D39-92D6-9E5D449D8A9D}" type="pres">
      <dgm:prSet presAssocID="{C9059813-DE7B-4BE3-9F1D-7AE49AA92195}" presName="parTx" presStyleLbl="alignNode1" presStyleIdx="0" presStyleCnt="3">
        <dgm:presLayoutVars>
          <dgm:chMax val="0"/>
          <dgm:chPref val="0"/>
          <dgm:bulletEnabled val="1"/>
        </dgm:presLayoutVars>
      </dgm:prSet>
      <dgm:spPr/>
    </dgm:pt>
    <dgm:pt modelId="{799F1A1C-0DF2-4528-9575-531B105A4855}" type="pres">
      <dgm:prSet presAssocID="{C9059813-DE7B-4BE3-9F1D-7AE49AA92195}" presName="desTx" presStyleLbl="alignAccFollowNode1" presStyleIdx="0" presStyleCnt="3">
        <dgm:presLayoutVars>
          <dgm:bulletEnabled val="1"/>
        </dgm:presLayoutVars>
      </dgm:prSet>
      <dgm:spPr/>
    </dgm:pt>
    <dgm:pt modelId="{0EE63911-9469-48F2-884F-12C448B465B4}" type="pres">
      <dgm:prSet presAssocID="{0B5A5DD7-47E8-4BED-8417-1D00210B9345}" presName="space" presStyleCnt="0"/>
      <dgm:spPr/>
    </dgm:pt>
    <dgm:pt modelId="{00ECB595-E8F6-4B22-8170-383532FF65E9}" type="pres">
      <dgm:prSet presAssocID="{303E4194-7413-4838-9199-6FFABA3C296F}" presName="composite" presStyleCnt="0"/>
      <dgm:spPr/>
    </dgm:pt>
    <dgm:pt modelId="{BFD0CF5B-64D5-4078-9468-7515C31A5E41}" type="pres">
      <dgm:prSet presAssocID="{303E4194-7413-4838-9199-6FFABA3C296F}" presName="parTx" presStyleLbl="alignNode1" presStyleIdx="1" presStyleCnt="3">
        <dgm:presLayoutVars>
          <dgm:chMax val="0"/>
          <dgm:chPref val="0"/>
          <dgm:bulletEnabled val="1"/>
        </dgm:presLayoutVars>
      </dgm:prSet>
      <dgm:spPr/>
    </dgm:pt>
    <dgm:pt modelId="{8195E0B4-8A82-467C-AE9E-8ED5775985C6}" type="pres">
      <dgm:prSet presAssocID="{303E4194-7413-4838-9199-6FFABA3C296F}" presName="desTx" presStyleLbl="alignAccFollowNode1" presStyleIdx="1" presStyleCnt="3">
        <dgm:presLayoutVars>
          <dgm:bulletEnabled val="1"/>
        </dgm:presLayoutVars>
      </dgm:prSet>
      <dgm:spPr/>
    </dgm:pt>
    <dgm:pt modelId="{09E45776-3733-46E1-906A-69B773FD0A40}" type="pres">
      <dgm:prSet presAssocID="{BED1D49B-9B1E-477E-9CA9-A1277606ACD8}" presName="space" presStyleCnt="0"/>
      <dgm:spPr/>
    </dgm:pt>
    <dgm:pt modelId="{01AE2981-90A4-4607-84E2-1F617D7AD3DD}" type="pres">
      <dgm:prSet presAssocID="{7869ACFE-FE93-47E2-8206-A148DD3422FA}" presName="composite" presStyleCnt="0"/>
      <dgm:spPr/>
    </dgm:pt>
    <dgm:pt modelId="{F190DA9E-32F4-4098-8F9D-3B8EE273C4DB}" type="pres">
      <dgm:prSet presAssocID="{7869ACFE-FE93-47E2-8206-A148DD3422FA}" presName="parTx" presStyleLbl="alignNode1" presStyleIdx="2" presStyleCnt="3">
        <dgm:presLayoutVars>
          <dgm:chMax val="0"/>
          <dgm:chPref val="0"/>
          <dgm:bulletEnabled val="1"/>
        </dgm:presLayoutVars>
      </dgm:prSet>
      <dgm:spPr/>
    </dgm:pt>
    <dgm:pt modelId="{6683B498-910C-4902-9AB2-627BEAC27045}" type="pres">
      <dgm:prSet presAssocID="{7869ACFE-FE93-47E2-8206-A148DD3422FA}" presName="desTx" presStyleLbl="alignAccFollowNode1" presStyleIdx="2" presStyleCnt="3">
        <dgm:presLayoutVars>
          <dgm:bulletEnabled val="1"/>
        </dgm:presLayoutVars>
      </dgm:prSet>
      <dgm:spPr/>
    </dgm:pt>
  </dgm:ptLst>
  <dgm:cxnLst>
    <dgm:cxn modelId="{3107DE05-C357-4FCC-A65A-8BED80321198}" srcId="{C9059813-DE7B-4BE3-9F1D-7AE49AA92195}" destId="{54A4DB1E-2673-4EE7-B02E-D1CF3486A272}" srcOrd="2" destOrd="0" parTransId="{D48E1371-101A-4F42-B157-10D591D9C8A4}" sibTransId="{63880F52-4DF5-4337-A4A1-B137F7853534}"/>
    <dgm:cxn modelId="{AF2B490F-B7FA-4E96-9C17-B87EE2B681B0}" type="presOf" srcId="{959F9489-7A6B-4D61-BC7B-42353E05830D}" destId="{6683B498-910C-4902-9AB2-627BEAC27045}" srcOrd="0" destOrd="2" presId="urn:microsoft.com/office/officeart/2005/8/layout/hList1"/>
    <dgm:cxn modelId="{FB6A3E15-B56F-47B5-9AC7-A4AAE94843D7}" srcId="{303E4194-7413-4838-9199-6FFABA3C296F}" destId="{F8FD9705-7E8D-4DBA-8CBB-5784ADD427FB}" srcOrd="0" destOrd="0" parTransId="{101A87F2-AAC0-44BB-A5BE-2311F01EB5F2}" sibTransId="{1ED51E96-3103-4556-8827-058F0B414697}"/>
    <dgm:cxn modelId="{1384151E-B77A-4B26-A151-46DD180C55BF}" srcId="{0A6DA4DD-6B8B-4409-9C4A-BEDA6BD2C587}" destId="{C9059813-DE7B-4BE3-9F1D-7AE49AA92195}" srcOrd="0" destOrd="0" parTransId="{D52E0CAA-6112-40F4-8FED-75BA7AFAF0B2}" sibTransId="{0B5A5DD7-47E8-4BED-8417-1D00210B9345}"/>
    <dgm:cxn modelId="{EDA7D320-5C08-405E-AC7E-AD0BF928B0F9}" type="presOf" srcId="{1B22A707-22BD-41A3-9B02-3F82E9FCB1AA}" destId="{8195E0B4-8A82-467C-AE9E-8ED5775985C6}" srcOrd="0" destOrd="1" presId="urn:microsoft.com/office/officeart/2005/8/layout/hList1"/>
    <dgm:cxn modelId="{97CE1D27-F8F2-41B0-840D-ABE7C13A11EC}" srcId="{C9059813-DE7B-4BE3-9F1D-7AE49AA92195}" destId="{FB423225-57B6-41E1-8277-8D77F22F5F0A}" srcOrd="3" destOrd="0" parTransId="{00B87BAE-D3A6-44C3-B8D9-48AA8BBF86E7}" sibTransId="{CFD23D1D-B47B-435F-BC42-DF246E9AF82B}"/>
    <dgm:cxn modelId="{D29A3136-ED5D-445C-87D2-A3CD658E60E9}" type="presOf" srcId="{6D6EB358-2AB3-4B58-8D09-889ADFD0BBA6}" destId="{799F1A1C-0DF2-4528-9575-531B105A4855}" srcOrd="0" destOrd="0" presId="urn:microsoft.com/office/officeart/2005/8/layout/hList1"/>
    <dgm:cxn modelId="{1B74B538-04DB-4C5C-95FD-FCC0780854B3}" type="presOf" srcId="{54A4DB1E-2673-4EE7-B02E-D1CF3486A272}" destId="{799F1A1C-0DF2-4528-9575-531B105A4855}" srcOrd="0" destOrd="2" presId="urn:microsoft.com/office/officeart/2005/8/layout/hList1"/>
    <dgm:cxn modelId="{D5E5853C-F96E-494E-BE39-071C8424541D}" srcId="{303E4194-7413-4838-9199-6FFABA3C296F}" destId="{1B22A707-22BD-41A3-9B02-3F82E9FCB1AA}" srcOrd="1" destOrd="0" parTransId="{E43633CE-8315-451C-A6DA-3CD6C3415157}" sibTransId="{5ED723EA-6D0C-47FD-B9BD-33C7179238AF}"/>
    <dgm:cxn modelId="{29EB513D-151C-42BF-AB24-808DD3C81673}" type="presOf" srcId="{C9059813-DE7B-4BE3-9F1D-7AE49AA92195}" destId="{EB78F3D1-862C-4D39-92D6-9E5D449D8A9D}" srcOrd="0" destOrd="0" presId="urn:microsoft.com/office/officeart/2005/8/layout/hList1"/>
    <dgm:cxn modelId="{B5C8B73D-C245-42F0-B9FA-BE8C1C07B674}" type="presOf" srcId="{7869ACFE-FE93-47E2-8206-A148DD3422FA}" destId="{F190DA9E-32F4-4098-8F9D-3B8EE273C4DB}" srcOrd="0" destOrd="0" presId="urn:microsoft.com/office/officeart/2005/8/layout/hList1"/>
    <dgm:cxn modelId="{8036F046-38DD-419B-A3F4-57911EF13EE3}" type="presOf" srcId="{F8FD9705-7E8D-4DBA-8CBB-5784ADD427FB}" destId="{8195E0B4-8A82-467C-AE9E-8ED5775985C6}" srcOrd="0" destOrd="0" presId="urn:microsoft.com/office/officeart/2005/8/layout/hList1"/>
    <dgm:cxn modelId="{51D27468-AF7E-4E49-AF2B-F170AC10DF73}" srcId="{303E4194-7413-4838-9199-6FFABA3C296F}" destId="{D04E3106-0FCE-485E-971C-45C9596A72FD}" srcOrd="3" destOrd="0" parTransId="{88A45932-45C9-4FE3-B98B-3EDD812A9BF4}" sibTransId="{1370F561-FB28-42DF-813C-3B57C57BD8BC}"/>
    <dgm:cxn modelId="{6B3DDA48-309F-4822-854A-BA3DB4B79C34}" type="presOf" srcId="{C5CFBC87-EB6F-4071-B692-EBF9D5C35469}" destId="{8195E0B4-8A82-467C-AE9E-8ED5775985C6}" srcOrd="0" destOrd="2" presId="urn:microsoft.com/office/officeart/2005/8/layout/hList1"/>
    <dgm:cxn modelId="{27FF5D4F-E7F3-485E-940C-B5B179512E24}" type="presOf" srcId="{CE5F36AE-A7A1-4A7A-8B32-70CB6A5B8AF6}" destId="{6683B498-910C-4902-9AB2-627BEAC27045}" srcOrd="0" destOrd="0" presId="urn:microsoft.com/office/officeart/2005/8/layout/hList1"/>
    <dgm:cxn modelId="{0CE02C70-ECFA-4C01-9393-3ABEA19C8470}" type="presOf" srcId="{E2DEFC8E-31D5-4E49-A983-8D15E0953085}" destId="{6683B498-910C-4902-9AB2-627BEAC27045}" srcOrd="0" destOrd="3" presId="urn:microsoft.com/office/officeart/2005/8/layout/hList1"/>
    <dgm:cxn modelId="{ACC1D476-8D7F-4920-BF4E-20BD6CCC91BD}" type="presOf" srcId="{D04E3106-0FCE-485E-971C-45C9596A72FD}" destId="{8195E0B4-8A82-467C-AE9E-8ED5775985C6}" srcOrd="0" destOrd="3" presId="urn:microsoft.com/office/officeart/2005/8/layout/hList1"/>
    <dgm:cxn modelId="{1CC1DA81-C6C7-435A-90CD-288932F9EE10}" srcId="{0A6DA4DD-6B8B-4409-9C4A-BEDA6BD2C587}" destId="{7869ACFE-FE93-47E2-8206-A148DD3422FA}" srcOrd="2" destOrd="0" parTransId="{6776612A-EC3A-4036-AC10-16F25636E098}" sibTransId="{05CB3E70-AD0A-4503-A4AC-6904B915B58A}"/>
    <dgm:cxn modelId="{72904183-22ED-4B2E-8DA8-3F7985D1471A}" srcId="{7869ACFE-FE93-47E2-8206-A148DD3422FA}" destId="{258D05F0-FB64-4A8B-9A77-43A8CF938EFD}" srcOrd="4" destOrd="0" parTransId="{D40E16D0-D662-489E-BFD7-7BFC41B9264B}" sibTransId="{8EE5A3CF-142E-4AA1-BF34-4FBF0BF45391}"/>
    <dgm:cxn modelId="{995F2C86-9EC1-48BD-983E-1CB43DD711FD}" srcId="{C9059813-DE7B-4BE3-9F1D-7AE49AA92195}" destId="{ABCC9672-E634-4918-9152-7F45D14AA69F}" srcOrd="1" destOrd="0" parTransId="{53A278F6-F7B2-4DE6-9FD7-7B8AD3D3E776}" sibTransId="{C078DF02-213B-434F-BA46-885C19426D92}"/>
    <dgm:cxn modelId="{0E9CE58C-3A3F-4C87-9D64-9C21426A3C64}" srcId="{C9059813-DE7B-4BE3-9F1D-7AE49AA92195}" destId="{6D6EB358-2AB3-4B58-8D09-889ADFD0BBA6}" srcOrd="0" destOrd="0" parTransId="{ACE84618-74B7-47AE-AB08-E1C47F06C5DF}" sibTransId="{0756F12C-D599-4912-B484-3DCFC68F22CE}"/>
    <dgm:cxn modelId="{1E46579E-A46B-4924-8352-F2AA83BE8C5E}" type="presOf" srcId="{ABCC9672-E634-4918-9152-7F45D14AA69F}" destId="{799F1A1C-0DF2-4528-9575-531B105A4855}" srcOrd="0" destOrd="1" presId="urn:microsoft.com/office/officeart/2005/8/layout/hList1"/>
    <dgm:cxn modelId="{CFDCEEC4-16BF-47ED-9731-A9EF70F2785E}" type="presOf" srcId="{0A6DA4DD-6B8B-4409-9C4A-BEDA6BD2C587}" destId="{3DB74113-0172-4EC7-9AD1-45B039E5CD52}" srcOrd="0" destOrd="0" presId="urn:microsoft.com/office/officeart/2005/8/layout/hList1"/>
    <dgm:cxn modelId="{31ADDDC7-D9F7-4BBD-A01B-94D8C9E8199D}" srcId="{7869ACFE-FE93-47E2-8206-A148DD3422FA}" destId="{959F9489-7A6B-4D61-BC7B-42353E05830D}" srcOrd="2" destOrd="0" parTransId="{C256EA60-5D63-44AD-A7C6-9C43457E0676}" sibTransId="{8CF014A9-D9B5-41B0-A90C-D1D96353C693}"/>
    <dgm:cxn modelId="{A1EA98CA-A240-44C1-AB3B-AAA7F07B1EDC}" srcId="{0A6DA4DD-6B8B-4409-9C4A-BEDA6BD2C587}" destId="{303E4194-7413-4838-9199-6FFABA3C296F}" srcOrd="1" destOrd="0" parTransId="{0BC966C8-5BC2-49DF-911C-3218D1365998}" sibTransId="{BED1D49B-9B1E-477E-9CA9-A1277606ACD8}"/>
    <dgm:cxn modelId="{304F23DD-CEDD-4525-A23C-9376ACAE5D28}" srcId="{7869ACFE-FE93-47E2-8206-A148DD3422FA}" destId="{CE5F36AE-A7A1-4A7A-8B32-70CB6A5B8AF6}" srcOrd="0" destOrd="0" parTransId="{81994C36-66E7-40B4-955A-6CA170772089}" sibTransId="{7B892770-2B1C-4861-BBC0-D887F33C5DED}"/>
    <dgm:cxn modelId="{DCDB31ED-94DD-4BB7-B49E-A2BF07584AB7}" srcId="{7869ACFE-FE93-47E2-8206-A148DD3422FA}" destId="{E2DEFC8E-31D5-4E49-A983-8D15E0953085}" srcOrd="3" destOrd="0" parTransId="{CB4CF91C-3708-49B6-82BA-DD659394B274}" sibTransId="{29C20354-CA0B-49F3-BA79-0146C94F3311}"/>
    <dgm:cxn modelId="{D38160F8-D37E-42B8-A0E3-286C63AFF650}" type="presOf" srcId="{258D05F0-FB64-4A8B-9A77-43A8CF938EFD}" destId="{6683B498-910C-4902-9AB2-627BEAC27045}" srcOrd="0" destOrd="4" presId="urn:microsoft.com/office/officeart/2005/8/layout/hList1"/>
    <dgm:cxn modelId="{EA0A7CF8-647A-4381-98E3-887431BB1B21}" srcId="{7869ACFE-FE93-47E2-8206-A148DD3422FA}" destId="{B6C84686-0B3B-4DCA-8BE9-A157BBA3E7FB}" srcOrd="1" destOrd="0" parTransId="{881D9732-ED94-4E87-9BE5-13D9B4364448}" sibTransId="{763931F1-D863-4AA3-98ED-6E25DAECD826}"/>
    <dgm:cxn modelId="{D922BFF8-8122-430B-80D7-107ABF35B1CE}" type="presOf" srcId="{FB423225-57B6-41E1-8277-8D77F22F5F0A}" destId="{799F1A1C-0DF2-4528-9575-531B105A4855}" srcOrd="0" destOrd="3" presId="urn:microsoft.com/office/officeart/2005/8/layout/hList1"/>
    <dgm:cxn modelId="{93B786FA-3299-4F3F-956B-86E51982D312}" srcId="{303E4194-7413-4838-9199-6FFABA3C296F}" destId="{C5CFBC87-EB6F-4071-B692-EBF9D5C35469}" srcOrd="2" destOrd="0" parTransId="{27521AAD-BECC-4E2E-A175-828189E1B3D5}" sibTransId="{33ECCF66-AAFC-41E4-BB12-41ECB732AEC8}"/>
    <dgm:cxn modelId="{DAD494FD-9635-42EA-9C8F-8B23AA7D8879}" type="presOf" srcId="{303E4194-7413-4838-9199-6FFABA3C296F}" destId="{BFD0CF5B-64D5-4078-9468-7515C31A5E41}" srcOrd="0" destOrd="0" presId="urn:microsoft.com/office/officeart/2005/8/layout/hList1"/>
    <dgm:cxn modelId="{94162EFE-C197-44E6-9542-30FC9E627F7A}" type="presOf" srcId="{B6C84686-0B3B-4DCA-8BE9-A157BBA3E7FB}" destId="{6683B498-910C-4902-9AB2-627BEAC27045}" srcOrd="0" destOrd="1" presId="urn:microsoft.com/office/officeart/2005/8/layout/hList1"/>
    <dgm:cxn modelId="{9D99E2BA-3068-49E2-8309-C264C2ACD849}" type="presParOf" srcId="{3DB74113-0172-4EC7-9AD1-45B039E5CD52}" destId="{B59EC71E-F913-4DC7-9566-9AA27CBB6D74}" srcOrd="0" destOrd="0" presId="urn:microsoft.com/office/officeart/2005/8/layout/hList1"/>
    <dgm:cxn modelId="{AA3AE78A-FE26-4FAD-B76E-306CC47B077F}" type="presParOf" srcId="{B59EC71E-F913-4DC7-9566-9AA27CBB6D74}" destId="{EB78F3D1-862C-4D39-92D6-9E5D449D8A9D}" srcOrd="0" destOrd="0" presId="urn:microsoft.com/office/officeart/2005/8/layout/hList1"/>
    <dgm:cxn modelId="{37819300-D8B1-4975-BC69-F99853E4B843}" type="presParOf" srcId="{B59EC71E-F913-4DC7-9566-9AA27CBB6D74}" destId="{799F1A1C-0DF2-4528-9575-531B105A4855}" srcOrd="1" destOrd="0" presId="urn:microsoft.com/office/officeart/2005/8/layout/hList1"/>
    <dgm:cxn modelId="{82CF41AE-E7C3-4E98-AB91-B1929575D848}" type="presParOf" srcId="{3DB74113-0172-4EC7-9AD1-45B039E5CD52}" destId="{0EE63911-9469-48F2-884F-12C448B465B4}" srcOrd="1" destOrd="0" presId="urn:microsoft.com/office/officeart/2005/8/layout/hList1"/>
    <dgm:cxn modelId="{D0DA0FDB-565F-4F65-A9B6-7F3E031E0DDC}" type="presParOf" srcId="{3DB74113-0172-4EC7-9AD1-45B039E5CD52}" destId="{00ECB595-E8F6-4B22-8170-383532FF65E9}" srcOrd="2" destOrd="0" presId="urn:microsoft.com/office/officeart/2005/8/layout/hList1"/>
    <dgm:cxn modelId="{BE5BA8FE-5864-4DA3-A13E-C8225C1DAD5C}" type="presParOf" srcId="{00ECB595-E8F6-4B22-8170-383532FF65E9}" destId="{BFD0CF5B-64D5-4078-9468-7515C31A5E41}" srcOrd="0" destOrd="0" presId="urn:microsoft.com/office/officeart/2005/8/layout/hList1"/>
    <dgm:cxn modelId="{3F43FC21-3B96-4DF6-8943-EA0A1C7003AB}" type="presParOf" srcId="{00ECB595-E8F6-4B22-8170-383532FF65E9}" destId="{8195E0B4-8A82-467C-AE9E-8ED5775985C6}" srcOrd="1" destOrd="0" presId="urn:microsoft.com/office/officeart/2005/8/layout/hList1"/>
    <dgm:cxn modelId="{DCEBED79-3557-4F86-B99F-D32B4C2B3A35}" type="presParOf" srcId="{3DB74113-0172-4EC7-9AD1-45B039E5CD52}" destId="{09E45776-3733-46E1-906A-69B773FD0A40}" srcOrd="3" destOrd="0" presId="urn:microsoft.com/office/officeart/2005/8/layout/hList1"/>
    <dgm:cxn modelId="{748D404A-9A71-42D7-85E1-A8E0D0047FE4}" type="presParOf" srcId="{3DB74113-0172-4EC7-9AD1-45B039E5CD52}" destId="{01AE2981-90A4-4607-84E2-1F617D7AD3DD}" srcOrd="4" destOrd="0" presId="urn:microsoft.com/office/officeart/2005/8/layout/hList1"/>
    <dgm:cxn modelId="{9EC465FB-5349-4EE3-9C47-0C58B9722940}" type="presParOf" srcId="{01AE2981-90A4-4607-84E2-1F617D7AD3DD}" destId="{F190DA9E-32F4-4098-8F9D-3B8EE273C4DB}" srcOrd="0" destOrd="0" presId="urn:microsoft.com/office/officeart/2005/8/layout/hList1"/>
    <dgm:cxn modelId="{89F1ACB5-8D24-414D-80E3-ED5F8A977EA6}" type="presParOf" srcId="{01AE2981-90A4-4607-84E2-1F617D7AD3DD}" destId="{6683B498-910C-4902-9AB2-627BEAC27045}" srcOrd="1" destOrd="0" presId="urn:microsoft.com/office/officeart/2005/8/layout/hList1"/>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4359F7-3042-4C7E-B30C-6238A267EC6E}">
      <dsp:nvSpPr>
        <dsp:cNvPr id="0" name=""/>
        <dsp:cNvSpPr/>
      </dsp:nvSpPr>
      <dsp:spPr>
        <a:xfrm>
          <a:off x="3668486" y="1591098"/>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CD5D0D7-0904-4D98-AEF3-34290D8C2E78}">
      <dsp:nvSpPr>
        <dsp:cNvPr id="0" name=""/>
        <dsp:cNvSpPr/>
      </dsp:nvSpPr>
      <dsp:spPr>
        <a:xfrm>
          <a:off x="1668720" y="1278527"/>
          <a:ext cx="333294" cy="358291"/>
        </a:xfrm>
        <a:custGeom>
          <a:avLst/>
          <a:gdLst/>
          <a:ahLst/>
          <a:cxnLst/>
          <a:rect l="0" t="0" r="0" b="0"/>
          <a:pathLst>
            <a:path>
              <a:moveTo>
                <a:pt x="0" y="0"/>
              </a:moveTo>
              <a:lnTo>
                <a:pt x="166647" y="0"/>
              </a:lnTo>
              <a:lnTo>
                <a:pt x="166647" y="358291"/>
              </a:lnTo>
              <a:lnTo>
                <a:pt x="333294" y="358291"/>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202505F-56BD-441D-B7C8-0344F22D79EC}">
      <dsp:nvSpPr>
        <dsp:cNvPr id="0" name=""/>
        <dsp:cNvSpPr/>
      </dsp:nvSpPr>
      <dsp:spPr>
        <a:xfrm>
          <a:off x="3668486" y="874516"/>
          <a:ext cx="333294" cy="91440"/>
        </a:xfrm>
        <a:custGeom>
          <a:avLst/>
          <a:gdLst/>
          <a:ahLst/>
          <a:cxnLst/>
          <a:rect l="0" t="0" r="0" b="0"/>
          <a:pathLst>
            <a:path>
              <a:moveTo>
                <a:pt x="0" y="45720"/>
              </a:moveTo>
              <a:lnTo>
                <a:pt x="333294" y="45720"/>
              </a:lnTo>
            </a:path>
          </a:pathLst>
        </a:custGeom>
        <a:noFill/>
        <a:ln w="10795" cap="flat" cmpd="sng" algn="ctr">
          <a:solidFill>
            <a:schemeClr val="accent1">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E795BC51-1D6B-4226-A825-2C725A63FDB6}">
      <dsp:nvSpPr>
        <dsp:cNvPr id="0" name=""/>
        <dsp:cNvSpPr/>
      </dsp:nvSpPr>
      <dsp:spPr>
        <a:xfrm>
          <a:off x="1668720" y="920236"/>
          <a:ext cx="333294" cy="358291"/>
        </a:xfrm>
        <a:custGeom>
          <a:avLst/>
          <a:gdLst/>
          <a:ahLst/>
          <a:cxnLst/>
          <a:rect l="0" t="0" r="0" b="0"/>
          <a:pathLst>
            <a:path>
              <a:moveTo>
                <a:pt x="0" y="358291"/>
              </a:moveTo>
              <a:lnTo>
                <a:pt x="166647" y="358291"/>
              </a:lnTo>
              <a:lnTo>
                <a:pt x="166647" y="0"/>
              </a:lnTo>
              <a:lnTo>
                <a:pt x="333294" y="0"/>
              </a:lnTo>
            </a:path>
          </a:pathLst>
        </a:custGeom>
        <a:noFill/>
        <a:ln w="10795" cap="flat" cmpd="sng" algn="ctr">
          <a:solidFill>
            <a:schemeClr val="accent1">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AC684F0B-6C46-4FFE-8B65-C276D76CD646}">
      <dsp:nvSpPr>
        <dsp:cNvPr id="0" name=""/>
        <dsp:cNvSpPr/>
      </dsp:nvSpPr>
      <dsp:spPr>
        <a:xfrm>
          <a:off x="2249" y="1024390"/>
          <a:ext cx="1666471" cy="508273"/>
        </a:xfrm>
        <a:prstGeom prst="rect">
          <a:avLst/>
        </a:prstGeom>
        <a:solidFill>
          <a:schemeClr val="accent1">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Wasser</a:t>
          </a:r>
        </a:p>
      </dsp:txBody>
      <dsp:txXfrm>
        <a:off x="2249" y="1024390"/>
        <a:ext cx="1666471" cy="508273"/>
      </dsp:txXfrm>
    </dsp:sp>
    <dsp:sp modelId="{2E9DF0B6-A509-4A94-82B4-09F2EF2FDA9B}">
      <dsp:nvSpPr>
        <dsp:cNvPr id="0" name=""/>
        <dsp:cNvSpPr/>
      </dsp:nvSpPr>
      <dsp:spPr>
        <a:xfrm>
          <a:off x="2002014" y="666099"/>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Binnenwasserstraße</a:t>
          </a:r>
        </a:p>
      </dsp:txBody>
      <dsp:txXfrm>
        <a:off x="2002014" y="666099"/>
        <a:ext cx="1666471" cy="508273"/>
      </dsp:txXfrm>
    </dsp:sp>
    <dsp:sp modelId="{47AE8625-A6B2-4138-A6F4-FC2E8BA0C796}">
      <dsp:nvSpPr>
        <dsp:cNvPr id="0" name=""/>
        <dsp:cNvSpPr/>
      </dsp:nvSpPr>
      <dsp:spPr>
        <a:xfrm>
          <a:off x="4001780" y="666099"/>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Binnenschiff</a:t>
          </a:r>
        </a:p>
      </dsp:txBody>
      <dsp:txXfrm>
        <a:off x="4001780" y="666099"/>
        <a:ext cx="1666471" cy="508273"/>
      </dsp:txXfrm>
    </dsp:sp>
    <dsp:sp modelId="{9A9213F8-22BC-48FF-8A5E-1EB703A69D7C}">
      <dsp:nvSpPr>
        <dsp:cNvPr id="0" name=""/>
        <dsp:cNvSpPr/>
      </dsp:nvSpPr>
      <dsp:spPr>
        <a:xfrm>
          <a:off x="2002014" y="1382681"/>
          <a:ext cx="1666471" cy="508273"/>
        </a:xfrm>
        <a:prstGeom prst="rect">
          <a:avLst/>
        </a:prstGeom>
        <a:solidFill>
          <a:schemeClr val="accent1">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See/Meer</a:t>
          </a:r>
        </a:p>
      </dsp:txBody>
      <dsp:txXfrm>
        <a:off x="2002014" y="1382681"/>
        <a:ext cx="1666471" cy="508273"/>
      </dsp:txXfrm>
    </dsp:sp>
    <dsp:sp modelId="{9747D9FF-126B-4013-B5B4-8081562AE9CC}">
      <dsp:nvSpPr>
        <dsp:cNvPr id="0" name=""/>
        <dsp:cNvSpPr/>
      </dsp:nvSpPr>
      <dsp:spPr>
        <a:xfrm>
          <a:off x="4001780" y="1382681"/>
          <a:ext cx="1666471" cy="508273"/>
        </a:xfrm>
        <a:prstGeom prst="rect">
          <a:avLst/>
        </a:prstGeom>
        <a:solidFill>
          <a:schemeClr val="accent1">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Hochseeschiff</a:t>
          </a:r>
        </a:p>
      </dsp:txBody>
      <dsp:txXfrm>
        <a:off x="4001780" y="1382681"/>
        <a:ext cx="1666471" cy="50827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A97028-45F6-433E-A8C2-BB6489B00EE0}">
      <dsp:nvSpPr>
        <dsp:cNvPr id="0" name=""/>
        <dsp:cNvSpPr/>
      </dsp:nvSpPr>
      <dsp:spPr>
        <a:xfrm>
          <a:off x="3668486"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330FFFD1-F0ED-4B1E-A974-DAFAB75306DE}">
      <dsp:nvSpPr>
        <dsp:cNvPr id="0" name=""/>
        <dsp:cNvSpPr/>
      </dsp:nvSpPr>
      <dsp:spPr>
        <a:xfrm>
          <a:off x="1668720" y="2218545"/>
          <a:ext cx="333294" cy="91440"/>
        </a:xfrm>
        <a:custGeom>
          <a:avLst/>
          <a:gdLst/>
          <a:ahLst/>
          <a:cxnLst/>
          <a:rect l="0" t="0" r="0" b="0"/>
          <a:pathLst>
            <a:path>
              <a:moveTo>
                <a:pt x="0" y="45720"/>
              </a:moveTo>
              <a:lnTo>
                <a:pt x="333294" y="45720"/>
              </a:lnTo>
            </a:path>
          </a:pathLst>
        </a:custGeom>
        <a:noFill/>
        <a:ln w="10795" cap="flat" cmpd="sng" algn="ctr">
          <a:solidFill>
            <a:schemeClr val="accent3">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1D1343AC-2CF1-4B47-B2AD-BB3366E0B6A3}">
      <dsp:nvSpPr>
        <dsp:cNvPr id="0" name=""/>
        <dsp:cNvSpPr/>
      </dsp:nvSpPr>
      <dsp:spPr>
        <a:xfrm>
          <a:off x="2249" y="2010128"/>
          <a:ext cx="1666471" cy="508273"/>
        </a:xfrm>
        <a:prstGeom prst="rect">
          <a:avLst/>
        </a:prstGeom>
        <a:solidFill>
          <a:schemeClr val="accent3">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a:t>
          </a:r>
        </a:p>
      </dsp:txBody>
      <dsp:txXfrm>
        <a:off x="2249" y="2010128"/>
        <a:ext cx="1666471" cy="508273"/>
      </dsp:txXfrm>
    </dsp:sp>
    <dsp:sp modelId="{4A5A5CD7-0A09-4A73-8EF8-A8360110170C}">
      <dsp:nvSpPr>
        <dsp:cNvPr id="0" name=""/>
        <dsp:cNvSpPr/>
      </dsp:nvSpPr>
      <dsp:spPr>
        <a:xfrm>
          <a:off x="2002014" y="2010128"/>
          <a:ext cx="1666471" cy="508273"/>
        </a:xfrm>
        <a:prstGeom prst="rect">
          <a:avLst/>
        </a:prstGeom>
        <a:solidFill>
          <a:schemeClr val="accent3">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Luftverkehr</a:t>
          </a:r>
        </a:p>
      </dsp:txBody>
      <dsp:txXfrm>
        <a:off x="2002014" y="2010128"/>
        <a:ext cx="1666471" cy="508273"/>
      </dsp:txXfrm>
    </dsp:sp>
    <dsp:sp modelId="{0B5D3682-4539-4631-960E-92F35A647B78}">
      <dsp:nvSpPr>
        <dsp:cNvPr id="0" name=""/>
        <dsp:cNvSpPr/>
      </dsp:nvSpPr>
      <dsp:spPr>
        <a:xfrm>
          <a:off x="4001780" y="2010128"/>
          <a:ext cx="1666471" cy="508273"/>
        </a:xfrm>
        <a:prstGeom prst="rect">
          <a:avLst/>
        </a:prstGeom>
        <a:solidFill>
          <a:schemeClr val="accent3">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Flugzeug</a:t>
          </a:r>
        </a:p>
      </dsp:txBody>
      <dsp:txXfrm>
        <a:off x="4001780" y="2010128"/>
        <a:ext cx="1666471" cy="50827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C137F-0715-4104-B259-177C7856F7C5}">
      <dsp:nvSpPr>
        <dsp:cNvPr id="0" name=""/>
        <dsp:cNvSpPr/>
      </dsp:nvSpPr>
      <dsp:spPr>
        <a:xfrm>
          <a:off x="3668486" y="1712509"/>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81C50075-2CBF-4891-B0B6-4CBB93AEDEE9}">
      <dsp:nvSpPr>
        <dsp:cNvPr id="0" name=""/>
        <dsp:cNvSpPr/>
      </dsp:nvSpPr>
      <dsp:spPr>
        <a:xfrm>
          <a:off x="1668720" y="1041646"/>
          <a:ext cx="333294" cy="716582"/>
        </a:xfrm>
        <a:custGeom>
          <a:avLst/>
          <a:gdLst/>
          <a:ahLst/>
          <a:cxnLst/>
          <a:rect l="0" t="0" r="0" b="0"/>
          <a:pathLst>
            <a:path>
              <a:moveTo>
                <a:pt x="0" y="0"/>
              </a:moveTo>
              <a:lnTo>
                <a:pt x="166647" y="0"/>
              </a:lnTo>
              <a:lnTo>
                <a:pt x="166647" y="716582"/>
              </a:lnTo>
              <a:lnTo>
                <a:pt x="333294" y="716582"/>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724B4061-0319-4700-80A5-EA3D80620A67}">
      <dsp:nvSpPr>
        <dsp:cNvPr id="0" name=""/>
        <dsp:cNvSpPr/>
      </dsp:nvSpPr>
      <dsp:spPr>
        <a:xfrm>
          <a:off x="3668486"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6FC13BEC-97A8-4342-A954-8C0995E77994}">
      <dsp:nvSpPr>
        <dsp:cNvPr id="0" name=""/>
        <dsp:cNvSpPr/>
      </dsp:nvSpPr>
      <dsp:spPr>
        <a:xfrm>
          <a:off x="1668720" y="995926"/>
          <a:ext cx="333294" cy="91440"/>
        </a:xfrm>
        <a:custGeom>
          <a:avLst/>
          <a:gdLst/>
          <a:ahLst/>
          <a:cxnLst/>
          <a:rect l="0" t="0" r="0" b="0"/>
          <a:pathLst>
            <a:path>
              <a:moveTo>
                <a:pt x="0" y="45720"/>
              </a:moveTo>
              <a:lnTo>
                <a:pt x="333294" y="4572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937DCB20-ADEF-4DDA-86A6-78C29362BB10}">
      <dsp:nvSpPr>
        <dsp:cNvPr id="0" name=""/>
        <dsp:cNvSpPr/>
      </dsp:nvSpPr>
      <dsp:spPr>
        <a:xfrm>
          <a:off x="3668486" y="279343"/>
          <a:ext cx="333294" cy="91440"/>
        </a:xfrm>
        <a:custGeom>
          <a:avLst/>
          <a:gdLst/>
          <a:ahLst/>
          <a:cxnLst/>
          <a:rect l="0" t="0" r="0" b="0"/>
          <a:pathLst>
            <a:path>
              <a:moveTo>
                <a:pt x="0" y="45720"/>
              </a:moveTo>
              <a:lnTo>
                <a:pt x="333294" y="45720"/>
              </a:lnTo>
            </a:path>
          </a:pathLst>
        </a:custGeom>
        <a:noFill/>
        <a:ln w="10795" cap="flat" cmpd="sng" algn="ctr">
          <a:solidFill>
            <a:schemeClr val="accent2">
              <a:tint val="7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2D73707A-DA1F-4956-A172-2E59592A07BA}">
      <dsp:nvSpPr>
        <dsp:cNvPr id="0" name=""/>
        <dsp:cNvSpPr/>
      </dsp:nvSpPr>
      <dsp:spPr>
        <a:xfrm>
          <a:off x="1668720" y="325063"/>
          <a:ext cx="333294" cy="716582"/>
        </a:xfrm>
        <a:custGeom>
          <a:avLst/>
          <a:gdLst/>
          <a:ahLst/>
          <a:cxnLst/>
          <a:rect l="0" t="0" r="0" b="0"/>
          <a:pathLst>
            <a:path>
              <a:moveTo>
                <a:pt x="0" y="716582"/>
              </a:moveTo>
              <a:lnTo>
                <a:pt x="166647" y="716582"/>
              </a:lnTo>
              <a:lnTo>
                <a:pt x="166647" y="0"/>
              </a:lnTo>
              <a:lnTo>
                <a:pt x="333294" y="0"/>
              </a:lnTo>
            </a:path>
          </a:pathLst>
        </a:custGeom>
        <a:noFill/>
        <a:ln w="10795" cap="flat" cmpd="sng" algn="ctr">
          <a:solidFill>
            <a:schemeClr val="accent2">
              <a:tint val="9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 modelId="{0CA271CD-AB60-4B56-BBDE-8FC5201AD48B}">
      <dsp:nvSpPr>
        <dsp:cNvPr id="0" name=""/>
        <dsp:cNvSpPr/>
      </dsp:nvSpPr>
      <dsp:spPr>
        <a:xfrm>
          <a:off x="2249" y="787509"/>
          <a:ext cx="1666471" cy="508273"/>
        </a:xfrm>
        <a:prstGeom prst="rect">
          <a:avLst/>
        </a:prstGeom>
        <a:solidFill>
          <a:schemeClr val="accent2">
            <a:shade val="6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Land</a:t>
          </a:r>
        </a:p>
      </dsp:txBody>
      <dsp:txXfrm>
        <a:off x="2249" y="787509"/>
        <a:ext cx="1666471" cy="508273"/>
      </dsp:txXfrm>
    </dsp:sp>
    <dsp:sp modelId="{585B211D-B54C-48D3-9C4E-232605076D45}">
      <dsp:nvSpPr>
        <dsp:cNvPr id="0" name=""/>
        <dsp:cNvSpPr/>
      </dsp:nvSpPr>
      <dsp:spPr>
        <a:xfrm>
          <a:off x="2002014" y="70927"/>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Straße</a:t>
          </a:r>
        </a:p>
      </dsp:txBody>
      <dsp:txXfrm>
        <a:off x="2002014" y="70927"/>
        <a:ext cx="1666471" cy="508273"/>
      </dsp:txXfrm>
    </dsp:sp>
    <dsp:sp modelId="{0E2D3AA7-A03F-4B0E-A11C-A175AC84CA36}">
      <dsp:nvSpPr>
        <dsp:cNvPr id="0" name=""/>
        <dsp:cNvSpPr/>
      </dsp:nvSpPr>
      <dsp:spPr>
        <a:xfrm>
          <a:off x="4001780" y="70927"/>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LKW</a:t>
          </a:r>
        </a:p>
      </dsp:txBody>
      <dsp:txXfrm>
        <a:off x="4001780" y="70927"/>
        <a:ext cx="1666471" cy="508273"/>
      </dsp:txXfrm>
    </dsp:sp>
    <dsp:sp modelId="{C17587F1-7F92-4D22-838C-B1FB028CB7E2}">
      <dsp:nvSpPr>
        <dsp:cNvPr id="0" name=""/>
        <dsp:cNvSpPr/>
      </dsp:nvSpPr>
      <dsp:spPr>
        <a:xfrm>
          <a:off x="2002014" y="787509"/>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Schiene</a:t>
          </a:r>
        </a:p>
      </dsp:txBody>
      <dsp:txXfrm>
        <a:off x="2002014" y="787509"/>
        <a:ext cx="1666471" cy="508273"/>
      </dsp:txXfrm>
    </dsp:sp>
    <dsp:sp modelId="{8B245939-B2BC-4952-AB36-002105B2D235}">
      <dsp:nvSpPr>
        <dsp:cNvPr id="0" name=""/>
        <dsp:cNvSpPr/>
      </dsp:nvSpPr>
      <dsp:spPr>
        <a:xfrm>
          <a:off x="4001780" y="787509"/>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Bahn</a:t>
          </a:r>
        </a:p>
      </dsp:txBody>
      <dsp:txXfrm>
        <a:off x="4001780" y="787509"/>
        <a:ext cx="1666471" cy="508273"/>
      </dsp:txXfrm>
    </dsp:sp>
    <dsp:sp modelId="{F751843A-E794-4029-964E-218A3D526721}">
      <dsp:nvSpPr>
        <dsp:cNvPr id="0" name=""/>
        <dsp:cNvSpPr/>
      </dsp:nvSpPr>
      <dsp:spPr>
        <a:xfrm>
          <a:off x="2002014" y="1504092"/>
          <a:ext cx="1666471" cy="508273"/>
        </a:xfrm>
        <a:prstGeom prst="rect">
          <a:avLst/>
        </a:prstGeom>
        <a:solidFill>
          <a:schemeClr val="accent2">
            <a:shade val="80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Rohrfernleitung</a:t>
          </a:r>
        </a:p>
      </dsp:txBody>
      <dsp:txXfrm>
        <a:off x="2002014" y="1504092"/>
        <a:ext cx="1666471" cy="508273"/>
      </dsp:txXfrm>
    </dsp:sp>
    <dsp:sp modelId="{4B19D878-701B-40B5-AB15-A9FBEE464F4A}">
      <dsp:nvSpPr>
        <dsp:cNvPr id="0" name=""/>
        <dsp:cNvSpPr/>
      </dsp:nvSpPr>
      <dsp:spPr>
        <a:xfrm>
          <a:off x="4001780" y="1504092"/>
          <a:ext cx="1666471" cy="508273"/>
        </a:xfrm>
        <a:prstGeom prst="rect">
          <a:avLst/>
        </a:prstGeom>
        <a:solidFill>
          <a:schemeClr val="accent2">
            <a:tint val="99000"/>
            <a:hueOff val="0"/>
            <a:satOff val="0"/>
            <a:lumOff val="0"/>
            <a:alphaOff val="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Rohrleitung</a:t>
          </a:r>
        </a:p>
      </dsp:txBody>
      <dsp:txXfrm>
        <a:off x="4001780" y="1504092"/>
        <a:ext cx="1666471" cy="50827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Transportgeschwindigkeit</a:t>
          </a:r>
        </a:p>
        <a:p>
          <a:pPr marL="0" lvl="0" indent="0" algn="l" defTabSz="800100">
            <a:lnSpc>
              <a:spcPct val="90000"/>
            </a:lnSpc>
            <a:spcBef>
              <a:spcPct val="0"/>
            </a:spcBef>
            <a:spcAft>
              <a:spcPct val="35000"/>
            </a:spcAft>
            <a:buNone/>
          </a:pPr>
          <a:r>
            <a:rPr lang="de-AT" sz="1800" kern="1200"/>
            <a:t>Netzdichte &amp; Flächendeckung</a:t>
          </a:r>
        </a:p>
        <a:p>
          <a:pPr marL="0" lvl="0" indent="0" algn="l" defTabSz="800100">
            <a:lnSpc>
              <a:spcPct val="90000"/>
            </a:lnSpc>
            <a:spcBef>
              <a:spcPct val="0"/>
            </a:spcBef>
            <a:spcAft>
              <a:spcPct val="35000"/>
            </a:spcAft>
            <a:buNone/>
          </a:pPr>
          <a:r>
            <a:rPr lang="de-AT" sz="1800" kern="1200"/>
            <a:t>Flexibilität</a:t>
          </a:r>
        </a:p>
        <a:p>
          <a:pPr marL="0" lvl="0" indent="0" algn="l" defTabSz="800100">
            <a:lnSpc>
              <a:spcPct val="90000"/>
            </a:lnSpc>
            <a:spcBef>
              <a:spcPct val="0"/>
            </a:spcBef>
            <a:spcAft>
              <a:spcPct val="35000"/>
            </a:spcAft>
            <a:buNone/>
          </a:pPr>
          <a:r>
            <a:rPr lang="de-AT" sz="1800" kern="1200"/>
            <a:t>Technischer Fortschritt</a:t>
          </a:r>
        </a:p>
        <a:p>
          <a:pPr marL="0" lvl="0" indent="0" algn="l" defTabSz="800100">
            <a:lnSpc>
              <a:spcPct val="90000"/>
            </a:lnSpc>
            <a:spcBef>
              <a:spcPct val="0"/>
            </a:spcBef>
            <a:spcAft>
              <a:spcPct val="35000"/>
            </a:spcAft>
            <a:buNone/>
          </a:pPr>
          <a:r>
            <a:rPr lang="de-AT" sz="1800" kern="1200"/>
            <a:t>Geringe Nutzungskosten</a:t>
          </a:r>
        </a:p>
        <a:p>
          <a:pPr marL="0" lvl="0" indent="0" algn="l" defTabSz="800100">
            <a:lnSpc>
              <a:spcPct val="90000"/>
            </a:lnSpc>
            <a:spcBef>
              <a:spcPct val="0"/>
            </a:spcBef>
            <a:spcAft>
              <a:spcPct val="35000"/>
            </a:spcAft>
            <a:buNone/>
          </a:pPr>
          <a:r>
            <a:rPr lang="de-AT" sz="1800" kern="1200"/>
            <a:t>Haus-zu-Haus-Verkehr ohne Umschlag</a:t>
          </a:r>
        </a:p>
        <a:p>
          <a:pPr marL="0" lvl="0" indent="0" algn="l" defTabSz="800100">
            <a:lnSpc>
              <a:spcPct val="90000"/>
            </a:lnSpc>
            <a:spcBef>
              <a:spcPct val="0"/>
            </a:spcBef>
            <a:spcAft>
              <a:spcPct val="35000"/>
            </a:spcAft>
            <a:buNone/>
          </a:pPr>
          <a:r>
            <a:rPr lang="de-AT" sz="1800" kern="1200"/>
            <a:t>Lokalisierung der Fahrzeuge und Kommunikation mit Personal</a:t>
          </a:r>
        </a:p>
      </dsp:txBody>
      <dsp:txXfrm>
        <a:off x="1623036" y="1520804"/>
        <a:ext cx="3811981" cy="3563912"/>
      </dsp:txXfrm>
    </dsp:sp>
    <dsp:sp modelId="{CB4D8583-CF73-4C67-A2F4-FD98748CA327}">
      <dsp:nvSpPr>
        <dsp:cNvPr id="0" name=""/>
        <dsp:cNvSpPr/>
      </dsp:nvSpPr>
      <dsp:spPr>
        <a:xfrm>
          <a:off x="5788588" y="1435752"/>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Hohe externe Kosten (Umwelt, CO</a:t>
          </a:r>
          <a:r>
            <a:rPr lang="de-AT" sz="1800" kern="1200" baseline="-25000"/>
            <a:t>2</a:t>
          </a:r>
          <a:r>
            <a:rPr lang="de-AT" sz="1800" kern="1200"/>
            <a:t>-Ausstoß, Lärm, Unfälle,…)</a:t>
          </a:r>
        </a:p>
        <a:p>
          <a:pPr marL="0" lvl="0" indent="0" algn="l" defTabSz="800100">
            <a:lnSpc>
              <a:spcPct val="90000"/>
            </a:lnSpc>
            <a:spcBef>
              <a:spcPct val="0"/>
            </a:spcBef>
            <a:spcAft>
              <a:spcPct val="35000"/>
            </a:spcAft>
            <a:buNone/>
          </a:pPr>
          <a:r>
            <a:rPr lang="de-AT" sz="1800" kern="1200"/>
            <a:t>Ungünstiges Verhältnis zwischen Nutzlast und Eigengewicht der Fahrzeuge</a:t>
          </a:r>
        </a:p>
        <a:p>
          <a:pPr marL="0" lvl="0" indent="0" algn="l" defTabSz="800100">
            <a:lnSpc>
              <a:spcPct val="90000"/>
            </a:lnSpc>
            <a:spcBef>
              <a:spcPct val="0"/>
            </a:spcBef>
            <a:spcAft>
              <a:spcPct val="35000"/>
            </a:spcAft>
            <a:buNone/>
          </a:pPr>
          <a:r>
            <a:rPr lang="de-AT" sz="1800" kern="1200"/>
            <a:t>Begrenzte Ladekapazität</a:t>
          </a:r>
        </a:p>
        <a:p>
          <a:pPr marL="0" lvl="0" indent="0" algn="l" defTabSz="800100">
            <a:lnSpc>
              <a:spcPct val="90000"/>
            </a:lnSpc>
            <a:spcBef>
              <a:spcPct val="0"/>
            </a:spcBef>
            <a:spcAft>
              <a:spcPct val="35000"/>
            </a:spcAft>
            <a:buNone/>
          </a:pPr>
          <a:r>
            <a:rPr lang="de-AT" sz="1800" kern="1200"/>
            <a:t>Zeitliche Einschränkungen: Fahrverbote</a:t>
          </a:r>
        </a:p>
        <a:p>
          <a:pPr marL="0" lvl="0" indent="0" algn="l" defTabSz="800100">
            <a:lnSpc>
              <a:spcPct val="90000"/>
            </a:lnSpc>
            <a:spcBef>
              <a:spcPct val="0"/>
            </a:spcBef>
            <a:spcAft>
              <a:spcPct val="35000"/>
            </a:spcAft>
            <a:buNone/>
          </a:pPr>
          <a:r>
            <a:rPr lang="de-AT" sz="1800" kern="1200"/>
            <a:t>Relativ hohe Unfallgefahr</a:t>
          </a:r>
        </a:p>
        <a:p>
          <a:pPr marL="0" lvl="0" indent="0" algn="l" defTabSz="800100">
            <a:lnSpc>
              <a:spcPct val="90000"/>
            </a:lnSpc>
            <a:spcBef>
              <a:spcPct val="0"/>
            </a:spcBef>
            <a:spcAft>
              <a:spcPct val="35000"/>
            </a:spcAft>
            <a:buNone/>
          </a:pPr>
          <a:r>
            <a:rPr lang="de-AT" sz="1800" kern="1200"/>
            <a:t>Abhängigkeit von Straßenverhältnissen und Verkehrslage</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35752"/>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3071"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Massenleistungsfähigkeit</a:t>
          </a:r>
        </a:p>
        <a:p>
          <a:pPr marL="0" lvl="0" indent="0" algn="l" defTabSz="800100">
            <a:lnSpc>
              <a:spcPct val="90000"/>
            </a:lnSpc>
            <a:spcBef>
              <a:spcPct val="0"/>
            </a:spcBef>
            <a:spcAft>
              <a:spcPct val="35000"/>
            </a:spcAft>
            <a:buNone/>
          </a:pPr>
          <a:r>
            <a:rPr lang="de-AT" sz="1800" kern="1200"/>
            <a:t>Berechenbarkeit</a:t>
          </a:r>
        </a:p>
        <a:p>
          <a:pPr marL="0" lvl="0" indent="0" algn="l" defTabSz="800100">
            <a:lnSpc>
              <a:spcPct val="90000"/>
            </a:lnSpc>
            <a:spcBef>
              <a:spcPct val="0"/>
            </a:spcBef>
            <a:spcAft>
              <a:spcPct val="35000"/>
            </a:spcAft>
            <a:buNone/>
          </a:pPr>
          <a:r>
            <a:rPr lang="de-AT" sz="1800" kern="1200"/>
            <a:t>Geringes Unfallrisiko</a:t>
          </a:r>
        </a:p>
        <a:p>
          <a:pPr marL="0" lvl="0" indent="0" algn="l" defTabSz="800100">
            <a:lnSpc>
              <a:spcPct val="90000"/>
            </a:lnSpc>
            <a:spcBef>
              <a:spcPct val="0"/>
            </a:spcBef>
            <a:spcAft>
              <a:spcPct val="35000"/>
            </a:spcAft>
            <a:buNone/>
          </a:pPr>
          <a:r>
            <a:rPr lang="de-AT" sz="1800" kern="1200"/>
            <a:t>Weitgehend wetterunabhängig</a:t>
          </a:r>
        </a:p>
        <a:p>
          <a:pPr marL="0" lvl="0" indent="0" algn="l" defTabSz="800100">
            <a:lnSpc>
              <a:spcPct val="90000"/>
            </a:lnSpc>
            <a:spcBef>
              <a:spcPct val="0"/>
            </a:spcBef>
            <a:spcAft>
              <a:spcPct val="35000"/>
            </a:spcAft>
            <a:buNone/>
          </a:pPr>
          <a:r>
            <a:rPr lang="de-AT" sz="1800" kern="1200"/>
            <a:t>Geringe Transportkosten auf langen Strecken</a:t>
          </a:r>
        </a:p>
        <a:p>
          <a:pPr marL="0" lvl="0" indent="0" algn="l" defTabSz="800100">
            <a:lnSpc>
              <a:spcPct val="90000"/>
            </a:lnSpc>
            <a:spcBef>
              <a:spcPct val="0"/>
            </a:spcBef>
            <a:spcAft>
              <a:spcPct val="35000"/>
            </a:spcAft>
            <a:buNone/>
          </a:pPr>
          <a:r>
            <a:rPr lang="de-AT" sz="1800" kern="1200"/>
            <a:t>Geringe Umweltbelastung</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a:t>Eingeschränkte Grenzüberschreitungen</a:t>
          </a:r>
        </a:p>
        <a:p>
          <a:pPr marL="0" lvl="0" indent="0" algn="l" defTabSz="800100">
            <a:lnSpc>
              <a:spcPct val="90000"/>
            </a:lnSpc>
            <a:spcBef>
              <a:spcPct val="0"/>
            </a:spcBef>
            <a:spcAft>
              <a:spcPct val="35000"/>
            </a:spcAft>
            <a:buNone/>
          </a:pPr>
          <a:r>
            <a:rPr lang="de-AT" sz="1800" kern="1200"/>
            <a:t>Eingeschränkte Flexibilität</a:t>
          </a:r>
        </a:p>
        <a:p>
          <a:pPr marL="0" lvl="0" indent="0" algn="l" defTabSz="800100">
            <a:lnSpc>
              <a:spcPct val="90000"/>
            </a:lnSpc>
            <a:spcBef>
              <a:spcPct val="0"/>
            </a:spcBef>
            <a:spcAft>
              <a:spcPct val="35000"/>
            </a:spcAft>
            <a:buNone/>
          </a:pPr>
          <a:r>
            <a:rPr lang="de-AT" sz="1800" kern="1200"/>
            <a:t>Geringe Netzdichte</a:t>
          </a:r>
        </a:p>
        <a:p>
          <a:pPr marL="0" lvl="0" indent="0" algn="l" defTabSz="800100">
            <a:lnSpc>
              <a:spcPct val="90000"/>
            </a:lnSpc>
            <a:spcBef>
              <a:spcPct val="0"/>
            </a:spcBef>
            <a:spcAft>
              <a:spcPct val="35000"/>
            </a:spcAft>
            <a:buNone/>
          </a:pPr>
          <a:r>
            <a:rPr lang="de-AT" sz="1800" kern="1200"/>
            <a:t>Sendungsverfolgung schwierig</a:t>
          </a:r>
        </a:p>
        <a:p>
          <a:pPr marL="0" lvl="0" indent="0" algn="l" defTabSz="800100">
            <a:lnSpc>
              <a:spcPct val="90000"/>
            </a:lnSpc>
            <a:spcBef>
              <a:spcPct val="0"/>
            </a:spcBef>
            <a:spcAft>
              <a:spcPct val="35000"/>
            </a:spcAft>
            <a:buNone/>
          </a:pPr>
          <a:r>
            <a:rPr lang="de-AT" sz="1800" kern="1200"/>
            <a:t>Geringe Pünktlichkeitsrate (ÖBB Güterverkehr ca. 70%)</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F7C9480-D6A4-4EF5-8A06-36A40CF0E472}">
      <dsp:nvSpPr>
        <dsp:cNvPr id="0" name=""/>
        <dsp:cNvSpPr/>
      </dsp:nvSpPr>
      <dsp:spPr>
        <a:xfrm>
          <a:off x="712989" y="703629"/>
          <a:ext cx="9498518" cy="4242346"/>
        </a:xfrm>
        <a:prstGeom prst="rect">
          <a:avLst/>
        </a:prstGeom>
        <a:solidFill>
          <a:schemeClr val="accent6">
            <a:lumMod val="20000"/>
            <a:lumOff val="80000"/>
          </a:schemeClr>
        </a:solidFill>
        <a:ln w="1079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sp>
    <dsp:sp modelId="{A693E8DE-2A43-4C71-BA77-CD48B6588861}">
      <dsp:nvSpPr>
        <dsp:cNvPr id="0" name=""/>
        <dsp:cNvSpPr/>
      </dsp:nvSpPr>
      <dsp:spPr>
        <a:xfrm>
          <a:off x="1623036" y="1520804"/>
          <a:ext cx="3811981" cy="35639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Massenleistungsfähigkeit</a:t>
          </a:r>
        </a:p>
        <a:p>
          <a:pPr marL="0" lvl="0" indent="0" algn="l" defTabSz="800100">
            <a:lnSpc>
              <a:spcPct val="90000"/>
            </a:lnSpc>
            <a:spcBef>
              <a:spcPct val="0"/>
            </a:spcBef>
            <a:spcAft>
              <a:spcPct val="35000"/>
            </a:spcAft>
            <a:buNone/>
          </a:pPr>
          <a:r>
            <a:rPr lang="de-AT" sz="1800" kern="1200" dirty="0"/>
            <a:t>Sehr niedrige Transportkosten</a:t>
          </a:r>
        </a:p>
        <a:p>
          <a:pPr marL="0" lvl="0" indent="0" algn="l" defTabSz="800100">
            <a:lnSpc>
              <a:spcPct val="90000"/>
            </a:lnSpc>
            <a:spcBef>
              <a:spcPct val="0"/>
            </a:spcBef>
            <a:spcAft>
              <a:spcPct val="35000"/>
            </a:spcAft>
            <a:buNone/>
          </a:pPr>
          <a:r>
            <a:rPr lang="de-AT" sz="1800" kern="1200" dirty="0"/>
            <a:t>Geringe Umweltbelastung</a:t>
          </a:r>
        </a:p>
        <a:p>
          <a:pPr marL="0" lvl="0" indent="0" algn="l" defTabSz="800100">
            <a:lnSpc>
              <a:spcPct val="90000"/>
            </a:lnSpc>
            <a:spcBef>
              <a:spcPct val="0"/>
            </a:spcBef>
            <a:spcAft>
              <a:spcPct val="35000"/>
            </a:spcAft>
            <a:buNone/>
          </a:pPr>
          <a:r>
            <a:rPr lang="de-AT" sz="1800" kern="1200" dirty="0"/>
            <a:t>Sicherheit</a:t>
          </a:r>
        </a:p>
        <a:p>
          <a:pPr marL="0" lvl="0" indent="0" algn="l" defTabSz="800100">
            <a:lnSpc>
              <a:spcPct val="90000"/>
            </a:lnSpc>
            <a:spcBef>
              <a:spcPct val="0"/>
            </a:spcBef>
            <a:spcAft>
              <a:spcPct val="35000"/>
            </a:spcAft>
            <a:buNone/>
          </a:pPr>
          <a:r>
            <a:rPr lang="de-AT" sz="1800" kern="1200" dirty="0"/>
            <a:t>Transporthäufigkeit (24/7 einsatzbereit)</a:t>
          </a:r>
        </a:p>
        <a:p>
          <a:pPr marL="0" lvl="0" indent="0" algn="l" defTabSz="800100">
            <a:lnSpc>
              <a:spcPct val="90000"/>
            </a:lnSpc>
            <a:spcBef>
              <a:spcPct val="0"/>
            </a:spcBef>
            <a:spcAft>
              <a:spcPct val="35000"/>
            </a:spcAft>
            <a:buNone/>
          </a:pPr>
          <a:r>
            <a:rPr lang="de-AT" sz="1800" kern="1200" dirty="0"/>
            <a:t>Niedrige Infrastrukturkosten</a:t>
          </a:r>
        </a:p>
        <a:p>
          <a:pPr marL="0" lvl="0" indent="0" algn="l" defTabSz="800100">
            <a:lnSpc>
              <a:spcPct val="90000"/>
            </a:lnSpc>
            <a:spcBef>
              <a:spcPct val="0"/>
            </a:spcBef>
            <a:spcAft>
              <a:spcPct val="35000"/>
            </a:spcAft>
            <a:buNone/>
          </a:pPr>
          <a:r>
            <a:rPr lang="de-AT" sz="1800" kern="1200" dirty="0"/>
            <a:t>Frei verfügbare Infrastrukturkapazitäten (insb. Donau)</a:t>
          </a:r>
        </a:p>
      </dsp:txBody>
      <dsp:txXfrm>
        <a:off x="1623036" y="1520804"/>
        <a:ext cx="3811981" cy="3563912"/>
      </dsp:txXfrm>
    </dsp:sp>
    <dsp:sp modelId="{CB4D8583-CF73-4C67-A2F4-FD98748CA327}">
      <dsp:nvSpPr>
        <dsp:cNvPr id="0" name=""/>
        <dsp:cNvSpPr/>
      </dsp:nvSpPr>
      <dsp:spPr>
        <a:xfrm>
          <a:off x="5788588" y="1494619"/>
          <a:ext cx="3927446" cy="36292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4290" tIns="34290" rIns="34290" bIns="34290" numCol="1" spcCol="1270" anchor="t" anchorCtr="0">
          <a:noAutofit/>
        </a:bodyPr>
        <a:lstStyle/>
        <a:p>
          <a:pPr marL="0" lvl="0" indent="0" algn="l" defTabSz="800100">
            <a:lnSpc>
              <a:spcPct val="90000"/>
            </a:lnSpc>
            <a:spcBef>
              <a:spcPct val="0"/>
            </a:spcBef>
            <a:spcAft>
              <a:spcPct val="35000"/>
            </a:spcAft>
            <a:buNone/>
          </a:pPr>
          <a:r>
            <a:rPr lang="de-AT" sz="1800" kern="1200" dirty="0"/>
            <a:t>Niedrige Transportgeschwindigkeit</a:t>
          </a:r>
        </a:p>
        <a:p>
          <a:pPr marL="0" lvl="0" indent="0" algn="l" defTabSz="800100">
            <a:lnSpc>
              <a:spcPct val="90000"/>
            </a:lnSpc>
            <a:spcBef>
              <a:spcPct val="0"/>
            </a:spcBef>
            <a:spcAft>
              <a:spcPct val="35000"/>
            </a:spcAft>
            <a:buNone/>
          </a:pPr>
          <a:r>
            <a:rPr lang="de-AT" sz="1800" kern="1200" dirty="0"/>
            <a:t>Geringe Netzdicht</a:t>
          </a:r>
        </a:p>
        <a:p>
          <a:pPr marL="0" lvl="0" indent="0" algn="l" defTabSz="800100">
            <a:lnSpc>
              <a:spcPct val="90000"/>
            </a:lnSpc>
            <a:spcBef>
              <a:spcPct val="0"/>
            </a:spcBef>
            <a:spcAft>
              <a:spcPct val="35000"/>
            </a:spcAft>
            <a:buNone/>
          </a:pPr>
          <a:r>
            <a:rPr lang="de-AT" sz="1800" kern="1200" dirty="0"/>
            <a:t>Abhängigkeit von Fahrwasserverhältnissen</a:t>
          </a:r>
        </a:p>
        <a:p>
          <a:pPr marL="0" lvl="0" indent="0" algn="l" defTabSz="800100">
            <a:lnSpc>
              <a:spcPct val="90000"/>
            </a:lnSpc>
            <a:spcBef>
              <a:spcPct val="0"/>
            </a:spcBef>
            <a:spcAft>
              <a:spcPct val="35000"/>
            </a:spcAft>
            <a:buNone/>
          </a:pPr>
          <a:r>
            <a:rPr lang="de-AT" sz="1800" kern="1200" dirty="0"/>
            <a:t>Liege-/Löschungsgebühren an Häfen</a:t>
          </a:r>
        </a:p>
        <a:p>
          <a:pPr marL="0" lvl="0" indent="0" algn="l" defTabSz="800100">
            <a:lnSpc>
              <a:spcPct val="90000"/>
            </a:lnSpc>
            <a:spcBef>
              <a:spcPct val="0"/>
            </a:spcBef>
            <a:spcAft>
              <a:spcPct val="35000"/>
            </a:spcAft>
            <a:buNone/>
          </a:pPr>
          <a:r>
            <a:rPr lang="de-AT" sz="1800" kern="1200" dirty="0"/>
            <a:t>Benötigt fast immer ein Landverkehrsmittel im Vor- und Nachlauf</a:t>
          </a:r>
        </a:p>
        <a:p>
          <a:pPr marL="0" lvl="0" indent="0" algn="l" defTabSz="800100">
            <a:lnSpc>
              <a:spcPct val="90000"/>
            </a:lnSpc>
            <a:spcBef>
              <a:spcPct val="0"/>
            </a:spcBef>
            <a:spcAft>
              <a:spcPct val="35000"/>
            </a:spcAft>
            <a:buNone/>
          </a:pPr>
          <a:endParaRPr lang="de-AT" sz="1800" kern="1200"/>
        </a:p>
        <a:p>
          <a:pPr marL="0" lvl="0" indent="0" algn="l" defTabSz="800100">
            <a:lnSpc>
              <a:spcPct val="90000"/>
            </a:lnSpc>
            <a:spcBef>
              <a:spcPct val="0"/>
            </a:spcBef>
            <a:spcAft>
              <a:spcPct val="35000"/>
            </a:spcAft>
            <a:buNone/>
          </a:pPr>
          <a:endParaRPr lang="de-AT" sz="1800" kern="1200"/>
        </a:p>
      </dsp:txBody>
      <dsp:txXfrm>
        <a:off x="5788588" y="1494619"/>
        <a:ext cx="3927446" cy="3629275"/>
      </dsp:txXfrm>
    </dsp:sp>
    <dsp:sp modelId="{5E31EE7C-0B73-4D78-B791-20AF35432774}">
      <dsp:nvSpPr>
        <dsp:cNvPr id="0" name=""/>
        <dsp:cNvSpPr/>
      </dsp:nvSpPr>
      <dsp:spPr>
        <a:xfrm>
          <a:off x="325337" y="250266"/>
          <a:ext cx="900643" cy="858103"/>
        </a:xfrm>
        <a:prstGeom prst="plus">
          <a:avLst>
            <a:gd name="adj" fmla="val 32810"/>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A6BA400D-D1FB-49F6-9C9D-970AD6A050D0}">
      <dsp:nvSpPr>
        <dsp:cNvPr id="0" name=""/>
        <dsp:cNvSpPr/>
      </dsp:nvSpPr>
      <dsp:spPr>
        <a:xfrm>
          <a:off x="9520919" y="551795"/>
          <a:ext cx="847664" cy="276766"/>
        </a:xfrm>
        <a:prstGeom prst="rect">
          <a:avLst/>
        </a:prstGeom>
        <a:solidFill>
          <a:schemeClr val="accent1">
            <a:hueOff val="0"/>
            <a:satOff val="0"/>
            <a:lumOff val="0"/>
            <a:alphaOff val="0"/>
          </a:schemeClr>
        </a:solidFill>
        <a:ln w="10795" cap="flat" cmpd="sng" algn="ctr">
          <a:solidFill>
            <a:schemeClr val="accen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0EB72C34-5550-43BA-A92F-FF4E706F04DB}">
      <dsp:nvSpPr>
        <dsp:cNvPr id="0" name=""/>
        <dsp:cNvSpPr/>
      </dsp:nvSpPr>
      <dsp:spPr>
        <a:xfrm>
          <a:off x="5482196" y="1207537"/>
          <a:ext cx="943" cy="3466307"/>
        </a:xfrm>
        <a:prstGeom prst="line">
          <a:avLst/>
        </a:prstGeom>
        <a:noFill/>
        <a:ln w="10795"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A4BF62-B4D2-4B2D-8812-308B3FA8B94C}">
      <dsp:nvSpPr>
        <dsp:cNvPr id="0" name=""/>
        <dsp:cNvSpPr/>
      </dsp:nvSpPr>
      <dsp:spPr>
        <a:xfrm>
          <a:off x="1513999" y="690901"/>
          <a:ext cx="3900905" cy="3900905"/>
        </a:xfrm>
        <a:prstGeom prst="blockArc">
          <a:avLst>
            <a:gd name="adj1" fmla="val 9000000"/>
            <a:gd name="adj2" fmla="val 162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28EFE443-7143-4AAD-ABEC-201551FBAA11}">
      <dsp:nvSpPr>
        <dsp:cNvPr id="0" name=""/>
        <dsp:cNvSpPr/>
      </dsp:nvSpPr>
      <dsp:spPr>
        <a:xfrm>
          <a:off x="1513999" y="690901"/>
          <a:ext cx="3900905" cy="3900905"/>
        </a:xfrm>
        <a:prstGeom prst="blockArc">
          <a:avLst>
            <a:gd name="adj1" fmla="val 1800000"/>
            <a:gd name="adj2" fmla="val 90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7BD19704-07BC-439A-9995-CE79F7B5E3B4}">
      <dsp:nvSpPr>
        <dsp:cNvPr id="0" name=""/>
        <dsp:cNvSpPr/>
      </dsp:nvSpPr>
      <dsp:spPr>
        <a:xfrm>
          <a:off x="1513999" y="690901"/>
          <a:ext cx="3900905" cy="3900905"/>
        </a:xfrm>
        <a:prstGeom prst="blockArc">
          <a:avLst>
            <a:gd name="adj1" fmla="val 16200000"/>
            <a:gd name="adj2" fmla="val 1800000"/>
            <a:gd name="adj3" fmla="val 4633"/>
          </a:avLst>
        </a:prstGeom>
        <a:solidFill>
          <a:schemeClr val="accent3">
            <a:tint val="60000"/>
            <a:hueOff val="0"/>
            <a:satOff val="0"/>
            <a:lumOff val="0"/>
            <a:alphaOff val="0"/>
          </a:schemeClr>
        </a:solidFill>
        <a:ln>
          <a:noFill/>
        </a:ln>
        <a:effectLst/>
      </dsp:spPr>
      <dsp:style>
        <a:lnRef idx="0">
          <a:scrgbClr r="0" g="0" b="0"/>
        </a:lnRef>
        <a:fillRef idx="1">
          <a:scrgbClr r="0" g="0" b="0"/>
        </a:fillRef>
        <a:effectRef idx="1">
          <a:scrgbClr r="0" g="0" b="0"/>
        </a:effectRef>
        <a:fontRef idx="minor">
          <a:schemeClr val="lt1"/>
        </a:fontRef>
      </dsp:style>
    </dsp:sp>
    <dsp:sp modelId="{86CBC136-3B15-4498-8873-13D013288D95}">
      <dsp:nvSpPr>
        <dsp:cNvPr id="0" name=""/>
        <dsp:cNvSpPr/>
      </dsp:nvSpPr>
      <dsp:spPr>
        <a:xfrm>
          <a:off x="2109253" y="1287617"/>
          <a:ext cx="2710397" cy="270747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54610" tIns="54610" rIns="54610" bIns="54610" numCol="1" spcCol="1270" anchor="ctr" anchorCtr="0">
          <a:noAutofit/>
        </a:bodyPr>
        <a:lstStyle/>
        <a:p>
          <a:pPr marL="0" lvl="0" indent="0" algn="ctr" defTabSz="1911350">
            <a:lnSpc>
              <a:spcPct val="90000"/>
            </a:lnSpc>
            <a:spcBef>
              <a:spcPct val="0"/>
            </a:spcBef>
            <a:spcAft>
              <a:spcPct val="35000"/>
            </a:spcAft>
            <a:buNone/>
          </a:pPr>
          <a:r>
            <a:rPr lang="de-AT" sz="4300" kern="1200" noProof="0">
              <a:latin typeface="Corbel" panose="020B0503020204020204" pitchFamily="34" charset="0"/>
            </a:rPr>
            <a:t>Grüne Logistik</a:t>
          </a:r>
          <a:endParaRPr lang="en-US" sz="4300" kern="1200" noProof="0">
            <a:latin typeface="Corbel" panose="020B0503020204020204" pitchFamily="34" charset="0"/>
          </a:endParaRPr>
        </a:p>
      </dsp:txBody>
      <dsp:txXfrm>
        <a:off x="2506181" y="1684118"/>
        <a:ext cx="1916541" cy="1914473"/>
      </dsp:txXfrm>
    </dsp:sp>
    <dsp:sp modelId="{6708B58E-CDA7-4CC3-8620-9FC845230D40}">
      <dsp:nvSpPr>
        <dsp:cNvPr id="0" name=""/>
        <dsp:cNvSpPr/>
      </dsp:nvSpPr>
      <dsp:spPr>
        <a:xfrm>
          <a:off x="2543753" y="-10607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ökonomisch</a:t>
          </a:r>
        </a:p>
      </dsp:txBody>
      <dsp:txXfrm>
        <a:off x="2813419" y="140586"/>
        <a:ext cx="1302065" cy="1191005"/>
      </dsp:txXfrm>
    </dsp:sp>
    <dsp:sp modelId="{71652D85-593F-4AB9-8988-2F1F840B4FB3}">
      <dsp:nvSpPr>
        <dsp:cNvPr id="0" name=""/>
        <dsp:cNvSpPr/>
      </dsp:nvSpPr>
      <dsp:spPr>
        <a:xfrm>
          <a:off x="4193762"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ökologisch</a:t>
          </a:r>
        </a:p>
      </dsp:txBody>
      <dsp:txXfrm>
        <a:off x="4463428" y="2998484"/>
        <a:ext cx="1302065" cy="1191005"/>
      </dsp:txXfrm>
    </dsp:sp>
    <dsp:sp modelId="{208ABFAC-2E4C-45E5-885D-03A2DF98BCDA}">
      <dsp:nvSpPr>
        <dsp:cNvPr id="0" name=""/>
        <dsp:cNvSpPr/>
      </dsp:nvSpPr>
      <dsp:spPr>
        <a:xfrm>
          <a:off x="893744" y="2751819"/>
          <a:ext cx="1841397" cy="1684335"/>
        </a:xfrm>
        <a:prstGeom prst="ellipse">
          <a:avLst/>
        </a:prstGeom>
        <a:solidFill>
          <a:schemeClr val="lt1">
            <a:hueOff val="0"/>
            <a:satOff val="0"/>
            <a:lumOff val="0"/>
            <a:alphaOff val="0"/>
          </a:schemeClr>
        </a:solidFill>
        <a:ln w="17145" cap="flat" cmpd="sng" algn="ctr">
          <a:solidFill>
            <a:schemeClr val="accent3">
              <a:shade val="80000"/>
              <a:hueOff val="0"/>
              <a:satOff val="0"/>
              <a:lumOff val="0"/>
              <a:alphaOff val="0"/>
            </a:schemeClr>
          </a:solidFill>
          <a:prstDash val="solid"/>
        </a:ln>
        <a:effectLst/>
      </dsp:spPr>
      <dsp:style>
        <a:lnRef idx="3">
          <a:scrgbClr r="0" g="0" b="0"/>
        </a:lnRef>
        <a:fillRef idx="1">
          <a:scrgbClr r="0" g="0" b="0"/>
        </a:fillRef>
        <a:effectRef idx="1">
          <a:scrgbClr r="0" g="0" b="0"/>
        </a:effectRef>
        <a:fontRef idx="minor">
          <a:schemeClr val="lt1"/>
        </a:fontRef>
      </dsp:style>
      <dsp:txBody>
        <a:bodyPr spcFirstLastPara="0" vert="horz" wrap="square" lIns="24130" tIns="24130" rIns="24130" bIns="24130" numCol="1" spcCol="1270" anchor="ctr" anchorCtr="0">
          <a:noAutofit/>
        </a:bodyPr>
        <a:lstStyle/>
        <a:p>
          <a:pPr marL="0" lvl="0" indent="0" algn="ctr" defTabSz="844550">
            <a:lnSpc>
              <a:spcPct val="90000"/>
            </a:lnSpc>
            <a:spcBef>
              <a:spcPct val="0"/>
            </a:spcBef>
            <a:spcAft>
              <a:spcPct val="35000"/>
            </a:spcAft>
            <a:buNone/>
          </a:pPr>
          <a:r>
            <a:rPr lang="de-DE" sz="1900" kern="1200" noProof="0">
              <a:latin typeface="Corbel" panose="020B0503020204020204" pitchFamily="34" charset="0"/>
            </a:rPr>
            <a:t>sozial</a:t>
          </a:r>
        </a:p>
      </dsp:txBody>
      <dsp:txXfrm>
        <a:off x="1163410" y="2998484"/>
        <a:ext cx="1302065" cy="1191005"/>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B78F3D1-862C-4D39-92D6-9E5D449D8A9D}">
      <dsp:nvSpPr>
        <dsp:cNvPr id="0" name=""/>
        <dsp:cNvSpPr/>
      </dsp:nvSpPr>
      <dsp:spPr>
        <a:xfrm>
          <a:off x="3423" y="486079"/>
          <a:ext cx="3337954" cy="950368"/>
        </a:xfrm>
        <a:prstGeom prst="rect">
          <a:avLst/>
        </a:prstGeom>
        <a:solidFill>
          <a:schemeClr val="accent2">
            <a:hueOff val="0"/>
            <a:satOff val="0"/>
            <a:lumOff val="0"/>
            <a:alphaOff val="0"/>
          </a:schemeClr>
        </a:solidFill>
        <a:ln w="10795"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de-AT" sz="2600" kern="1200"/>
            <a:t>Ökologische Einflussbereiche</a:t>
          </a:r>
        </a:p>
      </dsp:txBody>
      <dsp:txXfrm>
        <a:off x="3423" y="486079"/>
        <a:ext cx="3337954" cy="950368"/>
      </dsp:txXfrm>
    </dsp:sp>
    <dsp:sp modelId="{799F1A1C-0DF2-4528-9575-531B105A4855}">
      <dsp:nvSpPr>
        <dsp:cNvPr id="0" name=""/>
        <dsp:cNvSpPr/>
      </dsp:nvSpPr>
      <dsp:spPr>
        <a:xfrm>
          <a:off x="3423" y="1436448"/>
          <a:ext cx="3337954" cy="2428810"/>
        </a:xfrm>
        <a:prstGeom prst="rect">
          <a:avLst/>
        </a:prstGeom>
        <a:solidFill>
          <a:schemeClr val="accent2">
            <a:tint val="40000"/>
            <a:alpha val="90000"/>
            <a:hueOff val="0"/>
            <a:satOff val="0"/>
            <a:lumOff val="0"/>
            <a:alphaOff val="0"/>
          </a:schemeClr>
        </a:solidFill>
        <a:ln w="10795"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de-AT" sz="2600" kern="1200"/>
            <a:t>Emissionen</a:t>
          </a:r>
        </a:p>
        <a:p>
          <a:pPr marL="228600" lvl="1" indent="-228600" algn="l" defTabSz="1155700">
            <a:lnSpc>
              <a:spcPct val="90000"/>
            </a:lnSpc>
            <a:spcBef>
              <a:spcPct val="0"/>
            </a:spcBef>
            <a:spcAft>
              <a:spcPct val="15000"/>
            </a:spcAft>
            <a:buChar char="•"/>
          </a:pPr>
          <a:r>
            <a:rPr lang="de-AT" sz="2600" kern="1200"/>
            <a:t>Flächenverbrauch</a:t>
          </a:r>
        </a:p>
        <a:p>
          <a:pPr marL="228600" lvl="1" indent="-228600" algn="l" defTabSz="1155700">
            <a:lnSpc>
              <a:spcPct val="90000"/>
            </a:lnSpc>
            <a:spcBef>
              <a:spcPct val="0"/>
            </a:spcBef>
            <a:spcAft>
              <a:spcPct val="15000"/>
            </a:spcAft>
            <a:buChar char="•"/>
          </a:pPr>
          <a:r>
            <a:rPr lang="de-AT" sz="2600" kern="1200"/>
            <a:t>Lärm</a:t>
          </a:r>
        </a:p>
        <a:p>
          <a:pPr marL="228600" lvl="1" indent="-228600" algn="l" defTabSz="1155700">
            <a:lnSpc>
              <a:spcPct val="90000"/>
            </a:lnSpc>
            <a:spcBef>
              <a:spcPct val="0"/>
            </a:spcBef>
            <a:spcAft>
              <a:spcPct val="15000"/>
            </a:spcAft>
            <a:buChar char="•"/>
          </a:pPr>
          <a:r>
            <a:rPr lang="de-AT" sz="2600" kern="1200"/>
            <a:t>Spezifischer Energieverbrauch</a:t>
          </a:r>
        </a:p>
      </dsp:txBody>
      <dsp:txXfrm>
        <a:off x="3423" y="1436448"/>
        <a:ext cx="3337954" cy="2428810"/>
      </dsp:txXfrm>
    </dsp:sp>
    <dsp:sp modelId="{BFD0CF5B-64D5-4078-9468-7515C31A5E41}">
      <dsp:nvSpPr>
        <dsp:cNvPr id="0" name=""/>
        <dsp:cNvSpPr/>
      </dsp:nvSpPr>
      <dsp:spPr>
        <a:xfrm>
          <a:off x="3808691" y="486079"/>
          <a:ext cx="3337954" cy="950368"/>
        </a:xfrm>
        <a:prstGeom prst="rect">
          <a:avLst/>
        </a:prstGeom>
        <a:solidFill>
          <a:schemeClr val="accent3">
            <a:hueOff val="0"/>
            <a:satOff val="0"/>
            <a:lumOff val="0"/>
            <a:alphaOff val="0"/>
          </a:schemeClr>
        </a:solidFill>
        <a:ln w="10795" cap="flat" cmpd="sng" algn="ctr">
          <a:solidFill>
            <a:schemeClr val="accent3">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de-AT" sz="2600" kern="1200"/>
            <a:t>Soziale Einflussbereiche</a:t>
          </a:r>
        </a:p>
      </dsp:txBody>
      <dsp:txXfrm>
        <a:off x="3808691" y="486079"/>
        <a:ext cx="3337954" cy="950368"/>
      </dsp:txXfrm>
    </dsp:sp>
    <dsp:sp modelId="{8195E0B4-8A82-467C-AE9E-8ED5775985C6}">
      <dsp:nvSpPr>
        <dsp:cNvPr id="0" name=""/>
        <dsp:cNvSpPr/>
      </dsp:nvSpPr>
      <dsp:spPr>
        <a:xfrm>
          <a:off x="3808691" y="1436448"/>
          <a:ext cx="3337954" cy="2428810"/>
        </a:xfrm>
        <a:prstGeom prst="rect">
          <a:avLst/>
        </a:prstGeom>
        <a:solidFill>
          <a:schemeClr val="accent3">
            <a:tint val="40000"/>
            <a:alpha val="90000"/>
            <a:hueOff val="0"/>
            <a:satOff val="0"/>
            <a:lumOff val="0"/>
            <a:alphaOff val="0"/>
          </a:schemeClr>
        </a:solidFill>
        <a:ln w="10795"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de-AT" sz="2600" kern="1200"/>
            <a:t>Verkehrssicherheit</a:t>
          </a:r>
        </a:p>
        <a:p>
          <a:pPr marL="228600" lvl="1" indent="-228600" algn="l" defTabSz="1155700">
            <a:lnSpc>
              <a:spcPct val="90000"/>
            </a:lnSpc>
            <a:spcBef>
              <a:spcPct val="0"/>
            </a:spcBef>
            <a:spcAft>
              <a:spcPct val="15000"/>
            </a:spcAft>
            <a:buChar char="•"/>
          </a:pPr>
          <a:r>
            <a:rPr lang="de-AT" sz="2600" kern="1200"/>
            <a:t>Arbeitsbedingungen</a:t>
          </a:r>
        </a:p>
        <a:p>
          <a:pPr marL="228600" lvl="1" indent="-228600" algn="l" defTabSz="1155700">
            <a:lnSpc>
              <a:spcPct val="90000"/>
            </a:lnSpc>
            <a:spcBef>
              <a:spcPct val="0"/>
            </a:spcBef>
            <a:spcAft>
              <a:spcPct val="15000"/>
            </a:spcAft>
            <a:buChar char="•"/>
          </a:pPr>
          <a:r>
            <a:rPr lang="de-AT" sz="2600" kern="1200"/>
            <a:t>Entlohnung</a:t>
          </a:r>
        </a:p>
        <a:p>
          <a:pPr marL="228600" lvl="1" indent="-228600" algn="l" defTabSz="1155700">
            <a:lnSpc>
              <a:spcPct val="90000"/>
            </a:lnSpc>
            <a:spcBef>
              <a:spcPct val="0"/>
            </a:spcBef>
            <a:spcAft>
              <a:spcPct val="15000"/>
            </a:spcAft>
            <a:buChar char="•"/>
          </a:pPr>
          <a:endParaRPr lang="de-AT" sz="2600" kern="1200"/>
        </a:p>
      </dsp:txBody>
      <dsp:txXfrm>
        <a:off x="3808691" y="1436448"/>
        <a:ext cx="3337954" cy="2428810"/>
      </dsp:txXfrm>
    </dsp:sp>
    <dsp:sp modelId="{F190DA9E-32F4-4098-8F9D-3B8EE273C4DB}">
      <dsp:nvSpPr>
        <dsp:cNvPr id="0" name=""/>
        <dsp:cNvSpPr/>
      </dsp:nvSpPr>
      <dsp:spPr>
        <a:xfrm>
          <a:off x="7613959" y="486079"/>
          <a:ext cx="3337954" cy="950368"/>
        </a:xfrm>
        <a:prstGeom prst="rect">
          <a:avLst/>
        </a:prstGeom>
        <a:solidFill>
          <a:schemeClr val="accent4">
            <a:hueOff val="0"/>
            <a:satOff val="0"/>
            <a:lumOff val="0"/>
            <a:alphaOff val="0"/>
          </a:schemeClr>
        </a:solidFill>
        <a:ln w="10795" cap="flat" cmpd="sng" algn="ctr">
          <a:solidFill>
            <a:schemeClr val="accent4">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84912" tIns="105664" rIns="184912" bIns="105664" numCol="1" spcCol="1270" anchor="ctr" anchorCtr="0">
          <a:noAutofit/>
        </a:bodyPr>
        <a:lstStyle/>
        <a:p>
          <a:pPr marL="0" lvl="0" indent="0" algn="ctr" defTabSz="1155700">
            <a:lnSpc>
              <a:spcPct val="90000"/>
            </a:lnSpc>
            <a:spcBef>
              <a:spcPct val="0"/>
            </a:spcBef>
            <a:spcAft>
              <a:spcPct val="35000"/>
            </a:spcAft>
            <a:buNone/>
          </a:pPr>
          <a:r>
            <a:rPr lang="de-AT" sz="2600" kern="1200"/>
            <a:t>Ökonomische Einflussbereiche</a:t>
          </a:r>
        </a:p>
      </dsp:txBody>
      <dsp:txXfrm>
        <a:off x="7613959" y="486079"/>
        <a:ext cx="3337954" cy="950368"/>
      </dsp:txXfrm>
    </dsp:sp>
    <dsp:sp modelId="{6683B498-910C-4902-9AB2-627BEAC27045}">
      <dsp:nvSpPr>
        <dsp:cNvPr id="0" name=""/>
        <dsp:cNvSpPr/>
      </dsp:nvSpPr>
      <dsp:spPr>
        <a:xfrm>
          <a:off x="7613959" y="1436448"/>
          <a:ext cx="3337954" cy="2428810"/>
        </a:xfrm>
        <a:prstGeom prst="rect">
          <a:avLst/>
        </a:prstGeom>
        <a:solidFill>
          <a:schemeClr val="accent4">
            <a:tint val="40000"/>
            <a:alpha val="90000"/>
            <a:hueOff val="0"/>
            <a:satOff val="0"/>
            <a:lumOff val="0"/>
            <a:alphaOff val="0"/>
          </a:schemeClr>
        </a:solidFill>
        <a:ln w="10795"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38684" tIns="138684" rIns="184912" bIns="208026" numCol="1" spcCol="1270" anchor="t" anchorCtr="0">
          <a:noAutofit/>
        </a:bodyPr>
        <a:lstStyle/>
        <a:p>
          <a:pPr marL="228600" lvl="1" indent="-228600" algn="l" defTabSz="1155700">
            <a:lnSpc>
              <a:spcPct val="90000"/>
            </a:lnSpc>
            <a:spcBef>
              <a:spcPct val="0"/>
            </a:spcBef>
            <a:spcAft>
              <a:spcPct val="15000"/>
            </a:spcAft>
            <a:buChar char="•"/>
          </a:pPr>
          <a:r>
            <a:rPr lang="de-AT" sz="2600" kern="1200"/>
            <a:t>Transportkosten</a:t>
          </a:r>
        </a:p>
        <a:p>
          <a:pPr marL="228600" lvl="1" indent="-228600" algn="l" defTabSz="1155700">
            <a:lnSpc>
              <a:spcPct val="90000"/>
            </a:lnSpc>
            <a:spcBef>
              <a:spcPct val="0"/>
            </a:spcBef>
            <a:spcAft>
              <a:spcPct val="15000"/>
            </a:spcAft>
            <a:buChar char="•"/>
          </a:pPr>
          <a:r>
            <a:rPr lang="de-AT" sz="2600" kern="1200"/>
            <a:t>Zuverlässigkeit</a:t>
          </a:r>
        </a:p>
        <a:p>
          <a:pPr marL="228600" lvl="1" indent="-228600" algn="l" defTabSz="1155700">
            <a:lnSpc>
              <a:spcPct val="90000"/>
            </a:lnSpc>
            <a:spcBef>
              <a:spcPct val="0"/>
            </a:spcBef>
            <a:spcAft>
              <a:spcPct val="15000"/>
            </a:spcAft>
            <a:buChar char="•"/>
          </a:pPr>
          <a:r>
            <a:rPr lang="de-AT" sz="2600" kern="1200"/>
            <a:t>Pünktlichkeit</a:t>
          </a:r>
        </a:p>
        <a:p>
          <a:pPr marL="228600" lvl="1" indent="-228600" algn="l" defTabSz="1155700">
            <a:lnSpc>
              <a:spcPct val="90000"/>
            </a:lnSpc>
            <a:spcBef>
              <a:spcPct val="0"/>
            </a:spcBef>
            <a:spcAft>
              <a:spcPct val="15000"/>
            </a:spcAft>
            <a:buChar char="•"/>
          </a:pPr>
          <a:r>
            <a:rPr lang="de-AT" sz="2600" kern="1200"/>
            <a:t>Transportdauer</a:t>
          </a:r>
        </a:p>
        <a:p>
          <a:pPr marL="228600" lvl="1" indent="-228600" algn="l" defTabSz="1155700">
            <a:lnSpc>
              <a:spcPct val="90000"/>
            </a:lnSpc>
            <a:spcBef>
              <a:spcPct val="0"/>
            </a:spcBef>
            <a:spcAft>
              <a:spcPct val="15000"/>
            </a:spcAft>
            <a:buChar char="•"/>
          </a:pPr>
          <a:endParaRPr lang="de-AT" sz="2600" kern="1200"/>
        </a:p>
      </dsp:txBody>
      <dsp:txXfrm>
        <a:off x="7613959" y="1436448"/>
        <a:ext cx="3337954" cy="2428810"/>
      </dsp:txXfrm>
    </dsp:sp>
  </dsp:spTree>
</dsp:drawing>
</file>

<file path=ppt/diagrams/layout1.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9/3/layout/HorizontalOrganizationChart">
  <dgm:title val=""/>
  <dgm:desc val=""/>
  <dgm:catLst>
    <dgm:cat type="hierarchy" pri="43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305"/>
      <dgm:constr type="w" for="des" forName="rootComposite" refType="w" fact="10"/>
      <dgm:constr type="h" for="des" forName="rootComposite" refType="w" refFor="des" refForName="rootComposite1" fact="0.305"/>
      <dgm:constr type="w" for="des" forName="rootComposite3" refType="w" fact="10"/>
      <dgm:constr type="h" for="des" forName="rootComposite3" refType="w" refFor="des" refForName="rootComposite1" fact="0.305"/>
      <dgm:constr type="primFontSz" for="des" ptType="node" op="equ"/>
      <dgm:constr type="sp" for="des" op="equ"/>
      <dgm:constr type="sp" for="des" forName="hierRoot1" refType="w" refFor="des" refForName="rootComposite1" fact="0.2"/>
      <dgm:constr type="sp" for="des" forName="hierRoot2" refType="sp" refFor="des" refForName="hierRoot1"/>
      <dgm:constr type="sp" for="des" forName="hierRoot3" refType="sp" refFor="des" refForName="hierRoot1"/>
      <dgm:constr type="sibSp" refType="w" refFor="des" refForName="rootComposite1" fact="0.125"/>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125"/>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func="var" arg="dir" op="equ" val="norm">
                  <dgm:alg type="hierRoot">
                    <dgm:param type="hierAlign" val="lT"/>
                  </dgm:alg>
                  <dgm:constrLst>
                    <dgm:constr type="alignOff" val="0.75"/>
                  </dgm:constrLst>
                </dgm:if>
                <dgm:else name="Name9">
                  <dgm:alg type="hierRoot">
                    <dgm:param type="hierAlign" val="rT"/>
                  </dgm:alg>
                  <dgm:constrLst>
                    <dgm:constr type="alignOff" val="0.75"/>
                  </dgm:constrLst>
                </dgm:else>
              </dgm:choose>
            </dgm:if>
            <dgm:if name="Name10" func="var" arg="hierBranch" op="equ" val="r">
              <dgm:choose name="Name11">
                <dgm:if name="Name12" func="var" arg="dir" op="equ" val="norm">
                  <dgm:alg type="hierRoot">
                    <dgm:param type="hierAlign" val="lB"/>
                  </dgm:alg>
                  <dgm:constrLst>
                    <dgm:constr type="alignOff" val="0.75"/>
                  </dgm:constrLst>
                </dgm:if>
                <dgm:else name="Name13">
                  <dgm:alg type="hierRoot">
                    <dgm:param type="hierAlign" val="rB"/>
                  </dgm:alg>
                  <dgm:constrLst>
                    <dgm:constr type="alignOff" val="0.75"/>
                  </dgm:constrLst>
                </dgm:else>
              </dgm:choose>
            </dgm:if>
            <dgm:if name="Name14" func="var" arg="hierBranch" op="equ" val="hang">
              <dgm:choose name="Name15">
                <dgm:if name="Name16" func="var" arg="dir" op="equ" val="norm">
                  <dgm:alg type="hierRoot">
                    <dgm:param type="hierAlign" val="lCtrCh"/>
                  </dgm:alg>
                  <dgm:constrLst>
                    <dgm:constr type="alignOff" val="0.65"/>
                  </dgm:constrLst>
                </dgm:if>
                <dgm:else name="Name17">
                  <dgm:alg type="hierRoot">
                    <dgm:param type="hierAlign" val="rCtrCh"/>
                  </dgm:alg>
                  <dgm:constrLst>
                    <dgm:constr type="alignOff" val="0.65"/>
                  </dgm:constrLst>
                </dgm:else>
              </dgm:choose>
            </dgm:if>
            <dgm:else name="Name18">
              <dgm:choose name="Name19">
                <dgm:if name="Name20" func="var" arg="dir" op="equ" val="norm">
                  <dgm:alg type="hierRoot">
                    <dgm:param type="hierAlign" val="lCtrCh"/>
                  </dgm:alg>
                  <dgm:constrLst>
                    <dgm:constr type="alignOff"/>
                    <dgm:constr type="bendDist" for="des" ptType="parTrans" refType="sp" fact="0.5"/>
                  </dgm:constrLst>
                </dgm:if>
                <dgm:else name="Name21">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22">
              <dgm:if name="Name23"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24"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25"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6">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7">
              <dgm:if name="Name28" func="var" arg="hierBranch" op="equ" val="l">
                <dgm:choose name="Name29">
                  <dgm:if name="Name30" func="var" arg="dir" op="equ" val="norm">
                    <dgm:alg type="hierChild">
                      <dgm:param type="chAlign" val="t"/>
                      <dgm:param type="linDir" val="fromL"/>
                    </dgm:alg>
                  </dgm:if>
                  <dgm:else name="Name31">
                    <dgm:alg type="hierChild">
                      <dgm:param type="chAlign" val="t"/>
                      <dgm:param type="linDir" val="fromR"/>
                    </dgm:alg>
                  </dgm:else>
                </dgm:choose>
              </dgm:if>
              <dgm:if name="Name32" func="var" arg="hierBranch" op="equ" val="r">
                <dgm:choose name="Name33">
                  <dgm:if name="Name34" func="var" arg="dir" op="equ" val="norm">
                    <dgm:alg type="hierChild">
                      <dgm:param type="chAlign" val="b"/>
                      <dgm:param type="linDir" val="fromL"/>
                    </dgm:alg>
                  </dgm:if>
                  <dgm:else name="Name35">
                    <dgm:alg type="hierChild">
                      <dgm:param type="chAlign" val="b"/>
                      <dgm:param type="linDir" val="fromR"/>
                    </dgm:alg>
                  </dgm:else>
                </dgm:choose>
              </dgm:if>
              <dgm:if name="Name36" func="var" arg="hierBranch" op="equ" val="hang">
                <dgm:choose name="Name37">
                  <dgm:if name="Name38" func="var" arg="dir" op="equ" val="norm">
                    <dgm:alg type="hierChild">
                      <dgm:param type="chAlign" val="l"/>
                      <dgm:param type="linDir" val="fromT"/>
                      <dgm:param type="secChAlign" val="t"/>
                      <dgm:param type="secLinDir" val="fromL"/>
                    </dgm:alg>
                  </dgm:if>
                  <dgm:else name="Name39">
                    <dgm:alg type="hierChild">
                      <dgm:param type="chAlign" val="r"/>
                      <dgm:param type="linDir" val="fromT"/>
                      <dgm:param type="secChAlign" val="t"/>
                      <dgm:param type="secLinDir" val="fromR"/>
                    </dgm:alg>
                  </dgm:else>
                </dgm:choose>
              </dgm:if>
              <dgm:else name="Name40">
                <dgm:choose name="Name41">
                  <dgm:if name="Name42" func="var" arg="dir" op="equ" val="norm">
                    <dgm:alg type="hierChild">
                      <dgm:param type="linDir" val="fromT"/>
                      <dgm:param type="chAlign" val="l"/>
                    </dgm:alg>
                  </dgm:if>
                  <dgm:else name="Name43">
                    <dgm:alg type="hierChild">
                      <dgm:param type="linDir" val="fromT"/>
                      <dgm:param type="chAlign" val="r"/>
                    </dgm:alg>
                  </dgm:else>
                </dgm:choose>
              </dgm:else>
            </dgm:choose>
            <dgm:shape xmlns:r="http://schemas.openxmlformats.org/officeDocument/2006/relationships" r:blip="">
              <dgm:adjLst/>
            </dgm:shape>
            <dgm:presOf/>
            <dgm:constrLst/>
            <dgm:ruleLst/>
            <dgm:forEach name="rep2a" axis="ch" ptType="nonAsst">
              <dgm:forEach name="Name44" axis="precedSib" ptType="parTrans" st="-1" cnt="1">
                <dgm:choose name="Name45">
                  <dgm:if name="Name46" func="var" arg="hierBranch" op="equ" val="hang">
                    <dgm:layoutNode name="Name47">
                      <dgm:choose name="Name48">
                        <dgm:if name="Name49" func="var" arg="dir" op="equ" val="norm">
                          <dgm:alg type="conn">
                            <dgm:param type="connRout" val="bend"/>
                            <dgm:param type="dim" val="1D"/>
                            <dgm:param type="endSty" val="noArr"/>
                            <dgm:param type="begPts" val="midR"/>
                            <dgm:param type="endPts" val="bCtr tCtr"/>
                          </dgm:alg>
                        </dgm:if>
                        <dgm:else name="Name50">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1" func="var" arg="hierBranch" op="equ" val="l">
                    <dgm:layoutNode name="Name52">
                      <dgm:choose name="Name53">
                        <dgm:if name="Name54" func="var" arg="dir" op="equ" val="norm">
                          <dgm:alg type="conn">
                            <dgm:param type="connRout" val="bend"/>
                            <dgm:param type="dim" val="1D"/>
                            <dgm:param type="endSty" val="noArr"/>
                            <dgm:param type="begPts" val="midR"/>
                            <dgm:param type="endPts" val="tCtr"/>
                          </dgm:alg>
                        </dgm:if>
                        <dgm:else name="Name55">
                          <dgm:alg type="conn">
                            <dgm:param type="connRout" val="bend"/>
                            <dgm:param type="dim" val="1D"/>
                            <dgm:param type="endSty" val="noArr"/>
                            <dgm:param type="begPts" val="midL"/>
                            <dgm:param type="endPts" val="tCtr"/>
                          </dgm:alg>
                        </dgm:else>
                      </dgm:choose>
                      <dgm:shape xmlns:r="http://schemas.openxmlformats.org/officeDocument/2006/relationships" type="conn" r:blip="" zOrderOff="-99999">
                        <dgm:adjLst/>
                      </dgm:shape>
                      <dgm:presOf axis="self"/>
                      <dgm:constrLst>
                        <dgm:constr type="begPad"/>
                        <dgm:constr type="endPad"/>
                      </dgm:constrLst>
                      <dgm:ruleLst/>
                    </dgm:layoutNode>
                  </dgm:if>
                  <dgm:if name="Name56" func="var" arg="hierBranch" op="equ" val="r">
                    <dgm:layoutNode name="Name57">
                      <dgm:choose name="Name58">
                        <dgm:if name="Name59" func="var" arg="dir" op="equ" val="norm">
                          <dgm:alg type="conn">
                            <dgm:param type="connRout" val="bend"/>
                            <dgm:param type="dim" val="1D"/>
                            <dgm:param type="endSty" val="noArr"/>
                            <dgm:param type="begPts" val="midR"/>
                            <dgm:param type="endPts" val="bCtr"/>
                          </dgm:alg>
                        </dgm:if>
                        <dgm:else name="Name60">
                          <dgm:alg type="conn">
                            <dgm:param type="connRout" val="bend"/>
                            <dgm:param type="dim" val="1D"/>
                            <dgm:param type="endSty" val="noArr"/>
                            <dgm:param type="begPts" val="midL"/>
                            <dgm:param type="endPts" val="bCtr"/>
                          </dgm:alg>
                        </dgm:else>
                      </dgm:choose>
                      <dgm:shape xmlns:r="http://schemas.openxmlformats.org/officeDocument/2006/relationships" type="conn" r:blip="" zOrderOff="-99999">
                        <dgm:adjLst/>
                      </dgm:shape>
                      <dgm:presOf axis="self"/>
                      <dgm:constrLst>
                        <dgm:constr type="begPad"/>
                        <dgm:constr type="endPad"/>
                      </dgm:constrLst>
                      <dgm:ruleLst/>
                    </dgm:layoutNode>
                  </dgm:if>
                  <dgm:else name="Name61">
                    <dgm:choose name="Name62">
                      <dgm:if name="Name63" func="var" arg="dir" op="equ" val="norm">
                        <dgm:layoutNode name="Name64">
                          <dgm:alg type="conn">
                            <dgm:param type="connRout" val="bend"/>
                            <dgm:param type="dim" val="1D"/>
                            <dgm:param type="endSty" val="noArr"/>
                            <dgm:param type="begPts" val="midR"/>
                            <dgm:param type="endPts" val="midL"/>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else name="Name65">
                        <dgm:layoutNode name="Name66">
                          <dgm:alg type="conn">
                            <dgm:param type="connRout" val="bend"/>
                            <dgm:param type="dim" val="1D"/>
                            <dgm:param type="endSty" val="noArr"/>
                            <dgm:param type="begPts" val="midL"/>
                            <dgm:param type="endPts" val="midR"/>
                            <dgm:param type="bendPt" val="end"/>
                          </dgm:alg>
                          <dgm:shape xmlns:r="http://schemas.openxmlformats.org/officeDocument/2006/relationships" type="conn" r:blip="" zOrderOff="-99999">
                            <dgm:adjLst/>
                          </dgm:shape>
                          <dgm:presOf axis="self"/>
                          <dgm:constrLst>
                            <dgm:constr type="begPad"/>
                            <dgm:constr type="endPad"/>
                          </dgm:constrLst>
                          <dgm:ruleLst/>
                        </dgm:layoutNode>
                      </dgm:else>
                    </dgm:choose>
                  </dgm:else>
                </dgm:choose>
              </dgm:forEach>
              <dgm:layoutNode name="hierRoot2">
                <dgm:varLst>
                  <dgm:hierBranch val="init"/>
                </dgm:varLst>
                <dgm:choose name="Name67">
                  <dgm:if name="Name68" func="var" arg="hierBranch" op="equ" val="l">
                    <dgm:choose name="Name69">
                      <dgm:if name="Name70" func="var" arg="dir" op="equ" val="norm">
                        <dgm:alg type="hierRoot">
                          <dgm:param type="hierAlign" val="lT"/>
                        </dgm:alg>
                        <dgm:constrLst>
                          <dgm:constr type="alignOff" val="0.75"/>
                        </dgm:constrLst>
                      </dgm:if>
                      <dgm:else name="Name71">
                        <dgm:alg type="hierRoot">
                          <dgm:param type="hierAlign" val="rT"/>
                        </dgm:alg>
                        <dgm:constrLst>
                          <dgm:constr type="alignOff" val="0.75"/>
                        </dgm:constrLst>
                      </dgm:else>
                    </dgm:choose>
                  </dgm:if>
                  <dgm:if name="Name72" func="var" arg="hierBranch" op="equ" val="r">
                    <dgm:choose name="Name73">
                      <dgm:if name="Name74" func="var" arg="dir" op="equ" val="norm">
                        <dgm:alg type="hierRoot">
                          <dgm:param type="hierAlign" val="lB"/>
                        </dgm:alg>
                        <dgm:constrLst>
                          <dgm:constr type="alignOff" val="0.75"/>
                        </dgm:constrLst>
                      </dgm:if>
                      <dgm:else name="Name75">
                        <dgm:alg type="hierRoot">
                          <dgm:param type="hierAlign" val="rB"/>
                        </dgm:alg>
                        <dgm:constrLst>
                          <dgm:constr type="alignOff" val="0.75"/>
                        </dgm:constrLst>
                      </dgm:else>
                    </dgm:choose>
                  </dgm:if>
                  <dgm:if name="Name76" func="var" arg="hierBranch" op="equ" val="hang">
                    <dgm:choose name="Name77">
                      <dgm:if name="Name78" func="var" arg="dir" op="equ" val="norm">
                        <dgm:alg type="hierRoot">
                          <dgm:param type="hierAlign" val="lCtrCh"/>
                        </dgm:alg>
                        <dgm:constrLst>
                          <dgm:constr type="alignOff" val="0.65"/>
                        </dgm:constrLst>
                      </dgm:if>
                      <dgm:else name="Name79">
                        <dgm:alg type="hierRoot">
                          <dgm:param type="hierAlign" val="rCtrCh"/>
                        </dgm:alg>
                        <dgm:constrLst>
                          <dgm:constr type="alignOff" val="0.65"/>
                        </dgm:constrLst>
                      </dgm:else>
                    </dgm:choose>
                  </dgm:if>
                  <dgm:else name="Name80">
                    <dgm:choose name="Name81">
                      <dgm:if name="Name82" func="var" arg="dir" op="equ" val="norm">
                        <dgm:alg type="hierRoot">
                          <dgm:param type="hierAlign" val="lCtrCh"/>
                        </dgm:alg>
                        <dgm:constrLst>
                          <dgm:constr type="alignOff"/>
                          <dgm:constr type="bendDist" for="des" ptType="parTrans" refType="sp" fact="0.5"/>
                        </dgm:constrLst>
                      </dgm:if>
                      <dgm:else name="Name83">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
                  <dgm:alg type="composite"/>
                  <dgm:shape xmlns:r="http://schemas.openxmlformats.org/officeDocument/2006/relationships" r:blip="">
                    <dgm:adjLst/>
                  </dgm:shape>
                  <dgm:presOf axis="self" ptType="node" cnt="1"/>
                  <dgm:choose name="Name84">
                    <dgm:if name="Name85"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6"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7"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8">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9">
                    <dgm:if name="Name90" func="var" arg="hierBranch" op="equ" val="l">
                      <dgm:choose name="Name91">
                        <dgm:if name="Name92" func="var" arg="dir" op="equ" val="norm">
                          <dgm:alg type="hierChild">
                            <dgm:param type="chAlign" val="t"/>
                            <dgm:param type="linDir" val="fromL"/>
                          </dgm:alg>
                        </dgm:if>
                        <dgm:else name="Name93">
                          <dgm:alg type="hierChild">
                            <dgm:param type="chAlign" val="t"/>
                            <dgm:param type="linDir" val="fromR"/>
                          </dgm:alg>
                        </dgm:else>
                      </dgm:choose>
                    </dgm:if>
                    <dgm:if name="Name94" func="var" arg="hierBranch" op="equ" val="r">
                      <dgm:choose name="Name95">
                        <dgm:if name="Name96" func="var" arg="dir" op="equ" val="norm">
                          <dgm:alg type="hierChild">
                            <dgm:param type="chAlign" val="b"/>
                            <dgm:param type="linDir" val="fromL"/>
                          </dgm:alg>
                        </dgm:if>
                        <dgm:else name="Name97">
                          <dgm:alg type="hierChild">
                            <dgm:param type="chAlign" val="b"/>
                            <dgm:param type="linDir" val="fromR"/>
                          </dgm:alg>
                        </dgm:else>
                      </dgm:choose>
                    </dgm:if>
                    <dgm:if name="Name98" func="var" arg="hierBranch" op="equ" val="hang">
                      <dgm:choose name="Name99">
                        <dgm:if name="Name100" func="var" arg="dir" op="equ" val="norm">
                          <dgm:alg type="hierChild">
                            <dgm:param type="chAlign" val="l"/>
                            <dgm:param type="linDir" val="fromT"/>
                            <dgm:param type="secChAlign" val="t"/>
                            <dgm:param type="secLinDir" val="fromL"/>
                          </dgm:alg>
                        </dgm:if>
                        <dgm:else name="Name101">
                          <dgm:alg type="hierChild">
                            <dgm:param type="chAlign" val="r"/>
                            <dgm:param type="linDir" val="fromT"/>
                            <dgm:param type="secChAlign" val="t"/>
                            <dgm:param type="secLinDir" val="fromR"/>
                          </dgm:alg>
                        </dgm:else>
                      </dgm:choose>
                    </dgm:if>
                    <dgm:else name="Name102">
                      <dgm:choose name="Name103">
                        <dgm:if name="Name104" func="var" arg="dir" op="equ" val="norm">
                          <dgm:alg type="hierChild">
                            <dgm:param type="linDir" val="fromT"/>
                            <dgm:param type="chAlign" val="l"/>
                          </dgm:alg>
                        </dgm:if>
                        <dgm:else name="Name105">
                          <dgm:alg type="hierChild">
                            <dgm:param type="linDir" val="fromT"/>
                            <dgm:param type="chAlign" val="r"/>
                          </dgm:alg>
                        </dgm:else>
                      </dgm:choose>
                    </dgm:else>
                  </dgm:choose>
                  <dgm:shape xmlns:r="http://schemas.openxmlformats.org/officeDocument/2006/relationships" r:blip="">
                    <dgm:adjLst/>
                  </dgm:shape>
                  <dgm:presOf/>
                  <dgm:constrLst/>
                  <dgm:ruleLst/>
                  <dgm:forEach name="Name106" ref="rep2a"/>
                </dgm:layoutNode>
                <dgm:layoutNode name="hierChild5">
                  <dgm:choose name="Name107">
                    <dgm:if name="Name108" func="var" arg="dir" op="equ" val="norm">
                      <dgm:alg type="hierChild">
                        <dgm:param type="chAlign" val="l"/>
                        <dgm:param type="linDir" val="fromT"/>
                        <dgm:param type="secChAlign" val="t"/>
                        <dgm:param type="secLinDir" val="fromL"/>
                      </dgm:alg>
                    </dgm:if>
                    <dgm:else name="Name109">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10" ref="rep2b"/>
                </dgm:layoutNode>
              </dgm:layoutNode>
            </dgm:forEach>
          </dgm:layoutNode>
          <dgm:layoutNode name="hierChild3">
            <dgm:choose name="Name111">
              <dgm:if name="Name112" func="var" arg="dir" op="equ" val="norm">
                <dgm:alg type="hierChild">
                  <dgm:param type="chAlign" val="l"/>
                  <dgm:param type="linDir" val="fromT"/>
                  <dgm:param type="secChAlign" val="t"/>
                  <dgm:param type="secLinDir" val="fromL"/>
                </dgm:alg>
              </dgm:if>
              <dgm:else name="Name113">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rep2b" axis="ch" ptType="asst">
              <dgm:forEach name="Name114" axis="precedSib" ptType="parTrans" st="-1" cnt="1">
                <dgm:layoutNode name="Name115">
                  <dgm:choose name="Name116">
                    <dgm:if name="Name117" func="var" arg="dir" op="equ" val="norm">
                      <dgm:alg type="conn">
                        <dgm:param type="connRout" val="bend"/>
                        <dgm:param type="dim" val="1D"/>
                        <dgm:param type="endSty" val="noArr"/>
                        <dgm:param type="begPts" val="midR"/>
                        <dgm:param type="endPts" val="bCtr tCtr"/>
                      </dgm:alg>
                    </dgm:if>
                    <dgm:else name="Name118">
                      <dgm:alg type="conn">
                        <dgm:param type="connRout" val="bend"/>
                        <dgm:param type="dim" val="1D"/>
                        <dgm:param type="endSty" val="noArr"/>
                        <dgm:param type="begPts" val="midL"/>
                        <dgm:param type="endPts" val="bCtr tCtr"/>
                      </dgm:alg>
                    </dgm:else>
                  </dgm:choose>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9">
                  <dgm:if name="Name120" func="var" arg="hierBranch" op="equ" val="l">
                    <dgm:choose name="Name121">
                      <dgm:if name="Name122" func="var" arg="dir" op="equ" val="norm">
                        <dgm:alg type="hierRoot">
                          <dgm:param type="hierAlign" val="lT"/>
                        </dgm:alg>
                        <dgm:constrLst>
                          <dgm:constr type="alignOff" val="0.75"/>
                        </dgm:constrLst>
                      </dgm:if>
                      <dgm:else name="Name123">
                        <dgm:alg type="hierRoot">
                          <dgm:param type="hierAlign" val="rT"/>
                        </dgm:alg>
                        <dgm:constrLst>
                          <dgm:constr type="alignOff" val="0.75"/>
                        </dgm:constrLst>
                      </dgm:else>
                    </dgm:choose>
                  </dgm:if>
                  <dgm:if name="Name124" func="var" arg="hierBranch" op="equ" val="r">
                    <dgm:choose name="Name125">
                      <dgm:if name="Name126" func="var" arg="dir" op="equ" val="norm">
                        <dgm:alg type="hierRoot">
                          <dgm:param type="hierAlign" val="lB"/>
                        </dgm:alg>
                        <dgm:constrLst>
                          <dgm:constr type="alignOff" val="0.75"/>
                        </dgm:constrLst>
                      </dgm:if>
                      <dgm:else name="Name127">
                        <dgm:alg type="hierRoot">
                          <dgm:param type="hierAlign" val="rB"/>
                        </dgm:alg>
                        <dgm:constrLst>
                          <dgm:constr type="alignOff" val="0.75"/>
                        </dgm:constrLst>
                      </dgm:else>
                    </dgm:choose>
                  </dgm:if>
                  <dgm:if name="Name128" func="var" arg="hierBranch" op="equ" val="hang">
                    <dgm:choose name="Name129">
                      <dgm:if name="Name130" func="var" arg="dir" op="equ" val="norm">
                        <dgm:alg type="hierRoot">
                          <dgm:param type="hierAlign" val="lCtrCh"/>
                        </dgm:alg>
                        <dgm:constrLst>
                          <dgm:constr type="alignOff" val="0.65"/>
                        </dgm:constrLst>
                      </dgm:if>
                      <dgm:else name="Name131">
                        <dgm:alg type="hierRoot">
                          <dgm:param type="hierAlign" val="rCtrCh"/>
                        </dgm:alg>
                        <dgm:constrLst>
                          <dgm:constr type="alignOff" val="0.65"/>
                        </dgm:constrLst>
                      </dgm:else>
                    </dgm:choose>
                  </dgm:if>
                  <dgm:else name="Name132">
                    <dgm:choose name="Name133">
                      <dgm:if name="Name134" func="var" arg="dir" op="equ" val="norm">
                        <dgm:alg type="hierRoot">
                          <dgm:param type="hierAlign" val="lCtrCh"/>
                        </dgm:alg>
                        <dgm:constrLst>
                          <dgm:constr type="alignOff"/>
                          <dgm:constr type="bendDist" for="des" ptType="parTrans" refType="sp" fact="0.5"/>
                        </dgm:constrLst>
                      </dgm:if>
                      <dgm:else name="Name135">
                        <dgm:alg type="hierRoot">
                          <dgm:param type="hierAlign" val="rCtrCh"/>
                        </dgm:alg>
                        <dgm:constrLst>
                          <dgm:constr type="alignOff"/>
                          <dgm:constr type="bendDist" for="des" ptType="parTrans" refType="sp" fact="0.5"/>
                        </dgm:constrLst>
                      </dgm:else>
                    </dgm:choose>
                  </dgm:else>
                </dgm:choose>
                <dgm:shape xmlns:r="http://schemas.openxmlformats.org/officeDocument/2006/relationships" r:blip="">
                  <dgm:adjLst/>
                </dgm:shape>
                <dgm:presOf/>
                <dgm:ruleLst/>
                <dgm:layoutNode name="rootComposite3">
                  <dgm:alg type="composite"/>
                  <dgm:shape xmlns:r="http://schemas.openxmlformats.org/officeDocument/2006/relationships" r:blip="">
                    <dgm:adjLst/>
                  </dgm:shape>
                  <dgm:presOf axis="self" ptType="node" cnt="1"/>
                  <dgm:choose name="Name136">
                    <dgm:if name="Name137"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38"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39"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40">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41">
                    <dgm:if name="Name142" func="var" arg="hierBranch" op="equ" val="l">
                      <dgm:choose name="Name143">
                        <dgm:if name="Name144" func="var" arg="dir" op="equ" val="norm">
                          <dgm:alg type="hierChild">
                            <dgm:param type="chAlign" val="t"/>
                            <dgm:param type="linDir" val="fromL"/>
                          </dgm:alg>
                        </dgm:if>
                        <dgm:else name="Name145">
                          <dgm:alg type="hierChild">
                            <dgm:param type="chAlign" val="t"/>
                            <dgm:param type="linDir" val="fromR"/>
                          </dgm:alg>
                        </dgm:else>
                      </dgm:choose>
                    </dgm:if>
                    <dgm:if name="Name146" func="var" arg="hierBranch" op="equ" val="r">
                      <dgm:choose name="Name147">
                        <dgm:if name="Name148" func="var" arg="dir" op="equ" val="norm">
                          <dgm:alg type="hierChild">
                            <dgm:param type="chAlign" val="b"/>
                            <dgm:param type="linDir" val="fromL"/>
                          </dgm:alg>
                        </dgm:if>
                        <dgm:else name="Name149">
                          <dgm:alg type="hierChild">
                            <dgm:param type="chAlign" val="b"/>
                            <dgm:param type="linDir" val="fromR"/>
                          </dgm:alg>
                        </dgm:else>
                      </dgm:choose>
                    </dgm:if>
                    <dgm:if name="Name150" func="var" arg="hierBranch" op="equ" val="hang">
                      <dgm:choose name="Name151">
                        <dgm:if name="Name152" func="var" arg="dir" op="equ" val="norm">
                          <dgm:alg type="hierChild">
                            <dgm:param type="chAlign" val="l"/>
                            <dgm:param type="linDir" val="fromT"/>
                            <dgm:param type="secChAlign" val="t"/>
                            <dgm:param type="secLinDir" val="fromL"/>
                          </dgm:alg>
                        </dgm:if>
                        <dgm:else name="Name153">
                          <dgm:alg type="hierChild">
                            <dgm:param type="chAlign" val="r"/>
                            <dgm:param type="linDir" val="fromT"/>
                            <dgm:param type="secChAlign" val="t"/>
                            <dgm:param type="secLinDir" val="fromR"/>
                          </dgm:alg>
                        </dgm:else>
                      </dgm:choose>
                    </dgm:if>
                    <dgm:else name="Name154">
                      <dgm:choose name="Name155">
                        <dgm:if name="Name156" func="var" arg="dir" op="equ" val="norm">
                          <dgm:alg type="hierChild">
                            <dgm:param type="linDir" val="fromT"/>
                            <dgm:param type="chAlign" val="l"/>
                          </dgm:alg>
                        </dgm:if>
                        <dgm:else name="Name157">
                          <dgm:alg type="hierChild">
                            <dgm:param type="linDir" val="fromT"/>
                            <dgm:param type="chAlign" val="r"/>
                          </dgm:alg>
                        </dgm:else>
                      </dgm:choose>
                    </dgm:else>
                  </dgm:choose>
                  <dgm:shape xmlns:r="http://schemas.openxmlformats.org/officeDocument/2006/relationships" r:blip="">
                    <dgm:adjLst/>
                  </dgm:shape>
                  <dgm:presOf/>
                  <dgm:constrLst/>
                  <dgm:ruleLst/>
                  <dgm:forEach name="Name158" ref="rep2a"/>
                </dgm:layoutNode>
                <dgm:layoutNode name="hierChild7">
                  <dgm:choose name="Name159">
                    <dgm:if name="Name160" func="var" arg="dir" op="equ" val="norm">
                      <dgm:alg type="hierChild">
                        <dgm:param type="chAlign" val="l"/>
                        <dgm:param type="linDir" val="fromT"/>
                        <dgm:param type="secChAlign" val="t"/>
                        <dgm:param type="secLinDir" val="fromL"/>
                      </dgm:alg>
                    </dgm:if>
                    <dgm:else name="Name161">
                      <dgm:alg type="hierChild">
                        <dgm:param type="chAlign" val="r"/>
                        <dgm:param type="linDir" val="fromT"/>
                        <dgm:param type="secChAlign" val="t"/>
                        <dgm:param type="secLinDir" val="fromR"/>
                      </dgm:alg>
                    </dgm:else>
                  </dgm:choose>
                  <dgm:shape xmlns:r="http://schemas.openxmlformats.org/officeDocument/2006/relationships" r:blip="">
                    <dgm:adjLst/>
                  </dgm:shape>
                  <dgm:presOf/>
                  <dgm:constrLst/>
                  <dgm:ruleLst/>
                  <dgm:forEach name="Name162" ref="rep2b"/>
                </dgm:layoutNode>
              </dgm:layoutNode>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5.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6.xml><?xml version="1.0" encoding="utf-8"?>
<dgm:layoutDef xmlns:dgm="http://schemas.openxmlformats.org/drawingml/2006/diagram" xmlns:a="http://schemas.openxmlformats.org/drawingml/2006/main" uniqueId="urn:microsoft.com/office/officeart/2009/3/layout/PlusandMinus">
  <dgm:title val=""/>
  <dgm:desc val=""/>
  <dgm:catLst>
    <dgm:cat type="relationship" pri="3600"/>
  </dgm:catLst>
  <dgm:samp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clrData>
  <dgm:layoutNode name="Name0">
    <dgm:varLst>
      <dgm:chMax val="2"/>
      <dgm:chPref val="2"/>
      <dgm:dir/>
      <dgm:animOne/>
      <dgm:resizeHandles val="exact"/>
    </dgm:varLst>
    <dgm:alg type="composite">
      <dgm:param type="ar" val="1.8238"/>
    </dgm:alg>
    <dgm:shape xmlns:r="http://schemas.openxmlformats.org/officeDocument/2006/relationships" r:blip="">
      <dgm:adjLst/>
    </dgm:shape>
    <dgm:choose name="Name1">
      <dgm:if name="Name2" func="var" arg="dir" op="equ" val="norm">
        <dgm:constrLst>
          <dgm:constr type="primFontSz" for="des" ptType="node" op="equ" val="65"/>
          <dgm:constr type="l" for="ch" forName="Background" refType="w" fact="0.09"/>
          <dgm:constr type="t" for="ch" forName="Background" refType="h" fact="0.1641"/>
          <dgm:constr type="w" for="ch" forName="Background" refType="w" fact="0.87"/>
          <dgm:constr type="h" for="ch" forName="Background" refType="h" fact="0.82"/>
          <dgm:constr type="l" for="ch" forName="ParentText1" refType="w" fact="0.116"/>
          <dgm:constr type="t" for="ch" forName="ParentText1" refType="h" fact="0.26"/>
          <dgm:constr type="w" for="ch" forName="ParentText1" refType="w" fact="0.404"/>
          <dgm:constr type="h" for="ch" forName="ParentText1" refType="h" fact="0.7015"/>
          <dgm:constr type="l" for="ch" forName="ParentText2" refType="w" fact="0.529"/>
          <dgm:constr type="t" for="ch" forName="ParentText2" refType="h" fact="0.26"/>
          <dgm:constr type="w" for="ch" forName="ParentText2" refType="w" fact="0.404"/>
          <dgm:constr type="h" for="ch" forName="ParentText2" refType="h" fact="0.7015"/>
          <dgm:constr type="l" for="ch" forName="Plus" refType="w" fact="0"/>
          <dgm:constr type="t" for="ch" forName="Plus" refType="h" fact="0"/>
          <dgm:constr type="w" for="ch" forName="Plus" refType="w" fact="0.17"/>
          <dgm:constr type="h" for="ch" forName="Plus" refType="w" refFor="ch" refForName="Plus"/>
          <dgm:constr type="l" for="ch" forName="Minus" refType="w" fact="0.84"/>
          <dgm:constr type="t" for="ch" forName="Minus" refType="h" fact="0.1115"/>
          <dgm:constr type="w" for="ch" forName="Minus" refType="w" fact="0.16"/>
          <dgm:constr type="h" for="ch" forName="Minus" refType="h" fact="0.1"/>
          <dgm:constr type="l" for="ch" forName="Divider" refType="w" fact="0.525"/>
          <dgm:constr type="t" for="ch" forName="Divider" refType="h" fact="0.2615"/>
          <dgm:constr type="w" for="ch" forName="Divider" refType="w" fact="0.0001"/>
          <dgm:constr type="h" for="ch" forName="Divider" refType="h" fact="0.67"/>
        </dgm:constrLst>
      </dgm:if>
      <dgm:else name="Name3">
        <dgm:constrLst>
          <dgm:constr type="primFontSz" for="des" ptType="node" op="equ" val="65"/>
          <dgm:constr type="r" for="ch" forName="Background" refType="w" fact="-0.09"/>
          <dgm:constr type="t" for="ch" forName="Background" refType="h" fact="0.1641"/>
          <dgm:constr type="w" for="ch" forName="Background" refType="w" fact="0.87"/>
          <dgm:constr type="h" for="ch" forName="Background" refType="h" fact="0.82"/>
          <dgm:constr type="r" for="ch" forName="ParentText1" refType="w" fact="-0.116"/>
          <dgm:constr type="t" for="ch" forName="ParentText1" refType="h" fact="0.26"/>
          <dgm:constr type="w" for="ch" forName="ParentText1" refType="w" fact="0.404"/>
          <dgm:constr type="h" for="ch" forName="ParentText1" refType="h" fact="0.7015"/>
          <dgm:constr type="r" for="ch" forName="ParentText2" refType="w" fact="-0.529"/>
          <dgm:constr type="t" for="ch" forName="ParentText2" refType="h" fact="0.26"/>
          <dgm:constr type="w" for="ch" forName="ParentText2" refType="w" fact="0.404"/>
          <dgm:constr type="h" for="ch" forName="ParentText2" refType="h" fact="0.7015"/>
          <dgm:constr type="r" for="ch" forName="Plus" refType="w" fact="0"/>
          <dgm:constr type="t" for="ch" forName="Plus" refType="h" fact="0"/>
          <dgm:constr type="w" for="ch" forName="Plus" refType="w" fact="0.17"/>
          <dgm:constr type="h" for="ch" forName="Plus" refType="w" refFor="ch" refForName="Plus"/>
          <dgm:constr type="r" for="ch" forName="Minus" refType="w" fact="-0.84"/>
          <dgm:constr type="t" for="ch" forName="Minus" refType="h" fact="0.1115"/>
          <dgm:constr type="w" for="ch" forName="Minus" refType="w" fact="0.16"/>
          <dgm:constr type="h" for="ch" forName="Minus" refType="h" fact="0.1"/>
          <dgm:constr type="r" for="ch" forName="Divider" refType="w" fact="-0.525"/>
          <dgm:constr type="t" for="ch" forName="Divider" refType="h" fact="0.2615"/>
          <dgm:constr type="w" for="ch" forName="Divider" refType="w" fact="0.0001"/>
          <dgm:constr type="h" for="ch" forName="Divider" refType="h" fact="0.67"/>
        </dgm:constrLst>
      </dgm:else>
    </dgm:choose>
    <dgm:layoutNode name="Background" styleLbl="bgImgPlace1">
      <dgm:alg type="sp"/>
      <dgm:shape xmlns:r="http://schemas.openxmlformats.org/officeDocument/2006/relationships" type="rect" r:blip="">
        <dgm:adjLst/>
      </dgm:shape>
      <dgm:presOf/>
    </dgm:layoutNode>
    <dgm:layoutNode name="ParentText1"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1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Text2" styleLbl="revTx">
      <dgm:varLst>
        <dgm:chMax val="0"/>
        <dgm:chPref val="0"/>
        <dgm:bulletEnabled val="1"/>
      </dgm:varLst>
      <dgm:alg type="tx">
        <dgm:param type="parTxLTRAlign" val="l"/>
        <dgm:param type="txAnchorVert" val="t"/>
      </dgm:alg>
      <dgm:shape xmlns:r="http://schemas.openxmlformats.org/officeDocument/2006/relationships" type="rect" r:blip="">
        <dgm:adjLst/>
      </dgm:shape>
      <dgm:presOf axis="ch desOrSelf" ptType="node node" st="2 1" cnt="1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lus" styleLbl="alignNode1">
      <dgm:alg type="sp"/>
      <dgm:shape xmlns:r="http://schemas.openxmlformats.org/officeDocument/2006/relationships" type="plus" r:blip="">
        <dgm:adjLst>
          <dgm:adj idx="1" val="0.3281"/>
        </dgm:adjLst>
      </dgm:shape>
      <dgm:presOf/>
    </dgm:layoutNode>
    <dgm:layoutNode name="Minus" styleLbl="alignNode1">
      <dgm:alg type="sp"/>
      <dgm:shape xmlns:r="http://schemas.openxmlformats.org/officeDocument/2006/relationships" type="rect" r:blip="">
        <dgm:adjLst/>
      </dgm:shape>
      <dgm:presOf/>
    </dgm:layoutNode>
    <dgm:layoutNode name="Divider" styleLbl="parChTrans1D1">
      <dgm:alg type="sp"/>
      <dgm:shape xmlns:r="http://schemas.openxmlformats.org/officeDocument/2006/relationships" type="line" r:blip="">
        <dgm:adjLst/>
      </dgm:shape>
      <dgm:presOf/>
    </dgm:layoutNode>
  </dgm:layoutNode>
</dgm:layoutDef>
</file>

<file path=ppt/diagrams/layout7.xml><?xml version="1.0" encoding="utf-8"?>
<dgm:layoutDef xmlns:dgm="http://schemas.openxmlformats.org/drawingml/2006/diagram" xmlns:a="http://schemas.openxmlformats.org/drawingml/2006/main" uniqueId="urn:microsoft.com/office/officeart/2005/8/layout/radial6">
  <dgm:title val=""/>
  <dgm:desc val=""/>
  <dgm:catLst>
    <dgm:cat type="cycle" pri="9000"/>
    <dgm:cat type="relationship" pri="2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choose name="Name3">
          <dgm:if name="Name4" axis="ch ch" ptType="node node" st="1 1" cnt="1 0" func="cnt" op="lte" val="1">
            <dgm:alg type="cycle">
              <dgm:param type="stAng" val="90"/>
              <dgm:param type="spanAng" val="360"/>
              <dgm:param type="ctrShpMap" val="fNode"/>
            </dgm:alg>
          </dgm:if>
          <dgm:else name="Name5">
            <dgm:alg type="cycle">
              <dgm:param type="stAng" val="0"/>
              <dgm:param type="spanAng" val="360"/>
              <dgm:param type="ctrShpMap" val="fNode"/>
            </dgm:alg>
          </dgm:else>
        </dgm:choose>
      </dgm:if>
      <dgm:else name="Name6">
        <dgm:choose name="Name7">
          <dgm:if name="Name8" axis="ch ch" ptType="node node" st="1 1" cnt="1 0" func="cnt" op="lte" val="1">
            <dgm:alg type="cycle">
              <dgm:param type="stAng" val="-90"/>
              <dgm:param type="spanAng" val="360"/>
              <dgm:param type="ctrShpMap" val="fNode"/>
            </dgm:alg>
          </dgm:if>
          <dgm:else name="Name9">
            <dgm:alg type="cycle">
              <dgm:param type="stAng" val="0"/>
              <dgm:param type="spanAng" val="-360"/>
              <dgm:param type="ctrShpMap" val="fNode"/>
            </dgm:alg>
          </dgm:else>
        </dgm:choose>
      </dgm:else>
    </dgm:choose>
    <dgm:shape xmlns:r="http://schemas.openxmlformats.org/officeDocument/2006/relationships" r:blip="">
      <dgm:adjLst/>
    </dgm:shape>
    <dgm:presOf/>
    <dgm:choose name="Name10">
      <dgm:if name="Name11" func="var" arg="dir" op="equ" val="norm">
        <dgm:choose name="Name12">
          <dgm:if name="Name13"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des" forName="oneNode" refType="primFontSz" refFor="ch" refForName="centerShape" op="lte" fact="0.95"/>
              <dgm:constr type="diam" for="ch" forName="singleconn" refType="diam" op="equ" fact="-1"/>
              <dgm:constr type="h" for="ch" forName="singleconn" refType="w" refFor="ch" refForName="oneComp" fact="0.24"/>
              <dgm:constr type="w" for="ch" forName="dummya" refType="w" refFor="ch" refForName="oneComp" op="equ"/>
              <dgm:constr type="w" for="ch" forName="dummyb" refType="w" refFor="ch" refForName="oneComp" op="equ"/>
              <dgm:constr type="w" for="ch" forName="dummyc" refType="w" refFor="ch" refForName="oneComp" op="equ"/>
            </dgm:constrLst>
          </dgm:if>
          <dgm:else name="Name14">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forName="sibTrans" refType="diam" op="equ"/>
              <dgm:constr type="h" for="ch" forName="sibTrans" refType="w" refFor="ch" refForName="node" fact="0.24"/>
              <dgm:constr type="w" for="ch" forName="dummy" val="1"/>
            </dgm:constrLst>
          </dgm:else>
        </dgm:choose>
      </dgm:if>
      <dgm:else name="Name15">
        <dgm:choose name="Name16">
          <dgm:if name="Name17" axis="ch ch" ptType="node node" st="1 1" cnt="1 0" func="cnt" op="equ" val="1">
            <dgm:constrLst>
              <dgm:constr type="diam" val="170"/>
              <dgm:constr type="w" for="ch" forName="centerShape" refType="w"/>
              <dgm:constr type="w" for="ch" forName="oneComp" refType="w" refFor="ch" refForName="centerShape" op="equ" fact="0.7"/>
              <dgm:constr type="sp" refType="w" refFor="ch" refForName="oneComp" fact="0.3"/>
              <dgm:constr type="sibSp" refType="w" refFor="ch" refForName="oneComp" fact="0.3"/>
              <dgm:constr type="primFontSz" for="ch" forName="centerShape" val="65"/>
              <dgm:constr type="primFontSz" for="des" forName="oneNode" refType="primFontSz" refFor="ch" refForName="centerShape" fact="0.95"/>
              <dgm:constr type="primFontSz" for="ch" forName="oneNode" refType="primFontSz" refFor="ch" refForName="centerShape" op="lte" fact="0.95"/>
              <dgm:constr type="diam" for="ch" forName="singleconn" refType="diam"/>
              <dgm:constr type="h" for="ch" forName="singleconn" refType="w" refFor="ch" refForName="oneComp" fact="0.24"/>
              <dgm:constr type="diam" for="ch" refType="diam" op="equ"/>
              <dgm:constr type="w" for="ch" forName="dummya" refType="w" refFor="ch" refForName="oneComp" op="equ"/>
              <dgm:constr type="w" for="ch" forName="dummyb" refType="w" refFor="ch" refForName="oneComp" op="equ"/>
              <dgm:constr type="w" for="ch" forName="dummyc" refType="w" refFor="ch" refForName="oneComp" op="equ"/>
            </dgm:constrLst>
          </dgm:if>
          <dgm:else name="Name18">
            <dgm:constrLst>
              <dgm:constr type="diam" val="170"/>
              <dgm:constr type="w" for="ch" forName="centerShape" refType="w"/>
              <dgm:constr type="w" for="ch" forName="node" refType="w" refFor="ch" refForName="centerShape" op="equ" fact="0.7"/>
              <dgm:constr type="sp" refType="w" refFor="ch" refForName="node" fact="0.3"/>
              <dgm:constr type="sibSp" refType="w" refFor="ch" refForName="node" fact="0.3"/>
              <dgm:constr type="primFontSz" for="ch" forName="centerShape" val="65"/>
              <dgm:constr type="primFontSz" for="des" forName="node" refType="primFontSz" refFor="ch" refForName="centerShape" fact="0.78"/>
              <dgm:constr type="primFontSz" for="ch" forName="node" refType="primFontSz" refFor="ch" refForName="centerShape" op="lte" fact="0.95"/>
              <dgm:constr type="diam" for="ch" ptType="sibTrans" refType="diam" fact="-1"/>
              <dgm:constr type="h" for="ch" forName="sibTrans" refType="w" refFor="ch" refForName="node" fact="0.24"/>
              <dgm:constr type="diam" for="ch" refType="diam" op="equ" fact="-1"/>
              <dgm:constr type="w" for="ch" forName="dummy" val="1"/>
            </dgm:constrLst>
          </dgm:else>
        </dgm:choose>
      </dgm:else>
    </dgm:choose>
    <dgm:ruleLst>
      <dgm:rule type="diam" val="INF" fact="NaN" max="NaN"/>
    </dgm:ruleLst>
    <dgm:forEach name="Name19"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20" axis="ch">
        <dgm:forEach name="Name21" axis="self" ptType="node">
          <dgm:choose name="Name22">
            <dgm:if name="Name23" axis="par ch" ptType="node node" func="cnt" op="gt" val="1">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dummy">
                <dgm:alg type="sp"/>
                <dgm:shape xmlns:r="http://schemas.openxmlformats.org/officeDocument/2006/relationships" r:blip="">
                  <dgm:adjLst/>
                </dgm:shape>
                <dgm:presOf/>
                <dgm:constrLst>
                  <dgm:constr type="h" refType="w"/>
                </dgm:constrLst>
                <dgm:ruleLst/>
              </dgm:layoutNode>
              <dgm:forEach name="sibTransForEach" axis="followSib" ptType="sibTrans" hideLastTrans="0" cnt="1">
                <dgm:layoutNode name="sibTrans" styleLbl="sibTrans2D1">
                  <dgm:alg type="conn">
                    <dgm:param type="connRout" val="curve"/>
                    <dgm:param type="begPts" val="ctr"/>
                    <dgm:param type="endPts" val="ctr"/>
                    <dgm:param type="begSty" val="noArr"/>
                    <dgm:param type="endSty" val="noArr"/>
                    <dgm:param type="dstNode" val="node"/>
                  </dgm:alg>
                  <dgm:shape xmlns:r="http://schemas.openxmlformats.org/officeDocument/2006/relationships" type="conn" r:blip="" zOrderOff="-999">
                    <dgm:adjLst/>
                  </dgm:shape>
                  <dgm:presOf axis="self"/>
                  <dgm:constrLst>
                    <dgm:constr type="begPad"/>
                    <dgm:constr type="endPad"/>
                  </dgm:constrLst>
                  <dgm:ruleLst/>
                </dgm:layoutNode>
              </dgm:forEach>
            </dgm:if>
            <dgm:if name="Name24" axis="par ch" ptType="node node" func="cnt" op="equ" val="1">
              <dgm:layoutNode name="oneComp">
                <dgm:alg type="composite">
                  <dgm:param type="ar" val="1"/>
                </dgm:alg>
                <dgm:shape xmlns:r="http://schemas.openxmlformats.org/officeDocument/2006/relationships" r:blip="">
                  <dgm:adjLst/>
                </dgm:shape>
                <dgm:presOf/>
                <dgm:constrLst>
                  <dgm:constr type="h" refType="w"/>
                  <dgm:constr type="l" for="ch" forName="dummyConnPt" refType="w" fact="0.5"/>
                  <dgm:constr type="t" for="ch" forName="dummyConnPt" refType="w" fact="0.5"/>
                  <dgm:constr type="l" for="ch" forName="oneNode"/>
                  <dgm:constr type="t" for="ch" forName="oneNode"/>
                  <dgm:constr type="h" for="ch" forName="oneNode" refType="h"/>
                  <dgm:constr type="w" for="ch" forName="oneNode" refType="w"/>
                </dgm:constrLst>
                <dgm:ruleLst/>
                <dgm:layoutNode name="dummyConnPt" styleLbl="node1">
                  <dgm:alg type="sp"/>
                  <dgm:shape xmlns:r="http://schemas.openxmlformats.org/officeDocument/2006/relationships" r:blip="">
                    <dgm:adjLst/>
                  </dgm:shape>
                  <dgm:presOf/>
                  <dgm:constrLst>
                    <dgm:constr type="w" val="1"/>
                    <dgm:constr type="h" val="1"/>
                  </dgm:constrLst>
                  <dgm:ruleLst/>
                </dgm:layoutNode>
                <dgm:layoutNode name="on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dgm:layoutNode name="dummya">
                <dgm:alg type="sp"/>
                <dgm:shape xmlns:r="http://schemas.openxmlformats.org/officeDocument/2006/relationships" r:blip="">
                  <dgm:adjLst/>
                </dgm:shape>
                <dgm:presOf/>
                <dgm:constrLst>
                  <dgm:constr type="h" refType="w"/>
                </dgm:constrLst>
                <dgm:ruleLst/>
              </dgm:layoutNode>
              <dgm:layoutNode name="dummyb">
                <dgm:alg type="sp"/>
                <dgm:shape xmlns:r="http://schemas.openxmlformats.org/officeDocument/2006/relationships" r:blip="">
                  <dgm:adjLst/>
                </dgm:shape>
                <dgm:presOf/>
                <dgm:constrLst>
                  <dgm:constr type="h" refType="w"/>
                </dgm:constrLst>
                <dgm:ruleLst/>
              </dgm:layoutNode>
              <dgm:layoutNode name="dummyc">
                <dgm:alg type="sp"/>
                <dgm:shape xmlns:r="http://schemas.openxmlformats.org/officeDocument/2006/relationships" r:blip="">
                  <dgm:adjLst/>
                </dgm:shape>
                <dgm:presOf/>
                <dgm:constrLst>
                  <dgm:constr type="h" refType="w"/>
                </dgm:constrLst>
                <dgm:ruleLst/>
              </dgm:layoutNode>
              <dgm:forEach name="sibTransForEach1" axis="followSib" ptType="sibTrans" hideLastTrans="0" cnt="1">
                <dgm:layoutNode name="singleconn" styleLbl="sibTrans2D1">
                  <dgm:alg type="conn">
                    <dgm:param type="connRout" val="longCurve"/>
                    <dgm:param type="begPts" val="bCtr"/>
                    <dgm:param type="endPts" val="tCtr"/>
                    <dgm:param type="begSty" val="noArr"/>
                    <dgm:param type="endSty" val="noArr"/>
                    <dgm:param type="srcNode" val="dummyConnPt"/>
                    <dgm:param type="dstNode" val="dummyConnPt"/>
                  </dgm:alg>
                  <dgm:shape xmlns:r="http://schemas.openxmlformats.org/officeDocument/2006/relationships" type="conn" r:blip="" zOrderOff="-999">
                    <dgm:adjLst/>
                  </dgm:shape>
                  <dgm:presOf axis="self"/>
                  <dgm:constrLst>
                    <dgm:constr type="begPad"/>
                    <dgm:constr type="endPad"/>
                  </dgm:constrLst>
                  <dgm:ruleLst/>
                </dgm:layoutNode>
              </dgm:forEach>
            </dgm:if>
            <dgm:else name="Name25"/>
          </dgm:choose>
        </dgm:forEach>
      </dgm:forEach>
    </dgm:forEach>
  </dgm:layoutNode>
</dgm:layoutDef>
</file>

<file path=ppt/diagrams/layout8.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a:extLst>
              <a:ext uri="{FF2B5EF4-FFF2-40B4-BE49-F238E27FC236}">
                <a16:creationId xmlns:a16="http://schemas.microsoft.com/office/drawing/2014/main" id="{C7D75EA9-CDDA-4D17-B5F5-63442F6064E4}"/>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a:extLst>
              <a:ext uri="{FF2B5EF4-FFF2-40B4-BE49-F238E27FC236}">
                <a16:creationId xmlns:a16="http://schemas.microsoft.com/office/drawing/2014/main" id="{745BD30E-D25F-4DFB-B9E1-E5AE9CB0B44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342F4030-4D8A-4246-814D-3D1567CD35BB}" type="datetime1">
              <a:rPr lang="de-AT" smtClean="0"/>
              <a:t>12.05.2026</a:t>
            </a:fld>
            <a:endParaRPr lang="de-AT"/>
          </a:p>
        </p:txBody>
      </p:sp>
      <p:sp>
        <p:nvSpPr>
          <p:cNvPr id="4" name="Fußzeilenplatzhalter 3">
            <a:extLst>
              <a:ext uri="{FF2B5EF4-FFF2-40B4-BE49-F238E27FC236}">
                <a16:creationId xmlns:a16="http://schemas.microsoft.com/office/drawing/2014/main" id="{7EBB62D4-ED93-481A-AE77-B42E92BC8EBC}"/>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5" name="Foliennummernplatzhalter 4">
            <a:extLst>
              <a:ext uri="{FF2B5EF4-FFF2-40B4-BE49-F238E27FC236}">
                <a16:creationId xmlns:a16="http://schemas.microsoft.com/office/drawing/2014/main" id="{174D353F-9BB3-48CF-88EE-78C6CAB2DC2F}"/>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7256781-ACFC-457A-8F79-3F295F602FD2}" type="slidenum">
              <a:rPr lang="de-AT" smtClean="0"/>
              <a:t>‹Nr.›</a:t>
            </a:fld>
            <a:endParaRPr lang="de-AT"/>
          </a:p>
        </p:txBody>
      </p:sp>
    </p:spTree>
    <p:extLst>
      <p:ext uri="{BB962C8B-B14F-4D97-AF65-F5344CB8AC3E}">
        <p14:creationId xmlns:p14="http://schemas.microsoft.com/office/powerpoint/2010/main" val="2230226352"/>
      </p:ext>
    </p:extLst>
  </p:cSld>
  <p:clrMap bg1="lt1" tx1="dk1" bg2="lt2" tx2="dk2" accent1="accent1" accent2="accent2" accent3="accent3" accent4="accent4" accent5="accent5" accent6="accent6" hlink="hlink" folHlink="folHlink"/>
  <p:hf/>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de-AT"/>
              <a:t>Binnenschiffe als Teil der Transportkette</a:t>
            </a:r>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A94F0D5-E232-4360-8B8C-58EF9D3E6905}" type="datetime1">
              <a:rPr lang="de-AT" smtClean="0"/>
              <a:t>12.05.2026</a:t>
            </a:fld>
            <a:endParaRPr lang="de-AT"/>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AT"/>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de-AT"/>
              <a:t>Lehrunterlagen von rewway.at</a:t>
            </a:r>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1635B3-DF70-4CFD-87CA-EB6AFDCA10EE}" type="slidenum">
              <a:rPr lang="de-AT" smtClean="0"/>
              <a:t>‹Nr.›</a:t>
            </a:fld>
            <a:endParaRPr lang="de-AT"/>
          </a:p>
        </p:txBody>
      </p:sp>
    </p:spTree>
    <p:extLst>
      <p:ext uri="{BB962C8B-B14F-4D97-AF65-F5344CB8AC3E}">
        <p14:creationId xmlns:p14="http://schemas.microsoft.com/office/powerpoint/2010/main" val="1327977337"/>
      </p:ext>
    </p:extLst>
  </p:cSld>
  <p:clrMap bg1="lt1" tx1="dk1" bg2="lt2" tx2="dk2" accent1="accent1" accent2="accent2" accent3="accent3" accent4="accent4" accent5="accent5" accent6="accent6" hlink="hlink" folHlink="folHlink"/>
  <p:hf/>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3" Type="http://schemas.openxmlformats.org/officeDocument/2006/relationships/hyperlink" Target="https://create.kahoot.it/share/basismodul-oberstufe/d7ec630b-336d-4a7f-8eb6-b2a56875a872" TargetMode="External"/><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68.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9.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70.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71.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7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Quellen:</a:t>
            </a:r>
          </a:p>
          <a:p>
            <a:r>
              <a:rPr lang="de-AT" dirty="0"/>
              <a:t>Statista (2026), Schifffahrt, https://de.statista.com/statistik/kategorien/kategorie/16/themen/131/branche/schifffahrt/#overview (Abruf 10.02.2026)</a:t>
            </a:r>
          </a:p>
          <a:p>
            <a:r>
              <a:rPr lang="de-AT" dirty="0"/>
              <a:t>Statista (2026), Verteilung des Transportaufkommens im Güterverkehr in Österreich nach Verkehrsträgern in den Jahren 2015 bis 2023, https://de.statista.com/statistik/daten/studie/791008/umfrage/verteilung-des-transportaufkommens-gueteraufkommen-nach-verkehrstraegern-in-oesterreich/ (Abruf 10.02.2026)</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2</a:t>
            </a:fld>
            <a:endParaRPr lang="de-AT"/>
          </a:p>
        </p:txBody>
      </p:sp>
    </p:spTree>
    <p:extLst>
      <p:ext uri="{BB962C8B-B14F-4D97-AF65-F5344CB8AC3E}">
        <p14:creationId xmlns:p14="http://schemas.microsoft.com/office/powerpoint/2010/main" val="379114363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Fragen eignen sich als Warm-up: Brainstorming &amp; Diskussion im Klassenverband (ca. 10 Minuten)</a:t>
            </a:r>
          </a:p>
          <a:p>
            <a:r>
              <a:rPr lang="de-AT"/>
              <a:t>Ziel: Aktivierung von Vorwissen, Förderung kritischen Denkens, Einstieg ins Thema durch Alltagsbezug.</a:t>
            </a:r>
          </a:p>
          <a:p>
            <a:endParaRPr lang="de-AT"/>
          </a:p>
          <a:p>
            <a:r>
              <a:rPr lang="de-AT"/>
              <a:t>Lernziele:</a:t>
            </a:r>
          </a:p>
          <a:p>
            <a:r>
              <a:rPr lang="de-AT"/>
              <a:t>Die </a:t>
            </a:r>
            <a:r>
              <a:rPr lang="de-AT" err="1"/>
              <a:t>Schüler:innen</a:t>
            </a:r>
            <a:r>
              <a:rPr lang="de-AT"/>
              <a:t> reflektieren eigene Alltagserfahrungen im Zusammenhang mit Konsum und Transportwegen.</a:t>
            </a:r>
          </a:p>
          <a:p>
            <a:r>
              <a:rPr lang="de-AT"/>
              <a:t>Die </a:t>
            </a:r>
            <a:r>
              <a:rPr lang="de-AT" err="1"/>
              <a:t>Schüler:innen</a:t>
            </a:r>
            <a:r>
              <a:rPr lang="de-AT"/>
              <a:t> setzen sich kritisch mit der Bedeutung verschiedener Verkehrsträger auseinander.</a:t>
            </a:r>
          </a:p>
          <a:p>
            <a:r>
              <a:rPr lang="de-AT"/>
              <a:t>Die </a:t>
            </a:r>
            <a:r>
              <a:rPr lang="de-AT" err="1"/>
              <a:t>Schüler:innen</a:t>
            </a:r>
            <a:r>
              <a:rPr lang="de-AT"/>
              <a:t> tauschen sich argumentativ über mögliche Herausforderungen und Chancen nachhaltiger Logistik aus.</a:t>
            </a:r>
          </a:p>
          <a:p>
            <a:r>
              <a:rPr lang="de-AT"/>
              <a:t>Die </a:t>
            </a:r>
            <a:r>
              <a:rPr lang="de-AT" err="1"/>
              <a:t>Schüler:innen</a:t>
            </a:r>
            <a:r>
              <a:rPr lang="de-AT"/>
              <a:t> entwickeln ein erstes Problembewusstsein für die ökologische Relevanz des Gütertransports.</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a:t>
            </a:fld>
            <a:endParaRPr lang="de-AT"/>
          </a:p>
        </p:txBody>
      </p:sp>
    </p:spTree>
    <p:extLst>
      <p:ext uri="{BB962C8B-B14F-4D97-AF65-F5344CB8AC3E}">
        <p14:creationId xmlns:p14="http://schemas.microsoft.com/office/powerpoint/2010/main" val="3861975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Logistik meint die </a:t>
            </a:r>
            <a:r>
              <a:rPr lang="de-AT"/>
              <a:t>Planung, Koordinierung, Durchführung und Überwachung von Warenflüssen sowie der damit verbundenen güterbezogenen Informationen von der Erzeugung bis zum/zur </a:t>
            </a:r>
            <a:r>
              <a:rPr lang="de-AT" err="1"/>
              <a:t>Verbraucher:in</a:t>
            </a:r>
            <a:r>
              <a:rPr lang="de-AT"/>
              <a:t>.</a:t>
            </a:r>
          </a:p>
          <a:p>
            <a:r>
              <a:rPr lang="de-AT" sz="1200" kern="1200">
                <a:solidFill>
                  <a:schemeClr val="tx1"/>
                </a:solidFill>
                <a:effectLst/>
                <a:latin typeface="+mn-lt"/>
                <a:ea typeface="+mn-ea"/>
                <a:cs typeface="+mn-cs"/>
              </a:rPr>
              <a:t>vgl. Wirtschaftslexikon Gabler (2025): https://wirtschaftslexikon.gabler.de/definition/logistik-40330, Abruf 07.01.2025</a:t>
            </a:r>
          </a:p>
          <a:p>
            <a:endParaRPr lang="de-AT" sz="1200" kern="1200">
              <a:solidFill>
                <a:schemeClr val="tx1"/>
              </a:solidFill>
              <a:effectLst/>
              <a:latin typeface="+mn-lt"/>
              <a:ea typeface="+mn-ea"/>
              <a:cs typeface="+mn-cs"/>
            </a:endParaRPr>
          </a:p>
          <a:p>
            <a:r>
              <a:rPr lang="de-AT" sz="1200" kern="1200">
                <a:solidFill>
                  <a:schemeClr val="tx1"/>
                </a:solidFill>
                <a:effectLst/>
                <a:latin typeface="+mn-lt"/>
                <a:ea typeface="+mn-ea"/>
                <a:cs typeface="+mn-cs"/>
              </a:rPr>
              <a:t>Der Begriff Logistik besitzt zwei sprachliche Wurzeln, aus dem griechischen „Lego“ (denken, denkbar) und dem französischen „</a:t>
            </a:r>
            <a:r>
              <a:rPr lang="de-AT" sz="1200" kern="1200" err="1">
                <a:solidFill>
                  <a:schemeClr val="tx1"/>
                </a:solidFill>
                <a:effectLst/>
                <a:latin typeface="+mn-lt"/>
                <a:ea typeface="+mn-ea"/>
                <a:cs typeface="+mn-cs"/>
              </a:rPr>
              <a:t>logement</a:t>
            </a:r>
            <a:r>
              <a:rPr lang="de-AT" sz="1200" kern="1200">
                <a:solidFill>
                  <a:schemeClr val="tx1"/>
                </a:solidFill>
                <a:effectLst/>
                <a:latin typeface="+mn-lt"/>
                <a:ea typeface="+mn-ea"/>
                <a:cs typeface="+mn-cs"/>
              </a:rPr>
              <a:t>“ (Unterbringung). Der Ursprung der Logistik liegt im militärischen Bereich und klassifiziert alle Tätigkeiten (z. B. Transport von Truppen und Versorgung), die dem Heer als Unterstützung dienen, zu dem Verantwortungsbereich der Logistik. Die Logistik im Militärwesen gewann in den Jahren immer mehr an Bedeutung und wurde nach dem Zweiten Weltkrieg in den USA auch auf die Wirtschaft übertragen.</a:t>
            </a:r>
            <a:endParaRPr lang="de-DE" sz="1200" kern="1200">
              <a:solidFill>
                <a:schemeClr val="tx1"/>
              </a:solidFill>
              <a:effectLst/>
              <a:latin typeface="+mn-lt"/>
              <a:ea typeface="+mn-ea"/>
              <a:cs typeface="+mn-cs"/>
            </a:endParaRPr>
          </a:p>
          <a:p>
            <a:r>
              <a:rPr lang="de-DE" sz="1200" kern="1200">
                <a:solidFill>
                  <a:schemeClr val="tx1"/>
                </a:solidFill>
                <a:effectLst/>
                <a:latin typeface="+mn-lt"/>
                <a:ea typeface="+mn-ea"/>
                <a:cs typeface="+mn-cs"/>
              </a:rPr>
              <a:t>In Europa gewann die Logistik in der Wirtschaft erst in den 70er Jahren an Bedeutung. </a:t>
            </a:r>
            <a:r>
              <a:rPr lang="de-AT" sz="1200" kern="1200">
                <a:solidFill>
                  <a:schemeClr val="tx1"/>
                </a:solidFill>
                <a:effectLst/>
                <a:latin typeface="+mn-lt"/>
                <a:ea typeface="+mn-ea"/>
                <a:cs typeface="+mn-cs"/>
              </a:rPr>
              <a:t>Dort lag die Entwicklung der Logistik in den Händen der Ingenieure, die sich hauptsächlich auf die Entwicklung von Materialflusstechniken (Transport- und Lagertechniken) konzentrierten. Erst später, am Ende der 70er Jahre, wurden neue wirtschaftliche und ablauforganisatorische Aspekte behandelt die Konzepte wie zum Beispiel bestandslose Produktion, Losgröße Eins, just in time und Kanban (Auftragsproduktion) hervorbrachten. Nachdem die Automobilunternehmen als Vorreiter erste Logistikkonzepte in die Industrie übernahmen, folgten weitere Branchen diesem Vorbild und beschäftigten sich zunehmend mit der Disziplin Logistik. </a:t>
            </a:r>
            <a:endParaRPr lang="de-DE"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DE" sz="1200" kern="1200">
                <a:solidFill>
                  <a:schemeClr val="tx1"/>
                </a:solidFill>
                <a:effectLst/>
                <a:latin typeface="+mn-lt"/>
                <a:ea typeface="+mn-ea"/>
                <a:cs typeface="+mn-cs"/>
              </a:rPr>
              <a:t>vgl. </a:t>
            </a:r>
            <a:r>
              <a:rPr lang="de-DE" sz="1200">
                <a:solidFill>
                  <a:schemeClr val="tx1"/>
                </a:solidFill>
              </a:rPr>
              <a:t>Kummer, Sebastian / Grün, Oskar / </a:t>
            </a:r>
            <a:r>
              <a:rPr lang="de-DE" sz="1200" err="1">
                <a:solidFill>
                  <a:schemeClr val="tx1"/>
                </a:solidFill>
              </a:rPr>
              <a:t>Jammernegg</a:t>
            </a:r>
            <a:r>
              <a:rPr lang="de-DE" sz="1200">
                <a:solidFill>
                  <a:schemeClr val="tx1"/>
                </a:solidFill>
              </a:rPr>
              <a:t>, Werner (4. Auflage 2019): Grundzüge der Beschaffung, Produktion und Logistik; </a:t>
            </a:r>
            <a:r>
              <a:rPr lang="de-DE" sz="1200" kern="1200">
                <a:solidFill>
                  <a:schemeClr val="tx1"/>
                </a:solidFill>
                <a:effectLst/>
                <a:latin typeface="+mn-lt"/>
                <a:ea typeface="+mn-ea"/>
                <a:cs typeface="+mn-cs"/>
              </a:rPr>
              <a:t>S. 334f</a:t>
            </a:r>
          </a:p>
          <a:p>
            <a:endParaRPr lang="de-DE" sz="1200" kern="1200">
              <a:solidFill>
                <a:schemeClr val="tx1"/>
              </a:solidFill>
              <a:effectLst/>
              <a:latin typeface="+mn-lt"/>
              <a:ea typeface="+mn-ea"/>
              <a:cs typeface="+mn-cs"/>
            </a:endParaRPr>
          </a:p>
          <a:p>
            <a:r>
              <a:rPr lang="de-DE" sz="1200" kern="1200">
                <a:solidFill>
                  <a:schemeClr val="tx1"/>
                </a:solidFill>
                <a:effectLst/>
                <a:latin typeface="+mn-lt"/>
                <a:ea typeface="+mn-ea"/>
                <a:cs typeface="+mn-cs"/>
              </a:rPr>
              <a:t>Bildquelle:</a:t>
            </a:r>
            <a:r>
              <a:rPr lang="de-DE" sz="1200" kern="1200" baseline="0">
                <a:solidFill>
                  <a:schemeClr val="tx1"/>
                </a:solidFill>
                <a:effectLst/>
                <a:latin typeface="+mn-lt"/>
                <a:ea typeface="+mn-ea"/>
                <a:cs typeface="+mn-cs"/>
              </a:rPr>
              <a:t> </a:t>
            </a:r>
          </a:p>
          <a:p>
            <a:r>
              <a:rPr lang="de-DE" sz="1200" kern="1200" baseline="0" err="1">
                <a:solidFill>
                  <a:schemeClr val="tx1"/>
                </a:solidFill>
                <a:effectLst/>
                <a:latin typeface="+mn-lt"/>
                <a:ea typeface="+mn-ea"/>
                <a:cs typeface="+mn-cs"/>
              </a:rPr>
              <a:t>Pixabay</a:t>
            </a:r>
            <a:r>
              <a:rPr lang="de-DE" sz="1200" kern="1200" baseline="0">
                <a:solidFill>
                  <a:schemeClr val="tx1"/>
                </a:solidFill>
                <a:effectLst/>
                <a:latin typeface="+mn-lt"/>
                <a:ea typeface="+mn-ea"/>
                <a:cs typeface="+mn-cs"/>
              </a:rPr>
              <a:t> (2025): https://pixabay.com/illustrations/transportation-logistics-business-4506971/; Abruf 07.01.2025</a:t>
            </a:r>
            <a:endParaRPr lang="de-DE"/>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8</a:t>
            </a:fld>
            <a:endParaRPr lang="de-AT"/>
          </a:p>
        </p:txBody>
      </p:sp>
    </p:spTree>
    <p:extLst>
      <p:ext uri="{BB962C8B-B14F-4D97-AF65-F5344CB8AC3E}">
        <p14:creationId xmlns:p14="http://schemas.microsoft.com/office/powerpoint/2010/main" val="166676921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159AE7-552A-DBB4-F549-B2EC67FF63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A0C9BF8-EF77-6A55-4DCE-864445B4E22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80402D9-6A73-C5A4-EF53-282C68DF97F2}"/>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 der heutigen Welt ist Logistik einer der wichtigsten Aspekte der Wirtschaft. In der Literatur sind unterschiedliche Definitionen zu finden, da die Logistik in jeder Branche und jedem Unternehmen eine andere Bedeutung findet. Als Hauptaufgabe der Logistik kann jedoch gesehen werden, dass sie dafür sorgt, dass die von den </a:t>
            </a:r>
            <a:r>
              <a:rPr lang="de-AT" sz="1200" kern="1200" dirty="0" err="1">
                <a:solidFill>
                  <a:schemeClr val="tx1"/>
                </a:solidFill>
                <a:effectLst/>
                <a:latin typeface="+mn-lt"/>
                <a:ea typeface="+mn-ea"/>
                <a:cs typeface="+mn-cs"/>
              </a:rPr>
              <a:t>Kund:innen</a:t>
            </a:r>
            <a:r>
              <a:rPr lang="de-AT" sz="1200" kern="1200" dirty="0">
                <a:solidFill>
                  <a:schemeClr val="tx1"/>
                </a:solidFill>
                <a:effectLst/>
                <a:latin typeface="+mn-lt"/>
                <a:ea typeface="+mn-ea"/>
                <a:cs typeface="+mn-cs"/>
              </a:rPr>
              <a:t> gewünschten Produkte, in der von den </a:t>
            </a:r>
            <a:r>
              <a:rPr lang="de-AT" sz="1200" kern="1200" dirty="0" err="1">
                <a:solidFill>
                  <a:schemeClr val="tx1"/>
                </a:solidFill>
                <a:effectLst/>
                <a:latin typeface="+mn-lt"/>
                <a:ea typeface="+mn-ea"/>
                <a:cs typeface="+mn-cs"/>
              </a:rPr>
              <a:t>Kund:innen</a:t>
            </a:r>
            <a:r>
              <a:rPr lang="de-AT" sz="1200" kern="1200" dirty="0">
                <a:solidFill>
                  <a:schemeClr val="tx1"/>
                </a:solidFill>
                <a:effectLst/>
                <a:latin typeface="+mn-lt"/>
                <a:ea typeface="+mn-ea"/>
                <a:cs typeface="+mn-cs"/>
              </a:rPr>
              <a:t> gewünschten Menge und Qualität, zur richtigen Zeit, am richtigen Ort zum richtigen Preis für die </a:t>
            </a:r>
            <a:r>
              <a:rPr lang="de-AT" sz="1200" kern="1200" dirty="0" err="1">
                <a:solidFill>
                  <a:schemeClr val="tx1"/>
                </a:solidFill>
                <a:effectLst/>
                <a:latin typeface="+mn-lt"/>
                <a:ea typeface="+mn-ea"/>
                <a:cs typeface="+mn-cs"/>
              </a:rPr>
              <a:t>Kund:innen</a:t>
            </a:r>
            <a:r>
              <a:rPr lang="de-AT" sz="1200" kern="1200" dirty="0">
                <a:solidFill>
                  <a:schemeClr val="tx1"/>
                </a:solidFill>
                <a:effectLst/>
                <a:latin typeface="+mn-lt"/>
                <a:ea typeface="+mn-ea"/>
                <a:cs typeface="+mn-cs"/>
              </a:rPr>
              <a:t> verfügbar sind.  Diese Definition ist in der Literatur häufig zu finden. Die Logistik sorgt beispielsweise dafür, dass die vom Konsumenten gewünschten Lebensmittel zur richtigen Zeit, in der richtigen Qualität und zu einem angemessen Preis in den Supermärkten vorhanden sind.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vgl. Ten </a:t>
            </a:r>
            <a:r>
              <a:rPr lang="de-AT" sz="1200" kern="1200" dirty="0" err="1">
                <a:solidFill>
                  <a:schemeClr val="tx1"/>
                </a:solidFill>
                <a:effectLst/>
                <a:latin typeface="+mn-lt"/>
                <a:ea typeface="+mn-ea"/>
                <a:cs typeface="+mn-cs"/>
              </a:rPr>
              <a:t>Hompel</a:t>
            </a:r>
            <a:r>
              <a:rPr lang="de-AT" sz="1200" kern="1200" dirty="0">
                <a:solidFill>
                  <a:schemeClr val="tx1"/>
                </a:solidFill>
                <a:effectLst/>
                <a:latin typeface="+mn-lt"/>
                <a:ea typeface="+mn-ea"/>
                <a:cs typeface="+mn-cs"/>
              </a:rPr>
              <a:t>, Michael / Schmidt, Thorsten (2003): Warehouse Management: Automatisierung und Organisation von Lager- und </a:t>
            </a:r>
            <a:r>
              <a:rPr lang="de-AT" sz="1200" kern="1200" dirty="0" err="1">
                <a:solidFill>
                  <a:schemeClr val="tx1"/>
                </a:solidFill>
                <a:effectLst/>
                <a:latin typeface="+mn-lt"/>
                <a:ea typeface="+mn-ea"/>
                <a:cs typeface="+mn-cs"/>
              </a:rPr>
              <a:t>Kommissioniersystemen</a:t>
            </a:r>
            <a:r>
              <a:rPr lang="de-AT" sz="1200" kern="1200" dirty="0">
                <a:solidFill>
                  <a:schemeClr val="tx1"/>
                </a:solidFill>
                <a:effectLst/>
                <a:latin typeface="+mn-lt"/>
                <a:ea typeface="+mn-ea"/>
                <a:cs typeface="+mn-cs"/>
              </a:rPr>
              <a:t>; S. 10</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https://pixabay.com/illustrations/logistics-people-group-gears-877568/; Abruf 07.01.2025</a:t>
            </a:r>
          </a:p>
          <a:p>
            <a:endParaRPr lang="de-AT" dirty="0"/>
          </a:p>
        </p:txBody>
      </p:sp>
      <p:sp>
        <p:nvSpPr>
          <p:cNvPr id="4" name="Kopfzeilenplatzhalter 3">
            <a:extLst>
              <a:ext uri="{FF2B5EF4-FFF2-40B4-BE49-F238E27FC236}">
                <a16:creationId xmlns:a16="http://schemas.microsoft.com/office/drawing/2014/main" id="{53FCE839-70A7-BD5A-D741-A3DADAF858D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837440-B28A-7BE0-D664-030F1670FFED}"/>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A37A6B0F-DD9C-9F2D-777E-CF6CA362A9F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9A8DC9A-DA78-C3C7-2B65-F2BB5783DD23}"/>
              </a:ext>
            </a:extLst>
          </p:cNvPr>
          <p:cNvSpPr>
            <a:spLocks noGrp="1"/>
          </p:cNvSpPr>
          <p:nvPr>
            <p:ph type="sldNum" sz="quarter" idx="5"/>
          </p:nvPr>
        </p:nvSpPr>
        <p:spPr/>
        <p:txBody>
          <a:bodyPr/>
          <a:lstStyle/>
          <a:p>
            <a:fld id="{9B1635B3-DF70-4CFD-87CA-EB6AFDCA10EE}" type="slidenum">
              <a:rPr lang="de-AT" smtClean="0"/>
              <a:t>9</a:t>
            </a:fld>
            <a:endParaRPr lang="de-AT"/>
          </a:p>
        </p:txBody>
      </p:sp>
    </p:spTree>
    <p:extLst>
      <p:ext uri="{BB962C8B-B14F-4D97-AF65-F5344CB8AC3E}">
        <p14:creationId xmlns:p14="http://schemas.microsoft.com/office/powerpoint/2010/main" val="27520825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0835F6C-9814-58C6-008C-A0FFF252DBC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64F205E-CC35-B97B-98FD-0E7381A4013C}"/>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3BBC6FF-D462-8548-3C5E-3766A82504E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Unter Transport versteht man die Bewegung von Materialien, Gütern oder Produkten von einem Ausgangspunkt zu einer Zieldestination. Neben dieser Hauptfunktion lassen sich folgende Nebenfunktionen unterteilen: in die Transportvorbereitung (Verpackung und Erstellung der Transportpapiere), die Beladung des ausgewählten Transportmittels, Transportdurchführung, Entladung und die Transportnachbereitung sowie Bearbeitung der Transportpapiere. Außerdem kann zwischen innerbetrieblichen Transporten, welche hier nicht näher beschrieben werden und außerbetrieblichen Transporten unterscheiden. Letztere werden im nachfolgenden Kapitel näher behandelt.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Vgl. Kummer, Sebastian / Grün, Oskar / </a:t>
            </a:r>
            <a:r>
              <a:rPr lang="de-AT" sz="1200" kern="1200" err="1">
                <a:solidFill>
                  <a:schemeClr val="tx1"/>
                </a:solidFill>
                <a:effectLst/>
                <a:latin typeface="+mn-lt"/>
                <a:ea typeface="+mn-ea"/>
                <a:cs typeface="+mn-cs"/>
              </a:rPr>
              <a:t>Jammernegg</a:t>
            </a:r>
            <a:r>
              <a:rPr lang="de-AT" sz="1200" kern="1200">
                <a:solidFill>
                  <a:schemeClr val="tx1"/>
                </a:solidFill>
                <a:effectLst/>
                <a:latin typeface="+mn-lt"/>
                <a:ea typeface="+mn-ea"/>
                <a:cs typeface="+mn-cs"/>
              </a:rPr>
              <a:t>, Werner (4. Auflage 2019): Grundzüge der Beschaffung, Produktion und Logistik; S. 384</a:t>
            </a:r>
          </a:p>
          <a:p>
            <a:endParaRPr lang="de-AT"/>
          </a:p>
        </p:txBody>
      </p:sp>
      <p:sp>
        <p:nvSpPr>
          <p:cNvPr id="4" name="Kopfzeilenplatzhalter 3">
            <a:extLst>
              <a:ext uri="{FF2B5EF4-FFF2-40B4-BE49-F238E27FC236}">
                <a16:creationId xmlns:a16="http://schemas.microsoft.com/office/drawing/2014/main" id="{BD96AC89-06B1-E154-2768-C9D940A45E4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91C51FF-4F66-42D2-5979-07790D18B91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EAF889C-BE05-09CE-1287-9FF65AA3D2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BC89ED6-AD99-86E2-F4AE-2D456675AD61}"/>
              </a:ext>
            </a:extLst>
          </p:cNvPr>
          <p:cNvSpPr>
            <a:spLocks noGrp="1"/>
          </p:cNvSpPr>
          <p:nvPr>
            <p:ph type="sldNum" sz="quarter" idx="5"/>
          </p:nvPr>
        </p:nvSpPr>
        <p:spPr/>
        <p:txBody>
          <a:bodyPr/>
          <a:lstStyle/>
          <a:p>
            <a:fld id="{9B1635B3-DF70-4CFD-87CA-EB6AFDCA10EE}" type="slidenum">
              <a:rPr lang="de-AT" smtClean="0"/>
              <a:t>10</a:t>
            </a:fld>
            <a:endParaRPr lang="de-AT"/>
          </a:p>
        </p:txBody>
      </p:sp>
    </p:spTree>
    <p:extLst>
      <p:ext uri="{BB962C8B-B14F-4D97-AF65-F5344CB8AC3E}">
        <p14:creationId xmlns:p14="http://schemas.microsoft.com/office/powerpoint/2010/main" val="18892328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63929A-4028-C71C-A39A-4E10FE593B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B7058A4-B381-2ADE-5858-41F484562AA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149074-FBE3-5A0D-0E3C-706C110A832B}"/>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Transport ist die Ortsveränderung von Gütern mithilfe von Transportmitteln. Eine Unterscheidung stellt der inner- und außerbetriebliche Transport dar. Außerbetrieblicher Transport findet außerhalb von Gebäuden statt, die öffentliche Verkehrsinfrastruktur wird meist dafür verwendet. Geräte zum Transport von Gütern nennt man Transportmittel. Dabei kann es sich um Tragemittel oder Behälter bis hin zu Fahrzeugen handeln. Grundvoraussetzung für Industrie und Handel ist der Transport, er stellt somit unseren Wohlstand sicher und  trägt zu unserer Lebensqualität bei. Er darf jedoch nicht die Ursache für eine steigende Belastung von Mensch und Umwelt sein. In der Gestaltung eines Verkehrssystems sind der Güterverkehr und die Logistik besonders wichtig.</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Clausen, Uwe / Geiger, Christiane Hrsg. (2013): Verkehrs- und Transportlogistik, S. 3ff.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https://pixabay.com/photos/supermarket-stalls-coolers-market-949913/; Abruf 04.02.2025</a:t>
            </a:r>
          </a:p>
          <a:p>
            <a:endParaRPr lang="de-AT" dirty="0"/>
          </a:p>
        </p:txBody>
      </p:sp>
      <p:sp>
        <p:nvSpPr>
          <p:cNvPr id="4" name="Kopfzeilenplatzhalter 3">
            <a:extLst>
              <a:ext uri="{FF2B5EF4-FFF2-40B4-BE49-F238E27FC236}">
                <a16:creationId xmlns:a16="http://schemas.microsoft.com/office/drawing/2014/main" id="{C5653875-E286-D364-6E0D-6DB67318DA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B02DD45-8057-94C9-3434-C4D27003995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608EE5AC-27F9-9108-4B93-6096F2056F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D5CE48-61F1-436E-B86E-37745254625D}"/>
              </a:ext>
            </a:extLst>
          </p:cNvPr>
          <p:cNvSpPr>
            <a:spLocks noGrp="1"/>
          </p:cNvSpPr>
          <p:nvPr>
            <p:ph type="sldNum" sz="quarter" idx="5"/>
          </p:nvPr>
        </p:nvSpPr>
        <p:spPr/>
        <p:txBody>
          <a:bodyPr/>
          <a:lstStyle/>
          <a:p>
            <a:fld id="{9B1635B3-DF70-4CFD-87CA-EB6AFDCA10EE}" type="slidenum">
              <a:rPr lang="de-AT" smtClean="0"/>
              <a:t>11</a:t>
            </a:fld>
            <a:endParaRPr lang="de-AT"/>
          </a:p>
        </p:txBody>
      </p:sp>
    </p:spTree>
    <p:extLst>
      <p:ext uri="{BB962C8B-B14F-4D97-AF65-F5344CB8AC3E}">
        <p14:creationId xmlns:p14="http://schemas.microsoft.com/office/powerpoint/2010/main" val="31164971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D9512-75ED-B5BB-2EF4-350CB4F9C59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5B6EB1F-F3B5-4D0D-6AB3-4D8043589A8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3F57A47-DE1C-E7E7-ACC7-8448A0EEFBB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Globalisierung kann als die Vernetzung verschiedener Bereiche verstanden werden, um einige Beispiele zu nennen: die Vernetzung der Wirtschaft wird dargestellt durch den internationalen Handel; die Vernetzung der Kommunikation erfolgt durch das Telefon und Internet, durch soziale Medien können jederzeit Menschen auf der ganzen Welt kontaktiert werden; die Politik arbeitet über verschiedene Organisationen wie die EU und die UN vernetzt zusammen.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Als die 5 Dimensionen der Globalisierung werden die Wirtschaft, Umwelt, Politik, Sprache und Kultur beschrieben.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Globalisierung wird unterteilt in 3 Phasen der Entstehung: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Kolonialisierung: der Beginn im 15. Jahrhundert, mit den europäischen Eroberungen wurden neue Handelswege erschlossen und neue Seefahrtrouten entwickelt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Industrialisierung: die Industrialisierung und damit einhergehenden Erfindungen wie Dampfmaschinen und Eisenbahnen als auch zu einem späteren Zeitpunkt Autos und Flugzeuge sorgten für eine erhebliche Beschleunigung der Globalisierung. Die Transporte konnten kostengünstiger und schneller durchgeführt werden, Handelsbeziehungen zwischen den Ländern wurden eingegangen.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Hyperglobalisierung: diese Phase begann am Ende des letzten Jahrhunderts, ausschlaggebende Faktoren waren die Einführung von dem Internet und Erfindungen wie Computer und Smartphones, welche eine schnelle und weltweite Kommunikation ermöglichen. Länder schlossen Handelsabkommen ab und reduzieren Handelsbarrieren wie Zölle.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Tipp: </a:t>
            </a:r>
            <a:r>
              <a:rPr lang="de-AT" sz="1200" kern="1200" dirty="0" err="1">
                <a:solidFill>
                  <a:schemeClr val="tx1"/>
                </a:solidFill>
                <a:effectLst/>
                <a:latin typeface="+mn-lt"/>
                <a:ea typeface="+mn-ea"/>
                <a:cs typeface="+mn-cs"/>
              </a:rPr>
              <a:t>Globalisation</a:t>
            </a:r>
            <a:r>
              <a:rPr lang="de-AT" sz="1200" kern="1200" dirty="0">
                <a:solidFill>
                  <a:schemeClr val="tx1"/>
                </a:solidFill>
                <a:effectLst/>
                <a:latin typeface="+mn-lt"/>
                <a:ea typeface="+mn-ea"/>
                <a:cs typeface="+mn-cs"/>
              </a:rPr>
              <a:t> Dashboard von Eurostat: https://ec.europa.eu/eurostat/cache/dashboard/globalisation/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Studyflix</a:t>
            </a:r>
            <a:r>
              <a:rPr lang="de-AT" sz="1200" kern="1200" dirty="0">
                <a:solidFill>
                  <a:schemeClr val="tx1"/>
                </a:solidFill>
                <a:effectLst/>
                <a:latin typeface="+mn-lt"/>
                <a:ea typeface="+mn-ea"/>
                <a:cs typeface="+mn-cs"/>
              </a:rPr>
              <a:t> (2025): https://studyflix.de/wirtschaft/globalisierung-7814; Abruf 05.05.2025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err="1">
                <a:solidFill>
                  <a:schemeClr val="tx1"/>
                </a:solidFill>
                <a:effectLst/>
                <a:latin typeface="+mn-lt"/>
                <a:ea typeface="+mn-ea"/>
                <a:cs typeface="+mn-cs"/>
              </a:rPr>
              <a:t>Studyflix</a:t>
            </a:r>
            <a:r>
              <a:rPr lang="de-AT" sz="1200" kern="1200" dirty="0">
                <a:solidFill>
                  <a:schemeClr val="tx1"/>
                </a:solidFill>
                <a:effectLst/>
                <a:latin typeface="+mn-lt"/>
                <a:ea typeface="+mn-ea"/>
                <a:cs typeface="+mn-cs"/>
              </a:rPr>
              <a:t> (2025): https://studyflix.de/wirtschaft/globalisierung-vor-und-nachteile-1909 , Abruf 05.05.2025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https://pixabay.com/photos/worldwide-global-globe-earth-world-6064090/; Abruf 05.05.2025</a:t>
            </a:r>
          </a:p>
          <a:p>
            <a:endParaRPr lang="de-AT" dirty="0"/>
          </a:p>
        </p:txBody>
      </p:sp>
      <p:sp>
        <p:nvSpPr>
          <p:cNvPr id="4" name="Kopfzeilenplatzhalter 3">
            <a:extLst>
              <a:ext uri="{FF2B5EF4-FFF2-40B4-BE49-F238E27FC236}">
                <a16:creationId xmlns:a16="http://schemas.microsoft.com/office/drawing/2014/main" id="{98C3AE68-012B-30B5-9904-9B771B1E24F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0162788-1465-8006-FF3B-8EC8C887AD4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F63DED7-489D-23E8-1D67-5C68F38CD72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2CE65AE-21E8-538A-0C48-496289AA20A1}"/>
              </a:ext>
            </a:extLst>
          </p:cNvPr>
          <p:cNvSpPr>
            <a:spLocks noGrp="1"/>
          </p:cNvSpPr>
          <p:nvPr>
            <p:ph type="sldNum" sz="quarter" idx="5"/>
          </p:nvPr>
        </p:nvSpPr>
        <p:spPr/>
        <p:txBody>
          <a:bodyPr/>
          <a:lstStyle/>
          <a:p>
            <a:fld id="{9B1635B3-DF70-4CFD-87CA-EB6AFDCA10EE}" type="slidenum">
              <a:rPr lang="de-AT" smtClean="0"/>
              <a:t>12</a:t>
            </a:fld>
            <a:endParaRPr lang="de-AT"/>
          </a:p>
        </p:txBody>
      </p:sp>
    </p:spTree>
    <p:extLst>
      <p:ext uri="{BB962C8B-B14F-4D97-AF65-F5344CB8AC3E}">
        <p14:creationId xmlns:p14="http://schemas.microsoft.com/office/powerpoint/2010/main" val="41156421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Quelle:</a:t>
            </a:r>
          </a:p>
          <a:p>
            <a:r>
              <a:rPr lang="de-AT" err="1"/>
              <a:t>Studyflix</a:t>
            </a:r>
            <a:r>
              <a:rPr lang="de-AT"/>
              <a:t> (2025): https://studyflix.de/wirtschaft/globalisierung-vor-und-nachteile-1909; Abruf 05.05.2025</a:t>
            </a:r>
          </a:p>
          <a:p>
            <a:endParaRPr lang="de-AT"/>
          </a:p>
          <a:p>
            <a:endParaRPr lang="de-AT"/>
          </a:p>
          <a:p>
            <a:r>
              <a:rPr lang="de-AT"/>
              <a:t>Fragen inkl. Antworten:</a:t>
            </a:r>
          </a:p>
          <a:p>
            <a:r>
              <a:rPr lang="de-AT"/>
              <a:t>Wie wird die Hyperglobalisierungsphase von Unternehmen genutzt? Verlagerung von Produktionsstätten in Niedriglohnländer zur Kostenreduktion</a:t>
            </a:r>
          </a:p>
          <a:p>
            <a:r>
              <a:rPr lang="de-AT"/>
              <a:t>Welche wirtschaftlichen Entwicklungen der Globalisierung können als Vorteil und als Nachteil empfunden werden? Ungerechte Wohlstandserweiterung: Nachteil – ausnutzen von schlechten Arbeitsbedingungen durch mangelnde Umsetzung von Menschenrechten; Vorteil – niedrigere Preise für den Endverbraucher und Arbeitsplätze in wirtschaftlich benachteiligten Regionen</a:t>
            </a:r>
          </a:p>
          <a:p>
            <a:r>
              <a:rPr lang="de-AT"/>
              <a:t>Welche negativen Auswirkungen hat die Globalisierung für Staaten? Durch Abhängigkeit haben Krisen anderswo stärkere Auswirkungen für den eigenen Staat; wachsender Konkurrenzkampf, um Konzerne für deren Standortwahl anzuwerben</a:t>
            </a:r>
          </a:p>
          <a:p>
            <a:r>
              <a:rPr lang="de-AT"/>
              <a:t>Welche Auswirkungen hat die Globalisierung auf die Umwelt? Lebenserwartungen und Lebensstandard erhöht, dadurch mehr Konsum = erhöhter Bedarf an natürlichen Ressourcen und immenser Ausstoß an Treibhausgasen</a:t>
            </a:r>
          </a:p>
          <a:p>
            <a:r>
              <a:rPr lang="de-AT"/>
              <a:t>Überlege, welche Auswirkung die Globalisierung auf deine Heimat hat? Z.B. Verlust von alten Dialekten, Verringertes Kulturangebot (durch Streaming etc.), Zuwanderung von größeren Unternehmen und Schaffung von Arbeitsplätzen etc.</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13</a:t>
            </a:fld>
            <a:endParaRPr lang="de-AT"/>
          </a:p>
        </p:txBody>
      </p:sp>
    </p:spTree>
    <p:extLst>
      <p:ext uri="{BB962C8B-B14F-4D97-AF65-F5344CB8AC3E}">
        <p14:creationId xmlns:p14="http://schemas.microsoft.com/office/powerpoint/2010/main" val="270068327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Das Diagramm zeigt die 10 größten Warenexporteure der Welt. Im Jahr 2024 bleibt China das größte Exportland der Welt. Im Jahr 2024 betrugen die Warenexporte Chinas rund 3,58 Billionen US-Dollar. Damit liegt China weit vor den USA (2,07 Billionen US-Dollar) und Deutschland (1,68 Billionen US-Dollar).</a:t>
            </a:r>
          </a:p>
          <a:p>
            <a:endParaRPr lang="de-AT"/>
          </a:p>
          <a:p>
            <a:r>
              <a:rPr lang="de-AT"/>
              <a:t>Quelle:</a:t>
            </a:r>
          </a:p>
          <a:p>
            <a:r>
              <a:rPr lang="de-AT"/>
              <a:t>WTO (2025): Die 20 größten Exportländer weltweit im Jahr 2024. In: Statista: https://de-statista-com.fhooe.idm.oclc.org/statistik/daten/studie/37013/umfrage/ranking-der-top-20-exportlaender-weltweit/; Abruf 05.05.2025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14</a:t>
            </a:fld>
            <a:endParaRPr lang="de-AT"/>
          </a:p>
        </p:txBody>
      </p:sp>
    </p:spTree>
    <p:extLst>
      <p:ext uri="{BB962C8B-B14F-4D97-AF65-F5344CB8AC3E}">
        <p14:creationId xmlns:p14="http://schemas.microsoft.com/office/powerpoint/2010/main" val="6496014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Es gibt verschiede Arten von Verkehrsträgern und Verkehrsmitteln. Ein Verkehrsträger bietet jene Infrastruktur, die für den Einsatz eines bestimmten Verkehrsmittels benötigt wird. Straße, Schiene und Wasserstraße stellen Verkehrsträger dar. </a:t>
            </a:r>
          </a:p>
          <a:p>
            <a:r>
              <a:rPr lang="de-AT" dirty="0"/>
              <a:t>Unter Verkehrsmitteln versteht man Fahrzeuge und Geräte zur Beförderung von Personen und Gütern wie das Binnenschiff, den LKW oder die Bahn.</a:t>
            </a:r>
          </a:p>
          <a:p>
            <a:r>
              <a:rPr lang="de-AT" dirty="0"/>
              <a:t>Multimodaler Verkehr  bedeutet Güter mit zwei oder mehr unterschiedlichen Verkehrsträgern zu transportieren. </a:t>
            </a:r>
          </a:p>
          <a:p>
            <a:r>
              <a:rPr lang="de-AT" dirty="0"/>
              <a:t>Der Vorlauf stellt den ersten Abschnitt einer Transportkette, also den Transport von Gütern zu einem Umschlagknoten (z.B. Hafen) dar. In vielen Fällen wird der Vorlauf per LKW durchgeführt.</a:t>
            </a:r>
          </a:p>
          <a:p>
            <a:r>
              <a:rPr lang="de-AT" dirty="0"/>
              <a:t>Der Nachlauf beschreibt den Transport von Gütern vom Umschlagknoten des Empfängers bis zum Standort des Empfängers, auch er muss meist per LKW durchgeführt werden.</a:t>
            </a:r>
          </a:p>
          <a:p>
            <a:r>
              <a:rPr lang="de-AT" dirty="0"/>
              <a:t>Der Hauptlauf verbindet Vor- und Nachlauf. Im Multimodalen Verkehr bedeutet dies einen Transport auf der längsten Distanz auf Schiene oder Binnengewässer.</a:t>
            </a:r>
          </a:p>
          <a:p>
            <a:endParaRPr lang="de-AT" dirty="0"/>
          </a:p>
          <a:p>
            <a:r>
              <a:rPr lang="de-AT" dirty="0"/>
              <a:t>Quellen: </a:t>
            </a:r>
          </a:p>
          <a:p>
            <a:r>
              <a:rPr lang="de-AT" dirty="0"/>
              <a:t>Viadonau (2019): Handbuch der Donauschifffahrt, S. 185-187</a:t>
            </a:r>
          </a:p>
          <a:p>
            <a:r>
              <a:rPr lang="de-AT" dirty="0"/>
              <a:t>Eurostat (2025): https://ec.europa.eu/eurostat/statistics-explained/index.php?title=Glossary:Transport_mode/de; Abruf 27.02.2025</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16</a:t>
            </a:fld>
            <a:endParaRPr lang="de-AT"/>
          </a:p>
        </p:txBody>
      </p:sp>
    </p:spTree>
    <p:extLst>
      <p:ext uri="{BB962C8B-B14F-4D97-AF65-F5344CB8AC3E}">
        <p14:creationId xmlns:p14="http://schemas.microsoft.com/office/powerpoint/2010/main" val="20526536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88EF498-DDE7-451F-00A3-8C50E3C6A6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352DED-04E0-556D-CB0B-81B61359B38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9E6E626-A586-7F5F-A11A-17A927146854}"/>
              </a:ext>
            </a:extLst>
          </p:cNvPr>
          <p:cNvSpPr>
            <a:spLocks noGrp="1"/>
          </p:cNvSpPr>
          <p:nvPr>
            <p:ph type="body" idx="1"/>
          </p:nvPr>
        </p:nvSpPr>
        <p:spPr/>
        <p:txBody>
          <a:bodyPr/>
          <a:lstStyle/>
          <a:p>
            <a:r>
              <a:rPr lang="de-AT" dirty="0"/>
              <a:t>Die Quizfragen eigenen sich zum Einstieg bzw. Auflockern und werden entweder im Klassenverband diskutiert oder als Partnerarbeit bearbeitet</a:t>
            </a:r>
          </a:p>
          <a:p>
            <a:r>
              <a:rPr lang="de-AT" dirty="0"/>
              <a:t>Dauer: ca. 10 Minuten</a:t>
            </a:r>
          </a:p>
          <a:p>
            <a:endParaRPr lang="de-AT" dirty="0"/>
          </a:p>
          <a:p>
            <a:r>
              <a:rPr lang="de-AT" dirty="0"/>
              <a:t>Antworten:</a:t>
            </a:r>
          </a:p>
          <a:p>
            <a:r>
              <a:rPr lang="de-AT" dirty="0"/>
              <a:t>Dieser Verkehrsträger ermöglich eine schnelle Lieferung bis vor deine Haustür. (Straße/LKW)</a:t>
            </a:r>
          </a:p>
          <a:p>
            <a:r>
              <a:rPr lang="de-AT" dirty="0"/>
              <a:t>Dieser Verkehrsträger kann große Mengen an Gütern auf einmal transportieren, ist aber langsamer als andere Optionen. </a:t>
            </a:r>
            <a:r>
              <a:rPr lang="de-AT"/>
              <a:t>(Wasserstraße</a:t>
            </a:r>
            <a:r>
              <a:rPr lang="de-AT" dirty="0"/>
              <a:t>/Binnenschiff)</a:t>
            </a:r>
          </a:p>
          <a:p>
            <a:r>
              <a:rPr lang="de-AT" dirty="0"/>
              <a:t>Auf diesem Verkehrsträger gibt es oft Staus, besonders in großen Städten. (Straße)</a:t>
            </a:r>
          </a:p>
          <a:p>
            <a:r>
              <a:rPr lang="de-AT" dirty="0"/>
              <a:t>Dieser Verkehrsträger ist besonders geeignet für den Transport von Gütern über lange Strecken innerhalb eines Landes. (Schiene/Zug)</a:t>
            </a:r>
          </a:p>
          <a:p>
            <a:r>
              <a:rPr lang="de-AT" dirty="0"/>
              <a:t>Dieser Verkehrsträger nutzt natürliche Infrastruktur und ist besonders umweltfreundlich. (Wasserstraße/Binnenschiff)</a:t>
            </a:r>
          </a:p>
          <a:p>
            <a:r>
              <a:rPr lang="de-AT" dirty="0"/>
              <a:t>Dieser Verkehrsträger verursacht die meisten schädlichen Luftschadstoffe. (Straße/LKW)</a:t>
            </a:r>
          </a:p>
          <a:p>
            <a:r>
              <a:rPr lang="de-AT" dirty="0"/>
              <a:t>Diese beiden Verkehrsträger sind besonders sicher, da kaum Unfälle passieren. (Schiene/Zug und Wasserstraße/Binnenschiff)</a:t>
            </a:r>
          </a:p>
          <a:p>
            <a:endParaRPr lang="de-AT" dirty="0"/>
          </a:p>
          <a:p>
            <a:r>
              <a:rPr lang="de-AT" dirty="0"/>
              <a:t>Lernziele:</a:t>
            </a:r>
            <a:br>
              <a:rPr lang="de-AT" dirty="0"/>
            </a:br>
            <a:r>
              <a:rPr lang="de-AT" dirty="0"/>
              <a:t>Die </a:t>
            </a:r>
            <a:r>
              <a:rPr lang="de-AT" dirty="0" err="1"/>
              <a:t>Schüler:innen</a:t>
            </a:r>
            <a:r>
              <a:rPr lang="de-AT" dirty="0"/>
              <a:t> erkennen grundlegende Unterschiede zwischen Straße, Schiene und Wasserstraße.</a:t>
            </a:r>
          </a:p>
          <a:p>
            <a:r>
              <a:rPr lang="de-AT" dirty="0"/>
              <a:t>Die </a:t>
            </a:r>
            <a:r>
              <a:rPr lang="de-AT" dirty="0" err="1"/>
              <a:t>Schüler:innen</a:t>
            </a:r>
            <a:r>
              <a:rPr lang="de-AT" dirty="0"/>
              <a:t> reflektieren erste Zusammenhänge zwischen Verkehr, Umwelt und Alltag.</a:t>
            </a:r>
          </a:p>
          <a:p>
            <a:r>
              <a:rPr lang="de-AT" dirty="0"/>
              <a:t>Die </a:t>
            </a:r>
            <a:r>
              <a:rPr lang="de-AT" dirty="0" err="1"/>
              <a:t>Schüler:innen</a:t>
            </a:r>
            <a:r>
              <a:rPr lang="de-AT" dirty="0"/>
              <a:t> tauschen sich über eigene Erfahrungen mit Gütertransport und Lieferketten aus.</a:t>
            </a:r>
          </a:p>
        </p:txBody>
      </p:sp>
      <p:sp>
        <p:nvSpPr>
          <p:cNvPr id="4" name="Kopfzeilenplatzhalter 3">
            <a:extLst>
              <a:ext uri="{FF2B5EF4-FFF2-40B4-BE49-F238E27FC236}">
                <a16:creationId xmlns:a16="http://schemas.microsoft.com/office/drawing/2014/main" id="{393841C1-0AF2-148D-F8BA-ED5811857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4BB4A2B-D206-835C-996B-A55EF57066F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655049F-57A2-41BA-C28D-5D60DF41F29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945C0B0-03E3-BA64-F038-E844F4335281}"/>
              </a:ext>
            </a:extLst>
          </p:cNvPr>
          <p:cNvSpPr>
            <a:spLocks noGrp="1"/>
          </p:cNvSpPr>
          <p:nvPr>
            <p:ph type="sldNum" sz="quarter" idx="5"/>
          </p:nvPr>
        </p:nvSpPr>
        <p:spPr/>
        <p:txBody>
          <a:bodyPr/>
          <a:lstStyle/>
          <a:p>
            <a:fld id="{9B1635B3-DF70-4CFD-87CA-EB6AFDCA10EE}" type="slidenum">
              <a:rPr lang="de-AT" smtClean="0"/>
              <a:t>17</a:t>
            </a:fld>
            <a:endParaRPr lang="de-AT"/>
          </a:p>
        </p:txBody>
      </p:sp>
    </p:spTree>
    <p:extLst>
      <p:ext uri="{BB962C8B-B14F-4D97-AF65-F5344CB8AC3E}">
        <p14:creationId xmlns:p14="http://schemas.microsoft.com/office/powerpoint/2010/main" val="307894127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Die hohe Transportgeschwindigkeit im Vergleich zu den Verkehrsträgern Schiene und Wasserstraße kann als ein Vorteil der Straße angeführt werden. Auch die Flächendeckung der Infrastruktur und damit die Möglichkeit zur Netzbildungsfähigkeit (von Tür- zu –Tür) zählen zu den Stärken der Straße. Durch das große Angebot an unterschiedlichen Verkehrsmitteln bietet der Verkehrsträger große Flexibilität. Außerdem finden viele IT-Lösungen (z.B. Tracing und Tracking) bereits verbreitet Anwendung. Zusätzlich ist die Nutzung der Infrastruktur mit geringen Kosten verbunden (Kosten für Straßenschäden werden nur bedingt übernommen). </a:t>
            </a:r>
          </a:p>
          <a:p>
            <a:endParaRPr lang="de-AT"/>
          </a:p>
          <a:p>
            <a:r>
              <a:rPr lang="de-AT"/>
              <a:t>Da Kosten für Stau oder Lärmbelästigung (sogenannte externe Kosten) immer mehr Beachtung gewinnen, ist die Straße mit einem steigenden Kostendruck konfrontiert. Auch die zeitliche Einschränkung in Form von Fahrverboten hat Auswirkung auf den Verkehrsträger Straße. Im Hinblick auf Umweltaspekte wie Lärmbelästigung oder Unfälle schneidet die Straße im Verkehrsträgervergleich schlecht ab. </a:t>
            </a:r>
          </a:p>
          <a:p>
            <a:endParaRPr lang="de-AT"/>
          </a:p>
          <a:p>
            <a:r>
              <a:rPr lang="de-AT"/>
              <a:t>Quelle:</a:t>
            </a:r>
          </a:p>
          <a:p>
            <a:r>
              <a:rPr lang="de-AT"/>
              <a:t>Kille, Christian/ Schmidt , Norbert (2008): Wirtschaftliche Rahmenbedingungen des Güterverkehrs. Studie zum Vergleich der Verkehrsträger im Rahmen des Logistikprozesses in Deutschland, S.53</a:t>
            </a:r>
          </a:p>
          <a:p>
            <a:r>
              <a:rPr lang="de-AT"/>
              <a:t>Online: http://www.scs.fraunhofer.de/content/dam/scs/de/dokumente/studien/Wirtschaftliche_Rahmenbedingungen_des_Gueterverkehrs.pdf; Abruf 04.02.2025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18</a:t>
            </a:fld>
            <a:endParaRPr lang="de-AT"/>
          </a:p>
        </p:txBody>
      </p:sp>
    </p:spTree>
    <p:extLst>
      <p:ext uri="{BB962C8B-B14F-4D97-AF65-F5344CB8AC3E}">
        <p14:creationId xmlns:p14="http://schemas.microsoft.com/office/powerpoint/2010/main" val="34448268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a:p>
          <a:p>
            <a:r>
              <a:rPr lang="de-AT"/>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a:p>
          <a:p>
            <a:r>
              <a:rPr lang="de-AT"/>
              <a:t>Quellen:</a:t>
            </a:r>
          </a:p>
          <a:p>
            <a:r>
              <a:rPr lang="de-AT"/>
              <a:t>Kille, Christian/ Schmidt , Norbert (2008): Wirtschaftliche Rahmenbedingungen des Güterverkehrs. Studie zum Vergleich der Verkehrsträger im Rahmen des Logistikprozesses in Deutschland, S.54</a:t>
            </a:r>
          </a:p>
          <a:p>
            <a:r>
              <a:rPr lang="de-AT"/>
              <a:t>Online: http://www.scs.fraunhofer.de/content/dam/scs/de/dokumente/studien/Wirtschaftliche_Rahmenbedingungen_des_Gueterverkehrs.pdf; Abruf 04.02.2025</a:t>
            </a:r>
          </a:p>
          <a:p>
            <a:r>
              <a:rPr lang="de-AT"/>
              <a:t>ÖBB (2025): https://infrastruktur.oebb.at/de/unternehmen/kundinnen-im-mittelpunkt/schwerpunkt-puenktlichkeit; Abruf 06.03.2025</a:t>
            </a:r>
          </a:p>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19</a:t>
            </a:fld>
            <a:endParaRPr lang="de-AT"/>
          </a:p>
        </p:txBody>
      </p:sp>
    </p:spTree>
    <p:extLst>
      <p:ext uri="{BB962C8B-B14F-4D97-AF65-F5344CB8AC3E}">
        <p14:creationId xmlns:p14="http://schemas.microsoft.com/office/powerpoint/2010/main" val="166916015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DA5906C-139D-3465-982D-693B5F62CC97}"/>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B30C202-CE0A-E48F-D38A-0266B58C28E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BA811A6-ED23-DA5C-42C5-546CC5D7DE37}"/>
              </a:ext>
            </a:extLst>
          </p:cNvPr>
          <p:cNvSpPr>
            <a:spLocks noGrp="1"/>
          </p:cNvSpPr>
          <p:nvPr>
            <p:ph type="body" idx="1"/>
          </p:nvPr>
        </p:nvSpPr>
        <p:spPr/>
        <p:txBody>
          <a:bodyPr/>
          <a:lstStyle/>
          <a:p>
            <a:r>
              <a:rPr lang="de-AT" dirty="0"/>
              <a:t>Vor allem bei Ganz- oder Direktzügen kann die Schiene mit einer schnellen Transportgeschwindigkeit punkten. Außerdem ist der Verkehrsträger massenleistungsfähig und die Transporte sind berechenbar. Aufgrund von Standards ist das Sicherheitsniveau sehr hoch. Die Transportpreise sind anders als bei der Straße nicht von Mautabgaben beeinflusst und können daher je nach transportierter Menge relativ günstig ausfallen. Auch der geringere CO2 Verbrauch im Vergleich zur Straße kann als Vorteil genannt werden.</a:t>
            </a:r>
          </a:p>
          <a:p>
            <a:endParaRPr lang="de-AT" dirty="0"/>
          </a:p>
          <a:p>
            <a:r>
              <a:rPr lang="de-AT" dirty="0"/>
              <a:t>Aufgrund infrastruktureller Unterschiede gestaltet sich der grenzüberschreitende Transport auf der Schiene noch schwierig. Die Abhängigkeit von Fahrplänen beeinträchtigt die Flexibilität der Transporte. Die Sendungsverfolgung gestaltet sich außerdem im Vergleich zur Straße sehr schwierig. Außerdem hat der Schienenverkehr, anders als der Luftverkehr, keine steuerlichen Vorteile. </a:t>
            </a:r>
          </a:p>
          <a:p>
            <a:endParaRPr lang="de-AT" dirty="0"/>
          </a:p>
          <a:p>
            <a:r>
              <a:rPr lang="de-AT" dirty="0"/>
              <a:t>Quelle:</a:t>
            </a:r>
          </a:p>
          <a:p>
            <a:r>
              <a:rPr lang="de-AT" dirty="0"/>
              <a:t>Kille, Christian/ Schmidt , Norbert (2008): Wirtschaftliche Rahmenbedingungen des Güterverkehrs. Studie zum Vergleich der Verkehrsträger im Rahmen des Logistikprozesses in Deutschland, S.56</a:t>
            </a:r>
          </a:p>
          <a:p>
            <a:r>
              <a:rPr lang="de-AT" dirty="0"/>
              <a:t>Online: http://www.scs.fraunhofer.de/content/dam/scs/de/dokumente/studien/Wirtschaftliche_Rahmenbedingungen_des_Gueterverkehrs.pdf; Abruf 04.02.2025</a:t>
            </a:r>
          </a:p>
          <a:p>
            <a:r>
              <a:rPr lang="de-AT" dirty="0"/>
              <a:t>Viadonau (2019): Handbuch der Donauschifffahrt, S. 17</a:t>
            </a:r>
          </a:p>
          <a:p>
            <a:r>
              <a:rPr lang="de-AT" dirty="0"/>
              <a:t>Viadonau (2024): Jahresbericht der viadonau 2023</a:t>
            </a:r>
          </a:p>
          <a:p>
            <a:endParaRPr lang="de-AT" dirty="0"/>
          </a:p>
        </p:txBody>
      </p:sp>
      <p:sp>
        <p:nvSpPr>
          <p:cNvPr id="4" name="Kopfzeilenplatzhalter 3">
            <a:extLst>
              <a:ext uri="{FF2B5EF4-FFF2-40B4-BE49-F238E27FC236}">
                <a16:creationId xmlns:a16="http://schemas.microsoft.com/office/drawing/2014/main" id="{1A55E836-3190-7F48-5F50-51FE9E15A93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7D790CE-733C-E14E-7F45-7A50E88496A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A3C0C66-65C4-3A3A-F2DD-428BC039C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B431A9C-59C0-1D7F-B015-095F574AE266}"/>
              </a:ext>
            </a:extLst>
          </p:cNvPr>
          <p:cNvSpPr>
            <a:spLocks noGrp="1"/>
          </p:cNvSpPr>
          <p:nvPr>
            <p:ph type="sldNum" sz="quarter" idx="5"/>
          </p:nvPr>
        </p:nvSpPr>
        <p:spPr/>
        <p:txBody>
          <a:bodyPr/>
          <a:lstStyle/>
          <a:p>
            <a:fld id="{9B1635B3-DF70-4CFD-87CA-EB6AFDCA10EE}" type="slidenum">
              <a:rPr lang="de-AT" smtClean="0"/>
              <a:t>20</a:t>
            </a:fld>
            <a:endParaRPr lang="de-AT"/>
          </a:p>
        </p:txBody>
      </p:sp>
    </p:spTree>
    <p:extLst>
      <p:ext uri="{BB962C8B-B14F-4D97-AF65-F5344CB8AC3E}">
        <p14:creationId xmlns:p14="http://schemas.microsoft.com/office/powerpoint/2010/main" val="25434522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84B859-DE55-BE2B-B72D-87770F50CE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24CD740-1216-CC77-369C-A6B45115DC9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44732DA-E729-5C51-FFF2-755E9D01E8D7}"/>
              </a:ext>
            </a:extLst>
          </p:cNvPr>
          <p:cNvSpPr>
            <a:spLocks noGrp="1"/>
          </p:cNvSpPr>
          <p:nvPr>
            <p:ph type="body" idx="1"/>
          </p:nvPr>
        </p:nvSpPr>
        <p:spPr/>
        <p:txBody>
          <a:bodyPr/>
          <a:lstStyle/>
          <a:p>
            <a:r>
              <a:rPr lang="de-AT" dirty="0"/>
              <a:t>Modal Split beschreibt die anteilige Transportleistung nach Verkehrsträgern.</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 Abruf 28.04.2026</a:t>
            </a:r>
          </a:p>
          <a:p>
            <a:endParaRPr lang="de-AT" dirty="0"/>
          </a:p>
        </p:txBody>
      </p:sp>
      <p:sp>
        <p:nvSpPr>
          <p:cNvPr id="4" name="Kopfzeilenplatzhalter 3">
            <a:extLst>
              <a:ext uri="{FF2B5EF4-FFF2-40B4-BE49-F238E27FC236}">
                <a16:creationId xmlns:a16="http://schemas.microsoft.com/office/drawing/2014/main" id="{BB064A7B-A867-3970-837C-8B185C8FC5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EED1E7B-8D30-AC09-7AC2-E518FED310A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843C7CB-711A-3D9D-030C-6E32FC1BDE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32D50-E333-3138-F9A8-F4C458F30F92}"/>
              </a:ext>
            </a:extLst>
          </p:cNvPr>
          <p:cNvSpPr>
            <a:spLocks noGrp="1"/>
          </p:cNvSpPr>
          <p:nvPr>
            <p:ph type="sldNum" sz="quarter" idx="5"/>
          </p:nvPr>
        </p:nvSpPr>
        <p:spPr/>
        <p:txBody>
          <a:bodyPr/>
          <a:lstStyle/>
          <a:p>
            <a:fld id="{9B1635B3-DF70-4CFD-87CA-EB6AFDCA10EE}" type="slidenum">
              <a:rPr lang="de-AT" smtClean="0"/>
              <a:t>21</a:t>
            </a:fld>
            <a:endParaRPr lang="de-AT"/>
          </a:p>
        </p:txBody>
      </p:sp>
    </p:spTree>
    <p:extLst>
      <p:ext uri="{BB962C8B-B14F-4D97-AF65-F5344CB8AC3E}">
        <p14:creationId xmlns:p14="http://schemas.microsoft.com/office/powerpoint/2010/main" val="349222572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679E85-6FE2-BF5A-AA20-BA7D473D4C8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4AA22E3-9FBC-B330-61F1-A8C966903CB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A3EE1F3-73DE-813D-2F55-821106C71A75}"/>
              </a:ext>
            </a:extLst>
          </p:cNvPr>
          <p:cNvSpPr>
            <a:spLocks noGrp="1"/>
          </p:cNvSpPr>
          <p:nvPr>
            <p:ph type="body" idx="1"/>
          </p:nvPr>
        </p:nvSpPr>
        <p:spPr/>
        <p:txBody>
          <a:bodyPr/>
          <a:lstStyle/>
          <a:p>
            <a:r>
              <a:rPr lang="de-AT" dirty="0"/>
              <a:t>Der Anteil der auf Wasserstraßen zurückgelegten Gütertonnenkilometer stellt sich in den verschiedenen EU-Ländern ganz unterschiedlich dar.</a:t>
            </a:r>
          </a:p>
          <a:p>
            <a:r>
              <a:rPr lang="de-AT" dirty="0"/>
              <a:t>z.B. Niederlande: bedeutende Seehäfen und ein weit verzweigtes Wasserstraßennetz  höchster Binnenschifffahrtsanteil mit 41% (2022)</a:t>
            </a:r>
          </a:p>
          <a:p>
            <a:r>
              <a:rPr lang="de-AT" dirty="0"/>
              <a:t>z.B. Malta &amp; Zypern: verfügen über keine Binnenwasserstraßen, somit ist der Anteil 0%</a:t>
            </a:r>
          </a:p>
          <a:p>
            <a:endParaRPr lang="de-AT" dirty="0"/>
          </a:p>
          <a:p>
            <a:r>
              <a:rPr lang="de-AT" dirty="0"/>
              <a:t>Quelle:</a:t>
            </a:r>
          </a:p>
          <a:p>
            <a:r>
              <a:rPr lang="de-AT" dirty="0"/>
              <a:t>Eurostat (2024): Modal </a:t>
            </a:r>
            <a:r>
              <a:rPr lang="de-AT" dirty="0" err="1"/>
              <a:t>split</a:t>
            </a:r>
            <a:r>
              <a:rPr lang="de-AT" dirty="0"/>
              <a:t> </a:t>
            </a:r>
            <a:r>
              <a:rPr lang="de-AT" dirty="0" err="1"/>
              <a:t>of</a:t>
            </a:r>
            <a:r>
              <a:rPr lang="de-AT" dirty="0"/>
              <a:t> </a:t>
            </a:r>
            <a:r>
              <a:rPr lang="de-AT" dirty="0" err="1"/>
              <a:t>inland</a:t>
            </a:r>
            <a:r>
              <a:rPr lang="de-AT" dirty="0"/>
              <a:t> freight </a:t>
            </a:r>
            <a:r>
              <a:rPr lang="de-AT" dirty="0" err="1"/>
              <a:t>transport</a:t>
            </a:r>
            <a:r>
              <a:rPr lang="de-AT" dirty="0"/>
              <a:t>: https://ec.europa.eu/eurostat/databrowser/view/tran_hv_frmod/default/table?lang=en&amp;category=tran.tran_hv_ms</a:t>
            </a:r>
            <a:r>
              <a:rPr lang="de-AT"/>
              <a:t>; Abruf 28.04.2026</a:t>
            </a:r>
            <a:endParaRPr lang="de-AT" dirty="0"/>
          </a:p>
          <a:p>
            <a:endParaRPr lang="de-AT" dirty="0"/>
          </a:p>
          <a:p>
            <a:r>
              <a:rPr lang="de-AT" dirty="0"/>
              <a:t>Bildquelle:</a:t>
            </a:r>
          </a:p>
          <a:p>
            <a:r>
              <a:rPr lang="de-AT" dirty="0"/>
              <a:t>Pixabay (2025): https://pixabay.com/de/photos/amsterdam-kanal-stadt-boot-6619660/; Abruf 26.02.2025</a:t>
            </a:r>
          </a:p>
          <a:p>
            <a:endParaRPr lang="de-AT" dirty="0"/>
          </a:p>
        </p:txBody>
      </p:sp>
      <p:sp>
        <p:nvSpPr>
          <p:cNvPr id="4" name="Kopfzeilenplatzhalter 3">
            <a:extLst>
              <a:ext uri="{FF2B5EF4-FFF2-40B4-BE49-F238E27FC236}">
                <a16:creationId xmlns:a16="http://schemas.microsoft.com/office/drawing/2014/main" id="{932BED8E-9E1D-8377-B9D1-9C65C2B0F4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63103F3-F558-BE8D-91F8-8923DBEAFE0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1083E64-991A-30A4-E2CB-1220C4C6262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52817EA5-0352-2CF0-73BA-62FFE2881609}"/>
              </a:ext>
            </a:extLst>
          </p:cNvPr>
          <p:cNvSpPr>
            <a:spLocks noGrp="1"/>
          </p:cNvSpPr>
          <p:nvPr>
            <p:ph type="sldNum" sz="quarter" idx="5"/>
          </p:nvPr>
        </p:nvSpPr>
        <p:spPr/>
        <p:txBody>
          <a:bodyPr/>
          <a:lstStyle/>
          <a:p>
            <a:fld id="{9B1635B3-DF70-4CFD-87CA-EB6AFDCA10EE}" type="slidenum">
              <a:rPr lang="de-AT" smtClean="0"/>
              <a:t>22</a:t>
            </a:fld>
            <a:endParaRPr lang="de-AT"/>
          </a:p>
        </p:txBody>
      </p:sp>
    </p:spTree>
    <p:extLst>
      <p:ext uri="{BB962C8B-B14F-4D97-AF65-F5344CB8AC3E}">
        <p14:creationId xmlns:p14="http://schemas.microsoft.com/office/powerpoint/2010/main" val="18738423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8714FD-2487-4AB0-1B7E-C90294239ED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28332A6-4F9C-7A4E-565B-84ACD26C7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A117A8B-AC18-8E4B-01FF-EDB2E31A1786}"/>
              </a:ext>
            </a:extLst>
          </p:cNvPr>
          <p:cNvSpPr>
            <a:spLocks noGrp="1"/>
          </p:cNvSpPr>
          <p:nvPr>
            <p:ph type="body" idx="1"/>
          </p:nvPr>
        </p:nvSpPr>
        <p:spPr/>
        <p:txBody>
          <a:bodyPr/>
          <a:lstStyle/>
          <a:p>
            <a:r>
              <a:rPr lang="de-AT"/>
              <a:t>Download App unter: https://play.google.com/store/apps/details?id=com.PieLab.Logistify</a:t>
            </a:r>
          </a:p>
          <a:p>
            <a:r>
              <a:rPr lang="de-AT"/>
              <a:t>Download Anleitung Spiel 1 unter: https://www.rewway.at/de/lehrmittel/ubungen-logistify/</a:t>
            </a:r>
          </a:p>
          <a:p>
            <a:r>
              <a:rPr lang="de-AT"/>
              <a:t>Erklärvideo: https://www.youtube.com/watch?v=kZhL5SPtn6A</a:t>
            </a:r>
          </a:p>
          <a:p>
            <a:r>
              <a:rPr lang="de-AT"/>
              <a:t>Information unter: https://www.rewway.at/de/logistify/</a:t>
            </a:r>
          </a:p>
          <a:p>
            <a:endParaRPr lang="de-AT"/>
          </a:p>
          <a:p>
            <a:r>
              <a:rPr lang="de-AT"/>
              <a:t>Der Lern-App "</a:t>
            </a:r>
            <a:r>
              <a:rPr lang="de-AT" err="1"/>
              <a:t>Logistify</a:t>
            </a:r>
            <a:r>
              <a:rPr lang="de-AT"/>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err="1"/>
              <a:t>kunden</a:t>
            </a:r>
            <a:r>
              <a:rPr lang="de-AT"/>
              <a:t> zu planen und Berufsbilder in der Logistikbranche zu entdecken.</a:t>
            </a:r>
          </a:p>
          <a:p>
            <a:endParaRPr lang="de-AT"/>
          </a:p>
          <a:p>
            <a:r>
              <a:rPr lang="de-AT"/>
              <a:t>Dauer: für Spiel 1 werden ca. 15 Minuten benötigt</a:t>
            </a:r>
          </a:p>
          <a:p>
            <a:endParaRPr lang="de-AT"/>
          </a:p>
          <a:p>
            <a:r>
              <a:rPr lang="de-AT"/>
              <a:t>Lernziele:</a:t>
            </a:r>
          </a:p>
          <a:p>
            <a:r>
              <a:rPr lang="de-AT"/>
              <a:t>Die </a:t>
            </a:r>
            <a:r>
              <a:rPr lang="de-AT" err="1"/>
              <a:t>Schüler:innen</a:t>
            </a:r>
            <a:r>
              <a:rPr lang="de-AT"/>
              <a:t> erkennen die Bedeutung verschiedener Verkehrsträger im Gütertransport.</a:t>
            </a:r>
          </a:p>
          <a:p>
            <a:r>
              <a:rPr lang="de-AT"/>
              <a:t>Die </a:t>
            </a:r>
            <a:r>
              <a:rPr lang="de-AT" err="1"/>
              <a:t>Schüler:innen</a:t>
            </a:r>
            <a:r>
              <a:rPr lang="de-AT"/>
              <a:t> reflektieren, wie Ressourcen im Transportwesen schonend und effizient genutzt werden können.</a:t>
            </a:r>
          </a:p>
          <a:p>
            <a:r>
              <a:rPr lang="de-AT"/>
              <a:t>Die </a:t>
            </a:r>
            <a:r>
              <a:rPr lang="de-AT" err="1"/>
              <a:t>Schüler:innen</a:t>
            </a:r>
            <a:r>
              <a:rPr lang="de-AT"/>
              <a:t> analysieren logistische Herausforderungen und treffen begründete Entscheidungen zur Transportplanung.</a:t>
            </a:r>
          </a:p>
          <a:p>
            <a:r>
              <a:rPr lang="de-AT"/>
              <a:t>Die </a:t>
            </a:r>
            <a:r>
              <a:rPr lang="de-AT" err="1"/>
              <a:t>Schüler:innen</a:t>
            </a:r>
            <a:r>
              <a:rPr lang="de-AT"/>
              <a:t> nutzen digitale Lernformate spielerisch, um logistische Zusammenhänge zu erfassen.</a:t>
            </a:r>
          </a:p>
        </p:txBody>
      </p:sp>
      <p:sp>
        <p:nvSpPr>
          <p:cNvPr id="4" name="Kopfzeilenplatzhalter 3">
            <a:extLst>
              <a:ext uri="{FF2B5EF4-FFF2-40B4-BE49-F238E27FC236}">
                <a16:creationId xmlns:a16="http://schemas.microsoft.com/office/drawing/2014/main" id="{6A1C87AB-D941-3ADF-228A-BEC7F4EC147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7544EEA-F88C-AB2A-6EEC-0F8C187A74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5BB7625-F7F5-65D2-F882-548DC357B6D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0D4EDB3-E949-120D-D11E-DCC1AABE89E8}"/>
              </a:ext>
            </a:extLst>
          </p:cNvPr>
          <p:cNvSpPr>
            <a:spLocks noGrp="1"/>
          </p:cNvSpPr>
          <p:nvPr>
            <p:ph type="sldNum" sz="quarter" idx="5"/>
          </p:nvPr>
        </p:nvSpPr>
        <p:spPr/>
        <p:txBody>
          <a:bodyPr/>
          <a:lstStyle/>
          <a:p>
            <a:fld id="{9B1635B3-DF70-4CFD-87CA-EB6AFDCA10EE}" type="slidenum">
              <a:rPr lang="de-AT" smtClean="0"/>
              <a:t>23</a:t>
            </a:fld>
            <a:endParaRPr lang="de-AT"/>
          </a:p>
        </p:txBody>
      </p:sp>
    </p:spTree>
    <p:extLst>
      <p:ext uri="{BB962C8B-B14F-4D97-AF65-F5344CB8AC3E}">
        <p14:creationId xmlns:p14="http://schemas.microsoft.com/office/powerpoint/2010/main" val="155543141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21FF4ED-DC7C-A267-695D-465A349ED20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7906C7B-55DF-6AE9-17EC-2FF7921221C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23E6D386-0E34-82B6-704E-E0480138B42E}"/>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Kosten, die durch Mobilität entstehen, aber nicht von denjenigen getragen werden, die den Verkehr nutzen, werden als externe Kosten des Verkehrs bezeichnet. Diese Kosten werden auf Dritte, wie Steuerzahler und zukünftige Generationen, übertragen. Die negativen externen Effekte des Verkehrs umfassen insbesondere Schadstoffemissionen, CO2-Emissionen, Lärmemissionen, Unfallfolgekosten, Flächenbeanspruchung sowie Auswirkungen auf Flora und Fauna. Die externen Kosten haben erhebliche gesellschaftliche und gesundheitliche Auswirkungen (z.B. Lebensqualität, Lärmbelastung, Stress, Krankheiten) als auch auf die Umwelt (Klimawandel, Artenvielfalt).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Koch, Susanne (2012): Logistik – Eine Einführung in Ökonomie und Nachhaltigkeit, S. 294f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Pixabay (2025): https://pixabay.com/de/photos/verkehr-transport-stau-autobahn-2251530; Abruf 27.02.2025</a:t>
            </a:r>
          </a:p>
          <a:p>
            <a:endParaRPr lang="de-AT" dirty="0"/>
          </a:p>
        </p:txBody>
      </p:sp>
      <p:sp>
        <p:nvSpPr>
          <p:cNvPr id="4" name="Kopfzeilenplatzhalter 3">
            <a:extLst>
              <a:ext uri="{FF2B5EF4-FFF2-40B4-BE49-F238E27FC236}">
                <a16:creationId xmlns:a16="http://schemas.microsoft.com/office/drawing/2014/main" id="{492277EB-BBE7-5FDC-DAF8-B086681B6B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410CE8F-5EFB-F3FF-D16A-CDA04FC2BC8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E0598D3-4CDE-2758-FEF3-C49BC8307E1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443309C-8E3A-9B80-5BE0-3960BE0CCB76}"/>
              </a:ext>
            </a:extLst>
          </p:cNvPr>
          <p:cNvSpPr>
            <a:spLocks noGrp="1"/>
          </p:cNvSpPr>
          <p:nvPr>
            <p:ph type="sldNum" sz="quarter" idx="5"/>
          </p:nvPr>
        </p:nvSpPr>
        <p:spPr/>
        <p:txBody>
          <a:bodyPr/>
          <a:lstStyle/>
          <a:p>
            <a:fld id="{9B1635B3-DF70-4CFD-87CA-EB6AFDCA10EE}" type="slidenum">
              <a:rPr lang="de-AT" smtClean="0"/>
              <a:t>24</a:t>
            </a:fld>
            <a:endParaRPr lang="de-AT"/>
          </a:p>
        </p:txBody>
      </p:sp>
    </p:spTree>
    <p:extLst>
      <p:ext uri="{BB962C8B-B14F-4D97-AF65-F5344CB8AC3E}">
        <p14:creationId xmlns:p14="http://schemas.microsoft.com/office/powerpoint/2010/main" val="9590433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D80330-F713-46D9-FDCB-EA07C2C57DA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3AFB5A6-7BF1-FB73-E31F-F0686EED6B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F1022AD-38F4-8341-5003-10FA257D031A}"/>
              </a:ext>
            </a:extLst>
          </p:cNvPr>
          <p:cNvSpPr>
            <a:spLocks noGrp="1"/>
          </p:cNvSpPr>
          <p:nvPr>
            <p:ph type="body" idx="1"/>
          </p:nvPr>
        </p:nvSpPr>
        <p:spPr/>
        <p:txBody>
          <a:bodyPr/>
          <a:lstStyle/>
          <a:p>
            <a:r>
              <a:rPr lang="de-AT" dirty="0"/>
              <a:t>Binnenschiff und Bahn (elektrifiziert) verursachen im Vergleich mit LKW die mit Abstand geringsten externen Kosten. </a:t>
            </a:r>
          </a:p>
          <a:p>
            <a:r>
              <a:rPr lang="de-AT" dirty="0"/>
              <a:t>Im Jahr 2023 lag der Anteil elektrifizierter Strecken aller Infrastrukturbetreiber in Österreich bei etwa 75 Prozent. (vgl. Schienen-Control)</a:t>
            </a:r>
          </a:p>
          <a:p>
            <a:r>
              <a:rPr lang="de-AT" dirty="0"/>
              <a:t>In der EU-27 lag der Elektrifizierungsgrad der Bahnnetze 2023 bei 57,4 %. (vgl. Eurostat 2025)</a:t>
            </a:r>
          </a:p>
          <a:p>
            <a:endParaRPr lang="de-AT" dirty="0"/>
          </a:p>
          <a:p>
            <a:r>
              <a:rPr lang="de-AT" dirty="0"/>
              <a:t>Quellen:</a:t>
            </a:r>
          </a:p>
          <a:p>
            <a:r>
              <a:rPr lang="de-AT" dirty="0"/>
              <a:t>Eigene Darstellung in Anlehnung an:</a:t>
            </a:r>
          </a:p>
          <a:p>
            <a:r>
              <a:rPr lang="de-AT" dirty="0"/>
              <a:t>Christidis, P., &amp; Brons, M. (2016): External </a:t>
            </a:r>
            <a:r>
              <a:rPr lang="de-AT" dirty="0" err="1"/>
              <a:t>costs</a:t>
            </a:r>
            <a:r>
              <a:rPr lang="de-AT" dirty="0"/>
              <a:t> </a:t>
            </a:r>
            <a:r>
              <a:rPr lang="de-AT" dirty="0" err="1"/>
              <a:t>of</a:t>
            </a:r>
            <a:r>
              <a:rPr lang="de-AT" dirty="0"/>
              <a:t> freight </a:t>
            </a:r>
            <a:r>
              <a:rPr lang="de-AT" dirty="0" err="1"/>
              <a:t>transport</a:t>
            </a:r>
            <a:r>
              <a:rPr lang="de-AT" dirty="0"/>
              <a:t> in European Union Member States (Joint Research </a:t>
            </a:r>
            <a:r>
              <a:rPr lang="de-AT" dirty="0" err="1"/>
              <a:t>Centre</a:t>
            </a:r>
            <a:r>
              <a:rPr lang="de-AT" dirty="0"/>
              <a:t> (JRC)). Harvard Dataverse. https://dataverse.harvard.edu/dataset.xhtml?persistentId=doi:10.7910/DVN/YA3VCY https://doi.org/10.7910/DVN/YA3VCY; Abruf 28.01.2025</a:t>
            </a:r>
          </a:p>
          <a:p>
            <a:endParaRPr lang="de-AT" dirty="0"/>
          </a:p>
          <a:p>
            <a:r>
              <a:rPr lang="de-AT" dirty="0"/>
              <a:t>Eurostat (2025): https://ec.europa.eu/eurostat/statistics-explained/index.php?title=Characteristics_of_the_railway_network_in_Europe; Abruf 06.03.2025</a:t>
            </a:r>
          </a:p>
          <a:p>
            <a:r>
              <a:rPr lang="de-AT" dirty="0"/>
              <a:t>Schienen-Control (2025): https://www.schienencontrol.gv.at/de/wettbewerbsregulierung/eisenbahnnetz-oesterreich.html, Abruf 28.01.2025</a:t>
            </a:r>
          </a:p>
          <a:p>
            <a:endParaRPr lang="de-AT" dirty="0"/>
          </a:p>
        </p:txBody>
      </p:sp>
      <p:sp>
        <p:nvSpPr>
          <p:cNvPr id="4" name="Kopfzeilenplatzhalter 3">
            <a:extLst>
              <a:ext uri="{FF2B5EF4-FFF2-40B4-BE49-F238E27FC236}">
                <a16:creationId xmlns:a16="http://schemas.microsoft.com/office/drawing/2014/main" id="{FE26B1F2-091F-4CD4-AAF9-25415FF86B7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A8F8E0A-EF62-D765-4363-67FDC326492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095D735-6A19-4C8F-DACC-79D015DDA23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4314CAD-21D8-13D3-F025-864D21BEED9B}"/>
              </a:ext>
            </a:extLst>
          </p:cNvPr>
          <p:cNvSpPr>
            <a:spLocks noGrp="1"/>
          </p:cNvSpPr>
          <p:nvPr>
            <p:ph type="sldNum" sz="quarter" idx="5"/>
          </p:nvPr>
        </p:nvSpPr>
        <p:spPr/>
        <p:txBody>
          <a:bodyPr/>
          <a:lstStyle/>
          <a:p>
            <a:fld id="{9B1635B3-DF70-4CFD-87CA-EB6AFDCA10EE}" type="slidenum">
              <a:rPr lang="de-AT" smtClean="0"/>
              <a:t>25</a:t>
            </a:fld>
            <a:endParaRPr lang="de-AT"/>
          </a:p>
        </p:txBody>
      </p:sp>
    </p:spTree>
    <p:extLst>
      <p:ext uri="{BB962C8B-B14F-4D97-AF65-F5344CB8AC3E}">
        <p14:creationId xmlns:p14="http://schemas.microsoft.com/office/powerpoint/2010/main" val="1024821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99966E-16CF-CB88-84D6-82F5CD129E0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62B78AB-8508-4863-9731-5853F6FD9E3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74618363-7BBB-927D-9E7B-BB590AFF55F8}"/>
              </a:ext>
            </a:extLst>
          </p:cNvPr>
          <p:cNvSpPr>
            <a:spLocks noGrp="1"/>
          </p:cNvSpPr>
          <p:nvPr>
            <p:ph type="body" idx="1"/>
          </p:nvPr>
        </p:nvSpPr>
        <p:spPr/>
        <p:txBody>
          <a:bodyPr/>
          <a:lstStyle/>
          <a:p>
            <a:r>
              <a:rPr lang="de-AT" dirty="0"/>
              <a:t>Das Binnenschiff weist zahlreiche Vorteile gegenüber anderen Transportmitteln auf:</a:t>
            </a:r>
          </a:p>
          <a:p>
            <a:r>
              <a:rPr lang="de-AT" dirty="0"/>
              <a:t>Im Vergleich mit den anderen Landverkehrsträgern bietet das Binnenschiff eine deutlich größere Transportkapazität je Transporteinheit und kann beziehungsweise könnte so einen wichtigen Beitrag zur Entlastung von Straße und Schiene leisten. </a:t>
            </a:r>
          </a:p>
          <a:p>
            <a:r>
              <a:rPr lang="de-AT" dirty="0"/>
              <a:t>Zur Veranschaulichung der Massenleistungsfähigkeit der Binnenschifffahrt:</a:t>
            </a:r>
          </a:p>
          <a:p>
            <a:r>
              <a:rPr lang="de-AT" dirty="0"/>
              <a:t>Ein Binnenschiff mit 4 Leichtern (7.000 Nettotonnen) kann so viel transportieren wie 175 Eisenbahnwaggons oder 280 LKW. </a:t>
            </a:r>
          </a:p>
          <a:p>
            <a:r>
              <a:rPr lang="de-AT" dirty="0"/>
              <a:t>Das entspricht einer LKW-Kolonne von etwa 20 km auf der Autobahn.</a:t>
            </a:r>
          </a:p>
          <a:p>
            <a:endParaRPr lang="de-AT" dirty="0"/>
          </a:p>
          <a:p>
            <a:r>
              <a:rPr lang="de-AT" dirty="0"/>
              <a:t>Was ist ein Schubleichter?</a:t>
            </a:r>
          </a:p>
          <a:p>
            <a:r>
              <a:rPr lang="de-AT" dirty="0"/>
              <a:t>Ein schwimmender Ladebehälter ohne Antrieb. Er wird vorne an ein Binnenschiff angeschlossen und geschoben. </a:t>
            </a:r>
          </a:p>
          <a:p>
            <a:endParaRPr lang="de-AT" dirty="0"/>
          </a:p>
          <a:p>
            <a:endParaRPr lang="de-AT" dirty="0"/>
          </a:p>
          <a:p>
            <a:r>
              <a:rPr lang="de-AT" dirty="0"/>
              <a:t>Quelle: Viadonau (2019): Handbuch der Donauschifffahrt S. 18, 19, 112</a:t>
            </a:r>
          </a:p>
          <a:p>
            <a:r>
              <a:rPr lang="de-AT" dirty="0"/>
              <a:t>Bildquelle: Viadonau (2019): Handbuch der Donauschifffahrt S. 19</a:t>
            </a:r>
          </a:p>
        </p:txBody>
      </p:sp>
      <p:sp>
        <p:nvSpPr>
          <p:cNvPr id="4" name="Kopfzeilenplatzhalter 3">
            <a:extLst>
              <a:ext uri="{FF2B5EF4-FFF2-40B4-BE49-F238E27FC236}">
                <a16:creationId xmlns:a16="http://schemas.microsoft.com/office/drawing/2014/main" id="{918AE2C3-B292-215D-A665-00BAD3CF1C9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94AD7753-E41F-21E7-ABBD-F4D380BB1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5DE6602-8C48-A3CA-7F37-AC30F196EC0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82C97AF-2A29-7777-A746-20CC15BEBD6C}"/>
              </a:ext>
            </a:extLst>
          </p:cNvPr>
          <p:cNvSpPr>
            <a:spLocks noGrp="1"/>
          </p:cNvSpPr>
          <p:nvPr>
            <p:ph type="sldNum" sz="quarter" idx="5"/>
          </p:nvPr>
        </p:nvSpPr>
        <p:spPr/>
        <p:txBody>
          <a:bodyPr/>
          <a:lstStyle/>
          <a:p>
            <a:fld id="{9B1635B3-DF70-4CFD-87CA-EB6AFDCA10EE}" type="slidenum">
              <a:rPr lang="de-AT" smtClean="0"/>
              <a:t>26</a:t>
            </a:fld>
            <a:endParaRPr lang="de-AT"/>
          </a:p>
        </p:txBody>
      </p:sp>
    </p:spTree>
    <p:extLst>
      <p:ext uri="{BB962C8B-B14F-4D97-AF65-F5344CB8AC3E}">
        <p14:creationId xmlns:p14="http://schemas.microsoft.com/office/powerpoint/2010/main" val="12892118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56829A-BAED-103F-CBDF-17B8EE779FC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0D144B9-95E6-42CE-63E7-DAF63A58AFF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6CA2AF5-21F3-1CAB-A385-1B615A419A13}"/>
              </a:ext>
            </a:extLst>
          </p:cNvPr>
          <p:cNvSpPr>
            <a:spLocks noGrp="1"/>
          </p:cNvSpPr>
          <p:nvPr>
            <p:ph type="body" idx="1"/>
          </p:nvPr>
        </p:nvSpPr>
        <p:spPr/>
        <p:txBody>
          <a:bodyPr/>
          <a:lstStyle/>
          <a:p>
            <a:r>
              <a:rPr lang="de-AT" dirty="0"/>
              <a:t>Hier ist ein Schubverband auf der Donau beim Eisernen Tor an der Grenze von Serbien und Rumänien zu sehen: bestehend aus einem Schubschiff (einem zum Schieben dienenden Motorschiff) und acht gekoppelten Schubleichtern mit Massengut. Bei uns auf der Donau in Österreich kann ein Schiff mit bis zu 4 Schubleichtern fahren, auf der unteren Donau in Rumänien, wo der Fluss sehr breit ist, sind bis zu 12 Schubleichter möglich.</a:t>
            </a:r>
          </a:p>
          <a:p>
            <a:endParaRPr lang="de-AT" dirty="0"/>
          </a:p>
          <a:p>
            <a:endParaRPr lang="de-AT" dirty="0"/>
          </a:p>
          <a:p>
            <a:r>
              <a:rPr lang="de-AT" dirty="0"/>
              <a:t>Bild: </a:t>
            </a:r>
            <a:r>
              <a:rPr lang="de-AT" dirty="0" err="1"/>
              <a:t>Leitner@TTS</a:t>
            </a:r>
            <a:r>
              <a:rPr lang="de-AT" dirty="0"/>
              <a:t>, Austria</a:t>
            </a:r>
          </a:p>
        </p:txBody>
      </p:sp>
      <p:sp>
        <p:nvSpPr>
          <p:cNvPr id="4" name="Kopfzeilenplatzhalter 3">
            <a:extLst>
              <a:ext uri="{FF2B5EF4-FFF2-40B4-BE49-F238E27FC236}">
                <a16:creationId xmlns:a16="http://schemas.microsoft.com/office/drawing/2014/main" id="{7B9C3453-3C97-A5BE-3782-73C310FD45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F2B8415-2160-97EB-E0D8-48A33AF5552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ABB523-82BD-E04C-5BF2-AA6F3ED9E36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2E3043F-F2C9-F566-7988-3E576A7DCDB3}"/>
              </a:ext>
            </a:extLst>
          </p:cNvPr>
          <p:cNvSpPr>
            <a:spLocks noGrp="1"/>
          </p:cNvSpPr>
          <p:nvPr>
            <p:ph type="sldNum" sz="quarter" idx="5"/>
          </p:nvPr>
        </p:nvSpPr>
        <p:spPr/>
        <p:txBody>
          <a:bodyPr/>
          <a:lstStyle/>
          <a:p>
            <a:fld id="{9B1635B3-DF70-4CFD-87CA-EB6AFDCA10EE}" type="slidenum">
              <a:rPr lang="de-AT" smtClean="0"/>
              <a:t>27</a:t>
            </a:fld>
            <a:endParaRPr lang="de-AT"/>
          </a:p>
        </p:txBody>
      </p:sp>
    </p:spTree>
    <p:extLst>
      <p:ext uri="{BB962C8B-B14F-4D97-AF65-F5344CB8AC3E}">
        <p14:creationId xmlns:p14="http://schemas.microsoft.com/office/powerpoint/2010/main" val="426155593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6CF875-1DC1-2CCB-336B-D84316F08CF3}"/>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73B0E0-D45E-87E2-1011-466B3E4EE9D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308BCF-D15C-249E-E15F-3F870BD74418}"/>
              </a:ext>
            </a:extLst>
          </p:cNvPr>
          <p:cNvSpPr>
            <a:spLocks noGrp="1"/>
          </p:cNvSpPr>
          <p:nvPr>
            <p:ph type="body" idx="1"/>
          </p:nvPr>
        </p:nvSpPr>
        <p:spPr/>
        <p:txBody>
          <a:bodyPr/>
          <a:lstStyle/>
          <a:p>
            <a:r>
              <a:rPr lang="de-AT" dirty="0"/>
              <a:t>Wenn es um den Transport besonders großer und schwerer Güter geht – also sogenannter High &amp; Heavy-Transporte – bietet das Binnenschiff eine Reihe von Vorteilen, die andere Verkehrsträger kaum erreichen können.</a:t>
            </a:r>
          </a:p>
          <a:p>
            <a:endParaRPr lang="de-AT" dirty="0"/>
          </a:p>
          <a:p>
            <a:r>
              <a:rPr lang="de-AT" dirty="0"/>
              <a:t>Die enorme Ladekapazität: ideal für Maschinen, Bauteile oder Industrieanlagen, die für Lkw oder Bahn zu groß sind.</a:t>
            </a:r>
          </a:p>
          <a:p>
            <a:r>
              <a:rPr lang="de-AT" dirty="0"/>
              <a:t>24/7 einsatzfähig: Im Gegensatz zum Straßentransport, der oft durch Fahrverbote oder Ruhezeiten eingeschränkt ist, kann ein Schiff rund um die Uhr fahren – ohne Pausen, ohne Staus.</a:t>
            </a:r>
          </a:p>
          <a:p>
            <a:r>
              <a:rPr lang="de-AT" dirty="0"/>
              <a:t>Keine Infrastrukturkosten: Straßen müssen nicht verstärkt, Brücken nicht angepasst werden. Die Wasserstraßen sind bereits vorhanden und können ohne zusätzliche Baukosten genutzt werden.</a:t>
            </a:r>
          </a:p>
          <a:p>
            <a:r>
              <a:rPr lang="de-AT" dirty="0"/>
              <a:t>Keine Genehmigungen oder Begleitfahrzeuge nötig: Während Schwertransporte auf der Straße oft langwierige Genehmigungsverfahren und Polizeibegleitung erfordern, kann ein Schiff diese Güter im Normalfall als Regelladung bewegen – ohne Genehmigungen und Sperren.</a:t>
            </a:r>
          </a:p>
          <a:p>
            <a:r>
              <a:rPr lang="de-AT" dirty="0"/>
              <a:t>Umweltfreundlich: Der Transport per Schiff verursacht deutlich weniger CO₂ als Lkw oder Flugzeug. Gerade bei großen Distanzen und schweren Lasten ist das ein echter Vorteil für die Nachhaltigkeit.</a:t>
            </a:r>
          </a:p>
          <a:p>
            <a:endParaRPr lang="de-AT" dirty="0"/>
          </a:p>
          <a:p>
            <a:r>
              <a:rPr lang="de-AT" dirty="0"/>
              <a:t>Quelle:</a:t>
            </a:r>
          </a:p>
          <a:p>
            <a:r>
              <a:rPr lang="de-AT" dirty="0"/>
              <a:t>Viadonau (2025): https://www.viadonau.org/wirtschaft/donaulogistik/high-heavy-transporte; Abruf 10.07.2025</a:t>
            </a:r>
          </a:p>
          <a:p>
            <a:endParaRPr lang="de-AT" dirty="0"/>
          </a:p>
          <a:p>
            <a:r>
              <a:rPr lang="de-AT" dirty="0"/>
              <a:t>Bild: Felbermayr</a:t>
            </a:r>
          </a:p>
          <a:p>
            <a:endParaRPr lang="de-AT" dirty="0"/>
          </a:p>
        </p:txBody>
      </p:sp>
      <p:sp>
        <p:nvSpPr>
          <p:cNvPr id="4" name="Kopfzeilenplatzhalter 3">
            <a:extLst>
              <a:ext uri="{FF2B5EF4-FFF2-40B4-BE49-F238E27FC236}">
                <a16:creationId xmlns:a16="http://schemas.microsoft.com/office/drawing/2014/main" id="{FC838232-47F6-ECC6-7D7A-0F9936C1595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20BCDF0-E0C4-ED0F-541C-1948EABDA3A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0E88C54-EA73-3BEF-9F21-F23DFF8F694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BFC8F81-553C-6095-BC29-CB4C3DF10611}"/>
              </a:ext>
            </a:extLst>
          </p:cNvPr>
          <p:cNvSpPr>
            <a:spLocks noGrp="1"/>
          </p:cNvSpPr>
          <p:nvPr>
            <p:ph type="sldNum" sz="quarter" idx="5"/>
          </p:nvPr>
        </p:nvSpPr>
        <p:spPr/>
        <p:txBody>
          <a:bodyPr/>
          <a:lstStyle/>
          <a:p>
            <a:fld id="{9B1635B3-DF70-4CFD-87CA-EB6AFDCA10EE}" type="slidenum">
              <a:rPr lang="de-AT" smtClean="0"/>
              <a:t>28</a:t>
            </a:fld>
            <a:endParaRPr lang="de-AT"/>
          </a:p>
        </p:txBody>
      </p:sp>
    </p:spTree>
    <p:extLst>
      <p:ext uri="{BB962C8B-B14F-4D97-AF65-F5344CB8AC3E}">
        <p14:creationId xmlns:p14="http://schemas.microsoft.com/office/powerpoint/2010/main" val="289552790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9FFD6-7DF9-C6CE-3CAC-0BD90C2C59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41BD2FA-F246-52EB-9003-3022F412AAC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83896D4D-A227-0890-0B05-883A6ED525E7}"/>
              </a:ext>
            </a:extLst>
          </p:cNvPr>
          <p:cNvSpPr>
            <a:spLocks noGrp="1"/>
          </p:cNvSpPr>
          <p:nvPr>
            <p:ph type="body" idx="1"/>
          </p:nvPr>
        </p:nvSpPr>
        <p:spPr/>
        <p:txBody>
          <a:bodyPr/>
          <a:lstStyle/>
          <a:p>
            <a:r>
              <a:rPr lang="de-AT"/>
              <a:t>Bild: Felbermayr</a:t>
            </a:r>
          </a:p>
        </p:txBody>
      </p:sp>
      <p:sp>
        <p:nvSpPr>
          <p:cNvPr id="4" name="Kopfzeilenplatzhalter 3">
            <a:extLst>
              <a:ext uri="{FF2B5EF4-FFF2-40B4-BE49-F238E27FC236}">
                <a16:creationId xmlns:a16="http://schemas.microsoft.com/office/drawing/2014/main" id="{086CCA51-560C-CC14-5645-C68A4AC5C58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154E1C74-9A4C-424A-B079-F38B5C7D624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C196A7B-BDEE-82D8-07F6-E38ECC1CEFD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6F62F16-8248-2A27-5C67-A38003460860}"/>
              </a:ext>
            </a:extLst>
          </p:cNvPr>
          <p:cNvSpPr>
            <a:spLocks noGrp="1"/>
          </p:cNvSpPr>
          <p:nvPr>
            <p:ph type="sldNum" sz="quarter" idx="5"/>
          </p:nvPr>
        </p:nvSpPr>
        <p:spPr/>
        <p:txBody>
          <a:bodyPr/>
          <a:lstStyle/>
          <a:p>
            <a:fld id="{9B1635B3-DF70-4CFD-87CA-EB6AFDCA10EE}" type="slidenum">
              <a:rPr lang="de-AT" smtClean="0"/>
              <a:t>29</a:t>
            </a:fld>
            <a:endParaRPr lang="de-AT"/>
          </a:p>
        </p:txBody>
      </p:sp>
    </p:spTree>
    <p:extLst>
      <p:ext uri="{BB962C8B-B14F-4D97-AF65-F5344CB8AC3E}">
        <p14:creationId xmlns:p14="http://schemas.microsoft.com/office/powerpoint/2010/main" val="63820800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33400-8D87-1EB0-0A03-5F5AD1CD00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A5A3690-35EE-A635-9006-4783613D64F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B473033-B092-14E7-38D2-84A3F2D1271A}"/>
              </a:ext>
            </a:extLst>
          </p:cNvPr>
          <p:cNvSpPr>
            <a:spLocks noGrp="1"/>
          </p:cNvSpPr>
          <p:nvPr>
            <p:ph type="body" idx="1"/>
          </p:nvPr>
        </p:nvSpPr>
        <p:spPr/>
        <p:txBody>
          <a:bodyPr/>
          <a:lstStyle/>
          <a:p>
            <a:r>
              <a:rPr lang="de-AT" dirty="0"/>
              <a:t>Im Bezug auf den spezifischen Energieverbrauch kann die Binnenschifffahrt als der effektivste und somit umweltfreundlichste Verkehrsträger bezeichnet werden. Das Binnenschiff kann eine Tonne Ladung bei gleichem Energieverbrauch beinahe viermal so weit transportieren wie der LKW.</a:t>
            </a:r>
          </a:p>
          <a:p>
            <a:endParaRPr lang="de-AT" dirty="0"/>
          </a:p>
          <a:p>
            <a:r>
              <a:rPr lang="de-AT" dirty="0"/>
              <a:t>Quelle: Viadonau (2019): Handbuch der Donauschifffahrt S. 18</a:t>
            </a:r>
          </a:p>
          <a:p>
            <a:r>
              <a:rPr lang="de-AT" dirty="0"/>
              <a:t>Bildquelle: Viadonau (2019): Handbuch der Donauschifffahrt S. 18</a:t>
            </a:r>
          </a:p>
          <a:p>
            <a:endParaRPr lang="de-AT" dirty="0"/>
          </a:p>
        </p:txBody>
      </p:sp>
      <p:sp>
        <p:nvSpPr>
          <p:cNvPr id="4" name="Kopfzeilenplatzhalter 3">
            <a:extLst>
              <a:ext uri="{FF2B5EF4-FFF2-40B4-BE49-F238E27FC236}">
                <a16:creationId xmlns:a16="http://schemas.microsoft.com/office/drawing/2014/main" id="{0FD40CCD-ED0F-182C-F210-324DFB2CBE0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05BA86A-BC67-5C82-0EBF-DF975D16820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6861227-B388-D49D-A808-4BD5F873257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A5ACABB-F160-9B37-6A9F-930F2B7CF928}"/>
              </a:ext>
            </a:extLst>
          </p:cNvPr>
          <p:cNvSpPr>
            <a:spLocks noGrp="1"/>
          </p:cNvSpPr>
          <p:nvPr>
            <p:ph type="sldNum" sz="quarter" idx="5"/>
          </p:nvPr>
        </p:nvSpPr>
        <p:spPr/>
        <p:txBody>
          <a:bodyPr/>
          <a:lstStyle/>
          <a:p>
            <a:fld id="{9B1635B3-DF70-4CFD-87CA-EB6AFDCA10EE}" type="slidenum">
              <a:rPr lang="de-AT" smtClean="0"/>
              <a:t>30</a:t>
            </a:fld>
            <a:endParaRPr lang="de-AT"/>
          </a:p>
        </p:txBody>
      </p:sp>
    </p:spTree>
    <p:extLst>
      <p:ext uri="{BB962C8B-B14F-4D97-AF65-F5344CB8AC3E}">
        <p14:creationId xmlns:p14="http://schemas.microsoft.com/office/powerpoint/2010/main" val="69905275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7CE3DD4-F569-0546-8362-3C32AFF88CC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01895-7967-BD3E-4995-B49F1444701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0FE90AE-1B90-F164-5C46-60B82C775B51}"/>
              </a:ext>
            </a:extLst>
          </p:cNvPr>
          <p:cNvSpPr>
            <a:spLocks noGrp="1"/>
          </p:cNvSpPr>
          <p:nvPr>
            <p:ph type="body" idx="1"/>
          </p:nvPr>
        </p:nvSpPr>
        <p:spPr/>
        <p:txBody>
          <a:bodyPr/>
          <a:lstStyle/>
          <a:p>
            <a:r>
              <a:rPr lang="de-AT" dirty="0"/>
              <a:t>Ein ungebrochener oder eingliedriger Verkehr meint den Direktverkehr vom Absender zum Empfänger.</a:t>
            </a:r>
          </a:p>
          <a:p>
            <a:r>
              <a:rPr lang="de-AT" dirty="0"/>
              <a:t>Unter dem Begriff „Transportkette“ oder „mehrgliedrigem Transport“ versteht man den Transport vom Absender zum Empfänger mit verschiedenen Transportmitteln.</a:t>
            </a:r>
          </a:p>
          <a:p>
            <a:r>
              <a:rPr lang="de-AT" dirty="0"/>
              <a:t>Beim unimodalen Transport ändert sich der Verkehrsträger nicht. Beispiele: LKW-Transporte auf der Straße oder Eisenbahntransporte zwischen zwei Standorten mit direkter Gleisanbindung. Die Waren werden zwar umgeladen, aber es kommt nur ein Verkehrsträger zum Einsatz.</a:t>
            </a:r>
          </a:p>
          <a:p>
            <a:r>
              <a:rPr lang="de-AT" dirty="0"/>
              <a:t>Bei multimodalen Transporten wird der Transport auf mehr als einem Verkehrsträger abgewickelt.</a:t>
            </a:r>
          </a:p>
          <a:p>
            <a:endParaRPr lang="de-AT" dirty="0"/>
          </a:p>
          <a:p>
            <a:r>
              <a:rPr lang="de-AT" dirty="0"/>
              <a:t>Quelle:</a:t>
            </a:r>
          </a:p>
          <a:p>
            <a:r>
              <a:rPr lang="de-AT" dirty="0" err="1"/>
              <a:t>Muchna</a:t>
            </a:r>
            <a:r>
              <a:rPr lang="de-AT" dirty="0"/>
              <a:t>, Claus / Brandenburg, Hans/ Fottner, Johannes/ Gutermuth, Jens (2. Auflage 2021): Grundlagen der Logistik. Begriffe, Strukturen und Prozesse; S. 152 – 161</a:t>
            </a:r>
          </a:p>
          <a:p>
            <a:endParaRPr lang="de-AT" dirty="0"/>
          </a:p>
          <a:p>
            <a:r>
              <a:rPr lang="de-AT" dirty="0"/>
              <a:t>Bildquellen: </a:t>
            </a:r>
          </a:p>
          <a:p>
            <a:r>
              <a:rPr lang="de-AT" dirty="0"/>
              <a:t>Flaticon (2024):  https://www.flaticon.com/de/kostenlose-icons/lkw; Lkw Icons erstellt von </a:t>
            </a:r>
            <a:r>
              <a:rPr lang="de-AT" dirty="0" err="1"/>
              <a:t>Freepik</a:t>
            </a:r>
            <a:r>
              <a:rPr lang="de-AT" dirty="0"/>
              <a:t> – Flaticon, Abruf 20.05.2024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https://www.flaticon.com/de/kostenlose-icons/fabrik; Fabrik Icons erstellt von </a:t>
            </a:r>
            <a:r>
              <a:rPr lang="de-AT" dirty="0" err="1"/>
              <a:t>Freepik</a:t>
            </a:r>
            <a:r>
              <a:rPr lang="de-AT" dirty="0"/>
              <a:t> – Flaticon, Abruf 03.05.2024</a:t>
            </a:r>
          </a:p>
          <a:p>
            <a:r>
              <a:rPr lang="de-AT" dirty="0"/>
              <a:t>Flaticon (2024): https://www.flaticon.com/de/kostenlose-icons/boxen; Boxen Icons erstellt von </a:t>
            </a:r>
            <a:r>
              <a:rPr lang="de-AT" dirty="0" err="1"/>
              <a:t>monkik</a:t>
            </a:r>
            <a:r>
              <a:rPr lang="de-AT" dirty="0"/>
              <a:t> – Flaticon, 20.05.2024</a:t>
            </a:r>
          </a:p>
          <a:p>
            <a:r>
              <a:rPr lang="de-AT" dirty="0"/>
              <a:t>Flaticon (2024): https://www.flaticon.com/de/kostenlose-icons/guterzug; Güterzug Icons erstellt von </a:t>
            </a:r>
            <a:r>
              <a:rPr lang="de-AT" dirty="0" err="1"/>
              <a:t>Freepik</a:t>
            </a:r>
            <a:r>
              <a:rPr lang="de-AT" dirty="0"/>
              <a:t> – Flaticon, 20.05.2024</a:t>
            </a:r>
          </a:p>
          <a:p>
            <a:r>
              <a:rPr lang="de-AT" dirty="0"/>
              <a:t>Flaticon (2024): https://www.flaticon.com/de/kostenlose-icons/schiff; Schiff Icons erstellt von </a:t>
            </a:r>
            <a:r>
              <a:rPr lang="de-AT" dirty="0" err="1"/>
              <a:t>Freepik</a:t>
            </a:r>
            <a:r>
              <a:rPr lang="de-AT" dirty="0"/>
              <a:t> – Flaticon, Abruf 29.04.2024</a:t>
            </a:r>
          </a:p>
          <a:p>
            <a:endParaRPr lang="de-AT" dirty="0"/>
          </a:p>
          <a:p>
            <a:endParaRPr lang="de-AT" dirty="0"/>
          </a:p>
          <a:p>
            <a:endParaRPr lang="de-AT" dirty="0"/>
          </a:p>
        </p:txBody>
      </p:sp>
      <p:sp>
        <p:nvSpPr>
          <p:cNvPr id="4" name="Kopfzeilenplatzhalter 3">
            <a:extLst>
              <a:ext uri="{FF2B5EF4-FFF2-40B4-BE49-F238E27FC236}">
                <a16:creationId xmlns:a16="http://schemas.microsoft.com/office/drawing/2014/main" id="{889D5F91-03ED-0AC4-9FEE-E7511FE37B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2D8717A-B942-48A4-16A6-7EE9D15E96C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0611BE8-8569-AE83-2D3A-CFECE15FC9AB}"/>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BDF8FE5-7A72-F76D-F4BB-6DDEA71AB3F0}"/>
              </a:ext>
            </a:extLst>
          </p:cNvPr>
          <p:cNvSpPr>
            <a:spLocks noGrp="1"/>
          </p:cNvSpPr>
          <p:nvPr>
            <p:ph type="sldNum" sz="quarter" idx="5"/>
          </p:nvPr>
        </p:nvSpPr>
        <p:spPr/>
        <p:txBody>
          <a:bodyPr/>
          <a:lstStyle/>
          <a:p>
            <a:fld id="{9B1635B3-DF70-4CFD-87CA-EB6AFDCA10EE}" type="slidenum">
              <a:rPr lang="de-AT" smtClean="0"/>
              <a:t>31</a:t>
            </a:fld>
            <a:endParaRPr lang="de-AT"/>
          </a:p>
        </p:txBody>
      </p:sp>
    </p:spTree>
    <p:extLst>
      <p:ext uri="{BB962C8B-B14F-4D97-AF65-F5344CB8AC3E}">
        <p14:creationId xmlns:p14="http://schemas.microsoft.com/office/powerpoint/2010/main" val="13701101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1ED865-DC4A-12DF-71DE-C1AFAD091A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870983A0-5414-D3FD-EA27-C665504D30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7D2550-BBF5-77F9-4BB7-BF3A62ACE270}"/>
              </a:ext>
            </a:extLst>
          </p:cNvPr>
          <p:cNvSpPr>
            <a:spLocks noGrp="1"/>
          </p:cNvSpPr>
          <p:nvPr>
            <p:ph type="body" idx="1"/>
          </p:nvPr>
        </p:nvSpPr>
        <p:spPr/>
        <p:txBody>
          <a:bodyPr/>
          <a:lstStyle/>
          <a:p>
            <a:r>
              <a:rPr lang="de-AT"/>
              <a:t>Download App unter: https://play.google.com/store/apps/details?id=com.PieLab.Logistify</a:t>
            </a:r>
          </a:p>
          <a:p>
            <a:r>
              <a:rPr lang="de-AT"/>
              <a:t>Download Anleitung Spiel 1 unter: https://www.rewway.at/de/lehrmittel/ubungen-logistify/</a:t>
            </a:r>
          </a:p>
          <a:p>
            <a:r>
              <a:rPr lang="de-AT"/>
              <a:t>Erklärvideo: https://www.youtube.com/watch?v=kZhL5SPtn6A</a:t>
            </a:r>
          </a:p>
          <a:p>
            <a:r>
              <a:rPr lang="de-AT"/>
              <a:t>Information unter: https://www.rewway.at/de/logistify/</a:t>
            </a:r>
          </a:p>
          <a:p>
            <a:endParaRPr lang="de-AT"/>
          </a:p>
          <a:p>
            <a:r>
              <a:rPr lang="de-AT"/>
              <a:t>Der Lern-App "</a:t>
            </a:r>
            <a:r>
              <a:rPr lang="de-AT" err="1"/>
              <a:t>Logistify</a:t>
            </a:r>
            <a:r>
              <a:rPr lang="de-AT"/>
              <a:t>" befasst sich mit den unterschiedlichen Transportmitteln, deren schonender und effizienter Ressourcennutzung und mit Berufsbildern im Logistikbereich. Bei den Spielen ist das Transportplanungstalent der Schülerinnen und Schüler gefragt. Aufgabe ist es verschiedene Güter effizient von A nach B zu transportieren, multimodale Transportketten vom Rohprodukt bis zu den Endkundinnen und –</a:t>
            </a:r>
            <a:r>
              <a:rPr lang="de-AT" err="1"/>
              <a:t>kunden</a:t>
            </a:r>
            <a:r>
              <a:rPr lang="de-AT"/>
              <a:t> zu planen und Berufsbilder in der Logistikbranche zu entdecken.</a:t>
            </a:r>
          </a:p>
          <a:p>
            <a:r>
              <a:rPr lang="de-AT"/>
              <a:t>Für Spiel 2 werden die ausgedruckten Kärtchen mit den Transportmitteln, Produktionsstätten und Umschlagspunkten benötigt!</a:t>
            </a:r>
          </a:p>
          <a:p>
            <a:endParaRPr lang="de-AT"/>
          </a:p>
          <a:p>
            <a:r>
              <a:rPr lang="de-AT"/>
              <a:t>Dauer: für Spiel 2 werden je nach Anzahl der Transportbeispiele bis zu 30 Minuten benötigt</a:t>
            </a:r>
          </a:p>
          <a:p>
            <a:endParaRPr lang="de-AT"/>
          </a:p>
          <a:p>
            <a:r>
              <a:rPr lang="de-AT"/>
              <a:t>Lernziele:</a:t>
            </a:r>
          </a:p>
          <a:p>
            <a:r>
              <a:rPr lang="de-AT"/>
              <a:t>Die </a:t>
            </a:r>
            <a:r>
              <a:rPr lang="de-AT" err="1"/>
              <a:t>Schüler:innen</a:t>
            </a:r>
            <a:r>
              <a:rPr lang="de-AT"/>
              <a:t> planen einfache multimodale Transportketten unter Berücksichtigung von Effizienz und Nachhaltigkeit.</a:t>
            </a:r>
          </a:p>
          <a:p>
            <a:r>
              <a:rPr lang="de-AT"/>
              <a:t>Die </a:t>
            </a:r>
            <a:r>
              <a:rPr lang="de-AT" err="1"/>
              <a:t>Schüler:innen</a:t>
            </a:r>
            <a:r>
              <a:rPr lang="de-AT"/>
              <a:t> entwickeln ein grundlegendes Verständnis für die Komplexität moderner Lieferketten.</a:t>
            </a:r>
          </a:p>
          <a:p>
            <a:r>
              <a:rPr lang="de-AT"/>
              <a:t>Die </a:t>
            </a:r>
            <a:r>
              <a:rPr lang="de-AT" err="1"/>
              <a:t>Schüler:innen</a:t>
            </a:r>
            <a:r>
              <a:rPr lang="de-AT"/>
              <a:t> nutzen digitale Lernformate spielerisch, um logistische Zusammenhänge zu erfassen</a:t>
            </a:r>
          </a:p>
        </p:txBody>
      </p:sp>
      <p:sp>
        <p:nvSpPr>
          <p:cNvPr id="4" name="Kopfzeilenplatzhalter 3">
            <a:extLst>
              <a:ext uri="{FF2B5EF4-FFF2-40B4-BE49-F238E27FC236}">
                <a16:creationId xmlns:a16="http://schemas.microsoft.com/office/drawing/2014/main" id="{BFE76D38-A01A-9F06-0891-15EC972990F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1D32E44-37A2-E235-2E20-B984BF66A61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17ED60A-B0C4-1401-CFAD-0144FF5EB25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5387D36-23EE-B3CD-4838-F694C2A25FD6}"/>
              </a:ext>
            </a:extLst>
          </p:cNvPr>
          <p:cNvSpPr>
            <a:spLocks noGrp="1"/>
          </p:cNvSpPr>
          <p:nvPr>
            <p:ph type="sldNum" sz="quarter" idx="5"/>
          </p:nvPr>
        </p:nvSpPr>
        <p:spPr/>
        <p:txBody>
          <a:bodyPr/>
          <a:lstStyle/>
          <a:p>
            <a:fld id="{9B1635B3-DF70-4CFD-87CA-EB6AFDCA10EE}" type="slidenum">
              <a:rPr lang="de-AT" smtClean="0"/>
              <a:t>32</a:t>
            </a:fld>
            <a:endParaRPr lang="de-AT"/>
          </a:p>
        </p:txBody>
      </p:sp>
    </p:spTree>
    <p:extLst>
      <p:ext uri="{BB962C8B-B14F-4D97-AF65-F5344CB8AC3E}">
        <p14:creationId xmlns:p14="http://schemas.microsoft.com/office/powerpoint/2010/main" val="58115337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12693E-D51D-5175-F96F-22A51BEA5D9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8A7AE69-9AB8-DD3D-5380-8EC2F0DDF25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BD144B7-B844-806A-6912-D7E8CA977113}"/>
              </a:ext>
            </a:extLst>
          </p:cNvPr>
          <p:cNvSpPr>
            <a:spLocks noGrp="1"/>
          </p:cNvSpPr>
          <p:nvPr>
            <p:ph type="body" idx="1"/>
          </p:nvPr>
        </p:nvSpPr>
        <p:spPr/>
        <p:txBody>
          <a:bodyPr/>
          <a:lstStyle/>
          <a:p>
            <a:r>
              <a:rPr lang="de-AT" dirty="0"/>
              <a:t>Ein Terminal ist eine räumlich begrenzte Anlage für Umschlag, Lagerung und Logistik einer bestimmten Güterart (zum Beispiel Container- oder Schwergutterminal).“ (viadonau 2019)</a:t>
            </a:r>
          </a:p>
          <a:p>
            <a:r>
              <a:rPr lang="de-AT" dirty="0"/>
              <a:t>Die Verladung von Ladeeinheiten (z.B. Container) ermöglicht die Nutzung verschiedener Verkehrsträger. Terminals sind eine wesentliche Voraussetzung für den Multimodalverkehr und übernehmen auch Lagerfunktionen. In Österreich gibt es 14 öffentlich zugängliche Umschlagsterminals.</a:t>
            </a:r>
          </a:p>
          <a:p>
            <a:endParaRPr lang="de-AT" dirty="0"/>
          </a:p>
          <a:p>
            <a:endParaRPr lang="de-AT" dirty="0"/>
          </a:p>
          <a:p>
            <a:r>
              <a:rPr lang="de-AT" dirty="0"/>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Bundesministerium für Innovation, Mobilität und Infrastruktur (2025): https://www.bmimi.gv.at/themen/mobilitaet/transport/gueterverkehr/kombiverkehr/terminals-rola/oesterreich.html; Abruf 14.07.2025</a:t>
            </a:r>
          </a:p>
          <a:p>
            <a:r>
              <a:rPr lang="de-AT" dirty="0"/>
              <a:t>SGKV – Studiengesellschaft für den Kombinierten Verkehr (2025): https://www.intermodal-info.com/terminals-im-kv/; Abruf 18.03.2025</a:t>
            </a:r>
          </a:p>
          <a:p>
            <a:r>
              <a:rPr lang="de-AT" dirty="0"/>
              <a:t>Viadonau (2019): Handbuch der Donauschifffahrt</a:t>
            </a:r>
          </a:p>
          <a:p>
            <a:endParaRPr lang="de-AT" dirty="0"/>
          </a:p>
          <a:p>
            <a:r>
              <a:rPr lang="de-AT" dirty="0"/>
              <a:t>Bildquelle:</a:t>
            </a:r>
          </a:p>
          <a:p>
            <a:r>
              <a:rPr lang="de-AT" dirty="0"/>
              <a:t>Duisport / Frank Reinhold: Containerumschlag-logport-II-Gateway-West, Duisburg</a:t>
            </a:r>
          </a:p>
          <a:p>
            <a:endParaRPr lang="de-AT" dirty="0"/>
          </a:p>
        </p:txBody>
      </p:sp>
      <p:sp>
        <p:nvSpPr>
          <p:cNvPr id="4" name="Kopfzeilenplatzhalter 3">
            <a:extLst>
              <a:ext uri="{FF2B5EF4-FFF2-40B4-BE49-F238E27FC236}">
                <a16:creationId xmlns:a16="http://schemas.microsoft.com/office/drawing/2014/main" id="{BDF822F5-4FB6-BD5B-2D9D-BA878FFBB23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1D5DE9E-38B9-90DF-62ED-66605E30C571}"/>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92A141F-E9A3-3D41-5705-3C3B5A1CB89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3C84B95-1366-C0B2-52EB-84E7B9771755}"/>
              </a:ext>
            </a:extLst>
          </p:cNvPr>
          <p:cNvSpPr>
            <a:spLocks noGrp="1"/>
          </p:cNvSpPr>
          <p:nvPr>
            <p:ph type="sldNum" sz="quarter" idx="5"/>
          </p:nvPr>
        </p:nvSpPr>
        <p:spPr/>
        <p:txBody>
          <a:bodyPr/>
          <a:lstStyle/>
          <a:p>
            <a:fld id="{9B1635B3-DF70-4CFD-87CA-EB6AFDCA10EE}" type="slidenum">
              <a:rPr lang="de-AT" smtClean="0"/>
              <a:t>33</a:t>
            </a:fld>
            <a:endParaRPr lang="de-AT"/>
          </a:p>
        </p:txBody>
      </p:sp>
    </p:spTree>
    <p:extLst>
      <p:ext uri="{BB962C8B-B14F-4D97-AF65-F5344CB8AC3E}">
        <p14:creationId xmlns:p14="http://schemas.microsoft.com/office/powerpoint/2010/main" val="3732398656"/>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B96A26-A0BE-8421-B6CD-ED0A6138B7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81E1CB-A842-3975-B88C-4B02E6345E6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E8CF83-C42D-323C-C97A-6C6BE7031CED}"/>
              </a:ext>
            </a:extLst>
          </p:cNvPr>
          <p:cNvSpPr>
            <a:spLocks noGrp="1"/>
          </p:cNvSpPr>
          <p:nvPr>
            <p:ph type="body" idx="1"/>
          </p:nvPr>
        </p:nvSpPr>
        <p:spPr/>
        <p:txBody>
          <a:bodyPr/>
          <a:lstStyle/>
          <a:p>
            <a:r>
              <a:rPr lang="de-AT"/>
              <a:t>Bildquelle:</a:t>
            </a:r>
          </a:p>
          <a:p>
            <a:r>
              <a:rPr lang="de-AT"/>
              <a:t>Bundesministerium für Innovation, Mobilität und Infrastruktur (2025): https://www.bmimi.gv.at/themen/mobilitaet/transport/gueterverkehr/kombiverkehr/terminals-rola/oesterreich.html; Abruf 14.07.2025</a:t>
            </a:r>
          </a:p>
          <a:p>
            <a:endParaRPr lang="de-AT"/>
          </a:p>
        </p:txBody>
      </p:sp>
      <p:sp>
        <p:nvSpPr>
          <p:cNvPr id="4" name="Kopfzeilenplatzhalter 3">
            <a:extLst>
              <a:ext uri="{FF2B5EF4-FFF2-40B4-BE49-F238E27FC236}">
                <a16:creationId xmlns:a16="http://schemas.microsoft.com/office/drawing/2014/main" id="{43E85AB1-6035-52A6-0F99-9B45F87680BF}"/>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34B6336-21C2-FC20-A8E9-37396408530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63A5C3D-81E1-DE9A-B3DD-74A1FC1AACD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C260684-CFB3-EBE1-3893-BFB5FCBB20EA}"/>
              </a:ext>
            </a:extLst>
          </p:cNvPr>
          <p:cNvSpPr>
            <a:spLocks noGrp="1"/>
          </p:cNvSpPr>
          <p:nvPr>
            <p:ph type="sldNum" sz="quarter" idx="5"/>
          </p:nvPr>
        </p:nvSpPr>
        <p:spPr/>
        <p:txBody>
          <a:bodyPr/>
          <a:lstStyle/>
          <a:p>
            <a:fld id="{9B1635B3-DF70-4CFD-87CA-EB6AFDCA10EE}" type="slidenum">
              <a:rPr lang="de-AT" smtClean="0"/>
              <a:t>34</a:t>
            </a:fld>
            <a:endParaRPr lang="de-AT"/>
          </a:p>
        </p:txBody>
      </p:sp>
    </p:spTree>
    <p:extLst>
      <p:ext uri="{BB962C8B-B14F-4D97-AF65-F5344CB8AC3E}">
        <p14:creationId xmlns:p14="http://schemas.microsoft.com/office/powerpoint/2010/main" val="389995959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43481D-3A3C-6AF9-AF9C-90A9B50AE579}"/>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694552D-D199-00FD-964E-67687E9DA97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5B9A6D1-82BB-A4E2-888C-9E69EF1A791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Europäische Union hat sich zum Ziel gesetzt, bis 2050 als erster Kontinent klimaneutral zu werden und die Treibhausgasemissionen des Verkehrssektor um 90% zu senken.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Strategie für nachhaltige und intelligente Mobilität der Europäischen Kommission benennt zur Zielerreichung u.a. eine Verkehrsverlagerung hin zu nachhaltigen Verkehrsträgern. Die Zielvorgabe für die Schifffahrt sieht eine Zunahme der Binnenschifffahrt und des Kurzstreckenseeverkehrs bis 2030 um 25% und bis 2050 um 50% vor. Steigerung des Schienengüterverkehrs um 50 % bis 2030 und eine Verdopplung bis 2050.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a:t>
            </a:r>
            <a:r>
              <a:rPr lang="de-AT" sz="1200" kern="1200" err="1">
                <a:solidFill>
                  <a:schemeClr val="tx1"/>
                </a:solidFill>
                <a:effectLst/>
                <a:latin typeface="+mn-lt"/>
                <a:ea typeface="+mn-ea"/>
                <a:cs typeface="+mn-cs"/>
              </a:rPr>
              <a:t>Kommissione</a:t>
            </a:r>
            <a:r>
              <a:rPr lang="de-AT" sz="1200" kern="1200">
                <a:solidFill>
                  <a:schemeClr val="tx1"/>
                </a:solidFill>
                <a:effectLst/>
                <a:latin typeface="+mn-lt"/>
                <a:ea typeface="+mn-ea"/>
                <a:cs typeface="+mn-cs"/>
              </a:rPr>
              <a:t> (2025): https://commission.europa.eu/strategy-and-policy/priorities-2019-2024/european-green-deal_de; Abruf 05.02.2025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European </a:t>
            </a:r>
            <a:r>
              <a:rPr lang="de-AT" sz="1200" kern="1200" err="1">
                <a:solidFill>
                  <a:schemeClr val="tx1"/>
                </a:solidFill>
                <a:effectLst/>
                <a:latin typeface="+mn-lt"/>
                <a:ea typeface="+mn-ea"/>
                <a:cs typeface="+mn-cs"/>
              </a:rPr>
              <a:t>Commission</a:t>
            </a:r>
            <a:r>
              <a:rPr lang="de-AT" sz="1200" kern="1200">
                <a:solidFill>
                  <a:schemeClr val="tx1"/>
                </a:solidFill>
                <a:effectLst/>
                <a:latin typeface="+mn-lt"/>
                <a:ea typeface="+mn-ea"/>
                <a:cs typeface="+mn-cs"/>
              </a:rPr>
              <a:t> (2023): </a:t>
            </a:r>
            <a:r>
              <a:rPr lang="de-AT" sz="1200" kern="1200" err="1">
                <a:solidFill>
                  <a:schemeClr val="tx1"/>
                </a:solidFill>
                <a:effectLst/>
                <a:latin typeface="+mn-lt"/>
                <a:ea typeface="+mn-ea"/>
                <a:cs typeface="+mn-cs"/>
              </a:rPr>
              <a:t>Sustainable</a:t>
            </a:r>
            <a:r>
              <a:rPr lang="de-AT" sz="1200" kern="1200">
                <a:solidFill>
                  <a:schemeClr val="tx1"/>
                </a:solidFill>
                <a:effectLst/>
                <a:latin typeface="+mn-lt"/>
                <a:ea typeface="+mn-ea"/>
                <a:cs typeface="+mn-cs"/>
              </a:rPr>
              <a:t> &amp; Smart Mobility </a:t>
            </a:r>
            <a:r>
              <a:rPr lang="de-AT" sz="1200" kern="1200" err="1">
                <a:solidFill>
                  <a:schemeClr val="tx1"/>
                </a:solidFill>
                <a:effectLst/>
                <a:latin typeface="+mn-lt"/>
                <a:ea typeface="+mn-ea"/>
                <a:cs typeface="+mn-cs"/>
              </a:rPr>
              <a:t>Strategy</a:t>
            </a:r>
            <a:r>
              <a:rPr lang="de-AT" sz="1200" kern="1200">
                <a:solidFill>
                  <a:schemeClr val="tx1"/>
                </a:solidFill>
                <a:effectLst/>
                <a:latin typeface="+mn-lt"/>
                <a:ea typeface="+mn-ea"/>
                <a:cs typeface="+mn-cs"/>
              </a:rPr>
              <a:t>, In: https://transport.ec.europa.eu/transport-themes/mobility-strategy_en; Abruf 05.02.2025; S.10</a:t>
            </a:r>
          </a:p>
          <a:p>
            <a:endParaRPr lang="de-AT"/>
          </a:p>
        </p:txBody>
      </p:sp>
      <p:sp>
        <p:nvSpPr>
          <p:cNvPr id="4" name="Kopfzeilenplatzhalter 3">
            <a:extLst>
              <a:ext uri="{FF2B5EF4-FFF2-40B4-BE49-F238E27FC236}">
                <a16:creationId xmlns:a16="http://schemas.microsoft.com/office/drawing/2014/main" id="{BDF80712-9F18-75C9-B659-5EDBE8292D5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06AFE78-5A83-40AD-79DD-6A7010FCCF1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E77892C-C622-EAC5-1CD1-695893A29BC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97FECA39-27E7-3E8A-0764-B96539EAAD82}"/>
              </a:ext>
            </a:extLst>
          </p:cNvPr>
          <p:cNvSpPr>
            <a:spLocks noGrp="1"/>
          </p:cNvSpPr>
          <p:nvPr>
            <p:ph type="sldNum" sz="quarter" idx="5"/>
          </p:nvPr>
        </p:nvSpPr>
        <p:spPr/>
        <p:txBody>
          <a:bodyPr/>
          <a:lstStyle/>
          <a:p>
            <a:fld id="{9B1635B3-DF70-4CFD-87CA-EB6AFDCA10EE}" type="slidenum">
              <a:rPr lang="de-AT" smtClean="0"/>
              <a:t>35</a:t>
            </a:fld>
            <a:endParaRPr lang="de-AT"/>
          </a:p>
        </p:txBody>
      </p:sp>
    </p:spTree>
    <p:extLst>
      <p:ext uri="{BB962C8B-B14F-4D97-AF65-F5344CB8AC3E}">
        <p14:creationId xmlns:p14="http://schemas.microsoft.com/office/powerpoint/2010/main" val="146022690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80D324-BEFA-8B08-099E-9A199F92BD9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5FEF866-4B5B-6CF3-15F0-11201D003F6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BD1739-D2BF-2DC1-C910-96B6640CEA05}"/>
              </a:ext>
            </a:extLst>
          </p:cNvPr>
          <p:cNvSpPr>
            <a:spLocks noGrp="1"/>
          </p:cNvSpPr>
          <p:nvPr>
            <p:ph type="body" idx="1"/>
          </p:nvPr>
        </p:nvSpPr>
        <p:spPr/>
        <p:txBody>
          <a:bodyPr/>
          <a:lstStyle/>
          <a:p>
            <a:r>
              <a:rPr lang="de-AT" dirty="0"/>
              <a:t>Think-Pair-Share: Alleine (Think), zu zweit oder zu dritt (Pair), dann Diskussionsergebnisse im Plenum präsentieren (Share)</a:t>
            </a:r>
          </a:p>
          <a:p>
            <a:endParaRPr lang="de-AT" dirty="0"/>
          </a:p>
          <a:p>
            <a:r>
              <a:rPr lang="de-AT" dirty="0"/>
              <a:t>Dauer: ca. 15–20 Minuten</a:t>
            </a:r>
          </a:p>
          <a:p>
            <a:r>
              <a:rPr lang="de-AT" dirty="0"/>
              <a:t>Sozialform: Einzelarbeit → Partner- oder Kleingruppenarbeit → Plenumsdiskussion</a:t>
            </a:r>
          </a:p>
          <a:p>
            <a:endParaRPr lang="de-AT" dirty="0"/>
          </a:p>
          <a:p>
            <a:r>
              <a:rPr lang="de-AT" dirty="0"/>
              <a:t>Mögliche Argumente (zur Unterstützung oder als Impuls)</a:t>
            </a:r>
          </a:p>
          <a:p>
            <a:r>
              <a:rPr lang="de-AT" dirty="0"/>
              <a:t>Niedriger Primärenergiebedarf: Binnenschiffe verbrauchen im Vergleich zu Lkw oder Zügen deutlich weniger Energie pro transportierter Tonne.</a:t>
            </a:r>
          </a:p>
          <a:p>
            <a:r>
              <a:rPr lang="de-AT" dirty="0"/>
              <a:t>Geringste externe Kosten: Weniger Luftverschmutzung, Lärm, CO₂-Ausstoß und Infrastrukturverschleiß.</a:t>
            </a:r>
          </a:p>
          <a:p>
            <a:r>
              <a:rPr lang="de-AT" dirty="0"/>
              <a:t>Kaum Unfälle: Sehr hohe Sicherheit im Vergleich zu Straße und Schiene.</a:t>
            </a:r>
          </a:p>
          <a:p>
            <a:r>
              <a:rPr lang="de-AT" dirty="0"/>
              <a:t>Große Transportmengen möglich: Ein Schiff ersetzt viele Lkw.</a:t>
            </a:r>
          </a:p>
          <a:p>
            <a:r>
              <a:rPr lang="de-AT" dirty="0"/>
              <a:t>Nutzung bestehender natürlicher Infrastruktur: Flüsse und Kanäle sind bereits vorhanden.</a:t>
            </a:r>
          </a:p>
          <a:p>
            <a:r>
              <a:rPr lang="de-AT" dirty="0"/>
              <a:t>Langfristig kostengünstig: Besonders bei Massengütern und langen Strecken.</a:t>
            </a:r>
          </a:p>
          <a:p>
            <a:endParaRPr lang="de-AT" dirty="0"/>
          </a:p>
          <a:p>
            <a:r>
              <a:rPr lang="de-AT" dirty="0"/>
              <a:t>Lernziele:</a:t>
            </a:r>
          </a:p>
          <a:p>
            <a:r>
              <a:rPr lang="de-AT" dirty="0"/>
              <a:t>Die </a:t>
            </a:r>
            <a:r>
              <a:rPr lang="de-AT" dirty="0" err="1"/>
              <a:t>Schüler:innen</a:t>
            </a:r>
            <a:r>
              <a:rPr lang="de-AT" dirty="0"/>
              <a:t> analysieren die ökologischen und ökonomischen Vorteile der Binnenschifffahrt im Vergleich zu anderen Verkehrsträgern.</a:t>
            </a:r>
          </a:p>
          <a:p>
            <a:r>
              <a:rPr lang="de-AT" dirty="0"/>
              <a:t>Die </a:t>
            </a:r>
            <a:r>
              <a:rPr lang="de-AT" dirty="0" err="1"/>
              <a:t>Schüler:innen</a:t>
            </a:r>
            <a:r>
              <a:rPr lang="de-AT" dirty="0"/>
              <a:t> argumentieren sachlich und begründet für oder gegen eine stärkere Nutzung der Wasserstraße im Güterverkehr.</a:t>
            </a:r>
          </a:p>
          <a:p>
            <a:r>
              <a:rPr lang="de-AT" dirty="0"/>
              <a:t>Die </a:t>
            </a:r>
            <a:r>
              <a:rPr lang="de-AT" dirty="0" err="1"/>
              <a:t>Schüler:innen</a:t>
            </a:r>
            <a:r>
              <a:rPr lang="de-AT" dirty="0"/>
              <a:t> reflektieren, welche politischen und gesellschaftlichen Rahmenbedingungen die Nutzung der Binnenschifffahrt beeinflussen.</a:t>
            </a:r>
          </a:p>
          <a:p>
            <a:r>
              <a:rPr lang="de-AT" dirty="0"/>
              <a:t>Die </a:t>
            </a:r>
            <a:r>
              <a:rPr lang="de-AT" dirty="0" err="1"/>
              <a:t>Schüler:innen</a:t>
            </a:r>
            <a:r>
              <a:rPr lang="de-AT" dirty="0"/>
              <a:t> präsentieren ihre Ergebnisse strukturiert und verständlich im Plenum und setzen sich mit anderen Perspektiven auseinander.</a:t>
            </a:r>
          </a:p>
        </p:txBody>
      </p:sp>
      <p:sp>
        <p:nvSpPr>
          <p:cNvPr id="4" name="Kopfzeilenplatzhalter 3">
            <a:extLst>
              <a:ext uri="{FF2B5EF4-FFF2-40B4-BE49-F238E27FC236}">
                <a16:creationId xmlns:a16="http://schemas.microsoft.com/office/drawing/2014/main" id="{4A38F138-3D1F-01F1-7E3F-3B9879FB3C5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6BA6AA-F772-E6BB-A21F-75C535320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C2FBCE4-1D48-A200-978B-57749302D91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C8EFE44D-508D-C109-D091-340ACEB830D6}"/>
              </a:ext>
            </a:extLst>
          </p:cNvPr>
          <p:cNvSpPr>
            <a:spLocks noGrp="1"/>
          </p:cNvSpPr>
          <p:nvPr>
            <p:ph type="sldNum" sz="quarter" idx="5"/>
          </p:nvPr>
        </p:nvSpPr>
        <p:spPr/>
        <p:txBody>
          <a:bodyPr/>
          <a:lstStyle/>
          <a:p>
            <a:fld id="{9B1635B3-DF70-4CFD-87CA-EB6AFDCA10EE}" type="slidenum">
              <a:rPr lang="de-AT" smtClean="0"/>
              <a:t>36</a:t>
            </a:fld>
            <a:endParaRPr lang="de-AT"/>
          </a:p>
        </p:txBody>
      </p:sp>
    </p:spTree>
    <p:extLst>
      <p:ext uri="{BB962C8B-B14F-4D97-AF65-F5344CB8AC3E}">
        <p14:creationId xmlns:p14="http://schemas.microsoft.com/office/powerpoint/2010/main" val="286466715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92BA1C-AAD2-B68D-C41E-71B1BC6A2D9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938C2B0-844D-8D84-E77B-F18B5C2225C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632EB5A8-D17A-7B76-C28D-0A8F5193BAD0}"/>
              </a:ext>
            </a:extLst>
          </p:cNvPr>
          <p:cNvSpPr>
            <a:spLocks noGrp="1"/>
          </p:cNvSpPr>
          <p:nvPr>
            <p:ph type="body" idx="1"/>
          </p:nvPr>
        </p:nvSpPr>
        <p:spPr/>
        <p:txBody>
          <a:bodyPr/>
          <a:lstStyle/>
          <a:p>
            <a:r>
              <a:rPr lang="de-AT" dirty="0"/>
              <a:t>Einstiegsübung zum Thema Klimawandel:</a:t>
            </a:r>
          </a:p>
          <a:p>
            <a:r>
              <a:rPr lang="de-AT" dirty="0"/>
              <a:t>Die Bilder dienen zur Anregung für eine Warm-up Diskussion zum Thema Klimawandel und Erderwärmung im Klassenverband oder Kleingruppen. Folgen und Fakten der Erderwärmung werden in der nächsten Folie aufgezeigt.</a:t>
            </a:r>
          </a:p>
          <a:p>
            <a:endParaRPr lang="de-AT" dirty="0"/>
          </a:p>
          <a:p>
            <a:r>
              <a:rPr lang="de-AT" dirty="0"/>
              <a:t>Dauer: ca. 10 Minuten</a:t>
            </a:r>
          </a:p>
          <a:p>
            <a:endParaRPr lang="de-AT" dirty="0"/>
          </a:p>
          <a:p>
            <a:r>
              <a:rPr lang="de-AT" dirty="0"/>
              <a:t>Sozialform:</a:t>
            </a:r>
            <a:br>
              <a:rPr lang="de-AT" dirty="0"/>
            </a:br>
            <a:r>
              <a:rPr lang="de-AT" dirty="0"/>
              <a:t>Kleingruppenarbeit (2–4 Personen) oder Plenumsdiskussion</a:t>
            </a:r>
          </a:p>
          <a:p>
            <a:r>
              <a:rPr lang="de-AT" dirty="0"/>
              <a:t>Optional: Einzelreflexion zu Beginn (z. B. mit einem kurzen Schreibimpuls)</a:t>
            </a:r>
          </a:p>
          <a:p>
            <a:endParaRPr lang="de-AT" dirty="0"/>
          </a:p>
          <a:p>
            <a:r>
              <a:rPr lang="de-AT" dirty="0"/>
              <a:t>Leitfragen zur Diskussion:</a:t>
            </a:r>
          </a:p>
          <a:p>
            <a:r>
              <a:rPr lang="de-AT" dirty="0"/>
              <a:t>Überlegt was auf den Bildern zu sehen ist und wie diese Auswirkungen mit dem Klimawandel zusammenhängen.</a:t>
            </a:r>
            <a:br>
              <a:rPr lang="de-AT" dirty="0"/>
            </a:br>
            <a:r>
              <a:rPr lang="de-AT" dirty="0"/>
              <a:t>Wie können wir selbst den Klimawandel spüren?</a:t>
            </a:r>
          </a:p>
          <a:p>
            <a:r>
              <a:rPr lang="de-AT" dirty="0"/>
              <a:t>Welche Regionen und Menschen sind besonders betroffen?</a:t>
            </a:r>
          </a:p>
          <a:p>
            <a:r>
              <a:rPr lang="de-AT" dirty="0"/>
              <a:t>Welche Gefühle oder Gedanken lösen die Bilder bei euch aus?</a:t>
            </a:r>
            <a:br>
              <a:rPr lang="de-AT" dirty="0"/>
            </a:br>
            <a:endParaRPr lang="de-AT" dirty="0"/>
          </a:p>
          <a:p>
            <a:r>
              <a:rPr lang="de-AT" dirty="0"/>
              <a:t>Lernziele:</a:t>
            </a:r>
          </a:p>
          <a:p>
            <a:r>
              <a:rPr lang="de-AT" dirty="0"/>
              <a:t>Die </a:t>
            </a:r>
            <a:r>
              <a:rPr lang="de-AT" dirty="0" err="1"/>
              <a:t>Schüler:innen</a:t>
            </a:r>
            <a:r>
              <a:rPr lang="de-AT" dirty="0"/>
              <a:t> erkennen visuelle Anzeichen und Auswirkungen des Klimawandels.</a:t>
            </a:r>
          </a:p>
          <a:p>
            <a:r>
              <a:rPr lang="de-AT" dirty="0"/>
              <a:t>Die </a:t>
            </a:r>
            <a:r>
              <a:rPr lang="de-AT" dirty="0" err="1"/>
              <a:t>Schüler:innen</a:t>
            </a:r>
            <a:r>
              <a:rPr lang="de-AT" dirty="0"/>
              <a:t> stellen Zusammenhänge zwischen globalen Umweltveränderungen und dem Klimawandel her.</a:t>
            </a:r>
          </a:p>
          <a:p>
            <a:r>
              <a:rPr lang="de-AT" dirty="0"/>
              <a:t>Die </a:t>
            </a:r>
            <a:r>
              <a:rPr lang="de-AT" dirty="0" err="1"/>
              <a:t>Schüler:innen</a:t>
            </a:r>
            <a:r>
              <a:rPr lang="de-AT" dirty="0"/>
              <a:t> tauschen sich über persönliche Wahrnehmungen und globale Perspektiven aus.</a:t>
            </a:r>
          </a:p>
          <a:p>
            <a:r>
              <a:rPr lang="de-AT" dirty="0"/>
              <a:t>Die </a:t>
            </a:r>
            <a:r>
              <a:rPr lang="de-AT" dirty="0" err="1"/>
              <a:t>Schüler:innen</a:t>
            </a:r>
            <a:r>
              <a:rPr lang="de-AT" dirty="0"/>
              <a:t> entwickeln ein erstes Problembewusstsein für die Dringlichkeit klimabezogener Herausforderungen.</a:t>
            </a:r>
          </a:p>
          <a:p>
            <a:endParaRPr lang="de-AT" dirty="0"/>
          </a:p>
          <a:p>
            <a:r>
              <a:rPr lang="de-AT" dirty="0"/>
              <a:t>Bildquelle:</a:t>
            </a:r>
          </a:p>
          <a:p>
            <a:r>
              <a:rPr lang="de-AT" dirty="0"/>
              <a:t>Pixabay (2025): https://pixabay.com/de/photos/hochwasser-stra%C3%9Fe-gesperrt-schaden-123218/; Abruf 12.02.2025</a:t>
            </a:r>
          </a:p>
          <a:p>
            <a:r>
              <a:rPr lang="de-AT" dirty="0"/>
              <a:t>Pixabay (2025): https://pixabay.com/de/photos/klimawandel-thermometer-waldbrand-3836835/; Abruf 27.02.2025</a:t>
            </a:r>
          </a:p>
          <a:p>
            <a:r>
              <a:rPr lang="de-AT" dirty="0"/>
              <a:t>Pixabay (2025): https://pixabay.com/de/photos/wasserhahn-installation-tippen-2151449/; Abruf 12.02.2025</a:t>
            </a:r>
          </a:p>
          <a:p>
            <a:r>
              <a:rPr lang="de-AT" dirty="0"/>
              <a:t>Pixabay (2025): https://pixabay.com/de/photos/eis-gletscher-schmelzen-klimawandel-7678230/; Abruf 12.02.2025</a:t>
            </a:r>
          </a:p>
          <a:p>
            <a:endParaRPr lang="de-AT" dirty="0"/>
          </a:p>
          <a:p>
            <a:endParaRPr lang="de-AT" dirty="0"/>
          </a:p>
        </p:txBody>
      </p:sp>
      <p:sp>
        <p:nvSpPr>
          <p:cNvPr id="4" name="Kopfzeilenplatzhalter 3">
            <a:extLst>
              <a:ext uri="{FF2B5EF4-FFF2-40B4-BE49-F238E27FC236}">
                <a16:creationId xmlns:a16="http://schemas.microsoft.com/office/drawing/2014/main" id="{8D25F234-3020-078C-8B75-C2DA36CFD7F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0156A50-722C-0FFE-F82E-2CBF2662757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9C7B5CA-FD31-6718-9220-1B7C17FCE326}"/>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D95A0BF-B8E2-D351-F0D0-91466223980C}"/>
              </a:ext>
            </a:extLst>
          </p:cNvPr>
          <p:cNvSpPr>
            <a:spLocks noGrp="1"/>
          </p:cNvSpPr>
          <p:nvPr>
            <p:ph type="sldNum" sz="quarter" idx="5"/>
          </p:nvPr>
        </p:nvSpPr>
        <p:spPr/>
        <p:txBody>
          <a:bodyPr/>
          <a:lstStyle/>
          <a:p>
            <a:fld id="{9B1635B3-DF70-4CFD-87CA-EB6AFDCA10EE}" type="slidenum">
              <a:rPr lang="de-AT" smtClean="0"/>
              <a:t>38</a:t>
            </a:fld>
            <a:endParaRPr lang="de-AT"/>
          </a:p>
        </p:txBody>
      </p:sp>
    </p:spTree>
    <p:extLst>
      <p:ext uri="{BB962C8B-B14F-4D97-AF65-F5344CB8AC3E}">
        <p14:creationId xmlns:p14="http://schemas.microsoft.com/office/powerpoint/2010/main" val="167599688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82CB731-2ED0-EF6C-926F-5F98B5BE446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9B0FF49-8930-71A3-D5F9-7CB2D2E5978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4AFFE8A-4E1C-12F6-003E-16C7F29990AE}"/>
              </a:ext>
            </a:extLst>
          </p:cNvPr>
          <p:cNvSpPr>
            <a:spLocks noGrp="1"/>
          </p:cNvSpPr>
          <p:nvPr>
            <p:ph type="body" idx="1"/>
          </p:nvPr>
        </p:nvSpPr>
        <p:spPr/>
        <p:txBody>
          <a:bodyPr/>
          <a:lstStyle/>
          <a:p>
            <a:r>
              <a:rPr lang="de-AT"/>
              <a:t>Die Grafik veranschaulicht die Folgen der Erderwärmung und den Unterschied zwischen 1,5°C und 2°C</a:t>
            </a:r>
          </a:p>
          <a:p>
            <a:endParaRPr lang="de-AT"/>
          </a:p>
          <a:p>
            <a:r>
              <a:rPr lang="de-AT"/>
              <a:t>2019 lag die globale Durchschnittstemperatur 1,1 °C über dem vorindustriellen Niveau. In jedem Jahrzehnt steigt die durch den Menschen verursachte Erwärmung um 0,2 °C an. Eine Erwärmung um 2 °C hätte einschneidende negative Auswirkungen auf die Umwelt und unser Leben und unsere Gesundheit. Deshalb hat sich die internationale Gemeinschaft darauf geeinigt, dringende Maßnahmen erforderlich sind, um die Erderwärmung deutlich unter 2 °C zu halten und wenn möglich sogar auf 1,5 °C zu begrenzen. Lt. Weltklimarat ist es wahrscheinlich, dass die 1,5 °C-Marke in naher Zukunft erreicht wird (vgl. IPCC 2023: S. 12).</a:t>
            </a:r>
          </a:p>
          <a:p>
            <a:endParaRPr lang="de-AT"/>
          </a:p>
          <a:p>
            <a:r>
              <a:rPr lang="de-AT"/>
              <a:t>Quellen:</a:t>
            </a:r>
          </a:p>
          <a:p>
            <a:r>
              <a:rPr lang="de-AT"/>
              <a:t>Europäische Kommission (2024): https://climate.ec.europa.eu/climate-change/causes-climate-change_de; Abruf 15.05.2024</a:t>
            </a:r>
          </a:p>
          <a:p>
            <a:r>
              <a:rPr lang="de-AT"/>
              <a:t>IPCC (2023): https://www.de-ipcc.de/media/content/IPCC_AR6_SYR_DE_barrierefei.pdf, Abruf 16.05.2024</a:t>
            </a:r>
          </a:p>
          <a:p>
            <a:endParaRPr lang="de-AT"/>
          </a:p>
          <a:p>
            <a:endParaRPr lang="de-AT"/>
          </a:p>
          <a:p>
            <a:r>
              <a:rPr lang="de-AT"/>
              <a:t>Bildquelle: WWF Österreich 2025</a:t>
            </a:r>
          </a:p>
          <a:p>
            <a:endParaRPr lang="de-AT"/>
          </a:p>
        </p:txBody>
      </p:sp>
      <p:sp>
        <p:nvSpPr>
          <p:cNvPr id="4" name="Kopfzeilenplatzhalter 3">
            <a:extLst>
              <a:ext uri="{FF2B5EF4-FFF2-40B4-BE49-F238E27FC236}">
                <a16:creationId xmlns:a16="http://schemas.microsoft.com/office/drawing/2014/main" id="{0A6C38EF-023B-C438-3E52-43BC9D3AE93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DC93EB6-73A6-1F47-1B37-86A6BB4DCCC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A2631B6-E7C3-14A2-1BB8-85F7466985B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5EA803C-6F7A-71ED-7014-8554846CCAB3}"/>
              </a:ext>
            </a:extLst>
          </p:cNvPr>
          <p:cNvSpPr>
            <a:spLocks noGrp="1"/>
          </p:cNvSpPr>
          <p:nvPr>
            <p:ph type="sldNum" sz="quarter" idx="5"/>
          </p:nvPr>
        </p:nvSpPr>
        <p:spPr/>
        <p:txBody>
          <a:bodyPr/>
          <a:lstStyle/>
          <a:p>
            <a:fld id="{9B1635B3-DF70-4CFD-87CA-EB6AFDCA10EE}" type="slidenum">
              <a:rPr lang="de-AT" smtClean="0"/>
              <a:t>39</a:t>
            </a:fld>
            <a:endParaRPr lang="de-AT"/>
          </a:p>
        </p:txBody>
      </p:sp>
    </p:spTree>
    <p:extLst>
      <p:ext uri="{BB962C8B-B14F-4D97-AF65-F5344CB8AC3E}">
        <p14:creationId xmlns:p14="http://schemas.microsoft.com/office/powerpoint/2010/main" val="179340443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75D101-0CFD-37A1-41EF-C0C85816E93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EB5EB3B9-ED63-596B-FD99-A102D307C6E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8682E7A-0502-2FAB-B689-9377C0915424}"/>
              </a:ext>
            </a:extLst>
          </p:cNvPr>
          <p:cNvSpPr>
            <a:spLocks noGrp="1"/>
          </p:cNvSpPr>
          <p:nvPr>
            <p:ph type="body" idx="1"/>
          </p:nvPr>
        </p:nvSpPr>
        <p:spPr/>
        <p:txBody>
          <a:bodyPr/>
          <a:lstStyle/>
          <a:p>
            <a:r>
              <a:rPr lang="de-AT"/>
              <a:t>Treibhausgase sind Gase in der Atmosphäre, die den Treibhauseffekt verstärken, indem sie die Energiebilanz der Erde beeinflussen. Obwohl Kohlendioxid, Methan und Lachgas natürlicherweise in geringen Konzentrationen vorhanden sind, haben menschliche Aktivitäten ihren Anteil seit dem letzten Jahrhundert signifikant erhöht.</a:t>
            </a:r>
          </a:p>
          <a:p>
            <a:r>
              <a:rPr lang="de-AT"/>
              <a:t>Um die Klimawirkung verschiedener Treibhausgase vergleichbar zu machen und ihr Erwärmungspotenzial zu definieren, werden Methan und Lachgas oft in sogenannten CO₂-Äquivalenten (CO2e) angegeben.</a:t>
            </a:r>
          </a:p>
          <a:p>
            <a:r>
              <a:rPr lang="de-AT"/>
              <a:t>Der Treibhausgasausstoß der EU betrug im Jahr 2021 etwa 3,5 Milliarden Tonnen CO2-Äquivalente.</a:t>
            </a:r>
          </a:p>
          <a:p>
            <a:endParaRPr lang="de-AT"/>
          </a:p>
          <a:p>
            <a:r>
              <a:rPr lang="de-AT"/>
              <a:t>Die Treibhausgasemissionen in der EU setzten sich 2019 aus 80% Kohlendioxid, 11 % Methan, 6% Lachgas und 2% Fluorkohlenwasserstoffe zusammen.</a:t>
            </a:r>
          </a:p>
          <a:p>
            <a:endParaRPr lang="de-AT"/>
          </a:p>
          <a:p>
            <a:r>
              <a:rPr lang="de-AT"/>
              <a:t>Diagramm angelehnt an Europäische Umweltagentur (EEA):</a:t>
            </a:r>
          </a:p>
          <a:p>
            <a:r>
              <a:rPr lang="de-AT"/>
              <a:t>Europäisches Parlament (2024): https://www.europarl.europa.eu/resources/library/images/20211027PHT16017/20211027PHT16017_original.jpg; Abruf 18.03.2025</a:t>
            </a:r>
          </a:p>
          <a:p>
            <a:br>
              <a:rPr lang="de-AT"/>
            </a:br>
            <a:r>
              <a:rPr lang="de-AT"/>
              <a:t>Quellen:</a:t>
            </a:r>
          </a:p>
          <a:p>
            <a:r>
              <a:rPr lang="de-AT"/>
              <a:t>DESTATIS (2024): https://www.destatis.de/Europa/DE/Thema/GreenDeal/_inhalt.html; Abruf 18.03.2025</a:t>
            </a:r>
          </a:p>
          <a:p>
            <a:r>
              <a:rPr lang="de-AT"/>
              <a:t>Myclimate (2024): https://www.myclimate.org/de/informieren/faq/faq-detail/was-sind-treibhausgase/; Abruf 18.03.2025</a:t>
            </a:r>
          </a:p>
          <a:p>
            <a:endParaRPr lang="de-AT"/>
          </a:p>
        </p:txBody>
      </p:sp>
      <p:sp>
        <p:nvSpPr>
          <p:cNvPr id="4" name="Kopfzeilenplatzhalter 3">
            <a:extLst>
              <a:ext uri="{FF2B5EF4-FFF2-40B4-BE49-F238E27FC236}">
                <a16:creationId xmlns:a16="http://schemas.microsoft.com/office/drawing/2014/main" id="{FEBC1599-351E-A401-B859-ABAE26B703F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6AC4617-67FD-7ACC-4D1F-F7CBF5B4A46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1AF1521-44EE-B73F-2DBE-DD1053F21B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65BCB5E-A7F2-7AC0-43B9-6722A42149B3}"/>
              </a:ext>
            </a:extLst>
          </p:cNvPr>
          <p:cNvSpPr>
            <a:spLocks noGrp="1"/>
          </p:cNvSpPr>
          <p:nvPr>
            <p:ph type="sldNum" sz="quarter" idx="5"/>
          </p:nvPr>
        </p:nvSpPr>
        <p:spPr/>
        <p:txBody>
          <a:bodyPr/>
          <a:lstStyle/>
          <a:p>
            <a:fld id="{9B1635B3-DF70-4CFD-87CA-EB6AFDCA10EE}" type="slidenum">
              <a:rPr lang="de-AT" smtClean="0"/>
              <a:t>40</a:t>
            </a:fld>
            <a:endParaRPr lang="de-AT"/>
          </a:p>
        </p:txBody>
      </p:sp>
    </p:spTree>
    <p:extLst>
      <p:ext uri="{BB962C8B-B14F-4D97-AF65-F5344CB8AC3E}">
        <p14:creationId xmlns:p14="http://schemas.microsoft.com/office/powerpoint/2010/main" val="366375448"/>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3A1384-5E6D-EC96-335B-316B92B12AF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5EBF6FD-92F7-C1D3-EB28-57B4034B902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97F9408-397F-6B13-821C-B223EA3C821F}"/>
              </a:ext>
            </a:extLst>
          </p:cNvPr>
          <p:cNvSpPr>
            <a:spLocks noGrp="1"/>
          </p:cNvSpPr>
          <p:nvPr>
            <p:ph type="body" idx="1"/>
          </p:nvPr>
        </p:nvSpPr>
        <p:spPr/>
        <p:txBody>
          <a:bodyPr/>
          <a:lstStyle/>
          <a:p>
            <a:r>
              <a:rPr lang="de-AT"/>
              <a:t>Der anhaltende Anstieg des Güterverkehrs, insbesondere des LKW-Verkehrs, hat erhebliche Auswirkungen auf die Umwelt und das Klima.</a:t>
            </a:r>
          </a:p>
          <a:p>
            <a:r>
              <a:rPr lang="de-AT"/>
              <a:t>Prognosen gehen von einer beinahe Verdoppelung des Güterverkehrs bis 2050 aus (zu 2019). (vgl. IFT 2023: S. 67)</a:t>
            </a:r>
          </a:p>
          <a:p>
            <a:endParaRPr lang="de-AT"/>
          </a:p>
          <a:p>
            <a:endParaRPr lang="de-AT"/>
          </a:p>
          <a:p>
            <a:r>
              <a:rPr lang="de-AT"/>
              <a:t>Bildquelle:</a:t>
            </a:r>
          </a:p>
          <a:p>
            <a:r>
              <a:rPr lang="de-AT"/>
              <a:t>Smart Freight </a:t>
            </a:r>
            <a:r>
              <a:rPr lang="de-AT" err="1"/>
              <a:t>Centre</a:t>
            </a:r>
            <a:r>
              <a:rPr lang="de-AT"/>
              <a:t> (2024): GLEC Framework v3.1 </a:t>
            </a:r>
            <a:r>
              <a:rPr lang="de-AT" err="1"/>
              <a:t>edition</a:t>
            </a:r>
            <a:r>
              <a:rPr lang="de-AT"/>
              <a:t>, </a:t>
            </a:r>
            <a:r>
              <a:rPr lang="de-AT" err="1"/>
              <a:t>revised</a:t>
            </a:r>
            <a:r>
              <a:rPr lang="de-AT"/>
              <a:t> and </a:t>
            </a:r>
            <a:r>
              <a:rPr lang="de-AT" err="1"/>
              <a:t>updated</a:t>
            </a:r>
            <a:r>
              <a:rPr lang="de-AT"/>
              <a:t>. In: https://https://www.smartfreightcentre.org/en/our-programs/emissions-accounting/global-logistics-emissions-council/calculate-report-glec-framework/, S. 8</a:t>
            </a:r>
          </a:p>
          <a:p>
            <a:r>
              <a:rPr lang="de-AT"/>
              <a:t>Basierend auf: ITF (2023): ITF Transport Outlook 2023, OECD Publishing, Paris; on https://doi.org/10.1787/b6cc9ad5-en.; last </a:t>
            </a:r>
            <a:r>
              <a:rPr lang="de-AT" err="1"/>
              <a:t>viewed</a:t>
            </a:r>
            <a:r>
              <a:rPr lang="de-AT"/>
              <a:t> 25/09/2024</a:t>
            </a:r>
          </a:p>
          <a:p>
            <a:endParaRPr lang="de-AT"/>
          </a:p>
          <a:p>
            <a:r>
              <a:rPr lang="de-AT"/>
              <a:t>Quelle:</a:t>
            </a:r>
          </a:p>
          <a:p>
            <a:r>
              <a:rPr lang="de-AT"/>
              <a:t>ITF (2023): ITF Transport Outlook 2023, OECD Publishing, Paris; on https://doi.org/10.1787/b6cc9ad5-en; Abruf 06.03.2025</a:t>
            </a:r>
          </a:p>
          <a:p>
            <a:endParaRPr lang="de-AT"/>
          </a:p>
        </p:txBody>
      </p:sp>
      <p:sp>
        <p:nvSpPr>
          <p:cNvPr id="4" name="Kopfzeilenplatzhalter 3">
            <a:extLst>
              <a:ext uri="{FF2B5EF4-FFF2-40B4-BE49-F238E27FC236}">
                <a16:creationId xmlns:a16="http://schemas.microsoft.com/office/drawing/2014/main" id="{7DD1E784-20C4-48FC-8919-80B7BD1C511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E01A30D-2B4E-D2A2-1E49-0D31D276A833}"/>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DEFED999-F57F-0B28-7198-799877B1C50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31665503-66D6-DB7C-B489-E8592E89C51C}"/>
              </a:ext>
            </a:extLst>
          </p:cNvPr>
          <p:cNvSpPr>
            <a:spLocks noGrp="1"/>
          </p:cNvSpPr>
          <p:nvPr>
            <p:ph type="sldNum" sz="quarter" idx="5"/>
          </p:nvPr>
        </p:nvSpPr>
        <p:spPr/>
        <p:txBody>
          <a:bodyPr/>
          <a:lstStyle/>
          <a:p>
            <a:fld id="{9B1635B3-DF70-4CFD-87CA-EB6AFDCA10EE}" type="slidenum">
              <a:rPr lang="de-AT" smtClean="0"/>
              <a:t>41</a:t>
            </a:fld>
            <a:endParaRPr lang="de-AT"/>
          </a:p>
        </p:txBody>
      </p:sp>
    </p:spTree>
    <p:extLst>
      <p:ext uri="{BB962C8B-B14F-4D97-AF65-F5344CB8AC3E}">
        <p14:creationId xmlns:p14="http://schemas.microsoft.com/office/powerpoint/2010/main" val="265868578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CC697E-E3CC-11D2-DB91-B074E70F9FA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7D02D9F0-F494-E593-83F4-C3C0743FD64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A2E3976-AD93-8405-5679-61A853C77DE3}"/>
              </a:ext>
            </a:extLst>
          </p:cNvPr>
          <p:cNvSpPr>
            <a:spLocks noGrp="1"/>
          </p:cNvSpPr>
          <p:nvPr>
            <p:ph type="body" idx="1"/>
          </p:nvPr>
        </p:nvSpPr>
        <p:spPr/>
        <p:txBody>
          <a:bodyPr/>
          <a:lstStyle/>
          <a:p>
            <a:r>
              <a:rPr lang="de-AT"/>
              <a:t>Der Verkehrssektor ist mit rund 28%, nach dem Energie- und Industriesektor, der zweitgrößte Treibhausgasverursacher. Der Verkehrssektor ist der einzige Sektor, der seine Emissionen seit 1990 stark erhöht hat.</a:t>
            </a:r>
          </a:p>
          <a:p>
            <a:r>
              <a:rPr lang="de-AT"/>
              <a:t>„Seit 1990 verzeichnet der Sektor Verkehr (inklusive nationalem Flugverkehr) mit einer Emissionszunahme von 49,6 % den höchsten Zuwachs aller Sektoren im Zeitraum 1990–2022, im Wesentlichen verursacht durch den Anstieg der Fahrleistung im Straßenverkehr.“ (Umweltbundesamt 2024: S. 138)</a:t>
            </a:r>
          </a:p>
          <a:p>
            <a:r>
              <a:rPr lang="de-AT"/>
              <a:t>Der Straßenverkehr ist für rund 99% der Emissionen im Verkehrssektor verantwortlich.</a:t>
            </a:r>
          </a:p>
          <a:p>
            <a:endParaRPr lang="de-AT"/>
          </a:p>
          <a:p>
            <a:r>
              <a:rPr lang="de-AT"/>
              <a:t>Quelle:</a:t>
            </a:r>
          </a:p>
          <a:p>
            <a:r>
              <a:rPr lang="de-AT"/>
              <a:t>Umweltbundesamt (2024): Klimaschutzbericht 2024. In: https://www.umweltbundesamt.at/fileadmin/site/publikationen/rep0913.pdf; Abruf 14.01.2025</a:t>
            </a:r>
          </a:p>
          <a:p>
            <a:endParaRPr lang="de-AT"/>
          </a:p>
        </p:txBody>
      </p:sp>
      <p:sp>
        <p:nvSpPr>
          <p:cNvPr id="4" name="Kopfzeilenplatzhalter 3">
            <a:extLst>
              <a:ext uri="{FF2B5EF4-FFF2-40B4-BE49-F238E27FC236}">
                <a16:creationId xmlns:a16="http://schemas.microsoft.com/office/drawing/2014/main" id="{90D7F140-0422-307A-3F17-3DE14A9C9E8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2E848F-E4E4-48EB-DFC9-42200E7E55F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256DBF3-F977-3277-6AB3-9087250CDCD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CD882C2-B651-BF76-8451-56FAFBEC6EFC}"/>
              </a:ext>
            </a:extLst>
          </p:cNvPr>
          <p:cNvSpPr>
            <a:spLocks noGrp="1"/>
          </p:cNvSpPr>
          <p:nvPr>
            <p:ph type="sldNum" sz="quarter" idx="5"/>
          </p:nvPr>
        </p:nvSpPr>
        <p:spPr/>
        <p:txBody>
          <a:bodyPr/>
          <a:lstStyle/>
          <a:p>
            <a:fld id="{9B1635B3-DF70-4CFD-87CA-EB6AFDCA10EE}" type="slidenum">
              <a:rPr lang="de-AT" smtClean="0"/>
              <a:t>42</a:t>
            </a:fld>
            <a:endParaRPr lang="de-AT"/>
          </a:p>
        </p:txBody>
      </p:sp>
    </p:spTree>
    <p:extLst>
      <p:ext uri="{BB962C8B-B14F-4D97-AF65-F5344CB8AC3E}">
        <p14:creationId xmlns:p14="http://schemas.microsoft.com/office/powerpoint/2010/main" val="3542554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64E67-3FDE-157B-1B25-798E68946F0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1C7C48D-7864-7D5E-7FDD-BAE61016544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6B13926-A442-7EFF-21BC-B3D0C53AB6EC}"/>
              </a:ext>
            </a:extLst>
          </p:cNvPr>
          <p:cNvSpPr>
            <a:spLocks noGrp="1"/>
          </p:cNvSpPr>
          <p:nvPr>
            <p:ph type="body" idx="1"/>
          </p:nvPr>
        </p:nvSpPr>
        <p:spPr/>
        <p:txBody>
          <a:bodyPr/>
          <a:lstStyle/>
          <a:p>
            <a:r>
              <a:rPr lang="de-AT"/>
              <a:t>Der Straßenverkehr ist für rund 99% der Emissionen im Verkehrssektor verantwortlich. (vgl. Umweltbundesamt 2024: S. 138)</a:t>
            </a:r>
          </a:p>
          <a:p>
            <a:endParaRPr lang="de-AT"/>
          </a:p>
          <a:p>
            <a:r>
              <a:rPr lang="de-AT"/>
              <a:t>Quelle:</a:t>
            </a:r>
          </a:p>
          <a:p>
            <a:r>
              <a:rPr lang="de-AT"/>
              <a:t>Umweltbundesamt (2024): Klimaschutzbericht 2024. In: https://www.umweltbundesamt.at/fileadmin/site/publikationen/rep0913.pdf; Abruf 14.01.2025</a:t>
            </a:r>
          </a:p>
          <a:p>
            <a:endParaRPr lang="de-AT"/>
          </a:p>
        </p:txBody>
      </p:sp>
      <p:sp>
        <p:nvSpPr>
          <p:cNvPr id="4" name="Kopfzeilenplatzhalter 3">
            <a:extLst>
              <a:ext uri="{FF2B5EF4-FFF2-40B4-BE49-F238E27FC236}">
                <a16:creationId xmlns:a16="http://schemas.microsoft.com/office/drawing/2014/main" id="{E5BE2255-8211-9FE1-794A-2D6B2E99155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9BFA352-258E-308D-56D5-7D62FAE6713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BD4ED23-D247-72CC-5F45-6C75E62E63E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6949ED1-C4F7-AE38-A1FE-92FDB502286D}"/>
              </a:ext>
            </a:extLst>
          </p:cNvPr>
          <p:cNvSpPr>
            <a:spLocks noGrp="1"/>
          </p:cNvSpPr>
          <p:nvPr>
            <p:ph type="sldNum" sz="quarter" idx="5"/>
          </p:nvPr>
        </p:nvSpPr>
        <p:spPr/>
        <p:txBody>
          <a:bodyPr/>
          <a:lstStyle/>
          <a:p>
            <a:fld id="{9B1635B3-DF70-4CFD-87CA-EB6AFDCA10EE}" type="slidenum">
              <a:rPr lang="de-AT" smtClean="0"/>
              <a:t>43</a:t>
            </a:fld>
            <a:endParaRPr lang="de-AT"/>
          </a:p>
        </p:txBody>
      </p:sp>
    </p:spTree>
    <p:extLst>
      <p:ext uri="{BB962C8B-B14F-4D97-AF65-F5344CB8AC3E}">
        <p14:creationId xmlns:p14="http://schemas.microsoft.com/office/powerpoint/2010/main" val="4098484336"/>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7C024A-D174-CE91-6A10-474D76F34A22}"/>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E8F6519-4BFC-14E0-ADE3-0522A9AB0C1B}"/>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9B88A88-2138-7A1A-81F5-4D9184E10312}"/>
              </a:ext>
            </a:extLst>
          </p:cNvPr>
          <p:cNvSpPr>
            <a:spLocks noGrp="1"/>
          </p:cNvSpPr>
          <p:nvPr>
            <p:ph type="body" idx="1"/>
          </p:nvPr>
        </p:nvSpPr>
        <p:spPr/>
        <p:txBody>
          <a:bodyPr/>
          <a:lstStyle/>
          <a:p>
            <a:r>
              <a:rPr lang="de-AT"/>
              <a:t>Im Jahresverlauf ist in Österreich ein starker Anstieg der Güterverkehrsleistung auf der Straße, ein leichter Rückgang der Bahn am Modal Split bezogen auf die Tonnenkilometer sowie ein Rückgang des Anteils des nationalen Güterverkehrs auf der Donau zu beobachten.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a:p>
          <a:p>
            <a:pPr marL="0" marR="0" lvl="0" indent="0" algn="l" defTabSz="914400" rtl="0" eaLnBrk="1" fontAlgn="auto" latinLnBrk="0" hangingPunct="1">
              <a:lnSpc>
                <a:spcPct val="100000"/>
              </a:lnSpc>
              <a:spcBef>
                <a:spcPts val="0"/>
              </a:spcBef>
              <a:spcAft>
                <a:spcPts val="0"/>
              </a:spcAft>
              <a:buClrTx/>
              <a:buSzTx/>
              <a:buFontTx/>
              <a:buNone/>
              <a:tabLst/>
              <a:defRPr/>
            </a:pPr>
            <a:r>
              <a:rPr lang="de-AT"/>
              <a:t>Umweltbundesamt (2024): Klimaschutzbericht 2024. In: https://www.umweltbundesamt.at/fileadmin/site/publikationen/rep0913.pdf; Abruf 14.01.2025, S. 156</a:t>
            </a:r>
          </a:p>
          <a:p>
            <a:endParaRPr lang="de-AT"/>
          </a:p>
        </p:txBody>
      </p:sp>
      <p:sp>
        <p:nvSpPr>
          <p:cNvPr id="4" name="Kopfzeilenplatzhalter 3">
            <a:extLst>
              <a:ext uri="{FF2B5EF4-FFF2-40B4-BE49-F238E27FC236}">
                <a16:creationId xmlns:a16="http://schemas.microsoft.com/office/drawing/2014/main" id="{A9701B09-EE05-03B7-70C6-A31AA18102C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C3A9C90-A9FC-D1BC-CB83-F17617EC037C}"/>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C111F1B-793F-ADD2-DEEE-AD4E7F7044C5}"/>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D4088B5-2CF2-0DFD-C0EF-93891F819C41}"/>
              </a:ext>
            </a:extLst>
          </p:cNvPr>
          <p:cNvSpPr>
            <a:spLocks noGrp="1"/>
          </p:cNvSpPr>
          <p:nvPr>
            <p:ph type="sldNum" sz="quarter" idx="5"/>
          </p:nvPr>
        </p:nvSpPr>
        <p:spPr/>
        <p:txBody>
          <a:bodyPr/>
          <a:lstStyle/>
          <a:p>
            <a:fld id="{9B1635B3-DF70-4CFD-87CA-EB6AFDCA10EE}" type="slidenum">
              <a:rPr lang="de-AT" smtClean="0"/>
              <a:t>44</a:t>
            </a:fld>
            <a:endParaRPr lang="de-AT"/>
          </a:p>
        </p:txBody>
      </p:sp>
    </p:spTree>
    <p:extLst>
      <p:ext uri="{BB962C8B-B14F-4D97-AF65-F5344CB8AC3E}">
        <p14:creationId xmlns:p14="http://schemas.microsoft.com/office/powerpoint/2010/main" val="2178999244"/>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04299C-1A49-15D0-AF63-6BEC0CF2EB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3AD3DAD-0812-31EF-690B-CA223DEBACA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BD7D590-8DCF-E66F-5FF2-2DEF2AFD4156}"/>
              </a:ext>
            </a:extLst>
          </p:cNvPr>
          <p:cNvSpPr>
            <a:spLocks noGrp="1"/>
          </p:cNvSpPr>
          <p:nvPr>
            <p:ph type="body" idx="1"/>
          </p:nvPr>
        </p:nvSpPr>
        <p:spPr/>
        <p:txBody>
          <a:bodyPr/>
          <a:lstStyle/>
          <a:p>
            <a:r>
              <a:rPr lang="de-AT" err="1"/>
              <a:t>Youtube</a:t>
            </a:r>
            <a:r>
              <a:rPr lang="de-AT"/>
              <a:t> (2020): https://youtu.be/JAV5t7zVCGw?si=zVztF_CAhAEV1nbd; Abruf 11.06.2024</a:t>
            </a:r>
          </a:p>
          <a:p>
            <a:endParaRPr lang="de-AT"/>
          </a:p>
          <a:p>
            <a:r>
              <a:rPr lang="de-AT"/>
              <a:t>Potenzielle Fragen im Anschluss an das Video: </a:t>
            </a:r>
          </a:p>
          <a:p>
            <a:r>
              <a:rPr lang="de-AT"/>
              <a:t>1. Welche Ansätze für einen Nachhaltigen Verkehr hast du im Video gesehen?</a:t>
            </a:r>
          </a:p>
          <a:p>
            <a:r>
              <a:rPr lang="de-AT"/>
              <a:t>2. Ist ein nachhaltiger Verkehr möglich?</a:t>
            </a:r>
          </a:p>
          <a:p>
            <a:r>
              <a:rPr lang="de-AT"/>
              <a:t>3. Wie sähe er deiner Meinung nach aus und was könntest du dazu beitragen?</a:t>
            </a:r>
          </a:p>
          <a:p>
            <a:endParaRPr lang="de-AT"/>
          </a:p>
          <a:p>
            <a:r>
              <a:rPr lang="de-AT"/>
              <a:t>Frage 1 – Ansätze aus dem Video:</a:t>
            </a:r>
          </a:p>
          <a:p>
            <a:r>
              <a:rPr lang="de-AT"/>
              <a:t>„Nutzen statt besitzen“: kaum private Autos, dafür Car-</a:t>
            </a:r>
            <a:r>
              <a:rPr lang="de-AT" err="1"/>
              <a:t>sharing</a:t>
            </a:r>
            <a:r>
              <a:rPr lang="de-AT"/>
              <a:t>, </a:t>
            </a:r>
            <a:r>
              <a:rPr lang="de-AT" err="1"/>
              <a:t>leihbare</a:t>
            </a:r>
            <a:r>
              <a:rPr lang="de-AT"/>
              <a:t> E-Scooter etc.</a:t>
            </a:r>
          </a:p>
          <a:p>
            <a:r>
              <a:rPr lang="de-AT"/>
              <a:t>Öffentlicher Nahverkehr ist schnell, verlässlich, gut ausgebaut und leistbar</a:t>
            </a:r>
          </a:p>
          <a:p>
            <a:r>
              <a:rPr lang="de-AT"/>
              <a:t>dichtes Netz an sicheren Radwegen</a:t>
            </a:r>
          </a:p>
          <a:p>
            <a:r>
              <a:rPr lang="de-AT"/>
              <a:t>Alternative Antriebe </a:t>
            </a:r>
          </a:p>
          <a:p>
            <a:endParaRPr lang="de-AT"/>
          </a:p>
          <a:p>
            <a:r>
              <a:rPr lang="de-AT"/>
              <a:t>Fragen 2-3 dienen zur Diskussionsanregung in Gruppen oder im Klassenverband.</a:t>
            </a:r>
          </a:p>
          <a:p>
            <a:endParaRPr lang="de-AT"/>
          </a:p>
        </p:txBody>
      </p:sp>
      <p:sp>
        <p:nvSpPr>
          <p:cNvPr id="4" name="Kopfzeilenplatzhalter 3">
            <a:extLst>
              <a:ext uri="{FF2B5EF4-FFF2-40B4-BE49-F238E27FC236}">
                <a16:creationId xmlns:a16="http://schemas.microsoft.com/office/drawing/2014/main" id="{646CCFEC-EE2F-5BC6-0E4A-660FB2BA81C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CCD6AB2-2ACE-82CA-F093-842AE9EB52D5}"/>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39FFC65-38C9-A724-CC1A-CD07BB2D87A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BD73BF5-0DC5-84DD-A518-CB93E994BFAC}"/>
              </a:ext>
            </a:extLst>
          </p:cNvPr>
          <p:cNvSpPr>
            <a:spLocks noGrp="1"/>
          </p:cNvSpPr>
          <p:nvPr>
            <p:ph type="sldNum" sz="quarter" idx="5"/>
          </p:nvPr>
        </p:nvSpPr>
        <p:spPr/>
        <p:txBody>
          <a:bodyPr/>
          <a:lstStyle/>
          <a:p>
            <a:fld id="{9B1635B3-DF70-4CFD-87CA-EB6AFDCA10EE}" type="slidenum">
              <a:rPr lang="de-AT" smtClean="0"/>
              <a:t>45</a:t>
            </a:fld>
            <a:endParaRPr lang="de-AT"/>
          </a:p>
        </p:txBody>
      </p:sp>
    </p:spTree>
    <p:extLst>
      <p:ext uri="{BB962C8B-B14F-4D97-AF65-F5344CB8AC3E}">
        <p14:creationId xmlns:p14="http://schemas.microsoft.com/office/powerpoint/2010/main" val="860466373"/>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569B33-4ABA-E48E-1C58-0EB4FA458FF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1F00BC-E3C7-B4E4-0E4A-B720B332A49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31D6739-F2DB-CE82-3D95-07F8540C6751}"/>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Begriff Nachhaltigkeit wurde erstmals in der Forstwirtschaft im 18. Jahrhundert entwickelt, um die Waldvernichtung zu verhindern. Es wurde regional bereits im 15. Jahrhundert praktiziert. Seit den 70er Jahren gibt es zunehmende Besorgnis darüber, wie die Wirtschaft, insbesondere die Logistik, die Umwelt beeinflusst und natürliche Ressourcen ausbeutet und verschmutzt. Der Begriff "Nachhaltigkeit" wurde geprägt, um eine dauerhafte Entwicklung zu erreichen, die den Bedürfnissen der heutigen Generation gerecht wird, ohne die Möglichkeiten zukünftiger Generationen zu gefährden. Laut der Brundtland-Kommission sollen die Bedürfnisse der heutigen Generation nicht auf Kosten zukünftiger Generationen befriedigt werden. Natürliche Ressourcen sollten nur in dem Maße genutzt werden, wie sie sich erneuern können. Umweltprobleme erfordern nicht nur nachträgliche Schutzmaßnahmen, sondern auch aktiven Klimaschutz durch ein Umdenken in der Industriegesellschaft. In der Logistik- und Transportbranche ist "Green </a:t>
            </a:r>
            <a:r>
              <a:rPr lang="de-AT" sz="1200" kern="1200" err="1">
                <a:solidFill>
                  <a:schemeClr val="tx1"/>
                </a:solidFill>
                <a:effectLst/>
                <a:latin typeface="+mn-lt"/>
                <a:ea typeface="+mn-ea"/>
                <a:cs typeface="+mn-cs"/>
              </a:rPr>
              <a:t>Logistics</a:t>
            </a:r>
            <a:r>
              <a:rPr lang="de-AT" sz="1200" kern="1200">
                <a:solidFill>
                  <a:schemeClr val="tx1"/>
                </a:solidFill>
                <a:effectLst/>
                <a:latin typeface="+mn-lt"/>
                <a:ea typeface="+mn-ea"/>
                <a:cs typeface="+mn-cs"/>
              </a:rPr>
              <a:t>" ein gängiger Begriff. Es bezeichnet die ganzheitliche Transformation von Logistikstrategien, -strukturen, -prozessen und -systemen, um umweltfreundliche und ressourcenschonende Logistikprozesse zu schaffen. Das Ziel der "grünen" Logistik besteht darin, ein Gleichgewicht zwischen ökonomischer und ökologischer Effizienz zu erreichen und einen nachhaltigen Unternehmenswert zu schaffen.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Koch, Susanne (2012): Logistik – Eine Einführung in Ökonomie und Nachhaltigkeit, S. 292 ff.</a:t>
            </a:r>
          </a:p>
          <a:p>
            <a:endParaRPr lang="de-AT"/>
          </a:p>
        </p:txBody>
      </p:sp>
      <p:sp>
        <p:nvSpPr>
          <p:cNvPr id="4" name="Kopfzeilenplatzhalter 3">
            <a:extLst>
              <a:ext uri="{FF2B5EF4-FFF2-40B4-BE49-F238E27FC236}">
                <a16:creationId xmlns:a16="http://schemas.microsoft.com/office/drawing/2014/main" id="{502D1791-CDB5-43CD-A8F4-A257F0E2C24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82E10F79-41FE-E30D-24C4-E5E22081650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E4B7B3D3-5F8A-001A-AEEA-2F009784480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BAED8A3-C640-654E-E681-AE8EC8B6AD22}"/>
              </a:ext>
            </a:extLst>
          </p:cNvPr>
          <p:cNvSpPr>
            <a:spLocks noGrp="1"/>
          </p:cNvSpPr>
          <p:nvPr>
            <p:ph type="sldNum" sz="quarter" idx="5"/>
          </p:nvPr>
        </p:nvSpPr>
        <p:spPr/>
        <p:txBody>
          <a:bodyPr/>
          <a:lstStyle/>
          <a:p>
            <a:fld id="{9B1635B3-DF70-4CFD-87CA-EB6AFDCA10EE}" type="slidenum">
              <a:rPr lang="de-AT" smtClean="0"/>
              <a:t>46</a:t>
            </a:fld>
            <a:endParaRPr lang="de-AT"/>
          </a:p>
        </p:txBody>
      </p:sp>
    </p:spTree>
    <p:extLst>
      <p:ext uri="{BB962C8B-B14F-4D97-AF65-F5344CB8AC3E}">
        <p14:creationId xmlns:p14="http://schemas.microsoft.com/office/powerpoint/2010/main" val="45909121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6E43BB-851F-BAEF-732E-116E817E9BF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D5BAD37-576C-EF56-6943-CF02F44E044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F4C8436-31AE-515F-2916-773165A6F55C}"/>
              </a:ext>
            </a:extLst>
          </p:cNvPr>
          <p:cNvSpPr>
            <a:spLocks noGrp="1"/>
          </p:cNvSpPr>
          <p:nvPr>
            <p:ph type="body" idx="1"/>
          </p:nvPr>
        </p:nvSpPr>
        <p:spPr/>
        <p:txBody>
          <a:bodyPr/>
          <a:lstStyle/>
          <a:p>
            <a:r>
              <a:rPr lang="de-AT"/>
              <a:t>Das Konzept “</a:t>
            </a:r>
            <a:r>
              <a:rPr lang="de-AT" err="1"/>
              <a:t>green</a:t>
            </a:r>
            <a:r>
              <a:rPr lang="de-AT"/>
              <a:t> </a:t>
            </a:r>
            <a:r>
              <a:rPr lang="de-AT" err="1"/>
              <a:t>logistics</a:t>
            </a:r>
            <a:r>
              <a:rPr lang="de-AT"/>
              <a:t>” versucht einen Ausgleich zwischen ökonomischen, ökologischen und sozialen Zielen im Bereich Logistik zu erreichen was wiederum auch den Transportbereich betrifft. Dadurch kommt es zu Spannungsfeldern zwischen diesen drei Bereichen, da nicht alle Ziele der einzelnen Bereiche gleichzeitig verfolgt werden können. Folgende Ziele können den jeweiligen Bereichen zugeordnet werden: </a:t>
            </a:r>
          </a:p>
          <a:p>
            <a:endParaRPr lang="de-AT"/>
          </a:p>
          <a:p>
            <a:r>
              <a:rPr lang="de-AT"/>
              <a:t>Soziale Ziele: Bewusstsein für nachhaltige Transporte schaffen und eine gute Lebensqualität garantieren. </a:t>
            </a:r>
          </a:p>
          <a:p>
            <a:r>
              <a:rPr lang="de-AT"/>
              <a:t>Ökologische Ziele: Reduktion der Emissionen sowie generell den Ressourcenkonsum reduzieren. </a:t>
            </a:r>
          </a:p>
          <a:p>
            <a:r>
              <a:rPr lang="de-AT"/>
              <a:t>Ökonomische Ziele: aus finanzieller Sicht sollten keine Mehrkosten anfallen bzw. eine Kostenreduktion realisiert werden und Unproduktivitäten (Zeitspanne, in der etwas oder jemand nicht produktiv ist) minimiert werden.  </a:t>
            </a:r>
          </a:p>
          <a:p>
            <a:endParaRPr lang="de-AT"/>
          </a:p>
          <a:p>
            <a:r>
              <a:rPr lang="de-AT"/>
              <a:t>Den unterschiedlichen Bereichen können selbstverständlich noch andere Ziele zugeordnet werden, wodurch sich eine ausgeglichene Zielverfolgung über alle Bereiche hinweg noch schwieriger gestaltet. </a:t>
            </a:r>
          </a:p>
          <a:p>
            <a:endParaRPr lang="de-AT"/>
          </a:p>
          <a:p>
            <a:r>
              <a:rPr lang="de-AT"/>
              <a:t>Quellen:</a:t>
            </a:r>
          </a:p>
          <a:p>
            <a:r>
              <a:rPr lang="de-AT" err="1"/>
              <a:t>Pazirandeh</a:t>
            </a:r>
            <a:r>
              <a:rPr lang="de-AT"/>
              <a:t>, Ali / Jafari, Hamid (2013): Making sense </a:t>
            </a:r>
            <a:r>
              <a:rPr lang="de-AT" err="1"/>
              <a:t>of</a:t>
            </a:r>
            <a:r>
              <a:rPr lang="de-AT"/>
              <a:t> </a:t>
            </a:r>
            <a:r>
              <a:rPr lang="de-AT" err="1"/>
              <a:t>green</a:t>
            </a:r>
            <a:r>
              <a:rPr lang="de-AT"/>
              <a:t> </a:t>
            </a:r>
            <a:r>
              <a:rPr lang="de-AT" err="1"/>
              <a:t>logistics</a:t>
            </a:r>
            <a:r>
              <a:rPr lang="de-AT"/>
              <a:t>; In: International Journal </a:t>
            </a:r>
            <a:r>
              <a:rPr lang="de-AT" err="1"/>
              <a:t>of</a:t>
            </a:r>
            <a:r>
              <a:rPr lang="de-AT"/>
              <a:t> </a:t>
            </a:r>
            <a:r>
              <a:rPr lang="de-AT" err="1"/>
              <a:t>Productivity</a:t>
            </a:r>
            <a:r>
              <a:rPr lang="de-AT"/>
              <a:t> and Performance Management, S. 889f.</a:t>
            </a:r>
          </a:p>
          <a:p>
            <a:r>
              <a:rPr lang="de-AT" err="1"/>
              <a:t>Saroha</a:t>
            </a:r>
            <a:r>
              <a:rPr lang="de-AT"/>
              <a:t>, </a:t>
            </a:r>
            <a:r>
              <a:rPr lang="de-AT" err="1"/>
              <a:t>Rituraj</a:t>
            </a:r>
            <a:r>
              <a:rPr lang="de-AT"/>
              <a:t> (2014): Green </a:t>
            </a:r>
            <a:r>
              <a:rPr lang="de-AT" err="1"/>
              <a:t>logistics</a:t>
            </a:r>
            <a:r>
              <a:rPr lang="de-AT"/>
              <a:t> &amp; </a:t>
            </a:r>
            <a:r>
              <a:rPr lang="de-AT" err="1"/>
              <a:t>its</a:t>
            </a:r>
            <a:r>
              <a:rPr lang="de-AT"/>
              <a:t> </a:t>
            </a:r>
            <a:r>
              <a:rPr lang="de-AT" err="1"/>
              <a:t>significance</a:t>
            </a:r>
            <a:r>
              <a:rPr lang="de-AT"/>
              <a:t> in modern </a:t>
            </a:r>
            <a:r>
              <a:rPr lang="de-AT" err="1"/>
              <a:t>day</a:t>
            </a:r>
            <a:r>
              <a:rPr lang="de-AT"/>
              <a:t> </a:t>
            </a:r>
            <a:r>
              <a:rPr lang="de-AT" err="1"/>
              <a:t>systems</a:t>
            </a:r>
            <a:r>
              <a:rPr lang="de-AT"/>
              <a:t>; In: International Review </a:t>
            </a:r>
            <a:r>
              <a:rPr lang="de-AT" err="1"/>
              <a:t>of</a:t>
            </a:r>
            <a:r>
              <a:rPr lang="de-AT"/>
              <a:t> Applied Engineering Research, S. 90</a:t>
            </a:r>
          </a:p>
          <a:p>
            <a:endParaRPr lang="de-AT"/>
          </a:p>
        </p:txBody>
      </p:sp>
      <p:sp>
        <p:nvSpPr>
          <p:cNvPr id="4" name="Kopfzeilenplatzhalter 3">
            <a:extLst>
              <a:ext uri="{FF2B5EF4-FFF2-40B4-BE49-F238E27FC236}">
                <a16:creationId xmlns:a16="http://schemas.microsoft.com/office/drawing/2014/main" id="{AC8A6A1A-3ED8-6FB0-C42C-58F26FD86E75}"/>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C0C26925-1BC9-F0A7-9541-F879378CBCDB}"/>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22B382-A60C-13C4-CDDD-FBD6F1818F78}"/>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40A0B5A1-F299-8CC2-D75E-450540A1E3AB}"/>
              </a:ext>
            </a:extLst>
          </p:cNvPr>
          <p:cNvSpPr>
            <a:spLocks noGrp="1"/>
          </p:cNvSpPr>
          <p:nvPr>
            <p:ph type="sldNum" sz="quarter" idx="5"/>
          </p:nvPr>
        </p:nvSpPr>
        <p:spPr/>
        <p:txBody>
          <a:bodyPr/>
          <a:lstStyle/>
          <a:p>
            <a:fld id="{9B1635B3-DF70-4CFD-87CA-EB6AFDCA10EE}" type="slidenum">
              <a:rPr lang="de-AT" smtClean="0"/>
              <a:t>47</a:t>
            </a:fld>
            <a:endParaRPr lang="de-AT"/>
          </a:p>
        </p:txBody>
      </p:sp>
    </p:spTree>
    <p:extLst>
      <p:ext uri="{BB962C8B-B14F-4D97-AF65-F5344CB8AC3E}">
        <p14:creationId xmlns:p14="http://schemas.microsoft.com/office/powerpoint/2010/main" val="4237585222"/>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6CFE445-98B0-065A-7B1E-EAC523A2CC2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48D512-8F0D-A9F7-295F-AD1057929DE9}"/>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46887E8F-D4F1-E360-C027-DE3202C1EF6E}"/>
              </a:ext>
            </a:extLst>
          </p:cNvPr>
          <p:cNvSpPr>
            <a:spLocks noGrp="1"/>
          </p:cNvSpPr>
          <p:nvPr>
            <p:ph type="body" idx="1"/>
          </p:nvPr>
        </p:nvSpPr>
        <p:spPr/>
        <p:txBody>
          <a:bodyPr/>
          <a:lstStyle/>
          <a:p>
            <a:r>
              <a:rPr lang="de-AT"/>
              <a:t>Nachhaltigkeit im Dreiklang – Ökonomie, Ökologie, Soziales im Spannungsfeld</a:t>
            </a:r>
          </a:p>
          <a:p>
            <a:r>
              <a:rPr lang="de-AT"/>
              <a:t>Dauer: 1 EH</a:t>
            </a:r>
          </a:p>
          <a:p>
            <a:endParaRPr lang="de-AT"/>
          </a:p>
          <a:p>
            <a:r>
              <a:rPr lang="de-AT"/>
              <a:t>Diskussion in drei Gruppen.</a:t>
            </a:r>
          </a:p>
          <a:p>
            <a:r>
              <a:rPr lang="de-AT"/>
              <a:t>Jede Gruppe bekommt eine Säule der Nachhaltigkeit zugeteilt und diskutiert über folgende Fragen:</a:t>
            </a:r>
          </a:p>
          <a:p>
            <a:endParaRPr lang="de-AT"/>
          </a:p>
          <a:p>
            <a:r>
              <a:rPr lang="de-AT"/>
              <a:t>Gruppe 1: Ökonomie – Nachhaltigkeit vs. Profit</a:t>
            </a:r>
          </a:p>
          <a:p>
            <a:r>
              <a:rPr lang="de-AT"/>
              <a:t> Wo stehen wirtschaftliche Interessen im Widerspruch zu ökologischen oder sozialen Zielen?</a:t>
            </a:r>
          </a:p>
          <a:p>
            <a:r>
              <a:rPr lang="de-AT"/>
              <a:t> Beispiele für Unternehmen oder Branchen, die nicht nachhaltig handeln</a:t>
            </a:r>
          </a:p>
          <a:p>
            <a:r>
              <a:rPr lang="de-AT"/>
              <a:t> Gibt es positive Beispiele für nachhaltiges Wirtschaften?</a:t>
            </a:r>
          </a:p>
          <a:p>
            <a:endParaRPr lang="de-AT"/>
          </a:p>
          <a:p>
            <a:r>
              <a:rPr lang="de-AT"/>
              <a:t>Gruppe 2: Ökologie – Umwelt retten, aber wie?</a:t>
            </a:r>
          </a:p>
          <a:p>
            <a:r>
              <a:rPr lang="de-AT"/>
              <a:t> Warum werden Umweltziele oft nicht erreicht?</a:t>
            </a:r>
          </a:p>
          <a:p>
            <a:r>
              <a:rPr lang="de-AT"/>
              <a:t> Welche Herausforderungen gibt es (z. B. Klimaschutz, Ressourcenverbrauch, Umweltverschmutzung, Artensterben)?</a:t>
            </a:r>
          </a:p>
          <a:p>
            <a:r>
              <a:rPr lang="de-AT"/>
              <a:t> Wer trägt Verantwortung – Politik, Unternehmen oder Konsumenten?</a:t>
            </a:r>
          </a:p>
          <a:p>
            <a:endParaRPr lang="de-AT"/>
          </a:p>
          <a:p>
            <a:r>
              <a:rPr lang="de-AT"/>
              <a:t>Gruppe 3: Soziales – Nachhaltigkeit für alle?</a:t>
            </a:r>
          </a:p>
          <a:p>
            <a:r>
              <a:rPr lang="de-AT"/>
              <a:t> Wo führt unser Wirtschaftssystem zu sozialer Ungerechtigkeit?</a:t>
            </a:r>
          </a:p>
          <a:p>
            <a:r>
              <a:rPr lang="de-AT"/>
              <a:t> Welche Menschen oder Länder leiden besonders unter nicht-nachhaltigem Handeln?</a:t>
            </a:r>
          </a:p>
          <a:p>
            <a:r>
              <a:rPr lang="de-AT"/>
              <a:t> Warum ist nachhaltiges Leben für viele Menschen schwer umsetzbar?</a:t>
            </a:r>
          </a:p>
          <a:p>
            <a:endParaRPr lang="de-AT"/>
          </a:p>
          <a:p>
            <a:r>
              <a:rPr lang="de-AT"/>
              <a:t>Gemeinsame Reflexion im Klassenverband im Anschluss:</a:t>
            </a:r>
          </a:p>
          <a:p>
            <a:r>
              <a:rPr lang="de-AT"/>
              <a:t>Wie können wir Nachhaltigkeit in allen Bereichen besser umsetzen?</a:t>
            </a:r>
          </a:p>
          <a:p>
            <a:r>
              <a:rPr lang="de-AT"/>
              <a:t>Was können wir als Einzelpersonen oder Gesellschaft tun?</a:t>
            </a:r>
          </a:p>
          <a:p>
            <a:r>
              <a:rPr lang="de-AT"/>
              <a:t>Welche der drei Säulen ist am schwersten umzusetzen?</a:t>
            </a:r>
          </a:p>
          <a:p>
            <a:endParaRPr lang="de-AT"/>
          </a:p>
          <a:p>
            <a:r>
              <a:rPr lang="de-AT"/>
              <a:t>Mögliche Lösungsansätze/Input für Lehrkräfte:</a:t>
            </a:r>
          </a:p>
          <a:p>
            <a:endParaRPr lang="de-AT"/>
          </a:p>
          <a:p>
            <a:r>
              <a:rPr lang="de-AT"/>
              <a:t>Ökonomie – Nachhaltigkeit vs. Profit</a:t>
            </a:r>
          </a:p>
          <a:p>
            <a:r>
              <a:rPr lang="de-AT"/>
              <a:t>Diskussion: Ist nachhaltiges Wirtschaften mit Gewinnen vereinbar? Welche Unternehmen machen es vor?</a:t>
            </a:r>
          </a:p>
          <a:p>
            <a:r>
              <a:rPr lang="de-AT"/>
              <a:t>Lösungsansätze:</a:t>
            </a:r>
          </a:p>
          <a:p>
            <a:r>
              <a:rPr lang="de-AT"/>
              <a:t>    Nachhaltige Geschäftsmodelle fördern: Unternehmen mit Umweltzertifikaten oder Kreislaufwirtschaftssystemen belohnen.</a:t>
            </a:r>
          </a:p>
          <a:p>
            <a:r>
              <a:rPr lang="de-AT"/>
              <a:t>    Echte Preise einführen („True </a:t>
            </a:r>
            <a:r>
              <a:rPr lang="de-AT" err="1"/>
              <a:t>Cost</a:t>
            </a:r>
            <a:r>
              <a:rPr lang="de-AT"/>
              <a:t> Pricing“): Umwelt- und Sozialkosten in die Preise einrechnen (z. B. CO₂-Steuer, Plastiksteuer).</a:t>
            </a:r>
          </a:p>
          <a:p>
            <a:r>
              <a:rPr lang="de-AT"/>
              <a:t>    Gesetze &amp; Anreize für Unternehmen: Steuererleichterungen für nachhaltige Firmen, strengere Umweltauflagen für umweltschädliche Unternehmen.</a:t>
            </a:r>
          </a:p>
          <a:p>
            <a:r>
              <a:rPr lang="de-AT"/>
              <a:t>    Konsumentenverhalten verändern: Mehr Bewusstsein für nachhaltigen Konsum (z. B. weniger Fast Fashion, mehr regionale Produkte).</a:t>
            </a:r>
          </a:p>
          <a:p>
            <a:r>
              <a:rPr lang="de-AT"/>
              <a:t>    Faire Lieferketten sicherstellen: Verpflichtende Nachhaltigkeitsberichte für große Unternehmen.</a:t>
            </a:r>
          </a:p>
          <a:p>
            <a:endParaRPr lang="de-AT"/>
          </a:p>
          <a:p>
            <a:r>
              <a:rPr lang="de-AT"/>
              <a:t>Ökologie – Umwelt retten, aber wie?</a:t>
            </a:r>
          </a:p>
          <a:p>
            <a:r>
              <a:rPr lang="de-AT"/>
              <a:t>Diskussion: Warum setzen sich Umweltziele so schwer durch? Wer ist verantwortlich – Politik, Wirtschaft oder Konsumenten?</a:t>
            </a:r>
          </a:p>
          <a:p>
            <a:r>
              <a:rPr lang="de-AT"/>
              <a:t>Lösungsansätze:</a:t>
            </a:r>
          </a:p>
          <a:p>
            <a:r>
              <a:rPr lang="de-AT"/>
              <a:t>    Umweltbewusstes Verhalten fördern: Mehr Bildung zu Nachhaltigkeit in Schulen und Unternehmen.</a:t>
            </a:r>
          </a:p>
          <a:p>
            <a:r>
              <a:rPr lang="de-AT"/>
              <a:t>    CO₂-Ausstoß drastisch senken: Ausbau erneuerbarer Energien, höhere CO₂-Steuern, strengere Emissionsrichtlinien.</a:t>
            </a:r>
          </a:p>
          <a:p>
            <a:r>
              <a:rPr lang="de-AT"/>
              <a:t>    Kreislaufwirtschaft stärken: Mehr Recycling, weniger Müll, längere Produktlebensdauer (z. B. Reparierbarkeit fördern).</a:t>
            </a:r>
          </a:p>
          <a:p>
            <a:r>
              <a:rPr lang="de-AT"/>
              <a:t>    Ökologisches Handeln belohnen: Förderungen für nachhaltige Unternehmen und Subventionen für klimafreundliche Technologien.</a:t>
            </a:r>
          </a:p>
          <a:p>
            <a:r>
              <a:rPr lang="de-AT"/>
              <a:t>    Globale Zusammenarbeit verstärken: Umweltprobleme sind global – internationale Abkommen und stärkere Kontrolle nötig.</a:t>
            </a:r>
          </a:p>
          <a:p>
            <a:endParaRPr lang="de-AT"/>
          </a:p>
          <a:p>
            <a:r>
              <a:rPr lang="de-AT"/>
              <a:t>Soziales – Nachhaltigkeit für alle?</a:t>
            </a:r>
          </a:p>
          <a:p>
            <a:r>
              <a:rPr lang="de-AT"/>
              <a:t>Diskussion: Ist nachhaltiges Leben ein Luxusproblem? Wie kann Nachhaltigkeit sozial gerecht gestaltet werden?</a:t>
            </a:r>
          </a:p>
          <a:p>
            <a:r>
              <a:rPr lang="de-AT"/>
              <a:t>Lösungsansätze:</a:t>
            </a:r>
          </a:p>
          <a:p>
            <a:r>
              <a:rPr lang="de-AT"/>
              <a:t>    Faire Löhne &amp; Arbeitsbedingungen weltweit: Mindeststandards für Löhne und Arbeitsbedingungen durchsetzen.</a:t>
            </a:r>
          </a:p>
          <a:p>
            <a:r>
              <a:rPr lang="de-AT"/>
              <a:t>    Sozial gerechte Nachhaltigkeit: Umweltfreundliche Produkte und Dienstleistungen für alle leistbar machen.</a:t>
            </a:r>
          </a:p>
          <a:p>
            <a:r>
              <a:rPr lang="de-AT"/>
              <a:t>    Stärkere soziale Absicherung: Zugang zu Bildung, Gesundheitsversorgung und fairen Arbeitsbedingungen verbessern.</a:t>
            </a:r>
          </a:p>
          <a:p>
            <a:r>
              <a:rPr lang="de-AT"/>
              <a:t>    Stadtplanung &amp; Infrastruktur nachhaltiger gestalten: Mehr öffentlicher Nahverkehr, weniger Autoverkehr, bezahlbarer Wohnraum.</a:t>
            </a:r>
          </a:p>
          <a:p>
            <a:r>
              <a:rPr lang="de-AT"/>
              <a:t>    Bewusstseinsbildung fördern: Kampagnen und Bildungsangebote zu nachhaltigem Konsum und fairer Produktion.</a:t>
            </a:r>
          </a:p>
          <a:p>
            <a:endParaRPr lang="de-AT"/>
          </a:p>
          <a:p>
            <a:r>
              <a:rPr lang="de-AT"/>
              <a:t>Weitere Diskussionsfragen für die Gruppen:</a:t>
            </a:r>
          </a:p>
          <a:p>
            <a:r>
              <a:rPr lang="de-AT"/>
              <a:t>    Was kann jeder Einzelne tun – und wo braucht es Politik &amp; Wirtschaft?</a:t>
            </a:r>
          </a:p>
          <a:p>
            <a:r>
              <a:rPr lang="de-AT"/>
              <a:t>    Ist eine „grüne Wirtschaft“ überhaupt realistisch, oder braucht es radikalere Veränderungen?</a:t>
            </a:r>
          </a:p>
          <a:p>
            <a:r>
              <a:rPr lang="de-AT"/>
              <a:t>    Sollten Unternehmen für Umwelt- und Sozialschäden haftbar gemacht werden?</a:t>
            </a:r>
          </a:p>
          <a:p>
            <a:r>
              <a:rPr lang="de-AT"/>
              <a:t>    Warum wird Nachhaltigkeit oft als teuer oder unpraktisch wahrgenommen?</a:t>
            </a:r>
          </a:p>
          <a:p>
            <a:r>
              <a:rPr lang="de-AT"/>
              <a:t>    Welche Länder oder Branchen sind Vorreiter in nachhaltigem Wirtschaften?</a:t>
            </a:r>
          </a:p>
          <a:p>
            <a:endParaRPr lang="de-AT"/>
          </a:p>
          <a:p>
            <a:r>
              <a:rPr lang="de-AT"/>
              <a:t>Lernziele:</a:t>
            </a:r>
          </a:p>
          <a:p>
            <a:r>
              <a:rPr lang="de-AT"/>
              <a:t>Die </a:t>
            </a:r>
            <a:r>
              <a:rPr lang="de-AT" err="1"/>
              <a:t>Schüler:innen</a:t>
            </a:r>
            <a:r>
              <a:rPr lang="de-AT"/>
              <a:t> verstehen die drei Säulen der Nachhaltigkeit – Ökonomie, Ökologie und Soziales – und erkennen deren wechselseitige Abhängigkeiten sowie mögliche Zielkonflikte.</a:t>
            </a:r>
          </a:p>
          <a:p>
            <a:r>
              <a:rPr lang="de-AT"/>
              <a:t>Die </a:t>
            </a:r>
            <a:r>
              <a:rPr lang="de-AT" err="1"/>
              <a:t>Schüler:innen</a:t>
            </a:r>
            <a:r>
              <a:rPr lang="de-AT"/>
              <a:t> hinterfragen kritisch Unternehmensstrategien und politische Maßnahmen im Hinblick auf ihre Nachhaltigkeit.</a:t>
            </a:r>
          </a:p>
          <a:p>
            <a:r>
              <a:rPr lang="de-AT"/>
              <a:t>Die </a:t>
            </a:r>
            <a:r>
              <a:rPr lang="de-AT" err="1"/>
              <a:t>Schüler:innen</a:t>
            </a:r>
            <a:r>
              <a:rPr lang="de-AT"/>
              <a:t> reflektieren ihre eigene Rolle als </a:t>
            </a:r>
            <a:r>
              <a:rPr lang="de-AT" err="1"/>
              <a:t>Konsument:innen</a:t>
            </a:r>
            <a:r>
              <a:rPr lang="de-AT"/>
              <a:t> und entwickeln ein Bewusstsein für globale Verantwortung.</a:t>
            </a:r>
          </a:p>
          <a:p>
            <a:r>
              <a:rPr lang="de-AT"/>
              <a:t>Die </a:t>
            </a:r>
            <a:r>
              <a:rPr lang="de-AT" err="1"/>
              <a:t>Schüler:innen</a:t>
            </a:r>
            <a:r>
              <a:rPr lang="de-AT"/>
              <a:t> wenden kritisches Denken an, arbeiten kooperativ im Team und verbessern ihre Fähigkeit, Argumente strukturiert und überzeugend zu formulieren.</a:t>
            </a:r>
          </a:p>
        </p:txBody>
      </p:sp>
      <p:sp>
        <p:nvSpPr>
          <p:cNvPr id="4" name="Kopfzeilenplatzhalter 3">
            <a:extLst>
              <a:ext uri="{FF2B5EF4-FFF2-40B4-BE49-F238E27FC236}">
                <a16:creationId xmlns:a16="http://schemas.microsoft.com/office/drawing/2014/main" id="{BB9CDBC5-9D34-4DD8-88FC-E1476724EB9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7884E46-5508-2C2F-BB20-61FEE6A80787}"/>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B1D9A77-AB6C-0906-D2E0-0ECACADC254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658CF54-8E10-B94A-5323-811730E45543}"/>
              </a:ext>
            </a:extLst>
          </p:cNvPr>
          <p:cNvSpPr>
            <a:spLocks noGrp="1"/>
          </p:cNvSpPr>
          <p:nvPr>
            <p:ph type="sldNum" sz="quarter" idx="5"/>
          </p:nvPr>
        </p:nvSpPr>
        <p:spPr/>
        <p:txBody>
          <a:bodyPr/>
          <a:lstStyle/>
          <a:p>
            <a:fld id="{9B1635B3-DF70-4CFD-87CA-EB6AFDCA10EE}" type="slidenum">
              <a:rPr lang="de-AT" smtClean="0"/>
              <a:t>48</a:t>
            </a:fld>
            <a:endParaRPr lang="de-AT"/>
          </a:p>
        </p:txBody>
      </p:sp>
    </p:spTree>
    <p:extLst>
      <p:ext uri="{BB962C8B-B14F-4D97-AF65-F5344CB8AC3E}">
        <p14:creationId xmlns:p14="http://schemas.microsoft.com/office/powerpoint/2010/main" val="2336403963"/>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530C049-226F-95DC-C647-DEA4D1C129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F3302530-5EEB-4219-74DD-757F17FF968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BFD4745-FB3F-61D8-B63F-0D46EC873F6F}"/>
              </a:ext>
            </a:extLst>
          </p:cNvPr>
          <p:cNvSpPr>
            <a:spLocks noGrp="1"/>
          </p:cNvSpPr>
          <p:nvPr>
            <p:ph type="body" idx="1"/>
          </p:nvPr>
        </p:nvSpPr>
        <p:spPr/>
        <p:txBody>
          <a:bodyPr/>
          <a:lstStyle/>
          <a:p>
            <a:r>
              <a:rPr lang="de-AT"/>
              <a:t>Aktuell stehen ökologische (vor allem CO2 Ausstoß) und ökonomische Faktoren (Transportkosten) im Vordergrund bei einer Beurteilung der Verkehrsträger. Umweltschutz ist bei vielen Unternehmen immer noch eine Nebenbedingung und wird vor allem für Marketingzwecke genutzt. Aus betriebswirtschaftlicher Sicht wird Umweltschutz oftmals auch als Möglichkeit gesehen die Kosten zu reduzieren oder den Erlös zu steigern. </a:t>
            </a:r>
          </a:p>
          <a:p>
            <a:r>
              <a:rPr lang="de-AT"/>
              <a:t>Für einen umfassenden Vergleich der Verkehrsträger unter dem Gesichtspunkt der Nachhaltigkeit sind jedoch neben den Emissionen sowie den Transportkosten noch weitere Faktoren zu beachten (siehe oben). Die in der Abbildung genannten Beurteilungskriterien in den drei Einflussbereichen stellen eine Auswahl an möglichen Vergleichsfaktoren dar. Diese können selbstverständlich noch umfangreicher sein. </a:t>
            </a:r>
          </a:p>
          <a:p>
            <a:endParaRPr lang="de-AT"/>
          </a:p>
          <a:p>
            <a:r>
              <a:rPr lang="de-AT"/>
              <a:t>Quellen: </a:t>
            </a:r>
          </a:p>
          <a:p>
            <a:r>
              <a:rPr lang="de-AT" err="1"/>
              <a:t>Pazirandeh</a:t>
            </a:r>
            <a:r>
              <a:rPr lang="de-AT"/>
              <a:t>, Ali / Jafari, Hamid (2013): Making sense </a:t>
            </a:r>
            <a:r>
              <a:rPr lang="de-AT" err="1"/>
              <a:t>of</a:t>
            </a:r>
            <a:r>
              <a:rPr lang="de-AT"/>
              <a:t> </a:t>
            </a:r>
            <a:r>
              <a:rPr lang="de-AT" err="1"/>
              <a:t>green</a:t>
            </a:r>
            <a:r>
              <a:rPr lang="de-AT"/>
              <a:t> </a:t>
            </a:r>
            <a:r>
              <a:rPr lang="de-AT" err="1"/>
              <a:t>logistics</a:t>
            </a:r>
            <a:r>
              <a:rPr lang="de-AT"/>
              <a:t>; In: International Journal </a:t>
            </a:r>
            <a:r>
              <a:rPr lang="de-AT" err="1"/>
              <a:t>of</a:t>
            </a:r>
            <a:r>
              <a:rPr lang="de-AT"/>
              <a:t> </a:t>
            </a:r>
            <a:r>
              <a:rPr lang="de-AT" err="1"/>
              <a:t>Productivity</a:t>
            </a:r>
            <a:r>
              <a:rPr lang="de-AT"/>
              <a:t> and Performance Management, S. 889f.</a:t>
            </a:r>
          </a:p>
          <a:p>
            <a:endParaRPr lang="de-AT"/>
          </a:p>
        </p:txBody>
      </p:sp>
      <p:sp>
        <p:nvSpPr>
          <p:cNvPr id="4" name="Kopfzeilenplatzhalter 3">
            <a:extLst>
              <a:ext uri="{FF2B5EF4-FFF2-40B4-BE49-F238E27FC236}">
                <a16:creationId xmlns:a16="http://schemas.microsoft.com/office/drawing/2014/main" id="{8C198AF9-60B7-407A-5E05-BD4083EE65A0}"/>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94A861-1463-0447-7C32-A5FCE2DB6B9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AFBEDFF-8D80-23BF-75FB-DEF41BF6871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37987CC-017A-56CC-B1C7-C86752022629}"/>
              </a:ext>
            </a:extLst>
          </p:cNvPr>
          <p:cNvSpPr>
            <a:spLocks noGrp="1"/>
          </p:cNvSpPr>
          <p:nvPr>
            <p:ph type="sldNum" sz="quarter" idx="5"/>
          </p:nvPr>
        </p:nvSpPr>
        <p:spPr/>
        <p:txBody>
          <a:bodyPr/>
          <a:lstStyle/>
          <a:p>
            <a:fld id="{9B1635B3-DF70-4CFD-87CA-EB6AFDCA10EE}" type="slidenum">
              <a:rPr lang="de-AT" smtClean="0"/>
              <a:t>49</a:t>
            </a:fld>
            <a:endParaRPr lang="de-AT"/>
          </a:p>
        </p:txBody>
      </p:sp>
    </p:spTree>
    <p:extLst>
      <p:ext uri="{BB962C8B-B14F-4D97-AF65-F5344CB8AC3E}">
        <p14:creationId xmlns:p14="http://schemas.microsoft.com/office/powerpoint/2010/main" val="1893396501"/>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F21AEB3-606C-55E9-4B90-E6725FB4339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6A1D886-F388-EBFD-C3DD-6DB02220725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A72BCD7-D59A-6787-A8C6-8B15EC1602C6}"/>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Der Güterverkehr wird als ein umweltschädlicher Bereich der Logistik identifiziert, da er mit Treibhausgasemissionen und Verkehrsüberlastung wichtige Umwelt- und Nachhaltigkeitsprobleme in Europa verursacht. Angesichts des steigenden Transportaufkommens wird der Handlungsbedarf und die Relevanz des Themas Nachhaltigkeit im Güterverkehr immer größer.</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Um diesen Problemen entgegenzuwirken, werden verschiedene Maßnahmen ergriffen. Dazu gehören geänderte Preisgestaltung, die Nutzung alternativer Treibstoffe, die Förderung der Verlagerung auf nachhaltige Verkehrsträger wie Schiene und Binnenwasserstraße sowie die vermehrte Nutzung innovativer Technologien.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Europäische Kommission (2011): Weißbuch - Fahrplan zu einem einheitlichen europäischen Verkehrsraum – Hin zu einem wettbewerbsorientierten und ressourcenschonenden Verkehrssystem, S. 10 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Flaticon (2024): https://www.flaticon.com/de/kostenlose-icons/erde; Erde Icons erstellt von </a:t>
            </a:r>
            <a:r>
              <a:rPr lang="de-AT" sz="1200" kern="1200" dirty="0" err="1">
                <a:solidFill>
                  <a:schemeClr val="tx1"/>
                </a:solidFill>
                <a:effectLst/>
                <a:latin typeface="+mn-lt"/>
                <a:ea typeface="+mn-ea"/>
                <a:cs typeface="+mn-cs"/>
              </a:rPr>
              <a:t>Freepik</a:t>
            </a:r>
            <a:r>
              <a:rPr lang="de-AT" sz="1200" kern="1200" dirty="0">
                <a:solidFill>
                  <a:schemeClr val="tx1"/>
                </a:solidFill>
                <a:effectLst/>
                <a:latin typeface="+mn-lt"/>
                <a:ea typeface="+mn-ea"/>
                <a:cs typeface="+mn-cs"/>
              </a:rPr>
              <a:t> – Flaticon, Abruf 08.07.2024</a:t>
            </a:r>
          </a:p>
          <a:p>
            <a:endParaRPr lang="de-AT" dirty="0"/>
          </a:p>
        </p:txBody>
      </p:sp>
      <p:sp>
        <p:nvSpPr>
          <p:cNvPr id="4" name="Kopfzeilenplatzhalter 3">
            <a:extLst>
              <a:ext uri="{FF2B5EF4-FFF2-40B4-BE49-F238E27FC236}">
                <a16:creationId xmlns:a16="http://schemas.microsoft.com/office/drawing/2014/main" id="{0DC551E8-F027-A5B8-ACFF-A6463AFDC30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25BED9C-F273-A34E-A8DD-53B7BE3EDB0E}"/>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FECD683-E8F1-FB8F-01B3-47E097FF39A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112A914-72BB-F027-4C8B-DA0F126B7D53}"/>
              </a:ext>
            </a:extLst>
          </p:cNvPr>
          <p:cNvSpPr>
            <a:spLocks noGrp="1"/>
          </p:cNvSpPr>
          <p:nvPr>
            <p:ph type="sldNum" sz="quarter" idx="5"/>
          </p:nvPr>
        </p:nvSpPr>
        <p:spPr/>
        <p:txBody>
          <a:bodyPr/>
          <a:lstStyle/>
          <a:p>
            <a:fld id="{9B1635B3-DF70-4CFD-87CA-EB6AFDCA10EE}" type="slidenum">
              <a:rPr lang="de-AT" smtClean="0"/>
              <a:t>50</a:t>
            </a:fld>
            <a:endParaRPr lang="de-AT"/>
          </a:p>
        </p:txBody>
      </p:sp>
    </p:spTree>
    <p:extLst>
      <p:ext uri="{BB962C8B-B14F-4D97-AF65-F5344CB8AC3E}">
        <p14:creationId xmlns:p14="http://schemas.microsoft.com/office/powerpoint/2010/main" val="3833546571"/>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D8855D-12AF-1036-BF1A-CEEA4B56D3D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C8934B0-EAD5-60A6-2078-6E217DBCF6F7}"/>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8963511-9A01-9374-3CB8-52BA5B70B6F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Im Jahr 2015 hat die Weltgemeinschaft unter der Leitung der Vereinten Nationen die Agenda 2030 verabschiedet. Diese Agenda setzt sich aus 17 globalen Zielen zusammen, die eine bessere Zukunft für alle anstreben. Ziel der Agenda 2030 ist es, weltweit ein menschenwürdiges Leben zu ermöglichen und gleichzeitig die natürlichen Lebensgrundlagen nachhaltig zu schützen. Hierbei werden ökonomische, ökologische und soziale Aspekte berücksichtigt. Die Agenda 2030 betont die gemeinsame Verantwortung aller Akteure, einschließlich Politik, Wirtschaft, Wissenschaft, Zivilgesellschaft und jedes einzelnen Menschen.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UNRIC (2025): https://unric.org/de/17ziele/; Abruf 18.03.2025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5387D410-3CF3-A11D-30F7-F68338EC58E7}"/>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A110DDE4-CFD1-3537-B6BA-FC6C0449C91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1A13A130-F38B-AB68-6B5B-3AA572A058C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8B67FC1A-F77D-5881-7018-585A4A110893}"/>
              </a:ext>
            </a:extLst>
          </p:cNvPr>
          <p:cNvSpPr>
            <a:spLocks noGrp="1"/>
          </p:cNvSpPr>
          <p:nvPr>
            <p:ph type="sldNum" sz="quarter" idx="5"/>
          </p:nvPr>
        </p:nvSpPr>
        <p:spPr/>
        <p:txBody>
          <a:bodyPr/>
          <a:lstStyle/>
          <a:p>
            <a:fld id="{9B1635B3-DF70-4CFD-87CA-EB6AFDCA10EE}" type="slidenum">
              <a:rPr lang="de-AT" smtClean="0"/>
              <a:t>51</a:t>
            </a:fld>
            <a:endParaRPr lang="de-AT"/>
          </a:p>
        </p:txBody>
      </p:sp>
    </p:spTree>
    <p:extLst>
      <p:ext uri="{BB962C8B-B14F-4D97-AF65-F5344CB8AC3E}">
        <p14:creationId xmlns:p14="http://schemas.microsoft.com/office/powerpoint/2010/main" val="1745692096"/>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206A7-C3E3-42C7-B7B6-81A7CA7387CE}"/>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3E9A2C9-05CC-4C67-4C36-58332F897B54}"/>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8CCE9E-212F-C468-8844-9CBA206B0C0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Grüne Deal wurde 2019 ins Leben gerufen und ist eine Zusammenstellung von politischen Maßnahmen, die von der EU ergriffen werden, um den Übergang zu einer klimaneutralen Gesellschaft bis 2050 zu ermöglichen. Das Ziel des Grünen Deals besteht darin, eine faire und wohlhabende Gesellschaft zu schaffen, die von einer modernen und wettbewerbsfähigen Wirtschaft unterstützt wird.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Um dieses Ziel zu erreichen, betont der Grüne Deal, dass ein ganzheitlicher und sektorenübergreifender Ansatz notwendig ist, bei dem alle relevanten Politikbereiche auf das übergeordnete Ziel des Klimaschutzes ausgerichtet sind. Das Paket enthält Maßnahmen, die eine breite Palette von Politikbereichen betreffen, einschließlich Klima, Umwelt, Energie, Verkehr, Industrie, Landwirtschaft und nachhaltiges Finanzwesen.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Europäische Green Deal hat das Ziel, bis 2050 eine klimaneutrale EU zu erreichen, wobei die Treibhausgasemissionen bis 2030 um mindestens 55 % gegenüber 1990 reduziert werden sollen. Dazu bedarf es einer grundlegenden Umstellung von Wirtschaft und Gesellschaft in vielen Bereichen.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"Fit für 55" ist ein Maßnahmenpaket, das die Überarbeitung und Aktualisierung von EU-Rechtsvorschriften sowie die Einführung neuer Initiativen umfasst, um sicherzustellen, dass die EU-Maßnahmen mit den Klimazielen des Rates und des Europäischen Parlaments im Einklang stehen.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Europäischer Rat der Europäischen Union (2024): https://www.consilium.europa.eu/de/policies/green-deal/; Abruf 13.03.2025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Europäische Kommission, Generaldirektion Kommunikation (2019): Was ist der europäische Grüne Deal?, In: https://data.europa.eu/doi/10.2775/944554; Abruf 13.03.2025</a:t>
            </a:r>
          </a:p>
          <a:p>
            <a:endParaRPr lang="de-AT"/>
          </a:p>
        </p:txBody>
      </p:sp>
      <p:sp>
        <p:nvSpPr>
          <p:cNvPr id="4" name="Kopfzeilenplatzhalter 3">
            <a:extLst>
              <a:ext uri="{FF2B5EF4-FFF2-40B4-BE49-F238E27FC236}">
                <a16:creationId xmlns:a16="http://schemas.microsoft.com/office/drawing/2014/main" id="{5438936B-A159-2F0C-75FD-CFA746C1E6A4}"/>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B6613377-3A35-A1C9-D0A6-670C0E9111B2}"/>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24BD134-8758-DAAF-4D2D-3B448A49B3C3}"/>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32DD360-5A67-8820-DC69-B5F96D27F031}"/>
              </a:ext>
            </a:extLst>
          </p:cNvPr>
          <p:cNvSpPr>
            <a:spLocks noGrp="1"/>
          </p:cNvSpPr>
          <p:nvPr>
            <p:ph type="sldNum" sz="quarter" idx="5"/>
          </p:nvPr>
        </p:nvSpPr>
        <p:spPr/>
        <p:txBody>
          <a:bodyPr/>
          <a:lstStyle/>
          <a:p>
            <a:fld id="{9B1635B3-DF70-4CFD-87CA-EB6AFDCA10EE}" type="slidenum">
              <a:rPr lang="de-AT" smtClean="0"/>
              <a:t>52</a:t>
            </a:fld>
            <a:endParaRPr lang="de-AT"/>
          </a:p>
        </p:txBody>
      </p:sp>
    </p:spTree>
    <p:extLst>
      <p:ext uri="{BB962C8B-B14F-4D97-AF65-F5344CB8AC3E}">
        <p14:creationId xmlns:p14="http://schemas.microsoft.com/office/powerpoint/2010/main" val="969658884"/>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7B8334C-13DB-D6C7-42EC-3062FEBCD2DD}"/>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BE48A9FB-2BB9-F8C1-26DA-1791987258E5}"/>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852BD55-CEAE-74F5-A4B0-09B42BB8C9AD}"/>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Diese Übung eignet sich als Einzelübung oder als Gruppenübung für kleinere Gruppe (max. 3 Personen)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Dauer: 10-20 Minuten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Mögliche Impulse für 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 – keine Armut: Spenden von Kleidung und Spielsachen für bedürftige Kinder / Sammelaktionen für Schulen in ärmeren Ländern.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2 – kein Hunger: Teilnahme an Lebensmittelspendenaktionen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3 – Gesundheit und Wohlergehen: selbst an Sportprogrammen teilnehmen, sich gesund ernähren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4 – hochwertige </a:t>
            </a:r>
            <a:r>
              <a:rPr lang="de-AT" sz="1200" kern="1200" err="1">
                <a:solidFill>
                  <a:schemeClr val="tx1"/>
                </a:solidFill>
                <a:effectLst/>
                <a:latin typeface="+mn-lt"/>
                <a:ea typeface="+mn-ea"/>
                <a:cs typeface="+mn-cs"/>
              </a:rPr>
              <a:t>Bidung</a:t>
            </a:r>
            <a:r>
              <a:rPr lang="de-AT" sz="1200" kern="1200">
                <a:solidFill>
                  <a:schemeClr val="tx1"/>
                </a:solidFill>
                <a:effectLst/>
                <a:latin typeface="+mn-lt"/>
                <a:ea typeface="+mn-ea"/>
                <a:cs typeface="+mn-cs"/>
              </a:rPr>
              <a:t>: Nachhilfe für jüngere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anbieten, Bücher-Tauschbörse organisieren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5 – Geschlechtergerechtigkeit: geschlechtergerechte Sprache verwenden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6 – Sauberes Wasser und Sanitäreinrichtungen: Wasser sparen und bewusst nutzen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Ziel 12 – Nachhaltiger Konsum und Produktion: Überlege woher deine Lebensmittel stammen, kaufe Produkte aus der Region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Reflexionsimpuls nach der Diskussion: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Welches Ziel spricht dich persönlich am meisten an – und warum?</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Ergebnissicherung: Kurze Präsentation im Plenum oder Sammlung auf einem Plakat / digitalen Board (z. B. </a:t>
            </a:r>
            <a:r>
              <a:rPr lang="de-AT" sz="1200" kern="1200" err="1">
                <a:solidFill>
                  <a:schemeClr val="tx1"/>
                </a:solidFill>
                <a:effectLst/>
                <a:latin typeface="+mn-lt"/>
                <a:ea typeface="+mn-ea"/>
                <a:cs typeface="+mn-cs"/>
              </a:rPr>
              <a:t>Padlet</a:t>
            </a:r>
            <a:r>
              <a:rPr lang="de-AT" sz="1200" kern="1200">
                <a:solidFill>
                  <a:schemeClr val="tx1"/>
                </a:solidFill>
                <a:effectLst/>
                <a:latin typeface="+mn-lt"/>
                <a:ea typeface="+mn-ea"/>
                <a:cs typeface="+mn-cs"/>
              </a:rPr>
              <a: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Vertiefungsidee: Erstellung eines „SDG-Aktionsplans“ für die Schule oder Klasse.</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reflektieren, wie sie selbst zur Erreichung der SDGs beitragen können.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entwickeln konkrete Ideen für nachhaltiges Handeln im persönlichen Umfeld.</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tauschen sich über individuelle Perspektiven aus und fördern gegenseitiges Verständnis für globale Verantwortung.</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Die </a:t>
            </a:r>
            <a:r>
              <a:rPr lang="de-AT" sz="1200" kern="1200" err="1">
                <a:solidFill>
                  <a:schemeClr val="tx1"/>
                </a:solidFill>
                <a:effectLst/>
                <a:latin typeface="+mn-lt"/>
                <a:ea typeface="+mn-ea"/>
                <a:cs typeface="+mn-cs"/>
              </a:rPr>
              <a:t>Schüler:innen</a:t>
            </a:r>
            <a:r>
              <a:rPr lang="de-AT" sz="1200" kern="1200">
                <a:solidFill>
                  <a:schemeClr val="tx1"/>
                </a:solidFill>
                <a:effectLst/>
                <a:latin typeface="+mn-lt"/>
                <a:ea typeface="+mn-ea"/>
                <a:cs typeface="+mn-cs"/>
              </a:rPr>
              <a:t> stärken ihre Kommunikations- und Argumentationsfähigkeit im Gespräch über gesellschaftliche Themen.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Engagement Global (2024): https://17ziele.de/downloads.html, Abruf 08.04.2024</a:t>
            </a:r>
          </a:p>
          <a:p>
            <a:endParaRPr lang="de-AT"/>
          </a:p>
        </p:txBody>
      </p:sp>
      <p:sp>
        <p:nvSpPr>
          <p:cNvPr id="4" name="Kopfzeilenplatzhalter 3">
            <a:extLst>
              <a:ext uri="{FF2B5EF4-FFF2-40B4-BE49-F238E27FC236}">
                <a16:creationId xmlns:a16="http://schemas.microsoft.com/office/drawing/2014/main" id="{3D0076B4-3F40-65A3-590D-FCE48129F13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F9FC2200-878F-E1F6-AFA4-AE3D6332F60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E88DB65-8B8E-2079-20BE-B38B8518687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76C9A70-C09E-F7B1-EC04-46E868376546}"/>
              </a:ext>
            </a:extLst>
          </p:cNvPr>
          <p:cNvSpPr>
            <a:spLocks noGrp="1"/>
          </p:cNvSpPr>
          <p:nvPr>
            <p:ph type="sldNum" sz="quarter" idx="5"/>
          </p:nvPr>
        </p:nvSpPr>
        <p:spPr/>
        <p:txBody>
          <a:bodyPr/>
          <a:lstStyle/>
          <a:p>
            <a:fld id="{9B1635B3-DF70-4CFD-87CA-EB6AFDCA10EE}" type="slidenum">
              <a:rPr lang="de-AT" smtClean="0"/>
              <a:t>53</a:t>
            </a:fld>
            <a:endParaRPr lang="de-AT"/>
          </a:p>
        </p:txBody>
      </p:sp>
    </p:spTree>
    <p:extLst>
      <p:ext uri="{BB962C8B-B14F-4D97-AF65-F5344CB8AC3E}">
        <p14:creationId xmlns:p14="http://schemas.microsoft.com/office/powerpoint/2010/main" val="391519090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A0F056-2703-113F-F3FD-B6370F8AAEE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F024462-58C6-5671-41AD-A5DBF8B6B3C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5B827AF5-6511-3225-1B3B-6A2FCBEE2E19}"/>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Der Klimawandel ist eine globale Angelegenheit, die alle Länder und Regionen der Erde betrifft.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Lt. Eurobarometer-Umfrage betrachten über die Hälfte der jungen Menschen den Klimawandel als die wichtigste globale Herausforderung für die Zukunft der EU. Tatsächlich sind 91 % der 15- bis 24-Jährigen davon überzeugt, dass die Bekämpfung des Klimawandels sich positiv auf ihre persönliche Gesundheit und ihr Wohlergehen auswirken kann. Um den Folgen des Klimawandels effektiv zu begegnen, sind internationale Abkommen und Zusammenarbeit dringend erforderlich.</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Eine Reduzierung der Emissionen im Verkehr ist unerlässlich und u.a. durch Verkehrsvermeidung und Verkehrsverlagerung auf Schiene und Wasserstraße erreichbar. Das Binnenschiff bietet sich hier als nachhaltiges Verkehrsmittel mit freien Kapazitäten an.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Quelle:</a:t>
            </a:r>
            <a:br>
              <a:rPr lang="de-AT" sz="1200" kern="1200">
                <a:solidFill>
                  <a:schemeClr val="tx1"/>
                </a:solidFill>
                <a:effectLst/>
                <a:latin typeface="+mn-lt"/>
                <a:ea typeface="+mn-ea"/>
                <a:cs typeface="+mn-cs"/>
              </a:rPr>
            </a:br>
            <a:r>
              <a:rPr lang="de-AT" sz="1200" kern="1200">
                <a:solidFill>
                  <a:schemeClr val="tx1"/>
                </a:solidFill>
                <a:effectLst/>
                <a:latin typeface="+mn-lt"/>
                <a:ea typeface="+mn-ea"/>
                <a:cs typeface="+mn-cs"/>
              </a:rPr>
              <a:t>Europäisches Parlament (2022): https://www.europarl.europa.eu/news/de/press-room/20220119IPR21314/zukunft-europas-klimawandel-grosste-herausforderung-fur-die-eu-so-die-burger; Abruf 18.03.2025</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European </a:t>
            </a:r>
            <a:r>
              <a:rPr lang="de-AT" sz="1200" kern="1200" err="1">
                <a:solidFill>
                  <a:schemeClr val="tx1"/>
                </a:solidFill>
                <a:effectLst/>
                <a:latin typeface="+mn-lt"/>
                <a:ea typeface="+mn-ea"/>
                <a:cs typeface="+mn-cs"/>
              </a:rPr>
              <a:t>Commission</a:t>
            </a:r>
            <a:r>
              <a:rPr lang="de-AT" sz="1200" kern="1200">
                <a:solidFill>
                  <a:schemeClr val="tx1"/>
                </a:solidFill>
                <a:effectLst/>
                <a:latin typeface="+mn-lt"/>
                <a:ea typeface="+mn-ea"/>
                <a:cs typeface="+mn-cs"/>
              </a:rPr>
              <a:t> (2023): </a:t>
            </a:r>
            <a:r>
              <a:rPr lang="de-AT" sz="1200" kern="1200" err="1">
                <a:solidFill>
                  <a:schemeClr val="tx1"/>
                </a:solidFill>
                <a:effectLst/>
                <a:latin typeface="+mn-lt"/>
                <a:ea typeface="+mn-ea"/>
                <a:cs typeface="+mn-cs"/>
              </a:rPr>
              <a:t>Sustainable</a:t>
            </a:r>
            <a:r>
              <a:rPr lang="de-AT" sz="1200" kern="1200">
                <a:solidFill>
                  <a:schemeClr val="tx1"/>
                </a:solidFill>
                <a:effectLst/>
                <a:latin typeface="+mn-lt"/>
                <a:ea typeface="+mn-ea"/>
                <a:cs typeface="+mn-cs"/>
              </a:rPr>
              <a:t> &amp; Smart Mobility </a:t>
            </a:r>
            <a:r>
              <a:rPr lang="de-AT" sz="1200" kern="1200" err="1">
                <a:solidFill>
                  <a:schemeClr val="tx1"/>
                </a:solidFill>
                <a:effectLst/>
                <a:latin typeface="+mn-lt"/>
                <a:ea typeface="+mn-ea"/>
                <a:cs typeface="+mn-cs"/>
              </a:rPr>
              <a:t>Strategy</a:t>
            </a:r>
            <a:r>
              <a:rPr lang="de-AT" sz="1200" kern="1200">
                <a:solidFill>
                  <a:schemeClr val="tx1"/>
                </a:solidFill>
                <a:effectLst/>
                <a:latin typeface="+mn-lt"/>
                <a:ea typeface="+mn-ea"/>
                <a:cs typeface="+mn-cs"/>
              </a:rPr>
              <a:t>, In: https://transport.ec.europa.eu/transport-themes/mobility-strategy_en; Abruf 05.02.2025</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err="1">
                <a:solidFill>
                  <a:schemeClr val="tx1"/>
                </a:solidFill>
                <a:effectLst/>
                <a:latin typeface="+mn-lt"/>
                <a:ea typeface="+mn-ea"/>
                <a:cs typeface="+mn-cs"/>
              </a:rPr>
              <a:t>Freepik</a:t>
            </a:r>
            <a:r>
              <a:rPr lang="de-AT" sz="1200" kern="1200">
                <a:solidFill>
                  <a:schemeClr val="tx1"/>
                </a:solidFill>
                <a:effectLst/>
                <a:latin typeface="+mn-lt"/>
                <a:ea typeface="+mn-ea"/>
                <a:cs typeface="+mn-cs"/>
              </a:rPr>
              <a:t> (2024): https://de.freepik.com/vektoren-kostenlos/konzept-der-runde-der-umweltverschmutzung_10155239.htm; Abruf 14.05.2024</a:t>
            </a:r>
          </a:p>
          <a:p>
            <a:endParaRPr lang="de-AT"/>
          </a:p>
        </p:txBody>
      </p:sp>
      <p:sp>
        <p:nvSpPr>
          <p:cNvPr id="4" name="Kopfzeilenplatzhalter 3">
            <a:extLst>
              <a:ext uri="{FF2B5EF4-FFF2-40B4-BE49-F238E27FC236}">
                <a16:creationId xmlns:a16="http://schemas.microsoft.com/office/drawing/2014/main" id="{4BF24491-812B-E5D8-BDDE-9104DB5327A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5B19D60E-9E87-B770-388E-357975AE684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3D7F69D0-2B87-54C9-DF9F-CD4BD6F432FE}"/>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B131ADE-F528-CAD3-0C3A-39B1A553411B}"/>
              </a:ext>
            </a:extLst>
          </p:cNvPr>
          <p:cNvSpPr>
            <a:spLocks noGrp="1"/>
          </p:cNvSpPr>
          <p:nvPr>
            <p:ph type="sldNum" sz="quarter" idx="5"/>
          </p:nvPr>
        </p:nvSpPr>
        <p:spPr/>
        <p:txBody>
          <a:bodyPr/>
          <a:lstStyle/>
          <a:p>
            <a:fld id="{9B1635B3-DF70-4CFD-87CA-EB6AFDCA10EE}" type="slidenum">
              <a:rPr lang="de-AT" smtClean="0"/>
              <a:t>54</a:t>
            </a:fld>
            <a:endParaRPr lang="de-AT"/>
          </a:p>
        </p:txBody>
      </p:sp>
    </p:spTree>
    <p:extLst>
      <p:ext uri="{BB962C8B-B14F-4D97-AF65-F5344CB8AC3E}">
        <p14:creationId xmlns:p14="http://schemas.microsoft.com/office/powerpoint/2010/main" val="820761695"/>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a:t>In diesem interaktiven Video erfährst du, welche Wege Güter auf ihrem Weg bis ins Ladenregal zurück legen und wie Güterverkehr nachhaltig gestaltet werden kann – inklusive Quizfragen zum Mitmachen direkt im Video.</a:t>
            </a:r>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55</a:t>
            </a:fld>
            <a:endParaRPr lang="de-AT"/>
          </a:p>
        </p:txBody>
      </p:sp>
    </p:spTree>
    <p:extLst>
      <p:ext uri="{BB962C8B-B14F-4D97-AF65-F5344CB8AC3E}">
        <p14:creationId xmlns:p14="http://schemas.microsoft.com/office/powerpoint/2010/main" val="171142843"/>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5B0081-C805-542C-0EFD-C18AA03A8EDA}"/>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A6DA9C83-55A2-F4AB-034A-0A24F2FB65C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A9EFE05A-DAEA-9EFF-17DD-310B2DB4C5B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Fragen in der darüberlegenden Folie können als Aufwärmübung zum Thema „Die internationale Wasserstraße Donau“ verwendet werden.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Didaktischer Hinweis: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Diese Übung eignet sich besonders gut als aktivierender Einstieg in eine Unterrichtseinheit zur Binnenschifffahrt, nachhaltiger Logistik oder europäischer Infrastruktur. Die Fragen können zu Beginn zur Hypothesenbildung genutzt und am Ende der Einheit zur Reflexion und Vertiefung erneut aufgegriffen werden.</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Diskussionsinput (5-10 Minuten Diskussion): </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Wie viele Anrainerstaaten hat die Donau? 10</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Warum ist die Donau wichtig für die österreichische Wirtschaft? Wichtiger Transportweg. wichtig für internationalen Handel, Verbindung von Mittel- und Südeuropa, Schafft Arbeitsplätze zum Beispiel in Häfen, als Binnenschiffer, Anteil am BIP</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Welche großen Städte liegen an der Donau? Regensburg, Passau, Linz, Wien, Bratislava, Budapest, Novi </a:t>
            </a:r>
            <a:r>
              <a:rPr lang="de-AT" sz="1200" kern="1200" dirty="0" err="1">
                <a:solidFill>
                  <a:schemeClr val="tx1"/>
                </a:solidFill>
                <a:effectLst/>
                <a:latin typeface="+mn-lt"/>
                <a:ea typeface="+mn-ea"/>
                <a:cs typeface="+mn-cs"/>
              </a:rPr>
              <a:t>Sad</a:t>
            </a:r>
            <a:r>
              <a:rPr lang="de-AT" sz="1200" kern="1200" dirty="0">
                <a:solidFill>
                  <a:schemeClr val="tx1"/>
                </a:solidFill>
                <a:effectLst/>
                <a:latin typeface="+mn-lt"/>
                <a:ea typeface="+mn-ea"/>
                <a:cs typeface="+mn-cs"/>
              </a:rPr>
              <a:t>, Belgrad, Constanza…</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Input- mögliche Diskussionspunkte: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Infrastruktur: Welche Voraussetzungen braucht es, damit die Donau als Verkehrsweg effizient genutzt werden kann (z. B. Schleusen, Häfen, Schiffstypen)?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Wasserstraßen in Europa: Wie ist die Donau mit anderen Wasserwegen (z. B. Rhein-Main-Donau-Kanal) verbunden?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Märkte: Welche Güter werden über die Donau transportiert? Welche Länder profitieren besonders?</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Anrainerstaaten: Welche politischen Herausforderungen entstehen durch die Vielzahl an Donauanrainern?</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Verfügbarkeit der Donau: Wie beeinflussen Wasserstand, Klimawandel oder Umweltauflagen die Nutzbarkeit?</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Freie Kapazitäten: Warum wird die Donau trotz ihrer Kapazitäten vergleichsweise wenig genutzt?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Lernziele: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aktivieren ihr Vorwissen zur geografischen Lage und Bedeutung der Donau.</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Die </a:t>
            </a:r>
            <a:r>
              <a:rPr lang="de-AT" sz="1200" kern="1200" dirty="0" err="1">
                <a:solidFill>
                  <a:schemeClr val="tx1"/>
                </a:solidFill>
                <a:effectLst/>
                <a:latin typeface="+mn-lt"/>
                <a:ea typeface="+mn-ea"/>
                <a:cs typeface="+mn-cs"/>
              </a:rPr>
              <a:t>Schüler:innen</a:t>
            </a:r>
            <a:r>
              <a:rPr lang="de-AT" sz="1200" kern="1200" dirty="0">
                <a:solidFill>
                  <a:schemeClr val="tx1"/>
                </a:solidFill>
                <a:effectLst/>
                <a:latin typeface="+mn-lt"/>
                <a:ea typeface="+mn-ea"/>
                <a:cs typeface="+mn-cs"/>
              </a:rPr>
              <a:t> formulieren erste Fragen und Hypothesen zur Bedeutung der Donau für den europäischen Güterverkehr und die österreichische Wirtschaft.</a:t>
            </a:r>
          </a:p>
          <a:p>
            <a:pPr marL="0" marR="0" lvl="0" indent="0" algn="l" defTabSz="914400" rtl="0" eaLnBrk="1" fontAlgn="auto" latinLnBrk="0" hangingPunct="1">
              <a:lnSpc>
                <a:spcPct val="100000"/>
              </a:lnSpc>
              <a:spcBef>
                <a:spcPts val="0"/>
              </a:spcBef>
              <a:spcAft>
                <a:spcPts val="0"/>
              </a:spcAft>
              <a:buClrTx/>
              <a:buSzTx/>
              <a:buFontTx/>
              <a:buNone/>
              <a:tabLst/>
              <a:defRPr/>
            </a:pPr>
            <a:endParaRPr lang="de-AT" sz="1200" kern="1200" dirty="0">
              <a:solidFill>
                <a:schemeClr val="tx1"/>
              </a:solidFill>
              <a:effectLst/>
              <a:latin typeface="+mn-lt"/>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sz="1200" kern="1200" dirty="0">
                <a:solidFill>
                  <a:schemeClr val="tx1"/>
                </a:solidFill>
                <a:effectLst/>
                <a:latin typeface="+mn-lt"/>
                <a:ea typeface="+mn-ea"/>
                <a:cs typeface="+mn-cs"/>
              </a:rPr>
              <a:t>Viadonau (2019): Handbuch der Donauschifffahrt S. 46</a:t>
            </a:r>
          </a:p>
          <a:p>
            <a:endParaRPr lang="de-AT" dirty="0"/>
          </a:p>
        </p:txBody>
      </p:sp>
      <p:sp>
        <p:nvSpPr>
          <p:cNvPr id="4" name="Kopfzeilenplatzhalter 3">
            <a:extLst>
              <a:ext uri="{FF2B5EF4-FFF2-40B4-BE49-F238E27FC236}">
                <a16:creationId xmlns:a16="http://schemas.microsoft.com/office/drawing/2014/main" id="{A5012AC3-971D-86BD-925B-CB05F52C6C1C}"/>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E89A7BD2-8FEE-3F92-AB90-E8BF039E029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FE8CE181-C3A4-4E90-21C5-ADF811933C9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ED1BDCEA-F821-EC19-9F85-C8E24D1EEFC9}"/>
              </a:ext>
            </a:extLst>
          </p:cNvPr>
          <p:cNvSpPr>
            <a:spLocks noGrp="1"/>
          </p:cNvSpPr>
          <p:nvPr>
            <p:ph type="sldNum" sz="quarter" idx="5"/>
          </p:nvPr>
        </p:nvSpPr>
        <p:spPr/>
        <p:txBody>
          <a:bodyPr/>
          <a:lstStyle/>
          <a:p>
            <a:fld id="{9B1635B3-DF70-4CFD-87CA-EB6AFDCA10EE}" type="slidenum">
              <a:rPr lang="de-AT" smtClean="0"/>
              <a:t>57</a:t>
            </a:fld>
            <a:endParaRPr lang="de-AT"/>
          </a:p>
        </p:txBody>
      </p:sp>
    </p:spTree>
    <p:extLst>
      <p:ext uri="{BB962C8B-B14F-4D97-AF65-F5344CB8AC3E}">
        <p14:creationId xmlns:p14="http://schemas.microsoft.com/office/powerpoint/2010/main" val="1572024"/>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D16B16-1F0F-AE2D-9A55-94E9B4A7C79C}"/>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1A285317-838E-B4E3-0731-AE6A209B8740}"/>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C513B1A-E032-4BD5-9EE6-1099BE7A067F}"/>
              </a:ext>
            </a:extLst>
          </p:cNvPr>
          <p:cNvSpPr>
            <a:spLocks noGrp="1"/>
          </p:cNvSpPr>
          <p:nvPr>
            <p:ph type="body" idx="1"/>
          </p:nvPr>
        </p:nvSpPr>
        <p:spPr/>
        <p:txBody>
          <a:bodyPr/>
          <a:lstStyle/>
          <a:p>
            <a:r>
              <a:rPr lang="de-AT" sz="1200"/>
              <a:t>Quelle:</a:t>
            </a:r>
          </a:p>
          <a:p>
            <a:r>
              <a:rPr lang="de-AT" sz="1200" err="1"/>
              <a:t>Studyflix</a:t>
            </a:r>
            <a:r>
              <a:rPr lang="de-AT" sz="1200"/>
              <a:t> (2024): https://studyflix.de/erdkunde/donau-verlauf-5762, Abruf 08.04.2024</a:t>
            </a:r>
          </a:p>
          <a:p>
            <a:endParaRPr lang="de-AT" sz="1200"/>
          </a:p>
          <a:p>
            <a:r>
              <a:rPr lang="de-AT" sz="1200"/>
              <a:t>Fragen:</a:t>
            </a:r>
          </a:p>
          <a:p>
            <a:r>
              <a:rPr lang="de-AT" sz="1200"/>
              <a:t>1. Wo entspringt und wo mündet die Donau?</a:t>
            </a:r>
          </a:p>
          <a:p>
            <a:r>
              <a:rPr lang="de-AT" sz="1200"/>
              <a:t>Die Donau hat ihren Ursprung im Schwarzwald in Deutschland (Donaueschingen oder Breg) und mündet in Rumänien im Schwarzen Meer.</a:t>
            </a:r>
          </a:p>
          <a:p>
            <a:r>
              <a:rPr lang="de-AT" sz="1200"/>
              <a:t>2. Durch welche Länder fließt die Donau?</a:t>
            </a:r>
          </a:p>
          <a:p>
            <a:r>
              <a:rPr lang="de-AT" sz="1200"/>
              <a:t>Deutschland, Österreich, Slowakei, Ungarn, Kroatien, Serbien, Bulgarien, Moldawien, Ukraine, Rumänien</a:t>
            </a:r>
          </a:p>
          <a:p>
            <a:endParaRPr lang="de-AT" sz="1200"/>
          </a:p>
          <a:p>
            <a:r>
              <a:rPr lang="de-AT" sz="1200"/>
              <a:t>Die Donau ist mit einer Länge von 2.850 km der zweitlängste Fluss in Europa. Sie verläuft durch insgesamt zehn Länder und gilt als eine der ältesten und bedeutendsten Handelsrouten der Welt.</a:t>
            </a:r>
          </a:p>
          <a:p>
            <a:r>
              <a:rPr lang="de-AT" sz="1200"/>
              <a:t>Der Fluss entspringt nicht an einer genau definierten Quelle, der Ursprung liegt im Schwarzwald in Deutschland. Von dort aus fließt die Donau in Richtung Osten, durchquert verschiedene Länder und mündet letztendlich ins Schwarze Meer.</a:t>
            </a:r>
          </a:p>
          <a:p>
            <a:r>
              <a:rPr lang="de-AT" sz="1200"/>
              <a:t>Ab Bayern wird der Fluss schiffbar und durch den Main-Donau-Kanal mit anderen Wasserstraßen verbunden. Die Donau bildet bei ihrem Mündungsbereich ins Schwarze Meer das größte Flussdelta Europas. Es erstreckt sich über eine Fläche von rund 4.000 Quadratkilometern.</a:t>
            </a:r>
          </a:p>
          <a:p>
            <a:endParaRPr lang="de-AT"/>
          </a:p>
        </p:txBody>
      </p:sp>
      <p:sp>
        <p:nvSpPr>
          <p:cNvPr id="4" name="Kopfzeilenplatzhalter 3">
            <a:extLst>
              <a:ext uri="{FF2B5EF4-FFF2-40B4-BE49-F238E27FC236}">
                <a16:creationId xmlns:a16="http://schemas.microsoft.com/office/drawing/2014/main" id="{B7EF2B68-C67E-A78D-FD7A-32F25B318518}"/>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FA9CDC1-0908-717A-2F2C-F68BB014889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12F3A65-F5B7-A3B0-D4BD-6FA8B6D3DD91}"/>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71D63083-7AFE-7284-ACA7-4EDA28B8C06E}"/>
              </a:ext>
            </a:extLst>
          </p:cNvPr>
          <p:cNvSpPr>
            <a:spLocks noGrp="1"/>
          </p:cNvSpPr>
          <p:nvPr>
            <p:ph type="sldNum" sz="quarter" idx="5"/>
          </p:nvPr>
        </p:nvSpPr>
        <p:spPr/>
        <p:txBody>
          <a:bodyPr/>
          <a:lstStyle/>
          <a:p>
            <a:fld id="{9B1635B3-DF70-4CFD-87CA-EB6AFDCA10EE}" type="slidenum">
              <a:rPr lang="de-AT" smtClean="0"/>
              <a:t>58</a:t>
            </a:fld>
            <a:endParaRPr lang="de-AT"/>
          </a:p>
        </p:txBody>
      </p:sp>
    </p:spTree>
    <p:extLst>
      <p:ext uri="{BB962C8B-B14F-4D97-AF65-F5344CB8AC3E}">
        <p14:creationId xmlns:p14="http://schemas.microsoft.com/office/powerpoint/2010/main" val="3857977997"/>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D91372-AB01-1C2D-E424-686690D5C944}"/>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4291E008-E185-2B64-537C-FC7DD69535AE}"/>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CCD671A-2C4D-3090-8AA6-A57159A3DCAA}"/>
              </a:ext>
            </a:extLst>
          </p:cNvPr>
          <p:cNvSpPr>
            <a:spLocks noGrp="1"/>
          </p:cNvSpPr>
          <p:nvPr>
            <p:ph type="body" idx="1"/>
          </p:nvPr>
        </p:nvSpPr>
        <p:spPr/>
        <p:txBody>
          <a:bodyPr/>
          <a:lstStyle/>
          <a:p>
            <a:r>
              <a:rPr lang="de-AT" dirty="0"/>
              <a:t>Die Donau, welche vom Schwarzwald in Deutschland bis zur Mündung ins Schwarze Meer in Rumänien und Ukraine fließt, verläuft durch zehn Anrainerstaaten (Deutschland, Österreich, Slowakei, Ungarn, Kroatien, Serbien, Bulgarien, Rumänien, Moldau, Ukraine) und gilt damit als der Fluss mit der höchsten Internationalität weltweit.</a:t>
            </a:r>
          </a:p>
          <a:p>
            <a:r>
              <a:rPr lang="de-AT" dirty="0"/>
              <a:t>Die Donau ist 2.845 km lang und hat eine schiffbare Länge von 2.415 km für die internationale Güterschifffahrt.</a:t>
            </a:r>
          </a:p>
          <a:p>
            <a:endParaRPr lang="de-AT" dirty="0"/>
          </a:p>
          <a:p>
            <a:endParaRPr lang="de-AT" dirty="0"/>
          </a:p>
          <a:p>
            <a:r>
              <a:rPr lang="de-AT" dirty="0"/>
              <a:t>Quelle:</a:t>
            </a:r>
          </a:p>
          <a:p>
            <a:r>
              <a:rPr lang="de-AT" altLang="de-DE" baseline="0" dirty="0"/>
              <a:t>Viadonau (2019): </a:t>
            </a:r>
            <a:r>
              <a:rPr lang="de-DE" altLang="de-DE" sz="1200" dirty="0">
                <a:solidFill>
                  <a:schemeClr val="accent1"/>
                </a:solidFill>
              </a:rPr>
              <a:t>Handbuch der Donauschifffahrt </a:t>
            </a:r>
            <a:r>
              <a:rPr lang="de-AT" dirty="0"/>
              <a:t>S. 38 ff.</a:t>
            </a:r>
          </a:p>
          <a:p>
            <a:endParaRPr lang="de-AT" dirty="0"/>
          </a:p>
          <a:p>
            <a:r>
              <a:rPr lang="de-AT" dirty="0"/>
              <a:t>Bildquelle:</a:t>
            </a:r>
          </a:p>
          <a:p>
            <a:pPr marL="0" marR="0" lvl="0" indent="0" algn="l" defTabSz="914400" rtl="0" eaLnBrk="1" fontAlgn="auto" latinLnBrk="0" hangingPunct="1">
              <a:lnSpc>
                <a:spcPct val="100000"/>
              </a:lnSpc>
              <a:spcBef>
                <a:spcPts val="0"/>
              </a:spcBef>
              <a:spcAft>
                <a:spcPts val="0"/>
              </a:spcAft>
              <a:buClrTx/>
              <a:buSzTx/>
              <a:buFontTx/>
              <a:buNone/>
              <a:tabLst/>
              <a:defRPr/>
            </a:pPr>
            <a:r>
              <a:rPr lang="de-AT" dirty="0"/>
              <a:t>Pixabay (2025): https://pixabay.com/de/photos/schl%C3%B6gen-sch%C3%B6gener-schlinge-donau-4795383/; Abruf 20.03.2025</a:t>
            </a:r>
          </a:p>
          <a:p>
            <a:endParaRPr lang="de-AT" dirty="0"/>
          </a:p>
        </p:txBody>
      </p:sp>
      <p:sp>
        <p:nvSpPr>
          <p:cNvPr id="4" name="Kopfzeilenplatzhalter 3">
            <a:extLst>
              <a:ext uri="{FF2B5EF4-FFF2-40B4-BE49-F238E27FC236}">
                <a16:creationId xmlns:a16="http://schemas.microsoft.com/office/drawing/2014/main" id="{0C5C3B94-393F-82EE-A9CB-A7023D22DF7B}"/>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DB6EDEE-D4B3-4C22-B07B-A7D58DC4561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2D4B19C1-4BC9-5396-0275-48E78DB0E472}"/>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6277878B-C82C-9975-1A56-F66996EA9A46}"/>
              </a:ext>
            </a:extLst>
          </p:cNvPr>
          <p:cNvSpPr>
            <a:spLocks noGrp="1"/>
          </p:cNvSpPr>
          <p:nvPr>
            <p:ph type="sldNum" sz="quarter" idx="5"/>
          </p:nvPr>
        </p:nvSpPr>
        <p:spPr/>
        <p:txBody>
          <a:bodyPr/>
          <a:lstStyle/>
          <a:p>
            <a:fld id="{9B1635B3-DF70-4CFD-87CA-EB6AFDCA10EE}" type="slidenum">
              <a:rPr lang="de-AT" smtClean="0"/>
              <a:t>59</a:t>
            </a:fld>
            <a:endParaRPr lang="de-AT"/>
          </a:p>
        </p:txBody>
      </p:sp>
    </p:spTree>
    <p:extLst>
      <p:ext uri="{BB962C8B-B14F-4D97-AF65-F5344CB8AC3E}">
        <p14:creationId xmlns:p14="http://schemas.microsoft.com/office/powerpoint/2010/main" val="2046458206"/>
      </p:ext>
    </p:extLst>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9C1E2F8-D5F3-8684-6853-F8BC39E3D19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3D0FF7F7-6489-20A5-0DC9-39610D890EA2}"/>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F70D43C1-A624-10C5-6AF6-291537541CBD}"/>
              </a:ext>
            </a:extLst>
          </p:cNvPr>
          <p:cNvSpPr>
            <a:spLocks noGrp="1"/>
          </p:cNvSpPr>
          <p:nvPr>
            <p:ph type="body" idx="1"/>
          </p:nvPr>
        </p:nvSpPr>
        <p:spPr/>
        <p:txBody>
          <a:bodyPr/>
          <a:lstStyle/>
          <a:p>
            <a:r>
              <a:rPr lang="de-AT" dirty="0"/>
              <a:t>Die Binnenschifffahrt wird hauptsächlich von Massengütern dominiert. Dazu gehören beispielsweise Agrarprodukte, Erze, Kohle und Stahl. Insbesondere für die Stahlindustrie in Österreich (voestalpine mit Sitz in Linz an der Donau) ist die Binnenschifffahrt ein wichtiger Verkehrsträger.</a:t>
            </a:r>
          </a:p>
          <a:p>
            <a:endParaRPr lang="de-AT" dirty="0"/>
          </a:p>
          <a:p>
            <a:r>
              <a:rPr lang="de-AT" dirty="0"/>
              <a:t>Eine wichtige Tätigkeit der Binnenschifffahrt ist der Transport von Gefahrgut, das brennbare flüssige Güter wie Benzin und Heizöl, chemische Grundstoffe wie Methanol, Endprodukte wie Säuren und verflüssigte Gase wie Ammoniak umfasst aber auch trockene, gefährliche Güter, die in loser Schüttung transportiert werden. Sicherheitsnormen und –</a:t>
            </a:r>
            <a:r>
              <a:rPr lang="de-AT" dirty="0" err="1"/>
              <a:t>standards</a:t>
            </a:r>
            <a:r>
              <a:rPr lang="de-AT" dirty="0"/>
              <a:t> sind für diesen Transport unerlässlich. </a:t>
            </a:r>
            <a:br>
              <a:rPr lang="de-AT" dirty="0"/>
            </a:br>
            <a:endParaRPr lang="de-AT" dirty="0"/>
          </a:p>
          <a:p>
            <a:r>
              <a:rPr lang="de-AT" dirty="0"/>
              <a:t>Die Beförderung von Containern per Binnenschiff hat sich in den letzten Jahren mehr als verdoppelt. Ein Großteil des Container- und </a:t>
            </a:r>
            <a:r>
              <a:rPr lang="de-AT" dirty="0" err="1"/>
              <a:t>Hinterlandverkehrs</a:t>
            </a:r>
            <a:r>
              <a:rPr lang="de-AT" dirty="0"/>
              <a:t> wird am Rhein und über die ZARA-Häfen (</a:t>
            </a:r>
            <a:r>
              <a:rPr lang="de-AT" dirty="0" err="1"/>
              <a:t>Zeebrügge</a:t>
            </a:r>
            <a:r>
              <a:rPr lang="de-AT" dirty="0"/>
              <a:t>, Antwerpen, Rotterdam, Amsterdam) abgewickelt.</a:t>
            </a:r>
          </a:p>
          <a:p>
            <a:endParaRPr lang="de-AT" dirty="0"/>
          </a:p>
          <a:p>
            <a:r>
              <a:rPr lang="de-AT" b="0" i="0" dirty="0">
                <a:solidFill>
                  <a:srgbClr val="374151"/>
                </a:solidFill>
                <a:effectLst/>
                <a:latin typeface="Söhne"/>
              </a:rPr>
              <a:t>Binnenschiffe eignen sich aufgrund ihrer Abmessungen besonders gut für den Transport von schweren oder sperrigen Ladungen. Diese Schiffe können Punktbelastungen von über 40 Tonnen pro Quadratmeter oder Stückgewichte bis zu 1.000 Tonnen standhalten. Der Transport von Schwergut auf dem Wasser bietet klare Vorteile: Die Infrastruktur wird nicht beschädigt und es müssen keine Hindernisse wie Laternen oder Bäume im Vorfeld entfernt werden, wie es beim Lkw-Verkehr der Fall wäre. Vermehrt werden auf Wasserstraßen beispielsweise Turbinen oder Rotorblätter für Windkraftanlagen transportiert. Die steigenden Zahlen von Schwerguttransporten auf Binnenschiffen in den letzten Jahren belegen diesen Trend.</a:t>
            </a:r>
          </a:p>
          <a:p>
            <a:br>
              <a:rPr lang="de-AT" dirty="0"/>
            </a:br>
            <a:r>
              <a:rPr lang="de-AT" b="0" i="0" dirty="0">
                <a:solidFill>
                  <a:srgbClr val="374151"/>
                </a:solidFill>
                <a:effectLst/>
                <a:latin typeface="Söhne"/>
              </a:rPr>
              <a:t>RoRo-Schiffe sind spezielle Schiffe, die bewegliche Güter transportieren, bei dem die Ladung auf das Schiff gefahren wird (Roll-on-roll-off). Dabei handelt es sich meist um eine Kombination aus Fahrzeugen wie Pkw oder Lkw oder Zügen, die selbst an Bord der Schiffe fahren können aber auch um Ladeeinheiten, die mit Zugmaschinen an Bord gerollt werden. RoRo-Schiffe besitzen befahrbare Decks und meist variable Deckhöhen, um den Laderaum flexibler zu nutzen. RoRo-Schiffe sind vor allem für die Automobilindustrie von Bedeutung. </a:t>
            </a:r>
          </a:p>
          <a:p>
            <a:endParaRPr lang="de-AT" dirty="0"/>
          </a:p>
          <a:p>
            <a:r>
              <a:rPr lang="de-AT" dirty="0"/>
              <a:t>Quelle:</a:t>
            </a:r>
          </a:p>
          <a:p>
            <a:r>
              <a:rPr lang="de-AT" dirty="0"/>
              <a:t>BDB (2025): https://www.binnenschiff.de/system-wasserstrasse/gueterschifffahrt/; Abruf 18.03.2025</a:t>
            </a:r>
          </a:p>
          <a:p>
            <a:r>
              <a:rPr lang="de-AT" altLang="de-DE" baseline="0" dirty="0"/>
              <a:t>Viadonau (2019): </a:t>
            </a:r>
            <a:r>
              <a:rPr lang="de-DE" altLang="de-DE" sz="1200" dirty="0">
                <a:solidFill>
                  <a:schemeClr val="accent1"/>
                </a:solidFill>
              </a:rPr>
              <a:t>Handbuch der Donauschifffahrt </a:t>
            </a:r>
            <a:r>
              <a:rPr lang="de-AT" altLang="de-DE" sz="1200" dirty="0">
                <a:solidFill>
                  <a:schemeClr val="accent1"/>
                </a:solidFill>
              </a:rPr>
              <a:t>S. 161 ff.</a:t>
            </a:r>
            <a:endParaRPr lang="de-AT" dirty="0"/>
          </a:p>
          <a:p>
            <a:endParaRPr lang="de-AT" dirty="0"/>
          </a:p>
          <a:p>
            <a:endParaRPr lang="de-AT" dirty="0"/>
          </a:p>
          <a:p>
            <a:r>
              <a:rPr lang="de-AT" dirty="0"/>
              <a:t>Bildquelle:</a:t>
            </a:r>
          </a:p>
          <a:p>
            <a:r>
              <a:rPr lang="de-AT" dirty="0"/>
              <a:t>https://www.flaticon.com/de/kostenlose-icons/mehl; Mehl Icons erstellt von </a:t>
            </a:r>
            <a:r>
              <a:rPr lang="de-AT" dirty="0" err="1"/>
              <a:t>Freepik</a:t>
            </a:r>
            <a:r>
              <a:rPr lang="de-AT" dirty="0"/>
              <a:t> – Flaticon; Abruf 07.02.2025</a:t>
            </a:r>
          </a:p>
          <a:p>
            <a:r>
              <a:rPr lang="de-AT" dirty="0"/>
              <a:t>https://www.flaticon.com/de/kostenlose-icons/gefahrgut; Gefahrgut Icons erstellt von </a:t>
            </a:r>
            <a:r>
              <a:rPr lang="de-AT" dirty="0" err="1"/>
              <a:t>surang</a:t>
            </a:r>
            <a:r>
              <a:rPr lang="de-AT" dirty="0"/>
              <a:t> – Flaticon</a:t>
            </a:r>
            <a:r>
              <a:rPr lang="en-US" dirty="0"/>
              <a:t>; </a:t>
            </a:r>
            <a:r>
              <a:rPr lang="en-US" dirty="0" err="1"/>
              <a:t>Abruf</a:t>
            </a:r>
            <a:r>
              <a:rPr lang="en-US" dirty="0"/>
              <a:t> 19.04.2024</a:t>
            </a:r>
            <a:endParaRPr lang="de-AT" dirty="0"/>
          </a:p>
          <a:p>
            <a:r>
              <a:rPr lang="de-AT" dirty="0"/>
              <a:t>https://www.flaticon.com/de/kostenlose-icons/container; Container Icons erstellt von </a:t>
            </a:r>
            <a:r>
              <a:rPr lang="de-AT" dirty="0" err="1"/>
              <a:t>Freepik</a:t>
            </a:r>
            <a:r>
              <a:rPr lang="de-AT" dirty="0"/>
              <a:t> – Flaticon; Abruf 07.02.2025</a:t>
            </a:r>
          </a:p>
          <a:p>
            <a:r>
              <a:rPr lang="de-AT" dirty="0"/>
              <a:t>https://www.flaticon.com/de/kostenlose-icons/metall; Metall Icons erstellt von </a:t>
            </a:r>
            <a:r>
              <a:rPr lang="de-AT" dirty="0" err="1"/>
              <a:t>surang</a:t>
            </a:r>
            <a:r>
              <a:rPr lang="de-AT" dirty="0"/>
              <a:t> – Flaticon; Abruf 07.02.2025</a:t>
            </a:r>
          </a:p>
          <a:p>
            <a:r>
              <a:rPr lang="en-US" dirty="0"/>
              <a:t>https://www.flaticon.com/free-icons/ferry-boat; Ferry boat icons created by </a:t>
            </a:r>
            <a:r>
              <a:rPr lang="en-US" dirty="0" err="1"/>
              <a:t>Freepik</a:t>
            </a:r>
            <a:r>
              <a:rPr lang="en-US" dirty="0"/>
              <a:t> – </a:t>
            </a:r>
            <a:r>
              <a:rPr lang="en-US" dirty="0" err="1"/>
              <a:t>Flaticon</a:t>
            </a:r>
            <a:r>
              <a:rPr lang="en-US" dirty="0"/>
              <a:t>; </a:t>
            </a:r>
            <a:r>
              <a:rPr lang="en-US" dirty="0" err="1"/>
              <a:t>Abruf</a:t>
            </a:r>
            <a:r>
              <a:rPr lang="en-US" dirty="0"/>
              <a:t> 19.04.2024</a:t>
            </a:r>
            <a:endParaRPr lang="de-AT" dirty="0"/>
          </a:p>
          <a:p>
            <a:endParaRPr lang="de-AT" dirty="0"/>
          </a:p>
        </p:txBody>
      </p:sp>
      <p:sp>
        <p:nvSpPr>
          <p:cNvPr id="4" name="Kopfzeilenplatzhalter 3">
            <a:extLst>
              <a:ext uri="{FF2B5EF4-FFF2-40B4-BE49-F238E27FC236}">
                <a16:creationId xmlns:a16="http://schemas.microsoft.com/office/drawing/2014/main" id="{6B645D36-9BF5-B2C2-817E-9977F687657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BDAD4C3-46A9-7005-598D-BD8D9559A2AA}"/>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B08042B6-5E1A-14FF-A3B9-425CBA1796D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942B214-5032-FDBE-861C-2F74A4FFA3EA}"/>
              </a:ext>
            </a:extLst>
          </p:cNvPr>
          <p:cNvSpPr>
            <a:spLocks noGrp="1"/>
          </p:cNvSpPr>
          <p:nvPr>
            <p:ph type="sldNum" sz="quarter" idx="5"/>
          </p:nvPr>
        </p:nvSpPr>
        <p:spPr/>
        <p:txBody>
          <a:bodyPr/>
          <a:lstStyle/>
          <a:p>
            <a:fld id="{9B1635B3-DF70-4CFD-87CA-EB6AFDCA10EE}" type="slidenum">
              <a:rPr lang="de-AT" smtClean="0"/>
              <a:t>60</a:t>
            </a:fld>
            <a:endParaRPr lang="de-AT"/>
          </a:p>
        </p:txBody>
      </p:sp>
    </p:spTree>
    <p:extLst>
      <p:ext uri="{BB962C8B-B14F-4D97-AF65-F5344CB8AC3E}">
        <p14:creationId xmlns:p14="http://schemas.microsoft.com/office/powerpoint/2010/main" val="3549060248"/>
      </p:ext>
    </p:extLst>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0B3DF7E-C9D3-319A-F0A0-033DB3B62BF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3D27BF7-10F9-09A8-337A-465BC1C1F72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0BC86E68-0230-2AED-FB3B-D414365FEEBF}"/>
              </a:ext>
            </a:extLst>
          </p:cNvPr>
          <p:cNvSpPr>
            <a:spLocks noGrp="1"/>
          </p:cNvSpPr>
          <p:nvPr>
            <p:ph type="body" idx="1"/>
          </p:nvPr>
        </p:nvSpPr>
        <p:spPr/>
        <p:txBody>
          <a:bodyPr/>
          <a:lstStyle/>
          <a:p>
            <a:r>
              <a:rPr lang="de-AT" err="1"/>
              <a:t>Expert:innenrunde</a:t>
            </a:r>
            <a:r>
              <a:rPr lang="de-AT"/>
              <a:t> zur Donau – Wasserstraßen im Fokus</a:t>
            </a:r>
          </a:p>
          <a:p>
            <a:r>
              <a:rPr lang="de-AT"/>
              <a:t>Dauer: 30-40 Minuten (10 Min Recherchephase, 10–15 Min Kurzpräsentationen der Gruppen, 10–15 Min gemeinsame Abschlussdiskussion)</a:t>
            </a:r>
          </a:p>
          <a:p>
            <a:endParaRPr lang="de-AT"/>
          </a:p>
          <a:p>
            <a:r>
              <a:rPr lang="de-AT"/>
              <a:t>Die </a:t>
            </a:r>
            <a:r>
              <a:rPr lang="de-AT" err="1"/>
              <a:t>Schüler:innen</a:t>
            </a:r>
            <a:r>
              <a:rPr lang="de-AT"/>
              <a:t> arbeiten in Gruppen. Jede Gruppe bekommt ein Thema:</a:t>
            </a:r>
          </a:p>
          <a:p>
            <a:r>
              <a:rPr lang="de-AT"/>
              <a:t>Welche Rolle spielt der Gütertransport auf Wasserstraßen in der globalen Wirtschaft?</a:t>
            </a:r>
          </a:p>
          <a:p>
            <a:r>
              <a:rPr lang="de-AT"/>
              <a:t>Welche Vorteile bietet der Gütertransport auf Wasserstraßen im Vergleich zu anderen Verkehrsträgern?</a:t>
            </a:r>
          </a:p>
          <a:p>
            <a:r>
              <a:rPr lang="de-AT"/>
              <a:t>Welche bekannten europäischen Wasserstraßen gibt es außer der Donau noch und wie sind sie miteinander verbunden?</a:t>
            </a:r>
          </a:p>
          <a:p>
            <a:r>
              <a:rPr lang="de-AT"/>
              <a:t>Vor welchen aktuellen Problemen steht die Donau-Schifffahrt? </a:t>
            </a:r>
          </a:p>
          <a:p>
            <a:r>
              <a:rPr lang="de-AT"/>
              <a:t>Die Zukunft der Donau: Wie könnte man die Wasserstraße nachhaltiger machen?</a:t>
            </a:r>
          </a:p>
          <a:p>
            <a:endParaRPr lang="de-AT"/>
          </a:p>
          <a:p>
            <a:r>
              <a:rPr lang="de-AT"/>
              <a:t>Ablauf:</a:t>
            </a:r>
          </a:p>
          <a:p>
            <a:r>
              <a:rPr lang="de-AT"/>
              <a:t> Jede Gruppe recherchiert 10 Minuten im Internet, auch die Befragung von KI (z.B. ChatGPT) ist erlaubt.</a:t>
            </a:r>
          </a:p>
          <a:p>
            <a:r>
              <a:rPr lang="de-AT"/>
              <a:t> Anschließend stellt jede Gruppe ihr Thema in 2-3 Sätzen vor.</a:t>
            </a:r>
          </a:p>
          <a:p>
            <a:r>
              <a:rPr lang="de-AT"/>
              <a:t> Abschluss: Gemeinsame Diskussion zur Bedeutung von Wasserstraßen bzw. der Donau.</a:t>
            </a:r>
          </a:p>
          <a:p>
            <a:endParaRPr lang="de-AT"/>
          </a:p>
          <a:p>
            <a:r>
              <a:rPr lang="de-AT"/>
              <a:t>Lernziele:</a:t>
            </a:r>
          </a:p>
          <a:p>
            <a:r>
              <a:rPr lang="de-AT"/>
              <a:t>Die </a:t>
            </a:r>
            <a:r>
              <a:rPr lang="de-AT" err="1"/>
              <a:t>Schüler:innen</a:t>
            </a:r>
            <a:r>
              <a:rPr lang="de-AT"/>
              <a:t> diskutieren die Bedeutung von Wasserstraßen im Kontext nachhaltiger Mobilität und globaler Wirtschaft.</a:t>
            </a:r>
          </a:p>
          <a:p>
            <a:r>
              <a:rPr lang="de-AT"/>
              <a:t>Die </a:t>
            </a:r>
            <a:r>
              <a:rPr lang="de-AT" err="1"/>
              <a:t>Schüler:innen</a:t>
            </a:r>
            <a:r>
              <a:rPr lang="de-AT"/>
              <a:t> reflektieren, wie Infrastruktur, Umwelt und Handel miteinander verknüpft sind.</a:t>
            </a:r>
          </a:p>
          <a:p>
            <a:r>
              <a:rPr lang="de-AT"/>
              <a:t>Die </a:t>
            </a:r>
            <a:r>
              <a:rPr lang="de-AT" err="1"/>
              <a:t>Schüler:innen</a:t>
            </a:r>
            <a:r>
              <a:rPr lang="de-AT"/>
              <a:t> stärken ihre Teamarbeit, Medienkompetenz und Argumentationsfähigkeit.</a:t>
            </a:r>
          </a:p>
        </p:txBody>
      </p:sp>
      <p:sp>
        <p:nvSpPr>
          <p:cNvPr id="4" name="Kopfzeilenplatzhalter 3">
            <a:extLst>
              <a:ext uri="{FF2B5EF4-FFF2-40B4-BE49-F238E27FC236}">
                <a16:creationId xmlns:a16="http://schemas.microsoft.com/office/drawing/2014/main" id="{500C88DD-5C81-7435-00E1-490F3E11ADF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086B6A82-C03B-45FC-0A86-D4D9E31AE33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562E88C7-94BE-5D4B-9DAE-C806764949C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0C66E0-F9B3-864A-4EBE-554084D4BBA4}"/>
              </a:ext>
            </a:extLst>
          </p:cNvPr>
          <p:cNvSpPr>
            <a:spLocks noGrp="1"/>
          </p:cNvSpPr>
          <p:nvPr>
            <p:ph type="sldNum" sz="quarter" idx="5"/>
          </p:nvPr>
        </p:nvSpPr>
        <p:spPr/>
        <p:txBody>
          <a:bodyPr/>
          <a:lstStyle/>
          <a:p>
            <a:fld id="{9B1635B3-DF70-4CFD-87CA-EB6AFDCA10EE}" type="slidenum">
              <a:rPr lang="de-AT" smtClean="0"/>
              <a:t>61</a:t>
            </a:fld>
            <a:endParaRPr lang="de-AT"/>
          </a:p>
        </p:txBody>
      </p:sp>
    </p:spTree>
    <p:extLst>
      <p:ext uri="{BB962C8B-B14F-4D97-AF65-F5344CB8AC3E}">
        <p14:creationId xmlns:p14="http://schemas.microsoft.com/office/powerpoint/2010/main" val="4175227767"/>
      </p:ext>
    </p:extLst>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1426D4-0902-5F6C-030F-C37ED1093421}"/>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522C5742-D1DD-AC3E-B815-E0F8684F208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4D3456F-97C2-F257-ED01-CF08C55C63D4}"/>
              </a:ext>
            </a:extLst>
          </p:cNvPr>
          <p:cNvSpPr>
            <a:spLocks noGrp="1"/>
          </p:cNvSpPr>
          <p:nvPr>
            <p:ph type="body" idx="1"/>
          </p:nvPr>
        </p:nvSpPr>
        <p:spPr/>
        <p:txBody>
          <a:bodyPr/>
          <a:lstStyle/>
          <a:p>
            <a:r>
              <a:rPr lang="de-AT"/>
              <a:t>Maßnahmen, um die Nachhaltigkeit und Nutzbarkeit der Binnenschifffahrt weiter voranzutreiben:</a:t>
            </a:r>
          </a:p>
          <a:p>
            <a:r>
              <a:rPr lang="de-AT"/>
              <a:t>Retrofitting bezeichnet den Prozess, bei dem bestehende Schiffe mit moderner Technologie ausgestattet werden, um ihre Wettbewerbsfähigkeit zu erhalten, Kraftstoff zu sparen und umweltfreundlicher zu werden. Ein Beispiel dafür ist die Umrüstung der "MSC Flaminia" durch die Reederei NSB nach einem Brand. Durch die Installation eines neuen Bugwulsts und Propellers konnte der Kraftstoffverbrauch um bis zu zwölf Prozent reduziert werden. Das Retrofitting dient auch als Demonstration, dass ältere Schiffe mit modernem Design und Effizienz mit neuen Schiffen konkurrieren können.</a:t>
            </a:r>
          </a:p>
          <a:p>
            <a:r>
              <a:rPr lang="de-AT"/>
              <a:t>Digitalisierung: Durch den Einsatz moderner Technologien wie automatisierte Systeme, Telematik und Datenanalyse können Effizienzsteigerungen und Emissionsreduktionen erzielt werden. Die digitale Vernetzung von Schiffen und Häfen ermöglicht beispielsweise eine optimierte Routenplanung, eine verbesserte Ladungsverfolgung und eine effizientere Nutzung von Ressourcen wie Treibstoff. Die Digitalisierung trägt zur Steigerung der Effizienz, Kostensenkung und Umweltentlastung in der Binnenschifffahrt bei.</a:t>
            </a:r>
          </a:p>
          <a:p>
            <a:r>
              <a:rPr lang="de-AT"/>
              <a:t>Gewässervernetzungen unterstützt eine verstärkte Nutzbarkeit der Binnenschifffahrt, dabei geht es um die Verbesserung der Wasserstraßeninfrastruktur und die Schaffung effizienter Verbindungen zwischen verschiedenen Gewässern. Das Ziel ist es, den Transport von Gütern auf Binnenschiffen zu erleichtern und gleichzeitig die Umweltauswirkungen zu minimieren. Dies wird durch die Optimierung von Wasserstraßen, den Ausbau von Schleusen und die Reduzierung von Engpässen erreicht, was zu kürzeren Transportzeiten, geringerem Energieverbrauch und weniger CO2-Emissionen führt.</a:t>
            </a:r>
          </a:p>
          <a:p>
            <a:r>
              <a:rPr lang="de-AT"/>
              <a:t>Der Einsatz von umweltfreundlichen Kraftstoffen, Umstieg auf alternative Antriebssysteme wie Elektromobilität oder Wasserstoffantrieb tragen zu einer nachhaltigen Binnenschifffahrt bei. </a:t>
            </a:r>
          </a:p>
          <a:p>
            <a:r>
              <a:rPr lang="de-AT"/>
              <a:t>Die Erschließung neuer Märkte und Marktsegmente (z.B. Containertransport) kann den Anteil der Binnenschifffahrt am Gesamtverkehr erhöhen.</a:t>
            </a:r>
          </a:p>
          <a:p>
            <a:endParaRPr lang="de-AT"/>
          </a:p>
          <a:p>
            <a:r>
              <a:rPr lang="de-AT"/>
              <a:t>Quelle:</a:t>
            </a:r>
          </a:p>
          <a:p>
            <a:r>
              <a:rPr lang="de-AT"/>
              <a:t>Bundesanstalt für Wasserbau (2017): Kolloquium Wasserbauliche Herausforderungen an den Binnenschifffahrtsstraßen, https://izw.baw.de/</a:t>
            </a:r>
            <a:r>
              <a:rPr lang="de-AT" err="1"/>
              <a:t>publikationen</a:t>
            </a:r>
            <a:r>
              <a:rPr lang="de-AT"/>
              <a:t>/</a:t>
            </a:r>
            <a:r>
              <a:rPr lang="de-AT" err="1"/>
              <a:t>kolloquien</a:t>
            </a:r>
            <a:r>
              <a:rPr lang="de-AT"/>
              <a:t>/0/02_Kempmann-Kriedel_Rusche-Pauli-Georges_Herausforderungen....</a:t>
            </a:r>
            <a:r>
              <a:rPr lang="de-AT" err="1"/>
              <a:t>pdf</a:t>
            </a:r>
            <a:r>
              <a:rPr lang="de-AT"/>
              <a:t>; Abruf: 18.03.2025</a:t>
            </a:r>
          </a:p>
          <a:p>
            <a:r>
              <a:rPr lang="de-AT"/>
              <a:t>Verband deutscher Reeder (2016): https://www.reederverband.de/sites/default/files/publikationen/deutsche_seeschifffahrt/deutsche_seeschifffahrt_2016_-_umweltspecial.pdf; Abruf 18.03.2025</a:t>
            </a:r>
          </a:p>
          <a:p>
            <a:r>
              <a:rPr lang="de-AT"/>
              <a:t>Heinzelmann, Christoph / Bödefeld, Jörg / Duric, </a:t>
            </a:r>
            <a:r>
              <a:rPr lang="de-AT" err="1"/>
              <a:t>Zorana</a:t>
            </a:r>
            <a:r>
              <a:rPr lang="de-AT"/>
              <a:t> (2020): Digitalisierung im Verkehrswasserbau. Bautechnik, 97; In: https://doi.org/10.1002/bate.202000029; S. 441-444</a:t>
            </a:r>
          </a:p>
          <a:p>
            <a:endParaRPr lang="de-AT"/>
          </a:p>
          <a:p>
            <a:r>
              <a:rPr lang="de-AT"/>
              <a:t>Bildquelle:</a:t>
            </a:r>
          </a:p>
          <a:p>
            <a:r>
              <a:rPr lang="de-AT"/>
              <a:t>generiert mit KI (Microsoft Copilot) am 12.06.2025, Prompt: „Erstelle ein Bild eines futuristischen Frachtschiffs (geladene Container), das Visionen und Entwicklungstrends in der Binnenschifffahrt zeigt – mit Fokus auf moderne Technologien, Nachhaltigkeit und autonomes Navigieren. Urbanes Hafenumfeld entlang vom Fluss.“</a:t>
            </a:r>
          </a:p>
          <a:p>
            <a:endParaRPr lang="de-AT"/>
          </a:p>
        </p:txBody>
      </p:sp>
      <p:sp>
        <p:nvSpPr>
          <p:cNvPr id="4" name="Kopfzeilenplatzhalter 3">
            <a:extLst>
              <a:ext uri="{FF2B5EF4-FFF2-40B4-BE49-F238E27FC236}">
                <a16:creationId xmlns:a16="http://schemas.microsoft.com/office/drawing/2014/main" id="{4B6161CB-3C82-FC57-0ED9-5C92BD9B15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3143DCA6-961A-78B6-77AB-BEEED185128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7AC7DF8F-A218-D547-E54B-89028D1ED44A}"/>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7F30640-7AE1-E386-3426-5BAEF36F4A21}"/>
              </a:ext>
            </a:extLst>
          </p:cNvPr>
          <p:cNvSpPr>
            <a:spLocks noGrp="1"/>
          </p:cNvSpPr>
          <p:nvPr>
            <p:ph type="sldNum" sz="quarter" idx="5"/>
          </p:nvPr>
        </p:nvSpPr>
        <p:spPr/>
        <p:txBody>
          <a:bodyPr/>
          <a:lstStyle/>
          <a:p>
            <a:fld id="{9B1635B3-DF70-4CFD-87CA-EB6AFDCA10EE}" type="slidenum">
              <a:rPr lang="de-AT" smtClean="0"/>
              <a:t>62</a:t>
            </a:fld>
            <a:endParaRPr lang="de-AT"/>
          </a:p>
        </p:txBody>
      </p:sp>
    </p:spTree>
    <p:extLst>
      <p:ext uri="{BB962C8B-B14F-4D97-AF65-F5344CB8AC3E}">
        <p14:creationId xmlns:p14="http://schemas.microsoft.com/office/powerpoint/2010/main" val="4211001857"/>
      </p:ext>
    </p:extLst>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4961DE-DE8D-B243-B772-05843BF419A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2A24D2D-5E94-63CE-C8B1-569A9C48BE73}"/>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14D0180B-3686-8997-85B1-22E3BC602674}"/>
              </a:ext>
            </a:extLst>
          </p:cNvPr>
          <p:cNvSpPr>
            <a:spLocks noGrp="1"/>
          </p:cNvSpPr>
          <p:nvPr>
            <p:ph type="body" idx="1"/>
          </p:nvPr>
        </p:nvSpPr>
        <p:spPr/>
        <p:txBody>
          <a:bodyPr/>
          <a:lstStyle/>
          <a:p>
            <a:r>
              <a:rPr lang="de-AT"/>
              <a:t>Mit der Implementierung der Smart Port Idee am Hamburger Hafen kann die Effizienzsteigerung in einer neuen Dimension durchgeführt werden, durch Sensortechnik, Analyse-, Prognose- und Informationssysteme werden in Echtzeit sämtliche Möglichkeiten zur Effizienzsteigerung genutzt. Dadurch kann die Vernetzung von Verkehrsströme, Infrastruktur und Warenströme optimal erfolgen. </a:t>
            </a:r>
          </a:p>
          <a:p>
            <a:r>
              <a:rPr lang="de-AT"/>
              <a:t>Große Worte, aber was steckt dahinter: </a:t>
            </a:r>
          </a:p>
          <a:p>
            <a:r>
              <a:rPr lang="de-AT"/>
              <a:t>Durch die Ausstattung von Sensortechnik im Fuhrpark kann zu jeder Zeit der Standort festgestellt werden, effiziente Transportwege geplant und gestaltet werden, dies führt zu einer besseren Auslastung des Fuhrparkes</a:t>
            </a:r>
          </a:p>
          <a:p>
            <a:r>
              <a:rPr lang="de-AT"/>
              <a:t>Dokumentation von Instandhaltungen erfolgen in digitalem Format, können dadurch jederzeit abgerufen und aktualisiert werden</a:t>
            </a:r>
          </a:p>
          <a:p>
            <a:r>
              <a:rPr lang="de-AT"/>
              <a:t>Die Echtzeitabwicklung von Navigation durch das Hafengelände, als auch die notwendige Parkplatzzuordnung für LKWs beschleunigt die Abfertigung von Überstellungen</a:t>
            </a:r>
          </a:p>
          <a:p>
            <a:r>
              <a:rPr lang="de-AT"/>
              <a:t>Nachhaltigkeit gehört auch zur Umsetzung von smart </a:t>
            </a:r>
            <a:r>
              <a:rPr lang="de-AT" err="1"/>
              <a:t>ports</a:t>
            </a:r>
            <a:r>
              <a:rPr lang="de-AT"/>
              <a:t>, daher wird verstärkt auf Elektromobilität gesetzt inklusive der notwendigen Infrastruktur, erneuerbare Energien sind sowohl für die Schifffahrt als Antrieb als auch im Zuge des Einsatzes von Landstrom sehr essentiell, die entsprechende Infrastruktur wird erschaffen und ausgebaut.</a:t>
            </a:r>
          </a:p>
          <a:p>
            <a:endParaRPr lang="de-AT"/>
          </a:p>
          <a:p>
            <a:r>
              <a:rPr lang="de-AT"/>
              <a:t>Quelle: </a:t>
            </a:r>
          </a:p>
          <a:p>
            <a:r>
              <a:rPr lang="de-AT"/>
              <a:t>Hamburg Port Authority (2025): https://www.hamburg-port-authority.de/de/hpa-360/smartport; Abruf: 18.03.2025</a:t>
            </a:r>
          </a:p>
          <a:p>
            <a:endParaRPr lang="de-AT"/>
          </a:p>
        </p:txBody>
      </p:sp>
      <p:sp>
        <p:nvSpPr>
          <p:cNvPr id="4" name="Kopfzeilenplatzhalter 3">
            <a:extLst>
              <a:ext uri="{FF2B5EF4-FFF2-40B4-BE49-F238E27FC236}">
                <a16:creationId xmlns:a16="http://schemas.microsoft.com/office/drawing/2014/main" id="{28A9B523-77C3-C608-FD81-93921536A77A}"/>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429F35D-8D54-2398-FDA7-79AD70BB45C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F837D9B-7725-A20F-9AAC-187BBF4A8214}"/>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F25E2E66-6904-CC53-CB32-C4F3B2544E87}"/>
              </a:ext>
            </a:extLst>
          </p:cNvPr>
          <p:cNvSpPr>
            <a:spLocks noGrp="1"/>
          </p:cNvSpPr>
          <p:nvPr>
            <p:ph type="sldNum" sz="quarter" idx="5"/>
          </p:nvPr>
        </p:nvSpPr>
        <p:spPr/>
        <p:txBody>
          <a:bodyPr/>
          <a:lstStyle/>
          <a:p>
            <a:fld id="{9B1635B3-DF70-4CFD-87CA-EB6AFDCA10EE}" type="slidenum">
              <a:rPr lang="de-AT" smtClean="0"/>
              <a:t>63</a:t>
            </a:fld>
            <a:endParaRPr lang="de-AT"/>
          </a:p>
        </p:txBody>
      </p:sp>
    </p:spTree>
    <p:extLst>
      <p:ext uri="{BB962C8B-B14F-4D97-AF65-F5344CB8AC3E}">
        <p14:creationId xmlns:p14="http://schemas.microsoft.com/office/powerpoint/2010/main" val="1035833611"/>
      </p:ext>
    </p:extLst>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69C957B-E289-2CC1-F49E-B8A527202B1F}"/>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D96BE0B4-5A4C-A305-B8D0-F006187BC83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C170967E-CFEE-7634-E718-04CFA3F2E6D8}"/>
              </a:ext>
            </a:extLst>
          </p:cNvPr>
          <p:cNvSpPr>
            <a:spLocks noGrp="1"/>
          </p:cNvSpPr>
          <p:nvPr>
            <p:ph type="body" idx="1"/>
          </p:nvPr>
        </p:nvSpPr>
        <p:spPr/>
        <p:txBody>
          <a:bodyPr/>
          <a:lstStyle/>
          <a:p>
            <a:r>
              <a:rPr lang="de-AT"/>
              <a:t>Das belgische Unternehmen SEAFAR wurde 2018 in Antwerpen gegründet und ist spezialisiert auf die Entwicklung und betriebliche Integration von Technologien für den ferngesteuerten Betrieb in der Schifffahrt. In 3 modernen Kontrollzentren in Antwerpen, Charleroi und Duisburg werden die Schiffe gesteuert. Die Automatisierung der Schiffe erfolgt stufenweise und im Einklang mit den örtlichen Regulierungsbehörden. Es sind sowohl ferngesteuerte Schiffe mit Vollbesatzung im Einsatz als auch Schiffe mit reduzierter Besatzung. Der Betrieb erfolgt ferngesteuert, die Navigation durch die Besatzung an Bord. Durch Technologien, Objekterkennung und Datenerfassung kann die Besatzung an Bord unterstützt und die Sicherheit erhöht werden. Auf derzeit zwei Strecken in Belgien werden auch ferngesteuerte Schiffe ohne Besatzung an Bord getestet.</a:t>
            </a:r>
          </a:p>
          <a:p>
            <a:endParaRPr lang="de-AT"/>
          </a:p>
          <a:p>
            <a:r>
              <a:rPr lang="de-AT"/>
              <a:t>Quelle:</a:t>
            </a:r>
          </a:p>
          <a:p>
            <a:r>
              <a:rPr lang="de-AT"/>
              <a:t>SEAFAR Unternehmenspräsentation (2024)</a:t>
            </a:r>
            <a:br>
              <a:rPr lang="de-AT"/>
            </a:br>
            <a:endParaRPr lang="de-AT"/>
          </a:p>
          <a:p>
            <a:r>
              <a:rPr lang="de-AT"/>
              <a:t>https://seafar.eu/de/ </a:t>
            </a:r>
          </a:p>
          <a:p>
            <a:endParaRPr lang="de-AT"/>
          </a:p>
          <a:p>
            <a:r>
              <a:rPr lang="de-AT"/>
              <a:t>Bildquelle:</a:t>
            </a:r>
          </a:p>
          <a:p>
            <a:r>
              <a:rPr lang="de-AT" err="1"/>
              <a:t>Seafar</a:t>
            </a:r>
            <a:r>
              <a:rPr lang="de-AT"/>
              <a:t> (2024)</a:t>
            </a:r>
          </a:p>
          <a:p>
            <a:endParaRPr lang="de-AT"/>
          </a:p>
        </p:txBody>
      </p:sp>
      <p:sp>
        <p:nvSpPr>
          <p:cNvPr id="4" name="Kopfzeilenplatzhalter 3">
            <a:extLst>
              <a:ext uri="{FF2B5EF4-FFF2-40B4-BE49-F238E27FC236}">
                <a16:creationId xmlns:a16="http://schemas.microsoft.com/office/drawing/2014/main" id="{04DFB865-E523-7E13-72A0-4F1B7120C53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4522DA12-73CA-6877-651C-430ACC3D3874}"/>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8D9D03F9-3308-D312-57BA-82820606A7D9}"/>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003DF838-CF02-EFC6-66F9-FAC6F8183D3E}"/>
              </a:ext>
            </a:extLst>
          </p:cNvPr>
          <p:cNvSpPr>
            <a:spLocks noGrp="1"/>
          </p:cNvSpPr>
          <p:nvPr>
            <p:ph type="sldNum" sz="quarter" idx="5"/>
          </p:nvPr>
        </p:nvSpPr>
        <p:spPr/>
        <p:txBody>
          <a:bodyPr/>
          <a:lstStyle/>
          <a:p>
            <a:fld id="{9B1635B3-DF70-4CFD-87CA-EB6AFDCA10EE}" type="slidenum">
              <a:rPr lang="de-AT" smtClean="0"/>
              <a:t>64</a:t>
            </a:fld>
            <a:endParaRPr lang="de-AT"/>
          </a:p>
        </p:txBody>
      </p:sp>
    </p:spTree>
    <p:extLst>
      <p:ext uri="{BB962C8B-B14F-4D97-AF65-F5344CB8AC3E}">
        <p14:creationId xmlns:p14="http://schemas.microsoft.com/office/powerpoint/2010/main" val="3324312283"/>
      </p:ext>
    </p:extLst>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91B44DA-29C2-DD0F-86BE-230BF73F06E5}"/>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0DF71B14-698E-897C-5A18-8789768E8A8A}"/>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9A6F3A5D-DB09-8511-7FBF-204F05B79F5C}"/>
              </a:ext>
            </a:extLst>
          </p:cNvPr>
          <p:cNvSpPr>
            <a:spLocks noGrp="1"/>
          </p:cNvSpPr>
          <p:nvPr>
            <p:ph type="body" idx="1"/>
          </p:nvPr>
        </p:nvSpPr>
        <p:spPr/>
        <p:txBody>
          <a:bodyPr/>
          <a:lstStyle/>
          <a:p>
            <a:r>
              <a:rPr lang="de-AT"/>
              <a:t>Quelle:</a:t>
            </a:r>
          </a:p>
          <a:p>
            <a:r>
              <a:rPr lang="de-AT" err="1"/>
              <a:t>Youtube</a:t>
            </a:r>
            <a:r>
              <a:rPr lang="de-AT"/>
              <a:t> (2025): https://www.youtube.com/watch?v=4_ibco9HuUE; Abruf 12.02.2025</a:t>
            </a:r>
          </a:p>
          <a:p>
            <a:endParaRPr lang="de-AT"/>
          </a:p>
          <a:p>
            <a:r>
              <a:rPr lang="de-AT"/>
              <a:t>Fragen:</a:t>
            </a:r>
          </a:p>
          <a:p>
            <a:r>
              <a:rPr lang="de-AT"/>
              <a:t>Mit welchen großen Forschungsfragen beschäftigt sich die Forschung zur Binnenschifffahrt?</a:t>
            </a:r>
          </a:p>
          <a:p>
            <a:r>
              <a:rPr lang="de-AT"/>
              <a:t>Alternative Antriebe (Klimaneutrale Binnenschifffahrt), Automatisierung, Flachwassergängige Schiffe, die auch bei niedrigem Wasserstand einsatzbereit sind</a:t>
            </a:r>
          </a:p>
          <a:p>
            <a:r>
              <a:rPr lang="de-AT"/>
              <a:t>Wie kann die Automatisierung dem Fachkräftemangel in der Binnenschifffahrt entgegenwirken?</a:t>
            </a:r>
          </a:p>
          <a:p>
            <a:r>
              <a:rPr lang="de-AT"/>
              <a:t>Durch Fernsteuerung ist nur eine reduzierte Mannschaft an Board notwendig.</a:t>
            </a:r>
          </a:p>
          <a:p>
            <a:r>
              <a:rPr lang="de-AT"/>
              <a:t>Welche elektronischen Systeme machen eine Steuerung des Schiffs über das Kontrollzentrum möglich?</a:t>
            </a:r>
          </a:p>
          <a:p>
            <a:r>
              <a:rPr lang="de-AT"/>
              <a:t>Sensoren und Kameras an Board, Navigations- und Steuerungssysteme, unterbrechungsfreie Stromversorgung und redundante Netzwerke zur Absicherung</a:t>
            </a:r>
          </a:p>
          <a:p>
            <a:endParaRPr lang="de-AT"/>
          </a:p>
          <a:p>
            <a:endParaRPr lang="de-AT"/>
          </a:p>
        </p:txBody>
      </p:sp>
      <p:sp>
        <p:nvSpPr>
          <p:cNvPr id="4" name="Kopfzeilenplatzhalter 3">
            <a:extLst>
              <a:ext uri="{FF2B5EF4-FFF2-40B4-BE49-F238E27FC236}">
                <a16:creationId xmlns:a16="http://schemas.microsoft.com/office/drawing/2014/main" id="{F7E40328-3C37-518A-F122-E20EF2F5B6B3}"/>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7F16E565-AEA0-BB90-3C1F-5541A18C5836}"/>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BA0DB7A-325A-B735-0E4E-71935B9E4D80}"/>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BAB0E403-3A72-7233-9C65-277BE82D0E10}"/>
              </a:ext>
            </a:extLst>
          </p:cNvPr>
          <p:cNvSpPr>
            <a:spLocks noGrp="1"/>
          </p:cNvSpPr>
          <p:nvPr>
            <p:ph type="sldNum" sz="quarter" idx="5"/>
          </p:nvPr>
        </p:nvSpPr>
        <p:spPr/>
        <p:txBody>
          <a:bodyPr/>
          <a:lstStyle/>
          <a:p>
            <a:fld id="{9B1635B3-DF70-4CFD-87CA-EB6AFDCA10EE}" type="slidenum">
              <a:rPr lang="de-AT" smtClean="0"/>
              <a:t>65</a:t>
            </a:fld>
            <a:endParaRPr lang="de-AT"/>
          </a:p>
        </p:txBody>
      </p:sp>
    </p:spTree>
    <p:extLst>
      <p:ext uri="{BB962C8B-B14F-4D97-AF65-F5344CB8AC3E}">
        <p14:creationId xmlns:p14="http://schemas.microsoft.com/office/powerpoint/2010/main" val="3935703258"/>
      </p:ext>
    </p:extLst>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r>
              <a:rPr lang="de-AT" dirty="0" err="1"/>
              <a:t>Kahoot</a:t>
            </a:r>
            <a:r>
              <a:rPr lang="de-AT" dirty="0"/>
              <a:t>!-Quiz: Nachhaltige Transporte – Wissen spielerisch testen</a:t>
            </a:r>
          </a:p>
          <a:p>
            <a:endParaRPr lang="de-AT" dirty="0"/>
          </a:p>
          <a:p>
            <a:r>
              <a:rPr lang="de-AT" dirty="0"/>
              <a:t>Nutzen Sie dieses fertig vorbereitete </a:t>
            </a:r>
            <a:r>
              <a:rPr lang="de-AT" dirty="0" err="1"/>
              <a:t>Kahoot</a:t>
            </a:r>
            <a:r>
              <a:rPr lang="de-AT" dirty="0"/>
              <a:t>!-Quiz, um das Wissen Ihrer Schülerinnen und Schüler zum Thema dieser Unterrichtseinheit auf spielerische Weise zu überprüfen. </a:t>
            </a:r>
          </a:p>
          <a:p>
            <a:r>
              <a:rPr lang="de-AT" dirty="0"/>
              <a:t>So funktioniert’s:</a:t>
            </a:r>
          </a:p>
          <a:p>
            <a:pPr marL="171450" indent="-171450">
              <a:buFont typeface="Arial" panose="020B0604020202020204" pitchFamily="34" charset="0"/>
              <a:buChar char="•"/>
            </a:pPr>
            <a:r>
              <a:rPr lang="de-AT" dirty="0"/>
              <a:t>Melden Sie sich bei </a:t>
            </a:r>
            <a:r>
              <a:rPr lang="de-AT" dirty="0" err="1"/>
              <a:t>Kahoot</a:t>
            </a:r>
            <a:r>
              <a:rPr lang="de-AT" dirty="0"/>
              <a:t>! an oder registrieren Sie sich kostenlos: https://kahoot.com/de/</a:t>
            </a:r>
          </a:p>
          <a:p>
            <a:pPr marL="0" indent="0">
              <a:buNone/>
            </a:pPr>
            <a:r>
              <a:rPr lang="de-AT" dirty="0"/>
              <a:t>Öffnen Sie den folgenden Link zum Quiz: </a:t>
            </a:r>
            <a:r>
              <a:rPr lang="de-AT" dirty="0">
                <a:hlinkClick r:id="rId3"/>
              </a:rPr>
              <a:t>https://create.kahoot.it/share/basismodul-oberstufe/d7ec630b-336d-4a7f-8eb6-b2a56875a872</a:t>
            </a:r>
            <a:endParaRPr lang="de-AT" dirty="0"/>
          </a:p>
          <a:p>
            <a:pPr marL="171450" indent="-171450">
              <a:buFont typeface="Arial" panose="020B0604020202020204" pitchFamily="34" charset="0"/>
              <a:buChar char="•"/>
            </a:pPr>
            <a:r>
              <a:rPr lang="de-AT" dirty="0"/>
              <a:t>Starten Sie das Quiz im Unterricht – entweder im Einzelmodus oder als Gruppenspiel.</a:t>
            </a:r>
          </a:p>
          <a:p>
            <a:endParaRPr lang="de-AT" dirty="0"/>
          </a:p>
          <a:p>
            <a:pPr marL="0" indent="0">
              <a:buFontTx/>
              <a:buNone/>
            </a:pPr>
            <a:r>
              <a:rPr lang="de-AT" dirty="0"/>
              <a:t>Tipp:</a:t>
            </a:r>
          </a:p>
          <a:p>
            <a:pPr marL="0" indent="0">
              <a:buFontTx/>
              <a:buNone/>
            </a:pPr>
            <a:r>
              <a:rPr lang="de-AT" dirty="0"/>
              <a:t>Für eine spielerische Überprüfung des erworbenen Wissens eignet sich auch folgendes Online-Quiz:</a:t>
            </a:r>
          </a:p>
          <a:p>
            <a:pPr marL="0" indent="0">
              <a:buFontTx/>
              <a:buNone/>
            </a:pPr>
            <a:r>
              <a:rPr lang="de-AT" dirty="0"/>
              <a:t>https://quizzes.biwas.de/ - Klimawandel</a:t>
            </a:r>
          </a:p>
          <a:p>
            <a:endParaRPr lang="de-AT" dirty="0"/>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66</a:t>
            </a:fld>
            <a:endParaRPr lang="de-AT"/>
          </a:p>
        </p:txBody>
      </p:sp>
    </p:spTree>
    <p:extLst>
      <p:ext uri="{BB962C8B-B14F-4D97-AF65-F5344CB8AC3E}">
        <p14:creationId xmlns:p14="http://schemas.microsoft.com/office/powerpoint/2010/main" val="1047878269"/>
      </p:ext>
    </p:extLst>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AT"/>
          </a:p>
        </p:txBody>
      </p:sp>
      <p:sp>
        <p:nvSpPr>
          <p:cNvPr id="4" name="Kopfzeilenplatzhalter 3"/>
          <p:cNvSpPr>
            <a:spLocks noGrp="1"/>
          </p:cNvSpPr>
          <p:nvPr>
            <p:ph type="hdr" sz="quarter"/>
          </p:nvPr>
        </p:nvSpPr>
        <p:spPr/>
        <p:txBody>
          <a:bodyPr/>
          <a:lstStyle/>
          <a:p>
            <a:r>
              <a:rPr lang="de-AT"/>
              <a:t>Binnenschiffe als Teil der Transportkette</a:t>
            </a:r>
          </a:p>
        </p:txBody>
      </p:sp>
      <p:sp>
        <p:nvSpPr>
          <p:cNvPr id="5" name="Datumsplatzhalter 4"/>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p:cNvSpPr>
            <a:spLocks noGrp="1"/>
          </p:cNvSpPr>
          <p:nvPr>
            <p:ph type="ftr" sz="quarter" idx="4"/>
          </p:nvPr>
        </p:nvSpPr>
        <p:spPr/>
        <p:txBody>
          <a:bodyPr/>
          <a:lstStyle/>
          <a:p>
            <a:r>
              <a:rPr lang="de-AT"/>
              <a:t>Lehrunterlagen von rewway.at</a:t>
            </a:r>
          </a:p>
        </p:txBody>
      </p:sp>
      <p:sp>
        <p:nvSpPr>
          <p:cNvPr id="7" name="Foliennummernplatzhalter 6"/>
          <p:cNvSpPr>
            <a:spLocks noGrp="1"/>
          </p:cNvSpPr>
          <p:nvPr>
            <p:ph type="sldNum" sz="quarter" idx="5"/>
          </p:nvPr>
        </p:nvSpPr>
        <p:spPr/>
        <p:txBody>
          <a:bodyPr/>
          <a:lstStyle/>
          <a:p>
            <a:fld id="{9B1635B3-DF70-4CFD-87CA-EB6AFDCA10EE}" type="slidenum">
              <a:rPr lang="de-AT" smtClean="0"/>
              <a:t>68</a:t>
            </a:fld>
            <a:endParaRPr lang="de-AT"/>
          </a:p>
        </p:txBody>
      </p:sp>
    </p:spTree>
    <p:extLst>
      <p:ext uri="{BB962C8B-B14F-4D97-AF65-F5344CB8AC3E}">
        <p14:creationId xmlns:p14="http://schemas.microsoft.com/office/powerpoint/2010/main" val="337812658"/>
      </p:ext>
    </p:extLst>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F5B-0375-9A93-63FC-A16E406482E0}"/>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67441522-3FDB-9635-F484-AD413F292A81}"/>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3EE0DBC3-FC2F-00BA-719B-C008FDE2EDDD}"/>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5368612C-0277-97B6-1B98-F59688C3FB2E}"/>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6C6F94C7-ECE3-AC91-ABF7-4D4510089880}"/>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488A6F2F-287A-DE2C-8516-337B67E05B6C}"/>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2A9F31A8-480F-16D6-8947-2D52A49BDD5F}"/>
              </a:ext>
            </a:extLst>
          </p:cNvPr>
          <p:cNvSpPr>
            <a:spLocks noGrp="1"/>
          </p:cNvSpPr>
          <p:nvPr>
            <p:ph type="sldNum" sz="quarter" idx="5"/>
          </p:nvPr>
        </p:nvSpPr>
        <p:spPr/>
        <p:txBody>
          <a:bodyPr/>
          <a:lstStyle/>
          <a:p>
            <a:fld id="{9B1635B3-DF70-4CFD-87CA-EB6AFDCA10EE}" type="slidenum">
              <a:rPr lang="de-AT" smtClean="0"/>
              <a:t>69</a:t>
            </a:fld>
            <a:endParaRPr lang="de-AT"/>
          </a:p>
        </p:txBody>
      </p:sp>
    </p:spTree>
    <p:extLst>
      <p:ext uri="{BB962C8B-B14F-4D97-AF65-F5344CB8AC3E}">
        <p14:creationId xmlns:p14="http://schemas.microsoft.com/office/powerpoint/2010/main" val="2301981391"/>
      </p:ext>
    </p:extLst>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A06B8-27F2-CEBD-9628-DB5A01C83718}"/>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C185DEA3-323E-70F3-892A-18A48F452A46}"/>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3310C88-79F8-4FA7-FCBF-FC20D6A47F63}"/>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CDE799B3-9CA8-EFF7-16F7-876A5481443D}"/>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8648293-51B2-DE72-AA81-0D0E9B3D598F}"/>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9DB752AF-244A-B24D-4DCE-B5379728DC47}"/>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D5D7A97E-EF9D-F4FD-27B0-804418FB581F}"/>
              </a:ext>
            </a:extLst>
          </p:cNvPr>
          <p:cNvSpPr>
            <a:spLocks noGrp="1"/>
          </p:cNvSpPr>
          <p:nvPr>
            <p:ph type="sldNum" sz="quarter" idx="5"/>
          </p:nvPr>
        </p:nvSpPr>
        <p:spPr/>
        <p:txBody>
          <a:bodyPr/>
          <a:lstStyle/>
          <a:p>
            <a:fld id="{9B1635B3-DF70-4CFD-87CA-EB6AFDCA10EE}" type="slidenum">
              <a:rPr lang="de-AT" smtClean="0"/>
              <a:t>70</a:t>
            </a:fld>
            <a:endParaRPr lang="de-AT"/>
          </a:p>
        </p:txBody>
      </p:sp>
    </p:spTree>
    <p:extLst>
      <p:ext uri="{BB962C8B-B14F-4D97-AF65-F5344CB8AC3E}">
        <p14:creationId xmlns:p14="http://schemas.microsoft.com/office/powerpoint/2010/main" val="3407201948"/>
      </p:ext>
    </p:extLst>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78D0BD-D73B-36A5-5321-5C7776304E86}"/>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21A31B3F-D9B0-8CD8-4203-5C8CEF2FFEBD}"/>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BA6F316C-2181-9039-99A2-7A93F114387A}"/>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00E500DF-38F5-2223-9F0C-EC374AECFB69}"/>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DB87D66D-25B8-C637-2C63-B09460CB6A39}"/>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0298857C-C1D6-1CFE-010A-D96A7F730FED}"/>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16C22B42-5502-8377-9D47-C953A0E00279}"/>
              </a:ext>
            </a:extLst>
          </p:cNvPr>
          <p:cNvSpPr>
            <a:spLocks noGrp="1"/>
          </p:cNvSpPr>
          <p:nvPr>
            <p:ph type="sldNum" sz="quarter" idx="5"/>
          </p:nvPr>
        </p:nvSpPr>
        <p:spPr/>
        <p:txBody>
          <a:bodyPr/>
          <a:lstStyle/>
          <a:p>
            <a:fld id="{9B1635B3-DF70-4CFD-87CA-EB6AFDCA10EE}" type="slidenum">
              <a:rPr lang="de-AT" smtClean="0"/>
              <a:t>71</a:t>
            </a:fld>
            <a:endParaRPr lang="de-AT"/>
          </a:p>
        </p:txBody>
      </p:sp>
    </p:spTree>
    <p:extLst>
      <p:ext uri="{BB962C8B-B14F-4D97-AF65-F5344CB8AC3E}">
        <p14:creationId xmlns:p14="http://schemas.microsoft.com/office/powerpoint/2010/main" val="4215851631"/>
      </p:ext>
    </p:extLst>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A35EBD2-573B-6C3B-8F0C-1215B4DF2F4B}"/>
            </a:ext>
          </a:extLst>
        </p:cNvPr>
        <p:cNvGrpSpPr/>
        <p:nvPr/>
      </p:nvGrpSpPr>
      <p:grpSpPr>
        <a:xfrm>
          <a:off x="0" y="0"/>
          <a:ext cx="0" cy="0"/>
          <a:chOff x="0" y="0"/>
          <a:chExt cx="0" cy="0"/>
        </a:xfrm>
      </p:grpSpPr>
      <p:sp>
        <p:nvSpPr>
          <p:cNvPr id="2" name="Folienbildplatzhalter 1">
            <a:extLst>
              <a:ext uri="{FF2B5EF4-FFF2-40B4-BE49-F238E27FC236}">
                <a16:creationId xmlns:a16="http://schemas.microsoft.com/office/drawing/2014/main" id="{9DBB894E-427C-5027-817F-BDB4AB1D9968}"/>
              </a:ext>
            </a:extLst>
          </p:cNvPr>
          <p:cNvSpPr>
            <a:spLocks noGrp="1" noRot="1" noChangeAspect="1"/>
          </p:cNvSpPr>
          <p:nvPr>
            <p:ph type="sldImg"/>
          </p:nvPr>
        </p:nvSpPr>
        <p:spPr/>
      </p:sp>
      <p:sp>
        <p:nvSpPr>
          <p:cNvPr id="3" name="Notizenplatzhalter 2">
            <a:extLst>
              <a:ext uri="{FF2B5EF4-FFF2-40B4-BE49-F238E27FC236}">
                <a16:creationId xmlns:a16="http://schemas.microsoft.com/office/drawing/2014/main" id="{D94685BF-4103-47A4-8043-8214D93028EF}"/>
              </a:ext>
            </a:extLst>
          </p:cNvPr>
          <p:cNvSpPr>
            <a:spLocks noGrp="1"/>
          </p:cNvSpPr>
          <p:nvPr>
            <p:ph type="body" idx="1"/>
          </p:nvPr>
        </p:nvSpPr>
        <p:spPr/>
        <p:txBody>
          <a:bodyPr/>
          <a:lstStyle/>
          <a:p>
            <a:endParaRPr lang="de-AT"/>
          </a:p>
        </p:txBody>
      </p:sp>
      <p:sp>
        <p:nvSpPr>
          <p:cNvPr id="4" name="Kopfzeilenplatzhalter 3">
            <a:extLst>
              <a:ext uri="{FF2B5EF4-FFF2-40B4-BE49-F238E27FC236}">
                <a16:creationId xmlns:a16="http://schemas.microsoft.com/office/drawing/2014/main" id="{FD33B0C7-B2E6-3264-03E7-CA32FD855CF6}"/>
              </a:ext>
            </a:extLst>
          </p:cNvPr>
          <p:cNvSpPr>
            <a:spLocks noGrp="1"/>
          </p:cNvSpPr>
          <p:nvPr>
            <p:ph type="hdr" sz="quarter"/>
          </p:nvPr>
        </p:nvSpPr>
        <p:spPr/>
        <p:txBody>
          <a:bodyPr/>
          <a:lstStyle/>
          <a:p>
            <a:r>
              <a:rPr lang="de-AT"/>
              <a:t>Binnenschiffe als Teil der Transportkette</a:t>
            </a:r>
          </a:p>
        </p:txBody>
      </p:sp>
      <p:sp>
        <p:nvSpPr>
          <p:cNvPr id="5" name="Datumsplatzhalter 4">
            <a:extLst>
              <a:ext uri="{FF2B5EF4-FFF2-40B4-BE49-F238E27FC236}">
                <a16:creationId xmlns:a16="http://schemas.microsoft.com/office/drawing/2014/main" id="{2CCEFD14-28CE-B48D-5937-8C43A4017B58}"/>
              </a:ext>
            </a:extLst>
          </p:cNvPr>
          <p:cNvSpPr>
            <a:spLocks noGrp="1"/>
          </p:cNvSpPr>
          <p:nvPr>
            <p:ph type="dt" idx="1"/>
          </p:nvPr>
        </p:nvSpPr>
        <p:spPr/>
        <p:txBody>
          <a:bodyPr/>
          <a:lstStyle/>
          <a:p>
            <a:fld id="{6A94F0D5-E232-4360-8B8C-58EF9D3E6905}" type="datetime1">
              <a:rPr lang="de-AT" smtClean="0"/>
              <a:t>12.05.2026</a:t>
            </a:fld>
            <a:endParaRPr lang="de-AT"/>
          </a:p>
        </p:txBody>
      </p:sp>
      <p:sp>
        <p:nvSpPr>
          <p:cNvPr id="6" name="Fußzeilenplatzhalter 5">
            <a:extLst>
              <a:ext uri="{FF2B5EF4-FFF2-40B4-BE49-F238E27FC236}">
                <a16:creationId xmlns:a16="http://schemas.microsoft.com/office/drawing/2014/main" id="{C49CA63B-6EA6-C90F-44A0-75F9AEE6B29F}"/>
              </a:ext>
            </a:extLst>
          </p:cNvPr>
          <p:cNvSpPr>
            <a:spLocks noGrp="1"/>
          </p:cNvSpPr>
          <p:nvPr>
            <p:ph type="ftr" sz="quarter" idx="4"/>
          </p:nvPr>
        </p:nvSpPr>
        <p:spPr/>
        <p:txBody>
          <a:bodyPr/>
          <a:lstStyle/>
          <a:p>
            <a:r>
              <a:rPr lang="de-AT"/>
              <a:t>Lehrunterlagen von rewway.at</a:t>
            </a:r>
          </a:p>
        </p:txBody>
      </p:sp>
      <p:sp>
        <p:nvSpPr>
          <p:cNvPr id="7" name="Foliennummernplatzhalter 6">
            <a:extLst>
              <a:ext uri="{FF2B5EF4-FFF2-40B4-BE49-F238E27FC236}">
                <a16:creationId xmlns:a16="http://schemas.microsoft.com/office/drawing/2014/main" id="{A3B99CFE-7AC6-1968-17E9-681BF45FFC55}"/>
              </a:ext>
            </a:extLst>
          </p:cNvPr>
          <p:cNvSpPr>
            <a:spLocks noGrp="1"/>
          </p:cNvSpPr>
          <p:nvPr>
            <p:ph type="sldNum" sz="quarter" idx="5"/>
          </p:nvPr>
        </p:nvSpPr>
        <p:spPr/>
        <p:txBody>
          <a:bodyPr/>
          <a:lstStyle/>
          <a:p>
            <a:fld id="{9B1635B3-DF70-4CFD-87CA-EB6AFDCA10EE}" type="slidenum">
              <a:rPr lang="de-AT" smtClean="0"/>
              <a:t>72</a:t>
            </a:fld>
            <a:endParaRPr lang="de-AT"/>
          </a:p>
        </p:txBody>
      </p:sp>
    </p:spTree>
    <p:extLst>
      <p:ext uri="{BB962C8B-B14F-4D97-AF65-F5344CB8AC3E}">
        <p14:creationId xmlns:p14="http://schemas.microsoft.com/office/powerpoint/2010/main" val="338639755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Master" Target="../slideMasters/slideMaster10.xml"/><Relationship Id="rId4" Type="http://schemas.openxmlformats.org/officeDocument/2006/relationships/image" Target="../media/image4.png"/></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‹Nr.›</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‹Nr.›</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‹Nr.›</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RW-Titelfolie">
    <p:spTree>
      <p:nvGrpSpPr>
        <p:cNvPr id="1" name=""/>
        <p:cNvGrpSpPr/>
        <p:nvPr/>
      </p:nvGrpSpPr>
      <p:grpSpPr>
        <a:xfrm>
          <a:off x="0" y="0"/>
          <a:ext cx="0" cy="0"/>
          <a:chOff x="0" y="0"/>
          <a:chExt cx="0" cy="0"/>
        </a:xfrm>
      </p:grpSpPr>
      <p:pic>
        <p:nvPicPr>
          <p:cNvPr id="5" name="Grafik 4" descr="Logo REWWay">
            <a:extLst>
              <a:ext uri="{FF2B5EF4-FFF2-40B4-BE49-F238E27FC236}">
                <a16:creationId xmlns:a16="http://schemas.microsoft.com/office/drawing/2014/main" id="{E5251266-0CEE-4F9A-B7EE-48E829BC2DE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86101" y="5387602"/>
            <a:ext cx="2322581" cy="1133858"/>
          </a:xfrm>
          <a:prstGeom prst="rect">
            <a:avLst/>
          </a:prstGeom>
        </p:spPr>
      </p:pic>
      <p:sp>
        <p:nvSpPr>
          <p:cNvPr id="7" name="Rechteck 6">
            <a:extLst>
              <a:ext uri="{FF2B5EF4-FFF2-40B4-BE49-F238E27FC236}">
                <a16:creationId xmlns:a16="http://schemas.microsoft.com/office/drawing/2014/main" id="{159B9B4C-454B-466E-A936-71D61736F181}"/>
              </a:ext>
            </a:extLst>
          </p:cNvPr>
          <p:cNvSpPr/>
          <p:nvPr userDrawn="1"/>
        </p:nvSpPr>
        <p:spPr>
          <a:xfrm>
            <a:off x="0" y="0"/>
            <a:ext cx="12192000" cy="4848726"/>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3" name="Untertitel 2">
            <a:extLst>
              <a:ext uri="{FF2B5EF4-FFF2-40B4-BE49-F238E27FC236}">
                <a16:creationId xmlns:a16="http://schemas.microsoft.com/office/drawing/2014/main" id="{63E366A8-5FDC-4239-BE7F-6D32806284E7}"/>
              </a:ext>
            </a:extLst>
          </p:cNvPr>
          <p:cNvSpPr>
            <a:spLocks noGrp="1"/>
          </p:cNvSpPr>
          <p:nvPr>
            <p:ph type="subTitle" idx="1"/>
          </p:nvPr>
        </p:nvSpPr>
        <p:spPr>
          <a:xfrm>
            <a:off x="886408" y="1199473"/>
            <a:ext cx="5895392" cy="391202"/>
          </a:xfrm>
        </p:spPr>
        <p:txBody>
          <a:bodyPr>
            <a:noAutofit/>
          </a:bodyPr>
          <a:lstStyle>
            <a:lvl1pPr marL="0" indent="0" algn="l">
              <a:buNone/>
              <a:defRPr sz="1500" cap="all" spc="100" baseline="0">
                <a:solidFill>
                  <a:schemeClr val="bg1"/>
                </a:solidFill>
                <a:latin typeface="+mj-lt"/>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AT"/>
          </a:p>
        </p:txBody>
      </p:sp>
      <p:sp>
        <p:nvSpPr>
          <p:cNvPr id="10" name="Titel 9">
            <a:extLst>
              <a:ext uri="{FF2B5EF4-FFF2-40B4-BE49-F238E27FC236}">
                <a16:creationId xmlns:a16="http://schemas.microsoft.com/office/drawing/2014/main" id="{97AB5090-4007-4DE4-83F4-5287338FB754}"/>
              </a:ext>
            </a:extLst>
          </p:cNvPr>
          <p:cNvSpPr>
            <a:spLocks noGrp="1"/>
          </p:cNvSpPr>
          <p:nvPr>
            <p:ph type="title"/>
          </p:nvPr>
        </p:nvSpPr>
        <p:spPr>
          <a:xfrm>
            <a:off x="838200" y="1488364"/>
            <a:ext cx="7496175" cy="2076252"/>
          </a:xfrm>
        </p:spPr>
        <p:txBody>
          <a:bodyPr anchor="t">
            <a:noAutofit/>
          </a:bodyPr>
          <a:lstStyle>
            <a:lvl1pPr>
              <a:defRPr sz="4400">
                <a:solidFill>
                  <a:schemeClr val="bg1"/>
                </a:solidFill>
                <a:latin typeface="+mj-lt"/>
              </a:defRPr>
            </a:lvl1pPr>
          </a:lstStyle>
          <a:p>
            <a:r>
              <a:rPr lang="de-DE"/>
              <a:t>Mastertitelformat bearbeiten</a:t>
            </a:r>
            <a:endParaRPr lang="de-AT"/>
          </a:p>
        </p:txBody>
      </p:sp>
      <p:pic>
        <p:nvPicPr>
          <p:cNvPr id="12" name="Grafik 11" descr="Logo viadonau">
            <a:extLst>
              <a:ext uri="{FF2B5EF4-FFF2-40B4-BE49-F238E27FC236}">
                <a16:creationId xmlns:a16="http://schemas.microsoft.com/office/drawing/2014/main" id="{5874DE88-BD61-49AF-91B1-D6F1E57318B7}"/>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933672" y="5783016"/>
            <a:ext cx="1529956" cy="288891"/>
          </a:xfrm>
          <a:prstGeom prst="rect">
            <a:avLst/>
          </a:prstGeom>
        </p:spPr>
      </p:pic>
      <p:pic>
        <p:nvPicPr>
          <p:cNvPr id="13" name="Grafik 12" descr="Logo Logistikum">
            <a:extLst>
              <a:ext uri="{FF2B5EF4-FFF2-40B4-BE49-F238E27FC236}">
                <a16:creationId xmlns:a16="http://schemas.microsoft.com/office/drawing/2014/main" id="{2C0C050C-2F6C-4209-B672-CBA1E31801E7}"/>
              </a:ext>
            </a:extLst>
          </p:cNvPr>
          <p:cNvPicPr>
            <a:picLocks noChangeAspect="1"/>
          </p:cNvPicPr>
          <p:nvPr userDrawn="1"/>
        </p:nvPicPr>
        <p:blipFill>
          <a:blip r:embed="rId4"/>
          <a:stretch>
            <a:fillRect/>
          </a:stretch>
        </p:blipFill>
        <p:spPr>
          <a:xfrm>
            <a:off x="3335653" y="5398174"/>
            <a:ext cx="1074923" cy="1058574"/>
          </a:xfrm>
          <a:prstGeom prst="rect">
            <a:avLst/>
          </a:prstGeom>
        </p:spPr>
      </p:pic>
    </p:spTree>
    <p:extLst>
      <p:ext uri="{BB962C8B-B14F-4D97-AF65-F5344CB8AC3E}">
        <p14:creationId xmlns:p14="http://schemas.microsoft.com/office/powerpoint/2010/main" val="2476767115"/>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RW-Abschnitts-Übersicht">
    <p:bg>
      <p:bgPr>
        <a:solidFill>
          <a:schemeClr val="bg2"/>
        </a:solidFill>
        <a:effectLst/>
      </p:bgPr>
    </p:bg>
    <p:spTree>
      <p:nvGrpSpPr>
        <p:cNvPr id="1" name=""/>
        <p:cNvGrpSpPr/>
        <p:nvPr/>
      </p:nvGrpSpPr>
      <p:grpSpPr>
        <a:xfrm>
          <a:off x="0" y="0"/>
          <a:ext cx="0" cy="0"/>
          <a:chOff x="0" y="0"/>
          <a:chExt cx="0" cy="0"/>
        </a:xfrm>
      </p:grpSpPr>
      <p:sp>
        <p:nvSpPr>
          <p:cNvPr id="14" name="Ellipse 13">
            <a:extLst>
              <a:ext uri="{FF2B5EF4-FFF2-40B4-BE49-F238E27FC236}">
                <a16:creationId xmlns:a16="http://schemas.microsoft.com/office/drawing/2014/main" id="{8C1B4AA4-82E5-4279-9D0E-B140960BE154}"/>
              </a:ext>
            </a:extLst>
          </p:cNvPr>
          <p:cNvSpPr/>
          <p:nvPr userDrawn="1"/>
        </p:nvSpPr>
        <p:spPr>
          <a:xfrm>
            <a:off x="7314943" y="-2909468"/>
            <a:ext cx="7154071" cy="7154071"/>
          </a:xfrm>
          <a:prstGeom prst="ellipse">
            <a:avLst/>
          </a:prstGeom>
          <a:noFill/>
          <a:ln w="889000">
            <a:solidFill>
              <a:schemeClr val="bg1">
                <a:alpha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sz="1200"/>
          </a:p>
        </p:txBody>
      </p:sp>
      <p:sp>
        <p:nvSpPr>
          <p:cNvPr id="10" name="Rechteck 9">
            <a:extLst>
              <a:ext uri="{FF2B5EF4-FFF2-40B4-BE49-F238E27FC236}">
                <a16:creationId xmlns:a16="http://schemas.microsoft.com/office/drawing/2014/main" id="{1F9A4496-8D34-44CD-AE33-C25FFDC93421}"/>
              </a:ext>
            </a:extLst>
          </p:cNvPr>
          <p:cNvSpPr/>
          <p:nvPr userDrawn="1"/>
        </p:nvSpPr>
        <p:spPr>
          <a:xfrm>
            <a:off x="707262"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1:</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1" name="Rechteck 10">
            <a:extLst>
              <a:ext uri="{FF2B5EF4-FFF2-40B4-BE49-F238E27FC236}">
                <a16:creationId xmlns:a16="http://schemas.microsoft.com/office/drawing/2014/main" id="{EEF5AA57-2206-4DEC-8716-41CA2A13A39B}"/>
              </a:ext>
            </a:extLst>
          </p:cNvPr>
          <p:cNvSpPr/>
          <p:nvPr userDrawn="1"/>
        </p:nvSpPr>
        <p:spPr>
          <a:xfrm>
            <a:off x="4949250" y="1082761"/>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2:</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2" name="Rechteck 11">
            <a:extLst>
              <a:ext uri="{FF2B5EF4-FFF2-40B4-BE49-F238E27FC236}">
                <a16:creationId xmlns:a16="http://schemas.microsoft.com/office/drawing/2014/main" id="{00EA8915-6454-4CB4-9E2E-FC82EB150B01}"/>
              </a:ext>
            </a:extLst>
          </p:cNvPr>
          <p:cNvSpPr/>
          <p:nvPr userDrawn="1"/>
        </p:nvSpPr>
        <p:spPr>
          <a:xfrm>
            <a:off x="707262"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3:</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13" name="Rechteck 12">
            <a:extLst>
              <a:ext uri="{FF2B5EF4-FFF2-40B4-BE49-F238E27FC236}">
                <a16:creationId xmlns:a16="http://schemas.microsoft.com/office/drawing/2014/main" id="{FEA07139-4B01-4230-936C-27681AAD2F97}"/>
              </a:ext>
            </a:extLst>
          </p:cNvPr>
          <p:cNvSpPr/>
          <p:nvPr userDrawn="1"/>
        </p:nvSpPr>
        <p:spPr>
          <a:xfrm>
            <a:off x="4949250" y="3690699"/>
            <a:ext cx="3898213" cy="2192745"/>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sz="1600"/>
              <a:t>Thema 4:</a:t>
            </a:r>
          </a:p>
          <a:p>
            <a:pPr algn="ctr"/>
            <a:r>
              <a:rPr lang="de-AT" sz="1600"/>
              <a:t>In der Seitenleiste den Namen des Abschnitts greifen und hier her ziehen. </a:t>
            </a:r>
          </a:p>
          <a:p>
            <a:pPr algn="ctr"/>
            <a:r>
              <a:rPr lang="de-AT" sz="1600"/>
              <a:t>Auf die gleiche Größe skalieren wie </a:t>
            </a:r>
          </a:p>
          <a:p>
            <a:pPr algn="ctr"/>
            <a:r>
              <a:rPr lang="de-AT" sz="1600"/>
              <a:t>dieses beige Rechteck. Wenn man anschließend alle Themen leicht</a:t>
            </a:r>
            <a:br>
              <a:rPr lang="de-AT" sz="1600"/>
            </a:br>
            <a:r>
              <a:rPr lang="de-AT" sz="1600"/>
              <a:t>verschiebt, haben sie einen Schatten.</a:t>
            </a:r>
          </a:p>
        </p:txBody>
      </p:sp>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70480742"/>
      </p:ext>
    </p:extLst>
  </p:cSld>
  <p:clrMapOvr>
    <a:masterClrMapping/>
  </p:clrMapOvr>
  <p:transition spd="slow">
    <p:push/>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_RW-Abschnitts-Übersicht">
    <p:bg>
      <p:bgPr>
        <a:gradFill>
          <a:gsLst>
            <a:gs pos="0">
              <a:schemeClr val="accent2">
                <a:lumMod val="60000"/>
                <a:lumOff val="40000"/>
              </a:schemeClr>
            </a:gs>
            <a:gs pos="100000">
              <a:schemeClr val="accent2">
                <a:lumMod val="40000"/>
                <a:lumOff val="60000"/>
              </a:schemeClr>
            </a:gs>
            <a:gs pos="0">
              <a:schemeClr val="accent2">
                <a:lumMod val="0"/>
                <a:lumOff val="100000"/>
              </a:schemeClr>
            </a:gs>
            <a:gs pos="100000">
              <a:schemeClr val="accent2">
                <a:lumMod val="100000"/>
              </a:schemeClr>
            </a:gs>
          </a:gsLst>
          <a:lin ang="10800000" scaled="0"/>
        </a:gradFill>
        <a:effectLst/>
      </p:bgPr>
    </p:bg>
    <p:spTree>
      <p:nvGrpSpPr>
        <p:cNvPr id="1" name=""/>
        <p:cNvGrpSpPr/>
        <p:nvPr/>
      </p:nvGrpSpPr>
      <p:grpSpPr>
        <a:xfrm>
          <a:off x="0" y="0"/>
          <a:ext cx="0" cy="0"/>
          <a:chOff x="0" y="0"/>
          <a:chExt cx="0" cy="0"/>
        </a:xfrm>
      </p:grpSpPr>
      <p:sp>
        <p:nvSpPr>
          <p:cNvPr id="21" name="Datumsplatzhalter 20">
            <a:extLst>
              <a:ext uri="{FF2B5EF4-FFF2-40B4-BE49-F238E27FC236}">
                <a16:creationId xmlns:a16="http://schemas.microsoft.com/office/drawing/2014/main" id="{92B61225-3CC7-429F-8545-1E15F3C28ADC}"/>
              </a:ext>
            </a:extLst>
          </p:cNvPr>
          <p:cNvSpPr>
            <a:spLocks noGrp="1"/>
          </p:cNvSpPr>
          <p:nvPr>
            <p:ph type="dt" sz="half" idx="10"/>
          </p:nvPr>
        </p:nvSpPr>
        <p:spPr/>
        <p:txBody>
          <a:bodyPr/>
          <a:lstStyle/>
          <a:p>
            <a:r>
              <a:rPr lang="de-AT"/>
              <a:t>Folie</a:t>
            </a:r>
          </a:p>
        </p:txBody>
      </p:sp>
      <p:sp>
        <p:nvSpPr>
          <p:cNvPr id="22" name="Fußzeilenplatzhalter 21">
            <a:extLst>
              <a:ext uri="{FF2B5EF4-FFF2-40B4-BE49-F238E27FC236}">
                <a16:creationId xmlns:a16="http://schemas.microsoft.com/office/drawing/2014/main" id="{1F88CB56-152E-4A67-835F-6C1AF2EC73D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3" name="Foliennummernplatzhalter 22">
            <a:extLst>
              <a:ext uri="{FF2B5EF4-FFF2-40B4-BE49-F238E27FC236}">
                <a16:creationId xmlns:a16="http://schemas.microsoft.com/office/drawing/2014/main" id="{BF817A1A-C2DD-43B3-8C86-106B58620874}"/>
              </a:ext>
            </a:extLst>
          </p:cNvPr>
          <p:cNvSpPr>
            <a:spLocks noGrp="1"/>
          </p:cNvSpPr>
          <p:nvPr>
            <p:ph type="sldNum" sz="quarter" idx="12"/>
          </p:nvPr>
        </p:nvSpPr>
        <p:spPr>
          <a:xfrm>
            <a:off x="889518" y="6356350"/>
            <a:ext cx="2134417" cy="365125"/>
          </a:xfrm>
        </p:spPr>
        <p:txBody>
          <a:bodyPr/>
          <a:lstStyle/>
          <a:p>
            <a:fld id="{0AF89F37-6AD9-4F74-BC17-19E39A25D257}" type="slidenum">
              <a:rPr lang="de-AT" smtClean="0"/>
              <a:pPr/>
              <a:t>‹#›</a:t>
            </a:fld>
            <a:endParaRPr lang="de-AT"/>
          </a:p>
        </p:txBody>
      </p:sp>
      <p:sp>
        <p:nvSpPr>
          <p:cNvPr id="2" name="Titel 5">
            <a:extLst>
              <a:ext uri="{FF2B5EF4-FFF2-40B4-BE49-F238E27FC236}">
                <a16:creationId xmlns:a16="http://schemas.microsoft.com/office/drawing/2014/main" id="{59F0A27B-AF0D-8753-A13D-C68E24356072}"/>
              </a:ext>
            </a:extLst>
          </p:cNvPr>
          <p:cNvSpPr>
            <a:spLocks noGrp="1"/>
          </p:cNvSpPr>
          <p:nvPr>
            <p:ph type="title"/>
          </p:nvPr>
        </p:nvSpPr>
        <p:spPr>
          <a:xfrm>
            <a:off x="592538" y="640040"/>
            <a:ext cx="8278504" cy="792976"/>
          </a:xfrm>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D9E51B61-77C2-A0BB-57A8-D08AC03FD092}"/>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2704778771"/>
      </p:ext>
    </p:extLst>
  </p:cSld>
  <p:clrMapOvr>
    <a:masterClrMapping/>
  </p:clrMapOvr>
  <p:transition spd="slow">
    <p:push/>
  </p:transition>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RW-Abschnitts-Titelfolie">
    <p:spTree>
      <p:nvGrpSpPr>
        <p:cNvPr id="1" name=""/>
        <p:cNvGrpSpPr/>
        <p:nvPr/>
      </p:nvGrpSpPr>
      <p:grpSpPr>
        <a:xfrm>
          <a:off x="0" y="0"/>
          <a:ext cx="0" cy="0"/>
          <a:chOff x="0" y="0"/>
          <a:chExt cx="0" cy="0"/>
        </a:xfrm>
      </p:grpSpPr>
      <p:sp>
        <p:nvSpPr>
          <p:cNvPr id="21" name="Rechteck 20">
            <a:extLst>
              <a:ext uri="{FF2B5EF4-FFF2-40B4-BE49-F238E27FC236}">
                <a16:creationId xmlns:a16="http://schemas.microsoft.com/office/drawing/2014/main" id="{D20D1EF0-3BD0-4F93-A1F2-8367D7331CBC}"/>
              </a:ext>
            </a:extLst>
          </p:cNvPr>
          <p:cNvSpPr/>
          <p:nvPr userDrawn="1"/>
        </p:nvSpPr>
        <p:spPr>
          <a:xfrm>
            <a:off x="0" y="0"/>
            <a:ext cx="12192000" cy="6858000"/>
          </a:xfrm>
          <a:prstGeom prst="rect">
            <a:avLst/>
          </a:prstGeom>
          <a:gradFill flip="none" rotWithShape="1">
            <a:gsLst>
              <a:gs pos="0">
                <a:schemeClr val="tx1"/>
              </a:gs>
              <a:gs pos="50000">
                <a:schemeClr val="tx2"/>
              </a:gs>
              <a:gs pos="100000">
                <a:schemeClr val="accent1"/>
              </a:gs>
            </a:gsLst>
            <a:lin ang="108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hasCustomPrompt="1"/>
          </p:nvPr>
        </p:nvSpPr>
        <p:spPr>
          <a:xfrm>
            <a:off x="7042246" y="2926292"/>
            <a:ext cx="5445456" cy="4830984"/>
          </a:xfrm>
        </p:spPr>
        <p:txBody>
          <a:bodyPr>
            <a:noAutofit/>
          </a:bodyPr>
          <a:lstStyle>
            <a:lvl1pPr marL="0" indent="0" algn="ctr">
              <a:buNone/>
              <a:defRPr sz="40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0</a:t>
            </a:r>
          </a:p>
        </p:txBody>
      </p:sp>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Autofit/>
          </a:bodyPr>
          <a:lstStyle>
            <a:lvl1pPr>
              <a:defRPr sz="7500" cap="none" baseline="0">
                <a:solidFill>
                  <a:schemeClr val="bg1"/>
                </a:solidFill>
              </a:defRPr>
            </a:lvl1pPr>
          </a:lstStyle>
          <a:p>
            <a:r>
              <a:rPr lang="de-DE"/>
              <a:t>Mastertitelformat bearbeiten</a:t>
            </a:r>
            <a:endParaRPr lang="de-AT"/>
          </a:p>
        </p:txBody>
      </p:sp>
    </p:spTree>
    <p:extLst>
      <p:ext uri="{BB962C8B-B14F-4D97-AF65-F5344CB8AC3E}">
        <p14:creationId xmlns:p14="http://schemas.microsoft.com/office/powerpoint/2010/main" val="2777411536"/>
      </p:ext>
    </p:extLst>
  </p:cSld>
  <p:clrMapOvr>
    <a:masterClrMapping/>
  </p:clrMapOvr>
  <p:transition spd="slow">
    <p:push/>
  </p:transition>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RW-Leer">
    <p:spTree>
      <p:nvGrpSpPr>
        <p:cNvPr id="1" name=""/>
        <p:cNvGrpSpPr/>
        <p:nvPr/>
      </p:nvGrpSpPr>
      <p:grpSpPr>
        <a:xfrm>
          <a:off x="0" y="0"/>
          <a:ext cx="0" cy="0"/>
          <a:chOff x="0" y="0"/>
          <a:chExt cx="0" cy="0"/>
        </a:xfrm>
      </p:grpSpPr>
      <p:sp>
        <p:nvSpPr>
          <p:cNvPr id="11" name="Datumsplatzhalter 10">
            <a:extLst>
              <a:ext uri="{FF2B5EF4-FFF2-40B4-BE49-F238E27FC236}">
                <a16:creationId xmlns:a16="http://schemas.microsoft.com/office/drawing/2014/main" id="{57D97621-107F-4ED3-9E6E-8B387438122F}"/>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FDA103BF-F643-4E03-AF1E-8003B8D6711F}"/>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A05DF77D-57ED-490F-A823-C82E36AE8127}"/>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2" name="Inhaltsplatzhalter 2">
            <a:extLst>
              <a:ext uri="{FF2B5EF4-FFF2-40B4-BE49-F238E27FC236}">
                <a16:creationId xmlns:a16="http://schemas.microsoft.com/office/drawing/2014/main" id="{C34DA8A0-2EB0-04BD-A7F3-6667C7658E9C}"/>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3" name="Titel 1">
            <a:extLst>
              <a:ext uri="{FF2B5EF4-FFF2-40B4-BE49-F238E27FC236}">
                <a16:creationId xmlns:a16="http://schemas.microsoft.com/office/drawing/2014/main" id="{7ED95E0D-211D-8422-230A-1696A9E64404}"/>
              </a:ext>
            </a:extLst>
          </p:cNvPr>
          <p:cNvSpPr>
            <a:spLocks noGrp="1"/>
          </p:cNvSpPr>
          <p:nvPr>
            <p:ph type="title"/>
          </p:nvPr>
        </p:nvSpPr>
        <p:spPr>
          <a:xfrm>
            <a:off x="592538" y="640040"/>
            <a:ext cx="8278504" cy="792976"/>
          </a:xfrm>
        </p:spPr>
        <p:txBody>
          <a:bodyPr/>
          <a:lstStyle/>
          <a:p>
            <a:r>
              <a:rPr lang="de-DE"/>
              <a:t>Mastertitelformat bearbeiten</a:t>
            </a:r>
            <a:endParaRPr lang="de-AT"/>
          </a:p>
        </p:txBody>
      </p:sp>
    </p:spTree>
    <p:extLst>
      <p:ext uri="{BB962C8B-B14F-4D97-AF65-F5344CB8AC3E}">
        <p14:creationId xmlns:p14="http://schemas.microsoft.com/office/powerpoint/2010/main" val="4088889291"/>
      </p:ext>
    </p:extLst>
  </p:cSld>
  <p:clrMapOvr>
    <a:masterClrMapping/>
  </p:clrMapOvr>
  <p:transition spd="slow">
    <p:push/>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W-Nur Titel">
    <p:spTree>
      <p:nvGrpSpPr>
        <p:cNvPr id="1" name=""/>
        <p:cNvGrpSpPr/>
        <p:nvPr/>
      </p:nvGrpSpPr>
      <p:grpSpPr>
        <a:xfrm>
          <a:off x="0" y="0"/>
          <a:ext cx="0" cy="0"/>
          <a:chOff x="0" y="0"/>
          <a:chExt cx="0" cy="0"/>
        </a:xfrm>
      </p:grpSpPr>
      <p:sp>
        <p:nvSpPr>
          <p:cNvPr id="6" name="Titel 5">
            <a:extLst>
              <a:ext uri="{FF2B5EF4-FFF2-40B4-BE49-F238E27FC236}">
                <a16:creationId xmlns:a16="http://schemas.microsoft.com/office/drawing/2014/main" id="{1B911D54-B1AB-4038-A3BB-3EB1FD2B9588}"/>
              </a:ext>
            </a:extLst>
          </p:cNvPr>
          <p:cNvSpPr>
            <a:spLocks noGrp="1"/>
          </p:cNvSpPr>
          <p:nvPr>
            <p:ph type="title"/>
          </p:nvPr>
        </p:nvSpPr>
        <p:spPr/>
        <p:txBody>
          <a:bodyPr/>
          <a:lstStyle/>
          <a:p>
            <a:r>
              <a:rPr lang="de-DE"/>
              <a:t>Mastertitelformat bearbeiten</a:t>
            </a:r>
            <a:endParaRPr lang="de-AT"/>
          </a:p>
        </p:txBody>
      </p:sp>
      <p:sp>
        <p:nvSpPr>
          <p:cNvPr id="2" name="Datumsplatzhalter 1">
            <a:extLst>
              <a:ext uri="{FF2B5EF4-FFF2-40B4-BE49-F238E27FC236}">
                <a16:creationId xmlns:a16="http://schemas.microsoft.com/office/drawing/2014/main" id="{D67F12B3-471A-4948-9ECF-51EE3B8A3838}"/>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CA6C5F3-A094-415E-AF5A-74B84D4EF53C}"/>
              </a:ext>
            </a:extLst>
          </p:cNvPr>
          <p:cNvSpPr>
            <a:spLocks noGrp="1"/>
          </p:cNvSpPr>
          <p:nvPr>
            <p:ph type="ftr" sz="quarter" idx="11"/>
          </p:nvPr>
        </p:nvSpPr>
        <p:spPr>
          <a:xfrm>
            <a:off x="635069" y="272194"/>
            <a:ext cx="6759911"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F8CE481A-A88F-4524-82FD-5FC9865BD4E5}"/>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5" name="Inhaltsplatzhalter 2">
            <a:extLst>
              <a:ext uri="{FF2B5EF4-FFF2-40B4-BE49-F238E27FC236}">
                <a16:creationId xmlns:a16="http://schemas.microsoft.com/office/drawing/2014/main" id="{0F2C76BB-93C9-F01B-DA44-89A9BDE581E9}"/>
              </a:ext>
            </a:extLst>
          </p:cNvPr>
          <p:cNvSpPr>
            <a:spLocks noGrp="1"/>
          </p:cNvSpPr>
          <p:nvPr>
            <p:ph idx="1"/>
          </p:nvPr>
        </p:nvSpPr>
        <p:spPr>
          <a:xfrm>
            <a:off x="592538" y="1825625"/>
            <a:ext cx="1095442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Tree>
    <p:extLst>
      <p:ext uri="{BB962C8B-B14F-4D97-AF65-F5344CB8AC3E}">
        <p14:creationId xmlns:p14="http://schemas.microsoft.com/office/powerpoint/2010/main" val="72602666"/>
      </p:ext>
    </p:extLst>
  </p:cSld>
  <p:clrMapOvr>
    <a:masterClrMapping/>
  </p:clrMapOvr>
  <p:transition spd="slow">
    <p:push/>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type="obj" preserve="1">
  <p:cSld name="RW-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277AA82-B96F-4003-AA6C-2E34A55B0F85}"/>
              </a:ext>
            </a:extLst>
          </p:cNvPr>
          <p:cNvSpPr>
            <a:spLocks noGrp="1"/>
          </p:cNvSpPr>
          <p:nvPr>
            <p:ph type="title"/>
          </p:nvPr>
        </p:nvSpPr>
        <p:spPr/>
        <p:txBody>
          <a:bodyPr/>
          <a:lstStyle/>
          <a:p>
            <a:r>
              <a:rPr lang="de-DE"/>
              <a:t>Mastertitelformat bearbeiten</a:t>
            </a:r>
            <a:endParaRPr lang="de-AT"/>
          </a:p>
        </p:txBody>
      </p:sp>
      <p:sp>
        <p:nvSpPr>
          <p:cNvPr id="3" name="Inhaltsplatzhalter 2">
            <a:extLst>
              <a:ext uri="{FF2B5EF4-FFF2-40B4-BE49-F238E27FC236}">
                <a16:creationId xmlns:a16="http://schemas.microsoft.com/office/drawing/2014/main" id="{0C2B1BAD-4358-4038-9BA7-0D53040F3DE0}"/>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1" name="Datumsplatzhalter 10">
            <a:extLst>
              <a:ext uri="{FF2B5EF4-FFF2-40B4-BE49-F238E27FC236}">
                <a16:creationId xmlns:a16="http://schemas.microsoft.com/office/drawing/2014/main" id="{97D61D40-77A3-4657-B9D4-CEE228B42D64}"/>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D2BEE460-D80B-43E8-BC90-CB725910BD0E}"/>
              </a:ext>
            </a:extLst>
          </p:cNvPr>
          <p:cNvSpPr>
            <a:spLocks noGrp="1"/>
          </p:cNvSpPr>
          <p:nvPr>
            <p:ph type="ftr" sz="quarter" idx="11"/>
          </p:nvPr>
        </p:nvSpPr>
        <p:spPr>
          <a:xfrm>
            <a:off x="635070" y="272194"/>
            <a:ext cx="5913016" cy="365125"/>
          </a:xfrm>
        </p:spPr>
        <p:txBody>
          <a:bodyPr/>
          <a:lstStyle/>
          <a:p>
            <a:r>
              <a:rPr lang="de-AT"/>
              <a:t>Güterverkehr im Wandel – nachhaltig, digital und effizient</a:t>
            </a:r>
          </a:p>
        </p:txBody>
      </p:sp>
      <p:sp>
        <p:nvSpPr>
          <p:cNvPr id="13" name="Foliennummernplatzhalter 12">
            <a:extLst>
              <a:ext uri="{FF2B5EF4-FFF2-40B4-BE49-F238E27FC236}">
                <a16:creationId xmlns:a16="http://schemas.microsoft.com/office/drawing/2014/main" id="{3BC163CD-3B39-4E91-88DF-093ADD7B7276}"/>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9710707"/>
      </p:ext>
    </p:extLst>
  </p:cSld>
  <p:clrMapOvr>
    <a:masterClrMapping/>
  </p:clrMapOvr>
  <p:transition spd="slow">
    <p:push/>
  </p:transition>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Zwei Inhalte">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214E134A-41C3-48F6-9731-40787741E714}"/>
              </a:ext>
            </a:extLst>
          </p:cNvPr>
          <p:cNvSpPr>
            <a:spLocks noGrp="1"/>
          </p:cNvSpPr>
          <p:nvPr>
            <p:ph sz="half" idx="1"/>
          </p:nvPr>
        </p:nvSpPr>
        <p:spPr>
          <a:xfrm>
            <a:off x="592538"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Inhaltsplatzhalter 3">
            <a:extLst>
              <a:ext uri="{FF2B5EF4-FFF2-40B4-BE49-F238E27FC236}">
                <a16:creationId xmlns:a16="http://schemas.microsoft.com/office/drawing/2014/main" id="{CD679E35-E54F-40E3-9EE7-1D07531FCD60}"/>
              </a:ext>
            </a:extLst>
          </p:cNvPr>
          <p:cNvSpPr>
            <a:spLocks noGrp="1"/>
          </p:cNvSpPr>
          <p:nvPr>
            <p:ph sz="half" idx="2"/>
          </p:nvPr>
        </p:nvSpPr>
        <p:spPr>
          <a:xfrm>
            <a:off x="5969070" y="1825625"/>
            <a:ext cx="5384730" cy="43513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8" name="Datumsplatzhalter 7">
            <a:extLst>
              <a:ext uri="{FF2B5EF4-FFF2-40B4-BE49-F238E27FC236}">
                <a16:creationId xmlns:a16="http://schemas.microsoft.com/office/drawing/2014/main" id="{CFC04E03-ACE1-4263-9F00-27C899830BFF}"/>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F47884CE-FAD7-4794-B1DE-5CD85A265F03}"/>
              </a:ext>
            </a:extLst>
          </p:cNvPr>
          <p:cNvSpPr>
            <a:spLocks noGrp="1"/>
          </p:cNvSpPr>
          <p:nvPr>
            <p:ph type="ftr" sz="quarter" idx="11"/>
          </p:nvPr>
        </p:nvSpPr>
        <p:spPr>
          <a:xfrm>
            <a:off x="635070" y="272194"/>
            <a:ext cx="50108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FCE6E83C-C08F-414C-9905-660AD59DA8B1}"/>
              </a:ext>
            </a:extLst>
          </p:cNvPr>
          <p:cNvSpPr>
            <a:spLocks noGrp="1"/>
          </p:cNvSpPr>
          <p:nvPr>
            <p:ph type="sldNum" sz="quarter" idx="12"/>
          </p:nvPr>
        </p:nvSpPr>
        <p:spPr/>
        <p:txBody>
          <a:bodyPr/>
          <a:lstStyle/>
          <a:p>
            <a:fld id="{0AF89F37-6AD9-4F74-BC17-19E39A25D257}" type="slidenum">
              <a:rPr lang="de-AT" smtClean="0"/>
              <a:pPr/>
              <a:t>‹#›</a:t>
            </a:fld>
            <a:endParaRPr lang="de-AT"/>
          </a:p>
        </p:txBody>
      </p:sp>
      <p:sp>
        <p:nvSpPr>
          <p:cNvPr id="11" name="Titel 10">
            <a:extLst>
              <a:ext uri="{FF2B5EF4-FFF2-40B4-BE49-F238E27FC236}">
                <a16:creationId xmlns:a16="http://schemas.microsoft.com/office/drawing/2014/main" id="{1970461B-FB10-41E9-88AE-C0E6DDF89755}"/>
              </a:ext>
            </a:extLst>
          </p:cNvPr>
          <p:cNvSpPr>
            <a:spLocks noGrp="1"/>
          </p:cNvSpPr>
          <p:nvPr>
            <p:ph type="title"/>
          </p:nvPr>
        </p:nvSpPr>
        <p:spPr/>
        <p:txBody>
          <a:bodyPr/>
          <a:lstStyle/>
          <a:p>
            <a:r>
              <a:rPr lang="de-DE"/>
              <a:t>Mastertitelformat bearbeiten</a:t>
            </a:r>
            <a:endParaRPr lang="de-AT"/>
          </a:p>
        </p:txBody>
      </p:sp>
    </p:spTree>
    <p:extLst>
      <p:ext uri="{BB962C8B-B14F-4D97-AF65-F5344CB8AC3E}">
        <p14:creationId xmlns:p14="http://schemas.microsoft.com/office/powerpoint/2010/main" val="3811066653"/>
      </p:ext>
    </p:extLst>
  </p:cSld>
  <p:clrMapOvr>
    <a:masterClrMapping/>
  </p:clrMapOvr>
  <p:transition spd="slow">
    <p:push/>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Vergleich">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AE8F0A99-201A-49CE-9E5A-ED6E35D1B6EE}"/>
              </a:ext>
            </a:extLst>
          </p:cNvPr>
          <p:cNvSpPr>
            <a:spLocks noGrp="1"/>
          </p:cNvSpPr>
          <p:nvPr>
            <p:ph type="body" idx="1"/>
          </p:nvPr>
        </p:nvSpPr>
        <p:spPr>
          <a:xfrm>
            <a:off x="613804" y="1681163"/>
            <a:ext cx="5362505"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4" name="Inhaltsplatzhalter 3">
            <a:extLst>
              <a:ext uri="{FF2B5EF4-FFF2-40B4-BE49-F238E27FC236}">
                <a16:creationId xmlns:a16="http://schemas.microsoft.com/office/drawing/2014/main" id="{CCEF6080-ED61-46B7-9E65-3E75BED844A0}"/>
              </a:ext>
            </a:extLst>
          </p:cNvPr>
          <p:cNvSpPr>
            <a:spLocks noGrp="1"/>
          </p:cNvSpPr>
          <p:nvPr>
            <p:ph sz="half" idx="2"/>
          </p:nvPr>
        </p:nvSpPr>
        <p:spPr>
          <a:xfrm>
            <a:off x="613804" y="2505075"/>
            <a:ext cx="5362505"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5" name="Textplatzhalter 4">
            <a:extLst>
              <a:ext uri="{FF2B5EF4-FFF2-40B4-BE49-F238E27FC236}">
                <a16:creationId xmlns:a16="http://schemas.microsoft.com/office/drawing/2014/main" id="{860953C2-EFF7-4532-BE7F-67FF550174BD}"/>
              </a:ext>
            </a:extLst>
          </p:cNvPr>
          <p:cNvSpPr>
            <a:spLocks noGrp="1"/>
          </p:cNvSpPr>
          <p:nvPr>
            <p:ph type="body" sz="quarter" idx="3"/>
          </p:nvPr>
        </p:nvSpPr>
        <p:spPr>
          <a:xfrm>
            <a:off x="5966474" y="1681163"/>
            <a:ext cx="5388914"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a:t>Mastertextformat bearbeiten</a:t>
            </a:r>
          </a:p>
        </p:txBody>
      </p:sp>
      <p:sp>
        <p:nvSpPr>
          <p:cNvPr id="6" name="Inhaltsplatzhalter 5">
            <a:extLst>
              <a:ext uri="{FF2B5EF4-FFF2-40B4-BE49-F238E27FC236}">
                <a16:creationId xmlns:a16="http://schemas.microsoft.com/office/drawing/2014/main" id="{54474D04-40F1-43F4-857F-12E38610973F}"/>
              </a:ext>
            </a:extLst>
          </p:cNvPr>
          <p:cNvSpPr>
            <a:spLocks noGrp="1"/>
          </p:cNvSpPr>
          <p:nvPr>
            <p:ph sz="quarter" idx="4"/>
          </p:nvPr>
        </p:nvSpPr>
        <p:spPr>
          <a:xfrm>
            <a:off x="5966474" y="2505075"/>
            <a:ext cx="5388914" cy="368458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10" name="Titel 9">
            <a:extLst>
              <a:ext uri="{FF2B5EF4-FFF2-40B4-BE49-F238E27FC236}">
                <a16:creationId xmlns:a16="http://schemas.microsoft.com/office/drawing/2014/main" id="{B8F6A176-B755-4BFF-B320-E4C028B91612}"/>
              </a:ext>
            </a:extLst>
          </p:cNvPr>
          <p:cNvSpPr>
            <a:spLocks noGrp="1"/>
          </p:cNvSpPr>
          <p:nvPr>
            <p:ph type="title"/>
          </p:nvPr>
        </p:nvSpPr>
        <p:spPr/>
        <p:txBody>
          <a:bodyPr/>
          <a:lstStyle/>
          <a:p>
            <a:r>
              <a:rPr lang="de-DE"/>
              <a:t>Mastertitelformat bearbeiten</a:t>
            </a:r>
            <a:endParaRPr lang="de-AT"/>
          </a:p>
        </p:txBody>
      </p:sp>
      <p:sp>
        <p:nvSpPr>
          <p:cNvPr id="11" name="Datumsplatzhalter 10">
            <a:extLst>
              <a:ext uri="{FF2B5EF4-FFF2-40B4-BE49-F238E27FC236}">
                <a16:creationId xmlns:a16="http://schemas.microsoft.com/office/drawing/2014/main" id="{380350EB-E89F-4D0E-AFF4-8CEBAE6BF940}"/>
              </a:ext>
            </a:extLst>
          </p:cNvPr>
          <p:cNvSpPr>
            <a:spLocks noGrp="1"/>
          </p:cNvSpPr>
          <p:nvPr>
            <p:ph type="dt" sz="half" idx="10"/>
          </p:nvPr>
        </p:nvSpPr>
        <p:spPr/>
        <p:txBody>
          <a:bodyPr/>
          <a:lstStyle/>
          <a:p>
            <a:r>
              <a:rPr lang="de-AT"/>
              <a:t>Folie</a:t>
            </a:r>
          </a:p>
        </p:txBody>
      </p:sp>
      <p:sp>
        <p:nvSpPr>
          <p:cNvPr id="12" name="Fußzeilenplatzhalter 11">
            <a:extLst>
              <a:ext uri="{FF2B5EF4-FFF2-40B4-BE49-F238E27FC236}">
                <a16:creationId xmlns:a16="http://schemas.microsoft.com/office/drawing/2014/main" id="{B8575AC0-8512-444E-BE77-53641772C88A}"/>
              </a:ext>
            </a:extLst>
          </p:cNvPr>
          <p:cNvSpPr>
            <a:spLocks noGrp="1"/>
          </p:cNvSpPr>
          <p:nvPr>
            <p:ph type="ftr" sz="quarter" idx="11"/>
          </p:nvPr>
        </p:nvSpPr>
        <p:spPr>
          <a:xfrm>
            <a:off x="635069" y="272194"/>
            <a:ext cx="5581623" cy="365125"/>
          </a:xfrm>
        </p:spPr>
        <p:txBody>
          <a:bodyPr/>
          <a:lstStyle/>
          <a:p>
            <a:r>
              <a:rPr lang="de-AT">
                <a:cs typeface="Arial" panose="020B0604020202020204" pitchFamily="34" charset="0"/>
              </a:rPr>
              <a:t>Güterverkehr im Wandel – nachhaltig, digital und effizient</a:t>
            </a:r>
            <a:endParaRPr lang="de-AT"/>
          </a:p>
        </p:txBody>
      </p:sp>
      <p:sp>
        <p:nvSpPr>
          <p:cNvPr id="13" name="Foliennummernplatzhalter 12">
            <a:extLst>
              <a:ext uri="{FF2B5EF4-FFF2-40B4-BE49-F238E27FC236}">
                <a16:creationId xmlns:a16="http://schemas.microsoft.com/office/drawing/2014/main" id="{90EA1554-15FC-45BD-B6AA-643957DB065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2455201701"/>
      </p:ext>
    </p:extLst>
  </p:cSld>
  <p:clrMapOvr>
    <a:masterClrMapping/>
  </p:clrMapOvr>
  <p:transition spd="slow">
    <p:push/>
  </p:transition>
</p:sldLayout>
</file>

<file path=ppt/slideLayouts/slideLayout100.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0FC01D0B-461A-4C34-B2C3-A3D7ABE4060D}"/>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Inhaltsplatzhalter 2">
            <a:extLst>
              <a:ext uri="{FF2B5EF4-FFF2-40B4-BE49-F238E27FC236}">
                <a16:creationId xmlns:a16="http://schemas.microsoft.com/office/drawing/2014/main" id="{58965C57-72D6-4815-A490-6EFE9AB4387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Textplatzhalter 3">
            <a:extLst>
              <a:ext uri="{FF2B5EF4-FFF2-40B4-BE49-F238E27FC236}">
                <a16:creationId xmlns:a16="http://schemas.microsoft.com/office/drawing/2014/main" id="{1D2BD0CF-798F-4C60-B5F2-F3847E5FF2F2}"/>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9" name="Datumsplatzhalter 8">
            <a:extLst>
              <a:ext uri="{FF2B5EF4-FFF2-40B4-BE49-F238E27FC236}">
                <a16:creationId xmlns:a16="http://schemas.microsoft.com/office/drawing/2014/main" id="{2382A81B-8201-4380-97A4-F9BE38ACF09C}"/>
              </a:ext>
            </a:extLst>
          </p:cNvPr>
          <p:cNvSpPr>
            <a:spLocks noGrp="1"/>
          </p:cNvSpPr>
          <p:nvPr>
            <p:ph type="dt" sz="half" idx="10"/>
          </p:nvPr>
        </p:nvSpPr>
        <p:spPr/>
        <p:txBody>
          <a:bodyPr/>
          <a:lstStyle/>
          <a:p>
            <a:r>
              <a:rPr lang="de-AT"/>
              <a:t>Folie</a:t>
            </a:r>
          </a:p>
        </p:txBody>
      </p:sp>
      <p:sp>
        <p:nvSpPr>
          <p:cNvPr id="10" name="Fußzeilenplatzhalter 9">
            <a:extLst>
              <a:ext uri="{FF2B5EF4-FFF2-40B4-BE49-F238E27FC236}">
                <a16:creationId xmlns:a16="http://schemas.microsoft.com/office/drawing/2014/main" id="{7D0E06F0-E1F6-4BD7-BEF7-31ED1E0D420B}"/>
              </a:ext>
            </a:extLst>
          </p:cNvPr>
          <p:cNvSpPr>
            <a:spLocks noGrp="1"/>
          </p:cNvSpPr>
          <p:nvPr>
            <p:ph type="ftr" sz="quarter" idx="11"/>
          </p:nvPr>
        </p:nvSpPr>
        <p:spPr>
          <a:xfrm>
            <a:off x="635069" y="272194"/>
            <a:ext cx="5299325" cy="365125"/>
          </a:xfrm>
        </p:spPr>
        <p:txBody>
          <a:bodyPr/>
          <a:lstStyle/>
          <a:p>
            <a:r>
              <a:rPr lang="de-AT">
                <a:cs typeface="Arial" panose="020B0604020202020204" pitchFamily="34" charset="0"/>
              </a:rPr>
              <a:t>Güterverkehr im Wandel – nachhaltig, digital und effizient</a:t>
            </a:r>
            <a:endParaRPr lang="de-AT"/>
          </a:p>
        </p:txBody>
      </p:sp>
      <p:sp>
        <p:nvSpPr>
          <p:cNvPr id="11" name="Foliennummernplatzhalter 10">
            <a:extLst>
              <a:ext uri="{FF2B5EF4-FFF2-40B4-BE49-F238E27FC236}">
                <a16:creationId xmlns:a16="http://schemas.microsoft.com/office/drawing/2014/main" id="{D40C5EC4-A74A-4580-B725-5D590A71EBBA}"/>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1597654830"/>
      </p:ext>
    </p:extLst>
  </p:cSld>
  <p:clrMapOvr>
    <a:masterClrMapping/>
  </p:clrMapOvr>
  <p:transition spd="slow">
    <p:push/>
  </p:transition>
</p:sldLayout>
</file>

<file path=ppt/slideLayouts/slideLayout110.xml><?xml version="1.0" encoding="utf-8"?>
<p:sldLayout xmlns:a="http://schemas.openxmlformats.org/drawingml/2006/main" xmlns:r="http://schemas.openxmlformats.org/officeDocument/2006/relationships" xmlns:p="http://schemas.openxmlformats.org/presentationml/2006/main" type="picTx" preserve="1">
  <p:cSld name="Bild mit 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A10021D-B7D9-4FA5-A958-F335C48C3E46}"/>
              </a:ext>
            </a:extLst>
          </p:cNvPr>
          <p:cNvSpPr>
            <a:spLocks noGrp="1"/>
          </p:cNvSpPr>
          <p:nvPr>
            <p:ph type="title"/>
          </p:nvPr>
        </p:nvSpPr>
        <p:spPr>
          <a:xfrm>
            <a:off x="642342" y="457200"/>
            <a:ext cx="3932237" cy="1600200"/>
          </a:xfrm>
        </p:spPr>
        <p:txBody>
          <a:bodyPr anchor="b"/>
          <a:lstStyle>
            <a:lvl1pPr>
              <a:defRPr sz="3200"/>
            </a:lvl1pPr>
          </a:lstStyle>
          <a:p>
            <a:r>
              <a:rPr lang="de-DE"/>
              <a:t>Mastertitelformat bearbeiten</a:t>
            </a:r>
            <a:endParaRPr lang="de-AT"/>
          </a:p>
        </p:txBody>
      </p:sp>
      <p:sp>
        <p:nvSpPr>
          <p:cNvPr id="3" name="Bildplatzhalter 2">
            <a:extLst>
              <a:ext uri="{FF2B5EF4-FFF2-40B4-BE49-F238E27FC236}">
                <a16:creationId xmlns:a16="http://schemas.microsoft.com/office/drawing/2014/main" id="{0CE4A56A-1937-4F48-8FB1-F93FB6A8F72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de-AT"/>
          </a:p>
        </p:txBody>
      </p:sp>
      <p:sp>
        <p:nvSpPr>
          <p:cNvPr id="4" name="Textplatzhalter 3">
            <a:extLst>
              <a:ext uri="{FF2B5EF4-FFF2-40B4-BE49-F238E27FC236}">
                <a16:creationId xmlns:a16="http://schemas.microsoft.com/office/drawing/2014/main" id="{07C2399E-6CA1-42AF-9C67-E22E83AC55F5}"/>
              </a:ext>
            </a:extLst>
          </p:cNvPr>
          <p:cNvSpPr>
            <a:spLocks noGrp="1"/>
          </p:cNvSpPr>
          <p:nvPr>
            <p:ph type="body" sz="half" idx="2"/>
          </p:nvPr>
        </p:nvSpPr>
        <p:spPr>
          <a:xfrm>
            <a:off x="64234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de-DE"/>
              <a:t>Mastertextformat bearbeiten</a:t>
            </a:r>
          </a:p>
        </p:txBody>
      </p:sp>
      <p:sp>
        <p:nvSpPr>
          <p:cNvPr id="8" name="Datumsplatzhalter 7">
            <a:extLst>
              <a:ext uri="{FF2B5EF4-FFF2-40B4-BE49-F238E27FC236}">
                <a16:creationId xmlns:a16="http://schemas.microsoft.com/office/drawing/2014/main" id="{1F473CC9-9E67-4A97-9AFC-51BB94A3B8AD}"/>
              </a:ext>
            </a:extLst>
          </p:cNvPr>
          <p:cNvSpPr>
            <a:spLocks noGrp="1"/>
          </p:cNvSpPr>
          <p:nvPr>
            <p:ph type="dt" sz="half" idx="10"/>
          </p:nvPr>
        </p:nvSpPr>
        <p:spPr/>
        <p:txBody>
          <a:bodyPr/>
          <a:lstStyle/>
          <a:p>
            <a:r>
              <a:rPr lang="de-AT"/>
              <a:t>Folie</a:t>
            </a:r>
          </a:p>
        </p:txBody>
      </p:sp>
      <p:sp>
        <p:nvSpPr>
          <p:cNvPr id="9" name="Fußzeilenplatzhalter 8">
            <a:extLst>
              <a:ext uri="{FF2B5EF4-FFF2-40B4-BE49-F238E27FC236}">
                <a16:creationId xmlns:a16="http://schemas.microsoft.com/office/drawing/2014/main" id="{DE4D7FB8-5C1D-4F04-866E-4D9693E662E3}"/>
              </a:ext>
            </a:extLst>
          </p:cNvPr>
          <p:cNvSpPr>
            <a:spLocks noGrp="1"/>
          </p:cNvSpPr>
          <p:nvPr>
            <p:ph type="ftr" sz="quarter" idx="11"/>
          </p:nvPr>
        </p:nvSpPr>
        <p:spPr>
          <a:xfrm>
            <a:off x="635070" y="272194"/>
            <a:ext cx="5925290" cy="365125"/>
          </a:xfrm>
        </p:spPr>
        <p:txBody>
          <a:bodyPr/>
          <a:lstStyle/>
          <a:p>
            <a:r>
              <a:rPr lang="de-AT">
                <a:cs typeface="Arial" panose="020B0604020202020204" pitchFamily="34" charset="0"/>
              </a:rPr>
              <a:t>Güterverkehr im Wandel – nachhaltig, digital und effizient</a:t>
            </a:r>
            <a:endParaRPr lang="de-AT"/>
          </a:p>
        </p:txBody>
      </p:sp>
      <p:sp>
        <p:nvSpPr>
          <p:cNvPr id="10" name="Foliennummernplatzhalter 9">
            <a:extLst>
              <a:ext uri="{FF2B5EF4-FFF2-40B4-BE49-F238E27FC236}">
                <a16:creationId xmlns:a16="http://schemas.microsoft.com/office/drawing/2014/main" id="{AD297715-B82B-4598-945A-9304467DE69E}"/>
              </a:ext>
            </a:extLst>
          </p:cNvPr>
          <p:cNvSpPr>
            <a:spLocks noGrp="1"/>
          </p:cNvSpPr>
          <p:nvPr>
            <p:ph type="sldNum" sz="quarter" idx="12"/>
          </p:nvPr>
        </p:nvSpPr>
        <p:spPr/>
        <p:txBody>
          <a:bodyPr/>
          <a:lstStyle/>
          <a:p>
            <a:fld id="{0AF89F37-6AD9-4F74-BC17-19E39A25D257}" type="slidenum">
              <a:rPr lang="de-AT" smtClean="0"/>
              <a:pPr/>
              <a:t>‹#›</a:t>
            </a:fld>
            <a:endParaRPr lang="de-AT"/>
          </a:p>
        </p:txBody>
      </p:sp>
    </p:spTree>
    <p:extLst>
      <p:ext uri="{BB962C8B-B14F-4D97-AF65-F5344CB8AC3E}">
        <p14:creationId xmlns:p14="http://schemas.microsoft.com/office/powerpoint/2010/main" val="3820498900"/>
      </p:ext>
    </p:extLst>
  </p:cSld>
  <p:clrMapOvr>
    <a:masterClrMapping/>
  </p:clrMapOvr>
  <p:transition spd="slow">
    <p:push/>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preserve="1" userDrawn="1">
  <p:cSld name="1_Abschnitts-&#10;überschrif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2125003-B839-49CA-A766-11BB65B2335C}"/>
              </a:ext>
            </a:extLst>
          </p:cNvPr>
          <p:cNvSpPr>
            <a:spLocks noGrp="1"/>
          </p:cNvSpPr>
          <p:nvPr>
            <p:ph type="title"/>
          </p:nvPr>
        </p:nvSpPr>
        <p:spPr>
          <a:xfrm>
            <a:off x="831850" y="1114314"/>
            <a:ext cx="7195731" cy="2852737"/>
          </a:xfrm>
        </p:spPr>
        <p:txBody>
          <a:bodyPr anchor="t">
            <a:normAutofit/>
          </a:bodyPr>
          <a:lstStyle>
            <a:lvl1pPr>
              <a:defRPr sz="7000" cap="all" baseline="0">
                <a:solidFill>
                  <a:srgbClr val="3C6496"/>
                </a:solidFill>
              </a:defRPr>
            </a:lvl1pPr>
          </a:lstStyle>
          <a:p>
            <a:r>
              <a:rPr lang="de-DE"/>
              <a:t>Mastertitelformat bearbeiten</a:t>
            </a:r>
            <a:endParaRPr lang="de-AT"/>
          </a:p>
        </p:txBody>
      </p:sp>
      <p:sp>
        <p:nvSpPr>
          <p:cNvPr id="19" name="Textplatzhalter 2">
            <a:extLst>
              <a:ext uri="{FF2B5EF4-FFF2-40B4-BE49-F238E27FC236}">
                <a16:creationId xmlns:a16="http://schemas.microsoft.com/office/drawing/2014/main" id="{9FBFFB14-C6DF-4483-B0B3-F71AB856A19E}"/>
              </a:ext>
            </a:extLst>
          </p:cNvPr>
          <p:cNvSpPr>
            <a:spLocks noGrp="1"/>
          </p:cNvSpPr>
          <p:nvPr>
            <p:ph type="body" idx="1"/>
          </p:nvPr>
        </p:nvSpPr>
        <p:spPr>
          <a:xfrm>
            <a:off x="831850" y="4589463"/>
            <a:ext cx="105156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de-DE"/>
              <a:t>Mastertextformat bearbeiten</a:t>
            </a:r>
          </a:p>
        </p:txBody>
      </p:sp>
    </p:spTree>
    <p:extLst>
      <p:ext uri="{BB962C8B-B14F-4D97-AF65-F5344CB8AC3E}">
        <p14:creationId xmlns:p14="http://schemas.microsoft.com/office/powerpoint/2010/main" val="2183951589"/>
      </p:ext>
    </p:extLst>
  </p:cSld>
  <p:clrMapOvr>
    <a:masterClrMapping/>
  </p:clrMapOvr>
  <p:transition spd="slow">
    <p:push/>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80.xml"/><Relationship Id="rId13" Type="http://schemas.openxmlformats.org/officeDocument/2006/relationships/theme" Target="../theme/theme10.xml"/><Relationship Id="rId3" Type="http://schemas.openxmlformats.org/officeDocument/2006/relationships/slideLayout" Target="../slideLayouts/slideLayout30.xml"/><Relationship Id="rId7" Type="http://schemas.openxmlformats.org/officeDocument/2006/relationships/slideLayout" Target="../slideLayouts/slideLayout70.xml"/><Relationship Id="rId12" Type="http://schemas.openxmlformats.org/officeDocument/2006/relationships/slideLayout" Target="../slideLayouts/slideLayout120.xml"/><Relationship Id="rId2" Type="http://schemas.openxmlformats.org/officeDocument/2006/relationships/slideLayout" Target="../slideLayouts/slideLayout20.xml"/><Relationship Id="rId1" Type="http://schemas.openxmlformats.org/officeDocument/2006/relationships/slideLayout" Target="../slideLayouts/slideLayout13.xml"/><Relationship Id="rId6" Type="http://schemas.openxmlformats.org/officeDocument/2006/relationships/slideLayout" Target="../slideLayouts/slideLayout60.xml"/><Relationship Id="rId11" Type="http://schemas.openxmlformats.org/officeDocument/2006/relationships/slideLayout" Target="../slideLayouts/slideLayout110.xml"/><Relationship Id="rId5" Type="http://schemas.openxmlformats.org/officeDocument/2006/relationships/slideLayout" Target="../slideLayouts/slideLayout50.xml"/><Relationship Id="rId10" Type="http://schemas.openxmlformats.org/officeDocument/2006/relationships/slideLayout" Target="../slideLayouts/slideLayout100.xml"/><Relationship Id="rId4" Type="http://schemas.openxmlformats.org/officeDocument/2006/relationships/slideLayout" Target="../slideLayouts/slideLayout40.xml"/><Relationship Id="rId9" Type="http://schemas.openxmlformats.org/officeDocument/2006/relationships/slideLayout" Target="../slideLayouts/slideLayout9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‹Nr.›</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14" name="Grafik 13">
            <a:extLst>
              <a:ext uri="{FF2B5EF4-FFF2-40B4-BE49-F238E27FC236}">
                <a16:creationId xmlns:a16="http://schemas.microsoft.com/office/drawing/2014/main" id="{BAC8BA7B-97C5-452D-B883-5A7AB0444CF0}"/>
              </a:ext>
            </a:extLst>
          </p:cNvPr>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10084120" y="173650"/>
            <a:ext cx="1624322" cy="792975"/>
          </a:xfrm>
          <a:prstGeom prst="rect">
            <a:avLst/>
          </a:prstGeom>
        </p:spPr>
      </p:pic>
      <p:sp>
        <p:nvSpPr>
          <p:cNvPr id="2" name="Titelplatzhalter 1">
            <a:extLst>
              <a:ext uri="{FF2B5EF4-FFF2-40B4-BE49-F238E27FC236}">
                <a16:creationId xmlns:a16="http://schemas.microsoft.com/office/drawing/2014/main" id="{2B8C6396-F486-4878-8CC4-81AC7A8EEA0D}"/>
              </a:ext>
            </a:extLst>
          </p:cNvPr>
          <p:cNvSpPr>
            <a:spLocks noGrp="1"/>
          </p:cNvSpPr>
          <p:nvPr>
            <p:ph type="title"/>
          </p:nvPr>
        </p:nvSpPr>
        <p:spPr>
          <a:xfrm>
            <a:off x="592538" y="640040"/>
            <a:ext cx="8278504" cy="792976"/>
          </a:xfrm>
          <a:prstGeom prst="rect">
            <a:avLst/>
          </a:prstGeom>
        </p:spPr>
        <p:txBody>
          <a:bodyPr vert="horz" lIns="91440" tIns="45720" rIns="91440" bIns="45720" rtlCol="0" anchor="t">
            <a:noAutofit/>
          </a:bodyPr>
          <a:lstStyle/>
          <a:p>
            <a:r>
              <a:rPr lang="de-DE"/>
              <a:t>Mastertitelformat bearbeiten</a:t>
            </a:r>
            <a:endParaRPr lang="de-AT"/>
          </a:p>
        </p:txBody>
      </p:sp>
      <p:sp>
        <p:nvSpPr>
          <p:cNvPr id="3" name="Textplatzhalter 2">
            <a:extLst>
              <a:ext uri="{FF2B5EF4-FFF2-40B4-BE49-F238E27FC236}">
                <a16:creationId xmlns:a16="http://schemas.microsoft.com/office/drawing/2014/main" id="{21E306C2-3AD5-44AD-89FD-7FCE79E3DDC2}"/>
              </a:ext>
            </a:extLst>
          </p:cNvPr>
          <p:cNvSpPr>
            <a:spLocks noGrp="1"/>
          </p:cNvSpPr>
          <p:nvPr>
            <p:ph type="body" idx="1"/>
          </p:nvPr>
        </p:nvSpPr>
        <p:spPr>
          <a:xfrm>
            <a:off x="592538" y="1825625"/>
            <a:ext cx="10954420" cy="4351338"/>
          </a:xfrm>
          <a:prstGeom prst="rect">
            <a:avLst/>
          </a:prstGeom>
        </p:spPr>
        <p:txBody>
          <a:bodyPr vert="horz" lIns="91440" tIns="45720" rIns="91440" bIns="45720" rtlCol="0">
            <a:noAutofit/>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AT"/>
          </a:p>
        </p:txBody>
      </p:sp>
      <p:sp>
        <p:nvSpPr>
          <p:cNvPr id="4" name="Datumsplatzhalter 3">
            <a:extLst>
              <a:ext uri="{FF2B5EF4-FFF2-40B4-BE49-F238E27FC236}">
                <a16:creationId xmlns:a16="http://schemas.microsoft.com/office/drawing/2014/main" id="{B327A7E2-9C00-4BD6-B8E3-67C067F9E564}"/>
              </a:ext>
            </a:extLst>
          </p:cNvPr>
          <p:cNvSpPr>
            <a:spLocks noGrp="1"/>
          </p:cNvSpPr>
          <p:nvPr>
            <p:ph type="dt" sz="half" idx="2"/>
          </p:nvPr>
        </p:nvSpPr>
        <p:spPr>
          <a:xfrm>
            <a:off x="616601" y="6356350"/>
            <a:ext cx="687623" cy="365125"/>
          </a:xfrm>
          <a:prstGeom prst="rect">
            <a:avLst/>
          </a:prstGeom>
        </p:spPr>
        <p:txBody>
          <a:bodyPr vert="horz" lIns="91440" tIns="45720" rIns="91440" bIns="45720" rtlCol="0" anchor="ctr"/>
          <a:lstStyle>
            <a:lvl1pPr algn="l">
              <a:defRPr sz="1000" b="0">
                <a:solidFill>
                  <a:schemeClr val="tx2"/>
                </a:solidFill>
                <a:latin typeface="+mj-lt"/>
              </a:defRPr>
            </a:lvl1pPr>
          </a:lstStyle>
          <a:p>
            <a:r>
              <a:rPr lang="de-AT"/>
              <a:t>Folie</a:t>
            </a:r>
          </a:p>
        </p:txBody>
      </p:sp>
      <p:sp>
        <p:nvSpPr>
          <p:cNvPr id="5" name="Fußzeilenplatzhalter 4">
            <a:extLst>
              <a:ext uri="{FF2B5EF4-FFF2-40B4-BE49-F238E27FC236}">
                <a16:creationId xmlns:a16="http://schemas.microsoft.com/office/drawing/2014/main" id="{2D46868A-48F7-4673-AA8C-069C5F71B160}"/>
              </a:ext>
            </a:extLst>
          </p:cNvPr>
          <p:cNvSpPr>
            <a:spLocks noGrp="1"/>
          </p:cNvSpPr>
          <p:nvPr>
            <p:ph type="ftr" sz="quarter" idx="3"/>
          </p:nvPr>
        </p:nvSpPr>
        <p:spPr>
          <a:xfrm>
            <a:off x="635069" y="272194"/>
            <a:ext cx="5544801" cy="365125"/>
          </a:xfrm>
          <a:prstGeom prst="rect">
            <a:avLst/>
          </a:prstGeom>
        </p:spPr>
        <p:txBody>
          <a:bodyPr vert="horz" lIns="91440" tIns="45720" rIns="91440" bIns="45720" rtlCol="0" anchor="ctr">
            <a:noAutofit/>
          </a:bodyPr>
          <a:lstStyle>
            <a:lvl1pPr algn="l">
              <a:defRPr sz="1100" b="0" i="0" cap="all" spc="100" baseline="0">
                <a:solidFill>
                  <a:schemeClr val="tx2"/>
                </a:solidFill>
                <a:latin typeface="+mj-lt"/>
              </a:defRPr>
            </a:lvl1p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AE533346-009B-4997-AFDE-E864721BEC42}"/>
              </a:ext>
            </a:extLst>
          </p:cNvPr>
          <p:cNvSpPr>
            <a:spLocks noGrp="1"/>
          </p:cNvSpPr>
          <p:nvPr>
            <p:ph type="sldNum" sz="quarter" idx="4"/>
          </p:nvPr>
        </p:nvSpPr>
        <p:spPr>
          <a:xfrm>
            <a:off x="916816" y="6356350"/>
            <a:ext cx="2107119" cy="365125"/>
          </a:xfrm>
          <a:prstGeom prst="rect">
            <a:avLst/>
          </a:prstGeom>
        </p:spPr>
        <p:txBody>
          <a:bodyPr vert="horz" lIns="91440" tIns="45720" rIns="91440" bIns="45720" rtlCol="0" anchor="ctr"/>
          <a:lstStyle>
            <a:lvl1pPr algn="l">
              <a:defRPr sz="1000" b="0">
                <a:solidFill>
                  <a:schemeClr val="tx2"/>
                </a:solidFill>
                <a:latin typeface="+mj-lt"/>
              </a:defRPr>
            </a:lvl1pPr>
          </a:lstStyle>
          <a:p>
            <a:fld id="{0AF89F37-6AD9-4F74-BC17-19E39A25D257}" type="slidenum">
              <a:rPr lang="de-AT" smtClean="0"/>
              <a:pPr/>
              <a:t>‹#›</a:t>
            </a:fld>
            <a:endParaRPr lang="de-AT"/>
          </a:p>
        </p:txBody>
      </p:sp>
    </p:spTree>
    <p:extLst>
      <p:ext uri="{BB962C8B-B14F-4D97-AF65-F5344CB8AC3E}">
        <p14:creationId xmlns:p14="http://schemas.microsoft.com/office/powerpoint/2010/main" val="2757510961"/>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2" r:id="rId3"/>
    <p:sldLayoutId id="2147483651" r:id="rId4"/>
    <p:sldLayoutId id="2147483655" r:id="rId5"/>
    <p:sldLayoutId id="2147483654" r:id="rId6"/>
    <p:sldLayoutId id="2147483650" r:id="rId7"/>
    <p:sldLayoutId id="2147483652" r:id="rId8"/>
    <p:sldLayoutId id="2147483653" r:id="rId9"/>
    <p:sldLayoutId id="2147483656" r:id="rId10"/>
    <p:sldLayoutId id="2147483657" r:id="rId11"/>
    <p:sldLayoutId id="2147483661" r:id="rId12"/>
  </p:sldLayoutIdLst>
  <p:hf hdr="0"/>
  <p:txStyles>
    <p:titleStyle>
      <a:lvl1pPr algn="l" defTabSz="914400" rtl="0" eaLnBrk="1" latinLnBrk="0" hangingPunct="1">
        <a:lnSpc>
          <a:spcPct val="90000"/>
        </a:lnSpc>
        <a:spcBef>
          <a:spcPct val="0"/>
        </a:spcBef>
        <a:buNone/>
        <a:defRPr sz="3200" kern="1200">
          <a:solidFill>
            <a:schemeClr val="tx2"/>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hyperlink" Target="https://www.rewway.at/de/lehrmittel/" TargetMode="Externa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8" Type="http://schemas.openxmlformats.org/officeDocument/2006/relationships/image" Target="../media/image7.png"/><Relationship Id="rId13" Type="http://schemas.openxmlformats.org/officeDocument/2006/relationships/image" Target="../media/image80.png"/><Relationship Id="rId3" Type="http://schemas.openxmlformats.org/officeDocument/2006/relationships/slide" Target="slide610.xml"/><Relationship Id="rId7" Type="http://schemas.openxmlformats.org/officeDocument/2006/relationships/image" Target="../media/image60.png"/><Relationship Id="rId12" Type="http://schemas.openxmlformats.org/officeDocument/2006/relationships/slide" Target="slide550.xml"/><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slide" Target="slide150.xml"/><Relationship Id="rId11" Type="http://schemas.openxmlformats.org/officeDocument/2006/relationships/image" Target="../media/image8.png"/><Relationship Id="rId5" Type="http://schemas.openxmlformats.org/officeDocument/2006/relationships/image" Target="../media/image6.png"/><Relationship Id="rId10" Type="http://schemas.openxmlformats.org/officeDocument/2006/relationships/image" Target="../media/image70.png"/><Relationship Id="rId4" Type="http://schemas.openxmlformats.org/officeDocument/2006/relationships/image" Target="../media/image50.png"/><Relationship Id="rId9" Type="http://schemas.openxmlformats.org/officeDocument/2006/relationships/slide" Target="slide370.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hyperlink" Target="https://studyflix.de/wirtschaft/globalisierung-vor-und-nachteile-1909"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13.png"/></Relationships>
</file>

<file path=ppt/slides/_rels/slide14.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9.xml"/><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8" Type="http://schemas.openxmlformats.org/officeDocument/2006/relationships/diagramData" Target="../diagrams/data2.xml"/><Relationship Id="rId13" Type="http://schemas.openxmlformats.org/officeDocument/2006/relationships/diagramData" Target="../diagrams/data3.xml"/><Relationship Id="rId3" Type="http://schemas.openxmlformats.org/officeDocument/2006/relationships/diagramData" Target="../diagrams/data1.xml"/><Relationship Id="rId7" Type="http://schemas.microsoft.com/office/2007/relationships/diagramDrawing" Target="../diagrams/drawing1.xml"/><Relationship Id="rId12" Type="http://schemas.microsoft.com/office/2007/relationships/diagramDrawing" Target="../diagrams/drawing2.xml"/><Relationship Id="rId17" Type="http://schemas.microsoft.com/office/2007/relationships/diagramDrawing" Target="../diagrams/drawing3.xml"/><Relationship Id="rId2" Type="http://schemas.openxmlformats.org/officeDocument/2006/relationships/notesSlide" Target="../notesSlides/notesSlide10.xml"/><Relationship Id="rId16" Type="http://schemas.openxmlformats.org/officeDocument/2006/relationships/diagramColors" Target="../diagrams/colors3.xml"/><Relationship Id="rId1" Type="http://schemas.openxmlformats.org/officeDocument/2006/relationships/slideLayout" Target="../slideLayouts/slideLayout6.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5" Type="http://schemas.openxmlformats.org/officeDocument/2006/relationships/diagramQuickStyle" Target="../diagrams/quickStyle3.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14.svg"/><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8" Type="http://schemas.microsoft.com/office/2007/relationships/diagramDrawing" Target="../diagrams/drawing4.xml"/><Relationship Id="rId3" Type="http://schemas.openxmlformats.org/officeDocument/2006/relationships/image" Target="../media/image15.svg"/><Relationship Id="rId7" Type="http://schemas.openxmlformats.org/officeDocument/2006/relationships/diagramColors" Target="../diagrams/colors4.xml"/><Relationship Id="rId2" Type="http://schemas.openxmlformats.org/officeDocument/2006/relationships/notesSlide" Target="../notesSlides/notesSlide12.xml"/><Relationship Id="rId1" Type="http://schemas.openxmlformats.org/officeDocument/2006/relationships/slideLayout" Target="../slideLayouts/slideLayout9.xml"/><Relationship Id="rId6" Type="http://schemas.openxmlformats.org/officeDocument/2006/relationships/diagramQuickStyle" Target="../diagrams/quickStyle4.xml"/><Relationship Id="rId5" Type="http://schemas.openxmlformats.org/officeDocument/2006/relationships/diagramLayout" Target="../diagrams/layout4.xml"/><Relationship Id="rId4" Type="http://schemas.openxmlformats.org/officeDocument/2006/relationships/diagramData" Target="../diagrams/data4.xml"/></Relationships>
</file>

<file path=ppt/slides/_rels/slide19.xml.rels><?xml version="1.0" encoding="UTF-8" standalone="yes"?>
<Relationships xmlns="http://schemas.openxmlformats.org/package/2006/relationships"><Relationship Id="rId8" Type="http://schemas.openxmlformats.org/officeDocument/2006/relationships/image" Target="../media/image16.svg"/><Relationship Id="rId3" Type="http://schemas.openxmlformats.org/officeDocument/2006/relationships/diagramData" Target="../diagrams/data5.xml"/><Relationship Id="rId7" Type="http://schemas.microsoft.com/office/2007/relationships/diagramDrawing" Target="../diagrams/drawing5.xml"/><Relationship Id="rId2" Type="http://schemas.openxmlformats.org/officeDocument/2006/relationships/notesSlide" Target="../notesSlides/notesSlide13.xml"/><Relationship Id="rId1" Type="http://schemas.openxmlformats.org/officeDocument/2006/relationships/slideLayout" Target="../slideLayouts/slideLayout9.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2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diagramData" Target="../diagrams/data6.xml"/><Relationship Id="rId7" Type="http://schemas.microsoft.com/office/2007/relationships/diagramDrawing" Target="../diagrams/drawing6.xml"/><Relationship Id="rId2" Type="http://schemas.openxmlformats.org/officeDocument/2006/relationships/notesSlide" Target="../notesSlides/notesSlide14.xml"/><Relationship Id="rId1" Type="http://schemas.openxmlformats.org/officeDocument/2006/relationships/slideLayout" Target="../slideLayouts/slideLayout9.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1.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notesSlide" Target="../notesSlides/notesSlide15.xml"/><Relationship Id="rId1" Type="http://schemas.openxmlformats.org/officeDocument/2006/relationships/slideLayout" Target="../slideLayouts/slideLayout5.xml"/><Relationship Id="rId4" Type="http://schemas.openxmlformats.org/officeDocument/2006/relationships/chart" Target="../charts/chart3.xml"/></Relationships>
</file>

<file path=ppt/slides/_rels/slide2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16.xml"/><Relationship Id="rId1" Type="http://schemas.openxmlformats.org/officeDocument/2006/relationships/slideLayout" Target="../slideLayouts/slideLayout5.xml"/><Relationship Id="rId4" Type="http://schemas.openxmlformats.org/officeDocument/2006/relationships/chart" Target="../charts/chart4.xml"/></Relationships>
</file>

<file path=ppt/slides/_rels/slide2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7.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2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notesSlide" Target="../notesSlides/notesSlide19.xml"/><Relationship Id="rId1" Type="http://schemas.openxmlformats.org/officeDocument/2006/relationships/slideLayout" Target="../slideLayouts/slideLayout5.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0.xml"/><Relationship Id="rId1" Type="http://schemas.openxmlformats.org/officeDocument/2006/relationships/slideLayout" Target="../slideLayouts/slideLayout5.xml"/><Relationship Id="rId4" Type="http://schemas.openxmlformats.org/officeDocument/2006/relationships/image" Target="../media/image21.svg"/></Relationships>
</file>

<file path=ppt/slides/_rels/slide27.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1.xml"/><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notesSlide" Target="../notesSlides/notesSlide23.xml"/><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4.xml"/><Relationship Id="rId1" Type="http://schemas.openxmlformats.org/officeDocument/2006/relationships/slideLayout" Target="../slideLayouts/slideLayout5.xml"/><Relationship Id="rId4" Type="http://schemas.openxmlformats.org/officeDocument/2006/relationships/image" Target="../media/image21.svg"/></Relationships>
</file>

<file path=ppt/slides/_rels/slide31.xml.rels><?xml version="1.0" encoding="UTF-8" standalone="yes"?>
<Relationships xmlns="http://schemas.openxmlformats.org/package/2006/relationships"><Relationship Id="rId8" Type="http://schemas.openxmlformats.org/officeDocument/2006/relationships/image" Target="../media/image31.png"/><Relationship Id="rId3" Type="http://schemas.openxmlformats.org/officeDocument/2006/relationships/image" Target="../media/image26.png"/><Relationship Id="rId7" Type="http://schemas.openxmlformats.org/officeDocument/2006/relationships/image" Target="../media/image30.png"/><Relationship Id="rId12" Type="http://schemas.openxmlformats.org/officeDocument/2006/relationships/image" Target="../media/image35.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29.png"/><Relationship Id="rId11" Type="http://schemas.openxmlformats.org/officeDocument/2006/relationships/image" Target="../media/image34.png"/><Relationship Id="rId5" Type="http://schemas.openxmlformats.org/officeDocument/2006/relationships/image" Target="../media/image28.png"/><Relationship Id="rId10" Type="http://schemas.openxmlformats.org/officeDocument/2006/relationships/image" Target="../media/image33.png"/><Relationship Id="rId4" Type="http://schemas.openxmlformats.org/officeDocument/2006/relationships/image" Target="../media/image27.png"/><Relationship Id="rId9" Type="http://schemas.openxmlformats.org/officeDocument/2006/relationships/image" Target="../media/image32.png"/></Relationships>
</file>

<file path=ppt/slides/_rels/slide3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hyperlink" Target="https://www.youtube.com/watch?v=kZhL5SPtn6A" TargetMode="External"/><Relationship Id="rId4" Type="http://schemas.openxmlformats.org/officeDocument/2006/relationships/hyperlink" Target="https://play.google.com/store/apps/details?id=com.PieLab.Logistify" TargetMode="External"/></Relationships>
</file>

<file path=ppt/slides/_rels/slide33.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31.xml"/><Relationship Id="rId1" Type="http://schemas.openxmlformats.org/officeDocument/2006/relationships/slideLayout" Target="../slideLayouts/slideLayout3.xml"/><Relationship Id="rId6" Type="http://schemas.openxmlformats.org/officeDocument/2006/relationships/image" Target="../media/image42.jpeg"/><Relationship Id="rId5" Type="http://schemas.openxmlformats.org/officeDocument/2006/relationships/image" Target="../media/image41.jpeg"/><Relationship Id="rId4" Type="http://schemas.openxmlformats.org/officeDocument/2006/relationships/image" Target="../media/image40.jpeg"/></Relationships>
</file>

<file path=ppt/slides/_rels/slide39.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32.xml"/><Relationship Id="rId1" Type="http://schemas.openxmlformats.org/officeDocument/2006/relationships/slideLayout" Target="../slideLayouts/slideLayout5.xml"/></Relationships>
</file>

<file path=ppt/slides/_rels/slide40.xml.rels><?xml version="1.0" encoding="UTF-8" standalone="yes"?>
<Relationships xmlns="http://schemas.openxmlformats.org/package/2006/relationships"><Relationship Id="rId3" Type="http://schemas.openxmlformats.org/officeDocument/2006/relationships/chart" Target="../charts/chart6.xml"/><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35.xml"/><Relationship Id="rId1" Type="http://schemas.openxmlformats.org/officeDocument/2006/relationships/slideLayout" Target="../slideLayouts/slideLayout5.xml"/></Relationships>
</file>

<file path=ppt/slides/_rels/slide43.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36.xml"/><Relationship Id="rId1" Type="http://schemas.openxmlformats.org/officeDocument/2006/relationships/slideLayout" Target="../slideLayouts/slideLayout5.xml"/></Relationships>
</file>

<file path=ppt/slides/_rels/slide44.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3.xml"/><Relationship Id="rId1" Type="http://schemas.openxmlformats.org/officeDocument/2006/relationships/video" Target="https://www.youtube.com/embed/JAV5t7zVCGw?feature=oembed" TargetMode="External"/><Relationship Id="rId5" Type="http://schemas.openxmlformats.org/officeDocument/2006/relationships/image" Target="../media/image48.jpeg"/><Relationship Id="rId4" Type="http://schemas.openxmlformats.org/officeDocument/2006/relationships/hyperlink" Target="https://youtu.be/JAV5t7zVCGw?si=zVztF_CAhAEV1nbd" TargetMode="Externa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48.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diagramData" Target="../diagrams/data8.xml"/><Relationship Id="rId7" Type="http://schemas.microsoft.com/office/2007/relationships/diagramDrawing" Target="../diagrams/drawing8.xml"/><Relationship Id="rId2" Type="http://schemas.openxmlformats.org/officeDocument/2006/relationships/notesSlide" Target="../notesSlides/notesSlide42.xml"/><Relationship Id="rId1" Type="http://schemas.openxmlformats.org/officeDocument/2006/relationships/slideLayout" Target="../slideLayouts/slideLayout5.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50.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43.xml"/><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4.xml"/><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45.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3" Type="http://schemas.openxmlformats.org/officeDocument/2006/relationships/image" Target="../media/image50.jpeg"/><Relationship Id="rId2" Type="http://schemas.openxmlformats.org/officeDocument/2006/relationships/notesSlide" Target="../notesSlides/notesSlide46.xml"/><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notesSlide" Target="../notesSlides/notesSlide47.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hyperlink" Target="https://rewway.at/de/lehrmittel/was-unsere-welt-bewegt" TargetMode="External"/><Relationship Id="rId2" Type="http://schemas.openxmlformats.org/officeDocument/2006/relationships/notesSlide" Target="../notesSlides/notesSlide48.xml"/><Relationship Id="rId1" Type="http://schemas.openxmlformats.org/officeDocument/2006/relationships/slideLayout" Target="../slideLayouts/slideLayout3.xml"/><Relationship Id="rId4" Type="http://schemas.openxmlformats.org/officeDocument/2006/relationships/image" Target="../media/image53.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notesSlide" Target="../notesSlides/notesSlide49.xml"/><Relationship Id="rId1" Type="http://schemas.openxmlformats.org/officeDocument/2006/relationships/slideLayout" Target="../slideLayouts/slideLayout3.xml"/></Relationships>
</file>

<file path=ppt/slides/_rels/slide58.xml.rels><?xml version="1.0" encoding="UTF-8" standalone="yes"?>
<Relationships xmlns="http://schemas.openxmlformats.org/package/2006/relationships"><Relationship Id="rId3" Type="http://schemas.openxmlformats.org/officeDocument/2006/relationships/hyperlink" Target="https://studyflix.de/erdkunde/donau-verlauf-5762?topic_id=541" TargetMode="External"/><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image" Target="../media/image55.png"/></Relationships>
</file>

<file path=ppt/slides/_rels/slide5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notesSlide" Target="../notesSlides/notesSlide51.xml"/><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3" Type="http://schemas.openxmlformats.org/officeDocument/2006/relationships/image" Target="../media/image57.png"/><Relationship Id="rId7" Type="http://schemas.openxmlformats.org/officeDocument/2006/relationships/image" Target="../media/image62.png"/><Relationship Id="rId2" Type="http://schemas.openxmlformats.org/officeDocument/2006/relationships/notesSlide" Target="../notesSlides/notesSlide52.xml"/><Relationship Id="rId1" Type="http://schemas.openxmlformats.org/officeDocument/2006/relationships/slideLayout" Target="../slideLayouts/slideLayout7.xml"/><Relationship Id="rId6" Type="http://schemas.openxmlformats.org/officeDocument/2006/relationships/image" Target="../media/image61.png"/><Relationship Id="rId5" Type="http://schemas.openxmlformats.org/officeDocument/2006/relationships/image" Target="../media/image59.png"/><Relationship Id="rId4" Type="http://schemas.openxmlformats.org/officeDocument/2006/relationships/image" Target="../media/image58.png"/></Relationships>
</file>

<file path=ppt/slides/_rels/slide61.xml.rels><?xml version="1.0" encoding="UTF-8" standalone="yes"?>
<Relationships xmlns="http://schemas.openxmlformats.org/package/2006/relationships"><Relationship Id="rId3" Type="http://schemas.openxmlformats.org/officeDocument/2006/relationships/image" Target="../media/image38.svg"/><Relationship Id="rId2" Type="http://schemas.openxmlformats.org/officeDocument/2006/relationships/notesSlide" Target="../notesSlides/notesSlide53.xml"/><Relationship Id="rId1" Type="http://schemas.openxmlformats.org/officeDocument/2006/relationships/slideLayout" Target="../slideLayouts/slideLayout3.xml"/></Relationships>
</file>

<file path=ppt/slides/_rels/slide62.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3" Type="http://schemas.openxmlformats.org/officeDocument/2006/relationships/notesSlide" Target="../notesSlides/notesSlide55.xml"/><Relationship Id="rId2" Type="http://schemas.openxmlformats.org/officeDocument/2006/relationships/slideLayout" Target="../slideLayouts/slideLayout7.xml"/><Relationship Id="rId1" Type="http://schemas.openxmlformats.org/officeDocument/2006/relationships/video" Target="https://www.youtube.com/embed/E_NLti5al4M?feature=oembed" TargetMode="External"/><Relationship Id="rId5" Type="http://schemas.openxmlformats.org/officeDocument/2006/relationships/hyperlink" Target="https://www.youtube.com/watch?v=E_NLti5al4M" TargetMode="External"/><Relationship Id="rId4" Type="http://schemas.openxmlformats.org/officeDocument/2006/relationships/image" Target="../media/image64.jpeg"/></Relationships>
</file>

<file path=ppt/slides/_rels/slide64.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56.xml"/><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notesSlide" Target="../notesSlides/notesSlide57.xml"/><Relationship Id="rId2" Type="http://schemas.openxmlformats.org/officeDocument/2006/relationships/slideLayout" Target="../slideLayouts/slideLayout3.xml"/><Relationship Id="rId1" Type="http://schemas.openxmlformats.org/officeDocument/2006/relationships/video" Target="https://www.youtube.com/embed/4_ibco9HuUE?feature=oembed" TargetMode="External"/><Relationship Id="rId5" Type="http://schemas.openxmlformats.org/officeDocument/2006/relationships/image" Target="../media/image66.jpeg"/><Relationship Id="rId4" Type="http://schemas.openxmlformats.org/officeDocument/2006/relationships/hyperlink" Target="https://www.youtube.com/watch?v=4_ibco9HuUE" TargetMode="External"/></Relationships>
</file>

<file path=ppt/slides/_rels/slide66.xml.rels><?xml version="1.0" encoding="UTF-8" standalone="yes"?>
<Relationships xmlns="http://schemas.openxmlformats.org/package/2006/relationships"><Relationship Id="rId3" Type="http://schemas.openxmlformats.org/officeDocument/2006/relationships/hyperlink" Target="https://create.kahoot.it/share/basismodul-oberstufe/d7ec630b-336d-4a7f-8eb6-b2a56875a872" TargetMode="External"/><Relationship Id="rId2" Type="http://schemas.openxmlformats.org/officeDocument/2006/relationships/notesSlide" Target="../notesSlides/notesSlide58.xml"/><Relationship Id="rId1" Type="http://schemas.openxmlformats.org/officeDocument/2006/relationships/slideLayout" Target="../slideLayouts/slideLayout3.xml"/><Relationship Id="rId4" Type="http://schemas.openxmlformats.org/officeDocument/2006/relationships/image" Target="../media/image67.png"/></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8.xml.rels><?xml version="1.0" encoding="UTF-8" standalone="yes"?>
<Relationships xmlns="http://schemas.openxmlformats.org/package/2006/relationships"><Relationship Id="rId3" Type="http://schemas.openxmlformats.org/officeDocument/2006/relationships/hyperlink" Target="http://creativecommons.org/licenses/by/4.0/deed.de" TargetMode="External"/><Relationship Id="rId2" Type="http://schemas.openxmlformats.org/officeDocument/2006/relationships/notesSlide" Target="../notesSlides/notesSlide59.xml"/><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3" Type="http://schemas.openxmlformats.org/officeDocument/2006/relationships/hyperlink" Target="mailto:rewway@fh-steyr.at" TargetMode="External"/><Relationship Id="rId2" Type="http://schemas.openxmlformats.org/officeDocument/2006/relationships/notesSlide" Target="../notesSlides/notesSlide60.xml"/><Relationship Id="rId1" Type="http://schemas.openxmlformats.org/officeDocument/2006/relationships/slideLayout" Target="../slideLayouts/slideLayout7.xml"/><Relationship Id="rId5" Type="http://schemas.openxmlformats.org/officeDocument/2006/relationships/hyperlink" Target="https://rewway.at/de/seiten/vermitteln" TargetMode="External"/><Relationship Id="rId4" Type="http://schemas.openxmlformats.org/officeDocument/2006/relationships/hyperlink" Target="http://www.rewway.at/de/lehrmittel/" TargetMode="External"/></Relationships>
</file>

<file path=ppt/slides/_rels/slide70.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2" Type="http://schemas.openxmlformats.org/officeDocument/2006/relationships/notesSlide" Target="../notesSlides/notesSlide63.xml"/><Relationship Id="rId1" Type="http://schemas.openxmlformats.org/officeDocument/2006/relationships/slideLayout" Target="../slideLayouts/slideLayout7.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37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55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_rels/slide610.xml.rels><?xml version="1.0" encoding="UTF-8" standalone="yes"?>
<Relationships xmlns="http://schemas.openxmlformats.org/package/2006/relationships"><Relationship Id="rId1" Type="http://schemas.openxmlformats.org/officeDocument/2006/relationships/slideLayout" Target="../slideLayouts/slideLayout4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Untertitel 5">
            <a:extLst>
              <a:ext uri="{FF2B5EF4-FFF2-40B4-BE49-F238E27FC236}">
                <a16:creationId xmlns:a16="http://schemas.microsoft.com/office/drawing/2014/main" id="{F1DF8EF6-1EEF-4ED2-BD51-9744B08F9213}"/>
              </a:ext>
            </a:extLst>
          </p:cNvPr>
          <p:cNvSpPr>
            <a:spLocks noGrp="1"/>
          </p:cNvSpPr>
          <p:nvPr>
            <p:ph type="subTitle" idx="1"/>
          </p:nvPr>
        </p:nvSpPr>
        <p:spPr/>
        <p:txBody>
          <a:bodyPr/>
          <a:lstStyle/>
          <a:p>
            <a:r>
              <a:rPr lang="de-AT"/>
              <a:t>Lehrunterlagen</a:t>
            </a:r>
          </a:p>
        </p:txBody>
      </p:sp>
      <p:sp>
        <p:nvSpPr>
          <p:cNvPr id="5" name="Titel 4">
            <a:extLst>
              <a:ext uri="{FF2B5EF4-FFF2-40B4-BE49-F238E27FC236}">
                <a16:creationId xmlns:a16="http://schemas.microsoft.com/office/drawing/2014/main" id="{FDC3F7F4-9A05-4D69-87F5-695C7E9B71F0}"/>
              </a:ext>
            </a:extLst>
          </p:cNvPr>
          <p:cNvSpPr>
            <a:spLocks noGrp="1"/>
          </p:cNvSpPr>
          <p:nvPr>
            <p:ph type="title"/>
          </p:nvPr>
        </p:nvSpPr>
        <p:spPr/>
        <p:txBody>
          <a:bodyPr/>
          <a:lstStyle/>
          <a:p>
            <a:r>
              <a:rPr lang="de-AT" dirty="0">
                <a:cs typeface="Arial" panose="020B0604020202020204" pitchFamily="34" charset="0"/>
              </a:rPr>
              <a:t>Güterverkehr im Wandel –</a:t>
            </a:r>
            <a:br>
              <a:rPr lang="de-AT" dirty="0">
                <a:cs typeface="Arial" panose="020B0604020202020204" pitchFamily="34" charset="0"/>
              </a:rPr>
            </a:br>
            <a:r>
              <a:rPr lang="de-AT" dirty="0">
                <a:cs typeface="Arial" panose="020B0604020202020204" pitchFamily="34" charset="0"/>
              </a:rPr>
              <a:t>nachhaltig, digital und effizient</a:t>
            </a:r>
            <a:br>
              <a:rPr lang="de-AT" dirty="0">
                <a:cs typeface="Arial" panose="020B0604020202020204" pitchFamily="34" charset="0"/>
              </a:rPr>
            </a:br>
            <a:endParaRPr lang="de-AT" dirty="0"/>
          </a:p>
        </p:txBody>
      </p:sp>
    </p:spTree>
    <p:extLst>
      <p:ext uri="{BB962C8B-B14F-4D97-AF65-F5344CB8AC3E}">
        <p14:creationId xmlns:p14="http://schemas.microsoft.com/office/powerpoint/2010/main" val="2818216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57272CFB-5D52-3FB6-C79A-775ECDCC74CA}"/>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9C899483-AB0A-F12C-A2D7-A60FBEE3DCA5}"/>
              </a:ext>
            </a:extLst>
          </p:cNvPr>
          <p:cNvSpPr>
            <a:spLocks noGrp="1"/>
          </p:cNvSpPr>
          <p:nvPr>
            <p:ph type="ftr" sz="quarter" idx="11"/>
          </p:nvPr>
        </p:nvSpPr>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50F58162-9DFB-8734-DC0A-4F61753A74D2}"/>
              </a:ext>
            </a:extLst>
          </p:cNvPr>
          <p:cNvSpPr>
            <a:spLocks noGrp="1"/>
          </p:cNvSpPr>
          <p:nvPr>
            <p:ph type="sldNum" sz="quarter" idx="12"/>
          </p:nvPr>
        </p:nvSpPr>
        <p:spPr/>
        <p:txBody>
          <a:bodyPr/>
          <a:lstStyle/>
          <a:p>
            <a:fld id="{0AF89F37-6AD9-4F74-BC17-19E39A25D257}" type="slidenum">
              <a:rPr lang="de-AT" smtClean="0"/>
              <a:pPr/>
              <a:t>2</a:t>
            </a:fld>
            <a:endParaRPr lang="de-AT"/>
          </a:p>
        </p:txBody>
      </p:sp>
      <p:sp>
        <p:nvSpPr>
          <p:cNvPr id="6" name="Inhaltsplatzhalter 5">
            <a:extLst>
              <a:ext uri="{FF2B5EF4-FFF2-40B4-BE49-F238E27FC236}">
                <a16:creationId xmlns:a16="http://schemas.microsoft.com/office/drawing/2014/main" id="{8E7D8BC4-5E6F-1E79-9F90-F76F5B56096F}"/>
              </a:ext>
            </a:extLst>
          </p:cNvPr>
          <p:cNvSpPr>
            <a:spLocks noGrp="1"/>
          </p:cNvSpPr>
          <p:nvPr>
            <p:ph idx="1"/>
          </p:nvPr>
        </p:nvSpPr>
        <p:spPr/>
        <p:txBody>
          <a:bodyPr/>
          <a:lstStyle/>
          <a:p>
            <a:pPr marL="0" indent="0" algn="ctr">
              <a:buNone/>
            </a:pPr>
            <a:r>
              <a:rPr lang="de-AT" sz="3000" b="1" dirty="0"/>
              <a:t>Welcher Anteil des weltweiten Gütertransports wird</a:t>
            </a:r>
            <a:br>
              <a:rPr lang="de-AT" sz="3000" b="1" dirty="0"/>
            </a:br>
            <a:r>
              <a:rPr lang="de-AT" sz="3000" b="1" dirty="0"/>
              <a:t>über die Schifffahrt abgewickelt?</a:t>
            </a:r>
            <a:br>
              <a:rPr lang="de-AT" sz="3000" b="1" dirty="0"/>
            </a:br>
            <a:r>
              <a:rPr lang="de-AT" sz="3000" b="1" dirty="0"/>
              <a:t>Und wie hoch ist der Anteil in Österreich?</a:t>
            </a:r>
          </a:p>
          <a:p>
            <a:endParaRPr lang="de-AT" sz="3000" dirty="0"/>
          </a:p>
          <a:p>
            <a:pPr marL="0" indent="0" algn="ctr">
              <a:buNone/>
            </a:pPr>
            <a:r>
              <a:rPr lang="de-AT" sz="3000" dirty="0"/>
              <a:t>Weltweit werden über 90 Prozent der weltweit gehandelten Güter über Wasserwege transportiert. In Österreich ist der Anteil mit knapp einem Prozent deutlich niedriger.</a:t>
            </a:r>
          </a:p>
          <a:p>
            <a:endParaRPr lang="de-AT" dirty="0"/>
          </a:p>
        </p:txBody>
      </p:sp>
    </p:spTree>
    <p:extLst>
      <p:ext uri="{BB962C8B-B14F-4D97-AF65-F5344CB8AC3E}">
        <p14:creationId xmlns:p14="http://schemas.microsoft.com/office/powerpoint/2010/main" val="1014095066"/>
      </p:ext>
    </p:extLst>
  </p:cSld>
  <p:clrMapOvr>
    <a:masterClrMapping/>
  </p:clrMapOvr>
  <p:transition spd="slow">
    <p:push/>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A12EA179-76BB-A1CD-CCC3-2BB72FC23D21}"/>
              </a:ext>
            </a:extLst>
          </p:cNvPr>
          <p:cNvSpPr>
            <a:spLocks noGrp="1"/>
          </p:cNvSpPr>
          <p:nvPr>
            <p:ph type="title"/>
          </p:nvPr>
        </p:nvSpPr>
        <p:spPr>
          <a:xfrm>
            <a:off x="592537" y="640040"/>
            <a:ext cx="9524229" cy="792976"/>
          </a:xfrm>
        </p:spPr>
        <p:txBody>
          <a:bodyPr/>
          <a:lstStyle/>
          <a:p>
            <a:r>
              <a:rPr lang="de-AT"/>
              <a:t>Wie man am besten mit diesem Lehrmaterial arbeitet</a:t>
            </a:r>
          </a:p>
        </p:txBody>
      </p:sp>
      <p:sp>
        <p:nvSpPr>
          <p:cNvPr id="3" name="Inhaltsplatzhalter 2">
            <a:extLst>
              <a:ext uri="{FF2B5EF4-FFF2-40B4-BE49-F238E27FC236}">
                <a16:creationId xmlns:a16="http://schemas.microsoft.com/office/drawing/2014/main" id="{DCFA72EE-9795-142E-AA2D-DCDF0AAD260F}"/>
              </a:ext>
            </a:extLst>
          </p:cNvPr>
          <p:cNvSpPr>
            <a:spLocks noGrp="1"/>
          </p:cNvSpPr>
          <p:nvPr>
            <p:ph idx="1"/>
          </p:nvPr>
        </p:nvSpPr>
        <p:spPr/>
        <p:txBody>
          <a:bodyPr/>
          <a:lstStyle/>
          <a:p>
            <a:r>
              <a:rPr lang="de-AT" sz="1900" dirty="0">
                <a:solidFill>
                  <a:schemeClr val="tx2"/>
                </a:solidFill>
              </a:rPr>
              <a:t>Power Point: </a:t>
            </a:r>
            <a:r>
              <a:rPr lang="de-AT" sz="1900" dirty="0"/>
              <a:t>In der folgenden PowerPoint wird eine Einführung in das Thema „ Güterverkehr im Wandel –</a:t>
            </a:r>
            <a:br>
              <a:rPr lang="de-AT" sz="1900" dirty="0"/>
            </a:br>
            <a:r>
              <a:rPr lang="de-AT" sz="1900" dirty="0"/>
              <a:t>nachhaltig, digital und effizient“ präsentiert. Zu jeder Folie finden Sie im Notizfeld Sprechtexte, Erklärungen und Quellenangaben. Aktivitätsfolien sind gelb hinterlegt und beinhalten praktische Beispiele, Übungen, Videos und andere interaktive Elemente, die speziell für den Einsatz im Unterricht aufbereitet wurden.</a:t>
            </a:r>
          </a:p>
          <a:p>
            <a:r>
              <a:rPr lang="de-AT" sz="1900" dirty="0">
                <a:solidFill>
                  <a:schemeClr val="tx2"/>
                </a:solidFill>
              </a:rPr>
              <a:t>Videos und ergänzende Übungen: </a:t>
            </a:r>
            <a:r>
              <a:rPr lang="de-AT" sz="1900" dirty="0"/>
              <a:t>Videos und Übungen zum Thema finden Sie hier in der Präsentation auf den farblich hinterlegten Aktivitätsfolien als auch unter: </a:t>
            </a:r>
            <a:r>
              <a:rPr lang="de-AT" sz="1900" dirty="0">
                <a:hlinkClick r:id="rId2"/>
              </a:rPr>
              <a:t>https://www.rewway.at/de/lehrmittel/</a:t>
            </a:r>
            <a:br>
              <a:rPr lang="de-AT" sz="1900" dirty="0"/>
            </a:br>
            <a:r>
              <a:rPr lang="de-AT" sz="1900" dirty="0"/>
              <a:t>Alle Lehrmittel beinhalten eine kompakte Übersicht, welche die Unterrichtsplanung erleichtert: Lernziele, Zielgruppen, Schwierigkeitsgrad, Methoden und Anknüpfungspunkte zum Lehrplan.</a:t>
            </a:r>
          </a:p>
          <a:p>
            <a:r>
              <a:rPr lang="de-AT" sz="1900" dirty="0" err="1">
                <a:solidFill>
                  <a:schemeClr val="tx2"/>
                </a:solidFill>
              </a:rPr>
              <a:t>Kahoot</a:t>
            </a:r>
            <a:r>
              <a:rPr lang="de-AT" sz="1900" dirty="0">
                <a:solidFill>
                  <a:schemeClr val="tx2"/>
                </a:solidFill>
              </a:rPr>
              <a:t>!</a:t>
            </a:r>
            <a:r>
              <a:rPr lang="de-AT" sz="1900" dirty="0"/>
              <a:t>: Für eine spielerische Überprüfung des Lernfortschrittes besteht die Möglichkeit, ein vorbereitetes frei zugängliches </a:t>
            </a:r>
            <a:r>
              <a:rPr lang="de-AT" sz="1900" dirty="0" err="1"/>
              <a:t>Kahoot</a:t>
            </a:r>
            <a:r>
              <a:rPr lang="de-AT" sz="1900" dirty="0"/>
              <a:t>! im Unterricht einzusetzen. Den QR-Code bzw. Link direkt zum Quiz finden Sie am Ende der Power Point.</a:t>
            </a:r>
          </a:p>
          <a:p>
            <a:r>
              <a:rPr lang="de-AT" sz="1900" dirty="0">
                <a:solidFill>
                  <a:schemeClr val="tx2"/>
                </a:solidFill>
              </a:rPr>
              <a:t>Quellenverzeichnis:</a:t>
            </a:r>
            <a:r>
              <a:rPr lang="de-AT" sz="1900" dirty="0"/>
              <a:t> Die für die Präsentation verwendeten Quellen sind im jeweiligen Notizfeld der einzelnen Folien als auch am Ende der PowerPoint verfügbar.</a:t>
            </a:r>
          </a:p>
          <a:p>
            <a:endParaRPr lang="de-AT" dirty="0"/>
          </a:p>
        </p:txBody>
      </p:sp>
      <p:sp>
        <p:nvSpPr>
          <p:cNvPr id="4" name="Datumsplatzhalter 3">
            <a:extLst>
              <a:ext uri="{FF2B5EF4-FFF2-40B4-BE49-F238E27FC236}">
                <a16:creationId xmlns:a16="http://schemas.microsoft.com/office/drawing/2014/main" id="{D214CAD0-B5AC-10B9-AA9B-AD2714EE190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9" name="Fußzeilenplatzhalter 2">
            <a:extLst>
              <a:ext uri="{FF2B5EF4-FFF2-40B4-BE49-F238E27FC236}">
                <a16:creationId xmlns:a16="http://schemas.microsoft.com/office/drawing/2014/main" id="{F8C65F85-1282-1C63-61E0-AEBA624227A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6" name="Foliennummernplatzhalter 5">
            <a:extLst>
              <a:ext uri="{FF2B5EF4-FFF2-40B4-BE49-F238E27FC236}">
                <a16:creationId xmlns:a16="http://schemas.microsoft.com/office/drawing/2014/main" id="{423842EB-9A05-CB64-E212-391B1007CF1A}"/>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3</a:t>
            </a:fld>
            <a:endParaRPr lang="de-AT"/>
          </a:p>
        </p:txBody>
      </p:sp>
    </p:spTree>
    <p:extLst>
      <p:ext uri="{BB962C8B-B14F-4D97-AF65-F5344CB8AC3E}">
        <p14:creationId xmlns:p14="http://schemas.microsoft.com/office/powerpoint/2010/main" val="2797899128"/>
      </p:ext>
    </p:extLst>
  </p:cSld>
  <p:clrMapOvr>
    <a:masterClrMapping/>
  </p:clrMapOvr>
  <p:transition spd="slow">
    <p:push/>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DD0E3E-A49F-CC6D-D059-AF1EF8E0A88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646168B9-6573-A0A5-B91B-E4A50E53D0B8}"/>
              </a:ext>
            </a:extLst>
          </p:cNvPr>
          <p:cNvSpPr>
            <a:spLocks noGrp="1"/>
          </p:cNvSpPr>
          <p:nvPr>
            <p:ph type="title"/>
          </p:nvPr>
        </p:nvSpPr>
        <p:spPr>
          <a:xfrm>
            <a:off x="592537" y="640040"/>
            <a:ext cx="9524229" cy="792976"/>
          </a:xfrm>
        </p:spPr>
        <p:txBody>
          <a:bodyPr/>
          <a:lstStyle/>
          <a:p>
            <a:r>
              <a:rPr lang="de-AT"/>
              <a:t>Lernziele und Zielgruppen</a:t>
            </a:r>
          </a:p>
        </p:txBody>
      </p:sp>
      <p:sp>
        <p:nvSpPr>
          <p:cNvPr id="3" name="Inhaltsplatzhalter 2">
            <a:extLst>
              <a:ext uri="{FF2B5EF4-FFF2-40B4-BE49-F238E27FC236}">
                <a16:creationId xmlns:a16="http://schemas.microsoft.com/office/drawing/2014/main" id="{1F959BDB-30E6-819F-8559-AB95A5C80D00}"/>
              </a:ext>
              <a:ext uri="{C183D7F6-B498-43B3-948B-1728B52AA6E4}">
                <adec:decorative xmlns:adec="http://schemas.microsoft.com/office/drawing/2017/decorative" val="1"/>
              </a:ext>
            </a:extLst>
          </p:cNvPr>
          <p:cNvSpPr>
            <a:spLocks noGrp="1"/>
          </p:cNvSpPr>
          <p:nvPr>
            <p:ph idx="1"/>
          </p:nvPr>
        </p:nvSpPr>
        <p:spPr>
          <a:xfrm>
            <a:off x="592538" y="1433016"/>
            <a:ext cx="10954420" cy="4743947"/>
          </a:xfrm>
        </p:spPr>
        <p:txBody>
          <a:bodyPr/>
          <a:lstStyle/>
          <a:p>
            <a:pPr marL="0" indent="0">
              <a:buNone/>
            </a:pPr>
            <a:r>
              <a:rPr lang="de-AT" sz="1600">
                <a:solidFill>
                  <a:schemeClr val="tx2"/>
                </a:solidFill>
              </a:rPr>
              <a:t>Lernziele:</a:t>
            </a:r>
          </a:p>
          <a:p>
            <a:pPr marL="0" indent="0">
              <a:lnSpc>
                <a:spcPct val="100000"/>
              </a:lnSpc>
              <a:buNone/>
            </a:pPr>
            <a:r>
              <a:rPr lang="de-AT" sz="1600"/>
              <a:t>Die Lernenden können den Begriff „Logistik“ definieren und kennen die verschiedenen Arten des Güterverkehrs.</a:t>
            </a:r>
            <a:br>
              <a:rPr lang="de-AT" sz="1600"/>
            </a:br>
            <a:r>
              <a:rPr lang="de-AT" sz="1600"/>
              <a:t>Die Lernenden können die Vor- und Nachteile der Verkehrsträger Lkw, Bahn und Binnenschiff erläutern.</a:t>
            </a:r>
            <a:br>
              <a:rPr lang="de-AT" sz="1600"/>
            </a:br>
            <a:r>
              <a:rPr lang="de-AT" sz="1600"/>
              <a:t>Die Lernenden kennen die Kriterien, die bei der Wahl von Verkehrsträgern eine Rolle spielen.</a:t>
            </a:r>
            <a:br>
              <a:rPr lang="de-AT" sz="1600"/>
            </a:br>
            <a:r>
              <a:rPr lang="de-AT" sz="1600"/>
              <a:t>Die Lernenden können die Umweltauswirkungen von Verkehr beschreiben und reflektieren, wie ihr eigenes Verkehrs- und Konsumverhalten die Umwelt beeinflusst.</a:t>
            </a:r>
            <a:br>
              <a:rPr lang="de-AT" sz="1600"/>
            </a:br>
            <a:r>
              <a:rPr lang="de-AT" sz="1600"/>
              <a:t>Die Lernenden können erklären, was Nachhaltigkeit bedeutet und welche Dimensionen (ökologisch, ökonomisch, sozial) sie umfasst.</a:t>
            </a:r>
            <a:br>
              <a:rPr lang="de-AT" sz="1600"/>
            </a:br>
            <a:r>
              <a:rPr lang="de-AT" sz="1600"/>
              <a:t>Die Lernenden können Ursachen und Folgen des Klimawandels und der Erderwärmung darstellen.</a:t>
            </a:r>
            <a:br>
              <a:rPr lang="de-AT" sz="1600"/>
            </a:br>
            <a:r>
              <a:rPr lang="de-AT" sz="1600"/>
              <a:t>Die Lernenden können erklären, was multimodaler Verkehr bedeutet und wie die Kombination verschiedener Verkehrsträger zu einer effizienteren und nachhaltigeren Logistik führt.</a:t>
            </a:r>
            <a:br>
              <a:rPr lang="de-AT" sz="1600"/>
            </a:br>
            <a:r>
              <a:rPr lang="de-AT" sz="1600"/>
              <a:t>Die Lernenden können die Bedeutung der Donau als Wasserstraße für den Gütertransport erklären.</a:t>
            </a:r>
          </a:p>
          <a:p>
            <a:pPr marL="0" indent="0">
              <a:buNone/>
            </a:pPr>
            <a:endParaRPr lang="de-AT" sz="1000">
              <a:solidFill>
                <a:schemeClr val="tx2"/>
              </a:solidFill>
            </a:endParaRPr>
          </a:p>
          <a:p>
            <a:pPr marL="0" indent="0">
              <a:buNone/>
            </a:pPr>
            <a:r>
              <a:rPr lang="de-AT" sz="1600">
                <a:solidFill>
                  <a:schemeClr val="tx2"/>
                </a:solidFill>
              </a:rPr>
              <a:t>Zielgruppen:</a:t>
            </a:r>
          </a:p>
          <a:p>
            <a:pPr marL="0" indent="0">
              <a:buNone/>
            </a:pPr>
            <a:r>
              <a:rPr lang="de-AT" sz="1600" err="1"/>
              <a:t>Schüler:innen</a:t>
            </a:r>
            <a:r>
              <a:rPr lang="de-AT" sz="1600"/>
              <a:t> der Oberstufen (AHS) bzw. BHS</a:t>
            </a:r>
            <a:br>
              <a:rPr lang="de-AT" sz="1600"/>
            </a:br>
            <a:r>
              <a:rPr lang="de-AT" sz="1600" err="1"/>
              <a:t>Berufsschüler:innen</a:t>
            </a:r>
            <a:br>
              <a:rPr lang="de-AT" sz="1600"/>
            </a:br>
            <a:r>
              <a:rPr lang="de-AT" sz="1600"/>
              <a:t>Studierende zur Einführung in die Themenfelder Transportlogistik, Binnenschifffahrt und multimodale Verkehre</a:t>
            </a:r>
            <a:br>
              <a:rPr lang="de-AT" sz="1600"/>
            </a:br>
            <a:r>
              <a:rPr lang="de-AT" sz="1600"/>
              <a:t>Quereinsteigende und Fachkräfte aus anderen Branchen</a:t>
            </a:r>
          </a:p>
          <a:p>
            <a:pPr marL="0" indent="0">
              <a:buNone/>
            </a:pPr>
            <a:endParaRPr lang="de-AT">
              <a:solidFill>
                <a:schemeClr val="tx2"/>
              </a:solidFill>
            </a:endParaRPr>
          </a:p>
        </p:txBody>
      </p:sp>
      <p:sp>
        <p:nvSpPr>
          <p:cNvPr id="4" name="Datumsplatzhalter 3">
            <a:extLst>
              <a:ext uri="{FF2B5EF4-FFF2-40B4-BE49-F238E27FC236}">
                <a16:creationId xmlns:a16="http://schemas.microsoft.com/office/drawing/2014/main" id="{4F44904E-94B9-F009-3FA9-F67C679FD3F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6" name="Foliennummernplatzhalter 5">
            <a:extLst>
              <a:ext uri="{FF2B5EF4-FFF2-40B4-BE49-F238E27FC236}">
                <a16:creationId xmlns:a16="http://schemas.microsoft.com/office/drawing/2014/main" id="{1A0C25F0-CA47-8A39-9012-DA524DDC55F1}"/>
              </a:ext>
              <a:ext uri="{C183D7F6-B498-43B3-948B-1728B52AA6E4}">
                <adec:decorative xmlns:adec="http://schemas.microsoft.com/office/drawing/2017/decorative" val="1"/>
              </a:ext>
            </a:extLst>
          </p:cNvPr>
          <p:cNvSpPr>
            <a:spLocks noGrp="1"/>
          </p:cNvSpPr>
          <p:nvPr>
            <p:ph type="sldNum" sz="quarter" idx="12"/>
          </p:nvPr>
        </p:nvSpPr>
        <p:spPr>
          <a:xfrm>
            <a:off x="891348" y="6356350"/>
            <a:ext cx="2132587" cy="365125"/>
          </a:xfrm>
        </p:spPr>
        <p:txBody>
          <a:bodyPr/>
          <a:lstStyle/>
          <a:p>
            <a:fld id="{0AF89F37-6AD9-4F74-BC17-19E39A25D257}" type="slidenum">
              <a:rPr lang="de-AT" smtClean="0"/>
              <a:pPr/>
              <a:t>4</a:t>
            </a:fld>
            <a:endParaRPr lang="de-AT"/>
          </a:p>
        </p:txBody>
      </p:sp>
      <p:sp>
        <p:nvSpPr>
          <p:cNvPr id="7" name="Fußzeilenplatzhalter 2">
            <a:extLst>
              <a:ext uri="{FF2B5EF4-FFF2-40B4-BE49-F238E27FC236}">
                <a16:creationId xmlns:a16="http://schemas.microsoft.com/office/drawing/2014/main" id="{0F423601-295A-C820-F822-47FA6CD5F51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1665795758"/>
      </p:ext>
    </p:extLst>
  </p:cSld>
  <p:clrMapOvr>
    <a:masterClrMapping/>
  </p:clrMapOvr>
  <p:transition spd="slow">
    <p:push/>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686931D3-9826-C07F-E21B-5878DAE62CE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E113837-B094-00A6-7DC2-43500BD05F6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B68550AE-097D-2469-B8E4-35E89A38223F}"/>
              </a:ext>
              <a:ext uri="{C183D7F6-B498-43B3-948B-1728B52AA6E4}">
                <adec:decorative xmlns:adec="http://schemas.microsoft.com/office/drawing/2017/decorative" val="1"/>
              </a:ext>
            </a:extLst>
          </p:cNvPr>
          <p:cNvSpPr>
            <a:spLocks noGrp="1"/>
          </p:cNvSpPr>
          <p:nvPr>
            <p:ph type="sldNum" sz="quarter" idx="12"/>
          </p:nvPr>
        </p:nvSpPr>
        <p:spPr/>
        <p:txBody>
          <a:bodyPr/>
          <a:lstStyle/>
          <a:p>
            <a:fld id="{0AF89F37-6AD9-4F74-BC17-19E39A25D257}" type="slidenum">
              <a:rPr lang="de-AT" smtClean="0"/>
              <a:pPr/>
              <a:t>5</a:t>
            </a:fld>
            <a:endParaRPr lang="de-AT"/>
          </a:p>
        </p:txBody>
      </p:sp>
      <p:sp>
        <p:nvSpPr>
          <p:cNvPr id="5" name="Titel 4">
            <a:extLst>
              <a:ext uri="{FF2B5EF4-FFF2-40B4-BE49-F238E27FC236}">
                <a16:creationId xmlns:a16="http://schemas.microsoft.com/office/drawing/2014/main" id="{D77A4CC7-DCC5-A93A-2AD0-AAC8289ECCF4}"/>
              </a:ext>
            </a:extLst>
          </p:cNvPr>
          <p:cNvSpPr>
            <a:spLocks noGrp="1"/>
          </p:cNvSpPr>
          <p:nvPr>
            <p:ph type="title"/>
          </p:nvPr>
        </p:nvSpPr>
        <p:spPr/>
        <p:txBody>
          <a:bodyPr/>
          <a:lstStyle/>
          <a:p>
            <a:r>
              <a:rPr lang="de-AT"/>
              <a:t>Hast du dich schon einmal gefragt…?</a:t>
            </a:r>
          </a:p>
        </p:txBody>
      </p:sp>
      <p:sp>
        <p:nvSpPr>
          <p:cNvPr id="7" name="Inhaltsplatzhalter 2">
            <a:extLst>
              <a:ext uri="{FF2B5EF4-FFF2-40B4-BE49-F238E27FC236}">
                <a16:creationId xmlns:a16="http://schemas.microsoft.com/office/drawing/2014/main" id="{C1E650DA-57A0-2CDD-A208-DD316BE8A347}"/>
              </a:ext>
            </a:extLst>
          </p:cNvPr>
          <p:cNvSpPr>
            <a:spLocks noGrp="1"/>
          </p:cNvSpPr>
          <p:nvPr>
            <p:ph idx="1"/>
          </p:nvPr>
        </p:nvSpPr>
        <p:spPr>
          <a:xfrm>
            <a:off x="635070" y="1825625"/>
            <a:ext cx="10911888" cy="4351338"/>
          </a:xfrm>
        </p:spPr>
        <p:txBody>
          <a:bodyPr/>
          <a:lstStyle/>
          <a:p>
            <a:pPr marL="0" lvl="0" indent="0">
              <a:buNone/>
            </a:pPr>
            <a:r>
              <a:rPr lang="de-AT" sz="2800"/>
              <a:t>… wie der weltweite Güterverkehr zum Klimawandel beiträgt und welche Schritte notwendig sind, um diesen Sektor nachhaltiger zu gestalten?</a:t>
            </a:r>
          </a:p>
          <a:p>
            <a:pPr marL="0" lvl="0" indent="0">
              <a:buNone/>
            </a:pPr>
            <a:endParaRPr lang="de-AT" sz="2800"/>
          </a:p>
          <a:p>
            <a:pPr marL="0" lvl="0" indent="0">
              <a:buNone/>
            </a:pPr>
            <a:r>
              <a:rPr lang="de-AT" sz="2800"/>
              <a:t>… warum der Großteil des Gütertransports immer noch auf der Straße anstatt auf der Schiene oder der Wasserstraße erfolgt?</a:t>
            </a:r>
          </a:p>
          <a:p>
            <a:pPr marL="0" lvl="0" indent="0">
              <a:buNone/>
            </a:pPr>
            <a:endParaRPr lang="de-AT" sz="2800"/>
          </a:p>
          <a:p>
            <a:pPr marL="0" lvl="0" indent="0">
              <a:buNone/>
            </a:pPr>
            <a:r>
              <a:rPr lang="de-AT" sz="2800"/>
              <a:t>…welche Potenziale die Binnenschifffahrt für eine nachhaltigere Logistik bietet, und warum wird sie bislang vergleichsweise wenig genutzt?</a:t>
            </a:r>
          </a:p>
        </p:txBody>
      </p:sp>
    </p:spTree>
    <p:extLst>
      <p:ext uri="{BB962C8B-B14F-4D97-AF65-F5344CB8AC3E}">
        <p14:creationId xmlns:p14="http://schemas.microsoft.com/office/powerpoint/2010/main" val="3879222558"/>
      </p:ext>
    </p:extLst>
  </p:cSld>
  <p:clrMapOvr>
    <a:masterClrMapping/>
  </p:clrMapOvr>
  <p:transition spd="slow">
    <p:push/>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Datumsplatzhalter 9">
            <a:extLst>
              <a:ext uri="{FF2B5EF4-FFF2-40B4-BE49-F238E27FC236}">
                <a16:creationId xmlns:a16="http://schemas.microsoft.com/office/drawing/2014/main" id="{FC7F4AE3-EDBE-4CEE-96E8-87FB45479E9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mc:AlternateContent xmlns:mc="http://schemas.openxmlformats.org/markup-compatibility/2006" xmlns:psez="http://schemas.microsoft.com/office/powerpoint/2016/sectionzoom">
        <mc:Choice Requires="psez">
          <p:graphicFrame>
            <p:nvGraphicFramePr>
              <p:cNvPr id="4" name="Abschnittszoom 3" descr="Güterverkehr">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GraphicFramePr>
                <a:graphicFrameLocks noChangeAspect="1"/>
              </p:cNvGraphicFramePr>
              <p:nvPr>
                <p:extLst>
                  <p:ext uri="{D42A27DB-BD31-4B8C-83A1-F6EECF244321}">
                    <p14:modId xmlns:p14="http://schemas.microsoft.com/office/powerpoint/2010/main" val="2688507639"/>
                  </p:ext>
                </p:extLst>
              </p:nvPr>
            </p:nvGraphicFramePr>
            <p:xfrm>
              <a:off x="635074" y="974476"/>
              <a:ext cx="3898213" cy="2192745"/>
            </p:xfrm>
            <a:graphic>
              <a:graphicData uri="http://schemas.microsoft.com/office/powerpoint/2016/sectionzoom">
                <psez:sectionZm>
                  <psez:sectionZmObj sectionId="{5BED0FB8-C8EB-41CB-AAE6-C3CEC6551B66}">
                    <psez:zmPr id="{3BE20014-6DC8-4408-93F5-7456C65A4B84}" transitionDur="1000">
                      <p166:blipFill xmlns:p166="http://schemas.microsoft.com/office/powerpoint/2016/6/main">
                        <a:blip r:embed="rId2"/>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4" name="Abschnittszoom 3" descr="Güterverkehr">
                <a:hlinkClick r:id="rId3" action="ppaction://hlinksldjump"/>
                <a:extLst>
                  <a:ext uri="{FF2B5EF4-FFF2-40B4-BE49-F238E27FC236}">
                    <a16:creationId xmlns:a16="http://schemas.microsoft.com/office/drawing/2014/main" id="{8788F7EE-238E-4125-A56C-59881478C583}"/>
                  </a:ext>
                  <a:ext uri="{C183D7F6-B498-43B3-948B-1728B52AA6E4}">
                    <adec:decorative xmlns:adec="http://schemas.microsoft.com/office/drawing/2017/decorative" val="0"/>
                  </a:ext>
                </a:extLst>
              </p:cNvPr>
              <p:cNvPicPr>
                <a:picLocks noGrp="1" noRot="1" noChangeAspect="1" noMove="1" noResize="1" noEditPoints="1" noAdjustHandles="1" noChangeArrowheads="1" noChangeShapeType="1"/>
              </p:cNvPicPr>
              <p:nvPr/>
            </p:nvPicPr>
            <p:blipFill>
              <a:blip r:embed="rId4"/>
              <a:stretch>
                <a:fillRect/>
              </a:stretch>
            </p:blipFill>
            <p:spPr>
              <a:xfrm>
                <a:off x="635074" y="974476"/>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5" name="Abschnittszoom 4" descr="Verkehrsträger">
                <a:extLst>
                  <a:ext uri="{FF2B5EF4-FFF2-40B4-BE49-F238E27FC236}">
                    <a16:creationId xmlns:a16="http://schemas.microsoft.com/office/drawing/2014/main" id="{10FB0589-8174-44F8-95EE-301B7CB0FD31}"/>
                  </a:ext>
                </a:extLst>
              </p:cNvPr>
              <p:cNvGraphicFramePr>
                <a:graphicFrameLocks noChangeAspect="1"/>
              </p:cNvGraphicFramePr>
              <p:nvPr>
                <p:extLst>
                  <p:ext uri="{D42A27DB-BD31-4B8C-83A1-F6EECF244321}">
                    <p14:modId xmlns:p14="http://schemas.microsoft.com/office/powerpoint/2010/main" val="2306836514"/>
                  </p:ext>
                </p:extLst>
              </p:nvPr>
            </p:nvGraphicFramePr>
            <p:xfrm>
              <a:off x="4876298" y="974477"/>
              <a:ext cx="3898213" cy="2192745"/>
            </p:xfrm>
            <a:graphic>
              <a:graphicData uri="http://schemas.microsoft.com/office/powerpoint/2016/sectionzoom">
                <psez:sectionZm>
                  <psez:sectionZmObj sectionId="{1DEC3E3E-6CA0-47FB-A34E-64AEC245635D}">
                    <psez:zmPr id="{3C6425D8-EFF0-477B-8F33-C20A172F45BE}" transitionDur="1000">
                      <p166:blipFill xmlns:p166="http://schemas.microsoft.com/office/powerpoint/2016/6/main">
                        <a:blip r:embed="rId5"/>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5" name="Abschnittszoom 4" descr="Verkehrsträger">
                <a:hlinkClick r:id="rId6" action="ppaction://hlinksldjump"/>
                <a:extLst>
                  <a:ext uri="{FF2B5EF4-FFF2-40B4-BE49-F238E27FC236}">
                    <a16:creationId xmlns:a16="http://schemas.microsoft.com/office/drawing/2014/main" id="{10FB0589-8174-44F8-95EE-301B7CB0FD31}"/>
                  </a:ext>
                </a:extLst>
              </p:cNvPr>
              <p:cNvPicPr>
                <a:picLocks noGrp="1" noRot="1" noChangeAspect="1" noMove="1" noResize="1" noEditPoints="1" noAdjustHandles="1" noChangeArrowheads="1" noChangeShapeType="1"/>
              </p:cNvPicPr>
              <p:nvPr/>
            </p:nvPicPr>
            <p:blipFill>
              <a:blip r:embed="rId7"/>
              <a:stretch>
                <a:fillRect/>
              </a:stretch>
            </p:blipFill>
            <p:spPr>
              <a:xfrm>
                <a:off x="4876298" y="974477"/>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6" name="Abschnittszoom 5" descr="Nachhaltiger Güterverkehr">
                <a:extLst>
                  <a:ext uri="{FF2B5EF4-FFF2-40B4-BE49-F238E27FC236}">
                    <a16:creationId xmlns:a16="http://schemas.microsoft.com/office/drawing/2014/main" id="{64D2BE85-7569-4FC7-BDDE-177591A05233}"/>
                  </a:ext>
                </a:extLst>
              </p:cNvPr>
              <p:cNvGraphicFramePr>
                <a:graphicFrameLocks noChangeAspect="1"/>
              </p:cNvGraphicFramePr>
              <p:nvPr>
                <p:extLst>
                  <p:ext uri="{D42A27DB-BD31-4B8C-83A1-F6EECF244321}">
                    <p14:modId xmlns:p14="http://schemas.microsoft.com/office/powerpoint/2010/main" val="750348946"/>
                  </p:ext>
                </p:extLst>
              </p:nvPr>
            </p:nvGraphicFramePr>
            <p:xfrm>
              <a:off x="635074" y="3582414"/>
              <a:ext cx="3898213" cy="2192745"/>
            </p:xfrm>
            <a:graphic>
              <a:graphicData uri="http://schemas.microsoft.com/office/powerpoint/2016/sectionzoom">
                <psez:sectionZm>
                  <psez:sectionZmObj sectionId="{ED6ABA1D-A582-4099-A673-F59E89F377BD}">
                    <psez:zmPr id="{C068F1A7-E707-464A-BC43-6D3380FDE0B0}" transitionDur="1000">
                      <p166:blipFill xmlns:p166="http://schemas.microsoft.com/office/powerpoint/2016/6/main">
                        <a:blip r:embed="rId8"/>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6" name="Abschnittszoom 5" descr="Nachhaltiger Güterverkehr">
                <a:hlinkClick r:id="rId9" action="ppaction://hlinksldjump"/>
                <a:extLst>
                  <a:ext uri="{FF2B5EF4-FFF2-40B4-BE49-F238E27FC236}">
                    <a16:creationId xmlns:a16="http://schemas.microsoft.com/office/drawing/2014/main" id="{64D2BE85-7569-4FC7-BDDE-177591A05233}"/>
                  </a:ext>
                </a:extLst>
              </p:cNvPr>
              <p:cNvPicPr>
                <a:picLocks noGrp="1" noRot="1" noChangeAspect="1" noMove="1" noResize="1" noEditPoints="1" noAdjustHandles="1" noChangeArrowheads="1" noChangeShapeType="1"/>
              </p:cNvPicPr>
              <p:nvPr/>
            </p:nvPicPr>
            <p:blipFill>
              <a:blip r:embed="rId10"/>
              <a:stretch>
                <a:fillRect/>
              </a:stretch>
            </p:blipFill>
            <p:spPr>
              <a:xfrm>
                <a:off x="635074" y="3582414"/>
                <a:ext cx="3898213" cy="2192745"/>
              </a:xfrm>
              <a:prstGeom prst="rect">
                <a:avLst/>
              </a:prstGeom>
              <a:ln w="3175">
                <a:solidFill>
                  <a:prstClr val="ltGray"/>
                </a:solidFill>
              </a:ln>
            </p:spPr>
          </p:pic>
        </mc:Fallback>
      </mc:AlternateContent>
      <mc:AlternateContent xmlns:mc="http://schemas.openxmlformats.org/markup-compatibility/2006" xmlns:psez="http://schemas.microsoft.com/office/powerpoint/2016/sectionzoom">
        <mc:Choice Requires="psez">
          <p:graphicFrame>
            <p:nvGraphicFramePr>
              <p:cNvPr id="7" name="Abschnittszoom 6" descr="Wasserstraße Donau">
                <a:extLst>
                  <a:ext uri="{FF2B5EF4-FFF2-40B4-BE49-F238E27FC236}">
                    <a16:creationId xmlns:a16="http://schemas.microsoft.com/office/drawing/2014/main" id="{7B46F37A-0A7F-4728-A31A-46FD123FA299}"/>
                  </a:ext>
                </a:extLst>
              </p:cNvPr>
              <p:cNvGraphicFramePr>
                <a:graphicFrameLocks noChangeAspect="1"/>
              </p:cNvGraphicFramePr>
              <p:nvPr>
                <p:extLst>
                  <p:ext uri="{D42A27DB-BD31-4B8C-83A1-F6EECF244321}">
                    <p14:modId xmlns:p14="http://schemas.microsoft.com/office/powerpoint/2010/main" val="2548679632"/>
                  </p:ext>
                </p:extLst>
              </p:nvPr>
            </p:nvGraphicFramePr>
            <p:xfrm>
              <a:off x="4876298" y="3582415"/>
              <a:ext cx="3898213" cy="2192745"/>
            </p:xfrm>
            <a:graphic>
              <a:graphicData uri="http://schemas.microsoft.com/office/powerpoint/2016/sectionzoom">
                <psez:sectionZm>
                  <psez:sectionZmObj sectionId="{46884A32-CD38-49E1-A8D0-5ACD353D821E}">
                    <psez:zmPr id="{3F3B0A67-9D4F-4910-988D-C9ED57572F02}" transitionDur="1000">
                      <p166:blipFill xmlns:p166="http://schemas.microsoft.com/office/powerpoint/2016/6/main">
                        <a:blip r:embed="rId11"/>
                        <a:stretch>
                          <a:fillRect/>
                        </a:stretch>
                      </p166:blipFill>
                      <p166:spPr xmlns:p166="http://schemas.microsoft.com/office/powerpoint/2016/6/main">
                        <a:xfrm>
                          <a:off x="0" y="0"/>
                          <a:ext cx="3898213" cy="2192745"/>
                        </a:xfrm>
                        <a:prstGeom prst="rect">
                          <a:avLst/>
                        </a:prstGeom>
                        <a:ln w="3175">
                          <a:solidFill>
                            <a:prstClr val="ltGray"/>
                          </a:solidFill>
                        </a:ln>
                      </p166:spPr>
                    </psez:zmPr>
                  </psez:sectionZmObj>
                </psez:sectionZm>
              </a:graphicData>
            </a:graphic>
          </p:graphicFrame>
        </mc:Choice>
        <mc:Fallback xmlns="">
          <p:pic>
            <p:nvPicPr>
              <p:cNvPr id="7" name="Abschnittszoom 6" descr="Wasserstraße Donau">
                <a:hlinkClick r:id="rId12" action="ppaction://hlinksldjump"/>
                <a:extLst>
                  <a:ext uri="{FF2B5EF4-FFF2-40B4-BE49-F238E27FC236}">
                    <a16:creationId xmlns:a16="http://schemas.microsoft.com/office/drawing/2014/main" id="{7B46F37A-0A7F-4728-A31A-46FD123FA299}"/>
                  </a:ext>
                </a:extLst>
              </p:cNvPr>
              <p:cNvPicPr>
                <a:picLocks noGrp="1" noRot="1" noChangeAspect="1" noMove="1" noResize="1" noEditPoints="1" noAdjustHandles="1" noChangeArrowheads="1" noChangeShapeType="1"/>
              </p:cNvPicPr>
              <p:nvPr/>
            </p:nvPicPr>
            <p:blipFill>
              <a:blip r:embed="rId13"/>
              <a:stretch>
                <a:fillRect/>
              </a:stretch>
            </p:blipFill>
            <p:spPr>
              <a:xfrm>
                <a:off x="4876298" y="3582415"/>
                <a:ext cx="3898213" cy="2192745"/>
              </a:xfrm>
              <a:prstGeom prst="rect">
                <a:avLst/>
              </a:prstGeom>
              <a:ln w="3175">
                <a:solidFill>
                  <a:prstClr val="ltGray"/>
                </a:solidFill>
              </a:ln>
            </p:spPr>
          </p:pic>
        </mc:Fallback>
      </mc:AlternateContent>
      <p:sp>
        <p:nvSpPr>
          <p:cNvPr id="8" name="Fußzeilenplatzhalter 2">
            <a:extLst>
              <a:ext uri="{FF2B5EF4-FFF2-40B4-BE49-F238E27FC236}">
                <a16:creationId xmlns:a16="http://schemas.microsoft.com/office/drawing/2014/main" id="{16B4F2D5-3909-3580-88B6-9F499D63A2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3" name="Foliennummernplatzhalter 2">
            <a:extLst>
              <a:ext uri="{FF2B5EF4-FFF2-40B4-BE49-F238E27FC236}">
                <a16:creationId xmlns:a16="http://schemas.microsoft.com/office/drawing/2014/main" id="{A768DD9B-0175-4E35-8BF1-BD488CE5D9FF}"/>
              </a:ext>
              <a:ext uri="{C183D7F6-B498-43B3-948B-1728B52AA6E4}">
                <adec:decorative xmlns:adec="http://schemas.microsoft.com/office/drawing/2017/decorative" val="0"/>
              </a:ext>
            </a:extLst>
          </p:cNvPr>
          <p:cNvSpPr>
            <a:spLocks noGrp="1"/>
          </p:cNvSpPr>
          <p:nvPr>
            <p:ph type="sldNum" sz="quarter" idx="12"/>
          </p:nvPr>
        </p:nvSpPr>
        <p:spPr>
          <a:xfrm>
            <a:off x="881508" y="6356350"/>
            <a:ext cx="2142427" cy="365125"/>
          </a:xfrm>
        </p:spPr>
        <p:txBody>
          <a:bodyPr/>
          <a:lstStyle/>
          <a:p>
            <a:fld id="{0AF89F37-6AD9-4F74-BC17-19E39A25D257}" type="slidenum">
              <a:rPr lang="de-AT" smtClean="0"/>
              <a:t>6</a:t>
            </a:fld>
            <a:endParaRPr lang="de-AT"/>
          </a:p>
        </p:txBody>
      </p:sp>
    </p:spTree>
    <p:extLst>
      <p:ext uri="{BB962C8B-B14F-4D97-AF65-F5344CB8AC3E}">
        <p14:creationId xmlns:p14="http://schemas.microsoft.com/office/powerpoint/2010/main" val="3364259762"/>
      </p:ext>
    </p:extLst>
  </p:cSld>
  <p:clrMapOvr>
    <a:masterClrMapping/>
  </p:clrMapOvr>
  <p:transition spd="slow">
    <p:push/>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Ellipse 14">
            <a:extLst>
              <a:ext uri="{FF2B5EF4-FFF2-40B4-BE49-F238E27FC236}">
                <a16:creationId xmlns:a16="http://schemas.microsoft.com/office/drawing/2014/main" id="{1CCF8B9E-53A4-49B4-B7D4-25354DE2B4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A1C9B27-9ECE-4115-B9A9-CF078C897A7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2B07F89D-B43A-48F8-9699-3EA95D07B43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9199A2F-0E0E-4A82-B8D5-D36239EC4F8D}"/>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D47A8F1-D279-4F83-B80F-E3D2AB481AF4}"/>
              </a:ext>
            </a:extLst>
          </p:cNvPr>
          <p:cNvSpPr>
            <a:spLocks noGrp="1"/>
          </p:cNvSpPr>
          <p:nvPr>
            <p:ph type="title"/>
          </p:nvPr>
        </p:nvSpPr>
        <p:spPr/>
        <p:txBody>
          <a:bodyPr/>
          <a:lstStyle/>
          <a:p>
            <a:r>
              <a:rPr lang="de-AT"/>
              <a:t>Logistik – was ist das?</a:t>
            </a:r>
          </a:p>
        </p:txBody>
      </p:sp>
      <p:sp>
        <p:nvSpPr>
          <p:cNvPr id="24" name="Inhaltsplatzhalter 23">
            <a:extLst>
              <a:ext uri="{FF2B5EF4-FFF2-40B4-BE49-F238E27FC236}">
                <a16:creationId xmlns:a16="http://schemas.microsoft.com/office/drawing/2014/main" id="{8980F10A-C12D-448E-9E6C-F98F01572D2C}"/>
              </a:ext>
            </a:extLst>
          </p:cNvPr>
          <p:cNvSpPr>
            <a:spLocks noGrp="1"/>
          </p:cNvSpPr>
          <p:nvPr>
            <p:ph idx="1"/>
          </p:nvPr>
        </p:nvSpPr>
        <p:spPr>
          <a:xfrm>
            <a:off x="592538" y="1641915"/>
            <a:ext cx="10954420" cy="4535048"/>
          </a:xfrm>
        </p:spPr>
        <p:txBody>
          <a:bodyPr/>
          <a:lstStyle/>
          <a:p>
            <a:r>
              <a:rPr lang="de-AT" sz="2400"/>
              <a:t>Planung, Koordinierung, Durchführung und Überwachung von Warenflüssen sowie der damit verbundenen güterbezogenen Informationen</a:t>
            </a:r>
          </a:p>
          <a:p>
            <a:endParaRPr lang="de-AT" sz="2400"/>
          </a:p>
          <a:p>
            <a:r>
              <a:rPr lang="de-AT" sz="2400"/>
              <a:t>Sprachliche Wurzeln:</a:t>
            </a:r>
            <a:br>
              <a:rPr lang="de-AT" sz="2400"/>
            </a:br>
            <a:r>
              <a:rPr lang="de-AT" sz="2400"/>
              <a:t>Griechisch: „Lego” (denken, Denkbar)</a:t>
            </a:r>
            <a:br>
              <a:rPr lang="de-AT" sz="2400"/>
            </a:br>
            <a:r>
              <a:rPr lang="de-AT" sz="2400"/>
              <a:t>Französisch: „</a:t>
            </a:r>
            <a:r>
              <a:rPr lang="de-AT" sz="2400" err="1"/>
              <a:t>logement</a:t>
            </a:r>
            <a:r>
              <a:rPr lang="de-AT" sz="2400"/>
              <a:t>”(Unterbringung)</a:t>
            </a:r>
          </a:p>
          <a:p>
            <a:endParaRPr lang="de-AT" sz="2400"/>
          </a:p>
          <a:p>
            <a:r>
              <a:rPr lang="de-AT" sz="2400"/>
              <a:t>Ursprung im Militär</a:t>
            </a:r>
            <a:br>
              <a:rPr lang="de-AT" sz="2400"/>
            </a:br>
            <a:r>
              <a:rPr lang="de-AT" sz="2400"/>
              <a:t>dritte Kriegskunst neben Taktik und Strategie </a:t>
            </a:r>
          </a:p>
          <a:p>
            <a:endParaRPr lang="de-AT" sz="2400"/>
          </a:p>
          <a:p>
            <a:r>
              <a:rPr lang="de-AT" sz="2400"/>
              <a:t>Nach dem 2. Weltkrieg: Übertragung in die Wirtschaft</a:t>
            </a:r>
          </a:p>
          <a:p>
            <a:endParaRPr lang="de-AT"/>
          </a:p>
        </p:txBody>
      </p:sp>
      <p:sp>
        <p:nvSpPr>
          <p:cNvPr id="23" name="Datumsplatzhalter 22">
            <a:extLst>
              <a:ext uri="{FF2B5EF4-FFF2-40B4-BE49-F238E27FC236}">
                <a16:creationId xmlns:a16="http://schemas.microsoft.com/office/drawing/2014/main" id="{96F58618-BCEA-41CE-B66D-34DA7AC474B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2197C591-ED5F-4C4C-AF41-CC2E6DDBD6CB}"/>
              </a:ext>
            </a:extLst>
          </p:cNvPr>
          <p:cNvSpPr>
            <a:spLocks noGrp="1"/>
          </p:cNvSpPr>
          <p:nvPr>
            <p:ph type="sldNum" sz="quarter" idx="12"/>
          </p:nvPr>
        </p:nvSpPr>
        <p:spPr/>
        <p:txBody>
          <a:bodyPr/>
          <a:lstStyle/>
          <a:p>
            <a:fld id="{0AF89F37-6AD9-4F74-BC17-19E39A25D257}" type="slidenum">
              <a:rPr lang="de-AT" smtClean="0"/>
              <a:t>8</a:t>
            </a:fld>
            <a:endParaRPr lang="de-AT"/>
          </a:p>
        </p:txBody>
      </p:sp>
      <p:pic>
        <p:nvPicPr>
          <p:cNvPr id="2" name="Picture 8" descr="Flugzeug, Schiff, Transporter, LKW neben Erdkugel">
            <a:extLst>
              <a:ext uri="{FF2B5EF4-FFF2-40B4-BE49-F238E27FC236}">
                <a16:creationId xmlns:a16="http://schemas.microsoft.com/office/drawing/2014/main" id="{382B151C-961A-0D4F-CEED-02D3C371860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996645" y="3664104"/>
            <a:ext cx="3491457" cy="2326729"/>
          </a:xfrm>
          <a:prstGeom prst="rect">
            <a:avLst/>
          </a:prstGeom>
        </p:spPr>
      </p:pic>
      <p:sp>
        <p:nvSpPr>
          <p:cNvPr id="8" name="Datumsplatzhalter 22">
            <a:extLst>
              <a:ext uri="{FF2B5EF4-FFF2-40B4-BE49-F238E27FC236}">
                <a16:creationId xmlns:a16="http://schemas.microsoft.com/office/drawing/2014/main" id="{CD1B3E22-35A8-2531-ADE3-657FD884234B}"/>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9" name="Fußzeilenplatzhalter 2">
            <a:extLst>
              <a:ext uri="{FF2B5EF4-FFF2-40B4-BE49-F238E27FC236}">
                <a16:creationId xmlns:a16="http://schemas.microsoft.com/office/drawing/2014/main" id="{76A54A41-71AC-B7EA-585B-C6E69D6A45F2}"/>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961432744"/>
      </p:ext>
    </p:extLst>
  </p:cSld>
  <p:clrMapOvr>
    <a:masterClrMapping/>
  </p:clrMapOvr>
  <p:transition spd="slow">
    <p:push/>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F1016B-A923-154F-DAB7-C8681853777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C93CA035-4EBF-5897-C4FF-DA65FCF7A99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743B7D4-BE46-9B57-8A82-A392281F9B13}"/>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BD0AFA9-932B-FA81-FECF-9B5E3F4F0F87}"/>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02B7098-CBF4-C60C-61E3-B8C1D8E3B3F3}"/>
              </a:ext>
            </a:extLst>
          </p:cNvPr>
          <p:cNvSpPr>
            <a:spLocks noGrp="1"/>
          </p:cNvSpPr>
          <p:nvPr>
            <p:ph type="title"/>
          </p:nvPr>
        </p:nvSpPr>
        <p:spPr/>
        <p:txBody>
          <a:bodyPr/>
          <a:lstStyle/>
          <a:p>
            <a:r>
              <a:rPr lang="de-AT"/>
              <a:t>Aufgaben der Logistik</a:t>
            </a:r>
          </a:p>
        </p:txBody>
      </p:sp>
      <p:sp>
        <p:nvSpPr>
          <p:cNvPr id="24" name="Inhaltsplatzhalter 23">
            <a:extLst>
              <a:ext uri="{FF2B5EF4-FFF2-40B4-BE49-F238E27FC236}">
                <a16:creationId xmlns:a16="http://schemas.microsoft.com/office/drawing/2014/main" id="{C3402220-5DB1-4409-7359-5B25F3458743}"/>
              </a:ext>
            </a:extLst>
          </p:cNvPr>
          <p:cNvSpPr>
            <a:spLocks noGrp="1"/>
          </p:cNvSpPr>
          <p:nvPr>
            <p:ph idx="1"/>
          </p:nvPr>
        </p:nvSpPr>
        <p:spPr>
          <a:xfrm>
            <a:off x="592538" y="1641915"/>
            <a:ext cx="10954420" cy="4490527"/>
          </a:xfrm>
        </p:spPr>
        <p:txBody>
          <a:bodyPr/>
          <a:lstStyle/>
          <a:p>
            <a:pPr marL="0" indent="0">
              <a:buNone/>
            </a:pPr>
            <a:r>
              <a:rPr lang="de-AT" sz="2400"/>
              <a:t>Die richtigen Produkte….</a:t>
            </a:r>
          </a:p>
          <a:p>
            <a:pPr marL="0" indent="0">
              <a:buNone/>
            </a:pPr>
            <a:endParaRPr lang="de-AT" sz="2400"/>
          </a:p>
          <a:p>
            <a:r>
              <a:rPr lang="de-AT" sz="2400"/>
              <a:t>in der richtigen Menge</a:t>
            </a:r>
          </a:p>
          <a:p>
            <a:r>
              <a:rPr lang="de-AT" sz="2400"/>
              <a:t>in der richtigen Qualität</a:t>
            </a:r>
          </a:p>
          <a:p>
            <a:r>
              <a:rPr lang="de-AT" sz="2400"/>
              <a:t>ohne Schäden</a:t>
            </a:r>
          </a:p>
          <a:p>
            <a:r>
              <a:rPr lang="de-AT" sz="2400"/>
              <a:t>zur richtigen Zeit</a:t>
            </a:r>
          </a:p>
          <a:p>
            <a:r>
              <a:rPr lang="de-AT" sz="2400"/>
              <a:t>am richtigen Ort</a:t>
            </a:r>
          </a:p>
          <a:p>
            <a:r>
              <a:rPr lang="de-AT" sz="2400"/>
              <a:t>zum richtigen Preis</a:t>
            </a:r>
          </a:p>
          <a:p>
            <a:endParaRPr lang="de-AT" sz="2400"/>
          </a:p>
          <a:p>
            <a:pPr marL="0" indent="0">
              <a:buNone/>
            </a:pPr>
            <a:r>
              <a:rPr lang="de-AT" sz="2400"/>
              <a:t>….für die </a:t>
            </a:r>
            <a:r>
              <a:rPr lang="de-AT" sz="2400" err="1"/>
              <a:t>Kund:innen</a:t>
            </a:r>
            <a:r>
              <a:rPr lang="de-AT" sz="2400"/>
              <a:t> verfügbar machen</a:t>
            </a:r>
            <a:endParaRPr lang="de-AT"/>
          </a:p>
        </p:txBody>
      </p:sp>
      <p:sp>
        <p:nvSpPr>
          <p:cNvPr id="23" name="Datumsplatzhalter 22">
            <a:extLst>
              <a:ext uri="{FF2B5EF4-FFF2-40B4-BE49-F238E27FC236}">
                <a16:creationId xmlns:a16="http://schemas.microsoft.com/office/drawing/2014/main" id="{EA9EE37A-E420-73BC-8EF6-5D682297712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183ABFD-8EBA-2169-0044-CB2E4A5B99DC}"/>
              </a:ext>
            </a:extLst>
          </p:cNvPr>
          <p:cNvSpPr>
            <a:spLocks noGrp="1"/>
          </p:cNvSpPr>
          <p:nvPr>
            <p:ph type="sldNum" sz="quarter" idx="12"/>
          </p:nvPr>
        </p:nvSpPr>
        <p:spPr/>
        <p:txBody>
          <a:bodyPr/>
          <a:lstStyle/>
          <a:p>
            <a:fld id="{0AF89F37-6AD9-4F74-BC17-19E39A25D257}" type="slidenum">
              <a:rPr lang="de-AT" smtClean="0"/>
              <a:t>9</a:t>
            </a:fld>
            <a:endParaRPr lang="de-AT"/>
          </a:p>
        </p:txBody>
      </p:sp>
      <p:sp>
        <p:nvSpPr>
          <p:cNvPr id="8" name="Datumsplatzhalter 22">
            <a:extLst>
              <a:ext uri="{FF2B5EF4-FFF2-40B4-BE49-F238E27FC236}">
                <a16:creationId xmlns:a16="http://schemas.microsoft.com/office/drawing/2014/main" id="{8A5CBFD4-585D-FE15-1C4B-C3CC68517E2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3" name="Picture 7">
            <a:extLst>
              <a:ext uri="{FF2B5EF4-FFF2-40B4-BE49-F238E27FC236}">
                <a16:creationId xmlns:a16="http://schemas.microsoft.com/office/drawing/2014/main" id="{34AF8770-3BF3-A39E-B311-7A16B782AFDB}"/>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875225" y="1510571"/>
            <a:ext cx="5240947" cy="3705514"/>
          </a:xfrm>
          <a:prstGeom prst="rect">
            <a:avLst/>
          </a:prstGeom>
        </p:spPr>
      </p:pic>
      <p:sp>
        <p:nvSpPr>
          <p:cNvPr id="7" name="Fußzeilenplatzhalter 2">
            <a:extLst>
              <a:ext uri="{FF2B5EF4-FFF2-40B4-BE49-F238E27FC236}">
                <a16:creationId xmlns:a16="http://schemas.microsoft.com/office/drawing/2014/main" id="{EE33CE3F-65EA-9175-0139-FBE7EFFC70C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4104373729"/>
      </p:ext>
    </p:extLst>
  </p:cSld>
  <p:clrMapOvr>
    <a:masterClrMapping/>
  </p:clrMapOvr>
  <p:transition spd="slow">
    <p:push/>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4038964-8BA0-59BD-0024-FC7F4F3F49A1}"/>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7E8012B-9339-F34B-9671-87942FC7F6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B05BFF68-3F6C-4DAB-7373-703B5E12F1DF}"/>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FCB52057-458B-A457-177F-96AA671267C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655A947-5550-779C-1581-732AD2C923D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B033152-09EB-1C25-63B0-AB3A624E280E}"/>
              </a:ext>
            </a:extLst>
          </p:cNvPr>
          <p:cNvSpPr>
            <a:spLocks noGrp="1"/>
          </p:cNvSpPr>
          <p:nvPr>
            <p:ph type="title"/>
          </p:nvPr>
        </p:nvSpPr>
        <p:spPr/>
        <p:txBody>
          <a:bodyPr/>
          <a:lstStyle/>
          <a:p>
            <a:r>
              <a:rPr lang="de-AT"/>
              <a:t>Transport</a:t>
            </a:r>
          </a:p>
        </p:txBody>
      </p:sp>
      <p:sp>
        <p:nvSpPr>
          <p:cNvPr id="24" name="Inhaltsplatzhalter 23">
            <a:extLst>
              <a:ext uri="{FF2B5EF4-FFF2-40B4-BE49-F238E27FC236}">
                <a16:creationId xmlns:a16="http://schemas.microsoft.com/office/drawing/2014/main" id="{16B6D38F-6BBA-C386-FFD8-AB3147C7A933}"/>
              </a:ext>
            </a:extLst>
          </p:cNvPr>
          <p:cNvSpPr>
            <a:spLocks noGrp="1"/>
          </p:cNvSpPr>
          <p:nvPr>
            <p:ph idx="1"/>
          </p:nvPr>
        </p:nvSpPr>
        <p:spPr>
          <a:xfrm>
            <a:off x="592538" y="1433016"/>
            <a:ext cx="10954420" cy="4743947"/>
          </a:xfrm>
        </p:spPr>
        <p:txBody>
          <a:bodyPr/>
          <a:lstStyle/>
          <a:p>
            <a:r>
              <a:rPr lang="de-AT" sz="2000"/>
              <a:t>Transport = Bewegung von Materialien, Gütern oder Produkten von einem Ausgangspunkt zu einer Zieldestination</a:t>
            </a:r>
          </a:p>
          <a:p>
            <a:endParaRPr lang="de-AT" sz="2000"/>
          </a:p>
          <a:p>
            <a:r>
              <a:rPr lang="de-AT" sz="2000"/>
              <a:t>Innerbetrieblicher Transport (Fördermittel)</a:t>
            </a:r>
          </a:p>
          <a:p>
            <a:r>
              <a:rPr lang="de-AT" sz="2000"/>
              <a:t>Außerbetrieblicher Transport (Verkehrsmittel)</a:t>
            </a:r>
          </a:p>
          <a:p>
            <a:endParaRPr lang="de-AT" sz="2000"/>
          </a:p>
          <a:p>
            <a:r>
              <a:rPr lang="de-AT" sz="2000"/>
              <a:t>Aufgaben:</a:t>
            </a:r>
          </a:p>
          <a:p>
            <a:pPr marL="715963" indent="-179388" defTabSz="893763"/>
            <a:r>
              <a:rPr lang="de-AT" sz="2000"/>
              <a:t>Transportvorbereitung (Verpackung, Ladepapiere)</a:t>
            </a:r>
          </a:p>
          <a:p>
            <a:pPr marL="715963" indent="-179388" defTabSz="893763"/>
            <a:r>
              <a:rPr lang="de-AT" sz="2000"/>
              <a:t>Beladung des Transportmittels</a:t>
            </a:r>
          </a:p>
          <a:p>
            <a:pPr marL="715963" indent="-179388" defTabSz="893763"/>
            <a:r>
              <a:rPr lang="de-AT" sz="2000"/>
              <a:t>Transportdurchführung</a:t>
            </a:r>
          </a:p>
          <a:p>
            <a:pPr marL="715963" indent="-179388" defTabSz="893763"/>
            <a:r>
              <a:rPr lang="de-AT" sz="2000"/>
              <a:t>Entladung</a:t>
            </a:r>
          </a:p>
          <a:p>
            <a:pPr marL="715963" indent="-179388" defTabSz="893763"/>
            <a:r>
              <a:rPr lang="de-AT" sz="2000"/>
              <a:t>Transportnachbereitung</a:t>
            </a:r>
          </a:p>
        </p:txBody>
      </p:sp>
      <p:sp>
        <p:nvSpPr>
          <p:cNvPr id="23" name="Datumsplatzhalter 22">
            <a:extLst>
              <a:ext uri="{FF2B5EF4-FFF2-40B4-BE49-F238E27FC236}">
                <a16:creationId xmlns:a16="http://schemas.microsoft.com/office/drawing/2014/main" id="{4FA836E5-39F4-4F14-0C89-68F62D2CEBF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22626EE-12A0-6D37-16D5-63ED2CA03602}"/>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t>10</a:t>
            </a:fld>
            <a:endParaRPr lang="de-AT"/>
          </a:p>
        </p:txBody>
      </p:sp>
      <p:sp>
        <p:nvSpPr>
          <p:cNvPr id="3" name="Fußzeilenplatzhalter 2">
            <a:extLst>
              <a:ext uri="{FF2B5EF4-FFF2-40B4-BE49-F238E27FC236}">
                <a16:creationId xmlns:a16="http://schemas.microsoft.com/office/drawing/2014/main" id="{BDE4DC12-2C4D-E52A-AA5A-7657201ACEC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2369381150"/>
      </p:ext>
    </p:extLst>
  </p:cSld>
  <p:clrMapOvr>
    <a:masterClrMapping/>
  </p:clrMapOvr>
  <p:transition spd="slow">
    <p:push/>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BA777-A459-768F-9BB8-34AF548DF12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8A72E3EC-954F-BD37-4380-DFD7E53690C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C17BB68E-D0C8-880D-2718-88011B788B3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0C670454-2C88-46AE-02DE-631EDBD2633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2BB333A-0BF6-AAEF-1E84-86190B625FA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853A9D0C-7E2C-A23F-AA14-CE458B882999}"/>
              </a:ext>
            </a:extLst>
          </p:cNvPr>
          <p:cNvSpPr>
            <a:spLocks noGrp="1"/>
          </p:cNvSpPr>
          <p:nvPr>
            <p:ph type="title"/>
          </p:nvPr>
        </p:nvSpPr>
        <p:spPr/>
        <p:txBody>
          <a:bodyPr/>
          <a:lstStyle/>
          <a:p>
            <a:r>
              <a:rPr lang="de-AT"/>
              <a:t>Gütertransport</a:t>
            </a:r>
          </a:p>
        </p:txBody>
      </p:sp>
      <p:sp>
        <p:nvSpPr>
          <p:cNvPr id="24" name="Inhaltsplatzhalter 23">
            <a:extLst>
              <a:ext uri="{FF2B5EF4-FFF2-40B4-BE49-F238E27FC236}">
                <a16:creationId xmlns:a16="http://schemas.microsoft.com/office/drawing/2014/main" id="{94CBE0EF-58BC-B14A-C18D-C8508077179E}"/>
              </a:ext>
            </a:extLst>
          </p:cNvPr>
          <p:cNvSpPr>
            <a:spLocks noGrp="1"/>
          </p:cNvSpPr>
          <p:nvPr>
            <p:ph idx="1"/>
          </p:nvPr>
        </p:nvSpPr>
        <p:spPr>
          <a:xfrm>
            <a:off x="4960026" y="1653941"/>
            <a:ext cx="6315158" cy="4743947"/>
          </a:xfrm>
        </p:spPr>
        <p:txBody>
          <a:bodyPr/>
          <a:lstStyle/>
          <a:p>
            <a:r>
              <a:rPr lang="de-AT" sz="2200"/>
              <a:t>Gütertransport ist die Grundvoraussetzung für Handel und Industrie und gewährleistet unseren Wohlstand</a:t>
            </a:r>
          </a:p>
          <a:p>
            <a:endParaRPr lang="de-AT" sz="2200"/>
          </a:p>
          <a:p>
            <a:r>
              <a:rPr lang="de-AT" sz="2200"/>
              <a:t>Steigender Güterverkehr aufgrund steigender Globalisierung und Arbeitsteilung</a:t>
            </a:r>
          </a:p>
          <a:p>
            <a:endParaRPr lang="de-AT" sz="2200"/>
          </a:p>
          <a:p>
            <a:r>
              <a:rPr lang="de-AT" sz="2200"/>
              <a:t>Güterverkehr trägt zu unserer Lebensqualität bei</a:t>
            </a:r>
          </a:p>
          <a:p>
            <a:endParaRPr lang="de-AT" sz="2200"/>
          </a:p>
          <a:p>
            <a:r>
              <a:rPr lang="de-AT" sz="2200"/>
              <a:t>Darf nicht die Ursache für eine steigende Belastung von Mensch und Umwelt sein.</a:t>
            </a:r>
          </a:p>
        </p:txBody>
      </p:sp>
      <p:sp>
        <p:nvSpPr>
          <p:cNvPr id="23" name="Datumsplatzhalter 22">
            <a:extLst>
              <a:ext uri="{FF2B5EF4-FFF2-40B4-BE49-F238E27FC236}">
                <a16:creationId xmlns:a16="http://schemas.microsoft.com/office/drawing/2014/main" id="{6567A886-DE5C-0EC2-7ACA-4EE06A610D3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F1907B6-C825-4AD3-D9AB-5A93A3007AC0}"/>
              </a:ext>
            </a:extLst>
          </p:cNvPr>
          <p:cNvSpPr>
            <a:spLocks noGrp="1"/>
          </p:cNvSpPr>
          <p:nvPr>
            <p:ph type="sldNum" sz="quarter" idx="12"/>
          </p:nvPr>
        </p:nvSpPr>
        <p:spPr/>
        <p:txBody>
          <a:bodyPr/>
          <a:lstStyle/>
          <a:p>
            <a:fld id="{0AF89F37-6AD9-4F74-BC17-19E39A25D257}" type="slidenum">
              <a:rPr lang="de-AT" smtClean="0"/>
              <a:t>11</a:t>
            </a:fld>
            <a:endParaRPr lang="de-AT"/>
          </a:p>
        </p:txBody>
      </p:sp>
      <p:pic>
        <p:nvPicPr>
          <p:cNvPr id="2" name="Picture 5" descr="Obstabteilung im Supermarkt">
            <a:extLst>
              <a:ext uri="{FF2B5EF4-FFF2-40B4-BE49-F238E27FC236}">
                <a16:creationId xmlns:a16="http://schemas.microsoft.com/office/drawing/2014/main" id="{02EC12DA-7E56-FC25-858C-2918C710DB3B}"/>
              </a:ext>
            </a:extLst>
          </p:cNvPr>
          <p:cNvPicPr>
            <a:picLocks noChangeAspect="1"/>
          </p:cNvPicPr>
          <p:nvPr/>
        </p:nvPicPr>
        <p:blipFill>
          <a:blip r:embed="rId3">
            <a:extLst>
              <a:ext uri="{28A0092B-C50C-407E-A947-70E740481C1C}">
                <a14:useLocalDpi xmlns:a14="http://schemas.microsoft.com/office/drawing/2010/main" val="0"/>
              </a:ext>
            </a:extLst>
          </a:blip>
          <a:srcRect l="27128" r="16166"/>
          <a:stretch/>
        </p:blipFill>
        <p:spPr>
          <a:xfrm>
            <a:off x="683913" y="1653941"/>
            <a:ext cx="3423367" cy="3999526"/>
          </a:xfrm>
          <a:prstGeom prst="rect">
            <a:avLst/>
          </a:prstGeom>
          <a:noFill/>
        </p:spPr>
      </p:pic>
      <p:sp>
        <p:nvSpPr>
          <p:cNvPr id="3" name="Datumsplatzhalter 22">
            <a:extLst>
              <a:ext uri="{FF2B5EF4-FFF2-40B4-BE49-F238E27FC236}">
                <a16:creationId xmlns:a16="http://schemas.microsoft.com/office/drawing/2014/main" id="{8E1EB7EF-77D3-CDA6-9409-C592340CDE1D}"/>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9C283976-1D53-EDF7-F124-4F34C5ACBF3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1582752398"/>
      </p:ext>
    </p:extLst>
  </p:cSld>
  <p:clrMapOvr>
    <a:masterClrMapping/>
  </p:clrMapOvr>
  <p:transition spd="slow">
    <p:push/>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6C43AF-D9AD-2F2C-E429-EFAB723BD90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6890D62-5E21-88DD-147B-736F2C4E0FC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5D270E5-9C2F-4472-40DD-BE8E1B5948E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FC80282-BFCB-212E-E49E-FD3C6134D01C}"/>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9F02727-3EFB-618F-D1B6-5F030A08046B}"/>
              </a:ext>
            </a:extLst>
          </p:cNvPr>
          <p:cNvSpPr>
            <a:spLocks noGrp="1"/>
          </p:cNvSpPr>
          <p:nvPr>
            <p:ph type="title"/>
          </p:nvPr>
        </p:nvSpPr>
        <p:spPr/>
        <p:txBody>
          <a:bodyPr/>
          <a:lstStyle/>
          <a:p>
            <a:r>
              <a:rPr lang="de-AT"/>
              <a:t>Was ist Globalisierung?</a:t>
            </a:r>
          </a:p>
        </p:txBody>
      </p:sp>
      <p:sp>
        <p:nvSpPr>
          <p:cNvPr id="24" name="Inhaltsplatzhalter 23">
            <a:extLst>
              <a:ext uri="{FF2B5EF4-FFF2-40B4-BE49-F238E27FC236}">
                <a16:creationId xmlns:a16="http://schemas.microsoft.com/office/drawing/2014/main" id="{0F077710-2B65-1DED-675B-12794A33251D}"/>
              </a:ext>
            </a:extLst>
          </p:cNvPr>
          <p:cNvSpPr>
            <a:spLocks noGrp="1"/>
          </p:cNvSpPr>
          <p:nvPr>
            <p:ph idx="1"/>
          </p:nvPr>
        </p:nvSpPr>
        <p:spPr>
          <a:xfrm>
            <a:off x="592538" y="1641915"/>
            <a:ext cx="7556617" cy="4490527"/>
          </a:xfrm>
        </p:spPr>
        <p:txBody>
          <a:bodyPr/>
          <a:lstStyle/>
          <a:p>
            <a:pPr marL="0" indent="0">
              <a:buNone/>
            </a:pPr>
            <a:r>
              <a:rPr lang="de-AT" sz="2400"/>
              <a:t>Vernetzung von Wirtschaft, Kommunikation, Umwelt, Politik, Kultur und Sprache</a:t>
            </a:r>
          </a:p>
          <a:p>
            <a:pPr marL="0" indent="0">
              <a:buNone/>
            </a:pPr>
            <a:endParaRPr lang="de-AT" sz="2400"/>
          </a:p>
          <a:p>
            <a:pPr marL="0" indent="0">
              <a:buNone/>
            </a:pPr>
            <a:r>
              <a:rPr lang="de-AT" sz="2400"/>
              <a:t>3 Phasen der Entwicklung:</a:t>
            </a:r>
          </a:p>
          <a:p>
            <a:r>
              <a:rPr lang="de-AT" sz="2400"/>
              <a:t>Kolonialisierung: gilt als Beginn; Entstehung neuer Handelswege und Seefahrtrouten</a:t>
            </a:r>
          </a:p>
          <a:p>
            <a:r>
              <a:rPr lang="de-AT" sz="2400"/>
              <a:t>Industrialisierung: Beschleunigungsphase; Wachstum des Welthandels </a:t>
            </a:r>
          </a:p>
          <a:p>
            <a:r>
              <a:rPr lang="de-AT" sz="2400"/>
              <a:t>Hyperglobalisierung: Status heute; Kommunikationsinnovationen und Handelsabkommen</a:t>
            </a:r>
          </a:p>
        </p:txBody>
      </p:sp>
      <p:sp>
        <p:nvSpPr>
          <p:cNvPr id="23" name="Datumsplatzhalter 22">
            <a:extLst>
              <a:ext uri="{FF2B5EF4-FFF2-40B4-BE49-F238E27FC236}">
                <a16:creationId xmlns:a16="http://schemas.microsoft.com/office/drawing/2014/main" id="{D9900C12-1788-4A67-84B9-74BBBD75BD1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543EBEF-331F-215C-3496-5FDD7DBC1FCB}"/>
              </a:ext>
            </a:extLst>
          </p:cNvPr>
          <p:cNvSpPr>
            <a:spLocks noGrp="1"/>
          </p:cNvSpPr>
          <p:nvPr>
            <p:ph type="sldNum" sz="quarter" idx="12"/>
          </p:nvPr>
        </p:nvSpPr>
        <p:spPr/>
        <p:txBody>
          <a:bodyPr/>
          <a:lstStyle/>
          <a:p>
            <a:fld id="{0AF89F37-6AD9-4F74-BC17-19E39A25D257}" type="slidenum">
              <a:rPr lang="de-AT" smtClean="0"/>
              <a:t>12</a:t>
            </a:fld>
            <a:endParaRPr lang="de-AT"/>
          </a:p>
        </p:txBody>
      </p:sp>
      <p:sp>
        <p:nvSpPr>
          <p:cNvPr id="8" name="Datumsplatzhalter 22">
            <a:extLst>
              <a:ext uri="{FF2B5EF4-FFF2-40B4-BE49-F238E27FC236}">
                <a16:creationId xmlns:a16="http://schemas.microsoft.com/office/drawing/2014/main" id="{D5088505-CEB2-F63D-F475-3D009EB4FA21}"/>
              </a:ext>
              <a:ext uri="{C183D7F6-B498-43B3-948B-1728B52AA6E4}">
                <adec:decorative xmlns:adec="http://schemas.microsoft.com/office/drawing/2017/decorative" val="1"/>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pic>
        <p:nvPicPr>
          <p:cNvPr id="2" name="Picture 4">
            <a:extLst>
              <a:ext uri="{FF2B5EF4-FFF2-40B4-BE49-F238E27FC236}">
                <a16:creationId xmlns:a16="http://schemas.microsoft.com/office/drawing/2014/main" id="{9724ABE5-6610-92D5-7FCD-F015C6195220}"/>
              </a:ext>
              <a:ext uri="{C183D7F6-B498-43B3-948B-1728B52AA6E4}">
                <adec:decorative xmlns:adec="http://schemas.microsoft.com/office/drawing/2017/decorative" val="1"/>
              </a:ext>
            </a:extLst>
          </p:cNvPr>
          <p:cNvPicPr>
            <a:picLocks noChangeAspect="1"/>
          </p:cNvPicPr>
          <p:nvPr/>
        </p:nvPicPr>
        <p:blipFill>
          <a:blip r:embed="rId3">
            <a:extLst>
              <a:ext uri="{28A0092B-C50C-407E-A947-70E740481C1C}">
                <a14:useLocalDpi xmlns:a14="http://schemas.microsoft.com/office/drawing/2010/main" val="0"/>
              </a:ext>
            </a:extLst>
          </a:blip>
          <a:srcRect l="7794" t="10833" r="47594" b="22500"/>
          <a:stretch/>
        </p:blipFill>
        <p:spPr>
          <a:xfrm>
            <a:off x="8149155" y="1729215"/>
            <a:ext cx="3413735" cy="3399570"/>
          </a:xfrm>
          <a:prstGeom prst="rect">
            <a:avLst/>
          </a:prstGeom>
        </p:spPr>
      </p:pic>
      <p:sp>
        <p:nvSpPr>
          <p:cNvPr id="7" name="Fußzeilenplatzhalter 2">
            <a:extLst>
              <a:ext uri="{FF2B5EF4-FFF2-40B4-BE49-F238E27FC236}">
                <a16:creationId xmlns:a16="http://schemas.microsoft.com/office/drawing/2014/main" id="{A6016C02-E144-8890-CBA8-BE1629C0277D}"/>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3230501154"/>
      </p:ext>
    </p:extLst>
  </p:cSld>
  <p:clrMapOvr>
    <a:masterClrMapping/>
  </p:clrMapOvr>
  <p:transition spd="slow">
    <p:push/>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3E438FB-9B46-58DE-EEA9-8A678839AA7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0AF0865A-19EC-ED4F-956D-5D780B439DD9}"/>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1257A9B6-D673-5EB3-BF56-EE66A1BFDB77}"/>
              </a:ext>
            </a:extLst>
          </p:cNvPr>
          <p:cNvSpPr>
            <a:spLocks noGrp="1"/>
          </p:cNvSpPr>
          <p:nvPr>
            <p:ph type="sldNum" sz="quarter" idx="12"/>
          </p:nvPr>
        </p:nvSpPr>
        <p:spPr/>
        <p:txBody>
          <a:bodyPr/>
          <a:lstStyle/>
          <a:p>
            <a:fld id="{0AF89F37-6AD9-4F74-BC17-19E39A25D257}" type="slidenum">
              <a:rPr lang="de-AT" smtClean="0"/>
              <a:pPr/>
              <a:t>13</a:t>
            </a:fld>
            <a:endParaRPr lang="de-AT"/>
          </a:p>
        </p:txBody>
      </p:sp>
      <p:sp>
        <p:nvSpPr>
          <p:cNvPr id="5" name="Titel 4">
            <a:extLst>
              <a:ext uri="{FF2B5EF4-FFF2-40B4-BE49-F238E27FC236}">
                <a16:creationId xmlns:a16="http://schemas.microsoft.com/office/drawing/2014/main" id="{B835C81E-F5E5-DC67-4947-BB50415CF6E9}"/>
              </a:ext>
            </a:extLst>
          </p:cNvPr>
          <p:cNvSpPr>
            <a:spLocks noGrp="1"/>
          </p:cNvSpPr>
          <p:nvPr>
            <p:ph type="title"/>
          </p:nvPr>
        </p:nvSpPr>
        <p:spPr/>
        <p:txBody>
          <a:bodyPr/>
          <a:lstStyle/>
          <a:p>
            <a:r>
              <a:rPr lang="de-AT"/>
              <a:t>Video Globalisierung</a:t>
            </a:r>
          </a:p>
        </p:txBody>
      </p:sp>
      <p:sp>
        <p:nvSpPr>
          <p:cNvPr id="6" name="Inhaltsplatzhalter 5">
            <a:extLst>
              <a:ext uri="{FF2B5EF4-FFF2-40B4-BE49-F238E27FC236}">
                <a16:creationId xmlns:a16="http://schemas.microsoft.com/office/drawing/2014/main" id="{49D8F43E-16C2-7037-3803-C92941E2104C}"/>
              </a:ext>
            </a:extLst>
          </p:cNvPr>
          <p:cNvSpPr>
            <a:spLocks noGrp="1"/>
          </p:cNvSpPr>
          <p:nvPr>
            <p:ph idx="1"/>
          </p:nvPr>
        </p:nvSpPr>
        <p:spPr>
          <a:xfrm>
            <a:off x="4492486" y="1825625"/>
            <a:ext cx="7054471" cy="4351338"/>
          </a:xfrm>
        </p:spPr>
        <p:txBody>
          <a:bodyPr/>
          <a:lstStyle/>
          <a:p>
            <a:pPr marL="0" indent="0">
              <a:buNone/>
            </a:pPr>
            <a:r>
              <a:rPr lang="de-AT" sz="2000"/>
              <a:t>Fragen zum Video: </a:t>
            </a:r>
          </a:p>
          <a:p>
            <a:r>
              <a:rPr lang="de-AT" sz="2000"/>
              <a:t>Wie wird die Hyperglobalisierungsphase von Unternehmen genutzt? </a:t>
            </a:r>
          </a:p>
          <a:p>
            <a:r>
              <a:rPr lang="de-AT" sz="2000"/>
              <a:t>Welche wirtschaftlichen Entwicklungen der Globalisierung können als Vorteil und als Nachteil empfunden werden? </a:t>
            </a:r>
          </a:p>
          <a:p>
            <a:r>
              <a:rPr lang="de-AT" sz="2000"/>
              <a:t>Welche negativen Auswirkungen hat die Globalisierung für Staaten? </a:t>
            </a:r>
          </a:p>
          <a:p>
            <a:r>
              <a:rPr lang="de-AT" sz="2000"/>
              <a:t>Welche Auswirkungen hat die Globalisierung auf die Umwelt? </a:t>
            </a:r>
          </a:p>
          <a:p>
            <a:r>
              <a:rPr lang="de-AT" sz="2000"/>
              <a:t>Überlege, welche Auswirkung die Globalisierung auf deine Heimat hat?</a:t>
            </a:r>
          </a:p>
          <a:p>
            <a:endParaRPr lang="de-AT"/>
          </a:p>
        </p:txBody>
      </p:sp>
      <p:sp>
        <p:nvSpPr>
          <p:cNvPr id="9" name="Textfeld 8">
            <a:extLst>
              <a:ext uri="{FF2B5EF4-FFF2-40B4-BE49-F238E27FC236}">
                <a16:creationId xmlns:a16="http://schemas.microsoft.com/office/drawing/2014/main" id="{3B4CB1B3-9247-5D37-D5A5-8DC32EEDC1C6}"/>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https://studyflix.de/wirtschaft/globalisierung-vor-und-nachteile-1909</a:t>
            </a:r>
            <a:endParaRPr lang="de-AT" sz="1600"/>
          </a:p>
        </p:txBody>
      </p:sp>
      <p:pic>
        <p:nvPicPr>
          <p:cNvPr id="10" name="Picture 3" descr="Video Globalisierung">
            <a:extLst>
              <a:ext uri="{FF2B5EF4-FFF2-40B4-BE49-F238E27FC236}">
                <a16:creationId xmlns:a16="http://schemas.microsoft.com/office/drawing/2014/main" id="{CB2E724E-AE01-6D81-7D5A-A5E9F417D792}"/>
              </a:ext>
            </a:extLst>
          </p:cNvPr>
          <p:cNvPicPr>
            <a:picLocks noChangeAspect="1"/>
          </p:cNvPicPr>
          <p:nvPr/>
        </p:nvPicPr>
        <p:blipFill>
          <a:blip r:embed="rId4"/>
          <a:stretch>
            <a:fillRect/>
          </a:stretch>
        </p:blipFill>
        <p:spPr>
          <a:xfrm>
            <a:off x="645043" y="1973006"/>
            <a:ext cx="3300792" cy="2415769"/>
          </a:xfrm>
          <a:prstGeom prst="rect">
            <a:avLst/>
          </a:prstGeom>
        </p:spPr>
      </p:pic>
    </p:spTree>
    <p:extLst>
      <p:ext uri="{BB962C8B-B14F-4D97-AF65-F5344CB8AC3E}">
        <p14:creationId xmlns:p14="http://schemas.microsoft.com/office/powerpoint/2010/main" val="939366698"/>
      </p:ext>
    </p:extLst>
  </p:cSld>
  <p:clrMapOvr>
    <a:masterClrMapping/>
  </p:clrMapOvr>
  <p:transition spd="slow">
    <p:push/>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BDE0A74-CF38-FF9C-C3A3-2786F15E37E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9D8E3B4E-E997-62FB-A0E1-62FE26FFC38E}"/>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EDB73F27-0584-B680-EC62-2A84926205D8}"/>
              </a:ext>
            </a:extLst>
          </p:cNvPr>
          <p:cNvSpPr>
            <a:spLocks noGrp="1"/>
          </p:cNvSpPr>
          <p:nvPr>
            <p:ph type="sldNum" sz="quarter" idx="12"/>
          </p:nvPr>
        </p:nvSpPr>
        <p:spPr/>
        <p:txBody>
          <a:bodyPr/>
          <a:lstStyle/>
          <a:p>
            <a:fld id="{0AF89F37-6AD9-4F74-BC17-19E39A25D257}" type="slidenum">
              <a:rPr lang="de-AT" smtClean="0"/>
              <a:pPr/>
              <a:t>14</a:t>
            </a:fld>
            <a:endParaRPr lang="de-AT"/>
          </a:p>
        </p:txBody>
      </p:sp>
      <p:sp>
        <p:nvSpPr>
          <p:cNvPr id="6" name="Titel 5">
            <a:extLst>
              <a:ext uri="{FF2B5EF4-FFF2-40B4-BE49-F238E27FC236}">
                <a16:creationId xmlns:a16="http://schemas.microsoft.com/office/drawing/2014/main" id="{A7322C18-5D32-B694-357D-9C2B642BDBDA}"/>
              </a:ext>
            </a:extLst>
          </p:cNvPr>
          <p:cNvSpPr>
            <a:spLocks noGrp="1"/>
          </p:cNvSpPr>
          <p:nvPr>
            <p:ph type="title"/>
          </p:nvPr>
        </p:nvSpPr>
        <p:spPr/>
        <p:txBody>
          <a:bodyPr/>
          <a:lstStyle/>
          <a:p>
            <a:r>
              <a:rPr lang="de-AT"/>
              <a:t>Die größten Warenexporteure</a:t>
            </a:r>
          </a:p>
        </p:txBody>
      </p:sp>
      <p:sp>
        <p:nvSpPr>
          <p:cNvPr id="7" name="Textfeld 12">
            <a:extLst>
              <a:ext uri="{FF2B5EF4-FFF2-40B4-BE49-F238E27FC236}">
                <a16:creationId xmlns:a16="http://schemas.microsoft.com/office/drawing/2014/main" id="{876FE38E-A358-EFB9-A179-A109A075B327}"/>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eigene Darstellung angelehnt an WTO</a:t>
            </a:r>
          </a:p>
        </p:txBody>
      </p:sp>
      <p:graphicFrame>
        <p:nvGraphicFramePr>
          <p:cNvPr id="8" name="Content Placeholder 5" descr="Die 10 größten Exportländer weltweit 2024: Balkendiagramm">
            <a:extLst>
              <a:ext uri="{FF2B5EF4-FFF2-40B4-BE49-F238E27FC236}">
                <a16:creationId xmlns:a16="http://schemas.microsoft.com/office/drawing/2014/main" id="{E0156E91-435C-B405-4B10-0F9549F2D284}"/>
              </a:ext>
            </a:extLst>
          </p:cNvPr>
          <p:cNvGraphicFramePr>
            <a:graphicFrameLocks noGrp="1"/>
          </p:cNvGraphicFramePr>
          <p:nvPr>
            <p:ph idx="1"/>
            <p:extLst>
              <p:ext uri="{D42A27DB-BD31-4B8C-83A1-F6EECF244321}">
                <p14:modId xmlns:p14="http://schemas.microsoft.com/office/powerpoint/2010/main" val="1546953865"/>
              </p:ext>
            </p:extLst>
          </p:nvPr>
        </p:nvGraphicFramePr>
        <p:xfrm>
          <a:off x="592138" y="1825625"/>
          <a:ext cx="10955337" cy="4351338"/>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450392842"/>
      </p:ext>
    </p:extLst>
  </p:cSld>
  <p:clrMapOvr>
    <a:masterClrMapping/>
  </p:clrMapOvr>
  <p:transition spd="slow">
    <p:push/>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el 3">
            <a:extLst>
              <a:ext uri="{FF2B5EF4-FFF2-40B4-BE49-F238E27FC236}">
                <a16:creationId xmlns:a16="http://schemas.microsoft.com/office/drawing/2014/main" id="{140CDF10-25D9-44CB-8426-C08E3C0B2D51}"/>
              </a:ext>
            </a:extLst>
          </p:cNvPr>
          <p:cNvSpPr>
            <a:spLocks noGrp="1"/>
          </p:cNvSpPr>
          <p:nvPr>
            <p:ph type="title"/>
          </p:nvPr>
        </p:nvSpPr>
        <p:spPr/>
        <p:txBody>
          <a:bodyPr>
            <a:noAutofit/>
          </a:bodyPr>
          <a:lstStyle/>
          <a:p>
            <a:r>
              <a:rPr lang="de-AT"/>
              <a:t>Verkehrsträgervergleich</a:t>
            </a:r>
          </a:p>
        </p:txBody>
      </p:sp>
      <p:sp>
        <p:nvSpPr>
          <p:cNvPr id="13" name="Datumsplatzhalter 12">
            <a:extLst>
              <a:ext uri="{FF2B5EF4-FFF2-40B4-BE49-F238E27FC236}">
                <a16:creationId xmlns:a16="http://schemas.microsoft.com/office/drawing/2014/main" id="{03CD66AF-943C-461F-83C6-B099BFE7DB6B}"/>
              </a:ext>
              <a:ext uri="{C183D7F6-B498-43B3-948B-1728B52AA6E4}">
                <adec:decorative xmlns:adec="http://schemas.microsoft.com/office/drawing/2017/decorative" val="1"/>
              </a:ext>
            </a:extLst>
          </p:cNvPr>
          <p:cNvSpPr>
            <a:spLocks noGrp="1"/>
          </p:cNvSpPr>
          <p:nvPr>
            <p:ph type="dt" sz="half" idx="10"/>
          </p:nvPr>
        </p:nvSpPr>
        <p:spPr>
          <a:xfrm>
            <a:off x="616601" y="6356350"/>
            <a:ext cx="687623" cy="365125"/>
          </a:xfrm>
        </p:spPr>
        <p:txBody>
          <a:bodyPr/>
          <a:lstStyle/>
          <a:p>
            <a:r>
              <a:rPr lang="de-AT"/>
              <a:t>Folie</a:t>
            </a:r>
          </a:p>
        </p:txBody>
      </p:sp>
      <p:sp>
        <p:nvSpPr>
          <p:cNvPr id="3" name="Foliennummernplatzhalter 2">
            <a:extLst>
              <a:ext uri="{FF2B5EF4-FFF2-40B4-BE49-F238E27FC236}">
                <a16:creationId xmlns:a16="http://schemas.microsoft.com/office/drawing/2014/main" id="{32A0174E-00F5-474B-9C3E-E293734D2ABF}"/>
              </a:ext>
            </a:extLst>
          </p:cNvPr>
          <p:cNvSpPr>
            <a:spLocks noGrp="1"/>
          </p:cNvSpPr>
          <p:nvPr>
            <p:ph type="sldNum" sz="quarter" idx="12"/>
          </p:nvPr>
        </p:nvSpPr>
        <p:spPr>
          <a:xfrm>
            <a:off x="916816" y="6356350"/>
            <a:ext cx="2107119" cy="365125"/>
          </a:xfrm>
        </p:spPr>
        <p:txBody>
          <a:bodyPr/>
          <a:lstStyle/>
          <a:p>
            <a:fld id="{0AF89F37-6AD9-4F74-BC17-19E39A25D257}" type="slidenum">
              <a:rPr lang="de-AT" smtClean="0"/>
              <a:t>16</a:t>
            </a:fld>
            <a:endParaRPr lang="de-AT"/>
          </a:p>
        </p:txBody>
      </p:sp>
      <p:sp>
        <p:nvSpPr>
          <p:cNvPr id="7" name="Ellipse 6">
            <a:extLst>
              <a:ext uri="{FF2B5EF4-FFF2-40B4-BE49-F238E27FC236}">
                <a16:creationId xmlns:a16="http://schemas.microsoft.com/office/drawing/2014/main" id="{46498B76-602D-48ED-BD44-9A8D0516A31A}"/>
              </a:ext>
              <a:ext uri="{C183D7F6-B498-43B3-948B-1728B52AA6E4}">
                <adec:decorative xmlns:adec="http://schemas.microsoft.com/office/drawing/2017/decorative" val="1"/>
              </a:ext>
            </a:extLst>
          </p:cNvPr>
          <p:cNvSpPr/>
          <p:nvPr/>
        </p:nvSpPr>
        <p:spPr>
          <a:xfrm>
            <a:off x="278037" y="5009545"/>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8" name="Ellipse 7">
            <a:extLst>
              <a:ext uri="{FF2B5EF4-FFF2-40B4-BE49-F238E27FC236}">
                <a16:creationId xmlns:a16="http://schemas.microsoft.com/office/drawing/2014/main" id="{46D96705-0EA8-43EA-A413-8926644D6E81}"/>
              </a:ext>
              <a:ext uri="{C183D7F6-B498-43B3-948B-1728B52AA6E4}">
                <adec:decorative xmlns:adec="http://schemas.microsoft.com/office/drawing/2017/decorative" val="1"/>
              </a:ext>
            </a:extLst>
          </p:cNvPr>
          <p:cNvSpPr/>
          <p:nvPr/>
        </p:nvSpPr>
        <p:spPr>
          <a:xfrm>
            <a:off x="2373681" y="2451144"/>
            <a:ext cx="986812" cy="986812"/>
          </a:xfrm>
          <a:prstGeom prst="ellipse">
            <a:avLst/>
          </a:prstGeom>
          <a:solidFill>
            <a:schemeClr val="bg1"/>
          </a:solidFill>
          <a:ln w="254000">
            <a:solidFill>
              <a:schemeClr val="bg2">
                <a:alpha val="52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9" name="Ellipse 8">
            <a:extLst>
              <a:ext uri="{FF2B5EF4-FFF2-40B4-BE49-F238E27FC236}">
                <a16:creationId xmlns:a16="http://schemas.microsoft.com/office/drawing/2014/main" id="{EA012A77-A084-4C63-B7AE-95E53B45B2CF}"/>
              </a:ext>
              <a:ext uri="{C183D7F6-B498-43B3-948B-1728B52AA6E4}">
                <adec:decorative xmlns:adec="http://schemas.microsoft.com/office/drawing/2017/decorative" val="1"/>
              </a:ext>
            </a:extLst>
          </p:cNvPr>
          <p:cNvSpPr/>
          <p:nvPr/>
        </p:nvSpPr>
        <p:spPr>
          <a:xfrm>
            <a:off x="4249491" y="4953907"/>
            <a:ext cx="986812" cy="986812"/>
          </a:xfrm>
          <a:prstGeom prst="ellipse">
            <a:avLst/>
          </a:prstGeom>
          <a:solidFill>
            <a:schemeClr val="bg1"/>
          </a:solidFill>
          <a:ln w="254000">
            <a:solidFill>
              <a:srgbClr val="EEE4DA">
                <a:alpha val="52000"/>
              </a:srgb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0" name="Rechteck 9">
            <a:extLst>
              <a:ext uri="{FF2B5EF4-FFF2-40B4-BE49-F238E27FC236}">
                <a16:creationId xmlns:a16="http://schemas.microsoft.com/office/drawing/2014/main" id="{FD62F015-E9DE-48B2-A8A2-C9A960D109D9}"/>
              </a:ext>
            </a:extLst>
          </p:cNvPr>
          <p:cNvSpPr/>
          <p:nvPr/>
        </p:nvSpPr>
        <p:spPr>
          <a:xfrm>
            <a:off x="635069" y="2785217"/>
            <a:ext cx="2793246"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Verkehrsträger: </a:t>
            </a:r>
            <a:r>
              <a:rPr lang="de-AT">
                <a:cs typeface="Arial" panose="020B0604020202020204" pitchFamily="34" charset="0"/>
              </a:rPr>
              <a:t>Infrastruktur für den Einsatz von Verkehrsmitteln</a:t>
            </a:r>
            <a:endParaRPr lang="de-AT" b="1">
              <a:cs typeface="Arial" panose="020B0604020202020204" pitchFamily="34" charset="0"/>
            </a:endParaRPr>
          </a:p>
        </p:txBody>
      </p:sp>
      <p:sp>
        <p:nvSpPr>
          <p:cNvPr id="11" name="Rechteck 10">
            <a:extLst>
              <a:ext uri="{FF2B5EF4-FFF2-40B4-BE49-F238E27FC236}">
                <a16:creationId xmlns:a16="http://schemas.microsoft.com/office/drawing/2014/main" id="{E30834C5-5876-46C7-85EC-301A530B931C}"/>
              </a:ext>
            </a:extLst>
          </p:cNvPr>
          <p:cNvSpPr/>
          <p:nvPr/>
        </p:nvSpPr>
        <p:spPr>
          <a:xfrm>
            <a:off x="649734" y="4287078"/>
            <a:ext cx="2793246" cy="646331"/>
          </a:xfrm>
          <a:prstGeom prst="rect">
            <a:avLst/>
          </a:prstGeom>
        </p:spPr>
        <p:txBody>
          <a:bodyPr wrap="square">
            <a:spAutoFit/>
          </a:bodyPr>
          <a:lstStyle/>
          <a:p>
            <a:pPr>
              <a:spcBef>
                <a:spcPts val="0"/>
              </a:spcBef>
              <a:spcAft>
                <a:spcPts val="840"/>
              </a:spcAft>
            </a:pPr>
            <a:r>
              <a:rPr lang="de-AT" b="1">
                <a:cs typeface="Arial" panose="020B0604020202020204" pitchFamily="34" charset="0"/>
              </a:rPr>
              <a:t>Transportkette: </a:t>
            </a:r>
            <a:r>
              <a:rPr lang="de-AT">
                <a:cs typeface="Arial" panose="020B0604020202020204" pitchFamily="34" charset="0"/>
              </a:rPr>
              <a:t>Vorlauf, Hauptlauf, Nachlauf</a:t>
            </a:r>
          </a:p>
        </p:txBody>
      </p:sp>
      <p:sp>
        <p:nvSpPr>
          <p:cNvPr id="12" name="Rechteck 11">
            <a:extLst>
              <a:ext uri="{FF2B5EF4-FFF2-40B4-BE49-F238E27FC236}">
                <a16:creationId xmlns:a16="http://schemas.microsoft.com/office/drawing/2014/main" id="{A492206E-C9E8-4843-9337-A0AC5D8EC23B}"/>
              </a:ext>
            </a:extLst>
          </p:cNvPr>
          <p:cNvSpPr/>
          <p:nvPr/>
        </p:nvSpPr>
        <p:spPr>
          <a:xfrm>
            <a:off x="649734" y="5044715"/>
            <a:ext cx="2710759" cy="1200329"/>
          </a:xfrm>
          <a:prstGeom prst="rect">
            <a:avLst/>
          </a:prstGeom>
        </p:spPr>
        <p:txBody>
          <a:bodyPr wrap="square">
            <a:spAutoFit/>
          </a:bodyPr>
          <a:lstStyle/>
          <a:p>
            <a:pPr>
              <a:spcBef>
                <a:spcPts val="0"/>
              </a:spcBef>
              <a:spcAft>
                <a:spcPts val="840"/>
              </a:spcAft>
            </a:pPr>
            <a:r>
              <a:rPr lang="de-AT" b="1">
                <a:cs typeface="Arial" panose="020B0604020202020204" pitchFamily="34" charset="0"/>
              </a:rPr>
              <a:t>Multimodaler Verkehr: </a:t>
            </a:r>
            <a:r>
              <a:rPr lang="de-AT">
                <a:cs typeface="Arial" panose="020B0604020202020204" pitchFamily="34" charset="0"/>
              </a:rPr>
              <a:t>Gütertransport mit mindestens zwei Verkehrsmitteln</a:t>
            </a:r>
          </a:p>
        </p:txBody>
      </p:sp>
      <p:sp>
        <p:nvSpPr>
          <p:cNvPr id="18" name="Rechteck 17">
            <a:extLst>
              <a:ext uri="{FF2B5EF4-FFF2-40B4-BE49-F238E27FC236}">
                <a16:creationId xmlns:a16="http://schemas.microsoft.com/office/drawing/2014/main" id="{3A9AC615-E0DD-4E99-A49B-497C3B43F284}"/>
              </a:ext>
            </a:extLst>
          </p:cNvPr>
          <p:cNvSpPr/>
          <p:nvPr/>
        </p:nvSpPr>
        <p:spPr>
          <a:xfrm>
            <a:off x="649734" y="1745185"/>
            <a:ext cx="3266283" cy="923330"/>
          </a:xfrm>
          <a:prstGeom prst="rect">
            <a:avLst/>
          </a:prstGeom>
        </p:spPr>
        <p:txBody>
          <a:bodyPr wrap="square">
            <a:spAutoFit/>
          </a:bodyPr>
          <a:lstStyle/>
          <a:p>
            <a:pPr>
              <a:spcBef>
                <a:spcPts val="0"/>
              </a:spcBef>
              <a:spcAft>
                <a:spcPts val="840"/>
              </a:spcAft>
            </a:pPr>
            <a:r>
              <a:rPr lang="de-AT" b="1">
                <a:cs typeface="Arial" panose="020B0604020202020204" pitchFamily="34" charset="0"/>
              </a:rPr>
              <a:t>Verkehrsmittel:</a:t>
            </a:r>
            <a:r>
              <a:rPr lang="de-AT">
                <a:cs typeface="Arial" panose="020B0604020202020204" pitchFamily="34" charset="0"/>
              </a:rPr>
              <a:t> Fahrzeug zur Beförderung von Personen</a:t>
            </a:r>
            <a:br>
              <a:rPr lang="de-AT">
                <a:cs typeface="Arial" panose="020B0604020202020204" pitchFamily="34" charset="0"/>
              </a:rPr>
            </a:br>
            <a:r>
              <a:rPr lang="de-AT">
                <a:cs typeface="Arial" panose="020B0604020202020204" pitchFamily="34" charset="0"/>
              </a:rPr>
              <a:t>und Gütern</a:t>
            </a:r>
            <a:endParaRPr lang="de-AT" b="1">
              <a:cs typeface="Arial" panose="020B0604020202020204" pitchFamily="34" charset="0"/>
            </a:endParaRPr>
          </a:p>
        </p:txBody>
      </p:sp>
      <p:sp>
        <p:nvSpPr>
          <p:cNvPr id="14" name="Fußzeilenplatzhalter 2">
            <a:extLst>
              <a:ext uri="{FF2B5EF4-FFF2-40B4-BE49-F238E27FC236}">
                <a16:creationId xmlns:a16="http://schemas.microsoft.com/office/drawing/2014/main" id="{D146D216-12D9-5CF3-BEFC-C7C1CC43A55E}"/>
              </a:ext>
              <a:ext uri="{C183D7F6-B498-43B3-948B-1728B52AA6E4}">
                <adec:decorative xmlns:adec="http://schemas.microsoft.com/office/drawing/2017/decorative" val="1"/>
              </a:ext>
            </a:extLst>
          </p:cNvPr>
          <p:cNvSpPr>
            <a:spLocks noGrp="1"/>
          </p:cNvSpPr>
          <p:nvPr>
            <p:ph type="ftr" sz="quarter" idx="11"/>
          </p:nvPr>
        </p:nvSpPr>
        <p:spPr>
          <a:xfrm>
            <a:off x="635069" y="272194"/>
            <a:ext cx="7109715" cy="365125"/>
          </a:xfrm>
        </p:spPr>
        <p:txBody>
          <a:bodyPr/>
          <a:lstStyle/>
          <a:p>
            <a:r>
              <a:rPr lang="de-AT">
                <a:cs typeface="Arial" panose="020B0604020202020204" pitchFamily="34" charset="0"/>
              </a:rPr>
              <a:t>Güterverkehr im Wandel – nachhaltig, digital und effizient</a:t>
            </a:r>
            <a:endParaRPr lang="de-AT"/>
          </a:p>
        </p:txBody>
      </p:sp>
      <p:grpSp>
        <p:nvGrpSpPr>
          <p:cNvPr id="19" name="Gruppieren 18" descr="schematische Darstellung der verschiedenen Verkehrsmittel und Verkehrsträger">
            <a:extLst>
              <a:ext uri="{FF2B5EF4-FFF2-40B4-BE49-F238E27FC236}">
                <a16:creationId xmlns:a16="http://schemas.microsoft.com/office/drawing/2014/main" id="{2AB43AC9-A1CC-78CC-9784-A77EE6614939}"/>
              </a:ext>
            </a:extLst>
          </p:cNvPr>
          <p:cNvGrpSpPr/>
          <p:nvPr/>
        </p:nvGrpSpPr>
        <p:grpSpPr>
          <a:xfrm>
            <a:off x="5814391" y="944217"/>
            <a:ext cx="5670502" cy="6685322"/>
            <a:chOff x="6382493" y="1394171"/>
            <a:chExt cx="5227704" cy="6593011"/>
          </a:xfrm>
        </p:grpSpPr>
        <p:graphicFrame>
          <p:nvGraphicFramePr>
            <p:cNvPr id="22" name="Diagramm 21">
              <a:extLst>
                <a:ext uri="{FF2B5EF4-FFF2-40B4-BE49-F238E27FC236}">
                  <a16:creationId xmlns:a16="http://schemas.microsoft.com/office/drawing/2014/main" id="{AFA316D5-3DE9-9BD0-E54E-0A41C897A1A0}"/>
                </a:ext>
              </a:extLst>
            </p:cNvPr>
            <p:cNvGraphicFramePr/>
            <p:nvPr>
              <p:extLst>
                <p:ext uri="{D42A27DB-BD31-4B8C-83A1-F6EECF244321}">
                  <p14:modId xmlns:p14="http://schemas.microsoft.com/office/powerpoint/2010/main" val="879828960"/>
                </p:ext>
              </p:extLst>
            </p:nvPr>
          </p:nvGraphicFramePr>
          <p:xfrm>
            <a:off x="6382494" y="3432965"/>
            <a:ext cx="5227703" cy="252174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aphicFrame>
          <p:nvGraphicFramePr>
            <p:cNvPr id="23" name="Diagramm 22">
              <a:extLst>
                <a:ext uri="{FF2B5EF4-FFF2-40B4-BE49-F238E27FC236}">
                  <a16:creationId xmlns:a16="http://schemas.microsoft.com/office/drawing/2014/main" id="{E816351D-AF5A-300D-5EF3-C2E2E10183F9}"/>
                </a:ext>
              </a:extLst>
            </p:cNvPr>
            <p:cNvGraphicFramePr/>
            <p:nvPr>
              <p:extLst>
                <p:ext uri="{D42A27DB-BD31-4B8C-83A1-F6EECF244321}">
                  <p14:modId xmlns:p14="http://schemas.microsoft.com/office/powerpoint/2010/main" val="67152419"/>
                </p:ext>
              </p:extLst>
            </p:nvPr>
          </p:nvGraphicFramePr>
          <p:xfrm>
            <a:off x="6382493" y="3521182"/>
            <a:ext cx="5227703" cy="4466000"/>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graphicFrame>
          <p:nvGraphicFramePr>
            <p:cNvPr id="21" name="Diagramm 20">
              <a:extLst>
                <a:ext uri="{FF2B5EF4-FFF2-40B4-BE49-F238E27FC236}">
                  <a16:creationId xmlns:a16="http://schemas.microsoft.com/office/drawing/2014/main" id="{2392C9B1-EC96-3EE3-2FCE-009E9275022D}"/>
                </a:ext>
              </a:extLst>
            </p:cNvPr>
            <p:cNvGraphicFramePr/>
            <p:nvPr>
              <p:extLst>
                <p:ext uri="{D42A27DB-BD31-4B8C-83A1-F6EECF244321}">
                  <p14:modId xmlns:p14="http://schemas.microsoft.com/office/powerpoint/2010/main" val="1330435727"/>
                </p:ext>
              </p:extLst>
            </p:nvPr>
          </p:nvGraphicFramePr>
          <p:xfrm>
            <a:off x="6382494" y="1916129"/>
            <a:ext cx="5227703" cy="2054527"/>
          </p:xfrm>
          <a:graphic>
            <a:graphicData uri="http://schemas.openxmlformats.org/drawingml/2006/diagram">
              <dgm:relIds xmlns:dgm="http://schemas.openxmlformats.org/drawingml/2006/diagram" xmlns:r="http://schemas.openxmlformats.org/officeDocument/2006/relationships" r:dm="rId13" r:lo="rId14" r:qs="rId15" r:cs="rId16"/>
            </a:graphicData>
          </a:graphic>
        </p:graphicFrame>
        <p:sp>
          <p:nvSpPr>
            <p:cNvPr id="24" name="Rechteck 23">
              <a:extLst>
                <a:ext uri="{FF2B5EF4-FFF2-40B4-BE49-F238E27FC236}">
                  <a16:creationId xmlns:a16="http://schemas.microsoft.com/office/drawing/2014/main" id="{E796DA87-5853-ABD8-24A0-A7F2BE827F0E}"/>
                </a:ext>
              </a:extLst>
            </p:cNvPr>
            <p:cNvSpPr/>
            <p:nvPr/>
          </p:nvSpPr>
          <p:spPr>
            <a:xfrm>
              <a:off x="8292597"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dirty="0">
                  <a:cs typeface="Arial" panose="020B0604020202020204" pitchFamily="34" charset="0"/>
                </a:rPr>
                <a:t>Verkehrsträger</a:t>
              </a:r>
            </a:p>
          </p:txBody>
        </p:sp>
        <p:sp>
          <p:nvSpPr>
            <p:cNvPr id="25" name="Rechteck 24">
              <a:extLst>
                <a:ext uri="{FF2B5EF4-FFF2-40B4-BE49-F238E27FC236}">
                  <a16:creationId xmlns:a16="http://schemas.microsoft.com/office/drawing/2014/main" id="{2668F97B-055C-6A5A-F1AD-C4A377914EE8}"/>
                </a:ext>
              </a:extLst>
            </p:cNvPr>
            <p:cNvSpPr/>
            <p:nvPr/>
          </p:nvSpPr>
          <p:spPr>
            <a:xfrm>
              <a:off x="10106526" y="1394171"/>
              <a:ext cx="1477046" cy="523220"/>
            </a:xfrm>
            <a:prstGeom prst="rect">
              <a:avLst/>
            </a:prstGeom>
          </p:spPr>
          <p:txBody>
            <a:bodyPr wrap="square">
              <a:spAutoFit/>
            </a:bodyPr>
            <a:lstStyle/>
            <a:p>
              <a:pPr algn="ctr"/>
              <a:endParaRPr lang="de-AT" sz="1400" b="1" dirty="0">
                <a:cs typeface="Arial" panose="020B0604020202020204" pitchFamily="34" charset="0"/>
              </a:endParaRPr>
            </a:p>
            <a:p>
              <a:pPr algn="ctr">
                <a:spcBef>
                  <a:spcPts val="0"/>
                </a:spcBef>
                <a:spcAft>
                  <a:spcPts val="840"/>
                </a:spcAft>
              </a:pPr>
              <a:r>
                <a:rPr lang="de-AT" sz="1400" b="1">
                  <a:cs typeface="Arial" panose="020B0604020202020204" pitchFamily="34" charset="0"/>
                </a:rPr>
                <a:t>Verkehrsmittel</a:t>
              </a:r>
              <a:endParaRPr lang="de-AT" sz="1400" b="1" dirty="0">
                <a:cs typeface="Arial" panose="020B0604020202020204" pitchFamily="34" charset="0"/>
              </a:endParaRPr>
            </a:p>
          </p:txBody>
        </p:sp>
      </p:grpSp>
      <p:grpSp>
        <p:nvGrpSpPr>
          <p:cNvPr id="26" name="Gruppieren 25" descr="Güterverkehr">
            <a:extLst>
              <a:ext uri="{FF2B5EF4-FFF2-40B4-BE49-F238E27FC236}">
                <a16:creationId xmlns:a16="http://schemas.microsoft.com/office/drawing/2014/main" id="{96E63CE1-CC18-9B68-E069-DCA7D71B4565}"/>
              </a:ext>
            </a:extLst>
          </p:cNvPr>
          <p:cNvGrpSpPr/>
          <p:nvPr/>
        </p:nvGrpSpPr>
        <p:grpSpPr>
          <a:xfrm>
            <a:off x="3650994" y="3542541"/>
            <a:ext cx="1536339" cy="468583"/>
            <a:chOff x="2073" y="792971"/>
            <a:chExt cx="1536339" cy="468583"/>
          </a:xfrm>
        </p:grpSpPr>
        <p:sp>
          <p:nvSpPr>
            <p:cNvPr id="27" name="Rechteck 26">
              <a:extLst>
                <a:ext uri="{FF2B5EF4-FFF2-40B4-BE49-F238E27FC236}">
                  <a16:creationId xmlns:a16="http://schemas.microsoft.com/office/drawing/2014/main" id="{7415F874-2EA6-2028-96FE-979D6B72D28B}"/>
                </a:ext>
              </a:extLst>
            </p:cNvPr>
            <p:cNvSpPr/>
            <p:nvPr/>
          </p:nvSpPr>
          <p:spPr>
            <a:xfrm>
              <a:off x="2073" y="792971"/>
              <a:ext cx="1536339" cy="468583"/>
            </a:xfrm>
            <a:prstGeom prst="rect">
              <a:avLst/>
            </a:prstGeom>
          </p:spPr>
          <p:style>
            <a:lnRef idx="2">
              <a:schemeClr val="lt1">
                <a:hueOff val="0"/>
                <a:satOff val="0"/>
                <a:lumOff val="0"/>
                <a:alphaOff val="0"/>
              </a:schemeClr>
            </a:lnRef>
            <a:fillRef idx="1">
              <a:schemeClr val="accent2">
                <a:shade val="60000"/>
                <a:hueOff val="0"/>
                <a:satOff val="0"/>
                <a:lumOff val="0"/>
                <a:alphaOff val="0"/>
              </a:schemeClr>
            </a:fillRef>
            <a:effectRef idx="0">
              <a:schemeClr val="accent2">
                <a:shade val="60000"/>
                <a:hueOff val="0"/>
                <a:satOff val="0"/>
                <a:lumOff val="0"/>
                <a:alphaOff val="0"/>
              </a:schemeClr>
            </a:effectRef>
            <a:fontRef idx="minor">
              <a:schemeClr val="lt1"/>
            </a:fontRef>
          </p:style>
          <p:txBody>
            <a:bodyPr/>
            <a:lstStyle/>
            <a:p>
              <a:endParaRPr lang="de-AT"/>
            </a:p>
          </p:txBody>
        </p:sp>
        <p:sp>
          <p:nvSpPr>
            <p:cNvPr id="28" name="Textfeld 27">
              <a:extLst>
                <a:ext uri="{FF2B5EF4-FFF2-40B4-BE49-F238E27FC236}">
                  <a16:creationId xmlns:a16="http://schemas.microsoft.com/office/drawing/2014/main" id="{18F2CA34-39EF-21E0-EED9-7104736D8CD9}"/>
                </a:ext>
              </a:extLst>
            </p:cNvPr>
            <p:cNvSpPr txBox="1"/>
            <p:nvPr/>
          </p:nvSpPr>
          <p:spPr>
            <a:xfrm>
              <a:off x="2073" y="792971"/>
              <a:ext cx="1536339" cy="468583"/>
            </a:xfrm>
            <a:prstGeom prst="rect">
              <a:avLst/>
            </a:prstGeom>
            <a:solidFill>
              <a:schemeClr val="bg1">
                <a:lumMod val="50000"/>
              </a:schemeClr>
            </a:solidFill>
          </p:spPr>
          <p:style>
            <a:lnRef idx="0">
              <a:scrgbClr r="0" g="0" b="0"/>
            </a:lnRef>
            <a:fillRef idx="0">
              <a:scrgbClr r="0" g="0" b="0"/>
            </a:fillRef>
            <a:effectRef idx="0">
              <a:scrgbClr r="0" g="0" b="0"/>
            </a:effectRef>
            <a:fontRef idx="minor">
              <a:schemeClr val="lt1"/>
            </a:fontRef>
          </p:style>
          <p:txBody>
            <a:bodyPr spcFirstLastPara="0" vert="horz" wrap="square" lIns="8890" tIns="8890" rIns="8890" bIns="8890" numCol="1" spcCol="1270" anchor="ctr" anchorCtr="0">
              <a:noAutofit/>
            </a:bodyPr>
            <a:lstStyle/>
            <a:p>
              <a:pPr marL="0" lvl="0" indent="0" algn="ctr" defTabSz="622300">
                <a:lnSpc>
                  <a:spcPct val="90000"/>
                </a:lnSpc>
                <a:spcBef>
                  <a:spcPct val="0"/>
                </a:spcBef>
                <a:spcAft>
                  <a:spcPct val="35000"/>
                </a:spcAft>
                <a:buNone/>
              </a:pPr>
              <a:r>
                <a:rPr lang="de-AT" sz="1400" kern="1200">
                  <a:solidFill>
                    <a:srgbClr val="000000"/>
                  </a:solidFill>
                </a:rPr>
                <a:t>Güterverkehr</a:t>
              </a:r>
            </a:p>
          </p:txBody>
        </p:sp>
      </p:grpSp>
      <p:cxnSp>
        <p:nvCxnSpPr>
          <p:cNvPr id="36" name="Verbinder: gewinkelt 35">
            <a:extLst>
              <a:ext uri="{FF2B5EF4-FFF2-40B4-BE49-F238E27FC236}">
                <a16:creationId xmlns:a16="http://schemas.microsoft.com/office/drawing/2014/main" id="{96EF1513-D4D7-74E0-9780-C45710029EE0}"/>
              </a:ext>
              <a:ext uri="{C183D7F6-B498-43B3-948B-1728B52AA6E4}">
                <adec:decorative xmlns:adec="http://schemas.microsoft.com/office/drawing/2017/decorative" val="1"/>
              </a:ext>
            </a:extLst>
          </p:cNvPr>
          <p:cNvCxnSpPr>
            <a:cxnSpLocks/>
            <a:stCxn id="28" idx="3"/>
            <a:endCxn id="23" idx="1"/>
          </p:cNvCxnSpPr>
          <p:nvPr/>
        </p:nvCxnSpPr>
        <p:spPr>
          <a:xfrm>
            <a:off x="5187333" y="3776833"/>
            <a:ext cx="627058" cy="1588441"/>
          </a:xfrm>
          <a:prstGeom prst="bentConnector3">
            <a:avLst>
              <a:gd name="adj1" fmla="val 50000"/>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cxnSp>
        <p:nvCxnSpPr>
          <p:cNvPr id="38" name="Gerader Verbinder 37">
            <a:extLst>
              <a:ext uri="{FF2B5EF4-FFF2-40B4-BE49-F238E27FC236}">
                <a16:creationId xmlns:a16="http://schemas.microsoft.com/office/drawing/2014/main" id="{A5C07D9F-00AA-9FFF-21C9-3FFA8E186396}"/>
              </a:ext>
              <a:ext uri="{C183D7F6-B498-43B3-948B-1728B52AA6E4}">
                <adec:decorative xmlns:adec="http://schemas.microsoft.com/office/drawing/2017/decorative" val="1"/>
              </a:ext>
            </a:extLst>
          </p:cNvPr>
          <p:cNvCxnSpPr>
            <a:cxnSpLocks/>
          </p:cNvCxnSpPr>
          <p:nvPr/>
        </p:nvCxnSpPr>
        <p:spPr>
          <a:xfrm>
            <a:off x="5520741" y="4287078"/>
            <a:ext cx="293650" cy="0"/>
          </a:xfrm>
          <a:prstGeom prst="line">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
        <p:nvSpPr>
          <p:cNvPr id="43" name="Textfeld 12">
            <a:extLst>
              <a:ext uri="{FF2B5EF4-FFF2-40B4-BE49-F238E27FC236}">
                <a16:creationId xmlns:a16="http://schemas.microsoft.com/office/drawing/2014/main" id="{96963573-B95D-E86B-0CD1-825591CCB38E}"/>
              </a:ext>
            </a:extLst>
          </p:cNvPr>
          <p:cNvSpPr txBox="1"/>
          <p:nvPr/>
        </p:nvSpPr>
        <p:spPr>
          <a:xfrm>
            <a:off x="7744784" y="6411782"/>
            <a:ext cx="3764729"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viadonau und Eurostat</a:t>
            </a:r>
          </a:p>
        </p:txBody>
      </p:sp>
      <p:cxnSp>
        <p:nvCxnSpPr>
          <p:cNvPr id="56" name="Verbinder: gewinkelt 55">
            <a:extLst>
              <a:ext uri="{FF2B5EF4-FFF2-40B4-BE49-F238E27FC236}">
                <a16:creationId xmlns:a16="http://schemas.microsoft.com/office/drawing/2014/main" id="{2F73D89B-06C3-0AAA-2596-8C9584EE7BD5}"/>
              </a:ext>
              <a:ext uri="{C183D7F6-B498-43B3-948B-1728B52AA6E4}">
                <adec:decorative xmlns:adec="http://schemas.microsoft.com/office/drawing/2017/decorative" val="1"/>
              </a:ext>
            </a:extLst>
          </p:cNvPr>
          <p:cNvCxnSpPr>
            <a:cxnSpLocks/>
          </p:cNvCxnSpPr>
          <p:nvPr/>
        </p:nvCxnSpPr>
        <p:spPr>
          <a:xfrm rot="5400000" flipH="1" flipV="1">
            <a:off x="5026775" y="2999156"/>
            <a:ext cx="1261704" cy="293651"/>
          </a:xfrm>
          <a:prstGeom prst="bentConnector2">
            <a:avLst/>
          </a:prstGeom>
          <a:ln>
            <a:solidFill>
              <a:schemeClr val="bg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9794722"/>
      </p:ext>
    </p:extLst>
  </p:cSld>
  <p:clrMapOvr>
    <a:masterClrMapping/>
  </p:clrMapOvr>
  <p:transition spd="slow">
    <p:push/>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EE7878-9B68-201D-E313-CF21DF69B9F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A05574D-84F6-0A60-DFE4-7FF9069F86E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1271091B-1AA7-6FD6-B552-9620A8CA4BA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D6844269-FF87-FF86-3F2C-A119CE4A12D5}"/>
              </a:ext>
            </a:extLst>
          </p:cNvPr>
          <p:cNvSpPr>
            <a:spLocks noGrp="1"/>
          </p:cNvSpPr>
          <p:nvPr>
            <p:ph type="sldNum" sz="quarter" idx="12"/>
          </p:nvPr>
        </p:nvSpPr>
        <p:spPr/>
        <p:txBody>
          <a:bodyPr/>
          <a:lstStyle/>
          <a:p>
            <a:fld id="{0AF89F37-6AD9-4F74-BC17-19E39A25D257}" type="slidenum">
              <a:rPr lang="de-AT" smtClean="0"/>
              <a:pPr/>
              <a:t>17</a:t>
            </a:fld>
            <a:endParaRPr lang="de-AT"/>
          </a:p>
        </p:txBody>
      </p:sp>
      <p:sp>
        <p:nvSpPr>
          <p:cNvPr id="5" name="Titel 4">
            <a:extLst>
              <a:ext uri="{FF2B5EF4-FFF2-40B4-BE49-F238E27FC236}">
                <a16:creationId xmlns:a16="http://schemas.microsoft.com/office/drawing/2014/main" id="{3C52DCB6-38F6-EC2E-2DB8-BF773426CBCA}"/>
              </a:ext>
            </a:extLst>
          </p:cNvPr>
          <p:cNvSpPr>
            <a:spLocks noGrp="1"/>
          </p:cNvSpPr>
          <p:nvPr>
            <p:ph type="title"/>
          </p:nvPr>
        </p:nvSpPr>
        <p:spPr/>
        <p:txBody>
          <a:bodyPr/>
          <a:lstStyle/>
          <a:p>
            <a:r>
              <a:rPr lang="de-AT"/>
              <a:t>Verkehrsträgerquiz</a:t>
            </a:r>
          </a:p>
        </p:txBody>
      </p:sp>
      <p:sp>
        <p:nvSpPr>
          <p:cNvPr id="6" name="Inhaltsplatzhalter 5">
            <a:extLst>
              <a:ext uri="{FF2B5EF4-FFF2-40B4-BE49-F238E27FC236}">
                <a16:creationId xmlns:a16="http://schemas.microsoft.com/office/drawing/2014/main" id="{848BF044-8FF1-2AB2-3923-1922BB15AD1A}"/>
              </a:ext>
            </a:extLst>
          </p:cNvPr>
          <p:cNvSpPr>
            <a:spLocks noGrp="1"/>
          </p:cNvSpPr>
          <p:nvPr>
            <p:ph idx="1"/>
          </p:nvPr>
        </p:nvSpPr>
        <p:spPr>
          <a:xfrm>
            <a:off x="3469579" y="1639957"/>
            <a:ext cx="8088140" cy="4450142"/>
          </a:xfrm>
        </p:spPr>
        <p:txBody>
          <a:bodyPr/>
          <a:lstStyle/>
          <a:p>
            <a:pPr marL="0" indent="0">
              <a:buNone/>
            </a:pPr>
            <a:r>
              <a:rPr lang="de-AT" b="1">
                <a:solidFill>
                  <a:schemeClr val="tx2"/>
                </a:solidFill>
              </a:rPr>
              <a:t>Ordne jeder Aussage einen Verkehrsträger (Straße, Wasserstraße, Schiene) zu:</a:t>
            </a:r>
          </a:p>
          <a:p>
            <a:pPr marL="0" indent="0">
              <a:buNone/>
            </a:pPr>
            <a:endParaRPr lang="de-AT" b="1">
              <a:solidFill>
                <a:schemeClr val="tx2"/>
              </a:solidFill>
            </a:endParaRPr>
          </a:p>
          <a:p>
            <a:r>
              <a:rPr lang="de-AT"/>
              <a:t>Dieser Verkehrsträger ermöglicht eine schnelle Lieferung bis vor deine Haustür. </a:t>
            </a:r>
          </a:p>
          <a:p>
            <a:r>
              <a:rPr lang="de-AT"/>
              <a:t>Dieser Verkehrsträger kann große Mengen an Gütern auf einmal transportieren, ist aber langsamer als andere Optionen. </a:t>
            </a:r>
          </a:p>
          <a:p>
            <a:r>
              <a:rPr lang="de-AT"/>
              <a:t>Auf diesem Verkehrsträger gibt es oft Staus, besonders in großen Städten. </a:t>
            </a:r>
          </a:p>
          <a:p>
            <a:r>
              <a:rPr lang="de-AT"/>
              <a:t>Dieser Verkehrsträger ist besonders geeignet für den Transport von Gütern über lange Strecken innerhalb eines Landes.</a:t>
            </a:r>
          </a:p>
          <a:p>
            <a:r>
              <a:rPr lang="de-AT"/>
              <a:t>Dieser Verkehrsträger nutzt natürliche Infrastruktur und ist besonders umweltfreundlich. </a:t>
            </a:r>
          </a:p>
          <a:p>
            <a:r>
              <a:rPr lang="de-AT"/>
              <a:t>Dieser Verkehrsträger verursacht die meisten schädlichen Luftschadstoffe.</a:t>
            </a:r>
          </a:p>
          <a:p>
            <a:r>
              <a:rPr lang="de-AT"/>
              <a:t>Diese beiden Verkehrsträger sind besonders sicher, da kaum Unfälle passieren. </a:t>
            </a:r>
          </a:p>
          <a:p>
            <a:endParaRPr lang="de-AT"/>
          </a:p>
        </p:txBody>
      </p:sp>
      <p:pic>
        <p:nvPicPr>
          <p:cNvPr id="16" name="Grafik 15" descr="Lichter an Silhouette">
            <a:extLst>
              <a:ext uri="{FF2B5EF4-FFF2-40B4-BE49-F238E27FC236}">
                <a16:creationId xmlns:a16="http://schemas.microsoft.com/office/drawing/2014/main" id="{1BA1E930-1A70-7138-36D1-9BD8398A149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889518" y="2771560"/>
            <a:ext cx="1939587" cy="1939587"/>
          </a:xfrm>
          <a:prstGeom prst="rect">
            <a:avLst/>
          </a:prstGeom>
        </p:spPr>
      </p:pic>
    </p:spTree>
    <p:extLst>
      <p:ext uri="{BB962C8B-B14F-4D97-AF65-F5344CB8AC3E}">
        <p14:creationId xmlns:p14="http://schemas.microsoft.com/office/powerpoint/2010/main" val="543999849"/>
      </p:ext>
    </p:extLst>
  </p:cSld>
  <p:clrMapOvr>
    <a:masterClrMapping/>
  </p:clrMapOvr>
  <p:transition spd="slow">
    <p:push/>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Inhaltsplatzhalter 10" descr="LKW Silhouette">
            <a:extLst>
              <a:ext uri="{FF2B5EF4-FFF2-40B4-BE49-F238E27FC236}">
                <a16:creationId xmlns:a16="http://schemas.microsoft.com/office/drawing/2014/main" id="{9B8BE497-CB4E-5AE4-E202-4652BC7F1043}"/>
              </a:ext>
            </a:extLst>
          </p:cNvPr>
          <p:cNvPicPr>
            <a:picLocks noGrp="1" noChangeAspect="1"/>
          </p:cNvPicPr>
          <p:nvPr>
            <p:ph sz="half" idx="2"/>
          </p:nvPr>
        </p:nvPicPr>
        <p:blipFill>
          <a:blip>
            <a:extLst>
              <a:ext uri="{96DAC541-7B7A-43D3-8B79-37D633B846F1}">
                <asvg:svgBlip xmlns:asvg="http://schemas.microsoft.com/office/drawing/2016/SVG/main" r:embed="rId3"/>
              </a:ext>
            </a:extLst>
          </a:blip>
          <a:stretch>
            <a:fillRect/>
          </a:stretch>
        </p:blipFill>
        <p:spPr>
          <a:xfrm>
            <a:off x="5530967" y="591799"/>
            <a:ext cx="1130065" cy="1130065"/>
          </a:xfrm>
        </p:spPr>
      </p:pic>
      <p:sp>
        <p:nvSpPr>
          <p:cNvPr id="6" name="Titel 5">
            <a:extLst>
              <a:ext uri="{FF2B5EF4-FFF2-40B4-BE49-F238E27FC236}">
                <a16:creationId xmlns:a16="http://schemas.microsoft.com/office/drawing/2014/main" id="{3C30F1C0-3AF6-D301-8876-BC8387959186}"/>
              </a:ext>
            </a:extLst>
          </p:cNvPr>
          <p:cNvSpPr>
            <a:spLocks noGrp="1"/>
          </p:cNvSpPr>
          <p:nvPr>
            <p:ph type="title"/>
          </p:nvPr>
        </p:nvSpPr>
        <p:spPr/>
        <p:txBody>
          <a:bodyPr/>
          <a:lstStyle/>
          <a:p>
            <a:r>
              <a:rPr lang="de-AT"/>
              <a:t>Verkehrsträger Straße</a:t>
            </a:r>
          </a:p>
        </p:txBody>
      </p:sp>
      <p:sp>
        <p:nvSpPr>
          <p:cNvPr id="7" name="Datumsplatzhalter 6">
            <a:extLst>
              <a:ext uri="{FF2B5EF4-FFF2-40B4-BE49-F238E27FC236}">
                <a16:creationId xmlns:a16="http://schemas.microsoft.com/office/drawing/2014/main" id="{4647469A-2040-AE24-30B0-761A333FF6C9}"/>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5D9FC30D-5B3A-1289-1237-D1CCAC02BA7E}"/>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9" name="Foliennummernplatzhalter 8">
            <a:extLst>
              <a:ext uri="{FF2B5EF4-FFF2-40B4-BE49-F238E27FC236}">
                <a16:creationId xmlns:a16="http://schemas.microsoft.com/office/drawing/2014/main" id="{20F77ED5-4ED7-6DAA-17EB-23CC5DCD16B7}"/>
              </a:ext>
            </a:extLst>
          </p:cNvPr>
          <p:cNvSpPr>
            <a:spLocks noGrp="1"/>
          </p:cNvSpPr>
          <p:nvPr>
            <p:ph type="sldNum" sz="quarter" idx="12"/>
          </p:nvPr>
        </p:nvSpPr>
        <p:spPr/>
        <p:txBody>
          <a:bodyPr/>
          <a:lstStyle/>
          <a:p>
            <a:fld id="{0AF89F37-6AD9-4F74-BC17-19E39A25D257}" type="slidenum">
              <a:rPr lang="de-AT" smtClean="0"/>
              <a:pPr/>
              <a:t>18</a:t>
            </a:fld>
            <a:endParaRPr lang="de-AT"/>
          </a:p>
        </p:txBody>
      </p:sp>
      <p:graphicFrame>
        <p:nvGraphicFramePr>
          <p:cNvPr id="17" name="Diagramm 16" descr="Tabelle Vor- und Nachteile Verkehrsträger Straße">
            <a:extLst>
              <a:ext uri="{FF2B5EF4-FFF2-40B4-BE49-F238E27FC236}">
                <a16:creationId xmlns:a16="http://schemas.microsoft.com/office/drawing/2014/main" id="{9B6DA106-790A-4370-BCCE-46724EA8D14B}"/>
              </a:ext>
            </a:extLst>
          </p:cNvPr>
          <p:cNvGraphicFramePr/>
          <p:nvPr>
            <p:extLst>
              <p:ext uri="{D42A27DB-BD31-4B8C-83A1-F6EECF244321}">
                <p14:modId xmlns:p14="http://schemas.microsoft.com/office/powerpoint/2010/main" val="35277489"/>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184728643"/>
      </p:ext>
    </p:extLst>
  </p:cSld>
  <p:clrMapOvr>
    <a:masterClrMapping/>
  </p:clrMapOvr>
  <p:transition spd="slow">
    <p:push/>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226FC1A-103B-8089-7F6E-ED4590B057B2}"/>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45D41410-7995-2987-95E6-2123E65DBDB8}"/>
              </a:ext>
            </a:extLst>
          </p:cNvPr>
          <p:cNvSpPr>
            <a:spLocks noGrp="1"/>
          </p:cNvSpPr>
          <p:nvPr>
            <p:ph type="title"/>
          </p:nvPr>
        </p:nvSpPr>
        <p:spPr/>
        <p:txBody>
          <a:bodyPr/>
          <a:lstStyle/>
          <a:p>
            <a:r>
              <a:rPr lang="de-AT"/>
              <a:t>Verkehrsträger Schiene</a:t>
            </a:r>
          </a:p>
        </p:txBody>
      </p:sp>
      <p:sp>
        <p:nvSpPr>
          <p:cNvPr id="7" name="Datumsplatzhalter 6">
            <a:extLst>
              <a:ext uri="{FF2B5EF4-FFF2-40B4-BE49-F238E27FC236}">
                <a16:creationId xmlns:a16="http://schemas.microsoft.com/office/drawing/2014/main" id="{A7C29489-EE4A-2E6B-D6F6-782F74E45E2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B2D1EFF8-2D5A-F313-CB9F-4E7F53165494}"/>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9" name="Foliennummernplatzhalter 8">
            <a:extLst>
              <a:ext uri="{FF2B5EF4-FFF2-40B4-BE49-F238E27FC236}">
                <a16:creationId xmlns:a16="http://schemas.microsoft.com/office/drawing/2014/main" id="{A60AC27B-225A-42AF-537C-71D7E7E1DED9}"/>
              </a:ext>
            </a:extLst>
          </p:cNvPr>
          <p:cNvSpPr>
            <a:spLocks noGrp="1"/>
          </p:cNvSpPr>
          <p:nvPr>
            <p:ph type="sldNum" sz="quarter" idx="12"/>
          </p:nvPr>
        </p:nvSpPr>
        <p:spPr/>
        <p:txBody>
          <a:bodyPr/>
          <a:lstStyle/>
          <a:p>
            <a:fld id="{0AF89F37-6AD9-4F74-BC17-19E39A25D257}" type="slidenum">
              <a:rPr lang="de-AT" smtClean="0"/>
              <a:pPr/>
              <a:t>19</a:t>
            </a:fld>
            <a:endParaRPr lang="de-AT"/>
          </a:p>
        </p:txBody>
      </p:sp>
      <p:graphicFrame>
        <p:nvGraphicFramePr>
          <p:cNvPr id="17" name="Diagramm 16" descr="Tabelle Vor- und Nachteile Verkehrsträger Schiene">
            <a:extLst>
              <a:ext uri="{FF2B5EF4-FFF2-40B4-BE49-F238E27FC236}">
                <a16:creationId xmlns:a16="http://schemas.microsoft.com/office/drawing/2014/main" id="{00995EBC-08B0-548A-564F-87B684796E00}"/>
              </a:ext>
            </a:extLst>
          </p:cNvPr>
          <p:cNvGraphicFramePr/>
          <p:nvPr>
            <p:extLst>
              <p:ext uri="{D42A27DB-BD31-4B8C-83A1-F6EECF244321}">
                <p14:modId xmlns:p14="http://schemas.microsoft.com/office/powerpoint/2010/main" val="2813775910"/>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5" name="Inhaltsplatzhalter 4" descr="Zug Silhouette">
            <a:extLst>
              <a:ext uri="{FF2B5EF4-FFF2-40B4-BE49-F238E27FC236}">
                <a16:creationId xmlns:a16="http://schemas.microsoft.com/office/drawing/2014/main" id="{82445943-0023-A99C-D753-FA5851DD5247}"/>
              </a:ext>
            </a:extLst>
          </p:cNvPr>
          <p:cNvPicPr>
            <a:picLocks noGrp="1" noChangeAspect="1"/>
          </p:cNvPicPr>
          <p:nvPr>
            <p:ph sz="half" idx="2"/>
          </p:nvPr>
        </p:nvPicPr>
        <p:blipFill>
          <a:blip>
            <a:extLst>
              <a:ext uri="{96DAC541-7B7A-43D3-8B79-37D633B846F1}">
                <asvg:svgBlip xmlns:asvg="http://schemas.microsoft.com/office/drawing/2016/SVG/main" r:embed="rId8"/>
              </a:ext>
            </a:extLst>
          </a:blip>
          <a:stretch>
            <a:fillRect/>
          </a:stretch>
        </p:blipFill>
        <p:spPr>
          <a:xfrm>
            <a:off x="5577932" y="637319"/>
            <a:ext cx="1078665" cy="999916"/>
          </a:xfrm>
        </p:spPr>
      </p:pic>
    </p:spTree>
    <p:extLst>
      <p:ext uri="{BB962C8B-B14F-4D97-AF65-F5344CB8AC3E}">
        <p14:creationId xmlns:p14="http://schemas.microsoft.com/office/powerpoint/2010/main" val="1755390013"/>
      </p:ext>
    </p:extLst>
  </p:cSld>
  <p:clrMapOvr>
    <a:masterClrMapping/>
  </p:clrMapOvr>
  <p:transition spd="slow">
    <p:push/>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D070B2-FA07-A59D-9FC9-E615A05108B6}"/>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CBF1C974-4C21-DDAE-6A64-BB2B96A031F7}"/>
              </a:ext>
            </a:extLst>
          </p:cNvPr>
          <p:cNvSpPr>
            <a:spLocks noGrp="1"/>
          </p:cNvSpPr>
          <p:nvPr>
            <p:ph type="title"/>
          </p:nvPr>
        </p:nvSpPr>
        <p:spPr/>
        <p:txBody>
          <a:bodyPr/>
          <a:lstStyle/>
          <a:p>
            <a:r>
              <a:rPr lang="de-AT"/>
              <a:t>Verkehrsträger Wasserstraße</a:t>
            </a:r>
          </a:p>
        </p:txBody>
      </p:sp>
      <p:sp>
        <p:nvSpPr>
          <p:cNvPr id="7" name="Datumsplatzhalter 6">
            <a:extLst>
              <a:ext uri="{FF2B5EF4-FFF2-40B4-BE49-F238E27FC236}">
                <a16:creationId xmlns:a16="http://schemas.microsoft.com/office/drawing/2014/main" id="{D0609CF0-63DF-AF9B-24AA-6506F20F254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Fußzeilenplatzhalter 7">
            <a:extLst>
              <a:ext uri="{FF2B5EF4-FFF2-40B4-BE49-F238E27FC236}">
                <a16:creationId xmlns:a16="http://schemas.microsoft.com/office/drawing/2014/main" id="{C0747D33-6F49-61F1-6960-BDAB7A1FFB0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9" name="Foliennummernplatzhalter 8">
            <a:extLst>
              <a:ext uri="{FF2B5EF4-FFF2-40B4-BE49-F238E27FC236}">
                <a16:creationId xmlns:a16="http://schemas.microsoft.com/office/drawing/2014/main" id="{AEA882D1-4234-0071-E870-67A0E97F3294}"/>
              </a:ext>
            </a:extLst>
          </p:cNvPr>
          <p:cNvSpPr>
            <a:spLocks noGrp="1"/>
          </p:cNvSpPr>
          <p:nvPr>
            <p:ph type="sldNum" sz="quarter" idx="12"/>
          </p:nvPr>
        </p:nvSpPr>
        <p:spPr/>
        <p:txBody>
          <a:bodyPr/>
          <a:lstStyle/>
          <a:p>
            <a:fld id="{0AF89F37-6AD9-4F74-BC17-19E39A25D257}" type="slidenum">
              <a:rPr lang="de-AT" smtClean="0"/>
              <a:pPr/>
              <a:t>20</a:t>
            </a:fld>
            <a:endParaRPr lang="de-AT"/>
          </a:p>
        </p:txBody>
      </p:sp>
      <p:graphicFrame>
        <p:nvGraphicFramePr>
          <p:cNvPr id="17" name="Diagramm 16" descr="Tabelle Vor- und Nachteile Verkehrsträger Wasserstraße">
            <a:extLst>
              <a:ext uri="{FF2B5EF4-FFF2-40B4-BE49-F238E27FC236}">
                <a16:creationId xmlns:a16="http://schemas.microsoft.com/office/drawing/2014/main" id="{E5BBF496-AE2D-7FAD-A1A3-22C3F0F71ABF}"/>
              </a:ext>
            </a:extLst>
          </p:cNvPr>
          <p:cNvGraphicFramePr/>
          <p:nvPr>
            <p:extLst>
              <p:ext uri="{D42A27DB-BD31-4B8C-83A1-F6EECF244321}">
                <p14:modId xmlns:p14="http://schemas.microsoft.com/office/powerpoint/2010/main" val="2825477187"/>
              </p:ext>
            </p:extLst>
          </p:nvPr>
        </p:nvGraphicFramePr>
        <p:xfrm>
          <a:off x="635069" y="1182756"/>
          <a:ext cx="10964393" cy="517359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Grafik 3">
            <a:extLst>
              <a:ext uri="{FF2B5EF4-FFF2-40B4-BE49-F238E27FC236}">
                <a16:creationId xmlns:a16="http://schemas.microsoft.com/office/drawing/2014/main" id="{E5251266-0CEE-4F9A-B7EE-48E829BC2DEE}"/>
              </a:ext>
              <a:ext uri="{C183D7F6-B498-43B3-948B-1728B52AA6E4}">
                <adec:decorative xmlns:adec="http://schemas.microsoft.com/office/drawing/2017/decorative" val="1"/>
              </a:ext>
            </a:extLst>
          </p:cNvPr>
          <p:cNvPicPr>
            <a:picLocks noChangeAspect="1"/>
          </p:cNvPicPr>
          <p:nvPr/>
        </p:nvPicPr>
        <p:blipFill rotWithShape="1">
          <a:blip r:embed="rId8">
            <a:extLst>
              <a:ext uri="{28A0092B-C50C-407E-A947-70E740481C1C}">
                <a14:useLocalDpi xmlns:a14="http://schemas.microsoft.com/office/drawing/2010/main" val="0"/>
              </a:ext>
            </a:extLst>
          </a:blip>
          <a:srcRect l="28891" t="16143" r="48548" b="51572"/>
          <a:stretch>
            <a:fillRect/>
          </a:stretch>
        </p:blipFill>
        <p:spPr bwMode="auto">
          <a:xfrm>
            <a:off x="5521684" y="729093"/>
            <a:ext cx="1390015" cy="971550"/>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286604578"/>
      </p:ext>
    </p:extLst>
  </p:cSld>
  <p:clrMapOvr>
    <a:masterClrMapping/>
  </p:clrMapOvr>
  <p:transition spd="slow">
    <p:push/>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852A8F-91B0-3DD7-6142-C78963CA72D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D6786E2-DA50-F0F7-F2BB-971F0B11FEC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6AE5D41-CB4E-1A3A-A8C9-AD7E32A63B1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543DBB17-3F3C-144E-7B26-3431949905E7}"/>
              </a:ext>
              <a:ext uri="{C183D7F6-B498-43B3-948B-1728B52AA6E4}">
                <adec:decorative xmlns:adec="http://schemas.microsoft.com/office/drawing/2017/decorative" val="0"/>
              </a:ext>
            </a:extLst>
          </p:cNvPr>
          <p:cNvSpPr>
            <a:spLocks noGrp="1"/>
          </p:cNvSpPr>
          <p:nvPr>
            <p:ph type="sldNum" sz="quarter" idx="12"/>
          </p:nvPr>
        </p:nvSpPr>
        <p:spPr/>
        <p:txBody>
          <a:bodyPr/>
          <a:lstStyle/>
          <a:p>
            <a:fld id="{0AF89F37-6AD9-4F74-BC17-19E39A25D257}" type="slidenum">
              <a:rPr lang="de-AT" smtClean="0"/>
              <a:pPr/>
              <a:t>21</a:t>
            </a:fld>
            <a:endParaRPr lang="de-AT"/>
          </a:p>
        </p:txBody>
      </p:sp>
      <p:sp>
        <p:nvSpPr>
          <p:cNvPr id="6" name="Titel 5">
            <a:extLst>
              <a:ext uri="{FF2B5EF4-FFF2-40B4-BE49-F238E27FC236}">
                <a16:creationId xmlns:a16="http://schemas.microsoft.com/office/drawing/2014/main" id="{869BAB76-6DCC-00CF-EB97-612854B3881B}"/>
              </a:ext>
            </a:extLst>
          </p:cNvPr>
          <p:cNvSpPr>
            <a:spLocks noGrp="1"/>
          </p:cNvSpPr>
          <p:nvPr>
            <p:ph type="title"/>
          </p:nvPr>
        </p:nvSpPr>
        <p:spPr>
          <a:xfrm>
            <a:off x="592537" y="640040"/>
            <a:ext cx="8819820" cy="792976"/>
          </a:xfrm>
        </p:spPr>
        <p:txBody>
          <a:bodyPr/>
          <a:lstStyle/>
          <a:p>
            <a:r>
              <a:rPr lang="de-AT"/>
              <a:t>Güterverkehr in Österreich und Europa (Modal Split)</a:t>
            </a:r>
          </a:p>
        </p:txBody>
      </p:sp>
      <p:sp>
        <p:nvSpPr>
          <p:cNvPr id="7" name="Textfeld 12">
            <a:extLst>
              <a:ext uri="{FF2B5EF4-FFF2-40B4-BE49-F238E27FC236}">
                <a16:creationId xmlns:a16="http://schemas.microsoft.com/office/drawing/2014/main" id="{8CA5D23D-C82E-6C2A-AA02-0459EE5CE8E8}"/>
              </a:ext>
            </a:extLst>
          </p:cNvPr>
          <p:cNvSpPr txBox="1"/>
          <p:nvPr/>
        </p:nvSpPr>
        <p:spPr>
          <a:xfrm>
            <a:off x="7971184" y="6420382"/>
            <a:ext cx="3576292"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Eigene Darstellung angelehnt an Statistik Austria und Eurostat</a:t>
            </a:r>
          </a:p>
        </p:txBody>
      </p:sp>
      <p:graphicFrame>
        <p:nvGraphicFramePr>
          <p:cNvPr id="9" name="Content Placeholder 9" descr="Kreisdiagramm Modal Split in Österreich 2023">
            <a:extLst>
              <a:ext uri="{FF2B5EF4-FFF2-40B4-BE49-F238E27FC236}">
                <a16:creationId xmlns:a16="http://schemas.microsoft.com/office/drawing/2014/main" id="{05B9B92E-0E87-72D0-7094-5090C9C3B077}"/>
              </a:ext>
            </a:extLst>
          </p:cNvPr>
          <p:cNvGraphicFramePr>
            <a:graphicFrameLocks/>
          </p:cNvGraphicFramePr>
          <p:nvPr>
            <p:extLst>
              <p:ext uri="{D42A27DB-BD31-4B8C-83A1-F6EECF244321}">
                <p14:modId xmlns:p14="http://schemas.microsoft.com/office/powerpoint/2010/main" val="406554230"/>
              </p:ext>
            </p:extLst>
          </p:nvPr>
        </p:nvGraphicFramePr>
        <p:xfrm>
          <a:off x="592536" y="1593676"/>
          <a:ext cx="4118611" cy="419089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2" name="Content Placeholder 7" descr="Kreisdiagramm Modal Split EU 2022">
            <a:extLst>
              <a:ext uri="{FF2B5EF4-FFF2-40B4-BE49-F238E27FC236}">
                <a16:creationId xmlns:a16="http://schemas.microsoft.com/office/drawing/2014/main" id="{D0A48988-4E29-35A5-ABFF-2476ACC86AA8}"/>
              </a:ext>
            </a:extLst>
          </p:cNvPr>
          <p:cNvGraphicFramePr>
            <a:graphicFrameLocks/>
          </p:cNvGraphicFramePr>
          <p:nvPr>
            <p:extLst>
              <p:ext uri="{D42A27DB-BD31-4B8C-83A1-F6EECF244321}">
                <p14:modId xmlns:p14="http://schemas.microsoft.com/office/powerpoint/2010/main" val="2957057609"/>
              </p:ext>
            </p:extLst>
          </p:nvPr>
        </p:nvGraphicFramePr>
        <p:xfrm>
          <a:off x="6437750" y="1593676"/>
          <a:ext cx="3655395" cy="4496192"/>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404878539"/>
      </p:ext>
    </p:extLst>
  </p:cSld>
  <p:clrMapOvr>
    <a:masterClrMapping/>
  </p:clrMapOvr>
  <p:transition spd="slow">
    <p:push/>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518E45-7A07-062C-F819-14C0E00B17FD}"/>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0401A84-9E4F-064A-5C1C-633383A1E8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4B42CCD-DAD8-2BE3-8D22-C8015AA2B903}"/>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E61E9F44-27F5-0819-D351-ADDDE915A4B4}"/>
              </a:ext>
            </a:extLst>
          </p:cNvPr>
          <p:cNvSpPr>
            <a:spLocks noGrp="1"/>
          </p:cNvSpPr>
          <p:nvPr>
            <p:ph type="sldNum" sz="quarter" idx="12"/>
          </p:nvPr>
        </p:nvSpPr>
        <p:spPr/>
        <p:txBody>
          <a:bodyPr/>
          <a:lstStyle/>
          <a:p>
            <a:fld id="{0AF89F37-6AD9-4F74-BC17-19E39A25D257}" type="slidenum">
              <a:rPr lang="de-AT" smtClean="0"/>
              <a:pPr/>
              <a:t>22</a:t>
            </a:fld>
            <a:endParaRPr lang="de-AT"/>
          </a:p>
        </p:txBody>
      </p:sp>
      <p:sp>
        <p:nvSpPr>
          <p:cNvPr id="6" name="Titel 5">
            <a:extLst>
              <a:ext uri="{FF2B5EF4-FFF2-40B4-BE49-F238E27FC236}">
                <a16:creationId xmlns:a16="http://schemas.microsoft.com/office/drawing/2014/main" id="{734E33D6-B7C4-22BE-667A-6AB9669153BE}"/>
              </a:ext>
            </a:extLst>
          </p:cNvPr>
          <p:cNvSpPr>
            <a:spLocks noGrp="1"/>
          </p:cNvSpPr>
          <p:nvPr>
            <p:ph type="title"/>
          </p:nvPr>
        </p:nvSpPr>
        <p:spPr>
          <a:xfrm>
            <a:off x="592537" y="640040"/>
            <a:ext cx="8819820" cy="792976"/>
          </a:xfrm>
        </p:spPr>
        <p:txBody>
          <a:bodyPr/>
          <a:lstStyle/>
          <a:p>
            <a:r>
              <a:rPr lang="de-AT"/>
              <a:t>Best Practice Wasserstraße: Niederlande</a:t>
            </a:r>
          </a:p>
        </p:txBody>
      </p:sp>
      <p:sp>
        <p:nvSpPr>
          <p:cNvPr id="7" name="Textfeld 12">
            <a:extLst>
              <a:ext uri="{FF2B5EF4-FFF2-40B4-BE49-F238E27FC236}">
                <a16:creationId xmlns:a16="http://schemas.microsoft.com/office/drawing/2014/main" id="{2572DF3D-4A9E-3CB2-732F-F5FA6CF20683}"/>
              </a:ext>
            </a:extLst>
          </p:cNvPr>
          <p:cNvSpPr txBox="1"/>
          <p:nvPr/>
        </p:nvSpPr>
        <p:spPr>
          <a:xfrm>
            <a:off x="7971184" y="6420382"/>
            <a:ext cx="3576292" cy="400110"/>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Eigene Darstellung angelehnt an Eurostat</a:t>
            </a:r>
          </a:p>
          <a:p>
            <a:pPr algn="r"/>
            <a:r>
              <a:rPr lang="de-AT" sz="1000" dirty="0">
                <a:solidFill>
                  <a:schemeClr val="tx2"/>
                </a:solidFill>
                <a:latin typeface="+mj-lt"/>
                <a:cs typeface="Mangal Pro" panose="00000500000000000000" pitchFamily="2" charset="0"/>
              </a:rPr>
              <a:t>Bild: Pixabay</a:t>
            </a:r>
          </a:p>
        </p:txBody>
      </p:sp>
      <p:pic>
        <p:nvPicPr>
          <p:cNvPr id="12" name="Picture 10" descr="A boat on a river&#10;&#10;AI-generated content may be incorrect.">
            <a:extLst>
              <a:ext uri="{FF2B5EF4-FFF2-40B4-BE49-F238E27FC236}">
                <a16:creationId xmlns:a16="http://schemas.microsoft.com/office/drawing/2014/main" id="{966DCA6C-A98A-5FBD-6ED5-736E2BB14EE8}"/>
              </a:ext>
            </a:extLst>
          </p:cNvPr>
          <p:cNvPicPr>
            <a:picLocks noChangeAspect="1"/>
          </p:cNvPicPr>
          <p:nvPr/>
        </p:nvPicPr>
        <p:blipFill>
          <a:blip r:embed="rId3">
            <a:extLst>
              <a:ext uri="{28A0092B-C50C-407E-A947-70E740481C1C}">
                <a14:useLocalDpi xmlns:a14="http://schemas.microsoft.com/office/drawing/2010/main" val="0"/>
              </a:ext>
            </a:extLst>
          </a:blip>
          <a:srcRect r="19792"/>
          <a:stretch/>
        </p:blipFill>
        <p:spPr>
          <a:xfrm>
            <a:off x="635069" y="1914105"/>
            <a:ext cx="4388912" cy="3646548"/>
          </a:xfrm>
          <a:prstGeom prst="rect">
            <a:avLst/>
          </a:prstGeom>
        </p:spPr>
      </p:pic>
      <p:graphicFrame>
        <p:nvGraphicFramePr>
          <p:cNvPr id="8" name="Content Placeholder 7" descr="Kreisdiagramm Modal Split Niederlande 2022">
            <a:extLst>
              <a:ext uri="{FF2B5EF4-FFF2-40B4-BE49-F238E27FC236}">
                <a16:creationId xmlns:a16="http://schemas.microsoft.com/office/drawing/2014/main" id="{AFF33903-1F68-CEF9-0C9B-B95BCB263AC1}"/>
              </a:ext>
            </a:extLst>
          </p:cNvPr>
          <p:cNvGraphicFramePr>
            <a:graphicFrameLocks/>
          </p:cNvGraphicFramePr>
          <p:nvPr>
            <p:extLst>
              <p:ext uri="{D42A27DB-BD31-4B8C-83A1-F6EECF244321}">
                <p14:modId xmlns:p14="http://schemas.microsoft.com/office/powerpoint/2010/main" val="628804111"/>
              </p:ext>
            </p:extLst>
          </p:nvPr>
        </p:nvGraphicFramePr>
        <p:xfrm>
          <a:off x="6609522" y="1433016"/>
          <a:ext cx="4023289" cy="4550341"/>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288229759"/>
      </p:ext>
    </p:extLst>
  </p:cSld>
  <p:clrMapOvr>
    <a:masterClrMapping/>
  </p:clrMapOvr>
  <p:transition spd="slow">
    <p:push/>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3E3270-3292-937C-82EB-1DCB56612023}"/>
            </a:ext>
          </a:extLst>
        </p:cNvPr>
        <p:cNvGrpSpPr/>
        <p:nvPr/>
      </p:nvGrpSpPr>
      <p:grpSpPr>
        <a:xfrm>
          <a:off x="0" y="0"/>
          <a:ext cx="0" cy="0"/>
          <a:chOff x="0" y="0"/>
          <a:chExt cx="0" cy="0"/>
        </a:xfrm>
      </p:grpSpPr>
      <p:sp>
        <p:nvSpPr>
          <p:cNvPr id="3" name="Fußzeilenplatzhalter 2">
            <a:extLst>
              <a:ext uri="{FF2B5EF4-FFF2-40B4-BE49-F238E27FC236}">
                <a16:creationId xmlns:a16="http://schemas.microsoft.com/office/drawing/2014/main" id="{27E98250-119E-8054-B661-83DE8224AE0F}"/>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0CD49125-009B-B10C-4276-9F7D97D4A2FA}"/>
              </a:ext>
            </a:extLst>
          </p:cNvPr>
          <p:cNvSpPr>
            <a:spLocks noGrp="1"/>
          </p:cNvSpPr>
          <p:nvPr>
            <p:ph type="sldNum" sz="quarter" idx="12"/>
          </p:nvPr>
        </p:nvSpPr>
        <p:spPr/>
        <p:txBody>
          <a:bodyPr/>
          <a:lstStyle/>
          <a:p>
            <a:fld id="{0AF89F37-6AD9-4F74-BC17-19E39A25D257}" type="slidenum">
              <a:rPr lang="de-AT" smtClean="0"/>
              <a:pPr/>
              <a:t>23</a:t>
            </a:fld>
            <a:endParaRPr lang="de-AT"/>
          </a:p>
        </p:txBody>
      </p:sp>
      <p:sp>
        <p:nvSpPr>
          <p:cNvPr id="5" name="Titel 4">
            <a:extLst>
              <a:ext uri="{FF2B5EF4-FFF2-40B4-BE49-F238E27FC236}">
                <a16:creationId xmlns:a16="http://schemas.microsoft.com/office/drawing/2014/main" id="{E258DAAA-5118-391C-1DF8-6C9F64CA08DE}"/>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BF2096EA-CC0D-E9CC-4ED1-5456B0E7F696}"/>
              </a:ext>
            </a:extLst>
          </p:cNvPr>
          <p:cNvSpPr>
            <a:spLocks noGrp="1"/>
          </p:cNvSpPr>
          <p:nvPr>
            <p:ph idx="1"/>
          </p:nvPr>
        </p:nvSpPr>
        <p:spPr>
          <a:xfrm>
            <a:off x="4025348" y="2097157"/>
            <a:ext cx="7521610" cy="4079806"/>
          </a:xfrm>
        </p:spPr>
        <p:txBody>
          <a:bodyPr/>
          <a:lstStyle/>
          <a:p>
            <a:pPr marL="0" indent="0">
              <a:buNone/>
            </a:pPr>
            <a:r>
              <a:rPr lang="de-AT" sz="2400" b="1" dirty="0">
                <a:solidFill>
                  <a:schemeClr val="tx2"/>
                </a:solidFill>
              </a:rPr>
              <a:t>Spiel 1 - Transportmittel</a:t>
            </a:r>
          </a:p>
          <a:p>
            <a:pPr marL="0" indent="0">
              <a:buNone/>
            </a:pPr>
            <a:endParaRPr lang="de-AT" sz="2400" b="1" dirty="0">
              <a:solidFill>
                <a:schemeClr val="tx2"/>
              </a:solidFill>
            </a:endParaRPr>
          </a:p>
          <a:p>
            <a:pPr marL="0" indent="0">
              <a:buNone/>
            </a:pPr>
            <a:r>
              <a:rPr lang="de-AT" sz="2400" dirty="0"/>
              <a:t>Dein Transportplanungstalent ist gefragt – wir brauchen deine Hilfe!</a:t>
            </a:r>
          </a:p>
          <a:p>
            <a:pPr marL="0" indent="0">
              <a:buNone/>
            </a:pPr>
            <a:r>
              <a:rPr lang="de-AT" sz="2400" dirty="0"/>
              <a:t>Wir wollen verschiedene Güter bestmöglich von A nach B transportieren. Dabei legen wir besonderen Wert auf die Wahl des passenden Verkehrsmittels (LKW, Zug oder Binnenschiff).</a:t>
            </a:r>
          </a:p>
          <a:p>
            <a:pPr marL="0" indent="0">
              <a:buNone/>
            </a:pPr>
            <a:r>
              <a:rPr lang="de-AT" sz="2400" dirty="0"/>
              <a:t>Der Transport soll so ökologisch und ökonomisch effizient wie möglich geplant werden.</a:t>
            </a:r>
          </a:p>
        </p:txBody>
      </p:sp>
      <p:sp>
        <p:nvSpPr>
          <p:cNvPr id="2" name="Datumsplatzhalter 1">
            <a:extLst>
              <a:ext uri="{FF2B5EF4-FFF2-40B4-BE49-F238E27FC236}">
                <a16:creationId xmlns:a16="http://schemas.microsoft.com/office/drawing/2014/main" id="{B026F702-E210-2C57-7F4F-834D2714FE1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8" name="Datumsplatzhalter 22">
            <a:extLst>
              <a:ext uri="{FF2B5EF4-FFF2-40B4-BE49-F238E27FC236}">
                <a16:creationId xmlns:a16="http://schemas.microsoft.com/office/drawing/2014/main" id="{290520CA-234F-669C-9E11-1C78EF437FC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CEBDB131-F576-E095-D9F6-060048E98F5B}"/>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E47B58A5-D9D1-1712-4D07-F5AD60A6D4B4}"/>
              </a:ext>
            </a:extLst>
          </p:cNvPr>
          <p:cNvSpPr txBox="1"/>
          <p:nvPr/>
        </p:nvSpPr>
        <p:spPr>
          <a:xfrm>
            <a:off x="645042" y="4280776"/>
            <a:ext cx="2595115" cy="1815882"/>
          </a:xfrm>
          <a:prstGeom prst="rect">
            <a:avLst/>
          </a:prstGeom>
          <a:noFill/>
        </p:spPr>
        <p:txBody>
          <a:bodyPr wrap="square">
            <a:spAutoFit/>
          </a:bodyPr>
          <a:lstStyle/>
          <a:p>
            <a:r>
              <a:rPr lang="de-AT" sz="1600"/>
              <a:t>Download App unter: </a:t>
            </a:r>
            <a:r>
              <a:rPr lang="de-AT" sz="1600" err="1">
                <a:hlinkClick r:id="rId4"/>
              </a:rPr>
              <a:t>Logistify</a:t>
            </a:r>
            <a:r>
              <a:rPr lang="de-AT" sz="1600">
                <a:hlinkClick r:id="rId4"/>
              </a:rPr>
              <a:t> – Apps bei Google Play</a:t>
            </a:r>
            <a:endParaRPr lang="de-AT" sz="1600"/>
          </a:p>
          <a:p>
            <a:endParaRPr lang="de-AT" sz="1600"/>
          </a:p>
          <a:p>
            <a:r>
              <a:rPr lang="de-AT" sz="1600"/>
              <a:t>Erklärvideo: </a:t>
            </a:r>
            <a:r>
              <a:rPr lang="de-AT" sz="1600">
                <a:hlinkClick r:id="rId5"/>
              </a:rPr>
              <a:t>https://www.youtube.com/watch?v=kZhL5SPtn6A</a:t>
            </a:r>
            <a:endParaRPr lang="de-AT" sz="1600"/>
          </a:p>
        </p:txBody>
      </p:sp>
    </p:spTree>
    <p:extLst>
      <p:ext uri="{BB962C8B-B14F-4D97-AF65-F5344CB8AC3E}">
        <p14:creationId xmlns:p14="http://schemas.microsoft.com/office/powerpoint/2010/main" val="3060087697"/>
      </p:ext>
    </p:extLst>
  </p:cSld>
  <p:clrMapOvr>
    <a:masterClrMapping/>
  </p:clrMapOvr>
  <p:transition spd="slow">
    <p:push/>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C03AD6D-EA60-F5E6-9716-738028BCB49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A9E88672-35CB-34BA-743F-2AE7B235A3CF}"/>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3AAF27CD-6E72-D107-DAFE-9309767AFE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971888D-69D1-E86A-C7B9-868528C3CBC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07869C27-DE3D-A733-7A33-7C396C7D1250}"/>
              </a:ext>
            </a:extLst>
          </p:cNvPr>
          <p:cNvSpPr>
            <a:spLocks noGrp="1"/>
          </p:cNvSpPr>
          <p:nvPr>
            <p:ph type="title"/>
          </p:nvPr>
        </p:nvSpPr>
        <p:spPr/>
        <p:txBody>
          <a:bodyPr/>
          <a:lstStyle/>
          <a:p>
            <a:r>
              <a:rPr lang="de-AT"/>
              <a:t>Externe Kosten des Verkehrs</a:t>
            </a:r>
          </a:p>
        </p:txBody>
      </p:sp>
      <p:sp>
        <p:nvSpPr>
          <p:cNvPr id="24" name="Inhaltsplatzhalter 23">
            <a:extLst>
              <a:ext uri="{FF2B5EF4-FFF2-40B4-BE49-F238E27FC236}">
                <a16:creationId xmlns:a16="http://schemas.microsoft.com/office/drawing/2014/main" id="{6890745D-20C5-A897-36F0-FEEF999B6DED}"/>
              </a:ext>
            </a:extLst>
          </p:cNvPr>
          <p:cNvSpPr>
            <a:spLocks noGrp="1"/>
          </p:cNvSpPr>
          <p:nvPr>
            <p:ph idx="1"/>
          </p:nvPr>
        </p:nvSpPr>
        <p:spPr>
          <a:xfrm>
            <a:off x="592538" y="1641915"/>
            <a:ext cx="7556617" cy="4490527"/>
          </a:xfrm>
        </p:spPr>
        <p:txBody>
          <a:bodyPr/>
          <a:lstStyle/>
          <a:p>
            <a:pPr marL="0" indent="0">
              <a:buNone/>
            </a:pPr>
            <a:r>
              <a:rPr lang="de-AT" sz="2400" dirty="0"/>
              <a:t>Kosten, für die nicht die Verursachenden aufkommen –</a:t>
            </a:r>
          </a:p>
          <a:p>
            <a:pPr marL="0" indent="0">
              <a:buNone/>
            </a:pPr>
            <a:r>
              <a:rPr lang="de-AT" sz="2400" dirty="0"/>
              <a:t>die Kosten trägt die Gesellschaft, d.h. wir alle!</a:t>
            </a:r>
          </a:p>
          <a:p>
            <a:pPr marL="0" indent="0">
              <a:buNone/>
            </a:pPr>
            <a:endParaRPr lang="de-AT" sz="2400" dirty="0"/>
          </a:p>
          <a:p>
            <a:r>
              <a:rPr lang="de-AT" sz="2400" dirty="0"/>
              <a:t>Schadstoffemissionen</a:t>
            </a:r>
          </a:p>
          <a:p>
            <a:r>
              <a:rPr lang="de-AT" sz="2400" dirty="0"/>
              <a:t>Lärm</a:t>
            </a:r>
          </a:p>
          <a:p>
            <a:r>
              <a:rPr lang="de-AT" sz="2400" dirty="0"/>
              <a:t>Unfallkosten</a:t>
            </a:r>
          </a:p>
          <a:p>
            <a:r>
              <a:rPr lang="de-AT" sz="2400" dirty="0"/>
              <a:t>Flächenverbrauch </a:t>
            </a:r>
          </a:p>
          <a:p>
            <a:r>
              <a:rPr lang="de-AT" sz="2400" dirty="0"/>
              <a:t>Auswirkungen auf Flora und Fauna</a:t>
            </a:r>
          </a:p>
          <a:p>
            <a:r>
              <a:rPr lang="de-AT" sz="2400" dirty="0"/>
              <a:t>Staukosten</a:t>
            </a:r>
          </a:p>
        </p:txBody>
      </p:sp>
      <p:sp>
        <p:nvSpPr>
          <p:cNvPr id="23" name="Datumsplatzhalter 22">
            <a:extLst>
              <a:ext uri="{FF2B5EF4-FFF2-40B4-BE49-F238E27FC236}">
                <a16:creationId xmlns:a16="http://schemas.microsoft.com/office/drawing/2014/main" id="{467FF167-438D-38F7-F9A1-AB026FEDDA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759C54E6-7B22-6CD0-A70E-A10D7F8504DB}"/>
              </a:ext>
            </a:extLst>
          </p:cNvPr>
          <p:cNvSpPr>
            <a:spLocks noGrp="1"/>
          </p:cNvSpPr>
          <p:nvPr>
            <p:ph type="sldNum" sz="quarter" idx="12"/>
          </p:nvPr>
        </p:nvSpPr>
        <p:spPr/>
        <p:txBody>
          <a:bodyPr/>
          <a:lstStyle/>
          <a:p>
            <a:fld id="{0AF89F37-6AD9-4F74-BC17-19E39A25D257}" type="slidenum">
              <a:rPr lang="de-AT" smtClean="0"/>
              <a:t>24</a:t>
            </a:fld>
            <a:endParaRPr lang="de-AT"/>
          </a:p>
        </p:txBody>
      </p:sp>
      <p:sp>
        <p:nvSpPr>
          <p:cNvPr id="8" name="Datumsplatzhalter 22">
            <a:extLst>
              <a:ext uri="{FF2B5EF4-FFF2-40B4-BE49-F238E27FC236}">
                <a16:creationId xmlns:a16="http://schemas.microsoft.com/office/drawing/2014/main" id="{508E4BDC-3FCB-7DF0-4017-834FB1E7241B}"/>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7" name="Fußzeilenplatzhalter 2">
            <a:extLst>
              <a:ext uri="{FF2B5EF4-FFF2-40B4-BE49-F238E27FC236}">
                <a16:creationId xmlns:a16="http://schemas.microsoft.com/office/drawing/2014/main" id="{06516963-1251-EC98-98E1-12592C66DD0A}"/>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3" name="Picture 4" descr="Verkehrsstau auf Autobahn">
            <a:extLst>
              <a:ext uri="{FF2B5EF4-FFF2-40B4-BE49-F238E27FC236}">
                <a16:creationId xmlns:a16="http://schemas.microsoft.com/office/drawing/2014/main" id="{32D3D54B-FE77-7325-E696-B21905576B86}"/>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740597" y="2455757"/>
            <a:ext cx="3817122" cy="2862842"/>
          </a:xfrm>
          <a:prstGeom prst="rect">
            <a:avLst/>
          </a:prstGeom>
        </p:spPr>
      </p:pic>
    </p:spTree>
    <p:extLst>
      <p:ext uri="{BB962C8B-B14F-4D97-AF65-F5344CB8AC3E}">
        <p14:creationId xmlns:p14="http://schemas.microsoft.com/office/powerpoint/2010/main" val="966446883"/>
      </p:ext>
    </p:extLst>
  </p:cSld>
  <p:clrMapOvr>
    <a:masterClrMapping/>
  </p:clrMapOvr>
  <p:transition spd="slow">
    <p:push/>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0DDDFCC-F6FB-EB96-CF8D-B1F5F777391E}"/>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BCC2371-B7D3-A1DB-3165-55E1CB0625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D2D6C4F-EFCB-D791-681A-D6F030B1676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89FA50B6-D9CC-6DD1-1027-9F2AD57D8DFB}"/>
              </a:ext>
            </a:extLst>
          </p:cNvPr>
          <p:cNvSpPr>
            <a:spLocks noGrp="1"/>
          </p:cNvSpPr>
          <p:nvPr>
            <p:ph type="sldNum" sz="quarter" idx="12"/>
          </p:nvPr>
        </p:nvSpPr>
        <p:spPr/>
        <p:txBody>
          <a:bodyPr/>
          <a:lstStyle/>
          <a:p>
            <a:fld id="{0AF89F37-6AD9-4F74-BC17-19E39A25D257}" type="slidenum">
              <a:rPr lang="de-AT" smtClean="0"/>
              <a:pPr/>
              <a:t>25</a:t>
            </a:fld>
            <a:endParaRPr lang="de-AT"/>
          </a:p>
        </p:txBody>
      </p:sp>
      <p:sp>
        <p:nvSpPr>
          <p:cNvPr id="6" name="Titel 5">
            <a:extLst>
              <a:ext uri="{FF2B5EF4-FFF2-40B4-BE49-F238E27FC236}">
                <a16:creationId xmlns:a16="http://schemas.microsoft.com/office/drawing/2014/main" id="{4E383C05-728A-7269-D8BD-FDB6C5B4EA1F}"/>
              </a:ext>
            </a:extLst>
          </p:cNvPr>
          <p:cNvSpPr>
            <a:spLocks noGrp="1"/>
          </p:cNvSpPr>
          <p:nvPr>
            <p:ph type="title"/>
          </p:nvPr>
        </p:nvSpPr>
        <p:spPr>
          <a:xfrm>
            <a:off x="592538" y="640040"/>
            <a:ext cx="10221236" cy="792976"/>
          </a:xfrm>
        </p:spPr>
        <p:txBody>
          <a:bodyPr/>
          <a:lstStyle/>
          <a:p>
            <a:r>
              <a:rPr lang="de-AT"/>
              <a:t>Externe Kosten des Verkehrs – Verkehrsträgervergleich</a:t>
            </a:r>
          </a:p>
        </p:txBody>
      </p:sp>
      <p:sp>
        <p:nvSpPr>
          <p:cNvPr id="7" name="Textfeld 12">
            <a:extLst>
              <a:ext uri="{FF2B5EF4-FFF2-40B4-BE49-F238E27FC236}">
                <a16:creationId xmlns:a16="http://schemas.microsoft.com/office/drawing/2014/main" id="{9D50E126-08A3-30D9-7DD8-C302BFA7DDD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eigene Darstellung angelehnt an Christidis/Brons</a:t>
            </a:r>
          </a:p>
        </p:txBody>
      </p:sp>
      <p:graphicFrame>
        <p:nvGraphicFramePr>
          <p:cNvPr id="10" name="Chart 3" descr="Tabelle externe Kosten des Verkehrs">
            <a:extLst>
              <a:ext uri="{FF2B5EF4-FFF2-40B4-BE49-F238E27FC236}">
                <a16:creationId xmlns:a16="http://schemas.microsoft.com/office/drawing/2014/main" id="{0B260D25-B719-E99F-13EC-42BE411E4861}"/>
              </a:ext>
            </a:extLst>
          </p:cNvPr>
          <p:cNvGraphicFramePr>
            <a:graphicFrameLocks/>
          </p:cNvGraphicFramePr>
          <p:nvPr>
            <p:extLst>
              <p:ext uri="{D42A27DB-BD31-4B8C-83A1-F6EECF244321}">
                <p14:modId xmlns:p14="http://schemas.microsoft.com/office/powerpoint/2010/main" val="297712866"/>
              </p:ext>
            </p:extLst>
          </p:nvPr>
        </p:nvGraphicFramePr>
        <p:xfrm>
          <a:off x="1073426" y="1634927"/>
          <a:ext cx="10221236" cy="4271959"/>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20">
            <a:extLst>
              <a:ext uri="{FF2B5EF4-FFF2-40B4-BE49-F238E27FC236}">
                <a16:creationId xmlns:a16="http://schemas.microsoft.com/office/drawing/2014/main" id="{D6D13005-6466-6859-817F-6ACF1D508C83}"/>
              </a:ext>
            </a:extLst>
          </p:cNvPr>
          <p:cNvSpPr txBox="1"/>
          <p:nvPr/>
        </p:nvSpPr>
        <p:spPr>
          <a:xfrm rot="16200000">
            <a:off x="-663554" y="3181104"/>
            <a:ext cx="2905024" cy="307777"/>
          </a:xfrm>
          <a:prstGeom prst="rect">
            <a:avLst/>
          </a:prstGeom>
          <a:noFill/>
        </p:spPr>
        <p:txBody>
          <a:bodyPr wrap="square" rtlCol="0">
            <a:spAutoFit/>
          </a:bodyPr>
          <a:lstStyle/>
          <a:p>
            <a:r>
              <a:rPr lang="de-AT" sz="1400" dirty="0">
                <a:latin typeface="Didact Gothic" panose="00000500000000000000" pitchFamily="2" charset="0"/>
              </a:rPr>
              <a:t>Cents per Tonnenkilometer</a:t>
            </a:r>
          </a:p>
        </p:txBody>
      </p:sp>
    </p:spTree>
    <p:extLst>
      <p:ext uri="{BB962C8B-B14F-4D97-AF65-F5344CB8AC3E}">
        <p14:creationId xmlns:p14="http://schemas.microsoft.com/office/powerpoint/2010/main" val="3302577232"/>
      </p:ext>
    </p:extLst>
  </p:cSld>
  <p:clrMapOvr>
    <a:masterClrMapping/>
  </p:clrMapOvr>
  <p:transition spd="slow">
    <p:push/>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7B95BBA-7F0C-1994-78B5-DFB1F4A5F57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494D3A48-3DDC-200B-E7CD-46F8CA1DAF4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48D24E8-C9E0-0575-BFFA-235D6A09873D}"/>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6" name="Titel 5">
            <a:extLst>
              <a:ext uri="{FF2B5EF4-FFF2-40B4-BE49-F238E27FC236}">
                <a16:creationId xmlns:a16="http://schemas.microsoft.com/office/drawing/2014/main" id="{3DA29400-698B-07AC-CFF7-F5EE43E11921}"/>
              </a:ext>
            </a:extLst>
          </p:cNvPr>
          <p:cNvSpPr>
            <a:spLocks noGrp="1"/>
          </p:cNvSpPr>
          <p:nvPr>
            <p:ph type="title"/>
          </p:nvPr>
        </p:nvSpPr>
        <p:spPr>
          <a:xfrm>
            <a:off x="592538" y="640040"/>
            <a:ext cx="10221236" cy="792976"/>
          </a:xfrm>
        </p:spPr>
        <p:txBody>
          <a:bodyPr/>
          <a:lstStyle/>
          <a:p>
            <a:r>
              <a:rPr lang="de-AT"/>
              <a:t>Transportkapazität – Verkehrsträgervergleich</a:t>
            </a:r>
          </a:p>
        </p:txBody>
      </p:sp>
      <p:sp>
        <p:nvSpPr>
          <p:cNvPr id="4" name="Foliennummernplatzhalter 3">
            <a:extLst>
              <a:ext uri="{FF2B5EF4-FFF2-40B4-BE49-F238E27FC236}">
                <a16:creationId xmlns:a16="http://schemas.microsoft.com/office/drawing/2014/main" id="{5549D1F4-0FB4-072D-F016-3202C3C987F3}"/>
              </a:ext>
            </a:extLst>
          </p:cNvPr>
          <p:cNvSpPr>
            <a:spLocks noGrp="1"/>
          </p:cNvSpPr>
          <p:nvPr>
            <p:ph type="sldNum" sz="quarter" idx="12"/>
          </p:nvPr>
        </p:nvSpPr>
        <p:spPr/>
        <p:txBody>
          <a:bodyPr/>
          <a:lstStyle/>
          <a:p>
            <a:fld id="{0AF89F37-6AD9-4F74-BC17-19E39A25D257}" type="slidenum">
              <a:rPr lang="de-AT" smtClean="0"/>
              <a:pPr/>
              <a:t>26</a:t>
            </a:fld>
            <a:endParaRPr lang="de-AT"/>
          </a:p>
        </p:txBody>
      </p:sp>
      <p:sp>
        <p:nvSpPr>
          <p:cNvPr id="7" name="Textfeld 12">
            <a:extLst>
              <a:ext uri="{FF2B5EF4-FFF2-40B4-BE49-F238E27FC236}">
                <a16:creationId xmlns:a16="http://schemas.microsoft.com/office/drawing/2014/main" id="{47C382E8-7378-8545-5B06-9718416020EA}"/>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pic>
        <p:nvPicPr>
          <p:cNvPr id="5" name="Picture 2" descr="grafische Gegenüberstellung der Transportkapazität Binnenschiff, Waggons und LKW">
            <a:extLst>
              <a:ext uri="{FF2B5EF4-FFF2-40B4-BE49-F238E27FC236}">
                <a16:creationId xmlns:a16="http://schemas.microsoft.com/office/drawing/2014/main" id="{2416A6B9-8FCA-3ECC-04F0-A8F02173F856}"/>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7322"/>
          <a:stretch>
            <a:fillRect/>
          </a:stretch>
        </p:blipFill>
        <p:spPr bwMode="auto">
          <a:xfrm>
            <a:off x="4711196" y="1582012"/>
            <a:ext cx="7044815" cy="404267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Textfeld 8">
            <a:extLst>
              <a:ext uri="{FF2B5EF4-FFF2-40B4-BE49-F238E27FC236}">
                <a16:creationId xmlns:a16="http://schemas.microsoft.com/office/drawing/2014/main" id="{C0D449D5-1412-38A7-67D4-26C48D156A90}"/>
              </a:ext>
            </a:extLst>
          </p:cNvPr>
          <p:cNvSpPr txBox="1"/>
          <p:nvPr/>
        </p:nvSpPr>
        <p:spPr>
          <a:xfrm>
            <a:off x="960412" y="2886636"/>
            <a:ext cx="3462130" cy="2462213"/>
          </a:xfrm>
          <a:prstGeom prst="rect">
            <a:avLst/>
          </a:prstGeom>
          <a:noFill/>
        </p:spPr>
        <p:txBody>
          <a:bodyPr wrap="square">
            <a:spAutoFit/>
          </a:bodyPr>
          <a:lstStyle/>
          <a:p>
            <a:r>
              <a:rPr lang="de-AT" sz="2200"/>
              <a:t>Größte Transportkapazität des Binnenschiffes: </a:t>
            </a:r>
          </a:p>
          <a:p>
            <a:endParaRPr lang="de-AT" sz="2200"/>
          </a:p>
          <a:p>
            <a:r>
              <a:rPr lang="de-AT" sz="2200"/>
              <a:t>Schubverband mit 4 Schubleichtern </a:t>
            </a:r>
          </a:p>
          <a:p>
            <a:r>
              <a:rPr lang="de-AT" sz="2200"/>
              <a:t>= 175 Zugwaggons</a:t>
            </a:r>
          </a:p>
          <a:p>
            <a:r>
              <a:rPr lang="de-AT" sz="2200"/>
              <a:t>= 280 LKW</a:t>
            </a:r>
          </a:p>
        </p:txBody>
      </p:sp>
      <p:pic>
        <p:nvPicPr>
          <p:cNvPr id="11" name="Grafik 10" descr="Informationen Silhouette">
            <a:extLst>
              <a:ext uri="{FF2B5EF4-FFF2-40B4-BE49-F238E27FC236}">
                <a16:creationId xmlns:a16="http://schemas.microsoft.com/office/drawing/2014/main" id="{B7935A53-AC08-BF60-FA9A-BFF557B9F737}"/>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2022243" y="2206692"/>
            <a:ext cx="669234" cy="669234"/>
          </a:xfrm>
          <a:prstGeom prst="rect">
            <a:avLst/>
          </a:prstGeom>
        </p:spPr>
      </p:pic>
    </p:spTree>
    <p:extLst>
      <p:ext uri="{BB962C8B-B14F-4D97-AF65-F5344CB8AC3E}">
        <p14:creationId xmlns:p14="http://schemas.microsoft.com/office/powerpoint/2010/main" val="2642200054"/>
      </p:ext>
    </p:extLst>
  </p:cSld>
  <p:clrMapOvr>
    <a:masterClrMapping/>
  </p:clrMapOvr>
  <p:transition spd="slow">
    <p:push/>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DF3703-99AF-15E5-0301-AE037CE8084A}"/>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CA18A1B-39B2-5997-EAFF-1F7EE14D8C9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B6A636F-FD40-6734-59A2-D85F65963E73}"/>
              </a:ext>
            </a:extLst>
          </p:cNvPr>
          <p:cNvSpPr>
            <a:spLocks noGrp="1"/>
          </p:cNvSpPr>
          <p:nvPr>
            <p:ph type="ftr" sz="quarter" idx="11"/>
          </p:nvPr>
        </p:nvSpPr>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A38E533D-2606-3C3B-EF8D-BD80C76305E4}"/>
              </a:ext>
            </a:extLst>
          </p:cNvPr>
          <p:cNvSpPr>
            <a:spLocks noGrp="1"/>
          </p:cNvSpPr>
          <p:nvPr>
            <p:ph type="sldNum" sz="quarter" idx="12"/>
          </p:nvPr>
        </p:nvSpPr>
        <p:spPr/>
        <p:txBody>
          <a:bodyPr/>
          <a:lstStyle/>
          <a:p>
            <a:fld id="{0AF89F37-6AD9-4F74-BC17-19E39A25D257}" type="slidenum">
              <a:rPr lang="de-AT" smtClean="0"/>
              <a:pPr/>
              <a:t>27</a:t>
            </a:fld>
            <a:endParaRPr lang="de-AT"/>
          </a:p>
        </p:txBody>
      </p:sp>
      <p:sp>
        <p:nvSpPr>
          <p:cNvPr id="6" name="Titel 5">
            <a:extLst>
              <a:ext uri="{FF2B5EF4-FFF2-40B4-BE49-F238E27FC236}">
                <a16:creationId xmlns:a16="http://schemas.microsoft.com/office/drawing/2014/main" id="{47E2623B-B1AF-3192-2D9F-3825A4848051}"/>
              </a:ext>
            </a:extLst>
          </p:cNvPr>
          <p:cNvSpPr>
            <a:spLocks noGrp="1"/>
          </p:cNvSpPr>
          <p:nvPr>
            <p:ph type="title"/>
          </p:nvPr>
        </p:nvSpPr>
        <p:spPr>
          <a:xfrm>
            <a:off x="592538" y="640040"/>
            <a:ext cx="10221236" cy="792976"/>
          </a:xfrm>
        </p:spPr>
        <p:txBody>
          <a:bodyPr/>
          <a:lstStyle/>
          <a:p>
            <a:r>
              <a:rPr lang="de-AT"/>
              <a:t>So sieht ein Binnenschiff aus:</a:t>
            </a:r>
          </a:p>
        </p:txBody>
      </p:sp>
      <p:sp>
        <p:nvSpPr>
          <p:cNvPr id="7" name="Textfeld 12">
            <a:extLst>
              <a:ext uri="{FF2B5EF4-FFF2-40B4-BE49-F238E27FC236}">
                <a16:creationId xmlns:a16="http://schemas.microsoft.com/office/drawing/2014/main" id="{E5177877-1FD1-DA89-01B7-6C7A474921F2}"/>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 </a:t>
            </a:r>
            <a:r>
              <a:rPr lang="de-AT" sz="1000" dirty="0" err="1">
                <a:solidFill>
                  <a:schemeClr val="tx2"/>
                </a:solidFill>
                <a:latin typeface="+mj-lt"/>
                <a:cs typeface="Mangal Pro" panose="00000500000000000000" pitchFamily="2" charset="0"/>
              </a:rPr>
              <a:t>Leitner@TTS</a:t>
            </a:r>
            <a:r>
              <a:rPr lang="de-AT" sz="1000" dirty="0">
                <a:solidFill>
                  <a:schemeClr val="tx2"/>
                </a:solidFill>
                <a:latin typeface="+mj-lt"/>
                <a:cs typeface="Mangal Pro" panose="00000500000000000000" pitchFamily="2" charset="0"/>
              </a:rPr>
              <a:t>, Austria</a:t>
            </a:r>
          </a:p>
        </p:txBody>
      </p:sp>
      <p:pic>
        <p:nvPicPr>
          <p:cNvPr id="10" name="Grafik 9" descr="Schubverband auf der Donau">
            <a:extLst>
              <a:ext uri="{FF2B5EF4-FFF2-40B4-BE49-F238E27FC236}">
                <a16:creationId xmlns:a16="http://schemas.microsoft.com/office/drawing/2014/main" id="{D71BA0B3-CBCF-5F44-9998-4CA248C6713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70375" y="1549984"/>
            <a:ext cx="8278504" cy="4360116"/>
          </a:xfrm>
          <a:prstGeom prst="rect">
            <a:avLst/>
          </a:prstGeom>
        </p:spPr>
      </p:pic>
    </p:spTree>
    <p:extLst>
      <p:ext uri="{BB962C8B-B14F-4D97-AF65-F5344CB8AC3E}">
        <p14:creationId xmlns:p14="http://schemas.microsoft.com/office/powerpoint/2010/main" val="4269955414"/>
      </p:ext>
    </p:extLst>
  </p:cSld>
  <p:clrMapOvr>
    <a:masterClrMapping/>
  </p:clrMapOvr>
  <p:transition spd="slow">
    <p:push/>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81FDE8-C0A8-1B47-2A0F-AA46F68D59A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13D2572-C295-6F79-8F31-003F1776FE2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17FBE8E7-E902-4349-1CAE-ED1028C6C03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7CF6ABFA-0F18-CE81-C4C3-A999897425F1}"/>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300895E-DC30-ACE9-EE5F-4C33E757EAE3}"/>
              </a:ext>
            </a:extLst>
          </p:cNvPr>
          <p:cNvSpPr>
            <a:spLocks noGrp="1"/>
          </p:cNvSpPr>
          <p:nvPr>
            <p:ph type="title"/>
          </p:nvPr>
        </p:nvSpPr>
        <p:spPr/>
        <p:txBody>
          <a:bodyPr/>
          <a:lstStyle/>
          <a:p>
            <a:r>
              <a:rPr lang="de-AT"/>
              <a:t>High &amp; Heavy Transporte mit dem Binnenschiff</a:t>
            </a:r>
          </a:p>
        </p:txBody>
      </p:sp>
      <p:sp>
        <p:nvSpPr>
          <p:cNvPr id="24" name="Inhaltsplatzhalter 23">
            <a:extLst>
              <a:ext uri="{FF2B5EF4-FFF2-40B4-BE49-F238E27FC236}">
                <a16:creationId xmlns:a16="http://schemas.microsoft.com/office/drawing/2014/main" id="{99166EE3-0875-2038-9230-1B0FD49B240C}"/>
              </a:ext>
            </a:extLst>
          </p:cNvPr>
          <p:cNvSpPr>
            <a:spLocks noGrp="1"/>
          </p:cNvSpPr>
          <p:nvPr>
            <p:ph idx="1"/>
          </p:nvPr>
        </p:nvSpPr>
        <p:spPr>
          <a:xfrm>
            <a:off x="592538" y="2017643"/>
            <a:ext cx="7556617" cy="4114799"/>
          </a:xfrm>
        </p:spPr>
        <p:txBody>
          <a:bodyPr/>
          <a:lstStyle/>
          <a:p>
            <a:r>
              <a:rPr lang="de-AT" sz="2800"/>
              <a:t>enorme Ladekapazität</a:t>
            </a:r>
          </a:p>
          <a:p>
            <a:r>
              <a:rPr lang="de-AT" sz="2800"/>
              <a:t>24/7 einsatzfähig</a:t>
            </a:r>
          </a:p>
          <a:p>
            <a:r>
              <a:rPr lang="de-AT" sz="2800"/>
              <a:t>keine Infrastrukturkosten</a:t>
            </a:r>
          </a:p>
          <a:p>
            <a:r>
              <a:rPr lang="de-AT" sz="2800"/>
              <a:t>keine Genehmigung &amp; Begleitung/Straßensperren</a:t>
            </a:r>
          </a:p>
          <a:p>
            <a:r>
              <a:rPr lang="de-AT" sz="2800"/>
              <a:t>umweltfreundlich</a:t>
            </a:r>
          </a:p>
        </p:txBody>
      </p:sp>
      <p:sp>
        <p:nvSpPr>
          <p:cNvPr id="23" name="Datumsplatzhalter 22">
            <a:extLst>
              <a:ext uri="{FF2B5EF4-FFF2-40B4-BE49-F238E27FC236}">
                <a16:creationId xmlns:a16="http://schemas.microsoft.com/office/drawing/2014/main" id="{195CEFBC-93A8-EE09-D3DB-DCCA1C98234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5CD669E-ACE2-25AF-6635-F40220EC2CF9}"/>
              </a:ext>
            </a:extLst>
          </p:cNvPr>
          <p:cNvSpPr>
            <a:spLocks noGrp="1"/>
          </p:cNvSpPr>
          <p:nvPr>
            <p:ph type="sldNum" sz="quarter" idx="12"/>
          </p:nvPr>
        </p:nvSpPr>
        <p:spPr/>
        <p:txBody>
          <a:bodyPr/>
          <a:lstStyle/>
          <a:p>
            <a:fld id="{0AF89F37-6AD9-4F74-BC17-19E39A25D257}" type="slidenum">
              <a:rPr lang="de-AT" smtClean="0"/>
              <a:t>28</a:t>
            </a:fld>
            <a:endParaRPr lang="de-AT"/>
          </a:p>
        </p:txBody>
      </p:sp>
      <p:sp>
        <p:nvSpPr>
          <p:cNvPr id="8" name="Datumsplatzhalter 22">
            <a:extLst>
              <a:ext uri="{FF2B5EF4-FFF2-40B4-BE49-F238E27FC236}">
                <a16:creationId xmlns:a16="http://schemas.microsoft.com/office/drawing/2014/main" id="{6C34972A-F2DA-7FE4-5CF7-8684FC829EF0}"/>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Felbermayr</a:t>
            </a:r>
          </a:p>
        </p:txBody>
      </p:sp>
      <p:sp>
        <p:nvSpPr>
          <p:cNvPr id="7" name="Fußzeilenplatzhalter 2">
            <a:extLst>
              <a:ext uri="{FF2B5EF4-FFF2-40B4-BE49-F238E27FC236}">
                <a16:creationId xmlns:a16="http://schemas.microsoft.com/office/drawing/2014/main" id="{4C49EFE5-53DB-E912-3F79-AFEC85620725}"/>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2" name="Grafik 1" descr="Beladung eines Binnenschiffs im Hafen">
            <a:extLst>
              <a:ext uri="{FF2B5EF4-FFF2-40B4-BE49-F238E27FC236}">
                <a16:creationId xmlns:a16="http://schemas.microsoft.com/office/drawing/2014/main" id="{53D5E95D-4925-1A46-417B-316B23AE56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792958" y="2017643"/>
            <a:ext cx="4764761" cy="3568148"/>
          </a:xfrm>
          <a:prstGeom prst="rect">
            <a:avLst/>
          </a:prstGeom>
        </p:spPr>
      </p:pic>
    </p:spTree>
    <p:extLst>
      <p:ext uri="{BB962C8B-B14F-4D97-AF65-F5344CB8AC3E}">
        <p14:creationId xmlns:p14="http://schemas.microsoft.com/office/powerpoint/2010/main" val="1727382333"/>
      </p:ext>
    </p:extLst>
  </p:cSld>
  <p:clrMapOvr>
    <a:masterClrMapping/>
  </p:clrMapOvr>
  <p:transition spd="slow">
    <p:push/>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C7C182-4567-B643-5EF5-38C724C2B6C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6B958D7-5316-7715-4C5F-3187208110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A8680BC-A4A5-8C3D-8217-6629992F3AB8}"/>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0AFA5BBF-59B5-A7EA-6CF5-2D47018AC9B1}"/>
              </a:ext>
            </a:extLst>
          </p:cNvPr>
          <p:cNvSpPr>
            <a:spLocks noGrp="1"/>
          </p:cNvSpPr>
          <p:nvPr>
            <p:ph type="sldNum" sz="quarter" idx="12"/>
          </p:nvPr>
        </p:nvSpPr>
        <p:spPr/>
        <p:txBody>
          <a:bodyPr/>
          <a:lstStyle/>
          <a:p>
            <a:fld id="{0AF89F37-6AD9-4F74-BC17-19E39A25D257}" type="slidenum">
              <a:rPr lang="de-AT" smtClean="0"/>
              <a:pPr/>
              <a:t>29</a:t>
            </a:fld>
            <a:endParaRPr lang="de-AT"/>
          </a:p>
        </p:txBody>
      </p:sp>
      <p:sp>
        <p:nvSpPr>
          <p:cNvPr id="6" name="Titel 5">
            <a:extLst>
              <a:ext uri="{FF2B5EF4-FFF2-40B4-BE49-F238E27FC236}">
                <a16:creationId xmlns:a16="http://schemas.microsoft.com/office/drawing/2014/main" id="{2C0DFBFB-BFF4-9CBE-CF8B-47A1184CE4E8}"/>
              </a:ext>
            </a:extLst>
          </p:cNvPr>
          <p:cNvSpPr>
            <a:spLocks noGrp="1"/>
          </p:cNvSpPr>
          <p:nvPr>
            <p:ph type="title"/>
          </p:nvPr>
        </p:nvSpPr>
        <p:spPr>
          <a:xfrm>
            <a:off x="592538" y="640040"/>
            <a:ext cx="10221236" cy="792976"/>
          </a:xfrm>
        </p:spPr>
        <p:txBody>
          <a:bodyPr/>
          <a:lstStyle/>
          <a:p>
            <a:r>
              <a:rPr lang="de-AT"/>
              <a:t>High &amp; Heavy Transport</a:t>
            </a:r>
          </a:p>
        </p:txBody>
      </p:sp>
      <p:sp>
        <p:nvSpPr>
          <p:cNvPr id="7" name="Textfeld 12">
            <a:extLst>
              <a:ext uri="{FF2B5EF4-FFF2-40B4-BE49-F238E27FC236}">
                <a16:creationId xmlns:a16="http://schemas.microsoft.com/office/drawing/2014/main" id="{0F4343CA-6478-1662-3988-2455F60C05C4}"/>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Bild: Felbermayr</a:t>
            </a:r>
          </a:p>
        </p:txBody>
      </p:sp>
      <p:pic>
        <p:nvPicPr>
          <p:cNvPr id="10" name="Inhaltsplatzhalter 6" descr="Binnenschiff bei Beladung mit  Schwergut">
            <a:extLst>
              <a:ext uri="{FF2B5EF4-FFF2-40B4-BE49-F238E27FC236}">
                <a16:creationId xmlns:a16="http://schemas.microsoft.com/office/drawing/2014/main" id="{226E6EAF-87AC-879B-E2CF-ACDAD90A21E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120565" y="1216088"/>
            <a:ext cx="7490573" cy="4993716"/>
          </a:xfrm>
          <a:prstGeom prst="rect">
            <a:avLst/>
          </a:prstGeom>
        </p:spPr>
      </p:pic>
    </p:spTree>
    <p:extLst>
      <p:ext uri="{BB962C8B-B14F-4D97-AF65-F5344CB8AC3E}">
        <p14:creationId xmlns:p14="http://schemas.microsoft.com/office/powerpoint/2010/main" val="2715862783"/>
      </p:ext>
    </p:extLst>
  </p:cSld>
  <p:clrMapOvr>
    <a:masterClrMapping/>
  </p:clrMapOvr>
  <p:transition spd="slow">
    <p:push/>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F1D667-FFF9-388D-6DAF-17B51044B89C}"/>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9F2FAAE1-CD4B-1359-562C-5E89FCB042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8CA6EDAE-AABB-189C-3163-55DD95C1F6DC}"/>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4EE4931B-4683-8267-B9F5-9BD052C5C032}"/>
              </a:ext>
            </a:extLst>
          </p:cNvPr>
          <p:cNvSpPr>
            <a:spLocks noGrp="1"/>
          </p:cNvSpPr>
          <p:nvPr>
            <p:ph type="sldNum" sz="quarter" idx="12"/>
          </p:nvPr>
        </p:nvSpPr>
        <p:spPr/>
        <p:txBody>
          <a:bodyPr/>
          <a:lstStyle/>
          <a:p>
            <a:fld id="{0AF89F37-6AD9-4F74-BC17-19E39A25D257}" type="slidenum">
              <a:rPr lang="de-AT" smtClean="0"/>
              <a:pPr/>
              <a:t>30</a:t>
            </a:fld>
            <a:endParaRPr lang="de-AT"/>
          </a:p>
        </p:txBody>
      </p:sp>
      <p:sp>
        <p:nvSpPr>
          <p:cNvPr id="6" name="Titel 5">
            <a:extLst>
              <a:ext uri="{FF2B5EF4-FFF2-40B4-BE49-F238E27FC236}">
                <a16:creationId xmlns:a16="http://schemas.microsoft.com/office/drawing/2014/main" id="{9B146767-1E3F-BE30-6EB2-F1300BF0FDF7}"/>
              </a:ext>
            </a:extLst>
          </p:cNvPr>
          <p:cNvSpPr>
            <a:spLocks noGrp="1"/>
          </p:cNvSpPr>
          <p:nvPr>
            <p:ph type="title"/>
          </p:nvPr>
        </p:nvSpPr>
        <p:spPr>
          <a:xfrm>
            <a:off x="592538" y="640040"/>
            <a:ext cx="10221236" cy="792976"/>
          </a:xfrm>
        </p:spPr>
        <p:txBody>
          <a:bodyPr/>
          <a:lstStyle/>
          <a:p>
            <a:r>
              <a:rPr lang="de-AT"/>
              <a:t>Spezifischer Energieverbrauch – Verkehrsträgervergleich</a:t>
            </a:r>
          </a:p>
        </p:txBody>
      </p:sp>
      <p:sp>
        <p:nvSpPr>
          <p:cNvPr id="7" name="Textfeld 12">
            <a:extLst>
              <a:ext uri="{FF2B5EF4-FFF2-40B4-BE49-F238E27FC236}">
                <a16:creationId xmlns:a16="http://schemas.microsoft.com/office/drawing/2014/main" id="{4338C141-459D-15FB-21F3-F2F349B58305}"/>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Grafik: viadonau</a:t>
            </a:r>
          </a:p>
        </p:txBody>
      </p:sp>
      <p:sp>
        <p:nvSpPr>
          <p:cNvPr id="9" name="Textfeld 8">
            <a:extLst>
              <a:ext uri="{FF2B5EF4-FFF2-40B4-BE49-F238E27FC236}">
                <a16:creationId xmlns:a16="http://schemas.microsoft.com/office/drawing/2014/main" id="{45B1B16A-E148-554C-B887-DC69D65D2CDC}"/>
              </a:ext>
            </a:extLst>
          </p:cNvPr>
          <p:cNvSpPr txBox="1"/>
          <p:nvPr/>
        </p:nvSpPr>
        <p:spPr>
          <a:xfrm>
            <a:off x="727796" y="3002131"/>
            <a:ext cx="3462130" cy="1785104"/>
          </a:xfrm>
          <a:prstGeom prst="rect">
            <a:avLst/>
          </a:prstGeom>
          <a:noFill/>
        </p:spPr>
        <p:txBody>
          <a:bodyPr wrap="square">
            <a:spAutoFit/>
          </a:bodyPr>
          <a:lstStyle/>
          <a:p>
            <a:r>
              <a:rPr lang="de-AT" sz="2200"/>
              <a:t>Ein Binnenschiff kann eine Tonne Ladung bei gleichem Energieverbrauch beinahe </a:t>
            </a:r>
            <a:r>
              <a:rPr lang="de-AT" sz="2200" b="1"/>
              <a:t>viermal so weit </a:t>
            </a:r>
            <a:r>
              <a:rPr lang="de-AT" sz="2200"/>
              <a:t>transportieren wie ein LKW.</a:t>
            </a:r>
          </a:p>
        </p:txBody>
      </p:sp>
      <p:pic>
        <p:nvPicPr>
          <p:cNvPr id="8" name="Picture 2" descr="grafische Gegenüberstellung spezifischer Energieverbrauch: LKW, Bahn, Binnenschiff">
            <a:extLst>
              <a:ext uri="{FF2B5EF4-FFF2-40B4-BE49-F238E27FC236}">
                <a16:creationId xmlns:a16="http://schemas.microsoft.com/office/drawing/2014/main" id="{6E3D5908-7034-37B9-43E2-EFA08C46FAE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5066"/>
          <a:stretch>
            <a:fillRect/>
          </a:stretch>
        </p:blipFill>
        <p:spPr bwMode="auto">
          <a:xfrm>
            <a:off x="5055259" y="1800469"/>
            <a:ext cx="6408945" cy="375401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Grafik 11" descr="Informationen Silhouette">
            <a:extLst>
              <a:ext uri="{FF2B5EF4-FFF2-40B4-BE49-F238E27FC236}">
                <a16:creationId xmlns:a16="http://schemas.microsoft.com/office/drawing/2014/main" id="{9E50CC6F-4170-0EFA-95B6-C1E8F7D20D7E}"/>
              </a:ext>
            </a:extLst>
          </p:cNvPr>
          <p:cNvPicPr>
            <a:picLocks noChangeAspect="1"/>
          </p:cNvPicPr>
          <p:nvPr/>
        </p:nvPicPr>
        <p:blipFill>
          <a:blip>
            <a:extLst>
              <a:ext uri="{96DAC541-7B7A-43D3-8B79-37D633B846F1}">
                <asvg:svgBlip xmlns:asvg="http://schemas.microsoft.com/office/drawing/2016/SVG/main" r:embed="rId4"/>
              </a:ext>
            </a:extLst>
          </a:blip>
          <a:stretch>
            <a:fillRect/>
          </a:stretch>
        </p:blipFill>
        <p:spPr>
          <a:xfrm>
            <a:off x="1970375" y="2206434"/>
            <a:ext cx="669234" cy="669234"/>
          </a:xfrm>
          <a:prstGeom prst="rect">
            <a:avLst/>
          </a:prstGeom>
        </p:spPr>
      </p:pic>
    </p:spTree>
    <p:extLst>
      <p:ext uri="{BB962C8B-B14F-4D97-AF65-F5344CB8AC3E}">
        <p14:creationId xmlns:p14="http://schemas.microsoft.com/office/powerpoint/2010/main" val="1023416712"/>
      </p:ext>
    </p:extLst>
  </p:cSld>
  <p:clrMapOvr>
    <a:masterClrMapping/>
  </p:clrMapOvr>
  <p:transition spd="slow">
    <p:push/>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B0C715-1709-69C0-F695-6A12D39B1C5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EA6466A-ADC9-A73E-B2B6-8E58C16F6DFA}"/>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2A1AC908-E661-1E10-671C-4E083D8F59C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664624D9-5C5E-190F-DB8B-0F8576171B5F}"/>
              </a:ext>
            </a:extLst>
          </p:cNvPr>
          <p:cNvSpPr>
            <a:spLocks noGrp="1"/>
          </p:cNvSpPr>
          <p:nvPr>
            <p:ph type="title"/>
          </p:nvPr>
        </p:nvSpPr>
        <p:spPr/>
        <p:txBody>
          <a:bodyPr/>
          <a:lstStyle/>
          <a:p>
            <a:r>
              <a:rPr lang="de-AT"/>
              <a:t>Transportketten</a:t>
            </a:r>
          </a:p>
        </p:txBody>
      </p:sp>
      <p:sp>
        <p:nvSpPr>
          <p:cNvPr id="24" name="Inhaltsplatzhalter 23">
            <a:extLst>
              <a:ext uri="{FF2B5EF4-FFF2-40B4-BE49-F238E27FC236}">
                <a16:creationId xmlns:a16="http://schemas.microsoft.com/office/drawing/2014/main" id="{6E1A6645-BAF8-62DD-A1BA-9FE9BC1184D9}"/>
              </a:ext>
            </a:extLst>
          </p:cNvPr>
          <p:cNvSpPr>
            <a:spLocks noGrp="1"/>
          </p:cNvSpPr>
          <p:nvPr>
            <p:ph idx="1"/>
          </p:nvPr>
        </p:nvSpPr>
        <p:spPr>
          <a:xfrm>
            <a:off x="592538" y="1893203"/>
            <a:ext cx="3671349" cy="1192674"/>
          </a:xfrm>
        </p:spPr>
        <p:txBody>
          <a:bodyPr/>
          <a:lstStyle/>
          <a:p>
            <a:pPr marL="0" indent="0" algn="ctr">
              <a:buNone/>
            </a:pPr>
            <a:r>
              <a:rPr lang="de-AT"/>
              <a:t>Transporte auf einem Verkehrsträger, = </a:t>
            </a:r>
            <a:r>
              <a:rPr lang="de-AT" b="1"/>
              <a:t>unimodaler Verkehr</a:t>
            </a:r>
          </a:p>
          <a:p>
            <a:pPr marL="0" indent="0" algn="ctr">
              <a:buNone/>
            </a:pPr>
            <a:r>
              <a:rPr lang="de-AT"/>
              <a:t>z.B. Straße</a:t>
            </a:r>
            <a:endParaRPr lang="de-AT" b="1"/>
          </a:p>
          <a:p>
            <a:endParaRPr lang="de-AT" sz="2800"/>
          </a:p>
        </p:txBody>
      </p:sp>
      <p:sp>
        <p:nvSpPr>
          <p:cNvPr id="23" name="Datumsplatzhalter 22">
            <a:extLst>
              <a:ext uri="{FF2B5EF4-FFF2-40B4-BE49-F238E27FC236}">
                <a16:creationId xmlns:a16="http://schemas.microsoft.com/office/drawing/2014/main" id="{4B736E51-3097-6790-88D6-865A5C8A516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3A015A3-567F-D4EB-F733-1E80455A60F1}"/>
              </a:ext>
            </a:extLst>
          </p:cNvPr>
          <p:cNvSpPr>
            <a:spLocks noGrp="1"/>
          </p:cNvSpPr>
          <p:nvPr>
            <p:ph type="sldNum" sz="quarter" idx="12"/>
          </p:nvPr>
        </p:nvSpPr>
        <p:spPr/>
        <p:txBody>
          <a:bodyPr/>
          <a:lstStyle/>
          <a:p>
            <a:fld id="{0AF89F37-6AD9-4F74-BC17-19E39A25D257}" type="slidenum">
              <a:rPr lang="de-AT" smtClean="0"/>
              <a:t>31</a:t>
            </a:fld>
            <a:endParaRPr lang="de-AT"/>
          </a:p>
        </p:txBody>
      </p:sp>
      <p:sp>
        <p:nvSpPr>
          <p:cNvPr id="8" name="Datumsplatzhalter 22">
            <a:extLst>
              <a:ext uri="{FF2B5EF4-FFF2-40B4-BE49-F238E27FC236}">
                <a16:creationId xmlns:a16="http://schemas.microsoft.com/office/drawing/2014/main" id="{50829708-ACFD-06A8-123F-69A0BC2F1D7B}"/>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7" name="Fußzeilenplatzhalter 2">
            <a:extLst>
              <a:ext uri="{FF2B5EF4-FFF2-40B4-BE49-F238E27FC236}">
                <a16:creationId xmlns:a16="http://schemas.microsoft.com/office/drawing/2014/main" id="{115CEF6D-D74F-5A5A-8721-44238F11120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3" name="Inhaltsplatzhalter 23">
            <a:extLst>
              <a:ext uri="{FF2B5EF4-FFF2-40B4-BE49-F238E27FC236}">
                <a16:creationId xmlns:a16="http://schemas.microsoft.com/office/drawing/2014/main" id="{623FBA5F-88E7-D174-2CCE-1C4F4D3E46A5}"/>
              </a:ext>
            </a:extLst>
          </p:cNvPr>
          <p:cNvSpPr txBox="1">
            <a:spLocks/>
          </p:cNvSpPr>
          <p:nvPr/>
        </p:nvSpPr>
        <p:spPr>
          <a:xfrm>
            <a:off x="6310370" y="1893203"/>
            <a:ext cx="4766820" cy="1192674"/>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de-AT"/>
              <a:t>Mehrere Verkehrsträger = </a:t>
            </a:r>
            <a:r>
              <a:rPr lang="de-AT" b="1"/>
              <a:t>multimodaler Verkehr</a:t>
            </a:r>
          </a:p>
          <a:p>
            <a:pPr marL="0" indent="0" algn="ctr">
              <a:buFont typeface="Arial" panose="020B0604020202020204" pitchFamily="34" charset="0"/>
              <a:buNone/>
            </a:pPr>
            <a:r>
              <a:rPr lang="de-AT"/>
              <a:t>z.B. Güterumschlag von einem Lkw auf ein Binnenschiff</a:t>
            </a:r>
          </a:p>
          <a:p>
            <a:endParaRPr lang="de-AT" sz="2800"/>
          </a:p>
        </p:txBody>
      </p:sp>
      <p:grpSp>
        <p:nvGrpSpPr>
          <p:cNvPr id="4" name="Group 8" descr="Grafik unimodaler Verkehr: Absender - LKW - Empfänger">
            <a:extLst>
              <a:ext uri="{FF2B5EF4-FFF2-40B4-BE49-F238E27FC236}">
                <a16:creationId xmlns:a16="http://schemas.microsoft.com/office/drawing/2014/main" id="{0E7D92BC-3BD4-9F25-767F-4A7C0FF3BC00}"/>
              </a:ext>
            </a:extLst>
          </p:cNvPr>
          <p:cNvGrpSpPr/>
          <p:nvPr/>
        </p:nvGrpSpPr>
        <p:grpSpPr>
          <a:xfrm>
            <a:off x="769458" y="3849720"/>
            <a:ext cx="3671349" cy="1318450"/>
            <a:chOff x="1160436" y="4556594"/>
            <a:chExt cx="4105434" cy="1349446"/>
          </a:xfrm>
        </p:grpSpPr>
        <p:pic>
          <p:nvPicPr>
            <p:cNvPr id="9" name="Picture 9" descr="A white building with green leaves and a chimney&#10;&#10;Description automatically generated">
              <a:extLst>
                <a:ext uri="{FF2B5EF4-FFF2-40B4-BE49-F238E27FC236}">
                  <a16:creationId xmlns:a16="http://schemas.microsoft.com/office/drawing/2014/main" id="{3CBBC66C-7925-6BAE-8CA8-EDD23B58B09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303109" y="4556594"/>
              <a:ext cx="688419" cy="688419"/>
            </a:xfrm>
            <a:prstGeom prst="rect">
              <a:avLst/>
            </a:prstGeom>
          </p:spPr>
        </p:pic>
        <p:cxnSp>
          <p:nvCxnSpPr>
            <p:cNvPr id="10" name="Straight Arrow Connector 10">
              <a:extLst>
                <a:ext uri="{FF2B5EF4-FFF2-40B4-BE49-F238E27FC236}">
                  <a16:creationId xmlns:a16="http://schemas.microsoft.com/office/drawing/2014/main" id="{C0A4F0AE-6F0A-6DF8-F83C-EE0D8ED43EBC}"/>
                </a:ext>
              </a:extLst>
            </p:cNvPr>
            <p:cNvCxnSpPr>
              <a:cxnSpLocks/>
            </p:cNvCxnSpPr>
            <p:nvPr/>
          </p:nvCxnSpPr>
          <p:spPr>
            <a:xfrm>
              <a:off x="2217097" y="5078888"/>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11" name="Picture 11" descr="A yellow and blue building with boxes on a conveyor belt&#10;&#10;Description automatically generated">
              <a:extLst>
                <a:ext uri="{FF2B5EF4-FFF2-40B4-BE49-F238E27FC236}">
                  <a16:creationId xmlns:a16="http://schemas.microsoft.com/office/drawing/2014/main" id="{7A41463A-8453-996B-E20A-1D66E7603C0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180203" y="4556594"/>
              <a:ext cx="687600" cy="687600"/>
            </a:xfrm>
            <a:prstGeom prst="rect">
              <a:avLst/>
            </a:prstGeom>
          </p:spPr>
        </p:pic>
        <p:sp>
          <p:nvSpPr>
            <p:cNvPr id="12" name="TextBox 13">
              <a:extLst>
                <a:ext uri="{FF2B5EF4-FFF2-40B4-BE49-F238E27FC236}">
                  <a16:creationId xmlns:a16="http://schemas.microsoft.com/office/drawing/2014/main" id="{2957F122-477A-99F5-3966-4EFB18F1EEDD}"/>
                </a:ext>
              </a:extLst>
            </p:cNvPr>
            <p:cNvSpPr txBox="1"/>
            <p:nvPr/>
          </p:nvSpPr>
          <p:spPr>
            <a:xfrm>
              <a:off x="1160436" y="5228733"/>
              <a:ext cx="1250683" cy="397107"/>
            </a:xfrm>
            <a:prstGeom prst="rect">
              <a:avLst/>
            </a:prstGeom>
            <a:noFill/>
          </p:spPr>
          <p:txBody>
            <a:bodyPr wrap="square" rtlCol="0">
              <a:spAutoFit/>
            </a:bodyPr>
            <a:lstStyle/>
            <a:p>
              <a:r>
                <a:rPr lang="de-AT" sz="1200"/>
                <a:t>Absender</a:t>
              </a:r>
            </a:p>
          </p:txBody>
        </p:sp>
        <p:sp>
          <p:nvSpPr>
            <p:cNvPr id="13" name="TextBox 14">
              <a:extLst>
                <a:ext uri="{FF2B5EF4-FFF2-40B4-BE49-F238E27FC236}">
                  <a16:creationId xmlns:a16="http://schemas.microsoft.com/office/drawing/2014/main" id="{21BAE80C-633F-0878-23CA-7E4656F043C7}"/>
                </a:ext>
              </a:extLst>
            </p:cNvPr>
            <p:cNvSpPr txBox="1"/>
            <p:nvPr/>
          </p:nvSpPr>
          <p:spPr>
            <a:xfrm>
              <a:off x="4015187" y="5244194"/>
              <a:ext cx="1250683" cy="661846"/>
            </a:xfrm>
            <a:prstGeom prst="rect">
              <a:avLst/>
            </a:prstGeom>
            <a:noFill/>
          </p:spPr>
          <p:txBody>
            <a:bodyPr wrap="square" rtlCol="0">
              <a:spAutoFit/>
            </a:bodyPr>
            <a:lstStyle/>
            <a:p>
              <a:r>
                <a:rPr lang="de-AT" sz="1200"/>
                <a:t>Empfänger</a:t>
              </a:r>
            </a:p>
          </p:txBody>
        </p:sp>
      </p:grpSp>
      <p:pic>
        <p:nvPicPr>
          <p:cNvPr id="14" name="Picture 2" descr="A blue truck with black background&#10;&#10;Description automatically generated">
            <a:extLst>
              <a:ext uri="{FF2B5EF4-FFF2-40B4-BE49-F238E27FC236}">
                <a16:creationId xmlns:a16="http://schemas.microsoft.com/office/drawing/2014/main" id="{C52CA384-FDF5-5D63-8199-EB24C4D9D63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455245" y="3849720"/>
            <a:ext cx="535824" cy="517419"/>
          </a:xfrm>
          <a:prstGeom prst="rect">
            <a:avLst/>
          </a:prstGeom>
        </p:spPr>
      </p:pic>
      <p:pic>
        <p:nvPicPr>
          <p:cNvPr id="18" name="Picture 3" descr="A blue truck with black background&#10;&#10;Description automatically generated">
            <a:extLst>
              <a:ext uri="{FF2B5EF4-FFF2-40B4-BE49-F238E27FC236}">
                <a16:creationId xmlns:a16="http://schemas.microsoft.com/office/drawing/2014/main" id="{28933CF5-FA80-2D56-1291-FF9C25BB56F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797687" y="3846159"/>
            <a:ext cx="535824" cy="517419"/>
          </a:xfrm>
          <a:prstGeom prst="rect">
            <a:avLst/>
          </a:prstGeom>
        </p:spPr>
      </p:pic>
      <p:grpSp>
        <p:nvGrpSpPr>
          <p:cNvPr id="19" name="Group 15" descr="Grafik multimodaler Verkehr: Absender, Vorlauf mit LKW, Umschlag, Hauptlauf mit LKW, Schiff oder Zug, Umschlag, Nachlauf, Empfänger">
            <a:extLst>
              <a:ext uri="{FF2B5EF4-FFF2-40B4-BE49-F238E27FC236}">
                <a16:creationId xmlns:a16="http://schemas.microsoft.com/office/drawing/2014/main" id="{240E5E7B-C04F-BBC5-358F-0F73745FC290}"/>
              </a:ext>
            </a:extLst>
          </p:cNvPr>
          <p:cNvGrpSpPr/>
          <p:nvPr/>
        </p:nvGrpSpPr>
        <p:grpSpPr>
          <a:xfrm>
            <a:off x="6055834" y="3556970"/>
            <a:ext cx="5491002" cy="2261790"/>
            <a:chOff x="6096001" y="4188134"/>
            <a:chExt cx="5051578" cy="2240068"/>
          </a:xfrm>
        </p:grpSpPr>
        <p:pic>
          <p:nvPicPr>
            <p:cNvPr id="20" name="Picture 16" descr="A white building with green leaves and a chimney&#10;&#10;Description automatically generated">
              <a:extLst>
                <a:ext uri="{FF2B5EF4-FFF2-40B4-BE49-F238E27FC236}">
                  <a16:creationId xmlns:a16="http://schemas.microsoft.com/office/drawing/2014/main" id="{DC2FABC6-EC5C-31CB-FC87-C2B608D53AF8}"/>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215922"/>
              <a:ext cx="344619" cy="344619"/>
            </a:xfrm>
            <a:prstGeom prst="rect">
              <a:avLst/>
            </a:prstGeom>
          </p:spPr>
        </p:pic>
        <p:cxnSp>
          <p:nvCxnSpPr>
            <p:cNvPr id="21" name="Straight Arrow Connector 17">
              <a:extLst>
                <a:ext uri="{FF2B5EF4-FFF2-40B4-BE49-F238E27FC236}">
                  <a16:creationId xmlns:a16="http://schemas.microsoft.com/office/drawing/2014/main" id="{A3EFC8E2-B1AF-6084-0A2F-51645729F6E8}"/>
                </a:ext>
              </a:extLst>
            </p:cNvPr>
            <p:cNvCxnSpPr>
              <a:cxnSpLocks/>
            </p:cNvCxnSpPr>
            <p:nvPr/>
          </p:nvCxnSpPr>
          <p:spPr>
            <a:xfrm>
              <a:off x="6541754" y="4434341"/>
              <a:ext cx="641405" cy="244505"/>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22" name="Picture 18" descr="A white building with green leaves and a chimney&#10;&#10;Description automatically generated">
              <a:extLst>
                <a:ext uri="{FF2B5EF4-FFF2-40B4-BE49-F238E27FC236}">
                  <a16:creationId xmlns:a16="http://schemas.microsoft.com/office/drawing/2014/main" id="{24E54B73-8352-F266-64D1-A20301B38590}"/>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4649095"/>
              <a:ext cx="344619" cy="344619"/>
            </a:xfrm>
            <a:prstGeom prst="rect">
              <a:avLst/>
            </a:prstGeom>
          </p:spPr>
        </p:pic>
        <p:pic>
          <p:nvPicPr>
            <p:cNvPr id="25" name="Picture 19" descr="A white building with green leaves and a chimney&#10;&#10;Description automatically generated">
              <a:extLst>
                <a:ext uri="{FF2B5EF4-FFF2-40B4-BE49-F238E27FC236}">
                  <a16:creationId xmlns:a16="http://schemas.microsoft.com/office/drawing/2014/main" id="{E39D8094-6E03-9C4A-AC62-9B8FA47DE78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97135" y="5067584"/>
              <a:ext cx="344619" cy="344619"/>
            </a:xfrm>
            <a:prstGeom prst="rect">
              <a:avLst/>
            </a:prstGeom>
          </p:spPr>
        </p:pic>
        <p:pic>
          <p:nvPicPr>
            <p:cNvPr id="26" name="Picture 20" descr="A yellow and blue building with boxes on a conveyor belt&#10;&#10;Description automatically generated">
              <a:extLst>
                <a:ext uri="{FF2B5EF4-FFF2-40B4-BE49-F238E27FC236}">
                  <a16:creationId xmlns:a16="http://schemas.microsoft.com/office/drawing/2014/main" id="{4AA2E0F1-932E-D9F3-38DB-501B4A7B2D5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196026"/>
              <a:ext cx="345600" cy="345600"/>
            </a:xfrm>
            <a:prstGeom prst="rect">
              <a:avLst/>
            </a:prstGeom>
          </p:spPr>
        </p:pic>
        <p:pic>
          <p:nvPicPr>
            <p:cNvPr id="27" name="Picture 21" descr="A yellow and blue building with boxes on a conveyor belt&#10;&#10;Description automatically generated">
              <a:extLst>
                <a:ext uri="{FF2B5EF4-FFF2-40B4-BE49-F238E27FC236}">
                  <a16:creationId xmlns:a16="http://schemas.microsoft.com/office/drawing/2014/main" id="{AEC20B3F-51C1-61FC-3E34-3D3B211363EF}"/>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4592206"/>
              <a:ext cx="345600" cy="345600"/>
            </a:xfrm>
            <a:prstGeom prst="rect">
              <a:avLst/>
            </a:prstGeom>
          </p:spPr>
        </p:pic>
        <p:pic>
          <p:nvPicPr>
            <p:cNvPr id="28" name="Picture 22" descr="A yellow and blue building with boxes on a conveyor belt&#10;&#10;Description automatically generated">
              <a:extLst>
                <a:ext uri="{FF2B5EF4-FFF2-40B4-BE49-F238E27FC236}">
                  <a16:creationId xmlns:a16="http://schemas.microsoft.com/office/drawing/2014/main" id="{01BF418F-D39F-3E55-8FF7-56EAE6D495A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728493" y="5011676"/>
              <a:ext cx="345600" cy="345600"/>
            </a:xfrm>
            <a:prstGeom prst="rect">
              <a:avLst/>
            </a:prstGeom>
          </p:spPr>
        </p:pic>
        <p:cxnSp>
          <p:nvCxnSpPr>
            <p:cNvPr id="29" name="Straight Arrow Connector 23">
              <a:extLst>
                <a:ext uri="{FF2B5EF4-FFF2-40B4-BE49-F238E27FC236}">
                  <a16:creationId xmlns:a16="http://schemas.microsoft.com/office/drawing/2014/main" id="{1F9EC04C-BF02-5BC1-A84B-2D4A837D28F3}"/>
                </a:ext>
              </a:extLst>
            </p:cNvPr>
            <p:cNvCxnSpPr>
              <a:cxnSpLocks/>
            </p:cNvCxnSpPr>
            <p:nvPr/>
          </p:nvCxnSpPr>
          <p:spPr>
            <a:xfrm>
              <a:off x="6541754" y="4875734"/>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0" name="Straight Arrow Connector 24">
              <a:extLst>
                <a:ext uri="{FF2B5EF4-FFF2-40B4-BE49-F238E27FC236}">
                  <a16:creationId xmlns:a16="http://schemas.microsoft.com/office/drawing/2014/main" id="{A6D28F03-1CE3-35DA-39F8-4C9CC022518B}"/>
                </a:ext>
              </a:extLst>
            </p:cNvPr>
            <p:cNvCxnSpPr>
              <a:cxnSpLocks/>
            </p:cNvCxnSpPr>
            <p:nvPr/>
          </p:nvCxnSpPr>
          <p:spPr>
            <a:xfrm flipV="1">
              <a:off x="6559273" y="5048202"/>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1" name="Straight Arrow Connector 25">
              <a:extLst>
                <a:ext uri="{FF2B5EF4-FFF2-40B4-BE49-F238E27FC236}">
                  <a16:creationId xmlns:a16="http://schemas.microsoft.com/office/drawing/2014/main" id="{47AA6786-6DC7-7EC3-0142-2902EC6E9F40}"/>
                </a:ext>
              </a:extLst>
            </p:cNvPr>
            <p:cNvCxnSpPr>
              <a:cxnSpLocks/>
            </p:cNvCxnSpPr>
            <p:nvPr/>
          </p:nvCxnSpPr>
          <p:spPr>
            <a:xfrm flipV="1">
              <a:off x="9991097" y="4391610"/>
              <a:ext cx="641405" cy="220414"/>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2" name="Straight Arrow Connector 26">
              <a:extLst>
                <a:ext uri="{FF2B5EF4-FFF2-40B4-BE49-F238E27FC236}">
                  <a16:creationId xmlns:a16="http://schemas.microsoft.com/office/drawing/2014/main" id="{BED4288C-CCA5-D3CE-85EB-FBE0F3DA7B93}"/>
                </a:ext>
              </a:extLst>
            </p:cNvPr>
            <p:cNvCxnSpPr>
              <a:cxnSpLocks/>
            </p:cNvCxnSpPr>
            <p:nvPr/>
          </p:nvCxnSpPr>
          <p:spPr>
            <a:xfrm flipV="1">
              <a:off x="9991097" y="4772907"/>
              <a:ext cx="641405" cy="0"/>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cxnSp>
          <p:nvCxnSpPr>
            <p:cNvPr id="33" name="Straight Arrow Connector 27">
              <a:extLst>
                <a:ext uri="{FF2B5EF4-FFF2-40B4-BE49-F238E27FC236}">
                  <a16:creationId xmlns:a16="http://schemas.microsoft.com/office/drawing/2014/main" id="{B569DEA2-C658-3696-FB09-2379A300ED39}"/>
                </a:ext>
              </a:extLst>
            </p:cNvPr>
            <p:cNvCxnSpPr>
              <a:cxnSpLocks/>
            </p:cNvCxnSpPr>
            <p:nvPr/>
          </p:nvCxnSpPr>
          <p:spPr>
            <a:xfrm>
              <a:off x="10008616" y="4945375"/>
              <a:ext cx="606365" cy="264081"/>
            </a:xfrm>
            <a:prstGeom prst="straightConnector1">
              <a:avLst/>
            </a:prstGeom>
            <a:ln w="38100">
              <a:tailEnd type="triangle"/>
            </a:ln>
          </p:spPr>
          <p:style>
            <a:lnRef idx="2">
              <a:schemeClr val="dk1"/>
            </a:lnRef>
            <a:fillRef idx="0">
              <a:schemeClr val="dk1"/>
            </a:fillRef>
            <a:effectRef idx="1">
              <a:schemeClr val="dk1"/>
            </a:effectRef>
            <a:fontRef idx="minor">
              <a:schemeClr val="tx1"/>
            </a:fontRef>
          </p:style>
        </p:cxnSp>
        <p:pic>
          <p:nvPicPr>
            <p:cNvPr id="34" name="Picture 28" descr="A blue storage shed with boxes&#10;&#10;Description automatically generated">
              <a:extLst>
                <a:ext uri="{FF2B5EF4-FFF2-40B4-BE49-F238E27FC236}">
                  <a16:creationId xmlns:a16="http://schemas.microsoft.com/office/drawing/2014/main" id="{95EA8B2C-B46D-C8D2-0EFF-BD0525E0B39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261629" y="4727594"/>
              <a:ext cx="345600" cy="345600"/>
            </a:xfrm>
            <a:prstGeom prst="rect">
              <a:avLst/>
            </a:prstGeom>
          </p:spPr>
        </p:pic>
        <p:pic>
          <p:nvPicPr>
            <p:cNvPr id="35" name="Picture 29" descr="A blue storage shed with boxes&#10;&#10;Description automatically generated">
              <a:extLst>
                <a:ext uri="{FF2B5EF4-FFF2-40B4-BE49-F238E27FC236}">
                  <a16:creationId xmlns:a16="http://schemas.microsoft.com/office/drawing/2014/main" id="{39A08515-DC3E-5FFF-6FF7-94137FFCC98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9561980" y="4703916"/>
              <a:ext cx="345600" cy="345600"/>
            </a:xfrm>
            <a:prstGeom prst="rect">
              <a:avLst/>
            </a:prstGeom>
          </p:spPr>
        </p:pic>
        <p:pic>
          <p:nvPicPr>
            <p:cNvPr id="36" name="Picture 30" descr="A blue and black logo&#10;&#10;Description automatically generated">
              <a:extLst>
                <a:ext uri="{FF2B5EF4-FFF2-40B4-BE49-F238E27FC236}">
                  <a16:creationId xmlns:a16="http://schemas.microsoft.com/office/drawing/2014/main" id="{9DCC66F4-5BDB-E523-8012-72530CA1ADD5}"/>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581364" y="4900394"/>
              <a:ext cx="687600" cy="687600"/>
            </a:xfrm>
            <a:prstGeom prst="rect">
              <a:avLst/>
            </a:prstGeom>
          </p:spPr>
        </p:pic>
        <p:pic>
          <p:nvPicPr>
            <p:cNvPr id="37" name="Picture 31" descr="A blue truck with black background&#10;&#10;Description automatically generated">
              <a:extLst>
                <a:ext uri="{FF2B5EF4-FFF2-40B4-BE49-F238E27FC236}">
                  <a16:creationId xmlns:a16="http://schemas.microsoft.com/office/drawing/2014/main" id="{8F74BE75-13CD-46AF-D042-6F395ACB2E7C}"/>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7835242" y="4890360"/>
              <a:ext cx="687600" cy="687600"/>
            </a:xfrm>
            <a:prstGeom prst="rect">
              <a:avLst/>
            </a:prstGeom>
          </p:spPr>
        </p:pic>
        <p:pic>
          <p:nvPicPr>
            <p:cNvPr id="38" name="Picture 32" descr="A ship with containers on it&#10;&#10;Description automatically generated">
              <a:extLst>
                <a:ext uri="{FF2B5EF4-FFF2-40B4-BE49-F238E27FC236}">
                  <a16:creationId xmlns:a16="http://schemas.microsoft.com/office/drawing/2014/main" id="{E400F2A7-7F46-841B-F865-45A26A48A170}"/>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8275033" y="4188134"/>
              <a:ext cx="687600" cy="687600"/>
            </a:xfrm>
            <a:prstGeom prst="rect">
              <a:avLst/>
            </a:prstGeom>
          </p:spPr>
        </p:pic>
        <p:cxnSp>
          <p:nvCxnSpPr>
            <p:cNvPr id="39" name="Straight Arrow Connector 33">
              <a:extLst>
                <a:ext uri="{FF2B5EF4-FFF2-40B4-BE49-F238E27FC236}">
                  <a16:creationId xmlns:a16="http://schemas.microsoft.com/office/drawing/2014/main" id="{DFF4B07A-CFC9-14AD-241D-85E162243CFC}"/>
                </a:ext>
              </a:extLst>
            </p:cNvPr>
            <p:cNvCxnSpPr>
              <a:cxnSpLocks/>
            </p:cNvCxnSpPr>
            <p:nvPr/>
          </p:nvCxnSpPr>
          <p:spPr>
            <a:xfrm>
              <a:off x="7731367" y="4911596"/>
              <a:ext cx="1749422" cy="0"/>
            </a:xfrm>
            <a:prstGeom prst="straightConnector1">
              <a:avLst/>
            </a:prstGeom>
            <a:ln w="57150">
              <a:tailEnd type="triangle"/>
            </a:ln>
          </p:spPr>
          <p:style>
            <a:lnRef idx="2">
              <a:schemeClr val="dk1"/>
            </a:lnRef>
            <a:fillRef idx="0">
              <a:schemeClr val="dk1"/>
            </a:fillRef>
            <a:effectRef idx="1">
              <a:schemeClr val="dk1"/>
            </a:effectRef>
            <a:fontRef idx="minor">
              <a:schemeClr val="tx1"/>
            </a:fontRef>
          </p:style>
        </p:cxnSp>
        <p:pic>
          <p:nvPicPr>
            <p:cNvPr id="40" name="Picture 34" descr="A blue truck with black background&#10;&#10;Description automatically generated">
              <a:extLst>
                <a:ext uri="{FF2B5EF4-FFF2-40B4-BE49-F238E27FC236}">
                  <a16:creationId xmlns:a16="http://schemas.microsoft.com/office/drawing/2014/main" id="{6D4F38A1-C5B4-49F9-E02D-BCC6E7BE2EC1}"/>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210993"/>
              <a:ext cx="345600" cy="345600"/>
            </a:xfrm>
            <a:prstGeom prst="rect">
              <a:avLst/>
            </a:prstGeom>
          </p:spPr>
        </p:pic>
        <p:pic>
          <p:nvPicPr>
            <p:cNvPr id="41" name="Picture 35" descr="A blue truck with black background&#10;&#10;Description automatically generated">
              <a:extLst>
                <a:ext uri="{FF2B5EF4-FFF2-40B4-BE49-F238E27FC236}">
                  <a16:creationId xmlns:a16="http://schemas.microsoft.com/office/drawing/2014/main" id="{312B9308-C4EB-1FEF-EBD7-F10474EA1A0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574048"/>
              <a:ext cx="345600" cy="345600"/>
            </a:xfrm>
            <a:prstGeom prst="rect">
              <a:avLst/>
            </a:prstGeom>
          </p:spPr>
        </p:pic>
        <p:pic>
          <p:nvPicPr>
            <p:cNvPr id="42" name="Picture 36" descr="A blue truck with black background&#10;&#10;Description automatically generated">
              <a:extLst>
                <a:ext uri="{FF2B5EF4-FFF2-40B4-BE49-F238E27FC236}">
                  <a16:creationId xmlns:a16="http://schemas.microsoft.com/office/drawing/2014/main" id="{E3398DD3-C824-A5A8-A856-73FF825CF077}"/>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6619748" y="4894784"/>
              <a:ext cx="345600" cy="345600"/>
            </a:xfrm>
            <a:prstGeom prst="rect">
              <a:avLst/>
            </a:prstGeom>
          </p:spPr>
        </p:pic>
        <p:pic>
          <p:nvPicPr>
            <p:cNvPr id="43" name="Picture 37" descr="A blue truck with black background&#10;&#10;Description automatically generated">
              <a:extLst>
                <a:ext uri="{FF2B5EF4-FFF2-40B4-BE49-F238E27FC236}">
                  <a16:creationId xmlns:a16="http://schemas.microsoft.com/office/drawing/2014/main" id="{CF7D7B67-890C-97B9-BF98-F0F6578A9DA4}"/>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202595"/>
              <a:ext cx="345600" cy="345600"/>
            </a:xfrm>
            <a:prstGeom prst="rect">
              <a:avLst/>
            </a:prstGeom>
          </p:spPr>
        </p:pic>
        <p:pic>
          <p:nvPicPr>
            <p:cNvPr id="44" name="Picture 38" descr="A blue truck with black background&#10;&#10;Description automatically generated">
              <a:extLst>
                <a:ext uri="{FF2B5EF4-FFF2-40B4-BE49-F238E27FC236}">
                  <a16:creationId xmlns:a16="http://schemas.microsoft.com/office/drawing/2014/main" id="{43D47A51-6E55-4C1A-810D-E15230ACE509}"/>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783919"/>
              <a:ext cx="345600" cy="345600"/>
            </a:xfrm>
            <a:prstGeom prst="rect">
              <a:avLst/>
            </a:prstGeom>
          </p:spPr>
        </p:pic>
        <p:pic>
          <p:nvPicPr>
            <p:cNvPr id="45" name="Picture 39" descr="A blue truck with black background&#10;&#10;Description automatically generated">
              <a:extLst>
                <a:ext uri="{FF2B5EF4-FFF2-40B4-BE49-F238E27FC236}">
                  <a16:creationId xmlns:a16="http://schemas.microsoft.com/office/drawing/2014/main" id="{21A98F49-2EE7-6857-D284-8B640B32CADE}"/>
                </a:ext>
              </a:extLst>
            </p:cNvPr>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10214917" y="4488161"/>
              <a:ext cx="345600" cy="345600"/>
            </a:xfrm>
            <a:prstGeom prst="rect">
              <a:avLst/>
            </a:prstGeom>
          </p:spPr>
        </p:pic>
        <p:sp>
          <p:nvSpPr>
            <p:cNvPr id="46" name="TextBox 40">
              <a:extLst>
                <a:ext uri="{FF2B5EF4-FFF2-40B4-BE49-F238E27FC236}">
                  <a16:creationId xmlns:a16="http://schemas.microsoft.com/office/drawing/2014/main" id="{EA0EB0D4-6F57-824D-B908-BFCE401BAFBB}"/>
                </a:ext>
              </a:extLst>
            </p:cNvPr>
            <p:cNvSpPr txBox="1"/>
            <p:nvPr/>
          </p:nvSpPr>
          <p:spPr>
            <a:xfrm>
              <a:off x="6096001" y="5393802"/>
              <a:ext cx="830132" cy="631570"/>
            </a:xfrm>
            <a:prstGeom prst="rect">
              <a:avLst/>
            </a:prstGeom>
            <a:noFill/>
          </p:spPr>
          <p:txBody>
            <a:bodyPr wrap="square" rtlCol="0">
              <a:spAutoFit/>
            </a:bodyPr>
            <a:lstStyle/>
            <a:p>
              <a:r>
                <a:rPr lang="de-AT" sz="1200" b="1"/>
                <a:t>Vorlauf</a:t>
              </a:r>
            </a:p>
          </p:txBody>
        </p:sp>
        <p:sp>
          <p:nvSpPr>
            <p:cNvPr id="47" name="TextBox 41">
              <a:extLst>
                <a:ext uri="{FF2B5EF4-FFF2-40B4-BE49-F238E27FC236}">
                  <a16:creationId xmlns:a16="http://schemas.microsoft.com/office/drawing/2014/main" id="{8AD2324E-E12D-961D-E3EE-DDA604670A6B}"/>
                </a:ext>
              </a:extLst>
            </p:cNvPr>
            <p:cNvSpPr txBox="1"/>
            <p:nvPr/>
          </p:nvSpPr>
          <p:spPr>
            <a:xfrm>
              <a:off x="8074745" y="5412203"/>
              <a:ext cx="1065197" cy="631570"/>
            </a:xfrm>
            <a:prstGeom prst="rect">
              <a:avLst/>
            </a:prstGeom>
            <a:noFill/>
          </p:spPr>
          <p:txBody>
            <a:bodyPr wrap="square" rtlCol="0">
              <a:spAutoFit/>
            </a:bodyPr>
            <a:lstStyle/>
            <a:p>
              <a:r>
                <a:rPr lang="de-AT" sz="1200" b="1"/>
                <a:t>Hauptlauf</a:t>
              </a:r>
            </a:p>
          </p:txBody>
        </p:sp>
        <p:sp>
          <p:nvSpPr>
            <p:cNvPr id="48" name="TextBox 42">
              <a:extLst>
                <a:ext uri="{FF2B5EF4-FFF2-40B4-BE49-F238E27FC236}">
                  <a16:creationId xmlns:a16="http://schemas.microsoft.com/office/drawing/2014/main" id="{CE58F411-AB47-70E1-B38A-31C72AC7D1EE}"/>
                </a:ext>
              </a:extLst>
            </p:cNvPr>
            <p:cNvSpPr txBox="1"/>
            <p:nvPr/>
          </p:nvSpPr>
          <p:spPr>
            <a:xfrm>
              <a:off x="10082382" y="5391433"/>
              <a:ext cx="1065197" cy="378942"/>
            </a:xfrm>
            <a:prstGeom prst="rect">
              <a:avLst/>
            </a:prstGeom>
            <a:noFill/>
          </p:spPr>
          <p:txBody>
            <a:bodyPr wrap="square" rtlCol="0">
              <a:spAutoFit/>
            </a:bodyPr>
            <a:lstStyle/>
            <a:p>
              <a:r>
                <a:rPr lang="de-AT" sz="1200" b="1"/>
                <a:t>Nachlauf</a:t>
              </a:r>
            </a:p>
          </p:txBody>
        </p:sp>
        <p:sp>
          <p:nvSpPr>
            <p:cNvPr id="49" name="TextBox 43">
              <a:extLst>
                <a:ext uri="{FF2B5EF4-FFF2-40B4-BE49-F238E27FC236}">
                  <a16:creationId xmlns:a16="http://schemas.microsoft.com/office/drawing/2014/main" id="{ECF0723D-FBBB-18D6-0CE0-98972612D1D9}"/>
                </a:ext>
              </a:extLst>
            </p:cNvPr>
            <p:cNvSpPr txBox="1"/>
            <p:nvPr/>
          </p:nvSpPr>
          <p:spPr>
            <a:xfrm>
              <a:off x="6703092" y="5796632"/>
              <a:ext cx="1660387" cy="631570"/>
            </a:xfrm>
            <a:prstGeom prst="rect">
              <a:avLst/>
            </a:prstGeom>
            <a:noFill/>
          </p:spPr>
          <p:txBody>
            <a:bodyPr wrap="square" rtlCol="0">
              <a:spAutoFit/>
            </a:bodyPr>
            <a:lstStyle/>
            <a:p>
              <a:r>
                <a:rPr lang="de-AT" sz="1200" b="1"/>
                <a:t>Umschlagspunkt</a:t>
              </a:r>
            </a:p>
          </p:txBody>
        </p:sp>
        <p:cxnSp>
          <p:nvCxnSpPr>
            <p:cNvPr id="50" name="Straight Arrow Connector 44">
              <a:extLst>
                <a:ext uri="{FF2B5EF4-FFF2-40B4-BE49-F238E27FC236}">
                  <a16:creationId xmlns:a16="http://schemas.microsoft.com/office/drawing/2014/main" id="{5A3A0026-9D23-95B0-ABE3-966E5DF3A74E}"/>
                </a:ext>
              </a:extLst>
            </p:cNvPr>
            <p:cNvCxnSpPr>
              <a:cxnSpLocks/>
            </p:cNvCxnSpPr>
            <p:nvPr/>
          </p:nvCxnSpPr>
          <p:spPr>
            <a:xfrm flipH="1">
              <a:off x="7434428" y="5129519"/>
              <a:ext cx="1" cy="741256"/>
            </a:xfrm>
            <a:prstGeom prst="straightConnector1">
              <a:avLst/>
            </a:prstGeom>
            <a:ln>
              <a:solidFill>
                <a:schemeClr val="tx1"/>
              </a:solidFill>
              <a:prstDash val="lgDash"/>
              <a:tailEnd type="triangle"/>
            </a:ln>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3864703510"/>
      </p:ext>
    </p:extLst>
  </p:cSld>
  <p:clrMapOvr>
    <a:masterClrMapping/>
  </p:clrMapOvr>
  <p:transition spd="slow">
    <p:push/>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65B7A39-424E-8957-A3B3-581F0B8A4BB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4835DA0-8EF3-E8F6-670C-CD898443C76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3228E97-BDA0-027C-3883-60D81B8973DF}"/>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74A85658-44BD-AAEF-546A-4B083355EB79}"/>
              </a:ext>
            </a:extLst>
          </p:cNvPr>
          <p:cNvSpPr>
            <a:spLocks noGrp="1"/>
          </p:cNvSpPr>
          <p:nvPr>
            <p:ph type="sldNum" sz="quarter" idx="12"/>
          </p:nvPr>
        </p:nvSpPr>
        <p:spPr/>
        <p:txBody>
          <a:bodyPr/>
          <a:lstStyle/>
          <a:p>
            <a:fld id="{0AF89F37-6AD9-4F74-BC17-19E39A25D257}" type="slidenum">
              <a:rPr lang="de-AT" smtClean="0"/>
              <a:pPr/>
              <a:t>32</a:t>
            </a:fld>
            <a:endParaRPr lang="de-AT"/>
          </a:p>
        </p:txBody>
      </p:sp>
      <p:sp>
        <p:nvSpPr>
          <p:cNvPr id="5" name="Titel 4">
            <a:extLst>
              <a:ext uri="{FF2B5EF4-FFF2-40B4-BE49-F238E27FC236}">
                <a16:creationId xmlns:a16="http://schemas.microsoft.com/office/drawing/2014/main" id="{F1E4EAE0-6F39-BFE0-B713-21DA911CDC8A}"/>
              </a:ext>
            </a:extLst>
          </p:cNvPr>
          <p:cNvSpPr>
            <a:spLocks noGrp="1"/>
          </p:cNvSpPr>
          <p:nvPr>
            <p:ph type="title"/>
          </p:nvPr>
        </p:nvSpPr>
        <p:spPr/>
        <p:txBody>
          <a:bodyPr/>
          <a:lstStyle/>
          <a:p>
            <a:r>
              <a:rPr lang="de-AT"/>
              <a:t>Transportplanung mit der </a:t>
            </a:r>
            <a:r>
              <a:rPr lang="de-AT" err="1"/>
              <a:t>Logistify</a:t>
            </a:r>
            <a:r>
              <a:rPr lang="de-AT"/>
              <a:t>-App</a:t>
            </a:r>
          </a:p>
        </p:txBody>
      </p:sp>
      <p:sp>
        <p:nvSpPr>
          <p:cNvPr id="6" name="Inhaltsplatzhalter 5">
            <a:extLst>
              <a:ext uri="{FF2B5EF4-FFF2-40B4-BE49-F238E27FC236}">
                <a16:creationId xmlns:a16="http://schemas.microsoft.com/office/drawing/2014/main" id="{D1C407BF-2D62-E8AD-3B09-BB52E26D8B9D}"/>
              </a:ext>
            </a:extLst>
          </p:cNvPr>
          <p:cNvSpPr>
            <a:spLocks noGrp="1"/>
          </p:cNvSpPr>
          <p:nvPr>
            <p:ph idx="1"/>
          </p:nvPr>
        </p:nvSpPr>
        <p:spPr>
          <a:xfrm>
            <a:off x="4025348" y="2097157"/>
            <a:ext cx="7521610" cy="4079806"/>
          </a:xfrm>
        </p:spPr>
        <p:txBody>
          <a:bodyPr/>
          <a:lstStyle/>
          <a:p>
            <a:pPr marL="0" indent="0">
              <a:buNone/>
            </a:pPr>
            <a:r>
              <a:rPr lang="de-AT" sz="2400" b="1">
                <a:solidFill>
                  <a:schemeClr val="tx2"/>
                </a:solidFill>
              </a:rPr>
              <a:t>Spiel 2 - Transportketten</a:t>
            </a:r>
          </a:p>
          <a:p>
            <a:pPr marL="0" indent="0">
              <a:buNone/>
            </a:pPr>
            <a:endParaRPr lang="de-AT" sz="2400" b="1">
              <a:solidFill>
                <a:schemeClr val="tx2"/>
              </a:solidFill>
            </a:endParaRPr>
          </a:p>
          <a:p>
            <a:pPr marL="0" indent="0">
              <a:buNone/>
            </a:pPr>
            <a:r>
              <a:rPr lang="de-AT" sz="2400"/>
              <a:t>Plane anhand der Transportmittel, Produktionsstätten und Werke auf den Kärtchen den entsprechenden Transport. Damit der Transport bestmöglich ablaufen kann, musst du die geeigneten Transportmittel, welche ihre Vorteile speziell auch bei Langstrecken haben, auswählen.</a:t>
            </a:r>
          </a:p>
        </p:txBody>
      </p:sp>
      <p:sp>
        <p:nvSpPr>
          <p:cNvPr id="8" name="Datumsplatzhalter 22">
            <a:extLst>
              <a:ext uri="{FF2B5EF4-FFF2-40B4-BE49-F238E27FC236}">
                <a16:creationId xmlns:a16="http://schemas.microsoft.com/office/drawing/2014/main" id="{A0F879C4-3818-0160-A985-8EB6792B1160}"/>
              </a:ext>
            </a:extLst>
          </p:cNvPr>
          <p:cNvSpPr txBox="1">
            <a:spLocks/>
          </p:cNvSpPr>
          <p:nvPr/>
        </p:nvSpPr>
        <p:spPr>
          <a:xfrm>
            <a:off x="10674626" y="6268894"/>
            <a:ext cx="883093"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FH OÖ</a:t>
            </a:r>
          </a:p>
        </p:txBody>
      </p:sp>
      <p:pic>
        <p:nvPicPr>
          <p:cNvPr id="9" name="Picture 5">
            <a:extLst>
              <a:ext uri="{FF2B5EF4-FFF2-40B4-BE49-F238E27FC236}">
                <a16:creationId xmlns:a16="http://schemas.microsoft.com/office/drawing/2014/main" id="{05CA0EB1-2E08-CDBE-A310-ABBC117EF75E}"/>
              </a:ext>
              <a:ext uri="{C183D7F6-B498-43B3-948B-1728B52AA6E4}">
                <adec:decorative xmlns:adec="http://schemas.microsoft.com/office/drawing/2017/decorative" val="1"/>
              </a:ext>
            </a:extLst>
          </p:cNvPr>
          <p:cNvPicPr>
            <a:picLocks noChangeAspect="1"/>
          </p:cNvPicPr>
          <p:nvPr/>
        </p:nvPicPr>
        <p:blipFill>
          <a:blip r:embed="rId3"/>
          <a:stretch>
            <a:fillRect/>
          </a:stretch>
        </p:blipFill>
        <p:spPr>
          <a:xfrm>
            <a:off x="750370" y="2097157"/>
            <a:ext cx="2167732" cy="1923928"/>
          </a:xfrm>
          <a:prstGeom prst="rect">
            <a:avLst/>
          </a:prstGeom>
        </p:spPr>
      </p:pic>
      <p:sp>
        <p:nvSpPr>
          <p:cNvPr id="11" name="Textfeld 10">
            <a:extLst>
              <a:ext uri="{FF2B5EF4-FFF2-40B4-BE49-F238E27FC236}">
                <a16:creationId xmlns:a16="http://schemas.microsoft.com/office/drawing/2014/main" id="{B5C855AF-3D2D-C7D1-9C9F-ACA82C1A974F}"/>
              </a:ext>
            </a:extLst>
          </p:cNvPr>
          <p:cNvSpPr txBox="1"/>
          <p:nvPr/>
        </p:nvSpPr>
        <p:spPr>
          <a:xfrm>
            <a:off x="645042" y="4280776"/>
            <a:ext cx="2595115" cy="1815882"/>
          </a:xfrm>
          <a:prstGeom prst="rect">
            <a:avLst/>
          </a:prstGeom>
          <a:noFill/>
        </p:spPr>
        <p:txBody>
          <a:bodyPr wrap="square">
            <a:spAutoFit/>
          </a:bodyPr>
          <a:lstStyle/>
          <a:p>
            <a:r>
              <a:rPr lang="de-AT" sz="1600"/>
              <a:t>Download App unter: </a:t>
            </a:r>
            <a:r>
              <a:rPr lang="de-AT" sz="1600" err="1">
                <a:hlinkClick r:id="rId4"/>
              </a:rPr>
              <a:t>Logistify</a:t>
            </a:r>
            <a:r>
              <a:rPr lang="de-AT" sz="1600">
                <a:hlinkClick r:id="rId4"/>
              </a:rPr>
              <a:t> – Apps bei Google Play</a:t>
            </a:r>
            <a:endParaRPr lang="de-AT" sz="1600"/>
          </a:p>
          <a:p>
            <a:endParaRPr lang="de-AT" sz="1600"/>
          </a:p>
          <a:p>
            <a:r>
              <a:rPr lang="de-AT" sz="1600"/>
              <a:t>Erklärvideo: </a:t>
            </a:r>
            <a:r>
              <a:rPr lang="de-AT" sz="1600">
                <a:hlinkClick r:id="rId5"/>
              </a:rPr>
              <a:t>https://www.youtube.com/watch?v=kZhL5SPtn6A</a:t>
            </a:r>
            <a:endParaRPr lang="de-AT" sz="1600"/>
          </a:p>
        </p:txBody>
      </p:sp>
    </p:spTree>
    <p:extLst>
      <p:ext uri="{BB962C8B-B14F-4D97-AF65-F5344CB8AC3E}">
        <p14:creationId xmlns:p14="http://schemas.microsoft.com/office/powerpoint/2010/main" val="3744006739"/>
      </p:ext>
    </p:extLst>
  </p:cSld>
  <p:clrMapOvr>
    <a:masterClrMapping/>
  </p:clrMapOvr>
  <p:transition spd="slow">
    <p:push/>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C56C1C-E5A6-EAB7-126B-2931FA81919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769C46E1-CE2B-495B-C3CA-53C2153E5C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C93050E-4FF4-27CB-F28A-922A63A1D15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4F6A5D8A-2667-0B9D-0A92-A9C13D6A9316}"/>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BDF6F7F-1B7E-C5ED-0F22-32DC164D6801}"/>
              </a:ext>
            </a:extLst>
          </p:cNvPr>
          <p:cNvSpPr>
            <a:spLocks noGrp="1"/>
          </p:cNvSpPr>
          <p:nvPr>
            <p:ph type="title"/>
          </p:nvPr>
        </p:nvSpPr>
        <p:spPr/>
        <p:txBody>
          <a:bodyPr/>
          <a:lstStyle/>
          <a:p>
            <a:r>
              <a:rPr lang="de-AT"/>
              <a:t>Terminals</a:t>
            </a:r>
          </a:p>
        </p:txBody>
      </p:sp>
      <p:sp>
        <p:nvSpPr>
          <p:cNvPr id="24" name="Inhaltsplatzhalter 23">
            <a:extLst>
              <a:ext uri="{FF2B5EF4-FFF2-40B4-BE49-F238E27FC236}">
                <a16:creationId xmlns:a16="http://schemas.microsoft.com/office/drawing/2014/main" id="{187CB71B-F291-633A-3511-DDACA4BF75E5}"/>
              </a:ext>
            </a:extLst>
          </p:cNvPr>
          <p:cNvSpPr>
            <a:spLocks noGrp="1"/>
          </p:cNvSpPr>
          <p:nvPr>
            <p:ph idx="1"/>
          </p:nvPr>
        </p:nvSpPr>
        <p:spPr>
          <a:xfrm>
            <a:off x="592539" y="2017643"/>
            <a:ext cx="5997104" cy="4114799"/>
          </a:xfrm>
        </p:spPr>
        <p:txBody>
          <a:bodyPr/>
          <a:lstStyle/>
          <a:p>
            <a:pPr marL="0" indent="0">
              <a:buNone/>
            </a:pPr>
            <a:r>
              <a:rPr lang="de-AT" sz="2800"/>
              <a:t>= Umschlagseinrichtungen</a:t>
            </a:r>
          </a:p>
          <a:p>
            <a:r>
              <a:rPr lang="de-AT" sz="2800"/>
              <a:t>Verladung von Ladeeinheiten (z.B. Container) zwischen Verkehrsträgern</a:t>
            </a:r>
          </a:p>
          <a:p>
            <a:r>
              <a:rPr lang="de-AT" sz="2800"/>
              <a:t>Voraussetzung für den Multimodalverkehr</a:t>
            </a:r>
          </a:p>
          <a:p>
            <a:r>
              <a:rPr lang="de-AT" sz="2800"/>
              <a:t>auch Lagerfunktion</a:t>
            </a:r>
          </a:p>
          <a:p>
            <a:r>
              <a:rPr lang="de-AT" sz="2800"/>
              <a:t>14 öffentlich zugängliche Umschlagsanlagen in Österreich</a:t>
            </a:r>
          </a:p>
        </p:txBody>
      </p:sp>
      <p:sp>
        <p:nvSpPr>
          <p:cNvPr id="23" name="Datumsplatzhalter 22">
            <a:extLst>
              <a:ext uri="{FF2B5EF4-FFF2-40B4-BE49-F238E27FC236}">
                <a16:creationId xmlns:a16="http://schemas.microsoft.com/office/drawing/2014/main" id="{AA3C0116-F6BE-E14B-FFE1-0FDC48DF134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D4BCD37-B68B-57BB-BA4D-1F3B33EF645D}"/>
              </a:ext>
            </a:extLst>
          </p:cNvPr>
          <p:cNvSpPr>
            <a:spLocks noGrp="1"/>
          </p:cNvSpPr>
          <p:nvPr>
            <p:ph type="sldNum" sz="quarter" idx="12"/>
          </p:nvPr>
        </p:nvSpPr>
        <p:spPr/>
        <p:txBody>
          <a:bodyPr/>
          <a:lstStyle/>
          <a:p>
            <a:fld id="{0AF89F37-6AD9-4F74-BC17-19E39A25D257}" type="slidenum">
              <a:rPr lang="de-AT" smtClean="0"/>
              <a:t>33</a:t>
            </a:fld>
            <a:endParaRPr lang="de-AT"/>
          </a:p>
        </p:txBody>
      </p:sp>
      <p:sp>
        <p:nvSpPr>
          <p:cNvPr id="8" name="Datumsplatzhalter 22">
            <a:extLst>
              <a:ext uri="{FF2B5EF4-FFF2-40B4-BE49-F238E27FC236}">
                <a16:creationId xmlns:a16="http://schemas.microsoft.com/office/drawing/2014/main" id="{948C0A0C-5296-E193-FA11-8C6E85987ACF}"/>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duisport</a:t>
            </a:r>
          </a:p>
        </p:txBody>
      </p:sp>
      <p:sp>
        <p:nvSpPr>
          <p:cNvPr id="7" name="Fußzeilenplatzhalter 2">
            <a:extLst>
              <a:ext uri="{FF2B5EF4-FFF2-40B4-BE49-F238E27FC236}">
                <a16:creationId xmlns:a16="http://schemas.microsoft.com/office/drawing/2014/main" id="{93F6A962-A562-3591-F312-1EE50BB2FBB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3" name="Picture 13" descr="trimodales Terminal am Fluss mit Bahn- und Straßenanschluss">
            <a:extLst>
              <a:ext uri="{FF2B5EF4-FFF2-40B4-BE49-F238E27FC236}">
                <a16:creationId xmlns:a16="http://schemas.microsoft.com/office/drawing/2014/main" id="{350D1943-D136-C538-509B-05E731154DEC}"/>
              </a:ext>
            </a:extLst>
          </p:cNvPr>
          <p:cNvPicPr>
            <a:picLocks noChangeAspect="1"/>
          </p:cNvPicPr>
          <p:nvPr/>
        </p:nvPicPr>
        <p:blipFill>
          <a:blip r:embed="rId3" cstate="print">
            <a:extLst>
              <a:ext uri="{28A0092B-C50C-407E-A947-70E740481C1C}">
                <a14:useLocalDpi xmlns:a14="http://schemas.microsoft.com/office/drawing/2010/main" val="0"/>
              </a:ext>
            </a:extLst>
          </a:blip>
          <a:srcRect r="5391"/>
          <a:stretch>
            <a:fillRect/>
          </a:stretch>
        </p:blipFill>
        <p:spPr>
          <a:xfrm>
            <a:off x="6390458" y="2017643"/>
            <a:ext cx="5167262" cy="3642617"/>
          </a:xfrm>
          <a:prstGeom prst="rect">
            <a:avLst/>
          </a:prstGeom>
        </p:spPr>
      </p:pic>
    </p:spTree>
    <p:extLst>
      <p:ext uri="{BB962C8B-B14F-4D97-AF65-F5344CB8AC3E}">
        <p14:creationId xmlns:p14="http://schemas.microsoft.com/office/powerpoint/2010/main" val="1002973666"/>
      </p:ext>
    </p:extLst>
  </p:cSld>
  <p:clrMapOvr>
    <a:masterClrMapping/>
  </p:clrMapOvr>
  <p:transition spd="slow">
    <p:push/>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CB25713-DE94-4119-CAD6-E463524E8DD8}"/>
            </a:ext>
          </a:extLst>
        </p:cNvPr>
        <p:cNvGrpSpPr/>
        <p:nvPr/>
      </p:nvGrpSpPr>
      <p:grpSpPr>
        <a:xfrm>
          <a:off x="0" y="0"/>
          <a:ext cx="0" cy="0"/>
          <a:chOff x="0" y="0"/>
          <a:chExt cx="0" cy="0"/>
        </a:xfrm>
      </p:grpSpPr>
      <p:sp>
        <p:nvSpPr>
          <p:cNvPr id="6" name="Titel 5">
            <a:extLst>
              <a:ext uri="{FF2B5EF4-FFF2-40B4-BE49-F238E27FC236}">
                <a16:creationId xmlns:a16="http://schemas.microsoft.com/office/drawing/2014/main" id="{FDA7974B-CAFF-06B3-1A46-35B394091D32}"/>
              </a:ext>
            </a:extLst>
          </p:cNvPr>
          <p:cNvSpPr>
            <a:spLocks noGrp="1"/>
          </p:cNvSpPr>
          <p:nvPr>
            <p:ph type="title"/>
          </p:nvPr>
        </p:nvSpPr>
        <p:spPr/>
        <p:txBody>
          <a:bodyPr/>
          <a:lstStyle/>
          <a:p>
            <a:r>
              <a:rPr lang="de-AT"/>
              <a:t>Terminals in Österreich</a:t>
            </a:r>
          </a:p>
        </p:txBody>
      </p:sp>
      <p:sp>
        <p:nvSpPr>
          <p:cNvPr id="23" name="Datumsplatzhalter 22">
            <a:extLst>
              <a:ext uri="{FF2B5EF4-FFF2-40B4-BE49-F238E27FC236}">
                <a16:creationId xmlns:a16="http://schemas.microsoft.com/office/drawing/2014/main" id="{662F5CD0-41DF-85C3-9E30-0C3B5B24632E}"/>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A81864A-2539-34D5-9FC3-D92F06E978CE}"/>
              </a:ext>
            </a:extLst>
          </p:cNvPr>
          <p:cNvSpPr>
            <a:spLocks noGrp="1"/>
          </p:cNvSpPr>
          <p:nvPr>
            <p:ph type="sldNum" sz="quarter" idx="12"/>
          </p:nvPr>
        </p:nvSpPr>
        <p:spPr/>
        <p:txBody>
          <a:bodyPr/>
          <a:lstStyle/>
          <a:p>
            <a:fld id="{0AF89F37-6AD9-4F74-BC17-19E39A25D257}" type="slidenum">
              <a:rPr lang="de-AT" smtClean="0"/>
              <a:t>34</a:t>
            </a:fld>
            <a:endParaRPr lang="de-AT"/>
          </a:p>
        </p:txBody>
      </p:sp>
      <p:sp>
        <p:nvSpPr>
          <p:cNvPr id="8" name="Datumsplatzhalter 22">
            <a:extLst>
              <a:ext uri="{FF2B5EF4-FFF2-40B4-BE49-F238E27FC236}">
                <a16:creationId xmlns:a16="http://schemas.microsoft.com/office/drawing/2014/main" id="{229E8F4B-49EB-39BB-2C91-78013E8D54E8}"/>
              </a:ext>
            </a:extLst>
          </p:cNvPr>
          <p:cNvSpPr txBox="1">
            <a:spLocks/>
          </p:cNvSpPr>
          <p:nvPr/>
        </p:nvSpPr>
        <p:spPr>
          <a:xfrm>
            <a:off x="10257184" y="6268894"/>
            <a:ext cx="130053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BMIMI</a:t>
            </a:r>
          </a:p>
        </p:txBody>
      </p:sp>
      <p:sp>
        <p:nvSpPr>
          <p:cNvPr id="7" name="Fußzeilenplatzhalter 2">
            <a:extLst>
              <a:ext uri="{FF2B5EF4-FFF2-40B4-BE49-F238E27FC236}">
                <a16:creationId xmlns:a16="http://schemas.microsoft.com/office/drawing/2014/main" id="{C97FF0DF-C06D-AA11-C169-8E794C9AEBFF}"/>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9" name="Picture 11" descr="Karte von Österreich mit eingezeichneten Terminals">
            <a:extLst>
              <a:ext uri="{FF2B5EF4-FFF2-40B4-BE49-F238E27FC236}">
                <a16:creationId xmlns:a16="http://schemas.microsoft.com/office/drawing/2014/main" id="{43866F2A-4113-047F-A646-5C9F0079FA2E}"/>
              </a:ext>
            </a:extLst>
          </p:cNvPr>
          <p:cNvPicPr>
            <a:picLocks noChangeAspect="1"/>
          </p:cNvPicPr>
          <p:nvPr/>
        </p:nvPicPr>
        <p:blipFill>
          <a:blip r:embed="rId3"/>
          <a:srcRect l="2930" t="4693"/>
          <a:stretch/>
        </p:blipFill>
        <p:spPr>
          <a:xfrm>
            <a:off x="1770626" y="1400796"/>
            <a:ext cx="7776276" cy="4987775"/>
          </a:xfrm>
          <a:prstGeom prst="rect">
            <a:avLst/>
          </a:prstGeom>
        </p:spPr>
      </p:pic>
    </p:spTree>
    <p:extLst>
      <p:ext uri="{BB962C8B-B14F-4D97-AF65-F5344CB8AC3E}">
        <p14:creationId xmlns:p14="http://schemas.microsoft.com/office/powerpoint/2010/main" val="2617740231"/>
      </p:ext>
    </p:extLst>
  </p:cSld>
  <p:clrMapOvr>
    <a:masterClrMapping/>
  </p:clrMapOvr>
  <p:transition spd="slow">
    <p:push/>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DE5371-9594-A5F8-78BF-EEB966A1F1A7}"/>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4A240D6F-45DD-1A7F-3C7E-10E4B1DE5781}"/>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BC9C03F-9B09-FE6C-FD2B-D6710F61366A}"/>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142439B-B9F1-2A1F-8CE0-E1256625D55B}"/>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95A3C383-6A59-E5F7-CB5D-732D807C2D15}"/>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0B75E1-F915-AAE6-82D6-84B97FF9914F}"/>
              </a:ext>
            </a:extLst>
          </p:cNvPr>
          <p:cNvSpPr>
            <a:spLocks noGrp="1"/>
          </p:cNvSpPr>
          <p:nvPr>
            <p:ph type="title"/>
          </p:nvPr>
        </p:nvSpPr>
        <p:spPr/>
        <p:txBody>
          <a:bodyPr/>
          <a:lstStyle/>
          <a:p>
            <a:r>
              <a:rPr lang="de-AT"/>
              <a:t>Verkehrsverlagerung im Güterverkehr</a:t>
            </a:r>
          </a:p>
        </p:txBody>
      </p:sp>
      <p:sp>
        <p:nvSpPr>
          <p:cNvPr id="24" name="Inhaltsplatzhalter 23">
            <a:extLst>
              <a:ext uri="{FF2B5EF4-FFF2-40B4-BE49-F238E27FC236}">
                <a16:creationId xmlns:a16="http://schemas.microsoft.com/office/drawing/2014/main" id="{1C7123F3-B780-EE07-B1A3-D4FA08DE45EE}"/>
              </a:ext>
            </a:extLst>
          </p:cNvPr>
          <p:cNvSpPr>
            <a:spLocks noGrp="1"/>
          </p:cNvSpPr>
          <p:nvPr>
            <p:ph idx="1"/>
          </p:nvPr>
        </p:nvSpPr>
        <p:spPr>
          <a:xfrm>
            <a:off x="592538" y="1749287"/>
            <a:ext cx="10954420" cy="4427676"/>
          </a:xfrm>
        </p:spPr>
        <p:txBody>
          <a:bodyPr/>
          <a:lstStyle/>
          <a:p>
            <a:pPr marL="0" indent="0">
              <a:buNone/>
            </a:pPr>
            <a:r>
              <a:rPr lang="de-AT" sz="2400"/>
              <a:t>EU-Ziel bis 2050: Verringerung der Treibhausgasemissionen im Verkehrssektor um 90%</a:t>
            </a:r>
          </a:p>
          <a:p>
            <a:endParaRPr lang="de-AT" sz="2400"/>
          </a:p>
          <a:p>
            <a:pPr marL="0" indent="0">
              <a:buNone/>
            </a:pPr>
            <a:r>
              <a:rPr lang="de-AT" sz="2400"/>
              <a:t>EU-Zielvorgabe für Gütertransporte:</a:t>
            </a:r>
          </a:p>
          <a:p>
            <a:r>
              <a:rPr lang="de-AT" sz="2400"/>
              <a:t>Zunahme von Binnenschifffahrt und Kurzstreckenseeverkehr bis  2030 um 25% ,</a:t>
            </a:r>
            <a:br>
              <a:rPr lang="de-AT" sz="2400"/>
            </a:br>
            <a:r>
              <a:rPr lang="de-AT" sz="2400"/>
              <a:t>bis 2050 um 50 %</a:t>
            </a:r>
          </a:p>
          <a:p>
            <a:r>
              <a:rPr lang="de-AT" sz="2400"/>
              <a:t>Zunahme Schienengüterverkehrs bis 2030 um 50 %, bis 2050 Verdopplung</a:t>
            </a:r>
            <a:br>
              <a:rPr lang="de-AT" sz="2400"/>
            </a:br>
            <a:endParaRPr lang="de-AT" sz="2400"/>
          </a:p>
          <a:p>
            <a:pPr marL="0" indent="0">
              <a:buNone/>
            </a:pPr>
            <a:r>
              <a:rPr lang="de-AT" sz="2400"/>
              <a:t>Vorteile der Binnenschifffahrt:</a:t>
            </a:r>
          </a:p>
          <a:p>
            <a:r>
              <a:rPr lang="de-AT" sz="2400"/>
              <a:t>nachhaltiges Verkehrsmittel</a:t>
            </a:r>
          </a:p>
          <a:p>
            <a:r>
              <a:rPr lang="de-AT" sz="2400"/>
              <a:t>Wasserstraße verfügt über ausreichend freie Kapazitäten</a:t>
            </a:r>
          </a:p>
        </p:txBody>
      </p:sp>
      <p:sp>
        <p:nvSpPr>
          <p:cNvPr id="23" name="Datumsplatzhalter 22">
            <a:extLst>
              <a:ext uri="{FF2B5EF4-FFF2-40B4-BE49-F238E27FC236}">
                <a16:creationId xmlns:a16="http://schemas.microsoft.com/office/drawing/2014/main" id="{CEFAA59C-179E-3BED-5F63-A0696ED824A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3A36BB0B-8A06-736F-418F-15769D83AE61}"/>
              </a:ext>
            </a:extLst>
          </p:cNvPr>
          <p:cNvSpPr>
            <a:spLocks noGrp="1"/>
          </p:cNvSpPr>
          <p:nvPr>
            <p:ph type="sldNum" sz="quarter" idx="12"/>
          </p:nvPr>
        </p:nvSpPr>
        <p:spPr/>
        <p:txBody>
          <a:bodyPr/>
          <a:lstStyle/>
          <a:p>
            <a:fld id="{0AF89F37-6AD9-4F74-BC17-19E39A25D257}" type="slidenum">
              <a:rPr lang="de-AT" smtClean="0"/>
              <a:t>35</a:t>
            </a:fld>
            <a:endParaRPr lang="de-AT"/>
          </a:p>
        </p:txBody>
      </p:sp>
      <p:sp>
        <p:nvSpPr>
          <p:cNvPr id="3" name="Fußzeilenplatzhalter 2">
            <a:extLst>
              <a:ext uri="{FF2B5EF4-FFF2-40B4-BE49-F238E27FC236}">
                <a16:creationId xmlns:a16="http://schemas.microsoft.com/office/drawing/2014/main" id="{712AA445-1070-9ACF-D439-84C2B3F758B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2387797809"/>
      </p:ext>
    </p:extLst>
  </p:cSld>
  <p:clrMapOvr>
    <a:masterClrMapping/>
  </p:clrMapOvr>
  <p:transition spd="slow">
    <p:push/>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DC1700-0B1B-B85F-D352-9128AC3F8A9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AEC4BBF2-4A9B-7CDD-B483-861964153BF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91034B5-59F5-08F1-E476-F6606A56EC03}"/>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dirty="0">
                <a:cs typeface="Arial" panose="020B0604020202020204" pitchFamily="34" charset="0"/>
              </a:rPr>
              <a:t>Güterverkehr im Wandel – nachhaltig, digital und effizient</a:t>
            </a:r>
            <a:endParaRPr lang="de-AT" dirty="0"/>
          </a:p>
        </p:txBody>
      </p:sp>
      <p:sp>
        <p:nvSpPr>
          <p:cNvPr id="4" name="Foliennummernplatzhalter 3">
            <a:extLst>
              <a:ext uri="{FF2B5EF4-FFF2-40B4-BE49-F238E27FC236}">
                <a16:creationId xmlns:a16="http://schemas.microsoft.com/office/drawing/2014/main" id="{6BB2576A-AFFA-8432-40AC-C9AC9CA11B10}"/>
              </a:ext>
            </a:extLst>
          </p:cNvPr>
          <p:cNvSpPr>
            <a:spLocks noGrp="1"/>
          </p:cNvSpPr>
          <p:nvPr>
            <p:ph type="sldNum" sz="quarter" idx="12"/>
          </p:nvPr>
        </p:nvSpPr>
        <p:spPr/>
        <p:txBody>
          <a:bodyPr/>
          <a:lstStyle/>
          <a:p>
            <a:fld id="{0AF89F37-6AD9-4F74-BC17-19E39A25D257}" type="slidenum">
              <a:rPr lang="de-AT" smtClean="0"/>
              <a:pPr/>
              <a:t>36</a:t>
            </a:fld>
            <a:endParaRPr lang="de-AT"/>
          </a:p>
        </p:txBody>
      </p:sp>
      <p:sp>
        <p:nvSpPr>
          <p:cNvPr id="5" name="Titel 4">
            <a:extLst>
              <a:ext uri="{FF2B5EF4-FFF2-40B4-BE49-F238E27FC236}">
                <a16:creationId xmlns:a16="http://schemas.microsoft.com/office/drawing/2014/main" id="{855BF28E-BC11-8F52-3CE2-3876C47078E5}"/>
              </a:ext>
            </a:extLst>
          </p:cNvPr>
          <p:cNvSpPr>
            <a:spLocks noGrp="1"/>
          </p:cNvSpPr>
          <p:nvPr>
            <p:ph type="title"/>
          </p:nvPr>
        </p:nvSpPr>
        <p:spPr>
          <a:xfrm>
            <a:off x="592538" y="640040"/>
            <a:ext cx="9535436" cy="792976"/>
          </a:xfrm>
        </p:spPr>
        <p:txBody>
          <a:bodyPr/>
          <a:lstStyle/>
          <a:p>
            <a:r>
              <a:rPr lang="de-AT" sz="3000" dirty="0"/>
              <a:t>Think-Pair-Share:</a:t>
            </a:r>
            <a:br>
              <a:rPr lang="de-AT" sz="3000" dirty="0"/>
            </a:br>
            <a:r>
              <a:rPr lang="de-AT" sz="3000" dirty="0"/>
              <a:t>Binnenschiff – unterschätzter Klimaschützer?</a:t>
            </a:r>
          </a:p>
        </p:txBody>
      </p:sp>
      <p:sp>
        <p:nvSpPr>
          <p:cNvPr id="6" name="Inhaltsplatzhalter 5">
            <a:extLst>
              <a:ext uri="{FF2B5EF4-FFF2-40B4-BE49-F238E27FC236}">
                <a16:creationId xmlns:a16="http://schemas.microsoft.com/office/drawing/2014/main" id="{A52F38E0-6899-0488-EA7E-6AEFDE0A5F9A}"/>
              </a:ext>
            </a:extLst>
          </p:cNvPr>
          <p:cNvSpPr>
            <a:spLocks noGrp="1"/>
          </p:cNvSpPr>
          <p:nvPr>
            <p:ph idx="1"/>
          </p:nvPr>
        </p:nvSpPr>
        <p:spPr>
          <a:xfrm>
            <a:off x="3458818" y="1925904"/>
            <a:ext cx="8088140" cy="4251059"/>
          </a:xfrm>
        </p:spPr>
        <p:txBody>
          <a:bodyPr/>
          <a:lstStyle/>
          <a:p>
            <a:r>
              <a:rPr lang="de-AT" sz="2200" dirty="0"/>
              <a:t>Überlegt zuerst alleine (</a:t>
            </a:r>
            <a:r>
              <a:rPr lang="de-AT" sz="2200" b="1" dirty="0"/>
              <a:t>think</a:t>
            </a:r>
            <a:r>
              <a:rPr lang="de-AT" sz="2200" dirty="0"/>
              <a:t> – 5min), was Vorteile von  multimodalem Verkehr bei der Verknüpfung von Lkw und Binnenschiff sind und welche Maßnahmen getroffen werden könnten, um mehr Anreize dafür zu schaffen. Was sind konkrete betriebswirtschaftliche Vorteile für den Frachtführer/Lkw-Unternehmer?</a:t>
            </a:r>
            <a:br>
              <a:rPr lang="de-AT" sz="2200" dirty="0"/>
            </a:br>
            <a:endParaRPr lang="de-AT" sz="2200" dirty="0"/>
          </a:p>
          <a:p>
            <a:r>
              <a:rPr lang="de-AT" sz="2200" dirty="0"/>
              <a:t>Teilt eure Überlegungen (</a:t>
            </a:r>
            <a:r>
              <a:rPr lang="de-AT" sz="2200" b="1" dirty="0"/>
              <a:t>pair </a:t>
            </a:r>
            <a:r>
              <a:rPr lang="de-AT" sz="2200" dirty="0"/>
              <a:t>– 5min) mit euren Sitznachbarinnen und Sitznachbarn.</a:t>
            </a:r>
            <a:br>
              <a:rPr lang="de-AT" sz="2200" dirty="0"/>
            </a:br>
            <a:endParaRPr lang="de-AT" sz="2200" dirty="0"/>
          </a:p>
          <a:p>
            <a:r>
              <a:rPr lang="de-AT" sz="2200" dirty="0"/>
              <a:t>Bereitet eure Antwort für eine Präsentation im Plenum vor (</a:t>
            </a:r>
            <a:r>
              <a:rPr lang="de-AT" sz="2200" b="1" dirty="0"/>
              <a:t>share</a:t>
            </a:r>
            <a:r>
              <a:rPr lang="de-AT" sz="2200" dirty="0"/>
              <a:t> – 3min)</a:t>
            </a:r>
          </a:p>
          <a:p>
            <a:pPr marL="0" indent="0">
              <a:buNone/>
            </a:pPr>
            <a:endParaRPr lang="de-AT" dirty="0"/>
          </a:p>
        </p:txBody>
      </p:sp>
      <p:pic>
        <p:nvPicPr>
          <p:cNvPr id="11" name="Grafik 10" descr="Gruppenbrainstorming Silhouette">
            <a:extLst>
              <a:ext uri="{FF2B5EF4-FFF2-40B4-BE49-F238E27FC236}">
                <a16:creationId xmlns:a16="http://schemas.microsoft.com/office/drawing/2014/main" id="{9447A6C5-009F-4EB1-F132-E4F297F299C9}"/>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576099" cy="2576099"/>
          </a:xfrm>
          <a:prstGeom prst="rect">
            <a:avLst/>
          </a:prstGeom>
        </p:spPr>
      </p:pic>
    </p:spTree>
    <p:extLst>
      <p:ext uri="{BB962C8B-B14F-4D97-AF65-F5344CB8AC3E}">
        <p14:creationId xmlns:p14="http://schemas.microsoft.com/office/powerpoint/2010/main" val="3926425446"/>
      </p:ext>
    </p:extLst>
  </p:cSld>
  <p:clrMapOvr>
    <a:masterClrMapping/>
  </p:clrMapOvr>
  <p:transition spd="slow">
    <p:push/>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ED755C-A169-3464-37F6-DBE074494C1B}"/>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6914C16-8459-AC57-37DF-B184B4BF33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BAC5DE5B-8067-6609-9363-5D5BC2B3A839}"/>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84256174-9F0E-D315-ACAC-61AA5CBD1612}"/>
              </a:ext>
            </a:extLst>
          </p:cNvPr>
          <p:cNvSpPr>
            <a:spLocks noGrp="1"/>
          </p:cNvSpPr>
          <p:nvPr>
            <p:ph type="sldNum" sz="quarter" idx="12"/>
          </p:nvPr>
        </p:nvSpPr>
        <p:spPr/>
        <p:txBody>
          <a:bodyPr/>
          <a:lstStyle/>
          <a:p>
            <a:fld id="{0AF89F37-6AD9-4F74-BC17-19E39A25D257}" type="slidenum">
              <a:rPr lang="de-AT" smtClean="0"/>
              <a:pPr/>
              <a:t>38</a:t>
            </a:fld>
            <a:endParaRPr lang="de-AT"/>
          </a:p>
        </p:txBody>
      </p:sp>
      <p:sp>
        <p:nvSpPr>
          <p:cNvPr id="6" name="Titel 5">
            <a:extLst>
              <a:ext uri="{FF2B5EF4-FFF2-40B4-BE49-F238E27FC236}">
                <a16:creationId xmlns:a16="http://schemas.microsoft.com/office/drawing/2014/main" id="{699F81B0-054E-F412-F104-05386FF8D42B}"/>
              </a:ext>
            </a:extLst>
          </p:cNvPr>
          <p:cNvSpPr>
            <a:spLocks noGrp="1"/>
          </p:cNvSpPr>
          <p:nvPr>
            <p:ph type="title"/>
          </p:nvPr>
        </p:nvSpPr>
        <p:spPr/>
        <p:txBody>
          <a:bodyPr/>
          <a:lstStyle/>
          <a:p>
            <a:r>
              <a:rPr lang="de-AT"/>
              <a:t>Klimawandel und Erderwärmung</a:t>
            </a:r>
          </a:p>
        </p:txBody>
      </p:sp>
      <p:sp>
        <p:nvSpPr>
          <p:cNvPr id="7" name="Textfeld 12">
            <a:extLst>
              <a:ext uri="{FF2B5EF4-FFF2-40B4-BE49-F238E27FC236}">
                <a16:creationId xmlns:a16="http://schemas.microsoft.com/office/drawing/2014/main" id="{21D8E2F0-A310-AB71-0227-3C186AFCDAB9}"/>
              </a:ext>
            </a:extLst>
          </p:cNvPr>
          <p:cNvSpPr txBox="1"/>
          <p:nvPr/>
        </p:nvSpPr>
        <p:spPr>
          <a:xfrm>
            <a:off x="8233604" y="6420382"/>
            <a:ext cx="3313871" cy="246221"/>
          </a:xfrm>
          <a:prstGeom prst="rect">
            <a:avLst/>
          </a:prstGeom>
          <a:noFill/>
        </p:spPr>
        <p:txBody>
          <a:bodyPr wrap="square">
            <a:spAutoFit/>
          </a:bodyPr>
          <a:lstStyle/>
          <a:p>
            <a:pPr algn="r"/>
            <a:r>
              <a:rPr lang="de-AT" sz="1000" dirty="0">
                <a:solidFill>
                  <a:schemeClr val="tx2"/>
                </a:solidFill>
                <a:latin typeface="+mj-lt"/>
                <a:cs typeface="Mangal Pro" panose="00000500000000000000" pitchFamily="2" charset="0"/>
              </a:rPr>
              <a:t>Bilder: Pixabay</a:t>
            </a:r>
          </a:p>
        </p:txBody>
      </p:sp>
      <p:pic>
        <p:nvPicPr>
          <p:cNvPr id="10" name="Picture 6" descr="Hand mit rotem Thermometer vor einem Waldbrand">
            <a:extLst>
              <a:ext uri="{FF2B5EF4-FFF2-40B4-BE49-F238E27FC236}">
                <a16:creationId xmlns:a16="http://schemas.microsoft.com/office/drawing/2014/main" id="{FD03AA0E-C6DD-7C2D-4ECA-B0A4D9881310}"/>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369975" y="1430770"/>
            <a:ext cx="3924657" cy="2615416"/>
          </a:xfrm>
          <a:prstGeom prst="rect">
            <a:avLst/>
          </a:prstGeom>
        </p:spPr>
      </p:pic>
      <p:pic>
        <p:nvPicPr>
          <p:cNvPr id="11" name="Content Placeholder 4" descr="Hochwasser: überflutete Straße neben Fluss">
            <a:extLst>
              <a:ext uri="{FF2B5EF4-FFF2-40B4-BE49-F238E27FC236}">
                <a16:creationId xmlns:a16="http://schemas.microsoft.com/office/drawing/2014/main" id="{2A298D03-4982-7119-6670-9057C80F1089}"/>
              </a:ext>
            </a:extLst>
          </p:cNvPr>
          <p:cNvPicPr>
            <a:picLocks noChangeAspect="1"/>
          </p:cNvPicPr>
          <p:nvPr/>
        </p:nvPicPr>
        <p:blipFill>
          <a:blip r:embed="rId4" cstate="print">
            <a:extLst>
              <a:ext uri="{28A0092B-C50C-407E-A947-70E740481C1C}">
                <a14:useLocalDpi xmlns:a14="http://schemas.microsoft.com/office/drawing/2010/main" val="0"/>
              </a:ext>
            </a:extLst>
          </a:blip>
          <a:srcRect t="14125" r="30312" b="10914"/>
          <a:stretch/>
        </p:blipFill>
        <p:spPr>
          <a:xfrm>
            <a:off x="3023935" y="1435263"/>
            <a:ext cx="3236376" cy="2610923"/>
          </a:xfrm>
          <a:prstGeom prst="rect">
            <a:avLst/>
          </a:prstGeom>
        </p:spPr>
      </p:pic>
      <p:pic>
        <p:nvPicPr>
          <p:cNvPr id="13" name="Content Placeholder 4" descr="Gletscher mit Eisbrocken im schmutzigen Wasser">
            <a:extLst>
              <a:ext uri="{FF2B5EF4-FFF2-40B4-BE49-F238E27FC236}">
                <a16:creationId xmlns:a16="http://schemas.microsoft.com/office/drawing/2014/main" id="{9ED57832-811C-D25A-B53D-4282E5E76543}"/>
              </a:ext>
            </a:extLst>
          </p:cNvPr>
          <p:cNvPicPr>
            <a:picLocks noChangeAspect="1"/>
          </p:cNvPicPr>
          <p:nvPr/>
        </p:nvPicPr>
        <p:blipFill>
          <a:blip r:embed="rId5" cstate="print">
            <a:extLst>
              <a:ext uri="{28A0092B-C50C-407E-A947-70E740481C1C}">
                <a14:useLocalDpi xmlns:a14="http://schemas.microsoft.com/office/drawing/2010/main" val="0"/>
              </a:ext>
            </a:extLst>
          </a:blip>
          <a:srcRect t="15746"/>
          <a:stretch/>
        </p:blipFill>
        <p:spPr>
          <a:xfrm>
            <a:off x="4540413" y="4279315"/>
            <a:ext cx="3693191" cy="2077035"/>
          </a:xfrm>
          <a:prstGeom prst="rect">
            <a:avLst/>
          </a:prstGeom>
        </p:spPr>
      </p:pic>
      <p:pic>
        <p:nvPicPr>
          <p:cNvPr id="14" name="Content Placeholder 4" descr="ausgetrockneter Wasserhahn">
            <a:extLst>
              <a:ext uri="{FF2B5EF4-FFF2-40B4-BE49-F238E27FC236}">
                <a16:creationId xmlns:a16="http://schemas.microsoft.com/office/drawing/2014/main" id="{64339468-58C1-C73B-B453-464BA81DB976}"/>
              </a:ext>
            </a:extLst>
          </p:cNvPr>
          <p:cNvPicPr>
            <a:picLocks noChangeAspect="1"/>
          </p:cNvPicPr>
          <p:nvPr/>
        </p:nvPicPr>
        <p:blipFill>
          <a:blip r:embed="rId6" cstate="print">
            <a:extLst>
              <a:ext uri="{28A0092B-C50C-407E-A947-70E740481C1C}">
                <a14:useLocalDpi xmlns:a14="http://schemas.microsoft.com/office/drawing/2010/main" val="0"/>
              </a:ext>
            </a:extLst>
          </a:blip>
          <a:srcRect r="-2" b="24905"/>
          <a:stretch/>
        </p:blipFill>
        <p:spPr>
          <a:xfrm>
            <a:off x="635069" y="3901880"/>
            <a:ext cx="2164935" cy="2435552"/>
          </a:xfrm>
          <a:prstGeom prst="rect">
            <a:avLst/>
          </a:prstGeom>
        </p:spPr>
      </p:pic>
    </p:spTree>
    <p:extLst>
      <p:ext uri="{BB962C8B-B14F-4D97-AF65-F5344CB8AC3E}">
        <p14:creationId xmlns:p14="http://schemas.microsoft.com/office/powerpoint/2010/main" val="1192440727"/>
      </p:ext>
    </p:extLst>
  </p:cSld>
  <p:clrMapOvr>
    <a:masterClrMapping/>
  </p:clrMapOvr>
  <p:transition spd="slow">
    <p:push/>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EE96A2-B754-FD81-9974-B46ED755974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2889B9E2-6946-E126-1128-5EF17763DDB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EFBFD1A6-AC45-76F0-FA7C-98F30DC823AF}"/>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2561116A-F73A-6EE0-A380-D9504A2A129E}"/>
              </a:ext>
            </a:extLst>
          </p:cNvPr>
          <p:cNvSpPr>
            <a:spLocks noGrp="1"/>
          </p:cNvSpPr>
          <p:nvPr>
            <p:ph type="sldNum" sz="quarter" idx="12"/>
          </p:nvPr>
        </p:nvSpPr>
        <p:spPr/>
        <p:txBody>
          <a:bodyPr/>
          <a:lstStyle/>
          <a:p>
            <a:fld id="{0AF89F37-6AD9-4F74-BC17-19E39A25D257}" type="slidenum">
              <a:rPr lang="de-AT" smtClean="0"/>
              <a:pPr/>
              <a:t>39</a:t>
            </a:fld>
            <a:endParaRPr lang="de-AT"/>
          </a:p>
        </p:txBody>
      </p:sp>
      <p:sp>
        <p:nvSpPr>
          <p:cNvPr id="6" name="Titel 5">
            <a:extLst>
              <a:ext uri="{FF2B5EF4-FFF2-40B4-BE49-F238E27FC236}">
                <a16:creationId xmlns:a16="http://schemas.microsoft.com/office/drawing/2014/main" id="{E41AB1EB-9A05-CE9B-6F62-50D72C90E557}"/>
              </a:ext>
            </a:extLst>
          </p:cNvPr>
          <p:cNvSpPr>
            <a:spLocks noGrp="1"/>
          </p:cNvSpPr>
          <p:nvPr>
            <p:ph type="title"/>
          </p:nvPr>
        </p:nvSpPr>
        <p:spPr>
          <a:xfrm>
            <a:off x="592538" y="640040"/>
            <a:ext cx="10221236" cy="792976"/>
          </a:xfrm>
        </p:spPr>
        <p:txBody>
          <a:bodyPr/>
          <a:lstStyle/>
          <a:p>
            <a:r>
              <a:rPr lang="de-AT"/>
              <a:t>Folgen der Erderwärmung</a:t>
            </a:r>
          </a:p>
        </p:txBody>
      </p:sp>
      <p:sp>
        <p:nvSpPr>
          <p:cNvPr id="7" name="Textfeld 12">
            <a:extLst>
              <a:ext uri="{FF2B5EF4-FFF2-40B4-BE49-F238E27FC236}">
                <a16:creationId xmlns:a16="http://schemas.microsoft.com/office/drawing/2014/main" id="{2EE158EE-CA6D-6C77-214E-404379076CEE}"/>
              </a:ext>
            </a:extLst>
          </p:cNvPr>
          <p:cNvSpPr txBox="1"/>
          <p:nvPr/>
        </p:nvSpPr>
        <p:spPr>
          <a:xfrm>
            <a:off x="8233604" y="6420382"/>
            <a:ext cx="3313871" cy="246221"/>
          </a:xfrm>
          <a:prstGeom prst="rect">
            <a:avLst/>
          </a:prstGeom>
          <a:noFill/>
        </p:spPr>
        <p:txBody>
          <a:bodyPr wrap="square">
            <a:spAutoFit/>
          </a:bodyPr>
          <a:lstStyle/>
          <a:p>
            <a:pPr algn="r"/>
            <a:r>
              <a:rPr lang="de-AT" sz="1000">
                <a:solidFill>
                  <a:schemeClr val="tx2"/>
                </a:solidFill>
                <a:latin typeface="+mj-lt"/>
                <a:cs typeface="Mangal Pro" panose="00000500000000000000" pitchFamily="2" charset="0"/>
              </a:rPr>
              <a:t>Grafik: WWF Österreich</a:t>
            </a:r>
          </a:p>
        </p:txBody>
      </p:sp>
      <p:pic>
        <p:nvPicPr>
          <p:cNvPr id="5" name="Content Placeholder 5" descr="Grafik Folgen der Erderwärmung: jedes Zehntelgrad zählt">
            <a:extLst>
              <a:ext uri="{FF2B5EF4-FFF2-40B4-BE49-F238E27FC236}">
                <a16:creationId xmlns:a16="http://schemas.microsoft.com/office/drawing/2014/main" id="{A815562A-16AE-8A28-9E9D-1AF78BF5957A}"/>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2562407" y="1416616"/>
            <a:ext cx="7038793" cy="4976206"/>
          </a:xfrm>
        </p:spPr>
      </p:pic>
    </p:spTree>
    <p:extLst>
      <p:ext uri="{BB962C8B-B14F-4D97-AF65-F5344CB8AC3E}">
        <p14:creationId xmlns:p14="http://schemas.microsoft.com/office/powerpoint/2010/main" val="31312362"/>
      </p:ext>
    </p:extLst>
  </p:cSld>
  <p:clrMapOvr>
    <a:masterClrMapping/>
  </p:clrMapOvr>
  <p:transition spd="slow">
    <p:push/>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CD5965-7E72-E6DC-00F2-A6094CE4A3CA}"/>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5919EAC-3946-F339-EA74-DE9B00034A65}"/>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0D6E8A6-C9BD-1ACF-DFE0-77D246D97686}"/>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9D103976-71A0-A6BE-5AAE-E01755CDE82F}"/>
              </a:ext>
            </a:extLst>
          </p:cNvPr>
          <p:cNvSpPr>
            <a:spLocks noGrp="1"/>
          </p:cNvSpPr>
          <p:nvPr>
            <p:ph type="title"/>
          </p:nvPr>
        </p:nvSpPr>
        <p:spPr/>
        <p:txBody>
          <a:bodyPr/>
          <a:lstStyle/>
          <a:p>
            <a:r>
              <a:rPr lang="de-AT"/>
              <a:t>Treibhausgase: was ist das und welche gibt es?</a:t>
            </a:r>
          </a:p>
        </p:txBody>
      </p:sp>
      <p:sp>
        <p:nvSpPr>
          <p:cNvPr id="24" name="Inhaltsplatzhalter 23">
            <a:extLst>
              <a:ext uri="{FF2B5EF4-FFF2-40B4-BE49-F238E27FC236}">
                <a16:creationId xmlns:a16="http://schemas.microsoft.com/office/drawing/2014/main" id="{9E3C50BC-D365-28AD-7251-90F9940CFD6A}"/>
              </a:ext>
            </a:extLst>
          </p:cNvPr>
          <p:cNvSpPr>
            <a:spLocks noGrp="1"/>
          </p:cNvSpPr>
          <p:nvPr>
            <p:ph idx="1"/>
          </p:nvPr>
        </p:nvSpPr>
        <p:spPr>
          <a:xfrm>
            <a:off x="592539" y="2017643"/>
            <a:ext cx="6200420" cy="4114799"/>
          </a:xfrm>
        </p:spPr>
        <p:txBody>
          <a:bodyPr/>
          <a:lstStyle/>
          <a:p>
            <a:pPr marL="0" indent="0">
              <a:buNone/>
            </a:pPr>
            <a:r>
              <a:rPr lang="de-AT" sz="2200"/>
              <a:t>Treibhausgase beeinflussen die Energiebilanz der Erde</a:t>
            </a:r>
          </a:p>
          <a:p>
            <a:endParaRPr lang="de-AT" sz="2200"/>
          </a:p>
          <a:p>
            <a:r>
              <a:rPr lang="de-AT" sz="2200"/>
              <a:t>Treibhauseffekt, Erderwärmung</a:t>
            </a:r>
          </a:p>
          <a:p>
            <a:r>
              <a:rPr lang="de-AT" sz="2200"/>
              <a:t>bekannteste Treibhausgase: Kohlendioxid (CO₂),</a:t>
            </a:r>
            <a:br>
              <a:rPr lang="de-AT" sz="2200"/>
            </a:br>
            <a:r>
              <a:rPr lang="de-AT" sz="2200"/>
              <a:t>Methan und Lachgas</a:t>
            </a:r>
          </a:p>
          <a:p>
            <a:r>
              <a:rPr lang="de-AT" sz="2200"/>
              <a:t>geringes natürliches Vorkommen der Treibhausgase</a:t>
            </a:r>
          </a:p>
          <a:p>
            <a:r>
              <a:rPr lang="de-AT" sz="2200"/>
              <a:t>Erhöhung der Treibhausgase durch den Menschen</a:t>
            </a:r>
          </a:p>
        </p:txBody>
      </p:sp>
      <p:sp>
        <p:nvSpPr>
          <p:cNvPr id="23" name="Datumsplatzhalter 22">
            <a:extLst>
              <a:ext uri="{FF2B5EF4-FFF2-40B4-BE49-F238E27FC236}">
                <a16:creationId xmlns:a16="http://schemas.microsoft.com/office/drawing/2014/main" id="{F098EA5C-5A1D-F9CD-0B8F-76B0BCE8F900}"/>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6108D50F-0176-645E-E6BD-EDDFFB98C6A3}"/>
              </a:ext>
            </a:extLst>
          </p:cNvPr>
          <p:cNvSpPr>
            <a:spLocks noGrp="1"/>
          </p:cNvSpPr>
          <p:nvPr>
            <p:ph type="sldNum" sz="quarter" idx="12"/>
          </p:nvPr>
        </p:nvSpPr>
        <p:spPr/>
        <p:txBody>
          <a:bodyPr/>
          <a:lstStyle/>
          <a:p>
            <a:fld id="{0AF89F37-6AD9-4F74-BC17-19E39A25D257}" type="slidenum">
              <a:rPr lang="de-AT" smtClean="0"/>
              <a:t>40</a:t>
            </a:fld>
            <a:endParaRPr lang="de-AT"/>
          </a:p>
        </p:txBody>
      </p:sp>
      <p:sp>
        <p:nvSpPr>
          <p:cNvPr id="8" name="Datumsplatzhalter 22">
            <a:extLst>
              <a:ext uri="{FF2B5EF4-FFF2-40B4-BE49-F238E27FC236}">
                <a16:creationId xmlns:a16="http://schemas.microsoft.com/office/drawing/2014/main" id="{EBF17168-F3AF-72DC-60DD-644116829CF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Diagramm angelehnt an EEA</a:t>
            </a:r>
          </a:p>
        </p:txBody>
      </p:sp>
      <p:sp>
        <p:nvSpPr>
          <p:cNvPr id="7" name="Fußzeilenplatzhalter 2">
            <a:extLst>
              <a:ext uri="{FF2B5EF4-FFF2-40B4-BE49-F238E27FC236}">
                <a16:creationId xmlns:a16="http://schemas.microsoft.com/office/drawing/2014/main" id="{B2A6ED4B-8F43-68B0-2A37-E89A3F65675F}"/>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graphicFrame>
        <p:nvGraphicFramePr>
          <p:cNvPr id="3" name="Chart 6" descr="Diagramm Treibhausgasemissionen in der EU nach Schadstoffen">
            <a:extLst>
              <a:ext uri="{FF2B5EF4-FFF2-40B4-BE49-F238E27FC236}">
                <a16:creationId xmlns:a16="http://schemas.microsoft.com/office/drawing/2014/main" id="{04B5AA41-21B9-0F46-5898-7EC1552BE844}"/>
              </a:ext>
            </a:extLst>
          </p:cNvPr>
          <p:cNvGraphicFramePr/>
          <p:nvPr>
            <p:extLst>
              <p:ext uri="{D42A27DB-BD31-4B8C-83A1-F6EECF244321}">
                <p14:modId xmlns:p14="http://schemas.microsoft.com/office/powerpoint/2010/main" val="664876316"/>
              </p:ext>
            </p:extLst>
          </p:nvPr>
        </p:nvGraphicFramePr>
        <p:xfrm>
          <a:off x="6836590" y="1708999"/>
          <a:ext cx="4762871" cy="397096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699592980"/>
      </p:ext>
    </p:extLst>
  </p:cSld>
  <p:clrMapOvr>
    <a:masterClrMapping/>
  </p:clrMapOvr>
  <p:transition spd="slow">
    <p:push/>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772108-DC90-E5D6-B33A-1D59EE2089E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2566678F-463E-1987-F063-0D0698009CB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FF74E30-8001-715B-D893-C0B3BB547D88}"/>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031B552-4AEE-0A54-11FD-CD04AB750B70}"/>
              </a:ext>
            </a:extLst>
          </p:cNvPr>
          <p:cNvSpPr>
            <a:spLocks noGrp="1"/>
          </p:cNvSpPr>
          <p:nvPr>
            <p:ph type="title"/>
          </p:nvPr>
        </p:nvSpPr>
        <p:spPr/>
        <p:txBody>
          <a:bodyPr/>
          <a:lstStyle/>
          <a:p>
            <a:r>
              <a:rPr lang="de-AT"/>
              <a:t>Auswirkungen des Transportsektors</a:t>
            </a:r>
          </a:p>
        </p:txBody>
      </p:sp>
      <p:sp>
        <p:nvSpPr>
          <p:cNvPr id="24" name="Inhaltsplatzhalter 23">
            <a:extLst>
              <a:ext uri="{FF2B5EF4-FFF2-40B4-BE49-F238E27FC236}">
                <a16:creationId xmlns:a16="http://schemas.microsoft.com/office/drawing/2014/main" id="{C137E151-A504-6257-C662-B1047ADE1845}"/>
              </a:ext>
            </a:extLst>
          </p:cNvPr>
          <p:cNvSpPr>
            <a:spLocks noGrp="1"/>
          </p:cNvSpPr>
          <p:nvPr>
            <p:ph idx="1"/>
          </p:nvPr>
        </p:nvSpPr>
        <p:spPr>
          <a:xfrm>
            <a:off x="634280" y="2037486"/>
            <a:ext cx="4663277" cy="4114799"/>
          </a:xfrm>
        </p:spPr>
        <p:txBody>
          <a:bodyPr/>
          <a:lstStyle/>
          <a:p>
            <a:pPr marL="257175" indent="-257175"/>
            <a:r>
              <a:rPr lang="de-AT" sz="2200"/>
              <a:t>Verkehrsemissionen stark steigend</a:t>
            </a:r>
          </a:p>
          <a:p>
            <a:pPr marL="257175" indent="-257175"/>
            <a:endParaRPr lang="de-AT" sz="2200"/>
          </a:p>
          <a:p>
            <a:pPr marL="257175" indent="-257175"/>
            <a:r>
              <a:rPr lang="de-AT" sz="2200"/>
              <a:t>Prognosen gehen von einer beinahe Verdoppelung des Güterverkehrs bis 2050 aus (zu 2019)</a:t>
            </a:r>
          </a:p>
          <a:p>
            <a:pPr marL="257175" indent="-257175"/>
            <a:endParaRPr lang="de-AT" sz="2200"/>
          </a:p>
          <a:p>
            <a:pPr marL="257175" indent="-257175"/>
            <a:r>
              <a:rPr lang="de-AT" sz="2200"/>
              <a:t>insb. LKW-Transporte nehmen zu</a:t>
            </a:r>
          </a:p>
        </p:txBody>
      </p:sp>
      <p:sp>
        <p:nvSpPr>
          <p:cNvPr id="23" name="Datumsplatzhalter 22">
            <a:extLst>
              <a:ext uri="{FF2B5EF4-FFF2-40B4-BE49-F238E27FC236}">
                <a16:creationId xmlns:a16="http://schemas.microsoft.com/office/drawing/2014/main" id="{2DCE67E3-15D4-6E58-FECD-0739C3B9661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5FE5A57D-45B0-887A-D464-DC0A07552D7D}"/>
              </a:ext>
            </a:extLst>
          </p:cNvPr>
          <p:cNvSpPr>
            <a:spLocks noGrp="1"/>
          </p:cNvSpPr>
          <p:nvPr>
            <p:ph type="sldNum" sz="quarter" idx="12"/>
          </p:nvPr>
        </p:nvSpPr>
        <p:spPr/>
        <p:txBody>
          <a:bodyPr/>
          <a:lstStyle/>
          <a:p>
            <a:fld id="{0AF89F37-6AD9-4F74-BC17-19E39A25D257}" type="slidenum">
              <a:rPr lang="de-AT" smtClean="0"/>
              <a:t>41</a:t>
            </a:fld>
            <a:endParaRPr lang="de-AT"/>
          </a:p>
        </p:txBody>
      </p:sp>
      <p:sp>
        <p:nvSpPr>
          <p:cNvPr id="8" name="Datumsplatzhalter 22">
            <a:extLst>
              <a:ext uri="{FF2B5EF4-FFF2-40B4-BE49-F238E27FC236}">
                <a16:creationId xmlns:a16="http://schemas.microsoft.com/office/drawing/2014/main" id="{640EA122-4EC0-0D4F-C842-321E6C99C00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Smart Freight </a:t>
            </a:r>
            <a:r>
              <a:rPr lang="de-AT" err="1"/>
              <a:t>Centre</a:t>
            </a:r>
            <a:endParaRPr lang="de-AT"/>
          </a:p>
        </p:txBody>
      </p:sp>
      <p:sp>
        <p:nvSpPr>
          <p:cNvPr id="7" name="Fußzeilenplatzhalter 2">
            <a:extLst>
              <a:ext uri="{FF2B5EF4-FFF2-40B4-BE49-F238E27FC236}">
                <a16:creationId xmlns:a16="http://schemas.microsoft.com/office/drawing/2014/main" id="{FCE51D26-9462-65F5-84CA-65ABF53D6B50}"/>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2" name="Picture 5" descr="immer größer werdende Abgaswolke mit Vergleich der Emissionen 2019 und 2050">
            <a:extLst>
              <a:ext uri="{FF2B5EF4-FFF2-40B4-BE49-F238E27FC236}">
                <a16:creationId xmlns:a16="http://schemas.microsoft.com/office/drawing/2014/main" id="{5F6304AF-5A4D-33BC-876A-FCA398FDC828}"/>
              </a:ext>
            </a:extLst>
          </p:cNvPr>
          <p:cNvPicPr>
            <a:picLocks noChangeAspect="1"/>
          </p:cNvPicPr>
          <p:nvPr/>
        </p:nvPicPr>
        <p:blipFill>
          <a:blip r:embed="rId3"/>
          <a:stretch>
            <a:fillRect/>
          </a:stretch>
        </p:blipFill>
        <p:spPr>
          <a:xfrm>
            <a:off x="6778487" y="1296171"/>
            <a:ext cx="4779233" cy="4972724"/>
          </a:xfrm>
          <a:prstGeom prst="rect">
            <a:avLst/>
          </a:prstGeom>
        </p:spPr>
      </p:pic>
    </p:spTree>
    <p:extLst>
      <p:ext uri="{BB962C8B-B14F-4D97-AF65-F5344CB8AC3E}">
        <p14:creationId xmlns:p14="http://schemas.microsoft.com/office/powerpoint/2010/main" val="1455088635"/>
      </p:ext>
    </p:extLst>
  </p:cSld>
  <p:clrMapOvr>
    <a:masterClrMapping/>
  </p:clrMapOvr>
  <p:transition spd="slow">
    <p:push/>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5472ED-5E98-51FD-BDD5-97AD4EB44CD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7046D2EC-1B76-8BDD-7105-456A113FA78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25DF20AD-1B94-9113-6B50-8C4CDCE062FB}"/>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33305F12-1271-41D4-152A-E6081D61361A}"/>
              </a:ext>
            </a:extLst>
          </p:cNvPr>
          <p:cNvSpPr>
            <a:spLocks noGrp="1"/>
          </p:cNvSpPr>
          <p:nvPr>
            <p:ph type="sldNum" sz="quarter" idx="12"/>
          </p:nvPr>
        </p:nvSpPr>
        <p:spPr/>
        <p:txBody>
          <a:bodyPr/>
          <a:lstStyle/>
          <a:p>
            <a:fld id="{0AF89F37-6AD9-4F74-BC17-19E39A25D257}" type="slidenum">
              <a:rPr lang="de-AT" smtClean="0"/>
              <a:pPr/>
              <a:t>42</a:t>
            </a:fld>
            <a:endParaRPr lang="de-AT"/>
          </a:p>
        </p:txBody>
      </p:sp>
      <p:sp>
        <p:nvSpPr>
          <p:cNvPr id="6" name="Titel 5">
            <a:extLst>
              <a:ext uri="{FF2B5EF4-FFF2-40B4-BE49-F238E27FC236}">
                <a16:creationId xmlns:a16="http://schemas.microsoft.com/office/drawing/2014/main" id="{D0A280FF-F48D-030D-8A06-E9AD8CDDB7DF}"/>
              </a:ext>
            </a:extLst>
          </p:cNvPr>
          <p:cNvSpPr>
            <a:spLocks noGrp="1"/>
          </p:cNvSpPr>
          <p:nvPr>
            <p:ph type="title"/>
          </p:nvPr>
        </p:nvSpPr>
        <p:spPr>
          <a:xfrm>
            <a:off x="592538" y="640040"/>
            <a:ext cx="10221236" cy="792976"/>
          </a:xfrm>
        </p:spPr>
        <p:txBody>
          <a:bodyPr/>
          <a:lstStyle/>
          <a:p>
            <a:r>
              <a:rPr lang="de-AT"/>
              <a:t>Emissionen auf Basis der Sektoren in Österreich</a:t>
            </a:r>
          </a:p>
        </p:txBody>
      </p:sp>
      <p:pic>
        <p:nvPicPr>
          <p:cNvPr id="10" name="Content Placeholder 6" descr="Diagramm: Treibhausgasemissionen auf Basis der Sektoren 2022 in Österreich">
            <a:extLst>
              <a:ext uri="{FF2B5EF4-FFF2-40B4-BE49-F238E27FC236}">
                <a16:creationId xmlns:a16="http://schemas.microsoft.com/office/drawing/2014/main" id="{4DCC162F-ED3D-D7E3-A3E6-FAC8FBB87BF1}"/>
              </a:ext>
            </a:extLst>
          </p:cNvPr>
          <p:cNvPicPr>
            <a:picLocks noChangeAspect="1"/>
          </p:cNvPicPr>
          <p:nvPr/>
        </p:nvPicPr>
        <p:blipFill>
          <a:blip r:embed="rId3"/>
          <a:stretch>
            <a:fillRect/>
          </a:stretch>
        </p:blipFill>
        <p:spPr>
          <a:xfrm>
            <a:off x="2083450" y="1738778"/>
            <a:ext cx="7972596" cy="4438185"/>
          </a:xfrm>
          <a:prstGeom prst="rect">
            <a:avLst/>
          </a:prstGeom>
        </p:spPr>
      </p:pic>
    </p:spTree>
    <p:extLst>
      <p:ext uri="{BB962C8B-B14F-4D97-AF65-F5344CB8AC3E}">
        <p14:creationId xmlns:p14="http://schemas.microsoft.com/office/powerpoint/2010/main" val="3080566694"/>
      </p:ext>
    </p:extLst>
  </p:cSld>
  <p:clrMapOvr>
    <a:masterClrMapping/>
  </p:clrMapOvr>
  <p:transition spd="slow">
    <p:push/>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4ABBD0-1FFF-94E8-1D4D-260F4FEAAFF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0C4BED23-B977-ECF5-5B75-2CA91AFB426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9891660-37C1-B71C-4E78-F68A8F1D4D12}"/>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6740FB9C-C3F8-0541-47BD-29BE2F054B8B}"/>
              </a:ext>
            </a:extLst>
          </p:cNvPr>
          <p:cNvSpPr>
            <a:spLocks noGrp="1"/>
          </p:cNvSpPr>
          <p:nvPr>
            <p:ph type="sldNum" sz="quarter" idx="12"/>
          </p:nvPr>
        </p:nvSpPr>
        <p:spPr/>
        <p:txBody>
          <a:bodyPr/>
          <a:lstStyle/>
          <a:p>
            <a:fld id="{0AF89F37-6AD9-4F74-BC17-19E39A25D257}" type="slidenum">
              <a:rPr lang="de-AT" smtClean="0"/>
              <a:pPr/>
              <a:t>43</a:t>
            </a:fld>
            <a:endParaRPr lang="de-AT"/>
          </a:p>
        </p:txBody>
      </p:sp>
      <p:sp>
        <p:nvSpPr>
          <p:cNvPr id="6" name="Titel 5">
            <a:extLst>
              <a:ext uri="{FF2B5EF4-FFF2-40B4-BE49-F238E27FC236}">
                <a16:creationId xmlns:a16="http://schemas.microsoft.com/office/drawing/2014/main" id="{E38E771A-CBD4-1F73-4709-CC2CC53103C0}"/>
              </a:ext>
            </a:extLst>
          </p:cNvPr>
          <p:cNvSpPr>
            <a:spLocks noGrp="1"/>
          </p:cNvSpPr>
          <p:nvPr>
            <p:ph type="title"/>
          </p:nvPr>
        </p:nvSpPr>
        <p:spPr>
          <a:xfrm>
            <a:off x="592538" y="640040"/>
            <a:ext cx="10221236" cy="792976"/>
          </a:xfrm>
        </p:spPr>
        <p:txBody>
          <a:bodyPr/>
          <a:lstStyle/>
          <a:p>
            <a:r>
              <a:rPr lang="de-AT"/>
              <a:t>Straßenverkehr als Hauptverursacher</a:t>
            </a:r>
          </a:p>
        </p:txBody>
      </p:sp>
      <p:pic>
        <p:nvPicPr>
          <p:cNvPr id="5" name="Content Placeholder 6" descr="Kreisdiagramm Hauptemittenten im Verkehr 2022 ">
            <a:extLst>
              <a:ext uri="{FF2B5EF4-FFF2-40B4-BE49-F238E27FC236}">
                <a16:creationId xmlns:a16="http://schemas.microsoft.com/office/drawing/2014/main" id="{1E3E2904-EFD1-FF14-5E60-6143AACA6797}"/>
              </a:ext>
            </a:extLst>
          </p:cNvPr>
          <p:cNvPicPr>
            <a:picLocks noGrp="1" noChangeAspect="1"/>
          </p:cNvPicPr>
          <p:nvPr>
            <p:ph idx="1"/>
          </p:nvPr>
        </p:nvPicPr>
        <p:blipFill>
          <a:blip r:embed="rId3"/>
          <a:stretch>
            <a:fillRect/>
          </a:stretch>
        </p:blipFill>
        <p:spPr>
          <a:xfrm>
            <a:off x="2932783" y="1799324"/>
            <a:ext cx="6326433" cy="4418636"/>
          </a:xfrm>
        </p:spPr>
      </p:pic>
    </p:spTree>
    <p:extLst>
      <p:ext uri="{BB962C8B-B14F-4D97-AF65-F5344CB8AC3E}">
        <p14:creationId xmlns:p14="http://schemas.microsoft.com/office/powerpoint/2010/main" val="1911712211"/>
      </p:ext>
    </p:extLst>
  </p:cSld>
  <p:clrMapOvr>
    <a:masterClrMapping/>
  </p:clrMapOvr>
  <p:transition spd="slow">
    <p:push/>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8210AD6-8B5E-1757-51CA-9ECB0E29CE7F}"/>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61FDA08-9A63-AB63-87DB-386A46288DB8}"/>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0D4ACBE-ECD6-EE6A-DC89-1EA4B00364B9}"/>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5CBA8812-AF25-8158-E037-D5569C3D3C1C}"/>
              </a:ext>
            </a:extLst>
          </p:cNvPr>
          <p:cNvSpPr>
            <a:spLocks noGrp="1"/>
          </p:cNvSpPr>
          <p:nvPr>
            <p:ph type="title"/>
          </p:nvPr>
        </p:nvSpPr>
        <p:spPr/>
        <p:txBody>
          <a:bodyPr/>
          <a:lstStyle/>
          <a:p>
            <a:r>
              <a:rPr lang="de-AT"/>
              <a:t>Entwicklung Modal Split in Österreich</a:t>
            </a:r>
          </a:p>
        </p:txBody>
      </p:sp>
      <p:sp>
        <p:nvSpPr>
          <p:cNvPr id="24" name="Inhaltsplatzhalter 23">
            <a:extLst>
              <a:ext uri="{FF2B5EF4-FFF2-40B4-BE49-F238E27FC236}">
                <a16:creationId xmlns:a16="http://schemas.microsoft.com/office/drawing/2014/main" id="{47374A7C-0DB1-0FF9-9B31-C71A103CF8FC}"/>
              </a:ext>
            </a:extLst>
          </p:cNvPr>
          <p:cNvSpPr>
            <a:spLocks noGrp="1"/>
          </p:cNvSpPr>
          <p:nvPr>
            <p:ph idx="1"/>
          </p:nvPr>
        </p:nvSpPr>
        <p:spPr>
          <a:xfrm>
            <a:off x="592539" y="2156791"/>
            <a:ext cx="4575809" cy="3975651"/>
          </a:xfrm>
        </p:spPr>
        <p:txBody>
          <a:bodyPr/>
          <a:lstStyle/>
          <a:p>
            <a:pPr marL="0" indent="0">
              <a:buNone/>
            </a:pPr>
            <a:r>
              <a:rPr lang="de-AT" sz="2200"/>
              <a:t>Trotz Erderwärmung und Klimazielen:</a:t>
            </a:r>
          </a:p>
          <a:p>
            <a:pPr marL="0" indent="0">
              <a:buNone/>
            </a:pPr>
            <a:endParaRPr lang="de-AT" sz="2200"/>
          </a:p>
          <a:p>
            <a:r>
              <a:rPr lang="de-AT" sz="2200"/>
              <a:t>starker Anstieg des Güterverkehrs auf der Straße</a:t>
            </a:r>
          </a:p>
          <a:p>
            <a:r>
              <a:rPr lang="de-AT" sz="2200"/>
              <a:t>leichter Rückgang im Bahnverkehr</a:t>
            </a:r>
          </a:p>
          <a:p>
            <a:r>
              <a:rPr lang="de-AT" sz="2200"/>
              <a:t>Anteil der Binnenschifffahrt rückgängig</a:t>
            </a:r>
          </a:p>
        </p:txBody>
      </p:sp>
      <p:sp>
        <p:nvSpPr>
          <p:cNvPr id="23" name="Datumsplatzhalter 22">
            <a:extLst>
              <a:ext uri="{FF2B5EF4-FFF2-40B4-BE49-F238E27FC236}">
                <a16:creationId xmlns:a16="http://schemas.microsoft.com/office/drawing/2014/main" id="{B723B9F2-0CB7-8A65-C5CA-C078D7B4FC8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7" name="Fußzeilenplatzhalter 2">
            <a:extLst>
              <a:ext uri="{FF2B5EF4-FFF2-40B4-BE49-F238E27FC236}">
                <a16:creationId xmlns:a16="http://schemas.microsoft.com/office/drawing/2014/main" id="{DE764442-8146-3531-01BA-5F201E1CD1A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81191DF4-5B1E-2BDD-D63A-BBE89769C405}"/>
              </a:ext>
            </a:extLst>
          </p:cNvPr>
          <p:cNvSpPr>
            <a:spLocks noGrp="1"/>
          </p:cNvSpPr>
          <p:nvPr>
            <p:ph type="sldNum" sz="quarter" idx="12"/>
          </p:nvPr>
        </p:nvSpPr>
        <p:spPr/>
        <p:txBody>
          <a:bodyPr/>
          <a:lstStyle/>
          <a:p>
            <a:fld id="{0AF89F37-6AD9-4F74-BC17-19E39A25D257}" type="slidenum">
              <a:rPr lang="de-AT" smtClean="0"/>
              <a:t>44</a:t>
            </a:fld>
            <a:endParaRPr lang="de-AT"/>
          </a:p>
        </p:txBody>
      </p:sp>
      <p:pic>
        <p:nvPicPr>
          <p:cNvPr id="2" name="Content Placeholder 6" descr="Balkendiagramm Entwicklung des Modal Split 1990 bis 2002">
            <a:extLst>
              <a:ext uri="{FF2B5EF4-FFF2-40B4-BE49-F238E27FC236}">
                <a16:creationId xmlns:a16="http://schemas.microsoft.com/office/drawing/2014/main" id="{AB10B4E0-C608-335A-BF90-E447F4FECEAC}"/>
              </a:ext>
            </a:extLst>
          </p:cNvPr>
          <p:cNvPicPr>
            <a:picLocks noChangeAspect="1"/>
          </p:cNvPicPr>
          <p:nvPr/>
        </p:nvPicPr>
        <p:blipFill>
          <a:blip r:embed="rId3"/>
          <a:stretch>
            <a:fillRect/>
          </a:stretch>
        </p:blipFill>
        <p:spPr>
          <a:xfrm>
            <a:off x="5748421" y="2017643"/>
            <a:ext cx="5890813" cy="3379305"/>
          </a:xfrm>
          <a:prstGeom prst="rect">
            <a:avLst/>
          </a:prstGeom>
        </p:spPr>
      </p:pic>
    </p:spTree>
    <p:extLst>
      <p:ext uri="{BB962C8B-B14F-4D97-AF65-F5344CB8AC3E}">
        <p14:creationId xmlns:p14="http://schemas.microsoft.com/office/powerpoint/2010/main" val="4040100535"/>
      </p:ext>
    </p:extLst>
  </p:cSld>
  <p:clrMapOvr>
    <a:masterClrMapping/>
  </p:clrMapOvr>
  <p:transition spd="slow">
    <p:push/>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9E73B6B-8186-ECA3-A4F4-D7AD92E2B23F}"/>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9846B21-8B6C-B819-B2CE-463884C0B06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77D28B3A-4596-FE52-D02A-F26CCF495628}"/>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BCFF243E-EA31-A254-893F-94ABE2F16456}"/>
              </a:ext>
            </a:extLst>
          </p:cNvPr>
          <p:cNvSpPr>
            <a:spLocks noGrp="1"/>
          </p:cNvSpPr>
          <p:nvPr>
            <p:ph type="sldNum" sz="quarter" idx="12"/>
          </p:nvPr>
        </p:nvSpPr>
        <p:spPr/>
        <p:txBody>
          <a:bodyPr/>
          <a:lstStyle/>
          <a:p>
            <a:fld id="{0AF89F37-6AD9-4F74-BC17-19E39A25D257}" type="slidenum">
              <a:rPr lang="de-AT" smtClean="0"/>
              <a:pPr/>
              <a:t>45</a:t>
            </a:fld>
            <a:endParaRPr lang="de-AT"/>
          </a:p>
        </p:txBody>
      </p:sp>
      <p:sp>
        <p:nvSpPr>
          <p:cNvPr id="5" name="Titel 4">
            <a:extLst>
              <a:ext uri="{FF2B5EF4-FFF2-40B4-BE49-F238E27FC236}">
                <a16:creationId xmlns:a16="http://schemas.microsoft.com/office/drawing/2014/main" id="{034D7692-A1DD-8B2A-2E61-DBE2A64DF67E}"/>
              </a:ext>
            </a:extLst>
          </p:cNvPr>
          <p:cNvSpPr>
            <a:spLocks noGrp="1"/>
          </p:cNvSpPr>
          <p:nvPr>
            <p:ph type="title"/>
          </p:nvPr>
        </p:nvSpPr>
        <p:spPr>
          <a:xfrm>
            <a:off x="592537" y="640040"/>
            <a:ext cx="8929149" cy="792976"/>
          </a:xfrm>
        </p:spPr>
        <p:txBody>
          <a:bodyPr/>
          <a:lstStyle/>
          <a:p>
            <a:r>
              <a:rPr lang="de-AT"/>
              <a:t>Wie passen Verkehr und Nachhaltigkeit zusammen?</a:t>
            </a:r>
          </a:p>
        </p:txBody>
      </p:sp>
      <p:sp>
        <p:nvSpPr>
          <p:cNvPr id="6" name="Inhaltsplatzhalter 5">
            <a:extLst>
              <a:ext uri="{FF2B5EF4-FFF2-40B4-BE49-F238E27FC236}">
                <a16:creationId xmlns:a16="http://schemas.microsoft.com/office/drawing/2014/main" id="{B2CF09FD-DD9D-2173-B505-585943EE9934}"/>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Welche Ansätze für einen Nachhaltigen Verkehr hast du im Video gesehen?</a:t>
            </a:r>
          </a:p>
          <a:p>
            <a:r>
              <a:rPr lang="de-AT" sz="2000"/>
              <a:t>Ist ein nachhaltiger Verkehr möglich?</a:t>
            </a:r>
          </a:p>
          <a:p>
            <a:r>
              <a:rPr lang="de-AT" sz="2000"/>
              <a:t>Wie sähe er deiner Meinung nach aus und was könntest du dazu beitragen?</a:t>
            </a:r>
          </a:p>
          <a:p>
            <a:endParaRPr lang="de-AT"/>
          </a:p>
        </p:txBody>
      </p:sp>
      <p:sp>
        <p:nvSpPr>
          <p:cNvPr id="9" name="Textfeld 8">
            <a:extLst>
              <a:ext uri="{FF2B5EF4-FFF2-40B4-BE49-F238E27FC236}">
                <a16:creationId xmlns:a16="http://schemas.microsoft.com/office/drawing/2014/main" id="{5587ACFD-E253-2C1E-AD35-190EFE61FC1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https://youtu.be/JAV5t7zVCGw?si=zVztF_CAhAEV1nbd</a:t>
            </a:r>
            <a:endParaRPr lang="de-AT" sz="1600"/>
          </a:p>
        </p:txBody>
      </p:sp>
      <p:pic>
        <p:nvPicPr>
          <p:cNvPr id="7" name="Onlinemedien 6" title="Wie passen Verkehr und Nachhaltigkeit zusammen? [Erklärvideo für die Oberstufe]">
            <a:hlinkClick r:id="" action="ppaction://media"/>
            <a:extLst>
              <a:ext uri="{FF2B5EF4-FFF2-40B4-BE49-F238E27FC236}">
                <a16:creationId xmlns:a16="http://schemas.microsoft.com/office/drawing/2014/main" id="{B536444E-DCF1-A7DE-0F19-A4E15E920BA8}"/>
              </a:ext>
            </a:extLst>
          </p:cNvPr>
          <p:cNvPicPr>
            <a:picLocks noRot="1" noChangeAspect="1"/>
          </p:cNvPicPr>
          <p:nvPr>
            <a:videoFile r:link="rId1"/>
          </p:nvPr>
        </p:nvPicPr>
        <p:blipFill>
          <a:blip r:embed="rId5"/>
          <a:stretch>
            <a:fillRect/>
          </a:stretch>
        </p:blipFill>
        <p:spPr>
          <a:xfrm>
            <a:off x="645043" y="2105009"/>
            <a:ext cx="3679615" cy="2078987"/>
          </a:xfrm>
          <a:prstGeom prst="rect">
            <a:avLst/>
          </a:prstGeom>
        </p:spPr>
      </p:pic>
    </p:spTree>
    <p:extLst>
      <p:ext uri="{BB962C8B-B14F-4D97-AF65-F5344CB8AC3E}">
        <p14:creationId xmlns:p14="http://schemas.microsoft.com/office/powerpoint/2010/main" val="3673024574"/>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FAA19-9CB7-A670-DB11-1EE78D9577A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E33DE6B8-2F32-1B66-8C4B-B2831BA10C19}"/>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AFBABA84-2DD5-FA6E-231C-C2671C68F9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2D8E45A-39C2-2D9C-ABFE-1E133E95CD1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10F5433-73AD-2B98-86BF-EEF33D4E45F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B13DFFA-4E0F-E569-1C31-36FB7FE58C20}"/>
              </a:ext>
            </a:extLst>
          </p:cNvPr>
          <p:cNvSpPr>
            <a:spLocks noGrp="1"/>
          </p:cNvSpPr>
          <p:nvPr>
            <p:ph type="title"/>
          </p:nvPr>
        </p:nvSpPr>
        <p:spPr/>
        <p:txBody>
          <a:bodyPr/>
          <a:lstStyle/>
          <a:p>
            <a:r>
              <a:rPr lang="de-AT"/>
              <a:t>Nachhaltigkeit und Green </a:t>
            </a:r>
            <a:r>
              <a:rPr lang="de-AT" err="1"/>
              <a:t>Logistics</a:t>
            </a:r>
            <a:endParaRPr lang="de-AT"/>
          </a:p>
        </p:txBody>
      </p:sp>
      <p:sp>
        <p:nvSpPr>
          <p:cNvPr id="24" name="Inhaltsplatzhalter 23">
            <a:extLst>
              <a:ext uri="{FF2B5EF4-FFF2-40B4-BE49-F238E27FC236}">
                <a16:creationId xmlns:a16="http://schemas.microsoft.com/office/drawing/2014/main" id="{45029892-8FF4-4A2C-CBFC-77187DC0F6AB}"/>
              </a:ext>
              <a:ext uri="{C183D7F6-B498-43B3-948B-1728B52AA6E4}">
                <adec:decorative xmlns:adec="http://schemas.microsoft.com/office/drawing/2017/decorative" val="0"/>
              </a:ext>
            </a:extLst>
          </p:cNvPr>
          <p:cNvSpPr>
            <a:spLocks noGrp="1"/>
          </p:cNvSpPr>
          <p:nvPr>
            <p:ph idx="1"/>
          </p:nvPr>
        </p:nvSpPr>
        <p:spPr>
          <a:xfrm>
            <a:off x="592538" y="1908313"/>
            <a:ext cx="10954420" cy="4268650"/>
          </a:xfrm>
        </p:spPr>
        <p:txBody>
          <a:bodyPr/>
          <a:lstStyle/>
          <a:p>
            <a:pPr marL="0" indent="0">
              <a:buNone/>
            </a:pPr>
            <a:r>
              <a:rPr lang="de-AT" sz="2400">
                <a:solidFill>
                  <a:schemeClr val="accent5"/>
                </a:solidFill>
              </a:rPr>
              <a:t>Nachhaltigkeit:</a:t>
            </a:r>
          </a:p>
          <a:p>
            <a:pPr marL="0" indent="0">
              <a:buNone/>
            </a:pPr>
            <a:r>
              <a:rPr lang="de-AT" sz="2400"/>
              <a:t>dauerhafte Entwicklung, die die Bedürfnisse der heutigen Generation erfüllt, ohne die Möglichkeiten zukünftiger Generationen zu gefährden</a:t>
            </a:r>
          </a:p>
          <a:p>
            <a:pPr marL="0" indent="0">
              <a:buNone/>
            </a:pPr>
            <a:endParaRPr lang="de-AT" sz="2400"/>
          </a:p>
          <a:p>
            <a:pPr marL="0" indent="0">
              <a:buNone/>
            </a:pPr>
            <a:r>
              <a:rPr lang="de-AT" sz="2400">
                <a:solidFill>
                  <a:schemeClr val="accent5"/>
                </a:solidFill>
              </a:rPr>
              <a:t>Green </a:t>
            </a:r>
            <a:r>
              <a:rPr lang="de-AT" sz="2400" err="1">
                <a:solidFill>
                  <a:schemeClr val="accent5"/>
                </a:solidFill>
              </a:rPr>
              <a:t>Logistics</a:t>
            </a:r>
            <a:r>
              <a:rPr lang="de-AT" sz="2400">
                <a:solidFill>
                  <a:schemeClr val="accent5"/>
                </a:solidFill>
              </a:rPr>
              <a:t>:</a:t>
            </a:r>
          </a:p>
          <a:p>
            <a:pPr marL="0" indent="0">
              <a:buNone/>
            </a:pPr>
            <a:r>
              <a:rPr lang="de-AT" sz="2400"/>
              <a:t>ganzheitliche Transformation des Logistiksektors, um umweltfreundliche und ressourcenschonende Logistikprozesse zu schaffen, Gleichgewicht zwischen ökonomischer und ökologischer Effizienz</a:t>
            </a:r>
          </a:p>
        </p:txBody>
      </p:sp>
      <p:sp>
        <p:nvSpPr>
          <p:cNvPr id="23" name="Datumsplatzhalter 22">
            <a:extLst>
              <a:ext uri="{FF2B5EF4-FFF2-40B4-BE49-F238E27FC236}">
                <a16:creationId xmlns:a16="http://schemas.microsoft.com/office/drawing/2014/main" id="{50A81A20-1532-F242-8EA3-C67218D21A1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9B865BB9-4377-65AF-B15A-4FF1D047CB61}"/>
              </a:ext>
            </a:extLst>
          </p:cNvPr>
          <p:cNvSpPr>
            <a:spLocks noGrp="1"/>
          </p:cNvSpPr>
          <p:nvPr>
            <p:ph type="sldNum" sz="quarter" idx="12"/>
          </p:nvPr>
        </p:nvSpPr>
        <p:spPr/>
        <p:txBody>
          <a:bodyPr/>
          <a:lstStyle/>
          <a:p>
            <a:fld id="{0AF89F37-6AD9-4F74-BC17-19E39A25D257}" type="slidenum">
              <a:rPr lang="de-AT" smtClean="0"/>
              <a:t>46</a:t>
            </a:fld>
            <a:endParaRPr lang="de-AT"/>
          </a:p>
        </p:txBody>
      </p:sp>
      <p:sp>
        <p:nvSpPr>
          <p:cNvPr id="3" name="Fußzeilenplatzhalter 2">
            <a:extLst>
              <a:ext uri="{FF2B5EF4-FFF2-40B4-BE49-F238E27FC236}">
                <a16:creationId xmlns:a16="http://schemas.microsoft.com/office/drawing/2014/main" id="{62546594-FA74-C619-DB67-FF2CBC601F9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Tree>
    <p:extLst>
      <p:ext uri="{BB962C8B-B14F-4D97-AF65-F5344CB8AC3E}">
        <p14:creationId xmlns:p14="http://schemas.microsoft.com/office/powerpoint/2010/main" val="2419563680"/>
      </p:ext>
    </p:extLst>
  </p:cSld>
  <p:clrMapOvr>
    <a:masterClrMapping/>
  </p:clrMapOvr>
  <p:transition spd="slow">
    <p:push/>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CE86744-1A26-DFF1-7851-4F9D2E5654D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FB52F16-3CCC-F852-6549-95560D94DA5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F9C762F6-9BE3-D6E5-931E-936C5318EE73}"/>
              </a:ext>
            </a:extLst>
          </p:cNvPr>
          <p:cNvSpPr>
            <a:spLocks noGrp="1"/>
          </p:cNvSpPr>
          <p:nvPr>
            <p:ph type="title"/>
          </p:nvPr>
        </p:nvSpPr>
        <p:spPr/>
        <p:txBody>
          <a:bodyPr/>
          <a:lstStyle/>
          <a:p>
            <a:r>
              <a:rPr lang="de-AT"/>
              <a:t>Die 3 Säulen der Nachhaltigkeit in der Logistik</a:t>
            </a:r>
          </a:p>
        </p:txBody>
      </p:sp>
      <p:sp>
        <p:nvSpPr>
          <p:cNvPr id="24" name="Inhaltsplatzhalter 23">
            <a:extLst>
              <a:ext uri="{FF2B5EF4-FFF2-40B4-BE49-F238E27FC236}">
                <a16:creationId xmlns:a16="http://schemas.microsoft.com/office/drawing/2014/main" id="{94E8BF75-32E6-303A-50F1-C4A590DF0016}"/>
              </a:ext>
            </a:extLst>
          </p:cNvPr>
          <p:cNvSpPr>
            <a:spLocks noGrp="1"/>
          </p:cNvSpPr>
          <p:nvPr>
            <p:ph idx="1"/>
          </p:nvPr>
        </p:nvSpPr>
        <p:spPr>
          <a:xfrm>
            <a:off x="1422144" y="2255593"/>
            <a:ext cx="3939705" cy="2877774"/>
          </a:xfrm>
        </p:spPr>
        <p:txBody>
          <a:bodyPr/>
          <a:lstStyle/>
          <a:p>
            <a:pPr marL="0" indent="0">
              <a:buNone/>
            </a:pPr>
            <a:r>
              <a:rPr lang="de-AT" sz="2400"/>
              <a:t>„…umweltfreundlich und sozialverträglich aber auch finanziell tragbar“</a:t>
            </a:r>
          </a:p>
        </p:txBody>
      </p:sp>
      <p:sp>
        <p:nvSpPr>
          <p:cNvPr id="23" name="Datumsplatzhalter 22">
            <a:extLst>
              <a:ext uri="{FF2B5EF4-FFF2-40B4-BE49-F238E27FC236}">
                <a16:creationId xmlns:a16="http://schemas.microsoft.com/office/drawing/2014/main" id="{71A10676-F4F7-01BA-E69D-A4292A20449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D3D560AA-EB87-FE17-1CDF-834BA98CED86}"/>
              </a:ext>
            </a:extLst>
          </p:cNvPr>
          <p:cNvSpPr>
            <a:spLocks noGrp="1"/>
          </p:cNvSpPr>
          <p:nvPr>
            <p:ph type="sldNum" sz="quarter" idx="12"/>
          </p:nvPr>
        </p:nvSpPr>
        <p:spPr/>
        <p:txBody>
          <a:bodyPr/>
          <a:lstStyle/>
          <a:p>
            <a:fld id="{0AF89F37-6AD9-4F74-BC17-19E39A25D257}" type="slidenum">
              <a:rPr lang="de-AT" smtClean="0"/>
              <a:t>47</a:t>
            </a:fld>
            <a:endParaRPr lang="de-AT"/>
          </a:p>
        </p:txBody>
      </p:sp>
      <p:sp>
        <p:nvSpPr>
          <p:cNvPr id="3" name="Fußzeilenplatzhalter 2">
            <a:extLst>
              <a:ext uri="{FF2B5EF4-FFF2-40B4-BE49-F238E27FC236}">
                <a16:creationId xmlns:a16="http://schemas.microsoft.com/office/drawing/2014/main" id="{A4C80E1A-B4B1-C290-8D6C-5732342636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graphicFrame>
        <p:nvGraphicFramePr>
          <p:cNvPr id="2" name="Content Placeholder 5" descr="grafische Darstellung der 3 Säulen der Nachhaltigkeit: ökonomisch, sozial und ökologisch">
            <a:extLst>
              <a:ext uri="{FF2B5EF4-FFF2-40B4-BE49-F238E27FC236}">
                <a16:creationId xmlns:a16="http://schemas.microsoft.com/office/drawing/2014/main" id="{3A1BABE6-0853-F96E-45DC-A78C11C7D2F2}"/>
              </a:ext>
            </a:extLst>
          </p:cNvPr>
          <p:cNvGraphicFramePr>
            <a:graphicFrameLocks/>
          </p:cNvGraphicFramePr>
          <p:nvPr>
            <p:extLst>
              <p:ext uri="{D42A27DB-BD31-4B8C-83A1-F6EECF244321}">
                <p14:modId xmlns:p14="http://schemas.microsoft.com/office/powerpoint/2010/main" val="36396678"/>
              </p:ext>
            </p:extLst>
          </p:nvPr>
        </p:nvGraphicFramePr>
        <p:xfrm>
          <a:off x="4646494" y="1709530"/>
          <a:ext cx="6928905" cy="473712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752135549"/>
      </p:ext>
    </p:extLst>
  </p:cSld>
  <p:clrMapOvr>
    <a:masterClrMapping/>
  </p:clrMapOvr>
  <p:transition spd="slow">
    <p:push/>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B9A1085-351E-701D-4B47-ADB99C6EF528}"/>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AEE7038-9ACB-9F08-BFE3-1FC48D2A829B}"/>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FED8D803-A782-2B06-2C92-10F30B50C551}"/>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815CE51D-249C-0174-A00C-F1CA9CD25BD1}"/>
              </a:ext>
            </a:extLst>
          </p:cNvPr>
          <p:cNvSpPr>
            <a:spLocks noGrp="1"/>
          </p:cNvSpPr>
          <p:nvPr>
            <p:ph type="sldNum" sz="quarter" idx="12"/>
          </p:nvPr>
        </p:nvSpPr>
        <p:spPr/>
        <p:txBody>
          <a:bodyPr/>
          <a:lstStyle/>
          <a:p>
            <a:fld id="{0AF89F37-6AD9-4F74-BC17-19E39A25D257}" type="slidenum">
              <a:rPr lang="de-AT" smtClean="0"/>
              <a:pPr/>
              <a:t>48</a:t>
            </a:fld>
            <a:endParaRPr lang="de-AT"/>
          </a:p>
        </p:txBody>
      </p:sp>
      <p:sp>
        <p:nvSpPr>
          <p:cNvPr id="5" name="Titel 4">
            <a:extLst>
              <a:ext uri="{FF2B5EF4-FFF2-40B4-BE49-F238E27FC236}">
                <a16:creationId xmlns:a16="http://schemas.microsoft.com/office/drawing/2014/main" id="{A93180E4-39D1-F840-9B51-84C44D001CDA}"/>
              </a:ext>
            </a:extLst>
          </p:cNvPr>
          <p:cNvSpPr>
            <a:spLocks noGrp="1"/>
          </p:cNvSpPr>
          <p:nvPr>
            <p:ph type="title"/>
          </p:nvPr>
        </p:nvSpPr>
        <p:spPr>
          <a:xfrm>
            <a:off x="592538" y="640040"/>
            <a:ext cx="9257140" cy="792976"/>
          </a:xfrm>
        </p:spPr>
        <p:txBody>
          <a:bodyPr/>
          <a:lstStyle/>
          <a:p>
            <a:r>
              <a:rPr lang="de-AT" sz="3000"/>
              <a:t>Nachhaltigkeit: Ökonomie, Ökologie, Soziales im Spannungsfeld</a:t>
            </a:r>
          </a:p>
        </p:txBody>
      </p:sp>
      <p:sp>
        <p:nvSpPr>
          <p:cNvPr id="6" name="Inhaltsplatzhalter 5">
            <a:extLst>
              <a:ext uri="{FF2B5EF4-FFF2-40B4-BE49-F238E27FC236}">
                <a16:creationId xmlns:a16="http://schemas.microsoft.com/office/drawing/2014/main" id="{2802777F-48D4-223C-55A9-C10354332A6D}"/>
              </a:ext>
            </a:extLst>
          </p:cNvPr>
          <p:cNvSpPr>
            <a:spLocks noGrp="1"/>
          </p:cNvSpPr>
          <p:nvPr>
            <p:ph idx="1"/>
          </p:nvPr>
        </p:nvSpPr>
        <p:spPr>
          <a:xfrm>
            <a:off x="3458818" y="1719470"/>
            <a:ext cx="8088140" cy="4457493"/>
          </a:xfrm>
        </p:spPr>
        <p:txBody>
          <a:bodyPr/>
          <a:lstStyle/>
          <a:p>
            <a:pPr marL="0" indent="0">
              <a:buNone/>
            </a:pPr>
            <a:r>
              <a:rPr lang="de-AT" sz="2200"/>
              <a:t>Hinterfragt in drei Gruppen kritisch die drei Säulen der Nachhaltigkeit. Was funktioniert in unserer Welt häufig nicht?</a:t>
            </a:r>
          </a:p>
          <a:p>
            <a:pPr marL="0" indent="0">
              <a:buNone/>
            </a:pPr>
            <a:r>
              <a:rPr lang="de-AT" sz="2200"/>
              <a:t>Diskutiert über die weiteren Leitfragen zu jeder Säule.</a:t>
            </a:r>
          </a:p>
          <a:p>
            <a:endParaRPr lang="de-AT" sz="2200"/>
          </a:p>
          <a:p>
            <a:pPr marL="0" indent="0">
              <a:buNone/>
            </a:pPr>
            <a:r>
              <a:rPr lang="de-AT" sz="2200"/>
              <a:t>Gruppe 1: Ökonomie – Nachhaltigkeit vs. Profit</a:t>
            </a:r>
          </a:p>
          <a:p>
            <a:endParaRPr lang="de-AT" sz="2200"/>
          </a:p>
          <a:p>
            <a:pPr marL="0" indent="0">
              <a:buNone/>
            </a:pPr>
            <a:r>
              <a:rPr lang="de-AT" sz="2200"/>
              <a:t>Gruppe 2: Ökologie – Umwelt retten, aber wie?</a:t>
            </a:r>
          </a:p>
          <a:p>
            <a:endParaRPr lang="de-AT" sz="2200"/>
          </a:p>
          <a:p>
            <a:pPr marL="0" indent="0">
              <a:buNone/>
            </a:pPr>
            <a:r>
              <a:rPr lang="de-AT" sz="2200"/>
              <a:t>Gruppe 3: Soziales – Nachhaltigkeit für alle?</a:t>
            </a:r>
          </a:p>
          <a:p>
            <a:endParaRPr lang="de-AT" sz="2200"/>
          </a:p>
          <a:p>
            <a:pPr marL="0" indent="0">
              <a:buNone/>
            </a:pPr>
            <a:endParaRPr lang="de-AT"/>
          </a:p>
        </p:txBody>
      </p:sp>
      <p:pic>
        <p:nvPicPr>
          <p:cNvPr id="11" name="Grafik 10" descr="Gruppenbrainstorming Silhouette">
            <a:extLst>
              <a:ext uri="{FF2B5EF4-FFF2-40B4-BE49-F238E27FC236}">
                <a16:creationId xmlns:a16="http://schemas.microsoft.com/office/drawing/2014/main" id="{1700BD15-C517-4C60-F026-5FCBDEBE28A4}"/>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63535329"/>
      </p:ext>
    </p:extLst>
  </p:cSld>
  <p:clrMapOvr>
    <a:masterClrMapping/>
  </p:clrMapOvr>
  <p:transition spd="slow">
    <p:push/>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82D99-CCC8-0A59-3963-7DF7A6C8AA32}"/>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EC271EC1-7CE8-2B6A-D264-2D35FAED5621}"/>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13D2B80F-684F-A6CB-6805-5740754182EF}"/>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E8477CEC-6B82-A817-A98F-E8BEF9F2FF43}"/>
              </a:ext>
            </a:extLst>
          </p:cNvPr>
          <p:cNvSpPr>
            <a:spLocks noGrp="1"/>
          </p:cNvSpPr>
          <p:nvPr>
            <p:ph type="sldNum" sz="quarter" idx="12"/>
          </p:nvPr>
        </p:nvSpPr>
        <p:spPr/>
        <p:txBody>
          <a:bodyPr/>
          <a:lstStyle/>
          <a:p>
            <a:fld id="{0AF89F37-6AD9-4F74-BC17-19E39A25D257}" type="slidenum">
              <a:rPr lang="de-AT" smtClean="0"/>
              <a:pPr/>
              <a:t>49</a:t>
            </a:fld>
            <a:endParaRPr lang="de-AT"/>
          </a:p>
        </p:txBody>
      </p:sp>
      <p:sp>
        <p:nvSpPr>
          <p:cNvPr id="6" name="Titel 5">
            <a:extLst>
              <a:ext uri="{FF2B5EF4-FFF2-40B4-BE49-F238E27FC236}">
                <a16:creationId xmlns:a16="http://schemas.microsoft.com/office/drawing/2014/main" id="{9C8E2A9B-5EFB-F3EE-7C4F-65CDD2E6EAAE}"/>
              </a:ext>
            </a:extLst>
          </p:cNvPr>
          <p:cNvSpPr>
            <a:spLocks noGrp="1"/>
          </p:cNvSpPr>
          <p:nvPr>
            <p:ph type="title"/>
          </p:nvPr>
        </p:nvSpPr>
        <p:spPr>
          <a:xfrm>
            <a:off x="592538" y="640040"/>
            <a:ext cx="10221236" cy="792976"/>
          </a:xfrm>
        </p:spPr>
        <p:txBody>
          <a:bodyPr/>
          <a:lstStyle/>
          <a:p>
            <a:r>
              <a:rPr lang="de-AT"/>
              <a:t>Was macht einen nachhaltigen Verkehrsträger aus?</a:t>
            </a:r>
          </a:p>
        </p:txBody>
      </p:sp>
      <p:graphicFrame>
        <p:nvGraphicFramePr>
          <p:cNvPr id="9" name="Inhaltsplatzhalter 8" descr="Tabelle Ökologische, soziala und ökonomische Einflussbereiche eines Verkehrsträgers">
            <a:extLst>
              <a:ext uri="{FF2B5EF4-FFF2-40B4-BE49-F238E27FC236}">
                <a16:creationId xmlns:a16="http://schemas.microsoft.com/office/drawing/2014/main" id="{2D96D24C-C685-FA51-314D-33D22D1262E4}"/>
              </a:ext>
            </a:extLst>
          </p:cNvPr>
          <p:cNvGraphicFramePr>
            <a:graphicFrameLocks noGrp="1"/>
          </p:cNvGraphicFramePr>
          <p:nvPr>
            <p:ph idx="1"/>
            <p:extLst>
              <p:ext uri="{D42A27DB-BD31-4B8C-83A1-F6EECF244321}">
                <p14:modId xmlns:p14="http://schemas.microsoft.com/office/powerpoint/2010/main" val="2761641796"/>
              </p:ext>
            </p:extLst>
          </p:nvPr>
        </p:nvGraphicFramePr>
        <p:xfrm>
          <a:off x="592138" y="1825625"/>
          <a:ext cx="10955337" cy="4351338"/>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4697860"/>
      </p:ext>
    </p:extLst>
  </p:cSld>
  <p:clrMapOvr>
    <a:masterClrMapping/>
  </p:clrMapOvr>
  <p:transition spd="slow">
    <p:push/>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0B3B9-8ED0-E28D-52E0-E0307F55CC4C}"/>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4CAA311-04EE-EA1A-B49D-362D86CB22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E2E8D47C-1302-80AE-7B6B-4076E5A2530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CD551B0A-C4D2-D5FC-8935-583FF0532FB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A47021FF-03CC-BBD0-F733-83BF848DB49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11DDC01C-1609-72EC-86EB-63E9B27A6316}"/>
              </a:ext>
            </a:extLst>
          </p:cNvPr>
          <p:cNvSpPr>
            <a:spLocks noGrp="1"/>
          </p:cNvSpPr>
          <p:nvPr>
            <p:ph type="title"/>
          </p:nvPr>
        </p:nvSpPr>
        <p:spPr/>
        <p:txBody>
          <a:bodyPr/>
          <a:lstStyle/>
          <a:p>
            <a:r>
              <a:rPr lang="de-AT"/>
              <a:t>Nachhaltiger Güterverkehr – warum und wie?</a:t>
            </a:r>
          </a:p>
        </p:txBody>
      </p:sp>
      <p:sp>
        <p:nvSpPr>
          <p:cNvPr id="24" name="Inhaltsplatzhalter 23">
            <a:extLst>
              <a:ext uri="{FF2B5EF4-FFF2-40B4-BE49-F238E27FC236}">
                <a16:creationId xmlns:a16="http://schemas.microsoft.com/office/drawing/2014/main" id="{AE75FFFC-10D3-FBFE-536B-7B31AA93D950}"/>
              </a:ext>
              <a:ext uri="{C183D7F6-B498-43B3-948B-1728B52AA6E4}">
                <adec:decorative xmlns:adec="http://schemas.microsoft.com/office/drawing/2017/decorative" val="1"/>
              </a:ext>
            </a:extLst>
          </p:cNvPr>
          <p:cNvSpPr>
            <a:spLocks noGrp="1"/>
          </p:cNvSpPr>
          <p:nvPr>
            <p:ph idx="1"/>
          </p:nvPr>
        </p:nvSpPr>
        <p:spPr>
          <a:xfrm>
            <a:off x="592538" y="1908313"/>
            <a:ext cx="10954420" cy="4268650"/>
          </a:xfrm>
        </p:spPr>
        <p:txBody>
          <a:bodyPr/>
          <a:lstStyle/>
          <a:p>
            <a:pPr marL="0" indent="0">
              <a:buNone/>
            </a:pPr>
            <a:r>
              <a:rPr lang="de-AT" sz="2400"/>
              <a:t>steigendes Transportaufkommen erhöht Handlungsbedarf</a:t>
            </a:r>
          </a:p>
          <a:p>
            <a:pPr marL="0" indent="0">
              <a:buNone/>
            </a:pPr>
            <a:endParaRPr lang="de-AT" sz="2400"/>
          </a:p>
          <a:p>
            <a:pPr marL="0" indent="0">
              <a:buNone/>
            </a:pPr>
            <a:r>
              <a:rPr lang="de-AT" sz="2400"/>
              <a:t>Nachhaltiger Verkehr durch:</a:t>
            </a:r>
          </a:p>
          <a:p>
            <a:r>
              <a:rPr lang="de-AT" sz="2400"/>
              <a:t>Vermeidung von Verkehr</a:t>
            </a:r>
          </a:p>
          <a:p>
            <a:r>
              <a:rPr lang="de-AT" sz="2400"/>
              <a:t>Verlagerung auf nachhaltige Verkehrsträger wie Schiene und Binnenwasserstraße </a:t>
            </a:r>
          </a:p>
          <a:p>
            <a:r>
              <a:rPr lang="de-AT" sz="2400"/>
              <a:t>alternative Treibstoffe</a:t>
            </a:r>
          </a:p>
          <a:p>
            <a:r>
              <a:rPr lang="de-AT" sz="2400"/>
              <a:t>innovative Technologien, Digitalisierung</a:t>
            </a:r>
          </a:p>
          <a:p>
            <a:r>
              <a:rPr lang="de-AT" sz="2400"/>
              <a:t>geänderte Preisgestaltung</a:t>
            </a:r>
          </a:p>
          <a:p>
            <a:r>
              <a:rPr lang="de-AT" sz="2400"/>
              <a:t>ganzheitliche Betrachtung der Wertschöpfungskette und Lieferanten</a:t>
            </a:r>
          </a:p>
        </p:txBody>
      </p:sp>
      <p:sp>
        <p:nvSpPr>
          <p:cNvPr id="23" name="Datumsplatzhalter 22">
            <a:extLst>
              <a:ext uri="{FF2B5EF4-FFF2-40B4-BE49-F238E27FC236}">
                <a16:creationId xmlns:a16="http://schemas.microsoft.com/office/drawing/2014/main" id="{4AF1E30D-DD77-9F94-4E9A-8C0D23297F1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07233B8-29DC-D0DF-588C-47EB9F3B6FB8}"/>
              </a:ext>
            </a:extLst>
          </p:cNvPr>
          <p:cNvSpPr>
            <a:spLocks noGrp="1"/>
          </p:cNvSpPr>
          <p:nvPr>
            <p:ph type="sldNum" sz="quarter" idx="12"/>
          </p:nvPr>
        </p:nvSpPr>
        <p:spPr/>
        <p:txBody>
          <a:bodyPr/>
          <a:lstStyle/>
          <a:p>
            <a:fld id="{0AF89F37-6AD9-4F74-BC17-19E39A25D257}" type="slidenum">
              <a:rPr lang="de-AT" smtClean="0"/>
              <a:t>50</a:t>
            </a:fld>
            <a:endParaRPr lang="de-AT"/>
          </a:p>
        </p:txBody>
      </p:sp>
      <p:sp>
        <p:nvSpPr>
          <p:cNvPr id="3" name="Fußzeilenplatzhalter 2">
            <a:extLst>
              <a:ext uri="{FF2B5EF4-FFF2-40B4-BE49-F238E27FC236}">
                <a16:creationId xmlns:a16="http://schemas.microsoft.com/office/drawing/2014/main" id="{20C4E8FC-3D69-B72F-BC2B-39DDA2A140B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pic>
        <p:nvPicPr>
          <p:cNvPr id="2" name="Picture 3">
            <a:extLst>
              <a:ext uri="{FF2B5EF4-FFF2-40B4-BE49-F238E27FC236}">
                <a16:creationId xmlns:a16="http://schemas.microsoft.com/office/drawing/2014/main" id="{773591A7-39D7-F132-9D2A-C901A214AA3D}"/>
              </a:ext>
              <a:ext uri="{C183D7F6-B498-43B3-948B-1728B52AA6E4}">
                <adec:decorative xmlns:adec="http://schemas.microsoft.com/office/drawing/2017/decorative" val="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207242" y="1433016"/>
            <a:ext cx="1830637" cy="1830637"/>
          </a:xfrm>
          <a:prstGeom prst="rect">
            <a:avLst/>
          </a:prstGeom>
        </p:spPr>
      </p:pic>
      <p:sp>
        <p:nvSpPr>
          <p:cNvPr id="4" name="Datumsplatzhalter 22">
            <a:extLst>
              <a:ext uri="{FF2B5EF4-FFF2-40B4-BE49-F238E27FC236}">
                <a16:creationId xmlns:a16="http://schemas.microsoft.com/office/drawing/2014/main" id="{C4B1F2C6-405D-442B-333A-7081D4C085D0}"/>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Flaticon</a:t>
            </a:r>
          </a:p>
        </p:txBody>
      </p:sp>
    </p:spTree>
    <p:extLst>
      <p:ext uri="{BB962C8B-B14F-4D97-AF65-F5344CB8AC3E}">
        <p14:creationId xmlns:p14="http://schemas.microsoft.com/office/powerpoint/2010/main" val="3185586858"/>
      </p:ext>
    </p:extLst>
  </p:cSld>
  <p:clrMapOvr>
    <a:masterClrMapping/>
  </p:clrMapOvr>
  <p:transition spd="slow">
    <p:push/>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45B26FA-93B2-48EA-1371-69A5B8ECE902}"/>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5A81D80-519F-75F4-07E9-97BE473E7A5D}"/>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B6452BF5-FCA7-5EA2-469D-6DD7C4361982}"/>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ED32B4D2-3983-589B-1555-B17888470FC3}"/>
              </a:ext>
            </a:extLst>
          </p:cNvPr>
          <p:cNvSpPr>
            <a:spLocks noGrp="1"/>
          </p:cNvSpPr>
          <p:nvPr>
            <p:ph type="title"/>
          </p:nvPr>
        </p:nvSpPr>
        <p:spPr/>
        <p:txBody>
          <a:bodyPr/>
          <a:lstStyle/>
          <a:p>
            <a:r>
              <a:rPr lang="de-AT" err="1"/>
              <a:t>Sustainable</a:t>
            </a:r>
            <a:r>
              <a:rPr lang="de-AT"/>
              <a:t> Development Goals (SDG)</a:t>
            </a:r>
          </a:p>
        </p:txBody>
      </p:sp>
      <p:sp>
        <p:nvSpPr>
          <p:cNvPr id="24" name="Inhaltsplatzhalter 23">
            <a:extLst>
              <a:ext uri="{FF2B5EF4-FFF2-40B4-BE49-F238E27FC236}">
                <a16:creationId xmlns:a16="http://schemas.microsoft.com/office/drawing/2014/main" id="{43B6C438-7F9A-4052-09F9-CAB617D34D61}"/>
              </a:ext>
            </a:extLst>
          </p:cNvPr>
          <p:cNvSpPr>
            <a:spLocks noGrp="1"/>
          </p:cNvSpPr>
          <p:nvPr>
            <p:ph idx="1"/>
          </p:nvPr>
        </p:nvSpPr>
        <p:spPr>
          <a:xfrm>
            <a:off x="592538" y="2136913"/>
            <a:ext cx="3512323" cy="4040050"/>
          </a:xfrm>
        </p:spPr>
        <p:txBody>
          <a:bodyPr/>
          <a:lstStyle/>
          <a:p>
            <a:pPr marL="0" indent="0">
              <a:buNone/>
            </a:pPr>
            <a:r>
              <a:rPr lang="de-AT" sz="2400"/>
              <a:t>17 globale Ziele der Vereinten Nationen für nachhaltige Entwicklung </a:t>
            </a:r>
          </a:p>
          <a:p>
            <a:pPr marL="0" indent="0">
              <a:buNone/>
            </a:pPr>
            <a:endParaRPr lang="de-AT" sz="2400"/>
          </a:p>
          <a:p>
            <a:pPr marL="0" indent="0">
              <a:buNone/>
            </a:pPr>
            <a:r>
              <a:rPr lang="de-AT" sz="2400"/>
              <a:t>umfassen ökonomische, ökologische und soziale Aspekte</a:t>
            </a:r>
          </a:p>
          <a:p>
            <a:pPr marL="0" indent="0">
              <a:buNone/>
            </a:pPr>
            <a:endParaRPr lang="de-AT" sz="2400"/>
          </a:p>
        </p:txBody>
      </p:sp>
      <p:sp>
        <p:nvSpPr>
          <p:cNvPr id="23" name="Datumsplatzhalter 22">
            <a:extLst>
              <a:ext uri="{FF2B5EF4-FFF2-40B4-BE49-F238E27FC236}">
                <a16:creationId xmlns:a16="http://schemas.microsoft.com/office/drawing/2014/main" id="{AD14AAB9-5D1B-AA8F-06AE-8C04F8D8F6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0037546D-8A03-EC48-CFB9-777BC9B0F4F6}"/>
              </a:ext>
            </a:extLst>
          </p:cNvPr>
          <p:cNvSpPr>
            <a:spLocks noGrp="1"/>
          </p:cNvSpPr>
          <p:nvPr>
            <p:ph type="sldNum" sz="quarter" idx="12"/>
          </p:nvPr>
        </p:nvSpPr>
        <p:spPr/>
        <p:txBody>
          <a:bodyPr/>
          <a:lstStyle/>
          <a:p>
            <a:fld id="{0AF89F37-6AD9-4F74-BC17-19E39A25D257}" type="slidenum">
              <a:rPr lang="de-AT" smtClean="0"/>
              <a:t>51</a:t>
            </a:fld>
            <a:endParaRPr lang="de-AT"/>
          </a:p>
        </p:txBody>
      </p:sp>
      <p:sp>
        <p:nvSpPr>
          <p:cNvPr id="3" name="Fußzeilenplatzhalter 2">
            <a:extLst>
              <a:ext uri="{FF2B5EF4-FFF2-40B4-BE49-F238E27FC236}">
                <a16:creationId xmlns:a16="http://schemas.microsoft.com/office/drawing/2014/main" id="{63233BAE-943E-D2FB-72B1-3A6BDCF7161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7EE40E77-42E2-F864-ECD5-4ABB48CBC12A}"/>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SDGs">
            <a:extLst>
              <a:ext uri="{FF2B5EF4-FFF2-40B4-BE49-F238E27FC236}">
                <a16:creationId xmlns:a16="http://schemas.microsoft.com/office/drawing/2014/main" id="{EC69A3F1-E8FD-7565-A116-BA40D3BD4DE4}"/>
              </a:ext>
            </a:extLst>
          </p:cNvPr>
          <p:cNvPicPr>
            <a:picLocks noChangeAspect="1"/>
          </p:cNvPicPr>
          <p:nvPr/>
        </p:nvPicPr>
        <p:blipFill rotWithShape="1">
          <a:blip r:embed="rId3"/>
          <a:srcRect t="17755" b="12577"/>
          <a:stretch/>
        </p:blipFill>
        <p:spPr>
          <a:xfrm>
            <a:off x="3843496" y="1847208"/>
            <a:ext cx="8195647" cy="3694543"/>
          </a:xfrm>
          <a:prstGeom prst="rect">
            <a:avLst/>
          </a:prstGeom>
        </p:spPr>
      </p:pic>
    </p:spTree>
    <p:extLst>
      <p:ext uri="{BB962C8B-B14F-4D97-AF65-F5344CB8AC3E}">
        <p14:creationId xmlns:p14="http://schemas.microsoft.com/office/powerpoint/2010/main" val="2192861144"/>
      </p:ext>
    </p:extLst>
  </p:cSld>
  <p:clrMapOvr>
    <a:masterClrMapping/>
  </p:clrMapOvr>
  <p:transition spd="slow">
    <p:push/>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28A382-079F-636D-0375-2F5DE16CFCB7}"/>
            </a:ext>
          </a:extLst>
        </p:cNvPr>
        <p:cNvGrpSpPr/>
        <p:nvPr/>
      </p:nvGrpSpPr>
      <p:grpSpPr>
        <a:xfrm>
          <a:off x="0" y="0"/>
          <a:ext cx="0" cy="0"/>
          <a:chOff x="0" y="0"/>
          <a:chExt cx="0" cy="0"/>
        </a:xfrm>
      </p:grpSpPr>
      <p:sp>
        <p:nvSpPr>
          <p:cNvPr id="16" name="Ellipse 15">
            <a:extLst>
              <a:ext uri="{FF2B5EF4-FFF2-40B4-BE49-F238E27FC236}">
                <a16:creationId xmlns:a16="http://schemas.microsoft.com/office/drawing/2014/main" id="{BD0EE0AB-7414-0CC0-E6BC-FFF088A997F4}"/>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2AAA183F-4A10-A1A0-1564-2EF35CF26757}"/>
              </a:ext>
            </a:extLst>
          </p:cNvPr>
          <p:cNvSpPr>
            <a:spLocks noGrp="1"/>
          </p:cNvSpPr>
          <p:nvPr>
            <p:ph type="title"/>
          </p:nvPr>
        </p:nvSpPr>
        <p:spPr/>
        <p:txBody>
          <a:bodyPr/>
          <a:lstStyle/>
          <a:p>
            <a:r>
              <a:rPr lang="de-AT"/>
              <a:t>Der europäische Green Deal</a:t>
            </a:r>
          </a:p>
        </p:txBody>
      </p:sp>
      <p:sp>
        <p:nvSpPr>
          <p:cNvPr id="24" name="Inhaltsplatzhalter 23">
            <a:extLst>
              <a:ext uri="{FF2B5EF4-FFF2-40B4-BE49-F238E27FC236}">
                <a16:creationId xmlns:a16="http://schemas.microsoft.com/office/drawing/2014/main" id="{5BC39232-EFE5-FEBD-CF25-EEE1D010FDBA}"/>
              </a:ext>
            </a:extLst>
          </p:cNvPr>
          <p:cNvSpPr>
            <a:spLocks noGrp="1"/>
          </p:cNvSpPr>
          <p:nvPr>
            <p:ph idx="1"/>
          </p:nvPr>
        </p:nvSpPr>
        <p:spPr>
          <a:xfrm>
            <a:off x="635069" y="1578725"/>
            <a:ext cx="10559166" cy="1162276"/>
          </a:xfrm>
        </p:spPr>
        <p:txBody>
          <a:bodyPr/>
          <a:lstStyle/>
          <a:p>
            <a:pPr marL="0" indent="0">
              <a:buNone/>
            </a:pPr>
            <a:r>
              <a:rPr lang="de-AT" sz="2400"/>
              <a:t>Maßnahmenpaket der EU für einen grünen Wandel</a:t>
            </a:r>
          </a:p>
          <a:p>
            <a:pPr marL="0" indent="0">
              <a:buNone/>
            </a:pPr>
            <a:endParaRPr lang="de-AT" sz="2400"/>
          </a:p>
        </p:txBody>
      </p:sp>
      <p:sp>
        <p:nvSpPr>
          <p:cNvPr id="23" name="Datumsplatzhalter 22">
            <a:extLst>
              <a:ext uri="{FF2B5EF4-FFF2-40B4-BE49-F238E27FC236}">
                <a16:creationId xmlns:a16="http://schemas.microsoft.com/office/drawing/2014/main" id="{CBC86275-4837-DFAE-F071-E627B0468DE4}"/>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611F63E-8B3B-2813-4025-A0096CA47E7C}"/>
              </a:ext>
            </a:extLst>
          </p:cNvPr>
          <p:cNvSpPr>
            <a:spLocks noGrp="1"/>
          </p:cNvSpPr>
          <p:nvPr>
            <p:ph type="sldNum" sz="quarter" idx="12"/>
          </p:nvPr>
        </p:nvSpPr>
        <p:spPr/>
        <p:txBody>
          <a:bodyPr/>
          <a:lstStyle/>
          <a:p>
            <a:fld id="{0AF89F37-6AD9-4F74-BC17-19E39A25D257}" type="slidenum">
              <a:rPr lang="de-AT" smtClean="0"/>
              <a:t>52</a:t>
            </a:fld>
            <a:endParaRPr lang="de-AT"/>
          </a:p>
        </p:txBody>
      </p:sp>
      <p:sp>
        <p:nvSpPr>
          <p:cNvPr id="3" name="Fußzeilenplatzhalter 2">
            <a:extLst>
              <a:ext uri="{FF2B5EF4-FFF2-40B4-BE49-F238E27FC236}">
                <a16:creationId xmlns:a16="http://schemas.microsoft.com/office/drawing/2014/main" id="{DD990857-8766-2D8E-A3E8-5F64F0C60034}"/>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5346AD99-E03A-88C2-8366-B5111FEEF41C}"/>
              </a:ext>
            </a:extLst>
          </p:cNvPr>
          <p:cNvSpPr txBox="1">
            <a:spLocks/>
          </p:cNvSpPr>
          <p:nvPr/>
        </p:nvSpPr>
        <p:spPr>
          <a:xfrm>
            <a:off x="9551505" y="6268894"/>
            <a:ext cx="2006216"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Europäische Kommission</a:t>
            </a:r>
          </a:p>
        </p:txBody>
      </p:sp>
      <p:pic>
        <p:nvPicPr>
          <p:cNvPr id="2" name="Picture 14" descr="Darstellung der Ziele des Europäischen Green Deals">
            <a:extLst>
              <a:ext uri="{FF2B5EF4-FFF2-40B4-BE49-F238E27FC236}">
                <a16:creationId xmlns:a16="http://schemas.microsoft.com/office/drawing/2014/main" id="{2E2EEE1A-78E2-F83E-5978-7BE5DD179F26}"/>
              </a:ext>
            </a:extLst>
          </p:cNvPr>
          <p:cNvPicPr>
            <a:picLocks noChangeAspect="1"/>
          </p:cNvPicPr>
          <p:nvPr/>
        </p:nvPicPr>
        <p:blipFill>
          <a:blip r:embed="rId3"/>
          <a:stretch>
            <a:fillRect/>
          </a:stretch>
        </p:blipFill>
        <p:spPr>
          <a:xfrm>
            <a:off x="1304224" y="2477654"/>
            <a:ext cx="9569392" cy="2834058"/>
          </a:xfrm>
          <a:prstGeom prst="rect">
            <a:avLst/>
          </a:prstGeom>
        </p:spPr>
      </p:pic>
    </p:spTree>
    <p:extLst>
      <p:ext uri="{BB962C8B-B14F-4D97-AF65-F5344CB8AC3E}">
        <p14:creationId xmlns:p14="http://schemas.microsoft.com/office/powerpoint/2010/main" val="627600068"/>
      </p:ext>
    </p:extLst>
  </p:cSld>
  <p:clrMapOvr>
    <a:masterClrMapping/>
  </p:clrMapOvr>
  <p:transition spd="slow">
    <p:push/>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AC3C0F-C80D-5AA3-7120-451436A4B873}"/>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A6C2000B-07E0-09DA-C8C9-5064A76CD9E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29B85-3A2B-66F7-C6A4-CD38C7344AF7}"/>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9C90FBD3-D631-A866-DB09-97FEBD6DF427}"/>
              </a:ext>
            </a:extLst>
          </p:cNvPr>
          <p:cNvSpPr>
            <a:spLocks noGrp="1"/>
          </p:cNvSpPr>
          <p:nvPr>
            <p:ph type="sldNum" sz="quarter" idx="12"/>
          </p:nvPr>
        </p:nvSpPr>
        <p:spPr/>
        <p:txBody>
          <a:bodyPr/>
          <a:lstStyle/>
          <a:p>
            <a:fld id="{0AF89F37-6AD9-4F74-BC17-19E39A25D257}" type="slidenum">
              <a:rPr lang="de-AT" smtClean="0"/>
              <a:t>53</a:t>
            </a:fld>
            <a:endParaRPr lang="de-AT"/>
          </a:p>
        </p:txBody>
      </p:sp>
      <p:sp>
        <p:nvSpPr>
          <p:cNvPr id="6" name="Titel 5">
            <a:extLst>
              <a:ext uri="{FF2B5EF4-FFF2-40B4-BE49-F238E27FC236}">
                <a16:creationId xmlns:a16="http://schemas.microsoft.com/office/drawing/2014/main" id="{96736E3C-B936-48EB-4E9B-0C4B34AEA92E}"/>
              </a:ext>
            </a:extLst>
          </p:cNvPr>
          <p:cNvSpPr>
            <a:spLocks noGrp="1"/>
          </p:cNvSpPr>
          <p:nvPr>
            <p:ph type="title"/>
          </p:nvPr>
        </p:nvSpPr>
        <p:spPr/>
        <p:txBody>
          <a:bodyPr/>
          <a:lstStyle/>
          <a:p>
            <a:r>
              <a:rPr lang="de-AT"/>
              <a:t>Mein Beitrag zum Klimaschutz</a:t>
            </a:r>
          </a:p>
        </p:txBody>
      </p:sp>
      <p:sp>
        <p:nvSpPr>
          <p:cNvPr id="24" name="Inhaltsplatzhalter 23">
            <a:extLst>
              <a:ext uri="{FF2B5EF4-FFF2-40B4-BE49-F238E27FC236}">
                <a16:creationId xmlns:a16="http://schemas.microsoft.com/office/drawing/2014/main" id="{FA0C0551-F3E8-E8E7-7FDF-DBBFF248790A}"/>
              </a:ext>
            </a:extLst>
          </p:cNvPr>
          <p:cNvSpPr>
            <a:spLocks noGrp="1"/>
          </p:cNvSpPr>
          <p:nvPr>
            <p:ph idx="1"/>
          </p:nvPr>
        </p:nvSpPr>
        <p:spPr>
          <a:xfrm>
            <a:off x="635069" y="1540565"/>
            <a:ext cx="10911889" cy="4636398"/>
          </a:xfrm>
        </p:spPr>
        <p:txBody>
          <a:bodyPr/>
          <a:lstStyle/>
          <a:p>
            <a:pPr marL="0" indent="0">
              <a:buNone/>
            </a:pPr>
            <a:r>
              <a:rPr lang="de-AT" sz="2400"/>
              <a:t>Überlege für dich und diskutiere mit deiner Partnerin oder deinem Partner: was kannst du selbst tun, um zur Erreichung der Ziele beizutragen?</a:t>
            </a:r>
          </a:p>
          <a:p>
            <a:pPr marL="0" indent="0">
              <a:buNone/>
            </a:pPr>
            <a:endParaRPr lang="de-AT" sz="2400"/>
          </a:p>
        </p:txBody>
      </p:sp>
      <p:sp>
        <p:nvSpPr>
          <p:cNvPr id="4" name="Datumsplatzhalter 22">
            <a:extLst>
              <a:ext uri="{FF2B5EF4-FFF2-40B4-BE49-F238E27FC236}">
                <a16:creationId xmlns:a16="http://schemas.microsoft.com/office/drawing/2014/main" id="{41820DFD-913F-7F22-7FC3-374EFD54268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Engagement Global</a:t>
            </a:r>
          </a:p>
        </p:txBody>
      </p:sp>
      <p:pic>
        <p:nvPicPr>
          <p:cNvPr id="7" name="Picture 5" descr="Icons SDGs">
            <a:extLst>
              <a:ext uri="{FF2B5EF4-FFF2-40B4-BE49-F238E27FC236}">
                <a16:creationId xmlns:a16="http://schemas.microsoft.com/office/drawing/2014/main" id="{7E88C51B-0BAC-6ED7-4CF1-8E0E41C6BFC5}"/>
              </a:ext>
            </a:extLst>
          </p:cNvPr>
          <p:cNvPicPr>
            <a:picLocks noChangeAspect="1"/>
          </p:cNvPicPr>
          <p:nvPr/>
        </p:nvPicPr>
        <p:blipFill rotWithShape="1">
          <a:blip r:embed="rId3"/>
          <a:srcRect t="17755" b="12577"/>
          <a:stretch/>
        </p:blipFill>
        <p:spPr>
          <a:xfrm>
            <a:off x="1482300" y="2589969"/>
            <a:ext cx="8195647" cy="3694543"/>
          </a:xfrm>
          <a:prstGeom prst="rect">
            <a:avLst/>
          </a:prstGeom>
        </p:spPr>
      </p:pic>
    </p:spTree>
    <p:extLst>
      <p:ext uri="{BB962C8B-B14F-4D97-AF65-F5344CB8AC3E}">
        <p14:creationId xmlns:p14="http://schemas.microsoft.com/office/powerpoint/2010/main" val="3667416482"/>
      </p:ext>
    </p:extLst>
  </p:cSld>
  <p:clrMapOvr>
    <a:masterClrMapping/>
  </p:clrMapOvr>
  <p:transition spd="slow">
    <p:push/>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15E58E-D0A9-1F2B-1C04-A0A317D7AA4B}"/>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5CDDAFFE-791F-EBD4-3BF8-D8581E238A84}"/>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DFB813DE-350B-09B9-F992-E93CDC93F0F2}"/>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8CBA9805-666A-B58D-C859-FD4EEDF3AB20}"/>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0BE75B4-52FD-C25E-3B9E-AF5C0CF8669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C591DE6-29FB-11FA-87B9-722AE7D45C44}"/>
              </a:ext>
            </a:extLst>
          </p:cNvPr>
          <p:cNvSpPr>
            <a:spLocks noGrp="1"/>
          </p:cNvSpPr>
          <p:nvPr>
            <p:ph type="title"/>
          </p:nvPr>
        </p:nvSpPr>
        <p:spPr/>
        <p:txBody>
          <a:bodyPr/>
          <a:lstStyle/>
          <a:p>
            <a:r>
              <a:rPr lang="de-AT"/>
              <a:t>Wir müssen handeln!</a:t>
            </a:r>
          </a:p>
        </p:txBody>
      </p:sp>
      <p:sp>
        <p:nvSpPr>
          <p:cNvPr id="24" name="Inhaltsplatzhalter 23">
            <a:extLst>
              <a:ext uri="{FF2B5EF4-FFF2-40B4-BE49-F238E27FC236}">
                <a16:creationId xmlns:a16="http://schemas.microsoft.com/office/drawing/2014/main" id="{178279AD-CF20-D091-17F7-C59E6EE73980}"/>
              </a:ext>
            </a:extLst>
          </p:cNvPr>
          <p:cNvSpPr>
            <a:spLocks noGrp="1"/>
          </p:cNvSpPr>
          <p:nvPr>
            <p:ph idx="1"/>
          </p:nvPr>
        </p:nvSpPr>
        <p:spPr>
          <a:xfrm>
            <a:off x="592538" y="1908313"/>
            <a:ext cx="8104201" cy="4268650"/>
          </a:xfrm>
        </p:spPr>
        <p:txBody>
          <a:bodyPr/>
          <a:lstStyle/>
          <a:p>
            <a:r>
              <a:rPr lang="de-AT" sz="2400"/>
              <a:t>Klimawandel </a:t>
            </a:r>
            <a:r>
              <a:rPr lang="de-AT" sz="2400" b="1"/>
              <a:t>betrifft alle Länder und Regionen</a:t>
            </a:r>
            <a:r>
              <a:rPr lang="de-AT" sz="2400"/>
              <a:t> der Erde</a:t>
            </a:r>
          </a:p>
          <a:p>
            <a:r>
              <a:rPr lang="de-AT" sz="2400"/>
              <a:t>Klimawandel ist für mehr als die Hälfte der Jugendlichen in Europa die </a:t>
            </a:r>
            <a:r>
              <a:rPr lang="de-AT" sz="2400" b="1"/>
              <a:t>wichtigste globale Herausforderung </a:t>
            </a:r>
            <a:r>
              <a:rPr lang="de-AT" sz="2400"/>
              <a:t>(Eurobarometer-Umfrage 2022)</a:t>
            </a:r>
          </a:p>
          <a:p>
            <a:r>
              <a:rPr lang="de-AT" sz="2400"/>
              <a:t>Handeln auf globaler Ebene notwendig</a:t>
            </a:r>
          </a:p>
          <a:p>
            <a:r>
              <a:rPr lang="de-AT" sz="2400"/>
              <a:t>Mithilfe jedes Einzelnen</a:t>
            </a:r>
          </a:p>
          <a:p>
            <a:r>
              <a:rPr lang="de-AT" sz="2400"/>
              <a:t>Senkung der Verkehrsemissionen</a:t>
            </a:r>
          </a:p>
          <a:p>
            <a:r>
              <a:rPr lang="de-AT" sz="2400"/>
              <a:t>Verkehrsverlagerung: Wasserstraße und Schiene als nachhaltige Verkehrsträger</a:t>
            </a:r>
          </a:p>
        </p:txBody>
      </p:sp>
      <p:sp>
        <p:nvSpPr>
          <p:cNvPr id="23" name="Datumsplatzhalter 22">
            <a:extLst>
              <a:ext uri="{FF2B5EF4-FFF2-40B4-BE49-F238E27FC236}">
                <a16:creationId xmlns:a16="http://schemas.microsoft.com/office/drawing/2014/main" id="{CA233449-624F-F537-ADFE-0EE1AEAB59B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8848AF83-E144-BE83-1725-CA179B0E532C}"/>
              </a:ext>
            </a:extLst>
          </p:cNvPr>
          <p:cNvSpPr>
            <a:spLocks noGrp="1"/>
          </p:cNvSpPr>
          <p:nvPr>
            <p:ph type="sldNum" sz="quarter" idx="12"/>
          </p:nvPr>
        </p:nvSpPr>
        <p:spPr/>
        <p:txBody>
          <a:bodyPr/>
          <a:lstStyle/>
          <a:p>
            <a:fld id="{0AF89F37-6AD9-4F74-BC17-19E39A25D257}" type="slidenum">
              <a:rPr lang="de-AT" smtClean="0"/>
              <a:t>54</a:t>
            </a:fld>
            <a:endParaRPr lang="de-AT"/>
          </a:p>
        </p:txBody>
      </p:sp>
      <p:sp>
        <p:nvSpPr>
          <p:cNvPr id="3" name="Fußzeilenplatzhalter 2">
            <a:extLst>
              <a:ext uri="{FF2B5EF4-FFF2-40B4-BE49-F238E27FC236}">
                <a16:creationId xmlns:a16="http://schemas.microsoft.com/office/drawing/2014/main" id="{36EFB28B-DA7D-79E7-F8A1-C437FABB0373}"/>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Güterverkehr im Wandel – nachhaltig, digital und effizient</a:t>
            </a:r>
            <a:endParaRPr lang="de-AT" dirty="0"/>
          </a:p>
        </p:txBody>
      </p:sp>
      <p:sp>
        <p:nvSpPr>
          <p:cNvPr id="4" name="Datumsplatzhalter 22">
            <a:extLst>
              <a:ext uri="{FF2B5EF4-FFF2-40B4-BE49-F238E27FC236}">
                <a16:creationId xmlns:a16="http://schemas.microsoft.com/office/drawing/2014/main" id="{3481C978-4C23-9B8E-A6AC-029181E8326B}"/>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Freepik</a:t>
            </a:r>
            <a:endParaRPr lang="de-AT"/>
          </a:p>
        </p:txBody>
      </p:sp>
      <p:pic>
        <p:nvPicPr>
          <p:cNvPr id="7" name="Picture 2">
            <a:extLst>
              <a:ext uri="{FF2B5EF4-FFF2-40B4-BE49-F238E27FC236}">
                <a16:creationId xmlns:a16="http://schemas.microsoft.com/office/drawing/2014/main" id="{2CFC816B-B87A-11FA-97C8-48637FA5AC6F}"/>
              </a:ext>
              <a:ext uri="{C183D7F6-B498-43B3-948B-1728B52AA6E4}">
                <adec:decorative xmlns:adec="http://schemas.microsoft.com/office/drawing/2017/decorative" val="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825050" y="2264590"/>
            <a:ext cx="2615563" cy="26155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34368714"/>
      </p:ext>
    </p:extLst>
  </p:cSld>
  <p:clrMapOvr>
    <a:masterClrMapping/>
  </p:clrMapOvr>
  <p:transition spd="slow">
    <p:push/>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F63240BC-0B73-49EA-86B3-C01D2FD80A39}"/>
              </a:ext>
            </a:extLst>
          </p:cNvPr>
          <p:cNvSpPr>
            <a:spLocks noGrp="1"/>
          </p:cNvSpPr>
          <p:nvPr>
            <p:ph type="dt" sz="half" idx="10"/>
          </p:nvPr>
        </p:nvSpPr>
        <p:spPr/>
        <p:txBody>
          <a:bodyPr/>
          <a:lstStyle/>
          <a:p>
            <a:r>
              <a:rPr lang="de-AT"/>
              <a:t>Folie</a:t>
            </a:r>
          </a:p>
        </p:txBody>
      </p:sp>
      <p:sp>
        <p:nvSpPr>
          <p:cNvPr id="4" name="Foliennummernplatzhalter 3">
            <a:extLst>
              <a:ext uri="{FF2B5EF4-FFF2-40B4-BE49-F238E27FC236}">
                <a16:creationId xmlns:a16="http://schemas.microsoft.com/office/drawing/2014/main" id="{75F8BB98-4578-0D18-6084-573B643D8475}"/>
              </a:ext>
            </a:extLst>
          </p:cNvPr>
          <p:cNvSpPr>
            <a:spLocks noGrp="1"/>
          </p:cNvSpPr>
          <p:nvPr>
            <p:ph type="sldNum" sz="quarter" idx="12"/>
          </p:nvPr>
        </p:nvSpPr>
        <p:spPr/>
        <p:txBody>
          <a:bodyPr/>
          <a:lstStyle/>
          <a:p>
            <a:fld id="{0AF89F37-6AD9-4F74-BC17-19E39A25D257}" type="slidenum">
              <a:rPr lang="de-AT" smtClean="0"/>
              <a:pPr/>
              <a:t>55</a:t>
            </a:fld>
            <a:endParaRPr lang="de-AT"/>
          </a:p>
        </p:txBody>
      </p:sp>
      <p:sp>
        <p:nvSpPr>
          <p:cNvPr id="5" name="Titel 4">
            <a:extLst>
              <a:ext uri="{FF2B5EF4-FFF2-40B4-BE49-F238E27FC236}">
                <a16:creationId xmlns:a16="http://schemas.microsoft.com/office/drawing/2014/main" id="{9B1DC8B9-95A7-5F65-A54E-F17070F03CE7}"/>
              </a:ext>
            </a:extLst>
          </p:cNvPr>
          <p:cNvSpPr>
            <a:spLocks noGrp="1"/>
          </p:cNvSpPr>
          <p:nvPr>
            <p:ph type="title"/>
          </p:nvPr>
        </p:nvSpPr>
        <p:spPr/>
        <p:txBody>
          <a:bodyPr/>
          <a:lstStyle/>
          <a:p>
            <a:r>
              <a:rPr lang="de-AT" dirty="0"/>
              <a:t>Interaktives Video</a:t>
            </a:r>
          </a:p>
        </p:txBody>
      </p:sp>
      <p:sp>
        <p:nvSpPr>
          <p:cNvPr id="6" name="Inhaltsplatzhalter 5">
            <a:extLst>
              <a:ext uri="{FF2B5EF4-FFF2-40B4-BE49-F238E27FC236}">
                <a16:creationId xmlns:a16="http://schemas.microsoft.com/office/drawing/2014/main" id="{7EF22711-C66C-516F-F4B0-F79974AEB2D4}"/>
              </a:ext>
            </a:extLst>
          </p:cNvPr>
          <p:cNvSpPr>
            <a:spLocks noGrp="1"/>
          </p:cNvSpPr>
          <p:nvPr>
            <p:ph idx="1"/>
          </p:nvPr>
        </p:nvSpPr>
        <p:spPr>
          <a:xfrm>
            <a:off x="5737252" y="2735107"/>
            <a:ext cx="5809705" cy="3441855"/>
          </a:xfrm>
        </p:spPr>
        <p:txBody>
          <a:bodyPr/>
          <a:lstStyle/>
          <a:p>
            <a:pPr marL="0" indent="0">
              <a:buNone/>
            </a:pPr>
            <a:r>
              <a:rPr lang="de-AT" sz="2200" dirty="0">
                <a:hlinkClick r:id="rId3"/>
              </a:rPr>
              <a:t>https://rewway.at/de/lehrmittel/was-unsere-welt-bewegt</a:t>
            </a:r>
            <a:endParaRPr lang="de-AT" sz="2200" dirty="0"/>
          </a:p>
          <a:p>
            <a:pPr marL="0" indent="0">
              <a:buNone/>
            </a:pPr>
            <a:endParaRPr lang="de-AT" dirty="0"/>
          </a:p>
        </p:txBody>
      </p:sp>
      <p:sp>
        <p:nvSpPr>
          <p:cNvPr id="7" name="Fußzeilenplatzhalter 2">
            <a:extLst>
              <a:ext uri="{FF2B5EF4-FFF2-40B4-BE49-F238E27FC236}">
                <a16:creationId xmlns:a16="http://schemas.microsoft.com/office/drawing/2014/main" id="{49331BF1-A5D4-91AE-FA0B-F4C10DCC87B1}"/>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dirty="0">
                <a:cs typeface="Arial" panose="020B0604020202020204" pitchFamily="34" charset="0"/>
              </a:rPr>
              <a:t>Güterverkehr im Wandel – nachhaltig, digital und effizient</a:t>
            </a:r>
            <a:endParaRPr lang="de-AT" dirty="0"/>
          </a:p>
        </p:txBody>
      </p:sp>
      <p:pic>
        <p:nvPicPr>
          <p:cNvPr id="10" name="Grafik 9">
            <a:extLst>
              <a:ext uri="{FF2B5EF4-FFF2-40B4-BE49-F238E27FC236}">
                <a16:creationId xmlns:a16="http://schemas.microsoft.com/office/drawing/2014/main" id="{7DC1A275-04BC-EA23-DA47-B4FC6F6792A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92538" y="2065111"/>
            <a:ext cx="4847734" cy="2727777"/>
          </a:xfrm>
          <a:prstGeom prst="rect">
            <a:avLst/>
          </a:prstGeom>
        </p:spPr>
      </p:pic>
    </p:spTree>
    <p:extLst>
      <p:ext uri="{BB962C8B-B14F-4D97-AF65-F5344CB8AC3E}">
        <p14:creationId xmlns:p14="http://schemas.microsoft.com/office/powerpoint/2010/main" val="1612829948"/>
      </p:ext>
    </p:extLst>
  </p:cSld>
  <p:clrMapOvr>
    <a:masterClrMapping/>
  </p:clrMapOvr>
  <p:transition spd="slow">
    <p:push/>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A994B01-4EC0-7404-3F73-DCBA9013D420}"/>
            </a:ext>
          </a:extLst>
        </p:cNvPr>
        <p:cNvGrpSpPr/>
        <p:nvPr/>
      </p:nvGrpSpPr>
      <p:grpSpPr>
        <a:xfrm>
          <a:off x="0" y="0"/>
          <a:ext cx="0" cy="0"/>
          <a:chOff x="0" y="0"/>
          <a:chExt cx="0" cy="0"/>
        </a:xfrm>
      </p:grpSpPr>
      <p:sp>
        <p:nvSpPr>
          <p:cNvPr id="23" name="Datumsplatzhalter 22">
            <a:extLst>
              <a:ext uri="{FF2B5EF4-FFF2-40B4-BE49-F238E27FC236}">
                <a16:creationId xmlns:a16="http://schemas.microsoft.com/office/drawing/2014/main" id="{EBF509C8-6942-B8C9-685B-67B313FB63F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F23B003D-D2FC-5507-EEBB-083F9D6C6BDB}"/>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32413CA8-6A5F-D29E-F894-0117D6F556C7}"/>
              </a:ext>
            </a:extLst>
          </p:cNvPr>
          <p:cNvSpPr>
            <a:spLocks noGrp="1"/>
          </p:cNvSpPr>
          <p:nvPr>
            <p:ph type="sldNum" sz="quarter" idx="12"/>
          </p:nvPr>
        </p:nvSpPr>
        <p:spPr/>
        <p:txBody>
          <a:bodyPr/>
          <a:lstStyle/>
          <a:p>
            <a:fld id="{0AF89F37-6AD9-4F74-BC17-19E39A25D257}" type="slidenum">
              <a:rPr lang="de-AT" smtClean="0"/>
              <a:t>57</a:t>
            </a:fld>
            <a:endParaRPr lang="de-AT"/>
          </a:p>
        </p:txBody>
      </p:sp>
      <p:sp>
        <p:nvSpPr>
          <p:cNvPr id="6" name="Titel 5">
            <a:extLst>
              <a:ext uri="{FF2B5EF4-FFF2-40B4-BE49-F238E27FC236}">
                <a16:creationId xmlns:a16="http://schemas.microsoft.com/office/drawing/2014/main" id="{38CF33BF-99C1-DBBA-08C4-E06E04B27A16}"/>
              </a:ext>
            </a:extLst>
          </p:cNvPr>
          <p:cNvSpPr>
            <a:spLocks noGrp="1"/>
          </p:cNvSpPr>
          <p:nvPr>
            <p:ph type="title"/>
          </p:nvPr>
        </p:nvSpPr>
        <p:spPr/>
        <p:txBody>
          <a:bodyPr/>
          <a:lstStyle/>
          <a:p>
            <a:r>
              <a:rPr lang="de-AT"/>
              <a:t>Die internationale Wasserstraße Donau</a:t>
            </a:r>
          </a:p>
        </p:txBody>
      </p:sp>
      <p:sp>
        <p:nvSpPr>
          <p:cNvPr id="24" name="Inhaltsplatzhalter 23">
            <a:extLst>
              <a:ext uri="{FF2B5EF4-FFF2-40B4-BE49-F238E27FC236}">
                <a16:creationId xmlns:a16="http://schemas.microsoft.com/office/drawing/2014/main" id="{00A0E2BE-F08C-B4CA-999B-39B38384ECEC}"/>
              </a:ext>
            </a:extLst>
          </p:cNvPr>
          <p:cNvSpPr>
            <a:spLocks noGrp="1"/>
          </p:cNvSpPr>
          <p:nvPr>
            <p:ph idx="1"/>
          </p:nvPr>
        </p:nvSpPr>
        <p:spPr>
          <a:xfrm>
            <a:off x="635069" y="1540565"/>
            <a:ext cx="10911889" cy="4636398"/>
          </a:xfrm>
        </p:spPr>
        <p:txBody>
          <a:bodyPr/>
          <a:lstStyle/>
          <a:p>
            <a:r>
              <a:rPr lang="de-AT" sz="2400"/>
              <a:t>Wie viele Anrainerstaaten hat die Donau?</a:t>
            </a:r>
          </a:p>
          <a:p>
            <a:r>
              <a:rPr lang="de-AT" sz="2400"/>
              <a:t>Welche großen Städte liegen an der Donau?</a:t>
            </a:r>
          </a:p>
          <a:p>
            <a:r>
              <a:rPr lang="de-AT" sz="2400"/>
              <a:t>Warum ist die Donau wichtig für die österreichische/europäische Wirtschaft?</a:t>
            </a:r>
          </a:p>
          <a:p>
            <a:pPr marL="0" indent="0">
              <a:buNone/>
            </a:pPr>
            <a:endParaRPr lang="de-AT" sz="2400"/>
          </a:p>
        </p:txBody>
      </p:sp>
      <p:pic>
        <p:nvPicPr>
          <p:cNvPr id="8" name="Picture 2" descr="Karte Donauverlauf">
            <a:extLst>
              <a:ext uri="{FF2B5EF4-FFF2-40B4-BE49-F238E27FC236}">
                <a16:creationId xmlns:a16="http://schemas.microsoft.com/office/drawing/2014/main" id="{EBBAB02D-DF39-04A7-7B26-CFF363E9F107}"/>
              </a:ext>
            </a:extLst>
          </p:cNvPr>
          <p:cNvPicPr>
            <a:picLocks noChangeAspect="1"/>
          </p:cNvPicPr>
          <p:nvPr/>
        </p:nvPicPr>
        <p:blipFill>
          <a:blip r:embed="rId3"/>
          <a:stretch>
            <a:fillRect/>
          </a:stretch>
        </p:blipFill>
        <p:spPr>
          <a:xfrm>
            <a:off x="2433126" y="3090535"/>
            <a:ext cx="6288829" cy="2824483"/>
          </a:xfrm>
          <a:prstGeom prst="rect">
            <a:avLst/>
          </a:prstGeom>
        </p:spPr>
      </p:pic>
      <p:sp>
        <p:nvSpPr>
          <p:cNvPr id="9" name="Datumsplatzhalter 22">
            <a:extLst>
              <a:ext uri="{FF2B5EF4-FFF2-40B4-BE49-F238E27FC236}">
                <a16:creationId xmlns:a16="http://schemas.microsoft.com/office/drawing/2014/main" id="{77064F20-3F7D-5AF9-AAEE-7AFD0E41A1B3}"/>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viadonau</a:t>
            </a:r>
          </a:p>
        </p:txBody>
      </p:sp>
    </p:spTree>
    <p:extLst>
      <p:ext uri="{BB962C8B-B14F-4D97-AF65-F5344CB8AC3E}">
        <p14:creationId xmlns:p14="http://schemas.microsoft.com/office/powerpoint/2010/main" val="3102122541"/>
      </p:ext>
    </p:extLst>
  </p:cSld>
  <p:clrMapOvr>
    <a:masterClrMapping/>
  </p:clrMapOvr>
  <p:transition spd="slow">
    <p:push/>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6937EA-715E-9448-9A1C-1F274EAF4853}"/>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6D11A4E6-6056-C115-0AC3-0ADFA12DF83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C2B674A3-C377-C0DC-3B67-30F33343E4E7}"/>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63F6C8BB-04B7-9EC0-CC7A-093C90385D37}"/>
              </a:ext>
            </a:extLst>
          </p:cNvPr>
          <p:cNvSpPr>
            <a:spLocks noGrp="1"/>
          </p:cNvSpPr>
          <p:nvPr>
            <p:ph type="sldNum" sz="quarter" idx="12"/>
          </p:nvPr>
        </p:nvSpPr>
        <p:spPr/>
        <p:txBody>
          <a:bodyPr/>
          <a:lstStyle/>
          <a:p>
            <a:fld id="{0AF89F37-6AD9-4F74-BC17-19E39A25D257}" type="slidenum">
              <a:rPr lang="de-AT" smtClean="0"/>
              <a:pPr/>
              <a:t>58</a:t>
            </a:fld>
            <a:endParaRPr lang="de-AT"/>
          </a:p>
        </p:txBody>
      </p:sp>
      <p:sp>
        <p:nvSpPr>
          <p:cNvPr id="5" name="Titel 4">
            <a:extLst>
              <a:ext uri="{FF2B5EF4-FFF2-40B4-BE49-F238E27FC236}">
                <a16:creationId xmlns:a16="http://schemas.microsoft.com/office/drawing/2014/main" id="{D9E9CCFC-3201-1EE6-1529-996EEA710D33}"/>
              </a:ext>
            </a:extLst>
          </p:cNvPr>
          <p:cNvSpPr>
            <a:spLocks noGrp="1"/>
          </p:cNvSpPr>
          <p:nvPr>
            <p:ph type="title"/>
          </p:nvPr>
        </p:nvSpPr>
        <p:spPr>
          <a:xfrm>
            <a:off x="592537" y="640040"/>
            <a:ext cx="8929149" cy="792976"/>
          </a:xfrm>
        </p:spPr>
        <p:txBody>
          <a:bodyPr/>
          <a:lstStyle/>
          <a:p>
            <a:r>
              <a:rPr lang="de-AT"/>
              <a:t>Video: Donau Verlauf</a:t>
            </a:r>
          </a:p>
        </p:txBody>
      </p:sp>
      <p:sp>
        <p:nvSpPr>
          <p:cNvPr id="6" name="Inhaltsplatzhalter 5">
            <a:extLst>
              <a:ext uri="{FF2B5EF4-FFF2-40B4-BE49-F238E27FC236}">
                <a16:creationId xmlns:a16="http://schemas.microsoft.com/office/drawing/2014/main" id="{65A5BD0C-2389-3CF9-FF8B-F2FEBEFF1B2B}"/>
              </a:ext>
            </a:extLst>
          </p:cNvPr>
          <p:cNvSpPr>
            <a:spLocks noGrp="1"/>
          </p:cNvSpPr>
          <p:nvPr>
            <p:ph idx="1"/>
          </p:nvPr>
        </p:nvSpPr>
        <p:spPr>
          <a:xfrm>
            <a:off x="5088835" y="2105009"/>
            <a:ext cx="6458122" cy="4071954"/>
          </a:xfrm>
        </p:spPr>
        <p:txBody>
          <a:bodyPr/>
          <a:lstStyle/>
          <a:p>
            <a:pPr marL="0" indent="0">
              <a:buNone/>
            </a:pPr>
            <a:r>
              <a:rPr lang="de-AT" sz="2000"/>
              <a:t>Fragen zum Video: </a:t>
            </a:r>
          </a:p>
          <a:p>
            <a:r>
              <a:rPr lang="de-AT" sz="2000"/>
              <a:t>Wo entspringt und wo mündet die Donau?</a:t>
            </a:r>
          </a:p>
          <a:p>
            <a:r>
              <a:rPr lang="de-AT" sz="2000"/>
              <a:t>Durch welche Länder fließt die Donau?</a:t>
            </a:r>
          </a:p>
          <a:p>
            <a:endParaRPr lang="de-AT"/>
          </a:p>
        </p:txBody>
      </p:sp>
      <p:sp>
        <p:nvSpPr>
          <p:cNvPr id="9" name="Textfeld 8">
            <a:extLst>
              <a:ext uri="{FF2B5EF4-FFF2-40B4-BE49-F238E27FC236}">
                <a16:creationId xmlns:a16="http://schemas.microsoft.com/office/drawing/2014/main" id="{F895AA3A-DD4D-DFB1-EA0A-8150BA5BF124}"/>
              </a:ext>
            </a:extLst>
          </p:cNvPr>
          <p:cNvSpPr txBox="1"/>
          <p:nvPr/>
        </p:nvSpPr>
        <p:spPr>
          <a:xfrm>
            <a:off x="592538" y="4524975"/>
            <a:ext cx="3353297" cy="584775"/>
          </a:xfrm>
          <a:prstGeom prst="rect">
            <a:avLst/>
          </a:prstGeom>
          <a:noFill/>
        </p:spPr>
        <p:txBody>
          <a:bodyPr wrap="square" rtlCol="0">
            <a:spAutoFit/>
          </a:bodyPr>
          <a:lstStyle/>
          <a:p>
            <a:r>
              <a:rPr lang="de-AT" sz="1600">
                <a:hlinkClick r:id="rId3"/>
              </a:rPr>
              <a:t>https://studyflix.de/erdkunde/donau-verlauf-5762?topic_id=541</a:t>
            </a:r>
            <a:endParaRPr lang="de-AT" sz="1600"/>
          </a:p>
        </p:txBody>
      </p:sp>
      <p:pic>
        <p:nvPicPr>
          <p:cNvPr id="8" name="Media Placeholder 9">
            <a:extLst>
              <a:ext uri="{FF2B5EF4-FFF2-40B4-BE49-F238E27FC236}">
                <a16:creationId xmlns:a16="http://schemas.microsoft.com/office/drawing/2014/main" id="{F8097167-D10E-DE58-AFEB-C70CC8573CDC}"/>
              </a:ext>
              <a:ext uri="{C183D7F6-B498-43B3-948B-1728B52AA6E4}">
                <adec:decorative xmlns:adec="http://schemas.microsoft.com/office/drawing/2017/decorative" val="1"/>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l="16522" t="24036" r="62238" b="33724"/>
          <a:stretch/>
        </p:blipFill>
        <p:spPr>
          <a:xfrm>
            <a:off x="616600" y="2105009"/>
            <a:ext cx="3478321" cy="2223431"/>
          </a:xfrm>
          <a:prstGeom prst="rect">
            <a:avLst/>
          </a:prstGeom>
        </p:spPr>
      </p:pic>
    </p:spTree>
    <p:extLst>
      <p:ext uri="{BB962C8B-B14F-4D97-AF65-F5344CB8AC3E}">
        <p14:creationId xmlns:p14="http://schemas.microsoft.com/office/powerpoint/2010/main" val="2934707744"/>
      </p:ext>
    </p:extLst>
  </p:cSld>
  <p:clrMapOvr>
    <a:masterClrMapping/>
  </p:clrMapOvr>
  <p:transition spd="slow">
    <p:push/>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B2E836-F3A9-759D-CB5B-3B26A7CE6979}"/>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6118D2EB-2C9A-7C4D-932B-0C1D8892746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B2CD0F-D5A5-0D59-86D9-D83ACB4DFE45}"/>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57657601-1ECF-3EF9-3E1B-41C94E9B5C6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12CCCF45-E279-B591-FE8C-3818DF5D1CFB}"/>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E3359CD8-1712-6BC0-759D-9265057B3BA6}"/>
              </a:ext>
            </a:extLst>
          </p:cNvPr>
          <p:cNvSpPr>
            <a:spLocks noGrp="1"/>
          </p:cNvSpPr>
          <p:nvPr>
            <p:ph idx="1"/>
          </p:nvPr>
        </p:nvSpPr>
        <p:spPr>
          <a:xfrm>
            <a:off x="592539" y="1908313"/>
            <a:ext cx="7199740" cy="4268650"/>
          </a:xfrm>
        </p:spPr>
        <p:txBody>
          <a:bodyPr/>
          <a:lstStyle/>
          <a:p>
            <a:r>
              <a:rPr lang="de-AT" sz="2400"/>
              <a:t>vom Schwarzwald (Deutschland) bis ins Schwarze Meer (Rumänien und Ukraine) </a:t>
            </a:r>
          </a:p>
          <a:p>
            <a:r>
              <a:rPr lang="de-AT" sz="2400"/>
              <a:t>10 Anrainerstaaten: Deutschland, Österreich, Slowakei, Ungarn, Kroatien, Serbien, Bulgarien, Rumänien, Moldau, Ukraine</a:t>
            </a:r>
          </a:p>
          <a:p>
            <a:r>
              <a:rPr lang="de-AT" sz="2400"/>
              <a:t>fast ein Drittel der gesamten Flusslänge in Rumänien</a:t>
            </a:r>
          </a:p>
          <a:p>
            <a:r>
              <a:rPr lang="de-AT" sz="2400"/>
              <a:t>internationalster Strom der Welt</a:t>
            </a:r>
          </a:p>
          <a:p>
            <a:r>
              <a:rPr lang="de-AT" sz="2400"/>
              <a:t>2.845 km lang, 2.415 km schiffbar</a:t>
            </a:r>
          </a:p>
          <a:p>
            <a:r>
              <a:rPr lang="de-AT" sz="2400"/>
              <a:t>wasserreichster Fluss Europas</a:t>
            </a:r>
          </a:p>
        </p:txBody>
      </p:sp>
      <p:sp>
        <p:nvSpPr>
          <p:cNvPr id="23" name="Datumsplatzhalter 22">
            <a:extLst>
              <a:ext uri="{FF2B5EF4-FFF2-40B4-BE49-F238E27FC236}">
                <a16:creationId xmlns:a16="http://schemas.microsoft.com/office/drawing/2014/main" id="{6517279A-4992-35A5-B27A-0DCFF8D2ECC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4A6FB9BA-4EEC-8A25-53A2-2242EFE10C68}"/>
              </a:ext>
            </a:extLst>
          </p:cNvPr>
          <p:cNvSpPr>
            <a:spLocks noGrp="1"/>
          </p:cNvSpPr>
          <p:nvPr>
            <p:ph type="sldNum" sz="quarter" idx="12"/>
          </p:nvPr>
        </p:nvSpPr>
        <p:spPr/>
        <p:txBody>
          <a:bodyPr/>
          <a:lstStyle/>
          <a:p>
            <a:fld id="{0AF89F37-6AD9-4F74-BC17-19E39A25D257}" type="slidenum">
              <a:rPr lang="de-AT" smtClean="0"/>
              <a:t>59</a:t>
            </a:fld>
            <a:endParaRPr lang="de-AT"/>
          </a:p>
        </p:txBody>
      </p:sp>
      <p:sp>
        <p:nvSpPr>
          <p:cNvPr id="3" name="Fußzeilenplatzhalter 2">
            <a:extLst>
              <a:ext uri="{FF2B5EF4-FFF2-40B4-BE49-F238E27FC236}">
                <a16:creationId xmlns:a16="http://schemas.microsoft.com/office/drawing/2014/main" id="{408CF116-F317-8996-A242-FF5B7C8EB326}"/>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1B93938F-7EC3-BF64-9E61-B429F2826B2D}"/>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 Pixabay</a:t>
            </a:r>
          </a:p>
        </p:txBody>
      </p:sp>
      <p:sp>
        <p:nvSpPr>
          <p:cNvPr id="2" name="Titel 1">
            <a:extLst>
              <a:ext uri="{FF2B5EF4-FFF2-40B4-BE49-F238E27FC236}">
                <a16:creationId xmlns:a16="http://schemas.microsoft.com/office/drawing/2014/main" id="{9FEEBA8F-B894-CCAB-6B72-77569DC61392}"/>
              </a:ext>
            </a:extLst>
          </p:cNvPr>
          <p:cNvSpPr>
            <a:spLocks noGrp="1"/>
          </p:cNvSpPr>
          <p:nvPr>
            <p:ph type="title"/>
          </p:nvPr>
        </p:nvSpPr>
        <p:spPr/>
        <p:txBody>
          <a:bodyPr/>
          <a:lstStyle/>
          <a:p>
            <a:r>
              <a:rPr lang="de-AT"/>
              <a:t>Die internationale Wasserstraße Donau</a:t>
            </a:r>
          </a:p>
        </p:txBody>
      </p:sp>
      <p:pic>
        <p:nvPicPr>
          <p:cNvPr id="8" name="Picture 2" descr="Foto Donau: Schlögener Schlinge">
            <a:extLst>
              <a:ext uri="{FF2B5EF4-FFF2-40B4-BE49-F238E27FC236}">
                <a16:creationId xmlns:a16="http://schemas.microsoft.com/office/drawing/2014/main" id="{17DC3F05-39F0-DA51-8C6B-4E8D0962CCA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069468" y="2471365"/>
            <a:ext cx="3692422" cy="2446230"/>
          </a:xfrm>
          <a:prstGeom prst="rect">
            <a:avLst/>
          </a:prstGeom>
        </p:spPr>
      </p:pic>
    </p:spTree>
    <p:extLst>
      <p:ext uri="{BB962C8B-B14F-4D97-AF65-F5344CB8AC3E}">
        <p14:creationId xmlns:p14="http://schemas.microsoft.com/office/powerpoint/2010/main" val="2950911381"/>
      </p:ext>
    </p:extLst>
  </p:cSld>
  <p:clrMapOvr>
    <a:masterClrMapping/>
  </p:clrMapOvr>
  <p:transition spd="slow">
    <p:push/>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7B497C2-FDC6-9436-1852-716F2E254EDD}"/>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7AED0FA-B1F6-8750-2EC5-F0486C267DA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73E3EAA0-3A04-69A7-7F60-E32C50721C2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6C1AD79B-C4D4-60B3-E40C-7944A17401BA}"/>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83130D2D-AF68-FA5B-C485-B5E1A52EBB0A}"/>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3" name="Datumsplatzhalter 22">
            <a:extLst>
              <a:ext uri="{FF2B5EF4-FFF2-40B4-BE49-F238E27FC236}">
                <a16:creationId xmlns:a16="http://schemas.microsoft.com/office/drawing/2014/main" id="{4DE50652-09DC-9DD8-B324-721C56BDD16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BE1607BB-ADD7-9719-B728-3980DCEC970C}"/>
              </a:ext>
            </a:extLst>
          </p:cNvPr>
          <p:cNvSpPr>
            <a:spLocks noGrp="1"/>
          </p:cNvSpPr>
          <p:nvPr>
            <p:ph type="sldNum" sz="quarter" idx="12"/>
          </p:nvPr>
        </p:nvSpPr>
        <p:spPr/>
        <p:txBody>
          <a:bodyPr/>
          <a:lstStyle/>
          <a:p>
            <a:fld id="{0AF89F37-6AD9-4F74-BC17-19E39A25D257}" type="slidenum">
              <a:rPr lang="de-AT" smtClean="0"/>
              <a:t>60</a:t>
            </a:fld>
            <a:endParaRPr lang="de-AT"/>
          </a:p>
        </p:txBody>
      </p:sp>
      <p:sp>
        <p:nvSpPr>
          <p:cNvPr id="3" name="Fußzeilenplatzhalter 2">
            <a:extLst>
              <a:ext uri="{FF2B5EF4-FFF2-40B4-BE49-F238E27FC236}">
                <a16:creationId xmlns:a16="http://schemas.microsoft.com/office/drawing/2014/main" id="{5F1999C2-A445-504D-EABC-358567D23912}"/>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552310EE-74A3-3483-AA80-732F4D8B3465}"/>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dirty="0"/>
              <a:t>Bilder: Flaticon</a:t>
            </a:r>
          </a:p>
        </p:txBody>
      </p:sp>
      <p:sp>
        <p:nvSpPr>
          <p:cNvPr id="2" name="Titel 1">
            <a:extLst>
              <a:ext uri="{FF2B5EF4-FFF2-40B4-BE49-F238E27FC236}">
                <a16:creationId xmlns:a16="http://schemas.microsoft.com/office/drawing/2014/main" id="{2C70D0EF-4822-4F47-FA98-86983DF95B85}"/>
              </a:ext>
            </a:extLst>
          </p:cNvPr>
          <p:cNvSpPr>
            <a:spLocks noGrp="1"/>
          </p:cNvSpPr>
          <p:nvPr>
            <p:ph type="title"/>
          </p:nvPr>
        </p:nvSpPr>
        <p:spPr/>
        <p:txBody>
          <a:bodyPr/>
          <a:lstStyle/>
          <a:p>
            <a:r>
              <a:rPr lang="de-AT"/>
              <a:t>Güterverkehr mit dem Binnenschiff</a:t>
            </a:r>
          </a:p>
        </p:txBody>
      </p:sp>
      <p:sp>
        <p:nvSpPr>
          <p:cNvPr id="9" name="TextBox 10">
            <a:extLst>
              <a:ext uri="{FF2B5EF4-FFF2-40B4-BE49-F238E27FC236}">
                <a16:creationId xmlns:a16="http://schemas.microsoft.com/office/drawing/2014/main" id="{1493449E-0348-F07C-7E31-0B90C4A4F4B3}"/>
              </a:ext>
            </a:extLst>
          </p:cNvPr>
          <p:cNvSpPr txBox="1"/>
          <p:nvPr/>
        </p:nvSpPr>
        <p:spPr>
          <a:xfrm>
            <a:off x="788839" y="3663102"/>
            <a:ext cx="1600458" cy="2308324"/>
          </a:xfrm>
          <a:prstGeom prst="rect">
            <a:avLst/>
          </a:prstGeom>
          <a:noFill/>
        </p:spPr>
        <p:txBody>
          <a:bodyPr wrap="square" rtlCol="0">
            <a:spAutoFit/>
          </a:bodyPr>
          <a:lstStyle/>
          <a:p>
            <a:pPr algn="ctr"/>
            <a:r>
              <a:rPr lang="de-AT" sz="1600" b="1"/>
              <a:t>Massengüter</a:t>
            </a:r>
          </a:p>
          <a:p>
            <a:pPr algn="ctr"/>
            <a:r>
              <a:rPr lang="de-AT" sz="1600" b="1"/>
              <a:t> </a:t>
            </a:r>
          </a:p>
          <a:p>
            <a:pPr algn="ctr"/>
            <a:r>
              <a:rPr lang="de-AT" sz="1600"/>
              <a:t>Erze, Kohle, Stahl, Agrarprodukte</a:t>
            </a:r>
          </a:p>
          <a:p>
            <a:pPr algn="ctr"/>
            <a:endParaRPr lang="de-AT" sz="1600"/>
          </a:p>
          <a:p>
            <a:pPr algn="ctr"/>
            <a:r>
              <a:rPr lang="de-AT" sz="1600"/>
              <a:t>Vorherrschende Güter im Donauverkehr</a:t>
            </a:r>
          </a:p>
        </p:txBody>
      </p:sp>
      <p:sp>
        <p:nvSpPr>
          <p:cNvPr id="10" name="TextBox 11">
            <a:extLst>
              <a:ext uri="{FF2B5EF4-FFF2-40B4-BE49-F238E27FC236}">
                <a16:creationId xmlns:a16="http://schemas.microsoft.com/office/drawing/2014/main" id="{E2D6801B-4C4F-7F9F-99D4-AD4703CEBE89}"/>
              </a:ext>
            </a:extLst>
          </p:cNvPr>
          <p:cNvSpPr txBox="1"/>
          <p:nvPr/>
        </p:nvSpPr>
        <p:spPr>
          <a:xfrm>
            <a:off x="3006113" y="3667727"/>
            <a:ext cx="1701697" cy="2023631"/>
          </a:xfrm>
          <a:prstGeom prst="rect">
            <a:avLst/>
          </a:prstGeom>
          <a:noFill/>
        </p:spPr>
        <p:txBody>
          <a:bodyPr wrap="square" rtlCol="0">
            <a:spAutoFit/>
          </a:bodyPr>
          <a:lstStyle/>
          <a:p>
            <a:pPr algn="ctr"/>
            <a:r>
              <a:rPr lang="de-AT" sz="1600" b="1"/>
              <a:t>Gefahrgut </a:t>
            </a:r>
          </a:p>
          <a:p>
            <a:pPr algn="ctr"/>
            <a:endParaRPr lang="de-AT" sz="1600"/>
          </a:p>
          <a:p>
            <a:pPr algn="ctr"/>
            <a:r>
              <a:rPr lang="de-AT" sz="1600"/>
              <a:t>z.B. brennbare flüssige Güter wie Benzin, Heizöl, chemische Stoffe, verflüssigte Gase</a:t>
            </a:r>
          </a:p>
          <a:p>
            <a:pPr algn="ctr"/>
            <a:endParaRPr lang="de-AT" sz="1350">
              <a:latin typeface="Oswald" panose="00000500000000000000" pitchFamily="2" charset="0"/>
            </a:endParaRPr>
          </a:p>
        </p:txBody>
      </p:sp>
      <p:sp>
        <p:nvSpPr>
          <p:cNvPr id="11" name="TextBox 12">
            <a:extLst>
              <a:ext uri="{FF2B5EF4-FFF2-40B4-BE49-F238E27FC236}">
                <a16:creationId xmlns:a16="http://schemas.microsoft.com/office/drawing/2014/main" id="{4BE66302-AA37-A93B-203D-537BAE518B3E}"/>
              </a:ext>
            </a:extLst>
          </p:cNvPr>
          <p:cNvSpPr txBox="1"/>
          <p:nvPr/>
        </p:nvSpPr>
        <p:spPr>
          <a:xfrm>
            <a:off x="5335563" y="3649622"/>
            <a:ext cx="1415843" cy="1077218"/>
          </a:xfrm>
          <a:prstGeom prst="rect">
            <a:avLst/>
          </a:prstGeom>
          <a:noFill/>
        </p:spPr>
        <p:txBody>
          <a:bodyPr wrap="square" rtlCol="0">
            <a:spAutoFit/>
          </a:bodyPr>
          <a:lstStyle/>
          <a:p>
            <a:pPr algn="ctr"/>
            <a:r>
              <a:rPr lang="de-AT" sz="1600" b="1"/>
              <a:t>Container</a:t>
            </a:r>
          </a:p>
          <a:p>
            <a:pPr algn="ctr"/>
            <a:endParaRPr lang="de-AT" sz="1600"/>
          </a:p>
          <a:p>
            <a:pPr algn="ctr"/>
            <a:r>
              <a:rPr lang="de-AT" sz="1600"/>
              <a:t>Steigendes</a:t>
            </a:r>
          </a:p>
          <a:p>
            <a:pPr algn="ctr"/>
            <a:r>
              <a:rPr lang="de-AT" sz="1600"/>
              <a:t>Marktsegment</a:t>
            </a:r>
          </a:p>
        </p:txBody>
      </p:sp>
      <p:sp>
        <p:nvSpPr>
          <p:cNvPr id="12" name="TextBox 18">
            <a:extLst>
              <a:ext uri="{FF2B5EF4-FFF2-40B4-BE49-F238E27FC236}">
                <a16:creationId xmlns:a16="http://schemas.microsoft.com/office/drawing/2014/main" id="{73186D9E-C07F-6778-A85F-597647CCF9C7}"/>
              </a:ext>
            </a:extLst>
          </p:cNvPr>
          <p:cNvSpPr txBox="1"/>
          <p:nvPr/>
        </p:nvSpPr>
        <p:spPr>
          <a:xfrm>
            <a:off x="7368222" y="3635185"/>
            <a:ext cx="1415843" cy="1323439"/>
          </a:xfrm>
          <a:prstGeom prst="rect">
            <a:avLst/>
          </a:prstGeom>
          <a:noFill/>
        </p:spPr>
        <p:txBody>
          <a:bodyPr wrap="square" rtlCol="0">
            <a:spAutoFit/>
          </a:bodyPr>
          <a:lstStyle/>
          <a:p>
            <a:pPr algn="ctr"/>
            <a:r>
              <a:rPr lang="de-AT" sz="1600" b="1"/>
              <a:t>Schwergut</a:t>
            </a:r>
          </a:p>
          <a:p>
            <a:pPr algn="ctr"/>
            <a:endParaRPr lang="de-AT" sz="1600"/>
          </a:p>
          <a:p>
            <a:pPr algn="ctr"/>
            <a:r>
              <a:rPr lang="de-AT" sz="1600"/>
              <a:t>Schwere oder sperrige Ladungen</a:t>
            </a:r>
          </a:p>
        </p:txBody>
      </p:sp>
      <p:sp>
        <p:nvSpPr>
          <p:cNvPr id="13" name="TextBox 19">
            <a:extLst>
              <a:ext uri="{FF2B5EF4-FFF2-40B4-BE49-F238E27FC236}">
                <a16:creationId xmlns:a16="http://schemas.microsoft.com/office/drawing/2014/main" id="{193AFF43-DE7D-9F90-29A1-681D00516CFA}"/>
              </a:ext>
            </a:extLst>
          </p:cNvPr>
          <p:cNvSpPr txBox="1"/>
          <p:nvPr/>
        </p:nvSpPr>
        <p:spPr>
          <a:xfrm>
            <a:off x="9566857" y="3633733"/>
            <a:ext cx="1415843" cy="1077218"/>
          </a:xfrm>
          <a:prstGeom prst="rect">
            <a:avLst/>
          </a:prstGeom>
          <a:noFill/>
        </p:spPr>
        <p:txBody>
          <a:bodyPr wrap="square" rtlCol="0">
            <a:spAutoFit/>
          </a:bodyPr>
          <a:lstStyle/>
          <a:p>
            <a:pPr algn="ctr"/>
            <a:r>
              <a:rPr lang="en-US" sz="1600" b="1" err="1"/>
              <a:t>RoRo-Schiffe</a:t>
            </a:r>
            <a:br>
              <a:rPr lang="en-US" sz="1600"/>
            </a:br>
            <a:endParaRPr lang="en-US" sz="1600"/>
          </a:p>
          <a:p>
            <a:pPr algn="ctr"/>
            <a:r>
              <a:rPr lang="en-US" sz="1600"/>
              <a:t>(</a:t>
            </a:r>
            <a:r>
              <a:rPr lang="en-US" sz="1600" err="1"/>
              <a:t>engl.</a:t>
            </a:r>
            <a:r>
              <a:rPr lang="en-US" sz="1600"/>
              <a:t> Roll on Roll off)</a:t>
            </a:r>
            <a:endParaRPr lang="de-AT" sz="1600"/>
          </a:p>
        </p:txBody>
      </p:sp>
      <p:sp>
        <p:nvSpPr>
          <p:cNvPr id="18" name="Rectangle 9" descr="Kiste mit Achtung-Schild">
            <a:extLst>
              <a:ext uri="{FF2B5EF4-FFF2-40B4-BE49-F238E27FC236}">
                <a16:creationId xmlns:a16="http://schemas.microsoft.com/office/drawing/2014/main" id="{B274C947-6308-6CF9-E7B3-3413F07AA3DD}"/>
              </a:ext>
            </a:extLst>
          </p:cNvPr>
          <p:cNvSpPr/>
          <p:nvPr/>
        </p:nvSpPr>
        <p:spPr>
          <a:xfrm>
            <a:off x="3302463" y="2222045"/>
            <a:ext cx="974179" cy="974179"/>
          </a:xfrm>
          <a:prstGeom prst="rect">
            <a:avLst/>
          </a:prstGeom>
          <a:blipFill rotWithShape="1">
            <a:blip r:embed="rId3" cstate="screen">
              <a:extLst>
                <a:ext uri="{28A0092B-C50C-407E-A947-70E740481C1C}">
                  <a14:useLocalDpi xmlns:a14="http://schemas.microsoft.com/office/drawing/2010/main"/>
                </a:ext>
              </a:extLst>
            </a:blip>
            <a:srcRect/>
            <a:stretch>
              <a:fillRect/>
            </a:stretch>
          </a:blipFill>
          <a:ln>
            <a:noFill/>
          </a:ln>
        </p:spPr>
        <p:style>
          <a:lnRef idx="2">
            <a:scrgbClr r="0" g="0" b="0"/>
          </a:lnRef>
          <a:fillRef idx="1">
            <a:scrgbClr r="0" g="0" b="0"/>
          </a:fillRef>
          <a:effectRef idx="0">
            <a:schemeClr val="accent2">
              <a:hueOff val="0"/>
              <a:satOff val="0"/>
              <a:lumOff val="0"/>
              <a:alphaOff val="0"/>
            </a:schemeClr>
          </a:effectRef>
          <a:fontRef idx="minor">
            <a:schemeClr val="lt1"/>
          </a:fontRef>
        </p:style>
        <p:txBody>
          <a:bodyPr/>
          <a:lstStyle/>
          <a:p>
            <a:endParaRPr lang="de-AT" sz="1350"/>
          </a:p>
        </p:txBody>
      </p:sp>
      <p:sp>
        <p:nvSpPr>
          <p:cNvPr id="19" name="Rectangle 21" descr="Autofähre">
            <a:extLst>
              <a:ext uri="{FF2B5EF4-FFF2-40B4-BE49-F238E27FC236}">
                <a16:creationId xmlns:a16="http://schemas.microsoft.com/office/drawing/2014/main" id="{AB955489-9FED-B51A-05E2-E597058A2769}"/>
              </a:ext>
            </a:extLst>
          </p:cNvPr>
          <p:cNvSpPr/>
          <p:nvPr/>
        </p:nvSpPr>
        <p:spPr>
          <a:xfrm>
            <a:off x="9668300" y="2455822"/>
            <a:ext cx="1212958" cy="768446"/>
          </a:xfrm>
          <a:prstGeom prst="rect">
            <a:avLst/>
          </a:prstGeom>
          <a:blipFill>
            <a:blip r:embed="rId4" cstate="screen">
              <a:extLst>
                <a:ext uri="{28A0092B-C50C-407E-A947-70E740481C1C}">
                  <a14:useLocalDpi xmlns:a14="http://schemas.microsoft.com/office/drawing/2010/main"/>
                </a:ext>
              </a:extLst>
            </a:blip>
            <a:srcRect/>
            <a:stretch>
              <a:fillRect t="-22000" b="-22000"/>
            </a:stretch>
          </a:blipFill>
        </p:spPr>
        <p:style>
          <a:lnRef idx="2">
            <a:schemeClr val="l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txBody>
          <a:bodyPr/>
          <a:lstStyle/>
          <a:p>
            <a:endParaRPr lang="de-AT" sz="1350"/>
          </a:p>
        </p:txBody>
      </p:sp>
      <p:pic>
        <p:nvPicPr>
          <p:cNvPr id="20" name="Picture 5" descr="Metallbarren">
            <a:extLst>
              <a:ext uri="{FF2B5EF4-FFF2-40B4-BE49-F238E27FC236}">
                <a16:creationId xmlns:a16="http://schemas.microsoft.com/office/drawing/2014/main" id="{4185F533-5B1A-3D48-F1C7-8D0F288BA3B8}"/>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712808" y="2418336"/>
            <a:ext cx="843418" cy="843418"/>
          </a:xfrm>
          <a:prstGeom prst="rect">
            <a:avLst/>
          </a:prstGeom>
        </p:spPr>
      </p:pic>
      <p:pic>
        <p:nvPicPr>
          <p:cNvPr id="21" name="Picture 14" descr="Getreidesack">
            <a:extLst>
              <a:ext uri="{FF2B5EF4-FFF2-40B4-BE49-F238E27FC236}">
                <a16:creationId xmlns:a16="http://schemas.microsoft.com/office/drawing/2014/main" id="{1DD95174-FAA6-BA0B-CAF3-14E0B2491AA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250709" y="2327215"/>
            <a:ext cx="923330" cy="923330"/>
          </a:xfrm>
          <a:prstGeom prst="rect">
            <a:avLst/>
          </a:prstGeom>
        </p:spPr>
      </p:pic>
      <p:pic>
        <p:nvPicPr>
          <p:cNvPr id="22" name="Picture 16" descr="Container">
            <a:extLst>
              <a:ext uri="{FF2B5EF4-FFF2-40B4-BE49-F238E27FC236}">
                <a16:creationId xmlns:a16="http://schemas.microsoft.com/office/drawing/2014/main" id="{57D59485-251F-FF60-E5D5-1DC21BD02C8C}"/>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5529466" y="2193648"/>
            <a:ext cx="1028039" cy="1028039"/>
          </a:xfrm>
          <a:prstGeom prst="rect">
            <a:avLst/>
          </a:prstGeom>
        </p:spPr>
      </p:pic>
    </p:spTree>
    <p:extLst>
      <p:ext uri="{BB962C8B-B14F-4D97-AF65-F5344CB8AC3E}">
        <p14:creationId xmlns:p14="http://schemas.microsoft.com/office/powerpoint/2010/main" val="1695469543"/>
      </p:ext>
    </p:extLst>
  </p:cSld>
  <p:clrMapOvr>
    <a:masterClrMapping/>
  </p:clrMapOvr>
  <p:transition spd="slow">
    <p:push/>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8F41C-5E59-83A8-9F79-092E1ABFE989}"/>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1C4E76D3-7B0B-C529-DD5D-6919B797A508}"/>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3DDF012-562F-D36B-20D1-E6A99E9B31EB}"/>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3F5B654A-B823-8B5D-3083-3549796857A0}"/>
              </a:ext>
            </a:extLst>
          </p:cNvPr>
          <p:cNvSpPr>
            <a:spLocks noGrp="1"/>
          </p:cNvSpPr>
          <p:nvPr>
            <p:ph type="sldNum" sz="quarter" idx="12"/>
          </p:nvPr>
        </p:nvSpPr>
        <p:spPr/>
        <p:txBody>
          <a:bodyPr/>
          <a:lstStyle/>
          <a:p>
            <a:fld id="{0AF89F37-6AD9-4F74-BC17-19E39A25D257}" type="slidenum">
              <a:rPr lang="de-AT" smtClean="0"/>
              <a:pPr/>
              <a:t>61</a:t>
            </a:fld>
            <a:endParaRPr lang="de-AT"/>
          </a:p>
        </p:txBody>
      </p:sp>
      <p:sp>
        <p:nvSpPr>
          <p:cNvPr id="5" name="Titel 4">
            <a:extLst>
              <a:ext uri="{FF2B5EF4-FFF2-40B4-BE49-F238E27FC236}">
                <a16:creationId xmlns:a16="http://schemas.microsoft.com/office/drawing/2014/main" id="{362F8B26-1E47-A072-4F15-913D7D247B87}"/>
              </a:ext>
            </a:extLst>
          </p:cNvPr>
          <p:cNvSpPr>
            <a:spLocks noGrp="1"/>
          </p:cNvSpPr>
          <p:nvPr>
            <p:ph type="title"/>
          </p:nvPr>
        </p:nvSpPr>
        <p:spPr>
          <a:xfrm>
            <a:off x="592538" y="640040"/>
            <a:ext cx="9257140" cy="792976"/>
          </a:xfrm>
        </p:spPr>
        <p:txBody>
          <a:bodyPr/>
          <a:lstStyle/>
          <a:p>
            <a:r>
              <a:rPr lang="de-AT" err="1"/>
              <a:t>Expert:innenrunde</a:t>
            </a:r>
            <a:r>
              <a:rPr lang="de-AT"/>
              <a:t> zur Donau</a:t>
            </a:r>
          </a:p>
        </p:txBody>
      </p:sp>
      <p:sp>
        <p:nvSpPr>
          <p:cNvPr id="6" name="Inhaltsplatzhalter 5">
            <a:extLst>
              <a:ext uri="{FF2B5EF4-FFF2-40B4-BE49-F238E27FC236}">
                <a16:creationId xmlns:a16="http://schemas.microsoft.com/office/drawing/2014/main" id="{F5BB1717-84C2-972D-CA0F-F2F3F639DD56}"/>
              </a:ext>
            </a:extLst>
          </p:cNvPr>
          <p:cNvSpPr>
            <a:spLocks noGrp="1"/>
          </p:cNvSpPr>
          <p:nvPr>
            <p:ph idx="1"/>
          </p:nvPr>
        </p:nvSpPr>
        <p:spPr>
          <a:xfrm>
            <a:off x="3458818" y="1719470"/>
            <a:ext cx="8088140" cy="4457493"/>
          </a:xfrm>
        </p:spPr>
        <p:txBody>
          <a:bodyPr/>
          <a:lstStyle/>
          <a:p>
            <a:pPr marL="0" indent="0">
              <a:buNone/>
            </a:pPr>
            <a:r>
              <a:rPr lang="de-AT" sz="2200" dirty="0"/>
              <a:t>Recherchiert in der Gruppe im Internet zu einem der Themen und stellt eure Ergebnisse der Klasse vor:</a:t>
            </a:r>
          </a:p>
          <a:p>
            <a:r>
              <a:rPr lang="de-AT" sz="2200" dirty="0"/>
              <a:t>Welche Rolle spielt der Gütertransport auf Wasserstraßen in der globalen Wirtschaft?</a:t>
            </a:r>
          </a:p>
          <a:p>
            <a:r>
              <a:rPr lang="de-AT" sz="2200" dirty="0"/>
              <a:t>Welche Vorteile bietet der Gütertransport auf Wasserstraßen im Vergleich zu anderen Verkehrsträgern?</a:t>
            </a:r>
          </a:p>
          <a:p>
            <a:r>
              <a:rPr lang="de-AT" sz="2200" dirty="0"/>
              <a:t>Welche bekannten europäischen Wasserstraßen gibt es außer der Donau noch und wie sind sie miteinander verbunden?</a:t>
            </a:r>
          </a:p>
          <a:p>
            <a:r>
              <a:rPr lang="de-AT" sz="2200" dirty="0"/>
              <a:t>Vor welchen aktuellen Problemen steht die Donau-Schifffahrt? </a:t>
            </a:r>
          </a:p>
          <a:p>
            <a:r>
              <a:rPr lang="de-AT" sz="2200" dirty="0"/>
              <a:t>Die Zukunft der Donau: Wie könnte man die Wasserstraße nachhaltiger machen?</a:t>
            </a:r>
          </a:p>
          <a:p>
            <a:pPr marL="0" indent="0">
              <a:buNone/>
            </a:pPr>
            <a:endParaRPr lang="de-AT" sz="2200" dirty="0"/>
          </a:p>
          <a:p>
            <a:pPr marL="0" indent="0">
              <a:buNone/>
            </a:pPr>
            <a:endParaRPr lang="de-AT" dirty="0"/>
          </a:p>
        </p:txBody>
      </p:sp>
      <p:pic>
        <p:nvPicPr>
          <p:cNvPr id="11" name="Grafik 10" descr="Gruppenbrainstorming Silhouette">
            <a:extLst>
              <a:ext uri="{FF2B5EF4-FFF2-40B4-BE49-F238E27FC236}">
                <a16:creationId xmlns:a16="http://schemas.microsoft.com/office/drawing/2014/main" id="{2F4A2CE8-9300-83C0-0C77-A64C57FF5F5A}"/>
              </a:ext>
            </a:extLst>
          </p:cNvPr>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645042" y="2368135"/>
            <a:ext cx="2296941" cy="2296941"/>
          </a:xfrm>
          <a:prstGeom prst="rect">
            <a:avLst/>
          </a:prstGeom>
        </p:spPr>
      </p:pic>
    </p:spTree>
    <p:extLst>
      <p:ext uri="{BB962C8B-B14F-4D97-AF65-F5344CB8AC3E}">
        <p14:creationId xmlns:p14="http://schemas.microsoft.com/office/powerpoint/2010/main" val="2710656710"/>
      </p:ext>
    </p:extLst>
  </p:cSld>
  <p:clrMapOvr>
    <a:masterClrMapping/>
  </p:clrMapOvr>
  <p:transition spd="slow">
    <p:push/>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D69AA96-7940-F4A1-5A26-C710D65821C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9DCB5FA-B7FD-F38D-A75A-69E3F099A902}"/>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5037F555-75D6-1981-2CF0-CCA1EBE09FD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38308CB0-FF89-899B-7760-C66541B9359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0D5AEC9-9AC5-5052-4ECC-886C806D923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DD247472-217D-3413-D8B1-EBE145A42B6A}"/>
              </a:ext>
              <a:ext uri="{C183D7F6-B498-43B3-948B-1728B52AA6E4}">
                <adec:decorative xmlns:adec="http://schemas.microsoft.com/office/drawing/2017/decorative" val="1"/>
              </a:ext>
            </a:extLst>
          </p:cNvPr>
          <p:cNvSpPr>
            <a:spLocks noGrp="1"/>
          </p:cNvSpPr>
          <p:nvPr>
            <p:ph idx="1"/>
          </p:nvPr>
        </p:nvSpPr>
        <p:spPr>
          <a:xfrm>
            <a:off x="592539" y="1908313"/>
            <a:ext cx="6424487" cy="4268650"/>
          </a:xfrm>
        </p:spPr>
        <p:txBody>
          <a:bodyPr/>
          <a:lstStyle/>
          <a:p>
            <a:r>
              <a:rPr lang="de-AT" sz="2400"/>
              <a:t>Modernisierung der Schiffe und Häfen („Retrofitting“)</a:t>
            </a:r>
          </a:p>
          <a:p>
            <a:r>
              <a:rPr lang="de-AT" sz="2400"/>
              <a:t>Digitalisierung</a:t>
            </a:r>
          </a:p>
          <a:p>
            <a:r>
              <a:rPr lang="de-AT" sz="2400"/>
              <a:t>Automatisierung</a:t>
            </a:r>
          </a:p>
          <a:p>
            <a:r>
              <a:rPr lang="de-AT" sz="2400"/>
              <a:t>Verwendung nachhaltiger Ressourcen</a:t>
            </a:r>
          </a:p>
          <a:p>
            <a:r>
              <a:rPr lang="de-AT" sz="2400"/>
              <a:t>Niedrigwasserschiffe</a:t>
            </a:r>
          </a:p>
          <a:p>
            <a:r>
              <a:rPr lang="de-AT" sz="2400"/>
              <a:t>Gewässervernetzungen</a:t>
            </a:r>
          </a:p>
          <a:p>
            <a:r>
              <a:rPr lang="de-AT" sz="2400"/>
              <a:t>Erschließung neuer Märkte</a:t>
            </a:r>
          </a:p>
        </p:txBody>
      </p:sp>
      <p:sp>
        <p:nvSpPr>
          <p:cNvPr id="23" name="Datumsplatzhalter 22">
            <a:extLst>
              <a:ext uri="{FF2B5EF4-FFF2-40B4-BE49-F238E27FC236}">
                <a16:creationId xmlns:a16="http://schemas.microsoft.com/office/drawing/2014/main" id="{805ABC45-24C5-ECCC-7A45-24BE3ECF908D}"/>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EECF0682-4993-ADD7-9E58-776CBAA0EF7B}"/>
              </a:ext>
            </a:extLst>
          </p:cNvPr>
          <p:cNvSpPr>
            <a:spLocks noGrp="1"/>
          </p:cNvSpPr>
          <p:nvPr>
            <p:ph type="sldNum" sz="quarter" idx="12"/>
          </p:nvPr>
        </p:nvSpPr>
        <p:spPr/>
        <p:txBody>
          <a:bodyPr/>
          <a:lstStyle/>
          <a:p>
            <a:fld id="{0AF89F37-6AD9-4F74-BC17-19E39A25D257}" type="slidenum">
              <a:rPr lang="de-AT" smtClean="0"/>
              <a:t>62</a:t>
            </a:fld>
            <a:endParaRPr lang="de-AT"/>
          </a:p>
        </p:txBody>
      </p:sp>
      <p:sp>
        <p:nvSpPr>
          <p:cNvPr id="3" name="Fußzeilenplatzhalter 2">
            <a:extLst>
              <a:ext uri="{FF2B5EF4-FFF2-40B4-BE49-F238E27FC236}">
                <a16:creationId xmlns:a16="http://schemas.microsoft.com/office/drawing/2014/main" id="{5B9C403D-680B-3020-D25F-76F0C791FE7B}"/>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1E70A5FA-C6DE-60CE-306F-433F40AD986A}"/>
              </a:ext>
            </a:extLst>
          </p:cNvPr>
          <p:cNvSpPr txBox="1">
            <a:spLocks/>
          </p:cNvSpPr>
          <p:nvPr/>
        </p:nvSpPr>
        <p:spPr>
          <a:xfrm>
            <a:off x="9450601" y="6268894"/>
            <a:ext cx="2107119"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KI-generiert (MS Copilot)</a:t>
            </a:r>
          </a:p>
        </p:txBody>
      </p:sp>
      <p:sp>
        <p:nvSpPr>
          <p:cNvPr id="2" name="Titel 1">
            <a:extLst>
              <a:ext uri="{FF2B5EF4-FFF2-40B4-BE49-F238E27FC236}">
                <a16:creationId xmlns:a16="http://schemas.microsoft.com/office/drawing/2014/main" id="{04F65DB0-FD57-ED89-4212-0D822573BFC8}"/>
              </a:ext>
            </a:extLst>
          </p:cNvPr>
          <p:cNvSpPr>
            <a:spLocks noGrp="1"/>
          </p:cNvSpPr>
          <p:nvPr>
            <p:ph type="title"/>
          </p:nvPr>
        </p:nvSpPr>
        <p:spPr/>
        <p:txBody>
          <a:bodyPr/>
          <a:lstStyle/>
          <a:p>
            <a:r>
              <a:rPr lang="de-AT"/>
              <a:t>Entwicklungstrends in der Binnenschifffahrt</a:t>
            </a:r>
          </a:p>
        </p:txBody>
      </p:sp>
      <p:pic>
        <p:nvPicPr>
          <p:cNvPr id="6" name="Grafik 5" descr="futuristisches Schiff">
            <a:extLst>
              <a:ext uri="{FF2B5EF4-FFF2-40B4-BE49-F238E27FC236}">
                <a16:creationId xmlns:a16="http://schemas.microsoft.com/office/drawing/2014/main" id="{1BCF5192-AFD0-4458-E28B-9E671B2CB0D5}"/>
              </a:ext>
            </a:extLst>
          </p:cNvPr>
          <p:cNvPicPr>
            <a:picLocks noChangeAspect="1"/>
          </p:cNvPicPr>
          <p:nvPr/>
        </p:nvPicPr>
        <p:blipFill>
          <a:blip r:embed="rId3"/>
          <a:stretch>
            <a:fillRect/>
          </a:stretch>
        </p:blipFill>
        <p:spPr>
          <a:xfrm>
            <a:off x="7290520" y="1790824"/>
            <a:ext cx="4267200" cy="4267200"/>
          </a:xfrm>
          <a:prstGeom prst="rect">
            <a:avLst/>
          </a:prstGeom>
        </p:spPr>
      </p:pic>
    </p:spTree>
    <p:extLst>
      <p:ext uri="{BB962C8B-B14F-4D97-AF65-F5344CB8AC3E}">
        <p14:creationId xmlns:p14="http://schemas.microsoft.com/office/powerpoint/2010/main" val="511276828"/>
      </p:ext>
    </p:extLst>
  </p:cSld>
  <p:clrMapOvr>
    <a:masterClrMapping/>
  </p:clrMapOvr>
  <p:transition spd="slow">
    <p:push/>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CD96A7A-8C78-7322-9EB9-AA3B2BD1EBF4}"/>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35B2960B-D9BF-9DD7-8440-22FEC7792D00}"/>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413CCCD-318A-6AA0-6208-A6EDC2AA752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A1D08505-FB30-7833-2417-F9DD17A9B9E9}"/>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7406D3F4-AAB2-0C9C-8772-777E7F7521C7}"/>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7DA03120-4650-1D1E-DAF0-5ADA6EAD842E}"/>
              </a:ext>
            </a:extLst>
          </p:cNvPr>
          <p:cNvSpPr>
            <a:spLocks noGrp="1"/>
          </p:cNvSpPr>
          <p:nvPr>
            <p:ph idx="1"/>
          </p:nvPr>
        </p:nvSpPr>
        <p:spPr>
          <a:xfrm>
            <a:off x="592539" y="1549984"/>
            <a:ext cx="7718190" cy="4626979"/>
          </a:xfrm>
        </p:spPr>
        <p:txBody>
          <a:bodyPr/>
          <a:lstStyle/>
          <a:p>
            <a:pPr marL="0" indent="0">
              <a:buNone/>
            </a:pPr>
            <a:r>
              <a:rPr lang="de-AT" sz="2400" b="1"/>
              <a:t>Smart Ports: Hamburger Hafen</a:t>
            </a:r>
          </a:p>
          <a:p>
            <a:r>
              <a:rPr lang="de-AT" sz="2400"/>
              <a:t>Effizienzsteigerung durch Sensortechnik, Analyse-, Prognose- und Informationssysteme</a:t>
            </a:r>
          </a:p>
          <a:p>
            <a:r>
              <a:rPr lang="de-AT" sz="2400"/>
              <a:t>Vernetzung von Verkehrsströme, Infrastruktur und Warenströme</a:t>
            </a:r>
          </a:p>
          <a:p>
            <a:r>
              <a:rPr lang="de-AT" sz="2400"/>
              <a:t>Anwendungsbeispiele:</a:t>
            </a:r>
          </a:p>
          <a:p>
            <a:r>
              <a:rPr lang="de-AT" sz="2400"/>
              <a:t>Fuhrpark mit Sensorik für kürzere Wege &amp; bessere Auslastung</a:t>
            </a:r>
          </a:p>
          <a:p>
            <a:r>
              <a:rPr lang="de-AT" sz="2400"/>
              <a:t>Sämtliche Dokumentation in digitaler Form abwickeln </a:t>
            </a:r>
          </a:p>
          <a:p>
            <a:r>
              <a:rPr lang="de-AT" sz="2400"/>
              <a:t>Echtzeit Abwicklung von Navigation und Parkplatzzuordnung</a:t>
            </a:r>
          </a:p>
        </p:txBody>
      </p:sp>
      <p:sp>
        <p:nvSpPr>
          <p:cNvPr id="23" name="Datumsplatzhalter 22">
            <a:extLst>
              <a:ext uri="{FF2B5EF4-FFF2-40B4-BE49-F238E27FC236}">
                <a16:creationId xmlns:a16="http://schemas.microsoft.com/office/drawing/2014/main" id="{2199F5B1-6762-63D1-85D6-35FB4FA56C67}"/>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A3CCFBD-F2E4-01E9-5FC1-395DB9356801}"/>
              </a:ext>
            </a:extLst>
          </p:cNvPr>
          <p:cNvSpPr>
            <a:spLocks noGrp="1"/>
          </p:cNvSpPr>
          <p:nvPr>
            <p:ph type="sldNum" sz="quarter" idx="12"/>
          </p:nvPr>
        </p:nvSpPr>
        <p:spPr/>
        <p:txBody>
          <a:bodyPr/>
          <a:lstStyle/>
          <a:p>
            <a:fld id="{0AF89F37-6AD9-4F74-BC17-19E39A25D257}" type="slidenum">
              <a:rPr lang="de-AT" smtClean="0"/>
              <a:t>63</a:t>
            </a:fld>
            <a:endParaRPr lang="de-AT"/>
          </a:p>
        </p:txBody>
      </p:sp>
      <p:sp>
        <p:nvSpPr>
          <p:cNvPr id="3" name="Fußzeilenplatzhalter 2">
            <a:extLst>
              <a:ext uri="{FF2B5EF4-FFF2-40B4-BE49-F238E27FC236}">
                <a16:creationId xmlns:a16="http://schemas.microsoft.com/office/drawing/2014/main" id="{4AFFD636-EA13-C531-8BCF-87E19B5DD32E}"/>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2" name="Titel 1">
            <a:extLst>
              <a:ext uri="{FF2B5EF4-FFF2-40B4-BE49-F238E27FC236}">
                <a16:creationId xmlns:a16="http://schemas.microsoft.com/office/drawing/2014/main" id="{47644C9D-5D39-D01A-D7D2-6185F8E963AE}"/>
              </a:ext>
            </a:extLst>
          </p:cNvPr>
          <p:cNvSpPr>
            <a:spLocks noGrp="1"/>
          </p:cNvSpPr>
          <p:nvPr>
            <p:ph type="title"/>
          </p:nvPr>
        </p:nvSpPr>
        <p:spPr/>
        <p:txBody>
          <a:bodyPr/>
          <a:lstStyle/>
          <a:p>
            <a:r>
              <a:rPr lang="de-AT"/>
              <a:t>Best-Practice-Beispiel: Digitalisierung</a:t>
            </a:r>
          </a:p>
        </p:txBody>
      </p:sp>
      <p:pic>
        <p:nvPicPr>
          <p:cNvPr id="7" name="Onlinemedien 6" title="Hamburger Hafen: Die Zukunft ist da">
            <a:hlinkClick r:id="" action="ppaction://media"/>
            <a:extLst>
              <a:ext uri="{FF2B5EF4-FFF2-40B4-BE49-F238E27FC236}">
                <a16:creationId xmlns:a16="http://schemas.microsoft.com/office/drawing/2014/main" id="{AAB24E19-D110-58EB-18A3-8B550B79E5AA}"/>
              </a:ext>
            </a:extLst>
          </p:cNvPr>
          <p:cNvPicPr>
            <a:picLocks noRot="1" noChangeAspect="1"/>
          </p:cNvPicPr>
          <p:nvPr>
            <a:videoFile r:link="rId1"/>
          </p:nvPr>
        </p:nvPicPr>
        <p:blipFill>
          <a:blip r:embed="rId4"/>
          <a:stretch>
            <a:fillRect/>
          </a:stretch>
        </p:blipFill>
        <p:spPr>
          <a:xfrm>
            <a:off x="8310729" y="2196805"/>
            <a:ext cx="3090587" cy="1746186"/>
          </a:xfrm>
          <a:prstGeom prst="rect">
            <a:avLst/>
          </a:prstGeom>
        </p:spPr>
      </p:pic>
      <p:sp>
        <p:nvSpPr>
          <p:cNvPr id="9" name="Textfeld 8">
            <a:extLst>
              <a:ext uri="{FF2B5EF4-FFF2-40B4-BE49-F238E27FC236}">
                <a16:creationId xmlns:a16="http://schemas.microsoft.com/office/drawing/2014/main" id="{F90A5269-5971-1D2A-85C9-2640CE127754}"/>
              </a:ext>
            </a:extLst>
          </p:cNvPr>
          <p:cNvSpPr txBox="1"/>
          <p:nvPr/>
        </p:nvSpPr>
        <p:spPr>
          <a:xfrm>
            <a:off x="8310729" y="4232943"/>
            <a:ext cx="3090587" cy="584775"/>
          </a:xfrm>
          <a:prstGeom prst="rect">
            <a:avLst/>
          </a:prstGeom>
          <a:noFill/>
        </p:spPr>
        <p:txBody>
          <a:bodyPr wrap="square">
            <a:spAutoFit/>
          </a:bodyPr>
          <a:lstStyle/>
          <a:p>
            <a:r>
              <a:rPr lang="de-AT" sz="1600">
                <a:hlinkClick r:id="rId5"/>
              </a:rPr>
              <a:t>https://www.youtube.com/watch?v=E_NLti5al4M</a:t>
            </a:r>
            <a:endParaRPr lang="de-AT" sz="1600"/>
          </a:p>
        </p:txBody>
      </p:sp>
    </p:spTree>
    <p:extLst>
      <p:ext uri="{BB962C8B-B14F-4D97-AF65-F5344CB8AC3E}">
        <p14:creationId xmlns:p14="http://schemas.microsoft.com/office/powerpoint/2010/main" val="557917171"/>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AB1D4E-0EA4-C484-9B39-26C12A4E032E}"/>
            </a:ext>
          </a:extLst>
        </p:cNvPr>
        <p:cNvGrpSpPr/>
        <p:nvPr/>
      </p:nvGrpSpPr>
      <p:grpSpPr>
        <a:xfrm>
          <a:off x="0" y="0"/>
          <a:ext cx="0" cy="0"/>
          <a:chOff x="0" y="0"/>
          <a:chExt cx="0" cy="0"/>
        </a:xfrm>
      </p:grpSpPr>
      <p:sp>
        <p:nvSpPr>
          <p:cNvPr id="15" name="Ellipse 14">
            <a:extLst>
              <a:ext uri="{FF2B5EF4-FFF2-40B4-BE49-F238E27FC236}">
                <a16:creationId xmlns:a16="http://schemas.microsoft.com/office/drawing/2014/main" id="{0BB2B399-5120-6EA5-5CBC-DEEF59A8BF6E}"/>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7" name="Ellipse 16">
            <a:extLst>
              <a:ext uri="{FF2B5EF4-FFF2-40B4-BE49-F238E27FC236}">
                <a16:creationId xmlns:a16="http://schemas.microsoft.com/office/drawing/2014/main" id="{061A8CFC-4C41-F244-2966-36CB0258577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6" name="Ellipse 15">
            <a:extLst>
              <a:ext uri="{FF2B5EF4-FFF2-40B4-BE49-F238E27FC236}">
                <a16:creationId xmlns:a16="http://schemas.microsoft.com/office/drawing/2014/main" id="{9A0828F1-3C91-A157-D5A5-9A29FBCA202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3E428DB-7A1C-8378-E328-BAB73107FFB8}"/>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24" name="Inhaltsplatzhalter 23">
            <a:extLst>
              <a:ext uri="{FF2B5EF4-FFF2-40B4-BE49-F238E27FC236}">
                <a16:creationId xmlns:a16="http://schemas.microsoft.com/office/drawing/2014/main" id="{BD5E920E-41E4-2C13-47E8-3C2E45405E7F}"/>
              </a:ext>
            </a:extLst>
          </p:cNvPr>
          <p:cNvSpPr>
            <a:spLocks noGrp="1"/>
          </p:cNvSpPr>
          <p:nvPr>
            <p:ph idx="1"/>
          </p:nvPr>
        </p:nvSpPr>
        <p:spPr>
          <a:xfrm>
            <a:off x="592539" y="1659835"/>
            <a:ext cx="7199740" cy="4517128"/>
          </a:xfrm>
        </p:spPr>
        <p:txBody>
          <a:bodyPr/>
          <a:lstStyle/>
          <a:p>
            <a:r>
              <a:rPr lang="de-AT" sz="2000"/>
              <a:t>Belgisches Unternehmen SEAFAR als Pionier in der</a:t>
            </a:r>
            <a:br>
              <a:rPr lang="de-AT" sz="2000"/>
            </a:br>
            <a:r>
              <a:rPr lang="de-AT" sz="2000"/>
              <a:t>(teil-)autonomen Schifffahrt</a:t>
            </a:r>
          </a:p>
          <a:p>
            <a:r>
              <a:rPr lang="de-AT" sz="2000"/>
              <a:t>3 SEAFAR-Fernsteuerungszentralen (Antwerpen, Charleroi, Duisburg), 1 kundeneigene Fernsteuerungszentrale in Dordrecht</a:t>
            </a:r>
          </a:p>
          <a:p>
            <a:r>
              <a:rPr lang="de-AT" sz="2000"/>
              <a:t>stufenweise Entwicklung und Automatisierung im Einklang mit den Regulierungsbehörden</a:t>
            </a:r>
          </a:p>
          <a:p>
            <a:r>
              <a:rPr lang="de-AT" sz="2000"/>
              <a:t>Ferngesteuerte Schiffe mit Vollbesatzung  und auch reduzierter Besatzung in Betrieb</a:t>
            </a:r>
          </a:p>
          <a:p>
            <a:r>
              <a:rPr lang="de-AT" sz="2000"/>
              <a:t>Technologie zur Erhöhung der Sicherheit von menschenzentrierten Abläufen</a:t>
            </a:r>
          </a:p>
          <a:p>
            <a:r>
              <a:rPr lang="de-AT" sz="2000"/>
              <a:t>Ferngesteuerte Navigation von unbemannten und hochautomatisierten Schubleichtern </a:t>
            </a:r>
          </a:p>
        </p:txBody>
      </p:sp>
      <p:sp>
        <p:nvSpPr>
          <p:cNvPr id="23" name="Datumsplatzhalter 22">
            <a:extLst>
              <a:ext uri="{FF2B5EF4-FFF2-40B4-BE49-F238E27FC236}">
                <a16:creationId xmlns:a16="http://schemas.microsoft.com/office/drawing/2014/main" id="{A5B5CD48-7748-A7BC-138E-DB7789B5D6A3}"/>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5" name="Foliennummernplatzhalter 4">
            <a:extLst>
              <a:ext uri="{FF2B5EF4-FFF2-40B4-BE49-F238E27FC236}">
                <a16:creationId xmlns:a16="http://schemas.microsoft.com/office/drawing/2014/main" id="{FB77DEB9-84BA-61B7-C567-80CB00792975}"/>
              </a:ext>
            </a:extLst>
          </p:cNvPr>
          <p:cNvSpPr>
            <a:spLocks noGrp="1"/>
          </p:cNvSpPr>
          <p:nvPr>
            <p:ph type="sldNum" sz="quarter" idx="12"/>
          </p:nvPr>
        </p:nvSpPr>
        <p:spPr/>
        <p:txBody>
          <a:bodyPr/>
          <a:lstStyle/>
          <a:p>
            <a:fld id="{0AF89F37-6AD9-4F74-BC17-19E39A25D257}" type="slidenum">
              <a:rPr lang="de-AT" smtClean="0"/>
              <a:t>64</a:t>
            </a:fld>
            <a:endParaRPr lang="de-AT"/>
          </a:p>
        </p:txBody>
      </p:sp>
      <p:sp>
        <p:nvSpPr>
          <p:cNvPr id="3" name="Fußzeilenplatzhalter 2">
            <a:extLst>
              <a:ext uri="{FF2B5EF4-FFF2-40B4-BE49-F238E27FC236}">
                <a16:creationId xmlns:a16="http://schemas.microsoft.com/office/drawing/2014/main" id="{074BA1A9-9D1D-C654-C7A1-94BDD6A275B7}"/>
              </a:ext>
              <a:ext uri="{C183D7F6-B498-43B3-948B-1728B52AA6E4}">
                <adec:decorative xmlns:adec="http://schemas.microsoft.com/office/drawing/2017/decorative" val="1"/>
              </a:ext>
            </a:extLst>
          </p:cNvPr>
          <p:cNvSpPr>
            <a:spLocks noGrp="1"/>
          </p:cNvSpPr>
          <p:nvPr>
            <p:ph type="ftr" sz="quarter" idx="11"/>
          </p:nvPr>
        </p:nvSpPr>
        <p:spPr>
          <a:xfrm>
            <a:off x="635069" y="272194"/>
            <a:ext cx="6679874" cy="365125"/>
          </a:xfrm>
        </p:spPr>
        <p:txBody>
          <a:bodyPr/>
          <a:lstStyle/>
          <a:p>
            <a:r>
              <a:rPr lang="de-AT">
                <a:cs typeface="Arial" panose="020B0604020202020204" pitchFamily="34" charset="0"/>
              </a:rPr>
              <a:t>Güterverkehr im Wandel – nachhaltig, digital und effizient</a:t>
            </a:r>
            <a:endParaRPr lang="de-AT"/>
          </a:p>
        </p:txBody>
      </p:sp>
      <p:sp>
        <p:nvSpPr>
          <p:cNvPr id="4" name="Datumsplatzhalter 22">
            <a:extLst>
              <a:ext uri="{FF2B5EF4-FFF2-40B4-BE49-F238E27FC236}">
                <a16:creationId xmlns:a16="http://schemas.microsoft.com/office/drawing/2014/main" id="{59065C6F-4C19-F64B-BF14-9896E75F64A9}"/>
              </a:ext>
            </a:extLst>
          </p:cNvPr>
          <p:cNvSpPr txBox="1">
            <a:spLocks/>
          </p:cNvSpPr>
          <p:nvPr/>
        </p:nvSpPr>
        <p:spPr>
          <a:xfrm>
            <a:off x="9856023" y="6268894"/>
            <a:ext cx="1701697" cy="365125"/>
          </a:xfrm>
          <a:prstGeom prst="rect">
            <a:avLst/>
          </a:prstGeom>
        </p:spPr>
        <p:txBody>
          <a:bodyPr vert="horz" lIns="91440" tIns="45720" rIns="91440" bIns="45720" rtlCol="0" anchor="ctr"/>
          <a:lstStyle>
            <a:defPPr>
              <a:defRPr lang="de-DE"/>
            </a:defPPr>
            <a:lvl1pPr marL="0" algn="l" defTabSz="914400" rtl="0" eaLnBrk="1" latinLnBrk="0" hangingPunct="1">
              <a:defRPr sz="1000" b="0" kern="1200">
                <a:solidFill>
                  <a:schemeClr val="tx2"/>
                </a:solidFill>
                <a:latin typeface="+mj-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r>
              <a:rPr lang="de-AT"/>
              <a:t>Bild: </a:t>
            </a:r>
            <a:r>
              <a:rPr lang="de-AT" err="1"/>
              <a:t>Seafar</a:t>
            </a:r>
            <a:endParaRPr lang="de-AT"/>
          </a:p>
        </p:txBody>
      </p:sp>
      <p:sp>
        <p:nvSpPr>
          <p:cNvPr id="2" name="Titel 1">
            <a:extLst>
              <a:ext uri="{FF2B5EF4-FFF2-40B4-BE49-F238E27FC236}">
                <a16:creationId xmlns:a16="http://schemas.microsoft.com/office/drawing/2014/main" id="{C3D73D77-3B2B-6AA6-9108-9A7107C2AB04}"/>
              </a:ext>
            </a:extLst>
          </p:cNvPr>
          <p:cNvSpPr>
            <a:spLocks noGrp="1"/>
          </p:cNvSpPr>
          <p:nvPr>
            <p:ph type="title"/>
          </p:nvPr>
        </p:nvSpPr>
        <p:spPr/>
        <p:txBody>
          <a:bodyPr/>
          <a:lstStyle/>
          <a:p>
            <a:r>
              <a:rPr lang="de-AT"/>
              <a:t>Innovation: Autonome Schiffe</a:t>
            </a:r>
          </a:p>
        </p:txBody>
      </p:sp>
      <p:pic>
        <p:nvPicPr>
          <p:cNvPr id="6" name="Picture 5" descr="Fernsteuerungszentrale mit mehreren Bildschirmen und zwei Personen">
            <a:extLst>
              <a:ext uri="{FF2B5EF4-FFF2-40B4-BE49-F238E27FC236}">
                <a16:creationId xmlns:a16="http://schemas.microsoft.com/office/drawing/2014/main" id="{170290D9-28EA-5C75-B929-C1813FC5364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7160" r="4266"/>
          <a:stretch/>
        </p:blipFill>
        <p:spPr>
          <a:xfrm>
            <a:off x="7794883" y="1589864"/>
            <a:ext cx="3804578" cy="2416150"/>
          </a:xfrm>
          <a:prstGeom prst="rect">
            <a:avLst/>
          </a:prstGeom>
        </p:spPr>
      </p:pic>
    </p:spTree>
    <p:extLst>
      <p:ext uri="{BB962C8B-B14F-4D97-AF65-F5344CB8AC3E}">
        <p14:creationId xmlns:p14="http://schemas.microsoft.com/office/powerpoint/2010/main" val="880108778"/>
      </p:ext>
    </p:extLst>
  </p:cSld>
  <p:clrMapOvr>
    <a:masterClrMapping/>
  </p:clrMapOvr>
  <p:transition spd="slow">
    <p:push/>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A57CB9-9A7B-8835-B2B9-66DA9500CDE7}"/>
            </a:ext>
          </a:extLst>
        </p:cNvPr>
        <p:cNvGrpSpPr/>
        <p:nvPr/>
      </p:nvGrpSpPr>
      <p:grpSpPr>
        <a:xfrm>
          <a:off x="0" y="0"/>
          <a:ext cx="0" cy="0"/>
          <a:chOff x="0" y="0"/>
          <a:chExt cx="0" cy="0"/>
        </a:xfrm>
      </p:grpSpPr>
      <p:sp>
        <p:nvSpPr>
          <p:cNvPr id="2" name="Datumsplatzhalter 1">
            <a:extLst>
              <a:ext uri="{FF2B5EF4-FFF2-40B4-BE49-F238E27FC236}">
                <a16:creationId xmlns:a16="http://schemas.microsoft.com/office/drawing/2014/main" id="{B78AA247-7E0E-B6C5-3EA3-868C263AD966}"/>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681CC-914C-2F79-FC8B-5F0812BB0ACC}"/>
              </a:ext>
              <a:ext uri="{C183D7F6-B498-43B3-948B-1728B52AA6E4}">
                <adec:decorative xmlns:adec="http://schemas.microsoft.com/office/drawing/2017/decorative" val="1"/>
              </a:ext>
            </a:extLst>
          </p:cNvPr>
          <p:cNvSpPr>
            <a:spLocks noGrp="1"/>
          </p:cNvSpPr>
          <p:nvPr>
            <p:ph type="ftr" sz="quarter" idx="11"/>
          </p:nvPr>
        </p:nvSpPr>
        <p:spPr>
          <a:xfrm>
            <a:off x="592538" y="272194"/>
            <a:ext cx="6722405" cy="365125"/>
          </a:xfrm>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9C09B807-E100-BFE8-A8BE-4B44B402B671}"/>
              </a:ext>
            </a:extLst>
          </p:cNvPr>
          <p:cNvSpPr>
            <a:spLocks noGrp="1"/>
          </p:cNvSpPr>
          <p:nvPr>
            <p:ph type="sldNum" sz="quarter" idx="12"/>
          </p:nvPr>
        </p:nvSpPr>
        <p:spPr/>
        <p:txBody>
          <a:bodyPr/>
          <a:lstStyle/>
          <a:p>
            <a:fld id="{0AF89F37-6AD9-4F74-BC17-19E39A25D257}" type="slidenum">
              <a:rPr lang="de-AT" smtClean="0"/>
              <a:pPr/>
              <a:t>65</a:t>
            </a:fld>
            <a:endParaRPr lang="de-AT"/>
          </a:p>
        </p:txBody>
      </p:sp>
      <p:sp>
        <p:nvSpPr>
          <p:cNvPr id="5" name="Titel 4">
            <a:extLst>
              <a:ext uri="{FF2B5EF4-FFF2-40B4-BE49-F238E27FC236}">
                <a16:creationId xmlns:a16="http://schemas.microsoft.com/office/drawing/2014/main" id="{223A513C-E143-AD9D-FF05-429397376C62}"/>
              </a:ext>
            </a:extLst>
          </p:cNvPr>
          <p:cNvSpPr>
            <a:spLocks noGrp="1"/>
          </p:cNvSpPr>
          <p:nvPr>
            <p:ph type="title"/>
          </p:nvPr>
        </p:nvSpPr>
        <p:spPr/>
        <p:txBody>
          <a:bodyPr/>
          <a:lstStyle/>
          <a:p>
            <a:r>
              <a:rPr lang="de-AT"/>
              <a:t>Die Zukunft der Binnenschifffahrt</a:t>
            </a:r>
          </a:p>
        </p:txBody>
      </p:sp>
      <p:sp>
        <p:nvSpPr>
          <p:cNvPr id="6" name="Inhaltsplatzhalter 5">
            <a:extLst>
              <a:ext uri="{FF2B5EF4-FFF2-40B4-BE49-F238E27FC236}">
                <a16:creationId xmlns:a16="http://schemas.microsoft.com/office/drawing/2014/main" id="{3A433A0D-F2BA-16A5-4C9D-7A87C15667A0}"/>
              </a:ext>
            </a:extLst>
          </p:cNvPr>
          <p:cNvSpPr>
            <a:spLocks noGrp="1"/>
          </p:cNvSpPr>
          <p:nvPr>
            <p:ph idx="1"/>
          </p:nvPr>
        </p:nvSpPr>
        <p:spPr>
          <a:xfrm>
            <a:off x="4492486" y="1825625"/>
            <a:ext cx="7054471" cy="4351338"/>
          </a:xfrm>
        </p:spPr>
        <p:txBody>
          <a:bodyPr/>
          <a:lstStyle/>
          <a:p>
            <a:pPr marL="0" indent="0">
              <a:buNone/>
            </a:pPr>
            <a:r>
              <a:rPr lang="de-AT" sz="2400"/>
              <a:t>Fragen zum Video: </a:t>
            </a:r>
          </a:p>
          <a:p>
            <a:r>
              <a:rPr lang="de-AT" sz="2400"/>
              <a:t>Mit welchen großen Fragen beschäftigt sich die Binnenschifffahrtsforschung?</a:t>
            </a:r>
          </a:p>
          <a:p>
            <a:r>
              <a:rPr lang="de-AT" sz="2400"/>
              <a:t>Wie kann die Automatisierung dem Fachkräftemangel in der Binnenschifffahrt entgegenwirken?</a:t>
            </a:r>
          </a:p>
          <a:p>
            <a:r>
              <a:rPr lang="de-AT" sz="2400"/>
              <a:t>Welche elektronischen Systeme machen eine Steuerung des Schiffs über das Kontrollzentrum möglich?</a:t>
            </a:r>
          </a:p>
        </p:txBody>
      </p:sp>
      <p:sp>
        <p:nvSpPr>
          <p:cNvPr id="9" name="Textfeld 8">
            <a:extLst>
              <a:ext uri="{FF2B5EF4-FFF2-40B4-BE49-F238E27FC236}">
                <a16:creationId xmlns:a16="http://schemas.microsoft.com/office/drawing/2014/main" id="{CD93F731-E92C-D12D-8A36-385FF36AD354}"/>
              </a:ext>
            </a:extLst>
          </p:cNvPr>
          <p:cNvSpPr txBox="1"/>
          <p:nvPr/>
        </p:nvSpPr>
        <p:spPr>
          <a:xfrm>
            <a:off x="592538" y="4524975"/>
            <a:ext cx="3353297" cy="584775"/>
          </a:xfrm>
          <a:prstGeom prst="rect">
            <a:avLst/>
          </a:prstGeom>
          <a:noFill/>
        </p:spPr>
        <p:txBody>
          <a:bodyPr wrap="square" rtlCol="0">
            <a:spAutoFit/>
          </a:bodyPr>
          <a:lstStyle/>
          <a:p>
            <a:r>
              <a:rPr lang="de-AT" sz="1600">
                <a:hlinkClick r:id="rId4"/>
              </a:rPr>
              <a:t>https://www.youtube.com/watch?v=4_ibco9HuUE</a:t>
            </a:r>
            <a:endParaRPr lang="de-AT" sz="1600"/>
          </a:p>
        </p:txBody>
      </p:sp>
      <p:pic>
        <p:nvPicPr>
          <p:cNvPr id="7" name="Onlinemedien 6" title="BiWAS - Zukunft">
            <a:hlinkClick r:id="" action="ppaction://media"/>
            <a:extLst>
              <a:ext uri="{FF2B5EF4-FFF2-40B4-BE49-F238E27FC236}">
                <a16:creationId xmlns:a16="http://schemas.microsoft.com/office/drawing/2014/main" id="{7E8DD381-FD4B-1498-D2D0-F3FBB074CEF0}"/>
              </a:ext>
            </a:extLst>
          </p:cNvPr>
          <p:cNvPicPr>
            <a:picLocks noRot="1" noChangeAspect="1"/>
          </p:cNvPicPr>
          <p:nvPr>
            <a:videoFile r:link="rId1"/>
          </p:nvPr>
        </p:nvPicPr>
        <p:blipFill>
          <a:blip r:embed="rId5"/>
          <a:stretch>
            <a:fillRect/>
          </a:stretch>
        </p:blipFill>
        <p:spPr>
          <a:xfrm>
            <a:off x="616601" y="2236350"/>
            <a:ext cx="3523887" cy="1991001"/>
          </a:xfrm>
          <a:prstGeom prst="rect">
            <a:avLst/>
          </a:prstGeom>
        </p:spPr>
      </p:pic>
    </p:spTree>
    <p:extLst>
      <p:ext uri="{BB962C8B-B14F-4D97-AF65-F5344CB8AC3E}">
        <p14:creationId xmlns:p14="http://schemas.microsoft.com/office/powerpoint/2010/main" val="2849747253"/>
      </p:ext>
    </p:extLst>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7"/>
                </p:tgtEl>
              </p:cMediaNode>
            </p:video>
            <p:seq concurrent="1" nextAc="seek">
              <p:cTn id="8" restart="whenNotActive" fill="hold" evtFilter="cancelBubble" nodeType="interactiveSeq">
                <p:stCondLst>
                  <p:cond evt="onClick" delay="0">
                    <p:tgtEl>
                      <p:spTgt spid="7"/>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7"/>
                                        </p:tgtEl>
                                      </p:cBhvr>
                                    </p:cmd>
                                  </p:childTnLst>
                                </p:cTn>
                              </p:par>
                            </p:childTnLst>
                          </p:cTn>
                        </p:par>
                      </p:childTnLst>
                    </p:cTn>
                  </p:par>
                </p:childTnLst>
              </p:cTn>
              <p:nextCondLst>
                <p:cond evt="onClick" delay="0">
                  <p:tgtEl>
                    <p:spTgt spid="7"/>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EFD1BBD1-7E98-E589-64B0-13DC769A4F95}"/>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3" name="Fußzeilenplatzhalter 2">
            <a:extLst>
              <a:ext uri="{FF2B5EF4-FFF2-40B4-BE49-F238E27FC236}">
                <a16:creationId xmlns:a16="http://schemas.microsoft.com/office/drawing/2014/main" id="{AE5385E2-A11F-3147-3977-09EBB5FF7FC6}"/>
              </a:ext>
              <a:ext uri="{C183D7F6-B498-43B3-948B-1728B52AA6E4}">
                <adec:decorative xmlns:adec="http://schemas.microsoft.com/office/drawing/2017/decorative" val="1"/>
              </a:ext>
            </a:extLst>
          </p:cNvPr>
          <p:cNvSpPr>
            <a:spLocks noGrp="1"/>
          </p:cNvSpPr>
          <p:nvPr>
            <p:ph type="ftr" sz="quarter" idx="11"/>
          </p:nvPr>
        </p:nvSpPr>
        <p:spPr/>
        <p:txBody>
          <a:bodyPr/>
          <a:lstStyle/>
          <a:p>
            <a:r>
              <a:rPr lang="de-AT">
                <a:cs typeface="Arial" panose="020B0604020202020204" pitchFamily="34" charset="0"/>
              </a:rPr>
              <a:t>Güterverkehr im Wandel – nachhaltig, digital und effizient</a:t>
            </a:r>
            <a:endParaRPr lang="de-AT"/>
          </a:p>
        </p:txBody>
      </p:sp>
      <p:sp>
        <p:nvSpPr>
          <p:cNvPr id="4" name="Foliennummernplatzhalter 3">
            <a:extLst>
              <a:ext uri="{FF2B5EF4-FFF2-40B4-BE49-F238E27FC236}">
                <a16:creationId xmlns:a16="http://schemas.microsoft.com/office/drawing/2014/main" id="{D5300F51-7A88-182C-970C-0D38635B31AC}"/>
              </a:ext>
            </a:extLst>
          </p:cNvPr>
          <p:cNvSpPr>
            <a:spLocks noGrp="1"/>
          </p:cNvSpPr>
          <p:nvPr>
            <p:ph type="sldNum" sz="quarter" idx="12"/>
          </p:nvPr>
        </p:nvSpPr>
        <p:spPr/>
        <p:txBody>
          <a:bodyPr/>
          <a:lstStyle/>
          <a:p>
            <a:fld id="{0AF89F37-6AD9-4F74-BC17-19E39A25D257}" type="slidenum">
              <a:rPr lang="de-AT" smtClean="0"/>
              <a:pPr/>
              <a:t>66</a:t>
            </a:fld>
            <a:endParaRPr lang="de-AT"/>
          </a:p>
        </p:txBody>
      </p:sp>
      <p:sp>
        <p:nvSpPr>
          <p:cNvPr id="5" name="Titel 4">
            <a:extLst>
              <a:ext uri="{FF2B5EF4-FFF2-40B4-BE49-F238E27FC236}">
                <a16:creationId xmlns:a16="http://schemas.microsoft.com/office/drawing/2014/main" id="{97C82684-74FD-5473-E28E-E6EC2AB286FE}"/>
              </a:ext>
            </a:extLst>
          </p:cNvPr>
          <p:cNvSpPr>
            <a:spLocks noGrp="1"/>
          </p:cNvSpPr>
          <p:nvPr>
            <p:ph type="title"/>
          </p:nvPr>
        </p:nvSpPr>
        <p:spPr/>
        <p:txBody>
          <a:bodyPr/>
          <a:lstStyle/>
          <a:p>
            <a:r>
              <a:rPr lang="de-AT" err="1"/>
              <a:t>Kahoot</a:t>
            </a:r>
            <a:r>
              <a:rPr lang="de-AT"/>
              <a:t>!</a:t>
            </a:r>
          </a:p>
        </p:txBody>
      </p:sp>
      <p:sp>
        <p:nvSpPr>
          <p:cNvPr id="6" name="Inhaltsplatzhalter 5">
            <a:extLst>
              <a:ext uri="{FF2B5EF4-FFF2-40B4-BE49-F238E27FC236}">
                <a16:creationId xmlns:a16="http://schemas.microsoft.com/office/drawing/2014/main" id="{650DC82F-9BFF-75DC-1676-1882C7A53A88}"/>
              </a:ext>
            </a:extLst>
          </p:cNvPr>
          <p:cNvSpPr>
            <a:spLocks noGrp="1"/>
          </p:cNvSpPr>
          <p:nvPr>
            <p:ph idx="1"/>
          </p:nvPr>
        </p:nvSpPr>
        <p:spPr>
          <a:xfrm>
            <a:off x="6770916" y="2916194"/>
            <a:ext cx="4968003" cy="3154157"/>
          </a:xfrm>
        </p:spPr>
        <p:txBody>
          <a:bodyPr/>
          <a:lstStyle/>
          <a:p>
            <a:pPr marL="0" indent="0">
              <a:buNone/>
            </a:pPr>
            <a:r>
              <a:rPr lang="de-AT" dirty="0">
                <a:hlinkClick r:id="rId3"/>
              </a:rPr>
              <a:t>https://create.kahoot.it/share/basismodul-oberstufe/d7ec630b-336d-4a7f-8eb6-b2a56875a872</a:t>
            </a:r>
            <a:endParaRPr lang="de-AT" dirty="0"/>
          </a:p>
        </p:txBody>
      </p:sp>
      <p:sp>
        <p:nvSpPr>
          <p:cNvPr id="7" name="Textfeld 6">
            <a:extLst>
              <a:ext uri="{FF2B5EF4-FFF2-40B4-BE49-F238E27FC236}">
                <a16:creationId xmlns:a16="http://schemas.microsoft.com/office/drawing/2014/main" id="{E2A66DE7-C8FA-624C-12AA-C04459C6ED11}"/>
              </a:ext>
            </a:extLst>
          </p:cNvPr>
          <p:cNvSpPr txBox="1"/>
          <p:nvPr/>
        </p:nvSpPr>
        <p:spPr>
          <a:xfrm>
            <a:off x="6770917" y="1726266"/>
            <a:ext cx="4163882" cy="646331"/>
          </a:xfrm>
          <a:prstGeom prst="rect">
            <a:avLst/>
          </a:prstGeom>
          <a:noFill/>
        </p:spPr>
        <p:txBody>
          <a:bodyPr wrap="square" rtlCol="0">
            <a:spAutoFit/>
          </a:bodyPr>
          <a:lstStyle/>
          <a:p>
            <a:r>
              <a:rPr lang="de-AT" dirty="0"/>
              <a:t>Teste dein Wissen mit unserem Transportquiz!</a:t>
            </a:r>
          </a:p>
        </p:txBody>
      </p:sp>
      <p:pic>
        <p:nvPicPr>
          <p:cNvPr id="8" name="Content Placeholder 5">
            <a:hlinkClick r:id="rId3"/>
            <a:extLst>
              <a:ext uri="{FF2B5EF4-FFF2-40B4-BE49-F238E27FC236}">
                <a16:creationId xmlns:a16="http://schemas.microsoft.com/office/drawing/2014/main" id="{E102B39D-4D77-1234-151C-76A89F09A0D8}"/>
              </a:ext>
            </a:extLst>
          </p:cNvPr>
          <p:cNvPicPr>
            <a:picLocks noChangeAspect="1"/>
          </p:cNvPicPr>
          <p:nvPr/>
        </p:nvPicPr>
        <p:blipFill>
          <a:blip r:embed="rId4"/>
          <a:srcRect l="5347" r="3330" b="-1"/>
          <a:stretch>
            <a:fillRect/>
          </a:stretch>
        </p:blipFill>
        <p:spPr>
          <a:xfrm>
            <a:off x="635069" y="1743805"/>
            <a:ext cx="5807336" cy="3370389"/>
          </a:xfrm>
          <a:prstGeom prst="rect">
            <a:avLst/>
          </a:prstGeom>
          <a:noFill/>
        </p:spPr>
      </p:pic>
      <p:sp>
        <p:nvSpPr>
          <p:cNvPr id="9" name="Textfeld 8">
            <a:extLst>
              <a:ext uri="{FF2B5EF4-FFF2-40B4-BE49-F238E27FC236}">
                <a16:creationId xmlns:a16="http://schemas.microsoft.com/office/drawing/2014/main" id="{25209659-BCAE-D7AC-2EE6-3808E21E52CA}"/>
              </a:ext>
            </a:extLst>
          </p:cNvPr>
          <p:cNvSpPr txBox="1"/>
          <p:nvPr/>
        </p:nvSpPr>
        <p:spPr>
          <a:xfrm>
            <a:off x="4853136" y="5072095"/>
            <a:ext cx="1773574" cy="276999"/>
          </a:xfrm>
          <a:prstGeom prst="rect">
            <a:avLst/>
          </a:prstGeom>
          <a:noFill/>
        </p:spPr>
        <p:txBody>
          <a:bodyPr wrap="square">
            <a:spAutoFit/>
          </a:bodyPr>
          <a:lstStyle/>
          <a:p>
            <a:pPr marR="0" lvl="0" algn="l" defTabSz="914400" rtl="0" eaLnBrk="1" fontAlgn="auto" latinLnBrk="0" hangingPunct="1">
              <a:lnSpc>
                <a:spcPct val="100000"/>
              </a:lnSpc>
              <a:spcBef>
                <a:spcPts val="0"/>
              </a:spcBef>
              <a:spcAft>
                <a:spcPts val="0"/>
              </a:spcAft>
              <a:buClrTx/>
              <a:buSzTx/>
              <a:tabLst/>
              <a:defRPr/>
            </a:pPr>
            <a:r>
              <a:rPr lang="de-AT" sz="1200" dirty="0"/>
              <a:t>https://kahoot.com/de/</a:t>
            </a:r>
          </a:p>
        </p:txBody>
      </p:sp>
    </p:spTree>
    <p:extLst>
      <p:ext uri="{BB962C8B-B14F-4D97-AF65-F5344CB8AC3E}">
        <p14:creationId xmlns:p14="http://schemas.microsoft.com/office/powerpoint/2010/main" val="2565245315"/>
      </p:ext>
    </p:extLst>
  </p:cSld>
  <p:clrMapOvr>
    <a:masterClrMapping/>
  </p:clrMapOvr>
  <p:transition spd="slow">
    <p:push/>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el 2">
            <a:extLst>
              <a:ext uri="{FF2B5EF4-FFF2-40B4-BE49-F238E27FC236}">
                <a16:creationId xmlns:a16="http://schemas.microsoft.com/office/drawing/2014/main" id="{A5A0893A-84D2-E1F8-ECCD-A422FA5DC7D7}"/>
              </a:ext>
            </a:extLst>
          </p:cNvPr>
          <p:cNvSpPr>
            <a:spLocks noGrp="1"/>
          </p:cNvSpPr>
          <p:nvPr>
            <p:ph type="title"/>
          </p:nvPr>
        </p:nvSpPr>
        <p:spPr>
          <a:xfrm>
            <a:off x="838200" y="1488364"/>
            <a:ext cx="7930895" cy="2076252"/>
          </a:xfrm>
        </p:spPr>
        <p:txBody>
          <a:bodyPr/>
          <a:lstStyle/>
          <a:p>
            <a:r>
              <a:rPr lang="de-AT"/>
              <a:t>Danke für eure Aufmerksamkeit!</a:t>
            </a:r>
          </a:p>
        </p:txBody>
      </p:sp>
    </p:spTree>
    <p:extLst>
      <p:ext uri="{BB962C8B-B14F-4D97-AF65-F5344CB8AC3E}">
        <p14:creationId xmlns:p14="http://schemas.microsoft.com/office/powerpoint/2010/main" val="54565210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F0C3F7-E38F-7837-FA7D-3C531CD6A3C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21499FD7-04BF-4C61-7B32-1E6C1C3E38A4}"/>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9DA7DECB-C338-95A4-5F1B-E1288B0483DB}"/>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27B7645-D918-A698-0FA0-FC6704D509D8}"/>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361AFDA7-F815-9A57-3E96-098C55D62FD4}"/>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C356F0F2-7322-33C8-AD63-7A0424C036CC}"/>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ACD784E5-BE47-FA53-C966-45D614ED10B4}"/>
              </a:ext>
            </a:extLst>
          </p:cNvPr>
          <p:cNvSpPr>
            <a:spLocks noGrp="1"/>
          </p:cNvSpPr>
          <p:nvPr>
            <p:ph idx="1"/>
          </p:nvPr>
        </p:nvSpPr>
        <p:spPr/>
        <p:txBody>
          <a:bodyPr/>
          <a:lstStyle/>
          <a:p>
            <a:pPr marL="0" indent="0">
              <a:buNone/>
            </a:pPr>
            <a:r>
              <a:rPr lang="de-AT"/>
              <a:t>Dieses Lehrmittelpaket ist unter einer sogenannten </a:t>
            </a:r>
            <a:r>
              <a:rPr lang="de-AT">
                <a:hlinkClick r:id="rId3"/>
              </a:rPr>
              <a:t>Creative Common Namensnennung 4.0 International Lizenz </a:t>
            </a:r>
            <a:r>
              <a:rPr lang="de-AT"/>
              <a:t>verfügbar.</a:t>
            </a:r>
          </a:p>
          <a:p>
            <a:pPr marL="0" indent="0">
              <a:buNone/>
            </a:pPr>
            <a:r>
              <a:rPr lang="de-AT"/>
              <a:t>Sie können diese Lehrmittel demnach frei in Ihren Unterricht integrieren, Ihren Anforderungen entsprechend anpassen und an Ihre Schüler*innen/Studierenden oder sonstige Personen weitergeben.</a:t>
            </a:r>
          </a:p>
          <a:p>
            <a:pPr marL="0" indent="0">
              <a:buNone/>
            </a:pPr>
            <a:r>
              <a:rPr lang="de-AT"/>
              <a:t>Wir bitten Sie lediglich die Logos auf den Folien zu belassen.</a:t>
            </a:r>
          </a:p>
          <a:p>
            <a:pPr marL="0" indent="0">
              <a:buNone/>
            </a:pPr>
            <a:r>
              <a:rPr lang="de-AT"/>
              <a:t>Die Bildrechte sind in den Notizfeldern angegeben, eine Verwendung in anderen Settings ist nicht gestattet.</a:t>
            </a:r>
          </a:p>
          <a:p>
            <a:pPr marL="0" indent="0">
              <a:buNone/>
            </a:pPr>
            <a:endParaRPr lang="de-AT"/>
          </a:p>
          <a:p>
            <a:pPr marL="0" indent="0">
              <a:buNone/>
            </a:pPr>
            <a:r>
              <a:rPr lang="de-AT" b="1"/>
              <a:t>Erklärung zur Nutzung generativer KI und KI-gestützter Technologien:</a:t>
            </a:r>
          </a:p>
          <a:p>
            <a:pPr marL="0" indent="0">
              <a:buNone/>
            </a:pPr>
            <a:r>
              <a:rPr lang="de-AT"/>
              <a:t>Während der Ausarbeitung dieses Projekts nutzten die Autorinnen und Autoren ChatGPT und Microsoft </a:t>
            </a:r>
            <a:r>
              <a:rPr lang="de-AT" err="1"/>
              <a:t>CoPilot</a:t>
            </a:r>
            <a:r>
              <a:rPr lang="de-AT"/>
              <a:t> zur Unterstützung bei der Konzeptgestaltung und Ideenfindung – insbesondere hinsichtlich interaktiver Übungen. Der Einsatz dieses KI-Tools erfolgte mit sorgfältiger Abwägung. Anschließend wurde der Inhalt von den Autorinnen und Autoren gründlich überprüft und bei Bedarf überarbeitet, um die Einhaltung wissenschaftlicher Standards sicherzustellen. Die Autorinnen und Autoren übernehmen die volle Verantwortung für den endgültigen Inhalt der Veröffentlichung.</a:t>
            </a:r>
          </a:p>
        </p:txBody>
      </p:sp>
      <p:sp>
        <p:nvSpPr>
          <p:cNvPr id="23" name="Datumsplatzhalter 22">
            <a:extLst>
              <a:ext uri="{FF2B5EF4-FFF2-40B4-BE49-F238E27FC236}">
                <a16:creationId xmlns:a16="http://schemas.microsoft.com/office/drawing/2014/main" id="{6BC35631-8509-57BF-FAF7-ECFD6072FA1A}"/>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5A11ECEA-F4CB-C8DC-842B-BAE00D77D518}"/>
              </a:ext>
              <a:ext uri="{C183D7F6-B498-43B3-948B-1728B52AA6E4}">
                <adec:decorative xmlns:adec="http://schemas.microsoft.com/office/drawing/2017/decorative" val="1"/>
              </a:ext>
            </a:extLst>
          </p:cNvPr>
          <p:cNvSpPr>
            <a:spLocks noGrp="1"/>
          </p:cNvSpPr>
          <p:nvPr>
            <p:ph type="ftr" sz="quarter" idx="11"/>
          </p:nvPr>
        </p:nvSpPr>
        <p:spPr>
          <a:xfrm>
            <a:off x="635069" y="272194"/>
            <a:ext cx="6004270"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5A90E8DB-C155-6F36-6A29-DA22DA2AC31C}"/>
              </a:ext>
            </a:extLst>
          </p:cNvPr>
          <p:cNvSpPr>
            <a:spLocks noGrp="1"/>
          </p:cNvSpPr>
          <p:nvPr>
            <p:ph type="sldNum" sz="quarter" idx="12"/>
          </p:nvPr>
        </p:nvSpPr>
        <p:spPr/>
        <p:txBody>
          <a:bodyPr/>
          <a:lstStyle/>
          <a:p>
            <a:fld id="{0AF89F37-6AD9-4F74-BC17-19E39A25D257}" type="slidenum">
              <a:rPr lang="de-AT" smtClean="0"/>
              <a:t>68</a:t>
            </a:fld>
            <a:endParaRPr lang="de-AT"/>
          </a:p>
        </p:txBody>
      </p:sp>
    </p:spTree>
    <p:extLst>
      <p:ext uri="{BB962C8B-B14F-4D97-AF65-F5344CB8AC3E}">
        <p14:creationId xmlns:p14="http://schemas.microsoft.com/office/powerpoint/2010/main" val="2007790889"/>
      </p:ext>
    </p:extLst>
  </p:cSld>
  <p:clrMapOvr>
    <a:masterClrMapping/>
  </p:clrMapOvr>
  <p:transition spd="slow">
    <p:push/>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D7CA18-5FFB-5478-EC44-475A860E0438}"/>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633968AF-D331-844D-16FD-30578FA7CE81}"/>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85CA80CE-2171-C1BB-31A0-24945680CD9D}"/>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DEC5501-8506-1BFA-4935-1AAFB5EA51FE}"/>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16B9D73-2EB1-591E-C7CE-4FB03D37360E}"/>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464DF4DC-0626-5394-8415-F4096A1B18F9}"/>
              </a:ext>
            </a:extLst>
          </p:cNvPr>
          <p:cNvSpPr>
            <a:spLocks noGrp="1"/>
          </p:cNvSpPr>
          <p:nvPr>
            <p:ph type="title"/>
          </p:nvPr>
        </p:nvSpPr>
        <p:spPr/>
        <p:txBody>
          <a:bodyPr/>
          <a:lstStyle/>
          <a:p>
            <a:r>
              <a:rPr lang="de-AT"/>
              <a:t>Zusatzinformationen für Lehrkräfte</a:t>
            </a:r>
          </a:p>
        </p:txBody>
      </p:sp>
      <p:sp>
        <p:nvSpPr>
          <p:cNvPr id="24" name="Inhaltsplatzhalter 23">
            <a:extLst>
              <a:ext uri="{FF2B5EF4-FFF2-40B4-BE49-F238E27FC236}">
                <a16:creationId xmlns:a16="http://schemas.microsoft.com/office/drawing/2014/main" id="{628C7A1D-E098-4970-DB2F-CE1EBAC891EE}"/>
              </a:ext>
              <a:ext uri="{C183D7F6-B498-43B3-948B-1728B52AA6E4}">
                <adec:decorative xmlns:adec="http://schemas.microsoft.com/office/drawing/2017/decorative" val="1"/>
              </a:ext>
            </a:extLst>
          </p:cNvPr>
          <p:cNvSpPr>
            <a:spLocks noGrp="1"/>
          </p:cNvSpPr>
          <p:nvPr>
            <p:ph idx="1"/>
          </p:nvPr>
        </p:nvSpPr>
        <p:spPr/>
        <p:txBody>
          <a:bodyPr/>
          <a:lstStyle/>
          <a:p>
            <a:pPr marL="0" indent="0">
              <a:buNone/>
            </a:pPr>
            <a:r>
              <a:rPr lang="de-AT" sz="2600" dirty="0"/>
              <a:t>Für Fragen und Rückmeldungen stehen wir gerne per Mail unter</a:t>
            </a:r>
            <a:br>
              <a:rPr lang="de-AT" sz="2600" dirty="0"/>
            </a:br>
            <a:r>
              <a:rPr lang="de-AT" sz="2600" dirty="0">
                <a:hlinkClick r:id="rId3"/>
              </a:rPr>
              <a:t>rewway@fh-steyr.at</a:t>
            </a:r>
            <a:r>
              <a:rPr lang="de-AT" sz="2600" dirty="0"/>
              <a:t> zur Verfügung.</a:t>
            </a:r>
          </a:p>
          <a:p>
            <a:endParaRPr lang="de-AT" sz="2600" dirty="0"/>
          </a:p>
          <a:p>
            <a:pPr marL="0" indent="0">
              <a:buNone/>
            </a:pPr>
            <a:r>
              <a:rPr lang="de-AT" sz="2600" dirty="0"/>
              <a:t>Weitere Foliensätze und praktische Übungen finden Sie unter:</a:t>
            </a:r>
            <a:br>
              <a:rPr lang="de-AT" sz="2600" dirty="0"/>
            </a:br>
            <a:r>
              <a:rPr lang="de-AT" sz="2600" dirty="0">
                <a:hlinkClick r:id="rId4"/>
              </a:rPr>
              <a:t>http://www.rewway.at/de/lehrmittel/</a:t>
            </a:r>
            <a:endParaRPr lang="de-AT" sz="2600" dirty="0"/>
          </a:p>
          <a:p>
            <a:pPr marL="0" indent="0">
              <a:buNone/>
            </a:pPr>
            <a:endParaRPr lang="de-AT" sz="2600" dirty="0"/>
          </a:p>
          <a:p>
            <a:pPr marL="0" indent="0">
              <a:buNone/>
            </a:pPr>
            <a:r>
              <a:rPr lang="de-AT" sz="2600" dirty="0"/>
              <a:t>Haben Sie vielleicht Interesse an einem Transport School Lab, einer Exkursion oder einem Fachvortrag?</a:t>
            </a:r>
            <a:br>
              <a:rPr lang="de-AT" sz="2600" dirty="0"/>
            </a:br>
            <a:r>
              <a:rPr lang="de-AT" sz="2600">
                <a:hlinkClick r:id="rId5"/>
              </a:rPr>
              <a:t>https://rewway.at/de/seiten/vermitteln</a:t>
            </a:r>
            <a:endParaRPr lang="de-AT" dirty="0"/>
          </a:p>
        </p:txBody>
      </p:sp>
      <p:sp>
        <p:nvSpPr>
          <p:cNvPr id="23" name="Datumsplatzhalter 22">
            <a:extLst>
              <a:ext uri="{FF2B5EF4-FFF2-40B4-BE49-F238E27FC236}">
                <a16:creationId xmlns:a16="http://schemas.microsoft.com/office/drawing/2014/main" id="{0095D69E-3958-1D8F-76A7-2274E06990BE}"/>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82B50C67-2DD8-5257-114F-D89768065ECB}"/>
              </a:ext>
              <a:ext uri="{C183D7F6-B498-43B3-948B-1728B52AA6E4}">
                <adec:decorative xmlns:adec="http://schemas.microsoft.com/office/drawing/2017/decorative" val="1"/>
              </a:ext>
            </a:extLst>
          </p:cNvPr>
          <p:cNvSpPr>
            <a:spLocks noGrp="1"/>
          </p:cNvSpPr>
          <p:nvPr>
            <p:ph type="ftr" sz="quarter" idx="11"/>
          </p:nvPr>
        </p:nvSpPr>
        <p:spPr>
          <a:xfrm>
            <a:off x="635069" y="272194"/>
            <a:ext cx="6481348"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0922C429-BF9F-A5F2-C91A-BC4C685FFEBF}"/>
              </a:ext>
            </a:extLst>
          </p:cNvPr>
          <p:cNvSpPr>
            <a:spLocks noGrp="1"/>
          </p:cNvSpPr>
          <p:nvPr>
            <p:ph type="sldNum" sz="quarter" idx="12"/>
          </p:nvPr>
        </p:nvSpPr>
        <p:spPr/>
        <p:txBody>
          <a:bodyPr/>
          <a:lstStyle/>
          <a:p>
            <a:fld id="{0AF89F37-6AD9-4F74-BC17-19E39A25D257}" type="slidenum">
              <a:rPr lang="de-AT" smtClean="0"/>
              <a:t>69</a:t>
            </a:fld>
            <a:endParaRPr lang="de-AT"/>
          </a:p>
        </p:txBody>
      </p:sp>
    </p:spTree>
    <p:extLst>
      <p:ext uri="{BB962C8B-B14F-4D97-AF65-F5344CB8AC3E}">
        <p14:creationId xmlns:p14="http://schemas.microsoft.com/office/powerpoint/2010/main" val="1922672807"/>
      </p:ext>
    </p:extLst>
  </p:cSld>
  <p:clrMapOvr>
    <a:masterClrMapping/>
  </p:clrMapOvr>
  <p:transition spd="slow">
    <p:push/>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CF5770-5578-0268-7D9F-4C72D2213A3D}"/>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DD7A2159-0DB6-A489-0F2A-4EA65EA87BBB}"/>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5C11E515-99C2-0C89-619E-20F24D1EFC87}"/>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84C32F99-649D-1737-C432-47495C00C61F}"/>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69EE71B-CC57-5B11-99BA-EE79E8F9D286}"/>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DF178D77-DC57-22FF-A666-1DE4C36F7C5A}"/>
              </a:ext>
            </a:extLst>
          </p:cNvPr>
          <p:cNvSpPr>
            <a:spLocks noGrp="1"/>
          </p:cNvSpPr>
          <p:nvPr>
            <p:ph type="title"/>
          </p:nvPr>
        </p:nvSpPr>
        <p:spPr/>
        <p:txBody>
          <a:bodyPr/>
          <a:lstStyle/>
          <a:p>
            <a:r>
              <a:rPr lang="de-AT"/>
              <a:t>Quellenverzeichnis I</a:t>
            </a:r>
          </a:p>
        </p:txBody>
      </p:sp>
      <p:sp>
        <p:nvSpPr>
          <p:cNvPr id="24" name="Inhaltsplatzhalter 23">
            <a:extLst>
              <a:ext uri="{FF2B5EF4-FFF2-40B4-BE49-F238E27FC236}">
                <a16:creationId xmlns:a16="http://schemas.microsoft.com/office/drawing/2014/main" id="{6B4EFD59-2EE4-CB53-F240-78633DC61CB2}"/>
              </a:ext>
            </a:extLst>
          </p:cNvPr>
          <p:cNvSpPr>
            <a:spLocks noGrp="1"/>
          </p:cNvSpPr>
          <p:nvPr>
            <p:ph idx="1"/>
          </p:nvPr>
        </p:nvSpPr>
        <p:spPr>
          <a:xfrm>
            <a:off x="592538" y="1433016"/>
            <a:ext cx="10954420" cy="4743947"/>
          </a:xfrm>
        </p:spPr>
        <p:txBody>
          <a:bodyPr/>
          <a:lstStyle/>
          <a:p>
            <a:pPr marL="0" indent="0">
              <a:buNone/>
            </a:pPr>
            <a:r>
              <a:rPr lang="de-AT" sz="1200" dirty="0"/>
              <a:t>BDB (2025): https://www.binnenschiff.de/system-wasserstrasse/gueterschifffahrt/; Abruf 18.03.2025</a:t>
            </a:r>
          </a:p>
          <a:p>
            <a:pPr marL="0" indent="0">
              <a:buNone/>
            </a:pPr>
            <a:r>
              <a:rPr lang="de-AT" sz="1200" dirty="0"/>
              <a:t>Bundesanstalt für Wasserbau (2017): Kolloquium Wasserbauliche Herausforderungen an den Binnenschifffahrtsstraßen, https://izw.baw.de/</a:t>
            </a:r>
            <a:r>
              <a:rPr lang="de-AT" sz="1200" dirty="0" err="1"/>
              <a:t>publikationen</a:t>
            </a:r>
            <a:r>
              <a:rPr lang="de-AT" sz="1200" dirty="0"/>
              <a:t>/</a:t>
            </a:r>
            <a:r>
              <a:rPr lang="de-AT" sz="1200" dirty="0" err="1"/>
              <a:t>kolloquien</a:t>
            </a:r>
            <a:r>
              <a:rPr lang="de-AT" sz="1200" dirty="0"/>
              <a:t>/0/02_Kempmann-Kriedel_Rusche-Pauli-Georges_Herausforderungen....</a:t>
            </a:r>
            <a:r>
              <a:rPr lang="de-AT" sz="1200" dirty="0" err="1"/>
              <a:t>pdf</a:t>
            </a:r>
            <a:r>
              <a:rPr lang="de-AT" sz="1200" dirty="0"/>
              <a:t>; Abruf: 18.03.2025</a:t>
            </a:r>
          </a:p>
          <a:p>
            <a:pPr marL="0" indent="0">
              <a:buNone/>
            </a:pPr>
            <a:r>
              <a:rPr lang="de-AT" sz="1200" dirty="0"/>
              <a:t>Bundesministerium für Innovation, Mobilität und Infrastruktur (2025): https://www.bmimi.gv.at/themen/mobilitaet/transport/gueterverkehr/kombiverkehr/terminals-rola/oesterreich.html; Abruf 14.07.2025</a:t>
            </a:r>
          </a:p>
          <a:p>
            <a:pPr marL="0" indent="0">
              <a:buNone/>
            </a:pPr>
            <a:r>
              <a:rPr lang="de-AT" sz="1200" dirty="0"/>
              <a:t>Christidis, P., &amp; Brons, M. (2016): External </a:t>
            </a:r>
            <a:r>
              <a:rPr lang="de-AT" sz="1200" dirty="0" err="1"/>
              <a:t>costs</a:t>
            </a:r>
            <a:r>
              <a:rPr lang="de-AT" sz="1200" dirty="0"/>
              <a:t> </a:t>
            </a:r>
            <a:r>
              <a:rPr lang="de-AT" sz="1200" dirty="0" err="1"/>
              <a:t>of</a:t>
            </a:r>
            <a:r>
              <a:rPr lang="de-AT" sz="1200" dirty="0"/>
              <a:t> freight </a:t>
            </a:r>
            <a:r>
              <a:rPr lang="de-AT" sz="1200" dirty="0" err="1"/>
              <a:t>transport</a:t>
            </a:r>
            <a:r>
              <a:rPr lang="de-AT" sz="1200" dirty="0"/>
              <a:t> in European Union Member States (Joint Research </a:t>
            </a:r>
            <a:r>
              <a:rPr lang="de-AT" sz="1200" dirty="0" err="1"/>
              <a:t>Centre</a:t>
            </a:r>
            <a:r>
              <a:rPr lang="de-AT" sz="1200" dirty="0"/>
              <a:t> (JRC)). Harvard Dataverse. https://dataverse.harvard.edu/dataset.xhtml?persistentId=doi:10.7910/DVN/YA3VCY https://doi.org/10.7910/DVN/YA3VCY; Abruf 28.01.2025</a:t>
            </a:r>
          </a:p>
          <a:p>
            <a:pPr marL="0" indent="0">
              <a:buNone/>
            </a:pPr>
            <a:r>
              <a:rPr lang="de-AT" sz="1200" dirty="0"/>
              <a:t>Clausen, Uwe / Geiger, Christiane Hrsg. (2013): Verkehrs- und Transportlogistik</a:t>
            </a:r>
          </a:p>
          <a:p>
            <a:pPr marL="0" indent="0">
              <a:buNone/>
            </a:pPr>
            <a:r>
              <a:rPr lang="de-AT" sz="1200" dirty="0"/>
              <a:t>DESTATIS (2024): https://www.destatis.de/Europa/DE/Thema/GreenDeal/_inhalt.html; Abruf 18.03.2025</a:t>
            </a:r>
          </a:p>
          <a:p>
            <a:pPr marL="0" indent="0">
              <a:buNone/>
            </a:pPr>
            <a:r>
              <a:rPr lang="de-AT" sz="1200" dirty="0"/>
              <a:t>Europäische Kommission (2011): Weißbuch - Fahrplan zu einem einheitlichen europäischen Verkehrsraum – Hin zu einem wettbewerbsorientierten und ressourcenschonenden Verkehrssystem</a:t>
            </a:r>
          </a:p>
          <a:p>
            <a:pPr marL="0" indent="0">
              <a:buNone/>
            </a:pPr>
            <a:r>
              <a:rPr lang="de-AT" sz="1200" dirty="0"/>
              <a:t>Europäische Kommission (2024): https://climate.ec.europa.eu/climate-change/causes-climate-change_de; Abruf 15.05.2024</a:t>
            </a:r>
          </a:p>
          <a:p>
            <a:pPr marL="0" indent="0">
              <a:buNone/>
            </a:pPr>
            <a:r>
              <a:rPr lang="de-AT" sz="1200" dirty="0"/>
              <a:t>Europäische Kommission, Generaldirektion Kommunikation (2019): Was ist der europäische Grüne Deal?, In: https://data.europa.eu/doi/10.2775/944554; Abruf 13.03.2025</a:t>
            </a:r>
          </a:p>
          <a:p>
            <a:pPr marL="0" indent="0">
              <a:buNone/>
            </a:pPr>
            <a:r>
              <a:rPr lang="de-AT" sz="1200" dirty="0"/>
              <a:t>Europäische </a:t>
            </a:r>
            <a:r>
              <a:rPr lang="de-AT" sz="1200" dirty="0" err="1"/>
              <a:t>Kommissione</a:t>
            </a:r>
            <a:r>
              <a:rPr lang="de-AT" sz="1200" dirty="0"/>
              <a:t> (2025): https://commission.europa.eu/strategy-and-policy/priorities-2019-2024/european-green-deal_de; Abruf 05.02.2025</a:t>
            </a:r>
          </a:p>
          <a:p>
            <a:pPr marL="0" indent="0">
              <a:buNone/>
            </a:pPr>
            <a:r>
              <a:rPr lang="de-AT" sz="1200" dirty="0"/>
              <a:t>Europäischer Rat der Europäischen Union (2024): https://www.consilium.europa.eu/de/policies/green-deal/; Abruf 13.03.2025</a:t>
            </a:r>
          </a:p>
          <a:p>
            <a:pPr marL="0" indent="0">
              <a:buNone/>
            </a:pPr>
            <a:r>
              <a:rPr lang="de-AT" sz="1200" dirty="0"/>
              <a:t>Europäisches Parlament (2022): https://www.europarl.europa.eu/news/de/press-room/20220119IPR21314/zukunft-europas-klimawandel-grosste-herausforderung-fur-die-eu-so-die-burger; Abruf 18.03.2025</a:t>
            </a:r>
          </a:p>
          <a:p>
            <a:pPr marL="0" indent="0">
              <a:buNone/>
            </a:pPr>
            <a:r>
              <a:rPr lang="de-AT" sz="1200" dirty="0"/>
              <a:t>Europäisches Parlament (2024): https://www.europarl.europa.eu/resources/library/images/20211027PHT16017/20211027PHT16017_original.jpg; Abruf 18.03.2025</a:t>
            </a:r>
          </a:p>
          <a:p>
            <a:pPr marL="0" indent="0">
              <a:buNone/>
            </a:pPr>
            <a:endParaRPr lang="de-AT" sz="1200" dirty="0"/>
          </a:p>
        </p:txBody>
      </p:sp>
      <p:sp>
        <p:nvSpPr>
          <p:cNvPr id="23" name="Datumsplatzhalter 22">
            <a:extLst>
              <a:ext uri="{FF2B5EF4-FFF2-40B4-BE49-F238E27FC236}">
                <a16:creationId xmlns:a16="http://schemas.microsoft.com/office/drawing/2014/main" id="{59C20D7E-2D52-DDE9-69A8-B53FD9B3106F}"/>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856AFA7-C157-5F78-2FB5-870FCF0B33C0}"/>
              </a:ext>
              <a:ext uri="{C183D7F6-B498-43B3-948B-1728B52AA6E4}">
                <adec:decorative xmlns:adec="http://schemas.microsoft.com/office/drawing/2017/decorative" val="1"/>
              </a:ext>
            </a:extLst>
          </p:cNvPr>
          <p:cNvSpPr>
            <a:spLocks noGrp="1"/>
          </p:cNvSpPr>
          <p:nvPr>
            <p:ph type="ftr" sz="quarter" idx="11"/>
          </p:nvPr>
        </p:nvSpPr>
        <p:spPr>
          <a:xfrm>
            <a:off x="635069" y="272194"/>
            <a:ext cx="5805614"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292C940D-F0D8-588D-E961-ADF1D924FBC5}"/>
              </a:ext>
            </a:extLst>
          </p:cNvPr>
          <p:cNvSpPr>
            <a:spLocks noGrp="1"/>
          </p:cNvSpPr>
          <p:nvPr>
            <p:ph type="sldNum" sz="quarter" idx="12"/>
          </p:nvPr>
        </p:nvSpPr>
        <p:spPr/>
        <p:txBody>
          <a:bodyPr/>
          <a:lstStyle/>
          <a:p>
            <a:fld id="{0AF89F37-6AD9-4F74-BC17-19E39A25D257}" type="slidenum">
              <a:rPr lang="de-AT" smtClean="0"/>
              <a:t>70</a:t>
            </a:fld>
            <a:endParaRPr lang="de-AT"/>
          </a:p>
        </p:txBody>
      </p:sp>
    </p:spTree>
    <p:extLst>
      <p:ext uri="{BB962C8B-B14F-4D97-AF65-F5344CB8AC3E}">
        <p14:creationId xmlns:p14="http://schemas.microsoft.com/office/powerpoint/2010/main" val="4223318218"/>
      </p:ext>
    </p:extLst>
  </p:cSld>
  <p:clrMapOvr>
    <a:masterClrMapping/>
  </p:clrMapOvr>
  <p:transition spd="slow">
    <p:push/>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5D3503-06E3-C6DD-045D-27E870D06296}"/>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0FCF0016-3DCC-B385-3BE1-5B08928844A7}"/>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1C4796A3-978E-721F-8963-53A5C3DD6643}"/>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0CF62898-908F-EFDD-3032-6A37261E2B9D}"/>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FE71791C-9697-2CAC-AF91-AA6F31767422}"/>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3C596F41-ED85-43D4-D6BE-62561210EC8E}"/>
              </a:ext>
            </a:extLst>
          </p:cNvPr>
          <p:cNvSpPr>
            <a:spLocks noGrp="1"/>
          </p:cNvSpPr>
          <p:nvPr>
            <p:ph type="title"/>
          </p:nvPr>
        </p:nvSpPr>
        <p:spPr/>
        <p:txBody>
          <a:bodyPr/>
          <a:lstStyle/>
          <a:p>
            <a:r>
              <a:rPr lang="de-AT"/>
              <a:t>Quellenverzeichnis II</a:t>
            </a:r>
          </a:p>
        </p:txBody>
      </p:sp>
      <p:sp>
        <p:nvSpPr>
          <p:cNvPr id="24" name="Inhaltsplatzhalter 23">
            <a:extLst>
              <a:ext uri="{FF2B5EF4-FFF2-40B4-BE49-F238E27FC236}">
                <a16:creationId xmlns:a16="http://schemas.microsoft.com/office/drawing/2014/main" id="{83D4E144-4FD6-6E60-B885-F08B7616F0C5}"/>
              </a:ext>
            </a:extLst>
          </p:cNvPr>
          <p:cNvSpPr>
            <a:spLocks noGrp="1"/>
          </p:cNvSpPr>
          <p:nvPr>
            <p:ph idx="1"/>
          </p:nvPr>
        </p:nvSpPr>
        <p:spPr>
          <a:xfrm>
            <a:off x="592538" y="1219200"/>
            <a:ext cx="10954420" cy="4957763"/>
          </a:xfrm>
        </p:spPr>
        <p:txBody>
          <a:bodyPr/>
          <a:lstStyle/>
          <a:p>
            <a:pPr marL="0" indent="0">
              <a:buNone/>
            </a:pPr>
            <a:r>
              <a:rPr lang="de-AT" sz="1200" dirty="0"/>
              <a:t>European </a:t>
            </a:r>
            <a:r>
              <a:rPr lang="de-AT" sz="1200" dirty="0" err="1"/>
              <a:t>Commission</a:t>
            </a:r>
            <a:r>
              <a:rPr lang="de-AT" sz="1200" dirty="0"/>
              <a:t> (2023): </a:t>
            </a:r>
            <a:r>
              <a:rPr lang="de-AT" sz="1200" dirty="0" err="1"/>
              <a:t>Sustainable</a:t>
            </a:r>
            <a:r>
              <a:rPr lang="de-AT" sz="1200" dirty="0"/>
              <a:t> &amp; Smart Mobility </a:t>
            </a:r>
            <a:r>
              <a:rPr lang="de-AT" sz="1200" dirty="0" err="1"/>
              <a:t>Strategy</a:t>
            </a:r>
            <a:r>
              <a:rPr lang="de-AT" sz="1200" dirty="0"/>
              <a:t>, In: https://transport.ec.europa.eu/transport-themes/mobility-strategy_en; Abruf 05.02.2025</a:t>
            </a:r>
          </a:p>
          <a:p>
            <a:pPr marL="0" indent="0">
              <a:buNone/>
            </a:pPr>
            <a:r>
              <a:rPr lang="de-AT" sz="1200" dirty="0"/>
              <a:t>Eurostat (2024): Modal </a:t>
            </a:r>
            <a:r>
              <a:rPr lang="de-AT" sz="1200" dirty="0" err="1"/>
              <a:t>split</a:t>
            </a:r>
            <a:r>
              <a:rPr lang="de-AT" sz="1200" dirty="0"/>
              <a:t> </a:t>
            </a:r>
            <a:r>
              <a:rPr lang="de-AT" sz="1200" dirty="0" err="1"/>
              <a:t>of</a:t>
            </a:r>
            <a:r>
              <a:rPr lang="de-AT" sz="1200" dirty="0"/>
              <a:t> </a:t>
            </a:r>
            <a:r>
              <a:rPr lang="de-AT" sz="1200" dirty="0" err="1"/>
              <a:t>inland</a:t>
            </a:r>
            <a:r>
              <a:rPr lang="de-AT" sz="1200" dirty="0"/>
              <a:t> freight </a:t>
            </a:r>
            <a:r>
              <a:rPr lang="de-AT" sz="1200" dirty="0" err="1"/>
              <a:t>transport</a:t>
            </a:r>
            <a:r>
              <a:rPr lang="de-AT" sz="1200" dirty="0"/>
              <a:t>: https://ec.europa.eu/eurostat/databrowser/view/tran_hv_frmod/default/table?lang=en&amp;category=tran.tran_hv_ms; Abruf 06.02.2025</a:t>
            </a:r>
          </a:p>
          <a:p>
            <a:pPr marL="0" indent="0">
              <a:buNone/>
            </a:pPr>
            <a:r>
              <a:rPr lang="de-AT" sz="1200" dirty="0"/>
              <a:t>Eurostat (2025): https://ec.europa.eu/eurostat/statistics-explained/index.php?title=Glossary:Transport_mode/de; Abruf 27.02.2025</a:t>
            </a:r>
          </a:p>
          <a:p>
            <a:pPr marL="0" indent="0">
              <a:buNone/>
            </a:pPr>
            <a:r>
              <a:rPr lang="de-AT" sz="1200" dirty="0"/>
              <a:t>Eurostat (2025): https://ec.europa.eu/eurostat/statistics-explained/index.php?title=Characteristics_of_the_railway_network_in_Europe; Abruf 06.03.2025</a:t>
            </a:r>
          </a:p>
          <a:p>
            <a:pPr marL="0" indent="0">
              <a:buNone/>
            </a:pPr>
            <a:r>
              <a:rPr lang="de-AT" sz="1200" dirty="0"/>
              <a:t>Hamburg Port Authority (2025): https://www.hamburg-port-authority.de/de/hpa-360/smartport; Abruf: 18.03.2025</a:t>
            </a:r>
          </a:p>
          <a:p>
            <a:pPr marL="0" indent="0">
              <a:buNone/>
            </a:pPr>
            <a:r>
              <a:rPr lang="de-AT" sz="1200" dirty="0"/>
              <a:t>Heinzelmann, Christoph / Bödefeld, Jörg / Duric, </a:t>
            </a:r>
            <a:r>
              <a:rPr lang="de-AT" sz="1200" dirty="0" err="1"/>
              <a:t>Zorana</a:t>
            </a:r>
            <a:r>
              <a:rPr lang="de-AT" sz="1200" dirty="0"/>
              <a:t> (2020): Digitalisierung im Verkehrswasserbau. Bautechnik, 97; In: https://doi.org/10.1002/bate.202000029; S. 441-444</a:t>
            </a:r>
          </a:p>
          <a:p>
            <a:pPr marL="0" indent="0">
              <a:buNone/>
            </a:pPr>
            <a:r>
              <a:rPr lang="de-AT" sz="1200" dirty="0"/>
              <a:t>IPCC (2023): https://www.de-ipcc.de/media/content/IPCC_AR6_SYR_DE_barrierefei.pdf, Abruf 16.05.2024</a:t>
            </a:r>
          </a:p>
          <a:p>
            <a:pPr marL="0" indent="0">
              <a:buNone/>
            </a:pPr>
            <a:r>
              <a:rPr lang="de-AT" sz="1200" dirty="0"/>
              <a:t>ITF (2023): ITF Transport Outlook 2023, OECD Publishing, Paris; on https://doi.org/10.1787/b6cc9ad5-en; Abruf 06.03.2025</a:t>
            </a:r>
          </a:p>
          <a:p>
            <a:pPr marL="0" indent="0">
              <a:buNone/>
            </a:pPr>
            <a:r>
              <a:rPr lang="de-AT" sz="1200" dirty="0"/>
              <a:t>Kille, Christian/ Schmidt , Norbert (2008): Wirtschaftliche Rahmenbedingungen des Güterverkehrs. Studie zum Vergleich der Verkehrsträger im Rahmen des Logistikprozesses in Deutschland, S.53. Online: http://www.scs.fraunhofer.de/content/dam/scs/de/dokumente/studien/Wirtschaftliche_Rahmenbedingungen_des_Gueterverkehrs.pdf; Abruf 04.02.2025</a:t>
            </a:r>
          </a:p>
          <a:p>
            <a:pPr marL="0" indent="0">
              <a:buNone/>
            </a:pPr>
            <a:r>
              <a:rPr lang="de-AT" sz="1200" dirty="0"/>
              <a:t>Koch, Susanne (2012): Logistik – Eine Einführung in Ökonomie und Nachhaltigkeit</a:t>
            </a:r>
          </a:p>
          <a:p>
            <a:pPr marL="0" indent="0">
              <a:buNone/>
            </a:pPr>
            <a:r>
              <a:rPr lang="de-AT" sz="1200" dirty="0"/>
              <a:t>Kummer, Sebastian / Grün, Oskar / </a:t>
            </a:r>
            <a:r>
              <a:rPr lang="de-AT" sz="1200" dirty="0" err="1"/>
              <a:t>Jammernegg</a:t>
            </a:r>
            <a:r>
              <a:rPr lang="de-AT" sz="1200" dirty="0"/>
              <a:t>, Werner (4. Auflage 2019): Grundzüge der Beschaffung, Produktion und Logistik</a:t>
            </a:r>
          </a:p>
          <a:p>
            <a:pPr marL="0" indent="0">
              <a:buNone/>
            </a:pPr>
            <a:r>
              <a:rPr lang="de-AT" sz="1200" dirty="0" err="1"/>
              <a:t>Muchna</a:t>
            </a:r>
            <a:r>
              <a:rPr lang="de-AT" sz="1200" dirty="0"/>
              <a:t>, Claus/ Brandenburg, Hans/ Fottner, Johannes/ Gutermuth, Jens (2. Auflage 2021): Grundlagen der Logistik. Begriffe, Strukturen und Prozesse</a:t>
            </a:r>
          </a:p>
          <a:p>
            <a:pPr marL="0" indent="0">
              <a:buNone/>
            </a:pPr>
            <a:r>
              <a:rPr lang="de-AT" sz="1200" dirty="0"/>
              <a:t>Myclimate (2024): https://www.myclimate.org/de/informieren/faq/faq-detail/was-sind-treibhausgase/; Abruf 18.03.2025</a:t>
            </a:r>
          </a:p>
          <a:p>
            <a:pPr marL="0" indent="0">
              <a:buNone/>
            </a:pPr>
            <a:r>
              <a:rPr lang="de-AT" sz="1200" dirty="0"/>
              <a:t>ÖBB (2025): https://infrastruktur.oebb.at/de/unternehmen/kundinnen-im-mittelpunkt/schwerpunkt-puenktlichkeit; Abruf 06.03.2025</a:t>
            </a:r>
          </a:p>
          <a:p>
            <a:pPr marL="0" indent="0">
              <a:buNone/>
            </a:pPr>
            <a:r>
              <a:rPr lang="en-US" sz="1200" dirty="0" err="1"/>
              <a:t>Pazirandeh</a:t>
            </a:r>
            <a:r>
              <a:rPr lang="en-US" sz="1200" dirty="0"/>
              <a:t>, Ali / Jafari, Hamid (2013): Making sense of green logistics; In: International Journal of Productivity and Performance Management</a:t>
            </a:r>
          </a:p>
          <a:p>
            <a:pPr marL="0" indent="0">
              <a:buNone/>
            </a:pPr>
            <a:endParaRPr lang="de-AT" sz="1200" dirty="0"/>
          </a:p>
          <a:p>
            <a:pPr marL="0" indent="0">
              <a:buNone/>
            </a:pPr>
            <a:endParaRPr lang="de-AT" sz="1200" dirty="0"/>
          </a:p>
          <a:p>
            <a:pPr marL="0" indent="0">
              <a:buNone/>
            </a:pPr>
            <a:endParaRPr lang="de-AT" sz="1200" dirty="0"/>
          </a:p>
        </p:txBody>
      </p:sp>
      <p:sp>
        <p:nvSpPr>
          <p:cNvPr id="23" name="Datumsplatzhalter 22">
            <a:extLst>
              <a:ext uri="{FF2B5EF4-FFF2-40B4-BE49-F238E27FC236}">
                <a16:creationId xmlns:a16="http://schemas.microsoft.com/office/drawing/2014/main" id="{7C0964C9-0FF0-F897-9B7F-7F5433BDE1FC}"/>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E8A37A3C-7BCA-3987-B7C5-FC466B908782}"/>
              </a:ext>
              <a:ext uri="{C183D7F6-B498-43B3-948B-1728B52AA6E4}">
                <adec:decorative xmlns:adec="http://schemas.microsoft.com/office/drawing/2017/decorative" val="1"/>
              </a:ext>
            </a:extLst>
          </p:cNvPr>
          <p:cNvSpPr>
            <a:spLocks noGrp="1"/>
          </p:cNvSpPr>
          <p:nvPr>
            <p:ph type="ftr" sz="quarter" idx="11"/>
          </p:nvPr>
        </p:nvSpPr>
        <p:spPr>
          <a:xfrm>
            <a:off x="635069" y="272194"/>
            <a:ext cx="6103661"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E1358171-56A7-0CFD-9D7C-8C0CB8E87E84}"/>
              </a:ext>
            </a:extLst>
          </p:cNvPr>
          <p:cNvSpPr>
            <a:spLocks noGrp="1"/>
          </p:cNvSpPr>
          <p:nvPr>
            <p:ph type="sldNum" sz="quarter" idx="12"/>
          </p:nvPr>
        </p:nvSpPr>
        <p:spPr/>
        <p:txBody>
          <a:bodyPr/>
          <a:lstStyle/>
          <a:p>
            <a:fld id="{0AF89F37-6AD9-4F74-BC17-19E39A25D257}" type="slidenum">
              <a:rPr lang="de-AT" smtClean="0"/>
              <a:t>71</a:t>
            </a:fld>
            <a:endParaRPr lang="de-AT"/>
          </a:p>
        </p:txBody>
      </p:sp>
    </p:spTree>
    <p:extLst>
      <p:ext uri="{BB962C8B-B14F-4D97-AF65-F5344CB8AC3E}">
        <p14:creationId xmlns:p14="http://schemas.microsoft.com/office/powerpoint/2010/main" val="584178454"/>
      </p:ext>
    </p:extLst>
  </p:cSld>
  <p:clrMapOvr>
    <a:masterClrMapping/>
  </p:clrMapOvr>
  <p:transition spd="slow">
    <p:push/>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D555B61-0D32-4A21-D46C-BC33C97D6381}"/>
            </a:ext>
          </a:extLst>
        </p:cNvPr>
        <p:cNvGrpSpPr/>
        <p:nvPr/>
      </p:nvGrpSpPr>
      <p:grpSpPr>
        <a:xfrm>
          <a:off x="0" y="0"/>
          <a:ext cx="0" cy="0"/>
          <a:chOff x="0" y="0"/>
          <a:chExt cx="0" cy="0"/>
        </a:xfrm>
      </p:grpSpPr>
      <p:sp>
        <p:nvSpPr>
          <p:cNvPr id="17" name="Ellipse 16">
            <a:extLst>
              <a:ext uri="{FF2B5EF4-FFF2-40B4-BE49-F238E27FC236}">
                <a16:creationId xmlns:a16="http://schemas.microsoft.com/office/drawing/2014/main" id="{880055A2-F8B4-D990-1C7A-B68950EC75AE}"/>
              </a:ext>
              <a:ext uri="{C183D7F6-B498-43B3-948B-1728B52AA6E4}">
                <adec:decorative xmlns:adec="http://schemas.microsoft.com/office/drawing/2017/decorative" val="1"/>
              </a:ext>
            </a:extLst>
          </p:cNvPr>
          <p:cNvSpPr/>
          <p:nvPr/>
        </p:nvSpPr>
        <p:spPr>
          <a:xfrm>
            <a:off x="928738" y="2707668"/>
            <a:ext cx="986812" cy="986812"/>
          </a:xfrm>
          <a:prstGeom prst="ellipse">
            <a:avLst/>
          </a:prstGeom>
          <a:solidFill>
            <a:schemeClr val="bg1"/>
          </a:solidFill>
          <a:ln w="254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5" name="Ellipse 14">
            <a:extLst>
              <a:ext uri="{FF2B5EF4-FFF2-40B4-BE49-F238E27FC236}">
                <a16:creationId xmlns:a16="http://schemas.microsoft.com/office/drawing/2014/main" id="{E2DFF7AD-31DD-78D0-A2A3-28F006533886}"/>
              </a:ext>
              <a:ext uri="{C183D7F6-B498-43B3-948B-1728B52AA6E4}">
                <adec:decorative xmlns:adec="http://schemas.microsoft.com/office/drawing/2017/decorative" val="1"/>
              </a:ext>
            </a:extLst>
          </p:cNvPr>
          <p:cNvSpPr/>
          <p:nvPr/>
        </p:nvSpPr>
        <p:spPr>
          <a:xfrm>
            <a:off x="3135925" y="4006014"/>
            <a:ext cx="1905221" cy="1905221"/>
          </a:xfrm>
          <a:prstGeom prst="ellipse">
            <a:avLst/>
          </a:prstGeom>
          <a:solidFill>
            <a:schemeClr val="bg1"/>
          </a:solidFill>
          <a:ln w="508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de-AT"/>
              <a:t>40</a:t>
            </a:r>
          </a:p>
          <a:p>
            <a:pPr algn="ctr"/>
            <a:endParaRPr lang="de-AT"/>
          </a:p>
        </p:txBody>
      </p:sp>
      <p:sp>
        <p:nvSpPr>
          <p:cNvPr id="16" name="Ellipse 15">
            <a:extLst>
              <a:ext uri="{FF2B5EF4-FFF2-40B4-BE49-F238E27FC236}">
                <a16:creationId xmlns:a16="http://schemas.microsoft.com/office/drawing/2014/main" id="{13D7354E-124D-88EA-6DD4-FC48D5A9FE53}"/>
              </a:ext>
              <a:ext uri="{C183D7F6-B498-43B3-948B-1728B52AA6E4}">
                <adec:decorative xmlns:adec="http://schemas.microsoft.com/office/drawing/2017/decorative" val="1"/>
              </a:ext>
            </a:extLst>
          </p:cNvPr>
          <p:cNvSpPr/>
          <p:nvPr/>
        </p:nvSpPr>
        <p:spPr>
          <a:xfrm>
            <a:off x="8825050" y="3717652"/>
            <a:ext cx="1030973" cy="1030973"/>
          </a:xfrm>
          <a:prstGeom prst="ellipse">
            <a:avLst/>
          </a:prstGeom>
          <a:solidFill>
            <a:schemeClr val="bg1"/>
          </a:solidFill>
          <a:ln w="127000">
            <a:solidFill>
              <a:schemeClr val="accent3">
                <a:alpha val="2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14" name="Ellipse 13">
            <a:extLst>
              <a:ext uri="{FF2B5EF4-FFF2-40B4-BE49-F238E27FC236}">
                <a16:creationId xmlns:a16="http://schemas.microsoft.com/office/drawing/2014/main" id="{518BB015-219C-0E30-4A49-6012D9DD6B2F}"/>
              </a:ext>
              <a:ext uri="{C183D7F6-B498-43B3-948B-1728B52AA6E4}">
                <adec:decorative xmlns:adec="http://schemas.microsoft.com/office/drawing/2017/decorative" val="1"/>
              </a:ext>
            </a:extLst>
          </p:cNvPr>
          <p:cNvSpPr/>
          <p:nvPr/>
        </p:nvSpPr>
        <p:spPr>
          <a:xfrm>
            <a:off x="6440683" y="1549984"/>
            <a:ext cx="1905221" cy="1905221"/>
          </a:xfrm>
          <a:prstGeom prst="ellipse">
            <a:avLst/>
          </a:prstGeom>
          <a:solidFill>
            <a:schemeClr val="bg1"/>
          </a:solidFill>
          <a:ln w="254000">
            <a:solidFill>
              <a:schemeClr val="bg2">
                <a:alpha val="47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de-AT"/>
          </a:p>
        </p:txBody>
      </p:sp>
      <p:sp>
        <p:nvSpPr>
          <p:cNvPr id="6" name="Titel 5">
            <a:extLst>
              <a:ext uri="{FF2B5EF4-FFF2-40B4-BE49-F238E27FC236}">
                <a16:creationId xmlns:a16="http://schemas.microsoft.com/office/drawing/2014/main" id="{756C59D8-056C-981D-685D-EC6FDE1630BE}"/>
              </a:ext>
            </a:extLst>
          </p:cNvPr>
          <p:cNvSpPr>
            <a:spLocks noGrp="1"/>
          </p:cNvSpPr>
          <p:nvPr>
            <p:ph type="title"/>
          </p:nvPr>
        </p:nvSpPr>
        <p:spPr/>
        <p:txBody>
          <a:bodyPr/>
          <a:lstStyle/>
          <a:p>
            <a:r>
              <a:rPr lang="de-AT"/>
              <a:t>Quellenverzeichnis III</a:t>
            </a:r>
          </a:p>
        </p:txBody>
      </p:sp>
      <p:sp>
        <p:nvSpPr>
          <p:cNvPr id="24" name="Inhaltsplatzhalter 23">
            <a:extLst>
              <a:ext uri="{FF2B5EF4-FFF2-40B4-BE49-F238E27FC236}">
                <a16:creationId xmlns:a16="http://schemas.microsoft.com/office/drawing/2014/main" id="{4CAEB0DF-41FD-B37A-D4AD-67F421DEC3DC}"/>
              </a:ext>
            </a:extLst>
          </p:cNvPr>
          <p:cNvSpPr>
            <a:spLocks noGrp="1"/>
          </p:cNvSpPr>
          <p:nvPr>
            <p:ph idx="1"/>
          </p:nvPr>
        </p:nvSpPr>
        <p:spPr>
          <a:xfrm>
            <a:off x="592538" y="1295400"/>
            <a:ext cx="10954420" cy="4881563"/>
          </a:xfrm>
        </p:spPr>
        <p:txBody>
          <a:bodyPr/>
          <a:lstStyle/>
          <a:p>
            <a:pPr marL="0" indent="0">
              <a:buNone/>
            </a:pPr>
            <a:r>
              <a:rPr lang="de-AT" sz="1200" dirty="0" err="1"/>
              <a:t>Saroha</a:t>
            </a:r>
            <a:r>
              <a:rPr lang="de-AT" sz="1200" dirty="0"/>
              <a:t>, </a:t>
            </a:r>
            <a:r>
              <a:rPr lang="de-AT" sz="1200" dirty="0" err="1"/>
              <a:t>Rituraj</a:t>
            </a:r>
            <a:r>
              <a:rPr lang="de-AT" sz="1200" dirty="0"/>
              <a:t> (2014): Green </a:t>
            </a:r>
            <a:r>
              <a:rPr lang="de-AT" sz="1200" dirty="0" err="1"/>
              <a:t>logistics</a:t>
            </a:r>
            <a:r>
              <a:rPr lang="de-AT" sz="1200" dirty="0"/>
              <a:t> &amp; </a:t>
            </a:r>
            <a:r>
              <a:rPr lang="de-AT" sz="1200" dirty="0" err="1"/>
              <a:t>its</a:t>
            </a:r>
            <a:r>
              <a:rPr lang="de-AT" sz="1200" dirty="0"/>
              <a:t> </a:t>
            </a:r>
            <a:r>
              <a:rPr lang="de-AT" sz="1200" dirty="0" err="1"/>
              <a:t>significance</a:t>
            </a:r>
            <a:r>
              <a:rPr lang="de-AT" sz="1200" dirty="0"/>
              <a:t> in modern </a:t>
            </a:r>
            <a:r>
              <a:rPr lang="de-AT" sz="1200" dirty="0" err="1"/>
              <a:t>day</a:t>
            </a:r>
            <a:r>
              <a:rPr lang="de-AT" sz="1200" dirty="0"/>
              <a:t> </a:t>
            </a:r>
            <a:r>
              <a:rPr lang="de-AT" sz="1200" dirty="0" err="1"/>
              <a:t>systems</a:t>
            </a:r>
            <a:r>
              <a:rPr lang="de-AT" sz="1200" dirty="0"/>
              <a:t>; In: International Review </a:t>
            </a:r>
            <a:r>
              <a:rPr lang="de-AT" sz="1200" dirty="0" err="1"/>
              <a:t>of</a:t>
            </a:r>
            <a:r>
              <a:rPr lang="de-AT" sz="1200" dirty="0"/>
              <a:t> Applied Engineering Research, S. 90</a:t>
            </a:r>
          </a:p>
          <a:p>
            <a:pPr marL="0" indent="0">
              <a:buNone/>
            </a:pPr>
            <a:r>
              <a:rPr lang="de-AT" sz="1200" dirty="0"/>
              <a:t>Schienen-Control (2025): https://www.schienencontrol.gv.at/de/wettbewerbsregulierung/eisenbahnnetz-oesterreich.html, Abruf 28.01.2025</a:t>
            </a:r>
          </a:p>
          <a:p>
            <a:pPr marL="0" indent="0">
              <a:buNone/>
            </a:pPr>
            <a:r>
              <a:rPr lang="de-AT" sz="1200" dirty="0"/>
              <a:t>SEAFAR Unternehmenspräsentation (2024)</a:t>
            </a:r>
          </a:p>
          <a:p>
            <a:pPr marL="0" indent="0">
              <a:buNone/>
            </a:pPr>
            <a:r>
              <a:rPr lang="de-AT" sz="1200" dirty="0"/>
              <a:t>SGKV – Studiengesellschaft für den Kombinierten Verkehr (2025): https://www.intermodal-info.com/terminals-im-kv/; Abruf 18.03.2025</a:t>
            </a:r>
          </a:p>
          <a:p>
            <a:pPr marL="0" indent="0">
              <a:buNone/>
            </a:pPr>
            <a:r>
              <a:rPr lang="de-AT" sz="1200" dirty="0"/>
              <a:t>Smart Freight </a:t>
            </a:r>
            <a:r>
              <a:rPr lang="de-AT" sz="1200" dirty="0" err="1"/>
              <a:t>Centre</a:t>
            </a:r>
            <a:r>
              <a:rPr lang="de-AT" sz="1200" dirty="0"/>
              <a:t> (2024): GLEC Framework v3.1 </a:t>
            </a:r>
            <a:r>
              <a:rPr lang="de-AT" sz="1200" dirty="0" err="1"/>
              <a:t>edition</a:t>
            </a:r>
            <a:r>
              <a:rPr lang="de-AT" sz="1200" dirty="0"/>
              <a:t>, </a:t>
            </a:r>
            <a:r>
              <a:rPr lang="de-AT" sz="1200" dirty="0" err="1"/>
              <a:t>revised</a:t>
            </a:r>
            <a:r>
              <a:rPr lang="de-AT" sz="1200" dirty="0"/>
              <a:t> and </a:t>
            </a:r>
            <a:r>
              <a:rPr lang="de-AT" sz="1200" dirty="0" err="1"/>
              <a:t>updated</a:t>
            </a:r>
            <a:r>
              <a:rPr lang="de-AT" sz="1200" dirty="0"/>
              <a:t>. In: https://https://www.smartfreightcentre.org/en/our-programs/emissions-accounting/global-logistics-emissions-council/calculate-report-glec-framework/; Abruf 06.03.2025</a:t>
            </a:r>
          </a:p>
          <a:p>
            <a:pPr marL="0" indent="0">
              <a:buNone/>
            </a:pPr>
            <a:r>
              <a:rPr lang="de-AT" sz="1200" dirty="0"/>
              <a:t>Statista (2026), Schifffahrt, https://de.statista.com/statistik/kategorien/kategorie/16/themen/131/branche/schifffahrt/#overview (Abruf 10.02.2026)</a:t>
            </a:r>
          </a:p>
          <a:p>
            <a:pPr marL="0" indent="0">
              <a:buNone/>
            </a:pPr>
            <a:r>
              <a:rPr lang="de-AT" sz="1200" dirty="0"/>
              <a:t>Statista (2026), Verteilung des Transportaufkommens im Güterverkehr in Österreich nach Verkehrsträgern in den Jahren 2015 bis 2023, https://de.statista.com/statistik/daten/studie/791008/umfrage/verteilung-des-transportaufkommens-gueteraufkommen-nach-verkehrstraegern-in-oesterreich/ (Abruf 10.02.2026)</a:t>
            </a:r>
          </a:p>
          <a:p>
            <a:pPr marL="0" indent="0">
              <a:buNone/>
            </a:pPr>
            <a:r>
              <a:rPr lang="de-AT" sz="1200" dirty="0"/>
              <a:t>Statistik Austria (2024): Verkehrsstatistik 2023, In: https://www.statistik.at/fileadmin/publications/Verkehr2023barr.pdf, Abruf 05.02.2025</a:t>
            </a:r>
          </a:p>
          <a:p>
            <a:pPr marL="0" indent="0">
              <a:buNone/>
            </a:pPr>
            <a:r>
              <a:rPr lang="de-AT" sz="1200" dirty="0"/>
              <a:t>Ten </a:t>
            </a:r>
            <a:r>
              <a:rPr lang="de-AT" sz="1200" dirty="0" err="1"/>
              <a:t>Hompel</a:t>
            </a:r>
            <a:r>
              <a:rPr lang="de-AT" sz="1200" dirty="0"/>
              <a:t>, Michael / Schmidt, Thorsten (2003): Warehouse Management: Automatisierung und Organisation von Lager- und </a:t>
            </a:r>
            <a:r>
              <a:rPr lang="de-AT" sz="1200" dirty="0" err="1"/>
              <a:t>Kommissioniersystemen</a:t>
            </a:r>
            <a:endParaRPr lang="de-AT" sz="1200" dirty="0"/>
          </a:p>
          <a:p>
            <a:pPr marL="0" indent="0">
              <a:buNone/>
            </a:pPr>
            <a:r>
              <a:rPr lang="de-AT" sz="1200" dirty="0"/>
              <a:t>Umweltbundesamt (2024): Klimaschutzbericht 2024. In: https://www.umweltbundesamt.at/fileadmin/site/publikationen/rep0913.pdf; Abruf 14.01.2025</a:t>
            </a:r>
          </a:p>
          <a:p>
            <a:pPr marL="0" indent="0">
              <a:buNone/>
            </a:pPr>
            <a:r>
              <a:rPr lang="de-AT" sz="1200" dirty="0"/>
              <a:t>UNRIC (2025): https://unric.org/de/17ziele/; Abruf 18.03.2025</a:t>
            </a:r>
          </a:p>
          <a:p>
            <a:pPr marL="0" indent="0">
              <a:buNone/>
            </a:pPr>
            <a:r>
              <a:rPr lang="de-AT" sz="1200" dirty="0"/>
              <a:t>Verband deutscher Reeder (2016): https://www.reederverband.de/sites/default/files/publikationen/deutsche_seeschifffahrt/deutsche_seeschifffahrt_2016_-_umweltspecial.pdf; Abruf 18.03.2025</a:t>
            </a:r>
          </a:p>
          <a:p>
            <a:pPr marL="0" indent="0">
              <a:buNone/>
            </a:pPr>
            <a:r>
              <a:rPr lang="de-AT" sz="1200" dirty="0"/>
              <a:t>Viadonau (2019): Handbuch der Donauschifffahrt</a:t>
            </a:r>
          </a:p>
          <a:p>
            <a:pPr marL="0" indent="0">
              <a:buNone/>
            </a:pPr>
            <a:r>
              <a:rPr lang="de-AT" sz="1200" dirty="0"/>
              <a:t>Viadonau (2024): Jahresbericht der viadonau 2023</a:t>
            </a:r>
          </a:p>
          <a:p>
            <a:pPr marL="0" indent="0">
              <a:buNone/>
            </a:pPr>
            <a:r>
              <a:rPr lang="de-AT" sz="1200" dirty="0"/>
              <a:t>Wirtschaftslexikon Gabler (2025): https://wirtschaftslexikon.gabler.de/definition/logistik-40330, Abruf 07.01.2025</a:t>
            </a:r>
          </a:p>
          <a:p>
            <a:pPr marL="0" indent="0">
              <a:buNone/>
            </a:pPr>
            <a:endParaRPr lang="de-AT" sz="1200" dirty="0"/>
          </a:p>
        </p:txBody>
      </p:sp>
      <p:sp>
        <p:nvSpPr>
          <p:cNvPr id="23" name="Datumsplatzhalter 22">
            <a:extLst>
              <a:ext uri="{FF2B5EF4-FFF2-40B4-BE49-F238E27FC236}">
                <a16:creationId xmlns:a16="http://schemas.microsoft.com/office/drawing/2014/main" id="{ACD408BE-C1BD-2BE4-48A0-9274743045E2}"/>
              </a:ext>
              <a:ext uri="{C183D7F6-B498-43B3-948B-1728B52AA6E4}">
                <adec:decorative xmlns:adec="http://schemas.microsoft.com/office/drawing/2017/decorative" val="1"/>
              </a:ext>
            </a:extLst>
          </p:cNvPr>
          <p:cNvSpPr>
            <a:spLocks noGrp="1"/>
          </p:cNvSpPr>
          <p:nvPr>
            <p:ph type="dt" sz="half" idx="10"/>
          </p:nvPr>
        </p:nvSpPr>
        <p:spPr/>
        <p:txBody>
          <a:bodyPr/>
          <a:lstStyle/>
          <a:p>
            <a:r>
              <a:rPr lang="de-AT"/>
              <a:t>Folie</a:t>
            </a:r>
          </a:p>
        </p:txBody>
      </p:sp>
      <p:sp>
        <p:nvSpPr>
          <p:cNvPr id="4" name="Fußzeilenplatzhalter 3">
            <a:extLst>
              <a:ext uri="{FF2B5EF4-FFF2-40B4-BE49-F238E27FC236}">
                <a16:creationId xmlns:a16="http://schemas.microsoft.com/office/drawing/2014/main" id="{D67C4CFA-1674-1C2B-BB74-3428060B4A52}"/>
              </a:ext>
              <a:ext uri="{C183D7F6-B498-43B3-948B-1728B52AA6E4}">
                <adec:decorative xmlns:adec="http://schemas.microsoft.com/office/drawing/2017/decorative" val="1"/>
              </a:ext>
            </a:extLst>
          </p:cNvPr>
          <p:cNvSpPr>
            <a:spLocks noGrp="1"/>
          </p:cNvSpPr>
          <p:nvPr>
            <p:ph type="ftr" sz="quarter" idx="11"/>
          </p:nvPr>
        </p:nvSpPr>
        <p:spPr>
          <a:xfrm>
            <a:off x="635069" y="272194"/>
            <a:ext cx="5725974" cy="365125"/>
          </a:xfrm>
        </p:spPr>
        <p:txBody>
          <a:bodyPr/>
          <a:lstStyle/>
          <a:p>
            <a:r>
              <a:rPr lang="de-AT">
                <a:cs typeface="Arial" panose="020B0604020202020204" pitchFamily="34" charset="0"/>
              </a:rPr>
              <a:t>Güterverkehr im Wandel – nachhaltig, digital und effizient</a:t>
            </a:r>
            <a:endParaRPr lang="de-AT"/>
          </a:p>
        </p:txBody>
      </p:sp>
      <p:sp>
        <p:nvSpPr>
          <p:cNvPr id="5" name="Foliennummernplatzhalter 4">
            <a:extLst>
              <a:ext uri="{FF2B5EF4-FFF2-40B4-BE49-F238E27FC236}">
                <a16:creationId xmlns:a16="http://schemas.microsoft.com/office/drawing/2014/main" id="{5EE6B8BE-2D0B-FECF-A8C5-BC90F238A99C}"/>
              </a:ext>
            </a:extLst>
          </p:cNvPr>
          <p:cNvSpPr>
            <a:spLocks noGrp="1"/>
          </p:cNvSpPr>
          <p:nvPr>
            <p:ph type="sldNum" sz="quarter" idx="12"/>
          </p:nvPr>
        </p:nvSpPr>
        <p:spPr/>
        <p:txBody>
          <a:bodyPr/>
          <a:lstStyle/>
          <a:p>
            <a:fld id="{0AF89F37-6AD9-4F74-BC17-19E39A25D257}" type="slidenum">
              <a:rPr lang="de-AT" smtClean="0"/>
              <a:t>72</a:t>
            </a:fld>
            <a:endParaRPr lang="de-AT"/>
          </a:p>
        </p:txBody>
      </p:sp>
    </p:spTree>
    <p:extLst>
      <p:ext uri="{BB962C8B-B14F-4D97-AF65-F5344CB8AC3E}">
        <p14:creationId xmlns:p14="http://schemas.microsoft.com/office/powerpoint/2010/main" val="160879672"/>
      </p:ext>
    </p:extLst>
  </p:cSld>
  <p:clrMapOvr>
    <a:masterClrMapping/>
  </p:clrMapOvr>
  <p:transition spd="slow">
    <p:push/>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platzhalter 1">
            <a:extLst>
              <a:ext uri="{FF2B5EF4-FFF2-40B4-BE49-F238E27FC236}">
                <a16:creationId xmlns:a16="http://schemas.microsoft.com/office/drawing/2014/main" id="{E0ABB4CC-95C3-4CC0-A516-8ED20E2731A0}"/>
              </a:ext>
            </a:extLst>
          </p:cNvPr>
          <p:cNvSpPr>
            <a:spLocks noGrp="1"/>
          </p:cNvSpPr>
          <p:nvPr>
            <p:ph type="body" idx="1"/>
          </p:nvPr>
        </p:nvSpPr>
        <p:spPr/>
        <p:txBody>
          <a:bodyPr/>
          <a:lstStyle/>
          <a:p>
            <a:r>
              <a:rPr lang="de-AT"/>
              <a:t>2</a:t>
            </a:r>
          </a:p>
        </p:txBody>
      </p:sp>
      <p:sp>
        <p:nvSpPr>
          <p:cNvPr id="3" name="Titel 2">
            <a:extLst>
              <a:ext uri="{FF2B5EF4-FFF2-40B4-BE49-F238E27FC236}">
                <a16:creationId xmlns:a16="http://schemas.microsoft.com/office/drawing/2014/main" id="{4B4D1467-072E-4678-8872-2D13D16653EE}"/>
              </a:ext>
            </a:extLst>
          </p:cNvPr>
          <p:cNvSpPr>
            <a:spLocks noGrp="1"/>
          </p:cNvSpPr>
          <p:nvPr>
            <p:ph type="title"/>
          </p:nvPr>
        </p:nvSpPr>
        <p:spPr/>
        <p:txBody>
          <a:bodyPr>
            <a:noAutofit/>
          </a:bodyPr>
          <a:lstStyle/>
          <a:p>
            <a:r>
              <a:rPr lang="de-AT"/>
              <a:t>Verkehrsträger</a:t>
            </a:r>
            <a:br>
              <a:rPr lang="de-AT"/>
            </a:br>
            <a:endParaRPr lang="de-AT"/>
          </a:p>
        </p:txBody>
      </p:sp>
    </p:spTree>
    <p:extLst>
      <p:ext uri="{BB962C8B-B14F-4D97-AF65-F5344CB8AC3E}">
        <p14:creationId xmlns:p14="http://schemas.microsoft.com/office/powerpoint/2010/main" val="2059957767"/>
      </p:ext>
    </p:extLst>
  </p:cSld>
  <p:clrMapOvr>
    <a:masterClrMapping/>
  </p:clrMapOvr>
  <p:transition spd="slow">
    <p:push/>
  </p:transition>
</p:sld>
</file>

<file path=ppt/slides/slide3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platzhalter 8">
            <a:extLst>
              <a:ext uri="{FF2B5EF4-FFF2-40B4-BE49-F238E27FC236}">
                <a16:creationId xmlns:a16="http://schemas.microsoft.com/office/drawing/2014/main" id="{BA38D268-BC5D-40C2-9B60-99319DCD49B6}"/>
              </a:ext>
            </a:extLst>
          </p:cNvPr>
          <p:cNvSpPr>
            <a:spLocks noGrp="1"/>
          </p:cNvSpPr>
          <p:nvPr>
            <p:ph type="body" idx="1"/>
          </p:nvPr>
        </p:nvSpPr>
        <p:spPr/>
        <p:txBody>
          <a:bodyPr/>
          <a:lstStyle/>
          <a:p>
            <a:r>
              <a:rPr lang="de-AT"/>
              <a:t>3</a:t>
            </a:r>
          </a:p>
        </p:txBody>
      </p:sp>
      <p:sp>
        <p:nvSpPr>
          <p:cNvPr id="8" name="Titel 7">
            <a:extLst>
              <a:ext uri="{FF2B5EF4-FFF2-40B4-BE49-F238E27FC236}">
                <a16:creationId xmlns:a16="http://schemas.microsoft.com/office/drawing/2014/main" id="{B692BE69-1B05-4ABB-98F2-A282EF963262}"/>
              </a:ext>
            </a:extLst>
          </p:cNvPr>
          <p:cNvSpPr>
            <a:spLocks noGrp="1"/>
          </p:cNvSpPr>
          <p:nvPr>
            <p:ph type="title"/>
          </p:nvPr>
        </p:nvSpPr>
        <p:spPr/>
        <p:txBody>
          <a:bodyPr>
            <a:noAutofit/>
          </a:bodyPr>
          <a:lstStyle/>
          <a:p>
            <a:r>
              <a:rPr lang="de-AT"/>
              <a:t>Nachhaltiger</a:t>
            </a:r>
            <a:br>
              <a:rPr lang="de-AT"/>
            </a:br>
            <a:r>
              <a:rPr lang="de-AT"/>
              <a:t>Güterverkehr</a:t>
            </a:r>
            <a:br>
              <a:rPr lang="de-AT"/>
            </a:br>
            <a:endParaRPr lang="de-AT"/>
          </a:p>
        </p:txBody>
      </p:sp>
    </p:spTree>
    <p:extLst>
      <p:ext uri="{BB962C8B-B14F-4D97-AF65-F5344CB8AC3E}">
        <p14:creationId xmlns:p14="http://schemas.microsoft.com/office/powerpoint/2010/main" val="364822707"/>
      </p:ext>
    </p:extLst>
  </p:cSld>
  <p:clrMapOvr>
    <a:masterClrMapping/>
  </p:clrMapOvr>
  <p:transition spd="slow">
    <p:push/>
  </p:transition>
</p:sld>
</file>

<file path=ppt/slides/slide5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platzhalter 10">
            <a:extLst>
              <a:ext uri="{FF2B5EF4-FFF2-40B4-BE49-F238E27FC236}">
                <a16:creationId xmlns:a16="http://schemas.microsoft.com/office/drawing/2014/main" id="{B190B3AE-BFCA-4BA4-BFE8-C82D485810A6}"/>
              </a:ext>
            </a:extLst>
          </p:cNvPr>
          <p:cNvSpPr>
            <a:spLocks noGrp="1"/>
          </p:cNvSpPr>
          <p:nvPr>
            <p:ph type="body" idx="1"/>
          </p:nvPr>
        </p:nvSpPr>
        <p:spPr/>
        <p:txBody>
          <a:bodyPr/>
          <a:lstStyle/>
          <a:p>
            <a:r>
              <a:rPr lang="de-AT"/>
              <a:t>4</a:t>
            </a:r>
          </a:p>
        </p:txBody>
      </p:sp>
      <p:sp>
        <p:nvSpPr>
          <p:cNvPr id="10" name="Titel 9">
            <a:extLst>
              <a:ext uri="{FF2B5EF4-FFF2-40B4-BE49-F238E27FC236}">
                <a16:creationId xmlns:a16="http://schemas.microsoft.com/office/drawing/2014/main" id="{F445DC9F-43FB-45BE-813C-5A4281754AE3}"/>
              </a:ext>
            </a:extLst>
          </p:cNvPr>
          <p:cNvSpPr>
            <a:spLocks noGrp="1"/>
          </p:cNvSpPr>
          <p:nvPr>
            <p:ph type="title"/>
          </p:nvPr>
        </p:nvSpPr>
        <p:spPr/>
        <p:txBody>
          <a:bodyPr/>
          <a:lstStyle/>
          <a:p>
            <a:r>
              <a:rPr lang="de-AT"/>
              <a:t>Wasserstraße</a:t>
            </a:r>
            <a:br>
              <a:rPr lang="de-AT"/>
            </a:br>
            <a:r>
              <a:rPr lang="de-AT"/>
              <a:t>Donau</a:t>
            </a:r>
            <a:br>
              <a:rPr lang="de-AT"/>
            </a:br>
            <a:endParaRPr lang="de-AT"/>
          </a:p>
        </p:txBody>
      </p:sp>
    </p:spTree>
    <p:extLst>
      <p:ext uri="{BB962C8B-B14F-4D97-AF65-F5344CB8AC3E}">
        <p14:creationId xmlns:p14="http://schemas.microsoft.com/office/powerpoint/2010/main" val="4121555904"/>
      </p:ext>
    </p:extLst>
  </p:cSld>
  <p:clrMapOvr>
    <a:masterClrMapping/>
  </p:clrMapOvr>
  <p:transition spd="slow">
    <p:push/>
  </p:transition>
</p:sld>
</file>

<file path=ppt/slides/slide6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platzhalter 2">
            <a:extLst>
              <a:ext uri="{FF2B5EF4-FFF2-40B4-BE49-F238E27FC236}">
                <a16:creationId xmlns:a16="http://schemas.microsoft.com/office/drawing/2014/main" id="{D503F495-90C7-4786-8463-2934363F5841}"/>
              </a:ext>
            </a:extLst>
          </p:cNvPr>
          <p:cNvSpPr>
            <a:spLocks noGrp="1"/>
          </p:cNvSpPr>
          <p:nvPr>
            <p:ph type="body" idx="1"/>
          </p:nvPr>
        </p:nvSpPr>
        <p:spPr/>
        <p:txBody>
          <a:bodyPr/>
          <a:lstStyle/>
          <a:p>
            <a:r>
              <a:rPr lang="de-AT"/>
              <a:t>1</a:t>
            </a:r>
          </a:p>
        </p:txBody>
      </p:sp>
      <p:sp>
        <p:nvSpPr>
          <p:cNvPr id="2" name="Titel 1">
            <a:extLst>
              <a:ext uri="{FF2B5EF4-FFF2-40B4-BE49-F238E27FC236}">
                <a16:creationId xmlns:a16="http://schemas.microsoft.com/office/drawing/2014/main" id="{8A9D84B3-3B38-4244-BB4F-C957DC6E67D3}"/>
              </a:ext>
            </a:extLst>
          </p:cNvPr>
          <p:cNvSpPr>
            <a:spLocks noGrp="1"/>
          </p:cNvSpPr>
          <p:nvPr>
            <p:ph type="title"/>
          </p:nvPr>
        </p:nvSpPr>
        <p:spPr/>
        <p:txBody>
          <a:bodyPr/>
          <a:lstStyle/>
          <a:p>
            <a:r>
              <a:rPr lang="de-AT"/>
              <a:t>Güterverkehr</a:t>
            </a:r>
          </a:p>
        </p:txBody>
      </p:sp>
    </p:spTree>
    <p:extLst>
      <p:ext uri="{BB962C8B-B14F-4D97-AF65-F5344CB8AC3E}">
        <p14:creationId xmlns:p14="http://schemas.microsoft.com/office/powerpoint/2010/main" val="66633013"/>
      </p:ext>
    </p:extLst>
  </p:cSld>
  <p:clrMapOvr>
    <a:masterClrMapping/>
  </p:clrMapOvr>
  <p:transition spd="slow">
    <p:push/>
  </p:transition>
</p:sld>
</file>

<file path=ppt/theme/theme1.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0.xml><?xml version="1.0" encoding="utf-8"?>
<a:theme xmlns:a="http://schemas.openxmlformats.org/drawingml/2006/main" name="Office">
  <a:themeElements>
    <a:clrScheme name="REWWay">
      <a:dk1>
        <a:srgbClr val="323F4F"/>
      </a:dk1>
      <a:lt1>
        <a:srgbClr val="FFFFFF"/>
      </a:lt1>
      <a:dk2>
        <a:srgbClr val="3C6496"/>
      </a:dk2>
      <a:lt2>
        <a:srgbClr val="F0ECE8"/>
      </a:lt2>
      <a:accent1>
        <a:srgbClr val="4D7DB7"/>
      </a:accent1>
      <a:accent2>
        <a:srgbClr val="FFC000"/>
      </a:accent2>
      <a:accent3>
        <a:srgbClr val="E2CFBB"/>
      </a:accent3>
      <a:accent4>
        <a:srgbClr val="2C4B70"/>
      </a:accent4>
      <a:accent5>
        <a:srgbClr val="3C6496"/>
      </a:accent5>
      <a:accent6>
        <a:srgbClr val="A17344"/>
      </a:accent6>
      <a:hlink>
        <a:srgbClr val="BF9000"/>
      </a:hlink>
      <a:folHlink>
        <a:srgbClr val="4D7DB7"/>
      </a:folHlink>
    </a:clrScheme>
    <a:fontScheme name="Rewway">
      <a:majorFont>
        <a:latin typeface="Calibri"/>
        <a:ea typeface=""/>
        <a:cs typeface=""/>
      </a:majorFont>
      <a:minorFont>
        <a:latin typeface="Calibri"/>
        <a:ea typeface=""/>
        <a:cs typeface=""/>
      </a:minorFont>
    </a:fontScheme>
    <a:fmtScheme name="Subtile Körper">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772bd9cd-eaa2-4993-a042-72d81139fe46" xsi:nil="true"/>
    <lcf76f155ced4ddcb4097134ff3c332f xmlns="b72286a9-1a81-47a3-b7d4-6a652023a0d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Dokument" ma:contentTypeID="0x01010032EDFD563944E2459091C4D47FD5B955" ma:contentTypeVersion="13" ma:contentTypeDescription="Ein neues Dokument erstellen." ma:contentTypeScope="" ma:versionID="33bcd7d1120361c940181a1da049c6ff">
  <xsd:schema xmlns:xsd="http://www.w3.org/2001/XMLSchema" xmlns:xs="http://www.w3.org/2001/XMLSchema" xmlns:p="http://schemas.microsoft.com/office/2006/metadata/properties" xmlns:ns2="b72286a9-1a81-47a3-b7d4-6a652023a0d9" xmlns:ns3="772bd9cd-eaa2-4993-a042-72d81139fe46" targetNamespace="http://schemas.microsoft.com/office/2006/metadata/properties" ma:root="true" ma:fieldsID="88e8e430062162be852b0d715196b6eb" ns2:_="" ns3:_="">
    <xsd:import namespace="b72286a9-1a81-47a3-b7d4-6a652023a0d9"/>
    <xsd:import namespace="772bd9cd-eaa2-4993-a042-72d81139fe46"/>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MediaServiceGenerationTime" minOccurs="0"/>
                <xsd:element ref="ns2:MediaServiceEventHashCode" minOccurs="0"/>
                <xsd:element ref="ns2:MediaLengthInSeconds" minOccurs="0"/>
                <xsd:element ref="ns2:MediaServiceBillingMetadata" minOccurs="0"/>
                <xsd:element ref="ns2:lcf76f155ced4ddcb4097134ff3c332f" minOccurs="0"/>
                <xsd:element ref="ns3:TaxCatchAll" minOccurs="0"/>
                <xsd:element ref="ns2:MediaServiceOCR"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2286a9-1a81-47a3-b7d4-6a652023a0d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BillingMetadata" ma:index="15" nillable="true" ma:displayName="MediaServiceBillingMetadata" ma:hidden="true" ma:internalName="MediaServiceBillingMetadata" ma:readOnly="true">
      <xsd:simpleType>
        <xsd:restriction base="dms:Note"/>
      </xsd:simpleType>
    </xsd:element>
    <xsd:element name="lcf76f155ced4ddcb4097134ff3c332f" ma:index="17" nillable="true" ma:taxonomy="true" ma:internalName="lcf76f155ced4ddcb4097134ff3c332f" ma:taxonomyFieldName="MediaServiceImageTags" ma:displayName="Bildmarkierungen" ma:readOnly="false" ma:fieldId="{5cf76f15-5ced-4ddc-b409-7134ff3c332f}" ma:taxonomyMulti="true" ma:sspId="a2e14edc-2e9f-4b21-b65e-57679073259b"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772bd9cd-eaa2-4993-a042-72d81139fe46"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4357c471-726d-4aed-97b5-b1a239b092bd}" ma:internalName="TaxCatchAll" ma:showField="CatchAllData" ma:web="772bd9cd-eaa2-4993-a042-72d81139fe4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altstyp"/>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9E815920-D3AD-4697-8C6E-394AC097943D}">
  <ds:schemaRefs>
    <ds:schemaRef ds:uri="http://schemas.microsoft.com/office/2006/metadata/properties"/>
    <ds:schemaRef ds:uri="http://schemas.microsoft.com/office/infopath/2007/PartnerControls"/>
    <ds:schemaRef ds:uri="772bd9cd-eaa2-4993-a042-72d81139fe46"/>
    <ds:schemaRef ds:uri="b72286a9-1a81-47a3-b7d4-6a652023a0d9"/>
  </ds:schemaRefs>
</ds:datastoreItem>
</file>

<file path=customXml/itemProps2.xml><?xml version="1.0" encoding="utf-8"?>
<ds:datastoreItem xmlns:ds="http://schemas.openxmlformats.org/officeDocument/2006/customXml" ds:itemID="{2684858E-2449-4937-8C63-DD7EF5E88442}">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2286a9-1a81-47a3-b7d4-6a652023a0d9"/>
    <ds:schemaRef ds:uri="772bd9cd-eaa2-4993-a042-72d81139fe46"/>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EB72645-50DB-44AF-ADE4-5C4EB7527D8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16335</Words>
  <Application>Microsoft Office PowerPoint</Application>
  <PresentationFormat>Breitbild</PresentationFormat>
  <Paragraphs>1607</Paragraphs>
  <Slides>72</Slides>
  <Notes>63</Notes>
  <HiddenSlides>0</HiddenSlides>
  <MMClips>3</MMClips>
  <ScaleCrop>false</ScaleCrop>
  <HeadingPairs>
    <vt:vector size="6" baseType="variant">
      <vt:variant>
        <vt:lpstr>Verwendete Schriftarten</vt:lpstr>
      </vt:variant>
      <vt:variant>
        <vt:i4>6</vt:i4>
      </vt:variant>
      <vt:variant>
        <vt:lpstr>Design</vt:lpstr>
      </vt:variant>
      <vt:variant>
        <vt:i4>1</vt:i4>
      </vt:variant>
      <vt:variant>
        <vt:lpstr>Folientitel</vt:lpstr>
      </vt:variant>
      <vt:variant>
        <vt:i4>72</vt:i4>
      </vt:variant>
    </vt:vector>
  </HeadingPairs>
  <TitlesOfParts>
    <vt:vector size="79" baseType="lpstr">
      <vt:lpstr>Arial</vt:lpstr>
      <vt:lpstr>Calibri</vt:lpstr>
      <vt:lpstr>Corbel</vt:lpstr>
      <vt:lpstr>Didact Gothic</vt:lpstr>
      <vt:lpstr>Oswald</vt:lpstr>
      <vt:lpstr>Söhne</vt:lpstr>
      <vt:lpstr>Office</vt:lpstr>
      <vt:lpstr>Güterverkehr im Wandel – nachhaltig, digital und effizient </vt:lpstr>
      <vt:lpstr>PowerPoint-Präsentation</vt:lpstr>
      <vt:lpstr>Wie man am besten mit diesem Lehrmaterial arbeitet</vt:lpstr>
      <vt:lpstr>Lernziele und Zielgruppen</vt:lpstr>
      <vt:lpstr>Hast du dich schon einmal gefragt…?</vt:lpstr>
      <vt:lpstr>PowerPoint-Präsentation</vt:lpstr>
      <vt:lpstr>Güterverkehr</vt:lpstr>
      <vt:lpstr>Logistik – was ist das?</vt:lpstr>
      <vt:lpstr>Aufgaben der Logistik</vt:lpstr>
      <vt:lpstr>Transport</vt:lpstr>
      <vt:lpstr>Gütertransport</vt:lpstr>
      <vt:lpstr>Was ist Globalisierung?</vt:lpstr>
      <vt:lpstr>Video Globalisierung</vt:lpstr>
      <vt:lpstr>Die größten Warenexporteure</vt:lpstr>
      <vt:lpstr>Verkehrsträger </vt:lpstr>
      <vt:lpstr>Verkehrsträgervergleich</vt:lpstr>
      <vt:lpstr>Verkehrsträgerquiz</vt:lpstr>
      <vt:lpstr>Verkehrsträger Straße</vt:lpstr>
      <vt:lpstr>Verkehrsträger Schiene</vt:lpstr>
      <vt:lpstr>Verkehrsträger Wasserstraße</vt:lpstr>
      <vt:lpstr>Güterverkehr in Österreich und Europa (Modal Split)</vt:lpstr>
      <vt:lpstr>Best Practice Wasserstraße: Niederlande</vt:lpstr>
      <vt:lpstr>Transportplanung mit der Logistify-App</vt:lpstr>
      <vt:lpstr>Externe Kosten des Verkehrs</vt:lpstr>
      <vt:lpstr>Externe Kosten des Verkehrs – Verkehrsträgervergleich</vt:lpstr>
      <vt:lpstr>Transportkapazität – Verkehrsträgervergleich</vt:lpstr>
      <vt:lpstr>So sieht ein Binnenschiff aus:</vt:lpstr>
      <vt:lpstr>High &amp; Heavy Transporte mit dem Binnenschiff</vt:lpstr>
      <vt:lpstr>High &amp; Heavy Transport</vt:lpstr>
      <vt:lpstr>Spezifischer Energieverbrauch – Verkehrsträgervergleich</vt:lpstr>
      <vt:lpstr>Transportketten</vt:lpstr>
      <vt:lpstr>Transportplanung mit der Logistify-App</vt:lpstr>
      <vt:lpstr>Terminals</vt:lpstr>
      <vt:lpstr>Terminals in Österreich</vt:lpstr>
      <vt:lpstr>Verkehrsverlagerung im Güterverkehr</vt:lpstr>
      <vt:lpstr>Think-Pair-Share: Binnenschiff – unterschätzter Klimaschützer?</vt:lpstr>
      <vt:lpstr>Nachhaltiger Güterverkehr </vt:lpstr>
      <vt:lpstr>Klimawandel und Erderwärmung</vt:lpstr>
      <vt:lpstr>Folgen der Erderwärmung</vt:lpstr>
      <vt:lpstr>Treibhausgase: was ist das und welche gibt es?</vt:lpstr>
      <vt:lpstr>Auswirkungen des Transportsektors</vt:lpstr>
      <vt:lpstr>Emissionen auf Basis der Sektoren in Österreich</vt:lpstr>
      <vt:lpstr>Straßenverkehr als Hauptverursacher</vt:lpstr>
      <vt:lpstr>Entwicklung Modal Split in Österreich</vt:lpstr>
      <vt:lpstr>Wie passen Verkehr und Nachhaltigkeit zusammen?</vt:lpstr>
      <vt:lpstr>Nachhaltigkeit und Green Logistics</vt:lpstr>
      <vt:lpstr>Die 3 Säulen der Nachhaltigkeit in der Logistik</vt:lpstr>
      <vt:lpstr>Nachhaltigkeit: Ökonomie, Ökologie, Soziales im Spannungsfeld</vt:lpstr>
      <vt:lpstr>Was macht einen nachhaltigen Verkehrsträger aus?</vt:lpstr>
      <vt:lpstr>Nachhaltiger Güterverkehr – warum und wie?</vt:lpstr>
      <vt:lpstr>Sustainable Development Goals (SDG)</vt:lpstr>
      <vt:lpstr>Der europäische Green Deal</vt:lpstr>
      <vt:lpstr>Mein Beitrag zum Klimaschutz</vt:lpstr>
      <vt:lpstr>Wir müssen handeln!</vt:lpstr>
      <vt:lpstr>Interaktives Video</vt:lpstr>
      <vt:lpstr>Wasserstraße Donau </vt:lpstr>
      <vt:lpstr>Die internationale Wasserstraße Donau</vt:lpstr>
      <vt:lpstr>Video: Donau Verlauf</vt:lpstr>
      <vt:lpstr>Die internationale Wasserstraße Donau</vt:lpstr>
      <vt:lpstr>Güterverkehr mit dem Binnenschiff</vt:lpstr>
      <vt:lpstr>Expert:innenrunde zur Donau</vt:lpstr>
      <vt:lpstr>Entwicklungstrends in der Binnenschifffahrt</vt:lpstr>
      <vt:lpstr>Best-Practice-Beispiel: Digitalisierung</vt:lpstr>
      <vt:lpstr>Innovation: Autonome Schiffe</vt:lpstr>
      <vt:lpstr>Die Zukunft der Binnenschifffahrt</vt:lpstr>
      <vt:lpstr>Kahoot!</vt:lpstr>
      <vt:lpstr>Danke für eure Aufmerksamkeit!</vt:lpstr>
      <vt:lpstr>Zusatzinformationen für Lehrkräfte</vt:lpstr>
      <vt:lpstr>Zusatzinformationen für Lehrkräfte</vt:lpstr>
      <vt:lpstr>Quellenverzeichnis I</vt:lpstr>
      <vt:lpstr>Quellenverzeichnis II</vt:lpstr>
      <vt:lpstr>Quellenverzeichnis III</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PowerPoint-Präsentation</dc:title>
  <dc:creator>Hadam Jana</dc:creator>
  <cp:lastModifiedBy>Pum Christina</cp:lastModifiedBy>
  <cp:revision>2</cp:revision>
  <dcterms:created xsi:type="dcterms:W3CDTF">2025-05-07T05:53:33Z</dcterms:created>
  <dcterms:modified xsi:type="dcterms:W3CDTF">2026-05-12T09:09:46Z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0x01010032EDFD563944E2459091C4D47FD5B955</vt:lpwstr>
  </property>
  <property fmtid="{D5CDD505-2E9C-101B-9397-08002B2CF9AE}" pid="3" name="MediaServiceImageTags">
    <vt:lpwstr/>
  </property>
</Properties>
</file>