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9.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slides/slide610.xml" ContentType="application/vnd.openxmlformats-officedocument.presentationml.slide+xml"/>
  <Override PartName="/ppt/slides/slide150.xml" ContentType="application/vnd.openxmlformats-officedocument.presentationml.slide+xml"/>
  <Override PartName="/ppt/slides/slide370.xml" ContentType="application/vnd.openxmlformats-officedocument.presentationml.slide+xml"/>
  <Override PartName="/ppt/slideLayouts/slideLayout40.xml" ContentType="application/vnd.openxmlformats-officedocument.presentationml.slideLayout+xml"/>
  <Override PartName="/ppt/slideMasters/slideMaster10.xml" ContentType="application/vnd.openxmlformats-officedocument.presentationml.slideMaster+xml"/>
  <Override PartName="/ppt/slideLayouts/slideLayout80.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70.xml" ContentType="application/vnd.openxmlformats-officedocument.presentationml.slideLayout+xml"/>
  <Override PartName="/ppt/slideLayouts/slideLayout120.xml" ContentType="application/vnd.openxmlformats-officedocument.presentationml.slideLayout+xml"/>
  <Override PartName="/ppt/slideLayouts/slideLayout20.xml" ContentType="application/vnd.openxmlformats-officedocument.presentationml.slideLayout+xml"/>
  <Override PartName="/ppt/slideLayouts/slideLayout130.xml" ContentType="application/vnd.openxmlformats-officedocument.presentationml.slideLayout+xml"/>
  <Override PartName="/ppt/slideLayouts/slideLayout60.xml" ContentType="application/vnd.openxmlformats-officedocument.presentationml.slideLayout+xml"/>
  <Override PartName="/ppt/slideLayouts/slideLayout110.xml" ContentType="application/vnd.openxmlformats-officedocument.presentationml.slideLayout+xml"/>
  <Override PartName="/ppt/slideLayouts/slideLayout50.xml" ContentType="application/vnd.openxmlformats-officedocument.presentationml.slideLayout+xml"/>
  <Override PartName="/ppt/slideLayouts/slideLayout100.xml" ContentType="application/vnd.openxmlformats-officedocument.presentationml.slideLayout+xml"/>
  <Override PartName="/ppt/slideLayouts/slideLayout9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51"/>
  </p:notesMasterIdLst>
  <p:handoutMasterIdLst>
    <p:handoutMasterId r:id="rId52"/>
  </p:handoutMasterIdLst>
  <p:sldIdLst>
    <p:sldId id="268" r:id="rId5"/>
    <p:sldId id="276" r:id="rId6"/>
    <p:sldId id="277" r:id="rId7"/>
    <p:sldId id="278" r:id="rId8"/>
    <p:sldId id="269" r:id="rId9"/>
    <p:sldId id="270" r:id="rId10"/>
    <p:sldId id="272" r:id="rId11"/>
    <p:sldId id="656" r:id="rId12"/>
    <p:sldId id="657" r:id="rId13"/>
    <p:sldId id="658" r:id="rId14"/>
    <p:sldId id="659" r:id="rId15"/>
    <p:sldId id="2335" r:id="rId16"/>
    <p:sldId id="660" r:id="rId17"/>
    <p:sldId id="661" r:id="rId18"/>
    <p:sldId id="662" r:id="rId19"/>
    <p:sldId id="663" r:id="rId20"/>
    <p:sldId id="664" r:id="rId21"/>
    <p:sldId id="665" r:id="rId22"/>
    <p:sldId id="669" r:id="rId23"/>
    <p:sldId id="273" r:id="rId24"/>
    <p:sldId id="670" r:id="rId25"/>
    <p:sldId id="2462" r:id="rId26"/>
    <p:sldId id="456" r:id="rId27"/>
    <p:sldId id="672" r:id="rId28"/>
    <p:sldId id="673" r:id="rId29"/>
    <p:sldId id="2463" r:id="rId30"/>
    <p:sldId id="671" r:id="rId31"/>
    <p:sldId id="2464" r:id="rId32"/>
    <p:sldId id="674" r:id="rId33"/>
    <p:sldId id="2465" r:id="rId34"/>
    <p:sldId id="2384" r:id="rId35"/>
    <p:sldId id="259" r:id="rId36"/>
    <p:sldId id="2438" r:id="rId37"/>
    <p:sldId id="696" r:id="rId38"/>
    <p:sldId id="668" r:id="rId39"/>
    <p:sldId id="667" r:id="rId40"/>
    <p:sldId id="675" r:id="rId41"/>
    <p:sldId id="2466" r:id="rId42"/>
    <p:sldId id="698" r:id="rId43"/>
    <p:sldId id="697" r:id="rId44"/>
    <p:sldId id="289" r:id="rId45"/>
    <p:sldId id="288" r:id="rId46"/>
    <p:sldId id="2331" r:id="rId47"/>
    <p:sldId id="2332" r:id="rId48"/>
    <p:sldId id="2333" r:id="rId49"/>
    <p:sldId id="2334" r:id="rId50"/>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Einleitung und Agenda" id="{8F2D7CEC-BB83-4743-ADDB-39626032455D}">
          <p14:sldIdLst>
            <p14:sldId id="268"/>
            <p14:sldId id="276"/>
            <p14:sldId id="277"/>
            <p14:sldId id="278"/>
            <p14:sldId id="269"/>
          </p14:sldIdLst>
        </p14:section>
        <p14:section name="Verkehrsträger" id="{5BED0FB8-C8EB-41CB-AAE6-C3CEC6551B66}">
          <p14:sldIdLst>
            <p14:sldId id="270"/>
            <p14:sldId id="272"/>
            <p14:sldId id="656"/>
            <p14:sldId id="657"/>
            <p14:sldId id="658"/>
            <p14:sldId id="659"/>
            <p14:sldId id="2335"/>
            <p14:sldId id="660"/>
            <p14:sldId id="661"/>
            <p14:sldId id="662"/>
            <p14:sldId id="663"/>
            <p14:sldId id="664"/>
            <p14:sldId id="665"/>
            <p14:sldId id="669"/>
          </p14:sldIdLst>
        </p14:section>
        <p14:section name="Multimodaler Verkehr" id="{1DEC3E3E-6CA0-47FB-A34E-64AEC245635D}">
          <p14:sldIdLst>
            <p14:sldId id="273"/>
            <p14:sldId id="670"/>
            <p14:sldId id="2462"/>
            <p14:sldId id="456"/>
            <p14:sldId id="672"/>
            <p14:sldId id="673"/>
            <p14:sldId id="2463"/>
            <p14:sldId id="671"/>
            <p14:sldId id="2464"/>
            <p14:sldId id="674"/>
            <p14:sldId id="2465"/>
            <p14:sldId id="2384"/>
          </p14:sldIdLst>
        </p14:section>
        <p14:section name="Nachhaltiger Güterverkehr" id="{ED6ABA1D-A582-4099-A673-F59E89F377BD}">
          <p14:sldIdLst>
            <p14:sldId id="259"/>
            <p14:sldId id="2438"/>
            <p14:sldId id="696"/>
            <p14:sldId id="668"/>
            <p14:sldId id="667"/>
            <p14:sldId id="675"/>
            <p14:sldId id="2466"/>
            <p14:sldId id="698"/>
            <p14:sldId id="697"/>
            <p14:sldId id="289"/>
            <p14:sldId id="288"/>
            <p14:sldId id="2331"/>
            <p14:sldId id="2332"/>
            <p14:sldId id="2333"/>
            <p14:sldId id="233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5885BC"/>
    <a:srgbClr val="2D4C71"/>
    <a:srgbClr val="3C6496"/>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9A3FAF-8D50-49EA-AFCB-A990D7657E2D}" v="114" dt="2026-05-07T08:05:11.341"/>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FECB4D8-DB02-4DC6-A0A2-4F2EBAE1DC90}" styleName="Mittlere Formatvorlage 1 - Akz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ittlere Formatvorlage 1 - Akz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91" autoAdjust="0"/>
    <p:restoredTop sz="65261" autoAdjust="0"/>
  </p:normalViewPr>
  <p:slideViewPr>
    <p:cSldViewPr snapToGrid="0">
      <p:cViewPr varScale="1">
        <p:scale>
          <a:sx n="100" d="100"/>
          <a:sy n="100" d="100"/>
        </p:scale>
        <p:origin x="2496" y="84"/>
      </p:cViewPr>
      <p:guideLst/>
    </p:cSldViewPr>
  </p:slideViewPr>
  <p:outlineViewPr>
    <p:cViewPr>
      <p:scale>
        <a:sx n="33" d="100"/>
        <a:sy n="33" d="100"/>
      </p:scale>
      <p:origin x="0" y="-3042"/>
    </p:cViewPr>
  </p:outlin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8/10/relationships/authors" Targe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undo redo custSel addSld delSld modSld sldOrd modMainMaster addSection delSection modSection">
      <pc:chgData name="Pum Christina" userId="a82e7e0d-e68d-43fd-9ce2-ebf69d9ea0b4" providerId="ADAL" clId="{C74C004E-2192-4A0B-857F-355394A13FB5}" dt="2026-05-07T08:05:11.341" v="1675"/>
      <pc:docMkLst>
        <pc:docMk/>
      </pc:docMkLst>
      <pc:sldChg chg="modSp mod">
        <pc:chgData name="Pum Christina" userId="a82e7e0d-e68d-43fd-9ce2-ebf69d9ea0b4" providerId="ADAL" clId="{C74C004E-2192-4A0B-857F-355394A13FB5}" dt="2026-04-28T09:36:04.934" v="324" actId="5793"/>
        <pc:sldMkLst>
          <pc:docMk/>
          <pc:sldMk cId="364822707" sldId="259"/>
        </pc:sldMkLst>
        <pc:spChg chg="mod">
          <ac:chgData name="Pum Christina" userId="a82e7e0d-e68d-43fd-9ce2-ebf69d9ea0b4" providerId="ADAL" clId="{C74C004E-2192-4A0B-857F-355394A13FB5}" dt="2026-04-28T09:36:04.934" v="324" actId="5793"/>
          <ac:spMkLst>
            <pc:docMk/>
            <pc:sldMk cId="364822707" sldId="259"/>
            <ac:spMk id="8" creationId="{B692BE69-1B05-4ABB-98F2-A282EF963262}"/>
          </ac:spMkLst>
        </pc:spChg>
      </pc:sldChg>
      <pc:sldChg chg="modSp mod">
        <pc:chgData name="Pum Christina" userId="a82e7e0d-e68d-43fd-9ce2-ebf69d9ea0b4" providerId="ADAL" clId="{C74C004E-2192-4A0B-857F-355394A13FB5}" dt="2026-04-28T09:28:36.837" v="200"/>
        <pc:sldMkLst>
          <pc:docMk/>
          <pc:sldMk cId="2818216577" sldId="268"/>
        </pc:sldMkLst>
        <pc:spChg chg="mod">
          <ac:chgData name="Pum Christina" userId="a82e7e0d-e68d-43fd-9ce2-ebf69d9ea0b4" providerId="ADAL" clId="{C74C004E-2192-4A0B-857F-355394A13FB5}" dt="2026-04-28T09:28:36.837" v="200"/>
          <ac:spMkLst>
            <pc:docMk/>
            <pc:sldMk cId="2818216577" sldId="268"/>
            <ac:spMk id="5" creationId="{FDC3F7F4-9A05-4D69-87F5-695C7E9B71F0}"/>
          </ac:spMkLst>
        </pc:spChg>
      </pc:sldChg>
      <pc:sldChg chg="addSp delSp modSp mod">
        <pc:chgData name="Pum Christina" userId="a82e7e0d-e68d-43fd-9ce2-ebf69d9ea0b4" providerId="ADAL" clId="{C74C004E-2192-4A0B-857F-355394A13FB5}" dt="2026-04-29T09:21:21.986" v="1587" actId="478"/>
        <pc:sldMkLst>
          <pc:docMk/>
          <pc:sldMk cId="3364259762" sldId="269"/>
        </pc:sldMkLst>
        <pc:spChg chg="add mod">
          <ac:chgData name="Pum Christina" userId="a82e7e0d-e68d-43fd-9ce2-ebf69d9ea0b4" providerId="ADAL" clId="{C74C004E-2192-4A0B-857F-355394A13FB5}" dt="2026-04-28T10:04:36.570" v="394"/>
          <ac:spMkLst>
            <pc:docMk/>
            <pc:sldMk cId="3364259762" sldId="269"/>
            <ac:spMk id="2" creationId="{14BB17E1-57D4-EE81-CE94-8CF231E58F05}"/>
          </ac:spMkLst>
        </pc:spChg>
      </pc:sldChg>
      <pc:sldChg chg="modSp add del mod">
        <pc:chgData name="Pum Christina" userId="a82e7e0d-e68d-43fd-9ce2-ebf69d9ea0b4" providerId="ADAL" clId="{C74C004E-2192-4A0B-857F-355394A13FB5}" dt="2026-04-28T09:26:09.243" v="194" actId="47"/>
        <pc:sldMkLst>
          <pc:docMk/>
          <pc:sldMk cId="66633013" sldId="270"/>
        </pc:sldMkLst>
        <pc:spChg chg="mod">
          <ac:chgData name="Pum Christina" userId="a82e7e0d-e68d-43fd-9ce2-ebf69d9ea0b4" providerId="ADAL" clId="{C74C004E-2192-4A0B-857F-355394A13FB5}" dt="2026-04-28T09:25:26.312" v="189" actId="20577"/>
          <ac:spMkLst>
            <pc:docMk/>
            <pc:sldMk cId="66633013" sldId="270"/>
            <ac:spMk id="2" creationId="{8A9D84B3-3B38-4244-BB4F-C957DC6E67D3}"/>
          </ac:spMkLst>
        </pc:spChg>
      </pc:sldChg>
      <pc:sldChg chg="modSp ord">
        <pc:chgData name="Pum Christina" userId="a82e7e0d-e68d-43fd-9ce2-ebf69d9ea0b4" providerId="ADAL" clId="{C74C004E-2192-4A0B-857F-355394A13FB5}" dt="2026-04-28T09:32:50.045" v="228"/>
        <pc:sldMkLst>
          <pc:docMk/>
          <pc:sldMk cId="2779794722" sldId="272"/>
        </pc:sldMkLst>
        <pc:spChg chg="mod">
          <ac:chgData name="Pum Christina" userId="a82e7e0d-e68d-43fd-9ce2-ebf69d9ea0b4" providerId="ADAL" clId="{C74C004E-2192-4A0B-857F-355394A13FB5}" dt="2026-04-28T09:32:50.045" v="228"/>
          <ac:spMkLst>
            <pc:docMk/>
            <pc:sldMk cId="2779794722" sldId="272"/>
            <ac:spMk id="14" creationId="{D146D216-12D9-5CF3-BEFC-C7C1CC43A55E}"/>
          </ac:spMkLst>
        </pc:spChg>
      </pc:sldChg>
      <pc:sldChg chg="modSp mod">
        <pc:chgData name="Pum Christina" userId="a82e7e0d-e68d-43fd-9ce2-ebf69d9ea0b4" providerId="ADAL" clId="{C74C004E-2192-4A0B-857F-355394A13FB5}" dt="2026-04-28T09:31:11.083" v="227" actId="20577"/>
        <pc:sldMkLst>
          <pc:docMk/>
          <pc:sldMk cId="2059957767" sldId="273"/>
        </pc:sldMkLst>
        <pc:spChg chg="mod">
          <ac:chgData name="Pum Christina" userId="a82e7e0d-e68d-43fd-9ce2-ebf69d9ea0b4" providerId="ADAL" clId="{C74C004E-2192-4A0B-857F-355394A13FB5}" dt="2026-04-28T09:31:11.083" v="227" actId="20577"/>
          <ac:spMkLst>
            <pc:docMk/>
            <pc:sldMk cId="2059957767" sldId="273"/>
            <ac:spMk id="3" creationId="{4B4D1467-072E-4678-8872-2D13D16653EE}"/>
          </ac:spMkLst>
        </pc:spChg>
      </pc:sldChg>
      <pc:sldChg chg="modSp mod">
        <pc:chgData name="Pum Christina" userId="a82e7e0d-e68d-43fd-9ce2-ebf69d9ea0b4" providerId="ADAL" clId="{C74C004E-2192-4A0B-857F-355394A13FB5}" dt="2026-04-28T09:29:08.820" v="205" actId="6549"/>
        <pc:sldMkLst>
          <pc:docMk/>
          <pc:sldMk cId="2797899128" sldId="276"/>
        </pc:sldMkLst>
        <pc:spChg chg="mod">
          <ac:chgData name="Pum Christina" userId="a82e7e0d-e68d-43fd-9ce2-ebf69d9ea0b4" providerId="ADAL" clId="{C74C004E-2192-4A0B-857F-355394A13FB5}" dt="2026-04-28T09:29:08.820" v="205" actId="6549"/>
          <ac:spMkLst>
            <pc:docMk/>
            <pc:sldMk cId="2797899128" sldId="276"/>
            <ac:spMk id="3" creationId="{DCFA72EE-9795-142E-AA2D-DCDF0AAD260F}"/>
          </ac:spMkLst>
        </pc:spChg>
        <pc:spChg chg="mod">
          <ac:chgData name="Pum Christina" userId="a82e7e0d-e68d-43fd-9ce2-ebf69d9ea0b4" providerId="ADAL" clId="{C74C004E-2192-4A0B-857F-355394A13FB5}" dt="2026-04-28T09:28:45.517" v="201"/>
          <ac:spMkLst>
            <pc:docMk/>
            <pc:sldMk cId="2797899128" sldId="276"/>
            <ac:spMk id="9" creationId="{F8C65F85-1282-1C63-61E0-AEBA624227A5}"/>
          </ac:spMkLst>
        </pc:spChg>
      </pc:sldChg>
      <pc:sldChg chg="addSp delSp modSp mod">
        <pc:chgData name="Pum Christina" userId="a82e7e0d-e68d-43fd-9ce2-ebf69d9ea0b4" providerId="ADAL" clId="{C74C004E-2192-4A0B-857F-355394A13FB5}" dt="2026-04-29T10:09:23.062" v="1613" actId="14100"/>
        <pc:sldMkLst>
          <pc:docMk/>
          <pc:sldMk cId="1665795758" sldId="277"/>
        </pc:sldMkLst>
        <pc:spChg chg="mod">
          <ac:chgData name="Pum Christina" userId="a82e7e0d-e68d-43fd-9ce2-ebf69d9ea0b4" providerId="ADAL" clId="{C74C004E-2192-4A0B-857F-355394A13FB5}" dt="2026-04-29T10:09:23.062" v="1613" actId="14100"/>
          <ac:spMkLst>
            <pc:docMk/>
            <pc:sldMk cId="1665795758" sldId="277"/>
            <ac:spMk id="3" creationId="{1F959BDB-30E6-819F-8559-AB95A5C80D00}"/>
          </ac:spMkLst>
        </pc:spChg>
        <pc:spChg chg="add mod">
          <ac:chgData name="Pum Christina" userId="a82e7e0d-e68d-43fd-9ce2-ebf69d9ea0b4" providerId="ADAL" clId="{C74C004E-2192-4A0B-857F-355394A13FB5}" dt="2026-04-28T09:28:50.560" v="202"/>
          <ac:spMkLst>
            <pc:docMk/>
            <pc:sldMk cId="1665795758" sldId="277"/>
            <ac:spMk id="5" creationId="{0683169F-4FE1-1635-D136-B11614E1D9B4}"/>
          </ac:spMkLst>
        </pc:spChg>
      </pc:sldChg>
      <pc:sldChg chg="addSp delSp modSp add del mod modNotesTx">
        <pc:chgData name="Pum Christina" userId="a82e7e0d-e68d-43fd-9ce2-ebf69d9ea0b4" providerId="ADAL" clId="{C74C004E-2192-4A0B-857F-355394A13FB5}" dt="2026-04-28T09:28:55.886" v="203"/>
        <pc:sldMkLst>
          <pc:docMk/>
          <pc:sldMk cId="3879222558" sldId="278"/>
        </pc:sldMkLst>
        <pc:spChg chg="add mod">
          <ac:chgData name="Pum Christina" userId="a82e7e0d-e68d-43fd-9ce2-ebf69d9ea0b4" providerId="ADAL" clId="{C74C004E-2192-4A0B-857F-355394A13FB5}" dt="2026-04-28T09:28:55.886" v="203"/>
          <ac:spMkLst>
            <pc:docMk/>
            <pc:sldMk cId="3879222558" sldId="278"/>
            <ac:spMk id="6" creationId="{386D0884-C14A-65F3-B15C-78116C261CB5}"/>
          </ac:spMkLst>
        </pc:spChg>
        <pc:spChg chg="mod">
          <ac:chgData name="Pum Christina" userId="a82e7e0d-e68d-43fd-9ce2-ebf69d9ea0b4" providerId="ADAL" clId="{C74C004E-2192-4A0B-857F-355394A13FB5}" dt="2026-04-28T09:22:28.681" v="170" actId="14100"/>
          <ac:spMkLst>
            <pc:docMk/>
            <pc:sldMk cId="3879222558" sldId="278"/>
            <ac:spMk id="7" creationId="{C1E650DA-57A0-2CDD-A208-DD316BE8A347}"/>
          </ac:spMkLst>
        </pc:spChg>
      </pc:sldChg>
      <pc:sldChg chg="addSp delSp modSp mod">
        <pc:chgData name="Pum Christina" userId="a82e7e0d-e68d-43fd-9ce2-ebf69d9ea0b4" providerId="ADAL" clId="{C74C004E-2192-4A0B-857F-355394A13FB5}" dt="2026-05-07T08:04:56.193" v="1667"/>
        <pc:sldMkLst>
          <pc:docMk/>
          <pc:sldMk cId="2007790889" sldId="288"/>
        </pc:sldMkLst>
        <pc:spChg chg="add mod">
          <ac:chgData name="Pum Christina" userId="a82e7e0d-e68d-43fd-9ce2-ebf69d9ea0b4" providerId="ADAL" clId="{C74C004E-2192-4A0B-857F-355394A13FB5}" dt="2026-05-07T08:04:56.193" v="1667"/>
          <ac:spMkLst>
            <pc:docMk/>
            <pc:sldMk cId="2007790889" sldId="288"/>
            <ac:spMk id="2" creationId="{69A2057C-23A7-7673-B2EA-BE99318AB3B1}"/>
          </ac:spMkLst>
        </pc:spChg>
        <pc:spChg chg="del">
          <ac:chgData name="Pum Christina" userId="a82e7e0d-e68d-43fd-9ce2-ebf69d9ea0b4" providerId="ADAL" clId="{C74C004E-2192-4A0B-857F-355394A13FB5}" dt="2026-05-07T08:04:56.009" v="1666" actId="478"/>
          <ac:spMkLst>
            <pc:docMk/>
            <pc:sldMk cId="2007790889" sldId="288"/>
            <ac:spMk id="4" creationId="{5A11ECEA-F4CB-C8DC-842B-BAE00D77D518}"/>
          </ac:spMkLst>
        </pc:spChg>
        <pc:spChg chg="mod">
          <ac:chgData name="Pum Christina" userId="a82e7e0d-e68d-43fd-9ce2-ebf69d9ea0b4" providerId="ADAL" clId="{C74C004E-2192-4A0B-857F-355394A13FB5}" dt="2026-04-29T08:41:37.706" v="1212" actId="313"/>
          <ac:spMkLst>
            <pc:docMk/>
            <pc:sldMk cId="2007790889" sldId="288"/>
            <ac:spMk id="24" creationId="{ACD784E5-BE47-FA53-C966-45D614ED10B4}"/>
          </ac:spMkLst>
        </pc:spChg>
      </pc:sldChg>
      <pc:sldChg chg="addSp delSp modSp add mod ord modTransition chgLayout modNotesTx">
        <pc:chgData name="Pum Christina" userId="a82e7e0d-e68d-43fd-9ce2-ebf69d9ea0b4" providerId="ADAL" clId="{C74C004E-2192-4A0B-857F-355394A13FB5}" dt="2026-04-28T10:35:10.295" v="844" actId="20577"/>
        <pc:sldMkLst>
          <pc:docMk/>
          <pc:sldMk cId="1845472145" sldId="456"/>
        </pc:sldMkLst>
        <pc:spChg chg="mod ord">
          <ac:chgData name="Pum Christina" userId="a82e7e0d-e68d-43fd-9ce2-ebf69d9ea0b4" providerId="ADAL" clId="{C74C004E-2192-4A0B-857F-355394A13FB5}" dt="2026-04-28T10:33:59.418" v="824" actId="14100"/>
          <ac:spMkLst>
            <pc:docMk/>
            <pc:sldMk cId="1845472145" sldId="456"/>
            <ac:spMk id="3" creationId="{00000000-0000-0000-0000-000000000000}"/>
          </ac:spMkLst>
        </pc:spChg>
        <pc:spChg chg="mod ord">
          <ac:chgData name="Pum Christina" userId="a82e7e0d-e68d-43fd-9ce2-ebf69d9ea0b4" providerId="ADAL" clId="{C74C004E-2192-4A0B-857F-355394A13FB5}" dt="2026-04-28T10:25:50.192" v="666" actId="700"/>
          <ac:spMkLst>
            <pc:docMk/>
            <pc:sldMk cId="1845472145" sldId="456"/>
            <ac:spMk id="4" creationId="{00000000-0000-0000-0000-000000000000}"/>
          </ac:spMkLst>
        </pc:spChg>
        <pc:spChg chg="mod ord">
          <ac:chgData name="Pum Christina" userId="a82e7e0d-e68d-43fd-9ce2-ebf69d9ea0b4" providerId="ADAL" clId="{C74C004E-2192-4A0B-857F-355394A13FB5}" dt="2026-04-28T10:25:50.192" v="666" actId="700"/>
          <ac:spMkLst>
            <pc:docMk/>
            <pc:sldMk cId="1845472145" sldId="456"/>
            <ac:spMk id="5" creationId="{00000000-0000-0000-0000-000000000000}"/>
          </ac:spMkLst>
        </pc:spChg>
        <pc:spChg chg="mod">
          <ac:chgData name="Pum Christina" userId="a82e7e0d-e68d-43fd-9ce2-ebf69d9ea0b4" providerId="ADAL" clId="{C74C004E-2192-4A0B-857F-355394A13FB5}" dt="2026-04-28T10:31:14.508" v="792" actId="6549"/>
          <ac:spMkLst>
            <pc:docMk/>
            <pc:sldMk cId="1845472145" sldId="456"/>
            <ac:spMk id="28" creationId="{00000000-0000-0000-0000-000000000000}"/>
          </ac:spMkLst>
        </pc:spChg>
        <pc:spChg chg="add del mod">
          <ac:chgData name="Pum Christina" userId="a82e7e0d-e68d-43fd-9ce2-ebf69d9ea0b4" providerId="ADAL" clId="{C74C004E-2192-4A0B-857F-355394A13FB5}" dt="2026-04-28T10:26:32.842" v="722" actId="20577"/>
          <ac:spMkLst>
            <pc:docMk/>
            <pc:sldMk cId="1845472145" sldId="456"/>
            <ac:spMk id="32" creationId="{886F6A25-35B4-45F6-CC81-8A6203EC0554}"/>
          </ac:spMkLst>
        </pc:spChg>
        <pc:spChg chg="mod">
          <ac:chgData name="Pum Christina" userId="a82e7e0d-e68d-43fd-9ce2-ebf69d9ea0b4" providerId="ADAL" clId="{C74C004E-2192-4A0B-857F-355394A13FB5}" dt="2026-04-28T10:33:01.270" v="815" actId="1076"/>
          <ac:spMkLst>
            <pc:docMk/>
            <pc:sldMk cId="1845472145" sldId="456"/>
            <ac:spMk id="37" creationId="{00000000-0000-0000-0000-000000000000}"/>
          </ac:spMkLst>
        </pc:spChg>
        <pc:spChg chg="add mod">
          <ac:chgData name="Pum Christina" userId="a82e7e0d-e68d-43fd-9ce2-ebf69d9ea0b4" providerId="ADAL" clId="{C74C004E-2192-4A0B-857F-355394A13FB5}" dt="2026-04-28T10:26:43.118" v="725"/>
          <ac:spMkLst>
            <pc:docMk/>
            <pc:sldMk cId="1845472145" sldId="456"/>
            <ac:spMk id="39" creationId="{03BC7CF7-9CE6-58AD-5B0D-0680E2129256}"/>
          </ac:spMkLst>
        </pc:spChg>
        <pc:grpChg chg="mod">
          <ac:chgData name="Pum Christina" userId="a82e7e0d-e68d-43fd-9ce2-ebf69d9ea0b4" providerId="ADAL" clId="{C74C004E-2192-4A0B-857F-355394A13FB5}" dt="2026-04-28T10:25:42.076" v="663" actId="1076"/>
          <ac:grpSpMkLst>
            <pc:docMk/>
            <pc:sldMk cId="1845472145" sldId="456"/>
            <ac:grpSpMk id="14" creationId="{00000000-0000-0000-0000-000000000000}"/>
          </ac:grpSpMkLst>
        </pc:grpChg>
        <pc:picChg chg="mod">
          <ac:chgData name="Pum Christina" userId="a82e7e0d-e68d-43fd-9ce2-ebf69d9ea0b4" providerId="ADAL" clId="{C74C004E-2192-4A0B-857F-355394A13FB5}" dt="2026-04-28T10:25:42.076" v="663" actId="1076"/>
          <ac:picMkLst>
            <pc:docMk/>
            <pc:sldMk cId="1845472145" sldId="456"/>
            <ac:picMk id="15" creationId="{00000000-0000-0000-0000-000000000000}"/>
          </ac:picMkLst>
        </pc:picChg>
        <pc:cxnChg chg="mod">
          <ac:chgData name="Pum Christina" userId="a82e7e0d-e68d-43fd-9ce2-ebf69d9ea0b4" providerId="ADAL" clId="{C74C004E-2192-4A0B-857F-355394A13FB5}" dt="2026-04-28T10:25:42.076" v="663" actId="1076"/>
          <ac:cxnSpMkLst>
            <pc:docMk/>
            <pc:sldMk cId="1845472145" sldId="456"/>
            <ac:cxnSpMk id="16" creationId="{00000000-0000-0000-0000-000000000000}"/>
          </ac:cxnSpMkLst>
        </pc:cxnChg>
        <pc:cxnChg chg="mod">
          <ac:chgData name="Pum Christina" userId="a82e7e0d-e68d-43fd-9ce2-ebf69d9ea0b4" providerId="ADAL" clId="{C74C004E-2192-4A0B-857F-355394A13FB5}" dt="2026-04-28T10:25:42.076" v="663" actId="1076"/>
          <ac:cxnSpMkLst>
            <pc:docMk/>
            <pc:sldMk cId="1845472145" sldId="456"/>
            <ac:cxnSpMk id="17" creationId="{00000000-0000-0000-0000-000000000000}"/>
          </ac:cxnSpMkLst>
        </pc:cxnChg>
        <pc:cxnChg chg="mod">
          <ac:chgData name="Pum Christina" userId="a82e7e0d-e68d-43fd-9ce2-ebf69d9ea0b4" providerId="ADAL" clId="{C74C004E-2192-4A0B-857F-355394A13FB5}" dt="2026-04-28T10:25:42.076" v="663" actId="1076"/>
          <ac:cxnSpMkLst>
            <pc:docMk/>
            <pc:sldMk cId="1845472145" sldId="456"/>
            <ac:cxnSpMk id="18" creationId="{00000000-0000-0000-0000-000000000000}"/>
          </ac:cxnSpMkLst>
        </pc:cxnChg>
        <pc:cxnChg chg="mod">
          <ac:chgData name="Pum Christina" userId="a82e7e0d-e68d-43fd-9ce2-ebf69d9ea0b4" providerId="ADAL" clId="{C74C004E-2192-4A0B-857F-355394A13FB5}" dt="2026-04-28T10:25:42.076" v="663" actId="1076"/>
          <ac:cxnSpMkLst>
            <pc:docMk/>
            <pc:sldMk cId="1845472145" sldId="456"/>
            <ac:cxnSpMk id="19" creationId="{00000000-0000-0000-0000-000000000000}"/>
          </ac:cxnSpMkLst>
        </pc:cxnChg>
        <pc:cxnChg chg="mod">
          <ac:chgData name="Pum Christina" userId="a82e7e0d-e68d-43fd-9ce2-ebf69d9ea0b4" providerId="ADAL" clId="{C74C004E-2192-4A0B-857F-355394A13FB5}" dt="2026-04-28T10:25:42.076" v="663" actId="1076"/>
          <ac:cxnSpMkLst>
            <pc:docMk/>
            <pc:sldMk cId="1845472145" sldId="456"/>
            <ac:cxnSpMk id="20" creationId="{00000000-0000-0000-0000-000000000000}"/>
          </ac:cxnSpMkLst>
        </pc:cxnChg>
        <pc:cxnChg chg="mod">
          <ac:chgData name="Pum Christina" userId="a82e7e0d-e68d-43fd-9ce2-ebf69d9ea0b4" providerId="ADAL" clId="{C74C004E-2192-4A0B-857F-355394A13FB5}" dt="2026-04-28T10:25:42.076" v="663" actId="1076"/>
          <ac:cxnSpMkLst>
            <pc:docMk/>
            <pc:sldMk cId="1845472145" sldId="456"/>
            <ac:cxnSpMk id="21" creationId="{00000000-0000-0000-0000-000000000000}"/>
          </ac:cxnSpMkLst>
        </pc:cxnChg>
        <pc:cxnChg chg="mod">
          <ac:chgData name="Pum Christina" userId="a82e7e0d-e68d-43fd-9ce2-ebf69d9ea0b4" providerId="ADAL" clId="{C74C004E-2192-4A0B-857F-355394A13FB5}" dt="2026-04-28T10:25:18.859" v="661" actId="692"/>
          <ac:cxnSpMkLst>
            <pc:docMk/>
            <pc:sldMk cId="1845472145" sldId="456"/>
            <ac:cxnSpMk id="27" creationId="{00000000-0000-0000-0000-000000000000}"/>
          </ac:cxnSpMkLst>
        </pc:cxnChg>
        <pc:cxnChg chg="mod">
          <ac:chgData name="Pum Christina" userId="a82e7e0d-e68d-43fd-9ce2-ebf69d9ea0b4" providerId="ADAL" clId="{C74C004E-2192-4A0B-857F-355394A13FB5}" dt="2026-04-28T10:25:43.588" v="664" actId="1076"/>
          <ac:cxnSpMkLst>
            <pc:docMk/>
            <pc:sldMk cId="1845472145" sldId="456"/>
            <ac:cxnSpMk id="29" creationId="{00000000-0000-0000-0000-000000000000}"/>
          </ac:cxnSpMkLst>
        </pc:cxnChg>
        <pc:cxnChg chg="mod">
          <ac:chgData name="Pum Christina" userId="a82e7e0d-e68d-43fd-9ce2-ebf69d9ea0b4" providerId="ADAL" clId="{C74C004E-2192-4A0B-857F-355394A13FB5}" dt="2026-04-28T10:25:18.859" v="661" actId="692"/>
          <ac:cxnSpMkLst>
            <pc:docMk/>
            <pc:sldMk cId="1845472145" sldId="456"/>
            <ac:cxnSpMk id="30" creationId="{00000000-0000-0000-0000-000000000000}"/>
          </ac:cxnSpMkLst>
        </pc:cxnChg>
        <pc:cxnChg chg="mod">
          <ac:chgData name="Pum Christina" userId="a82e7e0d-e68d-43fd-9ce2-ebf69d9ea0b4" providerId="ADAL" clId="{C74C004E-2192-4A0B-857F-355394A13FB5}" dt="2026-04-28T10:25:18.859" v="661" actId="692"/>
          <ac:cxnSpMkLst>
            <pc:docMk/>
            <pc:sldMk cId="1845472145" sldId="456"/>
            <ac:cxnSpMk id="35" creationId="{00000000-0000-0000-0000-000000000000}"/>
          </ac:cxnSpMkLst>
        </pc:cxnChg>
        <pc:cxnChg chg="mod">
          <ac:chgData name="Pum Christina" userId="a82e7e0d-e68d-43fd-9ce2-ebf69d9ea0b4" providerId="ADAL" clId="{C74C004E-2192-4A0B-857F-355394A13FB5}" dt="2026-04-28T10:33:07.788" v="816" actId="14100"/>
          <ac:cxnSpMkLst>
            <pc:docMk/>
            <pc:sldMk cId="1845472145" sldId="456"/>
            <ac:cxnSpMk id="36" creationId="{00000000-0000-0000-0000-000000000000}"/>
          </ac:cxnSpMkLst>
        </pc:cxnChg>
        <pc:cxnChg chg="mod">
          <ac:chgData name="Pum Christina" userId="a82e7e0d-e68d-43fd-9ce2-ebf69d9ea0b4" providerId="ADAL" clId="{C74C004E-2192-4A0B-857F-355394A13FB5}" dt="2026-04-28T10:25:18.859" v="661" actId="692"/>
          <ac:cxnSpMkLst>
            <pc:docMk/>
            <pc:sldMk cId="1845472145" sldId="456"/>
            <ac:cxnSpMk id="38" creationId="{00000000-0000-0000-0000-000000000000}"/>
          </ac:cxnSpMkLst>
        </pc:cxnChg>
        <pc:cxnChg chg="mod">
          <ac:chgData name="Pum Christina" userId="a82e7e0d-e68d-43fd-9ce2-ebf69d9ea0b4" providerId="ADAL" clId="{C74C004E-2192-4A0B-857F-355394A13FB5}" dt="2026-04-28T10:25:18.859" v="661" actId="692"/>
          <ac:cxnSpMkLst>
            <pc:docMk/>
            <pc:sldMk cId="1845472145" sldId="456"/>
            <ac:cxnSpMk id="41" creationId="{00000000-0000-0000-0000-000000000000}"/>
          </ac:cxnSpMkLst>
        </pc:cxnChg>
        <pc:cxnChg chg="mod">
          <ac:chgData name="Pum Christina" userId="a82e7e0d-e68d-43fd-9ce2-ebf69d9ea0b4" providerId="ADAL" clId="{C74C004E-2192-4A0B-857F-355394A13FB5}" dt="2026-04-28T10:25:45.035" v="665" actId="1076"/>
          <ac:cxnSpMkLst>
            <pc:docMk/>
            <pc:sldMk cId="1845472145" sldId="456"/>
            <ac:cxnSpMk id="42" creationId="{00000000-0000-0000-0000-000000000000}"/>
          </ac:cxnSpMkLst>
        </pc:cxnChg>
      </pc:sldChg>
      <pc:sldChg chg="addSp delSp modSp mod ord">
        <pc:chgData name="Pum Christina" userId="a82e7e0d-e68d-43fd-9ce2-ebf69d9ea0b4" providerId="ADAL" clId="{C74C004E-2192-4A0B-857F-355394A13FB5}" dt="2026-04-28T09:33:02.478" v="232"/>
        <pc:sldMkLst>
          <pc:docMk/>
          <pc:sldMk cId="543999849" sldId="656"/>
        </pc:sldMkLst>
        <pc:spChg chg="add mod">
          <ac:chgData name="Pum Christina" userId="a82e7e0d-e68d-43fd-9ce2-ebf69d9ea0b4" providerId="ADAL" clId="{C74C004E-2192-4A0B-857F-355394A13FB5}" dt="2026-04-28T09:33:02.478" v="232"/>
          <ac:spMkLst>
            <pc:docMk/>
            <pc:sldMk cId="543999849" sldId="656"/>
            <ac:spMk id="9" creationId="{1131D8B6-3A54-DF0A-253A-2611A3C853B7}"/>
          </ac:spMkLst>
        </pc:spChg>
      </pc:sldChg>
      <pc:sldChg chg="addSp delSp modSp mod ord">
        <pc:chgData name="Pum Christina" userId="a82e7e0d-e68d-43fd-9ce2-ebf69d9ea0b4" providerId="ADAL" clId="{C74C004E-2192-4A0B-857F-355394A13FB5}" dt="2026-04-28T09:33:06.005" v="234"/>
        <pc:sldMkLst>
          <pc:docMk/>
          <pc:sldMk cId="184728643" sldId="657"/>
        </pc:sldMkLst>
        <pc:spChg chg="add mod">
          <ac:chgData name="Pum Christina" userId="a82e7e0d-e68d-43fd-9ce2-ebf69d9ea0b4" providerId="ADAL" clId="{C74C004E-2192-4A0B-857F-355394A13FB5}" dt="2026-04-28T09:33:06.005" v="234"/>
          <ac:spMkLst>
            <pc:docMk/>
            <pc:sldMk cId="184728643" sldId="657"/>
            <ac:spMk id="2" creationId="{3AFD79DB-375C-2AE6-858B-7DAAEB03EC1C}"/>
          </ac:spMkLst>
        </pc:spChg>
      </pc:sldChg>
      <pc:sldChg chg="addSp delSp modSp mod ord modNotesTx">
        <pc:chgData name="Pum Christina" userId="a82e7e0d-e68d-43fd-9ce2-ebf69d9ea0b4" providerId="ADAL" clId="{C74C004E-2192-4A0B-857F-355394A13FB5}" dt="2026-04-30T07:01:43.441" v="1627" actId="20577"/>
        <pc:sldMkLst>
          <pc:docMk/>
          <pc:sldMk cId="1755390013" sldId="658"/>
        </pc:sldMkLst>
        <pc:spChg chg="add mod">
          <ac:chgData name="Pum Christina" userId="a82e7e0d-e68d-43fd-9ce2-ebf69d9ea0b4" providerId="ADAL" clId="{C74C004E-2192-4A0B-857F-355394A13FB5}" dt="2026-04-28T09:33:10.843" v="236"/>
          <ac:spMkLst>
            <pc:docMk/>
            <pc:sldMk cId="1755390013" sldId="658"/>
            <ac:spMk id="2" creationId="{936E68D4-4CCE-F0BB-DDA2-9EBBA780B0C1}"/>
          </ac:spMkLst>
        </pc:spChg>
      </pc:sldChg>
      <pc:sldChg chg="addSp delSp modSp mod ord">
        <pc:chgData name="Pum Christina" userId="a82e7e0d-e68d-43fd-9ce2-ebf69d9ea0b4" providerId="ADAL" clId="{C74C004E-2192-4A0B-857F-355394A13FB5}" dt="2026-04-28T09:33:16.417" v="238"/>
        <pc:sldMkLst>
          <pc:docMk/>
          <pc:sldMk cId="286604578" sldId="659"/>
        </pc:sldMkLst>
        <pc:spChg chg="add mod">
          <ac:chgData name="Pum Christina" userId="a82e7e0d-e68d-43fd-9ce2-ebf69d9ea0b4" providerId="ADAL" clId="{C74C004E-2192-4A0B-857F-355394A13FB5}" dt="2026-04-28T09:33:16.417" v="238"/>
          <ac:spMkLst>
            <pc:docMk/>
            <pc:sldMk cId="286604578" sldId="659"/>
            <ac:spMk id="2" creationId="{D502BE63-1D5B-F03B-1540-824EBB471ECE}"/>
          </ac:spMkLst>
        </pc:spChg>
      </pc:sldChg>
      <pc:sldChg chg="addSp delSp modSp mod ord modNotesTx">
        <pc:chgData name="Pum Christina" userId="a82e7e0d-e68d-43fd-9ce2-ebf69d9ea0b4" providerId="ADAL" clId="{C74C004E-2192-4A0B-857F-355394A13FB5}" dt="2026-04-28T10:00:01.949" v="390" actId="20577"/>
        <pc:sldMkLst>
          <pc:docMk/>
          <pc:sldMk cId="1404878539" sldId="660"/>
        </pc:sldMkLst>
        <pc:spChg chg="add mod">
          <ac:chgData name="Pum Christina" userId="a82e7e0d-e68d-43fd-9ce2-ebf69d9ea0b4" providerId="ADAL" clId="{C74C004E-2192-4A0B-857F-355394A13FB5}" dt="2026-04-28T09:56:48.772" v="372"/>
          <ac:spMkLst>
            <pc:docMk/>
            <pc:sldMk cId="1404878539" sldId="660"/>
            <ac:spMk id="5" creationId="{FF11064E-D6DF-3080-5376-80417622299A}"/>
          </ac:spMkLst>
        </pc:spChg>
        <pc:graphicFrameChg chg="mod">
          <ac:chgData name="Pum Christina" userId="a82e7e0d-e68d-43fd-9ce2-ebf69d9ea0b4" providerId="ADAL" clId="{C74C004E-2192-4A0B-857F-355394A13FB5}" dt="2026-04-28T09:54:45.486" v="366" actId="20577"/>
          <ac:graphicFrameMkLst>
            <pc:docMk/>
            <pc:sldMk cId="1404878539" sldId="660"/>
            <ac:graphicFrameMk id="10" creationId="{1CA5EA34-6B84-2AF1-355B-8027A5335770}"/>
          </ac:graphicFrameMkLst>
        </pc:graphicFrameChg>
        <pc:graphicFrameChg chg="mod">
          <ac:chgData name="Pum Christina" userId="a82e7e0d-e68d-43fd-9ce2-ebf69d9ea0b4" providerId="ADAL" clId="{C74C004E-2192-4A0B-857F-355394A13FB5}" dt="2026-04-28T09:51:27.382" v="348" actId="20577"/>
          <ac:graphicFrameMkLst>
            <pc:docMk/>
            <pc:sldMk cId="1404878539" sldId="660"/>
            <ac:graphicFrameMk id="11" creationId="{E781BAEB-C5D0-F57B-AF5A-F0AA1DC0C968}"/>
          </ac:graphicFrameMkLst>
        </pc:graphicFrameChg>
      </pc:sldChg>
      <pc:sldChg chg="addSp delSp modSp mod ord modNotesTx">
        <pc:chgData name="Pum Christina" userId="a82e7e0d-e68d-43fd-9ce2-ebf69d9ea0b4" providerId="ADAL" clId="{C74C004E-2192-4A0B-857F-355394A13FB5}" dt="2026-04-28T09:58:07.797" v="380" actId="27918"/>
        <pc:sldMkLst>
          <pc:docMk/>
          <pc:sldMk cId="1288229759" sldId="661"/>
        </pc:sldMkLst>
        <pc:spChg chg="add mod">
          <ac:chgData name="Pum Christina" userId="a82e7e0d-e68d-43fd-9ce2-ebf69d9ea0b4" providerId="ADAL" clId="{C74C004E-2192-4A0B-857F-355394A13FB5}" dt="2026-04-28T09:33:20.892" v="240"/>
          <ac:spMkLst>
            <pc:docMk/>
            <pc:sldMk cId="1288229759" sldId="661"/>
            <ac:spMk id="8" creationId="{EF848299-5FAD-49D7-DD32-9D6C7007DE11}"/>
          </ac:spMkLst>
        </pc:spChg>
        <pc:graphicFrameChg chg="mod">
          <ac:chgData name="Pum Christina" userId="a82e7e0d-e68d-43fd-9ce2-ebf69d9ea0b4" providerId="ADAL" clId="{C74C004E-2192-4A0B-857F-355394A13FB5}" dt="2026-04-28T09:57:09.554" v="375" actId="20577"/>
          <ac:graphicFrameMkLst>
            <pc:docMk/>
            <pc:sldMk cId="1288229759" sldId="661"/>
            <ac:graphicFrameMk id="5" creationId="{A2CCE315-234E-F643-8AD1-5BB08154CBBE}"/>
          </ac:graphicFrameMkLst>
        </pc:graphicFrameChg>
      </pc:sldChg>
      <pc:sldChg chg="addSp delSp modSp mod ord">
        <pc:chgData name="Pum Christina" userId="a82e7e0d-e68d-43fd-9ce2-ebf69d9ea0b4" providerId="ADAL" clId="{C74C004E-2192-4A0B-857F-355394A13FB5}" dt="2026-04-28T09:33:24.347" v="242"/>
        <pc:sldMkLst>
          <pc:docMk/>
          <pc:sldMk cId="3060087697" sldId="662"/>
        </pc:sldMkLst>
        <pc:spChg chg="add mod">
          <ac:chgData name="Pum Christina" userId="a82e7e0d-e68d-43fd-9ce2-ebf69d9ea0b4" providerId="ADAL" clId="{C74C004E-2192-4A0B-857F-355394A13FB5}" dt="2026-04-28T09:33:24.347" v="242"/>
          <ac:spMkLst>
            <pc:docMk/>
            <pc:sldMk cId="3060087697" sldId="662"/>
            <ac:spMk id="7" creationId="{91820A36-FA03-D856-0C38-66B74CD92AE1}"/>
          </ac:spMkLst>
        </pc:spChg>
      </pc:sldChg>
      <pc:sldChg chg="addSp delSp modSp mod ord">
        <pc:chgData name="Pum Christina" userId="a82e7e0d-e68d-43fd-9ce2-ebf69d9ea0b4" providerId="ADAL" clId="{C74C004E-2192-4A0B-857F-355394A13FB5}" dt="2026-04-28T09:33:28.086" v="244"/>
        <pc:sldMkLst>
          <pc:docMk/>
          <pc:sldMk cId="966446883" sldId="663"/>
        </pc:sldMkLst>
        <pc:spChg chg="add mod">
          <ac:chgData name="Pum Christina" userId="a82e7e0d-e68d-43fd-9ce2-ebf69d9ea0b4" providerId="ADAL" clId="{C74C004E-2192-4A0B-857F-355394A13FB5}" dt="2026-04-28T09:33:28.086" v="244"/>
          <ac:spMkLst>
            <pc:docMk/>
            <pc:sldMk cId="966446883" sldId="663"/>
            <ac:spMk id="2" creationId="{58B9858A-7736-D304-6F30-39C9A7A938A6}"/>
          </ac:spMkLst>
        </pc:spChg>
      </pc:sldChg>
      <pc:sldChg chg="addSp delSp modSp mod ord">
        <pc:chgData name="Pum Christina" userId="a82e7e0d-e68d-43fd-9ce2-ebf69d9ea0b4" providerId="ADAL" clId="{C74C004E-2192-4A0B-857F-355394A13FB5}" dt="2026-04-28T09:33:32.295" v="246"/>
        <pc:sldMkLst>
          <pc:docMk/>
          <pc:sldMk cId="3302577232" sldId="664"/>
        </pc:sldMkLst>
        <pc:spChg chg="add mod">
          <ac:chgData name="Pum Christina" userId="a82e7e0d-e68d-43fd-9ce2-ebf69d9ea0b4" providerId="ADAL" clId="{C74C004E-2192-4A0B-857F-355394A13FB5}" dt="2026-04-28T09:33:32.295" v="246"/>
          <ac:spMkLst>
            <pc:docMk/>
            <pc:sldMk cId="3302577232" sldId="664"/>
            <ac:spMk id="8" creationId="{4E8B4B1E-14B6-3675-B968-0C912BAA2302}"/>
          </ac:spMkLst>
        </pc:spChg>
      </pc:sldChg>
      <pc:sldChg chg="addSp delSp modSp mod ord">
        <pc:chgData name="Pum Christina" userId="a82e7e0d-e68d-43fd-9ce2-ebf69d9ea0b4" providerId="ADAL" clId="{C74C004E-2192-4A0B-857F-355394A13FB5}" dt="2026-04-28T09:33:36.227" v="248"/>
        <pc:sldMkLst>
          <pc:docMk/>
          <pc:sldMk cId="2642200054" sldId="665"/>
        </pc:sldMkLst>
        <pc:spChg chg="add mod">
          <ac:chgData name="Pum Christina" userId="a82e7e0d-e68d-43fd-9ce2-ebf69d9ea0b4" providerId="ADAL" clId="{C74C004E-2192-4A0B-857F-355394A13FB5}" dt="2026-04-28T09:33:36.227" v="248"/>
          <ac:spMkLst>
            <pc:docMk/>
            <pc:sldMk cId="2642200054" sldId="665"/>
            <ac:spMk id="8" creationId="{C3EE0133-99D1-207E-7423-BEB84554FE4B}"/>
          </ac:spMkLst>
        </pc:spChg>
      </pc:sldChg>
      <pc:sldChg chg="add ord">
        <pc:chgData name="Pum Christina" userId="a82e7e0d-e68d-43fd-9ce2-ebf69d9ea0b4" providerId="ADAL" clId="{C74C004E-2192-4A0B-857F-355394A13FB5}" dt="2026-04-29T08:42:30.657" v="1216"/>
        <pc:sldMkLst>
          <pc:docMk/>
          <pc:sldMk cId="1933371197" sldId="667"/>
        </pc:sldMkLst>
      </pc:sldChg>
      <pc:sldChg chg="add ord">
        <pc:chgData name="Pum Christina" userId="a82e7e0d-e68d-43fd-9ce2-ebf69d9ea0b4" providerId="ADAL" clId="{C74C004E-2192-4A0B-857F-355394A13FB5}" dt="2026-04-29T08:42:28.887" v="1214"/>
        <pc:sldMkLst>
          <pc:docMk/>
          <pc:sldMk cId="3775463974" sldId="668"/>
        </pc:sldMkLst>
      </pc:sldChg>
      <pc:sldChg chg="addSp delSp modSp mod ord">
        <pc:chgData name="Pum Christina" userId="a82e7e0d-e68d-43fd-9ce2-ebf69d9ea0b4" providerId="ADAL" clId="{C74C004E-2192-4A0B-857F-355394A13FB5}" dt="2026-04-28T09:33:54.878" v="256"/>
        <pc:sldMkLst>
          <pc:docMk/>
          <pc:sldMk cId="1023416712" sldId="669"/>
        </pc:sldMkLst>
        <pc:spChg chg="add mod">
          <ac:chgData name="Pum Christina" userId="a82e7e0d-e68d-43fd-9ce2-ebf69d9ea0b4" providerId="ADAL" clId="{C74C004E-2192-4A0B-857F-355394A13FB5}" dt="2026-04-28T09:33:54.878" v="256"/>
          <ac:spMkLst>
            <pc:docMk/>
            <pc:sldMk cId="1023416712" sldId="669"/>
            <ac:spMk id="5" creationId="{53C4BE08-4F42-5719-1065-9CFDC7284B9F}"/>
          </ac:spMkLst>
        </pc:spChg>
      </pc:sldChg>
      <pc:sldChg chg="addSp delSp modSp mod ord">
        <pc:chgData name="Pum Christina" userId="a82e7e0d-e68d-43fd-9ce2-ebf69d9ea0b4" providerId="ADAL" clId="{C74C004E-2192-4A0B-857F-355394A13FB5}" dt="2026-04-28T10:07:36.848" v="405"/>
        <pc:sldMkLst>
          <pc:docMk/>
          <pc:sldMk cId="3864703510" sldId="670"/>
        </pc:sldMkLst>
        <pc:spChg chg="add mod">
          <ac:chgData name="Pum Christina" userId="a82e7e0d-e68d-43fd-9ce2-ebf69d9ea0b4" providerId="ADAL" clId="{C74C004E-2192-4A0B-857F-355394A13FB5}" dt="2026-04-28T09:33:59.812" v="258"/>
          <ac:spMkLst>
            <pc:docMk/>
            <pc:sldMk cId="3864703510" sldId="670"/>
            <ac:spMk id="2" creationId="{660A8378-2F45-7982-B364-25F5FCE8A74A}"/>
          </ac:spMkLst>
        </pc:spChg>
      </pc:sldChg>
      <pc:sldChg chg="addSp delSp modSp mod ord">
        <pc:chgData name="Pum Christina" userId="a82e7e0d-e68d-43fd-9ce2-ebf69d9ea0b4" providerId="ADAL" clId="{C74C004E-2192-4A0B-857F-355394A13FB5}" dt="2026-04-28T10:05:46.644" v="400"/>
        <pc:sldMkLst>
          <pc:docMk/>
          <pc:sldMk cId="3744006739" sldId="671"/>
        </pc:sldMkLst>
        <pc:spChg chg="add mod">
          <ac:chgData name="Pum Christina" userId="a82e7e0d-e68d-43fd-9ce2-ebf69d9ea0b4" providerId="ADAL" clId="{C74C004E-2192-4A0B-857F-355394A13FB5}" dt="2026-04-28T09:34:03.460" v="260"/>
          <ac:spMkLst>
            <pc:docMk/>
            <pc:sldMk cId="3744006739" sldId="671"/>
            <ac:spMk id="7" creationId="{079C2F29-7976-5027-F3A8-26968CCE4FE6}"/>
          </ac:spMkLst>
        </pc:spChg>
      </pc:sldChg>
      <pc:sldChg chg="addSp delSp modSp add mod ord">
        <pc:chgData name="Pum Christina" userId="a82e7e0d-e68d-43fd-9ce2-ebf69d9ea0b4" providerId="ADAL" clId="{C74C004E-2192-4A0B-857F-355394A13FB5}" dt="2026-04-28T10:40:00.391" v="892"/>
        <pc:sldMkLst>
          <pc:docMk/>
          <pc:sldMk cId="1152767043" sldId="672"/>
        </pc:sldMkLst>
        <pc:spChg chg="add mod">
          <ac:chgData name="Pum Christina" userId="a82e7e0d-e68d-43fd-9ce2-ebf69d9ea0b4" providerId="ADAL" clId="{C74C004E-2192-4A0B-857F-355394A13FB5}" dt="2026-04-28T09:34:08.620" v="262"/>
          <ac:spMkLst>
            <pc:docMk/>
            <pc:sldMk cId="1152767043" sldId="672"/>
            <ac:spMk id="2" creationId="{64E90F38-CEA2-73F7-A7BE-EC880E912CB2}"/>
          </ac:spMkLst>
        </pc:spChg>
      </pc:sldChg>
      <pc:sldChg chg="addSp delSp modSp add mod ord">
        <pc:chgData name="Pum Christina" userId="a82e7e0d-e68d-43fd-9ce2-ebf69d9ea0b4" providerId="ADAL" clId="{C74C004E-2192-4A0B-857F-355394A13FB5}" dt="2026-04-28T10:40:00.391" v="892"/>
        <pc:sldMkLst>
          <pc:docMk/>
          <pc:sldMk cId="3253406831" sldId="673"/>
        </pc:sldMkLst>
        <pc:spChg chg="add mod">
          <ac:chgData name="Pum Christina" userId="a82e7e0d-e68d-43fd-9ce2-ebf69d9ea0b4" providerId="ADAL" clId="{C74C004E-2192-4A0B-857F-355394A13FB5}" dt="2026-04-28T09:34:11.939" v="264"/>
          <ac:spMkLst>
            <pc:docMk/>
            <pc:sldMk cId="3253406831" sldId="673"/>
            <ac:spMk id="2" creationId="{B2FBB76A-519B-9EEE-2732-CADB1A0979A0}"/>
          </ac:spMkLst>
        </pc:spChg>
      </pc:sldChg>
      <pc:sldChg chg="addSp delSp modSp add mod">
        <pc:chgData name="Pum Christina" userId="a82e7e0d-e68d-43fd-9ce2-ebf69d9ea0b4" providerId="ADAL" clId="{C74C004E-2192-4A0B-857F-355394A13FB5}" dt="2026-04-28T09:34:16.141" v="266"/>
        <pc:sldMkLst>
          <pc:docMk/>
          <pc:sldMk cId="398249688" sldId="674"/>
        </pc:sldMkLst>
        <pc:spChg chg="add mod">
          <ac:chgData name="Pum Christina" userId="a82e7e0d-e68d-43fd-9ce2-ebf69d9ea0b4" providerId="ADAL" clId="{C74C004E-2192-4A0B-857F-355394A13FB5}" dt="2026-04-28T09:34:16.141" v="266"/>
          <ac:spMkLst>
            <pc:docMk/>
            <pc:sldMk cId="398249688" sldId="674"/>
            <ac:spMk id="2" creationId="{20E7A547-8938-9511-ACAF-17077EC579C0}"/>
          </ac:spMkLst>
        </pc:spChg>
      </pc:sldChg>
      <pc:sldChg chg="addSp delSp modSp add mod ord">
        <pc:chgData name="Pum Christina" userId="a82e7e0d-e68d-43fd-9ce2-ebf69d9ea0b4" providerId="ADAL" clId="{C74C004E-2192-4A0B-857F-355394A13FB5}" dt="2026-04-28T10:45:07.636" v="926"/>
        <pc:sldMkLst>
          <pc:docMk/>
          <pc:sldMk cId="259267841" sldId="675"/>
        </pc:sldMkLst>
        <pc:spChg chg="mod">
          <ac:chgData name="Pum Christina" userId="a82e7e0d-e68d-43fd-9ce2-ebf69d9ea0b4" providerId="ADAL" clId="{C74C004E-2192-4A0B-857F-355394A13FB5}" dt="2026-04-28T10:41:02.622" v="917" actId="20577"/>
          <ac:spMkLst>
            <pc:docMk/>
            <pc:sldMk cId="259267841" sldId="675"/>
            <ac:spMk id="6" creationId="{A52F38E0-6899-0488-EA7E-6AEFDE0A5F9A}"/>
          </ac:spMkLst>
        </pc:spChg>
        <pc:spChg chg="add mod">
          <ac:chgData name="Pum Christina" userId="a82e7e0d-e68d-43fd-9ce2-ebf69d9ea0b4" providerId="ADAL" clId="{C74C004E-2192-4A0B-857F-355394A13FB5}" dt="2026-04-28T09:34:20.499" v="268"/>
          <ac:spMkLst>
            <pc:docMk/>
            <pc:sldMk cId="259267841" sldId="675"/>
            <ac:spMk id="7" creationId="{91E24617-335A-A103-5220-7FD81DA12CE2}"/>
          </ac:spMkLst>
        </pc:spChg>
      </pc:sldChg>
      <pc:sldChg chg="addSp delSp modSp mod ord">
        <pc:chgData name="Pum Christina" userId="a82e7e0d-e68d-43fd-9ce2-ebf69d9ea0b4" providerId="ADAL" clId="{C74C004E-2192-4A0B-857F-355394A13FB5}" dt="2026-04-29T05:51:55.694" v="1203"/>
        <pc:sldMkLst>
          <pc:docMk/>
          <pc:sldMk cId="1695469543" sldId="696"/>
        </pc:sldMkLst>
        <pc:spChg chg="add mod">
          <ac:chgData name="Pum Christina" userId="a82e7e0d-e68d-43fd-9ce2-ebf69d9ea0b4" providerId="ADAL" clId="{C74C004E-2192-4A0B-857F-355394A13FB5}" dt="2026-04-29T05:51:55.694" v="1203"/>
          <ac:spMkLst>
            <pc:docMk/>
            <pc:sldMk cId="1695469543" sldId="696"/>
            <ac:spMk id="6" creationId="{436FA20E-E783-5109-9906-9FA1BA455C0E}"/>
          </ac:spMkLst>
        </pc:spChg>
      </pc:sldChg>
      <pc:sldChg chg="addSp delSp modSp mod ord">
        <pc:chgData name="Pum Christina" userId="a82e7e0d-e68d-43fd-9ce2-ebf69d9ea0b4" providerId="ADAL" clId="{C74C004E-2192-4A0B-857F-355394A13FB5}" dt="2026-05-07T08:04:51.667" v="1665"/>
        <pc:sldMkLst>
          <pc:docMk/>
          <pc:sldMk cId="2710656710" sldId="697"/>
        </pc:sldMkLst>
        <pc:spChg chg="del">
          <ac:chgData name="Pum Christina" userId="a82e7e0d-e68d-43fd-9ce2-ebf69d9ea0b4" providerId="ADAL" clId="{C74C004E-2192-4A0B-857F-355394A13FB5}" dt="2026-05-07T08:04:51.076" v="1664" actId="478"/>
          <ac:spMkLst>
            <pc:docMk/>
            <pc:sldMk cId="2710656710" sldId="697"/>
            <ac:spMk id="3" creationId="{A3DDF012-562F-D36B-20D1-E6A99E9B31EB}"/>
          </ac:spMkLst>
        </pc:spChg>
        <pc:spChg chg="add mod">
          <ac:chgData name="Pum Christina" userId="a82e7e0d-e68d-43fd-9ce2-ebf69d9ea0b4" providerId="ADAL" clId="{C74C004E-2192-4A0B-857F-355394A13FB5}" dt="2026-05-07T08:04:51.667" v="1665"/>
          <ac:spMkLst>
            <pc:docMk/>
            <pc:sldMk cId="2710656710" sldId="697"/>
            <ac:spMk id="7" creationId="{00B601AF-EB43-F16B-FA41-7D15C34AE6D8}"/>
          </ac:spMkLst>
        </pc:spChg>
      </pc:sldChg>
      <pc:sldChg chg="addSp delSp modSp add del mod">
        <pc:chgData name="Pum Christina" userId="a82e7e0d-e68d-43fd-9ce2-ebf69d9ea0b4" providerId="ADAL" clId="{C74C004E-2192-4A0B-857F-355394A13FB5}" dt="2026-04-29T08:46:21.704" v="1231"/>
        <pc:sldMkLst>
          <pc:docMk/>
          <pc:sldMk cId="511276828" sldId="698"/>
        </pc:sldMkLst>
        <pc:spChg chg="add mod">
          <ac:chgData name="Pum Christina" userId="a82e7e0d-e68d-43fd-9ce2-ebf69d9ea0b4" providerId="ADAL" clId="{C74C004E-2192-4A0B-857F-355394A13FB5}" dt="2026-04-29T08:46:21.704" v="1231"/>
          <ac:spMkLst>
            <pc:docMk/>
            <pc:sldMk cId="511276828" sldId="698"/>
            <ac:spMk id="7" creationId="{53689418-A976-6F1E-3A90-FD4F0E7CBC7A}"/>
          </ac:spMkLst>
        </pc:spChg>
      </pc:sldChg>
      <pc:sldChg chg="addSp delSp modSp mod">
        <pc:chgData name="Pum Christina" userId="a82e7e0d-e68d-43fd-9ce2-ebf69d9ea0b4" providerId="ADAL" clId="{C74C004E-2192-4A0B-857F-355394A13FB5}" dt="2026-05-07T08:04:59.912" v="1669"/>
        <pc:sldMkLst>
          <pc:docMk/>
          <pc:sldMk cId="1922672807" sldId="2331"/>
        </pc:sldMkLst>
        <pc:spChg chg="add mod">
          <ac:chgData name="Pum Christina" userId="a82e7e0d-e68d-43fd-9ce2-ebf69d9ea0b4" providerId="ADAL" clId="{C74C004E-2192-4A0B-857F-355394A13FB5}" dt="2026-05-07T08:04:59.912" v="1669"/>
          <ac:spMkLst>
            <pc:docMk/>
            <pc:sldMk cId="1922672807" sldId="2331"/>
            <ac:spMk id="2" creationId="{91222278-A96B-FAE7-D174-8D37BEBF9925}"/>
          </ac:spMkLst>
        </pc:spChg>
        <pc:spChg chg="del">
          <ac:chgData name="Pum Christina" userId="a82e7e0d-e68d-43fd-9ce2-ebf69d9ea0b4" providerId="ADAL" clId="{C74C004E-2192-4A0B-857F-355394A13FB5}" dt="2026-05-07T08:04:59.738" v="1668" actId="478"/>
          <ac:spMkLst>
            <pc:docMk/>
            <pc:sldMk cId="1922672807" sldId="2331"/>
            <ac:spMk id="4" creationId="{82B50C67-2DD8-5257-114F-D89768065ECB}"/>
          </ac:spMkLst>
        </pc:spChg>
        <pc:spChg chg="mod">
          <ac:chgData name="Pum Christina" userId="a82e7e0d-e68d-43fd-9ce2-ebf69d9ea0b4" providerId="ADAL" clId="{C74C004E-2192-4A0B-857F-355394A13FB5}" dt="2026-05-07T08:04:25.659" v="1663" actId="20577"/>
          <ac:spMkLst>
            <pc:docMk/>
            <pc:sldMk cId="1922672807" sldId="2331"/>
            <ac:spMk id="24" creationId="{628C7A1D-E098-4970-DB2F-CE1EBAC891EE}"/>
          </ac:spMkLst>
        </pc:spChg>
      </pc:sldChg>
      <pc:sldChg chg="addSp delSp modSp mod">
        <pc:chgData name="Pum Christina" userId="a82e7e0d-e68d-43fd-9ce2-ebf69d9ea0b4" providerId="ADAL" clId="{C74C004E-2192-4A0B-857F-355394A13FB5}" dt="2026-05-07T08:05:03.803" v="1671"/>
        <pc:sldMkLst>
          <pc:docMk/>
          <pc:sldMk cId="4223318218" sldId="2332"/>
        </pc:sldMkLst>
        <pc:spChg chg="add mod">
          <ac:chgData name="Pum Christina" userId="a82e7e0d-e68d-43fd-9ce2-ebf69d9ea0b4" providerId="ADAL" clId="{C74C004E-2192-4A0B-857F-355394A13FB5}" dt="2026-05-07T08:05:03.803" v="1671"/>
          <ac:spMkLst>
            <pc:docMk/>
            <pc:sldMk cId="4223318218" sldId="2332"/>
            <ac:spMk id="2" creationId="{DECEBE01-AA14-48FF-38C0-9F2161962829}"/>
          </ac:spMkLst>
        </pc:spChg>
        <pc:spChg chg="del">
          <ac:chgData name="Pum Christina" userId="a82e7e0d-e68d-43fd-9ce2-ebf69d9ea0b4" providerId="ADAL" clId="{C74C004E-2192-4A0B-857F-355394A13FB5}" dt="2026-05-07T08:05:03.612" v="1670" actId="478"/>
          <ac:spMkLst>
            <pc:docMk/>
            <pc:sldMk cId="4223318218" sldId="2332"/>
            <ac:spMk id="4" creationId="{D856AFA7-C157-5F78-2FB5-870FCF0B33C0}"/>
          </ac:spMkLst>
        </pc:spChg>
        <pc:spChg chg="mod">
          <ac:chgData name="Pum Christina" userId="a82e7e0d-e68d-43fd-9ce2-ebf69d9ea0b4" providerId="ADAL" clId="{C74C004E-2192-4A0B-857F-355394A13FB5}" dt="2026-04-30T07:12:05.738" v="1658" actId="255"/>
          <ac:spMkLst>
            <pc:docMk/>
            <pc:sldMk cId="4223318218" sldId="2332"/>
            <ac:spMk id="24" creationId="{6B4EFD59-2EE4-CB53-F240-78633DC61CB2}"/>
          </ac:spMkLst>
        </pc:spChg>
      </pc:sldChg>
      <pc:sldChg chg="addSp delSp modSp mod">
        <pc:chgData name="Pum Christina" userId="a82e7e0d-e68d-43fd-9ce2-ebf69d9ea0b4" providerId="ADAL" clId="{C74C004E-2192-4A0B-857F-355394A13FB5}" dt="2026-05-07T08:05:07.919" v="1673"/>
        <pc:sldMkLst>
          <pc:docMk/>
          <pc:sldMk cId="584178454" sldId="2333"/>
        </pc:sldMkLst>
        <pc:spChg chg="add mod">
          <ac:chgData name="Pum Christina" userId="a82e7e0d-e68d-43fd-9ce2-ebf69d9ea0b4" providerId="ADAL" clId="{C74C004E-2192-4A0B-857F-355394A13FB5}" dt="2026-05-07T08:05:07.919" v="1673"/>
          <ac:spMkLst>
            <pc:docMk/>
            <pc:sldMk cId="584178454" sldId="2333"/>
            <ac:spMk id="2" creationId="{5E2F917E-9CF9-A062-018F-2F17308A849F}"/>
          </ac:spMkLst>
        </pc:spChg>
        <pc:spChg chg="del">
          <ac:chgData name="Pum Christina" userId="a82e7e0d-e68d-43fd-9ce2-ebf69d9ea0b4" providerId="ADAL" clId="{C74C004E-2192-4A0B-857F-355394A13FB5}" dt="2026-05-07T08:05:07.730" v="1672" actId="478"/>
          <ac:spMkLst>
            <pc:docMk/>
            <pc:sldMk cId="584178454" sldId="2333"/>
            <ac:spMk id="4" creationId="{E8A37A3C-7BCA-3987-B7C5-FC466B908782}"/>
          </ac:spMkLst>
        </pc:spChg>
        <pc:spChg chg="mod">
          <ac:chgData name="Pum Christina" userId="a82e7e0d-e68d-43fd-9ce2-ebf69d9ea0b4" providerId="ADAL" clId="{C74C004E-2192-4A0B-857F-355394A13FB5}" dt="2026-04-30T07:12:11.523" v="1659" actId="255"/>
          <ac:spMkLst>
            <pc:docMk/>
            <pc:sldMk cId="584178454" sldId="2333"/>
            <ac:spMk id="24" creationId="{83D4E144-4FD6-6E60-B885-F08B7616F0C5}"/>
          </ac:spMkLst>
        </pc:spChg>
      </pc:sldChg>
      <pc:sldChg chg="addSp delSp modSp mod">
        <pc:chgData name="Pum Christina" userId="a82e7e0d-e68d-43fd-9ce2-ebf69d9ea0b4" providerId="ADAL" clId="{C74C004E-2192-4A0B-857F-355394A13FB5}" dt="2026-05-07T08:05:11.341" v="1675"/>
        <pc:sldMkLst>
          <pc:docMk/>
          <pc:sldMk cId="160879672" sldId="2334"/>
        </pc:sldMkLst>
        <pc:spChg chg="add mod">
          <ac:chgData name="Pum Christina" userId="a82e7e0d-e68d-43fd-9ce2-ebf69d9ea0b4" providerId="ADAL" clId="{C74C004E-2192-4A0B-857F-355394A13FB5}" dt="2026-05-07T08:05:11.341" v="1675"/>
          <ac:spMkLst>
            <pc:docMk/>
            <pc:sldMk cId="160879672" sldId="2334"/>
            <ac:spMk id="2" creationId="{C9901218-3304-1B0A-FEA1-1F226C4115C0}"/>
          </ac:spMkLst>
        </pc:spChg>
        <pc:spChg chg="del">
          <ac:chgData name="Pum Christina" userId="a82e7e0d-e68d-43fd-9ce2-ebf69d9ea0b4" providerId="ADAL" clId="{C74C004E-2192-4A0B-857F-355394A13FB5}" dt="2026-05-07T08:05:11.083" v="1674" actId="478"/>
          <ac:spMkLst>
            <pc:docMk/>
            <pc:sldMk cId="160879672" sldId="2334"/>
            <ac:spMk id="4" creationId="{D67C4CFA-1674-1C2B-BB74-3428060B4A52}"/>
          </ac:spMkLst>
        </pc:spChg>
        <pc:spChg chg="mod">
          <ac:chgData name="Pum Christina" userId="a82e7e0d-e68d-43fd-9ce2-ebf69d9ea0b4" providerId="ADAL" clId="{C74C004E-2192-4A0B-857F-355394A13FB5}" dt="2026-04-30T07:12:18.098" v="1660" actId="255"/>
          <ac:spMkLst>
            <pc:docMk/>
            <pc:sldMk cId="160879672" sldId="2334"/>
            <ac:spMk id="24" creationId="{4CAEB0DF-41FD-B37A-D4AD-67F421DEC3DC}"/>
          </ac:spMkLst>
        </pc:spChg>
      </pc:sldChg>
      <pc:sldChg chg="addSp delSp modSp mod ord">
        <pc:chgData name="Pum Christina" userId="a82e7e0d-e68d-43fd-9ce2-ebf69d9ea0b4" providerId="ADAL" clId="{C74C004E-2192-4A0B-857F-355394A13FB5}" dt="2026-04-28T10:03:48.782" v="392"/>
        <pc:sldMkLst>
          <pc:docMk/>
          <pc:sldMk cId="4269955414" sldId="2335"/>
        </pc:sldMkLst>
        <pc:spChg chg="add mod">
          <ac:chgData name="Pum Christina" userId="a82e7e0d-e68d-43fd-9ce2-ebf69d9ea0b4" providerId="ADAL" clId="{C74C004E-2192-4A0B-857F-355394A13FB5}" dt="2026-04-28T09:33:40.497" v="250"/>
          <ac:spMkLst>
            <pc:docMk/>
            <pc:sldMk cId="4269955414" sldId="2335"/>
            <ac:spMk id="5" creationId="{B14EAD1C-5A02-155B-30AF-7A3298F7AB7C}"/>
          </ac:spMkLst>
        </pc:spChg>
      </pc:sldChg>
      <pc:sldChg chg="addSp modSp add mod modClrScheme modAnim chgLayout">
        <pc:chgData name="Pum Christina" userId="a82e7e0d-e68d-43fd-9ce2-ebf69d9ea0b4" providerId="ADAL" clId="{C74C004E-2192-4A0B-857F-355394A13FB5}" dt="2026-04-29T05:50:41.257" v="1196" actId="20577"/>
        <pc:sldMkLst>
          <pc:docMk/>
          <pc:sldMk cId="413383883" sldId="2384"/>
        </pc:sldMkLst>
        <pc:spChg chg="mod ord">
          <ac:chgData name="Pum Christina" userId="a82e7e0d-e68d-43fd-9ce2-ebf69d9ea0b4" providerId="ADAL" clId="{C74C004E-2192-4A0B-857F-355394A13FB5}" dt="2026-04-29T05:49:33.176" v="1183" actId="20577"/>
          <ac:spMkLst>
            <pc:docMk/>
            <pc:sldMk cId="413383883" sldId="2384"/>
            <ac:spMk id="2" creationId="{FB7F2D3B-ABA7-77DC-E5E4-D290751DF0F2}"/>
          </ac:spMkLst>
        </pc:spChg>
        <pc:spChg chg="mod ord">
          <ac:chgData name="Pum Christina" userId="a82e7e0d-e68d-43fd-9ce2-ebf69d9ea0b4" providerId="ADAL" clId="{C74C004E-2192-4A0B-857F-355394A13FB5}" dt="2026-04-29T05:50:28.286" v="1192" actId="21"/>
          <ac:spMkLst>
            <pc:docMk/>
            <pc:sldMk cId="413383883" sldId="2384"/>
            <ac:spMk id="3" creationId="{707ED1B6-CE83-C13B-4A8F-1C6C252389D2}"/>
          </ac:spMkLst>
        </pc:spChg>
        <pc:spChg chg="add mod">
          <ac:chgData name="Pum Christina" userId="a82e7e0d-e68d-43fd-9ce2-ebf69d9ea0b4" providerId="ADAL" clId="{C74C004E-2192-4A0B-857F-355394A13FB5}" dt="2026-04-29T05:49:25.092" v="1179"/>
          <ac:spMkLst>
            <pc:docMk/>
            <pc:sldMk cId="413383883" sldId="2384"/>
            <ac:spMk id="4" creationId="{E3FC8507-5234-9696-630C-1D4A876AADF1}"/>
          </ac:spMkLst>
        </pc:spChg>
        <pc:spChg chg="add mod">
          <ac:chgData name="Pum Christina" userId="a82e7e0d-e68d-43fd-9ce2-ebf69d9ea0b4" providerId="ADAL" clId="{C74C004E-2192-4A0B-857F-355394A13FB5}" dt="2026-04-29T05:50:41.257" v="1196" actId="20577"/>
          <ac:spMkLst>
            <pc:docMk/>
            <pc:sldMk cId="413383883" sldId="2384"/>
            <ac:spMk id="6" creationId="{838C5058-CD36-919B-A8BD-9961D130030E}"/>
          </ac:spMkLst>
        </pc:spChg>
        <pc:picChg chg="add mod">
          <ac:chgData name="Pum Christina" userId="a82e7e0d-e68d-43fd-9ce2-ebf69d9ea0b4" providerId="ADAL" clId="{C74C004E-2192-4A0B-857F-355394A13FB5}" dt="2026-04-29T05:50:12.653" v="1189" actId="1076"/>
          <ac:picMkLst>
            <pc:docMk/>
            <pc:sldMk cId="413383883" sldId="2384"/>
            <ac:picMk id="5" creationId="{A4013FA4-DC2B-D0CA-934F-0094CBA35D12}"/>
          </ac:picMkLst>
        </pc:picChg>
      </pc:sldChg>
      <pc:sldChg chg="addSp modSp add mod ord modTransition modNotesTx">
        <pc:chgData name="Pum Christina" userId="a82e7e0d-e68d-43fd-9ce2-ebf69d9ea0b4" providerId="ADAL" clId="{C74C004E-2192-4A0B-857F-355394A13FB5}" dt="2026-04-29T05:55:04.497" v="1211" actId="20577"/>
        <pc:sldMkLst>
          <pc:docMk/>
          <pc:sldMk cId="1267669344" sldId="2438"/>
        </pc:sldMkLst>
        <pc:spChg chg="add mod">
          <ac:chgData name="Pum Christina" userId="a82e7e0d-e68d-43fd-9ce2-ebf69d9ea0b4" providerId="ADAL" clId="{C74C004E-2192-4A0B-857F-355394A13FB5}" dt="2026-04-29T05:52:08.777" v="1204"/>
          <ac:spMkLst>
            <pc:docMk/>
            <pc:sldMk cId="1267669344" sldId="2438"/>
            <ac:spMk id="2" creationId="{19121F6C-D315-B719-49AB-CD2372670BCC}"/>
          </ac:spMkLst>
        </pc:spChg>
        <pc:spChg chg="mod">
          <ac:chgData name="Pum Christina" userId="a82e7e0d-e68d-43fd-9ce2-ebf69d9ea0b4" providerId="ADAL" clId="{C74C004E-2192-4A0B-857F-355394A13FB5}" dt="2026-04-28T09:36:42.640" v="326" actId="27636"/>
          <ac:spMkLst>
            <pc:docMk/>
            <pc:sldMk cId="1267669344" sldId="2438"/>
            <ac:spMk id="5122" creationId="{E1A7DE2F-5D9A-AD4D-2B15-186BA483A1EE}"/>
          </ac:spMkLst>
        </pc:spChg>
      </pc:sldChg>
      <pc:sldChg chg="addSp delSp modSp new mod modNotesTx">
        <pc:chgData name="Pum Christina" userId="a82e7e0d-e68d-43fd-9ce2-ebf69d9ea0b4" providerId="ADAL" clId="{C74C004E-2192-4A0B-857F-355394A13FB5}" dt="2026-04-28T10:26:41.208" v="724"/>
        <pc:sldMkLst>
          <pc:docMk/>
          <pc:sldMk cId="27504785" sldId="2462"/>
        </pc:sldMkLst>
        <pc:spChg chg="mod">
          <ac:chgData name="Pum Christina" userId="a82e7e0d-e68d-43fd-9ce2-ebf69d9ea0b4" providerId="ADAL" clId="{C74C004E-2192-4A0B-857F-355394A13FB5}" dt="2026-04-28T10:14:39.744" v="415"/>
          <ac:spMkLst>
            <pc:docMk/>
            <pc:sldMk cId="27504785" sldId="2462"/>
            <ac:spMk id="2" creationId="{9C21035E-9E74-7B70-08BB-113E8BDD539A}"/>
          </ac:spMkLst>
        </pc:spChg>
        <pc:spChg chg="add mod">
          <ac:chgData name="Pum Christina" userId="a82e7e0d-e68d-43fd-9ce2-ebf69d9ea0b4" providerId="ADAL" clId="{C74C004E-2192-4A0B-857F-355394A13FB5}" dt="2026-04-28T10:26:41.208" v="724"/>
          <ac:spMkLst>
            <pc:docMk/>
            <pc:sldMk cId="27504785" sldId="2462"/>
            <ac:spMk id="10" creationId="{49EF3BA5-3C9D-E16B-9DB4-8D9867CD7AA4}"/>
          </ac:spMkLst>
        </pc:spChg>
        <pc:graphicFrameChg chg="add mod modGraphic">
          <ac:chgData name="Pum Christina" userId="a82e7e0d-e68d-43fd-9ce2-ebf69d9ea0b4" providerId="ADAL" clId="{C74C004E-2192-4A0B-857F-355394A13FB5}" dt="2026-04-28T10:21:13.548" v="621" actId="20577"/>
          <ac:graphicFrameMkLst>
            <pc:docMk/>
            <pc:sldMk cId="27504785" sldId="2462"/>
            <ac:graphicFrameMk id="9" creationId="{758A9244-00D6-9574-D0C4-6EDDD7CED9A2}"/>
          </ac:graphicFrameMkLst>
        </pc:graphicFrameChg>
      </pc:sldChg>
      <pc:sldChg chg="addSp delSp modSp new mod ord modClrScheme chgLayout modNotesTx">
        <pc:chgData name="Pum Christina" userId="a82e7e0d-e68d-43fd-9ce2-ebf69d9ea0b4" providerId="ADAL" clId="{C74C004E-2192-4A0B-857F-355394A13FB5}" dt="2026-04-29T05:47:57.734" v="1175" actId="20577"/>
        <pc:sldMkLst>
          <pc:docMk/>
          <pc:sldMk cId="3413856195" sldId="2463"/>
        </pc:sldMkLst>
        <pc:spChg chg="mod ord">
          <ac:chgData name="Pum Christina" userId="a82e7e0d-e68d-43fd-9ce2-ebf69d9ea0b4" providerId="ADAL" clId="{C74C004E-2192-4A0B-857F-355394A13FB5}" dt="2026-04-28T10:36:13.747" v="847" actId="700"/>
          <ac:spMkLst>
            <pc:docMk/>
            <pc:sldMk cId="3413856195" sldId="2463"/>
            <ac:spMk id="2" creationId="{709D5D9A-5B0B-361B-638C-473DEC35C015}"/>
          </ac:spMkLst>
        </pc:spChg>
        <pc:spChg chg="mod ord">
          <ac:chgData name="Pum Christina" userId="a82e7e0d-e68d-43fd-9ce2-ebf69d9ea0b4" providerId="ADAL" clId="{C74C004E-2192-4A0B-857F-355394A13FB5}" dt="2026-04-28T10:36:13.747" v="847" actId="700"/>
          <ac:spMkLst>
            <pc:docMk/>
            <pc:sldMk cId="3413856195" sldId="2463"/>
            <ac:spMk id="4" creationId="{51842626-F96B-1461-91E2-2B97BDFAE052}"/>
          </ac:spMkLst>
        </pc:spChg>
        <pc:spChg chg="add mod ord">
          <ac:chgData name="Pum Christina" userId="a82e7e0d-e68d-43fd-9ce2-ebf69d9ea0b4" providerId="ADAL" clId="{C74C004E-2192-4A0B-857F-355394A13FB5}" dt="2026-04-29T05:47:57.734" v="1175" actId="20577"/>
          <ac:spMkLst>
            <pc:docMk/>
            <pc:sldMk cId="3413856195" sldId="2463"/>
            <ac:spMk id="7" creationId="{83993E84-9573-056F-2D17-57D3C77CDC3F}"/>
          </ac:spMkLst>
        </pc:spChg>
        <pc:spChg chg="add mod ord">
          <ac:chgData name="Pum Christina" userId="a82e7e0d-e68d-43fd-9ce2-ebf69d9ea0b4" providerId="ADAL" clId="{C74C004E-2192-4A0B-857F-355394A13FB5}" dt="2026-04-28T10:46:05.859" v="931" actId="255"/>
          <ac:spMkLst>
            <pc:docMk/>
            <pc:sldMk cId="3413856195" sldId="2463"/>
            <ac:spMk id="8" creationId="{051F0CD1-4834-F5A0-8FD4-F2BAC40D73AA}"/>
          </ac:spMkLst>
        </pc:spChg>
        <pc:spChg chg="add mod ord">
          <ac:chgData name="Pum Christina" userId="a82e7e0d-e68d-43fd-9ce2-ebf69d9ea0b4" providerId="ADAL" clId="{C74C004E-2192-4A0B-857F-355394A13FB5}" dt="2026-04-28T10:36:44.433" v="857" actId="167"/>
          <ac:spMkLst>
            <pc:docMk/>
            <pc:sldMk cId="3413856195" sldId="2463"/>
            <ac:spMk id="9" creationId="{CFE205B9-5026-FB4B-A09C-867290539E04}"/>
          </ac:spMkLst>
        </pc:spChg>
        <pc:spChg chg="add mod ord">
          <ac:chgData name="Pum Christina" userId="a82e7e0d-e68d-43fd-9ce2-ebf69d9ea0b4" providerId="ADAL" clId="{C74C004E-2192-4A0B-857F-355394A13FB5}" dt="2026-04-28T10:36:44.433" v="857" actId="167"/>
          <ac:spMkLst>
            <pc:docMk/>
            <pc:sldMk cId="3413856195" sldId="2463"/>
            <ac:spMk id="10" creationId="{5E0007CA-F5F9-C164-05A0-5D903AE31926}"/>
          </ac:spMkLst>
        </pc:spChg>
        <pc:spChg chg="add mod">
          <ac:chgData name="Pum Christina" userId="a82e7e0d-e68d-43fd-9ce2-ebf69d9ea0b4" providerId="ADAL" clId="{C74C004E-2192-4A0B-857F-355394A13FB5}" dt="2026-04-28T10:36:55.344" v="859"/>
          <ac:spMkLst>
            <pc:docMk/>
            <pc:sldMk cId="3413856195" sldId="2463"/>
            <ac:spMk id="11" creationId="{BAA322BD-2C91-D7E5-511A-5DF3B874CA44}"/>
          </ac:spMkLst>
        </pc:spChg>
      </pc:sldChg>
      <pc:sldChg chg="addSp delSp modSp new mod modClrScheme chgLayout modNotesTx">
        <pc:chgData name="Pum Christina" userId="a82e7e0d-e68d-43fd-9ce2-ebf69d9ea0b4" providerId="ADAL" clId="{C74C004E-2192-4A0B-857F-355394A13FB5}" dt="2026-04-30T07:05:35.698" v="1633" actId="20577"/>
        <pc:sldMkLst>
          <pc:docMk/>
          <pc:sldMk cId="1327099096" sldId="2464"/>
        </pc:sldMkLst>
        <pc:spChg chg="mod ord">
          <ac:chgData name="Pum Christina" userId="a82e7e0d-e68d-43fd-9ce2-ebf69d9ea0b4" providerId="ADAL" clId="{C74C004E-2192-4A0B-857F-355394A13FB5}" dt="2026-04-28T10:46:25.555" v="933" actId="700"/>
          <ac:spMkLst>
            <pc:docMk/>
            <pc:sldMk cId="1327099096" sldId="2464"/>
            <ac:spMk id="2" creationId="{28115EBE-30E8-3F48-68A7-F77E7E962835}"/>
          </ac:spMkLst>
        </pc:spChg>
        <pc:spChg chg="mod ord">
          <ac:chgData name="Pum Christina" userId="a82e7e0d-e68d-43fd-9ce2-ebf69d9ea0b4" providerId="ADAL" clId="{C74C004E-2192-4A0B-857F-355394A13FB5}" dt="2026-04-28T10:46:25.555" v="933" actId="700"/>
          <ac:spMkLst>
            <pc:docMk/>
            <pc:sldMk cId="1327099096" sldId="2464"/>
            <ac:spMk id="4" creationId="{30DFA76F-06E4-8721-A240-26AF2739BF4D}"/>
          </ac:spMkLst>
        </pc:spChg>
        <pc:spChg chg="add mod ord">
          <ac:chgData name="Pum Christina" userId="a82e7e0d-e68d-43fd-9ce2-ebf69d9ea0b4" providerId="ADAL" clId="{C74C004E-2192-4A0B-857F-355394A13FB5}" dt="2026-04-28T10:46:47.738" v="969" actId="20577"/>
          <ac:spMkLst>
            <pc:docMk/>
            <pc:sldMk cId="1327099096" sldId="2464"/>
            <ac:spMk id="7" creationId="{6EF7DD56-F609-7D72-E81D-2969A1ED0934}"/>
          </ac:spMkLst>
        </pc:spChg>
        <pc:spChg chg="add mod ord">
          <ac:chgData name="Pum Christina" userId="a82e7e0d-e68d-43fd-9ce2-ebf69d9ea0b4" providerId="ADAL" clId="{C74C004E-2192-4A0B-857F-355394A13FB5}" dt="2026-04-28T11:04:04.209" v="1014" actId="14100"/>
          <ac:spMkLst>
            <pc:docMk/>
            <pc:sldMk cId="1327099096" sldId="2464"/>
            <ac:spMk id="8" creationId="{FB525C33-D929-7939-0CD3-53E5264AF8A7}"/>
          </ac:spMkLst>
        </pc:spChg>
        <pc:spChg chg="add mod">
          <ac:chgData name="Pum Christina" userId="a82e7e0d-e68d-43fd-9ce2-ebf69d9ea0b4" providerId="ADAL" clId="{C74C004E-2192-4A0B-857F-355394A13FB5}" dt="2026-04-28T10:46:35.763" v="935"/>
          <ac:spMkLst>
            <pc:docMk/>
            <pc:sldMk cId="1327099096" sldId="2464"/>
            <ac:spMk id="9" creationId="{F9400CBF-21DE-EE0A-A053-B9432BF59A76}"/>
          </ac:spMkLst>
        </pc:spChg>
        <pc:graphicFrameChg chg="add mod modGraphic">
          <ac:chgData name="Pum Christina" userId="a82e7e0d-e68d-43fd-9ce2-ebf69d9ea0b4" providerId="ADAL" clId="{C74C004E-2192-4A0B-857F-355394A13FB5}" dt="2026-04-28T11:07:34.101" v="1040" actId="1076"/>
          <ac:graphicFrameMkLst>
            <pc:docMk/>
            <pc:sldMk cId="1327099096" sldId="2464"/>
            <ac:graphicFrameMk id="10" creationId="{737ED41C-3C67-B524-0CCF-27DD11F22A47}"/>
          </ac:graphicFrameMkLst>
        </pc:graphicFrameChg>
      </pc:sldChg>
      <pc:sldChg chg="modSp add mod modNotesTx">
        <pc:chgData name="Pum Christina" userId="a82e7e0d-e68d-43fd-9ce2-ebf69d9ea0b4" providerId="ADAL" clId="{C74C004E-2192-4A0B-857F-355394A13FB5}" dt="2026-04-28T11:14:11.654" v="1150" actId="20577"/>
        <pc:sldMkLst>
          <pc:docMk/>
          <pc:sldMk cId="861935785" sldId="2465"/>
        </pc:sldMkLst>
        <pc:spChg chg="mod">
          <ac:chgData name="Pum Christina" userId="a82e7e0d-e68d-43fd-9ce2-ebf69d9ea0b4" providerId="ADAL" clId="{C74C004E-2192-4A0B-857F-355394A13FB5}" dt="2026-04-28T11:08:44.171" v="1047"/>
          <ac:spMkLst>
            <pc:docMk/>
            <pc:sldMk cId="861935785" sldId="2465"/>
            <ac:spMk id="6" creationId="{F35274D6-32F4-7085-424C-70DF7AD5770F}"/>
          </ac:spMkLst>
        </pc:spChg>
        <pc:spChg chg="mod">
          <ac:chgData name="Pum Christina" userId="a82e7e0d-e68d-43fd-9ce2-ebf69d9ea0b4" providerId="ADAL" clId="{C74C004E-2192-4A0B-857F-355394A13FB5}" dt="2026-04-28T11:10:41.513" v="1107" actId="14100"/>
          <ac:spMkLst>
            <pc:docMk/>
            <pc:sldMk cId="861935785" sldId="2465"/>
            <ac:spMk id="24" creationId="{E2785791-BF91-3E22-B0DA-6D4755526725}"/>
          </ac:spMkLst>
        </pc:spChg>
      </pc:sldChg>
      <pc:sldChg chg="modSp new mod">
        <pc:chgData name="Pum Christina" userId="a82e7e0d-e68d-43fd-9ce2-ebf69d9ea0b4" providerId="ADAL" clId="{C74C004E-2192-4A0B-857F-355394A13FB5}" dt="2026-04-29T09:20:47.425" v="1585" actId="14100"/>
        <pc:sldMkLst>
          <pc:docMk/>
          <pc:sldMk cId="683324678" sldId="2466"/>
        </pc:sldMkLst>
        <pc:spChg chg="mod">
          <ac:chgData name="Pum Christina" userId="a82e7e0d-e68d-43fd-9ce2-ebf69d9ea0b4" providerId="ADAL" clId="{C74C004E-2192-4A0B-857F-355394A13FB5}" dt="2026-04-29T08:52:39.927" v="1249" actId="20577"/>
          <ac:spMkLst>
            <pc:docMk/>
            <pc:sldMk cId="683324678" sldId="2466"/>
            <ac:spMk id="2" creationId="{7BFDF70E-A032-B8A7-48EE-59238F88A416}"/>
          </ac:spMkLst>
        </pc:spChg>
        <pc:spChg chg="mod">
          <ac:chgData name="Pum Christina" userId="a82e7e0d-e68d-43fd-9ce2-ebf69d9ea0b4" providerId="ADAL" clId="{C74C004E-2192-4A0B-857F-355394A13FB5}" dt="2026-04-29T09:20:47.425" v="1585" actId="14100"/>
          <ac:spMkLst>
            <pc:docMk/>
            <pc:sldMk cId="683324678" sldId="2466"/>
            <ac:spMk id="3" creationId="{DD4A50C3-2455-C576-6F54-FED4DD1B2E60}"/>
          </ac:spMkLst>
        </pc:spChg>
      </pc:sldChg>
      <pc:sldMasterChg chg="delSldLayout modSldLayout">
        <pc:chgData name="Pum Christina" userId="a82e7e0d-e68d-43fd-9ce2-ebf69d9ea0b4" providerId="ADAL" clId="{C74C004E-2192-4A0B-857F-355394A13FB5}" dt="2026-04-29T09:21:44.052" v="1588" actId="478"/>
        <pc:sldMasterMkLst>
          <pc:docMk/>
          <pc:sldMasterMk cId="2757510961" sldId="2147483648"/>
        </pc:sldMasterMkLst>
        <pc:sldLayoutChg chg="addSp delSp modSp mod">
          <pc:chgData name="Pum Christina" userId="a82e7e0d-e68d-43fd-9ce2-ebf69d9ea0b4" providerId="ADAL" clId="{C74C004E-2192-4A0B-857F-355394A13FB5}" dt="2026-04-28T10:14:48.475" v="417"/>
          <pc:sldLayoutMkLst>
            <pc:docMk/>
            <pc:sldMasterMk cId="2757510961" sldId="2147483648"/>
            <pc:sldLayoutMk cId="389710707" sldId="2147483650"/>
          </pc:sldLayoutMkLst>
          <pc:spChg chg="add mod">
            <ac:chgData name="Pum Christina" userId="a82e7e0d-e68d-43fd-9ce2-ebf69d9ea0b4" providerId="ADAL" clId="{C74C004E-2192-4A0B-857F-355394A13FB5}" dt="2026-04-28T10:14:48.475" v="417"/>
            <ac:spMkLst>
              <pc:docMk/>
              <pc:sldMasterMk cId="2757510961" sldId="2147483648"/>
              <pc:sldLayoutMk cId="389710707" sldId="2147483650"/>
              <ac:spMk id="4" creationId="{090DD66F-9C20-2C36-696A-0C684DE584D5}"/>
            </ac:spMkLst>
          </pc:spChg>
        </pc:sldLayoutChg>
        <pc:sldLayoutChg chg="addSp delSp modSp mod">
          <pc:chgData name="Pum Christina" userId="a82e7e0d-e68d-43fd-9ce2-ebf69d9ea0b4" providerId="ADAL" clId="{C74C004E-2192-4A0B-857F-355394A13FB5}" dt="2026-04-28T10:14:51.834" v="419"/>
          <pc:sldLayoutMkLst>
            <pc:docMk/>
            <pc:sldMasterMk cId="2757510961" sldId="2147483648"/>
            <pc:sldLayoutMk cId="3811066653" sldId="2147483652"/>
          </pc:sldLayoutMkLst>
          <pc:spChg chg="add mod">
            <ac:chgData name="Pum Christina" userId="a82e7e0d-e68d-43fd-9ce2-ebf69d9ea0b4" providerId="ADAL" clId="{C74C004E-2192-4A0B-857F-355394A13FB5}" dt="2026-04-28T10:14:51.834" v="419"/>
            <ac:spMkLst>
              <pc:docMk/>
              <pc:sldMasterMk cId="2757510961" sldId="2147483648"/>
              <pc:sldLayoutMk cId="3811066653" sldId="2147483652"/>
              <ac:spMk id="2" creationId="{8EFBD6DD-A96A-353D-25C4-60A05E059778}"/>
            </ac:spMkLst>
          </pc:spChg>
        </pc:sldLayoutChg>
        <pc:sldLayoutChg chg="addSp delSp modSp mod">
          <pc:chgData name="Pum Christina" userId="a82e7e0d-e68d-43fd-9ce2-ebf69d9ea0b4" providerId="ADAL" clId="{C74C004E-2192-4A0B-857F-355394A13FB5}" dt="2026-04-28T10:14:54.516" v="421"/>
          <pc:sldLayoutMkLst>
            <pc:docMk/>
            <pc:sldMasterMk cId="2757510961" sldId="2147483648"/>
            <pc:sldLayoutMk cId="2455201701" sldId="2147483653"/>
          </pc:sldLayoutMkLst>
          <pc:spChg chg="add mod">
            <ac:chgData name="Pum Christina" userId="a82e7e0d-e68d-43fd-9ce2-ebf69d9ea0b4" providerId="ADAL" clId="{C74C004E-2192-4A0B-857F-355394A13FB5}" dt="2026-04-28T10:14:54.516" v="421"/>
            <ac:spMkLst>
              <pc:docMk/>
              <pc:sldMasterMk cId="2757510961" sldId="2147483648"/>
              <pc:sldLayoutMk cId="2455201701" sldId="2147483653"/>
              <ac:spMk id="2" creationId="{ABCC457F-47FE-0230-B68B-0B6084067F21}"/>
            </ac:spMkLst>
          </pc:spChg>
        </pc:sldLayoutChg>
        <pc:sldLayoutChg chg="addSp delSp modSp mod">
          <pc:chgData name="Pum Christina" userId="a82e7e0d-e68d-43fd-9ce2-ebf69d9ea0b4" providerId="ADAL" clId="{C74C004E-2192-4A0B-857F-355394A13FB5}" dt="2026-04-28T10:14:57.739" v="423"/>
          <pc:sldLayoutMkLst>
            <pc:docMk/>
            <pc:sldMasterMk cId="2757510961" sldId="2147483648"/>
            <pc:sldLayoutMk cId="1597654830" sldId="2147483656"/>
          </pc:sldLayoutMkLst>
          <pc:spChg chg="add mod">
            <ac:chgData name="Pum Christina" userId="a82e7e0d-e68d-43fd-9ce2-ebf69d9ea0b4" providerId="ADAL" clId="{C74C004E-2192-4A0B-857F-355394A13FB5}" dt="2026-04-28T10:14:57.739" v="423"/>
            <ac:spMkLst>
              <pc:docMk/>
              <pc:sldMasterMk cId="2757510961" sldId="2147483648"/>
              <pc:sldLayoutMk cId="1597654830" sldId="2147483656"/>
              <ac:spMk id="5" creationId="{D2BA50C8-369F-9C9C-C0CF-B1C8F164A7E3}"/>
            </ac:spMkLst>
          </pc:spChg>
        </pc:sldLayoutChg>
        <pc:sldLayoutChg chg="addSp delSp modSp mod">
          <pc:chgData name="Pum Christina" userId="a82e7e0d-e68d-43fd-9ce2-ebf69d9ea0b4" providerId="ADAL" clId="{C74C004E-2192-4A0B-857F-355394A13FB5}" dt="2026-04-28T10:15:00.909" v="425"/>
          <pc:sldLayoutMkLst>
            <pc:docMk/>
            <pc:sldMasterMk cId="2757510961" sldId="2147483648"/>
            <pc:sldLayoutMk cId="3820498900" sldId="2147483657"/>
          </pc:sldLayoutMkLst>
          <pc:spChg chg="add mod">
            <ac:chgData name="Pum Christina" userId="a82e7e0d-e68d-43fd-9ce2-ebf69d9ea0b4" providerId="ADAL" clId="{C74C004E-2192-4A0B-857F-355394A13FB5}" dt="2026-04-28T10:15:00.909" v="425"/>
            <ac:spMkLst>
              <pc:docMk/>
              <pc:sldMasterMk cId="2757510961" sldId="2147483648"/>
              <pc:sldLayoutMk cId="3820498900" sldId="2147483657"/>
              <ac:spMk id="5" creationId="{C33E0E64-D56C-DA18-BC99-D53B26BFDF8E}"/>
            </ac:spMkLst>
          </pc:spChg>
        </pc:sldLayoutChg>
        <pc:sldLayoutChg chg="delSp mod">
          <pc:chgData name="Pum Christina" userId="a82e7e0d-e68d-43fd-9ce2-ebf69d9ea0b4" providerId="ADAL" clId="{C74C004E-2192-4A0B-857F-355394A13FB5}" dt="2026-04-29T09:21:44.052" v="1588" actId="478"/>
          <pc:sldLayoutMkLst>
            <pc:docMk/>
            <pc:sldMasterMk cId="2757510961" sldId="2147483648"/>
            <pc:sldLayoutMk cId="3870480742" sldId="2147483660"/>
          </pc:sldLayoutMkLst>
        </pc:sldLayout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p29281\AppData\Local\Microsoft\Olk\Attachments\ooa-37e399a0-60e8-448c-878a-20e4e2883654\e55dc665dacb07c7c4089cce7741139b508f3e19305b990f27f1a45fbd2e8b02\Externe_Kosten_Daten_Grafik.xls.xlsx"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a:t>Modal Split Österreich - 2024</a:t>
            </a:r>
          </a:p>
          <a:p>
            <a:pPr>
              <a:defRPr/>
            </a:pP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Sheet1!$B$1</c:f>
              <c:strCache>
                <c:ptCount val="1"/>
                <c:pt idx="0">
                  <c:v>Transportleistung</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BB7E-49B3-B680-022D71558A2D}"/>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BB7E-49B3-B680-022D71558A2D}"/>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BB7E-49B3-B680-022D71558A2D}"/>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BB7E-49B3-B680-022D71558A2D}"/>
              </c:ext>
            </c:extLst>
          </c:dPt>
          <c:dLbls>
            <c:dLbl>
              <c:idx val="0"/>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extLst>
                <c:ext xmlns:c16="http://schemas.microsoft.com/office/drawing/2014/chart" uri="{C3380CC4-5D6E-409C-BE32-E72D297353CC}">
                  <c16:uniqueId val="{00000001-BB7E-49B3-B680-022D71558A2D}"/>
                </c:ext>
              </c:extLst>
            </c:dLbl>
            <c:dLbl>
              <c:idx val="1"/>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extLst>
                <c:ext xmlns:c16="http://schemas.microsoft.com/office/drawing/2014/chart" uri="{C3380CC4-5D6E-409C-BE32-E72D297353CC}">
                  <c16:uniqueId val="{00000003-BB7E-49B3-B680-022D71558A2D}"/>
                </c:ext>
              </c:extLst>
            </c:dLbl>
            <c:dLbl>
              <c:idx val="2"/>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extLst>
                <c:ext xmlns:c16="http://schemas.microsoft.com/office/drawing/2014/chart" uri="{C3380CC4-5D6E-409C-BE32-E72D297353CC}">
                  <c16:uniqueId val="{00000005-BB7E-49B3-B680-022D71558A2D}"/>
                </c:ext>
              </c:extLst>
            </c:dLbl>
            <c:numFmt formatCode="0.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Straße</c:v>
                </c:pt>
                <c:pt idx="1">
                  <c:v>Schiene</c:v>
                </c:pt>
                <c:pt idx="2">
                  <c:v>Wasserstraße</c:v>
                </c:pt>
              </c:strCache>
            </c:strRef>
          </c:cat>
          <c:val>
            <c:numRef>
              <c:f>Sheet1!$B$2:$B$4</c:f>
              <c:numCache>
                <c:formatCode>0.00%</c:formatCode>
                <c:ptCount val="3"/>
                <c:pt idx="0">
                  <c:v>0.67800000000000005</c:v>
                </c:pt>
                <c:pt idx="1">
                  <c:v>0.30299999999999999</c:v>
                </c:pt>
                <c:pt idx="2">
                  <c:v>1.9E-2</c:v>
                </c:pt>
              </c:numCache>
            </c:numRef>
          </c:val>
          <c:extLst>
            <c:ext xmlns:c16="http://schemas.microsoft.com/office/drawing/2014/chart" uri="{C3380CC4-5D6E-409C-BE32-E72D297353CC}">
              <c16:uniqueId val="{00000008-BB7E-49B3-B680-022D71558A2D}"/>
            </c:ext>
          </c:extLst>
        </c:ser>
        <c:dLbls>
          <c:dLblPos val="bestFit"/>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nn-NO" dirty="0"/>
              <a:t>Modal Split EU 27 - 2024</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Sheet1!$B$1</c:f>
              <c:strCache>
                <c:ptCount val="1"/>
                <c:pt idx="0">
                  <c:v>Modal Split EU 27 - 2022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51EA-4635-9D41-1C45A1134629}"/>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51EA-4635-9D41-1C45A1134629}"/>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51EA-4635-9D41-1C45A1134629}"/>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Straße</c:v>
                </c:pt>
                <c:pt idx="1">
                  <c:v>Schiene</c:v>
                </c:pt>
                <c:pt idx="2">
                  <c:v>Wasserstraße</c:v>
                </c:pt>
              </c:strCache>
            </c:strRef>
          </c:cat>
          <c:val>
            <c:numRef>
              <c:f>Sheet1!$B$2:$B$4</c:f>
              <c:numCache>
                <c:formatCode>General</c:formatCode>
                <c:ptCount val="3"/>
                <c:pt idx="0">
                  <c:v>78.2</c:v>
                </c:pt>
                <c:pt idx="1">
                  <c:v>16.600000000000001</c:v>
                </c:pt>
                <c:pt idx="2">
                  <c:v>5.2</c:v>
                </c:pt>
              </c:numCache>
            </c:numRef>
          </c:val>
          <c:extLst>
            <c:ext xmlns:c16="http://schemas.microsoft.com/office/drawing/2014/chart" uri="{C3380CC4-5D6E-409C-BE32-E72D297353CC}">
              <c16:uniqueId val="{00000006-51EA-4635-9D41-1C45A1134629}"/>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nn-NO" dirty="0"/>
              <a:t>Modal Split Niederlande - 2024</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Sheet1!$B$1</c:f>
              <c:strCache>
                <c:ptCount val="1"/>
                <c:pt idx="0">
                  <c:v>Modal Split Niederlande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1012-460F-9969-018E7F5F4322}"/>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1012-460F-9969-018E7F5F4322}"/>
              </c:ext>
            </c:extLst>
          </c:dPt>
          <c:dPt>
            <c:idx val="2"/>
            <c:bubble3D val="0"/>
            <c:spPr>
              <a:solidFill>
                <a:schemeClr val="accent2"/>
              </a:solidFill>
              <a:ln w="19050">
                <a:solidFill>
                  <a:schemeClr val="lt1"/>
                </a:solidFill>
              </a:ln>
              <a:effectLst/>
            </c:spPr>
            <c:extLst>
              <c:ext xmlns:c16="http://schemas.microsoft.com/office/drawing/2014/chart" uri="{C3380CC4-5D6E-409C-BE32-E72D297353CC}">
                <c16:uniqueId val="{00000005-1012-460F-9969-018E7F5F4322}"/>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Straße</c:v>
                </c:pt>
                <c:pt idx="1">
                  <c:v>Wasserstraße</c:v>
                </c:pt>
                <c:pt idx="2">
                  <c:v>Schiene</c:v>
                </c:pt>
              </c:strCache>
            </c:strRef>
          </c:cat>
          <c:val>
            <c:numRef>
              <c:f>Sheet1!$B$2:$B$4</c:f>
              <c:numCache>
                <c:formatCode>General</c:formatCode>
                <c:ptCount val="3"/>
                <c:pt idx="0">
                  <c:v>53.7</c:v>
                </c:pt>
                <c:pt idx="1">
                  <c:v>40.4</c:v>
                </c:pt>
                <c:pt idx="2">
                  <c:v>5.9</c:v>
                </c:pt>
              </c:numCache>
            </c:numRef>
          </c:val>
          <c:extLst>
            <c:ext xmlns:c16="http://schemas.microsoft.com/office/drawing/2014/chart" uri="{C3380CC4-5D6E-409C-BE32-E72D297353CC}">
              <c16:uniqueId val="{00000006-1012-460F-9969-018E7F5F4322}"/>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4625163446476069E-2"/>
          <c:y val="0.12061788617886179"/>
          <c:w val="0.91937981183423012"/>
          <c:h val="0.80394059279175467"/>
        </c:manualLayout>
      </c:layout>
      <c:barChart>
        <c:barDir val="col"/>
        <c:grouping val="stacked"/>
        <c:varyColors val="0"/>
        <c:ser>
          <c:idx val="0"/>
          <c:order val="0"/>
          <c:tx>
            <c:strRef>
              <c:f>'summary freight EU27'!$N$19</c:f>
              <c:strCache>
                <c:ptCount val="1"/>
                <c:pt idx="0">
                  <c:v>Unfälle</c:v>
                </c:pt>
              </c:strCache>
            </c:strRef>
          </c:tx>
          <c:spPr>
            <a:solidFill>
              <a:srgbClr val="C00000"/>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EU27'!$N$20:$N$23</c:f>
              <c:numCache>
                <c:formatCode>0.0</c:formatCode>
                <c:ptCount val="4"/>
                <c:pt idx="0">
                  <c:v>4.5013401674923603</c:v>
                </c:pt>
                <c:pt idx="1">
                  <c:v>0.53695158688251787</c:v>
                </c:pt>
                <c:pt idx="2">
                  <c:v>0.33042421213752299</c:v>
                </c:pt>
                <c:pt idx="3">
                  <c:v>0</c:v>
                </c:pt>
              </c:numCache>
            </c:numRef>
          </c:val>
          <c:extLst>
            <c:ext xmlns:c16="http://schemas.microsoft.com/office/drawing/2014/chart" uri="{C3380CC4-5D6E-409C-BE32-E72D297353CC}">
              <c16:uniqueId val="{00000000-5F5F-4D8A-B8DB-9E06B8FFC7F0}"/>
            </c:ext>
          </c:extLst>
        </c:ser>
        <c:ser>
          <c:idx val="1"/>
          <c:order val="1"/>
          <c:tx>
            <c:strRef>
              <c:f>'summary freight EU27'!$O$19</c:f>
              <c:strCache>
                <c:ptCount val="1"/>
                <c:pt idx="0">
                  <c:v>Lärm</c:v>
                </c:pt>
              </c:strCache>
            </c:strRef>
          </c:tx>
          <c:spPr>
            <a:solidFill>
              <a:schemeClr val="accent2">
                <a:lumMod val="75000"/>
              </a:schemeClr>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EU27'!$O$20:$O$23</c:f>
              <c:numCache>
                <c:formatCode>0.0</c:formatCode>
                <c:ptCount val="4"/>
                <c:pt idx="0">
                  <c:v>2.3792297388122776</c:v>
                </c:pt>
                <c:pt idx="1">
                  <c:v>1.8818121093586515</c:v>
                </c:pt>
                <c:pt idx="2">
                  <c:v>1.4922743151175901</c:v>
                </c:pt>
                <c:pt idx="3">
                  <c:v>0</c:v>
                </c:pt>
              </c:numCache>
            </c:numRef>
          </c:val>
          <c:extLst>
            <c:ext xmlns:c16="http://schemas.microsoft.com/office/drawing/2014/chart" uri="{C3380CC4-5D6E-409C-BE32-E72D297353CC}">
              <c16:uniqueId val="{00000001-5F5F-4D8A-B8DB-9E06B8FFC7F0}"/>
            </c:ext>
          </c:extLst>
        </c:ser>
        <c:ser>
          <c:idx val="2"/>
          <c:order val="2"/>
          <c:tx>
            <c:strRef>
              <c:f>'summary freight EU27'!$P$19</c:f>
              <c:strCache>
                <c:ptCount val="1"/>
                <c:pt idx="0">
                  <c:v>Emissionen</c:v>
                </c:pt>
              </c:strCache>
            </c:strRef>
          </c:tx>
          <c:spPr>
            <a:solidFill>
              <a:schemeClr val="accent3"/>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EU27'!$P$20:$P$23</c:f>
              <c:numCache>
                <c:formatCode>0.0</c:formatCode>
                <c:ptCount val="4"/>
                <c:pt idx="0">
                  <c:v>9.8306310623269546</c:v>
                </c:pt>
                <c:pt idx="1">
                  <c:v>10.254059784879619</c:v>
                </c:pt>
                <c:pt idx="2">
                  <c:v>1.0014377633557681</c:v>
                </c:pt>
                <c:pt idx="3">
                  <c:v>11.7708634504275</c:v>
                </c:pt>
              </c:numCache>
            </c:numRef>
          </c:val>
          <c:extLst>
            <c:ext xmlns:c16="http://schemas.microsoft.com/office/drawing/2014/chart" uri="{C3380CC4-5D6E-409C-BE32-E72D297353CC}">
              <c16:uniqueId val="{00000002-5F5F-4D8A-B8DB-9E06B8FFC7F0}"/>
            </c:ext>
          </c:extLst>
        </c:ser>
        <c:ser>
          <c:idx val="3"/>
          <c:order val="3"/>
          <c:tx>
            <c:strRef>
              <c:f>'summary freight EU27'!$Q$19</c:f>
              <c:strCache>
                <c:ptCount val="1"/>
                <c:pt idx="0">
                  <c:v>Klimakosten</c:v>
                </c:pt>
              </c:strCache>
            </c:strRef>
          </c:tx>
          <c:spPr>
            <a:solidFill>
              <a:schemeClr val="accent2"/>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EU27'!$Q$20:$Q$23</c:f>
              <c:numCache>
                <c:formatCode>0.0</c:formatCode>
                <c:ptCount val="4"/>
                <c:pt idx="0">
                  <c:v>5.2281806248600216</c:v>
                </c:pt>
                <c:pt idx="1">
                  <c:v>1.9010286013463367</c:v>
                </c:pt>
                <c:pt idx="2">
                  <c:v>1.4585486567012014</c:v>
                </c:pt>
                <c:pt idx="3">
                  <c:v>1.5199817892822309</c:v>
                </c:pt>
              </c:numCache>
            </c:numRef>
          </c:val>
          <c:extLst>
            <c:ext xmlns:c16="http://schemas.microsoft.com/office/drawing/2014/chart" uri="{C3380CC4-5D6E-409C-BE32-E72D297353CC}">
              <c16:uniqueId val="{00000003-5F5F-4D8A-B8DB-9E06B8FFC7F0}"/>
            </c:ext>
          </c:extLst>
        </c:ser>
        <c:ser>
          <c:idx val="4"/>
          <c:order val="4"/>
          <c:tx>
            <c:strRef>
              <c:f>'summary freight EU27'!$R$19</c:f>
              <c:strCache>
                <c:ptCount val="1"/>
                <c:pt idx="0">
                  <c:v>Infrastruktur</c:v>
                </c:pt>
              </c:strCache>
            </c:strRef>
          </c:tx>
          <c:spPr>
            <a:solidFill>
              <a:schemeClr val="accent1"/>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EU27'!$R$20:$R$23</c:f>
              <c:numCache>
                <c:formatCode>0.00</c:formatCode>
                <c:ptCount val="4"/>
                <c:pt idx="0" formatCode="0.0">
                  <c:v>2.7104081806673093</c:v>
                </c:pt>
                <c:pt idx="1">
                  <c:v>5.4328723805125279</c:v>
                </c:pt>
                <c:pt idx="2">
                  <c:v>5.0425328439037518</c:v>
                </c:pt>
                <c:pt idx="3" formatCode="0.0">
                  <c:v>1.7114879416116142</c:v>
                </c:pt>
              </c:numCache>
            </c:numRef>
          </c:val>
          <c:extLst>
            <c:ext xmlns:c16="http://schemas.microsoft.com/office/drawing/2014/chart" uri="{C3380CC4-5D6E-409C-BE32-E72D297353CC}">
              <c16:uniqueId val="{00000004-5F5F-4D8A-B8DB-9E06B8FFC7F0}"/>
            </c:ext>
          </c:extLst>
        </c:ser>
        <c:ser>
          <c:idx val="5"/>
          <c:order val="5"/>
          <c:tx>
            <c:strRef>
              <c:f>'summary freight EU27'!$S$19</c:f>
              <c:strCache>
                <c:ptCount val="1"/>
                <c:pt idx="0">
                  <c:v>Stau</c:v>
                </c:pt>
              </c:strCache>
            </c:strRef>
          </c:tx>
          <c:spPr>
            <a:solidFill>
              <a:schemeClr val="accent5"/>
            </a:solidFill>
            <a:ln>
              <a:noFill/>
            </a:ln>
            <a:effectLst/>
          </c:spPr>
          <c:invertIfNegative val="0"/>
          <c:dPt>
            <c:idx val="0"/>
            <c:invertIfNegative val="0"/>
            <c:bubble3D val="0"/>
            <c:spPr>
              <a:solidFill>
                <a:schemeClr val="accent4"/>
              </a:solidFill>
              <a:ln>
                <a:noFill/>
              </a:ln>
              <a:effectLst/>
            </c:spPr>
            <c:extLst>
              <c:ext xmlns:c16="http://schemas.microsoft.com/office/drawing/2014/chart" uri="{C3380CC4-5D6E-409C-BE32-E72D297353CC}">
                <c16:uniqueId val="{00000006-5F5F-4D8A-B8DB-9E06B8FFC7F0}"/>
              </c:ext>
            </c:extLst>
          </c:dPt>
          <c:cat>
            <c:strRef>
              <c:f>'summary freight EU27'!$M$20:$M$23</c:f>
              <c:strCache>
                <c:ptCount val="4"/>
                <c:pt idx="0">
                  <c:v>Straße</c:v>
                </c:pt>
                <c:pt idx="1">
                  <c:v>Schiene (Diesel)</c:v>
                </c:pt>
                <c:pt idx="2">
                  <c:v>Schiene (elektrifiziert)</c:v>
                </c:pt>
                <c:pt idx="3">
                  <c:v>Binnenwasserstraße</c:v>
                </c:pt>
              </c:strCache>
            </c:strRef>
          </c:cat>
          <c:val>
            <c:numRef>
              <c:f>'summary freight EU27'!$S$20:$S$23</c:f>
              <c:numCache>
                <c:formatCode>0.00</c:formatCode>
                <c:ptCount val="4"/>
                <c:pt idx="0" formatCode="0.0">
                  <c:v>6.1240904054897536</c:v>
                </c:pt>
                <c:pt idx="1">
                  <c:v>0.44025000324842894</c:v>
                </c:pt>
                <c:pt idx="2">
                  <c:v>0.40861904079909711</c:v>
                </c:pt>
                <c:pt idx="3" formatCode="General">
                  <c:v>0</c:v>
                </c:pt>
              </c:numCache>
            </c:numRef>
          </c:val>
          <c:extLst>
            <c:ext xmlns:c16="http://schemas.microsoft.com/office/drawing/2014/chart" uri="{C3380CC4-5D6E-409C-BE32-E72D297353CC}">
              <c16:uniqueId val="{00000005-5F5F-4D8A-B8DB-9E06B8FFC7F0}"/>
            </c:ext>
          </c:extLst>
        </c:ser>
        <c:dLbls>
          <c:showLegendKey val="0"/>
          <c:showVal val="0"/>
          <c:showCatName val="0"/>
          <c:showSerName val="0"/>
          <c:showPercent val="0"/>
          <c:showBubbleSize val="0"/>
        </c:dLbls>
        <c:gapWidth val="150"/>
        <c:overlap val="100"/>
        <c:axId val="1173160191"/>
        <c:axId val="1173161855"/>
      </c:barChart>
      <c:catAx>
        <c:axId val="11731601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1855"/>
        <c:crosses val="autoZero"/>
        <c:auto val="1"/>
        <c:lblAlgn val="ctr"/>
        <c:lblOffset val="100"/>
        <c:noMultiLvlLbl val="0"/>
      </c:catAx>
      <c:valAx>
        <c:axId val="117316185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0191"/>
        <c:crosses val="autoZero"/>
        <c:crossBetween val="between"/>
        <c:majorUnit val="10"/>
      </c:valAx>
      <c:spPr>
        <a:noFill/>
        <a:ln>
          <a:noFill/>
        </a:ln>
        <a:effectLst/>
      </c:spPr>
    </c:plotArea>
    <c:legend>
      <c:legendPos val="r"/>
      <c:layout>
        <c:manualLayout>
          <c:xMode val="edge"/>
          <c:yMode val="edge"/>
          <c:x val="0.59315663976450594"/>
          <c:y val="4.3582113030579177E-2"/>
          <c:w val="0.37549091753668451"/>
          <c:h val="0.32927059727290187"/>
        </c:manualLayout>
      </c:layout>
      <c:overlay val="0"/>
      <c:spPr>
        <a:solidFill>
          <a:sysClr val="window" lastClr="FFFFFF"/>
        </a:solid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legend>
    <c:plotVisOnly val="1"/>
    <c:dispBlanksAs val="gap"/>
    <c:showDLblsOverMax val="0"/>
  </c:chart>
  <c:spPr>
    <a:solidFill>
      <a:schemeClr val="bg1"/>
    </a:solidFill>
    <a:ln w="9525" cap="flat" cmpd="sng" algn="ctr">
      <a:noFill/>
      <a:round/>
    </a:ln>
    <a:effectLst/>
  </c:spPr>
  <c:txPr>
    <a:bodyPr/>
    <a:lstStyle/>
    <a:p>
      <a:pPr>
        <a:defRPr sz="1600">
          <a:latin typeface="Montserrat" panose="00000500000000000000" pitchFamily="2" charset="0"/>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1_4" csCatId="accent1" phldr="1"/>
      <dgm:spPr/>
      <dgm:t>
        <a:bodyPr/>
        <a:lstStyle/>
        <a:p>
          <a:endParaRPr lang="de-AT"/>
        </a:p>
      </dgm:t>
    </dgm:pt>
    <dgm:pt modelId="{4BD296C3-9892-400E-8380-D4BF4B55BAB3}">
      <dgm:prSet phldrT="[Text]" custT="1"/>
      <dgm:spPr/>
      <dgm:t>
        <a:bodyPr/>
        <a:lstStyle/>
        <a:p>
          <a:r>
            <a:rPr lang="de-AT" sz="1400">
              <a:solidFill>
                <a:srgbClr val="000000"/>
              </a:solidFill>
            </a:rPr>
            <a:t>Wasser</a:t>
          </a:r>
        </a:p>
      </dgm:t>
    </dgm:pt>
    <dgm:pt modelId="{F6BA7A8B-80A9-46A6-957E-A58AD8678435}" type="parTrans" cxnId="{0318CE91-B163-4FFA-BB04-3EB207495A8B}">
      <dgm:prSet/>
      <dgm:spPr/>
      <dgm:t>
        <a:bodyPr/>
        <a:lstStyle/>
        <a:p>
          <a:endParaRPr lang="de-AT" sz="1400">
            <a:solidFill>
              <a:srgbClr val="000000"/>
            </a:solidFill>
          </a:endParaRPr>
        </a:p>
      </dgm:t>
    </dgm:pt>
    <dgm:pt modelId="{8ABF3377-75FD-46E2-9559-84F02E3FB2E8}" type="sibTrans" cxnId="{0318CE91-B163-4FFA-BB04-3EB207495A8B}">
      <dgm:prSet/>
      <dgm:spPr/>
      <dgm:t>
        <a:bodyPr/>
        <a:lstStyle/>
        <a:p>
          <a:endParaRPr lang="de-AT" sz="1400">
            <a:solidFill>
              <a:srgbClr val="000000"/>
            </a:solidFill>
          </a:endParaRPr>
        </a:p>
      </dgm:t>
    </dgm:pt>
    <dgm:pt modelId="{86010F59-C0AD-4E21-8C64-6D5799EDC0A2}">
      <dgm:prSet phldrT="[Text]" custT="1"/>
      <dgm:spPr/>
      <dgm:t>
        <a:bodyPr/>
        <a:lstStyle/>
        <a:p>
          <a:r>
            <a:rPr lang="de-AT" sz="1400">
              <a:solidFill>
                <a:srgbClr val="000000"/>
              </a:solidFill>
            </a:rPr>
            <a:t>Binnenwasserstraße</a:t>
          </a:r>
        </a:p>
      </dgm:t>
    </dgm:pt>
    <dgm:pt modelId="{E298AC46-DE4D-4152-A111-CD18243DE816}" type="parTrans" cxnId="{626F8BFA-5ED1-48C6-8FDC-FCA5CB3C83A9}">
      <dgm:prSet/>
      <dgm:spPr/>
      <dgm:t>
        <a:bodyPr/>
        <a:lstStyle/>
        <a:p>
          <a:endParaRPr lang="de-AT" sz="1400">
            <a:solidFill>
              <a:srgbClr val="000000"/>
            </a:solidFill>
          </a:endParaRPr>
        </a:p>
      </dgm:t>
    </dgm:pt>
    <dgm:pt modelId="{11DC8184-566A-4225-B0A2-C0F4413CEAFC}" type="sibTrans" cxnId="{626F8BFA-5ED1-48C6-8FDC-FCA5CB3C83A9}">
      <dgm:prSet/>
      <dgm:spPr/>
      <dgm:t>
        <a:bodyPr/>
        <a:lstStyle/>
        <a:p>
          <a:endParaRPr lang="de-AT" sz="1400">
            <a:solidFill>
              <a:srgbClr val="000000"/>
            </a:solidFill>
          </a:endParaRPr>
        </a:p>
      </dgm:t>
    </dgm:pt>
    <dgm:pt modelId="{19659EDE-9458-4A6C-ABE6-8F4A773D135E}">
      <dgm:prSet phldrT="[Text]" custT="1"/>
      <dgm:spPr/>
      <dgm:t>
        <a:bodyPr/>
        <a:lstStyle/>
        <a:p>
          <a:r>
            <a:rPr lang="de-AT" sz="1400">
              <a:solidFill>
                <a:srgbClr val="000000"/>
              </a:solidFill>
            </a:rPr>
            <a:t>See/Meer</a:t>
          </a:r>
        </a:p>
      </dgm:t>
    </dgm:pt>
    <dgm:pt modelId="{B72C4F33-FA53-4D0B-82C6-29EEA33FF5CF}" type="parTrans" cxnId="{65F2994D-8839-411B-AA28-070DCF8243A0}">
      <dgm:prSet/>
      <dgm:spPr/>
      <dgm:t>
        <a:bodyPr/>
        <a:lstStyle/>
        <a:p>
          <a:endParaRPr lang="de-AT" sz="1400">
            <a:solidFill>
              <a:srgbClr val="000000"/>
            </a:solidFill>
          </a:endParaRPr>
        </a:p>
      </dgm:t>
    </dgm:pt>
    <dgm:pt modelId="{DCE39931-709F-480C-8B38-624D60B9D697}" type="sibTrans" cxnId="{65F2994D-8839-411B-AA28-070DCF8243A0}">
      <dgm:prSet/>
      <dgm:spPr/>
      <dgm:t>
        <a:bodyPr/>
        <a:lstStyle/>
        <a:p>
          <a:endParaRPr lang="de-AT" sz="1400">
            <a:solidFill>
              <a:srgbClr val="000000"/>
            </a:solidFill>
          </a:endParaRPr>
        </a:p>
      </dgm:t>
    </dgm:pt>
    <dgm:pt modelId="{75BBBC8D-2D43-475A-B4DB-FE4270140053}">
      <dgm:prSet phldrT="[Text]" custT="1"/>
      <dgm:spPr/>
      <dgm:t>
        <a:bodyPr/>
        <a:lstStyle/>
        <a:p>
          <a:r>
            <a:rPr lang="de-AT" sz="1400">
              <a:solidFill>
                <a:srgbClr val="000000"/>
              </a:solidFill>
            </a:rPr>
            <a:t>Binnenschiff</a:t>
          </a:r>
        </a:p>
      </dgm:t>
    </dgm:pt>
    <dgm:pt modelId="{4004D447-769A-4537-A3F9-FACFB987DE7B}" type="parTrans" cxnId="{8B486EA1-7A2F-423A-968A-35ED355508EE}">
      <dgm:prSet/>
      <dgm:spPr/>
      <dgm:t>
        <a:bodyPr/>
        <a:lstStyle/>
        <a:p>
          <a:endParaRPr lang="de-AT" sz="1400">
            <a:solidFill>
              <a:srgbClr val="000000"/>
            </a:solidFill>
          </a:endParaRPr>
        </a:p>
      </dgm:t>
    </dgm:pt>
    <dgm:pt modelId="{F582FFD9-ED9A-48F9-AC00-3E37F858B661}" type="sibTrans" cxnId="{8B486EA1-7A2F-423A-968A-35ED355508EE}">
      <dgm:prSet/>
      <dgm:spPr/>
      <dgm:t>
        <a:bodyPr/>
        <a:lstStyle/>
        <a:p>
          <a:endParaRPr lang="de-AT" sz="1400">
            <a:solidFill>
              <a:srgbClr val="000000"/>
            </a:solidFill>
          </a:endParaRPr>
        </a:p>
      </dgm:t>
    </dgm:pt>
    <dgm:pt modelId="{B34734CC-84BD-461D-92D2-E9562AD6C339}">
      <dgm:prSet phldrT="[Text]" custT="1"/>
      <dgm:spPr/>
      <dgm:t>
        <a:bodyPr/>
        <a:lstStyle/>
        <a:p>
          <a:r>
            <a:rPr lang="de-AT" sz="1400">
              <a:solidFill>
                <a:srgbClr val="000000"/>
              </a:solidFill>
            </a:rPr>
            <a:t>Hochseeschiff</a:t>
          </a:r>
        </a:p>
      </dgm:t>
    </dgm:pt>
    <dgm:pt modelId="{71A6D8C4-7319-4ED2-BA11-A776F8D82905}" type="parTrans" cxnId="{159BEA30-ED3A-40EE-9CAB-F6F8458A8EA2}">
      <dgm:prSet/>
      <dgm:spPr/>
      <dgm:t>
        <a:bodyPr/>
        <a:lstStyle/>
        <a:p>
          <a:endParaRPr lang="de-AT" sz="1400">
            <a:solidFill>
              <a:srgbClr val="000000"/>
            </a:solidFill>
          </a:endParaRPr>
        </a:p>
      </dgm:t>
    </dgm:pt>
    <dgm:pt modelId="{3B8E1DD1-FB87-43CD-935C-39664F3A7A60}" type="sibTrans" cxnId="{159BEA30-ED3A-40EE-9CAB-F6F8458A8EA2}">
      <dgm:prSet/>
      <dgm:spPr/>
      <dgm:t>
        <a:bodyPr/>
        <a:lstStyle/>
        <a:p>
          <a:endParaRPr lang="de-AT" sz="1400">
            <a:solidFill>
              <a:srgbClr val="000000"/>
            </a:solidFill>
          </a:endParaRPr>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19DA754B-DB31-4F37-961C-AD92439EA832}" type="pres">
      <dgm:prSet presAssocID="{4BD296C3-9892-400E-8380-D4BF4B55BAB3}" presName="hierRoot1" presStyleCnt="0">
        <dgm:presLayoutVars>
          <dgm:hierBranch val="init"/>
        </dgm:presLayoutVars>
      </dgm:prSet>
      <dgm:spPr/>
    </dgm:pt>
    <dgm:pt modelId="{234BE0BE-EA3D-4C9D-978F-2E9620A9EA6B}" type="pres">
      <dgm:prSet presAssocID="{4BD296C3-9892-400E-8380-D4BF4B55BAB3}" presName="rootComposite1" presStyleCnt="0"/>
      <dgm:spPr/>
    </dgm:pt>
    <dgm:pt modelId="{AC684F0B-6C46-4FFE-8B65-C276D76CD646}" type="pres">
      <dgm:prSet presAssocID="{4BD296C3-9892-400E-8380-D4BF4B55BAB3}" presName="rootText1" presStyleLbl="node0" presStyleIdx="0" presStyleCnt="1">
        <dgm:presLayoutVars>
          <dgm:chPref val="3"/>
        </dgm:presLayoutVars>
      </dgm:prSet>
      <dgm:spPr/>
    </dgm:pt>
    <dgm:pt modelId="{D8AC6490-017B-4B06-BF5E-0251F6D90D89}" type="pres">
      <dgm:prSet presAssocID="{4BD296C3-9892-400E-8380-D4BF4B55BAB3}" presName="rootConnector1" presStyleLbl="node1" presStyleIdx="0" presStyleCnt="0"/>
      <dgm:spPr/>
    </dgm:pt>
    <dgm:pt modelId="{988676AD-E31C-4211-A7D8-C1CE5EF95C08}" type="pres">
      <dgm:prSet presAssocID="{4BD296C3-9892-400E-8380-D4BF4B55BAB3}" presName="hierChild2" presStyleCnt="0"/>
      <dgm:spPr/>
    </dgm:pt>
    <dgm:pt modelId="{E795BC51-1D6B-4226-A825-2C725A63FDB6}" type="pres">
      <dgm:prSet presAssocID="{E298AC46-DE4D-4152-A111-CD18243DE816}" presName="Name64" presStyleLbl="parChTrans1D2" presStyleIdx="0" presStyleCnt="2"/>
      <dgm:spPr/>
    </dgm:pt>
    <dgm:pt modelId="{454CB85A-80E3-4F81-AEC6-3594AAEF7E40}" type="pres">
      <dgm:prSet presAssocID="{86010F59-C0AD-4E21-8C64-6D5799EDC0A2}" presName="hierRoot2" presStyleCnt="0">
        <dgm:presLayoutVars>
          <dgm:hierBranch val="init"/>
        </dgm:presLayoutVars>
      </dgm:prSet>
      <dgm:spPr/>
    </dgm:pt>
    <dgm:pt modelId="{34FAA8ED-B279-4FC9-92F6-6745FA820C3E}" type="pres">
      <dgm:prSet presAssocID="{86010F59-C0AD-4E21-8C64-6D5799EDC0A2}" presName="rootComposite" presStyleCnt="0"/>
      <dgm:spPr/>
    </dgm:pt>
    <dgm:pt modelId="{2E9DF0B6-A509-4A94-82B4-09F2EF2FDA9B}" type="pres">
      <dgm:prSet presAssocID="{86010F59-C0AD-4E21-8C64-6D5799EDC0A2}" presName="rootText" presStyleLbl="node2" presStyleIdx="0" presStyleCnt="2">
        <dgm:presLayoutVars>
          <dgm:chPref val="3"/>
        </dgm:presLayoutVars>
      </dgm:prSet>
      <dgm:spPr/>
    </dgm:pt>
    <dgm:pt modelId="{54A71140-ACE0-4A54-881D-E9BE4512DFAB}" type="pres">
      <dgm:prSet presAssocID="{86010F59-C0AD-4E21-8C64-6D5799EDC0A2}" presName="rootConnector" presStyleLbl="node2" presStyleIdx="0" presStyleCnt="2"/>
      <dgm:spPr/>
    </dgm:pt>
    <dgm:pt modelId="{936E1CFB-E245-41ED-9439-DF3238FA0591}" type="pres">
      <dgm:prSet presAssocID="{86010F59-C0AD-4E21-8C64-6D5799EDC0A2}" presName="hierChild4" presStyleCnt="0"/>
      <dgm:spPr/>
    </dgm:pt>
    <dgm:pt modelId="{9202505F-56BD-441D-B7C8-0344F22D79EC}" type="pres">
      <dgm:prSet presAssocID="{4004D447-769A-4537-A3F9-FACFB987DE7B}" presName="Name64" presStyleLbl="parChTrans1D3" presStyleIdx="0" presStyleCnt="2"/>
      <dgm:spPr/>
    </dgm:pt>
    <dgm:pt modelId="{595040DB-71C5-4C51-8B26-B530828A63F2}" type="pres">
      <dgm:prSet presAssocID="{75BBBC8D-2D43-475A-B4DB-FE4270140053}" presName="hierRoot2" presStyleCnt="0">
        <dgm:presLayoutVars>
          <dgm:hierBranch val="init"/>
        </dgm:presLayoutVars>
      </dgm:prSet>
      <dgm:spPr/>
    </dgm:pt>
    <dgm:pt modelId="{D787E0BD-801E-4B22-9291-0D72BE90C4EF}" type="pres">
      <dgm:prSet presAssocID="{75BBBC8D-2D43-475A-B4DB-FE4270140053}" presName="rootComposite" presStyleCnt="0"/>
      <dgm:spPr/>
    </dgm:pt>
    <dgm:pt modelId="{47AE8625-A6B2-4138-A6F4-FC2E8BA0C796}" type="pres">
      <dgm:prSet presAssocID="{75BBBC8D-2D43-475A-B4DB-FE4270140053}" presName="rootText" presStyleLbl="node3" presStyleIdx="0" presStyleCnt="2">
        <dgm:presLayoutVars>
          <dgm:chPref val="3"/>
        </dgm:presLayoutVars>
      </dgm:prSet>
      <dgm:spPr/>
    </dgm:pt>
    <dgm:pt modelId="{E7D5E74E-B730-4035-A7F0-5D88996A3DBC}" type="pres">
      <dgm:prSet presAssocID="{75BBBC8D-2D43-475A-B4DB-FE4270140053}" presName="rootConnector" presStyleLbl="node3" presStyleIdx="0" presStyleCnt="2"/>
      <dgm:spPr/>
    </dgm:pt>
    <dgm:pt modelId="{60C8D2E1-CBC4-45C3-9B7D-7484D2A84D8B}" type="pres">
      <dgm:prSet presAssocID="{75BBBC8D-2D43-475A-B4DB-FE4270140053}" presName="hierChild4" presStyleCnt="0"/>
      <dgm:spPr/>
    </dgm:pt>
    <dgm:pt modelId="{2CD58EC5-8C6F-448D-9280-4A368C48CC1A}" type="pres">
      <dgm:prSet presAssocID="{75BBBC8D-2D43-475A-B4DB-FE4270140053}" presName="hierChild5" presStyleCnt="0"/>
      <dgm:spPr/>
    </dgm:pt>
    <dgm:pt modelId="{597FD5E9-73F6-4ED4-8F64-A38B2354DA9E}" type="pres">
      <dgm:prSet presAssocID="{86010F59-C0AD-4E21-8C64-6D5799EDC0A2}" presName="hierChild5" presStyleCnt="0"/>
      <dgm:spPr/>
    </dgm:pt>
    <dgm:pt modelId="{7CD5D0D7-0904-4D98-AEF3-34290D8C2E78}" type="pres">
      <dgm:prSet presAssocID="{B72C4F33-FA53-4D0B-82C6-29EEA33FF5CF}" presName="Name64" presStyleLbl="parChTrans1D2" presStyleIdx="1" presStyleCnt="2"/>
      <dgm:spPr/>
    </dgm:pt>
    <dgm:pt modelId="{46523E75-7166-49E7-A699-5C20C2617C9D}" type="pres">
      <dgm:prSet presAssocID="{19659EDE-9458-4A6C-ABE6-8F4A773D135E}" presName="hierRoot2" presStyleCnt="0">
        <dgm:presLayoutVars>
          <dgm:hierBranch val="init"/>
        </dgm:presLayoutVars>
      </dgm:prSet>
      <dgm:spPr/>
    </dgm:pt>
    <dgm:pt modelId="{55ABFC75-FA00-44A9-89EE-F055051698C2}" type="pres">
      <dgm:prSet presAssocID="{19659EDE-9458-4A6C-ABE6-8F4A773D135E}" presName="rootComposite" presStyleCnt="0"/>
      <dgm:spPr/>
    </dgm:pt>
    <dgm:pt modelId="{9A9213F8-22BC-48FF-8A5E-1EB703A69D7C}" type="pres">
      <dgm:prSet presAssocID="{19659EDE-9458-4A6C-ABE6-8F4A773D135E}" presName="rootText" presStyleLbl="node2" presStyleIdx="1" presStyleCnt="2">
        <dgm:presLayoutVars>
          <dgm:chPref val="3"/>
        </dgm:presLayoutVars>
      </dgm:prSet>
      <dgm:spPr/>
    </dgm:pt>
    <dgm:pt modelId="{68F2EBF5-C4FB-49C2-AE51-FBFBB53F6FB6}" type="pres">
      <dgm:prSet presAssocID="{19659EDE-9458-4A6C-ABE6-8F4A773D135E}" presName="rootConnector" presStyleLbl="node2" presStyleIdx="1" presStyleCnt="2"/>
      <dgm:spPr/>
    </dgm:pt>
    <dgm:pt modelId="{ECF380E8-80D5-4331-8EE9-EAA636AFF26E}" type="pres">
      <dgm:prSet presAssocID="{19659EDE-9458-4A6C-ABE6-8F4A773D135E}" presName="hierChild4" presStyleCnt="0"/>
      <dgm:spPr/>
    </dgm:pt>
    <dgm:pt modelId="{754359F7-3042-4C7E-B30C-6238A267EC6E}" type="pres">
      <dgm:prSet presAssocID="{71A6D8C4-7319-4ED2-BA11-A776F8D82905}" presName="Name64" presStyleLbl="parChTrans1D3" presStyleIdx="1" presStyleCnt="2"/>
      <dgm:spPr/>
    </dgm:pt>
    <dgm:pt modelId="{F65ACF79-2074-4B8A-943F-07FB1B012207}" type="pres">
      <dgm:prSet presAssocID="{B34734CC-84BD-461D-92D2-E9562AD6C339}" presName="hierRoot2" presStyleCnt="0">
        <dgm:presLayoutVars>
          <dgm:hierBranch val="init"/>
        </dgm:presLayoutVars>
      </dgm:prSet>
      <dgm:spPr/>
    </dgm:pt>
    <dgm:pt modelId="{16FB7080-8907-479C-B7CF-C2B812DF2A5C}" type="pres">
      <dgm:prSet presAssocID="{B34734CC-84BD-461D-92D2-E9562AD6C339}" presName="rootComposite" presStyleCnt="0"/>
      <dgm:spPr/>
    </dgm:pt>
    <dgm:pt modelId="{9747D9FF-126B-4013-B5B4-8081562AE9CC}" type="pres">
      <dgm:prSet presAssocID="{B34734CC-84BD-461D-92D2-E9562AD6C339}" presName="rootText" presStyleLbl="node3" presStyleIdx="1" presStyleCnt="2">
        <dgm:presLayoutVars>
          <dgm:chPref val="3"/>
        </dgm:presLayoutVars>
      </dgm:prSet>
      <dgm:spPr/>
    </dgm:pt>
    <dgm:pt modelId="{ED6AA967-26CD-495E-BB27-9F33066574DA}" type="pres">
      <dgm:prSet presAssocID="{B34734CC-84BD-461D-92D2-E9562AD6C339}" presName="rootConnector" presStyleLbl="node3" presStyleIdx="1" presStyleCnt="2"/>
      <dgm:spPr/>
    </dgm:pt>
    <dgm:pt modelId="{D37F64DB-16C5-4EAE-B119-513368596C92}" type="pres">
      <dgm:prSet presAssocID="{B34734CC-84BD-461D-92D2-E9562AD6C339}" presName="hierChild4" presStyleCnt="0"/>
      <dgm:spPr/>
    </dgm:pt>
    <dgm:pt modelId="{FFBFB6AB-3EE2-4EF1-886A-AE66860F0BC2}" type="pres">
      <dgm:prSet presAssocID="{B34734CC-84BD-461D-92D2-E9562AD6C339}" presName="hierChild5" presStyleCnt="0"/>
      <dgm:spPr/>
    </dgm:pt>
    <dgm:pt modelId="{E415C878-F2E9-4BC7-81F0-B4099A466373}" type="pres">
      <dgm:prSet presAssocID="{19659EDE-9458-4A6C-ABE6-8F4A773D135E}" presName="hierChild5" presStyleCnt="0"/>
      <dgm:spPr/>
    </dgm:pt>
    <dgm:pt modelId="{025B5DD5-84F5-46C9-B644-53913BBD4C30}" type="pres">
      <dgm:prSet presAssocID="{4BD296C3-9892-400E-8380-D4BF4B55BAB3}" presName="hierChild3" presStyleCnt="0"/>
      <dgm:spPr/>
    </dgm:pt>
  </dgm:ptLst>
  <dgm:cxnLst>
    <dgm:cxn modelId="{2C15E10E-8D14-4590-9A33-C6CCFE22B462}" type="presOf" srcId="{E298AC46-DE4D-4152-A111-CD18243DE816}" destId="{E795BC51-1D6B-4226-A825-2C725A63FDB6}" srcOrd="0" destOrd="0" presId="urn:microsoft.com/office/officeart/2009/3/layout/HorizontalOrganizationChart"/>
    <dgm:cxn modelId="{5C130710-CA86-4140-9571-A0B00340FF3D}" type="presOf" srcId="{4BD296C3-9892-400E-8380-D4BF4B55BAB3}" destId="{AC684F0B-6C46-4FFE-8B65-C276D76CD646}" srcOrd="0" destOrd="0" presId="urn:microsoft.com/office/officeart/2009/3/layout/HorizontalOrganizationChart"/>
    <dgm:cxn modelId="{159BEA30-ED3A-40EE-9CAB-F6F8458A8EA2}" srcId="{19659EDE-9458-4A6C-ABE6-8F4A773D135E}" destId="{B34734CC-84BD-461D-92D2-E9562AD6C339}" srcOrd="0" destOrd="0" parTransId="{71A6D8C4-7319-4ED2-BA11-A776F8D82905}" sibTransId="{3B8E1DD1-FB87-43CD-935C-39664F3A7A60}"/>
    <dgm:cxn modelId="{80D69C32-F477-45D7-8A62-64255793A4F5}" type="presOf" srcId="{B34734CC-84BD-461D-92D2-E9562AD6C339}" destId="{9747D9FF-126B-4013-B5B4-8081562AE9CC}" srcOrd="0" destOrd="0" presId="urn:microsoft.com/office/officeart/2009/3/layout/HorizontalOrganizationChart"/>
    <dgm:cxn modelId="{ADEC9A5C-8BB1-492A-9AC2-7CD5AF0C5BE3}" type="presOf" srcId="{4004D447-769A-4537-A3F9-FACFB987DE7B}" destId="{9202505F-56BD-441D-B7C8-0344F22D79EC}" srcOrd="0" destOrd="0" presId="urn:microsoft.com/office/officeart/2009/3/layout/HorizontalOrganizationChart"/>
    <dgm:cxn modelId="{75A7195E-847B-4AFB-BF48-1B304B42FF19}" type="presOf" srcId="{19659EDE-9458-4A6C-ABE6-8F4A773D135E}" destId="{68F2EBF5-C4FB-49C2-AE51-FBFBB53F6FB6}" srcOrd="1" destOrd="0" presId="urn:microsoft.com/office/officeart/2009/3/layout/HorizontalOrganizationChart"/>
    <dgm:cxn modelId="{FCC4014A-A5AE-4C7B-9688-3F0E131B0C94}" type="presOf" srcId="{86010F59-C0AD-4E21-8C64-6D5799EDC0A2}" destId="{2E9DF0B6-A509-4A94-82B4-09F2EF2FDA9B}" srcOrd="0" destOrd="0" presId="urn:microsoft.com/office/officeart/2009/3/layout/HorizontalOrganizationChart"/>
    <dgm:cxn modelId="{65F2994D-8839-411B-AA28-070DCF8243A0}" srcId="{4BD296C3-9892-400E-8380-D4BF4B55BAB3}" destId="{19659EDE-9458-4A6C-ABE6-8F4A773D135E}" srcOrd="1" destOrd="0" parTransId="{B72C4F33-FA53-4D0B-82C6-29EEA33FF5CF}" sibTransId="{DCE39931-709F-480C-8B38-624D60B9D697}"/>
    <dgm:cxn modelId="{C911586E-12C7-439F-897F-DE44319B6D66}" type="presOf" srcId="{3274FC0B-3881-4D90-9856-13FCC0CC8738}" destId="{365E2A47-DAF9-43A8-AC22-4B6DCCD9314B}" srcOrd="0" destOrd="0" presId="urn:microsoft.com/office/officeart/2009/3/layout/HorizontalOrganizationChart"/>
    <dgm:cxn modelId="{0318CE91-B163-4FFA-BB04-3EB207495A8B}" srcId="{3274FC0B-3881-4D90-9856-13FCC0CC8738}" destId="{4BD296C3-9892-400E-8380-D4BF4B55BAB3}" srcOrd="0" destOrd="0" parTransId="{F6BA7A8B-80A9-46A6-957E-A58AD8678435}" sibTransId="{8ABF3377-75FD-46E2-9559-84F02E3FB2E8}"/>
    <dgm:cxn modelId="{6B504898-74A3-488C-AA53-EAACC5DCD82D}" type="presOf" srcId="{75BBBC8D-2D43-475A-B4DB-FE4270140053}" destId="{E7D5E74E-B730-4035-A7F0-5D88996A3DBC}" srcOrd="1" destOrd="0" presId="urn:microsoft.com/office/officeart/2009/3/layout/HorizontalOrganizationChart"/>
    <dgm:cxn modelId="{79F40C9C-CAD4-4729-B750-642CA019AD29}" type="presOf" srcId="{4BD296C3-9892-400E-8380-D4BF4B55BAB3}" destId="{D8AC6490-017B-4B06-BF5E-0251F6D90D89}" srcOrd="1" destOrd="0" presId="urn:microsoft.com/office/officeart/2009/3/layout/HorizontalOrganizationChart"/>
    <dgm:cxn modelId="{BFF7E89E-293A-4A46-AB7D-6E9FAE50B515}" type="presOf" srcId="{86010F59-C0AD-4E21-8C64-6D5799EDC0A2}" destId="{54A71140-ACE0-4A54-881D-E9BE4512DFAB}" srcOrd="1" destOrd="0" presId="urn:microsoft.com/office/officeart/2009/3/layout/HorizontalOrganizationChart"/>
    <dgm:cxn modelId="{8B486EA1-7A2F-423A-968A-35ED355508EE}" srcId="{86010F59-C0AD-4E21-8C64-6D5799EDC0A2}" destId="{75BBBC8D-2D43-475A-B4DB-FE4270140053}" srcOrd="0" destOrd="0" parTransId="{4004D447-769A-4537-A3F9-FACFB987DE7B}" sibTransId="{F582FFD9-ED9A-48F9-AC00-3E37F858B661}"/>
    <dgm:cxn modelId="{88999CAC-7A1D-4FA9-88E4-4BD7A20CB43C}" type="presOf" srcId="{75BBBC8D-2D43-475A-B4DB-FE4270140053}" destId="{47AE8625-A6B2-4138-A6F4-FC2E8BA0C796}" srcOrd="0" destOrd="0" presId="urn:microsoft.com/office/officeart/2009/3/layout/HorizontalOrganizationChart"/>
    <dgm:cxn modelId="{7B4A56B6-D926-4C09-8BAA-9DC251429CD1}" type="presOf" srcId="{19659EDE-9458-4A6C-ABE6-8F4A773D135E}" destId="{9A9213F8-22BC-48FF-8A5E-1EB703A69D7C}" srcOrd="0" destOrd="0" presId="urn:microsoft.com/office/officeart/2009/3/layout/HorizontalOrganizationChart"/>
    <dgm:cxn modelId="{9C3D16B8-7B58-45EB-B382-80EBC06DB938}" type="presOf" srcId="{B34734CC-84BD-461D-92D2-E9562AD6C339}" destId="{ED6AA967-26CD-495E-BB27-9F33066574DA}" srcOrd="1" destOrd="0" presId="urn:microsoft.com/office/officeart/2009/3/layout/HorizontalOrganizationChart"/>
    <dgm:cxn modelId="{056693C6-B27C-460A-8D92-41815C444510}" type="presOf" srcId="{71A6D8C4-7319-4ED2-BA11-A776F8D82905}" destId="{754359F7-3042-4C7E-B30C-6238A267EC6E}" srcOrd="0" destOrd="0" presId="urn:microsoft.com/office/officeart/2009/3/layout/HorizontalOrganizationChart"/>
    <dgm:cxn modelId="{2DC379E3-8EB9-4D56-A381-FE906D42929A}" type="presOf" srcId="{B72C4F33-FA53-4D0B-82C6-29EEA33FF5CF}" destId="{7CD5D0D7-0904-4D98-AEF3-34290D8C2E78}" srcOrd="0" destOrd="0" presId="urn:microsoft.com/office/officeart/2009/3/layout/HorizontalOrganizationChart"/>
    <dgm:cxn modelId="{626F8BFA-5ED1-48C6-8FDC-FCA5CB3C83A9}" srcId="{4BD296C3-9892-400E-8380-D4BF4B55BAB3}" destId="{86010F59-C0AD-4E21-8C64-6D5799EDC0A2}" srcOrd="0" destOrd="0" parTransId="{E298AC46-DE4D-4152-A111-CD18243DE816}" sibTransId="{11DC8184-566A-4225-B0A2-C0F4413CEAFC}"/>
    <dgm:cxn modelId="{0E75450D-8DF9-4A24-BE70-312A11ED7A4D}" type="presParOf" srcId="{365E2A47-DAF9-43A8-AC22-4B6DCCD9314B}" destId="{19DA754B-DB31-4F37-961C-AD92439EA832}" srcOrd="0" destOrd="0" presId="urn:microsoft.com/office/officeart/2009/3/layout/HorizontalOrganizationChart"/>
    <dgm:cxn modelId="{30A464DD-176F-4E4A-9C4F-74AD3A5CD177}" type="presParOf" srcId="{19DA754B-DB31-4F37-961C-AD92439EA832}" destId="{234BE0BE-EA3D-4C9D-978F-2E9620A9EA6B}" srcOrd="0" destOrd="0" presId="urn:microsoft.com/office/officeart/2009/3/layout/HorizontalOrganizationChart"/>
    <dgm:cxn modelId="{F39B6BC3-FFDC-4821-8A1F-9782490E7C90}" type="presParOf" srcId="{234BE0BE-EA3D-4C9D-978F-2E9620A9EA6B}" destId="{AC684F0B-6C46-4FFE-8B65-C276D76CD646}" srcOrd="0" destOrd="0" presId="urn:microsoft.com/office/officeart/2009/3/layout/HorizontalOrganizationChart"/>
    <dgm:cxn modelId="{1A74D3D1-16D3-47D1-A12D-5F5C06DF4E0B}" type="presParOf" srcId="{234BE0BE-EA3D-4C9D-978F-2E9620A9EA6B}" destId="{D8AC6490-017B-4B06-BF5E-0251F6D90D89}" srcOrd="1" destOrd="0" presId="urn:microsoft.com/office/officeart/2009/3/layout/HorizontalOrganizationChart"/>
    <dgm:cxn modelId="{C7CB32E5-9BAA-4733-B9C5-96517BEE1975}" type="presParOf" srcId="{19DA754B-DB31-4F37-961C-AD92439EA832}" destId="{988676AD-E31C-4211-A7D8-C1CE5EF95C08}" srcOrd="1" destOrd="0" presId="urn:microsoft.com/office/officeart/2009/3/layout/HorizontalOrganizationChart"/>
    <dgm:cxn modelId="{05453DA9-2CC0-4D25-ACDC-1506D591FE86}" type="presParOf" srcId="{988676AD-E31C-4211-A7D8-C1CE5EF95C08}" destId="{E795BC51-1D6B-4226-A825-2C725A63FDB6}" srcOrd="0" destOrd="0" presId="urn:microsoft.com/office/officeart/2009/3/layout/HorizontalOrganizationChart"/>
    <dgm:cxn modelId="{4BC12967-8AF1-44E5-98EA-B42F3CBF94B3}" type="presParOf" srcId="{988676AD-E31C-4211-A7D8-C1CE5EF95C08}" destId="{454CB85A-80E3-4F81-AEC6-3594AAEF7E40}" srcOrd="1" destOrd="0" presId="urn:microsoft.com/office/officeart/2009/3/layout/HorizontalOrganizationChart"/>
    <dgm:cxn modelId="{EFDB44FE-A305-4ACA-B94F-42E5F84608AD}" type="presParOf" srcId="{454CB85A-80E3-4F81-AEC6-3594AAEF7E40}" destId="{34FAA8ED-B279-4FC9-92F6-6745FA820C3E}" srcOrd="0" destOrd="0" presId="urn:microsoft.com/office/officeart/2009/3/layout/HorizontalOrganizationChart"/>
    <dgm:cxn modelId="{386E0C29-C9A9-471C-96FE-7FDD6D4946B9}" type="presParOf" srcId="{34FAA8ED-B279-4FC9-92F6-6745FA820C3E}" destId="{2E9DF0B6-A509-4A94-82B4-09F2EF2FDA9B}" srcOrd="0" destOrd="0" presId="urn:microsoft.com/office/officeart/2009/3/layout/HorizontalOrganizationChart"/>
    <dgm:cxn modelId="{15DFC21D-9869-485A-89AF-CC273D4C0F68}" type="presParOf" srcId="{34FAA8ED-B279-4FC9-92F6-6745FA820C3E}" destId="{54A71140-ACE0-4A54-881D-E9BE4512DFAB}" srcOrd="1" destOrd="0" presId="urn:microsoft.com/office/officeart/2009/3/layout/HorizontalOrganizationChart"/>
    <dgm:cxn modelId="{D704CEBA-1548-4567-AB72-082A6C886727}" type="presParOf" srcId="{454CB85A-80E3-4F81-AEC6-3594AAEF7E40}" destId="{936E1CFB-E245-41ED-9439-DF3238FA0591}" srcOrd="1" destOrd="0" presId="urn:microsoft.com/office/officeart/2009/3/layout/HorizontalOrganizationChart"/>
    <dgm:cxn modelId="{AE495362-8508-42C5-A53B-CC6DBB55EF1A}" type="presParOf" srcId="{936E1CFB-E245-41ED-9439-DF3238FA0591}" destId="{9202505F-56BD-441D-B7C8-0344F22D79EC}" srcOrd="0" destOrd="0" presId="urn:microsoft.com/office/officeart/2009/3/layout/HorizontalOrganizationChart"/>
    <dgm:cxn modelId="{0C4FF9DA-C4C0-420D-935C-26E897B2D5B3}" type="presParOf" srcId="{936E1CFB-E245-41ED-9439-DF3238FA0591}" destId="{595040DB-71C5-4C51-8B26-B530828A63F2}" srcOrd="1" destOrd="0" presId="urn:microsoft.com/office/officeart/2009/3/layout/HorizontalOrganizationChart"/>
    <dgm:cxn modelId="{7EFDC0EA-DE40-4EE1-9F42-D1905D21F8C8}" type="presParOf" srcId="{595040DB-71C5-4C51-8B26-B530828A63F2}" destId="{D787E0BD-801E-4B22-9291-0D72BE90C4EF}" srcOrd="0" destOrd="0" presId="urn:microsoft.com/office/officeart/2009/3/layout/HorizontalOrganizationChart"/>
    <dgm:cxn modelId="{AD8EF333-D9D0-48A0-A2DF-4CD68F223CC8}" type="presParOf" srcId="{D787E0BD-801E-4B22-9291-0D72BE90C4EF}" destId="{47AE8625-A6B2-4138-A6F4-FC2E8BA0C796}" srcOrd="0" destOrd="0" presId="urn:microsoft.com/office/officeart/2009/3/layout/HorizontalOrganizationChart"/>
    <dgm:cxn modelId="{4157A841-5225-4CBB-9ED1-AEFA7A0F639A}" type="presParOf" srcId="{D787E0BD-801E-4B22-9291-0D72BE90C4EF}" destId="{E7D5E74E-B730-4035-A7F0-5D88996A3DBC}" srcOrd="1" destOrd="0" presId="urn:microsoft.com/office/officeart/2009/3/layout/HorizontalOrganizationChart"/>
    <dgm:cxn modelId="{A9A75529-7C54-4B39-86C3-071180EEF3AF}" type="presParOf" srcId="{595040DB-71C5-4C51-8B26-B530828A63F2}" destId="{60C8D2E1-CBC4-45C3-9B7D-7484D2A84D8B}" srcOrd="1" destOrd="0" presId="urn:microsoft.com/office/officeart/2009/3/layout/HorizontalOrganizationChart"/>
    <dgm:cxn modelId="{6AD0E6AD-11DC-41EC-8B90-9153D41817E3}" type="presParOf" srcId="{595040DB-71C5-4C51-8B26-B530828A63F2}" destId="{2CD58EC5-8C6F-448D-9280-4A368C48CC1A}" srcOrd="2" destOrd="0" presId="urn:microsoft.com/office/officeart/2009/3/layout/HorizontalOrganizationChart"/>
    <dgm:cxn modelId="{41327F40-607C-4F35-B962-B1CE9BBB0FD6}" type="presParOf" srcId="{454CB85A-80E3-4F81-AEC6-3594AAEF7E40}" destId="{597FD5E9-73F6-4ED4-8F64-A38B2354DA9E}" srcOrd="2" destOrd="0" presId="urn:microsoft.com/office/officeart/2009/3/layout/HorizontalOrganizationChart"/>
    <dgm:cxn modelId="{B11043BD-E700-4050-AFEA-B0799799F19A}" type="presParOf" srcId="{988676AD-E31C-4211-A7D8-C1CE5EF95C08}" destId="{7CD5D0D7-0904-4D98-AEF3-34290D8C2E78}" srcOrd="2" destOrd="0" presId="urn:microsoft.com/office/officeart/2009/3/layout/HorizontalOrganizationChart"/>
    <dgm:cxn modelId="{1EF6DC0D-52DD-4C50-B2A2-F3639FA75939}" type="presParOf" srcId="{988676AD-E31C-4211-A7D8-C1CE5EF95C08}" destId="{46523E75-7166-49E7-A699-5C20C2617C9D}" srcOrd="3" destOrd="0" presId="urn:microsoft.com/office/officeart/2009/3/layout/HorizontalOrganizationChart"/>
    <dgm:cxn modelId="{0A8934E4-4D82-40AB-9833-D1638B3EC70C}" type="presParOf" srcId="{46523E75-7166-49E7-A699-5C20C2617C9D}" destId="{55ABFC75-FA00-44A9-89EE-F055051698C2}" srcOrd="0" destOrd="0" presId="urn:microsoft.com/office/officeart/2009/3/layout/HorizontalOrganizationChart"/>
    <dgm:cxn modelId="{DB5973D5-196D-4B45-96BC-336F08FF0C2A}" type="presParOf" srcId="{55ABFC75-FA00-44A9-89EE-F055051698C2}" destId="{9A9213F8-22BC-48FF-8A5E-1EB703A69D7C}" srcOrd="0" destOrd="0" presId="urn:microsoft.com/office/officeart/2009/3/layout/HorizontalOrganizationChart"/>
    <dgm:cxn modelId="{CB20B84E-1361-4B11-AEEF-373E66CD5BD7}" type="presParOf" srcId="{55ABFC75-FA00-44A9-89EE-F055051698C2}" destId="{68F2EBF5-C4FB-49C2-AE51-FBFBB53F6FB6}" srcOrd="1" destOrd="0" presId="urn:microsoft.com/office/officeart/2009/3/layout/HorizontalOrganizationChart"/>
    <dgm:cxn modelId="{DD828599-ED88-4D61-96D4-0269224E75C4}" type="presParOf" srcId="{46523E75-7166-49E7-A699-5C20C2617C9D}" destId="{ECF380E8-80D5-4331-8EE9-EAA636AFF26E}" srcOrd="1" destOrd="0" presId="urn:microsoft.com/office/officeart/2009/3/layout/HorizontalOrganizationChart"/>
    <dgm:cxn modelId="{3B2777BC-FBE1-403B-958A-963905D44150}" type="presParOf" srcId="{ECF380E8-80D5-4331-8EE9-EAA636AFF26E}" destId="{754359F7-3042-4C7E-B30C-6238A267EC6E}" srcOrd="0" destOrd="0" presId="urn:microsoft.com/office/officeart/2009/3/layout/HorizontalOrganizationChart"/>
    <dgm:cxn modelId="{37EC7AAF-E63D-47C3-A142-35F6E22EF9BD}" type="presParOf" srcId="{ECF380E8-80D5-4331-8EE9-EAA636AFF26E}" destId="{F65ACF79-2074-4B8A-943F-07FB1B012207}" srcOrd="1" destOrd="0" presId="urn:microsoft.com/office/officeart/2009/3/layout/HorizontalOrganizationChart"/>
    <dgm:cxn modelId="{FE78411E-E07E-4442-A2D2-FE40847D605D}" type="presParOf" srcId="{F65ACF79-2074-4B8A-943F-07FB1B012207}" destId="{16FB7080-8907-479C-B7CF-C2B812DF2A5C}" srcOrd="0" destOrd="0" presId="urn:microsoft.com/office/officeart/2009/3/layout/HorizontalOrganizationChart"/>
    <dgm:cxn modelId="{768685E3-7436-4F37-A58D-631BDA76B051}" type="presParOf" srcId="{16FB7080-8907-479C-B7CF-C2B812DF2A5C}" destId="{9747D9FF-126B-4013-B5B4-8081562AE9CC}" srcOrd="0" destOrd="0" presId="urn:microsoft.com/office/officeart/2009/3/layout/HorizontalOrganizationChart"/>
    <dgm:cxn modelId="{2A889B9B-7866-4B7A-9006-F13515BD4CB1}" type="presParOf" srcId="{16FB7080-8907-479C-B7CF-C2B812DF2A5C}" destId="{ED6AA967-26CD-495E-BB27-9F33066574DA}" srcOrd="1" destOrd="0" presId="urn:microsoft.com/office/officeart/2009/3/layout/HorizontalOrganizationChart"/>
    <dgm:cxn modelId="{193200BC-BA6B-4AF2-9766-EE8A9E2D5940}" type="presParOf" srcId="{F65ACF79-2074-4B8A-943F-07FB1B012207}" destId="{D37F64DB-16C5-4EAE-B119-513368596C92}" srcOrd="1" destOrd="0" presId="urn:microsoft.com/office/officeart/2009/3/layout/HorizontalOrganizationChart"/>
    <dgm:cxn modelId="{A3EEE291-016B-4293-B99A-B028B2B60770}" type="presParOf" srcId="{F65ACF79-2074-4B8A-943F-07FB1B012207}" destId="{FFBFB6AB-3EE2-4EF1-886A-AE66860F0BC2}" srcOrd="2" destOrd="0" presId="urn:microsoft.com/office/officeart/2009/3/layout/HorizontalOrganizationChart"/>
    <dgm:cxn modelId="{AC46A2BD-81EA-4D86-821F-E3E1105BAEE2}" type="presParOf" srcId="{46523E75-7166-49E7-A699-5C20C2617C9D}" destId="{E415C878-F2E9-4BC7-81F0-B4099A466373}" srcOrd="2" destOrd="0" presId="urn:microsoft.com/office/officeart/2009/3/layout/HorizontalOrganizationChart"/>
    <dgm:cxn modelId="{065CF64D-D9E2-4A59-8EAD-F25A8C38C8AA}" type="presParOf" srcId="{19DA754B-DB31-4F37-961C-AD92439EA832}" destId="{025B5DD5-84F5-46C9-B644-53913BBD4C30}" srcOrd="2" destOrd="0" presId="urn:microsoft.com/office/officeart/2009/3/layout/Horizontal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3_4" csCatId="accent3" phldr="1"/>
      <dgm:spPr/>
      <dgm:t>
        <a:bodyPr/>
        <a:lstStyle/>
        <a:p>
          <a:endParaRPr lang="de-AT"/>
        </a:p>
      </dgm:t>
    </dgm:pt>
    <dgm:pt modelId="{3ABE64BC-AD05-4269-ABA8-9D6016E51FD3}">
      <dgm:prSet phldrT="[Text]" custT="1"/>
      <dgm:spPr/>
      <dgm:t>
        <a:bodyPr/>
        <a:lstStyle/>
        <a:p>
          <a:r>
            <a:rPr lang="de-AT" sz="1400">
              <a:solidFill>
                <a:srgbClr val="000000"/>
              </a:solidFill>
            </a:rPr>
            <a:t>Luft</a:t>
          </a:r>
        </a:p>
      </dgm:t>
    </dgm:pt>
    <dgm:pt modelId="{85C394C7-3754-40B3-94F7-37EADB1554C5}" type="parTrans" cxnId="{7E3A17F6-8CB0-4D78-8A23-0EA7602370B5}">
      <dgm:prSet/>
      <dgm:spPr/>
      <dgm:t>
        <a:bodyPr/>
        <a:lstStyle/>
        <a:p>
          <a:endParaRPr lang="de-AT" sz="1400">
            <a:solidFill>
              <a:srgbClr val="000000"/>
            </a:solidFill>
          </a:endParaRPr>
        </a:p>
      </dgm:t>
    </dgm:pt>
    <dgm:pt modelId="{2B002C5E-B3E3-4BE0-9533-8CD8CBD23788}" type="sibTrans" cxnId="{7E3A17F6-8CB0-4D78-8A23-0EA7602370B5}">
      <dgm:prSet/>
      <dgm:spPr/>
      <dgm:t>
        <a:bodyPr/>
        <a:lstStyle/>
        <a:p>
          <a:endParaRPr lang="de-AT" sz="1400">
            <a:solidFill>
              <a:srgbClr val="000000"/>
            </a:solidFill>
          </a:endParaRPr>
        </a:p>
      </dgm:t>
    </dgm:pt>
    <dgm:pt modelId="{2BA1CE0E-B957-4DF9-A298-CC204078BE9D}">
      <dgm:prSet phldrT="[Text]" custT="1"/>
      <dgm:spPr/>
      <dgm:t>
        <a:bodyPr/>
        <a:lstStyle/>
        <a:p>
          <a:r>
            <a:rPr lang="de-AT" sz="1400">
              <a:solidFill>
                <a:srgbClr val="000000"/>
              </a:solidFill>
            </a:rPr>
            <a:t>Luftverkehr</a:t>
          </a:r>
        </a:p>
      </dgm:t>
    </dgm:pt>
    <dgm:pt modelId="{04A46509-1924-4C76-BDFD-EA977C79DCDB}" type="parTrans" cxnId="{11A44F00-606A-4A30-BE37-BE2763BD9986}">
      <dgm:prSet/>
      <dgm:spPr/>
      <dgm:t>
        <a:bodyPr/>
        <a:lstStyle/>
        <a:p>
          <a:endParaRPr lang="de-AT" sz="1400">
            <a:solidFill>
              <a:srgbClr val="000000"/>
            </a:solidFill>
          </a:endParaRPr>
        </a:p>
      </dgm:t>
    </dgm:pt>
    <dgm:pt modelId="{2C34B307-EE05-4E75-98C6-9093BFEC3FD6}" type="sibTrans" cxnId="{11A44F00-606A-4A30-BE37-BE2763BD9986}">
      <dgm:prSet/>
      <dgm:spPr/>
      <dgm:t>
        <a:bodyPr/>
        <a:lstStyle/>
        <a:p>
          <a:endParaRPr lang="de-AT" sz="1400">
            <a:solidFill>
              <a:srgbClr val="000000"/>
            </a:solidFill>
          </a:endParaRPr>
        </a:p>
      </dgm:t>
    </dgm:pt>
    <dgm:pt modelId="{D85A9374-293A-496A-A709-65B305D4C72B}">
      <dgm:prSet phldrT="[Text]" custT="1"/>
      <dgm:spPr/>
      <dgm:t>
        <a:bodyPr/>
        <a:lstStyle/>
        <a:p>
          <a:r>
            <a:rPr lang="de-AT" sz="1400">
              <a:solidFill>
                <a:srgbClr val="000000"/>
              </a:solidFill>
            </a:rPr>
            <a:t>Flugzeug</a:t>
          </a:r>
        </a:p>
      </dgm:t>
    </dgm:pt>
    <dgm:pt modelId="{4AC46161-3C78-45AE-AEBD-20334A3BE5F8}" type="parTrans" cxnId="{8C399D08-F5F9-4F55-A858-2C63BD75CA69}">
      <dgm:prSet/>
      <dgm:spPr/>
      <dgm:t>
        <a:bodyPr/>
        <a:lstStyle/>
        <a:p>
          <a:endParaRPr lang="de-AT" sz="1400">
            <a:solidFill>
              <a:srgbClr val="000000"/>
            </a:solidFill>
          </a:endParaRPr>
        </a:p>
      </dgm:t>
    </dgm:pt>
    <dgm:pt modelId="{A1E9FA4E-8B8D-48C4-9C1A-A50F6CF244E1}" type="sibTrans" cxnId="{8C399D08-F5F9-4F55-A858-2C63BD75CA69}">
      <dgm:prSet/>
      <dgm:spPr/>
      <dgm:t>
        <a:bodyPr/>
        <a:lstStyle/>
        <a:p>
          <a:endParaRPr lang="de-AT" sz="1400">
            <a:solidFill>
              <a:srgbClr val="000000"/>
            </a:solidFill>
          </a:endParaRPr>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EE3CADEA-6CE7-4A35-9FCB-A3B20B932D97}" type="pres">
      <dgm:prSet presAssocID="{3ABE64BC-AD05-4269-ABA8-9D6016E51FD3}" presName="hierRoot1" presStyleCnt="0">
        <dgm:presLayoutVars>
          <dgm:hierBranch val="init"/>
        </dgm:presLayoutVars>
      </dgm:prSet>
      <dgm:spPr/>
    </dgm:pt>
    <dgm:pt modelId="{C54E3753-62A5-4625-9C22-FBF95E6D99AC}" type="pres">
      <dgm:prSet presAssocID="{3ABE64BC-AD05-4269-ABA8-9D6016E51FD3}" presName="rootComposite1" presStyleCnt="0"/>
      <dgm:spPr/>
    </dgm:pt>
    <dgm:pt modelId="{1D1343AC-2CF1-4B47-B2AD-BB3366E0B6A3}" type="pres">
      <dgm:prSet presAssocID="{3ABE64BC-AD05-4269-ABA8-9D6016E51FD3}" presName="rootText1" presStyleLbl="node0" presStyleIdx="0" presStyleCnt="1">
        <dgm:presLayoutVars>
          <dgm:chPref val="3"/>
        </dgm:presLayoutVars>
      </dgm:prSet>
      <dgm:spPr/>
    </dgm:pt>
    <dgm:pt modelId="{B03179D9-037B-4A92-B357-9D917DFD21BC}" type="pres">
      <dgm:prSet presAssocID="{3ABE64BC-AD05-4269-ABA8-9D6016E51FD3}" presName="rootConnector1" presStyleLbl="node1" presStyleIdx="0" presStyleCnt="0"/>
      <dgm:spPr/>
    </dgm:pt>
    <dgm:pt modelId="{3BCCDC5F-54CB-46C9-9719-F8FB156C147E}" type="pres">
      <dgm:prSet presAssocID="{3ABE64BC-AD05-4269-ABA8-9D6016E51FD3}" presName="hierChild2" presStyleCnt="0"/>
      <dgm:spPr/>
    </dgm:pt>
    <dgm:pt modelId="{330FFFD1-F0ED-4B1E-A974-DAFAB75306DE}" type="pres">
      <dgm:prSet presAssocID="{04A46509-1924-4C76-BDFD-EA977C79DCDB}" presName="Name64" presStyleLbl="parChTrans1D2" presStyleIdx="0" presStyleCnt="1"/>
      <dgm:spPr/>
    </dgm:pt>
    <dgm:pt modelId="{3770053E-3C07-4BC1-B78E-A67975008FED}" type="pres">
      <dgm:prSet presAssocID="{2BA1CE0E-B957-4DF9-A298-CC204078BE9D}" presName="hierRoot2" presStyleCnt="0">
        <dgm:presLayoutVars>
          <dgm:hierBranch val="init"/>
        </dgm:presLayoutVars>
      </dgm:prSet>
      <dgm:spPr/>
    </dgm:pt>
    <dgm:pt modelId="{6D0E56D1-CC90-45D1-9723-E81180FD464D}" type="pres">
      <dgm:prSet presAssocID="{2BA1CE0E-B957-4DF9-A298-CC204078BE9D}" presName="rootComposite" presStyleCnt="0"/>
      <dgm:spPr/>
    </dgm:pt>
    <dgm:pt modelId="{4A5A5CD7-0A09-4A73-8EF8-A8360110170C}" type="pres">
      <dgm:prSet presAssocID="{2BA1CE0E-B957-4DF9-A298-CC204078BE9D}" presName="rootText" presStyleLbl="node2" presStyleIdx="0" presStyleCnt="1">
        <dgm:presLayoutVars>
          <dgm:chPref val="3"/>
        </dgm:presLayoutVars>
      </dgm:prSet>
      <dgm:spPr/>
    </dgm:pt>
    <dgm:pt modelId="{99088990-4B85-4290-B7E6-FC1E894A5658}" type="pres">
      <dgm:prSet presAssocID="{2BA1CE0E-B957-4DF9-A298-CC204078BE9D}" presName="rootConnector" presStyleLbl="node2" presStyleIdx="0" presStyleCnt="1"/>
      <dgm:spPr/>
    </dgm:pt>
    <dgm:pt modelId="{27F66664-19F0-48BE-83A7-135C17E18904}" type="pres">
      <dgm:prSet presAssocID="{2BA1CE0E-B957-4DF9-A298-CC204078BE9D}" presName="hierChild4" presStyleCnt="0"/>
      <dgm:spPr/>
    </dgm:pt>
    <dgm:pt modelId="{1BA97028-45F6-433E-A8C2-BB6489B00EE0}" type="pres">
      <dgm:prSet presAssocID="{4AC46161-3C78-45AE-AEBD-20334A3BE5F8}" presName="Name64" presStyleLbl="parChTrans1D3" presStyleIdx="0" presStyleCnt="1"/>
      <dgm:spPr/>
    </dgm:pt>
    <dgm:pt modelId="{61827290-700F-4104-8413-1EDADE771474}" type="pres">
      <dgm:prSet presAssocID="{D85A9374-293A-496A-A709-65B305D4C72B}" presName="hierRoot2" presStyleCnt="0">
        <dgm:presLayoutVars>
          <dgm:hierBranch val="init"/>
        </dgm:presLayoutVars>
      </dgm:prSet>
      <dgm:spPr/>
    </dgm:pt>
    <dgm:pt modelId="{8DEFE306-64B9-4346-84C3-AECA0EF5ABAD}" type="pres">
      <dgm:prSet presAssocID="{D85A9374-293A-496A-A709-65B305D4C72B}" presName="rootComposite" presStyleCnt="0"/>
      <dgm:spPr/>
    </dgm:pt>
    <dgm:pt modelId="{0B5D3682-4539-4631-960E-92F35A647B78}" type="pres">
      <dgm:prSet presAssocID="{D85A9374-293A-496A-A709-65B305D4C72B}" presName="rootText" presStyleLbl="node3" presStyleIdx="0" presStyleCnt="1">
        <dgm:presLayoutVars>
          <dgm:chPref val="3"/>
        </dgm:presLayoutVars>
      </dgm:prSet>
      <dgm:spPr/>
    </dgm:pt>
    <dgm:pt modelId="{AB1904D9-749F-4B01-B52E-1EB87129752B}" type="pres">
      <dgm:prSet presAssocID="{D85A9374-293A-496A-A709-65B305D4C72B}" presName="rootConnector" presStyleLbl="node3" presStyleIdx="0" presStyleCnt="1"/>
      <dgm:spPr/>
    </dgm:pt>
    <dgm:pt modelId="{F64394C0-AF84-4AFD-A5D2-5FBAC33B1417}" type="pres">
      <dgm:prSet presAssocID="{D85A9374-293A-496A-A709-65B305D4C72B}" presName="hierChild4" presStyleCnt="0"/>
      <dgm:spPr/>
    </dgm:pt>
    <dgm:pt modelId="{875A99E0-76EA-4CA3-A82D-6ADB7CF991A0}" type="pres">
      <dgm:prSet presAssocID="{D85A9374-293A-496A-A709-65B305D4C72B}" presName="hierChild5" presStyleCnt="0"/>
      <dgm:spPr/>
    </dgm:pt>
    <dgm:pt modelId="{24AAA482-A72F-4FB5-9F2B-02FFF090A2DD}" type="pres">
      <dgm:prSet presAssocID="{2BA1CE0E-B957-4DF9-A298-CC204078BE9D}" presName="hierChild5" presStyleCnt="0"/>
      <dgm:spPr/>
    </dgm:pt>
    <dgm:pt modelId="{FC486E10-2A75-4879-8ED7-46918AEC0850}" type="pres">
      <dgm:prSet presAssocID="{3ABE64BC-AD05-4269-ABA8-9D6016E51FD3}" presName="hierChild3" presStyleCnt="0"/>
      <dgm:spPr/>
    </dgm:pt>
  </dgm:ptLst>
  <dgm:cxnLst>
    <dgm:cxn modelId="{11A44F00-606A-4A30-BE37-BE2763BD9986}" srcId="{3ABE64BC-AD05-4269-ABA8-9D6016E51FD3}" destId="{2BA1CE0E-B957-4DF9-A298-CC204078BE9D}" srcOrd="0" destOrd="0" parTransId="{04A46509-1924-4C76-BDFD-EA977C79DCDB}" sibTransId="{2C34B307-EE05-4E75-98C6-9093BFEC3FD6}"/>
    <dgm:cxn modelId="{8C399D08-F5F9-4F55-A858-2C63BD75CA69}" srcId="{2BA1CE0E-B957-4DF9-A298-CC204078BE9D}" destId="{D85A9374-293A-496A-A709-65B305D4C72B}" srcOrd="0" destOrd="0" parTransId="{4AC46161-3C78-45AE-AEBD-20334A3BE5F8}" sibTransId="{A1E9FA4E-8B8D-48C4-9C1A-A50F6CF244E1}"/>
    <dgm:cxn modelId="{C4141226-D664-4797-B2D8-4767567328AE}" type="presOf" srcId="{3ABE64BC-AD05-4269-ABA8-9D6016E51FD3}" destId="{B03179D9-037B-4A92-B357-9D917DFD21BC}" srcOrd="1" destOrd="0" presId="urn:microsoft.com/office/officeart/2009/3/layout/HorizontalOrganizationChart"/>
    <dgm:cxn modelId="{36540466-7D6D-4519-8DD8-B84E519ACE4C}" type="presOf" srcId="{2BA1CE0E-B957-4DF9-A298-CC204078BE9D}" destId="{99088990-4B85-4290-B7E6-FC1E894A5658}" srcOrd="1" destOrd="0" presId="urn:microsoft.com/office/officeart/2009/3/layout/HorizontalOrganizationChart"/>
    <dgm:cxn modelId="{C911586E-12C7-439F-897F-DE44319B6D66}" type="presOf" srcId="{3274FC0B-3881-4D90-9856-13FCC0CC8738}" destId="{365E2A47-DAF9-43A8-AC22-4B6DCCD9314B}" srcOrd="0" destOrd="0" presId="urn:microsoft.com/office/officeart/2009/3/layout/HorizontalOrganizationChart"/>
    <dgm:cxn modelId="{6150F257-8E6D-4A75-AB4F-1E49FF8465D0}" type="presOf" srcId="{4AC46161-3C78-45AE-AEBD-20334A3BE5F8}" destId="{1BA97028-45F6-433E-A8C2-BB6489B00EE0}" srcOrd="0" destOrd="0" presId="urn:microsoft.com/office/officeart/2009/3/layout/HorizontalOrganizationChart"/>
    <dgm:cxn modelId="{F1B84059-71AF-4518-9E8F-395AFED72963}" type="presOf" srcId="{3ABE64BC-AD05-4269-ABA8-9D6016E51FD3}" destId="{1D1343AC-2CF1-4B47-B2AD-BB3366E0B6A3}" srcOrd="0" destOrd="0" presId="urn:microsoft.com/office/officeart/2009/3/layout/HorizontalOrganizationChart"/>
    <dgm:cxn modelId="{0E3EB88E-2EEB-40AF-91FC-4D23A77F6AEF}" type="presOf" srcId="{D85A9374-293A-496A-A709-65B305D4C72B}" destId="{0B5D3682-4539-4631-960E-92F35A647B78}" srcOrd="0" destOrd="0" presId="urn:microsoft.com/office/officeart/2009/3/layout/HorizontalOrganizationChart"/>
    <dgm:cxn modelId="{3718099C-E44D-4487-A259-83119938D0E3}" type="presOf" srcId="{04A46509-1924-4C76-BDFD-EA977C79DCDB}" destId="{330FFFD1-F0ED-4B1E-A974-DAFAB75306DE}" srcOrd="0" destOrd="0" presId="urn:microsoft.com/office/officeart/2009/3/layout/HorizontalOrganizationChart"/>
    <dgm:cxn modelId="{D3F923B6-6CF5-42BD-9EEB-46CFAFD7DF56}" type="presOf" srcId="{D85A9374-293A-496A-A709-65B305D4C72B}" destId="{AB1904D9-749F-4B01-B52E-1EB87129752B}" srcOrd="1" destOrd="0" presId="urn:microsoft.com/office/officeart/2009/3/layout/HorizontalOrganizationChart"/>
    <dgm:cxn modelId="{54A5FDC4-461C-471B-BCDE-696D1FA6142D}" type="presOf" srcId="{2BA1CE0E-B957-4DF9-A298-CC204078BE9D}" destId="{4A5A5CD7-0A09-4A73-8EF8-A8360110170C}" srcOrd="0" destOrd="0" presId="urn:microsoft.com/office/officeart/2009/3/layout/HorizontalOrganizationChart"/>
    <dgm:cxn modelId="{7E3A17F6-8CB0-4D78-8A23-0EA7602370B5}" srcId="{3274FC0B-3881-4D90-9856-13FCC0CC8738}" destId="{3ABE64BC-AD05-4269-ABA8-9D6016E51FD3}" srcOrd="0" destOrd="0" parTransId="{85C394C7-3754-40B3-94F7-37EADB1554C5}" sibTransId="{2B002C5E-B3E3-4BE0-9533-8CD8CBD23788}"/>
    <dgm:cxn modelId="{5C1D9FD3-2296-44B9-95A7-3C89C4EF3317}" type="presParOf" srcId="{365E2A47-DAF9-43A8-AC22-4B6DCCD9314B}" destId="{EE3CADEA-6CE7-4A35-9FCB-A3B20B932D97}" srcOrd="0" destOrd="0" presId="urn:microsoft.com/office/officeart/2009/3/layout/HorizontalOrganizationChart"/>
    <dgm:cxn modelId="{8D477903-1672-4C3F-8EC0-F169E5F0CC97}" type="presParOf" srcId="{EE3CADEA-6CE7-4A35-9FCB-A3B20B932D97}" destId="{C54E3753-62A5-4625-9C22-FBF95E6D99AC}" srcOrd="0" destOrd="0" presId="urn:microsoft.com/office/officeart/2009/3/layout/HorizontalOrganizationChart"/>
    <dgm:cxn modelId="{FF41C18F-FDA9-45E6-8942-B74B935F3D0D}" type="presParOf" srcId="{C54E3753-62A5-4625-9C22-FBF95E6D99AC}" destId="{1D1343AC-2CF1-4B47-B2AD-BB3366E0B6A3}" srcOrd="0" destOrd="0" presId="urn:microsoft.com/office/officeart/2009/3/layout/HorizontalOrganizationChart"/>
    <dgm:cxn modelId="{DD1B061E-BC61-4EA6-9C4F-4C8CE1D870F2}" type="presParOf" srcId="{C54E3753-62A5-4625-9C22-FBF95E6D99AC}" destId="{B03179D9-037B-4A92-B357-9D917DFD21BC}" srcOrd="1" destOrd="0" presId="urn:microsoft.com/office/officeart/2009/3/layout/HorizontalOrganizationChart"/>
    <dgm:cxn modelId="{FFD58F19-5E6E-44A9-A39C-7CFDE16FF230}" type="presParOf" srcId="{EE3CADEA-6CE7-4A35-9FCB-A3B20B932D97}" destId="{3BCCDC5F-54CB-46C9-9719-F8FB156C147E}" srcOrd="1" destOrd="0" presId="urn:microsoft.com/office/officeart/2009/3/layout/HorizontalOrganizationChart"/>
    <dgm:cxn modelId="{122A59DC-A0B5-40D3-B784-16B226560645}" type="presParOf" srcId="{3BCCDC5F-54CB-46C9-9719-F8FB156C147E}" destId="{330FFFD1-F0ED-4B1E-A974-DAFAB75306DE}" srcOrd="0" destOrd="0" presId="urn:microsoft.com/office/officeart/2009/3/layout/HorizontalOrganizationChart"/>
    <dgm:cxn modelId="{8B8889FD-A4CC-4248-B8DB-FF02CFAE5CC0}" type="presParOf" srcId="{3BCCDC5F-54CB-46C9-9719-F8FB156C147E}" destId="{3770053E-3C07-4BC1-B78E-A67975008FED}" srcOrd="1" destOrd="0" presId="urn:microsoft.com/office/officeart/2009/3/layout/HorizontalOrganizationChart"/>
    <dgm:cxn modelId="{3A3A74A2-9F7B-4D79-B1F2-2996C8656F77}" type="presParOf" srcId="{3770053E-3C07-4BC1-B78E-A67975008FED}" destId="{6D0E56D1-CC90-45D1-9723-E81180FD464D}" srcOrd="0" destOrd="0" presId="urn:microsoft.com/office/officeart/2009/3/layout/HorizontalOrganizationChart"/>
    <dgm:cxn modelId="{83393EDA-9359-4555-9EBF-32D175017BA7}" type="presParOf" srcId="{6D0E56D1-CC90-45D1-9723-E81180FD464D}" destId="{4A5A5CD7-0A09-4A73-8EF8-A8360110170C}" srcOrd="0" destOrd="0" presId="urn:microsoft.com/office/officeart/2009/3/layout/HorizontalOrganizationChart"/>
    <dgm:cxn modelId="{1DAC7D07-DCC5-4136-AE35-7A25DA66B1BE}" type="presParOf" srcId="{6D0E56D1-CC90-45D1-9723-E81180FD464D}" destId="{99088990-4B85-4290-B7E6-FC1E894A5658}" srcOrd="1" destOrd="0" presId="urn:microsoft.com/office/officeart/2009/3/layout/HorizontalOrganizationChart"/>
    <dgm:cxn modelId="{9685ED45-2AF1-4777-963E-5D5F479BCF10}" type="presParOf" srcId="{3770053E-3C07-4BC1-B78E-A67975008FED}" destId="{27F66664-19F0-48BE-83A7-135C17E18904}" srcOrd="1" destOrd="0" presId="urn:microsoft.com/office/officeart/2009/3/layout/HorizontalOrganizationChart"/>
    <dgm:cxn modelId="{F961A446-7FF0-41A7-9804-D5809C07C82E}" type="presParOf" srcId="{27F66664-19F0-48BE-83A7-135C17E18904}" destId="{1BA97028-45F6-433E-A8C2-BB6489B00EE0}" srcOrd="0" destOrd="0" presId="urn:microsoft.com/office/officeart/2009/3/layout/HorizontalOrganizationChart"/>
    <dgm:cxn modelId="{889A15B1-2C7C-49EB-8C7E-57DAE5843A11}" type="presParOf" srcId="{27F66664-19F0-48BE-83A7-135C17E18904}" destId="{61827290-700F-4104-8413-1EDADE771474}" srcOrd="1" destOrd="0" presId="urn:microsoft.com/office/officeart/2009/3/layout/HorizontalOrganizationChart"/>
    <dgm:cxn modelId="{74779144-D2E3-4F6F-8C5A-1BEB3237DEB9}" type="presParOf" srcId="{61827290-700F-4104-8413-1EDADE771474}" destId="{8DEFE306-64B9-4346-84C3-AECA0EF5ABAD}" srcOrd="0" destOrd="0" presId="urn:microsoft.com/office/officeart/2009/3/layout/HorizontalOrganizationChart"/>
    <dgm:cxn modelId="{73E510A0-D371-433E-9C68-65405121B534}" type="presParOf" srcId="{8DEFE306-64B9-4346-84C3-AECA0EF5ABAD}" destId="{0B5D3682-4539-4631-960E-92F35A647B78}" srcOrd="0" destOrd="0" presId="urn:microsoft.com/office/officeart/2009/3/layout/HorizontalOrganizationChart"/>
    <dgm:cxn modelId="{D64D278C-942D-4A12-8410-B645653F3E93}" type="presParOf" srcId="{8DEFE306-64B9-4346-84C3-AECA0EF5ABAD}" destId="{AB1904D9-749F-4B01-B52E-1EB87129752B}" srcOrd="1" destOrd="0" presId="urn:microsoft.com/office/officeart/2009/3/layout/HorizontalOrganizationChart"/>
    <dgm:cxn modelId="{A7A6B3F9-0227-4074-B261-DF769904C3E0}" type="presParOf" srcId="{61827290-700F-4104-8413-1EDADE771474}" destId="{F64394C0-AF84-4AFD-A5D2-5FBAC33B1417}" srcOrd="1" destOrd="0" presId="urn:microsoft.com/office/officeart/2009/3/layout/HorizontalOrganizationChart"/>
    <dgm:cxn modelId="{4920085E-9BF9-420A-A05E-8DCFFB7A2796}" type="presParOf" srcId="{61827290-700F-4104-8413-1EDADE771474}" destId="{875A99E0-76EA-4CA3-A82D-6ADB7CF991A0}" srcOrd="2" destOrd="0" presId="urn:microsoft.com/office/officeart/2009/3/layout/HorizontalOrganizationChart"/>
    <dgm:cxn modelId="{45454AE8-9F9C-4902-A9F3-645D2A596B62}" type="presParOf" srcId="{3770053E-3C07-4BC1-B78E-A67975008FED}" destId="{24AAA482-A72F-4FB5-9F2B-02FFF090A2DD}" srcOrd="2" destOrd="0" presId="urn:microsoft.com/office/officeart/2009/3/layout/HorizontalOrganizationChart"/>
    <dgm:cxn modelId="{ADF59F12-D2D1-469E-B9DD-EF127514AD94}" type="presParOf" srcId="{EE3CADEA-6CE7-4A35-9FCB-A3B20B932D97}" destId="{FC486E10-2A75-4879-8ED7-46918AEC0850}" srcOrd="2" destOrd="0" presId="urn:microsoft.com/office/officeart/2009/3/layout/HorizontalOrganizationChar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2_4" csCatId="accent2" phldr="1"/>
      <dgm:spPr/>
      <dgm:t>
        <a:bodyPr/>
        <a:lstStyle/>
        <a:p>
          <a:endParaRPr lang="de-AT"/>
        </a:p>
      </dgm:t>
    </dgm:pt>
    <dgm:pt modelId="{80556901-C682-45E0-8A0E-05EC2A9392E4}">
      <dgm:prSet phldrT="[Text]" custT="1"/>
      <dgm:spPr/>
      <dgm:t>
        <a:bodyPr/>
        <a:lstStyle/>
        <a:p>
          <a:r>
            <a:rPr lang="de-AT" sz="1400">
              <a:solidFill>
                <a:srgbClr val="000000"/>
              </a:solidFill>
            </a:rPr>
            <a:t>Land</a:t>
          </a:r>
        </a:p>
      </dgm:t>
    </dgm:pt>
    <dgm:pt modelId="{9E8DB2C0-EA9A-4B62-A3A2-2372772C3D02}" type="parTrans" cxnId="{50944200-3327-429F-8239-BD59E2C25F97}">
      <dgm:prSet/>
      <dgm:spPr/>
      <dgm:t>
        <a:bodyPr/>
        <a:lstStyle/>
        <a:p>
          <a:endParaRPr lang="de-AT" sz="1400">
            <a:solidFill>
              <a:srgbClr val="000000"/>
            </a:solidFill>
          </a:endParaRPr>
        </a:p>
      </dgm:t>
    </dgm:pt>
    <dgm:pt modelId="{BEBE92A9-845C-4091-AB6E-2BBC15424E01}" type="sibTrans" cxnId="{50944200-3327-429F-8239-BD59E2C25F97}">
      <dgm:prSet/>
      <dgm:spPr/>
      <dgm:t>
        <a:bodyPr/>
        <a:lstStyle/>
        <a:p>
          <a:endParaRPr lang="de-AT" sz="1400">
            <a:solidFill>
              <a:srgbClr val="000000"/>
            </a:solidFill>
          </a:endParaRPr>
        </a:p>
      </dgm:t>
    </dgm:pt>
    <dgm:pt modelId="{ED4EC4D6-DA51-4A89-AFDD-431C6F298BCE}">
      <dgm:prSet phldrT="[Text]" custT="1"/>
      <dgm:spPr/>
      <dgm:t>
        <a:bodyPr/>
        <a:lstStyle/>
        <a:p>
          <a:r>
            <a:rPr lang="de-AT" sz="1400">
              <a:solidFill>
                <a:srgbClr val="000000"/>
              </a:solidFill>
            </a:rPr>
            <a:t>Straße</a:t>
          </a:r>
        </a:p>
      </dgm:t>
    </dgm:pt>
    <dgm:pt modelId="{DCEDE53C-3B5A-46AF-9EDC-C6914C12508D}" type="parTrans" cxnId="{0AF612CD-9FA9-4F81-BC72-01BBAF96F01B}">
      <dgm:prSet/>
      <dgm:spPr/>
      <dgm:t>
        <a:bodyPr/>
        <a:lstStyle/>
        <a:p>
          <a:endParaRPr lang="de-AT" sz="1400">
            <a:solidFill>
              <a:srgbClr val="000000"/>
            </a:solidFill>
          </a:endParaRPr>
        </a:p>
      </dgm:t>
    </dgm:pt>
    <dgm:pt modelId="{44D40EEB-BA24-451E-B5FA-6AE8A42A5241}" type="sibTrans" cxnId="{0AF612CD-9FA9-4F81-BC72-01BBAF96F01B}">
      <dgm:prSet/>
      <dgm:spPr/>
      <dgm:t>
        <a:bodyPr/>
        <a:lstStyle/>
        <a:p>
          <a:endParaRPr lang="de-AT" sz="1400">
            <a:solidFill>
              <a:srgbClr val="000000"/>
            </a:solidFill>
          </a:endParaRPr>
        </a:p>
      </dgm:t>
    </dgm:pt>
    <dgm:pt modelId="{866B4043-0F46-488A-A536-253533558EC3}">
      <dgm:prSet phldrT="[Text]" custT="1"/>
      <dgm:spPr/>
      <dgm:t>
        <a:bodyPr/>
        <a:lstStyle/>
        <a:p>
          <a:r>
            <a:rPr lang="de-AT" sz="1400">
              <a:solidFill>
                <a:srgbClr val="000000"/>
              </a:solidFill>
            </a:rPr>
            <a:t>Rohrleitung</a:t>
          </a:r>
        </a:p>
      </dgm:t>
    </dgm:pt>
    <dgm:pt modelId="{CD5FDFDE-0ABF-44C9-B2A8-DA7647E8D6F9}" type="parTrans" cxnId="{3FBE0A02-A0D1-41AD-A6CA-27C22F57B3B5}">
      <dgm:prSet/>
      <dgm:spPr/>
      <dgm:t>
        <a:bodyPr/>
        <a:lstStyle/>
        <a:p>
          <a:endParaRPr lang="de-AT" sz="1400">
            <a:solidFill>
              <a:srgbClr val="000000"/>
            </a:solidFill>
          </a:endParaRPr>
        </a:p>
      </dgm:t>
    </dgm:pt>
    <dgm:pt modelId="{D2296940-66F7-4EA2-98CD-7E27A897CFB8}" type="sibTrans" cxnId="{3FBE0A02-A0D1-41AD-A6CA-27C22F57B3B5}">
      <dgm:prSet/>
      <dgm:spPr/>
      <dgm:t>
        <a:bodyPr/>
        <a:lstStyle/>
        <a:p>
          <a:endParaRPr lang="de-AT" sz="1400">
            <a:solidFill>
              <a:srgbClr val="000000"/>
            </a:solidFill>
          </a:endParaRPr>
        </a:p>
      </dgm:t>
    </dgm:pt>
    <dgm:pt modelId="{93CAEB7C-F859-4BE6-BF14-C189C4154D2F}">
      <dgm:prSet phldrT="[Text]" custT="1"/>
      <dgm:spPr/>
      <dgm:t>
        <a:bodyPr/>
        <a:lstStyle/>
        <a:p>
          <a:r>
            <a:rPr lang="de-AT" sz="1400">
              <a:solidFill>
                <a:srgbClr val="000000"/>
              </a:solidFill>
            </a:rPr>
            <a:t>Schiene</a:t>
          </a:r>
        </a:p>
      </dgm:t>
    </dgm:pt>
    <dgm:pt modelId="{4FAE68D6-9722-405E-837D-326EFB3B2B96}" type="parTrans" cxnId="{A8F73616-BDC8-4930-9953-F5F4029FFE7E}">
      <dgm:prSet/>
      <dgm:spPr/>
      <dgm:t>
        <a:bodyPr/>
        <a:lstStyle/>
        <a:p>
          <a:endParaRPr lang="de-AT" sz="1400">
            <a:solidFill>
              <a:srgbClr val="000000"/>
            </a:solidFill>
          </a:endParaRPr>
        </a:p>
      </dgm:t>
    </dgm:pt>
    <dgm:pt modelId="{FAD76139-6EE5-41BA-8C34-3B42DFF48242}" type="sibTrans" cxnId="{A8F73616-BDC8-4930-9953-F5F4029FFE7E}">
      <dgm:prSet/>
      <dgm:spPr/>
      <dgm:t>
        <a:bodyPr/>
        <a:lstStyle/>
        <a:p>
          <a:endParaRPr lang="de-AT" sz="1400">
            <a:solidFill>
              <a:srgbClr val="000000"/>
            </a:solidFill>
          </a:endParaRPr>
        </a:p>
      </dgm:t>
    </dgm:pt>
    <dgm:pt modelId="{78628017-4972-4E70-8263-E93312A7618B}">
      <dgm:prSet phldrT="[Text]" custT="1"/>
      <dgm:spPr/>
      <dgm:t>
        <a:bodyPr/>
        <a:lstStyle/>
        <a:p>
          <a:r>
            <a:rPr lang="de-AT" sz="1400">
              <a:solidFill>
                <a:srgbClr val="000000"/>
              </a:solidFill>
            </a:rPr>
            <a:t>Rohrfernleitung</a:t>
          </a:r>
        </a:p>
      </dgm:t>
    </dgm:pt>
    <dgm:pt modelId="{EB61086B-9737-479E-8BF9-DDCE167743F0}" type="parTrans" cxnId="{49733B52-0122-47C9-B2B4-49222B9E401C}">
      <dgm:prSet/>
      <dgm:spPr/>
      <dgm:t>
        <a:bodyPr/>
        <a:lstStyle/>
        <a:p>
          <a:endParaRPr lang="de-AT" sz="1400">
            <a:solidFill>
              <a:srgbClr val="000000"/>
            </a:solidFill>
          </a:endParaRPr>
        </a:p>
      </dgm:t>
    </dgm:pt>
    <dgm:pt modelId="{4BE6A12A-CEFF-4FF6-A7C4-EBFA406EC1F1}" type="sibTrans" cxnId="{49733B52-0122-47C9-B2B4-49222B9E401C}">
      <dgm:prSet/>
      <dgm:spPr/>
      <dgm:t>
        <a:bodyPr/>
        <a:lstStyle/>
        <a:p>
          <a:endParaRPr lang="de-AT" sz="1400">
            <a:solidFill>
              <a:srgbClr val="000000"/>
            </a:solidFill>
          </a:endParaRPr>
        </a:p>
      </dgm:t>
    </dgm:pt>
    <dgm:pt modelId="{F9C3555A-2432-4E3D-9217-9BE51E52E084}">
      <dgm:prSet phldrT="[Text]" custT="1"/>
      <dgm:spPr/>
      <dgm:t>
        <a:bodyPr/>
        <a:lstStyle/>
        <a:p>
          <a:r>
            <a:rPr lang="de-AT" sz="1400">
              <a:solidFill>
                <a:srgbClr val="000000"/>
              </a:solidFill>
            </a:rPr>
            <a:t>Bahn</a:t>
          </a:r>
        </a:p>
      </dgm:t>
    </dgm:pt>
    <dgm:pt modelId="{F2C7D409-CD19-4A42-A3DC-B1FAA1B64433}" type="parTrans" cxnId="{C66FC6A4-7F74-4F28-A3CB-C81D18D6710C}">
      <dgm:prSet/>
      <dgm:spPr/>
      <dgm:t>
        <a:bodyPr/>
        <a:lstStyle/>
        <a:p>
          <a:endParaRPr lang="de-AT" sz="1400">
            <a:solidFill>
              <a:srgbClr val="000000"/>
            </a:solidFill>
          </a:endParaRPr>
        </a:p>
      </dgm:t>
    </dgm:pt>
    <dgm:pt modelId="{6A9B1319-0318-4485-AAE8-4BE07F161022}" type="sibTrans" cxnId="{C66FC6A4-7F74-4F28-A3CB-C81D18D6710C}">
      <dgm:prSet/>
      <dgm:spPr/>
      <dgm:t>
        <a:bodyPr/>
        <a:lstStyle/>
        <a:p>
          <a:endParaRPr lang="de-AT" sz="1400">
            <a:solidFill>
              <a:srgbClr val="000000"/>
            </a:solidFill>
          </a:endParaRPr>
        </a:p>
      </dgm:t>
    </dgm:pt>
    <dgm:pt modelId="{699E0ED8-EBD1-49DA-B72D-5B0E81440D1B}">
      <dgm:prSet phldrT="[Text]" custT="1"/>
      <dgm:spPr/>
      <dgm:t>
        <a:bodyPr/>
        <a:lstStyle/>
        <a:p>
          <a:r>
            <a:rPr lang="de-AT" sz="1400">
              <a:solidFill>
                <a:srgbClr val="000000"/>
              </a:solidFill>
            </a:rPr>
            <a:t>LKW</a:t>
          </a:r>
        </a:p>
      </dgm:t>
    </dgm:pt>
    <dgm:pt modelId="{8C73F3E5-E1FA-4FCD-ACD7-BBB9F013AF71}" type="parTrans" cxnId="{7B9148AF-B3B4-44C9-8BA0-7AE5C1B6C850}">
      <dgm:prSet/>
      <dgm:spPr/>
      <dgm:t>
        <a:bodyPr/>
        <a:lstStyle/>
        <a:p>
          <a:endParaRPr lang="de-AT" sz="1400">
            <a:solidFill>
              <a:srgbClr val="000000"/>
            </a:solidFill>
          </a:endParaRPr>
        </a:p>
      </dgm:t>
    </dgm:pt>
    <dgm:pt modelId="{D8D6B93A-7DF5-492A-AFE7-75298147D560}" type="sibTrans" cxnId="{7B9148AF-B3B4-44C9-8BA0-7AE5C1B6C850}">
      <dgm:prSet/>
      <dgm:spPr/>
      <dgm:t>
        <a:bodyPr/>
        <a:lstStyle/>
        <a:p>
          <a:endParaRPr lang="de-AT" sz="1400">
            <a:solidFill>
              <a:srgbClr val="000000"/>
            </a:solidFill>
          </a:endParaRPr>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107DF3D3-0363-4228-8FA4-3248182D2E48}" type="pres">
      <dgm:prSet presAssocID="{80556901-C682-45E0-8A0E-05EC2A9392E4}" presName="hierRoot1" presStyleCnt="0">
        <dgm:presLayoutVars>
          <dgm:hierBranch val="init"/>
        </dgm:presLayoutVars>
      </dgm:prSet>
      <dgm:spPr/>
    </dgm:pt>
    <dgm:pt modelId="{76250FC4-D2CB-4DE3-BEA1-80042F8E6300}" type="pres">
      <dgm:prSet presAssocID="{80556901-C682-45E0-8A0E-05EC2A9392E4}" presName="rootComposite1" presStyleCnt="0"/>
      <dgm:spPr/>
    </dgm:pt>
    <dgm:pt modelId="{0CA271CD-AB60-4B56-BBDE-8FC5201AD48B}" type="pres">
      <dgm:prSet presAssocID="{80556901-C682-45E0-8A0E-05EC2A9392E4}" presName="rootText1" presStyleLbl="node0" presStyleIdx="0" presStyleCnt="1">
        <dgm:presLayoutVars>
          <dgm:chPref val="3"/>
        </dgm:presLayoutVars>
      </dgm:prSet>
      <dgm:spPr/>
    </dgm:pt>
    <dgm:pt modelId="{6FB2A708-1FFE-4925-8C8F-5A624CE85395}" type="pres">
      <dgm:prSet presAssocID="{80556901-C682-45E0-8A0E-05EC2A9392E4}" presName="rootConnector1" presStyleLbl="node1" presStyleIdx="0" presStyleCnt="0"/>
      <dgm:spPr/>
    </dgm:pt>
    <dgm:pt modelId="{C282E79E-8426-4F1C-8B85-375ECC6DC6C7}" type="pres">
      <dgm:prSet presAssocID="{80556901-C682-45E0-8A0E-05EC2A9392E4}" presName="hierChild2" presStyleCnt="0"/>
      <dgm:spPr/>
    </dgm:pt>
    <dgm:pt modelId="{2D73707A-DA1F-4956-A172-2E59592A07BA}" type="pres">
      <dgm:prSet presAssocID="{DCEDE53C-3B5A-46AF-9EDC-C6914C12508D}" presName="Name64" presStyleLbl="parChTrans1D2" presStyleIdx="0" presStyleCnt="3"/>
      <dgm:spPr/>
    </dgm:pt>
    <dgm:pt modelId="{C23BFD7F-5418-4BAB-B5D9-472BECDC20CE}" type="pres">
      <dgm:prSet presAssocID="{ED4EC4D6-DA51-4A89-AFDD-431C6F298BCE}" presName="hierRoot2" presStyleCnt="0">
        <dgm:presLayoutVars>
          <dgm:hierBranch val="init"/>
        </dgm:presLayoutVars>
      </dgm:prSet>
      <dgm:spPr/>
    </dgm:pt>
    <dgm:pt modelId="{093CEF4C-6B82-42A2-B633-B0575C7BDE7F}" type="pres">
      <dgm:prSet presAssocID="{ED4EC4D6-DA51-4A89-AFDD-431C6F298BCE}" presName="rootComposite" presStyleCnt="0"/>
      <dgm:spPr/>
    </dgm:pt>
    <dgm:pt modelId="{585B211D-B54C-48D3-9C4E-232605076D45}" type="pres">
      <dgm:prSet presAssocID="{ED4EC4D6-DA51-4A89-AFDD-431C6F298BCE}" presName="rootText" presStyleLbl="node2" presStyleIdx="0" presStyleCnt="3">
        <dgm:presLayoutVars>
          <dgm:chPref val="3"/>
        </dgm:presLayoutVars>
      </dgm:prSet>
      <dgm:spPr/>
    </dgm:pt>
    <dgm:pt modelId="{DB99BF74-FDB5-498A-AAEF-8C8212EE750B}" type="pres">
      <dgm:prSet presAssocID="{ED4EC4D6-DA51-4A89-AFDD-431C6F298BCE}" presName="rootConnector" presStyleLbl="node2" presStyleIdx="0" presStyleCnt="3"/>
      <dgm:spPr/>
    </dgm:pt>
    <dgm:pt modelId="{324620CB-BA0F-4BEF-98DE-D49C515DCC28}" type="pres">
      <dgm:prSet presAssocID="{ED4EC4D6-DA51-4A89-AFDD-431C6F298BCE}" presName="hierChild4" presStyleCnt="0"/>
      <dgm:spPr/>
    </dgm:pt>
    <dgm:pt modelId="{937DCB20-ADEF-4DDA-86A6-78C29362BB10}" type="pres">
      <dgm:prSet presAssocID="{8C73F3E5-E1FA-4FCD-ACD7-BBB9F013AF71}" presName="Name64" presStyleLbl="parChTrans1D3" presStyleIdx="0" presStyleCnt="3"/>
      <dgm:spPr/>
    </dgm:pt>
    <dgm:pt modelId="{13C2D9F4-ADD3-42BE-860B-6ECEBB4DD9FD}" type="pres">
      <dgm:prSet presAssocID="{699E0ED8-EBD1-49DA-B72D-5B0E81440D1B}" presName="hierRoot2" presStyleCnt="0">
        <dgm:presLayoutVars>
          <dgm:hierBranch val="init"/>
        </dgm:presLayoutVars>
      </dgm:prSet>
      <dgm:spPr/>
    </dgm:pt>
    <dgm:pt modelId="{AE836FE3-7EA7-4415-81CE-A3DC3738B4D2}" type="pres">
      <dgm:prSet presAssocID="{699E0ED8-EBD1-49DA-B72D-5B0E81440D1B}" presName="rootComposite" presStyleCnt="0"/>
      <dgm:spPr/>
    </dgm:pt>
    <dgm:pt modelId="{0E2D3AA7-A03F-4B0E-A11C-A175AC84CA36}" type="pres">
      <dgm:prSet presAssocID="{699E0ED8-EBD1-49DA-B72D-5B0E81440D1B}" presName="rootText" presStyleLbl="node3" presStyleIdx="0" presStyleCnt="3">
        <dgm:presLayoutVars>
          <dgm:chPref val="3"/>
        </dgm:presLayoutVars>
      </dgm:prSet>
      <dgm:spPr/>
    </dgm:pt>
    <dgm:pt modelId="{6B36F7D1-8D76-4EC5-A113-3ADF12489C9D}" type="pres">
      <dgm:prSet presAssocID="{699E0ED8-EBD1-49DA-B72D-5B0E81440D1B}" presName="rootConnector" presStyleLbl="node3" presStyleIdx="0" presStyleCnt="3"/>
      <dgm:spPr/>
    </dgm:pt>
    <dgm:pt modelId="{6BB26241-267F-4517-BC17-9F5BA14BBA1B}" type="pres">
      <dgm:prSet presAssocID="{699E0ED8-EBD1-49DA-B72D-5B0E81440D1B}" presName="hierChild4" presStyleCnt="0"/>
      <dgm:spPr/>
    </dgm:pt>
    <dgm:pt modelId="{9A26A0CD-4663-4BAC-AF09-9DB99E405C52}" type="pres">
      <dgm:prSet presAssocID="{699E0ED8-EBD1-49DA-B72D-5B0E81440D1B}" presName="hierChild5" presStyleCnt="0"/>
      <dgm:spPr/>
    </dgm:pt>
    <dgm:pt modelId="{AD748470-A56B-46E9-BE6A-6818EAF1E814}" type="pres">
      <dgm:prSet presAssocID="{ED4EC4D6-DA51-4A89-AFDD-431C6F298BCE}" presName="hierChild5" presStyleCnt="0"/>
      <dgm:spPr/>
    </dgm:pt>
    <dgm:pt modelId="{6FC13BEC-97A8-4342-A954-8C0995E77994}" type="pres">
      <dgm:prSet presAssocID="{4FAE68D6-9722-405E-837D-326EFB3B2B96}" presName="Name64" presStyleLbl="parChTrans1D2" presStyleIdx="1" presStyleCnt="3"/>
      <dgm:spPr/>
    </dgm:pt>
    <dgm:pt modelId="{6D6F5500-D0CF-4F13-A303-0C0AA7B6C0CE}" type="pres">
      <dgm:prSet presAssocID="{93CAEB7C-F859-4BE6-BF14-C189C4154D2F}" presName="hierRoot2" presStyleCnt="0">
        <dgm:presLayoutVars>
          <dgm:hierBranch val="init"/>
        </dgm:presLayoutVars>
      </dgm:prSet>
      <dgm:spPr/>
    </dgm:pt>
    <dgm:pt modelId="{9B53F9A2-74E6-4CE9-B41A-19C98A032DBD}" type="pres">
      <dgm:prSet presAssocID="{93CAEB7C-F859-4BE6-BF14-C189C4154D2F}" presName="rootComposite" presStyleCnt="0"/>
      <dgm:spPr/>
    </dgm:pt>
    <dgm:pt modelId="{C17587F1-7F92-4D22-838C-B1FB028CB7E2}" type="pres">
      <dgm:prSet presAssocID="{93CAEB7C-F859-4BE6-BF14-C189C4154D2F}" presName="rootText" presStyleLbl="node2" presStyleIdx="1" presStyleCnt="3">
        <dgm:presLayoutVars>
          <dgm:chPref val="3"/>
        </dgm:presLayoutVars>
      </dgm:prSet>
      <dgm:spPr/>
    </dgm:pt>
    <dgm:pt modelId="{F15826FC-8B45-407C-B5F8-1EA482667F22}" type="pres">
      <dgm:prSet presAssocID="{93CAEB7C-F859-4BE6-BF14-C189C4154D2F}" presName="rootConnector" presStyleLbl="node2" presStyleIdx="1" presStyleCnt="3"/>
      <dgm:spPr/>
    </dgm:pt>
    <dgm:pt modelId="{7292AF2D-F67F-4F8A-B2FB-A0F1310E7C6D}" type="pres">
      <dgm:prSet presAssocID="{93CAEB7C-F859-4BE6-BF14-C189C4154D2F}" presName="hierChild4" presStyleCnt="0"/>
      <dgm:spPr/>
    </dgm:pt>
    <dgm:pt modelId="{724B4061-0319-4700-80A5-EA3D80620A67}" type="pres">
      <dgm:prSet presAssocID="{F2C7D409-CD19-4A42-A3DC-B1FAA1B64433}" presName="Name64" presStyleLbl="parChTrans1D3" presStyleIdx="1" presStyleCnt="3"/>
      <dgm:spPr/>
    </dgm:pt>
    <dgm:pt modelId="{283D3976-7F57-4CD4-A0BD-8D3E72E3A2FE}" type="pres">
      <dgm:prSet presAssocID="{F9C3555A-2432-4E3D-9217-9BE51E52E084}" presName="hierRoot2" presStyleCnt="0">
        <dgm:presLayoutVars>
          <dgm:hierBranch val="init"/>
        </dgm:presLayoutVars>
      </dgm:prSet>
      <dgm:spPr/>
    </dgm:pt>
    <dgm:pt modelId="{7E99B7F4-4570-4F57-8F24-89A6ADEB94DF}" type="pres">
      <dgm:prSet presAssocID="{F9C3555A-2432-4E3D-9217-9BE51E52E084}" presName="rootComposite" presStyleCnt="0"/>
      <dgm:spPr/>
    </dgm:pt>
    <dgm:pt modelId="{8B245939-B2BC-4952-AB36-002105B2D235}" type="pres">
      <dgm:prSet presAssocID="{F9C3555A-2432-4E3D-9217-9BE51E52E084}" presName="rootText" presStyleLbl="node3" presStyleIdx="1" presStyleCnt="3">
        <dgm:presLayoutVars>
          <dgm:chPref val="3"/>
        </dgm:presLayoutVars>
      </dgm:prSet>
      <dgm:spPr/>
    </dgm:pt>
    <dgm:pt modelId="{179ACDB7-0C0C-45AD-B5DA-174A0B8D0A77}" type="pres">
      <dgm:prSet presAssocID="{F9C3555A-2432-4E3D-9217-9BE51E52E084}" presName="rootConnector" presStyleLbl="node3" presStyleIdx="1" presStyleCnt="3"/>
      <dgm:spPr/>
    </dgm:pt>
    <dgm:pt modelId="{9933412C-1954-4B30-9D42-8C5AA933F349}" type="pres">
      <dgm:prSet presAssocID="{F9C3555A-2432-4E3D-9217-9BE51E52E084}" presName="hierChild4" presStyleCnt="0"/>
      <dgm:spPr/>
    </dgm:pt>
    <dgm:pt modelId="{9E0467E8-8A29-43B8-B9D2-B50FCE2537D0}" type="pres">
      <dgm:prSet presAssocID="{F9C3555A-2432-4E3D-9217-9BE51E52E084}" presName="hierChild5" presStyleCnt="0"/>
      <dgm:spPr/>
    </dgm:pt>
    <dgm:pt modelId="{D2C4A83B-2785-42A7-B772-B3D88B92A8E3}" type="pres">
      <dgm:prSet presAssocID="{93CAEB7C-F859-4BE6-BF14-C189C4154D2F}" presName="hierChild5" presStyleCnt="0"/>
      <dgm:spPr/>
    </dgm:pt>
    <dgm:pt modelId="{81C50075-2CBF-4891-B0B6-4CBB93AEDEE9}" type="pres">
      <dgm:prSet presAssocID="{EB61086B-9737-479E-8BF9-DDCE167743F0}" presName="Name64" presStyleLbl="parChTrans1D2" presStyleIdx="2" presStyleCnt="3"/>
      <dgm:spPr/>
    </dgm:pt>
    <dgm:pt modelId="{29DE36D9-C4CB-4B08-9703-3EA7EC7ADF99}" type="pres">
      <dgm:prSet presAssocID="{78628017-4972-4E70-8263-E93312A7618B}" presName="hierRoot2" presStyleCnt="0">
        <dgm:presLayoutVars>
          <dgm:hierBranch val="init"/>
        </dgm:presLayoutVars>
      </dgm:prSet>
      <dgm:spPr/>
    </dgm:pt>
    <dgm:pt modelId="{ADA2BDA1-37A4-4AFE-9AC5-8EE7B23F2CA0}" type="pres">
      <dgm:prSet presAssocID="{78628017-4972-4E70-8263-E93312A7618B}" presName="rootComposite" presStyleCnt="0"/>
      <dgm:spPr/>
    </dgm:pt>
    <dgm:pt modelId="{F751843A-E794-4029-964E-218A3D526721}" type="pres">
      <dgm:prSet presAssocID="{78628017-4972-4E70-8263-E93312A7618B}" presName="rootText" presStyleLbl="node2" presStyleIdx="2" presStyleCnt="3">
        <dgm:presLayoutVars>
          <dgm:chPref val="3"/>
        </dgm:presLayoutVars>
      </dgm:prSet>
      <dgm:spPr/>
    </dgm:pt>
    <dgm:pt modelId="{A281A120-61F3-416C-BC84-7569F220FD98}" type="pres">
      <dgm:prSet presAssocID="{78628017-4972-4E70-8263-E93312A7618B}" presName="rootConnector" presStyleLbl="node2" presStyleIdx="2" presStyleCnt="3"/>
      <dgm:spPr/>
    </dgm:pt>
    <dgm:pt modelId="{5171D661-74E2-47C7-8252-4466A8366283}" type="pres">
      <dgm:prSet presAssocID="{78628017-4972-4E70-8263-E93312A7618B}" presName="hierChild4" presStyleCnt="0"/>
      <dgm:spPr/>
    </dgm:pt>
    <dgm:pt modelId="{2EAC137F-0715-4104-B259-177C7856F7C5}" type="pres">
      <dgm:prSet presAssocID="{CD5FDFDE-0ABF-44C9-B2A8-DA7647E8D6F9}" presName="Name64" presStyleLbl="parChTrans1D3" presStyleIdx="2" presStyleCnt="3"/>
      <dgm:spPr/>
    </dgm:pt>
    <dgm:pt modelId="{B119A510-B795-4ADF-9D4A-5CDB43548ED6}" type="pres">
      <dgm:prSet presAssocID="{866B4043-0F46-488A-A536-253533558EC3}" presName="hierRoot2" presStyleCnt="0">
        <dgm:presLayoutVars>
          <dgm:hierBranch val="init"/>
        </dgm:presLayoutVars>
      </dgm:prSet>
      <dgm:spPr/>
    </dgm:pt>
    <dgm:pt modelId="{0259447C-6E3A-4A9B-ABFD-34AD21C7903F}" type="pres">
      <dgm:prSet presAssocID="{866B4043-0F46-488A-A536-253533558EC3}" presName="rootComposite" presStyleCnt="0"/>
      <dgm:spPr/>
    </dgm:pt>
    <dgm:pt modelId="{4B19D878-701B-40B5-AB15-A9FBEE464F4A}" type="pres">
      <dgm:prSet presAssocID="{866B4043-0F46-488A-A536-253533558EC3}" presName="rootText" presStyleLbl="node3" presStyleIdx="2" presStyleCnt="3">
        <dgm:presLayoutVars>
          <dgm:chPref val="3"/>
        </dgm:presLayoutVars>
      </dgm:prSet>
      <dgm:spPr/>
    </dgm:pt>
    <dgm:pt modelId="{C5029027-D9F2-44C0-8E49-8A7C5170B12B}" type="pres">
      <dgm:prSet presAssocID="{866B4043-0F46-488A-A536-253533558EC3}" presName="rootConnector" presStyleLbl="node3" presStyleIdx="2" presStyleCnt="3"/>
      <dgm:spPr/>
    </dgm:pt>
    <dgm:pt modelId="{1DB1934D-5B7A-462C-ADA6-5A2D5B0DA60D}" type="pres">
      <dgm:prSet presAssocID="{866B4043-0F46-488A-A536-253533558EC3}" presName="hierChild4" presStyleCnt="0"/>
      <dgm:spPr/>
    </dgm:pt>
    <dgm:pt modelId="{3CA08FFB-4663-4694-8059-25B0E3377A9D}" type="pres">
      <dgm:prSet presAssocID="{866B4043-0F46-488A-A536-253533558EC3}" presName="hierChild5" presStyleCnt="0"/>
      <dgm:spPr/>
    </dgm:pt>
    <dgm:pt modelId="{5EE2139C-2EB7-408E-A6E2-4803263EC64C}" type="pres">
      <dgm:prSet presAssocID="{78628017-4972-4E70-8263-E93312A7618B}" presName="hierChild5" presStyleCnt="0"/>
      <dgm:spPr/>
    </dgm:pt>
    <dgm:pt modelId="{510C925F-10DC-4823-B03D-07093044DCFA}" type="pres">
      <dgm:prSet presAssocID="{80556901-C682-45E0-8A0E-05EC2A9392E4}" presName="hierChild3" presStyleCnt="0"/>
      <dgm:spPr/>
    </dgm:pt>
  </dgm:ptLst>
  <dgm:cxnLst>
    <dgm:cxn modelId="{50944200-3327-429F-8239-BD59E2C25F97}" srcId="{3274FC0B-3881-4D90-9856-13FCC0CC8738}" destId="{80556901-C682-45E0-8A0E-05EC2A9392E4}" srcOrd="0" destOrd="0" parTransId="{9E8DB2C0-EA9A-4B62-A3A2-2372772C3D02}" sibTransId="{BEBE92A9-845C-4091-AB6E-2BBC15424E01}"/>
    <dgm:cxn modelId="{3B42C600-DA4B-4578-A15E-6DD04EDB6031}" type="presOf" srcId="{80556901-C682-45E0-8A0E-05EC2A9392E4}" destId="{6FB2A708-1FFE-4925-8C8F-5A624CE85395}" srcOrd="1" destOrd="0" presId="urn:microsoft.com/office/officeart/2009/3/layout/HorizontalOrganizationChart"/>
    <dgm:cxn modelId="{3FBE0A02-A0D1-41AD-A6CA-27C22F57B3B5}" srcId="{78628017-4972-4E70-8263-E93312A7618B}" destId="{866B4043-0F46-488A-A536-253533558EC3}" srcOrd="0" destOrd="0" parTransId="{CD5FDFDE-0ABF-44C9-B2A8-DA7647E8D6F9}" sibTransId="{D2296940-66F7-4EA2-98CD-7E27A897CFB8}"/>
    <dgm:cxn modelId="{3F7BD206-2BC0-4AF5-B86B-34625C5FEEC6}" type="presOf" srcId="{78628017-4972-4E70-8263-E93312A7618B}" destId="{A281A120-61F3-416C-BC84-7569F220FD98}" srcOrd="1" destOrd="0" presId="urn:microsoft.com/office/officeart/2009/3/layout/HorizontalOrganizationChart"/>
    <dgm:cxn modelId="{A8F73616-BDC8-4930-9953-F5F4029FFE7E}" srcId="{80556901-C682-45E0-8A0E-05EC2A9392E4}" destId="{93CAEB7C-F859-4BE6-BF14-C189C4154D2F}" srcOrd="1" destOrd="0" parTransId="{4FAE68D6-9722-405E-837D-326EFB3B2B96}" sibTransId="{FAD76139-6EE5-41BA-8C34-3B42DFF48242}"/>
    <dgm:cxn modelId="{DEE82723-6A3C-43B9-9D75-759427EACA37}" type="presOf" srcId="{866B4043-0F46-488A-A536-253533558EC3}" destId="{4B19D878-701B-40B5-AB15-A9FBEE464F4A}" srcOrd="0" destOrd="0" presId="urn:microsoft.com/office/officeart/2009/3/layout/HorizontalOrganizationChart"/>
    <dgm:cxn modelId="{6ECD5062-C4E1-43AB-831E-C4ADF9519DB3}" type="presOf" srcId="{EB61086B-9737-479E-8BF9-DDCE167743F0}" destId="{81C50075-2CBF-4891-B0B6-4CBB93AEDEE9}" srcOrd="0" destOrd="0" presId="urn:microsoft.com/office/officeart/2009/3/layout/HorizontalOrganizationChart"/>
    <dgm:cxn modelId="{4774BE64-4FF0-4585-BED8-11C9AAD1DB9D}" type="presOf" srcId="{80556901-C682-45E0-8A0E-05EC2A9392E4}" destId="{0CA271CD-AB60-4B56-BBDE-8FC5201AD48B}" srcOrd="0" destOrd="0" presId="urn:microsoft.com/office/officeart/2009/3/layout/HorizontalOrganizationChart"/>
    <dgm:cxn modelId="{31D6B46D-DF58-4486-96B3-48109F8E352A}" type="presOf" srcId="{F9C3555A-2432-4E3D-9217-9BE51E52E084}" destId="{179ACDB7-0C0C-45AD-B5DA-174A0B8D0A77}" srcOrd="1" destOrd="0" presId="urn:microsoft.com/office/officeart/2009/3/layout/HorizontalOrganizationChart"/>
    <dgm:cxn modelId="{C911586E-12C7-439F-897F-DE44319B6D66}" type="presOf" srcId="{3274FC0B-3881-4D90-9856-13FCC0CC8738}" destId="{365E2A47-DAF9-43A8-AC22-4B6DCCD9314B}" srcOrd="0" destOrd="0" presId="urn:microsoft.com/office/officeart/2009/3/layout/HorizontalOrganizationChart"/>
    <dgm:cxn modelId="{A8E08C4F-9483-4184-B923-60CD3E06DC8A}" type="presOf" srcId="{F2C7D409-CD19-4A42-A3DC-B1FAA1B64433}" destId="{724B4061-0319-4700-80A5-EA3D80620A67}" srcOrd="0" destOrd="0" presId="urn:microsoft.com/office/officeart/2009/3/layout/HorizontalOrganizationChart"/>
    <dgm:cxn modelId="{49733B52-0122-47C9-B2B4-49222B9E401C}" srcId="{80556901-C682-45E0-8A0E-05EC2A9392E4}" destId="{78628017-4972-4E70-8263-E93312A7618B}" srcOrd="2" destOrd="0" parTransId="{EB61086B-9737-479E-8BF9-DDCE167743F0}" sibTransId="{4BE6A12A-CEFF-4FF6-A7C4-EBFA406EC1F1}"/>
    <dgm:cxn modelId="{0E147954-3D3D-473A-9217-CA5073B79F49}" type="presOf" srcId="{93CAEB7C-F859-4BE6-BF14-C189C4154D2F}" destId="{F15826FC-8B45-407C-B5F8-1EA482667F22}" srcOrd="1" destOrd="0" presId="urn:microsoft.com/office/officeart/2009/3/layout/HorizontalOrganizationChart"/>
    <dgm:cxn modelId="{3BDF8974-5240-438E-85DA-9F04E01C1F3A}" type="presOf" srcId="{ED4EC4D6-DA51-4A89-AFDD-431C6F298BCE}" destId="{585B211D-B54C-48D3-9C4E-232605076D45}" srcOrd="0" destOrd="0" presId="urn:microsoft.com/office/officeart/2009/3/layout/HorizontalOrganizationChart"/>
    <dgm:cxn modelId="{0110A455-5E07-4FD8-BA00-A7F9BEAF20EA}" type="presOf" srcId="{CD5FDFDE-0ABF-44C9-B2A8-DA7647E8D6F9}" destId="{2EAC137F-0715-4104-B259-177C7856F7C5}" srcOrd="0" destOrd="0" presId="urn:microsoft.com/office/officeart/2009/3/layout/HorizontalOrganizationChart"/>
    <dgm:cxn modelId="{868E108A-0509-4801-AD4F-EE60910C7F14}" type="presOf" srcId="{8C73F3E5-E1FA-4FCD-ACD7-BBB9F013AF71}" destId="{937DCB20-ADEF-4DDA-86A6-78C29362BB10}" srcOrd="0" destOrd="0" presId="urn:microsoft.com/office/officeart/2009/3/layout/HorizontalOrganizationChart"/>
    <dgm:cxn modelId="{DB775C8C-09E3-42EB-9123-37A7F90C56A1}" type="presOf" srcId="{78628017-4972-4E70-8263-E93312A7618B}" destId="{F751843A-E794-4029-964E-218A3D526721}" srcOrd="0" destOrd="0" presId="urn:microsoft.com/office/officeart/2009/3/layout/HorizontalOrganizationChart"/>
    <dgm:cxn modelId="{C66FC6A4-7F74-4F28-A3CB-C81D18D6710C}" srcId="{93CAEB7C-F859-4BE6-BF14-C189C4154D2F}" destId="{F9C3555A-2432-4E3D-9217-9BE51E52E084}" srcOrd="0" destOrd="0" parTransId="{F2C7D409-CD19-4A42-A3DC-B1FAA1B64433}" sibTransId="{6A9B1319-0318-4485-AAE8-4BE07F161022}"/>
    <dgm:cxn modelId="{251A6FA7-6246-4B83-B2FC-82AA154FE5A1}" type="presOf" srcId="{F9C3555A-2432-4E3D-9217-9BE51E52E084}" destId="{8B245939-B2BC-4952-AB36-002105B2D235}" srcOrd="0" destOrd="0" presId="urn:microsoft.com/office/officeart/2009/3/layout/HorizontalOrganizationChart"/>
    <dgm:cxn modelId="{5E676EAD-A3DB-4C0F-BFAD-CCD4CF59A945}" type="presOf" srcId="{4FAE68D6-9722-405E-837D-326EFB3B2B96}" destId="{6FC13BEC-97A8-4342-A954-8C0995E77994}" srcOrd="0" destOrd="0" presId="urn:microsoft.com/office/officeart/2009/3/layout/HorizontalOrganizationChart"/>
    <dgm:cxn modelId="{7B9148AF-B3B4-44C9-8BA0-7AE5C1B6C850}" srcId="{ED4EC4D6-DA51-4A89-AFDD-431C6F298BCE}" destId="{699E0ED8-EBD1-49DA-B72D-5B0E81440D1B}" srcOrd="0" destOrd="0" parTransId="{8C73F3E5-E1FA-4FCD-ACD7-BBB9F013AF71}" sibTransId="{D8D6B93A-7DF5-492A-AFE7-75298147D560}"/>
    <dgm:cxn modelId="{DCE21AB2-C7C8-40C3-907E-2E5DD47B1F48}" type="presOf" srcId="{ED4EC4D6-DA51-4A89-AFDD-431C6F298BCE}" destId="{DB99BF74-FDB5-498A-AAEF-8C8212EE750B}" srcOrd="1" destOrd="0" presId="urn:microsoft.com/office/officeart/2009/3/layout/HorizontalOrganizationChart"/>
    <dgm:cxn modelId="{0CCBB8B4-E43E-44F2-BB76-60E5F89D7303}" type="presOf" srcId="{699E0ED8-EBD1-49DA-B72D-5B0E81440D1B}" destId="{0E2D3AA7-A03F-4B0E-A11C-A175AC84CA36}" srcOrd="0" destOrd="0" presId="urn:microsoft.com/office/officeart/2009/3/layout/HorizontalOrganizationChart"/>
    <dgm:cxn modelId="{784250C3-1382-4443-AF1C-3D3536726ABD}" type="presOf" srcId="{93CAEB7C-F859-4BE6-BF14-C189C4154D2F}" destId="{C17587F1-7F92-4D22-838C-B1FB028CB7E2}" srcOrd="0" destOrd="0" presId="urn:microsoft.com/office/officeart/2009/3/layout/HorizontalOrganizationChart"/>
    <dgm:cxn modelId="{6D5DCCCA-3A05-4191-9591-29FE4BFAC791}" type="presOf" srcId="{866B4043-0F46-488A-A536-253533558EC3}" destId="{C5029027-D9F2-44C0-8E49-8A7C5170B12B}" srcOrd="1" destOrd="0" presId="urn:microsoft.com/office/officeart/2009/3/layout/HorizontalOrganizationChart"/>
    <dgm:cxn modelId="{0AF612CD-9FA9-4F81-BC72-01BBAF96F01B}" srcId="{80556901-C682-45E0-8A0E-05EC2A9392E4}" destId="{ED4EC4D6-DA51-4A89-AFDD-431C6F298BCE}" srcOrd="0" destOrd="0" parTransId="{DCEDE53C-3B5A-46AF-9EDC-C6914C12508D}" sibTransId="{44D40EEB-BA24-451E-B5FA-6AE8A42A5241}"/>
    <dgm:cxn modelId="{D1259BEB-E196-4688-8E84-2964BF0F74AB}" type="presOf" srcId="{699E0ED8-EBD1-49DA-B72D-5B0E81440D1B}" destId="{6B36F7D1-8D76-4EC5-A113-3ADF12489C9D}" srcOrd="1" destOrd="0" presId="urn:microsoft.com/office/officeart/2009/3/layout/HorizontalOrganizationChart"/>
    <dgm:cxn modelId="{710AF0F6-9F60-418F-8428-39CA6BE77B37}" type="presOf" srcId="{DCEDE53C-3B5A-46AF-9EDC-C6914C12508D}" destId="{2D73707A-DA1F-4956-A172-2E59592A07BA}" srcOrd="0" destOrd="0" presId="urn:microsoft.com/office/officeart/2009/3/layout/HorizontalOrganizationChart"/>
    <dgm:cxn modelId="{AFAB832D-196D-43E7-8446-830FBBB3BCD8}" type="presParOf" srcId="{365E2A47-DAF9-43A8-AC22-4B6DCCD9314B}" destId="{107DF3D3-0363-4228-8FA4-3248182D2E48}" srcOrd="0" destOrd="0" presId="urn:microsoft.com/office/officeart/2009/3/layout/HorizontalOrganizationChart"/>
    <dgm:cxn modelId="{D5244A66-1CC3-4D6D-8AF7-AF34A9318BD7}" type="presParOf" srcId="{107DF3D3-0363-4228-8FA4-3248182D2E48}" destId="{76250FC4-D2CB-4DE3-BEA1-80042F8E6300}" srcOrd="0" destOrd="0" presId="urn:microsoft.com/office/officeart/2009/3/layout/HorizontalOrganizationChart"/>
    <dgm:cxn modelId="{F9499837-8EBA-42BA-B060-88A624660C74}" type="presParOf" srcId="{76250FC4-D2CB-4DE3-BEA1-80042F8E6300}" destId="{0CA271CD-AB60-4B56-BBDE-8FC5201AD48B}" srcOrd="0" destOrd="0" presId="urn:microsoft.com/office/officeart/2009/3/layout/HorizontalOrganizationChart"/>
    <dgm:cxn modelId="{88CBAA9A-D6B8-45AB-9A87-D63FFE8FBEFD}" type="presParOf" srcId="{76250FC4-D2CB-4DE3-BEA1-80042F8E6300}" destId="{6FB2A708-1FFE-4925-8C8F-5A624CE85395}" srcOrd="1" destOrd="0" presId="urn:microsoft.com/office/officeart/2009/3/layout/HorizontalOrganizationChart"/>
    <dgm:cxn modelId="{27AC02D8-F39C-4238-862C-5B8D03F520C9}" type="presParOf" srcId="{107DF3D3-0363-4228-8FA4-3248182D2E48}" destId="{C282E79E-8426-4F1C-8B85-375ECC6DC6C7}" srcOrd="1" destOrd="0" presId="urn:microsoft.com/office/officeart/2009/3/layout/HorizontalOrganizationChart"/>
    <dgm:cxn modelId="{24E2B08E-F4CA-4FCB-AE8A-3C6A1A2896C8}" type="presParOf" srcId="{C282E79E-8426-4F1C-8B85-375ECC6DC6C7}" destId="{2D73707A-DA1F-4956-A172-2E59592A07BA}" srcOrd="0" destOrd="0" presId="urn:microsoft.com/office/officeart/2009/3/layout/HorizontalOrganizationChart"/>
    <dgm:cxn modelId="{0FF7C846-2EAA-4312-B787-F52A12D5D15A}" type="presParOf" srcId="{C282E79E-8426-4F1C-8B85-375ECC6DC6C7}" destId="{C23BFD7F-5418-4BAB-B5D9-472BECDC20CE}" srcOrd="1" destOrd="0" presId="urn:microsoft.com/office/officeart/2009/3/layout/HorizontalOrganizationChart"/>
    <dgm:cxn modelId="{9BBFA9E2-58A1-4781-943C-C73BBBE39C86}" type="presParOf" srcId="{C23BFD7F-5418-4BAB-B5D9-472BECDC20CE}" destId="{093CEF4C-6B82-42A2-B633-B0575C7BDE7F}" srcOrd="0" destOrd="0" presId="urn:microsoft.com/office/officeart/2009/3/layout/HorizontalOrganizationChart"/>
    <dgm:cxn modelId="{EECEC3AC-DE3E-48D9-B4F2-83C015193295}" type="presParOf" srcId="{093CEF4C-6B82-42A2-B633-B0575C7BDE7F}" destId="{585B211D-B54C-48D3-9C4E-232605076D45}" srcOrd="0" destOrd="0" presId="urn:microsoft.com/office/officeart/2009/3/layout/HorizontalOrganizationChart"/>
    <dgm:cxn modelId="{FA4EE764-AF44-4995-B4DF-FCA9D88EF700}" type="presParOf" srcId="{093CEF4C-6B82-42A2-B633-B0575C7BDE7F}" destId="{DB99BF74-FDB5-498A-AAEF-8C8212EE750B}" srcOrd="1" destOrd="0" presId="urn:microsoft.com/office/officeart/2009/3/layout/HorizontalOrganizationChart"/>
    <dgm:cxn modelId="{F510129B-06C2-40F3-9B6E-76DDEC352B48}" type="presParOf" srcId="{C23BFD7F-5418-4BAB-B5D9-472BECDC20CE}" destId="{324620CB-BA0F-4BEF-98DE-D49C515DCC28}" srcOrd="1" destOrd="0" presId="urn:microsoft.com/office/officeart/2009/3/layout/HorizontalOrganizationChart"/>
    <dgm:cxn modelId="{492CD2D6-7D12-4AE0-8E0F-9B3E1FE32D68}" type="presParOf" srcId="{324620CB-BA0F-4BEF-98DE-D49C515DCC28}" destId="{937DCB20-ADEF-4DDA-86A6-78C29362BB10}" srcOrd="0" destOrd="0" presId="urn:microsoft.com/office/officeart/2009/3/layout/HorizontalOrganizationChart"/>
    <dgm:cxn modelId="{D48EEF18-61EC-4E9F-BB93-F7204813BE7F}" type="presParOf" srcId="{324620CB-BA0F-4BEF-98DE-D49C515DCC28}" destId="{13C2D9F4-ADD3-42BE-860B-6ECEBB4DD9FD}" srcOrd="1" destOrd="0" presId="urn:microsoft.com/office/officeart/2009/3/layout/HorizontalOrganizationChart"/>
    <dgm:cxn modelId="{B19DB342-E470-46D0-8D52-7F30FE29AA80}" type="presParOf" srcId="{13C2D9F4-ADD3-42BE-860B-6ECEBB4DD9FD}" destId="{AE836FE3-7EA7-4415-81CE-A3DC3738B4D2}" srcOrd="0" destOrd="0" presId="urn:microsoft.com/office/officeart/2009/3/layout/HorizontalOrganizationChart"/>
    <dgm:cxn modelId="{C03F4F58-D025-4BD5-BA59-16521A2B2BCC}" type="presParOf" srcId="{AE836FE3-7EA7-4415-81CE-A3DC3738B4D2}" destId="{0E2D3AA7-A03F-4B0E-A11C-A175AC84CA36}" srcOrd="0" destOrd="0" presId="urn:microsoft.com/office/officeart/2009/3/layout/HorizontalOrganizationChart"/>
    <dgm:cxn modelId="{4D2DCF57-1A5C-405A-A9E8-45600C675791}" type="presParOf" srcId="{AE836FE3-7EA7-4415-81CE-A3DC3738B4D2}" destId="{6B36F7D1-8D76-4EC5-A113-3ADF12489C9D}" srcOrd="1" destOrd="0" presId="urn:microsoft.com/office/officeart/2009/3/layout/HorizontalOrganizationChart"/>
    <dgm:cxn modelId="{D3CF4C22-B0EA-411F-A08C-E0726630CA3D}" type="presParOf" srcId="{13C2D9F4-ADD3-42BE-860B-6ECEBB4DD9FD}" destId="{6BB26241-267F-4517-BC17-9F5BA14BBA1B}" srcOrd="1" destOrd="0" presId="urn:microsoft.com/office/officeart/2009/3/layout/HorizontalOrganizationChart"/>
    <dgm:cxn modelId="{EA9AAB94-FCC8-4A13-8450-9F53E2DE336F}" type="presParOf" srcId="{13C2D9F4-ADD3-42BE-860B-6ECEBB4DD9FD}" destId="{9A26A0CD-4663-4BAC-AF09-9DB99E405C52}" srcOrd="2" destOrd="0" presId="urn:microsoft.com/office/officeart/2009/3/layout/HorizontalOrganizationChart"/>
    <dgm:cxn modelId="{B24663E1-6B78-426A-A678-2E7525285B30}" type="presParOf" srcId="{C23BFD7F-5418-4BAB-B5D9-472BECDC20CE}" destId="{AD748470-A56B-46E9-BE6A-6818EAF1E814}" srcOrd="2" destOrd="0" presId="urn:microsoft.com/office/officeart/2009/3/layout/HorizontalOrganizationChart"/>
    <dgm:cxn modelId="{AEB574BC-ECB2-4986-A6DF-A7B05B5BE445}" type="presParOf" srcId="{C282E79E-8426-4F1C-8B85-375ECC6DC6C7}" destId="{6FC13BEC-97A8-4342-A954-8C0995E77994}" srcOrd="2" destOrd="0" presId="urn:microsoft.com/office/officeart/2009/3/layout/HorizontalOrganizationChart"/>
    <dgm:cxn modelId="{0BF4A68B-5992-4A06-81FE-0DB09BA078A9}" type="presParOf" srcId="{C282E79E-8426-4F1C-8B85-375ECC6DC6C7}" destId="{6D6F5500-D0CF-4F13-A303-0C0AA7B6C0CE}" srcOrd="3" destOrd="0" presId="urn:microsoft.com/office/officeart/2009/3/layout/HorizontalOrganizationChart"/>
    <dgm:cxn modelId="{A754752B-6FB6-40EE-BEAD-C44E24ED4985}" type="presParOf" srcId="{6D6F5500-D0CF-4F13-A303-0C0AA7B6C0CE}" destId="{9B53F9A2-74E6-4CE9-B41A-19C98A032DBD}" srcOrd="0" destOrd="0" presId="urn:microsoft.com/office/officeart/2009/3/layout/HorizontalOrganizationChart"/>
    <dgm:cxn modelId="{C09241DF-B8E8-42D9-9591-F8CFA0D467AB}" type="presParOf" srcId="{9B53F9A2-74E6-4CE9-B41A-19C98A032DBD}" destId="{C17587F1-7F92-4D22-838C-B1FB028CB7E2}" srcOrd="0" destOrd="0" presId="urn:microsoft.com/office/officeart/2009/3/layout/HorizontalOrganizationChart"/>
    <dgm:cxn modelId="{C2AA6371-9A20-4659-BAEA-FC5CA0C2C4BA}" type="presParOf" srcId="{9B53F9A2-74E6-4CE9-B41A-19C98A032DBD}" destId="{F15826FC-8B45-407C-B5F8-1EA482667F22}" srcOrd="1" destOrd="0" presId="urn:microsoft.com/office/officeart/2009/3/layout/HorizontalOrganizationChart"/>
    <dgm:cxn modelId="{30CF73C7-4944-42CF-850F-9B0E17CF98D9}" type="presParOf" srcId="{6D6F5500-D0CF-4F13-A303-0C0AA7B6C0CE}" destId="{7292AF2D-F67F-4F8A-B2FB-A0F1310E7C6D}" srcOrd="1" destOrd="0" presId="urn:microsoft.com/office/officeart/2009/3/layout/HorizontalOrganizationChart"/>
    <dgm:cxn modelId="{8EFD68E4-1066-4518-B9D1-B710770C01A8}" type="presParOf" srcId="{7292AF2D-F67F-4F8A-B2FB-A0F1310E7C6D}" destId="{724B4061-0319-4700-80A5-EA3D80620A67}" srcOrd="0" destOrd="0" presId="urn:microsoft.com/office/officeart/2009/3/layout/HorizontalOrganizationChart"/>
    <dgm:cxn modelId="{C6EFF627-C078-49A7-B846-1455616CE381}" type="presParOf" srcId="{7292AF2D-F67F-4F8A-B2FB-A0F1310E7C6D}" destId="{283D3976-7F57-4CD4-A0BD-8D3E72E3A2FE}" srcOrd="1" destOrd="0" presId="urn:microsoft.com/office/officeart/2009/3/layout/HorizontalOrganizationChart"/>
    <dgm:cxn modelId="{C09258A4-5FA2-431B-8002-72CA6E352E54}" type="presParOf" srcId="{283D3976-7F57-4CD4-A0BD-8D3E72E3A2FE}" destId="{7E99B7F4-4570-4F57-8F24-89A6ADEB94DF}" srcOrd="0" destOrd="0" presId="urn:microsoft.com/office/officeart/2009/3/layout/HorizontalOrganizationChart"/>
    <dgm:cxn modelId="{8C4B0D86-A381-42BF-92A7-EF3360D93EAC}" type="presParOf" srcId="{7E99B7F4-4570-4F57-8F24-89A6ADEB94DF}" destId="{8B245939-B2BC-4952-AB36-002105B2D235}" srcOrd="0" destOrd="0" presId="urn:microsoft.com/office/officeart/2009/3/layout/HorizontalOrganizationChart"/>
    <dgm:cxn modelId="{3EB35043-ABD6-409D-86D2-5FD01C4C8102}" type="presParOf" srcId="{7E99B7F4-4570-4F57-8F24-89A6ADEB94DF}" destId="{179ACDB7-0C0C-45AD-B5DA-174A0B8D0A77}" srcOrd="1" destOrd="0" presId="urn:microsoft.com/office/officeart/2009/3/layout/HorizontalOrganizationChart"/>
    <dgm:cxn modelId="{6EAFD42C-35E1-4F24-B2C7-0BB456A37293}" type="presParOf" srcId="{283D3976-7F57-4CD4-A0BD-8D3E72E3A2FE}" destId="{9933412C-1954-4B30-9D42-8C5AA933F349}" srcOrd="1" destOrd="0" presId="urn:microsoft.com/office/officeart/2009/3/layout/HorizontalOrganizationChart"/>
    <dgm:cxn modelId="{94B75F45-CAEA-4506-80B6-F4930049153E}" type="presParOf" srcId="{283D3976-7F57-4CD4-A0BD-8D3E72E3A2FE}" destId="{9E0467E8-8A29-43B8-B9D2-B50FCE2537D0}" srcOrd="2" destOrd="0" presId="urn:microsoft.com/office/officeart/2009/3/layout/HorizontalOrganizationChart"/>
    <dgm:cxn modelId="{7858933D-2623-451C-96A1-B9691705CB9F}" type="presParOf" srcId="{6D6F5500-D0CF-4F13-A303-0C0AA7B6C0CE}" destId="{D2C4A83B-2785-42A7-B772-B3D88B92A8E3}" srcOrd="2" destOrd="0" presId="urn:microsoft.com/office/officeart/2009/3/layout/HorizontalOrganizationChart"/>
    <dgm:cxn modelId="{A2E071D6-D477-4FF4-A7B4-256EAC85CBF6}" type="presParOf" srcId="{C282E79E-8426-4F1C-8B85-375ECC6DC6C7}" destId="{81C50075-2CBF-4891-B0B6-4CBB93AEDEE9}" srcOrd="4" destOrd="0" presId="urn:microsoft.com/office/officeart/2009/3/layout/HorizontalOrganizationChart"/>
    <dgm:cxn modelId="{91CC51F1-4DF8-427C-A14D-9C319722C897}" type="presParOf" srcId="{C282E79E-8426-4F1C-8B85-375ECC6DC6C7}" destId="{29DE36D9-C4CB-4B08-9703-3EA7EC7ADF99}" srcOrd="5" destOrd="0" presId="urn:microsoft.com/office/officeart/2009/3/layout/HorizontalOrganizationChart"/>
    <dgm:cxn modelId="{EC5430F6-D52E-40F2-ACD3-D906DCF311D2}" type="presParOf" srcId="{29DE36D9-C4CB-4B08-9703-3EA7EC7ADF99}" destId="{ADA2BDA1-37A4-4AFE-9AC5-8EE7B23F2CA0}" srcOrd="0" destOrd="0" presId="urn:microsoft.com/office/officeart/2009/3/layout/HorizontalOrganizationChart"/>
    <dgm:cxn modelId="{6E0651B4-2103-4428-A600-083B070000F1}" type="presParOf" srcId="{ADA2BDA1-37A4-4AFE-9AC5-8EE7B23F2CA0}" destId="{F751843A-E794-4029-964E-218A3D526721}" srcOrd="0" destOrd="0" presId="urn:microsoft.com/office/officeart/2009/3/layout/HorizontalOrganizationChart"/>
    <dgm:cxn modelId="{12178DC7-4692-4DED-9734-91C3C2A95065}" type="presParOf" srcId="{ADA2BDA1-37A4-4AFE-9AC5-8EE7B23F2CA0}" destId="{A281A120-61F3-416C-BC84-7569F220FD98}" srcOrd="1" destOrd="0" presId="urn:microsoft.com/office/officeart/2009/3/layout/HorizontalOrganizationChart"/>
    <dgm:cxn modelId="{AB3A2E54-5E72-43AF-AD81-A2CE714B2231}" type="presParOf" srcId="{29DE36D9-C4CB-4B08-9703-3EA7EC7ADF99}" destId="{5171D661-74E2-47C7-8252-4466A8366283}" srcOrd="1" destOrd="0" presId="urn:microsoft.com/office/officeart/2009/3/layout/HorizontalOrganizationChart"/>
    <dgm:cxn modelId="{952B97C6-2CE0-4337-A18E-F34E8311A810}" type="presParOf" srcId="{5171D661-74E2-47C7-8252-4466A8366283}" destId="{2EAC137F-0715-4104-B259-177C7856F7C5}" srcOrd="0" destOrd="0" presId="urn:microsoft.com/office/officeart/2009/3/layout/HorizontalOrganizationChart"/>
    <dgm:cxn modelId="{5742C8FD-13CB-4B4D-AE8C-8DD1AC27A68B}" type="presParOf" srcId="{5171D661-74E2-47C7-8252-4466A8366283}" destId="{B119A510-B795-4ADF-9D4A-5CDB43548ED6}" srcOrd="1" destOrd="0" presId="urn:microsoft.com/office/officeart/2009/3/layout/HorizontalOrganizationChart"/>
    <dgm:cxn modelId="{EBE4DA7B-6C14-437E-BF23-080F6ECD2116}" type="presParOf" srcId="{B119A510-B795-4ADF-9D4A-5CDB43548ED6}" destId="{0259447C-6E3A-4A9B-ABFD-34AD21C7903F}" srcOrd="0" destOrd="0" presId="urn:microsoft.com/office/officeart/2009/3/layout/HorizontalOrganizationChart"/>
    <dgm:cxn modelId="{FE74485E-7EAB-4352-BC2C-E007B8E512F9}" type="presParOf" srcId="{0259447C-6E3A-4A9B-ABFD-34AD21C7903F}" destId="{4B19D878-701B-40B5-AB15-A9FBEE464F4A}" srcOrd="0" destOrd="0" presId="urn:microsoft.com/office/officeart/2009/3/layout/HorizontalOrganizationChart"/>
    <dgm:cxn modelId="{156F275D-BC54-427C-8571-0FE0E1AFEB18}" type="presParOf" srcId="{0259447C-6E3A-4A9B-ABFD-34AD21C7903F}" destId="{C5029027-D9F2-44C0-8E49-8A7C5170B12B}" srcOrd="1" destOrd="0" presId="urn:microsoft.com/office/officeart/2009/3/layout/HorizontalOrganizationChart"/>
    <dgm:cxn modelId="{F1333345-7E75-477A-9CFF-697E4B52451C}" type="presParOf" srcId="{B119A510-B795-4ADF-9D4A-5CDB43548ED6}" destId="{1DB1934D-5B7A-462C-ADA6-5A2D5B0DA60D}" srcOrd="1" destOrd="0" presId="urn:microsoft.com/office/officeart/2009/3/layout/HorizontalOrganizationChart"/>
    <dgm:cxn modelId="{27098F82-6D57-4375-96D4-5D43FFF363AF}" type="presParOf" srcId="{B119A510-B795-4ADF-9D4A-5CDB43548ED6}" destId="{3CA08FFB-4663-4694-8059-25B0E3377A9D}" srcOrd="2" destOrd="0" presId="urn:microsoft.com/office/officeart/2009/3/layout/HorizontalOrganizationChart"/>
    <dgm:cxn modelId="{CCB7678D-6FA1-49AB-9FD6-9DBEB72DE9A8}" type="presParOf" srcId="{29DE36D9-C4CB-4B08-9703-3EA7EC7ADF99}" destId="{5EE2139C-2EB7-408E-A6E2-4803263EC64C}" srcOrd="2" destOrd="0" presId="urn:microsoft.com/office/officeart/2009/3/layout/HorizontalOrganizationChart"/>
    <dgm:cxn modelId="{A4C5A5DB-30AF-4244-883C-0C755BA78F35}" type="presParOf" srcId="{107DF3D3-0363-4228-8FA4-3248182D2E48}" destId="{510C925F-10DC-4823-B03D-07093044DCFA}" srcOrd="2" destOrd="0" presId="urn:microsoft.com/office/officeart/2009/3/layout/HorizontalOrganizationChart"/>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a:t>Transportgeschwindigkeit</a:t>
          </a:r>
        </a:p>
        <a:p>
          <a:r>
            <a:rPr lang="de-AT" sz="1800"/>
            <a:t>Netzdichte &amp; Flächendeckung</a:t>
          </a:r>
        </a:p>
        <a:p>
          <a:r>
            <a:rPr lang="de-AT" sz="1800"/>
            <a:t>Flexibilität</a:t>
          </a:r>
        </a:p>
        <a:p>
          <a:r>
            <a:rPr lang="de-AT" sz="1800"/>
            <a:t>Technischer Fortschritt</a:t>
          </a:r>
        </a:p>
        <a:p>
          <a:r>
            <a:rPr lang="de-AT" sz="1800"/>
            <a:t>Geringe Nutzungskosten</a:t>
          </a:r>
        </a:p>
        <a:p>
          <a:r>
            <a:rPr lang="de-AT" sz="1800"/>
            <a:t>Haus-zu-Haus-Verkehr ohne Umschlag</a:t>
          </a:r>
        </a:p>
        <a:p>
          <a:r>
            <a:rPr lang="de-AT" sz="1800"/>
            <a:t>Lokalisierung der Fahrzeuge und Kommunikation mit Personal</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a:t>Hohe externe Kosten (Umwelt, CO</a:t>
          </a:r>
          <a:r>
            <a:rPr lang="de-AT" sz="1800" baseline="-25000"/>
            <a:t>2</a:t>
          </a:r>
          <a:r>
            <a:rPr lang="de-AT" sz="1800"/>
            <a:t>-Ausstoß, Lärm, Unfälle,…)</a:t>
          </a:r>
        </a:p>
        <a:p>
          <a:r>
            <a:rPr lang="de-AT" sz="1800"/>
            <a:t>Ungünstiges Verhältnis zwischen Nutzlast und Eigengewicht der Fahrzeuge</a:t>
          </a:r>
        </a:p>
        <a:p>
          <a:r>
            <a:rPr lang="de-AT" sz="1800"/>
            <a:t>Begrenzte Ladekapazität</a:t>
          </a:r>
        </a:p>
        <a:p>
          <a:r>
            <a:rPr lang="de-AT" sz="1800"/>
            <a:t>Zeitliche Einschränkungen: Fahrverbote</a:t>
          </a:r>
        </a:p>
        <a:p>
          <a:r>
            <a:rPr lang="de-AT" sz="1800"/>
            <a:t>Relativ hohe Unfallgefahr</a:t>
          </a:r>
        </a:p>
        <a:p>
          <a:r>
            <a:rPr lang="de-AT" sz="1800"/>
            <a:t>Abhängigkeit von Straßenverhältnissen und Verkehrslage</a:t>
          </a:r>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6502">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a:t>Massenleistungsfähigkeit</a:t>
          </a:r>
        </a:p>
        <a:p>
          <a:r>
            <a:rPr lang="de-AT" sz="1800"/>
            <a:t>Berechenbarkeit</a:t>
          </a:r>
        </a:p>
        <a:p>
          <a:r>
            <a:rPr lang="de-AT" sz="1800"/>
            <a:t>Geringes Unfallrisiko</a:t>
          </a:r>
        </a:p>
        <a:p>
          <a:r>
            <a:rPr lang="de-AT" sz="1800"/>
            <a:t>Weitgehend wetterunabhängig</a:t>
          </a:r>
        </a:p>
        <a:p>
          <a:r>
            <a:rPr lang="de-AT" sz="1800"/>
            <a:t>Geringe Transportkosten auf langen Strecken</a:t>
          </a:r>
        </a:p>
        <a:p>
          <a:r>
            <a:rPr lang="de-AT" sz="1800"/>
            <a:t>Geringe Umweltbelastung</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a:t>Eingeschränkte Grenzüberschreitungen</a:t>
          </a:r>
        </a:p>
        <a:p>
          <a:r>
            <a:rPr lang="de-AT" sz="1800"/>
            <a:t>Eingeschränkte Flexibilität</a:t>
          </a:r>
        </a:p>
        <a:p>
          <a:r>
            <a:rPr lang="de-AT" sz="1800"/>
            <a:t>Geringe Netzdichte</a:t>
          </a:r>
        </a:p>
        <a:p>
          <a:r>
            <a:rPr lang="de-AT" sz="1800"/>
            <a:t>Sendungsverfolgung schwierig</a:t>
          </a:r>
        </a:p>
        <a:p>
          <a:r>
            <a:rPr lang="de-AT" sz="1800"/>
            <a:t>Geringe Pünktlichkeitsrate (ÖBB Güterverkehr ca. 70%)</a:t>
          </a:r>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dirty="0"/>
            <a:t>Massenleistungsfähigkeit</a:t>
          </a:r>
        </a:p>
        <a:p>
          <a:r>
            <a:rPr lang="de-AT" sz="1800" dirty="0"/>
            <a:t>Sehr niedrige Transportkosten</a:t>
          </a:r>
        </a:p>
        <a:p>
          <a:r>
            <a:rPr lang="de-AT" sz="1800" dirty="0"/>
            <a:t>Geringe Umweltbelastung</a:t>
          </a:r>
        </a:p>
        <a:p>
          <a:r>
            <a:rPr lang="de-AT" sz="1800" dirty="0"/>
            <a:t>Sicherheit</a:t>
          </a:r>
        </a:p>
        <a:p>
          <a:r>
            <a:rPr lang="de-AT" sz="1800" dirty="0"/>
            <a:t>Transporthäufigkeit (24/7 einsatzbereit)</a:t>
          </a:r>
        </a:p>
        <a:p>
          <a:r>
            <a:rPr lang="de-AT" sz="1800" dirty="0"/>
            <a:t>Niedrige Infrastrukturkosten</a:t>
          </a:r>
        </a:p>
        <a:p>
          <a:r>
            <a:rPr lang="de-AT" sz="1800" dirty="0"/>
            <a:t>Frei verfügbare Infrastrukturkapazitäten (insb. Donau)</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dirty="0"/>
            <a:t>Niedrige Transportgeschwindigkeit</a:t>
          </a:r>
        </a:p>
        <a:p>
          <a:r>
            <a:rPr lang="de-AT" sz="1800" dirty="0"/>
            <a:t>Geringe Netzdicht</a:t>
          </a:r>
        </a:p>
        <a:p>
          <a:r>
            <a:rPr lang="de-AT" sz="1800" dirty="0"/>
            <a:t>Abhängigkeit von Fahrwasserverhältnissen</a:t>
          </a:r>
        </a:p>
        <a:p>
          <a:r>
            <a:rPr lang="de-AT" sz="1800" dirty="0"/>
            <a:t>Liege-/Löschungsgebühren an Häfen</a:t>
          </a:r>
        </a:p>
        <a:p>
          <a:r>
            <a:rPr lang="de-AT" sz="1800" dirty="0"/>
            <a:t>Benötigt fast immer ein Landverkehrsmittel im Vor- und Nachlauf</a:t>
          </a:r>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3"/>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9F17822-E615-45BF-BDED-2858B9DE0958}"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de-AT"/>
        </a:p>
      </dgm:t>
    </dgm:pt>
    <dgm:pt modelId="{531E1AAC-CB1A-49F8-AA50-AB98EEFCF1AA}">
      <dgm:prSet phldrT="[Text]" phldr="0"/>
      <dgm:spPr/>
      <dgm:t>
        <a:bodyPr/>
        <a:lstStyle/>
        <a:p>
          <a:r>
            <a:rPr lang="de-AT" dirty="0"/>
            <a:t>Gebrochener Verkehr</a:t>
          </a:r>
        </a:p>
      </dgm:t>
    </dgm:pt>
    <dgm:pt modelId="{2B66CA0A-C0FE-47AD-8309-912EC465776D}" type="parTrans" cxnId="{FBDC7F6B-9B24-4711-BB2D-2D161ABF289A}">
      <dgm:prSet/>
      <dgm:spPr/>
      <dgm:t>
        <a:bodyPr/>
        <a:lstStyle/>
        <a:p>
          <a:endParaRPr lang="de-AT"/>
        </a:p>
      </dgm:t>
    </dgm:pt>
    <dgm:pt modelId="{F829C51C-14F0-4651-8E72-0EED8606DFBB}" type="sibTrans" cxnId="{FBDC7F6B-9B24-4711-BB2D-2D161ABF289A}">
      <dgm:prSet/>
      <dgm:spPr/>
      <dgm:t>
        <a:bodyPr/>
        <a:lstStyle/>
        <a:p>
          <a:endParaRPr lang="de-AT"/>
        </a:p>
      </dgm:t>
    </dgm:pt>
    <dgm:pt modelId="{674B7A7C-E53D-46A4-A809-C6C8F38BD2A7}">
      <dgm:prSet phldrT="[Text]"/>
      <dgm:spPr/>
      <dgm:t>
        <a:bodyPr/>
        <a:lstStyle/>
        <a:p>
          <a:r>
            <a:rPr lang="de-AT" dirty="0"/>
            <a:t>Transport mit mind. 2 Verkehrsmitteln/-trägern</a:t>
          </a:r>
        </a:p>
      </dgm:t>
    </dgm:pt>
    <dgm:pt modelId="{DBD43873-1C71-4FF3-833F-95826E19E177}" type="parTrans" cxnId="{B96177CA-F63B-4369-8F70-673EE9B09FB7}">
      <dgm:prSet/>
      <dgm:spPr/>
      <dgm:t>
        <a:bodyPr/>
        <a:lstStyle/>
        <a:p>
          <a:endParaRPr lang="de-AT"/>
        </a:p>
      </dgm:t>
    </dgm:pt>
    <dgm:pt modelId="{4EA8AD60-A449-4A0B-BE1A-663D6E214D1D}" type="sibTrans" cxnId="{B96177CA-F63B-4369-8F70-673EE9B09FB7}">
      <dgm:prSet/>
      <dgm:spPr/>
      <dgm:t>
        <a:bodyPr/>
        <a:lstStyle/>
        <a:p>
          <a:endParaRPr lang="de-AT"/>
        </a:p>
      </dgm:t>
    </dgm:pt>
    <dgm:pt modelId="{93E9530E-960B-4E5C-8B3E-616BD5EF9D60}">
      <dgm:prSet/>
      <dgm:spPr/>
      <dgm:t>
        <a:bodyPr/>
        <a:lstStyle/>
        <a:p>
          <a:r>
            <a:rPr lang="de-AT"/>
            <a:t>Intermodaler Verkehr</a:t>
          </a:r>
        </a:p>
      </dgm:t>
    </dgm:pt>
    <dgm:pt modelId="{2C7FA659-C060-452D-91E1-BACE289851E2}" type="parTrans" cxnId="{F1977160-C994-4056-A472-CC65F4531B81}">
      <dgm:prSet/>
      <dgm:spPr/>
      <dgm:t>
        <a:bodyPr/>
        <a:lstStyle/>
        <a:p>
          <a:endParaRPr lang="de-AT"/>
        </a:p>
      </dgm:t>
    </dgm:pt>
    <dgm:pt modelId="{08B84219-CCA3-416C-B5C5-21BCBFDBE351}" type="sibTrans" cxnId="{F1977160-C994-4056-A472-CC65F4531B81}">
      <dgm:prSet/>
      <dgm:spPr/>
      <dgm:t>
        <a:bodyPr/>
        <a:lstStyle/>
        <a:p>
          <a:endParaRPr lang="de-AT"/>
        </a:p>
      </dgm:t>
    </dgm:pt>
    <dgm:pt modelId="{28F3A954-2A21-4820-B865-92D75EBD2F5C}">
      <dgm:prSet/>
      <dgm:spPr/>
      <dgm:t>
        <a:bodyPr/>
        <a:lstStyle/>
        <a:p>
          <a:r>
            <a:rPr lang="de-AT" dirty="0"/>
            <a:t>Güter selbst werden umgeschlagen</a:t>
          </a:r>
        </a:p>
      </dgm:t>
    </dgm:pt>
    <dgm:pt modelId="{AF0282A5-ABD5-45C1-8971-BD0B5D0D115D}" type="parTrans" cxnId="{51F42A31-EDAC-42AC-9807-4DDD72E0BC2C}">
      <dgm:prSet/>
      <dgm:spPr/>
      <dgm:t>
        <a:bodyPr/>
        <a:lstStyle/>
        <a:p>
          <a:endParaRPr lang="de-AT"/>
        </a:p>
      </dgm:t>
    </dgm:pt>
    <dgm:pt modelId="{EAD44385-254E-48AD-A3F6-41439803E1F1}" type="sibTrans" cxnId="{51F42A31-EDAC-42AC-9807-4DDD72E0BC2C}">
      <dgm:prSet/>
      <dgm:spPr/>
      <dgm:t>
        <a:bodyPr/>
        <a:lstStyle/>
        <a:p>
          <a:endParaRPr lang="de-AT"/>
        </a:p>
      </dgm:t>
    </dgm:pt>
    <dgm:pt modelId="{FF1BDB63-62B8-4AF9-B804-28FA5F98BB14}">
      <dgm:prSet/>
      <dgm:spPr/>
      <dgm:t>
        <a:bodyPr/>
        <a:lstStyle/>
        <a:p>
          <a:r>
            <a:rPr lang="de-AT" dirty="0"/>
            <a:t>Transport mit mind. 2 Verkehrsmitteln/-trägern</a:t>
          </a:r>
        </a:p>
      </dgm:t>
    </dgm:pt>
    <dgm:pt modelId="{402F3740-3682-4ACB-B983-D94111848C87}" type="parTrans" cxnId="{6FA1D101-EA31-4618-A70C-234DD90C5048}">
      <dgm:prSet/>
      <dgm:spPr/>
      <dgm:t>
        <a:bodyPr/>
        <a:lstStyle/>
        <a:p>
          <a:endParaRPr lang="de-AT"/>
        </a:p>
      </dgm:t>
    </dgm:pt>
    <dgm:pt modelId="{60633B98-E6CA-4087-810C-6A70854A09AD}" type="sibTrans" cxnId="{6FA1D101-EA31-4618-A70C-234DD90C5048}">
      <dgm:prSet/>
      <dgm:spPr/>
      <dgm:t>
        <a:bodyPr/>
        <a:lstStyle/>
        <a:p>
          <a:endParaRPr lang="de-AT"/>
        </a:p>
      </dgm:t>
    </dgm:pt>
    <dgm:pt modelId="{DFA25B92-7DB6-44CD-8135-B3EC2F6DF8CF}">
      <dgm:prSet/>
      <dgm:spPr/>
      <dgm:t>
        <a:bodyPr/>
        <a:lstStyle/>
        <a:p>
          <a:r>
            <a:rPr lang="de-AT" dirty="0"/>
            <a:t>nur Ladeeinheit wird umgeschlagen, nicht die Güter selbst</a:t>
          </a:r>
        </a:p>
      </dgm:t>
    </dgm:pt>
    <dgm:pt modelId="{B6B29556-5164-473D-B3D0-56AB24B140FB}" type="parTrans" cxnId="{B8D48654-DEE5-4147-9636-402299500465}">
      <dgm:prSet/>
      <dgm:spPr/>
      <dgm:t>
        <a:bodyPr/>
        <a:lstStyle/>
        <a:p>
          <a:endParaRPr lang="de-AT"/>
        </a:p>
      </dgm:t>
    </dgm:pt>
    <dgm:pt modelId="{D345DB89-5D8E-4BE9-9B4D-5536A6677D98}" type="sibTrans" cxnId="{B8D48654-DEE5-4147-9636-402299500465}">
      <dgm:prSet/>
      <dgm:spPr/>
      <dgm:t>
        <a:bodyPr/>
        <a:lstStyle/>
        <a:p>
          <a:endParaRPr lang="de-AT"/>
        </a:p>
      </dgm:t>
    </dgm:pt>
    <dgm:pt modelId="{F8ED5ACC-AC1E-494F-B3EE-DD1939B5CFF3}">
      <dgm:prSet/>
      <dgm:spPr/>
      <dgm:t>
        <a:bodyPr/>
        <a:lstStyle/>
        <a:p>
          <a:r>
            <a:rPr lang="de-AT" dirty="0"/>
            <a:t>Sonderform: kombinierter Verkehr</a:t>
          </a:r>
        </a:p>
      </dgm:t>
    </dgm:pt>
    <dgm:pt modelId="{67779AD9-BF2B-453D-BED0-BE2652DE565F}" type="parTrans" cxnId="{C334DCAB-B539-4EF1-A494-7A22C94B4D61}">
      <dgm:prSet/>
      <dgm:spPr/>
      <dgm:t>
        <a:bodyPr/>
        <a:lstStyle/>
        <a:p>
          <a:endParaRPr lang="de-AT"/>
        </a:p>
      </dgm:t>
    </dgm:pt>
    <dgm:pt modelId="{B77C8FF4-B112-4B52-A17B-FD38048C19F0}" type="sibTrans" cxnId="{C334DCAB-B539-4EF1-A494-7A22C94B4D61}">
      <dgm:prSet/>
      <dgm:spPr/>
      <dgm:t>
        <a:bodyPr/>
        <a:lstStyle/>
        <a:p>
          <a:endParaRPr lang="de-AT"/>
        </a:p>
      </dgm:t>
    </dgm:pt>
    <dgm:pt modelId="{31855A96-0FDB-4BDC-9A2E-89916456C291}">
      <dgm:prSet/>
      <dgm:spPr/>
      <dgm:t>
        <a:bodyPr/>
        <a:lstStyle/>
        <a:p>
          <a:r>
            <a:rPr lang="de-AT" dirty="0"/>
            <a:t>Gebrochener Massengutverkehr</a:t>
          </a:r>
        </a:p>
      </dgm:t>
    </dgm:pt>
    <dgm:pt modelId="{5A1051BC-87C0-4ECC-B0F0-5186F55388EA}" type="parTrans" cxnId="{A7A2BB16-5CE9-486B-AAD1-E7BB6223025D}">
      <dgm:prSet/>
      <dgm:spPr/>
      <dgm:t>
        <a:bodyPr/>
        <a:lstStyle/>
        <a:p>
          <a:endParaRPr lang="de-AT"/>
        </a:p>
      </dgm:t>
    </dgm:pt>
    <dgm:pt modelId="{6B85EB48-98B0-4BA7-85E3-6E4EADF5F06C}" type="sibTrans" cxnId="{A7A2BB16-5CE9-486B-AAD1-E7BB6223025D}">
      <dgm:prSet/>
      <dgm:spPr/>
      <dgm:t>
        <a:bodyPr/>
        <a:lstStyle/>
        <a:p>
          <a:endParaRPr lang="de-AT"/>
        </a:p>
      </dgm:t>
    </dgm:pt>
    <dgm:pt modelId="{8A0FF91C-EB62-4BA8-834B-E0B02A5C08B0}">
      <dgm:prSet/>
      <dgm:spPr/>
      <dgm:t>
        <a:bodyPr/>
        <a:lstStyle/>
        <a:p>
          <a:r>
            <a:rPr lang="de-AT" dirty="0"/>
            <a:t>Traditioneller Stückgutverkehr</a:t>
          </a:r>
        </a:p>
      </dgm:t>
    </dgm:pt>
    <dgm:pt modelId="{15350FED-5258-4E21-9920-207F6F2F9F5C}" type="parTrans" cxnId="{BDCD1B92-A27B-4D23-B1F2-634A4CC2088D}">
      <dgm:prSet/>
      <dgm:spPr/>
      <dgm:t>
        <a:bodyPr/>
        <a:lstStyle/>
        <a:p>
          <a:endParaRPr lang="de-AT"/>
        </a:p>
      </dgm:t>
    </dgm:pt>
    <dgm:pt modelId="{9F22363F-7BD4-47A7-90B8-F600B7F002F4}" type="sibTrans" cxnId="{BDCD1B92-A27B-4D23-B1F2-634A4CC2088D}">
      <dgm:prSet/>
      <dgm:spPr/>
      <dgm:t>
        <a:bodyPr/>
        <a:lstStyle/>
        <a:p>
          <a:endParaRPr lang="de-AT"/>
        </a:p>
      </dgm:t>
    </dgm:pt>
    <dgm:pt modelId="{1DD3F61A-58AA-4FFC-8639-021F005881E8}" type="pres">
      <dgm:prSet presAssocID="{F9F17822-E615-45BF-BDED-2858B9DE0958}" presName="Name0" presStyleCnt="0">
        <dgm:presLayoutVars>
          <dgm:dir/>
          <dgm:animLvl val="lvl"/>
          <dgm:resizeHandles val="exact"/>
        </dgm:presLayoutVars>
      </dgm:prSet>
      <dgm:spPr/>
    </dgm:pt>
    <dgm:pt modelId="{E7C5C69C-E7E8-4E72-BB1A-21A8E459C9EC}" type="pres">
      <dgm:prSet presAssocID="{531E1AAC-CB1A-49F8-AA50-AB98EEFCF1AA}" presName="composite" presStyleCnt="0"/>
      <dgm:spPr/>
    </dgm:pt>
    <dgm:pt modelId="{831E6E4B-0A09-4491-B033-2CEFCF0977CA}" type="pres">
      <dgm:prSet presAssocID="{531E1AAC-CB1A-49F8-AA50-AB98EEFCF1AA}" presName="parTx" presStyleLbl="alignNode1" presStyleIdx="0" presStyleCnt="2">
        <dgm:presLayoutVars>
          <dgm:chMax val="0"/>
          <dgm:chPref val="0"/>
          <dgm:bulletEnabled val="1"/>
        </dgm:presLayoutVars>
      </dgm:prSet>
      <dgm:spPr/>
    </dgm:pt>
    <dgm:pt modelId="{B4B4764E-8383-4B78-97FA-84196ACA8F65}" type="pres">
      <dgm:prSet presAssocID="{531E1AAC-CB1A-49F8-AA50-AB98EEFCF1AA}" presName="desTx" presStyleLbl="alignAccFollowNode1" presStyleIdx="0" presStyleCnt="2">
        <dgm:presLayoutVars>
          <dgm:bulletEnabled val="1"/>
        </dgm:presLayoutVars>
      </dgm:prSet>
      <dgm:spPr/>
    </dgm:pt>
    <dgm:pt modelId="{448E7AF7-98BD-4CDA-9BB4-8D8F0945EC54}" type="pres">
      <dgm:prSet presAssocID="{F829C51C-14F0-4651-8E72-0EED8606DFBB}" presName="space" presStyleCnt="0"/>
      <dgm:spPr/>
    </dgm:pt>
    <dgm:pt modelId="{770C8B37-8348-49E4-9460-2713AF76998E}" type="pres">
      <dgm:prSet presAssocID="{93E9530E-960B-4E5C-8B3E-616BD5EF9D60}" presName="composite" presStyleCnt="0"/>
      <dgm:spPr/>
    </dgm:pt>
    <dgm:pt modelId="{1D530817-2752-4C81-9A0C-9AAC96707BEF}" type="pres">
      <dgm:prSet presAssocID="{93E9530E-960B-4E5C-8B3E-616BD5EF9D60}" presName="parTx" presStyleLbl="alignNode1" presStyleIdx="1" presStyleCnt="2">
        <dgm:presLayoutVars>
          <dgm:chMax val="0"/>
          <dgm:chPref val="0"/>
          <dgm:bulletEnabled val="1"/>
        </dgm:presLayoutVars>
      </dgm:prSet>
      <dgm:spPr/>
    </dgm:pt>
    <dgm:pt modelId="{BE3AD372-4055-4953-848F-FF8E00B12B39}" type="pres">
      <dgm:prSet presAssocID="{93E9530E-960B-4E5C-8B3E-616BD5EF9D60}" presName="desTx" presStyleLbl="alignAccFollowNode1" presStyleIdx="1" presStyleCnt="2">
        <dgm:presLayoutVars>
          <dgm:bulletEnabled val="1"/>
        </dgm:presLayoutVars>
      </dgm:prSet>
      <dgm:spPr/>
    </dgm:pt>
  </dgm:ptLst>
  <dgm:cxnLst>
    <dgm:cxn modelId="{6FA1D101-EA31-4618-A70C-234DD90C5048}" srcId="{93E9530E-960B-4E5C-8B3E-616BD5EF9D60}" destId="{FF1BDB63-62B8-4AF9-B804-28FA5F98BB14}" srcOrd="0" destOrd="0" parTransId="{402F3740-3682-4ACB-B983-D94111848C87}" sibTransId="{60633B98-E6CA-4087-810C-6A70854A09AD}"/>
    <dgm:cxn modelId="{65FA8504-DF3B-4B9D-8BBC-936F91A289F4}" type="presOf" srcId="{674B7A7C-E53D-46A4-A809-C6C8F38BD2A7}" destId="{B4B4764E-8383-4B78-97FA-84196ACA8F65}" srcOrd="0" destOrd="0" presId="urn:microsoft.com/office/officeart/2005/8/layout/hList1"/>
    <dgm:cxn modelId="{0058DE15-FDFD-478E-BC56-B77916522BF4}" type="presOf" srcId="{8A0FF91C-EB62-4BA8-834B-E0B02A5C08B0}" destId="{B4B4764E-8383-4B78-97FA-84196ACA8F65}" srcOrd="0" destOrd="3" presId="urn:microsoft.com/office/officeart/2005/8/layout/hList1"/>
    <dgm:cxn modelId="{A7A2BB16-5CE9-486B-AAD1-E7BB6223025D}" srcId="{531E1AAC-CB1A-49F8-AA50-AB98EEFCF1AA}" destId="{31855A96-0FDB-4BDC-9A2E-89916456C291}" srcOrd="2" destOrd="0" parTransId="{5A1051BC-87C0-4ECC-B0F0-5186F55388EA}" sibTransId="{6B85EB48-98B0-4BA7-85E3-6E4EADF5F06C}"/>
    <dgm:cxn modelId="{0C582C21-DDE7-4A62-982A-036006C5901B}" type="presOf" srcId="{31855A96-0FDB-4BDC-9A2E-89916456C291}" destId="{B4B4764E-8383-4B78-97FA-84196ACA8F65}" srcOrd="0" destOrd="2" presId="urn:microsoft.com/office/officeart/2005/8/layout/hList1"/>
    <dgm:cxn modelId="{F15E4C22-9046-4736-98E7-98C8AD6B64F3}" type="presOf" srcId="{28F3A954-2A21-4820-B865-92D75EBD2F5C}" destId="{B4B4764E-8383-4B78-97FA-84196ACA8F65}" srcOrd="0" destOrd="1" presId="urn:microsoft.com/office/officeart/2005/8/layout/hList1"/>
    <dgm:cxn modelId="{51F42A31-EDAC-42AC-9807-4DDD72E0BC2C}" srcId="{531E1AAC-CB1A-49F8-AA50-AB98EEFCF1AA}" destId="{28F3A954-2A21-4820-B865-92D75EBD2F5C}" srcOrd="1" destOrd="0" parTransId="{AF0282A5-ABD5-45C1-8971-BD0B5D0D115D}" sibTransId="{EAD44385-254E-48AD-A3F6-41439803E1F1}"/>
    <dgm:cxn modelId="{A3EC7734-8A42-4E80-9CFA-AEC7269AD351}" type="presOf" srcId="{F8ED5ACC-AC1E-494F-B3EE-DD1939B5CFF3}" destId="{BE3AD372-4055-4953-848F-FF8E00B12B39}" srcOrd="0" destOrd="2" presId="urn:microsoft.com/office/officeart/2005/8/layout/hList1"/>
    <dgm:cxn modelId="{F1977160-C994-4056-A472-CC65F4531B81}" srcId="{F9F17822-E615-45BF-BDED-2858B9DE0958}" destId="{93E9530E-960B-4E5C-8B3E-616BD5EF9D60}" srcOrd="1" destOrd="0" parTransId="{2C7FA659-C060-452D-91E1-BACE289851E2}" sibTransId="{08B84219-CCA3-416C-B5C5-21BCBFDBE351}"/>
    <dgm:cxn modelId="{FBDC7F6B-9B24-4711-BB2D-2D161ABF289A}" srcId="{F9F17822-E615-45BF-BDED-2858B9DE0958}" destId="{531E1AAC-CB1A-49F8-AA50-AB98EEFCF1AA}" srcOrd="0" destOrd="0" parTransId="{2B66CA0A-C0FE-47AD-8309-912EC465776D}" sibTransId="{F829C51C-14F0-4651-8E72-0EED8606DFBB}"/>
    <dgm:cxn modelId="{B8D48654-DEE5-4147-9636-402299500465}" srcId="{93E9530E-960B-4E5C-8B3E-616BD5EF9D60}" destId="{DFA25B92-7DB6-44CD-8135-B3EC2F6DF8CF}" srcOrd="1" destOrd="0" parTransId="{B6B29556-5164-473D-B3D0-56AB24B140FB}" sibTransId="{D345DB89-5D8E-4BE9-9B4D-5536A6677D98}"/>
    <dgm:cxn modelId="{78E8C577-CDAF-4AA2-A253-C80C9EE839F8}" type="presOf" srcId="{FF1BDB63-62B8-4AF9-B804-28FA5F98BB14}" destId="{BE3AD372-4055-4953-848F-FF8E00B12B39}" srcOrd="0" destOrd="0" presId="urn:microsoft.com/office/officeart/2005/8/layout/hList1"/>
    <dgm:cxn modelId="{84709B85-5B26-4D6F-885E-A87B3315A0F1}" type="presOf" srcId="{F9F17822-E615-45BF-BDED-2858B9DE0958}" destId="{1DD3F61A-58AA-4FFC-8639-021F005881E8}" srcOrd="0" destOrd="0" presId="urn:microsoft.com/office/officeart/2005/8/layout/hList1"/>
    <dgm:cxn modelId="{BDCD1B92-A27B-4D23-B1F2-634A4CC2088D}" srcId="{531E1AAC-CB1A-49F8-AA50-AB98EEFCF1AA}" destId="{8A0FF91C-EB62-4BA8-834B-E0B02A5C08B0}" srcOrd="3" destOrd="0" parTransId="{15350FED-5258-4E21-9920-207F6F2F9F5C}" sibTransId="{9F22363F-7BD4-47A7-90B8-F600B7F002F4}"/>
    <dgm:cxn modelId="{C334DCAB-B539-4EF1-A494-7A22C94B4D61}" srcId="{93E9530E-960B-4E5C-8B3E-616BD5EF9D60}" destId="{F8ED5ACC-AC1E-494F-B3EE-DD1939B5CFF3}" srcOrd="2" destOrd="0" parTransId="{67779AD9-BF2B-453D-BED0-BE2652DE565F}" sibTransId="{B77C8FF4-B112-4B52-A17B-FD38048C19F0}"/>
    <dgm:cxn modelId="{865A34AD-966F-403C-9C4F-70E5E9F4F976}" type="presOf" srcId="{DFA25B92-7DB6-44CD-8135-B3EC2F6DF8CF}" destId="{BE3AD372-4055-4953-848F-FF8E00B12B39}" srcOrd="0" destOrd="1" presId="urn:microsoft.com/office/officeart/2005/8/layout/hList1"/>
    <dgm:cxn modelId="{B96177CA-F63B-4369-8F70-673EE9B09FB7}" srcId="{531E1AAC-CB1A-49F8-AA50-AB98EEFCF1AA}" destId="{674B7A7C-E53D-46A4-A809-C6C8F38BD2A7}" srcOrd="0" destOrd="0" parTransId="{DBD43873-1C71-4FF3-833F-95826E19E177}" sibTransId="{4EA8AD60-A449-4A0B-BE1A-663D6E214D1D}"/>
    <dgm:cxn modelId="{FB6171D6-57C6-445E-89E5-E5D3715EC316}" type="presOf" srcId="{93E9530E-960B-4E5C-8B3E-616BD5EF9D60}" destId="{1D530817-2752-4C81-9A0C-9AAC96707BEF}" srcOrd="0" destOrd="0" presId="urn:microsoft.com/office/officeart/2005/8/layout/hList1"/>
    <dgm:cxn modelId="{025969F9-CCE5-44BC-BDCB-6093637FDE52}" type="presOf" srcId="{531E1AAC-CB1A-49F8-AA50-AB98EEFCF1AA}" destId="{831E6E4B-0A09-4491-B033-2CEFCF0977CA}" srcOrd="0" destOrd="0" presId="urn:microsoft.com/office/officeart/2005/8/layout/hList1"/>
    <dgm:cxn modelId="{31C0AF81-447B-4D4B-B0FF-7C4DFCFB293E}" type="presParOf" srcId="{1DD3F61A-58AA-4FFC-8639-021F005881E8}" destId="{E7C5C69C-E7E8-4E72-BB1A-21A8E459C9EC}" srcOrd="0" destOrd="0" presId="urn:microsoft.com/office/officeart/2005/8/layout/hList1"/>
    <dgm:cxn modelId="{29DE0EFC-C329-4AAB-A01C-1681778F5BD8}" type="presParOf" srcId="{E7C5C69C-E7E8-4E72-BB1A-21A8E459C9EC}" destId="{831E6E4B-0A09-4491-B033-2CEFCF0977CA}" srcOrd="0" destOrd="0" presId="urn:microsoft.com/office/officeart/2005/8/layout/hList1"/>
    <dgm:cxn modelId="{E1FFA450-55BF-49B6-943F-7FBF692E3442}" type="presParOf" srcId="{E7C5C69C-E7E8-4E72-BB1A-21A8E459C9EC}" destId="{B4B4764E-8383-4B78-97FA-84196ACA8F65}" srcOrd="1" destOrd="0" presId="urn:microsoft.com/office/officeart/2005/8/layout/hList1"/>
    <dgm:cxn modelId="{71C2D10D-8590-4B27-A986-7FD7444AC80A}" type="presParOf" srcId="{1DD3F61A-58AA-4FFC-8639-021F005881E8}" destId="{448E7AF7-98BD-4CDA-9BB4-8D8F0945EC54}" srcOrd="1" destOrd="0" presId="urn:microsoft.com/office/officeart/2005/8/layout/hList1"/>
    <dgm:cxn modelId="{B44B8068-B57E-4551-B698-6647059694D4}" type="presParOf" srcId="{1DD3F61A-58AA-4FFC-8639-021F005881E8}" destId="{770C8B37-8348-49E4-9460-2713AF76998E}" srcOrd="2" destOrd="0" presId="urn:microsoft.com/office/officeart/2005/8/layout/hList1"/>
    <dgm:cxn modelId="{5BC3A690-9A0D-49DD-A122-C42501D874E4}" type="presParOf" srcId="{770C8B37-8348-49E4-9460-2713AF76998E}" destId="{1D530817-2752-4C81-9A0C-9AAC96707BEF}" srcOrd="0" destOrd="0" presId="urn:microsoft.com/office/officeart/2005/8/layout/hList1"/>
    <dgm:cxn modelId="{C9174BCA-5DA4-40D7-8D0C-998179DFA69F}" type="presParOf" srcId="{770C8B37-8348-49E4-9460-2713AF76998E}" destId="{BE3AD372-4055-4953-848F-FF8E00B12B39}"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4359F7-3042-4C7E-B30C-6238A267EC6E}">
      <dsp:nvSpPr>
        <dsp:cNvPr id="0" name=""/>
        <dsp:cNvSpPr/>
      </dsp:nvSpPr>
      <dsp:spPr>
        <a:xfrm>
          <a:off x="3668486" y="1591098"/>
          <a:ext cx="333294" cy="91440"/>
        </a:xfrm>
        <a:custGeom>
          <a:avLst/>
          <a:gdLst/>
          <a:ahLst/>
          <a:cxnLst/>
          <a:rect l="0" t="0" r="0" b="0"/>
          <a:pathLst>
            <a:path>
              <a:moveTo>
                <a:pt x="0" y="45720"/>
              </a:moveTo>
              <a:lnTo>
                <a:pt x="333294" y="45720"/>
              </a:lnTo>
            </a:path>
          </a:pathLst>
        </a:custGeom>
        <a:noFill/>
        <a:ln w="1079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D5D0D7-0904-4D98-AEF3-34290D8C2E78}">
      <dsp:nvSpPr>
        <dsp:cNvPr id="0" name=""/>
        <dsp:cNvSpPr/>
      </dsp:nvSpPr>
      <dsp:spPr>
        <a:xfrm>
          <a:off x="1668720" y="1278527"/>
          <a:ext cx="333294" cy="358291"/>
        </a:xfrm>
        <a:custGeom>
          <a:avLst/>
          <a:gdLst/>
          <a:ahLst/>
          <a:cxnLst/>
          <a:rect l="0" t="0" r="0" b="0"/>
          <a:pathLst>
            <a:path>
              <a:moveTo>
                <a:pt x="0" y="0"/>
              </a:moveTo>
              <a:lnTo>
                <a:pt x="166647" y="0"/>
              </a:lnTo>
              <a:lnTo>
                <a:pt x="166647" y="358291"/>
              </a:lnTo>
              <a:lnTo>
                <a:pt x="333294" y="358291"/>
              </a:lnTo>
            </a:path>
          </a:pathLst>
        </a:custGeom>
        <a:noFill/>
        <a:ln w="1079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02505F-56BD-441D-B7C8-0344F22D79EC}">
      <dsp:nvSpPr>
        <dsp:cNvPr id="0" name=""/>
        <dsp:cNvSpPr/>
      </dsp:nvSpPr>
      <dsp:spPr>
        <a:xfrm>
          <a:off x="3668486" y="874516"/>
          <a:ext cx="333294" cy="91440"/>
        </a:xfrm>
        <a:custGeom>
          <a:avLst/>
          <a:gdLst/>
          <a:ahLst/>
          <a:cxnLst/>
          <a:rect l="0" t="0" r="0" b="0"/>
          <a:pathLst>
            <a:path>
              <a:moveTo>
                <a:pt x="0" y="45720"/>
              </a:moveTo>
              <a:lnTo>
                <a:pt x="333294" y="45720"/>
              </a:lnTo>
            </a:path>
          </a:pathLst>
        </a:custGeom>
        <a:noFill/>
        <a:ln w="1079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95BC51-1D6B-4226-A825-2C725A63FDB6}">
      <dsp:nvSpPr>
        <dsp:cNvPr id="0" name=""/>
        <dsp:cNvSpPr/>
      </dsp:nvSpPr>
      <dsp:spPr>
        <a:xfrm>
          <a:off x="1668720" y="920236"/>
          <a:ext cx="333294" cy="358291"/>
        </a:xfrm>
        <a:custGeom>
          <a:avLst/>
          <a:gdLst/>
          <a:ahLst/>
          <a:cxnLst/>
          <a:rect l="0" t="0" r="0" b="0"/>
          <a:pathLst>
            <a:path>
              <a:moveTo>
                <a:pt x="0" y="358291"/>
              </a:moveTo>
              <a:lnTo>
                <a:pt x="166647" y="358291"/>
              </a:lnTo>
              <a:lnTo>
                <a:pt x="166647" y="0"/>
              </a:lnTo>
              <a:lnTo>
                <a:pt x="333294" y="0"/>
              </a:lnTo>
            </a:path>
          </a:pathLst>
        </a:custGeom>
        <a:noFill/>
        <a:ln w="1079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C684F0B-6C46-4FFE-8B65-C276D76CD646}">
      <dsp:nvSpPr>
        <dsp:cNvPr id="0" name=""/>
        <dsp:cNvSpPr/>
      </dsp:nvSpPr>
      <dsp:spPr>
        <a:xfrm>
          <a:off x="2249" y="1024390"/>
          <a:ext cx="1666471" cy="508273"/>
        </a:xfrm>
        <a:prstGeom prst="rect">
          <a:avLst/>
        </a:prstGeom>
        <a:solidFill>
          <a:schemeClr val="accent1">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Wasser</a:t>
          </a:r>
        </a:p>
      </dsp:txBody>
      <dsp:txXfrm>
        <a:off x="2249" y="1024390"/>
        <a:ext cx="1666471" cy="508273"/>
      </dsp:txXfrm>
    </dsp:sp>
    <dsp:sp modelId="{2E9DF0B6-A509-4A94-82B4-09F2EF2FDA9B}">
      <dsp:nvSpPr>
        <dsp:cNvPr id="0" name=""/>
        <dsp:cNvSpPr/>
      </dsp:nvSpPr>
      <dsp:spPr>
        <a:xfrm>
          <a:off x="2002014" y="666099"/>
          <a:ext cx="1666471" cy="508273"/>
        </a:xfrm>
        <a:prstGeom prst="rect">
          <a:avLst/>
        </a:prstGeom>
        <a:solidFill>
          <a:schemeClr val="accent1">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Binnenwasserstraße</a:t>
          </a:r>
        </a:p>
      </dsp:txBody>
      <dsp:txXfrm>
        <a:off x="2002014" y="666099"/>
        <a:ext cx="1666471" cy="508273"/>
      </dsp:txXfrm>
    </dsp:sp>
    <dsp:sp modelId="{47AE8625-A6B2-4138-A6F4-FC2E8BA0C796}">
      <dsp:nvSpPr>
        <dsp:cNvPr id="0" name=""/>
        <dsp:cNvSpPr/>
      </dsp:nvSpPr>
      <dsp:spPr>
        <a:xfrm>
          <a:off x="4001780" y="666099"/>
          <a:ext cx="1666471" cy="508273"/>
        </a:xfrm>
        <a:prstGeom prst="rect">
          <a:avLst/>
        </a:prstGeom>
        <a:solidFill>
          <a:schemeClr val="accent1">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Binnenschiff</a:t>
          </a:r>
        </a:p>
      </dsp:txBody>
      <dsp:txXfrm>
        <a:off x="4001780" y="666099"/>
        <a:ext cx="1666471" cy="508273"/>
      </dsp:txXfrm>
    </dsp:sp>
    <dsp:sp modelId="{9A9213F8-22BC-48FF-8A5E-1EB703A69D7C}">
      <dsp:nvSpPr>
        <dsp:cNvPr id="0" name=""/>
        <dsp:cNvSpPr/>
      </dsp:nvSpPr>
      <dsp:spPr>
        <a:xfrm>
          <a:off x="2002014" y="1382681"/>
          <a:ext cx="1666471" cy="508273"/>
        </a:xfrm>
        <a:prstGeom prst="rect">
          <a:avLst/>
        </a:prstGeom>
        <a:solidFill>
          <a:schemeClr val="accent1">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See/Meer</a:t>
          </a:r>
        </a:p>
      </dsp:txBody>
      <dsp:txXfrm>
        <a:off x="2002014" y="1382681"/>
        <a:ext cx="1666471" cy="508273"/>
      </dsp:txXfrm>
    </dsp:sp>
    <dsp:sp modelId="{9747D9FF-126B-4013-B5B4-8081562AE9CC}">
      <dsp:nvSpPr>
        <dsp:cNvPr id="0" name=""/>
        <dsp:cNvSpPr/>
      </dsp:nvSpPr>
      <dsp:spPr>
        <a:xfrm>
          <a:off x="4001780" y="1382681"/>
          <a:ext cx="1666471" cy="508273"/>
        </a:xfrm>
        <a:prstGeom prst="rect">
          <a:avLst/>
        </a:prstGeom>
        <a:solidFill>
          <a:schemeClr val="accent1">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Hochseeschiff</a:t>
          </a:r>
        </a:p>
      </dsp:txBody>
      <dsp:txXfrm>
        <a:off x="4001780" y="1382681"/>
        <a:ext cx="1666471" cy="5082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A97028-45F6-433E-A8C2-BB6489B00EE0}">
      <dsp:nvSpPr>
        <dsp:cNvPr id="0" name=""/>
        <dsp:cNvSpPr/>
      </dsp:nvSpPr>
      <dsp:spPr>
        <a:xfrm>
          <a:off x="3668486" y="2218545"/>
          <a:ext cx="333294" cy="91440"/>
        </a:xfrm>
        <a:custGeom>
          <a:avLst/>
          <a:gdLst/>
          <a:ahLst/>
          <a:cxnLst/>
          <a:rect l="0" t="0" r="0" b="0"/>
          <a:pathLst>
            <a:path>
              <a:moveTo>
                <a:pt x="0" y="45720"/>
              </a:moveTo>
              <a:lnTo>
                <a:pt x="333294" y="45720"/>
              </a:lnTo>
            </a:path>
          </a:pathLst>
        </a:custGeom>
        <a:noFill/>
        <a:ln w="10795" cap="flat" cmpd="sng" algn="ctr">
          <a:solidFill>
            <a:schemeClr val="accent3">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0FFFD1-F0ED-4B1E-A974-DAFAB75306DE}">
      <dsp:nvSpPr>
        <dsp:cNvPr id="0" name=""/>
        <dsp:cNvSpPr/>
      </dsp:nvSpPr>
      <dsp:spPr>
        <a:xfrm>
          <a:off x="1668720" y="2218545"/>
          <a:ext cx="333294" cy="91440"/>
        </a:xfrm>
        <a:custGeom>
          <a:avLst/>
          <a:gdLst/>
          <a:ahLst/>
          <a:cxnLst/>
          <a:rect l="0" t="0" r="0" b="0"/>
          <a:pathLst>
            <a:path>
              <a:moveTo>
                <a:pt x="0" y="45720"/>
              </a:moveTo>
              <a:lnTo>
                <a:pt x="333294" y="45720"/>
              </a:lnTo>
            </a:path>
          </a:pathLst>
        </a:custGeom>
        <a:noFill/>
        <a:ln w="10795" cap="flat" cmpd="sng" algn="ctr">
          <a:solidFill>
            <a:schemeClr val="accent3">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D1343AC-2CF1-4B47-B2AD-BB3366E0B6A3}">
      <dsp:nvSpPr>
        <dsp:cNvPr id="0" name=""/>
        <dsp:cNvSpPr/>
      </dsp:nvSpPr>
      <dsp:spPr>
        <a:xfrm>
          <a:off x="2249" y="2010128"/>
          <a:ext cx="1666471" cy="508273"/>
        </a:xfrm>
        <a:prstGeom prst="rect">
          <a:avLst/>
        </a:prstGeom>
        <a:solidFill>
          <a:schemeClr val="accent3">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Luft</a:t>
          </a:r>
        </a:p>
      </dsp:txBody>
      <dsp:txXfrm>
        <a:off x="2249" y="2010128"/>
        <a:ext cx="1666471" cy="508273"/>
      </dsp:txXfrm>
    </dsp:sp>
    <dsp:sp modelId="{4A5A5CD7-0A09-4A73-8EF8-A8360110170C}">
      <dsp:nvSpPr>
        <dsp:cNvPr id="0" name=""/>
        <dsp:cNvSpPr/>
      </dsp:nvSpPr>
      <dsp:spPr>
        <a:xfrm>
          <a:off x="2002014" y="2010128"/>
          <a:ext cx="1666471" cy="508273"/>
        </a:xfrm>
        <a:prstGeom prst="rect">
          <a:avLst/>
        </a:prstGeom>
        <a:solidFill>
          <a:schemeClr val="accent3">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Luftverkehr</a:t>
          </a:r>
        </a:p>
      </dsp:txBody>
      <dsp:txXfrm>
        <a:off x="2002014" y="2010128"/>
        <a:ext cx="1666471" cy="508273"/>
      </dsp:txXfrm>
    </dsp:sp>
    <dsp:sp modelId="{0B5D3682-4539-4631-960E-92F35A647B78}">
      <dsp:nvSpPr>
        <dsp:cNvPr id="0" name=""/>
        <dsp:cNvSpPr/>
      </dsp:nvSpPr>
      <dsp:spPr>
        <a:xfrm>
          <a:off x="4001780" y="2010128"/>
          <a:ext cx="1666471" cy="508273"/>
        </a:xfrm>
        <a:prstGeom prst="rect">
          <a:avLst/>
        </a:prstGeom>
        <a:solidFill>
          <a:schemeClr val="accent3">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Flugzeug</a:t>
          </a:r>
        </a:p>
      </dsp:txBody>
      <dsp:txXfrm>
        <a:off x="4001780" y="2010128"/>
        <a:ext cx="1666471" cy="5082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AC137F-0715-4104-B259-177C7856F7C5}">
      <dsp:nvSpPr>
        <dsp:cNvPr id="0" name=""/>
        <dsp:cNvSpPr/>
      </dsp:nvSpPr>
      <dsp:spPr>
        <a:xfrm>
          <a:off x="3668486" y="1712509"/>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1C50075-2CBF-4891-B0B6-4CBB93AEDEE9}">
      <dsp:nvSpPr>
        <dsp:cNvPr id="0" name=""/>
        <dsp:cNvSpPr/>
      </dsp:nvSpPr>
      <dsp:spPr>
        <a:xfrm>
          <a:off x="1668720" y="1041646"/>
          <a:ext cx="333294" cy="716582"/>
        </a:xfrm>
        <a:custGeom>
          <a:avLst/>
          <a:gdLst/>
          <a:ahLst/>
          <a:cxnLst/>
          <a:rect l="0" t="0" r="0" b="0"/>
          <a:pathLst>
            <a:path>
              <a:moveTo>
                <a:pt x="0" y="0"/>
              </a:moveTo>
              <a:lnTo>
                <a:pt x="166647" y="0"/>
              </a:lnTo>
              <a:lnTo>
                <a:pt x="166647" y="716582"/>
              </a:lnTo>
              <a:lnTo>
                <a:pt x="333294" y="716582"/>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24B4061-0319-4700-80A5-EA3D80620A67}">
      <dsp:nvSpPr>
        <dsp:cNvPr id="0" name=""/>
        <dsp:cNvSpPr/>
      </dsp:nvSpPr>
      <dsp:spPr>
        <a:xfrm>
          <a:off x="3668486" y="995926"/>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FC13BEC-97A8-4342-A954-8C0995E77994}">
      <dsp:nvSpPr>
        <dsp:cNvPr id="0" name=""/>
        <dsp:cNvSpPr/>
      </dsp:nvSpPr>
      <dsp:spPr>
        <a:xfrm>
          <a:off x="1668720" y="995926"/>
          <a:ext cx="333294" cy="91440"/>
        </a:xfrm>
        <a:custGeom>
          <a:avLst/>
          <a:gdLst/>
          <a:ahLst/>
          <a:cxnLst/>
          <a:rect l="0" t="0" r="0" b="0"/>
          <a:pathLst>
            <a:path>
              <a:moveTo>
                <a:pt x="0" y="45720"/>
              </a:moveTo>
              <a:lnTo>
                <a:pt x="333294" y="45720"/>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37DCB20-ADEF-4DDA-86A6-78C29362BB10}">
      <dsp:nvSpPr>
        <dsp:cNvPr id="0" name=""/>
        <dsp:cNvSpPr/>
      </dsp:nvSpPr>
      <dsp:spPr>
        <a:xfrm>
          <a:off x="3668486" y="279343"/>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73707A-DA1F-4956-A172-2E59592A07BA}">
      <dsp:nvSpPr>
        <dsp:cNvPr id="0" name=""/>
        <dsp:cNvSpPr/>
      </dsp:nvSpPr>
      <dsp:spPr>
        <a:xfrm>
          <a:off x="1668720" y="325063"/>
          <a:ext cx="333294" cy="716582"/>
        </a:xfrm>
        <a:custGeom>
          <a:avLst/>
          <a:gdLst/>
          <a:ahLst/>
          <a:cxnLst/>
          <a:rect l="0" t="0" r="0" b="0"/>
          <a:pathLst>
            <a:path>
              <a:moveTo>
                <a:pt x="0" y="716582"/>
              </a:moveTo>
              <a:lnTo>
                <a:pt x="166647" y="716582"/>
              </a:lnTo>
              <a:lnTo>
                <a:pt x="166647" y="0"/>
              </a:lnTo>
              <a:lnTo>
                <a:pt x="333294" y="0"/>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CA271CD-AB60-4B56-BBDE-8FC5201AD48B}">
      <dsp:nvSpPr>
        <dsp:cNvPr id="0" name=""/>
        <dsp:cNvSpPr/>
      </dsp:nvSpPr>
      <dsp:spPr>
        <a:xfrm>
          <a:off x="2249" y="787509"/>
          <a:ext cx="1666471" cy="508273"/>
        </a:xfrm>
        <a:prstGeom prst="rect">
          <a:avLst/>
        </a:prstGeom>
        <a:solidFill>
          <a:schemeClr val="accent2">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Land</a:t>
          </a:r>
        </a:p>
      </dsp:txBody>
      <dsp:txXfrm>
        <a:off x="2249" y="787509"/>
        <a:ext cx="1666471" cy="508273"/>
      </dsp:txXfrm>
    </dsp:sp>
    <dsp:sp modelId="{585B211D-B54C-48D3-9C4E-232605076D45}">
      <dsp:nvSpPr>
        <dsp:cNvPr id="0" name=""/>
        <dsp:cNvSpPr/>
      </dsp:nvSpPr>
      <dsp:spPr>
        <a:xfrm>
          <a:off x="2002014" y="70927"/>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Straße</a:t>
          </a:r>
        </a:p>
      </dsp:txBody>
      <dsp:txXfrm>
        <a:off x="2002014" y="70927"/>
        <a:ext cx="1666471" cy="508273"/>
      </dsp:txXfrm>
    </dsp:sp>
    <dsp:sp modelId="{0E2D3AA7-A03F-4B0E-A11C-A175AC84CA36}">
      <dsp:nvSpPr>
        <dsp:cNvPr id="0" name=""/>
        <dsp:cNvSpPr/>
      </dsp:nvSpPr>
      <dsp:spPr>
        <a:xfrm>
          <a:off x="4001780" y="70927"/>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LKW</a:t>
          </a:r>
        </a:p>
      </dsp:txBody>
      <dsp:txXfrm>
        <a:off x="4001780" y="70927"/>
        <a:ext cx="1666471" cy="508273"/>
      </dsp:txXfrm>
    </dsp:sp>
    <dsp:sp modelId="{C17587F1-7F92-4D22-838C-B1FB028CB7E2}">
      <dsp:nvSpPr>
        <dsp:cNvPr id="0" name=""/>
        <dsp:cNvSpPr/>
      </dsp:nvSpPr>
      <dsp:spPr>
        <a:xfrm>
          <a:off x="2002014" y="787509"/>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Schiene</a:t>
          </a:r>
        </a:p>
      </dsp:txBody>
      <dsp:txXfrm>
        <a:off x="2002014" y="787509"/>
        <a:ext cx="1666471" cy="508273"/>
      </dsp:txXfrm>
    </dsp:sp>
    <dsp:sp modelId="{8B245939-B2BC-4952-AB36-002105B2D235}">
      <dsp:nvSpPr>
        <dsp:cNvPr id="0" name=""/>
        <dsp:cNvSpPr/>
      </dsp:nvSpPr>
      <dsp:spPr>
        <a:xfrm>
          <a:off x="4001780" y="787509"/>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Bahn</a:t>
          </a:r>
        </a:p>
      </dsp:txBody>
      <dsp:txXfrm>
        <a:off x="4001780" y="787509"/>
        <a:ext cx="1666471" cy="508273"/>
      </dsp:txXfrm>
    </dsp:sp>
    <dsp:sp modelId="{F751843A-E794-4029-964E-218A3D526721}">
      <dsp:nvSpPr>
        <dsp:cNvPr id="0" name=""/>
        <dsp:cNvSpPr/>
      </dsp:nvSpPr>
      <dsp:spPr>
        <a:xfrm>
          <a:off x="2002014" y="1504092"/>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Rohrfernleitung</a:t>
          </a:r>
        </a:p>
      </dsp:txBody>
      <dsp:txXfrm>
        <a:off x="2002014" y="1504092"/>
        <a:ext cx="1666471" cy="508273"/>
      </dsp:txXfrm>
    </dsp:sp>
    <dsp:sp modelId="{4B19D878-701B-40B5-AB15-A9FBEE464F4A}">
      <dsp:nvSpPr>
        <dsp:cNvPr id="0" name=""/>
        <dsp:cNvSpPr/>
      </dsp:nvSpPr>
      <dsp:spPr>
        <a:xfrm>
          <a:off x="4001780" y="1504092"/>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Rohrleitung</a:t>
          </a:r>
        </a:p>
      </dsp:txBody>
      <dsp:txXfrm>
        <a:off x="4001780" y="1504092"/>
        <a:ext cx="1666471" cy="50827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Transportgeschwindigkeit</a:t>
          </a:r>
        </a:p>
        <a:p>
          <a:pPr marL="0" lvl="0" indent="0" algn="l" defTabSz="800100">
            <a:lnSpc>
              <a:spcPct val="90000"/>
            </a:lnSpc>
            <a:spcBef>
              <a:spcPct val="0"/>
            </a:spcBef>
            <a:spcAft>
              <a:spcPct val="35000"/>
            </a:spcAft>
            <a:buNone/>
          </a:pPr>
          <a:r>
            <a:rPr lang="de-AT" sz="1800" kern="1200"/>
            <a:t>Netzdichte &amp; Flächendeckung</a:t>
          </a:r>
        </a:p>
        <a:p>
          <a:pPr marL="0" lvl="0" indent="0" algn="l" defTabSz="800100">
            <a:lnSpc>
              <a:spcPct val="90000"/>
            </a:lnSpc>
            <a:spcBef>
              <a:spcPct val="0"/>
            </a:spcBef>
            <a:spcAft>
              <a:spcPct val="35000"/>
            </a:spcAft>
            <a:buNone/>
          </a:pPr>
          <a:r>
            <a:rPr lang="de-AT" sz="1800" kern="1200"/>
            <a:t>Flexibilität</a:t>
          </a:r>
        </a:p>
        <a:p>
          <a:pPr marL="0" lvl="0" indent="0" algn="l" defTabSz="800100">
            <a:lnSpc>
              <a:spcPct val="90000"/>
            </a:lnSpc>
            <a:spcBef>
              <a:spcPct val="0"/>
            </a:spcBef>
            <a:spcAft>
              <a:spcPct val="35000"/>
            </a:spcAft>
            <a:buNone/>
          </a:pPr>
          <a:r>
            <a:rPr lang="de-AT" sz="1800" kern="1200"/>
            <a:t>Technischer Fortschritt</a:t>
          </a:r>
        </a:p>
        <a:p>
          <a:pPr marL="0" lvl="0" indent="0" algn="l" defTabSz="800100">
            <a:lnSpc>
              <a:spcPct val="90000"/>
            </a:lnSpc>
            <a:spcBef>
              <a:spcPct val="0"/>
            </a:spcBef>
            <a:spcAft>
              <a:spcPct val="35000"/>
            </a:spcAft>
            <a:buNone/>
          </a:pPr>
          <a:r>
            <a:rPr lang="de-AT" sz="1800" kern="1200"/>
            <a:t>Geringe Nutzungskosten</a:t>
          </a:r>
        </a:p>
        <a:p>
          <a:pPr marL="0" lvl="0" indent="0" algn="l" defTabSz="800100">
            <a:lnSpc>
              <a:spcPct val="90000"/>
            </a:lnSpc>
            <a:spcBef>
              <a:spcPct val="0"/>
            </a:spcBef>
            <a:spcAft>
              <a:spcPct val="35000"/>
            </a:spcAft>
            <a:buNone/>
          </a:pPr>
          <a:r>
            <a:rPr lang="de-AT" sz="1800" kern="1200"/>
            <a:t>Haus-zu-Haus-Verkehr ohne Umschlag</a:t>
          </a:r>
        </a:p>
        <a:p>
          <a:pPr marL="0" lvl="0" indent="0" algn="l" defTabSz="800100">
            <a:lnSpc>
              <a:spcPct val="90000"/>
            </a:lnSpc>
            <a:spcBef>
              <a:spcPct val="0"/>
            </a:spcBef>
            <a:spcAft>
              <a:spcPct val="35000"/>
            </a:spcAft>
            <a:buNone/>
          </a:pPr>
          <a:r>
            <a:rPr lang="de-AT" sz="1800" kern="1200"/>
            <a:t>Lokalisierung der Fahrzeuge und Kommunikation mit Personal</a:t>
          </a:r>
        </a:p>
      </dsp:txBody>
      <dsp:txXfrm>
        <a:off x="1623036" y="1520804"/>
        <a:ext cx="3811981" cy="3563912"/>
      </dsp:txXfrm>
    </dsp:sp>
    <dsp:sp modelId="{CB4D8583-CF73-4C67-A2F4-FD98748CA327}">
      <dsp:nvSpPr>
        <dsp:cNvPr id="0" name=""/>
        <dsp:cNvSpPr/>
      </dsp:nvSpPr>
      <dsp:spPr>
        <a:xfrm>
          <a:off x="5788588" y="1435752"/>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Hohe externe Kosten (Umwelt, CO</a:t>
          </a:r>
          <a:r>
            <a:rPr lang="de-AT" sz="1800" kern="1200" baseline="-25000"/>
            <a:t>2</a:t>
          </a:r>
          <a:r>
            <a:rPr lang="de-AT" sz="1800" kern="1200"/>
            <a:t>-Ausstoß, Lärm, Unfälle,…)</a:t>
          </a:r>
        </a:p>
        <a:p>
          <a:pPr marL="0" lvl="0" indent="0" algn="l" defTabSz="800100">
            <a:lnSpc>
              <a:spcPct val="90000"/>
            </a:lnSpc>
            <a:spcBef>
              <a:spcPct val="0"/>
            </a:spcBef>
            <a:spcAft>
              <a:spcPct val="35000"/>
            </a:spcAft>
            <a:buNone/>
          </a:pPr>
          <a:r>
            <a:rPr lang="de-AT" sz="1800" kern="1200"/>
            <a:t>Ungünstiges Verhältnis zwischen Nutzlast und Eigengewicht der Fahrzeuge</a:t>
          </a:r>
        </a:p>
        <a:p>
          <a:pPr marL="0" lvl="0" indent="0" algn="l" defTabSz="800100">
            <a:lnSpc>
              <a:spcPct val="90000"/>
            </a:lnSpc>
            <a:spcBef>
              <a:spcPct val="0"/>
            </a:spcBef>
            <a:spcAft>
              <a:spcPct val="35000"/>
            </a:spcAft>
            <a:buNone/>
          </a:pPr>
          <a:r>
            <a:rPr lang="de-AT" sz="1800" kern="1200"/>
            <a:t>Begrenzte Ladekapazität</a:t>
          </a:r>
        </a:p>
        <a:p>
          <a:pPr marL="0" lvl="0" indent="0" algn="l" defTabSz="800100">
            <a:lnSpc>
              <a:spcPct val="90000"/>
            </a:lnSpc>
            <a:spcBef>
              <a:spcPct val="0"/>
            </a:spcBef>
            <a:spcAft>
              <a:spcPct val="35000"/>
            </a:spcAft>
            <a:buNone/>
          </a:pPr>
          <a:r>
            <a:rPr lang="de-AT" sz="1800" kern="1200"/>
            <a:t>Zeitliche Einschränkungen: Fahrverbote</a:t>
          </a:r>
        </a:p>
        <a:p>
          <a:pPr marL="0" lvl="0" indent="0" algn="l" defTabSz="800100">
            <a:lnSpc>
              <a:spcPct val="90000"/>
            </a:lnSpc>
            <a:spcBef>
              <a:spcPct val="0"/>
            </a:spcBef>
            <a:spcAft>
              <a:spcPct val="35000"/>
            </a:spcAft>
            <a:buNone/>
          </a:pPr>
          <a:r>
            <a:rPr lang="de-AT" sz="1800" kern="1200"/>
            <a:t>Relativ hohe Unfallgefahr</a:t>
          </a:r>
        </a:p>
        <a:p>
          <a:pPr marL="0" lvl="0" indent="0" algn="l" defTabSz="800100">
            <a:lnSpc>
              <a:spcPct val="90000"/>
            </a:lnSpc>
            <a:spcBef>
              <a:spcPct val="0"/>
            </a:spcBef>
            <a:spcAft>
              <a:spcPct val="35000"/>
            </a:spcAft>
            <a:buNone/>
          </a:pPr>
          <a:r>
            <a:rPr lang="de-AT" sz="1800" kern="1200"/>
            <a:t>Abhängigkeit von Straßenverhältnissen und Verkehrslage</a:t>
          </a:r>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35752"/>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Massenleistungsfähigkeit</a:t>
          </a:r>
        </a:p>
        <a:p>
          <a:pPr marL="0" lvl="0" indent="0" algn="l" defTabSz="800100">
            <a:lnSpc>
              <a:spcPct val="90000"/>
            </a:lnSpc>
            <a:spcBef>
              <a:spcPct val="0"/>
            </a:spcBef>
            <a:spcAft>
              <a:spcPct val="35000"/>
            </a:spcAft>
            <a:buNone/>
          </a:pPr>
          <a:r>
            <a:rPr lang="de-AT" sz="1800" kern="1200"/>
            <a:t>Berechenbarkeit</a:t>
          </a:r>
        </a:p>
        <a:p>
          <a:pPr marL="0" lvl="0" indent="0" algn="l" defTabSz="800100">
            <a:lnSpc>
              <a:spcPct val="90000"/>
            </a:lnSpc>
            <a:spcBef>
              <a:spcPct val="0"/>
            </a:spcBef>
            <a:spcAft>
              <a:spcPct val="35000"/>
            </a:spcAft>
            <a:buNone/>
          </a:pPr>
          <a:r>
            <a:rPr lang="de-AT" sz="1800" kern="1200"/>
            <a:t>Geringes Unfallrisiko</a:t>
          </a:r>
        </a:p>
        <a:p>
          <a:pPr marL="0" lvl="0" indent="0" algn="l" defTabSz="800100">
            <a:lnSpc>
              <a:spcPct val="90000"/>
            </a:lnSpc>
            <a:spcBef>
              <a:spcPct val="0"/>
            </a:spcBef>
            <a:spcAft>
              <a:spcPct val="35000"/>
            </a:spcAft>
            <a:buNone/>
          </a:pPr>
          <a:r>
            <a:rPr lang="de-AT" sz="1800" kern="1200"/>
            <a:t>Weitgehend wetterunabhängig</a:t>
          </a:r>
        </a:p>
        <a:p>
          <a:pPr marL="0" lvl="0" indent="0" algn="l" defTabSz="800100">
            <a:lnSpc>
              <a:spcPct val="90000"/>
            </a:lnSpc>
            <a:spcBef>
              <a:spcPct val="0"/>
            </a:spcBef>
            <a:spcAft>
              <a:spcPct val="35000"/>
            </a:spcAft>
            <a:buNone/>
          </a:pPr>
          <a:r>
            <a:rPr lang="de-AT" sz="1800" kern="1200"/>
            <a:t>Geringe Transportkosten auf langen Strecken</a:t>
          </a:r>
        </a:p>
        <a:p>
          <a:pPr marL="0" lvl="0" indent="0" algn="l" defTabSz="800100">
            <a:lnSpc>
              <a:spcPct val="90000"/>
            </a:lnSpc>
            <a:spcBef>
              <a:spcPct val="0"/>
            </a:spcBef>
            <a:spcAft>
              <a:spcPct val="35000"/>
            </a:spcAft>
            <a:buNone/>
          </a:pPr>
          <a:r>
            <a:rPr lang="de-AT" sz="1800" kern="1200"/>
            <a:t>Geringe Umweltbelastung</a:t>
          </a:r>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Eingeschränkte Grenzüberschreitungen</a:t>
          </a:r>
        </a:p>
        <a:p>
          <a:pPr marL="0" lvl="0" indent="0" algn="l" defTabSz="800100">
            <a:lnSpc>
              <a:spcPct val="90000"/>
            </a:lnSpc>
            <a:spcBef>
              <a:spcPct val="0"/>
            </a:spcBef>
            <a:spcAft>
              <a:spcPct val="35000"/>
            </a:spcAft>
            <a:buNone/>
          </a:pPr>
          <a:r>
            <a:rPr lang="de-AT" sz="1800" kern="1200"/>
            <a:t>Eingeschränkte Flexibilität</a:t>
          </a:r>
        </a:p>
        <a:p>
          <a:pPr marL="0" lvl="0" indent="0" algn="l" defTabSz="800100">
            <a:lnSpc>
              <a:spcPct val="90000"/>
            </a:lnSpc>
            <a:spcBef>
              <a:spcPct val="0"/>
            </a:spcBef>
            <a:spcAft>
              <a:spcPct val="35000"/>
            </a:spcAft>
            <a:buNone/>
          </a:pPr>
          <a:r>
            <a:rPr lang="de-AT" sz="1800" kern="1200"/>
            <a:t>Geringe Netzdichte</a:t>
          </a:r>
        </a:p>
        <a:p>
          <a:pPr marL="0" lvl="0" indent="0" algn="l" defTabSz="800100">
            <a:lnSpc>
              <a:spcPct val="90000"/>
            </a:lnSpc>
            <a:spcBef>
              <a:spcPct val="0"/>
            </a:spcBef>
            <a:spcAft>
              <a:spcPct val="35000"/>
            </a:spcAft>
            <a:buNone/>
          </a:pPr>
          <a:r>
            <a:rPr lang="de-AT" sz="1800" kern="1200"/>
            <a:t>Sendungsverfolgung schwierig</a:t>
          </a:r>
        </a:p>
        <a:p>
          <a:pPr marL="0" lvl="0" indent="0" algn="l" defTabSz="800100">
            <a:lnSpc>
              <a:spcPct val="90000"/>
            </a:lnSpc>
            <a:spcBef>
              <a:spcPct val="0"/>
            </a:spcBef>
            <a:spcAft>
              <a:spcPct val="35000"/>
            </a:spcAft>
            <a:buNone/>
          </a:pPr>
          <a:r>
            <a:rPr lang="de-AT" sz="1800" kern="1200"/>
            <a:t>Geringe Pünktlichkeitsrate (ÖBB Güterverkehr ca. 70%)</a:t>
          </a:r>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2989"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dirty="0"/>
            <a:t>Massenleistungsfähigkeit</a:t>
          </a:r>
        </a:p>
        <a:p>
          <a:pPr marL="0" lvl="0" indent="0" algn="l" defTabSz="800100">
            <a:lnSpc>
              <a:spcPct val="90000"/>
            </a:lnSpc>
            <a:spcBef>
              <a:spcPct val="0"/>
            </a:spcBef>
            <a:spcAft>
              <a:spcPct val="35000"/>
            </a:spcAft>
            <a:buNone/>
          </a:pPr>
          <a:r>
            <a:rPr lang="de-AT" sz="1800" kern="1200" dirty="0"/>
            <a:t>Sehr niedrige Transportkosten</a:t>
          </a:r>
        </a:p>
        <a:p>
          <a:pPr marL="0" lvl="0" indent="0" algn="l" defTabSz="800100">
            <a:lnSpc>
              <a:spcPct val="90000"/>
            </a:lnSpc>
            <a:spcBef>
              <a:spcPct val="0"/>
            </a:spcBef>
            <a:spcAft>
              <a:spcPct val="35000"/>
            </a:spcAft>
            <a:buNone/>
          </a:pPr>
          <a:r>
            <a:rPr lang="de-AT" sz="1800" kern="1200" dirty="0"/>
            <a:t>Geringe Umweltbelastung</a:t>
          </a:r>
        </a:p>
        <a:p>
          <a:pPr marL="0" lvl="0" indent="0" algn="l" defTabSz="800100">
            <a:lnSpc>
              <a:spcPct val="90000"/>
            </a:lnSpc>
            <a:spcBef>
              <a:spcPct val="0"/>
            </a:spcBef>
            <a:spcAft>
              <a:spcPct val="35000"/>
            </a:spcAft>
            <a:buNone/>
          </a:pPr>
          <a:r>
            <a:rPr lang="de-AT" sz="1800" kern="1200" dirty="0"/>
            <a:t>Sicherheit</a:t>
          </a:r>
        </a:p>
        <a:p>
          <a:pPr marL="0" lvl="0" indent="0" algn="l" defTabSz="800100">
            <a:lnSpc>
              <a:spcPct val="90000"/>
            </a:lnSpc>
            <a:spcBef>
              <a:spcPct val="0"/>
            </a:spcBef>
            <a:spcAft>
              <a:spcPct val="35000"/>
            </a:spcAft>
            <a:buNone/>
          </a:pPr>
          <a:r>
            <a:rPr lang="de-AT" sz="1800" kern="1200" dirty="0"/>
            <a:t>Transporthäufigkeit (24/7 einsatzbereit)</a:t>
          </a:r>
        </a:p>
        <a:p>
          <a:pPr marL="0" lvl="0" indent="0" algn="l" defTabSz="800100">
            <a:lnSpc>
              <a:spcPct val="90000"/>
            </a:lnSpc>
            <a:spcBef>
              <a:spcPct val="0"/>
            </a:spcBef>
            <a:spcAft>
              <a:spcPct val="35000"/>
            </a:spcAft>
            <a:buNone/>
          </a:pPr>
          <a:r>
            <a:rPr lang="de-AT" sz="1800" kern="1200" dirty="0"/>
            <a:t>Niedrige Infrastrukturkosten</a:t>
          </a:r>
        </a:p>
        <a:p>
          <a:pPr marL="0" lvl="0" indent="0" algn="l" defTabSz="800100">
            <a:lnSpc>
              <a:spcPct val="90000"/>
            </a:lnSpc>
            <a:spcBef>
              <a:spcPct val="0"/>
            </a:spcBef>
            <a:spcAft>
              <a:spcPct val="35000"/>
            </a:spcAft>
            <a:buNone/>
          </a:pPr>
          <a:r>
            <a:rPr lang="de-AT" sz="1800" kern="1200" dirty="0"/>
            <a:t>Frei verfügbare Infrastrukturkapazitäten (insb. Donau)</a:t>
          </a:r>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dirty="0"/>
            <a:t>Niedrige Transportgeschwindigkeit</a:t>
          </a:r>
        </a:p>
        <a:p>
          <a:pPr marL="0" lvl="0" indent="0" algn="l" defTabSz="800100">
            <a:lnSpc>
              <a:spcPct val="90000"/>
            </a:lnSpc>
            <a:spcBef>
              <a:spcPct val="0"/>
            </a:spcBef>
            <a:spcAft>
              <a:spcPct val="35000"/>
            </a:spcAft>
            <a:buNone/>
          </a:pPr>
          <a:r>
            <a:rPr lang="de-AT" sz="1800" kern="1200" dirty="0"/>
            <a:t>Geringe Netzdicht</a:t>
          </a:r>
        </a:p>
        <a:p>
          <a:pPr marL="0" lvl="0" indent="0" algn="l" defTabSz="800100">
            <a:lnSpc>
              <a:spcPct val="90000"/>
            </a:lnSpc>
            <a:spcBef>
              <a:spcPct val="0"/>
            </a:spcBef>
            <a:spcAft>
              <a:spcPct val="35000"/>
            </a:spcAft>
            <a:buNone/>
          </a:pPr>
          <a:r>
            <a:rPr lang="de-AT" sz="1800" kern="1200" dirty="0"/>
            <a:t>Abhängigkeit von Fahrwasserverhältnissen</a:t>
          </a:r>
        </a:p>
        <a:p>
          <a:pPr marL="0" lvl="0" indent="0" algn="l" defTabSz="800100">
            <a:lnSpc>
              <a:spcPct val="90000"/>
            </a:lnSpc>
            <a:spcBef>
              <a:spcPct val="0"/>
            </a:spcBef>
            <a:spcAft>
              <a:spcPct val="35000"/>
            </a:spcAft>
            <a:buNone/>
          </a:pPr>
          <a:r>
            <a:rPr lang="de-AT" sz="1800" kern="1200" dirty="0"/>
            <a:t>Liege-/Löschungsgebühren an Häfen</a:t>
          </a:r>
        </a:p>
        <a:p>
          <a:pPr marL="0" lvl="0" indent="0" algn="l" defTabSz="800100">
            <a:lnSpc>
              <a:spcPct val="90000"/>
            </a:lnSpc>
            <a:spcBef>
              <a:spcPct val="0"/>
            </a:spcBef>
            <a:spcAft>
              <a:spcPct val="35000"/>
            </a:spcAft>
            <a:buNone/>
          </a:pPr>
          <a:r>
            <a:rPr lang="de-AT" sz="1800" kern="1200" dirty="0"/>
            <a:t>Benötigt fast immer ein Landverkehrsmittel im Vor- und Nachlauf</a:t>
          </a:r>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1E6E4B-0A09-4491-B033-2CEFCF0977CA}">
      <dsp:nvSpPr>
        <dsp:cNvPr id="0" name=""/>
        <dsp:cNvSpPr/>
      </dsp:nvSpPr>
      <dsp:spPr>
        <a:xfrm>
          <a:off x="53" y="119978"/>
          <a:ext cx="5119266" cy="806400"/>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de-AT" sz="2800" kern="1200" dirty="0"/>
            <a:t>Gebrochener Verkehr</a:t>
          </a:r>
        </a:p>
      </dsp:txBody>
      <dsp:txXfrm>
        <a:off x="53" y="119978"/>
        <a:ext cx="5119266" cy="806400"/>
      </dsp:txXfrm>
    </dsp:sp>
    <dsp:sp modelId="{B4B4764E-8383-4B78-97FA-84196ACA8F65}">
      <dsp:nvSpPr>
        <dsp:cNvPr id="0" name=""/>
        <dsp:cNvSpPr/>
      </dsp:nvSpPr>
      <dsp:spPr>
        <a:xfrm>
          <a:off x="53" y="926379"/>
          <a:ext cx="5119266" cy="3304980"/>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a:lnSpc>
              <a:spcPct val="90000"/>
            </a:lnSpc>
            <a:spcBef>
              <a:spcPct val="0"/>
            </a:spcBef>
            <a:spcAft>
              <a:spcPct val="15000"/>
            </a:spcAft>
            <a:buChar char="•"/>
          </a:pPr>
          <a:r>
            <a:rPr lang="de-AT" sz="2800" kern="1200" dirty="0"/>
            <a:t>Transport mit mind. 2 Verkehrsmitteln/-trägern</a:t>
          </a:r>
        </a:p>
        <a:p>
          <a:pPr marL="285750" lvl="1" indent="-285750" algn="l" defTabSz="1244600">
            <a:lnSpc>
              <a:spcPct val="90000"/>
            </a:lnSpc>
            <a:spcBef>
              <a:spcPct val="0"/>
            </a:spcBef>
            <a:spcAft>
              <a:spcPct val="15000"/>
            </a:spcAft>
            <a:buChar char="•"/>
          </a:pPr>
          <a:r>
            <a:rPr lang="de-AT" sz="2800" kern="1200" dirty="0"/>
            <a:t>Güter selbst werden umgeschlagen</a:t>
          </a:r>
        </a:p>
        <a:p>
          <a:pPr marL="285750" lvl="1" indent="-285750" algn="l" defTabSz="1244600">
            <a:lnSpc>
              <a:spcPct val="90000"/>
            </a:lnSpc>
            <a:spcBef>
              <a:spcPct val="0"/>
            </a:spcBef>
            <a:spcAft>
              <a:spcPct val="15000"/>
            </a:spcAft>
            <a:buChar char="•"/>
          </a:pPr>
          <a:r>
            <a:rPr lang="de-AT" sz="2800" kern="1200" dirty="0"/>
            <a:t>Gebrochener Massengutverkehr</a:t>
          </a:r>
        </a:p>
        <a:p>
          <a:pPr marL="285750" lvl="1" indent="-285750" algn="l" defTabSz="1244600">
            <a:lnSpc>
              <a:spcPct val="90000"/>
            </a:lnSpc>
            <a:spcBef>
              <a:spcPct val="0"/>
            </a:spcBef>
            <a:spcAft>
              <a:spcPct val="15000"/>
            </a:spcAft>
            <a:buChar char="•"/>
          </a:pPr>
          <a:r>
            <a:rPr lang="de-AT" sz="2800" kern="1200" dirty="0"/>
            <a:t>Traditioneller Stückgutverkehr</a:t>
          </a:r>
        </a:p>
      </dsp:txBody>
      <dsp:txXfrm>
        <a:off x="53" y="926379"/>
        <a:ext cx="5119266" cy="3304980"/>
      </dsp:txXfrm>
    </dsp:sp>
    <dsp:sp modelId="{1D530817-2752-4C81-9A0C-9AAC96707BEF}">
      <dsp:nvSpPr>
        <dsp:cNvPr id="0" name=""/>
        <dsp:cNvSpPr/>
      </dsp:nvSpPr>
      <dsp:spPr>
        <a:xfrm>
          <a:off x="5836017" y="119978"/>
          <a:ext cx="5119266" cy="806400"/>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de-AT" sz="2800" kern="1200"/>
            <a:t>Intermodaler Verkehr</a:t>
          </a:r>
        </a:p>
      </dsp:txBody>
      <dsp:txXfrm>
        <a:off x="5836017" y="119978"/>
        <a:ext cx="5119266" cy="806400"/>
      </dsp:txXfrm>
    </dsp:sp>
    <dsp:sp modelId="{BE3AD372-4055-4953-848F-FF8E00B12B39}">
      <dsp:nvSpPr>
        <dsp:cNvPr id="0" name=""/>
        <dsp:cNvSpPr/>
      </dsp:nvSpPr>
      <dsp:spPr>
        <a:xfrm>
          <a:off x="5836017" y="926379"/>
          <a:ext cx="5119266" cy="3304980"/>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a:lnSpc>
              <a:spcPct val="90000"/>
            </a:lnSpc>
            <a:spcBef>
              <a:spcPct val="0"/>
            </a:spcBef>
            <a:spcAft>
              <a:spcPct val="15000"/>
            </a:spcAft>
            <a:buChar char="•"/>
          </a:pPr>
          <a:r>
            <a:rPr lang="de-AT" sz="2800" kern="1200" dirty="0"/>
            <a:t>Transport mit mind. 2 Verkehrsmitteln/-trägern</a:t>
          </a:r>
        </a:p>
        <a:p>
          <a:pPr marL="285750" lvl="1" indent="-285750" algn="l" defTabSz="1244600">
            <a:lnSpc>
              <a:spcPct val="90000"/>
            </a:lnSpc>
            <a:spcBef>
              <a:spcPct val="0"/>
            </a:spcBef>
            <a:spcAft>
              <a:spcPct val="15000"/>
            </a:spcAft>
            <a:buChar char="•"/>
          </a:pPr>
          <a:r>
            <a:rPr lang="de-AT" sz="2800" kern="1200" dirty="0"/>
            <a:t>nur Ladeeinheit wird umgeschlagen, nicht die Güter selbst</a:t>
          </a:r>
        </a:p>
        <a:p>
          <a:pPr marL="285750" lvl="1" indent="-285750" algn="l" defTabSz="1244600">
            <a:lnSpc>
              <a:spcPct val="90000"/>
            </a:lnSpc>
            <a:spcBef>
              <a:spcPct val="0"/>
            </a:spcBef>
            <a:spcAft>
              <a:spcPct val="15000"/>
            </a:spcAft>
            <a:buChar char="•"/>
          </a:pPr>
          <a:r>
            <a:rPr lang="de-AT" sz="2800" kern="1200" dirty="0"/>
            <a:t>Sonderform: kombinierter Verkehr</a:t>
          </a:r>
        </a:p>
      </dsp:txBody>
      <dsp:txXfrm>
        <a:off x="5836017" y="926379"/>
        <a:ext cx="5119266" cy="3304980"/>
      </dsp:txXfrm>
    </dsp:sp>
  </dsp:spTree>
</dsp:drawing>
</file>

<file path=ppt/diagrams/layout1.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5.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6.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06.05.2026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06.05.2026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Fragen eignen sich als Warm-up: Brainstorming &amp; Diskussion im Klassenverband (ca. 10 Minuten)</a:t>
            </a:r>
          </a:p>
          <a:p>
            <a:r>
              <a:rPr lang="de-AT" dirty="0"/>
              <a:t>Ziel: Aktivierung von Vorwissen, Förderung kritischen Denkens, Einstieg ins Thema durch Alltagsbezug.</a:t>
            </a:r>
          </a:p>
          <a:p>
            <a:endParaRPr lang="de-AT" dirty="0"/>
          </a:p>
          <a:p>
            <a:r>
              <a:rPr lang="de-AT" dirty="0"/>
              <a:t>Lernziele:</a:t>
            </a:r>
          </a:p>
          <a:p>
            <a:r>
              <a:rPr lang="de-AT" dirty="0"/>
              <a:t>Die </a:t>
            </a:r>
            <a:r>
              <a:rPr lang="de-AT" dirty="0" err="1"/>
              <a:t>Schüler:innen</a:t>
            </a:r>
            <a:r>
              <a:rPr lang="de-AT" dirty="0"/>
              <a:t> reflektieren kritisch die Rolle und Bedeutung unterschiedlicher Verkehrsträger im Gütertransport.</a:t>
            </a:r>
          </a:p>
          <a:p>
            <a:r>
              <a:rPr lang="de-AT" dirty="0"/>
              <a:t>Die </a:t>
            </a:r>
            <a:r>
              <a:rPr lang="de-AT" dirty="0" err="1"/>
              <a:t>Schüler:innen</a:t>
            </a:r>
            <a:r>
              <a:rPr lang="de-AT" dirty="0"/>
              <a:t> diskutieren Herausforderungen und Potenziale multimodaler und nachhaltiger Logistiklösungen.</a:t>
            </a:r>
          </a:p>
          <a:p>
            <a:r>
              <a:rPr lang="de-AT" dirty="0"/>
              <a:t>Die </a:t>
            </a:r>
            <a:r>
              <a:rPr lang="de-AT" dirty="0" err="1"/>
              <a:t>Schüler:innen</a:t>
            </a:r>
            <a:r>
              <a:rPr lang="de-AT" dirty="0"/>
              <a:t> entwickeln ein erstes Problembewusstsein für die ökologische Relevanz von Transportketten und deren Gestaltung.</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a:t>
            </a:fld>
            <a:endParaRPr lang="de-AT"/>
          </a:p>
        </p:txBody>
      </p:sp>
    </p:spTree>
    <p:extLst>
      <p:ext uri="{BB962C8B-B14F-4D97-AF65-F5344CB8AC3E}">
        <p14:creationId xmlns:p14="http://schemas.microsoft.com/office/powerpoint/2010/main" val="3861975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Es gibt verschiede Arten von Verkehrsträgern und Verkehrsmitteln. Ein Verkehrsträger bietet jene Infrastruktur, die für den Einsatz eines bestimmten Verkehrsmittels benötigt wird. Straße, Schiene und Wasserstraße stellen Verkehrsträger dar. </a:t>
            </a:r>
          </a:p>
          <a:p>
            <a:r>
              <a:rPr lang="de-AT" dirty="0"/>
              <a:t>Unter Verkehrsmitteln versteht man Fahrzeuge und Geräte zur Beförderung von Personen und Gütern wie das Binnenschiff, den LKW oder die Bahn.</a:t>
            </a:r>
          </a:p>
          <a:p>
            <a:r>
              <a:rPr lang="de-AT" dirty="0"/>
              <a:t>Multimodaler Verkehr  bedeutet Güter mit zwei oder mehr unterschiedlichen Verkehrsträgern zu transportieren. </a:t>
            </a:r>
          </a:p>
          <a:p>
            <a:r>
              <a:rPr lang="de-AT" dirty="0"/>
              <a:t>Der Vorlauf stellt den ersten Abschnitt einer Transportkette, also den Transport von Gütern zu einem Umschlagknoten (z.B. Hafen) dar. In vielen Fällen wird der Vorlauf per LKW durchgeführt.</a:t>
            </a:r>
          </a:p>
          <a:p>
            <a:r>
              <a:rPr lang="de-AT" dirty="0"/>
              <a:t>Der Nachlauf beschreibt den Transport von Gütern vom Umschlagknoten des Empfängers bis zum Standort des Empfängers, auch er muss meist per LKW durchgeführt werden.</a:t>
            </a:r>
          </a:p>
          <a:p>
            <a:r>
              <a:rPr lang="de-AT" dirty="0"/>
              <a:t>Der Hauptlauf verbindet Vor- und Nachlauf. Im Multimodalen Verkehr bedeutet dies einen Transport auf der längsten Distanz auf Schiene oder Binnengewässer.</a:t>
            </a:r>
          </a:p>
          <a:p>
            <a:endParaRPr lang="de-AT" dirty="0"/>
          </a:p>
          <a:p>
            <a:r>
              <a:rPr lang="de-AT" dirty="0"/>
              <a:t>Quellen: </a:t>
            </a:r>
          </a:p>
          <a:p>
            <a:r>
              <a:rPr lang="de-AT" dirty="0"/>
              <a:t>Viadonau (2019): Handbuch der Donauschifffahrt, S. 185-187</a:t>
            </a:r>
          </a:p>
          <a:p>
            <a:r>
              <a:rPr lang="de-AT" dirty="0"/>
              <a:t>Eurostat (2025): https://ec.europa.eu/eurostat/statistics-explained/index.php?title=Glossary:Transport_mode/de; Abruf 27.02.2025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7</a:t>
            </a:fld>
            <a:endParaRPr lang="de-AT"/>
          </a:p>
        </p:txBody>
      </p:sp>
    </p:spTree>
    <p:extLst>
      <p:ext uri="{BB962C8B-B14F-4D97-AF65-F5344CB8AC3E}">
        <p14:creationId xmlns:p14="http://schemas.microsoft.com/office/powerpoint/2010/main" val="20526536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8EF498-DDE7-451F-00A3-8C50E3C6A6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352DED-04E0-556D-CB0B-81B61359B38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9E6E626-A586-7F5F-A11A-17A927146854}"/>
              </a:ext>
            </a:extLst>
          </p:cNvPr>
          <p:cNvSpPr>
            <a:spLocks noGrp="1"/>
          </p:cNvSpPr>
          <p:nvPr>
            <p:ph type="body" idx="1"/>
          </p:nvPr>
        </p:nvSpPr>
        <p:spPr/>
        <p:txBody>
          <a:bodyPr/>
          <a:lstStyle/>
          <a:p>
            <a:r>
              <a:rPr lang="de-AT" dirty="0"/>
              <a:t>Die Quizfragen eigenen sich zum Einstieg bzw. Auflockern und werden entweder im Klassenverband diskutiert oder als Partnerarbeit bearbeitet</a:t>
            </a:r>
          </a:p>
          <a:p>
            <a:r>
              <a:rPr lang="de-AT" dirty="0"/>
              <a:t>Dauer: ca. 10 Minuten</a:t>
            </a:r>
          </a:p>
          <a:p>
            <a:endParaRPr lang="de-AT" dirty="0"/>
          </a:p>
          <a:p>
            <a:r>
              <a:rPr lang="de-AT" dirty="0"/>
              <a:t>Antworten:</a:t>
            </a:r>
          </a:p>
          <a:p>
            <a:r>
              <a:rPr lang="de-AT" dirty="0"/>
              <a:t>Dieser Verkehrsträger ermöglich eine schnelle Lieferung bis vor deine Haustür. (Straße/LKW)</a:t>
            </a:r>
          </a:p>
          <a:p>
            <a:r>
              <a:rPr lang="de-AT" dirty="0"/>
              <a:t>Dieser Verkehrsträger kann große Mengen an Gütern auf einmal transportieren, ist aber langsamer als andere Optionen. </a:t>
            </a:r>
            <a:r>
              <a:rPr lang="de-AT"/>
              <a:t>(Wasserstraße</a:t>
            </a:r>
            <a:r>
              <a:rPr lang="de-AT" dirty="0"/>
              <a:t>/Binnenschiff)</a:t>
            </a:r>
          </a:p>
          <a:p>
            <a:r>
              <a:rPr lang="de-AT" dirty="0"/>
              <a:t>Auf diesem Verkehrsträger gibt es oft Staus, besonders in großen Städten. (Straße)</a:t>
            </a:r>
          </a:p>
          <a:p>
            <a:r>
              <a:rPr lang="de-AT" dirty="0"/>
              <a:t>Dieser Verkehrsträger ist besonders geeignet für den Transport von Gütern über lange Strecken innerhalb eines Landes. (Schiene/Zug)</a:t>
            </a:r>
          </a:p>
          <a:p>
            <a:r>
              <a:rPr lang="de-AT" dirty="0"/>
              <a:t>Dieser Verkehrsträger nutzt natürliche Infrastruktur und ist besonders umweltfreundlich. (Wasserstraße/Binnenschiff)</a:t>
            </a:r>
          </a:p>
          <a:p>
            <a:r>
              <a:rPr lang="de-AT" dirty="0"/>
              <a:t>Dieser Verkehrsträger verursacht die meisten schädlichen Luftschadstoffe. (Straße/LKW)</a:t>
            </a:r>
          </a:p>
          <a:p>
            <a:r>
              <a:rPr lang="de-AT" dirty="0"/>
              <a:t>Diese beiden Verkehrsträger sind besonders sicher, da kaum Unfälle passieren. (Schiene/Zug und Wasserstraße/Binnenschiff)</a:t>
            </a:r>
          </a:p>
          <a:p>
            <a:endParaRPr lang="de-AT" dirty="0"/>
          </a:p>
          <a:p>
            <a:r>
              <a:rPr lang="de-AT" dirty="0"/>
              <a:t>Lernziele:</a:t>
            </a:r>
            <a:br>
              <a:rPr lang="de-AT" dirty="0"/>
            </a:br>
            <a:r>
              <a:rPr lang="de-AT" dirty="0"/>
              <a:t>Die </a:t>
            </a:r>
            <a:r>
              <a:rPr lang="de-AT" dirty="0" err="1"/>
              <a:t>Schüler:innen</a:t>
            </a:r>
            <a:r>
              <a:rPr lang="de-AT" dirty="0"/>
              <a:t> erkennen grundlegende Unterschiede zwischen Straße, Schiene und Wasserstraße.</a:t>
            </a:r>
          </a:p>
          <a:p>
            <a:r>
              <a:rPr lang="de-AT" dirty="0"/>
              <a:t>Die </a:t>
            </a:r>
            <a:r>
              <a:rPr lang="de-AT" dirty="0" err="1"/>
              <a:t>Schüler:innen</a:t>
            </a:r>
            <a:r>
              <a:rPr lang="de-AT" dirty="0"/>
              <a:t> reflektieren erste Zusammenhänge zwischen Verkehr, Umwelt und Alltag.</a:t>
            </a:r>
          </a:p>
          <a:p>
            <a:r>
              <a:rPr lang="de-AT" dirty="0"/>
              <a:t>Die </a:t>
            </a:r>
            <a:r>
              <a:rPr lang="de-AT" dirty="0" err="1"/>
              <a:t>Schüler:innen</a:t>
            </a:r>
            <a:r>
              <a:rPr lang="de-AT" dirty="0"/>
              <a:t> tauschen sich über eigene Erfahrungen mit Gütertransport und Lieferketten aus.</a:t>
            </a:r>
          </a:p>
        </p:txBody>
      </p:sp>
      <p:sp>
        <p:nvSpPr>
          <p:cNvPr id="4" name="Kopfzeilenplatzhalter 3">
            <a:extLst>
              <a:ext uri="{FF2B5EF4-FFF2-40B4-BE49-F238E27FC236}">
                <a16:creationId xmlns:a16="http://schemas.microsoft.com/office/drawing/2014/main" id="{393841C1-0AF2-148D-F8BA-ED5811857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4BB4A2B-D206-835C-996B-A55EF57066F2}"/>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0655049F-57A2-41BA-C28D-5D60DF41F29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945C0B0-03E3-BA64-F038-E844F4335281}"/>
              </a:ext>
            </a:extLst>
          </p:cNvPr>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30789412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hohe Transportgeschwindigkeit im Vergleich zu den Verkehrsträgern Schiene und Wasserstraße kann als ein Vorteil der Straße angeführt werden. Auch die Flächendeckung der Infrastruktur und damit die Möglichkeit zur Netzbildungsfähigkeit (von Tür- zu –Tür) zählen zu den Stärken der Straße. Durch das große Angebot an unterschiedlichen Verkehrsmitteln bietet der Verkehrsträger große Flexibilität. Außerdem finden viele IT-Lösungen (z.B. Tracing und Tracking) bereits verbreitet Anwendung. Zusätzlich ist die Nutzung der Infrastruktur mit geringen Kosten verbunden (Kosten für Straßenschäden werden nur bedingt übernommen). </a:t>
            </a:r>
          </a:p>
          <a:p>
            <a:endParaRPr lang="de-AT" dirty="0"/>
          </a:p>
          <a:p>
            <a:r>
              <a:rPr lang="de-AT" dirty="0"/>
              <a:t>Da Kosten für Stau oder Lärmbelästigung (sogenannte externe Kosten) immer mehr Beachtung gewinnen, ist die Straße mit einem steigenden Kostendruck konfrontiert. Auch die zeitliche Einschränkung in Form von Fahrverboten hat Auswirkung auf den Verkehrsträger Straße. Im Hinblick auf Umweltaspekte wie Lärmbelästigung oder Unfälle schneidet die Straße im Verkehrsträgervergleich schlecht ab. </a:t>
            </a:r>
          </a:p>
          <a:p>
            <a:endParaRPr lang="de-AT" dirty="0"/>
          </a:p>
          <a:p>
            <a:r>
              <a:rPr lang="de-AT" dirty="0"/>
              <a:t>Quelle:</a:t>
            </a:r>
          </a:p>
          <a:p>
            <a:r>
              <a:rPr lang="de-AT" dirty="0"/>
              <a:t>Kille, Christian/ Schmidt , Norbert (2008): Wirtschaftliche Rahmenbedingungen des Güterverkehrs. Studie zum Vergleich der Verkehrsträger im Rahmen des Logistikprozesses in Deutschland, S.53</a:t>
            </a:r>
          </a:p>
          <a:p>
            <a:r>
              <a:rPr lang="de-AT" dirty="0"/>
              <a:t>Online: http://www.scs.fraunhofer.de/content/dam/scs/de/dokumente/studien/Wirtschaftliche_Rahmenbedingungen_des_Gueterverkehrs.pdf; Abruf 04.02.2025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3444826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Vor allem bei Ganz- oder Direktzügen kann die Schiene mit einer schnellen Transportgeschwindigkeit punkten. Außerdem ist der Verkehrsträger massenleistungsfähig und die Transporte sind berechenbar. Aufgrund von Standards ist das Sicherheitsniveau sehr hoch. Die Transportpreise sind anders als bei der Straße nicht von Mautabgaben beeinflusst und können daher je nach transportierter Menge relativ günstig ausfallen. Auch der geringere CO2 Verbrauch im Vergleich zur Straße kann als Vorteil genannt werden.</a:t>
            </a:r>
          </a:p>
          <a:p>
            <a:endParaRPr lang="de-AT" dirty="0"/>
          </a:p>
          <a:p>
            <a:r>
              <a:rPr lang="de-AT" dirty="0"/>
              <a:t>Aufgrund infrastruktureller Unterschiede gestaltet sich der grenzüberschreitende Transport auf der Schiene noch schwierig. Die Abhängigkeit von Fahrplänen beeinträchtigt die Flexibilität der Transporte. Die Sendungsverfolgung gestaltet sich außerdem im Vergleich zur Straße sehr schwierig. Außerdem hat der Schienenverkehr, anders als der Luftverkehr, keine steuerlichen Vorteile. </a:t>
            </a:r>
          </a:p>
          <a:p>
            <a:endParaRPr lang="de-AT" dirty="0"/>
          </a:p>
          <a:p>
            <a:r>
              <a:rPr lang="de-AT" dirty="0"/>
              <a:t>Quellen:</a:t>
            </a:r>
          </a:p>
          <a:p>
            <a:r>
              <a:rPr lang="de-AT" dirty="0"/>
              <a:t>Kille, Christian/ Schmidt , Norbert (2008): Wirtschaftliche Rahmenbedingungen des Güterverkehrs. Studie zum Vergleich der Verkehrsträger im Rahmen des Logistikprozesses in Deutschland, S.54</a:t>
            </a:r>
          </a:p>
          <a:p>
            <a:r>
              <a:rPr lang="de-AT" dirty="0"/>
              <a:t>Online: http://www.scs.fraunhofer.de/content/dam/scs/de/dokumente/studien/Wirtschaftliche_Rahmenbedingungen_des_Gueterverkehrs.pdf; Abruf 04.02.2025</a:t>
            </a:r>
          </a:p>
          <a:p>
            <a:r>
              <a:rPr lang="de-AT" dirty="0"/>
              <a:t>ÖBB (2026): https://infrastruktur.oebb.at/de/unternehmen/kundinnen-im-mittelpunkt/schwerpunkt-puenktlichkeit; Abruf 30.04.2026</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10</a:t>
            </a:fld>
            <a:endParaRPr lang="de-AT"/>
          </a:p>
        </p:txBody>
      </p:sp>
    </p:spTree>
    <p:extLst>
      <p:ext uri="{BB962C8B-B14F-4D97-AF65-F5344CB8AC3E}">
        <p14:creationId xmlns:p14="http://schemas.microsoft.com/office/powerpoint/2010/main" val="1669160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5906C-139D-3465-982D-693B5F62CC9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B30C202-CE0A-E48F-D38A-0266B58C28E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BA811A6-ED23-DA5C-42C5-546CC5D7DE37}"/>
              </a:ext>
            </a:extLst>
          </p:cNvPr>
          <p:cNvSpPr>
            <a:spLocks noGrp="1"/>
          </p:cNvSpPr>
          <p:nvPr>
            <p:ph type="body" idx="1"/>
          </p:nvPr>
        </p:nvSpPr>
        <p:spPr/>
        <p:txBody>
          <a:bodyPr/>
          <a:lstStyle/>
          <a:p>
            <a:r>
              <a:rPr lang="de-AT" dirty="0"/>
              <a:t>Vor allem bei Ganz- oder Direktzügen kann die Schiene mit einer schnellen Transportgeschwindigkeit punkten. Außerdem ist der Verkehrsträger massenleistungsfähig und die Transporte sind berechenbar. Aufgrund von Standards ist das Sicherheitsniveau sehr hoch. Die Transportpreise sind anders als bei der Straße nicht von Mautabgaben beeinflusst und können daher je nach transportierter Menge relativ günstig ausfallen. Auch der geringere CO2 Verbrauch im Vergleich zur Straße kann als Vorteil genannt werden.</a:t>
            </a:r>
          </a:p>
          <a:p>
            <a:endParaRPr lang="de-AT" dirty="0"/>
          </a:p>
          <a:p>
            <a:r>
              <a:rPr lang="de-AT" dirty="0"/>
              <a:t>Aufgrund infrastruktureller Unterschiede gestaltet sich der grenzüberschreitende Transport auf der Schiene noch schwierig. Die Abhängigkeit von Fahrplänen beeinträchtigt die Flexibilität der Transporte. Die Sendungsverfolgung gestaltet sich außerdem im Vergleich zur Straße sehr schwierig. Außerdem hat der Schienenverkehr, anders als der Luftverkehr, keine steuerlichen Vorteile. </a:t>
            </a:r>
          </a:p>
          <a:p>
            <a:endParaRPr lang="de-AT" dirty="0"/>
          </a:p>
          <a:p>
            <a:r>
              <a:rPr lang="de-AT" dirty="0"/>
              <a:t>Quelle:</a:t>
            </a:r>
          </a:p>
          <a:p>
            <a:r>
              <a:rPr lang="de-AT" dirty="0"/>
              <a:t>Kille, Christian/ Schmidt , Norbert (2008): Wirtschaftliche Rahmenbedingungen des Güterverkehrs. Studie zum Vergleich der Verkehrsträger im Rahmen des Logistikprozesses in Deutschland, S.56</a:t>
            </a:r>
          </a:p>
          <a:p>
            <a:r>
              <a:rPr lang="de-AT" dirty="0"/>
              <a:t>Online: http://www.scs.fraunhofer.de/content/dam/scs/de/dokumente/studien/Wirtschaftliche_Rahmenbedingungen_des_Gueterverkehrs.pdf; Abruf 04.02.2025</a:t>
            </a:r>
          </a:p>
          <a:p>
            <a:r>
              <a:rPr lang="de-AT" dirty="0"/>
              <a:t>Viadonau (2019): Handbuch der Donauschifffahrt, S. 17</a:t>
            </a:r>
          </a:p>
          <a:p>
            <a:r>
              <a:rPr lang="de-AT" dirty="0"/>
              <a:t>Viadonau (2024): Jahresbericht der viadonau 2023</a:t>
            </a:r>
          </a:p>
          <a:p>
            <a:endParaRPr lang="de-AT" dirty="0"/>
          </a:p>
        </p:txBody>
      </p:sp>
      <p:sp>
        <p:nvSpPr>
          <p:cNvPr id="4" name="Kopfzeilenplatzhalter 3">
            <a:extLst>
              <a:ext uri="{FF2B5EF4-FFF2-40B4-BE49-F238E27FC236}">
                <a16:creationId xmlns:a16="http://schemas.microsoft.com/office/drawing/2014/main" id="{1A55E836-3190-7F48-5F50-51FE9E15A93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7D790CE-733C-E14E-7F45-7A50E88496AE}"/>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5A3C0C66-65C4-3A3A-F2DD-428BC039C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B431A9C-59C0-1D7F-B015-095F574AE266}"/>
              </a:ext>
            </a:extLst>
          </p:cNvPr>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2543452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6829A-BAED-103F-CBDF-17B8EE779FC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0D144B9-95E6-42CE-63E7-DAF63A58AFF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6CA2AF5-21F3-1CAB-A385-1B615A419A13}"/>
              </a:ext>
            </a:extLst>
          </p:cNvPr>
          <p:cNvSpPr>
            <a:spLocks noGrp="1"/>
          </p:cNvSpPr>
          <p:nvPr>
            <p:ph type="body" idx="1"/>
          </p:nvPr>
        </p:nvSpPr>
        <p:spPr/>
        <p:txBody>
          <a:bodyPr/>
          <a:lstStyle/>
          <a:p>
            <a:r>
              <a:rPr lang="de-AT" dirty="0"/>
              <a:t>Hier ist ein Schubverband auf der Donau beim Eisernen Tor an der Grenze von Serbien und Rumänien zu sehen: bestehend aus einem Schubschiff (einem zum Schieben dienenden Motorschiff) und acht gekoppelten Schubleichtern mit Massengut. Bei uns auf der Donau in Österreich kann ein Schiff mit bis zu 4 Schubleichtern fahren, auf der unteren Donau in Rumänien, wo der Fluss sehr breit ist, sind bis zu 12 Schubleichter möglich.</a:t>
            </a:r>
          </a:p>
          <a:p>
            <a:endParaRPr lang="de-AT" dirty="0"/>
          </a:p>
          <a:p>
            <a:endParaRPr lang="de-AT" dirty="0"/>
          </a:p>
          <a:p>
            <a:r>
              <a:rPr lang="de-AT" dirty="0"/>
              <a:t>Bild: </a:t>
            </a:r>
            <a:r>
              <a:rPr lang="de-AT" dirty="0" err="1"/>
              <a:t>Leitner@TTS</a:t>
            </a:r>
            <a:r>
              <a:rPr lang="de-AT" dirty="0"/>
              <a:t>, Austria</a:t>
            </a:r>
          </a:p>
        </p:txBody>
      </p:sp>
      <p:sp>
        <p:nvSpPr>
          <p:cNvPr id="4" name="Kopfzeilenplatzhalter 3">
            <a:extLst>
              <a:ext uri="{FF2B5EF4-FFF2-40B4-BE49-F238E27FC236}">
                <a16:creationId xmlns:a16="http://schemas.microsoft.com/office/drawing/2014/main" id="{7B9C3453-3C97-A5BE-3782-73C310FD45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F2B8415-2160-97EB-E0D8-48A33AF55529}"/>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4FABB523-82BD-E04C-5BF2-AA6F3ED9E36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2E3043F-F2C9-F566-7988-3E576A7DCDB3}"/>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4261555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4B859-DE55-BE2B-B72D-87770F50CE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24CD740-1216-CC77-369C-A6B45115DC9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44732DA-E729-5C51-FFF2-755E9D01E8D7}"/>
              </a:ext>
            </a:extLst>
          </p:cNvPr>
          <p:cNvSpPr>
            <a:spLocks noGrp="1"/>
          </p:cNvSpPr>
          <p:nvPr>
            <p:ph type="body" idx="1"/>
          </p:nvPr>
        </p:nvSpPr>
        <p:spPr/>
        <p:txBody>
          <a:bodyPr/>
          <a:lstStyle/>
          <a:p>
            <a:r>
              <a:rPr lang="de-AT" dirty="0"/>
              <a:t>Modal Split beschreibt die anteilige Transportleistung nach Verkehrsträgern.</a:t>
            </a:r>
          </a:p>
          <a:p>
            <a:endParaRPr lang="de-AT" dirty="0"/>
          </a:p>
          <a:p>
            <a:r>
              <a:rPr lang="de-AT" dirty="0"/>
              <a:t>Quellen:</a:t>
            </a:r>
          </a:p>
          <a:p>
            <a:r>
              <a:rPr lang="de-AT" dirty="0"/>
              <a:t>Eurostat (2024): Modal </a:t>
            </a:r>
            <a:r>
              <a:rPr lang="de-AT" dirty="0" err="1"/>
              <a:t>split</a:t>
            </a:r>
            <a:r>
              <a:rPr lang="de-AT" dirty="0"/>
              <a:t> </a:t>
            </a:r>
            <a:r>
              <a:rPr lang="de-AT" dirty="0" err="1"/>
              <a:t>of</a:t>
            </a:r>
            <a:r>
              <a:rPr lang="de-AT" dirty="0"/>
              <a:t> </a:t>
            </a:r>
            <a:r>
              <a:rPr lang="de-AT" dirty="0" err="1"/>
              <a:t>inland</a:t>
            </a:r>
            <a:r>
              <a:rPr lang="de-AT" dirty="0"/>
              <a:t> freight </a:t>
            </a:r>
            <a:r>
              <a:rPr lang="de-AT" dirty="0" err="1"/>
              <a:t>transport</a:t>
            </a:r>
            <a:r>
              <a:rPr lang="de-AT" dirty="0"/>
              <a:t>: https://ec.europa.eu/eurostat/databrowser/view/tran_hv_frmod/default/table?lang=en&amp;category=tran.tran_hv_ms; Abruf 28.04.2026</a:t>
            </a:r>
          </a:p>
          <a:p>
            <a:endParaRPr lang="de-AT" dirty="0"/>
          </a:p>
        </p:txBody>
      </p:sp>
      <p:sp>
        <p:nvSpPr>
          <p:cNvPr id="4" name="Kopfzeilenplatzhalter 3">
            <a:extLst>
              <a:ext uri="{FF2B5EF4-FFF2-40B4-BE49-F238E27FC236}">
                <a16:creationId xmlns:a16="http://schemas.microsoft.com/office/drawing/2014/main" id="{BB064A7B-A867-3970-837C-8B185C8FC5C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EED1E7B-8D30-AC09-7AC2-E518FED310A5}"/>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7843C7CB-711A-3D9D-030C-6E32FC1BDE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6532D50-E333-3138-F9A8-F4C458F30F92}"/>
              </a:ext>
            </a:extLst>
          </p:cNvPr>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34922257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79E85-6FE2-BF5A-AA20-BA7D473D4C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4AA22E3-9FBC-B330-61F1-A8C966903CB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A3EE1F3-73DE-813D-2F55-821106C71A75}"/>
              </a:ext>
            </a:extLst>
          </p:cNvPr>
          <p:cNvSpPr>
            <a:spLocks noGrp="1"/>
          </p:cNvSpPr>
          <p:nvPr>
            <p:ph type="body" idx="1"/>
          </p:nvPr>
        </p:nvSpPr>
        <p:spPr/>
        <p:txBody>
          <a:bodyPr/>
          <a:lstStyle/>
          <a:p>
            <a:r>
              <a:rPr lang="de-AT" dirty="0"/>
              <a:t>Der Anteil der auf Wasserstraßen zurückgelegten Gütertonnenkilometer stellt sich in den verschiedenen EU-Ländern ganz unterschiedlich dar.</a:t>
            </a:r>
          </a:p>
          <a:p>
            <a:r>
              <a:rPr lang="de-AT" dirty="0"/>
              <a:t>z.B. Niederlande: bedeutende Seehäfen und ein weit verzweigtes Wasserstraßennetz  höchster Binnenschifffahrtsanteil mit 41% (2022)</a:t>
            </a:r>
          </a:p>
          <a:p>
            <a:r>
              <a:rPr lang="de-AT" dirty="0"/>
              <a:t>z.B. Malta &amp; Zypern: verfügen über keine Binnenwasserstraßen, somit ist der Anteil 0%</a:t>
            </a:r>
          </a:p>
          <a:p>
            <a:endParaRPr lang="de-AT" dirty="0"/>
          </a:p>
          <a:p>
            <a:r>
              <a:rPr lang="de-AT" dirty="0"/>
              <a:t>Quelle:</a:t>
            </a:r>
          </a:p>
          <a:p>
            <a:r>
              <a:rPr lang="de-AT" dirty="0"/>
              <a:t>Eurostat (2024): Modal </a:t>
            </a:r>
            <a:r>
              <a:rPr lang="de-AT" dirty="0" err="1"/>
              <a:t>split</a:t>
            </a:r>
            <a:r>
              <a:rPr lang="de-AT" dirty="0"/>
              <a:t> </a:t>
            </a:r>
            <a:r>
              <a:rPr lang="de-AT" dirty="0" err="1"/>
              <a:t>of</a:t>
            </a:r>
            <a:r>
              <a:rPr lang="de-AT" dirty="0"/>
              <a:t> </a:t>
            </a:r>
            <a:r>
              <a:rPr lang="de-AT" dirty="0" err="1"/>
              <a:t>inland</a:t>
            </a:r>
            <a:r>
              <a:rPr lang="de-AT" dirty="0"/>
              <a:t> freight </a:t>
            </a:r>
            <a:r>
              <a:rPr lang="de-AT" dirty="0" err="1"/>
              <a:t>transport</a:t>
            </a:r>
            <a:r>
              <a:rPr lang="de-AT" dirty="0"/>
              <a:t>: https://ec.europa.eu/eurostat/databrowser/view/tran_hv_frmod/default/table?lang=en&amp;category=tran.tran_hv_ms; Abruf 28.04.2026</a:t>
            </a:r>
          </a:p>
          <a:p>
            <a:endParaRPr lang="de-AT" dirty="0"/>
          </a:p>
          <a:p>
            <a:r>
              <a:rPr lang="de-AT" dirty="0"/>
              <a:t>Bildquelle:</a:t>
            </a:r>
          </a:p>
          <a:p>
            <a:r>
              <a:rPr lang="de-AT" dirty="0"/>
              <a:t>Pixabay (2025): https://pixabay.com/de/photos/amsterdam-kanal-stadt-boot-6619660/; Abruf 26.02.2025</a:t>
            </a:r>
          </a:p>
          <a:p>
            <a:endParaRPr lang="de-AT" dirty="0"/>
          </a:p>
        </p:txBody>
      </p:sp>
      <p:sp>
        <p:nvSpPr>
          <p:cNvPr id="4" name="Kopfzeilenplatzhalter 3">
            <a:extLst>
              <a:ext uri="{FF2B5EF4-FFF2-40B4-BE49-F238E27FC236}">
                <a16:creationId xmlns:a16="http://schemas.microsoft.com/office/drawing/2014/main" id="{932BED8E-9E1D-8377-B9D1-9C65C2B0F43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63103F3-F558-BE8D-91F8-8923DBEAFE08}"/>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31083E64-991A-30A4-E2CB-1220C4C6262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52817EA5-0352-2CF0-73BA-62FFE2881609}"/>
              </a:ext>
            </a:extLst>
          </p:cNvPr>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18738423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714FD-2487-4AB0-1B7E-C90294239ED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28332A6-4F9C-7A4E-565B-84ACD26C7AC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A117A8B-AC18-8E4B-01FF-EDB2E31A1786}"/>
              </a:ext>
            </a:extLst>
          </p:cNvPr>
          <p:cNvSpPr>
            <a:spLocks noGrp="1"/>
          </p:cNvSpPr>
          <p:nvPr>
            <p:ph type="body" idx="1"/>
          </p:nvPr>
        </p:nvSpPr>
        <p:spPr/>
        <p:txBody>
          <a:bodyPr/>
          <a:lstStyle/>
          <a:p>
            <a:r>
              <a:rPr lang="de-AT"/>
              <a:t>Download App unter: https://play.google.com/store/apps/details?id=com.PieLab.Logistify</a:t>
            </a:r>
          </a:p>
          <a:p>
            <a:r>
              <a:rPr lang="de-AT"/>
              <a:t>Download Anleitung Spiel 1 unter: https://www.rewway.at/de/lehrmittel/ubungen-logistify/</a:t>
            </a:r>
          </a:p>
          <a:p>
            <a:r>
              <a:rPr lang="de-AT"/>
              <a:t>Erklärvideo: https://www.youtube.com/watch?v=kZhL5SPtn6A</a:t>
            </a:r>
          </a:p>
          <a:p>
            <a:r>
              <a:rPr lang="de-AT"/>
              <a:t>Information unter: https://www.rewway.at/de/logistify/</a:t>
            </a:r>
          </a:p>
          <a:p>
            <a:endParaRPr lang="de-AT"/>
          </a:p>
          <a:p>
            <a:r>
              <a:rPr lang="de-AT"/>
              <a:t>Der Lern-App "</a:t>
            </a:r>
            <a:r>
              <a:rPr lang="de-AT" err="1"/>
              <a:t>Logistify</a:t>
            </a:r>
            <a:r>
              <a:rPr lang="de-AT"/>
              <a:t>" befasst sich mit den unterschiedlichen Transportmitteln, deren schonender und effizienter Ressourcennutzung und mit Berufsbildern im Logistikbereich. Bei den Spielen ist das Transportplanungstalent der Schülerinnen und Schüler gefragt. Aufgabe ist es verschiedene Güter effizient von A nach B zu transportieren, multimodale Transportketten vom Rohprodukt bis zu den Endkundinnen und –</a:t>
            </a:r>
            <a:r>
              <a:rPr lang="de-AT" err="1"/>
              <a:t>kunden</a:t>
            </a:r>
            <a:r>
              <a:rPr lang="de-AT"/>
              <a:t> zu planen und Berufsbilder in der Logistikbranche zu entdecken.</a:t>
            </a:r>
          </a:p>
          <a:p>
            <a:endParaRPr lang="de-AT"/>
          </a:p>
          <a:p>
            <a:r>
              <a:rPr lang="de-AT"/>
              <a:t>Dauer: für Spiel 1 werden ca. 15 Minuten benötigt</a:t>
            </a:r>
          </a:p>
          <a:p>
            <a:endParaRPr lang="de-AT"/>
          </a:p>
          <a:p>
            <a:r>
              <a:rPr lang="de-AT"/>
              <a:t>Lernziele:</a:t>
            </a:r>
          </a:p>
          <a:p>
            <a:r>
              <a:rPr lang="de-AT"/>
              <a:t>Die </a:t>
            </a:r>
            <a:r>
              <a:rPr lang="de-AT" err="1"/>
              <a:t>Schüler:innen</a:t>
            </a:r>
            <a:r>
              <a:rPr lang="de-AT"/>
              <a:t> erkennen die Bedeutung verschiedener Verkehrsträger im Gütertransport.</a:t>
            </a:r>
          </a:p>
          <a:p>
            <a:r>
              <a:rPr lang="de-AT"/>
              <a:t>Die </a:t>
            </a:r>
            <a:r>
              <a:rPr lang="de-AT" err="1"/>
              <a:t>Schüler:innen</a:t>
            </a:r>
            <a:r>
              <a:rPr lang="de-AT"/>
              <a:t> reflektieren, wie Ressourcen im Transportwesen schonend und effizient genutzt werden können.</a:t>
            </a:r>
          </a:p>
          <a:p>
            <a:r>
              <a:rPr lang="de-AT"/>
              <a:t>Die </a:t>
            </a:r>
            <a:r>
              <a:rPr lang="de-AT" err="1"/>
              <a:t>Schüler:innen</a:t>
            </a:r>
            <a:r>
              <a:rPr lang="de-AT"/>
              <a:t> analysieren logistische Herausforderungen und treffen begründete Entscheidungen zur Transportplanung.</a:t>
            </a:r>
          </a:p>
          <a:p>
            <a:r>
              <a:rPr lang="de-AT"/>
              <a:t>Die </a:t>
            </a:r>
            <a:r>
              <a:rPr lang="de-AT" err="1"/>
              <a:t>Schüler:innen</a:t>
            </a:r>
            <a:r>
              <a:rPr lang="de-AT"/>
              <a:t> nutzen digitale Lernformate spielerisch, um logistische Zusammenhänge zu erfassen.</a:t>
            </a:r>
          </a:p>
        </p:txBody>
      </p:sp>
      <p:sp>
        <p:nvSpPr>
          <p:cNvPr id="4" name="Kopfzeilenplatzhalter 3">
            <a:extLst>
              <a:ext uri="{FF2B5EF4-FFF2-40B4-BE49-F238E27FC236}">
                <a16:creationId xmlns:a16="http://schemas.microsoft.com/office/drawing/2014/main" id="{6A1C87AB-D941-3ADF-228A-BEC7F4EC147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7544EEA-F88C-AB2A-6EEC-0F8C187A74A9}"/>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F5BB7625-F7F5-65D2-F882-548DC357B6D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0D4EDB3-E949-120D-D11E-DCC1AABE89E8}"/>
              </a:ext>
            </a:extLst>
          </p:cNvPr>
          <p:cNvSpPr>
            <a:spLocks noGrp="1"/>
          </p:cNvSpPr>
          <p:nvPr>
            <p:ph type="sldNum" sz="quarter" idx="5"/>
          </p:nvPr>
        </p:nvSpPr>
        <p:spPr/>
        <p:txBody>
          <a:bodyPr/>
          <a:lstStyle/>
          <a:p>
            <a:fld id="{9B1635B3-DF70-4CFD-87CA-EB6AFDCA10EE}" type="slidenum">
              <a:rPr lang="de-AT" smtClean="0"/>
              <a:t>15</a:t>
            </a:fld>
            <a:endParaRPr lang="de-AT"/>
          </a:p>
        </p:txBody>
      </p:sp>
    </p:spTree>
    <p:extLst>
      <p:ext uri="{BB962C8B-B14F-4D97-AF65-F5344CB8AC3E}">
        <p14:creationId xmlns:p14="http://schemas.microsoft.com/office/powerpoint/2010/main" val="15554314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FF4ED-DC7C-A267-695D-465A349ED2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7906C7B-55DF-6AE9-17EC-2FF7921221C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3E6D386-0E34-82B6-704E-E0480138B42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Kosten, die durch Mobilität entstehen, aber nicht von denjenigen getragen werden, die den Verkehr nutzen, werden als externe Kosten des Verkehrs bezeichnet. Diese Kosten werden auf Dritte, wie Steuerzahler und zukünftige Generationen, übertragen. Die negativen externen Effekte des Verkehrs umfassen insbesondere Schadstoffemissionen, CO2-Emissionen, Lärmemissionen, Unfallfolgekosten, Flächenbeanspruchung sowie Auswirkungen auf Flora und Fauna. Die externen Kosten haben erhebliche gesellschaftliche und gesundheitliche Auswirkungen (z.B. Lebensqualität, Lärmbelastung, Stress, Krankheiten) als auch auf die Umwelt (Klimawandel, Artenvielfalt).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Koch, Susanne (2012): Logistik – Eine Einführung in Ökonomie und Nachhaltigkeit, S. 294f</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Pixabay (2025): https://pixabay.com/de/photos/verkehr-transport-stau-autobahn-2251530; Abruf 27.02.2025</a:t>
            </a:r>
          </a:p>
          <a:p>
            <a:endParaRPr lang="de-AT" dirty="0"/>
          </a:p>
        </p:txBody>
      </p:sp>
      <p:sp>
        <p:nvSpPr>
          <p:cNvPr id="4" name="Kopfzeilenplatzhalter 3">
            <a:extLst>
              <a:ext uri="{FF2B5EF4-FFF2-40B4-BE49-F238E27FC236}">
                <a16:creationId xmlns:a16="http://schemas.microsoft.com/office/drawing/2014/main" id="{492277EB-BBE7-5FDC-DAF8-B086681B6B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410CE8F-5EFB-F3FF-D16A-CDA04FC2BC88}"/>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8E0598D3-4CDE-2758-FEF3-C49BC8307E1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443309C-8E3A-9B80-5BE0-3960BE0CCB76}"/>
              </a:ext>
            </a:extLst>
          </p:cNvPr>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9590433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80330-F713-46D9-FDCB-EA07C2C57DA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3AFB5A6-7BF1-FB73-E31F-F0686EED6B4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F1022AD-38F4-8341-5003-10FA257D031A}"/>
              </a:ext>
            </a:extLst>
          </p:cNvPr>
          <p:cNvSpPr>
            <a:spLocks noGrp="1"/>
          </p:cNvSpPr>
          <p:nvPr>
            <p:ph type="body" idx="1"/>
          </p:nvPr>
        </p:nvSpPr>
        <p:spPr/>
        <p:txBody>
          <a:bodyPr/>
          <a:lstStyle/>
          <a:p>
            <a:r>
              <a:rPr lang="de-AT" dirty="0"/>
              <a:t>Binnenschiff und Bahn (elektrifiziert) verursachen im Vergleich mit LKW die mit Abstand geringsten externen Kosten. </a:t>
            </a:r>
          </a:p>
          <a:p>
            <a:r>
              <a:rPr lang="de-AT" dirty="0"/>
              <a:t>Im Jahr 2023 lag der Anteil elektrifizierter Strecken aller Infrastrukturbetreiber in Österreich bei etwa 75 Prozent. (vgl. Schienen-Control)</a:t>
            </a:r>
          </a:p>
          <a:p>
            <a:r>
              <a:rPr lang="de-AT" dirty="0"/>
              <a:t>In der EU-27 lag der Elektrifizierungsgrad der Bahnnetze 2023 bei 57,4 %. (vgl. Eurostat 2025)</a:t>
            </a:r>
          </a:p>
          <a:p>
            <a:endParaRPr lang="de-AT" dirty="0"/>
          </a:p>
          <a:p>
            <a:r>
              <a:rPr lang="de-AT" dirty="0"/>
              <a:t>Quellen:</a:t>
            </a:r>
          </a:p>
          <a:p>
            <a:r>
              <a:rPr lang="de-AT" dirty="0"/>
              <a:t>Eigene Darstellung in Anlehnung an:</a:t>
            </a:r>
          </a:p>
          <a:p>
            <a:r>
              <a:rPr lang="de-AT" dirty="0"/>
              <a:t>Christidis, P., &amp; Brons, M. (2016): External </a:t>
            </a:r>
            <a:r>
              <a:rPr lang="de-AT" dirty="0" err="1"/>
              <a:t>costs</a:t>
            </a:r>
            <a:r>
              <a:rPr lang="de-AT" dirty="0"/>
              <a:t> </a:t>
            </a:r>
            <a:r>
              <a:rPr lang="de-AT" dirty="0" err="1"/>
              <a:t>of</a:t>
            </a:r>
            <a:r>
              <a:rPr lang="de-AT" dirty="0"/>
              <a:t> freight </a:t>
            </a:r>
            <a:r>
              <a:rPr lang="de-AT" dirty="0" err="1"/>
              <a:t>transport</a:t>
            </a:r>
            <a:r>
              <a:rPr lang="de-AT" dirty="0"/>
              <a:t> in European Union Member States (Joint Research </a:t>
            </a:r>
            <a:r>
              <a:rPr lang="de-AT" dirty="0" err="1"/>
              <a:t>Centre</a:t>
            </a:r>
            <a:r>
              <a:rPr lang="de-AT" dirty="0"/>
              <a:t> (JRC)). Harvard Dataverse. https://dataverse.harvard.edu/dataset.xhtml?persistentId=doi:10.7910/DVN/YA3VCY https://doi.org/10.7910/DVN/YA3VCY; Abruf 28.01.2025</a:t>
            </a:r>
          </a:p>
          <a:p>
            <a:endParaRPr lang="de-AT" dirty="0"/>
          </a:p>
          <a:p>
            <a:r>
              <a:rPr lang="de-AT" dirty="0"/>
              <a:t>Eurostat (2025): https://ec.europa.eu/eurostat/statistics-explained/index.php?title=Characteristics_of_the_railway_network_in_Europe; Abruf 06.03.2025</a:t>
            </a:r>
          </a:p>
          <a:p>
            <a:r>
              <a:rPr lang="de-AT" dirty="0"/>
              <a:t>Schienen-Control (2025): https://www.schienencontrol.gv.at/de/wettbewerbsregulierung/eisenbahnnetz-oesterreich.html, Abruf 28.01.2025</a:t>
            </a:r>
          </a:p>
          <a:p>
            <a:endParaRPr lang="de-AT" dirty="0"/>
          </a:p>
        </p:txBody>
      </p:sp>
      <p:sp>
        <p:nvSpPr>
          <p:cNvPr id="4" name="Kopfzeilenplatzhalter 3">
            <a:extLst>
              <a:ext uri="{FF2B5EF4-FFF2-40B4-BE49-F238E27FC236}">
                <a16:creationId xmlns:a16="http://schemas.microsoft.com/office/drawing/2014/main" id="{FE26B1F2-091F-4CD4-AAF9-25415FF86B7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A8F8E0A-EF62-D765-4363-67FDC3264926}"/>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4095D735-6A19-4C8F-DACC-79D015DDA23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4314CAD-21D8-13D3-F025-864D21BEED9B}"/>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10248218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9966E-16CF-CB88-84D6-82F5CD129E0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62B78AB-8508-4863-9731-5853F6FD9E3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4618363-7BBB-927D-9E7B-BB590AFF55F8}"/>
              </a:ext>
            </a:extLst>
          </p:cNvPr>
          <p:cNvSpPr>
            <a:spLocks noGrp="1"/>
          </p:cNvSpPr>
          <p:nvPr>
            <p:ph type="body" idx="1"/>
          </p:nvPr>
        </p:nvSpPr>
        <p:spPr/>
        <p:txBody>
          <a:bodyPr/>
          <a:lstStyle/>
          <a:p>
            <a:r>
              <a:rPr lang="de-AT" dirty="0"/>
              <a:t>Das Binnenschiff weist zahlreiche Vorteile gegenüber anderen Transportmitteln auf:</a:t>
            </a:r>
          </a:p>
          <a:p>
            <a:r>
              <a:rPr lang="de-AT" dirty="0"/>
              <a:t>Im Vergleich mit den anderen Landverkehrsträgern bietet das Binnenschiff eine deutlich größere Transportkapazität je Transporteinheit und kann beziehungsweise könnte so einen wichtigen Beitrag zur Entlastung von Straße und Schiene leisten. </a:t>
            </a:r>
          </a:p>
          <a:p>
            <a:r>
              <a:rPr lang="de-AT" dirty="0"/>
              <a:t>Zur Veranschaulichung der Massenleistungsfähigkeit der Binnenschifffahrt:</a:t>
            </a:r>
          </a:p>
          <a:p>
            <a:r>
              <a:rPr lang="de-AT" dirty="0"/>
              <a:t>Ein Binnenschiff mit 4 Leichtern (7.000 Nettotonnen) kann so viel transportieren wie 175 Eisenbahnwaggons oder 280 LKW. </a:t>
            </a:r>
          </a:p>
          <a:p>
            <a:r>
              <a:rPr lang="de-AT" dirty="0"/>
              <a:t>Das entspricht einer LKW-Kolonne von etwa 20 km auf der Autobahn.</a:t>
            </a:r>
          </a:p>
          <a:p>
            <a:endParaRPr lang="de-AT" dirty="0"/>
          </a:p>
          <a:p>
            <a:r>
              <a:rPr lang="de-AT" dirty="0"/>
              <a:t>Was ist ein Schubleichter?</a:t>
            </a:r>
          </a:p>
          <a:p>
            <a:r>
              <a:rPr lang="de-AT" dirty="0"/>
              <a:t>Ein schwimmender Ladebehälter ohne Antrieb. Er wird vorne an ein Binnenschiff angeschlossen und geschoben. </a:t>
            </a:r>
          </a:p>
          <a:p>
            <a:endParaRPr lang="de-AT" dirty="0"/>
          </a:p>
          <a:p>
            <a:endParaRPr lang="de-AT" dirty="0"/>
          </a:p>
          <a:p>
            <a:r>
              <a:rPr lang="de-AT" dirty="0"/>
              <a:t>Quelle: Viadonau (2019): Handbuch der Donauschifffahrt S. 18, 19, 112</a:t>
            </a:r>
          </a:p>
          <a:p>
            <a:r>
              <a:rPr lang="de-AT" dirty="0"/>
              <a:t>Bildquelle: Viadonau (2019): Handbuch der Donauschifffahrt S. 19</a:t>
            </a:r>
          </a:p>
        </p:txBody>
      </p:sp>
      <p:sp>
        <p:nvSpPr>
          <p:cNvPr id="4" name="Kopfzeilenplatzhalter 3">
            <a:extLst>
              <a:ext uri="{FF2B5EF4-FFF2-40B4-BE49-F238E27FC236}">
                <a16:creationId xmlns:a16="http://schemas.microsoft.com/office/drawing/2014/main" id="{918AE2C3-B292-215D-A665-00BAD3CF1C9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4AD7753-E41F-21E7-ABBD-F4D380BB1CDB}"/>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55DE6602-8C48-A3CA-7F37-AC30F196EC0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82C97AF-2A29-7777-A746-20CC15BEBD6C}"/>
              </a:ext>
            </a:extLst>
          </p:cNvPr>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12892118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33400-8D87-1EB0-0A03-5F5AD1CD00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A5A3690-35EE-A635-9006-4783613D64F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B473033-B092-14E7-38D2-84A3F2D1271A}"/>
              </a:ext>
            </a:extLst>
          </p:cNvPr>
          <p:cNvSpPr>
            <a:spLocks noGrp="1"/>
          </p:cNvSpPr>
          <p:nvPr>
            <p:ph type="body" idx="1"/>
          </p:nvPr>
        </p:nvSpPr>
        <p:spPr/>
        <p:txBody>
          <a:bodyPr/>
          <a:lstStyle/>
          <a:p>
            <a:r>
              <a:rPr lang="de-AT" dirty="0"/>
              <a:t>Im Bezug auf den spezifischen Energieverbrauch kann die Binnenschifffahrt als der effektivste und somit umweltfreundlichste Verkehrsträger bezeichnet werden. Das Binnenschiff kann eine Tonne Ladung bei gleichem Energieverbrauch beinahe viermal so weit transportieren wie der LKW.</a:t>
            </a:r>
          </a:p>
          <a:p>
            <a:endParaRPr lang="de-AT" dirty="0"/>
          </a:p>
          <a:p>
            <a:r>
              <a:rPr lang="de-AT" dirty="0"/>
              <a:t>Quelle: Viadonau (2019): Handbuch der Donauschifffahrt S. 18</a:t>
            </a:r>
          </a:p>
          <a:p>
            <a:r>
              <a:rPr lang="de-AT" dirty="0"/>
              <a:t>Bildquelle: Viadonau (2019): Handbuch der Donauschifffahrt S. 18</a:t>
            </a:r>
          </a:p>
          <a:p>
            <a:endParaRPr lang="de-AT" dirty="0"/>
          </a:p>
        </p:txBody>
      </p:sp>
      <p:sp>
        <p:nvSpPr>
          <p:cNvPr id="4" name="Kopfzeilenplatzhalter 3">
            <a:extLst>
              <a:ext uri="{FF2B5EF4-FFF2-40B4-BE49-F238E27FC236}">
                <a16:creationId xmlns:a16="http://schemas.microsoft.com/office/drawing/2014/main" id="{0FD40CCD-ED0F-182C-F210-324DFB2CBE0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05BA86A-BC67-5C82-0EBF-DF975D16820B}"/>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D6861227-B388-D49D-A808-4BD5F873257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A5ACABB-F160-9B37-6A9F-930F2B7CF928}"/>
              </a:ext>
            </a:extLst>
          </p:cNvPr>
          <p:cNvSpPr>
            <a:spLocks noGrp="1"/>
          </p:cNvSpPr>
          <p:nvPr>
            <p:ph type="sldNum" sz="quarter" idx="5"/>
          </p:nvPr>
        </p:nvSpPr>
        <p:spPr/>
        <p:txBody>
          <a:bodyPr/>
          <a:lstStyle/>
          <a:p>
            <a:fld id="{9B1635B3-DF70-4CFD-87CA-EB6AFDCA10EE}" type="slidenum">
              <a:rPr lang="de-AT" smtClean="0"/>
              <a:t>19</a:t>
            </a:fld>
            <a:endParaRPr lang="de-AT"/>
          </a:p>
        </p:txBody>
      </p:sp>
    </p:spTree>
    <p:extLst>
      <p:ext uri="{BB962C8B-B14F-4D97-AF65-F5344CB8AC3E}">
        <p14:creationId xmlns:p14="http://schemas.microsoft.com/office/powerpoint/2010/main" val="6990527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E3DD4-F569-0546-8362-3C32AFF88CC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E801895-7967-BD3E-4995-B49F1444701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0FE90AE-1B90-F164-5C46-60B82C775B51}"/>
              </a:ext>
            </a:extLst>
          </p:cNvPr>
          <p:cNvSpPr>
            <a:spLocks noGrp="1"/>
          </p:cNvSpPr>
          <p:nvPr>
            <p:ph type="body" idx="1"/>
          </p:nvPr>
        </p:nvSpPr>
        <p:spPr/>
        <p:txBody>
          <a:bodyPr/>
          <a:lstStyle/>
          <a:p>
            <a:r>
              <a:rPr lang="de-AT" dirty="0"/>
              <a:t>Ein ungebrochener oder eingliedriger Verkehr meint den Direktverkehr vom Absender zum Empfänger.</a:t>
            </a:r>
          </a:p>
          <a:p>
            <a:r>
              <a:rPr lang="de-AT" dirty="0"/>
              <a:t>Unter dem Begriff „Transportkette“ oder „mehrgliedrigem Transport“ versteht man den Transport vom Absender zum Empfänger mit verschiedenen Transportmitteln.</a:t>
            </a:r>
          </a:p>
          <a:p>
            <a:r>
              <a:rPr lang="de-AT" dirty="0"/>
              <a:t>Beim unimodalen Transport ändert sich der Verkehrsträger nicht. Beispiele: LKW-Transporte auf der Straße oder Eisenbahntransporte zwischen zwei Standorten mit direkter Gleisanbindung. Die Waren werden zwar umgeladen, aber es kommt nur ein Verkehrsträger zum Einsatz.</a:t>
            </a:r>
          </a:p>
          <a:p>
            <a:r>
              <a:rPr lang="de-AT" dirty="0"/>
              <a:t>Bei multimodalen Transporten wird der Transport auf mehr als einem Verkehrsträger abgewickelt.</a:t>
            </a:r>
          </a:p>
          <a:p>
            <a:endParaRPr lang="de-AT" dirty="0"/>
          </a:p>
          <a:p>
            <a:r>
              <a:rPr lang="de-AT" dirty="0"/>
              <a:t>Quelle:</a:t>
            </a:r>
          </a:p>
          <a:p>
            <a:r>
              <a:rPr lang="de-AT" dirty="0" err="1"/>
              <a:t>Muchna</a:t>
            </a:r>
            <a:r>
              <a:rPr lang="de-AT" dirty="0"/>
              <a:t>, Claus / Brandenburg, Hans/ Fottner, Johannes/ Gutermuth, Jens (2. Auflage 2021): Grundlagen der Logistik. Begriffe, Strukturen und Prozesse; S. 152 – 161</a:t>
            </a:r>
          </a:p>
          <a:p>
            <a:endParaRPr lang="de-AT" dirty="0"/>
          </a:p>
          <a:p>
            <a:r>
              <a:rPr lang="de-AT" dirty="0"/>
              <a:t>Bildquellen: </a:t>
            </a:r>
          </a:p>
          <a:p>
            <a:r>
              <a:rPr lang="de-AT" dirty="0"/>
              <a:t>Flaticon (2024):  https://www.flaticon.com/de/kostenlose-icons/lkw; Lkw Icons erstellt von </a:t>
            </a:r>
            <a:r>
              <a:rPr lang="de-AT" dirty="0" err="1"/>
              <a:t>Freepik</a:t>
            </a:r>
            <a:r>
              <a:rPr lang="de-AT" dirty="0"/>
              <a:t> – Flaticon, Abruf 20.05.2024</a:t>
            </a:r>
          </a:p>
          <a:p>
            <a:r>
              <a:rPr lang="de-AT" dirty="0"/>
              <a:t>Flaticon (2024): https://www.flaticon.com/de/kostenlose-icons/fabrik; Fabrik Icons erstellt von </a:t>
            </a:r>
            <a:r>
              <a:rPr lang="de-AT" dirty="0" err="1"/>
              <a:t>Freepik</a:t>
            </a:r>
            <a:r>
              <a:rPr lang="de-AT" dirty="0"/>
              <a:t> – Flaticon, Abruf 03.05.2024</a:t>
            </a:r>
          </a:p>
          <a:p>
            <a:r>
              <a:rPr lang="de-AT" dirty="0"/>
              <a:t>Flaticon (2024): https://www.flaticon.com/de/kostenlose-icons/fabrik; Fabrik Icons erstellt von </a:t>
            </a:r>
            <a:r>
              <a:rPr lang="de-AT" dirty="0" err="1"/>
              <a:t>Freepik</a:t>
            </a:r>
            <a:r>
              <a:rPr lang="de-AT" dirty="0"/>
              <a:t> – Flaticon, Abruf 03.05.2024</a:t>
            </a:r>
          </a:p>
          <a:p>
            <a:r>
              <a:rPr lang="de-AT" dirty="0"/>
              <a:t>Flaticon (2024): https://www.flaticon.com/de/kostenlose-icons/boxen; Boxen Icons erstellt von </a:t>
            </a:r>
            <a:r>
              <a:rPr lang="de-AT" dirty="0" err="1"/>
              <a:t>monkik</a:t>
            </a:r>
            <a:r>
              <a:rPr lang="de-AT" dirty="0"/>
              <a:t> – Flaticon, 20.05.2024</a:t>
            </a:r>
          </a:p>
          <a:p>
            <a:r>
              <a:rPr lang="de-AT" dirty="0"/>
              <a:t>Flaticon (2024): https://www.flaticon.com/de/kostenlose-icons/guterzug; Güterzug Icons erstellt von </a:t>
            </a:r>
            <a:r>
              <a:rPr lang="de-AT" dirty="0" err="1"/>
              <a:t>Freepik</a:t>
            </a:r>
            <a:r>
              <a:rPr lang="de-AT" dirty="0"/>
              <a:t> – Flaticon, 20.05.2024</a:t>
            </a:r>
          </a:p>
          <a:p>
            <a:r>
              <a:rPr lang="de-AT" dirty="0"/>
              <a:t>Flaticon (2024): https://www.flaticon.com/de/kostenlose-icons/schiff; Schiff Icons erstellt von </a:t>
            </a:r>
            <a:r>
              <a:rPr lang="de-AT" dirty="0" err="1"/>
              <a:t>Freepik</a:t>
            </a:r>
            <a:r>
              <a:rPr lang="de-AT" dirty="0"/>
              <a:t> – Flaticon, Abruf 29.04.2024</a:t>
            </a:r>
          </a:p>
          <a:p>
            <a:endParaRPr lang="de-AT" dirty="0"/>
          </a:p>
          <a:p>
            <a:endParaRPr lang="de-AT" dirty="0"/>
          </a:p>
          <a:p>
            <a:endParaRPr lang="de-AT" dirty="0"/>
          </a:p>
        </p:txBody>
      </p:sp>
      <p:sp>
        <p:nvSpPr>
          <p:cNvPr id="4" name="Kopfzeilenplatzhalter 3">
            <a:extLst>
              <a:ext uri="{FF2B5EF4-FFF2-40B4-BE49-F238E27FC236}">
                <a16:creationId xmlns:a16="http://schemas.microsoft.com/office/drawing/2014/main" id="{889D5F91-03ED-0AC4-9FEE-E7511FE37B7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2D8717A-B942-48A4-16A6-7EE9D15E96CC}"/>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00611BE8-8569-AE83-2D3A-CFECE15FC9AB}"/>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BDF8FE5-7A72-F76D-F4BB-6DDEA71AB3F0}"/>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1370110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Als gebrochener Verkehr wird der Transport von Gütern mit zwei oder mehr Verkehrsmitteln- bzw. </a:t>
            </a:r>
            <a:r>
              <a:rPr lang="de-AT" dirty="0" err="1"/>
              <a:t>trägern</a:t>
            </a:r>
            <a:r>
              <a:rPr lang="de-AT" dirty="0"/>
              <a:t> bezeichnet, wobei die Güter selbst umgeschlagen werden. </a:t>
            </a:r>
          </a:p>
          <a:p>
            <a:r>
              <a:rPr lang="de-AT" dirty="0"/>
              <a:t>Dies stellt den großen Unterschied zum intermodalen Verkehr dar, bei dem nicht die Güter selbst, sondern nur die Ladeeinheiten (inklusive Güter) umgeschlagen werden. Das bedeutet, dass beim Umstieg von einem Verkehrsmittel auf ein anderes nur die Ladeinheit oder das Fahrzeug umgeladen werden – die Güter verbleiben aber immer im selben Behälter (beispielsweise im Container). Auf diese Weise können Kosten und Zeit eingespart sowie das Risiko der Beschädigung minimiert werden. </a:t>
            </a:r>
          </a:p>
          <a:p>
            <a:r>
              <a:rPr lang="de-AT" dirty="0"/>
              <a:t>Der kombinierte Verkehr ist eine Sonderform des intermodalen Verkehrs, bei dem der überwiegende Teil der Strecke mit dem Binnenschiff oder der Bahn zurückgelegt und der Vor- und Nachlauf auf der Straße so kurz wie möglich gehalten wird. Da der Hauptlauf des Transportes per Bahn oder Binnenschiff erfolgt, ist der kombinierte Verkehr eine sehr umweltfreundliche Alternative.</a:t>
            </a:r>
          </a:p>
          <a:p>
            <a:endParaRPr lang="de-AT" dirty="0"/>
          </a:p>
          <a:p>
            <a:r>
              <a:rPr lang="de-AT" dirty="0"/>
              <a:t>Beim</a:t>
            </a:r>
            <a:r>
              <a:rPr lang="de-AT" baseline="0" dirty="0"/>
              <a:t> </a:t>
            </a:r>
            <a:r>
              <a:rPr lang="de-AT" b="1" baseline="0" dirty="0"/>
              <a:t>gebrochenen Verkeh</a:t>
            </a:r>
            <a:r>
              <a:rPr lang="de-AT" baseline="0" dirty="0"/>
              <a:t>r wird zusätzlich zwischen gebrochenem Massengüterverkehr und traditionellem Stückgutverkehr unterschieden.</a:t>
            </a:r>
            <a:endParaRPr lang="de-AT" dirty="0"/>
          </a:p>
          <a:p>
            <a:r>
              <a:rPr lang="de-AT" dirty="0"/>
              <a:t>Beim </a:t>
            </a:r>
            <a:r>
              <a:rPr lang="de-AT" b="1" dirty="0"/>
              <a:t>gebrochenen Massengutverkehr</a:t>
            </a:r>
            <a:r>
              <a:rPr lang="de-AT" b="1" baseline="0" dirty="0"/>
              <a:t> </a:t>
            </a:r>
            <a:r>
              <a:rPr lang="de-AT" baseline="0" dirty="0"/>
              <a:t>werden stückige, körnige, staubförmige, flüssige oder gasförmige Güter im unverpackten Zustand befördert. Da Massengüter nicht stückweise transportiert werden können, werden diese in Maßeinheiten, z.B. Tonnen oder Litern gemessen. Beispiele hierfür sind Flüssigladungen wie Öl, Schüttgüter wie Kohle oder Erz sowie Sauggüter wie Getreide.</a:t>
            </a:r>
          </a:p>
          <a:p>
            <a:r>
              <a:rPr lang="de-AT" baseline="0" dirty="0"/>
              <a:t>Beim </a:t>
            </a:r>
            <a:r>
              <a:rPr lang="de-AT" b="1" baseline="0" dirty="0"/>
              <a:t>traditionellen Stückgutverkehr </a:t>
            </a:r>
            <a:r>
              <a:rPr lang="de-AT" baseline="0" dirty="0"/>
              <a:t>werden Güter transportiert, die individualisiert und unterscheidbar sind. Die Güter können einzeln gehandhabt werden, wobei der Bestand in Anzahl der Stücke angegeben wird. Beispiele sind Maschinen, Paletten oder Schwergutteile.</a:t>
            </a:r>
          </a:p>
          <a:p>
            <a:endParaRPr lang="de-AT" dirty="0"/>
          </a:p>
          <a:p>
            <a:endParaRPr lang="de-AT" dirty="0"/>
          </a:p>
          <a:p>
            <a:r>
              <a:rPr lang="de-AT" dirty="0"/>
              <a:t>Quelle: </a:t>
            </a:r>
            <a:r>
              <a:rPr lang="de-AT" dirty="0" err="1"/>
              <a:t>Viadonau</a:t>
            </a:r>
            <a:r>
              <a:rPr lang="de-AT" dirty="0"/>
              <a:t> (2019): Handbuch der Donauschifffahrt, S. 187-188</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40986426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3825" y="787400"/>
            <a:ext cx="6619875" cy="3724275"/>
          </a:xfrm>
        </p:spPr>
      </p:sp>
      <p:sp>
        <p:nvSpPr>
          <p:cNvPr id="3" name="Notes Placeholder 2"/>
          <p:cNvSpPr>
            <a:spLocks noGrp="1"/>
          </p:cNvSpPr>
          <p:nvPr>
            <p:ph type="body" idx="1"/>
          </p:nvPr>
        </p:nvSpPr>
        <p:spPr/>
        <p:txBody>
          <a:bodyPr/>
          <a:lstStyle/>
          <a:p>
            <a:r>
              <a:rPr lang="de-DE" dirty="0"/>
              <a:t>Grundsätzlich</a:t>
            </a:r>
            <a:r>
              <a:rPr lang="de-DE" baseline="0" dirty="0"/>
              <a:t> besteht die multimodale Transportkette aus den Elementen </a:t>
            </a:r>
            <a:r>
              <a:rPr lang="de-DE" b="1" baseline="0" dirty="0"/>
              <a:t>Vorlauf, Umschlag, Hauptlauf und Nachlauf</a:t>
            </a:r>
            <a:r>
              <a:rPr lang="de-DE" baseline="0" dirty="0"/>
              <a:t>. In manchen Fällen können auch </a:t>
            </a:r>
            <a:r>
              <a:rPr lang="de-DE" b="1" baseline="0" dirty="0"/>
              <a:t>Stuffing und Stripping </a:t>
            </a:r>
            <a:r>
              <a:rPr lang="de-DE" baseline="0" dirty="0"/>
              <a:t>– die Be- und Entladung der Ladeeinheit (Bsp. Container) – zu den Elementen der multimodalen Transportkette gezählt werden. </a:t>
            </a:r>
            <a:endParaRPr lang="de-DE" dirty="0"/>
          </a:p>
          <a:p>
            <a:endParaRPr lang="de-DE" dirty="0"/>
          </a:p>
          <a:p>
            <a:r>
              <a:rPr lang="de-DE" dirty="0"/>
              <a:t>Bei Vor-</a:t>
            </a:r>
            <a:r>
              <a:rPr lang="de-DE" baseline="0" dirty="0"/>
              <a:t>, Haupt- und Nachlauf wird eine konkrete Transportstrecke zurückgelegt. </a:t>
            </a:r>
          </a:p>
          <a:p>
            <a:r>
              <a:rPr lang="de-DE" baseline="0" dirty="0"/>
              <a:t>Der Vorlauf ist dabei der erste Teilabschnitt des Transportes und erfolgt vom Versender zum ersten bzw. empfangenden Umschlagspunkt (Hub). Auch Sammelverkehre können als Vorlauf dienen, wenn mehrere Sendungen von unterschiedlichen Versendern in einem Umschlagspunkt (Hub) gesammelt werden. Die Ware wird anschließend im Hauptlauf weitertransportiert – vom versendenden Umschlagspunkt (Hub) zum empfangenden Umschlagspunkt (Hub). Vom empfangenden Umschlagspunkt (Hub) werden die Waren anschließend zum Empfänger transportiert. Der Nachlauf wird auch oftmals als „Last-Mile“ bezeichnet und ist im Transportwesen von besonderer Bedeutung.</a:t>
            </a:r>
          </a:p>
          <a:p>
            <a:r>
              <a:rPr lang="de-DE" baseline="0" dirty="0"/>
              <a:t>Vor- und Nachlauf werden überwiegend mit dem Lkw organisiert, da der Zugang zu Terminals und damit zu Bahn und Binnenschiff begrenzt ist. </a:t>
            </a:r>
          </a:p>
          <a:p>
            <a:endParaRPr lang="de-DE" baseline="0" dirty="0"/>
          </a:p>
          <a:p>
            <a:r>
              <a:rPr lang="de-DE" dirty="0"/>
              <a:t>Um einen Wechsel</a:t>
            </a:r>
            <a:r>
              <a:rPr lang="de-DE" baseline="0" dirty="0"/>
              <a:t> der Verkehrsträger (</a:t>
            </a:r>
            <a:r>
              <a:rPr lang="de-DE" baseline="0" dirty="0" err="1"/>
              <a:t>Moduswechsel</a:t>
            </a:r>
            <a:r>
              <a:rPr lang="de-DE" baseline="0" dirty="0"/>
              <a:t>) zu ermöglichen ist ein Umschlag der Ladeeinheit (bspw. Container) notwendig. Dabei werden meist Terminals bzw. Umschlagseinrichtungen benötigt um diesen Umschlag zu bewerkstelligen. </a:t>
            </a:r>
          </a:p>
          <a:p>
            <a:endParaRPr lang="de-DE" baseline="0" dirty="0"/>
          </a:p>
          <a:p>
            <a:r>
              <a:rPr lang="de-DE" dirty="0"/>
              <a:t>Quelle:</a:t>
            </a:r>
          </a:p>
          <a:p>
            <a:r>
              <a:rPr lang="de-DE" baseline="0" dirty="0"/>
              <a:t>Posset et al. (2014): Intermodaler Verkehr Europa, S. 51-55</a:t>
            </a:r>
            <a:endParaRPr lang="en-GB" dirty="0"/>
          </a:p>
        </p:txBody>
      </p:sp>
      <p:sp>
        <p:nvSpPr>
          <p:cNvPr id="4" name="Slide Number Placeholder 3"/>
          <p:cNvSpPr>
            <a:spLocks noGrp="1"/>
          </p:cNvSpPr>
          <p:nvPr>
            <p:ph type="sldNum" sz="quarter" idx="10"/>
          </p:nvPr>
        </p:nvSpPr>
        <p:spPr/>
        <p:txBody>
          <a:bodyPr/>
          <a:lstStyle/>
          <a:p>
            <a:fld id="{56F06DAA-0A4E-4110-9797-3FB8CA0FEA93}" type="slidenum">
              <a:rPr lang="de-AT" smtClean="0"/>
              <a:t>23</a:t>
            </a:fld>
            <a:endParaRPr lang="de-AT" dirty="0"/>
          </a:p>
        </p:txBody>
      </p:sp>
    </p:spTree>
    <p:extLst>
      <p:ext uri="{BB962C8B-B14F-4D97-AF65-F5344CB8AC3E}">
        <p14:creationId xmlns:p14="http://schemas.microsoft.com/office/powerpoint/2010/main" val="14150138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12693E-D51D-5175-F96F-22A51BEA5D9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A7AE69-9AB8-DD3D-5380-8EC2F0DDF25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BD144B7-B844-806A-6912-D7E8CA977113}"/>
              </a:ext>
            </a:extLst>
          </p:cNvPr>
          <p:cNvSpPr>
            <a:spLocks noGrp="1"/>
          </p:cNvSpPr>
          <p:nvPr>
            <p:ph type="body" idx="1"/>
          </p:nvPr>
        </p:nvSpPr>
        <p:spPr/>
        <p:txBody>
          <a:bodyPr/>
          <a:lstStyle/>
          <a:p>
            <a:r>
              <a:rPr lang="de-AT" dirty="0"/>
              <a:t>Ein Terminal ist eine räumlich begrenzte Anlage für Umschlag, Lagerung und Logistik einer bestimmten Güterart (zum Beispiel Container- oder Schwergutterminal).“ (viadonau 2019)</a:t>
            </a:r>
          </a:p>
          <a:p>
            <a:r>
              <a:rPr lang="de-AT" dirty="0"/>
              <a:t>Die Verladung von Ladeeinheiten (z.B. Container) ermöglicht die Nutzung verschiedener Verkehrsträger. Terminals sind eine wesentliche Voraussetzung für den Multimodalverkehr und übernehmen auch Lagerfunktionen. In Österreich gibt es 14 öffentlich zugängliche Umschlagsterminals.</a:t>
            </a:r>
          </a:p>
          <a:p>
            <a:endParaRPr lang="de-AT" dirty="0"/>
          </a:p>
          <a:p>
            <a:endParaRPr lang="de-AT" dirty="0"/>
          </a:p>
          <a:p>
            <a:r>
              <a:rPr lang="de-AT" dirty="0"/>
              <a:t>Quellen: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Bundesministerium für Innovation, Mobilität und Infrastruktur (2025): https://www.bmimi.gv.at/themen/mobilitaet/transport/gueterverkehr/kombiverkehr/terminals-rola/oesterreich.html; Abruf 14.07.2025</a:t>
            </a:r>
          </a:p>
          <a:p>
            <a:r>
              <a:rPr lang="de-AT" dirty="0"/>
              <a:t>SGKV – Studiengesellschaft für den Kombinierten Verkehr (2025): https://www.intermodal-info.com/terminals-im-kv/; Abruf 18.03.2025</a:t>
            </a:r>
          </a:p>
          <a:p>
            <a:r>
              <a:rPr lang="de-AT" dirty="0"/>
              <a:t>Viadonau (2019): Handbuch der Donauschifffahrt</a:t>
            </a:r>
          </a:p>
          <a:p>
            <a:endParaRPr lang="de-AT" dirty="0"/>
          </a:p>
          <a:p>
            <a:r>
              <a:rPr lang="de-AT" dirty="0"/>
              <a:t>Bildquelle:</a:t>
            </a:r>
          </a:p>
          <a:p>
            <a:r>
              <a:rPr lang="de-AT" dirty="0"/>
              <a:t>Duisport / Frank Reinhold: Containerumschlag-logport-II-Gateway-West, Duisburg</a:t>
            </a:r>
          </a:p>
          <a:p>
            <a:endParaRPr lang="de-AT" dirty="0"/>
          </a:p>
        </p:txBody>
      </p:sp>
      <p:sp>
        <p:nvSpPr>
          <p:cNvPr id="4" name="Kopfzeilenplatzhalter 3">
            <a:extLst>
              <a:ext uri="{FF2B5EF4-FFF2-40B4-BE49-F238E27FC236}">
                <a16:creationId xmlns:a16="http://schemas.microsoft.com/office/drawing/2014/main" id="{BDF822F5-4FB6-BD5B-2D9D-BA878FFBB23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1D5DE9E-38B9-90DF-62ED-66605E30C571}"/>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792A141F-E9A3-3D41-5705-3C3B5A1CB89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3C84B95-1366-C0B2-52EB-84E7B9771755}"/>
              </a:ext>
            </a:extLst>
          </p:cNvPr>
          <p:cNvSpPr>
            <a:spLocks noGrp="1"/>
          </p:cNvSpPr>
          <p:nvPr>
            <p:ph type="sldNum" sz="quarter" idx="5"/>
          </p:nvPr>
        </p:nvSpPr>
        <p:spPr/>
        <p:txBody>
          <a:bodyPr/>
          <a:lstStyle/>
          <a:p>
            <a:fld id="{9B1635B3-DF70-4CFD-87CA-EB6AFDCA10EE}" type="slidenum">
              <a:rPr lang="de-AT" smtClean="0"/>
              <a:t>24</a:t>
            </a:fld>
            <a:endParaRPr lang="de-AT"/>
          </a:p>
        </p:txBody>
      </p:sp>
    </p:spTree>
    <p:extLst>
      <p:ext uri="{BB962C8B-B14F-4D97-AF65-F5344CB8AC3E}">
        <p14:creationId xmlns:p14="http://schemas.microsoft.com/office/powerpoint/2010/main" val="4874003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B96A26-A0BE-8421-B6CD-ED0A6138B7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A81E1CB-A842-3975-B88C-4B02E6345E6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AE8CF83-C42D-323C-C97A-6C6BE7031CED}"/>
              </a:ext>
            </a:extLst>
          </p:cNvPr>
          <p:cNvSpPr>
            <a:spLocks noGrp="1"/>
          </p:cNvSpPr>
          <p:nvPr>
            <p:ph type="body" idx="1"/>
          </p:nvPr>
        </p:nvSpPr>
        <p:spPr/>
        <p:txBody>
          <a:bodyPr/>
          <a:lstStyle/>
          <a:p>
            <a:r>
              <a:rPr lang="de-AT" dirty="0"/>
              <a:t>Bildquelle:</a:t>
            </a:r>
          </a:p>
          <a:p>
            <a:r>
              <a:rPr lang="de-AT" dirty="0"/>
              <a:t>Bundesministerium für Innovation, Mobilität und Infrastruktur (2025): https://www.bmimi.gv.at/themen/mobilitaet/transport/gueterverkehr/kombiverkehr/terminals-rola/oesterreich.html; Abruf 14.07.2025</a:t>
            </a:r>
          </a:p>
          <a:p>
            <a:endParaRPr lang="de-AT" dirty="0"/>
          </a:p>
        </p:txBody>
      </p:sp>
      <p:sp>
        <p:nvSpPr>
          <p:cNvPr id="4" name="Kopfzeilenplatzhalter 3">
            <a:extLst>
              <a:ext uri="{FF2B5EF4-FFF2-40B4-BE49-F238E27FC236}">
                <a16:creationId xmlns:a16="http://schemas.microsoft.com/office/drawing/2014/main" id="{43E85AB1-6035-52A6-0F99-9B45F87680B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34B6336-21C2-FC20-A8E9-373964085304}"/>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C63A5C3D-81E1-DE9A-B3DD-74A1FC1AACD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C260684-CFB3-EBE1-3893-BFB5FCBB20EA}"/>
              </a:ext>
            </a:extLst>
          </p:cNvPr>
          <p:cNvSpPr>
            <a:spLocks noGrp="1"/>
          </p:cNvSpPr>
          <p:nvPr>
            <p:ph type="sldNum" sz="quarter" idx="5"/>
          </p:nvPr>
        </p:nvSpPr>
        <p:spPr/>
        <p:txBody>
          <a:bodyPr/>
          <a:lstStyle/>
          <a:p>
            <a:fld id="{9B1635B3-DF70-4CFD-87CA-EB6AFDCA10EE}" type="slidenum">
              <a:rPr lang="de-AT" smtClean="0"/>
              <a:t>25</a:t>
            </a:fld>
            <a:endParaRPr lang="de-AT"/>
          </a:p>
        </p:txBody>
      </p:sp>
    </p:spTree>
    <p:extLst>
      <p:ext uri="{BB962C8B-B14F-4D97-AF65-F5344CB8AC3E}">
        <p14:creationId xmlns:p14="http://schemas.microsoft.com/office/powerpoint/2010/main" val="33611227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In einen multimodalen Transport können zahlreiche Personen und Akteure involviert sein; folgende Akteure zählen zu den wesentlichsten Bestandteilen einer multimodalen Transportkette, je nach konkretem Transport können naturgemäß noch andere Akteure an der Abwicklung beteiligt sein.</a:t>
            </a:r>
          </a:p>
          <a:p>
            <a:r>
              <a:rPr lang="de-AT" dirty="0"/>
              <a:t>Als Versender, auch Verlader oder Absender genannt, wird die Person verstanden, die das zu transportierende Gut an die anderen Akteure weitergibt, beispielsweise der Hersteller des Gutes, damit diese sie zum Empfänger bringen. Er kann den Transport aber auch mit eigenen Verkehrsmitteln durchführen.</a:t>
            </a:r>
          </a:p>
          <a:p>
            <a:r>
              <a:rPr lang="de-AT" dirty="0"/>
              <a:t>Beim Empfänger handelt es sich um jene Person, die zur Abnahme der Güter am Empfangsort berechtigt ist.</a:t>
            </a:r>
          </a:p>
          <a:p>
            <a:r>
              <a:rPr lang="de-AT" dirty="0"/>
              <a:t>Ein Spediteur organisiert als Vermittler im Auftrag des Versenders den Gütertransport und/oder führt damit einhergehende Dienstleistungen aus.</a:t>
            </a:r>
          </a:p>
          <a:p>
            <a:r>
              <a:rPr lang="de-AT" dirty="0"/>
              <a:t>Der Frachtführer ist für den Transport der Güter zuständig/verantwortlich und führt ihn entweder selber durch oder lässt ihn durchführen. Anders als der Spediteur, der den Transport nur organisiert und für die Durchführung eben einen Frachtführer engagiert, stellt der Frachtführer die Verkehrsmittel physisch zur Verfügung.</a:t>
            </a:r>
          </a:p>
          <a:p>
            <a:r>
              <a:rPr lang="de-AT" dirty="0"/>
              <a:t>Am Terminal stehen im Idealfall geeignete Anlagen für einen möglichst effizienten Umschlag der Güter zur Verfügung die vom Terminalbetreiber betrieben werden. (Nähere Informationen zu den verschiedenen Umschlagsanlagen finden Sie im Foliensatz „Häfen“)</a:t>
            </a:r>
          </a:p>
          <a:p>
            <a:r>
              <a:rPr lang="de-AT" dirty="0"/>
              <a:t>Bei Reedereien handelt es sich um Schifffahrtsunternehmen, die kaufmännisch organisiert sind und gewerbsmäßig Transporte organisieren und ausführen. Dabei werden fremde und eigene Schiffe eingesetzt, charakteristisch für Reedereien ist, dass sie Transporte an Land vorbereiten und überwachen.</a:t>
            </a:r>
          </a:p>
          <a:p>
            <a:endParaRPr lang="de-AT" dirty="0"/>
          </a:p>
          <a:p>
            <a:r>
              <a:rPr lang="de-AT" dirty="0"/>
              <a:t>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err="1">
                <a:solidFill>
                  <a:srgbClr val="3C628F"/>
                </a:solidFill>
              </a:rPr>
              <a:t>Gronalt</a:t>
            </a:r>
            <a:r>
              <a:rPr lang="de-AT" dirty="0">
                <a:solidFill>
                  <a:srgbClr val="3C628F"/>
                </a:solidFill>
              </a:rPr>
              <a:t>, M. / Höfler, L. / </a:t>
            </a:r>
            <a:r>
              <a:rPr lang="de-AT" dirty="0" err="1">
                <a:solidFill>
                  <a:srgbClr val="3C628F"/>
                </a:solidFill>
              </a:rPr>
              <a:t>Humpl</a:t>
            </a:r>
            <a:r>
              <a:rPr lang="de-AT" dirty="0">
                <a:solidFill>
                  <a:srgbClr val="3C628F"/>
                </a:solidFill>
              </a:rPr>
              <a:t>, D. / Käfer, A. / </a:t>
            </a:r>
            <a:r>
              <a:rPr lang="de-AT" dirty="0" err="1">
                <a:solidFill>
                  <a:srgbClr val="3C628F"/>
                </a:solidFill>
              </a:rPr>
              <a:t>Pehersdorfer</a:t>
            </a:r>
            <a:r>
              <a:rPr lang="de-AT" dirty="0">
                <a:solidFill>
                  <a:srgbClr val="3C628F"/>
                </a:solidFill>
              </a:rPr>
              <a:t>, H. / </a:t>
            </a:r>
            <a:r>
              <a:rPr lang="de-AT" dirty="0" err="1">
                <a:solidFill>
                  <a:srgbClr val="3C628F"/>
                </a:solidFill>
              </a:rPr>
              <a:t>Posset</a:t>
            </a:r>
            <a:r>
              <a:rPr lang="de-AT" dirty="0">
                <a:solidFill>
                  <a:srgbClr val="3C628F"/>
                </a:solidFill>
              </a:rPr>
              <a:t>, M. / </a:t>
            </a:r>
            <a:r>
              <a:rPr lang="de-AT" dirty="0" err="1">
                <a:solidFill>
                  <a:srgbClr val="3C628F"/>
                </a:solidFill>
              </a:rPr>
              <a:t>Pfripfl</a:t>
            </a:r>
            <a:r>
              <a:rPr lang="de-AT" dirty="0">
                <a:solidFill>
                  <a:srgbClr val="3C628F"/>
                </a:solidFill>
              </a:rPr>
              <a:t>, H. / Starkl, F. (2010): Handbuch Intermodaler Verkehr</a:t>
            </a:r>
            <a:r>
              <a:rPr lang="de-AT" dirty="0"/>
              <a:t>, S. 36ff.</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26794961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1ED865-DC4A-12DF-71DE-C1AFAD091A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70983A0-5414-D3FD-EA27-C665504D302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67D2550-BBF5-77F9-4BB7-BF3A62ACE270}"/>
              </a:ext>
            </a:extLst>
          </p:cNvPr>
          <p:cNvSpPr>
            <a:spLocks noGrp="1"/>
          </p:cNvSpPr>
          <p:nvPr>
            <p:ph type="body" idx="1"/>
          </p:nvPr>
        </p:nvSpPr>
        <p:spPr/>
        <p:txBody>
          <a:bodyPr/>
          <a:lstStyle/>
          <a:p>
            <a:r>
              <a:rPr lang="de-AT"/>
              <a:t>Download App unter: https://play.google.com/store/apps/details?id=com.PieLab.Logistify</a:t>
            </a:r>
          </a:p>
          <a:p>
            <a:r>
              <a:rPr lang="de-AT"/>
              <a:t>Download Anleitung Spiel 1 unter: https://www.rewway.at/de/lehrmittel/ubungen-logistify/</a:t>
            </a:r>
          </a:p>
          <a:p>
            <a:r>
              <a:rPr lang="de-AT"/>
              <a:t>Erklärvideo: https://www.youtube.com/watch?v=kZhL5SPtn6A</a:t>
            </a:r>
          </a:p>
          <a:p>
            <a:r>
              <a:rPr lang="de-AT"/>
              <a:t>Information unter: https://www.rewway.at/de/logistify/</a:t>
            </a:r>
          </a:p>
          <a:p>
            <a:endParaRPr lang="de-AT"/>
          </a:p>
          <a:p>
            <a:r>
              <a:rPr lang="de-AT"/>
              <a:t>Der Lern-App "</a:t>
            </a:r>
            <a:r>
              <a:rPr lang="de-AT" err="1"/>
              <a:t>Logistify</a:t>
            </a:r>
            <a:r>
              <a:rPr lang="de-AT"/>
              <a:t>" befasst sich mit den unterschiedlichen Transportmitteln, deren schonender und effizienter Ressourcennutzung und mit Berufsbildern im Logistikbereich. Bei den Spielen ist das Transportplanungstalent der Schülerinnen und Schüler gefragt. Aufgabe ist es verschiedene Güter effizient von A nach B zu transportieren, multimodale Transportketten vom Rohprodukt bis zu den Endkundinnen und –</a:t>
            </a:r>
            <a:r>
              <a:rPr lang="de-AT" err="1"/>
              <a:t>kunden</a:t>
            </a:r>
            <a:r>
              <a:rPr lang="de-AT"/>
              <a:t> zu planen und Berufsbilder in der Logistikbranche zu entdecken.</a:t>
            </a:r>
          </a:p>
          <a:p>
            <a:r>
              <a:rPr lang="de-AT"/>
              <a:t>Für Spiel 2 werden die ausgedruckten Kärtchen mit den Transportmitteln, Produktionsstätten und Umschlagspunkten benötigt!</a:t>
            </a:r>
          </a:p>
          <a:p>
            <a:endParaRPr lang="de-AT"/>
          </a:p>
          <a:p>
            <a:r>
              <a:rPr lang="de-AT"/>
              <a:t>Dauer: für Spiel 2 werden je nach Anzahl der Transportbeispiele bis zu 30 Minuten benötigt</a:t>
            </a:r>
          </a:p>
          <a:p>
            <a:endParaRPr lang="de-AT"/>
          </a:p>
          <a:p>
            <a:r>
              <a:rPr lang="de-AT"/>
              <a:t>Lernziele:</a:t>
            </a:r>
          </a:p>
          <a:p>
            <a:r>
              <a:rPr lang="de-AT"/>
              <a:t>Die </a:t>
            </a:r>
            <a:r>
              <a:rPr lang="de-AT" err="1"/>
              <a:t>Schüler:innen</a:t>
            </a:r>
            <a:r>
              <a:rPr lang="de-AT"/>
              <a:t> planen einfache multimodale Transportketten unter Berücksichtigung von Effizienz und Nachhaltigkeit.</a:t>
            </a:r>
          </a:p>
          <a:p>
            <a:r>
              <a:rPr lang="de-AT"/>
              <a:t>Die </a:t>
            </a:r>
            <a:r>
              <a:rPr lang="de-AT" err="1"/>
              <a:t>Schüler:innen</a:t>
            </a:r>
            <a:r>
              <a:rPr lang="de-AT"/>
              <a:t> entwickeln ein grundlegendes Verständnis für die Komplexität moderner Lieferketten.</a:t>
            </a:r>
          </a:p>
          <a:p>
            <a:r>
              <a:rPr lang="de-AT"/>
              <a:t>Die </a:t>
            </a:r>
            <a:r>
              <a:rPr lang="de-AT" err="1"/>
              <a:t>Schüler:innen</a:t>
            </a:r>
            <a:r>
              <a:rPr lang="de-AT"/>
              <a:t> nutzen digitale Lernformate spielerisch, um logistische Zusammenhänge zu erfassen</a:t>
            </a:r>
          </a:p>
        </p:txBody>
      </p:sp>
      <p:sp>
        <p:nvSpPr>
          <p:cNvPr id="4" name="Kopfzeilenplatzhalter 3">
            <a:extLst>
              <a:ext uri="{FF2B5EF4-FFF2-40B4-BE49-F238E27FC236}">
                <a16:creationId xmlns:a16="http://schemas.microsoft.com/office/drawing/2014/main" id="{BFE76D38-A01A-9F06-0891-15EC972990F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1D32E44-37A2-E235-2E20-B984BF66A611}"/>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217ED60A-B0C4-1401-CFAD-0144FF5EB25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5387D36-23EE-B3CD-4838-F694C2A25FD6}"/>
              </a:ext>
            </a:extLst>
          </p:cNvPr>
          <p:cNvSpPr>
            <a:spLocks noGrp="1"/>
          </p:cNvSpPr>
          <p:nvPr>
            <p:ph type="sldNum" sz="quarter" idx="5"/>
          </p:nvPr>
        </p:nvSpPr>
        <p:spPr/>
        <p:txBody>
          <a:bodyPr/>
          <a:lstStyle/>
          <a:p>
            <a:fld id="{9B1635B3-DF70-4CFD-87CA-EB6AFDCA10EE}" type="slidenum">
              <a:rPr lang="de-AT" smtClean="0"/>
              <a:t>27</a:t>
            </a:fld>
            <a:endParaRPr lang="de-AT"/>
          </a:p>
        </p:txBody>
      </p:sp>
    </p:spTree>
    <p:extLst>
      <p:ext uri="{BB962C8B-B14F-4D97-AF65-F5344CB8AC3E}">
        <p14:creationId xmlns:p14="http://schemas.microsoft.com/office/powerpoint/2010/main" val="5811533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noProof="0" dirty="0"/>
              <a:t>Durch eine Kombination</a:t>
            </a:r>
            <a:r>
              <a:rPr lang="de-DE" baseline="0" noProof="0" dirty="0"/>
              <a:t> der Verkehrsträger können die spezifischen Vorteile der einzelnen Verkehrsträger genutzt werden und die Nachteile dieser minimiert werden. </a:t>
            </a:r>
          </a:p>
          <a:p>
            <a:endParaRPr lang="de-DE" baseline="0" noProof="0" dirty="0"/>
          </a:p>
          <a:p>
            <a:r>
              <a:rPr lang="de-DE" baseline="0" noProof="0" dirty="0"/>
              <a:t>Aufgrund der hohen Netzdichte und der Schnelligkeit bei kurzen Transportstrecken eignet sich die Straße vor allem für den Vor- und Nachlauf von multimodalen Transporten. </a:t>
            </a:r>
          </a:p>
          <a:p>
            <a:r>
              <a:rPr lang="de-DE" baseline="0" noProof="0" dirty="0"/>
              <a:t>Durch die geringe Umweltbelastung sowie die relativ geringen Transportkosten von Schiene und Wasserstraße bei mittlerer bzw. langer Transportstrecke und hohen Volumina eignen sich diese beiden Verkehrsträger für den Hauptlauf im multimodalen Verkehr. Durch die Bündelung von Gütertransporten können entsprechende Transportvolumina erreicht werden, die den Transport mit diesen Verkehrsträgern aus wirtschaftlicher Sicht rechtfertigen. </a:t>
            </a:r>
            <a:endParaRPr lang="de-DE" noProof="0" dirty="0"/>
          </a:p>
          <a:p>
            <a:endParaRPr lang="de-DE" noProof="0" dirty="0"/>
          </a:p>
          <a:p>
            <a:r>
              <a:rPr lang="de-AT" baseline="0" dirty="0"/>
              <a:t>Multimodale Transporte können aus unterschiedlichen Gründen vorteilhafter als unimodaler Transport sein.</a:t>
            </a:r>
          </a:p>
          <a:p>
            <a:r>
              <a:rPr lang="de-AT" baseline="0" dirty="0"/>
              <a:t>Viele Transporte können beispielsweise aus geographischen Gründen nicht </a:t>
            </a:r>
            <a:r>
              <a:rPr lang="de-AT" baseline="0" dirty="0" err="1"/>
              <a:t>unimodal</a:t>
            </a:r>
            <a:r>
              <a:rPr lang="de-AT" baseline="0" dirty="0"/>
              <a:t> durchgeführt werden oder es sind gerade nicht ausreichend Lkw-Kapazitäten vorhanden. Der in der Praxis wohl bedeutendste Grund sich für eine bestimmte Transportvariante zu entscheiden ist natürlich der wirtschaftliche Aspekt – welche Transportalternative ist die kostengünstigste? Die Organisation eines multimodalen Transportes ist bedingt durch die vielen involvierten Akteure und die benötigten Umschlagsprozesse naturgemäß um ein vielfaches komplexer und erfordert einen erhöhten Planungsaufwand. Die Wirtschaftlichkeit im Vergleich zu einem Lkw Transport zu gewährleisten ist demnach oft schwierig und ist oft nur bei längeren Transporten geboten. Auf Kurzstrecken ist der multimodale Verkehr demnach meist nicht konkurrenzfähig.</a:t>
            </a:r>
          </a:p>
          <a:p>
            <a:r>
              <a:rPr lang="de-AT" baseline="0" dirty="0"/>
              <a:t>Für eine wirtschaftliche Gestaltung eines multimodalen Transportes sind demnach folgende Faktoren essenziell: </a:t>
            </a:r>
          </a:p>
          <a:p>
            <a:pPr marL="171193" indent="-171193">
              <a:buFont typeface="Arial" panose="020B0604020202020204" pitchFamily="34" charset="0"/>
              <a:buChar char="•"/>
            </a:pPr>
            <a:r>
              <a:rPr lang="de-AT" baseline="0" dirty="0"/>
              <a:t>effiziente Gestaltung der Umschlagsprozesse</a:t>
            </a:r>
          </a:p>
          <a:p>
            <a:pPr marL="171193" indent="-171193">
              <a:buFont typeface="Arial" panose="020B0604020202020204" pitchFamily="34" charset="0"/>
              <a:buChar char="•"/>
            </a:pPr>
            <a:r>
              <a:rPr lang="de-AT" baseline="0" dirty="0"/>
              <a:t>Kostenreduktion für Vor- und Nachlauf</a:t>
            </a:r>
          </a:p>
          <a:p>
            <a:pPr marL="171193" indent="-171193">
              <a:buFont typeface="Arial" panose="020B0604020202020204" pitchFamily="34" charset="0"/>
              <a:buChar char="•"/>
            </a:pPr>
            <a:r>
              <a:rPr lang="de-AT" baseline="0" dirty="0"/>
              <a:t>Bündelung im Hauptlauf um Mehrkosten zu kompensieren</a:t>
            </a:r>
          </a:p>
          <a:p>
            <a:pPr marL="171193" indent="-171193">
              <a:buFont typeface="Arial" panose="020B0604020202020204" pitchFamily="34" charset="0"/>
              <a:buChar char="•"/>
            </a:pPr>
            <a:endParaRPr lang="de-AT" baseline="0" dirty="0"/>
          </a:p>
          <a:p>
            <a:r>
              <a:rPr lang="de-DE" noProof="0" dirty="0"/>
              <a:t>Quelle:</a:t>
            </a:r>
          </a:p>
          <a:p>
            <a:pPr marL="0" marR="0" lvl="0" indent="0" algn="l" defTabSz="913028" rtl="0" eaLnBrk="1" fontAlgn="auto" latinLnBrk="0" hangingPunct="1">
              <a:lnSpc>
                <a:spcPct val="100000"/>
              </a:lnSpc>
              <a:spcBef>
                <a:spcPts val="0"/>
              </a:spcBef>
              <a:spcAft>
                <a:spcPts val="0"/>
              </a:spcAft>
              <a:buClrTx/>
              <a:buSzTx/>
              <a:buFontTx/>
              <a:buNone/>
              <a:tabLst/>
              <a:defRPr/>
            </a:pPr>
            <a:r>
              <a:rPr lang="de-DE" sz="1200" dirty="0" err="1"/>
              <a:t>Posset</a:t>
            </a:r>
            <a:r>
              <a:rPr lang="de-DE" sz="1200" dirty="0"/>
              <a:t> et al. (2014): Intermodaler Verkehr Europa</a:t>
            </a:r>
            <a:r>
              <a:rPr lang="de-DE" baseline="0" dirty="0"/>
              <a:t>, </a:t>
            </a:r>
            <a:r>
              <a:rPr lang="de-AT" baseline="0" dirty="0"/>
              <a:t>S.48</a:t>
            </a:r>
            <a:endParaRPr lang="de-AT" dirty="0"/>
          </a:p>
          <a:p>
            <a:pPr marL="0" indent="0">
              <a:buFont typeface="Arial" panose="020B0604020202020204" pitchFamily="34" charset="0"/>
              <a:buNone/>
            </a:pPr>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28</a:t>
            </a:fld>
            <a:endParaRPr lang="de-AT"/>
          </a:p>
        </p:txBody>
      </p:sp>
    </p:spTree>
    <p:extLst>
      <p:ext uri="{BB962C8B-B14F-4D97-AF65-F5344CB8AC3E}">
        <p14:creationId xmlns:p14="http://schemas.microsoft.com/office/powerpoint/2010/main" val="28865359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3481D-3A3C-6AF9-AF9C-90A9B50AE57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694552D-D199-00FD-964E-67687E9DA97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5B9A6D1-82BB-A4E2-888C-9E69EF1A791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Die Europäische Union hat sich zum Ziel gesetzt, bis 2050 als erster Kontinent klimaneutral zu werden und die Treibhausgasemissionen des Verkehrssektor um 90% zu senken.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Die Strategie für nachhaltige und intelligente Mobilität der Europäischen Kommission benennt zur Zielerreichung u.a. eine Verkehrsverlagerung hin zu nachhaltigen Verkehrsträgern. Die Zielvorgabe für die Schifffahrt sieht eine Zunahme der Binnenschifffahrt und des Kurzstreckenseeverkehrs bis 2030 um 25% und bis 2050 um 50% vor. Steigerung des Schienengüterverkehrs um 50 % bis 2030 und eine Verdopplung bis 2050.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Europäische </a:t>
            </a:r>
            <a:r>
              <a:rPr lang="de-AT" sz="1200" kern="1200" dirty="0" err="1">
                <a:solidFill>
                  <a:schemeClr val="tx1"/>
                </a:solidFill>
                <a:effectLst/>
                <a:latin typeface="+mn-lt"/>
                <a:ea typeface="+mn-ea"/>
                <a:cs typeface="+mn-cs"/>
              </a:rPr>
              <a:t>Kommissione</a:t>
            </a:r>
            <a:r>
              <a:rPr lang="de-AT" sz="1200" kern="1200" dirty="0">
                <a:solidFill>
                  <a:schemeClr val="tx1"/>
                </a:solidFill>
                <a:effectLst/>
                <a:latin typeface="+mn-lt"/>
                <a:ea typeface="+mn-ea"/>
                <a:cs typeface="+mn-cs"/>
              </a:rPr>
              <a:t> (2025): https://commission.europa.eu/strategy-and-policy/priorities-2019-2024/european-green-deal_de; Abruf 05.02.2025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European </a:t>
            </a:r>
            <a:r>
              <a:rPr lang="de-AT" sz="1200" kern="1200" dirty="0" err="1">
                <a:solidFill>
                  <a:schemeClr val="tx1"/>
                </a:solidFill>
                <a:effectLst/>
                <a:latin typeface="+mn-lt"/>
                <a:ea typeface="+mn-ea"/>
                <a:cs typeface="+mn-cs"/>
              </a:rPr>
              <a:t>Commission</a:t>
            </a:r>
            <a:r>
              <a:rPr lang="de-AT" sz="1200" kern="1200" dirty="0">
                <a:solidFill>
                  <a:schemeClr val="tx1"/>
                </a:solidFill>
                <a:effectLst/>
                <a:latin typeface="+mn-lt"/>
                <a:ea typeface="+mn-ea"/>
                <a:cs typeface="+mn-cs"/>
              </a:rPr>
              <a:t> (2023): </a:t>
            </a:r>
            <a:r>
              <a:rPr lang="de-AT" sz="1200" kern="1200" dirty="0" err="1">
                <a:solidFill>
                  <a:schemeClr val="tx1"/>
                </a:solidFill>
                <a:effectLst/>
                <a:latin typeface="+mn-lt"/>
                <a:ea typeface="+mn-ea"/>
                <a:cs typeface="+mn-cs"/>
              </a:rPr>
              <a:t>Sustainable</a:t>
            </a:r>
            <a:r>
              <a:rPr lang="de-AT" sz="1200" kern="1200" dirty="0">
                <a:solidFill>
                  <a:schemeClr val="tx1"/>
                </a:solidFill>
                <a:effectLst/>
                <a:latin typeface="+mn-lt"/>
                <a:ea typeface="+mn-ea"/>
                <a:cs typeface="+mn-cs"/>
              </a:rPr>
              <a:t> &amp; Smart Mobility </a:t>
            </a:r>
            <a:r>
              <a:rPr lang="de-AT" sz="1200" kern="1200" dirty="0" err="1">
                <a:solidFill>
                  <a:schemeClr val="tx1"/>
                </a:solidFill>
                <a:effectLst/>
                <a:latin typeface="+mn-lt"/>
                <a:ea typeface="+mn-ea"/>
                <a:cs typeface="+mn-cs"/>
              </a:rPr>
              <a:t>Strategy</a:t>
            </a:r>
            <a:r>
              <a:rPr lang="de-AT" sz="1200" kern="1200" dirty="0">
                <a:solidFill>
                  <a:schemeClr val="tx1"/>
                </a:solidFill>
                <a:effectLst/>
                <a:latin typeface="+mn-lt"/>
                <a:ea typeface="+mn-ea"/>
                <a:cs typeface="+mn-cs"/>
              </a:rPr>
              <a:t>, In: https://transport.ec.europa.eu/transport-themes/mobility-strategy_en; Abruf 05.02.2025; S.10</a:t>
            </a:r>
          </a:p>
          <a:p>
            <a:endParaRPr lang="de-AT" dirty="0"/>
          </a:p>
        </p:txBody>
      </p:sp>
      <p:sp>
        <p:nvSpPr>
          <p:cNvPr id="4" name="Kopfzeilenplatzhalter 3">
            <a:extLst>
              <a:ext uri="{FF2B5EF4-FFF2-40B4-BE49-F238E27FC236}">
                <a16:creationId xmlns:a16="http://schemas.microsoft.com/office/drawing/2014/main" id="{BDF80712-9F18-75C9-B659-5EDBE8292D5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06AFE78-5A83-40AD-79DD-6A7010FCCF1C}"/>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1E77892C-C622-EAC5-1CD1-695893A29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7FECA39-27E7-3E8A-0764-B96539EAAD82}"/>
              </a:ext>
            </a:extLst>
          </p:cNvPr>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1764001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264DB-64E5-72F1-3B62-BB6E7FC0B67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E9D7983-34C7-2DA5-7491-89A9E9AF6F3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5CD3BF7-2D56-9759-53A3-83BBF9F22E8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Durch eine Weiterentwicklung des Verkehrsnetzes in Europa, vor allem von den umweltfreundlichen Verkehrsträgern Schiene und Wasserstraße soll eine Verkehrsverlagerung hin zu diesen Verkehrsträgern begünstigt werden. Zusätzlich werden durch eine zunehmende Liberalisierung des Schienengüterverkehrs wettbewerbsfähige Preise im Bahnverkehr ermöglicht. Um eine gesteigerte Nutzung der Schiene und der Wasserstraße zu ermöglichen gilt es die Kapazitäten zu erhöhen, um eine Bündelung attraktiver zu machen, und Verkehrsengpässe zu vermeiden.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Auch eine technische Verbesserung, um eine optimale Transportplanung und die Leistungsfähigkeit der Verkehrsträger zu steigern kann den Einsatz vom multimodalen Transport begünstigen. Für Ladeeinheiten müssen entsprechende Standards festgelegt werden damit diese problemlos auf den unterschiedlichen Verkehrsträgern transportiert werden können und der Umschlag optimal gestaltet werden kann.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Die Nutzung des kombinierten Verkehrs wird verkehrspolitisch durch zahlreiche Maßnahmen gefördert. Dadurch soll eine Verlagerung auf umweltfreundliche Verkehrsträger, also vom Lkw auf Schiff oder Bahn sichergestellt werden. Maßnahmen zur Förderung des kombinierten Verkehrs umfassen neben diversen finanziellen Förderungen, die auf nationaler und internationaler Ebene möglich sind, auch steuerliche und ordnungspolitische Maßnahmen, wie die Befreiung vom Nachtfahrverbot oder Wochenend- und Feiertagsverboten.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Einen wichtigen Schritt zur Steigerung der Nutzung des kombinierten Verkehrs hat auch die Europäische Union mit der Erlassung einer Richtlinie über die Festlegung gemeinsamer Regeln für bestimmte Beförderungen im kombinierten Güterverkehr zwischen Mitgliedsstaaten getätigt. Ziel dieser Richtlinie ist es, den Vor- und Nachlauf des kombinierten Verkehrs zu liberalisieren und dadurch die Attraktivität der Nutzung zu steigern. Die wesentlichsten Punkte betreffen dabei die Erleichterung des grenzüberschreitenden Verkehrs. Darüber hinaus sind steuerliche Erleichterungen vorgesehen.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err="1"/>
              <a:t>Viadonau</a:t>
            </a:r>
            <a:r>
              <a:rPr lang="de-AT" dirty="0"/>
              <a:t> (2019): Handbuch der Donauschifffahrt; </a:t>
            </a:r>
            <a:r>
              <a:rPr lang="de-AT" sz="1200" kern="1200" dirty="0">
                <a:solidFill>
                  <a:schemeClr val="tx1"/>
                </a:solidFill>
                <a:effectLst/>
                <a:latin typeface="+mn-lt"/>
                <a:ea typeface="+mn-ea"/>
                <a:cs typeface="+mn-cs"/>
              </a:rPr>
              <a:t>S. 188-191</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Institute </a:t>
            </a:r>
            <a:r>
              <a:rPr lang="de-AT" sz="1200" kern="1200" dirty="0" err="1">
                <a:solidFill>
                  <a:schemeClr val="tx1"/>
                </a:solidFill>
                <a:effectLst/>
                <a:latin typeface="+mn-lt"/>
                <a:ea typeface="+mn-ea"/>
                <a:cs typeface="+mn-cs"/>
              </a:rPr>
              <a:t>for</a:t>
            </a:r>
            <a:r>
              <a:rPr lang="de-AT" sz="1200" kern="1200" dirty="0">
                <a:solidFill>
                  <a:schemeClr val="tx1"/>
                </a:solidFill>
                <a:effectLst/>
                <a:latin typeface="+mn-lt"/>
                <a:ea typeface="+mn-ea"/>
                <a:cs typeface="+mn-cs"/>
              </a:rPr>
              <a:t> Transport Studies, Universität Leeds, Vereinigtes Königreich (2010): Die Zukunft der Nachhaltigkeit in Güterverkehr und Logistik; S. 22-23; Online: https://www.europarl.europa.eu/RegData/etudes/IDAN/2010/431578/IPOL-TRAN_NT(2010)431578_DE.pdf; Abruf 28.04.2026</a:t>
            </a:r>
          </a:p>
          <a:p>
            <a:endParaRPr lang="de-AT" dirty="0"/>
          </a:p>
        </p:txBody>
      </p:sp>
      <p:sp>
        <p:nvSpPr>
          <p:cNvPr id="4" name="Kopfzeilenplatzhalter 3">
            <a:extLst>
              <a:ext uri="{FF2B5EF4-FFF2-40B4-BE49-F238E27FC236}">
                <a16:creationId xmlns:a16="http://schemas.microsoft.com/office/drawing/2014/main" id="{E6B70ED5-B41C-C6CC-DC3F-13102EAF9AA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33B24C1-EFDB-C572-D874-F01D2923EDB9}"/>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3667BF88-C1D9-C4E5-6282-FDD9810F2E6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15B6AE6-798E-2403-3C0F-6D16260C61B4}"/>
              </a:ext>
            </a:extLst>
          </p:cNvPr>
          <p:cNvSpPr>
            <a:spLocks noGrp="1"/>
          </p:cNvSpPr>
          <p:nvPr>
            <p:ph type="sldNum" sz="quarter" idx="5"/>
          </p:nvPr>
        </p:nvSpPr>
        <p:spPr/>
        <p:txBody>
          <a:bodyPr/>
          <a:lstStyle/>
          <a:p>
            <a:fld id="{9B1635B3-DF70-4CFD-87CA-EB6AFDCA10EE}" type="slidenum">
              <a:rPr lang="de-AT" smtClean="0"/>
              <a:t>30</a:t>
            </a:fld>
            <a:endParaRPr lang="de-AT"/>
          </a:p>
        </p:txBody>
      </p:sp>
    </p:spTree>
    <p:extLst>
      <p:ext uri="{BB962C8B-B14F-4D97-AF65-F5344CB8AC3E}">
        <p14:creationId xmlns:p14="http://schemas.microsoft.com/office/powerpoint/2010/main" val="35733888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999AB9-39F4-7556-E653-B83CA3A0E9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745FDC-BFED-FA86-1819-59A8219A381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5C8364F-534F-5104-0C3A-87E9B75E72D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Hier finden Sie eine kurze Lösungsskizze für die Diskussion mit </a:t>
            </a:r>
            <a:r>
              <a:rPr lang="de-AT" dirty="0" err="1"/>
              <a:t>Schüler:innen</a:t>
            </a:r>
            <a:r>
              <a:rPr lang="de-AT" dirty="0"/>
              <a:t>:</a:t>
            </a:r>
          </a:p>
          <a:p>
            <a:endParaRPr lang="de-AT" b="1" dirty="0"/>
          </a:p>
          <a:p>
            <a:r>
              <a:rPr lang="de-AT" b="1" dirty="0"/>
              <a:t>Was versteht man unter „intermodalem Verkehr“? </a:t>
            </a:r>
          </a:p>
          <a:p>
            <a:r>
              <a:rPr lang="de-AT" dirty="0"/>
              <a:t>Beim intermodalen Verkehr werden mehrere Verkehrsträger (z.B. Straße, Schiene, Binnenschiff, Hochseeschiff) miteinander kombiniert. Dies kann vor allem wirtschaftliche (geringere Transportkosten), ökologische (Hauptlauf auf einem umweltfreundlichen Verkehrsträger) als auch sicherheitstechnische (Nutzung eines sicheren Verkehrsträgers z.B. die Schiene) Gründe haben. Während des gesamten Transports verbleibt das Transportgut ohne Umladung in ein und demselben Ladegefäß.</a:t>
            </a:r>
          </a:p>
          <a:p>
            <a:endParaRPr lang="de-AT" b="1" dirty="0"/>
          </a:p>
          <a:p>
            <a:r>
              <a:rPr lang="de-AT" b="1" dirty="0"/>
              <a:t>Das Video untergliedert eine beispielhafte intermodale Transportkette in 7 Schritte. Wie heißen diese Schritte und welche Aufgaben beinhalten diese?</a:t>
            </a:r>
          </a:p>
          <a:p>
            <a:pPr marL="228600" indent="-228600">
              <a:buAutoNum type="arabicPeriod"/>
            </a:pPr>
            <a:r>
              <a:rPr lang="de-AT" dirty="0"/>
              <a:t>Transportauftrag 2. Straßenvorlauf 3. Versandabfertigung im Terminal 4. Schienentransport 5. Empfangsabfertigung im Terminal 6. Straßennachlauf 7. Zustellung</a:t>
            </a:r>
          </a:p>
          <a:p>
            <a:pPr marL="0" indent="0">
              <a:buNone/>
            </a:pPr>
            <a:r>
              <a:rPr lang="de-AT" dirty="0"/>
              <a:t>Am Anfang einer jeden Transportkette steht ein Transportauftrag. Diesen erhält häufig ein Spediteur, welcher den Transportweg und die dafür eingesetzten Verkehrsträger in Abstimmung mit dem Auftraggeber (z.B. Industrie- oder Handelsunternehmen), welcher auch Verlader genannt wird, auswählt. Der Straßenvorlauf beginnt mit der Abholung der Waren beim Versender. Per Sattelanhänger, Wechselbehälter oder Container gelangt die Ware zu einem Güterverkehrsterminal, wo die Ladeeinheit auf die Schiene umgeschlagen wird. Mehrere verschiedene Sendungen werden nun gebündelt und damit möglichst effizient auf der Schiene transportiert. Der Hauptlauf der Transportkette findet bei der Empfangsabfertigung im Terminal sein Ende. Die auf der Schiene transportierte Ladeeinheit wird auf einen abholenden Lkw umgeschlagen. Der Straßennachlauf ist der Transport der Sendung auf der Straße direkt zum Empfänger. Mit der Ablieferung der Waren beim Empfänger ist der Transportauftrag beendet, der im kontinentalen, intermodalen Verkehr auf Schiene und Straße durchgeführt wurde.</a:t>
            </a:r>
          </a:p>
          <a:p>
            <a:pPr marL="0" indent="0">
              <a:buNone/>
            </a:pPr>
            <a:endParaRPr lang="de-AT" b="1" dirty="0"/>
          </a:p>
          <a:p>
            <a:pPr marL="0" indent="0">
              <a:buNone/>
            </a:pPr>
            <a:r>
              <a:rPr lang="de-AT" b="1" dirty="0"/>
              <a:t>Worin liegen die Wirtschaftlichkeit und die Umweltfreundlichkeit einer intermodalen Transportkette vorrangig begründet?</a:t>
            </a:r>
          </a:p>
          <a:p>
            <a:pPr marL="0" indent="0">
              <a:buNone/>
            </a:pPr>
            <a:r>
              <a:rPr lang="de-AT" dirty="0"/>
              <a:t>Wirtschaftlichkeit und Umweltfreundlichkeit einer intermodalen Transportkette ergeben sich vorrangig durch die hohe Bündelung auf der Langstrecke (Hauptlauf), z.B. auf der Schiene oder mit dem Binnen- oder Hochseeschiff</a:t>
            </a:r>
          </a:p>
        </p:txBody>
      </p:sp>
      <p:sp>
        <p:nvSpPr>
          <p:cNvPr id="4" name="Foliennummernplatzhalter 3">
            <a:extLst>
              <a:ext uri="{FF2B5EF4-FFF2-40B4-BE49-F238E27FC236}">
                <a16:creationId xmlns:a16="http://schemas.microsoft.com/office/drawing/2014/main" id="{77530258-877B-D93E-FE39-7B9D7AB1DC70}"/>
              </a:ext>
            </a:extLst>
          </p:cNvPr>
          <p:cNvSpPr>
            <a:spLocks noGrp="1"/>
          </p:cNvSpPr>
          <p:nvPr>
            <p:ph type="sldNum" sz="quarter" idx="5"/>
          </p:nvPr>
        </p:nvSpPr>
        <p:spPr/>
        <p:txBody>
          <a:bodyPr/>
          <a:lstStyle/>
          <a:p>
            <a:fld id="{23212CE9-4559-481E-B405-0C43FBE97BC7}" type="slidenum">
              <a:rPr lang="de-AT" smtClean="0"/>
              <a:t>31</a:t>
            </a:fld>
            <a:endParaRPr lang="de-AT"/>
          </a:p>
        </p:txBody>
      </p:sp>
    </p:spTree>
    <p:extLst>
      <p:ext uri="{BB962C8B-B14F-4D97-AF65-F5344CB8AC3E}">
        <p14:creationId xmlns:p14="http://schemas.microsoft.com/office/powerpoint/2010/main" val="33967159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ECEA2E-C4A9-EB0E-C25F-B5C3FA84631A}"/>
            </a:ext>
          </a:extLst>
        </p:cNvPr>
        <p:cNvGrpSpPr/>
        <p:nvPr/>
      </p:nvGrpSpPr>
      <p:grpSpPr>
        <a:xfrm>
          <a:off x="0" y="0"/>
          <a:ext cx="0" cy="0"/>
          <a:chOff x="0" y="0"/>
          <a:chExt cx="0" cy="0"/>
        </a:xfrm>
      </p:grpSpPr>
      <p:sp>
        <p:nvSpPr>
          <p:cNvPr id="63490" name="Folienbildplatzhalter 1">
            <a:extLst>
              <a:ext uri="{FF2B5EF4-FFF2-40B4-BE49-F238E27FC236}">
                <a16:creationId xmlns:a16="http://schemas.microsoft.com/office/drawing/2014/main" id="{8A290EF1-5130-1919-CE33-E2A45D2F4C14}"/>
              </a:ext>
            </a:extLst>
          </p:cNvPr>
          <p:cNvSpPr>
            <a:spLocks noGrp="1" noRot="1" noChangeAspect="1" noTextEdit="1"/>
          </p:cNvSpPr>
          <p:nvPr>
            <p:ph type="sldImg"/>
          </p:nvPr>
        </p:nvSpPr>
        <p:spPr>
          <a:xfrm>
            <a:off x="123825" y="787400"/>
            <a:ext cx="6619875" cy="3724275"/>
          </a:xfrm>
          <a:ln/>
        </p:spPr>
      </p:sp>
      <p:sp>
        <p:nvSpPr>
          <p:cNvPr id="63491" name="Notizenplatzhalter 2">
            <a:extLst>
              <a:ext uri="{FF2B5EF4-FFF2-40B4-BE49-F238E27FC236}">
                <a16:creationId xmlns:a16="http://schemas.microsoft.com/office/drawing/2014/main" id="{6E72C3A9-17C9-4D41-4922-C4FC682EFCDF}"/>
              </a:ext>
            </a:extLst>
          </p:cNvPr>
          <p:cNvSpPr>
            <a:spLocks noGrp="1"/>
          </p:cNvSpPr>
          <p:nvPr>
            <p:ph type="body" idx="1"/>
          </p:nvPr>
        </p:nvSpPr>
        <p:spPr>
          <a:noFill/>
        </p:spPr>
        <p:txBody>
          <a:bodyPr/>
          <a:lstStyle/>
          <a:p>
            <a:r>
              <a:rPr lang="de-AT" sz="1200" kern="1200" dirty="0">
                <a:solidFill>
                  <a:schemeClr val="tx1"/>
                </a:solidFill>
                <a:effectLst/>
                <a:latin typeface="+mn-lt"/>
                <a:ea typeface="+mn-ea"/>
                <a:cs typeface="+mn-cs"/>
              </a:rPr>
              <a:t>In Österreich werden jährlich 2.177 Millionen Tonnen an Gütern befördert, hochgerechnet beträgt der Anteil der Wasserstraße Donau am Modal Split im österreichischen Donaukorridor somit rund 12%. </a:t>
            </a:r>
            <a:r>
              <a:rPr lang="de-DE" baseline="0" dirty="0"/>
              <a:t>Die Donau spielt vor allem im Transport zu Berg eine wichtige Rolle, hier besonders im Import über die Ostgrenze und im Transit, in diesen Bereichen liegt die Donau in etwa gleich auf mit der Schiene. In </a:t>
            </a:r>
            <a:r>
              <a:rPr lang="de-DE" b="1" baseline="0" dirty="0"/>
              <a:t>Gesamtösterreich</a:t>
            </a:r>
            <a:r>
              <a:rPr lang="de-DE" baseline="0" dirty="0"/>
              <a:t> hat die Donau einen </a:t>
            </a:r>
            <a:r>
              <a:rPr lang="de-DE" b="1" baseline="0" dirty="0"/>
              <a:t>Modal-Split-</a:t>
            </a:r>
            <a:r>
              <a:rPr lang="de-DE" baseline="0" dirty="0"/>
              <a:t>Anteil von rund </a:t>
            </a:r>
            <a:r>
              <a:rPr lang="de-DE" b="1" baseline="0" dirty="0"/>
              <a:t>3,5%</a:t>
            </a:r>
            <a:r>
              <a:rPr lang="de-DE" baseline="0" dirty="0"/>
              <a:t>. </a:t>
            </a:r>
          </a:p>
          <a:p>
            <a:endParaRPr lang="de-DE" baseline="0" dirty="0"/>
          </a:p>
          <a:p>
            <a:r>
              <a:rPr lang="de-AT" sz="1200" kern="1200" dirty="0">
                <a:solidFill>
                  <a:schemeClr val="tx1"/>
                </a:solidFill>
                <a:effectLst/>
                <a:latin typeface="+mn-lt"/>
                <a:ea typeface="+mn-ea"/>
                <a:cs typeface="+mn-cs"/>
              </a:rPr>
              <a:t>Die Donau ist </a:t>
            </a:r>
            <a:r>
              <a:rPr lang="de-AT" sz="1200" b="1" kern="1200" dirty="0">
                <a:solidFill>
                  <a:schemeClr val="tx1"/>
                </a:solidFill>
                <a:effectLst/>
                <a:latin typeface="+mn-lt"/>
                <a:ea typeface="+mn-ea"/>
                <a:cs typeface="+mn-cs"/>
              </a:rPr>
              <a:t>2845 km</a:t>
            </a:r>
            <a:r>
              <a:rPr lang="de-AT" sz="1200" kern="1200" dirty="0">
                <a:solidFill>
                  <a:schemeClr val="tx1"/>
                </a:solidFill>
                <a:effectLst/>
                <a:latin typeface="+mn-lt"/>
                <a:ea typeface="+mn-ea"/>
                <a:cs typeface="+mn-cs"/>
              </a:rPr>
              <a:t> lang und der </a:t>
            </a:r>
            <a:r>
              <a:rPr lang="de-AT" sz="1200" b="1" kern="1200" dirty="0">
                <a:solidFill>
                  <a:schemeClr val="tx1"/>
                </a:solidFill>
                <a:effectLst/>
                <a:latin typeface="+mn-lt"/>
                <a:ea typeface="+mn-ea"/>
                <a:cs typeface="+mn-cs"/>
              </a:rPr>
              <a:t>zweitlängste Fluss Europas</a:t>
            </a:r>
            <a:r>
              <a:rPr lang="de-AT" sz="1200" kern="1200" dirty="0">
                <a:solidFill>
                  <a:schemeClr val="tx1"/>
                </a:solidFill>
                <a:effectLst/>
                <a:latin typeface="+mn-lt"/>
                <a:ea typeface="+mn-ea"/>
                <a:cs typeface="+mn-cs"/>
              </a:rPr>
              <a:t>. Die Donau verbindet insgesamt </a:t>
            </a:r>
            <a:r>
              <a:rPr lang="de-AT" sz="1200" b="1" kern="1200" dirty="0">
                <a:solidFill>
                  <a:schemeClr val="tx1"/>
                </a:solidFill>
                <a:effectLst/>
                <a:latin typeface="+mn-lt"/>
                <a:ea typeface="+mn-ea"/>
                <a:cs typeface="+mn-cs"/>
              </a:rPr>
              <a:t>zehn Länder </a:t>
            </a:r>
            <a:r>
              <a:rPr lang="de-AT" sz="1200" kern="1200" dirty="0">
                <a:solidFill>
                  <a:schemeClr val="tx1"/>
                </a:solidFill>
                <a:effectLst/>
                <a:latin typeface="+mn-lt"/>
                <a:ea typeface="+mn-ea"/>
                <a:cs typeface="+mn-cs"/>
              </a:rPr>
              <a:t>und dient als wichtige Wasserstraße für den Warenverkehr auf Binnenschiffen.</a:t>
            </a:r>
            <a:r>
              <a:rPr lang="de-AT" sz="1200" kern="1200" baseline="0" dirty="0">
                <a:solidFill>
                  <a:schemeClr val="tx1"/>
                </a:solidFill>
                <a:effectLst/>
                <a:latin typeface="+mn-lt"/>
                <a:ea typeface="+mn-ea"/>
                <a:cs typeface="+mn-cs"/>
              </a:rPr>
              <a:t> </a:t>
            </a:r>
            <a:r>
              <a:rPr lang="de-AT" sz="1200" kern="1200" dirty="0">
                <a:solidFill>
                  <a:schemeClr val="tx1"/>
                </a:solidFill>
                <a:effectLst/>
                <a:latin typeface="+mn-lt"/>
                <a:ea typeface="+mn-ea"/>
                <a:cs typeface="+mn-cs"/>
              </a:rPr>
              <a:t>Der </a:t>
            </a:r>
            <a:r>
              <a:rPr lang="de-AT" sz="1200" b="1" kern="1200" dirty="0">
                <a:solidFill>
                  <a:schemeClr val="tx1"/>
                </a:solidFill>
                <a:effectLst/>
                <a:latin typeface="+mn-lt"/>
                <a:ea typeface="+mn-ea"/>
                <a:cs typeface="+mn-cs"/>
              </a:rPr>
              <a:t>österreichische Donauabschnitt </a:t>
            </a:r>
            <a:r>
              <a:rPr lang="de-AT" sz="1200" kern="1200" dirty="0">
                <a:solidFill>
                  <a:schemeClr val="tx1"/>
                </a:solidFill>
                <a:effectLst/>
                <a:latin typeface="+mn-lt"/>
                <a:ea typeface="+mn-ea"/>
                <a:cs typeface="+mn-cs"/>
              </a:rPr>
              <a:t>beträgt ca. </a:t>
            </a:r>
            <a:r>
              <a:rPr lang="de-AT" sz="1200" b="1" kern="1200" dirty="0">
                <a:solidFill>
                  <a:schemeClr val="tx1"/>
                </a:solidFill>
                <a:effectLst/>
                <a:latin typeface="+mn-lt"/>
                <a:ea typeface="+mn-ea"/>
                <a:cs typeface="+mn-cs"/>
              </a:rPr>
              <a:t>351 km </a:t>
            </a:r>
            <a:r>
              <a:rPr lang="de-AT" sz="1200" kern="1200" dirty="0">
                <a:solidFill>
                  <a:schemeClr val="tx1"/>
                </a:solidFill>
                <a:effectLst/>
                <a:latin typeface="+mn-lt"/>
                <a:ea typeface="+mn-ea"/>
                <a:cs typeface="+mn-cs"/>
              </a:rPr>
              <a:t>und liegt in der Mitte der Wasserstraßenachse Rhein-Main-Donau, welche die Nordsee und das Schwarze Meer verbindet. In Österreich gibt es neben der Donau keine weiteren relevanten Wasserstraßen zur Beförderung von Gütern.</a:t>
            </a:r>
          </a:p>
          <a:p>
            <a:endParaRPr lang="de-DE" baseline="0" dirty="0"/>
          </a:p>
          <a:p>
            <a:r>
              <a:rPr lang="de-AT" sz="1200" kern="1200" dirty="0">
                <a:solidFill>
                  <a:schemeClr val="tx1"/>
                </a:solidFill>
                <a:effectLst/>
                <a:latin typeface="+mn-lt"/>
                <a:ea typeface="+mn-ea"/>
                <a:cs typeface="+mn-cs"/>
              </a:rPr>
              <a:t>Quelle:</a:t>
            </a:r>
            <a:endParaRPr lang="de-DE" sz="1200" kern="1200" dirty="0">
              <a:solidFill>
                <a:schemeClr val="tx1"/>
              </a:solidFill>
              <a:effectLst/>
              <a:latin typeface="+mn-lt"/>
              <a:ea typeface="+mn-ea"/>
              <a:cs typeface="+mn-cs"/>
            </a:endParaRPr>
          </a:p>
          <a:p>
            <a:r>
              <a:rPr lang="de-DE" sz="1200" dirty="0" err="1"/>
              <a:t>Dalziel</a:t>
            </a:r>
            <a:r>
              <a:rPr lang="de-DE" sz="1200" dirty="0"/>
              <a:t>, A. (2013). </a:t>
            </a:r>
            <a:r>
              <a:rPr lang="de-DE" sz="1200" i="1" dirty="0"/>
              <a:t>Whitepaper Logistik im Jahr 2020.</a:t>
            </a:r>
            <a:r>
              <a:rPr lang="de-DE" sz="1200" dirty="0"/>
              <a:t> Bod Homburg: </a:t>
            </a:r>
            <a:r>
              <a:rPr lang="de-DE" sz="1200" dirty="0" err="1"/>
              <a:t>Kewill</a:t>
            </a:r>
            <a:r>
              <a:rPr lang="de-DE" sz="1200"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err="1"/>
              <a:t>Viadonau</a:t>
            </a:r>
            <a:r>
              <a:rPr lang="de-AT" dirty="0"/>
              <a:t> (2019): Handbuch der Donauschifffahrt, </a:t>
            </a:r>
            <a:r>
              <a:rPr lang="en-US" sz="1200" kern="1200" dirty="0">
                <a:solidFill>
                  <a:schemeClr val="tx1"/>
                </a:solidFill>
                <a:effectLst/>
                <a:latin typeface="+mn-lt"/>
                <a:ea typeface="+mn-ea"/>
                <a:cs typeface="+mn-cs"/>
              </a:rPr>
              <a:t>S. 22,</a:t>
            </a:r>
            <a:r>
              <a:rPr lang="en-US" sz="1200" kern="1200" baseline="0" dirty="0">
                <a:solidFill>
                  <a:schemeClr val="tx1"/>
                </a:solidFill>
                <a:effectLst/>
                <a:latin typeface="+mn-lt"/>
                <a:ea typeface="+mn-ea"/>
                <a:cs typeface="+mn-cs"/>
              </a:rPr>
              <a:t> 41</a:t>
            </a:r>
          </a:p>
          <a:p>
            <a:endParaRPr lang="de-DE" sz="1200" kern="1200" dirty="0">
              <a:solidFill>
                <a:schemeClr val="tx1"/>
              </a:solidFill>
              <a:effectLst/>
              <a:latin typeface="+mn-lt"/>
              <a:ea typeface="+mn-ea"/>
              <a:cs typeface="+mn-cs"/>
            </a:endParaRPr>
          </a:p>
        </p:txBody>
      </p:sp>
      <p:sp>
        <p:nvSpPr>
          <p:cNvPr id="63492" name="Foliennummernplatzhalter 3">
            <a:extLst>
              <a:ext uri="{FF2B5EF4-FFF2-40B4-BE49-F238E27FC236}">
                <a16:creationId xmlns:a16="http://schemas.microsoft.com/office/drawing/2014/main" id="{DBFCFDBA-67E4-DFAC-EC10-A62F2790C4D9}"/>
              </a:ext>
            </a:extLst>
          </p:cNvPr>
          <p:cNvSpPr>
            <a:spLocks noGrp="1"/>
          </p:cNvSpPr>
          <p:nvPr>
            <p:ph type="sldNum" sz="quarter" idx="5"/>
          </p:nvPr>
        </p:nvSpPr>
        <p:spPr>
          <a:noFill/>
        </p:spPr>
        <p:txBody>
          <a:bodyPr/>
          <a:lstStyle>
            <a:lvl1pPr defTabSz="923192" eaLnBrk="0" hangingPunct="0">
              <a:defRPr sz="4000">
                <a:solidFill>
                  <a:schemeClr val="tx1"/>
                </a:solidFill>
                <a:latin typeface="Arial" charset="0"/>
              </a:defRPr>
            </a:lvl1pPr>
            <a:lvl2pPr marL="737293" indent="-283575" defTabSz="923192" eaLnBrk="0" hangingPunct="0">
              <a:defRPr sz="4000">
                <a:solidFill>
                  <a:schemeClr val="tx1"/>
                </a:solidFill>
                <a:latin typeface="Arial" charset="0"/>
              </a:defRPr>
            </a:lvl2pPr>
            <a:lvl3pPr marL="1134298" indent="-226860" defTabSz="923192" eaLnBrk="0" hangingPunct="0">
              <a:defRPr sz="4000">
                <a:solidFill>
                  <a:schemeClr val="tx1"/>
                </a:solidFill>
                <a:latin typeface="Arial" charset="0"/>
              </a:defRPr>
            </a:lvl3pPr>
            <a:lvl4pPr marL="1588016" indent="-226860" defTabSz="923192" eaLnBrk="0" hangingPunct="0">
              <a:defRPr sz="4000">
                <a:solidFill>
                  <a:schemeClr val="tx1"/>
                </a:solidFill>
                <a:latin typeface="Arial" charset="0"/>
              </a:defRPr>
            </a:lvl4pPr>
            <a:lvl5pPr marL="2041736" indent="-226860" defTabSz="923192" eaLnBrk="0" hangingPunct="0">
              <a:defRPr sz="4000">
                <a:solidFill>
                  <a:schemeClr val="tx1"/>
                </a:solidFill>
                <a:latin typeface="Arial" charset="0"/>
              </a:defRPr>
            </a:lvl5pPr>
            <a:lvl6pPr marL="2495455" indent="-226860" algn="ctr" defTabSz="923192" eaLnBrk="0" fontAlgn="base" hangingPunct="0">
              <a:spcBef>
                <a:spcPct val="0"/>
              </a:spcBef>
              <a:spcAft>
                <a:spcPct val="0"/>
              </a:spcAft>
              <a:defRPr sz="4000">
                <a:solidFill>
                  <a:schemeClr val="tx1"/>
                </a:solidFill>
                <a:latin typeface="Arial" charset="0"/>
              </a:defRPr>
            </a:lvl6pPr>
            <a:lvl7pPr marL="2949174" indent="-226860" algn="ctr" defTabSz="923192" eaLnBrk="0" fontAlgn="base" hangingPunct="0">
              <a:spcBef>
                <a:spcPct val="0"/>
              </a:spcBef>
              <a:spcAft>
                <a:spcPct val="0"/>
              </a:spcAft>
              <a:defRPr sz="4000">
                <a:solidFill>
                  <a:schemeClr val="tx1"/>
                </a:solidFill>
                <a:latin typeface="Arial" charset="0"/>
              </a:defRPr>
            </a:lvl7pPr>
            <a:lvl8pPr marL="3402893" indent="-226860" algn="ctr" defTabSz="923192" eaLnBrk="0" fontAlgn="base" hangingPunct="0">
              <a:spcBef>
                <a:spcPct val="0"/>
              </a:spcBef>
              <a:spcAft>
                <a:spcPct val="0"/>
              </a:spcAft>
              <a:defRPr sz="4000">
                <a:solidFill>
                  <a:schemeClr val="tx1"/>
                </a:solidFill>
                <a:latin typeface="Arial" charset="0"/>
              </a:defRPr>
            </a:lvl8pPr>
            <a:lvl9pPr marL="3856612" indent="-226860" algn="ctr" defTabSz="923192" eaLnBrk="0" fontAlgn="base" hangingPunct="0">
              <a:spcBef>
                <a:spcPct val="0"/>
              </a:spcBef>
              <a:spcAft>
                <a:spcPct val="0"/>
              </a:spcAft>
              <a:defRPr sz="4000">
                <a:solidFill>
                  <a:schemeClr val="tx1"/>
                </a:solidFill>
                <a:latin typeface="Arial" charset="0"/>
              </a:defRPr>
            </a:lvl9pPr>
          </a:lstStyle>
          <a:p>
            <a:pPr eaLnBrk="1" hangingPunct="1"/>
            <a:fld id="{8EA4EF90-F091-4ED7-BC9D-54E11F39333C}" type="slidenum">
              <a:rPr lang="en-GB" sz="1200"/>
              <a:pPr eaLnBrk="1" hangingPunct="1"/>
              <a:t>33</a:t>
            </a:fld>
            <a:endParaRPr lang="en-GB" sz="1200" dirty="0"/>
          </a:p>
        </p:txBody>
      </p:sp>
    </p:spTree>
    <p:extLst>
      <p:ext uri="{BB962C8B-B14F-4D97-AF65-F5344CB8AC3E}">
        <p14:creationId xmlns:p14="http://schemas.microsoft.com/office/powerpoint/2010/main" val="1398240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1E2F8-D5F3-8684-6853-F8BC39E3D19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D0FF7F7-6489-20A5-0DC9-39610D890EA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70D43C1-A624-10C5-6AF6-291537541CBD}"/>
              </a:ext>
            </a:extLst>
          </p:cNvPr>
          <p:cNvSpPr>
            <a:spLocks noGrp="1"/>
          </p:cNvSpPr>
          <p:nvPr>
            <p:ph type="body" idx="1"/>
          </p:nvPr>
        </p:nvSpPr>
        <p:spPr/>
        <p:txBody>
          <a:bodyPr/>
          <a:lstStyle/>
          <a:p>
            <a:r>
              <a:rPr lang="de-AT" dirty="0"/>
              <a:t>Die Binnenschifffahrt wird hauptsächlich von Massengütern dominiert. Dazu gehören beispielsweise Agrarprodukte, Erze, Kohle und Stahl. Insbesondere für die Stahlindustrie in Österreich (voestalpine mit Sitz in Linz an der Donau) ist die Binnenschifffahrt ein wichtiger Verkehrsträger.</a:t>
            </a:r>
          </a:p>
          <a:p>
            <a:endParaRPr lang="de-AT" dirty="0"/>
          </a:p>
          <a:p>
            <a:r>
              <a:rPr lang="de-AT" dirty="0"/>
              <a:t>Eine wichtige Tätigkeit der Binnenschifffahrt ist der Transport von Gefahrgut, das brennbare flüssige Güter wie Benzin und Heizöl, chemische Grundstoffe wie Methanol, Endprodukte wie Säuren und verflüssigte Gase wie Ammoniak umfasst aber auch trockene, gefährliche Güter, die in loser Schüttung transportiert werden. Sicherheitsnormen und –</a:t>
            </a:r>
            <a:r>
              <a:rPr lang="de-AT" dirty="0" err="1"/>
              <a:t>standards</a:t>
            </a:r>
            <a:r>
              <a:rPr lang="de-AT" dirty="0"/>
              <a:t> sind für diesen Transport unerlässlich. </a:t>
            </a:r>
            <a:br>
              <a:rPr lang="de-AT" dirty="0"/>
            </a:br>
            <a:endParaRPr lang="de-AT" dirty="0"/>
          </a:p>
          <a:p>
            <a:r>
              <a:rPr lang="de-AT" dirty="0"/>
              <a:t>Die Beförderung von Containern per Binnenschiff hat sich in den letzten Jahren mehr als verdoppelt. Ein Großteil des Container- und </a:t>
            </a:r>
            <a:r>
              <a:rPr lang="de-AT" dirty="0" err="1"/>
              <a:t>Hinterlandverkehrs</a:t>
            </a:r>
            <a:r>
              <a:rPr lang="de-AT" dirty="0"/>
              <a:t> wird am Rhein und über die ZARA-Häfen (</a:t>
            </a:r>
            <a:r>
              <a:rPr lang="de-AT" dirty="0" err="1"/>
              <a:t>Zeebrügge</a:t>
            </a:r>
            <a:r>
              <a:rPr lang="de-AT" dirty="0"/>
              <a:t>, Antwerpen, Rotterdam, Amsterdam) abgewickelt.</a:t>
            </a:r>
          </a:p>
          <a:p>
            <a:endParaRPr lang="de-AT" dirty="0"/>
          </a:p>
          <a:p>
            <a:r>
              <a:rPr lang="de-AT" b="0" i="0" dirty="0">
                <a:solidFill>
                  <a:srgbClr val="374151"/>
                </a:solidFill>
                <a:effectLst/>
                <a:latin typeface="Söhne"/>
              </a:rPr>
              <a:t>Binnenschiffe eignen sich aufgrund ihrer Abmessungen besonders gut für den Transport von schweren oder sperrigen Ladungen. Diese Schiffe können Punktbelastungen von über 40 Tonnen pro Quadratmeter oder Stückgewichte bis zu 1.000 Tonnen standhalten. Der Transport von Schwergut auf dem Wasser bietet klare Vorteile: Die Infrastruktur wird nicht beschädigt und es müssen keine Hindernisse wie Laternen oder Bäume im Vorfeld entfernt werden, wie es beim Lkw-Verkehr der Fall wäre. Vermehrt werden auf Wasserstraßen beispielsweise Turbinen oder Rotorblätter für Windkraftanlagen transportiert. Die steigenden Zahlen von Schwerguttransporten auf Binnenschiffen in den letzten Jahren belegen diesen Trend.</a:t>
            </a:r>
          </a:p>
          <a:p>
            <a:br>
              <a:rPr lang="de-AT" dirty="0"/>
            </a:br>
            <a:r>
              <a:rPr lang="de-AT" b="0" i="0" dirty="0">
                <a:solidFill>
                  <a:srgbClr val="374151"/>
                </a:solidFill>
                <a:effectLst/>
                <a:latin typeface="Söhne"/>
              </a:rPr>
              <a:t>RoRo-Schiffe sind spezielle Schiffe, die bewegliche Güter transportieren, bei dem die Ladung auf das Schiff gefahren wird (Roll-on-roll-off). Dabei handelt es sich meist um eine Kombination aus Fahrzeugen wie Pkw oder Lkw oder Zügen, die selbst an Bord der Schiffe fahren können aber auch um Ladeeinheiten, die mit Zugmaschinen an Bord gerollt werden. RoRo-Schiffe besitzen befahrbare Decks und meist variable Deckhöhen, um den Laderaum flexibler zu nutzen. RoRo-Schiffe sind vor allem für die Automobilindustrie von Bedeutung. </a:t>
            </a:r>
          </a:p>
          <a:p>
            <a:endParaRPr lang="de-AT" dirty="0"/>
          </a:p>
          <a:p>
            <a:r>
              <a:rPr lang="de-AT" dirty="0"/>
              <a:t>Quelle:</a:t>
            </a:r>
          </a:p>
          <a:p>
            <a:r>
              <a:rPr lang="de-AT" dirty="0"/>
              <a:t>BDB (2025): https://www.binnenschiff.de/system-wasserstrasse/gueterschifffahrt/; Abruf 18.03.2025</a:t>
            </a:r>
          </a:p>
          <a:p>
            <a:r>
              <a:rPr lang="de-AT" altLang="de-DE" baseline="0" dirty="0"/>
              <a:t>Viadonau (2019): </a:t>
            </a:r>
            <a:r>
              <a:rPr lang="de-DE" altLang="de-DE" sz="1200" dirty="0">
                <a:solidFill>
                  <a:schemeClr val="accent1"/>
                </a:solidFill>
              </a:rPr>
              <a:t>Handbuch der Donauschifffahrt </a:t>
            </a:r>
            <a:r>
              <a:rPr lang="de-AT" altLang="de-DE" sz="1200" dirty="0">
                <a:solidFill>
                  <a:schemeClr val="accent1"/>
                </a:solidFill>
              </a:rPr>
              <a:t>S. 161 ff.</a:t>
            </a:r>
            <a:endParaRPr lang="de-AT" dirty="0"/>
          </a:p>
          <a:p>
            <a:endParaRPr lang="de-AT" dirty="0"/>
          </a:p>
          <a:p>
            <a:endParaRPr lang="de-AT" dirty="0"/>
          </a:p>
          <a:p>
            <a:r>
              <a:rPr lang="de-AT" dirty="0"/>
              <a:t>Bildquelle:</a:t>
            </a:r>
          </a:p>
          <a:p>
            <a:r>
              <a:rPr lang="de-AT" dirty="0"/>
              <a:t>https://www.flaticon.com/de/kostenlose-icons/mehl; Mehl Icons erstellt von </a:t>
            </a:r>
            <a:r>
              <a:rPr lang="de-AT" dirty="0" err="1"/>
              <a:t>Freepik</a:t>
            </a:r>
            <a:r>
              <a:rPr lang="de-AT" dirty="0"/>
              <a:t> – Flaticon; Abruf 07.02.2025</a:t>
            </a:r>
          </a:p>
          <a:p>
            <a:r>
              <a:rPr lang="de-AT" dirty="0"/>
              <a:t>https://www.flaticon.com/de/kostenlose-icons/gefahrgut; Gefahrgut Icons erstellt von </a:t>
            </a:r>
            <a:r>
              <a:rPr lang="de-AT" dirty="0" err="1"/>
              <a:t>surang</a:t>
            </a:r>
            <a:r>
              <a:rPr lang="de-AT" dirty="0"/>
              <a:t> – Flaticon</a:t>
            </a:r>
            <a:r>
              <a:rPr lang="en-US" dirty="0"/>
              <a:t>; </a:t>
            </a:r>
            <a:r>
              <a:rPr lang="en-US" dirty="0" err="1"/>
              <a:t>Abruf</a:t>
            </a:r>
            <a:r>
              <a:rPr lang="en-US" dirty="0"/>
              <a:t> 19.04.2024</a:t>
            </a:r>
            <a:endParaRPr lang="de-AT" dirty="0"/>
          </a:p>
          <a:p>
            <a:r>
              <a:rPr lang="de-AT" dirty="0"/>
              <a:t>https://www.flaticon.com/de/kostenlose-icons/container; Container Icons erstellt von </a:t>
            </a:r>
            <a:r>
              <a:rPr lang="de-AT" dirty="0" err="1"/>
              <a:t>Freepik</a:t>
            </a:r>
            <a:r>
              <a:rPr lang="de-AT" dirty="0"/>
              <a:t> – Flaticon; Abruf 07.02.2025</a:t>
            </a:r>
          </a:p>
          <a:p>
            <a:r>
              <a:rPr lang="de-AT" dirty="0"/>
              <a:t>https://www.flaticon.com/de/kostenlose-icons/metall; Metall Icons erstellt von </a:t>
            </a:r>
            <a:r>
              <a:rPr lang="de-AT" dirty="0" err="1"/>
              <a:t>surang</a:t>
            </a:r>
            <a:r>
              <a:rPr lang="de-AT" dirty="0"/>
              <a:t> – Flaticon; Abruf 07.02.2025</a:t>
            </a:r>
          </a:p>
          <a:p>
            <a:r>
              <a:rPr lang="en-US" dirty="0"/>
              <a:t>https://www.flaticon.com/free-icons/ferry-boat; Ferry boat icons created by </a:t>
            </a:r>
            <a:r>
              <a:rPr lang="en-US" dirty="0" err="1"/>
              <a:t>Freepik</a:t>
            </a:r>
            <a:r>
              <a:rPr lang="en-US" dirty="0"/>
              <a:t> – </a:t>
            </a:r>
            <a:r>
              <a:rPr lang="en-US" dirty="0" err="1"/>
              <a:t>Flaticon</a:t>
            </a:r>
            <a:r>
              <a:rPr lang="en-US" dirty="0"/>
              <a:t>; </a:t>
            </a:r>
            <a:r>
              <a:rPr lang="en-US" dirty="0" err="1"/>
              <a:t>Abruf</a:t>
            </a:r>
            <a:r>
              <a:rPr lang="en-US" dirty="0"/>
              <a:t> 19.04.2024</a:t>
            </a:r>
            <a:endParaRPr lang="de-AT" dirty="0"/>
          </a:p>
          <a:p>
            <a:endParaRPr lang="de-AT" dirty="0"/>
          </a:p>
        </p:txBody>
      </p:sp>
      <p:sp>
        <p:nvSpPr>
          <p:cNvPr id="4" name="Kopfzeilenplatzhalter 3">
            <a:extLst>
              <a:ext uri="{FF2B5EF4-FFF2-40B4-BE49-F238E27FC236}">
                <a16:creationId xmlns:a16="http://schemas.microsoft.com/office/drawing/2014/main" id="{6B645D36-9BF5-B2C2-817E-9977F6876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BDAD4C3-46A9-7005-598D-BD8D9559A2AA}"/>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B08042B6-5E1A-14FF-A3B9-425CBA1796D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942B214-5032-FDBE-861C-2F74A4FFA3EA}"/>
              </a:ext>
            </a:extLst>
          </p:cNvPr>
          <p:cNvSpPr>
            <a:spLocks noGrp="1"/>
          </p:cNvSpPr>
          <p:nvPr>
            <p:ph type="sldNum" sz="quarter" idx="5"/>
          </p:nvPr>
        </p:nvSpPr>
        <p:spPr/>
        <p:txBody>
          <a:bodyPr/>
          <a:lstStyle/>
          <a:p>
            <a:fld id="{9B1635B3-DF70-4CFD-87CA-EB6AFDCA10EE}" type="slidenum">
              <a:rPr lang="de-AT" smtClean="0"/>
              <a:t>34</a:t>
            </a:fld>
            <a:endParaRPr lang="de-AT"/>
          </a:p>
        </p:txBody>
      </p:sp>
    </p:spTree>
    <p:extLst>
      <p:ext uri="{BB962C8B-B14F-4D97-AF65-F5344CB8AC3E}">
        <p14:creationId xmlns:p14="http://schemas.microsoft.com/office/powerpoint/2010/main" val="35490602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CF875-1DC1-2CCB-336B-D84316F08CF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73B0E0-D45E-87E2-1011-466B3E4EE9D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6308BCF-D15C-249E-E15F-3F870BD74418}"/>
              </a:ext>
            </a:extLst>
          </p:cNvPr>
          <p:cNvSpPr>
            <a:spLocks noGrp="1"/>
          </p:cNvSpPr>
          <p:nvPr>
            <p:ph type="body" idx="1"/>
          </p:nvPr>
        </p:nvSpPr>
        <p:spPr/>
        <p:txBody>
          <a:bodyPr/>
          <a:lstStyle/>
          <a:p>
            <a:r>
              <a:rPr lang="de-AT" dirty="0"/>
              <a:t>Wenn es um den Transport besonders großer und schwerer Güter geht – also sogenannter High &amp; Heavy-Transporte – bietet das Binnenschiff eine Reihe von Vorteilen, die andere Verkehrsträger kaum erreichen können.</a:t>
            </a:r>
          </a:p>
          <a:p>
            <a:endParaRPr lang="de-AT" dirty="0"/>
          </a:p>
          <a:p>
            <a:r>
              <a:rPr lang="de-AT" dirty="0"/>
              <a:t>Die enorme Ladekapazität: ideal für Maschinen, Bauteile oder Industrieanlagen, die für Lkw oder Bahn zu groß sind.</a:t>
            </a:r>
          </a:p>
          <a:p>
            <a:r>
              <a:rPr lang="de-AT" dirty="0"/>
              <a:t>24/7 einsatzfähig: Im Gegensatz zum Straßentransport, der oft durch Fahrverbote oder Ruhezeiten eingeschränkt ist, kann ein Schiff rund um die Uhr fahren – ohne Pausen, ohne Staus.</a:t>
            </a:r>
          </a:p>
          <a:p>
            <a:r>
              <a:rPr lang="de-AT" dirty="0"/>
              <a:t>Keine Infrastrukturkosten: Straßen müssen nicht verstärkt, Brücken nicht angepasst werden. Die Wasserstraßen sind bereits vorhanden und können ohne zusätzliche Baukosten genutzt werden.</a:t>
            </a:r>
          </a:p>
          <a:p>
            <a:r>
              <a:rPr lang="de-AT" dirty="0"/>
              <a:t>Keine Genehmigungen oder Begleitfahrzeuge nötig: Während Schwertransporte auf der Straße oft langwierige Genehmigungsverfahren und Polizeibegleitung erfordern, kann ein Schiff diese Güter im Normalfall als Regelladung bewegen – ohne Genehmigungen und Sperren.</a:t>
            </a:r>
          </a:p>
          <a:p>
            <a:r>
              <a:rPr lang="de-AT" dirty="0"/>
              <a:t>Umweltfreundlich: Der Transport per Schiff verursacht deutlich weniger CO₂ als Lkw oder Flugzeug. Gerade bei großen Distanzen und schweren Lasten ist das ein echter Vorteil für die Nachhaltigkeit.</a:t>
            </a:r>
          </a:p>
          <a:p>
            <a:endParaRPr lang="de-AT" dirty="0"/>
          </a:p>
          <a:p>
            <a:r>
              <a:rPr lang="de-AT" dirty="0"/>
              <a:t>Quelle:</a:t>
            </a:r>
          </a:p>
          <a:p>
            <a:r>
              <a:rPr lang="de-AT" dirty="0"/>
              <a:t>Viadonau (2025): https://www.viadonau.org/wirtschaft/donaulogistik/high-heavy-transporte; Abruf 10.07.2025</a:t>
            </a:r>
          </a:p>
          <a:p>
            <a:endParaRPr lang="de-AT" dirty="0"/>
          </a:p>
          <a:p>
            <a:r>
              <a:rPr lang="de-AT" dirty="0"/>
              <a:t>Bild: Felbermayr</a:t>
            </a:r>
          </a:p>
          <a:p>
            <a:endParaRPr lang="de-AT" dirty="0"/>
          </a:p>
        </p:txBody>
      </p:sp>
      <p:sp>
        <p:nvSpPr>
          <p:cNvPr id="4" name="Kopfzeilenplatzhalter 3">
            <a:extLst>
              <a:ext uri="{FF2B5EF4-FFF2-40B4-BE49-F238E27FC236}">
                <a16:creationId xmlns:a16="http://schemas.microsoft.com/office/drawing/2014/main" id="{FC838232-47F6-ECC6-7D7A-0F9936C1595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20BCDF0-E0C4-ED0F-541C-1948EABDA3A9}"/>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50E88C54-EA73-3BEF-9F21-F23DFF8F694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FC8F81-553C-6095-BC29-CB4C3DF10611}"/>
              </a:ext>
            </a:extLst>
          </p:cNvPr>
          <p:cNvSpPr>
            <a:spLocks noGrp="1"/>
          </p:cNvSpPr>
          <p:nvPr>
            <p:ph type="sldNum" sz="quarter" idx="5"/>
          </p:nvPr>
        </p:nvSpPr>
        <p:spPr/>
        <p:txBody>
          <a:bodyPr/>
          <a:lstStyle/>
          <a:p>
            <a:fld id="{9B1635B3-DF70-4CFD-87CA-EB6AFDCA10EE}" type="slidenum">
              <a:rPr lang="de-AT" smtClean="0"/>
              <a:t>35</a:t>
            </a:fld>
            <a:endParaRPr lang="de-AT"/>
          </a:p>
        </p:txBody>
      </p:sp>
    </p:spTree>
    <p:extLst>
      <p:ext uri="{BB962C8B-B14F-4D97-AF65-F5344CB8AC3E}">
        <p14:creationId xmlns:p14="http://schemas.microsoft.com/office/powerpoint/2010/main" val="2757639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9FFD6-7DF9-C6CE-3CAC-0BD90C2C59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41BD2FA-F246-52EB-9003-3022F412AAC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3896D4D-A227-0890-0B05-883A6ED525E7}"/>
              </a:ext>
            </a:extLst>
          </p:cNvPr>
          <p:cNvSpPr>
            <a:spLocks noGrp="1"/>
          </p:cNvSpPr>
          <p:nvPr>
            <p:ph type="body" idx="1"/>
          </p:nvPr>
        </p:nvSpPr>
        <p:spPr/>
        <p:txBody>
          <a:bodyPr/>
          <a:lstStyle/>
          <a:p>
            <a:r>
              <a:rPr lang="de-AT"/>
              <a:t>Bild: Felbermayr</a:t>
            </a:r>
          </a:p>
        </p:txBody>
      </p:sp>
      <p:sp>
        <p:nvSpPr>
          <p:cNvPr id="4" name="Kopfzeilenplatzhalter 3">
            <a:extLst>
              <a:ext uri="{FF2B5EF4-FFF2-40B4-BE49-F238E27FC236}">
                <a16:creationId xmlns:a16="http://schemas.microsoft.com/office/drawing/2014/main" id="{086CCA51-560C-CC14-5645-C68A4AC5C58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54E1C74-9A4C-424A-B079-F38B5C7D624B}"/>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BC196A7B-BDEE-82D8-07F6-E38ECC1CEFD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6F62F16-8248-2A27-5C67-A38003460860}"/>
              </a:ext>
            </a:extLst>
          </p:cNvPr>
          <p:cNvSpPr>
            <a:spLocks noGrp="1"/>
          </p:cNvSpPr>
          <p:nvPr>
            <p:ph type="sldNum" sz="quarter" idx="5"/>
          </p:nvPr>
        </p:nvSpPr>
        <p:spPr/>
        <p:txBody>
          <a:bodyPr/>
          <a:lstStyle/>
          <a:p>
            <a:fld id="{9B1635B3-DF70-4CFD-87CA-EB6AFDCA10EE}" type="slidenum">
              <a:rPr lang="de-AT" smtClean="0"/>
              <a:t>36</a:t>
            </a:fld>
            <a:endParaRPr lang="de-AT"/>
          </a:p>
        </p:txBody>
      </p:sp>
    </p:spTree>
    <p:extLst>
      <p:ext uri="{BB962C8B-B14F-4D97-AF65-F5344CB8AC3E}">
        <p14:creationId xmlns:p14="http://schemas.microsoft.com/office/powerpoint/2010/main" val="15088466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0D324-BEFA-8B08-099E-9A199F92BD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5FEF866-4B5B-6CF3-15F0-11201D003F6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9BD1739-D2BF-2DC1-C910-96B6640CEA05}"/>
              </a:ext>
            </a:extLst>
          </p:cNvPr>
          <p:cNvSpPr>
            <a:spLocks noGrp="1"/>
          </p:cNvSpPr>
          <p:nvPr>
            <p:ph type="body" idx="1"/>
          </p:nvPr>
        </p:nvSpPr>
        <p:spPr/>
        <p:txBody>
          <a:bodyPr/>
          <a:lstStyle/>
          <a:p>
            <a:r>
              <a:rPr lang="de-AT" dirty="0"/>
              <a:t>Think-Pair-Share: Alleine (Think), zu zweit oder zu dritt (Pair), dann Diskussionsergebnisse im Plenum präsentieren (Share)</a:t>
            </a:r>
          </a:p>
          <a:p>
            <a:endParaRPr lang="de-AT" dirty="0"/>
          </a:p>
          <a:p>
            <a:r>
              <a:rPr lang="de-AT" dirty="0"/>
              <a:t>Dauer: ca. 15–20 Minuten</a:t>
            </a:r>
          </a:p>
          <a:p>
            <a:r>
              <a:rPr lang="de-AT" dirty="0"/>
              <a:t>Sozialform: Einzelarbeit → Partner- oder Kleingruppenarbeit → Plenumsdiskussion</a:t>
            </a:r>
          </a:p>
          <a:p>
            <a:endParaRPr lang="de-AT" dirty="0"/>
          </a:p>
          <a:p>
            <a:r>
              <a:rPr lang="de-AT" dirty="0"/>
              <a:t>Mögliche Argumente (zur Unterstützung oder als Impuls)</a:t>
            </a:r>
          </a:p>
          <a:p>
            <a:r>
              <a:rPr lang="de-AT" dirty="0"/>
              <a:t>Niedriger Primärenergiebedarf: Binnenschiffe verbrauchen im Vergleich zu Lkw oder Zügen deutlich weniger Energie pro transportierter Tonne.</a:t>
            </a:r>
          </a:p>
          <a:p>
            <a:r>
              <a:rPr lang="de-AT" dirty="0"/>
              <a:t>Geringste externe Kosten: Weniger Luftverschmutzung, Lärm, CO₂-Ausstoß und Infrastrukturverschleiß.</a:t>
            </a:r>
          </a:p>
          <a:p>
            <a:r>
              <a:rPr lang="de-AT" dirty="0"/>
              <a:t>Kaum Unfälle: Sehr hohe Sicherheit im Vergleich zu Straße und Schiene.</a:t>
            </a:r>
          </a:p>
          <a:p>
            <a:r>
              <a:rPr lang="de-AT" dirty="0"/>
              <a:t>Große Transportmengen möglich: Ein Schiff ersetzt viele Lkw.</a:t>
            </a:r>
          </a:p>
          <a:p>
            <a:r>
              <a:rPr lang="de-AT" dirty="0"/>
              <a:t>Nutzung bestehender natürlicher Infrastruktur: Flüsse und Kanäle sind bereits vorhanden.</a:t>
            </a:r>
          </a:p>
          <a:p>
            <a:r>
              <a:rPr lang="de-AT" dirty="0"/>
              <a:t>Langfristig kostengünstig: Besonders bei Massengütern und langen Strecken.</a:t>
            </a:r>
          </a:p>
          <a:p>
            <a:endParaRPr lang="de-AT" dirty="0"/>
          </a:p>
          <a:p>
            <a:r>
              <a:rPr lang="de-AT" dirty="0"/>
              <a:t>Lernziele:</a:t>
            </a:r>
          </a:p>
          <a:p>
            <a:r>
              <a:rPr lang="de-AT" dirty="0"/>
              <a:t>Die </a:t>
            </a:r>
            <a:r>
              <a:rPr lang="de-AT" dirty="0" err="1"/>
              <a:t>Schüler:innen</a:t>
            </a:r>
            <a:r>
              <a:rPr lang="de-AT" dirty="0"/>
              <a:t> analysieren die ökologischen und ökonomischen Vorteile der Binnenschifffahrt im Vergleich zu anderen Verkehrsträgern.</a:t>
            </a:r>
          </a:p>
          <a:p>
            <a:r>
              <a:rPr lang="de-AT" dirty="0"/>
              <a:t>Die </a:t>
            </a:r>
            <a:r>
              <a:rPr lang="de-AT" dirty="0" err="1"/>
              <a:t>Schüler:innen</a:t>
            </a:r>
            <a:r>
              <a:rPr lang="de-AT" dirty="0"/>
              <a:t> argumentieren sachlich und begründet für oder gegen eine stärkere Nutzung der Wasserstraße im Güterverkehr.</a:t>
            </a:r>
          </a:p>
          <a:p>
            <a:r>
              <a:rPr lang="de-AT" dirty="0"/>
              <a:t>Die </a:t>
            </a:r>
            <a:r>
              <a:rPr lang="de-AT" dirty="0" err="1"/>
              <a:t>Schüler:innen</a:t>
            </a:r>
            <a:r>
              <a:rPr lang="de-AT" dirty="0"/>
              <a:t> reflektieren, welche politischen und gesellschaftlichen Rahmenbedingungen die Nutzung der Binnenschifffahrt beeinflussen.</a:t>
            </a:r>
          </a:p>
          <a:p>
            <a:r>
              <a:rPr lang="de-AT" dirty="0"/>
              <a:t>Die </a:t>
            </a:r>
            <a:r>
              <a:rPr lang="de-AT" dirty="0" err="1"/>
              <a:t>Schüler:innen</a:t>
            </a:r>
            <a:r>
              <a:rPr lang="de-AT" dirty="0"/>
              <a:t> präsentieren ihre Ergebnisse strukturiert und verständlich im Plenum und setzen sich mit anderen Perspektiven auseinander.</a:t>
            </a:r>
          </a:p>
        </p:txBody>
      </p:sp>
      <p:sp>
        <p:nvSpPr>
          <p:cNvPr id="4" name="Kopfzeilenplatzhalter 3">
            <a:extLst>
              <a:ext uri="{FF2B5EF4-FFF2-40B4-BE49-F238E27FC236}">
                <a16:creationId xmlns:a16="http://schemas.microsoft.com/office/drawing/2014/main" id="{4A38F138-3D1F-01F1-7E3F-3B9879FB3C5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6BA6AA-F772-E6BB-A21F-75C5353202AA}"/>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2C2FBCE4-1D48-A200-978B-57749302D91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8EFE44D-508D-C109-D091-340ACEB830D6}"/>
              </a:ext>
            </a:extLst>
          </p:cNvPr>
          <p:cNvSpPr>
            <a:spLocks noGrp="1"/>
          </p:cNvSpPr>
          <p:nvPr>
            <p:ph type="sldNum" sz="quarter" idx="5"/>
          </p:nvPr>
        </p:nvSpPr>
        <p:spPr/>
        <p:txBody>
          <a:bodyPr/>
          <a:lstStyle/>
          <a:p>
            <a:fld id="{9B1635B3-DF70-4CFD-87CA-EB6AFDCA10EE}" type="slidenum">
              <a:rPr lang="de-AT" smtClean="0"/>
              <a:t>37</a:t>
            </a:fld>
            <a:endParaRPr lang="de-AT"/>
          </a:p>
        </p:txBody>
      </p:sp>
    </p:spTree>
    <p:extLst>
      <p:ext uri="{BB962C8B-B14F-4D97-AF65-F5344CB8AC3E}">
        <p14:creationId xmlns:p14="http://schemas.microsoft.com/office/powerpoint/2010/main" val="13726347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426D4-0902-5F6C-030F-C37ED10934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22C5742-D1DD-AC3E-B815-E0F8684F208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4D3456F-97C2-F257-ED01-CF08C55C63D4}"/>
              </a:ext>
            </a:extLst>
          </p:cNvPr>
          <p:cNvSpPr>
            <a:spLocks noGrp="1"/>
          </p:cNvSpPr>
          <p:nvPr>
            <p:ph type="body" idx="1"/>
          </p:nvPr>
        </p:nvSpPr>
        <p:spPr/>
        <p:txBody>
          <a:bodyPr/>
          <a:lstStyle/>
          <a:p>
            <a:r>
              <a:rPr lang="de-AT" dirty="0"/>
              <a:t>Maßnahmen, um die Nachhaltigkeit und Nutzbarkeit der Binnenschifffahrt weiter voranzutreiben:</a:t>
            </a:r>
          </a:p>
          <a:p>
            <a:r>
              <a:rPr lang="de-AT" dirty="0"/>
              <a:t>Retrofitting bezeichnet den Prozess, bei dem bestehende Schiffe mit moderner Technologie ausgestattet werden, um ihre Wettbewerbsfähigkeit zu erhalten, Kraftstoff zu sparen und umweltfreundlicher zu werden. Ein Beispiel dafür ist die Umrüstung der "MSC Flaminia" durch die Reederei NSB nach einem Brand. Durch die Installation eines neuen Bugwulsts und Propellers konnte der Kraftstoffverbrauch um bis zu zwölf Prozent reduziert werden. Das Retrofitting dient auch als Demonstration, dass ältere Schiffe mit modernem Design und Effizienz mit neuen Schiffen konkurrieren können.</a:t>
            </a:r>
          </a:p>
          <a:p>
            <a:r>
              <a:rPr lang="de-AT" dirty="0"/>
              <a:t>Digitalisierung: Durch den Einsatz moderner Technologien wie automatisierte Systeme, Telematik und Datenanalyse können Effizienzsteigerungen und Emissionsreduktionen erzielt werden. Die digitale Vernetzung von Schiffen und Häfen ermöglicht beispielsweise eine optimierte Routenplanung, eine verbesserte Ladungsverfolgung und eine effizientere Nutzung von Ressourcen wie Treibstoff. Die Digitalisierung trägt zur Steigerung der Effizienz, Kostensenkung und Umweltentlastung in der Binnenschifffahrt bei.</a:t>
            </a:r>
          </a:p>
          <a:p>
            <a:r>
              <a:rPr lang="de-AT" dirty="0"/>
              <a:t>Gewässervernetzungen unterstützt eine verstärkte Nutzbarkeit der Binnenschifffahrt, dabei geht es um die Verbesserung der Wasserstraßeninfrastruktur und die Schaffung effizienter Verbindungen zwischen verschiedenen Gewässern. Das Ziel ist es, den Transport von Gütern auf Binnenschiffen zu erleichtern und gleichzeitig die Umweltauswirkungen zu minimieren. Dies wird durch die Optimierung von Wasserstraßen, den Ausbau von Schleusen und die Reduzierung von Engpässen erreicht, was zu kürzeren Transportzeiten, geringerem Energieverbrauch und weniger CO2-Emissionen führt.</a:t>
            </a:r>
          </a:p>
          <a:p>
            <a:r>
              <a:rPr lang="de-AT" dirty="0"/>
              <a:t>Der Einsatz von umweltfreundlichen Kraftstoffen, Umstieg auf alternative Antriebssysteme wie Elektromobilität oder Wasserstoffantrieb tragen zu einer nachhaltigen Binnenschifffahrt bei. </a:t>
            </a:r>
          </a:p>
          <a:p>
            <a:r>
              <a:rPr lang="de-AT" dirty="0"/>
              <a:t>Die Erschließung neuer Märkte und Marktsegmente (z.B. Containertransport) kann den Anteil der Binnenschifffahrt am Gesamtverkehr erhöhen.</a:t>
            </a:r>
          </a:p>
          <a:p>
            <a:endParaRPr lang="de-AT" dirty="0"/>
          </a:p>
          <a:p>
            <a:r>
              <a:rPr lang="de-AT" dirty="0"/>
              <a:t>Quelle:</a:t>
            </a:r>
          </a:p>
          <a:p>
            <a:r>
              <a:rPr lang="de-AT" dirty="0"/>
              <a:t>Bundesanstalt für Wasserbau (2017): Kolloquium Wasserbauliche Herausforderungen an den Binnenschifffahrtsstraßen, https://izw.baw.de/</a:t>
            </a:r>
            <a:r>
              <a:rPr lang="de-AT" dirty="0" err="1"/>
              <a:t>publikationen</a:t>
            </a:r>
            <a:r>
              <a:rPr lang="de-AT" dirty="0"/>
              <a:t>/</a:t>
            </a:r>
            <a:r>
              <a:rPr lang="de-AT" dirty="0" err="1"/>
              <a:t>kolloquien</a:t>
            </a:r>
            <a:r>
              <a:rPr lang="de-AT" dirty="0"/>
              <a:t>/0/02_Kempmann-Kriedel_Rusche-Pauli-Georges_Herausforderungen....</a:t>
            </a:r>
            <a:r>
              <a:rPr lang="de-AT" dirty="0" err="1"/>
              <a:t>pdf</a:t>
            </a:r>
            <a:r>
              <a:rPr lang="de-AT" dirty="0"/>
              <a:t>; Abruf: 18.03.2025</a:t>
            </a:r>
          </a:p>
          <a:p>
            <a:r>
              <a:rPr lang="de-AT" dirty="0"/>
              <a:t>Verband deutscher Reeder (2016): https://www.reederverband.de/sites/default/files/publikationen/deutsche_seeschifffahrt/deutsche_seeschifffahrt_2016_-_umweltspecial.pdf; Abruf 18.03.2025</a:t>
            </a:r>
          </a:p>
          <a:p>
            <a:r>
              <a:rPr lang="de-AT" dirty="0"/>
              <a:t>Heinzelmann, Christoph / Bödefeld, Jörg / Duric, </a:t>
            </a:r>
            <a:r>
              <a:rPr lang="de-AT" dirty="0" err="1"/>
              <a:t>Zorana</a:t>
            </a:r>
            <a:r>
              <a:rPr lang="de-AT" dirty="0"/>
              <a:t> (2020): Digitalisierung im Verkehrswasserbau. Bautechnik, 97; In: https://doi.org/10.1002/bate.202000029; S. 441-444</a:t>
            </a:r>
          </a:p>
          <a:p>
            <a:endParaRPr lang="de-AT" dirty="0"/>
          </a:p>
          <a:p>
            <a:r>
              <a:rPr lang="de-AT" dirty="0"/>
              <a:t>Bildquelle:</a:t>
            </a:r>
          </a:p>
          <a:p>
            <a:r>
              <a:rPr lang="de-AT" dirty="0"/>
              <a:t>generiert mit KI (Microsoft Copilot) am 12.06.2025, Prompt: „Erstelle ein Bild eines futuristischen Frachtschiffs (geladene Container), das Visionen und Entwicklungstrends in der Binnenschifffahrt zeigt – mit Fokus auf moderne Technologien, Nachhaltigkeit und autonomes Navigieren. Urbanes Hafenumfeld entlang vom Fluss.“</a:t>
            </a:r>
          </a:p>
          <a:p>
            <a:endParaRPr lang="de-AT" dirty="0"/>
          </a:p>
        </p:txBody>
      </p:sp>
      <p:sp>
        <p:nvSpPr>
          <p:cNvPr id="4" name="Kopfzeilenplatzhalter 3">
            <a:extLst>
              <a:ext uri="{FF2B5EF4-FFF2-40B4-BE49-F238E27FC236}">
                <a16:creationId xmlns:a16="http://schemas.microsoft.com/office/drawing/2014/main" id="{4B6161CB-3C82-FC57-0ED9-5C92BD9B15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143DCA6-961A-78B6-77AB-BEEED1851284}"/>
              </a:ext>
            </a:extLst>
          </p:cNvPr>
          <p:cNvSpPr>
            <a:spLocks noGrp="1"/>
          </p:cNvSpPr>
          <p:nvPr>
            <p:ph type="dt" idx="1"/>
          </p:nvPr>
        </p:nvSpPr>
        <p:spPr/>
        <p:txBody>
          <a:bodyPr/>
          <a:lstStyle/>
          <a:p>
            <a:fld id="{6A94F0D5-E232-4360-8B8C-58EF9D3E6905}" type="datetime1">
              <a:rPr lang="de-AT" smtClean="0"/>
              <a:t>06.05.2026</a:t>
            </a:fld>
            <a:endParaRPr lang="de-AT"/>
          </a:p>
        </p:txBody>
      </p:sp>
      <p:sp>
        <p:nvSpPr>
          <p:cNvPr id="6" name="Fußzeilenplatzhalter 5">
            <a:extLst>
              <a:ext uri="{FF2B5EF4-FFF2-40B4-BE49-F238E27FC236}">
                <a16:creationId xmlns:a16="http://schemas.microsoft.com/office/drawing/2014/main" id="{7AC7DF8F-A218-D547-E54B-89028D1ED4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7F30640-7AE1-E386-3426-5BAEF36F4A21}"/>
              </a:ext>
            </a:extLst>
          </p:cNvPr>
          <p:cNvSpPr>
            <a:spLocks noGrp="1"/>
          </p:cNvSpPr>
          <p:nvPr>
            <p:ph type="sldNum" sz="quarter" idx="5"/>
          </p:nvPr>
        </p:nvSpPr>
        <p:spPr/>
        <p:txBody>
          <a:bodyPr/>
          <a:lstStyle/>
          <a:p>
            <a:fld id="{9B1635B3-DF70-4CFD-87CA-EB6AFDCA10EE}" type="slidenum">
              <a:rPr lang="de-AT" smtClean="0"/>
              <a:t>39</a:t>
            </a:fld>
            <a:endParaRPr lang="de-AT"/>
          </a:p>
        </p:txBody>
      </p:sp>
    </p:spTree>
    <p:extLst>
      <p:ext uri="{BB962C8B-B14F-4D97-AF65-F5344CB8AC3E}">
        <p14:creationId xmlns:p14="http://schemas.microsoft.com/office/powerpoint/2010/main" val="42110018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3DF7E-C9D3-319A-F0A0-033DB3B62B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D27BF7-10F9-09A8-337A-465BC1C1F72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BC86E68-0230-2AED-FB3B-D414365FEEBF}"/>
              </a:ext>
            </a:extLst>
          </p:cNvPr>
          <p:cNvSpPr>
            <a:spLocks noGrp="1"/>
          </p:cNvSpPr>
          <p:nvPr>
            <p:ph type="body" idx="1"/>
          </p:nvPr>
        </p:nvSpPr>
        <p:spPr/>
        <p:txBody>
          <a:bodyPr/>
          <a:lstStyle/>
          <a:p>
            <a:r>
              <a:rPr lang="de-AT" err="1"/>
              <a:t>Expert:innenrunde</a:t>
            </a:r>
            <a:r>
              <a:rPr lang="de-AT"/>
              <a:t> zur Donau – Wasserstraßen im Fokus</a:t>
            </a:r>
          </a:p>
          <a:p>
            <a:r>
              <a:rPr lang="de-AT"/>
              <a:t>Dauer: 30-40 Minuten (10 Min Recherchephase, 10–15 Min Kurzpräsentationen der Gruppen, 10–15 Min gemeinsame Abschlussdiskussion)</a:t>
            </a:r>
          </a:p>
          <a:p>
            <a:endParaRPr lang="de-AT"/>
          </a:p>
          <a:p>
            <a:r>
              <a:rPr lang="de-AT"/>
              <a:t>Die </a:t>
            </a:r>
            <a:r>
              <a:rPr lang="de-AT" err="1"/>
              <a:t>Schüler:innen</a:t>
            </a:r>
            <a:r>
              <a:rPr lang="de-AT"/>
              <a:t> arbeiten in Gruppen. Jede Gruppe bekommt ein Thema:</a:t>
            </a:r>
          </a:p>
          <a:p>
            <a:r>
              <a:rPr lang="de-AT"/>
              <a:t>Welche Rolle spielt der Gütertransport auf Wasserstraßen in der globalen Wirtschaft?</a:t>
            </a:r>
          </a:p>
          <a:p>
            <a:r>
              <a:rPr lang="de-AT"/>
              <a:t>Welche Vorteile bietet der Gütertransport auf Wasserstraßen im Vergleich zu anderen Verkehrsträgern?</a:t>
            </a:r>
          </a:p>
          <a:p>
            <a:r>
              <a:rPr lang="de-AT"/>
              <a:t>Welche bekannten europäischen Wasserstraßen gibt es außer der Donau noch und wie sind sie miteinander verbunden?</a:t>
            </a:r>
          </a:p>
          <a:p>
            <a:r>
              <a:rPr lang="de-AT"/>
              <a:t>Vor welchen aktuellen Problemen steht die Donau-Schifffahrt? </a:t>
            </a:r>
          </a:p>
          <a:p>
            <a:r>
              <a:rPr lang="de-AT"/>
              <a:t>Die Zukunft der Donau: Wie könnte man die Wasserstraße nachhaltiger machen?</a:t>
            </a:r>
          </a:p>
          <a:p>
            <a:endParaRPr lang="de-AT"/>
          </a:p>
          <a:p>
            <a:r>
              <a:rPr lang="de-AT"/>
              <a:t>Ablauf:</a:t>
            </a:r>
          </a:p>
          <a:p>
            <a:r>
              <a:rPr lang="de-AT"/>
              <a:t> Jede Gruppe recherchiert 10 Minuten im Internet, auch die Befragung von KI (z.B. ChatGPT) ist erlaubt.</a:t>
            </a:r>
          </a:p>
          <a:p>
            <a:r>
              <a:rPr lang="de-AT"/>
              <a:t> Anschließend stellt jede Gruppe ihr Thema in 2-3 Sätzen vor.</a:t>
            </a:r>
          </a:p>
          <a:p>
            <a:r>
              <a:rPr lang="de-AT"/>
              <a:t> Abschluss: Gemeinsame Diskussion zur Bedeutung von Wasserstraßen bzw. der Donau.</a:t>
            </a:r>
          </a:p>
          <a:p>
            <a:endParaRPr lang="de-AT"/>
          </a:p>
          <a:p>
            <a:r>
              <a:rPr lang="de-AT"/>
              <a:t>Lernziele:</a:t>
            </a:r>
          </a:p>
          <a:p>
            <a:r>
              <a:rPr lang="de-AT"/>
              <a:t>Die </a:t>
            </a:r>
            <a:r>
              <a:rPr lang="de-AT" err="1"/>
              <a:t>Schüler:innen</a:t>
            </a:r>
            <a:r>
              <a:rPr lang="de-AT"/>
              <a:t> diskutieren die Bedeutung von Wasserstraßen im Kontext nachhaltiger Mobilität und globaler Wirtschaft.</a:t>
            </a:r>
          </a:p>
          <a:p>
            <a:r>
              <a:rPr lang="de-AT"/>
              <a:t>Die </a:t>
            </a:r>
            <a:r>
              <a:rPr lang="de-AT" err="1"/>
              <a:t>Schüler:innen</a:t>
            </a:r>
            <a:r>
              <a:rPr lang="de-AT"/>
              <a:t> reflektieren, wie Infrastruktur, Umwelt und Handel miteinander verknüpft sind.</a:t>
            </a:r>
          </a:p>
          <a:p>
            <a:r>
              <a:rPr lang="de-AT"/>
              <a:t>Die </a:t>
            </a:r>
            <a:r>
              <a:rPr lang="de-AT" err="1"/>
              <a:t>Schüler:innen</a:t>
            </a:r>
            <a:r>
              <a:rPr lang="de-AT"/>
              <a:t> stärken ihre Teamarbeit, Medienkompetenz und Argumentationsfähigkeit.</a:t>
            </a:r>
          </a:p>
        </p:txBody>
      </p:sp>
      <p:sp>
        <p:nvSpPr>
          <p:cNvPr id="4" name="Kopfzeilenplatzhalter 3">
            <a:extLst>
              <a:ext uri="{FF2B5EF4-FFF2-40B4-BE49-F238E27FC236}">
                <a16:creationId xmlns:a16="http://schemas.microsoft.com/office/drawing/2014/main" id="{500C88DD-5C81-7435-00E1-490F3E11ADF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86B6A82-C03B-45FC-0A86-D4D9E31AE330}"/>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562E88C7-94BE-5D4B-9DAE-C806764949C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0C66E0-F9B3-864A-4EBE-554084D4BBA4}"/>
              </a:ext>
            </a:extLst>
          </p:cNvPr>
          <p:cNvSpPr>
            <a:spLocks noGrp="1"/>
          </p:cNvSpPr>
          <p:nvPr>
            <p:ph type="sldNum" sz="quarter" idx="5"/>
          </p:nvPr>
        </p:nvSpPr>
        <p:spPr/>
        <p:txBody>
          <a:bodyPr/>
          <a:lstStyle/>
          <a:p>
            <a:fld id="{9B1635B3-DF70-4CFD-87CA-EB6AFDCA10EE}" type="slidenum">
              <a:rPr lang="de-AT" smtClean="0"/>
              <a:t>40</a:t>
            </a:fld>
            <a:endParaRPr lang="de-AT"/>
          </a:p>
        </p:txBody>
      </p:sp>
    </p:spTree>
    <p:extLst>
      <p:ext uri="{BB962C8B-B14F-4D97-AF65-F5344CB8AC3E}">
        <p14:creationId xmlns:p14="http://schemas.microsoft.com/office/powerpoint/2010/main" val="41752277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43</a:t>
            </a:fld>
            <a:endParaRPr lang="de-AT"/>
          </a:p>
        </p:txBody>
      </p:sp>
    </p:spTree>
    <p:extLst>
      <p:ext uri="{BB962C8B-B14F-4D97-AF65-F5344CB8AC3E}">
        <p14:creationId xmlns:p14="http://schemas.microsoft.com/office/powerpoint/2010/main" val="23019813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A06B8-27F2-CEBD-9628-DB5A01C837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185DEA3-323E-70F3-892A-18A48F452A4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3310C88-79F8-4FA7-FCBF-FC20D6A47F63}"/>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CDE799B3-9CA8-EFF7-16F7-876A548144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648293-51B2-DE72-AA81-0D0E9B3D598F}"/>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9DB752AF-244A-B24D-4DCE-B5379728DC4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D7A97E-EF9D-F4FD-27B0-804418FB581F}"/>
              </a:ext>
            </a:extLst>
          </p:cNvPr>
          <p:cNvSpPr>
            <a:spLocks noGrp="1"/>
          </p:cNvSpPr>
          <p:nvPr>
            <p:ph type="sldNum" sz="quarter" idx="5"/>
          </p:nvPr>
        </p:nvSpPr>
        <p:spPr/>
        <p:txBody>
          <a:bodyPr/>
          <a:lstStyle/>
          <a:p>
            <a:fld id="{9B1635B3-DF70-4CFD-87CA-EB6AFDCA10EE}" type="slidenum">
              <a:rPr lang="de-AT" smtClean="0"/>
              <a:t>44</a:t>
            </a:fld>
            <a:endParaRPr lang="de-AT"/>
          </a:p>
        </p:txBody>
      </p:sp>
    </p:spTree>
    <p:extLst>
      <p:ext uri="{BB962C8B-B14F-4D97-AF65-F5344CB8AC3E}">
        <p14:creationId xmlns:p14="http://schemas.microsoft.com/office/powerpoint/2010/main" val="34072019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8D0BD-D73B-36A5-5321-5C7776304E8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1A31B3F-D9B0-8CD8-4203-5C8CEF2FFEBD}"/>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A6F316C-2181-9039-99A2-7A93F114387A}"/>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00E500DF-38F5-2223-9F0C-EC374AECFB6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87D66D-25B8-C637-2C63-B09460CB6A39}"/>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0298857C-C1D6-1CFE-010A-D96A7F730F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6C22B42-5502-8377-9D47-C953A0E00279}"/>
              </a:ext>
            </a:extLst>
          </p:cNvPr>
          <p:cNvSpPr>
            <a:spLocks noGrp="1"/>
          </p:cNvSpPr>
          <p:nvPr>
            <p:ph type="sldNum" sz="quarter" idx="5"/>
          </p:nvPr>
        </p:nvSpPr>
        <p:spPr/>
        <p:txBody>
          <a:bodyPr/>
          <a:lstStyle/>
          <a:p>
            <a:fld id="{9B1635B3-DF70-4CFD-87CA-EB6AFDCA10EE}" type="slidenum">
              <a:rPr lang="de-AT" smtClean="0"/>
              <a:t>45</a:t>
            </a:fld>
            <a:endParaRPr lang="de-AT"/>
          </a:p>
        </p:txBody>
      </p:sp>
    </p:spTree>
    <p:extLst>
      <p:ext uri="{BB962C8B-B14F-4D97-AF65-F5344CB8AC3E}">
        <p14:creationId xmlns:p14="http://schemas.microsoft.com/office/powerpoint/2010/main" val="421585163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5EBD2-573B-6C3B-8F0C-1215B4DF2F4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DBB894E-427C-5027-817F-BDB4AB1D996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94685BF-4103-47A4-8043-8214D93028EF}"/>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FD33B0C7-B2E6-3264-03E7-CA32FD855CF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CCEFD14-28CE-B48D-5937-8C43A4017B58}"/>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C49CA63B-6EA6-C90F-44A0-75F9AEE6B29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B99CFE-7AC6-1968-17E9-681BF45FFC55}"/>
              </a:ext>
            </a:extLst>
          </p:cNvPr>
          <p:cNvSpPr>
            <a:spLocks noGrp="1"/>
          </p:cNvSpPr>
          <p:nvPr>
            <p:ph type="sldNum" sz="quarter" idx="5"/>
          </p:nvPr>
        </p:nvSpPr>
        <p:spPr/>
        <p:txBody>
          <a:bodyPr/>
          <a:lstStyle/>
          <a:p>
            <a:fld id="{9B1635B3-DF70-4CFD-87CA-EB6AFDCA10EE}" type="slidenum">
              <a:rPr lang="de-AT" smtClean="0"/>
              <a:t>46</a:t>
            </a:fld>
            <a:endParaRPr lang="de-AT"/>
          </a:p>
        </p:txBody>
      </p:sp>
    </p:spTree>
    <p:extLst>
      <p:ext uri="{BB962C8B-B14F-4D97-AF65-F5344CB8AC3E}">
        <p14:creationId xmlns:p14="http://schemas.microsoft.com/office/powerpoint/2010/main" val="33863975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0.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4" name="Fußzeilenplatzhalter 2">
            <a:extLst>
              <a:ext uri="{FF2B5EF4-FFF2-40B4-BE49-F238E27FC236}">
                <a16:creationId xmlns:a16="http://schemas.microsoft.com/office/drawing/2014/main" id="{090DD66F-9C20-2C36-696A-0C684DE584D5}"/>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
        <p:nvSpPr>
          <p:cNvPr id="2" name="Fußzeilenplatzhalter 2">
            <a:extLst>
              <a:ext uri="{FF2B5EF4-FFF2-40B4-BE49-F238E27FC236}">
                <a16:creationId xmlns:a16="http://schemas.microsoft.com/office/drawing/2014/main" id="{8EFBD6DD-A96A-353D-25C4-60A05E059778}"/>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Fußzeilenplatzhalter 2">
            <a:extLst>
              <a:ext uri="{FF2B5EF4-FFF2-40B4-BE49-F238E27FC236}">
                <a16:creationId xmlns:a16="http://schemas.microsoft.com/office/drawing/2014/main" id="{ABCC457F-47FE-0230-B68B-0B6084067F2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D2BA50C8-369F-9C9C-C0CF-B1C8F164A7E3}"/>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C33E0E64-D56C-DA18-BC99-D53B26BFDF8E}"/>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4:</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a:xfrm>
            <a:off x="635070" y="272194"/>
            <a:ext cx="5913016" cy="365125"/>
          </a:xfrm>
        </p:spPr>
        <p:txBody>
          <a:bodyPr/>
          <a:lstStyle/>
          <a:p>
            <a:r>
              <a:rPr lang="de-AT"/>
              <a:t>Güterverkehr im Wandel – nachhaltig, digital und effizient</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a:xfrm>
            <a:off x="635070" y="272194"/>
            <a:ext cx="50108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a:xfrm>
            <a:off x="635069" y="272194"/>
            <a:ext cx="5581623"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a:xfrm>
            <a:off x="635069" y="272194"/>
            <a:ext cx="5299325" cy="365125"/>
          </a:xfrm>
        </p:spPr>
        <p:txBody>
          <a:bodyPr/>
          <a:lstStyle/>
          <a:p>
            <a:r>
              <a:rPr lang="de-AT">
                <a:cs typeface="Arial" panose="020B0604020202020204" pitchFamily="34" charset="0"/>
              </a:rPr>
              <a:t>Güterverkehr im Wandel – nachhaltig, digital und effizient</a:t>
            </a:r>
            <a:endParaRPr lang="de-AT"/>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a:xfrm>
            <a:off x="635070" y="272194"/>
            <a:ext cx="59252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10.xml"/><Relationship Id="rId3" Type="http://schemas.openxmlformats.org/officeDocument/2006/relationships/slideLayout" Target="../slideLayouts/slideLayout30.xml"/><Relationship Id="rId7" Type="http://schemas.openxmlformats.org/officeDocument/2006/relationships/slideLayout" Target="../slideLayouts/slideLayout70.xml"/><Relationship Id="rId12" Type="http://schemas.openxmlformats.org/officeDocument/2006/relationships/slideLayout" Target="../slideLayouts/slideLayout120.xml"/><Relationship Id="rId2" Type="http://schemas.openxmlformats.org/officeDocument/2006/relationships/slideLayout" Target="../slideLayouts/slideLayout20.xml"/><Relationship Id="rId1" Type="http://schemas.openxmlformats.org/officeDocument/2006/relationships/slideLayout" Target="../slideLayouts/slideLayout130.xml"/><Relationship Id="rId6" Type="http://schemas.openxmlformats.org/officeDocument/2006/relationships/slideLayout" Target="../slideLayouts/slideLayout60.xml"/><Relationship Id="rId11" Type="http://schemas.openxmlformats.org/officeDocument/2006/relationships/slideLayout" Target="../slideLayouts/slideLayout110.xml"/><Relationship Id="rId5" Type="http://schemas.openxmlformats.org/officeDocument/2006/relationships/slideLayout" Target="../slideLayouts/slideLayout50.xml"/><Relationship Id="rId10" Type="http://schemas.openxmlformats.org/officeDocument/2006/relationships/slideLayout" Target="../slideLayouts/slideLayout100.xml"/><Relationship Id="rId4" Type="http://schemas.openxmlformats.org/officeDocument/2006/relationships/slideLayout" Target="../slideLayouts/slideLayout40.xml"/><Relationship Id="rId9" Type="http://schemas.openxmlformats.org/officeDocument/2006/relationships/slideLayout" Target="../slideLayouts/slideLayout9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Güterverkehr im Wandel – nachhaltig, digital und effizient</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Güterverkehr im Wandel – nachhaltig, digital und effizient</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rewway.at/de/lehrmittel/"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610.xml"/><Relationship Id="rId7" Type="http://schemas.openxmlformats.org/officeDocument/2006/relationships/image" Target="../media/image6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slide" Target="slide150.xml"/><Relationship Id="rId5" Type="http://schemas.openxmlformats.org/officeDocument/2006/relationships/image" Target="../media/image6.png"/><Relationship Id="rId10" Type="http://schemas.openxmlformats.org/officeDocument/2006/relationships/image" Target="../media/image70.png"/><Relationship Id="rId4" Type="http://schemas.openxmlformats.org/officeDocument/2006/relationships/image" Target="../media/image50.png"/><Relationship Id="rId9" Type="http://schemas.openxmlformats.org/officeDocument/2006/relationships/slide" Target="slide37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2.xml"/><Relationship Id="rId16" Type="http://schemas.openxmlformats.org/officeDocument/2006/relationships/diagramColors" Target="../diagrams/colors3.xml"/><Relationship Id="rId1" Type="http://schemas.openxmlformats.org/officeDocument/2006/relationships/slideLayout" Target="../slideLayouts/slideLayout6.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9.svg"/><Relationship Id="rId7" Type="http://schemas.openxmlformats.org/officeDocument/2006/relationships/diagramColors" Target="../diagrams/colors4.xml"/><Relationship Id="rId2" Type="http://schemas.openxmlformats.org/officeDocument/2006/relationships/notesSlide" Target="../notesSlides/notesSlide4.xml"/><Relationship Id="rId1" Type="http://schemas.openxmlformats.org/officeDocument/2006/relationships/slideLayout" Target="../slideLayouts/slideLayout9.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9.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9.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chart" Target="../charts/chart2.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play.google.com/store/apps/details?id=com.PieLab.Logistify"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6.sv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image" Target="../media/image16.sv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play.google.com/store/apps/details?id=com.PieLab.Logistify" TargetMode="Externa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3.xml"/><Relationship Id="rId1" Type="http://schemas.openxmlformats.org/officeDocument/2006/relationships/video" Target="https://www.youtube.com/embed/aUJGdZbdn3k?feature=oembed" TargetMode="External"/><Relationship Id="rId5" Type="http://schemas.openxmlformats.org/officeDocument/2006/relationships/hyperlink" Target="https://youtu.be/aUJGdZbdn3k?si=iSCS81U93fgemFx4" TargetMode="External"/><Relationship Id="rId4" Type="http://schemas.openxmlformats.org/officeDocument/2006/relationships/image" Target="../media/image35.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3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hyperlink" Target="http://creativecommons.org/licenses/by/4.0/deed.de" TargetMode="External"/><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34.xml"/><Relationship Id="rId1" Type="http://schemas.openxmlformats.org/officeDocument/2006/relationships/slideLayout" Target="../slideLayouts/slideLayout7.xml"/><Relationship Id="rId5" Type="http://schemas.openxmlformats.org/officeDocument/2006/relationships/hyperlink" Target="https://rewway.at/de/seiten/vermitteln" TargetMode="External"/><Relationship Id="rId4" Type="http://schemas.openxmlformats.org/officeDocument/2006/relationships/hyperlink" Target="http://www.rewway.at/de/lehrmittel/" TargetMode="Externa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61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a:t>Lehrunterlagen</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p:txBody>
          <a:bodyPr/>
          <a:lstStyle/>
          <a:p>
            <a:r>
              <a:rPr lang="de-AT" dirty="0">
                <a:cs typeface="Arial" panose="020B0604020202020204" pitchFamily="34" charset="0"/>
              </a:rPr>
              <a:t>Verkehr und Transport – Grundlagen und multimodale Ansätze</a:t>
            </a:r>
            <a:br>
              <a:rPr lang="de-AT" dirty="0">
                <a:cs typeface="Arial" panose="020B0604020202020204" pitchFamily="34" charset="0"/>
              </a:rPr>
            </a:br>
            <a:endParaRPr lang="de-AT"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2EA179-76BB-A1CD-CCC3-2BB72FC23D21}"/>
              </a:ext>
            </a:extLst>
          </p:cNvPr>
          <p:cNvSpPr>
            <a:spLocks noGrp="1"/>
          </p:cNvSpPr>
          <p:nvPr>
            <p:ph type="title"/>
          </p:nvPr>
        </p:nvSpPr>
        <p:spPr>
          <a:xfrm>
            <a:off x="592537" y="640040"/>
            <a:ext cx="9524229" cy="792976"/>
          </a:xfrm>
        </p:spPr>
        <p:txBody>
          <a:bodyPr/>
          <a:lstStyle/>
          <a:p>
            <a:r>
              <a:rPr lang="de-AT"/>
              <a:t>Wie man am besten mit diesem Lehrmaterial arbeitet</a:t>
            </a:r>
          </a:p>
        </p:txBody>
      </p:sp>
      <p:sp>
        <p:nvSpPr>
          <p:cNvPr id="3" name="Inhaltsplatzhalter 2">
            <a:extLst>
              <a:ext uri="{FF2B5EF4-FFF2-40B4-BE49-F238E27FC236}">
                <a16:creationId xmlns:a16="http://schemas.microsoft.com/office/drawing/2014/main" id="{DCFA72EE-9795-142E-AA2D-DCDF0AAD260F}"/>
              </a:ext>
            </a:extLst>
          </p:cNvPr>
          <p:cNvSpPr>
            <a:spLocks noGrp="1"/>
          </p:cNvSpPr>
          <p:nvPr>
            <p:ph idx="1"/>
          </p:nvPr>
        </p:nvSpPr>
        <p:spPr/>
        <p:txBody>
          <a:bodyPr/>
          <a:lstStyle/>
          <a:p>
            <a:r>
              <a:rPr lang="de-AT" sz="2200" dirty="0">
                <a:solidFill>
                  <a:schemeClr val="tx2"/>
                </a:solidFill>
              </a:rPr>
              <a:t>Power Point: </a:t>
            </a:r>
            <a:r>
              <a:rPr lang="de-AT" sz="2200" dirty="0"/>
              <a:t>In der folgenden PowerPoint wird eine Einführung in das Thema „Verkehr und Transport – Grundlagen und multimodale Ansätze“ präsentiert. Zu jeder Folie finden Sie im Notizfeld Sprechtexte, Erklärungen und Quellenangaben. Aktivitätsfolien sind gelb hinterlegt und beinhalten praktische Beispiele, Übungen, Videos und andere interaktive Elemente, die speziell für den Einsatz im Unterricht aufbereitet wurden.</a:t>
            </a:r>
          </a:p>
          <a:p>
            <a:r>
              <a:rPr lang="de-AT" sz="2200" dirty="0">
                <a:solidFill>
                  <a:schemeClr val="tx2"/>
                </a:solidFill>
              </a:rPr>
              <a:t>Videos und ergänzende Übungen: </a:t>
            </a:r>
            <a:r>
              <a:rPr lang="de-AT" sz="2200" dirty="0"/>
              <a:t>Videos und Übungen zum Thema finden Sie hier in der Präsentation auf den farblich hinterlegten Aktivitätsfolien als auch unter: </a:t>
            </a:r>
            <a:r>
              <a:rPr lang="de-AT" sz="2200" dirty="0">
                <a:hlinkClick r:id="rId2"/>
              </a:rPr>
              <a:t>https://www.rewway.at/de/lehrmittel/</a:t>
            </a:r>
            <a:br>
              <a:rPr lang="de-AT" sz="2200" dirty="0"/>
            </a:br>
            <a:r>
              <a:rPr lang="de-AT" sz="2200" dirty="0"/>
              <a:t>Alle Lehrmittel beinhalten eine kompakte Übersicht, welche die Unterrichtsplanung erleichtert: Lernziele, Zielgruppen, Schwierigkeitsgrad, Methoden und Anknüpfungspunkte zum Lehrplan.</a:t>
            </a:r>
          </a:p>
          <a:p>
            <a:r>
              <a:rPr lang="de-AT" sz="2200" dirty="0">
                <a:solidFill>
                  <a:schemeClr val="tx2"/>
                </a:solidFill>
              </a:rPr>
              <a:t>Quellenverzeichnis:</a:t>
            </a:r>
            <a:r>
              <a:rPr lang="de-AT" sz="2200" dirty="0"/>
              <a:t> Die für die Präsentation verwendeten Quellen sind im jeweiligen Notizfeld der einzelnen Folien als auch am Ende der PowerPoint verfügbar.</a:t>
            </a:r>
          </a:p>
          <a:p>
            <a:endParaRPr lang="de-AT" dirty="0"/>
          </a:p>
        </p:txBody>
      </p:sp>
      <p:sp>
        <p:nvSpPr>
          <p:cNvPr id="4" name="Datumsplatzhalter 3">
            <a:extLst>
              <a:ext uri="{FF2B5EF4-FFF2-40B4-BE49-F238E27FC236}">
                <a16:creationId xmlns:a16="http://schemas.microsoft.com/office/drawing/2014/main" id="{D214CAD0-B5AC-10B9-AA9B-AD2714EE190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9" name="Fußzeilenplatzhalter 2">
            <a:extLst>
              <a:ext uri="{FF2B5EF4-FFF2-40B4-BE49-F238E27FC236}">
                <a16:creationId xmlns:a16="http://schemas.microsoft.com/office/drawing/2014/main" id="{F8C65F85-1282-1C63-61E0-AEBA624227A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Verkehr und Transport – Grundlagen und multimodale Ansätze</a:t>
            </a:r>
            <a:endParaRPr lang="de-AT" dirty="0"/>
          </a:p>
        </p:txBody>
      </p:sp>
      <p:sp>
        <p:nvSpPr>
          <p:cNvPr id="6" name="Foliennummernplatzhalter 5">
            <a:extLst>
              <a:ext uri="{FF2B5EF4-FFF2-40B4-BE49-F238E27FC236}">
                <a16:creationId xmlns:a16="http://schemas.microsoft.com/office/drawing/2014/main" id="{423842EB-9A05-CB64-E212-391B1007CF1A}"/>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2</a:t>
            </a:fld>
            <a:endParaRPr lang="de-AT"/>
          </a:p>
        </p:txBody>
      </p:sp>
    </p:spTree>
    <p:extLst>
      <p:ext uri="{BB962C8B-B14F-4D97-AF65-F5344CB8AC3E}">
        <p14:creationId xmlns:p14="http://schemas.microsoft.com/office/powerpoint/2010/main" val="2797899128"/>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0E3E-A49F-CC6D-D059-AF1EF8E0A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46168B9-6573-A0A5-B91B-E4A50E53D0B8}"/>
              </a:ext>
            </a:extLst>
          </p:cNvPr>
          <p:cNvSpPr>
            <a:spLocks noGrp="1"/>
          </p:cNvSpPr>
          <p:nvPr>
            <p:ph type="title"/>
          </p:nvPr>
        </p:nvSpPr>
        <p:spPr>
          <a:xfrm>
            <a:off x="592537" y="640040"/>
            <a:ext cx="9524229" cy="792976"/>
          </a:xfrm>
        </p:spPr>
        <p:txBody>
          <a:bodyPr/>
          <a:lstStyle/>
          <a:p>
            <a:r>
              <a:rPr lang="de-AT"/>
              <a:t>Lernziele und Zielgruppen</a:t>
            </a:r>
          </a:p>
        </p:txBody>
      </p:sp>
      <p:sp>
        <p:nvSpPr>
          <p:cNvPr id="3" name="Inhaltsplatzhalter 2">
            <a:extLst>
              <a:ext uri="{FF2B5EF4-FFF2-40B4-BE49-F238E27FC236}">
                <a16:creationId xmlns:a16="http://schemas.microsoft.com/office/drawing/2014/main" id="{1F959BDB-30E6-819F-8559-AB95A5C80D00}"/>
              </a:ext>
              <a:ext uri="{C183D7F6-B498-43B3-948B-1728B52AA6E4}">
                <adec:decorative xmlns:adec="http://schemas.microsoft.com/office/drawing/2017/decorative" val="1"/>
              </a:ext>
            </a:extLst>
          </p:cNvPr>
          <p:cNvSpPr>
            <a:spLocks noGrp="1"/>
          </p:cNvSpPr>
          <p:nvPr>
            <p:ph idx="1"/>
          </p:nvPr>
        </p:nvSpPr>
        <p:spPr>
          <a:xfrm>
            <a:off x="592538" y="1661652"/>
            <a:ext cx="10954420" cy="4515311"/>
          </a:xfrm>
        </p:spPr>
        <p:txBody>
          <a:bodyPr/>
          <a:lstStyle/>
          <a:p>
            <a:pPr marL="0" indent="0">
              <a:buNone/>
            </a:pPr>
            <a:r>
              <a:rPr lang="de-AT" dirty="0">
                <a:solidFill>
                  <a:schemeClr val="tx2"/>
                </a:solidFill>
              </a:rPr>
              <a:t>Lernziele:</a:t>
            </a:r>
          </a:p>
          <a:p>
            <a:pPr marL="0" indent="0">
              <a:lnSpc>
                <a:spcPct val="100000"/>
              </a:lnSpc>
              <a:buNone/>
            </a:pPr>
            <a:r>
              <a:rPr lang="de-AT" dirty="0"/>
              <a:t>Die Lernenden können die Vor- und Nachteile der Verkehrsträger Lkw, Bahn und Binnenschiff erläutern.</a:t>
            </a:r>
            <a:br>
              <a:rPr lang="de-AT" dirty="0"/>
            </a:br>
            <a:r>
              <a:rPr lang="de-AT" dirty="0"/>
              <a:t>Die Lernenden kennen die Kriterien, die bei der Wahl von Verkehrsträgern eine Rolle spielen.</a:t>
            </a:r>
            <a:br>
              <a:rPr lang="de-AT" dirty="0"/>
            </a:br>
            <a:r>
              <a:rPr lang="de-AT" dirty="0"/>
              <a:t>Die Lernenden können erklären, was multimodaler Verkehr bedeutet und wie die Kombination verschiedener Verkehrsträger zu einer effizienteren und nachhaltigeren Logistik führt.</a:t>
            </a:r>
            <a:br>
              <a:rPr lang="de-AT" dirty="0"/>
            </a:br>
            <a:r>
              <a:rPr lang="de-AT" dirty="0"/>
              <a:t>Die Lernenden können die Bedeutung der Binnenschifffahrt für den Gütertransport erklären.</a:t>
            </a:r>
          </a:p>
          <a:p>
            <a:pPr marL="0" indent="0">
              <a:buNone/>
            </a:pPr>
            <a:endParaRPr lang="de-AT" dirty="0">
              <a:solidFill>
                <a:schemeClr val="tx2"/>
              </a:solidFill>
            </a:endParaRPr>
          </a:p>
          <a:p>
            <a:pPr marL="0" indent="0">
              <a:buNone/>
            </a:pPr>
            <a:r>
              <a:rPr lang="de-AT" dirty="0">
                <a:solidFill>
                  <a:schemeClr val="tx2"/>
                </a:solidFill>
              </a:rPr>
              <a:t>Zielgruppen:</a:t>
            </a:r>
          </a:p>
          <a:p>
            <a:pPr marL="0" indent="0">
              <a:buNone/>
            </a:pPr>
            <a:r>
              <a:rPr lang="de-AT" dirty="0" err="1"/>
              <a:t>Schüler:innen</a:t>
            </a:r>
            <a:r>
              <a:rPr lang="de-AT" dirty="0"/>
              <a:t> der Oberstufen (AHS) bzw. BHS</a:t>
            </a:r>
            <a:br>
              <a:rPr lang="de-AT" dirty="0"/>
            </a:br>
            <a:r>
              <a:rPr lang="de-AT" dirty="0" err="1"/>
              <a:t>Berufsschüler:innen</a:t>
            </a:r>
            <a:br>
              <a:rPr lang="de-AT" dirty="0"/>
            </a:br>
            <a:r>
              <a:rPr lang="de-AT" dirty="0"/>
              <a:t>Studierende zur Einführung in die Themenfelder Transportlogistik, Binnenschifffahrt und multimodale Verkehre</a:t>
            </a:r>
            <a:br>
              <a:rPr lang="de-AT" dirty="0"/>
            </a:br>
            <a:r>
              <a:rPr lang="de-AT" dirty="0"/>
              <a:t>Quereinsteigende und Fachkräfte aus anderen Branchen</a:t>
            </a:r>
          </a:p>
          <a:p>
            <a:pPr marL="0" indent="0">
              <a:buNone/>
            </a:pPr>
            <a:endParaRPr lang="de-AT" dirty="0">
              <a:solidFill>
                <a:schemeClr val="tx2"/>
              </a:solidFill>
            </a:endParaRPr>
          </a:p>
        </p:txBody>
      </p:sp>
      <p:sp>
        <p:nvSpPr>
          <p:cNvPr id="4" name="Datumsplatzhalter 3">
            <a:extLst>
              <a:ext uri="{FF2B5EF4-FFF2-40B4-BE49-F238E27FC236}">
                <a16:creationId xmlns:a16="http://schemas.microsoft.com/office/drawing/2014/main" id="{4F44904E-94B9-F009-3FA9-F67C679FD3F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6" name="Foliennummernplatzhalter 5">
            <a:extLst>
              <a:ext uri="{FF2B5EF4-FFF2-40B4-BE49-F238E27FC236}">
                <a16:creationId xmlns:a16="http://schemas.microsoft.com/office/drawing/2014/main" id="{1A0C25F0-CA47-8A39-9012-DA524DDC55F1}"/>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3</a:t>
            </a:fld>
            <a:endParaRPr lang="de-AT"/>
          </a:p>
        </p:txBody>
      </p:sp>
      <p:sp>
        <p:nvSpPr>
          <p:cNvPr id="5" name="Fußzeilenplatzhalter 2">
            <a:extLst>
              <a:ext uri="{FF2B5EF4-FFF2-40B4-BE49-F238E27FC236}">
                <a16:creationId xmlns:a16="http://schemas.microsoft.com/office/drawing/2014/main" id="{0683169F-4FE1-1635-D136-B11614E1D9B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66579575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686931D3-9826-C07F-E21B-5878DAE62CE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B68550AE-097D-2469-B8E4-35E89A38223F}"/>
              </a:ext>
              <a:ext uri="{C183D7F6-B498-43B3-948B-1728B52AA6E4}">
                <adec:decorative xmlns:adec="http://schemas.microsoft.com/office/drawing/2017/decorative" val="1"/>
              </a:ext>
            </a:extLst>
          </p:cNvPr>
          <p:cNvSpPr>
            <a:spLocks noGrp="1"/>
          </p:cNvSpPr>
          <p:nvPr>
            <p:ph type="sldNum" sz="quarter" idx="12"/>
          </p:nvPr>
        </p:nvSpPr>
        <p:spPr/>
        <p:txBody>
          <a:bodyPr/>
          <a:lstStyle/>
          <a:p>
            <a:fld id="{0AF89F37-6AD9-4F74-BC17-19E39A25D257}" type="slidenum">
              <a:rPr lang="de-AT" smtClean="0"/>
              <a:pPr/>
              <a:t>4</a:t>
            </a:fld>
            <a:endParaRPr lang="de-AT"/>
          </a:p>
        </p:txBody>
      </p:sp>
      <p:sp>
        <p:nvSpPr>
          <p:cNvPr id="5" name="Titel 4">
            <a:extLst>
              <a:ext uri="{FF2B5EF4-FFF2-40B4-BE49-F238E27FC236}">
                <a16:creationId xmlns:a16="http://schemas.microsoft.com/office/drawing/2014/main" id="{D77A4CC7-DCC5-A93A-2AD0-AAC8289ECCF4}"/>
              </a:ext>
            </a:extLst>
          </p:cNvPr>
          <p:cNvSpPr>
            <a:spLocks noGrp="1"/>
          </p:cNvSpPr>
          <p:nvPr>
            <p:ph type="title"/>
          </p:nvPr>
        </p:nvSpPr>
        <p:spPr/>
        <p:txBody>
          <a:bodyPr/>
          <a:lstStyle/>
          <a:p>
            <a:r>
              <a:rPr lang="de-AT"/>
              <a:t>Hast du dich schon einmal gefragt…?</a:t>
            </a:r>
          </a:p>
        </p:txBody>
      </p:sp>
      <p:sp>
        <p:nvSpPr>
          <p:cNvPr id="7" name="Inhaltsplatzhalter 2">
            <a:extLst>
              <a:ext uri="{FF2B5EF4-FFF2-40B4-BE49-F238E27FC236}">
                <a16:creationId xmlns:a16="http://schemas.microsoft.com/office/drawing/2014/main" id="{C1E650DA-57A0-2CDD-A208-DD316BE8A347}"/>
              </a:ext>
            </a:extLst>
          </p:cNvPr>
          <p:cNvSpPr>
            <a:spLocks noGrp="1"/>
          </p:cNvSpPr>
          <p:nvPr>
            <p:ph idx="1"/>
          </p:nvPr>
        </p:nvSpPr>
        <p:spPr>
          <a:xfrm>
            <a:off x="635070" y="1433016"/>
            <a:ext cx="10911888" cy="4743947"/>
          </a:xfrm>
        </p:spPr>
        <p:txBody>
          <a:bodyPr/>
          <a:lstStyle/>
          <a:p>
            <a:pPr marL="0" lvl="0" indent="0">
              <a:buNone/>
            </a:pPr>
            <a:endParaRPr lang="de-AT" sz="2800" dirty="0"/>
          </a:p>
          <a:p>
            <a:pPr marL="0" lvl="0" indent="0">
              <a:buNone/>
            </a:pPr>
            <a:r>
              <a:rPr lang="de-AT" sz="2800" dirty="0"/>
              <a:t>… warum der Großteil des Gütertransports immer noch auf der Straße anstatt auf der Schiene oder der Wasserstraße erfolgt?</a:t>
            </a:r>
          </a:p>
          <a:p>
            <a:pPr marL="0" lvl="0" indent="0">
              <a:buNone/>
            </a:pPr>
            <a:endParaRPr lang="de-AT" sz="2800" dirty="0"/>
          </a:p>
          <a:p>
            <a:pPr marL="0" lvl="0" indent="0">
              <a:buNone/>
            </a:pPr>
            <a:r>
              <a:rPr lang="de-AT" sz="2800" dirty="0"/>
              <a:t>…wie durch die intelligente Kombination verschiedener Verkehrsträger effizientere, kostengünstigere und umweltfreundlichere Transportketten entstehen können?</a:t>
            </a:r>
          </a:p>
          <a:p>
            <a:pPr marL="0" lvl="0" indent="0">
              <a:buNone/>
            </a:pPr>
            <a:endParaRPr lang="de-AT" sz="2800" dirty="0"/>
          </a:p>
          <a:p>
            <a:pPr marL="0" lvl="0" indent="0">
              <a:buNone/>
            </a:pPr>
            <a:r>
              <a:rPr lang="de-AT" sz="2800" dirty="0"/>
              <a:t>…welche Potenziale die Binnenschifffahrt für eine nachhaltigere Logistik bietet, und warum wird sie bislang vergleichsweise wenig genutzt?</a:t>
            </a:r>
          </a:p>
        </p:txBody>
      </p:sp>
      <p:sp>
        <p:nvSpPr>
          <p:cNvPr id="6" name="Fußzeilenplatzhalter 2">
            <a:extLst>
              <a:ext uri="{FF2B5EF4-FFF2-40B4-BE49-F238E27FC236}">
                <a16:creationId xmlns:a16="http://schemas.microsoft.com/office/drawing/2014/main" id="{386D0884-C14A-65F3-B15C-78116C261CB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879222558"/>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FC7F4AE3-EDBE-4CEE-96E8-87FB45479E93}"/>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mc:AlternateContent xmlns:mc="http://schemas.openxmlformats.org/markup-compatibility/2006" xmlns:psez="http://schemas.microsoft.com/office/powerpoint/2016/sectionzoom">
        <mc:Choice Requires="psez">
          <p:graphicFrame>
            <p:nvGraphicFramePr>
              <p:cNvPr id="4" name="Abschnittszoom 3" descr="Güterverkehr">
                <a:extLst>
                  <a:ext uri="{FF2B5EF4-FFF2-40B4-BE49-F238E27FC236}">
                    <a16:creationId xmlns:a16="http://schemas.microsoft.com/office/drawing/2014/main" id="{8788F7EE-238E-4125-A56C-59881478C583}"/>
                  </a:ext>
                  <a:ext uri="{C183D7F6-B498-43B3-948B-1728B52AA6E4}">
                    <adec:decorative xmlns:adec="http://schemas.microsoft.com/office/drawing/2017/decorative" val="0"/>
                  </a:ext>
                </a:extLst>
              </p:cNvPr>
              <p:cNvGraphicFramePr>
                <a:graphicFrameLocks noChangeAspect="1"/>
              </p:cNvGraphicFramePr>
              <p:nvPr>
                <p:extLst>
                  <p:ext uri="{D42A27DB-BD31-4B8C-83A1-F6EECF244321}">
                    <p14:modId xmlns:p14="http://schemas.microsoft.com/office/powerpoint/2010/main" val="2688507639"/>
                  </p:ext>
                </p:extLst>
              </p:nvPr>
            </p:nvGraphicFramePr>
            <p:xfrm>
              <a:off x="635074" y="974476"/>
              <a:ext cx="3898213" cy="2192745"/>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2"/>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4" name="Abschnittszoom 3" descr="Güterverkehr">
                <a:hlinkClick r:id="rId3" action="ppaction://hlinksldjump"/>
                <a:extLst>
                  <a:ext uri="{FF2B5EF4-FFF2-40B4-BE49-F238E27FC236}">
                    <a16:creationId xmlns:a16="http://schemas.microsoft.com/office/drawing/2014/main" id="{8788F7EE-238E-4125-A56C-59881478C583}"/>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p:cNvPicPr>
              <p:nvPr/>
            </p:nvPicPr>
            <p:blipFill>
              <a:blip r:embed="rId4"/>
              <a:stretch>
                <a:fillRect/>
              </a:stretch>
            </p:blipFill>
            <p:spPr>
              <a:xfrm>
                <a:off x="635074" y="974476"/>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5" name="Abschnittszoom 4" descr="Verkehrsträger">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2306836514"/>
                  </p:ext>
                </p:extLst>
              </p:nvPr>
            </p:nvGraphicFramePr>
            <p:xfrm>
              <a:off x="4876298" y="974477"/>
              <a:ext cx="3898213" cy="2192745"/>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5"/>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5" name="Abschnittszoom 4" descr="Verkehrsträger">
                <a:hlinkClick r:id="rId6"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7"/>
              <a:stretch>
                <a:fillRect/>
              </a:stretch>
            </p:blipFill>
            <p:spPr>
              <a:xfrm>
                <a:off x="4876298" y="974477"/>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descr="Nachhaltiger Güterverkehr">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750348946"/>
                  </p:ext>
                </p:extLst>
              </p:nvPr>
            </p:nvGraphicFramePr>
            <p:xfrm>
              <a:off x="635074" y="3582414"/>
              <a:ext cx="3898213" cy="2192745"/>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8"/>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6" name="Abschnittszoom 5" descr="Nachhaltiger Güterverkehr">
                <a:hlinkClick r:id="rId9"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0"/>
              <a:stretch>
                <a:fillRect/>
              </a:stretch>
            </p:blipFill>
            <p:spPr>
              <a:xfrm>
                <a:off x="635074" y="3582414"/>
                <a:ext cx="3898213" cy="2192745"/>
              </a:xfrm>
              <a:prstGeom prst="rect">
                <a:avLst/>
              </a:prstGeom>
              <a:ln w="3175">
                <a:solidFill>
                  <a:prstClr val="ltGray"/>
                </a:solidFill>
              </a:ln>
            </p:spPr>
          </p:pic>
        </mc:Fallback>
      </mc:AlternateContent>
      <p:sp>
        <p:nvSpPr>
          <p:cNvPr id="3" name="Foliennummernplatzhalter 2">
            <a:extLst>
              <a:ext uri="{FF2B5EF4-FFF2-40B4-BE49-F238E27FC236}">
                <a16:creationId xmlns:a16="http://schemas.microsoft.com/office/drawing/2014/main" id="{A768DD9B-0175-4E35-8BF1-BD488CE5D9FF}"/>
              </a:ext>
              <a:ext uri="{C183D7F6-B498-43B3-948B-1728B52AA6E4}">
                <adec:decorative xmlns:adec="http://schemas.microsoft.com/office/drawing/2017/decorative" val="0"/>
              </a:ext>
            </a:extLst>
          </p:cNvPr>
          <p:cNvSpPr>
            <a:spLocks noGrp="1"/>
          </p:cNvSpPr>
          <p:nvPr>
            <p:ph type="sldNum" sz="quarter" idx="12"/>
          </p:nvPr>
        </p:nvSpPr>
        <p:spPr>
          <a:xfrm>
            <a:off x="881508" y="6356350"/>
            <a:ext cx="2142427" cy="365125"/>
          </a:xfrm>
        </p:spPr>
        <p:txBody>
          <a:bodyPr/>
          <a:lstStyle/>
          <a:p>
            <a:fld id="{0AF89F37-6AD9-4F74-BC17-19E39A25D257}" type="slidenum">
              <a:rPr lang="de-AT" smtClean="0"/>
              <a:t>5</a:t>
            </a:fld>
            <a:endParaRPr lang="de-AT"/>
          </a:p>
        </p:txBody>
      </p:sp>
      <p:sp>
        <p:nvSpPr>
          <p:cNvPr id="2" name="Fußzeilenplatzhalter 2">
            <a:extLst>
              <a:ext uri="{FF2B5EF4-FFF2-40B4-BE49-F238E27FC236}">
                <a16:creationId xmlns:a16="http://schemas.microsoft.com/office/drawing/2014/main" id="{14BB17E1-57D4-EE81-CE94-8CF231E58F0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364259762"/>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dirty="0"/>
              <a:t>Verkehrsträger</a:t>
            </a:r>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140CDF10-25D9-44CB-8426-C08E3C0B2D51}"/>
              </a:ext>
            </a:extLst>
          </p:cNvPr>
          <p:cNvSpPr>
            <a:spLocks noGrp="1"/>
          </p:cNvSpPr>
          <p:nvPr>
            <p:ph type="title"/>
          </p:nvPr>
        </p:nvSpPr>
        <p:spPr/>
        <p:txBody>
          <a:bodyPr>
            <a:noAutofit/>
          </a:bodyPr>
          <a:lstStyle/>
          <a:p>
            <a:r>
              <a:rPr lang="de-AT"/>
              <a:t>Verkehrsträgervergleich</a:t>
            </a:r>
          </a:p>
        </p:txBody>
      </p:sp>
      <p:sp>
        <p:nvSpPr>
          <p:cNvPr id="13" name="Datumsplatzhalter 12">
            <a:extLst>
              <a:ext uri="{FF2B5EF4-FFF2-40B4-BE49-F238E27FC236}">
                <a16:creationId xmlns:a16="http://schemas.microsoft.com/office/drawing/2014/main" id="{03CD66AF-943C-461F-83C6-B099BFE7DB6B}"/>
              </a:ext>
              <a:ext uri="{C183D7F6-B498-43B3-948B-1728B52AA6E4}">
                <adec:decorative xmlns:adec="http://schemas.microsoft.com/office/drawing/2017/decorative" val="1"/>
              </a:ext>
            </a:extLst>
          </p:cNvPr>
          <p:cNvSpPr>
            <a:spLocks noGrp="1"/>
          </p:cNvSpPr>
          <p:nvPr>
            <p:ph type="dt" sz="half" idx="10"/>
          </p:nvPr>
        </p:nvSpPr>
        <p:spPr>
          <a:xfrm>
            <a:off x="616601" y="6356350"/>
            <a:ext cx="687623" cy="365125"/>
          </a:xfrm>
        </p:spPr>
        <p:txBody>
          <a:bodyPr/>
          <a:lstStyle/>
          <a:p>
            <a:r>
              <a:rPr lang="de-AT"/>
              <a:t>Folie</a:t>
            </a:r>
          </a:p>
        </p:txBody>
      </p:sp>
      <p:sp>
        <p:nvSpPr>
          <p:cNvPr id="3" name="Foliennummernplatzhalter 2">
            <a:extLst>
              <a:ext uri="{FF2B5EF4-FFF2-40B4-BE49-F238E27FC236}">
                <a16:creationId xmlns:a16="http://schemas.microsoft.com/office/drawing/2014/main" id="{32A0174E-00F5-474B-9C3E-E293734D2ABF}"/>
              </a:ext>
            </a:extLst>
          </p:cNvPr>
          <p:cNvSpPr>
            <a:spLocks noGrp="1"/>
          </p:cNvSpPr>
          <p:nvPr>
            <p:ph type="sldNum" sz="quarter" idx="12"/>
          </p:nvPr>
        </p:nvSpPr>
        <p:spPr>
          <a:xfrm>
            <a:off x="916816" y="6356350"/>
            <a:ext cx="2107119" cy="365125"/>
          </a:xfrm>
        </p:spPr>
        <p:txBody>
          <a:bodyPr/>
          <a:lstStyle/>
          <a:p>
            <a:fld id="{0AF89F37-6AD9-4F74-BC17-19E39A25D257}" type="slidenum">
              <a:rPr lang="de-AT" smtClean="0"/>
              <a:t>7</a:t>
            </a:fld>
            <a:endParaRPr lang="de-AT"/>
          </a:p>
        </p:txBody>
      </p:sp>
      <p:sp>
        <p:nvSpPr>
          <p:cNvPr id="7" name="Ellipse 6">
            <a:extLst>
              <a:ext uri="{FF2B5EF4-FFF2-40B4-BE49-F238E27FC236}">
                <a16:creationId xmlns:a16="http://schemas.microsoft.com/office/drawing/2014/main" id="{46498B76-602D-48ED-BD44-9A8D0516A31A}"/>
              </a:ext>
              <a:ext uri="{C183D7F6-B498-43B3-948B-1728B52AA6E4}">
                <adec:decorative xmlns:adec="http://schemas.microsoft.com/office/drawing/2017/decorative" val="1"/>
              </a:ext>
            </a:extLst>
          </p:cNvPr>
          <p:cNvSpPr/>
          <p:nvPr/>
        </p:nvSpPr>
        <p:spPr>
          <a:xfrm>
            <a:off x="278037" y="5009545"/>
            <a:ext cx="986812" cy="986812"/>
          </a:xfrm>
          <a:prstGeom prst="ellipse">
            <a:avLst/>
          </a:prstGeom>
          <a:solidFill>
            <a:schemeClr val="bg1"/>
          </a:solidFill>
          <a:ln w="254000">
            <a:solidFill>
              <a:srgbClr val="EEE4DA">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46D96705-0EA8-43EA-A413-8926644D6E81}"/>
              </a:ext>
              <a:ext uri="{C183D7F6-B498-43B3-948B-1728B52AA6E4}">
                <adec:decorative xmlns:adec="http://schemas.microsoft.com/office/drawing/2017/decorative" val="1"/>
              </a:ext>
            </a:extLst>
          </p:cNvPr>
          <p:cNvSpPr/>
          <p:nvPr/>
        </p:nvSpPr>
        <p:spPr>
          <a:xfrm>
            <a:off x="2373681" y="2451144"/>
            <a:ext cx="986812" cy="986812"/>
          </a:xfrm>
          <a:prstGeom prst="ellipse">
            <a:avLst/>
          </a:prstGeom>
          <a:solidFill>
            <a:schemeClr val="bg1"/>
          </a:solidFill>
          <a:ln w="254000">
            <a:solidFill>
              <a:schemeClr val="bg2">
                <a:alpha val="5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9" name="Ellipse 8">
            <a:extLst>
              <a:ext uri="{FF2B5EF4-FFF2-40B4-BE49-F238E27FC236}">
                <a16:creationId xmlns:a16="http://schemas.microsoft.com/office/drawing/2014/main" id="{EA012A77-A084-4C63-B7AE-95E53B45B2CF}"/>
              </a:ext>
              <a:ext uri="{C183D7F6-B498-43B3-948B-1728B52AA6E4}">
                <adec:decorative xmlns:adec="http://schemas.microsoft.com/office/drawing/2017/decorative" val="1"/>
              </a:ext>
            </a:extLst>
          </p:cNvPr>
          <p:cNvSpPr/>
          <p:nvPr/>
        </p:nvSpPr>
        <p:spPr>
          <a:xfrm>
            <a:off x="4249491" y="4953907"/>
            <a:ext cx="986812" cy="986812"/>
          </a:xfrm>
          <a:prstGeom prst="ellipse">
            <a:avLst/>
          </a:prstGeom>
          <a:solidFill>
            <a:schemeClr val="bg1"/>
          </a:solidFill>
          <a:ln w="254000">
            <a:solidFill>
              <a:srgbClr val="EEE4DA">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Rechteck 9">
            <a:extLst>
              <a:ext uri="{FF2B5EF4-FFF2-40B4-BE49-F238E27FC236}">
                <a16:creationId xmlns:a16="http://schemas.microsoft.com/office/drawing/2014/main" id="{FD62F015-E9DE-48B2-A8A2-C9A960D109D9}"/>
              </a:ext>
            </a:extLst>
          </p:cNvPr>
          <p:cNvSpPr/>
          <p:nvPr/>
        </p:nvSpPr>
        <p:spPr>
          <a:xfrm>
            <a:off x="635069" y="2785217"/>
            <a:ext cx="2793246" cy="923330"/>
          </a:xfrm>
          <a:prstGeom prst="rect">
            <a:avLst/>
          </a:prstGeom>
        </p:spPr>
        <p:txBody>
          <a:bodyPr wrap="square">
            <a:spAutoFit/>
          </a:bodyPr>
          <a:lstStyle/>
          <a:p>
            <a:pPr>
              <a:spcBef>
                <a:spcPts val="0"/>
              </a:spcBef>
              <a:spcAft>
                <a:spcPts val="840"/>
              </a:spcAft>
            </a:pPr>
            <a:r>
              <a:rPr lang="de-AT" b="1">
                <a:cs typeface="Arial" panose="020B0604020202020204" pitchFamily="34" charset="0"/>
              </a:rPr>
              <a:t>Verkehrsträger: </a:t>
            </a:r>
            <a:r>
              <a:rPr lang="de-AT">
                <a:cs typeface="Arial" panose="020B0604020202020204" pitchFamily="34" charset="0"/>
              </a:rPr>
              <a:t>Infrastruktur für den Einsatz von Verkehrsmitteln</a:t>
            </a:r>
            <a:endParaRPr lang="de-AT" b="1">
              <a:cs typeface="Arial" panose="020B0604020202020204" pitchFamily="34" charset="0"/>
            </a:endParaRPr>
          </a:p>
        </p:txBody>
      </p:sp>
      <p:sp>
        <p:nvSpPr>
          <p:cNvPr id="11" name="Rechteck 10">
            <a:extLst>
              <a:ext uri="{FF2B5EF4-FFF2-40B4-BE49-F238E27FC236}">
                <a16:creationId xmlns:a16="http://schemas.microsoft.com/office/drawing/2014/main" id="{E30834C5-5876-46C7-85EC-301A530B931C}"/>
              </a:ext>
            </a:extLst>
          </p:cNvPr>
          <p:cNvSpPr/>
          <p:nvPr/>
        </p:nvSpPr>
        <p:spPr>
          <a:xfrm>
            <a:off x="649734" y="4287078"/>
            <a:ext cx="2793246" cy="646331"/>
          </a:xfrm>
          <a:prstGeom prst="rect">
            <a:avLst/>
          </a:prstGeom>
        </p:spPr>
        <p:txBody>
          <a:bodyPr wrap="square">
            <a:spAutoFit/>
          </a:bodyPr>
          <a:lstStyle/>
          <a:p>
            <a:pPr>
              <a:spcBef>
                <a:spcPts val="0"/>
              </a:spcBef>
              <a:spcAft>
                <a:spcPts val="840"/>
              </a:spcAft>
            </a:pPr>
            <a:r>
              <a:rPr lang="de-AT" b="1">
                <a:cs typeface="Arial" panose="020B0604020202020204" pitchFamily="34" charset="0"/>
              </a:rPr>
              <a:t>Transportkette: </a:t>
            </a:r>
            <a:r>
              <a:rPr lang="de-AT">
                <a:cs typeface="Arial" panose="020B0604020202020204" pitchFamily="34" charset="0"/>
              </a:rPr>
              <a:t>Vorlauf, Hauptlauf, Nachlauf</a:t>
            </a:r>
          </a:p>
        </p:txBody>
      </p:sp>
      <p:sp>
        <p:nvSpPr>
          <p:cNvPr id="12" name="Rechteck 11">
            <a:extLst>
              <a:ext uri="{FF2B5EF4-FFF2-40B4-BE49-F238E27FC236}">
                <a16:creationId xmlns:a16="http://schemas.microsoft.com/office/drawing/2014/main" id="{A492206E-C9E8-4843-9337-A0AC5D8EC23B}"/>
              </a:ext>
            </a:extLst>
          </p:cNvPr>
          <p:cNvSpPr/>
          <p:nvPr/>
        </p:nvSpPr>
        <p:spPr>
          <a:xfrm>
            <a:off x="649734" y="5044715"/>
            <a:ext cx="2710759" cy="1200329"/>
          </a:xfrm>
          <a:prstGeom prst="rect">
            <a:avLst/>
          </a:prstGeom>
        </p:spPr>
        <p:txBody>
          <a:bodyPr wrap="square">
            <a:spAutoFit/>
          </a:bodyPr>
          <a:lstStyle/>
          <a:p>
            <a:pPr>
              <a:spcBef>
                <a:spcPts val="0"/>
              </a:spcBef>
              <a:spcAft>
                <a:spcPts val="840"/>
              </a:spcAft>
            </a:pPr>
            <a:r>
              <a:rPr lang="de-AT" b="1">
                <a:cs typeface="Arial" panose="020B0604020202020204" pitchFamily="34" charset="0"/>
              </a:rPr>
              <a:t>Multimodaler Verkehr: </a:t>
            </a:r>
            <a:r>
              <a:rPr lang="de-AT">
                <a:cs typeface="Arial" panose="020B0604020202020204" pitchFamily="34" charset="0"/>
              </a:rPr>
              <a:t>Gütertransport mit mindestens zwei Verkehrsmitteln</a:t>
            </a:r>
          </a:p>
        </p:txBody>
      </p:sp>
      <p:sp>
        <p:nvSpPr>
          <p:cNvPr id="18" name="Rechteck 17">
            <a:extLst>
              <a:ext uri="{FF2B5EF4-FFF2-40B4-BE49-F238E27FC236}">
                <a16:creationId xmlns:a16="http://schemas.microsoft.com/office/drawing/2014/main" id="{3A9AC615-E0DD-4E99-A49B-497C3B43F284}"/>
              </a:ext>
            </a:extLst>
          </p:cNvPr>
          <p:cNvSpPr/>
          <p:nvPr/>
        </p:nvSpPr>
        <p:spPr>
          <a:xfrm>
            <a:off x="649734" y="1745185"/>
            <a:ext cx="3266283" cy="923330"/>
          </a:xfrm>
          <a:prstGeom prst="rect">
            <a:avLst/>
          </a:prstGeom>
        </p:spPr>
        <p:txBody>
          <a:bodyPr wrap="square">
            <a:spAutoFit/>
          </a:bodyPr>
          <a:lstStyle/>
          <a:p>
            <a:pPr>
              <a:spcBef>
                <a:spcPts val="0"/>
              </a:spcBef>
              <a:spcAft>
                <a:spcPts val="840"/>
              </a:spcAft>
            </a:pPr>
            <a:r>
              <a:rPr lang="de-AT" b="1">
                <a:cs typeface="Arial" panose="020B0604020202020204" pitchFamily="34" charset="0"/>
              </a:rPr>
              <a:t>Verkehrsmittel:</a:t>
            </a:r>
            <a:r>
              <a:rPr lang="de-AT">
                <a:cs typeface="Arial" panose="020B0604020202020204" pitchFamily="34" charset="0"/>
              </a:rPr>
              <a:t> Fahrzeug zur Beförderung von Personen</a:t>
            </a:r>
            <a:br>
              <a:rPr lang="de-AT">
                <a:cs typeface="Arial" panose="020B0604020202020204" pitchFamily="34" charset="0"/>
              </a:rPr>
            </a:br>
            <a:r>
              <a:rPr lang="de-AT">
                <a:cs typeface="Arial" panose="020B0604020202020204" pitchFamily="34" charset="0"/>
              </a:rPr>
              <a:t>und Gütern</a:t>
            </a:r>
            <a:endParaRPr lang="de-AT" b="1">
              <a:cs typeface="Arial" panose="020B0604020202020204" pitchFamily="34" charset="0"/>
            </a:endParaRPr>
          </a:p>
        </p:txBody>
      </p:sp>
      <p:sp>
        <p:nvSpPr>
          <p:cNvPr id="14" name="Fußzeilenplatzhalter 2">
            <a:extLst>
              <a:ext uri="{FF2B5EF4-FFF2-40B4-BE49-F238E27FC236}">
                <a16:creationId xmlns:a16="http://schemas.microsoft.com/office/drawing/2014/main" id="{D146D216-12D9-5CF3-BEFC-C7C1CC43A55E}"/>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grpSp>
        <p:nvGrpSpPr>
          <p:cNvPr id="19" name="Gruppieren 18" descr="schematische Darstellung der verschiedenen Verkehrsmittel und Verkehrsträger">
            <a:extLst>
              <a:ext uri="{FF2B5EF4-FFF2-40B4-BE49-F238E27FC236}">
                <a16:creationId xmlns:a16="http://schemas.microsoft.com/office/drawing/2014/main" id="{2AB43AC9-A1CC-78CC-9784-A77EE6614939}"/>
              </a:ext>
            </a:extLst>
          </p:cNvPr>
          <p:cNvGrpSpPr/>
          <p:nvPr/>
        </p:nvGrpSpPr>
        <p:grpSpPr>
          <a:xfrm>
            <a:off x="5814391" y="944217"/>
            <a:ext cx="5670502" cy="6685322"/>
            <a:chOff x="6382493" y="1394171"/>
            <a:chExt cx="5227704" cy="6593011"/>
          </a:xfrm>
        </p:grpSpPr>
        <p:graphicFrame>
          <p:nvGraphicFramePr>
            <p:cNvPr id="22" name="Diagramm 21">
              <a:extLst>
                <a:ext uri="{FF2B5EF4-FFF2-40B4-BE49-F238E27FC236}">
                  <a16:creationId xmlns:a16="http://schemas.microsoft.com/office/drawing/2014/main" id="{AFA316D5-3DE9-9BD0-E54E-0A41C897A1A0}"/>
                </a:ext>
              </a:extLst>
            </p:cNvPr>
            <p:cNvGraphicFramePr/>
            <p:nvPr>
              <p:extLst>
                <p:ext uri="{D42A27DB-BD31-4B8C-83A1-F6EECF244321}">
                  <p14:modId xmlns:p14="http://schemas.microsoft.com/office/powerpoint/2010/main" val="879828960"/>
                </p:ext>
              </p:extLst>
            </p:nvPr>
          </p:nvGraphicFramePr>
          <p:xfrm>
            <a:off x="6382494" y="3432965"/>
            <a:ext cx="5227703" cy="25217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3" name="Diagramm 22">
              <a:extLst>
                <a:ext uri="{FF2B5EF4-FFF2-40B4-BE49-F238E27FC236}">
                  <a16:creationId xmlns:a16="http://schemas.microsoft.com/office/drawing/2014/main" id="{E816351D-AF5A-300D-5EF3-C2E2E10183F9}"/>
                </a:ext>
              </a:extLst>
            </p:cNvPr>
            <p:cNvGraphicFramePr/>
            <p:nvPr>
              <p:extLst>
                <p:ext uri="{D42A27DB-BD31-4B8C-83A1-F6EECF244321}">
                  <p14:modId xmlns:p14="http://schemas.microsoft.com/office/powerpoint/2010/main" val="67152419"/>
                </p:ext>
              </p:extLst>
            </p:nvPr>
          </p:nvGraphicFramePr>
          <p:xfrm>
            <a:off x="6382493" y="3521182"/>
            <a:ext cx="5227703" cy="44660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21" name="Diagramm 20">
              <a:extLst>
                <a:ext uri="{FF2B5EF4-FFF2-40B4-BE49-F238E27FC236}">
                  <a16:creationId xmlns:a16="http://schemas.microsoft.com/office/drawing/2014/main" id="{2392C9B1-EC96-3EE3-2FCE-009E9275022D}"/>
                </a:ext>
              </a:extLst>
            </p:cNvPr>
            <p:cNvGraphicFramePr/>
            <p:nvPr>
              <p:extLst>
                <p:ext uri="{D42A27DB-BD31-4B8C-83A1-F6EECF244321}">
                  <p14:modId xmlns:p14="http://schemas.microsoft.com/office/powerpoint/2010/main" val="1330435727"/>
                </p:ext>
              </p:extLst>
            </p:nvPr>
          </p:nvGraphicFramePr>
          <p:xfrm>
            <a:off x="6382494" y="1916129"/>
            <a:ext cx="5227703" cy="2054527"/>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4" name="Rechteck 23">
              <a:extLst>
                <a:ext uri="{FF2B5EF4-FFF2-40B4-BE49-F238E27FC236}">
                  <a16:creationId xmlns:a16="http://schemas.microsoft.com/office/drawing/2014/main" id="{E796DA87-5853-ABD8-24A0-A7F2BE827F0E}"/>
                </a:ext>
              </a:extLst>
            </p:cNvPr>
            <p:cNvSpPr/>
            <p:nvPr/>
          </p:nvSpPr>
          <p:spPr>
            <a:xfrm>
              <a:off x="8292597" y="1394171"/>
              <a:ext cx="1477046" cy="523220"/>
            </a:xfrm>
            <a:prstGeom prst="rect">
              <a:avLst/>
            </a:prstGeom>
          </p:spPr>
          <p:txBody>
            <a:bodyPr wrap="square">
              <a:spAutoFit/>
            </a:bodyPr>
            <a:lstStyle/>
            <a:p>
              <a:pPr algn="ctr"/>
              <a:endParaRPr lang="de-AT" sz="1400" b="1" dirty="0">
                <a:cs typeface="Arial" panose="020B0604020202020204" pitchFamily="34" charset="0"/>
              </a:endParaRPr>
            </a:p>
            <a:p>
              <a:pPr algn="ctr">
                <a:spcBef>
                  <a:spcPts val="0"/>
                </a:spcBef>
                <a:spcAft>
                  <a:spcPts val="840"/>
                </a:spcAft>
              </a:pPr>
              <a:r>
                <a:rPr lang="de-AT" sz="1400" b="1" dirty="0">
                  <a:cs typeface="Arial" panose="020B0604020202020204" pitchFamily="34" charset="0"/>
                </a:rPr>
                <a:t>Verkehrsträger</a:t>
              </a:r>
            </a:p>
          </p:txBody>
        </p:sp>
        <p:sp>
          <p:nvSpPr>
            <p:cNvPr id="25" name="Rechteck 24">
              <a:extLst>
                <a:ext uri="{FF2B5EF4-FFF2-40B4-BE49-F238E27FC236}">
                  <a16:creationId xmlns:a16="http://schemas.microsoft.com/office/drawing/2014/main" id="{2668F97B-055C-6A5A-F1AD-C4A377914EE8}"/>
                </a:ext>
              </a:extLst>
            </p:cNvPr>
            <p:cNvSpPr/>
            <p:nvPr/>
          </p:nvSpPr>
          <p:spPr>
            <a:xfrm>
              <a:off x="10106526" y="1394171"/>
              <a:ext cx="1477046" cy="523220"/>
            </a:xfrm>
            <a:prstGeom prst="rect">
              <a:avLst/>
            </a:prstGeom>
          </p:spPr>
          <p:txBody>
            <a:bodyPr wrap="square">
              <a:spAutoFit/>
            </a:bodyPr>
            <a:lstStyle/>
            <a:p>
              <a:pPr algn="ctr"/>
              <a:endParaRPr lang="de-AT" sz="1400" b="1" dirty="0">
                <a:cs typeface="Arial" panose="020B0604020202020204" pitchFamily="34" charset="0"/>
              </a:endParaRPr>
            </a:p>
            <a:p>
              <a:pPr algn="ctr">
                <a:spcBef>
                  <a:spcPts val="0"/>
                </a:spcBef>
                <a:spcAft>
                  <a:spcPts val="840"/>
                </a:spcAft>
              </a:pPr>
              <a:r>
                <a:rPr lang="de-AT" sz="1400" b="1">
                  <a:cs typeface="Arial" panose="020B0604020202020204" pitchFamily="34" charset="0"/>
                </a:rPr>
                <a:t>Verkehrsmittel</a:t>
              </a:r>
              <a:endParaRPr lang="de-AT" sz="1400" b="1" dirty="0">
                <a:cs typeface="Arial" panose="020B0604020202020204" pitchFamily="34" charset="0"/>
              </a:endParaRPr>
            </a:p>
          </p:txBody>
        </p:sp>
      </p:grpSp>
      <p:grpSp>
        <p:nvGrpSpPr>
          <p:cNvPr id="26" name="Gruppieren 25" descr="Güterverkehr">
            <a:extLst>
              <a:ext uri="{FF2B5EF4-FFF2-40B4-BE49-F238E27FC236}">
                <a16:creationId xmlns:a16="http://schemas.microsoft.com/office/drawing/2014/main" id="{96E63CE1-CC18-9B68-E069-DCA7D71B4565}"/>
              </a:ext>
            </a:extLst>
          </p:cNvPr>
          <p:cNvGrpSpPr/>
          <p:nvPr/>
        </p:nvGrpSpPr>
        <p:grpSpPr>
          <a:xfrm>
            <a:off x="3650994" y="3542541"/>
            <a:ext cx="1536339" cy="468583"/>
            <a:chOff x="2073" y="792971"/>
            <a:chExt cx="1536339" cy="468583"/>
          </a:xfrm>
        </p:grpSpPr>
        <p:sp>
          <p:nvSpPr>
            <p:cNvPr id="27" name="Rechteck 26">
              <a:extLst>
                <a:ext uri="{FF2B5EF4-FFF2-40B4-BE49-F238E27FC236}">
                  <a16:creationId xmlns:a16="http://schemas.microsoft.com/office/drawing/2014/main" id="{7415F874-2EA6-2028-96FE-979D6B72D28B}"/>
                </a:ext>
              </a:extLst>
            </p:cNvPr>
            <p:cNvSpPr/>
            <p:nvPr/>
          </p:nvSpPr>
          <p:spPr>
            <a:xfrm>
              <a:off x="2073" y="792971"/>
              <a:ext cx="1536339" cy="468583"/>
            </a:xfrm>
            <a:prstGeom prst="rect">
              <a:avLst/>
            </a:prstGeom>
          </p:spPr>
          <p:style>
            <a:lnRef idx="2">
              <a:schemeClr val="lt1">
                <a:hueOff val="0"/>
                <a:satOff val="0"/>
                <a:lumOff val="0"/>
                <a:alphaOff val="0"/>
              </a:schemeClr>
            </a:lnRef>
            <a:fillRef idx="1">
              <a:schemeClr val="accent2">
                <a:shade val="60000"/>
                <a:hueOff val="0"/>
                <a:satOff val="0"/>
                <a:lumOff val="0"/>
                <a:alphaOff val="0"/>
              </a:schemeClr>
            </a:fillRef>
            <a:effectRef idx="0">
              <a:schemeClr val="accent2">
                <a:shade val="60000"/>
                <a:hueOff val="0"/>
                <a:satOff val="0"/>
                <a:lumOff val="0"/>
                <a:alphaOff val="0"/>
              </a:schemeClr>
            </a:effectRef>
            <a:fontRef idx="minor">
              <a:schemeClr val="lt1"/>
            </a:fontRef>
          </p:style>
          <p:txBody>
            <a:bodyPr/>
            <a:lstStyle/>
            <a:p>
              <a:endParaRPr lang="de-AT"/>
            </a:p>
          </p:txBody>
        </p:sp>
        <p:sp>
          <p:nvSpPr>
            <p:cNvPr id="28" name="Textfeld 27">
              <a:extLst>
                <a:ext uri="{FF2B5EF4-FFF2-40B4-BE49-F238E27FC236}">
                  <a16:creationId xmlns:a16="http://schemas.microsoft.com/office/drawing/2014/main" id="{18F2CA34-39EF-21E0-EED9-7104736D8CD9}"/>
                </a:ext>
              </a:extLst>
            </p:cNvPr>
            <p:cNvSpPr txBox="1"/>
            <p:nvPr/>
          </p:nvSpPr>
          <p:spPr>
            <a:xfrm>
              <a:off x="2073" y="792971"/>
              <a:ext cx="1536339" cy="468583"/>
            </a:xfrm>
            <a:prstGeom prst="rect">
              <a:avLst/>
            </a:prstGeom>
            <a:solidFill>
              <a:schemeClr val="bg1">
                <a:lumMod val="50000"/>
              </a:schemeClr>
            </a:solidFill>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Güterverkehr</a:t>
              </a:r>
            </a:p>
          </p:txBody>
        </p:sp>
      </p:grpSp>
      <p:cxnSp>
        <p:nvCxnSpPr>
          <p:cNvPr id="36" name="Verbinder: gewinkelt 35">
            <a:extLst>
              <a:ext uri="{FF2B5EF4-FFF2-40B4-BE49-F238E27FC236}">
                <a16:creationId xmlns:a16="http://schemas.microsoft.com/office/drawing/2014/main" id="{96EF1513-D4D7-74E0-9780-C45710029EE0}"/>
              </a:ext>
              <a:ext uri="{C183D7F6-B498-43B3-948B-1728B52AA6E4}">
                <adec:decorative xmlns:adec="http://schemas.microsoft.com/office/drawing/2017/decorative" val="1"/>
              </a:ext>
            </a:extLst>
          </p:cNvPr>
          <p:cNvCxnSpPr>
            <a:cxnSpLocks/>
            <a:stCxn id="28" idx="3"/>
            <a:endCxn id="23" idx="1"/>
          </p:cNvCxnSpPr>
          <p:nvPr/>
        </p:nvCxnSpPr>
        <p:spPr>
          <a:xfrm>
            <a:off x="5187333" y="3776833"/>
            <a:ext cx="627058" cy="1588441"/>
          </a:xfrm>
          <a:prstGeom prst="bentConnector3">
            <a:avLst>
              <a:gd name="adj1"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8" name="Gerader Verbinder 37">
            <a:extLst>
              <a:ext uri="{FF2B5EF4-FFF2-40B4-BE49-F238E27FC236}">
                <a16:creationId xmlns:a16="http://schemas.microsoft.com/office/drawing/2014/main" id="{A5C07D9F-00AA-9FFF-21C9-3FFA8E186396}"/>
              </a:ext>
              <a:ext uri="{C183D7F6-B498-43B3-948B-1728B52AA6E4}">
                <adec:decorative xmlns:adec="http://schemas.microsoft.com/office/drawing/2017/decorative" val="1"/>
              </a:ext>
            </a:extLst>
          </p:cNvPr>
          <p:cNvCxnSpPr>
            <a:cxnSpLocks/>
          </p:cNvCxnSpPr>
          <p:nvPr/>
        </p:nvCxnSpPr>
        <p:spPr>
          <a:xfrm>
            <a:off x="5520741" y="4287078"/>
            <a:ext cx="29365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3" name="Textfeld 12">
            <a:extLst>
              <a:ext uri="{FF2B5EF4-FFF2-40B4-BE49-F238E27FC236}">
                <a16:creationId xmlns:a16="http://schemas.microsoft.com/office/drawing/2014/main" id="{96963573-B95D-E86B-0CD1-825591CCB38E}"/>
              </a:ext>
            </a:extLst>
          </p:cNvPr>
          <p:cNvSpPr txBox="1"/>
          <p:nvPr/>
        </p:nvSpPr>
        <p:spPr>
          <a:xfrm>
            <a:off x="7744784" y="6411782"/>
            <a:ext cx="3764729"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eigene Darstellung angelehnt an viadonau und Eurostat</a:t>
            </a:r>
          </a:p>
        </p:txBody>
      </p:sp>
      <p:cxnSp>
        <p:nvCxnSpPr>
          <p:cNvPr id="56" name="Verbinder: gewinkelt 55">
            <a:extLst>
              <a:ext uri="{FF2B5EF4-FFF2-40B4-BE49-F238E27FC236}">
                <a16:creationId xmlns:a16="http://schemas.microsoft.com/office/drawing/2014/main" id="{2F73D89B-06C3-0AAA-2596-8C9584EE7BD5}"/>
              </a:ext>
              <a:ext uri="{C183D7F6-B498-43B3-948B-1728B52AA6E4}">
                <adec:decorative xmlns:adec="http://schemas.microsoft.com/office/drawing/2017/decorative" val="1"/>
              </a:ext>
            </a:extLst>
          </p:cNvPr>
          <p:cNvCxnSpPr>
            <a:cxnSpLocks/>
          </p:cNvCxnSpPr>
          <p:nvPr/>
        </p:nvCxnSpPr>
        <p:spPr>
          <a:xfrm rot="5400000" flipH="1" flipV="1">
            <a:off x="5026775" y="2999156"/>
            <a:ext cx="1261704" cy="293651"/>
          </a:xfrm>
          <a:prstGeom prst="bentConnector2">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9794722"/>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E7878-9B68-201D-E313-CF21DF69B9F8}"/>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2A05574D-84F6-0A60-DFE4-7FF9069F86E9}"/>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D6844269-FF87-FF86-3F2C-A119CE4A12D5}"/>
              </a:ext>
            </a:extLst>
          </p:cNvPr>
          <p:cNvSpPr>
            <a:spLocks noGrp="1"/>
          </p:cNvSpPr>
          <p:nvPr>
            <p:ph type="sldNum" sz="quarter" idx="12"/>
          </p:nvPr>
        </p:nvSpPr>
        <p:spPr/>
        <p:txBody>
          <a:bodyPr/>
          <a:lstStyle/>
          <a:p>
            <a:fld id="{0AF89F37-6AD9-4F74-BC17-19E39A25D257}" type="slidenum">
              <a:rPr lang="de-AT" smtClean="0"/>
              <a:pPr/>
              <a:t>8</a:t>
            </a:fld>
            <a:endParaRPr lang="de-AT"/>
          </a:p>
        </p:txBody>
      </p:sp>
      <p:sp>
        <p:nvSpPr>
          <p:cNvPr id="5" name="Titel 4">
            <a:extLst>
              <a:ext uri="{FF2B5EF4-FFF2-40B4-BE49-F238E27FC236}">
                <a16:creationId xmlns:a16="http://schemas.microsoft.com/office/drawing/2014/main" id="{3C52DCB6-38F6-EC2E-2DB8-BF773426CBCA}"/>
              </a:ext>
            </a:extLst>
          </p:cNvPr>
          <p:cNvSpPr>
            <a:spLocks noGrp="1"/>
          </p:cNvSpPr>
          <p:nvPr>
            <p:ph type="title"/>
          </p:nvPr>
        </p:nvSpPr>
        <p:spPr/>
        <p:txBody>
          <a:bodyPr/>
          <a:lstStyle/>
          <a:p>
            <a:r>
              <a:rPr lang="de-AT"/>
              <a:t>Verkehrsträgerquiz</a:t>
            </a:r>
          </a:p>
        </p:txBody>
      </p:sp>
      <p:sp>
        <p:nvSpPr>
          <p:cNvPr id="6" name="Inhaltsplatzhalter 5">
            <a:extLst>
              <a:ext uri="{FF2B5EF4-FFF2-40B4-BE49-F238E27FC236}">
                <a16:creationId xmlns:a16="http://schemas.microsoft.com/office/drawing/2014/main" id="{848BF044-8FF1-2AB2-3923-1922BB15AD1A}"/>
              </a:ext>
            </a:extLst>
          </p:cNvPr>
          <p:cNvSpPr>
            <a:spLocks noGrp="1"/>
          </p:cNvSpPr>
          <p:nvPr>
            <p:ph idx="1"/>
          </p:nvPr>
        </p:nvSpPr>
        <p:spPr>
          <a:xfrm>
            <a:off x="3469579" y="1639957"/>
            <a:ext cx="8088140" cy="4450142"/>
          </a:xfrm>
        </p:spPr>
        <p:txBody>
          <a:bodyPr/>
          <a:lstStyle/>
          <a:p>
            <a:pPr marL="0" indent="0">
              <a:buNone/>
            </a:pPr>
            <a:r>
              <a:rPr lang="de-AT" b="1">
                <a:solidFill>
                  <a:schemeClr val="tx2"/>
                </a:solidFill>
              </a:rPr>
              <a:t>Ordne jeder Aussage einen Verkehrsträger (Straße, Wasserstraße, Schiene) zu:</a:t>
            </a:r>
          </a:p>
          <a:p>
            <a:pPr marL="0" indent="0">
              <a:buNone/>
            </a:pPr>
            <a:endParaRPr lang="de-AT" b="1">
              <a:solidFill>
                <a:schemeClr val="tx2"/>
              </a:solidFill>
            </a:endParaRPr>
          </a:p>
          <a:p>
            <a:r>
              <a:rPr lang="de-AT"/>
              <a:t>Dieser Verkehrsträger ermöglicht eine schnelle Lieferung bis vor deine Haustür. </a:t>
            </a:r>
          </a:p>
          <a:p>
            <a:r>
              <a:rPr lang="de-AT"/>
              <a:t>Dieser Verkehrsträger kann große Mengen an Gütern auf einmal transportieren, ist aber langsamer als andere Optionen. </a:t>
            </a:r>
          </a:p>
          <a:p>
            <a:r>
              <a:rPr lang="de-AT"/>
              <a:t>Auf diesem Verkehrsträger gibt es oft Staus, besonders in großen Städten. </a:t>
            </a:r>
          </a:p>
          <a:p>
            <a:r>
              <a:rPr lang="de-AT"/>
              <a:t>Dieser Verkehrsträger ist besonders geeignet für den Transport von Gütern über lange Strecken innerhalb eines Landes.</a:t>
            </a:r>
          </a:p>
          <a:p>
            <a:r>
              <a:rPr lang="de-AT"/>
              <a:t>Dieser Verkehrsträger nutzt natürliche Infrastruktur und ist besonders umweltfreundlich. </a:t>
            </a:r>
          </a:p>
          <a:p>
            <a:r>
              <a:rPr lang="de-AT"/>
              <a:t>Dieser Verkehrsträger verursacht die meisten schädlichen Luftschadstoffe.</a:t>
            </a:r>
          </a:p>
          <a:p>
            <a:r>
              <a:rPr lang="de-AT"/>
              <a:t>Diese beiden Verkehrsträger sind besonders sicher, da kaum Unfälle passieren. </a:t>
            </a:r>
          </a:p>
          <a:p>
            <a:endParaRPr lang="de-AT"/>
          </a:p>
        </p:txBody>
      </p:sp>
      <p:pic>
        <p:nvPicPr>
          <p:cNvPr id="16" name="Grafik 15" descr="Lichter an Silhouette">
            <a:extLst>
              <a:ext uri="{FF2B5EF4-FFF2-40B4-BE49-F238E27FC236}">
                <a16:creationId xmlns:a16="http://schemas.microsoft.com/office/drawing/2014/main" id="{1BA1E930-1A70-7138-36D1-9BD8398A149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89518" y="2771560"/>
            <a:ext cx="1939587" cy="1939587"/>
          </a:xfrm>
          <a:prstGeom prst="rect">
            <a:avLst/>
          </a:prstGeom>
        </p:spPr>
      </p:pic>
      <p:sp>
        <p:nvSpPr>
          <p:cNvPr id="9" name="Fußzeilenplatzhalter 2">
            <a:extLst>
              <a:ext uri="{FF2B5EF4-FFF2-40B4-BE49-F238E27FC236}">
                <a16:creationId xmlns:a16="http://schemas.microsoft.com/office/drawing/2014/main" id="{1131D8B6-3A54-DF0A-253A-2611A3C853B7}"/>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543999849"/>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nhaltsplatzhalter 10" descr="LKW Silhouette">
            <a:extLst>
              <a:ext uri="{FF2B5EF4-FFF2-40B4-BE49-F238E27FC236}">
                <a16:creationId xmlns:a16="http://schemas.microsoft.com/office/drawing/2014/main" id="{9B8BE497-CB4E-5AE4-E202-4652BC7F1043}"/>
              </a:ext>
            </a:extLst>
          </p:cNvPr>
          <p:cNvPicPr>
            <a:picLocks noGrp="1" noChangeAspect="1"/>
          </p:cNvPicPr>
          <p:nvPr>
            <p:ph sz="half" idx="2"/>
          </p:nvPr>
        </p:nvPicPr>
        <p:blipFill>
          <a:blip>
            <a:extLst>
              <a:ext uri="{96DAC541-7B7A-43D3-8B79-37D633B846F1}">
                <asvg:svgBlip xmlns:asvg="http://schemas.microsoft.com/office/drawing/2016/SVG/main" r:embed="rId3"/>
              </a:ext>
            </a:extLst>
          </a:blip>
          <a:stretch>
            <a:fillRect/>
          </a:stretch>
        </p:blipFill>
        <p:spPr>
          <a:xfrm>
            <a:off x="5530967" y="591799"/>
            <a:ext cx="1130065" cy="1130065"/>
          </a:xfrm>
        </p:spPr>
      </p:pic>
      <p:sp>
        <p:nvSpPr>
          <p:cNvPr id="6" name="Titel 5">
            <a:extLst>
              <a:ext uri="{FF2B5EF4-FFF2-40B4-BE49-F238E27FC236}">
                <a16:creationId xmlns:a16="http://schemas.microsoft.com/office/drawing/2014/main" id="{3C30F1C0-3AF6-D301-8876-BC8387959186}"/>
              </a:ext>
            </a:extLst>
          </p:cNvPr>
          <p:cNvSpPr>
            <a:spLocks noGrp="1"/>
          </p:cNvSpPr>
          <p:nvPr>
            <p:ph type="title"/>
          </p:nvPr>
        </p:nvSpPr>
        <p:spPr/>
        <p:txBody>
          <a:bodyPr/>
          <a:lstStyle/>
          <a:p>
            <a:r>
              <a:rPr lang="de-AT"/>
              <a:t>Verkehrsträger Straße</a:t>
            </a:r>
          </a:p>
        </p:txBody>
      </p:sp>
      <p:sp>
        <p:nvSpPr>
          <p:cNvPr id="7" name="Datumsplatzhalter 6">
            <a:extLst>
              <a:ext uri="{FF2B5EF4-FFF2-40B4-BE49-F238E27FC236}">
                <a16:creationId xmlns:a16="http://schemas.microsoft.com/office/drawing/2014/main" id="{4647469A-2040-AE24-30B0-761A333FF6C9}"/>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9" name="Foliennummernplatzhalter 8">
            <a:extLst>
              <a:ext uri="{FF2B5EF4-FFF2-40B4-BE49-F238E27FC236}">
                <a16:creationId xmlns:a16="http://schemas.microsoft.com/office/drawing/2014/main" id="{20F77ED5-4ED7-6DAA-17EB-23CC5DCD16B7}"/>
              </a:ext>
            </a:extLst>
          </p:cNvPr>
          <p:cNvSpPr>
            <a:spLocks noGrp="1"/>
          </p:cNvSpPr>
          <p:nvPr>
            <p:ph type="sldNum" sz="quarter" idx="12"/>
          </p:nvPr>
        </p:nvSpPr>
        <p:spPr/>
        <p:txBody>
          <a:bodyPr/>
          <a:lstStyle/>
          <a:p>
            <a:fld id="{0AF89F37-6AD9-4F74-BC17-19E39A25D257}" type="slidenum">
              <a:rPr lang="de-AT" smtClean="0"/>
              <a:pPr/>
              <a:t>9</a:t>
            </a:fld>
            <a:endParaRPr lang="de-AT"/>
          </a:p>
        </p:txBody>
      </p:sp>
      <p:graphicFrame>
        <p:nvGraphicFramePr>
          <p:cNvPr id="17" name="Diagramm 16" descr="Tabelle Vor- und Nachteile Verkehrsträger Straße">
            <a:extLst>
              <a:ext uri="{FF2B5EF4-FFF2-40B4-BE49-F238E27FC236}">
                <a16:creationId xmlns:a16="http://schemas.microsoft.com/office/drawing/2014/main" id="{9B6DA106-790A-4370-BCCE-46724EA8D14B}"/>
              </a:ext>
            </a:extLst>
          </p:cNvPr>
          <p:cNvGraphicFramePr/>
          <p:nvPr>
            <p:extLst>
              <p:ext uri="{D42A27DB-BD31-4B8C-83A1-F6EECF244321}">
                <p14:modId xmlns:p14="http://schemas.microsoft.com/office/powerpoint/2010/main" val="35277489"/>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Fußzeilenplatzhalter 2">
            <a:extLst>
              <a:ext uri="{FF2B5EF4-FFF2-40B4-BE49-F238E27FC236}">
                <a16:creationId xmlns:a16="http://schemas.microsoft.com/office/drawing/2014/main" id="{3AFD79DB-375C-2AE6-858B-7DAAEB03EC1C}"/>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84728643"/>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6FC1A-103B-8089-7F6E-ED4590B057B2}"/>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45D41410-7995-2987-95E6-2123E65DBDB8}"/>
              </a:ext>
            </a:extLst>
          </p:cNvPr>
          <p:cNvSpPr>
            <a:spLocks noGrp="1"/>
          </p:cNvSpPr>
          <p:nvPr>
            <p:ph type="title"/>
          </p:nvPr>
        </p:nvSpPr>
        <p:spPr/>
        <p:txBody>
          <a:bodyPr/>
          <a:lstStyle/>
          <a:p>
            <a:r>
              <a:rPr lang="de-AT"/>
              <a:t>Verkehrsträger Schiene</a:t>
            </a:r>
          </a:p>
        </p:txBody>
      </p:sp>
      <p:sp>
        <p:nvSpPr>
          <p:cNvPr id="7" name="Datumsplatzhalter 6">
            <a:extLst>
              <a:ext uri="{FF2B5EF4-FFF2-40B4-BE49-F238E27FC236}">
                <a16:creationId xmlns:a16="http://schemas.microsoft.com/office/drawing/2014/main" id="{A7C29489-EE4A-2E6B-D6F6-782F74E45E23}"/>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9" name="Foliennummernplatzhalter 8">
            <a:extLst>
              <a:ext uri="{FF2B5EF4-FFF2-40B4-BE49-F238E27FC236}">
                <a16:creationId xmlns:a16="http://schemas.microsoft.com/office/drawing/2014/main" id="{A60AC27B-225A-42AF-537C-71D7E7E1DED9}"/>
              </a:ext>
            </a:extLst>
          </p:cNvPr>
          <p:cNvSpPr>
            <a:spLocks noGrp="1"/>
          </p:cNvSpPr>
          <p:nvPr>
            <p:ph type="sldNum" sz="quarter" idx="12"/>
          </p:nvPr>
        </p:nvSpPr>
        <p:spPr/>
        <p:txBody>
          <a:bodyPr/>
          <a:lstStyle/>
          <a:p>
            <a:fld id="{0AF89F37-6AD9-4F74-BC17-19E39A25D257}" type="slidenum">
              <a:rPr lang="de-AT" smtClean="0"/>
              <a:pPr/>
              <a:t>10</a:t>
            </a:fld>
            <a:endParaRPr lang="de-AT"/>
          </a:p>
        </p:txBody>
      </p:sp>
      <p:graphicFrame>
        <p:nvGraphicFramePr>
          <p:cNvPr id="17" name="Diagramm 16" descr="Tabelle Vor- und Nachteile Verkehrsträger Schiene">
            <a:extLst>
              <a:ext uri="{FF2B5EF4-FFF2-40B4-BE49-F238E27FC236}">
                <a16:creationId xmlns:a16="http://schemas.microsoft.com/office/drawing/2014/main" id="{00995EBC-08B0-548A-564F-87B684796E00}"/>
              </a:ext>
            </a:extLst>
          </p:cNvPr>
          <p:cNvGraphicFramePr/>
          <p:nvPr>
            <p:extLst>
              <p:ext uri="{D42A27DB-BD31-4B8C-83A1-F6EECF244321}">
                <p14:modId xmlns:p14="http://schemas.microsoft.com/office/powerpoint/2010/main" val="2813775910"/>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Inhaltsplatzhalter 4" descr="Zug Silhouette">
            <a:extLst>
              <a:ext uri="{FF2B5EF4-FFF2-40B4-BE49-F238E27FC236}">
                <a16:creationId xmlns:a16="http://schemas.microsoft.com/office/drawing/2014/main" id="{82445943-0023-A99C-D753-FA5851DD5247}"/>
              </a:ext>
            </a:extLst>
          </p:cNvPr>
          <p:cNvPicPr>
            <a:picLocks noGrp="1" noChangeAspect="1"/>
          </p:cNvPicPr>
          <p:nvPr>
            <p:ph sz="half" idx="2"/>
          </p:nvPr>
        </p:nvPicPr>
        <p:blipFill>
          <a:blip>
            <a:extLst>
              <a:ext uri="{96DAC541-7B7A-43D3-8B79-37D633B846F1}">
                <asvg:svgBlip xmlns:asvg="http://schemas.microsoft.com/office/drawing/2016/SVG/main" r:embed="rId8"/>
              </a:ext>
            </a:extLst>
          </a:blip>
          <a:stretch>
            <a:fillRect/>
          </a:stretch>
        </p:blipFill>
        <p:spPr>
          <a:xfrm>
            <a:off x="5577932" y="637319"/>
            <a:ext cx="1078665" cy="999916"/>
          </a:xfrm>
        </p:spPr>
      </p:pic>
      <p:sp>
        <p:nvSpPr>
          <p:cNvPr id="2" name="Fußzeilenplatzhalter 2">
            <a:extLst>
              <a:ext uri="{FF2B5EF4-FFF2-40B4-BE49-F238E27FC236}">
                <a16:creationId xmlns:a16="http://schemas.microsoft.com/office/drawing/2014/main" id="{936E68D4-4CCE-F0BB-DDA2-9EBBA780B0C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755390013"/>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070B2-FA07-A59D-9FC9-E615A05108B6}"/>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CBF1C974-4C21-DDAE-6A64-BB2B96A031F7}"/>
              </a:ext>
            </a:extLst>
          </p:cNvPr>
          <p:cNvSpPr>
            <a:spLocks noGrp="1"/>
          </p:cNvSpPr>
          <p:nvPr>
            <p:ph type="title"/>
          </p:nvPr>
        </p:nvSpPr>
        <p:spPr/>
        <p:txBody>
          <a:bodyPr/>
          <a:lstStyle/>
          <a:p>
            <a:r>
              <a:rPr lang="de-AT"/>
              <a:t>Verkehrsträger Wasserstraße</a:t>
            </a:r>
          </a:p>
        </p:txBody>
      </p:sp>
      <p:sp>
        <p:nvSpPr>
          <p:cNvPr id="7" name="Datumsplatzhalter 6">
            <a:extLst>
              <a:ext uri="{FF2B5EF4-FFF2-40B4-BE49-F238E27FC236}">
                <a16:creationId xmlns:a16="http://schemas.microsoft.com/office/drawing/2014/main" id="{D0609CF0-63DF-AF9B-24AA-6506F20F2545}"/>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9" name="Foliennummernplatzhalter 8">
            <a:extLst>
              <a:ext uri="{FF2B5EF4-FFF2-40B4-BE49-F238E27FC236}">
                <a16:creationId xmlns:a16="http://schemas.microsoft.com/office/drawing/2014/main" id="{AEA882D1-4234-0071-E870-67A0E97F3294}"/>
              </a:ext>
            </a:extLst>
          </p:cNvPr>
          <p:cNvSpPr>
            <a:spLocks noGrp="1"/>
          </p:cNvSpPr>
          <p:nvPr>
            <p:ph type="sldNum" sz="quarter" idx="12"/>
          </p:nvPr>
        </p:nvSpPr>
        <p:spPr/>
        <p:txBody>
          <a:bodyPr/>
          <a:lstStyle/>
          <a:p>
            <a:fld id="{0AF89F37-6AD9-4F74-BC17-19E39A25D257}" type="slidenum">
              <a:rPr lang="de-AT" smtClean="0"/>
              <a:pPr/>
              <a:t>11</a:t>
            </a:fld>
            <a:endParaRPr lang="de-AT"/>
          </a:p>
        </p:txBody>
      </p:sp>
      <p:graphicFrame>
        <p:nvGraphicFramePr>
          <p:cNvPr id="17" name="Diagramm 16" descr="Tabelle Vor- und Nachteile Verkehrsträger Wasserstraße">
            <a:extLst>
              <a:ext uri="{FF2B5EF4-FFF2-40B4-BE49-F238E27FC236}">
                <a16:creationId xmlns:a16="http://schemas.microsoft.com/office/drawing/2014/main" id="{E5BBF496-AE2D-7FAD-A1A3-22C3F0F71ABF}"/>
              </a:ext>
            </a:extLst>
          </p:cNvPr>
          <p:cNvGraphicFramePr/>
          <p:nvPr>
            <p:extLst>
              <p:ext uri="{D42A27DB-BD31-4B8C-83A1-F6EECF244321}">
                <p14:modId xmlns:p14="http://schemas.microsoft.com/office/powerpoint/2010/main" val="2825477187"/>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Grafik 3">
            <a:extLst>
              <a:ext uri="{FF2B5EF4-FFF2-40B4-BE49-F238E27FC236}">
                <a16:creationId xmlns:a16="http://schemas.microsoft.com/office/drawing/2014/main" id="{E5251266-0CEE-4F9A-B7EE-48E829BC2DEE}"/>
              </a:ext>
              <a:ext uri="{C183D7F6-B498-43B3-948B-1728B52AA6E4}">
                <adec:decorative xmlns:adec="http://schemas.microsoft.com/office/drawing/2017/decorative" val="1"/>
              </a:ext>
            </a:extLst>
          </p:cNvPr>
          <p:cNvPicPr>
            <a:picLocks noChangeAspect="1"/>
          </p:cNvPicPr>
          <p:nvPr/>
        </p:nvPicPr>
        <p:blipFill rotWithShape="1">
          <a:blip r:embed="rId8">
            <a:extLst>
              <a:ext uri="{28A0092B-C50C-407E-A947-70E740481C1C}">
                <a14:useLocalDpi xmlns:a14="http://schemas.microsoft.com/office/drawing/2010/main" val="0"/>
              </a:ext>
            </a:extLst>
          </a:blip>
          <a:srcRect l="28891" t="16143" r="48548" b="51572"/>
          <a:stretch>
            <a:fillRect/>
          </a:stretch>
        </p:blipFill>
        <p:spPr bwMode="auto">
          <a:xfrm>
            <a:off x="5521684" y="729093"/>
            <a:ext cx="1390015" cy="971550"/>
          </a:xfrm>
          <a:prstGeom prst="rect">
            <a:avLst/>
          </a:prstGeom>
          <a:ln>
            <a:noFill/>
          </a:ln>
          <a:extLst>
            <a:ext uri="{53640926-AAD7-44D8-BBD7-CCE9431645EC}">
              <a14:shadowObscured xmlns:a14="http://schemas.microsoft.com/office/drawing/2010/main"/>
            </a:ext>
          </a:extLst>
        </p:spPr>
      </p:pic>
      <p:sp>
        <p:nvSpPr>
          <p:cNvPr id="2" name="Fußzeilenplatzhalter 2">
            <a:extLst>
              <a:ext uri="{FF2B5EF4-FFF2-40B4-BE49-F238E27FC236}">
                <a16:creationId xmlns:a16="http://schemas.microsoft.com/office/drawing/2014/main" id="{D502BE63-1D5B-F03B-1540-824EBB471ECE}"/>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286604578"/>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F3703-99AF-15E5-0301-AE037CE8084A}"/>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CA18A1B-39B2-5997-EAFF-1F7EE14D8C9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A38E533D-2606-3C3B-EF8D-BD80C76305E4}"/>
              </a:ext>
            </a:extLst>
          </p:cNvPr>
          <p:cNvSpPr>
            <a:spLocks noGrp="1"/>
          </p:cNvSpPr>
          <p:nvPr>
            <p:ph type="sldNum" sz="quarter" idx="12"/>
          </p:nvPr>
        </p:nvSpPr>
        <p:spPr/>
        <p:txBody>
          <a:bodyPr/>
          <a:lstStyle/>
          <a:p>
            <a:fld id="{0AF89F37-6AD9-4F74-BC17-19E39A25D257}" type="slidenum">
              <a:rPr lang="de-AT" smtClean="0"/>
              <a:pPr/>
              <a:t>12</a:t>
            </a:fld>
            <a:endParaRPr lang="de-AT"/>
          </a:p>
        </p:txBody>
      </p:sp>
      <p:sp>
        <p:nvSpPr>
          <p:cNvPr id="6" name="Titel 5">
            <a:extLst>
              <a:ext uri="{FF2B5EF4-FFF2-40B4-BE49-F238E27FC236}">
                <a16:creationId xmlns:a16="http://schemas.microsoft.com/office/drawing/2014/main" id="{47E2623B-B1AF-3192-2D9F-3825A4848051}"/>
              </a:ext>
            </a:extLst>
          </p:cNvPr>
          <p:cNvSpPr>
            <a:spLocks noGrp="1"/>
          </p:cNvSpPr>
          <p:nvPr>
            <p:ph type="title"/>
          </p:nvPr>
        </p:nvSpPr>
        <p:spPr>
          <a:xfrm>
            <a:off x="592538" y="640040"/>
            <a:ext cx="10221236" cy="792976"/>
          </a:xfrm>
        </p:spPr>
        <p:txBody>
          <a:bodyPr/>
          <a:lstStyle/>
          <a:p>
            <a:r>
              <a:rPr lang="de-AT"/>
              <a:t>So sieht ein Binnenschiff aus:</a:t>
            </a:r>
          </a:p>
        </p:txBody>
      </p:sp>
      <p:sp>
        <p:nvSpPr>
          <p:cNvPr id="7" name="Textfeld 12">
            <a:extLst>
              <a:ext uri="{FF2B5EF4-FFF2-40B4-BE49-F238E27FC236}">
                <a16:creationId xmlns:a16="http://schemas.microsoft.com/office/drawing/2014/main" id="{E5177877-1FD1-DA89-01B7-6C7A474921F2}"/>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 </a:t>
            </a:r>
            <a:r>
              <a:rPr lang="de-AT" sz="1000" dirty="0" err="1">
                <a:solidFill>
                  <a:schemeClr val="tx2"/>
                </a:solidFill>
                <a:latin typeface="+mj-lt"/>
                <a:cs typeface="Mangal Pro" panose="00000500000000000000" pitchFamily="2" charset="0"/>
              </a:rPr>
              <a:t>Leitner@TTS</a:t>
            </a:r>
            <a:r>
              <a:rPr lang="de-AT" sz="1000" dirty="0">
                <a:solidFill>
                  <a:schemeClr val="tx2"/>
                </a:solidFill>
                <a:latin typeface="+mj-lt"/>
                <a:cs typeface="Mangal Pro" panose="00000500000000000000" pitchFamily="2" charset="0"/>
              </a:rPr>
              <a:t>, Austria</a:t>
            </a:r>
          </a:p>
        </p:txBody>
      </p:sp>
      <p:pic>
        <p:nvPicPr>
          <p:cNvPr id="10" name="Grafik 9" descr="Schubverband auf der Donau">
            <a:extLst>
              <a:ext uri="{FF2B5EF4-FFF2-40B4-BE49-F238E27FC236}">
                <a16:creationId xmlns:a16="http://schemas.microsoft.com/office/drawing/2014/main" id="{D71BA0B3-CBCF-5F44-9998-4CA248C671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0375" y="1549984"/>
            <a:ext cx="8278504" cy="4360116"/>
          </a:xfrm>
          <a:prstGeom prst="rect">
            <a:avLst/>
          </a:prstGeom>
        </p:spPr>
      </p:pic>
      <p:sp>
        <p:nvSpPr>
          <p:cNvPr id="5" name="Fußzeilenplatzhalter 2">
            <a:extLst>
              <a:ext uri="{FF2B5EF4-FFF2-40B4-BE49-F238E27FC236}">
                <a16:creationId xmlns:a16="http://schemas.microsoft.com/office/drawing/2014/main" id="{B14EAD1C-5A02-155B-30AF-7A3298F7AB7C}"/>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4269955414"/>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52A8F-91B0-3DD7-6142-C78963CA72DE}"/>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0D6786E2-DA50-F0F7-F2BB-971F0B11FEC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543DBB17-3F3C-144E-7B26-3431949905E7}"/>
              </a:ext>
              <a:ext uri="{C183D7F6-B498-43B3-948B-1728B52AA6E4}">
                <adec:decorative xmlns:adec="http://schemas.microsoft.com/office/drawing/2017/decorative" val="0"/>
              </a:ext>
            </a:extLst>
          </p:cNvPr>
          <p:cNvSpPr>
            <a:spLocks noGrp="1"/>
          </p:cNvSpPr>
          <p:nvPr>
            <p:ph type="sldNum" sz="quarter" idx="12"/>
          </p:nvPr>
        </p:nvSpPr>
        <p:spPr/>
        <p:txBody>
          <a:bodyPr/>
          <a:lstStyle/>
          <a:p>
            <a:fld id="{0AF89F37-6AD9-4F74-BC17-19E39A25D257}" type="slidenum">
              <a:rPr lang="de-AT" smtClean="0"/>
              <a:pPr/>
              <a:t>13</a:t>
            </a:fld>
            <a:endParaRPr lang="de-AT"/>
          </a:p>
        </p:txBody>
      </p:sp>
      <p:sp>
        <p:nvSpPr>
          <p:cNvPr id="6" name="Titel 5">
            <a:extLst>
              <a:ext uri="{FF2B5EF4-FFF2-40B4-BE49-F238E27FC236}">
                <a16:creationId xmlns:a16="http://schemas.microsoft.com/office/drawing/2014/main" id="{869BAB76-6DCC-00CF-EB97-612854B3881B}"/>
              </a:ext>
            </a:extLst>
          </p:cNvPr>
          <p:cNvSpPr>
            <a:spLocks noGrp="1"/>
          </p:cNvSpPr>
          <p:nvPr>
            <p:ph type="title"/>
          </p:nvPr>
        </p:nvSpPr>
        <p:spPr>
          <a:xfrm>
            <a:off x="592537" y="640040"/>
            <a:ext cx="8819820" cy="792976"/>
          </a:xfrm>
        </p:spPr>
        <p:txBody>
          <a:bodyPr/>
          <a:lstStyle/>
          <a:p>
            <a:r>
              <a:rPr lang="de-AT"/>
              <a:t>Güterverkehr in Österreich und Europa (Modal Split)</a:t>
            </a:r>
          </a:p>
        </p:txBody>
      </p:sp>
      <p:sp>
        <p:nvSpPr>
          <p:cNvPr id="7" name="Textfeld 12">
            <a:extLst>
              <a:ext uri="{FF2B5EF4-FFF2-40B4-BE49-F238E27FC236}">
                <a16:creationId xmlns:a16="http://schemas.microsoft.com/office/drawing/2014/main" id="{8CA5D23D-C82E-6C2A-AA02-0459EE5CE8E8}"/>
              </a:ext>
            </a:extLst>
          </p:cNvPr>
          <p:cNvSpPr txBox="1"/>
          <p:nvPr/>
        </p:nvSpPr>
        <p:spPr>
          <a:xfrm>
            <a:off x="7971184" y="6420382"/>
            <a:ext cx="3576292"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Eigene Darstellung angelehnt an Statistik Austria und Eurostat</a:t>
            </a:r>
          </a:p>
        </p:txBody>
      </p:sp>
      <p:graphicFrame>
        <p:nvGraphicFramePr>
          <p:cNvPr id="10" name="Content Placeholder 9" descr="Kreisdiagramm Modal Split in Österreich 2023">
            <a:extLst>
              <a:ext uri="{FF2B5EF4-FFF2-40B4-BE49-F238E27FC236}">
                <a16:creationId xmlns:a16="http://schemas.microsoft.com/office/drawing/2014/main" id="{1CA5EA34-6B84-2AF1-355B-8027A5335770}"/>
              </a:ext>
            </a:extLst>
          </p:cNvPr>
          <p:cNvGraphicFramePr>
            <a:graphicFrameLocks noGrp="1"/>
          </p:cNvGraphicFramePr>
          <p:nvPr>
            <p:ph idx="1"/>
            <p:extLst>
              <p:ext uri="{D42A27DB-BD31-4B8C-83A1-F6EECF244321}">
                <p14:modId xmlns:p14="http://schemas.microsoft.com/office/powerpoint/2010/main" val="2785729856"/>
              </p:ext>
            </p:extLst>
          </p:nvPr>
        </p:nvGraphicFramePr>
        <p:xfrm>
          <a:off x="592536" y="1593676"/>
          <a:ext cx="4118611" cy="419089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ontent Placeholder 7" descr="Kreisdiagramm Modal Split EU 2022">
            <a:extLst>
              <a:ext uri="{FF2B5EF4-FFF2-40B4-BE49-F238E27FC236}">
                <a16:creationId xmlns:a16="http://schemas.microsoft.com/office/drawing/2014/main" id="{E781BAEB-C5D0-F57B-AF5A-F0AA1DC0C968}"/>
              </a:ext>
            </a:extLst>
          </p:cNvPr>
          <p:cNvGraphicFramePr>
            <a:graphicFrameLocks/>
          </p:cNvGraphicFramePr>
          <p:nvPr>
            <p:extLst>
              <p:ext uri="{D42A27DB-BD31-4B8C-83A1-F6EECF244321}">
                <p14:modId xmlns:p14="http://schemas.microsoft.com/office/powerpoint/2010/main" val="407058540"/>
              </p:ext>
            </p:extLst>
          </p:nvPr>
        </p:nvGraphicFramePr>
        <p:xfrm>
          <a:off x="6437750" y="1593676"/>
          <a:ext cx="3655395" cy="4496192"/>
        </p:xfrm>
        <a:graphic>
          <a:graphicData uri="http://schemas.openxmlformats.org/drawingml/2006/chart">
            <c:chart xmlns:c="http://schemas.openxmlformats.org/drawingml/2006/chart" xmlns:r="http://schemas.openxmlformats.org/officeDocument/2006/relationships" r:id="rId4"/>
          </a:graphicData>
        </a:graphic>
      </p:graphicFrame>
      <p:sp>
        <p:nvSpPr>
          <p:cNvPr id="5" name="Fußzeilenplatzhalter 2">
            <a:extLst>
              <a:ext uri="{FF2B5EF4-FFF2-40B4-BE49-F238E27FC236}">
                <a16:creationId xmlns:a16="http://schemas.microsoft.com/office/drawing/2014/main" id="{FF11064E-D6DF-3080-5376-80417622299A}"/>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404878539"/>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18E45-7A07-062C-F819-14C0E00B17FD}"/>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0401A84-9E4F-064A-5C1C-633383A1E86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E61E9F44-27F5-0819-D351-ADDDE915A4B4}"/>
              </a:ext>
            </a:extLst>
          </p:cNvPr>
          <p:cNvSpPr>
            <a:spLocks noGrp="1"/>
          </p:cNvSpPr>
          <p:nvPr>
            <p:ph type="sldNum" sz="quarter" idx="12"/>
          </p:nvPr>
        </p:nvSpPr>
        <p:spPr/>
        <p:txBody>
          <a:bodyPr/>
          <a:lstStyle/>
          <a:p>
            <a:fld id="{0AF89F37-6AD9-4F74-BC17-19E39A25D257}" type="slidenum">
              <a:rPr lang="de-AT" smtClean="0"/>
              <a:pPr/>
              <a:t>14</a:t>
            </a:fld>
            <a:endParaRPr lang="de-AT"/>
          </a:p>
        </p:txBody>
      </p:sp>
      <p:sp>
        <p:nvSpPr>
          <p:cNvPr id="6" name="Titel 5">
            <a:extLst>
              <a:ext uri="{FF2B5EF4-FFF2-40B4-BE49-F238E27FC236}">
                <a16:creationId xmlns:a16="http://schemas.microsoft.com/office/drawing/2014/main" id="{734E33D6-B7C4-22BE-667A-6AB9669153BE}"/>
              </a:ext>
            </a:extLst>
          </p:cNvPr>
          <p:cNvSpPr>
            <a:spLocks noGrp="1"/>
          </p:cNvSpPr>
          <p:nvPr>
            <p:ph type="title"/>
          </p:nvPr>
        </p:nvSpPr>
        <p:spPr>
          <a:xfrm>
            <a:off x="592537" y="640040"/>
            <a:ext cx="8819820" cy="792976"/>
          </a:xfrm>
        </p:spPr>
        <p:txBody>
          <a:bodyPr/>
          <a:lstStyle/>
          <a:p>
            <a:r>
              <a:rPr lang="de-AT"/>
              <a:t>Best Practice Wasserstraße: Niederlande</a:t>
            </a:r>
          </a:p>
        </p:txBody>
      </p:sp>
      <p:sp>
        <p:nvSpPr>
          <p:cNvPr id="7" name="Textfeld 12">
            <a:extLst>
              <a:ext uri="{FF2B5EF4-FFF2-40B4-BE49-F238E27FC236}">
                <a16:creationId xmlns:a16="http://schemas.microsoft.com/office/drawing/2014/main" id="{2572DF3D-4A9E-3CB2-732F-F5FA6CF20683}"/>
              </a:ext>
            </a:extLst>
          </p:cNvPr>
          <p:cNvSpPr txBox="1"/>
          <p:nvPr/>
        </p:nvSpPr>
        <p:spPr>
          <a:xfrm>
            <a:off x="7971184" y="6420382"/>
            <a:ext cx="3576292" cy="400110"/>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Eigene Darstellung angelehnt an Eurostat</a:t>
            </a:r>
          </a:p>
          <a:p>
            <a:pPr algn="r"/>
            <a:r>
              <a:rPr lang="de-AT" sz="1000" dirty="0">
                <a:solidFill>
                  <a:schemeClr val="tx2"/>
                </a:solidFill>
                <a:latin typeface="+mj-lt"/>
                <a:cs typeface="Mangal Pro" panose="00000500000000000000" pitchFamily="2" charset="0"/>
              </a:rPr>
              <a:t>Bild: Pixabay</a:t>
            </a:r>
          </a:p>
        </p:txBody>
      </p:sp>
      <p:graphicFrame>
        <p:nvGraphicFramePr>
          <p:cNvPr id="5" name="Content Placeholder 7" descr="Kreisdiagramm Modal Split Niederlande 2022">
            <a:extLst>
              <a:ext uri="{FF2B5EF4-FFF2-40B4-BE49-F238E27FC236}">
                <a16:creationId xmlns:a16="http://schemas.microsoft.com/office/drawing/2014/main" id="{A2CCE315-234E-F643-8AD1-5BB08154CBBE}"/>
              </a:ext>
            </a:extLst>
          </p:cNvPr>
          <p:cNvGraphicFramePr>
            <a:graphicFrameLocks/>
          </p:cNvGraphicFramePr>
          <p:nvPr>
            <p:extLst>
              <p:ext uri="{D42A27DB-BD31-4B8C-83A1-F6EECF244321}">
                <p14:modId xmlns:p14="http://schemas.microsoft.com/office/powerpoint/2010/main" val="4215802183"/>
              </p:ext>
            </p:extLst>
          </p:nvPr>
        </p:nvGraphicFramePr>
        <p:xfrm>
          <a:off x="6609522" y="1433016"/>
          <a:ext cx="4023289" cy="4550341"/>
        </p:xfrm>
        <a:graphic>
          <a:graphicData uri="http://schemas.openxmlformats.org/drawingml/2006/chart">
            <c:chart xmlns:c="http://schemas.openxmlformats.org/drawingml/2006/chart" xmlns:r="http://schemas.openxmlformats.org/officeDocument/2006/relationships" r:id="rId3"/>
          </a:graphicData>
        </a:graphic>
      </p:graphicFrame>
      <p:pic>
        <p:nvPicPr>
          <p:cNvPr id="12" name="Picture 10" descr="A boat on a river&#10;&#10;AI-generated content may be incorrect.">
            <a:extLst>
              <a:ext uri="{FF2B5EF4-FFF2-40B4-BE49-F238E27FC236}">
                <a16:creationId xmlns:a16="http://schemas.microsoft.com/office/drawing/2014/main" id="{966DCA6C-A98A-5FBD-6ED5-736E2BB14EE8}"/>
              </a:ext>
            </a:extLst>
          </p:cNvPr>
          <p:cNvPicPr>
            <a:picLocks noChangeAspect="1"/>
          </p:cNvPicPr>
          <p:nvPr/>
        </p:nvPicPr>
        <p:blipFill>
          <a:blip r:embed="rId4">
            <a:extLst>
              <a:ext uri="{28A0092B-C50C-407E-A947-70E740481C1C}">
                <a14:useLocalDpi xmlns:a14="http://schemas.microsoft.com/office/drawing/2010/main" val="0"/>
              </a:ext>
            </a:extLst>
          </a:blip>
          <a:srcRect r="19792"/>
          <a:stretch/>
        </p:blipFill>
        <p:spPr>
          <a:xfrm>
            <a:off x="635069" y="1914105"/>
            <a:ext cx="4388912" cy="3646548"/>
          </a:xfrm>
          <a:prstGeom prst="rect">
            <a:avLst/>
          </a:prstGeom>
        </p:spPr>
      </p:pic>
      <p:sp>
        <p:nvSpPr>
          <p:cNvPr id="8" name="Fußzeilenplatzhalter 2">
            <a:extLst>
              <a:ext uri="{FF2B5EF4-FFF2-40B4-BE49-F238E27FC236}">
                <a16:creationId xmlns:a16="http://schemas.microsoft.com/office/drawing/2014/main" id="{EF848299-5FAD-49D7-DD32-9D6C7007DE1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288229759"/>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E3270-3292-937C-82EB-1DCB56612023}"/>
            </a:ext>
          </a:extLst>
        </p:cNvPr>
        <p:cNvGrpSpPr/>
        <p:nvPr/>
      </p:nvGrpSpPr>
      <p:grpSpPr>
        <a:xfrm>
          <a:off x="0" y="0"/>
          <a:ext cx="0" cy="0"/>
          <a:chOff x="0" y="0"/>
          <a:chExt cx="0" cy="0"/>
        </a:xfrm>
      </p:grpSpPr>
      <p:sp>
        <p:nvSpPr>
          <p:cNvPr id="4" name="Foliennummernplatzhalter 3">
            <a:extLst>
              <a:ext uri="{FF2B5EF4-FFF2-40B4-BE49-F238E27FC236}">
                <a16:creationId xmlns:a16="http://schemas.microsoft.com/office/drawing/2014/main" id="{0CD49125-009B-B10C-4276-9F7D97D4A2FA}"/>
              </a:ext>
            </a:extLst>
          </p:cNvPr>
          <p:cNvSpPr>
            <a:spLocks noGrp="1"/>
          </p:cNvSpPr>
          <p:nvPr>
            <p:ph type="sldNum" sz="quarter" idx="12"/>
          </p:nvPr>
        </p:nvSpPr>
        <p:spPr/>
        <p:txBody>
          <a:bodyPr/>
          <a:lstStyle/>
          <a:p>
            <a:fld id="{0AF89F37-6AD9-4F74-BC17-19E39A25D257}" type="slidenum">
              <a:rPr lang="de-AT" smtClean="0"/>
              <a:pPr/>
              <a:t>15</a:t>
            </a:fld>
            <a:endParaRPr lang="de-AT"/>
          </a:p>
        </p:txBody>
      </p:sp>
      <p:sp>
        <p:nvSpPr>
          <p:cNvPr id="5" name="Titel 4">
            <a:extLst>
              <a:ext uri="{FF2B5EF4-FFF2-40B4-BE49-F238E27FC236}">
                <a16:creationId xmlns:a16="http://schemas.microsoft.com/office/drawing/2014/main" id="{E258DAAA-5118-391C-1DF8-6C9F64CA08DE}"/>
              </a:ext>
            </a:extLst>
          </p:cNvPr>
          <p:cNvSpPr>
            <a:spLocks noGrp="1"/>
          </p:cNvSpPr>
          <p:nvPr>
            <p:ph type="title"/>
          </p:nvPr>
        </p:nvSpPr>
        <p:spPr/>
        <p:txBody>
          <a:bodyPr/>
          <a:lstStyle/>
          <a:p>
            <a:r>
              <a:rPr lang="de-AT"/>
              <a:t>Transportplanung mit der </a:t>
            </a:r>
            <a:r>
              <a:rPr lang="de-AT" err="1"/>
              <a:t>Logistify</a:t>
            </a:r>
            <a:r>
              <a:rPr lang="de-AT"/>
              <a:t>-App</a:t>
            </a:r>
          </a:p>
        </p:txBody>
      </p:sp>
      <p:sp>
        <p:nvSpPr>
          <p:cNvPr id="6" name="Inhaltsplatzhalter 5">
            <a:extLst>
              <a:ext uri="{FF2B5EF4-FFF2-40B4-BE49-F238E27FC236}">
                <a16:creationId xmlns:a16="http://schemas.microsoft.com/office/drawing/2014/main" id="{BF2096EA-CC0D-E9CC-4ED1-5456B0E7F696}"/>
              </a:ext>
            </a:extLst>
          </p:cNvPr>
          <p:cNvSpPr>
            <a:spLocks noGrp="1"/>
          </p:cNvSpPr>
          <p:nvPr>
            <p:ph idx="1"/>
          </p:nvPr>
        </p:nvSpPr>
        <p:spPr>
          <a:xfrm>
            <a:off x="4025348" y="2097157"/>
            <a:ext cx="7521610" cy="4079806"/>
          </a:xfrm>
        </p:spPr>
        <p:txBody>
          <a:bodyPr/>
          <a:lstStyle/>
          <a:p>
            <a:pPr marL="0" indent="0">
              <a:buNone/>
            </a:pPr>
            <a:r>
              <a:rPr lang="de-AT" sz="2400" b="1" dirty="0">
                <a:solidFill>
                  <a:schemeClr val="tx2"/>
                </a:solidFill>
              </a:rPr>
              <a:t>Spiel 1 - Transportmittel</a:t>
            </a:r>
          </a:p>
          <a:p>
            <a:pPr marL="0" indent="0">
              <a:buNone/>
            </a:pPr>
            <a:endParaRPr lang="de-AT" sz="2400" b="1" dirty="0">
              <a:solidFill>
                <a:schemeClr val="tx2"/>
              </a:solidFill>
            </a:endParaRPr>
          </a:p>
          <a:p>
            <a:pPr marL="0" indent="0">
              <a:buNone/>
            </a:pPr>
            <a:r>
              <a:rPr lang="de-AT" sz="2400" dirty="0"/>
              <a:t>Dein Transportplanungstalent ist gefragt – wir brauchen deine Hilfe!</a:t>
            </a:r>
          </a:p>
          <a:p>
            <a:pPr marL="0" indent="0">
              <a:buNone/>
            </a:pPr>
            <a:r>
              <a:rPr lang="de-AT" sz="2400" dirty="0"/>
              <a:t>Wir wollen verschiedene Güter bestmöglich von A nach B transportieren. Dabei legen wir besonderen Wert auf die Wahl des passenden Verkehrsmittels (LKW, Zug oder Binnenschiff).</a:t>
            </a:r>
          </a:p>
          <a:p>
            <a:pPr marL="0" indent="0">
              <a:buNone/>
            </a:pPr>
            <a:r>
              <a:rPr lang="de-AT" sz="2400" dirty="0"/>
              <a:t>Der Transport soll so ökologisch und ökonomisch effizient wie möglich geplant werden.</a:t>
            </a:r>
          </a:p>
        </p:txBody>
      </p:sp>
      <p:sp>
        <p:nvSpPr>
          <p:cNvPr id="2" name="Datumsplatzhalter 1">
            <a:extLst>
              <a:ext uri="{FF2B5EF4-FFF2-40B4-BE49-F238E27FC236}">
                <a16:creationId xmlns:a16="http://schemas.microsoft.com/office/drawing/2014/main" id="{B026F702-E210-2C57-7F4F-834D2714FE1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8" name="Datumsplatzhalter 22">
            <a:extLst>
              <a:ext uri="{FF2B5EF4-FFF2-40B4-BE49-F238E27FC236}">
                <a16:creationId xmlns:a16="http://schemas.microsoft.com/office/drawing/2014/main" id="{290520CA-234F-669C-9E11-1C78EF437FC0}"/>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FH OÖ</a:t>
            </a:r>
          </a:p>
        </p:txBody>
      </p:sp>
      <p:pic>
        <p:nvPicPr>
          <p:cNvPr id="9" name="Picture 5">
            <a:extLst>
              <a:ext uri="{FF2B5EF4-FFF2-40B4-BE49-F238E27FC236}">
                <a16:creationId xmlns:a16="http://schemas.microsoft.com/office/drawing/2014/main" id="{CEBDB131-F576-E095-D9F6-060048E98F5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E47B58A5-D9D1-1712-4D07-F5AD60A6D4B4}"/>
              </a:ext>
            </a:extLst>
          </p:cNvPr>
          <p:cNvSpPr txBox="1"/>
          <p:nvPr/>
        </p:nvSpPr>
        <p:spPr>
          <a:xfrm>
            <a:off x="645042" y="4280776"/>
            <a:ext cx="2595115" cy="1815882"/>
          </a:xfrm>
          <a:prstGeom prst="rect">
            <a:avLst/>
          </a:prstGeom>
          <a:noFill/>
        </p:spPr>
        <p:txBody>
          <a:bodyPr wrap="square">
            <a:spAutoFit/>
          </a:bodyPr>
          <a:lstStyle/>
          <a:p>
            <a:r>
              <a:rPr lang="de-AT" sz="1600"/>
              <a:t>Download App unter: </a:t>
            </a:r>
            <a:r>
              <a:rPr lang="de-AT" sz="1600" err="1">
                <a:hlinkClick r:id="rId4"/>
              </a:rPr>
              <a:t>Logistify</a:t>
            </a:r>
            <a:r>
              <a:rPr lang="de-AT" sz="1600">
                <a:hlinkClick r:id="rId4"/>
              </a:rPr>
              <a:t> – Apps bei Google Play</a:t>
            </a:r>
            <a:endParaRPr lang="de-AT" sz="1600"/>
          </a:p>
          <a:p>
            <a:endParaRPr lang="de-AT" sz="1600"/>
          </a:p>
          <a:p>
            <a:r>
              <a:rPr lang="de-AT" sz="1600"/>
              <a:t>Erklärvideo: </a:t>
            </a:r>
            <a:r>
              <a:rPr lang="de-AT" sz="1600">
                <a:hlinkClick r:id="rId5"/>
              </a:rPr>
              <a:t>https://www.youtube.com/watch?v=kZhL5SPtn6A</a:t>
            </a:r>
            <a:endParaRPr lang="de-AT" sz="1600"/>
          </a:p>
        </p:txBody>
      </p:sp>
      <p:sp>
        <p:nvSpPr>
          <p:cNvPr id="7" name="Fußzeilenplatzhalter 2">
            <a:extLst>
              <a:ext uri="{FF2B5EF4-FFF2-40B4-BE49-F238E27FC236}">
                <a16:creationId xmlns:a16="http://schemas.microsoft.com/office/drawing/2014/main" id="{91820A36-FA03-D856-0C38-66B74CD92AE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060087697"/>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3AD6D-EA60-F5E6-9716-738028BCB49E}"/>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A9E88672-35CB-34BA-743F-2AE7B235A3CF}"/>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3AAF27CD-6E72-D107-DAFE-9309767AFE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971888D-69D1-E86A-C7B9-868528C3CBC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07869C27-DE3D-A733-7A33-7C396C7D1250}"/>
              </a:ext>
            </a:extLst>
          </p:cNvPr>
          <p:cNvSpPr>
            <a:spLocks noGrp="1"/>
          </p:cNvSpPr>
          <p:nvPr>
            <p:ph type="title"/>
          </p:nvPr>
        </p:nvSpPr>
        <p:spPr/>
        <p:txBody>
          <a:bodyPr/>
          <a:lstStyle/>
          <a:p>
            <a:r>
              <a:rPr lang="de-AT"/>
              <a:t>Externe Kosten des Verkehrs</a:t>
            </a:r>
          </a:p>
        </p:txBody>
      </p:sp>
      <p:sp>
        <p:nvSpPr>
          <p:cNvPr id="24" name="Inhaltsplatzhalter 23">
            <a:extLst>
              <a:ext uri="{FF2B5EF4-FFF2-40B4-BE49-F238E27FC236}">
                <a16:creationId xmlns:a16="http://schemas.microsoft.com/office/drawing/2014/main" id="{6890745D-20C5-A897-36F0-FEEF999B6DED}"/>
              </a:ext>
            </a:extLst>
          </p:cNvPr>
          <p:cNvSpPr>
            <a:spLocks noGrp="1"/>
          </p:cNvSpPr>
          <p:nvPr>
            <p:ph idx="1"/>
          </p:nvPr>
        </p:nvSpPr>
        <p:spPr>
          <a:xfrm>
            <a:off x="592538" y="1641915"/>
            <a:ext cx="7556617" cy="4490527"/>
          </a:xfrm>
        </p:spPr>
        <p:txBody>
          <a:bodyPr/>
          <a:lstStyle/>
          <a:p>
            <a:pPr marL="0" indent="0">
              <a:buNone/>
            </a:pPr>
            <a:r>
              <a:rPr lang="de-AT" sz="2400" dirty="0"/>
              <a:t>Kosten, für die nicht die Verursachenden aufkommen –</a:t>
            </a:r>
          </a:p>
          <a:p>
            <a:pPr marL="0" indent="0">
              <a:buNone/>
            </a:pPr>
            <a:r>
              <a:rPr lang="de-AT" sz="2400" dirty="0"/>
              <a:t>die Kosten trägt die Gesellschaft, d.h. wir alle!</a:t>
            </a:r>
          </a:p>
          <a:p>
            <a:pPr marL="0" indent="0">
              <a:buNone/>
            </a:pPr>
            <a:endParaRPr lang="de-AT" sz="2400" dirty="0"/>
          </a:p>
          <a:p>
            <a:r>
              <a:rPr lang="de-AT" sz="2400" dirty="0"/>
              <a:t>Schadstoffemissionen</a:t>
            </a:r>
          </a:p>
          <a:p>
            <a:r>
              <a:rPr lang="de-AT" sz="2400" dirty="0"/>
              <a:t>Lärm</a:t>
            </a:r>
          </a:p>
          <a:p>
            <a:r>
              <a:rPr lang="de-AT" sz="2400" dirty="0"/>
              <a:t>Unfallkosten</a:t>
            </a:r>
          </a:p>
          <a:p>
            <a:r>
              <a:rPr lang="de-AT" sz="2400" dirty="0"/>
              <a:t>Flächenverbrauch </a:t>
            </a:r>
          </a:p>
          <a:p>
            <a:r>
              <a:rPr lang="de-AT" sz="2400" dirty="0"/>
              <a:t>Auswirkungen auf Flora und Fauna</a:t>
            </a:r>
          </a:p>
          <a:p>
            <a:r>
              <a:rPr lang="de-AT" sz="2400" dirty="0"/>
              <a:t>Staukosten</a:t>
            </a:r>
          </a:p>
        </p:txBody>
      </p:sp>
      <p:sp>
        <p:nvSpPr>
          <p:cNvPr id="23" name="Datumsplatzhalter 22">
            <a:extLst>
              <a:ext uri="{FF2B5EF4-FFF2-40B4-BE49-F238E27FC236}">
                <a16:creationId xmlns:a16="http://schemas.microsoft.com/office/drawing/2014/main" id="{467FF167-438D-38F7-F9A1-AB026FEDDA6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759C54E6-7B22-6CD0-A70E-A10D7F8504DB}"/>
              </a:ext>
            </a:extLst>
          </p:cNvPr>
          <p:cNvSpPr>
            <a:spLocks noGrp="1"/>
          </p:cNvSpPr>
          <p:nvPr>
            <p:ph type="sldNum" sz="quarter" idx="12"/>
          </p:nvPr>
        </p:nvSpPr>
        <p:spPr/>
        <p:txBody>
          <a:bodyPr/>
          <a:lstStyle/>
          <a:p>
            <a:fld id="{0AF89F37-6AD9-4F74-BC17-19E39A25D257}" type="slidenum">
              <a:rPr lang="de-AT" smtClean="0"/>
              <a:t>16</a:t>
            </a:fld>
            <a:endParaRPr lang="de-AT"/>
          </a:p>
        </p:txBody>
      </p:sp>
      <p:sp>
        <p:nvSpPr>
          <p:cNvPr id="8" name="Datumsplatzhalter 22">
            <a:extLst>
              <a:ext uri="{FF2B5EF4-FFF2-40B4-BE49-F238E27FC236}">
                <a16:creationId xmlns:a16="http://schemas.microsoft.com/office/drawing/2014/main" id="{508E4BDC-3FCB-7DF0-4017-834FB1E7241B}"/>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pic>
        <p:nvPicPr>
          <p:cNvPr id="3" name="Picture 4" descr="Verkehrsstau auf Autobahn">
            <a:extLst>
              <a:ext uri="{FF2B5EF4-FFF2-40B4-BE49-F238E27FC236}">
                <a16:creationId xmlns:a16="http://schemas.microsoft.com/office/drawing/2014/main" id="{32D3D54B-FE77-7325-E696-B21905576B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597" y="2455757"/>
            <a:ext cx="3817122" cy="2862842"/>
          </a:xfrm>
          <a:prstGeom prst="rect">
            <a:avLst/>
          </a:prstGeom>
        </p:spPr>
      </p:pic>
      <p:sp>
        <p:nvSpPr>
          <p:cNvPr id="2" name="Fußzeilenplatzhalter 2">
            <a:extLst>
              <a:ext uri="{FF2B5EF4-FFF2-40B4-BE49-F238E27FC236}">
                <a16:creationId xmlns:a16="http://schemas.microsoft.com/office/drawing/2014/main" id="{58B9858A-7736-D304-6F30-39C9A7A938A6}"/>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966446883"/>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DDFCC-F6FB-EB96-CF8D-B1F5F777391E}"/>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BCC2371-B7D3-A1DB-3165-55E1CB0625B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89FA50B6-D9CC-6DD1-1027-9F2AD57D8DFB}"/>
              </a:ext>
            </a:extLst>
          </p:cNvPr>
          <p:cNvSpPr>
            <a:spLocks noGrp="1"/>
          </p:cNvSpPr>
          <p:nvPr>
            <p:ph type="sldNum" sz="quarter" idx="12"/>
          </p:nvPr>
        </p:nvSpPr>
        <p:spPr/>
        <p:txBody>
          <a:bodyPr/>
          <a:lstStyle/>
          <a:p>
            <a:fld id="{0AF89F37-6AD9-4F74-BC17-19E39A25D257}" type="slidenum">
              <a:rPr lang="de-AT" smtClean="0"/>
              <a:pPr/>
              <a:t>17</a:t>
            </a:fld>
            <a:endParaRPr lang="de-AT"/>
          </a:p>
        </p:txBody>
      </p:sp>
      <p:sp>
        <p:nvSpPr>
          <p:cNvPr id="6" name="Titel 5">
            <a:extLst>
              <a:ext uri="{FF2B5EF4-FFF2-40B4-BE49-F238E27FC236}">
                <a16:creationId xmlns:a16="http://schemas.microsoft.com/office/drawing/2014/main" id="{4E383C05-728A-7269-D8BD-FDB6C5B4EA1F}"/>
              </a:ext>
            </a:extLst>
          </p:cNvPr>
          <p:cNvSpPr>
            <a:spLocks noGrp="1"/>
          </p:cNvSpPr>
          <p:nvPr>
            <p:ph type="title"/>
          </p:nvPr>
        </p:nvSpPr>
        <p:spPr>
          <a:xfrm>
            <a:off x="592538" y="640040"/>
            <a:ext cx="10221236" cy="792976"/>
          </a:xfrm>
        </p:spPr>
        <p:txBody>
          <a:bodyPr/>
          <a:lstStyle/>
          <a:p>
            <a:r>
              <a:rPr lang="de-AT"/>
              <a:t>Externe Kosten des Verkehrs – Verkehrsträgervergleich</a:t>
            </a:r>
          </a:p>
        </p:txBody>
      </p:sp>
      <p:sp>
        <p:nvSpPr>
          <p:cNvPr id="7" name="Textfeld 12">
            <a:extLst>
              <a:ext uri="{FF2B5EF4-FFF2-40B4-BE49-F238E27FC236}">
                <a16:creationId xmlns:a16="http://schemas.microsoft.com/office/drawing/2014/main" id="{9D50E126-08A3-30D9-7DD8-C302BFA7DDD5}"/>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eigene Darstellung angelehnt an Christidis/Brons</a:t>
            </a:r>
          </a:p>
        </p:txBody>
      </p:sp>
      <p:graphicFrame>
        <p:nvGraphicFramePr>
          <p:cNvPr id="10" name="Chart 3" descr="Tabelle externe Kosten des Verkehrs">
            <a:extLst>
              <a:ext uri="{FF2B5EF4-FFF2-40B4-BE49-F238E27FC236}">
                <a16:creationId xmlns:a16="http://schemas.microsoft.com/office/drawing/2014/main" id="{0B260D25-B719-E99F-13EC-42BE411E4861}"/>
              </a:ext>
            </a:extLst>
          </p:cNvPr>
          <p:cNvGraphicFramePr>
            <a:graphicFrameLocks/>
          </p:cNvGraphicFramePr>
          <p:nvPr>
            <p:extLst>
              <p:ext uri="{D42A27DB-BD31-4B8C-83A1-F6EECF244321}">
                <p14:modId xmlns:p14="http://schemas.microsoft.com/office/powerpoint/2010/main" val="297712866"/>
              </p:ext>
            </p:extLst>
          </p:nvPr>
        </p:nvGraphicFramePr>
        <p:xfrm>
          <a:off x="1073426" y="1634927"/>
          <a:ext cx="10221236" cy="4271959"/>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20">
            <a:extLst>
              <a:ext uri="{FF2B5EF4-FFF2-40B4-BE49-F238E27FC236}">
                <a16:creationId xmlns:a16="http://schemas.microsoft.com/office/drawing/2014/main" id="{D6D13005-6466-6859-817F-6ACF1D508C83}"/>
              </a:ext>
            </a:extLst>
          </p:cNvPr>
          <p:cNvSpPr txBox="1"/>
          <p:nvPr/>
        </p:nvSpPr>
        <p:spPr>
          <a:xfrm rot="16200000">
            <a:off x="-663554" y="3181104"/>
            <a:ext cx="2905024" cy="307777"/>
          </a:xfrm>
          <a:prstGeom prst="rect">
            <a:avLst/>
          </a:prstGeom>
          <a:noFill/>
        </p:spPr>
        <p:txBody>
          <a:bodyPr wrap="square" rtlCol="0">
            <a:spAutoFit/>
          </a:bodyPr>
          <a:lstStyle/>
          <a:p>
            <a:r>
              <a:rPr lang="de-AT" sz="1400" dirty="0">
                <a:latin typeface="Didact Gothic" panose="00000500000000000000" pitchFamily="2" charset="0"/>
              </a:rPr>
              <a:t>Cents per Tonnenkilometer</a:t>
            </a:r>
          </a:p>
        </p:txBody>
      </p:sp>
      <p:sp>
        <p:nvSpPr>
          <p:cNvPr id="8" name="Fußzeilenplatzhalter 2">
            <a:extLst>
              <a:ext uri="{FF2B5EF4-FFF2-40B4-BE49-F238E27FC236}">
                <a16:creationId xmlns:a16="http://schemas.microsoft.com/office/drawing/2014/main" id="{4E8B4B1E-14B6-3675-B968-0C912BAA2302}"/>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302577232"/>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95BBA-7F0C-1994-78B5-DFB1F4A5F57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94D3A48-3DDC-200B-E7CD-46F8CA1DAF4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6" name="Titel 5">
            <a:extLst>
              <a:ext uri="{FF2B5EF4-FFF2-40B4-BE49-F238E27FC236}">
                <a16:creationId xmlns:a16="http://schemas.microsoft.com/office/drawing/2014/main" id="{3DA29400-698B-07AC-CFF7-F5EE43E11921}"/>
              </a:ext>
            </a:extLst>
          </p:cNvPr>
          <p:cNvSpPr>
            <a:spLocks noGrp="1"/>
          </p:cNvSpPr>
          <p:nvPr>
            <p:ph type="title"/>
          </p:nvPr>
        </p:nvSpPr>
        <p:spPr>
          <a:xfrm>
            <a:off x="592538" y="640040"/>
            <a:ext cx="10221236" cy="792976"/>
          </a:xfrm>
        </p:spPr>
        <p:txBody>
          <a:bodyPr/>
          <a:lstStyle/>
          <a:p>
            <a:r>
              <a:rPr lang="de-AT"/>
              <a:t>Transportkapazität – Verkehrsträgervergleich</a:t>
            </a:r>
          </a:p>
        </p:txBody>
      </p:sp>
      <p:sp>
        <p:nvSpPr>
          <p:cNvPr id="4" name="Foliennummernplatzhalter 3">
            <a:extLst>
              <a:ext uri="{FF2B5EF4-FFF2-40B4-BE49-F238E27FC236}">
                <a16:creationId xmlns:a16="http://schemas.microsoft.com/office/drawing/2014/main" id="{5549D1F4-0FB4-072D-F016-3202C3C987F3}"/>
              </a:ext>
            </a:extLst>
          </p:cNvPr>
          <p:cNvSpPr>
            <a:spLocks noGrp="1"/>
          </p:cNvSpPr>
          <p:nvPr>
            <p:ph type="sldNum" sz="quarter" idx="12"/>
          </p:nvPr>
        </p:nvSpPr>
        <p:spPr/>
        <p:txBody>
          <a:bodyPr/>
          <a:lstStyle/>
          <a:p>
            <a:fld id="{0AF89F37-6AD9-4F74-BC17-19E39A25D257}" type="slidenum">
              <a:rPr lang="de-AT" smtClean="0"/>
              <a:pPr/>
              <a:t>18</a:t>
            </a:fld>
            <a:endParaRPr lang="de-AT"/>
          </a:p>
        </p:txBody>
      </p:sp>
      <p:sp>
        <p:nvSpPr>
          <p:cNvPr id="7" name="Textfeld 12">
            <a:extLst>
              <a:ext uri="{FF2B5EF4-FFF2-40B4-BE49-F238E27FC236}">
                <a16:creationId xmlns:a16="http://schemas.microsoft.com/office/drawing/2014/main" id="{47C382E8-7378-8545-5B06-9718416020EA}"/>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viadonau</a:t>
            </a:r>
          </a:p>
        </p:txBody>
      </p:sp>
      <p:pic>
        <p:nvPicPr>
          <p:cNvPr id="5" name="Picture 2" descr="grafische Gegenüberstellung der Transportkapazität Binnenschiff, Waggons und LKW">
            <a:extLst>
              <a:ext uri="{FF2B5EF4-FFF2-40B4-BE49-F238E27FC236}">
                <a16:creationId xmlns:a16="http://schemas.microsoft.com/office/drawing/2014/main" id="{2416A6B9-8FCA-3ECC-04F0-A8F02173F85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7322"/>
          <a:stretch>
            <a:fillRect/>
          </a:stretch>
        </p:blipFill>
        <p:spPr bwMode="auto">
          <a:xfrm>
            <a:off x="4711196" y="1582012"/>
            <a:ext cx="7044815" cy="4042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feld 8">
            <a:extLst>
              <a:ext uri="{FF2B5EF4-FFF2-40B4-BE49-F238E27FC236}">
                <a16:creationId xmlns:a16="http://schemas.microsoft.com/office/drawing/2014/main" id="{C0D449D5-1412-38A7-67D4-26C48D156A90}"/>
              </a:ext>
            </a:extLst>
          </p:cNvPr>
          <p:cNvSpPr txBox="1"/>
          <p:nvPr/>
        </p:nvSpPr>
        <p:spPr>
          <a:xfrm>
            <a:off x="960412" y="2886636"/>
            <a:ext cx="3462130" cy="2462213"/>
          </a:xfrm>
          <a:prstGeom prst="rect">
            <a:avLst/>
          </a:prstGeom>
          <a:noFill/>
        </p:spPr>
        <p:txBody>
          <a:bodyPr wrap="square">
            <a:spAutoFit/>
          </a:bodyPr>
          <a:lstStyle/>
          <a:p>
            <a:r>
              <a:rPr lang="de-AT" sz="2200"/>
              <a:t>Größte Transportkapazität des Binnenschiffes: </a:t>
            </a:r>
          </a:p>
          <a:p>
            <a:endParaRPr lang="de-AT" sz="2200"/>
          </a:p>
          <a:p>
            <a:r>
              <a:rPr lang="de-AT" sz="2200"/>
              <a:t>Schubverband mit 4 Schubleichtern </a:t>
            </a:r>
          </a:p>
          <a:p>
            <a:r>
              <a:rPr lang="de-AT" sz="2200"/>
              <a:t>= 175 Zugwaggons</a:t>
            </a:r>
          </a:p>
          <a:p>
            <a:r>
              <a:rPr lang="de-AT" sz="2200"/>
              <a:t>= 280 LKW</a:t>
            </a:r>
          </a:p>
        </p:txBody>
      </p:sp>
      <p:pic>
        <p:nvPicPr>
          <p:cNvPr id="11" name="Grafik 10" descr="Informationen Silhouette">
            <a:extLst>
              <a:ext uri="{FF2B5EF4-FFF2-40B4-BE49-F238E27FC236}">
                <a16:creationId xmlns:a16="http://schemas.microsoft.com/office/drawing/2014/main" id="{B7935A53-AC08-BF60-FA9A-BFF557B9F73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022243" y="2206692"/>
            <a:ext cx="669234" cy="669234"/>
          </a:xfrm>
          <a:prstGeom prst="rect">
            <a:avLst/>
          </a:prstGeom>
        </p:spPr>
      </p:pic>
      <p:sp>
        <p:nvSpPr>
          <p:cNvPr id="8" name="Fußzeilenplatzhalter 2">
            <a:extLst>
              <a:ext uri="{FF2B5EF4-FFF2-40B4-BE49-F238E27FC236}">
                <a16:creationId xmlns:a16="http://schemas.microsoft.com/office/drawing/2014/main" id="{C3EE0133-99D1-207E-7423-BEB84554FE4B}"/>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2642200054"/>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1D667-FFF9-388D-6DAF-17B51044B89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F2FAAE1-CD4B-1359-562C-5E89FCB04291}"/>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4EE4931B-4683-8267-B9F5-9BD052C5C032}"/>
              </a:ext>
            </a:extLst>
          </p:cNvPr>
          <p:cNvSpPr>
            <a:spLocks noGrp="1"/>
          </p:cNvSpPr>
          <p:nvPr>
            <p:ph type="sldNum" sz="quarter" idx="12"/>
          </p:nvPr>
        </p:nvSpPr>
        <p:spPr/>
        <p:txBody>
          <a:bodyPr/>
          <a:lstStyle/>
          <a:p>
            <a:fld id="{0AF89F37-6AD9-4F74-BC17-19E39A25D257}" type="slidenum">
              <a:rPr lang="de-AT" smtClean="0"/>
              <a:pPr/>
              <a:t>19</a:t>
            </a:fld>
            <a:endParaRPr lang="de-AT"/>
          </a:p>
        </p:txBody>
      </p:sp>
      <p:sp>
        <p:nvSpPr>
          <p:cNvPr id="6" name="Titel 5">
            <a:extLst>
              <a:ext uri="{FF2B5EF4-FFF2-40B4-BE49-F238E27FC236}">
                <a16:creationId xmlns:a16="http://schemas.microsoft.com/office/drawing/2014/main" id="{9B146767-1E3F-BE30-6EB2-F1300BF0FDF7}"/>
              </a:ext>
            </a:extLst>
          </p:cNvPr>
          <p:cNvSpPr>
            <a:spLocks noGrp="1"/>
          </p:cNvSpPr>
          <p:nvPr>
            <p:ph type="title"/>
          </p:nvPr>
        </p:nvSpPr>
        <p:spPr>
          <a:xfrm>
            <a:off x="592538" y="640040"/>
            <a:ext cx="10221236" cy="792976"/>
          </a:xfrm>
        </p:spPr>
        <p:txBody>
          <a:bodyPr/>
          <a:lstStyle/>
          <a:p>
            <a:r>
              <a:rPr lang="de-AT"/>
              <a:t>Spezifischer Energieverbrauch – Verkehrsträgervergleich</a:t>
            </a:r>
          </a:p>
        </p:txBody>
      </p:sp>
      <p:sp>
        <p:nvSpPr>
          <p:cNvPr id="7" name="Textfeld 12">
            <a:extLst>
              <a:ext uri="{FF2B5EF4-FFF2-40B4-BE49-F238E27FC236}">
                <a16:creationId xmlns:a16="http://schemas.microsoft.com/office/drawing/2014/main" id="{4338C141-459D-15FB-21F3-F2F349B58305}"/>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viadonau</a:t>
            </a:r>
          </a:p>
        </p:txBody>
      </p:sp>
      <p:sp>
        <p:nvSpPr>
          <p:cNvPr id="9" name="Textfeld 8">
            <a:extLst>
              <a:ext uri="{FF2B5EF4-FFF2-40B4-BE49-F238E27FC236}">
                <a16:creationId xmlns:a16="http://schemas.microsoft.com/office/drawing/2014/main" id="{45B1B16A-E148-554C-B887-DC69D65D2CDC}"/>
              </a:ext>
            </a:extLst>
          </p:cNvPr>
          <p:cNvSpPr txBox="1"/>
          <p:nvPr/>
        </p:nvSpPr>
        <p:spPr>
          <a:xfrm>
            <a:off x="727796" y="3002131"/>
            <a:ext cx="3462130" cy="1785104"/>
          </a:xfrm>
          <a:prstGeom prst="rect">
            <a:avLst/>
          </a:prstGeom>
          <a:noFill/>
        </p:spPr>
        <p:txBody>
          <a:bodyPr wrap="square">
            <a:spAutoFit/>
          </a:bodyPr>
          <a:lstStyle/>
          <a:p>
            <a:r>
              <a:rPr lang="de-AT" sz="2200"/>
              <a:t>Ein Binnenschiff kann eine Tonne Ladung bei gleichem Energieverbrauch beinahe </a:t>
            </a:r>
            <a:r>
              <a:rPr lang="de-AT" sz="2200" b="1"/>
              <a:t>viermal so weit </a:t>
            </a:r>
            <a:r>
              <a:rPr lang="de-AT" sz="2200"/>
              <a:t>transportieren wie ein LKW.</a:t>
            </a:r>
          </a:p>
        </p:txBody>
      </p:sp>
      <p:pic>
        <p:nvPicPr>
          <p:cNvPr id="8" name="Picture 2" descr="grafische Gegenüberstellung spezifischer Energieverbrauch: LKW, Bahn, Binnenschiff">
            <a:extLst>
              <a:ext uri="{FF2B5EF4-FFF2-40B4-BE49-F238E27FC236}">
                <a16:creationId xmlns:a16="http://schemas.microsoft.com/office/drawing/2014/main" id="{6E3D5908-7034-37B9-43E2-EFA08C46FAE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066"/>
          <a:stretch>
            <a:fillRect/>
          </a:stretch>
        </p:blipFill>
        <p:spPr bwMode="auto">
          <a:xfrm>
            <a:off x="5055259" y="1800469"/>
            <a:ext cx="6408945" cy="37540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Grafik 11" descr="Informationen Silhouette">
            <a:extLst>
              <a:ext uri="{FF2B5EF4-FFF2-40B4-BE49-F238E27FC236}">
                <a16:creationId xmlns:a16="http://schemas.microsoft.com/office/drawing/2014/main" id="{9E50CC6F-4170-0EFA-95B6-C1E8F7D20D7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970375" y="2206434"/>
            <a:ext cx="669234" cy="669234"/>
          </a:xfrm>
          <a:prstGeom prst="rect">
            <a:avLst/>
          </a:prstGeom>
        </p:spPr>
      </p:pic>
      <p:sp>
        <p:nvSpPr>
          <p:cNvPr id="5" name="Fußzeilenplatzhalter 2">
            <a:extLst>
              <a:ext uri="{FF2B5EF4-FFF2-40B4-BE49-F238E27FC236}">
                <a16:creationId xmlns:a16="http://schemas.microsoft.com/office/drawing/2014/main" id="{53C4BE08-4F42-5719-1065-9CFDC7284B9F}"/>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023416712"/>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dirty="0"/>
              <a:t>Multimodaler Verkehr</a:t>
            </a:r>
            <a:br>
              <a:rPr lang="de-AT" dirty="0"/>
            </a:br>
            <a:endParaRPr lang="de-AT" dirty="0"/>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0C715-1709-69C0-F695-6A12D39B1C5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EA6466A-ADC9-A73E-B2B6-8E58C16F6DFA}"/>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2A1AC908-E661-1E10-671C-4E083D8F59C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664624D9-5C5E-190F-DB8B-0F8576171B5F}"/>
              </a:ext>
            </a:extLst>
          </p:cNvPr>
          <p:cNvSpPr>
            <a:spLocks noGrp="1"/>
          </p:cNvSpPr>
          <p:nvPr>
            <p:ph type="title"/>
          </p:nvPr>
        </p:nvSpPr>
        <p:spPr/>
        <p:txBody>
          <a:bodyPr/>
          <a:lstStyle/>
          <a:p>
            <a:r>
              <a:rPr lang="de-AT"/>
              <a:t>Transportketten</a:t>
            </a:r>
          </a:p>
        </p:txBody>
      </p:sp>
      <p:sp>
        <p:nvSpPr>
          <p:cNvPr id="24" name="Inhaltsplatzhalter 23">
            <a:extLst>
              <a:ext uri="{FF2B5EF4-FFF2-40B4-BE49-F238E27FC236}">
                <a16:creationId xmlns:a16="http://schemas.microsoft.com/office/drawing/2014/main" id="{6E1A6645-BAF8-62DD-A1BA-9FE9BC1184D9}"/>
              </a:ext>
            </a:extLst>
          </p:cNvPr>
          <p:cNvSpPr>
            <a:spLocks noGrp="1"/>
          </p:cNvSpPr>
          <p:nvPr>
            <p:ph idx="1"/>
          </p:nvPr>
        </p:nvSpPr>
        <p:spPr>
          <a:xfrm>
            <a:off x="592538" y="1893203"/>
            <a:ext cx="3671349" cy="1192674"/>
          </a:xfrm>
        </p:spPr>
        <p:txBody>
          <a:bodyPr/>
          <a:lstStyle/>
          <a:p>
            <a:pPr marL="0" indent="0" algn="ctr">
              <a:buNone/>
            </a:pPr>
            <a:r>
              <a:rPr lang="de-AT" dirty="0"/>
              <a:t>Transporte auf einem Verkehrsträger, = </a:t>
            </a:r>
            <a:r>
              <a:rPr lang="de-AT" b="1" dirty="0"/>
              <a:t>unimodaler Verkehr</a:t>
            </a:r>
          </a:p>
          <a:p>
            <a:pPr marL="0" indent="0" algn="ctr">
              <a:buNone/>
            </a:pPr>
            <a:r>
              <a:rPr lang="de-AT" dirty="0"/>
              <a:t>z.B. Straße</a:t>
            </a:r>
            <a:endParaRPr lang="de-AT" b="1" dirty="0"/>
          </a:p>
          <a:p>
            <a:endParaRPr lang="de-AT" sz="2800" dirty="0"/>
          </a:p>
        </p:txBody>
      </p:sp>
      <p:sp>
        <p:nvSpPr>
          <p:cNvPr id="23" name="Datumsplatzhalter 22">
            <a:extLst>
              <a:ext uri="{FF2B5EF4-FFF2-40B4-BE49-F238E27FC236}">
                <a16:creationId xmlns:a16="http://schemas.microsoft.com/office/drawing/2014/main" id="{4B736E51-3097-6790-88D6-865A5C8A516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63A015A3-567F-D4EB-F733-1E80455A60F1}"/>
              </a:ext>
            </a:extLst>
          </p:cNvPr>
          <p:cNvSpPr>
            <a:spLocks noGrp="1"/>
          </p:cNvSpPr>
          <p:nvPr>
            <p:ph type="sldNum" sz="quarter" idx="12"/>
          </p:nvPr>
        </p:nvSpPr>
        <p:spPr/>
        <p:txBody>
          <a:bodyPr/>
          <a:lstStyle/>
          <a:p>
            <a:fld id="{0AF89F37-6AD9-4F74-BC17-19E39A25D257}" type="slidenum">
              <a:rPr lang="de-AT" smtClean="0"/>
              <a:t>21</a:t>
            </a:fld>
            <a:endParaRPr lang="de-AT"/>
          </a:p>
        </p:txBody>
      </p:sp>
      <p:sp>
        <p:nvSpPr>
          <p:cNvPr id="8" name="Datumsplatzhalter 22">
            <a:extLst>
              <a:ext uri="{FF2B5EF4-FFF2-40B4-BE49-F238E27FC236}">
                <a16:creationId xmlns:a16="http://schemas.microsoft.com/office/drawing/2014/main" id="{50829708-ACFD-06A8-123F-69A0BC2F1D7B}"/>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Bilder: Flaticon</a:t>
            </a:r>
          </a:p>
        </p:txBody>
      </p:sp>
      <p:sp>
        <p:nvSpPr>
          <p:cNvPr id="3" name="Inhaltsplatzhalter 23">
            <a:extLst>
              <a:ext uri="{FF2B5EF4-FFF2-40B4-BE49-F238E27FC236}">
                <a16:creationId xmlns:a16="http://schemas.microsoft.com/office/drawing/2014/main" id="{623FBA5F-88E7-D174-2CCE-1C4F4D3E46A5}"/>
              </a:ext>
            </a:extLst>
          </p:cNvPr>
          <p:cNvSpPr txBox="1">
            <a:spLocks/>
          </p:cNvSpPr>
          <p:nvPr/>
        </p:nvSpPr>
        <p:spPr>
          <a:xfrm>
            <a:off x="6310370" y="1893203"/>
            <a:ext cx="4766820" cy="119267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de-AT"/>
              <a:t>Mehrere Verkehrsträger = </a:t>
            </a:r>
            <a:r>
              <a:rPr lang="de-AT" b="1"/>
              <a:t>multimodaler Verkehr</a:t>
            </a:r>
          </a:p>
          <a:p>
            <a:pPr marL="0" indent="0" algn="ctr">
              <a:buFont typeface="Arial" panose="020B0604020202020204" pitchFamily="34" charset="0"/>
              <a:buNone/>
            </a:pPr>
            <a:r>
              <a:rPr lang="de-AT"/>
              <a:t>z.B. Güterumschlag von einem Lkw auf ein Binnenschiff</a:t>
            </a:r>
          </a:p>
          <a:p>
            <a:endParaRPr lang="de-AT" sz="2800"/>
          </a:p>
        </p:txBody>
      </p:sp>
      <p:grpSp>
        <p:nvGrpSpPr>
          <p:cNvPr id="4" name="Group 8" descr="Grafik unimodaler Verkehr: Absender - LKW - Empfänger">
            <a:extLst>
              <a:ext uri="{FF2B5EF4-FFF2-40B4-BE49-F238E27FC236}">
                <a16:creationId xmlns:a16="http://schemas.microsoft.com/office/drawing/2014/main" id="{0E7D92BC-3BD4-9F25-767F-4A7C0FF3BC00}"/>
              </a:ext>
            </a:extLst>
          </p:cNvPr>
          <p:cNvGrpSpPr/>
          <p:nvPr/>
        </p:nvGrpSpPr>
        <p:grpSpPr>
          <a:xfrm>
            <a:off x="769458" y="3849720"/>
            <a:ext cx="3671349" cy="1318450"/>
            <a:chOff x="1160436" y="4556594"/>
            <a:chExt cx="4105434" cy="1349446"/>
          </a:xfrm>
        </p:grpSpPr>
        <p:pic>
          <p:nvPicPr>
            <p:cNvPr id="9" name="Picture 9" descr="A white building with green leaves and a chimney&#10;&#10;Description automatically generated">
              <a:extLst>
                <a:ext uri="{FF2B5EF4-FFF2-40B4-BE49-F238E27FC236}">
                  <a16:creationId xmlns:a16="http://schemas.microsoft.com/office/drawing/2014/main" id="{3CBBC66C-7925-6BAE-8CA8-EDD23B58B0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3109" y="4556594"/>
              <a:ext cx="688419" cy="688419"/>
            </a:xfrm>
            <a:prstGeom prst="rect">
              <a:avLst/>
            </a:prstGeom>
          </p:spPr>
        </p:pic>
        <p:cxnSp>
          <p:nvCxnSpPr>
            <p:cNvPr id="10" name="Straight Arrow Connector 10">
              <a:extLst>
                <a:ext uri="{FF2B5EF4-FFF2-40B4-BE49-F238E27FC236}">
                  <a16:creationId xmlns:a16="http://schemas.microsoft.com/office/drawing/2014/main" id="{C0A4F0AE-6F0A-6DF8-F83C-EE0D8ED43EBC}"/>
                </a:ext>
              </a:extLst>
            </p:cNvPr>
            <p:cNvCxnSpPr>
              <a:cxnSpLocks/>
            </p:cNvCxnSpPr>
            <p:nvPr/>
          </p:nvCxnSpPr>
          <p:spPr>
            <a:xfrm>
              <a:off x="2217097" y="5078888"/>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11" name="Picture 11" descr="A yellow and blue building with boxes on a conveyor belt&#10;&#10;Description automatically generated">
              <a:extLst>
                <a:ext uri="{FF2B5EF4-FFF2-40B4-BE49-F238E27FC236}">
                  <a16:creationId xmlns:a16="http://schemas.microsoft.com/office/drawing/2014/main" id="{7A41463A-8453-996B-E20A-1D66E7603C0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80203" y="4556594"/>
              <a:ext cx="687600" cy="687600"/>
            </a:xfrm>
            <a:prstGeom prst="rect">
              <a:avLst/>
            </a:prstGeom>
          </p:spPr>
        </p:pic>
        <p:sp>
          <p:nvSpPr>
            <p:cNvPr id="12" name="TextBox 13">
              <a:extLst>
                <a:ext uri="{FF2B5EF4-FFF2-40B4-BE49-F238E27FC236}">
                  <a16:creationId xmlns:a16="http://schemas.microsoft.com/office/drawing/2014/main" id="{2957F122-477A-99F5-3966-4EFB18F1EEDD}"/>
                </a:ext>
              </a:extLst>
            </p:cNvPr>
            <p:cNvSpPr txBox="1"/>
            <p:nvPr/>
          </p:nvSpPr>
          <p:spPr>
            <a:xfrm>
              <a:off x="1160436" y="5228733"/>
              <a:ext cx="1250683" cy="397107"/>
            </a:xfrm>
            <a:prstGeom prst="rect">
              <a:avLst/>
            </a:prstGeom>
            <a:noFill/>
          </p:spPr>
          <p:txBody>
            <a:bodyPr wrap="square" rtlCol="0">
              <a:spAutoFit/>
            </a:bodyPr>
            <a:lstStyle/>
            <a:p>
              <a:r>
                <a:rPr lang="de-AT" sz="1200"/>
                <a:t>Absender</a:t>
              </a:r>
            </a:p>
          </p:txBody>
        </p:sp>
        <p:sp>
          <p:nvSpPr>
            <p:cNvPr id="13" name="TextBox 14">
              <a:extLst>
                <a:ext uri="{FF2B5EF4-FFF2-40B4-BE49-F238E27FC236}">
                  <a16:creationId xmlns:a16="http://schemas.microsoft.com/office/drawing/2014/main" id="{21BAE80C-633F-0878-23CA-7E4656F043C7}"/>
                </a:ext>
              </a:extLst>
            </p:cNvPr>
            <p:cNvSpPr txBox="1"/>
            <p:nvPr/>
          </p:nvSpPr>
          <p:spPr>
            <a:xfrm>
              <a:off x="4015187" y="5244194"/>
              <a:ext cx="1250683" cy="661846"/>
            </a:xfrm>
            <a:prstGeom prst="rect">
              <a:avLst/>
            </a:prstGeom>
            <a:noFill/>
          </p:spPr>
          <p:txBody>
            <a:bodyPr wrap="square" rtlCol="0">
              <a:spAutoFit/>
            </a:bodyPr>
            <a:lstStyle/>
            <a:p>
              <a:r>
                <a:rPr lang="de-AT" sz="1200"/>
                <a:t>Empfänger</a:t>
              </a:r>
            </a:p>
          </p:txBody>
        </p:sp>
      </p:grpSp>
      <p:pic>
        <p:nvPicPr>
          <p:cNvPr id="14" name="Picture 2" descr="A blue truck with black background&#10;&#10;Description automatically generated">
            <a:extLst>
              <a:ext uri="{FF2B5EF4-FFF2-40B4-BE49-F238E27FC236}">
                <a16:creationId xmlns:a16="http://schemas.microsoft.com/office/drawing/2014/main" id="{C52CA384-FDF5-5D63-8199-EB24C4D9D63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55245" y="3849720"/>
            <a:ext cx="535824" cy="517419"/>
          </a:xfrm>
          <a:prstGeom prst="rect">
            <a:avLst/>
          </a:prstGeom>
        </p:spPr>
      </p:pic>
      <p:pic>
        <p:nvPicPr>
          <p:cNvPr id="18" name="Picture 3" descr="A blue truck with black background&#10;&#10;Description automatically generated">
            <a:extLst>
              <a:ext uri="{FF2B5EF4-FFF2-40B4-BE49-F238E27FC236}">
                <a16:creationId xmlns:a16="http://schemas.microsoft.com/office/drawing/2014/main" id="{28933CF5-FA80-2D56-1291-FF9C25BB56F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97687" y="3846159"/>
            <a:ext cx="535824" cy="517419"/>
          </a:xfrm>
          <a:prstGeom prst="rect">
            <a:avLst/>
          </a:prstGeom>
        </p:spPr>
      </p:pic>
      <p:grpSp>
        <p:nvGrpSpPr>
          <p:cNvPr id="19" name="Group 15" descr="Grafik multimodaler Verkehr: Absender, Vorlauf mit LKW, Umschlag, Hauptlauf mit LKW, Schiff oder Zug, Umschlag, Nachlauf, Empfänger">
            <a:extLst>
              <a:ext uri="{FF2B5EF4-FFF2-40B4-BE49-F238E27FC236}">
                <a16:creationId xmlns:a16="http://schemas.microsoft.com/office/drawing/2014/main" id="{240E5E7B-C04F-BBC5-358F-0F73745FC290}"/>
              </a:ext>
            </a:extLst>
          </p:cNvPr>
          <p:cNvGrpSpPr/>
          <p:nvPr/>
        </p:nvGrpSpPr>
        <p:grpSpPr>
          <a:xfrm>
            <a:off x="6055834" y="3556970"/>
            <a:ext cx="5491002" cy="2261790"/>
            <a:chOff x="6096001" y="4188134"/>
            <a:chExt cx="5051578" cy="2240068"/>
          </a:xfrm>
        </p:grpSpPr>
        <p:pic>
          <p:nvPicPr>
            <p:cNvPr id="20" name="Picture 16" descr="A white building with green leaves and a chimney&#10;&#10;Description automatically generated">
              <a:extLst>
                <a:ext uri="{FF2B5EF4-FFF2-40B4-BE49-F238E27FC236}">
                  <a16:creationId xmlns:a16="http://schemas.microsoft.com/office/drawing/2014/main" id="{DC2FABC6-EC5C-31CB-FC87-C2B608D53AF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215922"/>
              <a:ext cx="344619" cy="344619"/>
            </a:xfrm>
            <a:prstGeom prst="rect">
              <a:avLst/>
            </a:prstGeom>
          </p:spPr>
        </p:pic>
        <p:cxnSp>
          <p:nvCxnSpPr>
            <p:cNvPr id="21" name="Straight Arrow Connector 17">
              <a:extLst>
                <a:ext uri="{FF2B5EF4-FFF2-40B4-BE49-F238E27FC236}">
                  <a16:creationId xmlns:a16="http://schemas.microsoft.com/office/drawing/2014/main" id="{A3EFC8E2-B1AF-6084-0A2F-51645729F6E8}"/>
                </a:ext>
              </a:extLst>
            </p:cNvPr>
            <p:cNvCxnSpPr>
              <a:cxnSpLocks/>
            </p:cNvCxnSpPr>
            <p:nvPr/>
          </p:nvCxnSpPr>
          <p:spPr>
            <a:xfrm>
              <a:off x="6541754" y="4434341"/>
              <a:ext cx="641405" cy="244505"/>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22" name="Picture 18" descr="A white building with green leaves and a chimney&#10;&#10;Description automatically generated">
              <a:extLst>
                <a:ext uri="{FF2B5EF4-FFF2-40B4-BE49-F238E27FC236}">
                  <a16:creationId xmlns:a16="http://schemas.microsoft.com/office/drawing/2014/main" id="{24E54B73-8352-F266-64D1-A20301B3859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649095"/>
              <a:ext cx="344619" cy="344619"/>
            </a:xfrm>
            <a:prstGeom prst="rect">
              <a:avLst/>
            </a:prstGeom>
          </p:spPr>
        </p:pic>
        <p:pic>
          <p:nvPicPr>
            <p:cNvPr id="25" name="Picture 19" descr="A white building with green leaves and a chimney&#10;&#10;Description automatically generated">
              <a:extLst>
                <a:ext uri="{FF2B5EF4-FFF2-40B4-BE49-F238E27FC236}">
                  <a16:creationId xmlns:a16="http://schemas.microsoft.com/office/drawing/2014/main" id="{E39D8094-6E03-9C4A-AC62-9B8FA47DE7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5067584"/>
              <a:ext cx="344619" cy="344619"/>
            </a:xfrm>
            <a:prstGeom prst="rect">
              <a:avLst/>
            </a:prstGeom>
          </p:spPr>
        </p:pic>
        <p:pic>
          <p:nvPicPr>
            <p:cNvPr id="26" name="Picture 20" descr="A yellow and blue building with boxes on a conveyor belt&#10;&#10;Description automatically generated">
              <a:extLst>
                <a:ext uri="{FF2B5EF4-FFF2-40B4-BE49-F238E27FC236}">
                  <a16:creationId xmlns:a16="http://schemas.microsoft.com/office/drawing/2014/main" id="{4AA2E0F1-932E-D9F3-38DB-501B4A7B2D5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196026"/>
              <a:ext cx="345600" cy="345600"/>
            </a:xfrm>
            <a:prstGeom prst="rect">
              <a:avLst/>
            </a:prstGeom>
          </p:spPr>
        </p:pic>
        <p:pic>
          <p:nvPicPr>
            <p:cNvPr id="27" name="Picture 21" descr="A yellow and blue building with boxes on a conveyor belt&#10;&#10;Description automatically generated">
              <a:extLst>
                <a:ext uri="{FF2B5EF4-FFF2-40B4-BE49-F238E27FC236}">
                  <a16:creationId xmlns:a16="http://schemas.microsoft.com/office/drawing/2014/main" id="{AEC20B3F-51C1-61FC-3E34-3D3B211363E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592206"/>
              <a:ext cx="345600" cy="345600"/>
            </a:xfrm>
            <a:prstGeom prst="rect">
              <a:avLst/>
            </a:prstGeom>
          </p:spPr>
        </p:pic>
        <p:pic>
          <p:nvPicPr>
            <p:cNvPr id="28" name="Picture 22" descr="A yellow and blue building with boxes on a conveyor belt&#10;&#10;Description automatically generated">
              <a:extLst>
                <a:ext uri="{FF2B5EF4-FFF2-40B4-BE49-F238E27FC236}">
                  <a16:creationId xmlns:a16="http://schemas.microsoft.com/office/drawing/2014/main" id="{01BF418F-D39F-3E55-8FF7-56EAE6D495A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5011676"/>
              <a:ext cx="345600" cy="345600"/>
            </a:xfrm>
            <a:prstGeom prst="rect">
              <a:avLst/>
            </a:prstGeom>
          </p:spPr>
        </p:pic>
        <p:cxnSp>
          <p:nvCxnSpPr>
            <p:cNvPr id="29" name="Straight Arrow Connector 23">
              <a:extLst>
                <a:ext uri="{FF2B5EF4-FFF2-40B4-BE49-F238E27FC236}">
                  <a16:creationId xmlns:a16="http://schemas.microsoft.com/office/drawing/2014/main" id="{1F9EC04C-BF02-5BC1-A84B-2D4A837D28F3}"/>
                </a:ext>
              </a:extLst>
            </p:cNvPr>
            <p:cNvCxnSpPr>
              <a:cxnSpLocks/>
            </p:cNvCxnSpPr>
            <p:nvPr/>
          </p:nvCxnSpPr>
          <p:spPr>
            <a:xfrm>
              <a:off x="6541754" y="4875734"/>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0" name="Straight Arrow Connector 24">
              <a:extLst>
                <a:ext uri="{FF2B5EF4-FFF2-40B4-BE49-F238E27FC236}">
                  <a16:creationId xmlns:a16="http://schemas.microsoft.com/office/drawing/2014/main" id="{A6D28F03-1CE3-35DA-39F8-4C9CC022518B}"/>
                </a:ext>
              </a:extLst>
            </p:cNvPr>
            <p:cNvCxnSpPr>
              <a:cxnSpLocks/>
            </p:cNvCxnSpPr>
            <p:nvPr/>
          </p:nvCxnSpPr>
          <p:spPr>
            <a:xfrm flipV="1">
              <a:off x="6559273" y="5048202"/>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1" name="Straight Arrow Connector 25">
              <a:extLst>
                <a:ext uri="{FF2B5EF4-FFF2-40B4-BE49-F238E27FC236}">
                  <a16:creationId xmlns:a16="http://schemas.microsoft.com/office/drawing/2014/main" id="{47AA6786-6DC7-7EC3-0142-2902EC6E9F40}"/>
                </a:ext>
              </a:extLst>
            </p:cNvPr>
            <p:cNvCxnSpPr>
              <a:cxnSpLocks/>
            </p:cNvCxnSpPr>
            <p:nvPr/>
          </p:nvCxnSpPr>
          <p:spPr>
            <a:xfrm flipV="1">
              <a:off x="9991097" y="4391610"/>
              <a:ext cx="641405" cy="220414"/>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2" name="Straight Arrow Connector 26">
              <a:extLst>
                <a:ext uri="{FF2B5EF4-FFF2-40B4-BE49-F238E27FC236}">
                  <a16:creationId xmlns:a16="http://schemas.microsoft.com/office/drawing/2014/main" id="{BED4288C-CCA5-D3CE-85EB-FBE0F3DA7B93}"/>
                </a:ext>
              </a:extLst>
            </p:cNvPr>
            <p:cNvCxnSpPr>
              <a:cxnSpLocks/>
            </p:cNvCxnSpPr>
            <p:nvPr/>
          </p:nvCxnSpPr>
          <p:spPr>
            <a:xfrm flipV="1">
              <a:off x="9991097" y="4772907"/>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3" name="Straight Arrow Connector 27">
              <a:extLst>
                <a:ext uri="{FF2B5EF4-FFF2-40B4-BE49-F238E27FC236}">
                  <a16:creationId xmlns:a16="http://schemas.microsoft.com/office/drawing/2014/main" id="{B569DEA2-C658-3696-FB09-2379A300ED39}"/>
                </a:ext>
              </a:extLst>
            </p:cNvPr>
            <p:cNvCxnSpPr>
              <a:cxnSpLocks/>
            </p:cNvCxnSpPr>
            <p:nvPr/>
          </p:nvCxnSpPr>
          <p:spPr>
            <a:xfrm>
              <a:off x="10008616" y="4945375"/>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34" name="Picture 28" descr="A blue storage shed with boxes&#10;&#10;Description automatically generated">
              <a:extLst>
                <a:ext uri="{FF2B5EF4-FFF2-40B4-BE49-F238E27FC236}">
                  <a16:creationId xmlns:a16="http://schemas.microsoft.com/office/drawing/2014/main" id="{95EA8B2C-B46D-C8D2-0EFF-BD0525E0B3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61629" y="4727594"/>
              <a:ext cx="345600" cy="345600"/>
            </a:xfrm>
            <a:prstGeom prst="rect">
              <a:avLst/>
            </a:prstGeom>
          </p:spPr>
        </p:pic>
        <p:pic>
          <p:nvPicPr>
            <p:cNvPr id="35" name="Picture 29" descr="A blue storage shed with boxes&#10;&#10;Description automatically generated">
              <a:extLst>
                <a:ext uri="{FF2B5EF4-FFF2-40B4-BE49-F238E27FC236}">
                  <a16:creationId xmlns:a16="http://schemas.microsoft.com/office/drawing/2014/main" id="{39A08515-DC3E-5FFF-6FF7-94137FFCC98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61980" y="4703916"/>
              <a:ext cx="345600" cy="345600"/>
            </a:xfrm>
            <a:prstGeom prst="rect">
              <a:avLst/>
            </a:prstGeom>
          </p:spPr>
        </p:pic>
        <p:pic>
          <p:nvPicPr>
            <p:cNvPr id="36" name="Picture 30" descr="A blue and black logo&#10;&#10;Description automatically generated">
              <a:extLst>
                <a:ext uri="{FF2B5EF4-FFF2-40B4-BE49-F238E27FC236}">
                  <a16:creationId xmlns:a16="http://schemas.microsoft.com/office/drawing/2014/main" id="{9DCC66F4-5BDB-E523-8012-72530CA1ADD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81364" y="4900394"/>
              <a:ext cx="687600" cy="687600"/>
            </a:xfrm>
            <a:prstGeom prst="rect">
              <a:avLst/>
            </a:prstGeom>
          </p:spPr>
        </p:pic>
        <p:pic>
          <p:nvPicPr>
            <p:cNvPr id="37" name="Picture 31" descr="A blue truck with black background&#10;&#10;Description automatically generated">
              <a:extLst>
                <a:ext uri="{FF2B5EF4-FFF2-40B4-BE49-F238E27FC236}">
                  <a16:creationId xmlns:a16="http://schemas.microsoft.com/office/drawing/2014/main" id="{8F74BE75-13CD-46AF-D042-6F395ACB2E7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835242" y="4890360"/>
              <a:ext cx="687600" cy="687600"/>
            </a:xfrm>
            <a:prstGeom prst="rect">
              <a:avLst/>
            </a:prstGeom>
          </p:spPr>
        </p:pic>
        <p:pic>
          <p:nvPicPr>
            <p:cNvPr id="38" name="Picture 32" descr="A ship with containers on it&#10;&#10;Description automatically generated">
              <a:extLst>
                <a:ext uri="{FF2B5EF4-FFF2-40B4-BE49-F238E27FC236}">
                  <a16:creationId xmlns:a16="http://schemas.microsoft.com/office/drawing/2014/main" id="{E400F2A7-7F46-841B-F865-45A26A48A17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275033" y="4188134"/>
              <a:ext cx="687600" cy="687600"/>
            </a:xfrm>
            <a:prstGeom prst="rect">
              <a:avLst/>
            </a:prstGeom>
          </p:spPr>
        </p:pic>
        <p:cxnSp>
          <p:nvCxnSpPr>
            <p:cNvPr id="39" name="Straight Arrow Connector 33">
              <a:extLst>
                <a:ext uri="{FF2B5EF4-FFF2-40B4-BE49-F238E27FC236}">
                  <a16:creationId xmlns:a16="http://schemas.microsoft.com/office/drawing/2014/main" id="{DFF4B07A-CFC9-14AD-241D-85E162243CFC}"/>
                </a:ext>
              </a:extLst>
            </p:cNvPr>
            <p:cNvCxnSpPr>
              <a:cxnSpLocks/>
            </p:cNvCxnSpPr>
            <p:nvPr/>
          </p:nvCxnSpPr>
          <p:spPr>
            <a:xfrm>
              <a:off x="7731367" y="4911596"/>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40" name="Picture 34" descr="A blue truck with black background&#10;&#10;Description automatically generated">
              <a:extLst>
                <a:ext uri="{FF2B5EF4-FFF2-40B4-BE49-F238E27FC236}">
                  <a16:creationId xmlns:a16="http://schemas.microsoft.com/office/drawing/2014/main" id="{6D4F38A1-C5B4-49F9-E02D-BCC6E7BE2EC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210993"/>
              <a:ext cx="345600" cy="345600"/>
            </a:xfrm>
            <a:prstGeom prst="rect">
              <a:avLst/>
            </a:prstGeom>
          </p:spPr>
        </p:pic>
        <p:pic>
          <p:nvPicPr>
            <p:cNvPr id="41" name="Picture 35" descr="A blue truck with black background&#10;&#10;Description automatically generated">
              <a:extLst>
                <a:ext uri="{FF2B5EF4-FFF2-40B4-BE49-F238E27FC236}">
                  <a16:creationId xmlns:a16="http://schemas.microsoft.com/office/drawing/2014/main" id="{312B9308-C4EB-1FEF-EBD7-F10474EA1A0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574048"/>
              <a:ext cx="345600" cy="345600"/>
            </a:xfrm>
            <a:prstGeom prst="rect">
              <a:avLst/>
            </a:prstGeom>
          </p:spPr>
        </p:pic>
        <p:pic>
          <p:nvPicPr>
            <p:cNvPr id="42" name="Picture 36" descr="A blue truck with black background&#10;&#10;Description automatically generated">
              <a:extLst>
                <a:ext uri="{FF2B5EF4-FFF2-40B4-BE49-F238E27FC236}">
                  <a16:creationId xmlns:a16="http://schemas.microsoft.com/office/drawing/2014/main" id="{E3398DD3-C824-A5A8-A856-73FF825CF07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894784"/>
              <a:ext cx="345600" cy="345600"/>
            </a:xfrm>
            <a:prstGeom prst="rect">
              <a:avLst/>
            </a:prstGeom>
          </p:spPr>
        </p:pic>
        <p:pic>
          <p:nvPicPr>
            <p:cNvPr id="43" name="Picture 37" descr="A blue truck with black background&#10;&#10;Description automatically generated">
              <a:extLst>
                <a:ext uri="{FF2B5EF4-FFF2-40B4-BE49-F238E27FC236}">
                  <a16:creationId xmlns:a16="http://schemas.microsoft.com/office/drawing/2014/main" id="{CF7D7B67-890C-97B9-BF98-F0F6578A9DA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202595"/>
              <a:ext cx="345600" cy="345600"/>
            </a:xfrm>
            <a:prstGeom prst="rect">
              <a:avLst/>
            </a:prstGeom>
          </p:spPr>
        </p:pic>
        <p:pic>
          <p:nvPicPr>
            <p:cNvPr id="44" name="Picture 38" descr="A blue truck with black background&#10;&#10;Description automatically generated">
              <a:extLst>
                <a:ext uri="{FF2B5EF4-FFF2-40B4-BE49-F238E27FC236}">
                  <a16:creationId xmlns:a16="http://schemas.microsoft.com/office/drawing/2014/main" id="{43D47A51-6E55-4C1A-810D-E15230ACE50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783919"/>
              <a:ext cx="345600" cy="345600"/>
            </a:xfrm>
            <a:prstGeom prst="rect">
              <a:avLst/>
            </a:prstGeom>
          </p:spPr>
        </p:pic>
        <p:pic>
          <p:nvPicPr>
            <p:cNvPr id="45" name="Picture 39" descr="A blue truck with black background&#10;&#10;Description automatically generated">
              <a:extLst>
                <a:ext uri="{FF2B5EF4-FFF2-40B4-BE49-F238E27FC236}">
                  <a16:creationId xmlns:a16="http://schemas.microsoft.com/office/drawing/2014/main" id="{21A98F49-2EE7-6857-D284-8B640B32CAD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488161"/>
              <a:ext cx="345600" cy="345600"/>
            </a:xfrm>
            <a:prstGeom prst="rect">
              <a:avLst/>
            </a:prstGeom>
          </p:spPr>
        </p:pic>
        <p:sp>
          <p:nvSpPr>
            <p:cNvPr id="46" name="TextBox 40">
              <a:extLst>
                <a:ext uri="{FF2B5EF4-FFF2-40B4-BE49-F238E27FC236}">
                  <a16:creationId xmlns:a16="http://schemas.microsoft.com/office/drawing/2014/main" id="{EA0EB0D4-6F57-824D-B908-BFCE401BAFBB}"/>
                </a:ext>
              </a:extLst>
            </p:cNvPr>
            <p:cNvSpPr txBox="1"/>
            <p:nvPr/>
          </p:nvSpPr>
          <p:spPr>
            <a:xfrm>
              <a:off x="6096001" y="5393802"/>
              <a:ext cx="830132" cy="631570"/>
            </a:xfrm>
            <a:prstGeom prst="rect">
              <a:avLst/>
            </a:prstGeom>
            <a:noFill/>
          </p:spPr>
          <p:txBody>
            <a:bodyPr wrap="square" rtlCol="0">
              <a:spAutoFit/>
            </a:bodyPr>
            <a:lstStyle/>
            <a:p>
              <a:r>
                <a:rPr lang="de-AT" sz="1200" b="1"/>
                <a:t>Vorlauf</a:t>
              </a:r>
            </a:p>
          </p:txBody>
        </p:sp>
        <p:sp>
          <p:nvSpPr>
            <p:cNvPr id="47" name="TextBox 41">
              <a:extLst>
                <a:ext uri="{FF2B5EF4-FFF2-40B4-BE49-F238E27FC236}">
                  <a16:creationId xmlns:a16="http://schemas.microsoft.com/office/drawing/2014/main" id="{8AD2324E-E12D-961D-E3EE-DDA604670A6B}"/>
                </a:ext>
              </a:extLst>
            </p:cNvPr>
            <p:cNvSpPr txBox="1"/>
            <p:nvPr/>
          </p:nvSpPr>
          <p:spPr>
            <a:xfrm>
              <a:off x="8074745" y="5412203"/>
              <a:ext cx="1065197" cy="631570"/>
            </a:xfrm>
            <a:prstGeom prst="rect">
              <a:avLst/>
            </a:prstGeom>
            <a:noFill/>
          </p:spPr>
          <p:txBody>
            <a:bodyPr wrap="square" rtlCol="0">
              <a:spAutoFit/>
            </a:bodyPr>
            <a:lstStyle/>
            <a:p>
              <a:r>
                <a:rPr lang="de-AT" sz="1200" b="1"/>
                <a:t>Hauptlauf</a:t>
              </a:r>
            </a:p>
          </p:txBody>
        </p:sp>
        <p:sp>
          <p:nvSpPr>
            <p:cNvPr id="48" name="TextBox 42">
              <a:extLst>
                <a:ext uri="{FF2B5EF4-FFF2-40B4-BE49-F238E27FC236}">
                  <a16:creationId xmlns:a16="http://schemas.microsoft.com/office/drawing/2014/main" id="{CE58F411-AB47-70E1-B38A-31C72AC7D1EE}"/>
                </a:ext>
              </a:extLst>
            </p:cNvPr>
            <p:cNvSpPr txBox="1"/>
            <p:nvPr/>
          </p:nvSpPr>
          <p:spPr>
            <a:xfrm>
              <a:off x="10082382" y="5391433"/>
              <a:ext cx="1065197" cy="378942"/>
            </a:xfrm>
            <a:prstGeom prst="rect">
              <a:avLst/>
            </a:prstGeom>
            <a:noFill/>
          </p:spPr>
          <p:txBody>
            <a:bodyPr wrap="square" rtlCol="0">
              <a:spAutoFit/>
            </a:bodyPr>
            <a:lstStyle/>
            <a:p>
              <a:r>
                <a:rPr lang="de-AT" sz="1200" b="1"/>
                <a:t>Nachlauf</a:t>
              </a:r>
            </a:p>
          </p:txBody>
        </p:sp>
        <p:sp>
          <p:nvSpPr>
            <p:cNvPr id="49" name="TextBox 43">
              <a:extLst>
                <a:ext uri="{FF2B5EF4-FFF2-40B4-BE49-F238E27FC236}">
                  <a16:creationId xmlns:a16="http://schemas.microsoft.com/office/drawing/2014/main" id="{ECF0723D-FBBB-18D6-0CE0-98972612D1D9}"/>
                </a:ext>
              </a:extLst>
            </p:cNvPr>
            <p:cNvSpPr txBox="1"/>
            <p:nvPr/>
          </p:nvSpPr>
          <p:spPr>
            <a:xfrm>
              <a:off x="6703092" y="5796632"/>
              <a:ext cx="1660387" cy="631570"/>
            </a:xfrm>
            <a:prstGeom prst="rect">
              <a:avLst/>
            </a:prstGeom>
            <a:noFill/>
          </p:spPr>
          <p:txBody>
            <a:bodyPr wrap="square" rtlCol="0">
              <a:spAutoFit/>
            </a:bodyPr>
            <a:lstStyle/>
            <a:p>
              <a:r>
                <a:rPr lang="de-AT" sz="1200" b="1"/>
                <a:t>Umschlagspunkt</a:t>
              </a:r>
            </a:p>
          </p:txBody>
        </p:sp>
        <p:cxnSp>
          <p:nvCxnSpPr>
            <p:cNvPr id="50" name="Straight Arrow Connector 44">
              <a:extLst>
                <a:ext uri="{FF2B5EF4-FFF2-40B4-BE49-F238E27FC236}">
                  <a16:creationId xmlns:a16="http://schemas.microsoft.com/office/drawing/2014/main" id="{5A3A0026-9D23-95B0-ABE3-966E5DF3A74E}"/>
                </a:ext>
              </a:extLst>
            </p:cNvPr>
            <p:cNvCxnSpPr>
              <a:cxnSpLocks/>
            </p:cNvCxnSpPr>
            <p:nvPr/>
          </p:nvCxnSpPr>
          <p:spPr>
            <a:xfrm flipH="1">
              <a:off x="7434428" y="5129519"/>
              <a:ext cx="1" cy="741256"/>
            </a:xfrm>
            <a:prstGeom prst="straightConnector1">
              <a:avLst/>
            </a:prstGeom>
            <a:ln>
              <a:solidFill>
                <a:schemeClr val="tx1"/>
              </a:solidFill>
              <a:prstDash val="lgDash"/>
              <a:tailEnd type="triangle"/>
            </a:ln>
          </p:spPr>
          <p:style>
            <a:lnRef idx="2">
              <a:schemeClr val="accent1"/>
            </a:lnRef>
            <a:fillRef idx="0">
              <a:schemeClr val="accent1"/>
            </a:fillRef>
            <a:effectRef idx="1">
              <a:schemeClr val="accent1"/>
            </a:effectRef>
            <a:fontRef idx="minor">
              <a:schemeClr val="tx1"/>
            </a:fontRef>
          </p:style>
        </p:cxnSp>
      </p:grpSp>
      <p:sp>
        <p:nvSpPr>
          <p:cNvPr id="2" name="Fußzeilenplatzhalter 2">
            <a:extLst>
              <a:ext uri="{FF2B5EF4-FFF2-40B4-BE49-F238E27FC236}">
                <a16:creationId xmlns:a16="http://schemas.microsoft.com/office/drawing/2014/main" id="{660A8378-2F45-7982-B364-25F5FCE8A74A}"/>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864703510"/>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21035E-9E74-7B70-08BB-113E8BDD539A}"/>
              </a:ext>
            </a:extLst>
          </p:cNvPr>
          <p:cNvSpPr>
            <a:spLocks noGrp="1"/>
          </p:cNvSpPr>
          <p:nvPr>
            <p:ph type="title"/>
          </p:nvPr>
        </p:nvSpPr>
        <p:spPr/>
        <p:txBody>
          <a:bodyPr/>
          <a:lstStyle/>
          <a:p>
            <a:r>
              <a:rPr lang="de-AT" dirty="0"/>
              <a:t>Multimodale Transporte</a:t>
            </a:r>
          </a:p>
        </p:txBody>
      </p:sp>
      <p:graphicFrame>
        <p:nvGraphicFramePr>
          <p:cNvPr id="9" name="Inhaltsplatzhalter 8">
            <a:extLst>
              <a:ext uri="{FF2B5EF4-FFF2-40B4-BE49-F238E27FC236}">
                <a16:creationId xmlns:a16="http://schemas.microsoft.com/office/drawing/2014/main" id="{758A9244-00D6-9574-D0C4-6EDDD7CED9A2}"/>
              </a:ext>
            </a:extLst>
          </p:cNvPr>
          <p:cNvGraphicFramePr>
            <a:graphicFrameLocks noGrp="1"/>
          </p:cNvGraphicFramePr>
          <p:nvPr>
            <p:ph idx="1"/>
            <p:extLst>
              <p:ext uri="{D42A27DB-BD31-4B8C-83A1-F6EECF244321}">
                <p14:modId xmlns:p14="http://schemas.microsoft.com/office/powerpoint/2010/main" val="1664867928"/>
              </p:ext>
            </p:extLst>
          </p:nvPr>
        </p:nvGraphicFramePr>
        <p:xfrm>
          <a:off x="592138" y="1825625"/>
          <a:ext cx="10955337"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umsplatzhalter 3">
            <a:extLst>
              <a:ext uri="{FF2B5EF4-FFF2-40B4-BE49-F238E27FC236}">
                <a16:creationId xmlns:a16="http://schemas.microsoft.com/office/drawing/2014/main" id="{9DEBC0A7-3D4D-8865-83DF-BF3598CB666D}"/>
              </a:ext>
            </a:extLst>
          </p:cNvPr>
          <p:cNvSpPr>
            <a:spLocks noGrp="1"/>
          </p:cNvSpPr>
          <p:nvPr>
            <p:ph type="dt" sz="half" idx="10"/>
          </p:nvPr>
        </p:nvSpPr>
        <p:spPr/>
        <p:txBody>
          <a:bodyPr/>
          <a:lstStyle/>
          <a:p>
            <a:r>
              <a:rPr lang="de-AT"/>
              <a:t>Folie</a:t>
            </a:r>
          </a:p>
        </p:txBody>
      </p:sp>
      <p:sp>
        <p:nvSpPr>
          <p:cNvPr id="6" name="Foliennummernplatzhalter 5">
            <a:extLst>
              <a:ext uri="{FF2B5EF4-FFF2-40B4-BE49-F238E27FC236}">
                <a16:creationId xmlns:a16="http://schemas.microsoft.com/office/drawing/2014/main" id="{71D196BE-E920-806B-EF23-A71A05C3FB8D}"/>
              </a:ext>
            </a:extLst>
          </p:cNvPr>
          <p:cNvSpPr>
            <a:spLocks noGrp="1"/>
          </p:cNvSpPr>
          <p:nvPr>
            <p:ph type="sldNum" sz="quarter" idx="12"/>
          </p:nvPr>
        </p:nvSpPr>
        <p:spPr/>
        <p:txBody>
          <a:bodyPr/>
          <a:lstStyle/>
          <a:p>
            <a:fld id="{0AF89F37-6AD9-4F74-BC17-19E39A25D257}" type="slidenum">
              <a:rPr lang="de-AT" smtClean="0"/>
              <a:pPr/>
              <a:t>22</a:t>
            </a:fld>
            <a:endParaRPr lang="de-AT"/>
          </a:p>
        </p:txBody>
      </p:sp>
      <p:sp>
        <p:nvSpPr>
          <p:cNvPr id="10" name="Fußzeilenplatzhalter 2">
            <a:extLst>
              <a:ext uri="{FF2B5EF4-FFF2-40B4-BE49-F238E27FC236}">
                <a16:creationId xmlns:a16="http://schemas.microsoft.com/office/drawing/2014/main" id="{49EF3BA5-3C9D-E16B-9DB4-8D9867CD7AA4}"/>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27504785"/>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2538" y="1570423"/>
            <a:ext cx="11190928" cy="4606539"/>
          </a:xfrm>
        </p:spPr>
        <p:txBody>
          <a:bodyPr>
            <a:normAutofit fontScale="70000" lnSpcReduction="20000"/>
          </a:bodyPr>
          <a:lstStyle/>
          <a:p>
            <a:pPr marL="0" indent="0">
              <a:lnSpc>
                <a:spcPct val="120000"/>
              </a:lnSpc>
              <a:buNone/>
            </a:pPr>
            <a:r>
              <a:rPr lang="de-DE" sz="2300" dirty="0"/>
              <a:t>Beladen der Ladeeinheit</a:t>
            </a:r>
            <a:br>
              <a:rPr lang="de-DE" sz="2300" dirty="0"/>
            </a:br>
            <a:endParaRPr lang="de-DE" sz="2300" dirty="0"/>
          </a:p>
          <a:p>
            <a:pPr marL="0" indent="0">
              <a:lnSpc>
                <a:spcPct val="120000"/>
              </a:lnSpc>
              <a:buNone/>
            </a:pPr>
            <a:r>
              <a:rPr lang="de-DE" sz="2300" b="1" dirty="0"/>
              <a:t>Vorlauf</a:t>
            </a:r>
            <a:r>
              <a:rPr lang="de-DE" sz="2300" dirty="0"/>
              <a:t> (1.Teilstück des Transportes vom Versender</a:t>
            </a:r>
            <a:br>
              <a:rPr lang="de-DE" sz="2300" dirty="0"/>
            </a:br>
            <a:r>
              <a:rPr lang="de-DE" sz="2300" dirty="0">
                <a:sym typeface="Wingdings" panose="05000000000000000000" pitchFamily="2" charset="2"/>
              </a:rPr>
              <a:t>zum Umschlagspunkt; meist mit Lkw)</a:t>
            </a:r>
          </a:p>
          <a:p>
            <a:pPr marL="0" indent="0">
              <a:lnSpc>
                <a:spcPct val="120000"/>
              </a:lnSpc>
              <a:buNone/>
            </a:pPr>
            <a:endParaRPr lang="de-DE" sz="2300" dirty="0"/>
          </a:p>
          <a:p>
            <a:pPr marL="0" indent="0">
              <a:lnSpc>
                <a:spcPct val="120000"/>
              </a:lnSpc>
              <a:buNone/>
            </a:pPr>
            <a:r>
              <a:rPr lang="de-DE" sz="2300" dirty="0"/>
              <a:t>Umschlag (Wechsel der Ladeeinheit/Ladung zwischen Verkehrsträger)</a:t>
            </a:r>
            <a:br>
              <a:rPr lang="de-DE" sz="2300" dirty="0"/>
            </a:br>
            <a:r>
              <a:rPr lang="de-DE" sz="2300" dirty="0"/>
              <a:t>dafür sind </a:t>
            </a:r>
            <a:r>
              <a:rPr lang="de-DE" sz="2300" dirty="0">
                <a:sym typeface="Wingdings" panose="05000000000000000000" pitchFamily="2" charset="2"/>
              </a:rPr>
              <a:t>Terminals bzw. Umschlagseinrichtungen notwendig</a:t>
            </a:r>
            <a:endParaRPr lang="de-DE" sz="2300" dirty="0"/>
          </a:p>
          <a:p>
            <a:pPr marL="0" indent="0">
              <a:lnSpc>
                <a:spcPct val="120000"/>
              </a:lnSpc>
              <a:buNone/>
            </a:pPr>
            <a:endParaRPr lang="de-DE" sz="2300" dirty="0"/>
          </a:p>
          <a:p>
            <a:pPr marL="0" indent="0">
              <a:lnSpc>
                <a:spcPct val="120000"/>
              </a:lnSpc>
              <a:buNone/>
            </a:pPr>
            <a:r>
              <a:rPr lang="de-DE" sz="2300" b="1" dirty="0"/>
              <a:t>Hauptlauf</a:t>
            </a:r>
          </a:p>
          <a:p>
            <a:pPr marL="0" indent="0">
              <a:lnSpc>
                <a:spcPct val="120000"/>
              </a:lnSpc>
              <a:buNone/>
            </a:pPr>
            <a:br>
              <a:rPr lang="de-DE" sz="2300" dirty="0"/>
            </a:br>
            <a:r>
              <a:rPr lang="de-DE" sz="2300" b="1" dirty="0"/>
              <a:t>Nachlauf</a:t>
            </a:r>
            <a:r>
              <a:rPr lang="de-DE" sz="2300" dirty="0"/>
              <a:t> (</a:t>
            </a:r>
            <a:r>
              <a:rPr lang="de-DE" sz="2300" dirty="0">
                <a:sym typeface="Wingdings" panose="05000000000000000000" pitchFamily="2" charset="2"/>
              </a:rPr>
              <a:t>empfangender Umschlagspunkt zum Empfänger</a:t>
            </a:r>
            <a:br>
              <a:rPr lang="de-DE" sz="2300" dirty="0">
                <a:sym typeface="Wingdings" panose="05000000000000000000" pitchFamily="2" charset="2"/>
              </a:rPr>
            </a:br>
            <a:r>
              <a:rPr lang="de-DE" sz="2300" dirty="0">
                <a:sym typeface="Wingdings" panose="05000000000000000000" pitchFamily="2" charset="2"/>
              </a:rPr>
              <a:t>sogenannte „Last-Mile“ ; meist mit Lkw)</a:t>
            </a:r>
          </a:p>
          <a:p>
            <a:pPr marL="0" indent="0">
              <a:lnSpc>
                <a:spcPct val="120000"/>
              </a:lnSpc>
              <a:buNone/>
            </a:pPr>
            <a:endParaRPr lang="de-DE" sz="2300" dirty="0">
              <a:sym typeface="Wingdings" panose="05000000000000000000" pitchFamily="2" charset="2"/>
            </a:endParaRPr>
          </a:p>
          <a:p>
            <a:pPr marL="0" indent="0">
              <a:lnSpc>
                <a:spcPct val="120000"/>
              </a:lnSpc>
              <a:buNone/>
            </a:pPr>
            <a:r>
              <a:rPr lang="de-DE" sz="2300" dirty="0"/>
              <a:t>Entladung der Ladeeinheit</a:t>
            </a:r>
          </a:p>
          <a:p>
            <a:pPr marL="0" indent="0">
              <a:lnSpc>
                <a:spcPct val="120000"/>
              </a:lnSpc>
              <a:buNone/>
            </a:pPr>
            <a:endParaRPr lang="de-DE" b="1" dirty="0"/>
          </a:p>
        </p:txBody>
      </p:sp>
      <p:sp>
        <p:nvSpPr>
          <p:cNvPr id="4" name="Date Placeholder 3"/>
          <p:cNvSpPr>
            <a:spLocks noGrp="1"/>
          </p:cNvSpPr>
          <p:nvPr>
            <p:ph type="dt" sz="half" idx="10"/>
          </p:nvPr>
        </p:nvSpPr>
        <p:spPr>
          <a:prstGeom prst="rect">
            <a:avLst/>
          </a:prstGeom>
        </p:spPr>
        <p:txBody>
          <a:bodyPr vert="horz" lIns="91440" tIns="45720" rIns="91440" bIns="45720" rtlCol="0" anchor="ctr"/>
          <a:lstStyle>
            <a:defPPr>
              <a:defRPr lang="de-DE"/>
            </a:defPPr>
            <a:lvl1pPr marL="0" algn="l" defTabSz="914400" rtl="0" eaLnBrk="1" latinLnBrk="0" hangingPunct="1">
              <a:defRPr sz="12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B171AD8-BD5F-4503-8C65-79BF784426C3}" type="datetime7">
              <a:rPr lang="de-DE" smtClean="0">
                <a:solidFill>
                  <a:prstClr val="white"/>
                </a:solidFill>
              </a:rPr>
              <a:pPr/>
              <a:t>Mai-26</a:t>
            </a:fld>
            <a:endParaRPr lang="de-AT" dirty="0">
              <a:solidFill>
                <a:prstClr val="white"/>
              </a:solidFill>
            </a:endParaRPr>
          </a:p>
        </p:txBody>
      </p:sp>
      <p:sp>
        <p:nvSpPr>
          <p:cNvPr id="5" name="Slide Number Placeholder 4"/>
          <p:cNvSpPr>
            <a:spLocks noGrp="1"/>
          </p:cNvSpPr>
          <p:nvPr>
            <p:ph type="sldNum" sz="quarter" idx="12"/>
          </p:nvPr>
        </p:nvSpPr>
        <p:spPr>
          <a:prstGeom prst="rect">
            <a:avLst/>
          </a:prstGeom>
        </p:spPr>
        <p:txBody>
          <a:bodyPr vert="horz" lIns="91440" tIns="45720" rIns="91440" bIns="45720" rtlCol="0" anchor="ctr"/>
          <a:lstStyle>
            <a:defPPr>
              <a:defRPr lang="de-DE"/>
            </a:defPPr>
            <a:lvl1pPr marL="0" algn="r" defTabSz="914400" rtl="0" eaLnBrk="1" latinLnBrk="0" hangingPunct="1">
              <a:defRPr sz="1400" b="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D34D7BA-8E13-46FE-8871-8877FE7E3568}" type="slidenum">
              <a:rPr lang="de-AT" smtClean="0">
                <a:solidFill>
                  <a:prstClr val="white"/>
                </a:solidFill>
              </a:rPr>
              <a:pPr/>
              <a:t>23</a:t>
            </a:fld>
            <a:endParaRPr lang="de-AT" dirty="0">
              <a:solidFill>
                <a:prstClr val="white"/>
              </a:solidFill>
            </a:endParaRPr>
          </a:p>
        </p:txBody>
      </p:sp>
      <p:grpSp>
        <p:nvGrpSpPr>
          <p:cNvPr id="6" name="Group 5"/>
          <p:cNvGrpSpPr/>
          <p:nvPr/>
        </p:nvGrpSpPr>
        <p:grpSpPr>
          <a:xfrm>
            <a:off x="9192501" y="1427178"/>
            <a:ext cx="744262" cy="492447"/>
            <a:chOff x="5236413" y="3645024"/>
            <a:chExt cx="744262" cy="492447"/>
          </a:xfrm>
        </p:grpSpPr>
        <p:pic>
          <p:nvPicPr>
            <p:cNvPr id="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6413" y="3699321"/>
              <a:ext cx="628650" cy="438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Connector 7"/>
            <p:cNvCxnSpPr/>
            <p:nvPr/>
          </p:nvCxnSpPr>
          <p:spPr>
            <a:xfrm flipV="1">
              <a:off x="5236413" y="3645024"/>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5364088" y="3645024"/>
              <a:ext cx="60808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5972170" y="3645024"/>
              <a:ext cx="8505" cy="40349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5844494" y="3645024"/>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V="1">
              <a:off x="5853000" y="4048521"/>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5848747" y="3857807"/>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 name="Group 13"/>
          <p:cNvGrpSpPr/>
          <p:nvPr/>
        </p:nvGrpSpPr>
        <p:grpSpPr>
          <a:xfrm>
            <a:off x="9370757" y="5667814"/>
            <a:ext cx="744262" cy="492447"/>
            <a:chOff x="5236413" y="3645024"/>
            <a:chExt cx="744262" cy="492447"/>
          </a:xfrm>
        </p:grpSpPr>
        <p:pic>
          <p:nvPicPr>
            <p:cNvPr id="1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6413" y="3699321"/>
              <a:ext cx="628650" cy="438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6" name="Straight Connector 15"/>
            <p:cNvCxnSpPr/>
            <p:nvPr/>
          </p:nvCxnSpPr>
          <p:spPr>
            <a:xfrm flipV="1">
              <a:off x="5236413" y="3645024"/>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5364088" y="3645024"/>
              <a:ext cx="60808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5972170" y="3645024"/>
              <a:ext cx="8505" cy="40349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V="1">
              <a:off x="5844494" y="3645024"/>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V="1">
              <a:off x="5853000" y="4048521"/>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5848747" y="3857807"/>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22" name="Picture 21"/>
          <p:cNvPicPr>
            <a:picLocks noChangeAspect="1" noChangeArrowheads="1"/>
          </p:cNvPicPr>
          <p:nvPr/>
        </p:nvPicPr>
        <p:blipFill>
          <a:blip r:embed="rId4">
            <a:clrChange>
              <a:clrFrom>
                <a:srgbClr val="FFFFFF"/>
              </a:clrFrom>
              <a:clrTo>
                <a:srgbClr val="FFFFFF">
                  <a:alpha val="0"/>
                </a:srgbClr>
              </a:clrTo>
            </a:clrChange>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9408526" y="2386283"/>
            <a:ext cx="740301" cy="2446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2"/>
          <p:cNvPicPr>
            <a:picLocks noChangeAspect="1" noChangeArrowheads="1"/>
          </p:cNvPicPr>
          <p:nvPr/>
        </p:nvPicPr>
        <p:blipFill>
          <a:blip r:embed="rId4">
            <a:clrChange>
              <a:clrFrom>
                <a:srgbClr val="FFFFFF"/>
              </a:clrFrom>
              <a:clrTo>
                <a:srgbClr val="FFFFFF">
                  <a:alpha val="0"/>
                </a:srgbClr>
              </a:clrTo>
            </a:clrChange>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9417173" y="4906563"/>
            <a:ext cx="740301" cy="2446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3"/>
          <p:cNvPicPr>
            <a:picLocks noChangeAspect="1" noChangeArrowheads="1"/>
          </p:cNvPicPr>
          <p:nvPr/>
        </p:nvPicPr>
        <p:blipFill>
          <a:blip r:embed="rId5">
            <a:clrChange>
              <a:clrFrom>
                <a:srgbClr val="FFFFFF"/>
              </a:clrFrom>
              <a:clrTo>
                <a:srgbClr val="FFFFFF">
                  <a:alpha val="0"/>
                </a:srgbClr>
              </a:clrTo>
            </a:clrChange>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419031" y="4075099"/>
            <a:ext cx="1061502" cy="2721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4"/>
          <p:cNvPicPr>
            <a:picLocks noChangeAspect="1" noChangeArrowheads="1"/>
          </p:cNvPicPr>
          <p:nvPr/>
        </p:nvPicPr>
        <p:blipFill>
          <a:blip r:embed="rId6">
            <a:clrChange>
              <a:clrFrom>
                <a:srgbClr val="FFFFFF"/>
              </a:clrFrom>
              <a:clrTo>
                <a:srgbClr val="FFFFFF">
                  <a:alpha val="0"/>
                </a:srgbClr>
              </a:clrTo>
            </a:clrChange>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9963742" y="3978401"/>
            <a:ext cx="1022201" cy="3688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25"/>
          <p:cNvPicPr/>
          <p:nvPr/>
        </p:nvPicPr>
        <p:blipFill rotWithShape="1">
          <a:blip r:embed="rId7" cstate="screen">
            <a:extLst>
              <a:ext uri="{28A0092B-C50C-407E-A947-70E740481C1C}">
                <a14:useLocalDpi xmlns:a14="http://schemas.microsoft.com/office/drawing/2010/main"/>
              </a:ext>
            </a:extLst>
          </a:blip>
          <a:srcRect l="67363" t="34393" r="21872" b="18904"/>
          <a:stretch/>
        </p:blipFill>
        <p:spPr bwMode="auto">
          <a:xfrm>
            <a:off x="9451217" y="2962347"/>
            <a:ext cx="605380" cy="739910"/>
          </a:xfrm>
          <a:prstGeom prst="rect">
            <a:avLst/>
          </a:prstGeom>
          <a:ln>
            <a:noFill/>
          </a:ln>
          <a:extLst>
            <a:ext uri="{53640926-AAD7-44D8-BBD7-CCE9431645EC}">
              <a14:shadowObscured xmlns:a14="http://schemas.microsoft.com/office/drawing/2010/main"/>
            </a:ext>
          </a:extLst>
        </p:spPr>
      </p:pic>
      <p:cxnSp>
        <p:nvCxnSpPr>
          <p:cNvPr id="27" name="Straight Arrow Connector 26"/>
          <p:cNvCxnSpPr/>
          <p:nvPr/>
        </p:nvCxnSpPr>
        <p:spPr>
          <a:xfrm>
            <a:off x="8130999" y="1639961"/>
            <a:ext cx="576064" cy="0"/>
          </a:xfrm>
          <a:prstGeom prst="straightConnector1">
            <a:avLst/>
          </a:prstGeom>
          <a:ln w="571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10474842" y="5869562"/>
            <a:ext cx="576064" cy="0"/>
          </a:xfrm>
          <a:prstGeom prst="straightConnector1">
            <a:avLst/>
          </a:prstGeom>
          <a:ln w="571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a:off x="9762451" y="1984751"/>
            <a:ext cx="6115" cy="401532"/>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flipH="1">
            <a:off x="9768566" y="2655895"/>
            <a:ext cx="6115" cy="401532"/>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cxnSpLocks/>
            <a:stCxn id="26" idx="2"/>
          </p:cNvCxnSpPr>
          <p:nvPr/>
        </p:nvCxnSpPr>
        <p:spPr>
          <a:xfrm flipH="1">
            <a:off x="9320176" y="3702257"/>
            <a:ext cx="433731" cy="275644"/>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a:stCxn id="26" idx="2"/>
          </p:cNvCxnSpPr>
          <p:nvPr/>
        </p:nvCxnSpPr>
        <p:spPr>
          <a:xfrm>
            <a:off x="9753907" y="3702257"/>
            <a:ext cx="395044" cy="276144"/>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flipH="1">
            <a:off x="9742888" y="4366125"/>
            <a:ext cx="6115" cy="401532"/>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H="1">
            <a:off x="9771623" y="5245697"/>
            <a:ext cx="6115" cy="401532"/>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592538" y="2159790"/>
            <a:ext cx="10761262" cy="668700"/>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050" dirty="0">
              <a:solidFill>
                <a:schemeClr val="tx1">
                  <a:lumMod val="75000"/>
                  <a:lumOff val="25000"/>
                </a:schemeClr>
              </a:solidFill>
            </a:endParaRPr>
          </a:p>
          <a:p>
            <a:pPr algn="ctr"/>
            <a:r>
              <a:rPr lang="de-DE" dirty="0">
                <a:solidFill>
                  <a:schemeClr val="tx1">
                    <a:lumMod val="75000"/>
                    <a:lumOff val="25000"/>
                  </a:schemeClr>
                </a:solidFill>
              </a:rPr>
              <a:t>						</a:t>
            </a:r>
            <a:endParaRPr lang="en-GB" dirty="0">
              <a:solidFill>
                <a:schemeClr val="tx1">
                  <a:lumMod val="75000"/>
                  <a:lumOff val="25000"/>
                </a:schemeClr>
              </a:solidFill>
            </a:endParaRPr>
          </a:p>
        </p:txBody>
      </p:sp>
      <p:sp>
        <p:nvSpPr>
          <p:cNvPr id="37" name="Rectangle 36"/>
          <p:cNvSpPr/>
          <p:nvPr/>
        </p:nvSpPr>
        <p:spPr>
          <a:xfrm>
            <a:off x="592538" y="3843034"/>
            <a:ext cx="10761262" cy="668700"/>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lumMod val="75000"/>
                    <a:lumOff val="25000"/>
                  </a:schemeClr>
                </a:solidFill>
              </a:rPr>
              <a:t>						</a:t>
            </a:r>
            <a:endParaRPr lang="en-GB" dirty="0"/>
          </a:p>
        </p:txBody>
      </p:sp>
      <p:sp>
        <p:nvSpPr>
          <p:cNvPr id="32" name="Titel 31">
            <a:extLst>
              <a:ext uri="{FF2B5EF4-FFF2-40B4-BE49-F238E27FC236}">
                <a16:creationId xmlns:a16="http://schemas.microsoft.com/office/drawing/2014/main" id="{886F6A25-35B4-45F6-CC81-8A6203EC0554}"/>
              </a:ext>
            </a:extLst>
          </p:cNvPr>
          <p:cNvSpPr>
            <a:spLocks noGrp="1"/>
          </p:cNvSpPr>
          <p:nvPr>
            <p:ph type="title"/>
          </p:nvPr>
        </p:nvSpPr>
        <p:spPr/>
        <p:txBody>
          <a:bodyPr/>
          <a:lstStyle/>
          <a:p>
            <a:r>
              <a:rPr lang="de-AT" dirty="0"/>
              <a:t>Elemente des multimodalen Transports</a:t>
            </a:r>
          </a:p>
        </p:txBody>
      </p:sp>
      <p:sp>
        <p:nvSpPr>
          <p:cNvPr id="39" name="Fußzeilenplatzhalter 2">
            <a:extLst>
              <a:ext uri="{FF2B5EF4-FFF2-40B4-BE49-F238E27FC236}">
                <a16:creationId xmlns:a16="http://schemas.microsoft.com/office/drawing/2014/main" id="{03BC7CF7-9CE6-58AD-5B0D-0680E2129256}"/>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845472145"/>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C56C1C-E5A6-EAB7-126B-2931FA81919F}"/>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769C46E1-CE2B-495B-C3CA-53C2153E5C8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DC93050E-4FF4-27CB-F28A-922A63A1D159}"/>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4F6A5D8A-2667-0B9D-0A92-A9C13D6A9316}"/>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BDF6F7F-1B7E-C5ED-0F22-32DC164D6801}"/>
              </a:ext>
            </a:extLst>
          </p:cNvPr>
          <p:cNvSpPr>
            <a:spLocks noGrp="1"/>
          </p:cNvSpPr>
          <p:nvPr>
            <p:ph type="title"/>
          </p:nvPr>
        </p:nvSpPr>
        <p:spPr/>
        <p:txBody>
          <a:bodyPr/>
          <a:lstStyle/>
          <a:p>
            <a:r>
              <a:rPr lang="de-AT"/>
              <a:t>Terminals</a:t>
            </a:r>
          </a:p>
        </p:txBody>
      </p:sp>
      <p:sp>
        <p:nvSpPr>
          <p:cNvPr id="24" name="Inhaltsplatzhalter 23">
            <a:extLst>
              <a:ext uri="{FF2B5EF4-FFF2-40B4-BE49-F238E27FC236}">
                <a16:creationId xmlns:a16="http://schemas.microsoft.com/office/drawing/2014/main" id="{187CB71B-F291-633A-3511-DDACA4BF75E5}"/>
              </a:ext>
            </a:extLst>
          </p:cNvPr>
          <p:cNvSpPr>
            <a:spLocks noGrp="1"/>
          </p:cNvSpPr>
          <p:nvPr>
            <p:ph idx="1"/>
          </p:nvPr>
        </p:nvSpPr>
        <p:spPr>
          <a:xfrm>
            <a:off x="592539" y="2017643"/>
            <a:ext cx="5997104" cy="4114799"/>
          </a:xfrm>
        </p:spPr>
        <p:txBody>
          <a:bodyPr/>
          <a:lstStyle/>
          <a:p>
            <a:pPr marL="0" indent="0">
              <a:buNone/>
            </a:pPr>
            <a:r>
              <a:rPr lang="de-AT" sz="2800"/>
              <a:t>= Umschlagseinrichtungen</a:t>
            </a:r>
          </a:p>
          <a:p>
            <a:r>
              <a:rPr lang="de-AT" sz="2800"/>
              <a:t>Verladung von Ladeeinheiten (z.B. Container) zwischen Verkehrsträgern</a:t>
            </a:r>
          </a:p>
          <a:p>
            <a:r>
              <a:rPr lang="de-AT" sz="2800"/>
              <a:t>Voraussetzung für den Multimodalverkehr</a:t>
            </a:r>
          </a:p>
          <a:p>
            <a:r>
              <a:rPr lang="de-AT" sz="2800"/>
              <a:t>auch Lagerfunktion</a:t>
            </a:r>
          </a:p>
          <a:p>
            <a:r>
              <a:rPr lang="de-AT" sz="2800"/>
              <a:t>14 öffentlich zugängliche Umschlagsanlagen in Österreich</a:t>
            </a:r>
          </a:p>
        </p:txBody>
      </p:sp>
      <p:sp>
        <p:nvSpPr>
          <p:cNvPr id="23" name="Datumsplatzhalter 22">
            <a:extLst>
              <a:ext uri="{FF2B5EF4-FFF2-40B4-BE49-F238E27FC236}">
                <a16:creationId xmlns:a16="http://schemas.microsoft.com/office/drawing/2014/main" id="{AA3C0116-F6BE-E14B-FFE1-0FDC48DF134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8D4BCD37-B68B-57BB-BA4D-1F3B33EF645D}"/>
              </a:ext>
            </a:extLst>
          </p:cNvPr>
          <p:cNvSpPr>
            <a:spLocks noGrp="1"/>
          </p:cNvSpPr>
          <p:nvPr>
            <p:ph type="sldNum" sz="quarter" idx="12"/>
          </p:nvPr>
        </p:nvSpPr>
        <p:spPr/>
        <p:txBody>
          <a:bodyPr/>
          <a:lstStyle/>
          <a:p>
            <a:fld id="{0AF89F37-6AD9-4F74-BC17-19E39A25D257}" type="slidenum">
              <a:rPr lang="de-AT" smtClean="0"/>
              <a:t>24</a:t>
            </a:fld>
            <a:endParaRPr lang="de-AT"/>
          </a:p>
        </p:txBody>
      </p:sp>
      <p:sp>
        <p:nvSpPr>
          <p:cNvPr id="8" name="Datumsplatzhalter 22">
            <a:extLst>
              <a:ext uri="{FF2B5EF4-FFF2-40B4-BE49-F238E27FC236}">
                <a16:creationId xmlns:a16="http://schemas.microsoft.com/office/drawing/2014/main" id="{948C0A0C-5296-E193-FA11-8C6E85987ACF}"/>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duisport</a:t>
            </a:r>
          </a:p>
        </p:txBody>
      </p:sp>
      <p:pic>
        <p:nvPicPr>
          <p:cNvPr id="3" name="Picture 13" descr="trimodales Terminal am Fluss mit Bahn- und Straßenanschluss">
            <a:extLst>
              <a:ext uri="{FF2B5EF4-FFF2-40B4-BE49-F238E27FC236}">
                <a16:creationId xmlns:a16="http://schemas.microsoft.com/office/drawing/2014/main" id="{350D1943-D136-C538-509B-05E731154DEC}"/>
              </a:ext>
            </a:extLst>
          </p:cNvPr>
          <p:cNvPicPr>
            <a:picLocks noChangeAspect="1"/>
          </p:cNvPicPr>
          <p:nvPr/>
        </p:nvPicPr>
        <p:blipFill>
          <a:blip r:embed="rId3" cstate="print">
            <a:extLst>
              <a:ext uri="{28A0092B-C50C-407E-A947-70E740481C1C}">
                <a14:useLocalDpi xmlns:a14="http://schemas.microsoft.com/office/drawing/2010/main" val="0"/>
              </a:ext>
            </a:extLst>
          </a:blip>
          <a:srcRect r="5391"/>
          <a:stretch>
            <a:fillRect/>
          </a:stretch>
        </p:blipFill>
        <p:spPr>
          <a:xfrm>
            <a:off x="6390458" y="2017643"/>
            <a:ext cx="5167262" cy="3642617"/>
          </a:xfrm>
          <a:prstGeom prst="rect">
            <a:avLst/>
          </a:prstGeom>
        </p:spPr>
      </p:pic>
      <p:sp>
        <p:nvSpPr>
          <p:cNvPr id="2" name="Fußzeilenplatzhalter 2">
            <a:extLst>
              <a:ext uri="{FF2B5EF4-FFF2-40B4-BE49-F238E27FC236}">
                <a16:creationId xmlns:a16="http://schemas.microsoft.com/office/drawing/2014/main" id="{64E90F38-CEA2-73F7-A7BE-EC880E912CB2}"/>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152767043"/>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25713-DE94-4119-CAD6-E463524E8DD8}"/>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FDA7974B-CAFF-06B3-1A46-35B394091D32}"/>
              </a:ext>
            </a:extLst>
          </p:cNvPr>
          <p:cNvSpPr>
            <a:spLocks noGrp="1"/>
          </p:cNvSpPr>
          <p:nvPr>
            <p:ph type="title"/>
          </p:nvPr>
        </p:nvSpPr>
        <p:spPr/>
        <p:txBody>
          <a:bodyPr/>
          <a:lstStyle/>
          <a:p>
            <a:r>
              <a:rPr lang="de-AT"/>
              <a:t>Terminals in Österreich</a:t>
            </a:r>
          </a:p>
        </p:txBody>
      </p:sp>
      <p:sp>
        <p:nvSpPr>
          <p:cNvPr id="23" name="Datumsplatzhalter 22">
            <a:extLst>
              <a:ext uri="{FF2B5EF4-FFF2-40B4-BE49-F238E27FC236}">
                <a16:creationId xmlns:a16="http://schemas.microsoft.com/office/drawing/2014/main" id="{662F5CD0-41DF-85C3-9E30-0C3B5B24632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A81864A-2539-34D5-9FC3-D92F06E978CE}"/>
              </a:ext>
            </a:extLst>
          </p:cNvPr>
          <p:cNvSpPr>
            <a:spLocks noGrp="1"/>
          </p:cNvSpPr>
          <p:nvPr>
            <p:ph type="sldNum" sz="quarter" idx="12"/>
          </p:nvPr>
        </p:nvSpPr>
        <p:spPr/>
        <p:txBody>
          <a:bodyPr/>
          <a:lstStyle/>
          <a:p>
            <a:fld id="{0AF89F37-6AD9-4F74-BC17-19E39A25D257}" type="slidenum">
              <a:rPr lang="de-AT" smtClean="0"/>
              <a:t>25</a:t>
            </a:fld>
            <a:endParaRPr lang="de-AT"/>
          </a:p>
        </p:txBody>
      </p:sp>
      <p:sp>
        <p:nvSpPr>
          <p:cNvPr id="8" name="Datumsplatzhalter 22">
            <a:extLst>
              <a:ext uri="{FF2B5EF4-FFF2-40B4-BE49-F238E27FC236}">
                <a16:creationId xmlns:a16="http://schemas.microsoft.com/office/drawing/2014/main" id="{229E8F4B-49EB-39BB-2C91-78013E8D54E8}"/>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BMIMI</a:t>
            </a:r>
          </a:p>
        </p:txBody>
      </p:sp>
      <p:pic>
        <p:nvPicPr>
          <p:cNvPr id="9" name="Picture 11" descr="Karte von Österreich mit eingezeichneten Terminals">
            <a:extLst>
              <a:ext uri="{FF2B5EF4-FFF2-40B4-BE49-F238E27FC236}">
                <a16:creationId xmlns:a16="http://schemas.microsoft.com/office/drawing/2014/main" id="{43866F2A-4113-047F-A646-5C9F0079FA2E}"/>
              </a:ext>
            </a:extLst>
          </p:cNvPr>
          <p:cNvPicPr>
            <a:picLocks noChangeAspect="1"/>
          </p:cNvPicPr>
          <p:nvPr/>
        </p:nvPicPr>
        <p:blipFill>
          <a:blip r:embed="rId3"/>
          <a:srcRect l="2930" t="4693"/>
          <a:stretch/>
        </p:blipFill>
        <p:spPr>
          <a:xfrm>
            <a:off x="1770626" y="1400796"/>
            <a:ext cx="7776276" cy="4987775"/>
          </a:xfrm>
          <a:prstGeom prst="rect">
            <a:avLst/>
          </a:prstGeom>
        </p:spPr>
      </p:pic>
      <p:sp>
        <p:nvSpPr>
          <p:cNvPr id="2" name="Fußzeilenplatzhalter 2">
            <a:extLst>
              <a:ext uri="{FF2B5EF4-FFF2-40B4-BE49-F238E27FC236}">
                <a16:creationId xmlns:a16="http://schemas.microsoft.com/office/drawing/2014/main" id="{B2FBB76A-519B-9EEE-2732-CADB1A0979A0}"/>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253406831"/>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llipse 8">
            <a:extLst>
              <a:ext uri="{FF2B5EF4-FFF2-40B4-BE49-F238E27FC236}">
                <a16:creationId xmlns:a16="http://schemas.microsoft.com/office/drawing/2014/main" id="{CFE205B9-5026-FB4B-A09C-867290539E04}"/>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0" name="Ellipse 9">
            <a:extLst>
              <a:ext uri="{FF2B5EF4-FFF2-40B4-BE49-F238E27FC236}">
                <a16:creationId xmlns:a16="http://schemas.microsoft.com/office/drawing/2014/main" id="{5E0007CA-F5F9-C164-05A0-5D903AE3192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7" name="Titel 6">
            <a:extLst>
              <a:ext uri="{FF2B5EF4-FFF2-40B4-BE49-F238E27FC236}">
                <a16:creationId xmlns:a16="http://schemas.microsoft.com/office/drawing/2014/main" id="{83993E84-9573-056F-2D17-57D3C77CDC3F}"/>
              </a:ext>
            </a:extLst>
          </p:cNvPr>
          <p:cNvSpPr>
            <a:spLocks noGrp="1"/>
          </p:cNvSpPr>
          <p:nvPr>
            <p:ph type="title"/>
          </p:nvPr>
        </p:nvSpPr>
        <p:spPr/>
        <p:txBody>
          <a:bodyPr/>
          <a:lstStyle/>
          <a:p>
            <a:r>
              <a:rPr lang="de-AT" dirty="0"/>
              <a:t>Akteure im multimodalen Verkehr</a:t>
            </a:r>
          </a:p>
        </p:txBody>
      </p:sp>
      <p:sp>
        <p:nvSpPr>
          <p:cNvPr id="8" name="Inhaltsplatzhalter 7">
            <a:extLst>
              <a:ext uri="{FF2B5EF4-FFF2-40B4-BE49-F238E27FC236}">
                <a16:creationId xmlns:a16="http://schemas.microsoft.com/office/drawing/2014/main" id="{051F0CD1-4834-F5A0-8FD4-F2BAC40D73AA}"/>
              </a:ext>
            </a:extLst>
          </p:cNvPr>
          <p:cNvSpPr>
            <a:spLocks noGrp="1"/>
          </p:cNvSpPr>
          <p:nvPr>
            <p:ph idx="1"/>
          </p:nvPr>
        </p:nvSpPr>
        <p:spPr>
          <a:xfrm>
            <a:off x="592538" y="1615218"/>
            <a:ext cx="10954420" cy="4561745"/>
          </a:xfrm>
        </p:spPr>
        <p:txBody>
          <a:bodyPr/>
          <a:lstStyle/>
          <a:p>
            <a:r>
              <a:rPr lang="de-AT" sz="3000" b="1" dirty="0"/>
              <a:t>Versender</a:t>
            </a:r>
            <a:r>
              <a:rPr lang="de-AT" sz="3000" dirty="0"/>
              <a:t> – als Person, die Güter in Obhut anderer gibt</a:t>
            </a:r>
          </a:p>
          <a:p>
            <a:r>
              <a:rPr lang="de-AT" sz="3000" b="1" dirty="0"/>
              <a:t>Empfänger</a:t>
            </a:r>
            <a:r>
              <a:rPr lang="de-AT" sz="3000" dirty="0"/>
              <a:t> – Person, die zur Abnahme der Güter berechtigt ist</a:t>
            </a:r>
          </a:p>
          <a:p>
            <a:r>
              <a:rPr lang="de-AT" sz="3000" b="1" dirty="0"/>
              <a:t>Spediteur</a:t>
            </a:r>
            <a:r>
              <a:rPr lang="de-AT" sz="3000" dirty="0"/>
              <a:t> – organisiert als Vermittler den Gütertransport </a:t>
            </a:r>
          </a:p>
          <a:p>
            <a:r>
              <a:rPr lang="de-AT" sz="3000" b="1" dirty="0"/>
              <a:t>Frachtführer</a:t>
            </a:r>
            <a:r>
              <a:rPr lang="de-AT" sz="3000" dirty="0"/>
              <a:t> – verantwortlich für Transport, stellt Verkehrsmittel physisch zur Verfügung</a:t>
            </a:r>
          </a:p>
          <a:p>
            <a:r>
              <a:rPr lang="de-AT" sz="3000" b="1" dirty="0"/>
              <a:t>Terminal(</a:t>
            </a:r>
            <a:r>
              <a:rPr lang="de-AT" sz="3000" b="1" dirty="0" err="1"/>
              <a:t>betreiber</a:t>
            </a:r>
            <a:r>
              <a:rPr lang="de-AT" sz="3000" b="1" dirty="0"/>
              <a:t>) </a:t>
            </a:r>
            <a:r>
              <a:rPr lang="de-AT" sz="3000" dirty="0"/>
              <a:t>– als zentraler Umschlagsplatz</a:t>
            </a:r>
          </a:p>
          <a:p>
            <a:r>
              <a:rPr lang="de-AT" sz="3000" b="1" dirty="0"/>
              <a:t>Reedereien</a:t>
            </a:r>
            <a:r>
              <a:rPr lang="de-AT" sz="3000" dirty="0"/>
              <a:t> – Schifffahrtsunternehmen, die gewerbsmäßig Transporte organisieren und durchführen</a:t>
            </a:r>
          </a:p>
          <a:p>
            <a:endParaRPr lang="de-AT" dirty="0"/>
          </a:p>
        </p:txBody>
      </p:sp>
      <p:sp>
        <p:nvSpPr>
          <p:cNvPr id="2" name="Datumsplatzhalter 1">
            <a:extLst>
              <a:ext uri="{FF2B5EF4-FFF2-40B4-BE49-F238E27FC236}">
                <a16:creationId xmlns:a16="http://schemas.microsoft.com/office/drawing/2014/main" id="{709D5D9A-5B0B-361B-638C-473DEC35C015}"/>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51842626-F96B-1461-91E2-2B97BDFAE052}"/>
              </a:ext>
            </a:extLst>
          </p:cNvPr>
          <p:cNvSpPr>
            <a:spLocks noGrp="1"/>
          </p:cNvSpPr>
          <p:nvPr>
            <p:ph type="sldNum" sz="quarter" idx="12"/>
          </p:nvPr>
        </p:nvSpPr>
        <p:spPr/>
        <p:txBody>
          <a:bodyPr/>
          <a:lstStyle/>
          <a:p>
            <a:fld id="{0AF89F37-6AD9-4F74-BC17-19E39A25D257}" type="slidenum">
              <a:rPr lang="de-AT" smtClean="0"/>
              <a:pPr/>
              <a:t>26</a:t>
            </a:fld>
            <a:endParaRPr lang="de-AT"/>
          </a:p>
        </p:txBody>
      </p:sp>
      <p:sp>
        <p:nvSpPr>
          <p:cNvPr id="11" name="Fußzeilenplatzhalter 2">
            <a:extLst>
              <a:ext uri="{FF2B5EF4-FFF2-40B4-BE49-F238E27FC236}">
                <a16:creationId xmlns:a16="http://schemas.microsoft.com/office/drawing/2014/main" id="{BAA322BD-2C91-D7E5-511A-5DF3B874CA44}"/>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413856195"/>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B7A39-424E-8957-A3B3-581F0B8A4BBF}"/>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E4835DA0-8EF3-E8F6-670C-CD898443C76B}"/>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74A85658-44BD-AAEF-546A-4B083355EB79}"/>
              </a:ext>
            </a:extLst>
          </p:cNvPr>
          <p:cNvSpPr>
            <a:spLocks noGrp="1"/>
          </p:cNvSpPr>
          <p:nvPr>
            <p:ph type="sldNum" sz="quarter" idx="12"/>
          </p:nvPr>
        </p:nvSpPr>
        <p:spPr/>
        <p:txBody>
          <a:bodyPr/>
          <a:lstStyle/>
          <a:p>
            <a:fld id="{0AF89F37-6AD9-4F74-BC17-19E39A25D257}" type="slidenum">
              <a:rPr lang="de-AT" smtClean="0"/>
              <a:pPr/>
              <a:t>27</a:t>
            </a:fld>
            <a:endParaRPr lang="de-AT"/>
          </a:p>
        </p:txBody>
      </p:sp>
      <p:sp>
        <p:nvSpPr>
          <p:cNvPr id="5" name="Titel 4">
            <a:extLst>
              <a:ext uri="{FF2B5EF4-FFF2-40B4-BE49-F238E27FC236}">
                <a16:creationId xmlns:a16="http://schemas.microsoft.com/office/drawing/2014/main" id="{F1E4EAE0-6F39-BFE0-B713-21DA911CDC8A}"/>
              </a:ext>
            </a:extLst>
          </p:cNvPr>
          <p:cNvSpPr>
            <a:spLocks noGrp="1"/>
          </p:cNvSpPr>
          <p:nvPr>
            <p:ph type="title"/>
          </p:nvPr>
        </p:nvSpPr>
        <p:spPr/>
        <p:txBody>
          <a:bodyPr/>
          <a:lstStyle/>
          <a:p>
            <a:r>
              <a:rPr lang="de-AT"/>
              <a:t>Transportplanung mit der </a:t>
            </a:r>
            <a:r>
              <a:rPr lang="de-AT" err="1"/>
              <a:t>Logistify</a:t>
            </a:r>
            <a:r>
              <a:rPr lang="de-AT"/>
              <a:t>-App</a:t>
            </a:r>
          </a:p>
        </p:txBody>
      </p:sp>
      <p:sp>
        <p:nvSpPr>
          <p:cNvPr id="6" name="Inhaltsplatzhalter 5">
            <a:extLst>
              <a:ext uri="{FF2B5EF4-FFF2-40B4-BE49-F238E27FC236}">
                <a16:creationId xmlns:a16="http://schemas.microsoft.com/office/drawing/2014/main" id="{D1C407BF-2D62-E8AD-3B09-BB52E26D8B9D}"/>
              </a:ext>
            </a:extLst>
          </p:cNvPr>
          <p:cNvSpPr>
            <a:spLocks noGrp="1"/>
          </p:cNvSpPr>
          <p:nvPr>
            <p:ph idx="1"/>
          </p:nvPr>
        </p:nvSpPr>
        <p:spPr>
          <a:xfrm>
            <a:off x="4025348" y="2097157"/>
            <a:ext cx="7521610" cy="4079806"/>
          </a:xfrm>
        </p:spPr>
        <p:txBody>
          <a:bodyPr/>
          <a:lstStyle/>
          <a:p>
            <a:pPr marL="0" indent="0">
              <a:buNone/>
            </a:pPr>
            <a:r>
              <a:rPr lang="de-AT" sz="2400" b="1">
                <a:solidFill>
                  <a:schemeClr val="tx2"/>
                </a:solidFill>
              </a:rPr>
              <a:t>Spiel 2 - Transportketten</a:t>
            </a:r>
          </a:p>
          <a:p>
            <a:pPr marL="0" indent="0">
              <a:buNone/>
            </a:pPr>
            <a:endParaRPr lang="de-AT" sz="2400" b="1">
              <a:solidFill>
                <a:schemeClr val="tx2"/>
              </a:solidFill>
            </a:endParaRPr>
          </a:p>
          <a:p>
            <a:pPr marL="0" indent="0">
              <a:buNone/>
            </a:pPr>
            <a:r>
              <a:rPr lang="de-AT" sz="2400"/>
              <a:t>Plane anhand der Transportmittel, Produktionsstätten und Werke auf den Kärtchen den entsprechenden Transport. Damit der Transport bestmöglich ablaufen kann, musst du die geeigneten Transportmittel, welche ihre Vorteile speziell auch bei Langstrecken haben, auswählen.</a:t>
            </a:r>
          </a:p>
        </p:txBody>
      </p:sp>
      <p:sp>
        <p:nvSpPr>
          <p:cNvPr id="8" name="Datumsplatzhalter 22">
            <a:extLst>
              <a:ext uri="{FF2B5EF4-FFF2-40B4-BE49-F238E27FC236}">
                <a16:creationId xmlns:a16="http://schemas.microsoft.com/office/drawing/2014/main" id="{A0F879C4-3818-0160-A985-8EB6792B1160}"/>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FH OÖ</a:t>
            </a:r>
          </a:p>
        </p:txBody>
      </p:sp>
      <p:pic>
        <p:nvPicPr>
          <p:cNvPr id="9" name="Picture 5">
            <a:extLst>
              <a:ext uri="{FF2B5EF4-FFF2-40B4-BE49-F238E27FC236}">
                <a16:creationId xmlns:a16="http://schemas.microsoft.com/office/drawing/2014/main" id="{05CA0EB1-2E08-CDBE-A310-ABBC117EF75E}"/>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B5C855AF-3D2D-C7D1-9C9F-ACA82C1A974F}"/>
              </a:ext>
            </a:extLst>
          </p:cNvPr>
          <p:cNvSpPr txBox="1"/>
          <p:nvPr/>
        </p:nvSpPr>
        <p:spPr>
          <a:xfrm>
            <a:off x="645042" y="4280776"/>
            <a:ext cx="2595115" cy="1815882"/>
          </a:xfrm>
          <a:prstGeom prst="rect">
            <a:avLst/>
          </a:prstGeom>
          <a:noFill/>
        </p:spPr>
        <p:txBody>
          <a:bodyPr wrap="square">
            <a:spAutoFit/>
          </a:bodyPr>
          <a:lstStyle/>
          <a:p>
            <a:r>
              <a:rPr lang="de-AT" sz="1600"/>
              <a:t>Download App unter: </a:t>
            </a:r>
            <a:r>
              <a:rPr lang="de-AT" sz="1600" err="1">
                <a:hlinkClick r:id="rId4"/>
              </a:rPr>
              <a:t>Logistify</a:t>
            </a:r>
            <a:r>
              <a:rPr lang="de-AT" sz="1600">
                <a:hlinkClick r:id="rId4"/>
              </a:rPr>
              <a:t> – Apps bei Google Play</a:t>
            </a:r>
            <a:endParaRPr lang="de-AT" sz="1600"/>
          </a:p>
          <a:p>
            <a:endParaRPr lang="de-AT" sz="1600"/>
          </a:p>
          <a:p>
            <a:r>
              <a:rPr lang="de-AT" sz="1600"/>
              <a:t>Erklärvideo: </a:t>
            </a:r>
            <a:r>
              <a:rPr lang="de-AT" sz="1600">
                <a:hlinkClick r:id="rId5"/>
              </a:rPr>
              <a:t>https://www.youtube.com/watch?v=kZhL5SPtn6A</a:t>
            </a:r>
            <a:endParaRPr lang="de-AT" sz="1600"/>
          </a:p>
        </p:txBody>
      </p:sp>
      <p:sp>
        <p:nvSpPr>
          <p:cNvPr id="7" name="Fußzeilenplatzhalter 2">
            <a:extLst>
              <a:ext uri="{FF2B5EF4-FFF2-40B4-BE49-F238E27FC236}">
                <a16:creationId xmlns:a16="http://schemas.microsoft.com/office/drawing/2014/main" id="{079C2F29-7976-5027-F3A8-26968CCE4FE6}"/>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744006739"/>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6EF7DD56-F609-7D72-E81D-2969A1ED0934}"/>
              </a:ext>
            </a:extLst>
          </p:cNvPr>
          <p:cNvSpPr>
            <a:spLocks noGrp="1"/>
          </p:cNvSpPr>
          <p:nvPr>
            <p:ph type="title"/>
          </p:nvPr>
        </p:nvSpPr>
        <p:spPr/>
        <p:txBody>
          <a:bodyPr/>
          <a:lstStyle/>
          <a:p>
            <a:r>
              <a:rPr lang="de-AT" dirty="0"/>
              <a:t>Vorteile des multimodalen Verkehrs</a:t>
            </a:r>
          </a:p>
        </p:txBody>
      </p:sp>
      <p:sp>
        <p:nvSpPr>
          <p:cNvPr id="8" name="Inhaltsplatzhalter 7">
            <a:extLst>
              <a:ext uri="{FF2B5EF4-FFF2-40B4-BE49-F238E27FC236}">
                <a16:creationId xmlns:a16="http://schemas.microsoft.com/office/drawing/2014/main" id="{FB525C33-D929-7939-0CD3-53E5264AF8A7}"/>
              </a:ext>
            </a:extLst>
          </p:cNvPr>
          <p:cNvSpPr>
            <a:spLocks noGrp="1"/>
          </p:cNvSpPr>
          <p:nvPr>
            <p:ph idx="1"/>
          </p:nvPr>
        </p:nvSpPr>
        <p:spPr>
          <a:xfrm>
            <a:off x="592538" y="2087217"/>
            <a:ext cx="4158366" cy="4089746"/>
          </a:xfrm>
        </p:spPr>
        <p:txBody>
          <a:bodyPr/>
          <a:lstStyle/>
          <a:p>
            <a:r>
              <a:rPr lang="de-AT" dirty="0"/>
              <a:t>Spezifische Vorteile der einzelnen Verkehrsträger nutzen</a:t>
            </a:r>
          </a:p>
          <a:p>
            <a:r>
              <a:rPr lang="de-AT" dirty="0"/>
              <a:t>Nachteile der Verkehrsträger minimieren</a:t>
            </a:r>
          </a:p>
          <a:p>
            <a:r>
              <a:rPr lang="de-AT" dirty="0"/>
              <a:t>Umweltaspekte &amp; Energieeffizienz </a:t>
            </a:r>
          </a:p>
          <a:p>
            <a:pPr>
              <a:lnSpc>
                <a:spcPct val="120000"/>
              </a:lnSpc>
            </a:pPr>
            <a:r>
              <a:rPr lang="de-DE" dirty="0"/>
              <a:t>Kostengünstig, wenn…</a:t>
            </a:r>
          </a:p>
          <a:p>
            <a:pPr lvl="1">
              <a:lnSpc>
                <a:spcPct val="120000"/>
              </a:lnSpc>
            </a:pPr>
            <a:r>
              <a:rPr lang="de-DE" dirty="0"/>
              <a:t>Umschlag effizient gestaltet ist</a:t>
            </a:r>
          </a:p>
          <a:p>
            <a:pPr lvl="1">
              <a:lnSpc>
                <a:spcPct val="120000"/>
              </a:lnSpc>
            </a:pPr>
            <a:r>
              <a:rPr lang="de-DE" dirty="0"/>
              <a:t>Vor- und Nachlauf kostengünstig sind</a:t>
            </a:r>
          </a:p>
          <a:p>
            <a:pPr lvl="1">
              <a:lnSpc>
                <a:spcPct val="120000"/>
              </a:lnSpc>
            </a:pPr>
            <a:r>
              <a:rPr lang="de-DE" dirty="0"/>
              <a:t>Bündelung im Hauptlauf möglich</a:t>
            </a:r>
            <a:endParaRPr lang="de-AT" dirty="0"/>
          </a:p>
          <a:p>
            <a:endParaRPr lang="de-AT" dirty="0"/>
          </a:p>
        </p:txBody>
      </p:sp>
      <p:sp>
        <p:nvSpPr>
          <p:cNvPr id="2" name="Datumsplatzhalter 1">
            <a:extLst>
              <a:ext uri="{FF2B5EF4-FFF2-40B4-BE49-F238E27FC236}">
                <a16:creationId xmlns:a16="http://schemas.microsoft.com/office/drawing/2014/main" id="{28115EBE-30E8-3F48-68A7-F77E7E962835}"/>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30DFA76F-06E4-8721-A240-26AF2739BF4D}"/>
              </a:ext>
            </a:extLst>
          </p:cNvPr>
          <p:cNvSpPr>
            <a:spLocks noGrp="1"/>
          </p:cNvSpPr>
          <p:nvPr>
            <p:ph type="sldNum" sz="quarter" idx="12"/>
          </p:nvPr>
        </p:nvSpPr>
        <p:spPr/>
        <p:txBody>
          <a:bodyPr/>
          <a:lstStyle/>
          <a:p>
            <a:fld id="{0AF89F37-6AD9-4F74-BC17-19E39A25D257}" type="slidenum">
              <a:rPr lang="de-AT" smtClean="0"/>
              <a:pPr/>
              <a:t>28</a:t>
            </a:fld>
            <a:endParaRPr lang="de-AT"/>
          </a:p>
        </p:txBody>
      </p:sp>
      <p:sp>
        <p:nvSpPr>
          <p:cNvPr id="9" name="Fußzeilenplatzhalter 2">
            <a:extLst>
              <a:ext uri="{FF2B5EF4-FFF2-40B4-BE49-F238E27FC236}">
                <a16:creationId xmlns:a16="http://schemas.microsoft.com/office/drawing/2014/main" id="{F9400CBF-21DE-EE0A-A053-B9432BF59A76}"/>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graphicFrame>
        <p:nvGraphicFramePr>
          <p:cNvPr id="10" name="Table 5">
            <a:extLst>
              <a:ext uri="{FF2B5EF4-FFF2-40B4-BE49-F238E27FC236}">
                <a16:creationId xmlns:a16="http://schemas.microsoft.com/office/drawing/2014/main" id="{737ED41C-3C67-B524-0CCF-27DD11F22A47}"/>
              </a:ext>
            </a:extLst>
          </p:cNvPr>
          <p:cNvGraphicFramePr>
            <a:graphicFrameLocks noGrp="1"/>
          </p:cNvGraphicFramePr>
          <p:nvPr>
            <p:extLst>
              <p:ext uri="{D42A27DB-BD31-4B8C-83A1-F6EECF244321}">
                <p14:modId xmlns:p14="http://schemas.microsoft.com/office/powerpoint/2010/main" val="1457277963"/>
              </p:ext>
            </p:extLst>
          </p:nvPr>
        </p:nvGraphicFramePr>
        <p:xfrm>
          <a:off x="4731790" y="1907830"/>
          <a:ext cx="6997831" cy="3891225"/>
        </p:xfrm>
        <a:graphic>
          <a:graphicData uri="http://schemas.openxmlformats.org/drawingml/2006/table">
            <a:tbl>
              <a:tblPr firstRow="1" bandRow="1">
                <a:tableStyleId>{1E171933-4619-4E11-9A3F-F7608DF75F80}</a:tableStyleId>
              </a:tblPr>
              <a:tblGrid>
                <a:gridCol w="1753387">
                  <a:extLst>
                    <a:ext uri="{9D8B030D-6E8A-4147-A177-3AD203B41FA5}">
                      <a16:colId xmlns:a16="http://schemas.microsoft.com/office/drawing/2014/main" val="20000"/>
                    </a:ext>
                  </a:extLst>
                </a:gridCol>
                <a:gridCol w="2828041">
                  <a:extLst>
                    <a:ext uri="{9D8B030D-6E8A-4147-A177-3AD203B41FA5}">
                      <a16:colId xmlns:a16="http://schemas.microsoft.com/office/drawing/2014/main" val="20001"/>
                    </a:ext>
                  </a:extLst>
                </a:gridCol>
                <a:gridCol w="2416403">
                  <a:extLst>
                    <a:ext uri="{9D8B030D-6E8A-4147-A177-3AD203B41FA5}">
                      <a16:colId xmlns:a16="http://schemas.microsoft.com/office/drawing/2014/main" val="20002"/>
                    </a:ext>
                  </a:extLst>
                </a:gridCol>
              </a:tblGrid>
              <a:tr h="433685">
                <a:tc>
                  <a:txBody>
                    <a:bodyPr/>
                    <a:lstStyle/>
                    <a:p>
                      <a:r>
                        <a:rPr lang="de-DE" dirty="0"/>
                        <a:t>Verkehrsträger</a:t>
                      </a:r>
                      <a:endParaRPr lang="en-GB" dirty="0"/>
                    </a:p>
                  </a:txBody>
                  <a:tcPr/>
                </a:tc>
                <a:tc>
                  <a:txBody>
                    <a:bodyPr/>
                    <a:lstStyle/>
                    <a:p>
                      <a:r>
                        <a:rPr lang="de-DE" dirty="0"/>
                        <a:t>Stärken</a:t>
                      </a:r>
                      <a:endParaRPr lang="en-GB" dirty="0"/>
                    </a:p>
                  </a:txBody>
                  <a:tcPr/>
                </a:tc>
                <a:tc>
                  <a:txBody>
                    <a:bodyPr/>
                    <a:lstStyle/>
                    <a:p>
                      <a:r>
                        <a:rPr lang="de-DE" dirty="0"/>
                        <a:t>Schwächen</a:t>
                      </a:r>
                      <a:endParaRPr lang="en-GB" dirty="0"/>
                    </a:p>
                  </a:txBody>
                  <a:tcPr/>
                </a:tc>
                <a:extLst>
                  <a:ext uri="{0D108BD9-81ED-4DB2-BD59-A6C34878D82A}">
                    <a16:rowId xmlns:a16="http://schemas.microsoft.com/office/drawing/2014/main" val="10000"/>
                  </a:ext>
                </a:extLst>
              </a:tr>
              <a:tr h="962424">
                <a:tc>
                  <a:txBody>
                    <a:bodyPr/>
                    <a:lstStyle/>
                    <a:p>
                      <a:r>
                        <a:rPr lang="de-DE" dirty="0">
                          <a:solidFill>
                            <a:schemeClr val="tx1">
                              <a:lumMod val="75000"/>
                              <a:lumOff val="25000"/>
                            </a:schemeClr>
                          </a:solidFill>
                        </a:rPr>
                        <a:t>Straße</a:t>
                      </a:r>
                      <a:endParaRPr lang="en-GB" b="1" dirty="0">
                        <a:solidFill>
                          <a:schemeClr val="tx1">
                            <a:lumMod val="75000"/>
                            <a:lumOff val="25000"/>
                          </a:schemeClr>
                        </a:solidFill>
                      </a:endParaRPr>
                    </a:p>
                  </a:txBody>
                  <a:tcPr/>
                </a:tc>
                <a:tc>
                  <a:txBody>
                    <a:bodyPr/>
                    <a:lstStyle/>
                    <a:p>
                      <a:pPr marL="285750" indent="-285750">
                        <a:buFont typeface="Arial" panose="020B0604020202020204" pitchFamily="34" charset="0"/>
                        <a:buChar char="•"/>
                      </a:pPr>
                      <a:r>
                        <a:rPr lang="de-DE" sz="1600" dirty="0">
                          <a:solidFill>
                            <a:schemeClr val="tx1">
                              <a:lumMod val="75000"/>
                              <a:lumOff val="25000"/>
                            </a:schemeClr>
                          </a:solidFill>
                        </a:rPr>
                        <a:t>Hohe</a:t>
                      </a:r>
                      <a:r>
                        <a:rPr lang="de-DE" sz="1600" baseline="0" dirty="0">
                          <a:solidFill>
                            <a:schemeClr val="tx1">
                              <a:lumMod val="75000"/>
                              <a:lumOff val="25000"/>
                            </a:schemeClr>
                          </a:solidFill>
                        </a:rPr>
                        <a:t> Netzdichte</a:t>
                      </a:r>
                    </a:p>
                    <a:p>
                      <a:pPr marL="285750" indent="-285750">
                        <a:buFont typeface="Arial" panose="020B0604020202020204" pitchFamily="34" charset="0"/>
                        <a:buChar char="•"/>
                      </a:pPr>
                      <a:r>
                        <a:rPr lang="de-DE" sz="1600" baseline="0" dirty="0">
                          <a:solidFill>
                            <a:schemeClr val="tx1">
                              <a:lumMod val="75000"/>
                              <a:lumOff val="25000"/>
                            </a:schemeClr>
                          </a:solidFill>
                        </a:rPr>
                        <a:t>Schnelligkeit bei kurzen Transportstrecken</a:t>
                      </a:r>
                      <a:endParaRPr lang="en-GB" sz="1600" dirty="0">
                        <a:solidFill>
                          <a:schemeClr val="tx1">
                            <a:lumMod val="75000"/>
                            <a:lumOff val="25000"/>
                          </a:schemeClr>
                        </a:solidFill>
                      </a:endParaRPr>
                    </a:p>
                  </a:txBody>
                  <a:tcPr/>
                </a:tc>
                <a:tc>
                  <a:txBody>
                    <a:bodyPr/>
                    <a:lstStyle/>
                    <a:p>
                      <a:pPr marL="285750" indent="-285750">
                        <a:buFont typeface="Arial" panose="020B0604020202020204" pitchFamily="34" charset="0"/>
                        <a:buChar char="•"/>
                      </a:pPr>
                      <a:r>
                        <a:rPr lang="de-DE" sz="1600" dirty="0">
                          <a:solidFill>
                            <a:schemeClr val="tx1">
                              <a:lumMod val="75000"/>
                              <a:lumOff val="25000"/>
                            </a:schemeClr>
                          </a:solidFill>
                        </a:rPr>
                        <a:t>Niedrige</a:t>
                      </a:r>
                      <a:r>
                        <a:rPr lang="de-DE" sz="1600" baseline="0" dirty="0">
                          <a:solidFill>
                            <a:schemeClr val="tx1">
                              <a:lumMod val="75000"/>
                              <a:lumOff val="25000"/>
                            </a:schemeClr>
                          </a:solidFill>
                        </a:rPr>
                        <a:t> Transportvolumina</a:t>
                      </a:r>
                    </a:p>
                    <a:p>
                      <a:pPr marL="285750" indent="-285750">
                        <a:buFont typeface="Arial" panose="020B0604020202020204" pitchFamily="34" charset="0"/>
                        <a:buChar char="•"/>
                      </a:pPr>
                      <a:r>
                        <a:rPr lang="de-DE" sz="1600" baseline="0" dirty="0">
                          <a:solidFill>
                            <a:schemeClr val="tx1">
                              <a:lumMod val="75000"/>
                              <a:lumOff val="25000"/>
                            </a:schemeClr>
                          </a:solidFill>
                        </a:rPr>
                        <a:t>Hohe externe Kosten</a:t>
                      </a:r>
                    </a:p>
                  </a:txBody>
                  <a:tcPr/>
                </a:tc>
                <a:extLst>
                  <a:ext uri="{0D108BD9-81ED-4DB2-BD59-A6C34878D82A}">
                    <a16:rowId xmlns:a16="http://schemas.microsoft.com/office/drawing/2014/main" val="10001"/>
                  </a:ext>
                </a:extLst>
              </a:tr>
              <a:tr h="1184476">
                <a:tc>
                  <a:txBody>
                    <a:bodyPr/>
                    <a:lstStyle/>
                    <a:p>
                      <a:r>
                        <a:rPr lang="de-DE" dirty="0">
                          <a:solidFill>
                            <a:schemeClr val="tx1">
                              <a:lumMod val="75000"/>
                              <a:lumOff val="25000"/>
                            </a:schemeClr>
                          </a:solidFill>
                        </a:rPr>
                        <a:t>Schiene</a:t>
                      </a:r>
                      <a:endParaRPr lang="en-GB" b="1" dirty="0">
                        <a:solidFill>
                          <a:schemeClr val="tx1">
                            <a:lumMod val="75000"/>
                            <a:lumOff val="25000"/>
                          </a:schemeClr>
                        </a:solidFill>
                      </a:endParaRPr>
                    </a:p>
                  </a:txBody>
                  <a:tcPr/>
                </a:tc>
                <a:tc>
                  <a:txBody>
                    <a:bodyPr/>
                    <a:lstStyle/>
                    <a:p>
                      <a:pPr marL="285750" indent="-285750">
                        <a:buFont typeface="Arial" panose="020B0604020202020204" pitchFamily="34" charset="0"/>
                        <a:buChar char="•"/>
                      </a:pPr>
                      <a:r>
                        <a:rPr lang="de-DE" sz="1600" dirty="0">
                          <a:solidFill>
                            <a:schemeClr val="tx1">
                              <a:lumMod val="75000"/>
                              <a:lumOff val="25000"/>
                            </a:schemeClr>
                          </a:solidFill>
                        </a:rPr>
                        <a:t>Geringe Umweltbelastung (CO</a:t>
                      </a:r>
                      <a:r>
                        <a:rPr lang="de-DE" sz="1600" baseline="-25000" dirty="0">
                          <a:solidFill>
                            <a:schemeClr val="tx1">
                              <a:lumMod val="75000"/>
                              <a:lumOff val="25000"/>
                            </a:schemeClr>
                          </a:solidFill>
                        </a:rPr>
                        <a:t>2</a:t>
                      </a:r>
                      <a:r>
                        <a:rPr lang="de-DE" sz="1600" dirty="0">
                          <a:solidFill>
                            <a:schemeClr val="tx1">
                              <a:lumMod val="75000"/>
                              <a:lumOff val="25000"/>
                            </a:schemeClr>
                          </a:solidFill>
                        </a:rPr>
                        <a:t>, Schadstoffe,</a:t>
                      </a:r>
                      <a:r>
                        <a:rPr lang="de-DE" sz="1600" baseline="0" dirty="0">
                          <a:solidFill>
                            <a:schemeClr val="tx1">
                              <a:lumMod val="75000"/>
                              <a:lumOff val="25000"/>
                            </a:schemeClr>
                          </a:solidFill>
                        </a:rPr>
                        <a:t> Lärm)</a:t>
                      </a:r>
                    </a:p>
                    <a:p>
                      <a:pPr marL="285750" indent="-285750">
                        <a:buFont typeface="Arial" panose="020B0604020202020204" pitchFamily="34" charset="0"/>
                        <a:buChar char="•"/>
                      </a:pPr>
                      <a:r>
                        <a:rPr lang="de-DE" sz="1600" baseline="0" dirty="0">
                          <a:solidFill>
                            <a:schemeClr val="tx1">
                              <a:lumMod val="75000"/>
                              <a:lumOff val="25000"/>
                            </a:schemeClr>
                          </a:solidFill>
                        </a:rPr>
                        <a:t>Günstig &amp; schnell auf mittlerer Transportstrecke</a:t>
                      </a:r>
                      <a:endParaRPr lang="en-GB" sz="1600" dirty="0">
                        <a:solidFill>
                          <a:schemeClr val="tx1">
                            <a:lumMod val="75000"/>
                            <a:lumOff val="25000"/>
                          </a:schemeClr>
                        </a:solidFill>
                      </a:endParaRPr>
                    </a:p>
                  </a:txBody>
                  <a:tcPr/>
                </a:tc>
                <a:tc>
                  <a:txBody>
                    <a:bodyPr/>
                    <a:lstStyle/>
                    <a:p>
                      <a:pPr marL="285750" indent="-285750">
                        <a:buFont typeface="Arial" panose="020B0604020202020204" pitchFamily="34" charset="0"/>
                        <a:buChar char="•"/>
                      </a:pPr>
                      <a:r>
                        <a:rPr lang="de-DE" sz="1600" dirty="0">
                          <a:solidFill>
                            <a:schemeClr val="tx1">
                              <a:lumMod val="75000"/>
                              <a:lumOff val="25000"/>
                            </a:schemeClr>
                          </a:solidFill>
                        </a:rPr>
                        <a:t>Geringere Netzdichte</a:t>
                      </a:r>
                      <a:r>
                        <a:rPr lang="de-DE" sz="1600" baseline="0" dirty="0">
                          <a:solidFill>
                            <a:schemeClr val="tx1">
                              <a:lumMod val="75000"/>
                              <a:lumOff val="25000"/>
                            </a:schemeClr>
                          </a:solidFill>
                        </a:rPr>
                        <a:t> als Straße </a:t>
                      </a:r>
                      <a:endParaRPr lang="en-GB" sz="1600" dirty="0">
                        <a:solidFill>
                          <a:schemeClr val="tx1">
                            <a:lumMod val="75000"/>
                            <a:lumOff val="25000"/>
                          </a:schemeClr>
                        </a:solidFill>
                      </a:endParaRPr>
                    </a:p>
                  </a:txBody>
                  <a:tcPr/>
                </a:tc>
                <a:extLst>
                  <a:ext uri="{0D108BD9-81ED-4DB2-BD59-A6C34878D82A}">
                    <a16:rowId xmlns:a16="http://schemas.microsoft.com/office/drawing/2014/main" val="10002"/>
                  </a:ext>
                </a:extLst>
              </a:tr>
              <a:tr h="962424">
                <a:tc>
                  <a:txBody>
                    <a:bodyPr/>
                    <a:lstStyle/>
                    <a:p>
                      <a:r>
                        <a:rPr lang="de-DE" dirty="0">
                          <a:solidFill>
                            <a:schemeClr val="tx1">
                              <a:lumMod val="75000"/>
                              <a:lumOff val="25000"/>
                            </a:schemeClr>
                          </a:solidFill>
                        </a:rPr>
                        <a:t>Wasserstraße</a:t>
                      </a:r>
                      <a:endParaRPr lang="en-GB" b="1" dirty="0">
                        <a:solidFill>
                          <a:schemeClr val="tx1">
                            <a:lumMod val="75000"/>
                            <a:lumOff val="25000"/>
                          </a:schemeClr>
                        </a:solidFill>
                      </a:endParaRP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sz="1600" dirty="0">
                          <a:solidFill>
                            <a:schemeClr val="tx1">
                              <a:lumMod val="75000"/>
                              <a:lumOff val="25000"/>
                            </a:schemeClr>
                          </a:solidFill>
                        </a:rPr>
                        <a:t>Geringe Umweltbelastung (CO</a:t>
                      </a:r>
                      <a:r>
                        <a:rPr lang="de-DE" sz="1600" baseline="-25000" dirty="0">
                          <a:solidFill>
                            <a:schemeClr val="tx1">
                              <a:lumMod val="75000"/>
                              <a:lumOff val="25000"/>
                            </a:schemeClr>
                          </a:solidFill>
                        </a:rPr>
                        <a:t>2</a:t>
                      </a:r>
                      <a:r>
                        <a:rPr lang="de-DE" sz="1600" dirty="0">
                          <a:solidFill>
                            <a:schemeClr val="tx1">
                              <a:lumMod val="75000"/>
                              <a:lumOff val="25000"/>
                            </a:schemeClr>
                          </a:solidFill>
                        </a:rPr>
                        <a:t>, Schadstoffe,</a:t>
                      </a:r>
                      <a:r>
                        <a:rPr lang="de-DE" sz="1600" baseline="0" dirty="0">
                          <a:solidFill>
                            <a:schemeClr val="tx1">
                              <a:lumMod val="75000"/>
                              <a:lumOff val="25000"/>
                            </a:schemeClr>
                          </a:solidFill>
                        </a:rPr>
                        <a:t> Lärm)</a:t>
                      </a:r>
                      <a:endParaRPr lang="de-DE" sz="1600" dirty="0">
                        <a:solidFill>
                          <a:schemeClr val="tx1">
                            <a:lumMod val="75000"/>
                            <a:lumOff val="25000"/>
                          </a:schemeClr>
                        </a:solidFill>
                      </a:endParaRPr>
                    </a:p>
                    <a:p>
                      <a:pPr marL="285750" indent="-285750">
                        <a:buFont typeface="Arial" panose="020B0604020202020204" pitchFamily="34" charset="0"/>
                        <a:buChar char="•"/>
                      </a:pPr>
                      <a:r>
                        <a:rPr lang="de-DE" sz="1600" dirty="0">
                          <a:solidFill>
                            <a:schemeClr val="tx1">
                              <a:lumMod val="75000"/>
                              <a:lumOff val="25000"/>
                            </a:schemeClr>
                          </a:solidFill>
                        </a:rPr>
                        <a:t>Niedrige Transportkosten</a:t>
                      </a:r>
                      <a:r>
                        <a:rPr lang="de-DE" sz="1600" baseline="0" dirty="0">
                          <a:solidFill>
                            <a:schemeClr val="tx1">
                              <a:lumMod val="75000"/>
                              <a:lumOff val="25000"/>
                            </a:schemeClr>
                          </a:solidFill>
                        </a:rPr>
                        <a:t> und geringe negative Effekte bei hohen Volumina</a:t>
                      </a:r>
                      <a:endParaRPr lang="en-GB" sz="1600" dirty="0">
                        <a:solidFill>
                          <a:schemeClr val="tx1">
                            <a:lumMod val="75000"/>
                            <a:lumOff val="25000"/>
                          </a:schemeClr>
                        </a:solidFill>
                      </a:endParaRPr>
                    </a:p>
                  </a:txBody>
                  <a:tcPr/>
                </a:tc>
                <a:tc>
                  <a:txBody>
                    <a:bodyPr/>
                    <a:lstStyle/>
                    <a:p>
                      <a:pPr marL="285750" indent="-285750">
                        <a:buFont typeface="Arial" panose="020B0604020202020204" pitchFamily="34" charset="0"/>
                        <a:buChar char="•"/>
                      </a:pPr>
                      <a:r>
                        <a:rPr lang="de-DE" sz="1600" dirty="0">
                          <a:solidFill>
                            <a:schemeClr val="tx1">
                              <a:lumMod val="75000"/>
                              <a:lumOff val="25000"/>
                            </a:schemeClr>
                          </a:solidFill>
                        </a:rPr>
                        <a:t>Transportdauer</a:t>
                      </a:r>
                    </a:p>
                    <a:p>
                      <a:pPr marL="285750" indent="-285750">
                        <a:buFont typeface="Arial" panose="020B0604020202020204" pitchFamily="34" charset="0"/>
                        <a:buChar char="•"/>
                      </a:pPr>
                      <a:r>
                        <a:rPr lang="de-DE" sz="1600" dirty="0">
                          <a:solidFill>
                            <a:schemeClr val="tx1">
                              <a:lumMod val="75000"/>
                              <a:lumOff val="25000"/>
                            </a:schemeClr>
                          </a:solidFill>
                        </a:rPr>
                        <a:t>Geringe Netzdichte</a:t>
                      </a:r>
                      <a:endParaRPr lang="en-GB" sz="1600" dirty="0">
                        <a:solidFill>
                          <a:schemeClr val="tx1">
                            <a:lumMod val="75000"/>
                            <a:lumOff val="25000"/>
                          </a:schemeClr>
                        </a:solidFill>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327099096"/>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E5371-9594-A5F8-78BF-EEB966A1F1A7}"/>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4A240D6F-45DD-1A7F-3C7E-10E4B1DE5781}"/>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EBC9C03F-9B09-FE6C-FD2B-D6710F61366A}"/>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142439B-B9F1-2A1F-8CE0-E1256625D55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95A3C383-6A59-E5F7-CB5D-732D807C2D15}"/>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ED0B75E1-F915-AAE6-82D6-84B97FF9914F}"/>
              </a:ext>
            </a:extLst>
          </p:cNvPr>
          <p:cNvSpPr>
            <a:spLocks noGrp="1"/>
          </p:cNvSpPr>
          <p:nvPr>
            <p:ph type="title"/>
          </p:nvPr>
        </p:nvSpPr>
        <p:spPr/>
        <p:txBody>
          <a:bodyPr/>
          <a:lstStyle/>
          <a:p>
            <a:r>
              <a:rPr lang="de-AT"/>
              <a:t>Verkehrsverlagerung im Güterverkehr</a:t>
            </a:r>
          </a:p>
        </p:txBody>
      </p:sp>
      <p:sp>
        <p:nvSpPr>
          <p:cNvPr id="24" name="Inhaltsplatzhalter 23">
            <a:extLst>
              <a:ext uri="{FF2B5EF4-FFF2-40B4-BE49-F238E27FC236}">
                <a16:creationId xmlns:a16="http://schemas.microsoft.com/office/drawing/2014/main" id="{1C7123F3-B780-EE07-B1A3-D4FA08DE45EE}"/>
              </a:ext>
            </a:extLst>
          </p:cNvPr>
          <p:cNvSpPr>
            <a:spLocks noGrp="1"/>
          </p:cNvSpPr>
          <p:nvPr>
            <p:ph idx="1"/>
          </p:nvPr>
        </p:nvSpPr>
        <p:spPr>
          <a:xfrm>
            <a:off x="592538" y="1749287"/>
            <a:ext cx="10954420" cy="4427676"/>
          </a:xfrm>
        </p:spPr>
        <p:txBody>
          <a:bodyPr/>
          <a:lstStyle/>
          <a:p>
            <a:pPr marL="0" indent="0">
              <a:buNone/>
            </a:pPr>
            <a:r>
              <a:rPr lang="de-AT" sz="2400" dirty="0"/>
              <a:t>EU-Ziel bis 2050: Verringerung der Treibhausgasemissionen im Verkehrssektor um 90%</a:t>
            </a:r>
          </a:p>
          <a:p>
            <a:endParaRPr lang="de-AT" sz="2400" dirty="0"/>
          </a:p>
          <a:p>
            <a:pPr marL="0" indent="0">
              <a:buNone/>
            </a:pPr>
            <a:r>
              <a:rPr lang="de-AT" sz="2400" dirty="0"/>
              <a:t>EU-Zielvorgabe für Gütertransporte:</a:t>
            </a:r>
          </a:p>
          <a:p>
            <a:r>
              <a:rPr lang="de-AT" sz="2400" dirty="0"/>
              <a:t>Zunahme von Binnenschifffahrt und Kurzstreckenseeverkehr bis  2030 um 25% ,</a:t>
            </a:r>
            <a:br>
              <a:rPr lang="de-AT" sz="2400" dirty="0"/>
            </a:br>
            <a:r>
              <a:rPr lang="de-AT" sz="2400" dirty="0"/>
              <a:t>bis 2050 um 50 %</a:t>
            </a:r>
          </a:p>
          <a:p>
            <a:r>
              <a:rPr lang="de-AT" sz="2400" dirty="0"/>
              <a:t>Zunahme Schienengüterverkehrs bis 2030 um 50 %, bis 2050 Verdopplung</a:t>
            </a:r>
            <a:br>
              <a:rPr lang="de-AT" sz="2400" dirty="0"/>
            </a:br>
            <a:endParaRPr lang="de-AT" sz="2400" dirty="0"/>
          </a:p>
          <a:p>
            <a:pPr marL="0" indent="0">
              <a:buNone/>
            </a:pPr>
            <a:r>
              <a:rPr lang="de-AT" sz="2400" dirty="0"/>
              <a:t>Vorteile der Binnenschifffahrt:</a:t>
            </a:r>
          </a:p>
          <a:p>
            <a:r>
              <a:rPr lang="de-AT" sz="2400" dirty="0"/>
              <a:t>nachhaltiges Verkehrsmittel</a:t>
            </a:r>
          </a:p>
          <a:p>
            <a:r>
              <a:rPr lang="de-AT" sz="2400" dirty="0"/>
              <a:t>Wasserstraße verfügt über ausreichend freie Kapazitäten</a:t>
            </a:r>
          </a:p>
        </p:txBody>
      </p:sp>
      <p:sp>
        <p:nvSpPr>
          <p:cNvPr id="23" name="Datumsplatzhalter 22">
            <a:extLst>
              <a:ext uri="{FF2B5EF4-FFF2-40B4-BE49-F238E27FC236}">
                <a16:creationId xmlns:a16="http://schemas.microsoft.com/office/drawing/2014/main" id="{CEFAA59C-179E-3BED-5F63-A0696ED824AB}"/>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3A36BB0B-8A06-736F-418F-15769D83AE61}"/>
              </a:ext>
            </a:extLst>
          </p:cNvPr>
          <p:cNvSpPr>
            <a:spLocks noGrp="1"/>
          </p:cNvSpPr>
          <p:nvPr>
            <p:ph type="sldNum" sz="quarter" idx="12"/>
          </p:nvPr>
        </p:nvSpPr>
        <p:spPr/>
        <p:txBody>
          <a:bodyPr/>
          <a:lstStyle/>
          <a:p>
            <a:fld id="{0AF89F37-6AD9-4F74-BC17-19E39A25D257}" type="slidenum">
              <a:rPr lang="de-AT" smtClean="0"/>
              <a:t>29</a:t>
            </a:fld>
            <a:endParaRPr lang="de-AT"/>
          </a:p>
        </p:txBody>
      </p:sp>
      <p:sp>
        <p:nvSpPr>
          <p:cNvPr id="2" name="Fußzeilenplatzhalter 2">
            <a:extLst>
              <a:ext uri="{FF2B5EF4-FFF2-40B4-BE49-F238E27FC236}">
                <a16:creationId xmlns:a16="http://schemas.microsoft.com/office/drawing/2014/main" id="{20E7A547-8938-9511-ACAF-17077EC579C0}"/>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98249688"/>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A183ED-31C7-E404-315B-F5B155E9F69A}"/>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F0E2400C-A9A4-D4A4-981F-A66A367C1298}"/>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3A8B4505-A1F0-211F-86B7-C361038AFEE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AC40945F-B51A-5EA2-22C5-1873D164F2C0}"/>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813FDE3B-BEC9-156C-E1D9-22C907F578B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F35274D6-32F4-7085-424C-70DF7AD5770F}"/>
              </a:ext>
            </a:extLst>
          </p:cNvPr>
          <p:cNvSpPr>
            <a:spLocks noGrp="1"/>
          </p:cNvSpPr>
          <p:nvPr>
            <p:ph type="title"/>
          </p:nvPr>
        </p:nvSpPr>
        <p:spPr/>
        <p:txBody>
          <a:bodyPr/>
          <a:lstStyle/>
          <a:p>
            <a:r>
              <a:rPr lang="de-AT" dirty="0"/>
              <a:t>Förderung des Multimodalen Transports</a:t>
            </a:r>
          </a:p>
        </p:txBody>
      </p:sp>
      <p:sp>
        <p:nvSpPr>
          <p:cNvPr id="24" name="Inhaltsplatzhalter 23">
            <a:extLst>
              <a:ext uri="{FF2B5EF4-FFF2-40B4-BE49-F238E27FC236}">
                <a16:creationId xmlns:a16="http://schemas.microsoft.com/office/drawing/2014/main" id="{E2785791-BF91-3E22-B0DA-6D4755526725}"/>
              </a:ext>
            </a:extLst>
          </p:cNvPr>
          <p:cNvSpPr>
            <a:spLocks noGrp="1"/>
          </p:cNvSpPr>
          <p:nvPr>
            <p:ph idx="1"/>
          </p:nvPr>
        </p:nvSpPr>
        <p:spPr>
          <a:xfrm>
            <a:off x="592538" y="1749286"/>
            <a:ext cx="10954420" cy="4607063"/>
          </a:xfrm>
        </p:spPr>
        <p:txBody>
          <a:bodyPr/>
          <a:lstStyle/>
          <a:p>
            <a:r>
              <a:rPr lang="de-AT" sz="2400" dirty="0"/>
              <a:t>Weiterentwicklung Verkehrsnetz Europa</a:t>
            </a:r>
          </a:p>
          <a:p>
            <a:r>
              <a:rPr lang="de-AT" sz="2400" dirty="0"/>
              <a:t>Liberalisierung des Schienengüterverkehrs</a:t>
            </a:r>
          </a:p>
          <a:p>
            <a:r>
              <a:rPr lang="de-AT" sz="2400" dirty="0"/>
              <a:t>Kapazitäten erhöhen und Verkehrsengpässe vermeiden (Schiene und Wasserstraße)</a:t>
            </a:r>
          </a:p>
          <a:p>
            <a:r>
              <a:rPr lang="de-AT" sz="2400" dirty="0"/>
              <a:t>Technische Verbesserungen und Standards für Ladeeinheiten</a:t>
            </a:r>
          </a:p>
          <a:p>
            <a:r>
              <a:rPr lang="de-AT" sz="2400" dirty="0"/>
              <a:t>EU-Richtlinie zur Liberalisierung von Vor- und Nachlauf</a:t>
            </a:r>
          </a:p>
          <a:p>
            <a:r>
              <a:rPr lang="de-AT" sz="2400" dirty="0"/>
              <a:t>Gesteigerte Attraktivität des multimodalen Verkehrs durch:</a:t>
            </a:r>
            <a:br>
              <a:rPr lang="de-AT" sz="2400" dirty="0"/>
            </a:br>
            <a:r>
              <a:rPr lang="de-AT" sz="2400" dirty="0"/>
              <a:t>	Erleichterung d. grenzüberschreitenden Verkehrs</a:t>
            </a:r>
            <a:br>
              <a:rPr lang="de-AT" sz="2400" dirty="0"/>
            </a:br>
            <a:r>
              <a:rPr lang="de-AT" sz="2400" dirty="0"/>
              <a:t>	steuerliche Vorteile (z.B. Begünstigung KFZ-Steuer) </a:t>
            </a:r>
            <a:br>
              <a:rPr lang="de-AT" sz="2400" dirty="0"/>
            </a:br>
            <a:r>
              <a:rPr lang="de-AT" sz="2400" dirty="0"/>
              <a:t>	finanzielle Förderungen</a:t>
            </a:r>
            <a:br>
              <a:rPr lang="de-AT" sz="2400" dirty="0"/>
            </a:br>
            <a:r>
              <a:rPr lang="de-AT" sz="2400" dirty="0"/>
              <a:t>	sonstige Vorteile: Befreiung von Wochenend- und Feiertagsfahrverbot, etc…</a:t>
            </a:r>
          </a:p>
        </p:txBody>
      </p:sp>
      <p:sp>
        <p:nvSpPr>
          <p:cNvPr id="23" name="Datumsplatzhalter 22">
            <a:extLst>
              <a:ext uri="{FF2B5EF4-FFF2-40B4-BE49-F238E27FC236}">
                <a16:creationId xmlns:a16="http://schemas.microsoft.com/office/drawing/2014/main" id="{B66820EB-E48B-7BF0-0F69-C33281691394}"/>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Folie</a:t>
            </a:r>
          </a:p>
        </p:txBody>
      </p:sp>
      <p:sp>
        <p:nvSpPr>
          <p:cNvPr id="5" name="Foliennummernplatzhalter 4">
            <a:extLst>
              <a:ext uri="{FF2B5EF4-FFF2-40B4-BE49-F238E27FC236}">
                <a16:creationId xmlns:a16="http://schemas.microsoft.com/office/drawing/2014/main" id="{1C559D4A-593E-6129-71A6-340DD4066A55}"/>
              </a:ext>
            </a:extLst>
          </p:cNvPr>
          <p:cNvSpPr>
            <a:spLocks noGrp="1"/>
          </p:cNvSpPr>
          <p:nvPr>
            <p:ph type="sldNum" sz="quarter" idx="12"/>
          </p:nvPr>
        </p:nvSpPr>
        <p:spPr/>
        <p:txBody>
          <a:bodyPr/>
          <a:lstStyle/>
          <a:p>
            <a:fld id="{0AF89F37-6AD9-4F74-BC17-19E39A25D257}" type="slidenum">
              <a:rPr lang="de-AT" smtClean="0"/>
              <a:t>30</a:t>
            </a:fld>
            <a:endParaRPr lang="de-AT" dirty="0"/>
          </a:p>
        </p:txBody>
      </p:sp>
      <p:sp>
        <p:nvSpPr>
          <p:cNvPr id="2" name="Fußzeilenplatzhalter 2">
            <a:extLst>
              <a:ext uri="{FF2B5EF4-FFF2-40B4-BE49-F238E27FC236}">
                <a16:creationId xmlns:a16="http://schemas.microsoft.com/office/drawing/2014/main" id="{354113E6-F290-9D7F-2FD3-5BF64C52F1A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861935785"/>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3279DD-CCCC-A380-A453-F44B222DF7A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B7F2D3B-ABA7-77DC-E5E4-D290751DF0F2}"/>
              </a:ext>
            </a:extLst>
          </p:cNvPr>
          <p:cNvSpPr>
            <a:spLocks noGrp="1"/>
          </p:cNvSpPr>
          <p:nvPr>
            <p:ph type="title"/>
          </p:nvPr>
        </p:nvSpPr>
        <p:spPr>
          <a:xfrm>
            <a:off x="592538" y="640040"/>
            <a:ext cx="9465862" cy="792976"/>
          </a:xfrm>
        </p:spPr>
        <p:txBody>
          <a:bodyPr>
            <a:normAutofit/>
          </a:bodyPr>
          <a:lstStyle/>
          <a:p>
            <a:r>
              <a:rPr lang="de-AT" dirty="0"/>
              <a:t>Video „Intermodale Transportkette“</a:t>
            </a:r>
          </a:p>
        </p:txBody>
      </p:sp>
      <p:sp>
        <p:nvSpPr>
          <p:cNvPr id="3" name="Inhaltsplatzhalter 2">
            <a:extLst>
              <a:ext uri="{FF2B5EF4-FFF2-40B4-BE49-F238E27FC236}">
                <a16:creationId xmlns:a16="http://schemas.microsoft.com/office/drawing/2014/main" id="{707ED1B6-CE83-C13B-4A8F-1C6C252389D2}"/>
              </a:ext>
            </a:extLst>
          </p:cNvPr>
          <p:cNvSpPr>
            <a:spLocks noGrp="1"/>
          </p:cNvSpPr>
          <p:nvPr>
            <p:ph idx="1"/>
          </p:nvPr>
        </p:nvSpPr>
        <p:spPr>
          <a:xfrm>
            <a:off x="4692770" y="1825624"/>
            <a:ext cx="6854188" cy="4760181"/>
          </a:xfrm>
        </p:spPr>
        <p:txBody>
          <a:bodyPr>
            <a:normAutofit/>
          </a:bodyPr>
          <a:lstStyle/>
          <a:p>
            <a:pPr marL="0" indent="0">
              <a:buNone/>
            </a:pPr>
            <a:endParaRPr lang="de-AT" sz="2200" b="1" dirty="0"/>
          </a:p>
          <a:p>
            <a:pPr marL="0" indent="0">
              <a:buNone/>
            </a:pPr>
            <a:r>
              <a:rPr lang="de-AT" sz="2200" b="1" dirty="0"/>
              <a:t>Diskussionsfragen zum Video:</a:t>
            </a:r>
          </a:p>
          <a:p>
            <a:r>
              <a:rPr lang="de-AT" sz="2200" dirty="0"/>
              <a:t>Was versteht man unter „intermodalem Verkehr“?</a:t>
            </a:r>
          </a:p>
          <a:p>
            <a:r>
              <a:rPr lang="de-AT" sz="2200" dirty="0"/>
              <a:t>Das Video untergliedert eine beispielhafte intermodale Transportkette in 7 Schritte. Wie heißen diese Schritte und welche Aufgaben beinhalten diese?</a:t>
            </a:r>
          </a:p>
          <a:p>
            <a:r>
              <a:rPr lang="de-AT" sz="2200" dirty="0"/>
              <a:t>Worin liegen die Wirtschaftlichkeit und die Umweltfreundlichkeit einer intermodalen Transportkette vorrangig begründet?</a:t>
            </a:r>
          </a:p>
        </p:txBody>
      </p:sp>
      <p:sp>
        <p:nvSpPr>
          <p:cNvPr id="4" name="Fußzeilenplatzhalter 2">
            <a:extLst>
              <a:ext uri="{FF2B5EF4-FFF2-40B4-BE49-F238E27FC236}">
                <a16:creationId xmlns:a16="http://schemas.microsoft.com/office/drawing/2014/main" id="{E3FC8507-5234-9696-630C-1D4A876AADF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pic>
        <p:nvPicPr>
          <p:cNvPr id="5" name="Onlinemedien 4" title="Kombiverkehr Wissen: Intermodale Transportketten">
            <a:hlinkClick r:id="" action="ppaction://media"/>
            <a:extLst>
              <a:ext uri="{FF2B5EF4-FFF2-40B4-BE49-F238E27FC236}">
                <a16:creationId xmlns:a16="http://schemas.microsoft.com/office/drawing/2014/main" id="{A4013FA4-DC2B-D0CA-934F-0094CBA35D12}"/>
              </a:ext>
            </a:extLst>
          </p:cNvPr>
          <p:cNvPicPr>
            <a:picLocks noRot="1" noChangeAspect="1"/>
          </p:cNvPicPr>
          <p:nvPr>
            <a:videoFile r:link="rId1"/>
          </p:nvPr>
        </p:nvPicPr>
        <p:blipFill>
          <a:blip r:embed="rId4"/>
          <a:stretch>
            <a:fillRect/>
          </a:stretch>
        </p:blipFill>
        <p:spPr>
          <a:xfrm>
            <a:off x="460550" y="2294312"/>
            <a:ext cx="4016583" cy="2269375"/>
          </a:xfrm>
          <a:prstGeom prst="rect">
            <a:avLst/>
          </a:prstGeom>
        </p:spPr>
      </p:pic>
      <p:sp>
        <p:nvSpPr>
          <p:cNvPr id="6" name="Textfeld 5">
            <a:extLst>
              <a:ext uri="{FF2B5EF4-FFF2-40B4-BE49-F238E27FC236}">
                <a16:creationId xmlns:a16="http://schemas.microsoft.com/office/drawing/2014/main" id="{838C5058-CD36-919B-A8BD-9961D130030E}"/>
              </a:ext>
            </a:extLst>
          </p:cNvPr>
          <p:cNvSpPr txBox="1"/>
          <p:nvPr/>
        </p:nvSpPr>
        <p:spPr>
          <a:xfrm>
            <a:off x="460550" y="4788131"/>
            <a:ext cx="4016583" cy="923330"/>
          </a:xfrm>
          <a:prstGeom prst="rect">
            <a:avLst/>
          </a:prstGeom>
          <a:noFill/>
        </p:spPr>
        <p:txBody>
          <a:bodyPr wrap="square" rtlCol="0">
            <a:spAutoFit/>
          </a:bodyPr>
          <a:lstStyle/>
          <a:p>
            <a:r>
              <a:rPr lang="de-AT" b="1" dirty="0">
                <a:hlinkClick r:id="rId5"/>
              </a:rPr>
              <a:t>https://youtu.be/aUJGdZbdn3k?si=iSCS81U93fgemFx4</a:t>
            </a:r>
            <a:r>
              <a:rPr lang="de-AT" b="1" dirty="0"/>
              <a:t> </a:t>
            </a:r>
          </a:p>
          <a:p>
            <a:endParaRPr lang="de-AT" dirty="0"/>
          </a:p>
        </p:txBody>
      </p:sp>
    </p:spTree>
    <p:extLst>
      <p:ext uri="{BB962C8B-B14F-4D97-AF65-F5344CB8AC3E}">
        <p14:creationId xmlns:p14="http://schemas.microsoft.com/office/powerpoint/2010/main" val="41338388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dirty="0"/>
              <a:t>Das Binnenschiff als Teil der Transportkette</a:t>
            </a:r>
            <a:br>
              <a:rPr lang="de-AT" dirty="0"/>
            </a:br>
            <a:endParaRPr lang="de-AT" dirty="0"/>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553C7-DC49-6ABE-A247-2F09A6DE5A9B}"/>
            </a:ext>
          </a:extLst>
        </p:cNvPr>
        <p:cNvGrpSpPr/>
        <p:nvPr/>
      </p:nvGrpSpPr>
      <p:grpSpPr>
        <a:xfrm>
          <a:off x="0" y="0"/>
          <a:ext cx="0" cy="0"/>
          <a:chOff x="0" y="0"/>
          <a:chExt cx="0" cy="0"/>
        </a:xfrm>
      </p:grpSpPr>
      <p:sp>
        <p:nvSpPr>
          <p:cNvPr id="5123" name="Inhaltsplatzhalter 5">
            <a:extLst>
              <a:ext uri="{FF2B5EF4-FFF2-40B4-BE49-F238E27FC236}">
                <a16:creationId xmlns:a16="http://schemas.microsoft.com/office/drawing/2014/main" id="{D0ED3653-F7FD-2B2E-5365-D09DF14B03BE}"/>
              </a:ext>
            </a:extLst>
          </p:cNvPr>
          <p:cNvSpPr>
            <a:spLocks noGrp="1"/>
          </p:cNvSpPr>
          <p:nvPr>
            <p:ph idx="1"/>
          </p:nvPr>
        </p:nvSpPr>
        <p:spPr/>
        <p:txBody>
          <a:bodyPr>
            <a:normAutofit/>
          </a:bodyPr>
          <a:lstStyle/>
          <a:p>
            <a:r>
              <a:rPr lang="de-AT" sz="1800" dirty="0">
                <a:latin typeface="+mj-lt"/>
                <a:cs typeface="Arial" panose="020B0604020202020204" pitchFamily="34" charset="0"/>
              </a:rPr>
              <a:t>Im Donaukorridor: 12%-Anteil am österreichischen Modal Split</a:t>
            </a:r>
          </a:p>
          <a:p>
            <a:r>
              <a:rPr lang="de-AT" sz="1800" dirty="0">
                <a:latin typeface="+mj-lt"/>
                <a:cs typeface="Arial" panose="020B0604020202020204" pitchFamily="34" charset="0"/>
              </a:rPr>
              <a:t>Beförderung von </a:t>
            </a:r>
            <a:r>
              <a:rPr lang="de-AT" sz="1800" dirty="0"/>
              <a:t>2.177 </a:t>
            </a:r>
            <a:r>
              <a:rPr lang="de-AT" sz="1800" dirty="0">
                <a:latin typeface="+mj-lt"/>
                <a:cs typeface="Arial" panose="020B0604020202020204" pitchFamily="34" charset="0"/>
              </a:rPr>
              <a:t>Millionen Tonnen an Gütern pro Jahr auf österreichischem Donauabschnitt</a:t>
            </a:r>
          </a:p>
          <a:p>
            <a:r>
              <a:rPr lang="de-AT" sz="1800" dirty="0">
                <a:latin typeface="+mj-lt"/>
                <a:cs typeface="Arial" panose="020B0604020202020204" pitchFamily="34" charset="0"/>
              </a:rPr>
              <a:t>Die Donau ist der zweitlängst Strom Europas mit einer Länge von 2845 km</a:t>
            </a:r>
          </a:p>
          <a:p>
            <a:pPr lvl="1"/>
            <a:r>
              <a:rPr lang="de-AT" sz="1400" dirty="0">
                <a:latin typeface="+mj-lt"/>
                <a:cs typeface="Arial" panose="020B0604020202020204" pitchFamily="34" charset="0"/>
              </a:rPr>
              <a:t>Sie verbindet 10 Länder und dient als wichtige Wasserstraße für den Warenverkehr</a:t>
            </a:r>
          </a:p>
          <a:p>
            <a:pPr lvl="1"/>
            <a:r>
              <a:rPr lang="de-AT" sz="1400" dirty="0">
                <a:latin typeface="+mj-lt"/>
              </a:rPr>
              <a:t>Österreichische Donauabschnitt = ca. 351 km</a:t>
            </a:r>
            <a:endParaRPr lang="de-AT" sz="1400" dirty="0">
              <a:latin typeface="+mj-lt"/>
              <a:cs typeface="Arial" panose="020B0604020202020204" pitchFamily="34" charset="0"/>
            </a:endParaRPr>
          </a:p>
          <a:p>
            <a:pPr marL="0" indent="0">
              <a:buNone/>
            </a:pPr>
            <a:endParaRPr lang="de-AT" sz="1800" dirty="0">
              <a:latin typeface="+mj-lt"/>
              <a:cs typeface="Arial" panose="020B0604020202020204" pitchFamily="34" charset="0"/>
            </a:endParaRPr>
          </a:p>
        </p:txBody>
      </p:sp>
      <p:sp>
        <p:nvSpPr>
          <p:cNvPr id="5122" name="Titel 4">
            <a:extLst>
              <a:ext uri="{FF2B5EF4-FFF2-40B4-BE49-F238E27FC236}">
                <a16:creationId xmlns:a16="http://schemas.microsoft.com/office/drawing/2014/main" id="{E1A7DE2F-5D9A-AD4D-2B15-186BA483A1EE}"/>
              </a:ext>
            </a:extLst>
          </p:cNvPr>
          <p:cNvSpPr>
            <a:spLocks noGrp="1"/>
          </p:cNvSpPr>
          <p:nvPr>
            <p:ph type="title"/>
          </p:nvPr>
        </p:nvSpPr>
        <p:spPr/>
        <p:txBody>
          <a:bodyPr>
            <a:normAutofit fontScale="90000"/>
          </a:bodyPr>
          <a:lstStyle/>
          <a:p>
            <a:r>
              <a:rPr lang="de-AT" dirty="0"/>
              <a:t>Bedeutung der Donauschifffahrt</a:t>
            </a:r>
            <a:br>
              <a:rPr lang="de-AT" dirty="0"/>
            </a:br>
            <a:r>
              <a:rPr lang="de-AT" dirty="0"/>
              <a:t>in Österreich</a:t>
            </a:r>
            <a:endParaRPr lang="de-DE" dirty="0"/>
          </a:p>
        </p:txBody>
      </p:sp>
      <p:sp>
        <p:nvSpPr>
          <p:cNvPr id="7" name="Foliennummernplatzhalter 4">
            <a:extLst>
              <a:ext uri="{FF2B5EF4-FFF2-40B4-BE49-F238E27FC236}">
                <a16:creationId xmlns:a16="http://schemas.microsoft.com/office/drawing/2014/main" id="{94135BFD-9CE5-73DE-DC92-CD6E81C63ABE}"/>
              </a:ext>
            </a:extLst>
          </p:cNvPr>
          <p:cNvSpPr>
            <a:spLocks noGrp="1"/>
          </p:cNvSpPr>
          <p:nvPr>
            <p:ph type="sldNum" sz="quarter" idx="4294967295"/>
          </p:nvPr>
        </p:nvSpPr>
        <p:spPr>
          <a:xfrm>
            <a:off x="11125200" y="6597650"/>
            <a:ext cx="1066800" cy="328613"/>
          </a:xfrm>
          <a:prstGeom prst="rect">
            <a:avLst/>
          </a:prstGeom>
        </p:spPr>
        <p:txBody>
          <a:bodyPr vert="horz" lIns="91440" tIns="45720" rIns="91440" bIns="45720" rtlCol="0" anchor="ctr"/>
          <a:lstStyle>
            <a:defPPr>
              <a:defRPr lang="de-DE"/>
            </a:defPPr>
            <a:lvl1pPr marL="0" algn="r" defTabSz="914400" rtl="0" eaLnBrk="1" latinLnBrk="0" hangingPunct="1">
              <a:defRPr sz="1400" b="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D34D7BA-8E13-46FE-8871-8877FE7E3568}" type="slidenum">
              <a:rPr lang="de-AT" smtClean="0">
                <a:solidFill>
                  <a:prstClr val="white"/>
                </a:solidFill>
              </a:rPr>
              <a:pPr/>
              <a:t>33</a:t>
            </a:fld>
            <a:endParaRPr lang="de-AT" dirty="0">
              <a:solidFill>
                <a:prstClr val="white"/>
              </a:solidFill>
            </a:endParaRPr>
          </a:p>
        </p:txBody>
      </p:sp>
      <p:pic>
        <p:nvPicPr>
          <p:cNvPr id="6" name="Picture 5">
            <a:extLst>
              <a:ext uri="{FF2B5EF4-FFF2-40B4-BE49-F238E27FC236}">
                <a16:creationId xmlns:a16="http://schemas.microsoft.com/office/drawing/2014/main" id="{354FEAD8-21E8-32F0-153A-DCDC23A6F86C}"/>
              </a:ext>
            </a:extLst>
          </p:cNvPr>
          <p:cNvPicPr/>
          <p:nvPr/>
        </p:nvPicPr>
        <p:blipFill rotWithShape="1">
          <a:blip r:embed="rId3" cstate="screen">
            <a:extLst>
              <a:ext uri="{28A0092B-C50C-407E-A947-70E740481C1C}">
                <a14:useLocalDpi xmlns:a14="http://schemas.microsoft.com/office/drawing/2010/main"/>
              </a:ext>
            </a:extLst>
          </a:blip>
          <a:srcRect/>
          <a:stretch/>
        </p:blipFill>
        <p:spPr bwMode="auto">
          <a:xfrm>
            <a:off x="2351584" y="3519586"/>
            <a:ext cx="7488832" cy="2381729"/>
          </a:xfrm>
          <a:prstGeom prst="rect">
            <a:avLst/>
          </a:prstGeom>
          <a:ln>
            <a:noFill/>
          </a:ln>
          <a:extLst>
            <a:ext uri="{53640926-AAD7-44D8-BBD7-CCE9431645EC}">
              <a14:shadowObscured xmlns:a14="http://schemas.microsoft.com/office/drawing/2010/main"/>
            </a:ext>
          </a:extLst>
        </p:spPr>
      </p:pic>
      <p:sp>
        <p:nvSpPr>
          <p:cNvPr id="8" name="Rectangle 7">
            <a:extLst>
              <a:ext uri="{FF2B5EF4-FFF2-40B4-BE49-F238E27FC236}">
                <a16:creationId xmlns:a16="http://schemas.microsoft.com/office/drawing/2014/main" id="{7391C42B-1388-2C19-FC27-46CDC2262ED2}"/>
              </a:ext>
            </a:extLst>
          </p:cNvPr>
          <p:cNvSpPr/>
          <p:nvPr/>
        </p:nvSpPr>
        <p:spPr>
          <a:xfrm>
            <a:off x="8902339" y="5962725"/>
            <a:ext cx="938077" cy="215444"/>
          </a:xfrm>
          <a:prstGeom prst="rect">
            <a:avLst/>
          </a:prstGeom>
        </p:spPr>
        <p:txBody>
          <a:bodyPr wrap="none">
            <a:spAutoFit/>
          </a:bodyPr>
          <a:lstStyle/>
          <a:p>
            <a:r>
              <a:rPr lang="de-AT" sz="800" dirty="0"/>
              <a:t>Quelle: viadonau</a:t>
            </a:r>
            <a:endParaRPr lang="de-DE" sz="800" dirty="0"/>
          </a:p>
        </p:txBody>
      </p:sp>
      <p:sp>
        <p:nvSpPr>
          <p:cNvPr id="9" name="Rectangle 8">
            <a:extLst>
              <a:ext uri="{FF2B5EF4-FFF2-40B4-BE49-F238E27FC236}">
                <a16:creationId xmlns:a16="http://schemas.microsoft.com/office/drawing/2014/main" id="{CBD7B42E-FCC6-D1F0-7D83-FC09F4C5067E}"/>
              </a:ext>
            </a:extLst>
          </p:cNvPr>
          <p:cNvSpPr/>
          <p:nvPr/>
        </p:nvSpPr>
        <p:spPr>
          <a:xfrm>
            <a:off x="2351584" y="5839440"/>
            <a:ext cx="2786024" cy="353943"/>
          </a:xfrm>
          <a:prstGeom prst="rect">
            <a:avLst/>
          </a:prstGeom>
        </p:spPr>
        <p:txBody>
          <a:bodyPr wrap="square">
            <a:spAutoFit/>
          </a:bodyPr>
          <a:lstStyle/>
          <a:p>
            <a:endParaRPr lang="de-AT" sz="500" dirty="0"/>
          </a:p>
          <a:p>
            <a:r>
              <a:rPr lang="de-AT" sz="1200" dirty="0"/>
              <a:t>Österreichischer Donauabschnitt</a:t>
            </a:r>
            <a:endParaRPr lang="de-DE" sz="1200" dirty="0"/>
          </a:p>
        </p:txBody>
      </p:sp>
      <p:sp>
        <p:nvSpPr>
          <p:cNvPr id="2" name="Fußzeilenplatzhalter 2">
            <a:extLst>
              <a:ext uri="{FF2B5EF4-FFF2-40B4-BE49-F238E27FC236}">
                <a16:creationId xmlns:a16="http://schemas.microsoft.com/office/drawing/2014/main" id="{19121F6C-D315-B719-49AB-CD2372670BCC}"/>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267669344"/>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B497C2-FDC6-9436-1852-716F2E254EDD}"/>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37AED0FA-B1F6-8750-2EC5-F0486C267DA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73E3EAA0-3A04-69A7-7F60-E32C50721C2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6C1AD79B-C4D4-60B3-E40C-7944A17401BA}"/>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83130D2D-AF68-FA5B-C485-B5E1A52EBB0A}"/>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4DE50652-09DC-9DD8-B324-721C56BDD16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E1607BB-ADD7-9719-B728-3980DCEC970C}"/>
              </a:ext>
            </a:extLst>
          </p:cNvPr>
          <p:cNvSpPr>
            <a:spLocks noGrp="1"/>
          </p:cNvSpPr>
          <p:nvPr>
            <p:ph type="sldNum" sz="quarter" idx="12"/>
          </p:nvPr>
        </p:nvSpPr>
        <p:spPr/>
        <p:txBody>
          <a:bodyPr/>
          <a:lstStyle/>
          <a:p>
            <a:fld id="{0AF89F37-6AD9-4F74-BC17-19E39A25D257}" type="slidenum">
              <a:rPr lang="de-AT" smtClean="0"/>
              <a:t>34</a:t>
            </a:fld>
            <a:endParaRPr lang="de-AT"/>
          </a:p>
        </p:txBody>
      </p:sp>
      <p:sp>
        <p:nvSpPr>
          <p:cNvPr id="4" name="Datumsplatzhalter 22">
            <a:extLst>
              <a:ext uri="{FF2B5EF4-FFF2-40B4-BE49-F238E27FC236}">
                <a16:creationId xmlns:a16="http://schemas.microsoft.com/office/drawing/2014/main" id="{552310EE-74A3-3483-AA80-732F4D8B3465}"/>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Bilder: Flaticon</a:t>
            </a:r>
          </a:p>
        </p:txBody>
      </p:sp>
      <p:sp>
        <p:nvSpPr>
          <p:cNvPr id="2" name="Titel 1">
            <a:extLst>
              <a:ext uri="{FF2B5EF4-FFF2-40B4-BE49-F238E27FC236}">
                <a16:creationId xmlns:a16="http://schemas.microsoft.com/office/drawing/2014/main" id="{2C70D0EF-4822-4F47-FA98-86983DF95B85}"/>
              </a:ext>
            </a:extLst>
          </p:cNvPr>
          <p:cNvSpPr>
            <a:spLocks noGrp="1"/>
          </p:cNvSpPr>
          <p:nvPr>
            <p:ph type="title"/>
          </p:nvPr>
        </p:nvSpPr>
        <p:spPr/>
        <p:txBody>
          <a:bodyPr/>
          <a:lstStyle/>
          <a:p>
            <a:r>
              <a:rPr lang="de-AT"/>
              <a:t>Güterverkehr mit dem Binnenschiff</a:t>
            </a:r>
          </a:p>
        </p:txBody>
      </p:sp>
      <p:sp>
        <p:nvSpPr>
          <p:cNvPr id="9" name="TextBox 10">
            <a:extLst>
              <a:ext uri="{FF2B5EF4-FFF2-40B4-BE49-F238E27FC236}">
                <a16:creationId xmlns:a16="http://schemas.microsoft.com/office/drawing/2014/main" id="{1493449E-0348-F07C-7E31-0B90C4A4F4B3}"/>
              </a:ext>
            </a:extLst>
          </p:cNvPr>
          <p:cNvSpPr txBox="1"/>
          <p:nvPr/>
        </p:nvSpPr>
        <p:spPr>
          <a:xfrm>
            <a:off x="788839" y="3663102"/>
            <a:ext cx="1600458" cy="2308324"/>
          </a:xfrm>
          <a:prstGeom prst="rect">
            <a:avLst/>
          </a:prstGeom>
          <a:noFill/>
        </p:spPr>
        <p:txBody>
          <a:bodyPr wrap="square" rtlCol="0">
            <a:spAutoFit/>
          </a:bodyPr>
          <a:lstStyle/>
          <a:p>
            <a:pPr algn="ctr"/>
            <a:r>
              <a:rPr lang="de-AT" sz="1600" b="1"/>
              <a:t>Massengüter</a:t>
            </a:r>
          </a:p>
          <a:p>
            <a:pPr algn="ctr"/>
            <a:r>
              <a:rPr lang="de-AT" sz="1600" b="1"/>
              <a:t> </a:t>
            </a:r>
          </a:p>
          <a:p>
            <a:pPr algn="ctr"/>
            <a:r>
              <a:rPr lang="de-AT" sz="1600"/>
              <a:t>Erze, Kohle, Stahl, Agrarprodukte</a:t>
            </a:r>
          </a:p>
          <a:p>
            <a:pPr algn="ctr"/>
            <a:endParaRPr lang="de-AT" sz="1600"/>
          </a:p>
          <a:p>
            <a:pPr algn="ctr"/>
            <a:r>
              <a:rPr lang="de-AT" sz="1600"/>
              <a:t>Vorherrschende Güter im Donauverkehr</a:t>
            </a:r>
          </a:p>
        </p:txBody>
      </p:sp>
      <p:sp>
        <p:nvSpPr>
          <p:cNvPr id="10" name="TextBox 11">
            <a:extLst>
              <a:ext uri="{FF2B5EF4-FFF2-40B4-BE49-F238E27FC236}">
                <a16:creationId xmlns:a16="http://schemas.microsoft.com/office/drawing/2014/main" id="{E2D6801B-4C4F-7F9F-99D4-AD4703CEBE89}"/>
              </a:ext>
            </a:extLst>
          </p:cNvPr>
          <p:cNvSpPr txBox="1"/>
          <p:nvPr/>
        </p:nvSpPr>
        <p:spPr>
          <a:xfrm>
            <a:off x="3006113" y="3667727"/>
            <a:ext cx="1701697" cy="2023631"/>
          </a:xfrm>
          <a:prstGeom prst="rect">
            <a:avLst/>
          </a:prstGeom>
          <a:noFill/>
        </p:spPr>
        <p:txBody>
          <a:bodyPr wrap="square" rtlCol="0">
            <a:spAutoFit/>
          </a:bodyPr>
          <a:lstStyle/>
          <a:p>
            <a:pPr algn="ctr"/>
            <a:r>
              <a:rPr lang="de-AT" sz="1600" b="1"/>
              <a:t>Gefahrgut </a:t>
            </a:r>
          </a:p>
          <a:p>
            <a:pPr algn="ctr"/>
            <a:endParaRPr lang="de-AT" sz="1600"/>
          </a:p>
          <a:p>
            <a:pPr algn="ctr"/>
            <a:r>
              <a:rPr lang="de-AT" sz="1600"/>
              <a:t>z.B. brennbare flüssige Güter wie Benzin, Heizöl, chemische Stoffe, verflüssigte Gase</a:t>
            </a:r>
          </a:p>
          <a:p>
            <a:pPr algn="ctr"/>
            <a:endParaRPr lang="de-AT" sz="1350">
              <a:latin typeface="Oswald" panose="00000500000000000000" pitchFamily="2" charset="0"/>
            </a:endParaRPr>
          </a:p>
        </p:txBody>
      </p:sp>
      <p:sp>
        <p:nvSpPr>
          <p:cNvPr id="11" name="TextBox 12">
            <a:extLst>
              <a:ext uri="{FF2B5EF4-FFF2-40B4-BE49-F238E27FC236}">
                <a16:creationId xmlns:a16="http://schemas.microsoft.com/office/drawing/2014/main" id="{4BE66302-AA37-A93B-203D-537BAE518B3E}"/>
              </a:ext>
            </a:extLst>
          </p:cNvPr>
          <p:cNvSpPr txBox="1"/>
          <p:nvPr/>
        </p:nvSpPr>
        <p:spPr>
          <a:xfrm>
            <a:off x="5335563" y="3649622"/>
            <a:ext cx="1415843" cy="1077218"/>
          </a:xfrm>
          <a:prstGeom prst="rect">
            <a:avLst/>
          </a:prstGeom>
          <a:noFill/>
        </p:spPr>
        <p:txBody>
          <a:bodyPr wrap="square" rtlCol="0">
            <a:spAutoFit/>
          </a:bodyPr>
          <a:lstStyle/>
          <a:p>
            <a:pPr algn="ctr"/>
            <a:r>
              <a:rPr lang="de-AT" sz="1600" b="1"/>
              <a:t>Container</a:t>
            </a:r>
          </a:p>
          <a:p>
            <a:pPr algn="ctr"/>
            <a:endParaRPr lang="de-AT" sz="1600"/>
          </a:p>
          <a:p>
            <a:pPr algn="ctr"/>
            <a:r>
              <a:rPr lang="de-AT" sz="1600"/>
              <a:t>Steigendes</a:t>
            </a:r>
          </a:p>
          <a:p>
            <a:pPr algn="ctr"/>
            <a:r>
              <a:rPr lang="de-AT" sz="1600"/>
              <a:t>Marktsegment</a:t>
            </a:r>
          </a:p>
        </p:txBody>
      </p:sp>
      <p:sp>
        <p:nvSpPr>
          <p:cNvPr id="12" name="TextBox 18">
            <a:extLst>
              <a:ext uri="{FF2B5EF4-FFF2-40B4-BE49-F238E27FC236}">
                <a16:creationId xmlns:a16="http://schemas.microsoft.com/office/drawing/2014/main" id="{73186D9E-C07F-6778-A85F-597647CCF9C7}"/>
              </a:ext>
            </a:extLst>
          </p:cNvPr>
          <p:cNvSpPr txBox="1"/>
          <p:nvPr/>
        </p:nvSpPr>
        <p:spPr>
          <a:xfrm>
            <a:off x="7368222" y="3635185"/>
            <a:ext cx="1415843" cy="1323439"/>
          </a:xfrm>
          <a:prstGeom prst="rect">
            <a:avLst/>
          </a:prstGeom>
          <a:noFill/>
        </p:spPr>
        <p:txBody>
          <a:bodyPr wrap="square" rtlCol="0">
            <a:spAutoFit/>
          </a:bodyPr>
          <a:lstStyle/>
          <a:p>
            <a:pPr algn="ctr"/>
            <a:r>
              <a:rPr lang="de-AT" sz="1600" b="1"/>
              <a:t>Schwergut</a:t>
            </a:r>
          </a:p>
          <a:p>
            <a:pPr algn="ctr"/>
            <a:endParaRPr lang="de-AT" sz="1600"/>
          </a:p>
          <a:p>
            <a:pPr algn="ctr"/>
            <a:r>
              <a:rPr lang="de-AT" sz="1600"/>
              <a:t>Schwere oder sperrige Ladungen</a:t>
            </a:r>
          </a:p>
        </p:txBody>
      </p:sp>
      <p:sp>
        <p:nvSpPr>
          <p:cNvPr id="13" name="TextBox 19">
            <a:extLst>
              <a:ext uri="{FF2B5EF4-FFF2-40B4-BE49-F238E27FC236}">
                <a16:creationId xmlns:a16="http://schemas.microsoft.com/office/drawing/2014/main" id="{193AFF43-DE7D-9F90-29A1-681D00516CFA}"/>
              </a:ext>
            </a:extLst>
          </p:cNvPr>
          <p:cNvSpPr txBox="1"/>
          <p:nvPr/>
        </p:nvSpPr>
        <p:spPr>
          <a:xfrm>
            <a:off x="9566857" y="3633733"/>
            <a:ext cx="1415843" cy="1077218"/>
          </a:xfrm>
          <a:prstGeom prst="rect">
            <a:avLst/>
          </a:prstGeom>
          <a:noFill/>
        </p:spPr>
        <p:txBody>
          <a:bodyPr wrap="square" rtlCol="0">
            <a:spAutoFit/>
          </a:bodyPr>
          <a:lstStyle/>
          <a:p>
            <a:pPr algn="ctr"/>
            <a:r>
              <a:rPr lang="en-US" sz="1600" b="1" err="1"/>
              <a:t>RoRo-Schiffe</a:t>
            </a:r>
            <a:br>
              <a:rPr lang="en-US" sz="1600"/>
            </a:br>
            <a:endParaRPr lang="en-US" sz="1600"/>
          </a:p>
          <a:p>
            <a:pPr algn="ctr"/>
            <a:r>
              <a:rPr lang="en-US" sz="1600"/>
              <a:t>(</a:t>
            </a:r>
            <a:r>
              <a:rPr lang="en-US" sz="1600" err="1"/>
              <a:t>engl.</a:t>
            </a:r>
            <a:r>
              <a:rPr lang="en-US" sz="1600"/>
              <a:t> Roll on Roll off)</a:t>
            </a:r>
            <a:endParaRPr lang="de-AT" sz="1600"/>
          </a:p>
        </p:txBody>
      </p:sp>
      <p:sp>
        <p:nvSpPr>
          <p:cNvPr id="18" name="Rectangle 9" descr="Kiste mit Achtung-Schild">
            <a:extLst>
              <a:ext uri="{FF2B5EF4-FFF2-40B4-BE49-F238E27FC236}">
                <a16:creationId xmlns:a16="http://schemas.microsoft.com/office/drawing/2014/main" id="{B274C947-6308-6CF9-E7B3-3413F07AA3DD}"/>
              </a:ext>
            </a:extLst>
          </p:cNvPr>
          <p:cNvSpPr/>
          <p:nvPr/>
        </p:nvSpPr>
        <p:spPr>
          <a:xfrm>
            <a:off x="3302463" y="2222045"/>
            <a:ext cx="974179" cy="974179"/>
          </a:xfrm>
          <a:prstGeom prst="rect">
            <a:avLst/>
          </a:prstGeom>
          <a:blipFill rotWithShape="1">
            <a:blip r:embed="rId3"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a:lstStyle/>
          <a:p>
            <a:endParaRPr lang="de-AT" sz="1350"/>
          </a:p>
        </p:txBody>
      </p:sp>
      <p:sp>
        <p:nvSpPr>
          <p:cNvPr id="19" name="Rectangle 21" descr="Autofähre">
            <a:extLst>
              <a:ext uri="{FF2B5EF4-FFF2-40B4-BE49-F238E27FC236}">
                <a16:creationId xmlns:a16="http://schemas.microsoft.com/office/drawing/2014/main" id="{AB955489-9FED-B51A-05E2-E597058A2769}"/>
              </a:ext>
            </a:extLst>
          </p:cNvPr>
          <p:cNvSpPr/>
          <p:nvPr/>
        </p:nvSpPr>
        <p:spPr>
          <a:xfrm>
            <a:off x="9668300" y="2455822"/>
            <a:ext cx="1212958" cy="768446"/>
          </a:xfrm>
          <a:prstGeom prst="rect">
            <a:avLst/>
          </a:prstGeom>
          <a:blipFill>
            <a:blip r:embed="rId4" cstate="screen">
              <a:extLst>
                <a:ext uri="{28A0092B-C50C-407E-A947-70E740481C1C}">
                  <a14:useLocalDpi xmlns:a14="http://schemas.microsoft.com/office/drawing/2010/main"/>
                </a:ext>
              </a:extLst>
            </a:blip>
            <a:srcRect/>
            <a:stretch>
              <a:fillRect t="-22000" b="-22000"/>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de-AT" sz="1350"/>
          </a:p>
        </p:txBody>
      </p:sp>
      <p:pic>
        <p:nvPicPr>
          <p:cNvPr id="20" name="Picture 5" descr="Metallbarren">
            <a:extLst>
              <a:ext uri="{FF2B5EF4-FFF2-40B4-BE49-F238E27FC236}">
                <a16:creationId xmlns:a16="http://schemas.microsoft.com/office/drawing/2014/main" id="{4185F533-5B1A-3D48-F1C7-8D0F288BA3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12808" y="2418336"/>
            <a:ext cx="843418" cy="843418"/>
          </a:xfrm>
          <a:prstGeom prst="rect">
            <a:avLst/>
          </a:prstGeom>
        </p:spPr>
      </p:pic>
      <p:pic>
        <p:nvPicPr>
          <p:cNvPr id="21" name="Picture 14" descr="Getreidesack">
            <a:extLst>
              <a:ext uri="{FF2B5EF4-FFF2-40B4-BE49-F238E27FC236}">
                <a16:creationId xmlns:a16="http://schemas.microsoft.com/office/drawing/2014/main" id="{1DD95174-FAA6-BA0B-CAF3-14E0B2491AA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50709" y="2327215"/>
            <a:ext cx="923330" cy="923330"/>
          </a:xfrm>
          <a:prstGeom prst="rect">
            <a:avLst/>
          </a:prstGeom>
        </p:spPr>
      </p:pic>
      <p:pic>
        <p:nvPicPr>
          <p:cNvPr id="22" name="Picture 16" descr="Container">
            <a:extLst>
              <a:ext uri="{FF2B5EF4-FFF2-40B4-BE49-F238E27FC236}">
                <a16:creationId xmlns:a16="http://schemas.microsoft.com/office/drawing/2014/main" id="{57D59485-251F-FF60-E5D5-1DC21BD02C8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29466" y="2193648"/>
            <a:ext cx="1028039" cy="1028039"/>
          </a:xfrm>
          <a:prstGeom prst="rect">
            <a:avLst/>
          </a:prstGeom>
        </p:spPr>
      </p:pic>
      <p:sp>
        <p:nvSpPr>
          <p:cNvPr id="6" name="Fußzeilenplatzhalter 2">
            <a:extLst>
              <a:ext uri="{FF2B5EF4-FFF2-40B4-BE49-F238E27FC236}">
                <a16:creationId xmlns:a16="http://schemas.microsoft.com/office/drawing/2014/main" id="{436FA20E-E783-5109-9906-9FA1BA455C0E}"/>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695469543"/>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1FDE8-C0A8-1B47-2A0F-AA46F68D59AF}"/>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13D2572-C295-6F79-8F31-003F1776FE29}"/>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17FBE8E7-E902-4349-1CAE-ED1028C6C03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7CF6ABFA-0F18-CE81-C4C3-A999897425F1}"/>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300895E-DC30-ACE9-EE5F-4C33E757EAE3}"/>
              </a:ext>
            </a:extLst>
          </p:cNvPr>
          <p:cNvSpPr>
            <a:spLocks noGrp="1"/>
          </p:cNvSpPr>
          <p:nvPr>
            <p:ph type="title"/>
          </p:nvPr>
        </p:nvSpPr>
        <p:spPr/>
        <p:txBody>
          <a:bodyPr/>
          <a:lstStyle/>
          <a:p>
            <a:r>
              <a:rPr lang="de-AT"/>
              <a:t>High &amp; Heavy Transporte mit dem Binnenschiff</a:t>
            </a:r>
          </a:p>
        </p:txBody>
      </p:sp>
      <p:sp>
        <p:nvSpPr>
          <p:cNvPr id="24" name="Inhaltsplatzhalter 23">
            <a:extLst>
              <a:ext uri="{FF2B5EF4-FFF2-40B4-BE49-F238E27FC236}">
                <a16:creationId xmlns:a16="http://schemas.microsoft.com/office/drawing/2014/main" id="{99166EE3-0875-2038-9230-1B0FD49B240C}"/>
              </a:ext>
            </a:extLst>
          </p:cNvPr>
          <p:cNvSpPr>
            <a:spLocks noGrp="1"/>
          </p:cNvSpPr>
          <p:nvPr>
            <p:ph idx="1"/>
          </p:nvPr>
        </p:nvSpPr>
        <p:spPr>
          <a:xfrm>
            <a:off x="592538" y="2017643"/>
            <a:ext cx="7556617" cy="4114799"/>
          </a:xfrm>
        </p:spPr>
        <p:txBody>
          <a:bodyPr/>
          <a:lstStyle/>
          <a:p>
            <a:r>
              <a:rPr lang="de-AT" sz="2800"/>
              <a:t>enorme Ladekapazität</a:t>
            </a:r>
          </a:p>
          <a:p>
            <a:r>
              <a:rPr lang="de-AT" sz="2800"/>
              <a:t>24/7 einsatzfähig</a:t>
            </a:r>
          </a:p>
          <a:p>
            <a:r>
              <a:rPr lang="de-AT" sz="2800"/>
              <a:t>keine Infrastrukturkosten</a:t>
            </a:r>
          </a:p>
          <a:p>
            <a:r>
              <a:rPr lang="de-AT" sz="2800"/>
              <a:t>keine Genehmigung &amp; Begleitung/Straßensperren</a:t>
            </a:r>
          </a:p>
          <a:p>
            <a:r>
              <a:rPr lang="de-AT" sz="2800"/>
              <a:t>umweltfreundlich</a:t>
            </a:r>
          </a:p>
        </p:txBody>
      </p:sp>
      <p:sp>
        <p:nvSpPr>
          <p:cNvPr id="23" name="Datumsplatzhalter 22">
            <a:extLst>
              <a:ext uri="{FF2B5EF4-FFF2-40B4-BE49-F238E27FC236}">
                <a16:creationId xmlns:a16="http://schemas.microsoft.com/office/drawing/2014/main" id="{195CEFBC-93A8-EE09-D3DB-DCCA1C98234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5CD669E-ACE2-25AF-6635-F40220EC2CF9}"/>
              </a:ext>
            </a:extLst>
          </p:cNvPr>
          <p:cNvSpPr>
            <a:spLocks noGrp="1"/>
          </p:cNvSpPr>
          <p:nvPr>
            <p:ph type="sldNum" sz="quarter" idx="12"/>
          </p:nvPr>
        </p:nvSpPr>
        <p:spPr/>
        <p:txBody>
          <a:bodyPr/>
          <a:lstStyle/>
          <a:p>
            <a:fld id="{0AF89F37-6AD9-4F74-BC17-19E39A25D257}" type="slidenum">
              <a:rPr lang="de-AT" smtClean="0"/>
              <a:t>35</a:t>
            </a:fld>
            <a:endParaRPr lang="de-AT"/>
          </a:p>
        </p:txBody>
      </p:sp>
      <p:sp>
        <p:nvSpPr>
          <p:cNvPr id="8" name="Datumsplatzhalter 22">
            <a:extLst>
              <a:ext uri="{FF2B5EF4-FFF2-40B4-BE49-F238E27FC236}">
                <a16:creationId xmlns:a16="http://schemas.microsoft.com/office/drawing/2014/main" id="{6C34972A-F2DA-7FE4-5CF7-8684FC829EF0}"/>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Felbermayr</a:t>
            </a:r>
          </a:p>
        </p:txBody>
      </p:sp>
      <p:pic>
        <p:nvPicPr>
          <p:cNvPr id="2" name="Grafik 1" descr="Beladung eines Binnenschiffs im Hafen">
            <a:extLst>
              <a:ext uri="{FF2B5EF4-FFF2-40B4-BE49-F238E27FC236}">
                <a16:creationId xmlns:a16="http://schemas.microsoft.com/office/drawing/2014/main" id="{53D5E95D-4925-1A46-417B-316B23AE56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2958" y="2017643"/>
            <a:ext cx="4764761" cy="3568148"/>
          </a:xfrm>
          <a:prstGeom prst="rect">
            <a:avLst/>
          </a:prstGeom>
        </p:spPr>
      </p:pic>
      <p:sp>
        <p:nvSpPr>
          <p:cNvPr id="3" name="Fußzeilenplatzhalter 2">
            <a:extLst>
              <a:ext uri="{FF2B5EF4-FFF2-40B4-BE49-F238E27FC236}">
                <a16:creationId xmlns:a16="http://schemas.microsoft.com/office/drawing/2014/main" id="{6ADC59CB-31A1-2512-A9F4-0B6FE5F7EB15}"/>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775463974"/>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7C182-4567-B643-5EF5-38C724C2B6C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66B958D7-5316-7715-4C5F-3187208110FC}"/>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0AFA5BBF-59B5-A7EA-6CF5-2D47018AC9B1}"/>
              </a:ext>
            </a:extLst>
          </p:cNvPr>
          <p:cNvSpPr>
            <a:spLocks noGrp="1"/>
          </p:cNvSpPr>
          <p:nvPr>
            <p:ph type="sldNum" sz="quarter" idx="12"/>
          </p:nvPr>
        </p:nvSpPr>
        <p:spPr/>
        <p:txBody>
          <a:bodyPr/>
          <a:lstStyle/>
          <a:p>
            <a:fld id="{0AF89F37-6AD9-4F74-BC17-19E39A25D257}" type="slidenum">
              <a:rPr lang="de-AT" smtClean="0"/>
              <a:pPr/>
              <a:t>36</a:t>
            </a:fld>
            <a:endParaRPr lang="de-AT"/>
          </a:p>
        </p:txBody>
      </p:sp>
      <p:sp>
        <p:nvSpPr>
          <p:cNvPr id="6" name="Titel 5">
            <a:extLst>
              <a:ext uri="{FF2B5EF4-FFF2-40B4-BE49-F238E27FC236}">
                <a16:creationId xmlns:a16="http://schemas.microsoft.com/office/drawing/2014/main" id="{2C0DFBFB-BFF4-9CBE-CF8B-47A1184CE4E8}"/>
              </a:ext>
            </a:extLst>
          </p:cNvPr>
          <p:cNvSpPr>
            <a:spLocks noGrp="1"/>
          </p:cNvSpPr>
          <p:nvPr>
            <p:ph type="title"/>
          </p:nvPr>
        </p:nvSpPr>
        <p:spPr>
          <a:xfrm>
            <a:off x="592538" y="640040"/>
            <a:ext cx="10221236" cy="792976"/>
          </a:xfrm>
        </p:spPr>
        <p:txBody>
          <a:bodyPr/>
          <a:lstStyle/>
          <a:p>
            <a:r>
              <a:rPr lang="de-AT"/>
              <a:t>High &amp; Heavy Transport</a:t>
            </a:r>
          </a:p>
        </p:txBody>
      </p:sp>
      <p:sp>
        <p:nvSpPr>
          <p:cNvPr id="7" name="Textfeld 12">
            <a:extLst>
              <a:ext uri="{FF2B5EF4-FFF2-40B4-BE49-F238E27FC236}">
                <a16:creationId xmlns:a16="http://schemas.microsoft.com/office/drawing/2014/main" id="{0F4343CA-6478-1662-3988-2455F60C05C4}"/>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Bild: Felbermayr</a:t>
            </a:r>
          </a:p>
        </p:txBody>
      </p:sp>
      <p:pic>
        <p:nvPicPr>
          <p:cNvPr id="10" name="Inhaltsplatzhalter 6" descr="Binnenschiff bei Beladung mit  Schwergut">
            <a:extLst>
              <a:ext uri="{FF2B5EF4-FFF2-40B4-BE49-F238E27FC236}">
                <a16:creationId xmlns:a16="http://schemas.microsoft.com/office/drawing/2014/main" id="{226E6EAF-87AC-879B-E2CF-ACDAD90A21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0565" y="1216088"/>
            <a:ext cx="7490573" cy="4993716"/>
          </a:xfrm>
          <a:prstGeom prst="rect">
            <a:avLst/>
          </a:prstGeom>
        </p:spPr>
      </p:pic>
      <p:sp>
        <p:nvSpPr>
          <p:cNvPr id="5" name="Fußzeilenplatzhalter 2">
            <a:extLst>
              <a:ext uri="{FF2B5EF4-FFF2-40B4-BE49-F238E27FC236}">
                <a16:creationId xmlns:a16="http://schemas.microsoft.com/office/drawing/2014/main" id="{B38BA934-D6B8-7274-A36D-3C0AA5EC6468}"/>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933371197"/>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C1700-0B1B-B85F-D352-9128AC3F8A9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EC4BBF2-4A9B-7CDD-B483-861964153BF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6BB2576A-AFFA-8432-40AC-C9AC9CA11B10}"/>
              </a:ext>
            </a:extLst>
          </p:cNvPr>
          <p:cNvSpPr>
            <a:spLocks noGrp="1"/>
          </p:cNvSpPr>
          <p:nvPr>
            <p:ph type="sldNum" sz="quarter" idx="12"/>
          </p:nvPr>
        </p:nvSpPr>
        <p:spPr/>
        <p:txBody>
          <a:bodyPr/>
          <a:lstStyle/>
          <a:p>
            <a:fld id="{0AF89F37-6AD9-4F74-BC17-19E39A25D257}" type="slidenum">
              <a:rPr lang="de-AT" smtClean="0"/>
              <a:pPr/>
              <a:t>37</a:t>
            </a:fld>
            <a:endParaRPr lang="de-AT"/>
          </a:p>
        </p:txBody>
      </p:sp>
      <p:sp>
        <p:nvSpPr>
          <p:cNvPr id="5" name="Titel 4">
            <a:extLst>
              <a:ext uri="{FF2B5EF4-FFF2-40B4-BE49-F238E27FC236}">
                <a16:creationId xmlns:a16="http://schemas.microsoft.com/office/drawing/2014/main" id="{855BF28E-BC11-8F52-3CE2-3876C47078E5}"/>
              </a:ext>
            </a:extLst>
          </p:cNvPr>
          <p:cNvSpPr>
            <a:spLocks noGrp="1"/>
          </p:cNvSpPr>
          <p:nvPr>
            <p:ph type="title"/>
          </p:nvPr>
        </p:nvSpPr>
        <p:spPr>
          <a:xfrm>
            <a:off x="592538" y="640040"/>
            <a:ext cx="9535436" cy="792976"/>
          </a:xfrm>
        </p:spPr>
        <p:txBody>
          <a:bodyPr/>
          <a:lstStyle/>
          <a:p>
            <a:r>
              <a:rPr lang="de-AT" sz="3000" dirty="0"/>
              <a:t>Think-Pair-Share:</a:t>
            </a:r>
            <a:br>
              <a:rPr lang="de-AT" sz="3000" dirty="0"/>
            </a:br>
            <a:r>
              <a:rPr lang="de-AT" sz="3000" dirty="0"/>
              <a:t>Binnenschiff – unterschätzter Klimaschützer?</a:t>
            </a:r>
          </a:p>
        </p:txBody>
      </p:sp>
      <p:sp>
        <p:nvSpPr>
          <p:cNvPr id="6" name="Inhaltsplatzhalter 5">
            <a:extLst>
              <a:ext uri="{FF2B5EF4-FFF2-40B4-BE49-F238E27FC236}">
                <a16:creationId xmlns:a16="http://schemas.microsoft.com/office/drawing/2014/main" id="{A52F38E0-6899-0488-EA7E-6AEFDE0A5F9A}"/>
              </a:ext>
            </a:extLst>
          </p:cNvPr>
          <p:cNvSpPr>
            <a:spLocks noGrp="1"/>
          </p:cNvSpPr>
          <p:nvPr>
            <p:ph idx="1"/>
          </p:nvPr>
        </p:nvSpPr>
        <p:spPr>
          <a:xfrm>
            <a:off x="3458818" y="1925904"/>
            <a:ext cx="8088140" cy="4251059"/>
          </a:xfrm>
        </p:spPr>
        <p:txBody>
          <a:bodyPr/>
          <a:lstStyle/>
          <a:p>
            <a:r>
              <a:rPr lang="de-AT" sz="2200" dirty="0"/>
              <a:t>Überlegt zuerst alleine (</a:t>
            </a:r>
            <a:r>
              <a:rPr lang="de-AT" sz="2200" b="1" dirty="0"/>
              <a:t>think</a:t>
            </a:r>
            <a:r>
              <a:rPr lang="de-AT" sz="2200" dirty="0"/>
              <a:t> – 5min), was Vorteile von  multimodalem Verkehr bei der Verknüpfung von LKW und Binnenschiff sind und welche Maßnahmen getroffen werden könnten, um mehr Anreize dafür zu schaffen. Was sind konkrete betriebswirtschaftliche Vorteile für die/den </a:t>
            </a:r>
            <a:r>
              <a:rPr lang="de-AT" sz="2200" dirty="0" err="1"/>
              <a:t>Frachtführer:in</a:t>
            </a:r>
            <a:r>
              <a:rPr lang="de-AT" sz="2200" dirty="0"/>
              <a:t>/</a:t>
            </a:r>
            <a:r>
              <a:rPr lang="de-AT" sz="2200" dirty="0" err="1"/>
              <a:t>Lkw-Unternehmer:in</a:t>
            </a:r>
            <a:r>
              <a:rPr lang="de-AT" sz="2200" dirty="0"/>
              <a:t>?</a:t>
            </a:r>
            <a:br>
              <a:rPr lang="de-AT" sz="2200" dirty="0"/>
            </a:br>
            <a:endParaRPr lang="de-AT" sz="2200" dirty="0"/>
          </a:p>
          <a:p>
            <a:r>
              <a:rPr lang="de-AT" sz="2200" dirty="0"/>
              <a:t>Teilt eure Überlegungen (</a:t>
            </a:r>
            <a:r>
              <a:rPr lang="de-AT" sz="2200" b="1" dirty="0"/>
              <a:t>pair </a:t>
            </a:r>
            <a:r>
              <a:rPr lang="de-AT" sz="2200" dirty="0"/>
              <a:t>– 5min) mit euren </a:t>
            </a:r>
            <a:r>
              <a:rPr lang="de-AT" sz="2200" dirty="0" err="1"/>
              <a:t>Sitznachbar:innen</a:t>
            </a:r>
            <a:r>
              <a:rPr lang="de-AT" sz="2200" dirty="0"/>
              <a:t> und Sitznachbarn.</a:t>
            </a:r>
            <a:br>
              <a:rPr lang="de-AT" sz="2200" dirty="0"/>
            </a:br>
            <a:endParaRPr lang="de-AT" sz="2200" dirty="0"/>
          </a:p>
          <a:p>
            <a:r>
              <a:rPr lang="de-AT" sz="2200" dirty="0"/>
              <a:t>Bereitet eure Antwort für eine Präsentation im Plenum vor (</a:t>
            </a:r>
            <a:r>
              <a:rPr lang="de-AT" sz="2200" b="1" dirty="0"/>
              <a:t>share</a:t>
            </a:r>
            <a:r>
              <a:rPr lang="de-AT" sz="2200" dirty="0"/>
              <a:t> – 3min)</a:t>
            </a:r>
          </a:p>
          <a:p>
            <a:pPr marL="0" indent="0">
              <a:buNone/>
            </a:pPr>
            <a:endParaRPr lang="de-AT" dirty="0"/>
          </a:p>
        </p:txBody>
      </p:sp>
      <p:pic>
        <p:nvPicPr>
          <p:cNvPr id="11" name="Grafik 10" descr="Gruppenbrainstorming Silhouette">
            <a:extLst>
              <a:ext uri="{FF2B5EF4-FFF2-40B4-BE49-F238E27FC236}">
                <a16:creationId xmlns:a16="http://schemas.microsoft.com/office/drawing/2014/main" id="{9447A6C5-009F-4EB1-F132-E4F297F299C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576099" cy="2576099"/>
          </a:xfrm>
          <a:prstGeom prst="rect">
            <a:avLst/>
          </a:prstGeom>
        </p:spPr>
      </p:pic>
      <p:sp>
        <p:nvSpPr>
          <p:cNvPr id="7" name="Fußzeilenplatzhalter 2">
            <a:extLst>
              <a:ext uri="{FF2B5EF4-FFF2-40B4-BE49-F238E27FC236}">
                <a16:creationId xmlns:a16="http://schemas.microsoft.com/office/drawing/2014/main" id="{91E24617-335A-A103-5220-7FD81DA12CE2}"/>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259267841"/>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BFDF70E-A032-B8A7-48EE-59238F88A416}"/>
              </a:ext>
            </a:extLst>
          </p:cNvPr>
          <p:cNvSpPr>
            <a:spLocks noGrp="1"/>
          </p:cNvSpPr>
          <p:nvPr>
            <p:ph type="title"/>
          </p:nvPr>
        </p:nvSpPr>
        <p:spPr/>
        <p:txBody>
          <a:bodyPr/>
          <a:lstStyle/>
          <a:p>
            <a:r>
              <a:rPr lang="de-AT" dirty="0"/>
              <a:t>Ökologische Herausforderungen in der Binnenschifffahrt </a:t>
            </a:r>
          </a:p>
        </p:txBody>
      </p:sp>
      <p:sp>
        <p:nvSpPr>
          <p:cNvPr id="3" name="Inhaltsplatzhalter 2">
            <a:extLst>
              <a:ext uri="{FF2B5EF4-FFF2-40B4-BE49-F238E27FC236}">
                <a16:creationId xmlns:a16="http://schemas.microsoft.com/office/drawing/2014/main" id="{DD4A50C3-2455-C576-6F54-FED4DD1B2E60}"/>
              </a:ext>
            </a:extLst>
          </p:cNvPr>
          <p:cNvSpPr>
            <a:spLocks noGrp="1"/>
          </p:cNvSpPr>
          <p:nvPr>
            <p:ph idx="1"/>
          </p:nvPr>
        </p:nvSpPr>
        <p:spPr>
          <a:xfrm>
            <a:off x="592538" y="2078181"/>
            <a:ext cx="10954420" cy="4098781"/>
          </a:xfrm>
        </p:spPr>
        <p:txBody>
          <a:bodyPr/>
          <a:lstStyle/>
          <a:p>
            <a:pPr marL="0" indent="0">
              <a:buNone/>
            </a:pPr>
            <a:r>
              <a:rPr lang="de-AT" sz="3200" b="1" dirty="0"/>
              <a:t>Hochwasser und Niedrigwasser:</a:t>
            </a:r>
          </a:p>
          <a:p>
            <a:r>
              <a:rPr lang="de-AT" sz="3200" dirty="0"/>
              <a:t>Zunahme von extremen Pegelständen durch Klimawandel</a:t>
            </a:r>
          </a:p>
          <a:p>
            <a:r>
              <a:rPr lang="de-AT" sz="3200" dirty="0"/>
              <a:t>Niedrigwasser führt zu Einschränkungen &amp; geringeren Transportmengen im Güterverkehr</a:t>
            </a:r>
          </a:p>
          <a:p>
            <a:r>
              <a:rPr lang="de-AT" sz="3200" dirty="0"/>
              <a:t>Lösungsansätze: Schiffe mit niedrigerem Tiefgang, um auch bei niedrigen Pegelständen transportieren zu können</a:t>
            </a:r>
          </a:p>
          <a:p>
            <a:endParaRPr lang="de-AT" dirty="0"/>
          </a:p>
        </p:txBody>
      </p:sp>
      <p:sp>
        <p:nvSpPr>
          <p:cNvPr id="4" name="Datumsplatzhalter 3">
            <a:extLst>
              <a:ext uri="{FF2B5EF4-FFF2-40B4-BE49-F238E27FC236}">
                <a16:creationId xmlns:a16="http://schemas.microsoft.com/office/drawing/2014/main" id="{BCA0EA25-84B9-DA76-019A-711D6F124D34}"/>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54772BD-AC67-8675-E855-C4694C9D4BF4}"/>
              </a:ext>
            </a:extLst>
          </p:cNvPr>
          <p:cNvSpPr>
            <a:spLocks noGrp="1"/>
          </p:cNvSpPr>
          <p:nvPr>
            <p:ph type="sldNum" sz="quarter" idx="12"/>
          </p:nvPr>
        </p:nvSpPr>
        <p:spPr/>
        <p:txBody>
          <a:bodyPr/>
          <a:lstStyle/>
          <a:p>
            <a:fld id="{0AF89F37-6AD9-4F74-BC17-19E39A25D257}" type="slidenum">
              <a:rPr lang="de-AT" smtClean="0"/>
              <a:pPr/>
              <a:t>38</a:t>
            </a:fld>
            <a:endParaRPr lang="de-AT"/>
          </a:p>
        </p:txBody>
      </p:sp>
      <p:sp>
        <p:nvSpPr>
          <p:cNvPr id="6" name="Fußzeilenplatzhalter 5">
            <a:extLst>
              <a:ext uri="{FF2B5EF4-FFF2-40B4-BE49-F238E27FC236}">
                <a16:creationId xmlns:a16="http://schemas.microsoft.com/office/drawing/2014/main" id="{3E24429D-9F3B-FF19-B452-B4258FECEDC8}"/>
              </a:ext>
            </a:extLst>
          </p:cNvPr>
          <p:cNvSpPr>
            <a:spLocks noGrp="1"/>
          </p:cNvSpPr>
          <p:nvPr>
            <p:ph type="ftr" sz="quarter" idx="11"/>
          </p:nvPr>
        </p:nvSpPr>
        <p:spPr/>
        <p:txBody>
          <a:bodyPr/>
          <a:lstStyle/>
          <a:p>
            <a:r>
              <a:rPr lang="de-AT">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683324678"/>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9AA96-7940-F4A1-5A26-C710D65821C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9DCB5FA-B7FD-F38D-A75A-69E3F099A902}"/>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5037F555-75D6-1981-2CF0-CCA1EBE09FD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38308CB0-FF89-899B-7760-C66541B9359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0D5AEC9-9AC5-5052-4ECC-886C806D923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DD247472-217D-3413-D8B1-EBE145A42B6A}"/>
              </a:ext>
              <a:ext uri="{C183D7F6-B498-43B3-948B-1728B52AA6E4}">
                <adec:decorative xmlns:adec="http://schemas.microsoft.com/office/drawing/2017/decorative" val="1"/>
              </a:ext>
            </a:extLst>
          </p:cNvPr>
          <p:cNvSpPr>
            <a:spLocks noGrp="1"/>
          </p:cNvSpPr>
          <p:nvPr>
            <p:ph idx="1"/>
          </p:nvPr>
        </p:nvSpPr>
        <p:spPr>
          <a:xfrm>
            <a:off x="592539" y="1908313"/>
            <a:ext cx="6424487" cy="4268650"/>
          </a:xfrm>
        </p:spPr>
        <p:txBody>
          <a:bodyPr/>
          <a:lstStyle/>
          <a:p>
            <a:r>
              <a:rPr lang="de-AT" sz="2400"/>
              <a:t>Modernisierung der Schiffe und Häfen („Retrofitting“)</a:t>
            </a:r>
          </a:p>
          <a:p>
            <a:r>
              <a:rPr lang="de-AT" sz="2400"/>
              <a:t>Digitalisierung</a:t>
            </a:r>
          </a:p>
          <a:p>
            <a:r>
              <a:rPr lang="de-AT" sz="2400"/>
              <a:t>Automatisierung</a:t>
            </a:r>
          </a:p>
          <a:p>
            <a:r>
              <a:rPr lang="de-AT" sz="2400"/>
              <a:t>Verwendung nachhaltiger Ressourcen</a:t>
            </a:r>
          </a:p>
          <a:p>
            <a:r>
              <a:rPr lang="de-AT" sz="2400"/>
              <a:t>Niedrigwasserschiffe</a:t>
            </a:r>
          </a:p>
          <a:p>
            <a:r>
              <a:rPr lang="de-AT" sz="2400"/>
              <a:t>Gewässervernetzungen</a:t>
            </a:r>
          </a:p>
          <a:p>
            <a:r>
              <a:rPr lang="de-AT" sz="2400"/>
              <a:t>Erschließung neuer Märkte</a:t>
            </a:r>
          </a:p>
        </p:txBody>
      </p:sp>
      <p:sp>
        <p:nvSpPr>
          <p:cNvPr id="23" name="Datumsplatzhalter 22">
            <a:extLst>
              <a:ext uri="{FF2B5EF4-FFF2-40B4-BE49-F238E27FC236}">
                <a16:creationId xmlns:a16="http://schemas.microsoft.com/office/drawing/2014/main" id="{805ABC45-24C5-ECCC-7A45-24BE3ECF908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EECF0682-4993-ADD7-9E58-776CBAA0EF7B}"/>
              </a:ext>
            </a:extLst>
          </p:cNvPr>
          <p:cNvSpPr>
            <a:spLocks noGrp="1"/>
          </p:cNvSpPr>
          <p:nvPr>
            <p:ph type="sldNum" sz="quarter" idx="12"/>
          </p:nvPr>
        </p:nvSpPr>
        <p:spPr/>
        <p:txBody>
          <a:bodyPr/>
          <a:lstStyle/>
          <a:p>
            <a:fld id="{0AF89F37-6AD9-4F74-BC17-19E39A25D257}" type="slidenum">
              <a:rPr lang="de-AT" smtClean="0"/>
              <a:t>39</a:t>
            </a:fld>
            <a:endParaRPr lang="de-AT"/>
          </a:p>
        </p:txBody>
      </p:sp>
      <p:sp>
        <p:nvSpPr>
          <p:cNvPr id="4" name="Datumsplatzhalter 22">
            <a:extLst>
              <a:ext uri="{FF2B5EF4-FFF2-40B4-BE49-F238E27FC236}">
                <a16:creationId xmlns:a16="http://schemas.microsoft.com/office/drawing/2014/main" id="{1E70A5FA-C6DE-60CE-306F-433F40AD986A}"/>
              </a:ext>
            </a:extLst>
          </p:cNvPr>
          <p:cNvSpPr txBox="1">
            <a:spLocks/>
          </p:cNvSpPr>
          <p:nvPr/>
        </p:nvSpPr>
        <p:spPr>
          <a:xfrm>
            <a:off x="9450601" y="6268894"/>
            <a:ext cx="21071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KI-generiert (MS Copilot)</a:t>
            </a:r>
          </a:p>
        </p:txBody>
      </p:sp>
      <p:sp>
        <p:nvSpPr>
          <p:cNvPr id="2" name="Titel 1">
            <a:extLst>
              <a:ext uri="{FF2B5EF4-FFF2-40B4-BE49-F238E27FC236}">
                <a16:creationId xmlns:a16="http://schemas.microsoft.com/office/drawing/2014/main" id="{04F65DB0-FD57-ED89-4212-0D822573BFC8}"/>
              </a:ext>
            </a:extLst>
          </p:cNvPr>
          <p:cNvSpPr>
            <a:spLocks noGrp="1"/>
          </p:cNvSpPr>
          <p:nvPr>
            <p:ph type="title"/>
          </p:nvPr>
        </p:nvSpPr>
        <p:spPr/>
        <p:txBody>
          <a:bodyPr/>
          <a:lstStyle/>
          <a:p>
            <a:r>
              <a:rPr lang="de-AT"/>
              <a:t>Entwicklungstrends in der Binnenschifffahrt</a:t>
            </a:r>
          </a:p>
        </p:txBody>
      </p:sp>
      <p:pic>
        <p:nvPicPr>
          <p:cNvPr id="6" name="Grafik 5" descr="futuristisches Schiff">
            <a:extLst>
              <a:ext uri="{FF2B5EF4-FFF2-40B4-BE49-F238E27FC236}">
                <a16:creationId xmlns:a16="http://schemas.microsoft.com/office/drawing/2014/main" id="{1BCF5192-AFD0-4458-E28B-9E671B2CB0D5}"/>
              </a:ext>
            </a:extLst>
          </p:cNvPr>
          <p:cNvPicPr>
            <a:picLocks noChangeAspect="1"/>
          </p:cNvPicPr>
          <p:nvPr/>
        </p:nvPicPr>
        <p:blipFill>
          <a:blip r:embed="rId3"/>
          <a:stretch>
            <a:fillRect/>
          </a:stretch>
        </p:blipFill>
        <p:spPr>
          <a:xfrm>
            <a:off x="7290520" y="1790824"/>
            <a:ext cx="4267200" cy="4267200"/>
          </a:xfrm>
          <a:prstGeom prst="rect">
            <a:avLst/>
          </a:prstGeom>
        </p:spPr>
      </p:pic>
      <p:sp>
        <p:nvSpPr>
          <p:cNvPr id="7" name="Fußzeilenplatzhalter 2">
            <a:extLst>
              <a:ext uri="{FF2B5EF4-FFF2-40B4-BE49-F238E27FC236}">
                <a16:creationId xmlns:a16="http://schemas.microsoft.com/office/drawing/2014/main" id="{53689418-A976-6F1E-3A90-FD4F0E7CBC7A}"/>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511276828"/>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8F41C-5E59-83A8-9F79-092E1ABFE989}"/>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C4E76D3-7B0B-C529-DD5D-6919B797A50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3F5B654A-B823-8B5D-3083-3549796857A0}"/>
              </a:ext>
            </a:extLst>
          </p:cNvPr>
          <p:cNvSpPr>
            <a:spLocks noGrp="1"/>
          </p:cNvSpPr>
          <p:nvPr>
            <p:ph type="sldNum" sz="quarter" idx="12"/>
          </p:nvPr>
        </p:nvSpPr>
        <p:spPr/>
        <p:txBody>
          <a:bodyPr/>
          <a:lstStyle/>
          <a:p>
            <a:fld id="{0AF89F37-6AD9-4F74-BC17-19E39A25D257}" type="slidenum">
              <a:rPr lang="de-AT" smtClean="0"/>
              <a:pPr/>
              <a:t>40</a:t>
            </a:fld>
            <a:endParaRPr lang="de-AT"/>
          </a:p>
        </p:txBody>
      </p:sp>
      <p:sp>
        <p:nvSpPr>
          <p:cNvPr id="5" name="Titel 4">
            <a:extLst>
              <a:ext uri="{FF2B5EF4-FFF2-40B4-BE49-F238E27FC236}">
                <a16:creationId xmlns:a16="http://schemas.microsoft.com/office/drawing/2014/main" id="{362F8B26-1E47-A072-4F15-913D7D247B87}"/>
              </a:ext>
            </a:extLst>
          </p:cNvPr>
          <p:cNvSpPr>
            <a:spLocks noGrp="1"/>
          </p:cNvSpPr>
          <p:nvPr>
            <p:ph type="title"/>
          </p:nvPr>
        </p:nvSpPr>
        <p:spPr>
          <a:xfrm>
            <a:off x="592538" y="640040"/>
            <a:ext cx="9257140" cy="792976"/>
          </a:xfrm>
        </p:spPr>
        <p:txBody>
          <a:bodyPr/>
          <a:lstStyle/>
          <a:p>
            <a:r>
              <a:rPr lang="de-AT" err="1"/>
              <a:t>Expert:innenrunde</a:t>
            </a:r>
            <a:r>
              <a:rPr lang="de-AT"/>
              <a:t> zur Donau</a:t>
            </a:r>
          </a:p>
        </p:txBody>
      </p:sp>
      <p:sp>
        <p:nvSpPr>
          <p:cNvPr id="6" name="Inhaltsplatzhalter 5">
            <a:extLst>
              <a:ext uri="{FF2B5EF4-FFF2-40B4-BE49-F238E27FC236}">
                <a16:creationId xmlns:a16="http://schemas.microsoft.com/office/drawing/2014/main" id="{F5BB1717-84C2-972D-CA0F-F2F3F639DD56}"/>
              </a:ext>
            </a:extLst>
          </p:cNvPr>
          <p:cNvSpPr>
            <a:spLocks noGrp="1"/>
          </p:cNvSpPr>
          <p:nvPr>
            <p:ph idx="1"/>
          </p:nvPr>
        </p:nvSpPr>
        <p:spPr>
          <a:xfrm>
            <a:off x="3458818" y="1719470"/>
            <a:ext cx="8088140" cy="4457493"/>
          </a:xfrm>
        </p:spPr>
        <p:txBody>
          <a:bodyPr/>
          <a:lstStyle/>
          <a:p>
            <a:pPr marL="0" indent="0">
              <a:buNone/>
            </a:pPr>
            <a:r>
              <a:rPr lang="de-AT" sz="2200" dirty="0"/>
              <a:t>Recherchiert in der Gruppe im Internet zu einem der Themen und stellt eure Ergebnisse der Klasse vor:</a:t>
            </a:r>
          </a:p>
          <a:p>
            <a:r>
              <a:rPr lang="de-AT" sz="2200" dirty="0"/>
              <a:t>Welche Rolle spielt der Gütertransport auf Wasserstraßen in der globalen Wirtschaft?</a:t>
            </a:r>
          </a:p>
          <a:p>
            <a:r>
              <a:rPr lang="de-AT" sz="2200" dirty="0"/>
              <a:t>Welche Vorteile bietet der Gütertransport auf Wasserstraßen im Vergleich zu anderen Verkehrsträgern?</a:t>
            </a:r>
          </a:p>
          <a:p>
            <a:r>
              <a:rPr lang="de-AT" sz="2200" dirty="0"/>
              <a:t>Welche bekannten europäischen Wasserstraßen gibt es außer der Donau noch und wie sind sie miteinander verbunden?</a:t>
            </a:r>
          </a:p>
          <a:p>
            <a:r>
              <a:rPr lang="de-AT" sz="2200" dirty="0"/>
              <a:t>Vor welchen aktuellen Problemen steht die Donau-Schifffahrt? </a:t>
            </a:r>
          </a:p>
          <a:p>
            <a:r>
              <a:rPr lang="de-AT" sz="2200" dirty="0"/>
              <a:t>Die Zukunft der Donau: Wie könnte man die Wasserstraße nachhaltiger machen?</a:t>
            </a:r>
          </a:p>
          <a:p>
            <a:pPr marL="0" indent="0">
              <a:buNone/>
            </a:pPr>
            <a:endParaRPr lang="de-AT" sz="2200" dirty="0"/>
          </a:p>
          <a:p>
            <a:pPr marL="0" indent="0">
              <a:buNone/>
            </a:pPr>
            <a:endParaRPr lang="de-AT" dirty="0"/>
          </a:p>
        </p:txBody>
      </p:sp>
      <p:pic>
        <p:nvPicPr>
          <p:cNvPr id="11" name="Grafik 10" descr="Gruppenbrainstorming Silhouette">
            <a:extLst>
              <a:ext uri="{FF2B5EF4-FFF2-40B4-BE49-F238E27FC236}">
                <a16:creationId xmlns:a16="http://schemas.microsoft.com/office/drawing/2014/main" id="{2F4A2CE8-9300-83C0-0C77-A64C57FF5F5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
        <p:nvSpPr>
          <p:cNvPr id="7" name="Fußzeilenplatzhalter 2">
            <a:extLst>
              <a:ext uri="{FF2B5EF4-FFF2-40B4-BE49-F238E27FC236}">
                <a16:creationId xmlns:a16="http://schemas.microsoft.com/office/drawing/2014/main" id="{00B601AF-EB43-F16B-FA41-7D15C34AE6D8}"/>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2710656710"/>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de-AT"/>
              <a:t>Danke für eure Aufmerksamkeit!</a:t>
            </a:r>
          </a:p>
        </p:txBody>
      </p:sp>
    </p:spTree>
    <p:extLst>
      <p:ext uri="{BB962C8B-B14F-4D97-AF65-F5344CB8AC3E}">
        <p14:creationId xmlns:p14="http://schemas.microsoft.com/office/powerpoint/2010/main" val="5456521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9DA7DECB-C338-95A4-5F1B-E1288B0483DB}"/>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de-AT" dirty="0"/>
              <a:t>Dieses Lehrmittelpaket ist unter einer sogenannten </a:t>
            </a:r>
            <a:r>
              <a:rPr lang="de-AT" dirty="0">
                <a:hlinkClick r:id="rId3"/>
              </a:rPr>
              <a:t>Creative Common Namensnennung 4.0 International Lizenz </a:t>
            </a:r>
            <a:r>
              <a:rPr lang="de-AT" dirty="0"/>
              <a:t>verfügbar.</a:t>
            </a:r>
          </a:p>
          <a:p>
            <a:pPr marL="0" indent="0">
              <a:buNone/>
            </a:pPr>
            <a:r>
              <a:rPr lang="de-AT" dirty="0"/>
              <a:t>Sie können diese Lehrmittel demnach frei in Ihren Unterricht integrieren, Ihren Anforderungen entsprechend anpassen und an Ihre </a:t>
            </a:r>
            <a:r>
              <a:rPr lang="de-AT" dirty="0" err="1"/>
              <a:t>Schüler:innen</a:t>
            </a:r>
            <a:r>
              <a:rPr lang="de-AT" dirty="0"/>
              <a:t>/Studierenden oder sonstige Personen weitergeben.</a:t>
            </a:r>
          </a:p>
          <a:p>
            <a:pPr marL="0" indent="0">
              <a:buNone/>
            </a:pPr>
            <a:r>
              <a:rPr lang="de-AT" dirty="0"/>
              <a:t>Wir bitten Sie lediglich die Logos auf den Folien zu belassen.</a:t>
            </a:r>
          </a:p>
          <a:p>
            <a:pPr marL="0" indent="0">
              <a:buNone/>
            </a:pPr>
            <a:r>
              <a:rPr lang="de-AT" dirty="0"/>
              <a:t>Die Bildrechte sind in den Notizfeldern angegeben, eine Verwendung in anderen Settings ist nicht gestattet.</a:t>
            </a:r>
          </a:p>
          <a:p>
            <a:pPr marL="0" indent="0">
              <a:buNone/>
            </a:pPr>
            <a:endParaRPr lang="de-AT" dirty="0"/>
          </a:p>
          <a:p>
            <a:pPr marL="0" indent="0">
              <a:buNone/>
            </a:pPr>
            <a:r>
              <a:rPr lang="de-AT" b="1" dirty="0"/>
              <a:t>Erklärung zur Nutzung generativer KI und KI-gestützter Technologien:</a:t>
            </a:r>
          </a:p>
          <a:p>
            <a:pPr marL="0" indent="0">
              <a:buNone/>
            </a:pPr>
            <a:r>
              <a:rPr lang="de-AT" dirty="0"/>
              <a:t>Während der Ausarbeitung dieses Projekts nutzten die Autorinnen und Autoren ChatGPT und Microsoft </a:t>
            </a:r>
            <a:r>
              <a:rPr lang="de-AT" dirty="0" err="1"/>
              <a:t>CoPilot</a:t>
            </a:r>
            <a:r>
              <a:rPr lang="de-AT" dirty="0"/>
              <a:t> zur Unterstützung bei der Konzeptgestaltung und Ideenfindung – insbesondere hinsichtlich interaktiver Übungen. Der Einsatz dieses KI-Tools erfolgte mit sorgfältiger Abwägung. Anschließend wurde der Inhalt von den Autorinnen und Autoren gründlich überprüft und bei Bedarf überarbeitet, um die Einhaltung wissenschaftlicher Standards sicherzustellen. Die Autorinnen und Autoren übernehmen die volle Verantwortung für den endgültigen Inhalt der Veröffentlichung.</a:t>
            </a:r>
          </a:p>
        </p:txBody>
      </p:sp>
      <p:sp>
        <p:nvSpPr>
          <p:cNvPr id="23" name="Datumsplatzhalter 22">
            <a:extLst>
              <a:ext uri="{FF2B5EF4-FFF2-40B4-BE49-F238E27FC236}">
                <a16:creationId xmlns:a16="http://schemas.microsoft.com/office/drawing/2014/main" id="{6BC35631-8509-57BF-FAF7-ECFD6072FA1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fld id="{0AF89F37-6AD9-4F74-BC17-19E39A25D257}" type="slidenum">
              <a:rPr lang="de-AT" smtClean="0"/>
              <a:t>42</a:t>
            </a:fld>
            <a:endParaRPr lang="de-AT"/>
          </a:p>
        </p:txBody>
      </p:sp>
      <p:sp>
        <p:nvSpPr>
          <p:cNvPr id="2" name="Fußzeilenplatzhalter 2">
            <a:extLst>
              <a:ext uri="{FF2B5EF4-FFF2-40B4-BE49-F238E27FC236}">
                <a16:creationId xmlns:a16="http://schemas.microsoft.com/office/drawing/2014/main" id="{69A2057C-23A7-7673-B2EA-BE99318AB3B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85CA80CE-2171-C1BB-31A0-24945680CD9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628C7A1D-E098-4970-DB2F-CE1EBAC891EE}"/>
              </a:ext>
              <a:ext uri="{C183D7F6-B498-43B3-948B-1728B52AA6E4}">
                <adec:decorative xmlns:adec="http://schemas.microsoft.com/office/drawing/2017/decorative" val="1"/>
              </a:ext>
            </a:extLst>
          </p:cNvPr>
          <p:cNvSpPr>
            <a:spLocks noGrp="1"/>
          </p:cNvSpPr>
          <p:nvPr>
            <p:ph idx="1"/>
          </p:nvPr>
        </p:nvSpPr>
        <p:spPr/>
        <p:txBody>
          <a:bodyPr/>
          <a:lstStyle/>
          <a:p>
            <a:pPr marL="0" indent="0">
              <a:buNone/>
            </a:pPr>
            <a:r>
              <a:rPr lang="de-AT" sz="2600" dirty="0"/>
              <a:t>Für Fragen und Rückmeldungen stehen wir gerne per Mail unter</a:t>
            </a:r>
            <a:br>
              <a:rPr lang="de-AT" sz="2600" dirty="0"/>
            </a:br>
            <a:r>
              <a:rPr lang="de-AT" sz="2600" dirty="0">
                <a:hlinkClick r:id="rId3"/>
              </a:rPr>
              <a:t>rewway@fh-steyr.at</a:t>
            </a:r>
            <a:r>
              <a:rPr lang="de-AT" sz="2600" dirty="0"/>
              <a:t> zur Verfügung.</a:t>
            </a:r>
          </a:p>
          <a:p>
            <a:endParaRPr lang="de-AT" sz="2600" dirty="0"/>
          </a:p>
          <a:p>
            <a:pPr marL="0" indent="0">
              <a:buNone/>
            </a:pPr>
            <a:r>
              <a:rPr lang="de-AT" sz="2600" dirty="0"/>
              <a:t>Weitere Foliensätze und praktische Übungen finden Sie unter:</a:t>
            </a:r>
            <a:br>
              <a:rPr lang="de-AT" sz="2600" dirty="0"/>
            </a:br>
            <a:r>
              <a:rPr lang="de-AT" sz="2600" dirty="0">
                <a:hlinkClick r:id="rId4"/>
              </a:rPr>
              <a:t>http://www.rewway.at/de/lehrmittel/</a:t>
            </a:r>
            <a:endParaRPr lang="de-AT" sz="2600" dirty="0"/>
          </a:p>
          <a:p>
            <a:pPr marL="0" indent="0">
              <a:buNone/>
            </a:pPr>
            <a:endParaRPr lang="de-AT" sz="2600" dirty="0"/>
          </a:p>
          <a:p>
            <a:pPr marL="0" indent="0">
              <a:buNone/>
            </a:pPr>
            <a:r>
              <a:rPr lang="de-AT" sz="2600" dirty="0"/>
              <a:t>Haben Sie vielleicht Interesse an einem Transport School Lab, einer Exkursion oder einem Fachvortrag?</a:t>
            </a:r>
            <a:br>
              <a:rPr lang="de-AT" sz="2600" dirty="0"/>
            </a:br>
            <a:r>
              <a:rPr lang="de-AT" sz="2600" dirty="0">
                <a:hlinkClick r:id="rId5"/>
              </a:rPr>
              <a:t>https://rewway.at/de/seiten/vermitteln</a:t>
            </a:r>
            <a:endParaRPr lang="de-AT" sz="2600" dirty="0"/>
          </a:p>
          <a:p>
            <a:pPr marL="0" indent="0">
              <a:buNone/>
            </a:pPr>
            <a:endParaRPr lang="de-AT" dirty="0"/>
          </a:p>
        </p:txBody>
      </p:sp>
      <p:sp>
        <p:nvSpPr>
          <p:cNvPr id="23" name="Datumsplatzhalter 22">
            <a:extLst>
              <a:ext uri="{FF2B5EF4-FFF2-40B4-BE49-F238E27FC236}">
                <a16:creationId xmlns:a16="http://schemas.microsoft.com/office/drawing/2014/main" id="{0095D69E-3958-1D8F-76A7-2274E06990BE}"/>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fld id="{0AF89F37-6AD9-4F74-BC17-19E39A25D257}" type="slidenum">
              <a:rPr lang="de-AT" smtClean="0"/>
              <a:t>43</a:t>
            </a:fld>
            <a:endParaRPr lang="de-AT"/>
          </a:p>
        </p:txBody>
      </p:sp>
      <p:sp>
        <p:nvSpPr>
          <p:cNvPr id="2" name="Fußzeilenplatzhalter 2">
            <a:extLst>
              <a:ext uri="{FF2B5EF4-FFF2-40B4-BE49-F238E27FC236}">
                <a16:creationId xmlns:a16="http://schemas.microsoft.com/office/drawing/2014/main" id="{91222278-A96B-FAE7-D174-8D37BEBF9925}"/>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922672807"/>
      </p:ext>
    </p:extLst>
  </p:cSld>
  <p:clrMapOvr>
    <a:masterClrMapping/>
  </p:clrMapOvr>
  <p:transition spd="slow">
    <p:pu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F5770-5578-0268-7D9F-4C72D2213A3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D7A2159-0DB6-A489-0F2A-4EA65EA87BB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5C11E515-99C2-0C89-619E-20F24D1EFC87}"/>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4C32F99-649D-1737-C432-47495C00C61F}"/>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69EE71B-CC57-5B11-99BA-EE79E8F9D28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F178D77-DC57-22FF-A666-1DE4C36F7C5A}"/>
              </a:ext>
            </a:extLst>
          </p:cNvPr>
          <p:cNvSpPr>
            <a:spLocks noGrp="1"/>
          </p:cNvSpPr>
          <p:nvPr>
            <p:ph type="title"/>
          </p:nvPr>
        </p:nvSpPr>
        <p:spPr/>
        <p:txBody>
          <a:bodyPr/>
          <a:lstStyle/>
          <a:p>
            <a:r>
              <a:rPr lang="de-AT"/>
              <a:t>Quellenverzeichnis I</a:t>
            </a:r>
          </a:p>
        </p:txBody>
      </p:sp>
      <p:sp>
        <p:nvSpPr>
          <p:cNvPr id="24" name="Inhaltsplatzhalter 23">
            <a:extLst>
              <a:ext uri="{FF2B5EF4-FFF2-40B4-BE49-F238E27FC236}">
                <a16:creationId xmlns:a16="http://schemas.microsoft.com/office/drawing/2014/main" id="{6B4EFD59-2EE4-CB53-F240-78633DC61CB2}"/>
              </a:ext>
            </a:extLst>
          </p:cNvPr>
          <p:cNvSpPr>
            <a:spLocks noGrp="1"/>
          </p:cNvSpPr>
          <p:nvPr>
            <p:ph idx="1"/>
          </p:nvPr>
        </p:nvSpPr>
        <p:spPr>
          <a:xfrm>
            <a:off x="592538" y="1433016"/>
            <a:ext cx="10954420" cy="4743947"/>
          </a:xfrm>
        </p:spPr>
        <p:txBody>
          <a:bodyPr/>
          <a:lstStyle/>
          <a:p>
            <a:r>
              <a:rPr lang="de-AT" sz="1500" dirty="0"/>
              <a:t>BDB (2025): https://www.binnenschiff.de/system-wasserstrasse/gueterschifffahrt/; Abruf 18.03.2025</a:t>
            </a:r>
          </a:p>
          <a:p>
            <a:r>
              <a:rPr lang="de-AT" sz="1500" dirty="0"/>
              <a:t>Bundesanstalt für Wasserbau (2017): Kolloquium Wasserbauliche Herausforderungen an den Binnenschifffahrtsstraßen, https://izw.baw.de/</a:t>
            </a:r>
            <a:r>
              <a:rPr lang="de-AT" sz="1500" dirty="0" err="1"/>
              <a:t>publikationen</a:t>
            </a:r>
            <a:r>
              <a:rPr lang="de-AT" sz="1500" dirty="0"/>
              <a:t>/</a:t>
            </a:r>
            <a:r>
              <a:rPr lang="de-AT" sz="1500" dirty="0" err="1"/>
              <a:t>kolloquien</a:t>
            </a:r>
            <a:r>
              <a:rPr lang="de-AT" sz="1500" dirty="0"/>
              <a:t>/0/02_Kempmann-Kriedel_Rusche-Pauli-Georges_Herausforderungen....</a:t>
            </a:r>
            <a:r>
              <a:rPr lang="de-AT" sz="1500" dirty="0" err="1"/>
              <a:t>pdf</a:t>
            </a:r>
            <a:r>
              <a:rPr lang="de-AT" sz="1500" dirty="0"/>
              <a:t>; Abruf: 18.03.2025</a:t>
            </a:r>
          </a:p>
          <a:p>
            <a:r>
              <a:rPr lang="de-AT" sz="1500" dirty="0"/>
              <a:t>Bundesministerium für Innovation, Mobilität und Infrastruktur (2025): https://www.bmimi.gv.at/themen/mobilitaet/transport/gueterverkehr/kombiverkehr/terminals-rola/oesterreich.html; Abruf 14.07.2025</a:t>
            </a:r>
          </a:p>
          <a:p>
            <a:r>
              <a:rPr lang="en-US" sz="1500" dirty="0"/>
              <a:t>Christidis, P., &amp; Brons, M. (2016): External costs of freight transport in European Union Member States (Joint Research Centre (JRC)). </a:t>
            </a:r>
            <a:r>
              <a:rPr lang="de-AT" sz="1500" dirty="0"/>
              <a:t>Harvard Dataverse. https://dataverse.harvard.edu/dataset.xhtml?persistentId=doi:10.7910/DVN/YA3VCY https://doi.org/10.7910/DVN/YA3VCY; Abruf 28.01.2025</a:t>
            </a:r>
          </a:p>
          <a:p>
            <a:r>
              <a:rPr lang="de-DE" sz="1500" dirty="0" err="1"/>
              <a:t>Dalziel</a:t>
            </a:r>
            <a:r>
              <a:rPr lang="de-DE" sz="1500" dirty="0"/>
              <a:t>, A. (2013). </a:t>
            </a:r>
            <a:r>
              <a:rPr lang="de-DE" sz="1500" i="1" dirty="0"/>
              <a:t>Whitepaper Logistik im Jahr 2020.</a:t>
            </a:r>
            <a:r>
              <a:rPr lang="de-DE" sz="1500" dirty="0"/>
              <a:t> Bod Homburg: </a:t>
            </a:r>
            <a:r>
              <a:rPr lang="de-DE" sz="1500" dirty="0" err="1"/>
              <a:t>Kewill</a:t>
            </a:r>
            <a:r>
              <a:rPr lang="de-DE" sz="1500" dirty="0"/>
              <a:t>.</a:t>
            </a:r>
            <a:endParaRPr lang="de-AT" sz="1500" dirty="0"/>
          </a:p>
          <a:p>
            <a:r>
              <a:rPr lang="de-AT" sz="1500" dirty="0"/>
              <a:t>Europäische </a:t>
            </a:r>
            <a:r>
              <a:rPr lang="de-AT" sz="1500" dirty="0" err="1"/>
              <a:t>Kommissione</a:t>
            </a:r>
            <a:r>
              <a:rPr lang="de-AT" sz="1500" dirty="0"/>
              <a:t> (2025): https://commission.europa.eu/strategy-and-policy/priorities-2019-2024/european-green-deal_de; Abruf 05.02.2025</a:t>
            </a:r>
          </a:p>
          <a:p>
            <a:r>
              <a:rPr lang="en-US" sz="1500" dirty="0"/>
              <a:t>European Commission (2023): Sustainable &amp; Smart Mobility Strategy, In: https://transport.ec.europa.eu/transport-themes/mobility-strategy_en; </a:t>
            </a:r>
            <a:r>
              <a:rPr lang="en-US" sz="1500" dirty="0" err="1"/>
              <a:t>Abruf</a:t>
            </a:r>
            <a:r>
              <a:rPr lang="en-US" sz="1500" dirty="0"/>
              <a:t> 05.02.2025; S.10</a:t>
            </a:r>
            <a:endParaRPr lang="de-AT" sz="1500" dirty="0"/>
          </a:p>
          <a:p>
            <a:r>
              <a:rPr lang="en-US" sz="1500" dirty="0"/>
              <a:t>Eurostat (2024): Modal split of inland freight transport: https://ec.europa.eu/eurostat/databrowser/view/tran_hv_frmod/default/table?lang=en&amp;category=tran.tran_hv_ms; </a:t>
            </a:r>
            <a:r>
              <a:rPr lang="en-US" sz="1500" dirty="0" err="1"/>
              <a:t>Abruf</a:t>
            </a:r>
            <a:r>
              <a:rPr lang="en-US" sz="1500" dirty="0"/>
              <a:t> 28.04.2026</a:t>
            </a:r>
            <a:endParaRPr lang="de-AT" sz="1500" dirty="0"/>
          </a:p>
          <a:p>
            <a:pPr marL="0" indent="0">
              <a:buNone/>
            </a:pPr>
            <a:endParaRPr lang="de-AT" sz="1200" dirty="0"/>
          </a:p>
        </p:txBody>
      </p:sp>
      <p:sp>
        <p:nvSpPr>
          <p:cNvPr id="23" name="Datumsplatzhalter 22">
            <a:extLst>
              <a:ext uri="{FF2B5EF4-FFF2-40B4-BE49-F238E27FC236}">
                <a16:creationId xmlns:a16="http://schemas.microsoft.com/office/drawing/2014/main" id="{59C20D7E-2D52-DDE9-69A8-B53FD9B3106F}"/>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292C940D-F0D8-588D-E961-ADF1D924FBC5}"/>
              </a:ext>
            </a:extLst>
          </p:cNvPr>
          <p:cNvSpPr>
            <a:spLocks noGrp="1"/>
          </p:cNvSpPr>
          <p:nvPr>
            <p:ph type="sldNum" sz="quarter" idx="12"/>
          </p:nvPr>
        </p:nvSpPr>
        <p:spPr/>
        <p:txBody>
          <a:bodyPr/>
          <a:lstStyle/>
          <a:p>
            <a:fld id="{0AF89F37-6AD9-4F74-BC17-19E39A25D257}" type="slidenum">
              <a:rPr lang="de-AT" smtClean="0"/>
              <a:t>44</a:t>
            </a:fld>
            <a:endParaRPr lang="de-AT"/>
          </a:p>
        </p:txBody>
      </p:sp>
      <p:sp>
        <p:nvSpPr>
          <p:cNvPr id="2" name="Fußzeilenplatzhalter 2">
            <a:extLst>
              <a:ext uri="{FF2B5EF4-FFF2-40B4-BE49-F238E27FC236}">
                <a16:creationId xmlns:a16="http://schemas.microsoft.com/office/drawing/2014/main" id="{DECEBE01-AA14-48FF-38C0-9F2161962829}"/>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4223318218"/>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D3503-06E3-C6DD-045D-27E870D0629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FCF0016-3DCC-B385-3BE1-5B08928844A7}"/>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1C4796A3-978E-721F-8963-53A5C3DD6643}"/>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0CF62898-908F-EFDD-3032-6A37261E2B9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E71791C-9697-2CAC-AF91-AA6F3176742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C596F41-ED85-43D4-D6BE-62561210EC8E}"/>
              </a:ext>
            </a:extLst>
          </p:cNvPr>
          <p:cNvSpPr>
            <a:spLocks noGrp="1"/>
          </p:cNvSpPr>
          <p:nvPr>
            <p:ph type="title"/>
          </p:nvPr>
        </p:nvSpPr>
        <p:spPr/>
        <p:txBody>
          <a:bodyPr/>
          <a:lstStyle/>
          <a:p>
            <a:r>
              <a:rPr lang="de-AT"/>
              <a:t>Quellenverzeichnis II</a:t>
            </a:r>
          </a:p>
        </p:txBody>
      </p:sp>
      <p:sp>
        <p:nvSpPr>
          <p:cNvPr id="24" name="Inhaltsplatzhalter 23">
            <a:extLst>
              <a:ext uri="{FF2B5EF4-FFF2-40B4-BE49-F238E27FC236}">
                <a16:creationId xmlns:a16="http://schemas.microsoft.com/office/drawing/2014/main" id="{83D4E144-4FD6-6E60-B885-F08B7616F0C5}"/>
              </a:ext>
            </a:extLst>
          </p:cNvPr>
          <p:cNvSpPr>
            <a:spLocks noGrp="1"/>
          </p:cNvSpPr>
          <p:nvPr>
            <p:ph idx="1"/>
          </p:nvPr>
        </p:nvSpPr>
        <p:spPr>
          <a:xfrm>
            <a:off x="592538" y="1219200"/>
            <a:ext cx="10954420" cy="4957763"/>
          </a:xfrm>
        </p:spPr>
        <p:txBody>
          <a:bodyPr/>
          <a:lstStyle/>
          <a:p>
            <a:r>
              <a:rPr lang="de-AT" sz="1500" dirty="0"/>
              <a:t>Eurostat (2025): https://ec.europa.eu/eurostat/statistics-explained/index.php?title=Glossary:Transport_mode/de; Abruf 27.02.2025</a:t>
            </a:r>
          </a:p>
          <a:p>
            <a:r>
              <a:rPr lang="de-AT" sz="1500" dirty="0"/>
              <a:t>Eurostat (2025): https://ec.europa.eu/eurostat/statistics-explained/index.php?title=Characteristics_of_the_railway_network_in_Europe; Abruf 06.03.2025</a:t>
            </a:r>
          </a:p>
          <a:p>
            <a:r>
              <a:rPr lang="de-AT" sz="1500" dirty="0" err="1"/>
              <a:t>Gronalt</a:t>
            </a:r>
            <a:r>
              <a:rPr lang="de-AT" sz="1500" dirty="0"/>
              <a:t>, M. / Höfler, L. / </a:t>
            </a:r>
            <a:r>
              <a:rPr lang="de-AT" sz="1500" dirty="0" err="1"/>
              <a:t>Humpl</a:t>
            </a:r>
            <a:r>
              <a:rPr lang="de-AT" sz="1500" dirty="0"/>
              <a:t>, D. / Käfer, A. / </a:t>
            </a:r>
            <a:r>
              <a:rPr lang="de-AT" sz="1500" dirty="0" err="1"/>
              <a:t>Pehersdorfer</a:t>
            </a:r>
            <a:r>
              <a:rPr lang="de-AT" sz="1500" dirty="0"/>
              <a:t>, H. / </a:t>
            </a:r>
            <a:r>
              <a:rPr lang="de-AT" sz="1500" dirty="0" err="1"/>
              <a:t>Posset</a:t>
            </a:r>
            <a:r>
              <a:rPr lang="de-AT" sz="1500" dirty="0"/>
              <a:t>, M. / </a:t>
            </a:r>
            <a:r>
              <a:rPr lang="de-AT" sz="1500" dirty="0" err="1"/>
              <a:t>Pfripfl</a:t>
            </a:r>
            <a:r>
              <a:rPr lang="de-AT" sz="1500" dirty="0"/>
              <a:t>, H. / Starkl, F. (2010): Handbuch Intermodaler Verkehr</a:t>
            </a:r>
          </a:p>
          <a:p>
            <a:r>
              <a:rPr lang="de-AT" sz="1500" dirty="0"/>
              <a:t>Heinzelmann, Christoph / Bödefeld, Jörg / Duric, </a:t>
            </a:r>
            <a:r>
              <a:rPr lang="de-AT" sz="1500" dirty="0" err="1"/>
              <a:t>Zorana</a:t>
            </a:r>
            <a:r>
              <a:rPr lang="de-AT" sz="1500" dirty="0"/>
              <a:t> (2020): Digitalisierung im Verkehrswasserbau. Bautechnik, 97; In: https://doi.org/10.1002/bate.202000029; S. 441-444</a:t>
            </a:r>
          </a:p>
          <a:p>
            <a:r>
              <a:rPr lang="de-AT" sz="1500" dirty="0"/>
              <a:t>Institute </a:t>
            </a:r>
            <a:r>
              <a:rPr lang="de-AT" sz="1500" dirty="0" err="1"/>
              <a:t>for</a:t>
            </a:r>
            <a:r>
              <a:rPr lang="de-AT" sz="1500" dirty="0"/>
              <a:t> Transport Studies, Universität Leeds, Vereinigtes Königreich (2010): Die Zukunft der Nachhaltigkeit in Güterverkehr und Logistik; S. 22-23; Online: https://www.europarl.europa.eu/RegData/etudes/IDAN/2010/431578/IPOL-TRAN_NT(2010)431578_DE.pdf; Abruf 28.04.2026</a:t>
            </a:r>
          </a:p>
          <a:p>
            <a:r>
              <a:rPr lang="de-AT" sz="1500" dirty="0"/>
              <a:t>Kille, Christian/ Schmidt, Norbert (2008): Wirtschaftliche Rahmenbedingungen des Güterverkehrs. Studie zum Vergleich der Verkehrsträger im Rahmen des Logistikprozesses in Deutschland, S.53; Online: http://www.scs.fraunhofer.de/content/dam/scs/de/dokumente/studien/Wirtschaftliche_Rahmenbedingungen_des_Gueterverkehrs.pdf; Abruf 04.02.2025</a:t>
            </a:r>
          </a:p>
          <a:p>
            <a:r>
              <a:rPr lang="de-AT" sz="1500" dirty="0"/>
              <a:t>Koch, Susanne (2012): Logistik – Eine Einführung in Ökonomie und Nachhaltigkeit</a:t>
            </a:r>
          </a:p>
          <a:p>
            <a:r>
              <a:rPr lang="de-AT" sz="1500" dirty="0" err="1"/>
              <a:t>Muchna</a:t>
            </a:r>
            <a:r>
              <a:rPr lang="de-AT" sz="1500" dirty="0"/>
              <a:t>, Claus / Brandenburg, Hans/ Fottner, Johannes/ Gutermuth, Jens (2. Auflage 2021): Grundlagen der Logistik. Begriffe, Strukturen und Prozesse</a:t>
            </a:r>
          </a:p>
          <a:p>
            <a:r>
              <a:rPr lang="de-AT" sz="1500" dirty="0"/>
              <a:t>ÖBB (2026): https://infrastruktur.oebb.at/de/unternehmen/kundinnen-im-mittelpunkt/schwerpunkt-puenktlichkeit; Abruf 30.04.2026</a:t>
            </a:r>
          </a:p>
          <a:p>
            <a:pPr marL="0" indent="0">
              <a:buNone/>
            </a:pPr>
            <a:endParaRPr lang="de-AT" sz="1200" dirty="0"/>
          </a:p>
        </p:txBody>
      </p:sp>
      <p:sp>
        <p:nvSpPr>
          <p:cNvPr id="23" name="Datumsplatzhalter 22">
            <a:extLst>
              <a:ext uri="{FF2B5EF4-FFF2-40B4-BE49-F238E27FC236}">
                <a16:creationId xmlns:a16="http://schemas.microsoft.com/office/drawing/2014/main" id="{7C0964C9-0FF0-F897-9B7F-7F5433BDE1FC}"/>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E1358171-56A7-0CFD-9D7C-8C0CB8E87E84}"/>
              </a:ext>
            </a:extLst>
          </p:cNvPr>
          <p:cNvSpPr>
            <a:spLocks noGrp="1"/>
          </p:cNvSpPr>
          <p:nvPr>
            <p:ph type="sldNum" sz="quarter" idx="12"/>
          </p:nvPr>
        </p:nvSpPr>
        <p:spPr/>
        <p:txBody>
          <a:bodyPr/>
          <a:lstStyle/>
          <a:p>
            <a:fld id="{0AF89F37-6AD9-4F74-BC17-19E39A25D257}" type="slidenum">
              <a:rPr lang="de-AT" smtClean="0"/>
              <a:t>45</a:t>
            </a:fld>
            <a:endParaRPr lang="de-AT"/>
          </a:p>
        </p:txBody>
      </p:sp>
      <p:sp>
        <p:nvSpPr>
          <p:cNvPr id="2" name="Fußzeilenplatzhalter 2">
            <a:extLst>
              <a:ext uri="{FF2B5EF4-FFF2-40B4-BE49-F238E27FC236}">
                <a16:creationId xmlns:a16="http://schemas.microsoft.com/office/drawing/2014/main" id="{5E2F917E-9CF9-A062-018F-2F17308A849F}"/>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584178454"/>
      </p:ext>
    </p:extLst>
  </p:cSld>
  <p:clrMapOvr>
    <a:masterClrMapping/>
  </p:clrMapOvr>
  <p:transition spd="slow">
    <p:push/>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55B61-0D32-4A21-D46C-BC33C97D6381}"/>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880055A2-F8B4-D990-1C7A-B68950EC75A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E2DFF7AD-31DD-78D0-A2A3-28F00653388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3D7354E-124D-88EA-6DD4-FC48D5A9FE5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18BB015-219C-0E30-4A49-6012D9DD6B2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56C59D8-056C-981D-685D-EC6FDE1630BE}"/>
              </a:ext>
            </a:extLst>
          </p:cNvPr>
          <p:cNvSpPr>
            <a:spLocks noGrp="1"/>
          </p:cNvSpPr>
          <p:nvPr>
            <p:ph type="title"/>
          </p:nvPr>
        </p:nvSpPr>
        <p:spPr/>
        <p:txBody>
          <a:bodyPr/>
          <a:lstStyle/>
          <a:p>
            <a:r>
              <a:rPr lang="de-AT"/>
              <a:t>Quellenverzeichnis III</a:t>
            </a:r>
          </a:p>
        </p:txBody>
      </p:sp>
      <p:sp>
        <p:nvSpPr>
          <p:cNvPr id="24" name="Inhaltsplatzhalter 23">
            <a:extLst>
              <a:ext uri="{FF2B5EF4-FFF2-40B4-BE49-F238E27FC236}">
                <a16:creationId xmlns:a16="http://schemas.microsoft.com/office/drawing/2014/main" id="{4CAEB0DF-41FD-B37A-D4AD-67F421DEC3DC}"/>
              </a:ext>
            </a:extLst>
          </p:cNvPr>
          <p:cNvSpPr>
            <a:spLocks noGrp="1"/>
          </p:cNvSpPr>
          <p:nvPr>
            <p:ph idx="1"/>
          </p:nvPr>
        </p:nvSpPr>
        <p:spPr>
          <a:xfrm>
            <a:off x="592538" y="1276870"/>
            <a:ext cx="10954420" cy="4881563"/>
          </a:xfrm>
        </p:spPr>
        <p:txBody>
          <a:bodyPr/>
          <a:lstStyle/>
          <a:p>
            <a:endParaRPr lang="de-AT" sz="1200" dirty="0"/>
          </a:p>
          <a:p>
            <a:r>
              <a:rPr lang="de-DE" sz="1500" dirty="0" err="1"/>
              <a:t>Posset</a:t>
            </a:r>
            <a:r>
              <a:rPr lang="de-DE" sz="1500" dirty="0"/>
              <a:t> et al. (2014): Intermodaler Verkehr Europa</a:t>
            </a:r>
            <a:endParaRPr lang="de-AT" sz="1500" dirty="0"/>
          </a:p>
          <a:p>
            <a:r>
              <a:rPr lang="de-AT" sz="1500" dirty="0"/>
              <a:t>Schienen-Control (2025): https://www.schienencontrol.gv.at/de/wettbewerbsregulierung/eisenbahnnetz-oesterreich.html, Abruf 28.01.2025</a:t>
            </a:r>
          </a:p>
          <a:p>
            <a:r>
              <a:rPr lang="de-AT" sz="1500" dirty="0"/>
              <a:t>SGKV – Studiengesellschaft für den Kombinierten Verkehr (2025): https://www.intermodal-info.com/terminals-im-kv/; Abruf 18.03.2025</a:t>
            </a:r>
          </a:p>
          <a:p>
            <a:r>
              <a:rPr lang="de-AT" sz="1500" dirty="0"/>
              <a:t>Verband deutscher Reeder (2016): https://www.reederverband.de/sites/default/files/publikationen/deutsche_seeschifffahrt/deutsche_seeschifffahrt_2016_-_umweltspecial.pdf; Abruf 18.03.2025</a:t>
            </a:r>
          </a:p>
          <a:p>
            <a:r>
              <a:rPr lang="de-AT" sz="1500" dirty="0" err="1"/>
              <a:t>Viadonau</a:t>
            </a:r>
            <a:r>
              <a:rPr lang="de-AT" sz="1500" dirty="0"/>
              <a:t> (2019): Handbuch der Donauschifffahrt</a:t>
            </a:r>
          </a:p>
          <a:p>
            <a:r>
              <a:rPr lang="de-AT" sz="1500" dirty="0" err="1"/>
              <a:t>Viadonau</a:t>
            </a:r>
            <a:r>
              <a:rPr lang="de-AT" sz="1500" dirty="0"/>
              <a:t> (2024): Jahresbericht der </a:t>
            </a:r>
            <a:r>
              <a:rPr lang="de-AT" sz="1500" dirty="0" err="1"/>
              <a:t>viadonau</a:t>
            </a:r>
            <a:r>
              <a:rPr lang="de-AT" sz="1500" dirty="0"/>
              <a:t> 2023</a:t>
            </a:r>
          </a:p>
          <a:p>
            <a:r>
              <a:rPr lang="de-AT" sz="1500" dirty="0" err="1"/>
              <a:t>Viadonau</a:t>
            </a:r>
            <a:r>
              <a:rPr lang="de-AT" sz="1500" dirty="0"/>
              <a:t> (2025): https://www.viadonau.org/wirtschaft/donaulogistik/high-heavy-transporte; Abruf 10.07.2025</a:t>
            </a:r>
          </a:p>
          <a:p>
            <a:pPr marL="0" indent="0">
              <a:buNone/>
            </a:pPr>
            <a:endParaRPr lang="de-AT" sz="1500" dirty="0"/>
          </a:p>
          <a:p>
            <a:pPr marL="0" indent="0">
              <a:buNone/>
            </a:pPr>
            <a:endParaRPr lang="de-AT" sz="1200" dirty="0"/>
          </a:p>
        </p:txBody>
      </p:sp>
      <p:sp>
        <p:nvSpPr>
          <p:cNvPr id="23" name="Datumsplatzhalter 22">
            <a:extLst>
              <a:ext uri="{FF2B5EF4-FFF2-40B4-BE49-F238E27FC236}">
                <a16:creationId xmlns:a16="http://schemas.microsoft.com/office/drawing/2014/main" id="{ACD408BE-C1BD-2BE4-48A0-9274743045E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EE6B8BE-2D0B-FECF-A8C5-BC90F238A99C}"/>
              </a:ext>
            </a:extLst>
          </p:cNvPr>
          <p:cNvSpPr>
            <a:spLocks noGrp="1"/>
          </p:cNvSpPr>
          <p:nvPr>
            <p:ph type="sldNum" sz="quarter" idx="12"/>
          </p:nvPr>
        </p:nvSpPr>
        <p:spPr/>
        <p:txBody>
          <a:bodyPr/>
          <a:lstStyle/>
          <a:p>
            <a:fld id="{0AF89F37-6AD9-4F74-BC17-19E39A25D257}" type="slidenum">
              <a:rPr lang="de-AT" smtClean="0"/>
              <a:t>46</a:t>
            </a:fld>
            <a:endParaRPr lang="de-AT"/>
          </a:p>
        </p:txBody>
      </p:sp>
      <p:sp>
        <p:nvSpPr>
          <p:cNvPr id="2" name="Fußzeilenplatzhalter 2">
            <a:extLst>
              <a:ext uri="{FF2B5EF4-FFF2-40B4-BE49-F238E27FC236}">
                <a16:creationId xmlns:a16="http://schemas.microsoft.com/office/drawing/2014/main" id="{C9901218-3304-1B0A-FEA1-1F226C4115C0}"/>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60879672"/>
      </p:ext>
    </p:extLst>
  </p:cSld>
  <p:clrMapOvr>
    <a:masterClrMapping/>
  </p:clrMapOvr>
  <p:transition spd="slow">
    <p:push/>
  </p:transition>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a:t>Verkehrsträger</a:t>
            </a:r>
            <a:br>
              <a:rPr lang="de-AT"/>
            </a:br>
            <a:endParaRPr lang="de-AT"/>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a:t>Nachhaltiger</a:t>
            </a:r>
            <a:br>
              <a:rPr lang="de-AT"/>
            </a:br>
            <a:r>
              <a:rPr lang="de-AT"/>
              <a:t>Güterverkehr</a:t>
            </a:r>
            <a:br>
              <a:rPr lang="de-AT"/>
            </a:br>
            <a:endParaRPr lang="de-AT"/>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a:t>Güterverkehr</a:t>
            </a:r>
          </a:p>
        </p:txBody>
      </p:sp>
    </p:spTree>
    <p:extLst>
      <p:ext uri="{BB962C8B-B14F-4D97-AF65-F5344CB8AC3E}">
        <p14:creationId xmlns:p14="http://schemas.microsoft.com/office/powerpoint/2010/main" val="66633013"/>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E815920-D3AD-4697-8C6E-394AC097943D}">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customXml/itemProps2.xml><?xml version="1.0" encoding="utf-8"?>
<ds:datastoreItem xmlns:ds="http://schemas.openxmlformats.org/officeDocument/2006/customXml" ds:itemID="{2684858E-2449-4937-8C63-DD7EF5E884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EB72645-50DB-44AF-ADE4-5C4EB7527D8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10230</Words>
  <Application>Microsoft Office PowerPoint</Application>
  <PresentationFormat>Breitbild</PresentationFormat>
  <Paragraphs>954</Paragraphs>
  <Slides>46</Slides>
  <Notes>37</Notes>
  <HiddenSlides>0</HiddenSlides>
  <MMClips>1</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46</vt:i4>
      </vt:variant>
    </vt:vector>
  </HeadingPairs>
  <TitlesOfParts>
    <vt:vector size="53" baseType="lpstr">
      <vt:lpstr>Arial</vt:lpstr>
      <vt:lpstr>Calibri</vt:lpstr>
      <vt:lpstr>Didact Gothic</vt:lpstr>
      <vt:lpstr>Oswald</vt:lpstr>
      <vt:lpstr>Söhne</vt:lpstr>
      <vt:lpstr>Wingdings</vt:lpstr>
      <vt:lpstr>Office</vt:lpstr>
      <vt:lpstr>Verkehr und Transport – Grundlagen und multimodale Ansätze </vt:lpstr>
      <vt:lpstr>Wie man am besten mit diesem Lehrmaterial arbeitet</vt:lpstr>
      <vt:lpstr>Lernziele und Zielgruppen</vt:lpstr>
      <vt:lpstr>Hast du dich schon einmal gefragt…?</vt:lpstr>
      <vt:lpstr>PowerPoint-Präsentation</vt:lpstr>
      <vt:lpstr>Verkehrsträger</vt:lpstr>
      <vt:lpstr>Verkehrsträgervergleich</vt:lpstr>
      <vt:lpstr>Verkehrsträgerquiz</vt:lpstr>
      <vt:lpstr>Verkehrsträger Straße</vt:lpstr>
      <vt:lpstr>Verkehrsträger Schiene</vt:lpstr>
      <vt:lpstr>Verkehrsträger Wasserstraße</vt:lpstr>
      <vt:lpstr>So sieht ein Binnenschiff aus:</vt:lpstr>
      <vt:lpstr>Güterverkehr in Österreich und Europa (Modal Split)</vt:lpstr>
      <vt:lpstr>Best Practice Wasserstraße: Niederlande</vt:lpstr>
      <vt:lpstr>Transportplanung mit der Logistify-App</vt:lpstr>
      <vt:lpstr>Externe Kosten des Verkehrs</vt:lpstr>
      <vt:lpstr>Externe Kosten des Verkehrs – Verkehrsträgervergleich</vt:lpstr>
      <vt:lpstr>Transportkapazität – Verkehrsträgervergleich</vt:lpstr>
      <vt:lpstr>Spezifischer Energieverbrauch – Verkehrsträgervergleich</vt:lpstr>
      <vt:lpstr>Multimodaler Verkehr </vt:lpstr>
      <vt:lpstr>Transportketten</vt:lpstr>
      <vt:lpstr>Multimodale Transporte</vt:lpstr>
      <vt:lpstr>Elemente des multimodalen Transports</vt:lpstr>
      <vt:lpstr>Terminals</vt:lpstr>
      <vt:lpstr>Terminals in Österreich</vt:lpstr>
      <vt:lpstr>Akteure im multimodalen Verkehr</vt:lpstr>
      <vt:lpstr>Transportplanung mit der Logistify-App</vt:lpstr>
      <vt:lpstr>Vorteile des multimodalen Verkehrs</vt:lpstr>
      <vt:lpstr>Verkehrsverlagerung im Güterverkehr</vt:lpstr>
      <vt:lpstr>Förderung des Multimodalen Transports</vt:lpstr>
      <vt:lpstr>Video „Intermodale Transportkette“</vt:lpstr>
      <vt:lpstr>Das Binnenschiff als Teil der Transportkette </vt:lpstr>
      <vt:lpstr>Bedeutung der Donauschifffahrt in Österreich</vt:lpstr>
      <vt:lpstr>Güterverkehr mit dem Binnenschiff</vt:lpstr>
      <vt:lpstr>High &amp; Heavy Transporte mit dem Binnenschiff</vt:lpstr>
      <vt:lpstr>High &amp; Heavy Transport</vt:lpstr>
      <vt:lpstr>Think-Pair-Share: Binnenschiff – unterschätzter Klimaschützer?</vt:lpstr>
      <vt:lpstr>Ökologische Herausforderungen in der Binnenschifffahrt </vt:lpstr>
      <vt:lpstr>Entwicklungstrends in der Binnenschifffahrt</vt:lpstr>
      <vt:lpstr>Expert:innenrunde zur Donau</vt:lpstr>
      <vt:lpstr>Danke für eure Aufmerksamkeit!</vt:lpstr>
      <vt:lpstr>Zusatzinformationen für Lehrkräfte</vt:lpstr>
      <vt:lpstr>Zusatzinformationen für Lehrkräfte</vt:lpstr>
      <vt:lpstr>Quellenverzeichnis I</vt:lpstr>
      <vt:lpstr>Quellenverzeichnis II</vt:lpstr>
      <vt:lpstr>Quellenverzeichnis III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2</cp:revision>
  <dcterms:created xsi:type="dcterms:W3CDTF">2025-05-07T05:53:33Z</dcterms:created>
  <dcterms:modified xsi:type="dcterms:W3CDTF">2026-05-07T08:05:18Z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