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2"/>
  </p:notesMasterIdLst>
  <p:handoutMasterIdLst>
    <p:handoutMasterId r:id="rId63"/>
  </p:handoutMasterIdLst>
  <p:sldIdLst>
    <p:sldId id="268" r:id="rId5"/>
    <p:sldId id="2338" r:id="rId6"/>
    <p:sldId id="281" r:id="rId7"/>
    <p:sldId id="282" r:id="rId8"/>
    <p:sldId id="269" r:id="rId9"/>
    <p:sldId id="270" r:id="rId10"/>
    <p:sldId id="276" r:id="rId11"/>
    <p:sldId id="283" r:id="rId12"/>
    <p:sldId id="284" r:id="rId13"/>
    <p:sldId id="285" r:id="rId14"/>
    <p:sldId id="286" r:id="rId15"/>
    <p:sldId id="287" r:id="rId16"/>
    <p:sldId id="288" r:id="rId17"/>
    <p:sldId id="2336" r:id="rId18"/>
    <p:sldId id="289" r:id="rId19"/>
    <p:sldId id="290" r:id="rId20"/>
    <p:sldId id="291" r:id="rId21"/>
    <p:sldId id="292" r:id="rId22"/>
    <p:sldId id="293" r:id="rId23"/>
    <p:sldId id="273" r:id="rId24"/>
    <p:sldId id="297" r:id="rId25"/>
    <p:sldId id="298" r:id="rId26"/>
    <p:sldId id="2337" r:id="rId27"/>
    <p:sldId id="259" r:id="rId28"/>
    <p:sldId id="299" r:id="rId29"/>
    <p:sldId id="300" r:id="rId30"/>
    <p:sldId id="301" r:id="rId31"/>
    <p:sldId id="302" r:id="rId32"/>
    <p:sldId id="304" r:id="rId33"/>
    <p:sldId id="279" r:id="rId34"/>
    <p:sldId id="305" r:id="rId35"/>
    <p:sldId id="260" r:id="rId36"/>
    <p:sldId id="277" r:id="rId37"/>
    <p:sldId id="306" r:id="rId38"/>
    <p:sldId id="307" r:id="rId39"/>
    <p:sldId id="308" r:id="rId40"/>
    <p:sldId id="294" r:id="rId41"/>
    <p:sldId id="309" r:id="rId42"/>
    <p:sldId id="311" r:id="rId43"/>
    <p:sldId id="310" r:id="rId44"/>
    <p:sldId id="312" r:id="rId45"/>
    <p:sldId id="295" r:id="rId46"/>
    <p:sldId id="313" r:id="rId47"/>
    <p:sldId id="315" r:id="rId48"/>
    <p:sldId id="314" r:id="rId49"/>
    <p:sldId id="316" r:id="rId50"/>
    <p:sldId id="317" r:id="rId51"/>
    <p:sldId id="318" r:id="rId52"/>
    <p:sldId id="319" r:id="rId53"/>
    <p:sldId id="321" r:id="rId54"/>
    <p:sldId id="320" r:id="rId55"/>
    <p:sldId id="322" r:id="rId56"/>
    <p:sldId id="2331" r:id="rId57"/>
    <p:sldId id="2332" r:id="rId58"/>
    <p:sldId id="2334" r:id="rId59"/>
    <p:sldId id="2333" r:id="rId60"/>
    <p:sldId id="2335" r:id="rId61"/>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Übersicht" id="{8F2D7CEC-BB83-4743-ADDB-39626032455D}">
          <p14:sldIdLst>
            <p14:sldId id="268"/>
            <p14:sldId id="2338"/>
            <p14:sldId id="281"/>
            <p14:sldId id="282"/>
            <p14:sldId id="269"/>
          </p14:sldIdLst>
        </p14:section>
        <p14:section name="Kapitel 1" id="{5BED0FB8-C8EB-41CB-AAE6-C3CEC6551B66}">
          <p14:sldIdLst>
            <p14:sldId id="270"/>
            <p14:sldId id="276"/>
            <p14:sldId id="283"/>
            <p14:sldId id="284"/>
            <p14:sldId id="285"/>
            <p14:sldId id="286"/>
            <p14:sldId id="287"/>
            <p14:sldId id="288"/>
            <p14:sldId id="2336"/>
            <p14:sldId id="289"/>
            <p14:sldId id="290"/>
            <p14:sldId id="291"/>
            <p14:sldId id="292"/>
            <p14:sldId id="293"/>
          </p14:sldIdLst>
        </p14:section>
        <p14:section name="Kapitel 2" id="{1DEC3E3E-6CA0-47FB-A34E-64AEC245635D}">
          <p14:sldIdLst>
            <p14:sldId id="273"/>
            <p14:sldId id="297"/>
            <p14:sldId id="298"/>
            <p14:sldId id="2337"/>
          </p14:sldIdLst>
        </p14:section>
        <p14:section name="Kapitel 3" id="{ED6ABA1D-A582-4099-A673-F59E89F377BD}">
          <p14:sldIdLst>
            <p14:sldId id="259"/>
            <p14:sldId id="299"/>
            <p14:sldId id="300"/>
            <p14:sldId id="301"/>
            <p14:sldId id="302"/>
            <p14:sldId id="304"/>
            <p14:sldId id="279"/>
            <p14:sldId id="305"/>
          </p14:sldIdLst>
        </p14:section>
        <p14:section name="Kapitel 4" id="{46884A32-CD38-49E1-A8D0-5ACD353D821E}">
          <p14:sldIdLst>
            <p14:sldId id="260"/>
            <p14:sldId id="277"/>
            <p14:sldId id="306"/>
            <p14:sldId id="307"/>
            <p14:sldId id="308"/>
          </p14:sldIdLst>
        </p14:section>
        <p14:section name="Kapitel 5" id="{990A9CD1-93C4-4484-B758-159CA0E7417B}">
          <p14:sldIdLst>
            <p14:sldId id="294"/>
            <p14:sldId id="309"/>
            <p14:sldId id="311"/>
            <p14:sldId id="310"/>
            <p14:sldId id="312"/>
          </p14:sldIdLst>
        </p14:section>
        <p14:section name="Kapitel 6" id="{7659FF47-2516-42DC-AD62-3922B52F1FE3}">
          <p14:sldIdLst>
            <p14:sldId id="295"/>
            <p14:sldId id="313"/>
            <p14:sldId id="315"/>
            <p14:sldId id="314"/>
            <p14:sldId id="316"/>
            <p14:sldId id="317"/>
            <p14:sldId id="318"/>
            <p14:sldId id="319"/>
            <p14:sldId id="321"/>
            <p14:sldId id="320"/>
            <p14:sldId id="322"/>
            <p14:sldId id="2331"/>
            <p14:sldId id="2332"/>
            <p14:sldId id="2334"/>
            <p14:sldId id="2333"/>
            <p14:sldId id="233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6496"/>
    <a:srgbClr val="2D4C71"/>
    <a:srgbClr val="5885BC"/>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4765AB-A208-4DB0-8F62-6F5A63FEA21F}" v="7" dt="2026-05-12T09:31:48.661"/>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5683" autoAdjust="0"/>
  </p:normalViewPr>
  <p:slideViewPr>
    <p:cSldViewPr snapToGrid="0">
      <p:cViewPr varScale="1">
        <p:scale>
          <a:sx n="66" d="100"/>
          <a:sy n="66" d="100"/>
        </p:scale>
        <p:origin x="1590" y="6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handoutMaster" Target="handoutMasters/handoutMaster1.xml"/><Relationship Id="rId68"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Section">
      <pc:chgData name="Pum Christina" userId="a82e7e0d-e68d-43fd-9ce2-ebf69d9ea0b4" providerId="ADAL" clId="{C74C004E-2192-4A0B-857F-355394A13FB5}" dt="2026-05-12T09:31:39.900" v="338" actId="14100"/>
      <pc:docMkLst>
        <pc:docMk/>
      </pc:docMkLst>
      <pc:sldChg chg="modSp mod">
        <pc:chgData name="Pum Christina" userId="a82e7e0d-e68d-43fd-9ce2-ebf69d9ea0b4" providerId="ADAL" clId="{C74C004E-2192-4A0B-857F-355394A13FB5}" dt="2026-05-07T07:39:04.248" v="168" actId="255"/>
        <pc:sldMkLst>
          <pc:docMk/>
          <pc:sldMk cId="325755558" sldId="281"/>
        </pc:sldMkLst>
        <pc:spChg chg="mod">
          <ac:chgData name="Pum Christina" userId="a82e7e0d-e68d-43fd-9ce2-ebf69d9ea0b4" providerId="ADAL" clId="{C74C004E-2192-4A0B-857F-355394A13FB5}" dt="2026-05-07T07:39:04.248" v="168" actId="255"/>
          <ac:spMkLst>
            <pc:docMk/>
            <pc:sldMk cId="325755558" sldId="281"/>
            <ac:spMk id="6" creationId="{E14C6707-2612-A9D5-ACEC-4EB44AC7C961}"/>
          </ac:spMkLst>
        </pc:spChg>
      </pc:sldChg>
      <pc:sldChg chg="modSp mod">
        <pc:chgData name="Pum Christina" userId="a82e7e0d-e68d-43fd-9ce2-ebf69d9ea0b4" providerId="ADAL" clId="{C74C004E-2192-4A0B-857F-355394A13FB5}" dt="2026-04-28T07:18:10.664" v="13" actId="5793"/>
        <pc:sldMkLst>
          <pc:docMk/>
          <pc:sldMk cId="1525373390" sldId="282"/>
        </pc:sldMkLst>
        <pc:spChg chg="mod">
          <ac:chgData name="Pum Christina" userId="a82e7e0d-e68d-43fd-9ce2-ebf69d9ea0b4" providerId="ADAL" clId="{C74C004E-2192-4A0B-857F-355394A13FB5}" dt="2026-04-28T07:18:10.664" v="13" actId="5793"/>
          <ac:spMkLst>
            <pc:docMk/>
            <pc:sldMk cId="1525373390" sldId="282"/>
            <ac:spMk id="6" creationId="{EFEA6F4C-B6E0-17A9-B248-D5B450D1A28F}"/>
          </ac:spMkLst>
        </pc:spChg>
      </pc:sldChg>
      <pc:sldChg chg="addSp delSp modSp mod delAnim modAnim">
        <pc:chgData name="Pum Christina" userId="a82e7e0d-e68d-43fd-9ce2-ebf69d9ea0b4" providerId="ADAL" clId="{C74C004E-2192-4A0B-857F-355394A13FB5}" dt="2026-05-11T06:34:46.059" v="326" actId="14100"/>
        <pc:sldMkLst>
          <pc:docMk/>
          <pc:sldMk cId="1152676350" sldId="315"/>
        </pc:sldMkLst>
        <pc:picChg chg="del">
          <ac:chgData name="Pum Christina" userId="a82e7e0d-e68d-43fd-9ce2-ebf69d9ea0b4" providerId="ADAL" clId="{C74C004E-2192-4A0B-857F-355394A13FB5}" dt="2026-05-11T06:34:17.504" v="322" actId="478"/>
          <ac:picMkLst>
            <pc:docMk/>
            <pc:sldMk cId="1152676350" sldId="315"/>
            <ac:picMk id="6" creationId="{E987206A-ED4B-179C-D13E-F9FFBE774BAA}"/>
          </ac:picMkLst>
        </pc:picChg>
        <pc:picChg chg="add mod">
          <ac:chgData name="Pum Christina" userId="a82e7e0d-e68d-43fd-9ce2-ebf69d9ea0b4" providerId="ADAL" clId="{C74C004E-2192-4A0B-857F-355394A13FB5}" dt="2026-05-11T06:34:46.059" v="326" actId="14100"/>
          <ac:picMkLst>
            <pc:docMk/>
            <pc:sldMk cId="1152676350" sldId="315"/>
            <ac:picMk id="7" creationId="{694A5371-CB45-2318-3573-0C5B6DEC4751}"/>
          </ac:picMkLst>
        </pc:picChg>
      </pc:sldChg>
      <pc:sldChg chg="addSp modSp mod modNotesTx">
        <pc:chgData name="Pum Christina" userId="a82e7e0d-e68d-43fd-9ce2-ebf69d9ea0b4" providerId="ADAL" clId="{C74C004E-2192-4A0B-857F-355394A13FB5}" dt="2026-05-12T08:30:58.815" v="328"/>
        <pc:sldMkLst>
          <pc:docMk/>
          <pc:sldMk cId="1789897130" sldId="321"/>
        </pc:sldMkLst>
        <pc:spChg chg="mod">
          <ac:chgData name="Pum Christina" userId="a82e7e0d-e68d-43fd-9ce2-ebf69d9ea0b4" providerId="ADAL" clId="{C74C004E-2192-4A0B-857F-355394A13FB5}" dt="2026-05-07T07:29:47.940" v="114" actId="14100"/>
          <ac:spMkLst>
            <pc:docMk/>
            <pc:sldMk cId="1789897130" sldId="321"/>
            <ac:spMk id="4" creationId="{E7D9FB3F-4829-8C96-DEFE-6498B4C26D73}"/>
          </ac:spMkLst>
        </pc:spChg>
        <pc:spChg chg="add mod">
          <ac:chgData name="Pum Christina" userId="a82e7e0d-e68d-43fd-9ce2-ebf69d9ea0b4" providerId="ADAL" clId="{C74C004E-2192-4A0B-857F-355394A13FB5}" dt="2026-05-07T07:29:41.758" v="112"/>
          <ac:spMkLst>
            <pc:docMk/>
            <pc:sldMk cId="1789897130" sldId="321"/>
            <ac:spMk id="7" creationId="{485BFFC5-7A29-722D-DD86-5B3FE4771316}"/>
          </ac:spMkLst>
        </pc:spChg>
        <pc:picChg chg="add mod">
          <ac:chgData name="Pum Christina" userId="a82e7e0d-e68d-43fd-9ce2-ebf69d9ea0b4" providerId="ADAL" clId="{C74C004E-2192-4A0B-857F-355394A13FB5}" dt="2026-05-12T08:30:58.815" v="328"/>
          <ac:picMkLst>
            <pc:docMk/>
            <pc:sldMk cId="1789897130" sldId="321"/>
            <ac:picMk id="6" creationId="{D3F35804-CE83-FE14-756F-A4B33FC6409C}"/>
          </ac:picMkLst>
        </pc:picChg>
      </pc:sldChg>
      <pc:sldChg chg="addSp delSp modSp new mod modNotesTx">
        <pc:chgData name="Pum Christina" userId="a82e7e0d-e68d-43fd-9ce2-ebf69d9ea0b4" providerId="ADAL" clId="{C74C004E-2192-4A0B-857F-355394A13FB5}" dt="2026-04-28T07:43:24.836" v="92" actId="14100"/>
        <pc:sldMkLst>
          <pc:docMk/>
          <pc:sldMk cId="2647900513" sldId="2336"/>
        </pc:sldMkLst>
        <pc:spChg chg="mod">
          <ac:chgData name="Pum Christina" userId="a82e7e0d-e68d-43fd-9ce2-ebf69d9ea0b4" providerId="ADAL" clId="{C74C004E-2192-4A0B-857F-355394A13FB5}" dt="2026-04-28T07:39:46.196" v="66" actId="20577"/>
          <ac:spMkLst>
            <pc:docMk/>
            <pc:sldMk cId="2647900513" sldId="2336"/>
            <ac:spMk id="3" creationId="{E3B75F80-3D33-76F1-DECF-5B69CA85FEA6}"/>
          </ac:spMkLst>
        </pc:spChg>
        <pc:spChg chg="mod">
          <ac:chgData name="Pum Christina" userId="a82e7e0d-e68d-43fd-9ce2-ebf69d9ea0b4" providerId="ADAL" clId="{C74C004E-2192-4A0B-857F-355394A13FB5}" dt="2026-04-28T07:41:58.792" v="84" actId="255"/>
          <ac:spMkLst>
            <pc:docMk/>
            <pc:sldMk cId="2647900513" sldId="2336"/>
            <ac:spMk id="4" creationId="{0D91A2BA-B894-79D1-CF55-5C71111AC8F5}"/>
          </ac:spMkLst>
        </pc:spChg>
        <pc:spChg chg="add mod">
          <ac:chgData name="Pum Christina" userId="a82e7e0d-e68d-43fd-9ce2-ebf69d9ea0b4" providerId="ADAL" clId="{C74C004E-2192-4A0B-857F-355394A13FB5}" dt="2026-04-28T07:39:32.163" v="17" actId="1076"/>
          <ac:spMkLst>
            <pc:docMk/>
            <pc:sldMk cId="2647900513" sldId="2336"/>
            <ac:spMk id="7" creationId="{EE959CD9-32B0-A8D4-2F11-DF29524D72FB}"/>
          </ac:spMkLst>
        </pc:spChg>
        <pc:picChg chg="add mod">
          <ac:chgData name="Pum Christina" userId="a82e7e0d-e68d-43fd-9ce2-ebf69d9ea0b4" providerId="ADAL" clId="{C74C004E-2192-4A0B-857F-355394A13FB5}" dt="2026-04-28T07:43:24.836" v="92" actId="14100"/>
          <ac:picMkLst>
            <pc:docMk/>
            <pc:sldMk cId="2647900513" sldId="2336"/>
            <ac:picMk id="9" creationId="{71785925-0B32-106B-F567-4B436F49663F}"/>
          </ac:picMkLst>
        </pc:picChg>
      </pc:sldChg>
      <pc:sldChg chg="addSp delSp modSp new mod modNotesTx">
        <pc:chgData name="Pum Christina" userId="a82e7e0d-e68d-43fd-9ce2-ebf69d9ea0b4" providerId="ADAL" clId="{C74C004E-2192-4A0B-857F-355394A13FB5}" dt="2026-05-11T06:28:15.004" v="321" actId="255"/>
        <pc:sldMkLst>
          <pc:docMk/>
          <pc:sldMk cId="3973669189" sldId="2337"/>
        </pc:sldMkLst>
        <pc:spChg chg="del">
          <ac:chgData name="Pum Christina" userId="a82e7e0d-e68d-43fd-9ce2-ebf69d9ea0b4" providerId="ADAL" clId="{C74C004E-2192-4A0B-857F-355394A13FB5}" dt="2026-05-11T06:26:37.600" v="172" actId="478"/>
          <ac:spMkLst>
            <pc:docMk/>
            <pc:sldMk cId="3973669189" sldId="2337"/>
            <ac:spMk id="2" creationId="{8BA28AEB-233D-CDED-A679-9F557EF5A879}"/>
          </ac:spMkLst>
        </pc:spChg>
        <pc:spChg chg="mod">
          <ac:chgData name="Pum Christina" userId="a82e7e0d-e68d-43fd-9ce2-ebf69d9ea0b4" providerId="ADAL" clId="{C74C004E-2192-4A0B-857F-355394A13FB5}" dt="2026-05-11T06:26:44.629" v="200" actId="20577"/>
          <ac:spMkLst>
            <pc:docMk/>
            <pc:sldMk cId="3973669189" sldId="2337"/>
            <ac:spMk id="3" creationId="{4352653B-C7BF-CD2F-D09C-16A28F8F894F}"/>
          </ac:spMkLst>
        </pc:spChg>
        <pc:spChg chg="mod">
          <ac:chgData name="Pum Christina" userId="a82e7e0d-e68d-43fd-9ce2-ebf69d9ea0b4" providerId="ADAL" clId="{C74C004E-2192-4A0B-857F-355394A13FB5}" dt="2026-05-11T06:28:15.004" v="321" actId="255"/>
          <ac:spMkLst>
            <pc:docMk/>
            <pc:sldMk cId="3973669189" sldId="2337"/>
            <ac:spMk id="4" creationId="{E7EB90A7-C163-F90F-C1A2-A8DE3398F63A}"/>
          </ac:spMkLst>
        </pc:spChg>
        <pc:spChg chg="add mod">
          <ac:chgData name="Pum Christina" userId="a82e7e0d-e68d-43fd-9ce2-ebf69d9ea0b4" providerId="ADAL" clId="{C74C004E-2192-4A0B-857F-355394A13FB5}" dt="2026-05-11T06:26:37.844" v="173"/>
          <ac:spMkLst>
            <pc:docMk/>
            <pc:sldMk cId="3973669189" sldId="2337"/>
            <ac:spMk id="6" creationId="{9B7D5D09-8645-7DBD-4EDD-0F7ABFE54F54}"/>
          </ac:spMkLst>
        </pc:spChg>
        <pc:picChg chg="add mod">
          <ac:chgData name="Pum Christina" userId="a82e7e0d-e68d-43fd-9ce2-ebf69d9ea0b4" providerId="ADAL" clId="{C74C004E-2192-4A0B-857F-355394A13FB5}" dt="2026-05-11T06:28:08.485" v="319" actId="1076"/>
          <ac:picMkLst>
            <pc:docMk/>
            <pc:sldMk cId="3973669189" sldId="2337"/>
            <ac:picMk id="8" creationId="{FD87D943-B5BB-352B-8222-8C6AB9759F6E}"/>
          </ac:picMkLst>
        </pc:picChg>
      </pc:sldChg>
      <pc:sldChg chg="new del">
        <pc:chgData name="Pum Christina" userId="a82e7e0d-e68d-43fd-9ce2-ebf69d9ea0b4" providerId="ADAL" clId="{C74C004E-2192-4A0B-857F-355394A13FB5}" dt="2026-05-12T09:31:14.115" v="330" actId="680"/>
        <pc:sldMkLst>
          <pc:docMk/>
          <pc:sldMk cId="2069677613" sldId="2338"/>
        </pc:sldMkLst>
      </pc:sldChg>
      <pc:sldChg chg="modSp new mod">
        <pc:chgData name="Pum Christina" userId="a82e7e0d-e68d-43fd-9ce2-ebf69d9ea0b4" providerId="ADAL" clId="{C74C004E-2192-4A0B-857F-355394A13FB5}" dt="2026-05-12T09:31:39.900" v="338" actId="14100"/>
        <pc:sldMkLst>
          <pc:docMk/>
          <pc:sldMk cId="2330520960" sldId="2338"/>
        </pc:sldMkLst>
        <pc:spChg chg="mod">
          <ac:chgData name="Pum Christina" userId="a82e7e0d-e68d-43fd-9ce2-ebf69d9ea0b4" providerId="ADAL" clId="{C74C004E-2192-4A0B-857F-355394A13FB5}" dt="2026-05-12T09:31:39.900" v="338" actId="14100"/>
          <ac:spMkLst>
            <pc:docMk/>
            <pc:sldMk cId="2330520960" sldId="2338"/>
            <ac:spMk id="3" creationId="{3A53E891-399C-A9DA-EEF5-A237D4FA2E86}"/>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de-AT" sz="1600">
                <a:solidFill>
                  <a:srgbClr val="2D4C71"/>
                </a:solidFill>
              </a:rPr>
              <a:t>Verteilung der CO₂-Emissionen weltweit nach Sektor 2023</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spPr>
            <a:ln>
              <a:noFill/>
            </a:ln>
          </c:spPr>
          <c:dPt>
            <c:idx val="0"/>
            <c:bubble3D val="0"/>
            <c:spPr>
              <a:solidFill>
                <a:schemeClr val="accent1"/>
              </a:solidFill>
              <a:ln w="19050">
                <a:noFill/>
              </a:ln>
              <a:effectLst/>
            </c:spPr>
            <c:extLst>
              <c:ext xmlns:c16="http://schemas.microsoft.com/office/drawing/2014/chart" uri="{C3380CC4-5D6E-409C-BE32-E72D297353CC}">
                <c16:uniqueId val="{00000001-D2CE-40C1-B701-10A975DB16EA}"/>
              </c:ext>
            </c:extLst>
          </c:dPt>
          <c:dPt>
            <c:idx val="1"/>
            <c:bubble3D val="0"/>
            <c:spPr>
              <a:solidFill>
                <a:schemeClr val="accent2"/>
              </a:solidFill>
              <a:ln w="19050">
                <a:noFill/>
              </a:ln>
              <a:effectLst/>
            </c:spPr>
            <c:extLst>
              <c:ext xmlns:c16="http://schemas.microsoft.com/office/drawing/2014/chart" uri="{C3380CC4-5D6E-409C-BE32-E72D297353CC}">
                <c16:uniqueId val="{00000003-D2CE-40C1-B701-10A975DB16EA}"/>
              </c:ext>
            </c:extLst>
          </c:dPt>
          <c:dPt>
            <c:idx val="2"/>
            <c:bubble3D val="0"/>
            <c:spPr>
              <a:solidFill>
                <a:schemeClr val="accent3"/>
              </a:solidFill>
              <a:ln w="19050">
                <a:noFill/>
              </a:ln>
              <a:effectLst/>
            </c:spPr>
            <c:extLst>
              <c:ext xmlns:c16="http://schemas.microsoft.com/office/drawing/2014/chart" uri="{C3380CC4-5D6E-409C-BE32-E72D297353CC}">
                <c16:uniqueId val="{00000005-D2CE-40C1-B701-10A975DB16EA}"/>
              </c:ext>
            </c:extLst>
          </c:dPt>
          <c:dPt>
            <c:idx val="3"/>
            <c:bubble3D val="0"/>
            <c:spPr>
              <a:solidFill>
                <a:schemeClr val="accent4"/>
              </a:solidFill>
              <a:ln w="19050">
                <a:noFill/>
              </a:ln>
              <a:effectLst/>
            </c:spPr>
            <c:extLst>
              <c:ext xmlns:c16="http://schemas.microsoft.com/office/drawing/2014/chart" uri="{C3380CC4-5D6E-409C-BE32-E72D297353CC}">
                <c16:uniqueId val="{00000007-D2CE-40C1-B701-10A975DB16EA}"/>
              </c:ext>
            </c:extLst>
          </c:dPt>
          <c:dPt>
            <c:idx val="4"/>
            <c:bubble3D val="0"/>
            <c:spPr>
              <a:solidFill>
                <a:schemeClr val="accent5"/>
              </a:solidFill>
              <a:ln w="19050">
                <a:noFill/>
              </a:ln>
              <a:effectLst/>
            </c:spPr>
            <c:extLst>
              <c:ext xmlns:c16="http://schemas.microsoft.com/office/drawing/2014/chart" uri="{C3380CC4-5D6E-409C-BE32-E72D297353CC}">
                <c16:uniqueId val="{00000009-D2CE-40C1-B701-10A975DB16EA}"/>
              </c:ext>
            </c:extLst>
          </c:dPt>
          <c:dPt>
            <c:idx val="5"/>
            <c:bubble3D val="0"/>
            <c:spPr>
              <a:solidFill>
                <a:schemeClr val="accent6"/>
              </a:solidFill>
              <a:ln w="19050">
                <a:noFill/>
              </a:ln>
              <a:effectLst/>
            </c:spPr>
            <c:extLst>
              <c:ext xmlns:c16="http://schemas.microsoft.com/office/drawing/2014/chart" uri="{C3380CC4-5D6E-409C-BE32-E72D297353CC}">
                <c16:uniqueId val="{0000000B-D2CE-40C1-B701-10A975DB16EA}"/>
              </c:ext>
            </c:extLst>
          </c:dPt>
          <c:dPt>
            <c:idx val="6"/>
            <c:bubble3D val="0"/>
            <c:spPr>
              <a:solidFill>
                <a:schemeClr val="accent1">
                  <a:lumMod val="60000"/>
                </a:schemeClr>
              </a:solidFill>
              <a:ln w="19050">
                <a:noFill/>
              </a:ln>
              <a:effectLst/>
            </c:spPr>
            <c:extLst>
              <c:ext xmlns:c16="http://schemas.microsoft.com/office/drawing/2014/chart" uri="{C3380CC4-5D6E-409C-BE32-E72D297353CC}">
                <c16:uniqueId val="{0000000D-D2CE-40C1-B701-10A975DB16EA}"/>
              </c:ext>
            </c:extLst>
          </c:dPt>
          <c:dLbls>
            <c:dLbl>
              <c:idx val="0"/>
              <c:layout>
                <c:manualLayout>
                  <c:x val="-0.19568820332663311"/>
                  <c:y val="7.7848414006735131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D2CE-40C1-B701-10A975DB16EA}"/>
                </c:ext>
              </c:extLst>
            </c:dLbl>
            <c:dLbl>
              <c:idx val="1"/>
              <c:layout>
                <c:manualLayout>
                  <c:x val="-2.7345129018092478E-2"/>
                  <c:y val="-0.17034738629804796"/>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D2CE-40C1-B701-10A975DB16EA}"/>
                </c:ext>
              </c:extLst>
            </c:dLbl>
            <c:dLbl>
              <c:idx val="6"/>
              <c:layout>
                <c:manualLayout>
                  <c:x val="0.21874431321084864"/>
                  <c:y val="3.3877952755905515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D2CE-40C1-B701-10A975DB16EA}"/>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Tabelle1!$A$1:$A$7</c:f>
              <c:strCache>
                <c:ptCount val="7"/>
                <c:pt idx="0">
                  <c:v>Energieindustrie </c:v>
                </c:pt>
                <c:pt idx="1">
                  <c:v>Transport</c:v>
                </c:pt>
                <c:pt idx="2">
                  <c:v>industrielle Verbrennung</c:v>
                </c:pt>
                <c:pt idx="3">
                  <c:v>Gebäude </c:v>
                </c:pt>
                <c:pt idx="4">
                  <c:v>Prozesse</c:v>
                </c:pt>
                <c:pt idx="5">
                  <c:v>Kraftstoffnutzung</c:v>
                </c:pt>
                <c:pt idx="6">
                  <c:v>andere Sektoren</c:v>
                </c:pt>
              </c:strCache>
            </c:strRef>
          </c:cat>
          <c:val>
            <c:numRef>
              <c:f>Tabelle1!$B$1:$B$7</c:f>
              <c:numCache>
                <c:formatCode>General</c:formatCode>
                <c:ptCount val="7"/>
                <c:pt idx="0">
                  <c:v>38.24</c:v>
                </c:pt>
                <c:pt idx="1">
                  <c:v>21.11</c:v>
                </c:pt>
                <c:pt idx="2">
                  <c:v>16.420000000000002</c:v>
                </c:pt>
                <c:pt idx="3">
                  <c:v>8.75</c:v>
                </c:pt>
                <c:pt idx="4">
                  <c:v>8.23</c:v>
                </c:pt>
                <c:pt idx="5">
                  <c:v>6.83</c:v>
                </c:pt>
                <c:pt idx="6">
                  <c:v>0.41</c:v>
                </c:pt>
              </c:numCache>
            </c:numRef>
          </c:val>
          <c:extLst>
            <c:ext xmlns:c16="http://schemas.microsoft.com/office/drawing/2014/chart" uri="{C3380CC4-5D6E-409C-BE32-E72D297353CC}">
              <c16:uniqueId val="{0000000E-D2CE-40C1-B701-10A975DB16EA}"/>
            </c:ext>
          </c:extLst>
        </c:ser>
        <c:dLbls>
          <c:showLegendKey val="0"/>
          <c:showVal val="0"/>
          <c:showCatName val="1"/>
          <c:showSerName val="0"/>
          <c:showPercent val="1"/>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r>
              <a:rPr lang="de-AT" sz="1600" b="0" cap="none" baseline="0"/>
              <a:t>Verteilung der Treibhausgasemissionen in der Europäischen Union (EU-27) im Jahr 2023 nach Sektoren</a:t>
            </a:r>
          </a:p>
        </c:rich>
      </c:tx>
      <c:layout>
        <c:manualLayout>
          <c:xMode val="edge"/>
          <c:yMode val="edge"/>
          <c:x val="0.15131474664271133"/>
          <c:y val="0"/>
        </c:manualLayout>
      </c:layout>
      <c:overlay val="0"/>
      <c:spPr>
        <a:noFill/>
        <a:ln>
          <a:noFill/>
        </a:ln>
        <a:effectLst/>
      </c:spPr>
      <c:txPr>
        <a:bodyPr rot="0" spcFirstLastPara="1" vertOverflow="ellipsis" vert="horz" wrap="square" anchor="ctr" anchorCtr="1"/>
        <a:lstStyle/>
        <a:p>
          <a:pPr>
            <a:defRPr sz="1600" b="1" i="0" u="none" strike="noStrike" kern="1200" cap="all"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8167088987328289"/>
          <c:y val="0.17498666947750169"/>
          <c:w val="0.59846784324839464"/>
          <c:h val="0.75132700357800042"/>
        </c:manualLayout>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1BAB-4A60-B45C-016C77D81FAA}"/>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1BAB-4A60-B45C-016C77D81FAA}"/>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1BAB-4A60-B45C-016C77D81FAA}"/>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1BAB-4A60-B45C-016C77D81FAA}"/>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1BAB-4A60-B45C-016C77D81FAA}"/>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1BAB-4A60-B45C-016C77D81FAA}"/>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D-1BAB-4A60-B45C-016C77D81FAA}"/>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F-1BAB-4A60-B45C-016C77D81FAA}"/>
              </c:ext>
            </c:extLst>
          </c:dPt>
          <c:dLbls>
            <c:dLbl>
              <c:idx val="0"/>
              <c:layout>
                <c:manualLayout>
                  <c:x val="-0.15461223911720665"/>
                  <c:y val="0.13219958403893356"/>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1-1BAB-4A60-B45C-016C77D81FAA}"/>
                </c:ext>
              </c:extLst>
            </c:dLbl>
            <c:dLbl>
              <c:idx val="1"/>
              <c:layout>
                <c:manualLayout>
                  <c:x val="-0.17663740326351965"/>
                  <c:y val="-0.14856457046271307"/>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3-1BAB-4A60-B45C-016C77D81FAA}"/>
                </c:ext>
              </c:extLst>
            </c:dLbl>
            <c:dLbl>
              <c:idx val="2"/>
              <c:layout>
                <c:manualLayout>
                  <c:x val="0.10863386673570805"/>
                  <c:y val="-0.1849558184378147"/>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layout>
                    <c:manualLayout>
                      <c:w val="0.11453448097511194"/>
                      <c:h val="9.8676459718614468E-2"/>
                    </c:manualLayout>
                  </c15:layout>
                </c:ext>
                <c:ext xmlns:c16="http://schemas.microsoft.com/office/drawing/2014/chart" uri="{C3380CC4-5D6E-409C-BE32-E72D297353CC}">
                  <c16:uniqueId val="{00000005-1BAB-4A60-B45C-016C77D81FAA}"/>
                </c:ext>
              </c:extLst>
            </c:dLbl>
            <c:dLbl>
              <c:idx val="3"/>
              <c:layout>
                <c:manualLayout>
                  <c:x val="0.17488228630128821"/>
                  <c:y val="-2.1906882713346034E-2"/>
                </c:manualLayout>
              </c:layout>
              <c:tx>
                <c:rich>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fld id="{7E4546A4-2B5B-4AC6-BC57-8BC5CCD58A0A}" type="CATEGORYNAME">
                      <a:rPr lang="en-US">
                        <a:solidFill>
                          <a:schemeClr val="bg1"/>
                        </a:solidFill>
                      </a:rPr>
                      <a:pPr>
                        <a:defRPr sz="900" b="0">
                          <a:solidFill>
                            <a:schemeClr val="tx1"/>
                          </a:solidFill>
                        </a:defRPr>
                      </a:pPr>
                      <a:t>[RUBRIKENNAME]</a:t>
                    </a:fld>
                    <a:r>
                      <a:rPr lang="en-US" baseline="0">
                        <a:solidFill>
                          <a:schemeClr val="bg1"/>
                        </a:solidFill>
                      </a:rPr>
                      <a:t>
</a:t>
                    </a:r>
                    <a:fld id="{4108F9D5-DBC5-4DEB-8189-8BBF4F8649A9}" type="PERCENTAGE">
                      <a:rPr lang="en-US" baseline="0">
                        <a:solidFill>
                          <a:schemeClr val="bg1"/>
                        </a:solidFill>
                      </a:rPr>
                      <a:pPr>
                        <a:defRPr sz="900" b="0">
                          <a:solidFill>
                            <a:schemeClr val="tx1"/>
                          </a:solidFill>
                        </a:defRPr>
                      </a:pPr>
                      <a:t>[PROZENTSATZ]</a:t>
                    </a:fld>
                    <a:endParaRPr lang="en-US" baseline="0">
                      <a:solidFill>
                        <a:schemeClr val="bg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7-1BAB-4A60-B45C-016C77D81FAA}"/>
                </c:ext>
              </c:extLst>
            </c:dLbl>
            <c:dLbl>
              <c:idx val="4"/>
              <c:layout>
                <c:manualLayout>
                  <c:x val="0.13365982074441282"/>
                  <c:y val="9.2323175753397241E-2"/>
                </c:manualLayout>
              </c:layout>
              <c:tx>
                <c:rich>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fld id="{ADE2EC46-869A-4790-A027-F732130321FA}" type="CATEGORYNAME">
                      <a:rPr lang="en-US">
                        <a:solidFill>
                          <a:schemeClr val="bg1"/>
                        </a:solidFill>
                      </a:rPr>
                      <a:pPr>
                        <a:defRPr sz="900" b="0">
                          <a:solidFill>
                            <a:schemeClr val="tx1"/>
                          </a:solidFill>
                        </a:defRPr>
                      </a:pPr>
                      <a:t>[RUBRIKENNAME]</a:t>
                    </a:fld>
                    <a:r>
                      <a:rPr lang="en-US" baseline="0">
                        <a:solidFill>
                          <a:schemeClr val="bg1"/>
                        </a:solidFill>
                      </a:rPr>
                      <a:t>
</a:t>
                    </a:r>
                    <a:fld id="{CFD1CDF7-35E8-4948-BD30-89E70E5E98F2}" type="PERCENTAGE">
                      <a:rPr lang="en-US" baseline="0">
                        <a:solidFill>
                          <a:schemeClr val="bg1"/>
                        </a:solidFill>
                      </a:rPr>
                      <a:pPr>
                        <a:defRPr sz="900" b="0">
                          <a:solidFill>
                            <a:schemeClr val="tx1"/>
                          </a:solidFill>
                        </a:defRPr>
                      </a:pPr>
                      <a:t>[PROZENTSATZ]</a:t>
                    </a:fld>
                    <a:endParaRPr lang="en-US" baseline="0">
                      <a:solidFill>
                        <a:schemeClr val="bg1"/>
                      </a:solidFill>
                    </a:endParaRPr>
                  </a:p>
                </c:rich>
              </c:tx>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en-US"/>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15:dlblFieldTable/>
                  <c15:showDataLabelsRange val="0"/>
                </c:ext>
                <c:ext xmlns:c16="http://schemas.microsoft.com/office/drawing/2014/chart" uri="{C3380CC4-5D6E-409C-BE32-E72D297353CC}">
                  <c16:uniqueId val="{00000009-1BAB-4A60-B45C-016C77D81FAA}"/>
                </c:ext>
              </c:extLst>
            </c:dLbl>
            <c:dLbl>
              <c:idx val="5"/>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B-1BAB-4A60-B45C-016C77D81FAA}"/>
                </c:ext>
              </c:extLst>
            </c:dLbl>
            <c:dLbl>
              <c:idx val="6"/>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bg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D-1BAB-4A60-B45C-016C77D81FAA}"/>
                </c:ext>
              </c:extLst>
            </c:dLbl>
            <c:dLbl>
              <c:idx val="7"/>
              <c:layout>
                <c:manualLayout>
                  <c:x val="0.18947537870202807"/>
                  <c:y val="3.2031667613384621E-2"/>
                </c:manualLayout>
              </c:layout>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extLst>
                <c:ext xmlns:c15="http://schemas.microsoft.com/office/drawing/2012/chart" uri="{CE6537A1-D6FC-4f65-9D91-7224C49458BB}">
                  <c15:spPr xmlns:c15="http://schemas.microsoft.com/office/drawing/2012/chart">
                    <a:prstGeom prst="wedgeRectCallout">
                      <a:avLst/>
                    </a:prstGeom>
                    <a:noFill/>
                    <a:ln>
                      <a:noFill/>
                    </a:ln>
                  </c15:spPr>
                </c:ext>
                <c:ext xmlns:c16="http://schemas.microsoft.com/office/drawing/2014/chart" uri="{C3380CC4-5D6E-409C-BE32-E72D297353CC}">
                  <c16:uniqueId val="{0000000F-1BAB-4A60-B45C-016C77D81FAA}"/>
                </c:ext>
              </c:extLst>
            </c:dLbl>
            <c:spPr>
              <a:noFill/>
              <a:ln>
                <a:noFill/>
              </a:ln>
              <a:effectLst/>
            </c:spPr>
            <c:txPr>
              <a:bodyPr rot="0" spcFirstLastPara="1" vertOverflow="clip" horzOverflow="clip" vert="horz" wrap="square" lIns="38100" tIns="19050" rIns="38100" bIns="19050" anchor="ctr" anchorCtr="1">
                <a:spAutoFit/>
              </a:bodyPr>
              <a:lstStyle/>
              <a:p>
                <a:pPr>
                  <a:defRPr sz="900" b="0" i="0" u="none" strike="noStrike" kern="1200" baseline="0">
                    <a:solidFill>
                      <a:schemeClr val="tx1"/>
                    </a:solidFill>
                    <a:latin typeface="+mn-lt"/>
                    <a:ea typeface="+mn-ea"/>
                    <a:cs typeface="+mn-cs"/>
                  </a:defRPr>
                </a:pPr>
                <a:endParaRPr lang="de-DE"/>
              </a:p>
            </c:txPr>
            <c:dLblPos val="bestFit"/>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Tabelle1!$A$1:$A$8</c:f>
              <c:strCache>
                <c:ptCount val="8"/>
                <c:pt idx="0">
                  <c:v>Inlandstransport</c:v>
                </c:pt>
                <c:pt idx="1">
                  <c:v>Energieversorgung</c:v>
                </c:pt>
                <c:pt idx="2">
                  <c:v>Industrie</c:v>
                </c:pt>
                <c:pt idx="3">
                  <c:v>Wohn- und Gewerbegebäude</c:v>
                </c:pt>
                <c:pt idx="4">
                  <c:v>Landwirtschaft</c:v>
                </c:pt>
                <c:pt idx="5">
                  <c:v>internationale Luftfahrt</c:v>
                </c:pt>
                <c:pt idx="6">
                  <c:v>Abfall</c:v>
                </c:pt>
                <c:pt idx="7">
                  <c:v>sonstige Verbrennung</c:v>
                </c:pt>
              </c:strCache>
            </c:strRef>
          </c:cat>
          <c:val>
            <c:numRef>
              <c:f>Tabelle1!$B$1:$B$8</c:f>
              <c:numCache>
                <c:formatCode>General</c:formatCode>
                <c:ptCount val="8"/>
                <c:pt idx="0">
                  <c:v>25.2</c:v>
                </c:pt>
                <c:pt idx="1">
                  <c:v>23.91</c:v>
                </c:pt>
                <c:pt idx="2">
                  <c:v>19.93</c:v>
                </c:pt>
                <c:pt idx="3">
                  <c:v>11.74</c:v>
                </c:pt>
                <c:pt idx="4">
                  <c:v>11.58</c:v>
                </c:pt>
                <c:pt idx="5">
                  <c:v>3.89</c:v>
                </c:pt>
                <c:pt idx="6">
                  <c:v>3.44</c:v>
                </c:pt>
                <c:pt idx="7">
                  <c:v>2.72</c:v>
                </c:pt>
              </c:numCache>
            </c:numRef>
          </c:val>
          <c:extLst>
            <c:ext xmlns:c16="http://schemas.microsoft.com/office/drawing/2014/chart" uri="{C3380CC4-5D6E-409C-BE32-E72D297353CC}">
              <c16:uniqueId val="{00000010-1BAB-4A60-B45C-016C77D81FAA}"/>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cs:styleClr val="auto"/>
    </cs:fontRef>
    <cs:defRPr sz="100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0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600"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Deutlich weniger CO2 als Diesel</a:t>
          </a:r>
        </a:p>
        <a:p>
          <a:r>
            <a:rPr lang="de-AT" sz="1800"/>
            <a:t>Nutzung in bestehenden Motoren möglich</a:t>
          </a:r>
        </a:p>
        <a:p>
          <a:r>
            <a:rPr lang="de-AT" sz="1800"/>
            <a:t>Geringere Investitionen als bei H2 oder Batterien</a:t>
          </a:r>
        </a:p>
        <a:p>
          <a:r>
            <a:rPr lang="de-AT" sz="1800"/>
            <a:t>Keine neue Infrastruktur nötig</a:t>
          </a:r>
        </a:p>
        <a:p>
          <a:r>
            <a:rPr lang="de-AT" sz="1800"/>
            <a:t>EU-Zulassungen bis 37% Mischung, </a:t>
          </a:r>
          <a:r>
            <a:rPr lang="de-AT" sz="1800" err="1"/>
            <a:t>ggf</a:t>
          </a:r>
          <a:r>
            <a:rPr lang="de-AT" sz="1800"/>
            <a:t> bis 100% bei Neumotoren</a:t>
          </a:r>
        </a:p>
        <a:p>
          <a:r>
            <a:rPr lang="de-AT" sz="1800"/>
            <a:t>Im Vergleich zu Wasserstoff oder Ammoniak derzeit günstiger und schneller einsetzbar</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Höhere Betriebskosten als Diesel </a:t>
          </a:r>
        </a:p>
        <a:p>
          <a:r>
            <a:rPr lang="de-AT" sz="1800"/>
            <a:t>Qualität schwankt je nach Rohstoff</a:t>
          </a:r>
        </a:p>
        <a:p>
          <a:r>
            <a:rPr lang="de-AT" sz="1800"/>
            <a:t>Nutzung von Nahrungsmitteln als Rohstoff kann soziale Konflikte verursachen</a:t>
          </a:r>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94228"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246322" custScaleY="98199" custLinFactNeighborX="-27887" custLinFactNeighborY="-4474">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53510" custLinFactNeighborX="78773" custLinFactNeighborY="-19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44240" custLinFactNeighborY="7334"/>
      <dgm:spPr/>
    </dgm:pt>
    <dgm:pt modelId="{A6BA400D-D1FB-49F6-9C9D-970AD6A050D0}" type="pres">
      <dgm:prSet presAssocID="{C61EEAEC-07BB-4AD4-801E-0E39EE96DA81}" presName="Minus" presStyleLbl="alignNode1" presStyleIdx="1" presStyleCnt="2" custScaleX="56148" custScaleY="53496" custLinFactX="100000" custLinFactNeighborX="168952" custLinFactNeighborY="25704"/>
      <dgm:spPr/>
    </dgm:pt>
    <dgm:pt modelId="{0EB72C34-5550-43BA-A92F-FF4E706F04DB}" type="pres">
      <dgm:prSet presAssocID="{C61EEAEC-07BB-4AD4-801E-0E39EE96DA81}" presName="Divider" presStyleLbl="parChTrans1D1" presStyleIdx="0" presStyleCnt="1" custLinFactX="78500000" custLinFactNeighborX="78558263" custLinFactNeighborY="5013"/>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Treibhausgasemissionen nahezu null bei grünem Methanol</a:t>
          </a:r>
        </a:p>
        <a:p>
          <a:r>
            <a:rPr lang="de-AT" sz="1800"/>
            <a:t>Einfache Speicherung/Handhabung (flüssig bei Umgebungstemperatur)</a:t>
          </a:r>
        </a:p>
        <a:p>
          <a:r>
            <a:rPr lang="de-AT" sz="1800"/>
            <a:t>Gute Verfügbarkeit</a:t>
          </a:r>
        </a:p>
        <a:p>
          <a:r>
            <a:rPr lang="de-AT" sz="1800"/>
            <a:t>Umrüstung bestehender Motoren mit überschaubarem Aufwand  möglich</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Teure Herstellungskosten, aber günstiger als Wasserstoff oder Ammoniak</a:t>
          </a:r>
        </a:p>
        <a:p>
          <a:r>
            <a:rPr lang="de-AT" sz="1800"/>
            <a:t>Der Umgang mit dem giftigen, brennbaren Stoff erfordert spezielle Sicherheitsvorkehrungen und Schulungen </a:t>
          </a:r>
        </a:p>
        <a:p>
          <a:r>
            <a:rPr lang="de-AT" sz="1800"/>
            <a:t>Produktionskapazitäten noch sehr gering</a:t>
          </a:r>
        </a:p>
        <a:p>
          <a:r>
            <a:rPr lang="de-AT" sz="1800"/>
            <a:t>Geringere Energiedichte als Diesel – größere Tanks notwendig</a:t>
          </a:r>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73546" custScaleY="107326" custLinFactNeighborX="-45364" custLinFactNeighborY="5581">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65060" custLinFactNeighborX="49720" custLinFactNeighborY="-303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2749548" custLinFactNeighborX="-2800000" custLinFactNeighborY="-5414"/>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Keine direkten Emissionen (CO2, Nox, PM)</a:t>
          </a:r>
        </a:p>
        <a:p>
          <a:r>
            <a:rPr lang="de-AT" sz="1800"/>
            <a:t>Geringerer Wartungsaufwand</a:t>
          </a:r>
        </a:p>
        <a:p>
          <a:r>
            <a:rPr lang="de-AT" sz="1800"/>
            <a:t>Nutzung vorhandener Stromnetze möglich</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Indirekte Emissionen möglich bei fossil erzeugtem Strom</a:t>
          </a:r>
        </a:p>
        <a:p>
          <a:r>
            <a:rPr lang="de-AT" sz="1800"/>
            <a:t>Höhere Investitionskosten</a:t>
          </a:r>
        </a:p>
        <a:p>
          <a:r>
            <a:rPr lang="de-AT" sz="1800"/>
            <a:t>Begrenzte Reichweite bei reiner Batterienutzung</a:t>
          </a:r>
        </a:p>
        <a:p>
          <a:r>
            <a:rPr lang="de-AT" sz="1800"/>
            <a:t>Ladeinfrastruktur muss ausgebaut werden</a:t>
          </a:r>
        </a:p>
        <a:p>
          <a:r>
            <a:rPr lang="de-AT" sz="1800"/>
            <a:t>Langstreckenbetrieb aktuell noch schwierig</a:t>
          </a:r>
        </a:p>
        <a:p>
          <a:r>
            <a:rPr lang="de-AT" sz="1800"/>
            <a:t>Umschulung von Personal erforderlich</a:t>
          </a:r>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73546" custScaleY="107326" custLinFactNeighborX="-45364" custLinFactNeighborY="5581">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75046" custLinFactNeighborX="49720" custLinFactNeighborY="-303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7600000" custLinFactNeighborX="-7695297" custLinFactNeighborY="2014"/>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Keine CO2- oder Nox Emissionen während des Betriebs, keine Feinstaubbelastung</a:t>
          </a:r>
        </a:p>
        <a:p>
          <a:r>
            <a:rPr lang="de-AT" sz="1800"/>
            <a:t>Kann vollständig aus erneuerbarem Strom stammen (grüner Wasserstoff)</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Großes Speichervolumen notwendig</a:t>
          </a:r>
        </a:p>
        <a:p>
          <a:r>
            <a:rPr lang="de-AT" sz="1800"/>
            <a:t>Teurer als Diesel</a:t>
          </a:r>
        </a:p>
        <a:p>
          <a:r>
            <a:rPr lang="de-AT" sz="1800"/>
            <a:t>Umschulung notwendig für Personal, Sicherheitsrisiken im Umgang mit H2</a:t>
          </a:r>
        </a:p>
        <a:p>
          <a:r>
            <a:rPr lang="de-AT" sz="1800"/>
            <a:t>Wirkungsgrad in der Produktion (Elektrolyse) begrenzt</a:t>
          </a:r>
        </a:p>
        <a:p>
          <a:r>
            <a:rPr lang="de-AT" sz="1800"/>
            <a:t>Hoher Aufwand für Bunkerstationen und Sicherheitstechnik</a:t>
          </a:r>
        </a:p>
        <a:p>
          <a:r>
            <a:rPr lang="de-AT" sz="1800"/>
            <a:t>Hohe Investitions- und Umbaukosten</a:t>
          </a:r>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14181" custScaleY="107326" custLinFactNeighborX="-78706" custLinFactNeighborY="518">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222367" custLinFactNeighborX="16016" custLinFactNeighborY="-669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114801300" custLinFactNeighborX="-114900000" custLinFactNeighborY="-3517"/>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Keine CO2- Emissionen während des Betriebs </a:t>
          </a:r>
        </a:p>
        <a:p>
          <a:r>
            <a:rPr lang="de-AT" sz="1800"/>
            <a:t>Erneuerbar möglich </a:t>
          </a:r>
        </a:p>
        <a:p>
          <a:endParaRPr lang="de-AT" sz="1800"/>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Fossil basiert noch viel verbreitet</a:t>
          </a:r>
        </a:p>
        <a:p>
          <a:r>
            <a:rPr lang="de-AT" sz="1800"/>
            <a:t>Produziert bei Verbrennung </a:t>
          </a:r>
          <a:r>
            <a:rPr lang="de-AT" sz="1800" err="1"/>
            <a:t>NOx</a:t>
          </a:r>
          <a:r>
            <a:rPr lang="de-AT" sz="1800"/>
            <a:t>, was durch Abgasnachbehandlung kontrolliert werden muss</a:t>
          </a:r>
        </a:p>
        <a:p>
          <a:r>
            <a:rPr lang="de-AT" sz="1800"/>
            <a:t>Kaum Infrastruktur im Binnenbereich</a:t>
          </a:r>
        </a:p>
        <a:p>
          <a:r>
            <a:rPr lang="de-AT" sz="1800"/>
            <a:t>Giftig, korrosiv → hohe Sicherheitsanforderungen, spezielle Schulungen und umfassende technische Anpassungen notwendig</a:t>
          </a:r>
        </a:p>
        <a:p>
          <a:r>
            <a:rPr lang="de-AT" sz="1800"/>
            <a:t>Derzeit fast doppelt so teuer wie Diesel</a:t>
          </a:r>
        </a:p>
        <a:p>
          <a:r>
            <a:rPr lang="de-AT" sz="1800"/>
            <a:t>Niedrigere Energiedichte → größere Tanks, reduzierte Ladekapazität</a:t>
          </a:r>
        </a:p>
        <a:p>
          <a:r>
            <a:rPr lang="de-AT" sz="1800"/>
            <a:t>Hohe Investitionen in neue Infrastruktur und Schiffsumrüstungen</a:t>
          </a:r>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87773" custScaleY="110085" custLinFactNeighborX="-689" custLinFactNeighborY="5365"/>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X="114181" custScaleY="107326" custLinFactNeighborX="-78706" custLinFactNeighborY="518">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262893" custLinFactNeighborX="10709" custLinFactNeighborY="-10855">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X="-100000" custLinFactNeighborX="-126377" custLinFactNeighborY="-16629"/>
      <dgm:spPr/>
    </dgm:pt>
    <dgm:pt modelId="{A6BA400D-D1FB-49F6-9C9D-970AD6A050D0}" type="pres">
      <dgm:prSet presAssocID="{C61EEAEC-07BB-4AD4-801E-0E39EE96DA81}" presName="Minus" presStyleLbl="alignNode1" presStyleIdx="1" presStyleCnt="2" custScaleX="56148" custScaleY="53496" custLinFactX="100000" custLinFactNeighborX="150322" custLinFactNeighborY="-18510"/>
      <dgm:spPr/>
    </dgm:pt>
    <dgm:pt modelId="{0EB72C34-5550-43BA-A92F-FF4E706F04DB}" type="pres">
      <dgm:prSet presAssocID="{C61EEAEC-07BB-4AD4-801E-0E39EE96DA81}" presName="Divider" presStyleLbl="parChTrans1D1" presStyleIdx="0" presStyleCnt="1" custLinFactX="-164466743" custLinFactNeighborX="-164500000" custLinFactNeighborY="-3517"/>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3288" y="589718"/>
          <a:ext cx="10096886" cy="2686538"/>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944369" y="677649"/>
          <a:ext cx="5946219" cy="22569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Deutlich weniger CO2 als Diesel</a:t>
          </a:r>
        </a:p>
        <a:p>
          <a:pPr marL="0" lvl="0" indent="0" algn="l" defTabSz="800100">
            <a:lnSpc>
              <a:spcPct val="90000"/>
            </a:lnSpc>
            <a:spcBef>
              <a:spcPct val="0"/>
            </a:spcBef>
            <a:spcAft>
              <a:spcPct val="35000"/>
            </a:spcAft>
            <a:buNone/>
          </a:pPr>
          <a:r>
            <a:rPr lang="de-AT" sz="1800" kern="1200"/>
            <a:t>Nutzung in bestehenden Motoren möglich</a:t>
          </a:r>
        </a:p>
        <a:p>
          <a:pPr marL="0" lvl="0" indent="0" algn="l" defTabSz="800100">
            <a:lnSpc>
              <a:spcPct val="90000"/>
            </a:lnSpc>
            <a:spcBef>
              <a:spcPct val="0"/>
            </a:spcBef>
            <a:spcAft>
              <a:spcPct val="35000"/>
            </a:spcAft>
            <a:buNone/>
          </a:pPr>
          <a:r>
            <a:rPr lang="de-AT" sz="1800" kern="1200"/>
            <a:t>Geringere Investitionen als bei H2 oder Batterien</a:t>
          </a:r>
        </a:p>
        <a:p>
          <a:pPr marL="0" lvl="0" indent="0" algn="l" defTabSz="800100">
            <a:lnSpc>
              <a:spcPct val="90000"/>
            </a:lnSpc>
            <a:spcBef>
              <a:spcPct val="0"/>
            </a:spcBef>
            <a:spcAft>
              <a:spcPct val="35000"/>
            </a:spcAft>
            <a:buNone/>
          </a:pPr>
          <a:r>
            <a:rPr lang="de-AT" sz="1800" kern="1200"/>
            <a:t>Keine neue Infrastruktur nötig</a:t>
          </a:r>
        </a:p>
        <a:p>
          <a:pPr marL="0" lvl="0" indent="0" algn="l" defTabSz="800100">
            <a:lnSpc>
              <a:spcPct val="90000"/>
            </a:lnSpc>
            <a:spcBef>
              <a:spcPct val="0"/>
            </a:spcBef>
            <a:spcAft>
              <a:spcPct val="35000"/>
            </a:spcAft>
            <a:buNone/>
          </a:pPr>
          <a:r>
            <a:rPr lang="de-AT" sz="1800" kern="1200"/>
            <a:t>EU-Zulassungen bis 37% Mischung, </a:t>
          </a:r>
          <a:r>
            <a:rPr lang="de-AT" sz="1800" kern="1200" err="1"/>
            <a:t>ggf</a:t>
          </a:r>
          <a:r>
            <a:rPr lang="de-AT" sz="1800" kern="1200"/>
            <a:t> bis 100% bei Neumotoren</a:t>
          </a:r>
        </a:p>
        <a:p>
          <a:pPr marL="0" lvl="0" indent="0" algn="l" defTabSz="800100">
            <a:lnSpc>
              <a:spcPct val="90000"/>
            </a:lnSpc>
            <a:spcBef>
              <a:spcPct val="0"/>
            </a:spcBef>
            <a:spcAft>
              <a:spcPct val="35000"/>
            </a:spcAft>
            <a:buNone/>
          </a:pPr>
          <a:r>
            <a:rPr lang="de-AT" sz="1800" kern="1200"/>
            <a:t>Im Vergleich zu Wasserstoff oder Ammoniak derzeit günstiger und schneller einsetzbar</a:t>
          </a:r>
        </a:p>
      </dsp:txBody>
      <dsp:txXfrm>
        <a:off x="944369" y="677649"/>
        <a:ext cx="5946219" cy="2256908"/>
      </dsp:txXfrm>
    </dsp:sp>
    <dsp:sp modelId="{CB4D8583-CF73-4C67-A2F4-FD98748CA327}">
      <dsp:nvSpPr>
        <dsp:cNvPr id="0" name=""/>
        <dsp:cNvSpPr/>
      </dsp:nvSpPr>
      <dsp:spPr>
        <a:xfrm>
          <a:off x="7107166" y="755366"/>
          <a:ext cx="3705735" cy="2298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Höhere Betriebskosten als Diesel </a:t>
          </a:r>
        </a:p>
        <a:p>
          <a:pPr marL="0" lvl="0" indent="0" algn="l" defTabSz="800100">
            <a:lnSpc>
              <a:spcPct val="90000"/>
            </a:lnSpc>
            <a:spcBef>
              <a:spcPct val="0"/>
            </a:spcBef>
            <a:spcAft>
              <a:spcPct val="35000"/>
            </a:spcAft>
            <a:buNone/>
          </a:pPr>
          <a:r>
            <a:rPr lang="de-AT" sz="1800" kern="1200"/>
            <a:t>Qualität schwankt je nach Rohstoff</a:t>
          </a:r>
        </a:p>
        <a:p>
          <a:pPr marL="0" lvl="0" indent="0" algn="l" defTabSz="800100">
            <a:lnSpc>
              <a:spcPct val="90000"/>
            </a:lnSpc>
            <a:spcBef>
              <a:spcPct val="0"/>
            </a:spcBef>
            <a:spcAft>
              <a:spcPct val="35000"/>
            </a:spcAft>
            <a:buNone/>
          </a:pPr>
          <a:r>
            <a:rPr lang="de-AT" sz="1800" kern="1200"/>
            <a:t>Nutzung von Nahrungsmitteln als Rohstoff kann soziale Konflikte verursachen</a:t>
          </a:r>
        </a:p>
      </dsp:txBody>
      <dsp:txXfrm>
        <a:off x="7107166" y="755366"/>
        <a:ext cx="3705735" cy="2298300"/>
      </dsp:txXfrm>
    </dsp:sp>
    <dsp:sp modelId="{5E31EE7C-0B73-4D78-B791-20AF35432774}">
      <dsp:nvSpPr>
        <dsp:cNvPr id="0" name=""/>
        <dsp:cNvSpPr/>
      </dsp:nvSpPr>
      <dsp:spPr>
        <a:xfrm>
          <a:off x="432290" y="218640"/>
          <a:ext cx="570347" cy="54340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90666" y="433646"/>
          <a:ext cx="536797" cy="175267"/>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6766012" y="874734"/>
          <a:ext cx="597" cy="219509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254575" y="760456"/>
          <a:ext cx="4327869"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Treibhausgasemissionen nahezu null bei grünem Methanol</a:t>
          </a:r>
        </a:p>
        <a:p>
          <a:pPr marL="0" lvl="0" indent="0" algn="l" defTabSz="800100">
            <a:lnSpc>
              <a:spcPct val="90000"/>
            </a:lnSpc>
            <a:spcBef>
              <a:spcPct val="0"/>
            </a:spcBef>
            <a:spcAft>
              <a:spcPct val="35000"/>
            </a:spcAft>
            <a:buNone/>
          </a:pPr>
          <a:r>
            <a:rPr lang="de-AT" sz="1800" kern="1200"/>
            <a:t>Einfache Speicherung/Handhabung (flüssig bei Umgebungstemperatur)</a:t>
          </a:r>
        </a:p>
        <a:p>
          <a:pPr marL="0" lvl="0" indent="0" algn="l" defTabSz="800100">
            <a:lnSpc>
              <a:spcPct val="90000"/>
            </a:lnSpc>
            <a:spcBef>
              <a:spcPct val="0"/>
            </a:spcBef>
            <a:spcAft>
              <a:spcPct val="35000"/>
            </a:spcAft>
            <a:buNone/>
          </a:pPr>
          <a:r>
            <a:rPr lang="de-AT" sz="1800" kern="1200"/>
            <a:t>Gute Verfügbarkeit</a:t>
          </a:r>
        </a:p>
        <a:p>
          <a:pPr marL="0" lvl="0" indent="0" algn="l" defTabSz="800100">
            <a:lnSpc>
              <a:spcPct val="90000"/>
            </a:lnSpc>
            <a:spcBef>
              <a:spcPct val="0"/>
            </a:spcBef>
            <a:spcAft>
              <a:spcPct val="35000"/>
            </a:spcAft>
            <a:buNone/>
          </a:pPr>
          <a:r>
            <a:rPr lang="de-AT" sz="1800" kern="1200"/>
            <a:t>Umrüstung bestehender Motoren mit überschaubarem Aufwand  möglich</a:t>
          </a:r>
        </a:p>
      </dsp:txBody>
      <dsp:txXfrm>
        <a:off x="1254575" y="760456"/>
        <a:ext cx="4327869" cy="2548200"/>
      </dsp:txXfrm>
    </dsp:sp>
    <dsp:sp modelId="{CB4D8583-CF73-4C67-A2F4-FD98748CA327}">
      <dsp:nvSpPr>
        <dsp:cNvPr id="0" name=""/>
        <dsp:cNvSpPr/>
      </dsp:nvSpPr>
      <dsp:spPr>
        <a:xfrm>
          <a:off x="6280922" y="642882"/>
          <a:ext cx="4116246"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Teure Herstellungskosten, aber günstiger als Wasserstoff oder Ammoniak</a:t>
          </a:r>
        </a:p>
        <a:p>
          <a:pPr marL="0" lvl="0" indent="0" algn="l" defTabSz="800100">
            <a:lnSpc>
              <a:spcPct val="90000"/>
            </a:lnSpc>
            <a:spcBef>
              <a:spcPct val="0"/>
            </a:spcBef>
            <a:spcAft>
              <a:spcPct val="35000"/>
            </a:spcAft>
            <a:buNone/>
          </a:pPr>
          <a:r>
            <a:rPr lang="de-AT" sz="1800" kern="1200"/>
            <a:t>Der Umgang mit dem giftigen, brennbaren Stoff erfordert spezielle Sicherheitsvorkehrungen und Schulungen </a:t>
          </a:r>
        </a:p>
        <a:p>
          <a:pPr marL="0" lvl="0" indent="0" algn="l" defTabSz="800100">
            <a:lnSpc>
              <a:spcPct val="90000"/>
            </a:lnSpc>
            <a:spcBef>
              <a:spcPct val="0"/>
            </a:spcBef>
            <a:spcAft>
              <a:spcPct val="35000"/>
            </a:spcAft>
            <a:buNone/>
          </a:pPr>
          <a:r>
            <a:rPr lang="de-AT" sz="1800" kern="1200"/>
            <a:t>Produktionskapazitäten noch sehr gering</a:t>
          </a:r>
        </a:p>
        <a:p>
          <a:pPr marL="0" lvl="0" indent="0" algn="l" defTabSz="800100">
            <a:lnSpc>
              <a:spcPct val="90000"/>
            </a:lnSpc>
            <a:spcBef>
              <a:spcPct val="0"/>
            </a:spcBef>
            <a:spcAft>
              <a:spcPct val="35000"/>
            </a:spcAft>
            <a:buNone/>
          </a:pPr>
          <a:r>
            <a:rPr lang="de-AT" sz="1800" kern="1200"/>
            <a:t>Geringere Energiedichte als Diesel – größere Tanks notwendig</a:t>
          </a:r>
        </a:p>
      </dsp:txBody>
      <dsp:txXfrm>
        <a:off x="6280922" y="642882"/>
        <a:ext cx="4116246"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793293" y="597224"/>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254575" y="760456"/>
          <a:ext cx="4327869"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Keine direkten Emissionen (CO2, Nox, PM)</a:t>
          </a:r>
        </a:p>
        <a:p>
          <a:pPr marL="0" lvl="0" indent="0" algn="l" defTabSz="800100">
            <a:lnSpc>
              <a:spcPct val="90000"/>
            </a:lnSpc>
            <a:spcBef>
              <a:spcPct val="0"/>
            </a:spcBef>
            <a:spcAft>
              <a:spcPct val="35000"/>
            </a:spcAft>
            <a:buNone/>
          </a:pPr>
          <a:r>
            <a:rPr lang="de-AT" sz="1800" kern="1200"/>
            <a:t>Geringerer Wartungsaufwand</a:t>
          </a:r>
        </a:p>
        <a:p>
          <a:pPr marL="0" lvl="0" indent="0" algn="l" defTabSz="800100">
            <a:lnSpc>
              <a:spcPct val="90000"/>
            </a:lnSpc>
            <a:spcBef>
              <a:spcPct val="0"/>
            </a:spcBef>
            <a:spcAft>
              <a:spcPct val="35000"/>
            </a:spcAft>
            <a:buNone/>
          </a:pPr>
          <a:r>
            <a:rPr lang="de-AT" sz="1800" kern="1200"/>
            <a:t>Nutzung vorhandener Stromnetze möglich</a:t>
          </a:r>
        </a:p>
      </dsp:txBody>
      <dsp:txXfrm>
        <a:off x="1254575" y="760456"/>
        <a:ext cx="4327869" cy="2548200"/>
      </dsp:txXfrm>
    </dsp:sp>
    <dsp:sp modelId="{CB4D8583-CF73-4C67-A2F4-FD98748CA327}">
      <dsp:nvSpPr>
        <dsp:cNvPr id="0" name=""/>
        <dsp:cNvSpPr/>
      </dsp:nvSpPr>
      <dsp:spPr>
        <a:xfrm>
          <a:off x="6156407" y="642882"/>
          <a:ext cx="4365275"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Indirekte Emissionen möglich bei fossil erzeugtem Strom</a:t>
          </a:r>
        </a:p>
        <a:p>
          <a:pPr marL="0" lvl="0" indent="0" algn="l" defTabSz="800100">
            <a:lnSpc>
              <a:spcPct val="90000"/>
            </a:lnSpc>
            <a:spcBef>
              <a:spcPct val="0"/>
            </a:spcBef>
            <a:spcAft>
              <a:spcPct val="35000"/>
            </a:spcAft>
            <a:buNone/>
          </a:pPr>
          <a:r>
            <a:rPr lang="de-AT" sz="1800" kern="1200"/>
            <a:t>Höhere Investitionskosten</a:t>
          </a:r>
        </a:p>
        <a:p>
          <a:pPr marL="0" lvl="0" indent="0" algn="l" defTabSz="800100">
            <a:lnSpc>
              <a:spcPct val="90000"/>
            </a:lnSpc>
            <a:spcBef>
              <a:spcPct val="0"/>
            </a:spcBef>
            <a:spcAft>
              <a:spcPct val="35000"/>
            </a:spcAft>
            <a:buNone/>
          </a:pPr>
          <a:r>
            <a:rPr lang="de-AT" sz="1800" kern="1200"/>
            <a:t>Begrenzte Reichweite bei reiner Batterienutzung</a:t>
          </a:r>
        </a:p>
        <a:p>
          <a:pPr marL="0" lvl="0" indent="0" algn="l" defTabSz="800100">
            <a:lnSpc>
              <a:spcPct val="90000"/>
            </a:lnSpc>
            <a:spcBef>
              <a:spcPct val="0"/>
            </a:spcBef>
            <a:spcAft>
              <a:spcPct val="35000"/>
            </a:spcAft>
            <a:buNone/>
          </a:pPr>
          <a:r>
            <a:rPr lang="de-AT" sz="1800" kern="1200"/>
            <a:t>Ladeinfrastruktur muss ausgebaut werden</a:t>
          </a:r>
        </a:p>
        <a:p>
          <a:pPr marL="0" lvl="0" indent="0" algn="l" defTabSz="800100">
            <a:lnSpc>
              <a:spcPct val="90000"/>
            </a:lnSpc>
            <a:spcBef>
              <a:spcPct val="0"/>
            </a:spcBef>
            <a:spcAft>
              <a:spcPct val="35000"/>
            </a:spcAft>
            <a:buNone/>
          </a:pPr>
          <a:r>
            <a:rPr lang="de-AT" sz="1800" kern="1200"/>
            <a:t>Langstreckenbetrieb aktuell noch schwierig</a:t>
          </a:r>
        </a:p>
        <a:p>
          <a:pPr marL="0" lvl="0" indent="0" algn="l" defTabSz="800100">
            <a:lnSpc>
              <a:spcPct val="90000"/>
            </a:lnSpc>
            <a:spcBef>
              <a:spcPct val="0"/>
            </a:spcBef>
            <a:spcAft>
              <a:spcPct val="35000"/>
            </a:spcAft>
            <a:buNone/>
          </a:pPr>
          <a:r>
            <a:rPr lang="de-AT" sz="1800" kern="1200"/>
            <a:t>Umschulung von Personal erforderlich</a:t>
          </a:r>
        </a:p>
      </dsp:txBody>
      <dsp:txXfrm>
        <a:off x="6156407" y="642882"/>
        <a:ext cx="4365275"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733135" y="765665"/>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48574" y="329326"/>
          <a:ext cx="10083946" cy="3055223"/>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163315" y="640247"/>
          <a:ext cx="2847431" cy="254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Keine CO2- oder Nox Emissionen während des Betriebs, keine Feinstaubbelastung</a:t>
          </a:r>
        </a:p>
        <a:p>
          <a:pPr marL="0" lvl="0" indent="0" algn="l" defTabSz="800100">
            <a:lnSpc>
              <a:spcPct val="90000"/>
            </a:lnSpc>
            <a:spcBef>
              <a:spcPct val="0"/>
            </a:spcBef>
            <a:spcAft>
              <a:spcPct val="35000"/>
            </a:spcAft>
            <a:buNone/>
          </a:pPr>
          <a:r>
            <a:rPr lang="de-AT" sz="1800" kern="1200"/>
            <a:t>Kann vollständig aus erneuerbarem Strom stammen (grüner Wasserstoff)</a:t>
          </a:r>
        </a:p>
      </dsp:txBody>
      <dsp:txXfrm>
        <a:off x="1163315" y="640247"/>
        <a:ext cx="2847431" cy="2548200"/>
      </dsp:txXfrm>
    </dsp:sp>
    <dsp:sp modelId="{CB4D8583-CF73-4C67-A2F4-FD98748CA327}">
      <dsp:nvSpPr>
        <dsp:cNvPr id="0" name=""/>
        <dsp:cNvSpPr/>
      </dsp:nvSpPr>
      <dsp:spPr>
        <a:xfrm>
          <a:off x="4725858" y="556032"/>
          <a:ext cx="5545361" cy="2374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Großes Speichervolumen notwendig</a:t>
          </a:r>
        </a:p>
        <a:p>
          <a:pPr marL="0" lvl="0" indent="0" algn="l" defTabSz="800100">
            <a:lnSpc>
              <a:spcPct val="90000"/>
            </a:lnSpc>
            <a:spcBef>
              <a:spcPct val="0"/>
            </a:spcBef>
            <a:spcAft>
              <a:spcPct val="35000"/>
            </a:spcAft>
            <a:buNone/>
          </a:pPr>
          <a:r>
            <a:rPr lang="de-AT" sz="1800" kern="1200"/>
            <a:t>Teurer als Diesel</a:t>
          </a:r>
        </a:p>
        <a:p>
          <a:pPr marL="0" lvl="0" indent="0" algn="l" defTabSz="800100">
            <a:lnSpc>
              <a:spcPct val="90000"/>
            </a:lnSpc>
            <a:spcBef>
              <a:spcPct val="0"/>
            </a:spcBef>
            <a:spcAft>
              <a:spcPct val="35000"/>
            </a:spcAft>
            <a:buNone/>
          </a:pPr>
          <a:r>
            <a:rPr lang="de-AT" sz="1800" kern="1200"/>
            <a:t>Umschulung notwendig für Personal, Sicherheitsrisiken im Umgang mit H2</a:t>
          </a:r>
        </a:p>
        <a:p>
          <a:pPr marL="0" lvl="0" indent="0" algn="l" defTabSz="800100">
            <a:lnSpc>
              <a:spcPct val="90000"/>
            </a:lnSpc>
            <a:spcBef>
              <a:spcPct val="0"/>
            </a:spcBef>
            <a:spcAft>
              <a:spcPct val="35000"/>
            </a:spcAft>
            <a:buNone/>
          </a:pPr>
          <a:r>
            <a:rPr lang="de-AT" sz="1800" kern="1200"/>
            <a:t>Wirkungsgrad in der Produktion (Elektrolyse) begrenzt</a:t>
          </a:r>
        </a:p>
        <a:p>
          <a:pPr marL="0" lvl="0" indent="0" algn="l" defTabSz="800100">
            <a:lnSpc>
              <a:spcPct val="90000"/>
            </a:lnSpc>
            <a:spcBef>
              <a:spcPct val="0"/>
            </a:spcBef>
            <a:spcAft>
              <a:spcPct val="35000"/>
            </a:spcAft>
            <a:buNone/>
          </a:pPr>
          <a:r>
            <a:rPr lang="de-AT" sz="1800" kern="1200"/>
            <a:t>Hoher Aufwand für Bunkerstationen und Sicherheitstechnik</a:t>
          </a:r>
        </a:p>
        <a:p>
          <a:pPr marL="0" lvl="0" indent="0" algn="l" defTabSz="800100">
            <a:lnSpc>
              <a:spcPct val="90000"/>
            </a:lnSpc>
            <a:spcBef>
              <a:spcPct val="0"/>
            </a:spcBef>
            <a:spcAft>
              <a:spcPct val="35000"/>
            </a:spcAft>
            <a:buNone/>
          </a:pPr>
          <a:r>
            <a:rPr lang="de-AT" sz="1800" kern="1200"/>
            <a:t>Hohe Investitions- und Umbaukosten</a:t>
          </a:r>
        </a:p>
        <a:p>
          <a:pPr marL="0" lvl="0" indent="0" algn="l" defTabSz="800100">
            <a:lnSpc>
              <a:spcPct val="90000"/>
            </a:lnSpc>
            <a:spcBef>
              <a:spcPct val="0"/>
            </a:spcBef>
            <a:spcAft>
              <a:spcPct val="35000"/>
            </a:spcAft>
            <a:buNone/>
          </a:pPr>
          <a:endParaRPr lang="de-AT" sz="1800" kern="1200"/>
        </a:p>
      </dsp:txBody>
      <dsp:txXfrm>
        <a:off x="4725858" y="556032"/>
        <a:ext cx="5545361" cy="2374261"/>
      </dsp:txXfrm>
    </dsp:sp>
    <dsp:sp modelId="{5E31EE7C-0B73-4D78-B791-20AF35432774}">
      <dsp:nvSpPr>
        <dsp:cNvPr id="0" name=""/>
        <dsp:cNvSpPr/>
      </dsp:nvSpPr>
      <dsp:spPr>
        <a:xfrm>
          <a:off x="441420" y="0"/>
          <a:ext cx="589198" cy="561368"/>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460790" y="228361"/>
          <a:ext cx="554539" cy="181059"/>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4409662" y="640241"/>
          <a:ext cx="617" cy="2267648"/>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609652" y="338334"/>
          <a:ext cx="10359768" cy="3138791"/>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035736" y="657759"/>
          <a:ext cx="2925316" cy="26178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Keine CO2- Emissionen während des Betriebs </a:t>
          </a:r>
        </a:p>
        <a:p>
          <a:pPr marL="0" lvl="0" indent="0" algn="l" defTabSz="800100">
            <a:lnSpc>
              <a:spcPct val="90000"/>
            </a:lnSpc>
            <a:spcBef>
              <a:spcPct val="0"/>
            </a:spcBef>
            <a:spcAft>
              <a:spcPct val="35000"/>
            </a:spcAft>
            <a:buNone/>
          </a:pPr>
          <a:r>
            <a:rPr lang="de-AT" sz="1800" kern="1200"/>
            <a:t>Erneuerbar möglich </a:t>
          </a:r>
        </a:p>
        <a:p>
          <a:pPr marL="0" lvl="0" indent="0" algn="l" defTabSz="800100">
            <a:lnSpc>
              <a:spcPct val="90000"/>
            </a:lnSpc>
            <a:spcBef>
              <a:spcPct val="0"/>
            </a:spcBef>
            <a:spcAft>
              <a:spcPct val="35000"/>
            </a:spcAft>
            <a:buNone/>
          </a:pPr>
          <a:endParaRPr lang="de-AT" sz="1800" kern="1200"/>
        </a:p>
      </dsp:txBody>
      <dsp:txXfrm>
        <a:off x="1035736" y="657759"/>
        <a:ext cx="2925316" cy="2617899"/>
      </dsp:txXfrm>
    </dsp:sp>
    <dsp:sp modelId="{CB4D8583-CF73-4C67-A2F4-FD98748CA327}">
      <dsp:nvSpPr>
        <dsp:cNvPr id="0" name=""/>
        <dsp:cNvSpPr/>
      </dsp:nvSpPr>
      <dsp:spPr>
        <a:xfrm>
          <a:off x="4040621" y="469697"/>
          <a:ext cx="6735316" cy="24392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Fossil basiert noch viel verbreitet</a:t>
          </a:r>
        </a:p>
        <a:p>
          <a:pPr marL="0" lvl="0" indent="0" algn="l" defTabSz="800100">
            <a:lnSpc>
              <a:spcPct val="90000"/>
            </a:lnSpc>
            <a:spcBef>
              <a:spcPct val="0"/>
            </a:spcBef>
            <a:spcAft>
              <a:spcPct val="35000"/>
            </a:spcAft>
            <a:buNone/>
          </a:pPr>
          <a:r>
            <a:rPr lang="de-AT" sz="1800" kern="1200"/>
            <a:t>Produziert bei Verbrennung </a:t>
          </a:r>
          <a:r>
            <a:rPr lang="de-AT" sz="1800" kern="1200" err="1"/>
            <a:t>NOx</a:t>
          </a:r>
          <a:r>
            <a:rPr lang="de-AT" sz="1800" kern="1200"/>
            <a:t>, was durch Abgasnachbehandlung kontrolliert werden muss</a:t>
          </a:r>
        </a:p>
        <a:p>
          <a:pPr marL="0" lvl="0" indent="0" algn="l" defTabSz="800100">
            <a:lnSpc>
              <a:spcPct val="90000"/>
            </a:lnSpc>
            <a:spcBef>
              <a:spcPct val="0"/>
            </a:spcBef>
            <a:spcAft>
              <a:spcPct val="35000"/>
            </a:spcAft>
            <a:buNone/>
          </a:pPr>
          <a:r>
            <a:rPr lang="de-AT" sz="1800" kern="1200"/>
            <a:t>Kaum Infrastruktur im Binnenbereich</a:t>
          </a:r>
        </a:p>
        <a:p>
          <a:pPr marL="0" lvl="0" indent="0" algn="l" defTabSz="800100">
            <a:lnSpc>
              <a:spcPct val="90000"/>
            </a:lnSpc>
            <a:spcBef>
              <a:spcPct val="0"/>
            </a:spcBef>
            <a:spcAft>
              <a:spcPct val="35000"/>
            </a:spcAft>
            <a:buNone/>
          </a:pPr>
          <a:r>
            <a:rPr lang="de-AT" sz="1800" kern="1200"/>
            <a:t>Giftig, korrosiv → hohe Sicherheitsanforderungen, spezielle Schulungen und umfassende technische Anpassungen notwendig</a:t>
          </a:r>
        </a:p>
        <a:p>
          <a:pPr marL="0" lvl="0" indent="0" algn="l" defTabSz="800100">
            <a:lnSpc>
              <a:spcPct val="90000"/>
            </a:lnSpc>
            <a:spcBef>
              <a:spcPct val="0"/>
            </a:spcBef>
            <a:spcAft>
              <a:spcPct val="35000"/>
            </a:spcAft>
            <a:buNone/>
          </a:pPr>
          <a:r>
            <a:rPr lang="de-AT" sz="1800" kern="1200"/>
            <a:t>Derzeit fast doppelt so teuer wie Diesel</a:t>
          </a:r>
        </a:p>
        <a:p>
          <a:pPr marL="0" lvl="0" indent="0" algn="l" defTabSz="800100">
            <a:lnSpc>
              <a:spcPct val="90000"/>
            </a:lnSpc>
            <a:spcBef>
              <a:spcPct val="0"/>
            </a:spcBef>
            <a:spcAft>
              <a:spcPct val="35000"/>
            </a:spcAft>
            <a:buNone/>
          </a:pPr>
          <a:r>
            <a:rPr lang="de-AT" sz="1800" kern="1200"/>
            <a:t>Niedrigere Energiedichte → größere Tanks, reduzierte Ladekapazität</a:t>
          </a:r>
        </a:p>
        <a:p>
          <a:pPr marL="0" lvl="0" indent="0" algn="l" defTabSz="800100">
            <a:lnSpc>
              <a:spcPct val="90000"/>
            </a:lnSpc>
            <a:spcBef>
              <a:spcPct val="0"/>
            </a:spcBef>
            <a:spcAft>
              <a:spcPct val="35000"/>
            </a:spcAft>
            <a:buNone/>
          </a:pPr>
          <a:r>
            <a:rPr lang="de-AT" sz="1800" kern="1200"/>
            <a:t>Hohe Investitionen in neue Infrastruktur und Schiffsumrüstungen</a:t>
          </a:r>
        </a:p>
        <a:p>
          <a:pPr marL="0" lvl="0" indent="0" algn="l" defTabSz="800100">
            <a:lnSpc>
              <a:spcPct val="90000"/>
            </a:lnSpc>
            <a:spcBef>
              <a:spcPct val="0"/>
            </a:spcBef>
            <a:spcAft>
              <a:spcPct val="35000"/>
            </a:spcAft>
            <a:buNone/>
          </a:pPr>
          <a:endParaRPr lang="de-AT" sz="1800" kern="1200"/>
        </a:p>
      </dsp:txBody>
      <dsp:txXfrm>
        <a:off x="4040621" y="469697"/>
        <a:ext cx="6735316" cy="2439203"/>
      </dsp:txXfrm>
    </dsp:sp>
    <dsp:sp modelId="{5E31EE7C-0B73-4D78-B791-20AF35432774}">
      <dsp:nvSpPr>
        <dsp:cNvPr id="0" name=""/>
        <dsp:cNvSpPr/>
      </dsp:nvSpPr>
      <dsp:spPr>
        <a:xfrm>
          <a:off x="294095" y="0"/>
          <a:ext cx="605314" cy="57672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10587520" y="234607"/>
          <a:ext cx="569707" cy="186012"/>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3741379" y="657753"/>
          <a:ext cx="634" cy="2329674"/>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2.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3.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climate.copernicus.eu/climate-indicators/temperature"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platina4action.iwtprojects.eu/" TargetMode="External"/><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create.kahoot.it/share/emissionen-verstehen-klimaschutz-gestalten-die-rolle-der-binnenschifffahrt/15efcda8-ac7b-463b-b7ea-236cac354ad5" TargetMode="External"/><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a:t>
            </a:fld>
            <a:endParaRPr lang="de-AT"/>
          </a:p>
        </p:txBody>
      </p:sp>
    </p:spTree>
    <p:extLst>
      <p:ext uri="{BB962C8B-B14F-4D97-AF65-F5344CB8AC3E}">
        <p14:creationId xmlns:p14="http://schemas.microsoft.com/office/powerpoint/2010/main" val="38049282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b="0" i="0" dirty="0">
                <a:solidFill>
                  <a:srgbClr val="424242"/>
                </a:solidFill>
                <a:effectLst/>
                <a:latin typeface="Segoe Sans"/>
              </a:rPr>
              <a:t>Quelle: </a:t>
            </a:r>
          </a:p>
          <a:p>
            <a:r>
              <a:rPr lang="de-AT" dirty="0"/>
              <a:t>EDGAR/JRC (2024): Verteilung der CO₂-Emissionen weltweit nach Sektor 2024. In: https://de.statista.com/statistik/daten/studie/167957/umfrage/verteilung-der-co-emissionen-weltweit-nach-bereich/; Abruf 02.12.2025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8420812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Quelle: Klimabündnis Österreich (2024): https://www.klimabuendnis.at/wp-content/uploads/2024/09/Praesentationen_zu_Klimafakten_Klimawandel.pdf (Abruf: 01.07.2025)</a:t>
            </a:r>
          </a:p>
          <a:p>
            <a:r>
              <a:rPr lang="de-AT"/>
              <a:t>Bildquelle: </a:t>
            </a:r>
            <a:r>
              <a:rPr lang="de-AT" err="1"/>
              <a:t>Pixabay</a:t>
            </a:r>
            <a:r>
              <a:rPr lang="de-AT"/>
              <a:t> (2025): https://pixabay.com/de/photos/wolken-himmel-natur-wetter-2085112/ (Abruf: 01.07.2025)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4986184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401F66-50F2-AFE5-58A5-6011309335A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115C0D4-9E2F-0F25-C09E-4448146ED67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1365CB-1D2C-241C-0378-926BC2F9B9B1}"/>
              </a:ext>
            </a:extLst>
          </p:cNvPr>
          <p:cNvSpPr>
            <a:spLocks noGrp="1"/>
          </p:cNvSpPr>
          <p:nvPr>
            <p:ph type="body" idx="1"/>
          </p:nvPr>
        </p:nvSpPr>
        <p:spPr/>
        <p:txBody>
          <a:bodyPr/>
          <a:lstStyle/>
          <a:p>
            <a:r>
              <a:rPr lang="de-AT"/>
              <a:t>Quelle: Klimabündnis Österreich (2024): https://www.klimabuendnis.at/wp-content/uploads/2024/09/Praesentationen_zu_Klimafakten_Klimawandel.pdf (Abruf: 01.07.2025)</a:t>
            </a:r>
          </a:p>
          <a:p>
            <a:r>
              <a:rPr lang="de-AT"/>
              <a:t>Bildquelle: </a:t>
            </a:r>
            <a:r>
              <a:rPr lang="de-AT" err="1"/>
              <a:t>Pixabay</a:t>
            </a:r>
            <a:r>
              <a:rPr lang="de-AT"/>
              <a:t> (2025): https://pixabay.com/de/photos/kohlendioxid-co2-klimawandel-7123532/ (Abruf: 01.07.2025)</a:t>
            </a:r>
          </a:p>
          <a:p>
            <a:endParaRPr lang="de-AT"/>
          </a:p>
          <a:p>
            <a:r>
              <a:rPr lang="de-AT"/>
              <a:t>Oder lesen: https://www.ardalpha.de/wissen/umwelt/klima/klimawandel/treibhausgase-gase-kohlendioxid-methan-klimawandel-100.html</a:t>
            </a:r>
          </a:p>
          <a:p>
            <a:endParaRPr lang="de-AT"/>
          </a:p>
        </p:txBody>
      </p:sp>
      <p:sp>
        <p:nvSpPr>
          <p:cNvPr id="4" name="Kopfzeilenplatzhalter 3">
            <a:extLst>
              <a:ext uri="{FF2B5EF4-FFF2-40B4-BE49-F238E27FC236}">
                <a16:creationId xmlns:a16="http://schemas.microsoft.com/office/drawing/2014/main" id="{767C6F4F-9D7B-D0E2-842E-AEC2CB6C102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668DBF-B929-DD3B-0552-77E8A53BAB7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4D5EF60-F38F-FC25-DB44-4E8C2827583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CC040E9-FEDC-E334-8B93-1C3EB5A979A4}"/>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844129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2D2E24-B244-A858-8006-31BA9C8E014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AB016FA-14FA-1603-33B5-3BB35975484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D881090-3231-4D2F-79B2-CC3AFE5F81FA}"/>
              </a:ext>
            </a:extLst>
          </p:cNvPr>
          <p:cNvSpPr>
            <a:spLocks noGrp="1"/>
          </p:cNvSpPr>
          <p:nvPr>
            <p:ph type="body" idx="1"/>
          </p:nvPr>
        </p:nvSpPr>
        <p:spPr/>
        <p:txBody>
          <a:bodyPr/>
          <a:lstStyle/>
          <a:p>
            <a:r>
              <a:rPr lang="de-AT"/>
              <a:t>Quellen: </a:t>
            </a:r>
            <a:r>
              <a:rPr lang="de-AT" err="1"/>
              <a:t>ClimatePartner</a:t>
            </a:r>
            <a:r>
              <a:rPr lang="de-AT"/>
              <a:t> GmbH (2025): https://www.climatepartner.com/de/wissen/glossar/co2-aequivalente-co2e (Abruf: 01.07.2025)</a:t>
            </a:r>
          </a:p>
          <a:p>
            <a:endParaRPr lang="de-AT"/>
          </a:p>
          <a:p>
            <a:r>
              <a:rPr lang="de-AT"/>
              <a:t>Bildquelle: eigene Darstellung, Erde von </a:t>
            </a:r>
            <a:r>
              <a:rPr lang="de-AT" err="1"/>
              <a:t>Pixabay</a:t>
            </a:r>
            <a:r>
              <a:rPr lang="de-AT"/>
              <a:t> (2025): https://pixabay.com/de/photos/erde-planet-raum-welt-universum-11009/ (Abruf: 01.07.2025), Daten von: IPCC (2024a): https://ghgprotocol.org/sites/default/files/2024-08/Global-Warming-Potential-Values%20%28August%202024%29.pdf (Abruf: 01.07.2025)</a:t>
            </a:r>
          </a:p>
          <a:p>
            <a:endParaRPr lang="de-AT"/>
          </a:p>
        </p:txBody>
      </p:sp>
      <p:sp>
        <p:nvSpPr>
          <p:cNvPr id="4" name="Kopfzeilenplatzhalter 3">
            <a:extLst>
              <a:ext uri="{FF2B5EF4-FFF2-40B4-BE49-F238E27FC236}">
                <a16:creationId xmlns:a16="http://schemas.microsoft.com/office/drawing/2014/main" id="{620C95C3-EFD0-EE5C-0F0B-796904C5E9F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CDF677A-C8B1-EE92-7AB7-340BBA0EB5E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09A283F-0E9E-16BB-0D85-B04BAFD6D32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1CFF43E-BF46-0A09-4FCF-B53D93FDA7D5}"/>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705950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D6C84-CAEB-2AE9-B787-BBD6F1AE533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1FD07BC-233F-28BC-8D37-9D40CDFBC8B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2F87688-0C6C-A1BD-8C84-EBCA7E59EA1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b="1"/>
              <a:t>Die globale bodennahe Lufttemperatur ist seit der vorindustriellen Zeit um etwa 1,3 °C bis 1,4 °C gestiegen.</a:t>
            </a:r>
            <a:br>
              <a:rPr lang="de-AT"/>
            </a:br>
            <a:r>
              <a:rPr lang="de-AT"/>
              <a:t>Die durchschnittlichen Werte der letzten fünf Jahre gehören zu den höchsten – oder sind die höchsten – seit Beginn der Aufzeichnungen.</a:t>
            </a:r>
            <a:br>
              <a:rPr lang="de-AT"/>
            </a:br>
            <a:r>
              <a:rPr lang="de-AT"/>
              <a:t>Der Temperaturanstieg war über Land stärker ausgeprägt als über dem Meer.</a:t>
            </a:r>
            <a:br>
              <a:rPr lang="de-AT"/>
            </a:br>
            <a:r>
              <a:rPr lang="de-AT" b="1"/>
              <a:t>In Europa war der Temperaturanstieg etwa 1 °C höher als der globale Durchschnitt.</a:t>
            </a:r>
          </a:p>
          <a:p>
            <a:pPr>
              <a:buNone/>
            </a:pPr>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Sechs häufig genutzte Datensätze zeigen, dass der jüngste Fünfjahresdurchschnitt (2020–2024) der höchste seit Beginn der Aufzeichnungen ist und dass 2024 das wärmste Jahr überhaupt war. Danach folgen 2023 und 2016. Die niedrigeren Temperaturen in den Jahren 2021 und 2022 stehen im Zusammenhang mit einem lang anhaltenden La-Niña-Ereignis. Alle Datensätze zeigen, dass die Jahre 2015 bis 2024 die zehn wärmsten Jahre seit Beginn der Aufzeichnungen sind, auch wenn sich die Rangfolge einzelner Jahre leicht unterscheidet.</a:t>
            </a:r>
          </a:p>
          <a:p>
            <a:pPr>
              <a:buNone/>
            </a:pPr>
            <a:endParaRPr lang="de-AT"/>
          </a:p>
          <a:p>
            <a:pPr>
              <a:buNone/>
            </a:pPr>
            <a:endParaRPr lang="de-AT"/>
          </a:p>
          <a:p>
            <a:pPr>
              <a:buNone/>
            </a:pPr>
            <a:r>
              <a:rPr lang="de-AT"/>
              <a:t>Quelle: </a:t>
            </a:r>
            <a:r>
              <a:rPr lang="de-AT" b="0" i="0">
                <a:solidFill>
                  <a:srgbClr val="212529"/>
                </a:solidFill>
                <a:effectLst/>
                <a:latin typeface="Lato" panose="020F0502020204030203" pitchFamily="34" charset="0"/>
              </a:rPr>
              <a:t>Copernicus Climate Change Service (2025a): </a:t>
            </a:r>
            <a:r>
              <a:rPr lang="de-AT">
                <a:solidFill>
                  <a:srgbClr val="467886"/>
                </a:solidFill>
                <a:hlinkClick r:id="rId3">
                  <a:extLst>
                    <a:ext uri="{A12FA001-AC4F-418D-AE19-62706E023703}">
                      <ahyp:hlinkClr xmlns:ahyp="http://schemas.microsoft.com/office/drawing/2018/hyperlinkcolor" val="tx"/>
                    </a:ext>
                  </a:extLst>
                </a:hlinkClick>
              </a:rPr>
              <a:t>https://climate.copernicus.eu/climate-indicators/temperature</a:t>
            </a:r>
            <a:r>
              <a:rPr lang="de-AT">
                <a:solidFill>
                  <a:srgbClr val="467886"/>
                </a:solidFill>
              </a:rPr>
              <a:t> (Abruf: 02.02.2025) </a:t>
            </a:r>
            <a:endParaRPr lang="de-AT"/>
          </a:p>
          <a:p>
            <a:r>
              <a:rPr lang="de-AT"/>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a:solidFill>
                  <a:srgbClr val="212529"/>
                </a:solidFill>
                <a:effectLst/>
                <a:latin typeface="Lato" panose="020F0502020204030203" pitchFamily="34" charset="0"/>
              </a:rPr>
              <a:t>Copernicus Climate Change Service (2025a): </a:t>
            </a:r>
            <a:r>
              <a:rPr lang="de-AT">
                <a:solidFill>
                  <a:srgbClr val="467886"/>
                </a:solidFill>
                <a:hlinkClick r:id="rId3">
                  <a:extLst>
                    <a:ext uri="{A12FA001-AC4F-418D-AE19-62706E023703}">
                      <ahyp:hlinkClr xmlns:ahyp="http://schemas.microsoft.com/office/drawing/2018/hyperlinkcolor" val="tx"/>
                    </a:ext>
                  </a:extLst>
                </a:hlinkClick>
              </a:rPr>
              <a:t>https://climate.copernicus.eu/climate-indicators/temperature</a:t>
            </a:r>
            <a:r>
              <a:rPr lang="de-AT">
                <a:solidFill>
                  <a:srgbClr val="467886"/>
                </a:solidFill>
              </a:rPr>
              <a:t> (Abruf: 02.02.2025) </a:t>
            </a:r>
            <a:endParaRPr lang="de-AT"/>
          </a:p>
          <a:p>
            <a:endParaRPr lang="de-AT"/>
          </a:p>
          <a:p>
            <a:endParaRPr lang="de-AT"/>
          </a:p>
        </p:txBody>
      </p:sp>
      <p:sp>
        <p:nvSpPr>
          <p:cNvPr id="4" name="Kopfzeilenplatzhalter 3">
            <a:extLst>
              <a:ext uri="{FF2B5EF4-FFF2-40B4-BE49-F238E27FC236}">
                <a16:creationId xmlns:a16="http://schemas.microsoft.com/office/drawing/2014/main" id="{A5F5F3F9-E29D-DBB9-5813-501A297217C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9A8B278-7DFF-317B-6B8C-BBD04F6456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DC2ED95-7111-D185-018B-2B334408D5C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806C1DC-663D-DB74-44FF-5F21C6A4297F}"/>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3323946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FF66C2-E603-4121-C948-FFD79EFDA13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96C2BFD-96F4-498A-3F58-FF3328B6890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0AAC4B6-2145-777F-29C2-9113AA1FA425}"/>
              </a:ext>
            </a:extLst>
          </p:cNvPr>
          <p:cNvSpPr>
            <a:spLocks noGrp="1"/>
          </p:cNvSpPr>
          <p:nvPr>
            <p:ph type="body" idx="1"/>
          </p:nvPr>
        </p:nvSpPr>
        <p:spPr/>
        <p:txBody>
          <a:bodyPr/>
          <a:lstStyle/>
          <a:p>
            <a:r>
              <a:rPr lang="de-AT"/>
              <a:t>Quelle: Copernicus Climate Change Service (2025b): https://climate.copernicus.eu/copernicus-2024-first-year-exceed-15degc-above-pre-industrial-level (Abruf: 03.07.2025) </a:t>
            </a:r>
          </a:p>
          <a:p>
            <a:r>
              <a:rPr lang="de-AT"/>
              <a:t>Bildquelle: Copernicus Climate Change Service (2025b): https://climate.copernicus.eu/copernicus-2024-first-year-exceed-15degc-above-pre-industrial-level (Abruf: 03.07.2025)</a:t>
            </a:r>
          </a:p>
          <a:p>
            <a:endParaRPr lang="de-AT"/>
          </a:p>
        </p:txBody>
      </p:sp>
      <p:sp>
        <p:nvSpPr>
          <p:cNvPr id="4" name="Kopfzeilenplatzhalter 3">
            <a:extLst>
              <a:ext uri="{FF2B5EF4-FFF2-40B4-BE49-F238E27FC236}">
                <a16:creationId xmlns:a16="http://schemas.microsoft.com/office/drawing/2014/main" id="{012A2D35-16E3-B4F8-0C7A-25766BF4D96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D9834DF-693F-7987-0BC1-72C26BB62B6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5D033CE-B6F6-AA4E-8B7C-BAC008BD5F6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1068639-51AB-14C3-D69B-E3F879A35782}"/>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1364537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6ACAC-5DA7-6421-0063-B3ED1D253B5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9AD5C2-CA7B-70B7-3983-882ACD77CDD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5C8ECAD-754D-500D-C19A-2F170ED59D6D}"/>
              </a:ext>
            </a:extLst>
          </p:cNvPr>
          <p:cNvSpPr>
            <a:spLocks noGrp="1"/>
          </p:cNvSpPr>
          <p:nvPr>
            <p:ph type="body" idx="1"/>
          </p:nvPr>
        </p:nvSpPr>
        <p:spPr/>
        <p:txBody>
          <a:bodyPr/>
          <a:lstStyle/>
          <a:p>
            <a:r>
              <a:rPr lang="de-AT"/>
              <a:t>Quelle: Klimabündnis Österreich (2024): https://www.klimabuendnis.at/wp-content/uploads/2024/09/Praesentationen_zu_Klimafakten_Klimawandel.pdf (Abruf: 01.07.2025)</a:t>
            </a:r>
          </a:p>
          <a:p>
            <a:r>
              <a:rPr lang="de-AT"/>
              <a:t>Bildquelle: </a:t>
            </a:r>
            <a:r>
              <a:rPr lang="de-AT" err="1"/>
              <a:t>Pixabay</a:t>
            </a:r>
            <a:r>
              <a:rPr lang="de-AT"/>
              <a:t> (2025): https://pixabay.com/de/photos/gletscher-morteratschgletscher-berge-7125359/ (Abruf: 03.07.2025)</a:t>
            </a:r>
          </a:p>
          <a:p>
            <a:endParaRPr lang="de-AT"/>
          </a:p>
        </p:txBody>
      </p:sp>
      <p:sp>
        <p:nvSpPr>
          <p:cNvPr id="4" name="Kopfzeilenplatzhalter 3">
            <a:extLst>
              <a:ext uri="{FF2B5EF4-FFF2-40B4-BE49-F238E27FC236}">
                <a16:creationId xmlns:a16="http://schemas.microsoft.com/office/drawing/2014/main" id="{A506E5A8-F472-F594-A883-612F6452A49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2EFF514-6434-813E-D68E-1F4DCEFE137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279A40C-0719-927A-29FA-FCB21FDBB73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9A1A19E-D664-DC1A-19EC-874780136597}"/>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802553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986D9-7A38-1A81-D8F8-F83A3A13530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2974AED-2C60-364C-DC76-C08A5DD57B3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36C7B5-022B-E245-8C1D-2894EE360061}"/>
              </a:ext>
            </a:extLst>
          </p:cNvPr>
          <p:cNvSpPr>
            <a:spLocks noGrp="1"/>
          </p:cNvSpPr>
          <p:nvPr>
            <p:ph type="body" idx="1"/>
          </p:nvPr>
        </p:nvSpPr>
        <p:spPr/>
        <p:txBody>
          <a:bodyPr/>
          <a:lstStyle/>
          <a:p>
            <a:r>
              <a:rPr lang="de-AT"/>
              <a:t>Quelle: Klimabündnis Österreich (2024): https://www.klimabuendnis.at/wp-content/uploads/2024/09/Praesentationen_zu_Klimafakten_Klimawandel.pdf (Abruf: 01.07.2025)</a:t>
            </a:r>
          </a:p>
          <a:p>
            <a:r>
              <a:rPr lang="de-AT"/>
              <a:t>Bildquelle: </a:t>
            </a:r>
            <a:r>
              <a:rPr lang="de-AT" err="1"/>
              <a:t>Pixabay</a:t>
            </a:r>
            <a:r>
              <a:rPr lang="de-AT"/>
              <a:t> (2025): https://pixabay.com/de/photos/erde-d%C3%BCrre-boden-trockenheit-3355931/ (Abruf: 03.07.2025)</a:t>
            </a:r>
          </a:p>
          <a:p>
            <a:endParaRPr lang="de-AT"/>
          </a:p>
        </p:txBody>
      </p:sp>
      <p:sp>
        <p:nvSpPr>
          <p:cNvPr id="4" name="Kopfzeilenplatzhalter 3">
            <a:extLst>
              <a:ext uri="{FF2B5EF4-FFF2-40B4-BE49-F238E27FC236}">
                <a16:creationId xmlns:a16="http://schemas.microsoft.com/office/drawing/2014/main" id="{537AF2E1-9A20-535C-0D7A-F764CB64B55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B62D100-4B34-97F7-52BC-35949066145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42691CA-B215-281E-A980-EB438B4A35D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668B5FC-7567-7A25-67F2-903B12AC4796}"/>
              </a:ext>
            </a:extLst>
          </p:cNvPr>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8828669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sz="1200" b="1" kern="1200" dirty="0">
                <a:solidFill>
                  <a:schemeClr val="tx1"/>
                </a:solidFill>
                <a:effectLst/>
                <a:latin typeface="+mn-lt"/>
                <a:ea typeface="+mn-ea"/>
                <a:cs typeface="+mn-cs"/>
              </a:rPr>
              <a:t>Dauer</a:t>
            </a:r>
          </a:p>
          <a:p>
            <a:r>
              <a:rPr lang="de-AT" sz="1200" kern="1200" dirty="0">
                <a:solidFill>
                  <a:schemeClr val="tx1"/>
                </a:solidFill>
                <a:effectLst/>
                <a:latin typeface="+mn-lt"/>
                <a:ea typeface="+mn-ea"/>
                <a:cs typeface="+mn-cs"/>
              </a:rPr>
              <a:t>10-30 Minuten Berechnung (auch als HÜ geeignet)</a:t>
            </a:r>
          </a:p>
          <a:p>
            <a:r>
              <a:rPr lang="de-AT" sz="1200" kern="1200" dirty="0">
                <a:solidFill>
                  <a:schemeClr val="tx1"/>
                </a:solidFill>
                <a:effectLst/>
                <a:latin typeface="+mn-lt"/>
                <a:ea typeface="+mn-ea"/>
                <a:cs typeface="+mn-cs"/>
              </a:rPr>
              <a:t>anschließend optional Diskussion</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https://www.mein-fussabdruck.at/</a:t>
            </a:r>
          </a:p>
          <a:p>
            <a:r>
              <a:rPr lang="de-AT" sz="1200" kern="1200" dirty="0">
                <a:solidFill>
                  <a:schemeClr val="tx1"/>
                </a:solidFill>
                <a:effectLst/>
                <a:latin typeface="+mn-lt"/>
                <a:ea typeface="+mn-ea"/>
                <a:cs typeface="+mn-cs"/>
              </a:rPr>
              <a:t>Finde heraus, wieviel Fläche dein Lebensstil in Anspruch nimmt und was du beitragen kannst für eine bessere Welt!</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Je nach verfügbarer Zeit berechnen 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den Fußabdruck mit dem Schnellrechner (ca. 5 Minuten) oder dem Detailrechner (ca. 25 Minuten). Der Detailrechner dauert ca. 25 Minuten und fragt alle Lebensbereiche ab (Ernährung, Wohnen, Mobilität, Konsum). Manche Fragen, z. B. zu Energieverbrauch, Heizung oder gefahrene PKW-Kilometer, können für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schwierig zu beantworten sein. Es empfiehlt sich 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darauf hinzuweisen und Schätz- oder Durchschnittswerte heranzuziehen.</a:t>
            </a:r>
          </a:p>
          <a:p>
            <a:r>
              <a:rPr lang="de-AT" sz="1200" kern="1200" dirty="0">
                <a:solidFill>
                  <a:schemeClr val="tx1"/>
                </a:solidFill>
                <a:effectLst/>
                <a:latin typeface="+mn-lt"/>
                <a:ea typeface="+mn-ea"/>
                <a:cs typeface="+mn-cs"/>
              </a:rPr>
              <a:t>Die Berechnung des Handabdrucks erfordert nur ca. 1 Minute.</a:t>
            </a:r>
          </a:p>
          <a:p>
            <a:endParaRPr lang="de-AT" sz="1200" kern="1200" dirty="0">
              <a:solidFill>
                <a:schemeClr val="tx1"/>
              </a:solidFill>
              <a:effectLst/>
              <a:latin typeface="+mn-lt"/>
              <a:ea typeface="+mn-ea"/>
              <a:cs typeface="+mn-cs"/>
            </a:endParaRPr>
          </a:p>
          <a:p>
            <a:r>
              <a:rPr lang="de-AT" sz="1200" kern="1200" dirty="0">
                <a:solidFill>
                  <a:schemeClr val="tx1"/>
                </a:solidFill>
                <a:effectLst/>
                <a:latin typeface="+mn-lt"/>
                <a:ea typeface="+mn-ea"/>
                <a:cs typeface="+mn-cs"/>
              </a:rPr>
              <a:t>Reflexionsfragen in Gruppen oder Klassenverband im Anschluss:</a:t>
            </a:r>
          </a:p>
          <a:p>
            <a:r>
              <a:rPr lang="de-AT" sz="1200" kern="1200" dirty="0">
                <a:solidFill>
                  <a:schemeClr val="tx1"/>
                </a:solidFill>
                <a:effectLst/>
                <a:latin typeface="+mn-lt"/>
                <a:ea typeface="+mn-ea"/>
                <a:cs typeface="+mn-cs"/>
              </a:rPr>
              <a:t>Welche Bereiche haben den größten Einfluss auf deinen Fußabdruck?</a:t>
            </a:r>
          </a:p>
          <a:p>
            <a:r>
              <a:rPr lang="de-AT" sz="1200" kern="1200" dirty="0">
                <a:solidFill>
                  <a:schemeClr val="tx1"/>
                </a:solidFill>
                <a:effectLst/>
                <a:latin typeface="+mn-lt"/>
                <a:ea typeface="+mn-ea"/>
                <a:cs typeface="+mn-cs"/>
              </a:rPr>
              <a:t>Welche Möglichkeiten siehst du, um deinen Fußabdruck zu verkleinern und deinen Handabdruck zu vergrößern?</a:t>
            </a:r>
          </a:p>
          <a:p>
            <a:r>
              <a:rPr lang="de-AT" sz="1200" kern="1200" dirty="0">
                <a:solidFill>
                  <a:schemeClr val="tx1"/>
                </a:solidFill>
                <a:effectLst/>
                <a:latin typeface="+mn-lt"/>
                <a:ea typeface="+mn-ea"/>
                <a:cs typeface="+mn-cs"/>
              </a:rPr>
              <a:t>Welche konkreten Schritte könntest du im Alltag umsetzen?</a:t>
            </a:r>
          </a:p>
          <a:p>
            <a:endParaRPr lang="de-AT" sz="1200" kern="1200" dirty="0">
              <a:solidFill>
                <a:schemeClr val="tx1"/>
              </a:solidFill>
              <a:effectLst/>
              <a:latin typeface="+mn-lt"/>
              <a:ea typeface="+mn-ea"/>
              <a:cs typeface="+mn-cs"/>
            </a:endParaRPr>
          </a:p>
          <a:p>
            <a:endParaRPr lang="de-AT" dirty="0"/>
          </a:p>
          <a:p>
            <a:r>
              <a:rPr lang="de-AT" sz="1200" b="1" kern="1200" dirty="0">
                <a:solidFill>
                  <a:schemeClr val="tx1"/>
                </a:solidFill>
                <a:effectLst/>
                <a:latin typeface="+mn-lt"/>
                <a:ea typeface="+mn-ea"/>
                <a:cs typeface="+mn-cs"/>
              </a:rPr>
              <a:t>Lernziele</a:t>
            </a:r>
          </a:p>
          <a:p>
            <a:pPr lvl="0"/>
            <a:r>
              <a:rPr lang="de-AT" sz="1200" kern="1200" dirty="0">
                <a:solidFill>
                  <a:schemeClr val="tx1"/>
                </a:solidFill>
                <a:effectLst/>
                <a:latin typeface="+mn-lt"/>
                <a:ea typeface="+mn-ea"/>
                <a:cs typeface="+mn-cs"/>
              </a:rPr>
              <a:t>Die Schülerinnen und Schüler können den CO₂-Ausstoß ihres Lebensstils einschätzen und mit dem österreichischen Durchschnitt vergleichen.</a:t>
            </a:r>
          </a:p>
          <a:p>
            <a:pPr lvl="0"/>
            <a:r>
              <a:rPr lang="de-AT" sz="1200" kern="1200" dirty="0">
                <a:solidFill>
                  <a:schemeClr val="tx1"/>
                </a:solidFill>
                <a:effectLst/>
                <a:latin typeface="+mn-lt"/>
                <a:ea typeface="+mn-ea"/>
                <a:cs typeface="+mn-cs"/>
              </a:rPr>
              <a:t>Die Schülerinnen und Schüler erkennen persönliche Handlungsmöglichkeiten, um den Fußabdruck zu verringern und die Umwelt positiv zu beeinflussen.</a:t>
            </a:r>
          </a:p>
          <a:p>
            <a:pPr lvl="0"/>
            <a:r>
              <a:rPr lang="de-AT" sz="1200" kern="1200" dirty="0">
                <a:solidFill>
                  <a:schemeClr val="tx1"/>
                </a:solidFill>
                <a:effectLst/>
                <a:latin typeface="+mn-lt"/>
                <a:ea typeface="+mn-ea"/>
                <a:cs typeface="+mn-cs"/>
              </a:rPr>
              <a:t>Die Schülerinnen und Schüler entwickeln ein Bewusstsein für gemeinsame Verantwortung.</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19506497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3186A5-7787-6EE4-1D47-5697A759ACA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F47C769-7057-BF33-AA22-2E8A126F218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75046C1-D821-89E1-F6D6-45C1F9E1E8C5}"/>
              </a:ext>
            </a:extLst>
          </p:cNvPr>
          <p:cNvSpPr>
            <a:spLocks noGrp="1"/>
          </p:cNvSpPr>
          <p:nvPr>
            <p:ph type="body" idx="1"/>
          </p:nvPr>
        </p:nvSpPr>
        <p:spPr/>
        <p:txBody>
          <a:bodyPr/>
          <a:lstStyle/>
          <a:p>
            <a:r>
              <a:rPr lang="de-AT"/>
              <a:t>Alternativ oder zusätzlich kann auch das Video gezeigt werden: https://www.youtube.com/watch?v=nARngHsFtl0</a:t>
            </a:r>
          </a:p>
          <a:p>
            <a:endParaRPr lang="de-AT"/>
          </a:p>
          <a:p>
            <a:r>
              <a:rPr lang="de-AT"/>
              <a:t>Quelle: WWF Österreich (2023): https://www.wwf.at/artikel/folgen-der-klimakrise-15-grad-oder-2-grad/ (Abruf: 01.07.2025)</a:t>
            </a:r>
          </a:p>
          <a:p>
            <a:endParaRPr lang="de-AT"/>
          </a:p>
          <a:p>
            <a:endParaRPr lang="de-AT"/>
          </a:p>
        </p:txBody>
      </p:sp>
      <p:sp>
        <p:nvSpPr>
          <p:cNvPr id="4" name="Kopfzeilenplatzhalter 3">
            <a:extLst>
              <a:ext uri="{FF2B5EF4-FFF2-40B4-BE49-F238E27FC236}">
                <a16:creationId xmlns:a16="http://schemas.microsoft.com/office/drawing/2014/main" id="{125D3DA2-DD5B-3978-A2FF-49A93D9FEC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0F2D9F-90D8-A2EE-F21D-D0BF9DE2AE7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5FC524D-B4F4-F6EC-E370-A72FAF176A2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155EE8B-E132-DED9-90A2-A4D0349EAFD2}"/>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2170504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98197-E671-BF7A-BC19-AC335CE4D0C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8480F54-F07B-8156-8789-E41A5DDF659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4B02315-11E2-BAA4-5FD3-E9CAA24246FF}"/>
              </a:ext>
            </a:extLst>
          </p:cNvPr>
          <p:cNvSpPr>
            <a:spLocks noGrp="1"/>
          </p:cNvSpPr>
          <p:nvPr>
            <p:ph type="body" idx="1"/>
          </p:nvPr>
        </p:nvSpPr>
        <p:spPr/>
        <p:txBody>
          <a:bodyPr/>
          <a:lstStyle/>
          <a:p>
            <a:r>
              <a:rPr lang="de-AT"/>
              <a:t>Quellen: IPCC (2024b): https://www.ipcc.ch/site/assets/uploads/2024/04/IPCCFactSheet_WhatisIPCC.pdf (Abruf 03.07.2025)</a:t>
            </a:r>
          </a:p>
          <a:p>
            <a:endParaRPr lang="de-AT"/>
          </a:p>
        </p:txBody>
      </p:sp>
      <p:sp>
        <p:nvSpPr>
          <p:cNvPr id="4" name="Kopfzeilenplatzhalter 3">
            <a:extLst>
              <a:ext uri="{FF2B5EF4-FFF2-40B4-BE49-F238E27FC236}">
                <a16:creationId xmlns:a16="http://schemas.microsoft.com/office/drawing/2014/main" id="{FD1E0FCE-4AAF-A8F8-B68F-1F167C36B9A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AE6AA01-72CB-16CF-BB60-9851CD23A3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AADBA746-DE6E-98E2-FA96-5D95D7D704F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3BF6776-28DC-772B-2CF9-D7CBAFC84695}"/>
              </a:ext>
            </a:extLst>
          </p:cNvPr>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39312124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77543-ADED-5C98-ACB8-60D4510FD22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0ECABC7-619D-B014-7D51-EC26302CB9F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91FC70F-23C5-15DD-56C7-BFD25B661FF0}"/>
              </a:ext>
            </a:extLst>
          </p:cNvPr>
          <p:cNvSpPr>
            <a:spLocks noGrp="1"/>
          </p:cNvSpPr>
          <p:nvPr>
            <p:ph type="body" idx="1"/>
          </p:nvPr>
        </p:nvSpPr>
        <p:spPr/>
        <p:txBody>
          <a:bodyPr/>
          <a:lstStyle/>
          <a:p>
            <a:r>
              <a:rPr lang="de-AT"/>
              <a:t>Quellen: Klimabündnis Österreich (2024): https://www.klimabuendnis.at/wp-content/uploads/2024/09/Praesentationen_zu_Klimafakten_Klimawandel.pdf (Abruf: 01.07.2025)</a:t>
            </a:r>
          </a:p>
          <a:p>
            <a:r>
              <a:rPr lang="de-AT"/>
              <a:t>Umweltbundesamt (2024a): https://www.umweltbundesamt.de/themen/klima-energie/internationale-klimapolitik#internationale-klimapolitik (Abruf: 07.07.2025)</a:t>
            </a:r>
          </a:p>
          <a:p>
            <a:endParaRPr lang="de-AT"/>
          </a:p>
          <a:p>
            <a:r>
              <a:rPr lang="de-AT"/>
              <a:t>Bildquelle: Foto von Mika Baumeister auf </a:t>
            </a:r>
            <a:r>
              <a:rPr lang="de-AT" err="1"/>
              <a:t>Unsplash</a:t>
            </a:r>
            <a:endParaRPr lang="de-AT"/>
          </a:p>
          <a:p>
            <a:endParaRPr lang="de-AT"/>
          </a:p>
          <a:p>
            <a:endParaRPr lang="de-AT"/>
          </a:p>
          <a:p>
            <a:r>
              <a:rPr lang="de-AT"/>
              <a:t>Weiter Informationen zur Geschichte der Klimaverhandlungen: https://www.europarl.europa.eu/topics/de/article/20180404STO00910/infografik-geschichte-der-klimaverhandlungen</a:t>
            </a:r>
          </a:p>
          <a:p>
            <a:endParaRPr lang="de-AT"/>
          </a:p>
        </p:txBody>
      </p:sp>
      <p:sp>
        <p:nvSpPr>
          <p:cNvPr id="4" name="Kopfzeilenplatzhalter 3">
            <a:extLst>
              <a:ext uri="{FF2B5EF4-FFF2-40B4-BE49-F238E27FC236}">
                <a16:creationId xmlns:a16="http://schemas.microsoft.com/office/drawing/2014/main" id="{7FFD2B50-526E-B8D8-F260-2F29B415EC2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1B0B28-599C-FB16-E06F-E1E74A4C627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611105B-F180-32D3-2959-0BF319E73AB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5DDD26-B5EE-C819-06E6-3ABFF850D7F2}"/>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1659549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457D92-F680-8E5B-66EE-58E3A9AB40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3969B53-61A0-EB0F-2E4C-38D5EA2697E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CFB389E-C99E-84CE-BC7B-517EDB38DAC7}"/>
              </a:ext>
            </a:extLst>
          </p:cNvPr>
          <p:cNvSpPr>
            <a:spLocks noGrp="1"/>
          </p:cNvSpPr>
          <p:nvPr>
            <p:ph type="body" idx="1"/>
          </p:nvPr>
        </p:nvSpPr>
        <p:spPr/>
        <p:txBody>
          <a:bodyPr/>
          <a:lstStyle/>
          <a:p>
            <a:r>
              <a:rPr lang="de-AT"/>
              <a:t>Quelle: Europäisches Parlament (2018): https://www.europarl.europa.eu/topics/de/article/20180404STO00910/infografik-geschichte-der-klimaverhandlungen (Abruf 07.07.2025). </a:t>
            </a:r>
          </a:p>
          <a:p>
            <a:r>
              <a:rPr lang="de-AT"/>
              <a:t>Bildquelle: </a:t>
            </a:r>
            <a:r>
              <a:rPr lang="de-AT" err="1"/>
              <a:t>Pixabay</a:t>
            </a:r>
            <a:r>
              <a:rPr lang="de-AT"/>
              <a:t> (2025): https://pixabay.com/de/photos/europa-flagge-europafahne-eu-4977601/ (Abruf: 07.07.2025)</a:t>
            </a:r>
          </a:p>
          <a:p>
            <a:endParaRPr lang="de-AT"/>
          </a:p>
        </p:txBody>
      </p:sp>
      <p:sp>
        <p:nvSpPr>
          <p:cNvPr id="4" name="Kopfzeilenplatzhalter 3">
            <a:extLst>
              <a:ext uri="{FF2B5EF4-FFF2-40B4-BE49-F238E27FC236}">
                <a16:creationId xmlns:a16="http://schemas.microsoft.com/office/drawing/2014/main" id="{BFFFF883-DB25-CE0D-CA1F-89BC061C8F4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E120B2C-DF6D-C752-8391-4C9E91221B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331AA3A-B991-D2C2-A45B-C9EAA2FA3AF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DD040D8-A57A-D14E-D13C-C85550AA6E82}"/>
              </a:ext>
            </a:extLst>
          </p:cNvPr>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799620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E438F-3571-61AE-86C2-EDCFF6140B8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63F24A8-228E-5F8B-AD0D-A323F801AEB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186251F-AAA7-0CF0-E4A9-02E950209BAE}"/>
              </a:ext>
            </a:extLst>
          </p:cNvPr>
          <p:cNvSpPr>
            <a:spLocks noGrp="1"/>
          </p:cNvSpPr>
          <p:nvPr>
            <p:ph type="body" idx="1"/>
          </p:nvPr>
        </p:nvSpPr>
        <p:spPr/>
        <p:txBody>
          <a:bodyPr/>
          <a:lstStyle/>
          <a:p>
            <a:r>
              <a:rPr lang="de-AT" dirty="0"/>
              <a:t>Die aktuellen Zusagen und Ziele von Regierungen weltweit zur Senkung der Emission von Treibhausgasen reichen nicht aus, um die Erderwärmung auf 1,5 Grad Celsius zu begrenzen. Die globale Erderwärmung würde Forschern zufolge am Ende des Jahrhunderts dann bei 2,1 Grad Celsius gegenüber der vorindustriellen Zeit liegen. Würden die Ziele und Versprechen nicht umgesetzt werden und der </a:t>
            </a:r>
            <a:r>
              <a:rPr lang="de-AT" dirty="0" err="1"/>
              <a:t>status</a:t>
            </a:r>
            <a:r>
              <a:rPr lang="de-AT" dirty="0"/>
              <a:t> quo bestehen bleiben, würde die globale Durchschnittstemperatur im Jahr 2100 sogar +2,7 Grad Celsius betragen.</a:t>
            </a:r>
          </a:p>
          <a:p>
            <a:r>
              <a:rPr lang="de-AT" dirty="0"/>
              <a:t>Beim optimistischen Szenario mit verstärkten Klimaschutz-Anstrengungen würde die Erderwärmung immer noch 1,9 Grad betragen. Der Fehlerbereich liegt hier allerdings zwischen 1,5 und 2,4 Grad - das Ziel von Paris könnte also eingehalten oder noch weiter verfehlt werden. Mit jedem verlorenen Jahrzehnt, in dem die Anstrengungen nicht zunehmen, steigen die Herausforderungen und Kosten zur Erreichung der Ziele weiter und werden schließlich irgendwann unüberwindbar werden. </a:t>
            </a:r>
          </a:p>
          <a:p>
            <a:endParaRPr lang="de-AT" dirty="0"/>
          </a:p>
          <a:p>
            <a:r>
              <a:rPr lang="de-AT" dirty="0"/>
              <a:t>Die CAT-Daten geben für den Stand der Erderwärmung 1,3 Grad für das Jahr 2023 an. Der EU Klimadienst Copernicus gab zuletzt bekannt, dass das Jahr 2024 weltweit das wärmste seit Beginn der Aufzeichnungen war - mit einer durchschnittlichen globalen Temperatur von 1,6 °C über dem vorindustriellen Durchschnitt. 2024 war demnach das erste Kalenderjahr, in dem die globale Durchschnittstemperatur mehr als 1,5 °C über dem vorindustriellen Niveau lag.</a:t>
            </a:r>
          </a:p>
          <a:p>
            <a:endParaRPr lang="de-AT" dirty="0"/>
          </a:p>
          <a:p>
            <a:r>
              <a:rPr lang="de-AT" dirty="0"/>
              <a:t>Quelle: </a:t>
            </a:r>
          </a:p>
          <a:p>
            <a:r>
              <a:rPr lang="de-AT" dirty="0"/>
              <a:t>Janson (2025): https://de.statista.com/infografik/24799/prognose-zum-anstieg-der-globalen-durchschnittstemperatur/ (Abruf 07.07.2025)</a:t>
            </a:r>
          </a:p>
          <a:p>
            <a:r>
              <a:rPr lang="de-AT" dirty="0"/>
              <a:t>Anderl et al (2024): https://www.umweltbundesamt.at/fileadmin/site/publikationen/rep0913.pdf (Abruf 07.07.2025)</a:t>
            </a:r>
          </a:p>
          <a:p>
            <a:endParaRPr lang="de-AT" dirty="0"/>
          </a:p>
          <a:p>
            <a:r>
              <a:rPr lang="de-AT" dirty="0"/>
              <a:t>Bildquelle: Janson (2025): https://de.statista.com/infografik/24799/prognose-zum-anstieg-der-globalen-durchschnittstemperatur/ (Abruf 07.07.2025)</a:t>
            </a:r>
          </a:p>
          <a:p>
            <a:endParaRPr lang="de-AT" dirty="0"/>
          </a:p>
        </p:txBody>
      </p:sp>
      <p:sp>
        <p:nvSpPr>
          <p:cNvPr id="4" name="Kopfzeilenplatzhalter 3">
            <a:extLst>
              <a:ext uri="{FF2B5EF4-FFF2-40B4-BE49-F238E27FC236}">
                <a16:creationId xmlns:a16="http://schemas.microsoft.com/office/drawing/2014/main" id="{08D85A7A-3C78-1106-CF9E-7DACCC94219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7D66A8D-59D3-2BFC-E0AF-0913AAB6F80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1FEDE76-E102-627A-8DE1-0EAF5CB1514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9AF32D0-6E37-1E10-F60C-8375A2A74476}"/>
              </a:ext>
            </a:extLst>
          </p:cNvPr>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7580071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C07A1-8739-26D3-6177-AAC6EDF751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8F882F-66EF-5D68-1E1E-7BB12CAEF7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613AE66-5B9C-C884-9B68-C62C61DBA826}"/>
              </a:ext>
            </a:extLst>
          </p:cNvPr>
          <p:cNvSpPr>
            <a:spLocks noGrp="1"/>
          </p:cNvSpPr>
          <p:nvPr>
            <p:ph type="body" idx="1"/>
          </p:nvPr>
        </p:nvSpPr>
        <p:spPr/>
        <p:txBody>
          <a:bodyPr/>
          <a:lstStyle/>
          <a:p>
            <a:r>
              <a:rPr lang="de-AT"/>
              <a:t>Quellen: Janson (2025): https://de.statista.com/infografik/24799/prognose-zum-anstieg-der-globalen-durchschnittstemperatur/ (Abruf 07.07.2025)</a:t>
            </a:r>
          </a:p>
          <a:p>
            <a:endParaRPr lang="de-AT"/>
          </a:p>
          <a:p>
            <a:r>
              <a:rPr lang="de-AT"/>
              <a:t>Bildquelle: eigene Darstellung, Daten von Statista (2024a): https://de.statista.com/statistik/daten/studie/167957/umfrage/verteilung-der-co-emissionen-weltweit-nach-bereich/ (Abruf: 07.07.2025)</a:t>
            </a:r>
          </a:p>
          <a:p>
            <a:endParaRPr lang="de-AT"/>
          </a:p>
        </p:txBody>
      </p:sp>
      <p:sp>
        <p:nvSpPr>
          <p:cNvPr id="4" name="Kopfzeilenplatzhalter 3">
            <a:extLst>
              <a:ext uri="{FF2B5EF4-FFF2-40B4-BE49-F238E27FC236}">
                <a16:creationId xmlns:a16="http://schemas.microsoft.com/office/drawing/2014/main" id="{1EAD3971-2E65-5DD9-C2FC-438F381F7C42}"/>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E9F3558-D0D5-6E0F-99DC-05B5F89A701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C17437C-AF9C-A9F7-67E4-8EB138FB0AE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5ADF994-376F-78A3-2D8B-5EF599B54641}"/>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26350116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8B984-C199-75E5-D8F7-F8E0A615C68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B980F99-66B6-54A9-33B6-3BF566DDF03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0DF2688-2D81-C4AF-2B84-E2054F1A2A0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Statista (2025b): https://www.statista.com/topics/7968/transportation-emissions-in-the-eu/#statisticChapter (Abruf: 07.07.2025)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t>Bildquelle: eigene Darstellung, Daten von Statista (2024b): https://www.statista.com/statistics/1325132/ghg-emissions-shares-sector-european-union-eu/ (Abruf: 07.07.2025). </a:t>
            </a:r>
          </a:p>
          <a:p>
            <a:endParaRPr lang="de-AT"/>
          </a:p>
          <a:p>
            <a:endParaRPr lang="de-AT"/>
          </a:p>
        </p:txBody>
      </p:sp>
      <p:sp>
        <p:nvSpPr>
          <p:cNvPr id="4" name="Kopfzeilenplatzhalter 3">
            <a:extLst>
              <a:ext uri="{FF2B5EF4-FFF2-40B4-BE49-F238E27FC236}">
                <a16:creationId xmlns:a16="http://schemas.microsoft.com/office/drawing/2014/main" id="{D836C8DF-6738-72A3-F37B-B4BE5738EB2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95C0522-2A5C-5175-415C-A0502FF32E4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CF8E956-4E12-3286-BD01-202774D2294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A7188FE-4E84-58F7-0BDB-6E0F76F54CA8}"/>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9268103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Dieses Video erklärt verständlich, wie Klimawandel entsteht und warum der Transportsektor dabei eine Schlüsselrolle spielt. Es zeigt, welche Verkehrsmittel wie viele Emissionen verursachen und wo die größten Einsparpotenziale liegen. Erfahre, warum multimodaler Verkehr entscheidend ist, um Klimaschutz und Mobilität in Einklang zu bringen.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Im Video sind Quizfragen integriert zur spielerischen Überprüfung von Wissen.</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9911054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A8B47-27A6-D022-EB61-82EB7AA1A21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A070FC4-CD59-37FA-AF1A-40C68D42A48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F3A34A5-8D30-0CD6-E9BD-474CABA89328}"/>
              </a:ext>
            </a:extLst>
          </p:cNvPr>
          <p:cNvSpPr>
            <a:spLocks noGrp="1"/>
          </p:cNvSpPr>
          <p:nvPr>
            <p:ph type="body" idx="1"/>
          </p:nvPr>
        </p:nvSpPr>
        <p:spPr/>
        <p:txBody>
          <a:bodyPr/>
          <a:lstStyle/>
          <a:p>
            <a:pPr marL="285750" indent="-285750">
              <a:buFont typeface="Arial" panose="020B0604020202020204" pitchFamily="34" charset="0"/>
              <a:buChar char="•"/>
            </a:pPr>
            <a:r>
              <a:rPr lang="de-AT"/>
              <a:t>Oft liest man widersprüchliche Berichte darüber, ob E-Autos wirklich klimafreundlicher sind als Verbrenner. Der Grund: Studien treffen unterschiedliche Annahmen – etwa zum Strommix, zur Batteriegröße oder zur Fahrleistung.</a:t>
            </a:r>
          </a:p>
          <a:p>
            <a:pPr marL="285750" indent="-285750">
              <a:buFont typeface="Arial" panose="020B0604020202020204" pitchFamily="34" charset="0"/>
              <a:buChar char="•"/>
            </a:pPr>
            <a:r>
              <a:rPr lang="de-AT"/>
              <a:t>Herstellung: Ein E-Auto verursacht bei der Produktion mehr CO₂, vor allem wegen der Batterie. Ein Kompaktklasse-E-Auto startet mit etwa 13 Tonnen CO₂, ein Diesel oder Benziner mit rund 7,5 Tonnen.</a:t>
            </a:r>
          </a:p>
          <a:p>
            <a:pPr marL="285750" indent="-285750">
              <a:buFont typeface="Arial" panose="020B0604020202020204" pitchFamily="34" charset="0"/>
              <a:buChar char="•"/>
            </a:pPr>
            <a:r>
              <a:rPr lang="de-AT"/>
              <a:t>Betrieb: Im Alltag hängt die Klimabilanz vom Strommix ab. Je mehr Ökostrom geladen wird, desto besser schneidet das E-Auto ab. Beim Verbrenner entstehen laufend Emissionen durch das Verbrennen von Benzin oder Diesel. Ab wann ist das E-Auto besser? Je nach Batteriegröße und Stromquelle ist das E-Auto nach ca. 150.000 Kilometern klimafreundlicher. Bei größeren Batterien verschiebt sich dieser Punkt, aber auch dann liegt das E-Auto meist noch im Vorteil – besonders bei heutiger durchschnittlicher Fahrleistung.</a:t>
            </a:r>
          </a:p>
          <a:p>
            <a:pPr marL="285750" indent="-285750">
              <a:buFont typeface="Arial" panose="020B0604020202020204" pitchFamily="34" charset="0"/>
              <a:buChar char="•"/>
            </a:pPr>
            <a:r>
              <a:rPr lang="de-AT"/>
              <a:t>Zukunftstrend: Die CO₂-Bilanz von E-Autos wird mit mehr Ökostrom und effizienterer Batterieproduktion immer besser. Neue Studien zeigen deutlich niedrigere Emissionen bei der Batterieherstellung als noch vor wenigen Jahren.</a:t>
            </a:r>
          </a:p>
          <a:p>
            <a:pPr marL="285750" indent="-285750">
              <a:buFont typeface="Arial" panose="020B0604020202020204" pitchFamily="34" charset="0"/>
              <a:buChar char="•"/>
            </a:pPr>
            <a:r>
              <a:rPr lang="de-AT"/>
              <a:t>Fazit: Kann pauschal nicht beantwortet werden, es kommt auf das Auto, die gefahrenen km, den Strommix,….. an. E-Autos sind heute meist schon klimafreundlicher als Verbrenner – vor allem, wenn man sie länger fährt und möglichst mit Ökostrom lädt. Wer nur selten fährt oder ein sehr großes E-Auto wählt, sollte allerdings genau hinschauen. Und um solche Vergleiche zu machen werden Lebenszyklusanalysen verwendet, die die Emissionen von der Herstellung bis zur Entsorgung berechnen und vergleichen. </a:t>
            </a:r>
          </a:p>
          <a:p>
            <a:pPr marL="285750" indent="-285750">
              <a:buFont typeface="Arial" panose="020B0604020202020204" pitchFamily="34" charset="0"/>
              <a:buChar char="•"/>
            </a:pPr>
            <a:endParaRPr lang="de-AT"/>
          </a:p>
          <a:p>
            <a:pPr marL="285750" indent="-285750">
              <a:buFont typeface="Arial" panose="020B0604020202020204" pitchFamily="34" charset="0"/>
              <a:buChar char="•"/>
            </a:pPr>
            <a:r>
              <a:rPr lang="de-AT"/>
              <a:t>Weitere Infos beispielsweise in diesem Video: https://www.youtube.com/watch?v=fZFe6iaOJhQ (Abruf: 07.07.2025)</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de-AT"/>
          </a:p>
          <a:p>
            <a:pPr marL="0" indent="0">
              <a:buFont typeface="Arial" panose="020B0604020202020204" pitchFamily="34" charset="0"/>
              <a:buNone/>
            </a:pPr>
            <a:r>
              <a:rPr lang="de-AT"/>
              <a:t>Quelle: Kühl (2021): https://klimaandmore.de/?p=3518 (Abruf: 07.07.2025)</a:t>
            </a:r>
          </a:p>
          <a:p>
            <a:pPr marL="0" indent="0">
              <a:buFont typeface="Arial" panose="020B0604020202020204" pitchFamily="34" charset="0"/>
              <a:buNone/>
            </a:pPr>
            <a:r>
              <a:rPr lang="de-AT"/>
              <a:t>Bildquelle: eigene Darstellung, Daten: https://klimaandmore.de/?p=3518 (Abruf: 07.07.2025)</a:t>
            </a:r>
          </a:p>
          <a:p>
            <a:endParaRPr lang="de-AT"/>
          </a:p>
        </p:txBody>
      </p:sp>
      <p:sp>
        <p:nvSpPr>
          <p:cNvPr id="4" name="Kopfzeilenplatzhalter 3">
            <a:extLst>
              <a:ext uri="{FF2B5EF4-FFF2-40B4-BE49-F238E27FC236}">
                <a16:creationId xmlns:a16="http://schemas.microsoft.com/office/drawing/2014/main" id="{F2C20644-F591-1B45-9D06-3EA06729BD1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6E9F76-A0F2-2403-8111-10A4BA50BAC7}"/>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556C458-BFA5-A700-E7AF-6B61BD00FA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FADD453-6C6E-2BB8-B1D1-7FB76CE1B535}"/>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31932492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75E9B-CDC9-C7E7-E1D3-1E9C1D3B4C3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0DC8B35-9133-D961-2DD4-38321B7E2DA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FF09963-9F04-CF9C-ECB8-FBEE06929F88}"/>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a:t>
            </a:r>
            <a:r>
              <a:rPr lang="de-AT" err="1"/>
              <a:t>ClimatePartner</a:t>
            </a:r>
            <a:r>
              <a:rPr lang="de-AT"/>
              <a:t> (2022): https://www.climatepartner.com/de/wissen/insights/scope-emissionen-reduzieren (Abruf: 08.07.2025)</a:t>
            </a:r>
          </a:p>
          <a:p>
            <a:endParaRPr lang="de-AT"/>
          </a:p>
        </p:txBody>
      </p:sp>
      <p:sp>
        <p:nvSpPr>
          <p:cNvPr id="4" name="Kopfzeilenplatzhalter 3">
            <a:extLst>
              <a:ext uri="{FF2B5EF4-FFF2-40B4-BE49-F238E27FC236}">
                <a16:creationId xmlns:a16="http://schemas.microsoft.com/office/drawing/2014/main" id="{863E497C-751C-96EF-41BE-E4DE64577EC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A79976A-7C9A-9701-C918-E8EBF4F913C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E7D23A0-FC16-5F08-ECE5-2EB17D0DE34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2B34009-3728-A9DF-C8C7-331F95E8B809}"/>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693796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977D2-AE9D-453B-68F6-5828DE9A54E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AB2042A-FBE3-ECF3-34C4-A82D15094D5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E35D70F-32D8-2388-569A-1088D360C78F}"/>
              </a:ext>
            </a:extLst>
          </p:cNvPr>
          <p:cNvSpPr>
            <a:spLocks noGrp="1"/>
          </p:cNvSpPr>
          <p:nvPr>
            <p:ph type="body" idx="1"/>
          </p:nvPr>
        </p:nvSpPr>
        <p:spPr/>
        <p:txBody>
          <a:bodyPr/>
          <a:lstStyle/>
          <a:p>
            <a:r>
              <a:rPr lang="de-AT"/>
              <a:t>„Well </a:t>
            </a:r>
            <a:r>
              <a:rPr lang="de-AT" err="1"/>
              <a:t>to</a:t>
            </a:r>
            <a:r>
              <a:rPr lang="de-AT"/>
              <a:t> Wheel“ (WTW) beschreibt die gesamte Prozesskette der Energiegewinnung und -nutzung im Verkehrssektor. Dabei wird betrachtet, wie ein Kraftstoff oder eine Energiequelle von der Förderung – etwa von Erdöl – über Verarbeitung, Transport und Speicherung bis hin zur tatsächlichen Nutzung im Fahrzeug gelangt. Die gesamte Kette wird dabei häufig in zwei Abschnitte unterteilt: „Well </a:t>
            </a:r>
            <a:r>
              <a:rPr lang="de-AT" err="1"/>
              <a:t>to</a:t>
            </a:r>
            <a:r>
              <a:rPr lang="de-AT"/>
              <a:t> Tank“ (WTT) bezeichnet alle Prozesse bis zum Befüllen des Fahrzeugs, also die stationären, vorgelagerten Schritte. „Tank </a:t>
            </a:r>
            <a:r>
              <a:rPr lang="de-AT" err="1"/>
              <a:t>to</a:t>
            </a:r>
            <a:r>
              <a:rPr lang="de-AT"/>
              <a:t> Wheel“ (TTW) umfasst hingegen den Energieverbrauch und die Emissionen beim Fahren selbst. Besonders im Vergleich verschiedener Antriebstechnologien – etwa Verbrennungsmotoren und Elektroantriebe – spielt die WTW-Betrachtung eine wichtige Rolle. Während Elektroautos im Fahrbetrieb (TTW) keinerlei CO₂-Emissionen verursachen, fallen sehr wohl Emissionen bei der Erzeugung des Stroms (WTT) an – abhängig davon, ob der Strom z. B. aus Kohle, Gas oder erneuerbaren Quellen </a:t>
            </a:r>
            <a:r>
              <a:rPr lang="de-AT" err="1"/>
              <a:t>stammt.Das</a:t>
            </a:r>
            <a:r>
              <a:rPr lang="de-AT"/>
              <a:t> WTW-Konzept ermöglicht damit eine ganzheitliche und faire Bewertung der tatsächlichen Umweltauswirkungen verschiedener Kraftstoffe und Antriebsarten, indem es den gesamten Energiepfad von der Quelle bis zur Nutzung berücksichtigt. Ziel ist es, nicht nur lokale Emissionen zu reduzieren, sondern auch den gesamten CO₂-Fußabdruck und andere Umwelteinflüsse entlang der Wertschöpfungskette transparent zu machen.</a:t>
            </a:r>
          </a:p>
          <a:p>
            <a:endParaRPr lang="de-AT"/>
          </a:p>
          <a:p>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IKEM (2010): https://www.forschungsinformationssystem.de/servlet/is/332825/ (Abruf: 08.07.2025)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a:t>Bildquelle: </a:t>
            </a:r>
            <a:r>
              <a:rPr lang="de-AT" err="1"/>
              <a:t>Freepick</a:t>
            </a:r>
            <a:r>
              <a:rPr lang="de-AT"/>
              <a:t> (2025): https://www.freepik.com/icon/pumpjack_3621824#fromView=keyword&amp;page=1&amp;position=6&amp;uuid=95a94a64-31a3-4798-8bdd-4b9389de631c (Abruf: 08.07.2025)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err="1"/>
              <a:t>Freepick</a:t>
            </a:r>
            <a:r>
              <a:rPr lang="de-AT"/>
              <a:t> (2025): https://www.freepik.com/icon/fuel_16737890#fromView=search&amp;page=1&amp;position=31&amp;uuid=6f32b8de-a3ae-4674-a12b-0ddd8d2bbcb2 (Abruf: 08.07.2025)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err="1"/>
              <a:t>Freepick</a:t>
            </a:r>
            <a:r>
              <a:rPr lang="de-AT"/>
              <a:t> (2025): https://www.freepik.com/icon/transport_10192279#fromView=search&amp;page=1&amp;position=26&amp;uuid=114c4ee8-0616-47b5-880e-f6ce30901755 (Abruf: 08.07.2025)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p:txBody>
      </p:sp>
      <p:sp>
        <p:nvSpPr>
          <p:cNvPr id="4" name="Kopfzeilenplatzhalter 3">
            <a:extLst>
              <a:ext uri="{FF2B5EF4-FFF2-40B4-BE49-F238E27FC236}">
                <a16:creationId xmlns:a16="http://schemas.microsoft.com/office/drawing/2014/main" id="{CF4C42F1-8FBC-A876-8FF5-F27B206B0EA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B6142BF-C45B-F96F-3B06-D027AEBD3D6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8944A3F-BAA0-629F-4DD5-11A0083331C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890CF7-AE4E-22FF-F086-2950B5E16BB6}"/>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2361349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1EDE5-7DAC-EC21-A067-40B3780CD0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92B1B1-48CB-4754-2609-DDE8653590B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119CEC4-0C30-E95C-D1E6-E1E0CDF8FD55}"/>
              </a:ext>
            </a:extLst>
          </p:cNvPr>
          <p:cNvSpPr>
            <a:spLocks noGrp="1"/>
          </p:cNvSpPr>
          <p:nvPr>
            <p:ph type="body" idx="1"/>
          </p:nvPr>
        </p:nvSpPr>
        <p:spPr/>
        <p:txBody>
          <a:bodyPr/>
          <a:lstStyle/>
          <a:p>
            <a:r>
              <a:rPr lang="de-AT"/>
              <a:t>Der Standard ISO 14083 zur Quantifizierung und Berichterstattung über Treibhausgasemissionen von Transportvorgängen beschreibt eine Methodik, mit deren Hilfe Speditionshäuser und Logistikunternehmen THG-Emissionen globaler und regionaler Lieferketten mit allen Verkehrsträgern berechnen und bewerten können.</a:t>
            </a:r>
          </a:p>
          <a:p>
            <a:r>
              <a:rPr lang="de-AT"/>
              <a:t>Wichtige Grundlage einer jeden THG-Emissionsberechnung ist die Auswahl bzw. Erhebung von passenden und qualitativ hochwertigen Daten. Unabhängig davon, für welchen Schritt der Berechnung eine Quantifizierung erfolgen soll, ist es wichtig, dass jeweils Daten verwendet werden, die repräsentativ für die betrachteten Transportketten(-elemente) sind und sowohl geographisch als auch zeitlich und technologisch möglichst gut passen, um ein aussagekräftiges Ergebnis zu erhalten. </a:t>
            </a:r>
          </a:p>
          <a:p>
            <a:r>
              <a:rPr lang="de-AT"/>
              <a:t>Nach der ISO 14083 gibt es grundsätzlich zwei verschiedene Datentypen, die in den Berechnungen eingesetzt werden: Primärdaten, die sich direkt aus einer Messung ergeben (oder anhand von Messwerten berechnet sind), und Sekundärdaten. Bei den sekundären Daten wird wiederum unterschieden zwischen modellierten Daten und Vorgabewerten (Default-Daten). Grundsätzlich schreibt die ISO 14083 die Verwendung von spezifischen, für die Transportkette ermittelten Primärdaten vor. Nur wenn solche Primärdaten nicht verfügbar sind, dürfen, unter Vorlage einer Begründung, auch Sekundärdaten verwendet werden. Dabei ist modellierten Daten der Vorzug gegenüber der Nutzung von Vorgabewerten zu geben. </a:t>
            </a:r>
          </a:p>
          <a:p>
            <a:r>
              <a:rPr lang="de-AT"/>
              <a:t>Quelle: Umweltbundesamt (2024b): https://www.umweltbundesamt.de/sites/default/files/medien/479/publikationen/uba_treibhausgasemissionen_im_transportsektor_0.pdf (Abruf: 08.07.2025)</a:t>
            </a:r>
          </a:p>
          <a:p>
            <a:r>
              <a:rPr lang="de-AT"/>
              <a:t>Bildquelle: </a:t>
            </a:r>
            <a:r>
              <a:rPr lang="de-AT" err="1"/>
              <a:t>Pixabay</a:t>
            </a:r>
            <a:r>
              <a:rPr lang="de-AT"/>
              <a:t> (2025): https://pixabay.com/de/vectors/kraftstoffz%C3%A4hler-meter-indikation-311685/ (Abruf: 08.07.2025)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p:txBody>
      </p:sp>
      <p:sp>
        <p:nvSpPr>
          <p:cNvPr id="4" name="Kopfzeilenplatzhalter 3">
            <a:extLst>
              <a:ext uri="{FF2B5EF4-FFF2-40B4-BE49-F238E27FC236}">
                <a16:creationId xmlns:a16="http://schemas.microsoft.com/office/drawing/2014/main" id="{21CF6C76-AECA-321C-6075-853B291269D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09D5B0-175F-67F5-FDFA-5930120FD0D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432EAB8-AE60-D931-0EFC-210BF165C97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B5E3831-7585-8FB4-534C-3F6B93C67C43}"/>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14482834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A3334-DC60-78BB-452D-FC10557EE15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CC5156D-C86A-F739-E9F1-EF43BBAA138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DB5C90B-4E93-1FBA-B13D-C4A59041601B}"/>
              </a:ext>
            </a:extLst>
          </p:cNvPr>
          <p:cNvSpPr>
            <a:spLocks noGrp="1"/>
          </p:cNvSpPr>
          <p:nvPr>
            <p:ph type="body" idx="1"/>
          </p:nvPr>
        </p:nvSpPr>
        <p:spPr/>
        <p:txBody>
          <a:bodyPr/>
          <a:lstStyle/>
          <a:p>
            <a:r>
              <a:rPr lang="de-AT" err="1"/>
              <a:t>EcoTransIT</a:t>
            </a:r>
            <a:r>
              <a:rPr lang="de-AT"/>
              <a:t> World ist eine Software zur Berechnung des Energieverbrauchs und der Treibhausgasemissionen von Transportketten weltweit. Sie berücksichtigt alle Verkehrsträger wie LKW, Schiff, Flugzeug, Zug und Binnenschiff. Die Software basiert auf einem energiebasierten Bottom-Up-Ansatz und einem internen Routing und ist konform mit aktuellen Standards wie dem GLEC Framework und dem GHG Protocol. </a:t>
            </a:r>
          </a:p>
          <a:p>
            <a:endParaRPr lang="de-AT"/>
          </a:p>
          <a:p>
            <a:r>
              <a:rPr lang="de-AT"/>
              <a:t>Bildquelle: </a:t>
            </a:r>
            <a:r>
              <a:rPr lang="de-AT" err="1"/>
              <a:t>Screenshoot</a:t>
            </a:r>
            <a:r>
              <a:rPr lang="de-AT"/>
              <a:t>: https://www.ecotransit.org/de/ (Abruf 08.07.2025)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p:txBody>
      </p:sp>
      <p:sp>
        <p:nvSpPr>
          <p:cNvPr id="4" name="Kopfzeilenplatzhalter 3">
            <a:extLst>
              <a:ext uri="{FF2B5EF4-FFF2-40B4-BE49-F238E27FC236}">
                <a16:creationId xmlns:a16="http://schemas.microsoft.com/office/drawing/2014/main" id="{93D01D60-0037-8ECB-EBA2-E5EF3C84DE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21410F-E56F-F373-58AE-788102CC9F0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381AA01-E663-D9B7-60E9-1A2343C4E0F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9085658-7B27-BCAF-892F-8F648E63B7EC}"/>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1326196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539B9-19A4-7B60-1BF4-154124749E9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76ED0A3-6425-96C5-2EBC-0E00AA02E2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A837732-C17F-ECFC-C1AF-3438FA3A422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de-AT"/>
          </a:p>
        </p:txBody>
      </p:sp>
      <p:sp>
        <p:nvSpPr>
          <p:cNvPr id="4" name="Kopfzeilenplatzhalter 3">
            <a:extLst>
              <a:ext uri="{FF2B5EF4-FFF2-40B4-BE49-F238E27FC236}">
                <a16:creationId xmlns:a16="http://schemas.microsoft.com/office/drawing/2014/main" id="{BD4824F6-6E04-5C36-3DCD-BFD31D7560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B08F40-588E-FA64-0473-01E0DF33F62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780B24-6845-7F70-A62C-78A3A8968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BE9626-EB36-3645-094A-FFE68053EA10}"/>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785205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Quelle: Statista (2025a): https://www.statista.com/topics/11288/shipping-emissions-worldwide/#topicOverview (Abruf: 08.07.2025)</a:t>
            </a:r>
          </a:p>
          <a:p>
            <a:r>
              <a:rPr lang="de-AT"/>
              <a:t>Bildquelle: </a:t>
            </a:r>
            <a:r>
              <a:rPr lang="de-AT" err="1"/>
              <a:t>Pixabay</a:t>
            </a:r>
            <a:r>
              <a:rPr lang="de-AT"/>
              <a:t> (2025): https://pixabay.com/de/photos/containerschiff-fracht-frachtschiff-2893480/ (Abruf: 08.07.2025)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15259527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78DDE-88DE-66F3-A00F-C5B89AF9B17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9ED861-E067-CFFF-CF7F-8CB881FFAF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95BE50D-686D-6356-664B-2E718D85B465}"/>
              </a:ext>
            </a:extLst>
          </p:cNvPr>
          <p:cNvSpPr>
            <a:spLocks noGrp="1"/>
          </p:cNvSpPr>
          <p:nvPr>
            <p:ph type="body" idx="1"/>
          </p:nvPr>
        </p:nvSpPr>
        <p:spPr/>
        <p:txBody>
          <a:bodyPr/>
          <a:lstStyle/>
          <a:p>
            <a:r>
              <a:rPr lang="de-AT"/>
              <a:t>Quellen: Statista (2024c): </a:t>
            </a:r>
            <a:r>
              <a:rPr lang="de-AT" sz="1200"/>
              <a:t>https://www.statista.com/statistics/1237597/transport-greenhouse-gas-emissions-by-mode-eu/ (Abruf: 08.07.2025)</a:t>
            </a:r>
          </a:p>
          <a:p>
            <a:r>
              <a:rPr lang="de-AT" sz="1200"/>
              <a:t>Statista (2025c): https://www.statista.com/statistics/1237597/transport-greenhouse-gas-emissions-by-mode-eu/  (Abruf: 08.07.2025)</a:t>
            </a:r>
            <a:endParaRPr lang="de-AT"/>
          </a:p>
          <a:p>
            <a:r>
              <a:rPr lang="en-US"/>
              <a:t>Fraunhofer ISI (2020): https://cedelft.eu/wp-content/uploads/sites/2/2021/05/CE_Delft_200258_Methodology_GHG_Efficiency_Transport_Modes.pdf (</a:t>
            </a:r>
            <a:r>
              <a:rPr lang="en-US" err="1"/>
              <a:t>Abruf</a:t>
            </a:r>
            <a:r>
              <a:rPr lang="en-US"/>
              <a:t>: 08.07.2025)</a:t>
            </a:r>
            <a:endParaRPr lang="de-AT"/>
          </a:p>
          <a:p>
            <a:r>
              <a:rPr lang="de-AT"/>
              <a:t>Bildquelle: Europäischer Rat (2025): https://www.consilium.europa.eu/de/policies/greener-transport/ (Abruf: 08.07.2025)</a:t>
            </a:r>
          </a:p>
          <a:p>
            <a:endParaRPr lang="de-AT"/>
          </a:p>
        </p:txBody>
      </p:sp>
      <p:sp>
        <p:nvSpPr>
          <p:cNvPr id="4" name="Kopfzeilenplatzhalter 3">
            <a:extLst>
              <a:ext uri="{FF2B5EF4-FFF2-40B4-BE49-F238E27FC236}">
                <a16:creationId xmlns:a16="http://schemas.microsoft.com/office/drawing/2014/main" id="{953BB616-EB89-9763-DF99-F1CAC6E15F5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DC9809D-41AD-C16E-572C-172DD23E82A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DCDDAC6-3DE8-513E-3C4C-4BFEF2BA696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D447448-6370-8EF7-E967-D3ABB93F5AC7}"/>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4759625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Quellen: DST und Marin (2022): https://www.wko.at/oe/transport-verkehr/schifffahrt/alternative-kraftstoffe-und-antriebstechnologien.pdf (Abruf: 08.07.2025)</a:t>
            </a:r>
          </a:p>
          <a:p>
            <a:r>
              <a:rPr lang="de-AT"/>
              <a:t>Bildquelle: Smart Freight Center (2024): </a:t>
            </a:r>
            <a:r>
              <a:rPr lang="en-US"/>
              <a:t>Global Logistics Emissions Council Framework v3.1 edition: </a:t>
            </a:r>
            <a:r>
              <a:rPr lang="de-AT"/>
              <a:t>https://www.smartfreightcentre.org/en/our-programs/emissions-accounting/global-logistics-emissions-council/calculate-report-glec-framework/ (Abruf: 15.09.2025)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6052614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974C4-6FB0-1425-753F-611965235F3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897F39A-69F1-6122-8894-40A19960A9A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9109806-7FD3-5B1A-8D37-0B16391C2EC6}"/>
              </a:ext>
            </a:extLst>
          </p:cNvPr>
          <p:cNvSpPr>
            <a:spLocks noGrp="1"/>
          </p:cNvSpPr>
          <p:nvPr>
            <p:ph type="body" idx="1"/>
          </p:nvPr>
        </p:nvSpPr>
        <p:spPr/>
        <p:txBody>
          <a:bodyPr/>
          <a:lstStyle/>
          <a:p>
            <a:r>
              <a:rPr lang="de-AT" sz="1200"/>
              <a:t>Quelle:  Zentralkommission für die Rheinschifffahrt (ZKR) (2022): https://www.ccr-zkr.org/files/documents/Roadmap/Roadmap_de.pdf (Abruf: 08.07.2025)</a:t>
            </a:r>
          </a:p>
          <a:p>
            <a:r>
              <a:rPr lang="de-AT" sz="1200" b="1"/>
              <a:t>Zusatzinformation: </a:t>
            </a:r>
            <a:r>
              <a:rPr lang="de-AT"/>
              <a:t>Die Flotte der innovativen Schiffe, die von der ZKR im Rahmen ihrer Roadmap zur Emissionsreduzierung überwacht wird, wächst stetig, obwohl sie weniger als 0,2% der europäischen Binnenschifffahrtsflotte ausmacht: ttps://www.ccr-zkr.org/files/documents/om/om24_II_de.pdf </a:t>
            </a:r>
          </a:p>
          <a:p>
            <a:r>
              <a:rPr lang="de-AT"/>
              <a:t> </a:t>
            </a:r>
          </a:p>
        </p:txBody>
      </p:sp>
      <p:sp>
        <p:nvSpPr>
          <p:cNvPr id="4" name="Kopfzeilenplatzhalter 3">
            <a:extLst>
              <a:ext uri="{FF2B5EF4-FFF2-40B4-BE49-F238E27FC236}">
                <a16:creationId xmlns:a16="http://schemas.microsoft.com/office/drawing/2014/main" id="{E0F1FCD0-FD23-71F9-A73D-81A90AD7ED3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C796262-AC3D-5CE8-046A-7314D58F1C7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9F50CA8-0C4E-0FAB-7BB6-3A817E6551C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4E5FF18-3178-95CC-221A-B34594A13822}"/>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10519443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FD068F-444E-761C-6FA5-2D0962AD01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89DA7AF-603F-8F15-2F92-C4EC625622B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B1A6E5C-9CD0-68EA-FA0E-4565F8895353}"/>
              </a:ext>
            </a:extLst>
          </p:cNvPr>
          <p:cNvSpPr>
            <a:spLocks noGrp="1"/>
          </p:cNvSpPr>
          <p:nvPr>
            <p:ph type="body" idx="1"/>
          </p:nvPr>
        </p:nvSpPr>
        <p:spPr/>
        <p:txBody>
          <a:bodyPr/>
          <a:lstStyle/>
          <a:p>
            <a:pPr marL="228600" eaLnBrk="0" fontAlgn="base" hangingPunct="0">
              <a:lnSpc>
                <a:spcPct val="107000"/>
              </a:lnSpc>
              <a:spcAft>
                <a:spcPts val="800"/>
              </a:spcAft>
            </a:pPr>
            <a:r>
              <a:rPr lang="en-US" sz="1400" b="0" kern="0" err="1">
                <a:effectLst/>
                <a:latin typeface="Times New Roman" panose="02020603050405020304" pitchFamily="18" charset="0"/>
                <a:ea typeface="Times New Roman" panose="02020603050405020304" pitchFamily="18" charset="0"/>
                <a:cs typeface="Times New Roman" panose="02020603050405020304" pitchFamily="18" charset="0"/>
              </a:rPr>
              <a:t>Quellen</a:t>
            </a:r>
            <a:r>
              <a:rPr lang="en-US" sz="1400" b="0" kern="0">
                <a:effectLst/>
                <a:latin typeface="Times New Roman" panose="02020603050405020304" pitchFamily="18" charset="0"/>
                <a:ea typeface="Times New Roman" panose="02020603050405020304" pitchFamily="18" charset="0"/>
                <a:cs typeface="Times New Roman" panose="02020603050405020304" pitchFamily="18" charset="0"/>
              </a:rPr>
              <a:t>: </a:t>
            </a:r>
            <a:r>
              <a:rPr lang="de-AT" sz="1400" b="0" kern="0">
                <a:effectLst/>
                <a:latin typeface="Times New Roman" panose="02020603050405020304" pitchFamily="18" charset="0"/>
                <a:ea typeface="Times New Roman" panose="02020603050405020304" pitchFamily="18" charset="0"/>
                <a:cs typeface="Times New Roman" panose="02020603050405020304" pitchFamily="18" charset="0"/>
              </a:rPr>
              <a:t>Europäischer Rat (2025a): </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https://www.consilium.europa.eu/de/policies/european-green-deal/ </a:t>
            </a:r>
            <a:r>
              <a:rPr lang="de-AT" sz="1200" b="0" kern="0">
                <a:effectLst/>
                <a:latin typeface="Times New Roman" panose="02020603050405020304" pitchFamily="18" charset="0"/>
                <a:ea typeface="Times New Roman" panose="02020603050405020304" pitchFamily="18" charset="0"/>
                <a:cs typeface="Times New Roman" panose="02020603050405020304" pitchFamily="18" charset="0"/>
              </a:rPr>
              <a:t>(Abruf: 05.08.2025)</a:t>
            </a:r>
          </a:p>
          <a:p>
            <a:pPr marL="228600" marR="0" lvl="0" indent="0" algn="l" defTabSz="914400" rtl="0" eaLnBrk="0" fontAlgn="base" latinLnBrk="0" hangingPunct="0">
              <a:lnSpc>
                <a:spcPct val="107000"/>
              </a:lnSpc>
              <a:spcBef>
                <a:spcPts val="0"/>
              </a:spcBef>
              <a:spcAft>
                <a:spcPts val="800"/>
              </a:spcAft>
              <a:buClrTx/>
              <a:buSzTx/>
              <a:buFontTx/>
              <a:buNone/>
              <a:tabLst/>
              <a:defRPr/>
            </a:pPr>
            <a:r>
              <a:rPr lang="de-AT" sz="1200" kern="100">
                <a:effectLst/>
                <a:latin typeface="Calibri" panose="020F0502020204030204" pitchFamily="34" charset="0"/>
                <a:ea typeface="Calibri" panose="020F0502020204030204" pitchFamily="34" charset="0"/>
                <a:cs typeface="Times New Roman" panose="02020603050405020304" pitchFamily="18" charset="0"/>
              </a:rPr>
              <a:t>Europäischer Rat (2025b): https://www.consilium.europa.eu/de/policies/fit-for-55/ (Abruf: 05.08.2025)</a:t>
            </a:r>
          </a:p>
          <a:p>
            <a:pPr marL="228600" marR="0" lvl="0" indent="0" algn="l" defTabSz="914400" rtl="0" eaLnBrk="0" fontAlgn="base" latinLnBrk="0" hangingPunct="0">
              <a:lnSpc>
                <a:spcPct val="107000"/>
              </a:lnSpc>
              <a:spcBef>
                <a:spcPts val="0"/>
              </a:spcBef>
              <a:spcAft>
                <a:spcPts val="800"/>
              </a:spcAft>
              <a:buClrTx/>
              <a:buSzTx/>
              <a:buFontTx/>
              <a:buNone/>
              <a:tabLst/>
              <a:defRPr/>
            </a:pPr>
            <a:r>
              <a:rPr lang="de-AT" sz="1200" kern="100">
                <a:effectLst/>
                <a:latin typeface="Calibri" panose="020F0502020204030204" pitchFamily="34" charset="0"/>
                <a:ea typeface="Calibri" panose="020F0502020204030204" pitchFamily="34" charset="0"/>
                <a:cs typeface="Times New Roman" panose="02020603050405020304" pitchFamily="18" charset="0"/>
              </a:rPr>
              <a:t>Europäische Kommission (2025a): https://transport.ec.europa.eu/transport-themes/mobility-strategy_en?etransnolive=1  (Abruf: 05.08.2025)</a:t>
            </a:r>
          </a:p>
          <a:p>
            <a:pPr marL="228600" marR="0" lvl="0" indent="0" algn="l" defTabSz="914400" rtl="0" eaLnBrk="0" fontAlgn="base" latinLnBrk="0" hangingPunct="0">
              <a:lnSpc>
                <a:spcPct val="107000"/>
              </a:lnSpc>
              <a:spcBef>
                <a:spcPts val="0"/>
              </a:spcBef>
              <a:spcAft>
                <a:spcPts val="800"/>
              </a:spcAft>
              <a:buClrTx/>
              <a:buSzTx/>
              <a:buFontTx/>
              <a:buNone/>
              <a:tabLst/>
              <a:defRPr/>
            </a:pPr>
            <a:r>
              <a:rPr lang="de-AT" sz="1200" kern="100">
                <a:effectLst/>
                <a:latin typeface="Calibri" panose="020F0502020204030204" pitchFamily="34" charset="0"/>
                <a:ea typeface="Calibri" panose="020F0502020204030204" pitchFamily="34" charset="0"/>
                <a:cs typeface="Times New Roman" panose="02020603050405020304" pitchFamily="18" charset="0"/>
              </a:rPr>
              <a:t>Europäische Kommission (2025b): https://transport.ec.europa.eu/transport-modes/inland-waterways/promotion-inland-waterway-transport/naiades-iii-action-plan_en?prefLang=de&amp;etrans=de (Abruf: 05.08.2025)</a:t>
            </a:r>
          </a:p>
          <a:p>
            <a:pPr marL="228600" marR="0" lvl="0" indent="0" algn="l" defTabSz="914400" rtl="0" eaLnBrk="0" fontAlgn="base" latinLnBrk="0" hangingPunct="0">
              <a:lnSpc>
                <a:spcPct val="107000"/>
              </a:lnSpc>
              <a:spcBef>
                <a:spcPts val="0"/>
              </a:spcBef>
              <a:spcAft>
                <a:spcPts val="800"/>
              </a:spcAft>
              <a:buClrTx/>
              <a:buSzTx/>
              <a:buFontTx/>
              <a:buNone/>
              <a:tabLst/>
              <a:defRPr/>
            </a:pPr>
            <a:r>
              <a:rPr lang="de-AT" sz="1200" kern="100">
                <a:effectLst/>
                <a:latin typeface="Calibri" panose="020F0502020204030204" pitchFamily="34" charset="0"/>
                <a:ea typeface="Calibri" panose="020F0502020204030204" pitchFamily="34" charset="0"/>
                <a:cs typeface="Times New Roman" panose="02020603050405020304" pitchFamily="18" charset="0"/>
              </a:rPr>
              <a:t>BMIMI (2025a): https://www.bmimi.gv.at/themen/verkehr/wasser/schifffahrt/donau/publikationen/aktionsprogramm-donau.html (Abruf: 05.08.2025)</a:t>
            </a:r>
          </a:p>
          <a:p>
            <a:pPr marL="228600" marR="0" lvl="0" indent="0" algn="l" defTabSz="914400" rtl="0" eaLnBrk="0" fontAlgn="base" latinLnBrk="0" hangingPunct="0">
              <a:lnSpc>
                <a:spcPct val="107000"/>
              </a:lnSpc>
              <a:spcBef>
                <a:spcPts val="0"/>
              </a:spcBef>
              <a:spcAft>
                <a:spcPts val="800"/>
              </a:spcAft>
              <a:buClrTx/>
              <a:buSzTx/>
              <a:buFontTx/>
              <a:buNone/>
              <a:tabLst/>
              <a:defRPr/>
            </a:pPr>
            <a:r>
              <a:rPr lang="de-AT" sz="1200" kern="100">
                <a:effectLst/>
                <a:latin typeface="Calibri" panose="020F0502020204030204" pitchFamily="34" charset="0"/>
                <a:ea typeface="Calibri" panose="020F0502020204030204" pitchFamily="34" charset="0"/>
                <a:cs typeface="Times New Roman" panose="02020603050405020304" pitchFamily="18" charset="0"/>
              </a:rPr>
              <a:t>BMIMI (2025b): https://www.bmimi.gv.at/themen/verkehr/wasser/schifffahrt/foerderung.html </a:t>
            </a:r>
          </a:p>
          <a:p>
            <a:pPr marL="228600" eaLnBrk="0" fontAlgn="base" hangingPunct="0">
              <a:lnSpc>
                <a:spcPct val="107000"/>
              </a:lnSpc>
              <a:spcAft>
                <a:spcPts val="800"/>
              </a:spcAft>
            </a:pPr>
            <a:endParaRPr lang="en-US" sz="1400" b="1" kern="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eaLnBrk="0" fontAlgn="base" hangingPunct="0">
              <a:lnSpc>
                <a:spcPct val="107000"/>
              </a:lnSpc>
              <a:spcAft>
                <a:spcPts val="800"/>
              </a:spcAft>
            </a:pPr>
            <a:r>
              <a:rPr lang="en-US" sz="1400" b="1" kern="0">
                <a:effectLst/>
                <a:latin typeface="Times New Roman" panose="02020603050405020304" pitchFamily="18" charset="0"/>
                <a:ea typeface="Times New Roman" panose="02020603050405020304" pitchFamily="18" charset="0"/>
                <a:cs typeface="Times New Roman" panose="02020603050405020304" pitchFamily="18" charset="0"/>
              </a:rPr>
              <a:t>EU Green Deal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Der europäische Grüne Deal ist die Wachstumsstrategie der Europäischen Union. Er wurde im Jahr 2019 ins Leben gerufen und umfasst ein Paket politischer Initiativen, die der EU den Weg zum grünen Wandel weisen, um das übergeordnete Ziel zu erreichen, bis 2050 klimaneutral zu werden.</a:t>
            </a: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Fit </a:t>
            </a:r>
            <a:r>
              <a:rPr lang="de-AT" sz="1400" b="1" kern="0" err="1">
                <a:effectLst/>
                <a:latin typeface="Times New Roman" panose="02020603050405020304" pitchFamily="18" charset="0"/>
                <a:ea typeface="Times New Roman" panose="02020603050405020304" pitchFamily="18" charset="0"/>
                <a:cs typeface="Times New Roman" panose="02020603050405020304" pitchFamily="18" charset="0"/>
              </a:rPr>
              <a:t>for</a:t>
            </a: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 55</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Das Paket „Fit für 55“ umfasst eine Reihe von Rechtsvorschriften, die darauf abzielen, die Treibhausgasemissionen der EU bis 2030 um mindestens 55 % zu senken und die EU bis 2050 klimaneutral zu machen.</a:t>
            </a:r>
            <a:r>
              <a:rPr lang="de-AT" sz="1200" kern="100">
                <a:effectLst/>
                <a:latin typeface="Calibri" panose="020F0502020204030204" pitchFamily="34" charset="0"/>
                <a:ea typeface="Calibri" panose="020F0502020204030204" pitchFamily="34" charset="0"/>
                <a:cs typeface="Times New Roman" panose="02020603050405020304" pitchFamily="18" charset="0"/>
              </a:rPr>
              <a:t> Im Paket geht es beispielsweise um die Reformierung des Emissionshandelssystem der EU, um eine Klima-Sozialfond, um ein CO₂-Grenzausgleichssystem, um neue Vorschriften über CO₂-Normen für Personenkraftwagen und leichte Nutzfahrzeuge, um nachhaltige Flugkraftstoffe, um neue Vorschriften zur Nutzung erneuerbarer Kraftstoffe und von Kraftstoffen mit geringem CO2-Ausstoß in der Schifffahrt, Energiebesteuerung, Energieeffizienz,….</a:t>
            </a:r>
          </a:p>
          <a:p>
            <a:pPr marL="228600" eaLnBrk="0" fontAlgn="base" hangingPunct="0">
              <a:lnSpc>
                <a:spcPct val="107000"/>
              </a:lnSpc>
              <a:spcAft>
                <a:spcPts val="800"/>
              </a:spcAft>
            </a:pPr>
            <a:r>
              <a:rPr lang="de-AT" sz="1400" b="1" kern="0" err="1">
                <a:effectLst/>
                <a:latin typeface="Times New Roman" panose="02020603050405020304" pitchFamily="18" charset="0"/>
                <a:ea typeface="Times New Roman" panose="02020603050405020304" pitchFamily="18" charset="0"/>
                <a:cs typeface="Times New Roman" panose="02020603050405020304" pitchFamily="18" charset="0"/>
              </a:rPr>
              <a:t>Sustainable</a:t>
            </a: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 Smart Mobility </a:t>
            </a:r>
            <a:r>
              <a:rPr lang="de-AT" sz="1400" b="1" kern="0" err="1">
                <a:effectLst/>
                <a:latin typeface="Times New Roman" panose="02020603050405020304" pitchFamily="18" charset="0"/>
                <a:ea typeface="Times New Roman" panose="02020603050405020304" pitchFamily="18" charset="0"/>
                <a:cs typeface="Times New Roman" panose="02020603050405020304" pitchFamily="18" charset="0"/>
              </a:rPr>
              <a:t>Strategy</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Diese Strategie zusammen mit einem Aktionsplan mit 82 Initiativen bildet die Grundlage dafür, wie das EU-Verkehrssystem seinen ökologischen und digitalen Wandel erreichen und widerstandsfähiger gegen künftige Krisen werden soll. Um den Verkehr nachhaltiger zu gestalten soll die Nutzung emissionsfreier Fahrzeuge, Schiffe und Flugzeuge, erneuerbarer und kohlenstoffarmer Kraftstoffe und der damit verbundenen Infrastruktur –gefördert werden. Weiters sollen beispielsweise emissionsfreie Flughäfen und Häfen geschaffen werden, der Hochgeschwindigkeitsschienenverkehr verdoppelt und Fahrradinfrastruktur ausgebaut werden.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NAIADES (aktuell NAIADES III, 2021-2027)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Die Europäische Kommission hat im Juni 2021 einen 35-Punkte-Aktionsplan vorgelegt, um die Rolle der Binnenschifffahrt in unseren Mobilitäts- und Logistiksystemen zu stärken. Die Kernziele bestehen darin, mehr Fracht über Europas Flüsse und Kanäle zu verlagern und den Übergang zu emissionsfreien Binnenschiffen bis 2050 zu erleichtern.</a:t>
            </a:r>
            <a:r>
              <a:rPr lang="de-AT" sz="1200" kern="100">
                <a:effectLst/>
                <a:latin typeface="Calibri" panose="020F0502020204030204" pitchFamily="34" charset="0"/>
                <a:ea typeface="Calibri" panose="020F0502020204030204" pitchFamily="34" charset="0"/>
                <a:cs typeface="Times New Roman" panose="02020603050405020304" pitchFamily="18" charset="0"/>
              </a:rPr>
              <a:t> Dies steht im Einklang mit dem europäischen Grünen Deal und der Strategie für nachhaltige und intelligente Mobilität. </a:t>
            </a: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Platina4Action</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Das von der EU finanzierte Projekt PLATINA4Action verfolgt das Ziel, den Binnenschiffsverkehr (IWT) in Europa durch gezielte Koordinierungs- und Unterstützungsmaßnahmen zu fördern. Das Projekt begann im Januar 2024 und läuft bis Ende 2026. Der Fokus liegt auf der Einführung eines umweltfreundlichen und vernetzten Binnenschiffsverkehrs, der Bewertung von NAIADES III und der Vorbereitung einer neuen verkehrspolitischen Agenda.</a:t>
            </a: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 </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Das PLATINA4Action-Konsortium arbeitet eng mit der Europäischen Kommission zusammen, um den NAIADES III-Aktionsplan umzusetzen und zu bewerten sowie eine neue politische Agenda für den Binnenschiffsverkehr zu entwickeln. </a:t>
            </a:r>
            <a:r>
              <a:rPr lang="de-AT" sz="1400" u="sng" kern="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https://platina4action.iwtprojects.eu/</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Masterplan Güterverkehr 2030</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Der Masterplan Güterverkehr 2030 liefert als Fachstrategie zum Mobilitätsmasterplan konkrete Ziele und Maßnahmen für einen klimaneutralen Güterverkehr in Österreich. Er baut auf den drei wesentlichen Grundsätzen – vermeiden, verlagern, verbessern – auf.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Der Masterplan Güterverkehr (MGV) sieht ein jährliches Monitoring der Umsetzungsfortschritte vor. Im Jahr 2023 und Anfang 2024 wurden bereits zahlreiche Maßnahmen umgesetzt, </a:t>
            </a:r>
            <a:r>
              <a:rPr lang="de-AT" sz="1400" kern="0" err="1">
                <a:effectLst/>
                <a:latin typeface="Times New Roman" panose="02020603050405020304" pitchFamily="18" charset="0"/>
                <a:ea typeface="Times New Roman" panose="02020603050405020304" pitchFamily="18" charset="0"/>
                <a:cs typeface="Times New Roman" panose="02020603050405020304" pitchFamily="18" charset="0"/>
              </a:rPr>
              <a:t>u.a.gezielte</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 Investitionen in die Schieneninfrastruktur und die Einführung eines Verlagerungscoachs. Im Bereich Straße war insbesondere die Förderung emissionsfreier Nutzfahrzeuge und deren Infrastruktur ein wesentlicher Schwerpunkt. Auch im Schifffahrtsbereich wurden bereits erfolgreich Elektrifizierungs- bzw. </a:t>
            </a:r>
            <a:r>
              <a:rPr lang="de-AT" sz="1400" kern="0" err="1">
                <a:effectLst/>
                <a:latin typeface="Times New Roman" panose="02020603050405020304" pitchFamily="18" charset="0"/>
                <a:ea typeface="Times New Roman" panose="02020603050405020304" pitchFamily="18" charset="0"/>
                <a:cs typeface="Times New Roman" panose="02020603050405020304" pitchFamily="18" charset="0"/>
              </a:rPr>
              <a:t>Dekarbonisierungsmaßnahmen</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 realisiert.</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Aktionsprogramm Donau 2030</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Das Aktionsprogramm Donau 2030 ist eine Umsetzungsstrategie des Mobilitätsmasterplan 2030 sowie des Masterplan Güterverkehr 2030 im Bereich Donauschifffahrt. Das Aktionsprogramm Donau 2030 beruht auf einem integrativen Ansatz: Die Schifffahrt umweltverträglich und nachhaltig zu gestalten und ihre Position im Gesamtverkehrssystem zu stärken ist ebenso integraler Bestandteil des Programms wie die Sicherung und Verbesserung des Lebensraums an Donau, March und Thaya. </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b="1" kern="0">
                <a:effectLst/>
                <a:latin typeface="Times New Roman" panose="02020603050405020304" pitchFamily="18" charset="0"/>
                <a:ea typeface="Times New Roman" panose="02020603050405020304" pitchFamily="18" charset="0"/>
                <a:cs typeface="Times New Roman" panose="02020603050405020304" pitchFamily="18" charset="0"/>
              </a:rPr>
              <a:t>Förderprogramm klima- und umweltfreundliche Schifffahrt 2022-2026</a:t>
            </a:r>
            <a:endParaRPr lang="de-AT" sz="1200" kern="100">
              <a:effectLst/>
              <a:latin typeface="Calibri" panose="020F0502020204030204" pitchFamily="34" charset="0"/>
              <a:ea typeface="Calibri" panose="020F0502020204030204" pitchFamily="34" charset="0"/>
              <a:cs typeface="Times New Roman" panose="02020603050405020304" pitchFamily="18" charset="0"/>
            </a:endParaRPr>
          </a:p>
          <a:p>
            <a:pPr marL="228600" eaLnBrk="0" fontAlgn="base" hangingPunct="0">
              <a:lnSpc>
                <a:spcPct val="107000"/>
              </a:lnSpc>
              <a:spcAft>
                <a:spcPts val="800"/>
              </a:spcAft>
            </a:pP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Das vorliegende Förderprogramm soll durch Effizienzsteigerungen und Adaptionen der Flotte die Wettbewerbsfähigkeit der Binnenschifffahrt steigern. Das Bundesministerium für Klimaschutz, Umwelt, Energie, Mobilität, Innovation und Technologie (BMK) will mit der Förderung gemeinsam mit der Abwicklungsstelle Österreichische Wasserstraßen-Gesellschaft mbH (</a:t>
            </a:r>
            <a:r>
              <a:rPr lang="de-AT" sz="1400" kern="0" err="1">
                <a:effectLst/>
                <a:latin typeface="Times New Roman" panose="02020603050405020304" pitchFamily="18" charset="0"/>
                <a:ea typeface="Times New Roman" panose="02020603050405020304" pitchFamily="18" charset="0"/>
                <a:cs typeface="Times New Roman" panose="02020603050405020304" pitchFamily="18" charset="0"/>
              </a:rPr>
              <a:t>viadonau</a:t>
            </a:r>
            <a:r>
              <a:rPr lang="de-AT" sz="1400" kern="0">
                <a:effectLst/>
                <a:latin typeface="Times New Roman" panose="02020603050405020304" pitchFamily="18" charset="0"/>
                <a:ea typeface="Times New Roman" panose="02020603050405020304" pitchFamily="18" charset="0"/>
                <a:cs typeface="Times New Roman" panose="02020603050405020304" pitchFamily="18" charset="0"/>
              </a:rPr>
              <a:t>) einen attraktiven finanziellen Anreiz zur nachhaltigen Modernisierung der Binnenschifffahrt als Beitrag zur Erreichung der österreichischen Umweltziele und Stärkung der österreichischen Wirtschaft setzen. Gefördert werden Maßnahmen zur Steigerung der Effizienz und zur Reduzierung von CO2 und Luftschadstoffemissionen von Binnenschiffen sowie Adaptionen zur Transportverlagerung auf das Binnenschiff. </a:t>
            </a:r>
            <a:endParaRPr lang="de-AT"/>
          </a:p>
          <a:p>
            <a:endParaRPr lang="de-AT"/>
          </a:p>
        </p:txBody>
      </p:sp>
      <p:sp>
        <p:nvSpPr>
          <p:cNvPr id="4" name="Kopfzeilenplatzhalter 3">
            <a:extLst>
              <a:ext uri="{FF2B5EF4-FFF2-40B4-BE49-F238E27FC236}">
                <a16:creationId xmlns:a16="http://schemas.microsoft.com/office/drawing/2014/main" id="{4027C10E-64CA-5C90-C3AF-F5588A70438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9729C4F-5A87-9DAE-37BF-A676CBEA724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06DE48F-2249-FAF3-9023-023B4304A3E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E08A829-5D40-9E6D-9F50-AC8946199657}"/>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9642924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C6102-E95D-9969-F10D-6AAB35D0789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FC72EB9-6CFD-32CB-7C0B-4F5FF5E91C0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784D110-5788-0A77-05B4-8FB58CBFE61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Europäische Kommission (2025b): https://transport.ec.europa.eu/transport-modes/inland-waterways/promotion-inland-waterway-transport/naiades-iii-action-plan_en?prefLang=de&amp;etrans=de </a:t>
            </a:r>
            <a:r>
              <a:rPr lang="de-AT" sz="1200" kern="100">
                <a:effectLst/>
                <a:latin typeface="Calibri" panose="020F0502020204030204" pitchFamily="34" charset="0"/>
                <a:ea typeface="Calibri" panose="020F0502020204030204" pitchFamily="34" charset="0"/>
                <a:cs typeface="Times New Roman" panose="02020603050405020304" pitchFamily="18" charset="0"/>
              </a:rPr>
              <a:t>(Abruf: 05.08.2025)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Bildquelle: Hugues Van </a:t>
            </a:r>
            <a:r>
              <a:rPr lang="de-AT" err="1"/>
              <a:t>Honacker</a:t>
            </a:r>
            <a:r>
              <a:rPr lang="de-AT"/>
              <a:t>: https://www.clinsh.eu/iu-assets/4/CLINSH_NAIADESIII.pdf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a:p>
            <a:r>
              <a:rPr lang="de-AT"/>
              <a:t>NAIADES (aktuell NAIADES III, 2021-2027) </a:t>
            </a:r>
          </a:p>
          <a:p>
            <a:r>
              <a:rPr lang="de-AT"/>
              <a:t>Die Europäische Kommission hat im Juni 2021 einen 35-Punkte-Aktionsplan vorgelegt, um die Rolle der Binnenschifffahrt in unseren Mobilitäts- und Logistiksystemen zu stärken. Die Kernziele bestehen darin, mehr Fracht über Europas Flüsse und Kanäle zu verlagern und den Übergang zu emissionsfreien Binnenschiffen bis 2050 zu erleichtern. Dies steht im Einklang mit dem europäischen Grünen Deal und der Strategie für nachhaltige und intelligente Mobilität. </a:t>
            </a:r>
          </a:p>
          <a:p>
            <a:endParaRPr lang="de-AT"/>
          </a:p>
        </p:txBody>
      </p:sp>
      <p:sp>
        <p:nvSpPr>
          <p:cNvPr id="4" name="Kopfzeilenplatzhalter 3">
            <a:extLst>
              <a:ext uri="{FF2B5EF4-FFF2-40B4-BE49-F238E27FC236}">
                <a16:creationId xmlns:a16="http://schemas.microsoft.com/office/drawing/2014/main" id="{38C67E7E-A349-91A0-84F5-53011DB7018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2122E4-99B4-F666-5403-887F8DA723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5438A72-75DF-FEC3-FEB2-31478964BE7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8942C5E-3BBD-3E14-DF34-E16900C19CD4}"/>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36781514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34A17-26A6-E654-E6CD-BEAAE919FD5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CAF4BD3-58CC-12C2-71BA-277F26C3D02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58D4C2A-5B05-79F2-14EA-EDF1552E6194}"/>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BMIMI (2025c): https://www.bmimi.gv.at/themen/mobilitaet/transport/gueterverkehr/masterplan.html (Abruf am: 05.08.2025)</a:t>
            </a:r>
          </a:p>
          <a:p>
            <a:endParaRPr lang="de-AT"/>
          </a:p>
        </p:txBody>
      </p:sp>
      <p:sp>
        <p:nvSpPr>
          <p:cNvPr id="4" name="Kopfzeilenplatzhalter 3">
            <a:extLst>
              <a:ext uri="{FF2B5EF4-FFF2-40B4-BE49-F238E27FC236}">
                <a16:creationId xmlns:a16="http://schemas.microsoft.com/office/drawing/2014/main" id="{DFA87FD6-12AF-BA5B-DD14-949B2ECB51E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38F81D4-D868-1784-A452-FC2D9750376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0C93EC2-AD27-AC13-081A-7EC0A66F5D1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7813E5C-2B4B-67DB-AADC-3F8A11B31CDB}"/>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1051520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0A617-95E2-717E-1309-41DAD43A14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93F0789-C5A9-E46A-3E4C-90D56993F74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9574501-9904-4EA0-227A-EC84356FF88E}"/>
              </a:ext>
            </a:extLst>
          </p:cNvPr>
          <p:cNvSpPr>
            <a:spLocks noGrp="1"/>
          </p:cNvSpPr>
          <p:nvPr>
            <p:ph type="body" idx="1"/>
          </p:nvPr>
        </p:nvSpPr>
        <p:spPr/>
        <p:txBody>
          <a:bodyPr/>
          <a:lstStyle/>
          <a:p>
            <a:r>
              <a:rPr lang="de-AT"/>
              <a:t>Quelle: BMIMI (2025a): https://www.bmk.gv.at/themen/verkehr/wasser/schifffahrt/donau/publikationen/aktionsprogramm-donau.html (Abruf am 05.08.2025)</a:t>
            </a:r>
          </a:p>
          <a:p>
            <a:r>
              <a:rPr lang="de-AT"/>
              <a:t>Bildquelle: BMIMI (2025): https://www.bmk.gv.at/themen/verkehr/wasser/schifffahrt/donau/publikationen/aktionsprogramm-donau.html (Abruf am 05.08.2025)</a:t>
            </a:r>
          </a:p>
          <a:p>
            <a:endParaRPr lang="de-AT"/>
          </a:p>
          <a:p>
            <a:endParaRPr lang="de-AT"/>
          </a:p>
          <a:p>
            <a:endParaRPr lang="de-AT"/>
          </a:p>
          <a:p>
            <a:r>
              <a:rPr lang="de-AT"/>
              <a:t>Das Aktionsprogramm Donau 2030 ist eine Umsetzungsstrategie des Mobilitätsmasterplan 2030 sowie des Masterplan Güterverkehr 2030 im Bereich Donauschifffahrt. Das Aktionsprogramm Donau 2030 beruht auf einem integrativen Ansatz: Die Schifffahrt umweltverträglich und nachhaltig zu gestalten und ihre Position im Gesamtverkehrssystem zu stärken ist ebenso integraler Bestandteil des Programms wie die Sicherung und Verbesserung des Lebensraums an Donau, March und Thaya. </a:t>
            </a:r>
          </a:p>
          <a:p>
            <a:r>
              <a:rPr lang="de-AT"/>
              <a:t>https://www.bmk.gv.at/themen/verkehr/wasser/schifffahrt/donau/publikationen/aktionsprogramm-donau.html </a:t>
            </a:r>
          </a:p>
          <a:p>
            <a:endParaRPr lang="de-AT"/>
          </a:p>
        </p:txBody>
      </p:sp>
      <p:sp>
        <p:nvSpPr>
          <p:cNvPr id="4" name="Kopfzeilenplatzhalter 3">
            <a:extLst>
              <a:ext uri="{FF2B5EF4-FFF2-40B4-BE49-F238E27FC236}">
                <a16:creationId xmlns:a16="http://schemas.microsoft.com/office/drawing/2014/main" id="{2A66DD9F-BCDC-1537-F5AA-7B5E35F06A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399309-FDFE-4F24-1654-25EEF2F9EED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EA51789-2E1B-A5C7-6A49-E96CD23C24E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5221E2E-8A8E-5D28-05E5-8A19F45B57D6}"/>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12047897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33C63-18C7-8D16-F48B-86952242E20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6ECDA95-21E1-6427-ED4B-94A224E4927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6069549-B94A-7478-ED08-F648C3536D80}"/>
              </a:ext>
            </a:extLst>
          </p:cNvPr>
          <p:cNvSpPr>
            <a:spLocks noGrp="1"/>
          </p:cNvSpPr>
          <p:nvPr>
            <p:ph type="body" idx="1"/>
          </p:nvPr>
        </p:nvSpPr>
        <p:spPr/>
        <p:txBody>
          <a:bodyPr/>
          <a:lstStyle/>
          <a:p>
            <a:r>
              <a:rPr lang="de-AT"/>
              <a:t>Quelle:  Erwin van der Linden (2024): https://www.viadonau.org/fileadmin/content/20241128_Aristoi_Study_Viadonau_final.pdf (Abruf am 05.08.2025)</a:t>
            </a:r>
          </a:p>
          <a:p>
            <a:endParaRPr lang="de-AT"/>
          </a:p>
          <a:p>
            <a:r>
              <a:rPr lang="de-AT"/>
              <a:t>Weiterführende Links: https://www.wko.at/oe/transport-verkehr/schifffahrt/alternative-kraftstoffe-und-antriebstechnologien.pdf</a:t>
            </a:r>
          </a:p>
          <a:p>
            <a:endParaRPr lang="de-AT"/>
          </a:p>
        </p:txBody>
      </p:sp>
      <p:sp>
        <p:nvSpPr>
          <p:cNvPr id="4" name="Kopfzeilenplatzhalter 3">
            <a:extLst>
              <a:ext uri="{FF2B5EF4-FFF2-40B4-BE49-F238E27FC236}">
                <a16:creationId xmlns:a16="http://schemas.microsoft.com/office/drawing/2014/main" id="{C0DC7868-22FB-9A53-EF2E-4C92E21F2EF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EFAED89-555E-9535-9641-6EEDA0C4DB4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2918163-5CCE-FA11-9D1E-6986D726E36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B5D58E-7ABD-3556-D4F1-3FAA394AE18C}"/>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289707802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a:p>
            <a:endParaRPr lang="de-AT"/>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1112283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A090-7506-6E8C-319C-EFD6BDBB8BB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97F653F-77D2-685C-3AF8-3BEEF39CBD3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7F168D1-96B1-E7D1-78A8-30047770CD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Erwin van der Linden (2024): https://www.viadonau.org/fileadmin/content/20241128_Aristoi_Study_Viadonau_final.pdf (Abruf am 05.08.2025)</a:t>
            </a:r>
          </a:p>
          <a:p>
            <a:endParaRPr lang="de-AT"/>
          </a:p>
        </p:txBody>
      </p:sp>
      <p:sp>
        <p:nvSpPr>
          <p:cNvPr id="4" name="Kopfzeilenplatzhalter 3">
            <a:extLst>
              <a:ext uri="{FF2B5EF4-FFF2-40B4-BE49-F238E27FC236}">
                <a16:creationId xmlns:a16="http://schemas.microsoft.com/office/drawing/2014/main" id="{6D5419F1-D169-517F-3A59-0F6AA35E15D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415B0-9910-1EAF-AA9D-9A6381803EB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2280362-1D7F-8272-0FB6-AA9499A90B9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C5433DD-2BFD-3DAF-CC01-801A9F02CD5D}"/>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247809410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57217-8FCA-7483-41DB-C1F5E5AF58E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4F73B6F-B640-B031-BBAA-D660EAAE9AD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E754973-A2D5-1F69-585F-B3CB5AA741BD}"/>
              </a:ext>
            </a:extLst>
          </p:cNvPr>
          <p:cNvSpPr>
            <a:spLocks noGrp="1"/>
          </p:cNvSpPr>
          <p:nvPr>
            <p:ph type="body" idx="1"/>
          </p:nvPr>
        </p:nvSpPr>
        <p:spPr/>
        <p:txBody>
          <a:bodyPr/>
          <a:lstStyle/>
          <a:p>
            <a:r>
              <a:rPr lang="de-AT"/>
              <a:t>Quelle:  Erwin van der Linden (2024): https://www.viadonau.org/fileadmin/content/20241128_Aristoi_Study_Viadonau_final.pdf (Abruf am 05.08.2025)</a:t>
            </a:r>
          </a:p>
          <a:p>
            <a:r>
              <a:rPr lang="de-AT"/>
              <a:t>Deutsches Zentrum für Luft- und Raumfahrt e. V. (DLR) (2025): https://www.dlr.de/de/ms/aktuelles/nachrichten/neue-studie-veroeffentlicht-gruenes-methanol-als-alternativer-schiffskraftstoff#:~:text=Fazit%20der%20Studie%3A%20Gr%C3%BCnes%20Methanol,Gesamtbedarfe%20der%20Schifffahrt%20zu%20decken (Abruf am 05.08.2025)</a:t>
            </a:r>
          </a:p>
          <a:p>
            <a:endParaRPr lang="de-AT"/>
          </a:p>
        </p:txBody>
      </p:sp>
      <p:sp>
        <p:nvSpPr>
          <p:cNvPr id="4" name="Kopfzeilenplatzhalter 3">
            <a:extLst>
              <a:ext uri="{FF2B5EF4-FFF2-40B4-BE49-F238E27FC236}">
                <a16:creationId xmlns:a16="http://schemas.microsoft.com/office/drawing/2014/main" id="{57A1A220-4F56-F492-E96B-66DF44A6972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F0A131-ECC6-E62A-73D2-6739FC9162D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E80BD67-40AC-ED1F-A101-6EC5870442A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7366575-6B8D-6F4A-271C-066E47C51D1E}"/>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739813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4CE27-F51D-C05A-2323-625FF7B8F0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02D58C0-BCA8-4A9D-AB73-5B168E6309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8F1CA61-17A8-C9A6-2A09-8A63C91109A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Erwin van der Linden (2024): https://www.viadonau.org/fileadmin/content/20241128_Aristoi_Study_Viadonau_final.pdf (Abruf am 05.08.2025)</a:t>
            </a:r>
          </a:p>
          <a:p>
            <a:endParaRPr lang="de-AT"/>
          </a:p>
        </p:txBody>
      </p:sp>
      <p:sp>
        <p:nvSpPr>
          <p:cNvPr id="4" name="Kopfzeilenplatzhalter 3">
            <a:extLst>
              <a:ext uri="{FF2B5EF4-FFF2-40B4-BE49-F238E27FC236}">
                <a16:creationId xmlns:a16="http://schemas.microsoft.com/office/drawing/2014/main" id="{7CCB0766-B06B-E4E5-B8F1-CC873716188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0F958E2-2048-37F3-5A11-324FF7CF17E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83A2E66-99D8-47E9-7C24-24223A5FE4E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E477F62-15DA-EBCE-77C2-19A5B2E768EA}"/>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348660790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1BFF8C-0D26-DAE9-B33F-9F71DAC23E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03F358-BD36-87CA-ACAF-FBEEE2ED870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693521-6DF8-D565-BDAB-3C1749D99E5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Erwin van der Linden (2024): https://www.viadonau.org/fileadmin/content/20241128_Aristoi_Study_Viadonau_final.pdf (Abruf am 05.08.2025)</a:t>
            </a:r>
          </a:p>
          <a:p>
            <a:endParaRPr lang="de-AT"/>
          </a:p>
        </p:txBody>
      </p:sp>
      <p:sp>
        <p:nvSpPr>
          <p:cNvPr id="4" name="Kopfzeilenplatzhalter 3">
            <a:extLst>
              <a:ext uri="{FF2B5EF4-FFF2-40B4-BE49-F238E27FC236}">
                <a16:creationId xmlns:a16="http://schemas.microsoft.com/office/drawing/2014/main" id="{E7334375-F726-DD5A-73C7-EF7F5905539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4593B9B-5B4D-8613-B6AD-3944DD759CF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73A90F3-062E-5975-4695-52EA30F38E0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DF3D903-CE42-0EF0-660B-99AA7CD20B6A}"/>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395293372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131F6-BD3A-35A5-D440-0A31522AE62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C21A32E-8C4B-FA27-D561-E79559F4397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FAB4DA6-BB9A-8F71-6A00-9B58D3BA02C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a:t>Quelle: Erwin van der Linden (2024): https://www.viadonau.org/fileadmin/content/20241128_Aristoi_Study_Viadonau_final.pdf (Abruf am 05.08.2025)</a:t>
            </a:r>
          </a:p>
          <a:p>
            <a:endParaRPr lang="de-AT"/>
          </a:p>
        </p:txBody>
      </p:sp>
      <p:sp>
        <p:nvSpPr>
          <p:cNvPr id="4" name="Kopfzeilenplatzhalter 3">
            <a:extLst>
              <a:ext uri="{FF2B5EF4-FFF2-40B4-BE49-F238E27FC236}">
                <a16:creationId xmlns:a16="http://schemas.microsoft.com/office/drawing/2014/main" id="{76F2ED07-2C93-4C6E-4AA7-E331395548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665A052-1DC3-EF5B-C10A-8475CE618B5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07776E4-25EA-1802-D384-F12D57707DA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E9C2947-0074-7266-E5F2-9B3B041237FE}"/>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137926074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dirty="0"/>
              <a:t>!-Quiz: Emissionen verstehen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a:t>
            </a:r>
            <a:r>
              <a:rPr lang="de-AT"/>
              <a:t>de/</a:t>
            </a:r>
          </a:p>
          <a:p>
            <a:pPr marL="171450" indent="-171450">
              <a:buFont typeface="Arial" panose="020B0604020202020204" pitchFamily="34" charset="0"/>
              <a:buChar char="•"/>
            </a:pPr>
            <a:r>
              <a:rPr lang="de-AT"/>
              <a:t>Öffnen </a:t>
            </a:r>
            <a:r>
              <a:rPr lang="de-AT" dirty="0"/>
              <a:t>Sie den folgenden Link zum Quiz</a:t>
            </a:r>
            <a:r>
              <a:rPr lang="de-AT"/>
              <a:t>: </a:t>
            </a:r>
            <a:r>
              <a:rPr lang="de-AT">
                <a:hlinkClick r:id="rId3"/>
              </a:rPr>
              <a:t>https://create.kahoot.it/share/emissionen-verstehen-klimaschutz-gestalten-die-rolle-der-binnenschifffahrt/15efcda8-ac7b-463b-b7ea-236cac354ad5</a:t>
            </a:r>
            <a:endParaRPr lang="de-AT"/>
          </a:p>
          <a:p>
            <a:pPr marL="171450" indent="-171450">
              <a:buFont typeface="Arial" panose="020B0604020202020204" pitchFamily="34" charset="0"/>
              <a:buChar char="•"/>
            </a:pPr>
            <a:r>
              <a:rPr lang="de-AT" dirty="0"/>
              <a:t>Starten Sie das Quiz im Unterricht – entweder im Einzelmodus oder als Gruppenspiel.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91593892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 uri="{C183D7F6-B498-43B3-948B-1728B52AA6E4}">
                <adec:decorative xmlns:adec="http://schemas.microsoft.com/office/drawing/2017/decorative" val="1"/>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a:spLocks noChangeAspect="1"/>
          </p:cNvSpPr>
          <p:nvPr userDrawn="1"/>
        </p:nvSpPr>
        <p:spPr>
          <a:xfrm>
            <a:off x="707262"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1" name="Rechteck 10">
            <a:extLst>
              <a:ext uri="{FF2B5EF4-FFF2-40B4-BE49-F238E27FC236}">
                <a16:creationId xmlns:a16="http://schemas.microsoft.com/office/drawing/2014/main" id="{EEF5AA57-2206-4DEC-8716-41CA2A13A39B}"/>
              </a:ext>
            </a:extLst>
          </p:cNvPr>
          <p:cNvSpPr>
            <a:spLocks noChangeAspect="1"/>
          </p:cNvSpPr>
          <p:nvPr userDrawn="1"/>
        </p:nvSpPr>
        <p:spPr>
          <a:xfrm>
            <a:off x="4496000" y="1089884"/>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2" name="Rechteck 11">
            <a:extLst>
              <a:ext uri="{FF2B5EF4-FFF2-40B4-BE49-F238E27FC236}">
                <a16:creationId xmlns:a16="http://schemas.microsoft.com/office/drawing/2014/main" id="{00EA8915-6454-4CB4-9E2E-FC82EB150B01}"/>
              </a:ext>
            </a:extLst>
          </p:cNvPr>
          <p:cNvSpPr>
            <a:spLocks noChangeAspect="1"/>
          </p:cNvSpPr>
          <p:nvPr userDrawn="1"/>
        </p:nvSpPr>
        <p:spPr>
          <a:xfrm>
            <a:off x="707262"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13" name="Rechteck 12">
            <a:extLst>
              <a:ext uri="{FF2B5EF4-FFF2-40B4-BE49-F238E27FC236}">
                <a16:creationId xmlns:a16="http://schemas.microsoft.com/office/drawing/2014/main" id="{FEA07139-4B01-4230-936C-27681AAD2F97}"/>
              </a:ext>
            </a:extLst>
          </p:cNvPr>
          <p:cNvSpPr>
            <a:spLocks noChangeAspect="1"/>
          </p:cNvSpPr>
          <p:nvPr userDrawn="1"/>
        </p:nvSpPr>
        <p:spPr>
          <a:xfrm>
            <a:off x="4496000"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4" name="Fußzeilenplatzhalter 3">
            <a:extLst>
              <a:ext uri="{FF2B5EF4-FFF2-40B4-BE49-F238E27FC236}">
                <a16:creationId xmlns:a16="http://schemas.microsoft.com/office/drawing/2014/main" id="{8BC482A3-669C-D71E-6A39-8631AC4F158F}"/>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Rechteck 1">
            <a:extLst>
              <a:ext uri="{FF2B5EF4-FFF2-40B4-BE49-F238E27FC236}">
                <a16:creationId xmlns:a16="http://schemas.microsoft.com/office/drawing/2014/main" id="{30EDCAFD-BE29-C7FF-0941-2245F1309977}"/>
              </a:ext>
            </a:extLst>
          </p:cNvPr>
          <p:cNvSpPr>
            <a:spLocks noChangeAspect="1"/>
          </p:cNvSpPr>
          <p:nvPr userDrawn="1"/>
        </p:nvSpPr>
        <p:spPr>
          <a:xfrm>
            <a:off x="8284738" y="1082761"/>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
        <p:nvSpPr>
          <p:cNvPr id="3" name="Rechteck 2">
            <a:extLst>
              <a:ext uri="{FF2B5EF4-FFF2-40B4-BE49-F238E27FC236}">
                <a16:creationId xmlns:a16="http://schemas.microsoft.com/office/drawing/2014/main" id="{0E3DFF41-FD0E-7DA3-1742-7810E931F953}"/>
              </a:ext>
            </a:extLst>
          </p:cNvPr>
          <p:cNvSpPr>
            <a:spLocks noChangeAspect="1"/>
          </p:cNvSpPr>
          <p:nvPr userDrawn="1"/>
        </p:nvSpPr>
        <p:spPr>
          <a:xfrm>
            <a:off x="8284738" y="3690699"/>
            <a:ext cx="3200000" cy="180000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60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 uri="{C183D7F6-B498-43B3-948B-1728B52AA6E4}">
                <adec:decorative xmlns:adec="http://schemas.microsoft.com/office/drawing/2017/decorative" val="1"/>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Nur Titel mit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
        <p:nvSpPr>
          <p:cNvPr id="11" name="Datumsplatzhalter 22" descr="Platzhalter Bildquelle:">
            <a:extLst>
              <a:ext uri="{FF2B5EF4-FFF2-40B4-BE49-F238E27FC236}">
                <a16:creationId xmlns:a16="http://schemas.microsoft.com/office/drawing/2014/main" id="{85E52F4A-819B-C56F-A236-9A20E8538680}"/>
              </a:ext>
              <a:ext uri="{C183D7F6-B498-43B3-948B-1728B52AA6E4}">
                <adec:decorative xmlns:adec="http://schemas.microsoft.com/office/drawing/2017/decorative" val="0"/>
              </a:ext>
            </a:extLst>
          </p:cNvPr>
          <p:cNvSpPr txBox="1">
            <a:spLocks/>
          </p:cNvSpPr>
          <p:nvPr userDrawn="1"/>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a:t>
            </a:r>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RW-Nur Titel ohne Bildquell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6AC56B4C-D3AA-F54A-32BF-13171A270EC9}"/>
              </a:ext>
              <a:ext uri="{C183D7F6-B498-43B3-948B-1728B52AA6E4}">
                <adec:decorative xmlns:adec="http://schemas.microsoft.com/office/drawing/2017/decorative" val="1"/>
              </a:ext>
            </a:extLst>
          </p:cNvPr>
          <p:cNvSpPr/>
          <p:nvPr userDrawn="1"/>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0C64F332-582A-C1F0-59EF-24AB2F53D5CC}"/>
              </a:ext>
              <a:ext uri="{C183D7F6-B498-43B3-948B-1728B52AA6E4}">
                <adec:decorative xmlns:adec="http://schemas.microsoft.com/office/drawing/2017/decorative" val="1"/>
              </a:ext>
            </a:extLst>
          </p:cNvPr>
          <p:cNvSpPr/>
          <p:nvPr userDrawn="1"/>
        </p:nvSpPr>
        <p:spPr>
          <a:xfrm>
            <a:off x="3135925" y="4006014"/>
            <a:ext cx="1905221" cy="1905221"/>
          </a:xfrm>
          <a:prstGeom prst="ellipse">
            <a:avLst/>
          </a:prstGeom>
          <a:solidFill>
            <a:schemeClr val="bg1"/>
          </a:solidFill>
          <a:ln w="314325">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9" name="Ellipse 8">
            <a:extLst>
              <a:ext uri="{FF2B5EF4-FFF2-40B4-BE49-F238E27FC236}">
                <a16:creationId xmlns:a16="http://schemas.microsoft.com/office/drawing/2014/main" id="{66AAD831-7E81-E47A-46EA-47B3D1347493}"/>
              </a:ext>
              <a:ext uri="{C183D7F6-B498-43B3-948B-1728B52AA6E4}">
                <adec:decorative xmlns:adec="http://schemas.microsoft.com/office/drawing/2017/decorative" val="1"/>
              </a:ext>
            </a:extLst>
          </p:cNvPr>
          <p:cNvSpPr/>
          <p:nvPr userDrawn="1"/>
        </p:nvSpPr>
        <p:spPr>
          <a:xfrm>
            <a:off x="8825050" y="3717652"/>
            <a:ext cx="1030973" cy="1030973"/>
          </a:xfrm>
          <a:prstGeom prst="ellipse">
            <a:avLst/>
          </a:prstGeom>
          <a:solidFill>
            <a:schemeClr val="bg1"/>
          </a:solidFill>
          <a:ln w="2794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Ellipse 9">
            <a:extLst>
              <a:ext uri="{FF2B5EF4-FFF2-40B4-BE49-F238E27FC236}">
                <a16:creationId xmlns:a16="http://schemas.microsoft.com/office/drawing/2014/main" id="{516DB634-14A1-5F5C-C349-FA9F2DC20905}"/>
              </a:ext>
              <a:ext uri="{C183D7F6-B498-43B3-948B-1728B52AA6E4}">
                <adec:decorative xmlns:adec="http://schemas.microsoft.com/office/drawing/2017/decorative" val="1"/>
              </a:ext>
            </a:extLst>
          </p:cNvPr>
          <p:cNvSpPr/>
          <p:nvPr userDrawn="1"/>
        </p:nvSpPr>
        <p:spPr>
          <a:xfrm>
            <a:off x="928738" y="2707668"/>
            <a:ext cx="986812" cy="986812"/>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49" name="Titel 48">
            <a:extLst>
              <a:ext uri="{FF2B5EF4-FFF2-40B4-BE49-F238E27FC236}">
                <a16:creationId xmlns:a16="http://schemas.microsoft.com/office/drawing/2014/main" id="{C79B9A19-46F5-7A2C-9AC0-F865A1805E0A}"/>
              </a:ext>
            </a:extLst>
          </p:cNvPr>
          <p:cNvSpPr>
            <a:spLocks noGrp="1"/>
          </p:cNvSpPr>
          <p:nvPr>
            <p:ph type="title"/>
          </p:nvPr>
        </p:nvSpPr>
        <p:spPr/>
        <p:txBody>
          <a:bodyPr/>
          <a:lstStyle/>
          <a:p>
            <a:r>
              <a:rPr lang="de-DE"/>
              <a:t>Mastertitelformat bearbeiten</a:t>
            </a:r>
            <a:endParaRPr lang="de-AT"/>
          </a:p>
        </p:txBody>
      </p:sp>
      <p:sp>
        <p:nvSpPr>
          <p:cNvPr id="47" name="Fußzeilenplatzhalter 46">
            <a:extLst>
              <a:ext uri="{FF2B5EF4-FFF2-40B4-BE49-F238E27FC236}">
                <a16:creationId xmlns:a16="http://schemas.microsoft.com/office/drawing/2014/main" id="{114AE0A0-BCC3-0F23-4A11-D2E9A2842A66}"/>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0" name="Foliennummernplatzhalter 49">
            <a:extLst>
              <a:ext uri="{FF2B5EF4-FFF2-40B4-BE49-F238E27FC236}">
                <a16:creationId xmlns:a16="http://schemas.microsoft.com/office/drawing/2014/main" id="{233CDF7E-5C90-38F7-FB14-36878731B55F}"/>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13101635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2" name="Fußzeilenplatzhalter 11">
            <a:extLst>
              <a:ext uri="{FF2B5EF4-FFF2-40B4-BE49-F238E27FC236}">
                <a16:creationId xmlns:a16="http://schemas.microsoft.com/office/drawing/2014/main" id="{FDA103BF-F643-4E03-AF1E-8003B8D6711F}"/>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2" name="Titel 5">
            <a:extLst>
              <a:ext uri="{FF2B5EF4-FFF2-40B4-BE49-F238E27FC236}">
                <a16:creationId xmlns:a16="http://schemas.microsoft.com/office/drawing/2014/main" id="{11030971-242A-B5A9-CFD7-3C74FA84E64E}"/>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Foliennummernplatzhalter 2">
            <a:extLst>
              <a:ext uri="{FF2B5EF4-FFF2-40B4-BE49-F238E27FC236}">
                <a16:creationId xmlns:a16="http://schemas.microsoft.com/office/drawing/2014/main" id="{47495798-ACC8-D126-ABB5-5C95F46A36F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2" name="Fußzeilenplatzhalter 11">
            <a:extLst>
              <a:ext uri="{FF2B5EF4-FFF2-40B4-BE49-F238E27FC236}">
                <a16:creationId xmlns:a16="http://schemas.microsoft.com/office/drawing/2014/main" id="{D2BEE460-D80B-43E8-BC90-CB725910BD0E}"/>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5" name="Foliennummernplatzhalter 4">
            <a:extLst>
              <a:ext uri="{FF2B5EF4-FFF2-40B4-BE49-F238E27FC236}">
                <a16:creationId xmlns:a16="http://schemas.microsoft.com/office/drawing/2014/main" id="{98BE97CC-81B2-D809-3E81-0521E3055A04}"/>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RW-Aktivitätsfolie">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2" name="Fußzeilenplatzhalter 21">
            <a:extLst>
              <a:ext uri="{FF2B5EF4-FFF2-40B4-BE49-F238E27FC236}">
                <a16:creationId xmlns:a16="http://schemas.microsoft.com/office/drawing/2014/main" id="{1F88CB56-152E-4A67-835F-6C1AF2EC73D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a:prstGeom prst="rect">
            <a:avLst/>
          </a:prstGeom>
        </p:spPr>
        <p:txBody>
          <a:bodyPr/>
          <a:lstStyle>
            <a:lvl1pPr>
              <a:defRPr sz="1500">
                <a:latin typeface="+mj-lt"/>
              </a:defRPr>
            </a:lvl1pPr>
          </a:lstStyle>
          <a:p>
            <a:r>
              <a:rPr lang="de-AT">
                <a:cs typeface="Arial" panose="020B0604020202020204" pitchFamily="34" charset="0"/>
              </a:rPr>
              <a:t>GÜTERVERKEHR IM WANDEL – NACHHALTIG, DIGITAL UND EFFIZIENT</a:t>
            </a:r>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Foliennummernplatzhalter 4">
            <a:extLst>
              <a:ext uri="{FF2B5EF4-FFF2-40B4-BE49-F238E27FC236}">
                <a16:creationId xmlns:a16="http://schemas.microsoft.com/office/drawing/2014/main" id="{936229C0-7322-0DD5-C8C9-911CA423522D}"/>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561899015"/>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9" name="Fußzeilenplatzhalter 8">
            <a:extLst>
              <a:ext uri="{FF2B5EF4-FFF2-40B4-BE49-F238E27FC236}">
                <a16:creationId xmlns:a16="http://schemas.microsoft.com/office/drawing/2014/main" id="{F47884CE-FAD7-4794-B1DE-5CD85A265F0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
        <p:nvSpPr>
          <p:cNvPr id="5" name="Foliennummernplatzhalter 4">
            <a:extLst>
              <a:ext uri="{FF2B5EF4-FFF2-40B4-BE49-F238E27FC236}">
                <a16:creationId xmlns:a16="http://schemas.microsoft.com/office/drawing/2014/main" id="{49F06AED-1480-6AB1-2FFA-9EEAB4EAEF63}"/>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2" name="Fußzeilenplatzhalter 11">
            <a:extLst>
              <a:ext uri="{FF2B5EF4-FFF2-40B4-BE49-F238E27FC236}">
                <a16:creationId xmlns:a16="http://schemas.microsoft.com/office/drawing/2014/main" id="{B8575AC0-8512-444E-BE77-53641772C88A}"/>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7" name="Foliennummernplatzhalter 6">
            <a:extLst>
              <a:ext uri="{FF2B5EF4-FFF2-40B4-BE49-F238E27FC236}">
                <a16:creationId xmlns:a16="http://schemas.microsoft.com/office/drawing/2014/main" id="{6D9CBEBA-9024-F66F-76DC-8E916BFA4079}"/>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10" name="Fußzeilenplatzhalter 9">
            <a:extLst>
              <a:ext uri="{FF2B5EF4-FFF2-40B4-BE49-F238E27FC236}">
                <a16:creationId xmlns:a16="http://schemas.microsoft.com/office/drawing/2014/main" id="{7D0E06F0-E1F6-4BD7-BEF7-31ED1E0D420B}"/>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3A68393E-E556-7D90-E1BE-DFD24EC00AC8}"/>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Fußzeilenplatzhalter 8">
            <a:extLst>
              <a:ext uri="{FF2B5EF4-FFF2-40B4-BE49-F238E27FC236}">
                <a16:creationId xmlns:a16="http://schemas.microsoft.com/office/drawing/2014/main" id="{DE4D7FB8-5C1D-4F04-866E-4D9693E662E3}"/>
              </a:ext>
              <a:ext uri="{C183D7F6-B498-43B3-948B-1728B52AA6E4}">
                <adec:decorative xmlns:adec="http://schemas.microsoft.com/office/drawing/2017/decorative" val="1"/>
              </a:ext>
            </a:extLst>
          </p:cNvPr>
          <p:cNvSpPr>
            <a:spLocks noGrp="1"/>
          </p:cNvSpPr>
          <p:nvPr>
            <p:ph type="ftr" sz="quarter" idx="11"/>
          </p:nvPr>
        </p:nvSpPr>
        <p:spPr>
          <a:xfrm>
            <a:off x="635070" y="272194"/>
            <a:ext cx="4114800" cy="365125"/>
          </a:xfrm>
          <a:prstGeom prst="rect">
            <a:avLst/>
          </a:prstGeom>
        </p:spPr>
        <p:txBody>
          <a:bodyPr/>
          <a:lstStyle>
            <a:lvl1pPr>
              <a:defRPr sz="1500">
                <a:latin typeface="+mj-lt"/>
              </a:defRPr>
            </a:lvl1pPr>
          </a:lstStyle>
          <a:p>
            <a:r>
              <a:rPr lang="de-AT"/>
              <a:t>BINNENSCHIFFE ALS TEIL DER TRANSPORTKETTE</a:t>
            </a:r>
          </a:p>
        </p:txBody>
      </p:sp>
      <p:sp>
        <p:nvSpPr>
          <p:cNvPr id="6" name="Foliennummernplatzhalter 5">
            <a:extLst>
              <a:ext uri="{FF2B5EF4-FFF2-40B4-BE49-F238E27FC236}">
                <a16:creationId xmlns:a16="http://schemas.microsoft.com/office/drawing/2014/main" id="{9A1D6477-1F59-FC5D-7DC5-2216D61561B7}"/>
              </a:ext>
            </a:extLst>
          </p:cNvPr>
          <p:cNvSpPr>
            <a:spLocks noGrp="1"/>
          </p:cNvSpPr>
          <p:nvPr>
            <p:ph type="sldNum" sz="quarter" idx="12"/>
          </p:nvPr>
        </p:nvSpPr>
        <p:spPr/>
        <p:txBody>
          <a:body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592538" y="6356350"/>
            <a:ext cx="2431397"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 </a:t>
            </a:r>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4" r:id="rId4"/>
    <p:sldLayoutId id="2147483663" r:id="rId5"/>
    <p:sldLayoutId id="2147483655" r:id="rId6"/>
    <p:sldLayoutId id="2147483650" r:id="rId7"/>
    <p:sldLayoutId id="2147483662" r:id="rId8"/>
    <p:sldLayoutId id="2147483652" r:id="rId9"/>
    <p:sldLayoutId id="2147483653" r:id="rId10"/>
    <p:sldLayoutId id="2147483656" r:id="rId11"/>
    <p:sldLayoutId id="2147483657" r:id="rId12"/>
    <p:sldLayoutId id="2147483661" r:id="rId13"/>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18" Type="http://schemas.openxmlformats.org/officeDocument/2006/relationships/slide" Target="slide42.xml"/><Relationship Id="rId3" Type="http://schemas.openxmlformats.org/officeDocument/2006/relationships/slide" Target="slide6.xml"/><Relationship Id="rId7" Type="http://schemas.openxmlformats.org/officeDocument/2006/relationships/image" Target="../media/image60.png"/><Relationship Id="rId12" Type="http://schemas.openxmlformats.org/officeDocument/2006/relationships/slide" Target="slide32.xml"/><Relationship Id="rId17" Type="http://schemas.openxmlformats.org/officeDocument/2006/relationships/image" Target="../media/image10.png"/><Relationship Id="rId2" Type="http://schemas.openxmlformats.org/officeDocument/2006/relationships/image" Target="../media/image5.png"/><Relationship Id="rId16" Type="http://schemas.openxmlformats.org/officeDocument/2006/relationships/image" Target="../media/image90.png"/><Relationship Id="rId1" Type="http://schemas.openxmlformats.org/officeDocument/2006/relationships/slideLayout" Target="../slideLayouts/slideLayout2.xml"/><Relationship Id="rId6" Type="http://schemas.openxmlformats.org/officeDocument/2006/relationships/slide" Target="slide20.xml"/><Relationship Id="rId11" Type="http://schemas.openxmlformats.org/officeDocument/2006/relationships/image" Target="../media/image8.png"/><Relationship Id="rId5" Type="http://schemas.openxmlformats.org/officeDocument/2006/relationships/image" Target="../media/image6.png"/><Relationship Id="rId15" Type="http://schemas.openxmlformats.org/officeDocument/2006/relationships/slide" Target="slide37.xml"/><Relationship Id="rId10" Type="http://schemas.openxmlformats.org/officeDocument/2006/relationships/image" Target="../media/image70.png"/><Relationship Id="rId19" Type="http://schemas.openxmlformats.org/officeDocument/2006/relationships/image" Target="../media/image100.png"/><Relationship Id="rId4" Type="http://schemas.openxmlformats.org/officeDocument/2006/relationships/image" Target="../media/image50.png"/><Relationship Id="rId9" Type="http://schemas.openxmlformats.org/officeDocument/2006/relationships/slide" Target="slide24.xml"/><Relationship Id="rId14"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hyperlink" Target="https://www.mein-fussabdruck.at/"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23.sv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hyperlink" Target="https://rewway.at/de/lehrmittel/klimaziel-2050-welche-rolle-spielt-der-transport"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5.xml"/><Relationship Id="rId5" Type="http://schemas.openxmlformats.org/officeDocument/2006/relationships/image" Target="../media/image32.png"/><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hyperlink" Target="https://emissioncalculator.ecotransit.world/" TargetMode="Externa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8.xml"/><Relationship Id="rId1" Type="http://schemas.openxmlformats.org/officeDocument/2006/relationships/video" Target="https://www.youtube.com/embed/MfeLUVux2ns?feature=oembed" TargetMode="External"/><Relationship Id="rId5" Type="http://schemas.openxmlformats.org/officeDocument/2006/relationships/image" Target="../media/image42.jpeg"/><Relationship Id="rId4" Type="http://schemas.openxmlformats.org/officeDocument/2006/relationships/hyperlink" Target="https://www.youtube.com/watch?v=MfeLUVux2ns" TargetMode="Externa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5.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6.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7.xml"/><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38.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9.xml"/><Relationship Id="rId1" Type="http://schemas.openxmlformats.org/officeDocument/2006/relationships/slideLayout" Target="../slideLayouts/slideLayout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0.xml.rels><?xml version="1.0" encoding="UTF-8" standalone="yes"?>
<Relationships xmlns="http://schemas.openxmlformats.org/package/2006/relationships"><Relationship Id="rId3" Type="http://schemas.openxmlformats.org/officeDocument/2006/relationships/hyperlink" Target="https://create.kahoot.it/share/emissionen-verstehen-klimaschutz-gestalten-die-rolle-der-binnenschifffahrt/15efcda8-ac7b-463b-b7ea-236cac354ad5" TargetMode="External"/><Relationship Id="rId2" Type="http://schemas.openxmlformats.org/officeDocument/2006/relationships/notesSlide" Target="../notesSlides/notesSlide40.xml"/><Relationship Id="rId1" Type="http://schemas.openxmlformats.org/officeDocument/2006/relationships/slideLayout" Target="../slideLayouts/slideLayout8.xml"/><Relationship Id="rId4" Type="http://schemas.openxmlformats.org/officeDocument/2006/relationships/image" Target="../media/image43.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hyperlink" Target="http://www.rewway.at/de/lehrmittel/pakete/" TargetMode="Externa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a:xfrm>
            <a:off x="838200" y="1488364"/>
            <a:ext cx="7543800" cy="2076252"/>
          </a:xfrm>
        </p:spPr>
        <p:txBody>
          <a:bodyPr/>
          <a:lstStyle/>
          <a:p>
            <a:r>
              <a:rPr lang="de-AT" sz="5000" dirty="0">
                <a:cs typeface="Arial" panose="020B0604020202020204" pitchFamily="34" charset="0"/>
              </a:rPr>
              <a:t>Emissionen verstehen – Klimaschutz gestalten: Die Rolle der Binnenschifffahrt</a:t>
            </a:r>
            <a:endParaRPr lang="de-AT" sz="5000"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06F9D3-4A97-9F71-8281-BE40E318D3D3}"/>
              </a:ext>
            </a:extLst>
          </p:cNvPr>
          <p:cNvSpPr>
            <a:spLocks noGrp="1"/>
          </p:cNvSpPr>
          <p:nvPr>
            <p:ph type="title"/>
          </p:nvPr>
        </p:nvSpPr>
        <p:spPr/>
        <p:txBody>
          <a:bodyPr/>
          <a:lstStyle/>
          <a:p>
            <a:endParaRPr lang="de-AT"/>
          </a:p>
        </p:txBody>
      </p:sp>
      <p:sp>
        <p:nvSpPr>
          <p:cNvPr id="3" name="Inhaltsplatzhalter 2">
            <a:extLst>
              <a:ext uri="{FF2B5EF4-FFF2-40B4-BE49-F238E27FC236}">
                <a16:creationId xmlns:a16="http://schemas.microsoft.com/office/drawing/2014/main" id="{3A53E891-399C-A9DA-EEF5-A237D4FA2E86}"/>
              </a:ext>
            </a:extLst>
          </p:cNvPr>
          <p:cNvSpPr>
            <a:spLocks noGrp="1"/>
          </p:cNvSpPr>
          <p:nvPr>
            <p:ph idx="1"/>
          </p:nvPr>
        </p:nvSpPr>
        <p:spPr>
          <a:xfrm>
            <a:off x="592538" y="1582057"/>
            <a:ext cx="10954420" cy="4594906"/>
          </a:xfrm>
        </p:spPr>
        <p:txBody>
          <a:bodyPr/>
          <a:lstStyle/>
          <a:p>
            <a:pPr marL="0" indent="0" algn="ctr">
              <a:buNone/>
            </a:pPr>
            <a:r>
              <a:rPr lang="de-AT" sz="3600" b="1" dirty="0"/>
              <a:t>Welcher Anteil der weltweiten </a:t>
            </a:r>
            <a:r>
              <a:rPr lang="de-AT" sz="3600" b="1" dirty="0" err="1"/>
              <a:t>Treibhausgasemmissionen</a:t>
            </a:r>
            <a:br>
              <a:rPr lang="de-AT" sz="3600" b="1" dirty="0"/>
            </a:br>
            <a:r>
              <a:rPr lang="de-AT" sz="3600" b="1" dirty="0"/>
              <a:t>wird durch den Transportsektor verursacht?</a:t>
            </a:r>
          </a:p>
          <a:p>
            <a:pPr algn="ctr"/>
            <a:endParaRPr lang="de-AT" sz="3600" dirty="0"/>
          </a:p>
          <a:p>
            <a:pPr marL="0" indent="0" algn="ctr">
              <a:buNone/>
            </a:pPr>
            <a:r>
              <a:rPr lang="de-AT" sz="3600" dirty="0"/>
              <a:t>Rund ein Fünftel (21%) der weltweiten</a:t>
            </a:r>
            <a:br>
              <a:rPr lang="de-AT" sz="3600" dirty="0"/>
            </a:br>
            <a:r>
              <a:rPr lang="de-AT" sz="3600" dirty="0" err="1"/>
              <a:t>Treibhausgasemmissionen</a:t>
            </a:r>
            <a:r>
              <a:rPr lang="de-AT" sz="3600" dirty="0"/>
              <a:t> stammen </a:t>
            </a:r>
            <a:br>
              <a:rPr lang="de-AT" sz="3600" dirty="0"/>
            </a:br>
            <a:r>
              <a:rPr lang="de-AT" sz="3600" dirty="0"/>
              <a:t>aus dem Transportsektor.</a:t>
            </a:r>
          </a:p>
          <a:p>
            <a:endParaRPr lang="de-AT" dirty="0"/>
          </a:p>
        </p:txBody>
      </p:sp>
      <p:sp>
        <p:nvSpPr>
          <p:cNvPr id="4" name="Fußzeilenplatzhalter 3">
            <a:extLst>
              <a:ext uri="{FF2B5EF4-FFF2-40B4-BE49-F238E27FC236}">
                <a16:creationId xmlns:a16="http://schemas.microsoft.com/office/drawing/2014/main" id="{E07E653A-0328-D47B-79E4-6E0EBC7F505B}"/>
              </a:ext>
            </a:extLst>
          </p:cNvPr>
          <p:cNvSpPr>
            <a:spLocks noGrp="1"/>
          </p:cNvSpPr>
          <p:nvPr>
            <p:ph type="ftr" sz="quarter" idx="11"/>
          </p:nvPr>
        </p:nvSpPr>
        <p:spPr/>
        <p:txBody>
          <a:bodyPr/>
          <a:lstStyle/>
          <a:p>
            <a:r>
              <a:rPr lang="de-AT"/>
              <a:t>BINNENSCHIFFE ALS TEIL DER TRANSPORTKETTE</a:t>
            </a:r>
          </a:p>
        </p:txBody>
      </p:sp>
      <p:sp>
        <p:nvSpPr>
          <p:cNvPr id="5" name="Foliennummernplatzhalter 4">
            <a:extLst>
              <a:ext uri="{FF2B5EF4-FFF2-40B4-BE49-F238E27FC236}">
                <a16:creationId xmlns:a16="http://schemas.microsoft.com/office/drawing/2014/main" id="{5C9B68FE-F8B2-7A58-F290-5D5EA8EAA37C}"/>
              </a:ext>
            </a:extLst>
          </p:cNvPr>
          <p:cNvSpPr>
            <a:spLocks noGrp="1"/>
          </p:cNvSpPr>
          <p:nvPr>
            <p:ph type="sldNum" sz="quarter" idx="12"/>
          </p:nvPr>
        </p:nvSpPr>
        <p:spPr/>
        <p:txBody>
          <a:bodyPr/>
          <a:lstStyle/>
          <a:p>
            <a:r>
              <a:rPr lang="de-AT"/>
              <a:t>Folie </a:t>
            </a:r>
            <a:fld id="{0AF89F37-6AD9-4F74-BC17-19E39A25D257}" type="slidenum">
              <a:rPr lang="de-AT" smtClean="0"/>
              <a:pPr/>
              <a:t>2</a:t>
            </a:fld>
            <a:endParaRPr lang="de-AT"/>
          </a:p>
        </p:txBody>
      </p:sp>
    </p:spTree>
    <p:extLst>
      <p:ext uri="{BB962C8B-B14F-4D97-AF65-F5344CB8AC3E}">
        <p14:creationId xmlns:p14="http://schemas.microsoft.com/office/powerpoint/2010/main" val="2330520960"/>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15F968-C255-8914-0DD0-82780BFB7BE9}"/>
              </a:ext>
            </a:extLst>
          </p:cNvPr>
          <p:cNvSpPr>
            <a:spLocks noGrp="1"/>
          </p:cNvSpPr>
          <p:nvPr>
            <p:ph type="title"/>
          </p:nvPr>
        </p:nvSpPr>
        <p:spPr>
          <a:xfrm>
            <a:off x="592538" y="640040"/>
            <a:ext cx="9491262" cy="792976"/>
          </a:xfrm>
        </p:spPr>
        <p:txBody>
          <a:bodyPr/>
          <a:lstStyle/>
          <a:p>
            <a:r>
              <a:rPr lang="de-AT"/>
              <a:t>Wie man am besten mit diesem Lehrmittel arbeitet</a:t>
            </a:r>
          </a:p>
        </p:txBody>
      </p:sp>
      <p:sp>
        <p:nvSpPr>
          <p:cNvPr id="3" name="Fußzeilenplatzhalter 2">
            <a:extLst>
              <a:ext uri="{FF2B5EF4-FFF2-40B4-BE49-F238E27FC236}">
                <a16:creationId xmlns:a16="http://schemas.microsoft.com/office/drawing/2014/main" id="{50F4F9D6-E8EC-5383-22A7-FF92FE6C4BBD}"/>
              </a:ext>
            </a:extLst>
          </p:cNvPr>
          <p:cNvSpPr>
            <a:spLocks noGrp="1"/>
          </p:cNvSpPr>
          <p:nvPr>
            <p:ph type="ftr" sz="quarter" idx="11"/>
          </p:nvPr>
        </p:nvSpPr>
        <p:spPr>
          <a:xfrm>
            <a:off x="635070" y="272194"/>
            <a:ext cx="6743630" cy="367846"/>
          </a:xfrm>
        </p:spPr>
        <p:txBody>
          <a:bodyPr/>
          <a:lstStyle/>
          <a:p>
            <a:r>
              <a:rPr lang="de-AT"/>
              <a:t>Emissionen verstehen – Klimaschutz gestalten: Die Rolle der Binnenschifffahrt</a:t>
            </a:r>
          </a:p>
        </p:txBody>
      </p:sp>
      <p:sp>
        <p:nvSpPr>
          <p:cNvPr id="4" name="Foliennummernplatzhalter 3">
            <a:extLst>
              <a:ext uri="{FF2B5EF4-FFF2-40B4-BE49-F238E27FC236}">
                <a16:creationId xmlns:a16="http://schemas.microsoft.com/office/drawing/2014/main" id="{B1F8AB6C-BC39-0F19-BF1C-0E238B3288DF}"/>
              </a:ext>
            </a:extLst>
          </p:cNvPr>
          <p:cNvSpPr>
            <a:spLocks noGrp="1"/>
          </p:cNvSpPr>
          <p:nvPr>
            <p:ph type="sldNum" sz="quarter" idx="12"/>
          </p:nvPr>
        </p:nvSpPr>
        <p:spPr/>
        <p:txBody>
          <a:bodyPr/>
          <a:lstStyle/>
          <a:p>
            <a:r>
              <a:rPr lang="de-AT"/>
              <a:t>Folie </a:t>
            </a:r>
            <a:fld id="{0AF89F37-6AD9-4F74-BC17-19E39A25D257}" type="slidenum">
              <a:rPr lang="de-AT" smtClean="0"/>
              <a:pPr/>
              <a:t>3</a:t>
            </a:fld>
            <a:endParaRPr lang="de-AT"/>
          </a:p>
        </p:txBody>
      </p:sp>
      <p:sp>
        <p:nvSpPr>
          <p:cNvPr id="6" name="Textfeld 5">
            <a:extLst>
              <a:ext uri="{FF2B5EF4-FFF2-40B4-BE49-F238E27FC236}">
                <a16:creationId xmlns:a16="http://schemas.microsoft.com/office/drawing/2014/main" id="{E14C6707-2612-A9D5-ACEC-4EB44AC7C961}"/>
              </a:ext>
            </a:extLst>
          </p:cNvPr>
          <p:cNvSpPr txBox="1"/>
          <p:nvPr/>
        </p:nvSpPr>
        <p:spPr>
          <a:xfrm>
            <a:off x="635070" y="1647363"/>
            <a:ext cx="11239430" cy="4524315"/>
          </a:xfrm>
          <a:prstGeom prst="rect">
            <a:avLst/>
          </a:prstGeom>
          <a:noFill/>
        </p:spPr>
        <p:txBody>
          <a:bodyPr wrap="square">
            <a:spAutoFit/>
          </a:bodyPr>
          <a:lstStyle/>
          <a:p>
            <a:pPr marL="342900" indent="-342900">
              <a:buFont typeface="Arial" panose="020B0604020202020204" pitchFamily="34" charset="0"/>
              <a:buChar char="•"/>
            </a:pPr>
            <a:r>
              <a:rPr lang="de-AT" dirty="0">
                <a:solidFill>
                  <a:schemeClr val="tx2"/>
                </a:solidFill>
              </a:rPr>
              <a:t>Power Point: </a:t>
            </a:r>
            <a:r>
              <a:rPr lang="de-AT" dirty="0"/>
              <a:t>In der folgenden PowerPoint wird eine Einführung in das Thema Emissionen im Verkehr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pPr marL="342900" indent="-342900">
              <a:buFont typeface="Arial" panose="020B0604020202020204" pitchFamily="34" charset="0"/>
              <a:buChar char="•"/>
            </a:pPr>
            <a:endParaRPr lang="de-AT" dirty="0"/>
          </a:p>
          <a:p>
            <a:pPr marL="342900" indent="-342900">
              <a:buFont typeface="Arial" panose="020B0604020202020204" pitchFamily="34" charset="0"/>
              <a:buChar char="•"/>
            </a:pPr>
            <a:r>
              <a:rPr lang="de-AT" dirty="0">
                <a:solidFill>
                  <a:schemeClr val="tx2"/>
                </a:solidFill>
              </a:rPr>
              <a:t>Videos und ergänzende Übungen: </a:t>
            </a:r>
            <a:r>
              <a:rPr lang="de-AT" dirty="0"/>
              <a:t>Videos und Übungen zum Thema finden Sie hier in der Präsentation auf den farblich hinterlegten Aktivitätsfolien als auch unter: </a:t>
            </a:r>
            <a:r>
              <a:rPr lang="de-AT" dirty="0">
                <a:hlinkClick r:id="rId2"/>
              </a:rPr>
              <a:t>https://www.rewway.at/de/lehrmittel/</a:t>
            </a:r>
            <a:br>
              <a:rPr lang="de-AT" dirty="0"/>
            </a:br>
            <a:r>
              <a:rPr lang="de-AT" dirty="0"/>
              <a:t>Alle Lehrmittel beinhalten eine kompakte Übersicht, welche die Unterrichtsplanung erleichtert: Lernziele, Zielgruppen, Schwierigkeitsgrad, Methoden und Anknüpfungspunkte zum Lehrplan.</a:t>
            </a:r>
          </a:p>
          <a:p>
            <a:pPr marL="342900" indent="-342900">
              <a:buFont typeface="Arial" panose="020B0604020202020204" pitchFamily="34" charset="0"/>
              <a:buChar char="•"/>
            </a:pPr>
            <a:endParaRPr lang="de-AT" dirty="0"/>
          </a:p>
          <a:p>
            <a:pPr marL="342900" indent="-342900">
              <a:buFont typeface="Arial" panose="020B0604020202020204" pitchFamily="34" charset="0"/>
              <a:buChar char="•"/>
            </a:pPr>
            <a:r>
              <a:rPr lang="de-AT" dirty="0" err="1">
                <a:solidFill>
                  <a:schemeClr val="tx2"/>
                </a:solidFill>
              </a:rPr>
              <a:t>Kahoot</a:t>
            </a:r>
            <a:r>
              <a:rPr lang="de-AT" dirty="0">
                <a:solidFill>
                  <a:schemeClr val="tx2"/>
                </a:solidFill>
              </a:rPr>
              <a:t>!</a:t>
            </a:r>
            <a:r>
              <a:rPr lang="de-AT" dirty="0"/>
              <a:t>: Für eine spielerische Überprüfung des Lernfortschrittes besteht die Möglichkeit, ein vorbereitetes frei zugängliches </a:t>
            </a:r>
            <a:r>
              <a:rPr lang="de-AT" dirty="0" err="1"/>
              <a:t>Kahoot</a:t>
            </a:r>
            <a:r>
              <a:rPr lang="de-AT" dirty="0"/>
              <a:t>! im Unterricht einzusetzen. Den QR-Code bzw. Link direkt zum Quiz finden Sie am Ende der Power Point.</a:t>
            </a:r>
          </a:p>
          <a:p>
            <a:pPr marL="342900" indent="-342900">
              <a:buFont typeface="Arial" panose="020B0604020202020204" pitchFamily="34" charset="0"/>
              <a:buChar char="•"/>
            </a:pPr>
            <a:endParaRPr lang="de-AT" dirty="0"/>
          </a:p>
          <a:p>
            <a:pPr marL="342900" indent="-342900">
              <a:buFont typeface="Arial" panose="020B0604020202020204" pitchFamily="34" charset="0"/>
              <a:buChar char="•"/>
            </a:pPr>
            <a:r>
              <a:rPr lang="de-AT" dirty="0">
                <a:solidFill>
                  <a:schemeClr val="tx2"/>
                </a:solidFill>
              </a:rPr>
              <a:t>Quellenverzeichnis:</a:t>
            </a:r>
            <a:r>
              <a:rPr lang="de-AT" dirty="0"/>
              <a:t> Die für die Präsentation verwendeten Quellen sind im jeweiligen Notizfeld der einzelnen Folien als auch am Ende der PowerPoint verfügbar.</a:t>
            </a:r>
          </a:p>
        </p:txBody>
      </p:sp>
    </p:spTree>
    <p:extLst>
      <p:ext uri="{BB962C8B-B14F-4D97-AF65-F5344CB8AC3E}">
        <p14:creationId xmlns:p14="http://schemas.microsoft.com/office/powerpoint/2010/main" val="32575555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935C21-8CBB-0795-C881-07C7B643C94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085CD69-8807-9572-FEB2-A283DAFAF557}"/>
              </a:ext>
            </a:extLst>
          </p:cNvPr>
          <p:cNvSpPr>
            <a:spLocks noGrp="1"/>
          </p:cNvSpPr>
          <p:nvPr>
            <p:ph type="title"/>
          </p:nvPr>
        </p:nvSpPr>
        <p:spPr>
          <a:xfrm>
            <a:off x="592538" y="640040"/>
            <a:ext cx="9491262" cy="792976"/>
          </a:xfrm>
        </p:spPr>
        <p:txBody>
          <a:bodyPr/>
          <a:lstStyle/>
          <a:p>
            <a:r>
              <a:rPr lang="de-AT"/>
              <a:t>Lernziele und Zielgruppen</a:t>
            </a:r>
          </a:p>
        </p:txBody>
      </p:sp>
      <p:sp>
        <p:nvSpPr>
          <p:cNvPr id="3" name="Fußzeilenplatzhalter 2">
            <a:extLst>
              <a:ext uri="{FF2B5EF4-FFF2-40B4-BE49-F238E27FC236}">
                <a16:creationId xmlns:a16="http://schemas.microsoft.com/office/drawing/2014/main" id="{94C45BE3-2E85-53C0-DCDA-E89FB80FF765}"/>
              </a:ext>
            </a:extLst>
          </p:cNvPr>
          <p:cNvSpPr>
            <a:spLocks noGrp="1"/>
          </p:cNvSpPr>
          <p:nvPr>
            <p:ph type="ftr" sz="quarter" idx="11"/>
          </p:nvPr>
        </p:nvSpPr>
        <p:spPr>
          <a:xfrm>
            <a:off x="635070" y="272194"/>
            <a:ext cx="6743630" cy="367846"/>
          </a:xfrm>
        </p:spPr>
        <p:txBody>
          <a:bodyPr/>
          <a:lstStyle/>
          <a:p>
            <a:r>
              <a:rPr lang="de-AT"/>
              <a:t>Emissionen verstehen – Klimaschutz gestalten: Die Rolle der Binnenschifffahrt</a:t>
            </a:r>
          </a:p>
        </p:txBody>
      </p:sp>
      <p:sp>
        <p:nvSpPr>
          <p:cNvPr id="4" name="Foliennummernplatzhalter 3">
            <a:extLst>
              <a:ext uri="{FF2B5EF4-FFF2-40B4-BE49-F238E27FC236}">
                <a16:creationId xmlns:a16="http://schemas.microsoft.com/office/drawing/2014/main" id="{E0418D37-482F-75B8-B0A6-923556921617}"/>
              </a:ext>
            </a:extLst>
          </p:cNvPr>
          <p:cNvSpPr>
            <a:spLocks noGrp="1"/>
          </p:cNvSpPr>
          <p:nvPr>
            <p:ph type="sldNum" sz="quarter" idx="12"/>
          </p:nvPr>
        </p:nvSpPr>
        <p:spPr/>
        <p:txBody>
          <a:bodyPr/>
          <a:lstStyle/>
          <a:p>
            <a:r>
              <a:rPr lang="de-AT"/>
              <a:t>Folie </a:t>
            </a:r>
            <a:fld id="{0AF89F37-6AD9-4F74-BC17-19E39A25D257}" type="slidenum">
              <a:rPr lang="de-AT" smtClean="0"/>
              <a:pPr/>
              <a:t>4</a:t>
            </a:fld>
            <a:endParaRPr lang="de-AT"/>
          </a:p>
        </p:txBody>
      </p:sp>
      <p:sp>
        <p:nvSpPr>
          <p:cNvPr id="6" name="Textfeld 5">
            <a:extLst>
              <a:ext uri="{FF2B5EF4-FFF2-40B4-BE49-F238E27FC236}">
                <a16:creationId xmlns:a16="http://schemas.microsoft.com/office/drawing/2014/main" id="{EFEA6F4C-B6E0-17A9-B248-D5B450D1A28F}"/>
              </a:ext>
            </a:extLst>
          </p:cNvPr>
          <p:cNvSpPr txBox="1"/>
          <p:nvPr/>
        </p:nvSpPr>
        <p:spPr>
          <a:xfrm>
            <a:off x="635070" y="1647363"/>
            <a:ext cx="11239430" cy="5139869"/>
          </a:xfrm>
          <a:prstGeom prst="rect">
            <a:avLst/>
          </a:prstGeom>
          <a:noFill/>
        </p:spPr>
        <p:txBody>
          <a:bodyPr wrap="square">
            <a:spAutoFit/>
          </a:bodyPr>
          <a:lstStyle/>
          <a:p>
            <a:r>
              <a:rPr lang="de-AT" sz="2000" dirty="0">
                <a:solidFill>
                  <a:srgbClr val="2D4C71"/>
                </a:solidFill>
              </a:rPr>
              <a:t>Lernziele: </a:t>
            </a:r>
          </a:p>
          <a:p>
            <a:r>
              <a:rPr lang="de-AT" sz="2000" dirty="0">
                <a:solidFill>
                  <a:schemeClr val="tx1">
                    <a:lumMod val="50000"/>
                  </a:schemeClr>
                </a:solidFill>
              </a:rPr>
              <a:t>Die Teilnehmenden sollen</a:t>
            </a:r>
          </a:p>
          <a:p>
            <a:pPr marL="800100" lvl="1" indent="-342900">
              <a:buFont typeface="Arial" panose="020B0604020202020204" pitchFamily="34" charset="0"/>
              <a:buChar char="•"/>
            </a:pPr>
            <a:r>
              <a:rPr lang="de-AT" sz="2000" dirty="0">
                <a:solidFill>
                  <a:schemeClr val="tx1">
                    <a:lumMod val="50000"/>
                  </a:schemeClr>
                </a:solidFill>
              </a:rPr>
              <a:t>die Grundlagen des Klimawandels sowie die Auswirkungen von Treibhausgasemissionen verstehen</a:t>
            </a:r>
          </a:p>
          <a:p>
            <a:pPr marL="800100" lvl="1" indent="-342900">
              <a:buFont typeface="Arial" panose="020B0604020202020204" pitchFamily="34" charset="0"/>
              <a:buChar char="•"/>
            </a:pPr>
            <a:r>
              <a:rPr lang="de-AT" sz="2000" dirty="0">
                <a:solidFill>
                  <a:schemeClr val="tx1">
                    <a:lumMod val="50000"/>
                  </a:schemeClr>
                </a:solidFill>
              </a:rPr>
              <a:t>den Transportsektor im Zusammenhang mit Treibhausgasemissionen kennenlernen</a:t>
            </a:r>
          </a:p>
          <a:p>
            <a:pPr marL="800100" lvl="1" indent="-342900">
              <a:buFont typeface="Arial" panose="020B0604020202020204" pitchFamily="34" charset="0"/>
              <a:buChar char="•"/>
            </a:pPr>
            <a:r>
              <a:rPr lang="de-AT" sz="2000" dirty="0">
                <a:solidFill>
                  <a:schemeClr val="tx1">
                    <a:lumMod val="50000"/>
                  </a:schemeClr>
                </a:solidFill>
              </a:rPr>
              <a:t>Übungen zu Emissionsberechnungen durchführen </a:t>
            </a:r>
          </a:p>
          <a:p>
            <a:pPr marL="800100" lvl="1" indent="-342900">
              <a:buFont typeface="Arial" panose="020B0604020202020204" pitchFamily="34" charset="0"/>
              <a:buChar char="•"/>
            </a:pPr>
            <a:r>
              <a:rPr lang="de-AT" sz="2000" dirty="0">
                <a:solidFill>
                  <a:schemeClr val="tx1">
                    <a:lumMod val="50000"/>
                  </a:schemeClr>
                </a:solidFill>
              </a:rPr>
              <a:t>über die Emissionen in der Binnenschifffahrt nachdenken und </a:t>
            </a:r>
          </a:p>
          <a:p>
            <a:pPr marL="800100" lvl="1" indent="-342900">
              <a:buFont typeface="Arial" panose="020B0604020202020204" pitchFamily="34" charset="0"/>
              <a:buChar char="•"/>
            </a:pPr>
            <a:r>
              <a:rPr lang="de-AT" sz="2000" dirty="0">
                <a:solidFill>
                  <a:schemeClr val="tx1">
                    <a:lumMod val="50000"/>
                  </a:schemeClr>
                </a:solidFill>
              </a:rPr>
              <a:t>verschiedene Ansätze und Technologien kennen, die Emissionen im Binnenschiffsverkehr reduzieren können </a:t>
            </a:r>
          </a:p>
          <a:p>
            <a:pPr lvl="1"/>
            <a:endParaRPr lang="de-AT" sz="2000" dirty="0">
              <a:solidFill>
                <a:schemeClr val="tx1">
                  <a:lumMod val="50000"/>
                </a:schemeClr>
              </a:solidFill>
            </a:endParaRPr>
          </a:p>
          <a:p>
            <a:pPr>
              <a:defRPr/>
            </a:pPr>
            <a:r>
              <a:rPr lang="de-AT" sz="2000" dirty="0">
                <a:solidFill>
                  <a:srgbClr val="2D4C71"/>
                </a:solidFill>
              </a:rPr>
              <a:t>Zielgruppe: </a:t>
            </a:r>
          </a:p>
          <a:p>
            <a:pPr>
              <a:lnSpc>
                <a:spcPct val="100000"/>
              </a:lnSpc>
              <a:spcBef>
                <a:spcPts val="0"/>
              </a:spcBef>
              <a:defRPr/>
            </a:pPr>
            <a:r>
              <a:rPr lang="de-AT" sz="2000" dirty="0">
                <a:solidFill>
                  <a:schemeClr val="tx1">
                    <a:lumMod val="50000"/>
                  </a:schemeClr>
                </a:solidFill>
              </a:rPr>
              <a:t>Schüler*innen der Oberstufen (AHS) bzw. BHS</a:t>
            </a:r>
          </a:p>
          <a:p>
            <a:pPr>
              <a:lnSpc>
                <a:spcPct val="100000"/>
              </a:lnSpc>
              <a:spcBef>
                <a:spcPts val="0"/>
              </a:spcBef>
              <a:defRPr/>
            </a:pPr>
            <a:r>
              <a:rPr lang="de-AT" sz="2000" dirty="0">
                <a:solidFill>
                  <a:schemeClr val="tx1">
                    <a:lumMod val="50000"/>
                  </a:schemeClr>
                </a:solidFill>
              </a:rPr>
              <a:t>Berufsschüler*innen</a:t>
            </a:r>
          </a:p>
          <a:p>
            <a:pPr>
              <a:lnSpc>
                <a:spcPct val="100000"/>
              </a:lnSpc>
              <a:spcBef>
                <a:spcPts val="0"/>
              </a:spcBef>
              <a:defRPr/>
            </a:pPr>
            <a:r>
              <a:rPr lang="de-AT" sz="2000" dirty="0">
                <a:solidFill>
                  <a:schemeClr val="tx1">
                    <a:lumMod val="50000"/>
                  </a:schemeClr>
                </a:solidFill>
              </a:rPr>
              <a:t>Studierende zur Einführung in die Themenfelder Transportlogistik, Binnenschifffahrt und multimodale Verkehre</a:t>
            </a:r>
          </a:p>
          <a:p>
            <a:pPr>
              <a:lnSpc>
                <a:spcPct val="100000"/>
              </a:lnSpc>
              <a:spcBef>
                <a:spcPts val="0"/>
              </a:spcBef>
              <a:defRPr/>
            </a:pPr>
            <a:r>
              <a:rPr lang="de-AT" sz="2000" dirty="0">
                <a:solidFill>
                  <a:schemeClr val="tx1">
                    <a:lumMod val="50000"/>
                  </a:schemeClr>
                </a:solidFill>
              </a:rPr>
              <a:t>Quereinsteigende und Fachkräfte aus anderen Branchen</a:t>
            </a:r>
          </a:p>
          <a:p>
            <a:pPr lvl="1"/>
            <a:endParaRPr lang="de-AT" sz="2800" dirty="0"/>
          </a:p>
        </p:txBody>
      </p:sp>
    </p:spTree>
    <p:extLst>
      <p:ext uri="{BB962C8B-B14F-4D97-AF65-F5344CB8AC3E}">
        <p14:creationId xmlns:p14="http://schemas.microsoft.com/office/powerpoint/2010/main" val="1525373390"/>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2F9E95D8-CAFD-4546-BD9B-0CCAA9E92002}"/>
              </a:ext>
              <a:ext uri="{C183D7F6-B498-43B3-948B-1728B52AA6E4}">
                <adec:decorative xmlns:adec="http://schemas.microsoft.com/office/drawing/2017/decorative" val="1"/>
              </a:ext>
            </a:extLst>
          </p:cNvPr>
          <p:cNvSpPr>
            <a:spLocks noGrp="1"/>
          </p:cNvSpPr>
          <p:nvPr>
            <p:ph type="title" idx="4294967295"/>
          </p:nvPr>
        </p:nvSpPr>
        <p:spPr>
          <a:xfrm>
            <a:off x="635000" y="271463"/>
            <a:ext cx="4114800" cy="365125"/>
          </a:xfrm>
          <a:prstGeom prst="rect">
            <a:avLst/>
          </a:prstGeom>
          <a:noFill/>
          <a:ln>
            <a:noFill/>
            <a:prstDash/>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AT" sz="1100" b="0" i="0" u="none" strike="noStrike" kern="1200" cap="all" spc="100" normalizeH="0" baseline="0" noProof="0">
                <a:ln>
                  <a:noFill/>
                </a:ln>
                <a:solidFill>
                  <a:schemeClr val="tx2"/>
                </a:solidFill>
                <a:effectLst/>
                <a:uLnTx/>
                <a:uFillTx/>
                <a:latin typeface="+mj-lt"/>
                <a:ea typeface="+mn-ea"/>
                <a:cs typeface="+mn-cs"/>
              </a:rPr>
              <a:t>Emissionen Verstehen – Klimaschutz gestalten: Die Rolle der Binnenschifffahrt</a:t>
            </a:r>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1"/>
              </a:ext>
            </a:extLst>
          </p:cNvPr>
          <p:cNvSpPr>
            <a:spLocks noGrp="1"/>
          </p:cNvSpPr>
          <p:nvPr>
            <p:ph type="sldNum" sz="quarter" idx="4294967295"/>
          </p:nvPr>
        </p:nvSpPr>
        <p:spPr>
          <a:xfrm>
            <a:off x="707262" y="6356350"/>
            <a:ext cx="2316673" cy="365125"/>
          </a:xfrm>
          <a:prstGeom prst="rect">
            <a:avLst/>
          </a:prstGeom>
        </p:spPr>
        <p:txBody>
          <a:bodyPr/>
          <a:lstStyle/>
          <a:p>
            <a:fld id="{0AF89F37-6AD9-4F74-BC17-19E39A25D257}" type="slidenum">
              <a:rPr lang="de-AT" smtClean="0"/>
              <a:t>5</a:t>
            </a:fld>
            <a:endParaRPr lang="de-AT"/>
          </a:p>
        </p:txBody>
      </p:sp>
      <mc:AlternateContent xmlns:mc="http://schemas.openxmlformats.org/markup-compatibility/2006" xmlns:psez="http://schemas.microsoft.com/office/powerpoint/2016/sectionzoom">
        <mc:Choice Requires="psez">
          <p:graphicFrame>
            <p:nvGraphicFramePr>
              <p:cNvPr id="4" name="Abschnittszoom 3">
                <a:extLst>
                  <a:ext uri="{FF2B5EF4-FFF2-40B4-BE49-F238E27FC236}">
                    <a16:creationId xmlns:a16="http://schemas.microsoft.com/office/drawing/2014/main" id="{8788F7EE-238E-4125-A56C-59881478C583}"/>
                  </a:ext>
                </a:extLst>
              </p:cNvPr>
              <p:cNvGraphicFramePr>
                <a:graphicFrameLocks noChangeAspect="1"/>
              </p:cNvGraphicFramePr>
              <p:nvPr>
                <p:extLst>
                  <p:ext uri="{D42A27DB-BD31-4B8C-83A1-F6EECF244321}">
                    <p14:modId xmlns:p14="http://schemas.microsoft.com/office/powerpoint/2010/main" val="3515587435"/>
                  </p:ext>
                </p:extLst>
              </p:nvPr>
            </p:nvGraphicFramePr>
            <p:xfrm>
              <a:off x="635074" y="974476"/>
              <a:ext cx="3199999" cy="1800000"/>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199999" cy="1800000"/>
                        </a:xfrm>
                        <a:prstGeom prst="rect">
                          <a:avLst/>
                        </a:prstGeom>
                        <a:ln w="3175">
                          <a:solidFill>
                            <a:prstClr val="ltGray"/>
                          </a:solidFill>
                        </a:ln>
                      </p166:spPr>
                    </psez:zmPr>
                  </psez:sectionZmObj>
                </psez:sectionZm>
              </a:graphicData>
            </a:graphic>
          </p:graphicFrame>
        </mc:Choice>
        <mc:Fallback xmlns="">
          <p:pic>
            <p:nvPicPr>
              <p:cNvPr id="4" name="Abschnittszoom 3">
                <a:hlinkClick r:id="rId3" action="ppaction://hlinksldjump"/>
                <a:extLst>
                  <a:ext uri="{FF2B5EF4-FFF2-40B4-BE49-F238E27FC236}">
                    <a16:creationId xmlns:a16="http://schemas.microsoft.com/office/drawing/2014/main" id="{8788F7EE-238E-4125-A56C-59881478C583}"/>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199999"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3988859621"/>
                  </p:ext>
                </p:extLst>
              </p:nvPr>
            </p:nvGraphicFramePr>
            <p:xfrm>
              <a:off x="4415903" y="974476"/>
              <a:ext cx="3200000" cy="1800000"/>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5" name="Abschnittszoom 4">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415903"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387294473"/>
                  </p:ext>
                </p:extLst>
              </p:nvPr>
            </p:nvGraphicFramePr>
            <p:xfrm>
              <a:off x="8196733" y="974476"/>
              <a:ext cx="3200000" cy="1800000"/>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6" name="Abschnittszoom 5">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8196733" y="974476"/>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137099417"/>
                  </p:ext>
                </p:extLst>
              </p:nvPr>
            </p:nvGraphicFramePr>
            <p:xfrm>
              <a:off x="635000" y="3558142"/>
              <a:ext cx="3200000" cy="1800000"/>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7" name="Abschnittszoom 6">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635000" y="3558142"/>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9" name="Abschnittszoom 8">
                <a:extLst>
                  <a:ext uri="{FF2B5EF4-FFF2-40B4-BE49-F238E27FC236}">
                    <a16:creationId xmlns:a16="http://schemas.microsoft.com/office/drawing/2014/main" id="{A9588B93-4110-9219-043B-90B6976072B9}"/>
                  </a:ext>
                </a:extLst>
              </p:cNvPr>
              <p:cNvGraphicFramePr>
                <a:graphicFrameLocks noChangeAspect="1"/>
              </p:cNvGraphicFramePr>
              <p:nvPr>
                <p:extLst>
                  <p:ext uri="{D42A27DB-BD31-4B8C-83A1-F6EECF244321}">
                    <p14:modId xmlns:p14="http://schemas.microsoft.com/office/powerpoint/2010/main" val="1921372679"/>
                  </p:ext>
                </p:extLst>
              </p:nvPr>
            </p:nvGraphicFramePr>
            <p:xfrm>
              <a:off x="4415903" y="3582414"/>
              <a:ext cx="3200000" cy="1800000"/>
            </p:xfrm>
            <a:graphic>
              <a:graphicData uri="http://schemas.microsoft.com/office/powerpoint/2016/sectionzoom">
                <psez:sectionZm>
                  <psez:sectionZmObj sectionId="{990A9CD1-93C4-4484-B758-159CA0E7417B}">
                    <psez:zmPr id="{8B3BDC65-AEB0-422E-8F2E-0A6EE396176C}" transitionDur="1000">
                      <p166:blipFill xmlns:p166="http://schemas.microsoft.com/office/powerpoint/2016/6/main">
                        <a:blip r:embed="rId14"/>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9" name="Abschnittszoom 8">
                <a:hlinkClick r:id="rId15" action="ppaction://hlinksldjump"/>
                <a:extLst>
                  <a:ext uri="{FF2B5EF4-FFF2-40B4-BE49-F238E27FC236}">
                    <a16:creationId xmlns:a16="http://schemas.microsoft.com/office/drawing/2014/main" id="{A9588B93-4110-9219-043B-90B6976072B9}"/>
                  </a:ext>
                </a:extLst>
              </p:cNvPr>
              <p:cNvPicPr>
                <a:picLocks noGrp="1" noRot="1" noChangeAspect="1" noMove="1" noResize="1" noEditPoints="1" noAdjustHandles="1" noChangeArrowheads="1" noChangeShapeType="1"/>
              </p:cNvPicPr>
              <p:nvPr/>
            </p:nvPicPr>
            <p:blipFill>
              <a:blip r:embed="rId16"/>
              <a:stretch>
                <a:fillRect/>
              </a:stretch>
            </p:blipFill>
            <p:spPr>
              <a:xfrm>
                <a:off x="4415903" y="3582414"/>
                <a:ext cx="3200000" cy="1800000"/>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11" name="Abschnittszoom 10">
                <a:extLst>
                  <a:ext uri="{FF2B5EF4-FFF2-40B4-BE49-F238E27FC236}">
                    <a16:creationId xmlns:a16="http://schemas.microsoft.com/office/drawing/2014/main" id="{B6266970-D8DE-9083-A64B-1E1FDB11E02B}"/>
                  </a:ext>
                </a:extLst>
              </p:cNvPr>
              <p:cNvGraphicFramePr>
                <a:graphicFrameLocks noChangeAspect="1"/>
              </p:cNvGraphicFramePr>
              <p:nvPr>
                <p:extLst>
                  <p:ext uri="{D42A27DB-BD31-4B8C-83A1-F6EECF244321}">
                    <p14:modId xmlns:p14="http://schemas.microsoft.com/office/powerpoint/2010/main" val="2714929058"/>
                  </p:ext>
                </p:extLst>
              </p:nvPr>
            </p:nvGraphicFramePr>
            <p:xfrm>
              <a:off x="8196733" y="3582414"/>
              <a:ext cx="3200000" cy="1800000"/>
            </p:xfrm>
            <a:graphic>
              <a:graphicData uri="http://schemas.microsoft.com/office/powerpoint/2016/sectionzoom">
                <psez:sectionZm>
                  <psez:sectionZmObj sectionId="{7659FF47-2516-42DC-AD62-3922B52F1FE3}">
                    <psez:zmPr id="{DEE974D0-0D21-4473-865D-90DDCF6159C6}" transitionDur="1000">
                      <p166:blipFill xmlns:p166="http://schemas.microsoft.com/office/powerpoint/2016/6/main">
                        <a:blip r:embed="rId17"/>
                        <a:stretch>
                          <a:fillRect/>
                        </a:stretch>
                      </p166:blipFill>
                      <p166:spPr xmlns:p166="http://schemas.microsoft.com/office/powerpoint/2016/6/main">
                        <a:xfrm>
                          <a:off x="0" y="0"/>
                          <a:ext cx="3200000" cy="1800000"/>
                        </a:xfrm>
                        <a:prstGeom prst="rect">
                          <a:avLst/>
                        </a:prstGeom>
                        <a:ln w="3175">
                          <a:solidFill>
                            <a:prstClr val="ltGray"/>
                          </a:solidFill>
                        </a:ln>
                      </p166:spPr>
                    </psez:zmPr>
                  </psez:sectionZmObj>
                </psez:sectionZm>
              </a:graphicData>
            </a:graphic>
          </p:graphicFrame>
        </mc:Choice>
        <mc:Fallback xmlns="">
          <p:pic>
            <p:nvPicPr>
              <p:cNvPr id="11" name="Abschnittszoom 10">
                <a:hlinkClick r:id="rId18" action="ppaction://hlinksldjump"/>
                <a:extLst>
                  <a:ext uri="{FF2B5EF4-FFF2-40B4-BE49-F238E27FC236}">
                    <a16:creationId xmlns:a16="http://schemas.microsoft.com/office/drawing/2014/main" id="{B6266970-D8DE-9083-A64B-1E1FDB11E02B}"/>
                  </a:ext>
                </a:extLst>
              </p:cNvPr>
              <p:cNvPicPr>
                <a:picLocks noGrp="1" noRot="1" noChangeAspect="1" noMove="1" noResize="1" noEditPoints="1" noAdjustHandles="1" noChangeArrowheads="1" noChangeShapeType="1"/>
              </p:cNvPicPr>
              <p:nvPr/>
            </p:nvPicPr>
            <p:blipFill>
              <a:blip r:embed="rId19"/>
              <a:stretch>
                <a:fillRect/>
              </a:stretch>
            </p:blipFill>
            <p:spPr>
              <a:xfrm>
                <a:off x="8196733" y="3582414"/>
                <a:ext cx="3200000" cy="1800000"/>
              </a:xfrm>
              <a:prstGeom prst="rect">
                <a:avLst/>
              </a:prstGeom>
              <a:ln w="3175">
                <a:solidFill>
                  <a:prstClr val="ltGray"/>
                </a:solidFill>
              </a:ln>
            </p:spPr>
          </p:pic>
        </mc:Fallback>
      </mc:AlternateContent>
    </p:spTree>
    <p:extLst>
      <p:ext uri="{BB962C8B-B14F-4D97-AF65-F5344CB8AC3E}">
        <p14:creationId xmlns:p14="http://schemas.microsoft.com/office/powerpoint/2010/main" val="3364259762"/>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sz="5500"/>
              <a:t>Klimawandel und Treibhausgasemissionen</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035178-8D16-D5AD-AAE9-3E6AD5F0159C}"/>
              </a:ext>
            </a:extLst>
          </p:cNvPr>
          <p:cNvSpPr>
            <a:spLocks noGrp="1"/>
          </p:cNvSpPr>
          <p:nvPr>
            <p:ph type="title"/>
          </p:nvPr>
        </p:nvSpPr>
        <p:spPr/>
        <p:txBody>
          <a:bodyPr/>
          <a:lstStyle/>
          <a:p>
            <a:r>
              <a:rPr lang="de-AT"/>
              <a:t>Was ist Klima?</a:t>
            </a:r>
          </a:p>
        </p:txBody>
      </p:sp>
      <p:sp>
        <p:nvSpPr>
          <p:cNvPr id="3" name="Fußzeilenplatzhalter 2">
            <a:extLst>
              <a:ext uri="{FF2B5EF4-FFF2-40B4-BE49-F238E27FC236}">
                <a16:creationId xmlns:a16="http://schemas.microsoft.com/office/drawing/2014/main" id="{3A73FB72-8640-F1CE-357D-26C7506D5FA0}"/>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13475B96-BF11-B914-1F13-36A1018EB05E}"/>
              </a:ext>
            </a:extLst>
          </p:cNvPr>
          <p:cNvSpPr>
            <a:spLocks noGrp="1"/>
          </p:cNvSpPr>
          <p:nvPr>
            <p:ph type="sldNum" sz="quarter" idx="12"/>
          </p:nvPr>
        </p:nvSpPr>
        <p:spPr/>
        <p:txBody>
          <a:bodyPr/>
          <a:lstStyle/>
          <a:p>
            <a:r>
              <a:rPr lang="de-AT"/>
              <a:t>Folie </a:t>
            </a:r>
            <a:fld id="{0AF89F37-6AD9-4F74-BC17-19E39A25D257}" type="slidenum">
              <a:rPr lang="de-AT" smtClean="0"/>
              <a:pPr/>
              <a:t>7</a:t>
            </a:fld>
            <a:endParaRPr lang="de-AT"/>
          </a:p>
        </p:txBody>
      </p:sp>
      <p:sp>
        <p:nvSpPr>
          <p:cNvPr id="6" name="Textfeld 5">
            <a:extLst>
              <a:ext uri="{FF2B5EF4-FFF2-40B4-BE49-F238E27FC236}">
                <a16:creationId xmlns:a16="http://schemas.microsoft.com/office/drawing/2014/main" id="{57C73A29-34D6-AA15-08E3-0A2DF0BF6D5D}"/>
              </a:ext>
            </a:extLst>
          </p:cNvPr>
          <p:cNvSpPr txBox="1"/>
          <p:nvPr/>
        </p:nvSpPr>
        <p:spPr>
          <a:xfrm>
            <a:off x="592538" y="1690062"/>
            <a:ext cx="5084362" cy="3631763"/>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Wetter ≠ Klima</a:t>
            </a:r>
          </a:p>
          <a:p>
            <a:pPr marL="285750" indent="-285750">
              <a:spcAft>
                <a:spcPts val="600"/>
              </a:spcAft>
              <a:buFont typeface="Arial" panose="020B0604020202020204" pitchFamily="34" charset="0"/>
              <a:buChar char="•"/>
            </a:pPr>
            <a:r>
              <a:rPr lang="de-AT" sz="2200"/>
              <a:t>Das Wetter beschreibt kurzzeitige Erscheinungen in unserer Atmosphäre an einem bestimmten Ort. Es kann von Tag zu Tag und sogar von Stunde zu Stunde verschieden sein.</a:t>
            </a:r>
          </a:p>
          <a:p>
            <a:pPr marL="285750" indent="-285750">
              <a:spcAft>
                <a:spcPts val="600"/>
              </a:spcAft>
              <a:buFont typeface="Arial" panose="020B0604020202020204" pitchFamily="34" charset="0"/>
              <a:buChar char="•"/>
            </a:pPr>
            <a:r>
              <a:rPr lang="de-AT" sz="2200"/>
              <a:t>Das Klima ist hingegen die statistische Zustandsbeschreibung des Wetters über einen längeren Zeitraum (mindestens 30 Jahre).</a:t>
            </a:r>
          </a:p>
        </p:txBody>
      </p:sp>
      <p:pic>
        <p:nvPicPr>
          <p:cNvPr id="7" name="Picture 2" descr="Wolken, Himmel, Natur, Wetter">
            <a:extLst>
              <a:ext uri="{FF2B5EF4-FFF2-40B4-BE49-F238E27FC236}">
                <a16:creationId xmlns:a16="http://schemas.microsoft.com/office/drawing/2014/main" id="{8316F4D6-BE35-E2BD-4A6D-505721804F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415942"/>
            <a:ext cx="7061200" cy="4705288"/>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AB2D82E3-36C5-85BD-99E7-BF43D48DE092}"/>
              </a:ext>
            </a:extLst>
          </p:cNvPr>
          <p:cNvSpPr txBox="1"/>
          <p:nvPr/>
        </p:nvSpPr>
        <p:spPr>
          <a:xfrm>
            <a:off x="11079096" y="6233239"/>
            <a:ext cx="1040732"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415525345"/>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102BD-738D-2A7D-346A-B26B43E5C848}"/>
            </a:ext>
          </a:extLst>
        </p:cNvPr>
        <p:cNvGrpSpPr/>
        <p:nvPr/>
      </p:nvGrpSpPr>
      <p:grpSpPr>
        <a:xfrm>
          <a:off x="0" y="0"/>
          <a:ext cx="0" cy="0"/>
          <a:chOff x="0" y="0"/>
          <a:chExt cx="0" cy="0"/>
        </a:xfrm>
      </p:grpSpPr>
      <p:pic>
        <p:nvPicPr>
          <p:cNvPr id="5" name="Grafik 4">
            <a:extLst>
              <a:ext uri="{FF2B5EF4-FFF2-40B4-BE49-F238E27FC236}">
                <a16:creationId xmlns:a16="http://schemas.microsoft.com/office/drawing/2014/main" id="{5F3416C1-5300-C465-C547-4C76F285692C}"/>
              </a:ext>
            </a:extLst>
          </p:cNvPr>
          <p:cNvPicPr>
            <a:picLocks noChangeAspect="1"/>
          </p:cNvPicPr>
          <p:nvPr/>
        </p:nvPicPr>
        <p:blipFill>
          <a:blip r:embed="rId3"/>
          <a:stretch>
            <a:fillRect/>
          </a:stretch>
        </p:blipFill>
        <p:spPr>
          <a:xfrm>
            <a:off x="9962147" y="6094"/>
            <a:ext cx="2229853" cy="1428500"/>
          </a:xfrm>
          <a:prstGeom prst="rect">
            <a:avLst/>
          </a:prstGeom>
          <a:effectLst>
            <a:outerShdw blurRad="50800" dist="50800" dir="5400000" sx="1000" sy="1000" algn="ctr" rotWithShape="0">
              <a:srgbClr val="000000">
                <a:alpha val="99000"/>
              </a:srgbClr>
            </a:outerShdw>
          </a:effectLst>
        </p:spPr>
      </p:pic>
      <p:sp>
        <p:nvSpPr>
          <p:cNvPr id="2" name="Titel 1">
            <a:extLst>
              <a:ext uri="{FF2B5EF4-FFF2-40B4-BE49-F238E27FC236}">
                <a16:creationId xmlns:a16="http://schemas.microsoft.com/office/drawing/2014/main" id="{9952B105-F32C-0B57-A90D-C0CAA65CA2EA}"/>
              </a:ext>
            </a:extLst>
          </p:cNvPr>
          <p:cNvSpPr>
            <a:spLocks noGrp="1"/>
          </p:cNvSpPr>
          <p:nvPr>
            <p:ph type="title"/>
          </p:nvPr>
        </p:nvSpPr>
        <p:spPr/>
        <p:txBody>
          <a:bodyPr/>
          <a:lstStyle/>
          <a:p>
            <a:r>
              <a:rPr lang="de-AT"/>
              <a:t>Treibhausgase</a:t>
            </a:r>
          </a:p>
        </p:txBody>
      </p:sp>
      <p:sp>
        <p:nvSpPr>
          <p:cNvPr id="3" name="Fußzeilenplatzhalter 2">
            <a:extLst>
              <a:ext uri="{FF2B5EF4-FFF2-40B4-BE49-F238E27FC236}">
                <a16:creationId xmlns:a16="http://schemas.microsoft.com/office/drawing/2014/main" id="{83430B86-517D-7CC4-0944-1F45A8FD181D}"/>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215E2B79-B164-EB3B-C4BD-6B1BC12BE074}"/>
              </a:ext>
            </a:extLst>
          </p:cNvPr>
          <p:cNvSpPr>
            <a:spLocks noGrp="1"/>
          </p:cNvSpPr>
          <p:nvPr>
            <p:ph type="sldNum" sz="quarter" idx="12"/>
          </p:nvPr>
        </p:nvSpPr>
        <p:spPr/>
        <p:txBody>
          <a:bodyPr/>
          <a:lstStyle/>
          <a:p>
            <a:r>
              <a:rPr lang="de-AT"/>
              <a:t>Folie </a:t>
            </a:r>
            <a:fld id="{0AF89F37-6AD9-4F74-BC17-19E39A25D257}" type="slidenum">
              <a:rPr lang="de-AT" smtClean="0"/>
              <a:pPr/>
              <a:t>8</a:t>
            </a:fld>
            <a:endParaRPr lang="de-AT"/>
          </a:p>
        </p:txBody>
      </p:sp>
      <p:sp>
        <p:nvSpPr>
          <p:cNvPr id="6" name="Textfeld 5">
            <a:extLst>
              <a:ext uri="{FF2B5EF4-FFF2-40B4-BE49-F238E27FC236}">
                <a16:creationId xmlns:a16="http://schemas.microsoft.com/office/drawing/2014/main" id="{D76B6CCD-4F2D-1A1F-70F1-922F1DDEEDC5}"/>
              </a:ext>
            </a:extLst>
          </p:cNvPr>
          <p:cNvSpPr txBox="1"/>
          <p:nvPr/>
        </p:nvSpPr>
        <p:spPr>
          <a:xfrm>
            <a:off x="384873" y="1578664"/>
            <a:ext cx="11422253" cy="4632037"/>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a:t>Der natürlich vorkommende Treibhauseffekt ist eine wesentliche Voraussetzung für Leben auf der Erde. Ohne ihn läge die durchschnittliche Temperatur unseres Planeten trotz Sonnenstrahlung bei -18 °C.</a:t>
            </a:r>
          </a:p>
          <a:p>
            <a:pPr marL="285750" indent="-285750">
              <a:spcAft>
                <a:spcPts val="600"/>
              </a:spcAft>
              <a:buFont typeface="Arial" panose="020B0604020202020204" pitchFamily="34" charset="0"/>
              <a:buChar char="•"/>
            </a:pPr>
            <a:r>
              <a:rPr lang="de-AT"/>
              <a:t>Treibhausgase wie Kohlendioxid (CO₂), Ozon (O₃), Methan (CH₄) und Lachgas (N₂O) sind zwar nur in sehr geringen Mengen – etwa 0,04 Prozent – in der Atmosphäre vorhanden. Dennoch haben sie durch ihre Fähigkeit, Wärmestrahlung zu absorbieren, einen erheblichen Einfluss auf das globale Klima.</a:t>
            </a:r>
          </a:p>
          <a:p>
            <a:pPr marL="285750" indent="-285750">
              <a:spcAft>
                <a:spcPts val="600"/>
              </a:spcAft>
              <a:buFont typeface="Arial" panose="020B0604020202020204" pitchFamily="34" charset="0"/>
              <a:buChar char="•"/>
            </a:pPr>
            <a:r>
              <a:rPr lang="de-AT"/>
              <a:t>Kohlendioxid (CO2 ) ist das mengenmäßig wichtigste Treibhausgas. Die durchschnittliche Verweildauer von CO2 in der Atmosphäre beträgt rund 120 Jahre. CO2 entsteht als Endprodukt bei der Verbrennung von Substanzen, die Kohlenstoff enthalten. </a:t>
            </a:r>
          </a:p>
          <a:p>
            <a:pPr marL="285750" indent="-285750">
              <a:spcAft>
                <a:spcPts val="600"/>
              </a:spcAft>
              <a:buFont typeface="Arial" panose="020B0604020202020204" pitchFamily="34" charset="0"/>
              <a:buChar char="•"/>
            </a:pPr>
            <a:r>
              <a:rPr lang="de-AT"/>
              <a:t>Methan (CH4 ) wird beim Abbau von organischem Material unter Luftabschluss freigesetzt – in den Mägen von Wiederkäuern (Rinderhaltung), beim Reisanbau sowie auf Mülldeponien. </a:t>
            </a:r>
          </a:p>
          <a:p>
            <a:pPr marL="285750" indent="-285750">
              <a:spcAft>
                <a:spcPts val="600"/>
              </a:spcAft>
              <a:buFont typeface="Arial" panose="020B0604020202020204" pitchFamily="34" charset="0"/>
              <a:buChar char="•"/>
            </a:pPr>
            <a:r>
              <a:rPr lang="de-AT"/>
              <a:t>Lachgas (N2O) entsteht durch den Abbau stickstoffhaltiger Verbindungen in Böden. Lachgas wird insbesondere durch Stickstoffdünger in der Landwirtschaft, durch Massentierhaltung sowie Verbrennungs- und Kläranlagen freigesetzt</a:t>
            </a:r>
          </a:p>
          <a:p>
            <a:pPr marL="285750" indent="-285750">
              <a:spcAft>
                <a:spcPts val="600"/>
              </a:spcAft>
              <a:buFont typeface="Arial" panose="020B0604020202020204" pitchFamily="34" charset="0"/>
              <a:buChar char="•"/>
            </a:pPr>
            <a:r>
              <a:rPr lang="de-AT"/>
              <a:t>Fluorierte Treibhausgase (HFKWs, FKWs, SF6 , NF3 ) kommen im Gegensatz zu den übrigen Treibhausgasen in der Natur ursprünglich nicht vor. Sie werden u. a. als Kältemittel in Klimaanlagen, als Treibgas in Sprays sowie als Treibmittel in Schäumen und Dämmstoffen eingesetzt.</a:t>
            </a:r>
          </a:p>
        </p:txBody>
      </p:sp>
      <p:sp>
        <p:nvSpPr>
          <p:cNvPr id="7" name="Textfeld 6">
            <a:extLst>
              <a:ext uri="{FF2B5EF4-FFF2-40B4-BE49-F238E27FC236}">
                <a16:creationId xmlns:a16="http://schemas.microsoft.com/office/drawing/2014/main" id="{7FB3D30A-97F3-7D98-DA39-9F4286A42288}"/>
              </a:ext>
            </a:extLst>
          </p:cNvPr>
          <p:cNvSpPr txBox="1"/>
          <p:nvPr/>
        </p:nvSpPr>
        <p:spPr>
          <a:xfrm>
            <a:off x="9045759" y="45504"/>
            <a:ext cx="1040732"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2273903735"/>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EEA4B2-3222-B355-F048-9FC84B00A290}"/>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20F6C899-35C5-B3CB-AF0A-4B3EF6D4A422}"/>
              </a:ext>
            </a:extLst>
          </p:cNvPr>
          <p:cNvSpPr>
            <a:spLocks noGrp="1"/>
          </p:cNvSpPr>
          <p:nvPr>
            <p:ph type="title"/>
          </p:nvPr>
        </p:nvSpPr>
        <p:spPr/>
        <p:txBody>
          <a:bodyPr/>
          <a:lstStyle/>
          <a:p>
            <a:r>
              <a:rPr lang="de-AT"/>
              <a:t>CO2-Äquivalente (CO2e) = Globales Erwärmungspotenzial</a:t>
            </a:r>
          </a:p>
        </p:txBody>
      </p:sp>
      <p:sp>
        <p:nvSpPr>
          <p:cNvPr id="3" name="Fußzeilenplatzhalter 2">
            <a:extLst>
              <a:ext uri="{FF2B5EF4-FFF2-40B4-BE49-F238E27FC236}">
                <a16:creationId xmlns:a16="http://schemas.microsoft.com/office/drawing/2014/main" id="{3FFF3548-55DB-C892-4E22-0AA09CF92F0F}"/>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12E2D4D1-9D55-782E-E55D-325D3AB1347E}"/>
              </a:ext>
            </a:extLst>
          </p:cNvPr>
          <p:cNvSpPr>
            <a:spLocks noGrp="1"/>
          </p:cNvSpPr>
          <p:nvPr>
            <p:ph type="sldNum" sz="quarter" idx="12"/>
          </p:nvPr>
        </p:nvSpPr>
        <p:spPr/>
        <p:txBody>
          <a:bodyPr/>
          <a:lstStyle/>
          <a:p>
            <a:r>
              <a:rPr lang="de-AT"/>
              <a:t>Folie </a:t>
            </a:r>
            <a:fld id="{0AF89F37-6AD9-4F74-BC17-19E39A25D257}" type="slidenum">
              <a:rPr lang="de-AT" smtClean="0"/>
              <a:pPr/>
              <a:t>9</a:t>
            </a:fld>
            <a:endParaRPr lang="de-AT"/>
          </a:p>
        </p:txBody>
      </p:sp>
      <p:sp>
        <p:nvSpPr>
          <p:cNvPr id="8" name="Textfeld 7">
            <a:extLst>
              <a:ext uri="{FF2B5EF4-FFF2-40B4-BE49-F238E27FC236}">
                <a16:creationId xmlns:a16="http://schemas.microsoft.com/office/drawing/2014/main" id="{FAF580A6-5242-EEEF-9ECC-079DC1636344}"/>
              </a:ext>
            </a:extLst>
          </p:cNvPr>
          <p:cNvSpPr txBox="1"/>
          <p:nvPr/>
        </p:nvSpPr>
        <p:spPr>
          <a:xfrm>
            <a:off x="534101" y="1924913"/>
            <a:ext cx="5311963" cy="3939540"/>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t>CO2e ist eine Maßeinheit, die den Effekt aller Treibhausgase aufs Klima vergleichbar macht</a:t>
            </a:r>
          </a:p>
          <a:p>
            <a:pPr marL="342900" indent="-342900">
              <a:spcAft>
                <a:spcPts val="600"/>
              </a:spcAft>
              <a:buFont typeface="Arial" panose="020B0604020202020204" pitchFamily="34" charset="0"/>
              <a:buChar char="•"/>
            </a:pPr>
            <a:r>
              <a:rPr lang="de-AT" sz="2000"/>
              <a:t>verschiedenen Treibhausgase tragen unterschiedlich stark zum Treibhauseffekt bei und bleiben verschieden lang in der Erdatmosphäre </a:t>
            </a:r>
          </a:p>
          <a:p>
            <a:pPr marL="342900" indent="-342900">
              <a:spcAft>
                <a:spcPts val="600"/>
              </a:spcAft>
              <a:buFont typeface="Arial" panose="020B0604020202020204" pitchFamily="34" charset="0"/>
              <a:buChar char="•"/>
            </a:pPr>
            <a:r>
              <a:rPr lang="de-AT" sz="2000" b="1"/>
              <a:t>Beispiel:</a:t>
            </a:r>
            <a:r>
              <a:rPr lang="de-AT" sz="2000"/>
              <a:t> Vergleich der Wirkung einer Tonne CO2 mit einer Tonne Methan über einen Zeitraum von 100 Jahren: Die Tonne Methan ist rund 30-mal klimaschädlicher als die Tonne CO2. Eine Tonne Methan entspricht also etwa 30 Tonnen CO2-Äquivalenten (CO2e).</a:t>
            </a:r>
          </a:p>
        </p:txBody>
      </p:sp>
      <p:pic>
        <p:nvPicPr>
          <p:cNvPr id="9" name="Grafik 8">
            <a:extLst>
              <a:ext uri="{FF2B5EF4-FFF2-40B4-BE49-F238E27FC236}">
                <a16:creationId xmlns:a16="http://schemas.microsoft.com/office/drawing/2014/main" id="{1573263A-3693-F7D0-A03C-9F1698A5953C}"/>
              </a:ext>
            </a:extLst>
          </p:cNvPr>
          <p:cNvPicPr>
            <a:picLocks noChangeAspect="1"/>
          </p:cNvPicPr>
          <p:nvPr/>
        </p:nvPicPr>
        <p:blipFill>
          <a:blip r:embed="rId3"/>
          <a:stretch>
            <a:fillRect/>
          </a:stretch>
        </p:blipFill>
        <p:spPr>
          <a:xfrm>
            <a:off x="5846064" y="1392976"/>
            <a:ext cx="6345936" cy="4824984"/>
          </a:xfrm>
          <a:prstGeom prst="rect">
            <a:avLst/>
          </a:prstGeom>
        </p:spPr>
      </p:pic>
      <p:sp>
        <p:nvSpPr>
          <p:cNvPr id="5" name="Textfeld 4">
            <a:extLst>
              <a:ext uri="{FF2B5EF4-FFF2-40B4-BE49-F238E27FC236}">
                <a16:creationId xmlns:a16="http://schemas.microsoft.com/office/drawing/2014/main" id="{407BAC04-3B40-EDD8-B2D8-B66011225376}"/>
              </a:ext>
            </a:extLst>
          </p:cNvPr>
          <p:cNvSpPr txBox="1"/>
          <p:nvPr/>
        </p:nvSpPr>
        <p:spPr>
          <a:xfrm>
            <a:off x="8771021" y="6292691"/>
            <a:ext cx="3537283"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r>
              <a:rPr lang="de-AT" sz="1000">
                <a:solidFill>
                  <a:srgbClr val="3C6496"/>
                </a:solidFill>
              </a:rPr>
              <a:t> und eigene Darstellung, Daten von IPCC (2024)</a:t>
            </a:r>
          </a:p>
        </p:txBody>
      </p:sp>
    </p:spTree>
    <p:extLst>
      <p:ext uri="{BB962C8B-B14F-4D97-AF65-F5344CB8AC3E}">
        <p14:creationId xmlns:p14="http://schemas.microsoft.com/office/powerpoint/2010/main" val="515025507"/>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F57EC-BA7B-C3A9-608D-34E07D6E7D3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AF59681-FC7B-2BC5-6A58-A5224C41CB62}"/>
              </a:ext>
            </a:extLst>
          </p:cNvPr>
          <p:cNvSpPr>
            <a:spLocks noGrp="1"/>
          </p:cNvSpPr>
          <p:nvPr>
            <p:ph type="title"/>
          </p:nvPr>
        </p:nvSpPr>
        <p:spPr/>
        <p:txBody>
          <a:bodyPr/>
          <a:lstStyle/>
          <a:p>
            <a:r>
              <a:rPr lang="de-AT"/>
              <a:t>Anstieg der Temperatur</a:t>
            </a:r>
          </a:p>
        </p:txBody>
      </p:sp>
      <p:sp>
        <p:nvSpPr>
          <p:cNvPr id="3" name="Fußzeilenplatzhalter 2">
            <a:extLst>
              <a:ext uri="{FF2B5EF4-FFF2-40B4-BE49-F238E27FC236}">
                <a16:creationId xmlns:a16="http://schemas.microsoft.com/office/drawing/2014/main" id="{A7CE77E2-4964-B944-2ECA-C2C627361403}"/>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E7608EF8-4638-CFBF-8EDE-D316F07BC682}"/>
              </a:ext>
            </a:extLst>
          </p:cNvPr>
          <p:cNvSpPr>
            <a:spLocks noGrp="1"/>
          </p:cNvSpPr>
          <p:nvPr>
            <p:ph type="sldNum" sz="quarter" idx="12"/>
          </p:nvPr>
        </p:nvSpPr>
        <p:spPr/>
        <p:txBody>
          <a:bodyPr/>
          <a:lstStyle/>
          <a:p>
            <a:r>
              <a:rPr lang="de-AT"/>
              <a:t>Folie </a:t>
            </a:r>
            <a:fld id="{0AF89F37-6AD9-4F74-BC17-19E39A25D257}" type="slidenum">
              <a:rPr lang="de-AT" smtClean="0"/>
              <a:pPr/>
              <a:t>10</a:t>
            </a:fld>
            <a:endParaRPr lang="de-AT"/>
          </a:p>
        </p:txBody>
      </p:sp>
      <p:grpSp>
        <p:nvGrpSpPr>
          <p:cNvPr id="7" name="Gruppieren 6">
            <a:extLst>
              <a:ext uri="{FF2B5EF4-FFF2-40B4-BE49-F238E27FC236}">
                <a16:creationId xmlns:a16="http://schemas.microsoft.com/office/drawing/2014/main" id="{B698388A-05B0-A67C-F88E-FFFF67F17449}"/>
              </a:ext>
            </a:extLst>
          </p:cNvPr>
          <p:cNvGrpSpPr/>
          <p:nvPr/>
        </p:nvGrpSpPr>
        <p:grpSpPr>
          <a:xfrm>
            <a:off x="0" y="1551497"/>
            <a:ext cx="12192000" cy="5004693"/>
            <a:chOff x="0" y="1551497"/>
            <a:chExt cx="12192000" cy="5004693"/>
          </a:xfrm>
        </p:grpSpPr>
        <p:sp>
          <p:nvSpPr>
            <p:cNvPr id="8" name="Textfeld 7">
              <a:extLst>
                <a:ext uri="{FF2B5EF4-FFF2-40B4-BE49-F238E27FC236}">
                  <a16:creationId xmlns:a16="http://schemas.microsoft.com/office/drawing/2014/main" id="{0B67C9E5-6311-626C-19A0-5FE21ED3F4A7}"/>
                </a:ext>
              </a:extLst>
            </p:cNvPr>
            <p:cNvSpPr txBox="1"/>
            <p:nvPr/>
          </p:nvSpPr>
          <p:spPr>
            <a:xfrm>
              <a:off x="311616" y="1551497"/>
              <a:ext cx="3952813" cy="307777"/>
            </a:xfrm>
            <a:prstGeom prst="rect">
              <a:avLst/>
            </a:prstGeom>
            <a:noFill/>
          </p:spPr>
          <p:txBody>
            <a:bodyPr wrap="square">
              <a:spAutoFit/>
            </a:bodyPr>
            <a:lstStyle/>
            <a:p>
              <a:pPr algn="l"/>
              <a:r>
                <a:rPr lang="de-AT" sz="1400" b="1" i="0" err="1">
                  <a:solidFill>
                    <a:srgbClr val="000000"/>
                  </a:solidFill>
                  <a:effectLst/>
                  <a:latin typeface="+mj-lt"/>
                </a:rPr>
                <a:t>Increase</a:t>
              </a:r>
              <a:r>
                <a:rPr lang="de-AT" sz="1400" b="1" i="0">
                  <a:solidFill>
                    <a:srgbClr val="000000"/>
                  </a:solidFill>
                  <a:effectLst/>
                  <a:latin typeface="+mj-lt"/>
                </a:rPr>
                <a:t> in global </a:t>
              </a:r>
              <a:r>
                <a:rPr lang="de-AT" sz="1400" b="1" i="0" err="1">
                  <a:solidFill>
                    <a:srgbClr val="000000"/>
                  </a:solidFill>
                  <a:effectLst/>
                  <a:latin typeface="+mj-lt"/>
                </a:rPr>
                <a:t>average</a:t>
              </a:r>
              <a:r>
                <a:rPr lang="de-AT" sz="1400" b="1" i="0">
                  <a:solidFill>
                    <a:srgbClr val="000000"/>
                  </a:solidFill>
                  <a:effectLst/>
                  <a:latin typeface="+mj-lt"/>
                </a:rPr>
                <a:t> </a:t>
              </a:r>
              <a:r>
                <a:rPr lang="de-AT" sz="1400" b="1" i="0" err="1">
                  <a:solidFill>
                    <a:srgbClr val="000000"/>
                  </a:solidFill>
                  <a:effectLst/>
                  <a:latin typeface="+mj-lt"/>
                </a:rPr>
                <a:t>temperature</a:t>
              </a:r>
              <a:endParaRPr lang="de-AT" sz="1400" b="1" i="0">
                <a:solidFill>
                  <a:srgbClr val="000000"/>
                </a:solidFill>
                <a:effectLst/>
                <a:latin typeface="+mj-lt"/>
              </a:endParaRPr>
            </a:p>
          </p:txBody>
        </p:sp>
        <p:pic>
          <p:nvPicPr>
            <p:cNvPr id="9" name="Grafik 8">
              <a:extLst>
                <a:ext uri="{FF2B5EF4-FFF2-40B4-BE49-F238E27FC236}">
                  <a16:creationId xmlns:a16="http://schemas.microsoft.com/office/drawing/2014/main" id="{3BD76AE0-8CBB-808C-C87B-F97FD32E05C8}"/>
                </a:ext>
              </a:extLst>
            </p:cNvPr>
            <p:cNvPicPr>
              <a:picLocks noChangeAspect="1"/>
            </p:cNvPicPr>
            <p:nvPr/>
          </p:nvPicPr>
          <p:blipFill>
            <a:blip r:embed="rId3"/>
            <a:stretch>
              <a:fillRect/>
            </a:stretch>
          </p:blipFill>
          <p:spPr>
            <a:xfrm>
              <a:off x="838200" y="5294772"/>
              <a:ext cx="3006767" cy="620186"/>
            </a:xfrm>
            <a:prstGeom prst="rect">
              <a:avLst/>
            </a:prstGeom>
          </p:spPr>
        </p:pic>
        <p:sp>
          <p:nvSpPr>
            <p:cNvPr id="10" name="Textfeld 9">
              <a:extLst>
                <a:ext uri="{FF2B5EF4-FFF2-40B4-BE49-F238E27FC236}">
                  <a16:creationId xmlns:a16="http://schemas.microsoft.com/office/drawing/2014/main" id="{D3ED5AC9-911D-3CA1-51C0-898B7376A068}"/>
                </a:ext>
              </a:extLst>
            </p:cNvPr>
            <p:cNvSpPr txBox="1"/>
            <p:nvPr/>
          </p:nvSpPr>
          <p:spPr>
            <a:xfrm>
              <a:off x="313093" y="5925248"/>
              <a:ext cx="3715588" cy="630942"/>
            </a:xfrm>
            <a:prstGeom prst="rect">
              <a:avLst/>
            </a:prstGeom>
            <a:noFill/>
          </p:spPr>
          <p:txBody>
            <a:bodyPr wrap="square">
              <a:spAutoFit/>
            </a:bodyPr>
            <a:lstStyle/>
            <a:p>
              <a:r>
                <a:rPr lang="de-AT" sz="700" b="0" i="1">
                  <a:solidFill>
                    <a:srgbClr val="212529"/>
                  </a:solidFill>
                  <a:effectLst/>
                  <a:latin typeface="+mj-lt"/>
                </a:rPr>
                <a:t>Figure 1. Global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near-surface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14.4°C.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pic>
          <p:nvPicPr>
            <p:cNvPr id="11" name="Inhaltsplatzhalter 4">
              <a:extLst>
                <a:ext uri="{FF2B5EF4-FFF2-40B4-BE49-F238E27FC236}">
                  <a16:creationId xmlns:a16="http://schemas.microsoft.com/office/drawing/2014/main" id="{D9D33C29-FC0D-02C7-474B-407F7F2F654A}"/>
                </a:ext>
              </a:extLst>
            </p:cNvPr>
            <p:cNvPicPr>
              <a:picLocks noChangeAspect="1"/>
            </p:cNvPicPr>
            <p:nvPr/>
          </p:nvPicPr>
          <p:blipFill>
            <a:blip r:embed="rId4"/>
            <a:stretch>
              <a:fillRect/>
            </a:stretch>
          </p:blipFill>
          <p:spPr>
            <a:xfrm>
              <a:off x="0" y="1973427"/>
              <a:ext cx="4813372" cy="3152759"/>
            </a:xfrm>
            <a:prstGeom prst="rect">
              <a:avLst/>
            </a:prstGeom>
          </p:spPr>
        </p:pic>
        <p:pic>
          <p:nvPicPr>
            <p:cNvPr id="12" name="Grafik 11">
              <a:extLst>
                <a:ext uri="{FF2B5EF4-FFF2-40B4-BE49-F238E27FC236}">
                  <a16:creationId xmlns:a16="http://schemas.microsoft.com/office/drawing/2014/main" id="{CA9A9C0F-E5FD-B223-C21F-8FA480EB6FCE}"/>
                </a:ext>
              </a:extLst>
            </p:cNvPr>
            <p:cNvPicPr>
              <a:picLocks noChangeAspect="1"/>
            </p:cNvPicPr>
            <p:nvPr/>
          </p:nvPicPr>
          <p:blipFill>
            <a:blip r:embed="rId5"/>
            <a:stretch>
              <a:fillRect/>
            </a:stretch>
          </p:blipFill>
          <p:spPr>
            <a:xfrm>
              <a:off x="4147294" y="1975757"/>
              <a:ext cx="4504140" cy="3148097"/>
            </a:xfrm>
            <a:prstGeom prst="rect">
              <a:avLst/>
            </a:prstGeom>
          </p:spPr>
        </p:pic>
        <p:pic>
          <p:nvPicPr>
            <p:cNvPr id="13" name="Grafik 12">
              <a:extLst>
                <a:ext uri="{FF2B5EF4-FFF2-40B4-BE49-F238E27FC236}">
                  <a16:creationId xmlns:a16="http://schemas.microsoft.com/office/drawing/2014/main" id="{4CC4D88D-F603-C5B5-ACA1-994A8ECF530F}"/>
                </a:ext>
              </a:extLst>
            </p:cNvPr>
            <p:cNvPicPr>
              <a:picLocks noChangeAspect="1"/>
            </p:cNvPicPr>
            <p:nvPr/>
          </p:nvPicPr>
          <p:blipFill>
            <a:blip r:embed="rId6"/>
            <a:stretch>
              <a:fillRect/>
            </a:stretch>
          </p:blipFill>
          <p:spPr>
            <a:xfrm>
              <a:off x="8232642" y="1973425"/>
              <a:ext cx="3959358" cy="3086028"/>
            </a:xfrm>
            <a:prstGeom prst="rect">
              <a:avLst/>
            </a:prstGeom>
          </p:spPr>
        </p:pic>
        <p:sp>
          <p:nvSpPr>
            <p:cNvPr id="14" name="Textfeld 13">
              <a:extLst>
                <a:ext uri="{FF2B5EF4-FFF2-40B4-BE49-F238E27FC236}">
                  <a16:creationId xmlns:a16="http://schemas.microsoft.com/office/drawing/2014/main" id="{47983883-D9C4-F19B-27C7-9387CCC4969A}"/>
                </a:ext>
              </a:extLst>
            </p:cNvPr>
            <p:cNvSpPr txBox="1"/>
            <p:nvPr/>
          </p:nvSpPr>
          <p:spPr>
            <a:xfrm>
              <a:off x="4254645" y="1580373"/>
              <a:ext cx="4331767" cy="307777"/>
            </a:xfrm>
            <a:prstGeom prst="rect">
              <a:avLst/>
            </a:prstGeom>
            <a:noFill/>
          </p:spPr>
          <p:txBody>
            <a:bodyPr wrap="square">
              <a:spAutoFit/>
            </a:bodyPr>
            <a:lstStyle/>
            <a:p>
              <a:pPr algn="l"/>
              <a:r>
                <a:rPr lang="de-AT" sz="1400" b="1" i="0" err="1">
                  <a:solidFill>
                    <a:srgbClr val="000000"/>
                  </a:solidFill>
                  <a:effectLst/>
                  <a:latin typeface="+mj-lt"/>
                </a:rPr>
                <a:t>Increase</a:t>
              </a:r>
              <a:r>
                <a:rPr lang="de-AT" sz="1400" b="1" i="0">
                  <a:solidFill>
                    <a:srgbClr val="000000"/>
                  </a:solidFill>
                  <a:effectLst/>
                  <a:latin typeface="+mj-lt"/>
                </a:rPr>
                <a:t> in </a:t>
              </a:r>
              <a:r>
                <a:rPr lang="de-AT" sz="1400" b="1" i="0" err="1">
                  <a:solidFill>
                    <a:srgbClr val="000000"/>
                  </a:solidFill>
                  <a:effectLst/>
                  <a:latin typeface="+mj-lt"/>
                </a:rPr>
                <a:t>average</a:t>
              </a:r>
              <a:r>
                <a:rPr lang="de-AT" sz="1400" b="1" i="0">
                  <a:solidFill>
                    <a:srgbClr val="000000"/>
                  </a:solidFill>
                  <a:effectLst/>
                  <a:latin typeface="+mj-lt"/>
                </a:rPr>
                <a:t> </a:t>
              </a:r>
              <a:r>
                <a:rPr lang="de-AT" sz="1400" b="1" i="0" err="1">
                  <a:solidFill>
                    <a:srgbClr val="000000"/>
                  </a:solidFill>
                  <a:effectLst/>
                  <a:latin typeface="+mj-lt"/>
                </a:rPr>
                <a:t>temperature</a:t>
              </a:r>
              <a:r>
                <a:rPr lang="de-AT" sz="1400" b="1" i="0">
                  <a:solidFill>
                    <a:srgbClr val="000000"/>
                  </a:solidFill>
                  <a:effectLst/>
                  <a:latin typeface="+mj-lt"/>
                </a:rPr>
                <a:t> </a:t>
              </a:r>
              <a:r>
                <a:rPr lang="de-AT" sz="1400" b="1" i="0" err="1">
                  <a:solidFill>
                    <a:srgbClr val="000000"/>
                  </a:solidFill>
                  <a:effectLst/>
                  <a:latin typeface="+mj-lt"/>
                </a:rPr>
                <a:t>over</a:t>
              </a:r>
              <a:r>
                <a:rPr lang="de-AT" sz="1400" b="1" i="0">
                  <a:solidFill>
                    <a:srgbClr val="000000"/>
                  </a:solidFill>
                  <a:effectLst/>
                  <a:latin typeface="+mj-lt"/>
                </a:rPr>
                <a:t> </a:t>
              </a:r>
              <a:r>
                <a:rPr lang="de-AT" sz="1400" b="1" i="0" err="1">
                  <a:solidFill>
                    <a:srgbClr val="000000"/>
                  </a:solidFill>
                  <a:effectLst/>
                  <a:latin typeface="+mj-lt"/>
                </a:rPr>
                <a:t>land</a:t>
              </a:r>
              <a:endParaRPr lang="de-AT" sz="1400" b="1" i="0">
                <a:solidFill>
                  <a:srgbClr val="000000"/>
                </a:solidFill>
                <a:effectLst/>
                <a:latin typeface="+mj-lt"/>
              </a:endParaRPr>
            </a:p>
          </p:txBody>
        </p:sp>
        <p:pic>
          <p:nvPicPr>
            <p:cNvPr id="15" name="Grafik 14">
              <a:extLst>
                <a:ext uri="{FF2B5EF4-FFF2-40B4-BE49-F238E27FC236}">
                  <a16:creationId xmlns:a16="http://schemas.microsoft.com/office/drawing/2014/main" id="{6B018E8E-02B2-6972-455E-BCCA9AB5F164}"/>
                </a:ext>
              </a:extLst>
            </p:cNvPr>
            <p:cNvPicPr>
              <a:picLocks noChangeAspect="1"/>
            </p:cNvPicPr>
            <p:nvPr/>
          </p:nvPicPr>
          <p:blipFill>
            <a:blip r:embed="rId7"/>
            <a:stretch>
              <a:fillRect/>
            </a:stretch>
          </p:blipFill>
          <p:spPr>
            <a:xfrm>
              <a:off x="4765496" y="5180686"/>
              <a:ext cx="3310067" cy="749716"/>
            </a:xfrm>
            <a:prstGeom prst="rect">
              <a:avLst/>
            </a:prstGeom>
          </p:spPr>
        </p:pic>
        <p:sp>
          <p:nvSpPr>
            <p:cNvPr id="16" name="Textfeld 15">
              <a:extLst>
                <a:ext uri="{FF2B5EF4-FFF2-40B4-BE49-F238E27FC236}">
                  <a16:creationId xmlns:a16="http://schemas.microsoft.com/office/drawing/2014/main" id="{8E42EA86-D4E8-1EF8-0033-9940700CADE2}"/>
                </a:ext>
              </a:extLst>
            </p:cNvPr>
            <p:cNvSpPr txBox="1"/>
            <p:nvPr/>
          </p:nvSpPr>
          <p:spPr>
            <a:xfrm>
              <a:off x="4399328" y="5925248"/>
              <a:ext cx="3827697" cy="630942"/>
            </a:xfrm>
            <a:prstGeom prst="rect">
              <a:avLst/>
            </a:prstGeom>
            <a:noFill/>
          </p:spPr>
          <p:txBody>
            <a:bodyPr wrap="square">
              <a:spAutoFit/>
            </a:bodyPr>
            <a:lstStyle/>
            <a:p>
              <a:r>
                <a:rPr lang="de-AT" sz="700" b="0" i="1">
                  <a:solidFill>
                    <a:srgbClr val="212529"/>
                  </a:solidFill>
                  <a:effectLst/>
                  <a:latin typeface="+mj-lt"/>
                </a:rPr>
                <a:t>Figure 2. Average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over</a:t>
              </a:r>
              <a:r>
                <a:rPr lang="de-AT" sz="700" b="0" i="1">
                  <a:solidFill>
                    <a:srgbClr val="212529"/>
                  </a:solidFill>
                  <a:effectLst/>
                  <a:latin typeface="+mj-lt"/>
                </a:rPr>
                <a:t> all </a:t>
              </a:r>
              <a:r>
                <a:rPr lang="de-AT" sz="700" b="0" i="1" err="1">
                  <a:solidFill>
                    <a:srgbClr val="212529"/>
                  </a:solidFill>
                  <a:effectLst/>
                  <a:latin typeface="+mj-lt"/>
                </a:rPr>
                <a:t>land</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different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9.2°C.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pic>
          <p:nvPicPr>
            <p:cNvPr id="17" name="Grafik 16">
              <a:extLst>
                <a:ext uri="{FF2B5EF4-FFF2-40B4-BE49-F238E27FC236}">
                  <a16:creationId xmlns:a16="http://schemas.microsoft.com/office/drawing/2014/main" id="{5CC41CD9-1208-41DF-26A3-393342BC8316}"/>
                </a:ext>
              </a:extLst>
            </p:cNvPr>
            <p:cNvPicPr>
              <a:picLocks noChangeAspect="1"/>
            </p:cNvPicPr>
            <p:nvPr/>
          </p:nvPicPr>
          <p:blipFill>
            <a:blip r:embed="rId8"/>
            <a:stretch>
              <a:fillRect/>
            </a:stretch>
          </p:blipFill>
          <p:spPr>
            <a:xfrm>
              <a:off x="8557287" y="5210007"/>
              <a:ext cx="3310067" cy="691073"/>
            </a:xfrm>
            <a:prstGeom prst="rect">
              <a:avLst/>
            </a:prstGeom>
          </p:spPr>
        </p:pic>
        <p:sp>
          <p:nvSpPr>
            <p:cNvPr id="18" name="Textfeld 17">
              <a:extLst>
                <a:ext uri="{FF2B5EF4-FFF2-40B4-BE49-F238E27FC236}">
                  <a16:creationId xmlns:a16="http://schemas.microsoft.com/office/drawing/2014/main" id="{8C97D1FC-40D3-9CFC-F38F-5BFD85384A56}"/>
                </a:ext>
              </a:extLst>
            </p:cNvPr>
            <p:cNvSpPr txBox="1"/>
            <p:nvPr/>
          </p:nvSpPr>
          <p:spPr>
            <a:xfrm>
              <a:off x="8227025" y="5922916"/>
              <a:ext cx="3715588" cy="630942"/>
            </a:xfrm>
            <a:prstGeom prst="rect">
              <a:avLst/>
            </a:prstGeom>
            <a:noFill/>
          </p:spPr>
          <p:txBody>
            <a:bodyPr wrap="square">
              <a:spAutoFit/>
            </a:bodyPr>
            <a:lstStyle/>
            <a:p>
              <a:r>
                <a:rPr lang="de-AT" sz="700" b="0" i="1">
                  <a:solidFill>
                    <a:srgbClr val="212529"/>
                  </a:solidFill>
                  <a:effectLst/>
                  <a:latin typeface="+mj-lt"/>
                </a:rPr>
                <a:t>Figure 3. Average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over</a:t>
              </a:r>
              <a:r>
                <a:rPr lang="de-AT" sz="700" b="0" i="1">
                  <a:solidFill>
                    <a:srgbClr val="212529"/>
                  </a:solidFill>
                  <a:effectLst/>
                  <a:latin typeface="+mj-lt"/>
                </a:rPr>
                <a:t> European </a:t>
              </a:r>
              <a:r>
                <a:rPr lang="de-AT" sz="700" b="0" i="1" err="1">
                  <a:solidFill>
                    <a:srgbClr val="212529"/>
                  </a:solidFill>
                  <a:effectLst/>
                  <a:latin typeface="+mj-lt"/>
                </a:rPr>
                <a:t>land</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centred</a:t>
              </a:r>
              <a:r>
                <a:rPr lang="de-AT" sz="700" b="0" i="1">
                  <a:solidFill>
                    <a:srgbClr val="212529"/>
                  </a:solidFill>
                  <a:effectLst/>
                  <a:latin typeface="+mj-lt"/>
                </a:rPr>
                <a:t> </a:t>
              </a:r>
              <a:r>
                <a:rPr lang="de-AT" sz="700" b="0" i="1" err="1">
                  <a:solidFill>
                    <a:srgbClr val="212529"/>
                  </a:solidFill>
                  <a:effectLst/>
                  <a:latin typeface="+mj-lt"/>
                </a:rPr>
                <a:t>running</a:t>
              </a:r>
              <a:r>
                <a:rPr lang="de-AT" sz="700" b="0" i="1">
                  <a:solidFill>
                    <a:srgbClr val="212529"/>
                  </a:solidFill>
                  <a:effectLst/>
                  <a:latin typeface="+mj-lt"/>
                </a:rPr>
                <a:t> 60-month </a:t>
              </a:r>
              <a:r>
                <a:rPr lang="de-AT" sz="700" b="0" i="1" err="1">
                  <a:solidFill>
                    <a:srgbClr val="212529"/>
                  </a:solidFill>
                  <a:effectLst/>
                  <a:latin typeface="+mj-lt"/>
                </a:rPr>
                <a:t>periods</a:t>
              </a:r>
              <a:r>
                <a:rPr lang="de-AT" sz="700" b="0" i="1">
                  <a:solidFill>
                    <a:srgbClr val="212529"/>
                  </a:solidFill>
                  <a:effectLst/>
                  <a:latin typeface="+mj-lt"/>
                </a:rPr>
                <a:t>, relative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1991–2020 </a:t>
              </a:r>
              <a:r>
                <a:rPr lang="de-AT" sz="700" b="0" i="1" err="1">
                  <a:solidFill>
                    <a:srgbClr val="212529"/>
                  </a:solidFill>
                  <a:effectLst/>
                  <a:latin typeface="+mj-lt"/>
                </a:rPr>
                <a:t>reference</a:t>
              </a:r>
              <a:r>
                <a:rPr lang="de-AT" sz="700" b="0" i="1">
                  <a:solidFill>
                    <a:srgbClr val="212529"/>
                  </a:solidFill>
                  <a:effectLst/>
                  <a:latin typeface="+mj-lt"/>
                </a:rPr>
                <a:t> </a:t>
              </a:r>
              <a:r>
                <a:rPr lang="de-AT" sz="700" b="0" i="1" err="1">
                  <a:solidFill>
                    <a:srgbClr val="212529"/>
                  </a:solidFill>
                  <a:effectLst/>
                  <a:latin typeface="+mj-lt"/>
                </a:rPr>
                <a:t>period</a:t>
              </a:r>
              <a:r>
                <a:rPr lang="de-AT" sz="700" b="0" i="1">
                  <a:solidFill>
                    <a:srgbClr val="212529"/>
                  </a:solidFill>
                  <a:effectLst/>
                  <a:latin typeface="+mj-lt"/>
                </a:rPr>
                <a:t> and </a:t>
              </a:r>
              <a:r>
                <a:rPr lang="de-AT" sz="700" b="0" i="1" err="1">
                  <a:solidFill>
                    <a:srgbClr val="212529"/>
                  </a:solidFill>
                  <a:effectLst/>
                  <a:latin typeface="+mj-lt"/>
                </a:rPr>
                <a:t>as</a:t>
              </a:r>
              <a:r>
                <a:rPr lang="de-AT" sz="700" b="0" i="1">
                  <a:solidFill>
                    <a:srgbClr val="212529"/>
                  </a:solidFill>
                  <a:effectLst/>
                  <a:latin typeface="+mj-lt"/>
                </a:rPr>
                <a:t> an </a:t>
              </a:r>
              <a:r>
                <a:rPr lang="de-AT" sz="700" b="0" i="1" err="1">
                  <a:solidFill>
                    <a:srgbClr val="212529"/>
                  </a:solidFill>
                  <a:effectLst/>
                  <a:latin typeface="+mj-lt"/>
                </a:rPr>
                <a:t>increase</a:t>
              </a:r>
              <a:r>
                <a:rPr lang="de-AT" sz="700" b="0" i="1">
                  <a:solidFill>
                    <a:srgbClr val="212529"/>
                  </a:solidFill>
                  <a:effectLst/>
                  <a:latin typeface="+mj-lt"/>
                </a:rPr>
                <a:t> </a:t>
              </a:r>
              <a:r>
                <a:rPr lang="de-AT" sz="700" b="0" i="1" err="1">
                  <a:solidFill>
                    <a:srgbClr val="212529"/>
                  </a:solidFill>
                  <a:effectLst/>
                  <a:latin typeface="+mj-lt"/>
                </a:rPr>
                <a:t>above</a:t>
              </a:r>
              <a:r>
                <a:rPr lang="de-AT" sz="700" b="0" i="1">
                  <a:solidFill>
                    <a:srgbClr val="212529"/>
                  </a:solidFill>
                  <a:effectLst/>
                  <a:latin typeface="+mj-lt"/>
                </a:rPr>
                <a:t> </a:t>
              </a:r>
              <a:r>
                <a:rPr lang="de-AT" sz="700" b="0" i="1" err="1">
                  <a:solidFill>
                    <a:srgbClr val="212529"/>
                  </a:solidFill>
                  <a:effectLst/>
                  <a:latin typeface="+mj-lt"/>
                </a:rPr>
                <a:t>the</a:t>
              </a:r>
              <a:r>
                <a:rPr lang="de-AT" sz="700" b="0" i="1">
                  <a:solidFill>
                    <a:srgbClr val="212529"/>
                  </a:solidFill>
                  <a:effectLst/>
                  <a:latin typeface="+mj-lt"/>
                </a:rPr>
                <a:t> 1850–1900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according</a:t>
              </a:r>
              <a:r>
                <a:rPr lang="de-AT" sz="700" b="0" i="1">
                  <a:solidFill>
                    <a:srgbClr val="212529"/>
                  </a:solidFill>
                  <a:effectLst/>
                  <a:latin typeface="+mj-lt"/>
                </a:rPr>
                <a:t> </a:t>
              </a:r>
              <a:r>
                <a:rPr lang="de-AT" sz="700" b="0" i="1" err="1">
                  <a:solidFill>
                    <a:srgbClr val="212529"/>
                  </a:solidFill>
                  <a:effectLst/>
                  <a:latin typeface="+mj-lt"/>
                </a:rPr>
                <a:t>to</a:t>
              </a:r>
              <a:r>
                <a:rPr lang="de-AT" sz="700" b="0" i="1">
                  <a:solidFill>
                    <a:srgbClr val="212529"/>
                  </a:solidFill>
                  <a:effectLst/>
                  <a:latin typeface="+mj-lt"/>
                </a:rPr>
                <a:t> </a:t>
              </a:r>
              <a:r>
                <a:rPr lang="de-AT" sz="700" b="0" i="1" err="1">
                  <a:solidFill>
                    <a:srgbClr val="212529"/>
                  </a:solidFill>
                  <a:effectLst/>
                  <a:latin typeface="+mj-lt"/>
                </a:rPr>
                <a:t>six</a:t>
              </a:r>
              <a:r>
                <a:rPr lang="de-AT" sz="700" b="0" i="1">
                  <a:solidFill>
                    <a:srgbClr val="212529"/>
                  </a:solidFill>
                  <a:effectLst/>
                  <a:latin typeface="+mj-lt"/>
                </a:rPr>
                <a:t> different </a:t>
              </a:r>
              <a:r>
                <a:rPr lang="de-AT" sz="700" b="0" i="1" err="1">
                  <a:solidFill>
                    <a:srgbClr val="212529"/>
                  </a:solidFill>
                  <a:effectLst/>
                  <a:latin typeface="+mj-lt"/>
                </a:rPr>
                <a:t>datasets</a:t>
              </a:r>
              <a:r>
                <a:rPr lang="de-AT" sz="700" b="0" i="1">
                  <a:solidFill>
                    <a:srgbClr val="212529"/>
                  </a:solidFill>
                  <a:effectLst/>
                  <a:latin typeface="+mj-lt"/>
                </a:rPr>
                <a:t>. The </a:t>
              </a:r>
              <a:r>
                <a:rPr lang="de-AT" sz="700" b="0" i="1" err="1">
                  <a:solidFill>
                    <a:srgbClr val="212529"/>
                  </a:solidFill>
                  <a:effectLst/>
                  <a:latin typeface="+mj-lt"/>
                </a:rPr>
                <a:t>average</a:t>
              </a:r>
              <a:r>
                <a:rPr lang="de-AT" sz="700" b="0" i="1">
                  <a:solidFill>
                    <a:srgbClr val="212529"/>
                  </a:solidFill>
                  <a:effectLst/>
                  <a:latin typeface="+mj-lt"/>
                </a:rPr>
                <a:t> </a:t>
              </a:r>
              <a:r>
                <a:rPr lang="de-AT" sz="700" b="0" i="1" err="1">
                  <a:solidFill>
                    <a:srgbClr val="212529"/>
                  </a:solidFill>
                  <a:effectLst/>
                  <a:latin typeface="+mj-lt"/>
                </a:rPr>
                <a:t>temperature</a:t>
              </a:r>
              <a:r>
                <a:rPr lang="de-AT" sz="700" b="0" i="1">
                  <a:solidFill>
                    <a:srgbClr val="212529"/>
                  </a:solidFill>
                  <a:effectLst/>
                  <a:latin typeface="+mj-lt"/>
                </a:rPr>
                <a:t> </a:t>
              </a:r>
              <a:r>
                <a:rPr lang="de-AT" sz="700" b="0" i="1" err="1">
                  <a:solidFill>
                    <a:srgbClr val="212529"/>
                  </a:solidFill>
                  <a:effectLst/>
                  <a:latin typeface="+mj-lt"/>
                </a:rPr>
                <a:t>for</a:t>
              </a:r>
              <a:r>
                <a:rPr lang="de-AT" sz="700" b="0" i="1">
                  <a:solidFill>
                    <a:srgbClr val="212529"/>
                  </a:solidFill>
                  <a:effectLst/>
                  <a:latin typeface="+mj-lt"/>
                </a:rPr>
                <a:t> 1991–2020 </a:t>
              </a:r>
              <a:r>
                <a:rPr lang="de-AT" sz="700" b="0" i="1" err="1">
                  <a:solidFill>
                    <a:srgbClr val="212529"/>
                  </a:solidFill>
                  <a:effectLst/>
                  <a:latin typeface="+mj-lt"/>
                </a:rPr>
                <a:t>from</a:t>
              </a:r>
              <a:r>
                <a:rPr lang="de-AT" sz="700" b="0" i="1">
                  <a:solidFill>
                    <a:srgbClr val="212529"/>
                  </a:solidFill>
                  <a:effectLst/>
                  <a:latin typeface="+mj-lt"/>
                </a:rPr>
                <a:t> ERA5 </a:t>
              </a:r>
              <a:r>
                <a:rPr lang="de-AT" sz="700" b="0" i="1" err="1">
                  <a:solidFill>
                    <a:srgbClr val="212529"/>
                  </a:solidFill>
                  <a:effectLst/>
                  <a:latin typeface="+mj-lt"/>
                </a:rPr>
                <a:t>is</a:t>
              </a:r>
              <a:r>
                <a:rPr lang="de-AT" sz="700" b="0" i="1">
                  <a:solidFill>
                    <a:srgbClr val="212529"/>
                  </a:solidFill>
                  <a:effectLst/>
                  <a:latin typeface="+mj-lt"/>
                </a:rPr>
                <a:t> 9.2°C. Data </a:t>
              </a:r>
              <a:r>
                <a:rPr lang="de-AT" sz="700" b="0" i="1" err="1">
                  <a:solidFill>
                    <a:srgbClr val="212529"/>
                  </a:solidFill>
                  <a:effectLst/>
                  <a:latin typeface="+mj-lt"/>
                </a:rPr>
                <a:t>sources</a:t>
              </a:r>
              <a:r>
                <a:rPr lang="de-AT" sz="700" b="0" i="1">
                  <a:solidFill>
                    <a:srgbClr val="212529"/>
                  </a:solidFill>
                  <a:effectLst/>
                  <a:latin typeface="+mj-lt"/>
                </a:rPr>
                <a:t>: ERA5 (C3S/ECMWF), JRA-3Q (JMA), GISTEMPv4 (NASA), HadCRUT5 (Met Office Hadley </a:t>
              </a:r>
              <a:r>
                <a:rPr lang="de-AT" sz="700" b="0" i="1" err="1">
                  <a:solidFill>
                    <a:srgbClr val="212529"/>
                  </a:solidFill>
                  <a:effectLst/>
                  <a:latin typeface="+mj-lt"/>
                </a:rPr>
                <a:t>Centre</a:t>
              </a:r>
              <a:r>
                <a:rPr lang="de-AT" sz="700" b="0" i="1">
                  <a:solidFill>
                    <a:srgbClr val="212529"/>
                  </a:solidFill>
                  <a:effectLst/>
                  <a:latin typeface="+mj-lt"/>
                </a:rPr>
                <a:t>), NOAAGlobalTempv6 (NOAA) and Berkeley Earth. </a:t>
              </a:r>
              <a:r>
                <a:rPr lang="de-AT" sz="700" b="0" i="1" err="1">
                  <a:solidFill>
                    <a:srgbClr val="212529"/>
                  </a:solidFill>
                  <a:effectLst/>
                  <a:latin typeface="+mj-lt"/>
                </a:rPr>
                <a:t>Credit</a:t>
              </a:r>
              <a:r>
                <a:rPr lang="de-AT" sz="700" b="0" i="1">
                  <a:solidFill>
                    <a:srgbClr val="212529"/>
                  </a:solidFill>
                  <a:effectLst/>
                  <a:latin typeface="+mj-lt"/>
                </a:rPr>
                <a:t>: C3S/ECMWF.</a:t>
              </a:r>
              <a:endParaRPr lang="de-AT" sz="700">
                <a:latin typeface="+mj-lt"/>
              </a:endParaRPr>
            </a:p>
          </p:txBody>
        </p:sp>
      </p:grpSp>
      <p:sp>
        <p:nvSpPr>
          <p:cNvPr id="19" name="Textfeld 18">
            <a:extLst>
              <a:ext uri="{FF2B5EF4-FFF2-40B4-BE49-F238E27FC236}">
                <a16:creationId xmlns:a16="http://schemas.microsoft.com/office/drawing/2014/main" id="{20D11CC7-DDD6-8095-0A8F-5F5B6FD7D087}"/>
              </a:ext>
            </a:extLst>
          </p:cNvPr>
          <p:cNvSpPr txBox="1"/>
          <p:nvPr/>
        </p:nvSpPr>
        <p:spPr>
          <a:xfrm>
            <a:off x="8227025" y="1580373"/>
            <a:ext cx="6093724" cy="307777"/>
          </a:xfrm>
          <a:prstGeom prst="rect">
            <a:avLst/>
          </a:prstGeom>
          <a:noFill/>
        </p:spPr>
        <p:txBody>
          <a:bodyPr wrap="square">
            <a:spAutoFit/>
          </a:bodyPr>
          <a:lstStyle/>
          <a:p>
            <a:pPr algn="l"/>
            <a:r>
              <a:rPr lang="de-AT" sz="1400" b="1" i="0" err="1">
                <a:solidFill>
                  <a:srgbClr val="000000"/>
                </a:solidFill>
                <a:effectLst/>
                <a:latin typeface="+mj-lt"/>
              </a:rPr>
              <a:t>Increase</a:t>
            </a:r>
            <a:r>
              <a:rPr lang="de-AT" sz="1400" b="1" i="0">
                <a:solidFill>
                  <a:srgbClr val="000000"/>
                </a:solidFill>
                <a:effectLst/>
                <a:latin typeface="+mj-lt"/>
              </a:rPr>
              <a:t> in </a:t>
            </a:r>
            <a:r>
              <a:rPr lang="de-AT" sz="1400" b="1" i="0" err="1">
                <a:solidFill>
                  <a:srgbClr val="000000"/>
                </a:solidFill>
                <a:effectLst/>
                <a:latin typeface="+mj-lt"/>
              </a:rPr>
              <a:t>average</a:t>
            </a:r>
            <a:r>
              <a:rPr lang="de-AT" sz="1400" b="1" i="0">
                <a:solidFill>
                  <a:srgbClr val="000000"/>
                </a:solidFill>
                <a:effectLst/>
                <a:latin typeface="+mj-lt"/>
              </a:rPr>
              <a:t> European </a:t>
            </a:r>
            <a:r>
              <a:rPr lang="de-AT" sz="1400" b="1" i="0" err="1">
                <a:solidFill>
                  <a:srgbClr val="000000"/>
                </a:solidFill>
                <a:effectLst/>
                <a:latin typeface="+mj-lt"/>
              </a:rPr>
              <a:t>temperature</a:t>
            </a:r>
            <a:endParaRPr lang="de-AT" sz="1400" b="1" i="0">
              <a:solidFill>
                <a:srgbClr val="000000"/>
              </a:solidFill>
              <a:effectLst/>
              <a:latin typeface="+mj-lt"/>
            </a:endParaRPr>
          </a:p>
        </p:txBody>
      </p:sp>
      <p:sp>
        <p:nvSpPr>
          <p:cNvPr id="5" name="Textfeld 4">
            <a:extLst>
              <a:ext uri="{FF2B5EF4-FFF2-40B4-BE49-F238E27FC236}">
                <a16:creationId xmlns:a16="http://schemas.microsoft.com/office/drawing/2014/main" id="{D9EDE07D-7A5D-2B86-565B-C43903896146}"/>
              </a:ext>
            </a:extLst>
          </p:cNvPr>
          <p:cNvSpPr txBox="1"/>
          <p:nvPr/>
        </p:nvSpPr>
        <p:spPr>
          <a:xfrm>
            <a:off x="8871043" y="6551120"/>
            <a:ext cx="2996312" cy="246221"/>
          </a:xfrm>
          <a:prstGeom prst="rect">
            <a:avLst/>
          </a:prstGeom>
          <a:noFill/>
        </p:spPr>
        <p:txBody>
          <a:bodyPr wrap="square">
            <a:spAutoFit/>
          </a:bodyPr>
          <a:lstStyle/>
          <a:p>
            <a:r>
              <a:rPr lang="de-AT" sz="1000">
                <a:solidFill>
                  <a:srgbClr val="3C6496"/>
                </a:solidFill>
              </a:rPr>
              <a:t>Bild: Copernicus Climate Change Service (2025)</a:t>
            </a:r>
          </a:p>
        </p:txBody>
      </p:sp>
    </p:spTree>
    <p:extLst>
      <p:ext uri="{BB962C8B-B14F-4D97-AF65-F5344CB8AC3E}">
        <p14:creationId xmlns:p14="http://schemas.microsoft.com/office/powerpoint/2010/main" val="838157111"/>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1C980C-139F-2886-20E7-C0091E96B13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DD2A1AC-393E-8F14-AB28-8344B1B3FD34}"/>
              </a:ext>
            </a:extLst>
          </p:cNvPr>
          <p:cNvSpPr>
            <a:spLocks noGrp="1"/>
          </p:cNvSpPr>
          <p:nvPr>
            <p:ph type="title"/>
          </p:nvPr>
        </p:nvSpPr>
        <p:spPr/>
        <p:txBody>
          <a:bodyPr/>
          <a:lstStyle/>
          <a:p>
            <a:r>
              <a:rPr lang="de-AT"/>
              <a:t>Anstieg der Temperatur</a:t>
            </a:r>
          </a:p>
        </p:txBody>
      </p:sp>
      <p:sp>
        <p:nvSpPr>
          <p:cNvPr id="3" name="Fußzeilenplatzhalter 2">
            <a:extLst>
              <a:ext uri="{FF2B5EF4-FFF2-40B4-BE49-F238E27FC236}">
                <a16:creationId xmlns:a16="http://schemas.microsoft.com/office/drawing/2014/main" id="{01CAB37A-9E54-A215-2374-ED421FC5F529}"/>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5A03FB5A-5A79-24DB-FD46-0200D2554886}"/>
              </a:ext>
            </a:extLst>
          </p:cNvPr>
          <p:cNvSpPr>
            <a:spLocks noGrp="1"/>
          </p:cNvSpPr>
          <p:nvPr>
            <p:ph type="sldNum" sz="quarter" idx="12"/>
          </p:nvPr>
        </p:nvSpPr>
        <p:spPr/>
        <p:txBody>
          <a:bodyPr/>
          <a:lstStyle/>
          <a:p>
            <a:r>
              <a:rPr lang="de-AT"/>
              <a:t>Folie </a:t>
            </a:r>
            <a:fld id="{0AF89F37-6AD9-4F74-BC17-19E39A25D257}" type="slidenum">
              <a:rPr lang="de-AT" smtClean="0"/>
              <a:pPr/>
              <a:t>11</a:t>
            </a:fld>
            <a:endParaRPr lang="de-AT"/>
          </a:p>
        </p:txBody>
      </p:sp>
      <p:sp>
        <p:nvSpPr>
          <p:cNvPr id="8" name="Textfeld 7">
            <a:extLst>
              <a:ext uri="{FF2B5EF4-FFF2-40B4-BE49-F238E27FC236}">
                <a16:creationId xmlns:a16="http://schemas.microsoft.com/office/drawing/2014/main" id="{4F76F381-FB3B-0DA5-001F-F852BF70A319}"/>
              </a:ext>
            </a:extLst>
          </p:cNvPr>
          <p:cNvSpPr txBox="1"/>
          <p:nvPr/>
        </p:nvSpPr>
        <p:spPr>
          <a:xfrm>
            <a:off x="592538" y="1552932"/>
            <a:ext cx="5449985" cy="3600986"/>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000"/>
              <a:t>2024 war das heißeste Jahr seit Beginn der Aufzeichnungen</a:t>
            </a:r>
          </a:p>
          <a:p>
            <a:pPr marL="285750" indent="-285750">
              <a:spcAft>
                <a:spcPts val="600"/>
              </a:spcAft>
              <a:buFont typeface="Arial" panose="020B0604020202020204" pitchFamily="34" charset="0"/>
              <a:buChar char="•"/>
            </a:pPr>
            <a:r>
              <a:rPr lang="de-AT" sz="2000"/>
              <a:t>Besonders bemerkenswert war der 22. Juli, der als der heißeste jemals gemessene Tag galt, mit einer globalen Durchschnittstemperatur von 17,16 °C laut ERA5.</a:t>
            </a:r>
          </a:p>
          <a:p>
            <a:pPr marL="285750" indent="-285750">
              <a:buFont typeface="Arial" panose="020B0604020202020204" pitchFamily="34" charset="0"/>
              <a:buChar char="•"/>
            </a:pPr>
            <a:r>
              <a:rPr lang="de-AT" sz="2000"/>
              <a:t>Zudem wurde 2024 das erste Jahr, das eine jährliche Temperaturabweichung über der 1,5°C-Schwelle im Vergleich zum vorindustriellen Niveau erreichte.</a:t>
            </a:r>
          </a:p>
          <a:p>
            <a:pPr marL="285750" indent="-285750">
              <a:buFont typeface="Arial" panose="020B0604020202020204" pitchFamily="34" charset="0"/>
              <a:buChar char="•"/>
            </a:pPr>
            <a:endParaRPr lang="de-AT"/>
          </a:p>
        </p:txBody>
      </p:sp>
      <p:pic>
        <p:nvPicPr>
          <p:cNvPr id="9" name="Grafik 8">
            <a:extLst>
              <a:ext uri="{FF2B5EF4-FFF2-40B4-BE49-F238E27FC236}">
                <a16:creationId xmlns:a16="http://schemas.microsoft.com/office/drawing/2014/main" id="{FB57E64C-66C7-DA1A-CBB2-04F0B338E282}"/>
              </a:ext>
            </a:extLst>
          </p:cNvPr>
          <p:cNvPicPr>
            <a:picLocks noChangeAspect="1"/>
          </p:cNvPicPr>
          <p:nvPr/>
        </p:nvPicPr>
        <p:blipFill>
          <a:blip r:embed="rId3"/>
          <a:stretch>
            <a:fillRect/>
          </a:stretch>
        </p:blipFill>
        <p:spPr>
          <a:xfrm>
            <a:off x="6130762" y="272194"/>
            <a:ext cx="6061238" cy="4283764"/>
          </a:xfrm>
          <a:prstGeom prst="rect">
            <a:avLst/>
          </a:prstGeom>
        </p:spPr>
      </p:pic>
      <p:sp>
        <p:nvSpPr>
          <p:cNvPr id="11" name="Textfeld 10">
            <a:extLst>
              <a:ext uri="{FF2B5EF4-FFF2-40B4-BE49-F238E27FC236}">
                <a16:creationId xmlns:a16="http://schemas.microsoft.com/office/drawing/2014/main" id="{7ED74730-AF50-EBBF-E9F1-A1C076ACC51F}"/>
              </a:ext>
            </a:extLst>
          </p:cNvPr>
          <p:cNvSpPr txBox="1"/>
          <p:nvPr/>
        </p:nvSpPr>
        <p:spPr>
          <a:xfrm>
            <a:off x="592538" y="4894521"/>
            <a:ext cx="11317805" cy="1323439"/>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000"/>
              <a:t>Auch wenn das nicht bedeutet, dass wir das im Pariser Abkommen festgelegte Limit überschritten haben — dieses bezieht sich auf Temperaturabweichungen, die über mindestens 20 Jahre gemittelt werden — verdeutlicht es dennoch, dass die globalen Temperaturen auf ein Niveau ansteigen, das moderne Menschen noch nie zuvor erlebt haben.</a:t>
            </a:r>
          </a:p>
        </p:txBody>
      </p:sp>
      <p:sp>
        <p:nvSpPr>
          <p:cNvPr id="5" name="Textfeld 4">
            <a:extLst>
              <a:ext uri="{FF2B5EF4-FFF2-40B4-BE49-F238E27FC236}">
                <a16:creationId xmlns:a16="http://schemas.microsoft.com/office/drawing/2014/main" id="{D78BAECA-9488-1CD4-1303-2EE111300154}"/>
              </a:ext>
            </a:extLst>
          </p:cNvPr>
          <p:cNvSpPr txBox="1"/>
          <p:nvPr/>
        </p:nvSpPr>
        <p:spPr>
          <a:xfrm>
            <a:off x="9504947" y="4555958"/>
            <a:ext cx="3537283" cy="246221"/>
          </a:xfrm>
          <a:prstGeom prst="rect">
            <a:avLst/>
          </a:prstGeom>
          <a:noFill/>
        </p:spPr>
        <p:txBody>
          <a:bodyPr wrap="square">
            <a:spAutoFit/>
          </a:bodyPr>
          <a:lstStyle/>
          <a:p>
            <a:r>
              <a:rPr lang="de-AT" sz="1000">
                <a:solidFill>
                  <a:srgbClr val="3C6496"/>
                </a:solidFill>
              </a:rPr>
              <a:t>Bild: Copernicus Climate Change Service (2025)</a:t>
            </a:r>
          </a:p>
        </p:txBody>
      </p:sp>
    </p:spTree>
    <p:extLst>
      <p:ext uri="{BB962C8B-B14F-4D97-AF65-F5344CB8AC3E}">
        <p14:creationId xmlns:p14="http://schemas.microsoft.com/office/powerpoint/2010/main" val="3248018326"/>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E80A8-8E38-4ABB-472A-9B42C9F217F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1F63064-C956-C799-6334-B5729E061033}"/>
              </a:ext>
            </a:extLst>
          </p:cNvPr>
          <p:cNvSpPr>
            <a:spLocks noGrp="1"/>
          </p:cNvSpPr>
          <p:nvPr>
            <p:ph type="title"/>
          </p:nvPr>
        </p:nvSpPr>
        <p:spPr/>
        <p:txBody>
          <a:bodyPr/>
          <a:lstStyle/>
          <a:p>
            <a:r>
              <a:rPr lang="de-AT"/>
              <a:t>Auswirkungen des Klimawandels</a:t>
            </a:r>
          </a:p>
        </p:txBody>
      </p:sp>
      <p:sp>
        <p:nvSpPr>
          <p:cNvPr id="3" name="Fußzeilenplatzhalter 2">
            <a:extLst>
              <a:ext uri="{FF2B5EF4-FFF2-40B4-BE49-F238E27FC236}">
                <a16:creationId xmlns:a16="http://schemas.microsoft.com/office/drawing/2014/main" id="{6CF6FB5F-D2CC-A4BC-A73F-D2E4E4E5ABCB}"/>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2E51DBEB-255C-26B0-64B1-AF481250431E}"/>
              </a:ext>
            </a:extLst>
          </p:cNvPr>
          <p:cNvSpPr>
            <a:spLocks noGrp="1"/>
          </p:cNvSpPr>
          <p:nvPr>
            <p:ph type="sldNum" sz="quarter" idx="12"/>
          </p:nvPr>
        </p:nvSpPr>
        <p:spPr/>
        <p:txBody>
          <a:bodyPr/>
          <a:lstStyle/>
          <a:p>
            <a:r>
              <a:rPr lang="de-AT"/>
              <a:t>Folie </a:t>
            </a:r>
            <a:fld id="{0AF89F37-6AD9-4F74-BC17-19E39A25D257}" type="slidenum">
              <a:rPr lang="de-AT" smtClean="0"/>
              <a:pPr/>
              <a:t>12</a:t>
            </a:fld>
            <a:endParaRPr lang="de-AT"/>
          </a:p>
        </p:txBody>
      </p:sp>
      <p:sp>
        <p:nvSpPr>
          <p:cNvPr id="6" name="Textfeld 5">
            <a:extLst>
              <a:ext uri="{FF2B5EF4-FFF2-40B4-BE49-F238E27FC236}">
                <a16:creationId xmlns:a16="http://schemas.microsoft.com/office/drawing/2014/main" id="{212D50E4-1E36-1AF6-DB1C-91B8756C2B06}"/>
              </a:ext>
            </a:extLst>
          </p:cNvPr>
          <p:cNvSpPr txBox="1"/>
          <p:nvPr/>
        </p:nvSpPr>
        <p:spPr>
          <a:xfrm>
            <a:off x="384874" y="1578664"/>
            <a:ext cx="6096000" cy="1631216"/>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000">
                <a:solidFill>
                  <a:srgbClr val="2D4C71"/>
                </a:solidFill>
              </a:rPr>
              <a:t>Polareis schmilzt:</a:t>
            </a:r>
            <a:r>
              <a:rPr lang="de-AT" sz="2000">
                <a:solidFill>
                  <a:schemeClr val="tx1">
                    <a:lumMod val="50000"/>
                  </a:schemeClr>
                </a:solidFill>
              </a:rPr>
              <a:t> </a:t>
            </a:r>
            <a:r>
              <a:rPr lang="de-AT" sz="2000"/>
              <a:t>Wenn Eisflächen zu Meerwasser werden, ändert sich die Reflexionsstrahlung und noch mehr Eis schmilzt. Mit dem Rückgang des Meereises verschwinden Jagdgründe und Lebensräume vieler Arten, und die ozeanische Zirkulation verändert sich.</a:t>
            </a:r>
          </a:p>
        </p:txBody>
      </p:sp>
      <p:pic>
        <p:nvPicPr>
          <p:cNvPr id="7" name="Grafik 6">
            <a:extLst>
              <a:ext uri="{FF2B5EF4-FFF2-40B4-BE49-F238E27FC236}">
                <a16:creationId xmlns:a16="http://schemas.microsoft.com/office/drawing/2014/main" id="{9FFD7F32-C7EB-FA7C-C6D3-41A260FF469C}"/>
              </a:ext>
            </a:extLst>
          </p:cNvPr>
          <p:cNvPicPr>
            <a:picLocks noChangeAspect="1"/>
          </p:cNvPicPr>
          <p:nvPr/>
        </p:nvPicPr>
        <p:blipFill>
          <a:blip r:embed="rId3"/>
          <a:stretch>
            <a:fillRect/>
          </a:stretch>
        </p:blipFill>
        <p:spPr>
          <a:xfrm>
            <a:off x="7326339" y="154763"/>
            <a:ext cx="4480787" cy="2984851"/>
          </a:xfrm>
          <a:prstGeom prst="rect">
            <a:avLst/>
          </a:prstGeom>
        </p:spPr>
      </p:pic>
      <p:sp>
        <p:nvSpPr>
          <p:cNvPr id="9" name="Textfeld 8">
            <a:extLst>
              <a:ext uri="{FF2B5EF4-FFF2-40B4-BE49-F238E27FC236}">
                <a16:creationId xmlns:a16="http://schemas.microsoft.com/office/drawing/2014/main" id="{EF742865-A7C0-F7A7-84A9-95BF444C493F}"/>
              </a:ext>
            </a:extLst>
          </p:cNvPr>
          <p:cNvSpPr txBox="1"/>
          <p:nvPr/>
        </p:nvSpPr>
        <p:spPr>
          <a:xfrm>
            <a:off x="384872" y="3239877"/>
            <a:ext cx="11538047" cy="3016210"/>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000">
                <a:solidFill>
                  <a:srgbClr val="2D4C71"/>
                </a:solidFill>
              </a:rPr>
              <a:t>Anstieg der Meeresspiegel: </a:t>
            </a:r>
            <a:r>
              <a:rPr lang="de-AT" sz="2000"/>
              <a:t>Der Meeresspiegel steigt durch schmelzende Eismassen und die Wärmeausdehnung des Wassers. Bei 2 °C Erwärmung wären rund 130 Millionen Menschen vom höheren Meeresspiegel betroffen.</a:t>
            </a:r>
          </a:p>
          <a:p>
            <a:pPr marL="285750" indent="-285750">
              <a:spcAft>
                <a:spcPts val="600"/>
              </a:spcAft>
              <a:buFont typeface="Arial" panose="020B0604020202020204" pitchFamily="34" charset="0"/>
              <a:buChar char="•"/>
            </a:pPr>
            <a:r>
              <a:rPr lang="de-AT" sz="2000">
                <a:solidFill>
                  <a:srgbClr val="2D4C71"/>
                </a:solidFill>
              </a:rPr>
              <a:t>Gletscher schwinden: </a:t>
            </a:r>
            <a:r>
              <a:rPr lang="de-AT" sz="2000"/>
              <a:t>Der Gletscherrückgang beeinflusst Ökosysteme, Trinkwasser, Energie und Tourismus in den Alpen. Über die Flüsse Donau, Po, Rhein und Rhone sind mehr als 100 Millionen Menschen betroffen.</a:t>
            </a:r>
          </a:p>
          <a:p>
            <a:pPr marL="285750" indent="-285750">
              <a:spcAft>
                <a:spcPts val="600"/>
              </a:spcAft>
              <a:buFont typeface="Arial" panose="020B0604020202020204" pitchFamily="34" charset="0"/>
              <a:buChar char="•"/>
            </a:pPr>
            <a:r>
              <a:rPr lang="de-AT" sz="2000">
                <a:solidFill>
                  <a:srgbClr val="2D4C71"/>
                </a:solidFill>
              </a:rPr>
              <a:t>Auftauen von Permafrostböden:</a:t>
            </a:r>
            <a:r>
              <a:rPr lang="de-AT" sz="2000">
                <a:solidFill>
                  <a:schemeClr val="tx1">
                    <a:lumMod val="50000"/>
                  </a:schemeClr>
                </a:solidFill>
              </a:rPr>
              <a:t> </a:t>
            </a:r>
            <a:r>
              <a:rPr lang="de-AT" sz="2000"/>
              <a:t>Permafrostböden enthalten enorme Mengen Kohlenstoff – allein in der Arktis rund 1.700 Gigatonnen. Schmilzt der Permafrost, können große Mengen Treibhausgase freigesetzt werden, was ein globales Risiko darstellt.</a:t>
            </a:r>
          </a:p>
        </p:txBody>
      </p:sp>
      <p:sp>
        <p:nvSpPr>
          <p:cNvPr id="10" name="Textfeld 9">
            <a:extLst>
              <a:ext uri="{FF2B5EF4-FFF2-40B4-BE49-F238E27FC236}">
                <a16:creationId xmlns:a16="http://schemas.microsoft.com/office/drawing/2014/main" id="{24411975-6C56-284D-C4A5-BAA78C3BC8F9}"/>
              </a:ext>
            </a:extLst>
          </p:cNvPr>
          <p:cNvSpPr txBox="1"/>
          <p:nvPr/>
        </p:nvSpPr>
        <p:spPr>
          <a:xfrm>
            <a:off x="11033834" y="3139614"/>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624676170"/>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3FED71-5D75-D8DA-CBBF-2DD80253DE9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30B18DA-0573-4D26-305A-4B83F48B10E6}"/>
              </a:ext>
            </a:extLst>
          </p:cNvPr>
          <p:cNvSpPr>
            <a:spLocks noGrp="1"/>
          </p:cNvSpPr>
          <p:nvPr>
            <p:ph type="title"/>
          </p:nvPr>
        </p:nvSpPr>
        <p:spPr/>
        <p:txBody>
          <a:bodyPr/>
          <a:lstStyle/>
          <a:p>
            <a:r>
              <a:rPr lang="de-AT"/>
              <a:t>Auswirkungen des Klimawandels</a:t>
            </a:r>
          </a:p>
        </p:txBody>
      </p:sp>
      <p:sp>
        <p:nvSpPr>
          <p:cNvPr id="3" name="Fußzeilenplatzhalter 2">
            <a:extLst>
              <a:ext uri="{FF2B5EF4-FFF2-40B4-BE49-F238E27FC236}">
                <a16:creationId xmlns:a16="http://schemas.microsoft.com/office/drawing/2014/main" id="{FD83E03D-8DFA-FB2D-57FD-B2E75C84F69C}"/>
              </a:ext>
            </a:extLst>
          </p:cNvPr>
          <p:cNvSpPr>
            <a:spLocks noGrp="1"/>
          </p:cNvSpPr>
          <p:nvPr>
            <p:ph type="ftr" sz="quarter" idx="11"/>
          </p:nvPr>
        </p:nvSpPr>
        <p:spPr/>
        <p:txBody>
          <a:bodyPr/>
          <a:lstStyle/>
          <a:p>
            <a:r>
              <a:rPr lang="de-AT" dirty="0"/>
              <a:t>Klimawandel und Treibhausgasemissionen</a:t>
            </a:r>
          </a:p>
        </p:txBody>
      </p:sp>
      <p:sp>
        <p:nvSpPr>
          <p:cNvPr id="4" name="Foliennummernplatzhalter 3">
            <a:extLst>
              <a:ext uri="{FF2B5EF4-FFF2-40B4-BE49-F238E27FC236}">
                <a16:creationId xmlns:a16="http://schemas.microsoft.com/office/drawing/2014/main" id="{AE13F9BA-7A81-AB16-F31B-20DDEC3D16E3}"/>
              </a:ext>
            </a:extLst>
          </p:cNvPr>
          <p:cNvSpPr>
            <a:spLocks noGrp="1"/>
          </p:cNvSpPr>
          <p:nvPr>
            <p:ph type="sldNum" sz="quarter" idx="12"/>
          </p:nvPr>
        </p:nvSpPr>
        <p:spPr/>
        <p:txBody>
          <a:bodyPr/>
          <a:lstStyle/>
          <a:p>
            <a:r>
              <a:rPr lang="de-AT"/>
              <a:t>Folie </a:t>
            </a:r>
            <a:fld id="{0AF89F37-6AD9-4F74-BC17-19E39A25D257}" type="slidenum">
              <a:rPr lang="de-AT" smtClean="0"/>
              <a:pPr/>
              <a:t>13</a:t>
            </a:fld>
            <a:endParaRPr lang="de-AT"/>
          </a:p>
        </p:txBody>
      </p:sp>
      <p:sp>
        <p:nvSpPr>
          <p:cNvPr id="6" name="Textfeld 5">
            <a:extLst>
              <a:ext uri="{FF2B5EF4-FFF2-40B4-BE49-F238E27FC236}">
                <a16:creationId xmlns:a16="http://schemas.microsoft.com/office/drawing/2014/main" id="{916345A6-0350-E012-0C1A-DFEF9AA82F8B}"/>
              </a:ext>
            </a:extLst>
          </p:cNvPr>
          <p:cNvSpPr txBox="1"/>
          <p:nvPr/>
        </p:nvSpPr>
        <p:spPr>
          <a:xfrm>
            <a:off x="384874" y="1529943"/>
            <a:ext cx="6513231" cy="2631490"/>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solidFill>
                  <a:srgbClr val="2D4C71"/>
                </a:solidFill>
              </a:rPr>
              <a:t>Zunahme von Extremwetterereignisse</a:t>
            </a:r>
          </a:p>
          <a:p>
            <a:pPr marL="342900" indent="-342900">
              <a:spcAft>
                <a:spcPts val="600"/>
              </a:spcAft>
              <a:buFont typeface="Arial" panose="020B0604020202020204" pitchFamily="34" charset="0"/>
              <a:buChar char="•"/>
            </a:pPr>
            <a:r>
              <a:rPr lang="de-AT" sz="2000">
                <a:solidFill>
                  <a:srgbClr val="2D4C71"/>
                </a:solidFill>
              </a:rPr>
              <a:t>Ökosysteme und Artenvielfalt:</a:t>
            </a:r>
            <a:r>
              <a:rPr lang="de-AT" sz="2000"/>
              <a:t> Laut Weltbiodiversitätsrat sind 1 von insgesamt etwa 8 Millionen Arten vom Aussterben bedroht. Viele können sich nicht schnell genug anpassen, was Ökosysteme verarmen lässt. Zusätzlich belasten Lebensraumzerstörung, Verschmutzung, Pestizide, invasive Arten und Übernutzung die Artenvielfalt.</a:t>
            </a:r>
          </a:p>
        </p:txBody>
      </p:sp>
      <p:pic>
        <p:nvPicPr>
          <p:cNvPr id="5" name="Picture 2" descr="Erde, Dürre, Boden, Trockenheit">
            <a:extLst>
              <a:ext uri="{FF2B5EF4-FFF2-40B4-BE49-F238E27FC236}">
                <a16:creationId xmlns:a16="http://schemas.microsoft.com/office/drawing/2014/main" id="{20B8D4F6-1FA3-B2C8-1F2A-0285FE0EA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9581" y="272194"/>
            <a:ext cx="4747545" cy="3163565"/>
          </a:xfrm>
          <a:prstGeom prst="rect">
            <a:avLst/>
          </a:prstGeom>
          <a:noFill/>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13EEE34A-B841-E517-5CEC-BEA05AFEFEA7}"/>
              </a:ext>
            </a:extLst>
          </p:cNvPr>
          <p:cNvSpPr txBox="1"/>
          <p:nvPr/>
        </p:nvSpPr>
        <p:spPr>
          <a:xfrm>
            <a:off x="384874" y="4161433"/>
            <a:ext cx="11422252" cy="1785104"/>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000">
                <a:solidFill>
                  <a:srgbClr val="2D4C71"/>
                </a:solidFill>
              </a:rPr>
              <a:t>Versauerung der Ozeane: </a:t>
            </a:r>
            <a:r>
              <a:rPr lang="de-AT" sz="2000"/>
              <a:t>Die Ozeane nehmen rund 22 % der menschengemachten CO₂-Emissionen auf und versauern dadurch. Das schadet vielen Meeresbewohnern, besonders Kalkbildnern, und gefährdet Korallenriffe. Ist ein Riff erst mal zerstört, dauert es mehrere tausend Jahre bis es wieder nachwächst. </a:t>
            </a:r>
          </a:p>
          <a:p>
            <a:pPr marL="342900" indent="-342900">
              <a:spcAft>
                <a:spcPts val="600"/>
              </a:spcAft>
              <a:buFont typeface="Arial" panose="020B0604020202020204" pitchFamily="34" charset="0"/>
              <a:buChar char="•"/>
            </a:pPr>
            <a:r>
              <a:rPr lang="de-AT" sz="2000">
                <a:solidFill>
                  <a:srgbClr val="2D4C71"/>
                </a:solidFill>
              </a:rPr>
              <a:t>Landwirtschaft und Ernährungssicherheit</a:t>
            </a:r>
          </a:p>
          <a:p>
            <a:pPr marL="342900" indent="-342900">
              <a:spcAft>
                <a:spcPts val="600"/>
              </a:spcAft>
              <a:buFont typeface="Arial" panose="020B0604020202020204" pitchFamily="34" charset="0"/>
              <a:buChar char="•"/>
            </a:pPr>
            <a:r>
              <a:rPr lang="de-AT" sz="2000">
                <a:solidFill>
                  <a:srgbClr val="2D4C71"/>
                </a:solidFill>
              </a:rPr>
              <a:t>Flucht und Klimamigration</a:t>
            </a:r>
          </a:p>
        </p:txBody>
      </p:sp>
      <p:sp>
        <p:nvSpPr>
          <p:cNvPr id="7" name="Textfeld 6">
            <a:extLst>
              <a:ext uri="{FF2B5EF4-FFF2-40B4-BE49-F238E27FC236}">
                <a16:creationId xmlns:a16="http://schemas.microsoft.com/office/drawing/2014/main" id="{F1811EED-1CC0-CADA-EC06-3E551B3848F7}"/>
              </a:ext>
            </a:extLst>
          </p:cNvPr>
          <p:cNvSpPr txBox="1"/>
          <p:nvPr/>
        </p:nvSpPr>
        <p:spPr>
          <a:xfrm>
            <a:off x="10880183" y="3429000"/>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554717942"/>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E3B75F80-3D33-76F1-DECF-5B69CA85FEA6}"/>
              </a:ext>
            </a:extLst>
          </p:cNvPr>
          <p:cNvSpPr>
            <a:spLocks noGrp="1"/>
          </p:cNvSpPr>
          <p:nvPr>
            <p:ph type="title"/>
          </p:nvPr>
        </p:nvSpPr>
        <p:spPr/>
        <p:txBody>
          <a:bodyPr/>
          <a:lstStyle/>
          <a:p>
            <a:r>
              <a:rPr lang="de-AT" dirty="0"/>
              <a:t>Berechne deinen ökologischen Fuß- und Handabdruck</a:t>
            </a:r>
          </a:p>
        </p:txBody>
      </p:sp>
      <p:sp>
        <p:nvSpPr>
          <p:cNvPr id="4" name="Inhaltsplatzhalter 3">
            <a:extLst>
              <a:ext uri="{FF2B5EF4-FFF2-40B4-BE49-F238E27FC236}">
                <a16:creationId xmlns:a16="http://schemas.microsoft.com/office/drawing/2014/main" id="{0D91A2BA-B894-79D1-CF55-5C71111AC8F5}"/>
              </a:ext>
            </a:extLst>
          </p:cNvPr>
          <p:cNvSpPr>
            <a:spLocks noGrp="1"/>
          </p:cNvSpPr>
          <p:nvPr>
            <p:ph idx="1"/>
          </p:nvPr>
        </p:nvSpPr>
        <p:spPr>
          <a:xfrm>
            <a:off x="4727642" y="1825625"/>
            <a:ext cx="6819315" cy="4351338"/>
          </a:xfrm>
        </p:spPr>
        <p:txBody>
          <a:bodyPr/>
          <a:lstStyle/>
          <a:p>
            <a:pPr marL="0" indent="0">
              <a:buNone/>
            </a:pPr>
            <a:endParaRPr lang="de-AT" dirty="0"/>
          </a:p>
          <a:p>
            <a:endParaRPr lang="de-AT" dirty="0"/>
          </a:p>
          <a:p>
            <a:pPr marL="0" indent="0">
              <a:buNone/>
            </a:pPr>
            <a:r>
              <a:rPr lang="de-AT" sz="2800" dirty="0">
                <a:hlinkClick r:id="rId3"/>
              </a:rPr>
              <a:t>https://www.mein-fussabdruck.at/</a:t>
            </a:r>
            <a:endParaRPr lang="de-AT" sz="2800" dirty="0"/>
          </a:p>
          <a:p>
            <a:pPr marL="0" indent="0">
              <a:buNone/>
            </a:pPr>
            <a:endParaRPr lang="de-AT" sz="2800" dirty="0"/>
          </a:p>
          <a:p>
            <a:pPr marL="0" indent="0">
              <a:buNone/>
            </a:pPr>
            <a:r>
              <a:rPr lang="de-AT" sz="2800" dirty="0"/>
              <a:t>Finde heraus, wieviel Fläche dein Lebensstil in Anspruch nimmt und was du beitragen kannst für eine bessere Welt!</a:t>
            </a:r>
          </a:p>
          <a:p>
            <a:endParaRPr lang="de-AT" dirty="0"/>
          </a:p>
        </p:txBody>
      </p:sp>
      <p:sp>
        <p:nvSpPr>
          <p:cNvPr id="5" name="Foliennummernplatzhalter 4">
            <a:extLst>
              <a:ext uri="{FF2B5EF4-FFF2-40B4-BE49-F238E27FC236}">
                <a16:creationId xmlns:a16="http://schemas.microsoft.com/office/drawing/2014/main" id="{297AE80F-765B-1AF1-983E-FA4CB880C261}"/>
              </a:ext>
            </a:extLst>
          </p:cNvPr>
          <p:cNvSpPr>
            <a:spLocks noGrp="1"/>
          </p:cNvSpPr>
          <p:nvPr>
            <p:ph type="sldNum" sz="quarter" idx="12"/>
          </p:nvPr>
        </p:nvSpPr>
        <p:spPr/>
        <p:txBody>
          <a:bodyPr/>
          <a:lstStyle/>
          <a:p>
            <a:r>
              <a:rPr lang="de-AT"/>
              <a:t>Folie </a:t>
            </a:r>
            <a:fld id="{0AF89F37-6AD9-4F74-BC17-19E39A25D257}" type="slidenum">
              <a:rPr lang="de-AT" smtClean="0"/>
              <a:pPr/>
              <a:t>14</a:t>
            </a:fld>
            <a:endParaRPr lang="de-AT"/>
          </a:p>
        </p:txBody>
      </p:sp>
      <p:sp>
        <p:nvSpPr>
          <p:cNvPr id="7" name="Textfeld 6">
            <a:extLst>
              <a:ext uri="{FF2B5EF4-FFF2-40B4-BE49-F238E27FC236}">
                <a16:creationId xmlns:a16="http://schemas.microsoft.com/office/drawing/2014/main" id="{EE959CD9-32B0-A8D4-2F11-DF29524D72FB}"/>
              </a:ext>
            </a:extLst>
          </p:cNvPr>
          <p:cNvSpPr txBox="1"/>
          <p:nvPr/>
        </p:nvSpPr>
        <p:spPr>
          <a:xfrm>
            <a:off x="592538" y="181015"/>
            <a:ext cx="6094378" cy="369332"/>
          </a:xfrm>
          <a:prstGeom prst="rect">
            <a:avLst/>
          </a:prstGeom>
          <a:noFill/>
        </p:spPr>
        <p:txBody>
          <a:bodyPr wrap="square">
            <a:spAutoFit/>
          </a:bodyPr>
          <a:lstStyle/>
          <a:p>
            <a:r>
              <a:rPr lang="de-AT" dirty="0"/>
              <a:t>Klimawandel und Treibhausgasemissionen</a:t>
            </a:r>
          </a:p>
        </p:txBody>
      </p:sp>
      <p:pic>
        <p:nvPicPr>
          <p:cNvPr id="9" name="Grafik 8" descr="Fußabdrücke Silhouette">
            <a:extLst>
              <a:ext uri="{FF2B5EF4-FFF2-40B4-BE49-F238E27FC236}">
                <a16:creationId xmlns:a16="http://schemas.microsoft.com/office/drawing/2014/main" id="{71785925-0B32-106B-F567-4B436F49663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13299" y="2558375"/>
            <a:ext cx="2451370" cy="2451370"/>
          </a:xfrm>
          <a:prstGeom prst="rect">
            <a:avLst/>
          </a:prstGeom>
        </p:spPr>
      </p:pic>
    </p:spTree>
    <p:extLst>
      <p:ext uri="{BB962C8B-B14F-4D97-AF65-F5344CB8AC3E}">
        <p14:creationId xmlns:p14="http://schemas.microsoft.com/office/powerpoint/2010/main" val="2647900513"/>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76369-F503-05D3-A9A4-A4C347BFC2FA}"/>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93C503A-5772-D07B-2344-5E17DB4473BB}"/>
              </a:ext>
            </a:extLst>
          </p:cNvPr>
          <p:cNvSpPr>
            <a:spLocks noGrp="1"/>
          </p:cNvSpPr>
          <p:nvPr>
            <p:ph type="title"/>
          </p:nvPr>
        </p:nvSpPr>
        <p:spPr/>
        <p:txBody>
          <a:bodyPr/>
          <a:lstStyle/>
          <a:p>
            <a:r>
              <a:rPr lang="de-AT"/>
              <a:t>Die Folgen einer globalen Erwärmung von 1,5° vs. 2,0°</a:t>
            </a:r>
          </a:p>
        </p:txBody>
      </p:sp>
      <p:sp>
        <p:nvSpPr>
          <p:cNvPr id="3" name="Fußzeilenplatzhalter 2">
            <a:extLst>
              <a:ext uri="{FF2B5EF4-FFF2-40B4-BE49-F238E27FC236}">
                <a16:creationId xmlns:a16="http://schemas.microsoft.com/office/drawing/2014/main" id="{348CFC6D-B4D6-A2FA-948E-0273A6B35B68}"/>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39A6ED49-2831-5279-318E-4D1D13918310}"/>
              </a:ext>
            </a:extLst>
          </p:cNvPr>
          <p:cNvSpPr>
            <a:spLocks noGrp="1"/>
          </p:cNvSpPr>
          <p:nvPr>
            <p:ph type="sldNum" sz="quarter" idx="12"/>
          </p:nvPr>
        </p:nvSpPr>
        <p:spPr/>
        <p:txBody>
          <a:bodyPr/>
          <a:lstStyle/>
          <a:p>
            <a:r>
              <a:rPr lang="de-AT"/>
              <a:t>Folie </a:t>
            </a:r>
            <a:fld id="{0AF89F37-6AD9-4F74-BC17-19E39A25D257}" type="slidenum">
              <a:rPr lang="de-AT" smtClean="0"/>
              <a:pPr/>
              <a:t>15</a:t>
            </a:fld>
            <a:endParaRPr lang="de-AT"/>
          </a:p>
        </p:txBody>
      </p:sp>
      <p:sp>
        <p:nvSpPr>
          <p:cNvPr id="11" name="Textfeld 10">
            <a:extLst>
              <a:ext uri="{FF2B5EF4-FFF2-40B4-BE49-F238E27FC236}">
                <a16:creationId xmlns:a16="http://schemas.microsoft.com/office/drawing/2014/main" id="{F847C949-48CF-0900-F8F7-0E230B6AAED8}"/>
              </a:ext>
            </a:extLst>
          </p:cNvPr>
          <p:cNvSpPr txBox="1"/>
          <p:nvPr/>
        </p:nvSpPr>
        <p:spPr>
          <a:xfrm>
            <a:off x="352416" y="2522428"/>
            <a:ext cx="2205789" cy="2862322"/>
          </a:xfrm>
          <a:prstGeom prst="rect">
            <a:avLst/>
          </a:prstGeom>
          <a:noFill/>
        </p:spPr>
        <p:txBody>
          <a:bodyPr wrap="square" rtlCol="0">
            <a:spAutoFit/>
          </a:bodyPr>
          <a:lstStyle/>
          <a:p>
            <a:pPr algn="ctr"/>
            <a:r>
              <a:rPr lang="de-AT" b="1">
                <a:solidFill>
                  <a:srgbClr val="2D4C71"/>
                </a:solidFill>
              </a:rPr>
              <a:t>Artensterben</a:t>
            </a:r>
          </a:p>
          <a:p>
            <a:pPr algn="ctr"/>
            <a:r>
              <a:rPr lang="de-AT" b="1">
                <a:solidFill>
                  <a:srgbClr val="FFC000"/>
                </a:solidFill>
              </a:rPr>
              <a:t>1,5° </a:t>
            </a:r>
          </a:p>
          <a:p>
            <a:pPr algn="ctr"/>
            <a:r>
              <a:rPr lang="de-AT"/>
              <a:t>6% der Insekten</a:t>
            </a:r>
          </a:p>
          <a:p>
            <a:pPr algn="ctr"/>
            <a:r>
              <a:rPr lang="de-AT"/>
              <a:t>8% der Pflanzen</a:t>
            </a:r>
          </a:p>
          <a:p>
            <a:pPr algn="ctr"/>
            <a:r>
              <a:rPr lang="de-AT"/>
              <a:t>4% der Wirbeltiere</a:t>
            </a:r>
          </a:p>
          <a:p>
            <a:pPr algn="ctr"/>
            <a:r>
              <a:rPr lang="de-AT" b="1">
                <a:solidFill>
                  <a:srgbClr val="C00000"/>
                </a:solidFill>
              </a:rPr>
              <a:t>2,0°</a:t>
            </a:r>
          </a:p>
          <a:p>
            <a:pPr algn="ctr"/>
            <a:r>
              <a:rPr lang="de-AT"/>
              <a:t>18% der Insekten</a:t>
            </a:r>
          </a:p>
          <a:p>
            <a:pPr algn="ctr"/>
            <a:r>
              <a:rPr lang="de-AT"/>
              <a:t>16% der Pflanzen</a:t>
            </a:r>
          </a:p>
          <a:p>
            <a:pPr algn="ctr"/>
            <a:r>
              <a:rPr lang="de-AT"/>
              <a:t>8% der Wirbeltiere</a:t>
            </a:r>
          </a:p>
          <a:p>
            <a:endParaRPr lang="de-AT"/>
          </a:p>
        </p:txBody>
      </p:sp>
      <p:sp>
        <p:nvSpPr>
          <p:cNvPr id="12" name="Textfeld 11">
            <a:extLst>
              <a:ext uri="{FF2B5EF4-FFF2-40B4-BE49-F238E27FC236}">
                <a16:creationId xmlns:a16="http://schemas.microsoft.com/office/drawing/2014/main" id="{90E3ED6F-3D50-495B-C316-83A47CE013EC}"/>
              </a:ext>
            </a:extLst>
          </p:cNvPr>
          <p:cNvSpPr txBox="1"/>
          <p:nvPr/>
        </p:nvSpPr>
        <p:spPr>
          <a:xfrm>
            <a:off x="7787034" y="4092088"/>
            <a:ext cx="3224463" cy="2585323"/>
          </a:xfrm>
          <a:prstGeom prst="rect">
            <a:avLst/>
          </a:prstGeom>
          <a:noFill/>
        </p:spPr>
        <p:txBody>
          <a:bodyPr wrap="square" rtlCol="0">
            <a:spAutoFit/>
          </a:bodyPr>
          <a:lstStyle/>
          <a:p>
            <a:pPr algn="ctr"/>
            <a:r>
              <a:rPr lang="de-AT" b="1">
                <a:solidFill>
                  <a:srgbClr val="2D4C71"/>
                </a:solidFill>
              </a:rPr>
              <a:t>Korallensterben</a:t>
            </a:r>
          </a:p>
          <a:p>
            <a:pPr algn="ctr"/>
            <a:r>
              <a:rPr lang="de-AT" b="1">
                <a:solidFill>
                  <a:srgbClr val="FFC000"/>
                </a:solidFill>
              </a:rPr>
              <a:t>1,5°</a:t>
            </a:r>
            <a:r>
              <a:rPr lang="de-AT"/>
              <a:t> </a:t>
            </a:r>
          </a:p>
          <a:p>
            <a:pPr algn="ctr"/>
            <a:r>
              <a:rPr lang="de-AT"/>
              <a:t>Mindestens 70 % aller Korallenriffe auf der Welt sind bis 2050 verschwunden.</a:t>
            </a:r>
          </a:p>
          <a:p>
            <a:pPr algn="ctr"/>
            <a:r>
              <a:rPr lang="de-AT" b="1">
                <a:solidFill>
                  <a:srgbClr val="C00000"/>
                </a:solidFill>
              </a:rPr>
              <a:t>2,0°</a:t>
            </a:r>
          </a:p>
          <a:p>
            <a:pPr algn="ctr"/>
            <a:r>
              <a:rPr lang="de-AT"/>
              <a:t>Alle Korallenriffe weltweit sind bis 2050 praktisch zur Gänze verschwunden.</a:t>
            </a:r>
          </a:p>
        </p:txBody>
      </p:sp>
      <p:sp>
        <p:nvSpPr>
          <p:cNvPr id="14" name="Textfeld 13">
            <a:extLst>
              <a:ext uri="{FF2B5EF4-FFF2-40B4-BE49-F238E27FC236}">
                <a16:creationId xmlns:a16="http://schemas.microsoft.com/office/drawing/2014/main" id="{5CED904E-7F95-494F-A7C2-DCDCECC5E905}"/>
              </a:ext>
            </a:extLst>
          </p:cNvPr>
          <p:cNvSpPr txBox="1"/>
          <p:nvPr/>
        </p:nvSpPr>
        <p:spPr>
          <a:xfrm>
            <a:off x="7241603" y="1467965"/>
            <a:ext cx="4315327" cy="2031325"/>
          </a:xfrm>
          <a:prstGeom prst="rect">
            <a:avLst/>
          </a:prstGeom>
          <a:noFill/>
        </p:spPr>
        <p:txBody>
          <a:bodyPr wrap="square">
            <a:spAutoFit/>
          </a:bodyPr>
          <a:lstStyle/>
          <a:p>
            <a:pPr algn="ctr"/>
            <a:r>
              <a:rPr lang="de-AT" b="1">
                <a:solidFill>
                  <a:srgbClr val="2D4C71"/>
                </a:solidFill>
              </a:rPr>
              <a:t>Hochwasser</a:t>
            </a:r>
          </a:p>
          <a:p>
            <a:pPr algn="ctr"/>
            <a:r>
              <a:rPr lang="de-AT" b="1">
                <a:solidFill>
                  <a:srgbClr val="FFC000"/>
                </a:solidFill>
              </a:rPr>
              <a:t>1,5° </a:t>
            </a:r>
          </a:p>
          <a:p>
            <a:pPr algn="ctr"/>
            <a:r>
              <a:rPr lang="de-AT"/>
              <a:t>Besteht ein 100 % höheres (also doppelt so hohes) Hochwasserrisiko.</a:t>
            </a:r>
          </a:p>
          <a:p>
            <a:pPr algn="ctr"/>
            <a:r>
              <a:rPr lang="de-AT" b="1">
                <a:solidFill>
                  <a:srgbClr val="C00000"/>
                </a:solidFill>
              </a:rPr>
              <a:t>2,0°</a:t>
            </a:r>
          </a:p>
          <a:p>
            <a:pPr algn="ctr"/>
            <a:r>
              <a:rPr lang="de-AT"/>
              <a:t>Besteht ein 170% höheres Hochwasserrisiko.</a:t>
            </a:r>
          </a:p>
        </p:txBody>
      </p:sp>
      <p:sp>
        <p:nvSpPr>
          <p:cNvPr id="15" name="Textfeld 14">
            <a:extLst>
              <a:ext uri="{FF2B5EF4-FFF2-40B4-BE49-F238E27FC236}">
                <a16:creationId xmlns:a16="http://schemas.microsoft.com/office/drawing/2014/main" id="{592E836A-DBE6-ED90-56B1-357306585FE3}"/>
              </a:ext>
            </a:extLst>
          </p:cNvPr>
          <p:cNvSpPr txBox="1"/>
          <p:nvPr/>
        </p:nvSpPr>
        <p:spPr>
          <a:xfrm>
            <a:off x="2692470" y="4412042"/>
            <a:ext cx="4338881" cy="2031325"/>
          </a:xfrm>
          <a:prstGeom prst="rect">
            <a:avLst/>
          </a:prstGeom>
          <a:noFill/>
        </p:spPr>
        <p:txBody>
          <a:bodyPr wrap="square">
            <a:spAutoFit/>
          </a:bodyPr>
          <a:lstStyle/>
          <a:p>
            <a:pPr algn="ctr"/>
            <a:r>
              <a:rPr lang="de-AT" b="1">
                <a:solidFill>
                  <a:srgbClr val="2D4C71"/>
                </a:solidFill>
              </a:rPr>
              <a:t>Dürreperioden und Wassermangel</a:t>
            </a:r>
          </a:p>
          <a:p>
            <a:pPr algn="ctr"/>
            <a:r>
              <a:rPr lang="de-AT" b="1">
                <a:solidFill>
                  <a:srgbClr val="FFC000"/>
                </a:solidFill>
              </a:rPr>
              <a:t>1,5° </a:t>
            </a:r>
          </a:p>
          <a:p>
            <a:pPr algn="ctr"/>
            <a:r>
              <a:rPr lang="de-AT"/>
              <a:t>50 Millionen Menschen im urbanen Raum von Dürre und Wasserknappheit betroffen.</a:t>
            </a:r>
          </a:p>
          <a:p>
            <a:pPr algn="ctr"/>
            <a:r>
              <a:rPr lang="de-AT" b="1">
                <a:solidFill>
                  <a:srgbClr val="C00000"/>
                </a:solidFill>
              </a:rPr>
              <a:t>2,0°</a:t>
            </a:r>
          </a:p>
          <a:p>
            <a:pPr algn="ctr"/>
            <a:r>
              <a:rPr lang="de-AT"/>
              <a:t>410 Millionen Menschen im urbanen Raum von Dürre und Wasserknappheit betroffen.</a:t>
            </a:r>
          </a:p>
        </p:txBody>
      </p:sp>
      <p:sp>
        <p:nvSpPr>
          <p:cNvPr id="16" name="Textfeld 15">
            <a:extLst>
              <a:ext uri="{FF2B5EF4-FFF2-40B4-BE49-F238E27FC236}">
                <a16:creationId xmlns:a16="http://schemas.microsoft.com/office/drawing/2014/main" id="{089B346C-3AED-FCFC-0AF9-C67E85658FA3}"/>
              </a:ext>
            </a:extLst>
          </p:cNvPr>
          <p:cNvSpPr txBox="1"/>
          <p:nvPr/>
        </p:nvSpPr>
        <p:spPr>
          <a:xfrm>
            <a:off x="2924825" y="1506765"/>
            <a:ext cx="3874169" cy="2031325"/>
          </a:xfrm>
          <a:prstGeom prst="rect">
            <a:avLst/>
          </a:prstGeom>
          <a:noFill/>
        </p:spPr>
        <p:txBody>
          <a:bodyPr wrap="square">
            <a:spAutoFit/>
          </a:bodyPr>
          <a:lstStyle/>
          <a:p>
            <a:pPr algn="ctr"/>
            <a:r>
              <a:rPr lang="de-AT" b="1">
                <a:solidFill>
                  <a:srgbClr val="2D4C71"/>
                </a:solidFill>
              </a:rPr>
              <a:t>Verlust des arktischen Meereises</a:t>
            </a:r>
          </a:p>
          <a:p>
            <a:pPr algn="ctr"/>
            <a:r>
              <a:rPr lang="de-AT" b="1">
                <a:solidFill>
                  <a:srgbClr val="FFC000"/>
                </a:solidFill>
              </a:rPr>
              <a:t>1,5° </a:t>
            </a:r>
          </a:p>
          <a:p>
            <a:pPr algn="ctr"/>
            <a:r>
              <a:rPr lang="de-AT"/>
              <a:t>Alle 100 Jahre einen eisfreien Sommer in der Arktis</a:t>
            </a:r>
          </a:p>
          <a:p>
            <a:pPr algn="ctr"/>
            <a:r>
              <a:rPr lang="de-AT" b="1">
                <a:solidFill>
                  <a:srgbClr val="C00000"/>
                </a:solidFill>
              </a:rPr>
              <a:t>2,0°</a:t>
            </a:r>
          </a:p>
          <a:p>
            <a:pPr algn="ctr"/>
            <a:r>
              <a:rPr lang="de-AT"/>
              <a:t>Alle 10 Jahre einen eisfreien Sommer in der Arktis.</a:t>
            </a:r>
          </a:p>
        </p:txBody>
      </p:sp>
    </p:spTree>
    <p:extLst>
      <p:ext uri="{BB962C8B-B14F-4D97-AF65-F5344CB8AC3E}">
        <p14:creationId xmlns:p14="http://schemas.microsoft.com/office/powerpoint/2010/main" val="1948510822"/>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9A9C9-C36F-0200-10D5-1D282052F20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EE6FA4E-42BD-0810-371F-4180639798DD}"/>
              </a:ext>
            </a:extLst>
          </p:cNvPr>
          <p:cNvSpPr>
            <a:spLocks noGrp="1"/>
          </p:cNvSpPr>
          <p:nvPr>
            <p:ph type="title"/>
          </p:nvPr>
        </p:nvSpPr>
        <p:spPr/>
        <p:txBody>
          <a:bodyPr/>
          <a:lstStyle/>
          <a:p>
            <a:r>
              <a:rPr lang="de-AT"/>
              <a:t>Weltklimarat</a:t>
            </a:r>
          </a:p>
        </p:txBody>
      </p:sp>
      <p:sp>
        <p:nvSpPr>
          <p:cNvPr id="3" name="Fußzeilenplatzhalter 2">
            <a:extLst>
              <a:ext uri="{FF2B5EF4-FFF2-40B4-BE49-F238E27FC236}">
                <a16:creationId xmlns:a16="http://schemas.microsoft.com/office/drawing/2014/main" id="{1AE87C45-DA25-E478-3846-750101D57730}"/>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35194006-9653-AD94-26B3-253C30043B3D}"/>
              </a:ext>
            </a:extLst>
          </p:cNvPr>
          <p:cNvSpPr>
            <a:spLocks noGrp="1"/>
          </p:cNvSpPr>
          <p:nvPr>
            <p:ph type="sldNum" sz="quarter" idx="12"/>
          </p:nvPr>
        </p:nvSpPr>
        <p:spPr/>
        <p:txBody>
          <a:bodyPr/>
          <a:lstStyle/>
          <a:p>
            <a:r>
              <a:rPr lang="de-AT"/>
              <a:t>Folie </a:t>
            </a:r>
            <a:fld id="{0AF89F37-6AD9-4F74-BC17-19E39A25D257}" type="slidenum">
              <a:rPr lang="de-AT" smtClean="0"/>
              <a:pPr/>
              <a:t>16</a:t>
            </a:fld>
            <a:endParaRPr lang="de-AT"/>
          </a:p>
        </p:txBody>
      </p:sp>
      <p:sp>
        <p:nvSpPr>
          <p:cNvPr id="6" name="Textfeld 5">
            <a:extLst>
              <a:ext uri="{FF2B5EF4-FFF2-40B4-BE49-F238E27FC236}">
                <a16:creationId xmlns:a16="http://schemas.microsoft.com/office/drawing/2014/main" id="{CF876A36-D8B1-A037-803D-A4ED0995C683}"/>
              </a:ext>
            </a:extLst>
          </p:cNvPr>
          <p:cNvSpPr txBox="1"/>
          <p:nvPr/>
        </p:nvSpPr>
        <p:spPr>
          <a:xfrm>
            <a:off x="592538" y="1639058"/>
            <a:ext cx="10636936" cy="3231654"/>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200"/>
              <a:t>Der Weltklimarat (IPCC - </a:t>
            </a:r>
            <a:r>
              <a:rPr lang="en-US" sz="2200"/>
              <a:t>Intergovernmental Panel on Climate Change)</a:t>
            </a:r>
            <a:r>
              <a:rPr lang="de-AT" sz="2200"/>
              <a:t> ist das internationale Gremium zur Bewertung der Klimawissenschaft. Er wurde 1988 von der Weltorganisation für Meteorologie (WMO) und dem Umweltprogramm der Vereinten Nationen (UNEP) gegründet, um Entscheidungsträgern regelmäßige Berichte über die wissenschaftlichen Grundlagen des Klimawandels, seine Auswirkungen, Risiken und mögliche Gegenmaßnahmen bereitzustellen. </a:t>
            </a:r>
          </a:p>
          <a:p>
            <a:pPr marL="342900" indent="-342900">
              <a:spcAft>
                <a:spcPts val="600"/>
              </a:spcAft>
              <a:buFont typeface="Arial" panose="020B0604020202020204" pitchFamily="34" charset="0"/>
              <a:buChar char="•"/>
            </a:pPr>
            <a:r>
              <a:rPr lang="de-AT" sz="2200"/>
              <a:t>2023 ist der sechste Sachstandbericht erschienen, welcher von hunderten führenden Wissenschaftler*innen und Expert*innen verfasst wird. </a:t>
            </a:r>
          </a:p>
          <a:p>
            <a:endParaRPr lang="de-AT"/>
          </a:p>
        </p:txBody>
      </p:sp>
      <p:pic>
        <p:nvPicPr>
          <p:cNvPr id="7" name="Grafik 6">
            <a:extLst>
              <a:ext uri="{FF2B5EF4-FFF2-40B4-BE49-F238E27FC236}">
                <a16:creationId xmlns:a16="http://schemas.microsoft.com/office/drawing/2014/main" id="{DAD166E7-47D6-F2B1-72EA-58F3EA5DB768}"/>
              </a:ext>
            </a:extLst>
          </p:cNvPr>
          <p:cNvPicPr>
            <a:picLocks noChangeAspect="1"/>
          </p:cNvPicPr>
          <p:nvPr/>
        </p:nvPicPr>
        <p:blipFill>
          <a:blip r:embed="rId3"/>
          <a:stretch>
            <a:fillRect/>
          </a:stretch>
        </p:blipFill>
        <p:spPr>
          <a:xfrm>
            <a:off x="9370301" y="272194"/>
            <a:ext cx="2229161" cy="1114581"/>
          </a:xfrm>
          <a:prstGeom prst="rect">
            <a:avLst/>
          </a:prstGeom>
        </p:spPr>
      </p:pic>
    </p:spTree>
    <p:extLst>
      <p:ext uri="{BB962C8B-B14F-4D97-AF65-F5344CB8AC3E}">
        <p14:creationId xmlns:p14="http://schemas.microsoft.com/office/powerpoint/2010/main" val="169489390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41F61-426E-7811-6ECD-4D385A9BD6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6A55B77-B868-310B-9BE4-75801F791D97}"/>
              </a:ext>
            </a:extLst>
          </p:cNvPr>
          <p:cNvSpPr>
            <a:spLocks noGrp="1"/>
          </p:cNvSpPr>
          <p:nvPr>
            <p:ph type="title"/>
          </p:nvPr>
        </p:nvSpPr>
        <p:spPr/>
        <p:txBody>
          <a:bodyPr/>
          <a:lstStyle/>
          <a:p>
            <a:r>
              <a:rPr lang="de-AT"/>
              <a:t>Internationale Klimaziele</a:t>
            </a:r>
          </a:p>
        </p:txBody>
      </p:sp>
      <p:sp>
        <p:nvSpPr>
          <p:cNvPr id="3" name="Fußzeilenplatzhalter 2">
            <a:extLst>
              <a:ext uri="{FF2B5EF4-FFF2-40B4-BE49-F238E27FC236}">
                <a16:creationId xmlns:a16="http://schemas.microsoft.com/office/drawing/2014/main" id="{22E192BA-C0D1-8E19-37D9-9241E3C75E9D}"/>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BC0C2A1C-F8E2-EDB1-A073-3A3F81E4177C}"/>
              </a:ext>
            </a:extLst>
          </p:cNvPr>
          <p:cNvSpPr>
            <a:spLocks noGrp="1"/>
          </p:cNvSpPr>
          <p:nvPr>
            <p:ph type="sldNum" sz="quarter" idx="12"/>
          </p:nvPr>
        </p:nvSpPr>
        <p:spPr/>
        <p:txBody>
          <a:bodyPr/>
          <a:lstStyle/>
          <a:p>
            <a:r>
              <a:rPr lang="de-AT"/>
              <a:t>Folie </a:t>
            </a:r>
            <a:fld id="{0AF89F37-6AD9-4F74-BC17-19E39A25D257}" type="slidenum">
              <a:rPr lang="de-AT" smtClean="0"/>
              <a:pPr/>
              <a:t>17</a:t>
            </a:fld>
            <a:endParaRPr lang="de-AT"/>
          </a:p>
        </p:txBody>
      </p:sp>
      <p:sp>
        <p:nvSpPr>
          <p:cNvPr id="8" name="Textfeld 7">
            <a:extLst>
              <a:ext uri="{FF2B5EF4-FFF2-40B4-BE49-F238E27FC236}">
                <a16:creationId xmlns:a16="http://schemas.microsoft.com/office/drawing/2014/main" id="{212A3111-0F34-B72F-8012-FDE4F2A2B397}"/>
              </a:ext>
            </a:extLst>
          </p:cNvPr>
          <p:cNvSpPr txBox="1"/>
          <p:nvPr/>
        </p:nvSpPr>
        <p:spPr>
          <a:xfrm>
            <a:off x="592538" y="1655608"/>
            <a:ext cx="11300256" cy="4478149"/>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a:t>Das </a:t>
            </a:r>
            <a:r>
              <a:rPr lang="de-AT">
                <a:solidFill>
                  <a:srgbClr val="2D4C71"/>
                </a:solidFill>
              </a:rPr>
              <a:t>Pariser Klimaabkommen </a:t>
            </a:r>
            <a:r>
              <a:rPr lang="de-AT"/>
              <a:t>– ein Meilenstein im globalen Klimaschutz</a:t>
            </a:r>
          </a:p>
          <a:p>
            <a:pPr marL="628650" lvl="1" indent="-171450">
              <a:buFont typeface="Arial" panose="020B0604020202020204" pitchFamily="34" charset="0"/>
              <a:buChar char="•"/>
            </a:pPr>
            <a:r>
              <a:rPr lang="de-AT"/>
              <a:t>Die Klimakrise ist ein weltweites Problem, das nur durch internationale Zusammenarbeit gelöst werden kann.</a:t>
            </a:r>
          </a:p>
          <a:p>
            <a:pPr marL="628650" lvl="1" indent="-171450">
              <a:buFont typeface="Arial" panose="020B0604020202020204" pitchFamily="34" charset="0"/>
              <a:buChar char="•"/>
            </a:pPr>
            <a:r>
              <a:rPr lang="de-AT"/>
              <a:t>Ein entscheidender Schritt war die Weltklimakonferenz 2015 in Paris, auf der das Pariser Abkommen von 195 Mitgliedsstaaten der UN-Klimarahmenkonvention (UNFCCC) beschlossen wurde.</a:t>
            </a:r>
          </a:p>
          <a:p>
            <a:pPr marL="628650" lvl="1" indent="-171450">
              <a:buFont typeface="Arial" panose="020B0604020202020204" pitchFamily="34" charset="0"/>
              <a:buChar char="•"/>
            </a:pPr>
            <a:r>
              <a:rPr lang="de-AT"/>
              <a:t>Das Abkommen setzt das Ziel, die Erderwärmung auf deutlich unter 2 °C — möglichst auf 1,5 °C — im Vergleich zum vorindustriellen Niveau zu begrenzen. </a:t>
            </a:r>
          </a:p>
          <a:p>
            <a:pPr marL="628650" lvl="1" indent="-171450">
              <a:buFont typeface="Arial" panose="020B0604020202020204" pitchFamily="34" charset="0"/>
              <a:buChar char="•"/>
            </a:pPr>
            <a:r>
              <a:rPr lang="de-AT"/>
              <a:t>Zudem sollen nur noch so viele Treibhausgase ausgestoßen werden, wie durch natürliche und künstliche CO₂-Senken wieder aufgenommen werden können</a:t>
            </a:r>
          </a:p>
          <a:p>
            <a:pPr marL="628650" lvl="1" indent="-171450">
              <a:spcAft>
                <a:spcPts val="600"/>
              </a:spcAft>
              <a:buFont typeface="Arial" panose="020B0604020202020204" pitchFamily="34" charset="0"/>
              <a:buChar char="•"/>
            </a:pPr>
            <a:r>
              <a:rPr lang="de-AT"/>
              <a:t>.Ein weiterer wichtiger Punkt ist die finanzielle Unterstützung ärmerer Länder, um ihnen sowohl Klimaschutzmaßnahmen als auch Anpassungen an die Folgen des Klimawandels zu ermöglichen.</a:t>
            </a:r>
          </a:p>
          <a:p>
            <a:pPr marL="285750" indent="-285750">
              <a:spcAft>
                <a:spcPts val="600"/>
              </a:spcAft>
              <a:buFont typeface="Arial" panose="020B0604020202020204" pitchFamily="34" charset="0"/>
              <a:buChar char="•"/>
            </a:pPr>
            <a:r>
              <a:rPr lang="de-AT"/>
              <a:t>Mittlerweile gehören 198 Staaten der Klimarahmenkonvention an, 195 davon haben das Pariser Abkommen unterzeichnet — nahezu die gesamte Weltgemeinschaft. Trotz dieses breiten Konsenses bleiben konkrete Maßnahmen oft schwierig, da unterschiedliche Interessen aufeinandertreffen.</a:t>
            </a:r>
          </a:p>
          <a:p>
            <a:pPr marL="285750" indent="-285750">
              <a:spcAft>
                <a:spcPts val="600"/>
              </a:spcAft>
              <a:buFont typeface="Arial" panose="020B0604020202020204" pitchFamily="34" charset="0"/>
              <a:buChar char="•"/>
            </a:pPr>
            <a:r>
              <a:rPr lang="de-AT"/>
              <a:t>Neben dem Pariser Abkommen gibt es weitere internationale Initiativen, die Klimaschutz in Industrie-, Schwellen- und Entwicklungsländern vorantreiben, mit jeweils eigenen Schwerpunkten und Mitgliedern.</a:t>
            </a:r>
          </a:p>
        </p:txBody>
      </p:sp>
      <p:pic>
        <p:nvPicPr>
          <p:cNvPr id="9" name="Grafik 8">
            <a:extLst>
              <a:ext uri="{FF2B5EF4-FFF2-40B4-BE49-F238E27FC236}">
                <a16:creationId xmlns:a16="http://schemas.microsoft.com/office/drawing/2014/main" id="{597C9FB6-DB7E-CD1C-E0A8-297CFBBC1632}"/>
              </a:ext>
            </a:extLst>
          </p:cNvPr>
          <p:cNvPicPr>
            <a:picLocks noChangeAspect="1"/>
          </p:cNvPicPr>
          <p:nvPr/>
        </p:nvPicPr>
        <p:blipFill>
          <a:blip r:embed="rId3"/>
          <a:stretch>
            <a:fillRect/>
          </a:stretch>
        </p:blipFill>
        <p:spPr>
          <a:xfrm>
            <a:off x="9304421" y="144469"/>
            <a:ext cx="2630905" cy="1712760"/>
          </a:xfrm>
          <a:prstGeom prst="rect">
            <a:avLst/>
          </a:prstGeom>
        </p:spPr>
      </p:pic>
      <p:sp>
        <p:nvSpPr>
          <p:cNvPr id="5" name="Textfeld 4">
            <a:extLst>
              <a:ext uri="{FF2B5EF4-FFF2-40B4-BE49-F238E27FC236}">
                <a16:creationId xmlns:a16="http://schemas.microsoft.com/office/drawing/2014/main" id="{6A0D3AF3-54FD-BDDF-1EF3-CB85BEAAE45C}"/>
              </a:ext>
            </a:extLst>
          </p:cNvPr>
          <p:cNvSpPr txBox="1"/>
          <p:nvPr/>
        </p:nvSpPr>
        <p:spPr>
          <a:xfrm>
            <a:off x="8311508" y="94504"/>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Unsplash</a:t>
            </a:r>
            <a:endParaRPr lang="de-AT" sz="1000">
              <a:solidFill>
                <a:srgbClr val="3C6496"/>
              </a:solidFill>
            </a:endParaRPr>
          </a:p>
        </p:txBody>
      </p:sp>
    </p:spTree>
    <p:extLst>
      <p:ext uri="{BB962C8B-B14F-4D97-AF65-F5344CB8AC3E}">
        <p14:creationId xmlns:p14="http://schemas.microsoft.com/office/powerpoint/2010/main" val="2237103688"/>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1D3E00-BD4F-282A-3AAC-1CDDBA1D313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C0C6854-6C72-1B0F-CA5C-D7F74FE5E48B}"/>
              </a:ext>
            </a:extLst>
          </p:cNvPr>
          <p:cNvSpPr>
            <a:spLocks noGrp="1"/>
          </p:cNvSpPr>
          <p:nvPr>
            <p:ph type="title"/>
          </p:nvPr>
        </p:nvSpPr>
        <p:spPr/>
        <p:txBody>
          <a:bodyPr/>
          <a:lstStyle/>
          <a:p>
            <a:r>
              <a:rPr lang="de-AT"/>
              <a:t>EU-Ziele</a:t>
            </a:r>
          </a:p>
        </p:txBody>
      </p:sp>
      <p:sp>
        <p:nvSpPr>
          <p:cNvPr id="3" name="Fußzeilenplatzhalter 2">
            <a:extLst>
              <a:ext uri="{FF2B5EF4-FFF2-40B4-BE49-F238E27FC236}">
                <a16:creationId xmlns:a16="http://schemas.microsoft.com/office/drawing/2014/main" id="{3E0F103B-D48B-FFB4-49BC-2CBB9C097F58}"/>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AF909221-7919-6C86-846B-672C7828802B}"/>
              </a:ext>
            </a:extLst>
          </p:cNvPr>
          <p:cNvSpPr>
            <a:spLocks noGrp="1"/>
          </p:cNvSpPr>
          <p:nvPr>
            <p:ph type="sldNum" sz="quarter" idx="12"/>
          </p:nvPr>
        </p:nvSpPr>
        <p:spPr/>
        <p:txBody>
          <a:bodyPr/>
          <a:lstStyle/>
          <a:p>
            <a:r>
              <a:rPr lang="de-AT"/>
              <a:t>Folie </a:t>
            </a:r>
            <a:fld id="{0AF89F37-6AD9-4F74-BC17-19E39A25D257}" type="slidenum">
              <a:rPr lang="de-AT" smtClean="0"/>
              <a:pPr/>
              <a:t>18</a:t>
            </a:fld>
            <a:endParaRPr lang="de-AT"/>
          </a:p>
        </p:txBody>
      </p:sp>
      <p:sp>
        <p:nvSpPr>
          <p:cNvPr id="8" name="Textfeld 7">
            <a:extLst>
              <a:ext uri="{FF2B5EF4-FFF2-40B4-BE49-F238E27FC236}">
                <a16:creationId xmlns:a16="http://schemas.microsoft.com/office/drawing/2014/main" id="{950A703C-737E-1BF7-BA71-01CB716E5478}"/>
              </a:ext>
            </a:extLst>
          </p:cNvPr>
          <p:cNvSpPr txBox="1"/>
          <p:nvPr/>
        </p:nvSpPr>
        <p:spPr>
          <a:xfrm>
            <a:off x="480243" y="1544152"/>
            <a:ext cx="11599462" cy="1938992"/>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28. Nov 2019 Europäisches Parlament erklärt Klimanotstand</a:t>
            </a:r>
          </a:p>
          <a:p>
            <a:pPr marL="628650" lvl="1" indent="-171450">
              <a:spcAft>
                <a:spcPts val="600"/>
              </a:spcAft>
              <a:buFont typeface="Arial" panose="020B0604020202020204" pitchFamily="34" charset="0"/>
              <a:buChar char="•"/>
            </a:pPr>
            <a:r>
              <a:rPr lang="de-AT" sz="2200"/>
              <a:t>Die Kommission soll gewährleisten, dass alle relevanten Gesetzes- und Haushaltsvorschläge vollständig mit dem Ziel übereinstimmen, die Erderwärmung auf unter 1,5 °C zu begrenzen.</a:t>
            </a:r>
          </a:p>
          <a:p>
            <a:pPr marL="285750" indent="-285750">
              <a:spcAft>
                <a:spcPts val="600"/>
              </a:spcAft>
              <a:buFont typeface="Arial" panose="020B0604020202020204" pitchFamily="34" charset="0"/>
              <a:buChar char="•"/>
            </a:pPr>
            <a:r>
              <a:rPr lang="de-AT" sz="2200"/>
              <a:t>11. Dez 2019 Die EU-Kommission stellt den europäischen Grünen Deal vor. Mithilfe eines europäischen Klimagesetzes soll die EU bis 2050 klimaneutral werden.</a:t>
            </a:r>
          </a:p>
        </p:txBody>
      </p:sp>
      <p:pic>
        <p:nvPicPr>
          <p:cNvPr id="5" name="Grafik 4">
            <a:extLst>
              <a:ext uri="{FF2B5EF4-FFF2-40B4-BE49-F238E27FC236}">
                <a16:creationId xmlns:a16="http://schemas.microsoft.com/office/drawing/2014/main" id="{48857A97-3559-9D1B-93C8-7AD60E314B19}"/>
              </a:ext>
            </a:extLst>
          </p:cNvPr>
          <p:cNvPicPr>
            <a:picLocks noChangeAspect="1"/>
          </p:cNvPicPr>
          <p:nvPr/>
        </p:nvPicPr>
        <p:blipFill>
          <a:blip r:embed="rId3"/>
          <a:stretch>
            <a:fillRect/>
          </a:stretch>
        </p:blipFill>
        <p:spPr>
          <a:xfrm>
            <a:off x="9962197" y="3525650"/>
            <a:ext cx="1637265" cy="2910693"/>
          </a:xfrm>
          <a:prstGeom prst="rect">
            <a:avLst/>
          </a:prstGeom>
        </p:spPr>
      </p:pic>
      <p:sp>
        <p:nvSpPr>
          <p:cNvPr id="7" name="Textfeld 6">
            <a:extLst>
              <a:ext uri="{FF2B5EF4-FFF2-40B4-BE49-F238E27FC236}">
                <a16:creationId xmlns:a16="http://schemas.microsoft.com/office/drawing/2014/main" id="{84E1F00F-7CC8-119F-9404-5D3D40958623}"/>
              </a:ext>
            </a:extLst>
          </p:cNvPr>
          <p:cNvSpPr txBox="1"/>
          <p:nvPr/>
        </p:nvSpPr>
        <p:spPr>
          <a:xfrm>
            <a:off x="480243" y="3542541"/>
            <a:ext cx="9225231" cy="2539157"/>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12. Dez 2019 Auf einem EU-Gipfel in Brüssel einigen sich die Staats- und Regierungschefs auf das EU-Klimaneutralitätsziel für 2050.</a:t>
            </a:r>
          </a:p>
          <a:p>
            <a:pPr marL="285750" indent="-285750">
              <a:spcAft>
                <a:spcPts val="600"/>
              </a:spcAft>
              <a:buFont typeface="Arial" panose="020B0604020202020204" pitchFamily="34" charset="0"/>
              <a:buChar char="•"/>
            </a:pPr>
            <a:r>
              <a:rPr lang="de-AT" sz="2200"/>
              <a:t>29 Juli 2021 Das erste EU-Klimagesetz macht die Verwirklichung der Klimaneutralität bis 2050 zum verbindlichen Ziel. Mit dem Gesetz sollen auch nach 2050 negative Emissionen erreicht werden. Als Zwischenziel wird eine Reduzierung der Netto-Treibhausgasemissionen um mindestens 55 % bis 2030 festgelegt.</a:t>
            </a:r>
          </a:p>
        </p:txBody>
      </p:sp>
      <p:sp>
        <p:nvSpPr>
          <p:cNvPr id="6" name="Textfeld 5">
            <a:extLst>
              <a:ext uri="{FF2B5EF4-FFF2-40B4-BE49-F238E27FC236}">
                <a16:creationId xmlns:a16="http://schemas.microsoft.com/office/drawing/2014/main" id="{B3243BAC-3236-C4A3-5449-B63751506C29}"/>
              </a:ext>
            </a:extLst>
          </p:cNvPr>
          <p:cNvSpPr txBox="1"/>
          <p:nvPr/>
        </p:nvSpPr>
        <p:spPr>
          <a:xfrm>
            <a:off x="10880183" y="6474222"/>
            <a:ext cx="1311817" cy="246221"/>
          </a:xfrm>
          <a:prstGeom prst="rect">
            <a:avLst/>
          </a:prstGeom>
          <a:noFill/>
        </p:spPr>
        <p:txBody>
          <a:bodyPr wrap="square">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959492164"/>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7A6B29-5BC7-7AE5-3439-F1EB07AF7A8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BF66E51-429E-0D18-56B0-E11E6C8183F4}"/>
              </a:ext>
            </a:extLst>
          </p:cNvPr>
          <p:cNvSpPr>
            <a:spLocks noGrp="1"/>
          </p:cNvSpPr>
          <p:nvPr>
            <p:ph type="title"/>
          </p:nvPr>
        </p:nvSpPr>
        <p:spPr/>
        <p:txBody>
          <a:bodyPr/>
          <a:lstStyle/>
          <a:p>
            <a:r>
              <a:rPr lang="de-AT"/>
              <a:t>Prognosen</a:t>
            </a:r>
          </a:p>
        </p:txBody>
      </p:sp>
      <p:sp>
        <p:nvSpPr>
          <p:cNvPr id="3" name="Fußzeilenplatzhalter 2">
            <a:extLst>
              <a:ext uri="{FF2B5EF4-FFF2-40B4-BE49-F238E27FC236}">
                <a16:creationId xmlns:a16="http://schemas.microsoft.com/office/drawing/2014/main" id="{EC8A3DB5-871D-6B78-A12F-0A5A63021EE4}"/>
              </a:ext>
            </a:extLst>
          </p:cNvPr>
          <p:cNvSpPr>
            <a:spLocks noGrp="1"/>
          </p:cNvSpPr>
          <p:nvPr>
            <p:ph type="ftr" sz="quarter" idx="11"/>
          </p:nvPr>
        </p:nvSpPr>
        <p:spPr/>
        <p:txBody>
          <a:bodyPr/>
          <a:lstStyle/>
          <a:p>
            <a:r>
              <a:rPr lang="de-AT"/>
              <a:t>Klimawandel und Treibhausgasemissionen</a:t>
            </a:r>
          </a:p>
        </p:txBody>
      </p:sp>
      <p:sp>
        <p:nvSpPr>
          <p:cNvPr id="4" name="Foliennummernplatzhalter 3">
            <a:extLst>
              <a:ext uri="{FF2B5EF4-FFF2-40B4-BE49-F238E27FC236}">
                <a16:creationId xmlns:a16="http://schemas.microsoft.com/office/drawing/2014/main" id="{FC9291F0-DCF9-8E54-F632-B9D84A68E8CC}"/>
              </a:ext>
            </a:extLst>
          </p:cNvPr>
          <p:cNvSpPr>
            <a:spLocks noGrp="1"/>
          </p:cNvSpPr>
          <p:nvPr>
            <p:ph type="sldNum" sz="quarter" idx="12"/>
          </p:nvPr>
        </p:nvSpPr>
        <p:spPr/>
        <p:txBody>
          <a:bodyPr/>
          <a:lstStyle/>
          <a:p>
            <a:r>
              <a:rPr lang="de-AT"/>
              <a:t>Folie </a:t>
            </a:r>
            <a:fld id="{0AF89F37-6AD9-4F74-BC17-19E39A25D257}" type="slidenum">
              <a:rPr lang="de-AT" smtClean="0"/>
              <a:pPr/>
              <a:t>19</a:t>
            </a:fld>
            <a:endParaRPr lang="de-AT"/>
          </a:p>
        </p:txBody>
      </p:sp>
      <p:sp>
        <p:nvSpPr>
          <p:cNvPr id="8" name="Textfeld 7">
            <a:extLst>
              <a:ext uri="{FF2B5EF4-FFF2-40B4-BE49-F238E27FC236}">
                <a16:creationId xmlns:a16="http://schemas.microsoft.com/office/drawing/2014/main" id="{CD1A763A-07AF-6DDD-2C8F-796D64ADD949}"/>
              </a:ext>
            </a:extLst>
          </p:cNvPr>
          <p:cNvSpPr txBox="1"/>
          <p:nvPr/>
        </p:nvSpPr>
        <p:spPr>
          <a:xfrm>
            <a:off x="6262151" y="1433016"/>
            <a:ext cx="5609007" cy="4708981"/>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1900"/>
              <a:t>1.000 </a:t>
            </a:r>
            <a:r>
              <a:rPr lang="de-AT" sz="1900" err="1"/>
              <a:t>Gt</a:t>
            </a:r>
            <a:r>
              <a:rPr lang="de-AT" sz="1900"/>
              <a:t> CO2 verursachen einen Anstieg der globalen Oberflächentemperatur um ca. ein halbes Grad (0,27 °C bis 0,63 °C). Aus dieser Beziehung ergibt sich ein verbleibendes Kohlenstoffbudget, innerhalb dessen der Temperaturanstieg auf ein bestimmtes Niveau begrenzt werden kann.</a:t>
            </a:r>
          </a:p>
          <a:p>
            <a:pPr marL="285750" indent="-285750">
              <a:spcAft>
                <a:spcPts val="600"/>
              </a:spcAft>
              <a:buFont typeface="Arial" panose="020B0604020202020204" pitchFamily="34" charset="0"/>
              <a:buChar char="•"/>
            </a:pPr>
            <a:r>
              <a:rPr lang="de-AT" sz="1900"/>
              <a:t>Um die Erwärmung unter 1,5 °C gegenüber vorindustriellem Niveau zu halten, dürfen weltweit nur noch 275 </a:t>
            </a:r>
            <a:r>
              <a:rPr lang="de-AT" sz="1900" err="1"/>
              <a:t>Gt</a:t>
            </a:r>
            <a:r>
              <a:rPr lang="de-AT" sz="1900"/>
              <a:t> CO2 emittiert werden (Stand 2022)</a:t>
            </a:r>
          </a:p>
          <a:p>
            <a:pPr marL="285750" indent="-285750">
              <a:spcAft>
                <a:spcPts val="600"/>
              </a:spcAft>
              <a:buFont typeface="Arial" panose="020B0604020202020204" pitchFamily="34" charset="0"/>
              <a:buChar char="•"/>
            </a:pPr>
            <a:r>
              <a:rPr lang="de-AT" sz="1900"/>
              <a:t>Für eine Begrenzung der globalen Oberflächentemperatur auf 2 °C gegenüber vorindustriellem Niveau verbleiben 1.150 </a:t>
            </a:r>
            <a:r>
              <a:rPr lang="de-AT" sz="1900" err="1"/>
              <a:t>Gt</a:t>
            </a:r>
            <a:r>
              <a:rPr lang="de-AT" sz="1900"/>
              <a:t> CO2 (Stand 2022)</a:t>
            </a:r>
          </a:p>
          <a:p>
            <a:pPr marL="285750" indent="-285750">
              <a:spcAft>
                <a:spcPts val="600"/>
              </a:spcAft>
              <a:buFont typeface="Arial" panose="020B0604020202020204" pitchFamily="34" charset="0"/>
              <a:buChar char="•"/>
            </a:pPr>
            <a:r>
              <a:rPr lang="de-AT" sz="1900"/>
              <a:t>Zum Vergleich: 2022 wurden weltweit insgesamt 40,7 </a:t>
            </a:r>
            <a:r>
              <a:rPr lang="de-AT" sz="1900" err="1"/>
              <a:t>Gt</a:t>
            </a:r>
            <a:r>
              <a:rPr lang="de-AT" sz="1900"/>
              <a:t> an CO2-Emissionen verursacht. </a:t>
            </a:r>
          </a:p>
        </p:txBody>
      </p:sp>
      <p:pic>
        <p:nvPicPr>
          <p:cNvPr id="6" name="Grafik 5">
            <a:extLst>
              <a:ext uri="{FF2B5EF4-FFF2-40B4-BE49-F238E27FC236}">
                <a16:creationId xmlns:a16="http://schemas.microsoft.com/office/drawing/2014/main" id="{272CD2EF-0F5C-76EC-4031-18877DA4BA71}"/>
              </a:ext>
            </a:extLst>
          </p:cNvPr>
          <p:cNvPicPr>
            <a:picLocks noChangeAspect="1"/>
          </p:cNvPicPr>
          <p:nvPr/>
        </p:nvPicPr>
        <p:blipFill>
          <a:blip r:embed="rId3"/>
          <a:stretch>
            <a:fillRect/>
          </a:stretch>
        </p:blipFill>
        <p:spPr>
          <a:xfrm>
            <a:off x="592538" y="1384162"/>
            <a:ext cx="5337313" cy="5337313"/>
          </a:xfrm>
          <a:prstGeom prst="rect">
            <a:avLst/>
          </a:prstGeom>
        </p:spPr>
      </p:pic>
      <p:sp>
        <p:nvSpPr>
          <p:cNvPr id="5" name="Textfeld 4">
            <a:extLst>
              <a:ext uri="{FF2B5EF4-FFF2-40B4-BE49-F238E27FC236}">
                <a16:creationId xmlns:a16="http://schemas.microsoft.com/office/drawing/2014/main" id="{B1ECC37E-D4D1-EE96-8D68-92CED3263430}"/>
              </a:ext>
            </a:extLst>
          </p:cNvPr>
          <p:cNvSpPr txBox="1"/>
          <p:nvPr/>
        </p:nvSpPr>
        <p:spPr>
          <a:xfrm>
            <a:off x="5929851" y="6482430"/>
            <a:ext cx="1311817" cy="246221"/>
          </a:xfrm>
          <a:prstGeom prst="rect">
            <a:avLst/>
          </a:prstGeom>
          <a:noFill/>
        </p:spPr>
        <p:txBody>
          <a:bodyPr wrap="square">
            <a:spAutoFit/>
          </a:bodyPr>
          <a:lstStyle/>
          <a:p>
            <a:r>
              <a:rPr lang="de-AT" sz="1000">
                <a:solidFill>
                  <a:srgbClr val="3C6496"/>
                </a:solidFill>
              </a:rPr>
              <a:t>Bild: Janson (2025)</a:t>
            </a:r>
          </a:p>
        </p:txBody>
      </p:sp>
    </p:spTree>
    <p:extLst>
      <p:ext uri="{BB962C8B-B14F-4D97-AF65-F5344CB8AC3E}">
        <p14:creationId xmlns:p14="http://schemas.microsoft.com/office/powerpoint/2010/main" val="2146600870"/>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sz="5500"/>
              <a:t>Der Transportsektor als Quelle von Treibhausgasemissionen</a:t>
            </a:r>
            <a:br>
              <a:rPr lang="de-AT"/>
            </a:b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20BF9-DD8D-811E-F2F1-DD41549CB69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9FD724E-E776-4C50-A5B6-FA0F16F3E5DB}"/>
              </a:ext>
            </a:extLst>
          </p:cNvPr>
          <p:cNvSpPr>
            <a:spLocks noGrp="1"/>
          </p:cNvSpPr>
          <p:nvPr>
            <p:ph type="title"/>
          </p:nvPr>
        </p:nvSpPr>
        <p:spPr/>
        <p:txBody>
          <a:bodyPr/>
          <a:lstStyle/>
          <a:p>
            <a:r>
              <a:rPr lang="de-AT"/>
              <a:t>Der Transportsektor weltweit</a:t>
            </a:r>
          </a:p>
        </p:txBody>
      </p:sp>
      <p:sp>
        <p:nvSpPr>
          <p:cNvPr id="3" name="Fußzeilenplatzhalter 2">
            <a:extLst>
              <a:ext uri="{FF2B5EF4-FFF2-40B4-BE49-F238E27FC236}">
                <a16:creationId xmlns:a16="http://schemas.microsoft.com/office/drawing/2014/main" id="{8386A934-ECDC-A621-8EF0-77BD1F980FD0}"/>
              </a:ext>
            </a:extLst>
          </p:cNvPr>
          <p:cNvSpPr>
            <a:spLocks noGrp="1"/>
          </p:cNvSpPr>
          <p:nvPr>
            <p:ph type="ftr" sz="quarter" idx="11"/>
          </p:nvPr>
        </p:nvSpPr>
        <p:spPr>
          <a:xfrm>
            <a:off x="635069" y="272194"/>
            <a:ext cx="5294781" cy="367846"/>
          </a:xfrm>
        </p:spPr>
        <p:txBody>
          <a:bodyPr/>
          <a:lstStyle/>
          <a:p>
            <a:r>
              <a:rPr lang="de-AT"/>
              <a:t>Der Transportsektor als Quelle von Treibhausgasemissionen</a:t>
            </a:r>
          </a:p>
        </p:txBody>
      </p:sp>
      <p:sp>
        <p:nvSpPr>
          <p:cNvPr id="4" name="Foliennummernplatzhalter 3">
            <a:extLst>
              <a:ext uri="{FF2B5EF4-FFF2-40B4-BE49-F238E27FC236}">
                <a16:creationId xmlns:a16="http://schemas.microsoft.com/office/drawing/2014/main" id="{ADF10901-2A97-8912-91F4-17748E229665}"/>
              </a:ext>
            </a:extLst>
          </p:cNvPr>
          <p:cNvSpPr>
            <a:spLocks noGrp="1"/>
          </p:cNvSpPr>
          <p:nvPr>
            <p:ph type="sldNum" sz="quarter" idx="12"/>
          </p:nvPr>
        </p:nvSpPr>
        <p:spPr/>
        <p:txBody>
          <a:bodyPr/>
          <a:lstStyle/>
          <a:p>
            <a:r>
              <a:rPr lang="de-AT"/>
              <a:t>Folie </a:t>
            </a:r>
            <a:fld id="{0AF89F37-6AD9-4F74-BC17-19E39A25D257}" type="slidenum">
              <a:rPr lang="de-AT" smtClean="0"/>
              <a:pPr/>
              <a:t>21</a:t>
            </a:fld>
            <a:endParaRPr lang="de-AT"/>
          </a:p>
        </p:txBody>
      </p:sp>
      <p:sp>
        <p:nvSpPr>
          <p:cNvPr id="8" name="Textfeld 7">
            <a:extLst>
              <a:ext uri="{FF2B5EF4-FFF2-40B4-BE49-F238E27FC236}">
                <a16:creationId xmlns:a16="http://schemas.microsoft.com/office/drawing/2014/main" id="{9E42A50F-DDD2-3953-55FC-7A96F54DBDF1}"/>
              </a:ext>
            </a:extLst>
          </p:cNvPr>
          <p:cNvSpPr txBox="1"/>
          <p:nvPr/>
        </p:nvSpPr>
        <p:spPr>
          <a:xfrm>
            <a:off x="592538" y="1522882"/>
            <a:ext cx="11277603" cy="1184940"/>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Im Jahr 2023 war der Verkehrssektor für 21,11 % der CO2-Emissionen weltweit verantwortlich</a:t>
            </a:r>
          </a:p>
          <a:p>
            <a:pPr marL="285750" indent="-285750">
              <a:spcAft>
                <a:spcPts val="600"/>
              </a:spcAft>
              <a:buFont typeface="Arial" panose="020B0604020202020204" pitchFamily="34" charset="0"/>
              <a:buChar char="•"/>
            </a:pPr>
            <a:r>
              <a:rPr lang="de-AT" sz="2200"/>
              <a:t>Der Transportsektor setzt jährlich mehr als acht Milliarden Tonnen CO₂-Äquivalente in die Atmosphäre frei</a:t>
            </a:r>
          </a:p>
        </p:txBody>
      </p:sp>
      <p:graphicFrame>
        <p:nvGraphicFramePr>
          <p:cNvPr id="5" name="Diagramm 4">
            <a:extLst>
              <a:ext uri="{FF2B5EF4-FFF2-40B4-BE49-F238E27FC236}">
                <a16:creationId xmlns:a16="http://schemas.microsoft.com/office/drawing/2014/main" id="{C5ADDC66-A679-C018-DD11-D84B58FCD6F5}"/>
              </a:ext>
            </a:extLst>
          </p:cNvPr>
          <p:cNvGraphicFramePr>
            <a:graphicFrameLocks/>
          </p:cNvGraphicFramePr>
          <p:nvPr>
            <p:extLst>
              <p:ext uri="{D42A27DB-BD31-4B8C-83A1-F6EECF244321}">
                <p14:modId xmlns:p14="http://schemas.microsoft.com/office/powerpoint/2010/main" val="2443313110"/>
              </p:ext>
            </p:extLst>
          </p:nvPr>
        </p:nvGraphicFramePr>
        <p:xfrm>
          <a:off x="5598696" y="2707822"/>
          <a:ext cx="6271446" cy="3853232"/>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feld 8">
            <a:extLst>
              <a:ext uri="{FF2B5EF4-FFF2-40B4-BE49-F238E27FC236}">
                <a16:creationId xmlns:a16="http://schemas.microsoft.com/office/drawing/2014/main" id="{77462EDF-57A2-9C2C-1786-6ADE026B8DA8}"/>
              </a:ext>
            </a:extLst>
          </p:cNvPr>
          <p:cNvSpPr txBox="1"/>
          <p:nvPr/>
        </p:nvSpPr>
        <p:spPr>
          <a:xfrm>
            <a:off x="592537" y="2707822"/>
            <a:ext cx="5006159" cy="2877711"/>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Die Emissionen dieses Sektors haben sich seit 1990 nahezu verdoppelt und werden voraussichtlich weiter steigen</a:t>
            </a:r>
          </a:p>
          <a:p>
            <a:pPr marL="285750" indent="-285750">
              <a:spcAft>
                <a:spcPts val="600"/>
              </a:spcAft>
              <a:buFont typeface="Arial" panose="020B0604020202020204" pitchFamily="34" charset="0"/>
              <a:buChar char="•"/>
            </a:pPr>
            <a:r>
              <a:rPr lang="de-AT" sz="2200"/>
              <a:t>Straßenfahrzeuge sind mit Abstand die größten Emissionsquellen im Transportsektor. 2023 verursachten sie drei Viertel der gesamten verkehrsbedingten CO₂-Emissionen</a:t>
            </a:r>
          </a:p>
        </p:txBody>
      </p:sp>
      <p:sp>
        <p:nvSpPr>
          <p:cNvPr id="10" name="Textfeld 9">
            <a:extLst>
              <a:ext uri="{FF2B5EF4-FFF2-40B4-BE49-F238E27FC236}">
                <a16:creationId xmlns:a16="http://schemas.microsoft.com/office/drawing/2014/main" id="{331F14CD-5032-D834-6C9A-C29DFC854CC0}"/>
              </a:ext>
            </a:extLst>
          </p:cNvPr>
          <p:cNvSpPr txBox="1"/>
          <p:nvPr/>
        </p:nvSpPr>
        <p:spPr>
          <a:xfrm>
            <a:off x="10082464" y="6356350"/>
            <a:ext cx="1787678" cy="400110"/>
          </a:xfrm>
          <a:prstGeom prst="rect">
            <a:avLst/>
          </a:prstGeom>
          <a:noFill/>
        </p:spPr>
        <p:txBody>
          <a:bodyPr wrap="square" rtlCol="0">
            <a:spAutoFit/>
          </a:bodyPr>
          <a:lstStyle/>
          <a:p>
            <a:r>
              <a:rPr lang="de-AT" sz="1000">
                <a:solidFill>
                  <a:srgbClr val="3C6496"/>
                </a:solidFill>
              </a:rPr>
              <a:t>Bild: eigene Darstellung, Daten von Statista (2024a)</a:t>
            </a:r>
          </a:p>
        </p:txBody>
      </p:sp>
    </p:spTree>
    <p:extLst>
      <p:ext uri="{BB962C8B-B14F-4D97-AF65-F5344CB8AC3E}">
        <p14:creationId xmlns:p14="http://schemas.microsoft.com/office/powerpoint/2010/main" val="238560542"/>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96D26-BB9E-A3BB-F34B-36A439AD822E}"/>
            </a:ext>
          </a:extLst>
        </p:cNvPr>
        <p:cNvGrpSpPr/>
        <p:nvPr/>
      </p:nvGrpSpPr>
      <p:grpSpPr>
        <a:xfrm>
          <a:off x="0" y="0"/>
          <a:ext cx="0" cy="0"/>
          <a:chOff x="0" y="0"/>
          <a:chExt cx="0" cy="0"/>
        </a:xfrm>
      </p:grpSpPr>
      <p:graphicFrame>
        <p:nvGraphicFramePr>
          <p:cNvPr id="6" name="Diagramm 5">
            <a:extLst>
              <a:ext uri="{FF2B5EF4-FFF2-40B4-BE49-F238E27FC236}">
                <a16:creationId xmlns:a16="http://schemas.microsoft.com/office/drawing/2014/main" id="{8AF8904A-9E15-3BDE-1AE7-347C354A3D87}"/>
              </a:ext>
            </a:extLst>
          </p:cNvPr>
          <p:cNvGraphicFramePr>
            <a:graphicFrameLocks/>
          </p:cNvGraphicFramePr>
          <p:nvPr>
            <p:extLst>
              <p:ext uri="{D42A27DB-BD31-4B8C-83A1-F6EECF244321}">
                <p14:modId xmlns:p14="http://schemas.microsoft.com/office/powerpoint/2010/main" val="2731769809"/>
              </p:ext>
            </p:extLst>
          </p:nvPr>
        </p:nvGraphicFramePr>
        <p:xfrm>
          <a:off x="5374105" y="1433016"/>
          <a:ext cx="6693571" cy="5331749"/>
        </p:xfrm>
        <a:graphic>
          <a:graphicData uri="http://schemas.openxmlformats.org/drawingml/2006/chart">
            <c:chart xmlns:c="http://schemas.openxmlformats.org/drawingml/2006/chart" xmlns:r="http://schemas.openxmlformats.org/officeDocument/2006/relationships" r:id="rId3"/>
          </a:graphicData>
        </a:graphic>
      </p:graphicFrame>
      <p:sp>
        <p:nvSpPr>
          <p:cNvPr id="2" name="Titel 1">
            <a:extLst>
              <a:ext uri="{FF2B5EF4-FFF2-40B4-BE49-F238E27FC236}">
                <a16:creationId xmlns:a16="http://schemas.microsoft.com/office/drawing/2014/main" id="{EFEA101B-5929-2109-6D2C-7D6B5D000094}"/>
              </a:ext>
            </a:extLst>
          </p:cNvPr>
          <p:cNvSpPr>
            <a:spLocks noGrp="1"/>
          </p:cNvSpPr>
          <p:nvPr>
            <p:ph type="title"/>
          </p:nvPr>
        </p:nvSpPr>
        <p:spPr/>
        <p:txBody>
          <a:bodyPr/>
          <a:lstStyle/>
          <a:p>
            <a:r>
              <a:rPr lang="de-AT"/>
              <a:t>Der Transportsektor in der EU</a:t>
            </a:r>
          </a:p>
        </p:txBody>
      </p:sp>
      <p:sp>
        <p:nvSpPr>
          <p:cNvPr id="3" name="Fußzeilenplatzhalter 2">
            <a:extLst>
              <a:ext uri="{FF2B5EF4-FFF2-40B4-BE49-F238E27FC236}">
                <a16:creationId xmlns:a16="http://schemas.microsoft.com/office/drawing/2014/main" id="{A5701BBA-2DCE-4C70-4C5C-AD619866F96C}"/>
              </a:ext>
            </a:extLst>
          </p:cNvPr>
          <p:cNvSpPr>
            <a:spLocks noGrp="1"/>
          </p:cNvSpPr>
          <p:nvPr>
            <p:ph type="ftr" sz="quarter" idx="11"/>
          </p:nvPr>
        </p:nvSpPr>
        <p:spPr>
          <a:xfrm>
            <a:off x="635069" y="272194"/>
            <a:ext cx="5294781" cy="367846"/>
          </a:xfrm>
        </p:spPr>
        <p:txBody>
          <a:bodyPr/>
          <a:lstStyle/>
          <a:p>
            <a:r>
              <a:rPr lang="de-AT" dirty="0"/>
              <a:t>Der Transportsektor als Quelle von Treibhausgasemissionen</a:t>
            </a:r>
          </a:p>
        </p:txBody>
      </p:sp>
      <p:sp>
        <p:nvSpPr>
          <p:cNvPr id="4" name="Foliennummernplatzhalter 3">
            <a:extLst>
              <a:ext uri="{FF2B5EF4-FFF2-40B4-BE49-F238E27FC236}">
                <a16:creationId xmlns:a16="http://schemas.microsoft.com/office/drawing/2014/main" id="{D62C4907-7EBA-7101-B334-8022E5722ED1}"/>
              </a:ext>
            </a:extLst>
          </p:cNvPr>
          <p:cNvSpPr>
            <a:spLocks noGrp="1"/>
          </p:cNvSpPr>
          <p:nvPr>
            <p:ph type="sldNum" sz="quarter" idx="12"/>
          </p:nvPr>
        </p:nvSpPr>
        <p:spPr/>
        <p:txBody>
          <a:bodyPr/>
          <a:lstStyle/>
          <a:p>
            <a:r>
              <a:rPr lang="de-AT"/>
              <a:t>Folie </a:t>
            </a:r>
            <a:fld id="{0AF89F37-6AD9-4F74-BC17-19E39A25D257}" type="slidenum">
              <a:rPr lang="de-AT" smtClean="0"/>
              <a:pPr/>
              <a:t>22</a:t>
            </a:fld>
            <a:endParaRPr lang="de-AT"/>
          </a:p>
        </p:txBody>
      </p:sp>
      <p:sp>
        <p:nvSpPr>
          <p:cNvPr id="9" name="Textfeld 8">
            <a:extLst>
              <a:ext uri="{FF2B5EF4-FFF2-40B4-BE49-F238E27FC236}">
                <a16:creationId xmlns:a16="http://schemas.microsoft.com/office/drawing/2014/main" id="{DDAF3451-E064-7CF1-5592-E794FCD14072}"/>
              </a:ext>
            </a:extLst>
          </p:cNvPr>
          <p:cNvSpPr txBox="1"/>
          <p:nvPr/>
        </p:nvSpPr>
        <p:spPr>
          <a:xfrm>
            <a:off x="480242" y="2208719"/>
            <a:ext cx="5006159" cy="3216265"/>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Im Jahr 2023 war der Verkehrssektor für 25,2 % der CO2-Emissionen in der EU verantwortlich</a:t>
            </a:r>
          </a:p>
          <a:p>
            <a:pPr marL="285750" indent="-285750">
              <a:spcAft>
                <a:spcPts val="600"/>
              </a:spcAft>
              <a:buFont typeface="Arial" panose="020B0604020202020204" pitchFamily="34" charset="0"/>
              <a:buChar char="•"/>
            </a:pPr>
            <a:r>
              <a:rPr lang="de-AT" sz="2200"/>
              <a:t>Autos sind die größten Emissionsverursacher im EU-Verkehr: 2022 verursachten Straßenfahrzeuge in der EU etwa 755 Millionen Tonnen CO₂. Das machte drei Viertel der Emissionen im Verkehrssektor aus </a:t>
            </a:r>
          </a:p>
        </p:txBody>
      </p:sp>
      <p:sp>
        <p:nvSpPr>
          <p:cNvPr id="10" name="Textfeld 9">
            <a:extLst>
              <a:ext uri="{FF2B5EF4-FFF2-40B4-BE49-F238E27FC236}">
                <a16:creationId xmlns:a16="http://schemas.microsoft.com/office/drawing/2014/main" id="{3C092315-88BF-B0A3-0582-4326DC5962CB}"/>
              </a:ext>
            </a:extLst>
          </p:cNvPr>
          <p:cNvSpPr txBox="1"/>
          <p:nvPr/>
        </p:nvSpPr>
        <p:spPr>
          <a:xfrm>
            <a:off x="10363200" y="6356350"/>
            <a:ext cx="1506941" cy="369332"/>
          </a:xfrm>
          <a:prstGeom prst="rect">
            <a:avLst/>
          </a:prstGeom>
          <a:noFill/>
        </p:spPr>
        <p:txBody>
          <a:bodyPr wrap="square" rtlCol="0">
            <a:spAutoFit/>
          </a:bodyPr>
          <a:lstStyle/>
          <a:p>
            <a:r>
              <a:rPr lang="de-AT" sz="900"/>
              <a:t>Quelle: eigene Darstellung, Daten von Statista (2024b)</a:t>
            </a:r>
          </a:p>
        </p:txBody>
      </p:sp>
    </p:spTree>
    <p:extLst>
      <p:ext uri="{BB962C8B-B14F-4D97-AF65-F5344CB8AC3E}">
        <p14:creationId xmlns:p14="http://schemas.microsoft.com/office/powerpoint/2010/main" val="2970847543"/>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4352653B-C7BF-CD2F-D09C-16A28F8F894F}"/>
              </a:ext>
            </a:extLst>
          </p:cNvPr>
          <p:cNvSpPr>
            <a:spLocks noGrp="1"/>
          </p:cNvSpPr>
          <p:nvPr>
            <p:ph type="title"/>
          </p:nvPr>
        </p:nvSpPr>
        <p:spPr/>
        <p:txBody>
          <a:bodyPr/>
          <a:lstStyle/>
          <a:p>
            <a:r>
              <a:rPr lang="de-AT" dirty="0"/>
              <a:t>Interaktives Video </a:t>
            </a:r>
          </a:p>
        </p:txBody>
      </p:sp>
      <p:sp>
        <p:nvSpPr>
          <p:cNvPr id="4" name="Inhaltsplatzhalter 3">
            <a:extLst>
              <a:ext uri="{FF2B5EF4-FFF2-40B4-BE49-F238E27FC236}">
                <a16:creationId xmlns:a16="http://schemas.microsoft.com/office/drawing/2014/main" id="{E7EB90A7-C163-F90F-C1A2-A8DE3398F63A}"/>
              </a:ext>
            </a:extLst>
          </p:cNvPr>
          <p:cNvSpPr>
            <a:spLocks noGrp="1"/>
          </p:cNvSpPr>
          <p:nvPr>
            <p:ph idx="1"/>
          </p:nvPr>
        </p:nvSpPr>
        <p:spPr>
          <a:xfrm>
            <a:off x="6543676" y="3020764"/>
            <a:ext cx="4622282" cy="1747838"/>
          </a:xfrm>
        </p:spPr>
        <p:txBody>
          <a:bodyPr/>
          <a:lstStyle/>
          <a:p>
            <a:pPr marL="0" indent="0">
              <a:buNone/>
            </a:pPr>
            <a:r>
              <a:rPr lang="de-AT" sz="2200" dirty="0">
                <a:hlinkClick r:id="rId3"/>
              </a:rPr>
              <a:t>https://rewway.at/de/lehrmittel/klimaziel-2050-welche-rolle-spielt-der-transport</a:t>
            </a:r>
            <a:endParaRPr lang="de-AT" sz="2200" dirty="0"/>
          </a:p>
          <a:p>
            <a:pPr marL="0" indent="0">
              <a:buNone/>
            </a:pPr>
            <a:endParaRPr lang="de-AT" dirty="0"/>
          </a:p>
        </p:txBody>
      </p:sp>
      <p:sp>
        <p:nvSpPr>
          <p:cNvPr id="5" name="Foliennummernplatzhalter 4">
            <a:extLst>
              <a:ext uri="{FF2B5EF4-FFF2-40B4-BE49-F238E27FC236}">
                <a16:creationId xmlns:a16="http://schemas.microsoft.com/office/drawing/2014/main" id="{B9FC0390-88B5-1343-2DE8-5C3762CC0E7A}"/>
              </a:ext>
            </a:extLst>
          </p:cNvPr>
          <p:cNvSpPr>
            <a:spLocks noGrp="1"/>
          </p:cNvSpPr>
          <p:nvPr>
            <p:ph type="sldNum" sz="quarter" idx="12"/>
          </p:nvPr>
        </p:nvSpPr>
        <p:spPr/>
        <p:txBody>
          <a:bodyPr/>
          <a:lstStyle/>
          <a:p>
            <a:r>
              <a:rPr lang="de-AT"/>
              <a:t>Folie </a:t>
            </a:r>
            <a:fld id="{0AF89F37-6AD9-4F74-BC17-19E39A25D257}" type="slidenum">
              <a:rPr lang="de-AT" smtClean="0"/>
              <a:pPr/>
              <a:t>23</a:t>
            </a:fld>
            <a:endParaRPr lang="de-AT"/>
          </a:p>
        </p:txBody>
      </p:sp>
      <p:sp>
        <p:nvSpPr>
          <p:cNvPr id="6" name="Fußzeilenplatzhalter 2">
            <a:extLst>
              <a:ext uri="{FF2B5EF4-FFF2-40B4-BE49-F238E27FC236}">
                <a16:creationId xmlns:a16="http://schemas.microsoft.com/office/drawing/2014/main" id="{9B7D5D09-8645-7DBD-4EDD-0F7ABFE54F54}"/>
              </a:ext>
            </a:extLst>
          </p:cNvPr>
          <p:cNvSpPr>
            <a:spLocks noGrp="1"/>
          </p:cNvSpPr>
          <p:nvPr>
            <p:ph type="ftr" sz="quarter" idx="11"/>
          </p:nvPr>
        </p:nvSpPr>
        <p:spPr>
          <a:xfrm>
            <a:off x="635069" y="272194"/>
            <a:ext cx="5294781" cy="367846"/>
          </a:xfrm>
        </p:spPr>
        <p:txBody>
          <a:bodyPr/>
          <a:lstStyle/>
          <a:p>
            <a:r>
              <a:rPr lang="de-AT" dirty="0"/>
              <a:t>Der Transportsektor als Quelle von Treibhausgasemissionen</a:t>
            </a:r>
          </a:p>
        </p:txBody>
      </p:sp>
      <p:pic>
        <p:nvPicPr>
          <p:cNvPr id="8" name="Grafik 7">
            <a:extLst>
              <a:ext uri="{FF2B5EF4-FFF2-40B4-BE49-F238E27FC236}">
                <a16:creationId xmlns:a16="http://schemas.microsoft.com/office/drawing/2014/main" id="{FD87D943-B5BB-352B-8222-8C6AB9759F6E}"/>
              </a:ext>
            </a:extLst>
          </p:cNvPr>
          <p:cNvPicPr>
            <a:picLocks noChangeAspect="1"/>
          </p:cNvPicPr>
          <p:nvPr/>
        </p:nvPicPr>
        <p:blipFill>
          <a:blip r:embed="rId4"/>
          <a:stretch>
            <a:fillRect/>
          </a:stretch>
        </p:blipFill>
        <p:spPr>
          <a:xfrm>
            <a:off x="635069" y="2011248"/>
            <a:ext cx="5534651" cy="3113976"/>
          </a:xfrm>
          <a:prstGeom prst="rect">
            <a:avLst/>
          </a:prstGeom>
        </p:spPr>
      </p:pic>
    </p:spTree>
    <p:extLst>
      <p:ext uri="{BB962C8B-B14F-4D97-AF65-F5344CB8AC3E}">
        <p14:creationId xmlns:p14="http://schemas.microsoft.com/office/powerpoint/2010/main" val="3973669189"/>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sz="5500"/>
              <a:t>Emissionsberechnungen</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E8BBF-7CC9-CFA8-7C20-F42CEB50111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02CB731-407E-7AA2-47C3-DA7FB608E1FF}"/>
              </a:ext>
            </a:extLst>
          </p:cNvPr>
          <p:cNvSpPr>
            <a:spLocks noGrp="1"/>
          </p:cNvSpPr>
          <p:nvPr>
            <p:ph type="title"/>
          </p:nvPr>
        </p:nvSpPr>
        <p:spPr/>
        <p:txBody>
          <a:bodyPr/>
          <a:lstStyle/>
          <a:p>
            <a:r>
              <a:rPr lang="de-AT"/>
              <a:t>E-Auto oder Verbrenner</a:t>
            </a:r>
            <a:br>
              <a:rPr lang="de-AT"/>
            </a:br>
            <a:r>
              <a:rPr lang="de-AT" sz="2800"/>
              <a:t>Wer ist besser für das Klima?</a:t>
            </a:r>
          </a:p>
        </p:txBody>
      </p:sp>
      <p:sp>
        <p:nvSpPr>
          <p:cNvPr id="3" name="Fußzeilenplatzhalter 2">
            <a:extLst>
              <a:ext uri="{FF2B5EF4-FFF2-40B4-BE49-F238E27FC236}">
                <a16:creationId xmlns:a16="http://schemas.microsoft.com/office/drawing/2014/main" id="{67384B89-1437-C4EF-E800-6B8593404309}"/>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D251B290-9E85-724D-1253-F4C249042A7F}"/>
              </a:ext>
            </a:extLst>
          </p:cNvPr>
          <p:cNvSpPr>
            <a:spLocks noGrp="1"/>
          </p:cNvSpPr>
          <p:nvPr>
            <p:ph type="sldNum" sz="quarter" idx="12"/>
          </p:nvPr>
        </p:nvSpPr>
        <p:spPr/>
        <p:txBody>
          <a:bodyPr/>
          <a:lstStyle/>
          <a:p>
            <a:r>
              <a:rPr lang="de-AT"/>
              <a:t>Folie </a:t>
            </a:r>
            <a:fld id="{0AF89F37-6AD9-4F74-BC17-19E39A25D257}" type="slidenum">
              <a:rPr lang="de-AT" smtClean="0"/>
              <a:pPr/>
              <a:t>25</a:t>
            </a:fld>
            <a:endParaRPr lang="de-AT"/>
          </a:p>
        </p:txBody>
      </p:sp>
      <p:pic>
        <p:nvPicPr>
          <p:cNvPr id="5" name="Inhaltsplatzhalter 4">
            <a:extLst>
              <a:ext uri="{FF2B5EF4-FFF2-40B4-BE49-F238E27FC236}">
                <a16:creationId xmlns:a16="http://schemas.microsoft.com/office/drawing/2014/main" id="{B0C59694-F1D6-D837-EDCA-3E5836C95AED}"/>
              </a:ext>
            </a:extLst>
          </p:cNvPr>
          <p:cNvPicPr>
            <a:picLocks noChangeAspect="1"/>
          </p:cNvPicPr>
          <p:nvPr/>
        </p:nvPicPr>
        <p:blipFill>
          <a:blip r:embed="rId3"/>
          <a:stretch>
            <a:fillRect/>
          </a:stretch>
        </p:blipFill>
        <p:spPr>
          <a:xfrm>
            <a:off x="838200" y="2954635"/>
            <a:ext cx="10515600" cy="2934191"/>
          </a:xfrm>
          <a:prstGeom prst="rect">
            <a:avLst/>
          </a:prstGeom>
        </p:spPr>
      </p:pic>
      <p:sp>
        <p:nvSpPr>
          <p:cNvPr id="6" name="Textfeld 5">
            <a:extLst>
              <a:ext uri="{FF2B5EF4-FFF2-40B4-BE49-F238E27FC236}">
                <a16:creationId xmlns:a16="http://schemas.microsoft.com/office/drawing/2014/main" id="{B99D2B1E-4263-A835-3771-839DDBFFCDE8}"/>
              </a:ext>
            </a:extLst>
          </p:cNvPr>
          <p:cNvSpPr txBox="1"/>
          <p:nvPr/>
        </p:nvSpPr>
        <p:spPr>
          <a:xfrm>
            <a:off x="10363200" y="6356350"/>
            <a:ext cx="1506941" cy="400110"/>
          </a:xfrm>
          <a:prstGeom prst="rect">
            <a:avLst/>
          </a:prstGeom>
          <a:noFill/>
        </p:spPr>
        <p:txBody>
          <a:bodyPr wrap="square" rtlCol="0">
            <a:spAutoFit/>
          </a:bodyPr>
          <a:lstStyle/>
          <a:p>
            <a:r>
              <a:rPr lang="de-AT" sz="1000">
                <a:solidFill>
                  <a:srgbClr val="3C6496"/>
                </a:solidFill>
              </a:rPr>
              <a:t>Bild: eigene Darstellung, Daten von Kühl 2021</a:t>
            </a:r>
          </a:p>
        </p:txBody>
      </p:sp>
    </p:spTree>
    <p:extLst>
      <p:ext uri="{BB962C8B-B14F-4D97-AF65-F5344CB8AC3E}">
        <p14:creationId xmlns:p14="http://schemas.microsoft.com/office/powerpoint/2010/main" val="3149786060"/>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9A741-75E9-31CA-04C1-2F8478CA417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E902181-9880-909E-97E0-04358548F61F}"/>
              </a:ext>
            </a:extLst>
          </p:cNvPr>
          <p:cNvSpPr>
            <a:spLocks noGrp="1"/>
          </p:cNvSpPr>
          <p:nvPr>
            <p:ph type="title"/>
          </p:nvPr>
        </p:nvSpPr>
        <p:spPr/>
        <p:txBody>
          <a:bodyPr/>
          <a:lstStyle/>
          <a:p>
            <a:r>
              <a:rPr lang="de-AT"/>
              <a:t>Warum sind Emissionsberechnungen wichtig?</a:t>
            </a:r>
            <a:endParaRPr lang="de-AT" sz="2800"/>
          </a:p>
        </p:txBody>
      </p:sp>
      <p:sp>
        <p:nvSpPr>
          <p:cNvPr id="3" name="Fußzeilenplatzhalter 2">
            <a:extLst>
              <a:ext uri="{FF2B5EF4-FFF2-40B4-BE49-F238E27FC236}">
                <a16:creationId xmlns:a16="http://schemas.microsoft.com/office/drawing/2014/main" id="{64B4C596-1F9A-5F27-CDE3-DB24BFAA14A7}"/>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426880CE-0A56-9A6A-5F1E-0CDBB055D463}"/>
              </a:ext>
            </a:extLst>
          </p:cNvPr>
          <p:cNvSpPr>
            <a:spLocks noGrp="1"/>
          </p:cNvSpPr>
          <p:nvPr>
            <p:ph type="sldNum" sz="quarter" idx="12"/>
          </p:nvPr>
        </p:nvSpPr>
        <p:spPr/>
        <p:txBody>
          <a:bodyPr/>
          <a:lstStyle/>
          <a:p>
            <a:r>
              <a:rPr lang="de-AT"/>
              <a:t>Folie </a:t>
            </a:r>
            <a:fld id="{0AF89F37-6AD9-4F74-BC17-19E39A25D257}" type="slidenum">
              <a:rPr lang="de-AT" smtClean="0"/>
              <a:pPr/>
              <a:t>26</a:t>
            </a:fld>
            <a:endParaRPr lang="de-AT"/>
          </a:p>
        </p:txBody>
      </p:sp>
      <p:sp>
        <p:nvSpPr>
          <p:cNvPr id="8" name="Textfeld 7">
            <a:extLst>
              <a:ext uri="{FF2B5EF4-FFF2-40B4-BE49-F238E27FC236}">
                <a16:creationId xmlns:a16="http://schemas.microsoft.com/office/drawing/2014/main" id="{CDFD183C-E472-70B5-B04E-CAD501220537}"/>
              </a:ext>
            </a:extLst>
          </p:cNvPr>
          <p:cNvSpPr txBox="1"/>
          <p:nvPr/>
        </p:nvSpPr>
        <p:spPr>
          <a:xfrm>
            <a:off x="5823042" y="2171134"/>
            <a:ext cx="6096000" cy="3447098"/>
          </a:xfrm>
          <a:prstGeom prst="rect">
            <a:avLst/>
          </a:prstGeom>
          <a:noFill/>
        </p:spPr>
        <p:txBody>
          <a:bodyPr wrap="square">
            <a:spAutoFit/>
          </a:bodyPr>
          <a:lstStyle/>
          <a:p>
            <a:pPr>
              <a:spcAft>
                <a:spcPts val="600"/>
              </a:spcAft>
            </a:pPr>
            <a:r>
              <a:rPr lang="de-AT" sz="2200"/>
              <a:t>Genaue und präzise Berechnungen sind eine wesentliche Voraussetzung um</a:t>
            </a:r>
          </a:p>
          <a:p>
            <a:pPr marL="285750" indent="-285750">
              <a:spcAft>
                <a:spcPts val="600"/>
              </a:spcAft>
              <a:buFont typeface="Arial" panose="020B0604020202020204" pitchFamily="34" charset="0"/>
              <a:buChar char="•"/>
            </a:pPr>
            <a:r>
              <a:rPr lang="de-AT" sz="2200"/>
              <a:t>Maßnahmen zur Verkehrsverlagerung zu bewerten</a:t>
            </a:r>
          </a:p>
          <a:p>
            <a:pPr marL="285750" indent="-285750">
              <a:spcAft>
                <a:spcPts val="600"/>
              </a:spcAft>
              <a:buFont typeface="Arial" panose="020B0604020202020204" pitchFamily="34" charset="0"/>
              <a:buChar char="•"/>
            </a:pPr>
            <a:r>
              <a:rPr lang="de-AT" sz="2200"/>
              <a:t>Optionen für die Dekarbonisierung zu bewerten</a:t>
            </a:r>
          </a:p>
          <a:p>
            <a:pPr marL="285750" indent="-285750">
              <a:spcAft>
                <a:spcPts val="600"/>
              </a:spcAft>
              <a:buFont typeface="Arial" panose="020B0604020202020204" pitchFamily="34" charset="0"/>
              <a:buChar char="•"/>
            </a:pPr>
            <a:r>
              <a:rPr lang="de-AT" sz="2200"/>
              <a:t>Unternehmen bei der Verringerung des Emissionsfußabdrucks zu unterstützen</a:t>
            </a:r>
          </a:p>
          <a:p>
            <a:pPr marL="285750" indent="-285750">
              <a:spcAft>
                <a:spcPts val="600"/>
              </a:spcAft>
              <a:buFont typeface="Arial" panose="020B0604020202020204" pitchFamily="34" charset="0"/>
              <a:buChar char="•"/>
            </a:pPr>
            <a:r>
              <a:rPr lang="de-AT" sz="2200"/>
              <a:t>die Fortschritte bei der Emissionsreduzierung im Laufe der Zeit zu verfolgen</a:t>
            </a:r>
            <a:endParaRPr lang="en-US" sz="2200"/>
          </a:p>
        </p:txBody>
      </p:sp>
      <p:sp>
        <p:nvSpPr>
          <p:cNvPr id="9" name="Textfeld 8">
            <a:extLst>
              <a:ext uri="{FF2B5EF4-FFF2-40B4-BE49-F238E27FC236}">
                <a16:creationId xmlns:a16="http://schemas.microsoft.com/office/drawing/2014/main" id="{1276CAF8-5A32-93BD-A355-50DF7F716775}"/>
              </a:ext>
            </a:extLst>
          </p:cNvPr>
          <p:cNvSpPr txBox="1"/>
          <p:nvPr/>
        </p:nvSpPr>
        <p:spPr>
          <a:xfrm>
            <a:off x="1267326" y="2899778"/>
            <a:ext cx="3192379" cy="1877437"/>
          </a:xfrm>
          <a:prstGeom prst="rect">
            <a:avLst/>
          </a:prstGeom>
          <a:noFill/>
        </p:spPr>
        <p:txBody>
          <a:bodyPr wrap="square" rtlCol="0">
            <a:spAutoFit/>
          </a:bodyPr>
          <a:lstStyle/>
          <a:p>
            <a:pPr algn="ctr">
              <a:spcAft>
                <a:spcPts val="600"/>
              </a:spcAft>
            </a:pPr>
            <a:r>
              <a:rPr lang="de-DE" sz="3200">
                <a:solidFill>
                  <a:schemeClr val="tx2"/>
                </a:solidFill>
                <a:latin typeface="+mj-lt"/>
                <a:ea typeface="+mj-ea"/>
                <a:cs typeface="+mj-cs"/>
              </a:rPr>
              <a:t>„</a:t>
            </a:r>
            <a:r>
              <a:rPr lang="de-DE" sz="3200" err="1">
                <a:solidFill>
                  <a:schemeClr val="tx2"/>
                </a:solidFill>
                <a:latin typeface="+mj-lt"/>
                <a:ea typeface="+mj-ea"/>
                <a:cs typeface="+mj-cs"/>
              </a:rPr>
              <a:t>If</a:t>
            </a:r>
            <a:r>
              <a:rPr lang="de-DE" sz="3200">
                <a:solidFill>
                  <a:schemeClr val="tx2"/>
                </a:solidFill>
                <a:latin typeface="+mj-lt"/>
                <a:ea typeface="+mj-ea"/>
                <a:cs typeface="+mj-cs"/>
              </a:rPr>
              <a:t> </a:t>
            </a:r>
            <a:r>
              <a:rPr lang="de-DE" sz="3200" err="1">
                <a:solidFill>
                  <a:schemeClr val="tx2"/>
                </a:solidFill>
                <a:latin typeface="+mj-lt"/>
                <a:ea typeface="+mj-ea"/>
                <a:cs typeface="+mj-cs"/>
              </a:rPr>
              <a:t>you</a:t>
            </a:r>
            <a:r>
              <a:rPr lang="de-DE" sz="3200">
                <a:solidFill>
                  <a:schemeClr val="tx2"/>
                </a:solidFill>
                <a:latin typeface="+mj-lt"/>
                <a:ea typeface="+mj-ea"/>
                <a:cs typeface="+mj-cs"/>
              </a:rPr>
              <a:t> </a:t>
            </a:r>
            <a:r>
              <a:rPr lang="de-DE" sz="3200" err="1">
                <a:solidFill>
                  <a:schemeClr val="tx2"/>
                </a:solidFill>
                <a:latin typeface="+mj-lt"/>
                <a:ea typeface="+mj-ea"/>
                <a:cs typeface="+mj-cs"/>
              </a:rPr>
              <a:t>can´t</a:t>
            </a:r>
            <a:r>
              <a:rPr lang="de-DE" sz="3200">
                <a:solidFill>
                  <a:schemeClr val="tx2"/>
                </a:solidFill>
                <a:latin typeface="+mj-lt"/>
                <a:ea typeface="+mj-ea"/>
                <a:cs typeface="+mj-cs"/>
              </a:rPr>
              <a:t> </a:t>
            </a:r>
            <a:r>
              <a:rPr lang="de-DE" sz="3200" err="1">
                <a:solidFill>
                  <a:schemeClr val="tx2"/>
                </a:solidFill>
                <a:latin typeface="+mj-lt"/>
                <a:ea typeface="+mj-ea"/>
                <a:cs typeface="+mj-cs"/>
              </a:rPr>
              <a:t>measure</a:t>
            </a:r>
            <a:r>
              <a:rPr lang="de-DE" sz="3200">
                <a:solidFill>
                  <a:schemeClr val="tx2"/>
                </a:solidFill>
                <a:latin typeface="+mj-lt"/>
                <a:ea typeface="+mj-ea"/>
                <a:cs typeface="+mj-cs"/>
              </a:rPr>
              <a:t> </a:t>
            </a:r>
            <a:r>
              <a:rPr lang="de-DE" sz="3200" err="1">
                <a:solidFill>
                  <a:schemeClr val="tx2"/>
                </a:solidFill>
                <a:latin typeface="+mj-lt"/>
                <a:ea typeface="+mj-ea"/>
                <a:cs typeface="+mj-cs"/>
              </a:rPr>
              <a:t>it</a:t>
            </a:r>
            <a:r>
              <a:rPr lang="de-DE" sz="3200">
                <a:solidFill>
                  <a:schemeClr val="tx2"/>
                </a:solidFill>
                <a:latin typeface="+mj-lt"/>
                <a:ea typeface="+mj-ea"/>
                <a:cs typeface="+mj-cs"/>
              </a:rPr>
              <a:t>, </a:t>
            </a:r>
            <a:r>
              <a:rPr lang="de-DE" sz="3200" err="1">
                <a:solidFill>
                  <a:schemeClr val="tx2"/>
                </a:solidFill>
                <a:latin typeface="+mj-lt"/>
                <a:ea typeface="+mj-ea"/>
                <a:cs typeface="+mj-cs"/>
              </a:rPr>
              <a:t>you</a:t>
            </a:r>
            <a:r>
              <a:rPr lang="de-DE" sz="3200">
                <a:solidFill>
                  <a:schemeClr val="tx2"/>
                </a:solidFill>
                <a:latin typeface="+mj-lt"/>
                <a:ea typeface="+mj-ea"/>
                <a:cs typeface="+mj-cs"/>
              </a:rPr>
              <a:t> </a:t>
            </a:r>
            <a:r>
              <a:rPr lang="de-DE" sz="3200" err="1">
                <a:solidFill>
                  <a:schemeClr val="tx2"/>
                </a:solidFill>
                <a:latin typeface="+mj-lt"/>
                <a:ea typeface="+mj-ea"/>
                <a:cs typeface="+mj-cs"/>
              </a:rPr>
              <a:t>can´t</a:t>
            </a:r>
            <a:r>
              <a:rPr lang="de-DE" sz="3200">
                <a:solidFill>
                  <a:schemeClr val="tx2"/>
                </a:solidFill>
                <a:latin typeface="+mj-lt"/>
                <a:ea typeface="+mj-ea"/>
                <a:cs typeface="+mj-cs"/>
              </a:rPr>
              <a:t> manage </a:t>
            </a:r>
            <a:r>
              <a:rPr lang="de-DE" sz="3200" err="1">
                <a:solidFill>
                  <a:schemeClr val="tx2"/>
                </a:solidFill>
                <a:latin typeface="+mj-lt"/>
                <a:ea typeface="+mj-ea"/>
                <a:cs typeface="+mj-cs"/>
              </a:rPr>
              <a:t>it</a:t>
            </a:r>
            <a:r>
              <a:rPr lang="de-DE" sz="3200">
                <a:solidFill>
                  <a:schemeClr val="tx2"/>
                </a:solidFill>
                <a:latin typeface="+mj-lt"/>
                <a:ea typeface="+mj-ea"/>
                <a:cs typeface="+mj-cs"/>
              </a:rPr>
              <a:t>“ </a:t>
            </a:r>
          </a:p>
          <a:p>
            <a:pPr algn="ctr">
              <a:spcAft>
                <a:spcPts val="600"/>
              </a:spcAft>
            </a:pPr>
            <a:r>
              <a:rPr lang="de-DE" sz="1500">
                <a:ln w="0"/>
                <a:solidFill>
                  <a:srgbClr val="3C6496"/>
                </a:solidFill>
                <a:effectLst>
                  <a:outerShdw blurRad="38100" dist="19050" dir="2700000" algn="tl" rotWithShape="0">
                    <a:schemeClr val="dk1">
                      <a:alpha val="40000"/>
                    </a:schemeClr>
                  </a:outerShdw>
                </a:effectLst>
              </a:rPr>
              <a:t>(Peter Drucker) </a:t>
            </a:r>
          </a:p>
        </p:txBody>
      </p:sp>
    </p:spTree>
    <p:extLst>
      <p:ext uri="{BB962C8B-B14F-4D97-AF65-F5344CB8AC3E}">
        <p14:creationId xmlns:p14="http://schemas.microsoft.com/office/powerpoint/2010/main" val="351536589"/>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C56E7-5819-D6B2-9B0A-DADCAA6BFE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C2C5E3B-0CFC-CCEA-64E5-FF45EB35A310}"/>
              </a:ext>
            </a:extLst>
          </p:cNvPr>
          <p:cNvSpPr>
            <a:spLocks noGrp="1"/>
          </p:cNvSpPr>
          <p:nvPr>
            <p:ph type="title"/>
          </p:nvPr>
        </p:nvSpPr>
        <p:spPr/>
        <p:txBody>
          <a:bodyPr/>
          <a:lstStyle/>
          <a:p>
            <a:r>
              <a:rPr lang="de-AT"/>
              <a:t>Berechnung der Emissionen im Verkehrssektor: Von der Quelle bis zum Fahrzeug</a:t>
            </a:r>
          </a:p>
        </p:txBody>
      </p:sp>
      <p:sp>
        <p:nvSpPr>
          <p:cNvPr id="3" name="Fußzeilenplatzhalter 2">
            <a:extLst>
              <a:ext uri="{FF2B5EF4-FFF2-40B4-BE49-F238E27FC236}">
                <a16:creationId xmlns:a16="http://schemas.microsoft.com/office/drawing/2014/main" id="{255C58CF-FC29-2BB9-4502-1AD230ADBCEB}"/>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9A0B4EF5-601B-FF08-49D7-7260F04CA72C}"/>
              </a:ext>
            </a:extLst>
          </p:cNvPr>
          <p:cNvSpPr>
            <a:spLocks noGrp="1"/>
          </p:cNvSpPr>
          <p:nvPr>
            <p:ph type="sldNum" sz="quarter" idx="12"/>
          </p:nvPr>
        </p:nvSpPr>
        <p:spPr/>
        <p:txBody>
          <a:bodyPr/>
          <a:lstStyle/>
          <a:p>
            <a:r>
              <a:rPr lang="de-AT"/>
              <a:t>Folie </a:t>
            </a:r>
            <a:fld id="{0AF89F37-6AD9-4F74-BC17-19E39A25D257}" type="slidenum">
              <a:rPr lang="de-AT" smtClean="0"/>
              <a:pPr/>
              <a:t>27</a:t>
            </a:fld>
            <a:endParaRPr lang="de-AT"/>
          </a:p>
        </p:txBody>
      </p:sp>
      <p:sp>
        <p:nvSpPr>
          <p:cNvPr id="8" name="Textfeld 7">
            <a:extLst>
              <a:ext uri="{FF2B5EF4-FFF2-40B4-BE49-F238E27FC236}">
                <a16:creationId xmlns:a16="http://schemas.microsoft.com/office/drawing/2014/main" id="{0B2866BF-44E7-9BAF-20C9-A26B2C4ABDB1}"/>
              </a:ext>
            </a:extLst>
          </p:cNvPr>
          <p:cNvSpPr txBox="1"/>
          <p:nvPr/>
        </p:nvSpPr>
        <p:spPr>
          <a:xfrm>
            <a:off x="635070" y="5248354"/>
            <a:ext cx="11326504" cy="1107996"/>
          </a:xfrm>
          <a:prstGeom prst="rect">
            <a:avLst/>
          </a:prstGeom>
          <a:noFill/>
        </p:spPr>
        <p:txBody>
          <a:bodyPr wrap="square">
            <a:spAutoFit/>
          </a:bodyPr>
          <a:lstStyle/>
          <a:p>
            <a:pPr>
              <a:spcAft>
                <a:spcPts val="600"/>
              </a:spcAft>
            </a:pPr>
            <a:r>
              <a:rPr lang="de-AT" sz="2200"/>
              <a:t>Das Konzept "Well </a:t>
            </a:r>
            <a:r>
              <a:rPr lang="de-AT" sz="2200" err="1"/>
              <a:t>to</a:t>
            </a:r>
            <a:r>
              <a:rPr lang="de-AT" sz="2200"/>
              <a:t> Wheel" analysiert die Umweltauswirkungen eines Fahrzeugs von der Kraftstoffproduktion bis zur Verbrennung im Fahrzeug. Es ermöglicht eine ganzheitliche Bewertung der Emissionen verschiedener Kraftstoffe und Antriebssysteme. </a:t>
            </a:r>
          </a:p>
        </p:txBody>
      </p:sp>
      <p:sp>
        <p:nvSpPr>
          <p:cNvPr id="5" name="Textfeld 4">
            <a:extLst>
              <a:ext uri="{FF2B5EF4-FFF2-40B4-BE49-F238E27FC236}">
                <a16:creationId xmlns:a16="http://schemas.microsoft.com/office/drawing/2014/main" id="{C8A3CD10-54B6-50E7-EFCD-EA14B769FDE6}"/>
              </a:ext>
            </a:extLst>
          </p:cNvPr>
          <p:cNvSpPr txBox="1"/>
          <p:nvPr/>
        </p:nvSpPr>
        <p:spPr>
          <a:xfrm>
            <a:off x="3153682" y="2307578"/>
            <a:ext cx="2100130" cy="369332"/>
          </a:xfrm>
          <a:prstGeom prst="rect">
            <a:avLst/>
          </a:prstGeom>
          <a:noFill/>
        </p:spPr>
        <p:txBody>
          <a:bodyPr wrap="square" rtlCol="0">
            <a:spAutoFit/>
          </a:bodyPr>
          <a:lstStyle/>
          <a:p>
            <a:r>
              <a:rPr lang="de-AT"/>
              <a:t>Well-</a:t>
            </a:r>
            <a:r>
              <a:rPr lang="de-AT" err="1"/>
              <a:t>to</a:t>
            </a:r>
            <a:r>
              <a:rPr lang="de-AT"/>
              <a:t>-Tank (</a:t>
            </a:r>
            <a:r>
              <a:rPr lang="de-AT" err="1"/>
              <a:t>WtT</a:t>
            </a:r>
            <a:r>
              <a:rPr lang="de-AT"/>
              <a:t>)</a:t>
            </a:r>
          </a:p>
        </p:txBody>
      </p:sp>
      <p:sp>
        <p:nvSpPr>
          <p:cNvPr id="6" name="Textfeld 5">
            <a:extLst>
              <a:ext uri="{FF2B5EF4-FFF2-40B4-BE49-F238E27FC236}">
                <a16:creationId xmlns:a16="http://schemas.microsoft.com/office/drawing/2014/main" id="{74B64373-3041-8F88-3CA2-62A96BCA3B16}"/>
              </a:ext>
            </a:extLst>
          </p:cNvPr>
          <p:cNvSpPr txBox="1"/>
          <p:nvPr/>
        </p:nvSpPr>
        <p:spPr>
          <a:xfrm>
            <a:off x="6414333" y="2248748"/>
            <a:ext cx="2942818" cy="369332"/>
          </a:xfrm>
          <a:prstGeom prst="rect">
            <a:avLst/>
          </a:prstGeom>
          <a:noFill/>
        </p:spPr>
        <p:txBody>
          <a:bodyPr wrap="square" rtlCol="0">
            <a:spAutoFit/>
          </a:bodyPr>
          <a:lstStyle/>
          <a:p>
            <a:r>
              <a:rPr lang="de-AT"/>
              <a:t>Tank-</a:t>
            </a:r>
            <a:r>
              <a:rPr lang="de-AT" err="1"/>
              <a:t>to</a:t>
            </a:r>
            <a:r>
              <a:rPr lang="de-AT"/>
              <a:t>-Wheel (</a:t>
            </a:r>
            <a:r>
              <a:rPr lang="de-AT" err="1"/>
              <a:t>TtW</a:t>
            </a:r>
            <a:r>
              <a:rPr lang="de-AT"/>
              <a:t>)</a:t>
            </a:r>
          </a:p>
        </p:txBody>
      </p:sp>
      <p:sp>
        <p:nvSpPr>
          <p:cNvPr id="7" name="Textfeld 6">
            <a:extLst>
              <a:ext uri="{FF2B5EF4-FFF2-40B4-BE49-F238E27FC236}">
                <a16:creationId xmlns:a16="http://schemas.microsoft.com/office/drawing/2014/main" id="{71591767-6744-8E4F-37E0-B02A56E143FD}"/>
              </a:ext>
            </a:extLst>
          </p:cNvPr>
          <p:cNvSpPr txBox="1"/>
          <p:nvPr/>
        </p:nvSpPr>
        <p:spPr>
          <a:xfrm>
            <a:off x="4564885" y="4643105"/>
            <a:ext cx="2340051" cy="369332"/>
          </a:xfrm>
          <a:prstGeom prst="rect">
            <a:avLst/>
          </a:prstGeom>
          <a:noFill/>
        </p:spPr>
        <p:txBody>
          <a:bodyPr wrap="square" rtlCol="0">
            <a:spAutoFit/>
          </a:bodyPr>
          <a:lstStyle/>
          <a:p>
            <a:r>
              <a:rPr lang="de-AT"/>
              <a:t>Well-</a:t>
            </a:r>
            <a:r>
              <a:rPr lang="de-AT" err="1"/>
              <a:t>to</a:t>
            </a:r>
            <a:r>
              <a:rPr lang="de-AT"/>
              <a:t>-Wheel (</a:t>
            </a:r>
            <a:r>
              <a:rPr lang="de-AT" err="1"/>
              <a:t>WtW</a:t>
            </a:r>
            <a:r>
              <a:rPr lang="de-AT"/>
              <a:t>)</a:t>
            </a:r>
          </a:p>
        </p:txBody>
      </p:sp>
      <p:sp>
        <p:nvSpPr>
          <p:cNvPr id="10" name="Eckige Klammer links 9">
            <a:extLst>
              <a:ext uri="{FF2B5EF4-FFF2-40B4-BE49-F238E27FC236}">
                <a16:creationId xmlns:a16="http://schemas.microsoft.com/office/drawing/2014/main" id="{B66B8992-2128-16DA-61F4-016CC3BE5907}"/>
              </a:ext>
            </a:extLst>
          </p:cNvPr>
          <p:cNvSpPr/>
          <p:nvPr/>
        </p:nvSpPr>
        <p:spPr>
          <a:xfrm rot="16200000">
            <a:off x="5843265" y="1211522"/>
            <a:ext cx="101574" cy="6466026"/>
          </a:xfrm>
          <a:prstGeom prst="lef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sp>
        <p:nvSpPr>
          <p:cNvPr id="11" name="Eckige Klammer rechts 10">
            <a:extLst>
              <a:ext uri="{FF2B5EF4-FFF2-40B4-BE49-F238E27FC236}">
                <a16:creationId xmlns:a16="http://schemas.microsoft.com/office/drawing/2014/main" id="{2F69B539-BA69-FCB2-5456-EC588A82145C}"/>
              </a:ext>
            </a:extLst>
          </p:cNvPr>
          <p:cNvSpPr/>
          <p:nvPr/>
        </p:nvSpPr>
        <p:spPr>
          <a:xfrm rot="16200000">
            <a:off x="4094614" y="1302439"/>
            <a:ext cx="218267" cy="3085417"/>
          </a:xfrm>
          <a:prstGeom prst="righ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sp>
        <p:nvSpPr>
          <p:cNvPr id="12" name="Eckige Klammer rechts 11">
            <a:extLst>
              <a:ext uri="{FF2B5EF4-FFF2-40B4-BE49-F238E27FC236}">
                <a16:creationId xmlns:a16="http://schemas.microsoft.com/office/drawing/2014/main" id="{CF20BBF9-3FF3-AE28-E2E6-E81EF8D2FFED}"/>
              </a:ext>
            </a:extLst>
          </p:cNvPr>
          <p:cNvSpPr/>
          <p:nvPr/>
        </p:nvSpPr>
        <p:spPr>
          <a:xfrm rot="16200000">
            <a:off x="7357465" y="1184680"/>
            <a:ext cx="254128" cy="3285072"/>
          </a:xfrm>
          <a:prstGeom prst="rightBracket">
            <a:avLst/>
          </a:prstGeom>
        </p:spPr>
        <p:style>
          <a:lnRef idx="2">
            <a:schemeClr val="dk1"/>
          </a:lnRef>
          <a:fillRef idx="0">
            <a:schemeClr val="dk1"/>
          </a:fillRef>
          <a:effectRef idx="1">
            <a:schemeClr val="dk1"/>
          </a:effectRef>
          <a:fontRef idx="minor">
            <a:schemeClr val="tx1"/>
          </a:fontRef>
        </p:style>
        <p:txBody>
          <a:bodyPr rtlCol="0" anchor="ctr"/>
          <a:lstStyle/>
          <a:p>
            <a:pPr algn="ctr"/>
            <a:endParaRPr lang="de-AT"/>
          </a:p>
        </p:txBody>
      </p:sp>
      <p:pic>
        <p:nvPicPr>
          <p:cNvPr id="13" name="Inhaltsplatzhalter 7">
            <a:extLst>
              <a:ext uri="{FF2B5EF4-FFF2-40B4-BE49-F238E27FC236}">
                <a16:creationId xmlns:a16="http://schemas.microsoft.com/office/drawing/2014/main" id="{57668F9E-2221-82A9-38A6-89975A596E50}"/>
              </a:ext>
            </a:extLst>
          </p:cNvPr>
          <p:cNvPicPr>
            <a:picLocks noChangeAspect="1"/>
          </p:cNvPicPr>
          <p:nvPr/>
        </p:nvPicPr>
        <p:blipFill>
          <a:blip r:embed="rId3"/>
          <a:stretch>
            <a:fillRect/>
          </a:stretch>
        </p:blipFill>
        <p:spPr>
          <a:xfrm>
            <a:off x="2104213" y="3125903"/>
            <a:ext cx="1062951" cy="1062951"/>
          </a:xfrm>
          <a:prstGeom prst="rect">
            <a:avLst/>
          </a:prstGeom>
        </p:spPr>
      </p:pic>
      <p:pic>
        <p:nvPicPr>
          <p:cNvPr id="14" name="Grafik 13">
            <a:extLst>
              <a:ext uri="{FF2B5EF4-FFF2-40B4-BE49-F238E27FC236}">
                <a16:creationId xmlns:a16="http://schemas.microsoft.com/office/drawing/2014/main" id="{3C34FEF7-71C6-1F46-4038-7390DDC41392}"/>
              </a:ext>
            </a:extLst>
          </p:cNvPr>
          <p:cNvPicPr>
            <a:picLocks noChangeAspect="1"/>
          </p:cNvPicPr>
          <p:nvPr/>
        </p:nvPicPr>
        <p:blipFill>
          <a:blip r:embed="rId4"/>
          <a:stretch>
            <a:fillRect/>
          </a:stretch>
        </p:blipFill>
        <p:spPr>
          <a:xfrm>
            <a:off x="5269441" y="3125903"/>
            <a:ext cx="1062951" cy="1062951"/>
          </a:xfrm>
          <a:prstGeom prst="rect">
            <a:avLst/>
          </a:prstGeom>
        </p:spPr>
      </p:pic>
      <p:pic>
        <p:nvPicPr>
          <p:cNvPr id="15" name="Grafik 14">
            <a:extLst>
              <a:ext uri="{FF2B5EF4-FFF2-40B4-BE49-F238E27FC236}">
                <a16:creationId xmlns:a16="http://schemas.microsoft.com/office/drawing/2014/main" id="{BEA0DDD2-F4B8-4031-836E-84F65DCB29C4}"/>
              </a:ext>
            </a:extLst>
          </p:cNvPr>
          <p:cNvPicPr>
            <a:picLocks noChangeAspect="1"/>
          </p:cNvPicPr>
          <p:nvPr/>
        </p:nvPicPr>
        <p:blipFill>
          <a:blip r:embed="rId5"/>
          <a:stretch>
            <a:fillRect/>
          </a:stretch>
        </p:blipFill>
        <p:spPr>
          <a:xfrm>
            <a:off x="8308289" y="2954280"/>
            <a:ext cx="1490254" cy="1490254"/>
          </a:xfrm>
          <a:prstGeom prst="rect">
            <a:avLst/>
          </a:prstGeom>
        </p:spPr>
      </p:pic>
      <p:sp>
        <p:nvSpPr>
          <p:cNvPr id="16" name="Textfeld 15">
            <a:extLst>
              <a:ext uri="{FF2B5EF4-FFF2-40B4-BE49-F238E27FC236}">
                <a16:creationId xmlns:a16="http://schemas.microsoft.com/office/drawing/2014/main" id="{20D3A568-B2AB-D72D-F9E8-E4435855A5C2}"/>
              </a:ext>
            </a:extLst>
          </p:cNvPr>
          <p:cNvSpPr txBox="1"/>
          <p:nvPr/>
        </p:nvSpPr>
        <p:spPr>
          <a:xfrm>
            <a:off x="9798543" y="4444534"/>
            <a:ext cx="1506941" cy="400110"/>
          </a:xfrm>
          <a:prstGeom prst="rect">
            <a:avLst/>
          </a:prstGeom>
          <a:noFill/>
        </p:spPr>
        <p:txBody>
          <a:bodyPr wrap="square" rtlCol="0">
            <a:spAutoFit/>
          </a:bodyPr>
          <a:lstStyle/>
          <a:p>
            <a:r>
              <a:rPr lang="de-AT" sz="1000">
                <a:solidFill>
                  <a:srgbClr val="3C6496"/>
                </a:solidFill>
              </a:rPr>
              <a:t>Bild: eigene Darstellung, Bilder von </a:t>
            </a:r>
            <a:r>
              <a:rPr lang="de-AT" sz="1000" err="1">
                <a:solidFill>
                  <a:srgbClr val="3C6496"/>
                </a:solidFill>
              </a:rPr>
              <a:t>Freepick</a:t>
            </a:r>
            <a:endParaRPr lang="de-AT" sz="1000">
              <a:solidFill>
                <a:srgbClr val="3C6496"/>
              </a:solidFill>
            </a:endParaRPr>
          </a:p>
        </p:txBody>
      </p:sp>
    </p:spTree>
    <p:extLst>
      <p:ext uri="{BB962C8B-B14F-4D97-AF65-F5344CB8AC3E}">
        <p14:creationId xmlns:p14="http://schemas.microsoft.com/office/powerpoint/2010/main" val="1298004025"/>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90EAC-A9C6-4477-BC73-1045B49513A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A6D2A53-813E-F094-C482-935ED61E70DA}"/>
              </a:ext>
            </a:extLst>
          </p:cNvPr>
          <p:cNvSpPr>
            <a:spLocks noGrp="1"/>
          </p:cNvSpPr>
          <p:nvPr>
            <p:ph type="title"/>
          </p:nvPr>
        </p:nvSpPr>
        <p:spPr/>
        <p:txBody>
          <a:bodyPr/>
          <a:lstStyle/>
          <a:p>
            <a:r>
              <a:rPr lang="de-AT"/>
              <a:t>Datenquelle</a:t>
            </a:r>
          </a:p>
        </p:txBody>
      </p:sp>
      <p:sp>
        <p:nvSpPr>
          <p:cNvPr id="3" name="Fußzeilenplatzhalter 2">
            <a:extLst>
              <a:ext uri="{FF2B5EF4-FFF2-40B4-BE49-F238E27FC236}">
                <a16:creationId xmlns:a16="http://schemas.microsoft.com/office/drawing/2014/main" id="{0F048685-C393-C1A5-6B43-87324F2AB13A}"/>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D72FC03C-FC87-EBA8-C852-3853874A3118}"/>
              </a:ext>
            </a:extLst>
          </p:cNvPr>
          <p:cNvSpPr>
            <a:spLocks noGrp="1"/>
          </p:cNvSpPr>
          <p:nvPr>
            <p:ph type="sldNum" sz="quarter" idx="12"/>
          </p:nvPr>
        </p:nvSpPr>
        <p:spPr/>
        <p:txBody>
          <a:bodyPr/>
          <a:lstStyle/>
          <a:p>
            <a:r>
              <a:rPr lang="de-AT"/>
              <a:t>Folie </a:t>
            </a:r>
            <a:fld id="{0AF89F37-6AD9-4F74-BC17-19E39A25D257}" type="slidenum">
              <a:rPr lang="de-AT" smtClean="0"/>
              <a:pPr/>
              <a:t>28</a:t>
            </a:fld>
            <a:endParaRPr lang="de-AT"/>
          </a:p>
        </p:txBody>
      </p:sp>
      <p:sp>
        <p:nvSpPr>
          <p:cNvPr id="17" name="Textfeld 16">
            <a:extLst>
              <a:ext uri="{FF2B5EF4-FFF2-40B4-BE49-F238E27FC236}">
                <a16:creationId xmlns:a16="http://schemas.microsoft.com/office/drawing/2014/main" id="{7241D61C-E328-D639-A57D-8B5436E8AB7C}"/>
              </a:ext>
            </a:extLst>
          </p:cNvPr>
          <p:cNvSpPr txBox="1"/>
          <p:nvPr/>
        </p:nvSpPr>
        <p:spPr>
          <a:xfrm>
            <a:off x="635070" y="1478637"/>
            <a:ext cx="11236088" cy="4832092"/>
          </a:xfrm>
          <a:prstGeom prst="rect">
            <a:avLst/>
          </a:prstGeom>
          <a:noFill/>
        </p:spPr>
        <p:txBody>
          <a:bodyPr wrap="square">
            <a:spAutoFit/>
          </a:bodyPr>
          <a:lstStyle/>
          <a:p>
            <a:pPr marL="285750" indent="-285750">
              <a:buFont typeface="Arial" panose="020B0604020202020204" pitchFamily="34" charset="0"/>
              <a:buChar char="•"/>
            </a:pPr>
            <a:r>
              <a:rPr lang="de-AT" sz="2200"/>
              <a:t>Der Standard </a:t>
            </a:r>
            <a:r>
              <a:rPr lang="de-AT" sz="2200">
                <a:solidFill>
                  <a:srgbClr val="2D4C71"/>
                </a:solidFill>
              </a:rPr>
              <a:t>ISO 14083 zur Quantifizierung und Berichterstattung über Treibhausgasemissionen von Transportvorgängen </a:t>
            </a:r>
            <a:r>
              <a:rPr lang="de-AT" sz="2200"/>
              <a:t>beschreibt eine Methodik, mit deren Hilfe Speditionen und Logistikunternehmen THG-Emissionen globaler und regionaler Lieferketten mit allen Verkehrsträgern berechnen und bewerten können.</a:t>
            </a:r>
          </a:p>
          <a:p>
            <a:pPr marL="285750" indent="-285750">
              <a:buFont typeface="Arial" panose="020B0604020202020204" pitchFamily="34" charset="0"/>
              <a:buChar char="•"/>
            </a:pPr>
            <a:r>
              <a:rPr lang="de-AT" sz="2200"/>
              <a:t>Wichtige Grundlage einer jeden THG-Emissionsberechnung ist die Auswahl bzw. Erhebung von passenden und qualitativ hochwertigen Daten. </a:t>
            </a:r>
          </a:p>
          <a:p>
            <a:pPr marL="285750" indent="-285750">
              <a:buFont typeface="Arial" panose="020B0604020202020204" pitchFamily="34" charset="0"/>
              <a:buChar char="•"/>
            </a:pPr>
            <a:r>
              <a:rPr lang="de-AT" sz="2200"/>
              <a:t>Nach der ISO 14083 gibt es grundsätzlich zwei verschiedene Datentypen, die in den Berechnungen eingesetzt werden: </a:t>
            </a:r>
          </a:p>
          <a:p>
            <a:pPr marL="742950" lvl="1" indent="-285750">
              <a:buFont typeface="Arial" panose="020B0604020202020204" pitchFamily="34" charset="0"/>
              <a:buChar char="•"/>
            </a:pPr>
            <a:r>
              <a:rPr lang="de-AT" sz="2200"/>
              <a:t>Primärdaten</a:t>
            </a:r>
          </a:p>
          <a:p>
            <a:pPr marL="1200150" lvl="2" indent="-285750">
              <a:buFont typeface="Arial" panose="020B0604020202020204" pitchFamily="34" charset="0"/>
              <a:buChar char="•"/>
            </a:pPr>
            <a:r>
              <a:rPr lang="de-AT" sz="2200"/>
              <a:t>Treibstoffverbrauch</a:t>
            </a:r>
          </a:p>
          <a:p>
            <a:pPr marL="1200150" lvl="2" indent="-285750">
              <a:buFont typeface="Arial" panose="020B0604020202020204" pitchFamily="34" charset="0"/>
              <a:buChar char="•"/>
            </a:pPr>
            <a:r>
              <a:rPr lang="de-AT" sz="2200"/>
              <a:t>Energieverbrauch</a:t>
            </a:r>
          </a:p>
          <a:p>
            <a:pPr marL="742950" lvl="1" indent="-285750">
              <a:buFont typeface="Arial" panose="020B0604020202020204" pitchFamily="34" charset="0"/>
              <a:buChar char="•"/>
            </a:pPr>
            <a:r>
              <a:rPr lang="de-AT" sz="2200"/>
              <a:t>Sekundärdaten </a:t>
            </a:r>
          </a:p>
          <a:p>
            <a:pPr marL="1200150" lvl="2" indent="-285750">
              <a:buFont typeface="Arial" panose="020B0604020202020204" pitchFamily="34" charset="0"/>
              <a:buChar char="•"/>
            </a:pPr>
            <a:r>
              <a:rPr lang="de-AT" sz="2200"/>
              <a:t>Modellierte Daten</a:t>
            </a:r>
          </a:p>
          <a:p>
            <a:pPr marL="1200150" lvl="2" indent="-285750">
              <a:buFont typeface="Arial" panose="020B0604020202020204" pitchFamily="34" charset="0"/>
              <a:buChar char="•"/>
            </a:pPr>
            <a:r>
              <a:rPr lang="de-AT" sz="2200"/>
              <a:t>Vorgabewerte (Default-Daten)</a:t>
            </a:r>
          </a:p>
        </p:txBody>
      </p:sp>
      <p:pic>
        <p:nvPicPr>
          <p:cNvPr id="18" name="Grafik 17">
            <a:extLst>
              <a:ext uri="{FF2B5EF4-FFF2-40B4-BE49-F238E27FC236}">
                <a16:creationId xmlns:a16="http://schemas.microsoft.com/office/drawing/2014/main" id="{99BB2611-9CEB-E817-856B-9E4042665184}"/>
              </a:ext>
            </a:extLst>
          </p:cNvPr>
          <p:cNvPicPr>
            <a:picLocks noChangeAspect="1"/>
          </p:cNvPicPr>
          <p:nvPr/>
        </p:nvPicPr>
        <p:blipFill>
          <a:blip r:embed="rId3"/>
          <a:stretch>
            <a:fillRect/>
          </a:stretch>
        </p:blipFill>
        <p:spPr>
          <a:xfrm>
            <a:off x="8871042" y="4631195"/>
            <a:ext cx="2059898" cy="1586765"/>
          </a:xfrm>
          <a:prstGeom prst="rect">
            <a:avLst/>
          </a:prstGeom>
        </p:spPr>
      </p:pic>
      <p:sp>
        <p:nvSpPr>
          <p:cNvPr id="5" name="Textfeld 4">
            <a:extLst>
              <a:ext uri="{FF2B5EF4-FFF2-40B4-BE49-F238E27FC236}">
                <a16:creationId xmlns:a16="http://schemas.microsoft.com/office/drawing/2014/main" id="{998F957F-09D9-73B1-C46B-7C17B0E6E5B6}"/>
              </a:ext>
            </a:extLst>
          </p:cNvPr>
          <p:cNvSpPr txBox="1"/>
          <p:nvPr/>
        </p:nvSpPr>
        <p:spPr>
          <a:xfrm>
            <a:off x="10685059" y="6292691"/>
            <a:ext cx="1506941" cy="246221"/>
          </a:xfrm>
          <a:prstGeom prst="rect">
            <a:avLst/>
          </a:prstGeom>
          <a:noFill/>
        </p:spPr>
        <p:txBody>
          <a:bodyPr wrap="square" rtlCol="0">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517668859"/>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49BF6-EC38-AAD9-3F72-1E6CB98AEA8D}"/>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05615C3-2200-4BEA-E4B3-8D283E6E26C9}"/>
              </a:ext>
            </a:extLst>
          </p:cNvPr>
          <p:cNvSpPr>
            <a:spLocks noGrp="1"/>
          </p:cNvSpPr>
          <p:nvPr>
            <p:ph type="title"/>
          </p:nvPr>
        </p:nvSpPr>
        <p:spPr>
          <a:xfrm>
            <a:off x="592537" y="640040"/>
            <a:ext cx="9385651" cy="792976"/>
          </a:xfrm>
        </p:spPr>
        <p:txBody>
          <a:bodyPr/>
          <a:lstStyle/>
          <a:p>
            <a:r>
              <a:rPr lang="de-AT"/>
              <a:t>Praktische Anwendung zur Emissionsberechnung – </a:t>
            </a:r>
            <a:r>
              <a:rPr lang="de-AT" err="1"/>
              <a:t>EcoTransIT</a:t>
            </a:r>
            <a:r>
              <a:rPr lang="de-AT"/>
              <a:t> World</a:t>
            </a:r>
          </a:p>
        </p:txBody>
      </p:sp>
      <p:sp>
        <p:nvSpPr>
          <p:cNvPr id="3" name="Fußzeilenplatzhalter 2">
            <a:extLst>
              <a:ext uri="{FF2B5EF4-FFF2-40B4-BE49-F238E27FC236}">
                <a16:creationId xmlns:a16="http://schemas.microsoft.com/office/drawing/2014/main" id="{AB1467ED-494B-2D46-A603-9E521C5A2496}"/>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73832E55-207B-94F0-C31B-7113E2574E27}"/>
              </a:ext>
            </a:extLst>
          </p:cNvPr>
          <p:cNvSpPr>
            <a:spLocks noGrp="1"/>
          </p:cNvSpPr>
          <p:nvPr>
            <p:ph type="sldNum" sz="quarter" idx="12"/>
          </p:nvPr>
        </p:nvSpPr>
        <p:spPr/>
        <p:txBody>
          <a:bodyPr/>
          <a:lstStyle/>
          <a:p>
            <a:r>
              <a:rPr lang="de-AT"/>
              <a:t>Folie </a:t>
            </a:r>
            <a:fld id="{0AF89F37-6AD9-4F74-BC17-19E39A25D257}" type="slidenum">
              <a:rPr lang="de-AT" smtClean="0"/>
              <a:pPr/>
              <a:t>29</a:t>
            </a:fld>
            <a:endParaRPr lang="de-AT"/>
          </a:p>
        </p:txBody>
      </p:sp>
      <p:pic>
        <p:nvPicPr>
          <p:cNvPr id="5" name="Grafik 4">
            <a:extLst>
              <a:ext uri="{FF2B5EF4-FFF2-40B4-BE49-F238E27FC236}">
                <a16:creationId xmlns:a16="http://schemas.microsoft.com/office/drawing/2014/main" id="{1C81240F-F6C0-9670-34A7-3602663FCEEA}"/>
              </a:ext>
            </a:extLst>
          </p:cNvPr>
          <p:cNvPicPr>
            <a:picLocks noChangeAspect="1"/>
          </p:cNvPicPr>
          <p:nvPr/>
        </p:nvPicPr>
        <p:blipFill>
          <a:blip r:embed="rId3"/>
          <a:srcRect b="4396"/>
          <a:stretch/>
        </p:blipFill>
        <p:spPr>
          <a:xfrm>
            <a:off x="1808236" y="2650325"/>
            <a:ext cx="8412892" cy="3935481"/>
          </a:xfrm>
          <a:prstGeom prst="rect">
            <a:avLst/>
          </a:prstGeom>
        </p:spPr>
      </p:pic>
      <p:sp>
        <p:nvSpPr>
          <p:cNvPr id="7" name="Textfeld 6">
            <a:extLst>
              <a:ext uri="{FF2B5EF4-FFF2-40B4-BE49-F238E27FC236}">
                <a16:creationId xmlns:a16="http://schemas.microsoft.com/office/drawing/2014/main" id="{D929A2F8-B1BF-5AE8-0450-7238A3BED564}"/>
              </a:ext>
            </a:extLst>
          </p:cNvPr>
          <p:cNvSpPr txBox="1"/>
          <p:nvPr/>
        </p:nvSpPr>
        <p:spPr>
          <a:xfrm>
            <a:off x="635070" y="2144128"/>
            <a:ext cx="8412892" cy="430887"/>
          </a:xfrm>
          <a:prstGeom prst="rect">
            <a:avLst/>
          </a:prstGeom>
          <a:noFill/>
        </p:spPr>
        <p:txBody>
          <a:bodyPr wrap="square">
            <a:spAutoFit/>
          </a:bodyPr>
          <a:lstStyle/>
          <a:p>
            <a:pPr marL="285750" indent="-285750">
              <a:buFont typeface="Arial" panose="020B0604020202020204" pitchFamily="34" charset="0"/>
              <a:buChar char="•"/>
            </a:pPr>
            <a:r>
              <a:rPr lang="de-AT" sz="2200"/>
              <a:t>https://www.ecotransit.world/de/emissionsrechner/</a:t>
            </a:r>
          </a:p>
        </p:txBody>
      </p:sp>
    </p:spTree>
    <p:extLst>
      <p:ext uri="{BB962C8B-B14F-4D97-AF65-F5344CB8AC3E}">
        <p14:creationId xmlns:p14="http://schemas.microsoft.com/office/powerpoint/2010/main" val="436131091"/>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E7C7F8E1-B221-18E2-B20A-370F63AD0256}"/>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Emissionsberechnungen</a:t>
            </a:r>
            <a:endParaRPr lang="de-AT"/>
          </a:p>
        </p:txBody>
      </p:sp>
      <p:sp>
        <p:nvSpPr>
          <p:cNvPr id="3" name="Titel 2">
            <a:extLst>
              <a:ext uri="{FF2B5EF4-FFF2-40B4-BE49-F238E27FC236}">
                <a16:creationId xmlns:a16="http://schemas.microsoft.com/office/drawing/2014/main" id="{E6BECC6C-E0AA-BAE8-515A-2F3A3A899E25}"/>
              </a:ext>
            </a:extLst>
          </p:cNvPr>
          <p:cNvSpPr>
            <a:spLocks noGrp="1"/>
          </p:cNvSpPr>
          <p:nvPr>
            <p:ph type="title"/>
          </p:nvPr>
        </p:nvSpPr>
        <p:spPr/>
        <p:txBody>
          <a:bodyPr/>
          <a:lstStyle/>
          <a:p>
            <a:r>
              <a:rPr lang="de-AT"/>
              <a:t>Übung</a:t>
            </a:r>
          </a:p>
        </p:txBody>
      </p:sp>
      <p:sp>
        <p:nvSpPr>
          <p:cNvPr id="4" name="Inhaltsplatzhalter 3">
            <a:extLst>
              <a:ext uri="{FF2B5EF4-FFF2-40B4-BE49-F238E27FC236}">
                <a16:creationId xmlns:a16="http://schemas.microsoft.com/office/drawing/2014/main" id="{EA25F22C-B549-07F5-4ED5-D5FB2EC05D66}"/>
              </a:ext>
            </a:extLst>
          </p:cNvPr>
          <p:cNvSpPr>
            <a:spLocks noGrp="1"/>
          </p:cNvSpPr>
          <p:nvPr>
            <p:ph idx="1"/>
          </p:nvPr>
        </p:nvSpPr>
        <p:spPr>
          <a:xfrm>
            <a:off x="618790" y="1719014"/>
            <a:ext cx="10954420" cy="4351338"/>
          </a:xfrm>
        </p:spPr>
        <p:txBody>
          <a:bodyPr/>
          <a:lstStyle/>
          <a:p>
            <a:r>
              <a:rPr lang="de-AT" sz="2200"/>
              <a:t>Berechnet für den Transport von 900 Tonnen von St. Florian (Österreich) nach </a:t>
            </a:r>
            <a:r>
              <a:rPr lang="de-AT" sz="2200" err="1"/>
              <a:t>Cobadin</a:t>
            </a:r>
            <a:r>
              <a:rPr lang="de-AT" sz="2200"/>
              <a:t> (Rumänien) die Emissionen für</a:t>
            </a:r>
          </a:p>
          <a:p>
            <a:pPr lvl="1"/>
            <a:r>
              <a:rPr lang="de-AT" sz="2200"/>
              <a:t>Den Transport per LKW</a:t>
            </a:r>
          </a:p>
          <a:p>
            <a:pPr lvl="1"/>
            <a:r>
              <a:rPr lang="de-AT" sz="2200"/>
              <a:t>Den Transport per Binnenschiff</a:t>
            </a:r>
          </a:p>
          <a:p>
            <a:pPr lvl="1"/>
            <a:r>
              <a:rPr lang="de-AT" sz="2200"/>
              <a:t>Den Transport per Bahn</a:t>
            </a:r>
          </a:p>
          <a:p>
            <a:r>
              <a:rPr lang="de-AT" sz="2200"/>
              <a:t>Verwende folgenden Emissionsrechner </a:t>
            </a:r>
          </a:p>
          <a:p>
            <a:pPr lvl="1"/>
            <a:r>
              <a:rPr lang="de-AT" sz="2200">
                <a:hlinkClick r:id="rId2"/>
              </a:rPr>
              <a:t>https://emissioncalculator.ecotransit.world/</a:t>
            </a:r>
            <a:r>
              <a:rPr lang="de-AT" sz="2200"/>
              <a:t> </a:t>
            </a:r>
          </a:p>
          <a:p>
            <a:r>
              <a:rPr lang="de-AT" sz="2200"/>
              <a:t>Achte bei der Ausarbeitung auf</a:t>
            </a:r>
          </a:p>
          <a:p>
            <a:pPr lvl="1"/>
            <a:r>
              <a:rPr lang="de-AT" sz="2200"/>
              <a:t>den Vor- und Nachlauf </a:t>
            </a:r>
          </a:p>
          <a:p>
            <a:r>
              <a:rPr lang="de-AT" sz="2200"/>
              <a:t>Präsentiert eure Ergebnisse mit einem Medium eurer Wahl</a:t>
            </a:r>
          </a:p>
          <a:p>
            <a:endParaRPr lang="de-AT"/>
          </a:p>
        </p:txBody>
      </p:sp>
      <p:sp>
        <p:nvSpPr>
          <p:cNvPr id="5" name="Foliennummernplatzhalter 4">
            <a:extLst>
              <a:ext uri="{FF2B5EF4-FFF2-40B4-BE49-F238E27FC236}">
                <a16:creationId xmlns:a16="http://schemas.microsoft.com/office/drawing/2014/main" id="{CF7FBF17-19D0-3802-25E8-B827AD8F4D44}"/>
              </a:ext>
            </a:extLst>
          </p:cNvPr>
          <p:cNvSpPr>
            <a:spLocks noGrp="1"/>
          </p:cNvSpPr>
          <p:nvPr>
            <p:ph type="sldNum" sz="quarter" idx="12"/>
          </p:nvPr>
        </p:nvSpPr>
        <p:spPr/>
        <p:txBody>
          <a:bodyPr/>
          <a:lstStyle/>
          <a:p>
            <a:r>
              <a:rPr lang="de-AT"/>
              <a:t>Folie </a:t>
            </a:r>
            <a:fld id="{0AF89F37-6AD9-4F74-BC17-19E39A25D257}" type="slidenum">
              <a:rPr lang="de-AT" smtClean="0"/>
              <a:pPr/>
              <a:t>30</a:t>
            </a:fld>
            <a:endParaRPr lang="de-AT"/>
          </a:p>
        </p:txBody>
      </p:sp>
    </p:spTree>
    <p:extLst>
      <p:ext uri="{BB962C8B-B14F-4D97-AF65-F5344CB8AC3E}">
        <p14:creationId xmlns:p14="http://schemas.microsoft.com/office/powerpoint/2010/main" val="2820831225"/>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40026-BEB3-B68D-1BFA-3DFC4F36BD9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C03B139A-792A-4C95-685B-C662C5AA30ED}"/>
              </a:ext>
            </a:extLst>
          </p:cNvPr>
          <p:cNvSpPr>
            <a:spLocks noGrp="1"/>
          </p:cNvSpPr>
          <p:nvPr>
            <p:ph type="title"/>
          </p:nvPr>
        </p:nvSpPr>
        <p:spPr/>
        <p:txBody>
          <a:bodyPr/>
          <a:lstStyle/>
          <a:p>
            <a:r>
              <a:rPr lang="de-AT"/>
              <a:t>Lösung</a:t>
            </a:r>
          </a:p>
        </p:txBody>
      </p:sp>
      <p:sp>
        <p:nvSpPr>
          <p:cNvPr id="3" name="Fußzeilenplatzhalter 2">
            <a:extLst>
              <a:ext uri="{FF2B5EF4-FFF2-40B4-BE49-F238E27FC236}">
                <a16:creationId xmlns:a16="http://schemas.microsoft.com/office/drawing/2014/main" id="{293D7BEE-EA7F-403C-BE61-4CB4322BF5E4}"/>
              </a:ext>
            </a:extLst>
          </p:cNvPr>
          <p:cNvSpPr>
            <a:spLocks noGrp="1"/>
          </p:cNvSpPr>
          <p:nvPr>
            <p:ph type="ftr" sz="quarter" idx="11"/>
          </p:nvPr>
        </p:nvSpPr>
        <p:spPr/>
        <p:txBody>
          <a:bodyPr/>
          <a:lstStyle/>
          <a:p>
            <a:r>
              <a:rPr lang="de-AT"/>
              <a:t>Emissionsberechnungen</a:t>
            </a:r>
          </a:p>
        </p:txBody>
      </p:sp>
      <p:sp>
        <p:nvSpPr>
          <p:cNvPr id="4" name="Foliennummernplatzhalter 3">
            <a:extLst>
              <a:ext uri="{FF2B5EF4-FFF2-40B4-BE49-F238E27FC236}">
                <a16:creationId xmlns:a16="http://schemas.microsoft.com/office/drawing/2014/main" id="{BF646953-B5B6-DBD8-71C1-708DD7D27E15}"/>
              </a:ext>
            </a:extLst>
          </p:cNvPr>
          <p:cNvSpPr>
            <a:spLocks noGrp="1"/>
          </p:cNvSpPr>
          <p:nvPr>
            <p:ph type="sldNum" sz="quarter" idx="12"/>
          </p:nvPr>
        </p:nvSpPr>
        <p:spPr/>
        <p:txBody>
          <a:bodyPr/>
          <a:lstStyle/>
          <a:p>
            <a:r>
              <a:rPr lang="de-AT"/>
              <a:t>Folie </a:t>
            </a:r>
            <a:fld id="{0AF89F37-6AD9-4F74-BC17-19E39A25D257}" type="slidenum">
              <a:rPr lang="de-AT" smtClean="0"/>
              <a:pPr/>
              <a:t>31</a:t>
            </a:fld>
            <a:endParaRPr lang="de-AT"/>
          </a:p>
        </p:txBody>
      </p:sp>
      <p:sp>
        <p:nvSpPr>
          <p:cNvPr id="6" name="Textfeld 5">
            <a:extLst>
              <a:ext uri="{FF2B5EF4-FFF2-40B4-BE49-F238E27FC236}">
                <a16:creationId xmlns:a16="http://schemas.microsoft.com/office/drawing/2014/main" id="{8A28BF82-DC4D-6BF3-2F1D-2C14BB0226E4}"/>
              </a:ext>
            </a:extLst>
          </p:cNvPr>
          <p:cNvSpPr txBox="1"/>
          <p:nvPr/>
        </p:nvSpPr>
        <p:spPr>
          <a:xfrm>
            <a:off x="635070" y="1743580"/>
            <a:ext cx="9930841" cy="1938992"/>
          </a:xfrm>
          <a:prstGeom prst="rect">
            <a:avLst/>
          </a:prstGeom>
          <a:noFill/>
        </p:spPr>
        <p:txBody>
          <a:bodyPr wrap="square">
            <a:spAutoFit/>
          </a:bodyPr>
          <a:lstStyle/>
          <a:p>
            <a:pPr marL="285750" indent="-285750">
              <a:spcAft>
                <a:spcPts val="600"/>
              </a:spcAft>
              <a:buFont typeface="Arial" panose="020B0604020202020204" pitchFamily="34" charset="0"/>
              <a:buChar char="•"/>
            </a:pPr>
            <a:r>
              <a:rPr lang="de-AT" sz="2200"/>
              <a:t>LKW Transport: 1444 km, 110.900,5 kg CO2e WTW</a:t>
            </a:r>
          </a:p>
          <a:p>
            <a:pPr marL="285750" indent="-285750">
              <a:spcAft>
                <a:spcPts val="600"/>
              </a:spcAft>
              <a:buFont typeface="Arial" panose="020B0604020202020204" pitchFamily="34" charset="0"/>
              <a:buChar char="•"/>
            </a:pPr>
            <a:r>
              <a:rPr lang="de-AT" sz="2200"/>
              <a:t>Binnenschiff Transport mit Vor- (St. Florian nach Enns) und Nachlauf (</a:t>
            </a:r>
            <a:r>
              <a:rPr lang="de-AT" sz="2200" err="1"/>
              <a:t>Medgidia</a:t>
            </a:r>
            <a:r>
              <a:rPr lang="de-AT" sz="2200"/>
              <a:t> nach </a:t>
            </a:r>
            <a:r>
              <a:rPr lang="de-AT" sz="2200" err="1"/>
              <a:t>Cobadin</a:t>
            </a:r>
            <a:r>
              <a:rPr lang="de-AT" sz="2200"/>
              <a:t>) per LKW: 1864,6 km, 56.446,1 kg CO2e WTW</a:t>
            </a:r>
          </a:p>
          <a:p>
            <a:pPr marL="285750" indent="-285750">
              <a:spcAft>
                <a:spcPts val="600"/>
              </a:spcAft>
              <a:buFont typeface="Arial" panose="020B0604020202020204" pitchFamily="34" charset="0"/>
              <a:buChar char="•"/>
            </a:pPr>
            <a:r>
              <a:rPr lang="de-AT" sz="2200"/>
              <a:t>Zug (elektrisch) mit Vor- (St. Florian nach </a:t>
            </a:r>
            <a:r>
              <a:rPr lang="de-AT" sz="2200" err="1"/>
              <a:t>Uttendorf</a:t>
            </a:r>
            <a:r>
              <a:rPr lang="de-AT" sz="2200"/>
              <a:t>) und Nachlauf (</a:t>
            </a:r>
            <a:r>
              <a:rPr lang="de-AT" sz="2200" err="1"/>
              <a:t>Cobadin</a:t>
            </a:r>
            <a:r>
              <a:rPr lang="de-AT" sz="2200"/>
              <a:t> Bahnhof nach </a:t>
            </a:r>
            <a:r>
              <a:rPr lang="de-AT" sz="2200" err="1"/>
              <a:t>Cobadin</a:t>
            </a:r>
            <a:r>
              <a:rPr lang="de-AT" sz="2200"/>
              <a:t> City) per LKW: 1599,5 km, 18.370.5 kg CO2e WTW</a:t>
            </a:r>
          </a:p>
        </p:txBody>
      </p:sp>
    </p:spTree>
    <p:extLst>
      <p:ext uri="{BB962C8B-B14F-4D97-AF65-F5344CB8AC3E}">
        <p14:creationId xmlns:p14="http://schemas.microsoft.com/office/powerpoint/2010/main" val="1955490755"/>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sz="5500"/>
              <a:t>Emissionen in der Binnenschifffahrt</a:t>
            </a:r>
            <a:br>
              <a:rPr lang="de-AT"/>
            </a:b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5F0D632-73C8-7A78-6204-71BF3079EE30}"/>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t>Emissionen in der Binnenschifffahrt</a:t>
            </a:r>
          </a:p>
        </p:txBody>
      </p:sp>
      <p:sp>
        <p:nvSpPr>
          <p:cNvPr id="3" name="Titel 2">
            <a:extLst>
              <a:ext uri="{FF2B5EF4-FFF2-40B4-BE49-F238E27FC236}">
                <a16:creationId xmlns:a16="http://schemas.microsoft.com/office/drawing/2014/main" id="{59A7BA83-9F0A-EC3F-F70C-9AC20EFAD441}"/>
              </a:ext>
            </a:extLst>
          </p:cNvPr>
          <p:cNvSpPr>
            <a:spLocks noGrp="1"/>
          </p:cNvSpPr>
          <p:nvPr>
            <p:ph type="title"/>
          </p:nvPr>
        </p:nvSpPr>
        <p:spPr>
          <a:xfrm>
            <a:off x="592538" y="640040"/>
            <a:ext cx="9048767" cy="792976"/>
          </a:xfrm>
        </p:spPr>
        <p:txBody>
          <a:bodyPr/>
          <a:lstStyle/>
          <a:p>
            <a:r>
              <a:rPr lang="de-AT"/>
              <a:t>Anteil der Schifffahrt an den weltweiten Treibhausgasemissionen</a:t>
            </a:r>
          </a:p>
        </p:txBody>
      </p:sp>
      <p:sp>
        <p:nvSpPr>
          <p:cNvPr id="4" name="Foliennummernplatzhalter 3">
            <a:extLst>
              <a:ext uri="{FF2B5EF4-FFF2-40B4-BE49-F238E27FC236}">
                <a16:creationId xmlns:a16="http://schemas.microsoft.com/office/drawing/2014/main" id="{629893E1-DFE2-1248-9E49-A93638DBF28B}"/>
              </a:ext>
            </a:extLst>
          </p:cNvPr>
          <p:cNvSpPr>
            <a:spLocks noGrp="1"/>
          </p:cNvSpPr>
          <p:nvPr>
            <p:ph type="sldNum" sz="quarter" idx="12"/>
          </p:nvPr>
        </p:nvSpPr>
        <p:spPr/>
        <p:txBody>
          <a:bodyPr/>
          <a:lstStyle/>
          <a:p>
            <a:r>
              <a:rPr lang="de-AT"/>
              <a:t>Folie </a:t>
            </a:r>
            <a:fld id="{0AF89F37-6AD9-4F74-BC17-19E39A25D257}" type="slidenum">
              <a:rPr lang="de-AT" smtClean="0"/>
              <a:pPr/>
              <a:t>33</a:t>
            </a:fld>
            <a:endParaRPr lang="de-AT"/>
          </a:p>
        </p:txBody>
      </p:sp>
      <p:sp>
        <p:nvSpPr>
          <p:cNvPr id="6" name="Textfeld 5">
            <a:extLst>
              <a:ext uri="{FF2B5EF4-FFF2-40B4-BE49-F238E27FC236}">
                <a16:creationId xmlns:a16="http://schemas.microsoft.com/office/drawing/2014/main" id="{45B284CA-445E-91B3-A227-4DC68252919F}"/>
              </a:ext>
            </a:extLst>
          </p:cNvPr>
          <p:cNvSpPr txBox="1"/>
          <p:nvPr/>
        </p:nvSpPr>
        <p:spPr>
          <a:xfrm>
            <a:off x="550145" y="3004888"/>
            <a:ext cx="11091709" cy="2693045"/>
          </a:xfrm>
          <a:prstGeom prst="rect">
            <a:avLst/>
          </a:prstGeom>
          <a:noFill/>
        </p:spPr>
        <p:txBody>
          <a:bodyPr wrap="square">
            <a:spAutoFit/>
          </a:bodyPr>
          <a:lstStyle/>
          <a:p>
            <a:pPr marL="342900" indent="-342900">
              <a:spcAft>
                <a:spcPts val="600"/>
              </a:spcAft>
              <a:buFont typeface="Arial" panose="020B0604020202020204" pitchFamily="34" charset="0"/>
              <a:buChar char="•"/>
            </a:pPr>
            <a:r>
              <a:rPr lang="de-AT" sz="2200"/>
              <a:t>Die Schifffahrt transportiert jährlich Milliarden Tonnen Güter und verursacht rund 2 % der globalen Treibhausgasemissionen. </a:t>
            </a:r>
          </a:p>
          <a:p>
            <a:pPr marL="342900" indent="-342900">
              <a:spcAft>
                <a:spcPts val="600"/>
              </a:spcAft>
              <a:buFont typeface="Arial" panose="020B0604020202020204" pitchFamily="34" charset="0"/>
              <a:buChar char="•"/>
            </a:pPr>
            <a:r>
              <a:rPr lang="de-AT" sz="2200"/>
              <a:t>Seit 1990 sind diese um über 90 % gestiegen, weshalb der Druck auf die Branche wächst. </a:t>
            </a:r>
          </a:p>
          <a:p>
            <a:pPr marL="342900" indent="-342900">
              <a:spcAft>
                <a:spcPts val="600"/>
              </a:spcAft>
              <a:buFont typeface="Arial" panose="020B0604020202020204" pitchFamily="34" charset="0"/>
              <a:buChar char="•"/>
            </a:pPr>
            <a:r>
              <a:rPr lang="de-AT" sz="2200"/>
              <a:t>2023 beschloss die International Maritime </a:t>
            </a:r>
            <a:r>
              <a:rPr lang="de-AT" sz="2200" err="1"/>
              <a:t>Organization</a:t>
            </a:r>
            <a:r>
              <a:rPr lang="de-AT" sz="2200"/>
              <a:t> (IMO) die Emissionen aus der internationalen Schifffahrt bis 2050 auf Netto-Null zu reduzieren. Als Zwischenziele sollen die Emissionen bis 2040 um 70 bis 80 % gegenüber dem Niveau von 2008 gesenkt werden.</a:t>
            </a:r>
          </a:p>
          <a:p>
            <a:pPr marL="342900" indent="-342900">
              <a:spcAft>
                <a:spcPts val="600"/>
              </a:spcAft>
              <a:buFont typeface="Arial" panose="020B0604020202020204" pitchFamily="34" charset="0"/>
              <a:buChar char="•"/>
            </a:pPr>
            <a:r>
              <a:rPr lang="de-AT" sz="2200"/>
              <a:t>Dafür muss der Umstieg auf emissionsfreie Kraftstoffe deutlich beschleunigt werden.</a:t>
            </a:r>
          </a:p>
        </p:txBody>
      </p:sp>
      <p:pic>
        <p:nvPicPr>
          <p:cNvPr id="7" name="Grafik 6">
            <a:extLst>
              <a:ext uri="{FF2B5EF4-FFF2-40B4-BE49-F238E27FC236}">
                <a16:creationId xmlns:a16="http://schemas.microsoft.com/office/drawing/2014/main" id="{FFCB6199-2D54-9EEE-1EAD-E868387791DF}"/>
              </a:ext>
            </a:extLst>
          </p:cNvPr>
          <p:cNvPicPr>
            <a:picLocks noChangeAspect="1"/>
          </p:cNvPicPr>
          <p:nvPr/>
        </p:nvPicPr>
        <p:blipFill>
          <a:blip r:embed="rId3"/>
          <a:stretch>
            <a:fillRect/>
          </a:stretch>
        </p:blipFill>
        <p:spPr>
          <a:xfrm>
            <a:off x="8021053" y="187618"/>
            <a:ext cx="3866147" cy="2576425"/>
          </a:xfrm>
          <a:prstGeom prst="rect">
            <a:avLst/>
          </a:prstGeom>
        </p:spPr>
      </p:pic>
      <p:sp>
        <p:nvSpPr>
          <p:cNvPr id="5" name="Textfeld 4">
            <a:extLst>
              <a:ext uri="{FF2B5EF4-FFF2-40B4-BE49-F238E27FC236}">
                <a16:creationId xmlns:a16="http://schemas.microsoft.com/office/drawing/2014/main" id="{EE0AC73D-5A1D-13F2-7A64-5809208EF853}"/>
              </a:ext>
            </a:extLst>
          </p:cNvPr>
          <p:cNvSpPr txBox="1"/>
          <p:nvPr/>
        </p:nvSpPr>
        <p:spPr>
          <a:xfrm>
            <a:off x="11133729" y="2775723"/>
            <a:ext cx="1506941" cy="246221"/>
          </a:xfrm>
          <a:prstGeom prst="rect">
            <a:avLst/>
          </a:prstGeom>
          <a:noFill/>
        </p:spPr>
        <p:txBody>
          <a:bodyPr wrap="square" rtlCol="0">
            <a:spAutoFit/>
          </a:bodyPr>
          <a:lstStyle/>
          <a:p>
            <a:r>
              <a:rPr lang="de-AT" sz="1000">
                <a:solidFill>
                  <a:srgbClr val="3C6496"/>
                </a:solidFill>
              </a:rPr>
              <a:t>Bild: </a:t>
            </a:r>
            <a:r>
              <a:rPr lang="de-AT" sz="1000" err="1">
                <a:solidFill>
                  <a:srgbClr val="3C6496"/>
                </a:solidFill>
              </a:rPr>
              <a:t>Pixabay</a:t>
            </a:r>
            <a:endParaRPr lang="de-AT" sz="1000">
              <a:solidFill>
                <a:srgbClr val="3C6496"/>
              </a:solidFill>
            </a:endParaRPr>
          </a:p>
        </p:txBody>
      </p:sp>
    </p:spTree>
    <p:extLst>
      <p:ext uri="{BB962C8B-B14F-4D97-AF65-F5344CB8AC3E}">
        <p14:creationId xmlns:p14="http://schemas.microsoft.com/office/powerpoint/2010/main" val="367884999"/>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7F82B4-B364-04C6-D771-8BE3D768B94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7135ECEB-5482-9579-5890-687416001163}"/>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t>Emissionen in der Binnenschifffahrt</a:t>
            </a:r>
          </a:p>
        </p:txBody>
      </p:sp>
      <p:sp>
        <p:nvSpPr>
          <p:cNvPr id="3" name="Titel 2">
            <a:extLst>
              <a:ext uri="{FF2B5EF4-FFF2-40B4-BE49-F238E27FC236}">
                <a16:creationId xmlns:a16="http://schemas.microsoft.com/office/drawing/2014/main" id="{CE666CEA-D0BB-7EB2-900A-D94C176B1D41}"/>
              </a:ext>
            </a:extLst>
          </p:cNvPr>
          <p:cNvSpPr>
            <a:spLocks noGrp="1"/>
          </p:cNvSpPr>
          <p:nvPr>
            <p:ph type="title"/>
          </p:nvPr>
        </p:nvSpPr>
        <p:spPr>
          <a:xfrm>
            <a:off x="592538" y="640040"/>
            <a:ext cx="9048767" cy="792976"/>
          </a:xfrm>
        </p:spPr>
        <p:txBody>
          <a:bodyPr/>
          <a:lstStyle/>
          <a:p>
            <a:r>
              <a:rPr lang="de-AT"/>
              <a:t>Anteil der Schifffahrt an den europäischen Treibhausgasemissionen</a:t>
            </a:r>
          </a:p>
        </p:txBody>
      </p:sp>
      <p:sp>
        <p:nvSpPr>
          <p:cNvPr id="4" name="Foliennummernplatzhalter 3">
            <a:extLst>
              <a:ext uri="{FF2B5EF4-FFF2-40B4-BE49-F238E27FC236}">
                <a16:creationId xmlns:a16="http://schemas.microsoft.com/office/drawing/2014/main" id="{5A56410A-A052-79A8-D477-ECD28D3D2E8A}"/>
              </a:ext>
            </a:extLst>
          </p:cNvPr>
          <p:cNvSpPr>
            <a:spLocks noGrp="1"/>
          </p:cNvSpPr>
          <p:nvPr>
            <p:ph type="sldNum" sz="quarter" idx="12"/>
          </p:nvPr>
        </p:nvSpPr>
        <p:spPr/>
        <p:txBody>
          <a:bodyPr/>
          <a:lstStyle/>
          <a:p>
            <a:r>
              <a:rPr lang="de-AT"/>
              <a:t>Folie </a:t>
            </a:r>
            <a:fld id="{0AF89F37-6AD9-4F74-BC17-19E39A25D257}" type="slidenum">
              <a:rPr lang="de-AT" smtClean="0"/>
              <a:pPr/>
              <a:t>34</a:t>
            </a:fld>
            <a:endParaRPr lang="de-AT"/>
          </a:p>
        </p:txBody>
      </p:sp>
      <p:sp>
        <p:nvSpPr>
          <p:cNvPr id="6" name="Textfeld 5">
            <a:extLst>
              <a:ext uri="{FF2B5EF4-FFF2-40B4-BE49-F238E27FC236}">
                <a16:creationId xmlns:a16="http://schemas.microsoft.com/office/drawing/2014/main" id="{ADCD42DB-C22F-BDB9-A32B-C1FE0B3CDED7}"/>
              </a:ext>
            </a:extLst>
          </p:cNvPr>
          <p:cNvSpPr txBox="1"/>
          <p:nvPr/>
        </p:nvSpPr>
        <p:spPr>
          <a:xfrm>
            <a:off x="437851" y="2037157"/>
            <a:ext cx="5748520" cy="4154984"/>
          </a:xfrm>
          <a:prstGeom prst="rect">
            <a:avLst/>
          </a:prstGeom>
          <a:noFill/>
        </p:spPr>
        <p:txBody>
          <a:bodyPr wrap="square">
            <a:spAutoFit/>
          </a:bodyPr>
          <a:lstStyle/>
          <a:p>
            <a:pPr marL="342900" indent="-342900">
              <a:buFont typeface="Arial" panose="020B0604020202020204" pitchFamily="34" charset="0"/>
              <a:buChar char="•"/>
            </a:pPr>
            <a:r>
              <a:rPr lang="de-AT" sz="2200"/>
              <a:t>In den letzten Jahren machte der Straßenverkehr zwischen 71 und 74 % der verkehrsbedingten THG-Emissionen in der Europäischen Union (EU-27) aus, während die Emissionen aus der Schifffahrt einen Anteil von  ca. 14 % hatten. </a:t>
            </a:r>
          </a:p>
          <a:p>
            <a:pPr marL="342900" indent="-342900">
              <a:buFont typeface="Arial" panose="020B0604020202020204" pitchFamily="34" charset="0"/>
              <a:buChar char="•"/>
            </a:pPr>
            <a:r>
              <a:rPr lang="de-AT" sz="2200"/>
              <a:t>Die Emissionen der Binnenschifffahrt werden zusammen mit denen der Seeschifffahrt unter den Schifffahrtsemissionen erfasst. Die Emissionsdaten der reinen Binnenschifffahrt wird von europäischen Quellen nicht separat ausgewiesen. </a:t>
            </a:r>
          </a:p>
        </p:txBody>
      </p:sp>
      <p:pic>
        <p:nvPicPr>
          <p:cNvPr id="5" name="Grafik 4">
            <a:extLst>
              <a:ext uri="{FF2B5EF4-FFF2-40B4-BE49-F238E27FC236}">
                <a16:creationId xmlns:a16="http://schemas.microsoft.com/office/drawing/2014/main" id="{47CDE227-573C-25E3-22B6-D615093D7738}"/>
              </a:ext>
            </a:extLst>
          </p:cNvPr>
          <p:cNvPicPr>
            <a:picLocks noChangeAspect="1"/>
          </p:cNvPicPr>
          <p:nvPr/>
        </p:nvPicPr>
        <p:blipFill>
          <a:blip r:embed="rId3"/>
          <a:srcRect r="6854"/>
          <a:stretch>
            <a:fillRect/>
          </a:stretch>
        </p:blipFill>
        <p:spPr>
          <a:xfrm>
            <a:off x="6186370" y="2303275"/>
            <a:ext cx="5567780" cy="2854245"/>
          </a:xfrm>
          <a:prstGeom prst="rect">
            <a:avLst/>
          </a:prstGeom>
        </p:spPr>
      </p:pic>
      <p:sp>
        <p:nvSpPr>
          <p:cNvPr id="7" name="Textfeld 6">
            <a:extLst>
              <a:ext uri="{FF2B5EF4-FFF2-40B4-BE49-F238E27FC236}">
                <a16:creationId xmlns:a16="http://schemas.microsoft.com/office/drawing/2014/main" id="{48D6ED9F-1AAC-743F-8C77-BA58CDCF7CCD}"/>
              </a:ext>
            </a:extLst>
          </p:cNvPr>
          <p:cNvSpPr txBox="1"/>
          <p:nvPr/>
        </p:nvSpPr>
        <p:spPr>
          <a:xfrm>
            <a:off x="10070432" y="5428609"/>
            <a:ext cx="1800217" cy="246221"/>
          </a:xfrm>
          <a:prstGeom prst="rect">
            <a:avLst/>
          </a:prstGeom>
          <a:noFill/>
        </p:spPr>
        <p:txBody>
          <a:bodyPr wrap="square" rtlCol="0">
            <a:spAutoFit/>
          </a:bodyPr>
          <a:lstStyle/>
          <a:p>
            <a:r>
              <a:rPr lang="de-AT" sz="1000">
                <a:solidFill>
                  <a:srgbClr val="3C6496"/>
                </a:solidFill>
              </a:rPr>
              <a:t>Bild: Europäischer Rat (2025)</a:t>
            </a:r>
          </a:p>
        </p:txBody>
      </p:sp>
    </p:spTree>
    <p:extLst>
      <p:ext uri="{BB962C8B-B14F-4D97-AF65-F5344CB8AC3E}">
        <p14:creationId xmlns:p14="http://schemas.microsoft.com/office/powerpoint/2010/main" val="2228685639"/>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C5E8494C-9F87-3778-441E-BCBABFEC3D61}"/>
              </a:ext>
            </a:extLst>
          </p:cNvPr>
          <p:cNvSpPr>
            <a:spLocks noGrp="1"/>
          </p:cNvSpPr>
          <p:nvPr>
            <p:ph type="ftr" sz="quarter" idx="11"/>
          </p:nvPr>
        </p:nvSpPr>
        <p:spPr/>
        <p:txBody>
          <a:bodyPr/>
          <a:lstStyle/>
          <a:p>
            <a:r>
              <a:rPr lang="de-AT"/>
              <a:t>Emissionen in der Binnenschifffahrt</a:t>
            </a:r>
          </a:p>
        </p:txBody>
      </p:sp>
      <p:sp>
        <p:nvSpPr>
          <p:cNvPr id="3" name="Titel 2">
            <a:extLst>
              <a:ext uri="{FF2B5EF4-FFF2-40B4-BE49-F238E27FC236}">
                <a16:creationId xmlns:a16="http://schemas.microsoft.com/office/drawing/2014/main" id="{86456294-CFF3-3D90-EC31-E1F7D966EA2C}"/>
              </a:ext>
            </a:extLst>
          </p:cNvPr>
          <p:cNvSpPr>
            <a:spLocks noGrp="1"/>
          </p:cNvSpPr>
          <p:nvPr>
            <p:ph type="title"/>
          </p:nvPr>
        </p:nvSpPr>
        <p:spPr>
          <a:xfrm>
            <a:off x="592538" y="640040"/>
            <a:ext cx="9161062" cy="792976"/>
          </a:xfrm>
        </p:spPr>
        <p:txBody>
          <a:bodyPr/>
          <a:lstStyle/>
          <a:p>
            <a:r>
              <a:rPr lang="de-AT"/>
              <a:t>Der Unterschied zwischen den Emissionen der Binnenschifffahrt und anderen Verkehrsträgern</a:t>
            </a:r>
          </a:p>
        </p:txBody>
      </p:sp>
      <p:sp>
        <p:nvSpPr>
          <p:cNvPr id="4" name="Foliennummernplatzhalter 3">
            <a:extLst>
              <a:ext uri="{FF2B5EF4-FFF2-40B4-BE49-F238E27FC236}">
                <a16:creationId xmlns:a16="http://schemas.microsoft.com/office/drawing/2014/main" id="{E3CB6B65-6BC5-3E12-A36C-2AC8BD63BF28}"/>
              </a:ext>
            </a:extLst>
          </p:cNvPr>
          <p:cNvSpPr>
            <a:spLocks noGrp="1"/>
          </p:cNvSpPr>
          <p:nvPr>
            <p:ph type="sldNum" sz="quarter" idx="12"/>
          </p:nvPr>
        </p:nvSpPr>
        <p:spPr/>
        <p:txBody>
          <a:bodyPr/>
          <a:lstStyle/>
          <a:p>
            <a:r>
              <a:rPr lang="de-AT"/>
              <a:t>Folie </a:t>
            </a:r>
            <a:fld id="{0AF89F37-6AD9-4F74-BC17-19E39A25D257}" type="slidenum">
              <a:rPr lang="de-AT" smtClean="0"/>
              <a:pPr/>
              <a:t>35</a:t>
            </a:fld>
            <a:endParaRPr lang="de-AT"/>
          </a:p>
        </p:txBody>
      </p:sp>
      <p:sp>
        <p:nvSpPr>
          <p:cNvPr id="8" name="Textfeld 7">
            <a:extLst>
              <a:ext uri="{FF2B5EF4-FFF2-40B4-BE49-F238E27FC236}">
                <a16:creationId xmlns:a16="http://schemas.microsoft.com/office/drawing/2014/main" id="{496E9F12-53CE-67FA-EF1F-79C7F6612FD4}"/>
              </a:ext>
            </a:extLst>
          </p:cNvPr>
          <p:cNvSpPr txBox="1"/>
          <p:nvPr/>
        </p:nvSpPr>
        <p:spPr>
          <a:xfrm>
            <a:off x="8407085" y="2929314"/>
            <a:ext cx="3128209" cy="2585323"/>
          </a:xfrm>
          <a:prstGeom prst="rect">
            <a:avLst/>
          </a:prstGeom>
          <a:noFill/>
        </p:spPr>
        <p:txBody>
          <a:bodyPr wrap="square">
            <a:spAutoFit/>
          </a:bodyPr>
          <a:lstStyle/>
          <a:p>
            <a:r>
              <a:rPr lang="de-AT" sz="1800"/>
              <a:t>Obwohl Binnenschiffe im Vergleich zu Lkw geringere Treibhausgasemissionen pro Tonnenkilometer (tkm) aufweisen, werden zur Erreichung der klimapolitischen Ziele alternative Antriebstechnologien bzw. Kraftstoffe benötigt. </a:t>
            </a:r>
          </a:p>
        </p:txBody>
      </p:sp>
      <p:pic>
        <p:nvPicPr>
          <p:cNvPr id="9" name="Grafik 8">
            <a:extLst>
              <a:ext uri="{FF2B5EF4-FFF2-40B4-BE49-F238E27FC236}">
                <a16:creationId xmlns:a16="http://schemas.microsoft.com/office/drawing/2014/main" id="{1B6B8947-36D5-8E23-0C7A-777CCDDE6F89}"/>
              </a:ext>
            </a:extLst>
          </p:cNvPr>
          <p:cNvPicPr>
            <a:picLocks noChangeAspect="1"/>
          </p:cNvPicPr>
          <p:nvPr/>
        </p:nvPicPr>
        <p:blipFill>
          <a:blip r:embed="rId3"/>
          <a:srcRect t="8417"/>
          <a:stretch>
            <a:fillRect/>
          </a:stretch>
        </p:blipFill>
        <p:spPr>
          <a:xfrm>
            <a:off x="497691" y="1978645"/>
            <a:ext cx="7715867" cy="4943868"/>
          </a:xfrm>
          <a:prstGeom prst="rect">
            <a:avLst/>
          </a:prstGeom>
        </p:spPr>
      </p:pic>
      <p:sp>
        <p:nvSpPr>
          <p:cNvPr id="10" name="Textfeld 9">
            <a:extLst>
              <a:ext uri="{FF2B5EF4-FFF2-40B4-BE49-F238E27FC236}">
                <a16:creationId xmlns:a16="http://schemas.microsoft.com/office/drawing/2014/main" id="{7039325F-33D6-E8A7-F6F1-EBE3257F2879}"/>
              </a:ext>
            </a:extLst>
          </p:cNvPr>
          <p:cNvSpPr txBox="1"/>
          <p:nvPr/>
        </p:nvSpPr>
        <p:spPr>
          <a:xfrm>
            <a:off x="8213557" y="6356350"/>
            <a:ext cx="3830053" cy="400110"/>
          </a:xfrm>
          <a:prstGeom prst="rect">
            <a:avLst/>
          </a:prstGeom>
          <a:noFill/>
        </p:spPr>
        <p:txBody>
          <a:bodyPr wrap="square" rtlCol="0">
            <a:spAutoFit/>
          </a:bodyPr>
          <a:lstStyle/>
          <a:p>
            <a:r>
              <a:rPr lang="de-AT" sz="1000">
                <a:solidFill>
                  <a:srgbClr val="3C6496"/>
                </a:solidFill>
              </a:rPr>
              <a:t>Bild: </a:t>
            </a:r>
            <a:r>
              <a:rPr lang="en-US" sz="1000">
                <a:solidFill>
                  <a:srgbClr val="3C6496"/>
                </a:solidFill>
              </a:rPr>
              <a:t>© Smart Freight Centre from: GLEC Framework v3.1 edition, revised and updated (2024).</a:t>
            </a:r>
            <a:endParaRPr lang="de-AT" sz="1000">
              <a:solidFill>
                <a:srgbClr val="3C6496"/>
              </a:solidFill>
            </a:endParaRPr>
          </a:p>
        </p:txBody>
      </p:sp>
    </p:spTree>
    <p:extLst>
      <p:ext uri="{BB962C8B-B14F-4D97-AF65-F5344CB8AC3E}">
        <p14:creationId xmlns:p14="http://schemas.microsoft.com/office/powerpoint/2010/main" val="104213708"/>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417DF-1CEB-0744-C377-D2F881B062BB}"/>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E0ECB157-1DBD-614E-AC51-E5E79909658B}"/>
              </a:ext>
            </a:extLst>
          </p:cNvPr>
          <p:cNvSpPr>
            <a:spLocks noGrp="1"/>
          </p:cNvSpPr>
          <p:nvPr>
            <p:ph type="ftr" sz="quarter" idx="11"/>
          </p:nvPr>
        </p:nvSpPr>
        <p:spPr/>
        <p:txBody>
          <a:bodyPr/>
          <a:lstStyle/>
          <a:p>
            <a:r>
              <a:rPr lang="de-AT"/>
              <a:t>Emissionen in der Binnenschifffahrt</a:t>
            </a:r>
          </a:p>
        </p:txBody>
      </p:sp>
      <p:sp>
        <p:nvSpPr>
          <p:cNvPr id="3" name="Titel 2">
            <a:extLst>
              <a:ext uri="{FF2B5EF4-FFF2-40B4-BE49-F238E27FC236}">
                <a16:creationId xmlns:a16="http://schemas.microsoft.com/office/drawing/2014/main" id="{6E521321-4922-979F-4F30-6BA015AD3946}"/>
              </a:ext>
            </a:extLst>
          </p:cNvPr>
          <p:cNvSpPr>
            <a:spLocks noGrp="1"/>
          </p:cNvSpPr>
          <p:nvPr>
            <p:ph type="title"/>
          </p:nvPr>
        </p:nvSpPr>
        <p:spPr>
          <a:xfrm>
            <a:off x="592538" y="640040"/>
            <a:ext cx="9161062" cy="792976"/>
          </a:xfrm>
        </p:spPr>
        <p:txBody>
          <a:bodyPr/>
          <a:lstStyle/>
          <a:p>
            <a:r>
              <a:rPr lang="de-AT"/>
              <a:t>Herausforderungen der Emissionsreduktion</a:t>
            </a:r>
          </a:p>
        </p:txBody>
      </p:sp>
      <p:sp>
        <p:nvSpPr>
          <p:cNvPr id="4" name="Foliennummernplatzhalter 3">
            <a:extLst>
              <a:ext uri="{FF2B5EF4-FFF2-40B4-BE49-F238E27FC236}">
                <a16:creationId xmlns:a16="http://schemas.microsoft.com/office/drawing/2014/main" id="{DEEF64E4-F8C6-9A2F-1187-EF087DE1BCBD}"/>
              </a:ext>
            </a:extLst>
          </p:cNvPr>
          <p:cNvSpPr>
            <a:spLocks noGrp="1"/>
          </p:cNvSpPr>
          <p:nvPr>
            <p:ph type="sldNum" sz="quarter" idx="12"/>
          </p:nvPr>
        </p:nvSpPr>
        <p:spPr/>
        <p:txBody>
          <a:bodyPr/>
          <a:lstStyle/>
          <a:p>
            <a:r>
              <a:rPr lang="de-AT"/>
              <a:t>Folie </a:t>
            </a:r>
            <a:fld id="{0AF89F37-6AD9-4F74-BC17-19E39A25D257}" type="slidenum">
              <a:rPr lang="de-AT" smtClean="0"/>
              <a:pPr/>
              <a:t>36</a:t>
            </a:fld>
            <a:endParaRPr lang="de-AT"/>
          </a:p>
        </p:txBody>
      </p:sp>
      <p:sp>
        <p:nvSpPr>
          <p:cNvPr id="8" name="Textfeld 7">
            <a:extLst>
              <a:ext uri="{FF2B5EF4-FFF2-40B4-BE49-F238E27FC236}">
                <a16:creationId xmlns:a16="http://schemas.microsoft.com/office/drawing/2014/main" id="{671A324D-16A4-19B2-36CC-BFA930637350}"/>
              </a:ext>
            </a:extLst>
          </p:cNvPr>
          <p:cNvSpPr txBox="1"/>
          <p:nvPr/>
        </p:nvSpPr>
        <p:spPr>
          <a:xfrm>
            <a:off x="592538" y="1697414"/>
            <a:ext cx="11006924" cy="4401077"/>
          </a:xfrm>
          <a:prstGeom prst="rect">
            <a:avLst/>
          </a:prstGeom>
          <a:noFill/>
        </p:spPr>
        <p:txBody>
          <a:bodyPr wrap="square">
            <a:spAutoFit/>
          </a:bodyPr>
          <a:lstStyle/>
          <a:p>
            <a:pPr marL="285750" indent="-285750">
              <a:lnSpc>
                <a:spcPct val="110000"/>
              </a:lnSpc>
              <a:spcBef>
                <a:spcPts val="0"/>
              </a:spcBef>
              <a:spcAft>
                <a:spcPts val="600"/>
              </a:spcAft>
              <a:buFont typeface="Arial" panose="020B0604020202020204" pitchFamily="34" charset="0"/>
              <a:buChar char="•"/>
            </a:pPr>
            <a:r>
              <a:rPr lang="de-AT" sz="2200"/>
              <a:t>In der Binnenschifffahrt entstehen zunehmend </a:t>
            </a:r>
            <a:r>
              <a:rPr lang="de-AT" sz="2200">
                <a:solidFill>
                  <a:srgbClr val="3C6496"/>
                </a:solidFill>
              </a:rPr>
              <a:t>Innovationen zur Emissionsreduktion, </a:t>
            </a:r>
            <a:r>
              <a:rPr lang="de-AT" sz="2200"/>
              <a:t>jedoch bleiben diese meist </a:t>
            </a:r>
            <a:r>
              <a:rPr lang="de-AT" sz="2200">
                <a:solidFill>
                  <a:srgbClr val="3C6496"/>
                </a:solidFill>
              </a:rPr>
              <a:t>auf Pilotprojekte beschränkt.</a:t>
            </a:r>
          </a:p>
          <a:p>
            <a:pPr marL="285750" indent="-285750">
              <a:lnSpc>
                <a:spcPct val="110000"/>
              </a:lnSpc>
              <a:spcBef>
                <a:spcPts val="0"/>
              </a:spcBef>
              <a:spcAft>
                <a:spcPts val="600"/>
              </a:spcAft>
              <a:buFont typeface="Arial" panose="020B0604020202020204" pitchFamily="34" charset="0"/>
              <a:buChar char="•"/>
            </a:pPr>
            <a:r>
              <a:rPr lang="de-AT" sz="2200"/>
              <a:t>Ursachen dafür sind vielfältig: </a:t>
            </a:r>
            <a:r>
              <a:rPr lang="de-AT" sz="2200">
                <a:solidFill>
                  <a:srgbClr val="3C6496"/>
                </a:solidFill>
              </a:rPr>
              <a:t>wirtschaftliche Unsicherheiten, hoher Investitionsbedarf, technische Komplexität</a:t>
            </a:r>
            <a:r>
              <a:rPr lang="de-AT" sz="2200"/>
              <a:t> sowie </a:t>
            </a:r>
            <a:r>
              <a:rPr lang="de-AT" sz="2200">
                <a:solidFill>
                  <a:srgbClr val="3C6496"/>
                </a:solidFill>
              </a:rPr>
              <a:t>regulatorische Hürden (z.B. langwierige Genehmigungsverfahren, rechtliche Unsicherheiten).</a:t>
            </a:r>
          </a:p>
          <a:p>
            <a:pPr marL="285750" indent="-285750">
              <a:lnSpc>
                <a:spcPct val="110000"/>
              </a:lnSpc>
              <a:spcBef>
                <a:spcPts val="0"/>
              </a:spcBef>
              <a:spcAft>
                <a:spcPts val="600"/>
              </a:spcAft>
              <a:buFont typeface="Arial" panose="020B0604020202020204" pitchFamily="34" charset="0"/>
              <a:buChar char="•"/>
            </a:pPr>
            <a:r>
              <a:rPr lang="de-AT" sz="2200"/>
              <a:t>Es braucht eine </a:t>
            </a:r>
            <a:r>
              <a:rPr lang="de-AT" sz="2200">
                <a:solidFill>
                  <a:srgbClr val="3C6496"/>
                </a:solidFill>
              </a:rPr>
              <a:t>realistische und flexible Roadmap </a:t>
            </a:r>
            <a:r>
              <a:rPr lang="de-AT" sz="2200"/>
              <a:t>mit klaren politischen und wirtschaftlichen Rahmenbedingungen, sowie </a:t>
            </a:r>
            <a:r>
              <a:rPr lang="de-AT" sz="2200">
                <a:solidFill>
                  <a:srgbClr val="3C6496"/>
                </a:solidFill>
              </a:rPr>
              <a:t>Förderprogramme und finanzielle Anreize</a:t>
            </a:r>
            <a:r>
              <a:rPr lang="de-AT" sz="2200"/>
              <a:t>, um emissionsfreie Technologien wettbewerbsfähig zu machen.</a:t>
            </a:r>
          </a:p>
          <a:p>
            <a:pPr marL="285750" indent="-285750">
              <a:lnSpc>
                <a:spcPct val="110000"/>
              </a:lnSpc>
              <a:spcBef>
                <a:spcPts val="0"/>
              </a:spcBef>
              <a:spcAft>
                <a:spcPts val="600"/>
              </a:spcAft>
              <a:buFont typeface="Arial" panose="020B0604020202020204" pitchFamily="34" charset="0"/>
              <a:buChar char="•"/>
            </a:pPr>
            <a:r>
              <a:rPr lang="de-AT" sz="2200"/>
              <a:t>Da der Markt für Binnenschifffahrt relativ klein ist, sind </a:t>
            </a:r>
            <a:r>
              <a:rPr lang="de-AT" sz="2200">
                <a:solidFill>
                  <a:srgbClr val="3C6496"/>
                </a:solidFill>
              </a:rPr>
              <a:t>spezifische Innovationen oft nicht wirtschaftlich. </a:t>
            </a:r>
            <a:r>
              <a:rPr lang="de-AT" sz="2200"/>
              <a:t>Entwicklungen aus anderen Verkehrsträgern (z. B. Straße, Schiene, Küstenschifffahrt) bieten </a:t>
            </a:r>
            <a:r>
              <a:rPr lang="de-AT" sz="2200">
                <a:solidFill>
                  <a:srgbClr val="3C6496"/>
                </a:solidFill>
              </a:rPr>
              <a:t>wertvolle Erkenntnisse und technische Synergien.</a:t>
            </a:r>
          </a:p>
        </p:txBody>
      </p:sp>
    </p:spTree>
    <p:extLst>
      <p:ext uri="{BB962C8B-B14F-4D97-AF65-F5344CB8AC3E}">
        <p14:creationId xmlns:p14="http://schemas.microsoft.com/office/powerpoint/2010/main" val="1633085216"/>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A908A7D2-F1F4-C8A3-CFDA-7ABDCBA3B406}"/>
              </a:ext>
            </a:extLst>
          </p:cNvPr>
          <p:cNvSpPr>
            <a:spLocks noGrp="1"/>
          </p:cNvSpPr>
          <p:nvPr>
            <p:ph type="body" idx="1"/>
          </p:nvPr>
        </p:nvSpPr>
        <p:spPr/>
        <p:txBody>
          <a:bodyPr/>
          <a:lstStyle/>
          <a:p>
            <a:r>
              <a:rPr lang="de-AT"/>
              <a:t>5</a:t>
            </a:r>
          </a:p>
        </p:txBody>
      </p:sp>
      <p:sp>
        <p:nvSpPr>
          <p:cNvPr id="3" name="Titel 2">
            <a:extLst>
              <a:ext uri="{FF2B5EF4-FFF2-40B4-BE49-F238E27FC236}">
                <a16:creationId xmlns:a16="http://schemas.microsoft.com/office/drawing/2014/main" id="{D5E58841-D618-F123-C42A-5512F5438BD3}"/>
              </a:ext>
            </a:extLst>
          </p:cNvPr>
          <p:cNvSpPr>
            <a:spLocks noGrp="1"/>
          </p:cNvSpPr>
          <p:nvPr>
            <p:ph type="title"/>
          </p:nvPr>
        </p:nvSpPr>
        <p:spPr/>
        <p:txBody>
          <a:bodyPr/>
          <a:lstStyle/>
          <a:p>
            <a:r>
              <a:rPr lang="de-AT" sz="5500"/>
              <a:t>Politische Rahmenbedingungen</a:t>
            </a:r>
            <a:br>
              <a:rPr lang="de-AT"/>
            </a:br>
            <a:endParaRPr lang="de-AT"/>
          </a:p>
        </p:txBody>
      </p:sp>
    </p:spTree>
    <p:extLst>
      <p:ext uri="{BB962C8B-B14F-4D97-AF65-F5344CB8AC3E}">
        <p14:creationId xmlns:p14="http://schemas.microsoft.com/office/powerpoint/2010/main" val="522262376"/>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3DE94-FF51-BB08-9483-A40B6C8314F3}"/>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8DC53011-8692-F9A7-A956-B3C0B613F4BB}"/>
              </a:ext>
            </a:extLst>
          </p:cNvPr>
          <p:cNvSpPr>
            <a:spLocks noGrp="1"/>
          </p:cNvSpPr>
          <p:nvPr>
            <p:ph type="ftr" sz="quarter" idx="11"/>
          </p:nvPr>
        </p:nvSpPr>
        <p:spPr/>
        <p:txBody>
          <a:bodyPr/>
          <a:lstStyle/>
          <a:p>
            <a:r>
              <a:rPr lang="de-AT"/>
              <a:t>Politische Rahmenbedingungen</a:t>
            </a:r>
          </a:p>
        </p:txBody>
      </p:sp>
      <p:sp>
        <p:nvSpPr>
          <p:cNvPr id="3" name="Titel 2">
            <a:extLst>
              <a:ext uri="{FF2B5EF4-FFF2-40B4-BE49-F238E27FC236}">
                <a16:creationId xmlns:a16="http://schemas.microsoft.com/office/drawing/2014/main" id="{01292225-25DC-5A50-1E21-724ED630C4A5}"/>
              </a:ext>
            </a:extLst>
          </p:cNvPr>
          <p:cNvSpPr>
            <a:spLocks noGrp="1"/>
          </p:cNvSpPr>
          <p:nvPr>
            <p:ph type="title"/>
          </p:nvPr>
        </p:nvSpPr>
        <p:spPr>
          <a:xfrm>
            <a:off x="592538" y="640040"/>
            <a:ext cx="9161062" cy="792976"/>
          </a:xfrm>
        </p:spPr>
        <p:txBody>
          <a:bodyPr/>
          <a:lstStyle/>
          <a:p>
            <a:r>
              <a:rPr lang="de-AT"/>
              <a:t>Politische Rahmenbedingungen zur Klimaneutralität in der Binnenschifffahrt</a:t>
            </a:r>
          </a:p>
        </p:txBody>
      </p:sp>
      <p:sp>
        <p:nvSpPr>
          <p:cNvPr id="4" name="Foliennummernplatzhalter 3">
            <a:extLst>
              <a:ext uri="{FF2B5EF4-FFF2-40B4-BE49-F238E27FC236}">
                <a16:creationId xmlns:a16="http://schemas.microsoft.com/office/drawing/2014/main" id="{EAC93B09-A4D6-96AF-2EF7-B479F2AB4F12}"/>
              </a:ext>
            </a:extLst>
          </p:cNvPr>
          <p:cNvSpPr>
            <a:spLocks noGrp="1"/>
          </p:cNvSpPr>
          <p:nvPr>
            <p:ph type="sldNum" sz="quarter" idx="12"/>
          </p:nvPr>
        </p:nvSpPr>
        <p:spPr/>
        <p:txBody>
          <a:bodyPr/>
          <a:lstStyle/>
          <a:p>
            <a:r>
              <a:rPr lang="de-AT"/>
              <a:t>Folie </a:t>
            </a:r>
            <a:fld id="{0AF89F37-6AD9-4F74-BC17-19E39A25D257}" type="slidenum">
              <a:rPr lang="de-AT" smtClean="0"/>
              <a:pPr/>
              <a:t>38</a:t>
            </a:fld>
            <a:endParaRPr lang="de-AT"/>
          </a:p>
        </p:txBody>
      </p:sp>
      <p:graphicFrame>
        <p:nvGraphicFramePr>
          <p:cNvPr id="5" name="Inhaltsplatzhalter 3">
            <a:extLst>
              <a:ext uri="{FF2B5EF4-FFF2-40B4-BE49-F238E27FC236}">
                <a16:creationId xmlns:a16="http://schemas.microsoft.com/office/drawing/2014/main" id="{D7370571-0B33-0C96-2D8B-90AB4B56B754}"/>
              </a:ext>
            </a:extLst>
          </p:cNvPr>
          <p:cNvGraphicFramePr>
            <a:graphicFrameLocks/>
          </p:cNvGraphicFramePr>
          <p:nvPr>
            <p:extLst>
              <p:ext uri="{D42A27DB-BD31-4B8C-83A1-F6EECF244321}">
                <p14:modId xmlns:p14="http://schemas.microsoft.com/office/powerpoint/2010/main" val="954567946"/>
              </p:ext>
            </p:extLst>
          </p:nvPr>
        </p:nvGraphicFramePr>
        <p:xfrm>
          <a:off x="446567" y="1825625"/>
          <a:ext cx="11408735" cy="4956460"/>
        </p:xfrm>
        <a:graphic>
          <a:graphicData uri="http://schemas.openxmlformats.org/drawingml/2006/table">
            <a:tbl>
              <a:tblPr firstRow="1" bandRow="1">
                <a:tableStyleId>{073A0DAA-6AF3-43AB-8588-CEC1D06C72B9}</a:tableStyleId>
              </a:tblPr>
              <a:tblGrid>
                <a:gridCol w="3090717">
                  <a:extLst>
                    <a:ext uri="{9D8B030D-6E8A-4147-A177-3AD203B41FA5}">
                      <a16:colId xmlns:a16="http://schemas.microsoft.com/office/drawing/2014/main" val="3154459302"/>
                    </a:ext>
                  </a:extLst>
                </a:gridCol>
                <a:gridCol w="733927">
                  <a:extLst>
                    <a:ext uri="{9D8B030D-6E8A-4147-A177-3AD203B41FA5}">
                      <a16:colId xmlns:a16="http://schemas.microsoft.com/office/drawing/2014/main" val="1103957531"/>
                    </a:ext>
                  </a:extLst>
                </a:gridCol>
                <a:gridCol w="7584091">
                  <a:extLst>
                    <a:ext uri="{9D8B030D-6E8A-4147-A177-3AD203B41FA5}">
                      <a16:colId xmlns:a16="http://schemas.microsoft.com/office/drawing/2014/main" val="4046016711"/>
                    </a:ext>
                  </a:extLst>
                </a:gridCol>
              </a:tblGrid>
              <a:tr h="408355">
                <a:tc>
                  <a:txBody>
                    <a:bodyPr/>
                    <a:lstStyle/>
                    <a:p>
                      <a:pPr algn="ctr"/>
                      <a:r>
                        <a:rPr lang="de-DE" sz="1500"/>
                        <a:t>Dokument / Erklärung</a:t>
                      </a:r>
                      <a:endParaRPr lang="en-US" sz="1500">
                        <a:latin typeface="Didact Gothic" panose="00000500000000000000" pitchFamily="2" charset="0"/>
                      </a:endParaRPr>
                    </a:p>
                  </a:txBody>
                  <a:tcPr>
                    <a:solidFill>
                      <a:schemeClr val="accent2"/>
                    </a:solidFill>
                  </a:tcPr>
                </a:tc>
                <a:tc>
                  <a:txBody>
                    <a:bodyPr/>
                    <a:lstStyle/>
                    <a:p>
                      <a:pPr algn="ctr"/>
                      <a:r>
                        <a:rPr lang="de-DE" sz="1500"/>
                        <a:t>Range</a:t>
                      </a:r>
                      <a:endParaRPr lang="en-US" sz="1500">
                        <a:latin typeface="Didact Gothic" panose="00000500000000000000" pitchFamily="2" charset="0"/>
                      </a:endParaRPr>
                    </a:p>
                  </a:txBody>
                  <a:tcPr>
                    <a:solidFill>
                      <a:schemeClr val="accent2"/>
                    </a:solidFill>
                  </a:tcPr>
                </a:tc>
                <a:tc>
                  <a:txBody>
                    <a:bodyPr/>
                    <a:lstStyle/>
                    <a:p>
                      <a:pPr algn="ctr"/>
                      <a:r>
                        <a:rPr lang="de-DE" sz="1500"/>
                        <a:t>Ziel</a:t>
                      </a:r>
                      <a:endParaRPr lang="en-US" sz="1500">
                        <a:latin typeface="Didact Gothic" panose="00000500000000000000" pitchFamily="2" charset="0"/>
                      </a:endParaRPr>
                    </a:p>
                  </a:txBody>
                  <a:tcPr>
                    <a:solidFill>
                      <a:schemeClr val="accent2"/>
                    </a:solidFill>
                  </a:tcPr>
                </a:tc>
                <a:extLst>
                  <a:ext uri="{0D108BD9-81ED-4DB2-BD59-A6C34878D82A}">
                    <a16:rowId xmlns:a16="http://schemas.microsoft.com/office/drawing/2014/main" val="2920113701"/>
                  </a:ext>
                </a:extLst>
              </a:tr>
              <a:tr h="537015">
                <a:tc>
                  <a:txBody>
                    <a:bodyPr/>
                    <a:lstStyle/>
                    <a:p>
                      <a:pPr algn="l"/>
                      <a:r>
                        <a:rPr lang="de-AT" sz="1300" b="0">
                          <a:solidFill>
                            <a:schemeClr val="bg1"/>
                          </a:solidFill>
                          <a:latin typeface="+mn-lt"/>
                        </a:rPr>
                        <a:t>EU Green Deal</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marL="0" algn="l" defTabSz="914400" rtl="0" eaLnBrk="1" latinLnBrk="0" hangingPunct="1"/>
                      <a:r>
                        <a:rPr lang="de-AT" sz="1300" b="0" kern="1200">
                          <a:solidFill>
                            <a:schemeClr val="bg1"/>
                          </a:solidFill>
                          <a:latin typeface="+mn-lt"/>
                          <a:ea typeface="+mn-ea"/>
                          <a:cs typeface="+mn-cs"/>
                        </a:rPr>
                        <a:t>Der europäische Grüne Deal ist die Wachstumsstrategie der Europäischen Union und umfasst ein Paket politischer Initiativen, um das übergeordnete Ziel zu erreichen, bis 2050 klimaneutral zu werden. </a:t>
                      </a:r>
                    </a:p>
                  </a:txBody>
                  <a:tcPr marL="121920" marR="121920" marT="60960" marB="60960" anchor="ctr">
                    <a:solidFill>
                      <a:schemeClr val="accent1"/>
                    </a:solidFill>
                  </a:tcPr>
                </a:tc>
                <a:extLst>
                  <a:ext uri="{0D108BD9-81ED-4DB2-BD59-A6C34878D82A}">
                    <a16:rowId xmlns:a16="http://schemas.microsoft.com/office/drawing/2014/main" val="4294277307"/>
                  </a:ext>
                </a:extLst>
              </a:tr>
              <a:tr h="537015">
                <a:tc>
                  <a:txBody>
                    <a:bodyPr/>
                    <a:lstStyle/>
                    <a:p>
                      <a:pPr algn="l"/>
                      <a:r>
                        <a:rPr lang="en-US" sz="1300" b="0" kern="1200">
                          <a:solidFill>
                            <a:schemeClr val="bg1"/>
                          </a:solidFill>
                          <a:latin typeface="+mn-lt"/>
                          <a:ea typeface="+mn-ea"/>
                          <a:cs typeface="+mn-cs"/>
                        </a:rPr>
                        <a:t>Fit for 55</a:t>
                      </a:r>
                    </a:p>
                  </a:txBody>
                  <a:tcPr marL="121920" marR="121920" marT="60960" marB="60960" anchor="ctr">
                    <a:solidFill>
                      <a:schemeClr val="accent4"/>
                    </a:solidFill>
                  </a:tcPr>
                </a:tc>
                <a:tc>
                  <a:txBody>
                    <a:bodyPr/>
                    <a:lstStyle/>
                    <a:p>
                      <a:pPr marL="0" algn="l" defTabSz="914400" rtl="0" eaLnBrk="1" latinLnBrk="0" hangingPunct="1"/>
                      <a:r>
                        <a:rPr kumimoji="0" lang="de-AT" sz="1300" b="0" u="none" strike="noStrike" kern="1200" cap="none" spc="0" normalizeH="0" baseline="0">
                          <a:ln>
                            <a:noFill/>
                          </a:ln>
                          <a:solidFill>
                            <a:schemeClr val="bg1"/>
                          </a:solidFill>
                          <a:effectLst/>
                          <a:uLnTx/>
                          <a:uFillTx/>
                          <a:latin typeface="+mn-lt"/>
                          <a:ea typeface="+mn-ea"/>
                          <a:cs typeface="+mn-cs"/>
                        </a:rPr>
                        <a:t>EU-27</a:t>
                      </a:r>
                    </a:p>
                  </a:txBody>
                  <a:tcPr marL="121920" marR="121920" marT="60960" marB="60960" anchor="ctr">
                    <a:solidFill>
                      <a:schemeClr val="accent4"/>
                    </a:solidFill>
                  </a:tcPr>
                </a:tc>
                <a:tc>
                  <a:txBody>
                    <a:bodyPr/>
                    <a:lstStyle/>
                    <a:p>
                      <a:pPr marL="0" algn="l" defTabSz="914400" rtl="0" eaLnBrk="1" latinLnBrk="0" hangingPunct="1"/>
                      <a:r>
                        <a:rPr lang="de-AT" sz="1300" b="0" kern="1200">
                          <a:solidFill>
                            <a:schemeClr val="bg1"/>
                          </a:solidFill>
                          <a:latin typeface="+mn-lt"/>
                          <a:ea typeface="+mn-ea"/>
                          <a:cs typeface="+mn-cs"/>
                        </a:rPr>
                        <a:t>Das Paket „Fit für 55“ umfasst eine Reihe von Rechtsvorschriften, die darauf abzielen, die Treibhausgasemissionen der EU bis 2030 um mindestens 55 % zu senken und die EU bis 2050 klimaneutral zu machen. </a:t>
                      </a:r>
                    </a:p>
                  </a:txBody>
                  <a:tcPr marL="121920" marR="121920" marT="60960" marB="60960" anchor="ctr">
                    <a:solidFill>
                      <a:schemeClr val="accent4"/>
                    </a:solidFill>
                  </a:tcPr>
                </a:tc>
                <a:extLst>
                  <a:ext uri="{0D108BD9-81ED-4DB2-BD59-A6C34878D82A}">
                    <a16:rowId xmlns:a16="http://schemas.microsoft.com/office/drawing/2014/main" val="1468100881"/>
                  </a:ext>
                </a:extLst>
              </a:tr>
              <a:tr h="738395">
                <a:tc>
                  <a:txBody>
                    <a:bodyPr/>
                    <a:lstStyle/>
                    <a:p>
                      <a:pPr algn="l"/>
                      <a:r>
                        <a:rPr lang="en-US" sz="1300" b="0">
                          <a:solidFill>
                            <a:schemeClr val="bg1"/>
                          </a:solidFill>
                          <a:latin typeface="+mn-lt"/>
                        </a:rPr>
                        <a:t>Sustainable and Smart Mobility Strategy (COM(2020) 789 final)</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marL="0" algn="l" defTabSz="914400" rtl="0" eaLnBrk="1" latinLnBrk="0" hangingPunct="1"/>
                      <a:r>
                        <a:rPr lang="de-AT" sz="1300" b="0" kern="1200">
                          <a:solidFill>
                            <a:schemeClr val="bg1"/>
                          </a:solidFill>
                          <a:latin typeface="+mn-lt"/>
                          <a:ea typeface="+mn-ea"/>
                          <a:cs typeface="+mn-cs"/>
                        </a:rPr>
                        <a:t>Diese Strategie zusammen mit einem Aktionsplan mit 82 Initiativen bildet die Grundlage dafür, wie das EU-Verkehrssystem seinen ökologischen und digitalen Wandel erreichen und widerstandsfähiger gegen künftige Krisen werden soll. </a:t>
                      </a:r>
                    </a:p>
                  </a:txBody>
                  <a:tcPr marL="121920" marR="121920" marT="60960" marB="60960" anchor="ctr">
                    <a:solidFill>
                      <a:schemeClr val="accent1"/>
                    </a:solidFill>
                  </a:tcPr>
                </a:tc>
                <a:extLst>
                  <a:ext uri="{0D108BD9-81ED-4DB2-BD59-A6C34878D82A}">
                    <a16:rowId xmlns:a16="http://schemas.microsoft.com/office/drawing/2014/main" val="1892597900"/>
                  </a:ext>
                </a:extLst>
              </a:tr>
              <a:tr h="537015">
                <a:tc>
                  <a:txBody>
                    <a:bodyPr/>
                    <a:lstStyle/>
                    <a:p>
                      <a:pPr algn="l"/>
                      <a:r>
                        <a:rPr lang="de-AT" sz="1300" b="0">
                          <a:solidFill>
                            <a:schemeClr val="bg1"/>
                          </a:solidFill>
                          <a:latin typeface="+mn-lt"/>
                        </a:rPr>
                        <a:t>NAIADES III Action Programme (2021-2027)</a:t>
                      </a:r>
                    </a:p>
                  </a:txBody>
                  <a:tcPr marL="121920" marR="121920" marT="60960" marB="60960" anchor="ctr">
                    <a:solidFill>
                      <a:schemeClr val="accent4"/>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4"/>
                    </a:solidFill>
                  </a:tcPr>
                </a:tc>
                <a:tc>
                  <a:txBody>
                    <a:bodyPr/>
                    <a:lstStyle/>
                    <a:p>
                      <a:pPr algn="l"/>
                      <a:r>
                        <a:rPr lang="de-AT" sz="1300" b="0">
                          <a:solidFill>
                            <a:schemeClr val="bg1"/>
                          </a:solidFill>
                          <a:latin typeface="+mn-lt"/>
                        </a:rPr>
                        <a:t>35 Punkte Aktionsplan mit dem Kernziel mehr Fracht über Europas Flüsse und Kanäle zu verlagern und den Übergang zu emissionsfreien Binnenschiffen bis 2050 zu erleichtern</a:t>
                      </a:r>
                    </a:p>
                  </a:txBody>
                  <a:tcPr marL="121920" marR="121920" marT="60960" marB="60960" anchor="ctr">
                    <a:solidFill>
                      <a:schemeClr val="accent4"/>
                    </a:solidFill>
                  </a:tcPr>
                </a:tc>
                <a:extLst>
                  <a:ext uri="{0D108BD9-81ED-4DB2-BD59-A6C34878D82A}">
                    <a16:rowId xmlns:a16="http://schemas.microsoft.com/office/drawing/2014/main" val="2849516824"/>
                  </a:ext>
                </a:extLst>
              </a:tr>
              <a:tr h="537015">
                <a:tc>
                  <a:txBody>
                    <a:bodyPr/>
                    <a:lstStyle/>
                    <a:p>
                      <a:pPr algn="l"/>
                      <a:r>
                        <a:rPr lang="de-AT" sz="1300" b="0">
                          <a:solidFill>
                            <a:schemeClr val="bg1"/>
                          </a:solidFill>
                          <a:latin typeface="+mn-lt"/>
                        </a:rPr>
                        <a:t>Platina4Action</a:t>
                      </a:r>
                    </a:p>
                  </a:txBody>
                  <a:tcPr marL="121920" marR="121920" marT="60960" marB="60960" anchor="ctr">
                    <a:solidFill>
                      <a:schemeClr val="accent1"/>
                    </a:solidFill>
                  </a:tcPr>
                </a:tc>
                <a:tc>
                  <a:txBody>
                    <a:bodyPr/>
                    <a:lstStyle/>
                    <a:p>
                      <a:pPr algn="l"/>
                      <a:r>
                        <a:rPr kumimoji="0" lang="en-US" sz="1300" b="0" u="none" strike="noStrike" kern="1200" cap="none" spc="0" normalizeH="0" baseline="0" noProof="0">
                          <a:ln>
                            <a:noFill/>
                          </a:ln>
                          <a:solidFill>
                            <a:schemeClr val="bg1"/>
                          </a:solidFill>
                          <a:effectLst/>
                          <a:uLnTx/>
                          <a:uFillTx/>
                          <a:latin typeface="+mn-lt"/>
                        </a:rPr>
                        <a:t>EU-27</a:t>
                      </a:r>
                      <a:endParaRPr lang="de-AT" sz="1300" b="0">
                        <a:solidFill>
                          <a:schemeClr val="bg1"/>
                        </a:solidFill>
                        <a:latin typeface="+mn-lt"/>
                      </a:endParaRPr>
                    </a:p>
                  </a:txBody>
                  <a:tcPr marL="121920" marR="121920" marT="60960" marB="60960" anchor="ctr">
                    <a:solidFill>
                      <a:schemeClr val="accent1"/>
                    </a:solidFill>
                  </a:tcPr>
                </a:tc>
                <a:tc>
                  <a:txBody>
                    <a:bodyPr/>
                    <a:lstStyle/>
                    <a:p>
                      <a:pPr algn="l"/>
                      <a:r>
                        <a:rPr lang="de-AT" sz="1300" b="0">
                          <a:solidFill>
                            <a:schemeClr val="bg1"/>
                          </a:solidFill>
                          <a:latin typeface="+mn-lt"/>
                        </a:rPr>
                        <a:t>Soll den Binnenschiffsverkehr in Europa durch gezielte Koordinierung- und Unterstützungsmaßnahmen fördern, Platina4Action Konsortium soll helfen den NAIADES III-Aktionsplan umzusetzen </a:t>
                      </a:r>
                    </a:p>
                  </a:txBody>
                  <a:tcPr marL="121920" marR="121920" marT="60960" marB="60960" anchor="ctr">
                    <a:solidFill>
                      <a:schemeClr val="accent1"/>
                    </a:solidFill>
                  </a:tcPr>
                </a:tc>
                <a:extLst>
                  <a:ext uri="{0D108BD9-81ED-4DB2-BD59-A6C34878D82A}">
                    <a16:rowId xmlns:a16="http://schemas.microsoft.com/office/drawing/2014/main" val="2804057845"/>
                  </a:ext>
                </a:extLst>
              </a:tr>
              <a:tr h="408355">
                <a:tc>
                  <a:txBody>
                    <a:bodyPr/>
                    <a:lstStyle/>
                    <a:p>
                      <a:pPr algn="l"/>
                      <a:r>
                        <a:rPr lang="en-US" sz="1300" b="0">
                          <a:solidFill>
                            <a:schemeClr val="bg1"/>
                          </a:solidFill>
                          <a:latin typeface="+mn-lt"/>
                        </a:rPr>
                        <a:t>Masterplan </a:t>
                      </a:r>
                      <a:r>
                        <a:rPr lang="en-US" sz="1300" b="0" err="1">
                          <a:solidFill>
                            <a:schemeClr val="bg1"/>
                          </a:solidFill>
                          <a:latin typeface="+mn-lt"/>
                        </a:rPr>
                        <a:t>Güterverkehr</a:t>
                      </a:r>
                      <a:endParaRPr lang="en-US" sz="1300" b="0">
                        <a:solidFill>
                          <a:schemeClr val="bg1"/>
                        </a:solidFill>
                        <a:latin typeface="+mn-lt"/>
                      </a:endParaRPr>
                    </a:p>
                  </a:txBody>
                  <a:tcPr anchor="ctr">
                    <a:solidFill>
                      <a:schemeClr val="accent4"/>
                    </a:solidFill>
                  </a:tcPr>
                </a:tc>
                <a:tc>
                  <a:txBody>
                    <a:bodyPr/>
                    <a:lstStyle/>
                    <a:p>
                      <a:pPr algn="l"/>
                      <a:r>
                        <a:rPr lang="en-US" sz="1300" b="0">
                          <a:solidFill>
                            <a:schemeClr val="bg1"/>
                          </a:solidFill>
                          <a:latin typeface="+mn-lt"/>
                        </a:rPr>
                        <a:t>AT</a:t>
                      </a:r>
                    </a:p>
                  </a:txBody>
                  <a:tcPr anchor="ctr">
                    <a:solidFill>
                      <a:schemeClr val="accent4"/>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AT" sz="1300" b="0">
                          <a:solidFill>
                            <a:schemeClr val="bg1"/>
                          </a:solidFill>
                          <a:latin typeface="+mn-lt"/>
                        </a:rPr>
                        <a:t>liefert konkrete Ziele und Maßnahmen für einen klimaneutralen Güterverkehr in Österreich</a:t>
                      </a:r>
                      <a:endParaRPr lang="en-US" sz="1300" b="0">
                        <a:solidFill>
                          <a:schemeClr val="bg1"/>
                        </a:solidFill>
                        <a:latin typeface="+mn-lt"/>
                      </a:endParaRPr>
                    </a:p>
                  </a:txBody>
                  <a:tcPr anchor="ctr">
                    <a:solidFill>
                      <a:schemeClr val="accent4"/>
                    </a:solidFill>
                  </a:tcPr>
                </a:tc>
                <a:extLst>
                  <a:ext uri="{0D108BD9-81ED-4DB2-BD59-A6C34878D82A}">
                    <a16:rowId xmlns:a16="http://schemas.microsoft.com/office/drawing/2014/main" val="1670401812"/>
                  </a:ext>
                </a:extLst>
              </a:tr>
              <a:tr h="537015">
                <a:tc>
                  <a:txBody>
                    <a:bodyPr/>
                    <a:lstStyle/>
                    <a:p>
                      <a:pPr algn="l"/>
                      <a:r>
                        <a:rPr lang="de-AT" sz="1300" b="0">
                          <a:solidFill>
                            <a:schemeClr val="bg1"/>
                          </a:solidFill>
                          <a:latin typeface="+mn-lt"/>
                        </a:rPr>
                        <a:t>Aktionsprogramm Donau 2030</a:t>
                      </a:r>
                    </a:p>
                  </a:txBody>
                  <a:tcPr marL="121920" marR="121920" marT="60960" marB="60960" anchor="ctr">
                    <a:solidFill>
                      <a:schemeClr val="accent1"/>
                    </a:solidFill>
                  </a:tcPr>
                </a:tc>
                <a:tc>
                  <a:txBody>
                    <a:bodyPr/>
                    <a:lstStyle/>
                    <a:p>
                      <a:pPr algn="l"/>
                      <a:r>
                        <a:rPr lang="en-US" sz="1300" b="0">
                          <a:solidFill>
                            <a:schemeClr val="bg1"/>
                          </a:solidFill>
                          <a:latin typeface="+mn-lt"/>
                        </a:rPr>
                        <a:t>AT</a:t>
                      </a:r>
                    </a:p>
                  </a:txBody>
                  <a:tcPr anchor="ctr">
                    <a:solidFill>
                      <a:schemeClr val="accent1"/>
                    </a:solidFill>
                  </a:tcPr>
                </a:tc>
                <a:tc>
                  <a:txBody>
                    <a:bodyPr/>
                    <a:lstStyle/>
                    <a:p>
                      <a:pPr algn="l"/>
                      <a:r>
                        <a:rPr lang="de-AT" sz="1300" b="0">
                          <a:solidFill>
                            <a:schemeClr val="bg1"/>
                          </a:solidFill>
                          <a:latin typeface="+mn-lt"/>
                        </a:rPr>
                        <a:t>Ist eine Umsetzungsstrategie des Mobilitätsmasterplan 2030 sowie des Masterplan Güterverkehr 2030 im Bereich Donauschifffahrt</a:t>
                      </a:r>
                    </a:p>
                  </a:txBody>
                  <a:tcPr marL="121920" marR="121920" marT="60960" marB="60960" anchor="ctr">
                    <a:solidFill>
                      <a:schemeClr val="accent1"/>
                    </a:solidFill>
                  </a:tcPr>
                </a:tc>
                <a:extLst>
                  <a:ext uri="{0D108BD9-81ED-4DB2-BD59-A6C34878D82A}">
                    <a16:rowId xmlns:a16="http://schemas.microsoft.com/office/drawing/2014/main" val="3172526066"/>
                  </a:ext>
                </a:extLst>
              </a:tr>
              <a:tr h="537015">
                <a:tc>
                  <a:txBody>
                    <a:bodyPr/>
                    <a:lstStyle/>
                    <a:p>
                      <a:pPr algn="l"/>
                      <a:r>
                        <a:rPr lang="de-AT" sz="1300" b="0" kern="1200">
                          <a:solidFill>
                            <a:schemeClr val="bg1"/>
                          </a:solidFill>
                          <a:latin typeface="+mn-lt"/>
                          <a:ea typeface="+mn-ea"/>
                          <a:cs typeface="+mn-cs"/>
                        </a:rPr>
                        <a:t>Förderprogramm</a:t>
                      </a:r>
                      <a:r>
                        <a:rPr lang="de-AT" sz="1300" b="0">
                          <a:solidFill>
                            <a:schemeClr val="bg1"/>
                          </a:solidFill>
                          <a:latin typeface="+mn-lt"/>
                        </a:rPr>
                        <a:t> klima- und umweltfreundliche Schifffahrt 2022-2026</a:t>
                      </a:r>
                    </a:p>
                  </a:txBody>
                  <a:tcPr marL="121920" marR="121920" marT="60960" marB="60960" anchor="ctr">
                    <a:solidFill>
                      <a:schemeClr val="accent4"/>
                    </a:solidFill>
                  </a:tcPr>
                </a:tc>
                <a:tc>
                  <a:txBody>
                    <a:bodyPr/>
                    <a:lstStyle/>
                    <a:p>
                      <a:pPr algn="l"/>
                      <a:r>
                        <a:rPr lang="en-US" sz="1300" b="0">
                          <a:solidFill>
                            <a:schemeClr val="bg1"/>
                          </a:solidFill>
                          <a:latin typeface="+mn-lt"/>
                        </a:rPr>
                        <a:t>AT</a:t>
                      </a:r>
                    </a:p>
                  </a:txBody>
                  <a:tcPr anchor="ctr">
                    <a:solidFill>
                      <a:schemeClr val="accent4"/>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de-AT" sz="1300" b="0" kern="0">
                          <a:solidFill>
                            <a:schemeClr val="bg1"/>
                          </a:solidFill>
                          <a:effectLst/>
                          <a:latin typeface="+mn-lt"/>
                          <a:ea typeface="Times New Roman" panose="02020603050405020304" pitchFamily="18" charset="0"/>
                          <a:cs typeface="Times New Roman" panose="02020603050405020304" pitchFamily="18" charset="0"/>
                        </a:rPr>
                        <a:t>soll ein finanzieller Anreiz sein, durch Effizienzsteigerungen und Adaptionen der Flotte die Wettbewerbsfähigkeit der Binnenschifffahrt zu steigern</a:t>
                      </a:r>
                      <a:endParaRPr lang="en-US" sz="1300" b="0">
                        <a:solidFill>
                          <a:schemeClr val="bg1"/>
                        </a:solidFill>
                        <a:latin typeface="+mn-lt"/>
                      </a:endParaRPr>
                    </a:p>
                  </a:txBody>
                  <a:tcPr anchor="ctr">
                    <a:solidFill>
                      <a:schemeClr val="accent4"/>
                    </a:solidFill>
                  </a:tcPr>
                </a:tc>
                <a:extLst>
                  <a:ext uri="{0D108BD9-81ED-4DB2-BD59-A6C34878D82A}">
                    <a16:rowId xmlns:a16="http://schemas.microsoft.com/office/drawing/2014/main" val="492924840"/>
                  </a:ext>
                </a:extLst>
              </a:tr>
            </a:tbl>
          </a:graphicData>
        </a:graphic>
      </p:graphicFrame>
    </p:spTree>
    <p:extLst>
      <p:ext uri="{BB962C8B-B14F-4D97-AF65-F5344CB8AC3E}">
        <p14:creationId xmlns:p14="http://schemas.microsoft.com/office/powerpoint/2010/main" val="1685712857"/>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46879A-84E7-A3F6-6C30-699303944051}"/>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7202D2B-9C40-2D09-DDA4-F6C278AC312B}"/>
              </a:ext>
            </a:extLst>
          </p:cNvPr>
          <p:cNvSpPr>
            <a:spLocks noGrp="1"/>
          </p:cNvSpPr>
          <p:nvPr>
            <p:ph type="ftr" sz="quarter" idx="11"/>
          </p:nvPr>
        </p:nvSpPr>
        <p:spPr/>
        <p:txBody>
          <a:bodyPr/>
          <a:lstStyle/>
          <a:p>
            <a:r>
              <a:rPr lang="de-AT"/>
              <a:t>Politische Rahmenbedingungen</a:t>
            </a:r>
          </a:p>
        </p:txBody>
      </p:sp>
      <p:sp>
        <p:nvSpPr>
          <p:cNvPr id="4" name="Foliennummernplatzhalter 3">
            <a:extLst>
              <a:ext uri="{FF2B5EF4-FFF2-40B4-BE49-F238E27FC236}">
                <a16:creationId xmlns:a16="http://schemas.microsoft.com/office/drawing/2014/main" id="{D7F35DF3-718D-A8B7-43A5-E2BA9B7E692F}"/>
              </a:ext>
            </a:extLst>
          </p:cNvPr>
          <p:cNvSpPr>
            <a:spLocks noGrp="1"/>
          </p:cNvSpPr>
          <p:nvPr>
            <p:ph type="sldNum" sz="quarter" idx="12"/>
          </p:nvPr>
        </p:nvSpPr>
        <p:spPr/>
        <p:txBody>
          <a:bodyPr/>
          <a:lstStyle/>
          <a:p>
            <a:r>
              <a:rPr lang="de-AT"/>
              <a:t>Folie </a:t>
            </a:r>
            <a:fld id="{0AF89F37-6AD9-4F74-BC17-19E39A25D257}" type="slidenum">
              <a:rPr lang="de-AT" smtClean="0"/>
              <a:pPr/>
              <a:t>39</a:t>
            </a:fld>
            <a:endParaRPr lang="de-AT"/>
          </a:p>
        </p:txBody>
      </p:sp>
      <p:graphicFrame>
        <p:nvGraphicFramePr>
          <p:cNvPr id="6" name="Table 4">
            <a:extLst>
              <a:ext uri="{FF2B5EF4-FFF2-40B4-BE49-F238E27FC236}">
                <a16:creationId xmlns:a16="http://schemas.microsoft.com/office/drawing/2014/main" id="{72B42BDD-43A5-2BA1-927C-767081382142}"/>
              </a:ext>
            </a:extLst>
          </p:cNvPr>
          <p:cNvGraphicFramePr>
            <a:graphicFrameLocks noGrp="1"/>
          </p:cNvGraphicFramePr>
          <p:nvPr>
            <p:extLst>
              <p:ext uri="{D42A27DB-BD31-4B8C-83A1-F6EECF244321}">
                <p14:modId xmlns:p14="http://schemas.microsoft.com/office/powerpoint/2010/main" val="656590524"/>
              </p:ext>
            </p:extLst>
          </p:nvPr>
        </p:nvGraphicFramePr>
        <p:xfrm>
          <a:off x="358662" y="787037"/>
          <a:ext cx="10302240" cy="1130493"/>
        </p:xfrm>
        <a:graphic>
          <a:graphicData uri="http://schemas.openxmlformats.org/drawingml/2006/table">
            <a:tbl>
              <a:tblPr firstRow="1" bandRow="1">
                <a:tableStyleId>{3B4B98B0-60AC-42C2-AFA5-B58CD77FA1E5}</a:tableStyleId>
              </a:tblPr>
              <a:tblGrid>
                <a:gridCol w="3193776">
                  <a:extLst>
                    <a:ext uri="{9D8B030D-6E8A-4147-A177-3AD203B41FA5}">
                      <a16:colId xmlns:a16="http://schemas.microsoft.com/office/drawing/2014/main" val="3204215524"/>
                    </a:ext>
                  </a:extLst>
                </a:gridCol>
                <a:gridCol w="743451">
                  <a:extLst>
                    <a:ext uri="{9D8B030D-6E8A-4147-A177-3AD203B41FA5}">
                      <a16:colId xmlns:a16="http://schemas.microsoft.com/office/drawing/2014/main" val="250726191"/>
                    </a:ext>
                  </a:extLst>
                </a:gridCol>
                <a:gridCol w="6365013">
                  <a:extLst>
                    <a:ext uri="{9D8B030D-6E8A-4147-A177-3AD203B41FA5}">
                      <a16:colId xmlns:a16="http://schemas.microsoft.com/office/drawing/2014/main" val="271376252"/>
                    </a:ext>
                  </a:extLst>
                </a:gridCol>
              </a:tblGrid>
              <a:tr h="368493">
                <a:tc>
                  <a:txBody>
                    <a:bodyPr/>
                    <a:lstStyle/>
                    <a:p>
                      <a:pPr algn="ctr"/>
                      <a:r>
                        <a:rPr lang="de-DE" sz="1500">
                          <a:latin typeface="+mj-lt"/>
                        </a:rPr>
                        <a:t>Dokument / Erklärung</a:t>
                      </a:r>
                      <a:endParaRPr lang="en-US" sz="1500">
                        <a:latin typeface="+mj-lt"/>
                      </a:endParaRPr>
                    </a:p>
                  </a:txBody>
                  <a:tcPr/>
                </a:tc>
                <a:tc>
                  <a:txBody>
                    <a:bodyPr/>
                    <a:lstStyle/>
                    <a:p>
                      <a:pPr algn="ctr"/>
                      <a:r>
                        <a:rPr lang="de-DE" sz="1500">
                          <a:latin typeface="+mj-lt"/>
                        </a:rPr>
                        <a:t>Range</a:t>
                      </a:r>
                      <a:endParaRPr lang="en-US" sz="1500">
                        <a:latin typeface="+mj-lt"/>
                      </a:endParaRPr>
                    </a:p>
                  </a:txBody>
                  <a:tcPr/>
                </a:tc>
                <a:tc>
                  <a:txBody>
                    <a:bodyPr/>
                    <a:lstStyle/>
                    <a:p>
                      <a:pPr algn="ctr"/>
                      <a:r>
                        <a:rPr lang="de-DE" sz="1500">
                          <a:latin typeface="+mj-lt"/>
                        </a:rPr>
                        <a:t>Ziel</a:t>
                      </a:r>
                      <a:endParaRPr lang="en-US" sz="1500">
                        <a:latin typeface="+mj-lt"/>
                      </a:endParaRPr>
                    </a:p>
                  </a:txBody>
                  <a:tcPr/>
                </a:tc>
                <a:extLst>
                  <a:ext uri="{0D108BD9-81ED-4DB2-BD59-A6C34878D82A}">
                    <a16:rowId xmlns:a16="http://schemas.microsoft.com/office/drawing/2014/main" val="3646815286"/>
                  </a:ext>
                </a:extLst>
              </a:tr>
              <a:tr h="548640">
                <a:tc>
                  <a:txBody>
                    <a:bodyPr/>
                    <a:lstStyle/>
                    <a:p>
                      <a:pPr algn="l"/>
                      <a:r>
                        <a:rPr lang="de-AT" sz="1400" b="1">
                          <a:solidFill>
                            <a:schemeClr val="bg1"/>
                          </a:solidFill>
                          <a:latin typeface="+mj-lt"/>
                        </a:rPr>
                        <a:t>NAIADES III Action Programme (2021-2027)</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kumimoji="0" lang="en-US" sz="1400" b="0" i="0" u="none" strike="noStrike" kern="1200" cap="none" spc="0" normalizeH="0" baseline="0" noProof="0">
                          <a:ln>
                            <a:noFill/>
                          </a:ln>
                          <a:solidFill>
                            <a:schemeClr val="bg1"/>
                          </a:solidFill>
                          <a:effectLst/>
                          <a:uLnTx/>
                          <a:uFillTx/>
                          <a:latin typeface="+mj-lt"/>
                          <a:ea typeface="+mn-ea"/>
                          <a:cs typeface="+mn-cs"/>
                        </a:rPr>
                        <a:t>EU-27</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lang="de-AT" sz="1400">
                          <a:solidFill>
                            <a:schemeClr val="bg1"/>
                          </a:solidFill>
                          <a:latin typeface="+mj-lt"/>
                        </a:rPr>
                        <a:t>35 Punkte Aktionsplan mit dem Kernziel mehr Fracht über Europas Flüsse und Kanäle zu verlagern und den Übergang zu emissionsfreien Binnenschiffen bis 2050 zu erleichtern</a:t>
                      </a:r>
                    </a:p>
                  </a:txBody>
                  <a:tcPr marL="121920" marR="121920" marT="60960" marB="60960" anchor="ctr">
                    <a:solidFill>
                      <a:schemeClr val="accent1"/>
                    </a:solidFill>
                  </a:tcPr>
                </a:tc>
                <a:extLst>
                  <a:ext uri="{0D108BD9-81ED-4DB2-BD59-A6C34878D82A}">
                    <a16:rowId xmlns:a16="http://schemas.microsoft.com/office/drawing/2014/main" val="3643946555"/>
                  </a:ext>
                </a:extLst>
              </a:tr>
            </a:tbl>
          </a:graphicData>
        </a:graphic>
      </p:graphicFrame>
      <p:pic>
        <p:nvPicPr>
          <p:cNvPr id="9" name="Grafik 8">
            <a:extLst>
              <a:ext uri="{FF2B5EF4-FFF2-40B4-BE49-F238E27FC236}">
                <a16:creationId xmlns:a16="http://schemas.microsoft.com/office/drawing/2014/main" id="{CC42F69A-844C-C76A-6A3D-55E6D1843858}"/>
              </a:ext>
            </a:extLst>
          </p:cNvPr>
          <p:cNvPicPr>
            <a:picLocks noChangeAspect="1"/>
          </p:cNvPicPr>
          <p:nvPr/>
        </p:nvPicPr>
        <p:blipFill>
          <a:blip r:embed="rId3"/>
          <a:stretch>
            <a:fillRect/>
          </a:stretch>
        </p:blipFill>
        <p:spPr>
          <a:xfrm>
            <a:off x="2265268" y="2094304"/>
            <a:ext cx="7661464" cy="4533338"/>
          </a:xfrm>
          <a:prstGeom prst="rect">
            <a:avLst/>
          </a:prstGeom>
        </p:spPr>
      </p:pic>
      <p:sp>
        <p:nvSpPr>
          <p:cNvPr id="5" name="Textfeld 4">
            <a:extLst>
              <a:ext uri="{FF2B5EF4-FFF2-40B4-BE49-F238E27FC236}">
                <a16:creationId xmlns:a16="http://schemas.microsoft.com/office/drawing/2014/main" id="{DE6E694E-1492-BE3D-99BD-C58C3929E551}"/>
              </a:ext>
            </a:extLst>
          </p:cNvPr>
          <p:cNvSpPr txBox="1"/>
          <p:nvPr/>
        </p:nvSpPr>
        <p:spPr>
          <a:xfrm>
            <a:off x="10049376" y="6415801"/>
            <a:ext cx="1789698" cy="246221"/>
          </a:xfrm>
          <a:prstGeom prst="rect">
            <a:avLst/>
          </a:prstGeom>
          <a:noFill/>
        </p:spPr>
        <p:txBody>
          <a:bodyPr wrap="square">
            <a:spAutoFit/>
          </a:bodyPr>
          <a:lstStyle/>
          <a:p>
            <a:r>
              <a:rPr lang="de-AT" sz="1000">
                <a:solidFill>
                  <a:srgbClr val="3C6496"/>
                </a:solidFill>
              </a:rPr>
              <a:t>Bild: </a:t>
            </a:r>
            <a:r>
              <a:rPr lang="en-US" sz="1000">
                <a:solidFill>
                  <a:srgbClr val="3C6496"/>
                </a:solidFill>
              </a:rPr>
              <a:t>Hugues Van </a:t>
            </a:r>
            <a:r>
              <a:rPr lang="en-US" sz="1000" err="1">
                <a:solidFill>
                  <a:srgbClr val="3C6496"/>
                </a:solidFill>
              </a:rPr>
              <a:t>Honacker</a:t>
            </a:r>
            <a:endParaRPr lang="de-AT" sz="1000">
              <a:solidFill>
                <a:srgbClr val="3C6496"/>
              </a:solidFill>
            </a:endParaRPr>
          </a:p>
        </p:txBody>
      </p:sp>
    </p:spTree>
    <p:extLst>
      <p:ext uri="{BB962C8B-B14F-4D97-AF65-F5344CB8AC3E}">
        <p14:creationId xmlns:p14="http://schemas.microsoft.com/office/powerpoint/2010/main" val="3406442575"/>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569D3F-E322-3A42-D444-2DE53B94627E}"/>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6998AE06-7C3D-5DB2-7829-28C3BCD6C333}"/>
              </a:ext>
            </a:extLst>
          </p:cNvPr>
          <p:cNvSpPr>
            <a:spLocks noGrp="1"/>
          </p:cNvSpPr>
          <p:nvPr>
            <p:ph type="ftr" sz="quarter" idx="11"/>
          </p:nvPr>
        </p:nvSpPr>
        <p:spPr/>
        <p:txBody>
          <a:bodyPr/>
          <a:lstStyle/>
          <a:p>
            <a:r>
              <a:rPr lang="de-AT"/>
              <a:t>Politische Rahmenbedingungen</a:t>
            </a:r>
          </a:p>
        </p:txBody>
      </p:sp>
      <p:sp>
        <p:nvSpPr>
          <p:cNvPr id="4" name="Foliennummernplatzhalter 3">
            <a:extLst>
              <a:ext uri="{FF2B5EF4-FFF2-40B4-BE49-F238E27FC236}">
                <a16:creationId xmlns:a16="http://schemas.microsoft.com/office/drawing/2014/main" id="{A5CB086B-A7FF-B843-7ECE-1FE16B1579DE}"/>
              </a:ext>
            </a:extLst>
          </p:cNvPr>
          <p:cNvSpPr>
            <a:spLocks noGrp="1"/>
          </p:cNvSpPr>
          <p:nvPr>
            <p:ph type="sldNum" sz="quarter" idx="12"/>
          </p:nvPr>
        </p:nvSpPr>
        <p:spPr/>
        <p:txBody>
          <a:bodyPr/>
          <a:lstStyle/>
          <a:p>
            <a:r>
              <a:rPr lang="de-AT"/>
              <a:t>Folie </a:t>
            </a:r>
            <a:fld id="{0AF89F37-6AD9-4F74-BC17-19E39A25D257}" type="slidenum">
              <a:rPr lang="de-AT" smtClean="0"/>
              <a:pPr/>
              <a:t>40</a:t>
            </a:fld>
            <a:endParaRPr lang="de-AT"/>
          </a:p>
        </p:txBody>
      </p:sp>
      <p:graphicFrame>
        <p:nvGraphicFramePr>
          <p:cNvPr id="10" name="Table 4">
            <a:extLst>
              <a:ext uri="{FF2B5EF4-FFF2-40B4-BE49-F238E27FC236}">
                <a16:creationId xmlns:a16="http://schemas.microsoft.com/office/drawing/2014/main" id="{DC896B3D-B624-83AA-AD70-F8900DA7C521}"/>
              </a:ext>
            </a:extLst>
          </p:cNvPr>
          <p:cNvGraphicFramePr>
            <a:graphicFrameLocks noGrp="1"/>
          </p:cNvGraphicFramePr>
          <p:nvPr>
            <p:extLst>
              <p:ext uri="{D42A27DB-BD31-4B8C-83A1-F6EECF244321}">
                <p14:modId xmlns:p14="http://schemas.microsoft.com/office/powerpoint/2010/main" val="956567215"/>
              </p:ext>
            </p:extLst>
          </p:nvPr>
        </p:nvGraphicFramePr>
        <p:xfrm>
          <a:off x="282462" y="787037"/>
          <a:ext cx="10302240" cy="917133"/>
        </p:xfrm>
        <a:graphic>
          <a:graphicData uri="http://schemas.openxmlformats.org/drawingml/2006/table">
            <a:tbl>
              <a:tblPr firstRow="1" bandRow="1">
                <a:tableStyleId>{3B4B98B0-60AC-42C2-AFA5-B58CD77FA1E5}</a:tableStyleId>
              </a:tblPr>
              <a:tblGrid>
                <a:gridCol w="3193776">
                  <a:extLst>
                    <a:ext uri="{9D8B030D-6E8A-4147-A177-3AD203B41FA5}">
                      <a16:colId xmlns:a16="http://schemas.microsoft.com/office/drawing/2014/main" val="3204215524"/>
                    </a:ext>
                  </a:extLst>
                </a:gridCol>
                <a:gridCol w="743451">
                  <a:extLst>
                    <a:ext uri="{9D8B030D-6E8A-4147-A177-3AD203B41FA5}">
                      <a16:colId xmlns:a16="http://schemas.microsoft.com/office/drawing/2014/main" val="250726191"/>
                    </a:ext>
                  </a:extLst>
                </a:gridCol>
                <a:gridCol w="6365013">
                  <a:extLst>
                    <a:ext uri="{9D8B030D-6E8A-4147-A177-3AD203B41FA5}">
                      <a16:colId xmlns:a16="http://schemas.microsoft.com/office/drawing/2014/main" val="271376252"/>
                    </a:ext>
                  </a:extLst>
                </a:gridCol>
              </a:tblGrid>
              <a:tr h="368493">
                <a:tc>
                  <a:txBody>
                    <a:bodyPr/>
                    <a:lstStyle/>
                    <a:p>
                      <a:pPr algn="ctr"/>
                      <a:r>
                        <a:rPr lang="de-DE" sz="1500">
                          <a:latin typeface="+mj-lt"/>
                        </a:rPr>
                        <a:t>Dokument / Erklärung</a:t>
                      </a:r>
                      <a:endParaRPr lang="en-US" sz="1500">
                        <a:latin typeface="+mj-lt"/>
                      </a:endParaRPr>
                    </a:p>
                  </a:txBody>
                  <a:tcPr/>
                </a:tc>
                <a:tc>
                  <a:txBody>
                    <a:bodyPr/>
                    <a:lstStyle/>
                    <a:p>
                      <a:pPr algn="ctr"/>
                      <a:r>
                        <a:rPr lang="de-DE" sz="1500">
                          <a:latin typeface="+mj-lt"/>
                        </a:rPr>
                        <a:t>Range</a:t>
                      </a:r>
                      <a:endParaRPr lang="en-US" sz="1500">
                        <a:latin typeface="+mj-lt"/>
                      </a:endParaRPr>
                    </a:p>
                  </a:txBody>
                  <a:tcPr/>
                </a:tc>
                <a:tc>
                  <a:txBody>
                    <a:bodyPr/>
                    <a:lstStyle/>
                    <a:p>
                      <a:pPr algn="ctr"/>
                      <a:r>
                        <a:rPr lang="de-DE" sz="1500">
                          <a:solidFill>
                            <a:schemeClr val="tx1"/>
                          </a:solidFill>
                          <a:latin typeface="+mj-lt"/>
                        </a:rPr>
                        <a:t>Ziel</a:t>
                      </a:r>
                      <a:endParaRPr lang="en-US" sz="1500">
                        <a:solidFill>
                          <a:schemeClr val="tx1"/>
                        </a:solidFill>
                        <a:latin typeface="+mj-lt"/>
                      </a:endParaRPr>
                    </a:p>
                  </a:txBody>
                  <a:tcPr/>
                </a:tc>
                <a:extLst>
                  <a:ext uri="{0D108BD9-81ED-4DB2-BD59-A6C34878D82A}">
                    <a16:rowId xmlns:a16="http://schemas.microsoft.com/office/drawing/2014/main" val="3646815286"/>
                  </a:ext>
                </a:extLst>
              </a:tr>
              <a:tr h="548640">
                <a:tc>
                  <a:txBody>
                    <a:bodyPr/>
                    <a:lstStyle/>
                    <a:p>
                      <a:pPr algn="l"/>
                      <a:r>
                        <a:rPr lang="de-AT" sz="1400" b="1">
                          <a:solidFill>
                            <a:schemeClr val="bg1"/>
                          </a:solidFill>
                          <a:latin typeface="+mj-lt"/>
                        </a:rPr>
                        <a:t>Masterplan Güterverkehr</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kumimoji="0" lang="en-US" sz="1400" b="0" i="0" u="none" strike="noStrike" kern="1200" cap="none" spc="0" normalizeH="0" baseline="0" noProof="0">
                          <a:ln>
                            <a:noFill/>
                          </a:ln>
                          <a:solidFill>
                            <a:schemeClr val="bg1"/>
                          </a:solidFill>
                          <a:effectLst/>
                          <a:uLnTx/>
                          <a:uFillTx/>
                          <a:latin typeface="+mj-lt"/>
                          <a:ea typeface="+mn-ea"/>
                          <a:cs typeface="+mn-cs"/>
                        </a:rPr>
                        <a:t>AT</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lang="de-AT" sz="1400">
                          <a:solidFill>
                            <a:schemeClr val="bg1"/>
                          </a:solidFill>
                          <a:latin typeface="+mj-lt"/>
                        </a:rPr>
                        <a:t>liefert konkrete Ziele und Maßnahmen für einen klimaneutralen Güterverkehr in Österreich</a:t>
                      </a:r>
                    </a:p>
                  </a:txBody>
                  <a:tcPr marL="121920" marR="121920" marT="60960" marB="60960" anchor="ctr">
                    <a:solidFill>
                      <a:schemeClr val="accent1"/>
                    </a:solidFill>
                  </a:tcPr>
                </a:tc>
                <a:extLst>
                  <a:ext uri="{0D108BD9-81ED-4DB2-BD59-A6C34878D82A}">
                    <a16:rowId xmlns:a16="http://schemas.microsoft.com/office/drawing/2014/main" val="3643946555"/>
                  </a:ext>
                </a:extLst>
              </a:tr>
            </a:tbl>
          </a:graphicData>
        </a:graphic>
      </p:graphicFrame>
      <p:pic>
        <p:nvPicPr>
          <p:cNvPr id="11" name="Grafik 10">
            <a:extLst>
              <a:ext uri="{FF2B5EF4-FFF2-40B4-BE49-F238E27FC236}">
                <a16:creationId xmlns:a16="http://schemas.microsoft.com/office/drawing/2014/main" id="{BC6CCA71-DA9F-D1C6-020B-AFDFDBF47656}"/>
              </a:ext>
            </a:extLst>
          </p:cNvPr>
          <p:cNvPicPr>
            <a:picLocks noChangeAspect="1"/>
          </p:cNvPicPr>
          <p:nvPr/>
        </p:nvPicPr>
        <p:blipFill>
          <a:blip r:embed="rId3"/>
          <a:srcRect r="25510"/>
          <a:stretch/>
        </p:blipFill>
        <p:spPr>
          <a:xfrm>
            <a:off x="6776085" y="2250587"/>
            <a:ext cx="4922729" cy="4083099"/>
          </a:xfrm>
          <a:prstGeom prst="rect">
            <a:avLst/>
          </a:prstGeom>
        </p:spPr>
      </p:pic>
      <p:pic>
        <p:nvPicPr>
          <p:cNvPr id="12" name="Grafik 11">
            <a:extLst>
              <a:ext uri="{FF2B5EF4-FFF2-40B4-BE49-F238E27FC236}">
                <a16:creationId xmlns:a16="http://schemas.microsoft.com/office/drawing/2014/main" id="{E6B66B1A-E080-F14B-2978-5408E1663E94}"/>
              </a:ext>
            </a:extLst>
          </p:cNvPr>
          <p:cNvPicPr>
            <a:picLocks noChangeAspect="1"/>
          </p:cNvPicPr>
          <p:nvPr/>
        </p:nvPicPr>
        <p:blipFill>
          <a:blip r:embed="rId4"/>
          <a:srcRect b="87933"/>
          <a:stretch/>
        </p:blipFill>
        <p:spPr>
          <a:xfrm>
            <a:off x="7102840" y="1805458"/>
            <a:ext cx="4826750" cy="503998"/>
          </a:xfrm>
          <a:prstGeom prst="rect">
            <a:avLst/>
          </a:prstGeom>
        </p:spPr>
      </p:pic>
      <p:sp>
        <p:nvSpPr>
          <p:cNvPr id="14" name="Textfeld 13">
            <a:extLst>
              <a:ext uri="{FF2B5EF4-FFF2-40B4-BE49-F238E27FC236}">
                <a16:creationId xmlns:a16="http://schemas.microsoft.com/office/drawing/2014/main" id="{29D0ACD9-9E5D-09D0-D044-E7E0F2B6D184}"/>
              </a:ext>
            </a:extLst>
          </p:cNvPr>
          <p:cNvSpPr txBox="1"/>
          <p:nvPr/>
        </p:nvSpPr>
        <p:spPr>
          <a:xfrm>
            <a:off x="493186" y="2623865"/>
            <a:ext cx="6096000" cy="3447098"/>
          </a:xfrm>
          <a:prstGeom prst="rect">
            <a:avLst/>
          </a:prstGeom>
          <a:noFill/>
        </p:spPr>
        <p:txBody>
          <a:bodyPr wrap="square">
            <a:spAutoFit/>
          </a:bodyPr>
          <a:lstStyle/>
          <a:p>
            <a:pPr>
              <a:spcAft>
                <a:spcPts val="600"/>
              </a:spcAft>
            </a:pPr>
            <a:r>
              <a:rPr lang="de-AT" sz="2200"/>
              <a:t>4 Maßnahmen im Bereich der Schifffahrt</a:t>
            </a:r>
          </a:p>
          <a:p>
            <a:pPr marL="342900" indent="-342900">
              <a:spcAft>
                <a:spcPts val="600"/>
              </a:spcAft>
              <a:buFont typeface="Arial" panose="020B0604020202020204" pitchFamily="34" charset="0"/>
              <a:buChar char="•"/>
            </a:pPr>
            <a:r>
              <a:rPr lang="de-AT" sz="2200"/>
              <a:t>Wasserstraßeninfrastruktur weiterentwickeln</a:t>
            </a:r>
          </a:p>
          <a:p>
            <a:pPr marL="342900" indent="-342900">
              <a:spcAft>
                <a:spcPts val="600"/>
              </a:spcAft>
              <a:buFont typeface="Arial" panose="020B0604020202020204" pitchFamily="34" charset="0"/>
              <a:buChar char="•"/>
            </a:pPr>
            <a:r>
              <a:rPr lang="de-AT" sz="2200"/>
              <a:t>Betrieb und Nutzung der Wasserstraße verbessern</a:t>
            </a:r>
          </a:p>
          <a:p>
            <a:pPr marL="342900" indent="-342900">
              <a:spcAft>
                <a:spcPts val="600"/>
              </a:spcAft>
              <a:buFont typeface="Arial" panose="020B0604020202020204" pitchFamily="34" charset="0"/>
              <a:buChar char="•"/>
            </a:pPr>
            <a:r>
              <a:rPr lang="de-AT" sz="2200"/>
              <a:t>Schiffstechnologien und Digitalisierung der Wasserstraße forcieren</a:t>
            </a:r>
          </a:p>
          <a:p>
            <a:pPr marL="342900" indent="-342900">
              <a:spcAft>
                <a:spcPts val="600"/>
              </a:spcAft>
              <a:buFont typeface="Arial" panose="020B0604020202020204" pitchFamily="34" charset="0"/>
              <a:buChar char="•"/>
            </a:pPr>
            <a:r>
              <a:rPr lang="de-AT" sz="2200"/>
              <a:t>Rechtliche Rahmenbedingungen und finanzielle Anreize zur Forcierung der Wasserstraße schaffen</a:t>
            </a:r>
          </a:p>
        </p:txBody>
      </p:sp>
    </p:spTree>
    <p:extLst>
      <p:ext uri="{BB962C8B-B14F-4D97-AF65-F5344CB8AC3E}">
        <p14:creationId xmlns:p14="http://schemas.microsoft.com/office/powerpoint/2010/main" val="4204052843"/>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FFCDB-921C-6C66-467F-71AD8932803D}"/>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D91356B3-8961-DA7B-16FA-471BDABFFA1A}"/>
              </a:ext>
            </a:extLst>
          </p:cNvPr>
          <p:cNvSpPr>
            <a:spLocks noGrp="1"/>
          </p:cNvSpPr>
          <p:nvPr>
            <p:ph type="ftr" sz="quarter" idx="11"/>
          </p:nvPr>
        </p:nvSpPr>
        <p:spPr/>
        <p:txBody>
          <a:bodyPr/>
          <a:lstStyle/>
          <a:p>
            <a:r>
              <a:rPr lang="de-AT"/>
              <a:t>Politische Rahmenbedingungen</a:t>
            </a:r>
          </a:p>
        </p:txBody>
      </p:sp>
      <p:sp>
        <p:nvSpPr>
          <p:cNvPr id="4" name="Foliennummernplatzhalter 3">
            <a:extLst>
              <a:ext uri="{FF2B5EF4-FFF2-40B4-BE49-F238E27FC236}">
                <a16:creationId xmlns:a16="http://schemas.microsoft.com/office/drawing/2014/main" id="{00AAE365-259E-D272-5C58-A6B1652EFDE2}"/>
              </a:ext>
            </a:extLst>
          </p:cNvPr>
          <p:cNvSpPr>
            <a:spLocks noGrp="1"/>
          </p:cNvSpPr>
          <p:nvPr>
            <p:ph type="sldNum" sz="quarter" idx="12"/>
          </p:nvPr>
        </p:nvSpPr>
        <p:spPr/>
        <p:txBody>
          <a:bodyPr/>
          <a:lstStyle/>
          <a:p>
            <a:r>
              <a:rPr lang="de-AT"/>
              <a:t>Folie </a:t>
            </a:r>
            <a:fld id="{0AF89F37-6AD9-4F74-BC17-19E39A25D257}" type="slidenum">
              <a:rPr lang="de-AT" smtClean="0"/>
              <a:pPr/>
              <a:t>41</a:t>
            </a:fld>
            <a:endParaRPr lang="de-AT"/>
          </a:p>
        </p:txBody>
      </p:sp>
      <p:graphicFrame>
        <p:nvGraphicFramePr>
          <p:cNvPr id="3" name="Table 4">
            <a:extLst>
              <a:ext uri="{FF2B5EF4-FFF2-40B4-BE49-F238E27FC236}">
                <a16:creationId xmlns:a16="http://schemas.microsoft.com/office/drawing/2014/main" id="{B525E2F6-B9D1-D64D-FD22-B486DB07EA4E}"/>
              </a:ext>
            </a:extLst>
          </p:cNvPr>
          <p:cNvGraphicFramePr>
            <a:graphicFrameLocks noGrp="1"/>
          </p:cNvGraphicFramePr>
          <p:nvPr>
            <p:extLst>
              <p:ext uri="{D42A27DB-BD31-4B8C-83A1-F6EECF244321}">
                <p14:modId xmlns:p14="http://schemas.microsoft.com/office/powerpoint/2010/main" val="803461722"/>
              </p:ext>
            </p:extLst>
          </p:nvPr>
        </p:nvGraphicFramePr>
        <p:xfrm>
          <a:off x="383407" y="745631"/>
          <a:ext cx="10251439" cy="917133"/>
        </p:xfrm>
        <a:graphic>
          <a:graphicData uri="http://schemas.openxmlformats.org/drawingml/2006/table">
            <a:tbl>
              <a:tblPr firstRow="1" bandRow="1">
                <a:tableStyleId>{3B4B98B0-60AC-42C2-AFA5-B58CD77FA1E5}</a:tableStyleId>
              </a:tblPr>
              <a:tblGrid>
                <a:gridCol w="3178028">
                  <a:extLst>
                    <a:ext uri="{9D8B030D-6E8A-4147-A177-3AD203B41FA5}">
                      <a16:colId xmlns:a16="http://schemas.microsoft.com/office/drawing/2014/main" val="3204215524"/>
                    </a:ext>
                  </a:extLst>
                </a:gridCol>
                <a:gridCol w="739784">
                  <a:extLst>
                    <a:ext uri="{9D8B030D-6E8A-4147-A177-3AD203B41FA5}">
                      <a16:colId xmlns:a16="http://schemas.microsoft.com/office/drawing/2014/main" val="250726191"/>
                    </a:ext>
                  </a:extLst>
                </a:gridCol>
                <a:gridCol w="6333627">
                  <a:extLst>
                    <a:ext uri="{9D8B030D-6E8A-4147-A177-3AD203B41FA5}">
                      <a16:colId xmlns:a16="http://schemas.microsoft.com/office/drawing/2014/main" val="271376252"/>
                    </a:ext>
                  </a:extLst>
                </a:gridCol>
              </a:tblGrid>
              <a:tr h="368493">
                <a:tc>
                  <a:txBody>
                    <a:bodyPr/>
                    <a:lstStyle/>
                    <a:p>
                      <a:pPr algn="ctr"/>
                      <a:r>
                        <a:rPr lang="de-DE" sz="1500">
                          <a:latin typeface="+mj-lt"/>
                        </a:rPr>
                        <a:t>Dokument / Erklärung</a:t>
                      </a:r>
                      <a:endParaRPr lang="en-US" sz="1500">
                        <a:latin typeface="+mj-lt"/>
                      </a:endParaRPr>
                    </a:p>
                  </a:txBody>
                  <a:tcPr/>
                </a:tc>
                <a:tc>
                  <a:txBody>
                    <a:bodyPr/>
                    <a:lstStyle/>
                    <a:p>
                      <a:pPr algn="ctr"/>
                      <a:r>
                        <a:rPr lang="de-DE" sz="1500">
                          <a:latin typeface="+mj-lt"/>
                        </a:rPr>
                        <a:t>Range</a:t>
                      </a:r>
                      <a:endParaRPr lang="en-US" sz="1500">
                        <a:latin typeface="+mj-lt"/>
                      </a:endParaRPr>
                    </a:p>
                  </a:txBody>
                  <a:tcPr/>
                </a:tc>
                <a:tc>
                  <a:txBody>
                    <a:bodyPr/>
                    <a:lstStyle/>
                    <a:p>
                      <a:pPr algn="ctr"/>
                      <a:r>
                        <a:rPr lang="de-DE" sz="1500">
                          <a:latin typeface="+mj-lt"/>
                        </a:rPr>
                        <a:t>Ziel</a:t>
                      </a:r>
                      <a:endParaRPr lang="en-US" sz="1500">
                        <a:latin typeface="+mj-lt"/>
                      </a:endParaRPr>
                    </a:p>
                  </a:txBody>
                  <a:tcPr/>
                </a:tc>
                <a:extLst>
                  <a:ext uri="{0D108BD9-81ED-4DB2-BD59-A6C34878D82A}">
                    <a16:rowId xmlns:a16="http://schemas.microsoft.com/office/drawing/2014/main" val="3646815286"/>
                  </a:ext>
                </a:extLst>
              </a:tr>
              <a:tr h="548640">
                <a:tc>
                  <a:txBody>
                    <a:bodyPr/>
                    <a:lstStyle/>
                    <a:p>
                      <a:pPr algn="l"/>
                      <a:r>
                        <a:rPr lang="de-AT" sz="1400" b="1">
                          <a:solidFill>
                            <a:schemeClr val="bg1"/>
                          </a:solidFill>
                          <a:latin typeface="+mj-lt"/>
                        </a:rPr>
                        <a:t>Aktionsprogramm Donau 2030</a:t>
                      </a:r>
                      <a:endParaRPr lang="de-AT" sz="1400">
                        <a:solidFill>
                          <a:schemeClr val="bg1"/>
                        </a:solidFill>
                        <a:latin typeface="+mj-lt"/>
                      </a:endParaRPr>
                    </a:p>
                  </a:txBody>
                  <a:tcPr marL="121920" marR="121920" marT="60960" marB="60960" anchor="ctr">
                    <a:solidFill>
                      <a:schemeClr val="accent1"/>
                    </a:solidFill>
                  </a:tcPr>
                </a:tc>
                <a:tc>
                  <a:txBody>
                    <a:bodyPr/>
                    <a:lstStyle/>
                    <a:p>
                      <a:pPr algn="l"/>
                      <a:r>
                        <a:rPr lang="en-US" sz="1400">
                          <a:solidFill>
                            <a:schemeClr val="bg1"/>
                          </a:solidFill>
                          <a:latin typeface="+mj-lt"/>
                        </a:rPr>
                        <a:t>AT</a:t>
                      </a:r>
                    </a:p>
                  </a:txBody>
                  <a:tcPr anchor="ctr">
                    <a:solidFill>
                      <a:schemeClr val="accent1"/>
                    </a:solidFill>
                  </a:tcPr>
                </a:tc>
                <a:tc>
                  <a:txBody>
                    <a:bodyPr/>
                    <a:lstStyle/>
                    <a:p>
                      <a:pPr algn="l"/>
                      <a:r>
                        <a:rPr lang="de-AT" sz="1400">
                          <a:solidFill>
                            <a:schemeClr val="bg1"/>
                          </a:solidFill>
                          <a:latin typeface="+mj-lt"/>
                        </a:rPr>
                        <a:t>Optimiert die Donau als Hauptwasserstraße und fördert nachhaltige Transportlösungen.</a:t>
                      </a:r>
                    </a:p>
                  </a:txBody>
                  <a:tcPr marL="121920" marR="121920" marT="60960" marB="60960" anchor="ctr">
                    <a:solidFill>
                      <a:schemeClr val="accent1"/>
                    </a:solidFill>
                  </a:tcPr>
                </a:tc>
                <a:extLst>
                  <a:ext uri="{0D108BD9-81ED-4DB2-BD59-A6C34878D82A}">
                    <a16:rowId xmlns:a16="http://schemas.microsoft.com/office/drawing/2014/main" val="1660545262"/>
                  </a:ext>
                </a:extLst>
              </a:tr>
            </a:tbl>
          </a:graphicData>
        </a:graphic>
      </p:graphicFrame>
      <p:pic>
        <p:nvPicPr>
          <p:cNvPr id="5" name="Grafik 4">
            <a:extLst>
              <a:ext uri="{FF2B5EF4-FFF2-40B4-BE49-F238E27FC236}">
                <a16:creationId xmlns:a16="http://schemas.microsoft.com/office/drawing/2014/main" id="{E63549D5-20F6-5B8F-6673-B03201EB3F5F}"/>
              </a:ext>
            </a:extLst>
          </p:cNvPr>
          <p:cNvPicPr>
            <a:picLocks noChangeAspect="1"/>
          </p:cNvPicPr>
          <p:nvPr/>
        </p:nvPicPr>
        <p:blipFill>
          <a:blip r:embed="rId3"/>
          <a:stretch>
            <a:fillRect/>
          </a:stretch>
        </p:blipFill>
        <p:spPr>
          <a:xfrm>
            <a:off x="1383632" y="1770777"/>
            <a:ext cx="8918608" cy="5002802"/>
          </a:xfrm>
          <a:prstGeom prst="rect">
            <a:avLst/>
          </a:prstGeom>
        </p:spPr>
      </p:pic>
      <p:sp>
        <p:nvSpPr>
          <p:cNvPr id="6" name="Textfeld 5">
            <a:extLst>
              <a:ext uri="{FF2B5EF4-FFF2-40B4-BE49-F238E27FC236}">
                <a16:creationId xmlns:a16="http://schemas.microsoft.com/office/drawing/2014/main" id="{BF6AB25C-7DC4-6095-D09C-BAAB28572370}"/>
              </a:ext>
            </a:extLst>
          </p:cNvPr>
          <p:cNvSpPr txBox="1"/>
          <p:nvPr/>
        </p:nvSpPr>
        <p:spPr>
          <a:xfrm>
            <a:off x="10049376" y="6415801"/>
            <a:ext cx="1789698" cy="246221"/>
          </a:xfrm>
          <a:prstGeom prst="rect">
            <a:avLst/>
          </a:prstGeom>
          <a:noFill/>
        </p:spPr>
        <p:txBody>
          <a:bodyPr wrap="square">
            <a:spAutoFit/>
          </a:bodyPr>
          <a:lstStyle/>
          <a:p>
            <a:r>
              <a:rPr lang="de-AT" sz="1000">
                <a:solidFill>
                  <a:srgbClr val="3C6496"/>
                </a:solidFill>
              </a:rPr>
              <a:t>Bild: </a:t>
            </a:r>
            <a:r>
              <a:rPr lang="en-US" sz="1000">
                <a:solidFill>
                  <a:srgbClr val="3C6496"/>
                </a:solidFill>
              </a:rPr>
              <a:t>BMIMI (2025)</a:t>
            </a:r>
            <a:endParaRPr lang="de-AT" sz="1000">
              <a:solidFill>
                <a:srgbClr val="3C6496"/>
              </a:solidFill>
            </a:endParaRPr>
          </a:p>
        </p:txBody>
      </p:sp>
    </p:spTree>
    <p:extLst>
      <p:ext uri="{BB962C8B-B14F-4D97-AF65-F5344CB8AC3E}">
        <p14:creationId xmlns:p14="http://schemas.microsoft.com/office/powerpoint/2010/main" val="3130210153"/>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30035CDE-8B8D-6796-BB0B-C6721479A84E}"/>
              </a:ext>
            </a:extLst>
          </p:cNvPr>
          <p:cNvSpPr>
            <a:spLocks noGrp="1"/>
          </p:cNvSpPr>
          <p:nvPr>
            <p:ph type="body" idx="1"/>
          </p:nvPr>
        </p:nvSpPr>
        <p:spPr/>
        <p:txBody>
          <a:bodyPr/>
          <a:lstStyle/>
          <a:p>
            <a:r>
              <a:rPr lang="de-AT"/>
              <a:t>6</a:t>
            </a:r>
          </a:p>
        </p:txBody>
      </p:sp>
      <p:sp>
        <p:nvSpPr>
          <p:cNvPr id="3" name="Titel 2">
            <a:extLst>
              <a:ext uri="{FF2B5EF4-FFF2-40B4-BE49-F238E27FC236}">
                <a16:creationId xmlns:a16="http://schemas.microsoft.com/office/drawing/2014/main" id="{AB94F8BA-B65E-68BE-DABA-ACA94B43ED30}"/>
              </a:ext>
            </a:extLst>
          </p:cNvPr>
          <p:cNvSpPr>
            <a:spLocks noGrp="1"/>
          </p:cNvSpPr>
          <p:nvPr>
            <p:ph type="title"/>
          </p:nvPr>
        </p:nvSpPr>
        <p:spPr/>
        <p:txBody>
          <a:bodyPr/>
          <a:lstStyle/>
          <a:p>
            <a:r>
              <a:rPr lang="de-AT" sz="5500"/>
              <a:t>Maßnahmen zur Reduktion von Treibhausgasen in der Binnenschifffahrt</a:t>
            </a:r>
            <a:br>
              <a:rPr lang="de-AT"/>
            </a:br>
            <a:endParaRPr lang="de-AT"/>
          </a:p>
        </p:txBody>
      </p:sp>
    </p:spTree>
    <p:extLst>
      <p:ext uri="{BB962C8B-B14F-4D97-AF65-F5344CB8AC3E}">
        <p14:creationId xmlns:p14="http://schemas.microsoft.com/office/powerpoint/2010/main" val="2437857747"/>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E725F-CD4C-3F84-5043-94413AC517AF}"/>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9CC4AC43-112C-C50F-1627-629DB5E13967}"/>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C094D8B7-0454-C7B6-7397-A56B93061303}"/>
              </a:ext>
            </a:extLst>
          </p:cNvPr>
          <p:cNvSpPr>
            <a:spLocks noGrp="1"/>
          </p:cNvSpPr>
          <p:nvPr>
            <p:ph type="title"/>
          </p:nvPr>
        </p:nvSpPr>
        <p:spPr>
          <a:xfrm>
            <a:off x="592538" y="640040"/>
            <a:ext cx="9161062" cy="792976"/>
          </a:xfrm>
        </p:spPr>
        <p:txBody>
          <a:bodyPr/>
          <a:lstStyle/>
          <a:p>
            <a:r>
              <a:rPr lang="de-AT"/>
              <a:t>Alternative Kraftstoffe und Antriebssysteme</a:t>
            </a:r>
          </a:p>
        </p:txBody>
      </p:sp>
      <p:sp>
        <p:nvSpPr>
          <p:cNvPr id="4" name="Foliennummernplatzhalter 3">
            <a:extLst>
              <a:ext uri="{FF2B5EF4-FFF2-40B4-BE49-F238E27FC236}">
                <a16:creationId xmlns:a16="http://schemas.microsoft.com/office/drawing/2014/main" id="{F35D7484-F070-E484-F431-921219E249B6}"/>
              </a:ext>
            </a:extLst>
          </p:cNvPr>
          <p:cNvSpPr>
            <a:spLocks noGrp="1"/>
          </p:cNvSpPr>
          <p:nvPr>
            <p:ph type="sldNum" sz="quarter" idx="12"/>
          </p:nvPr>
        </p:nvSpPr>
        <p:spPr/>
        <p:txBody>
          <a:bodyPr/>
          <a:lstStyle/>
          <a:p>
            <a:r>
              <a:rPr lang="de-AT"/>
              <a:t>Folie </a:t>
            </a:r>
            <a:fld id="{0AF89F37-6AD9-4F74-BC17-19E39A25D257}" type="slidenum">
              <a:rPr lang="de-AT" smtClean="0"/>
              <a:pPr/>
              <a:t>43</a:t>
            </a:fld>
            <a:endParaRPr lang="de-AT"/>
          </a:p>
        </p:txBody>
      </p:sp>
      <p:sp>
        <p:nvSpPr>
          <p:cNvPr id="8" name="Textfeld 7">
            <a:extLst>
              <a:ext uri="{FF2B5EF4-FFF2-40B4-BE49-F238E27FC236}">
                <a16:creationId xmlns:a16="http://schemas.microsoft.com/office/drawing/2014/main" id="{37AA0560-D70A-FC31-0E4C-7B3E03C593E5}"/>
              </a:ext>
            </a:extLst>
          </p:cNvPr>
          <p:cNvSpPr txBox="1"/>
          <p:nvPr/>
        </p:nvSpPr>
        <p:spPr>
          <a:xfrm>
            <a:off x="5862369" y="1631233"/>
            <a:ext cx="5916546" cy="5078185"/>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de-AT" sz="2200"/>
              <a:t>Die Infrastruktur, insbesondere die flächendeckende Versorgung der Häfen, stellt eine zentrale Herausforderung für den Einsatz alternativer Kraftstoffe dar, da alle unterschiedlichen Kraftstoffe entsprechend bevorratet werden müssten. </a:t>
            </a:r>
          </a:p>
          <a:p>
            <a:pPr marL="285750" indent="-285750">
              <a:spcBef>
                <a:spcPts val="0"/>
              </a:spcBef>
              <a:spcAft>
                <a:spcPts val="600"/>
              </a:spcAft>
              <a:buFont typeface="Arial" panose="020B0604020202020204" pitchFamily="34" charset="0"/>
              <a:buChar char="•"/>
            </a:pPr>
            <a:r>
              <a:rPr lang="de-AT" sz="2200"/>
              <a:t>Von besonderem Interesse sind außerdem die Kosten für die Umrüstung der Schiffe bei einem Kraftstoffwechsel, der Flächenbedarf im Schiff und an Land, Sicherheitsaspekte und die Leistungsbilanzen der alternativen Antriebsformen.</a:t>
            </a:r>
          </a:p>
          <a:p>
            <a:pPr marL="285750" indent="-285750">
              <a:spcBef>
                <a:spcPts val="0"/>
              </a:spcBef>
              <a:spcAft>
                <a:spcPts val="600"/>
              </a:spcAft>
              <a:buFont typeface="Arial" panose="020B0604020202020204" pitchFamily="34" charset="0"/>
              <a:buChar char="•"/>
            </a:pPr>
            <a:endParaRPr lang="de-AT" sz="2200"/>
          </a:p>
          <a:p>
            <a:pPr marL="285750" indent="-285750">
              <a:lnSpc>
                <a:spcPct val="110000"/>
              </a:lnSpc>
              <a:spcBef>
                <a:spcPts val="0"/>
              </a:spcBef>
              <a:spcAft>
                <a:spcPts val="600"/>
              </a:spcAft>
              <a:buFont typeface="Arial" panose="020B0604020202020204" pitchFamily="34" charset="0"/>
              <a:buChar char="•"/>
            </a:pPr>
            <a:endParaRPr lang="de-AT" sz="2200"/>
          </a:p>
        </p:txBody>
      </p:sp>
      <p:sp>
        <p:nvSpPr>
          <p:cNvPr id="5" name="Rechteck 4">
            <a:extLst>
              <a:ext uri="{FF2B5EF4-FFF2-40B4-BE49-F238E27FC236}">
                <a16:creationId xmlns:a16="http://schemas.microsoft.com/office/drawing/2014/main" id="{C862BBE1-B26A-9CDC-D6E7-9DD35616794E}"/>
              </a:ext>
            </a:extLst>
          </p:cNvPr>
          <p:cNvSpPr/>
          <p:nvPr/>
        </p:nvSpPr>
        <p:spPr>
          <a:xfrm rot="20632872">
            <a:off x="675561" y="2423641"/>
            <a:ext cx="2159236" cy="492443"/>
          </a:xfrm>
          <a:prstGeom prst="rect">
            <a:avLst/>
          </a:prstGeom>
          <a:noFill/>
        </p:spPr>
        <p:txBody>
          <a:bodyPr wrap="square" lIns="91440" tIns="45720" rIns="91440" bIns="45720">
            <a:spAutoFit/>
          </a:bodyPr>
          <a:lstStyle/>
          <a:p>
            <a:pPr algn="ctr"/>
            <a:r>
              <a:rPr lang="de-DE" sz="2600" b="0" cap="none" spc="0">
                <a:ln w="0"/>
                <a:solidFill>
                  <a:schemeClr val="accent1"/>
                </a:solidFill>
                <a:effectLst>
                  <a:outerShdw blurRad="38100" dist="25400" dir="5400000" algn="ctr" rotWithShape="0">
                    <a:srgbClr val="6E747A">
                      <a:alpha val="43000"/>
                    </a:srgbClr>
                  </a:outerShdw>
                </a:effectLst>
              </a:rPr>
              <a:t>Biokraftstoffe</a:t>
            </a:r>
          </a:p>
        </p:txBody>
      </p:sp>
      <p:sp>
        <p:nvSpPr>
          <p:cNvPr id="6" name="Rechteck 5">
            <a:extLst>
              <a:ext uri="{FF2B5EF4-FFF2-40B4-BE49-F238E27FC236}">
                <a16:creationId xmlns:a16="http://schemas.microsoft.com/office/drawing/2014/main" id="{ED93268C-AD5A-5B0E-E6B5-8099983309AB}"/>
              </a:ext>
            </a:extLst>
          </p:cNvPr>
          <p:cNvSpPr/>
          <p:nvPr/>
        </p:nvSpPr>
        <p:spPr>
          <a:xfrm rot="493362">
            <a:off x="2054875" y="3221783"/>
            <a:ext cx="2927533" cy="492443"/>
          </a:xfrm>
          <a:prstGeom prst="rect">
            <a:avLst/>
          </a:prstGeom>
          <a:noFill/>
        </p:spPr>
        <p:txBody>
          <a:bodyPr wrap="none" lIns="91440" tIns="45720" rIns="91440" bIns="45720">
            <a:spAutoFit/>
          </a:bodyPr>
          <a:lstStyle/>
          <a:p>
            <a:pPr algn="ctr"/>
            <a:r>
              <a:rPr lang="de-DE" sz="2600" b="1" cap="none" spc="0">
                <a:ln w="10160">
                  <a:solidFill>
                    <a:schemeClr val="accent5"/>
                  </a:solidFill>
                  <a:prstDash val="solid"/>
                </a:ln>
                <a:solidFill>
                  <a:srgbClr val="FFFFFF"/>
                </a:solidFill>
                <a:effectLst>
                  <a:outerShdw blurRad="38100" dist="22860" dir="5400000" algn="tl" rotWithShape="0">
                    <a:srgbClr val="000000">
                      <a:alpha val="30000"/>
                    </a:srgbClr>
                  </a:outerShdw>
                </a:effectLst>
              </a:rPr>
              <a:t>Elektrischer Antrieb</a:t>
            </a:r>
          </a:p>
        </p:txBody>
      </p:sp>
      <p:sp>
        <p:nvSpPr>
          <p:cNvPr id="7" name="Rechteck 6">
            <a:extLst>
              <a:ext uri="{FF2B5EF4-FFF2-40B4-BE49-F238E27FC236}">
                <a16:creationId xmlns:a16="http://schemas.microsoft.com/office/drawing/2014/main" id="{95BEA92C-4090-6433-4487-BFF8D47633B2}"/>
              </a:ext>
            </a:extLst>
          </p:cNvPr>
          <p:cNvSpPr/>
          <p:nvPr/>
        </p:nvSpPr>
        <p:spPr>
          <a:xfrm rot="349191">
            <a:off x="2884283" y="4261449"/>
            <a:ext cx="1822294" cy="492443"/>
          </a:xfrm>
          <a:prstGeom prst="rect">
            <a:avLst/>
          </a:prstGeom>
          <a:noFill/>
        </p:spPr>
        <p:txBody>
          <a:bodyPr wrap="none" lIns="91440" tIns="45720" rIns="91440" bIns="45720">
            <a:spAutoFit/>
          </a:bodyPr>
          <a:lstStyle/>
          <a:p>
            <a:pPr algn="ctr"/>
            <a:r>
              <a:rPr lang="de-DE" sz="2600" b="1" cap="none" spc="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Wasserstoff</a:t>
            </a:r>
          </a:p>
        </p:txBody>
      </p:sp>
      <p:sp>
        <p:nvSpPr>
          <p:cNvPr id="9" name="Rechteck 8">
            <a:extLst>
              <a:ext uri="{FF2B5EF4-FFF2-40B4-BE49-F238E27FC236}">
                <a16:creationId xmlns:a16="http://schemas.microsoft.com/office/drawing/2014/main" id="{3916EBF1-EDF3-49D4-EE1A-C551D11B2445}"/>
              </a:ext>
            </a:extLst>
          </p:cNvPr>
          <p:cNvSpPr/>
          <p:nvPr/>
        </p:nvSpPr>
        <p:spPr>
          <a:xfrm>
            <a:off x="635070" y="3810006"/>
            <a:ext cx="2245615" cy="492443"/>
          </a:xfrm>
          <a:prstGeom prst="rect">
            <a:avLst/>
          </a:prstGeom>
          <a:noFill/>
        </p:spPr>
        <p:txBody>
          <a:bodyPr wrap="none" lIns="91440" tIns="45720" rIns="91440" bIns="45720">
            <a:spAutoFit/>
          </a:bodyPr>
          <a:lstStyle/>
          <a:p>
            <a:pPr algn="ctr"/>
            <a:r>
              <a:rPr lang="de-DE" sz="2600" b="1">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Hybridsysteme</a:t>
            </a:r>
            <a:endParaRPr lang="de-DE" sz="2600" b="1" cap="none" spc="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0" name="Rechteck 9">
            <a:extLst>
              <a:ext uri="{FF2B5EF4-FFF2-40B4-BE49-F238E27FC236}">
                <a16:creationId xmlns:a16="http://schemas.microsoft.com/office/drawing/2014/main" id="{504A19C9-F424-A5A3-0992-0B2435C04CC2}"/>
              </a:ext>
            </a:extLst>
          </p:cNvPr>
          <p:cNvSpPr/>
          <p:nvPr/>
        </p:nvSpPr>
        <p:spPr>
          <a:xfrm>
            <a:off x="3063283" y="2387338"/>
            <a:ext cx="1543307"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a:ln/>
                <a:solidFill>
                  <a:schemeClr val="accent4"/>
                </a:solidFill>
                <a:effectLst/>
              </a:rPr>
              <a:t>Methanol</a:t>
            </a:r>
          </a:p>
        </p:txBody>
      </p:sp>
      <p:sp>
        <p:nvSpPr>
          <p:cNvPr id="11" name="Rechteck 10">
            <a:extLst>
              <a:ext uri="{FF2B5EF4-FFF2-40B4-BE49-F238E27FC236}">
                <a16:creationId xmlns:a16="http://schemas.microsoft.com/office/drawing/2014/main" id="{2F40CDEC-853F-508F-7F1B-2BDA20F5BEA0}"/>
              </a:ext>
            </a:extLst>
          </p:cNvPr>
          <p:cNvSpPr/>
          <p:nvPr/>
        </p:nvSpPr>
        <p:spPr>
          <a:xfrm rot="21239532">
            <a:off x="1144903" y="4803421"/>
            <a:ext cx="1694695" cy="492443"/>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2600" b="1" cap="none" spc="0">
                <a:ln/>
                <a:solidFill>
                  <a:schemeClr val="accent4"/>
                </a:solidFill>
                <a:effectLst/>
              </a:rPr>
              <a:t>Ammoniak</a:t>
            </a:r>
          </a:p>
        </p:txBody>
      </p:sp>
    </p:spTree>
    <p:extLst>
      <p:ext uri="{BB962C8B-B14F-4D97-AF65-F5344CB8AC3E}">
        <p14:creationId xmlns:p14="http://schemas.microsoft.com/office/powerpoint/2010/main" val="3390024399"/>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D1CA3-22B2-4E52-C140-30C6040FCEBC}"/>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454D2EE-E7A5-7B5B-42BB-BE28B9CEC47A}"/>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Maßnahmen zur Reduktion von Treibhausgasen in der Binnenschifffahrt</a:t>
            </a:r>
            <a:endParaRPr lang="de-AT"/>
          </a:p>
        </p:txBody>
      </p:sp>
      <p:sp>
        <p:nvSpPr>
          <p:cNvPr id="3" name="Titel 2">
            <a:extLst>
              <a:ext uri="{FF2B5EF4-FFF2-40B4-BE49-F238E27FC236}">
                <a16:creationId xmlns:a16="http://schemas.microsoft.com/office/drawing/2014/main" id="{4ACBFD65-7096-9B04-51EB-D2AC33BF1436}"/>
              </a:ext>
            </a:extLst>
          </p:cNvPr>
          <p:cNvSpPr>
            <a:spLocks noGrp="1"/>
          </p:cNvSpPr>
          <p:nvPr>
            <p:ph type="title"/>
          </p:nvPr>
        </p:nvSpPr>
        <p:spPr/>
        <p:txBody>
          <a:bodyPr/>
          <a:lstStyle/>
          <a:p>
            <a:r>
              <a:rPr lang="de-AT"/>
              <a:t>Wie sieht das Schiff der Zukunft aus? </a:t>
            </a:r>
          </a:p>
        </p:txBody>
      </p:sp>
      <p:sp>
        <p:nvSpPr>
          <p:cNvPr id="4" name="Inhaltsplatzhalter 3">
            <a:extLst>
              <a:ext uri="{FF2B5EF4-FFF2-40B4-BE49-F238E27FC236}">
                <a16:creationId xmlns:a16="http://schemas.microsoft.com/office/drawing/2014/main" id="{C2F88F76-01EF-37FD-1600-70E1E4BA38A3}"/>
              </a:ext>
            </a:extLst>
          </p:cNvPr>
          <p:cNvSpPr>
            <a:spLocks noGrp="1"/>
          </p:cNvSpPr>
          <p:nvPr>
            <p:ph idx="1"/>
          </p:nvPr>
        </p:nvSpPr>
        <p:spPr>
          <a:xfrm>
            <a:off x="635069" y="5215795"/>
            <a:ext cx="6058736" cy="585372"/>
          </a:xfrm>
        </p:spPr>
        <p:txBody>
          <a:bodyPr/>
          <a:lstStyle/>
          <a:p>
            <a:pPr marL="0" indent="0">
              <a:buNone/>
            </a:pPr>
            <a:r>
              <a:rPr lang="de-AT" dirty="0"/>
              <a:t>Link: </a:t>
            </a:r>
            <a:r>
              <a:rPr lang="de-AT" dirty="0">
                <a:hlinkClick r:id="rId4"/>
              </a:rPr>
              <a:t>https://www.youtube.com/watch?v=MfeLUVux2ns</a:t>
            </a:r>
            <a:endParaRPr lang="de-AT" dirty="0"/>
          </a:p>
          <a:p>
            <a:pPr marL="0" indent="0">
              <a:buNone/>
            </a:pPr>
            <a:endParaRPr lang="de-AT" dirty="0"/>
          </a:p>
        </p:txBody>
      </p:sp>
      <p:sp>
        <p:nvSpPr>
          <p:cNvPr id="5" name="Foliennummernplatzhalter 4">
            <a:extLst>
              <a:ext uri="{FF2B5EF4-FFF2-40B4-BE49-F238E27FC236}">
                <a16:creationId xmlns:a16="http://schemas.microsoft.com/office/drawing/2014/main" id="{7AB6A173-3CD1-EB29-08BE-867B5BDE926B}"/>
              </a:ext>
            </a:extLst>
          </p:cNvPr>
          <p:cNvSpPr>
            <a:spLocks noGrp="1"/>
          </p:cNvSpPr>
          <p:nvPr>
            <p:ph type="sldNum" sz="quarter" idx="12"/>
          </p:nvPr>
        </p:nvSpPr>
        <p:spPr/>
        <p:txBody>
          <a:bodyPr/>
          <a:lstStyle/>
          <a:p>
            <a:r>
              <a:rPr lang="de-AT"/>
              <a:t>Folie </a:t>
            </a:r>
            <a:fld id="{0AF89F37-6AD9-4F74-BC17-19E39A25D257}" type="slidenum">
              <a:rPr lang="de-AT" smtClean="0"/>
              <a:pPr/>
              <a:t>44</a:t>
            </a:fld>
            <a:endParaRPr lang="de-AT"/>
          </a:p>
        </p:txBody>
      </p:sp>
      <p:pic>
        <p:nvPicPr>
          <p:cNvPr id="7" name="Onlinemedien 6" title="Wie sieht das Schiff der Zukunft aus?">
            <a:hlinkClick r:id="" action="ppaction://media"/>
            <a:extLst>
              <a:ext uri="{FF2B5EF4-FFF2-40B4-BE49-F238E27FC236}">
                <a16:creationId xmlns:a16="http://schemas.microsoft.com/office/drawing/2014/main" id="{694A5371-CB45-2318-3573-0C5B6DEC4751}"/>
              </a:ext>
            </a:extLst>
          </p:cNvPr>
          <p:cNvPicPr>
            <a:picLocks noRot="1" noChangeAspect="1"/>
          </p:cNvPicPr>
          <p:nvPr>
            <a:videoFile r:link="rId1"/>
          </p:nvPr>
        </p:nvPicPr>
        <p:blipFill>
          <a:blip r:embed="rId5"/>
          <a:stretch>
            <a:fillRect/>
          </a:stretch>
        </p:blipFill>
        <p:spPr>
          <a:xfrm>
            <a:off x="635069" y="1837419"/>
            <a:ext cx="5394256" cy="3047762"/>
          </a:xfrm>
          <a:prstGeom prst="rect">
            <a:avLst/>
          </a:prstGeom>
        </p:spPr>
      </p:pic>
    </p:spTree>
    <p:extLst>
      <p:ext uri="{BB962C8B-B14F-4D97-AF65-F5344CB8AC3E}">
        <p14:creationId xmlns:p14="http://schemas.microsoft.com/office/powerpoint/2010/main" val="11526763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AE0345-E189-2B63-8EC0-E826025B0530}"/>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7AA5E93-4362-2F14-24F0-6FA5E1980549}"/>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6902463F-C22D-4D28-262B-46D5760E46D5}"/>
              </a:ext>
            </a:extLst>
          </p:cNvPr>
          <p:cNvSpPr>
            <a:spLocks noGrp="1"/>
          </p:cNvSpPr>
          <p:nvPr>
            <p:ph type="title"/>
          </p:nvPr>
        </p:nvSpPr>
        <p:spPr>
          <a:xfrm>
            <a:off x="592538" y="640040"/>
            <a:ext cx="9161062" cy="792976"/>
          </a:xfrm>
        </p:spPr>
        <p:txBody>
          <a:bodyPr/>
          <a:lstStyle/>
          <a:p>
            <a:r>
              <a:rPr lang="de-AT"/>
              <a:t>Biokraftstoffe</a:t>
            </a:r>
          </a:p>
        </p:txBody>
      </p:sp>
      <p:sp>
        <p:nvSpPr>
          <p:cNvPr id="4" name="Foliennummernplatzhalter 3">
            <a:extLst>
              <a:ext uri="{FF2B5EF4-FFF2-40B4-BE49-F238E27FC236}">
                <a16:creationId xmlns:a16="http://schemas.microsoft.com/office/drawing/2014/main" id="{FEEC00AC-C00E-1CE4-2A71-E1F16BB80751}"/>
              </a:ext>
            </a:extLst>
          </p:cNvPr>
          <p:cNvSpPr>
            <a:spLocks noGrp="1"/>
          </p:cNvSpPr>
          <p:nvPr>
            <p:ph type="sldNum" sz="quarter" idx="12"/>
          </p:nvPr>
        </p:nvSpPr>
        <p:spPr/>
        <p:txBody>
          <a:bodyPr/>
          <a:lstStyle/>
          <a:p>
            <a:r>
              <a:rPr lang="de-AT"/>
              <a:t>Folie </a:t>
            </a:r>
            <a:fld id="{0AF89F37-6AD9-4F74-BC17-19E39A25D257}" type="slidenum">
              <a:rPr lang="de-AT" smtClean="0"/>
              <a:pPr/>
              <a:t>45</a:t>
            </a:fld>
            <a:endParaRPr lang="de-AT"/>
          </a:p>
        </p:txBody>
      </p:sp>
      <p:sp>
        <p:nvSpPr>
          <p:cNvPr id="8" name="Textfeld 7">
            <a:extLst>
              <a:ext uri="{FF2B5EF4-FFF2-40B4-BE49-F238E27FC236}">
                <a16:creationId xmlns:a16="http://schemas.microsoft.com/office/drawing/2014/main" id="{334537D1-10C2-6D03-959C-700DFB7604CD}"/>
              </a:ext>
            </a:extLst>
          </p:cNvPr>
          <p:cNvSpPr txBox="1"/>
          <p:nvPr/>
        </p:nvSpPr>
        <p:spPr>
          <a:xfrm>
            <a:off x="592538" y="1425854"/>
            <a:ext cx="11655099" cy="1477328"/>
          </a:xfrm>
          <a:prstGeom prst="rect">
            <a:avLst/>
          </a:prstGeom>
          <a:noFill/>
        </p:spPr>
        <p:txBody>
          <a:bodyPr wrap="square">
            <a:spAutoFit/>
          </a:bodyPr>
          <a:lstStyle/>
          <a:p>
            <a:pPr marL="285750" indent="-285750">
              <a:spcBef>
                <a:spcPts val="0"/>
              </a:spcBef>
              <a:spcAft>
                <a:spcPts val="600"/>
              </a:spcAft>
              <a:buFont typeface="Arial" panose="020B0604020202020204" pitchFamily="34" charset="0"/>
              <a:buChar char="•"/>
            </a:pPr>
            <a:r>
              <a:rPr lang="de-AT" sz="2000"/>
              <a:t>Biokraftstoffe wie HVO (</a:t>
            </a:r>
            <a:r>
              <a:rPr lang="de-AT" sz="2000" err="1"/>
              <a:t>Hydrotreated</a:t>
            </a:r>
            <a:r>
              <a:rPr lang="de-AT" sz="2000"/>
              <a:t> </a:t>
            </a:r>
            <a:r>
              <a:rPr lang="de-AT" sz="2000" err="1"/>
              <a:t>Vegetable</a:t>
            </a:r>
            <a:r>
              <a:rPr lang="de-AT" sz="2000"/>
              <a:t> Oil) und LBM (Liquid Bio </a:t>
            </a:r>
            <a:r>
              <a:rPr lang="de-AT" sz="2000" err="1"/>
              <a:t>Methane</a:t>
            </a:r>
            <a:r>
              <a:rPr lang="de-AT" sz="2000"/>
              <a:t>) gelten als kurzfristig realistische Lösung zur Reduktion von Emissionen in der Binnenschifffahrt</a:t>
            </a:r>
          </a:p>
          <a:p>
            <a:pPr marL="285750" indent="-285750">
              <a:spcBef>
                <a:spcPts val="0"/>
              </a:spcBef>
              <a:spcAft>
                <a:spcPts val="600"/>
              </a:spcAft>
              <a:buFont typeface="Arial" panose="020B0604020202020204" pitchFamily="34" charset="0"/>
              <a:buChar char="•"/>
            </a:pPr>
            <a:r>
              <a:rPr lang="de-AT" sz="2000"/>
              <a:t>Nachhaltigkeit hängt stark von der Herkunft der Rohstoffe ab</a:t>
            </a:r>
          </a:p>
          <a:p>
            <a:pPr marL="285750" indent="-285750">
              <a:spcBef>
                <a:spcPts val="0"/>
              </a:spcBef>
              <a:spcAft>
                <a:spcPts val="600"/>
              </a:spcAft>
              <a:buFont typeface="Arial" panose="020B0604020202020204" pitchFamily="34" charset="0"/>
              <a:buChar char="•"/>
            </a:pPr>
            <a:r>
              <a:rPr lang="de-AT" sz="2000">
                <a:solidFill>
                  <a:schemeClr val="tx2"/>
                </a:solidFill>
              </a:rPr>
              <a:t>Pilotprojekt:</a:t>
            </a:r>
            <a:r>
              <a:rPr lang="de-AT" sz="2000"/>
              <a:t> Getreideschiff </a:t>
            </a:r>
            <a:r>
              <a:rPr lang="de-AT" sz="2000" err="1"/>
              <a:t>Nedertarwe</a:t>
            </a:r>
            <a:r>
              <a:rPr lang="de-AT" sz="2000"/>
              <a:t> fährt mit HVO100 von Utrecht nach Rotterdam</a:t>
            </a:r>
          </a:p>
        </p:txBody>
      </p:sp>
      <p:graphicFrame>
        <p:nvGraphicFramePr>
          <p:cNvPr id="13" name="Diagramm 12" descr="Tabelle Vor- und Nachteile Verkehrsträger Straße">
            <a:extLst>
              <a:ext uri="{FF2B5EF4-FFF2-40B4-BE49-F238E27FC236}">
                <a16:creationId xmlns:a16="http://schemas.microsoft.com/office/drawing/2014/main" id="{C0663904-8B1C-2141-B70B-697909BC3056}"/>
              </a:ext>
            </a:extLst>
          </p:cNvPr>
          <p:cNvGraphicFramePr/>
          <p:nvPr>
            <p:extLst>
              <p:ext uri="{D42A27DB-BD31-4B8C-83A1-F6EECF244321}">
                <p14:modId xmlns:p14="http://schemas.microsoft.com/office/powerpoint/2010/main" val="2958960596"/>
              </p:ext>
            </p:extLst>
          </p:nvPr>
        </p:nvGraphicFramePr>
        <p:xfrm>
          <a:off x="304290" y="3080084"/>
          <a:ext cx="11655099" cy="32762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16775392"/>
      </p:ext>
    </p:extLst>
  </p:cSld>
  <p:clrMapOvr>
    <a:masterClrMapping/>
  </p:clrMapOvr>
  <p:transition spd="slow">
    <p:push/>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7CBF0-F982-86AD-0E5D-A73C1FD852E8}"/>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7B3400E-F4BE-BC97-1582-6C716C2A8010}"/>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0AC15833-B945-5D29-CB92-7ADD2AA9D882}"/>
              </a:ext>
            </a:extLst>
          </p:cNvPr>
          <p:cNvSpPr>
            <a:spLocks noGrp="1"/>
          </p:cNvSpPr>
          <p:nvPr>
            <p:ph type="title"/>
          </p:nvPr>
        </p:nvSpPr>
        <p:spPr>
          <a:xfrm>
            <a:off x="592538" y="640040"/>
            <a:ext cx="9161062" cy="792976"/>
          </a:xfrm>
        </p:spPr>
        <p:txBody>
          <a:bodyPr/>
          <a:lstStyle/>
          <a:p>
            <a:r>
              <a:rPr lang="de-AT"/>
              <a:t>Methanol</a:t>
            </a:r>
          </a:p>
        </p:txBody>
      </p:sp>
      <p:sp>
        <p:nvSpPr>
          <p:cNvPr id="4" name="Foliennummernplatzhalter 3">
            <a:extLst>
              <a:ext uri="{FF2B5EF4-FFF2-40B4-BE49-F238E27FC236}">
                <a16:creationId xmlns:a16="http://schemas.microsoft.com/office/drawing/2014/main" id="{04E9F554-234D-8F5A-3961-FB626D23329A}"/>
              </a:ext>
            </a:extLst>
          </p:cNvPr>
          <p:cNvSpPr>
            <a:spLocks noGrp="1"/>
          </p:cNvSpPr>
          <p:nvPr>
            <p:ph type="sldNum" sz="quarter" idx="12"/>
          </p:nvPr>
        </p:nvSpPr>
        <p:spPr/>
        <p:txBody>
          <a:bodyPr/>
          <a:lstStyle/>
          <a:p>
            <a:r>
              <a:rPr lang="de-AT"/>
              <a:t>Folie </a:t>
            </a:r>
            <a:fld id="{0AF89F37-6AD9-4F74-BC17-19E39A25D257}" type="slidenum">
              <a:rPr lang="de-AT" smtClean="0"/>
              <a:pPr/>
              <a:t>46</a:t>
            </a:fld>
            <a:endParaRPr lang="de-AT"/>
          </a:p>
        </p:txBody>
      </p:sp>
      <p:sp>
        <p:nvSpPr>
          <p:cNvPr id="8" name="Textfeld 7">
            <a:extLst>
              <a:ext uri="{FF2B5EF4-FFF2-40B4-BE49-F238E27FC236}">
                <a16:creationId xmlns:a16="http://schemas.microsoft.com/office/drawing/2014/main" id="{3E60604C-1D05-0657-8096-C7B4856DFD0E}"/>
              </a:ext>
            </a:extLst>
          </p:cNvPr>
          <p:cNvSpPr txBox="1"/>
          <p:nvPr/>
        </p:nvSpPr>
        <p:spPr>
          <a:xfrm>
            <a:off x="592538" y="1425854"/>
            <a:ext cx="11655099" cy="1169551"/>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de-DE" altLang="de-DE" sz="2000"/>
              <a:t>Methanol ist eine realistische und skalierbare Lösung zur Dekarbonisierung der Binnenschifffahrt</a:t>
            </a:r>
          </a:p>
          <a:p>
            <a:pPr marL="342900" lvl="0" indent="-342900" eaLnBrk="0" fontAlgn="base" hangingPunct="0">
              <a:spcBef>
                <a:spcPct val="0"/>
              </a:spcBef>
              <a:spcAft>
                <a:spcPts val="600"/>
              </a:spcAft>
              <a:buFont typeface="Arial" panose="020B0604020202020204" pitchFamily="34" charset="0"/>
              <a:buChar char="•"/>
            </a:pPr>
            <a:r>
              <a:rPr lang="de-DE" altLang="de-DE" sz="2000"/>
              <a:t>kann aus erneuerbaren Quellen wie Biomasse oder CO₂-Recycling hergestellt werden</a:t>
            </a:r>
          </a:p>
          <a:p>
            <a:pPr marL="342900" lvl="0" indent="-342900" eaLnBrk="0" fontAlgn="base" hangingPunct="0">
              <a:spcBef>
                <a:spcPct val="0"/>
              </a:spcBef>
              <a:spcAft>
                <a:spcPts val="600"/>
              </a:spcAft>
              <a:buFont typeface="Arial" panose="020B0604020202020204" pitchFamily="34" charset="0"/>
              <a:buChar char="•"/>
            </a:pPr>
            <a:r>
              <a:rPr lang="de-DE" altLang="de-DE" sz="2000">
                <a:solidFill>
                  <a:schemeClr val="tx2"/>
                </a:solidFill>
              </a:rPr>
              <a:t>Pilotprojekt:</a:t>
            </a:r>
            <a:r>
              <a:rPr lang="de-DE" altLang="de-DE" sz="2000"/>
              <a:t> Chemical </a:t>
            </a:r>
            <a:r>
              <a:rPr lang="de-DE" altLang="de-DE" sz="2000" err="1"/>
              <a:t>tanker</a:t>
            </a:r>
            <a:r>
              <a:rPr lang="de-DE" altLang="de-DE" sz="2000"/>
              <a:t> Stolt </a:t>
            </a:r>
            <a:r>
              <a:rPr lang="de-DE" altLang="de-DE" sz="2000" err="1"/>
              <a:t>Ijssel</a:t>
            </a:r>
            <a:r>
              <a:rPr lang="de-DE" altLang="de-DE" sz="2000"/>
              <a:t>, </a:t>
            </a:r>
            <a:r>
              <a:rPr lang="de-AT" altLang="de-DE" sz="2000"/>
              <a:t>der niederländische Reederei Mercurius Shipping</a:t>
            </a:r>
          </a:p>
        </p:txBody>
      </p:sp>
      <p:graphicFrame>
        <p:nvGraphicFramePr>
          <p:cNvPr id="13" name="Diagramm 12" descr="Tabelle Vor- und Nachteile Verkehrsträger Straße">
            <a:extLst>
              <a:ext uri="{FF2B5EF4-FFF2-40B4-BE49-F238E27FC236}">
                <a16:creationId xmlns:a16="http://schemas.microsoft.com/office/drawing/2014/main" id="{765BB27C-C849-92AF-CDC6-6A5EAD779B31}"/>
              </a:ext>
            </a:extLst>
          </p:cNvPr>
          <p:cNvGraphicFramePr/>
          <p:nvPr>
            <p:extLst>
              <p:ext uri="{D42A27DB-BD31-4B8C-83A1-F6EECF244321}">
                <p14:modId xmlns:p14="http://schemas.microsoft.com/office/powerpoint/2010/main" val="994547730"/>
              </p:ext>
            </p:extLst>
          </p:nvPr>
        </p:nvGraphicFramePr>
        <p:xfrm>
          <a:off x="304290" y="297180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1133062"/>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084DD-DE3E-76A2-B4CD-60CCC554DAD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BAE25C4A-9717-9E21-C6CC-3115ECEA0F9E}"/>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4AE7A7FB-C1ED-B9BB-9F0D-0E05C965A054}"/>
              </a:ext>
            </a:extLst>
          </p:cNvPr>
          <p:cNvSpPr>
            <a:spLocks noGrp="1"/>
          </p:cNvSpPr>
          <p:nvPr>
            <p:ph type="title"/>
          </p:nvPr>
        </p:nvSpPr>
        <p:spPr>
          <a:xfrm>
            <a:off x="592538" y="640040"/>
            <a:ext cx="9161062" cy="792976"/>
          </a:xfrm>
        </p:spPr>
        <p:txBody>
          <a:bodyPr/>
          <a:lstStyle/>
          <a:p>
            <a:r>
              <a:rPr lang="de-AT"/>
              <a:t>Elektrischer Antrieb</a:t>
            </a:r>
          </a:p>
        </p:txBody>
      </p:sp>
      <p:sp>
        <p:nvSpPr>
          <p:cNvPr id="4" name="Foliennummernplatzhalter 3">
            <a:extLst>
              <a:ext uri="{FF2B5EF4-FFF2-40B4-BE49-F238E27FC236}">
                <a16:creationId xmlns:a16="http://schemas.microsoft.com/office/drawing/2014/main" id="{0A21936E-5320-C197-4B5D-45FB2E54FADE}"/>
              </a:ext>
            </a:extLst>
          </p:cNvPr>
          <p:cNvSpPr>
            <a:spLocks noGrp="1"/>
          </p:cNvSpPr>
          <p:nvPr>
            <p:ph type="sldNum" sz="quarter" idx="12"/>
          </p:nvPr>
        </p:nvSpPr>
        <p:spPr/>
        <p:txBody>
          <a:bodyPr/>
          <a:lstStyle/>
          <a:p>
            <a:r>
              <a:rPr lang="de-AT"/>
              <a:t>Folie </a:t>
            </a:r>
            <a:fld id="{0AF89F37-6AD9-4F74-BC17-19E39A25D257}" type="slidenum">
              <a:rPr lang="de-AT" smtClean="0"/>
              <a:pPr/>
              <a:t>47</a:t>
            </a:fld>
            <a:endParaRPr lang="de-AT"/>
          </a:p>
        </p:txBody>
      </p:sp>
      <p:sp>
        <p:nvSpPr>
          <p:cNvPr id="8" name="Textfeld 7">
            <a:extLst>
              <a:ext uri="{FF2B5EF4-FFF2-40B4-BE49-F238E27FC236}">
                <a16:creationId xmlns:a16="http://schemas.microsoft.com/office/drawing/2014/main" id="{08A5D710-ECAF-298F-AE44-40D13751A0B9}"/>
              </a:ext>
            </a:extLst>
          </p:cNvPr>
          <p:cNvSpPr txBox="1"/>
          <p:nvPr/>
        </p:nvSpPr>
        <p:spPr>
          <a:xfrm>
            <a:off x="592538" y="1425854"/>
            <a:ext cx="11655099" cy="707886"/>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de-AT" altLang="de-DE" sz="2000">
                <a:solidFill>
                  <a:schemeClr val="tx2"/>
                </a:solidFill>
              </a:rPr>
              <a:t>Pilotprojekt: </a:t>
            </a:r>
            <a:r>
              <a:rPr lang="de-AT" altLang="de-DE" sz="2000"/>
              <a:t>Das mit austauschbaren Batteriecontainern ausgestattete Binnenschiff „</a:t>
            </a:r>
            <a:r>
              <a:rPr lang="de-AT" altLang="de-DE" sz="2000" err="1"/>
              <a:t>Alphenaar</a:t>
            </a:r>
            <a:r>
              <a:rPr lang="de-AT" altLang="de-DE" sz="2000"/>
              <a:t>“ ist seit 2021 in den Niederlanden unterwegs</a:t>
            </a:r>
          </a:p>
        </p:txBody>
      </p:sp>
      <p:graphicFrame>
        <p:nvGraphicFramePr>
          <p:cNvPr id="13" name="Diagramm 12" descr="Tabelle Vor- und Nachteile Verkehrsträger Straße">
            <a:extLst>
              <a:ext uri="{FF2B5EF4-FFF2-40B4-BE49-F238E27FC236}">
                <a16:creationId xmlns:a16="http://schemas.microsoft.com/office/drawing/2014/main" id="{2ED60C9C-D584-95DA-9A14-991E3BE89EA3}"/>
              </a:ext>
            </a:extLst>
          </p:cNvPr>
          <p:cNvGraphicFramePr/>
          <p:nvPr>
            <p:extLst>
              <p:ext uri="{D42A27DB-BD31-4B8C-83A1-F6EECF244321}">
                <p14:modId xmlns:p14="http://schemas.microsoft.com/office/powerpoint/2010/main" val="92404765"/>
              </p:ext>
            </p:extLst>
          </p:nvPr>
        </p:nvGraphicFramePr>
        <p:xfrm>
          <a:off x="268450" y="255277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94535535"/>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FC2B1-F665-6065-6539-1A3545482D1C}"/>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16302657-2A13-E9F2-2006-EB2D9248E623}"/>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F0CC4C3A-FDDA-FB23-836A-7A416B0B4287}"/>
              </a:ext>
            </a:extLst>
          </p:cNvPr>
          <p:cNvSpPr>
            <a:spLocks noGrp="1"/>
          </p:cNvSpPr>
          <p:nvPr>
            <p:ph type="title"/>
          </p:nvPr>
        </p:nvSpPr>
        <p:spPr>
          <a:xfrm>
            <a:off x="592538" y="640040"/>
            <a:ext cx="9161062" cy="792976"/>
          </a:xfrm>
        </p:spPr>
        <p:txBody>
          <a:bodyPr/>
          <a:lstStyle/>
          <a:p>
            <a:r>
              <a:rPr lang="de-AT"/>
              <a:t>Wasserstoff</a:t>
            </a:r>
          </a:p>
        </p:txBody>
      </p:sp>
      <p:sp>
        <p:nvSpPr>
          <p:cNvPr id="4" name="Foliennummernplatzhalter 3">
            <a:extLst>
              <a:ext uri="{FF2B5EF4-FFF2-40B4-BE49-F238E27FC236}">
                <a16:creationId xmlns:a16="http://schemas.microsoft.com/office/drawing/2014/main" id="{78480790-87D6-508C-A9F5-3B8273A5EFDD}"/>
              </a:ext>
            </a:extLst>
          </p:cNvPr>
          <p:cNvSpPr>
            <a:spLocks noGrp="1"/>
          </p:cNvSpPr>
          <p:nvPr>
            <p:ph type="sldNum" sz="quarter" idx="12"/>
          </p:nvPr>
        </p:nvSpPr>
        <p:spPr/>
        <p:txBody>
          <a:bodyPr/>
          <a:lstStyle/>
          <a:p>
            <a:r>
              <a:rPr lang="de-AT"/>
              <a:t>Folie </a:t>
            </a:r>
            <a:fld id="{0AF89F37-6AD9-4F74-BC17-19E39A25D257}" type="slidenum">
              <a:rPr lang="de-AT" smtClean="0"/>
              <a:pPr/>
              <a:t>48</a:t>
            </a:fld>
            <a:endParaRPr lang="de-AT"/>
          </a:p>
        </p:txBody>
      </p:sp>
      <p:sp>
        <p:nvSpPr>
          <p:cNvPr id="8" name="Textfeld 7">
            <a:extLst>
              <a:ext uri="{FF2B5EF4-FFF2-40B4-BE49-F238E27FC236}">
                <a16:creationId xmlns:a16="http://schemas.microsoft.com/office/drawing/2014/main" id="{2A31255F-2BAC-DEE2-6F25-989CA4713EE3}"/>
              </a:ext>
            </a:extLst>
          </p:cNvPr>
          <p:cNvSpPr txBox="1"/>
          <p:nvPr/>
        </p:nvSpPr>
        <p:spPr>
          <a:xfrm>
            <a:off x="592538" y="1425854"/>
            <a:ext cx="11331011" cy="1400383"/>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de-AT" altLang="de-DE" sz="2000"/>
              <a:t>Wasserstoff entwickelt sich zu einem vielversprechenden Energieträger für den emissionsfreien Binnenschiffsverkehr. </a:t>
            </a:r>
          </a:p>
          <a:p>
            <a:pPr marL="342900" lvl="0" indent="-342900" eaLnBrk="0" fontAlgn="base" hangingPunct="0">
              <a:spcBef>
                <a:spcPct val="0"/>
              </a:spcBef>
              <a:spcAft>
                <a:spcPts val="600"/>
              </a:spcAft>
              <a:buFont typeface="Arial" panose="020B0604020202020204" pitchFamily="34" charset="0"/>
              <a:buChar char="•"/>
            </a:pPr>
            <a:r>
              <a:rPr lang="de-AT" altLang="de-DE" sz="2000">
                <a:solidFill>
                  <a:srgbClr val="3C6496"/>
                </a:solidFill>
              </a:rPr>
              <a:t>Pilotprojekt: </a:t>
            </a:r>
            <a:r>
              <a:rPr lang="de-AT" altLang="de-DE" sz="2000"/>
              <a:t>H2 Barge 1 von der niederländischen Reederei Future Proof Shipping, Umbaukosten ca. 6–7 Mio. €, seit Mai 2023 in Betrieb</a:t>
            </a:r>
          </a:p>
        </p:txBody>
      </p:sp>
      <p:graphicFrame>
        <p:nvGraphicFramePr>
          <p:cNvPr id="13" name="Diagramm 12" descr="Tabelle Vor- und Nachteile Verkehrsträger Straße">
            <a:extLst>
              <a:ext uri="{FF2B5EF4-FFF2-40B4-BE49-F238E27FC236}">
                <a16:creationId xmlns:a16="http://schemas.microsoft.com/office/drawing/2014/main" id="{A4CA0BB9-7D3E-B286-B684-F51F1621A46D}"/>
              </a:ext>
            </a:extLst>
          </p:cNvPr>
          <p:cNvGraphicFramePr/>
          <p:nvPr>
            <p:extLst>
              <p:ext uri="{D42A27DB-BD31-4B8C-83A1-F6EECF244321}">
                <p14:modId xmlns:p14="http://schemas.microsoft.com/office/powerpoint/2010/main" val="3838266012"/>
              </p:ext>
            </p:extLst>
          </p:nvPr>
        </p:nvGraphicFramePr>
        <p:xfrm>
          <a:off x="268450" y="2971800"/>
          <a:ext cx="11655099" cy="3384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30115573"/>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2F323-00ED-B60F-F0B8-8BA3752D1F64}"/>
            </a:ext>
          </a:extLst>
        </p:cNvPr>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ACAE9777-6086-3363-7034-B0F33DDF45F8}"/>
              </a:ext>
            </a:extLst>
          </p:cNvPr>
          <p:cNvSpPr>
            <a:spLocks noGrp="1"/>
          </p:cNvSpPr>
          <p:nvPr>
            <p:ph type="ftr" sz="quarter" idx="11"/>
          </p:nvPr>
        </p:nvSpPr>
        <p:spPr>
          <a:xfrm>
            <a:off x="635070" y="272194"/>
            <a:ext cx="6860604" cy="367846"/>
          </a:xfrm>
        </p:spPr>
        <p:txBody>
          <a:bodyPr/>
          <a:lstStyle/>
          <a:p>
            <a:r>
              <a:rPr lang="de-AT"/>
              <a:t>Maßnahmen zur Reduktion von Treibhausgasen in der Binnenschifffahrt</a:t>
            </a:r>
          </a:p>
        </p:txBody>
      </p:sp>
      <p:sp>
        <p:nvSpPr>
          <p:cNvPr id="3" name="Titel 2">
            <a:extLst>
              <a:ext uri="{FF2B5EF4-FFF2-40B4-BE49-F238E27FC236}">
                <a16:creationId xmlns:a16="http://schemas.microsoft.com/office/drawing/2014/main" id="{8B29C81D-CF50-F508-639D-814D351264E5}"/>
              </a:ext>
            </a:extLst>
          </p:cNvPr>
          <p:cNvSpPr>
            <a:spLocks noGrp="1"/>
          </p:cNvSpPr>
          <p:nvPr>
            <p:ph type="title"/>
          </p:nvPr>
        </p:nvSpPr>
        <p:spPr>
          <a:xfrm>
            <a:off x="592538" y="640040"/>
            <a:ext cx="9161062" cy="792976"/>
          </a:xfrm>
        </p:spPr>
        <p:txBody>
          <a:bodyPr/>
          <a:lstStyle/>
          <a:p>
            <a:r>
              <a:rPr lang="de-AT"/>
              <a:t>Ammoniak</a:t>
            </a:r>
          </a:p>
        </p:txBody>
      </p:sp>
      <p:sp>
        <p:nvSpPr>
          <p:cNvPr id="4" name="Foliennummernplatzhalter 3">
            <a:extLst>
              <a:ext uri="{FF2B5EF4-FFF2-40B4-BE49-F238E27FC236}">
                <a16:creationId xmlns:a16="http://schemas.microsoft.com/office/drawing/2014/main" id="{50B03769-811D-C2D5-78B1-468C5C997CB1}"/>
              </a:ext>
            </a:extLst>
          </p:cNvPr>
          <p:cNvSpPr>
            <a:spLocks noGrp="1"/>
          </p:cNvSpPr>
          <p:nvPr>
            <p:ph type="sldNum" sz="quarter" idx="12"/>
          </p:nvPr>
        </p:nvSpPr>
        <p:spPr/>
        <p:txBody>
          <a:bodyPr/>
          <a:lstStyle/>
          <a:p>
            <a:r>
              <a:rPr lang="de-AT"/>
              <a:t>Folie </a:t>
            </a:r>
            <a:fld id="{0AF89F37-6AD9-4F74-BC17-19E39A25D257}" type="slidenum">
              <a:rPr lang="de-AT" smtClean="0"/>
              <a:pPr/>
              <a:t>49</a:t>
            </a:fld>
            <a:endParaRPr lang="de-AT"/>
          </a:p>
        </p:txBody>
      </p:sp>
      <p:sp>
        <p:nvSpPr>
          <p:cNvPr id="8" name="Textfeld 7">
            <a:extLst>
              <a:ext uri="{FF2B5EF4-FFF2-40B4-BE49-F238E27FC236}">
                <a16:creationId xmlns:a16="http://schemas.microsoft.com/office/drawing/2014/main" id="{8ADB9131-E2B7-2A6D-3FEC-22304C32EF79}"/>
              </a:ext>
            </a:extLst>
          </p:cNvPr>
          <p:cNvSpPr txBox="1"/>
          <p:nvPr/>
        </p:nvSpPr>
        <p:spPr>
          <a:xfrm>
            <a:off x="592538" y="1425854"/>
            <a:ext cx="11331011" cy="1400383"/>
          </a:xfrm>
          <a:prstGeom prst="rect">
            <a:avLst/>
          </a:prstGeom>
          <a:noFill/>
        </p:spPr>
        <p:txBody>
          <a:bodyPr wrap="square">
            <a:spAutoFit/>
          </a:bodyPr>
          <a:lstStyle/>
          <a:p>
            <a:pPr marL="342900" lvl="0" indent="-342900" eaLnBrk="0" fontAlgn="base" hangingPunct="0">
              <a:spcBef>
                <a:spcPct val="0"/>
              </a:spcBef>
              <a:spcAft>
                <a:spcPts val="600"/>
              </a:spcAft>
              <a:buFont typeface="Arial" panose="020B0604020202020204" pitchFamily="34" charset="0"/>
              <a:buChar char="•"/>
            </a:pPr>
            <a:r>
              <a:rPr lang="de-AT" altLang="de-DE" sz="2000"/>
              <a:t>Ammoniak ist zwar ein vielgehandelter chemischer Stoff mit globaler Infrastruktur im maritimen Bereich, doch die Anwendung im Binnenbereich ist technisch, wirtschaftlich und sicherheitstechnisch deutlich anspruchsvoller.</a:t>
            </a:r>
          </a:p>
          <a:p>
            <a:pPr marL="342900" lvl="0" indent="-342900" eaLnBrk="0" fontAlgn="base" hangingPunct="0">
              <a:spcBef>
                <a:spcPct val="0"/>
              </a:spcBef>
              <a:spcAft>
                <a:spcPts val="600"/>
              </a:spcAft>
              <a:buFont typeface="Arial" panose="020B0604020202020204" pitchFamily="34" charset="0"/>
              <a:buChar char="•"/>
            </a:pPr>
            <a:r>
              <a:rPr lang="de-AT" altLang="de-DE" sz="2000">
                <a:solidFill>
                  <a:srgbClr val="3C6496"/>
                </a:solidFill>
              </a:rPr>
              <a:t>Pilotprojekt: </a:t>
            </a:r>
            <a:r>
              <a:rPr lang="de-AT" altLang="de-DE" sz="2000"/>
              <a:t>Antwerpen Umrüstung eines Binnenschiffs auf Ammoniak (seit 2021)</a:t>
            </a:r>
          </a:p>
        </p:txBody>
      </p:sp>
      <p:graphicFrame>
        <p:nvGraphicFramePr>
          <p:cNvPr id="13" name="Diagramm 12" descr="Tabelle Vor- und Nachteile Verkehrsträger Straße">
            <a:extLst>
              <a:ext uri="{FF2B5EF4-FFF2-40B4-BE49-F238E27FC236}">
                <a16:creationId xmlns:a16="http://schemas.microsoft.com/office/drawing/2014/main" id="{14E991FF-DEC3-8FC1-362A-A3489B57A0E8}"/>
              </a:ext>
            </a:extLst>
          </p:cNvPr>
          <p:cNvGraphicFramePr/>
          <p:nvPr>
            <p:extLst>
              <p:ext uri="{D42A27DB-BD31-4B8C-83A1-F6EECF244321}">
                <p14:modId xmlns:p14="http://schemas.microsoft.com/office/powerpoint/2010/main" val="3458797466"/>
              </p:ext>
            </p:extLst>
          </p:nvPr>
        </p:nvGraphicFramePr>
        <p:xfrm>
          <a:off x="268450" y="2971800"/>
          <a:ext cx="11655099" cy="34771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53890684"/>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5704EB97-C1B8-78CD-659E-3B3C1B6322B1}"/>
              </a:ext>
            </a:extLst>
          </p:cNvPr>
          <p:cNvSpPr>
            <a:spLocks noGrp="1"/>
          </p:cNvSpPr>
          <p:nvPr>
            <p:ph type="ftr" sz="quarter" idx="11"/>
          </p:nvPr>
        </p:nvSpPr>
        <p:spPr/>
        <p:txBody>
          <a:bodyPr/>
          <a:lstStyle/>
          <a:p>
            <a:r>
              <a:rPr lang="de-AT">
                <a:cs typeface="Arial" panose="020B0604020202020204" pitchFamily="34" charset="0"/>
              </a:rPr>
              <a:t>Emissionen verstehen, Klimaschutz gestalten – Die Rolle der Binnenschifffahrt </a:t>
            </a:r>
            <a:endParaRPr lang="de-AT"/>
          </a:p>
        </p:txBody>
      </p:sp>
      <p:sp>
        <p:nvSpPr>
          <p:cNvPr id="3" name="Titel 2">
            <a:extLst>
              <a:ext uri="{FF2B5EF4-FFF2-40B4-BE49-F238E27FC236}">
                <a16:creationId xmlns:a16="http://schemas.microsoft.com/office/drawing/2014/main" id="{A4EBAC4C-3DD1-3FEA-7FC1-D6D7BDE11603}"/>
              </a:ext>
            </a:extLst>
          </p:cNvPr>
          <p:cNvSpPr>
            <a:spLocks noGrp="1"/>
          </p:cNvSpPr>
          <p:nvPr>
            <p:ph type="title"/>
          </p:nvPr>
        </p:nvSpPr>
        <p:spPr/>
        <p:txBody>
          <a:bodyPr/>
          <a:lstStyle/>
          <a:p>
            <a:r>
              <a:rPr lang="de-AT" err="1"/>
              <a:t>Kahoot</a:t>
            </a:r>
            <a:endParaRPr lang="de-AT"/>
          </a:p>
        </p:txBody>
      </p:sp>
      <p:sp>
        <p:nvSpPr>
          <p:cNvPr id="4" name="Inhaltsplatzhalter 3">
            <a:extLst>
              <a:ext uri="{FF2B5EF4-FFF2-40B4-BE49-F238E27FC236}">
                <a16:creationId xmlns:a16="http://schemas.microsoft.com/office/drawing/2014/main" id="{E7D9FB3F-4829-8C96-DEFE-6498B4C26D73}"/>
              </a:ext>
            </a:extLst>
          </p:cNvPr>
          <p:cNvSpPr>
            <a:spLocks noGrp="1"/>
          </p:cNvSpPr>
          <p:nvPr>
            <p:ph idx="1"/>
          </p:nvPr>
        </p:nvSpPr>
        <p:spPr>
          <a:xfrm>
            <a:off x="6896099" y="1719014"/>
            <a:ext cx="4543425" cy="4351338"/>
          </a:xfrm>
        </p:spPr>
        <p:txBody>
          <a:bodyPr/>
          <a:lstStyle/>
          <a:p>
            <a:pPr marL="0" indent="0">
              <a:buNone/>
            </a:pPr>
            <a:r>
              <a:rPr lang="de-AT" dirty="0"/>
              <a:t>Teste dein Wissen mit unserem </a:t>
            </a:r>
            <a:r>
              <a:rPr lang="de-AT" dirty="0" err="1"/>
              <a:t>Kahoot</a:t>
            </a:r>
            <a:r>
              <a:rPr lang="de-AT" dirty="0"/>
              <a:t>!-Quiz!</a:t>
            </a:r>
          </a:p>
          <a:p>
            <a:pPr marL="0" indent="0">
              <a:buNone/>
            </a:pPr>
            <a:endParaRPr lang="de-AT" dirty="0">
              <a:hlinkClick r:id="rId3"/>
            </a:endParaRPr>
          </a:p>
          <a:p>
            <a:pPr marL="0" indent="0">
              <a:buNone/>
            </a:pPr>
            <a:endParaRPr lang="de-AT" dirty="0">
              <a:hlinkClick r:id="rId3"/>
            </a:endParaRPr>
          </a:p>
          <a:p>
            <a:pPr marL="0" indent="0">
              <a:buNone/>
            </a:pPr>
            <a:r>
              <a:rPr lang="de-AT" dirty="0">
                <a:hlinkClick r:id="rId3"/>
              </a:rPr>
              <a:t>https://create.kahoot.it/share/emissionen-verstehen-klimaschutz-gestalten-die-rolle-der-binnenschifffahrt/15efcda8-ac7b-463b-b7ea-236cac354ad5</a:t>
            </a:r>
            <a:endParaRPr lang="de-AT" dirty="0"/>
          </a:p>
          <a:p>
            <a:pPr marL="0" indent="0">
              <a:buNone/>
            </a:pPr>
            <a:endParaRPr lang="de-AT" dirty="0"/>
          </a:p>
        </p:txBody>
      </p:sp>
      <p:sp>
        <p:nvSpPr>
          <p:cNvPr id="5" name="Foliennummernplatzhalter 4">
            <a:extLst>
              <a:ext uri="{FF2B5EF4-FFF2-40B4-BE49-F238E27FC236}">
                <a16:creationId xmlns:a16="http://schemas.microsoft.com/office/drawing/2014/main" id="{797A00BE-5A18-9F12-ABCA-D23A82CD4DAB}"/>
              </a:ext>
            </a:extLst>
          </p:cNvPr>
          <p:cNvSpPr>
            <a:spLocks noGrp="1"/>
          </p:cNvSpPr>
          <p:nvPr>
            <p:ph type="sldNum" sz="quarter" idx="12"/>
          </p:nvPr>
        </p:nvSpPr>
        <p:spPr/>
        <p:txBody>
          <a:bodyPr/>
          <a:lstStyle/>
          <a:p>
            <a:r>
              <a:rPr lang="de-AT"/>
              <a:t>Folie </a:t>
            </a:r>
            <a:fld id="{0AF89F37-6AD9-4F74-BC17-19E39A25D257}" type="slidenum">
              <a:rPr lang="de-AT" smtClean="0"/>
              <a:pPr/>
              <a:t>50</a:t>
            </a:fld>
            <a:endParaRPr lang="de-AT"/>
          </a:p>
        </p:txBody>
      </p:sp>
      <p:pic>
        <p:nvPicPr>
          <p:cNvPr id="6" name="Content Placeholder 5">
            <a:hlinkClick r:id="rId3"/>
            <a:extLst>
              <a:ext uri="{FF2B5EF4-FFF2-40B4-BE49-F238E27FC236}">
                <a16:creationId xmlns:a16="http://schemas.microsoft.com/office/drawing/2014/main" id="{D3F35804-CE83-FE14-756F-A4B33FC6409C}"/>
              </a:ext>
            </a:extLst>
          </p:cNvPr>
          <p:cNvPicPr>
            <a:picLocks noChangeAspect="1"/>
          </p:cNvPicPr>
          <p:nvPr/>
        </p:nvPicPr>
        <p:blipFill>
          <a:blip r:embed="rId4"/>
          <a:srcRect l="5347" r="3330" b="-1"/>
          <a:stretch>
            <a:fillRect/>
          </a:stretch>
        </p:blipFill>
        <p:spPr>
          <a:xfrm>
            <a:off x="635069" y="1743805"/>
            <a:ext cx="5807336" cy="3370389"/>
          </a:xfrm>
          <a:prstGeom prst="rect">
            <a:avLst/>
          </a:prstGeom>
          <a:noFill/>
        </p:spPr>
      </p:pic>
      <p:sp>
        <p:nvSpPr>
          <p:cNvPr id="7" name="Textfeld 6">
            <a:extLst>
              <a:ext uri="{FF2B5EF4-FFF2-40B4-BE49-F238E27FC236}">
                <a16:creationId xmlns:a16="http://schemas.microsoft.com/office/drawing/2014/main" id="{485BFFC5-7A29-722D-DD86-5B3FE4771316}"/>
              </a:ext>
            </a:extLst>
          </p:cNvPr>
          <p:cNvSpPr txBox="1"/>
          <p:nvPr/>
        </p:nvSpPr>
        <p:spPr>
          <a:xfrm>
            <a:off x="4853136" y="5072095"/>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1789897130"/>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a:extLst>
              <a:ext uri="{FF2B5EF4-FFF2-40B4-BE49-F238E27FC236}">
                <a16:creationId xmlns:a16="http://schemas.microsoft.com/office/drawing/2014/main" id="{D37948C1-1015-FA8C-F2B0-137A70104C9C}"/>
              </a:ext>
            </a:extLst>
          </p:cNvPr>
          <p:cNvSpPr>
            <a:spLocks noGrp="1"/>
          </p:cNvSpPr>
          <p:nvPr>
            <p:ph type="subTitle" idx="1"/>
          </p:nvPr>
        </p:nvSpPr>
        <p:spPr/>
        <p:txBody>
          <a:bodyPr/>
          <a:lstStyle/>
          <a:p>
            <a:endParaRPr lang="de-AT"/>
          </a:p>
        </p:txBody>
      </p:sp>
      <p:sp>
        <p:nvSpPr>
          <p:cNvPr id="3" name="Titel 2">
            <a:extLst>
              <a:ext uri="{FF2B5EF4-FFF2-40B4-BE49-F238E27FC236}">
                <a16:creationId xmlns:a16="http://schemas.microsoft.com/office/drawing/2014/main" id="{5117A2FC-0B87-BF64-6036-7007D57477CB}"/>
              </a:ext>
            </a:extLst>
          </p:cNvPr>
          <p:cNvSpPr>
            <a:spLocks noGrp="1"/>
          </p:cNvSpPr>
          <p:nvPr>
            <p:ph type="title"/>
          </p:nvPr>
        </p:nvSpPr>
        <p:spPr/>
        <p:txBody>
          <a:bodyPr/>
          <a:lstStyle/>
          <a:p>
            <a:r>
              <a:rPr lang="de-AT"/>
              <a:t>Danke für eure Aufmerksamkeit</a:t>
            </a:r>
          </a:p>
        </p:txBody>
      </p:sp>
    </p:spTree>
    <p:extLst>
      <p:ext uri="{BB962C8B-B14F-4D97-AF65-F5344CB8AC3E}">
        <p14:creationId xmlns:p14="http://schemas.microsoft.com/office/powerpoint/2010/main" val="18235199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7233584" cy="281259"/>
          </a:xfrm>
        </p:spPr>
        <p:txBody>
          <a:bodyPr/>
          <a:lstStyle/>
          <a:p>
            <a:r>
              <a:rPr lang="de-AT"/>
              <a:t>Emissionen verstehen, Klimaschutz gestalten – Die Rolle der Binnenschifffahrt </a:t>
            </a:r>
          </a:p>
          <a:p>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52</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de-AT" sz="2600"/>
              <a:t>Für Fragen und Rückmeldungen stehen wir gerne per Mail unter</a:t>
            </a:r>
            <a:br>
              <a:rPr lang="de-AT" sz="2600"/>
            </a:br>
            <a:r>
              <a:rPr lang="de-AT" sz="2600">
                <a:hlinkClick r:id="rId3"/>
              </a:rPr>
              <a:t>rewway@fh-steyr.at</a:t>
            </a:r>
            <a:r>
              <a:rPr lang="de-AT" sz="2600"/>
              <a:t> zur Verfügung.</a:t>
            </a:r>
          </a:p>
          <a:p>
            <a:endParaRPr lang="de-AT" sz="2600"/>
          </a:p>
          <a:p>
            <a:pPr marL="0" indent="0">
              <a:buNone/>
            </a:pPr>
            <a:r>
              <a:rPr lang="de-AT" sz="2600"/>
              <a:t>Weitere Foliensätze und praktische Übungen finden Sie unter:</a:t>
            </a:r>
            <a:br>
              <a:rPr lang="de-AT" sz="2600"/>
            </a:br>
            <a:r>
              <a:rPr lang="de-AT" sz="2600">
                <a:hlinkClick r:id="rId4"/>
              </a:rPr>
              <a:t>http://www.rewway.at/de/lehrmittel/pakete/ </a:t>
            </a:r>
            <a:endParaRPr lang="de-AT" sz="2600"/>
          </a:p>
          <a:p>
            <a:endParaRPr lang="de-AT" sz="2600"/>
          </a:p>
          <a:p>
            <a:pPr marL="0" indent="0">
              <a:buNone/>
            </a:pPr>
            <a:r>
              <a:rPr lang="de-AT" sz="2600"/>
              <a:t>Haben Sie vielleicht Interesse an einem Transport School Lab, einer Exkursion oder einem Fachvortrag?</a:t>
            </a:r>
            <a:br>
              <a:rPr lang="de-AT" sz="2600"/>
            </a:br>
            <a:r>
              <a:rPr lang="de-AT" sz="2600">
                <a:hlinkClick r:id="rId4"/>
              </a:rPr>
              <a:t>http://www.rewway.at/de/services/ </a:t>
            </a:r>
            <a:endParaRPr lang="de-AT" sz="2600"/>
          </a:p>
          <a:p>
            <a:pPr marL="0" indent="0">
              <a:buNone/>
            </a:pPr>
            <a:endParaRPr lang="de-AT"/>
          </a:p>
        </p:txBody>
      </p:sp>
      <p:sp>
        <p:nvSpPr>
          <p:cNvPr id="23" name="Datumsplatzhalter 22">
            <a:extLst>
              <a:ext uri="{FF2B5EF4-FFF2-40B4-BE49-F238E27FC236}">
                <a16:creationId xmlns:a16="http://schemas.microsoft.com/office/drawing/2014/main" id="{0095D69E-3958-1D8F-76A7-2274E06990BE}"/>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a:t>Folie</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956857" cy="367846"/>
          </a:xfrm>
        </p:spPr>
        <p:txBody>
          <a:bodyPr/>
          <a:lstStyle/>
          <a:p>
            <a:r>
              <a:rPr lang="de-AT"/>
              <a:t>Emissionen verstehen, Klimaschutz gestalten – Die Rolle der Binnenschifffahrt </a:t>
            </a:r>
          </a:p>
          <a:p>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53</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a:extLst>
              <a:ext uri="{FF2B5EF4-FFF2-40B4-BE49-F238E27FC236}">
                <a16:creationId xmlns:a16="http://schemas.microsoft.com/office/drawing/2014/main" id="{3C04955B-5CCC-59A6-C191-6951ED0C7199}"/>
              </a:ext>
            </a:extLst>
          </p:cNvPr>
          <p:cNvSpPr>
            <a:spLocks noGrp="1"/>
          </p:cNvSpPr>
          <p:nvPr>
            <p:ph type="title"/>
          </p:nvPr>
        </p:nvSpPr>
        <p:spPr/>
        <p:txBody>
          <a:bodyPr/>
          <a:lstStyle/>
          <a:p>
            <a:r>
              <a:rPr lang="de-AT"/>
              <a:t>Quellenverzeichnis</a:t>
            </a:r>
          </a:p>
        </p:txBody>
      </p:sp>
      <p:sp>
        <p:nvSpPr>
          <p:cNvPr id="2" name="Fußzeilenplatzhalter 1">
            <a:extLst>
              <a:ext uri="{FF2B5EF4-FFF2-40B4-BE49-F238E27FC236}">
                <a16:creationId xmlns:a16="http://schemas.microsoft.com/office/drawing/2014/main" id="{D62C4C34-3204-FD89-4198-E0CC88362321}"/>
              </a:ext>
            </a:extLst>
          </p:cNvPr>
          <p:cNvSpPr>
            <a:spLocks noGrp="1"/>
          </p:cNvSpPr>
          <p:nvPr>
            <p:ph type="ftr" sz="quarter" idx="11"/>
          </p:nvPr>
        </p:nvSpPr>
        <p:spPr>
          <a:xfrm>
            <a:off x="635069" y="272195"/>
            <a:ext cx="6547783" cy="136880"/>
          </a:xfrm>
        </p:spPr>
        <p:txBody>
          <a:bodyPr/>
          <a:lstStyle/>
          <a:p>
            <a:r>
              <a:rPr lang="de-AT"/>
              <a:t>Emissionen verstehen, Klimaschutz gestalten – Die Rolle der Binnenschifffahrt </a:t>
            </a:r>
          </a:p>
          <a:p>
            <a:endParaRPr lang="de-AT"/>
          </a:p>
        </p:txBody>
      </p:sp>
      <p:sp>
        <p:nvSpPr>
          <p:cNvPr id="4" name="Foliennummernplatzhalter 3">
            <a:extLst>
              <a:ext uri="{FF2B5EF4-FFF2-40B4-BE49-F238E27FC236}">
                <a16:creationId xmlns:a16="http://schemas.microsoft.com/office/drawing/2014/main" id="{2ABC894F-3359-CFA8-FC59-0B2F6B64E8B0}"/>
              </a:ext>
            </a:extLst>
          </p:cNvPr>
          <p:cNvSpPr>
            <a:spLocks noGrp="1"/>
          </p:cNvSpPr>
          <p:nvPr>
            <p:ph type="sldNum" sz="quarter" idx="12"/>
          </p:nvPr>
        </p:nvSpPr>
        <p:spPr/>
        <p:txBody>
          <a:bodyPr/>
          <a:lstStyle/>
          <a:p>
            <a:r>
              <a:rPr lang="de-AT"/>
              <a:t>Folie </a:t>
            </a:r>
            <a:fld id="{0AF89F37-6AD9-4F74-BC17-19E39A25D257}" type="slidenum">
              <a:rPr lang="de-AT" smtClean="0"/>
              <a:pPr/>
              <a:t>54</a:t>
            </a:fld>
            <a:endParaRPr lang="de-AT"/>
          </a:p>
        </p:txBody>
      </p:sp>
      <p:sp>
        <p:nvSpPr>
          <p:cNvPr id="7" name="Textfeld 6">
            <a:extLst>
              <a:ext uri="{FF2B5EF4-FFF2-40B4-BE49-F238E27FC236}">
                <a16:creationId xmlns:a16="http://schemas.microsoft.com/office/drawing/2014/main" id="{9654E791-7BDC-64AF-8555-C2647C1490F9}"/>
              </a:ext>
            </a:extLst>
          </p:cNvPr>
          <p:cNvSpPr txBox="1"/>
          <p:nvPr/>
        </p:nvSpPr>
        <p:spPr>
          <a:xfrm>
            <a:off x="619738" y="1519602"/>
            <a:ext cx="10952524" cy="4662815"/>
          </a:xfrm>
          <a:prstGeom prst="rect">
            <a:avLst/>
          </a:prstGeom>
          <a:noFill/>
        </p:spPr>
        <p:txBody>
          <a:bodyPr wrap="square">
            <a:spAutoFit/>
          </a:bodyPr>
          <a:lstStyle/>
          <a:p>
            <a:pPr>
              <a:spcAft>
                <a:spcPts val="600"/>
              </a:spcAft>
            </a:pPr>
            <a:r>
              <a:rPr lang="de-AT" sz="1400"/>
              <a:t>Anderl et al (2024): Klimaschutzbericht 2024, https://www.umweltbundesamt.at/fileadmin/site/publikationen/rep0913.pdf (Abruf: 07.07.2025)</a:t>
            </a:r>
          </a:p>
          <a:p>
            <a:pPr>
              <a:spcAft>
                <a:spcPts val="600"/>
              </a:spcAft>
            </a:pPr>
            <a:r>
              <a:rPr lang="de-AT" sz="1400"/>
              <a:t>BMIMI (2025a): Aktionsprogramm Donau 2023,  https://www.bmimi.gv.at/themen/verkehr/wasser/schifffahrt/donau/publikationen/aktionsprogramm-donau.html (Abruf: 05.08.2025)</a:t>
            </a:r>
          </a:p>
          <a:p>
            <a:pPr>
              <a:spcAft>
                <a:spcPts val="600"/>
              </a:spcAft>
            </a:pPr>
            <a:r>
              <a:rPr lang="de-AT" sz="1400"/>
              <a:t>BMIMI (2025b): Förderung,  https://www.bmimi.gv.at/themen/verkehr/wasser/schifffahrt/foerderung.html (Abruf: 08.07.2025)</a:t>
            </a:r>
          </a:p>
          <a:p>
            <a:pPr>
              <a:spcAft>
                <a:spcPts val="600"/>
              </a:spcAft>
            </a:pPr>
            <a:r>
              <a:rPr lang="de-AT" sz="1400"/>
              <a:t>BMIMI (2025c): Masterplan Güterverkehr 2030, https://www.bmimi.gv.at/themen/mobilitaet/transport/gueterverkehr/masterplan.html (Abruf: 05.08.2025)</a:t>
            </a:r>
          </a:p>
          <a:p>
            <a:pPr>
              <a:spcAft>
                <a:spcPts val="600"/>
              </a:spcAft>
            </a:pPr>
            <a:r>
              <a:rPr lang="de-AT" sz="1400" err="1"/>
              <a:t>ClimatePartner</a:t>
            </a:r>
            <a:r>
              <a:rPr lang="de-AT" sz="1400"/>
              <a:t> (2022): Was sind Scope-1-, Scope-2- und Scope-3-Emissionen?, https://www.climatepartner.com/de/wissen/insights/scope-emissionen-reduzieren (Abruf: 08.07.2025)</a:t>
            </a:r>
          </a:p>
          <a:p>
            <a:pPr>
              <a:spcAft>
                <a:spcPts val="600"/>
              </a:spcAft>
            </a:pPr>
            <a:r>
              <a:rPr lang="de-AT" sz="1400" err="1"/>
              <a:t>ClimatePartner</a:t>
            </a:r>
            <a:r>
              <a:rPr lang="de-AT" sz="1400"/>
              <a:t> GmbH (2025): CO2 Äquivalente, https://www.climatepartner.com/de/wissen/glossar/co2-aequivalente-co2e (Abruf: 01.07.2025)</a:t>
            </a:r>
          </a:p>
          <a:p>
            <a:pPr>
              <a:spcAft>
                <a:spcPts val="600"/>
              </a:spcAft>
            </a:pPr>
            <a:r>
              <a:rPr lang="de-AT" sz="1400"/>
              <a:t>Copernicus Climate Change Service (2025a): </a:t>
            </a:r>
            <a:r>
              <a:rPr lang="de-AT" sz="1400" err="1"/>
              <a:t>Temperature</a:t>
            </a:r>
            <a:r>
              <a:rPr lang="de-AT" sz="1400"/>
              <a:t>, https://climate.copernicus.eu/climate-indicators/temperature (Abruf: 02.02.2025) </a:t>
            </a:r>
          </a:p>
          <a:p>
            <a:pPr>
              <a:spcAft>
                <a:spcPts val="600"/>
              </a:spcAft>
            </a:pPr>
            <a:r>
              <a:rPr lang="de-AT" sz="1400"/>
              <a:t>Copernicus Climate Change Service (2025b): </a:t>
            </a:r>
            <a:r>
              <a:rPr lang="en-US" sz="1400"/>
              <a:t>Copernicus: 2024 is the first year to exceed 1.5°C above pre-industrial level, </a:t>
            </a:r>
            <a:r>
              <a:rPr lang="de-AT" sz="1400"/>
              <a:t>https://climate.copernicus.eu/copernicus-2024-first-year-exceed-15degc-above-pre-industrial-level (Abruf: 03.07.2025) </a:t>
            </a:r>
          </a:p>
          <a:p>
            <a:pPr>
              <a:spcAft>
                <a:spcPts val="600"/>
              </a:spcAft>
            </a:pPr>
            <a:r>
              <a:rPr lang="de-AT" sz="1400"/>
              <a:t>Deutsches Zentrum für Luft- und Raumfahrt e. V. (DLR) (2025): Neue Studie veröffentlicht: Grünes Methanol als alternativer Schiffskraftstoff, https://www.dlr.de/de/ms/aktuelles/nachrichten/neue-studie-veroeffentlicht-gruenes-methanol-als-alternativer-schiffskraftstoff#:~:text=Fazit%20der%20Studie%3A%20Gr%C3%BCnes%20Methanol,Gesamtbedarfe%20der%20Schifffahrt%20zu%20decken (Abruf: 05.08.2025)</a:t>
            </a:r>
          </a:p>
          <a:p>
            <a:pPr>
              <a:spcAft>
                <a:spcPts val="600"/>
              </a:spcAft>
            </a:pPr>
            <a:r>
              <a:rPr lang="de-AT" sz="1400"/>
              <a:t>DST und Marin (2022): Alternative Kraftstoffe und Antriebstechnologien für Binnenschiffe, https://www.wko.at/oe/transport-verkehr/schifffahrt/alternative-kraftstoffe-und-antriebstechnologien.pdf (Abruf: 08.07.2025)</a:t>
            </a:r>
            <a:endParaRPr lang="de-AT"/>
          </a:p>
        </p:txBody>
      </p:sp>
    </p:spTree>
    <p:extLst>
      <p:ext uri="{BB962C8B-B14F-4D97-AF65-F5344CB8AC3E}">
        <p14:creationId xmlns:p14="http://schemas.microsoft.com/office/powerpoint/2010/main" val="1689796965"/>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AF6546-E390-059E-CD5C-035B7C09F9E0}"/>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9A791CDD-EED9-66F4-C738-C2679EE32C6E}"/>
              </a:ext>
            </a:extLst>
          </p:cNvPr>
          <p:cNvSpPr>
            <a:spLocks noGrp="1"/>
          </p:cNvSpPr>
          <p:nvPr>
            <p:ph type="title"/>
          </p:nvPr>
        </p:nvSpPr>
        <p:spPr/>
        <p:txBody>
          <a:bodyPr/>
          <a:lstStyle/>
          <a:p>
            <a:r>
              <a:rPr lang="de-AT"/>
              <a:t>Quellenverzeichnis</a:t>
            </a:r>
          </a:p>
        </p:txBody>
      </p:sp>
      <p:sp>
        <p:nvSpPr>
          <p:cNvPr id="2" name="Fußzeilenplatzhalter 1">
            <a:extLst>
              <a:ext uri="{FF2B5EF4-FFF2-40B4-BE49-F238E27FC236}">
                <a16:creationId xmlns:a16="http://schemas.microsoft.com/office/drawing/2014/main" id="{1D91C65A-CF89-1A18-ADD1-679D8DCBCE33}"/>
              </a:ext>
            </a:extLst>
          </p:cNvPr>
          <p:cNvSpPr>
            <a:spLocks noGrp="1"/>
          </p:cNvSpPr>
          <p:nvPr>
            <p:ph type="ftr" sz="quarter" idx="11"/>
          </p:nvPr>
        </p:nvSpPr>
        <p:spPr>
          <a:xfrm>
            <a:off x="635069" y="272195"/>
            <a:ext cx="6547783" cy="136880"/>
          </a:xfrm>
        </p:spPr>
        <p:txBody>
          <a:bodyPr/>
          <a:lstStyle/>
          <a:p>
            <a:r>
              <a:rPr lang="de-AT"/>
              <a:t>Emissionen verstehen, Klimaschutz gestalten – Die Rolle der Binnenschifffahrt </a:t>
            </a:r>
          </a:p>
          <a:p>
            <a:endParaRPr lang="de-AT"/>
          </a:p>
        </p:txBody>
      </p:sp>
      <p:sp>
        <p:nvSpPr>
          <p:cNvPr id="4" name="Foliennummernplatzhalter 3">
            <a:extLst>
              <a:ext uri="{FF2B5EF4-FFF2-40B4-BE49-F238E27FC236}">
                <a16:creationId xmlns:a16="http://schemas.microsoft.com/office/drawing/2014/main" id="{CF8E1154-3344-D980-7429-882CF95394C9}"/>
              </a:ext>
            </a:extLst>
          </p:cNvPr>
          <p:cNvSpPr>
            <a:spLocks noGrp="1"/>
          </p:cNvSpPr>
          <p:nvPr>
            <p:ph type="sldNum" sz="quarter" idx="12"/>
          </p:nvPr>
        </p:nvSpPr>
        <p:spPr/>
        <p:txBody>
          <a:bodyPr/>
          <a:lstStyle/>
          <a:p>
            <a:r>
              <a:rPr lang="de-AT"/>
              <a:t>Folie </a:t>
            </a:r>
            <a:fld id="{0AF89F37-6AD9-4F74-BC17-19E39A25D257}" type="slidenum">
              <a:rPr lang="de-AT" smtClean="0"/>
              <a:pPr/>
              <a:t>55</a:t>
            </a:fld>
            <a:endParaRPr lang="de-AT"/>
          </a:p>
        </p:txBody>
      </p:sp>
      <p:sp>
        <p:nvSpPr>
          <p:cNvPr id="7" name="Textfeld 6">
            <a:extLst>
              <a:ext uri="{FF2B5EF4-FFF2-40B4-BE49-F238E27FC236}">
                <a16:creationId xmlns:a16="http://schemas.microsoft.com/office/drawing/2014/main" id="{A38EB214-8EDB-CC20-D1F1-9EB67AB7FD20}"/>
              </a:ext>
            </a:extLst>
          </p:cNvPr>
          <p:cNvSpPr txBox="1"/>
          <p:nvPr/>
        </p:nvSpPr>
        <p:spPr>
          <a:xfrm>
            <a:off x="646938" y="1433016"/>
            <a:ext cx="10952524" cy="5093702"/>
          </a:xfrm>
          <a:prstGeom prst="rect">
            <a:avLst/>
          </a:prstGeom>
          <a:noFill/>
        </p:spPr>
        <p:txBody>
          <a:bodyPr wrap="square">
            <a:spAutoFit/>
          </a:bodyPr>
          <a:lstStyle/>
          <a:p>
            <a:pPr>
              <a:spcAft>
                <a:spcPts val="600"/>
              </a:spcAft>
            </a:pPr>
            <a:r>
              <a:rPr lang="de-AT" sz="1400" err="1"/>
              <a:t>EcoTransIT</a:t>
            </a:r>
            <a:r>
              <a:rPr lang="de-AT" sz="1400"/>
              <a:t> (2025): Emissionsrechner für Treibhausgase und Luftschadstoffe, https://www.ecotransit.world/de/emissionsrechner/ (Abruf: 05.08.2025)</a:t>
            </a:r>
          </a:p>
          <a:p>
            <a:pPr>
              <a:spcAft>
                <a:spcPts val="600"/>
              </a:spcAft>
            </a:pPr>
            <a:r>
              <a:rPr lang="de-AT" sz="1400"/>
              <a:t>Erwin van der Linden (2024): </a:t>
            </a:r>
            <a:r>
              <a:rPr lang="en-US" sz="1400"/>
              <a:t>Study on alternative propulsion on the Danube, </a:t>
            </a:r>
            <a:r>
              <a:rPr lang="de-AT" sz="1400"/>
              <a:t> https://www.viadonau.org/fileadmin/content/20241128_Aristoi_Study_Viadonau_final.pdf (Abruf: 05.08.2025)</a:t>
            </a:r>
          </a:p>
          <a:p>
            <a:pPr>
              <a:spcAft>
                <a:spcPts val="600"/>
              </a:spcAft>
            </a:pPr>
            <a:r>
              <a:rPr lang="de-AT" sz="1400"/>
              <a:t>Europäische Kommission (2025a): Mobility </a:t>
            </a:r>
            <a:r>
              <a:rPr lang="de-AT" sz="1400" err="1"/>
              <a:t>Strategy</a:t>
            </a:r>
            <a:r>
              <a:rPr lang="de-AT" sz="1400"/>
              <a:t>, https://transport.ec.europa.eu/transport-themes/mobility-strategy_en?etransnolive=1  (Abruf: 05.08.2025)</a:t>
            </a:r>
          </a:p>
          <a:p>
            <a:pPr>
              <a:spcAft>
                <a:spcPts val="600"/>
              </a:spcAft>
            </a:pPr>
            <a:r>
              <a:rPr lang="de-AT" sz="1400"/>
              <a:t>Europäische Kommission (2025b): NAIADES III </a:t>
            </a:r>
            <a:r>
              <a:rPr lang="de-AT" sz="1400" err="1"/>
              <a:t>action</a:t>
            </a:r>
            <a:r>
              <a:rPr lang="de-AT" sz="1400"/>
              <a:t> plan, https://transport.ec.europa.eu/transport-modes/inland-waterways/promotion-inland-waterway-transport/naiades-iii-action-plan_en?prefLang=de&amp;etrans=de (Abruf: 05.08.2025)</a:t>
            </a:r>
          </a:p>
          <a:p>
            <a:pPr>
              <a:spcAft>
                <a:spcPts val="600"/>
              </a:spcAft>
            </a:pPr>
            <a:r>
              <a:rPr lang="de-AT" sz="1400"/>
              <a:t>Europäisches Parlament (2018): Infografik: Geschichte der Klimaverhandlungen, https://www.europarl.europa.eu/topics/de/article/20180404STO00910/infografik-geschichte-der-klimaverhandlungen (Abruf 07.07.2025).</a:t>
            </a:r>
          </a:p>
          <a:p>
            <a:pPr>
              <a:spcAft>
                <a:spcPts val="600"/>
              </a:spcAft>
            </a:pPr>
            <a:r>
              <a:rPr lang="de-AT" sz="1400"/>
              <a:t>Europäischer Rat (2025a): Ein europäischer Grüner Deal, https://www.consilium.europa.eu/de/policies/european-green-deal/ (Abruf: 05.08.2025)</a:t>
            </a:r>
          </a:p>
          <a:p>
            <a:pPr>
              <a:spcAft>
                <a:spcPts val="600"/>
              </a:spcAft>
            </a:pPr>
            <a:r>
              <a:rPr lang="de-AT" sz="1400"/>
              <a:t>Europäischer Rat (2025b): „Fit für 55“, https://www.consilium.europa.eu/de/policies/fit-for-55/ (Abruf: 05.08.2025)</a:t>
            </a:r>
          </a:p>
          <a:p>
            <a:pPr>
              <a:spcAft>
                <a:spcPts val="600"/>
              </a:spcAft>
            </a:pPr>
            <a:r>
              <a:rPr lang="de-AT" sz="1400"/>
              <a:t>Fraunhofer ISI (2020): </a:t>
            </a:r>
            <a:r>
              <a:rPr lang="en-US" sz="1400"/>
              <a:t>Methodology for GHG Efficiency of Transport Modes, </a:t>
            </a:r>
            <a:r>
              <a:rPr lang="de-AT" sz="1400"/>
              <a:t>https://cedelft.eu/wp-content/uploads/sites/2/2021/05/CE_Delft_200258_Methodology_GHG_Efficiency_Transport_Modes.pdf (Abruf: 08.07.2025)</a:t>
            </a:r>
          </a:p>
          <a:p>
            <a:pPr>
              <a:spcAft>
                <a:spcPts val="600"/>
              </a:spcAft>
            </a:pPr>
            <a:r>
              <a:rPr lang="de-AT" sz="1400"/>
              <a:t>IKEM (2010): Well-</a:t>
            </a:r>
            <a:r>
              <a:rPr lang="de-AT" sz="1400" err="1"/>
              <a:t>to</a:t>
            </a:r>
            <a:r>
              <a:rPr lang="de-AT" sz="1400"/>
              <a:t>-Wheel Betrachtung der Antriebstechnologien, https://www.forschungsinformationssystem.de/servlet/is/332825/ (Abruf: 08.07.2025)</a:t>
            </a:r>
          </a:p>
          <a:p>
            <a:pPr>
              <a:spcAft>
                <a:spcPts val="600"/>
              </a:spcAft>
            </a:pPr>
            <a:r>
              <a:rPr lang="de-AT" sz="1400"/>
              <a:t>IPCC (2024a): </a:t>
            </a:r>
            <a:r>
              <a:rPr lang="en-US" sz="1400"/>
              <a:t>IPCC Global Warming Potential Values, </a:t>
            </a:r>
            <a:r>
              <a:rPr lang="de-AT" sz="1400"/>
              <a:t>https://ghgprotocol.org/sites/default/files/2024-08/Global-Warming-Potential-Values%20%28August%202024%29.pdf (Abruf: 01.07.2025)</a:t>
            </a:r>
          </a:p>
          <a:p>
            <a:pPr>
              <a:spcAft>
                <a:spcPts val="600"/>
              </a:spcAft>
            </a:pPr>
            <a:r>
              <a:rPr lang="de-AT" sz="1400"/>
              <a:t>IPCC (2024b): </a:t>
            </a:r>
            <a:r>
              <a:rPr lang="de-AT" sz="1400" err="1"/>
              <a:t>What</a:t>
            </a:r>
            <a:r>
              <a:rPr lang="de-AT" sz="1400"/>
              <a:t> </a:t>
            </a:r>
            <a:r>
              <a:rPr lang="de-AT" sz="1400" err="1"/>
              <a:t>is</a:t>
            </a:r>
            <a:r>
              <a:rPr lang="de-AT" sz="1400"/>
              <a:t> </a:t>
            </a:r>
            <a:r>
              <a:rPr lang="de-AT" sz="1400" err="1"/>
              <a:t>the</a:t>
            </a:r>
            <a:r>
              <a:rPr lang="de-AT" sz="1400"/>
              <a:t> IPCC, https://www.ipcc.ch/site/assets/uploads/2024/04/IPCCFactSheet_WhatisIPCC.pdf (Abruf 03.07.2025)</a:t>
            </a:r>
          </a:p>
          <a:p>
            <a:endParaRPr lang="de-AT"/>
          </a:p>
        </p:txBody>
      </p:sp>
    </p:spTree>
    <p:extLst>
      <p:ext uri="{BB962C8B-B14F-4D97-AF65-F5344CB8AC3E}">
        <p14:creationId xmlns:p14="http://schemas.microsoft.com/office/powerpoint/2010/main" val="2341932299"/>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48F1C-B874-6129-97FF-9FFA0959017D}"/>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AD3BE9DC-4247-4F99-2379-FE6074B29A0C}"/>
              </a:ext>
            </a:extLst>
          </p:cNvPr>
          <p:cNvSpPr>
            <a:spLocks noGrp="1"/>
          </p:cNvSpPr>
          <p:nvPr>
            <p:ph type="title"/>
          </p:nvPr>
        </p:nvSpPr>
        <p:spPr/>
        <p:txBody>
          <a:bodyPr/>
          <a:lstStyle/>
          <a:p>
            <a:r>
              <a:rPr lang="de-AT"/>
              <a:t>Quellenverzeichnis</a:t>
            </a:r>
          </a:p>
        </p:txBody>
      </p:sp>
      <p:sp>
        <p:nvSpPr>
          <p:cNvPr id="2" name="Fußzeilenplatzhalter 1">
            <a:extLst>
              <a:ext uri="{FF2B5EF4-FFF2-40B4-BE49-F238E27FC236}">
                <a16:creationId xmlns:a16="http://schemas.microsoft.com/office/drawing/2014/main" id="{C2A48F31-D746-14C4-A30B-C4528FAE4513}"/>
              </a:ext>
            </a:extLst>
          </p:cNvPr>
          <p:cNvSpPr>
            <a:spLocks noGrp="1"/>
          </p:cNvSpPr>
          <p:nvPr>
            <p:ph type="ftr" sz="quarter" idx="11"/>
          </p:nvPr>
        </p:nvSpPr>
        <p:spPr>
          <a:xfrm>
            <a:off x="635069" y="272195"/>
            <a:ext cx="6547783" cy="136880"/>
          </a:xfrm>
        </p:spPr>
        <p:txBody>
          <a:bodyPr/>
          <a:lstStyle/>
          <a:p>
            <a:r>
              <a:rPr lang="de-AT"/>
              <a:t>Emissionen verstehen, Klimaschutz gestalten – Die Rolle der Binnenschifffahrt </a:t>
            </a:r>
          </a:p>
          <a:p>
            <a:endParaRPr lang="de-AT"/>
          </a:p>
        </p:txBody>
      </p:sp>
      <p:sp>
        <p:nvSpPr>
          <p:cNvPr id="4" name="Foliennummernplatzhalter 3">
            <a:extLst>
              <a:ext uri="{FF2B5EF4-FFF2-40B4-BE49-F238E27FC236}">
                <a16:creationId xmlns:a16="http://schemas.microsoft.com/office/drawing/2014/main" id="{61A1D0FE-69FB-90B1-4692-52855C2276FB}"/>
              </a:ext>
            </a:extLst>
          </p:cNvPr>
          <p:cNvSpPr>
            <a:spLocks noGrp="1"/>
          </p:cNvSpPr>
          <p:nvPr>
            <p:ph type="sldNum" sz="quarter" idx="12"/>
          </p:nvPr>
        </p:nvSpPr>
        <p:spPr/>
        <p:txBody>
          <a:bodyPr/>
          <a:lstStyle/>
          <a:p>
            <a:r>
              <a:rPr lang="de-AT"/>
              <a:t>Folie </a:t>
            </a:r>
            <a:fld id="{0AF89F37-6AD9-4F74-BC17-19E39A25D257}" type="slidenum">
              <a:rPr lang="de-AT" smtClean="0"/>
              <a:pPr/>
              <a:t>56</a:t>
            </a:fld>
            <a:endParaRPr lang="de-AT"/>
          </a:p>
        </p:txBody>
      </p:sp>
      <p:sp>
        <p:nvSpPr>
          <p:cNvPr id="7" name="Textfeld 6">
            <a:extLst>
              <a:ext uri="{FF2B5EF4-FFF2-40B4-BE49-F238E27FC236}">
                <a16:creationId xmlns:a16="http://schemas.microsoft.com/office/drawing/2014/main" id="{F7659D12-CDA1-4CAA-4694-DDE9C0813CCA}"/>
              </a:ext>
            </a:extLst>
          </p:cNvPr>
          <p:cNvSpPr txBox="1"/>
          <p:nvPr/>
        </p:nvSpPr>
        <p:spPr>
          <a:xfrm>
            <a:off x="730139" y="1663981"/>
            <a:ext cx="10952524" cy="4370427"/>
          </a:xfrm>
          <a:prstGeom prst="rect">
            <a:avLst/>
          </a:prstGeom>
          <a:noFill/>
        </p:spPr>
        <p:txBody>
          <a:bodyPr wrap="square">
            <a:spAutoFit/>
          </a:bodyPr>
          <a:lstStyle/>
          <a:p>
            <a:pPr>
              <a:spcAft>
                <a:spcPts val="600"/>
              </a:spcAft>
            </a:pPr>
            <a:r>
              <a:rPr lang="de-AT" sz="1400"/>
              <a:t>Janson (2025): Paris liegt in weiter Ferne, https://de.statista.com/infografik/24799/prognose-zum-anstieg-der-globalen-durchschnittstemperatur/ (Abruf: 07.07.2025)</a:t>
            </a:r>
          </a:p>
          <a:p>
            <a:pPr>
              <a:spcAft>
                <a:spcPts val="600"/>
              </a:spcAft>
            </a:pPr>
            <a:r>
              <a:rPr lang="de-AT" sz="1400"/>
              <a:t>Klimabündnis Österreich (2024): Klimafakten, Klimawandel, https://www.klimabuendnis.at/wp-content/uploads/2024/09/Praesentationen_zu_Klimafakten_Klimawandel.pdf (Abruf: 01.07.2025)</a:t>
            </a:r>
          </a:p>
          <a:p>
            <a:pPr>
              <a:spcAft>
                <a:spcPts val="600"/>
              </a:spcAft>
            </a:pPr>
            <a:r>
              <a:rPr lang="de-AT" sz="1400"/>
              <a:t>Kühl (2021): E-Auto oder Verbrenner – wer ist besser für das Klima?, https://klimaandmore.de/?p=3518 (Abruf: 07.07.2025)</a:t>
            </a:r>
          </a:p>
          <a:p>
            <a:pPr>
              <a:spcAft>
                <a:spcPts val="600"/>
              </a:spcAft>
            </a:pPr>
            <a:r>
              <a:rPr lang="de-AT" sz="1400"/>
              <a:t>Statista (2024a): Verteilung der CO₂-Emissionen weltweit nach Sektor 2023, https://de.statista.com/statistik/daten/studie/167957/umfrage/verteilung-der-co-emissionen-weltweit-nach-bereich/ (Abruf: 07.07.2025) </a:t>
            </a:r>
          </a:p>
          <a:p>
            <a:pPr>
              <a:spcAft>
                <a:spcPts val="600"/>
              </a:spcAft>
            </a:pPr>
            <a:r>
              <a:rPr lang="it-IT" sz="1400"/>
              <a:t>Statista (2024b): </a:t>
            </a:r>
            <a:r>
              <a:rPr lang="en-US" sz="1400"/>
              <a:t>Distribution of greenhouse gas emissions in the European Union (EU-27) in 2023, by sector, </a:t>
            </a:r>
            <a:r>
              <a:rPr lang="it-IT" sz="1400"/>
              <a:t>https://www.statista.com/statistics/1325132/ghg-emissions-shares-sector-european-union-eu/ (</a:t>
            </a:r>
            <a:r>
              <a:rPr lang="it-IT" sz="1400" err="1"/>
              <a:t>Abruf</a:t>
            </a:r>
            <a:r>
              <a:rPr lang="it-IT" sz="1400"/>
              <a:t>: 07.07.2025). </a:t>
            </a:r>
          </a:p>
          <a:p>
            <a:pPr>
              <a:spcAft>
                <a:spcPts val="600"/>
              </a:spcAft>
            </a:pPr>
            <a:r>
              <a:rPr lang="de-AT" sz="1400"/>
              <a:t>Statista (2024c): </a:t>
            </a:r>
            <a:r>
              <a:rPr lang="en-US" sz="1400"/>
              <a:t>Distribution of greenhouse gas emissions from transportation in the European Union (EU-27) in 2022, by mode, </a:t>
            </a:r>
            <a:r>
              <a:rPr lang="de-AT" sz="1400"/>
              <a:t>https://www.statista.com/statistics/1237597/transport-greenhouse-gas-emissions-by-mode-eu/ (Abruf: 08.07.2025)</a:t>
            </a:r>
          </a:p>
          <a:p>
            <a:pPr>
              <a:spcAft>
                <a:spcPts val="600"/>
              </a:spcAft>
            </a:pPr>
            <a:r>
              <a:rPr lang="it-IT" sz="1400"/>
              <a:t>Statista (2025a): </a:t>
            </a:r>
            <a:r>
              <a:rPr lang="en-US" sz="1400"/>
              <a:t>Transportation emissions worldwide - statistics &amp; facts, </a:t>
            </a:r>
            <a:r>
              <a:rPr lang="it-IT" sz="1400"/>
              <a:t>https://www.statista.com/topics/7476/transportation-emissions-worldwide/#topicOverview (</a:t>
            </a:r>
            <a:r>
              <a:rPr lang="it-IT" sz="1400" err="1"/>
              <a:t>Abruf</a:t>
            </a:r>
            <a:r>
              <a:rPr lang="it-IT" sz="1400"/>
              <a:t>: 07.07.2025)</a:t>
            </a:r>
          </a:p>
          <a:p>
            <a:pPr>
              <a:spcAft>
                <a:spcPts val="600"/>
              </a:spcAft>
            </a:pPr>
            <a:r>
              <a:rPr lang="it-IT" sz="1400"/>
              <a:t>Statista (2025b): </a:t>
            </a:r>
            <a:r>
              <a:rPr lang="en-US" sz="1400"/>
              <a:t>Transportation GHG emissions in the European Union - Statistics &amp; Facts, </a:t>
            </a:r>
            <a:r>
              <a:rPr lang="it-IT" sz="1400"/>
              <a:t>https://www.statista.com/topics/7968/transportation-emissions-in-the-eu/#statisticChapter (</a:t>
            </a:r>
            <a:r>
              <a:rPr lang="it-IT" sz="1400" err="1"/>
              <a:t>Abruf</a:t>
            </a:r>
            <a:r>
              <a:rPr lang="it-IT" sz="1400"/>
              <a:t>: 07.07.2025)</a:t>
            </a:r>
          </a:p>
          <a:p>
            <a:pPr>
              <a:spcAft>
                <a:spcPts val="600"/>
              </a:spcAft>
            </a:pPr>
            <a:r>
              <a:rPr lang="it-IT" sz="1400"/>
              <a:t>Statista (2025c): </a:t>
            </a:r>
            <a:r>
              <a:rPr lang="en-US" sz="1400"/>
              <a:t>Distribution of greenhouse gas emissions from transportation in the European Union (EU-27) in 2022, by mode,</a:t>
            </a:r>
            <a:r>
              <a:rPr lang="it-IT" sz="1400"/>
              <a:t> https://www.statista.com/statistics/1237597/transport-greenhouse-gas-emissions-by-mode-eu/  (</a:t>
            </a:r>
            <a:r>
              <a:rPr lang="it-IT" sz="1400" err="1"/>
              <a:t>Abruf</a:t>
            </a:r>
            <a:r>
              <a:rPr lang="it-IT" sz="1400"/>
              <a:t>: 08.07.2025)</a:t>
            </a:r>
            <a:endParaRPr lang="de-AT"/>
          </a:p>
        </p:txBody>
      </p:sp>
    </p:spTree>
    <p:extLst>
      <p:ext uri="{BB962C8B-B14F-4D97-AF65-F5344CB8AC3E}">
        <p14:creationId xmlns:p14="http://schemas.microsoft.com/office/powerpoint/2010/main" val="1880322446"/>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E34DAC-05ED-AF26-2ADE-1EFF1F89DF38}"/>
            </a:ext>
          </a:extLst>
        </p:cNvPr>
        <p:cNvGrpSpPr/>
        <p:nvPr/>
      </p:nvGrpSpPr>
      <p:grpSpPr>
        <a:xfrm>
          <a:off x="0" y="0"/>
          <a:ext cx="0" cy="0"/>
          <a:chOff x="0" y="0"/>
          <a:chExt cx="0" cy="0"/>
        </a:xfrm>
      </p:grpSpPr>
      <p:sp>
        <p:nvSpPr>
          <p:cNvPr id="5" name="Titel 4">
            <a:extLst>
              <a:ext uri="{FF2B5EF4-FFF2-40B4-BE49-F238E27FC236}">
                <a16:creationId xmlns:a16="http://schemas.microsoft.com/office/drawing/2014/main" id="{AA163130-007F-D44F-6E96-0AD55924ED97}"/>
              </a:ext>
            </a:extLst>
          </p:cNvPr>
          <p:cNvSpPr>
            <a:spLocks noGrp="1"/>
          </p:cNvSpPr>
          <p:nvPr>
            <p:ph type="title"/>
          </p:nvPr>
        </p:nvSpPr>
        <p:spPr/>
        <p:txBody>
          <a:bodyPr/>
          <a:lstStyle/>
          <a:p>
            <a:r>
              <a:rPr lang="de-AT"/>
              <a:t>Quellenverzeichnis</a:t>
            </a:r>
          </a:p>
        </p:txBody>
      </p:sp>
      <p:sp>
        <p:nvSpPr>
          <p:cNvPr id="2" name="Fußzeilenplatzhalter 1">
            <a:extLst>
              <a:ext uri="{FF2B5EF4-FFF2-40B4-BE49-F238E27FC236}">
                <a16:creationId xmlns:a16="http://schemas.microsoft.com/office/drawing/2014/main" id="{A318878A-C3B1-F027-749A-984EA4DFAC4B}"/>
              </a:ext>
            </a:extLst>
          </p:cNvPr>
          <p:cNvSpPr>
            <a:spLocks noGrp="1"/>
          </p:cNvSpPr>
          <p:nvPr>
            <p:ph type="ftr" sz="quarter" idx="11"/>
          </p:nvPr>
        </p:nvSpPr>
        <p:spPr>
          <a:xfrm>
            <a:off x="635069" y="272195"/>
            <a:ext cx="6547783" cy="136880"/>
          </a:xfrm>
        </p:spPr>
        <p:txBody>
          <a:bodyPr/>
          <a:lstStyle/>
          <a:p>
            <a:r>
              <a:rPr lang="de-AT"/>
              <a:t>Emissionen verstehen, Klimaschutz gestalten – Die Rolle der Binnenschifffahrt </a:t>
            </a:r>
          </a:p>
          <a:p>
            <a:endParaRPr lang="de-AT"/>
          </a:p>
        </p:txBody>
      </p:sp>
      <p:sp>
        <p:nvSpPr>
          <p:cNvPr id="4" name="Foliennummernplatzhalter 3">
            <a:extLst>
              <a:ext uri="{FF2B5EF4-FFF2-40B4-BE49-F238E27FC236}">
                <a16:creationId xmlns:a16="http://schemas.microsoft.com/office/drawing/2014/main" id="{10EAA50A-C667-4C2A-E511-7448393322C3}"/>
              </a:ext>
            </a:extLst>
          </p:cNvPr>
          <p:cNvSpPr>
            <a:spLocks noGrp="1"/>
          </p:cNvSpPr>
          <p:nvPr>
            <p:ph type="sldNum" sz="quarter" idx="12"/>
          </p:nvPr>
        </p:nvSpPr>
        <p:spPr/>
        <p:txBody>
          <a:bodyPr/>
          <a:lstStyle/>
          <a:p>
            <a:r>
              <a:rPr lang="de-AT"/>
              <a:t>Folie </a:t>
            </a:r>
            <a:fld id="{0AF89F37-6AD9-4F74-BC17-19E39A25D257}" type="slidenum">
              <a:rPr lang="de-AT" smtClean="0"/>
              <a:pPr/>
              <a:t>57</a:t>
            </a:fld>
            <a:endParaRPr lang="de-AT"/>
          </a:p>
        </p:txBody>
      </p:sp>
      <p:sp>
        <p:nvSpPr>
          <p:cNvPr id="7" name="Textfeld 6">
            <a:extLst>
              <a:ext uri="{FF2B5EF4-FFF2-40B4-BE49-F238E27FC236}">
                <a16:creationId xmlns:a16="http://schemas.microsoft.com/office/drawing/2014/main" id="{65ADAD8C-5F5F-4B58-979B-DDF74A82143C}"/>
              </a:ext>
            </a:extLst>
          </p:cNvPr>
          <p:cNvSpPr txBox="1"/>
          <p:nvPr/>
        </p:nvSpPr>
        <p:spPr>
          <a:xfrm>
            <a:off x="730139" y="1663981"/>
            <a:ext cx="10952524" cy="2262158"/>
          </a:xfrm>
          <a:prstGeom prst="rect">
            <a:avLst/>
          </a:prstGeom>
          <a:noFill/>
        </p:spPr>
        <p:txBody>
          <a:bodyPr wrap="square">
            <a:spAutoFit/>
          </a:bodyPr>
          <a:lstStyle/>
          <a:p>
            <a:pPr>
              <a:spcAft>
                <a:spcPts val="600"/>
              </a:spcAft>
            </a:pPr>
            <a:r>
              <a:rPr lang="de-AT" sz="1400"/>
              <a:t>Umweltbundesamt (2024a): Internationale Klimapolitik, https://www.umweltbundesamt.de/themen/klima-energie/internationale-klimapolitik#internationale-klimapolitik (Abruf: 07.07.2025)</a:t>
            </a:r>
          </a:p>
          <a:p>
            <a:pPr>
              <a:spcAft>
                <a:spcPts val="600"/>
              </a:spcAft>
            </a:pPr>
            <a:r>
              <a:rPr lang="de-AT" sz="1400"/>
              <a:t>Umweltbundesamt (2024b):Treibhausgasemissionen im Transportsektor, Leitfaden zur ISO 14083,  https://www.umweltbundesamt.de/sites/default/files/medien/479/publikationen/uba_treibhausgasemissionen_im_transportsektor_0.pdf (Abruf: 08.07.2025)</a:t>
            </a:r>
          </a:p>
          <a:p>
            <a:pPr>
              <a:spcAft>
                <a:spcPts val="600"/>
              </a:spcAft>
            </a:pPr>
            <a:r>
              <a:rPr lang="de-AT" sz="1400"/>
              <a:t>WWF Österreich (2023): Folgen der Klimakrise: 1,5 Grad versus 2 Grad, https://www.wwf.at/artikel/folgen-der-klimakrise-15-grad-oder-2-grad/ (Abruf: 01.07.2025)</a:t>
            </a:r>
          </a:p>
          <a:p>
            <a:pPr>
              <a:spcAft>
                <a:spcPts val="600"/>
              </a:spcAft>
            </a:pPr>
            <a:r>
              <a:rPr lang="de-AT" sz="1400"/>
              <a:t>Zentralkommission für die Rheinschifffahrt (ZKR) (2022): Roadmap der ZKR zur Verringerung der Emissionen in der Binnenschifffahrt, https://www.ccr-zkr.org/files/documents/Roadmap/Roadmap_de.pdf (Abruf: 08.07.2025)</a:t>
            </a:r>
            <a:endParaRPr lang="de-AT"/>
          </a:p>
        </p:txBody>
      </p:sp>
    </p:spTree>
    <p:extLst>
      <p:ext uri="{BB962C8B-B14F-4D97-AF65-F5344CB8AC3E}">
        <p14:creationId xmlns:p14="http://schemas.microsoft.com/office/powerpoint/2010/main" val="1187718418"/>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EB9A3D-C857-41FE-8548-884D0C481A33}">
  <ds:schemaRefs>
    <ds:schemaRef ds:uri="http://schemas.microsoft.com/sharepoint/v3/contenttype/forms"/>
  </ds:schemaRefs>
</ds:datastoreItem>
</file>

<file path=customXml/itemProps2.xml><?xml version="1.0" encoding="utf-8"?>
<ds:datastoreItem xmlns:ds="http://schemas.openxmlformats.org/officeDocument/2006/customXml" ds:itemID="{0ED5F72E-C1B1-4EFC-986A-88DCCA951006}">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3.xml><?xml version="1.0" encoding="utf-8"?>
<ds:datastoreItem xmlns:ds="http://schemas.openxmlformats.org/officeDocument/2006/customXml" ds:itemID="{A55E2979-E3CA-4043-A652-C3E273DB834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10908</Words>
  <Application>Microsoft Office PowerPoint</Application>
  <PresentationFormat>Breitbild</PresentationFormat>
  <Paragraphs>840</Paragraphs>
  <Slides>57</Slides>
  <Notes>42</Notes>
  <HiddenSlides>1</HiddenSlides>
  <MMClips>1</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57</vt:i4>
      </vt:variant>
    </vt:vector>
  </HeadingPairs>
  <TitlesOfParts>
    <vt:vector size="64" baseType="lpstr">
      <vt:lpstr>Arial</vt:lpstr>
      <vt:lpstr>Calibri</vt:lpstr>
      <vt:lpstr>Didact Gothic</vt:lpstr>
      <vt:lpstr>Lato</vt:lpstr>
      <vt:lpstr>Segoe Sans</vt:lpstr>
      <vt:lpstr>Times New Roman</vt:lpstr>
      <vt:lpstr>Office</vt:lpstr>
      <vt:lpstr>Emissionen verstehen – Klimaschutz gestalten: Die Rolle der Binnenschifffahrt</vt:lpstr>
      <vt:lpstr>PowerPoint-Präsentation</vt:lpstr>
      <vt:lpstr>Wie man am besten mit diesem Lehrmittel arbeitet</vt:lpstr>
      <vt:lpstr>Lernziele und Zielgruppen</vt:lpstr>
      <vt:lpstr>Emissionen Verstehen – Klimaschutz gestalten: Die Rolle der Binnenschifffahrt</vt:lpstr>
      <vt:lpstr>Klimawandel und Treibhausgasemissionen</vt:lpstr>
      <vt:lpstr>Was ist Klima?</vt:lpstr>
      <vt:lpstr>Treibhausgase</vt:lpstr>
      <vt:lpstr>CO2-Äquivalente (CO2e) = Globales Erwärmungspotenzial</vt:lpstr>
      <vt:lpstr>Anstieg der Temperatur</vt:lpstr>
      <vt:lpstr>Anstieg der Temperatur</vt:lpstr>
      <vt:lpstr>Auswirkungen des Klimawandels</vt:lpstr>
      <vt:lpstr>Auswirkungen des Klimawandels</vt:lpstr>
      <vt:lpstr>Berechne deinen ökologischen Fuß- und Handabdruck</vt:lpstr>
      <vt:lpstr>Die Folgen einer globalen Erwärmung von 1,5° vs. 2,0°</vt:lpstr>
      <vt:lpstr>Weltklimarat</vt:lpstr>
      <vt:lpstr>Internationale Klimaziele</vt:lpstr>
      <vt:lpstr>EU-Ziele</vt:lpstr>
      <vt:lpstr>Prognosen</vt:lpstr>
      <vt:lpstr>Der Transportsektor als Quelle von Treibhausgasemissionen  </vt:lpstr>
      <vt:lpstr>Der Transportsektor weltweit</vt:lpstr>
      <vt:lpstr>Der Transportsektor in der EU</vt:lpstr>
      <vt:lpstr>Interaktives Video </vt:lpstr>
      <vt:lpstr>Emissionsberechnungen </vt:lpstr>
      <vt:lpstr>E-Auto oder Verbrenner Wer ist besser für das Klima?</vt:lpstr>
      <vt:lpstr>Warum sind Emissionsberechnungen wichtig?</vt:lpstr>
      <vt:lpstr>Berechnung der Emissionen im Verkehrssektor: Von der Quelle bis zum Fahrzeug</vt:lpstr>
      <vt:lpstr>Datenquelle</vt:lpstr>
      <vt:lpstr>Praktische Anwendung zur Emissionsberechnung – EcoTransIT World</vt:lpstr>
      <vt:lpstr>Übung</vt:lpstr>
      <vt:lpstr>Lösung</vt:lpstr>
      <vt:lpstr>Emissionen in der Binnenschifffahrt  </vt:lpstr>
      <vt:lpstr>Anteil der Schifffahrt an den weltweiten Treibhausgasemissionen</vt:lpstr>
      <vt:lpstr>Anteil der Schifffahrt an den europäischen Treibhausgasemissionen</vt:lpstr>
      <vt:lpstr>Der Unterschied zwischen den Emissionen der Binnenschifffahrt und anderen Verkehrsträgern</vt:lpstr>
      <vt:lpstr>Herausforderungen der Emissionsreduktion</vt:lpstr>
      <vt:lpstr>Politische Rahmenbedingungen </vt:lpstr>
      <vt:lpstr>Politische Rahmenbedingungen zur Klimaneutralität in der Binnenschifffahrt</vt:lpstr>
      <vt:lpstr>PowerPoint-Präsentation</vt:lpstr>
      <vt:lpstr>PowerPoint-Präsentation</vt:lpstr>
      <vt:lpstr>PowerPoint-Präsentation</vt:lpstr>
      <vt:lpstr>Maßnahmen zur Reduktion von Treibhausgasen in der Binnenschifffahrt </vt:lpstr>
      <vt:lpstr>Alternative Kraftstoffe und Antriebssysteme</vt:lpstr>
      <vt:lpstr>Wie sieht das Schiff der Zukunft aus? </vt:lpstr>
      <vt:lpstr>Biokraftstoffe</vt:lpstr>
      <vt:lpstr>Methanol</vt:lpstr>
      <vt:lpstr>Elektrischer Antrieb</vt:lpstr>
      <vt:lpstr>Wasserstoff</vt:lpstr>
      <vt:lpstr>Ammoniak</vt:lpstr>
      <vt:lpstr>Kahoot</vt:lpstr>
      <vt:lpstr>Danke für eure Aufmerksamkeit</vt:lpstr>
      <vt:lpstr>Zusatzinformationen für Lehrkräfte</vt:lpstr>
      <vt:lpstr>Zusatzinformationen für Lehrkräfte</vt:lpstr>
      <vt:lpstr>Quellenverzeichnis</vt:lpstr>
      <vt:lpstr>Quellenverzeichnis</vt:lpstr>
      <vt:lpstr>Quellenverzeichnis</vt:lpstr>
      <vt:lpstr>Quellenverzeichnis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2026-05-12T09:32:23Z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