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4"/>
  </p:sldMasterIdLst>
  <p:notesMasterIdLst>
    <p:notesMasterId r:id="rId59"/>
  </p:notesMasterIdLst>
  <p:handoutMasterIdLst>
    <p:handoutMasterId r:id="rId60"/>
  </p:handoutMasterIdLst>
  <p:sldIdLst>
    <p:sldId id="268" r:id="rId5"/>
    <p:sldId id="284" r:id="rId6"/>
    <p:sldId id="281" r:id="rId7"/>
    <p:sldId id="282" r:id="rId8"/>
    <p:sldId id="269" r:id="rId9"/>
    <p:sldId id="270" r:id="rId10"/>
    <p:sldId id="285" r:id="rId11"/>
    <p:sldId id="271" r:id="rId12"/>
    <p:sldId id="286" r:id="rId13"/>
    <p:sldId id="287" r:id="rId14"/>
    <p:sldId id="288" r:id="rId15"/>
    <p:sldId id="289" r:id="rId16"/>
    <p:sldId id="290" r:id="rId17"/>
    <p:sldId id="291" r:id="rId18"/>
    <p:sldId id="292" r:id="rId19"/>
    <p:sldId id="293" r:id="rId20"/>
    <p:sldId id="294" r:id="rId21"/>
    <p:sldId id="295" r:id="rId22"/>
    <p:sldId id="297" r:id="rId23"/>
    <p:sldId id="296" r:id="rId24"/>
    <p:sldId id="298" r:id="rId25"/>
    <p:sldId id="299" r:id="rId26"/>
    <p:sldId id="300" r:id="rId27"/>
    <p:sldId id="273" r:id="rId28"/>
    <p:sldId id="301" r:id="rId29"/>
    <p:sldId id="302" r:id="rId30"/>
    <p:sldId id="303" r:id="rId31"/>
    <p:sldId id="304" r:id="rId32"/>
    <p:sldId id="283" r:id="rId33"/>
    <p:sldId id="305" r:id="rId34"/>
    <p:sldId id="307" r:id="rId35"/>
    <p:sldId id="655" r:id="rId36"/>
    <p:sldId id="657" r:id="rId37"/>
    <p:sldId id="658" r:id="rId38"/>
    <p:sldId id="259" r:id="rId39"/>
    <p:sldId id="684" r:id="rId40"/>
    <p:sldId id="685" r:id="rId41"/>
    <p:sldId id="686" r:id="rId42"/>
    <p:sldId id="679" r:id="rId43"/>
    <p:sldId id="680" r:id="rId44"/>
    <p:sldId id="681" r:id="rId45"/>
    <p:sldId id="688" r:id="rId46"/>
    <p:sldId id="260" r:id="rId47"/>
    <p:sldId id="2333" r:id="rId48"/>
    <p:sldId id="2334" r:id="rId49"/>
    <p:sldId id="2335" r:id="rId50"/>
    <p:sldId id="2336" r:id="rId51"/>
    <p:sldId id="2337" r:id="rId52"/>
    <p:sldId id="2338" r:id="rId53"/>
    <p:sldId id="689" r:id="rId54"/>
    <p:sldId id="690" r:id="rId55"/>
    <p:sldId id="2331" r:id="rId56"/>
    <p:sldId id="2332" r:id="rId57"/>
    <p:sldId id="2339" r:id="rId58"/>
  </p:sldIdLst>
  <p:sldSz cx="12192000" cy="6858000"/>
  <p:notesSz cx="6858000" cy="9144000"/>
  <p:defaultTex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Einleitung und Übersicht" id="{8F2D7CEC-BB83-4743-ADDB-39626032455D}">
          <p14:sldIdLst>
            <p14:sldId id="268"/>
            <p14:sldId id="284"/>
            <p14:sldId id="281"/>
            <p14:sldId id="282"/>
            <p14:sldId id="269"/>
          </p14:sldIdLst>
        </p14:section>
        <p14:section name="Kapitel 1" id="{5BED0FB8-C8EB-41CB-AAE6-C3CEC6551B66}">
          <p14:sldIdLst>
            <p14:sldId id="270"/>
            <p14:sldId id="285"/>
            <p14:sldId id="271"/>
            <p14:sldId id="286"/>
            <p14:sldId id="287"/>
            <p14:sldId id="288"/>
            <p14:sldId id="289"/>
            <p14:sldId id="290"/>
            <p14:sldId id="291"/>
            <p14:sldId id="292"/>
            <p14:sldId id="293"/>
            <p14:sldId id="294"/>
            <p14:sldId id="295"/>
            <p14:sldId id="297"/>
            <p14:sldId id="296"/>
            <p14:sldId id="298"/>
            <p14:sldId id="299"/>
            <p14:sldId id="300"/>
          </p14:sldIdLst>
        </p14:section>
        <p14:section name="Kapitel 2" id="{1DEC3E3E-6CA0-47FB-A34E-64AEC245635D}">
          <p14:sldIdLst>
            <p14:sldId id="273"/>
            <p14:sldId id="301"/>
            <p14:sldId id="302"/>
            <p14:sldId id="303"/>
            <p14:sldId id="304"/>
            <p14:sldId id="283"/>
            <p14:sldId id="305"/>
            <p14:sldId id="307"/>
            <p14:sldId id="655"/>
            <p14:sldId id="657"/>
            <p14:sldId id="658"/>
          </p14:sldIdLst>
        </p14:section>
        <p14:section name="Kapitel 3" id="{ED6ABA1D-A582-4099-A673-F59E89F377BD}">
          <p14:sldIdLst>
            <p14:sldId id="259"/>
            <p14:sldId id="684"/>
            <p14:sldId id="685"/>
            <p14:sldId id="686"/>
            <p14:sldId id="679"/>
            <p14:sldId id="680"/>
            <p14:sldId id="681"/>
            <p14:sldId id="688"/>
          </p14:sldIdLst>
        </p14:section>
        <p14:section name="Kapitel 4" id="{46884A32-CD38-49E1-A8D0-5ACD353D821E}">
          <p14:sldIdLst>
            <p14:sldId id="260"/>
            <p14:sldId id="2333"/>
            <p14:sldId id="2334"/>
            <p14:sldId id="2335"/>
            <p14:sldId id="2336"/>
            <p14:sldId id="2337"/>
            <p14:sldId id="2338"/>
            <p14:sldId id="689"/>
            <p14:sldId id="690"/>
            <p14:sldId id="2331"/>
            <p14:sldId id="2332"/>
            <p14:sldId id="2339"/>
          </p14:sldIdLst>
        </p14:section>
      </p14:sectionLst>
    </p:ex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F81BD"/>
    <a:srgbClr val="808080"/>
    <a:srgbClr val="DBEEF3"/>
    <a:srgbClr val="000000"/>
    <a:srgbClr val="B7DDE8"/>
    <a:srgbClr val="92CDDC"/>
    <a:srgbClr val="EBF1DF"/>
    <a:srgbClr val="3C6496"/>
    <a:srgbClr val="5885BC"/>
    <a:srgbClr val="2D4C71"/>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3D865C4-13C5-49CF-A540-A1C0C7D99AA0}" v="9" dt="2026-05-12T08:23:25.570"/>
  </p1510:revLst>
</p1510:revInfo>
</file>

<file path=ppt/tableStyles.xml><?xml version="1.0" encoding="utf-8"?>
<a:tblStyleLst xmlns:a="http://schemas.openxmlformats.org/drawingml/2006/main" def="{5C22544A-7EE6-4342-B048-85BDC9FD1C3A}">
  <a:tblStyle styleId="{7DF18680-E054-41AD-8BC1-D1AEF772440D}" styleName="Mittlere Formatvorlage 2 - Akz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5C22544A-7EE6-4342-B048-85BDC9FD1C3A}" styleName="Mittlere Formatvorlage 2 - Akz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ittlere Formatvorlage 2 - Akz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5202B0CA-FC54-4496-8BCA-5EF66A818D29}" styleName="Dunkle Formatvorlage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dk1">
              <a:tint val="20000"/>
            </a:schemeClr>
          </a:solidFill>
        </a:fill>
      </a:tcStyle>
    </a:lastRow>
    <a:firstRow>
      <a:tcTxStyle b="on">
        <a:fontRef idx="minor">
          <a:scrgbClr r="0" g="0" b="0"/>
        </a:fontRef>
        <a:schemeClr val="lt1"/>
      </a:tcTxStyle>
      <a:tcStyle>
        <a:tcBdr/>
        <a:fill>
          <a:solidFill>
            <a:schemeClr val="dk1"/>
          </a:solidFill>
        </a:fill>
      </a:tcStyle>
    </a:firstRow>
  </a:tblStyle>
  <a:tblStyle styleId="{0660B408-B3CF-4A94-85FC-2B1E0A45F4A2}" styleName="Dunkle Formatvorlage 2 - Akzent 1/Akzent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1">
              <a:tint val="20000"/>
            </a:schemeClr>
          </a:solidFill>
        </a:fill>
      </a:tcStyle>
    </a:lastRow>
    <a:firstRow>
      <a:tcTxStyle b="on">
        <a:fontRef idx="minor">
          <a:scrgbClr r="0" g="0" b="0"/>
        </a:fontRef>
        <a:schemeClr val="lt1"/>
      </a:tcTxStyle>
      <a:tcStyle>
        <a:tcBdr/>
        <a:fill>
          <a:solidFill>
            <a:schemeClr val="accent2"/>
          </a:solidFill>
        </a:fill>
      </a:tcStyle>
    </a:firstRow>
  </a:tblStyle>
  <a:tblStyle styleId="{91EBBBCC-DAD2-459C-BE2E-F6DE35CF9A28}" styleName="Dunkle Formatvorlage 2 - Akzent 3/Akzent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 styleId="{46F890A9-2807-4EBB-B81D-B2AA78EC7F39}" styleName="Dunkle Formatvorlage 2 - Akzent 5/Akzent 6">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5">
              <a:tint val="20000"/>
            </a:schemeClr>
          </a:solidFill>
        </a:fill>
      </a:tcStyle>
    </a:lastRow>
    <a:firstRow>
      <a:tcTxStyle b="on">
        <a:fontRef idx="minor">
          <a:scrgbClr r="0" g="0" b="0"/>
        </a:fontRef>
        <a:schemeClr val="lt1"/>
      </a:tcTxStyle>
      <a:tcStyle>
        <a:tcBdr/>
        <a:fill>
          <a:solidFill>
            <a:schemeClr val="accent6"/>
          </a:solidFill>
        </a:fill>
      </a:tcStyle>
    </a:firstRow>
  </a:tblStyle>
  <a:tblStyle styleId="{EB344D84-9AFB-497E-A393-DC336BA19D2E}" styleName="Mittlere Formatvorlage 3 - Akzent 3">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3"/>
          </a:solidFill>
        </a:fill>
      </a:tcStyle>
    </a:lastCol>
    <a:firstCol>
      <a:tcTxStyle b="on">
        <a:fontRef idx="minor">
          <a:scrgbClr r="0" g="0" b="0"/>
        </a:fontRef>
        <a:schemeClr val="lt1"/>
      </a:tcTxStyle>
      <a:tcStyle>
        <a:tcBdr/>
        <a:fill>
          <a:solidFill>
            <a:schemeClr val="accent3"/>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3"/>
          </a:solidFill>
        </a:fill>
      </a:tcStyle>
    </a:firstRow>
  </a:tblStyle>
  <a:tblStyle styleId="{2D5ABB26-0587-4C30-8999-92F81FD0307C}" styleName="Keine Formatvorlage, kein Raster">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591" autoAdjust="0"/>
    <p:restoredTop sz="78331" autoAdjust="0"/>
  </p:normalViewPr>
  <p:slideViewPr>
    <p:cSldViewPr snapToGrid="0">
      <p:cViewPr varScale="1">
        <p:scale>
          <a:sx n="80" d="100"/>
          <a:sy n="80" d="100"/>
        </p:scale>
        <p:origin x="1068" y="84"/>
      </p:cViewPr>
      <p:guideLst/>
    </p:cSldViewPr>
  </p:slideViewPr>
  <p:outlineViewPr>
    <p:cViewPr>
      <p:scale>
        <a:sx n="33" d="100"/>
        <a:sy n="33" d="100"/>
      </p:scale>
      <p:origin x="0" y="-3612"/>
    </p:cViewPr>
  </p:outlineViewPr>
  <p:notesTextViewPr>
    <p:cViewPr>
      <p:scale>
        <a:sx n="1" d="1"/>
        <a:sy n="1" d="1"/>
      </p:scale>
      <p:origin x="0" y="0"/>
    </p:cViewPr>
  </p:notesTextViewPr>
  <p:sorterViewPr>
    <p:cViewPr>
      <p:scale>
        <a:sx n="100" d="100"/>
        <a:sy n="100" d="100"/>
      </p:scale>
      <p:origin x="0" y="0"/>
    </p:cViewPr>
  </p:sorterViewPr>
  <p:notesViewPr>
    <p:cSldViewPr snapToGrid="0">
      <p:cViewPr varScale="1">
        <p:scale>
          <a:sx n="78" d="100"/>
          <a:sy n="78" d="100"/>
        </p:scale>
        <p:origin x="3246" y="108"/>
      </p:cViewPr>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microsoft.com/office/2015/10/relationships/revisionInfo" Target="revisionInfo.xml"/><Relationship Id="rId5" Type="http://schemas.openxmlformats.org/officeDocument/2006/relationships/slide" Target="slides/slide1.xml"/><Relationship Id="rId61" Type="http://schemas.openxmlformats.org/officeDocument/2006/relationships/presProps" Target="presProps.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tableStyles" Target="tableStyle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notesMaster" Target="notesMasters/notesMaster1.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handoutMaster" Target="handoutMasters/handoutMaster1.xml"/><Relationship Id="rId65"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Pum Christina" userId="a82e7e0d-e68d-43fd-9ce2-ebf69d9ea0b4" providerId="ADAL" clId="{C74C004E-2192-4A0B-857F-355394A13FB5}"/>
    <pc:docChg chg="custSel modSld">
      <pc:chgData name="Pum Christina" userId="a82e7e0d-e68d-43fd-9ce2-ebf69d9ea0b4" providerId="ADAL" clId="{C74C004E-2192-4A0B-857F-355394A13FB5}" dt="2026-05-12T08:23:25.564" v="76" actId="20577"/>
      <pc:docMkLst>
        <pc:docMk/>
      </pc:docMkLst>
      <pc:sldChg chg="modSp mod">
        <pc:chgData name="Pum Christina" userId="a82e7e0d-e68d-43fd-9ce2-ebf69d9ea0b4" providerId="ADAL" clId="{C74C004E-2192-4A0B-857F-355394A13FB5}" dt="2026-04-28T09:08:41.664" v="70" actId="255"/>
        <pc:sldMkLst>
          <pc:docMk/>
          <pc:sldMk cId="2797899128" sldId="281"/>
        </pc:sldMkLst>
        <pc:spChg chg="mod">
          <ac:chgData name="Pum Christina" userId="a82e7e0d-e68d-43fd-9ce2-ebf69d9ea0b4" providerId="ADAL" clId="{C74C004E-2192-4A0B-857F-355394A13FB5}" dt="2026-04-28T09:08:41.664" v="70" actId="255"/>
          <ac:spMkLst>
            <pc:docMk/>
            <pc:sldMk cId="2797899128" sldId="281"/>
            <ac:spMk id="3" creationId="{DCFA72EE-9795-142E-AA2D-DCDF0AAD260F}"/>
          </ac:spMkLst>
        </pc:spChg>
      </pc:sldChg>
      <pc:sldChg chg="modSp mod">
        <pc:chgData name="Pum Christina" userId="a82e7e0d-e68d-43fd-9ce2-ebf69d9ea0b4" providerId="ADAL" clId="{C74C004E-2192-4A0B-857F-355394A13FB5}" dt="2026-05-12T08:23:25.564" v="76" actId="20577"/>
        <pc:sldMkLst>
          <pc:docMk/>
          <pc:sldMk cId="1922672807" sldId="2331"/>
        </pc:sldMkLst>
        <pc:spChg chg="mod">
          <ac:chgData name="Pum Christina" userId="a82e7e0d-e68d-43fd-9ce2-ebf69d9ea0b4" providerId="ADAL" clId="{C74C004E-2192-4A0B-857F-355394A13FB5}" dt="2026-05-12T08:23:25.564" v="76" actId="20577"/>
          <ac:spMkLst>
            <pc:docMk/>
            <pc:sldMk cId="1922672807" sldId="2331"/>
            <ac:spMk id="24" creationId="{628C7A1D-E098-4970-DB2F-CE1EBAC891EE}"/>
          </ac:spMkLst>
        </pc:spChg>
      </pc:sldChg>
    </pc:docChg>
  </pc:docChgLst>
</pc:chgInfo>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de-DE"/>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r>
              <a:rPr lang="en-US" sz="1862" b="0" i="0" u="none" strike="noStrike" baseline="0" dirty="0"/>
              <a:t>The 10 Largest Exporting Countries Worldwide (2024)</a:t>
            </a:r>
            <a:endParaRPr lang="de-AT" dirty="0"/>
          </a:p>
        </c:rich>
      </c:tx>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de-AT"/>
        </a:p>
      </c:txPr>
    </c:title>
    <c:autoTitleDeleted val="0"/>
    <c:plotArea>
      <c:layout/>
      <c:barChart>
        <c:barDir val="col"/>
        <c:grouping val="clustered"/>
        <c:varyColors val="0"/>
        <c:ser>
          <c:idx val="0"/>
          <c:order val="0"/>
          <c:tx>
            <c:strRef>
              <c:f>Sheet1!$B$1</c:f>
              <c:strCache>
                <c:ptCount val="1"/>
                <c:pt idx="0">
                  <c:v>in billion US dollars</c:v>
                </c:pt>
              </c:strCache>
            </c:strRef>
          </c:tx>
          <c:spPr>
            <a:solidFill>
              <a:schemeClr val="accent1"/>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800" b="0" i="0" u="none" strike="noStrike" kern="1200" baseline="0">
                    <a:solidFill>
                      <a:schemeClr val="tx1">
                        <a:lumMod val="75000"/>
                        <a:lumOff val="25000"/>
                      </a:schemeClr>
                    </a:solidFill>
                    <a:latin typeface="+mn-lt"/>
                    <a:ea typeface="+mn-ea"/>
                    <a:cs typeface="+mn-cs"/>
                  </a:defRPr>
                </a:pPr>
                <a:endParaRPr lang="de-DE"/>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China</c:v>
                </c:pt>
                <c:pt idx="1">
                  <c:v>USA</c:v>
                </c:pt>
                <c:pt idx="2">
                  <c:v>Germany</c:v>
                </c:pt>
                <c:pt idx="3">
                  <c:v>Netherlands</c:v>
                </c:pt>
                <c:pt idx="4">
                  <c:v>Japan</c:v>
                </c:pt>
                <c:pt idx="5">
                  <c:v>South Korea</c:v>
                </c:pt>
                <c:pt idx="6">
                  <c:v>Italy</c:v>
                </c:pt>
                <c:pt idx="7">
                  <c:v>Hong Kong</c:v>
                </c:pt>
                <c:pt idx="8">
                  <c:v>France</c:v>
                </c:pt>
              </c:strCache>
            </c:strRef>
          </c:cat>
          <c:val>
            <c:numRef>
              <c:f>Sheet1!$B$2:$B$10</c:f>
              <c:numCache>
                <c:formatCode>General</c:formatCode>
                <c:ptCount val="9"/>
                <c:pt idx="0">
                  <c:v>3577</c:v>
                </c:pt>
                <c:pt idx="1">
                  <c:v>2065</c:v>
                </c:pt>
                <c:pt idx="2">
                  <c:v>1683</c:v>
                </c:pt>
                <c:pt idx="3">
                  <c:v>921</c:v>
                </c:pt>
                <c:pt idx="4">
                  <c:v>707</c:v>
                </c:pt>
                <c:pt idx="5">
                  <c:v>684</c:v>
                </c:pt>
                <c:pt idx="6">
                  <c:v>674</c:v>
                </c:pt>
                <c:pt idx="7">
                  <c:v>646</c:v>
                </c:pt>
                <c:pt idx="8">
                  <c:v>640</c:v>
                </c:pt>
              </c:numCache>
            </c:numRef>
          </c:val>
          <c:extLst>
            <c:ext xmlns:c16="http://schemas.microsoft.com/office/drawing/2014/chart" uri="{C3380CC4-5D6E-409C-BE32-E72D297353CC}">
              <c16:uniqueId val="{00000000-4C46-414D-B7C0-D8B70D7E2A44}"/>
            </c:ext>
          </c:extLst>
        </c:ser>
        <c:dLbls>
          <c:showLegendKey val="0"/>
          <c:showVal val="0"/>
          <c:showCatName val="0"/>
          <c:showSerName val="0"/>
          <c:showPercent val="0"/>
          <c:showBubbleSize val="0"/>
        </c:dLbls>
        <c:gapWidth val="219"/>
        <c:overlap val="-27"/>
        <c:axId val="1864066736"/>
        <c:axId val="1864069136"/>
      </c:barChart>
      <c:catAx>
        <c:axId val="1864066736"/>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de-DE"/>
          </a:p>
        </c:txPr>
        <c:crossAx val="1864069136"/>
        <c:crosses val="autoZero"/>
        <c:auto val="1"/>
        <c:lblAlgn val="ctr"/>
        <c:lblOffset val="100"/>
        <c:noMultiLvlLbl val="0"/>
      </c:catAx>
      <c:valAx>
        <c:axId val="1864069136"/>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de-DE"/>
          </a:p>
        </c:txPr>
        <c:crossAx val="1864066736"/>
        <c:crosses val="autoZero"/>
        <c:crossBetween val="between"/>
      </c:valAx>
      <c:spPr>
        <a:noFill/>
        <a:ln>
          <a:noFill/>
        </a:ln>
        <a:effectLst/>
      </c:spPr>
    </c:plotArea>
    <c:legend>
      <c:legendPos val="b"/>
      <c:layout>
        <c:manualLayout>
          <c:xMode val="edge"/>
          <c:yMode val="edge"/>
          <c:x val="0.42646791433679487"/>
          <c:y val="0.933558901728193"/>
          <c:w val="0.22435885731674848"/>
          <c:h val="6.6441098271806928E-2"/>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de-DE"/>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de-DE"/>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diagrams/colors1.xml><?xml version="1.0" encoding="utf-8"?>
<dgm:colorsDef xmlns:dgm="http://schemas.openxmlformats.org/drawingml/2006/diagram" xmlns:a="http://schemas.openxmlformats.org/drawingml/2006/main" uniqueId="urn:microsoft.com/office/officeart/2005/8/colors/accent3_1">
  <dgm:title val=""/>
  <dgm:desc val=""/>
  <dgm:catLst>
    <dgm:cat type="accent3" pri="11100"/>
  </dgm:catLst>
  <dgm:styleLbl name="node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3">
        <a:shade val="80000"/>
      </a:schemeClr>
    </dgm:linClrLst>
    <dgm:effectClrLst/>
    <dgm:txLinClrLst/>
    <dgm:txFillClrLst/>
    <dgm:txEffectClrLst/>
  </dgm:styleLbl>
  <dgm:styleLbl name="node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f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align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b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dgm:txEffectClrLst/>
  </dgm:styleLbl>
  <dgm:styleLbl name="parChTrans2D2">
    <dgm:fillClrLst meth="repeat">
      <a:schemeClr val="accent3"/>
    </dgm:fillClrLst>
    <dgm:linClrLst meth="repeat">
      <a:schemeClr val="accent3"/>
    </dgm:linClrLst>
    <dgm:effectClrLst/>
    <dgm:txLinClrLst/>
    <dgm:txFillClrLst/>
    <dgm:txEffectClrLst/>
  </dgm:styleLbl>
  <dgm:styleLbl name="parChTrans2D3">
    <dgm:fillClrLst meth="repeat">
      <a:schemeClr val="accent3"/>
    </dgm:fillClrLst>
    <dgm:linClrLst meth="repeat">
      <a:schemeClr val="accent3"/>
    </dgm:linClrLst>
    <dgm:effectClrLst/>
    <dgm:txLinClrLst/>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con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align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trAlignAcc1">
    <dgm:fillClrLst meth="repeat">
      <a:schemeClr val="accent3">
        <a:alpha val="40000"/>
        <a:tint val="40000"/>
      </a:schemeClr>
    </dgm:fillClrLst>
    <dgm:linClrLst meth="repeat">
      <a:schemeClr val="accent3"/>
    </dgm:linClrLst>
    <dgm:effectClrLst/>
    <dgm:txLinClrLst/>
    <dgm:txFillClrLst meth="repeat">
      <a:schemeClr val="dk1"/>
    </dgm:txFillClrLst>
    <dgm:txEffectClrLst/>
  </dgm:styleLbl>
  <dgm:styleLbl name="b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fgAcc0">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2">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3">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4">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3C1BDEB-A319-4134-AB7E-C36723319480}" type="doc">
      <dgm:prSet loTypeId="urn:microsoft.com/office/officeart/2005/8/layout/radial6" loCatId="cycle" qsTypeId="urn:microsoft.com/office/officeart/2005/8/quickstyle/simple2" qsCatId="simple" csTypeId="urn:microsoft.com/office/officeart/2005/8/colors/accent3_1" csCatId="accent3" phldr="1"/>
      <dgm:spPr/>
      <dgm:t>
        <a:bodyPr/>
        <a:lstStyle/>
        <a:p>
          <a:endParaRPr lang="en-US"/>
        </a:p>
      </dgm:t>
    </dgm:pt>
    <dgm:pt modelId="{27FD9526-A7D7-4850-A68F-E752CEA0FC17}">
      <dgm:prSet phldrT="[Text]"/>
      <dgm:spPr/>
      <dgm:t>
        <a:bodyPr/>
        <a:lstStyle/>
        <a:p>
          <a:r>
            <a:rPr lang="en-US" noProof="0" dirty="0">
              <a:latin typeface="Corbel" panose="020B0503020204020204" pitchFamily="34" charset="0"/>
            </a:rPr>
            <a:t>Green Logistics</a:t>
          </a:r>
        </a:p>
      </dgm:t>
    </dgm:pt>
    <dgm:pt modelId="{E80EAB9C-0E56-49E6-ACD9-D717707D6353}" type="parTrans" cxnId="{98BFF429-F4D0-4236-B6DD-4AED55FC43D5}">
      <dgm:prSet/>
      <dgm:spPr/>
      <dgm:t>
        <a:bodyPr/>
        <a:lstStyle/>
        <a:p>
          <a:endParaRPr lang="en-US"/>
        </a:p>
      </dgm:t>
    </dgm:pt>
    <dgm:pt modelId="{69BE76D6-3D63-4342-9A16-CAD3812DDF93}" type="sibTrans" cxnId="{98BFF429-F4D0-4236-B6DD-4AED55FC43D5}">
      <dgm:prSet/>
      <dgm:spPr/>
      <dgm:t>
        <a:bodyPr/>
        <a:lstStyle/>
        <a:p>
          <a:endParaRPr lang="en-US"/>
        </a:p>
      </dgm:t>
    </dgm:pt>
    <dgm:pt modelId="{89678FA0-C91F-4D02-8A4B-02896D9A1711}">
      <dgm:prSet phldrT="[Text]"/>
      <dgm:spPr/>
      <dgm:t>
        <a:bodyPr/>
        <a:lstStyle/>
        <a:p>
          <a:r>
            <a:rPr lang="en-US" noProof="0" dirty="0">
              <a:latin typeface="Corbel" panose="020B0503020204020204" pitchFamily="34" charset="0"/>
            </a:rPr>
            <a:t>Economic</a:t>
          </a:r>
          <a:endParaRPr lang="de-DE" noProof="0" dirty="0">
            <a:latin typeface="Corbel" panose="020B0503020204020204" pitchFamily="34" charset="0"/>
          </a:endParaRPr>
        </a:p>
      </dgm:t>
    </dgm:pt>
    <dgm:pt modelId="{0428B6A3-8BF8-4493-871F-D5EE26D35C06}" type="parTrans" cxnId="{1C381C14-4EBF-4AF7-8927-11C14BB03C85}">
      <dgm:prSet/>
      <dgm:spPr/>
      <dgm:t>
        <a:bodyPr/>
        <a:lstStyle/>
        <a:p>
          <a:endParaRPr lang="en-US"/>
        </a:p>
      </dgm:t>
    </dgm:pt>
    <dgm:pt modelId="{7E21E039-D1EF-40D1-A5DC-06FEECA98011}" type="sibTrans" cxnId="{1C381C14-4EBF-4AF7-8927-11C14BB03C85}">
      <dgm:prSet/>
      <dgm:spPr/>
      <dgm:t>
        <a:bodyPr/>
        <a:lstStyle/>
        <a:p>
          <a:endParaRPr lang="en-US"/>
        </a:p>
      </dgm:t>
    </dgm:pt>
    <dgm:pt modelId="{F3C398E5-6FF4-4B3C-A55D-4F36B27A562C}">
      <dgm:prSet phldrT="[Text]"/>
      <dgm:spPr/>
      <dgm:t>
        <a:bodyPr/>
        <a:lstStyle/>
        <a:p>
          <a:r>
            <a:rPr lang="en-US" noProof="0" dirty="0">
              <a:latin typeface="Corbel" panose="020B0503020204020204" pitchFamily="34" charset="0"/>
            </a:rPr>
            <a:t>Ecological</a:t>
          </a:r>
          <a:endParaRPr lang="de-DE" noProof="0" dirty="0">
            <a:latin typeface="Corbel" panose="020B0503020204020204" pitchFamily="34" charset="0"/>
          </a:endParaRPr>
        </a:p>
      </dgm:t>
    </dgm:pt>
    <dgm:pt modelId="{4B4A8E74-5E7D-4EFA-8B93-A8643AEAC202}" type="parTrans" cxnId="{E559FA87-CC97-4842-81CB-41BA938D038D}">
      <dgm:prSet/>
      <dgm:spPr/>
      <dgm:t>
        <a:bodyPr/>
        <a:lstStyle/>
        <a:p>
          <a:endParaRPr lang="en-US"/>
        </a:p>
      </dgm:t>
    </dgm:pt>
    <dgm:pt modelId="{E4A5D400-188C-402B-AAEF-785AAE7A739E}" type="sibTrans" cxnId="{E559FA87-CC97-4842-81CB-41BA938D038D}">
      <dgm:prSet/>
      <dgm:spPr/>
      <dgm:t>
        <a:bodyPr/>
        <a:lstStyle/>
        <a:p>
          <a:endParaRPr lang="en-US"/>
        </a:p>
      </dgm:t>
    </dgm:pt>
    <dgm:pt modelId="{B415C00F-E08C-49B8-8F17-5294B2E55417}">
      <dgm:prSet phldrT="[Text]"/>
      <dgm:spPr/>
      <dgm:t>
        <a:bodyPr/>
        <a:lstStyle/>
        <a:p>
          <a:r>
            <a:rPr lang="en-US" noProof="0" dirty="0">
              <a:latin typeface="Corbel" panose="020B0503020204020204" pitchFamily="34" charset="0"/>
            </a:rPr>
            <a:t>Social</a:t>
          </a:r>
          <a:endParaRPr lang="de-DE" noProof="0" dirty="0">
            <a:latin typeface="Corbel" panose="020B0503020204020204" pitchFamily="34" charset="0"/>
          </a:endParaRPr>
        </a:p>
      </dgm:t>
    </dgm:pt>
    <dgm:pt modelId="{27D6A5F7-763D-4706-86C2-DFEB51426898}" type="parTrans" cxnId="{CEB8FE06-21C4-43AB-8C3F-5C12AAA53577}">
      <dgm:prSet/>
      <dgm:spPr/>
      <dgm:t>
        <a:bodyPr/>
        <a:lstStyle/>
        <a:p>
          <a:endParaRPr lang="en-US"/>
        </a:p>
      </dgm:t>
    </dgm:pt>
    <dgm:pt modelId="{6C6B5E18-A48E-417B-888F-E0F082C63D75}" type="sibTrans" cxnId="{CEB8FE06-21C4-43AB-8C3F-5C12AAA53577}">
      <dgm:prSet/>
      <dgm:spPr/>
      <dgm:t>
        <a:bodyPr/>
        <a:lstStyle/>
        <a:p>
          <a:endParaRPr lang="en-US"/>
        </a:p>
      </dgm:t>
    </dgm:pt>
    <dgm:pt modelId="{338BDF43-FE19-44AF-99E1-9EB3DC56D683}">
      <dgm:prSet phldrT="[Text]"/>
      <dgm:spPr/>
      <dgm:t>
        <a:bodyPr/>
        <a:lstStyle/>
        <a:p>
          <a:endParaRPr lang="de-DE"/>
        </a:p>
      </dgm:t>
    </dgm:pt>
    <dgm:pt modelId="{3285237B-04EB-4378-A082-B6F733E984DC}" type="parTrans" cxnId="{42ADC93C-EFB7-485A-BEB8-D960F849AC8A}">
      <dgm:prSet/>
      <dgm:spPr/>
      <dgm:t>
        <a:bodyPr/>
        <a:lstStyle/>
        <a:p>
          <a:endParaRPr lang="en-US"/>
        </a:p>
      </dgm:t>
    </dgm:pt>
    <dgm:pt modelId="{1AB7DBD8-F0D8-4F39-8CDC-2A4F3FB14015}" type="sibTrans" cxnId="{42ADC93C-EFB7-485A-BEB8-D960F849AC8A}">
      <dgm:prSet/>
      <dgm:spPr/>
      <dgm:t>
        <a:bodyPr/>
        <a:lstStyle/>
        <a:p>
          <a:endParaRPr lang="en-US"/>
        </a:p>
      </dgm:t>
    </dgm:pt>
    <dgm:pt modelId="{A6A7B0E1-D9A8-4902-A79D-8E527FA439EB}" type="pres">
      <dgm:prSet presAssocID="{23C1BDEB-A319-4134-AB7E-C36723319480}" presName="Name0" presStyleCnt="0">
        <dgm:presLayoutVars>
          <dgm:chMax val="1"/>
          <dgm:dir/>
          <dgm:animLvl val="ctr"/>
          <dgm:resizeHandles val="exact"/>
        </dgm:presLayoutVars>
      </dgm:prSet>
      <dgm:spPr/>
    </dgm:pt>
    <dgm:pt modelId="{86CBC136-3B15-4498-8873-13D013288D95}" type="pres">
      <dgm:prSet presAssocID="{27FD9526-A7D7-4850-A68F-E752CEA0FC17}" presName="centerShape" presStyleLbl="node0" presStyleIdx="0" presStyleCnt="1" custScaleX="151155" custScaleY="150992"/>
      <dgm:spPr/>
    </dgm:pt>
    <dgm:pt modelId="{6708B58E-CDA7-4CC3-8620-9FC845230D40}" type="pres">
      <dgm:prSet presAssocID="{89678FA0-C91F-4D02-8A4B-02896D9A1711}" presName="node" presStyleLbl="node1" presStyleIdx="0" presStyleCnt="3" custScaleX="146703" custScaleY="134190">
        <dgm:presLayoutVars>
          <dgm:bulletEnabled val="1"/>
        </dgm:presLayoutVars>
      </dgm:prSet>
      <dgm:spPr/>
    </dgm:pt>
    <dgm:pt modelId="{57AF851F-14FB-4B83-B109-3E12500493D2}" type="pres">
      <dgm:prSet presAssocID="{89678FA0-C91F-4D02-8A4B-02896D9A1711}" presName="dummy" presStyleCnt="0"/>
      <dgm:spPr/>
    </dgm:pt>
    <dgm:pt modelId="{7BD19704-07BC-439A-9995-CE79F7B5E3B4}" type="pres">
      <dgm:prSet presAssocID="{7E21E039-D1EF-40D1-A5DC-06FEECA98011}" presName="sibTrans" presStyleLbl="sibTrans2D1" presStyleIdx="0" presStyleCnt="3"/>
      <dgm:spPr/>
    </dgm:pt>
    <dgm:pt modelId="{71652D85-593F-4AB9-8988-2F1F840B4FB3}" type="pres">
      <dgm:prSet presAssocID="{F3C398E5-6FF4-4B3C-A55D-4F36B27A562C}" presName="node" presStyleLbl="node1" presStyleIdx="1" presStyleCnt="3" custScaleX="146703" custScaleY="134190">
        <dgm:presLayoutVars>
          <dgm:bulletEnabled val="1"/>
        </dgm:presLayoutVars>
      </dgm:prSet>
      <dgm:spPr/>
    </dgm:pt>
    <dgm:pt modelId="{5864EC9C-7D46-423B-8C9A-910D2489C08E}" type="pres">
      <dgm:prSet presAssocID="{F3C398E5-6FF4-4B3C-A55D-4F36B27A562C}" presName="dummy" presStyleCnt="0"/>
      <dgm:spPr/>
    </dgm:pt>
    <dgm:pt modelId="{28EFE443-7143-4AAD-ABEC-201551FBAA11}" type="pres">
      <dgm:prSet presAssocID="{E4A5D400-188C-402B-AAEF-785AAE7A739E}" presName="sibTrans" presStyleLbl="sibTrans2D1" presStyleIdx="1" presStyleCnt="3"/>
      <dgm:spPr/>
    </dgm:pt>
    <dgm:pt modelId="{208ABFAC-2E4C-45E5-885D-03A2DF98BCDA}" type="pres">
      <dgm:prSet presAssocID="{B415C00F-E08C-49B8-8F17-5294B2E55417}" presName="node" presStyleLbl="node1" presStyleIdx="2" presStyleCnt="3" custScaleX="146703" custScaleY="134190">
        <dgm:presLayoutVars>
          <dgm:bulletEnabled val="1"/>
        </dgm:presLayoutVars>
      </dgm:prSet>
      <dgm:spPr/>
    </dgm:pt>
    <dgm:pt modelId="{A304E40A-702A-43C9-B2DA-12E0F31E678C}" type="pres">
      <dgm:prSet presAssocID="{B415C00F-E08C-49B8-8F17-5294B2E55417}" presName="dummy" presStyleCnt="0"/>
      <dgm:spPr/>
    </dgm:pt>
    <dgm:pt modelId="{5CA4BF62-B4D2-4B2D-8812-308B3FA8B94C}" type="pres">
      <dgm:prSet presAssocID="{6C6B5E18-A48E-417B-888F-E0F082C63D75}" presName="sibTrans" presStyleLbl="sibTrans2D1" presStyleIdx="2" presStyleCnt="3"/>
      <dgm:spPr/>
    </dgm:pt>
  </dgm:ptLst>
  <dgm:cxnLst>
    <dgm:cxn modelId="{CEB8FE06-21C4-43AB-8C3F-5C12AAA53577}" srcId="{27FD9526-A7D7-4850-A68F-E752CEA0FC17}" destId="{B415C00F-E08C-49B8-8F17-5294B2E55417}" srcOrd="2" destOrd="0" parTransId="{27D6A5F7-763D-4706-86C2-DFEB51426898}" sibTransId="{6C6B5E18-A48E-417B-888F-E0F082C63D75}"/>
    <dgm:cxn modelId="{1C381C14-4EBF-4AF7-8927-11C14BB03C85}" srcId="{27FD9526-A7D7-4850-A68F-E752CEA0FC17}" destId="{89678FA0-C91F-4D02-8A4B-02896D9A1711}" srcOrd="0" destOrd="0" parTransId="{0428B6A3-8BF8-4493-871F-D5EE26D35C06}" sibTransId="{7E21E039-D1EF-40D1-A5DC-06FEECA98011}"/>
    <dgm:cxn modelId="{82CFF018-6D9F-4F89-99F1-93611B79FA99}" type="presOf" srcId="{B415C00F-E08C-49B8-8F17-5294B2E55417}" destId="{208ABFAC-2E4C-45E5-885D-03A2DF98BCDA}" srcOrd="0" destOrd="0" presId="urn:microsoft.com/office/officeart/2005/8/layout/radial6"/>
    <dgm:cxn modelId="{98BFF429-F4D0-4236-B6DD-4AED55FC43D5}" srcId="{23C1BDEB-A319-4134-AB7E-C36723319480}" destId="{27FD9526-A7D7-4850-A68F-E752CEA0FC17}" srcOrd="0" destOrd="0" parTransId="{E80EAB9C-0E56-49E6-ACD9-D717707D6353}" sibTransId="{69BE76D6-3D63-4342-9A16-CAD3812DDF93}"/>
    <dgm:cxn modelId="{DFB6B42A-C73E-4455-B47D-C8AF7D2E6C4B}" type="presOf" srcId="{7E21E039-D1EF-40D1-A5DC-06FEECA98011}" destId="{7BD19704-07BC-439A-9995-CE79F7B5E3B4}" srcOrd="0" destOrd="0" presId="urn:microsoft.com/office/officeart/2005/8/layout/radial6"/>
    <dgm:cxn modelId="{42ADC93C-EFB7-485A-BEB8-D960F849AC8A}" srcId="{23C1BDEB-A319-4134-AB7E-C36723319480}" destId="{338BDF43-FE19-44AF-99E1-9EB3DC56D683}" srcOrd="1" destOrd="0" parTransId="{3285237B-04EB-4378-A082-B6F733E984DC}" sibTransId="{1AB7DBD8-F0D8-4F39-8CDC-2A4F3FB14015}"/>
    <dgm:cxn modelId="{D7043070-1750-43C4-8743-230D0BD60D7E}" type="presOf" srcId="{27FD9526-A7D7-4850-A68F-E752CEA0FC17}" destId="{86CBC136-3B15-4498-8873-13D013288D95}" srcOrd="0" destOrd="0" presId="urn:microsoft.com/office/officeart/2005/8/layout/radial6"/>
    <dgm:cxn modelId="{A6EA4051-2A74-4617-902A-65CAEF36C81B}" type="presOf" srcId="{23C1BDEB-A319-4134-AB7E-C36723319480}" destId="{A6A7B0E1-D9A8-4902-A79D-8E527FA439EB}" srcOrd="0" destOrd="0" presId="urn:microsoft.com/office/officeart/2005/8/layout/radial6"/>
    <dgm:cxn modelId="{53238E58-CDBC-4FB4-A050-0D9D40F9F94B}" type="presOf" srcId="{89678FA0-C91F-4D02-8A4B-02896D9A1711}" destId="{6708B58E-CDA7-4CC3-8620-9FC845230D40}" srcOrd="0" destOrd="0" presId="urn:microsoft.com/office/officeart/2005/8/layout/radial6"/>
    <dgm:cxn modelId="{E559FA87-CC97-4842-81CB-41BA938D038D}" srcId="{27FD9526-A7D7-4850-A68F-E752CEA0FC17}" destId="{F3C398E5-6FF4-4B3C-A55D-4F36B27A562C}" srcOrd="1" destOrd="0" parTransId="{4B4A8E74-5E7D-4EFA-8B93-A8643AEAC202}" sibTransId="{E4A5D400-188C-402B-AAEF-785AAE7A739E}"/>
    <dgm:cxn modelId="{E22A5590-F11A-45DE-8E24-62095615D402}" type="presOf" srcId="{E4A5D400-188C-402B-AAEF-785AAE7A739E}" destId="{28EFE443-7143-4AAD-ABEC-201551FBAA11}" srcOrd="0" destOrd="0" presId="urn:microsoft.com/office/officeart/2005/8/layout/radial6"/>
    <dgm:cxn modelId="{39319F93-299C-4BF6-9078-C24A513ED284}" type="presOf" srcId="{F3C398E5-6FF4-4B3C-A55D-4F36B27A562C}" destId="{71652D85-593F-4AB9-8988-2F1F840B4FB3}" srcOrd="0" destOrd="0" presId="urn:microsoft.com/office/officeart/2005/8/layout/radial6"/>
    <dgm:cxn modelId="{47F89EE5-E3F7-43E1-B9ED-C436F381AB1F}" type="presOf" srcId="{6C6B5E18-A48E-417B-888F-E0F082C63D75}" destId="{5CA4BF62-B4D2-4B2D-8812-308B3FA8B94C}" srcOrd="0" destOrd="0" presId="urn:microsoft.com/office/officeart/2005/8/layout/radial6"/>
    <dgm:cxn modelId="{B6504F44-C3F1-4855-A47E-235B35B4887A}" type="presParOf" srcId="{A6A7B0E1-D9A8-4902-A79D-8E527FA439EB}" destId="{86CBC136-3B15-4498-8873-13D013288D95}" srcOrd="0" destOrd="0" presId="urn:microsoft.com/office/officeart/2005/8/layout/radial6"/>
    <dgm:cxn modelId="{0D79166E-691C-4E03-B7DC-87FCC5E0F447}" type="presParOf" srcId="{A6A7B0E1-D9A8-4902-A79D-8E527FA439EB}" destId="{6708B58E-CDA7-4CC3-8620-9FC845230D40}" srcOrd="1" destOrd="0" presId="urn:microsoft.com/office/officeart/2005/8/layout/radial6"/>
    <dgm:cxn modelId="{8B11AC4E-CF5B-47FE-81DC-4E37957BCAC3}" type="presParOf" srcId="{A6A7B0E1-D9A8-4902-A79D-8E527FA439EB}" destId="{57AF851F-14FB-4B83-B109-3E12500493D2}" srcOrd="2" destOrd="0" presId="urn:microsoft.com/office/officeart/2005/8/layout/radial6"/>
    <dgm:cxn modelId="{4466F359-A0C0-4944-B5E6-D6E8A61EF771}" type="presParOf" srcId="{A6A7B0E1-D9A8-4902-A79D-8E527FA439EB}" destId="{7BD19704-07BC-439A-9995-CE79F7B5E3B4}" srcOrd="3" destOrd="0" presId="urn:microsoft.com/office/officeart/2005/8/layout/radial6"/>
    <dgm:cxn modelId="{4F122AA6-DB70-43F9-BB30-C75F02449003}" type="presParOf" srcId="{A6A7B0E1-D9A8-4902-A79D-8E527FA439EB}" destId="{71652D85-593F-4AB9-8988-2F1F840B4FB3}" srcOrd="4" destOrd="0" presId="urn:microsoft.com/office/officeart/2005/8/layout/radial6"/>
    <dgm:cxn modelId="{9D715138-9F8D-4C76-8599-9F48638016B4}" type="presParOf" srcId="{A6A7B0E1-D9A8-4902-A79D-8E527FA439EB}" destId="{5864EC9C-7D46-423B-8C9A-910D2489C08E}" srcOrd="5" destOrd="0" presId="urn:microsoft.com/office/officeart/2005/8/layout/radial6"/>
    <dgm:cxn modelId="{A8A1E661-1A14-4ED3-A192-82846BB0040C}" type="presParOf" srcId="{A6A7B0E1-D9A8-4902-A79D-8E527FA439EB}" destId="{28EFE443-7143-4AAD-ABEC-201551FBAA11}" srcOrd="6" destOrd="0" presId="urn:microsoft.com/office/officeart/2005/8/layout/radial6"/>
    <dgm:cxn modelId="{372168C4-37DD-439F-BC35-C90012FEE588}" type="presParOf" srcId="{A6A7B0E1-D9A8-4902-A79D-8E527FA439EB}" destId="{208ABFAC-2E4C-45E5-885D-03A2DF98BCDA}" srcOrd="7" destOrd="0" presId="urn:microsoft.com/office/officeart/2005/8/layout/radial6"/>
    <dgm:cxn modelId="{048AE6DB-D513-4446-976C-E317FEA595D9}" type="presParOf" srcId="{A6A7B0E1-D9A8-4902-A79D-8E527FA439EB}" destId="{A304E40A-702A-43C9-B2DA-12E0F31E678C}" srcOrd="8" destOrd="0" presId="urn:microsoft.com/office/officeart/2005/8/layout/radial6"/>
    <dgm:cxn modelId="{43C16875-0F6C-47B1-A3E7-2C4F3BBA4FEC}" type="presParOf" srcId="{A6A7B0E1-D9A8-4902-A79D-8E527FA439EB}" destId="{5CA4BF62-B4D2-4B2D-8812-308B3FA8B94C}" srcOrd="9" destOrd="0" presId="urn:microsoft.com/office/officeart/2005/8/layout/radial6"/>
  </dgm:cxnLst>
  <dgm:bg/>
  <dgm:whole/>
  <dgm:extLst>
    <a:ext uri="http://schemas.microsoft.com/office/drawing/2008/diagram">
      <dsp:dataModelExt xmlns:dsp="http://schemas.microsoft.com/office/drawing/2008/diagram" relId="rId7" minVer="http://schemas.openxmlformats.org/drawingml/2006/diagram"/>
    </a:ext>
    <a:ext uri="{C62137D5-CB1D-491B-B009-E17868A290BF}">
      <dgm14:recolorImg xmlns:dgm14="http://schemas.microsoft.com/office/drawing/2010/diagram" val="1"/>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CA4BF62-B4D2-4B2D-8812-308B3FA8B94C}">
      <dsp:nvSpPr>
        <dsp:cNvPr id="0" name=""/>
        <dsp:cNvSpPr/>
      </dsp:nvSpPr>
      <dsp:spPr>
        <a:xfrm>
          <a:off x="1513999" y="690901"/>
          <a:ext cx="3900905" cy="3900905"/>
        </a:xfrm>
        <a:prstGeom prst="blockArc">
          <a:avLst>
            <a:gd name="adj1" fmla="val 9000000"/>
            <a:gd name="adj2" fmla="val 16200000"/>
            <a:gd name="adj3" fmla="val 4633"/>
          </a:avLst>
        </a:prstGeom>
        <a:solidFill>
          <a:schemeClr val="accent3">
            <a:tint val="60000"/>
            <a:hueOff val="0"/>
            <a:satOff val="0"/>
            <a:lumOff val="0"/>
            <a:alphaOff val="0"/>
          </a:schemeClr>
        </a:solidFill>
        <a:ln>
          <a:noFill/>
        </a:ln>
        <a:effectLst/>
      </dsp:spPr>
      <dsp:style>
        <a:lnRef idx="0">
          <a:scrgbClr r="0" g="0" b="0"/>
        </a:lnRef>
        <a:fillRef idx="1">
          <a:scrgbClr r="0" g="0" b="0"/>
        </a:fillRef>
        <a:effectRef idx="1">
          <a:scrgbClr r="0" g="0" b="0"/>
        </a:effectRef>
        <a:fontRef idx="minor">
          <a:schemeClr val="lt1"/>
        </a:fontRef>
      </dsp:style>
    </dsp:sp>
    <dsp:sp modelId="{28EFE443-7143-4AAD-ABEC-201551FBAA11}">
      <dsp:nvSpPr>
        <dsp:cNvPr id="0" name=""/>
        <dsp:cNvSpPr/>
      </dsp:nvSpPr>
      <dsp:spPr>
        <a:xfrm>
          <a:off x="1513999" y="690901"/>
          <a:ext cx="3900905" cy="3900905"/>
        </a:xfrm>
        <a:prstGeom prst="blockArc">
          <a:avLst>
            <a:gd name="adj1" fmla="val 1800000"/>
            <a:gd name="adj2" fmla="val 9000000"/>
            <a:gd name="adj3" fmla="val 4633"/>
          </a:avLst>
        </a:prstGeom>
        <a:solidFill>
          <a:schemeClr val="accent3">
            <a:tint val="60000"/>
            <a:hueOff val="0"/>
            <a:satOff val="0"/>
            <a:lumOff val="0"/>
            <a:alphaOff val="0"/>
          </a:schemeClr>
        </a:solidFill>
        <a:ln>
          <a:noFill/>
        </a:ln>
        <a:effectLst/>
      </dsp:spPr>
      <dsp:style>
        <a:lnRef idx="0">
          <a:scrgbClr r="0" g="0" b="0"/>
        </a:lnRef>
        <a:fillRef idx="1">
          <a:scrgbClr r="0" g="0" b="0"/>
        </a:fillRef>
        <a:effectRef idx="1">
          <a:scrgbClr r="0" g="0" b="0"/>
        </a:effectRef>
        <a:fontRef idx="minor">
          <a:schemeClr val="lt1"/>
        </a:fontRef>
      </dsp:style>
    </dsp:sp>
    <dsp:sp modelId="{7BD19704-07BC-439A-9995-CE79F7B5E3B4}">
      <dsp:nvSpPr>
        <dsp:cNvPr id="0" name=""/>
        <dsp:cNvSpPr/>
      </dsp:nvSpPr>
      <dsp:spPr>
        <a:xfrm>
          <a:off x="1513999" y="690901"/>
          <a:ext cx="3900905" cy="3900905"/>
        </a:xfrm>
        <a:prstGeom prst="blockArc">
          <a:avLst>
            <a:gd name="adj1" fmla="val 16200000"/>
            <a:gd name="adj2" fmla="val 1800000"/>
            <a:gd name="adj3" fmla="val 4633"/>
          </a:avLst>
        </a:prstGeom>
        <a:solidFill>
          <a:schemeClr val="accent3">
            <a:tint val="60000"/>
            <a:hueOff val="0"/>
            <a:satOff val="0"/>
            <a:lumOff val="0"/>
            <a:alphaOff val="0"/>
          </a:schemeClr>
        </a:solidFill>
        <a:ln>
          <a:noFill/>
        </a:ln>
        <a:effectLst/>
      </dsp:spPr>
      <dsp:style>
        <a:lnRef idx="0">
          <a:scrgbClr r="0" g="0" b="0"/>
        </a:lnRef>
        <a:fillRef idx="1">
          <a:scrgbClr r="0" g="0" b="0"/>
        </a:fillRef>
        <a:effectRef idx="1">
          <a:scrgbClr r="0" g="0" b="0"/>
        </a:effectRef>
        <a:fontRef idx="minor">
          <a:schemeClr val="lt1"/>
        </a:fontRef>
      </dsp:style>
    </dsp:sp>
    <dsp:sp modelId="{86CBC136-3B15-4498-8873-13D013288D95}">
      <dsp:nvSpPr>
        <dsp:cNvPr id="0" name=""/>
        <dsp:cNvSpPr/>
      </dsp:nvSpPr>
      <dsp:spPr>
        <a:xfrm>
          <a:off x="2109253" y="1287617"/>
          <a:ext cx="2710397" cy="2707475"/>
        </a:xfrm>
        <a:prstGeom prst="ellipse">
          <a:avLst/>
        </a:prstGeom>
        <a:solidFill>
          <a:schemeClr val="lt1">
            <a:hueOff val="0"/>
            <a:satOff val="0"/>
            <a:lumOff val="0"/>
            <a:alphaOff val="0"/>
          </a:schemeClr>
        </a:solidFill>
        <a:ln w="17145" cap="flat" cmpd="sng" algn="ctr">
          <a:solidFill>
            <a:schemeClr val="accent3">
              <a:shade val="80000"/>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1733550">
            <a:lnSpc>
              <a:spcPct val="90000"/>
            </a:lnSpc>
            <a:spcBef>
              <a:spcPct val="0"/>
            </a:spcBef>
            <a:spcAft>
              <a:spcPct val="35000"/>
            </a:spcAft>
            <a:buNone/>
          </a:pPr>
          <a:r>
            <a:rPr lang="en-US" sz="3900" kern="1200" noProof="0" dirty="0">
              <a:latin typeface="Corbel" panose="020B0503020204020204" pitchFamily="34" charset="0"/>
            </a:rPr>
            <a:t>Green Logistics</a:t>
          </a:r>
        </a:p>
      </dsp:txBody>
      <dsp:txXfrm>
        <a:off x="2506181" y="1684118"/>
        <a:ext cx="1916541" cy="1914473"/>
      </dsp:txXfrm>
    </dsp:sp>
    <dsp:sp modelId="{6708B58E-CDA7-4CC3-8620-9FC845230D40}">
      <dsp:nvSpPr>
        <dsp:cNvPr id="0" name=""/>
        <dsp:cNvSpPr/>
      </dsp:nvSpPr>
      <dsp:spPr>
        <a:xfrm>
          <a:off x="2543753" y="-106079"/>
          <a:ext cx="1841397" cy="1684335"/>
        </a:xfrm>
        <a:prstGeom prst="ellipse">
          <a:avLst/>
        </a:prstGeom>
        <a:solidFill>
          <a:schemeClr val="lt1">
            <a:hueOff val="0"/>
            <a:satOff val="0"/>
            <a:lumOff val="0"/>
            <a:alphaOff val="0"/>
          </a:schemeClr>
        </a:solidFill>
        <a:ln w="17145" cap="flat" cmpd="sng" algn="ctr">
          <a:solidFill>
            <a:schemeClr val="accent3">
              <a:shade val="80000"/>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29210" tIns="29210" rIns="29210" bIns="29210" numCol="1" spcCol="1270" anchor="ctr" anchorCtr="0">
          <a:noAutofit/>
        </a:bodyPr>
        <a:lstStyle/>
        <a:p>
          <a:pPr marL="0" lvl="0" indent="0" algn="ctr" defTabSz="1022350">
            <a:lnSpc>
              <a:spcPct val="90000"/>
            </a:lnSpc>
            <a:spcBef>
              <a:spcPct val="0"/>
            </a:spcBef>
            <a:spcAft>
              <a:spcPct val="35000"/>
            </a:spcAft>
            <a:buNone/>
          </a:pPr>
          <a:r>
            <a:rPr lang="en-US" sz="2300" kern="1200" noProof="0" dirty="0">
              <a:latin typeface="Corbel" panose="020B0503020204020204" pitchFamily="34" charset="0"/>
            </a:rPr>
            <a:t>Economic</a:t>
          </a:r>
          <a:endParaRPr lang="de-DE" sz="2300" kern="1200" noProof="0" dirty="0">
            <a:latin typeface="Corbel" panose="020B0503020204020204" pitchFamily="34" charset="0"/>
          </a:endParaRPr>
        </a:p>
      </dsp:txBody>
      <dsp:txXfrm>
        <a:off x="2813419" y="140586"/>
        <a:ext cx="1302065" cy="1191005"/>
      </dsp:txXfrm>
    </dsp:sp>
    <dsp:sp modelId="{71652D85-593F-4AB9-8988-2F1F840B4FB3}">
      <dsp:nvSpPr>
        <dsp:cNvPr id="0" name=""/>
        <dsp:cNvSpPr/>
      </dsp:nvSpPr>
      <dsp:spPr>
        <a:xfrm>
          <a:off x="4193762" y="2751819"/>
          <a:ext cx="1841397" cy="1684335"/>
        </a:xfrm>
        <a:prstGeom prst="ellipse">
          <a:avLst/>
        </a:prstGeom>
        <a:solidFill>
          <a:schemeClr val="lt1">
            <a:hueOff val="0"/>
            <a:satOff val="0"/>
            <a:lumOff val="0"/>
            <a:alphaOff val="0"/>
          </a:schemeClr>
        </a:solidFill>
        <a:ln w="17145" cap="flat" cmpd="sng" algn="ctr">
          <a:solidFill>
            <a:schemeClr val="accent3">
              <a:shade val="80000"/>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29210" tIns="29210" rIns="29210" bIns="29210" numCol="1" spcCol="1270" anchor="ctr" anchorCtr="0">
          <a:noAutofit/>
        </a:bodyPr>
        <a:lstStyle/>
        <a:p>
          <a:pPr marL="0" lvl="0" indent="0" algn="ctr" defTabSz="1022350">
            <a:lnSpc>
              <a:spcPct val="90000"/>
            </a:lnSpc>
            <a:spcBef>
              <a:spcPct val="0"/>
            </a:spcBef>
            <a:spcAft>
              <a:spcPct val="35000"/>
            </a:spcAft>
            <a:buNone/>
          </a:pPr>
          <a:r>
            <a:rPr lang="en-US" sz="2300" kern="1200" noProof="0" dirty="0">
              <a:latin typeface="Corbel" panose="020B0503020204020204" pitchFamily="34" charset="0"/>
            </a:rPr>
            <a:t>Ecological</a:t>
          </a:r>
          <a:endParaRPr lang="de-DE" sz="2300" kern="1200" noProof="0" dirty="0">
            <a:latin typeface="Corbel" panose="020B0503020204020204" pitchFamily="34" charset="0"/>
          </a:endParaRPr>
        </a:p>
      </dsp:txBody>
      <dsp:txXfrm>
        <a:off x="4463428" y="2998484"/>
        <a:ext cx="1302065" cy="1191005"/>
      </dsp:txXfrm>
    </dsp:sp>
    <dsp:sp modelId="{208ABFAC-2E4C-45E5-885D-03A2DF98BCDA}">
      <dsp:nvSpPr>
        <dsp:cNvPr id="0" name=""/>
        <dsp:cNvSpPr/>
      </dsp:nvSpPr>
      <dsp:spPr>
        <a:xfrm>
          <a:off x="893744" y="2751819"/>
          <a:ext cx="1841397" cy="1684335"/>
        </a:xfrm>
        <a:prstGeom prst="ellipse">
          <a:avLst/>
        </a:prstGeom>
        <a:solidFill>
          <a:schemeClr val="lt1">
            <a:hueOff val="0"/>
            <a:satOff val="0"/>
            <a:lumOff val="0"/>
            <a:alphaOff val="0"/>
          </a:schemeClr>
        </a:solidFill>
        <a:ln w="17145" cap="flat" cmpd="sng" algn="ctr">
          <a:solidFill>
            <a:schemeClr val="accent3">
              <a:shade val="80000"/>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29210" tIns="29210" rIns="29210" bIns="29210" numCol="1" spcCol="1270" anchor="ctr" anchorCtr="0">
          <a:noAutofit/>
        </a:bodyPr>
        <a:lstStyle/>
        <a:p>
          <a:pPr marL="0" lvl="0" indent="0" algn="ctr" defTabSz="1022350">
            <a:lnSpc>
              <a:spcPct val="90000"/>
            </a:lnSpc>
            <a:spcBef>
              <a:spcPct val="0"/>
            </a:spcBef>
            <a:spcAft>
              <a:spcPct val="35000"/>
            </a:spcAft>
            <a:buNone/>
          </a:pPr>
          <a:r>
            <a:rPr lang="en-US" sz="2300" kern="1200" noProof="0" dirty="0">
              <a:latin typeface="Corbel" panose="020B0503020204020204" pitchFamily="34" charset="0"/>
            </a:rPr>
            <a:t>Social</a:t>
          </a:r>
          <a:endParaRPr lang="de-DE" sz="2300" kern="1200" noProof="0" dirty="0">
            <a:latin typeface="Corbel" panose="020B0503020204020204" pitchFamily="34" charset="0"/>
          </a:endParaRPr>
        </a:p>
      </dsp:txBody>
      <dsp:txXfrm>
        <a:off x="1163410" y="2998484"/>
        <a:ext cx="1302065" cy="1191005"/>
      </dsp:txXfrm>
    </dsp:sp>
  </dsp:spTree>
</dsp:drawing>
</file>

<file path=ppt/diagrams/layout1.xml><?xml version="1.0" encoding="utf-8"?>
<dgm:layoutDef xmlns:dgm="http://schemas.openxmlformats.org/drawingml/2006/diagram" xmlns:a="http://schemas.openxmlformats.org/drawingml/2006/main" uniqueId="urn:microsoft.com/office/officeart/2005/8/layout/radial6">
  <dgm:title val=""/>
  <dgm:desc val=""/>
  <dgm:catLst>
    <dgm:cat type="cycle" pri="9000"/>
    <dgm:cat type="relationship" pri="2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choose name="Name3">
          <dgm:if name="Name4" axis="ch ch" ptType="node node" st="1 1" cnt="1 0" func="cnt" op="lte" val="1">
            <dgm:alg type="cycle">
              <dgm:param type="stAng" val="90"/>
              <dgm:param type="spanAng" val="360"/>
              <dgm:param type="ctrShpMap" val="fNode"/>
            </dgm:alg>
          </dgm:if>
          <dgm:else name="Name5">
            <dgm:alg type="cycle">
              <dgm:param type="stAng" val="0"/>
              <dgm:param type="spanAng" val="360"/>
              <dgm:param type="ctrShpMap" val="fNode"/>
            </dgm:alg>
          </dgm:else>
        </dgm:choose>
      </dgm:if>
      <dgm:else name="Name6">
        <dgm:choose name="Name7">
          <dgm:if name="Name8" axis="ch ch" ptType="node node" st="1 1" cnt="1 0" func="cnt" op="lte" val="1">
            <dgm:alg type="cycle">
              <dgm:param type="stAng" val="-90"/>
              <dgm:param type="spanAng" val="360"/>
              <dgm:param type="ctrShpMap" val="fNode"/>
            </dgm:alg>
          </dgm:if>
          <dgm:else name="Name9">
            <dgm:alg type="cycle">
              <dgm:param type="stAng" val="0"/>
              <dgm:param type="spanAng" val="-360"/>
              <dgm:param type="ctrShpMap" val="fNode"/>
            </dgm:alg>
          </dgm:else>
        </dgm:choose>
      </dgm:else>
    </dgm:choose>
    <dgm:shape xmlns:r="http://schemas.openxmlformats.org/officeDocument/2006/relationships" r:blip="">
      <dgm:adjLst/>
    </dgm:shape>
    <dgm:presOf/>
    <dgm:choose name="Name10">
      <dgm:if name="Name11" func="var" arg="dir" op="equ" val="norm">
        <dgm:choose name="Name12">
          <dgm:if name="Name13"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des" forName="oneNode" refType="primFontSz" refFor="ch" refForName="centerShape" op="lte" fact="0.95"/>
              <dgm:constr type="diam" for="ch" forName="singleconn" refType="diam" op="equ" fact="-1"/>
              <dgm:constr type="h" for="ch" forName="singleconn" refType="w" refFor="ch" refForName="oneComp" fact="0.24"/>
              <dgm:constr type="w" for="ch" forName="dummya" refType="w" refFor="ch" refForName="oneComp" op="equ"/>
              <dgm:constr type="w" for="ch" forName="dummyb" refType="w" refFor="ch" refForName="oneComp" op="equ"/>
              <dgm:constr type="w" for="ch" forName="dummyc" refType="w" refFor="ch" refForName="oneComp" op="equ"/>
            </dgm:constrLst>
          </dgm:if>
          <dgm:else name="Name14">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forName="sibTrans" refType="diam" op="equ"/>
              <dgm:constr type="h" for="ch" forName="sibTrans" refType="w" refFor="ch" refForName="node" fact="0.24"/>
              <dgm:constr type="w" for="ch" forName="dummy" val="1"/>
            </dgm:constrLst>
          </dgm:else>
        </dgm:choose>
      </dgm:if>
      <dgm:else name="Name15">
        <dgm:choose name="Name16">
          <dgm:if name="Name17"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ch" forName="oneNode" refType="primFontSz" refFor="ch" refForName="centerShape" op="lte" fact="0.95"/>
              <dgm:constr type="diam" for="ch" forName="singleconn" refType="diam"/>
              <dgm:constr type="h" for="ch" forName="singleconn" refType="w" refFor="ch" refForName="oneComp" fact="0.24"/>
              <dgm:constr type="diam" for="ch" refType="diam" op="equ"/>
              <dgm:constr type="w" for="ch" forName="dummya" refType="w" refFor="ch" refForName="oneComp" op="equ"/>
              <dgm:constr type="w" for="ch" forName="dummyb" refType="w" refFor="ch" refForName="oneComp" op="equ"/>
              <dgm:constr type="w" for="ch" forName="dummyc" refType="w" refFor="ch" refForName="oneComp" op="equ"/>
            </dgm:constrLst>
          </dgm:if>
          <dgm:else name="Name18">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ptType="sibTrans" refType="diam" fact="-1"/>
              <dgm:constr type="h" for="ch" forName="sibTrans" refType="w" refFor="ch" refForName="node" fact="0.24"/>
              <dgm:constr type="diam" for="ch" refType="diam" op="equ" fact="-1"/>
              <dgm:constr type="w" for="ch" forName="dummy" val="1"/>
            </dgm:constrLst>
          </dgm:else>
        </dgm:choose>
      </dgm:else>
    </dgm:choose>
    <dgm:ruleLst>
      <dgm:rule type="diam" val="INF" fact="NaN" max="NaN"/>
    </dgm:ruleLst>
    <dgm:forEach name="Name19"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20" axis="ch">
        <dgm:forEach name="Name21" axis="self" ptType="node">
          <dgm:choose name="Name22">
            <dgm:if name="Name23" axis="par ch" ptType="node node" func="cnt" op="gt" val="1">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dummy">
                <dgm:alg type="sp"/>
                <dgm:shape xmlns:r="http://schemas.openxmlformats.org/officeDocument/2006/relationships" r:blip="">
                  <dgm:adjLst/>
                </dgm:shape>
                <dgm:presOf/>
                <dgm:constrLst>
                  <dgm:constr type="h" refType="w"/>
                </dgm:constrLst>
                <dgm:ruleLst/>
              </dgm:layoutNode>
              <dgm:forEach name="sibTransForEach" axis="followSib" ptType="sibTrans" hideLastTrans="0" cnt="1">
                <dgm:layoutNode name="sibTrans" styleLbl="sibTrans2D1">
                  <dgm:alg type="conn">
                    <dgm:param type="connRout" val="curve"/>
                    <dgm:param type="begPts" val="ctr"/>
                    <dgm:param type="endPts" val="ctr"/>
                    <dgm:param type="begSty" val="noArr"/>
                    <dgm:param type="endSty" val="noArr"/>
                    <dgm:param type="dstNode" val="node"/>
                  </dgm:alg>
                  <dgm:shape xmlns:r="http://schemas.openxmlformats.org/officeDocument/2006/relationships" type="conn" r:blip="" zOrderOff="-999">
                    <dgm:adjLst/>
                  </dgm:shape>
                  <dgm:presOf axis="self"/>
                  <dgm:constrLst>
                    <dgm:constr type="begPad"/>
                    <dgm:constr type="endPad"/>
                  </dgm:constrLst>
                  <dgm:ruleLst/>
                </dgm:layoutNode>
              </dgm:forEach>
            </dgm:if>
            <dgm:if name="Name24" axis="par ch" ptType="node node" func="cnt" op="equ" val="1">
              <dgm:layoutNode name="oneComp">
                <dgm:alg type="composite">
                  <dgm:param type="ar" val="1"/>
                </dgm:alg>
                <dgm:shape xmlns:r="http://schemas.openxmlformats.org/officeDocument/2006/relationships" r:blip="">
                  <dgm:adjLst/>
                </dgm:shape>
                <dgm:presOf/>
                <dgm:constrLst>
                  <dgm:constr type="h" refType="w"/>
                  <dgm:constr type="l" for="ch" forName="dummyConnPt" refType="w" fact="0.5"/>
                  <dgm:constr type="t" for="ch" forName="dummyConnPt" refType="w" fact="0.5"/>
                  <dgm:constr type="l" for="ch" forName="oneNode"/>
                  <dgm:constr type="t" for="ch" forName="oneNode"/>
                  <dgm:constr type="h" for="ch" forName="oneNode" refType="h"/>
                  <dgm:constr type="w" for="ch" forName="oneNode" refType="w"/>
                </dgm:constrLst>
                <dgm:ruleLst/>
                <dgm:layoutNode name="dummyConnPt" styleLbl="node1">
                  <dgm:alg type="sp"/>
                  <dgm:shape xmlns:r="http://schemas.openxmlformats.org/officeDocument/2006/relationships" r:blip="">
                    <dgm:adjLst/>
                  </dgm:shape>
                  <dgm:presOf/>
                  <dgm:constrLst>
                    <dgm:constr type="w" val="1"/>
                    <dgm:constr type="h" val="1"/>
                  </dgm:constrLst>
                  <dgm:ruleLst/>
                </dgm:layoutNode>
                <dgm:layoutNode name="on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layoutNode name="dummya">
                <dgm:alg type="sp"/>
                <dgm:shape xmlns:r="http://schemas.openxmlformats.org/officeDocument/2006/relationships" r:blip="">
                  <dgm:adjLst/>
                </dgm:shape>
                <dgm:presOf/>
                <dgm:constrLst>
                  <dgm:constr type="h" refType="w"/>
                </dgm:constrLst>
                <dgm:ruleLst/>
              </dgm:layoutNode>
              <dgm:layoutNode name="dummyb">
                <dgm:alg type="sp"/>
                <dgm:shape xmlns:r="http://schemas.openxmlformats.org/officeDocument/2006/relationships" r:blip="">
                  <dgm:adjLst/>
                </dgm:shape>
                <dgm:presOf/>
                <dgm:constrLst>
                  <dgm:constr type="h" refType="w"/>
                </dgm:constrLst>
                <dgm:ruleLst/>
              </dgm:layoutNode>
              <dgm:layoutNode name="dummyc">
                <dgm:alg type="sp"/>
                <dgm:shape xmlns:r="http://schemas.openxmlformats.org/officeDocument/2006/relationships" r:blip="">
                  <dgm:adjLst/>
                </dgm:shape>
                <dgm:presOf/>
                <dgm:constrLst>
                  <dgm:constr type="h" refType="w"/>
                </dgm:constrLst>
                <dgm:ruleLst/>
              </dgm:layoutNode>
              <dgm:forEach name="sibTransForEach1" axis="followSib" ptType="sibTrans" hideLastTrans="0" cnt="1">
                <dgm:layoutNode name="singleconn" styleLbl="sibTrans2D1">
                  <dgm:alg type="conn">
                    <dgm:param type="connRout" val="longCurve"/>
                    <dgm:param type="begPts" val="bCtr"/>
                    <dgm:param type="endPts" val="tCtr"/>
                    <dgm:param type="begSty" val="noArr"/>
                    <dgm:param type="endSty" val="noArr"/>
                    <dgm:param type="srcNode" val="dummyConnPt"/>
                    <dgm:param type="dstNode" val="dummyConnPt"/>
                  </dgm:alg>
                  <dgm:shape xmlns:r="http://schemas.openxmlformats.org/officeDocument/2006/relationships" type="conn" r:blip="" zOrderOff="-999">
                    <dgm:adjLst/>
                  </dgm:shape>
                  <dgm:presOf axis="self"/>
                  <dgm:constrLst>
                    <dgm:constr type="begPad"/>
                    <dgm:constr type="endPad"/>
                  </dgm:constrLst>
                  <dgm:ruleLst/>
                </dgm:layoutNode>
              </dgm:forEach>
            </dgm:if>
            <dgm:else name="Name25"/>
          </dgm:choose>
        </dgm:forEach>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a:extLst>
              <a:ext uri="{FF2B5EF4-FFF2-40B4-BE49-F238E27FC236}">
                <a16:creationId xmlns:a16="http://schemas.microsoft.com/office/drawing/2014/main" id="{C7D75EA9-CDDA-4D17-B5F5-63442F6064E4}"/>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r>
              <a:rPr lang="de-AT"/>
              <a:t>Binnenschiffe als Teil der Transportkette</a:t>
            </a:r>
          </a:p>
        </p:txBody>
      </p:sp>
      <p:sp>
        <p:nvSpPr>
          <p:cNvPr id="3" name="Datumsplatzhalter 2">
            <a:extLst>
              <a:ext uri="{FF2B5EF4-FFF2-40B4-BE49-F238E27FC236}">
                <a16:creationId xmlns:a16="http://schemas.microsoft.com/office/drawing/2014/main" id="{745BD30E-D25F-4DFB-B9E1-E5AE9CB0B444}"/>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9FC15F53-9BCB-4B8A-8140-4C6E351F2928}" type="datetime1">
              <a:rPr lang="de-AT" smtClean="0"/>
              <a:t>12.05.2026</a:t>
            </a:fld>
            <a:endParaRPr lang="de-AT"/>
          </a:p>
        </p:txBody>
      </p:sp>
      <p:sp>
        <p:nvSpPr>
          <p:cNvPr id="4" name="Fußzeilenplatzhalter 3">
            <a:extLst>
              <a:ext uri="{FF2B5EF4-FFF2-40B4-BE49-F238E27FC236}">
                <a16:creationId xmlns:a16="http://schemas.microsoft.com/office/drawing/2014/main" id="{7EBB62D4-ED93-481A-AE77-B42E92BC8EBC}"/>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r>
              <a:rPr lang="de-AT"/>
              <a:t>Lehrunterlagen von rewway.at</a:t>
            </a:r>
          </a:p>
        </p:txBody>
      </p:sp>
      <p:sp>
        <p:nvSpPr>
          <p:cNvPr id="5" name="Foliennummernplatzhalter 4">
            <a:extLst>
              <a:ext uri="{FF2B5EF4-FFF2-40B4-BE49-F238E27FC236}">
                <a16:creationId xmlns:a16="http://schemas.microsoft.com/office/drawing/2014/main" id="{174D353F-9BB3-48CF-88EE-78C6CAB2DC2F}"/>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47256781-ACFC-457A-8F79-3F295F602FD2}" type="slidenum">
              <a:rPr lang="de-AT" smtClean="0"/>
              <a:t>‹Nr.›</a:t>
            </a:fld>
            <a:endParaRPr lang="de-AT"/>
          </a:p>
        </p:txBody>
      </p:sp>
    </p:spTree>
    <p:extLst>
      <p:ext uri="{BB962C8B-B14F-4D97-AF65-F5344CB8AC3E}">
        <p14:creationId xmlns:p14="http://schemas.microsoft.com/office/powerpoint/2010/main" val="2230226352"/>
      </p:ext>
    </p:extLst>
  </p:cSld>
  <p:clrMap bg1="lt1" tx1="dk1" bg2="lt2" tx2="dk2" accent1="accent1" accent2="accent2" accent3="accent3" accent4="accent4" accent5="accent5" accent6="accent6" hlink="hlink" folHlink="folHlink"/>
  <p:hf/>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r>
              <a:rPr lang="de-AT" dirty="0"/>
              <a:t>Binnenschiffe als Teil der Transportkette</a:t>
            </a:r>
          </a:p>
        </p:txBody>
      </p:sp>
      <p:sp>
        <p:nvSpPr>
          <p:cNvPr id="3" name="Datumsplatzhalt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91FB595-1BE5-48BA-8342-893C51C5ED39}" type="datetime1">
              <a:rPr lang="de-AT" smtClean="0"/>
              <a:t>12.05.2026</a:t>
            </a:fld>
            <a:endParaRPr lang="de-AT"/>
          </a:p>
        </p:txBody>
      </p:sp>
      <p:sp>
        <p:nvSpPr>
          <p:cNvPr id="4" name="Folienbildplatzhalt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de-AT"/>
          </a:p>
        </p:txBody>
      </p:sp>
      <p:sp>
        <p:nvSpPr>
          <p:cNvPr id="5" name="Notizenplatzhalt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6" name="Fußzeilenplatzhalt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r>
              <a:rPr lang="de-AT"/>
              <a:t>Lehrunterlagen von rewway.at</a:t>
            </a:r>
          </a:p>
        </p:txBody>
      </p:sp>
      <p:sp>
        <p:nvSpPr>
          <p:cNvPr id="7" name="Foliennummernplatzhalt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B1635B3-DF70-4CFD-87CA-EB6AFDCA10EE}" type="slidenum">
              <a:rPr lang="de-AT" smtClean="0"/>
              <a:t>‹Nr.›</a:t>
            </a:fld>
            <a:endParaRPr lang="de-AT"/>
          </a:p>
        </p:txBody>
      </p:sp>
    </p:spTree>
    <p:extLst>
      <p:ext uri="{BB962C8B-B14F-4D97-AF65-F5344CB8AC3E}">
        <p14:creationId xmlns:p14="http://schemas.microsoft.com/office/powerpoint/2010/main" val="1327977337"/>
      </p:ext>
    </p:extLst>
  </p:cSld>
  <p:clrMap bg1="lt1" tx1="dk1" bg2="lt2" tx2="dk2" accent1="accent1" accent2="accent2" accent3="accent3" accent4="accent4" accent5="accent5" accent6="accent6" hlink="hlink" folHlink="folHlink"/>
  <p:hf/>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3" Type="http://schemas.openxmlformats.org/officeDocument/2006/relationships/hyperlink" Target="https://pixabay.com/photos/supermarket-stalls-coolers-market-949913/" TargetMode="External"/><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3" Type="http://schemas.openxmlformats.org/officeDocument/2006/relationships/hyperlink" Target="https://wirtschaftslexikon.gabler.de/definition/logistik-40330" TargetMode="External"/><Relationship Id="rId2" Type="http://schemas.openxmlformats.org/officeDocument/2006/relationships/slide" Target="../slides/slide8.xml"/><Relationship Id="rId1" Type="http://schemas.openxmlformats.org/officeDocument/2006/relationships/notesMaster" Target="../notesMasters/notesMaster1.xml"/><Relationship Id="rId4" Type="http://schemas.openxmlformats.org/officeDocument/2006/relationships/hyperlink" Target="https://pixabay.com/illustrations/transportation-logistics-business-4506971/" TargetMode="Externa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3" Type="http://schemas.openxmlformats.org/officeDocument/2006/relationships/hyperlink" Target="https://pixabay.com/illustrations/logistics-people-group-gears-877568/" TargetMode="External"/><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3" Type="http://schemas.openxmlformats.org/officeDocument/2006/relationships/hyperlink" Target="https://www.flaticon.com/free-icons/timeline" TargetMode="External"/><Relationship Id="rId2" Type="http://schemas.openxmlformats.org/officeDocument/2006/relationships/slide" Target="../slides/slide13.xml"/><Relationship Id="rId1" Type="http://schemas.openxmlformats.org/officeDocument/2006/relationships/notesMaster" Target="../notesMasters/notesMaster1.xml"/><Relationship Id="rId5" Type="http://schemas.openxmlformats.org/officeDocument/2006/relationships/hyperlink" Target="https://www.flaticon.com/de/kostenlose-icons/lkw-laden" TargetMode="External"/><Relationship Id="rId4" Type="http://schemas.openxmlformats.org/officeDocument/2006/relationships/hyperlink" Target="https://www.flaticon.com/free-icons/checklist" TargetMode="External"/></Relationships>
</file>

<file path=ppt/notesSlides/_rels/notesSlide11.xml.rels><?xml version="1.0" encoding="UTF-8" standalone="yes"?>
<Relationships xmlns="http://schemas.openxmlformats.org/package/2006/relationships"><Relationship Id="rId3" Type="http://schemas.openxmlformats.org/officeDocument/2006/relationships/hyperlink" Target="https://www.flaticon.com/free-icons/timeline" TargetMode="External"/><Relationship Id="rId2" Type="http://schemas.openxmlformats.org/officeDocument/2006/relationships/slide" Target="../slides/slide14.xml"/><Relationship Id="rId1" Type="http://schemas.openxmlformats.org/officeDocument/2006/relationships/notesMaster" Target="../notesMasters/notesMaster1.xml"/><Relationship Id="rId5" Type="http://schemas.openxmlformats.org/officeDocument/2006/relationships/hyperlink" Target="https://www.flaticon.com/free-icons/conveyer" TargetMode="External"/><Relationship Id="rId4" Type="http://schemas.openxmlformats.org/officeDocument/2006/relationships/hyperlink" Target="https://www.flaticon.com/free-icons/checklist" TargetMode="External"/></Relationships>
</file>

<file path=ppt/notesSlides/_rels/notesSlide12.xml.rels><?xml version="1.0" encoding="UTF-8" standalone="yes"?>
<Relationships xmlns="http://schemas.openxmlformats.org/package/2006/relationships"><Relationship Id="rId3" Type="http://schemas.openxmlformats.org/officeDocument/2006/relationships/hyperlink" Target="https://www.flaticon.com/free-icons/timeline" TargetMode="External"/><Relationship Id="rId2" Type="http://schemas.openxmlformats.org/officeDocument/2006/relationships/slide" Target="../slides/slide15.xml"/><Relationship Id="rId1" Type="http://schemas.openxmlformats.org/officeDocument/2006/relationships/notesMaster" Target="../notesMasters/notesMaster1.xml"/><Relationship Id="rId5" Type="http://schemas.openxmlformats.org/officeDocument/2006/relationships/hyperlink" Target="https://www.flaticon.com/de/kostenlose-icons/transport" TargetMode="External"/><Relationship Id="rId4" Type="http://schemas.openxmlformats.org/officeDocument/2006/relationships/hyperlink" Target="https://www.flaticon.com/free-icons/checklist" TargetMode="External"/></Relationships>
</file>

<file path=ppt/notesSlides/_rels/notesSlide13.xml.rels><?xml version="1.0" encoding="UTF-8" standalone="yes"?>
<Relationships xmlns="http://schemas.openxmlformats.org/package/2006/relationships"><Relationship Id="rId3" Type="http://schemas.openxmlformats.org/officeDocument/2006/relationships/hyperlink" Target="https://www.flaticon.com/free-icons/timeline" TargetMode="External"/><Relationship Id="rId2" Type="http://schemas.openxmlformats.org/officeDocument/2006/relationships/slide" Target="../slides/slide16.xml"/><Relationship Id="rId1" Type="http://schemas.openxmlformats.org/officeDocument/2006/relationships/notesMaster" Target="../notesMasters/notesMaster1.xml"/><Relationship Id="rId5" Type="http://schemas.openxmlformats.org/officeDocument/2006/relationships/hyperlink" Target="https://www.flaticon.com/de/kostenlose-icons/stapler" TargetMode="External"/><Relationship Id="rId4" Type="http://schemas.openxmlformats.org/officeDocument/2006/relationships/hyperlink" Target="https://www.flaticon.com/free-icons/checklist" TargetMode="External"/></Relationships>
</file>

<file path=ppt/notesSlides/_rels/notesSlide14.xml.rels><?xml version="1.0" encoding="UTF-8" standalone="yes"?>
<Relationships xmlns="http://schemas.openxmlformats.org/package/2006/relationships"><Relationship Id="rId3" Type="http://schemas.openxmlformats.org/officeDocument/2006/relationships/hyperlink" Target="https://www.flaticon.com/free-icons/timeline" TargetMode="External"/><Relationship Id="rId2" Type="http://schemas.openxmlformats.org/officeDocument/2006/relationships/slide" Target="../slides/slide17.xml"/><Relationship Id="rId1" Type="http://schemas.openxmlformats.org/officeDocument/2006/relationships/notesMaster" Target="../notesMasters/notesMaster1.xml"/><Relationship Id="rId5" Type="http://schemas.openxmlformats.org/officeDocument/2006/relationships/hyperlink" Target="https://www.flaticon.com/de/kostenlose-icons/kreislaufwirtschaft" TargetMode="External"/><Relationship Id="rId4" Type="http://schemas.openxmlformats.org/officeDocument/2006/relationships/hyperlink" Target="https://www.flaticon.com/free-icons/checklist" TargetMode="Externa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3" Type="http://schemas.openxmlformats.org/officeDocument/2006/relationships/hyperlink" Target="https://wirtschaftslexikon.gabler.de/definition/logistik-controlling-38772" TargetMode="External"/><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3" Type="http://schemas.openxmlformats.org/officeDocument/2006/relationships/hyperlink" Target="https://open.sourcemap.com/" TargetMode="External"/><Relationship Id="rId2" Type="http://schemas.openxmlformats.org/officeDocument/2006/relationships/slide" Target="../slides/slide27.xml"/><Relationship Id="rId1" Type="http://schemas.openxmlformats.org/officeDocument/2006/relationships/notesMaster" Target="../notesMasters/notesMaster1.xml"/><Relationship Id="rId4" Type="http://schemas.openxmlformats.org/officeDocument/2006/relationships/hyperlink" Target="https://open.sourcemap.com/maps/57bd640851c05c0a5b5a8be1" TargetMode="External"/></Relationships>
</file>

<file path=ppt/notesSlides/_rels/notesSlide24.xml.rels><?xml version="1.0" encoding="UTF-8" standalone="yes"?>
<Relationships xmlns="http://schemas.openxmlformats.org/package/2006/relationships"><Relationship Id="rId3" Type="http://schemas.openxmlformats.org/officeDocument/2006/relationships/hyperlink" Target="https://www.teacheconomy.de/media/unterrichtsmaterial/iphone-produktionsprozess/interaktiv/index.html" TargetMode="External"/><Relationship Id="rId2" Type="http://schemas.openxmlformats.org/officeDocument/2006/relationships/slide" Target="../slides/slide28.xml"/><Relationship Id="rId1" Type="http://schemas.openxmlformats.org/officeDocument/2006/relationships/notesMaster" Target="../notesMasters/notesMaster1.xml"/><Relationship Id="rId5" Type="http://schemas.openxmlformats.org/officeDocument/2006/relationships/hyperlink" Target="https://www.faz.net/aktuell/wirtschaft/infografik-wo-unsere-smartphones-herkommen-15940155.html" TargetMode="External"/><Relationship Id="rId4" Type="http://schemas.openxmlformats.org/officeDocument/2006/relationships/hyperlink" Target="https://www.youtube.com/watch?v=N9vPQf_L7-k" TargetMode="External"/></Relationships>
</file>

<file path=ppt/notesSlides/_rels/notesSlide25.xml.rels><?xml version="1.0" encoding="UTF-8" standalone="yes"?>
<Relationships xmlns="http://schemas.openxmlformats.org/package/2006/relationships"><Relationship Id="rId3" Type="http://schemas.openxmlformats.org/officeDocument/2006/relationships/hyperlink" Target="https://ec.europa.eu/eurostat/cache/dashboard/globalisation/" TargetMode="External"/><Relationship Id="rId2" Type="http://schemas.openxmlformats.org/officeDocument/2006/relationships/slide" Target="../slides/slide29.xml"/><Relationship Id="rId1" Type="http://schemas.openxmlformats.org/officeDocument/2006/relationships/notesMaster" Target="../notesMasters/notesMaster1.xml"/><Relationship Id="rId6" Type="http://schemas.openxmlformats.org/officeDocument/2006/relationships/hyperlink" Target="https://pixabay.com/photos/worldwide-global-globe-earth-world-6064090/" TargetMode="External"/><Relationship Id="rId5" Type="http://schemas.openxmlformats.org/officeDocument/2006/relationships/hyperlink" Target="https://studyflix.de/wirtschaft/globalisierung-vor-und-nachteile-1909" TargetMode="External"/><Relationship Id="rId4" Type="http://schemas.openxmlformats.org/officeDocument/2006/relationships/hyperlink" Target="https://studyflix.de/wirtschaft/globalisierung-7814" TargetMode="External"/></Relationships>
</file>

<file path=ppt/notesSlides/_rels/notesSlide26.xml.rels><?xml version="1.0" encoding="UTF-8" standalone="yes"?>
<Relationships xmlns="http://schemas.openxmlformats.org/package/2006/relationships"><Relationship Id="rId3" Type="http://schemas.openxmlformats.org/officeDocument/2006/relationships/hyperlink" Target="https://studyflix.de/wirtschaft/globalisierung-vor-und-nachteile-1909" TargetMode="External"/><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3" Type="http://schemas.openxmlformats.org/officeDocument/2006/relationships/hyperlink" Target="https://studyflix.de/wirtschaft/globalisierung-vor-und-nachteile-1909" TargetMode="External"/><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3" Type="http://schemas.openxmlformats.org/officeDocument/2006/relationships/hyperlink" Target="https://de-statista-com.fhooe.idm.oclc.org/statistik/daten/studie/37013/umfrage/ranking-der-top-20-exportlaender-weltweit/" TargetMode="External"/><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3" Type="http://schemas.openxmlformats.org/officeDocument/2006/relationships/hyperlink" Target="https://ascii.ac.at/wp-content/uploads/2025_Automotive-Policy-Brief_final_0612.pdf" TargetMode="External"/><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3" Type="http://schemas.openxmlformats.org/officeDocument/2006/relationships/hyperlink" Target="https://studyflix.de/wirtschaft/bullwhip-effekt-1523" TargetMode="External"/><Relationship Id="rId2" Type="http://schemas.openxmlformats.org/officeDocument/2006/relationships/slide" Target="../slides/slide34.xml"/><Relationship Id="rId1" Type="http://schemas.openxmlformats.org/officeDocument/2006/relationships/notesMaster" Target="../notesMasters/notesMaster1.xml"/><Relationship Id="rId4" Type="http://schemas.openxmlformats.org/officeDocument/2006/relationships/hyperlink" Target="https://pixabay.com/photos/toilet-paper-sold-out-4942764/" TargetMode="Externa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3" Type="http://schemas.openxmlformats.org/officeDocument/2006/relationships/hyperlink" Target="https://https/www.smartfreightcentre.org/en/our-programs/emissions-accounting/global-logistics-emissions-council/calculate-report-glec-framework/" TargetMode="External"/><Relationship Id="rId2" Type="http://schemas.openxmlformats.org/officeDocument/2006/relationships/slide" Target="../slides/slide39.xml"/><Relationship Id="rId1" Type="http://schemas.openxmlformats.org/officeDocument/2006/relationships/notesMaster" Target="../notesMasters/notesMaster1.xml"/><Relationship Id="rId4" Type="http://schemas.openxmlformats.org/officeDocument/2006/relationships/hyperlink" Target="https://doi.org/10.1787/b6cc9ad5-en" TargetMode="External"/></Relationships>
</file>

<file path=ppt/notesSlides/_rels/notesSlide35.xml.rels><?xml version="1.0" encoding="UTF-8" standalone="yes"?>
<Relationships xmlns="http://schemas.openxmlformats.org/package/2006/relationships"><Relationship Id="rId3" Type="http://schemas.openxmlformats.org/officeDocument/2006/relationships/hyperlink" Target="https://www.umweltbundesamt.at/fileadmin/site/publikationen/rep0913.pdf" TargetMode="External"/><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3" Type="http://schemas.openxmlformats.org/officeDocument/2006/relationships/hyperlink" Target="https://www.umweltbundesamt.at/fileadmin/site/publikationen/rep0913.pdf" TargetMode="External"/><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3" Type="http://schemas.openxmlformats.org/officeDocument/2006/relationships/hyperlink" Target="https://www.flaticon.com/de/kostenlose-icons/erde" TargetMode="External"/><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3" Type="http://schemas.openxmlformats.org/officeDocument/2006/relationships/hyperlink" Target="https://www.dhl.com/de-en/home/innovation-in-logistics/logistics-trend-radar.html" TargetMode="External"/><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3" Type="http://schemas.openxmlformats.org/officeDocument/2006/relationships/hyperlink" Target="https://www.flaticon.com/de/kostenlose-icons/erde" TargetMode="External"/><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3" Type="http://schemas.openxmlformats.org/officeDocument/2006/relationships/hyperlink" Target="https://seafar.eu/de/" TargetMode="External"/><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txBody>
          <a:bodyPr/>
          <a:lstStyle/>
          <a:p>
            <a:endParaRPr lang="en-US"/>
          </a:p>
        </p:txBody>
      </p:sp>
      <p:sp>
        <p:nvSpPr>
          <p:cNvPr id="3" name="Notizenplatzhalter 2"/>
          <p:cNvSpPr>
            <a:spLocks noGrp="1"/>
          </p:cNvSpPr>
          <p:nvPr>
            <p:ph type="body" idx="1"/>
          </p:nvPr>
        </p:nvSpPr>
        <p:spPr/>
        <p:txBody>
          <a:bodyPr/>
          <a:lstStyle/>
          <a:p>
            <a:r>
              <a:rPr lang="en-US" dirty="0"/>
              <a:t>Source:</a:t>
            </a:r>
          </a:p>
          <a:p>
            <a:r>
              <a:rPr lang="de-AT" dirty="0"/>
              <a:t>Wirtschaftskammer Wien (2024): KEP Branchenreport Wien 2024</a:t>
            </a:r>
            <a:r>
              <a:rPr lang="en-US" dirty="0"/>
              <a:t>: https://www.wko.at/wien/verkehr-betriebsstandort/kep-branchenreport-2024.pdf; p. 9; accessed 01.12.2025</a:t>
            </a:r>
            <a:endParaRPr lang="de-AT" dirty="0"/>
          </a:p>
        </p:txBody>
      </p:sp>
      <p:sp>
        <p:nvSpPr>
          <p:cNvPr id="4" name="Kopfzeilenplatzhalter 3"/>
          <p:cNvSpPr>
            <a:spLocks noGrp="1"/>
          </p:cNvSpPr>
          <p:nvPr>
            <p:ph type="hdr" sz="quarter"/>
          </p:nvPr>
        </p:nvSpPr>
        <p:spPr/>
        <p:txBody>
          <a:bodyPr/>
          <a:lstStyle/>
          <a:p>
            <a:r>
              <a:rPr lang="de-AT"/>
              <a:t>Binnenschiffe als Teil der Transportkette</a:t>
            </a:r>
            <a:endParaRPr lang="de-AT" dirty="0"/>
          </a:p>
        </p:txBody>
      </p:sp>
      <p:sp>
        <p:nvSpPr>
          <p:cNvPr id="5" name="Datumsplatzhalter 4"/>
          <p:cNvSpPr>
            <a:spLocks noGrp="1"/>
          </p:cNvSpPr>
          <p:nvPr>
            <p:ph type="dt" idx="1"/>
          </p:nvPr>
        </p:nvSpPr>
        <p:spPr/>
        <p:txBody>
          <a:bodyPr/>
          <a:lstStyle/>
          <a:p>
            <a:fld id="{9CA87085-EBBC-444B-BCE6-022D81C91D3B}" type="datetime1">
              <a:rPr lang="de-AT" smtClean="0"/>
              <a:t>12.05.2026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2</a:t>
            </a:fld>
            <a:endParaRPr lang="de-AT"/>
          </a:p>
        </p:txBody>
      </p:sp>
    </p:spTree>
    <p:extLst>
      <p:ext uri="{BB962C8B-B14F-4D97-AF65-F5344CB8AC3E}">
        <p14:creationId xmlns:p14="http://schemas.microsoft.com/office/powerpoint/2010/main" val="233165629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p:nvPr>
        </p:nvSpPr>
        <p:spPr/>
        <p:txBody>
          <a:bodyPr/>
          <a:lstStyle/>
          <a:p>
            <a:r>
              <a:rPr lang="de-AT"/>
              <a:t>Binnenschiffe als Teil der Transportkette</a:t>
            </a:r>
            <a:endParaRPr lang="de-AT" dirty="0"/>
          </a:p>
        </p:txBody>
      </p:sp>
      <p:sp>
        <p:nvSpPr>
          <p:cNvPr id="5" name="Date Placeholder 4"/>
          <p:cNvSpPr>
            <a:spLocks noGrp="1"/>
          </p:cNvSpPr>
          <p:nvPr>
            <p:ph type="dt" idx="1"/>
          </p:nvPr>
        </p:nvSpPr>
        <p:spPr/>
        <p:txBody>
          <a:bodyPr/>
          <a:lstStyle/>
          <a:p>
            <a:fld id="{E91FB595-1BE5-48BA-8342-893C51C5ED39}" type="datetime1">
              <a:rPr lang="de-AT" smtClean="0"/>
              <a:t>12.05.2026</a:t>
            </a:fld>
            <a:endParaRPr lang="de-AT"/>
          </a:p>
        </p:txBody>
      </p:sp>
      <p:sp>
        <p:nvSpPr>
          <p:cNvPr id="6" name="Footer Placeholder 5"/>
          <p:cNvSpPr>
            <a:spLocks noGrp="1"/>
          </p:cNvSpPr>
          <p:nvPr>
            <p:ph type="ftr" sz="quarter" idx="4"/>
          </p:nvPr>
        </p:nvSpPr>
        <p:spPr/>
        <p:txBody>
          <a:bodyPr/>
          <a:lstStyle/>
          <a:p>
            <a:r>
              <a:rPr lang="de-AT"/>
              <a:t>Lehrunterlagen von rewway.at</a:t>
            </a:r>
          </a:p>
        </p:txBody>
      </p:sp>
      <p:sp>
        <p:nvSpPr>
          <p:cNvPr id="7" name="Slide Number Placeholder 6"/>
          <p:cNvSpPr>
            <a:spLocks noGrp="1"/>
          </p:cNvSpPr>
          <p:nvPr>
            <p:ph type="sldNum" sz="quarter" idx="5"/>
          </p:nvPr>
        </p:nvSpPr>
        <p:spPr/>
        <p:txBody>
          <a:bodyPr/>
          <a:lstStyle/>
          <a:p>
            <a:fld id="{9B1635B3-DF70-4CFD-87CA-EB6AFDCA10EE}" type="slidenum">
              <a:rPr lang="de-AT" smtClean="0"/>
              <a:t>3</a:t>
            </a:fld>
            <a:endParaRPr lang="de-AT"/>
          </a:p>
        </p:txBody>
      </p:sp>
    </p:spTree>
    <p:extLst>
      <p:ext uri="{BB962C8B-B14F-4D97-AF65-F5344CB8AC3E}">
        <p14:creationId xmlns:p14="http://schemas.microsoft.com/office/powerpoint/2010/main" val="368381676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p:nvPr>
        </p:nvSpPr>
        <p:spPr/>
        <p:txBody>
          <a:bodyPr/>
          <a:lstStyle/>
          <a:p>
            <a:r>
              <a:rPr lang="de-AT"/>
              <a:t>Binnenschiffe als Teil der Transportkette</a:t>
            </a:r>
            <a:endParaRPr lang="de-AT" dirty="0"/>
          </a:p>
        </p:txBody>
      </p:sp>
      <p:sp>
        <p:nvSpPr>
          <p:cNvPr id="5" name="Date Placeholder 4"/>
          <p:cNvSpPr>
            <a:spLocks noGrp="1"/>
          </p:cNvSpPr>
          <p:nvPr>
            <p:ph type="dt" idx="1"/>
          </p:nvPr>
        </p:nvSpPr>
        <p:spPr/>
        <p:txBody>
          <a:bodyPr/>
          <a:lstStyle/>
          <a:p>
            <a:fld id="{ECE8D175-216B-4788-806A-4260969AA775}" type="datetime1">
              <a:rPr lang="de-AT" smtClean="0"/>
              <a:t>12.05.2026</a:t>
            </a:fld>
            <a:endParaRPr lang="de-AT"/>
          </a:p>
        </p:txBody>
      </p:sp>
      <p:sp>
        <p:nvSpPr>
          <p:cNvPr id="6" name="Footer Placeholder 5"/>
          <p:cNvSpPr>
            <a:spLocks noGrp="1"/>
          </p:cNvSpPr>
          <p:nvPr>
            <p:ph type="ftr" sz="quarter" idx="4"/>
          </p:nvPr>
        </p:nvSpPr>
        <p:spPr/>
        <p:txBody>
          <a:bodyPr/>
          <a:lstStyle/>
          <a:p>
            <a:r>
              <a:rPr lang="de-AT"/>
              <a:t>Lehrunterlagen von rewway.at</a:t>
            </a:r>
          </a:p>
        </p:txBody>
      </p:sp>
      <p:sp>
        <p:nvSpPr>
          <p:cNvPr id="7" name="Slide Number Placeholder 6"/>
          <p:cNvSpPr>
            <a:spLocks noGrp="1"/>
          </p:cNvSpPr>
          <p:nvPr>
            <p:ph type="sldNum" sz="quarter" idx="5"/>
          </p:nvPr>
        </p:nvSpPr>
        <p:spPr/>
        <p:txBody>
          <a:bodyPr/>
          <a:lstStyle/>
          <a:p>
            <a:fld id="{9B1635B3-DF70-4CFD-87CA-EB6AFDCA10EE}" type="slidenum">
              <a:rPr lang="de-AT" smtClean="0"/>
              <a:t>4</a:t>
            </a:fld>
            <a:endParaRPr lang="de-AT"/>
          </a:p>
        </p:txBody>
      </p:sp>
    </p:spTree>
    <p:extLst>
      <p:ext uri="{BB962C8B-B14F-4D97-AF65-F5344CB8AC3E}">
        <p14:creationId xmlns:p14="http://schemas.microsoft.com/office/powerpoint/2010/main" val="233999884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txBody>
          <a:bodyPr/>
          <a:lstStyle/>
          <a:p>
            <a:endParaRPr lang="en-US"/>
          </a:p>
        </p:txBody>
      </p:sp>
      <p:sp>
        <p:nvSpPr>
          <p:cNvPr id="3" name="Notizenplatzhalter 2"/>
          <p:cNvSpPr>
            <a:spLocks noGrp="1"/>
          </p:cNvSpPr>
          <p:nvPr>
            <p:ph type="body" idx="1"/>
          </p:nvPr>
        </p:nvSpPr>
        <p:spPr/>
        <p:txBody>
          <a:bodyPr/>
          <a:lstStyle/>
          <a:p>
            <a:r>
              <a:rPr lang="en-US" dirty="0"/>
              <a:t>As an introduction to the topic of “logistics,” a discussion can be useful.</a:t>
            </a:r>
          </a:p>
          <a:p>
            <a:endParaRPr lang="en-US" dirty="0"/>
          </a:p>
          <a:p>
            <a:r>
              <a:rPr lang="en-US" dirty="0"/>
              <a:t>Logistics ensures that consumers in the food retail sector have a variety of different food products available and that these are provided in sufficient quantities. In doing so, various challenges must be managed, such as ensuring a continuous cold chain for dairy products.</a:t>
            </a:r>
          </a:p>
          <a:p>
            <a:endParaRPr lang="en-US" dirty="0"/>
          </a:p>
          <a:p>
            <a:r>
              <a:rPr lang="en-US" b="1" dirty="0"/>
              <a:t>Possible discussion questions (5–10 minute discussion):</a:t>
            </a:r>
          </a:p>
          <a:p>
            <a:endParaRPr lang="en-US" dirty="0"/>
          </a:p>
          <a:p>
            <a:r>
              <a:rPr lang="en-US" b="1" dirty="0"/>
              <a:t>What other challenges are there in food retail in connection with logistics?</a:t>
            </a:r>
            <a:br>
              <a:rPr lang="en-US" dirty="0"/>
            </a:br>
            <a:r>
              <a:rPr lang="en-US" i="1" dirty="0"/>
              <a:t>Input – possible discussion points:</a:t>
            </a:r>
            <a:endParaRPr lang="en-US" dirty="0"/>
          </a:p>
          <a:p>
            <a:r>
              <a:rPr lang="en-US" dirty="0"/>
              <a:t>Expiry dates must be observed </a:t>
            </a:r>
          </a:p>
          <a:p>
            <a:r>
              <a:rPr lang="en-US" dirty="0"/>
              <a:t>Product quality must be ensured </a:t>
            </a:r>
          </a:p>
          <a:p>
            <a:endParaRPr lang="en-US" dirty="0"/>
          </a:p>
          <a:p>
            <a:r>
              <a:rPr lang="en-US" b="1" dirty="0"/>
              <a:t>How do promotions (e.g., buy 2 get 1 free) affect logistics?</a:t>
            </a:r>
            <a:br>
              <a:rPr lang="en-US" dirty="0"/>
            </a:br>
            <a:r>
              <a:rPr lang="en-US" i="1" dirty="0"/>
              <a:t>Input – possible discussion points:</a:t>
            </a:r>
            <a:endParaRPr lang="en-US" dirty="0"/>
          </a:p>
          <a:p>
            <a:r>
              <a:rPr lang="en-US" dirty="0"/>
              <a:t>Additional quantities must be transported and available on time </a:t>
            </a:r>
          </a:p>
          <a:p>
            <a:r>
              <a:rPr lang="en-US" dirty="0"/>
              <a:t>Sufficient shelf space must be available in supermarkets </a:t>
            </a:r>
          </a:p>
          <a:p>
            <a:endParaRPr lang="en-US" dirty="0"/>
          </a:p>
          <a:p>
            <a:r>
              <a:rPr lang="en-US" b="1" dirty="0"/>
              <a:t>Warm-up discussion to introduce the topic</a:t>
            </a:r>
            <a:endParaRPr lang="en-US" dirty="0"/>
          </a:p>
          <a:p>
            <a:r>
              <a:rPr lang="en-US" i="1" dirty="0"/>
              <a:t>Input – possible discussion points:</a:t>
            </a:r>
            <a:endParaRPr lang="en-US" dirty="0"/>
          </a:p>
          <a:p>
            <a:r>
              <a:rPr lang="en-US" dirty="0"/>
              <a:t>Global supply chains for food </a:t>
            </a:r>
          </a:p>
          <a:p>
            <a:r>
              <a:rPr lang="en-US" dirty="0"/>
              <a:t>What challenges are there in supplying supermarkets? </a:t>
            </a:r>
          </a:p>
          <a:p>
            <a:r>
              <a:rPr lang="en-US" dirty="0"/>
              <a:t>Supermarkets in city centers are difficult to access for large trucks </a:t>
            </a:r>
          </a:p>
          <a:p>
            <a:r>
              <a:rPr lang="en-US" dirty="0"/>
              <a:t>A continuous cold chain must be ensured </a:t>
            </a:r>
          </a:p>
          <a:p>
            <a:endParaRPr lang="en-US" dirty="0"/>
          </a:p>
          <a:p>
            <a:r>
              <a:rPr lang="en-US" b="0" dirty="0"/>
              <a:t>Picture source:</a:t>
            </a:r>
            <a:br>
              <a:rPr lang="en-US" dirty="0"/>
            </a:br>
            <a:r>
              <a:rPr lang="en-US" dirty="0" err="1"/>
              <a:t>Pixabay</a:t>
            </a:r>
            <a:r>
              <a:rPr lang="en-US" dirty="0"/>
              <a:t> (2025): </a:t>
            </a:r>
            <a:r>
              <a:rPr lang="en-US" dirty="0">
                <a:hlinkClick r:id="rId3"/>
              </a:rPr>
              <a:t>https://pixabay.com/photos/supermarket-stalls-coolers-market-949913/</a:t>
            </a:r>
            <a:r>
              <a:rPr lang="en-US" dirty="0"/>
              <a:t>; accessed 04.02.2025</a:t>
            </a:r>
          </a:p>
          <a:p>
            <a:endParaRPr lang="de-AT" dirty="0"/>
          </a:p>
        </p:txBody>
      </p:sp>
      <p:sp>
        <p:nvSpPr>
          <p:cNvPr id="4" name="Kopfzeilenplatzhalter 3"/>
          <p:cNvSpPr>
            <a:spLocks noGrp="1"/>
          </p:cNvSpPr>
          <p:nvPr>
            <p:ph type="hdr" sz="quarter"/>
          </p:nvPr>
        </p:nvSpPr>
        <p:spPr/>
        <p:txBody>
          <a:bodyPr/>
          <a:lstStyle/>
          <a:p>
            <a:r>
              <a:rPr lang="de-AT"/>
              <a:t>Binnenschiffe als Teil der Transportkette</a:t>
            </a:r>
            <a:endParaRPr lang="de-AT" dirty="0"/>
          </a:p>
        </p:txBody>
      </p:sp>
      <p:sp>
        <p:nvSpPr>
          <p:cNvPr id="5" name="Datumsplatzhalter 4"/>
          <p:cNvSpPr>
            <a:spLocks noGrp="1"/>
          </p:cNvSpPr>
          <p:nvPr>
            <p:ph type="dt" idx="1"/>
          </p:nvPr>
        </p:nvSpPr>
        <p:spPr/>
        <p:txBody>
          <a:bodyPr/>
          <a:lstStyle/>
          <a:p>
            <a:fld id="{E30DF310-D702-4CAE-9991-73EF978A7126}" type="datetime1">
              <a:rPr lang="de-AT" smtClean="0"/>
              <a:t>12.05.2026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7</a:t>
            </a:fld>
            <a:endParaRPr lang="de-AT"/>
          </a:p>
        </p:txBody>
      </p:sp>
    </p:spTree>
    <p:extLst>
      <p:ext uri="{BB962C8B-B14F-4D97-AF65-F5344CB8AC3E}">
        <p14:creationId xmlns:p14="http://schemas.microsoft.com/office/powerpoint/2010/main" val="202048598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txBody>
          <a:bodyPr/>
          <a:lstStyle/>
          <a:p>
            <a:endParaRPr lang="en-US"/>
          </a:p>
        </p:txBody>
      </p:sp>
      <p:sp>
        <p:nvSpPr>
          <p:cNvPr id="3" name="Notizenplatzhalter 2"/>
          <p:cNvSpPr>
            <a:spLocks noGrp="1"/>
          </p:cNvSpPr>
          <p:nvPr>
            <p:ph type="body" idx="1"/>
          </p:nvPr>
        </p:nvSpPr>
        <p:spPr/>
        <p:txBody>
          <a:bodyPr/>
          <a:lstStyle/>
          <a:p>
            <a:r>
              <a:rPr lang="en-US" dirty="0"/>
              <a:t>Logistics refers to the planning, coordination, execution, and monitoring of the flow of goods as well as the associated goods-related information from production to the end consumer.</a:t>
            </a:r>
          </a:p>
          <a:p>
            <a:br>
              <a:rPr lang="en-US" dirty="0"/>
            </a:br>
            <a:r>
              <a:rPr lang="en-US" dirty="0" err="1"/>
              <a:t>Wirtschaftslexikon</a:t>
            </a:r>
            <a:r>
              <a:rPr lang="en-US" dirty="0"/>
              <a:t> Gabler (2025): </a:t>
            </a:r>
            <a:r>
              <a:rPr lang="en-US" dirty="0">
                <a:hlinkClick r:id="rId3"/>
              </a:rPr>
              <a:t>https://wirtschaftslexikon.gabler.de/definition/logistik-40330</a:t>
            </a:r>
            <a:r>
              <a:rPr lang="en-US" dirty="0"/>
              <a:t>, accessed 07.01.2025</a:t>
            </a:r>
          </a:p>
          <a:p>
            <a:endParaRPr lang="en-US" dirty="0"/>
          </a:p>
          <a:p>
            <a:r>
              <a:rPr lang="en-US" dirty="0"/>
              <a:t>The term logistics has two linguistic roots: the Greek “</a:t>
            </a:r>
            <a:r>
              <a:rPr lang="en-US" dirty="0" err="1"/>
              <a:t>lego</a:t>
            </a:r>
            <a:r>
              <a:rPr lang="en-US" dirty="0"/>
              <a:t>” (to think, thinkable) and the French “</a:t>
            </a:r>
            <a:r>
              <a:rPr lang="en-US" dirty="0" err="1"/>
              <a:t>logement</a:t>
            </a:r>
            <a:r>
              <a:rPr lang="en-US" dirty="0"/>
              <a:t>” (accommodation). The origin of logistics lies in the military sector and includes all activities (e.g., transport of troops and supply) that support the army and fall under the responsibility of logistics. Logistics in the military gained increasing importance over time and, after the Second World War, was also transferred to the business sector in the United States.</a:t>
            </a:r>
          </a:p>
          <a:p>
            <a:endParaRPr lang="en-US" dirty="0"/>
          </a:p>
          <a:p>
            <a:r>
              <a:rPr lang="en-US" dirty="0"/>
              <a:t>In Europe, logistics only gained importance in business in the 1970s. At that time, its development was mainly in the hands of engineers, who focused primarily on material flow technologies (transport and storage technologies). Only later, towards the end of the 1970s, were new economic and process-organizational aspects addressed, leading to concepts such as zero-inventory production, batch size one, just-in-time, and Kanban (order-based production). After automotive companies, as pioneers, introduced initial logistics concepts into industry, other sectors followed this example and increasingly engaged with the discipline of logistics.</a:t>
            </a:r>
          </a:p>
          <a:p>
            <a:endParaRPr lang="en-US" dirty="0"/>
          </a:p>
          <a:p>
            <a:r>
              <a:rPr lang="en-US" dirty="0"/>
              <a:t>Kummer, Sebastian / Grün, Oskar / </a:t>
            </a:r>
            <a:r>
              <a:rPr lang="en-US" dirty="0" err="1"/>
              <a:t>Jammernegg</a:t>
            </a:r>
            <a:r>
              <a:rPr lang="en-US" dirty="0"/>
              <a:t>, Werner (4th edition, 2019): </a:t>
            </a:r>
            <a:r>
              <a:rPr lang="de-AT" i="1" dirty="0"/>
              <a:t>Grundzüge der Beschaffung, Produktion und Logistik</a:t>
            </a:r>
            <a:r>
              <a:rPr lang="en-US" dirty="0"/>
              <a:t>; p. 334f</a:t>
            </a:r>
          </a:p>
          <a:p>
            <a:endParaRPr lang="en-US" dirty="0"/>
          </a:p>
          <a:p>
            <a:r>
              <a:rPr lang="en-US" b="0" dirty="0"/>
              <a:t>Image source:</a:t>
            </a:r>
            <a:br>
              <a:rPr lang="en-US" dirty="0"/>
            </a:br>
            <a:r>
              <a:rPr lang="en-US" dirty="0" err="1"/>
              <a:t>Pixabay</a:t>
            </a:r>
            <a:r>
              <a:rPr lang="en-US" dirty="0"/>
              <a:t> (2025): </a:t>
            </a:r>
            <a:r>
              <a:rPr lang="en-US" dirty="0">
                <a:hlinkClick r:id="rId4"/>
              </a:rPr>
              <a:t>https://pixabay.com/illustrations/transportation-logistics-business-4506971/</a:t>
            </a:r>
            <a:r>
              <a:rPr lang="en-US" dirty="0"/>
              <a:t>; accessed 07.01.2025</a:t>
            </a:r>
          </a:p>
          <a:p>
            <a:endParaRPr lang="de-AT" dirty="0"/>
          </a:p>
        </p:txBody>
      </p:sp>
      <p:sp>
        <p:nvSpPr>
          <p:cNvPr id="4" name="Kopfzeilenplatzhalter 3"/>
          <p:cNvSpPr>
            <a:spLocks noGrp="1"/>
          </p:cNvSpPr>
          <p:nvPr>
            <p:ph type="hdr" sz="quarter"/>
          </p:nvPr>
        </p:nvSpPr>
        <p:spPr/>
        <p:txBody>
          <a:bodyPr/>
          <a:lstStyle/>
          <a:p>
            <a:r>
              <a:rPr lang="de-AT"/>
              <a:t>Binnenschiffe als Teil der Transportkette</a:t>
            </a:r>
          </a:p>
        </p:txBody>
      </p:sp>
      <p:sp>
        <p:nvSpPr>
          <p:cNvPr id="5" name="Datumsplatzhalter 4"/>
          <p:cNvSpPr>
            <a:spLocks noGrp="1"/>
          </p:cNvSpPr>
          <p:nvPr>
            <p:ph type="dt" idx="1"/>
          </p:nvPr>
        </p:nvSpPr>
        <p:spPr/>
        <p:txBody>
          <a:bodyPr/>
          <a:lstStyle/>
          <a:p>
            <a:fld id="{FD44B49C-267B-4F97-A687-56CCC4B43A7E}" type="datetime1">
              <a:rPr lang="de-AT" smtClean="0"/>
              <a:t>12.05.2026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8</a:t>
            </a:fld>
            <a:endParaRPr lang="de-AT"/>
          </a:p>
        </p:txBody>
      </p:sp>
    </p:spTree>
    <p:extLst>
      <p:ext uri="{BB962C8B-B14F-4D97-AF65-F5344CB8AC3E}">
        <p14:creationId xmlns:p14="http://schemas.microsoft.com/office/powerpoint/2010/main" val="166676921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txBody>
          <a:bodyPr/>
          <a:lstStyle/>
          <a:p>
            <a:endParaRPr lang="en-US"/>
          </a:p>
        </p:txBody>
      </p:sp>
      <p:sp>
        <p:nvSpPr>
          <p:cNvPr id="3" name="Notizenplatzhalter 2"/>
          <p:cNvSpPr>
            <a:spLocks noGrp="1"/>
          </p:cNvSpPr>
          <p:nvPr>
            <p:ph type="body" idx="1"/>
          </p:nvPr>
        </p:nvSpPr>
        <p:spPr/>
        <p:txBody>
          <a:bodyPr/>
          <a:lstStyle/>
          <a:p>
            <a:r>
              <a:rPr lang="en-US" dirty="0"/>
              <a:t>While the scope of logistics has evolved over the years, the way logistics is perceived within companies has also changed due to increasing know-how. Kummer distinguishes four perspectives: logistics as a material and goods flow-related service function, as a coordination function, as a flow-oriented management approach, and as supply chain management.</a:t>
            </a:r>
          </a:p>
          <a:p>
            <a:br>
              <a:rPr lang="en-US" dirty="0"/>
            </a:br>
            <a:r>
              <a:rPr lang="en-US" dirty="0"/>
              <a:t>(Kummer, Sebastian / Grün, Oskar / </a:t>
            </a:r>
            <a:r>
              <a:rPr lang="en-US" dirty="0" err="1"/>
              <a:t>Jammernegg</a:t>
            </a:r>
            <a:r>
              <a:rPr lang="en-US" dirty="0"/>
              <a:t>, Werner (4th edition 2019): </a:t>
            </a:r>
            <a:r>
              <a:rPr lang="de-AT" i="1" dirty="0"/>
              <a:t>Grundzüge der Beschaffung, Produktion und Logistik</a:t>
            </a:r>
            <a:r>
              <a:rPr lang="en-US" i="0" dirty="0"/>
              <a:t>; </a:t>
            </a:r>
            <a:r>
              <a:rPr lang="en-US" dirty="0"/>
              <a:t>pp. 343–349)</a:t>
            </a:r>
          </a:p>
          <a:p>
            <a:br>
              <a:rPr lang="en-US" dirty="0"/>
            </a:br>
            <a:endParaRPr lang="en-US" dirty="0"/>
          </a:p>
          <a:p>
            <a:r>
              <a:rPr lang="en-US" b="1" dirty="0"/>
              <a:t>Material and goods flow-related service function</a:t>
            </a:r>
            <a:br>
              <a:rPr lang="en-US" dirty="0"/>
            </a:br>
            <a:r>
              <a:rPr lang="en-US" dirty="0"/>
              <a:t>This perspective on logistics includes all transport, handling, and storage processes within and between companies. In this view, the management of logistics services is central. Other important services that may be included are order picking (e.g., assembling an order consisting of different products), palletizing, labeling, or packaging.</a:t>
            </a:r>
          </a:p>
          <a:p>
            <a:br>
              <a:rPr lang="en-US" dirty="0"/>
            </a:br>
            <a:endParaRPr lang="en-US" dirty="0"/>
          </a:p>
          <a:p>
            <a:r>
              <a:rPr lang="en-US" b="1" dirty="0"/>
              <a:t>Coordination function</a:t>
            </a:r>
            <a:br>
              <a:rPr lang="en-US" dirty="0"/>
            </a:br>
            <a:r>
              <a:rPr lang="en-US" dirty="0"/>
              <a:t>When logistics is viewed as a coordination function, the focus is no longer on the efficiency of individual operational processes within a company, but on the effectiveness of company-wide and cross-company process chains. Logistics therefore includes more than just transport and storage.</a:t>
            </a:r>
            <a:br>
              <a:rPr lang="en-US" dirty="0"/>
            </a:br>
            <a:r>
              <a:rPr lang="en-US" dirty="0"/>
              <a:t>A very good practical example is just-in-time production, which connects procurement and production. Just-in-time refers to the delivery of goods exactly at the time they are needed in production. One advantage of this concept is minimal or no inventory, which reduces storage costs. However, a disadvantage is that delayed deliveries can bring production to a halt.</a:t>
            </a:r>
          </a:p>
          <a:p>
            <a:br>
              <a:rPr lang="en-US" dirty="0"/>
            </a:br>
            <a:endParaRPr lang="en-US" dirty="0"/>
          </a:p>
          <a:p>
            <a:r>
              <a:rPr lang="en-US" b="1" dirty="0"/>
              <a:t>Flow orientation</a:t>
            </a:r>
            <a:br>
              <a:rPr lang="en-US" dirty="0"/>
            </a:br>
            <a:r>
              <a:rPr lang="en-US" dirty="0"/>
              <a:t>The next stage in development is logistics as a flow-oriented management function within the company. After analyzing and improving individual operational functions and process chains, the focus shifts to management and organizational design. This change is driven by increasing competition and the growing importance of material and goods flow-related expertise.</a:t>
            </a:r>
            <a:br>
              <a:rPr lang="en-US" dirty="0"/>
            </a:br>
            <a:r>
              <a:rPr lang="en-US" dirty="0"/>
              <a:t>As competition intensifies, companies must differentiate themselves from competitors. This can be achieved, for example, by organizing and planning production processes or capacity planning within different production departments themselves. Such changes help achieve the goal of flow-oriented logistics: improving responsiveness and reaction speed to changes in the business environment.</a:t>
            </a:r>
          </a:p>
          <a:p>
            <a:br>
              <a:rPr lang="en-US" dirty="0"/>
            </a:br>
            <a:endParaRPr lang="en-US" dirty="0"/>
          </a:p>
          <a:p>
            <a:r>
              <a:rPr lang="en-US" b="1" dirty="0"/>
              <a:t>Supply Chain Management</a:t>
            </a:r>
            <a:br>
              <a:rPr lang="en-US" dirty="0"/>
            </a:br>
            <a:r>
              <a:rPr lang="en-US" dirty="0"/>
              <a:t>Consideration of the entire value chain: Supply Chain Management (SCM) aims to efficiently meet customer demand through the coordination and integration of suppliers, producers, and trade. It focuses not only on optimizing internal processes but also on cross-company collaboration across the entire value chain.</a:t>
            </a:r>
            <a:br>
              <a:rPr lang="en-US" dirty="0"/>
            </a:br>
            <a:r>
              <a:rPr lang="en-US" dirty="0"/>
              <a:t>SCM includes not only logistics but also product development and customer relationship management (CRM).</a:t>
            </a:r>
          </a:p>
          <a:p>
            <a:br>
              <a:rPr lang="en-US" dirty="0"/>
            </a:br>
            <a:endParaRPr lang="en-US" dirty="0"/>
          </a:p>
          <a:p>
            <a:r>
              <a:rPr lang="en-US" b="0" dirty="0"/>
              <a:t>Source:</a:t>
            </a:r>
            <a:br>
              <a:rPr lang="en-US" dirty="0"/>
            </a:br>
            <a:r>
              <a:rPr lang="en-US" dirty="0"/>
              <a:t>Kummer, Sebastian / Grün, Oskar / </a:t>
            </a:r>
            <a:r>
              <a:rPr lang="en-US" dirty="0" err="1"/>
              <a:t>Jammernegg</a:t>
            </a:r>
            <a:r>
              <a:rPr lang="en-US" dirty="0"/>
              <a:t>, Werner (4th edition, 2019): </a:t>
            </a:r>
            <a:r>
              <a:rPr lang="de-AT" i="1" dirty="0"/>
              <a:t>Grundzüge der Beschaffung, Produktion und Logistik</a:t>
            </a:r>
            <a:r>
              <a:rPr lang="en-US" dirty="0"/>
              <a:t>; pp. 343–349</a:t>
            </a:r>
          </a:p>
          <a:p>
            <a:endParaRPr lang="de-AT" dirty="0"/>
          </a:p>
        </p:txBody>
      </p:sp>
      <p:sp>
        <p:nvSpPr>
          <p:cNvPr id="4" name="Kopfzeilenplatzhalter 3"/>
          <p:cNvSpPr>
            <a:spLocks noGrp="1"/>
          </p:cNvSpPr>
          <p:nvPr>
            <p:ph type="hdr" sz="quarter"/>
          </p:nvPr>
        </p:nvSpPr>
        <p:spPr/>
        <p:txBody>
          <a:bodyPr/>
          <a:lstStyle/>
          <a:p>
            <a:r>
              <a:rPr lang="de-AT"/>
              <a:t>Binnenschiffe als Teil der Transportkette</a:t>
            </a:r>
            <a:endParaRPr lang="de-AT" dirty="0"/>
          </a:p>
        </p:txBody>
      </p:sp>
      <p:sp>
        <p:nvSpPr>
          <p:cNvPr id="5" name="Datumsplatzhalter 4"/>
          <p:cNvSpPr>
            <a:spLocks noGrp="1"/>
          </p:cNvSpPr>
          <p:nvPr>
            <p:ph type="dt" idx="1"/>
          </p:nvPr>
        </p:nvSpPr>
        <p:spPr/>
        <p:txBody>
          <a:bodyPr/>
          <a:lstStyle/>
          <a:p>
            <a:fld id="{E1C1152B-328E-4F78-AA83-17EF89F3F6D9}" type="datetime1">
              <a:rPr lang="de-AT" smtClean="0"/>
              <a:t>12.05.2026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9</a:t>
            </a:fld>
            <a:endParaRPr lang="de-AT"/>
          </a:p>
        </p:txBody>
      </p:sp>
    </p:spTree>
    <p:extLst>
      <p:ext uri="{BB962C8B-B14F-4D97-AF65-F5344CB8AC3E}">
        <p14:creationId xmlns:p14="http://schemas.microsoft.com/office/powerpoint/2010/main" val="44104342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txBody>
          <a:bodyPr/>
          <a:lstStyle/>
          <a:p>
            <a:endParaRPr lang="en-US"/>
          </a:p>
        </p:txBody>
      </p:sp>
      <p:sp>
        <p:nvSpPr>
          <p:cNvPr id="3" name="Notizenplatzhalter 2"/>
          <p:cNvSpPr>
            <a:spLocks noGrp="1"/>
          </p:cNvSpPr>
          <p:nvPr>
            <p:ph type="body" idx="1"/>
          </p:nvPr>
        </p:nvSpPr>
        <p:spPr/>
        <p:txBody>
          <a:bodyPr/>
          <a:lstStyle/>
          <a:p>
            <a:r>
              <a:rPr lang="en-US" dirty="0"/>
              <a:t>In today’s world, logistics is one of the most important aspects of the economy. In the literature, different definitions can be found, as logistics has a different meaning in every industry and company. However, the main task of logistics can be seen as ensuring that the products desired by customers are available in the quantity and quality they want, at the right time, in the right place, and at the right price. This definition is frequently found in the literature.</a:t>
            </a:r>
          </a:p>
          <a:p>
            <a:endParaRPr lang="en-US" dirty="0"/>
          </a:p>
          <a:p>
            <a:r>
              <a:rPr lang="en-US" dirty="0"/>
              <a:t>For example, logistics ensures that the food desired by consumers is available in supermarkets at the right time, in the right quality, and at a reasonable price.</a:t>
            </a:r>
          </a:p>
          <a:p>
            <a:endParaRPr lang="en-US" b="1" dirty="0"/>
          </a:p>
          <a:p>
            <a:r>
              <a:rPr lang="en-US" b="0" dirty="0"/>
              <a:t>Source:</a:t>
            </a:r>
            <a:br>
              <a:rPr lang="en-US" dirty="0"/>
            </a:br>
            <a:r>
              <a:rPr lang="en-US" dirty="0"/>
              <a:t>Ten </a:t>
            </a:r>
            <a:r>
              <a:rPr lang="en-US" dirty="0" err="1"/>
              <a:t>Hompel</a:t>
            </a:r>
            <a:r>
              <a:rPr lang="en-US" dirty="0"/>
              <a:t>, Michael / Schmidt, Thorsten (2003): </a:t>
            </a:r>
            <a:r>
              <a:rPr lang="de-AT" i="1" dirty="0"/>
              <a:t>Warehouse Management: Automatisierung und Organisation von Lager- und </a:t>
            </a:r>
            <a:r>
              <a:rPr lang="de-AT" i="1" dirty="0" err="1"/>
              <a:t>Kommissioniersystemen</a:t>
            </a:r>
            <a:r>
              <a:rPr lang="en-US" dirty="0"/>
              <a:t>; p. 10</a:t>
            </a:r>
          </a:p>
          <a:p>
            <a:endParaRPr lang="en-US" b="1" dirty="0"/>
          </a:p>
          <a:p>
            <a:r>
              <a:rPr lang="en-US" b="0" dirty="0"/>
              <a:t>Image source:</a:t>
            </a:r>
            <a:br>
              <a:rPr lang="en-US" dirty="0"/>
            </a:br>
            <a:r>
              <a:rPr lang="en-US" dirty="0" err="1"/>
              <a:t>Pixabay</a:t>
            </a:r>
            <a:r>
              <a:rPr lang="en-US" dirty="0"/>
              <a:t> (2025): </a:t>
            </a:r>
            <a:r>
              <a:rPr lang="en-US" dirty="0">
                <a:hlinkClick r:id="rId3"/>
              </a:rPr>
              <a:t>https://pixabay.com/illustrations/logistics-people-group-gears-877568/</a:t>
            </a:r>
            <a:r>
              <a:rPr lang="en-US" dirty="0"/>
              <a:t>; accessed 07.01.2025</a:t>
            </a:r>
          </a:p>
          <a:p>
            <a:endParaRPr lang="de-AT" dirty="0"/>
          </a:p>
        </p:txBody>
      </p:sp>
      <p:sp>
        <p:nvSpPr>
          <p:cNvPr id="4" name="Kopfzeilenplatzhalter 3"/>
          <p:cNvSpPr>
            <a:spLocks noGrp="1"/>
          </p:cNvSpPr>
          <p:nvPr>
            <p:ph type="hdr" sz="quarter"/>
          </p:nvPr>
        </p:nvSpPr>
        <p:spPr/>
        <p:txBody>
          <a:bodyPr/>
          <a:lstStyle/>
          <a:p>
            <a:r>
              <a:rPr lang="de-AT"/>
              <a:t>Binnenschiffe als Teil der Transportkette</a:t>
            </a:r>
            <a:endParaRPr lang="de-AT" dirty="0"/>
          </a:p>
        </p:txBody>
      </p:sp>
      <p:sp>
        <p:nvSpPr>
          <p:cNvPr id="5" name="Datumsplatzhalter 4"/>
          <p:cNvSpPr>
            <a:spLocks noGrp="1"/>
          </p:cNvSpPr>
          <p:nvPr>
            <p:ph type="dt" idx="1"/>
          </p:nvPr>
        </p:nvSpPr>
        <p:spPr/>
        <p:txBody>
          <a:bodyPr/>
          <a:lstStyle/>
          <a:p>
            <a:fld id="{E0CFDCE6-CD92-4B97-9AF4-46E6DC252885}" type="datetime1">
              <a:rPr lang="de-AT" smtClean="0"/>
              <a:t>12.05.2026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10</a:t>
            </a:fld>
            <a:endParaRPr lang="de-AT"/>
          </a:p>
        </p:txBody>
      </p:sp>
    </p:spTree>
    <p:extLst>
      <p:ext uri="{BB962C8B-B14F-4D97-AF65-F5344CB8AC3E}">
        <p14:creationId xmlns:p14="http://schemas.microsoft.com/office/powerpoint/2010/main" val="363940086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txBody>
          <a:bodyPr/>
          <a:lstStyle/>
          <a:p>
            <a:endParaRPr lang="en-US"/>
          </a:p>
        </p:txBody>
      </p:sp>
      <p:sp>
        <p:nvSpPr>
          <p:cNvPr id="3" name="Notizenplatzhalter 2"/>
          <p:cNvSpPr>
            <a:spLocks noGrp="1"/>
          </p:cNvSpPr>
          <p:nvPr>
            <p:ph type="body" idx="1"/>
          </p:nvPr>
        </p:nvSpPr>
        <p:spPr/>
        <p:txBody>
          <a:bodyPr/>
          <a:lstStyle/>
          <a:p>
            <a:r>
              <a:rPr lang="en-US" dirty="0"/>
              <a:t>The goal of the task is to protect a raw egg using creative constructions made from limited materials so that it survives a fall from a great height (usually 2–10 meters) without damage. As a team activity, it promotes creativity, planning, and an understanding of physics. In a relaxed atmosphere, students are encouraged to experiment creatively. Using simple materials provided to each group in a box, they are expected to develop a functional transport solution.</a:t>
            </a:r>
          </a:p>
          <a:p>
            <a:br>
              <a:rPr lang="en-US" dirty="0"/>
            </a:br>
            <a:endParaRPr lang="en-US" dirty="0"/>
          </a:p>
          <a:p>
            <a:r>
              <a:rPr lang="en-US" b="1" dirty="0"/>
              <a:t>Learning objectives:</a:t>
            </a:r>
            <a:endParaRPr lang="en-US" dirty="0"/>
          </a:p>
          <a:p>
            <a:r>
              <a:rPr lang="en-US" dirty="0"/>
              <a:t>Students learn to use a limited amount of material efficiently to achieve a goal. </a:t>
            </a:r>
          </a:p>
          <a:p>
            <a:r>
              <a:rPr lang="en-US" dirty="0"/>
              <a:t>They engage practically with physical concepts and learn how to build a stable protective structure from unstable materials through clever arrangement. </a:t>
            </a:r>
          </a:p>
          <a:p>
            <a:r>
              <a:rPr lang="en-US" dirty="0"/>
              <a:t>Students learn to organize a task independently, distribute responsibilities within a group, and make decisions together. </a:t>
            </a:r>
          </a:p>
          <a:p>
            <a:r>
              <a:rPr lang="en-US" dirty="0"/>
              <a:t>Students learn to first visualize and theorize ideas before implementing them. </a:t>
            </a:r>
          </a:p>
          <a:p>
            <a:r>
              <a:rPr lang="en-US" dirty="0"/>
              <a:t>Students learn to find creative solutions under time pressure and think beyond standard solutions. </a:t>
            </a:r>
          </a:p>
          <a:p>
            <a:br>
              <a:rPr lang="en-US" dirty="0"/>
            </a:br>
            <a:endParaRPr lang="en-US" dirty="0"/>
          </a:p>
          <a:p>
            <a:r>
              <a:rPr lang="en-US" b="1" dirty="0"/>
              <a:t>1. The mission</a:t>
            </a:r>
            <a:br>
              <a:rPr lang="en-US" dirty="0"/>
            </a:br>
            <a:r>
              <a:rPr lang="en-US" dirty="0"/>
              <a:t>Plan and build a construction that protects a raw egg when dropped from a window. The goal is achieved if the egg survives the impact undamaged.</a:t>
            </a:r>
          </a:p>
          <a:p>
            <a:br>
              <a:rPr lang="en-US" dirty="0"/>
            </a:br>
            <a:endParaRPr lang="en-US" dirty="0"/>
          </a:p>
          <a:p>
            <a:r>
              <a:rPr lang="en-US" b="1" dirty="0"/>
              <a:t>2. Conditions &amp; rules</a:t>
            </a:r>
            <a:endParaRPr lang="en-US" dirty="0"/>
          </a:p>
          <a:p>
            <a:r>
              <a:rPr lang="en-US" b="0" dirty="0"/>
              <a:t>The egg: A face must be drawn on the egg. This face must remain visible throughout the entire transport (even through the packaging). </a:t>
            </a:r>
          </a:p>
          <a:p>
            <a:r>
              <a:rPr lang="en-US" b="0" dirty="0"/>
              <a:t>Prohibition: The egg must not be placed inside the balloon. </a:t>
            </a:r>
          </a:p>
          <a:p>
            <a:r>
              <a:rPr lang="en-US" b="0" dirty="0"/>
              <a:t>Tools: Laptops, mobile phones, or other items not listed are strictly prohibited. </a:t>
            </a:r>
          </a:p>
          <a:p>
            <a:r>
              <a:rPr lang="en-US" b="0" dirty="0"/>
              <a:t>Pen: The provided pen may only be used to label the egg. </a:t>
            </a:r>
          </a:p>
          <a:p>
            <a:br>
              <a:rPr lang="en-US" dirty="0"/>
            </a:br>
            <a:endParaRPr lang="en-US" dirty="0"/>
          </a:p>
          <a:p>
            <a:r>
              <a:rPr lang="en-US" b="1" dirty="0"/>
              <a:t>3. Materials (per group)</a:t>
            </a:r>
            <a:br>
              <a:rPr lang="en-US" dirty="0"/>
            </a:br>
            <a:r>
              <a:rPr lang="en-US" dirty="0"/>
              <a:t>The following materials are available (not all must be used):</a:t>
            </a:r>
          </a:p>
          <a:p>
            <a:r>
              <a:rPr lang="en-US" dirty="0"/>
              <a:t>1 raw egg </a:t>
            </a:r>
          </a:p>
          <a:p>
            <a:r>
              <a:rPr lang="en-US" dirty="0"/>
              <a:t>25 drinking straws </a:t>
            </a:r>
          </a:p>
          <a:p>
            <a:r>
              <a:rPr lang="en-US" dirty="0"/>
              <a:t>1 balloon </a:t>
            </a:r>
          </a:p>
          <a:p>
            <a:r>
              <a:rPr lang="en-US" dirty="0"/>
              <a:t>5 matches </a:t>
            </a:r>
          </a:p>
          <a:p>
            <a:r>
              <a:rPr lang="en-US" dirty="0"/>
              <a:t>2 m masking tape </a:t>
            </a:r>
          </a:p>
          <a:p>
            <a:r>
              <a:rPr lang="en-US" dirty="0"/>
              <a:t>1 pair of scissors </a:t>
            </a:r>
          </a:p>
          <a:p>
            <a:r>
              <a:rPr lang="en-US" dirty="0"/>
              <a:t>1 tissue </a:t>
            </a:r>
          </a:p>
          <a:p>
            <a:r>
              <a:rPr lang="en-US" dirty="0"/>
              <a:t>1 A4 sheet </a:t>
            </a:r>
          </a:p>
          <a:p>
            <a:br>
              <a:rPr lang="en-US" dirty="0"/>
            </a:br>
            <a:endParaRPr lang="en-US" dirty="0"/>
          </a:p>
          <a:p>
            <a:r>
              <a:rPr lang="en-US" b="1" dirty="0"/>
              <a:t>4. Procedure</a:t>
            </a:r>
            <a:endParaRPr lang="en-US" dirty="0"/>
          </a:p>
          <a:p>
            <a:r>
              <a:rPr lang="en-US" b="0" dirty="0"/>
              <a:t>Group size: 4–5 people per team </a:t>
            </a:r>
          </a:p>
          <a:p>
            <a:r>
              <a:rPr lang="en-US" b="0" dirty="0"/>
              <a:t>Working time: A total of 45 minutes is available for planning and building </a:t>
            </a:r>
          </a:p>
          <a:p>
            <a:r>
              <a:rPr lang="en-US" b="0" dirty="0"/>
              <a:t>Additionally, create a sketch of your solution on a flipchart </a:t>
            </a:r>
          </a:p>
          <a:p>
            <a:r>
              <a:rPr lang="en-US" b="0" dirty="0"/>
              <a:t>Presentation: Each group presents its solution </a:t>
            </a:r>
          </a:p>
          <a:p>
            <a:r>
              <a:rPr lang="en-US" b="0" dirty="0"/>
              <a:t>Testing: Afterwards, a practical test is carried out by dropping it from a window </a:t>
            </a:r>
          </a:p>
          <a:p>
            <a:pPr>
              <a:defRPr/>
            </a:pPr>
            <a:endParaRPr lang="en-US" b="0" dirty="0"/>
          </a:p>
          <a:p>
            <a:endParaRPr lang="de-AT" dirty="0"/>
          </a:p>
        </p:txBody>
      </p:sp>
      <p:sp>
        <p:nvSpPr>
          <p:cNvPr id="4" name="Kopfzeilenplatzhalter 3"/>
          <p:cNvSpPr>
            <a:spLocks noGrp="1"/>
          </p:cNvSpPr>
          <p:nvPr>
            <p:ph type="hdr" sz="quarter"/>
          </p:nvPr>
        </p:nvSpPr>
        <p:spPr/>
        <p:txBody>
          <a:bodyPr/>
          <a:lstStyle/>
          <a:p>
            <a:r>
              <a:rPr lang="de-AT"/>
              <a:t>Binnenschiffe als Teil der Transportkette</a:t>
            </a:r>
            <a:endParaRPr lang="de-AT" dirty="0"/>
          </a:p>
        </p:txBody>
      </p:sp>
      <p:sp>
        <p:nvSpPr>
          <p:cNvPr id="5" name="Datumsplatzhalter 4"/>
          <p:cNvSpPr>
            <a:spLocks noGrp="1"/>
          </p:cNvSpPr>
          <p:nvPr>
            <p:ph type="dt" idx="1"/>
          </p:nvPr>
        </p:nvSpPr>
        <p:spPr/>
        <p:txBody>
          <a:bodyPr/>
          <a:lstStyle/>
          <a:p>
            <a:fld id="{EF61B0A4-A027-4D9E-8209-C7083C07B5E5}" type="datetime1">
              <a:rPr lang="de-AT" smtClean="0"/>
              <a:t>12.05.2026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11</a:t>
            </a:fld>
            <a:endParaRPr lang="de-AT"/>
          </a:p>
        </p:txBody>
      </p:sp>
    </p:spTree>
    <p:extLst>
      <p:ext uri="{BB962C8B-B14F-4D97-AF65-F5344CB8AC3E}">
        <p14:creationId xmlns:p14="http://schemas.microsoft.com/office/powerpoint/2010/main" val="202289958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txBody>
          <a:bodyPr/>
          <a:lstStyle/>
          <a:p>
            <a:endParaRPr lang="en-US"/>
          </a:p>
        </p:txBody>
      </p:sp>
      <p:sp>
        <p:nvSpPr>
          <p:cNvPr id="3" name="Notizenplatzhalter 2"/>
          <p:cNvSpPr>
            <a:spLocks noGrp="1"/>
          </p:cNvSpPr>
          <p:nvPr>
            <p:ph type="body" idx="1"/>
          </p:nvPr>
        </p:nvSpPr>
        <p:spPr/>
        <p:txBody>
          <a:bodyPr/>
          <a:lstStyle/>
          <a:p>
            <a:r>
              <a:rPr lang="en-US" dirty="0"/>
              <a:t>The different phases of logistics are fundamentally divided into procurement logistics, production logistics, distribution logistics, and disposal logistics.</a:t>
            </a:r>
          </a:p>
          <a:p>
            <a:r>
              <a:rPr lang="en-US" dirty="0"/>
              <a:t>Procurement logistics refers to the acquisition of all types of goods that a company needs for its operations (e.g., raw materials, semi-finished parts, finished parts—trade goods, operating resources, etc.). Activities in procurement logistics begin with supplier contact and extend to the provision of goods for production or sale. In an industrial company, goods can be delivered to a procurement warehouse near the production site. There is also the possibility of using a supplier warehouse, where many small suppliers deliver their goods, which are then bundled and transported further.</a:t>
            </a:r>
          </a:p>
          <a:p>
            <a:endParaRPr lang="en-US" dirty="0"/>
          </a:p>
          <a:p>
            <a:r>
              <a:rPr lang="en-US" dirty="0"/>
              <a:t>Production logistics takes place in manufacturing or processing companies and directly follows procurement logistics. It mainly handles the internal transport of the required goods to the necessary production stages. If production occurs at multiple locations, production logistics also includes external transport between different company sites. The provision of goods may include raw materials as well as semi-finished and finished products; sometimes it is also necessary to store semi-finished products temporarily until they can be completed. Production logistics concludes with the final transfer of finished products to the distribution warehouse.</a:t>
            </a:r>
          </a:p>
          <a:p>
            <a:endParaRPr lang="en-US" dirty="0"/>
          </a:p>
          <a:p>
            <a:r>
              <a:rPr lang="en-US" dirty="0"/>
              <a:t>Distribution logistics refers to the distribution of finished products (as well as spare parts) and/or trade goods from the distribution warehouse to the desired destination. Products can be distributed from the distribution warehouse to so-called regional delivery warehouses, which serve different regional markets, or delivered more cost-effectively from a central warehouse to the destination. Through a network of various transport channels (such as road, rail, inland waterways), warehouse locations, and transshipment points, goods are delivered to the customer. Distribution logistics acts as the link between production and the sales market, as well as the connection to the customer’s procurement logistics within a logistics chain.</a:t>
            </a:r>
          </a:p>
          <a:p>
            <a:endParaRPr lang="en-US" dirty="0"/>
          </a:p>
          <a:p>
            <a:r>
              <a:rPr lang="en-US" dirty="0"/>
              <a:t>Intralogistics refers to the material and goods flows within a company site that are necessary for logistics. In manufacturing or processing companies, intralogistics is either essential or largely identical to production logistics. As part of procurement and distribution logistics, intralogistics in a trading company can be described as the operation of its own warehouse.</a:t>
            </a:r>
          </a:p>
          <a:p>
            <a:endParaRPr lang="en-US" dirty="0"/>
          </a:p>
          <a:p>
            <a:r>
              <a:rPr lang="en-US" b="0" dirty="0"/>
              <a:t>Source:</a:t>
            </a:r>
            <a:br>
              <a:rPr lang="en-US" dirty="0"/>
            </a:br>
            <a:r>
              <a:rPr lang="en-US" dirty="0" err="1"/>
              <a:t>Muchna</a:t>
            </a:r>
            <a:r>
              <a:rPr lang="en-US" dirty="0"/>
              <a:t>, Claus / Brandenburg, Hans / </a:t>
            </a:r>
            <a:r>
              <a:rPr lang="en-US" dirty="0" err="1"/>
              <a:t>Fottner</a:t>
            </a:r>
            <a:r>
              <a:rPr lang="en-US" dirty="0"/>
              <a:t>, Johannes / Gutermuth, Jens (2nd edition, 2021): </a:t>
            </a:r>
            <a:r>
              <a:rPr lang="de-AT" i="1" dirty="0"/>
              <a:t>Grundlagen der Logistik. Begriffe, Strukturen und Prozesse</a:t>
            </a:r>
            <a:r>
              <a:rPr lang="en-US" dirty="0"/>
              <a:t>; pp. 31–33</a:t>
            </a:r>
          </a:p>
          <a:p>
            <a:endParaRPr lang="en-US" dirty="0"/>
          </a:p>
          <a:p>
            <a:r>
              <a:rPr lang="en-US" b="0" dirty="0"/>
              <a:t>Image: </a:t>
            </a:r>
          </a:p>
          <a:p>
            <a:r>
              <a:rPr lang="en-US" dirty="0"/>
              <a:t>own illustration</a:t>
            </a:r>
          </a:p>
          <a:p>
            <a:endParaRPr lang="de-AT" dirty="0"/>
          </a:p>
        </p:txBody>
      </p:sp>
      <p:sp>
        <p:nvSpPr>
          <p:cNvPr id="4" name="Kopfzeilenplatzhalter 3"/>
          <p:cNvSpPr>
            <a:spLocks noGrp="1"/>
          </p:cNvSpPr>
          <p:nvPr>
            <p:ph type="hdr" sz="quarter"/>
          </p:nvPr>
        </p:nvSpPr>
        <p:spPr/>
        <p:txBody>
          <a:bodyPr/>
          <a:lstStyle/>
          <a:p>
            <a:r>
              <a:rPr lang="de-AT"/>
              <a:t>Binnenschiffe als Teil der Transportkette</a:t>
            </a:r>
            <a:endParaRPr lang="de-AT" dirty="0"/>
          </a:p>
        </p:txBody>
      </p:sp>
      <p:sp>
        <p:nvSpPr>
          <p:cNvPr id="5" name="Datumsplatzhalter 4"/>
          <p:cNvSpPr>
            <a:spLocks noGrp="1"/>
          </p:cNvSpPr>
          <p:nvPr>
            <p:ph type="dt" idx="1"/>
          </p:nvPr>
        </p:nvSpPr>
        <p:spPr/>
        <p:txBody>
          <a:bodyPr/>
          <a:lstStyle/>
          <a:p>
            <a:fld id="{5CC74920-FA44-4457-BBD8-C3392F394A12}" type="datetime1">
              <a:rPr lang="de-AT" smtClean="0"/>
              <a:t>12.05.2026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12</a:t>
            </a:fld>
            <a:endParaRPr lang="de-AT"/>
          </a:p>
        </p:txBody>
      </p:sp>
    </p:spTree>
    <p:extLst>
      <p:ext uri="{BB962C8B-B14F-4D97-AF65-F5344CB8AC3E}">
        <p14:creationId xmlns:p14="http://schemas.microsoft.com/office/powerpoint/2010/main" val="77922234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txBody>
          <a:bodyPr/>
          <a:lstStyle/>
          <a:p>
            <a:endParaRPr lang="en-US"/>
          </a:p>
        </p:txBody>
      </p:sp>
      <p:sp>
        <p:nvSpPr>
          <p:cNvPr id="3" name="Notizenplatzhalter 2"/>
          <p:cNvSpPr>
            <a:spLocks noGrp="1"/>
          </p:cNvSpPr>
          <p:nvPr>
            <p:ph type="body" idx="1"/>
          </p:nvPr>
        </p:nvSpPr>
        <p:spPr/>
        <p:txBody>
          <a:bodyPr/>
          <a:lstStyle/>
          <a:p>
            <a:r>
              <a:rPr lang="en-US" dirty="0"/>
              <a:t>Procurement logistics serves as the link between the suppliers’ distribution logistics and the company’s production logistics. It involves the transport of goods from the production site through the manufacturer’s or retailer’s storage stages to the points of sale in retail. From the manufacturer’s perspective, it is part of distribution logistics, whereas for the retailer it is considered procurement logistics.</a:t>
            </a:r>
          </a:p>
          <a:p>
            <a:endParaRPr lang="en-US" dirty="0"/>
          </a:p>
          <a:p>
            <a:r>
              <a:rPr lang="en-US" dirty="0"/>
              <a:t>Procurement logistics is responsible for structuring processes within the company in such a way that timely and high-quality material supply is ensured. The required goods—such as raw materials, parts, and components—are sourced either directly from suppliers’ central production sites or, if necessary, from decentralized warehouse locations in order to support the production process.</a:t>
            </a:r>
          </a:p>
          <a:p>
            <a:endParaRPr lang="en-US" dirty="0"/>
          </a:p>
          <a:p>
            <a:r>
              <a:rPr lang="en-US" b="0" dirty="0"/>
              <a:t>Source:</a:t>
            </a:r>
            <a:br>
              <a:rPr lang="en-US" dirty="0"/>
            </a:br>
            <a:r>
              <a:rPr lang="en-US" dirty="0" err="1"/>
              <a:t>Muchna</a:t>
            </a:r>
            <a:r>
              <a:rPr lang="en-US" dirty="0"/>
              <a:t>, C. / Brandenburg, H. / </a:t>
            </a:r>
            <a:r>
              <a:rPr lang="en-US" dirty="0" err="1"/>
              <a:t>Fottner</a:t>
            </a:r>
            <a:r>
              <a:rPr lang="en-US" dirty="0"/>
              <a:t>, J. / Gutermuth, J. (2018, 2nd edition 2021): </a:t>
            </a:r>
            <a:r>
              <a:rPr lang="de-AT" i="1" dirty="0"/>
              <a:t>Grundlagen der Logistik. Begriffe, Strukturen und Prozesse</a:t>
            </a:r>
            <a:r>
              <a:rPr lang="en-US" dirty="0"/>
              <a:t>; pp. 31 and 143</a:t>
            </a:r>
          </a:p>
          <a:p>
            <a:endParaRPr lang="en-US" dirty="0"/>
          </a:p>
          <a:p>
            <a:r>
              <a:rPr lang="en-US" b="0" dirty="0"/>
              <a:t>Image sources:</a:t>
            </a:r>
            <a:br>
              <a:rPr lang="en-US" dirty="0"/>
            </a:br>
            <a:r>
              <a:rPr lang="en-US" dirty="0"/>
              <a:t>Flaticon (2024): </a:t>
            </a:r>
            <a:r>
              <a:rPr lang="en-US" dirty="0">
                <a:hlinkClick r:id="rId3"/>
              </a:rPr>
              <a:t>https://www.flaticon.com/free-icons/timeline</a:t>
            </a:r>
            <a:r>
              <a:rPr lang="en-US" dirty="0"/>
              <a:t>; Timeline created by </a:t>
            </a:r>
            <a:r>
              <a:rPr lang="en-US" dirty="0" err="1"/>
              <a:t>Freepik</a:t>
            </a:r>
            <a:r>
              <a:rPr lang="en-US" dirty="0"/>
              <a:t> – Flaticon, accessed 29.04.2024</a:t>
            </a:r>
            <a:br>
              <a:rPr lang="en-US" dirty="0"/>
            </a:br>
            <a:r>
              <a:rPr lang="en-US" dirty="0"/>
              <a:t>Flaticon (2024): </a:t>
            </a:r>
            <a:r>
              <a:rPr lang="en-US" dirty="0">
                <a:hlinkClick r:id="rId4"/>
              </a:rPr>
              <a:t>https://www.flaticon.com/free-icons/checklist</a:t>
            </a:r>
            <a:r>
              <a:rPr lang="en-US" dirty="0"/>
              <a:t>; Checklist created by </a:t>
            </a:r>
            <a:r>
              <a:rPr lang="en-US" dirty="0" err="1"/>
              <a:t>Freepik</a:t>
            </a:r>
            <a:r>
              <a:rPr lang="en-US" dirty="0"/>
              <a:t> – Flaticon, accessed 29.04.2024</a:t>
            </a:r>
            <a:br>
              <a:rPr lang="en-US" dirty="0"/>
            </a:br>
            <a:r>
              <a:rPr lang="en-US" dirty="0"/>
              <a:t>Flaticon (2024): </a:t>
            </a:r>
            <a:r>
              <a:rPr lang="en-US" dirty="0">
                <a:hlinkClick r:id="rId5"/>
              </a:rPr>
              <a:t>https://www.flaticon.com/de/kostenlose-icons/lkw-laden</a:t>
            </a:r>
            <a:r>
              <a:rPr lang="en-US" dirty="0"/>
              <a:t>; Truck loading icons created by Good Ware – Flaticon, accessed 03.05.2024</a:t>
            </a:r>
          </a:p>
          <a:p>
            <a:endParaRPr lang="de-AT" dirty="0"/>
          </a:p>
        </p:txBody>
      </p:sp>
      <p:sp>
        <p:nvSpPr>
          <p:cNvPr id="4" name="Kopfzeilenplatzhalter 3"/>
          <p:cNvSpPr>
            <a:spLocks noGrp="1"/>
          </p:cNvSpPr>
          <p:nvPr>
            <p:ph type="hdr" sz="quarter"/>
          </p:nvPr>
        </p:nvSpPr>
        <p:spPr/>
        <p:txBody>
          <a:bodyPr/>
          <a:lstStyle/>
          <a:p>
            <a:r>
              <a:rPr lang="de-AT"/>
              <a:t>Binnenschiffe als Teil der Transportkette</a:t>
            </a:r>
            <a:endParaRPr lang="de-AT" dirty="0"/>
          </a:p>
        </p:txBody>
      </p:sp>
      <p:sp>
        <p:nvSpPr>
          <p:cNvPr id="5" name="Datumsplatzhalter 4"/>
          <p:cNvSpPr>
            <a:spLocks noGrp="1"/>
          </p:cNvSpPr>
          <p:nvPr>
            <p:ph type="dt" idx="1"/>
          </p:nvPr>
        </p:nvSpPr>
        <p:spPr/>
        <p:txBody>
          <a:bodyPr/>
          <a:lstStyle/>
          <a:p>
            <a:fld id="{FDD847C3-AD07-4004-8994-67A794667539}" type="datetime1">
              <a:rPr lang="de-AT" smtClean="0"/>
              <a:t>12.05.2026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13</a:t>
            </a:fld>
            <a:endParaRPr lang="de-AT"/>
          </a:p>
        </p:txBody>
      </p:sp>
    </p:spTree>
    <p:extLst>
      <p:ext uri="{BB962C8B-B14F-4D97-AF65-F5344CB8AC3E}">
        <p14:creationId xmlns:p14="http://schemas.microsoft.com/office/powerpoint/2010/main" val="319539150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txBody>
          <a:bodyPr/>
          <a:lstStyle/>
          <a:p>
            <a:endParaRPr lang="en-US"/>
          </a:p>
        </p:txBody>
      </p:sp>
      <p:sp>
        <p:nvSpPr>
          <p:cNvPr id="3" name="Notizenplatzhalter 2"/>
          <p:cNvSpPr>
            <a:spLocks noGrp="1"/>
          </p:cNvSpPr>
          <p:nvPr>
            <p:ph type="body" idx="1"/>
          </p:nvPr>
        </p:nvSpPr>
        <p:spPr/>
        <p:txBody>
          <a:bodyPr/>
          <a:lstStyle/>
          <a:p>
            <a:r>
              <a:rPr lang="en-US" dirty="0"/>
              <a:t>Production logistics is found in manufacturing or processing companies and directly follows procurement logistics. It mainly handles the internal transport of the required goods to the necessary production stages. If production takes place at multiple locations, production logistics also includes external transport between the different company sites. The provision of goods may include raw materials as well as semi-finished and finished products; sometimes it is also necessary to temporarily store semi-finished products until they can be completed. Production logistics concludes its activities with the final handover of finished products to the distribution warehouse.</a:t>
            </a:r>
          </a:p>
          <a:p>
            <a:endParaRPr lang="en-US" dirty="0"/>
          </a:p>
          <a:p>
            <a:r>
              <a:rPr lang="en-US" b="0" dirty="0"/>
              <a:t>Source:</a:t>
            </a:r>
            <a:br>
              <a:rPr lang="en-US" dirty="0"/>
            </a:br>
            <a:r>
              <a:rPr lang="en-US" dirty="0" err="1"/>
              <a:t>Muchna</a:t>
            </a:r>
            <a:r>
              <a:rPr lang="en-US" dirty="0"/>
              <a:t>, C. / Brandenburg, H. / </a:t>
            </a:r>
            <a:r>
              <a:rPr lang="en-US" dirty="0" err="1"/>
              <a:t>Fottner</a:t>
            </a:r>
            <a:r>
              <a:rPr lang="en-US" dirty="0"/>
              <a:t>, J. / Gutermuth, J. (2018, 2nd edition 2021): </a:t>
            </a:r>
            <a:r>
              <a:rPr lang="de-AT" i="1" dirty="0"/>
              <a:t>Grundlagen der Logistik. Begriffe, Strukturen und Prozesse</a:t>
            </a:r>
            <a:r>
              <a:rPr lang="en-US" dirty="0"/>
              <a:t>; pp. 31–33</a:t>
            </a:r>
          </a:p>
          <a:p>
            <a:endParaRPr lang="en-US" b="1" dirty="0"/>
          </a:p>
          <a:p>
            <a:r>
              <a:rPr lang="en-US" b="0" dirty="0"/>
              <a:t>Image sources:</a:t>
            </a:r>
            <a:br>
              <a:rPr lang="en-US" dirty="0"/>
            </a:br>
            <a:r>
              <a:rPr lang="en-US" dirty="0"/>
              <a:t>Flaticon (2024): </a:t>
            </a:r>
            <a:r>
              <a:rPr lang="en-US" dirty="0">
                <a:hlinkClick r:id="rId3"/>
              </a:rPr>
              <a:t>https://www.flaticon.com/free-icons/timeline</a:t>
            </a:r>
            <a:r>
              <a:rPr lang="en-US" dirty="0"/>
              <a:t>; Timeline created by </a:t>
            </a:r>
            <a:r>
              <a:rPr lang="en-US" dirty="0" err="1"/>
              <a:t>Freepik</a:t>
            </a:r>
            <a:r>
              <a:rPr lang="en-US" dirty="0"/>
              <a:t> – Flaticon, accessed 29.04.2024</a:t>
            </a:r>
            <a:br>
              <a:rPr lang="en-US" dirty="0"/>
            </a:br>
            <a:r>
              <a:rPr lang="en-US" dirty="0"/>
              <a:t>Flaticon (2024): </a:t>
            </a:r>
            <a:r>
              <a:rPr lang="en-US" dirty="0">
                <a:hlinkClick r:id="rId4"/>
              </a:rPr>
              <a:t>https://www.flaticon.com/free-icons/checklist</a:t>
            </a:r>
            <a:r>
              <a:rPr lang="en-US" dirty="0"/>
              <a:t>; Checklist created by </a:t>
            </a:r>
            <a:r>
              <a:rPr lang="en-US" dirty="0" err="1"/>
              <a:t>Freepik</a:t>
            </a:r>
            <a:r>
              <a:rPr lang="en-US" dirty="0"/>
              <a:t> – Flaticon, accessed 29.04.2024</a:t>
            </a:r>
            <a:br>
              <a:rPr lang="en-US" dirty="0"/>
            </a:br>
            <a:r>
              <a:rPr lang="en-US" dirty="0"/>
              <a:t>Flaticon (2024): </a:t>
            </a:r>
            <a:r>
              <a:rPr lang="en-US" dirty="0">
                <a:hlinkClick r:id="rId5"/>
              </a:rPr>
              <a:t>https://www.flaticon.com/free-icons/conveyer</a:t>
            </a:r>
            <a:r>
              <a:rPr lang="en-US" dirty="0"/>
              <a:t>; Conveyor created by </a:t>
            </a:r>
            <a:r>
              <a:rPr lang="en-US" dirty="0" err="1"/>
              <a:t>Vectoricons</a:t>
            </a:r>
            <a:r>
              <a:rPr lang="en-US" dirty="0"/>
              <a:t> – Flaticon, accessed 29.04.2024</a:t>
            </a:r>
          </a:p>
          <a:p>
            <a:endParaRPr lang="de-AT" dirty="0"/>
          </a:p>
        </p:txBody>
      </p:sp>
      <p:sp>
        <p:nvSpPr>
          <p:cNvPr id="4" name="Kopfzeilenplatzhalter 3"/>
          <p:cNvSpPr>
            <a:spLocks noGrp="1"/>
          </p:cNvSpPr>
          <p:nvPr>
            <p:ph type="hdr" sz="quarter"/>
          </p:nvPr>
        </p:nvSpPr>
        <p:spPr/>
        <p:txBody>
          <a:bodyPr/>
          <a:lstStyle/>
          <a:p>
            <a:r>
              <a:rPr lang="de-AT"/>
              <a:t>Binnenschiffe als Teil der Transportkette</a:t>
            </a:r>
            <a:endParaRPr lang="de-AT" dirty="0"/>
          </a:p>
        </p:txBody>
      </p:sp>
      <p:sp>
        <p:nvSpPr>
          <p:cNvPr id="5" name="Datumsplatzhalter 4"/>
          <p:cNvSpPr>
            <a:spLocks noGrp="1"/>
          </p:cNvSpPr>
          <p:nvPr>
            <p:ph type="dt" idx="1"/>
          </p:nvPr>
        </p:nvSpPr>
        <p:spPr/>
        <p:txBody>
          <a:bodyPr/>
          <a:lstStyle/>
          <a:p>
            <a:fld id="{025CCAE3-4FE1-4F3A-B262-955BD65192BE}" type="datetime1">
              <a:rPr lang="de-AT" smtClean="0"/>
              <a:t>12.05.2026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14</a:t>
            </a:fld>
            <a:endParaRPr lang="de-AT"/>
          </a:p>
        </p:txBody>
      </p:sp>
    </p:spTree>
    <p:extLst>
      <p:ext uri="{BB962C8B-B14F-4D97-AF65-F5344CB8AC3E}">
        <p14:creationId xmlns:p14="http://schemas.microsoft.com/office/powerpoint/2010/main" val="70938924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06843C-1C5B-E7E7-45E2-6D75F6022809}"/>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AFCA0019-B5D0-7F46-9F62-DA81A15F1BC7}"/>
              </a:ext>
            </a:extLst>
          </p:cNvPr>
          <p:cNvSpPr>
            <a:spLocks noGrp="1" noRot="1" noChangeAspect="1"/>
          </p:cNvSpPr>
          <p:nvPr>
            <p:ph type="sldImg"/>
          </p:nvPr>
        </p:nvSpPr>
        <p:spPr/>
        <p:txBody>
          <a:bodyPr/>
          <a:lstStyle/>
          <a:p>
            <a:endParaRPr lang="en-US"/>
          </a:p>
        </p:txBody>
      </p:sp>
      <p:sp>
        <p:nvSpPr>
          <p:cNvPr id="3" name="Notizenplatzhalter 2">
            <a:extLst>
              <a:ext uri="{FF2B5EF4-FFF2-40B4-BE49-F238E27FC236}">
                <a16:creationId xmlns:a16="http://schemas.microsoft.com/office/drawing/2014/main" id="{E7450ACF-D5FD-B9B9-E452-A0FF8BED7595}"/>
              </a:ext>
            </a:extLst>
          </p:cNvPr>
          <p:cNvSpPr>
            <a:spLocks noGrp="1"/>
          </p:cNvSpPr>
          <p:nvPr>
            <p:ph type="body" idx="1"/>
          </p:nvPr>
        </p:nvSpPr>
        <p:spPr/>
        <p:txBody>
          <a:bodyPr/>
          <a:lstStyle/>
          <a:p>
            <a:r>
              <a:rPr lang="en-US" dirty="0"/>
              <a:t>Distribution logistics refers to the distribution of finished products (as well as spare parts) and/or trade goods from the distribution warehouse to the desired destination. Products can either be distributed from the distribution warehouse to so-called regional delivery warehouses, which serve different regional markets, or delivered more cost-effectively from a central warehouse to the destination. Through a network of various transport channels (such as road, rail, inland waterways), warehouse locations, and transshipment points, goods are delivered to the customer. Distribution logistics acts as the link between production and the sales market, as well as the connection to the customer’s procurement logistics within a logistics chain.</a:t>
            </a:r>
          </a:p>
          <a:p>
            <a:endParaRPr lang="en-US" dirty="0"/>
          </a:p>
          <a:p>
            <a:r>
              <a:rPr lang="en-US" b="0" dirty="0"/>
              <a:t>Source:</a:t>
            </a:r>
            <a:br>
              <a:rPr lang="en-US" dirty="0"/>
            </a:br>
            <a:r>
              <a:rPr lang="en-US" dirty="0" err="1"/>
              <a:t>Muchna</a:t>
            </a:r>
            <a:r>
              <a:rPr lang="en-US" dirty="0"/>
              <a:t>, C. / Brandenburg, H. / </a:t>
            </a:r>
            <a:r>
              <a:rPr lang="en-US" dirty="0" err="1"/>
              <a:t>Fottner</a:t>
            </a:r>
            <a:r>
              <a:rPr lang="en-US" dirty="0"/>
              <a:t>, J. / Gutermuth, J. (2018, 2nd edition 2021): </a:t>
            </a:r>
            <a:r>
              <a:rPr lang="de-AT" i="1" dirty="0"/>
              <a:t>Grundlagen der Logistik. Begriffe, Strukturen und Prozesse</a:t>
            </a:r>
            <a:r>
              <a:rPr lang="en-US" dirty="0"/>
              <a:t>; p. 33</a:t>
            </a:r>
          </a:p>
          <a:p>
            <a:endParaRPr lang="en-US" dirty="0"/>
          </a:p>
          <a:p>
            <a:r>
              <a:rPr lang="en-US" b="0" dirty="0"/>
              <a:t>Image sources:</a:t>
            </a:r>
            <a:br>
              <a:rPr lang="en-US" dirty="0"/>
            </a:br>
            <a:r>
              <a:rPr lang="en-US" dirty="0"/>
              <a:t>Flaticon (2024): </a:t>
            </a:r>
            <a:r>
              <a:rPr lang="en-US" dirty="0">
                <a:hlinkClick r:id="rId3"/>
              </a:rPr>
              <a:t>https://www.flaticon.com/free-icons/timeline</a:t>
            </a:r>
            <a:r>
              <a:rPr lang="en-US" dirty="0"/>
              <a:t>; Timeline created by </a:t>
            </a:r>
            <a:r>
              <a:rPr lang="en-US" dirty="0" err="1"/>
              <a:t>Freepik</a:t>
            </a:r>
            <a:r>
              <a:rPr lang="en-US" dirty="0"/>
              <a:t> – Flaticon, accessed 29.04.2024</a:t>
            </a:r>
            <a:br>
              <a:rPr lang="en-US" dirty="0"/>
            </a:br>
            <a:r>
              <a:rPr lang="en-US" dirty="0"/>
              <a:t>Flaticon (2024): </a:t>
            </a:r>
            <a:r>
              <a:rPr lang="en-US" dirty="0">
                <a:hlinkClick r:id="rId4"/>
              </a:rPr>
              <a:t>https://www.flaticon.com/free-icons/checklist</a:t>
            </a:r>
            <a:r>
              <a:rPr lang="en-US" dirty="0"/>
              <a:t>; Checklist created by </a:t>
            </a:r>
            <a:r>
              <a:rPr lang="en-US" dirty="0" err="1"/>
              <a:t>Freepik</a:t>
            </a:r>
            <a:r>
              <a:rPr lang="en-US" dirty="0"/>
              <a:t> – Flaticon, accessed 29.04.2024</a:t>
            </a:r>
            <a:br>
              <a:rPr lang="en-US" dirty="0"/>
            </a:br>
            <a:r>
              <a:rPr lang="en-US" dirty="0"/>
              <a:t>Flaticon (2024): </a:t>
            </a:r>
            <a:r>
              <a:rPr lang="en-US" dirty="0">
                <a:hlinkClick r:id="rId5"/>
              </a:rPr>
              <a:t>https://www.flaticon.com/de/kostenlose-icons/transport</a:t>
            </a:r>
            <a:r>
              <a:rPr lang="en-US" dirty="0"/>
              <a:t>; Transport icons created by </a:t>
            </a:r>
            <a:r>
              <a:rPr lang="en-US" dirty="0" err="1"/>
              <a:t>geotatah</a:t>
            </a:r>
            <a:r>
              <a:rPr lang="en-US" dirty="0"/>
              <a:t> – Flaticon, accessed 03.05.2024</a:t>
            </a:r>
          </a:p>
          <a:p>
            <a:endParaRPr lang="de-AT" dirty="0"/>
          </a:p>
        </p:txBody>
      </p:sp>
      <p:sp>
        <p:nvSpPr>
          <p:cNvPr id="4" name="Kopfzeilenplatzhalter 3">
            <a:extLst>
              <a:ext uri="{FF2B5EF4-FFF2-40B4-BE49-F238E27FC236}">
                <a16:creationId xmlns:a16="http://schemas.microsoft.com/office/drawing/2014/main" id="{7E863A69-02AB-0512-5C3C-F881757FA45F}"/>
              </a:ext>
            </a:extLst>
          </p:cNvPr>
          <p:cNvSpPr>
            <a:spLocks noGrp="1"/>
          </p:cNvSpPr>
          <p:nvPr>
            <p:ph type="hdr" sz="quarter"/>
          </p:nvPr>
        </p:nvSpPr>
        <p:spPr/>
        <p:txBody>
          <a:bodyPr/>
          <a:lstStyle/>
          <a:p>
            <a:r>
              <a:rPr lang="de-AT"/>
              <a:t>Binnenschiffe als Teil der Transportkette</a:t>
            </a:r>
            <a:endParaRPr lang="de-AT" dirty="0"/>
          </a:p>
        </p:txBody>
      </p:sp>
      <p:sp>
        <p:nvSpPr>
          <p:cNvPr id="5" name="Datumsplatzhalter 4">
            <a:extLst>
              <a:ext uri="{FF2B5EF4-FFF2-40B4-BE49-F238E27FC236}">
                <a16:creationId xmlns:a16="http://schemas.microsoft.com/office/drawing/2014/main" id="{37AF7F9C-E1FE-9E67-B32F-541E2A18AFDA}"/>
              </a:ext>
            </a:extLst>
          </p:cNvPr>
          <p:cNvSpPr>
            <a:spLocks noGrp="1"/>
          </p:cNvSpPr>
          <p:nvPr>
            <p:ph type="dt" idx="1"/>
          </p:nvPr>
        </p:nvSpPr>
        <p:spPr/>
        <p:txBody>
          <a:bodyPr/>
          <a:lstStyle/>
          <a:p>
            <a:fld id="{760BA83A-E4AF-4CBE-B239-3784F8D455BC}" type="datetime1">
              <a:rPr lang="de-AT" smtClean="0"/>
              <a:t>12.05.2026</a:t>
            </a:fld>
            <a:endParaRPr lang="de-AT"/>
          </a:p>
        </p:txBody>
      </p:sp>
      <p:sp>
        <p:nvSpPr>
          <p:cNvPr id="6" name="Fußzeilenplatzhalter 5">
            <a:extLst>
              <a:ext uri="{FF2B5EF4-FFF2-40B4-BE49-F238E27FC236}">
                <a16:creationId xmlns:a16="http://schemas.microsoft.com/office/drawing/2014/main" id="{705FEC6E-FFC2-8CCA-86F6-AD35F1BF0D4F}"/>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3AD602C5-C71C-8BCE-6670-3BB0E7AC6E38}"/>
              </a:ext>
            </a:extLst>
          </p:cNvPr>
          <p:cNvSpPr>
            <a:spLocks noGrp="1"/>
          </p:cNvSpPr>
          <p:nvPr>
            <p:ph type="sldNum" sz="quarter" idx="5"/>
          </p:nvPr>
        </p:nvSpPr>
        <p:spPr/>
        <p:txBody>
          <a:bodyPr/>
          <a:lstStyle/>
          <a:p>
            <a:fld id="{9B1635B3-DF70-4CFD-87CA-EB6AFDCA10EE}" type="slidenum">
              <a:rPr lang="de-AT" smtClean="0"/>
              <a:t>15</a:t>
            </a:fld>
            <a:endParaRPr lang="de-AT"/>
          </a:p>
        </p:txBody>
      </p:sp>
    </p:spTree>
    <p:extLst>
      <p:ext uri="{BB962C8B-B14F-4D97-AF65-F5344CB8AC3E}">
        <p14:creationId xmlns:p14="http://schemas.microsoft.com/office/powerpoint/2010/main" val="21793094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632C3E-9FED-A69F-62C0-C05D4EF0183E}"/>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7A3CF47B-8C02-9EC8-7115-0F1BA00941AD}"/>
              </a:ext>
            </a:extLst>
          </p:cNvPr>
          <p:cNvSpPr>
            <a:spLocks noGrp="1" noRot="1" noChangeAspect="1"/>
          </p:cNvSpPr>
          <p:nvPr>
            <p:ph type="sldImg"/>
          </p:nvPr>
        </p:nvSpPr>
        <p:spPr/>
        <p:txBody>
          <a:bodyPr/>
          <a:lstStyle/>
          <a:p>
            <a:endParaRPr lang="en-US"/>
          </a:p>
        </p:txBody>
      </p:sp>
      <p:sp>
        <p:nvSpPr>
          <p:cNvPr id="3" name="Notizenplatzhalter 2">
            <a:extLst>
              <a:ext uri="{FF2B5EF4-FFF2-40B4-BE49-F238E27FC236}">
                <a16:creationId xmlns:a16="http://schemas.microsoft.com/office/drawing/2014/main" id="{F2D91212-E69E-7661-995B-1D8562E8081B}"/>
              </a:ext>
            </a:extLst>
          </p:cNvPr>
          <p:cNvSpPr>
            <a:spLocks noGrp="1"/>
          </p:cNvSpPr>
          <p:nvPr>
            <p:ph type="body" idx="1"/>
          </p:nvPr>
        </p:nvSpPr>
        <p:spPr/>
        <p:txBody>
          <a:bodyPr/>
          <a:lstStyle/>
          <a:p>
            <a:r>
              <a:rPr lang="en-US" dirty="0"/>
              <a:t>Intralogistics refers to the material and goods flows within a company site that are necessary for logistics. In manufacturing or processing companies, intralogistics is either essential or largely identical to production logistics. As part of procurement and distribution logistics, intralogistics in a trading company can be described as the operation of its own warehouse.</a:t>
            </a:r>
          </a:p>
          <a:p>
            <a:endParaRPr lang="en-US" dirty="0"/>
          </a:p>
          <a:p>
            <a:r>
              <a:rPr lang="en-US" b="0" dirty="0"/>
              <a:t>Source:</a:t>
            </a:r>
            <a:br>
              <a:rPr lang="en-US" dirty="0"/>
            </a:br>
            <a:r>
              <a:rPr lang="en-US" dirty="0" err="1"/>
              <a:t>Muchna</a:t>
            </a:r>
            <a:r>
              <a:rPr lang="en-US" dirty="0"/>
              <a:t>, C. / Brandenburg, H. / </a:t>
            </a:r>
            <a:r>
              <a:rPr lang="en-US" dirty="0" err="1"/>
              <a:t>Fottner</a:t>
            </a:r>
            <a:r>
              <a:rPr lang="en-US" dirty="0"/>
              <a:t>, J. / Gutermuth, J. (2018, 2nd edition 2021): </a:t>
            </a:r>
            <a:r>
              <a:rPr lang="de-AT" i="1" dirty="0"/>
              <a:t>Grundlagen der Logistik. Begriffe, Strukturen und Prozesse</a:t>
            </a:r>
            <a:r>
              <a:rPr lang="en-US" dirty="0"/>
              <a:t>; p. 33</a:t>
            </a:r>
          </a:p>
          <a:p>
            <a:endParaRPr lang="en-US" dirty="0"/>
          </a:p>
          <a:p>
            <a:r>
              <a:rPr lang="en-US" b="0" dirty="0"/>
              <a:t>Image sources:</a:t>
            </a:r>
            <a:br>
              <a:rPr lang="en-US" dirty="0"/>
            </a:br>
            <a:r>
              <a:rPr lang="en-US" dirty="0"/>
              <a:t>Flaticon (2024): </a:t>
            </a:r>
            <a:r>
              <a:rPr lang="en-US" dirty="0">
                <a:hlinkClick r:id="rId3"/>
              </a:rPr>
              <a:t>https://www.flaticon.com/free-icons/timeline</a:t>
            </a:r>
            <a:r>
              <a:rPr lang="en-US" dirty="0"/>
              <a:t>; Timeline created by </a:t>
            </a:r>
            <a:r>
              <a:rPr lang="en-US" dirty="0" err="1"/>
              <a:t>Freepik</a:t>
            </a:r>
            <a:r>
              <a:rPr lang="en-US" dirty="0"/>
              <a:t> – Flaticon, accessed 29.04.2024</a:t>
            </a:r>
            <a:br>
              <a:rPr lang="en-US" dirty="0"/>
            </a:br>
            <a:r>
              <a:rPr lang="en-US" dirty="0"/>
              <a:t>Flaticon (2024): </a:t>
            </a:r>
            <a:r>
              <a:rPr lang="en-US" dirty="0">
                <a:hlinkClick r:id="rId4"/>
              </a:rPr>
              <a:t>https://www.flaticon.com/free-icons/checklist</a:t>
            </a:r>
            <a:r>
              <a:rPr lang="en-US" dirty="0"/>
              <a:t>; Checklist created by </a:t>
            </a:r>
            <a:r>
              <a:rPr lang="en-US" dirty="0" err="1"/>
              <a:t>Freepik</a:t>
            </a:r>
            <a:r>
              <a:rPr lang="en-US" dirty="0"/>
              <a:t> – Flaticon, accessed 29.04.2024</a:t>
            </a:r>
            <a:br>
              <a:rPr lang="en-US" dirty="0"/>
            </a:br>
            <a:r>
              <a:rPr lang="en-US" dirty="0"/>
              <a:t>Flaticon (2024): </a:t>
            </a:r>
            <a:r>
              <a:rPr lang="en-US" dirty="0">
                <a:hlinkClick r:id="rId5"/>
              </a:rPr>
              <a:t>https://www.flaticon.com/de/kostenlose-icons/stapler</a:t>
            </a:r>
            <a:r>
              <a:rPr lang="en-US" dirty="0"/>
              <a:t>; Forklift icons created by </a:t>
            </a:r>
            <a:r>
              <a:rPr lang="en-US" dirty="0" err="1"/>
              <a:t>kerismaker</a:t>
            </a:r>
            <a:r>
              <a:rPr lang="en-US" dirty="0"/>
              <a:t> – Flaticon, accessed 03.05.2024</a:t>
            </a:r>
          </a:p>
          <a:p>
            <a:endParaRPr lang="de-AT" dirty="0"/>
          </a:p>
        </p:txBody>
      </p:sp>
      <p:sp>
        <p:nvSpPr>
          <p:cNvPr id="4" name="Kopfzeilenplatzhalter 3">
            <a:extLst>
              <a:ext uri="{FF2B5EF4-FFF2-40B4-BE49-F238E27FC236}">
                <a16:creationId xmlns:a16="http://schemas.microsoft.com/office/drawing/2014/main" id="{11565A97-B129-17D7-798C-C5D7FDCF5B40}"/>
              </a:ext>
            </a:extLst>
          </p:cNvPr>
          <p:cNvSpPr>
            <a:spLocks noGrp="1"/>
          </p:cNvSpPr>
          <p:nvPr>
            <p:ph type="hdr" sz="quarter"/>
          </p:nvPr>
        </p:nvSpPr>
        <p:spPr/>
        <p:txBody>
          <a:bodyPr/>
          <a:lstStyle/>
          <a:p>
            <a:r>
              <a:rPr lang="de-AT"/>
              <a:t>Binnenschiffe als Teil der Transportkette</a:t>
            </a:r>
            <a:endParaRPr lang="de-AT" dirty="0"/>
          </a:p>
        </p:txBody>
      </p:sp>
      <p:sp>
        <p:nvSpPr>
          <p:cNvPr id="5" name="Datumsplatzhalter 4">
            <a:extLst>
              <a:ext uri="{FF2B5EF4-FFF2-40B4-BE49-F238E27FC236}">
                <a16:creationId xmlns:a16="http://schemas.microsoft.com/office/drawing/2014/main" id="{F37EAC0D-142F-A664-D545-1B050C517BCF}"/>
              </a:ext>
            </a:extLst>
          </p:cNvPr>
          <p:cNvSpPr>
            <a:spLocks noGrp="1"/>
          </p:cNvSpPr>
          <p:nvPr>
            <p:ph type="dt" idx="1"/>
          </p:nvPr>
        </p:nvSpPr>
        <p:spPr/>
        <p:txBody>
          <a:bodyPr/>
          <a:lstStyle/>
          <a:p>
            <a:fld id="{1EF05018-F9D9-4E40-A94F-AB590DBF3611}" type="datetime1">
              <a:rPr lang="de-AT" smtClean="0"/>
              <a:t>12.05.2026</a:t>
            </a:fld>
            <a:endParaRPr lang="de-AT"/>
          </a:p>
        </p:txBody>
      </p:sp>
      <p:sp>
        <p:nvSpPr>
          <p:cNvPr id="6" name="Fußzeilenplatzhalter 5">
            <a:extLst>
              <a:ext uri="{FF2B5EF4-FFF2-40B4-BE49-F238E27FC236}">
                <a16:creationId xmlns:a16="http://schemas.microsoft.com/office/drawing/2014/main" id="{2C25716D-7632-06C8-F1CE-BEDFB28ED8C6}"/>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CC8782A4-2D7D-05A3-D527-2B35269B672B}"/>
              </a:ext>
            </a:extLst>
          </p:cNvPr>
          <p:cNvSpPr>
            <a:spLocks noGrp="1"/>
          </p:cNvSpPr>
          <p:nvPr>
            <p:ph type="sldNum" sz="quarter" idx="5"/>
          </p:nvPr>
        </p:nvSpPr>
        <p:spPr/>
        <p:txBody>
          <a:bodyPr/>
          <a:lstStyle/>
          <a:p>
            <a:fld id="{9B1635B3-DF70-4CFD-87CA-EB6AFDCA10EE}" type="slidenum">
              <a:rPr lang="de-AT" smtClean="0"/>
              <a:t>16</a:t>
            </a:fld>
            <a:endParaRPr lang="de-AT"/>
          </a:p>
        </p:txBody>
      </p:sp>
    </p:spTree>
    <p:extLst>
      <p:ext uri="{BB962C8B-B14F-4D97-AF65-F5344CB8AC3E}">
        <p14:creationId xmlns:p14="http://schemas.microsoft.com/office/powerpoint/2010/main" val="225380638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5B80EE-DA1C-7F1A-FA37-BB305E2ACCF6}"/>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CA0AB427-FB77-0DEA-F03A-2577C7CA9AD2}"/>
              </a:ext>
            </a:extLst>
          </p:cNvPr>
          <p:cNvSpPr>
            <a:spLocks noGrp="1" noRot="1" noChangeAspect="1"/>
          </p:cNvSpPr>
          <p:nvPr>
            <p:ph type="sldImg"/>
          </p:nvPr>
        </p:nvSpPr>
        <p:spPr/>
        <p:txBody>
          <a:bodyPr/>
          <a:lstStyle/>
          <a:p>
            <a:endParaRPr lang="en-US"/>
          </a:p>
        </p:txBody>
      </p:sp>
      <p:sp>
        <p:nvSpPr>
          <p:cNvPr id="3" name="Notizenplatzhalter 2">
            <a:extLst>
              <a:ext uri="{FF2B5EF4-FFF2-40B4-BE49-F238E27FC236}">
                <a16:creationId xmlns:a16="http://schemas.microsoft.com/office/drawing/2014/main" id="{A134CAF6-8C25-896C-5628-C7FE84299BB8}"/>
              </a:ext>
            </a:extLst>
          </p:cNvPr>
          <p:cNvSpPr>
            <a:spLocks noGrp="1"/>
          </p:cNvSpPr>
          <p:nvPr>
            <p:ph type="body" idx="1"/>
          </p:nvPr>
        </p:nvSpPr>
        <p:spPr/>
        <p:txBody>
          <a:bodyPr/>
          <a:lstStyle/>
          <a:p>
            <a:r>
              <a:rPr lang="en-US" dirty="0"/>
              <a:t>It involves transporting waste and recyclable materials for disposal or recycling, returning unsold goods directly from customers or retailers, and returning empties, load carriers, and packaging. The field of disposal logistics begins at the sales market and ends at the procurement and disposal market.</a:t>
            </a:r>
          </a:p>
          <a:p>
            <a:endParaRPr lang="en-US" dirty="0"/>
          </a:p>
          <a:p>
            <a:r>
              <a:rPr lang="en-US" dirty="0"/>
              <a:t>Disposal logistics enables goods to be reintegrated into different stages of the supply chain, for example through quality inspections or by reintegrating returns into distribution warehouses. Reverse logistics plays a crucial role in transferring the flow of goods from the sales market back to the procurement and disposal market. It is not only about disposing of damaged or unsellable goods, but also about returning them for repair or reprocessing. Therefore, the term “disposal logistics” may be too narrow and should be replaced by the more appropriate term “reverse logistics.”</a:t>
            </a:r>
          </a:p>
          <a:p>
            <a:endParaRPr lang="en-US" dirty="0"/>
          </a:p>
          <a:p>
            <a:r>
              <a:rPr lang="en-US" b="0" dirty="0"/>
              <a:t>Source:</a:t>
            </a:r>
            <a:br>
              <a:rPr lang="en-US" dirty="0"/>
            </a:br>
            <a:r>
              <a:rPr lang="en-US" dirty="0" err="1"/>
              <a:t>Muchna</a:t>
            </a:r>
            <a:r>
              <a:rPr lang="en-US" dirty="0"/>
              <a:t>, C. / Brandenburg, H. / </a:t>
            </a:r>
            <a:r>
              <a:rPr lang="en-US" dirty="0" err="1"/>
              <a:t>Fottner</a:t>
            </a:r>
            <a:r>
              <a:rPr lang="en-US" dirty="0"/>
              <a:t>, J. / Gutermuth, J. (2018, 2nd edition 2021): </a:t>
            </a:r>
            <a:r>
              <a:rPr lang="de-AT" i="1" dirty="0"/>
              <a:t>Grundlagen der Logistik. Begriffe, Strukturen und Prozesse</a:t>
            </a:r>
            <a:r>
              <a:rPr lang="en-US" dirty="0"/>
              <a:t>; p. 34</a:t>
            </a:r>
          </a:p>
          <a:p>
            <a:endParaRPr lang="en-US" dirty="0"/>
          </a:p>
          <a:p>
            <a:r>
              <a:rPr lang="en-US" b="0" dirty="0"/>
              <a:t>Image sources:</a:t>
            </a:r>
            <a:br>
              <a:rPr lang="en-US" dirty="0"/>
            </a:br>
            <a:r>
              <a:rPr lang="en-US" dirty="0"/>
              <a:t>Flaticon (2024): </a:t>
            </a:r>
            <a:r>
              <a:rPr lang="en-US" dirty="0">
                <a:hlinkClick r:id="rId3"/>
              </a:rPr>
              <a:t>https://www.flaticon.com/free-icons/timeline</a:t>
            </a:r>
            <a:r>
              <a:rPr lang="en-US" dirty="0"/>
              <a:t>; Timeline created by </a:t>
            </a:r>
            <a:r>
              <a:rPr lang="en-US" dirty="0" err="1"/>
              <a:t>Freepik</a:t>
            </a:r>
            <a:r>
              <a:rPr lang="en-US" dirty="0"/>
              <a:t> – Flaticon, accessed 29.04.2024</a:t>
            </a:r>
            <a:br>
              <a:rPr lang="en-US" dirty="0"/>
            </a:br>
            <a:r>
              <a:rPr lang="en-US" dirty="0"/>
              <a:t>Flaticon (2024): </a:t>
            </a:r>
            <a:r>
              <a:rPr lang="en-US" dirty="0">
                <a:hlinkClick r:id="rId4"/>
              </a:rPr>
              <a:t>https://www.flaticon.com/free-icons/checklist</a:t>
            </a:r>
            <a:r>
              <a:rPr lang="en-US" dirty="0"/>
              <a:t>; Checklist created by </a:t>
            </a:r>
            <a:r>
              <a:rPr lang="en-US" dirty="0" err="1"/>
              <a:t>Freepik</a:t>
            </a:r>
            <a:r>
              <a:rPr lang="en-US" dirty="0"/>
              <a:t> – Flaticon, accessed 29.04.2024</a:t>
            </a:r>
            <a:br>
              <a:rPr lang="en-US" dirty="0"/>
            </a:br>
            <a:r>
              <a:rPr lang="en-US" dirty="0"/>
              <a:t>Flaticon (2024): </a:t>
            </a:r>
            <a:r>
              <a:rPr lang="en-US" dirty="0">
                <a:hlinkClick r:id="rId5"/>
              </a:rPr>
              <a:t>https://www.flaticon.com/de/kostenlose-icons/kreislaufwirtschaft</a:t>
            </a:r>
            <a:r>
              <a:rPr lang="en-US" dirty="0"/>
              <a:t>; Circular economy icons created by </a:t>
            </a:r>
            <a:r>
              <a:rPr lang="en-US" dirty="0" err="1"/>
              <a:t>Freepik</a:t>
            </a:r>
            <a:r>
              <a:rPr lang="en-US" dirty="0"/>
              <a:t> – Flaticon, accessed 03.05.2024</a:t>
            </a:r>
          </a:p>
          <a:p>
            <a:endParaRPr lang="de-AT" dirty="0"/>
          </a:p>
        </p:txBody>
      </p:sp>
      <p:sp>
        <p:nvSpPr>
          <p:cNvPr id="4" name="Kopfzeilenplatzhalter 3">
            <a:extLst>
              <a:ext uri="{FF2B5EF4-FFF2-40B4-BE49-F238E27FC236}">
                <a16:creationId xmlns:a16="http://schemas.microsoft.com/office/drawing/2014/main" id="{51E67E45-1A78-9D14-E9F0-574FDA784CE7}"/>
              </a:ext>
            </a:extLst>
          </p:cNvPr>
          <p:cNvSpPr>
            <a:spLocks noGrp="1"/>
          </p:cNvSpPr>
          <p:nvPr>
            <p:ph type="hdr" sz="quarter"/>
          </p:nvPr>
        </p:nvSpPr>
        <p:spPr/>
        <p:txBody>
          <a:bodyPr/>
          <a:lstStyle/>
          <a:p>
            <a:r>
              <a:rPr lang="de-AT"/>
              <a:t>Binnenschiffe als Teil der Transportkette</a:t>
            </a:r>
            <a:endParaRPr lang="de-AT" dirty="0"/>
          </a:p>
        </p:txBody>
      </p:sp>
      <p:sp>
        <p:nvSpPr>
          <p:cNvPr id="5" name="Datumsplatzhalter 4">
            <a:extLst>
              <a:ext uri="{FF2B5EF4-FFF2-40B4-BE49-F238E27FC236}">
                <a16:creationId xmlns:a16="http://schemas.microsoft.com/office/drawing/2014/main" id="{5F3833CC-9E6E-EAF7-7BD7-839538681A77}"/>
              </a:ext>
            </a:extLst>
          </p:cNvPr>
          <p:cNvSpPr>
            <a:spLocks noGrp="1"/>
          </p:cNvSpPr>
          <p:nvPr>
            <p:ph type="dt" idx="1"/>
          </p:nvPr>
        </p:nvSpPr>
        <p:spPr/>
        <p:txBody>
          <a:bodyPr/>
          <a:lstStyle/>
          <a:p>
            <a:fld id="{FC5FD130-BD9E-4A5B-9007-B56843A53FF8}" type="datetime1">
              <a:rPr lang="de-AT" smtClean="0"/>
              <a:t>12.05.2026</a:t>
            </a:fld>
            <a:endParaRPr lang="de-AT"/>
          </a:p>
        </p:txBody>
      </p:sp>
      <p:sp>
        <p:nvSpPr>
          <p:cNvPr id="6" name="Fußzeilenplatzhalter 5">
            <a:extLst>
              <a:ext uri="{FF2B5EF4-FFF2-40B4-BE49-F238E27FC236}">
                <a16:creationId xmlns:a16="http://schemas.microsoft.com/office/drawing/2014/main" id="{1B7F42B5-36F5-8064-B66E-53491DFFD24E}"/>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4860D7B9-F548-0272-3A57-BC13F637008C}"/>
              </a:ext>
            </a:extLst>
          </p:cNvPr>
          <p:cNvSpPr>
            <a:spLocks noGrp="1"/>
          </p:cNvSpPr>
          <p:nvPr>
            <p:ph type="sldNum" sz="quarter" idx="5"/>
          </p:nvPr>
        </p:nvSpPr>
        <p:spPr/>
        <p:txBody>
          <a:bodyPr/>
          <a:lstStyle/>
          <a:p>
            <a:fld id="{9B1635B3-DF70-4CFD-87CA-EB6AFDCA10EE}" type="slidenum">
              <a:rPr lang="de-AT" smtClean="0"/>
              <a:t>17</a:t>
            </a:fld>
            <a:endParaRPr lang="de-AT"/>
          </a:p>
        </p:txBody>
      </p:sp>
    </p:spTree>
    <p:extLst>
      <p:ext uri="{BB962C8B-B14F-4D97-AF65-F5344CB8AC3E}">
        <p14:creationId xmlns:p14="http://schemas.microsoft.com/office/powerpoint/2010/main" val="223560979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txBody>
          <a:bodyPr/>
          <a:lstStyle/>
          <a:p>
            <a:endParaRPr lang="en-US"/>
          </a:p>
        </p:txBody>
      </p:sp>
      <p:sp>
        <p:nvSpPr>
          <p:cNvPr id="3" name="Notizenplatzhalter 2"/>
          <p:cNvSpPr>
            <a:spLocks noGrp="1"/>
          </p:cNvSpPr>
          <p:nvPr>
            <p:ph type="body" idx="1"/>
          </p:nvPr>
        </p:nvSpPr>
        <p:spPr/>
        <p:txBody>
          <a:bodyPr/>
          <a:lstStyle/>
          <a:p>
            <a:r>
              <a:rPr lang="en-US" dirty="0"/>
              <a:t>Every industry has its own requirements, challenges, and specific characteristics. In construction, for example, materials often have to be delivered exactly when they are needed—too early is just as problematic as too late. In healthcare, the focus is on sensitive goods such as medicines or blood supplies, which must be transported under specific conditions. Event logistics is particularly exciting—here, an entire infrastructure is set up for a few days and then dismantled again. And in disaster logistics, every minute counts—aid supplies must be delivered quickly and flexibly to where they are needed.</a:t>
            </a:r>
          </a:p>
          <a:p>
            <a:endParaRPr lang="en-US" dirty="0"/>
          </a:p>
          <a:p>
            <a:r>
              <a:rPr lang="en-US" dirty="0"/>
              <a:t>This diversity makes industry logistics so fascinating—and shows how important it is to adapt logistics processes to the respective context.</a:t>
            </a:r>
          </a:p>
          <a:p>
            <a:endParaRPr lang="de-AT" dirty="0"/>
          </a:p>
        </p:txBody>
      </p:sp>
      <p:sp>
        <p:nvSpPr>
          <p:cNvPr id="4" name="Kopfzeilenplatzhalter 3"/>
          <p:cNvSpPr>
            <a:spLocks noGrp="1"/>
          </p:cNvSpPr>
          <p:nvPr>
            <p:ph type="hdr" sz="quarter"/>
          </p:nvPr>
        </p:nvSpPr>
        <p:spPr/>
        <p:txBody>
          <a:bodyPr/>
          <a:lstStyle/>
          <a:p>
            <a:r>
              <a:rPr lang="de-AT"/>
              <a:t>Binnenschiffe als Teil der Transportkette</a:t>
            </a:r>
            <a:endParaRPr lang="de-AT" dirty="0"/>
          </a:p>
        </p:txBody>
      </p:sp>
      <p:sp>
        <p:nvSpPr>
          <p:cNvPr id="5" name="Datumsplatzhalter 4"/>
          <p:cNvSpPr>
            <a:spLocks noGrp="1"/>
          </p:cNvSpPr>
          <p:nvPr>
            <p:ph type="dt" idx="1"/>
          </p:nvPr>
        </p:nvSpPr>
        <p:spPr/>
        <p:txBody>
          <a:bodyPr/>
          <a:lstStyle/>
          <a:p>
            <a:fld id="{D51FF05E-2AE0-4807-A1DD-EC5C077AB305}" type="datetime1">
              <a:rPr lang="de-AT" smtClean="0"/>
              <a:t>12.05.2026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18</a:t>
            </a:fld>
            <a:endParaRPr lang="de-AT"/>
          </a:p>
        </p:txBody>
      </p:sp>
    </p:spTree>
    <p:extLst>
      <p:ext uri="{BB962C8B-B14F-4D97-AF65-F5344CB8AC3E}">
        <p14:creationId xmlns:p14="http://schemas.microsoft.com/office/powerpoint/2010/main" val="259711164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txBody>
          <a:bodyPr/>
          <a:lstStyle/>
          <a:p>
            <a:endParaRPr lang="en-US"/>
          </a:p>
        </p:txBody>
      </p:sp>
      <p:sp>
        <p:nvSpPr>
          <p:cNvPr id="3" name="Notizenplatzhalter 2"/>
          <p:cNvSpPr>
            <a:spLocks noGrp="1"/>
          </p:cNvSpPr>
          <p:nvPr>
            <p:ph type="body" idx="1"/>
          </p:nvPr>
        </p:nvSpPr>
        <p:spPr/>
        <p:txBody>
          <a:bodyPr/>
          <a:lstStyle/>
          <a:p>
            <a:r>
              <a:rPr lang="en-US" b="1" dirty="0"/>
              <a:t>From the stage to the emergency room – logistics in special application areas</a:t>
            </a:r>
            <a:br>
              <a:rPr lang="en-US" dirty="0"/>
            </a:br>
            <a:r>
              <a:rPr lang="en-US" dirty="0"/>
              <a:t>Students work in groups to create a short report or presentation on a sector, focusing on its specific logistics characteristics.</a:t>
            </a:r>
          </a:p>
          <a:p>
            <a:br>
              <a:rPr lang="en-US" dirty="0"/>
            </a:br>
            <a:endParaRPr lang="en-US" dirty="0"/>
          </a:p>
          <a:p>
            <a:r>
              <a:rPr lang="en-US" b="1" dirty="0"/>
              <a:t>Task:</a:t>
            </a:r>
            <a:br>
              <a:rPr lang="en-US" dirty="0"/>
            </a:br>
            <a:r>
              <a:rPr lang="en-US" dirty="0"/>
              <a:t>In groups, you will examine different specialized areas of logistics and consider how logistics processes must be planned and implemented differently depending on the industry. What specific real-world challenges exist in the sector? How can they be solved?</a:t>
            </a:r>
          </a:p>
          <a:p>
            <a:br>
              <a:rPr lang="en-US" dirty="0"/>
            </a:br>
            <a:endParaRPr lang="en-US" dirty="0"/>
          </a:p>
          <a:p>
            <a:r>
              <a:rPr lang="en-US" b="1" dirty="0"/>
              <a:t>Group 1: Festival logistics – planning a music festival</a:t>
            </a:r>
            <a:br>
              <a:rPr lang="en-US" dirty="0"/>
            </a:br>
            <a:r>
              <a:rPr lang="en-US" dirty="0"/>
              <a:t>Plan the logistics for a fictional open-air music festival with around 10,000 visitors.</a:t>
            </a:r>
          </a:p>
          <a:p>
            <a:r>
              <a:rPr lang="en-US" b="1" dirty="0"/>
              <a:t>To consider:</a:t>
            </a:r>
            <a:endParaRPr lang="en-US" dirty="0"/>
          </a:p>
          <a:p>
            <a:r>
              <a:rPr lang="en-US" dirty="0"/>
              <a:t>Delivery of stages, lighting and sound equipment, catering, sanitary facilities </a:t>
            </a:r>
          </a:p>
          <a:p>
            <a:r>
              <a:rPr lang="en-US" dirty="0"/>
              <a:t>Schedule for setup and dismantling </a:t>
            </a:r>
          </a:p>
          <a:p>
            <a:r>
              <a:rPr lang="en-US" dirty="0"/>
              <a:t>Storage and temporary storage of materials </a:t>
            </a:r>
          </a:p>
          <a:p>
            <a:r>
              <a:rPr lang="en-US" dirty="0"/>
              <a:t>Personnel planning (e.g., security, technical staff, cleaning) </a:t>
            </a:r>
          </a:p>
          <a:p>
            <a:r>
              <a:rPr lang="en-US" dirty="0"/>
              <a:t>Handling unforeseen events (e.g., weather changes, delivery delays) </a:t>
            </a:r>
          </a:p>
          <a:p>
            <a:br>
              <a:rPr lang="en-US" dirty="0"/>
            </a:br>
            <a:endParaRPr lang="en-US" dirty="0"/>
          </a:p>
          <a:p>
            <a:r>
              <a:rPr lang="en-US" b="1" dirty="0"/>
              <a:t>Group 2: Disaster logistics – flooding in Austria</a:t>
            </a:r>
            <a:br>
              <a:rPr lang="en-US" dirty="0"/>
            </a:br>
            <a:r>
              <a:rPr lang="en-US" dirty="0"/>
              <a:t>Analyze the logistical challenges during a flood in Austria (e.g., 2013 or 2024). It is also possible to limit the area to a specific federal state.</a:t>
            </a:r>
          </a:p>
          <a:p>
            <a:r>
              <a:rPr lang="en-US" b="1" dirty="0"/>
              <a:t>To investigate:</a:t>
            </a:r>
            <a:endParaRPr lang="en-US" dirty="0"/>
          </a:p>
          <a:p>
            <a:r>
              <a:rPr lang="en-US" dirty="0"/>
              <a:t>What logistical challenges arise during a flood in Austria? </a:t>
            </a:r>
          </a:p>
          <a:p>
            <a:r>
              <a:rPr lang="en-US" dirty="0"/>
              <a:t>How was the response managed (e.g., fire brigade, military)? </a:t>
            </a:r>
          </a:p>
          <a:p>
            <a:r>
              <a:rPr lang="en-US" dirty="0"/>
              <a:t>What role did transport, storage, and communication play? </a:t>
            </a:r>
          </a:p>
          <a:p>
            <a:r>
              <a:rPr lang="en-US" dirty="0"/>
              <a:t>What could have been improved? </a:t>
            </a:r>
          </a:p>
          <a:p>
            <a:br>
              <a:rPr lang="en-US" dirty="0"/>
            </a:br>
            <a:endParaRPr lang="en-US" dirty="0"/>
          </a:p>
          <a:p>
            <a:r>
              <a:rPr lang="en-US" b="1" dirty="0"/>
              <a:t>Group 3: Healthcare logistics – supply in a hospital</a:t>
            </a:r>
            <a:br>
              <a:rPr lang="en-US" dirty="0"/>
            </a:br>
            <a:r>
              <a:rPr lang="en-US" dirty="0"/>
              <a:t>Examine the logistics processes in a hospital.</a:t>
            </a:r>
          </a:p>
          <a:p>
            <a:r>
              <a:rPr lang="en-US" b="1" dirty="0"/>
              <a:t>To analyze:</a:t>
            </a:r>
            <a:endParaRPr lang="en-US" dirty="0"/>
          </a:p>
          <a:p>
            <a:r>
              <a:rPr lang="en-US" dirty="0"/>
              <a:t>How does the supply of medicines, blood units, and surgical materials work? </a:t>
            </a:r>
          </a:p>
          <a:p>
            <a:r>
              <a:rPr lang="en-US" dirty="0"/>
              <a:t>What role does maintaining cold chains play? </a:t>
            </a:r>
          </a:p>
          <a:p>
            <a:r>
              <a:rPr lang="en-US" dirty="0"/>
              <a:t>How are emergencies or supply shortages handled? </a:t>
            </a:r>
          </a:p>
          <a:p>
            <a:r>
              <a:rPr lang="en-US" dirty="0"/>
              <a:t>What logistics processes operate in the background to keep the hospital running? </a:t>
            </a:r>
          </a:p>
          <a:p>
            <a:br>
              <a:rPr lang="en-US" dirty="0"/>
            </a:br>
            <a:endParaRPr lang="en-US" dirty="0"/>
          </a:p>
          <a:p>
            <a:r>
              <a:rPr lang="en-US" b="1" dirty="0"/>
              <a:t>Guidelines for completion:</a:t>
            </a:r>
            <a:endParaRPr lang="en-US" dirty="0"/>
          </a:p>
          <a:p>
            <a:r>
              <a:rPr lang="en-US" dirty="0"/>
              <a:t>Use internet research, textbooks, or interviews (e.g., with parents or acquaintances working in the sector) </a:t>
            </a:r>
          </a:p>
          <a:p>
            <a:r>
              <a:rPr lang="en-US" dirty="0"/>
              <a:t>Ensure a clear structure and understandable presentation </a:t>
            </a:r>
          </a:p>
          <a:p>
            <a:r>
              <a:rPr lang="en-US" dirty="0"/>
              <a:t>Each group presents its results in about 5–7 minutes </a:t>
            </a:r>
          </a:p>
          <a:p>
            <a:br>
              <a:rPr lang="en-US" dirty="0"/>
            </a:br>
            <a:endParaRPr lang="en-US" dirty="0"/>
          </a:p>
          <a:p>
            <a:r>
              <a:rPr lang="en-US" b="1" dirty="0"/>
              <a:t>Learning objectives:</a:t>
            </a:r>
            <a:endParaRPr lang="en-US" dirty="0"/>
          </a:p>
          <a:p>
            <a:r>
              <a:rPr lang="en-US" dirty="0"/>
              <a:t>Students understand that logistics processes strongly depend on the requirements and conditions of each industry </a:t>
            </a:r>
          </a:p>
          <a:p>
            <a:r>
              <a:rPr lang="en-US" dirty="0"/>
              <a:t>They analyze industry-specific logistics challenges and develop their own solutions </a:t>
            </a:r>
          </a:p>
          <a:p>
            <a:r>
              <a:rPr lang="en-US" dirty="0"/>
              <a:t>Students reflect on the role logistics plays in socially relevant areas such as disaster response, healthcare, and large events </a:t>
            </a:r>
          </a:p>
          <a:p>
            <a:r>
              <a:rPr lang="en-US" dirty="0"/>
              <a:t>Students improve their ability to conduct structured research and critically evaluate sources </a:t>
            </a:r>
          </a:p>
          <a:p>
            <a:r>
              <a:rPr lang="en-US" dirty="0"/>
              <a:t>Students practice teamwork, time management, and collaborative work </a:t>
            </a:r>
          </a:p>
          <a:p>
            <a:br>
              <a:rPr lang="en-US" dirty="0"/>
            </a:br>
            <a:endParaRPr lang="en-US" dirty="0"/>
          </a:p>
          <a:p>
            <a:r>
              <a:rPr lang="en-US" b="1" dirty="0"/>
              <a:t>Duration:</a:t>
            </a:r>
            <a:r>
              <a:rPr lang="en-US" dirty="0"/>
              <a:t> 2 teaching units</a:t>
            </a:r>
          </a:p>
          <a:p>
            <a:endParaRPr lang="de-AT" dirty="0"/>
          </a:p>
        </p:txBody>
      </p:sp>
      <p:sp>
        <p:nvSpPr>
          <p:cNvPr id="4" name="Kopfzeilenplatzhalter 3"/>
          <p:cNvSpPr>
            <a:spLocks noGrp="1"/>
          </p:cNvSpPr>
          <p:nvPr>
            <p:ph type="hdr" sz="quarter"/>
          </p:nvPr>
        </p:nvSpPr>
        <p:spPr/>
        <p:txBody>
          <a:bodyPr/>
          <a:lstStyle/>
          <a:p>
            <a:r>
              <a:rPr lang="de-AT"/>
              <a:t>Binnenschiffe als Teil der Transportkette</a:t>
            </a:r>
            <a:endParaRPr lang="de-AT" dirty="0"/>
          </a:p>
        </p:txBody>
      </p:sp>
      <p:sp>
        <p:nvSpPr>
          <p:cNvPr id="5" name="Datumsplatzhalter 4"/>
          <p:cNvSpPr>
            <a:spLocks noGrp="1"/>
          </p:cNvSpPr>
          <p:nvPr>
            <p:ph type="dt" idx="1"/>
          </p:nvPr>
        </p:nvSpPr>
        <p:spPr/>
        <p:txBody>
          <a:bodyPr/>
          <a:lstStyle/>
          <a:p>
            <a:fld id="{3D652F32-3CBF-4D2C-938F-559ADA468FE1}" type="datetime1">
              <a:rPr lang="de-AT" smtClean="0"/>
              <a:t>12.05.2026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19</a:t>
            </a:fld>
            <a:endParaRPr lang="de-AT"/>
          </a:p>
        </p:txBody>
      </p:sp>
    </p:spTree>
    <p:extLst>
      <p:ext uri="{BB962C8B-B14F-4D97-AF65-F5344CB8AC3E}">
        <p14:creationId xmlns:p14="http://schemas.microsoft.com/office/powerpoint/2010/main" val="178572478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txBody>
          <a:bodyPr/>
          <a:lstStyle/>
          <a:p>
            <a:endParaRPr lang="en-US"/>
          </a:p>
        </p:txBody>
      </p:sp>
      <p:sp>
        <p:nvSpPr>
          <p:cNvPr id="3" name="Notizenplatzhalter 2"/>
          <p:cNvSpPr>
            <a:spLocks noGrp="1"/>
          </p:cNvSpPr>
          <p:nvPr>
            <p:ph type="body" idx="1"/>
          </p:nvPr>
        </p:nvSpPr>
        <p:spPr/>
        <p:txBody>
          <a:bodyPr/>
          <a:lstStyle/>
          <a:p>
            <a:r>
              <a:rPr lang="en-US" dirty="0"/>
              <a:t>Transport, transshipment, and storage processes are closely interconnected with procurement, production, and distribution processes. TUL processes are considered the physical core services of logistics and are supported by order picking and packaging. (</a:t>
            </a:r>
            <a:r>
              <a:rPr lang="en-US" dirty="0" err="1"/>
              <a:t>Muchna</a:t>
            </a:r>
            <a:r>
              <a:rPr lang="en-US" dirty="0"/>
              <a:t> et al.: p. 86)</a:t>
            </a:r>
          </a:p>
          <a:p>
            <a:endParaRPr lang="en-US" dirty="0"/>
          </a:p>
          <a:p>
            <a:r>
              <a:rPr lang="en-US" dirty="0"/>
              <a:t>The transport function includes the movement and relocation of goods. Transshipment refers to the loading or unloading of goods onto/from a means of transport, as well as the transfer (reloading) between different means of transport.</a:t>
            </a:r>
          </a:p>
          <a:p>
            <a:endParaRPr lang="en-US" dirty="0"/>
          </a:p>
          <a:p>
            <a:r>
              <a:rPr lang="en-US" dirty="0"/>
              <a:t>The following types of storage are distinguished: procurement storage (inbound storage), intermediate storage (production storage), and dispatch/sales/distribution storage.</a:t>
            </a:r>
          </a:p>
          <a:p>
            <a:endParaRPr lang="en-US" dirty="0"/>
          </a:p>
          <a:p>
            <a:r>
              <a:rPr lang="en-US" dirty="0"/>
              <a:t>Order picking refers to the assembly of goods according to orders and customer requirements, regardless of whether the customers are internal or external.</a:t>
            </a:r>
          </a:p>
          <a:p>
            <a:endParaRPr lang="en-US" dirty="0"/>
          </a:p>
          <a:p>
            <a:r>
              <a:rPr lang="en-US" dirty="0"/>
              <a:t>As a rule, goods are packaged when they pass through the logistics process. Packaging fulfills various functions: protection function, usage function, rationalization function (unit formation), identification function (labeling), as well as storage and transport function.</a:t>
            </a:r>
          </a:p>
          <a:p>
            <a:endParaRPr lang="en-US" dirty="0"/>
          </a:p>
          <a:p>
            <a:r>
              <a:rPr lang="en-US" b="0" dirty="0"/>
              <a:t>Source:</a:t>
            </a:r>
            <a:br>
              <a:rPr lang="en-US" dirty="0"/>
            </a:br>
            <a:r>
              <a:rPr lang="en-US" dirty="0" err="1"/>
              <a:t>Muchna</a:t>
            </a:r>
            <a:r>
              <a:rPr lang="en-US" dirty="0"/>
              <a:t>, C. / Brandenburg, H. / </a:t>
            </a:r>
            <a:r>
              <a:rPr lang="en-US" dirty="0" err="1"/>
              <a:t>Fottner</a:t>
            </a:r>
            <a:r>
              <a:rPr lang="en-US" dirty="0"/>
              <a:t>, J. / Gutermuth, J. (2018, 2nd edition 2021): </a:t>
            </a:r>
            <a:r>
              <a:rPr lang="de-AT" i="1" dirty="0"/>
              <a:t>Grundlagen der Logistik. Begriffe, Strukturen und Prozesse</a:t>
            </a:r>
            <a:r>
              <a:rPr lang="en-US" dirty="0"/>
              <a:t>; pp. 86–105</a:t>
            </a:r>
          </a:p>
          <a:p>
            <a:endParaRPr lang="de-AT" dirty="0"/>
          </a:p>
        </p:txBody>
      </p:sp>
      <p:sp>
        <p:nvSpPr>
          <p:cNvPr id="4" name="Kopfzeilenplatzhalter 3"/>
          <p:cNvSpPr>
            <a:spLocks noGrp="1"/>
          </p:cNvSpPr>
          <p:nvPr>
            <p:ph type="hdr" sz="quarter"/>
          </p:nvPr>
        </p:nvSpPr>
        <p:spPr/>
        <p:txBody>
          <a:bodyPr/>
          <a:lstStyle/>
          <a:p>
            <a:r>
              <a:rPr lang="de-AT"/>
              <a:t>Binnenschiffe als Teil der Transportkette</a:t>
            </a:r>
            <a:endParaRPr lang="de-AT" dirty="0"/>
          </a:p>
        </p:txBody>
      </p:sp>
      <p:sp>
        <p:nvSpPr>
          <p:cNvPr id="5" name="Datumsplatzhalter 4"/>
          <p:cNvSpPr>
            <a:spLocks noGrp="1"/>
          </p:cNvSpPr>
          <p:nvPr>
            <p:ph type="dt" idx="1"/>
          </p:nvPr>
        </p:nvSpPr>
        <p:spPr/>
        <p:txBody>
          <a:bodyPr/>
          <a:lstStyle/>
          <a:p>
            <a:fld id="{F4AE2F3B-C0E6-4504-8080-69C56A1D4EB5}" type="datetime1">
              <a:rPr lang="de-AT" smtClean="0"/>
              <a:t>12.05.2026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20</a:t>
            </a:fld>
            <a:endParaRPr lang="de-AT"/>
          </a:p>
        </p:txBody>
      </p:sp>
    </p:spTree>
    <p:extLst>
      <p:ext uri="{BB962C8B-B14F-4D97-AF65-F5344CB8AC3E}">
        <p14:creationId xmlns:p14="http://schemas.microsoft.com/office/powerpoint/2010/main" val="366487846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txBody>
          <a:bodyPr/>
          <a:lstStyle/>
          <a:p>
            <a:endParaRPr lang="en-US"/>
          </a:p>
        </p:txBody>
      </p:sp>
      <p:sp>
        <p:nvSpPr>
          <p:cNvPr id="3" name="Notizenplatzhalter 2"/>
          <p:cNvSpPr>
            <a:spLocks noGrp="1"/>
          </p:cNvSpPr>
          <p:nvPr>
            <p:ph type="body" idx="1"/>
          </p:nvPr>
        </p:nvSpPr>
        <p:spPr/>
        <p:txBody>
          <a:bodyPr/>
          <a:lstStyle/>
          <a:p>
            <a:r>
              <a:rPr lang="en-US" dirty="0"/>
              <a:t>Logistics controlling includes the information function as a central task, encompassing planning, management, and control.</a:t>
            </a:r>
          </a:p>
          <a:p>
            <a:endParaRPr lang="en-US" dirty="0"/>
          </a:p>
          <a:p>
            <a:r>
              <a:rPr lang="en-US" dirty="0"/>
              <a:t>The collection and analysis of data, as well as the measurement of performance using key performance indicators, facilitate the planning and monitoring of efficiency and effectiveness—for example, demand forecasting and inventory optimization.</a:t>
            </a:r>
          </a:p>
          <a:p>
            <a:endParaRPr lang="en-US" dirty="0"/>
          </a:p>
          <a:p>
            <a:r>
              <a:rPr lang="en-US" dirty="0"/>
              <a:t>By making logistics measurable as a service through cost accounting, budgeting, and key performance indicators, operational goals can be specified and measured, and costs and performance can be presented transparently. At the strategic level, logistics controlling provides the basis for business decisions.</a:t>
            </a:r>
          </a:p>
          <a:p>
            <a:endParaRPr lang="en-US" dirty="0"/>
          </a:p>
          <a:p>
            <a:r>
              <a:rPr lang="en-US" b="0" dirty="0"/>
              <a:t>Sources:</a:t>
            </a:r>
            <a:br>
              <a:rPr lang="en-US" dirty="0"/>
            </a:br>
            <a:r>
              <a:rPr lang="en-US" dirty="0"/>
              <a:t>Koch, Susanne (2012): </a:t>
            </a:r>
            <a:r>
              <a:rPr lang="de-AT" i="1" dirty="0"/>
              <a:t>Logistik. Eine Einführung in Ökonomie und Nachhaltigkeit</a:t>
            </a:r>
            <a:r>
              <a:rPr lang="en-US" dirty="0"/>
              <a:t>; p. 215 ff.</a:t>
            </a:r>
            <a:br>
              <a:rPr lang="en-US" dirty="0"/>
            </a:br>
            <a:r>
              <a:rPr lang="en-US" dirty="0" err="1"/>
              <a:t>Wirtschaftslexikon</a:t>
            </a:r>
            <a:r>
              <a:rPr lang="en-US" dirty="0"/>
              <a:t> Gabler (2025): </a:t>
            </a:r>
            <a:r>
              <a:rPr lang="en-US" dirty="0">
                <a:hlinkClick r:id="rId3"/>
              </a:rPr>
              <a:t>https://wirtschaftslexikon.gabler.de/definition/logistik-controlling-38772</a:t>
            </a:r>
            <a:r>
              <a:rPr lang="en-US" dirty="0"/>
              <a:t>; accessed 10.04.2025</a:t>
            </a:r>
          </a:p>
          <a:p>
            <a:endParaRPr lang="de-AT" dirty="0"/>
          </a:p>
        </p:txBody>
      </p:sp>
      <p:sp>
        <p:nvSpPr>
          <p:cNvPr id="4" name="Kopfzeilenplatzhalter 3"/>
          <p:cNvSpPr>
            <a:spLocks noGrp="1"/>
          </p:cNvSpPr>
          <p:nvPr>
            <p:ph type="hdr" sz="quarter"/>
          </p:nvPr>
        </p:nvSpPr>
        <p:spPr/>
        <p:txBody>
          <a:bodyPr/>
          <a:lstStyle/>
          <a:p>
            <a:r>
              <a:rPr lang="de-AT"/>
              <a:t>Binnenschiffe als Teil der Transportkette</a:t>
            </a:r>
            <a:endParaRPr lang="de-AT" dirty="0"/>
          </a:p>
        </p:txBody>
      </p:sp>
      <p:sp>
        <p:nvSpPr>
          <p:cNvPr id="5" name="Datumsplatzhalter 4"/>
          <p:cNvSpPr>
            <a:spLocks noGrp="1"/>
          </p:cNvSpPr>
          <p:nvPr>
            <p:ph type="dt" idx="1"/>
          </p:nvPr>
        </p:nvSpPr>
        <p:spPr/>
        <p:txBody>
          <a:bodyPr/>
          <a:lstStyle/>
          <a:p>
            <a:fld id="{F60FFCB6-4A9D-4CF3-883E-F19F853414E0}" type="datetime1">
              <a:rPr lang="de-AT" smtClean="0"/>
              <a:t>12.05.2026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21</a:t>
            </a:fld>
            <a:endParaRPr lang="de-AT"/>
          </a:p>
        </p:txBody>
      </p:sp>
    </p:spTree>
    <p:extLst>
      <p:ext uri="{BB962C8B-B14F-4D97-AF65-F5344CB8AC3E}">
        <p14:creationId xmlns:p14="http://schemas.microsoft.com/office/powerpoint/2010/main" val="81595926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txBody>
          <a:bodyPr/>
          <a:lstStyle/>
          <a:p>
            <a:endParaRPr lang="en-US"/>
          </a:p>
        </p:txBody>
      </p:sp>
      <p:sp>
        <p:nvSpPr>
          <p:cNvPr id="3" name="Notizenplatzhalter 2"/>
          <p:cNvSpPr>
            <a:spLocks noGrp="1"/>
          </p:cNvSpPr>
          <p:nvPr>
            <p:ph type="body" idx="1"/>
          </p:nvPr>
        </p:nvSpPr>
        <p:spPr/>
        <p:txBody>
          <a:bodyPr/>
          <a:lstStyle/>
          <a:p>
            <a:r>
              <a:rPr lang="en-US" dirty="0"/>
              <a:t>When it comes to the transport of goods or people, there are numerous legal regulations that must be observed.</a:t>
            </a:r>
          </a:p>
          <a:p>
            <a:endParaRPr lang="en-US" dirty="0"/>
          </a:p>
          <a:p>
            <a:r>
              <a:rPr lang="en-US" dirty="0"/>
              <a:t>Private law regulations govern the relationship between companies and their customers or partners. These include, for example, forwarding law, freight law, or insurance law—covering everything related to contracts, liability, and insurance in the transport sector.</a:t>
            </a:r>
          </a:p>
          <a:p>
            <a:endParaRPr lang="en-US" dirty="0"/>
          </a:p>
          <a:p>
            <a:r>
              <a:rPr lang="en-US" dirty="0"/>
              <a:t>On the other hand, there are public law regulations. These primarily concern the protection of general interests, such as road safety or environmental regulations. Examples include trade law, the Dangerous Goods Transport Act (GGBG), the Road Traffic Regulations (</a:t>
            </a:r>
            <a:r>
              <a:rPr lang="en-US" dirty="0" err="1"/>
              <a:t>StVO</a:t>
            </a:r>
            <a:r>
              <a:rPr lang="en-US" dirty="0"/>
              <a:t>), or the Motor Vehicle Act (KFG).</a:t>
            </a:r>
          </a:p>
          <a:p>
            <a:endParaRPr lang="en-US" dirty="0"/>
          </a:p>
          <a:p>
            <a:r>
              <a:rPr lang="en-US" dirty="0"/>
              <a:t>In addition, a distinction is made between national and international regulations. National provisions include, for example, the Austrian Civil Code (ABGB) and the Commercial Code (UGB), while at the international level, frameworks such as Incoterms play an important role—especially in cross-border delivery and trade contracts.</a:t>
            </a:r>
          </a:p>
          <a:p>
            <a:endParaRPr lang="en-US" dirty="0"/>
          </a:p>
          <a:p>
            <a:r>
              <a:rPr lang="en-US" dirty="0"/>
              <a:t>Finally, there are also specific regulations that apply to particular modes of transport—meaning separate rules for road, rail, air, sea, or inland waterway transport.</a:t>
            </a:r>
          </a:p>
          <a:p>
            <a:endParaRPr lang="de-AT" dirty="0"/>
          </a:p>
        </p:txBody>
      </p:sp>
      <p:sp>
        <p:nvSpPr>
          <p:cNvPr id="4" name="Kopfzeilenplatzhalter 3"/>
          <p:cNvSpPr>
            <a:spLocks noGrp="1"/>
          </p:cNvSpPr>
          <p:nvPr>
            <p:ph type="hdr" sz="quarter"/>
          </p:nvPr>
        </p:nvSpPr>
        <p:spPr/>
        <p:txBody>
          <a:bodyPr/>
          <a:lstStyle/>
          <a:p>
            <a:r>
              <a:rPr lang="de-AT"/>
              <a:t>Binnenschiffe als Teil der Transportkette</a:t>
            </a:r>
            <a:endParaRPr lang="de-AT" dirty="0"/>
          </a:p>
        </p:txBody>
      </p:sp>
      <p:sp>
        <p:nvSpPr>
          <p:cNvPr id="5" name="Datumsplatzhalter 4"/>
          <p:cNvSpPr>
            <a:spLocks noGrp="1"/>
          </p:cNvSpPr>
          <p:nvPr>
            <p:ph type="dt" idx="1"/>
          </p:nvPr>
        </p:nvSpPr>
        <p:spPr/>
        <p:txBody>
          <a:bodyPr/>
          <a:lstStyle/>
          <a:p>
            <a:fld id="{3E309BD5-03E5-45FC-908C-CF86F44F7E36}" type="datetime1">
              <a:rPr lang="de-AT" smtClean="0"/>
              <a:t>12.05.2026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22</a:t>
            </a:fld>
            <a:endParaRPr lang="de-AT"/>
          </a:p>
        </p:txBody>
      </p:sp>
    </p:spTree>
    <p:extLst>
      <p:ext uri="{BB962C8B-B14F-4D97-AF65-F5344CB8AC3E}">
        <p14:creationId xmlns:p14="http://schemas.microsoft.com/office/powerpoint/2010/main" val="384400402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txBody>
          <a:bodyPr/>
          <a:lstStyle/>
          <a:p>
            <a:endParaRPr lang="en-US"/>
          </a:p>
        </p:txBody>
      </p:sp>
      <p:sp>
        <p:nvSpPr>
          <p:cNvPr id="3" name="Notizenplatzhalter 2"/>
          <p:cNvSpPr>
            <a:spLocks noGrp="1"/>
          </p:cNvSpPr>
          <p:nvPr>
            <p:ph type="body" idx="1"/>
          </p:nvPr>
        </p:nvSpPr>
        <p:spPr/>
        <p:txBody>
          <a:bodyPr/>
          <a:lstStyle/>
          <a:p>
            <a:r>
              <a:rPr lang="en-US" dirty="0"/>
              <a:t>Incoterms are globally recognized and standardized contract and delivery terms that enable uniform handling of commercial transactions in both international and national trade. They define the allocation of costs, risks, and responsibilities between the contracting parties.</a:t>
            </a:r>
          </a:p>
          <a:p>
            <a:endParaRPr lang="en-US" dirty="0"/>
          </a:p>
          <a:p>
            <a:r>
              <a:rPr lang="en-US" dirty="0"/>
              <a:t>The importance of Incoterms lies in the clarity they provide regarding mutual obligations, helping to prevent misunderstandings and costly disputes, and reducing the risk of legal complications for both parties. However, they do not regulate legal issues such as the conclusion of contracts, transfer of ownership, payment processing, or the legal consequences of contract breaches, which depend on the contractual terms or applicable law.</a:t>
            </a:r>
          </a:p>
          <a:p>
            <a:endParaRPr lang="en-US" b="1" dirty="0"/>
          </a:p>
          <a:p>
            <a:r>
              <a:rPr lang="en-US" b="0" dirty="0"/>
              <a:t>Sources:</a:t>
            </a:r>
            <a:br>
              <a:rPr lang="en-US" dirty="0"/>
            </a:br>
            <a:r>
              <a:rPr lang="en-US" dirty="0"/>
              <a:t>Schindler, Darius Oliver / Zimmermann, Yves Clément (2021): </a:t>
            </a:r>
            <a:r>
              <a:rPr lang="en-US" i="1" dirty="0" err="1"/>
              <a:t>Internationales</a:t>
            </a:r>
            <a:r>
              <a:rPr lang="en-US" i="1" dirty="0"/>
              <a:t> Handels- und </a:t>
            </a:r>
            <a:r>
              <a:rPr lang="en-US" i="1" dirty="0" err="1"/>
              <a:t>Logistikrecht</a:t>
            </a:r>
            <a:r>
              <a:rPr lang="en-US" dirty="0"/>
              <a:t>; pp. 63–69</a:t>
            </a:r>
            <a:br>
              <a:rPr lang="en-US" dirty="0"/>
            </a:br>
            <a:endParaRPr lang="en-US" dirty="0"/>
          </a:p>
          <a:p>
            <a:r>
              <a:rPr lang="de-AT" dirty="0"/>
              <a:t>IHK Niederrheinische Industrie und Handelskammer: </a:t>
            </a:r>
            <a:r>
              <a:rPr lang="de-AT" dirty="0" err="1"/>
              <a:t>Incoterms</a:t>
            </a:r>
            <a:r>
              <a:rPr lang="de-AT" dirty="0"/>
              <a:t> 2020;  https://www.ihk.de/niederrhein/hauptnavigation/international/import-export/lieferbedingungen-incoterms-3925010#:~:text=Die%20Bedeutung%20der%20Incoterms,-Die%20Internationale%20Handelskammer&amp;text=Januar%202020%20in%20Kraft.,aber%20auch%20nationalen%2C%20Handelsgesch%C3%A4ft%20erm%C3%B6glichen</a:t>
            </a:r>
            <a:r>
              <a:rPr lang="en-US" dirty="0"/>
              <a:t>; accessed 29.04.2025</a:t>
            </a:r>
          </a:p>
          <a:p>
            <a:endParaRPr lang="de-AT" dirty="0"/>
          </a:p>
        </p:txBody>
      </p:sp>
      <p:sp>
        <p:nvSpPr>
          <p:cNvPr id="4" name="Kopfzeilenplatzhalter 3"/>
          <p:cNvSpPr>
            <a:spLocks noGrp="1"/>
          </p:cNvSpPr>
          <p:nvPr>
            <p:ph type="hdr" sz="quarter"/>
          </p:nvPr>
        </p:nvSpPr>
        <p:spPr/>
        <p:txBody>
          <a:bodyPr/>
          <a:lstStyle/>
          <a:p>
            <a:r>
              <a:rPr lang="de-AT"/>
              <a:t>Binnenschiffe als Teil der Transportkette</a:t>
            </a:r>
            <a:endParaRPr lang="de-AT" dirty="0"/>
          </a:p>
        </p:txBody>
      </p:sp>
      <p:sp>
        <p:nvSpPr>
          <p:cNvPr id="5" name="Datumsplatzhalter 4"/>
          <p:cNvSpPr>
            <a:spLocks noGrp="1"/>
          </p:cNvSpPr>
          <p:nvPr>
            <p:ph type="dt" idx="1"/>
          </p:nvPr>
        </p:nvSpPr>
        <p:spPr/>
        <p:txBody>
          <a:bodyPr/>
          <a:lstStyle/>
          <a:p>
            <a:fld id="{6F2251BC-BD23-48B4-B5E4-5124334DC34A}" type="datetime1">
              <a:rPr lang="de-AT" smtClean="0"/>
              <a:t>12.05.2026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23</a:t>
            </a:fld>
            <a:endParaRPr lang="de-AT"/>
          </a:p>
        </p:txBody>
      </p:sp>
    </p:spTree>
    <p:extLst>
      <p:ext uri="{BB962C8B-B14F-4D97-AF65-F5344CB8AC3E}">
        <p14:creationId xmlns:p14="http://schemas.microsoft.com/office/powerpoint/2010/main" val="215102360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txBody>
          <a:bodyPr/>
          <a:lstStyle/>
          <a:p>
            <a:endParaRPr lang="en-US"/>
          </a:p>
        </p:txBody>
      </p:sp>
      <p:sp>
        <p:nvSpPr>
          <p:cNvPr id="3" name="Notizenplatzhalter 2"/>
          <p:cNvSpPr>
            <a:spLocks noGrp="1"/>
          </p:cNvSpPr>
          <p:nvPr>
            <p:ph type="body" idx="1"/>
          </p:nvPr>
        </p:nvSpPr>
        <p:spPr/>
        <p:txBody>
          <a:bodyPr/>
          <a:lstStyle/>
          <a:p>
            <a:r>
              <a:rPr lang="en-US" dirty="0"/>
              <a:t>The foundation of all logistics is what we refer to as TUL logistics: transporting, transshipping, and storing (see previous chapter).</a:t>
            </a:r>
          </a:p>
          <a:p>
            <a:endParaRPr lang="en-US" dirty="0"/>
          </a:p>
          <a:p>
            <a:r>
              <a:rPr lang="en-US" dirty="0"/>
              <a:t>The next stage, logistics management (sometimes referred to as coordination logistics), builds on the first stage and ensures within companies that goods—and especially information—can flow.</a:t>
            </a:r>
          </a:p>
          <a:p>
            <a:endParaRPr lang="en-US" dirty="0"/>
          </a:p>
          <a:p>
            <a:r>
              <a:rPr lang="en-US" dirty="0"/>
              <a:t>The final stage of development is Supply Chain Management (SCM), which considers the entire supply chain.</a:t>
            </a:r>
          </a:p>
          <a:p>
            <a:endParaRPr lang="en-US" dirty="0"/>
          </a:p>
          <a:p>
            <a:r>
              <a:rPr lang="en-US" b="0" dirty="0"/>
              <a:t>Source:</a:t>
            </a:r>
            <a:br>
              <a:rPr lang="en-US" dirty="0"/>
            </a:br>
            <a:r>
              <a:rPr lang="en-US" dirty="0" err="1"/>
              <a:t>Schönwetter</a:t>
            </a:r>
            <a:r>
              <a:rPr lang="en-US" dirty="0"/>
              <a:t>, Gerald (2023): </a:t>
            </a:r>
            <a:r>
              <a:rPr lang="de-AT" i="1" dirty="0"/>
              <a:t>Grundlagen des Logistikmanagements. Die Logistik als Kernfunktion der Realwirtschaft</a:t>
            </a:r>
            <a:r>
              <a:rPr lang="en-US" dirty="0"/>
              <a:t>; p. 2 ff</a:t>
            </a:r>
          </a:p>
          <a:p>
            <a:endParaRPr lang="en-US" dirty="0"/>
          </a:p>
          <a:p>
            <a:r>
              <a:rPr lang="en-US" b="0" dirty="0"/>
              <a:t>Image source:</a:t>
            </a:r>
            <a:br>
              <a:rPr lang="en-US" dirty="0"/>
            </a:br>
            <a:r>
              <a:rPr lang="en-US" dirty="0"/>
              <a:t>Own illustration based on and with kind permission of </a:t>
            </a:r>
            <a:r>
              <a:rPr lang="en-US" dirty="0" err="1"/>
              <a:t>Schönwetter</a:t>
            </a:r>
            <a:r>
              <a:rPr lang="en-US" dirty="0"/>
              <a:t>, Gerald (2023): </a:t>
            </a:r>
            <a:r>
              <a:rPr lang="de-AT" i="1" dirty="0"/>
              <a:t>Grundlagen des Logistikmanagements. Die Logistik als Kernfunktion der Realwirtschaft</a:t>
            </a:r>
            <a:r>
              <a:rPr lang="en-US" dirty="0"/>
              <a:t>; p. 4</a:t>
            </a:r>
          </a:p>
          <a:p>
            <a:endParaRPr lang="de-AT" dirty="0"/>
          </a:p>
        </p:txBody>
      </p:sp>
      <p:sp>
        <p:nvSpPr>
          <p:cNvPr id="4" name="Kopfzeilenplatzhalter 3"/>
          <p:cNvSpPr>
            <a:spLocks noGrp="1"/>
          </p:cNvSpPr>
          <p:nvPr>
            <p:ph type="hdr" sz="quarter"/>
          </p:nvPr>
        </p:nvSpPr>
        <p:spPr/>
        <p:txBody>
          <a:bodyPr/>
          <a:lstStyle/>
          <a:p>
            <a:r>
              <a:rPr lang="de-AT"/>
              <a:t>Binnenschiffe als Teil der Transportkette</a:t>
            </a:r>
            <a:endParaRPr lang="de-AT" dirty="0"/>
          </a:p>
        </p:txBody>
      </p:sp>
      <p:sp>
        <p:nvSpPr>
          <p:cNvPr id="5" name="Datumsplatzhalter 4"/>
          <p:cNvSpPr>
            <a:spLocks noGrp="1"/>
          </p:cNvSpPr>
          <p:nvPr>
            <p:ph type="dt" idx="1"/>
          </p:nvPr>
        </p:nvSpPr>
        <p:spPr/>
        <p:txBody>
          <a:bodyPr/>
          <a:lstStyle/>
          <a:p>
            <a:fld id="{76CE150F-FFCB-4BE1-A941-068339C10DDF}" type="datetime1">
              <a:rPr lang="de-AT" smtClean="0"/>
              <a:t>12.05.2026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25</a:t>
            </a:fld>
            <a:endParaRPr lang="de-AT"/>
          </a:p>
        </p:txBody>
      </p:sp>
    </p:spTree>
    <p:extLst>
      <p:ext uri="{BB962C8B-B14F-4D97-AF65-F5344CB8AC3E}">
        <p14:creationId xmlns:p14="http://schemas.microsoft.com/office/powerpoint/2010/main" val="87929657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txBody>
          <a:bodyPr/>
          <a:lstStyle/>
          <a:p>
            <a:endParaRPr lang="en-US"/>
          </a:p>
        </p:txBody>
      </p:sp>
      <p:sp>
        <p:nvSpPr>
          <p:cNvPr id="3" name="Notizenplatzhalter 2"/>
          <p:cNvSpPr>
            <a:spLocks noGrp="1"/>
          </p:cNvSpPr>
          <p:nvPr>
            <p:ph type="body" idx="1"/>
          </p:nvPr>
        </p:nvSpPr>
        <p:spPr/>
        <p:txBody>
          <a:bodyPr/>
          <a:lstStyle/>
          <a:p>
            <a:r>
              <a:rPr lang="en-US" dirty="0"/>
              <a:t>There are numerous definitions and descriptions of Supply Chain Management. The term dates back to 1982 and was coined by the British economist Keith Oliver.</a:t>
            </a:r>
          </a:p>
          <a:p>
            <a:endParaRPr lang="en-US" dirty="0"/>
          </a:p>
          <a:p>
            <a:r>
              <a:rPr lang="en-US" dirty="0"/>
              <a:t>Kummer et al. define SCM as follows:</a:t>
            </a:r>
            <a:br>
              <a:rPr lang="en-US" dirty="0"/>
            </a:br>
            <a:r>
              <a:rPr lang="en-US" dirty="0"/>
              <a:t>“Supply Chain Management (SCM) is a process-oriented management approach that encompasses all flows of goods (raw materials, components, semi-finished and finished products), information, financial resources, as well as the contractual and social relationships along the supply chain—from the raw material supplier to the end customer—and aims at integrating value creation processes and ultimately improving the competitive position of all parties involved in the supply chain.” (Kummer et al., 2019: p. 84)</a:t>
            </a:r>
          </a:p>
          <a:p>
            <a:endParaRPr lang="en-US" dirty="0"/>
          </a:p>
          <a:p>
            <a:r>
              <a:rPr lang="en-US" dirty="0"/>
              <a:t>Fawcett refers to the seamless integration of all companies within a supply chain. This definition additionally emphasizes the importance of people and technology, as well as the goal of satisfying the end customer:</a:t>
            </a:r>
          </a:p>
          <a:p>
            <a:r>
              <a:rPr lang="en-US" dirty="0"/>
              <a:t>“Supply Chain Management is the collaborative effort of multiple channel members to design, implement, and manage seamless value-added processes to meet the real needs of the end customer. The development and integration of people and technological resources as well as the coordinated management of materials, information, and financial flows underlie successful supply chain integration.” (Fawcett / Magnan, 2001: p. 427)</a:t>
            </a:r>
          </a:p>
          <a:p>
            <a:endParaRPr lang="en-US" dirty="0"/>
          </a:p>
          <a:p>
            <a:r>
              <a:rPr lang="en-US" b="0" dirty="0"/>
              <a:t>Sources:</a:t>
            </a:r>
            <a:br>
              <a:rPr lang="en-US" dirty="0"/>
            </a:br>
            <a:r>
              <a:rPr lang="en-US" dirty="0"/>
              <a:t>Kummer, Sebastian / Grün, Oskar / </a:t>
            </a:r>
            <a:r>
              <a:rPr lang="en-US" dirty="0" err="1"/>
              <a:t>Jammernegg</a:t>
            </a:r>
            <a:r>
              <a:rPr lang="en-US" dirty="0"/>
              <a:t>, Werner (4th edition, 2019): </a:t>
            </a:r>
            <a:r>
              <a:rPr lang="de-AT" i="1" dirty="0"/>
              <a:t>Grundzüge der Beschaffung, Produktion und Logistik</a:t>
            </a:r>
            <a:r>
              <a:rPr lang="en-US" dirty="0"/>
              <a:t>, p. 82 ff</a:t>
            </a:r>
            <a:br>
              <a:rPr lang="en-US" dirty="0"/>
            </a:br>
            <a:r>
              <a:rPr lang="en-US" dirty="0"/>
              <a:t>Fawcett, Stanley E. / Magnan, Greg (2001): </a:t>
            </a:r>
            <a:r>
              <a:rPr lang="en-US" i="1" dirty="0"/>
              <a:t>What is Supply Chain Management? Separating the Rhetoric from the Reality</a:t>
            </a:r>
            <a:r>
              <a:rPr lang="en-US" dirty="0"/>
              <a:t>, available at ResearchGate; accessed 30.04.2025</a:t>
            </a:r>
          </a:p>
          <a:p>
            <a:endParaRPr lang="de-AT" dirty="0"/>
          </a:p>
        </p:txBody>
      </p:sp>
      <p:sp>
        <p:nvSpPr>
          <p:cNvPr id="4" name="Kopfzeilenplatzhalter 3"/>
          <p:cNvSpPr>
            <a:spLocks noGrp="1"/>
          </p:cNvSpPr>
          <p:nvPr>
            <p:ph type="hdr" sz="quarter"/>
          </p:nvPr>
        </p:nvSpPr>
        <p:spPr/>
        <p:txBody>
          <a:bodyPr/>
          <a:lstStyle/>
          <a:p>
            <a:r>
              <a:rPr lang="de-AT"/>
              <a:t>Binnenschiffe als Teil der Transportkette</a:t>
            </a:r>
            <a:endParaRPr lang="de-AT" dirty="0"/>
          </a:p>
        </p:txBody>
      </p:sp>
      <p:sp>
        <p:nvSpPr>
          <p:cNvPr id="5" name="Datumsplatzhalter 4"/>
          <p:cNvSpPr>
            <a:spLocks noGrp="1"/>
          </p:cNvSpPr>
          <p:nvPr>
            <p:ph type="dt" idx="1"/>
          </p:nvPr>
        </p:nvSpPr>
        <p:spPr/>
        <p:txBody>
          <a:bodyPr/>
          <a:lstStyle/>
          <a:p>
            <a:fld id="{B1212BBA-FA9E-497B-8949-031E9512EC12}" type="datetime1">
              <a:rPr lang="de-AT" smtClean="0"/>
              <a:t>12.05.2026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26</a:t>
            </a:fld>
            <a:endParaRPr lang="de-AT"/>
          </a:p>
        </p:txBody>
      </p:sp>
    </p:spTree>
    <p:extLst>
      <p:ext uri="{BB962C8B-B14F-4D97-AF65-F5344CB8AC3E}">
        <p14:creationId xmlns:p14="http://schemas.microsoft.com/office/powerpoint/2010/main" val="343273812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txBody>
          <a:bodyPr/>
          <a:lstStyle/>
          <a:p>
            <a:endParaRPr lang="en-US"/>
          </a:p>
        </p:txBody>
      </p:sp>
      <p:sp>
        <p:nvSpPr>
          <p:cNvPr id="3" name="Notizenplatzhalter 2"/>
          <p:cNvSpPr>
            <a:spLocks noGrp="1"/>
          </p:cNvSpPr>
          <p:nvPr>
            <p:ph type="body" idx="1"/>
          </p:nvPr>
        </p:nvSpPr>
        <p:spPr/>
        <p:txBody>
          <a:bodyPr/>
          <a:lstStyle/>
          <a:p>
            <a:r>
              <a:rPr lang="en-US" dirty="0"/>
              <a:t>This graphic illustrates global supply chains and the origins of a smartphone. It clearly shows that the raw materials for production are sourced almost worldwide—with a strong focus on countries in the Global South. The subsequent processing, i.e., the manufacturing and assembly of electronic components, largely takes place in the Far East. Only then are the finished devices delivered to consumers worldwide. The coordination and management of these complex international processes is a central task of Supply Chain Management.</a:t>
            </a:r>
          </a:p>
          <a:p>
            <a:endParaRPr lang="en-US" dirty="0"/>
          </a:p>
          <a:p>
            <a:r>
              <a:rPr lang="en-US" dirty="0"/>
              <a:t>Explore global supply chains and information about the individual players at: </a:t>
            </a:r>
            <a:r>
              <a:rPr lang="en-US" dirty="0">
                <a:hlinkClick r:id="rId3"/>
              </a:rPr>
              <a:t>https://open.sourcemap.com/</a:t>
            </a:r>
            <a:endParaRPr lang="en-US" dirty="0"/>
          </a:p>
          <a:p>
            <a:endParaRPr lang="en-US" dirty="0"/>
          </a:p>
          <a:p>
            <a:r>
              <a:rPr lang="en-US" b="0" dirty="0"/>
              <a:t>Source:</a:t>
            </a:r>
            <a:br>
              <a:rPr lang="en-US" dirty="0"/>
            </a:br>
            <a:r>
              <a:rPr lang="en-US" dirty="0"/>
              <a:t>Open </a:t>
            </a:r>
            <a:r>
              <a:rPr lang="en-US" dirty="0" err="1"/>
              <a:t>Sourcemap</a:t>
            </a:r>
            <a:r>
              <a:rPr lang="en-US" dirty="0"/>
              <a:t> (2025): </a:t>
            </a:r>
            <a:r>
              <a:rPr lang="en-US" dirty="0">
                <a:hlinkClick r:id="rId4"/>
              </a:rPr>
              <a:t>https://open.sourcemap.com/maps/57bd640851c05c0a5b5a8be1</a:t>
            </a:r>
            <a:r>
              <a:rPr lang="en-US" dirty="0"/>
              <a:t>; accessed 30.04.2025</a:t>
            </a:r>
          </a:p>
          <a:p>
            <a:endParaRPr lang="de-AT" dirty="0"/>
          </a:p>
        </p:txBody>
      </p:sp>
      <p:sp>
        <p:nvSpPr>
          <p:cNvPr id="4" name="Kopfzeilenplatzhalter 3"/>
          <p:cNvSpPr>
            <a:spLocks noGrp="1"/>
          </p:cNvSpPr>
          <p:nvPr>
            <p:ph type="hdr" sz="quarter"/>
          </p:nvPr>
        </p:nvSpPr>
        <p:spPr/>
        <p:txBody>
          <a:bodyPr/>
          <a:lstStyle/>
          <a:p>
            <a:r>
              <a:rPr lang="de-AT"/>
              <a:t>Binnenschiffe als Teil der Transportkette</a:t>
            </a:r>
            <a:endParaRPr lang="de-AT" dirty="0"/>
          </a:p>
        </p:txBody>
      </p:sp>
      <p:sp>
        <p:nvSpPr>
          <p:cNvPr id="5" name="Datumsplatzhalter 4"/>
          <p:cNvSpPr>
            <a:spLocks noGrp="1"/>
          </p:cNvSpPr>
          <p:nvPr>
            <p:ph type="dt" idx="1"/>
          </p:nvPr>
        </p:nvSpPr>
        <p:spPr/>
        <p:txBody>
          <a:bodyPr/>
          <a:lstStyle/>
          <a:p>
            <a:fld id="{EE07D6DF-8C0D-4C25-96B3-8391D33F3980}" type="datetime1">
              <a:rPr lang="de-AT" smtClean="0"/>
              <a:t>12.05.2026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27</a:t>
            </a:fld>
            <a:endParaRPr lang="de-AT"/>
          </a:p>
        </p:txBody>
      </p:sp>
    </p:spTree>
    <p:extLst>
      <p:ext uri="{BB962C8B-B14F-4D97-AF65-F5344CB8AC3E}">
        <p14:creationId xmlns:p14="http://schemas.microsoft.com/office/powerpoint/2010/main" val="25613700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txBody>
          <a:bodyPr/>
          <a:lstStyle/>
          <a:p>
            <a:endParaRPr lang="en-US"/>
          </a:p>
        </p:txBody>
      </p:sp>
      <p:sp>
        <p:nvSpPr>
          <p:cNvPr id="3" name="Notizenplatzhalter 2"/>
          <p:cNvSpPr>
            <a:spLocks noGrp="1"/>
          </p:cNvSpPr>
          <p:nvPr>
            <p:ph type="body" idx="1"/>
          </p:nvPr>
        </p:nvSpPr>
        <p:spPr/>
        <p:txBody>
          <a:bodyPr/>
          <a:lstStyle/>
          <a:p>
            <a:r>
              <a:rPr lang="en-US" dirty="0"/>
              <a:t>Imagine you are working in the field of Supply Chain Management at a large electronics company that manufactures smartphones. Your task is to trace the journey of a smartphone—from raw material extraction to sale—and mark and describe the key stages on a world map.</a:t>
            </a:r>
          </a:p>
          <a:p>
            <a:br>
              <a:rPr lang="en-US" dirty="0"/>
            </a:br>
            <a:endParaRPr lang="en-US" dirty="0"/>
          </a:p>
          <a:p>
            <a:r>
              <a:rPr lang="en-US" b="1" dirty="0"/>
              <a:t>1. Research and assign the following elements to the correct country of origin:</a:t>
            </a:r>
          </a:p>
          <a:p>
            <a:r>
              <a:rPr lang="en-US" i="1" dirty="0"/>
              <a:t>(Note: Multiple countries per stage are possible)</a:t>
            </a:r>
          </a:p>
          <a:p>
            <a:endParaRPr lang="en-US" dirty="0"/>
          </a:p>
          <a:p>
            <a:r>
              <a:rPr lang="en-US" b="0" dirty="0"/>
              <a:t>Raw materials:</a:t>
            </a:r>
            <a:br>
              <a:rPr lang="en-US" dirty="0"/>
            </a:br>
            <a:r>
              <a:rPr lang="en-US" dirty="0"/>
              <a:t>Which raw materials are contained in a smartphone and where are they sourced?</a:t>
            </a:r>
            <a:br>
              <a:rPr lang="en-US" dirty="0"/>
            </a:br>
            <a:r>
              <a:rPr lang="en-US" dirty="0"/>
              <a:t>e.g. lithium (for batteries), copper, gold (for circuit boards)</a:t>
            </a:r>
          </a:p>
          <a:p>
            <a:endParaRPr lang="en-US" dirty="0"/>
          </a:p>
          <a:p>
            <a:r>
              <a:rPr lang="en-US" b="0" dirty="0"/>
              <a:t>Production and assembly:</a:t>
            </a:r>
            <a:br>
              <a:rPr lang="en-US" dirty="0"/>
            </a:br>
            <a:r>
              <a:rPr lang="en-US" dirty="0"/>
              <a:t>Electronics manufacturing (e.g. microprocessors, displays)</a:t>
            </a:r>
            <a:br>
              <a:rPr lang="en-US" dirty="0"/>
            </a:br>
            <a:r>
              <a:rPr lang="en-US" dirty="0"/>
              <a:t>Final assembly of the device</a:t>
            </a:r>
          </a:p>
          <a:p>
            <a:endParaRPr lang="en-US" dirty="0"/>
          </a:p>
          <a:p>
            <a:r>
              <a:rPr lang="en-US" b="0" dirty="0"/>
              <a:t>Sales &amp; use:</a:t>
            </a:r>
            <a:br>
              <a:rPr lang="en-US" dirty="0"/>
            </a:br>
            <a:r>
              <a:rPr lang="en-US" dirty="0"/>
              <a:t>Target markets: Where are most smartphones sold?</a:t>
            </a:r>
          </a:p>
          <a:p>
            <a:br>
              <a:rPr lang="en-US" dirty="0"/>
            </a:br>
            <a:endParaRPr lang="en-US" dirty="0"/>
          </a:p>
          <a:p>
            <a:r>
              <a:rPr lang="en-US" b="1" dirty="0"/>
              <a:t>2. Discuss in your group and answer the following questions:</a:t>
            </a:r>
          </a:p>
          <a:p>
            <a:r>
              <a:rPr lang="en-US" dirty="0"/>
              <a:t>What social or environmental challenges exist in the different stages of the supply chain? </a:t>
            </a:r>
          </a:p>
          <a:p>
            <a:r>
              <a:rPr lang="en-US" dirty="0"/>
              <a:t>Why is organizing this chain so complex? </a:t>
            </a:r>
          </a:p>
          <a:p>
            <a:r>
              <a:rPr lang="en-US" dirty="0"/>
              <a:t>What responsibility do companies have when sourcing raw materials? </a:t>
            </a:r>
          </a:p>
          <a:p>
            <a:r>
              <a:rPr lang="en-US" dirty="0"/>
              <a:t>What role does Supply Chain Management play in this context? </a:t>
            </a:r>
          </a:p>
          <a:p>
            <a:r>
              <a:rPr lang="en-US" dirty="0"/>
              <a:t>What could your company do to make its supply chain more sustainable? </a:t>
            </a:r>
          </a:p>
          <a:p>
            <a:br>
              <a:rPr lang="en-US" dirty="0"/>
            </a:br>
            <a:endParaRPr lang="en-US" dirty="0"/>
          </a:p>
          <a:p>
            <a:r>
              <a:rPr lang="en-US" b="1" dirty="0"/>
              <a:t>3. Presentation of your results:</a:t>
            </a:r>
          </a:p>
          <a:p>
            <a:r>
              <a:rPr lang="en-US" dirty="0"/>
              <a:t>Prepare a short presentation (approx. 3–5 minutes) in which you present your findings to the class.</a:t>
            </a:r>
          </a:p>
          <a:p>
            <a:r>
              <a:rPr lang="en-US" dirty="0"/>
              <a:t>Alternatively: Submit your work as a report or summarize your results in several PowerPoint slides.</a:t>
            </a:r>
          </a:p>
          <a:p>
            <a:br>
              <a:rPr lang="en-US" dirty="0"/>
            </a:br>
            <a:endParaRPr lang="en-US" dirty="0"/>
          </a:p>
          <a:p>
            <a:r>
              <a:rPr lang="en-US" b="1" dirty="0"/>
              <a:t>Learning objectives:</a:t>
            </a:r>
          </a:p>
          <a:p>
            <a:r>
              <a:rPr lang="en-US" dirty="0"/>
              <a:t>Students develop a basic understanding of global economic interconnections and their impacts. </a:t>
            </a:r>
          </a:p>
          <a:p>
            <a:r>
              <a:rPr lang="en-US" dirty="0"/>
              <a:t>They gain practical insight into the field of Supply Chain Management and learn about its key tasks and challenges. </a:t>
            </a:r>
          </a:p>
          <a:p>
            <a:r>
              <a:rPr lang="en-US" dirty="0"/>
              <a:t>Students engage with the social, environmental, and economic aspects of global supply chains. </a:t>
            </a:r>
          </a:p>
          <a:p>
            <a:r>
              <a:rPr lang="en-US" dirty="0"/>
              <a:t>They become more aware of how their own consumption behavior affects people and the environment. </a:t>
            </a:r>
          </a:p>
          <a:p>
            <a:r>
              <a:rPr lang="en-US" dirty="0"/>
              <a:t>Additionally, they develop important methodological skills, especially in research, presentation techniques, and teamwork. </a:t>
            </a:r>
          </a:p>
          <a:p>
            <a:br>
              <a:rPr lang="en-US" dirty="0"/>
            </a:br>
            <a:endParaRPr lang="en-US" dirty="0"/>
          </a:p>
          <a:p>
            <a:r>
              <a:rPr lang="en-US" b="1" dirty="0"/>
              <a:t>Duration:</a:t>
            </a:r>
          </a:p>
          <a:p>
            <a:r>
              <a:rPr lang="en-US" dirty="0"/>
              <a:t>1–2 lessons, depending on the type of presentation</a:t>
            </a:r>
          </a:p>
          <a:p>
            <a:br>
              <a:rPr lang="en-US" dirty="0"/>
            </a:br>
            <a:endParaRPr lang="en-US" dirty="0"/>
          </a:p>
          <a:p>
            <a:r>
              <a:rPr lang="en-US" b="1" dirty="0"/>
              <a:t>Tip:</a:t>
            </a:r>
          </a:p>
          <a:p>
            <a:r>
              <a:rPr lang="en-US" dirty="0"/>
              <a:t>Helpful information can be found here:</a:t>
            </a:r>
            <a:br>
              <a:rPr lang="en-US" dirty="0"/>
            </a:br>
            <a:r>
              <a:rPr lang="en-US" dirty="0">
                <a:hlinkClick r:id="rId3"/>
              </a:rPr>
              <a:t>https://www.teacheconomy.de/media/unterrichtsmaterial/iphone-produktionsprozess/interaktiv/index.html</a:t>
            </a:r>
            <a:br>
              <a:rPr lang="en-US" dirty="0"/>
            </a:br>
            <a:r>
              <a:rPr lang="en-US" dirty="0"/>
              <a:t>Video (Galileo): </a:t>
            </a:r>
            <a:r>
              <a:rPr lang="en-US" i="1" dirty="0"/>
              <a:t>The journey of a smartphone</a:t>
            </a:r>
            <a:br>
              <a:rPr lang="en-US" dirty="0"/>
            </a:br>
            <a:r>
              <a:rPr lang="en-US" dirty="0">
                <a:hlinkClick r:id="rId4"/>
              </a:rPr>
              <a:t>https://www.youtube.com/watch?v=N9vPQf_L7-k</a:t>
            </a:r>
            <a:br>
              <a:rPr lang="en-US" dirty="0"/>
            </a:br>
            <a:r>
              <a:rPr lang="en-US" dirty="0">
                <a:hlinkClick r:id="rId5"/>
              </a:rPr>
              <a:t>https://www.faz.net/aktuell/wirtschaft/infografik-wo-unsere-smartphones-herkommen-15940155.html</a:t>
            </a:r>
            <a:endParaRPr lang="en-US" dirty="0"/>
          </a:p>
          <a:p>
            <a:endParaRPr lang="de-AT" dirty="0"/>
          </a:p>
        </p:txBody>
      </p:sp>
      <p:sp>
        <p:nvSpPr>
          <p:cNvPr id="4" name="Kopfzeilenplatzhalter 3"/>
          <p:cNvSpPr>
            <a:spLocks noGrp="1"/>
          </p:cNvSpPr>
          <p:nvPr>
            <p:ph type="hdr" sz="quarter"/>
          </p:nvPr>
        </p:nvSpPr>
        <p:spPr/>
        <p:txBody>
          <a:bodyPr/>
          <a:lstStyle/>
          <a:p>
            <a:r>
              <a:rPr lang="de-AT"/>
              <a:t>Binnenschiffe als Teil der Transportkette</a:t>
            </a:r>
            <a:endParaRPr lang="de-AT" dirty="0"/>
          </a:p>
        </p:txBody>
      </p:sp>
      <p:sp>
        <p:nvSpPr>
          <p:cNvPr id="5" name="Datumsplatzhalter 4"/>
          <p:cNvSpPr>
            <a:spLocks noGrp="1"/>
          </p:cNvSpPr>
          <p:nvPr>
            <p:ph type="dt" idx="1"/>
          </p:nvPr>
        </p:nvSpPr>
        <p:spPr/>
        <p:txBody>
          <a:bodyPr/>
          <a:lstStyle/>
          <a:p>
            <a:fld id="{BCE91F37-F19D-45C2-9A6B-DC908E9B307D}" type="datetime1">
              <a:rPr lang="de-AT" smtClean="0"/>
              <a:t>12.05.2026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28</a:t>
            </a:fld>
            <a:endParaRPr lang="de-AT"/>
          </a:p>
        </p:txBody>
      </p:sp>
    </p:spTree>
    <p:extLst>
      <p:ext uri="{BB962C8B-B14F-4D97-AF65-F5344CB8AC3E}">
        <p14:creationId xmlns:p14="http://schemas.microsoft.com/office/powerpoint/2010/main" val="232036090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DD9512-75ED-B5BB-2EF4-350CB4F9C59B}"/>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B5B6EB1F-F3B5-4D0D-6AB3-4D8043589A84}"/>
              </a:ext>
            </a:extLst>
          </p:cNvPr>
          <p:cNvSpPr>
            <a:spLocks noGrp="1" noRot="1" noChangeAspect="1"/>
          </p:cNvSpPr>
          <p:nvPr>
            <p:ph type="sldImg"/>
          </p:nvPr>
        </p:nvSpPr>
        <p:spPr/>
        <p:txBody>
          <a:bodyPr/>
          <a:lstStyle/>
          <a:p>
            <a:endParaRPr lang="en-US"/>
          </a:p>
        </p:txBody>
      </p:sp>
      <p:sp>
        <p:nvSpPr>
          <p:cNvPr id="3" name="Notizenplatzhalter 2">
            <a:extLst>
              <a:ext uri="{FF2B5EF4-FFF2-40B4-BE49-F238E27FC236}">
                <a16:creationId xmlns:a16="http://schemas.microsoft.com/office/drawing/2014/main" id="{B3F57A47-DE1C-E7E7-ACC7-8448A0EEFBB1}"/>
              </a:ext>
            </a:extLst>
          </p:cNvPr>
          <p:cNvSpPr>
            <a:spLocks noGrp="1"/>
          </p:cNvSpPr>
          <p:nvPr>
            <p:ph type="body" idx="1"/>
          </p:nvPr>
        </p:nvSpPr>
        <p:spPr/>
        <p:txBody>
          <a:bodyPr/>
          <a:lstStyle/>
          <a:p>
            <a:r>
              <a:rPr lang="en-US" dirty="0" err="1"/>
              <a:t>Globalisation</a:t>
            </a:r>
            <a:r>
              <a:rPr lang="en-US" dirty="0"/>
              <a:t> can be understood as the interconnectedness of different areas. To name a few examples: the interconnection of the economy is reflected in international trade; communication is interconnected through telephone and the internet, and social media allows people all over the world to be contacted at any time; politics operates through cooperation between various organizations such as the EU and the UN.</a:t>
            </a:r>
          </a:p>
          <a:p>
            <a:br>
              <a:rPr lang="en-US" dirty="0"/>
            </a:br>
            <a:r>
              <a:rPr lang="en-US" dirty="0"/>
              <a:t>The five dimensions of </a:t>
            </a:r>
            <a:r>
              <a:rPr lang="en-US" dirty="0" err="1"/>
              <a:t>globalisation</a:t>
            </a:r>
            <a:r>
              <a:rPr lang="en-US" dirty="0"/>
              <a:t> are described as economy, environment, politics, language, and culture.</a:t>
            </a:r>
          </a:p>
          <a:p>
            <a:endParaRPr lang="en-US" dirty="0"/>
          </a:p>
          <a:p>
            <a:r>
              <a:rPr lang="en-US" dirty="0" err="1"/>
              <a:t>Globalisation</a:t>
            </a:r>
            <a:r>
              <a:rPr lang="en-US" dirty="0"/>
              <a:t> is divided into three phases of development:</a:t>
            </a:r>
          </a:p>
          <a:p>
            <a:r>
              <a:rPr lang="en-US" b="1" dirty="0"/>
              <a:t>Colonialism:</a:t>
            </a:r>
            <a:r>
              <a:rPr lang="en-US" dirty="0"/>
              <a:t> the beginning in the 15th century; European conquests opened up new trade routes and developed new sea routes.</a:t>
            </a:r>
          </a:p>
          <a:p>
            <a:r>
              <a:rPr lang="en-US" b="1" dirty="0"/>
              <a:t>Industrialization:</a:t>
            </a:r>
            <a:r>
              <a:rPr lang="en-US" dirty="0"/>
              <a:t> industrialization and related inventions such as steam engines and railways, and later cars and airplanes, led to a significant acceleration of </a:t>
            </a:r>
            <a:r>
              <a:rPr lang="en-US" dirty="0" err="1"/>
              <a:t>globalisation</a:t>
            </a:r>
            <a:r>
              <a:rPr lang="en-US" dirty="0"/>
              <a:t>. Transportation became cheaper and faster, and trade relations between countries were established.</a:t>
            </a:r>
          </a:p>
          <a:p>
            <a:r>
              <a:rPr lang="en-US" b="1" dirty="0" err="1"/>
              <a:t>Hyperglobalisation</a:t>
            </a:r>
            <a:r>
              <a:rPr lang="en-US" b="1" dirty="0"/>
              <a:t>:</a:t>
            </a:r>
            <a:r>
              <a:rPr lang="en-US" dirty="0"/>
              <a:t> this phase began at the end of the last century. Key drivers were the introduction of the internet and inventions such as computers and smartphones, enabling fast and global communication. Countries entered into trade agreements and reduced trade barriers such as tariffs.</a:t>
            </a:r>
          </a:p>
          <a:p>
            <a:endParaRPr lang="en-US" dirty="0"/>
          </a:p>
          <a:p>
            <a:r>
              <a:rPr lang="en-US" b="0" dirty="0"/>
              <a:t>Tip: </a:t>
            </a:r>
            <a:r>
              <a:rPr lang="en-US" dirty="0"/>
              <a:t>Eurostat </a:t>
            </a:r>
            <a:r>
              <a:rPr lang="en-US" dirty="0" err="1"/>
              <a:t>Globalisation</a:t>
            </a:r>
            <a:r>
              <a:rPr lang="en-US" dirty="0"/>
              <a:t> Dashboard:</a:t>
            </a:r>
            <a:br>
              <a:rPr lang="en-US" dirty="0"/>
            </a:br>
            <a:r>
              <a:rPr lang="en-US" dirty="0">
                <a:hlinkClick r:id="rId3"/>
              </a:rPr>
              <a:t>https://ec.europa.eu/eurostat/cache/dashboard/globalisation/</a:t>
            </a:r>
            <a:endParaRPr lang="en-US" dirty="0"/>
          </a:p>
          <a:p>
            <a:endParaRPr lang="en-US" dirty="0"/>
          </a:p>
          <a:p>
            <a:r>
              <a:rPr lang="en-US" b="0" dirty="0"/>
              <a:t>Sources:</a:t>
            </a:r>
            <a:br>
              <a:rPr lang="en-US" dirty="0"/>
            </a:br>
            <a:r>
              <a:rPr lang="en-US" dirty="0" err="1"/>
              <a:t>Studyflix</a:t>
            </a:r>
            <a:r>
              <a:rPr lang="en-US" dirty="0"/>
              <a:t> (2025): </a:t>
            </a:r>
            <a:r>
              <a:rPr lang="en-US" dirty="0">
                <a:hlinkClick r:id="rId4"/>
              </a:rPr>
              <a:t>https://studyflix.de/wirtschaft/globalisierung-7814</a:t>
            </a:r>
            <a:r>
              <a:rPr lang="en-US" dirty="0"/>
              <a:t>; accessed 05.05.2025</a:t>
            </a:r>
            <a:br>
              <a:rPr lang="en-US" dirty="0"/>
            </a:br>
            <a:r>
              <a:rPr lang="en-US" dirty="0" err="1"/>
              <a:t>Studyflix</a:t>
            </a:r>
            <a:r>
              <a:rPr lang="en-US" dirty="0"/>
              <a:t> (2025): </a:t>
            </a:r>
            <a:r>
              <a:rPr lang="en-US" dirty="0">
                <a:hlinkClick r:id="rId5"/>
              </a:rPr>
              <a:t>https://studyflix.de/wirtschaft/globalisierung-vor-und-nachteile-1909</a:t>
            </a:r>
            <a:r>
              <a:rPr lang="en-US" dirty="0"/>
              <a:t>; accessed 05.05.2025</a:t>
            </a:r>
          </a:p>
          <a:p>
            <a:endParaRPr lang="en-US" dirty="0"/>
          </a:p>
          <a:p>
            <a:r>
              <a:rPr lang="en-US" b="0" dirty="0"/>
              <a:t>Image source:</a:t>
            </a:r>
            <a:br>
              <a:rPr lang="en-US" b="0" dirty="0"/>
            </a:br>
            <a:r>
              <a:rPr lang="en-US" dirty="0" err="1"/>
              <a:t>Pixabay</a:t>
            </a:r>
            <a:r>
              <a:rPr lang="en-US" dirty="0"/>
              <a:t> (2025): </a:t>
            </a:r>
            <a:r>
              <a:rPr lang="en-US" dirty="0">
                <a:hlinkClick r:id="rId6"/>
              </a:rPr>
              <a:t>https://pixabay.com/photos/worldwide-global-globe-earth-world-6064090/</a:t>
            </a:r>
            <a:r>
              <a:rPr lang="en-US" dirty="0"/>
              <a:t>; accessed 05.05.2025</a:t>
            </a:r>
          </a:p>
          <a:p>
            <a:endParaRPr lang="de-AT" dirty="0"/>
          </a:p>
        </p:txBody>
      </p:sp>
      <p:sp>
        <p:nvSpPr>
          <p:cNvPr id="4" name="Kopfzeilenplatzhalter 3">
            <a:extLst>
              <a:ext uri="{FF2B5EF4-FFF2-40B4-BE49-F238E27FC236}">
                <a16:creationId xmlns:a16="http://schemas.microsoft.com/office/drawing/2014/main" id="{98C3AE68-012B-30B5-9904-9B771B1E24FE}"/>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10162788-1465-8006-FF3B-8EC8C887AD4E}"/>
              </a:ext>
            </a:extLst>
          </p:cNvPr>
          <p:cNvSpPr>
            <a:spLocks noGrp="1"/>
          </p:cNvSpPr>
          <p:nvPr>
            <p:ph type="dt" idx="1"/>
          </p:nvPr>
        </p:nvSpPr>
        <p:spPr/>
        <p:txBody>
          <a:bodyPr/>
          <a:lstStyle/>
          <a:p>
            <a:fld id="{E11B1869-E8EE-4380-B691-EB545BEF5C5B}" type="datetime1">
              <a:rPr lang="de-AT" smtClean="0"/>
              <a:t>12.05.2026</a:t>
            </a:fld>
            <a:endParaRPr lang="de-AT"/>
          </a:p>
        </p:txBody>
      </p:sp>
      <p:sp>
        <p:nvSpPr>
          <p:cNvPr id="6" name="Fußzeilenplatzhalter 5">
            <a:extLst>
              <a:ext uri="{FF2B5EF4-FFF2-40B4-BE49-F238E27FC236}">
                <a16:creationId xmlns:a16="http://schemas.microsoft.com/office/drawing/2014/main" id="{EF63DED7-489D-23E8-1D67-5C68F38CD72D}"/>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D2CE65AE-21E8-538A-0C48-496289AA20A1}"/>
              </a:ext>
            </a:extLst>
          </p:cNvPr>
          <p:cNvSpPr>
            <a:spLocks noGrp="1"/>
          </p:cNvSpPr>
          <p:nvPr>
            <p:ph type="sldNum" sz="quarter" idx="5"/>
          </p:nvPr>
        </p:nvSpPr>
        <p:spPr/>
        <p:txBody>
          <a:bodyPr/>
          <a:lstStyle/>
          <a:p>
            <a:fld id="{9B1635B3-DF70-4CFD-87CA-EB6AFDCA10EE}" type="slidenum">
              <a:rPr lang="de-AT" smtClean="0"/>
              <a:t>29</a:t>
            </a:fld>
            <a:endParaRPr lang="de-AT"/>
          </a:p>
        </p:txBody>
      </p:sp>
    </p:spTree>
    <p:extLst>
      <p:ext uri="{BB962C8B-B14F-4D97-AF65-F5344CB8AC3E}">
        <p14:creationId xmlns:p14="http://schemas.microsoft.com/office/powerpoint/2010/main" val="411564214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txBody>
          <a:bodyPr/>
          <a:lstStyle/>
          <a:p>
            <a:endParaRPr lang="en-US"/>
          </a:p>
        </p:txBody>
      </p:sp>
      <p:sp>
        <p:nvSpPr>
          <p:cNvPr id="3" name="Notizenplatzhalter 2"/>
          <p:cNvSpPr>
            <a:spLocks noGrp="1"/>
          </p:cNvSpPr>
          <p:nvPr>
            <p:ph type="body" idx="1"/>
          </p:nvPr>
        </p:nvSpPr>
        <p:spPr/>
        <p:txBody>
          <a:bodyPr/>
          <a:lstStyle/>
          <a:p>
            <a:r>
              <a:rPr lang="en-US" dirty="0"/>
              <a:t>There are many advantages and disadvantages of </a:t>
            </a:r>
            <a:r>
              <a:rPr lang="en-US" dirty="0" err="1"/>
              <a:t>globalisation</a:t>
            </a:r>
            <a:r>
              <a:rPr lang="en-US" dirty="0"/>
              <a:t>; some of them are presented and described below.</a:t>
            </a:r>
          </a:p>
          <a:p>
            <a:br>
              <a:rPr lang="en-US" dirty="0"/>
            </a:br>
            <a:endParaRPr lang="en-US" dirty="0"/>
          </a:p>
          <a:p>
            <a:r>
              <a:rPr lang="en-US" b="1" dirty="0"/>
              <a:t>Advantages:</a:t>
            </a:r>
          </a:p>
          <a:p>
            <a:endParaRPr lang="en-US" b="1" dirty="0"/>
          </a:p>
          <a:p>
            <a:r>
              <a:rPr lang="en-US" b="0" dirty="0"/>
              <a:t>Promotion of international trade:</a:t>
            </a:r>
            <a:br>
              <a:rPr lang="en-US" b="0" dirty="0"/>
            </a:br>
            <a:r>
              <a:rPr lang="en-US" dirty="0"/>
              <a:t>International trade increases as a result of </a:t>
            </a:r>
            <a:r>
              <a:rPr lang="en-US" dirty="0" err="1"/>
              <a:t>globalisation</a:t>
            </a:r>
            <a:r>
              <a:rPr lang="en-US" dirty="0"/>
              <a:t>. This means that countries can provide each other with goods and services. Through joint trade agreements and the removal of trade barriers, faster exchange of goods is also enabled.</a:t>
            </a:r>
          </a:p>
          <a:p>
            <a:endParaRPr lang="en-US" b="0" dirty="0"/>
          </a:p>
          <a:p>
            <a:r>
              <a:rPr lang="en-US" b="0" dirty="0"/>
              <a:t>Global cooperation:</a:t>
            </a:r>
            <a:br>
              <a:rPr lang="en-US" b="0" dirty="0"/>
            </a:br>
            <a:r>
              <a:rPr lang="en-US" dirty="0"/>
              <a:t>The interconnection of countries allows them to jointly address global problems such as climate change, poverty, and terrorism. States cooperate in international organizations such as the UN or the EU to tackle these challenges.</a:t>
            </a:r>
          </a:p>
          <a:p>
            <a:endParaRPr lang="en-US" b="0" dirty="0"/>
          </a:p>
          <a:p>
            <a:r>
              <a:rPr lang="en-US" b="0" dirty="0"/>
              <a:t>Creation of new jobs:</a:t>
            </a:r>
            <a:br>
              <a:rPr lang="en-US" b="0" dirty="0"/>
            </a:br>
            <a:r>
              <a:rPr lang="en-US" dirty="0" err="1"/>
              <a:t>globalisation</a:t>
            </a:r>
            <a:r>
              <a:rPr lang="en-US" dirty="0"/>
              <a:t> leads to the creation of new jobs as companies expand globally and enter new markets. This creates additional employment opportunities in many countries.</a:t>
            </a:r>
          </a:p>
          <a:p>
            <a:endParaRPr lang="en-US" b="0" dirty="0"/>
          </a:p>
          <a:p>
            <a:r>
              <a:rPr lang="en-US" b="0" dirty="0"/>
              <a:t>Greater variety of goods:</a:t>
            </a:r>
            <a:br>
              <a:rPr lang="en-US" b="0" dirty="0"/>
            </a:br>
            <a:r>
              <a:rPr lang="en-US" dirty="0"/>
              <a:t>Through </a:t>
            </a:r>
            <a:r>
              <a:rPr lang="en-US" dirty="0" err="1"/>
              <a:t>globalisation</a:t>
            </a:r>
            <a:r>
              <a:rPr lang="en-US" dirty="0"/>
              <a:t>, consumers can purchase goods that are not produced in their home country, such as electronic devices or exotic fruits. This also increases competition between companies and leads to lower prices for consumers.</a:t>
            </a:r>
          </a:p>
          <a:p>
            <a:endParaRPr lang="en-US" b="0" dirty="0"/>
          </a:p>
          <a:p>
            <a:r>
              <a:rPr lang="en-US" b="0" dirty="0"/>
              <a:t>Mobility of goods and people:</a:t>
            </a:r>
            <a:br>
              <a:rPr lang="en-US" dirty="0"/>
            </a:br>
            <a:r>
              <a:rPr lang="en-US" dirty="0" err="1"/>
              <a:t>globalisation</a:t>
            </a:r>
            <a:r>
              <a:rPr lang="en-US" dirty="0"/>
              <a:t> has made it easier and faster to transport people and goods. Faster transportation supports trade and enables people to work and live worldwide.</a:t>
            </a:r>
          </a:p>
          <a:p>
            <a:endParaRPr lang="en-US" b="0" dirty="0"/>
          </a:p>
          <a:p>
            <a:r>
              <a:rPr lang="en-US" b="0" dirty="0"/>
              <a:t>Communication opportunities:</a:t>
            </a:r>
            <a:br>
              <a:rPr lang="en-US" dirty="0"/>
            </a:br>
            <a:r>
              <a:rPr lang="en-US" dirty="0"/>
              <a:t>Through networked communication via the internet, people around the world can communicate in real time and stay connected more easily, supporting the exchange of ideas and information across long distances.</a:t>
            </a:r>
          </a:p>
          <a:p>
            <a:br>
              <a:rPr lang="en-US" dirty="0"/>
            </a:br>
            <a:endParaRPr lang="en-US" dirty="0"/>
          </a:p>
          <a:p>
            <a:r>
              <a:rPr lang="en-US" b="1" dirty="0"/>
              <a:t>Disadvantages:</a:t>
            </a:r>
          </a:p>
          <a:p>
            <a:endParaRPr lang="en-US" b="1" dirty="0"/>
          </a:p>
          <a:p>
            <a:r>
              <a:rPr lang="en-US" b="0" dirty="0"/>
              <a:t>Environmental impacts:</a:t>
            </a:r>
            <a:br>
              <a:rPr lang="en-US" b="0" dirty="0"/>
            </a:br>
            <a:r>
              <a:rPr lang="en-US" dirty="0"/>
              <a:t>Increased trade relations and the associated rise in transport of goods contribute to significant environmental pollution, climate change, and the excessive exploitation of natural resources.</a:t>
            </a:r>
          </a:p>
          <a:p>
            <a:endParaRPr lang="en-US" dirty="0"/>
          </a:p>
          <a:p>
            <a:r>
              <a:rPr lang="en-US" b="0" dirty="0"/>
              <a:t>Exploitation of labor:</a:t>
            </a:r>
            <a:br>
              <a:rPr lang="en-US" b="0" dirty="0"/>
            </a:br>
            <a:r>
              <a:rPr lang="en-US" dirty="0" err="1"/>
              <a:t>globalisation</a:t>
            </a:r>
            <a:r>
              <a:rPr lang="en-US" dirty="0"/>
              <a:t> can lead to the exploitation of workers in low-wage countries to gain competitive advantages. For workers, this often means poor working conditions and inadequate pay.</a:t>
            </a:r>
          </a:p>
          <a:p>
            <a:endParaRPr lang="en-US" dirty="0"/>
          </a:p>
          <a:p>
            <a:r>
              <a:rPr lang="en-US" b="0" dirty="0"/>
              <a:t>Unequal distribution of wealth:</a:t>
            </a:r>
            <a:br>
              <a:rPr lang="en-US" b="0" dirty="0"/>
            </a:br>
            <a:r>
              <a:rPr lang="en-US" dirty="0" err="1"/>
              <a:t>globalisation</a:t>
            </a:r>
            <a:r>
              <a:rPr lang="en-US" dirty="0"/>
              <a:t> has led to significant inequality between rich and poor. To reduce costs, industrialized countries increasingly relocate production abroad. Often, profits benefit large companies and wealthy countries, while workers in developing countries are exploited and live in poverty.</a:t>
            </a:r>
          </a:p>
          <a:p>
            <a:endParaRPr lang="en-US" b="1" dirty="0"/>
          </a:p>
          <a:p>
            <a:r>
              <a:rPr lang="en-US" b="0" dirty="0"/>
              <a:t>Intense competition:</a:t>
            </a:r>
            <a:br>
              <a:rPr lang="en-US" dirty="0"/>
            </a:br>
            <a:r>
              <a:rPr lang="en-US" dirty="0" err="1"/>
              <a:t>globalisation</a:t>
            </a:r>
            <a:r>
              <a:rPr lang="en-US" dirty="0"/>
              <a:t> leads to strong competition between companies from different countries, as they all compete for the same markets and customers. This often results in smaller companies being pushed out by larger ones that can reduce costs more effectively.</a:t>
            </a:r>
          </a:p>
          <a:p>
            <a:endParaRPr lang="en-US" b="1" dirty="0"/>
          </a:p>
          <a:p>
            <a:r>
              <a:rPr lang="en-US" b="0" dirty="0"/>
              <a:t>Relocation of companies:</a:t>
            </a:r>
            <a:br>
              <a:rPr lang="en-US" b="0" dirty="0"/>
            </a:br>
            <a:r>
              <a:rPr lang="en-US" dirty="0"/>
              <a:t>Companies move production abroad to reduce costs and produce more cheaply, which can lead to job losses in their home countries.</a:t>
            </a:r>
          </a:p>
          <a:p>
            <a:endParaRPr lang="en-US" b="1" dirty="0"/>
          </a:p>
          <a:p>
            <a:r>
              <a:rPr lang="en-US" b="0" dirty="0"/>
              <a:t>International problems and crises:</a:t>
            </a:r>
            <a:br>
              <a:rPr lang="en-US" b="0" dirty="0"/>
            </a:br>
            <a:r>
              <a:rPr lang="en-US" dirty="0"/>
              <a:t>Due to </a:t>
            </a:r>
            <a:r>
              <a:rPr lang="en-US" dirty="0" err="1"/>
              <a:t>globalisation</a:t>
            </a:r>
            <a:r>
              <a:rPr lang="en-US" dirty="0"/>
              <a:t>, problems and crises can quickly become international, as countries are closely interconnected. Economic or political issues in one country can therefore have impacts on many others.</a:t>
            </a:r>
          </a:p>
          <a:p>
            <a:br>
              <a:rPr lang="en-US" dirty="0"/>
            </a:br>
            <a:endParaRPr lang="en-US" dirty="0"/>
          </a:p>
          <a:p>
            <a:br>
              <a:rPr lang="en-US" dirty="0"/>
            </a:br>
            <a:r>
              <a:rPr lang="en-US" dirty="0" err="1"/>
              <a:t>Studyflix</a:t>
            </a:r>
            <a:r>
              <a:rPr lang="en-US" dirty="0"/>
              <a:t> (2025): </a:t>
            </a:r>
            <a:r>
              <a:rPr lang="en-US" dirty="0">
                <a:hlinkClick r:id="rId3"/>
              </a:rPr>
              <a:t>https://studyflix.de/wirtschaft/globalisierung-vor-und-nachteile-1909</a:t>
            </a:r>
            <a:r>
              <a:rPr lang="en-US" dirty="0"/>
              <a:t>; accessed 05.05.2025</a:t>
            </a:r>
          </a:p>
          <a:p>
            <a:endParaRPr lang="de-AT" dirty="0"/>
          </a:p>
        </p:txBody>
      </p:sp>
      <p:sp>
        <p:nvSpPr>
          <p:cNvPr id="4" name="Kopfzeilenplatzhalter 3"/>
          <p:cNvSpPr>
            <a:spLocks noGrp="1"/>
          </p:cNvSpPr>
          <p:nvPr>
            <p:ph type="hdr" sz="quarter"/>
          </p:nvPr>
        </p:nvSpPr>
        <p:spPr/>
        <p:txBody>
          <a:bodyPr/>
          <a:lstStyle/>
          <a:p>
            <a:r>
              <a:rPr lang="de-AT"/>
              <a:t>Binnenschiffe als Teil der Transportkette</a:t>
            </a:r>
            <a:endParaRPr lang="de-AT" dirty="0"/>
          </a:p>
        </p:txBody>
      </p:sp>
      <p:sp>
        <p:nvSpPr>
          <p:cNvPr id="5" name="Datumsplatzhalter 4"/>
          <p:cNvSpPr>
            <a:spLocks noGrp="1"/>
          </p:cNvSpPr>
          <p:nvPr>
            <p:ph type="dt" idx="1"/>
          </p:nvPr>
        </p:nvSpPr>
        <p:spPr/>
        <p:txBody>
          <a:bodyPr/>
          <a:lstStyle/>
          <a:p>
            <a:fld id="{9AA06F1F-0378-4415-881C-38606AC7031F}" type="datetime1">
              <a:rPr lang="de-AT" smtClean="0"/>
              <a:t>12.05.2026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30</a:t>
            </a:fld>
            <a:endParaRPr lang="de-AT"/>
          </a:p>
        </p:txBody>
      </p:sp>
    </p:spTree>
    <p:extLst>
      <p:ext uri="{BB962C8B-B14F-4D97-AF65-F5344CB8AC3E}">
        <p14:creationId xmlns:p14="http://schemas.microsoft.com/office/powerpoint/2010/main" val="81885304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txBody>
          <a:bodyPr/>
          <a:lstStyle/>
          <a:p>
            <a:endParaRPr lang="en-US"/>
          </a:p>
        </p:txBody>
      </p:sp>
      <p:sp>
        <p:nvSpPr>
          <p:cNvPr id="3" name="Notizenplatzhalter 2"/>
          <p:cNvSpPr>
            <a:spLocks noGrp="1"/>
          </p:cNvSpPr>
          <p:nvPr>
            <p:ph type="body" idx="1"/>
          </p:nvPr>
        </p:nvSpPr>
        <p:spPr/>
        <p:txBody>
          <a:bodyPr/>
          <a:lstStyle/>
          <a:p>
            <a:r>
              <a:rPr lang="en-US" b="0" dirty="0"/>
              <a:t>Source:</a:t>
            </a:r>
            <a:br>
              <a:rPr lang="en-US" dirty="0"/>
            </a:br>
            <a:r>
              <a:rPr lang="en-US" dirty="0" err="1"/>
              <a:t>Studyflix</a:t>
            </a:r>
            <a:r>
              <a:rPr lang="en-US" dirty="0"/>
              <a:t> (2025): </a:t>
            </a:r>
            <a:r>
              <a:rPr lang="en-US" dirty="0">
                <a:hlinkClick r:id="rId3"/>
              </a:rPr>
              <a:t>https://studyflix.de/wirtschaft/globalisierung-vor-und-nachteile-1909</a:t>
            </a:r>
            <a:r>
              <a:rPr lang="en-US" dirty="0"/>
              <a:t>; accessed 05.05.2025</a:t>
            </a:r>
          </a:p>
          <a:p>
            <a:br>
              <a:rPr lang="en-US" dirty="0"/>
            </a:br>
            <a:endParaRPr lang="en-US" dirty="0"/>
          </a:p>
          <a:p>
            <a:r>
              <a:rPr lang="en-US" b="1" dirty="0"/>
              <a:t>Questions including answers:</a:t>
            </a:r>
          </a:p>
          <a:p>
            <a:endParaRPr lang="en-US" dirty="0"/>
          </a:p>
          <a:p>
            <a:pPr marL="228600" indent="-228600">
              <a:buFont typeface="+mj-lt"/>
              <a:buAutoNum type="arabicPeriod"/>
            </a:pPr>
            <a:r>
              <a:rPr lang="en-US" b="0" dirty="0"/>
              <a:t>How is the </a:t>
            </a:r>
            <a:r>
              <a:rPr lang="en-US" b="0" dirty="0" err="1"/>
              <a:t>hyperglobalisation</a:t>
            </a:r>
            <a:r>
              <a:rPr lang="en-US" b="0" dirty="0"/>
              <a:t> phase used by companies?</a:t>
            </a:r>
            <a:br>
              <a:rPr lang="en-US" dirty="0"/>
            </a:br>
            <a:r>
              <a:rPr lang="en-US" dirty="0"/>
              <a:t>Relocation of production facilities to low-wage countries to reduce costs </a:t>
            </a:r>
          </a:p>
          <a:p>
            <a:pPr marL="228600" indent="-228600">
              <a:buFont typeface="+mj-lt"/>
              <a:buAutoNum type="arabicPeriod"/>
            </a:pPr>
            <a:endParaRPr lang="en-US" b="0" dirty="0"/>
          </a:p>
          <a:p>
            <a:pPr marL="228600" indent="-228600">
              <a:buFont typeface="+mj-lt"/>
              <a:buAutoNum type="arabicPeriod"/>
            </a:pPr>
            <a:r>
              <a:rPr lang="en-US" b="0" dirty="0"/>
              <a:t>Which economic developments of </a:t>
            </a:r>
            <a:r>
              <a:rPr lang="en-US" b="0" dirty="0" err="1"/>
              <a:t>globalisation</a:t>
            </a:r>
            <a:r>
              <a:rPr lang="en-US" b="0" dirty="0"/>
              <a:t> can be perceived as advantages and disadvantages?</a:t>
            </a:r>
            <a:br>
              <a:rPr lang="en-US" b="0" dirty="0"/>
            </a:br>
            <a:r>
              <a:rPr lang="en-US" dirty="0"/>
              <a:t>Unequal distribution of wealth: </a:t>
            </a:r>
          </a:p>
          <a:p>
            <a:pPr lvl="1"/>
            <a:r>
              <a:rPr lang="en-US" dirty="0"/>
              <a:t>Disadvantage – exploitation of poor working conditions due to weak enforcement of human rights </a:t>
            </a:r>
          </a:p>
          <a:p>
            <a:pPr lvl="1"/>
            <a:r>
              <a:rPr lang="en-US" dirty="0"/>
              <a:t>Advantage – lower prices for end consumers and job creation in economically disadvantaged regions</a:t>
            </a:r>
          </a:p>
          <a:p>
            <a:pPr lvl="1"/>
            <a:endParaRPr lang="en-US" b="0" dirty="0"/>
          </a:p>
          <a:p>
            <a:pPr marL="228600" indent="-228600">
              <a:buFont typeface="+mj-lt"/>
              <a:buAutoNum type="arabicPeriod"/>
            </a:pPr>
            <a:r>
              <a:rPr lang="en-US" b="0" dirty="0"/>
              <a:t>What negative impacts does </a:t>
            </a:r>
            <a:r>
              <a:rPr lang="en-US" b="0" dirty="0" err="1"/>
              <a:t>globalisation</a:t>
            </a:r>
            <a:r>
              <a:rPr lang="en-US" b="0" dirty="0"/>
              <a:t> have on countries?</a:t>
            </a:r>
            <a:br>
              <a:rPr lang="en-US" b="0" dirty="0"/>
            </a:br>
            <a:r>
              <a:rPr lang="en-US" dirty="0"/>
              <a:t>Due to interdependence, crises elsewhere have stronger effects on one’s own country; increasing competition to attract companies for location decisions</a:t>
            </a:r>
          </a:p>
          <a:p>
            <a:pPr marL="228600" indent="-228600">
              <a:buFont typeface="+mj-lt"/>
              <a:buAutoNum type="arabicPeriod"/>
            </a:pPr>
            <a:endParaRPr lang="en-US" b="0" dirty="0"/>
          </a:p>
          <a:p>
            <a:pPr marL="228600" indent="-228600">
              <a:buFont typeface="+mj-lt"/>
              <a:buAutoNum type="arabicPeriod"/>
            </a:pPr>
            <a:r>
              <a:rPr lang="en-US" b="0" dirty="0"/>
              <a:t>What effects does </a:t>
            </a:r>
            <a:r>
              <a:rPr lang="en-US" b="0" dirty="0" err="1"/>
              <a:t>globalisation</a:t>
            </a:r>
            <a:r>
              <a:rPr lang="en-US" b="0" dirty="0"/>
              <a:t> have on the environment?</a:t>
            </a:r>
            <a:br>
              <a:rPr lang="en-US" b="0" dirty="0"/>
            </a:br>
            <a:r>
              <a:rPr lang="en-US" dirty="0"/>
              <a:t>Increased life expectancy and living standards lead to higher consumption → greater demand for natural resources and massive greenhouse gas emissions</a:t>
            </a:r>
          </a:p>
          <a:p>
            <a:pPr marL="228600" indent="-228600">
              <a:buFont typeface="+mj-lt"/>
              <a:buAutoNum type="arabicPeriod"/>
            </a:pPr>
            <a:endParaRPr lang="en-US" b="0" dirty="0"/>
          </a:p>
          <a:p>
            <a:pPr marL="228600" indent="-228600">
              <a:buFont typeface="+mj-lt"/>
              <a:buAutoNum type="arabicPeriod"/>
            </a:pPr>
            <a:r>
              <a:rPr lang="en-US" b="0" dirty="0"/>
              <a:t>Consider what impact </a:t>
            </a:r>
            <a:r>
              <a:rPr lang="en-US" b="0" dirty="0" err="1"/>
              <a:t>globalisation</a:t>
            </a:r>
            <a:r>
              <a:rPr lang="en-US" b="0" dirty="0"/>
              <a:t> has on your home country:</a:t>
            </a:r>
            <a:br>
              <a:rPr lang="en-US" b="0" dirty="0"/>
            </a:br>
            <a:r>
              <a:rPr lang="en-US" dirty="0"/>
              <a:t>e.g., loss of traditional dialects, reduced cultural diversity (due to streaming, etc.), arrival of large companies and job creation, etc.</a:t>
            </a:r>
            <a:endParaRPr lang="de-AT" dirty="0"/>
          </a:p>
        </p:txBody>
      </p:sp>
      <p:sp>
        <p:nvSpPr>
          <p:cNvPr id="4" name="Kopfzeilenplatzhalter 3"/>
          <p:cNvSpPr>
            <a:spLocks noGrp="1"/>
          </p:cNvSpPr>
          <p:nvPr>
            <p:ph type="hdr" sz="quarter"/>
          </p:nvPr>
        </p:nvSpPr>
        <p:spPr/>
        <p:txBody>
          <a:bodyPr/>
          <a:lstStyle/>
          <a:p>
            <a:r>
              <a:rPr lang="de-AT"/>
              <a:t>Binnenschiffe als Teil der Transportkette</a:t>
            </a:r>
          </a:p>
        </p:txBody>
      </p:sp>
      <p:sp>
        <p:nvSpPr>
          <p:cNvPr id="5" name="Datumsplatzhalter 4"/>
          <p:cNvSpPr>
            <a:spLocks noGrp="1"/>
          </p:cNvSpPr>
          <p:nvPr>
            <p:ph type="dt" idx="1"/>
          </p:nvPr>
        </p:nvSpPr>
        <p:spPr/>
        <p:txBody>
          <a:bodyPr/>
          <a:lstStyle/>
          <a:p>
            <a:fld id="{CB1A9BAA-0BBC-40C8-85D4-44355F19CDE0}" type="datetime1">
              <a:rPr lang="de-AT" smtClean="0"/>
              <a:t>12.05.2026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31</a:t>
            </a:fld>
            <a:endParaRPr lang="de-AT"/>
          </a:p>
        </p:txBody>
      </p:sp>
    </p:spTree>
    <p:extLst>
      <p:ext uri="{BB962C8B-B14F-4D97-AF65-F5344CB8AC3E}">
        <p14:creationId xmlns:p14="http://schemas.microsoft.com/office/powerpoint/2010/main" val="270068327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txBody>
          <a:bodyPr/>
          <a:lstStyle/>
          <a:p>
            <a:endParaRPr lang="en-US"/>
          </a:p>
        </p:txBody>
      </p:sp>
      <p:sp>
        <p:nvSpPr>
          <p:cNvPr id="3" name="Notizenplatzhalter 2"/>
          <p:cNvSpPr>
            <a:spLocks noGrp="1"/>
          </p:cNvSpPr>
          <p:nvPr>
            <p:ph type="body" idx="1"/>
          </p:nvPr>
        </p:nvSpPr>
        <p:spPr/>
        <p:txBody>
          <a:bodyPr/>
          <a:lstStyle/>
          <a:p>
            <a:r>
              <a:rPr lang="en-US" dirty="0"/>
              <a:t>The diagram shows the 10 largest goods exporters in the world. In 2024, China remains the largest exporting country in the world. In 2024, China’s goods exports amounted to around 3.58 trillion US dollars. This puts China far ahead of the USA (2.07 trillion US dollars) and Germany (1.68 trillion US dollars).</a:t>
            </a:r>
          </a:p>
          <a:p>
            <a:endParaRPr lang="en-US" b="1" dirty="0"/>
          </a:p>
          <a:p>
            <a:r>
              <a:rPr lang="en-US" b="0" dirty="0"/>
              <a:t>Source:</a:t>
            </a:r>
            <a:br>
              <a:rPr lang="en-US" dirty="0"/>
            </a:br>
            <a:r>
              <a:rPr lang="en-US" dirty="0"/>
              <a:t>WTO (2025): </a:t>
            </a:r>
            <a:r>
              <a:rPr lang="de-AT" dirty="0"/>
              <a:t>Die 20 größten Exportländer weltweit im Jahr 2024</a:t>
            </a:r>
            <a:r>
              <a:rPr lang="en-US" dirty="0"/>
              <a:t>. In: Statista: </a:t>
            </a:r>
            <a:r>
              <a:rPr lang="en-US" dirty="0">
                <a:hlinkClick r:id="rId3"/>
              </a:rPr>
              <a:t>https://de-statista-com.fhooe.idm.oclc.org/statistik/daten/studie/37013/umfrage/ranking-der-top-20-exportlaender-weltweit/</a:t>
            </a:r>
            <a:r>
              <a:rPr lang="en-US" dirty="0"/>
              <a:t>; accessed 05.05.2025</a:t>
            </a:r>
          </a:p>
          <a:p>
            <a:endParaRPr lang="de-AT" dirty="0"/>
          </a:p>
        </p:txBody>
      </p:sp>
      <p:sp>
        <p:nvSpPr>
          <p:cNvPr id="4" name="Kopfzeilenplatzhalter 3"/>
          <p:cNvSpPr>
            <a:spLocks noGrp="1"/>
          </p:cNvSpPr>
          <p:nvPr>
            <p:ph type="hdr" sz="quarter"/>
          </p:nvPr>
        </p:nvSpPr>
        <p:spPr/>
        <p:txBody>
          <a:bodyPr/>
          <a:lstStyle/>
          <a:p>
            <a:r>
              <a:rPr lang="de-AT"/>
              <a:t>Binnenschiffe als Teil der Transportkette</a:t>
            </a:r>
          </a:p>
        </p:txBody>
      </p:sp>
      <p:sp>
        <p:nvSpPr>
          <p:cNvPr id="5" name="Datumsplatzhalter 4"/>
          <p:cNvSpPr>
            <a:spLocks noGrp="1"/>
          </p:cNvSpPr>
          <p:nvPr>
            <p:ph type="dt" idx="1"/>
          </p:nvPr>
        </p:nvSpPr>
        <p:spPr/>
        <p:txBody>
          <a:bodyPr/>
          <a:lstStyle/>
          <a:p>
            <a:fld id="{814A1BC4-9114-4AE3-A2B4-CF6B541973C8}" type="datetime1">
              <a:rPr lang="de-AT" smtClean="0"/>
              <a:t>12.05.2026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32</a:t>
            </a:fld>
            <a:endParaRPr lang="de-AT"/>
          </a:p>
        </p:txBody>
      </p:sp>
    </p:spTree>
    <p:extLst>
      <p:ext uri="{BB962C8B-B14F-4D97-AF65-F5344CB8AC3E}">
        <p14:creationId xmlns:p14="http://schemas.microsoft.com/office/powerpoint/2010/main" val="64960148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txBody>
          <a:bodyPr/>
          <a:lstStyle/>
          <a:p>
            <a:endParaRPr lang="en-US"/>
          </a:p>
        </p:txBody>
      </p:sp>
      <p:sp>
        <p:nvSpPr>
          <p:cNvPr id="3" name="Notizenplatzhalter 2"/>
          <p:cNvSpPr>
            <a:spLocks noGrp="1"/>
          </p:cNvSpPr>
          <p:nvPr>
            <p:ph type="body" idx="1"/>
          </p:nvPr>
        </p:nvSpPr>
        <p:spPr/>
        <p:txBody>
          <a:bodyPr/>
          <a:lstStyle/>
          <a:p>
            <a:r>
              <a:rPr lang="en-US" dirty="0"/>
              <a:t>Global battery production – especially for electric vehicles – is highly concentrated in a few countries and companies:</a:t>
            </a:r>
          </a:p>
          <a:p>
            <a:r>
              <a:rPr lang="en-US" b="1" dirty="0"/>
              <a:t>Lithium mining:</a:t>
            </a:r>
            <a:r>
              <a:rPr lang="en-US" dirty="0"/>
              <a:t> Only eight companies from the USA, Chile, China, and Australia control over 95% of the global lithium market.</a:t>
            </a:r>
            <a:br>
              <a:rPr lang="en-US" dirty="0"/>
            </a:br>
            <a:r>
              <a:rPr lang="en-US" b="1" dirty="0"/>
              <a:t>Battery production:</a:t>
            </a:r>
            <a:r>
              <a:rPr lang="en-US" dirty="0"/>
              <a:t> Ten manufacturers from China, South Korea, and Japan produce over 93% of all battery cells and packs worldwide.</a:t>
            </a:r>
          </a:p>
          <a:p>
            <a:endParaRPr lang="en-US" dirty="0"/>
          </a:p>
          <a:p>
            <a:r>
              <a:rPr lang="en-US" dirty="0"/>
              <a:t>This concentration makes supply chains vulnerable to political conflicts, trade restrictions, or natural disasters. Countries such as Austria or Germany are highly dependent on imports.</a:t>
            </a:r>
          </a:p>
          <a:p>
            <a:endParaRPr lang="en-US" dirty="0"/>
          </a:p>
          <a:p>
            <a:r>
              <a:rPr lang="en-US" b="0" dirty="0"/>
              <a:t>Source:</a:t>
            </a:r>
            <a:br>
              <a:rPr lang="en-US" dirty="0"/>
            </a:br>
            <a:r>
              <a:rPr lang="en-US" dirty="0" err="1"/>
              <a:t>Gerschberger</a:t>
            </a:r>
            <a:r>
              <a:rPr lang="en-US" dirty="0"/>
              <a:t>, Markus et al. (2025): </a:t>
            </a:r>
            <a:r>
              <a:rPr lang="en-US" i="1" dirty="0"/>
              <a:t>Potential Future Pathways in the Battery Supply Chain – An Upper Austrian Perspective</a:t>
            </a:r>
            <a:r>
              <a:rPr lang="en-US" dirty="0"/>
              <a:t>. ASCII Policy Brief. In</a:t>
            </a:r>
            <a:r>
              <a:rPr lang="de-AT" dirty="0"/>
              <a:t>:</a:t>
            </a:r>
            <a:r>
              <a:rPr lang="en-US" dirty="0"/>
              <a:t> </a:t>
            </a:r>
            <a:r>
              <a:rPr lang="en-US" dirty="0">
                <a:hlinkClick r:id="rId3"/>
              </a:rPr>
              <a:t>https://ascii.ac.at/wp-content/uploads/2025_Automotive-Policy-Brief_final_0612.pdf</a:t>
            </a:r>
            <a:r>
              <a:rPr lang="en-US" dirty="0"/>
              <a:t>; accessed 01.07.2025</a:t>
            </a:r>
          </a:p>
          <a:p>
            <a:endParaRPr lang="de-AT" dirty="0"/>
          </a:p>
        </p:txBody>
      </p:sp>
      <p:sp>
        <p:nvSpPr>
          <p:cNvPr id="4" name="Kopfzeilenplatzhalter 3"/>
          <p:cNvSpPr>
            <a:spLocks noGrp="1"/>
          </p:cNvSpPr>
          <p:nvPr>
            <p:ph type="hdr" sz="quarter"/>
          </p:nvPr>
        </p:nvSpPr>
        <p:spPr/>
        <p:txBody>
          <a:bodyPr/>
          <a:lstStyle/>
          <a:p>
            <a:r>
              <a:rPr lang="de-AT"/>
              <a:t>Binnenschiffe als Teil der Transportkette</a:t>
            </a:r>
            <a:endParaRPr lang="de-AT" dirty="0"/>
          </a:p>
        </p:txBody>
      </p:sp>
      <p:sp>
        <p:nvSpPr>
          <p:cNvPr id="5" name="Datumsplatzhalter 4"/>
          <p:cNvSpPr>
            <a:spLocks noGrp="1"/>
          </p:cNvSpPr>
          <p:nvPr>
            <p:ph type="dt" idx="1"/>
          </p:nvPr>
        </p:nvSpPr>
        <p:spPr/>
        <p:txBody>
          <a:bodyPr/>
          <a:lstStyle/>
          <a:p>
            <a:fld id="{E1F040B3-7707-4AE6-94AD-686B6606D793}" type="datetime1">
              <a:rPr lang="de-AT" smtClean="0"/>
              <a:t>12.05.2026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33</a:t>
            </a:fld>
            <a:endParaRPr lang="de-AT"/>
          </a:p>
        </p:txBody>
      </p:sp>
    </p:spTree>
    <p:extLst>
      <p:ext uri="{BB962C8B-B14F-4D97-AF65-F5344CB8AC3E}">
        <p14:creationId xmlns:p14="http://schemas.microsoft.com/office/powerpoint/2010/main" val="369051693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txBody>
          <a:bodyPr/>
          <a:lstStyle/>
          <a:p>
            <a:endParaRPr lang="en-US"/>
          </a:p>
        </p:txBody>
      </p:sp>
      <p:sp>
        <p:nvSpPr>
          <p:cNvPr id="3" name="Notizenplatzhalter 2"/>
          <p:cNvSpPr>
            <a:spLocks noGrp="1"/>
          </p:cNvSpPr>
          <p:nvPr>
            <p:ph type="body" idx="1"/>
          </p:nvPr>
        </p:nvSpPr>
        <p:spPr/>
        <p:txBody>
          <a:bodyPr/>
          <a:lstStyle/>
          <a:p>
            <a:r>
              <a:rPr lang="en-US" dirty="0"/>
              <a:t>The so-called </a:t>
            </a:r>
            <a:r>
              <a:rPr lang="en-US" b="1" dirty="0"/>
              <a:t>bullwhip effect</a:t>
            </a:r>
            <a:r>
              <a:rPr lang="en-US" dirty="0"/>
              <a:t>, also known as the </a:t>
            </a:r>
            <a:r>
              <a:rPr lang="en-US" b="1" dirty="0"/>
              <a:t>whiplash effect</a:t>
            </a:r>
            <a:r>
              <a:rPr lang="en-US" dirty="0"/>
              <a:t>, describes the phenomenon in which fluctuations in customer demand become increasingly amplified along a multi-stage supply chain. The original demand signal from the end customer is often delayed or misinterpreted as it moves through the chain.</a:t>
            </a:r>
          </a:p>
          <a:p>
            <a:r>
              <a:rPr lang="en-US" dirty="0"/>
              <a:t>Retailers frequently respond by ordering larger quantities than actually needed—including safety stock—from wholesalers. These wholesalers, in turn, place inflated orders with manufacturers to avoid potential shortages. Due to these safety margins and time delays, a chain reaction occurs in which actual demand is exceeded, leading to excessive inventory levels.</a:t>
            </a:r>
          </a:p>
          <a:p>
            <a:endParaRPr lang="en-US" dirty="0"/>
          </a:p>
          <a:p>
            <a:r>
              <a:rPr lang="en-US" dirty="0"/>
              <a:t>Thus, the effect builds up from stage to stage, as each party reacts to uncertain or delayed information with overestimated orders. The consequences include overloaded production, rising inventory costs, and the risk of products spoiling or becoming obsolete.</a:t>
            </a:r>
          </a:p>
          <a:p>
            <a:endParaRPr lang="en-US" dirty="0"/>
          </a:p>
          <a:p>
            <a:r>
              <a:rPr lang="en-US" dirty="0"/>
              <a:t>A clear example of the bullwhip effect occurred at the beginning of the COVID-19 pandemic: the sudden surge in demand for toilet paper quickly led to stockouts in many supermarkets. In response, manufacturers significantly increased production. A few weeks later, however, retailers’ and producers’ warehouses were overstocked with toilet paper—while actual demand had already been satisfied, as consumers had stocked up earlier.</a:t>
            </a:r>
          </a:p>
          <a:p>
            <a:endParaRPr lang="en-US" dirty="0"/>
          </a:p>
          <a:p>
            <a:r>
              <a:rPr lang="en-US" b="0" dirty="0"/>
              <a:t>Source:</a:t>
            </a:r>
            <a:br>
              <a:rPr lang="en-US" dirty="0"/>
            </a:br>
            <a:r>
              <a:rPr lang="en-US" dirty="0" err="1"/>
              <a:t>Studyflix</a:t>
            </a:r>
            <a:r>
              <a:rPr lang="en-US" dirty="0"/>
              <a:t> (2025): </a:t>
            </a:r>
            <a:r>
              <a:rPr lang="en-US" dirty="0">
                <a:hlinkClick r:id="rId3"/>
              </a:rPr>
              <a:t>https://studyflix.de/wirtschaft/bullwhip-effekt-1523</a:t>
            </a:r>
            <a:r>
              <a:rPr lang="en-US" dirty="0"/>
              <a:t>; accessed 05.05.2025</a:t>
            </a:r>
          </a:p>
          <a:p>
            <a:endParaRPr lang="en-US" dirty="0"/>
          </a:p>
          <a:p>
            <a:r>
              <a:rPr lang="en-US" b="0" dirty="0"/>
              <a:t>Image source:</a:t>
            </a:r>
            <a:br>
              <a:rPr lang="en-US" dirty="0"/>
            </a:br>
            <a:r>
              <a:rPr lang="en-US" dirty="0" err="1"/>
              <a:t>Pixabay</a:t>
            </a:r>
            <a:r>
              <a:rPr lang="en-US" dirty="0"/>
              <a:t> (2025): </a:t>
            </a:r>
            <a:r>
              <a:rPr lang="en-US" dirty="0">
                <a:hlinkClick r:id="rId4"/>
              </a:rPr>
              <a:t>https://pixabay.com/photos/toilet-paper-sold-out-4942764/</a:t>
            </a:r>
            <a:r>
              <a:rPr lang="en-US" dirty="0"/>
              <a:t>; accessed 05.05.2025</a:t>
            </a:r>
          </a:p>
        </p:txBody>
      </p:sp>
      <p:sp>
        <p:nvSpPr>
          <p:cNvPr id="4" name="Kopfzeilenplatzhalter 3"/>
          <p:cNvSpPr>
            <a:spLocks noGrp="1"/>
          </p:cNvSpPr>
          <p:nvPr>
            <p:ph type="hdr" sz="quarter"/>
          </p:nvPr>
        </p:nvSpPr>
        <p:spPr/>
        <p:txBody>
          <a:bodyPr/>
          <a:lstStyle/>
          <a:p>
            <a:r>
              <a:rPr lang="de-AT"/>
              <a:t>Binnenschiffe als Teil der Transportkette</a:t>
            </a:r>
            <a:endParaRPr lang="de-AT" dirty="0"/>
          </a:p>
        </p:txBody>
      </p:sp>
      <p:sp>
        <p:nvSpPr>
          <p:cNvPr id="5" name="Datumsplatzhalter 4"/>
          <p:cNvSpPr>
            <a:spLocks noGrp="1"/>
          </p:cNvSpPr>
          <p:nvPr>
            <p:ph type="dt" idx="1"/>
          </p:nvPr>
        </p:nvSpPr>
        <p:spPr/>
        <p:txBody>
          <a:bodyPr/>
          <a:lstStyle/>
          <a:p>
            <a:fld id="{FD78ED4B-B9BC-4507-87EA-1C94FFB7F71E}" type="datetime1">
              <a:rPr lang="de-AT" smtClean="0"/>
              <a:t>12.05.2026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34</a:t>
            </a:fld>
            <a:endParaRPr lang="de-AT"/>
          </a:p>
        </p:txBody>
      </p:sp>
    </p:spTree>
    <p:extLst>
      <p:ext uri="{BB962C8B-B14F-4D97-AF65-F5344CB8AC3E}">
        <p14:creationId xmlns:p14="http://schemas.microsoft.com/office/powerpoint/2010/main" val="328388411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569B33-4ABA-E48E-1C58-0EB4FA458FFA}"/>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D31F00BC-E3C7-B4E4-0E4A-B720B332A490}"/>
              </a:ext>
            </a:extLst>
          </p:cNvPr>
          <p:cNvSpPr>
            <a:spLocks noGrp="1" noRot="1" noChangeAspect="1"/>
          </p:cNvSpPr>
          <p:nvPr>
            <p:ph type="sldImg"/>
          </p:nvPr>
        </p:nvSpPr>
        <p:spPr/>
        <p:txBody>
          <a:bodyPr/>
          <a:lstStyle/>
          <a:p>
            <a:endParaRPr lang="en-US"/>
          </a:p>
        </p:txBody>
      </p:sp>
      <p:sp>
        <p:nvSpPr>
          <p:cNvPr id="3" name="Notizenplatzhalter 2">
            <a:extLst>
              <a:ext uri="{FF2B5EF4-FFF2-40B4-BE49-F238E27FC236}">
                <a16:creationId xmlns:a16="http://schemas.microsoft.com/office/drawing/2014/main" id="{F31D6739-F2DB-CE82-3D95-07F8540C6751}"/>
              </a:ext>
            </a:extLst>
          </p:cNvPr>
          <p:cNvSpPr>
            <a:spLocks noGrp="1"/>
          </p:cNvSpPr>
          <p:nvPr>
            <p:ph type="body" idx="1"/>
          </p:nvPr>
        </p:nvSpPr>
        <p:spPr/>
        <p:txBody>
          <a:bodyPr/>
          <a:lstStyle/>
          <a:p>
            <a:r>
              <a:rPr lang="en-US" dirty="0"/>
              <a:t>The concept of sustainability was first developed in forestry in the 18th century to prevent deforestation, although it had already been practiced regionally in the 15th century. Since the 1970s, there has been growing concern about how the economy—particularly logistics—affects the environment and exploits and pollutes natural resources.</a:t>
            </a:r>
          </a:p>
          <a:p>
            <a:endParaRPr lang="en-US" dirty="0"/>
          </a:p>
          <a:p>
            <a:r>
              <a:rPr lang="en-US" dirty="0"/>
              <a:t>The term “sustainability” was coined to describe long-term development that meets the needs of the present generation without compromising the ability of future generations to meet their own needs. According to the Brundtland Commission, the needs of the current generation should not be satisfied at the expense of future generations. Natural resources should only be used to the extent that they can regenerate.</a:t>
            </a:r>
          </a:p>
          <a:p>
            <a:endParaRPr lang="en-US" dirty="0"/>
          </a:p>
          <a:p>
            <a:r>
              <a:rPr lang="en-US" dirty="0"/>
              <a:t>Environmental problems require not only reactive protective measures but also active climate protection through a shift in thinking within industrial society. In the logistics and transport sector, the term “Green Logistics” is commonly used. It refers to the holistic transformation of logistics strategies, structures, processes, and systems to create environmentally friendly and resource-efficient logistics processes. The goal of green logistics is to achieve a balance between economic and ecological efficiency and to create sustainable corporate value.</a:t>
            </a:r>
          </a:p>
          <a:p>
            <a:endParaRPr lang="en-US" dirty="0"/>
          </a:p>
          <a:p>
            <a:r>
              <a:rPr lang="en-US" b="0" dirty="0"/>
              <a:t>Source:</a:t>
            </a:r>
            <a:br>
              <a:rPr lang="en-US" dirty="0"/>
            </a:br>
            <a:r>
              <a:rPr lang="en-US" dirty="0"/>
              <a:t>Koch, Susanne (2012): </a:t>
            </a:r>
            <a:r>
              <a:rPr lang="de-AT" i="1" dirty="0"/>
              <a:t>Logistik. Eine Einführung in Ökonomie und Nachhaltigkeit</a:t>
            </a:r>
            <a:r>
              <a:rPr lang="en-US" dirty="0"/>
              <a:t>, p. 292 ff.</a:t>
            </a:r>
          </a:p>
          <a:p>
            <a:endParaRPr lang="de-AT" dirty="0"/>
          </a:p>
        </p:txBody>
      </p:sp>
      <p:sp>
        <p:nvSpPr>
          <p:cNvPr id="4" name="Kopfzeilenplatzhalter 3">
            <a:extLst>
              <a:ext uri="{FF2B5EF4-FFF2-40B4-BE49-F238E27FC236}">
                <a16:creationId xmlns:a16="http://schemas.microsoft.com/office/drawing/2014/main" id="{502D1791-CDB5-43CD-A8F4-A257F0E2C24B}"/>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82E10F79-41FE-E30D-24C4-E5E220816508}"/>
              </a:ext>
            </a:extLst>
          </p:cNvPr>
          <p:cNvSpPr>
            <a:spLocks noGrp="1"/>
          </p:cNvSpPr>
          <p:nvPr>
            <p:ph type="dt" idx="1"/>
          </p:nvPr>
        </p:nvSpPr>
        <p:spPr/>
        <p:txBody>
          <a:bodyPr/>
          <a:lstStyle/>
          <a:p>
            <a:fld id="{6B3D298A-B727-41BB-AB3E-C3CDEE329977}" type="datetime1">
              <a:rPr lang="de-AT" smtClean="0"/>
              <a:t>12.05.2026</a:t>
            </a:fld>
            <a:endParaRPr lang="de-AT"/>
          </a:p>
        </p:txBody>
      </p:sp>
      <p:sp>
        <p:nvSpPr>
          <p:cNvPr id="6" name="Fußzeilenplatzhalter 5">
            <a:extLst>
              <a:ext uri="{FF2B5EF4-FFF2-40B4-BE49-F238E27FC236}">
                <a16:creationId xmlns:a16="http://schemas.microsoft.com/office/drawing/2014/main" id="{E4B7B3D3-5F8A-001A-AEEA-2F0097844803}"/>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0BAED8A3-C640-654E-E681-AE8EC8B6AD22}"/>
              </a:ext>
            </a:extLst>
          </p:cNvPr>
          <p:cNvSpPr>
            <a:spLocks noGrp="1"/>
          </p:cNvSpPr>
          <p:nvPr>
            <p:ph type="sldNum" sz="quarter" idx="5"/>
          </p:nvPr>
        </p:nvSpPr>
        <p:spPr/>
        <p:txBody>
          <a:bodyPr/>
          <a:lstStyle/>
          <a:p>
            <a:fld id="{9B1635B3-DF70-4CFD-87CA-EB6AFDCA10EE}" type="slidenum">
              <a:rPr lang="de-AT" smtClean="0"/>
              <a:t>36</a:t>
            </a:fld>
            <a:endParaRPr lang="de-AT"/>
          </a:p>
        </p:txBody>
      </p:sp>
    </p:spTree>
    <p:extLst>
      <p:ext uri="{BB962C8B-B14F-4D97-AF65-F5344CB8AC3E}">
        <p14:creationId xmlns:p14="http://schemas.microsoft.com/office/powerpoint/2010/main" val="459091218"/>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6E43BB-851F-BAEF-732E-116E817E9BF5}"/>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AD5BAD37-576C-EF56-6943-CF02F44E0445}"/>
              </a:ext>
            </a:extLst>
          </p:cNvPr>
          <p:cNvSpPr>
            <a:spLocks noGrp="1" noRot="1" noChangeAspect="1"/>
          </p:cNvSpPr>
          <p:nvPr>
            <p:ph type="sldImg"/>
          </p:nvPr>
        </p:nvSpPr>
        <p:spPr/>
        <p:txBody>
          <a:bodyPr/>
          <a:lstStyle/>
          <a:p>
            <a:endParaRPr lang="en-US"/>
          </a:p>
        </p:txBody>
      </p:sp>
      <p:sp>
        <p:nvSpPr>
          <p:cNvPr id="3" name="Notizenplatzhalter 2">
            <a:extLst>
              <a:ext uri="{FF2B5EF4-FFF2-40B4-BE49-F238E27FC236}">
                <a16:creationId xmlns:a16="http://schemas.microsoft.com/office/drawing/2014/main" id="{1F4C8436-31AE-515F-2916-773165A6F55C}"/>
              </a:ext>
            </a:extLst>
          </p:cNvPr>
          <p:cNvSpPr>
            <a:spLocks noGrp="1"/>
          </p:cNvSpPr>
          <p:nvPr>
            <p:ph type="body" idx="1"/>
          </p:nvPr>
        </p:nvSpPr>
        <p:spPr/>
        <p:txBody>
          <a:bodyPr/>
          <a:lstStyle/>
          <a:p>
            <a:r>
              <a:rPr lang="en-US" dirty="0"/>
              <a:t>The concept of </a:t>
            </a:r>
            <a:r>
              <a:rPr lang="en-US" b="1" dirty="0"/>
              <a:t>“green logistics”</a:t>
            </a:r>
            <a:r>
              <a:rPr lang="en-US" dirty="0"/>
              <a:t> aims to balance economic, ecological, and social objectives in the field of logistics, which also affects the transport sector. This creates tensions between these three areas, as not all goals can be pursued simultaneously. The following objectives can be assigned to each area:</a:t>
            </a:r>
          </a:p>
          <a:p>
            <a:r>
              <a:rPr lang="en-US" b="1" dirty="0"/>
              <a:t>Social objectives:</a:t>
            </a:r>
            <a:r>
              <a:rPr lang="en-US" dirty="0"/>
              <a:t> Raising awareness for sustainable transport and ensuring a good quality of life. </a:t>
            </a:r>
          </a:p>
          <a:p>
            <a:r>
              <a:rPr lang="en-US" b="1" dirty="0"/>
              <a:t>Ecological objectives:</a:t>
            </a:r>
            <a:r>
              <a:rPr lang="en-US" dirty="0"/>
              <a:t> Reducing emissions and overall resource consumption. </a:t>
            </a:r>
          </a:p>
          <a:p>
            <a:r>
              <a:rPr lang="en-US" b="1" dirty="0"/>
              <a:t>Economic objectives:</a:t>
            </a:r>
            <a:r>
              <a:rPr lang="en-US" dirty="0"/>
              <a:t> From a financial perspective, avoiding additional costs or achieving cost reductions, and minimizing inefficiencies (periods in which something or someone is not productive). </a:t>
            </a:r>
          </a:p>
          <a:p>
            <a:endParaRPr lang="en-US" dirty="0"/>
          </a:p>
          <a:p>
            <a:r>
              <a:rPr lang="en-US" dirty="0"/>
              <a:t>Of course, additional objectives can be assigned to these areas, making it even more challenging to achieve a balanced approach across all dimensions.</a:t>
            </a:r>
          </a:p>
          <a:p>
            <a:endParaRPr lang="en-US" b="1" dirty="0"/>
          </a:p>
          <a:p>
            <a:r>
              <a:rPr lang="en-US" b="0" dirty="0"/>
              <a:t>Sources:</a:t>
            </a:r>
            <a:br>
              <a:rPr lang="en-US" dirty="0"/>
            </a:br>
            <a:r>
              <a:rPr lang="en-US" dirty="0" err="1"/>
              <a:t>Pazirandeh</a:t>
            </a:r>
            <a:r>
              <a:rPr lang="en-US" dirty="0"/>
              <a:t>, Ali / Jafari, Hamid (2013): </a:t>
            </a:r>
            <a:r>
              <a:rPr lang="en-US" i="1" dirty="0"/>
              <a:t>Making sense of green logistics</a:t>
            </a:r>
            <a:r>
              <a:rPr lang="en-US" dirty="0"/>
              <a:t>; International Journal of Productivity and Performance Management, p. 889 ff.</a:t>
            </a:r>
            <a:br>
              <a:rPr lang="en-US" dirty="0"/>
            </a:br>
            <a:r>
              <a:rPr lang="en-US" dirty="0"/>
              <a:t>Saroha, Rituraj (2014): </a:t>
            </a:r>
            <a:r>
              <a:rPr lang="en-US" i="1" dirty="0"/>
              <a:t>Green logistics &amp; its significance in modern day systems</a:t>
            </a:r>
            <a:r>
              <a:rPr lang="en-US" dirty="0"/>
              <a:t>; International Review of Applied Engineering Research, p. 90</a:t>
            </a:r>
          </a:p>
          <a:p>
            <a:endParaRPr lang="de-AT" dirty="0"/>
          </a:p>
        </p:txBody>
      </p:sp>
      <p:sp>
        <p:nvSpPr>
          <p:cNvPr id="4" name="Kopfzeilenplatzhalter 3">
            <a:extLst>
              <a:ext uri="{FF2B5EF4-FFF2-40B4-BE49-F238E27FC236}">
                <a16:creationId xmlns:a16="http://schemas.microsoft.com/office/drawing/2014/main" id="{AC8A6A1A-3ED8-6FB0-C42C-58F26FD86E75}"/>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C0C26925-1BC9-F0A7-9541-F879378CBCDB}"/>
              </a:ext>
            </a:extLst>
          </p:cNvPr>
          <p:cNvSpPr>
            <a:spLocks noGrp="1"/>
          </p:cNvSpPr>
          <p:nvPr>
            <p:ph type="dt" idx="1"/>
          </p:nvPr>
        </p:nvSpPr>
        <p:spPr/>
        <p:txBody>
          <a:bodyPr/>
          <a:lstStyle/>
          <a:p>
            <a:fld id="{FB48CFB8-58A9-43BA-ACFC-F927064FC1FC}" type="datetime1">
              <a:rPr lang="de-AT" smtClean="0"/>
              <a:t>12.05.2026</a:t>
            </a:fld>
            <a:endParaRPr lang="de-AT"/>
          </a:p>
        </p:txBody>
      </p:sp>
      <p:sp>
        <p:nvSpPr>
          <p:cNvPr id="6" name="Fußzeilenplatzhalter 5">
            <a:extLst>
              <a:ext uri="{FF2B5EF4-FFF2-40B4-BE49-F238E27FC236}">
                <a16:creationId xmlns:a16="http://schemas.microsoft.com/office/drawing/2014/main" id="{4822B382-A60C-13C4-CDDD-FBD6F1818F78}"/>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40A0B5A1-F299-8CC2-D75E-450540A1E3AB}"/>
              </a:ext>
            </a:extLst>
          </p:cNvPr>
          <p:cNvSpPr>
            <a:spLocks noGrp="1"/>
          </p:cNvSpPr>
          <p:nvPr>
            <p:ph type="sldNum" sz="quarter" idx="5"/>
          </p:nvPr>
        </p:nvSpPr>
        <p:spPr/>
        <p:txBody>
          <a:bodyPr/>
          <a:lstStyle/>
          <a:p>
            <a:fld id="{9B1635B3-DF70-4CFD-87CA-EB6AFDCA10EE}" type="slidenum">
              <a:rPr lang="de-AT" smtClean="0"/>
              <a:t>37</a:t>
            </a:fld>
            <a:endParaRPr lang="de-AT"/>
          </a:p>
        </p:txBody>
      </p:sp>
    </p:spTree>
    <p:extLst>
      <p:ext uri="{BB962C8B-B14F-4D97-AF65-F5344CB8AC3E}">
        <p14:creationId xmlns:p14="http://schemas.microsoft.com/office/powerpoint/2010/main" val="4237585222"/>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CFE445-98B0-065A-7B1E-EAC523A2CC2C}"/>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0D48D512-8F0D-A9F7-295F-AD1057929DE9}"/>
              </a:ext>
            </a:extLst>
          </p:cNvPr>
          <p:cNvSpPr>
            <a:spLocks noGrp="1" noRot="1" noChangeAspect="1"/>
          </p:cNvSpPr>
          <p:nvPr>
            <p:ph type="sldImg"/>
          </p:nvPr>
        </p:nvSpPr>
        <p:spPr/>
        <p:txBody>
          <a:bodyPr/>
          <a:lstStyle/>
          <a:p>
            <a:endParaRPr lang="en-US"/>
          </a:p>
        </p:txBody>
      </p:sp>
      <p:sp>
        <p:nvSpPr>
          <p:cNvPr id="3" name="Notizenplatzhalter 2">
            <a:extLst>
              <a:ext uri="{FF2B5EF4-FFF2-40B4-BE49-F238E27FC236}">
                <a16:creationId xmlns:a16="http://schemas.microsoft.com/office/drawing/2014/main" id="{46887E8F-D4F1-E360-C027-DE3202C1EF6E}"/>
              </a:ext>
            </a:extLst>
          </p:cNvPr>
          <p:cNvSpPr>
            <a:spLocks noGrp="1"/>
          </p:cNvSpPr>
          <p:nvPr>
            <p:ph type="body" idx="1"/>
          </p:nvPr>
        </p:nvSpPr>
        <p:spPr/>
        <p:txBody>
          <a:bodyPr/>
          <a:lstStyle/>
          <a:p>
            <a:r>
              <a:rPr lang="en-US" b="1" dirty="0"/>
              <a:t>Sustainability in Balance – Economy, Ecology, Social Aspects in Tension</a:t>
            </a:r>
          </a:p>
          <a:p>
            <a:endParaRPr lang="en-US" b="1" dirty="0"/>
          </a:p>
          <a:p>
            <a:r>
              <a:rPr lang="en-US" b="1" dirty="0"/>
              <a:t>Duration:</a:t>
            </a:r>
            <a:r>
              <a:rPr lang="en-US" dirty="0"/>
              <a:t> 1 lesson (1 EH)</a:t>
            </a:r>
          </a:p>
          <a:p>
            <a:endParaRPr lang="en-US" b="1" dirty="0"/>
          </a:p>
          <a:p>
            <a:r>
              <a:rPr lang="en-US" b="1" dirty="0"/>
              <a:t>Group Discussion</a:t>
            </a:r>
          </a:p>
          <a:p>
            <a:r>
              <a:rPr lang="en-US" dirty="0"/>
              <a:t>Each group is assigned one pillar of sustainability and discusses the following questions:</a:t>
            </a:r>
          </a:p>
          <a:p>
            <a:br>
              <a:rPr lang="en-US" dirty="0"/>
            </a:br>
            <a:endParaRPr lang="en-US" dirty="0"/>
          </a:p>
          <a:p>
            <a:r>
              <a:rPr lang="en-US" b="1" dirty="0"/>
              <a:t>Group 1: Economy – Sustainability vs. Profit</a:t>
            </a:r>
          </a:p>
          <a:p>
            <a:r>
              <a:rPr lang="en-US" dirty="0"/>
              <a:t>Where do economic interests conflict with ecological or social goals?</a:t>
            </a:r>
          </a:p>
          <a:p>
            <a:r>
              <a:rPr lang="en-US" dirty="0"/>
              <a:t>Examples of companies or industries that are not sustainable</a:t>
            </a:r>
          </a:p>
          <a:p>
            <a:r>
              <a:rPr lang="en-US" dirty="0"/>
              <a:t>Are there positive examples of sustainable business practices?</a:t>
            </a:r>
          </a:p>
          <a:p>
            <a:br>
              <a:rPr lang="en-US" dirty="0"/>
            </a:br>
            <a:endParaRPr lang="en-US" dirty="0"/>
          </a:p>
          <a:p>
            <a:r>
              <a:rPr lang="en-US" b="1" dirty="0"/>
              <a:t>Group 2: Ecology – Saving the Environment, but How?</a:t>
            </a:r>
          </a:p>
          <a:p>
            <a:r>
              <a:rPr lang="en-US" dirty="0"/>
              <a:t>Why are environmental goals often not achieved?</a:t>
            </a:r>
          </a:p>
          <a:p>
            <a:r>
              <a:rPr lang="en-US" dirty="0"/>
              <a:t>What challenges exist (e.g. climate change, resource consumption, pollution, biodiversity loss)?</a:t>
            </a:r>
          </a:p>
          <a:p>
            <a:r>
              <a:rPr lang="en-US" dirty="0"/>
              <a:t>Who is responsible – governments, companies, or consumers?</a:t>
            </a:r>
          </a:p>
          <a:p>
            <a:br>
              <a:rPr lang="en-US" dirty="0"/>
            </a:br>
            <a:endParaRPr lang="en-US" dirty="0"/>
          </a:p>
          <a:p>
            <a:r>
              <a:rPr lang="en-US" b="1" dirty="0"/>
              <a:t>Group 3: Social – Sustainability for Everyone?</a:t>
            </a:r>
          </a:p>
          <a:p>
            <a:r>
              <a:rPr lang="en-US" dirty="0"/>
              <a:t>Where does our economic system create social inequality?</a:t>
            </a:r>
          </a:p>
          <a:p>
            <a:r>
              <a:rPr lang="en-US" dirty="0"/>
              <a:t>Which people or countries are most affected by unsustainable practices?</a:t>
            </a:r>
          </a:p>
          <a:p>
            <a:r>
              <a:rPr lang="en-US" dirty="0"/>
              <a:t>Why is a sustainable lifestyle difficult for many people to achieve?</a:t>
            </a:r>
          </a:p>
          <a:p>
            <a:br>
              <a:rPr lang="en-US" dirty="0"/>
            </a:br>
            <a:endParaRPr lang="en-US" dirty="0"/>
          </a:p>
          <a:p>
            <a:r>
              <a:rPr lang="en-US" b="1" dirty="0"/>
              <a:t>Class Reflection (after group work)</a:t>
            </a:r>
          </a:p>
          <a:p>
            <a:r>
              <a:rPr lang="en-US" dirty="0"/>
              <a:t>How can sustainability be better implemented in all areas?</a:t>
            </a:r>
          </a:p>
          <a:p>
            <a:r>
              <a:rPr lang="en-US" dirty="0"/>
              <a:t>What can individuals and society do?</a:t>
            </a:r>
          </a:p>
          <a:p>
            <a:r>
              <a:rPr lang="en-US" dirty="0"/>
              <a:t>Which pillar is the hardest to implement?</a:t>
            </a:r>
          </a:p>
          <a:p>
            <a:br>
              <a:rPr lang="en-US" dirty="0"/>
            </a:br>
            <a:endParaRPr lang="en-US" dirty="0"/>
          </a:p>
          <a:p>
            <a:r>
              <a:rPr lang="en-US" b="1" dirty="0"/>
              <a:t>Possible Solutions / Teacher Input</a:t>
            </a:r>
          </a:p>
          <a:p>
            <a:r>
              <a:rPr lang="en-US" b="1" dirty="0"/>
              <a:t>Economy – Sustainability vs. Profit</a:t>
            </a:r>
          </a:p>
          <a:p>
            <a:r>
              <a:rPr lang="en-US" dirty="0"/>
              <a:t>Promote sustainable business models (e.g. circular economy, eco-certifications)</a:t>
            </a:r>
          </a:p>
          <a:p>
            <a:r>
              <a:rPr lang="en-US" dirty="0"/>
              <a:t>Introduce </a:t>
            </a:r>
            <a:r>
              <a:rPr lang="en-US" b="1" dirty="0"/>
              <a:t>true cost pricing</a:t>
            </a:r>
            <a:r>
              <a:rPr lang="en-US" dirty="0"/>
              <a:t> (include environmental &amp; social costs)</a:t>
            </a:r>
          </a:p>
          <a:p>
            <a:r>
              <a:rPr lang="en-US" dirty="0"/>
              <a:t>Laws &amp; incentives for companies (tax benefits, stricter regulations)</a:t>
            </a:r>
          </a:p>
          <a:p>
            <a:r>
              <a:rPr lang="en-US" dirty="0"/>
              <a:t>Change consumer behavior (less fast fashion, more regional products)</a:t>
            </a:r>
          </a:p>
          <a:p>
            <a:r>
              <a:rPr lang="en-US" dirty="0"/>
              <a:t>Ensure fair supply chains (mandatory sustainability reporting)</a:t>
            </a:r>
          </a:p>
          <a:p>
            <a:br>
              <a:rPr lang="en-US" dirty="0"/>
            </a:br>
            <a:endParaRPr lang="en-US" dirty="0"/>
          </a:p>
          <a:p>
            <a:r>
              <a:rPr lang="en-US" b="1" dirty="0"/>
              <a:t>Ecology – Saving the Environment</a:t>
            </a:r>
          </a:p>
          <a:p>
            <a:r>
              <a:rPr lang="en-US" dirty="0"/>
              <a:t>Promote environmental awareness (education in schools &amp; companies)</a:t>
            </a:r>
          </a:p>
          <a:p>
            <a:r>
              <a:rPr lang="en-US" dirty="0"/>
              <a:t>Reduce CO₂ emissions (renewables, taxes, stricter regulations)</a:t>
            </a:r>
          </a:p>
          <a:p>
            <a:r>
              <a:rPr lang="en-US" dirty="0"/>
              <a:t>Strengthen circular economy (recycling, repairability, less waste)</a:t>
            </a:r>
          </a:p>
          <a:p>
            <a:r>
              <a:rPr lang="en-US" dirty="0"/>
              <a:t>Support green innovation (subsidies for sustainable technologies)</a:t>
            </a:r>
          </a:p>
          <a:p>
            <a:r>
              <a:rPr lang="en-US" dirty="0"/>
              <a:t>Increase global cooperation (international agreements)</a:t>
            </a:r>
          </a:p>
          <a:p>
            <a:br>
              <a:rPr lang="en-US" dirty="0"/>
            </a:br>
            <a:endParaRPr lang="en-US" dirty="0"/>
          </a:p>
          <a:p>
            <a:r>
              <a:rPr lang="en-US" b="1" dirty="0"/>
              <a:t>Social – Sustainability for All</a:t>
            </a:r>
          </a:p>
          <a:p>
            <a:r>
              <a:rPr lang="en-US" dirty="0"/>
              <a:t>Fair wages &amp; working conditions worldwide</a:t>
            </a:r>
          </a:p>
          <a:p>
            <a:r>
              <a:rPr lang="en-US" dirty="0"/>
              <a:t>Make sustainable products affordable</a:t>
            </a:r>
          </a:p>
          <a:p>
            <a:r>
              <a:rPr lang="en-US" dirty="0"/>
              <a:t>Improve access to education &amp; healthcare</a:t>
            </a:r>
          </a:p>
          <a:p>
            <a:r>
              <a:rPr lang="en-US" dirty="0"/>
              <a:t>Sustainable urban planning (public transport, affordable housing)</a:t>
            </a:r>
          </a:p>
          <a:p>
            <a:r>
              <a:rPr lang="en-US" dirty="0"/>
              <a:t>Raise awareness (campaigns for fair consumption)</a:t>
            </a:r>
          </a:p>
          <a:p>
            <a:br>
              <a:rPr lang="en-US" dirty="0"/>
            </a:br>
            <a:endParaRPr lang="en-US" dirty="0"/>
          </a:p>
          <a:p>
            <a:r>
              <a:rPr lang="en-US" b="1" dirty="0"/>
              <a:t>Additional Discussion Questions</a:t>
            </a:r>
          </a:p>
          <a:p>
            <a:r>
              <a:rPr lang="en-US" dirty="0"/>
              <a:t>What can individuals do vs. what requires policy &amp; business action?</a:t>
            </a:r>
          </a:p>
          <a:p>
            <a:r>
              <a:rPr lang="en-US" dirty="0"/>
              <a:t>Is a “green economy” realistic or are radical changes needed?</a:t>
            </a:r>
          </a:p>
          <a:p>
            <a:r>
              <a:rPr lang="en-US" dirty="0"/>
              <a:t>Should companies be liable for environmental/social damage?</a:t>
            </a:r>
          </a:p>
          <a:p>
            <a:r>
              <a:rPr lang="en-US" dirty="0"/>
              <a:t>Why is sustainability often seen as expensive or inconvenient?</a:t>
            </a:r>
          </a:p>
          <a:p>
            <a:r>
              <a:rPr lang="en-US" dirty="0"/>
              <a:t>Which countries or industries are leaders in sustainability?</a:t>
            </a:r>
          </a:p>
          <a:p>
            <a:br>
              <a:rPr lang="en-US" dirty="0"/>
            </a:br>
            <a:endParaRPr lang="en-US" dirty="0"/>
          </a:p>
          <a:p>
            <a:r>
              <a:rPr lang="en-US" b="1" dirty="0"/>
              <a:t>Learning Objectives</a:t>
            </a:r>
          </a:p>
          <a:p>
            <a:r>
              <a:rPr lang="en-US" dirty="0"/>
              <a:t>Students will:</a:t>
            </a:r>
          </a:p>
          <a:p>
            <a:r>
              <a:rPr lang="en-US" dirty="0"/>
              <a:t>Understand the three pillars of sustainability and their interdependencies</a:t>
            </a:r>
          </a:p>
          <a:p>
            <a:r>
              <a:rPr lang="en-US" dirty="0"/>
              <a:t>Critically evaluate business strategies and policies</a:t>
            </a:r>
          </a:p>
          <a:p>
            <a:r>
              <a:rPr lang="en-US" dirty="0"/>
              <a:t>Reflect on their role as consumers</a:t>
            </a:r>
          </a:p>
          <a:p>
            <a:r>
              <a:rPr lang="en-US" dirty="0"/>
              <a:t>Develop teamwork, critical thinking, and argumentation skills</a:t>
            </a:r>
          </a:p>
        </p:txBody>
      </p:sp>
      <p:sp>
        <p:nvSpPr>
          <p:cNvPr id="4" name="Kopfzeilenplatzhalter 3">
            <a:extLst>
              <a:ext uri="{FF2B5EF4-FFF2-40B4-BE49-F238E27FC236}">
                <a16:creationId xmlns:a16="http://schemas.microsoft.com/office/drawing/2014/main" id="{BB9CDBC5-9D34-4DD8-88FC-E1476724EB99}"/>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57884E46-5508-2C2F-BB20-61FEE6A80787}"/>
              </a:ext>
            </a:extLst>
          </p:cNvPr>
          <p:cNvSpPr>
            <a:spLocks noGrp="1"/>
          </p:cNvSpPr>
          <p:nvPr>
            <p:ph type="dt" idx="1"/>
          </p:nvPr>
        </p:nvSpPr>
        <p:spPr/>
        <p:txBody>
          <a:bodyPr/>
          <a:lstStyle/>
          <a:p>
            <a:fld id="{BE6F0DC5-2245-400F-BE96-7D8C44A9F7BE}" type="datetime1">
              <a:rPr lang="de-AT" smtClean="0"/>
              <a:t>12.05.2026</a:t>
            </a:fld>
            <a:endParaRPr lang="de-AT"/>
          </a:p>
        </p:txBody>
      </p:sp>
      <p:sp>
        <p:nvSpPr>
          <p:cNvPr id="6" name="Fußzeilenplatzhalter 5">
            <a:extLst>
              <a:ext uri="{FF2B5EF4-FFF2-40B4-BE49-F238E27FC236}">
                <a16:creationId xmlns:a16="http://schemas.microsoft.com/office/drawing/2014/main" id="{FB1D9A77-AB6C-0906-D2E0-0ECACADC2541}"/>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7658CF54-8E10-B94A-5323-811730E45543}"/>
              </a:ext>
            </a:extLst>
          </p:cNvPr>
          <p:cNvSpPr>
            <a:spLocks noGrp="1"/>
          </p:cNvSpPr>
          <p:nvPr>
            <p:ph type="sldNum" sz="quarter" idx="5"/>
          </p:nvPr>
        </p:nvSpPr>
        <p:spPr/>
        <p:txBody>
          <a:bodyPr/>
          <a:lstStyle/>
          <a:p>
            <a:fld id="{9B1635B3-DF70-4CFD-87CA-EB6AFDCA10EE}" type="slidenum">
              <a:rPr lang="de-AT" smtClean="0"/>
              <a:t>38</a:t>
            </a:fld>
            <a:endParaRPr lang="de-AT"/>
          </a:p>
        </p:txBody>
      </p:sp>
    </p:spTree>
    <p:extLst>
      <p:ext uri="{BB962C8B-B14F-4D97-AF65-F5344CB8AC3E}">
        <p14:creationId xmlns:p14="http://schemas.microsoft.com/office/powerpoint/2010/main" val="233640396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3A1384-5E6D-EC96-335B-316B92B12AFD}"/>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15EBF6FD-92F7-C1D3-EB28-57B4034B902E}"/>
              </a:ext>
            </a:extLst>
          </p:cNvPr>
          <p:cNvSpPr>
            <a:spLocks noGrp="1" noRot="1" noChangeAspect="1"/>
          </p:cNvSpPr>
          <p:nvPr>
            <p:ph type="sldImg"/>
          </p:nvPr>
        </p:nvSpPr>
        <p:spPr/>
        <p:txBody>
          <a:bodyPr/>
          <a:lstStyle/>
          <a:p>
            <a:endParaRPr lang="en-US"/>
          </a:p>
        </p:txBody>
      </p:sp>
      <p:sp>
        <p:nvSpPr>
          <p:cNvPr id="3" name="Notizenplatzhalter 2">
            <a:extLst>
              <a:ext uri="{FF2B5EF4-FFF2-40B4-BE49-F238E27FC236}">
                <a16:creationId xmlns:a16="http://schemas.microsoft.com/office/drawing/2014/main" id="{197F9408-397F-6B13-821C-B223EA3C821F}"/>
              </a:ext>
            </a:extLst>
          </p:cNvPr>
          <p:cNvSpPr>
            <a:spLocks noGrp="1"/>
          </p:cNvSpPr>
          <p:nvPr>
            <p:ph type="body" idx="1"/>
          </p:nvPr>
        </p:nvSpPr>
        <p:spPr/>
        <p:txBody>
          <a:bodyPr/>
          <a:lstStyle/>
          <a:p>
            <a:r>
              <a:rPr lang="en-US" dirty="0"/>
              <a:t>The continuous increase in freight transport, especially road freight (trucks), has significant impacts on the environment and climate.</a:t>
            </a:r>
          </a:p>
          <a:p>
            <a:br>
              <a:rPr lang="en-US" dirty="0"/>
            </a:br>
            <a:r>
              <a:rPr lang="en-US" dirty="0"/>
              <a:t>Forecasts predict an almost doubling of freight transport by 2050 (compared to 2019). (ITF 2023: p. 67)</a:t>
            </a:r>
          </a:p>
          <a:p>
            <a:endParaRPr lang="en-US" dirty="0"/>
          </a:p>
          <a:p>
            <a:r>
              <a:rPr lang="en-US" b="0" dirty="0"/>
              <a:t>Image source:</a:t>
            </a:r>
            <a:br>
              <a:rPr lang="en-US" dirty="0"/>
            </a:br>
            <a:r>
              <a:rPr lang="en-US" dirty="0"/>
              <a:t>Smart Freight Centre (2024): GLEC Framework v3.1 edition, revised and updated. In: </a:t>
            </a:r>
            <a:r>
              <a:rPr lang="en-US" dirty="0">
                <a:hlinkClick r:id="rId3"/>
              </a:rPr>
              <a:t>https://https://www.smartfreightcentre.org/en/our-programs/emissions-accounting/global-logistics-emissions-council/calculate-report-glec-framework/</a:t>
            </a:r>
            <a:r>
              <a:rPr lang="en-US" dirty="0"/>
              <a:t>, p. 8</a:t>
            </a:r>
            <a:br>
              <a:rPr lang="en-US" dirty="0"/>
            </a:br>
            <a:r>
              <a:rPr lang="en-US" dirty="0"/>
              <a:t>Based on: ITF (2023): ITF Transport Outlook 2023, OECD Publishing, Paris; on </a:t>
            </a:r>
            <a:r>
              <a:rPr lang="en-US" dirty="0">
                <a:hlinkClick r:id="rId4"/>
              </a:rPr>
              <a:t>https://doi.org/10.1787/b6cc9ad5-en </a:t>
            </a:r>
            <a:r>
              <a:rPr lang="en-US" dirty="0"/>
              <a:t>; accessed 25.09.2024</a:t>
            </a:r>
          </a:p>
          <a:p>
            <a:endParaRPr lang="en-US" b="1" dirty="0"/>
          </a:p>
          <a:p>
            <a:r>
              <a:rPr lang="en-US" b="0" dirty="0"/>
              <a:t>Source:</a:t>
            </a:r>
            <a:br>
              <a:rPr lang="en-US" dirty="0"/>
            </a:br>
            <a:r>
              <a:rPr lang="en-US" dirty="0"/>
              <a:t>ITF (2023): ITF Transport Outlook 2023, OECD Publishing, Paris; on </a:t>
            </a:r>
            <a:r>
              <a:rPr lang="en-US" dirty="0">
                <a:hlinkClick r:id="rId4"/>
              </a:rPr>
              <a:t>https://doi.org/10.1787/b6cc9ad5-en </a:t>
            </a:r>
            <a:r>
              <a:rPr lang="en-US" dirty="0"/>
              <a:t>; accessed 06.03.2025</a:t>
            </a:r>
          </a:p>
          <a:p>
            <a:endParaRPr lang="de-AT" dirty="0"/>
          </a:p>
        </p:txBody>
      </p:sp>
      <p:sp>
        <p:nvSpPr>
          <p:cNvPr id="4" name="Kopfzeilenplatzhalter 3">
            <a:extLst>
              <a:ext uri="{FF2B5EF4-FFF2-40B4-BE49-F238E27FC236}">
                <a16:creationId xmlns:a16="http://schemas.microsoft.com/office/drawing/2014/main" id="{7DD1E784-20C4-48FC-8919-80B7BD1C511B}"/>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EE01A30D-2B4E-D2A2-1E49-0D31D276A833}"/>
              </a:ext>
            </a:extLst>
          </p:cNvPr>
          <p:cNvSpPr>
            <a:spLocks noGrp="1"/>
          </p:cNvSpPr>
          <p:nvPr>
            <p:ph type="dt" idx="1"/>
          </p:nvPr>
        </p:nvSpPr>
        <p:spPr/>
        <p:txBody>
          <a:bodyPr/>
          <a:lstStyle/>
          <a:p>
            <a:fld id="{D17D7048-904F-40AD-ACD8-919FD1AD6FAB}" type="datetime1">
              <a:rPr lang="de-AT" smtClean="0"/>
              <a:t>12.05.2026</a:t>
            </a:fld>
            <a:endParaRPr lang="de-AT"/>
          </a:p>
        </p:txBody>
      </p:sp>
      <p:sp>
        <p:nvSpPr>
          <p:cNvPr id="6" name="Fußzeilenplatzhalter 5">
            <a:extLst>
              <a:ext uri="{FF2B5EF4-FFF2-40B4-BE49-F238E27FC236}">
                <a16:creationId xmlns:a16="http://schemas.microsoft.com/office/drawing/2014/main" id="{DEFED999-F57F-0B28-7198-799877B1C50A}"/>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31665503-66D6-DB7C-B489-E8592E89C51C}"/>
              </a:ext>
            </a:extLst>
          </p:cNvPr>
          <p:cNvSpPr>
            <a:spLocks noGrp="1"/>
          </p:cNvSpPr>
          <p:nvPr>
            <p:ph type="sldNum" sz="quarter" idx="5"/>
          </p:nvPr>
        </p:nvSpPr>
        <p:spPr/>
        <p:txBody>
          <a:bodyPr/>
          <a:lstStyle/>
          <a:p>
            <a:fld id="{9B1635B3-DF70-4CFD-87CA-EB6AFDCA10EE}" type="slidenum">
              <a:rPr lang="de-AT" smtClean="0"/>
              <a:t>39</a:t>
            </a:fld>
            <a:endParaRPr lang="de-AT"/>
          </a:p>
        </p:txBody>
      </p:sp>
    </p:spTree>
    <p:extLst>
      <p:ext uri="{BB962C8B-B14F-4D97-AF65-F5344CB8AC3E}">
        <p14:creationId xmlns:p14="http://schemas.microsoft.com/office/powerpoint/2010/main" val="2658685783"/>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CC697E-E3CC-11D2-DB91-B074E70F9FA5}"/>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7D02D9F0-F494-E593-83F4-C3C0743FD643}"/>
              </a:ext>
            </a:extLst>
          </p:cNvPr>
          <p:cNvSpPr>
            <a:spLocks noGrp="1" noRot="1" noChangeAspect="1"/>
          </p:cNvSpPr>
          <p:nvPr>
            <p:ph type="sldImg"/>
          </p:nvPr>
        </p:nvSpPr>
        <p:spPr/>
        <p:txBody>
          <a:bodyPr/>
          <a:lstStyle/>
          <a:p>
            <a:endParaRPr lang="en-US"/>
          </a:p>
        </p:txBody>
      </p:sp>
      <p:sp>
        <p:nvSpPr>
          <p:cNvPr id="3" name="Notizenplatzhalter 2">
            <a:extLst>
              <a:ext uri="{FF2B5EF4-FFF2-40B4-BE49-F238E27FC236}">
                <a16:creationId xmlns:a16="http://schemas.microsoft.com/office/drawing/2014/main" id="{1A2E3976-AD93-8405-5679-61A853C77DE3}"/>
              </a:ext>
            </a:extLst>
          </p:cNvPr>
          <p:cNvSpPr>
            <a:spLocks noGrp="1"/>
          </p:cNvSpPr>
          <p:nvPr>
            <p:ph type="body" idx="1"/>
          </p:nvPr>
        </p:nvSpPr>
        <p:spPr/>
        <p:txBody>
          <a:bodyPr/>
          <a:lstStyle/>
          <a:p>
            <a:r>
              <a:rPr lang="en-US" dirty="0"/>
              <a:t>The transport sector, at around 28%, is the second-largest contributor to greenhouse gas emissions after the energy and industry sector. It is the only sector that has significantly increased its emissions since 1990.</a:t>
            </a:r>
          </a:p>
          <a:p>
            <a:endParaRPr lang="en-US" dirty="0"/>
          </a:p>
          <a:p>
            <a:r>
              <a:rPr lang="en-US" dirty="0"/>
              <a:t>“Since 1990, the transport sector (including domestic aviation) has recorded the highest increase in emissions of all sectors in the period 1990–2022, with a rise of 49.6%, mainly caused by the increase in road traffic activity.” (</a:t>
            </a:r>
            <a:r>
              <a:rPr lang="en-US" dirty="0" err="1"/>
              <a:t>Umweltbundesamt</a:t>
            </a:r>
            <a:r>
              <a:rPr lang="en-US" dirty="0"/>
              <a:t> 2024: p. 138)</a:t>
            </a:r>
          </a:p>
          <a:p>
            <a:endParaRPr lang="en-US" dirty="0"/>
          </a:p>
          <a:p>
            <a:r>
              <a:rPr lang="en-US" dirty="0"/>
              <a:t>Road transport is responsible for around 99% of emissions in the transport sector.</a:t>
            </a:r>
          </a:p>
          <a:p>
            <a:endParaRPr lang="en-US" dirty="0"/>
          </a:p>
          <a:p>
            <a:r>
              <a:rPr lang="en-US" b="0" dirty="0"/>
              <a:t>Source:</a:t>
            </a:r>
            <a:br>
              <a:rPr lang="en-US" dirty="0"/>
            </a:br>
            <a:r>
              <a:rPr lang="en-US" dirty="0" err="1"/>
              <a:t>Umweltbundesamt</a:t>
            </a:r>
            <a:r>
              <a:rPr lang="en-US" dirty="0"/>
              <a:t> (2024): </a:t>
            </a:r>
            <a:r>
              <a:rPr lang="en-US" dirty="0" err="1"/>
              <a:t>Klimaschutzbericht</a:t>
            </a:r>
            <a:r>
              <a:rPr lang="en-US" dirty="0"/>
              <a:t> 2024. Available at: </a:t>
            </a:r>
            <a:r>
              <a:rPr lang="en-US" dirty="0">
                <a:hlinkClick r:id="rId3"/>
              </a:rPr>
              <a:t>https://www.umweltbundesamt.at/fileadmin/site/publikationen/rep0913.pdf</a:t>
            </a:r>
            <a:r>
              <a:rPr lang="en-US" dirty="0"/>
              <a:t>; accessed 14.01.2025</a:t>
            </a:r>
          </a:p>
          <a:p>
            <a:endParaRPr lang="de-AT" dirty="0"/>
          </a:p>
        </p:txBody>
      </p:sp>
      <p:sp>
        <p:nvSpPr>
          <p:cNvPr id="4" name="Kopfzeilenplatzhalter 3">
            <a:extLst>
              <a:ext uri="{FF2B5EF4-FFF2-40B4-BE49-F238E27FC236}">
                <a16:creationId xmlns:a16="http://schemas.microsoft.com/office/drawing/2014/main" id="{90D7F140-0422-307A-3F17-3DE14A9C9E8A}"/>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3C2E848F-E4E4-48EB-DFC9-42200E7E55F0}"/>
              </a:ext>
            </a:extLst>
          </p:cNvPr>
          <p:cNvSpPr>
            <a:spLocks noGrp="1"/>
          </p:cNvSpPr>
          <p:nvPr>
            <p:ph type="dt" idx="1"/>
          </p:nvPr>
        </p:nvSpPr>
        <p:spPr/>
        <p:txBody>
          <a:bodyPr/>
          <a:lstStyle/>
          <a:p>
            <a:fld id="{70B39B3C-D9D3-43D2-B829-05A684996E45}" type="datetime1">
              <a:rPr lang="de-AT" smtClean="0"/>
              <a:t>12.05.2026</a:t>
            </a:fld>
            <a:endParaRPr lang="de-AT"/>
          </a:p>
        </p:txBody>
      </p:sp>
      <p:sp>
        <p:nvSpPr>
          <p:cNvPr id="6" name="Fußzeilenplatzhalter 5">
            <a:extLst>
              <a:ext uri="{FF2B5EF4-FFF2-40B4-BE49-F238E27FC236}">
                <a16:creationId xmlns:a16="http://schemas.microsoft.com/office/drawing/2014/main" id="{B256DBF3-F977-3277-6AB3-9087250CDCD7}"/>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DCD882C2-B651-BF76-8451-56FAFBEC6EFC}"/>
              </a:ext>
            </a:extLst>
          </p:cNvPr>
          <p:cNvSpPr>
            <a:spLocks noGrp="1"/>
          </p:cNvSpPr>
          <p:nvPr>
            <p:ph type="sldNum" sz="quarter" idx="5"/>
          </p:nvPr>
        </p:nvSpPr>
        <p:spPr/>
        <p:txBody>
          <a:bodyPr/>
          <a:lstStyle/>
          <a:p>
            <a:fld id="{9B1635B3-DF70-4CFD-87CA-EB6AFDCA10EE}" type="slidenum">
              <a:rPr lang="de-AT" smtClean="0"/>
              <a:t>40</a:t>
            </a:fld>
            <a:endParaRPr lang="de-AT"/>
          </a:p>
        </p:txBody>
      </p:sp>
    </p:spTree>
    <p:extLst>
      <p:ext uri="{BB962C8B-B14F-4D97-AF65-F5344CB8AC3E}">
        <p14:creationId xmlns:p14="http://schemas.microsoft.com/office/powerpoint/2010/main" val="35425547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664E67-3FDE-157B-1B25-798E68946F0E}"/>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31C7C48D-7864-7D5E-7FDD-BAE61016544D}"/>
              </a:ext>
            </a:extLst>
          </p:cNvPr>
          <p:cNvSpPr>
            <a:spLocks noGrp="1" noRot="1" noChangeAspect="1"/>
          </p:cNvSpPr>
          <p:nvPr>
            <p:ph type="sldImg"/>
          </p:nvPr>
        </p:nvSpPr>
        <p:spPr/>
        <p:txBody>
          <a:bodyPr/>
          <a:lstStyle/>
          <a:p>
            <a:endParaRPr lang="en-US"/>
          </a:p>
        </p:txBody>
      </p:sp>
      <p:sp>
        <p:nvSpPr>
          <p:cNvPr id="3" name="Notizenplatzhalter 2">
            <a:extLst>
              <a:ext uri="{FF2B5EF4-FFF2-40B4-BE49-F238E27FC236}">
                <a16:creationId xmlns:a16="http://schemas.microsoft.com/office/drawing/2014/main" id="{56B13926-A442-7EFF-21BC-B3D0C53AB6EC}"/>
              </a:ext>
            </a:extLst>
          </p:cNvPr>
          <p:cNvSpPr>
            <a:spLocks noGrp="1"/>
          </p:cNvSpPr>
          <p:nvPr>
            <p:ph type="body" idx="1"/>
          </p:nvPr>
        </p:nvSpPr>
        <p:spPr/>
        <p:txBody>
          <a:bodyPr/>
          <a:lstStyle/>
          <a:p>
            <a:r>
              <a:rPr lang="en-US" dirty="0"/>
              <a:t>Road transport is responsible for around 99% of emissions in the transport sector. (</a:t>
            </a:r>
            <a:r>
              <a:rPr lang="en-US" dirty="0" err="1"/>
              <a:t>Umweltbundesamt</a:t>
            </a:r>
            <a:r>
              <a:rPr lang="en-US" dirty="0"/>
              <a:t> 2024: p. 138)</a:t>
            </a:r>
          </a:p>
          <a:p>
            <a:endParaRPr lang="en-US" dirty="0"/>
          </a:p>
          <a:p>
            <a:r>
              <a:rPr lang="en-US" b="0" dirty="0"/>
              <a:t>Source:</a:t>
            </a:r>
            <a:br>
              <a:rPr lang="en-US" dirty="0"/>
            </a:br>
            <a:r>
              <a:rPr lang="en-US" dirty="0" err="1"/>
              <a:t>Umweltbundesamt</a:t>
            </a:r>
            <a:r>
              <a:rPr lang="en-US" dirty="0"/>
              <a:t> (2024): </a:t>
            </a:r>
            <a:r>
              <a:rPr lang="en-US" dirty="0" err="1"/>
              <a:t>Klimaschutzbericht</a:t>
            </a:r>
            <a:r>
              <a:rPr lang="en-US" dirty="0"/>
              <a:t> 2024. Available at: </a:t>
            </a:r>
            <a:r>
              <a:rPr lang="en-US" dirty="0">
                <a:hlinkClick r:id="rId3"/>
              </a:rPr>
              <a:t>https://www.umweltbundesamt.at/fileadmin/site/publikationen/rep0913.pdf</a:t>
            </a:r>
            <a:r>
              <a:rPr lang="en-US" dirty="0"/>
              <a:t>; accessed 14.01.2025</a:t>
            </a:r>
          </a:p>
          <a:p>
            <a:endParaRPr lang="de-AT" dirty="0"/>
          </a:p>
        </p:txBody>
      </p:sp>
      <p:sp>
        <p:nvSpPr>
          <p:cNvPr id="4" name="Kopfzeilenplatzhalter 3">
            <a:extLst>
              <a:ext uri="{FF2B5EF4-FFF2-40B4-BE49-F238E27FC236}">
                <a16:creationId xmlns:a16="http://schemas.microsoft.com/office/drawing/2014/main" id="{E5BE2255-8211-9FE1-794A-2D6B2E991553}"/>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B9BFA352-258E-308D-56D5-7D62FAE6713E}"/>
              </a:ext>
            </a:extLst>
          </p:cNvPr>
          <p:cNvSpPr>
            <a:spLocks noGrp="1"/>
          </p:cNvSpPr>
          <p:nvPr>
            <p:ph type="dt" idx="1"/>
          </p:nvPr>
        </p:nvSpPr>
        <p:spPr/>
        <p:txBody>
          <a:bodyPr/>
          <a:lstStyle/>
          <a:p>
            <a:fld id="{826C66E5-E378-4F65-990B-D7140A136DFB}" type="datetime1">
              <a:rPr lang="de-AT" smtClean="0"/>
              <a:t>12.05.2026</a:t>
            </a:fld>
            <a:endParaRPr lang="de-AT"/>
          </a:p>
        </p:txBody>
      </p:sp>
      <p:sp>
        <p:nvSpPr>
          <p:cNvPr id="6" name="Fußzeilenplatzhalter 5">
            <a:extLst>
              <a:ext uri="{FF2B5EF4-FFF2-40B4-BE49-F238E27FC236}">
                <a16:creationId xmlns:a16="http://schemas.microsoft.com/office/drawing/2014/main" id="{9BD4ED23-D247-72CC-5F45-6C75E62E63E5}"/>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06949ED1-C4F7-AE38-A1FE-92FDB502286D}"/>
              </a:ext>
            </a:extLst>
          </p:cNvPr>
          <p:cNvSpPr>
            <a:spLocks noGrp="1"/>
          </p:cNvSpPr>
          <p:nvPr>
            <p:ph type="sldNum" sz="quarter" idx="5"/>
          </p:nvPr>
        </p:nvSpPr>
        <p:spPr/>
        <p:txBody>
          <a:bodyPr/>
          <a:lstStyle/>
          <a:p>
            <a:fld id="{9B1635B3-DF70-4CFD-87CA-EB6AFDCA10EE}" type="slidenum">
              <a:rPr lang="de-AT" smtClean="0"/>
              <a:t>41</a:t>
            </a:fld>
            <a:endParaRPr lang="de-AT"/>
          </a:p>
        </p:txBody>
      </p:sp>
    </p:spTree>
    <p:extLst>
      <p:ext uri="{BB962C8B-B14F-4D97-AF65-F5344CB8AC3E}">
        <p14:creationId xmlns:p14="http://schemas.microsoft.com/office/powerpoint/2010/main" val="4098484336"/>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21AEB3-606C-55E9-4B90-E6725FB4339A}"/>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D6A1D886-F388-EBFD-C3DD-6DB022207252}"/>
              </a:ext>
            </a:extLst>
          </p:cNvPr>
          <p:cNvSpPr>
            <a:spLocks noGrp="1" noRot="1" noChangeAspect="1"/>
          </p:cNvSpPr>
          <p:nvPr>
            <p:ph type="sldImg"/>
          </p:nvPr>
        </p:nvSpPr>
        <p:spPr/>
        <p:txBody>
          <a:bodyPr/>
          <a:lstStyle/>
          <a:p>
            <a:endParaRPr lang="en-US"/>
          </a:p>
        </p:txBody>
      </p:sp>
      <p:sp>
        <p:nvSpPr>
          <p:cNvPr id="3" name="Notizenplatzhalter 2">
            <a:extLst>
              <a:ext uri="{FF2B5EF4-FFF2-40B4-BE49-F238E27FC236}">
                <a16:creationId xmlns:a16="http://schemas.microsoft.com/office/drawing/2014/main" id="{FA72BCD7-D59A-6787-A8C6-8B15EC1602C6}"/>
              </a:ext>
            </a:extLst>
          </p:cNvPr>
          <p:cNvSpPr>
            <a:spLocks noGrp="1"/>
          </p:cNvSpPr>
          <p:nvPr>
            <p:ph type="body" idx="1"/>
          </p:nvPr>
        </p:nvSpPr>
        <p:spPr/>
        <p:txBody>
          <a:bodyPr/>
          <a:lstStyle/>
          <a:p>
            <a:r>
              <a:rPr lang="en-US" dirty="0"/>
              <a:t>Freight transport is identified as an environmentally harmful area of logistics, as it causes significant environmental and sustainability problems in Europe due to greenhouse gas emissions and traffic congestion. In view of the increasing volume of transport, the need for action and the relevance of sustainability in freight transport are becoming ever greater.</a:t>
            </a:r>
          </a:p>
          <a:p>
            <a:endParaRPr lang="en-US" dirty="0"/>
          </a:p>
          <a:p>
            <a:r>
              <a:rPr lang="en-US" dirty="0"/>
              <a:t>To counter these problems, various measures are being implemented. These include adjusted pricing, the use of alternative fuels, promoting a shift to sustainable modes of transport such as rail and inland waterways, and increased use of innovative technologies.</a:t>
            </a:r>
          </a:p>
          <a:p>
            <a:endParaRPr lang="en-US" dirty="0"/>
          </a:p>
          <a:p>
            <a:r>
              <a:rPr lang="en-US" b="0" dirty="0"/>
              <a:t>Source:</a:t>
            </a:r>
            <a:br>
              <a:rPr lang="en-US" dirty="0"/>
            </a:br>
            <a:r>
              <a:rPr lang="en-US" dirty="0"/>
              <a:t>European Commission (2011): White Paper – Roadmap to a Single European Transport Area – Towards a competitive and resource-efficient transport system, p. 10 ff.</a:t>
            </a:r>
          </a:p>
          <a:p>
            <a:endParaRPr lang="en-US" dirty="0"/>
          </a:p>
          <a:p>
            <a:r>
              <a:rPr lang="en-US" b="0" dirty="0"/>
              <a:t>Image source:</a:t>
            </a:r>
            <a:br>
              <a:rPr lang="en-US" b="0" dirty="0"/>
            </a:br>
            <a:r>
              <a:rPr lang="en-US" dirty="0"/>
              <a:t>Flaticon (2024): </a:t>
            </a:r>
            <a:r>
              <a:rPr lang="en-US" dirty="0">
                <a:hlinkClick r:id="rId3"/>
              </a:rPr>
              <a:t>https://www.flaticon.com/de/kostenlose-icons/erde</a:t>
            </a:r>
            <a:r>
              <a:rPr lang="en-US" dirty="0"/>
              <a:t>; Earth icons created by </a:t>
            </a:r>
            <a:r>
              <a:rPr lang="en-US" dirty="0" err="1"/>
              <a:t>Freepik</a:t>
            </a:r>
            <a:r>
              <a:rPr lang="en-US" dirty="0"/>
              <a:t> – Flaticon, accessed 08.07.2024</a:t>
            </a:r>
          </a:p>
          <a:p>
            <a:endParaRPr lang="de-AT" dirty="0"/>
          </a:p>
        </p:txBody>
      </p:sp>
      <p:sp>
        <p:nvSpPr>
          <p:cNvPr id="4" name="Kopfzeilenplatzhalter 3">
            <a:extLst>
              <a:ext uri="{FF2B5EF4-FFF2-40B4-BE49-F238E27FC236}">
                <a16:creationId xmlns:a16="http://schemas.microsoft.com/office/drawing/2014/main" id="{0DC551E8-F027-A5B8-ACFF-A6463AFDC30B}"/>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225BED9C-F273-A34E-A8DD-53B7BE3EDB0E}"/>
              </a:ext>
            </a:extLst>
          </p:cNvPr>
          <p:cNvSpPr>
            <a:spLocks noGrp="1"/>
          </p:cNvSpPr>
          <p:nvPr>
            <p:ph type="dt" idx="1"/>
          </p:nvPr>
        </p:nvSpPr>
        <p:spPr/>
        <p:txBody>
          <a:bodyPr/>
          <a:lstStyle/>
          <a:p>
            <a:fld id="{2FC0DEF6-D194-475E-8A7D-A85AB8CA7BF1}" type="datetime1">
              <a:rPr lang="de-AT" smtClean="0"/>
              <a:t>12.05.2026</a:t>
            </a:fld>
            <a:endParaRPr lang="de-AT"/>
          </a:p>
        </p:txBody>
      </p:sp>
      <p:sp>
        <p:nvSpPr>
          <p:cNvPr id="6" name="Fußzeilenplatzhalter 5">
            <a:extLst>
              <a:ext uri="{FF2B5EF4-FFF2-40B4-BE49-F238E27FC236}">
                <a16:creationId xmlns:a16="http://schemas.microsoft.com/office/drawing/2014/main" id="{1FECD683-E8F1-FB8F-01B3-47E097FF39AE}"/>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0112A914-72BB-F027-4C8B-DA0F126B7D53}"/>
              </a:ext>
            </a:extLst>
          </p:cNvPr>
          <p:cNvSpPr>
            <a:spLocks noGrp="1"/>
          </p:cNvSpPr>
          <p:nvPr>
            <p:ph type="sldNum" sz="quarter" idx="5"/>
          </p:nvPr>
        </p:nvSpPr>
        <p:spPr/>
        <p:txBody>
          <a:bodyPr/>
          <a:lstStyle/>
          <a:p>
            <a:fld id="{9B1635B3-DF70-4CFD-87CA-EB6AFDCA10EE}" type="slidenum">
              <a:rPr lang="de-AT" smtClean="0"/>
              <a:t>42</a:t>
            </a:fld>
            <a:endParaRPr lang="de-AT"/>
          </a:p>
        </p:txBody>
      </p:sp>
    </p:spTree>
    <p:extLst>
      <p:ext uri="{BB962C8B-B14F-4D97-AF65-F5344CB8AC3E}">
        <p14:creationId xmlns:p14="http://schemas.microsoft.com/office/powerpoint/2010/main" val="3833546571"/>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txBody>
          <a:bodyPr/>
          <a:lstStyle/>
          <a:p>
            <a:endParaRPr lang="en-US"/>
          </a:p>
        </p:txBody>
      </p:sp>
      <p:sp>
        <p:nvSpPr>
          <p:cNvPr id="3" name="Notizenplatzhalter 2"/>
          <p:cNvSpPr>
            <a:spLocks noGrp="1"/>
          </p:cNvSpPr>
          <p:nvPr>
            <p:ph type="body" idx="1"/>
          </p:nvPr>
        </p:nvSpPr>
        <p:spPr/>
        <p:txBody>
          <a:bodyPr/>
          <a:lstStyle/>
          <a:p>
            <a:r>
              <a:rPr lang="en-US" dirty="0"/>
              <a:t>The DHL Logistics Trend Radar is a visual overview of current and future trends that influence the logistics industry.</a:t>
            </a:r>
            <a:br>
              <a:rPr lang="en-US" dirty="0"/>
            </a:br>
            <a:endParaRPr lang="en-US" dirty="0"/>
          </a:p>
          <a:p>
            <a:r>
              <a:rPr lang="en-US" dirty="0"/>
              <a:t>An interactive version is available at: </a:t>
            </a:r>
            <a:r>
              <a:rPr lang="en-US" dirty="0">
                <a:hlinkClick r:id="rId3"/>
              </a:rPr>
              <a:t>https://www.dhl.com/de-en/home/innovation-in-logistics/logistics-trend-radar.html</a:t>
            </a:r>
            <a:endParaRPr lang="en-US" dirty="0"/>
          </a:p>
          <a:p>
            <a:endParaRPr lang="en-US" dirty="0"/>
          </a:p>
          <a:p>
            <a:r>
              <a:rPr lang="en-US" dirty="0"/>
              <a:t>The radar is structured into two main areas:</a:t>
            </a:r>
            <a:br>
              <a:rPr lang="en-US" dirty="0"/>
            </a:br>
            <a:endParaRPr lang="en-US" dirty="0"/>
          </a:p>
          <a:p>
            <a:r>
              <a:rPr lang="en-US" dirty="0"/>
              <a:t>Technology trends (blue) on the right side</a:t>
            </a:r>
            <a:br>
              <a:rPr lang="en-US" dirty="0"/>
            </a:br>
            <a:endParaRPr lang="en-US" dirty="0"/>
          </a:p>
          <a:p>
            <a:r>
              <a:rPr lang="en-US" dirty="0"/>
              <a:t>Social &amp; economic trends (green) on the left side</a:t>
            </a:r>
            <a:br>
              <a:rPr lang="en-US" dirty="0"/>
            </a:br>
            <a:endParaRPr lang="en-US" dirty="0"/>
          </a:p>
          <a:p>
            <a:r>
              <a:rPr lang="en-US" dirty="0"/>
              <a:t>…and two axes:</a:t>
            </a:r>
            <a:br>
              <a:rPr lang="en-US" dirty="0"/>
            </a:br>
            <a:r>
              <a:rPr lang="en-US" dirty="0"/>
              <a:t>Horizontal axis: time until widespread adoption of the trend (from “now” to “in 10 years”)</a:t>
            </a:r>
          </a:p>
          <a:p>
            <a:r>
              <a:rPr lang="en-US" dirty="0"/>
              <a:t>Vertical axis: assessment of impact – from low to high</a:t>
            </a:r>
          </a:p>
          <a:p>
            <a:endParaRPr lang="en-US" b="1" dirty="0"/>
          </a:p>
          <a:p>
            <a:r>
              <a:rPr lang="en-US" b="1" dirty="0"/>
              <a:t>Examples of high-impact trends:</a:t>
            </a:r>
            <a:endParaRPr lang="en-US" dirty="0"/>
          </a:p>
          <a:p>
            <a:r>
              <a:rPr lang="en-US" dirty="0"/>
              <a:t>Further development of e-commerce (new delivery models, increasing customer expectations, e.g. same-day delivery)</a:t>
            </a:r>
          </a:p>
          <a:p>
            <a:r>
              <a:rPr lang="en-US" dirty="0"/>
              <a:t>Artificial intelligence &amp; advanced data analytics (automated decisions, forecasting, process optimization)</a:t>
            </a:r>
          </a:p>
          <a:p>
            <a:r>
              <a:rPr lang="en-US" dirty="0"/>
              <a:t>Infrastructure for renewable energy (power supply for warehouses, vehicles, and facilities using green energy)</a:t>
            </a:r>
          </a:p>
          <a:p>
            <a:r>
              <a:rPr lang="en-US" dirty="0"/>
              <a:t>Mobile and stationary robotics (automation in warehouses, e.g. autonomous vehicles, picking robots, digital twins)</a:t>
            </a:r>
          </a:p>
          <a:p>
            <a:r>
              <a:rPr lang="en-US" dirty="0"/>
              <a:t>Electrification of vehicles (electric trucks and emission-free urban delivery)</a:t>
            </a:r>
          </a:p>
          <a:p>
            <a:r>
              <a:rPr lang="en-US" dirty="0"/>
              <a:t>Cybersecurity 2.0 (new security standards against more complex cyberattacks)</a:t>
            </a:r>
          </a:p>
          <a:p>
            <a:endParaRPr lang="en-US" b="1" dirty="0"/>
          </a:p>
          <a:p>
            <a:r>
              <a:rPr lang="en-US" b="1" dirty="0"/>
              <a:t>Conclusion:</a:t>
            </a:r>
            <a:br>
              <a:rPr lang="en-US" dirty="0"/>
            </a:br>
            <a:r>
              <a:rPr lang="en-US" dirty="0"/>
              <a:t>Sustainability, </a:t>
            </a:r>
            <a:r>
              <a:rPr lang="en-US" dirty="0" err="1"/>
              <a:t>digitalisation</a:t>
            </a:r>
            <a:r>
              <a:rPr lang="en-US" dirty="0"/>
              <a:t>, and automation are the key drivers.</a:t>
            </a:r>
            <a:br>
              <a:rPr lang="en-US" dirty="0"/>
            </a:br>
            <a:r>
              <a:rPr lang="en-US" dirty="0"/>
              <a:t>Trends such as artificial intelligence, electric vehicles, and robotics are fundamentally transforming the industry.</a:t>
            </a:r>
            <a:br>
              <a:rPr lang="en-US" dirty="0"/>
            </a:br>
            <a:r>
              <a:rPr lang="en-US" dirty="0"/>
              <a:t>Logistics companies must evolve both technologically and socially to remain future-proof and ensure an attractive working environment.</a:t>
            </a:r>
          </a:p>
          <a:p>
            <a:endParaRPr lang="en-US" b="1" dirty="0"/>
          </a:p>
          <a:p>
            <a:r>
              <a:rPr lang="en-US" b="0" dirty="0"/>
              <a:t>Source:</a:t>
            </a:r>
            <a:br>
              <a:rPr lang="en-US" dirty="0"/>
            </a:br>
            <a:r>
              <a:rPr lang="en-US" dirty="0" err="1"/>
              <a:t>Dörrmann</a:t>
            </a:r>
            <a:r>
              <a:rPr lang="en-US" dirty="0"/>
              <a:t>, Klaus et al. (2024): Logistics Trend Radar 7.0. DHL Group. Available at: </a:t>
            </a:r>
            <a:r>
              <a:rPr lang="en-US" dirty="0">
                <a:hlinkClick r:id="rId3"/>
              </a:rPr>
              <a:t>https://www.dhl.com/de-en/home/innovation-in-logistics/logistics-trend-radar.html</a:t>
            </a:r>
            <a:r>
              <a:rPr lang="en-US" dirty="0"/>
              <a:t>; accessed 06.05.2025</a:t>
            </a:r>
          </a:p>
          <a:p>
            <a:endParaRPr lang="de-AT" dirty="0"/>
          </a:p>
        </p:txBody>
      </p:sp>
      <p:sp>
        <p:nvSpPr>
          <p:cNvPr id="4" name="Kopfzeilenplatzhalter 3"/>
          <p:cNvSpPr>
            <a:spLocks noGrp="1"/>
          </p:cNvSpPr>
          <p:nvPr>
            <p:ph type="hdr" sz="quarter"/>
          </p:nvPr>
        </p:nvSpPr>
        <p:spPr/>
        <p:txBody>
          <a:bodyPr/>
          <a:lstStyle/>
          <a:p>
            <a:r>
              <a:rPr lang="de-AT"/>
              <a:t>Binnenschiffe als Teil der Transportkette</a:t>
            </a:r>
            <a:endParaRPr lang="de-AT" dirty="0"/>
          </a:p>
        </p:txBody>
      </p:sp>
      <p:sp>
        <p:nvSpPr>
          <p:cNvPr id="5" name="Datumsplatzhalter 4"/>
          <p:cNvSpPr>
            <a:spLocks noGrp="1"/>
          </p:cNvSpPr>
          <p:nvPr>
            <p:ph type="dt" idx="1"/>
          </p:nvPr>
        </p:nvSpPr>
        <p:spPr/>
        <p:txBody>
          <a:bodyPr/>
          <a:lstStyle/>
          <a:p>
            <a:fld id="{9C0C9E55-D3CA-48C3-8BCA-F07621D9C821}" type="datetime1">
              <a:rPr lang="de-AT" smtClean="0"/>
              <a:t>12.05.2026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44</a:t>
            </a:fld>
            <a:endParaRPr lang="de-AT"/>
          </a:p>
        </p:txBody>
      </p:sp>
    </p:spTree>
    <p:extLst>
      <p:ext uri="{BB962C8B-B14F-4D97-AF65-F5344CB8AC3E}">
        <p14:creationId xmlns:p14="http://schemas.microsoft.com/office/powerpoint/2010/main" val="1803860694"/>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txBody>
          <a:bodyPr/>
          <a:lstStyle/>
          <a:p>
            <a:endParaRPr lang="en-US"/>
          </a:p>
        </p:txBody>
      </p:sp>
      <p:sp>
        <p:nvSpPr>
          <p:cNvPr id="3" name="Notizenplatzhalter 2"/>
          <p:cNvSpPr>
            <a:spLocks noGrp="1"/>
          </p:cNvSpPr>
          <p:nvPr>
            <p:ph type="body" idx="1"/>
          </p:nvPr>
        </p:nvSpPr>
        <p:spPr/>
        <p:txBody>
          <a:bodyPr/>
          <a:lstStyle/>
          <a:p>
            <a:r>
              <a:rPr lang="en-US" dirty="0"/>
              <a:t>The European Union has set the goal of shifting 30% of freight transport over distances greater than 300 km to alternative modes of transport such as rail or inland waterways by 2030. By 2050, this share is expected to increase to over 50% in order to achieve a long-term reduction in CO₂ emissions in freight transport.</a:t>
            </a:r>
          </a:p>
          <a:p>
            <a:endParaRPr lang="en-US" b="1" dirty="0"/>
          </a:p>
          <a:p>
            <a:r>
              <a:rPr lang="en-US" b="0" dirty="0"/>
              <a:t>Source:</a:t>
            </a:r>
            <a:br>
              <a:rPr lang="en-US" dirty="0"/>
            </a:br>
            <a:r>
              <a:rPr lang="en-US" dirty="0"/>
              <a:t>European Commission (2011): White Paper – Roadmap to a Single European Transport Area – Towards a competitive and resource-efficient transport system, p. 10 ff.</a:t>
            </a:r>
          </a:p>
          <a:p>
            <a:endParaRPr lang="en-US" dirty="0"/>
          </a:p>
          <a:p>
            <a:r>
              <a:rPr lang="en-US" b="0" dirty="0"/>
              <a:t>Image source:</a:t>
            </a:r>
            <a:br>
              <a:rPr lang="en-US" dirty="0"/>
            </a:br>
            <a:r>
              <a:rPr lang="en-US" dirty="0"/>
              <a:t>Flaticon (2024): </a:t>
            </a:r>
            <a:r>
              <a:rPr lang="en-US" dirty="0">
                <a:hlinkClick r:id="rId3"/>
              </a:rPr>
              <a:t>https://www.flaticon.com/de/kostenlose-icons/erde</a:t>
            </a:r>
            <a:r>
              <a:rPr lang="en-US" dirty="0"/>
              <a:t>; Earth icons created by </a:t>
            </a:r>
            <a:r>
              <a:rPr lang="en-US" dirty="0" err="1"/>
              <a:t>Freepik</a:t>
            </a:r>
            <a:r>
              <a:rPr lang="en-US" dirty="0"/>
              <a:t> – Flaticon, accessed 08.07.2024</a:t>
            </a:r>
          </a:p>
          <a:p>
            <a:endParaRPr lang="de-AT" dirty="0"/>
          </a:p>
        </p:txBody>
      </p:sp>
      <p:sp>
        <p:nvSpPr>
          <p:cNvPr id="4" name="Kopfzeilenplatzhalter 3"/>
          <p:cNvSpPr>
            <a:spLocks noGrp="1"/>
          </p:cNvSpPr>
          <p:nvPr>
            <p:ph type="hdr" sz="quarter"/>
          </p:nvPr>
        </p:nvSpPr>
        <p:spPr/>
        <p:txBody>
          <a:bodyPr/>
          <a:lstStyle/>
          <a:p>
            <a:r>
              <a:rPr lang="de-AT"/>
              <a:t>Binnenschiffe als Teil der Transportkette</a:t>
            </a:r>
            <a:endParaRPr lang="de-AT" dirty="0"/>
          </a:p>
        </p:txBody>
      </p:sp>
      <p:sp>
        <p:nvSpPr>
          <p:cNvPr id="5" name="Datumsplatzhalter 4"/>
          <p:cNvSpPr>
            <a:spLocks noGrp="1"/>
          </p:cNvSpPr>
          <p:nvPr>
            <p:ph type="dt" idx="1"/>
          </p:nvPr>
        </p:nvSpPr>
        <p:spPr/>
        <p:txBody>
          <a:bodyPr/>
          <a:lstStyle/>
          <a:p>
            <a:fld id="{8CDBDEB1-0E4D-4AAA-90CE-00B3E3B8C869}" type="datetime1">
              <a:rPr lang="de-AT" smtClean="0"/>
              <a:t>12.05.2026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45</a:t>
            </a:fld>
            <a:endParaRPr lang="de-AT"/>
          </a:p>
        </p:txBody>
      </p:sp>
    </p:spTree>
    <p:extLst>
      <p:ext uri="{BB962C8B-B14F-4D97-AF65-F5344CB8AC3E}">
        <p14:creationId xmlns:p14="http://schemas.microsoft.com/office/powerpoint/2010/main" val="4243350294"/>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txBody>
          <a:bodyPr/>
          <a:lstStyle/>
          <a:p>
            <a:endParaRPr lang="en-US"/>
          </a:p>
        </p:txBody>
      </p:sp>
      <p:sp>
        <p:nvSpPr>
          <p:cNvPr id="3" name="Notizenplatzhalter 2"/>
          <p:cNvSpPr>
            <a:spLocks noGrp="1"/>
          </p:cNvSpPr>
          <p:nvPr>
            <p:ph type="body" idx="1"/>
          </p:nvPr>
        </p:nvSpPr>
        <p:spPr/>
        <p:txBody>
          <a:bodyPr/>
          <a:lstStyle/>
          <a:p>
            <a:r>
              <a:rPr lang="en-US" dirty="0"/>
              <a:t>Electromobility is increasingly gaining importance as an alternative drive technology in the logistics sector. It enables a reduction of emissions and noise pollution. Especially in urban logistics, the use of electric vehicles is suitable, as trip distances are shorter and loading and unloading points can be well planned. </a:t>
            </a:r>
          </a:p>
          <a:p>
            <a:endParaRPr lang="en-US" dirty="0"/>
          </a:p>
          <a:p>
            <a:r>
              <a:rPr lang="en-US" dirty="0"/>
              <a:t>However, limited range, charging times, and charging infrastructure pose challenges, particularly in non-urban areas, as do the higher acquisition costs of electric vehicles compared to combustion-engine vehicles. Through </a:t>
            </a:r>
            <a:r>
              <a:rPr lang="en-US" dirty="0" err="1"/>
              <a:t>digitalisation</a:t>
            </a:r>
            <a:r>
              <a:rPr lang="en-US" dirty="0"/>
              <a:t>, autonomous driving, and alternative energy sources, further potential is expected in the future.</a:t>
            </a:r>
          </a:p>
          <a:p>
            <a:endParaRPr lang="en-US" dirty="0"/>
          </a:p>
          <a:p>
            <a:r>
              <a:rPr lang="en-US" b="0" dirty="0"/>
              <a:t>Source:</a:t>
            </a:r>
            <a:br>
              <a:rPr lang="en-US" dirty="0"/>
            </a:br>
            <a:r>
              <a:rPr lang="en-US" dirty="0"/>
              <a:t>Fraunhofer IML (2025): https://www.iml.fraunhofer.de/de/abteilungen/b3/verkehrslogistik/alternative_antriebe.html ; accessed 06.05.2025</a:t>
            </a:r>
          </a:p>
          <a:p>
            <a:endParaRPr lang="en-US" dirty="0"/>
          </a:p>
          <a:p>
            <a:r>
              <a:rPr lang="en-US" b="0" dirty="0"/>
              <a:t>Image source:</a:t>
            </a:r>
            <a:br>
              <a:rPr lang="en-US" dirty="0"/>
            </a:br>
            <a:r>
              <a:rPr lang="en-US" dirty="0"/>
              <a:t>Flaticon (2024): https://www.flaticon.com/free-icons/ecology-and-environment ; Ecology and environment icons created by </a:t>
            </a:r>
            <a:r>
              <a:rPr lang="en-US" dirty="0" err="1"/>
              <a:t>Freepik</a:t>
            </a:r>
            <a:r>
              <a:rPr lang="en-US" dirty="0"/>
              <a:t> – Flaticon; accessed 13.06.2024</a:t>
            </a:r>
            <a:endParaRPr lang="de-AT" dirty="0"/>
          </a:p>
        </p:txBody>
      </p:sp>
      <p:sp>
        <p:nvSpPr>
          <p:cNvPr id="4" name="Kopfzeilenplatzhalter 3"/>
          <p:cNvSpPr>
            <a:spLocks noGrp="1"/>
          </p:cNvSpPr>
          <p:nvPr>
            <p:ph type="hdr" sz="quarter"/>
          </p:nvPr>
        </p:nvSpPr>
        <p:spPr/>
        <p:txBody>
          <a:bodyPr/>
          <a:lstStyle/>
          <a:p>
            <a:r>
              <a:rPr lang="de-AT"/>
              <a:t>Binnenschiffe als Teil der Transportkette</a:t>
            </a:r>
            <a:endParaRPr lang="de-AT" dirty="0"/>
          </a:p>
        </p:txBody>
      </p:sp>
      <p:sp>
        <p:nvSpPr>
          <p:cNvPr id="5" name="Datumsplatzhalter 4"/>
          <p:cNvSpPr>
            <a:spLocks noGrp="1"/>
          </p:cNvSpPr>
          <p:nvPr>
            <p:ph type="dt" idx="1"/>
          </p:nvPr>
        </p:nvSpPr>
        <p:spPr/>
        <p:txBody>
          <a:bodyPr/>
          <a:lstStyle/>
          <a:p>
            <a:fld id="{313F93DD-34FC-427E-899C-D61CC3076F87}" type="datetime1">
              <a:rPr lang="de-AT" smtClean="0"/>
              <a:t>12.05.2026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46</a:t>
            </a:fld>
            <a:endParaRPr lang="de-AT"/>
          </a:p>
        </p:txBody>
      </p:sp>
    </p:spTree>
    <p:extLst>
      <p:ext uri="{BB962C8B-B14F-4D97-AF65-F5344CB8AC3E}">
        <p14:creationId xmlns:p14="http://schemas.microsoft.com/office/powerpoint/2010/main" val="4086173085"/>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txBody>
          <a:bodyPr/>
          <a:lstStyle/>
          <a:p>
            <a:endParaRPr lang="en-US"/>
          </a:p>
        </p:txBody>
      </p:sp>
      <p:sp>
        <p:nvSpPr>
          <p:cNvPr id="3" name="Notizenplatzhalter 2"/>
          <p:cNvSpPr>
            <a:spLocks noGrp="1"/>
          </p:cNvSpPr>
          <p:nvPr>
            <p:ph type="body" idx="1"/>
          </p:nvPr>
        </p:nvSpPr>
        <p:spPr/>
        <p:txBody>
          <a:bodyPr/>
          <a:lstStyle/>
          <a:p>
            <a:r>
              <a:rPr lang="en-US" dirty="0"/>
              <a:t>With the advancement of Industry 4.0 and the increasing </a:t>
            </a:r>
            <a:r>
              <a:rPr lang="en-US" dirty="0" err="1"/>
              <a:t>digitalisation</a:t>
            </a:r>
            <a:r>
              <a:rPr lang="en-US" dirty="0"/>
              <a:t> of society, supply chains—especially logistics—are also being transformed by </a:t>
            </a:r>
            <a:r>
              <a:rPr lang="en-US" dirty="0" err="1"/>
              <a:t>digitalisation</a:t>
            </a:r>
            <a:r>
              <a:rPr lang="en-US" dirty="0"/>
              <a:t>. This development is referred to as Logistics 4.0 or “Digital Logistics,” which involves the integration of modern and intelligent systems within the logistics process chain to connect all actors and processes across the supply chain.</a:t>
            </a:r>
          </a:p>
          <a:p>
            <a:endParaRPr lang="en-US" dirty="0"/>
          </a:p>
          <a:p>
            <a:r>
              <a:rPr lang="en-US" dirty="0"/>
              <a:t>The focus of Logistics 4.0 is on improving efficiency and effectiveness, including greater transparency, higher levels of automation, and increased flexibility. </a:t>
            </a:r>
          </a:p>
          <a:p>
            <a:endParaRPr lang="en-US" dirty="0"/>
          </a:p>
          <a:p>
            <a:r>
              <a:rPr lang="en-US" dirty="0"/>
              <a:t>Through </a:t>
            </a:r>
            <a:r>
              <a:rPr lang="en-US" dirty="0" err="1"/>
              <a:t>digitalisation</a:t>
            </a:r>
            <a:r>
              <a:rPr lang="en-US" dirty="0"/>
              <a:t>, traditional value chains can evolve into value networks. This requires trust among partners, as data must be shared across the entire network.</a:t>
            </a:r>
          </a:p>
          <a:p>
            <a:endParaRPr lang="en-US" dirty="0"/>
          </a:p>
          <a:p>
            <a:r>
              <a:rPr lang="en-US" dirty="0"/>
              <a:t>The implementation of Logistics 4.0 spans all areas of the value chain in logistics, including procurement and warehousing, distribution and transport, as well as production logistics. Information logistics is becoming increasingly important within the value chain due to </a:t>
            </a:r>
            <a:r>
              <a:rPr lang="en-US" dirty="0" err="1"/>
              <a:t>digitalisation</a:t>
            </a:r>
            <a:r>
              <a:rPr lang="en-US" dirty="0"/>
              <a:t>.</a:t>
            </a:r>
          </a:p>
          <a:p>
            <a:endParaRPr lang="en-US" b="1" dirty="0"/>
          </a:p>
          <a:p>
            <a:r>
              <a:rPr lang="en-US" b="0" dirty="0"/>
              <a:t>Source:</a:t>
            </a:r>
            <a:br>
              <a:rPr lang="en-US" dirty="0"/>
            </a:br>
            <a:r>
              <a:rPr lang="de-AT" dirty="0"/>
              <a:t>Gabler Wirtschaftslexikon (2025): https://wirtschaftslexikon.gabler.de/definition/logistik-40-54203 ; </a:t>
            </a:r>
            <a:r>
              <a:rPr lang="de-AT" dirty="0" err="1"/>
              <a:t>accessed</a:t>
            </a:r>
            <a:r>
              <a:rPr lang="de-AT" dirty="0"/>
              <a:t> 06.05.2025</a:t>
            </a:r>
          </a:p>
          <a:p>
            <a:endParaRPr lang="en-US" dirty="0"/>
          </a:p>
          <a:p>
            <a:r>
              <a:rPr lang="en-US" b="0" dirty="0"/>
              <a:t>Image source:</a:t>
            </a:r>
            <a:br>
              <a:rPr lang="en-US" dirty="0"/>
            </a:br>
            <a:r>
              <a:rPr lang="en-US" dirty="0"/>
              <a:t>Flaticon (2024): https://www.flaticon.com/free-icons/networking; Networking icons created by </a:t>
            </a:r>
            <a:r>
              <a:rPr lang="en-US" dirty="0" err="1"/>
              <a:t>Freepik</a:t>
            </a:r>
            <a:r>
              <a:rPr lang="en-US" dirty="0"/>
              <a:t> ; accessed 10.09.2024</a:t>
            </a:r>
          </a:p>
          <a:p>
            <a:endParaRPr lang="de-AT" dirty="0"/>
          </a:p>
        </p:txBody>
      </p:sp>
      <p:sp>
        <p:nvSpPr>
          <p:cNvPr id="4" name="Kopfzeilenplatzhalter 3"/>
          <p:cNvSpPr>
            <a:spLocks noGrp="1"/>
          </p:cNvSpPr>
          <p:nvPr>
            <p:ph type="hdr" sz="quarter"/>
          </p:nvPr>
        </p:nvSpPr>
        <p:spPr/>
        <p:txBody>
          <a:bodyPr/>
          <a:lstStyle/>
          <a:p>
            <a:r>
              <a:rPr lang="de-AT"/>
              <a:t>Binnenschiffe als Teil der Transportkette</a:t>
            </a:r>
            <a:endParaRPr lang="de-AT" dirty="0"/>
          </a:p>
        </p:txBody>
      </p:sp>
      <p:sp>
        <p:nvSpPr>
          <p:cNvPr id="5" name="Datumsplatzhalter 4"/>
          <p:cNvSpPr>
            <a:spLocks noGrp="1"/>
          </p:cNvSpPr>
          <p:nvPr>
            <p:ph type="dt" idx="1"/>
          </p:nvPr>
        </p:nvSpPr>
        <p:spPr/>
        <p:txBody>
          <a:bodyPr/>
          <a:lstStyle/>
          <a:p>
            <a:fld id="{F9583F45-AEE6-4A5A-B1C7-83520B506DB6}" type="datetime1">
              <a:rPr lang="de-AT" smtClean="0"/>
              <a:t>12.05.2026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47</a:t>
            </a:fld>
            <a:endParaRPr lang="de-AT"/>
          </a:p>
        </p:txBody>
      </p:sp>
    </p:spTree>
    <p:extLst>
      <p:ext uri="{BB962C8B-B14F-4D97-AF65-F5344CB8AC3E}">
        <p14:creationId xmlns:p14="http://schemas.microsoft.com/office/powerpoint/2010/main" val="3384240501"/>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txBody>
          <a:bodyPr/>
          <a:lstStyle/>
          <a:p>
            <a:endParaRPr lang="en-US"/>
          </a:p>
        </p:txBody>
      </p:sp>
      <p:sp>
        <p:nvSpPr>
          <p:cNvPr id="3" name="Notizenplatzhalter 2"/>
          <p:cNvSpPr>
            <a:spLocks noGrp="1"/>
          </p:cNvSpPr>
          <p:nvPr>
            <p:ph type="body" idx="1"/>
          </p:nvPr>
        </p:nvSpPr>
        <p:spPr/>
        <p:txBody>
          <a:bodyPr/>
          <a:lstStyle/>
          <a:p>
            <a:r>
              <a:rPr lang="en-US" b="1" dirty="0"/>
              <a:t>The implementation of autonomous trucks offers a range of advantages:</a:t>
            </a:r>
          </a:p>
          <a:p>
            <a:r>
              <a:rPr lang="en-US" dirty="0"/>
              <a:t>Cost savings for companies and mitigation of skilled labor shortages</a:t>
            </a:r>
          </a:p>
          <a:p>
            <a:r>
              <a:rPr lang="en-US" dirty="0"/>
              <a:t>Reduction of environmental impact through optimized traffic flow via vehicle-to-vehicle communication, leading to more efficient driving</a:t>
            </a:r>
          </a:p>
          <a:p>
            <a:r>
              <a:rPr lang="en-US" dirty="0"/>
              <a:t>Increased safety</a:t>
            </a:r>
          </a:p>
          <a:p>
            <a:endParaRPr lang="en-US" dirty="0"/>
          </a:p>
          <a:p>
            <a:r>
              <a:rPr lang="en-US" b="1" dirty="0"/>
              <a:t>Risks and limitations:</a:t>
            </a:r>
            <a:endParaRPr lang="en-US" dirty="0"/>
          </a:p>
          <a:p>
            <a:r>
              <a:rPr lang="en-US" dirty="0"/>
              <a:t>Complex situations and a high number of road users—especially in urban traffic—pose challenges</a:t>
            </a:r>
          </a:p>
          <a:p>
            <a:r>
              <a:rPr lang="en-US" dirty="0"/>
              <a:t>Weather conditions (e.g., poor visibility for cameras)</a:t>
            </a:r>
          </a:p>
          <a:p>
            <a:r>
              <a:rPr lang="en-US" dirty="0"/>
              <a:t>Risk of cyberattacks</a:t>
            </a:r>
          </a:p>
          <a:p>
            <a:endParaRPr lang="en-US" dirty="0"/>
          </a:p>
          <a:p>
            <a:r>
              <a:rPr lang="en-US" b="1" dirty="0"/>
              <a:t>Video tip on the trend:</a:t>
            </a:r>
            <a:br>
              <a:rPr lang="en-US" dirty="0"/>
            </a:br>
            <a:r>
              <a:rPr lang="en-US" dirty="0" err="1"/>
              <a:t>Youtube</a:t>
            </a:r>
            <a:r>
              <a:rPr lang="en-US" dirty="0"/>
              <a:t> (2024): </a:t>
            </a:r>
            <a:r>
              <a:rPr lang="en-US" dirty="0" err="1"/>
              <a:t>Testphase</a:t>
            </a:r>
            <a:r>
              <a:rPr lang="en-US" dirty="0"/>
              <a:t>: MAN </a:t>
            </a:r>
            <a:r>
              <a:rPr lang="en-US" dirty="0" err="1"/>
              <a:t>erprobt</a:t>
            </a:r>
            <a:r>
              <a:rPr lang="en-US" dirty="0"/>
              <a:t> </a:t>
            </a:r>
            <a:r>
              <a:rPr lang="en-US" dirty="0" err="1"/>
              <a:t>autonom</a:t>
            </a:r>
            <a:r>
              <a:rPr lang="en-US" dirty="0"/>
              <a:t> </a:t>
            </a:r>
            <a:r>
              <a:rPr lang="en-US" dirty="0" err="1"/>
              <a:t>fahrende</a:t>
            </a:r>
            <a:r>
              <a:rPr lang="en-US" dirty="0"/>
              <a:t> LKW | BR24 - https://www.youtube.com/watch?v=MOXl8SvKzKY; accessed 30.09.2024</a:t>
            </a:r>
          </a:p>
          <a:p>
            <a:endParaRPr lang="en-US" dirty="0"/>
          </a:p>
          <a:p>
            <a:r>
              <a:rPr lang="en-US" b="0" dirty="0"/>
              <a:t>Sources:</a:t>
            </a:r>
            <a:br>
              <a:rPr lang="en-US" dirty="0"/>
            </a:br>
            <a:r>
              <a:rPr lang="en-US" dirty="0"/>
              <a:t>Jobmatch (2024): https://jobmatch.me/blog/arbeitnehmer/logistik/autonomes-fahren-eine-gefahr-fuer-die-lkw-fahrer/; accessed 03.07.2024</a:t>
            </a:r>
          </a:p>
          <a:p>
            <a:endParaRPr lang="en-US" b="0" dirty="0"/>
          </a:p>
          <a:p>
            <a:r>
              <a:rPr lang="de-AT" b="0" dirty="0"/>
              <a:t>Neubauer, Matthias / Hutter, Bernadette (2022): Research Report "Für LKW-Fahrer und LKW-Fahrerinnen wird es noch lange Arbeit geben": Matthias Neubauer, Professor at </a:t>
            </a:r>
            <a:r>
              <a:rPr lang="de-AT" b="0" dirty="0" err="1"/>
              <a:t>the</a:t>
            </a:r>
            <a:r>
              <a:rPr lang="de-AT" b="0" dirty="0"/>
              <a:t> University </a:t>
            </a:r>
            <a:r>
              <a:rPr lang="de-AT" b="0" dirty="0" err="1"/>
              <a:t>of</a:t>
            </a:r>
            <a:r>
              <a:rPr lang="de-AT" b="0" dirty="0"/>
              <a:t> Applied Sciences Upper Austria, on </a:t>
            </a:r>
            <a:r>
              <a:rPr lang="de-AT" b="0" dirty="0" err="1"/>
              <a:t>automated</a:t>
            </a:r>
            <a:r>
              <a:rPr lang="de-AT" b="0" dirty="0"/>
              <a:t> </a:t>
            </a:r>
            <a:r>
              <a:rPr lang="de-AT" b="0" dirty="0" err="1"/>
              <a:t>driving</a:t>
            </a:r>
            <a:r>
              <a:rPr lang="de-AT" b="0" dirty="0"/>
              <a:t> and </a:t>
            </a:r>
            <a:r>
              <a:rPr lang="de-AT" b="0" dirty="0" err="1"/>
              <a:t>its</a:t>
            </a:r>
            <a:r>
              <a:rPr lang="de-AT" b="0" dirty="0"/>
              <a:t> </a:t>
            </a:r>
            <a:r>
              <a:rPr lang="de-AT" b="0" dirty="0" err="1"/>
              <a:t>impact</a:t>
            </a:r>
            <a:r>
              <a:rPr lang="de-AT" b="0" dirty="0"/>
              <a:t> on </a:t>
            </a:r>
            <a:r>
              <a:rPr lang="de-AT" b="0" dirty="0" err="1"/>
              <a:t>the</a:t>
            </a:r>
            <a:r>
              <a:rPr lang="de-AT" b="0" dirty="0"/>
              <a:t> </a:t>
            </a:r>
            <a:r>
              <a:rPr lang="de-AT" b="0" dirty="0" err="1"/>
              <a:t>world</a:t>
            </a:r>
            <a:r>
              <a:rPr lang="de-AT" b="0" dirty="0"/>
              <a:t> </a:t>
            </a:r>
            <a:r>
              <a:rPr lang="de-AT" b="0" dirty="0" err="1"/>
              <a:t>of</a:t>
            </a:r>
            <a:r>
              <a:rPr lang="de-AT" b="0" dirty="0"/>
              <a:t> </a:t>
            </a:r>
            <a:r>
              <a:rPr lang="de-AT" b="0" dirty="0" err="1"/>
              <a:t>work</a:t>
            </a:r>
            <a:r>
              <a:rPr lang="de-AT" b="0" dirty="0"/>
              <a:t> in </a:t>
            </a:r>
            <a:r>
              <a:rPr lang="de-AT" b="0" dirty="0" err="1"/>
              <a:t>transport</a:t>
            </a:r>
            <a:r>
              <a:rPr lang="de-AT" b="0" dirty="0"/>
              <a:t> and </a:t>
            </a:r>
            <a:r>
              <a:rPr lang="de-AT" b="0" dirty="0" err="1"/>
              <a:t>logistics</a:t>
            </a:r>
            <a:r>
              <a:rPr lang="de-AT" b="0" dirty="0"/>
              <a:t>, interview. In: https://hdl.handle.net/10419/269898 ; </a:t>
            </a:r>
            <a:r>
              <a:rPr lang="de-AT" b="0" dirty="0" err="1"/>
              <a:t>accessed</a:t>
            </a:r>
            <a:r>
              <a:rPr lang="de-AT" b="0" dirty="0"/>
              <a:t> 06.05.2025 </a:t>
            </a:r>
          </a:p>
          <a:p>
            <a:endParaRPr lang="en-US" b="0" dirty="0"/>
          </a:p>
          <a:p>
            <a:r>
              <a:rPr lang="en-US" b="0" dirty="0"/>
              <a:t>Image source:</a:t>
            </a:r>
            <a:br>
              <a:rPr lang="en-US" dirty="0"/>
            </a:br>
            <a:r>
              <a:rPr lang="en-US" dirty="0"/>
              <a:t>Flaticon (2024): https://www.flaticon.com/free-icons/autonomous-car; Autonomous-car icons created by </a:t>
            </a:r>
            <a:r>
              <a:rPr lang="en-US" dirty="0" err="1"/>
              <a:t>juicy_fish</a:t>
            </a:r>
            <a:r>
              <a:rPr lang="en-US" dirty="0"/>
              <a:t> – Flaticon; accessed 02.07.2024</a:t>
            </a:r>
          </a:p>
          <a:p>
            <a:endParaRPr lang="de-AT" dirty="0"/>
          </a:p>
        </p:txBody>
      </p:sp>
      <p:sp>
        <p:nvSpPr>
          <p:cNvPr id="4" name="Kopfzeilenplatzhalter 3"/>
          <p:cNvSpPr>
            <a:spLocks noGrp="1"/>
          </p:cNvSpPr>
          <p:nvPr>
            <p:ph type="hdr" sz="quarter"/>
          </p:nvPr>
        </p:nvSpPr>
        <p:spPr/>
        <p:txBody>
          <a:bodyPr/>
          <a:lstStyle/>
          <a:p>
            <a:r>
              <a:rPr lang="de-AT"/>
              <a:t>Binnenschiffe als Teil der Transportkette</a:t>
            </a:r>
            <a:endParaRPr lang="de-AT" dirty="0"/>
          </a:p>
        </p:txBody>
      </p:sp>
      <p:sp>
        <p:nvSpPr>
          <p:cNvPr id="5" name="Datumsplatzhalter 4"/>
          <p:cNvSpPr>
            <a:spLocks noGrp="1"/>
          </p:cNvSpPr>
          <p:nvPr>
            <p:ph type="dt" idx="1"/>
          </p:nvPr>
        </p:nvSpPr>
        <p:spPr/>
        <p:txBody>
          <a:bodyPr/>
          <a:lstStyle/>
          <a:p>
            <a:fld id="{78930F9C-21DF-40EB-A5C2-2BC04A1F1926}" type="datetime1">
              <a:rPr lang="de-AT" smtClean="0"/>
              <a:t>12.05.2026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48</a:t>
            </a:fld>
            <a:endParaRPr lang="de-AT"/>
          </a:p>
        </p:txBody>
      </p:sp>
    </p:spTree>
    <p:extLst>
      <p:ext uri="{BB962C8B-B14F-4D97-AF65-F5344CB8AC3E}">
        <p14:creationId xmlns:p14="http://schemas.microsoft.com/office/powerpoint/2010/main" val="4138607904"/>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txBody>
          <a:bodyPr/>
          <a:lstStyle/>
          <a:p>
            <a:endParaRPr lang="en-US"/>
          </a:p>
        </p:txBody>
      </p:sp>
      <p:sp>
        <p:nvSpPr>
          <p:cNvPr id="3" name="Notizenplatzhalter 2"/>
          <p:cNvSpPr>
            <a:spLocks noGrp="1"/>
          </p:cNvSpPr>
          <p:nvPr>
            <p:ph type="body" idx="1"/>
          </p:nvPr>
        </p:nvSpPr>
        <p:spPr/>
        <p:txBody>
          <a:bodyPr/>
          <a:lstStyle/>
          <a:p>
            <a:r>
              <a:rPr lang="en-US" dirty="0"/>
              <a:t>The Belgian company SEAFAR was founded in 2018 in Antwerp and specializes in the development and operational integration of technologies for remotely controlled shipping. Ships are operated from three modern control centers located in Antwerp, Charleroi, and Duisburg. The automation of vessels is implemented step by step and in coordination with local regulatory authorities. Both remotely controlled ships with full crew and ships with reduced crew are currently in operation. While operations are managed remotely, navigation is still carried out by the crew on board. Through technologies such as object detection and data collection, onboard crews can be supported and safety can be enhanced. On two routes in Belgium, remotely controlled ships without any crew on board are also being tested.</a:t>
            </a:r>
          </a:p>
          <a:p>
            <a:endParaRPr lang="en-US" dirty="0"/>
          </a:p>
          <a:p>
            <a:r>
              <a:rPr lang="en-US" b="0" dirty="0"/>
              <a:t>Source:</a:t>
            </a:r>
            <a:br>
              <a:rPr lang="en-US" dirty="0"/>
            </a:br>
            <a:r>
              <a:rPr lang="en-US" dirty="0"/>
              <a:t>SEAFAR Company Presentation (2024)</a:t>
            </a:r>
            <a:br>
              <a:rPr lang="en-US" dirty="0"/>
            </a:br>
            <a:r>
              <a:rPr lang="en-US" dirty="0">
                <a:hlinkClick r:id="rId3"/>
              </a:rPr>
              <a:t>https://seafar.eu/de/</a:t>
            </a:r>
            <a:endParaRPr lang="en-US" dirty="0"/>
          </a:p>
          <a:p>
            <a:endParaRPr lang="en-US" dirty="0"/>
          </a:p>
          <a:p>
            <a:r>
              <a:rPr lang="en-US" b="0"/>
              <a:t>Picture </a:t>
            </a:r>
            <a:r>
              <a:rPr lang="en-US" b="0" dirty="0"/>
              <a:t>source:</a:t>
            </a:r>
            <a:br>
              <a:rPr lang="en-US" dirty="0"/>
            </a:br>
            <a:r>
              <a:rPr lang="en-US" dirty="0" err="1"/>
              <a:t>Seafar</a:t>
            </a:r>
            <a:r>
              <a:rPr lang="en-US" dirty="0"/>
              <a:t> (2024)</a:t>
            </a:r>
          </a:p>
          <a:p>
            <a:endParaRPr lang="de-AT" dirty="0"/>
          </a:p>
        </p:txBody>
      </p:sp>
      <p:sp>
        <p:nvSpPr>
          <p:cNvPr id="4" name="Kopfzeilenplatzhalter 3"/>
          <p:cNvSpPr>
            <a:spLocks noGrp="1"/>
          </p:cNvSpPr>
          <p:nvPr>
            <p:ph type="hdr" sz="quarter"/>
          </p:nvPr>
        </p:nvSpPr>
        <p:spPr/>
        <p:txBody>
          <a:bodyPr/>
          <a:lstStyle/>
          <a:p>
            <a:r>
              <a:rPr lang="de-AT"/>
              <a:t>Binnenschiffe als Teil der Transportkette</a:t>
            </a:r>
            <a:endParaRPr lang="de-AT" dirty="0"/>
          </a:p>
        </p:txBody>
      </p:sp>
      <p:sp>
        <p:nvSpPr>
          <p:cNvPr id="5" name="Datumsplatzhalter 4"/>
          <p:cNvSpPr>
            <a:spLocks noGrp="1"/>
          </p:cNvSpPr>
          <p:nvPr>
            <p:ph type="dt" idx="1"/>
          </p:nvPr>
        </p:nvSpPr>
        <p:spPr/>
        <p:txBody>
          <a:bodyPr/>
          <a:lstStyle/>
          <a:p>
            <a:fld id="{D39AE4C6-8810-4E1C-A875-B7D91D16D14A}" type="datetime1">
              <a:rPr lang="de-AT" smtClean="0"/>
              <a:t>12.05.2026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49</a:t>
            </a:fld>
            <a:endParaRPr lang="de-AT"/>
          </a:p>
        </p:txBody>
      </p:sp>
    </p:spTree>
    <p:extLst>
      <p:ext uri="{BB962C8B-B14F-4D97-AF65-F5344CB8AC3E}">
        <p14:creationId xmlns:p14="http://schemas.microsoft.com/office/powerpoint/2010/main" val="3491253582"/>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txBody>
          <a:bodyPr/>
          <a:lstStyle/>
          <a:p>
            <a:endParaRPr lang="en-US"/>
          </a:p>
        </p:txBody>
      </p:sp>
      <p:sp>
        <p:nvSpPr>
          <p:cNvPr id="3" name="Notizenplatzhalter 2"/>
          <p:cNvSpPr>
            <a:spLocks noGrp="1"/>
          </p:cNvSpPr>
          <p:nvPr>
            <p:ph type="body" idx="1"/>
          </p:nvPr>
        </p:nvSpPr>
        <p:spPr/>
        <p:txBody>
          <a:bodyPr/>
          <a:lstStyle/>
          <a:p>
            <a:endParaRPr lang="de-AT"/>
          </a:p>
        </p:txBody>
      </p:sp>
      <p:sp>
        <p:nvSpPr>
          <p:cNvPr id="4" name="Kopfzeilenplatzhalter 3"/>
          <p:cNvSpPr>
            <a:spLocks noGrp="1"/>
          </p:cNvSpPr>
          <p:nvPr>
            <p:ph type="hdr" sz="quarter"/>
          </p:nvPr>
        </p:nvSpPr>
        <p:spPr/>
        <p:txBody>
          <a:bodyPr/>
          <a:lstStyle/>
          <a:p>
            <a:r>
              <a:rPr lang="de-AT"/>
              <a:t>Binnenschiffe als Teil der Transportkette</a:t>
            </a:r>
          </a:p>
        </p:txBody>
      </p:sp>
      <p:sp>
        <p:nvSpPr>
          <p:cNvPr id="5" name="Datumsplatzhalter 4"/>
          <p:cNvSpPr>
            <a:spLocks noGrp="1"/>
          </p:cNvSpPr>
          <p:nvPr>
            <p:ph type="dt" idx="1"/>
          </p:nvPr>
        </p:nvSpPr>
        <p:spPr/>
        <p:txBody>
          <a:bodyPr/>
          <a:lstStyle/>
          <a:p>
            <a:fld id="{41C0B845-0D28-495F-AD1F-BEAE378AB548}" type="datetime1">
              <a:rPr lang="de-AT" smtClean="0"/>
              <a:t>12.05.2026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51</a:t>
            </a:fld>
            <a:endParaRPr lang="de-AT"/>
          </a:p>
        </p:txBody>
      </p:sp>
    </p:spTree>
    <p:extLst>
      <p:ext uri="{BB962C8B-B14F-4D97-AF65-F5344CB8AC3E}">
        <p14:creationId xmlns:p14="http://schemas.microsoft.com/office/powerpoint/2010/main" val="337812658"/>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37BF5B-0375-9A93-63FC-A16E406482E0}"/>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67441522-3FDB-9635-F484-AD413F292A81}"/>
              </a:ext>
            </a:extLst>
          </p:cNvPr>
          <p:cNvSpPr>
            <a:spLocks noGrp="1" noRot="1" noChangeAspect="1"/>
          </p:cNvSpPr>
          <p:nvPr>
            <p:ph type="sldImg"/>
          </p:nvPr>
        </p:nvSpPr>
        <p:spPr/>
        <p:txBody>
          <a:bodyPr/>
          <a:lstStyle/>
          <a:p>
            <a:endParaRPr lang="en-US"/>
          </a:p>
        </p:txBody>
      </p:sp>
      <p:sp>
        <p:nvSpPr>
          <p:cNvPr id="3" name="Notizenplatzhalter 2">
            <a:extLst>
              <a:ext uri="{FF2B5EF4-FFF2-40B4-BE49-F238E27FC236}">
                <a16:creationId xmlns:a16="http://schemas.microsoft.com/office/drawing/2014/main" id="{3EE0DBC3-FC2F-00BA-719B-C008FDE2EDDD}"/>
              </a:ext>
            </a:extLst>
          </p:cNvPr>
          <p:cNvSpPr>
            <a:spLocks noGrp="1"/>
          </p:cNvSpPr>
          <p:nvPr>
            <p:ph type="body" idx="1"/>
          </p:nvPr>
        </p:nvSpPr>
        <p:spPr/>
        <p:txBody>
          <a:bodyPr/>
          <a:lstStyle/>
          <a:p>
            <a:endParaRPr lang="de-AT"/>
          </a:p>
        </p:txBody>
      </p:sp>
      <p:sp>
        <p:nvSpPr>
          <p:cNvPr id="4" name="Kopfzeilenplatzhalter 3">
            <a:extLst>
              <a:ext uri="{FF2B5EF4-FFF2-40B4-BE49-F238E27FC236}">
                <a16:creationId xmlns:a16="http://schemas.microsoft.com/office/drawing/2014/main" id="{5368612C-0277-97B6-1B98-F59688C3FB2E}"/>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6C6F94C7-ECE3-AC91-ABF7-4D4510089880}"/>
              </a:ext>
            </a:extLst>
          </p:cNvPr>
          <p:cNvSpPr>
            <a:spLocks noGrp="1"/>
          </p:cNvSpPr>
          <p:nvPr>
            <p:ph type="dt" idx="1"/>
          </p:nvPr>
        </p:nvSpPr>
        <p:spPr/>
        <p:txBody>
          <a:bodyPr/>
          <a:lstStyle/>
          <a:p>
            <a:fld id="{E6B79DDE-16C6-45E9-9A19-D5E2968071A1}" type="datetime1">
              <a:rPr lang="de-AT" smtClean="0"/>
              <a:t>12.05.2026</a:t>
            </a:fld>
            <a:endParaRPr lang="de-AT"/>
          </a:p>
        </p:txBody>
      </p:sp>
      <p:sp>
        <p:nvSpPr>
          <p:cNvPr id="6" name="Fußzeilenplatzhalter 5">
            <a:extLst>
              <a:ext uri="{FF2B5EF4-FFF2-40B4-BE49-F238E27FC236}">
                <a16:creationId xmlns:a16="http://schemas.microsoft.com/office/drawing/2014/main" id="{488A6F2F-287A-DE2C-8516-337B67E05B6C}"/>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2A9F31A8-480F-16D6-8947-2D52A49BDD5F}"/>
              </a:ext>
            </a:extLst>
          </p:cNvPr>
          <p:cNvSpPr>
            <a:spLocks noGrp="1"/>
          </p:cNvSpPr>
          <p:nvPr>
            <p:ph type="sldNum" sz="quarter" idx="5"/>
          </p:nvPr>
        </p:nvSpPr>
        <p:spPr/>
        <p:txBody>
          <a:bodyPr/>
          <a:lstStyle/>
          <a:p>
            <a:fld id="{9B1635B3-DF70-4CFD-87CA-EB6AFDCA10EE}" type="slidenum">
              <a:rPr lang="de-AT" smtClean="0"/>
              <a:t>52</a:t>
            </a:fld>
            <a:endParaRPr lang="de-AT"/>
          </a:p>
        </p:txBody>
      </p:sp>
    </p:spTree>
    <p:extLst>
      <p:ext uri="{BB962C8B-B14F-4D97-AF65-F5344CB8AC3E}">
        <p14:creationId xmlns:p14="http://schemas.microsoft.com/office/powerpoint/2010/main" val="2301981391"/>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BA06B8-27F2-CEBD-9628-DB5A01C83718}"/>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C185DEA3-323E-70F3-892A-18A48F452A46}"/>
              </a:ext>
            </a:extLst>
          </p:cNvPr>
          <p:cNvSpPr>
            <a:spLocks noGrp="1" noRot="1" noChangeAspect="1"/>
          </p:cNvSpPr>
          <p:nvPr>
            <p:ph type="sldImg"/>
          </p:nvPr>
        </p:nvSpPr>
        <p:spPr/>
        <p:txBody>
          <a:bodyPr/>
          <a:lstStyle/>
          <a:p>
            <a:endParaRPr lang="en-US"/>
          </a:p>
        </p:txBody>
      </p:sp>
      <p:sp>
        <p:nvSpPr>
          <p:cNvPr id="3" name="Notizenplatzhalter 2">
            <a:extLst>
              <a:ext uri="{FF2B5EF4-FFF2-40B4-BE49-F238E27FC236}">
                <a16:creationId xmlns:a16="http://schemas.microsoft.com/office/drawing/2014/main" id="{D3310C88-79F8-4FA7-FCBF-FC20D6A47F63}"/>
              </a:ext>
            </a:extLst>
          </p:cNvPr>
          <p:cNvSpPr>
            <a:spLocks noGrp="1"/>
          </p:cNvSpPr>
          <p:nvPr>
            <p:ph type="body" idx="1"/>
          </p:nvPr>
        </p:nvSpPr>
        <p:spPr/>
        <p:txBody>
          <a:bodyPr/>
          <a:lstStyle/>
          <a:p>
            <a:endParaRPr lang="de-AT" dirty="0"/>
          </a:p>
        </p:txBody>
      </p:sp>
      <p:sp>
        <p:nvSpPr>
          <p:cNvPr id="4" name="Kopfzeilenplatzhalter 3">
            <a:extLst>
              <a:ext uri="{FF2B5EF4-FFF2-40B4-BE49-F238E27FC236}">
                <a16:creationId xmlns:a16="http://schemas.microsoft.com/office/drawing/2014/main" id="{CDE799B3-9CA8-EFF7-16F7-876A5481443D}"/>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D8648293-51B2-DE72-AA81-0D0E9B3D598F}"/>
              </a:ext>
            </a:extLst>
          </p:cNvPr>
          <p:cNvSpPr>
            <a:spLocks noGrp="1"/>
          </p:cNvSpPr>
          <p:nvPr>
            <p:ph type="dt" idx="1"/>
          </p:nvPr>
        </p:nvSpPr>
        <p:spPr/>
        <p:txBody>
          <a:bodyPr/>
          <a:lstStyle/>
          <a:p>
            <a:fld id="{0E6026E1-4D5D-4A5E-8798-3ED71DF99B09}" type="datetime1">
              <a:rPr lang="de-AT" smtClean="0"/>
              <a:t>12.05.2026</a:t>
            </a:fld>
            <a:endParaRPr lang="de-AT"/>
          </a:p>
        </p:txBody>
      </p:sp>
      <p:sp>
        <p:nvSpPr>
          <p:cNvPr id="6" name="Fußzeilenplatzhalter 5">
            <a:extLst>
              <a:ext uri="{FF2B5EF4-FFF2-40B4-BE49-F238E27FC236}">
                <a16:creationId xmlns:a16="http://schemas.microsoft.com/office/drawing/2014/main" id="{9DB752AF-244A-B24D-4DCE-B5379728DC47}"/>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D5D7A97E-EF9D-F4FD-27B0-804418FB581F}"/>
              </a:ext>
            </a:extLst>
          </p:cNvPr>
          <p:cNvSpPr>
            <a:spLocks noGrp="1"/>
          </p:cNvSpPr>
          <p:nvPr>
            <p:ph type="sldNum" sz="quarter" idx="5"/>
          </p:nvPr>
        </p:nvSpPr>
        <p:spPr/>
        <p:txBody>
          <a:bodyPr/>
          <a:lstStyle/>
          <a:p>
            <a:fld id="{9B1635B3-DF70-4CFD-87CA-EB6AFDCA10EE}" type="slidenum">
              <a:rPr lang="de-AT" smtClean="0"/>
              <a:t>53</a:t>
            </a:fld>
            <a:endParaRPr lang="de-AT"/>
          </a:p>
        </p:txBody>
      </p:sp>
    </p:spTree>
    <p:extLst>
      <p:ext uri="{BB962C8B-B14F-4D97-AF65-F5344CB8AC3E}">
        <p14:creationId xmlns:p14="http://schemas.microsoft.com/office/powerpoint/2010/main" val="3407201948"/>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p:nvPr>
        </p:nvSpPr>
        <p:spPr/>
        <p:txBody>
          <a:bodyPr/>
          <a:lstStyle/>
          <a:p>
            <a:r>
              <a:rPr lang="de-AT"/>
              <a:t>Binnenschiffe als Teil der Transportkette</a:t>
            </a:r>
            <a:endParaRPr lang="de-AT" dirty="0"/>
          </a:p>
        </p:txBody>
      </p:sp>
      <p:sp>
        <p:nvSpPr>
          <p:cNvPr id="5" name="Date Placeholder 4"/>
          <p:cNvSpPr>
            <a:spLocks noGrp="1"/>
          </p:cNvSpPr>
          <p:nvPr>
            <p:ph type="dt" idx="1"/>
          </p:nvPr>
        </p:nvSpPr>
        <p:spPr/>
        <p:txBody>
          <a:bodyPr/>
          <a:lstStyle/>
          <a:p>
            <a:fld id="{E91FB595-1BE5-48BA-8342-893C51C5ED39}" type="datetime1">
              <a:rPr lang="de-AT" smtClean="0"/>
              <a:t>12.05.2026</a:t>
            </a:fld>
            <a:endParaRPr lang="de-AT"/>
          </a:p>
        </p:txBody>
      </p:sp>
      <p:sp>
        <p:nvSpPr>
          <p:cNvPr id="6" name="Footer Placeholder 5"/>
          <p:cNvSpPr>
            <a:spLocks noGrp="1"/>
          </p:cNvSpPr>
          <p:nvPr>
            <p:ph type="ftr" sz="quarter" idx="4"/>
          </p:nvPr>
        </p:nvSpPr>
        <p:spPr/>
        <p:txBody>
          <a:bodyPr/>
          <a:lstStyle/>
          <a:p>
            <a:r>
              <a:rPr lang="de-AT"/>
              <a:t>Lehrunterlagen von rewway.at</a:t>
            </a:r>
          </a:p>
        </p:txBody>
      </p:sp>
      <p:sp>
        <p:nvSpPr>
          <p:cNvPr id="7" name="Slide Number Placeholder 6"/>
          <p:cNvSpPr>
            <a:spLocks noGrp="1"/>
          </p:cNvSpPr>
          <p:nvPr>
            <p:ph type="sldNum" sz="quarter" idx="5"/>
          </p:nvPr>
        </p:nvSpPr>
        <p:spPr/>
        <p:txBody>
          <a:bodyPr/>
          <a:lstStyle/>
          <a:p>
            <a:fld id="{9B1635B3-DF70-4CFD-87CA-EB6AFDCA10EE}" type="slidenum">
              <a:rPr lang="de-AT" smtClean="0"/>
              <a:t>54</a:t>
            </a:fld>
            <a:endParaRPr lang="de-AT"/>
          </a:p>
        </p:txBody>
      </p:sp>
    </p:spTree>
    <p:extLst>
      <p:ext uri="{BB962C8B-B14F-4D97-AF65-F5344CB8AC3E}">
        <p14:creationId xmlns:p14="http://schemas.microsoft.com/office/powerpoint/2010/main" val="55018842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RW-Titelfolie">
    <p:spTree>
      <p:nvGrpSpPr>
        <p:cNvPr id="1" name=""/>
        <p:cNvGrpSpPr/>
        <p:nvPr/>
      </p:nvGrpSpPr>
      <p:grpSpPr>
        <a:xfrm>
          <a:off x="0" y="0"/>
          <a:ext cx="0" cy="0"/>
          <a:chOff x="0" y="0"/>
          <a:chExt cx="0" cy="0"/>
        </a:xfrm>
      </p:grpSpPr>
      <p:pic>
        <p:nvPicPr>
          <p:cNvPr id="5" name="Grafik 4" descr="Logo Rewway">
            <a:extLst>
              <a:ext uri="{FF2B5EF4-FFF2-40B4-BE49-F238E27FC236}">
                <a16:creationId xmlns:a16="http://schemas.microsoft.com/office/drawing/2014/main" id="{E5251266-0CEE-4F9A-B7EE-48E829BC2DEE}"/>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686101" y="5387602"/>
            <a:ext cx="2322581" cy="1133858"/>
          </a:xfrm>
          <a:prstGeom prst="rect">
            <a:avLst/>
          </a:prstGeom>
        </p:spPr>
      </p:pic>
      <p:sp>
        <p:nvSpPr>
          <p:cNvPr id="7" name="Rechteck 6">
            <a:extLst>
              <a:ext uri="{FF2B5EF4-FFF2-40B4-BE49-F238E27FC236}">
                <a16:creationId xmlns:a16="http://schemas.microsoft.com/office/drawing/2014/main" id="{159B9B4C-454B-466E-A936-71D61736F181}"/>
              </a:ext>
            </a:extLst>
          </p:cNvPr>
          <p:cNvSpPr/>
          <p:nvPr userDrawn="1"/>
        </p:nvSpPr>
        <p:spPr>
          <a:xfrm>
            <a:off x="0" y="0"/>
            <a:ext cx="12192000" cy="4848726"/>
          </a:xfrm>
          <a:prstGeom prst="rect">
            <a:avLst/>
          </a:prstGeom>
          <a:gradFill flip="none" rotWithShape="1">
            <a:gsLst>
              <a:gs pos="0">
                <a:schemeClr val="tx1"/>
              </a:gs>
              <a:gs pos="50000">
                <a:schemeClr val="tx2"/>
              </a:gs>
              <a:gs pos="100000">
                <a:schemeClr val="accent1"/>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dirty="0"/>
          </a:p>
        </p:txBody>
      </p:sp>
      <p:sp>
        <p:nvSpPr>
          <p:cNvPr id="3" name="Untertitel 2">
            <a:extLst>
              <a:ext uri="{FF2B5EF4-FFF2-40B4-BE49-F238E27FC236}">
                <a16:creationId xmlns:a16="http://schemas.microsoft.com/office/drawing/2014/main" id="{63E366A8-5FDC-4239-BE7F-6D32806284E7}"/>
              </a:ext>
            </a:extLst>
          </p:cNvPr>
          <p:cNvSpPr>
            <a:spLocks noGrp="1"/>
          </p:cNvSpPr>
          <p:nvPr>
            <p:ph type="subTitle" idx="1"/>
          </p:nvPr>
        </p:nvSpPr>
        <p:spPr>
          <a:xfrm>
            <a:off x="886408" y="1199473"/>
            <a:ext cx="5895392" cy="391202"/>
          </a:xfrm>
        </p:spPr>
        <p:txBody>
          <a:bodyPr>
            <a:noAutofit/>
          </a:bodyPr>
          <a:lstStyle>
            <a:lvl1pPr marL="0" indent="0" algn="l">
              <a:buNone/>
              <a:defRPr sz="1500" cap="all" spc="100" baseline="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e-DE" dirty="0"/>
              <a:t>Master-Untertitelformat bearbeiten</a:t>
            </a:r>
            <a:endParaRPr lang="de-AT" dirty="0"/>
          </a:p>
        </p:txBody>
      </p:sp>
      <p:sp>
        <p:nvSpPr>
          <p:cNvPr id="10" name="Titel 9">
            <a:extLst>
              <a:ext uri="{FF2B5EF4-FFF2-40B4-BE49-F238E27FC236}">
                <a16:creationId xmlns:a16="http://schemas.microsoft.com/office/drawing/2014/main" id="{97AB5090-4007-4DE4-83F4-5287338FB754}"/>
              </a:ext>
            </a:extLst>
          </p:cNvPr>
          <p:cNvSpPr>
            <a:spLocks noGrp="1"/>
          </p:cNvSpPr>
          <p:nvPr>
            <p:ph type="title"/>
          </p:nvPr>
        </p:nvSpPr>
        <p:spPr>
          <a:xfrm>
            <a:off x="838200" y="1488364"/>
            <a:ext cx="7496175" cy="2076252"/>
          </a:xfrm>
        </p:spPr>
        <p:txBody>
          <a:bodyPr anchor="t">
            <a:noAutofit/>
          </a:bodyPr>
          <a:lstStyle>
            <a:lvl1pPr>
              <a:defRPr sz="4400">
                <a:solidFill>
                  <a:schemeClr val="bg1"/>
                </a:solidFill>
                <a:latin typeface="+mj-lt"/>
              </a:defRPr>
            </a:lvl1pPr>
          </a:lstStyle>
          <a:p>
            <a:r>
              <a:rPr lang="de-DE" dirty="0"/>
              <a:t>Mastertitelformat bearbeiten</a:t>
            </a:r>
            <a:endParaRPr lang="de-AT" dirty="0"/>
          </a:p>
        </p:txBody>
      </p:sp>
      <p:pic>
        <p:nvPicPr>
          <p:cNvPr id="12" name="Grafik 11" descr="Logo viadonau">
            <a:extLst>
              <a:ext uri="{FF2B5EF4-FFF2-40B4-BE49-F238E27FC236}">
                <a16:creationId xmlns:a16="http://schemas.microsoft.com/office/drawing/2014/main" id="{5874DE88-BD61-49AF-91B1-D6F1E57318B7}"/>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4933672" y="5783016"/>
            <a:ext cx="1529956" cy="288891"/>
          </a:xfrm>
          <a:prstGeom prst="rect">
            <a:avLst/>
          </a:prstGeom>
        </p:spPr>
      </p:pic>
      <p:pic>
        <p:nvPicPr>
          <p:cNvPr id="13" name="Grafik 12" descr="Logo Logistikum">
            <a:extLst>
              <a:ext uri="{FF2B5EF4-FFF2-40B4-BE49-F238E27FC236}">
                <a16:creationId xmlns:a16="http://schemas.microsoft.com/office/drawing/2014/main" id="{2C0C050C-2F6C-4209-B672-CBA1E31801E7}"/>
              </a:ext>
            </a:extLst>
          </p:cNvPr>
          <p:cNvPicPr>
            <a:picLocks noChangeAspect="1"/>
          </p:cNvPicPr>
          <p:nvPr userDrawn="1"/>
        </p:nvPicPr>
        <p:blipFill>
          <a:blip r:embed="rId4"/>
          <a:stretch>
            <a:fillRect/>
          </a:stretch>
        </p:blipFill>
        <p:spPr>
          <a:xfrm>
            <a:off x="3335653" y="5398174"/>
            <a:ext cx="1074923" cy="1058574"/>
          </a:xfrm>
          <a:prstGeom prst="rect">
            <a:avLst/>
          </a:prstGeom>
        </p:spPr>
      </p:pic>
    </p:spTree>
    <p:extLst>
      <p:ext uri="{BB962C8B-B14F-4D97-AF65-F5344CB8AC3E}">
        <p14:creationId xmlns:p14="http://schemas.microsoft.com/office/powerpoint/2010/main" val="24767671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RW-Abschnitts-Übersicht">
    <p:bg>
      <p:bgPr>
        <a:solidFill>
          <a:schemeClr val="bg2"/>
        </a:solidFill>
        <a:effectLst/>
      </p:bgPr>
    </p:bg>
    <p:spTree>
      <p:nvGrpSpPr>
        <p:cNvPr id="1" name=""/>
        <p:cNvGrpSpPr/>
        <p:nvPr/>
      </p:nvGrpSpPr>
      <p:grpSpPr>
        <a:xfrm>
          <a:off x="0" y="0"/>
          <a:ext cx="0" cy="0"/>
          <a:chOff x="0" y="0"/>
          <a:chExt cx="0" cy="0"/>
        </a:xfrm>
      </p:grpSpPr>
      <p:sp>
        <p:nvSpPr>
          <p:cNvPr id="14" name="Ellipse 13">
            <a:extLst>
              <a:ext uri="{FF2B5EF4-FFF2-40B4-BE49-F238E27FC236}">
                <a16:creationId xmlns:a16="http://schemas.microsoft.com/office/drawing/2014/main" id="{8C1B4AA4-82E5-4279-9D0E-B140960BE154}"/>
              </a:ext>
              <a:ext uri="{C183D7F6-B498-43B3-948B-1728B52AA6E4}">
                <adec:decorative xmlns:adec="http://schemas.microsoft.com/office/drawing/2017/decorative" val="1"/>
              </a:ext>
            </a:extLst>
          </p:cNvPr>
          <p:cNvSpPr/>
          <p:nvPr userDrawn="1"/>
        </p:nvSpPr>
        <p:spPr>
          <a:xfrm>
            <a:off x="7314943" y="-2909468"/>
            <a:ext cx="7154071" cy="7154071"/>
          </a:xfrm>
          <a:prstGeom prst="ellipse">
            <a:avLst/>
          </a:prstGeom>
          <a:noFill/>
          <a:ln w="889000">
            <a:solidFill>
              <a:schemeClr val="bg1">
                <a:alpha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sz="1200" dirty="0"/>
          </a:p>
        </p:txBody>
      </p:sp>
      <p:sp>
        <p:nvSpPr>
          <p:cNvPr id="10" name="Rechteck 9">
            <a:extLst>
              <a:ext uri="{FF2B5EF4-FFF2-40B4-BE49-F238E27FC236}">
                <a16:creationId xmlns:a16="http://schemas.microsoft.com/office/drawing/2014/main" id="{1F9A4496-8D34-44CD-AE33-C25FFDC93421}"/>
              </a:ext>
            </a:extLst>
          </p:cNvPr>
          <p:cNvSpPr/>
          <p:nvPr userDrawn="1"/>
        </p:nvSpPr>
        <p:spPr>
          <a:xfrm>
            <a:off x="707262" y="1082761"/>
            <a:ext cx="3898213" cy="2192745"/>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sz="1600" dirty="0"/>
              <a:t>Thema 1:</a:t>
            </a:r>
          </a:p>
          <a:p>
            <a:pPr algn="ctr"/>
            <a:r>
              <a:rPr lang="de-AT" sz="1600" dirty="0"/>
              <a:t>In der Seitenleiste den Namen des Abschnitts greifen und hier her ziehen. </a:t>
            </a:r>
          </a:p>
          <a:p>
            <a:pPr algn="ctr"/>
            <a:r>
              <a:rPr lang="de-AT" sz="1600" dirty="0"/>
              <a:t>Auf die gleiche Größe skalieren wie </a:t>
            </a:r>
          </a:p>
          <a:p>
            <a:pPr algn="ctr"/>
            <a:r>
              <a:rPr lang="de-AT" sz="1600" dirty="0"/>
              <a:t>dieses beige Rechteck. Wenn man anschließend alle Themen leicht</a:t>
            </a:r>
            <a:br>
              <a:rPr lang="de-AT" sz="1600" dirty="0"/>
            </a:br>
            <a:r>
              <a:rPr lang="de-AT" sz="1600" dirty="0"/>
              <a:t>verschiebt, haben sie einen Schatten.</a:t>
            </a:r>
          </a:p>
        </p:txBody>
      </p:sp>
      <p:sp>
        <p:nvSpPr>
          <p:cNvPr id="11" name="Rechteck 10">
            <a:extLst>
              <a:ext uri="{FF2B5EF4-FFF2-40B4-BE49-F238E27FC236}">
                <a16:creationId xmlns:a16="http://schemas.microsoft.com/office/drawing/2014/main" id="{EEF5AA57-2206-4DEC-8716-41CA2A13A39B}"/>
              </a:ext>
            </a:extLst>
          </p:cNvPr>
          <p:cNvSpPr/>
          <p:nvPr userDrawn="1"/>
        </p:nvSpPr>
        <p:spPr>
          <a:xfrm>
            <a:off x="4949250" y="1082761"/>
            <a:ext cx="3898213" cy="2192745"/>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sz="1600" dirty="0"/>
              <a:t>Thema 2:</a:t>
            </a:r>
          </a:p>
          <a:p>
            <a:pPr algn="ctr"/>
            <a:r>
              <a:rPr lang="de-AT" sz="1600" dirty="0"/>
              <a:t>In der Seitenleiste den Namen des Abschnitts greifen und hier her ziehen. </a:t>
            </a:r>
          </a:p>
          <a:p>
            <a:pPr algn="ctr"/>
            <a:r>
              <a:rPr lang="de-AT" sz="1600" dirty="0"/>
              <a:t>Auf die gleiche Größe skalieren wie </a:t>
            </a:r>
          </a:p>
          <a:p>
            <a:pPr algn="ctr"/>
            <a:r>
              <a:rPr lang="de-AT" sz="1600" dirty="0"/>
              <a:t>dieses beige Rechteck. Wenn man anschließend alle Themen leicht</a:t>
            </a:r>
            <a:br>
              <a:rPr lang="de-AT" sz="1600" dirty="0"/>
            </a:br>
            <a:r>
              <a:rPr lang="de-AT" sz="1600" dirty="0"/>
              <a:t>verschiebt, haben sie einen Schatten.</a:t>
            </a:r>
          </a:p>
        </p:txBody>
      </p:sp>
      <p:sp>
        <p:nvSpPr>
          <p:cNvPr id="12" name="Rechteck 11">
            <a:extLst>
              <a:ext uri="{FF2B5EF4-FFF2-40B4-BE49-F238E27FC236}">
                <a16:creationId xmlns:a16="http://schemas.microsoft.com/office/drawing/2014/main" id="{00EA8915-6454-4CB4-9E2E-FC82EB150B01}"/>
              </a:ext>
            </a:extLst>
          </p:cNvPr>
          <p:cNvSpPr/>
          <p:nvPr userDrawn="1"/>
        </p:nvSpPr>
        <p:spPr>
          <a:xfrm>
            <a:off x="707262" y="3690699"/>
            <a:ext cx="3898213" cy="2192745"/>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sz="1600" dirty="0"/>
              <a:t>Thema 3:</a:t>
            </a:r>
          </a:p>
          <a:p>
            <a:pPr algn="ctr"/>
            <a:r>
              <a:rPr lang="de-AT" sz="1600" dirty="0"/>
              <a:t>In der Seitenleiste den Namen des Abschnitts greifen und hier her ziehen. </a:t>
            </a:r>
          </a:p>
          <a:p>
            <a:pPr algn="ctr"/>
            <a:r>
              <a:rPr lang="de-AT" sz="1600" dirty="0"/>
              <a:t>Auf die gleiche Größe skalieren wie </a:t>
            </a:r>
          </a:p>
          <a:p>
            <a:pPr algn="ctr"/>
            <a:r>
              <a:rPr lang="de-AT" sz="1600" dirty="0"/>
              <a:t>dieses beige Rechteck. Wenn man anschließend alle Themen leicht</a:t>
            </a:r>
            <a:br>
              <a:rPr lang="de-AT" sz="1600" dirty="0"/>
            </a:br>
            <a:r>
              <a:rPr lang="de-AT" sz="1600" dirty="0"/>
              <a:t>verschiebt, haben sie einen Schatten.</a:t>
            </a:r>
          </a:p>
        </p:txBody>
      </p:sp>
      <p:sp>
        <p:nvSpPr>
          <p:cNvPr id="13" name="Rechteck 12">
            <a:extLst>
              <a:ext uri="{FF2B5EF4-FFF2-40B4-BE49-F238E27FC236}">
                <a16:creationId xmlns:a16="http://schemas.microsoft.com/office/drawing/2014/main" id="{FEA07139-4B01-4230-936C-27681AAD2F97}"/>
              </a:ext>
            </a:extLst>
          </p:cNvPr>
          <p:cNvSpPr/>
          <p:nvPr userDrawn="1"/>
        </p:nvSpPr>
        <p:spPr>
          <a:xfrm>
            <a:off x="4949250" y="3690699"/>
            <a:ext cx="3898213" cy="2192745"/>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sz="1600" dirty="0"/>
              <a:t>Thema 4:</a:t>
            </a:r>
          </a:p>
          <a:p>
            <a:pPr algn="ctr"/>
            <a:r>
              <a:rPr lang="de-AT" sz="1600" dirty="0"/>
              <a:t>In der Seitenleiste den Namen des Abschnitts greifen und hier her ziehen. </a:t>
            </a:r>
          </a:p>
          <a:p>
            <a:pPr algn="ctr"/>
            <a:r>
              <a:rPr lang="de-AT" sz="1600" dirty="0"/>
              <a:t>Auf die gleiche Größe skalieren wie </a:t>
            </a:r>
          </a:p>
          <a:p>
            <a:pPr algn="ctr"/>
            <a:r>
              <a:rPr lang="de-AT" sz="1600" dirty="0"/>
              <a:t>dieses beige Rechteck. Wenn man anschließend alle Themen leicht</a:t>
            </a:r>
            <a:br>
              <a:rPr lang="de-AT" sz="1600" dirty="0"/>
            </a:br>
            <a:r>
              <a:rPr lang="de-AT" sz="1600" dirty="0"/>
              <a:t>verschiebt, haben sie einen Schatten.</a:t>
            </a:r>
          </a:p>
        </p:txBody>
      </p:sp>
      <p:sp>
        <p:nvSpPr>
          <p:cNvPr id="4" name="Fußzeilenplatzhalter 3">
            <a:extLst>
              <a:ext uri="{FF2B5EF4-FFF2-40B4-BE49-F238E27FC236}">
                <a16:creationId xmlns:a16="http://schemas.microsoft.com/office/drawing/2014/main" id="{8BC482A3-669C-D71E-6A39-8631AC4F158F}"/>
              </a:ext>
            </a:extLst>
          </p:cNvPr>
          <p:cNvSpPr>
            <a:spLocks noGrp="1"/>
          </p:cNvSpPr>
          <p:nvPr>
            <p:ph type="ftr" sz="quarter" idx="11"/>
          </p:nvPr>
        </p:nvSpPr>
        <p:spPr>
          <a:xfrm>
            <a:off x="635069" y="272194"/>
            <a:ext cx="6118156" cy="365125"/>
          </a:xfrm>
          <a:prstGeom prst="rect">
            <a:avLst/>
          </a:prstGeom>
        </p:spPr>
        <p:txBody>
          <a:bodyPr/>
          <a:lstStyle>
            <a:lvl1pPr>
              <a:defRPr sz="1500">
                <a:latin typeface="+mj-lt"/>
              </a:defRPr>
            </a:lvl1pPr>
          </a:lstStyle>
          <a:p>
            <a:r>
              <a:rPr lang="de-AT" dirty="0"/>
              <a:t>LOGISTIK VERSTEHEN – HINTER DEN KULISSEN DER LIEFERKETTE</a:t>
            </a:r>
          </a:p>
        </p:txBody>
      </p:sp>
    </p:spTree>
    <p:extLst>
      <p:ext uri="{BB962C8B-B14F-4D97-AF65-F5344CB8AC3E}">
        <p14:creationId xmlns:p14="http://schemas.microsoft.com/office/powerpoint/2010/main" val="3870480742"/>
      </p:ext>
    </p:extLst>
  </p:cSld>
  <p:clrMapOvr>
    <a:masterClrMapping/>
  </p:clrMapOvr>
  <p:transition spd="slow">
    <p:push/>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RW-Abschnitts-Titelfolie">
    <p:spTree>
      <p:nvGrpSpPr>
        <p:cNvPr id="1" name=""/>
        <p:cNvGrpSpPr/>
        <p:nvPr/>
      </p:nvGrpSpPr>
      <p:grpSpPr>
        <a:xfrm>
          <a:off x="0" y="0"/>
          <a:ext cx="0" cy="0"/>
          <a:chOff x="0" y="0"/>
          <a:chExt cx="0" cy="0"/>
        </a:xfrm>
      </p:grpSpPr>
      <p:sp>
        <p:nvSpPr>
          <p:cNvPr id="21" name="Rechteck 20">
            <a:extLst>
              <a:ext uri="{FF2B5EF4-FFF2-40B4-BE49-F238E27FC236}">
                <a16:creationId xmlns:a16="http://schemas.microsoft.com/office/drawing/2014/main" id="{D20D1EF0-3BD0-4F93-A1F2-8367D7331CBC}"/>
              </a:ext>
            </a:extLst>
          </p:cNvPr>
          <p:cNvSpPr/>
          <p:nvPr userDrawn="1"/>
        </p:nvSpPr>
        <p:spPr>
          <a:xfrm>
            <a:off x="0" y="0"/>
            <a:ext cx="12192000" cy="6858000"/>
          </a:xfrm>
          <a:prstGeom prst="rect">
            <a:avLst/>
          </a:prstGeom>
          <a:gradFill flip="none" rotWithShape="1">
            <a:gsLst>
              <a:gs pos="0">
                <a:schemeClr val="tx1"/>
              </a:gs>
              <a:gs pos="50000">
                <a:schemeClr val="tx2"/>
              </a:gs>
              <a:gs pos="100000">
                <a:schemeClr val="accent1"/>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dirty="0"/>
          </a:p>
        </p:txBody>
      </p:sp>
      <p:sp>
        <p:nvSpPr>
          <p:cNvPr id="19" name="Textplatzhalter 2">
            <a:extLst>
              <a:ext uri="{FF2B5EF4-FFF2-40B4-BE49-F238E27FC236}">
                <a16:creationId xmlns:a16="http://schemas.microsoft.com/office/drawing/2014/main" id="{9FBFFB14-C6DF-4483-B0B3-F71AB856A19E}"/>
              </a:ext>
              <a:ext uri="{C183D7F6-B498-43B3-948B-1728B52AA6E4}">
                <adec:decorative xmlns:adec="http://schemas.microsoft.com/office/drawing/2017/decorative" val="1"/>
              </a:ext>
            </a:extLst>
          </p:cNvPr>
          <p:cNvSpPr>
            <a:spLocks noGrp="1"/>
          </p:cNvSpPr>
          <p:nvPr>
            <p:ph type="body" idx="1" hasCustomPrompt="1"/>
          </p:nvPr>
        </p:nvSpPr>
        <p:spPr>
          <a:xfrm>
            <a:off x="7042246" y="2926292"/>
            <a:ext cx="5445456" cy="4830984"/>
          </a:xfrm>
        </p:spPr>
        <p:txBody>
          <a:bodyPr>
            <a:noAutofit/>
          </a:bodyPr>
          <a:lstStyle>
            <a:lvl1pPr marL="0" indent="0" algn="ctr">
              <a:buNone/>
              <a:defRPr sz="40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dirty="0"/>
              <a:t>0</a:t>
            </a:r>
          </a:p>
        </p:txBody>
      </p:sp>
      <p:sp>
        <p:nvSpPr>
          <p:cNvPr id="2" name="Titel 1">
            <a:extLst>
              <a:ext uri="{FF2B5EF4-FFF2-40B4-BE49-F238E27FC236}">
                <a16:creationId xmlns:a16="http://schemas.microsoft.com/office/drawing/2014/main" id="{12125003-B839-49CA-A766-11BB65B2335C}"/>
              </a:ext>
            </a:extLst>
          </p:cNvPr>
          <p:cNvSpPr>
            <a:spLocks noGrp="1"/>
          </p:cNvSpPr>
          <p:nvPr>
            <p:ph type="title"/>
          </p:nvPr>
        </p:nvSpPr>
        <p:spPr>
          <a:xfrm>
            <a:off x="831850" y="1114314"/>
            <a:ext cx="7195731" cy="2852737"/>
          </a:xfrm>
        </p:spPr>
        <p:txBody>
          <a:bodyPr anchor="t">
            <a:noAutofit/>
          </a:bodyPr>
          <a:lstStyle>
            <a:lvl1pPr>
              <a:defRPr sz="7500" cap="none" baseline="0">
                <a:solidFill>
                  <a:schemeClr val="bg1"/>
                </a:solidFill>
              </a:defRPr>
            </a:lvl1pPr>
          </a:lstStyle>
          <a:p>
            <a:r>
              <a:rPr lang="de-DE" dirty="0"/>
              <a:t>Mastertitelformat bearbeiten</a:t>
            </a:r>
            <a:endParaRPr lang="de-AT" dirty="0"/>
          </a:p>
        </p:txBody>
      </p:sp>
    </p:spTree>
    <p:extLst>
      <p:ext uri="{BB962C8B-B14F-4D97-AF65-F5344CB8AC3E}">
        <p14:creationId xmlns:p14="http://schemas.microsoft.com/office/powerpoint/2010/main" val="2777411536"/>
      </p:ext>
    </p:extLst>
  </p:cSld>
  <p:clrMapOvr>
    <a:masterClrMapping/>
  </p:clrMapOvr>
  <p:transition spd="slow">
    <p:push/>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RW-Nur Titel mit Bildquelle">
    <p:spTree>
      <p:nvGrpSpPr>
        <p:cNvPr id="1" name=""/>
        <p:cNvGrpSpPr/>
        <p:nvPr/>
      </p:nvGrpSpPr>
      <p:grpSpPr>
        <a:xfrm>
          <a:off x="0" y="0"/>
          <a:ext cx="0" cy="0"/>
          <a:chOff x="0" y="0"/>
          <a:chExt cx="0" cy="0"/>
        </a:xfrm>
      </p:grpSpPr>
      <p:sp>
        <p:nvSpPr>
          <p:cNvPr id="7" name="Ellipse 6">
            <a:extLst>
              <a:ext uri="{FF2B5EF4-FFF2-40B4-BE49-F238E27FC236}">
                <a16:creationId xmlns:a16="http://schemas.microsoft.com/office/drawing/2014/main" id="{6AC56B4C-D3AA-F54A-32BF-13171A270EC9}"/>
              </a:ext>
              <a:ext uri="{C183D7F6-B498-43B3-948B-1728B52AA6E4}">
                <adec:decorative xmlns:adec="http://schemas.microsoft.com/office/drawing/2017/decorative" val="1"/>
              </a:ext>
            </a:extLst>
          </p:cNvPr>
          <p:cNvSpPr/>
          <p:nvPr userDrawn="1"/>
        </p:nvSpPr>
        <p:spPr>
          <a:xfrm>
            <a:off x="6440683" y="1549984"/>
            <a:ext cx="1905221" cy="1905221"/>
          </a:xfrm>
          <a:prstGeom prst="ellipse">
            <a:avLst/>
          </a:prstGeom>
          <a:solidFill>
            <a:schemeClr val="bg1"/>
          </a:solidFill>
          <a:ln w="254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8" name="Ellipse 7">
            <a:extLst>
              <a:ext uri="{FF2B5EF4-FFF2-40B4-BE49-F238E27FC236}">
                <a16:creationId xmlns:a16="http://schemas.microsoft.com/office/drawing/2014/main" id="{0C64F332-582A-C1F0-59EF-24AB2F53D5CC}"/>
              </a:ext>
              <a:ext uri="{C183D7F6-B498-43B3-948B-1728B52AA6E4}">
                <adec:decorative xmlns:adec="http://schemas.microsoft.com/office/drawing/2017/decorative" val="1"/>
              </a:ext>
            </a:extLst>
          </p:cNvPr>
          <p:cNvSpPr/>
          <p:nvPr userDrawn="1"/>
        </p:nvSpPr>
        <p:spPr>
          <a:xfrm>
            <a:off x="3135925" y="4006014"/>
            <a:ext cx="1905221" cy="1905221"/>
          </a:xfrm>
          <a:prstGeom prst="ellipse">
            <a:avLst/>
          </a:prstGeom>
          <a:solidFill>
            <a:schemeClr val="bg1"/>
          </a:solidFill>
          <a:ln w="314325">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dirty="0"/>
              <a:t>40</a:t>
            </a:r>
          </a:p>
          <a:p>
            <a:pPr algn="ctr"/>
            <a:endParaRPr lang="de-AT" dirty="0"/>
          </a:p>
        </p:txBody>
      </p:sp>
      <p:sp>
        <p:nvSpPr>
          <p:cNvPr id="9" name="Ellipse 8">
            <a:extLst>
              <a:ext uri="{FF2B5EF4-FFF2-40B4-BE49-F238E27FC236}">
                <a16:creationId xmlns:a16="http://schemas.microsoft.com/office/drawing/2014/main" id="{66AAD831-7E81-E47A-46EA-47B3D1347493}"/>
              </a:ext>
              <a:ext uri="{C183D7F6-B498-43B3-948B-1728B52AA6E4}">
                <adec:decorative xmlns:adec="http://schemas.microsoft.com/office/drawing/2017/decorative" val="1"/>
              </a:ext>
            </a:extLst>
          </p:cNvPr>
          <p:cNvSpPr/>
          <p:nvPr userDrawn="1"/>
        </p:nvSpPr>
        <p:spPr>
          <a:xfrm>
            <a:off x="8825050" y="3717652"/>
            <a:ext cx="1030973" cy="1030973"/>
          </a:xfrm>
          <a:prstGeom prst="ellipse">
            <a:avLst/>
          </a:prstGeom>
          <a:solidFill>
            <a:schemeClr val="bg1"/>
          </a:solidFill>
          <a:ln w="2794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0" name="Ellipse 9">
            <a:extLst>
              <a:ext uri="{FF2B5EF4-FFF2-40B4-BE49-F238E27FC236}">
                <a16:creationId xmlns:a16="http://schemas.microsoft.com/office/drawing/2014/main" id="{516DB634-14A1-5F5C-C349-FA9F2DC20905}"/>
              </a:ext>
              <a:ext uri="{C183D7F6-B498-43B3-948B-1728B52AA6E4}">
                <adec:decorative xmlns:adec="http://schemas.microsoft.com/office/drawing/2017/decorative" val="1"/>
              </a:ext>
            </a:extLst>
          </p:cNvPr>
          <p:cNvSpPr/>
          <p:nvPr userDrawn="1"/>
        </p:nvSpPr>
        <p:spPr>
          <a:xfrm>
            <a:off x="928738" y="2707668"/>
            <a:ext cx="986812" cy="986812"/>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49" name="Titel 48">
            <a:extLst>
              <a:ext uri="{FF2B5EF4-FFF2-40B4-BE49-F238E27FC236}">
                <a16:creationId xmlns:a16="http://schemas.microsoft.com/office/drawing/2014/main" id="{C79B9A19-46F5-7A2C-9AC0-F865A1805E0A}"/>
              </a:ext>
            </a:extLst>
          </p:cNvPr>
          <p:cNvSpPr>
            <a:spLocks noGrp="1"/>
          </p:cNvSpPr>
          <p:nvPr>
            <p:ph type="title"/>
          </p:nvPr>
        </p:nvSpPr>
        <p:spPr/>
        <p:txBody>
          <a:bodyPr/>
          <a:lstStyle/>
          <a:p>
            <a:r>
              <a:rPr lang="de-DE"/>
              <a:t>Mastertitelformat bearbeiten</a:t>
            </a:r>
            <a:endParaRPr lang="de-AT"/>
          </a:p>
        </p:txBody>
      </p:sp>
      <p:sp>
        <p:nvSpPr>
          <p:cNvPr id="47" name="Fußzeilenplatzhalter 46">
            <a:extLst>
              <a:ext uri="{FF2B5EF4-FFF2-40B4-BE49-F238E27FC236}">
                <a16:creationId xmlns:a16="http://schemas.microsoft.com/office/drawing/2014/main" id="{114AE0A0-BCC3-0F23-4A11-D2E9A2842A66}"/>
              </a:ext>
              <a:ext uri="{C183D7F6-B498-43B3-948B-1728B52AA6E4}">
                <adec:decorative xmlns:adec="http://schemas.microsoft.com/office/drawing/2017/decorative" val="1"/>
              </a:ext>
            </a:extLst>
          </p:cNvPr>
          <p:cNvSpPr>
            <a:spLocks noGrp="1"/>
          </p:cNvSpPr>
          <p:nvPr>
            <p:ph type="ftr" sz="quarter" idx="11"/>
          </p:nvPr>
        </p:nvSpPr>
        <p:spPr>
          <a:xfrm>
            <a:off x="635069" y="272194"/>
            <a:ext cx="5377803" cy="365125"/>
          </a:xfrm>
          <a:prstGeom prst="rect">
            <a:avLst/>
          </a:prstGeom>
        </p:spPr>
        <p:txBody>
          <a:bodyPr/>
          <a:lstStyle>
            <a:lvl1pPr>
              <a:defRPr sz="1500">
                <a:latin typeface="+mj-lt"/>
              </a:defRPr>
            </a:lvl1pPr>
          </a:lstStyle>
          <a:p>
            <a:r>
              <a:rPr lang="de-AT" dirty="0"/>
              <a:t>LOGISTIK VERSTEHEN – HINTER DEN KULISSEN DER LIEFERKETTE</a:t>
            </a:r>
          </a:p>
        </p:txBody>
      </p:sp>
      <p:sp>
        <p:nvSpPr>
          <p:cNvPr id="50" name="Foliennummernplatzhalter 49">
            <a:extLst>
              <a:ext uri="{FF2B5EF4-FFF2-40B4-BE49-F238E27FC236}">
                <a16:creationId xmlns:a16="http://schemas.microsoft.com/office/drawing/2014/main" id="{233CDF7E-5C90-38F7-FB14-36878731B55F}"/>
              </a:ext>
            </a:extLst>
          </p:cNvPr>
          <p:cNvSpPr>
            <a:spLocks noGrp="1"/>
          </p:cNvSpPr>
          <p:nvPr>
            <p:ph type="sldNum" sz="quarter" idx="12"/>
          </p:nvPr>
        </p:nvSpPr>
        <p:spPr/>
        <p:txBody>
          <a:bodyPr/>
          <a:lstStyle/>
          <a:p>
            <a:r>
              <a:rPr lang="de-AT"/>
              <a:t>Folie </a:t>
            </a:r>
            <a:fld id="{0AF89F37-6AD9-4F74-BC17-19E39A25D257}" type="slidenum">
              <a:rPr lang="de-AT" smtClean="0"/>
              <a:pPr/>
              <a:t>‹Nr.›</a:t>
            </a:fld>
            <a:endParaRPr lang="de-AT" dirty="0"/>
          </a:p>
        </p:txBody>
      </p:sp>
      <p:sp>
        <p:nvSpPr>
          <p:cNvPr id="11" name="Datumsplatzhalter 22" descr="Platzhalter Bildquelle:">
            <a:extLst>
              <a:ext uri="{FF2B5EF4-FFF2-40B4-BE49-F238E27FC236}">
                <a16:creationId xmlns:a16="http://schemas.microsoft.com/office/drawing/2014/main" id="{85E52F4A-819B-C56F-A236-9A20E8538680}"/>
              </a:ext>
              <a:ext uri="{C183D7F6-B498-43B3-948B-1728B52AA6E4}">
                <adec:decorative xmlns:adec="http://schemas.microsoft.com/office/drawing/2017/decorative" val="0"/>
              </a:ext>
            </a:extLst>
          </p:cNvPr>
          <p:cNvSpPr txBox="1">
            <a:spLocks/>
          </p:cNvSpPr>
          <p:nvPr userDrawn="1"/>
        </p:nvSpPr>
        <p:spPr>
          <a:xfrm>
            <a:off x="10674626" y="6268894"/>
            <a:ext cx="883093"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dirty="0"/>
              <a:t>Bild:</a:t>
            </a:r>
          </a:p>
        </p:txBody>
      </p:sp>
    </p:spTree>
    <p:extLst>
      <p:ext uri="{BB962C8B-B14F-4D97-AF65-F5344CB8AC3E}">
        <p14:creationId xmlns:p14="http://schemas.microsoft.com/office/powerpoint/2010/main" val="72602666"/>
      </p:ext>
    </p:extLst>
  </p:cSld>
  <p:clrMapOvr>
    <a:masterClrMapping/>
  </p:clrMapOvr>
  <p:transition spd="slow">
    <p:push/>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_RW-Nur Titel ohne Bildquelle">
    <p:spTree>
      <p:nvGrpSpPr>
        <p:cNvPr id="1" name=""/>
        <p:cNvGrpSpPr/>
        <p:nvPr/>
      </p:nvGrpSpPr>
      <p:grpSpPr>
        <a:xfrm>
          <a:off x="0" y="0"/>
          <a:ext cx="0" cy="0"/>
          <a:chOff x="0" y="0"/>
          <a:chExt cx="0" cy="0"/>
        </a:xfrm>
      </p:grpSpPr>
      <p:sp>
        <p:nvSpPr>
          <p:cNvPr id="7" name="Ellipse 6">
            <a:extLst>
              <a:ext uri="{FF2B5EF4-FFF2-40B4-BE49-F238E27FC236}">
                <a16:creationId xmlns:a16="http://schemas.microsoft.com/office/drawing/2014/main" id="{6AC56B4C-D3AA-F54A-32BF-13171A270EC9}"/>
              </a:ext>
              <a:ext uri="{C183D7F6-B498-43B3-948B-1728B52AA6E4}">
                <adec:decorative xmlns:adec="http://schemas.microsoft.com/office/drawing/2017/decorative" val="1"/>
              </a:ext>
            </a:extLst>
          </p:cNvPr>
          <p:cNvSpPr/>
          <p:nvPr userDrawn="1"/>
        </p:nvSpPr>
        <p:spPr>
          <a:xfrm>
            <a:off x="6440683" y="1549984"/>
            <a:ext cx="1905221" cy="1905221"/>
          </a:xfrm>
          <a:prstGeom prst="ellipse">
            <a:avLst/>
          </a:prstGeom>
          <a:solidFill>
            <a:schemeClr val="bg1"/>
          </a:solidFill>
          <a:ln w="254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8" name="Ellipse 7">
            <a:extLst>
              <a:ext uri="{FF2B5EF4-FFF2-40B4-BE49-F238E27FC236}">
                <a16:creationId xmlns:a16="http://schemas.microsoft.com/office/drawing/2014/main" id="{0C64F332-582A-C1F0-59EF-24AB2F53D5CC}"/>
              </a:ext>
              <a:ext uri="{C183D7F6-B498-43B3-948B-1728B52AA6E4}">
                <adec:decorative xmlns:adec="http://schemas.microsoft.com/office/drawing/2017/decorative" val="1"/>
              </a:ext>
            </a:extLst>
          </p:cNvPr>
          <p:cNvSpPr/>
          <p:nvPr userDrawn="1"/>
        </p:nvSpPr>
        <p:spPr>
          <a:xfrm>
            <a:off x="3135925" y="4006014"/>
            <a:ext cx="1905221" cy="1905221"/>
          </a:xfrm>
          <a:prstGeom prst="ellipse">
            <a:avLst/>
          </a:prstGeom>
          <a:solidFill>
            <a:schemeClr val="bg1"/>
          </a:solidFill>
          <a:ln w="314325">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dirty="0"/>
              <a:t>40</a:t>
            </a:r>
          </a:p>
          <a:p>
            <a:pPr algn="ctr"/>
            <a:endParaRPr lang="de-AT" dirty="0"/>
          </a:p>
        </p:txBody>
      </p:sp>
      <p:sp>
        <p:nvSpPr>
          <p:cNvPr id="9" name="Ellipse 8">
            <a:extLst>
              <a:ext uri="{FF2B5EF4-FFF2-40B4-BE49-F238E27FC236}">
                <a16:creationId xmlns:a16="http://schemas.microsoft.com/office/drawing/2014/main" id="{66AAD831-7E81-E47A-46EA-47B3D1347493}"/>
              </a:ext>
              <a:ext uri="{C183D7F6-B498-43B3-948B-1728B52AA6E4}">
                <adec:decorative xmlns:adec="http://schemas.microsoft.com/office/drawing/2017/decorative" val="1"/>
              </a:ext>
            </a:extLst>
          </p:cNvPr>
          <p:cNvSpPr/>
          <p:nvPr userDrawn="1"/>
        </p:nvSpPr>
        <p:spPr>
          <a:xfrm>
            <a:off x="8825050" y="3717652"/>
            <a:ext cx="1030973" cy="1030973"/>
          </a:xfrm>
          <a:prstGeom prst="ellipse">
            <a:avLst/>
          </a:prstGeom>
          <a:solidFill>
            <a:schemeClr val="bg1"/>
          </a:solidFill>
          <a:ln w="2794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0" name="Ellipse 9">
            <a:extLst>
              <a:ext uri="{FF2B5EF4-FFF2-40B4-BE49-F238E27FC236}">
                <a16:creationId xmlns:a16="http://schemas.microsoft.com/office/drawing/2014/main" id="{516DB634-14A1-5F5C-C349-FA9F2DC20905}"/>
              </a:ext>
              <a:ext uri="{C183D7F6-B498-43B3-948B-1728B52AA6E4}">
                <adec:decorative xmlns:adec="http://schemas.microsoft.com/office/drawing/2017/decorative" val="1"/>
              </a:ext>
            </a:extLst>
          </p:cNvPr>
          <p:cNvSpPr/>
          <p:nvPr userDrawn="1"/>
        </p:nvSpPr>
        <p:spPr>
          <a:xfrm>
            <a:off x="928738" y="2707668"/>
            <a:ext cx="986812" cy="986812"/>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49" name="Titel 48">
            <a:extLst>
              <a:ext uri="{FF2B5EF4-FFF2-40B4-BE49-F238E27FC236}">
                <a16:creationId xmlns:a16="http://schemas.microsoft.com/office/drawing/2014/main" id="{C79B9A19-46F5-7A2C-9AC0-F865A1805E0A}"/>
              </a:ext>
            </a:extLst>
          </p:cNvPr>
          <p:cNvSpPr>
            <a:spLocks noGrp="1"/>
          </p:cNvSpPr>
          <p:nvPr>
            <p:ph type="title"/>
          </p:nvPr>
        </p:nvSpPr>
        <p:spPr/>
        <p:txBody>
          <a:bodyPr/>
          <a:lstStyle/>
          <a:p>
            <a:r>
              <a:rPr lang="de-DE"/>
              <a:t>Mastertitelformat bearbeiten</a:t>
            </a:r>
            <a:endParaRPr lang="de-AT"/>
          </a:p>
        </p:txBody>
      </p:sp>
      <p:sp>
        <p:nvSpPr>
          <p:cNvPr id="47" name="Fußzeilenplatzhalter 46">
            <a:extLst>
              <a:ext uri="{FF2B5EF4-FFF2-40B4-BE49-F238E27FC236}">
                <a16:creationId xmlns:a16="http://schemas.microsoft.com/office/drawing/2014/main" id="{114AE0A0-BCC3-0F23-4A11-D2E9A2842A66}"/>
              </a:ext>
              <a:ext uri="{C183D7F6-B498-43B3-948B-1728B52AA6E4}">
                <adec:decorative xmlns:adec="http://schemas.microsoft.com/office/drawing/2017/decorative" val="1"/>
              </a:ext>
            </a:extLst>
          </p:cNvPr>
          <p:cNvSpPr>
            <a:spLocks noGrp="1"/>
          </p:cNvSpPr>
          <p:nvPr>
            <p:ph type="ftr" sz="quarter" idx="11"/>
          </p:nvPr>
        </p:nvSpPr>
        <p:spPr>
          <a:xfrm>
            <a:off x="635070" y="272194"/>
            <a:ext cx="5460930" cy="365125"/>
          </a:xfrm>
          <a:prstGeom prst="rect">
            <a:avLst/>
          </a:prstGeom>
        </p:spPr>
        <p:txBody>
          <a:bodyPr/>
          <a:lstStyle>
            <a:lvl1pPr>
              <a:defRPr sz="1500">
                <a:latin typeface="+mj-lt"/>
              </a:defRPr>
            </a:lvl1pPr>
          </a:lstStyle>
          <a:p>
            <a:r>
              <a:rPr lang="de-AT" dirty="0"/>
              <a:t>LOGISTIK VERSTEHEN – HINTER DEN KULISSEN DER LIEFERKETTE</a:t>
            </a:r>
          </a:p>
        </p:txBody>
      </p:sp>
      <p:sp>
        <p:nvSpPr>
          <p:cNvPr id="50" name="Foliennummernplatzhalter 49">
            <a:extLst>
              <a:ext uri="{FF2B5EF4-FFF2-40B4-BE49-F238E27FC236}">
                <a16:creationId xmlns:a16="http://schemas.microsoft.com/office/drawing/2014/main" id="{233CDF7E-5C90-38F7-FB14-36878731B55F}"/>
              </a:ext>
            </a:extLst>
          </p:cNvPr>
          <p:cNvSpPr>
            <a:spLocks noGrp="1"/>
          </p:cNvSpPr>
          <p:nvPr>
            <p:ph type="sldNum" sz="quarter" idx="12"/>
          </p:nvPr>
        </p:nvSpPr>
        <p:spPr/>
        <p:txBody>
          <a:bodyPr/>
          <a:lstStyle/>
          <a:p>
            <a:r>
              <a:rPr lang="de-AT"/>
              <a:t>Folie </a:t>
            </a:r>
            <a:fld id="{0AF89F37-6AD9-4F74-BC17-19E39A25D257}" type="slidenum">
              <a:rPr lang="de-AT" smtClean="0"/>
              <a:pPr/>
              <a:t>‹Nr.›</a:t>
            </a:fld>
            <a:endParaRPr lang="de-AT" dirty="0"/>
          </a:p>
        </p:txBody>
      </p:sp>
    </p:spTree>
    <p:extLst>
      <p:ext uri="{BB962C8B-B14F-4D97-AF65-F5344CB8AC3E}">
        <p14:creationId xmlns:p14="http://schemas.microsoft.com/office/powerpoint/2010/main" val="4131016356"/>
      </p:ext>
    </p:extLst>
  </p:cSld>
  <p:clrMapOvr>
    <a:masterClrMapping/>
  </p:clrMapOvr>
  <p:transition spd="slow">
    <p:push/>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RW-Leer">
    <p:spTree>
      <p:nvGrpSpPr>
        <p:cNvPr id="1" name=""/>
        <p:cNvGrpSpPr/>
        <p:nvPr/>
      </p:nvGrpSpPr>
      <p:grpSpPr>
        <a:xfrm>
          <a:off x="0" y="0"/>
          <a:ext cx="0" cy="0"/>
          <a:chOff x="0" y="0"/>
          <a:chExt cx="0" cy="0"/>
        </a:xfrm>
      </p:grpSpPr>
      <p:sp>
        <p:nvSpPr>
          <p:cNvPr id="12" name="Fußzeilenplatzhalter 11">
            <a:extLst>
              <a:ext uri="{FF2B5EF4-FFF2-40B4-BE49-F238E27FC236}">
                <a16:creationId xmlns:a16="http://schemas.microsoft.com/office/drawing/2014/main" id="{FDA103BF-F643-4E03-AF1E-8003B8D6711F}"/>
              </a:ext>
              <a:ext uri="{C183D7F6-B498-43B3-948B-1728B52AA6E4}">
                <adec:decorative xmlns:adec="http://schemas.microsoft.com/office/drawing/2017/decorative" val="1"/>
              </a:ext>
            </a:extLst>
          </p:cNvPr>
          <p:cNvSpPr>
            <a:spLocks noGrp="1"/>
          </p:cNvSpPr>
          <p:nvPr>
            <p:ph type="ftr" sz="quarter" idx="11"/>
          </p:nvPr>
        </p:nvSpPr>
        <p:spPr>
          <a:xfrm>
            <a:off x="635070" y="272194"/>
            <a:ext cx="5867330" cy="365125"/>
          </a:xfrm>
          <a:prstGeom prst="rect">
            <a:avLst/>
          </a:prstGeom>
        </p:spPr>
        <p:txBody>
          <a:bodyPr/>
          <a:lstStyle>
            <a:lvl1pPr>
              <a:defRPr sz="1500">
                <a:latin typeface="+mj-lt"/>
              </a:defRPr>
            </a:lvl1pPr>
          </a:lstStyle>
          <a:p>
            <a:r>
              <a:rPr lang="de-AT" dirty="0"/>
              <a:t>LOGISTIK VERSTEHEN – HINTER DEN KULISSEN DER LIEFERKETTE</a:t>
            </a:r>
          </a:p>
        </p:txBody>
      </p:sp>
      <p:sp>
        <p:nvSpPr>
          <p:cNvPr id="2" name="Titel 5">
            <a:extLst>
              <a:ext uri="{FF2B5EF4-FFF2-40B4-BE49-F238E27FC236}">
                <a16:creationId xmlns:a16="http://schemas.microsoft.com/office/drawing/2014/main" id="{11030971-242A-B5A9-CFD7-3C74FA84E64E}"/>
              </a:ext>
            </a:extLst>
          </p:cNvPr>
          <p:cNvSpPr>
            <a:spLocks noGrp="1"/>
          </p:cNvSpPr>
          <p:nvPr>
            <p:ph type="title"/>
          </p:nvPr>
        </p:nvSpPr>
        <p:spPr>
          <a:xfrm>
            <a:off x="592538" y="640040"/>
            <a:ext cx="8278504" cy="792976"/>
          </a:xfrm>
        </p:spPr>
        <p:txBody>
          <a:bodyPr/>
          <a:lstStyle/>
          <a:p>
            <a:r>
              <a:rPr lang="de-DE" dirty="0"/>
              <a:t>Mastertitelformat bearbeiten</a:t>
            </a:r>
            <a:endParaRPr lang="de-AT" dirty="0"/>
          </a:p>
        </p:txBody>
      </p:sp>
      <p:sp>
        <p:nvSpPr>
          <p:cNvPr id="3" name="Foliennummernplatzhalter 2">
            <a:extLst>
              <a:ext uri="{FF2B5EF4-FFF2-40B4-BE49-F238E27FC236}">
                <a16:creationId xmlns:a16="http://schemas.microsoft.com/office/drawing/2014/main" id="{47495798-ACC8-D126-ABB5-5C95F46A36F3}"/>
              </a:ext>
            </a:extLst>
          </p:cNvPr>
          <p:cNvSpPr>
            <a:spLocks noGrp="1"/>
          </p:cNvSpPr>
          <p:nvPr>
            <p:ph type="sldNum" sz="quarter" idx="12"/>
          </p:nvPr>
        </p:nvSpPr>
        <p:spPr/>
        <p:txBody>
          <a:bodyPr/>
          <a:lstStyle/>
          <a:p>
            <a:r>
              <a:rPr lang="de-AT"/>
              <a:t>Folie </a:t>
            </a:r>
            <a:fld id="{0AF89F37-6AD9-4F74-BC17-19E39A25D257}" type="slidenum">
              <a:rPr lang="de-AT" smtClean="0"/>
              <a:pPr/>
              <a:t>‹Nr.›</a:t>
            </a:fld>
            <a:endParaRPr lang="de-AT" dirty="0"/>
          </a:p>
        </p:txBody>
      </p:sp>
    </p:spTree>
    <p:extLst>
      <p:ext uri="{BB962C8B-B14F-4D97-AF65-F5344CB8AC3E}">
        <p14:creationId xmlns:p14="http://schemas.microsoft.com/office/powerpoint/2010/main" val="4088889291"/>
      </p:ext>
    </p:extLst>
  </p:cSld>
  <p:clrMapOvr>
    <a:masterClrMapping/>
  </p:clrMapOvr>
  <p:transition spd="slow">
    <p:push/>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obj" preserve="1">
  <p:cSld name="RW-Titel und Inhal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277AA82-B96F-4003-AA6C-2E34A55B0F85}"/>
              </a:ext>
            </a:extLst>
          </p:cNvPr>
          <p:cNvSpPr>
            <a:spLocks noGrp="1"/>
          </p:cNvSpPr>
          <p:nvPr>
            <p:ph type="title"/>
          </p:nvPr>
        </p:nvSpPr>
        <p:spPr/>
        <p:txBody>
          <a:bodyPr/>
          <a:lstStyle/>
          <a:p>
            <a:r>
              <a:rPr lang="de-DE" dirty="0"/>
              <a:t>Mastertitelformat bearbeiten</a:t>
            </a:r>
            <a:endParaRPr lang="de-AT" dirty="0"/>
          </a:p>
        </p:txBody>
      </p:sp>
      <p:sp>
        <p:nvSpPr>
          <p:cNvPr id="3" name="Inhaltsplatzhalter 2">
            <a:extLst>
              <a:ext uri="{FF2B5EF4-FFF2-40B4-BE49-F238E27FC236}">
                <a16:creationId xmlns:a16="http://schemas.microsoft.com/office/drawing/2014/main" id="{0C2B1BAD-4358-4038-9BA7-0D53040F3DE0}"/>
              </a:ext>
            </a:extLst>
          </p:cNvPr>
          <p:cNvSpPr>
            <a:spLocks noGrp="1"/>
          </p:cNvSpPr>
          <p:nvPr>
            <p:ph idx="1"/>
          </p:nvPr>
        </p:nvSpPr>
        <p:spPr/>
        <p:txBody>
          <a:bodyPr/>
          <a:lstStyle/>
          <a:p>
            <a:pPr lvl="0"/>
            <a:r>
              <a:rPr lang="de-DE" dirty="0"/>
              <a:t>Mastertextformat bearbeiten</a:t>
            </a:r>
          </a:p>
          <a:p>
            <a:pPr lvl="1"/>
            <a:r>
              <a:rPr lang="de-DE" dirty="0"/>
              <a:t>Zweite Ebene</a:t>
            </a:r>
          </a:p>
          <a:p>
            <a:pPr lvl="2"/>
            <a:r>
              <a:rPr lang="de-DE" dirty="0"/>
              <a:t>Dritte Ebene</a:t>
            </a:r>
          </a:p>
          <a:p>
            <a:pPr lvl="3"/>
            <a:r>
              <a:rPr lang="de-DE" dirty="0"/>
              <a:t>Vierte Ebene</a:t>
            </a:r>
          </a:p>
          <a:p>
            <a:pPr lvl="4"/>
            <a:r>
              <a:rPr lang="de-DE" dirty="0"/>
              <a:t>Fünfte Ebene</a:t>
            </a:r>
            <a:endParaRPr lang="de-AT" dirty="0"/>
          </a:p>
        </p:txBody>
      </p:sp>
      <p:sp>
        <p:nvSpPr>
          <p:cNvPr id="12" name="Fußzeilenplatzhalter 11">
            <a:extLst>
              <a:ext uri="{FF2B5EF4-FFF2-40B4-BE49-F238E27FC236}">
                <a16:creationId xmlns:a16="http://schemas.microsoft.com/office/drawing/2014/main" id="{D2BEE460-D80B-43E8-BC90-CB725910BD0E}"/>
              </a:ext>
              <a:ext uri="{C183D7F6-B498-43B3-948B-1728B52AA6E4}">
                <adec:decorative xmlns:adec="http://schemas.microsoft.com/office/drawing/2017/decorative" val="1"/>
              </a:ext>
            </a:extLst>
          </p:cNvPr>
          <p:cNvSpPr>
            <a:spLocks noGrp="1"/>
          </p:cNvSpPr>
          <p:nvPr>
            <p:ph type="ftr" sz="quarter" idx="11"/>
          </p:nvPr>
        </p:nvSpPr>
        <p:spPr>
          <a:xfrm>
            <a:off x="635069" y="272194"/>
            <a:ext cx="6190603" cy="365125"/>
          </a:xfrm>
          <a:prstGeom prst="rect">
            <a:avLst/>
          </a:prstGeom>
        </p:spPr>
        <p:txBody>
          <a:bodyPr/>
          <a:lstStyle>
            <a:lvl1pPr>
              <a:defRPr sz="1500">
                <a:latin typeface="+mj-lt"/>
              </a:defRPr>
            </a:lvl1pPr>
          </a:lstStyle>
          <a:p>
            <a:r>
              <a:rPr lang="de-AT" dirty="0"/>
              <a:t>LOGISTIK VERSTEHEN – HINTER DEN KULISSEN DER LIEFERKETTE</a:t>
            </a:r>
          </a:p>
        </p:txBody>
      </p:sp>
      <p:sp>
        <p:nvSpPr>
          <p:cNvPr id="5" name="Foliennummernplatzhalter 4">
            <a:extLst>
              <a:ext uri="{FF2B5EF4-FFF2-40B4-BE49-F238E27FC236}">
                <a16:creationId xmlns:a16="http://schemas.microsoft.com/office/drawing/2014/main" id="{98BE97CC-81B2-D809-3E81-0521E3055A04}"/>
              </a:ext>
            </a:extLst>
          </p:cNvPr>
          <p:cNvSpPr>
            <a:spLocks noGrp="1"/>
          </p:cNvSpPr>
          <p:nvPr>
            <p:ph type="sldNum" sz="quarter" idx="12"/>
          </p:nvPr>
        </p:nvSpPr>
        <p:spPr/>
        <p:txBody>
          <a:bodyPr/>
          <a:lstStyle/>
          <a:p>
            <a:r>
              <a:rPr lang="de-AT"/>
              <a:t>Folie </a:t>
            </a:r>
            <a:fld id="{0AF89F37-6AD9-4F74-BC17-19E39A25D257}" type="slidenum">
              <a:rPr lang="de-AT" smtClean="0"/>
              <a:pPr/>
              <a:t>‹Nr.›</a:t>
            </a:fld>
            <a:endParaRPr lang="de-AT" dirty="0"/>
          </a:p>
        </p:txBody>
      </p:sp>
    </p:spTree>
    <p:extLst>
      <p:ext uri="{BB962C8B-B14F-4D97-AF65-F5344CB8AC3E}">
        <p14:creationId xmlns:p14="http://schemas.microsoft.com/office/powerpoint/2010/main" val="389710707"/>
      </p:ext>
    </p:extLst>
  </p:cSld>
  <p:clrMapOvr>
    <a:masterClrMapping/>
  </p:clrMapOvr>
  <p:transition spd="slow">
    <p:push/>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_RW-Aktivitätsfolie">
    <p:bg>
      <p:bgPr>
        <a:gradFill>
          <a:gsLst>
            <a:gs pos="0">
              <a:schemeClr val="accent2">
                <a:lumMod val="60000"/>
                <a:lumOff val="40000"/>
              </a:schemeClr>
            </a:gs>
            <a:gs pos="100000">
              <a:schemeClr val="accent2">
                <a:lumMod val="40000"/>
                <a:lumOff val="60000"/>
              </a:schemeClr>
            </a:gs>
            <a:gs pos="0">
              <a:schemeClr val="accent2">
                <a:lumMod val="0"/>
                <a:lumOff val="100000"/>
              </a:schemeClr>
            </a:gs>
            <a:gs pos="100000">
              <a:schemeClr val="accent2">
                <a:lumMod val="100000"/>
              </a:schemeClr>
            </a:gs>
          </a:gsLst>
          <a:lin ang="10800000" scaled="0"/>
        </a:gradFill>
        <a:effectLst/>
      </p:bgPr>
    </p:bg>
    <p:spTree>
      <p:nvGrpSpPr>
        <p:cNvPr id="1" name=""/>
        <p:cNvGrpSpPr/>
        <p:nvPr/>
      </p:nvGrpSpPr>
      <p:grpSpPr>
        <a:xfrm>
          <a:off x="0" y="0"/>
          <a:ext cx="0" cy="0"/>
          <a:chOff x="0" y="0"/>
          <a:chExt cx="0" cy="0"/>
        </a:xfrm>
      </p:grpSpPr>
      <p:sp>
        <p:nvSpPr>
          <p:cNvPr id="22" name="Fußzeilenplatzhalter 21">
            <a:extLst>
              <a:ext uri="{FF2B5EF4-FFF2-40B4-BE49-F238E27FC236}">
                <a16:creationId xmlns:a16="http://schemas.microsoft.com/office/drawing/2014/main" id="{1F88CB56-152E-4A67-835F-6C1AF2EC73D1}"/>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a:prstGeom prst="rect">
            <a:avLst/>
          </a:prstGeom>
        </p:spPr>
        <p:txBody>
          <a:bodyPr/>
          <a:lstStyle>
            <a:lvl1pPr>
              <a:defRPr sz="1500">
                <a:latin typeface="+mj-lt"/>
              </a:defRPr>
            </a:lvl1pPr>
          </a:lstStyle>
          <a:p>
            <a:r>
              <a:rPr lang="de-AT" dirty="0"/>
              <a:t>LOGISTIK VERSTEHEN – HINTER DEN KULISSEN DER LIEFERKETTE</a:t>
            </a:r>
          </a:p>
        </p:txBody>
      </p:sp>
      <p:sp>
        <p:nvSpPr>
          <p:cNvPr id="2" name="Titel 5">
            <a:extLst>
              <a:ext uri="{FF2B5EF4-FFF2-40B4-BE49-F238E27FC236}">
                <a16:creationId xmlns:a16="http://schemas.microsoft.com/office/drawing/2014/main" id="{59F0A27B-AF0D-8753-A13D-C68E24356072}"/>
              </a:ext>
            </a:extLst>
          </p:cNvPr>
          <p:cNvSpPr>
            <a:spLocks noGrp="1"/>
          </p:cNvSpPr>
          <p:nvPr>
            <p:ph type="title"/>
          </p:nvPr>
        </p:nvSpPr>
        <p:spPr>
          <a:xfrm>
            <a:off x="592538" y="640040"/>
            <a:ext cx="8278504" cy="792976"/>
          </a:xfrm>
        </p:spPr>
        <p:txBody>
          <a:bodyPr/>
          <a:lstStyle/>
          <a:p>
            <a:r>
              <a:rPr lang="de-DE" dirty="0"/>
              <a:t>Mastertitelformat bearbeiten</a:t>
            </a:r>
            <a:endParaRPr lang="de-AT" dirty="0"/>
          </a:p>
        </p:txBody>
      </p:sp>
      <p:sp>
        <p:nvSpPr>
          <p:cNvPr id="3" name="Inhaltsplatzhalter 2">
            <a:extLst>
              <a:ext uri="{FF2B5EF4-FFF2-40B4-BE49-F238E27FC236}">
                <a16:creationId xmlns:a16="http://schemas.microsoft.com/office/drawing/2014/main" id="{D9E51B61-77C2-A0BB-57A8-D08AC03FD092}"/>
              </a:ext>
            </a:extLst>
          </p:cNvPr>
          <p:cNvSpPr>
            <a:spLocks noGrp="1"/>
          </p:cNvSpPr>
          <p:nvPr>
            <p:ph idx="1"/>
          </p:nvPr>
        </p:nvSpPr>
        <p:spPr>
          <a:xfrm>
            <a:off x="592538" y="1825625"/>
            <a:ext cx="10954420" cy="4351338"/>
          </a:xfrm>
        </p:spPr>
        <p:txBody>
          <a:bodyPr/>
          <a:lstStyle/>
          <a:p>
            <a:pPr lvl="0"/>
            <a:r>
              <a:rPr lang="de-DE" dirty="0"/>
              <a:t>Mastertextformat bearbeiten</a:t>
            </a:r>
          </a:p>
          <a:p>
            <a:pPr lvl="1"/>
            <a:r>
              <a:rPr lang="de-DE" dirty="0"/>
              <a:t>Zweite Ebene</a:t>
            </a:r>
          </a:p>
          <a:p>
            <a:pPr lvl="2"/>
            <a:r>
              <a:rPr lang="de-DE" dirty="0"/>
              <a:t>Dritte Ebene</a:t>
            </a:r>
          </a:p>
          <a:p>
            <a:pPr lvl="3"/>
            <a:r>
              <a:rPr lang="de-DE" dirty="0"/>
              <a:t>Vierte Ebene</a:t>
            </a:r>
          </a:p>
          <a:p>
            <a:pPr lvl="4"/>
            <a:r>
              <a:rPr lang="de-DE" dirty="0"/>
              <a:t>Fünfte Ebene</a:t>
            </a:r>
            <a:endParaRPr lang="de-AT" dirty="0"/>
          </a:p>
        </p:txBody>
      </p:sp>
      <p:sp>
        <p:nvSpPr>
          <p:cNvPr id="5" name="Foliennummernplatzhalter 4">
            <a:extLst>
              <a:ext uri="{FF2B5EF4-FFF2-40B4-BE49-F238E27FC236}">
                <a16:creationId xmlns:a16="http://schemas.microsoft.com/office/drawing/2014/main" id="{936229C0-7322-0DD5-C8C9-911CA423522D}"/>
              </a:ext>
            </a:extLst>
          </p:cNvPr>
          <p:cNvSpPr>
            <a:spLocks noGrp="1"/>
          </p:cNvSpPr>
          <p:nvPr>
            <p:ph type="sldNum" sz="quarter" idx="12"/>
          </p:nvPr>
        </p:nvSpPr>
        <p:spPr/>
        <p:txBody>
          <a:bodyPr/>
          <a:lstStyle/>
          <a:p>
            <a:r>
              <a:rPr lang="de-AT" dirty="0"/>
              <a:t>Folie </a:t>
            </a:r>
            <a:fld id="{0AF89F37-6AD9-4F74-BC17-19E39A25D257}" type="slidenum">
              <a:rPr lang="de-AT" smtClean="0"/>
              <a:pPr/>
              <a:t>‹Nr.›</a:t>
            </a:fld>
            <a:endParaRPr lang="de-AT" dirty="0"/>
          </a:p>
        </p:txBody>
      </p:sp>
    </p:spTree>
    <p:extLst>
      <p:ext uri="{BB962C8B-B14F-4D97-AF65-F5344CB8AC3E}">
        <p14:creationId xmlns:p14="http://schemas.microsoft.com/office/powerpoint/2010/main" val="2561899015"/>
      </p:ext>
    </p:extLst>
  </p:cSld>
  <p:clrMapOvr>
    <a:masterClrMapping/>
  </p:clrMapOvr>
  <p:transition spd="slow">
    <p:push/>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2_RW-Aktivitätsfolie mit bild">
    <p:bg>
      <p:bgPr>
        <a:gradFill>
          <a:gsLst>
            <a:gs pos="0">
              <a:schemeClr val="accent2">
                <a:lumMod val="60000"/>
                <a:lumOff val="40000"/>
              </a:schemeClr>
            </a:gs>
            <a:gs pos="100000">
              <a:schemeClr val="accent2">
                <a:lumMod val="40000"/>
                <a:lumOff val="60000"/>
              </a:schemeClr>
            </a:gs>
            <a:gs pos="0">
              <a:schemeClr val="accent2">
                <a:lumMod val="0"/>
                <a:lumOff val="100000"/>
              </a:schemeClr>
            </a:gs>
            <a:gs pos="100000">
              <a:schemeClr val="accent2">
                <a:lumMod val="100000"/>
              </a:schemeClr>
            </a:gs>
          </a:gsLst>
          <a:lin ang="10800000" scaled="0"/>
        </a:gradFill>
        <a:effectLst/>
      </p:bgPr>
    </p:bg>
    <p:spTree>
      <p:nvGrpSpPr>
        <p:cNvPr id="1" name=""/>
        <p:cNvGrpSpPr/>
        <p:nvPr/>
      </p:nvGrpSpPr>
      <p:grpSpPr>
        <a:xfrm>
          <a:off x="0" y="0"/>
          <a:ext cx="0" cy="0"/>
          <a:chOff x="0" y="0"/>
          <a:chExt cx="0" cy="0"/>
        </a:xfrm>
      </p:grpSpPr>
      <p:sp>
        <p:nvSpPr>
          <p:cNvPr id="22" name="Fußzeilenplatzhalter 21">
            <a:extLst>
              <a:ext uri="{FF2B5EF4-FFF2-40B4-BE49-F238E27FC236}">
                <a16:creationId xmlns:a16="http://schemas.microsoft.com/office/drawing/2014/main" id="{1F88CB56-152E-4A67-835F-6C1AF2EC73D1}"/>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a:prstGeom prst="rect">
            <a:avLst/>
          </a:prstGeom>
        </p:spPr>
        <p:txBody>
          <a:bodyPr/>
          <a:lstStyle>
            <a:lvl1pPr>
              <a:defRPr sz="1500">
                <a:latin typeface="+mj-lt"/>
              </a:defRPr>
            </a:lvl1pPr>
          </a:lstStyle>
          <a:p>
            <a:r>
              <a:rPr lang="de-AT" dirty="0"/>
              <a:t>LOGISTIK VERSTEHEN – HINTER DEN KULISSEN DER LIEFERKETTE</a:t>
            </a:r>
          </a:p>
        </p:txBody>
      </p:sp>
      <p:sp>
        <p:nvSpPr>
          <p:cNvPr id="2" name="Titel 5">
            <a:extLst>
              <a:ext uri="{FF2B5EF4-FFF2-40B4-BE49-F238E27FC236}">
                <a16:creationId xmlns:a16="http://schemas.microsoft.com/office/drawing/2014/main" id="{59F0A27B-AF0D-8753-A13D-C68E24356072}"/>
              </a:ext>
            </a:extLst>
          </p:cNvPr>
          <p:cNvSpPr>
            <a:spLocks noGrp="1"/>
          </p:cNvSpPr>
          <p:nvPr>
            <p:ph type="title"/>
          </p:nvPr>
        </p:nvSpPr>
        <p:spPr>
          <a:xfrm>
            <a:off x="592538" y="640040"/>
            <a:ext cx="8278504" cy="792976"/>
          </a:xfrm>
        </p:spPr>
        <p:txBody>
          <a:bodyPr/>
          <a:lstStyle/>
          <a:p>
            <a:r>
              <a:rPr lang="de-DE" dirty="0"/>
              <a:t>Mastertitelformat bearbeiten</a:t>
            </a:r>
            <a:endParaRPr lang="de-AT" dirty="0"/>
          </a:p>
        </p:txBody>
      </p:sp>
      <p:sp>
        <p:nvSpPr>
          <p:cNvPr id="3" name="Inhaltsplatzhalter 2">
            <a:extLst>
              <a:ext uri="{FF2B5EF4-FFF2-40B4-BE49-F238E27FC236}">
                <a16:creationId xmlns:a16="http://schemas.microsoft.com/office/drawing/2014/main" id="{D9E51B61-77C2-A0BB-57A8-D08AC03FD092}"/>
              </a:ext>
            </a:extLst>
          </p:cNvPr>
          <p:cNvSpPr>
            <a:spLocks noGrp="1"/>
          </p:cNvSpPr>
          <p:nvPr>
            <p:ph idx="1"/>
          </p:nvPr>
        </p:nvSpPr>
        <p:spPr>
          <a:xfrm>
            <a:off x="592538" y="1825625"/>
            <a:ext cx="10954420" cy="4351338"/>
          </a:xfrm>
        </p:spPr>
        <p:txBody>
          <a:bodyPr/>
          <a:lstStyle/>
          <a:p>
            <a:pPr lvl="0"/>
            <a:r>
              <a:rPr lang="de-DE" dirty="0"/>
              <a:t>Mastertextformat bearbeiten</a:t>
            </a:r>
          </a:p>
          <a:p>
            <a:pPr lvl="1"/>
            <a:r>
              <a:rPr lang="de-DE" dirty="0"/>
              <a:t>Zweite Ebene</a:t>
            </a:r>
          </a:p>
          <a:p>
            <a:pPr lvl="2"/>
            <a:r>
              <a:rPr lang="de-DE" dirty="0"/>
              <a:t>Dritte Ebene</a:t>
            </a:r>
          </a:p>
          <a:p>
            <a:pPr lvl="3"/>
            <a:r>
              <a:rPr lang="de-DE" dirty="0"/>
              <a:t>Vierte Ebene</a:t>
            </a:r>
          </a:p>
          <a:p>
            <a:pPr lvl="4"/>
            <a:r>
              <a:rPr lang="de-DE" dirty="0"/>
              <a:t>Fünfte Ebene</a:t>
            </a:r>
            <a:endParaRPr lang="de-AT" dirty="0"/>
          </a:p>
        </p:txBody>
      </p:sp>
      <p:sp>
        <p:nvSpPr>
          <p:cNvPr id="5" name="Foliennummernplatzhalter 4">
            <a:extLst>
              <a:ext uri="{FF2B5EF4-FFF2-40B4-BE49-F238E27FC236}">
                <a16:creationId xmlns:a16="http://schemas.microsoft.com/office/drawing/2014/main" id="{936229C0-7322-0DD5-C8C9-911CA423522D}"/>
              </a:ext>
            </a:extLst>
          </p:cNvPr>
          <p:cNvSpPr>
            <a:spLocks noGrp="1"/>
          </p:cNvSpPr>
          <p:nvPr>
            <p:ph type="sldNum" sz="quarter" idx="12"/>
          </p:nvPr>
        </p:nvSpPr>
        <p:spPr/>
        <p:txBody>
          <a:bodyPr/>
          <a:lstStyle/>
          <a:p>
            <a:r>
              <a:rPr lang="de-AT" dirty="0"/>
              <a:t>Folie </a:t>
            </a:r>
            <a:fld id="{0AF89F37-6AD9-4F74-BC17-19E39A25D257}" type="slidenum">
              <a:rPr lang="de-AT" smtClean="0"/>
              <a:pPr/>
              <a:t>‹Nr.›</a:t>
            </a:fld>
            <a:endParaRPr lang="de-AT" dirty="0"/>
          </a:p>
        </p:txBody>
      </p:sp>
      <p:sp>
        <p:nvSpPr>
          <p:cNvPr id="4" name="Datumsplatzhalter 22" descr="Platzhalter Bildquelle:">
            <a:extLst>
              <a:ext uri="{FF2B5EF4-FFF2-40B4-BE49-F238E27FC236}">
                <a16:creationId xmlns:a16="http://schemas.microsoft.com/office/drawing/2014/main" id="{CEEEB5E5-F687-6379-0F57-93D4F9B5BF62}"/>
              </a:ext>
              <a:ext uri="{C183D7F6-B498-43B3-948B-1728B52AA6E4}">
                <adec:decorative xmlns:adec="http://schemas.microsoft.com/office/drawing/2017/decorative" val="0"/>
              </a:ext>
            </a:extLst>
          </p:cNvPr>
          <p:cNvSpPr txBox="1">
            <a:spLocks/>
          </p:cNvSpPr>
          <p:nvPr userDrawn="1"/>
        </p:nvSpPr>
        <p:spPr>
          <a:xfrm>
            <a:off x="10674626" y="6268894"/>
            <a:ext cx="883093"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dirty="0"/>
              <a:t>Bild:</a:t>
            </a:r>
          </a:p>
        </p:txBody>
      </p:sp>
    </p:spTree>
    <p:extLst>
      <p:ext uri="{BB962C8B-B14F-4D97-AF65-F5344CB8AC3E}">
        <p14:creationId xmlns:p14="http://schemas.microsoft.com/office/powerpoint/2010/main" val="2306060796"/>
      </p:ext>
    </p:extLst>
  </p:cSld>
  <p:clrMapOvr>
    <a:masterClrMapping/>
  </p:clrMapOvr>
  <p:transition spd="slow">
    <p:push/>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Zwei Inhalte">
    <p:spTree>
      <p:nvGrpSpPr>
        <p:cNvPr id="1" name=""/>
        <p:cNvGrpSpPr/>
        <p:nvPr/>
      </p:nvGrpSpPr>
      <p:grpSpPr>
        <a:xfrm>
          <a:off x="0" y="0"/>
          <a:ext cx="0" cy="0"/>
          <a:chOff x="0" y="0"/>
          <a:chExt cx="0" cy="0"/>
        </a:xfrm>
      </p:grpSpPr>
      <p:sp>
        <p:nvSpPr>
          <p:cNvPr id="3" name="Inhaltsplatzhalter 2">
            <a:extLst>
              <a:ext uri="{FF2B5EF4-FFF2-40B4-BE49-F238E27FC236}">
                <a16:creationId xmlns:a16="http://schemas.microsoft.com/office/drawing/2014/main" id="{214E134A-41C3-48F6-9731-40787741E714}"/>
              </a:ext>
            </a:extLst>
          </p:cNvPr>
          <p:cNvSpPr>
            <a:spLocks noGrp="1"/>
          </p:cNvSpPr>
          <p:nvPr>
            <p:ph sz="half" idx="1"/>
          </p:nvPr>
        </p:nvSpPr>
        <p:spPr>
          <a:xfrm>
            <a:off x="592538" y="1825625"/>
            <a:ext cx="5384730" cy="4351338"/>
          </a:xfrm>
        </p:spPr>
        <p:txBody>
          <a:bodyPr/>
          <a:lstStyle/>
          <a:p>
            <a:pPr lvl="0"/>
            <a:r>
              <a:rPr lang="de-DE" dirty="0"/>
              <a:t>Mastertextformat bearbeiten</a:t>
            </a:r>
          </a:p>
          <a:p>
            <a:pPr lvl="1"/>
            <a:r>
              <a:rPr lang="de-DE" dirty="0"/>
              <a:t>Zweite Ebene</a:t>
            </a:r>
          </a:p>
          <a:p>
            <a:pPr lvl="2"/>
            <a:r>
              <a:rPr lang="de-DE" dirty="0"/>
              <a:t>Dritte Ebene</a:t>
            </a:r>
          </a:p>
          <a:p>
            <a:pPr lvl="3"/>
            <a:r>
              <a:rPr lang="de-DE" dirty="0"/>
              <a:t>Vierte Ebene</a:t>
            </a:r>
          </a:p>
          <a:p>
            <a:pPr lvl="4"/>
            <a:r>
              <a:rPr lang="de-DE" dirty="0"/>
              <a:t>Fünfte Ebene</a:t>
            </a:r>
            <a:endParaRPr lang="de-AT" dirty="0"/>
          </a:p>
        </p:txBody>
      </p:sp>
      <p:sp>
        <p:nvSpPr>
          <p:cNvPr id="4" name="Inhaltsplatzhalter 3">
            <a:extLst>
              <a:ext uri="{FF2B5EF4-FFF2-40B4-BE49-F238E27FC236}">
                <a16:creationId xmlns:a16="http://schemas.microsoft.com/office/drawing/2014/main" id="{CD679E35-E54F-40E3-9EE7-1D07531FCD60}"/>
              </a:ext>
            </a:extLst>
          </p:cNvPr>
          <p:cNvSpPr>
            <a:spLocks noGrp="1"/>
          </p:cNvSpPr>
          <p:nvPr>
            <p:ph sz="half" idx="2"/>
          </p:nvPr>
        </p:nvSpPr>
        <p:spPr>
          <a:xfrm>
            <a:off x="5969070" y="1825625"/>
            <a:ext cx="538473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9" name="Fußzeilenplatzhalter 8">
            <a:extLst>
              <a:ext uri="{FF2B5EF4-FFF2-40B4-BE49-F238E27FC236}">
                <a16:creationId xmlns:a16="http://schemas.microsoft.com/office/drawing/2014/main" id="{F47884CE-FAD7-4794-B1DE-5CD85A265F03}"/>
              </a:ext>
              <a:ext uri="{C183D7F6-B498-43B3-948B-1728B52AA6E4}">
                <adec:decorative xmlns:adec="http://schemas.microsoft.com/office/drawing/2017/decorative" val="1"/>
              </a:ext>
            </a:extLst>
          </p:cNvPr>
          <p:cNvSpPr>
            <a:spLocks noGrp="1"/>
          </p:cNvSpPr>
          <p:nvPr>
            <p:ph type="ftr" sz="quarter" idx="11"/>
          </p:nvPr>
        </p:nvSpPr>
        <p:spPr>
          <a:xfrm>
            <a:off x="635070" y="272194"/>
            <a:ext cx="5922748" cy="365125"/>
          </a:xfrm>
          <a:prstGeom prst="rect">
            <a:avLst/>
          </a:prstGeom>
        </p:spPr>
        <p:txBody>
          <a:bodyPr/>
          <a:lstStyle>
            <a:lvl1pPr>
              <a:defRPr sz="1500">
                <a:latin typeface="+mj-lt"/>
              </a:defRPr>
            </a:lvl1pPr>
          </a:lstStyle>
          <a:p>
            <a:r>
              <a:rPr lang="de-AT" dirty="0"/>
              <a:t>LOGISTIK VERSTEHEN – HINTER DEN KULISSEN DER LIEFERKETTE</a:t>
            </a:r>
          </a:p>
        </p:txBody>
      </p:sp>
      <p:sp>
        <p:nvSpPr>
          <p:cNvPr id="11" name="Titel 10">
            <a:extLst>
              <a:ext uri="{FF2B5EF4-FFF2-40B4-BE49-F238E27FC236}">
                <a16:creationId xmlns:a16="http://schemas.microsoft.com/office/drawing/2014/main" id="{1970461B-FB10-41E9-88AE-C0E6DDF89755}"/>
              </a:ext>
            </a:extLst>
          </p:cNvPr>
          <p:cNvSpPr>
            <a:spLocks noGrp="1"/>
          </p:cNvSpPr>
          <p:nvPr>
            <p:ph type="title"/>
          </p:nvPr>
        </p:nvSpPr>
        <p:spPr/>
        <p:txBody>
          <a:bodyPr/>
          <a:lstStyle/>
          <a:p>
            <a:r>
              <a:rPr lang="de-DE"/>
              <a:t>Mastertitelformat bearbeiten</a:t>
            </a:r>
            <a:endParaRPr lang="de-AT"/>
          </a:p>
        </p:txBody>
      </p:sp>
      <p:sp>
        <p:nvSpPr>
          <p:cNvPr id="5" name="Foliennummernplatzhalter 4">
            <a:extLst>
              <a:ext uri="{FF2B5EF4-FFF2-40B4-BE49-F238E27FC236}">
                <a16:creationId xmlns:a16="http://schemas.microsoft.com/office/drawing/2014/main" id="{49F06AED-1480-6AB1-2FFA-9EEAB4EAEF63}"/>
              </a:ext>
            </a:extLst>
          </p:cNvPr>
          <p:cNvSpPr>
            <a:spLocks noGrp="1"/>
          </p:cNvSpPr>
          <p:nvPr>
            <p:ph type="sldNum" sz="quarter" idx="12"/>
          </p:nvPr>
        </p:nvSpPr>
        <p:spPr/>
        <p:txBody>
          <a:bodyPr/>
          <a:lstStyle/>
          <a:p>
            <a:r>
              <a:rPr lang="de-AT"/>
              <a:t>Folie </a:t>
            </a:r>
            <a:fld id="{0AF89F37-6AD9-4F74-BC17-19E39A25D257}" type="slidenum">
              <a:rPr lang="de-AT" smtClean="0"/>
              <a:pPr/>
              <a:t>‹Nr.›</a:t>
            </a:fld>
            <a:endParaRPr lang="de-AT" dirty="0"/>
          </a:p>
        </p:txBody>
      </p:sp>
    </p:spTree>
    <p:extLst>
      <p:ext uri="{BB962C8B-B14F-4D97-AF65-F5344CB8AC3E}">
        <p14:creationId xmlns:p14="http://schemas.microsoft.com/office/powerpoint/2010/main" val="3811066653"/>
      </p:ext>
    </p:extLst>
  </p:cSld>
  <p:clrMapOvr>
    <a:masterClrMapping/>
  </p:clrMapOvr>
  <p:transition spd="slow">
    <p:push/>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Vergleich">
    <p:spTree>
      <p:nvGrpSpPr>
        <p:cNvPr id="1" name=""/>
        <p:cNvGrpSpPr/>
        <p:nvPr/>
      </p:nvGrpSpPr>
      <p:grpSpPr>
        <a:xfrm>
          <a:off x="0" y="0"/>
          <a:ext cx="0" cy="0"/>
          <a:chOff x="0" y="0"/>
          <a:chExt cx="0" cy="0"/>
        </a:xfrm>
      </p:grpSpPr>
      <p:sp>
        <p:nvSpPr>
          <p:cNvPr id="3" name="Textplatzhalter 2">
            <a:extLst>
              <a:ext uri="{FF2B5EF4-FFF2-40B4-BE49-F238E27FC236}">
                <a16:creationId xmlns:a16="http://schemas.microsoft.com/office/drawing/2014/main" id="{AE8F0A99-201A-49CE-9E5A-ED6E35D1B6EE}"/>
              </a:ext>
            </a:extLst>
          </p:cNvPr>
          <p:cNvSpPr>
            <a:spLocks noGrp="1"/>
          </p:cNvSpPr>
          <p:nvPr>
            <p:ph type="body" idx="1"/>
          </p:nvPr>
        </p:nvSpPr>
        <p:spPr>
          <a:xfrm>
            <a:off x="613804" y="1681163"/>
            <a:ext cx="5362505"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4" name="Inhaltsplatzhalter 3">
            <a:extLst>
              <a:ext uri="{FF2B5EF4-FFF2-40B4-BE49-F238E27FC236}">
                <a16:creationId xmlns:a16="http://schemas.microsoft.com/office/drawing/2014/main" id="{CCEF6080-ED61-46B7-9E65-3E75BED844A0}"/>
              </a:ext>
            </a:extLst>
          </p:cNvPr>
          <p:cNvSpPr>
            <a:spLocks noGrp="1"/>
          </p:cNvSpPr>
          <p:nvPr>
            <p:ph sz="half" idx="2"/>
          </p:nvPr>
        </p:nvSpPr>
        <p:spPr>
          <a:xfrm>
            <a:off x="613804" y="2505075"/>
            <a:ext cx="5362505" cy="368458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5" name="Textplatzhalter 4">
            <a:extLst>
              <a:ext uri="{FF2B5EF4-FFF2-40B4-BE49-F238E27FC236}">
                <a16:creationId xmlns:a16="http://schemas.microsoft.com/office/drawing/2014/main" id="{860953C2-EFF7-4532-BE7F-67FF550174BD}"/>
              </a:ext>
            </a:extLst>
          </p:cNvPr>
          <p:cNvSpPr>
            <a:spLocks noGrp="1"/>
          </p:cNvSpPr>
          <p:nvPr>
            <p:ph type="body" sz="quarter" idx="3"/>
          </p:nvPr>
        </p:nvSpPr>
        <p:spPr>
          <a:xfrm>
            <a:off x="5966474" y="1681163"/>
            <a:ext cx="5388914"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6" name="Inhaltsplatzhalter 5">
            <a:extLst>
              <a:ext uri="{FF2B5EF4-FFF2-40B4-BE49-F238E27FC236}">
                <a16:creationId xmlns:a16="http://schemas.microsoft.com/office/drawing/2014/main" id="{54474D04-40F1-43F4-857F-12E38610973F}"/>
              </a:ext>
            </a:extLst>
          </p:cNvPr>
          <p:cNvSpPr>
            <a:spLocks noGrp="1"/>
          </p:cNvSpPr>
          <p:nvPr>
            <p:ph sz="quarter" idx="4"/>
          </p:nvPr>
        </p:nvSpPr>
        <p:spPr>
          <a:xfrm>
            <a:off x="5966474" y="2505075"/>
            <a:ext cx="5388914" cy="368458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10" name="Titel 9">
            <a:extLst>
              <a:ext uri="{FF2B5EF4-FFF2-40B4-BE49-F238E27FC236}">
                <a16:creationId xmlns:a16="http://schemas.microsoft.com/office/drawing/2014/main" id="{B8F6A176-B755-4BFF-B320-E4C028B91612}"/>
              </a:ext>
            </a:extLst>
          </p:cNvPr>
          <p:cNvSpPr>
            <a:spLocks noGrp="1"/>
          </p:cNvSpPr>
          <p:nvPr>
            <p:ph type="title"/>
          </p:nvPr>
        </p:nvSpPr>
        <p:spPr/>
        <p:txBody>
          <a:bodyPr/>
          <a:lstStyle/>
          <a:p>
            <a:r>
              <a:rPr lang="de-DE"/>
              <a:t>Mastertitelformat bearbeiten</a:t>
            </a:r>
            <a:endParaRPr lang="de-AT"/>
          </a:p>
        </p:txBody>
      </p:sp>
      <p:sp>
        <p:nvSpPr>
          <p:cNvPr id="12" name="Fußzeilenplatzhalter 11">
            <a:extLst>
              <a:ext uri="{FF2B5EF4-FFF2-40B4-BE49-F238E27FC236}">
                <a16:creationId xmlns:a16="http://schemas.microsoft.com/office/drawing/2014/main" id="{B8575AC0-8512-444E-BE77-53641772C88A}"/>
              </a:ext>
              <a:ext uri="{C183D7F6-B498-43B3-948B-1728B52AA6E4}">
                <adec:decorative xmlns:adec="http://schemas.microsoft.com/office/drawing/2017/decorative" val="1"/>
              </a:ext>
            </a:extLst>
          </p:cNvPr>
          <p:cNvSpPr>
            <a:spLocks noGrp="1"/>
          </p:cNvSpPr>
          <p:nvPr>
            <p:ph type="ftr" sz="quarter" idx="11"/>
          </p:nvPr>
        </p:nvSpPr>
        <p:spPr>
          <a:xfrm>
            <a:off x="635069" y="272194"/>
            <a:ext cx="5885803" cy="365125"/>
          </a:xfrm>
          <a:prstGeom prst="rect">
            <a:avLst/>
          </a:prstGeom>
        </p:spPr>
        <p:txBody>
          <a:bodyPr/>
          <a:lstStyle>
            <a:lvl1pPr>
              <a:defRPr sz="1500">
                <a:latin typeface="+mj-lt"/>
              </a:defRPr>
            </a:lvl1pPr>
          </a:lstStyle>
          <a:p>
            <a:r>
              <a:rPr lang="de-AT" dirty="0"/>
              <a:t>LOGISTIK VERSTEHEN – HINTER DEN KULISSEN DER LIEFERKETTE</a:t>
            </a:r>
          </a:p>
        </p:txBody>
      </p:sp>
      <p:sp>
        <p:nvSpPr>
          <p:cNvPr id="7" name="Foliennummernplatzhalter 6">
            <a:extLst>
              <a:ext uri="{FF2B5EF4-FFF2-40B4-BE49-F238E27FC236}">
                <a16:creationId xmlns:a16="http://schemas.microsoft.com/office/drawing/2014/main" id="{6D9CBEBA-9024-F66F-76DC-8E916BFA4079}"/>
              </a:ext>
            </a:extLst>
          </p:cNvPr>
          <p:cNvSpPr>
            <a:spLocks noGrp="1"/>
          </p:cNvSpPr>
          <p:nvPr>
            <p:ph type="sldNum" sz="quarter" idx="12"/>
          </p:nvPr>
        </p:nvSpPr>
        <p:spPr/>
        <p:txBody>
          <a:bodyPr/>
          <a:lstStyle/>
          <a:p>
            <a:r>
              <a:rPr lang="de-AT"/>
              <a:t>Folie </a:t>
            </a:r>
            <a:fld id="{0AF89F37-6AD9-4F74-BC17-19E39A25D257}" type="slidenum">
              <a:rPr lang="de-AT" smtClean="0"/>
              <a:pPr/>
              <a:t>‹Nr.›</a:t>
            </a:fld>
            <a:endParaRPr lang="de-AT" dirty="0"/>
          </a:p>
        </p:txBody>
      </p:sp>
    </p:spTree>
    <p:extLst>
      <p:ext uri="{BB962C8B-B14F-4D97-AF65-F5344CB8AC3E}">
        <p14:creationId xmlns:p14="http://schemas.microsoft.com/office/powerpoint/2010/main" val="2455201701"/>
      </p:ext>
    </p:extLst>
  </p:cSld>
  <p:clrMapOvr>
    <a:masterClrMapping/>
  </p:clrMapOvr>
  <p:transition spd="slow">
    <p:push/>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FC01D0B-461A-4C34-B2C3-A3D7ABE4060D}"/>
              </a:ext>
            </a:extLst>
          </p:cNvPr>
          <p:cNvSpPr>
            <a:spLocks noGrp="1"/>
          </p:cNvSpPr>
          <p:nvPr>
            <p:ph type="title"/>
          </p:nvPr>
        </p:nvSpPr>
        <p:spPr>
          <a:xfrm>
            <a:off x="642342" y="457200"/>
            <a:ext cx="3932237" cy="1600200"/>
          </a:xfrm>
        </p:spPr>
        <p:txBody>
          <a:bodyPr anchor="b"/>
          <a:lstStyle>
            <a:lvl1pPr>
              <a:defRPr sz="3200"/>
            </a:lvl1pPr>
          </a:lstStyle>
          <a:p>
            <a:r>
              <a:rPr lang="de-DE"/>
              <a:t>Mastertitelformat bearbeiten</a:t>
            </a:r>
            <a:endParaRPr lang="de-AT"/>
          </a:p>
        </p:txBody>
      </p:sp>
      <p:sp>
        <p:nvSpPr>
          <p:cNvPr id="3" name="Inhaltsplatzhalter 2">
            <a:extLst>
              <a:ext uri="{FF2B5EF4-FFF2-40B4-BE49-F238E27FC236}">
                <a16:creationId xmlns:a16="http://schemas.microsoft.com/office/drawing/2014/main" id="{58965C57-72D6-4815-A490-6EFE9AB4387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4" name="Textplatzhalter 3">
            <a:extLst>
              <a:ext uri="{FF2B5EF4-FFF2-40B4-BE49-F238E27FC236}">
                <a16:creationId xmlns:a16="http://schemas.microsoft.com/office/drawing/2014/main" id="{1D2BD0CF-798F-4C60-B5F2-F3847E5FF2F2}"/>
              </a:ext>
            </a:extLst>
          </p:cNvPr>
          <p:cNvSpPr>
            <a:spLocks noGrp="1"/>
          </p:cNvSpPr>
          <p:nvPr>
            <p:ph type="body" sz="half" idx="2"/>
          </p:nvPr>
        </p:nvSpPr>
        <p:spPr>
          <a:xfrm>
            <a:off x="642342"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10" name="Fußzeilenplatzhalter 9">
            <a:extLst>
              <a:ext uri="{FF2B5EF4-FFF2-40B4-BE49-F238E27FC236}">
                <a16:creationId xmlns:a16="http://schemas.microsoft.com/office/drawing/2014/main" id="{7D0E06F0-E1F6-4BD7-BEF7-31ED1E0D420B}"/>
              </a:ext>
              <a:ext uri="{C183D7F6-B498-43B3-948B-1728B52AA6E4}">
                <adec:decorative xmlns:adec="http://schemas.microsoft.com/office/drawing/2017/decorative" val="1"/>
              </a:ext>
            </a:extLst>
          </p:cNvPr>
          <p:cNvSpPr>
            <a:spLocks noGrp="1"/>
          </p:cNvSpPr>
          <p:nvPr>
            <p:ph type="ftr" sz="quarter" idx="11"/>
          </p:nvPr>
        </p:nvSpPr>
        <p:spPr>
          <a:xfrm>
            <a:off x="635070" y="272194"/>
            <a:ext cx="6079766" cy="365125"/>
          </a:xfrm>
          <a:prstGeom prst="rect">
            <a:avLst/>
          </a:prstGeom>
        </p:spPr>
        <p:txBody>
          <a:bodyPr/>
          <a:lstStyle>
            <a:lvl1pPr>
              <a:defRPr sz="1500">
                <a:latin typeface="+mj-lt"/>
              </a:defRPr>
            </a:lvl1pPr>
          </a:lstStyle>
          <a:p>
            <a:r>
              <a:rPr lang="de-AT" dirty="0"/>
              <a:t>LOGISTIK VERSTEHEN – HINTER DEN KULISSEN DER LIEFERKETTE</a:t>
            </a:r>
          </a:p>
        </p:txBody>
      </p:sp>
      <p:sp>
        <p:nvSpPr>
          <p:cNvPr id="6" name="Foliennummernplatzhalter 5">
            <a:extLst>
              <a:ext uri="{FF2B5EF4-FFF2-40B4-BE49-F238E27FC236}">
                <a16:creationId xmlns:a16="http://schemas.microsoft.com/office/drawing/2014/main" id="{3A68393E-E556-7D90-E1BE-DFD24EC00AC8}"/>
              </a:ext>
            </a:extLst>
          </p:cNvPr>
          <p:cNvSpPr>
            <a:spLocks noGrp="1"/>
          </p:cNvSpPr>
          <p:nvPr>
            <p:ph type="sldNum" sz="quarter" idx="12"/>
          </p:nvPr>
        </p:nvSpPr>
        <p:spPr/>
        <p:txBody>
          <a:bodyPr/>
          <a:lstStyle/>
          <a:p>
            <a:r>
              <a:rPr lang="de-AT"/>
              <a:t>Folie </a:t>
            </a:r>
            <a:fld id="{0AF89F37-6AD9-4F74-BC17-19E39A25D257}" type="slidenum">
              <a:rPr lang="de-AT" smtClean="0"/>
              <a:pPr/>
              <a:t>‹Nr.›</a:t>
            </a:fld>
            <a:endParaRPr lang="de-AT" dirty="0"/>
          </a:p>
        </p:txBody>
      </p:sp>
    </p:spTree>
    <p:extLst>
      <p:ext uri="{BB962C8B-B14F-4D97-AF65-F5344CB8AC3E}">
        <p14:creationId xmlns:p14="http://schemas.microsoft.com/office/powerpoint/2010/main" val="1597654830"/>
      </p:ext>
    </p:extLst>
  </p:cSld>
  <p:clrMapOvr>
    <a:masterClrMapping/>
  </p:clrMapOvr>
  <p:transition spd="slow">
    <p:push/>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A10021D-B7D9-4FA5-A958-F335C48C3E46}"/>
              </a:ext>
            </a:extLst>
          </p:cNvPr>
          <p:cNvSpPr>
            <a:spLocks noGrp="1"/>
          </p:cNvSpPr>
          <p:nvPr>
            <p:ph type="title"/>
          </p:nvPr>
        </p:nvSpPr>
        <p:spPr>
          <a:xfrm>
            <a:off x="642342" y="457200"/>
            <a:ext cx="3932237" cy="1600200"/>
          </a:xfrm>
        </p:spPr>
        <p:txBody>
          <a:bodyPr anchor="b"/>
          <a:lstStyle>
            <a:lvl1pPr>
              <a:defRPr sz="3200"/>
            </a:lvl1pPr>
          </a:lstStyle>
          <a:p>
            <a:r>
              <a:rPr lang="de-DE"/>
              <a:t>Mastertitelformat bearbeiten</a:t>
            </a:r>
            <a:endParaRPr lang="de-AT"/>
          </a:p>
        </p:txBody>
      </p:sp>
      <p:sp>
        <p:nvSpPr>
          <p:cNvPr id="3" name="Bildplatzhalter 2">
            <a:extLst>
              <a:ext uri="{FF2B5EF4-FFF2-40B4-BE49-F238E27FC236}">
                <a16:creationId xmlns:a16="http://schemas.microsoft.com/office/drawing/2014/main" id="{0CE4A56A-1937-4F48-8FB1-F93FB6A8F72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de-AT"/>
          </a:p>
        </p:txBody>
      </p:sp>
      <p:sp>
        <p:nvSpPr>
          <p:cNvPr id="4" name="Textplatzhalter 3">
            <a:extLst>
              <a:ext uri="{FF2B5EF4-FFF2-40B4-BE49-F238E27FC236}">
                <a16:creationId xmlns:a16="http://schemas.microsoft.com/office/drawing/2014/main" id="{07C2399E-6CA1-42AF-9C67-E22E83AC55F5}"/>
              </a:ext>
            </a:extLst>
          </p:cNvPr>
          <p:cNvSpPr>
            <a:spLocks noGrp="1"/>
          </p:cNvSpPr>
          <p:nvPr>
            <p:ph type="body" sz="half" idx="2"/>
          </p:nvPr>
        </p:nvSpPr>
        <p:spPr>
          <a:xfrm>
            <a:off x="642342"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9" name="Fußzeilenplatzhalter 8">
            <a:extLst>
              <a:ext uri="{FF2B5EF4-FFF2-40B4-BE49-F238E27FC236}">
                <a16:creationId xmlns:a16="http://schemas.microsoft.com/office/drawing/2014/main" id="{DE4D7FB8-5C1D-4F04-866E-4D9693E662E3}"/>
              </a:ext>
              <a:ext uri="{C183D7F6-B498-43B3-948B-1728B52AA6E4}">
                <adec:decorative xmlns:adec="http://schemas.microsoft.com/office/drawing/2017/decorative" val="1"/>
              </a:ext>
            </a:extLst>
          </p:cNvPr>
          <p:cNvSpPr>
            <a:spLocks noGrp="1"/>
          </p:cNvSpPr>
          <p:nvPr>
            <p:ph type="ftr" sz="quarter" idx="11"/>
          </p:nvPr>
        </p:nvSpPr>
        <p:spPr>
          <a:xfrm>
            <a:off x="635069" y="272194"/>
            <a:ext cx="6412275" cy="365125"/>
          </a:xfrm>
          <a:prstGeom prst="rect">
            <a:avLst/>
          </a:prstGeom>
        </p:spPr>
        <p:txBody>
          <a:bodyPr/>
          <a:lstStyle>
            <a:lvl1pPr>
              <a:defRPr sz="1500">
                <a:latin typeface="+mj-lt"/>
              </a:defRPr>
            </a:lvl1pPr>
          </a:lstStyle>
          <a:p>
            <a:r>
              <a:rPr lang="de-AT" dirty="0"/>
              <a:t>LOGISTIK VERSTEHEN – HINTER DEN KULISSEN DER LIEFERKETTE</a:t>
            </a:r>
          </a:p>
        </p:txBody>
      </p:sp>
      <p:sp>
        <p:nvSpPr>
          <p:cNvPr id="6" name="Foliennummernplatzhalter 5">
            <a:extLst>
              <a:ext uri="{FF2B5EF4-FFF2-40B4-BE49-F238E27FC236}">
                <a16:creationId xmlns:a16="http://schemas.microsoft.com/office/drawing/2014/main" id="{9A1D6477-1F59-FC5D-7DC5-2216D61561B7}"/>
              </a:ext>
            </a:extLst>
          </p:cNvPr>
          <p:cNvSpPr>
            <a:spLocks noGrp="1"/>
          </p:cNvSpPr>
          <p:nvPr>
            <p:ph type="sldNum" sz="quarter" idx="12"/>
          </p:nvPr>
        </p:nvSpPr>
        <p:spPr/>
        <p:txBody>
          <a:bodyPr/>
          <a:lstStyle/>
          <a:p>
            <a:r>
              <a:rPr lang="de-AT"/>
              <a:t>Folie </a:t>
            </a:r>
            <a:fld id="{0AF89F37-6AD9-4F74-BC17-19E39A25D257}" type="slidenum">
              <a:rPr lang="de-AT" smtClean="0"/>
              <a:pPr/>
              <a:t>‹Nr.›</a:t>
            </a:fld>
            <a:endParaRPr lang="de-AT" dirty="0"/>
          </a:p>
        </p:txBody>
      </p:sp>
    </p:spTree>
    <p:extLst>
      <p:ext uri="{BB962C8B-B14F-4D97-AF65-F5344CB8AC3E}">
        <p14:creationId xmlns:p14="http://schemas.microsoft.com/office/powerpoint/2010/main" val="3820498900"/>
      </p:ext>
    </p:extLst>
  </p:cSld>
  <p:clrMapOvr>
    <a:masterClrMapping/>
  </p:clrMapOvr>
  <p:transition spd="slow">
    <p:push/>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1_Abschnitts-&#10;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2125003-B839-49CA-A766-11BB65B2335C}"/>
              </a:ext>
            </a:extLst>
          </p:cNvPr>
          <p:cNvSpPr>
            <a:spLocks noGrp="1"/>
          </p:cNvSpPr>
          <p:nvPr>
            <p:ph type="title"/>
          </p:nvPr>
        </p:nvSpPr>
        <p:spPr>
          <a:xfrm>
            <a:off x="831850" y="1114314"/>
            <a:ext cx="7195731" cy="2852737"/>
          </a:xfrm>
        </p:spPr>
        <p:txBody>
          <a:bodyPr anchor="t">
            <a:normAutofit/>
          </a:bodyPr>
          <a:lstStyle>
            <a:lvl1pPr>
              <a:defRPr sz="7000" cap="all" baseline="0">
                <a:solidFill>
                  <a:srgbClr val="3C6496"/>
                </a:solidFill>
              </a:defRPr>
            </a:lvl1pPr>
          </a:lstStyle>
          <a:p>
            <a:r>
              <a:rPr lang="de-DE" dirty="0"/>
              <a:t>Mastertitelformat bearbeiten</a:t>
            </a:r>
            <a:endParaRPr lang="de-AT" dirty="0"/>
          </a:p>
        </p:txBody>
      </p:sp>
      <p:sp>
        <p:nvSpPr>
          <p:cNvPr id="19" name="Textplatzhalter 2">
            <a:extLst>
              <a:ext uri="{FF2B5EF4-FFF2-40B4-BE49-F238E27FC236}">
                <a16:creationId xmlns:a16="http://schemas.microsoft.com/office/drawing/2014/main" id="{9FBFFB14-C6DF-4483-B0B3-F71AB856A19E}"/>
              </a:ext>
            </a:extLst>
          </p:cNvPr>
          <p:cNvSpPr>
            <a:spLocks noGrp="1"/>
          </p:cNvSpPr>
          <p:nvPr>
            <p:ph type="body" idx="1"/>
          </p:nvPr>
        </p:nvSpPr>
        <p:spPr>
          <a:xfrm>
            <a:off x="831850" y="4589463"/>
            <a:ext cx="105156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dirty="0"/>
              <a:t>Mastertextformat bearbeiten</a:t>
            </a:r>
          </a:p>
        </p:txBody>
      </p:sp>
    </p:spTree>
    <p:extLst>
      <p:ext uri="{BB962C8B-B14F-4D97-AF65-F5344CB8AC3E}">
        <p14:creationId xmlns:p14="http://schemas.microsoft.com/office/powerpoint/2010/main" val="2183951589"/>
      </p:ext>
    </p:extLst>
  </p:cSld>
  <p:clrMapOvr>
    <a:masterClrMapping/>
  </p:clrMapOvr>
  <p:transition spd="slow">
    <p:push/>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1_RW-Abschnitts-Übersicht">
    <p:bg>
      <p:bgPr>
        <a:gradFill>
          <a:gsLst>
            <a:gs pos="0">
              <a:schemeClr val="accent2">
                <a:lumMod val="60000"/>
                <a:lumOff val="40000"/>
              </a:schemeClr>
            </a:gs>
            <a:gs pos="100000">
              <a:schemeClr val="accent2">
                <a:lumMod val="40000"/>
                <a:lumOff val="60000"/>
              </a:schemeClr>
            </a:gs>
            <a:gs pos="0">
              <a:schemeClr val="accent2">
                <a:lumMod val="0"/>
                <a:lumOff val="100000"/>
              </a:schemeClr>
            </a:gs>
            <a:gs pos="100000">
              <a:schemeClr val="accent2">
                <a:lumMod val="100000"/>
              </a:schemeClr>
            </a:gs>
          </a:gsLst>
          <a:lin ang="10800000" scaled="0"/>
        </a:gradFill>
        <a:effectLst/>
      </p:bgPr>
    </p:bg>
    <p:spTree>
      <p:nvGrpSpPr>
        <p:cNvPr id="1" name=""/>
        <p:cNvGrpSpPr/>
        <p:nvPr/>
      </p:nvGrpSpPr>
      <p:grpSpPr>
        <a:xfrm>
          <a:off x="0" y="0"/>
          <a:ext cx="0" cy="0"/>
          <a:chOff x="0" y="0"/>
          <a:chExt cx="0" cy="0"/>
        </a:xfrm>
      </p:grpSpPr>
      <p:sp>
        <p:nvSpPr>
          <p:cNvPr id="21" name="Datumsplatzhalter 20">
            <a:extLst>
              <a:ext uri="{FF2B5EF4-FFF2-40B4-BE49-F238E27FC236}">
                <a16:creationId xmlns:a16="http://schemas.microsoft.com/office/drawing/2014/main" id="{92B61225-3CC7-429F-8545-1E15F3C28ADC}"/>
              </a:ext>
            </a:extLst>
          </p:cNvPr>
          <p:cNvSpPr>
            <a:spLocks noGrp="1"/>
          </p:cNvSpPr>
          <p:nvPr>
            <p:ph type="dt" sz="half" idx="10"/>
          </p:nvPr>
        </p:nvSpPr>
        <p:spPr/>
        <p:txBody>
          <a:bodyPr/>
          <a:lstStyle/>
          <a:p>
            <a:r>
              <a:rPr lang="de-AT"/>
              <a:t>Folie</a:t>
            </a:r>
          </a:p>
        </p:txBody>
      </p:sp>
      <p:sp>
        <p:nvSpPr>
          <p:cNvPr id="22" name="Fußzeilenplatzhalter 21">
            <a:extLst>
              <a:ext uri="{FF2B5EF4-FFF2-40B4-BE49-F238E27FC236}">
                <a16:creationId xmlns:a16="http://schemas.microsoft.com/office/drawing/2014/main" id="{1F88CB56-152E-4A67-835F-6C1AF2EC73D1}"/>
              </a:ext>
            </a:extLst>
          </p:cNvPr>
          <p:cNvSpPr>
            <a:spLocks noGrp="1"/>
          </p:cNvSpPr>
          <p:nvPr>
            <p:ph type="ftr" sz="quarter" idx="11"/>
          </p:nvPr>
        </p:nvSpPr>
        <p:spPr>
          <a:xfrm>
            <a:off x="635069" y="272194"/>
            <a:ext cx="6679874" cy="365125"/>
          </a:xfrm>
        </p:spPr>
        <p:txBody>
          <a:bodyPr/>
          <a:lstStyle/>
          <a:p>
            <a:r>
              <a:rPr lang="de-AT">
                <a:cs typeface="Arial" panose="020B0604020202020204" pitchFamily="34" charset="0"/>
              </a:rPr>
              <a:t>Güterverkehr im Wandel – nachhaltig, digital und effizient</a:t>
            </a:r>
            <a:endParaRPr lang="de-AT"/>
          </a:p>
        </p:txBody>
      </p:sp>
      <p:sp>
        <p:nvSpPr>
          <p:cNvPr id="23" name="Foliennummernplatzhalter 22">
            <a:extLst>
              <a:ext uri="{FF2B5EF4-FFF2-40B4-BE49-F238E27FC236}">
                <a16:creationId xmlns:a16="http://schemas.microsoft.com/office/drawing/2014/main" id="{BF817A1A-C2DD-43B3-8C86-106B58620874}"/>
              </a:ext>
            </a:extLst>
          </p:cNvPr>
          <p:cNvSpPr>
            <a:spLocks noGrp="1"/>
          </p:cNvSpPr>
          <p:nvPr>
            <p:ph type="sldNum" sz="quarter" idx="12"/>
          </p:nvPr>
        </p:nvSpPr>
        <p:spPr>
          <a:xfrm>
            <a:off x="889518" y="6356350"/>
            <a:ext cx="2134417" cy="365125"/>
          </a:xfrm>
        </p:spPr>
        <p:txBody>
          <a:bodyPr/>
          <a:lstStyle/>
          <a:p>
            <a:fld id="{0AF89F37-6AD9-4F74-BC17-19E39A25D257}" type="slidenum">
              <a:rPr lang="de-AT" smtClean="0"/>
              <a:pPr/>
              <a:t>‹Nr.›</a:t>
            </a:fld>
            <a:endParaRPr lang="de-AT"/>
          </a:p>
        </p:txBody>
      </p:sp>
      <p:sp>
        <p:nvSpPr>
          <p:cNvPr id="2" name="Titel 5">
            <a:extLst>
              <a:ext uri="{FF2B5EF4-FFF2-40B4-BE49-F238E27FC236}">
                <a16:creationId xmlns:a16="http://schemas.microsoft.com/office/drawing/2014/main" id="{59F0A27B-AF0D-8753-A13D-C68E24356072}"/>
              </a:ext>
            </a:extLst>
          </p:cNvPr>
          <p:cNvSpPr>
            <a:spLocks noGrp="1"/>
          </p:cNvSpPr>
          <p:nvPr>
            <p:ph type="title"/>
          </p:nvPr>
        </p:nvSpPr>
        <p:spPr>
          <a:xfrm>
            <a:off x="592538" y="640040"/>
            <a:ext cx="8278504" cy="792976"/>
          </a:xfrm>
        </p:spPr>
        <p:txBody>
          <a:bodyPr/>
          <a:lstStyle/>
          <a:p>
            <a:r>
              <a:rPr lang="de-DE"/>
              <a:t>Mastertitelformat bearbeiten</a:t>
            </a:r>
            <a:endParaRPr lang="de-AT"/>
          </a:p>
        </p:txBody>
      </p:sp>
      <p:sp>
        <p:nvSpPr>
          <p:cNvPr id="3" name="Inhaltsplatzhalter 2">
            <a:extLst>
              <a:ext uri="{FF2B5EF4-FFF2-40B4-BE49-F238E27FC236}">
                <a16:creationId xmlns:a16="http://schemas.microsoft.com/office/drawing/2014/main" id="{D9E51B61-77C2-A0BB-57A8-D08AC03FD092}"/>
              </a:ext>
            </a:extLst>
          </p:cNvPr>
          <p:cNvSpPr>
            <a:spLocks noGrp="1"/>
          </p:cNvSpPr>
          <p:nvPr>
            <p:ph idx="1"/>
          </p:nvPr>
        </p:nvSpPr>
        <p:spPr>
          <a:xfrm>
            <a:off x="592538" y="1825625"/>
            <a:ext cx="1095442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Tree>
    <p:extLst>
      <p:ext uri="{BB962C8B-B14F-4D97-AF65-F5344CB8AC3E}">
        <p14:creationId xmlns:p14="http://schemas.microsoft.com/office/powerpoint/2010/main" val="922685862"/>
      </p:ext>
    </p:extLst>
  </p:cSld>
  <p:clrMapOvr>
    <a:masterClrMapping/>
  </p:clrMapOvr>
  <p:transition spd="slow">
    <p:push/>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1_RW-Leer">
    <p:spTree>
      <p:nvGrpSpPr>
        <p:cNvPr id="1" name=""/>
        <p:cNvGrpSpPr/>
        <p:nvPr/>
      </p:nvGrpSpPr>
      <p:grpSpPr>
        <a:xfrm>
          <a:off x="0" y="0"/>
          <a:ext cx="0" cy="0"/>
          <a:chOff x="0" y="0"/>
          <a:chExt cx="0" cy="0"/>
        </a:xfrm>
      </p:grpSpPr>
      <p:sp>
        <p:nvSpPr>
          <p:cNvPr id="11" name="Datumsplatzhalter 10">
            <a:extLst>
              <a:ext uri="{FF2B5EF4-FFF2-40B4-BE49-F238E27FC236}">
                <a16:creationId xmlns:a16="http://schemas.microsoft.com/office/drawing/2014/main" id="{57D97621-107F-4ED3-9E6E-8B387438122F}"/>
              </a:ext>
            </a:extLst>
          </p:cNvPr>
          <p:cNvSpPr>
            <a:spLocks noGrp="1"/>
          </p:cNvSpPr>
          <p:nvPr>
            <p:ph type="dt" sz="half" idx="10"/>
          </p:nvPr>
        </p:nvSpPr>
        <p:spPr/>
        <p:txBody>
          <a:bodyPr/>
          <a:lstStyle/>
          <a:p>
            <a:r>
              <a:rPr lang="de-AT"/>
              <a:t>Folie</a:t>
            </a:r>
          </a:p>
        </p:txBody>
      </p:sp>
      <p:sp>
        <p:nvSpPr>
          <p:cNvPr id="12" name="Fußzeilenplatzhalter 11">
            <a:extLst>
              <a:ext uri="{FF2B5EF4-FFF2-40B4-BE49-F238E27FC236}">
                <a16:creationId xmlns:a16="http://schemas.microsoft.com/office/drawing/2014/main" id="{FDA103BF-F643-4E03-AF1E-8003B8D6711F}"/>
              </a:ext>
            </a:extLst>
          </p:cNvPr>
          <p:cNvSpPr>
            <a:spLocks noGrp="1"/>
          </p:cNvSpPr>
          <p:nvPr>
            <p:ph type="ftr" sz="quarter" idx="11"/>
          </p:nvPr>
        </p:nvSpPr>
        <p:spPr>
          <a:xfrm>
            <a:off x="635069" y="272194"/>
            <a:ext cx="7109715" cy="365125"/>
          </a:xfrm>
        </p:spPr>
        <p:txBody>
          <a:bodyPr/>
          <a:lstStyle/>
          <a:p>
            <a:r>
              <a:rPr lang="de-AT">
                <a:cs typeface="Arial" panose="020B0604020202020204" pitchFamily="34" charset="0"/>
              </a:rPr>
              <a:t>Güterverkehr im Wandel – nachhaltig, digital und effizient</a:t>
            </a:r>
            <a:endParaRPr lang="de-AT"/>
          </a:p>
        </p:txBody>
      </p:sp>
      <p:sp>
        <p:nvSpPr>
          <p:cNvPr id="13" name="Foliennummernplatzhalter 12">
            <a:extLst>
              <a:ext uri="{FF2B5EF4-FFF2-40B4-BE49-F238E27FC236}">
                <a16:creationId xmlns:a16="http://schemas.microsoft.com/office/drawing/2014/main" id="{A05DF77D-57ED-490F-A823-C82E36AE8127}"/>
              </a:ext>
            </a:extLst>
          </p:cNvPr>
          <p:cNvSpPr>
            <a:spLocks noGrp="1"/>
          </p:cNvSpPr>
          <p:nvPr>
            <p:ph type="sldNum" sz="quarter" idx="12"/>
          </p:nvPr>
        </p:nvSpPr>
        <p:spPr/>
        <p:txBody>
          <a:bodyPr/>
          <a:lstStyle/>
          <a:p>
            <a:fld id="{0AF89F37-6AD9-4F74-BC17-19E39A25D257}" type="slidenum">
              <a:rPr lang="de-AT" smtClean="0"/>
              <a:pPr/>
              <a:t>‹Nr.›</a:t>
            </a:fld>
            <a:endParaRPr lang="de-AT"/>
          </a:p>
        </p:txBody>
      </p:sp>
      <p:sp>
        <p:nvSpPr>
          <p:cNvPr id="2" name="Inhaltsplatzhalter 2">
            <a:extLst>
              <a:ext uri="{FF2B5EF4-FFF2-40B4-BE49-F238E27FC236}">
                <a16:creationId xmlns:a16="http://schemas.microsoft.com/office/drawing/2014/main" id="{C34DA8A0-2EB0-04BD-A7F3-6667C7658E9C}"/>
              </a:ext>
            </a:extLst>
          </p:cNvPr>
          <p:cNvSpPr>
            <a:spLocks noGrp="1"/>
          </p:cNvSpPr>
          <p:nvPr>
            <p:ph idx="1"/>
          </p:nvPr>
        </p:nvSpPr>
        <p:spPr>
          <a:xfrm>
            <a:off x="592538" y="1825625"/>
            <a:ext cx="1095442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3" name="Titel 1">
            <a:extLst>
              <a:ext uri="{FF2B5EF4-FFF2-40B4-BE49-F238E27FC236}">
                <a16:creationId xmlns:a16="http://schemas.microsoft.com/office/drawing/2014/main" id="{7ED95E0D-211D-8422-230A-1696A9E64404}"/>
              </a:ext>
            </a:extLst>
          </p:cNvPr>
          <p:cNvSpPr>
            <a:spLocks noGrp="1"/>
          </p:cNvSpPr>
          <p:nvPr>
            <p:ph type="title"/>
          </p:nvPr>
        </p:nvSpPr>
        <p:spPr>
          <a:xfrm>
            <a:off x="592538" y="640040"/>
            <a:ext cx="8278504" cy="792976"/>
          </a:xfrm>
        </p:spPr>
        <p:txBody>
          <a:bodyPr/>
          <a:lstStyle/>
          <a:p>
            <a:r>
              <a:rPr lang="de-DE"/>
              <a:t>Mastertitelformat bearbeiten</a:t>
            </a:r>
            <a:endParaRPr lang="de-AT"/>
          </a:p>
        </p:txBody>
      </p:sp>
    </p:spTree>
    <p:extLst>
      <p:ext uri="{BB962C8B-B14F-4D97-AF65-F5344CB8AC3E}">
        <p14:creationId xmlns:p14="http://schemas.microsoft.com/office/powerpoint/2010/main" val="89659058"/>
      </p:ext>
    </p:extLst>
  </p:cSld>
  <p:clrMapOvr>
    <a:masterClrMapping/>
  </p:clrMapOvr>
  <p:transition spd="slow">
    <p:push/>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14" name="Grafik 13">
            <a:extLst>
              <a:ext uri="{FF2B5EF4-FFF2-40B4-BE49-F238E27FC236}">
                <a16:creationId xmlns:a16="http://schemas.microsoft.com/office/drawing/2014/main" id="{BAC8BA7B-97C5-452D-B883-5A7AB0444CF0}"/>
              </a:ext>
            </a:extLst>
          </p:cNvPr>
          <p:cNvPicPr>
            <a:picLocks noChangeAspect="1"/>
          </p:cNvPicPr>
          <p:nvPr userDrawn="1"/>
        </p:nvPicPr>
        <p:blipFill>
          <a:blip r:embed="rId18">
            <a:extLst>
              <a:ext uri="{28A0092B-C50C-407E-A947-70E740481C1C}">
                <a14:useLocalDpi xmlns:a14="http://schemas.microsoft.com/office/drawing/2010/main" val="0"/>
              </a:ext>
            </a:extLst>
          </a:blip>
          <a:stretch>
            <a:fillRect/>
          </a:stretch>
        </p:blipFill>
        <p:spPr>
          <a:xfrm>
            <a:off x="10084120" y="173650"/>
            <a:ext cx="1624322" cy="792975"/>
          </a:xfrm>
          <a:prstGeom prst="rect">
            <a:avLst/>
          </a:prstGeom>
        </p:spPr>
      </p:pic>
      <p:sp>
        <p:nvSpPr>
          <p:cNvPr id="2" name="Titelplatzhalter 1">
            <a:extLst>
              <a:ext uri="{FF2B5EF4-FFF2-40B4-BE49-F238E27FC236}">
                <a16:creationId xmlns:a16="http://schemas.microsoft.com/office/drawing/2014/main" id="{2B8C6396-F486-4878-8CC4-81AC7A8EEA0D}"/>
              </a:ext>
            </a:extLst>
          </p:cNvPr>
          <p:cNvSpPr>
            <a:spLocks noGrp="1"/>
          </p:cNvSpPr>
          <p:nvPr>
            <p:ph type="title"/>
          </p:nvPr>
        </p:nvSpPr>
        <p:spPr>
          <a:xfrm>
            <a:off x="592538" y="640040"/>
            <a:ext cx="8278504" cy="792976"/>
          </a:xfrm>
          <a:prstGeom prst="rect">
            <a:avLst/>
          </a:prstGeom>
        </p:spPr>
        <p:txBody>
          <a:bodyPr vert="horz" lIns="91440" tIns="45720" rIns="91440" bIns="45720" rtlCol="0" anchor="t">
            <a:noAutofit/>
          </a:bodyPr>
          <a:lstStyle/>
          <a:p>
            <a:r>
              <a:rPr lang="de-DE" dirty="0"/>
              <a:t>Mastertitelformat bearbeiten</a:t>
            </a:r>
            <a:endParaRPr lang="de-AT" dirty="0"/>
          </a:p>
        </p:txBody>
      </p:sp>
      <p:sp>
        <p:nvSpPr>
          <p:cNvPr id="3" name="Textplatzhalter 2">
            <a:extLst>
              <a:ext uri="{FF2B5EF4-FFF2-40B4-BE49-F238E27FC236}">
                <a16:creationId xmlns:a16="http://schemas.microsoft.com/office/drawing/2014/main" id="{21E306C2-3AD5-44AD-89FD-7FCE79E3DDC2}"/>
              </a:ext>
            </a:extLst>
          </p:cNvPr>
          <p:cNvSpPr>
            <a:spLocks noGrp="1"/>
          </p:cNvSpPr>
          <p:nvPr>
            <p:ph type="body" idx="1"/>
          </p:nvPr>
        </p:nvSpPr>
        <p:spPr>
          <a:xfrm>
            <a:off x="592538" y="1825625"/>
            <a:ext cx="10954420" cy="4351338"/>
          </a:xfrm>
          <a:prstGeom prst="rect">
            <a:avLst/>
          </a:prstGeom>
        </p:spPr>
        <p:txBody>
          <a:bodyPr vert="horz" lIns="91440" tIns="45720" rIns="91440" bIns="45720" rtlCol="0">
            <a:noAutofit/>
          </a:bodyPr>
          <a:lstStyle/>
          <a:p>
            <a:pPr lvl="0"/>
            <a:r>
              <a:rPr lang="de-DE" dirty="0"/>
              <a:t>Mastertextformat bearbeiten</a:t>
            </a:r>
          </a:p>
          <a:p>
            <a:pPr lvl="1"/>
            <a:r>
              <a:rPr lang="de-DE" dirty="0"/>
              <a:t>Zweite Ebene</a:t>
            </a:r>
          </a:p>
          <a:p>
            <a:pPr lvl="2"/>
            <a:r>
              <a:rPr lang="de-DE" dirty="0"/>
              <a:t>Dritte Ebene</a:t>
            </a:r>
          </a:p>
          <a:p>
            <a:pPr lvl="3"/>
            <a:r>
              <a:rPr lang="de-DE" dirty="0"/>
              <a:t>Vierte Ebene</a:t>
            </a:r>
          </a:p>
          <a:p>
            <a:pPr lvl="4"/>
            <a:r>
              <a:rPr lang="de-DE" dirty="0"/>
              <a:t>Fünfte Ebene</a:t>
            </a:r>
            <a:endParaRPr lang="de-AT" dirty="0"/>
          </a:p>
        </p:txBody>
      </p:sp>
      <p:sp>
        <p:nvSpPr>
          <p:cNvPr id="6" name="Foliennummernplatzhalter 5">
            <a:extLst>
              <a:ext uri="{FF2B5EF4-FFF2-40B4-BE49-F238E27FC236}">
                <a16:creationId xmlns:a16="http://schemas.microsoft.com/office/drawing/2014/main" id="{AE533346-009B-4997-AFDE-E864721BEC42}"/>
              </a:ext>
            </a:extLst>
          </p:cNvPr>
          <p:cNvSpPr>
            <a:spLocks noGrp="1"/>
          </p:cNvSpPr>
          <p:nvPr>
            <p:ph type="sldNum" sz="quarter" idx="4"/>
          </p:nvPr>
        </p:nvSpPr>
        <p:spPr>
          <a:xfrm>
            <a:off x="592538" y="6356350"/>
            <a:ext cx="2431397" cy="365125"/>
          </a:xfrm>
          <a:prstGeom prst="rect">
            <a:avLst/>
          </a:prstGeom>
        </p:spPr>
        <p:txBody>
          <a:bodyPr vert="horz" lIns="91440" tIns="45720" rIns="91440" bIns="45720" rtlCol="0" anchor="ctr"/>
          <a:lstStyle>
            <a:lvl1pPr algn="l">
              <a:defRPr sz="1000" b="0">
                <a:solidFill>
                  <a:schemeClr val="tx2"/>
                </a:solidFill>
                <a:latin typeface="+mj-lt"/>
              </a:defRPr>
            </a:lvl1pPr>
          </a:lstStyle>
          <a:p>
            <a:r>
              <a:rPr lang="de-AT" dirty="0"/>
              <a:t>Folie </a:t>
            </a:r>
            <a:fld id="{0AF89F37-6AD9-4F74-BC17-19E39A25D257}" type="slidenum">
              <a:rPr lang="de-AT" smtClean="0"/>
              <a:pPr/>
              <a:t>‹Nr.›</a:t>
            </a:fld>
            <a:endParaRPr lang="de-AT" dirty="0"/>
          </a:p>
        </p:txBody>
      </p:sp>
    </p:spTree>
    <p:extLst>
      <p:ext uri="{BB962C8B-B14F-4D97-AF65-F5344CB8AC3E}">
        <p14:creationId xmlns:p14="http://schemas.microsoft.com/office/powerpoint/2010/main" val="2757510961"/>
      </p:ext>
    </p:extLst>
  </p:cSld>
  <p:clrMap bg1="lt1" tx1="dk1" bg2="lt2" tx2="dk2" accent1="accent1" accent2="accent2" accent3="accent3" accent4="accent4" accent5="accent5" accent6="accent6" hlink="hlink" folHlink="folHlink"/>
  <p:sldLayoutIdLst>
    <p:sldLayoutId id="2147483649" r:id="rId1"/>
    <p:sldLayoutId id="2147483660" r:id="rId2"/>
    <p:sldLayoutId id="2147483651" r:id="rId3"/>
    <p:sldLayoutId id="2147483654" r:id="rId4"/>
    <p:sldLayoutId id="2147483663" r:id="rId5"/>
    <p:sldLayoutId id="2147483655" r:id="rId6"/>
    <p:sldLayoutId id="2147483650" r:id="rId7"/>
    <p:sldLayoutId id="2147483662" r:id="rId8"/>
    <p:sldLayoutId id="2147483664" r:id="rId9"/>
    <p:sldLayoutId id="2147483652" r:id="rId10"/>
    <p:sldLayoutId id="2147483653" r:id="rId11"/>
    <p:sldLayoutId id="2147483656" r:id="rId12"/>
    <p:sldLayoutId id="2147483657" r:id="rId13"/>
    <p:sldLayoutId id="2147483661" r:id="rId14"/>
    <p:sldLayoutId id="2147483665" r:id="rId15"/>
    <p:sldLayoutId id="2147483666" r:id="rId16"/>
  </p:sldLayoutIdLst>
  <p:hf hdr="0"/>
  <p:txStyles>
    <p:titleStyle>
      <a:lvl1pPr algn="l" defTabSz="914400" rtl="0" eaLnBrk="1" latinLnBrk="0" hangingPunct="1">
        <a:lnSpc>
          <a:spcPct val="90000"/>
        </a:lnSpc>
        <a:spcBef>
          <a:spcPct val="0"/>
        </a:spcBef>
        <a:buNone/>
        <a:defRPr sz="3200" kern="1200">
          <a:solidFill>
            <a:schemeClr val="tx2"/>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3" Type="http://schemas.openxmlformats.org/officeDocument/2006/relationships/hyperlink" Target="https://www.rewway.at/en/teaching-materials" TargetMode="External"/><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8" Type="http://schemas.openxmlformats.org/officeDocument/2006/relationships/image" Target="../media/image7.png"/><Relationship Id="rId13" Type="http://schemas.openxmlformats.org/officeDocument/2006/relationships/image" Target="../media/image80.png"/><Relationship Id="rId3" Type="http://schemas.openxmlformats.org/officeDocument/2006/relationships/slide" Target="slide6.xml"/><Relationship Id="rId7" Type="http://schemas.openxmlformats.org/officeDocument/2006/relationships/image" Target="../media/image60.png"/><Relationship Id="rId12" Type="http://schemas.openxmlformats.org/officeDocument/2006/relationships/slide" Target="slide43.xml"/><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slide" Target="slide24.xml"/><Relationship Id="rId11" Type="http://schemas.openxmlformats.org/officeDocument/2006/relationships/image" Target="../media/image8.png"/><Relationship Id="rId5" Type="http://schemas.openxmlformats.org/officeDocument/2006/relationships/image" Target="../media/image6.png"/><Relationship Id="rId10" Type="http://schemas.openxmlformats.org/officeDocument/2006/relationships/image" Target="../media/image70.png"/><Relationship Id="rId4" Type="http://schemas.openxmlformats.org/officeDocument/2006/relationships/image" Target="../media/image50.png"/><Relationship Id="rId9" Type="http://schemas.openxmlformats.org/officeDocument/2006/relationships/slide" Target="slide3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4.xml"/><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9.xml"/><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5.xml"/><Relationship Id="rId5" Type="http://schemas.openxmlformats.org/officeDocument/2006/relationships/image" Target="../media/image15.png"/><Relationship Id="rId4" Type="http://schemas.openxmlformats.org/officeDocument/2006/relationships/image" Target="../media/image14.png"/></Relationships>
</file>

<file path=ppt/slides/_rels/slide1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1.xml"/><Relationship Id="rId1" Type="http://schemas.openxmlformats.org/officeDocument/2006/relationships/slideLayout" Target="../slideLayouts/slideLayout5.xml"/><Relationship Id="rId5" Type="http://schemas.openxmlformats.org/officeDocument/2006/relationships/image" Target="../media/image16.png"/><Relationship Id="rId4" Type="http://schemas.openxmlformats.org/officeDocument/2006/relationships/image" Target="../media/image13.png"/></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2.xml"/><Relationship Id="rId1" Type="http://schemas.openxmlformats.org/officeDocument/2006/relationships/slideLayout" Target="../slideLayouts/slideLayout5.xml"/><Relationship Id="rId5" Type="http://schemas.openxmlformats.org/officeDocument/2006/relationships/image" Target="../media/image17.png"/><Relationship Id="rId4" Type="http://schemas.openxmlformats.org/officeDocument/2006/relationships/image" Target="../media/image13.png"/></Relationships>
</file>

<file path=ppt/slides/_rels/slide1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3.xml"/><Relationship Id="rId1" Type="http://schemas.openxmlformats.org/officeDocument/2006/relationships/slideLayout" Target="../slideLayouts/slideLayout5.xml"/><Relationship Id="rId5" Type="http://schemas.openxmlformats.org/officeDocument/2006/relationships/image" Target="../media/image18.png"/><Relationship Id="rId4" Type="http://schemas.openxmlformats.org/officeDocument/2006/relationships/image" Target="../media/image13.png"/></Relationships>
</file>

<file path=ppt/slides/_rels/slide1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4.xml"/><Relationship Id="rId1" Type="http://schemas.openxmlformats.org/officeDocument/2006/relationships/slideLayout" Target="../slideLayouts/slideLayout5.xml"/><Relationship Id="rId5" Type="http://schemas.openxmlformats.org/officeDocument/2006/relationships/image" Target="../media/image19.png"/><Relationship Id="rId4" Type="http://schemas.openxmlformats.org/officeDocument/2006/relationships/image" Target="../media/image13.png"/></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0.svg"/><Relationship Id="rId2" Type="http://schemas.openxmlformats.org/officeDocument/2006/relationships/notesSlide" Target="../notesSlides/notesSlide16.xml"/><Relationship Id="rId1" Type="http://schemas.openxmlformats.org/officeDocument/2006/relationships/slideLayout" Target="../slideLayouts/slideLayout8.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23.svg"/><Relationship Id="rId2" Type="http://schemas.openxmlformats.org/officeDocument/2006/relationships/notesSlide" Target="../notesSlides/notesSlide24.xml"/><Relationship Id="rId1" Type="http://schemas.openxmlformats.org/officeDocument/2006/relationships/slideLayout" Target="../slideLayouts/slideLayout8.xml"/></Relationships>
</file>

<file path=ppt/slides/_rels/slide29.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hyperlink" Target="https://studyflix.de/wirtschaft/globalisierung-vor-und-nachteile-1909" TargetMode="External"/><Relationship Id="rId2" Type="http://schemas.openxmlformats.org/officeDocument/2006/relationships/notesSlide" Target="../notesSlides/notesSlide27.xml"/><Relationship Id="rId1" Type="http://schemas.openxmlformats.org/officeDocument/2006/relationships/slideLayout" Target="../slideLayouts/slideLayout15.xml"/><Relationship Id="rId4" Type="http://schemas.openxmlformats.org/officeDocument/2006/relationships/image" Target="../media/image25.png"/></Relationships>
</file>

<file path=ppt/slides/_rels/slide32.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28.xml"/><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32.xml"/><Relationship Id="rId1" Type="http://schemas.openxmlformats.org/officeDocument/2006/relationships/slideLayout" Target="../slideLayouts/slideLayout7.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20.svg"/><Relationship Id="rId2" Type="http://schemas.openxmlformats.org/officeDocument/2006/relationships/notesSlide" Target="../notesSlides/notesSlide33.xml"/><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34.xml"/><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35.xml"/><Relationship Id="rId1" Type="http://schemas.openxmlformats.org/officeDocument/2006/relationships/slideLayout" Target="../slideLayouts/slideLayout16.xml"/></Relationships>
</file>

<file path=ppt/slides/_rels/slide41.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36.xml"/><Relationship Id="rId1" Type="http://schemas.openxmlformats.org/officeDocument/2006/relationships/slideLayout" Target="../slideLayouts/slideLayout16.xml"/></Relationships>
</file>

<file path=ppt/slides/_rels/slide42.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37.xml"/><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4.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38.xml"/><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39.xml"/><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40.xml"/><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41.xml"/><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42.xml"/><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notesSlide" Target="../notesSlides/notesSlide43.xml"/><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3" Type="http://schemas.openxmlformats.org/officeDocument/2006/relationships/hyperlink" Target="http://creativecommons.org/licenses/by/4.0/deed.de" TargetMode="External"/><Relationship Id="rId2" Type="http://schemas.openxmlformats.org/officeDocument/2006/relationships/notesSlide" Target="../notesSlides/notesSlide44.xml"/><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3" Type="http://schemas.openxmlformats.org/officeDocument/2006/relationships/hyperlink" Target="mailto:rewway@fh-steyr.at" TargetMode="External"/><Relationship Id="rId2" Type="http://schemas.openxmlformats.org/officeDocument/2006/relationships/notesSlide" Target="../notesSlides/notesSlide45.xml"/><Relationship Id="rId1" Type="http://schemas.openxmlformats.org/officeDocument/2006/relationships/slideLayout" Target="../slideLayouts/slideLayout7.xml"/><Relationship Id="rId5" Type="http://schemas.openxmlformats.org/officeDocument/2006/relationships/hyperlink" Target="http://www.rewway.at/en/pages/workshops" TargetMode="External"/><Relationship Id="rId4" Type="http://schemas.openxmlformats.org/officeDocument/2006/relationships/hyperlink" Target="http://www.rewway.at/en/teaching-materials/" TargetMode="External"/></Relationships>
</file>

<file path=ppt/slides/_rels/slide53.xml.rels><?xml version="1.0" encoding="UTF-8" standalone="yes"?>
<Relationships xmlns="http://schemas.openxmlformats.org/package/2006/relationships"><Relationship Id="rId8" Type="http://schemas.openxmlformats.org/officeDocument/2006/relationships/hyperlink" Target="https://jobmatch.me/blog/arbeitnehmer/logistik/autonomes-fahren-eine-gefahr-fuer-die-lkw-fahrer/" TargetMode="External"/><Relationship Id="rId3" Type="http://schemas.openxmlformats.org/officeDocument/2006/relationships/hyperlink" Target="https://www.dhl.com/de-en/home/innovation-in-logistics/logistics-trend-radar.html" TargetMode="External"/><Relationship Id="rId7" Type="http://schemas.openxmlformats.org/officeDocument/2006/relationships/hyperlink" Target="https://doi.org/10.1787/b6cc9ad5-en" TargetMode="External"/><Relationship Id="rId2" Type="http://schemas.openxmlformats.org/officeDocument/2006/relationships/notesSlide" Target="../notesSlides/notesSlide46.xml"/><Relationship Id="rId1" Type="http://schemas.openxmlformats.org/officeDocument/2006/relationships/slideLayout" Target="../slideLayouts/slideLayout7.xml"/><Relationship Id="rId6" Type="http://schemas.openxmlformats.org/officeDocument/2006/relationships/hyperlink" Target="https://ascii.ac.at/wp-content/uploads/2025_Automotive-Policy-Brief_final_0612.pdf" TargetMode="External"/><Relationship Id="rId5" Type="http://schemas.openxmlformats.org/officeDocument/2006/relationships/hyperlink" Target="https://wirtschaftslexikon.gabler.de/definition/logistik-40-54203" TargetMode="External"/><Relationship Id="rId4" Type="http://schemas.openxmlformats.org/officeDocument/2006/relationships/hyperlink" Target="https://www.iml.fraunhofer.de/de/abteilungen/b3/verkehrslogistik/alternative_antriebe.html" TargetMode="External"/></Relationships>
</file>

<file path=ppt/slides/_rels/slide54.xml.rels><?xml version="1.0" encoding="UTF-8" standalone="yes"?>
<Relationships xmlns="http://schemas.openxmlformats.org/package/2006/relationships"><Relationship Id="rId8" Type="http://schemas.openxmlformats.org/officeDocument/2006/relationships/hyperlink" Target="https://wirtschaftslexikon.gabler.de/definition/logistik-40330" TargetMode="External"/><Relationship Id="rId3" Type="http://schemas.openxmlformats.org/officeDocument/2006/relationships/hyperlink" Target="https://hdl.handle.net/10419/269898" TargetMode="External"/><Relationship Id="rId7" Type="http://schemas.openxmlformats.org/officeDocument/2006/relationships/hyperlink" Target="https://www.umweltbundesamt.at/fileadmin/site/publikationen/rep0913.pdf" TargetMode="External"/><Relationship Id="rId2" Type="http://schemas.openxmlformats.org/officeDocument/2006/relationships/notesSlide" Target="../notesSlides/notesSlide47.xml"/><Relationship Id="rId1" Type="http://schemas.openxmlformats.org/officeDocument/2006/relationships/slideLayout" Target="../slideLayouts/slideLayout7.xml"/><Relationship Id="rId6" Type="http://schemas.openxmlformats.org/officeDocument/2006/relationships/hyperlink" Target="https://studyflix.de/wirtschaft/globalisierung-vor-und-nachteile-1909" TargetMode="External"/><Relationship Id="rId5" Type="http://schemas.openxmlformats.org/officeDocument/2006/relationships/hyperlink" Target="https://studyflix.de/wirtschaft/globalisierung-7814" TargetMode="External"/><Relationship Id="rId10" Type="http://schemas.openxmlformats.org/officeDocument/2006/relationships/hyperlink" Target="https://de-statista-com.fhooe.idm.oclc.org/statistik/daten/studie/37013/umfrage/ranking-der-top-20-exportlaender-weltweit/" TargetMode="External"/><Relationship Id="rId4" Type="http://schemas.openxmlformats.org/officeDocument/2006/relationships/hyperlink" Target="https://studyflix.de/wirtschaft/bullwhip-effekt-1523" TargetMode="External"/><Relationship Id="rId9" Type="http://schemas.openxmlformats.org/officeDocument/2006/relationships/hyperlink" Target="https://wirtschaftslexikon.gabler.de/definition/logistik-controlling-38772"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Untertitel 5">
            <a:extLst>
              <a:ext uri="{FF2B5EF4-FFF2-40B4-BE49-F238E27FC236}">
                <a16:creationId xmlns:a16="http://schemas.microsoft.com/office/drawing/2014/main" id="{F1DF8EF6-1EEF-4ED2-BD51-9744B08F9213}"/>
              </a:ext>
            </a:extLst>
          </p:cNvPr>
          <p:cNvSpPr>
            <a:spLocks noGrp="1"/>
          </p:cNvSpPr>
          <p:nvPr>
            <p:ph type="subTitle" idx="1"/>
          </p:nvPr>
        </p:nvSpPr>
        <p:spPr/>
        <p:txBody>
          <a:bodyPr/>
          <a:lstStyle/>
          <a:p>
            <a:r>
              <a:rPr lang="de-AT" dirty="0"/>
              <a:t>Teaching material</a:t>
            </a:r>
          </a:p>
        </p:txBody>
      </p:sp>
      <p:sp>
        <p:nvSpPr>
          <p:cNvPr id="5" name="Titel 4">
            <a:extLst>
              <a:ext uri="{FF2B5EF4-FFF2-40B4-BE49-F238E27FC236}">
                <a16:creationId xmlns:a16="http://schemas.microsoft.com/office/drawing/2014/main" id="{FDC3F7F4-9A05-4D69-87F5-695C7E9B71F0}"/>
              </a:ext>
            </a:extLst>
          </p:cNvPr>
          <p:cNvSpPr>
            <a:spLocks noGrp="1"/>
          </p:cNvSpPr>
          <p:nvPr>
            <p:ph type="title"/>
          </p:nvPr>
        </p:nvSpPr>
        <p:spPr>
          <a:xfrm>
            <a:off x="838200" y="1488364"/>
            <a:ext cx="8099323" cy="2076252"/>
          </a:xfrm>
        </p:spPr>
        <p:txBody>
          <a:bodyPr/>
          <a:lstStyle/>
          <a:p>
            <a:r>
              <a:rPr lang="en-US" dirty="0">
                <a:cs typeface="Arial" panose="020B0604020202020204" pitchFamily="34" charset="0"/>
              </a:rPr>
              <a:t>Understanding logistics – behind the scenes of the supply chain</a:t>
            </a:r>
            <a:endParaRPr lang="de-AT" dirty="0"/>
          </a:p>
        </p:txBody>
      </p:sp>
    </p:spTree>
    <p:extLst>
      <p:ext uri="{BB962C8B-B14F-4D97-AF65-F5344CB8AC3E}">
        <p14:creationId xmlns:p14="http://schemas.microsoft.com/office/powerpoint/2010/main" val="281821657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ußzeilenplatzhalter 1">
            <a:extLst>
              <a:ext uri="{FF2B5EF4-FFF2-40B4-BE49-F238E27FC236}">
                <a16:creationId xmlns:a16="http://schemas.microsoft.com/office/drawing/2014/main" id="{20484041-31B7-C0E0-7B7B-6225FD30D305}"/>
              </a:ext>
            </a:extLst>
          </p:cNvPr>
          <p:cNvSpPr>
            <a:spLocks noGrp="1"/>
          </p:cNvSpPr>
          <p:nvPr>
            <p:ph type="ftr" sz="quarter" idx="11"/>
          </p:nvPr>
        </p:nvSpPr>
        <p:spPr/>
        <p:txBody>
          <a:bodyPr/>
          <a:lstStyle/>
          <a:p>
            <a:r>
              <a:rPr lang="en-US" dirty="0"/>
              <a:t>LOGISTICS UNDERSTANDING – BEHIND THE SCENES OF THE SUPPLY CHAIN</a:t>
            </a:r>
            <a:endParaRPr lang="de-AT" dirty="0"/>
          </a:p>
        </p:txBody>
      </p:sp>
      <p:sp>
        <p:nvSpPr>
          <p:cNvPr id="3" name="Titel 2">
            <a:extLst>
              <a:ext uri="{FF2B5EF4-FFF2-40B4-BE49-F238E27FC236}">
                <a16:creationId xmlns:a16="http://schemas.microsoft.com/office/drawing/2014/main" id="{4652FAC5-64F3-99D7-AF0A-676FAB4D4BB9}"/>
              </a:ext>
            </a:extLst>
          </p:cNvPr>
          <p:cNvSpPr>
            <a:spLocks noGrp="1"/>
          </p:cNvSpPr>
          <p:nvPr>
            <p:ph type="title"/>
          </p:nvPr>
        </p:nvSpPr>
        <p:spPr/>
        <p:txBody>
          <a:bodyPr/>
          <a:lstStyle/>
          <a:p>
            <a:r>
              <a:rPr lang="de-AT" dirty="0" err="1"/>
              <a:t>Have</a:t>
            </a:r>
            <a:r>
              <a:rPr lang="de-AT" dirty="0"/>
              <a:t> </a:t>
            </a:r>
            <a:r>
              <a:rPr lang="de-AT" dirty="0" err="1"/>
              <a:t>you</a:t>
            </a:r>
            <a:r>
              <a:rPr lang="de-AT" dirty="0"/>
              <a:t> </a:t>
            </a:r>
            <a:r>
              <a:rPr lang="de-AT" dirty="0" err="1"/>
              <a:t>ever</a:t>
            </a:r>
            <a:r>
              <a:rPr lang="de-AT" dirty="0"/>
              <a:t> </a:t>
            </a:r>
            <a:r>
              <a:rPr lang="de-AT" dirty="0" err="1"/>
              <a:t>wondered</a:t>
            </a:r>
            <a:r>
              <a:rPr lang="de-AT" dirty="0"/>
              <a:t>…?</a:t>
            </a:r>
          </a:p>
        </p:txBody>
      </p:sp>
      <p:sp>
        <p:nvSpPr>
          <p:cNvPr id="4" name="Inhaltsplatzhalter 3">
            <a:extLst>
              <a:ext uri="{FF2B5EF4-FFF2-40B4-BE49-F238E27FC236}">
                <a16:creationId xmlns:a16="http://schemas.microsoft.com/office/drawing/2014/main" id="{3AD00309-48C2-F453-2FDF-8A1A91DB4D7E}"/>
              </a:ext>
            </a:extLst>
          </p:cNvPr>
          <p:cNvSpPr>
            <a:spLocks noGrp="1"/>
          </p:cNvSpPr>
          <p:nvPr>
            <p:ph idx="1"/>
          </p:nvPr>
        </p:nvSpPr>
        <p:spPr/>
        <p:txBody>
          <a:bodyPr/>
          <a:lstStyle/>
          <a:p>
            <a:pPr marL="0" indent="0" algn="ctr">
              <a:buNone/>
            </a:pPr>
            <a:r>
              <a:rPr lang="en-US" sz="3200" dirty="0"/>
              <a:t>… how many packages an Austrian household receives per year</a:t>
            </a:r>
            <a:r>
              <a:rPr lang="de-AT" sz="3200" dirty="0"/>
              <a:t>?</a:t>
            </a:r>
            <a:r>
              <a:rPr lang="de-AT" sz="3200" b="1" dirty="0">
                <a:solidFill>
                  <a:srgbClr val="0A6169"/>
                </a:solidFill>
              </a:rPr>
              <a:t> </a:t>
            </a:r>
          </a:p>
          <a:p>
            <a:pPr marL="0" indent="0" algn="ctr">
              <a:buNone/>
            </a:pPr>
            <a:endParaRPr lang="de-AT" sz="3200" b="1" dirty="0">
              <a:solidFill>
                <a:srgbClr val="0A6169"/>
              </a:solidFill>
            </a:endParaRPr>
          </a:p>
          <a:p>
            <a:pPr marL="0" indent="0" algn="ctr">
              <a:buNone/>
            </a:pPr>
            <a:endParaRPr lang="de-AT" sz="2400" dirty="0"/>
          </a:p>
          <a:p>
            <a:pPr marL="0" indent="0" algn="ctr">
              <a:buNone/>
            </a:pPr>
            <a:r>
              <a:rPr lang="en-US" sz="2400" dirty="0"/>
              <a:t>On average, a household in Austria receives 65 packages per year, which is more than one package per week. In Vienna, it is even over 110 packages per household!</a:t>
            </a:r>
            <a:endParaRPr lang="de-AT" dirty="0"/>
          </a:p>
        </p:txBody>
      </p:sp>
      <p:sp>
        <p:nvSpPr>
          <p:cNvPr id="5" name="Foliennummernplatzhalter 4">
            <a:extLst>
              <a:ext uri="{FF2B5EF4-FFF2-40B4-BE49-F238E27FC236}">
                <a16:creationId xmlns:a16="http://schemas.microsoft.com/office/drawing/2014/main" id="{BE17035C-5BAA-8E25-47B2-69A583039B2B}"/>
              </a:ext>
            </a:extLst>
          </p:cNvPr>
          <p:cNvSpPr>
            <a:spLocks noGrp="1"/>
          </p:cNvSpPr>
          <p:nvPr>
            <p:ph type="sldNum" sz="quarter" idx="12"/>
          </p:nvPr>
        </p:nvSpPr>
        <p:spPr/>
        <p:txBody>
          <a:bodyPr/>
          <a:lstStyle/>
          <a:p>
            <a:r>
              <a:rPr lang="de-AT" dirty="0"/>
              <a:t>Slide  </a:t>
            </a:r>
            <a:fld id="{0AF89F37-6AD9-4F74-BC17-19E39A25D257}" type="slidenum">
              <a:rPr lang="de-AT" smtClean="0"/>
              <a:pPr/>
              <a:t>2</a:t>
            </a:fld>
            <a:endParaRPr lang="de-AT" dirty="0"/>
          </a:p>
        </p:txBody>
      </p:sp>
    </p:spTree>
    <p:extLst>
      <p:ext uri="{BB962C8B-B14F-4D97-AF65-F5344CB8AC3E}">
        <p14:creationId xmlns:p14="http://schemas.microsoft.com/office/powerpoint/2010/main" val="2886003136"/>
      </p:ext>
    </p:extLst>
  </p:cSld>
  <p:clrMapOvr>
    <a:masterClrMapping/>
  </p:clrMapOvr>
  <p:transition spd="slow">
    <p:push/>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12EA179-76BB-A1CD-CCC3-2BB72FC23D21}"/>
              </a:ext>
            </a:extLst>
          </p:cNvPr>
          <p:cNvSpPr>
            <a:spLocks noGrp="1"/>
          </p:cNvSpPr>
          <p:nvPr>
            <p:ph type="title"/>
          </p:nvPr>
        </p:nvSpPr>
        <p:spPr>
          <a:xfrm>
            <a:off x="592537" y="640040"/>
            <a:ext cx="9524229" cy="792976"/>
          </a:xfrm>
        </p:spPr>
        <p:txBody>
          <a:bodyPr/>
          <a:lstStyle/>
          <a:p>
            <a:r>
              <a:rPr lang="en-US" dirty="0"/>
              <a:t>How to best work with this teaching material</a:t>
            </a:r>
            <a:endParaRPr lang="de-AT" dirty="0"/>
          </a:p>
        </p:txBody>
      </p:sp>
      <p:sp>
        <p:nvSpPr>
          <p:cNvPr id="4" name="Datumsplatzhalter 3">
            <a:extLst>
              <a:ext uri="{FF2B5EF4-FFF2-40B4-BE49-F238E27FC236}">
                <a16:creationId xmlns:a16="http://schemas.microsoft.com/office/drawing/2014/main" id="{D214CAD0-B5AC-10B9-AA9B-AD2714EE190E}"/>
              </a:ext>
              <a:ext uri="{C183D7F6-B498-43B3-948B-1728B52AA6E4}">
                <adec:decorative xmlns:adec="http://schemas.microsoft.com/office/drawing/2017/decorative" val="1"/>
              </a:ext>
            </a:extLst>
          </p:cNvPr>
          <p:cNvSpPr>
            <a:spLocks noGrp="1"/>
          </p:cNvSpPr>
          <p:nvPr>
            <p:ph type="dt" sz="half" idx="4294967295"/>
          </p:nvPr>
        </p:nvSpPr>
        <p:spPr>
          <a:xfrm>
            <a:off x="616601" y="6356350"/>
            <a:ext cx="687623"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de-AT" dirty="0"/>
              <a:t>Slide</a:t>
            </a:r>
          </a:p>
        </p:txBody>
      </p:sp>
      <p:sp>
        <p:nvSpPr>
          <p:cNvPr id="9" name="Fußzeilenplatzhalter 2">
            <a:extLst>
              <a:ext uri="{FF2B5EF4-FFF2-40B4-BE49-F238E27FC236}">
                <a16:creationId xmlns:a16="http://schemas.microsoft.com/office/drawing/2014/main" id="{F8C65F85-1282-1C63-61E0-AEBA624227A5}"/>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en-US" dirty="0"/>
              <a:t>LOGISTICS UNDERSTANDING – BEHIND THE SCENES OF THE SUPPLY CHAIN</a:t>
            </a:r>
            <a:endParaRPr lang="de-AT" dirty="0"/>
          </a:p>
        </p:txBody>
      </p:sp>
      <p:sp>
        <p:nvSpPr>
          <p:cNvPr id="6" name="Foliennummernplatzhalter 5">
            <a:extLst>
              <a:ext uri="{FF2B5EF4-FFF2-40B4-BE49-F238E27FC236}">
                <a16:creationId xmlns:a16="http://schemas.microsoft.com/office/drawing/2014/main" id="{423842EB-9A05-CB64-E212-391B1007CF1A}"/>
              </a:ext>
              <a:ext uri="{C183D7F6-B498-43B3-948B-1728B52AA6E4}">
                <adec:decorative xmlns:adec="http://schemas.microsoft.com/office/drawing/2017/decorative" val="1"/>
              </a:ext>
            </a:extLst>
          </p:cNvPr>
          <p:cNvSpPr>
            <a:spLocks noGrp="1"/>
          </p:cNvSpPr>
          <p:nvPr>
            <p:ph type="sldNum" sz="quarter" idx="12"/>
          </p:nvPr>
        </p:nvSpPr>
        <p:spPr>
          <a:xfrm>
            <a:off x="891348" y="6356350"/>
            <a:ext cx="2132587" cy="365125"/>
          </a:xfrm>
        </p:spPr>
        <p:txBody>
          <a:bodyPr/>
          <a:lstStyle/>
          <a:p>
            <a:fld id="{0AF89F37-6AD9-4F74-BC17-19E39A25D257}" type="slidenum">
              <a:rPr lang="de-AT" smtClean="0"/>
              <a:pPr/>
              <a:t>3</a:t>
            </a:fld>
            <a:endParaRPr lang="de-AT"/>
          </a:p>
        </p:txBody>
      </p:sp>
      <p:sp>
        <p:nvSpPr>
          <p:cNvPr id="3" name="Inhaltsplatzhalter 2">
            <a:extLst>
              <a:ext uri="{FF2B5EF4-FFF2-40B4-BE49-F238E27FC236}">
                <a16:creationId xmlns:a16="http://schemas.microsoft.com/office/drawing/2014/main" id="{DCFA72EE-9795-142E-AA2D-DCDF0AAD260F}"/>
              </a:ext>
            </a:extLst>
          </p:cNvPr>
          <p:cNvSpPr>
            <a:spLocks noGrp="1"/>
          </p:cNvSpPr>
          <p:nvPr>
            <p:ph idx="1"/>
          </p:nvPr>
        </p:nvSpPr>
        <p:spPr/>
        <p:txBody>
          <a:bodyPr/>
          <a:lstStyle/>
          <a:p>
            <a:r>
              <a:rPr lang="de-AT" sz="2200" dirty="0">
                <a:solidFill>
                  <a:schemeClr val="tx2"/>
                </a:solidFill>
              </a:rPr>
              <a:t>Power Point: </a:t>
            </a:r>
            <a:r>
              <a:rPr lang="en-US" sz="2200" dirty="0"/>
              <a:t>The following PowerPoint presentation provides an introduction to the topic “Logistics”. Each slide includes speaker notes with explanations and source references. Activity slides are highlighted in yellow and contain practical examples, exercises, videos, and other interactive elements specifically prepared for classroom use</a:t>
            </a:r>
            <a:r>
              <a:rPr lang="de-AT" sz="2200" dirty="0"/>
              <a:t>.</a:t>
            </a:r>
          </a:p>
          <a:p>
            <a:r>
              <a:rPr lang="de-AT" sz="2200" dirty="0">
                <a:solidFill>
                  <a:schemeClr val="tx2"/>
                </a:solidFill>
              </a:rPr>
              <a:t>Videos and </a:t>
            </a:r>
            <a:r>
              <a:rPr lang="de-AT" sz="2200" dirty="0" err="1">
                <a:solidFill>
                  <a:schemeClr val="tx2"/>
                </a:solidFill>
              </a:rPr>
              <a:t>supplementary</a:t>
            </a:r>
            <a:r>
              <a:rPr lang="de-AT" sz="2200" dirty="0">
                <a:solidFill>
                  <a:schemeClr val="tx2"/>
                </a:solidFill>
              </a:rPr>
              <a:t> </a:t>
            </a:r>
            <a:r>
              <a:rPr lang="de-AT" sz="2200" dirty="0" err="1">
                <a:solidFill>
                  <a:schemeClr val="tx2"/>
                </a:solidFill>
              </a:rPr>
              <a:t>exercises</a:t>
            </a:r>
            <a:r>
              <a:rPr lang="de-AT" sz="2200" dirty="0">
                <a:solidFill>
                  <a:schemeClr val="tx2"/>
                </a:solidFill>
              </a:rPr>
              <a:t>: </a:t>
            </a:r>
            <a:r>
              <a:rPr lang="en-US" sz="2200" dirty="0"/>
              <a:t>Videos and exercises on the topic can be found in the presentation on the color-coded activity slides as well as at: </a:t>
            </a:r>
            <a:r>
              <a:rPr lang="en-US" sz="2200" dirty="0">
                <a:hlinkClick r:id="rId3"/>
              </a:rPr>
              <a:t>https://www.rewway.at/</a:t>
            </a:r>
            <a:r>
              <a:rPr lang="de-AT" sz="2200" dirty="0">
                <a:hlinkClick r:id="rId3"/>
              </a:rPr>
              <a:t>en/</a:t>
            </a:r>
            <a:r>
              <a:rPr lang="de-AT" sz="2200" dirty="0" err="1">
                <a:hlinkClick r:id="rId3"/>
              </a:rPr>
              <a:t>teaching</a:t>
            </a:r>
            <a:r>
              <a:rPr lang="de-AT" sz="2200" dirty="0">
                <a:hlinkClick r:id="rId3"/>
              </a:rPr>
              <a:t>-materials</a:t>
            </a:r>
            <a:br>
              <a:rPr lang="de-AT" sz="2200" dirty="0"/>
            </a:br>
            <a:r>
              <a:rPr lang="de-AT" sz="2200" dirty="0"/>
              <a:t>All </a:t>
            </a:r>
            <a:r>
              <a:rPr lang="de-AT" sz="2200" dirty="0" err="1"/>
              <a:t>teaching</a:t>
            </a:r>
            <a:r>
              <a:rPr lang="de-AT" sz="2200" dirty="0"/>
              <a:t> </a:t>
            </a:r>
            <a:r>
              <a:rPr lang="de-AT" sz="2200" dirty="0" err="1"/>
              <a:t>materials</a:t>
            </a:r>
            <a:r>
              <a:rPr lang="de-AT" sz="2200" dirty="0"/>
              <a:t> </a:t>
            </a:r>
            <a:r>
              <a:rPr lang="en-US" sz="2200" dirty="0"/>
              <a:t>offer a compact overview to support lesson planning: learning objectives, target groups, level of difficulty, methods, and links to the curriculum</a:t>
            </a:r>
            <a:r>
              <a:rPr lang="de-AT" sz="2200" dirty="0"/>
              <a:t>.</a:t>
            </a:r>
          </a:p>
          <a:p>
            <a:r>
              <a:rPr lang="de-AT" sz="2200" dirty="0">
                <a:solidFill>
                  <a:schemeClr val="tx2"/>
                </a:solidFill>
              </a:rPr>
              <a:t>References:</a:t>
            </a:r>
            <a:r>
              <a:rPr lang="de-AT" sz="2200" dirty="0"/>
              <a:t> </a:t>
            </a:r>
            <a:r>
              <a:rPr lang="en-US" sz="2200" dirty="0"/>
              <a:t>The sources used in the presentation are available both in the notes section of each slide and at the end of the PowerPoint</a:t>
            </a:r>
            <a:r>
              <a:rPr lang="de-AT" sz="2200" dirty="0"/>
              <a:t>.</a:t>
            </a:r>
          </a:p>
          <a:p>
            <a:endParaRPr lang="de-AT" dirty="0"/>
          </a:p>
        </p:txBody>
      </p:sp>
    </p:spTree>
    <p:extLst>
      <p:ext uri="{BB962C8B-B14F-4D97-AF65-F5344CB8AC3E}">
        <p14:creationId xmlns:p14="http://schemas.microsoft.com/office/powerpoint/2010/main" val="2797899128"/>
      </p:ext>
    </p:extLst>
  </p:cSld>
  <p:clrMapOvr>
    <a:masterClrMapping/>
  </p:clrMapOvr>
  <p:transition spd="slow">
    <p:push/>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DD0E3E-A49F-CC6D-D059-AF1EF8E0A88F}"/>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646168B9-6573-A0A5-B91B-E4A50E53D0B8}"/>
              </a:ext>
            </a:extLst>
          </p:cNvPr>
          <p:cNvSpPr>
            <a:spLocks noGrp="1"/>
          </p:cNvSpPr>
          <p:nvPr>
            <p:ph type="title"/>
          </p:nvPr>
        </p:nvSpPr>
        <p:spPr>
          <a:xfrm>
            <a:off x="592537" y="640040"/>
            <a:ext cx="9524229" cy="792976"/>
          </a:xfrm>
        </p:spPr>
        <p:txBody>
          <a:bodyPr/>
          <a:lstStyle/>
          <a:p>
            <a:r>
              <a:rPr lang="en-US" dirty="0"/>
              <a:t>Learning objectives and target groups</a:t>
            </a:r>
            <a:endParaRPr lang="de-AT" dirty="0"/>
          </a:p>
        </p:txBody>
      </p:sp>
      <p:sp>
        <p:nvSpPr>
          <p:cNvPr id="3" name="Inhaltsplatzhalter 2">
            <a:extLst>
              <a:ext uri="{FF2B5EF4-FFF2-40B4-BE49-F238E27FC236}">
                <a16:creationId xmlns:a16="http://schemas.microsoft.com/office/drawing/2014/main" id="{1F959BDB-30E6-819F-8559-AB95A5C80D00}"/>
              </a:ext>
              <a:ext uri="{C183D7F6-B498-43B3-948B-1728B52AA6E4}">
                <adec:decorative xmlns:adec="http://schemas.microsoft.com/office/drawing/2017/decorative" val="1"/>
              </a:ext>
            </a:extLst>
          </p:cNvPr>
          <p:cNvSpPr>
            <a:spLocks noGrp="1"/>
          </p:cNvSpPr>
          <p:nvPr>
            <p:ph idx="1"/>
          </p:nvPr>
        </p:nvSpPr>
        <p:spPr>
          <a:xfrm>
            <a:off x="645043" y="1306016"/>
            <a:ext cx="10954420" cy="4743947"/>
          </a:xfrm>
        </p:spPr>
        <p:txBody>
          <a:bodyPr/>
          <a:lstStyle/>
          <a:p>
            <a:pPr marL="0" indent="0">
              <a:buNone/>
            </a:pPr>
            <a:r>
              <a:rPr lang="de-AT" sz="1400" dirty="0">
                <a:solidFill>
                  <a:schemeClr val="tx2"/>
                </a:solidFill>
              </a:rPr>
              <a:t>Learning </a:t>
            </a:r>
            <a:r>
              <a:rPr lang="de-AT" sz="1400" dirty="0" err="1">
                <a:solidFill>
                  <a:schemeClr val="tx2"/>
                </a:solidFill>
              </a:rPr>
              <a:t>objectives</a:t>
            </a:r>
            <a:r>
              <a:rPr lang="de-AT" sz="1400" dirty="0">
                <a:solidFill>
                  <a:schemeClr val="tx2"/>
                </a:solidFill>
              </a:rPr>
              <a:t>:</a:t>
            </a:r>
          </a:p>
          <a:p>
            <a:pPr marL="0" indent="0">
              <a:lnSpc>
                <a:spcPct val="100000"/>
              </a:lnSpc>
              <a:buNone/>
            </a:pPr>
            <a:r>
              <a:rPr lang="en-US" sz="1400" dirty="0"/>
              <a:t>Learners can define the term “logistics” and understand the core tasks of logistics.</a:t>
            </a:r>
          </a:p>
          <a:p>
            <a:pPr marL="0" indent="0">
              <a:lnSpc>
                <a:spcPct val="100000"/>
              </a:lnSpc>
              <a:buNone/>
            </a:pPr>
            <a:r>
              <a:rPr lang="en-US" sz="1400" dirty="0"/>
              <a:t>Learners are able to analyze different logistics processes (e.g., TUL processes).</a:t>
            </a:r>
          </a:p>
          <a:p>
            <a:pPr marL="0" indent="0">
              <a:lnSpc>
                <a:spcPct val="100000"/>
              </a:lnSpc>
              <a:buNone/>
            </a:pPr>
            <a:r>
              <a:rPr lang="en-US" sz="1400" dirty="0"/>
              <a:t>Learners understand the term “supply chain” and can identify the structure and challenges of global supply chains.</a:t>
            </a:r>
          </a:p>
          <a:p>
            <a:pPr marL="0" indent="0">
              <a:lnSpc>
                <a:spcPct val="100000"/>
              </a:lnSpc>
              <a:buNone/>
            </a:pPr>
            <a:r>
              <a:rPr lang="en-US" sz="1400" dirty="0"/>
              <a:t>Learners can assess the impacts of </a:t>
            </a:r>
            <a:r>
              <a:rPr lang="en-US" sz="1400" dirty="0" err="1"/>
              <a:t>globalisation</a:t>
            </a:r>
            <a:r>
              <a:rPr lang="en-US" sz="1400" dirty="0"/>
              <a:t> on the logistics sector.</a:t>
            </a:r>
          </a:p>
          <a:p>
            <a:pPr marL="0" indent="0">
              <a:lnSpc>
                <a:spcPct val="100000"/>
              </a:lnSpc>
              <a:buNone/>
            </a:pPr>
            <a:r>
              <a:rPr lang="en-US" sz="1400" dirty="0"/>
              <a:t>Learners can explain what sustainability means and which dimensions (ecological, economic, social) it includes.</a:t>
            </a:r>
          </a:p>
          <a:p>
            <a:pPr marL="0" indent="0">
              <a:lnSpc>
                <a:spcPct val="100000"/>
              </a:lnSpc>
              <a:buNone/>
            </a:pPr>
            <a:r>
              <a:rPr lang="en-US" sz="1400" dirty="0"/>
              <a:t>Learners recognize the impacts of the logistics sector—especially transport—on the environment and discuss measures to reduce emissions.</a:t>
            </a:r>
          </a:p>
          <a:p>
            <a:pPr marL="0" indent="0">
              <a:lnSpc>
                <a:spcPct val="100000"/>
              </a:lnSpc>
              <a:buNone/>
            </a:pPr>
            <a:r>
              <a:rPr lang="en-US" sz="1400" dirty="0"/>
              <a:t>Learners can identify important trends and innovations in the logistics sector and explain their advantages and disadvantages (e.g., autonomous vehicles, alternative drive systems, </a:t>
            </a:r>
            <a:r>
              <a:rPr lang="en-US" sz="1400" dirty="0" err="1"/>
              <a:t>digitalisation</a:t>
            </a:r>
            <a:r>
              <a:rPr lang="en-US" sz="1400" dirty="0"/>
              <a:t>).</a:t>
            </a:r>
          </a:p>
          <a:p>
            <a:pPr marL="0" indent="0">
              <a:lnSpc>
                <a:spcPct val="100000"/>
              </a:lnSpc>
              <a:buNone/>
            </a:pPr>
            <a:endParaRPr lang="de-AT" sz="900" dirty="0">
              <a:solidFill>
                <a:schemeClr val="tx2"/>
              </a:solidFill>
            </a:endParaRPr>
          </a:p>
          <a:p>
            <a:pPr marL="0" indent="0">
              <a:buNone/>
            </a:pPr>
            <a:r>
              <a:rPr lang="de-AT" sz="1400" dirty="0">
                <a:solidFill>
                  <a:schemeClr val="tx2"/>
                </a:solidFill>
              </a:rPr>
              <a:t>Target </a:t>
            </a:r>
            <a:r>
              <a:rPr lang="de-AT" sz="1400" dirty="0" err="1">
                <a:solidFill>
                  <a:schemeClr val="tx2"/>
                </a:solidFill>
              </a:rPr>
              <a:t>groups</a:t>
            </a:r>
            <a:r>
              <a:rPr lang="de-AT" sz="1400" dirty="0">
                <a:solidFill>
                  <a:schemeClr val="tx2"/>
                </a:solidFill>
              </a:rPr>
              <a:t>:</a:t>
            </a:r>
          </a:p>
          <a:p>
            <a:pPr marL="0" indent="0">
              <a:buNone/>
            </a:pPr>
            <a:r>
              <a:rPr lang="en-US" sz="1400" dirty="0"/>
              <a:t>Upper secondary school students (AHS) and vocational schools (BHS)</a:t>
            </a:r>
          </a:p>
          <a:p>
            <a:pPr marL="0" indent="0">
              <a:buNone/>
            </a:pPr>
            <a:r>
              <a:rPr lang="en-US" sz="1400" dirty="0"/>
              <a:t>Vocational students/apprentices</a:t>
            </a:r>
          </a:p>
          <a:p>
            <a:pPr marL="0" indent="0">
              <a:buNone/>
            </a:pPr>
            <a:r>
              <a:rPr lang="en-US" sz="1400" dirty="0"/>
              <a:t>Students as an introduction to the field of logistics</a:t>
            </a:r>
          </a:p>
          <a:p>
            <a:pPr marL="0" indent="0">
              <a:buNone/>
            </a:pPr>
            <a:r>
              <a:rPr lang="en-US" sz="1400" dirty="0"/>
              <a:t>Career changers and professionals from other industries</a:t>
            </a:r>
            <a:endParaRPr lang="de-AT" sz="1600" dirty="0">
              <a:solidFill>
                <a:schemeClr val="tx2"/>
              </a:solidFill>
            </a:endParaRPr>
          </a:p>
        </p:txBody>
      </p:sp>
      <p:sp>
        <p:nvSpPr>
          <p:cNvPr id="4" name="Datumsplatzhalter 3">
            <a:extLst>
              <a:ext uri="{FF2B5EF4-FFF2-40B4-BE49-F238E27FC236}">
                <a16:creationId xmlns:a16="http://schemas.microsoft.com/office/drawing/2014/main" id="{4F44904E-94B9-F009-3FA9-F67C679FD3FE}"/>
              </a:ext>
              <a:ext uri="{C183D7F6-B498-43B3-948B-1728B52AA6E4}">
                <adec:decorative xmlns:adec="http://schemas.microsoft.com/office/drawing/2017/decorative" val="1"/>
              </a:ext>
            </a:extLst>
          </p:cNvPr>
          <p:cNvSpPr>
            <a:spLocks noGrp="1"/>
          </p:cNvSpPr>
          <p:nvPr>
            <p:ph type="dt" sz="half" idx="10"/>
          </p:nvPr>
        </p:nvSpPr>
        <p:spPr>
          <a:xfrm>
            <a:off x="616601" y="6356350"/>
            <a:ext cx="687623"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de-AT" dirty="0"/>
              <a:t>Slide</a:t>
            </a:r>
          </a:p>
        </p:txBody>
      </p:sp>
      <p:sp>
        <p:nvSpPr>
          <p:cNvPr id="6" name="Foliennummernplatzhalter 5">
            <a:extLst>
              <a:ext uri="{FF2B5EF4-FFF2-40B4-BE49-F238E27FC236}">
                <a16:creationId xmlns:a16="http://schemas.microsoft.com/office/drawing/2014/main" id="{1A0C25F0-CA47-8A39-9012-DA524DDC55F1}"/>
              </a:ext>
              <a:ext uri="{C183D7F6-B498-43B3-948B-1728B52AA6E4}">
                <adec:decorative xmlns:adec="http://schemas.microsoft.com/office/drawing/2017/decorative" val="1"/>
              </a:ext>
            </a:extLst>
          </p:cNvPr>
          <p:cNvSpPr>
            <a:spLocks noGrp="1"/>
          </p:cNvSpPr>
          <p:nvPr>
            <p:ph type="sldNum" sz="quarter" idx="12"/>
          </p:nvPr>
        </p:nvSpPr>
        <p:spPr>
          <a:xfrm>
            <a:off x="891348" y="6356350"/>
            <a:ext cx="2132587" cy="365125"/>
          </a:xfrm>
        </p:spPr>
        <p:txBody>
          <a:bodyPr/>
          <a:lstStyle/>
          <a:p>
            <a:fld id="{0AF89F37-6AD9-4F74-BC17-19E39A25D257}" type="slidenum">
              <a:rPr lang="de-AT" smtClean="0"/>
              <a:pPr/>
              <a:t>4</a:t>
            </a:fld>
            <a:endParaRPr lang="de-AT" dirty="0"/>
          </a:p>
        </p:txBody>
      </p:sp>
      <p:sp>
        <p:nvSpPr>
          <p:cNvPr id="7" name="Fußzeilenplatzhalter 2">
            <a:extLst>
              <a:ext uri="{FF2B5EF4-FFF2-40B4-BE49-F238E27FC236}">
                <a16:creationId xmlns:a16="http://schemas.microsoft.com/office/drawing/2014/main" id="{0F423601-295A-C820-F822-47FA6CD5F516}"/>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en-US" dirty="0"/>
              <a:t>LOGISTICS UNDERSTANDING – BEHIND THE SCENES OF THE SUPPLY CHAIN</a:t>
            </a:r>
            <a:endParaRPr lang="de-AT" dirty="0"/>
          </a:p>
        </p:txBody>
      </p:sp>
    </p:spTree>
    <p:extLst>
      <p:ext uri="{BB962C8B-B14F-4D97-AF65-F5344CB8AC3E}">
        <p14:creationId xmlns:p14="http://schemas.microsoft.com/office/powerpoint/2010/main" val="1665795758"/>
      </p:ext>
    </p:extLst>
  </p:cSld>
  <p:clrMapOvr>
    <a:masterClrMapping/>
  </p:clrMapOvr>
  <p:transition spd="slow">
    <p:push/>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ußzeilenplatzhalter 1">
            <a:extLst>
              <a:ext uri="{FF2B5EF4-FFF2-40B4-BE49-F238E27FC236}">
                <a16:creationId xmlns:a16="http://schemas.microsoft.com/office/drawing/2014/main" id="{2F9E95D8-CAFD-4546-BD9B-0CCAA9E92002}"/>
              </a:ext>
              <a:ext uri="{C183D7F6-B498-43B3-948B-1728B52AA6E4}">
                <adec:decorative xmlns:adec="http://schemas.microsoft.com/office/drawing/2017/decorative" val="1"/>
              </a:ext>
            </a:extLst>
          </p:cNvPr>
          <p:cNvSpPr>
            <a:spLocks noGrp="1"/>
          </p:cNvSpPr>
          <p:nvPr>
            <p:ph type="title" idx="4294967295"/>
          </p:nvPr>
        </p:nvSpPr>
        <p:spPr>
          <a:xfrm>
            <a:off x="635000" y="271463"/>
            <a:ext cx="4114800" cy="365125"/>
          </a:xfrm>
          <a:prstGeom prst="rect">
            <a:avLst/>
          </a:prstGeom>
          <a:noFill/>
          <a:ln>
            <a:noFill/>
            <a:prstDash/>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all" spc="100" normalizeH="0" baseline="0" noProof="0" dirty="0">
                <a:ln>
                  <a:noFill/>
                </a:ln>
                <a:solidFill>
                  <a:schemeClr val="tx2"/>
                </a:solidFill>
                <a:effectLst/>
                <a:uLnTx/>
                <a:uFillTx/>
                <a:latin typeface="+mj-lt"/>
                <a:ea typeface="+mn-ea"/>
                <a:cs typeface="+mn-cs"/>
              </a:rPr>
              <a:t>INLAND SHIPPING AS PART OF THE TRANSPORT CHAIN</a:t>
            </a:r>
            <a:endParaRPr kumimoji="0" lang="de-AT" sz="1100" b="0" i="0" u="none" strike="noStrike" kern="1200" cap="all" spc="100" normalizeH="0" baseline="0" noProof="0" dirty="0">
              <a:ln>
                <a:noFill/>
              </a:ln>
              <a:solidFill>
                <a:schemeClr val="tx2"/>
              </a:solidFill>
              <a:effectLst/>
              <a:uLnTx/>
              <a:uFillTx/>
              <a:latin typeface="+mj-lt"/>
              <a:ea typeface="+mn-ea"/>
              <a:cs typeface="+mn-cs"/>
            </a:endParaRPr>
          </a:p>
        </p:txBody>
      </p:sp>
      <mc:AlternateContent xmlns:mc="http://schemas.openxmlformats.org/markup-compatibility/2006" xmlns:psez="http://schemas.microsoft.com/office/powerpoint/2016/sectionzoom">
        <mc:Choice Requires="psez">
          <p:graphicFrame>
            <p:nvGraphicFramePr>
              <p:cNvPr id="4" name="Abschnittszoom 3">
                <a:extLst>
                  <a:ext uri="{FF2B5EF4-FFF2-40B4-BE49-F238E27FC236}">
                    <a16:creationId xmlns:a16="http://schemas.microsoft.com/office/drawing/2014/main" id="{8788F7EE-238E-4125-A56C-59881478C583}"/>
                  </a:ext>
                </a:extLst>
              </p:cNvPr>
              <p:cNvGraphicFramePr>
                <a:graphicFrameLocks noChangeAspect="1"/>
              </p:cNvGraphicFramePr>
              <p:nvPr>
                <p:extLst>
                  <p:ext uri="{D42A27DB-BD31-4B8C-83A1-F6EECF244321}">
                    <p14:modId xmlns:p14="http://schemas.microsoft.com/office/powerpoint/2010/main" val="581377035"/>
                  </p:ext>
                </p:extLst>
              </p:nvPr>
            </p:nvGraphicFramePr>
            <p:xfrm>
              <a:off x="635074" y="974476"/>
              <a:ext cx="3898213" cy="2192745"/>
            </p:xfrm>
            <a:graphic>
              <a:graphicData uri="http://schemas.microsoft.com/office/powerpoint/2016/sectionzoom">
                <psez:sectionZm>
                  <psez:sectionZmObj sectionId="{5BED0FB8-C8EB-41CB-AAE6-C3CEC6551B66}">
                    <psez:zmPr id="{3BE20014-6DC8-4408-93F5-7456C65A4B84}" transitionDur="1000">
                      <p166:blipFill xmlns:p166="http://schemas.microsoft.com/office/powerpoint/2016/6/main">
                        <a:blip r:embed="rId2"/>
                        <a:stretch>
                          <a:fillRect/>
                        </a:stretch>
                      </p166:blipFill>
                      <p166:spPr xmlns:p166="http://schemas.microsoft.com/office/powerpoint/2016/6/main">
                        <a:xfrm>
                          <a:off x="0" y="0"/>
                          <a:ext cx="3898213" cy="2192745"/>
                        </a:xfrm>
                        <a:prstGeom prst="rect">
                          <a:avLst/>
                        </a:prstGeom>
                        <a:ln w="3175">
                          <a:solidFill>
                            <a:prstClr val="ltGray"/>
                          </a:solidFill>
                        </a:ln>
                      </p166:spPr>
                    </psez:zmPr>
                  </psez:sectionZmObj>
                </psez:sectionZm>
              </a:graphicData>
            </a:graphic>
          </p:graphicFrame>
        </mc:Choice>
        <mc:Fallback xmlns="">
          <p:pic>
            <p:nvPicPr>
              <p:cNvPr id="4" name="Abschnittszoom 3">
                <a:hlinkClick r:id="rId3" action="ppaction://hlinksldjump"/>
                <a:extLst>
                  <a:ext uri="{FF2B5EF4-FFF2-40B4-BE49-F238E27FC236}">
                    <a16:creationId xmlns:a16="http://schemas.microsoft.com/office/drawing/2014/main" id="{8788F7EE-238E-4125-A56C-59881478C583}"/>
                  </a:ext>
                </a:extLst>
              </p:cNvPr>
              <p:cNvPicPr>
                <a:picLocks noGrp="1" noRot="1" noChangeAspect="1" noMove="1" noResize="1" noEditPoints="1" noAdjustHandles="1" noChangeArrowheads="1" noChangeShapeType="1"/>
              </p:cNvPicPr>
              <p:nvPr/>
            </p:nvPicPr>
            <p:blipFill>
              <a:blip r:embed="rId4"/>
              <a:stretch>
                <a:fillRect/>
              </a:stretch>
            </p:blipFill>
            <p:spPr>
              <a:xfrm>
                <a:off x="635074" y="974476"/>
                <a:ext cx="3898213" cy="2192745"/>
              </a:xfrm>
              <a:prstGeom prst="rect">
                <a:avLst/>
              </a:prstGeom>
              <a:ln w="3175">
                <a:solidFill>
                  <a:prstClr val="ltGray"/>
                </a:solidFill>
              </a:ln>
            </p:spPr>
          </p:pic>
        </mc:Fallback>
      </mc:AlternateContent>
      <mc:AlternateContent xmlns:mc="http://schemas.openxmlformats.org/markup-compatibility/2006" xmlns:psez="http://schemas.microsoft.com/office/powerpoint/2016/sectionzoom">
        <mc:Choice Requires="psez">
          <p:graphicFrame>
            <p:nvGraphicFramePr>
              <p:cNvPr id="5" name="Abschnittszoom 4">
                <a:extLst>
                  <a:ext uri="{FF2B5EF4-FFF2-40B4-BE49-F238E27FC236}">
                    <a16:creationId xmlns:a16="http://schemas.microsoft.com/office/drawing/2014/main" id="{10FB0589-8174-44F8-95EE-301B7CB0FD31}"/>
                  </a:ext>
                </a:extLst>
              </p:cNvPr>
              <p:cNvGraphicFramePr>
                <a:graphicFrameLocks noChangeAspect="1"/>
              </p:cNvGraphicFramePr>
              <p:nvPr>
                <p:extLst>
                  <p:ext uri="{D42A27DB-BD31-4B8C-83A1-F6EECF244321}">
                    <p14:modId xmlns:p14="http://schemas.microsoft.com/office/powerpoint/2010/main" val="3285351962"/>
                  </p:ext>
                </p:extLst>
              </p:nvPr>
            </p:nvGraphicFramePr>
            <p:xfrm>
              <a:off x="4876298" y="974477"/>
              <a:ext cx="3898213" cy="2192745"/>
            </p:xfrm>
            <a:graphic>
              <a:graphicData uri="http://schemas.microsoft.com/office/powerpoint/2016/sectionzoom">
                <psez:sectionZm>
                  <psez:sectionZmObj sectionId="{1DEC3E3E-6CA0-47FB-A34E-64AEC245635D}">
                    <psez:zmPr id="{3C6425D8-EFF0-477B-8F33-C20A172F45BE}" transitionDur="1000">
                      <p166:blipFill xmlns:p166="http://schemas.microsoft.com/office/powerpoint/2016/6/main">
                        <a:blip r:embed="rId5"/>
                        <a:stretch>
                          <a:fillRect/>
                        </a:stretch>
                      </p166:blipFill>
                      <p166:spPr xmlns:p166="http://schemas.microsoft.com/office/powerpoint/2016/6/main">
                        <a:xfrm>
                          <a:off x="0" y="0"/>
                          <a:ext cx="3898213" cy="2192745"/>
                        </a:xfrm>
                        <a:prstGeom prst="rect">
                          <a:avLst/>
                        </a:prstGeom>
                        <a:ln w="3175">
                          <a:solidFill>
                            <a:prstClr val="ltGray"/>
                          </a:solidFill>
                        </a:ln>
                      </p166:spPr>
                    </psez:zmPr>
                  </psez:sectionZmObj>
                </psez:sectionZm>
              </a:graphicData>
            </a:graphic>
          </p:graphicFrame>
        </mc:Choice>
        <mc:Fallback xmlns="">
          <p:pic>
            <p:nvPicPr>
              <p:cNvPr id="5" name="Abschnittszoom 4">
                <a:hlinkClick r:id="rId6" action="ppaction://hlinksldjump"/>
                <a:extLst>
                  <a:ext uri="{FF2B5EF4-FFF2-40B4-BE49-F238E27FC236}">
                    <a16:creationId xmlns:a16="http://schemas.microsoft.com/office/drawing/2014/main" id="{10FB0589-8174-44F8-95EE-301B7CB0FD31}"/>
                  </a:ext>
                </a:extLst>
              </p:cNvPr>
              <p:cNvPicPr>
                <a:picLocks noGrp="1" noRot="1" noChangeAspect="1" noMove="1" noResize="1" noEditPoints="1" noAdjustHandles="1" noChangeArrowheads="1" noChangeShapeType="1"/>
              </p:cNvPicPr>
              <p:nvPr/>
            </p:nvPicPr>
            <p:blipFill>
              <a:blip r:embed="rId7"/>
              <a:stretch>
                <a:fillRect/>
              </a:stretch>
            </p:blipFill>
            <p:spPr>
              <a:xfrm>
                <a:off x="4876298" y="974477"/>
                <a:ext cx="3898213" cy="2192745"/>
              </a:xfrm>
              <a:prstGeom prst="rect">
                <a:avLst/>
              </a:prstGeom>
              <a:ln w="3175">
                <a:solidFill>
                  <a:prstClr val="ltGray"/>
                </a:solidFill>
              </a:ln>
            </p:spPr>
          </p:pic>
        </mc:Fallback>
      </mc:AlternateContent>
      <mc:AlternateContent xmlns:mc="http://schemas.openxmlformats.org/markup-compatibility/2006" xmlns:psez="http://schemas.microsoft.com/office/powerpoint/2016/sectionzoom">
        <mc:Choice Requires="psez">
          <p:graphicFrame>
            <p:nvGraphicFramePr>
              <p:cNvPr id="6" name="Abschnittszoom 5">
                <a:extLst>
                  <a:ext uri="{FF2B5EF4-FFF2-40B4-BE49-F238E27FC236}">
                    <a16:creationId xmlns:a16="http://schemas.microsoft.com/office/drawing/2014/main" id="{64D2BE85-7569-4FC7-BDDE-177591A05233}"/>
                  </a:ext>
                </a:extLst>
              </p:cNvPr>
              <p:cNvGraphicFramePr>
                <a:graphicFrameLocks noChangeAspect="1"/>
              </p:cNvGraphicFramePr>
              <p:nvPr>
                <p:extLst>
                  <p:ext uri="{D42A27DB-BD31-4B8C-83A1-F6EECF244321}">
                    <p14:modId xmlns:p14="http://schemas.microsoft.com/office/powerpoint/2010/main" val="363759157"/>
                  </p:ext>
                </p:extLst>
              </p:nvPr>
            </p:nvGraphicFramePr>
            <p:xfrm>
              <a:off x="635074" y="3582414"/>
              <a:ext cx="3898213" cy="2192745"/>
            </p:xfrm>
            <a:graphic>
              <a:graphicData uri="http://schemas.microsoft.com/office/powerpoint/2016/sectionzoom">
                <psez:sectionZm>
                  <psez:sectionZmObj sectionId="{ED6ABA1D-A582-4099-A673-F59E89F377BD}">
                    <psez:zmPr id="{C068F1A7-E707-464A-BC43-6D3380FDE0B0}" transitionDur="1000">
                      <p166:blipFill xmlns:p166="http://schemas.microsoft.com/office/powerpoint/2016/6/main">
                        <a:blip r:embed="rId8"/>
                        <a:stretch>
                          <a:fillRect/>
                        </a:stretch>
                      </p166:blipFill>
                      <p166:spPr xmlns:p166="http://schemas.microsoft.com/office/powerpoint/2016/6/main">
                        <a:xfrm>
                          <a:off x="0" y="0"/>
                          <a:ext cx="3898213" cy="2192745"/>
                        </a:xfrm>
                        <a:prstGeom prst="rect">
                          <a:avLst/>
                        </a:prstGeom>
                        <a:ln w="3175">
                          <a:solidFill>
                            <a:prstClr val="ltGray"/>
                          </a:solidFill>
                        </a:ln>
                      </p166:spPr>
                    </psez:zmPr>
                  </psez:sectionZmObj>
                </psez:sectionZm>
              </a:graphicData>
            </a:graphic>
          </p:graphicFrame>
        </mc:Choice>
        <mc:Fallback xmlns="">
          <p:pic>
            <p:nvPicPr>
              <p:cNvPr id="6" name="Abschnittszoom 5">
                <a:hlinkClick r:id="rId9" action="ppaction://hlinksldjump"/>
                <a:extLst>
                  <a:ext uri="{FF2B5EF4-FFF2-40B4-BE49-F238E27FC236}">
                    <a16:creationId xmlns:a16="http://schemas.microsoft.com/office/drawing/2014/main" id="{64D2BE85-7569-4FC7-BDDE-177591A05233}"/>
                  </a:ext>
                </a:extLst>
              </p:cNvPr>
              <p:cNvPicPr>
                <a:picLocks noGrp="1" noRot="1" noChangeAspect="1" noMove="1" noResize="1" noEditPoints="1" noAdjustHandles="1" noChangeArrowheads="1" noChangeShapeType="1"/>
              </p:cNvPicPr>
              <p:nvPr/>
            </p:nvPicPr>
            <p:blipFill>
              <a:blip r:embed="rId10"/>
              <a:stretch>
                <a:fillRect/>
              </a:stretch>
            </p:blipFill>
            <p:spPr>
              <a:xfrm>
                <a:off x="635074" y="3582414"/>
                <a:ext cx="3898213" cy="2192745"/>
              </a:xfrm>
              <a:prstGeom prst="rect">
                <a:avLst/>
              </a:prstGeom>
              <a:ln w="3175">
                <a:solidFill>
                  <a:prstClr val="ltGray"/>
                </a:solidFill>
              </a:ln>
            </p:spPr>
          </p:pic>
        </mc:Fallback>
      </mc:AlternateContent>
      <mc:AlternateContent xmlns:mc="http://schemas.openxmlformats.org/markup-compatibility/2006" xmlns:psez="http://schemas.microsoft.com/office/powerpoint/2016/sectionzoom">
        <mc:Choice Requires="psez">
          <p:graphicFrame>
            <p:nvGraphicFramePr>
              <p:cNvPr id="7" name="Abschnittszoom 6">
                <a:extLst>
                  <a:ext uri="{FF2B5EF4-FFF2-40B4-BE49-F238E27FC236}">
                    <a16:creationId xmlns:a16="http://schemas.microsoft.com/office/drawing/2014/main" id="{7B46F37A-0A7F-4728-A31A-46FD123FA299}"/>
                  </a:ext>
                </a:extLst>
              </p:cNvPr>
              <p:cNvGraphicFramePr>
                <a:graphicFrameLocks noChangeAspect="1"/>
              </p:cNvGraphicFramePr>
              <p:nvPr>
                <p:extLst>
                  <p:ext uri="{D42A27DB-BD31-4B8C-83A1-F6EECF244321}">
                    <p14:modId xmlns:p14="http://schemas.microsoft.com/office/powerpoint/2010/main" val="472656942"/>
                  </p:ext>
                </p:extLst>
              </p:nvPr>
            </p:nvGraphicFramePr>
            <p:xfrm>
              <a:off x="4876298" y="3582415"/>
              <a:ext cx="3898213" cy="2192745"/>
            </p:xfrm>
            <a:graphic>
              <a:graphicData uri="http://schemas.microsoft.com/office/powerpoint/2016/sectionzoom">
                <psez:sectionZm>
                  <psez:sectionZmObj sectionId="{46884A32-CD38-49E1-A8D0-5ACD353D821E}">
                    <psez:zmPr id="{3F3B0A67-9D4F-4910-988D-C9ED57572F02}" transitionDur="1000">
                      <p166:blipFill xmlns:p166="http://schemas.microsoft.com/office/powerpoint/2016/6/main">
                        <a:blip r:embed="rId11"/>
                        <a:stretch>
                          <a:fillRect/>
                        </a:stretch>
                      </p166:blipFill>
                      <p166:spPr xmlns:p166="http://schemas.microsoft.com/office/powerpoint/2016/6/main">
                        <a:xfrm>
                          <a:off x="0" y="0"/>
                          <a:ext cx="3898213" cy="2192745"/>
                        </a:xfrm>
                        <a:prstGeom prst="rect">
                          <a:avLst/>
                        </a:prstGeom>
                        <a:ln w="3175">
                          <a:solidFill>
                            <a:prstClr val="ltGray"/>
                          </a:solidFill>
                        </a:ln>
                      </p166:spPr>
                    </psez:zmPr>
                  </psez:sectionZmObj>
                </psez:sectionZm>
              </a:graphicData>
            </a:graphic>
          </p:graphicFrame>
        </mc:Choice>
        <mc:Fallback xmlns="">
          <p:pic>
            <p:nvPicPr>
              <p:cNvPr id="7" name="Abschnittszoom 6">
                <a:hlinkClick r:id="rId12" action="ppaction://hlinksldjump"/>
                <a:extLst>
                  <a:ext uri="{FF2B5EF4-FFF2-40B4-BE49-F238E27FC236}">
                    <a16:creationId xmlns:a16="http://schemas.microsoft.com/office/drawing/2014/main" id="{7B46F37A-0A7F-4728-A31A-46FD123FA299}"/>
                  </a:ext>
                </a:extLst>
              </p:cNvPr>
              <p:cNvPicPr>
                <a:picLocks noGrp="1" noRot="1" noChangeAspect="1" noMove="1" noResize="1" noEditPoints="1" noAdjustHandles="1" noChangeArrowheads="1" noChangeShapeType="1"/>
              </p:cNvPicPr>
              <p:nvPr/>
            </p:nvPicPr>
            <p:blipFill>
              <a:blip r:embed="rId13"/>
              <a:stretch>
                <a:fillRect/>
              </a:stretch>
            </p:blipFill>
            <p:spPr>
              <a:xfrm>
                <a:off x="4876298" y="3582415"/>
                <a:ext cx="3898213" cy="2192745"/>
              </a:xfrm>
              <a:prstGeom prst="rect">
                <a:avLst/>
              </a:prstGeom>
              <a:ln w="3175">
                <a:solidFill>
                  <a:prstClr val="ltGray"/>
                </a:solidFill>
              </a:ln>
            </p:spPr>
          </p:pic>
        </mc:Fallback>
      </mc:AlternateContent>
    </p:spTree>
    <p:extLst>
      <p:ext uri="{BB962C8B-B14F-4D97-AF65-F5344CB8AC3E}">
        <p14:creationId xmlns:p14="http://schemas.microsoft.com/office/powerpoint/2010/main" val="3364259762"/>
      </p:ext>
    </p:extLst>
  </p:cSld>
  <p:clrMapOvr>
    <a:masterClrMapping/>
  </p:clrMapOvr>
  <p:transition spd="slow">
    <p:push/>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platzhalter 2">
            <a:extLst>
              <a:ext uri="{FF2B5EF4-FFF2-40B4-BE49-F238E27FC236}">
                <a16:creationId xmlns:a16="http://schemas.microsoft.com/office/drawing/2014/main" id="{D503F495-90C7-4786-8463-2934363F5841}"/>
              </a:ext>
            </a:extLst>
          </p:cNvPr>
          <p:cNvSpPr>
            <a:spLocks noGrp="1"/>
          </p:cNvSpPr>
          <p:nvPr>
            <p:ph type="body" idx="1"/>
          </p:nvPr>
        </p:nvSpPr>
        <p:spPr/>
        <p:txBody>
          <a:bodyPr/>
          <a:lstStyle/>
          <a:p>
            <a:r>
              <a:rPr lang="de-AT" dirty="0"/>
              <a:t>1</a:t>
            </a:r>
          </a:p>
        </p:txBody>
      </p:sp>
      <p:sp>
        <p:nvSpPr>
          <p:cNvPr id="2" name="Titel 1">
            <a:extLst>
              <a:ext uri="{FF2B5EF4-FFF2-40B4-BE49-F238E27FC236}">
                <a16:creationId xmlns:a16="http://schemas.microsoft.com/office/drawing/2014/main" id="{8A9D84B3-3B38-4244-BB4F-C957DC6E67D3}"/>
              </a:ext>
            </a:extLst>
          </p:cNvPr>
          <p:cNvSpPr>
            <a:spLocks noGrp="1"/>
          </p:cNvSpPr>
          <p:nvPr>
            <p:ph type="title"/>
          </p:nvPr>
        </p:nvSpPr>
        <p:spPr>
          <a:xfrm>
            <a:off x="831850" y="1114314"/>
            <a:ext cx="8515350" cy="2852737"/>
          </a:xfrm>
        </p:spPr>
        <p:txBody>
          <a:bodyPr/>
          <a:lstStyle/>
          <a:p>
            <a:r>
              <a:rPr lang="de-AT" dirty="0"/>
              <a:t>Logistics – </a:t>
            </a:r>
            <a:r>
              <a:rPr lang="de-AT" dirty="0" err="1"/>
              <a:t>what</a:t>
            </a:r>
            <a:r>
              <a:rPr lang="de-AT" dirty="0"/>
              <a:t> </a:t>
            </a:r>
            <a:r>
              <a:rPr lang="de-AT" dirty="0" err="1"/>
              <a:t>is</a:t>
            </a:r>
            <a:r>
              <a:rPr lang="de-AT" dirty="0"/>
              <a:t> </a:t>
            </a:r>
            <a:r>
              <a:rPr lang="de-AT" dirty="0" err="1"/>
              <a:t>it</a:t>
            </a:r>
            <a:r>
              <a:rPr lang="de-AT" dirty="0"/>
              <a:t>?</a:t>
            </a:r>
          </a:p>
        </p:txBody>
      </p:sp>
    </p:spTree>
    <p:extLst>
      <p:ext uri="{BB962C8B-B14F-4D97-AF65-F5344CB8AC3E}">
        <p14:creationId xmlns:p14="http://schemas.microsoft.com/office/powerpoint/2010/main" val="66633013"/>
      </p:ext>
    </p:extLst>
  </p:cSld>
  <p:clrMapOvr>
    <a:masterClrMapping/>
  </p:clrMapOvr>
  <p:transition spd="slow">
    <p:push/>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ußzeilenplatzhalter 1">
            <a:extLst>
              <a:ext uri="{FF2B5EF4-FFF2-40B4-BE49-F238E27FC236}">
                <a16:creationId xmlns:a16="http://schemas.microsoft.com/office/drawing/2014/main" id="{F50EAA24-228E-389D-B188-450BAE747B88}"/>
              </a:ext>
            </a:extLst>
          </p:cNvPr>
          <p:cNvSpPr>
            <a:spLocks noGrp="1"/>
          </p:cNvSpPr>
          <p:nvPr>
            <p:ph type="ftr" sz="quarter" idx="11"/>
          </p:nvPr>
        </p:nvSpPr>
        <p:spPr/>
        <p:txBody>
          <a:bodyPr/>
          <a:lstStyle/>
          <a:p>
            <a:r>
              <a:rPr lang="en-US" dirty="0"/>
              <a:t>LOGISTICS UNDERSTANDING – BEHIND THE SCENES OF THE SUPPLY CHAIN</a:t>
            </a:r>
            <a:endParaRPr lang="de-AT" dirty="0"/>
          </a:p>
        </p:txBody>
      </p:sp>
      <p:sp>
        <p:nvSpPr>
          <p:cNvPr id="3" name="Titel 2">
            <a:extLst>
              <a:ext uri="{FF2B5EF4-FFF2-40B4-BE49-F238E27FC236}">
                <a16:creationId xmlns:a16="http://schemas.microsoft.com/office/drawing/2014/main" id="{1B6E1AC9-7B4F-0711-DE06-B1C22B08DE44}"/>
              </a:ext>
            </a:extLst>
          </p:cNvPr>
          <p:cNvSpPr>
            <a:spLocks noGrp="1"/>
          </p:cNvSpPr>
          <p:nvPr>
            <p:ph type="title"/>
          </p:nvPr>
        </p:nvSpPr>
        <p:spPr/>
        <p:txBody>
          <a:bodyPr/>
          <a:lstStyle/>
          <a:p>
            <a:r>
              <a:rPr lang="en-US" dirty="0"/>
              <a:t>What role does logistics play in this picture?</a:t>
            </a:r>
            <a:endParaRPr lang="de-AT" dirty="0"/>
          </a:p>
        </p:txBody>
      </p:sp>
      <p:pic>
        <p:nvPicPr>
          <p:cNvPr id="6" name="Content Placeholder 1" descr="Fruit and vegetable section in a supermarket">
            <a:extLst>
              <a:ext uri="{FF2B5EF4-FFF2-40B4-BE49-F238E27FC236}">
                <a16:creationId xmlns:a16="http://schemas.microsoft.com/office/drawing/2014/main" id="{574D762B-1832-09FF-9E0D-C9E094D3B345}"/>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2785778" y="1825625"/>
            <a:ext cx="6568057" cy="4351338"/>
          </a:xfrm>
          <a:prstGeom prst="rect">
            <a:avLst/>
          </a:prstGeom>
        </p:spPr>
      </p:pic>
      <p:sp>
        <p:nvSpPr>
          <p:cNvPr id="5" name="Foliennummernplatzhalter 4">
            <a:extLst>
              <a:ext uri="{FF2B5EF4-FFF2-40B4-BE49-F238E27FC236}">
                <a16:creationId xmlns:a16="http://schemas.microsoft.com/office/drawing/2014/main" id="{4C6DB76C-F73B-A101-D71D-05E3682551DF}"/>
              </a:ext>
            </a:extLst>
          </p:cNvPr>
          <p:cNvSpPr>
            <a:spLocks noGrp="1"/>
          </p:cNvSpPr>
          <p:nvPr>
            <p:ph type="sldNum" sz="quarter" idx="12"/>
          </p:nvPr>
        </p:nvSpPr>
        <p:spPr/>
        <p:txBody>
          <a:bodyPr/>
          <a:lstStyle/>
          <a:p>
            <a:r>
              <a:rPr lang="de-AT" dirty="0"/>
              <a:t>Slide </a:t>
            </a:r>
            <a:fld id="{0AF89F37-6AD9-4F74-BC17-19E39A25D257}" type="slidenum">
              <a:rPr lang="de-AT" smtClean="0"/>
              <a:pPr/>
              <a:t>7</a:t>
            </a:fld>
            <a:endParaRPr lang="de-AT" dirty="0"/>
          </a:p>
        </p:txBody>
      </p:sp>
      <p:sp>
        <p:nvSpPr>
          <p:cNvPr id="7" name="Datumsplatzhalter 22" descr="Platzhalter Bildquelle:">
            <a:extLst>
              <a:ext uri="{FF2B5EF4-FFF2-40B4-BE49-F238E27FC236}">
                <a16:creationId xmlns:a16="http://schemas.microsoft.com/office/drawing/2014/main" id="{44D79601-7093-604A-CF12-E65AF021258C}"/>
              </a:ext>
              <a:ext uri="{C183D7F6-B498-43B3-948B-1728B52AA6E4}">
                <adec:decorative xmlns:adec="http://schemas.microsoft.com/office/drawing/2017/decorative" val="0"/>
              </a:ext>
            </a:extLst>
          </p:cNvPr>
          <p:cNvSpPr txBox="1">
            <a:spLocks/>
          </p:cNvSpPr>
          <p:nvPr/>
        </p:nvSpPr>
        <p:spPr>
          <a:xfrm>
            <a:off x="10553700" y="6268894"/>
            <a:ext cx="1004019"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dirty="0"/>
              <a:t>Picture: </a:t>
            </a:r>
            <a:r>
              <a:rPr lang="de-AT" dirty="0" err="1"/>
              <a:t>Pixabay</a:t>
            </a:r>
            <a:endParaRPr lang="de-AT" dirty="0"/>
          </a:p>
        </p:txBody>
      </p:sp>
    </p:spTree>
    <p:extLst>
      <p:ext uri="{BB962C8B-B14F-4D97-AF65-F5344CB8AC3E}">
        <p14:creationId xmlns:p14="http://schemas.microsoft.com/office/powerpoint/2010/main" val="1867728874"/>
      </p:ext>
    </p:extLst>
  </p:cSld>
  <p:clrMapOvr>
    <a:masterClrMapping/>
  </p:clrMapOvr>
  <p:transition spd="slow">
    <p:push/>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Ellipse 14">
            <a:extLst>
              <a:ext uri="{FF2B5EF4-FFF2-40B4-BE49-F238E27FC236}">
                <a16:creationId xmlns:a16="http://schemas.microsoft.com/office/drawing/2014/main" id="{1CCF8B9E-53A4-49B4-B7D4-25354DE2B419}"/>
              </a:ext>
              <a:ext uri="{C183D7F6-B498-43B3-948B-1728B52AA6E4}">
                <adec:decorative xmlns:adec="http://schemas.microsoft.com/office/drawing/2017/decorative" val="1"/>
              </a:ext>
            </a:extLst>
          </p:cNvPr>
          <p:cNvSpPr/>
          <p:nvPr/>
        </p:nvSpPr>
        <p:spPr>
          <a:xfrm>
            <a:off x="3135925" y="4006014"/>
            <a:ext cx="1905221" cy="1905221"/>
          </a:xfrm>
          <a:prstGeom prst="ellipse">
            <a:avLst/>
          </a:prstGeom>
          <a:solidFill>
            <a:schemeClr val="bg1"/>
          </a:solidFill>
          <a:ln w="508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a:t>40</a:t>
            </a:r>
          </a:p>
          <a:p>
            <a:pPr algn="ctr"/>
            <a:endParaRPr lang="de-AT"/>
          </a:p>
        </p:txBody>
      </p:sp>
      <p:sp>
        <p:nvSpPr>
          <p:cNvPr id="17" name="Ellipse 16">
            <a:extLst>
              <a:ext uri="{FF2B5EF4-FFF2-40B4-BE49-F238E27FC236}">
                <a16:creationId xmlns:a16="http://schemas.microsoft.com/office/drawing/2014/main" id="{7A1C9B27-9ECE-4115-B9A9-CF078C897A75}"/>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6" name="Ellipse 15">
            <a:extLst>
              <a:ext uri="{FF2B5EF4-FFF2-40B4-BE49-F238E27FC236}">
                <a16:creationId xmlns:a16="http://schemas.microsoft.com/office/drawing/2014/main" id="{2B07F89D-B43A-48F8-9699-3EA95D07B43B}"/>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4" name="Ellipse 13">
            <a:extLst>
              <a:ext uri="{FF2B5EF4-FFF2-40B4-BE49-F238E27FC236}">
                <a16:creationId xmlns:a16="http://schemas.microsoft.com/office/drawing/2014/main" id="{39199A2F-0E0E-4A82-B8D5-D36239EC4F8D}"/>
              </a:ext>
              <a:ext uri="{C183D7F6-B498-43B3-948B-1728B52AA6E4}">
                <adec:decorative xmlns:adec="http://schemas.microsoft.com/office/drawing/2017/decorative" val="1"/>
              </a:ext>
            </a:extLst>
          </p:cNvPr>
          <p:cNvSpPr/>
          <p:nvPr/>
        </p:nvSpPr>
        <p:spPr>
          <a:xfrm>
            <a:off x="6440683" y="1549984"/>
            <a:ext cx="1905221" cy="1905221"/>
          </a:xfrm>
          <a:prstGeom prst="ellipse">
            <a:avLst/>
          </a:prstGeom>
          <a:solidFill>
            <a:schemeClr val="bg1"/>
          </a:solidFill>
          <a:ln w="254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DD47A8F1-D279-4F83-B80F-E3D2AB481AF4}"/>
              </a:ext>
            </a:extLst>
          </p:cNvPr>
          <p:cNvSpPr>
            <a:spLocks noGrp="1"/>
          </p:cNvSpPr>
          <p:nvPr>
            <p:ph type="title"/>
          </p:nvPr>
        </p:nvSpPr>
        <p:spPr/>
        <p:txBody>
          <a:bodyPr/>
          <a:lstStyle/>
          <a:p>
            <a:r>
              <a:rPr lang="de-AT" dirty="0"/>
              <a:t>Logistics – </a:t>
            </a:r>
            <a:r>
              <a:rPr lang="de-AT" dirty="0" err="1"/>
              <a:t>what</a:t>
            </a:r>
            <a:r>
              <a:rPr lang="de-AT" dirty="0"/>
              <a:t> </a:t>
            </a:r>
            <a:r>
              <a:rPr lang="de-AT" dirty="0" err="1"/>
              <a:t>is</a:t>
            </a:r>
            <a:r>
              <a:rPr lang="de-AT" dirty="0"/>
              <a:t> </a:t>
            </a:r>
            <a:r>
              <a:rPr lang="de-AT" dirty="0" err="1"/>
              <a:t>it</a:t>
            </a:r>
            <a:r>
              <a:rPr lang="de-AT" dirty="0"/>
              <a:t>?</a:t>
            </a:r>
          </a:p>
        </p:txBody>
      </p:sp>
      <p:sp>
        <p:nvSpPr>
          <p:cNvPr id="5" name="Foliennummernplatzhalter 4">
            <a:extLst>
              <a:ext uri="{FF2B5EF4-FFF2-40B4-BE49-F238E27FC236}">
                <a16:creationId xmlns:a16="http://schemas.microsoft.com/office/drawing/2014/main" id="{2197C591-ED5F-4C4C-AF41-CC2E6DDBD6CB}"/>
              </a:ext>
            </a:extLst>
          </p:cNvPr>
          <p:cNvSpPr>
            <a:spLocks noGrp="1"/>
          </p:cNvSpPr>
          <p:nvPr>
            <p:ph type="sldNum" sz="quarter" idx="12"/>
          </p:nvPr>
        </p:nvSpPr>
        <p:spPr>
          <a:xfrm>
            <a:off x="611639" y="6268893"/>
            <a:ext cx="2431397" cy="365125"/>
          </a:xfrm>
        </p:spPr>
        <p:txBody>
          <a:bodyPr/>
          <a:lstStyle/>
          <a:p>
            <a:r>
              <a:rPr lang="de-AT" dirty="0"/>
              <a:t>Slide </a:t>
            </a:r>
            <a:fld id="{0AF89F37-6AD9-4F74-BC17-19E39A25D257}" type="slidenum">
              <a:rPr lang="de-AT" smtClean="0"/>
              <a:t>8</a:t>
            </a:fld>
            <a:endParaRPr lang="de-AT" dirty="0"/>
          </a:p>
        </p:txBody>
      </p:sp>
      <p:sp>
        <p:nvSpPr>
          <p:cNvPr id="24" name="Inhaltsplatzhalter 23">
            <a:extLst>
              <a:ext uri="{FF2B5EF4-FFF2-40B4-BE49-F238E27FC236}">
                <a16:creationId xmlns:a16="http://schemas.microsoft.com/office/drawing/2014/main" id="{8980F10A-C12D-448E-9E6C-F98F01572D2C}"/>
              </a:ext>
            </a:extLst>
          </p:cNvPr>
          <p:cNvSpPr>
            <a:spLocks noGrp="1"/>
          </p:cNvSpPr>
          <p:nvPr>
            <p:ph idx="1"/>
          </p:nvPr>
        </p:nvSpPr>
        <p:spPr>
          <a:xfrm>
            <a:off x="533682" y="1313099"/>
            <a:ext cx="10954420" cy="4348918"/>
          </a:xfrm>
        </p:spPr>
        <p:txBody>
          <a:bodyPr/>
          <a:lstStyle/>
          <a:p>
            <a:r>
              <a:rPr lang="en-US" sz="2400" dirty="0"/>
              <a:t>Planning, coordination, execution, and monitoring of material flows as well as the related goods-specific information</a:t>
            </a:r>
          </a:p>
          <a:p>
            <a:pPr marL="0" indent="0">
              <a:buNone/>
            </a:pPr>
            <a:endParaRPr lang="en-US" sz="2400" dirty="0"/>
          </a:p>
          <a:p>
            <a:r>
              <a:rPr lang="en-US" sz="2400" dirty="0"/>
              <a:t>Linguistic roots:</a:t>
            </a:r>
          </a:p>
          <a:p>
            <a:pPr marL="0" indent="0">
              <a:buNone/>
            </a:pPr>
            <a:r>
              <a:rPr lang="en-US" sz="2400" dirty="0"/>
              <a:t>Greek: “</a:t>
            </a:r>
            <a:r>
              <a:rPr lang="en-US" sz="2400" dirty="0" err="1"/>
              <a:t>lego</a:t>
            </a:r>
            <a:r>
              <a:rPr lang="en-US" sz="2400" dirty="0"/>
              <a:t>” (to think, thinkable)</a:t>
            </a:r>
          </a:p>
          <a:p>
            <a:pPr marL="0" indent="0">
              <a:buNone/>
            </a:pPr>
            <a:r>
              <a:rPr lang="en-US" sz="2400" dirty="0"/>
              <a:t>French: “</a:t>
            </a:r>
            <a:r>
              <a:rPr lang="en-US" sz="2400" dirty="0" err="1"/>
              <a:t>logement</a:t>
            </a:r>
            <a:r>
              <a:rPr lang="en-US" sz="2400" dirty="0"/>
              <a:t>” (accommodation)</a:t>
            </a:r>
          </a:p>
          <a:p>
            <a:pPr marL="0" indent="0">
              <a:buNone/>
            </a:pPr>
            <a:endParaRPr lang="en-US" sz="2400" dirty="0"/>
          </a:p>
          <a:p>
            <a:r>
              <a:rPr lang="en-US" sz="2400" dirty="0"/>
              <a:t>Origin in the military</a:t>
            </a:r>
          </a:p>
          <a:p>
            <a:pPr marL="0" indent="0">
              <a:buNone/>
            </a:pPr>
            <a:r>
              <a:rPr lang="en-US" sz="2400" dirty="0"/>
              <a:t>the third military discipline alongside tactics and strategy</a:t>
            </a:r>
          </a:p>
          <a:p>
            <a:pPr marL="0" indent="0">
              <a:buNone/>
            </a:pPr>
            <a:endParaRPr lang="en-US" sz="2400" dirty="0"/>
          </a:p>
          <a:p>
            <a:r>
              <a:rPr lang="en-US" sz="2400" dirty="0"/>
              <a:t>After World War II: transfer into the business sector</a:t>
            </a:r>
            <a:endParaRPr lang="de-AT" dirty="0"/>
          </a:p>
        </p:txBody>
      </p:sp>
      <p:pic>
        <p:nvPicPr>
          <p:cNvPr id="2" name="Picture 8" descr="Airplane, ship, van, truck next to a globe">
            <a:extLst>
              <a:ext uri="{FF2B5EF4-FFF2-40B4-BE49-F238E27FC236}">
                <a16:creationId xmlns:a16="http://schemas.microsoft.com/office/drawing/2014/main" id="{382B151C-961A-0D4F-CEED-02D3C371860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166861" y="3826337"/>
            <a:ext cx="3491457" cy="2326729"/>
          </a:xfrm>
          <a:prstGeom prst="rect">
            <a:avLst/>
          </a:prstGeom>
        </p:spPr>
      </p:pic>
      <p:sp>
        <p:nvSpPr>
          <p:cNvPr id="8" name="Datumsplatzhalter 22">
            <a:extLst>
              <a:ext uri="{FF2B5EF4-FFF2-40B4-BE49-F238E27FC236}">
                <a16:creationId xmlns:a16="http://schemas.microsoft.com/office/drawing/2014/main" id="{CD1B3E22-35A8-2531-ADE3-657FD884234B}"/>
              </a:ext>
              <a:ext uri="{C183D7F6-B498-43B3-948B-1728B52AA6E4}">
                <adec:decorative xmlns:adec="http://schemas.microsoft.com/office/drawing/2017/decorative" val="1"/>
              </a:ext>
            </a:extLst>
          </p:cNvPr>
          <p:cNvSpPr txBox="1">
            <a:spLocks/>
          </p:cNvSpPr>
          <p:nvPr/>
        </p:nvSpPr>
        <p:spPr>
          <a:xfrm>
            <a:off x="10160000" y="6268895"/>
            <a:ext cx="1397719" cy="365124"/>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dirty="0"/>
              <a:t>Image: Pixabay</a:t>
            </a:r>
          </a:p>
        </p:txBody>
      </p:sp>
      <p:sp>
        <p:nvSpPr>
          <p:cNvPr id="4" name="Fußzeilenplatzhalter 1">
            <a:extLst>
              <a:ext uri="{FF2B5EF4-FFF2-40B4-BE49-F238E27FC236}">
                <a16:creationId xmlns:a16="http://schemas.microsoft.com/office/drawing/2014/main" id="{8C38CF0F-B089-462F-88D7-093AD9618CE4}"/>
              </a:ext>
            </a:extLst>
          </p:cNvPr>
          <p:cNvSpPr>
            <a:spLocks noGrp="1"/>
          </p:cNvSpPr>
          <p:nvPr>
            <p:ph type="ftr" sz="quarter" idx="11"/>
          </p:nvPr>
        </p:nvSpPr>
        <p:spPr>
          <a:xfrm>
            <a:off x="635069" y="272194"/>
            <a:ext cx="6679874" cy="365125"/>
          </a:xfrm>
        </p:spPr>
        <p:txBody>
          <a:bodyPr/>
          <a:lstStyle/>
          <a:p>
            <a:r>
              <a:rPr lang="en-US" dirty="0"/>
              <a:t>LOGISTICS UNDERSTANDING – BEHIND THE SCENES OF THE SUPPLY CHAIN</a:t>
            </a:r>
            <a:endParaRPr lang="de-AT" dirty="0"/>
          </a:p>
        </p:txBody>
      </p:sp>
    </p:spTree>
    <p:extLst>
      <p:ext uri="{BB962C8B-B14F-4D97-AF65-F5344CB8AC3E}">
        <p14:creationId xmlns:p14="http://schemas.microsoft.com/office/powerpoint/2010/main" val="961432744"/>
      </p:ext>
    </p:extLst>
  </p:cSld>
  <p:clrMapOvr>
    <a:masterClrMapping/>
  </p:clrMapOvr>
  <p:transition spd="slow">
    <p:push/>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D2FF929-350F-7C33-AEDF-54B10A2E38AA}"/>
              </a:ext>
            </a:extLst>
          </p:cNvPr>
          <p:cNvSpPr>
            <a:spLocks noGrp="1"/>
          </p:cNvSpPr>
          <p:nvPr>
            <p:ph type="title"/>
          </p:nvPr>
        </p:nvSpPr>
        <p:spPr/>
        <p:txBody>
          <a:bodyPr/>
          <a:lstStyle/>
          <a:p>
            <a:r>
              <a:rPr lang="de-AT" dirty="0" err="1"/>
              <a:t>Perspectives</a:t>
            </a:r>
            <a:r>
              <a:rPr lang="de-AT" dirty="0"/>
              <a:t> </a:t>
            </a:r>
            <a:r>
              <a:rPr lang="de-AT" dirty="0" err="1"/>
              <a:t>of</a:t>
            </a:r>
            <a:r>
              <a:rPr lang="de-AT" dirty="0"/>
              <a:t> </a:t>
            </a:r>
            <a:r>
              <a:rPr lang="de-AT" dirty="0" err="1"/>
              <a:t>logistics</a:t>
            </a:r>
            <a:endParaRPr lang="de-AT" dirty="0"/>
          </a:p>
        </p:txBody>
      </p:sp>
      <p:sp>
        <p:nvSpPr>
          <p:cNvPr id="3" name="Inhaltsplatzhalter 2">
            <a:extLst>
              <a:ext uri="{FF2B5EF4-FFF2-40B4-BE49-F238E27FC236}">
                <a16:creationId xmlns:a16="http://schemas.microsoft.com/office/drawing/2014/main" id="{DCB9E131-0952-8123-CB92-08AF2C22062B}"/>
              </a:ext>
            </a:extLst>
          </p:cNvPr>
          <p:cNvSpPr>
            <a:spLocks noGrp="1"/>
          </p:cNvSpPr>
          <p:nvPr>
            <p:ph idx="1"/>
          </p:nvPr>
        </p:nvSpPr>
        <p:spPr>
          <a:xfrm>
            <a:off x="592538" y="1968285"/>
            <a:ext cx="10954420" cy="4208678"/>
          </a:xfrm>
        </p:spPr>
        <p:txBody>
          <a:bodyPr/>
          <a:lstStyle/>
          <a:p>
            <a:r>
              <a:rPr lang="en-US" sz="2400" b="1" dirty="0"/>
              <a:t>Material and goods flow-related service function</a:t>
            </a:r>
            <a:br>
              <a:rPr lang="de-AT" sz="2400" dirty="0"/>
            </a:br>
            <a:r>
              <a:rPr lang="de-AT" sz="2400" dirty="0"/>
              <a:t>Transport, </a:t>
            </a:r>
            <a:r>
              <a:rPr lang="de-AT" sz="2400" dirty="0" err="1"/>
              <a:t>storage</a:t>
            </a:r>
            <a:r>
              <a:rPr lang="de-AT" sz="2400" dirty="0"/>
              <a:t>, </a:t>
            </a:r>
            <a:r>
              <a:rPr lang="de-AT" sz="2400" dirty="0" err="1"/>
              <a:t>handling</a:t>
            </a:r>
            <a:endParaRPr lang="de-AT" sz="2400" dirty="0"/>
          </a:p>
          <a:p>
            <a:r>
              <a:rPr lang="de-AT" sz="2400" b="1" dirty="0" err="1"/>
              <a:t>Coordination</a:t>
            </a:r>
            <a:r>
              <a:rPr lang="de-AT" sz="2400" b="1" dirty="0"/>
              <a:t> </a:t>
            </a:r>
            <a:r>
              <a:rPr lang="de-AT" sz="2400" b="1" dirty="0" err="1"/>
              <a:t>function</a:t>
            </a:r>
            <a:br>
              <a:rPr lang="de-AT" sz="2400" dirty="0"/>
            </a:br>
            <a:r>
              <a:rPr lang="en-US" sz="2400" dirty="0"/>
              <a:t>Coordination of material and information flows within and across companies</a:t>
            </a:r>
            <a:endParaRPr lang="de-AT" sz="2400" dirty="0"/>
          </a:p>
          <a:p>
            <a:r>
              <a:rPr lang="de-AT" sz="2400" b="1" dirty="0"/>
              <a:t>Flow </a:t>
            </a:r>
            <a:r>
              <a:rPr lang="de-AT" sz="2400" b="1" dirty="0" err="1"/>
              <a:t>orientation</a:t>
            </a:r>
            <a:br>
              <a:rPr lang="de-AT" sz="2400" dirty="0"/>
            </a:br>
            <a:r>
              <a:rPr lang="en-US" sz="2400" dirty="0"/>
              <a:t>Management function is becoming increasingly important</a:t>
            </a:r>
            <a:endParaRPr lang="de-AT" sz="2400" dirty="0"/>
          </a:p>
          <a:p>
            <a:r>
              <a:rPr lang="de-AT" sz="2400" b="1" dirty="0"/>
              <a:t>Supply Chain Management</a:t>
            </a:r>
            <a:br>
              <a:rPr lang="de-AT" sz="2400" dirty="0"/>
            </a:br>
            <a:r>
              <a:rPr lang="en-US" sz="2400" dirty="0"/>
              <a:t>Consideration of the entire value chain</a:t>
            </a:r>
            <a:endParaRPr lang="de-AT" sz="2400" dirty="0"/>
          </a:p>
          <a:p>
            <a:endParaRPr lang="de-AT" dirty="0"/>
          </a:p>
        </p:txBody>
      </p:sp>
      <p:sp>
        <p:nvSpPr>
          <p:cNvPr id="4" name="Fußzeilenplatzhalter 3">
            <a:extLst>
              <a:ext uri="{FF2B5EF4-FFF2-40B4-BE49-F238E27FC236}">
                <a16:creationId xmlns:a16="http://schemas.microsoft.com/office/drawing/2014/main" id="{3C9E1FC5-049D-6E5A-6779-8D043634FF4D}"/>
              </a:ext>
            </a:extLst>
          </p:cNvPr>
          <p:cNvSpPr>
            <a:spLocks noGrp="1"/>
          </p:cNvSpPr>
          <p:nvPr>
            <p:ph type="ftr" sz="quarter" idx="11"/>
          </p:nvPr>
        </p:nvSpPr>
        <p:spPr/>
        <p:txBody>
          <a:bodyPr/>
          <a:lstStyle/>
          <a:p>
            <a:r>
              <a:rPr lang="en-US" dirty="0"/>
              <a:t>LOGISTICS UNDERSTANDING – BEHIND THE SCENES OF THE SUPPLY CHAIN</a:t>
            </a:r>
            <a:endParaRPr lang="de-AT" dirty="0"/>
          </a:p>
        </p:txBody>
      </p:sp>
      <p:sp>
        <p:nvSpPr>
          <p:cNvPr id="5" name="Foliennummernplatzhalter 4">
            <a:extLst>
              <a:ext uri="{FF2B5EF4-FFF2-40B4-BE49-F238E27FC236}">
                <a16:creationId xmlns:a16="http://schemas.microsoft.com/office/drawing/2014/main" id="{C930A3A2-2E08-FC1B-5FDA-6626CCFEF0EF}"/>
              </a:ext>
            </a:extLst>
          </p:cNvPr>
          <p:cNvSpPr>
            <a:spLocks noGrp="1"/>
          </p:cNvSpPr>
          <p:nvPr>
            <p:ph type="sldNum" sz="quarter" idx="12"/>
          </p:nvPr>
        </p:nvSpPr>
        <p:spPr/>
        <p:txBody>
          <a:bodyPr/>
          <a:lstStyle/>
          <a:p>
            <a:r>
              <a:rPr lang="de-AT" dirty="0"/>
              <a:t>Slide </a:t>
            </a:r>
            <a:fld id="{0AF89F37-6AD9-4F74-BC17-19E39A25D257}" type="slidenum">
              <a:rPr lang="de-AT" smtClean="0"/>
              <a:pPr/>
              <a:t>9</a:t>
            </a:fld>
            <a:endParaRPr lang="de-AT" dirty="0"/>
          </a:p>
        </p:txBody>
      </p:sp>
    </p:spTree>
    <p:extLst>
      <p:ext uri="{BB962C8B-B14F-4D97-AF65-F5344CB8AC3E}">
        <p14:creationId xmlns:p14="http://schemas.microsoft.com/office/powerpoint/2010/main" val="2806031026"/>
      </p:ext>
    </p:extLst>
  </p:cSld>
  <p:clrMapOvr>
    <a:masterClrMapping/>
  </p:clrMapOvr>
  <p:transition spd="slow">
    <p:push/>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4B66864-DC52-D912-1006-49583D8B8979}"/>
              </a:ext>
            </a:extLst>
          </p:cNvPr>
          <p:cNvSpPr>
            <a:spLocks noGrp="1"/>
          </p:cNvSpPr>
          <p:nvPr>
            <p:ph type="title"/>
          </p:nvPr>
        </p:nvSpPr>
        <p:spPr/>
        <p:txBody>
          <a:bodyPr/>
          <a:lstStyle/>
          <a:p>
            <a:r>
              <a:rPr lang="de-AT" dirty="0"/>
              <a:t>Tasks </a:t>
            </a:r>
            <a:r>
              <a:rPr lang="de-AT" dirty="0" err="1"/>
              <a:t>of</a:t>
            </a:r>
            <a:r>
              <a:rPr lang="de-AT" dirty="0"/>
              <a:t> </a:t>
            </a:r>
            <a:r>
              <a:rPr lang="de-AT" dirty="0" err="1"/>
              <a:t>logistics</a:t>
            </a:r>
            <a:endParaRPr lang="de-AT" dirty="0"/>
          </a:p>
        </p:txBody>
      </p:sp>
      <p:sp>
        <p:nvSpPr>
          <p:cNvPr id="3" name="Inhaltsplatzhalter 2">
            <a:extLst>
              <a:ext uri="{FF2B5EF4-FFF2-40B4-BE49-F238E27FC236}">
                <a16:creationId xmlns:a16="http://schemas.microsoft.com/office/drawing/2014/main" id="{93D41410-1056-68E5-31AE-42B50EBE7F3D}"/>
              </a:ext>
            </a:extLst>
          </p:cNvPr>
          <p:cNvSpPr>
            <a:spLocks noGrp="1"/>
          </p:cNvSpPr>
          <p:nvPr>
            <p:ph idx="1"/>
          </p:nvPr>
        </p:nvSpPr>
        <p:spPr/>
        <p:txBody>
          <a:bodyPr/>
          <a:lstStyle/>
          <a:p>
            <a:pPr marL="0" indent="0">
              <a:buNone/>
            </a:pPr>
            <a:r>
              <a:rPr lang="de-AT" sz="2400" b="1" dirty="0"/>
              <a:t>The </a:t>
            </a:r>
            <a:r>
              <a:rPr lang="de-AT" sz="2400" b="1" dirty="0" err="1"/>
              <a:t>right</a:t>
            </a:r>
            <a:r>
              <a:rPr lang="de-AT" sz="2400" b="1" dirty="0"/>
              <a:t> </a:t>
            </a:r>
            <a:r>
              <a:rPr lang="de-AT" sz="2400" b="1" dirty="0" err="1"/>
              <a:t>products</a:t>
            </a:r>
            <a:r>
              <a:rPr lang="de-AT" sz="2400" b="1" dirty="0"/>
              <a:t>….</a:t>
            </a:r>
          </a:p>
          <a:p>
            <a:r>
              <a:rPr lang="en-US" sz="2400" dirty="0"/>
              <a:t>in the right quantity</a:t>
            </a:r>
          </a:p>
          <a:p>
            <a:r>
              <a:rPr lang="en-US" sz="2400" dirty="0"/>
              <a:t>in the right quality</a:t>
            </a:r>
          </a:p>
          <a:p>
            <a:r>
              <a:rPr lang="en-US" sz="2400" dirty="0"/>
              <a:t>without damage</a:t>
            </a:r>
          </a:p>
          <a:p>
            <a:r>
              <a:rPr lang="en-US" sz="2400" dirty="0"/>
              <a:t>at the right time</a:t>
            </a:r>
          </a:p>
          <a:p>
            <a:r>
              <a:rPr lang="en-US" sz="2400" dirty="0"/>
              <a:t>in the right place</a:t>
            </a:r>
          </a:p>
          <a:p>
            <a:r>
              <a:rPr lang="en-US" sz="2400" dirty="0"/>
              <a:t>at the right price</a:t>
            </a:r>
            <a:r>
              <a:rPr lang="de-AT" sz="2400" dirty="0"/>
              <a:t>s</a:t>
            </a:r>
          </a:p>
          <a:p>
            <a:pPr marL="0" indent="0">
              <a:buNone/>
            </a:pPr>
            <a:r>
              <a:rPr lang="de-AT" sz="2400" dirty="0"/>
              <a:t>….</a:t>
            </a:r>
            <a:r>
              <a:rPr lang="en-US" sz="2400" dirty="0"/>
              <a:t>making them available for customers</a:t>
            </a:r>
            <a:endParaRPr lang="de-AT" sz="2400" dirty="0"/>
          </a:p>
          <a:p>
            <a:endParaRPr lang="de-AT" dirty="0"/>
          </a:p>
        </p:txBody>
      </p:sp>
      <p:sp>
        <p:nvSpPr>
          <p:cNvPr id="4" name="Fußzeilenplatzhalter 3">
            <a:extLst>
              <a:ext uri="{FF2B5EF4-FFF2-40B4-BE49-F238E27FC236}">
                <a16:creationId xmlns:a16="http://schemas.microsoft.com/office/drawing/2014/main" id="{4510C5CA-FFDB-36A6-52B2-D358E45A4D27}"/>
              </a:ext>
            </a:extLst>
          </p:cNvPr>
          <p:cNvSpPr>
            <a:spLocks noGrp="1"/>
          </p:cNvSpPr>
          <p:nvPr>
            <p:ph type="ftr" sz="quarter" idx="11"/>
          </p:nvPr>
        </p:nvSpPr>
        <p:spPr/>
        <p:txBody>
          <a:bodyPr/>
          <a:lstStyle/>
          <a:p>
            <a:r>
              <a:rPr lang="en-US" dirty="0"/>
              <a:t>LOGISTICS UNDERSTANDING – BEHIND THE SCENES OF THE SUPPLY CHAIN</a:t>
            </a:r>
            <a:endParaRPr lang="de-AT" dirty="0"/>
          </a:p>
        </p:txBody>
      </p:sp>
      <p:sp>
        <p:nvSpPr>
          <p:cNvPr id="5" name="Foliennummernplatzhalter 4">
            <a:extLst>
              <a:ext uri="{FF2B5EF4-FFF2-40B4-BE49-F238E27FC236}">
                <a16:creationId xmlns:a16="http://schemas.microsoft.com/office/drawing/2014/main" id="{FC330D59-2F81-16D0-5E9D-5F9C4744C162}"/>
              </a:ext>
            </a:extLst>
          </p:cNvPr>
          <p:cNvSpPr>
            <a:spLocks noGrp="1"/>
          </p:cNvSpPr>
          <p:nvPr>
            <p:ph type="sldNum" sz="quarter" idx="12"/>
          </p:nvPr>
        </p:nvSpPr>
        <p:spPr/>
        <p:txBody>
          <a:bodyPr/>
          <a:lstStyle/>
          <a:p>
            <a:r>
              <a:rPr lang="de-AT" dirty="0"/>
              <a:t>Slide </a:t>
            </a:r>
            <a:fld id="{0AF89F37-6AD9-4F74-BC17-19E39A25D257}" type="slidenum">
              <a:rPr lang="de-AT" smtClean="0"/>
              <a:pPr/>
              <a:t>10</a:t>
            </a:fld>
            <a:endParaRPr lang="de-AT" dirty="0"/>
          </a:p>
        </p:txBody>
      </p:sp>
      <p:pic>
        <p:nvPicPr>
          <p:cNvPr id="6" name="Picture 3">
            <a:extLst>
              <a:ext uri="{FF2B5EF4-FFF2-40B4-BE49-F238E27FC236}">
                <a16:creationId xmlns:a16="http://schemas.microsoft.com/office/drawing/2014/main" id="{8701F0EB-8E94-9D84-597F-315192E3FDD2}"/>
              </a:ext>
              <a:ext uri="{C183D7F6-B498-43B3-948B-1728B52AA6E4}">
                <adec:decorative xmlns:adec="http://schemas.microsoft.com/office/drawing/2017/decorative" val="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69748" y="1433016"/>
            <a:ext cx="5644773" cy="3991031"/>
          </a:xfrm>
          <a:prstGeom prst="rect">
            <a:avLst/>
          </a:prstGeom>
        </p:spPr>
      </p:pic>
      <p:sp>
        <p:nvSpPr>
          <p:cNvPr id="7" name="Datumsplatzhalter 22">
            <a:extLst>
              <a:ext uri="{FF2B5EF4-FFF2-40B4-BE49-F238E27FC236}">
                <a16:creationId xmlns:a16="http://schemas.microsoft.com/office/drawing/2014/main" id="{E61BD478-B280-34D0-6377-EC05EC46BD3F}"/>
              </a:ext>
              <a:ext uri="{C183D7F6-B498-43B3-948B-1728B52AA6E4}">
                <adec:decorative xmlns:adec="http://schemas.microsoft.com/office/drawing/2017/decorative" val="1"/>
              </a:ext>
            </a:extLst>
          </p:cNvPr>
          <p:cNvSpPr txBox="1">
            <a:spLocks/>
          </p:cNvSpPr>
          <p:nvPr/>
        </p:nvSpPr>
        <p:spPr>
          <a:xfrm>
            <a:off x="10450286" y="6268895"/>
            <a:ext cx="1107433" cy="300678"/>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dirty="0"/>
              <a:t>Image: Pixabay</a:t>
            </a:r>
          </a:p>
        </p:txBody>
      </p:sp>
    </p:spTree>
    <p:extLst>
      <p:ext uri="{BB962C8B-B14F-4D97-AF65-F5344CB8AC3E}">
        <p14:creationId xmlns:p14="http://schemas.microsoft.com/office/powerpoint/2010/main" val="1104130007"/>
      </p:ext>
    </p:extLst>
  </p:cSld>
  <p:clrMapOvr>
    <a:masterClrMapping/>
  </p:clrMapOvr>
  <p:transition spd="slow">
    <p:push/>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ußzeilenplatzhalter 3">
            <a:extLst>
              <a:ext uri="{FF2B5EF4-FFF2-40B4-BE49-F238E27FC236}">
                <a16:creationId xmlns:a16="http://schemas.microsoft.com/office/drawing/2014/main" id="{4AAF84D6-8F68-F14B-6810-A296F2AE9095}"/>
              </a:ext>
            </a:extLst>
          </p:cNvPr>
          <p:cNvSpPr>
            <a:spLocks noGrp="1"/>
          </p:cNvSpPr>
          <p:nvPr>
            <p:ph type="ftr" sz="quarter" idx="11"/>
          </p:nvPr>
        </p:nvSpPr>
        <p:spPr/>
        <p:txBody>
          <a:bodyPr/>
          <a:lstStyle/>
          <a:p>
            <a:r>
              <a:rPr lang="en-US" dirty="0"/>
              <a:t>LOGISTICS UNDERSTANDING – BEHIND THE SCENES OF THE SUPPLY CHAIN</a:t>
            </a:r>
            <a:endParaRPr lang="de-AT" dirty="0"/>
          </a:p>
        </p:txBody>
      </p:sp>
      <p:sp>
        <p:nvSpPr>
          <p:cNvPr id="6" name="Titel 5">
            <a:extLst>
              <a:ext uri="{FF2B5EF4-FFF2-40B4-BE49-F238E27FC236}">
                <a16:creationId xmlns:a16="http://schemas.microsoft.com/office/drawing/2014/main" id="{B7C9DA96-B903-A4A0-68C4-A6E0D1F4822D}"/>
              </a:ext>
            </a:extLst>
          </p:cNvPr>
          <p:cNvSpPr>
            <a:spLocks noGrp="1"/>
          </p:cNvSpPr>
          <p:nvPr>
            <p:ph type="title"/>
          </p:nvPr>
        </p:nvSpPr>
        <p:spPr/>
        <p:txBody>
          <a:bodyPr/>
          <a:lstStyle/>
          <a:p>
            <a:r>
              <a:rPr lang="de-AT" dirty="0"/>
              <a:t>Raw egg – Transport </a:t>
            </a:r>
            <a:r>
              <a:rPr lang="de-AT" dirty="0" err="1"/>
              <a:t>task</a:t>
            </a:r>
            <a:endParaRPr lang="de-AT" dirty="0"/>
          </a:p>
        </p:txBody>
      </p:sp>
      <p:sp>
        <p:nvSpPr>
          <p:cNvPr id="7" name="Inhaltsplatzhalter 6">
            <a:extLst>
              <a:ext uri="{FF2B5EF4-FFF2-40B4-BE49-F238E27FC236}">
                <a16:creationId xmlns:a16="http://schemas.microsoft.com/office/drawing/2014/main" id="{9F33891E-6785-68FB-FE25-0B5278484490}"/>
              </a:ext>
            </a:extLst>
          </p:cNvPr>
          <p:cNvSpPr>
            <a:spLocks noGrp="1"/>
          </p:cNvSpPr>
          <p:nvPr>
            <p:ph idx="1"/>
          </p:nvPr>
        </p:nvSpPr>
        <p:spPr>
          <a:xfrm>
            <a:off x="592538" y="1433016"/>
            <a:ext cx="10954420" cy="4743947"/>
          </a:xfrm>
        </p:spPr>
        <p:txBody>
          <a:bodyPr/>
          <a:lstStyle/>
          <a:p>
            <a:pPr marL="0" indent="0">
              <a:buNone/>
            </a:pPr>
            <a:r>
              <a:rPr lang="en-US" sz="2000" dirty="0"/>
              <a:t>Group work (4–5 people per team</a:t>
            </a:r>
            <a:r>
              <a:rPr lang="de-AT" sz="2000" dirty="0"/>
              <a:t>)</a:t>
            </a:r>
          </a:p>
          <a:p>
            <a:pPr marL="0" indent="0">
              <a:buNone/>
            </a:pPr>
            <a:r>
              <a:rPr lang="en-US" sz="2000" b="1" dirty="0">
                <a:solidFill>
                  <a:schemeClr val="tx2"/>
                </a:solidFill>
              </a:rPr>
              <a:t>The goal of the task is to protect a raw egg so that it survives a fall from a great height (out of a window) without damage</a:t>
            </a:r>
            <a:r>
              <a:rPr lang="de-AT" sz="2000" b="1" dirty="0">
                <a:solidFill>
                  <a:schemeClr val="tx2"/>
                </a:solidFill>
              </a:rPr>
              <a:t>!</a:t>
            </a:r>
          </a:p>
          <a:p>
            <a:pPr marL="0" indent="0">
              <a:buNone/>
            </a:pPr>
            <a:r>
              <a:rPr lang="de-AT" sz="2000" b="1" dirty="0" err="1"/>
              <a:t>Conditions</a:t>
            </a:r>
            <a:r>
              <a:rPr lang="de-AT" sz="2000" b="1" dirty="0"/>
              <a:t> &amp; </a:t>
            </a:r>
            <a:r>
              <a:rPr lang="de-AT" sz="2000" b="1" dirty="0" err="1"/>
              <a:t>rules</a:t>
            </a:r>
            <a:r>
              <a:rPr lang="de-AT" sz="2000" b="1" dirty="0"/>
              <a:t>:</a:t>
            </a:r>
          </a:p>
          <a:p>
            <a:r>
              <a:rPr lang="en-US" sz="2000" dirty="0"/>
              <a:t>The egg: Draw a face on the egg. The face must remain visible during the entire transport (even through the packaging).</a:t>
            </a:r>
          </a:p>
          <a:p>
            <a:r>
              <a:rPr lang="en-US" sz="2000" dirty="0"/>
              <a:t>Prohibition: The egg must not be placed inside the balloon.</a:t>
            </a:r>
          </a:p>
          <a:p>
            <a:r>
              <a:rPr lang="en-US" sz="2000" dirty="0"/>
              <a:t>Tools: Laptops, mobile phones, or other items not listed are strictly forbidden.</a:t>
            </a:r>
          </a:p>
          <a:p>
            <a:r>
              <a:rPr lang="en-US" sz="2000" dirty="0"/>
              <a:t>Pen: The pen may only be used to draw the face.</a:t>
            </a:r>
          </a:p>
          <a:p>
            <a:r>
              <a:rPr lang="en-US" sz="2000" dirty="0"/>
              <a:t>Working time: You have a total of 45 minutes for planning and building.</a:t>
            </a:r>
            <a:r>
              <a:rPr lang="de-AT" sz="2000" dirty="0"/>
              <a:t>.</a:t>
            </a:r>
          </a:p>
          <a:p>
            <a:pPr marL="0" indent="0">
              <a:buNone/>
            </a:pPr>
            <a:r>
              <a:rPr lang="de-AT" sz="2000" b="1" dirty="0"/>
              <a:t>Materials (per </a:t>
            </a:r>
            <a:r>
              <a:rPr lang="de-AT" sz="2000" b="1" dirty="0" err="1"/>
              <a:t>group</a:t>
            </a:r>
            <a:r>
              <a:rPr lang="de-AT" sz="2000" b="1" dirty="0"/>
              <a:t>):</a:t>
            </a:r>
          </a:p>
          <a:p>
            <a:r>
              <a:rPr lang="en-US" sz="2000" dirty="0"/>
              <a:t>1 raw egg; 25 drinking straws; 1 balloon; 5 matches; 2 m masking tape; 1 pair of scissors; 1 tissue; 1 A4 </a:t>
            </a:r>
            <a:r>
              <a:rPr lang="en-US" sz="2000" dirty="0" err="1"/>
              <a:t>shee</a:t>
            </a:r>
            <a:r>
              <a:rPr lang="de-AT" sz="2000" dirty="0"/>
              <a:t>t</a:t>
            </a:r>
          </a:p>
          <a:p>
            <a:endParaRPr lang="de-AT" dirty="0"/>
          </a:p>
        </p:txBody>
      </p:sp>
      <p:sp>
        <p:nvSpPr>
          <p:cNvPr id="5" name="Foliennummernplatzhalter 4">
            <a:extLst>
              <a:ext uri="{FF2B5EF4-FFF2-40B4-BE49-F238E27FC236}">
                <a16:creationId xmlns:a16="http://schemas.microsoft.com/office/drawing/2014/main" id="{A912F876-928B-9FAB-7640-5BE96F2415CF}"/>
              </a:ext>
            </a:extLst>
          </p:cNvPr>
          <p:cNvSpPr>
            <a:spLocks noGrp="1"/>
          </p:cNvSpPr>
          <p:nvPr>
            <p:ph type="sldNum" sz="quarter" idx="12"/>
          </p:nvPr>
        </p:nvSpPr>
        <p:spPr/>
        <p:txBody>
          <a:bodyPr/>
          <a:lstStyle/>
          <a:p>
            <a:r>
              <a:rPr lang="de-AT" dirty="0"/>
              <a:t>Slide </a:t>
            </a:r>
            <a:fld id="{0AF89F37-6AD9-4F74-BC17-19E39A25D257}" type="slidenum">
              <a:rPr lang="de-AT" smtClean="0"/>
              <a:pPr/>
              <a:t>11</a:t>
            </a:fld>
            <a:endParaRPr lang="de-AT" dirty="0"/>
          </a:p>
        </p:txBody>
      </p:sp>
    </p:spTree>
    <p:extLst>
      <p:ext uri="{BB962C8B-B14F-4D97-AF65-F5344CB8AC3E}">
        <p14:creationId xmlns:p14="http://schemas.microsoft.com/office/powerpoint/2010/main" val="3484367861"/>
      </p:ext>
    </p:extLst>
  </p:cSld>
  <p:clrMapOvr>
    <a:masterClrMapping/>
  </p:clrMapOvr>
  <p:transition spd="slow">
    <p:push/>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el 4">
            <a:extLst>
              <a:ext uri="{FF2B5EF4-FFF2-40B4-BE49-F238E27FC236}">
                <a16:creationId xmlns:a16="http://schemas.microsoft.com/office/drawing/2014/main" id="{D3701A7C-3629-11E3-4C15-69251503A570}"/>
              </a:ext>
            </a:extLst>
          </p:cNvPr>
          <p:cNvSpPr>
            <a:spLocks noGrp="1"/>
          </p:cNvSpPr>
          <p:nvPr>
            <p:ph type="title"/>
          </p:nvPr>
        </p:nvSpPr>
        <p:spPr/>
        <p:txBody>
          <a:bodyPr/>
          <a:lstStyle/>
          <a:p>
            <a:r>
              <a:rPr lang="en-US" dirty="0"/>
              <a:t>Orientation along the material flow</a:t>
            </a:r>
            <a:endParaRPr lang="de-AT" dirty="0"/>
          </a:p>
        </p:txBody>
      </p:sp>
      <p:sp>
        <p:nvSpPr>
          <p:cNvPr id="3" name="Fußzeilenplatzhalter 2">
            <a:extLst>
              <a:ext uri="{FF2B5EF4-FFF2-40B4-BE49-F238E27FC236}">
                <a16:creationId xmlns:a16="http://schemas.microsoft.com/office/drawing/2014/main" id="{24FDEFEC-F4EB-9BE8-B084-14CEEB5D09EE}"/>
              </a:ext>
            </a:extLst>
          </p:cNvPr>
          <p:cNvSpPr>
            <a:spLocks noGrp="1"/>
          </p:cNvSpPr>
          <p:nvPr>
            <p:ph type="ftr" sz="quarter" idx="11"/>
          </p:nvPr>
        </p:nvSpPr>
        <p:spPr>
          <a:xfrm>
            <a:off x="635069" y="272194"/>
            <a:ext cx="6042177" cy="367846"/>
          </a:xfrm>
        </p:spPr>
        <p:txBody>
          <a:bodyPr/>
          <a:lstStyle/>
          <a:p>
            <a:r>
              <a:rPr lang="en-US" dirty="0"/>
              <a:t>LOGISTICS UNDERSTANDING – BEHIND THE SCENES OF THE SUPPLY CHAIN</a:t>
            </a:r>
            <a:endParaRPr lang="de-AT" dirty="0"/>
          </a:p>
        </p:txBody>
      </p:sp>
      <p:sp>
        <p:nvSpPr>
          <p:cNvPr id="4" name="Foliennummernplatzhalter 3">
            <a:extLst>
              <a:ext uri="{FF2B5EF4-FFF2-40B4-BE49-F238E27FC236}">
                <a16:creationId xmlns:a16="http://schemas.microsoft.com/office/drawing/2014/main" id="{366A5798-2414-DBB4-1B77-3DB05FA2F1D4}"/>
              </a:ext>
            </a:extLst>
          </p:cNvPr>
          <p:cNvSpPr>
            <a:spLocks noGrp="1"/>
          </p:cNvSpPr>
          <p:nvPr>
            <p:ph type="sldNum" sz="quarter" idx="12"/>
          </p:nvPr>
        </p:nvSpPr>
        <p:spPr/>
        <p:txBody>
          <a:bodyPr/>
          <a:lstStyle/>
          <a:p>
            <a:r>
              <a:rPr lang="de-AT" dirty="0"/>
              <a:t>Slide </a:t>
            </a:r>
            <a:fld id="{0AF89F37-6AD9-4F74-BC17-19E39A25D257}" type="slidenum">
              <a:rPr lang="de-AT" smtClean="0"/>
              <a:pPr/>
              <a:t>12</a:t>
            </a:fld>
            <a:endParaRPr lang="de-AT" dirty="0"/>
          </a:p>
        </p:txBody>
      </p:sp>
      <p:sp>
        <p:nvSpPr>
          <p:cNvPr id="7" name="Datumsplatzhalter 22">
            <a:extLst>
              <a:ext uri="{FF2B5EF4-FFF2-40B4-BE49-F238E27FC236}">
                <a16:creationId xmlns:a16="http://schemas.microsoft.com/office/drawing/2014/main" id="{C8B21181-499A-B274-86A0-32BA82FB42FB}"/>
              </a:ext>
              <a:ext uri="{C183D7F6-B498-43B3-948B-1728B52AA6E4}">
                <adec:decorative xmlns:adec="http://schemas.microsoft.com/office/drawing/2017/decorative" val="1"/>
              </a:ext>
            </a:extLst>
          </p:cNvPr>
          <p:cNvSpPr txBox="1">
            <a:spLocks/>
          </p:cNvSpPr>
          <p:nvPr/>
        </p:nvSpPr>
        <p:spPr>
          <a:xfrm>
            <a:off x="9926320" y="6268894"/>
            <a:ext cx="1631399"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dirty="0" err="1"/>
              <a:t>Graphic</a:t>
            </a:r>
            <a:r>
              <a:rPr lang="de-AT" dirty="0"/>
              <a:t>: own </a:t>
            </a:r>
            <a:r>
              <a:rPr lang="de-AT" dirty="0" err="1"/>
              <a:t>illustration</a:t>
            </a:r>
            <a:endParaRPr lang="de-AT" dirty="0"/>
          </a:p>
        </p:txBody>
      </p:sp>
      <p:pic>
        <p:nvPicPr>
          <p:cNvPr id="18" name="Picture 17">
            <a:extLst>
              <a:ext uri="{FF2B5EF4-FFF2-40B4-BE49-F238E27FC236}">
                <a16:creationId xmlns:a16="http://schemas.microsoft.com/office/drawing/2014/main" id="{D32AB6FD-AF80-518D-5CD4-F1E965620C19}"/>
              </a:ext>
              <a:ext uri="{C183D7F6-B498-43B3-948B-1728B52AA6E4}">
                <adec:decorative xmlns:adec="http://schemas.microsoft.com/office/drawing/2017/decorative" val="1"/>
              </a:ext>
            </a:extLst>
          </p:cNvPr>
          <p:cNvPicPr>
            <a:picLocks noChangeAspect="1"/>
          </p:cNvPicPr>
          <p:nvPr/>
        </p:nvPicPr>
        <p:blipFill>
          <a:blip r:embed="rId3"/>
          <a:stretch>
            <a:fillRect/>
          </a:stretch>
        </p:blipFill>
        <p:spPr>
          <a:xfrm>
            <a:off x="2347583" y="1094874"/>
            <a:ext cx="7648514" cy="5261476"/>
          </a:xfrm>
          <a:prstGeom prst="rect">
            <a:avLst/>
          </a:prstGeom>
        </p:spPr>
      </p:pic>
    </p:spTree>
    <p:extLst>
      <p:ext uri="{BB962C8B-B14F-4D97-AF65-F5344CB8AC3E}">
        <p14:creationId xmlns:p14="http://schemas.microsoft.com/office/powerpoint/2010/main" val="3851439306"/>
      </p:ext>
    </p:extLst>
  </p:cSld>
  <p:clrMapOvr>
    <a:masterClrMapping/>
  </p:clrMapOvr>
  <p:transition spd="slow">
    <p:push/>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6D12D89-EF05-8066-9BB9-FFE854DF569B}"/>
              </a:ext>
            </a:extLst>
          </p:cNvPr>
          <p:cNvSpPr>
            <a:spLocks noGrp="1"/>
          </p:cNvSpPr>
          <p:nvPr>
            <p:ph type="title"/>
          </p:nvPr>
        </p:nvSpPr>
        <p:spPr/>
        <p:txBody>
          <a:bodyPr/>
          <a:lstStyle/>
          <a:p>
            <a:r>
              <a:rPr lang="de-AT" dirty="0" err="1"/>
              <a:t>Procurement</a:t>
            </a:r>
            <a:r>
              <a:rPr lang="de-AT" dirty="0"/>
              <a:t> </a:t>
            </a:r>
            <a:r>
              <a:rPr lang="de-AT" dirty="0" err="1"/>
              <a:t>logistics</a:t>
            </a:r>
            <a:endParaRPr lang="de-AT" dirty="0"/>
          </a:p>
        </p:txBody>
      </p:sp>
      <p:sp>
        <p:nvSpPr>
          <p:cNvPr id="3" name="Fußzeilenplatzhalter 2">
            <a:extLst>
              <a:ext uri="{FF2B5EF4-FFF2-40B4-BE49-F238E27FC236}">
                <a16:creationId xmlns:a16="http://schemas.microsoft.com/office/drawing/2014/main" id="{C4D84182-DF47-7D90-9F70-4CE43CB5E8E3}"/>
              </a:ext>
            </a:extLst>
          </p:cNvPr>
          <p:cNvSpPr>
            <a:spLocks noGrp="1"/>
          </p:cNvSpPr>
          <p:nvPr>
            <p:ph type="ftr" sz="quarter" idx="11"/>
          </p:nvPr>
        </p:nvSpPr>
        <p:spPr>
          <a:xfrm>
            <a:off x="635069" y="272194"/>
            <a:ext cx="5981657" cy="367846"/>
          </a:xfrm>
        </p:spPr>
        <p:txBody>
          <a:bodyPr/>
          <a:lstStyle/>
          <a:p>
            <a:r>
              <a:rPr lang="en-US" dirty="0"/>
              <a:t>LOGISTICS UNDERSTANDING – BEHIND THE SCENES OF THE SUPPLY CHAIN</a:t>
            </a:r>
            <a:endParaRPr lang="de-AT" dirty="0"/>
          </a:p>
        </p:txBody>
      </p:sp>
      <p:sp>
        <p:nvSpPr>
          <p:cNvPr id="4" name="Foliennummernplatzhalter 3">
            <a:extLst>
              <a:ext uri="{FF2B5EF4-FFF2-40B4-BE49-F238E27FC236}">
                <a16:creationId xmlns:a16="http://schemas.microsoft.com/office/drawing/2014/main" id="{44484D3C-6BC3-20D5-0B85-7AF9DD204E12}"/>
              </a:ext>
            </a:extLst>
          </p:cNvPr>
          <p:cNvSpPr>
            <a:spLocks noGrp="1"/>
          </p:cNvSpPr>
          <p:nvPr>
            <p:ph type="sldNum" sz="quarter" idx="12"/>
          </p:nvPr>
        </p:nvSpPr>
        <p:spPr/>
        <p:txBody>
          <a:bodyPr/>
          <a:lstStyle/>
          <a:p>
            <a:r>
              <a:rPr lang="de-AT" dirty="0"/>
              <a:t>Slide </a:t>
            </a:r>
            <a:fld id="{0AF89F37-6AD9-4F74-BC17-19E39A25D257}" type="slidenum">
              <a:rPr lang="de-AT" smtClean="0"/>
              <a:pPr/>
              <a:t>13</a:t>
            </a:fld>
            <a:endParaRPr lang="de-AT" dirty="0"/>
          </a:p>
        </p:txBody>
      </p:sp>
      <p:sp>
        <p:nvSpPr>
          <p:cNvPr id="5" name="Datumsplatzhalter 22">
            <a:extLst>
              <a:ext uri="{FF2B5EF4-FFF2-40B4-BE49-F238E27FC236}">
                <a16:creationId xmlns:a16="http://schemas.microsoft.com/office/drawing/2014/main" id="{06CA563C-300A-E13A-283A-1B83BBEF263A}"/>
              </a:ext>
              <a:ext uri="{C183D7F6-B498-43B3-948B-1728B52AA6E4}">
                <adec:decorative xmlns:adec="http://schemas.microsoft.com/office/drawing/2017/decorative" val="1"/>
              </a:ext>
            </a:extLst>
          </p:cNvPr>
          <p:cNvSpPr txBox="1">
            <a:spLocks/>
          </p:cNvSpPr>
          <p:nvPr/>
        </p:nvSpPr>
        <p:spPr>
          <a:xfrm>
            <a:off x="10200640" y="6268894"/>
            <a:ext cx="1357079"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dirty="0"/>
              <a:t>Images: </a:t>
            </a:r>
            <a:r>
              <a:rPr lang="de-AT" dirty="0" err="1"/>
              <a:t>Flaticon</a:t>
            </a:r>
            <a:endParaRPr lang="de-AT" dirty="0"/>
          </a:p>
        </p:txBody>
      </p:sp>
      <p:sp>
        <p:nvSpPr>
          <p:cNvPr id="6" name="Content Placeholder 8">
            <a:extLst>
              <a:ext uri="{FF2B5EF4-FFF2-40B4-BE49-F238E27FC236}">
                <a16:creationId xmlns:a16="http://schemas.microsoft.com/office/drawing/2014/main" id="{1D2F4119-AE8F-BE48-070B-EAC1E5A90A27}"/>
              </a:ext>
            </a:extLst>
          </p:cNvPr>
          <p:cNvSpPr txBox="1">
            <a:spLocks/>
          </p:cNvSpPr>
          <p:nvPr/>
        </p:nvSpPr>
        <p:spPr>
          <a:xfrm>
            <a:off x="8100212" y="3199083"/>
            <a:ext cx="2700309" cy="2594932"/>
          </a:xfrm>
          <a:prstGeom prst="rect">
            <a:avLst/>
          </a:prstGeom>
        </p:spPr>
        <p:txBody>
          <a:bodyPr vert="horz" lIns="91440" tIns="45720" rIns="91440" bIns="45720" rtlCol="0" anchor="t" anchorCtr="0">
            <a:noAutofit/>
          </a:bodyPr>
          <a:lstStyle>
            <a:defPPr>
              <a:defRPr lang="de-DE"/>
            </a:defPPr>
            <a:lvl1pPr marL="0" algn="r" defTabSz="914400" rtl="0" eaLnBrk="1" latinLnBrk="0" hangingPunct="1">
              <a:defRPr sz="1200" kern="1200">
                <a:solidFill>
                  <a:schemeClr val="tx1">
                    <a:tint val="82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400" b="1" dirty="0">
                <a:solidFill>
                  <a:schemeClr val="tx1"/>
                </a:solidFill>
                <a:cs typeface="Mangal Pro" panose="00000500000000000000" pitchFamily="2" charset="0"/>
              </a:rPr>
              <a:t>Link </a:t>
            </a:r>
            <a:r>
              <a:rPr lang="en-US" sz="2400" dirty="0">
                <a:solidFill>
                  <a:schemeClr val="tx1"/>
                </a:solidFill>
                <a:cs typeface="Mangal Pro" panose="00000500000000000000" pitchFamily="2" charset="0"/>
              </a:rPr>
              <a:t>between the suppliers’ distribution logistics and the production logistics of the manufacturing company</a:t>
            </a:r>
            <a:endParaRPr lang="de-AT" sz="2400" dirty="0">
              <a:solidFill>
                <a:schemeClr val="tx1"/>
              </a:solidFill>
              <a:cs typeface="Mangal Pro" panose="00000500000000000000" pitchFamily="2" charset="0"/>
            </a:endParaRPr>
          </a:p>
        </p:txBody>
      </p:sp>
      <p:pic>
        <p:nvPicPr>
          <p:cNvPr id="7" name="Picture 4" descr="Colorful arrow">
            <a:extLst>
              <a:ext uri="{FF2B5EF4-FFF2-40B4-BE49-F238E27FC236}">
                <a16:creationId xmlns:a16="http://schemas.microsoft.com/office/drawing/2014/main" id="{A934F9A0-D2B7-8DE4-A2E8-51534F6E402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017161" y="1712767"/>
            <a:ext cx="955731" cy="955731"/>
          </a:xfrm>
          <a:prstGeom prst="rect">
            <a:avLst/>
          </a:prstGeom>
        </p:spPr>
      </p:pic>
      <p:sp>
        <p:nvSpPr>
          <p:cNvPr id="8" name="Content Placeholder 3">
            <a:extLst>
              <a:ext uri="{FF2B5EF4-FFF2-40B4-BE49-F238E27FC236}">
                <a16:creationId xmlns:a16="http://schemas.microsoft.com/office/drawing/2014/main" id="{CE01231F-A7B9-9519-4301-A35D9512A38E}"/>
              </a:ext>
            </a:extLst>
          </p:cNvPr>
          <p:cNvSpPr txBox="1">
            <a:spLocks/>
          </p:cNvSpPr>
          <p:nvPr/>
        </p:nvSpPr>
        <p:spPr>
          <a:xfrm>
            <a:off x="1555274" y="3199083"/>
            <a:ext cx="2579376" cy="2594932"/>
          </a:xfrm>
          <a:prstGeom prst="rect">
            <a:avLst/>
          </a:prstGeom>
        </p:spPr>
        <p:txBody>
          <a:bodyPr anchor="t" anchorCtr="0"/>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Clr>
                <a:schemeClr val="accent4"/>
              </a:buClr>
              <a:buNone/>
            </a:pPr>
            <a:r>
              <a:rPr lang="en-US" sz="2400" b="1" dirty="0">
                <a:cs typeface="Mangal Pro" panose="00000500000000000000" pitchFamily="2" charset="0"/>
              </a:rPr>
              <a:t>Transport </a:t>
            </a:r>
            <a:r>
              <a:rPr lang="en-US" sz="2400" dirty="0">
                <a:cs typeface="Mangal Pro" panose="00000500000000000000" pitchFamily="2" charset="0"/>
              </a:rPr>
              <a:t>of goods from central production sites or from decentralized warehouse locations</a:t>
            </a:r>
            <a:endParaRPr lang="de-AT" sz="2400" dirty="0">
              <a:cs typeface="Mangal Pro" panose="00000500000000000000" pitchFamily="2" charset="0"/>
            </a:endParaRPr>
          </a:p>
        </p:txBody>
      </p:sp>
      <p:sp>
        <p:nvSpPr>
          <p:cNvPr id="9" name="Content Placeholder 5">
            <a:extLst>
              <a:ext uri="{FF2B5EF4-FFF2-40B4-BE49-F238E27FC236}">
                <a16:creationId xmlns:a16="http://schemas.microsoft.com/office/drawing/2014/main" id="{B88D5689-8CC4-E9B1-464F-7EF2860D4BD8}"/>
              </a:ext>
            </a:extLst>
          </p:cNvPr>
          <p:cNvSpPr txBox="1">
            <a:spLocks/>
          </p:cNvSpPr>
          <p:nvPr/>
        </p:nvSpPr>
        <p:spPr>
          <a:xfrm>
            <a:off x="4849173" y="3173902"/>
            <a:ext cx="2700309" cy="2594932"/>
          </a:xfrm>
          <a:prstGeom prst="rect">
            <a:avLst/>
          </a:prstGeom>
        </p:spPr>
        <p:txBody>
          <a:bodyPr anchor="t" anchorCtr="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00000"/>
              </a:lnSpc>
              <a:buFont typeface="Arial" panose="020B0604020202020204" pitchFamily="34" charset="0"/>
              <a:buNone/>
            </a:pPr>
            <a:r>
              <a:rPr lang="en-US" sz="2400" dirty="0">
                <a:cs typeface="Mangal Pro" panose="00000500000000000000" pitchFamily="2" charset="0"/>
              </a:rPr>
              <a:t>Structures the processes within the company in such a way that </a:t>
            </a:r>
            <a:r>
              <a:rPr lang="en-US" sz="2400" b="1" dirty="0">
                <a:cs typeface="Mangal Pro" panose="00000500000000000000" pitchFamily="2" charset="0"/>
              </a:rPr>
              <a:t>timely and high-quality material supply </a:t>
            </a:r>
            <a:r>
              <a:rPr lang="en-US" sz="2400" dirty="0">
                <a:cs typeface="Mangal Pro" panose="00000500000000000000" pitchFamily="2" charset="0"/>
              </a:rPr>
              <a:t>is ensured</a:t>
            </a:r>
            <a:endParaRPr lang="de-AT" sz="2400" dirty="0">
              <a:cs typeface="Mangal Pro" panose="00000500000000000000" pitchFamily="2" charset="0"/>
            </a:endParaRPr>
          </a:p>
        </p:txBody>
      </p:sp>
      <p:pic>
        <p:nvPicPr>
          <p:cNvPr id="10" name="Picture 7" descr="Truck with cargo">
            <a:extLst>
              <a:ext uri="{FF2B5EF4-FFF2-40B4-BE49-F238E27FC236}">
                <a16:creationId xmlns:a16="http://schemas.microsoft.com/office/drawing/2014/main" id="{B0848BB5-2108-BDEC-1271-D1E51364557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263536" y="1654759"/>
            <a:ext cx="1215769" cy="1215769"/>
          </a:xfrm>
          <a:prstGeom prst="rect">
            <a:avLst/>
          </a:prstGeom>
        </p:spPr>
      </p:pic>
      <p:pic>
        <p:nvPicPr>
          <p:cNvPr id="11" name="Picture 8" descr="Checklist">
            <a:extLst>
              <a:ext uri="{FF2B5EF4-FFF2-40B4-BE49-F238E27FC236}">
                <a16:creationId xmlns:a16="http://schemas.microsoft.com/office/drawing/2014/main" id="{75F47D65-D53F-C576-CBDE-2A54DAA1A95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660997" y="1784779"/>
            <a:ext cx="955730" cy="955730"/>
          </a:xfrm>
          <a:prstGeom prst="rect">
            <a:avLst/>
          </a:prstGeom>
        </p:spPr>
      </p:pic>
    </p:spTree>
    <p:extLst>
      <p:ext uri="{BB962C8B-B14F-4D97-AF65-F5344CB8AC3E}">
        <p14:creationId xmlns:p14="http://schemas.microsoft.com/office/powerpoint/2010/main" val="1088097049"/>
      </p:ext>
    </p:extLst>
  </p:cSld>
  <p:clrMapOvr>
    <a:masterClrMapping/>
  </p:clrMapOvr>
  <p:transition spd="slow">
    <p:push/>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43C5E744-26A0-2178-AFB6-6349310FEFFB}"/>
              </a:ext>
            </a:extLst>
          </p:cNvPr>
          <p:cNvSpPr>
            <a:spLocks noGrp="1"/>
          </p:cNvSpPr>
          <p:nvPr>
            <p:ph type="title"/>
          </p:nvPr>
        </p:nvSpPr>
        <p:spPr/>
        <p:txBody>
          <a:bodyPr/>
          <a:lstStyle/>
          <a:p>
            <a:r>
              <a:rPr lang="de-AT" dirty="0" err="1"/>
              <a:t>Production</a:t>
            </a:r>
            <a:r>
              <a:rPr lang="de-AT" dirty="0"/>
              <a:t> </a:t>
            </a:r>
            <a:r>
              <a:rPr lang="de-AT" dirty="0" err="1"/>
              <a:t>logistics</a:t>
            </a:r>
            <a:endParaRPr lang="de-AT" dirty="0"/>
          </a:p>
        </p:txBody>
      </p:sp>
      <p:sp>
        <p:nvSpPr>
          <p:cNvPr id="3" name="Fußzeilenplatzhalter 2">
            <a:extLst>
              <a:ext uri="{FF2B5EF4-FFF2-40B4-BE49-F238E27FC236}">
                <a16:creationId xmlns:a16="http://schemas.microsoft.com/office/drawing/2014/main" id="{B8D30CEA-564B-5692-4109-35C4DF3B61E9}"/>
              </a:ext>
            </a:extLst>
          </p:cNvPr>
          <p:cNvSpPr>
            <a:spLocks noGrp="1"/>
          </p:cNvSpPr>
          <p:nvPr>
            <p:ph type="ftr" sz="quarter" idx="11"/>
          </p:nvPr>
        </p:nvSpPr>
        <p:spPr>
          <a:xfrm>
            <a:off x="635069" y="272194"/>
            <a:ext cx="5967431" cy="367846"/>
          </a:xfrm>
        </p:spPr>
        <p:txBody>
          <a:bodyPr/>
          <a:lstStyle/>
          <a:p>
            <a:r>
              <a:rPr lang="en-US" dirty="0"/>
              <a:t>LOGISTICS UNDERSTANDING – BEHIND THE SCENES OF THE SUPPLY CHAIN</a:t>
            </a:r>
            <a:endParaRPr lang="de-AT" dirty="0"/>
          </a:p>
        </p:txBody>
      </p:sp>
      <p:sp>
        <p:nvSpPr>
          <p:cNvPr id="4" name="Foliennummernplatzhalter 3">
            <a:extLst>
              <a:ext uri="{FF2B5EF4-FFF2-40B4-BE49-F238E27FC236}">
                <a16:creationId xmlns:a16="http://schemas.microsoft.com/office/drawing/2014/main" id="{018AD3F7-EB90-3265-B1F9-C45F72A5DA38}"/>
              </a:ext>
            </a:extLst>
          </p:cNvPr>
          <p:cNvSpPr>
            <a:spLocks noGrp="1"/>
          </p:cNvSpPr>
          <p:nvPr>
            <p:ph type="sldNum" sz="quarter" idx="12"/>
          </p:nvPr>
        </p:nvSpPr>
        <p:spPr/>
        <p:txBody>
          <a:bodyPr/>
          <a:lstStyle/>
          <a:p>
            <a:r>
              <a:rPr lang="de-AT" dirty="0"/>
              <a:t>Slide </a:t>
            </a:r>
            <a:fld id="{0AF89F37-6AD9-4F74-BC17-19E39A25D257}" type="slidenum">
              <a:rPr lang="de-AT" smtClean="0"/>
              <a:pPr/>
              <a:t>14</a:t>
            </a:fld>
            <a:endParaRPr lang="de-AT" dirty="0"/>
          </a:p>
        </p:txBody>
      </p:sp>
      <p:sp>
        <p:nvSpPr>
          <p:cNvPr id="5" name="Content Placeholder 3">
            <a:extLst>
              <a:ext uri="{FF2B5EF4-FFF2-40B4-BE49-F238E27FC236}">
                <a16:creationId xmlns:a16="http://schemas.microsoft.com/office/drawing/2014/main" id="{3FB48A0A-6951-CD6C-8919-8A7BB681DA6D}"/>
              </a:ext>
            </a:extLst>
          </p:cNvPr>
          <p:cNvSpPr txBox="1">
            <a:spLocks/>
          </p:cNvSpPr>
          <p:nvPr/>
        </p:nvSpPr>
        <p:spPr>
          <a:xfrm>
            <a:off x="1364975" y="3136130"/>
            <a:ext cx="2703978" cy="2702273"/>
          </a:xfrm>
          <a:prstGeom prst="rect">
            <a:avLst/>
          </a:prstGeom>
        </p:spPr>
        <p:txBody>
          <a:bodyPr anchor="t" anchorCtr="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US" sz="2200" b="1" dirty="0">
                <a:latin typeface="+mj-lt"/>
                <a:cs typeface="Mangal Pro" panose="00000500000000000000" pitchFamily="2" charset="0"/>
              </a:rPr>
              <a:t>Transport </a:t>
            </a:r>
            <a:r>
              <a:rPr lang="en-US" sz="2200" dirty="0">
                <a:latin typeface="+mj-lt"/>
                <a:cs typeface="Mangal Pro" panose="00000500000000000000" pitchFamily="2" charset="0"/>
              </a:rPr>
              <a:t>of required parts from procurement logistics to the production line</a:t>
            </a:r>
          </a:p>
          <a:p>
            <a:pPr marL="0" indent="0" algn="ctr">
              <a:buFont typeface="Arial" panose="020B0604020202020204" pitchFamily="34" charset="0"/>
              <a:buNone/>
            </a:pPr>
            <a:endParaRPr lang="en-US" sz="2200" dirty="0">
              <a:latin typeface="+mj-lt"/>
              <a:cs typeface="Mangal Pro" panose="00000500000000000000" pitchFamily="2" charset="0"/>
            </a:endParaRPr>
          </a:p>
          <a:p>
            <a:pPr marL="0" indent="0" algn="ctr">
              <a:buFont typeface="Arial" panose="020B0604020202020204" pitchFamily="34" charset="0"/>
              <a:buNone/>
            </a:pPr>
            <a:r>
              <a:rPr lang="en-US" sz="2200" dirty="0">
                <a:latin typeface="+mj-lt"/>
                <a:cs typeface="Mangal Pro" panose="00000500000000000000" pitchFamily="2" charset="0"/>
              </a:rPr>
              <a:t>Transport of finished products to distribution logistics</a:t>
            </a:r>
            <a:endParaRPr lang="de-AT" sz="2200" dirty="0">
              <a:latin typeface="+mj-lt"/>
              <a:cs typeface="Mangal Pro" panose="00000500000000000000" pitchFamily="2" charset="0"/>
            </a:endParaRPr>
          </a:p>
        </p:txBody>
      </p:sp>
      <p:sp>
        <p:nvSpPr>
          <p:cNvPr id="6" name="Content Placeholder 5">
            <a:extLst>
              <a:ext uri="{FF2B5EF4-FFF2-40B4-BE49-F238E27FC236}">
                <a16:creationId xmlns:a16="http://schemas.microsoft.com/office/drawing/2014/main" id="{44FD842F-5118-AA87-4D99-C55830976F0F}"/>
              </a:ext>
            </a:extLst>
          </p:cNvPr>
          <p:cNvSpPr txBox="1">
            <a:spLocks/>
          </p:cNvSpPr>
          <p:nvPr/>
        </p:nvSpPr>
        <p:spPr>
          <a:xfrm>
            <a:off x="4768007" y="3136130"/>
            <a:ext cx="2595763" cy="2702273"/>
          </a:xfrm>
          <a:prstGeom prst="rect">
            <a:avLst/>
          </a:prstGeom>
        </p:spPr>
        <p:txBody>
          <a:bodyPr anchor="t" anchorCtr="0"/>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US" sz="2200" b="1" dirty="0">
                <a:latin typeface="+mj-lt"/>
                <a:cs typeface="Mangal Pro" panose="00000500000000000000" pitchFamily="2" charset="0"/>
              </a:rPr>
              <a:t>Provision </a:t>
            </a:r>
            <a:r>
              <a:rPr lang="en-US" sz="2200" dirty="0">
                <a:latin typeface="+mj-lt"/>
                <a:cs typeface="Mangal Pro" panose="00000500000000000000" pitchFamily="2" charset="0"/>
              </a:rPr>
              <a:t>of the required raw materials, semi-finished and finished products to the production line and handover to distribution logistics</a:t>
            </a:r>
            <a:endParaRPr lang="de-AT" sz="2200" dirty="0">
              <a:latin typeface="+mj-lt"/>
              <a:cs typeface="Mangal Pro" panose="00000500000000000000" pitchFamily="2" charset="0"/>
            </a:endParaRPr>
          </a:p>
        </p:txBody>
      </p:sp>
      <p:sp>
        <p:nvSpPr>
          <p:cNvPr id="7" name="Content Placeholder 8">
            <a:extLst>
              <a:ext uri="{FF2B5EF4-FFF2-40B4-BE49-F238E27FC236}">
                <a16:creationId xmlns:a16="http://schemas.microsoft.com/office/drawing/2014/main" id="{512CD530-2AAF-7875-B990-7293CE5F37B0}"/>
              </a:ext>
            </a:extLst>
          </p:cNvPr>
          <p:cNvSpPr txBox="1">
            <a:spLocks/>
          </p:cNvSpPr>
          <p:nvPr/>
        </p:nvSpPr>
        <p:spPr>
          <a:xfrm>
            <a:off x="8123050" y="3136129"/>
            <a:ext cx="2703975" cy="2702273"/>
          </a:xfrm>
          <a:prstGeom prst="rect">
            <a:avLst/>
          </a:prstGeom>
        </p:spPr>
        <p:txBody>
          <a:bodyPr vert="horz" lIns="91440" tIns="45720" rIns="91440" bIns="45720" rtlCol="0" anchor="t" anchorCtr="0">
            <a:normAutofit/>
          </a:bodyPr>
          <a:lstStyle>
            <a:defPPr>
              <a:defRPr lang="de-DE"/>
            </a:defPPr>
            <a:lvl1pPr marL="0" algn="r" defTabSz="914400" rtl="0" eaLnBrk="1" latinLnBrk="0" hangingPunct="1">
              <a:defRPr sz="1200" kern="1200">
                <a:solidFill>
                  <a:schemeClr val="tx1">
                    <a:tint val="82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200" b="1" dirty="0">
                <a:solidFill>
                  <a:schemeClr val="tx1"/>
                </a:solidFill>
                <a:cs typeface="Mangal Pro" panose="00000500000000000000" pitchFamily="2" charset="0"/>
              </a:rPr>
              <a:t>Link </a:t>
            </a:r>
            <a:r>
              <a:rPr lang="en-US" sz="2200" dirty="0">
                <a:solidFill>
                  <a:schemeClr val="tx1"/>
                </a:solidFill>
                <a:cs typeface="Mangal Pro" panose="00000500000000000000" pitchFamily="2" charset="0"/>
              </a:rPr>
              <a:t>between procurement logistics and production, as well as between production and distribution logistics</a:t>
            </a:r>
            <a:endParaRPr lang="de-AT" sz="2200" dirty="0">
              <a:solidFill>
                <a:schemeClr val="tx1"/>
              </a:solidFill>
              <a:cs typeface="Mangal Pro" panose="00000500000000000000" pitchFamily="2" charset="0"/>
            </a:endParaRPr>
          </a:p>
        </p:txBody>
      </p:sp>
      <p:pic>
        <p:nvPicPr>
          <p:cNvPr id="8" name="Picture 7" descr="Checklist">
            <a:extLst>
              <a:ext uri="{FF2B5EF4-FFF2-40B4-BE49-F238E27FC236}">
                <a16:creationId xmlns:a16="http://schemas.microsoft.com/office/drawing/2014/main" id="{086DCF61-B544-F712-91FC-E99D4246EC3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597896" y="1719503"/>
            <a:ext cx="1004605" cy="1004605"/>
          </a:xfrm>
          <a:prstGeom prst="rect">
            <a:avLst/>
          </a:prstGeom>
        </p:spPr>
      </p:pic>
      <p:pic>
        <p:nvPicPr>
          <p:cNvPr id="9" name="Picture 8" descr="Colorful arrow">
            <a:extLst>
              <a:ext uri="{FF2B5EF4-FFF2-40B4-BE49-F238E27FC236}">
                <a16:creationId xmlns:a16="http://schemas.microsoft.com/office/drawing/2014/main" id="{E00D2822-470F-2E9D-B655-3FDC2BA773C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972734" y="1694413"/>
            <a:ext cx="1004606" cy="1004606"/>
          </a:xfrm>
          <a:prstGeom prst="rect">
            <a:avLst/>
          </a:prstGeom>
        </p:spPr>
      </p:pic>
      <p:pic>
        <p:nvPicPr>
          <p:cNvPr id="10" name="Picture 9" descr="Conveyor belt">
            <a:extLst>
              <a:ext uri="{FF2B5EF4-FFF2-40B4-BE49-F238E27FC236}">
                <a16:creationId xmlns:a16="http://schemas.microsoft.com/office/drawing/2014/main" id="{715FBF4D-53EA-5B56-38FE-A432AD8FF86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126367" y="1694413"/>
            <a:ext cx="1092900" cy="1092900"/>
          </a:xfrm>
          <a:prstGeom prst="rect">
            <a:avLst/>
          </a:prstGeom>
        </p:spPr>
      </p:pic>
      <p:sp>
        <p:nvSpPr>
          <p:cNvPr id="11" name="Datumsplatzhalter 22">
            <a:extLst>
              <a:ext uri="{FF2B5EF4-FFF2-40B4-BE49-F238E27FC236}">
                <a16:creationId xmlns:a16="http://schemas.microsoft.com/office/drawing/2014/main" id="{C45EB884-65DF-DADB-3A67-3C951E7483A4}"/>
              </a:ext>
              <a:ext uri="{C183D7F6-B498-43B3-948B-1728B52AA6E4}">
                <adec:decorative xmlns:adec="http://schemas.microsoft.com/office/drawing/2017/decorative" val="1"/>
              </a:ext>
            </a:extLst>
          </p:cNvPr>
          <p:cNvSpPr txBox="1">
            <a:spLocks/>
          </p:cNvSpPr>
          <p:nvPr/>
        </p:nvSpPr>
        <p:spPr>
          <a:xfrm>
            <a:off x="10200640" y="6268894"/>
            <a:ext cx="1357079"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dirty="0"/>
              <a:t>Images: </a:t>
            </a:r>
            <a:r>
              <a:rPr lang="de-AT" dirty="0" err="1"/>
              <a:t>Flaticon</a:t>
            </a:r>
            <a:endParaRPr lang="de-AT" dirty="0"/>
          </a:p>
        </p:txBody>
      </p:sp>
    </p:spTree>
    <p:extLst>
      <p:ext uri="{BB962C8B-B14F-4D97-AF65-F5344CB8AC3E}">
        <p14:creationId xmlns:p14="http://schemas.microsoft.com/office/powerpoint/2010/main" val="325609603"/>
      </p:ext>
    </p:extLst>
  </p:cSld>
  <p:clrMapOvr>
    <a:masterClrMapping/>
  </p:clrMapOvr>
  <p:transition spd="slow">
    <p:push/>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9EAB87-2CE8-B0AB-0E39-C2876787A114}"/>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6B64336F-4246-E557-8CCC-780728A4B73F}"/>
              </a:ext>
            </a:extLst>
          </p:cNvPr>
          <p:cNvSpPr>
            <a:spLocks noGrp="1"/>
          </p:cNvSpPr>
          <p:nvPr>
            <p:ph type="title"/>
          </p:nvPr>
        </p:nvSpPr>
        <p:spPr/>
        <p:txBody>
          <a:bodyPr/>
          <a:lstStyle/>
          <a:p>
            <a:r>
              <a:rPr lang="de-AT" dirty="0"/>
              <a:t>Distribution </a:t>
            </a:r>
            <a:r>
              <a:rPr lang="de-AT" dirty="0" err="1"/>
              <a:t>logistics</a:t>
            </a:r>
            <a:endParaRPr lang="de-AT" dirty="0"/>
          </a:p>
        </p:txBody>
      </p:sp>
      <p:sp>
        <p:nvSpPr>
          <p:cNvPr id="3" name="Fußzeilenplatzhalter 2">
            <a:extLst>
              <a:ext uri="{FF2B5EF4-FFF2-40B4-BE49-F238E27FC236}">
                <a16:creationId xmlns:a16="http://schemas.microsoft.com/office/drawing/2014/main" id="{820815D5-94D4-B1D7-1614-DBFE0FBDFB7D}"/>
              </a:ext>
            </a:extLst>
          </p:cNvPr>
          <p:cNvSpPr>
            <a:spLocks noGrp="1"/>
          </p:cNvSpPr>
          <p:nvPr>
            <p:ph type="ftr" sz="quarter" idx="11"/>
          </p:nvPr>
        </p:nvSpPr>
        <p:spPr>
          <a:xfrm>
            <a:off x="635070" y="272194"/>
            <a:ext cx="6031544" cy="367846"/>
          </a:xfrm>
        </p:spPr>
        <p:txBody>
          <a:bodyPr/>
          <a:lstStyle/>
          <a:p>
            <a:r>
              <a:rPr lang="en-US" dirty="0"/>
              <a:t>LOGISTICS UNDERSTANDING – BEHIND THE SCENES OF THE SUPPLY CHAIN</a:t>
            </a:r>
            <a:endParaRPr lang="de-AT" dirty="0"/>
          </a:p>
        </p:txBody>
      </p:sp>
      <p:sp>
        <p:nvSpPr>
          <p:cNvPr id="4" name="Foliennummernplatzhalter 3">
            <a:extLst>
              <a:ext uri="{FF2B5EF4-FFF2-40B4-BE49-F238E27FC236}">
                <a16:creationId xmlns:a16="http://schemas.microsoft.com/office/drawing/2014/main" id="{7E559349-48A5-DA9F-780E-52B8882DC600}"/>
              </a:ext>
            </a:extLst>
          </p:cNvPr>
          <p:cNvSpPr>
            <a:spLocks noGrp="1"/>
          </p:cNvSpPr>
          <p:nvPr>
            <p:ph type="sldNum" sz="quarter" idx="12"/>
          </p:nvPr>
        </p:nvSpPr>
        <p:spPr/>
        <p:txBody>
          <a:bodyPr/>
          <a:lstStyle/>
          <a:p>
            <a:r>
              <a:rPr lang="de-AT" dirty="0"/>
              <a:t>Slide </a:t>
            </a:r>
            <a:fld id="{0AF89F37-6AD9-4F74-BC17-19E39A25D257}" type="slidenum">
              <a:rPr lang="de-AT" smtClean="0"/>
              <a:pPr/>
              <a:t>15</a:t>
            </a:fld>
            <a:endParaRPr lang="de-AT" dirty="0"/>
          </a:p>
        </p:txBody>
      </p:sp>
      <p:sp>
        <p:nvSpPr>
          <p:cNvPr id="5" name="Content Placeholder 3">
            <a:extLst>
              <a:ext uri="{FF2B5EF4-FFF2-40B4-BE49-F238E27FC236}">
                <a16:creationId xmlns:a16="http://schemas.microsoft.com/office/drawing/2014/main" id="{8C9ACFEC-EE5E-95DE-C5E2-C4BD02D9B3E5}"/>
              </a:ext>
            </a:extLst>
          </p:cNvPr>
          <p:cNvSpPr txBox="1">
            <a:spLocks/>
          </p:cNvSpPr>
          <p:nvPr/>
        </p:nvSpPr>
        <p:spPr>
          <a:xfrm>
            <a:off x="1364975" y="3136130"/>
            <a:ext cx="2703978" cy="2702273"/>
          </a:xfrm>
          <a:prstGeom prst="rect">
            <a:avLst/>
          </a:prstGeom>
        </p:spPr>
        <p:txBody>
          <a:bodyPr anchor="t" anchorCtr="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US" sz="2400" dirty="0">
                <a:latin typeface="+mj-lt"/>
                <a:cs typeface="Mangal Pro" panose="00000500000000000000" pitchFamily="2" charset="0"/>
              </a:rPr>
              <a:t>Provision of goods to customers via various transport channels, warehouse locations, and transshipment points</a:t>
            </a:r>
            <a:endParaRPr lang="de-AT" sz="2400" dirty="0">
              <a:latin typeface="+mj-lt"/>
              <a:cs typeface="Mangal Pro" panose="00000500000000000000" pitchFamily="2" charset="0"/>
            </a:endParaRPr>
          </a:p>
        </p:txBody>
      </p:sp>
      <p:sp>
        <p:nvSpPr>
          <p:cNvPr id="6" name="Content Placeholder 5">
            <a:extLst>
              <a:ext uri="{FF2B5EF4-FFF2-40B4-BE49-F238E27FC236}">
                <a16:creationId xmlns:a16="http://schemas.microsoft.com/office/drawing/2014/main" id="{9D308D8F-3F3F-07B4-CF54-56F2DE4A52EC}"/>
              </a:ext>
            </a:extLst>
          </p:cNvPr>
          <p:cNvSpPr txBox="1">
            <a:spLocks/>
          </p:cNvSpPr>
          <p:nvPr/>
        </p:nvSpPr>
        <p:spPr>
          <a:xfrm>
            <a:off x="4556591" y="3136129"/>
            <a:ext cx="3078821" cy="2702273"/>
          </a:xfrm>
          <a:prstGeom prst="rect">
            <a:avLst/>
          </a:prstGeom>
        </p:spPr>
        <p:txBody>
          <a:bodyPr anchor="t" anchorCtr="0"/>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US" sz="2400" dirty="0">
                <a:latin typeface="+mj-lt"/>
                <a:cs typeface="Mangal Pro" panose="00000500000000000000" pitchFamily="2" charset="0"/>
              </a:rPr>
              <a:t>Distribution of finished products/trade goods from production/warehouse to the destination</a:t>
            </a:r>
            <a:endParaRPr lang="de-AT" sz="2400" dirty="0">
              <a:latin typeface="+mj-lt"/>
              <a:cs typeface="Mangal Pro" panose="00000500000000000000" pitchFamily="2" charset="0"/>
            </a:endParaRPr>
          </a:p>
        </p:txBody>
      </p:sp>
      <p:sp>
        <p:nvSpPr>
          <p:cNvPr id="7" name="Content Placeholder 8">
            <a:extLst>
              <a:ext uri="{FF2B5EF4-FFF2-40B4-BE49-F238E27FC236}">
                <a16:creationId xmlns:a16="http://schemas.microsoft.com/office/drawing/2014/main" id="{BCCF53D9-A3F5-F332-ED74-E89FD70B3D8D}"/>
              </a:ext>
            </a:extLst>
          </p:cNvPr>
          <p:cNvSpPr txBox="1">
            <a:spLocks/>
          </p:cNvSpPr>
          <p:nvPr/>
        </p:nvSpPr>
        <p:spPr>
          <a:xfrm>
            <a:off x="8123050" y="3136129"/>
            <a:ext cx="2703975" cy="2702273"/>
          </a:xfrm>
          <a:prstGeom prst="rect">
            <a:avLst/>
          </a:prstGeom>
        </p:spPr>
        <p:txBody>
          <a:bodyPr vert="horz" lIns="91440" tIns="45720" rIns="91440" bIns="45720" rtlCol="0" anchor="t" anchorCtr="0">
            <a:normAutofit/>
          </a:bodyPr>
          <a:lstStyle>
            <a:defPPr>
              <a:defRPr lang="de-DE"/>
            </a:defPPr>
            <a:lvl1pPr marL="0" algn="r" defTabSz="914400" rtl="0" eaLnBrk="1" latinLnBrk="0" hangingPunct="1">
              <a:defRPr sz="1200" kern="1200">
                <a:solidFill>
                  <a:schemeClr val="tx1">
                    <a:tint val="82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400" b="1" dirty="0">
                <a:solidFill>
                  <a:schemeClr val="tx1"/>
                </a:solidFill>
                <a:cs typeface="Mangal Pro" panose="00000500000000000000" pitchFamily="2" charset="0"/>
              </a:rPr>
              <a:t>Link</a:t>
            </a:r>
            <a:r>
              <a:rPr lang="en-US" sz="2400" dirty="0">
                <a:solidFill>
                  <a:schemeClr val="tx1"/>
                </a:solidFill>
                <a:cs typeface="Mangal Pro" panose="00000500000000000000" pitchFamily="2" charset="0"/>
              </a:rPr>
              <a:t> between production and the customer’s procurement logistics within a supply chain</a:t>
            </a:r>
            <a:endParaRPr lang="de-AT" sz="2400" dirty="0">
              <a:solidFill>
                <a:schemeClr val="tx1"/>
              </a:solidFill>
              <a:cs typeface="Mangal Pro" panose="00000500000000000000" pitchFamily="2" charset="0"/>
            </a:endParaRPr>
          </a:p>
        </p:txBody>
      </p:sp>
      <p:sp>
        <p:nvSpPr>
          <p:cNvPr id="11" name="Datumsplatzhalter 22">
            <a:extLst>
              <a:ext uri="{FF2B5EF4-FFF2-40B4-BE49-F238E27FC236}">
                <a16:creationId xmlns:a16="http://schemas.microsoft.com/office/drawing/2014/main" id="{62763AAB-86EE-FE2C-4914-72A740B56314}"/>
              </a:ext>
              <a:ext uri="{C183D7F6-B498-43B3-948B-1728B52AA6E4}">
                <adec:decorative xmlns:adec="http://schemas.microsoft.com/office/drawing/2017/decorative" val="1"/>
              </a:ext>
            </a:extLst>
          </p:cNvPr>
          <p:cNvSpPr txBox="1">
            <a:spLocks/>
          </p:cNvSpPr>
          <p:nvPr/>
        </p:nvSpPr>
        <p:spPr>
          <a:xfrm>
            <a:off x="10200640" y="6268894"/>
            <a:ext cx="1357079"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dirty="0"/>
              <a:t>Images: </a:t>
            </a:r>
            <a:r>
              <a:rPr lang="de-AT" dirty="0" err="1"/>
              <a:t>Flaticon</a:t>
            </a:r>
            <a:endParaRPr lang="de-AT" dirty="0"/>
          </a:p>
        </p:txBody>
      </p:sp>
      <p:pic>
        <p:nvPicPr>
          <p:cNvPr id="12" name="Picture 6" descr="Checklist">
            <a:extLst>
              <a:ext uri="{FF2B5EF4-FFF2-40B4-BE49-F238E27FC236}">
                <a16:creationId xmlns:a16="http://schemas.microsoft.com/office/drawing/2014/main" id="{3F967E55-CA17-390A-5795-6238ED3C7B4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27849" y="1732831"/>
            <a:ext cx="1033355" cy="1033355"/>
          </a:xfrm>
          <a:prstGeom prst="rect">
            <a:avLst/>
          </a:prstGeom>
        </p:spPr>
      </p:pic>
      <p:pic>
        <p:nvPicPr>
          <p:cNvPr id="13" name="Picture 7" descr="Colorful arrow">
            <a:extLst>
              <a:ext uri="{FF2B5EF4-FFF2-40B4-BE49-F238E27FC236}">
                <a16:creationId xmlns:a16="http://schemas.microsoft.com/office/drawing/2014/main" id="{E27C938A-49D4-0493-B623-99ABDA1F93F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004232" y="1732830"/>
            <a:ext cx="1033356" cy="1033356"/>
          </a:xfrm>
          <a:prstGeom prst="rect">
            <a:avLst/>
          </a:prstGeom>
        </p:spPr>
      </p:pic>
      <p:pic>
        <p:nvPicPr>
          <p:cNvPr id="14" name="Picture 8" descr="Airplane, ship, truck">
            <a:extLst>
              <a:ext uri="{FF2B5EF4-FFF2-40B4-BE49-F238E27FC236}">
                <a16:creationId xmlns:a16="http://schemas.microsoft.com/office/drawing/2014/main" id="{9AE85B1B-82DF-8939-B96F-4B9F2E62446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274005" y="1732831"/>
            <a:ext cx="1033355" cy="1033355"/>
          </a:xfrm>
          <a:prstGeom prst="rect">
            <a:avLst/>
          </a:prstGeom>
        </p:spPr>
      </p:pic>
    </p:spTree>
    <p:extLst>
      <p:ext uri="{BB962C8B-B14F-4D97-AF65-F5344CB8AC3E}">
        <p14:creationId xmlns:p14="http://schemas.microsoft.com/office/powerpoint/2010/main" val="2266229313"/>
      </p:ext>
    </p:extLst>
  </p:cSld>
  <p:clrMapOvr>
    <a:masterClrMapping/>
  </p:clrMapOvr>
  <p:transition spd="slow">
    <p:push/>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E24B43-4084-2B17-153F-EF31B53F53BC}"/>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CAA2B377-EBC7-CA78-DF1E-08154000A8E4}"/>
              </a:ext>
            </a:extLst>
          </p:cNvPr>
          <p:cNvSpPr>
            <a:spLocks noGrp="1"/>
          </p:cNvSpPr>
          <p:nvPr>
            <p:ph type="title"/>
          </p:nvPr>
        </p:nvSpPr>
        <p:spPr/>
        <p:txBody>
          <a:bodyPr/>
          <a:lstStyle/>
          <a:p>
            <a:r>
              <a:rPr lang="de-AT" dirty="0" err="1"/>
              <a:t>Intralogistics</a:t>
            </a:r>
            <a:endParaRPr lang="de-AT" dirty="0"/>
          </a:p>
        </p:txBody>
      </p:sp>
      <p:sp>
        <p:nvSpPr>
          <p:cNvPr id="3" name="Fußzeilenplatzhalter 2">
            <a:extLst>
              <a:ext uri="{FF2B5EF4-FFF2-40B4-BE49-F238E27FC236}">
                <a16:creationId xmlns:a16="http://schemas.microsoft.com/office/drawing/2014/main" id="{D6BA1124-FF45-AFDD-69B6-CC8F5202E1EF}"/>
              </a:ext>
            </a:extLst>
          </p:cNvPr>
          <p:cNvSpPr>
            <a:spLocks noGrp="1"/>
          </p:cNvSpPr>
          <p:nvPr>
            <p:ph type="ftr" sz="quarter" idx="11"/>
          </p:nvPr>
        </p:nvSpPr>
        <p:spPr>
          <a:xfrm>
            <a:off x="635069" y="272194"/>
            <a:ext cx="5978381" cy="367846"/>
          </a:xfrm>
        </p:spPr>
        <p:txBody>
          <a:bodyPr/>
          <a:lstStyle/>
          <a:p>
            <a:r>
              <a:rPr lang="en-US" dirty="0"/>
              <a:t>LOGISTICS UNDERSTANDING – BEHIND THE SCENES OF THE SUPPLY CHAIN</a:t>
            </a:r>
            <a:endParaRPr lang="de-AT" dirty="0"/>
          </a:p>
        </p:txBody>
      </p:sp>
      <p:sp>
        <p:nvSpPr>
          <p:cNvPr id="4" name="Foliennummernplatzhalter 3">
            <a:extLst>
              <a:ext uri="{FF2B5EF4-FFF2-40B4-BE49-F238E27FC236}">
                <a16:creationId xmlns:a16="http://schemas.microsoft.com/office/drawing/2014/main" id="{664D6068-635B-2878-82F7-8DDF237B10FD}"/>
              </a:ext>
            </a:extLst>
          </p:cNvPr>
          <p:cNvSpPr>
            <a:spLocks noGrp="1"/>
          </p:cNvSpPr>
          <p:nvPr>
            <p:ph type="sldNum" sz="quarter" idx="12"/>
          </p:nvPr>
        </p:nvSpPr>
        <p:spPr/>
        <p:txBody>
          <a:bodyPr/>
          <a:lstStyle/>
          <a:p>
            <a:r>
              <a:rPr lang="de-AT" dirty="0"/>
              <a:t>Slide </a:t>
            </a:r>
            <a:fld id="{0AF89F37-6AD9-4F74-BC17-19E39A25D257}" type="slidenum">
              <a:rPr lang="de-AT" smtClean="0"/>
              <a:pPr/>
              <a:t>16</a:t>
            </a:fld>
            <a:endParaRPr lang="de-AT" dirty="0"/>
          </a:p>
        </p:txBody>
      </p:sp>
      <p:sp>
        <p:nvSpPr>
          <p:cNvPr id="11" name="Datumsplatzhalter 22">
            <a:extLst>
              <a:ext uri="{FF2B5EF4-FFF2-40B4-BE49-F238E27FC236}">
                <a16:creationId xmlns:a16="http://schemas.microsoft.com/office/drawing/2014/main" id="{7759D5D3-4215-A5A1-61B5-E063826AC887}"/>
              </a:ext>
              <a:ext uri="{C183D7F6-B498-43B3-948B-1728B52AA6E4}">
                <adec:decorative xmlns:adec="http://schemas.microsoft.com/office/drawing/2017/decorative" val="1"/>
              </a:ext>
            </a:extLst>
          </p:cNvPr>
          <p:cNvSpPr txBox="1">
            <a:spLocks/>
          </p:cNvSpPr>
          <p:nvPr/>
        </p:nvSpPr>
        <p:spPr>
          <a:xfrm>
            <a:off x="10200640" y="6268894"/>
            <a:ext cx="1357079"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dirty="0"/>
              <a:t>Images: </a:t>
            </a:r>
            <a:r>
              <a:rPr lang="de-AT" dirty="0" err="1"/>
              <a:t>Flaticon</a:t>
            </a:r>
            <a:endParaRPr lang="de-AT" dirty="0"/>
          </a:p>
        </p:txBody>
      </p:sp>
      <p:sp>
        <p:nvSpPr>
          <p:cNvPr id="8" name="Content Placeholder 3">
            <a:extLst>
              <a:ext uri="{FF2B5EF4-FFF2-40B4-BE49-F238E27FC236}">
                <a16:creationId xmlns:a16="http://schemas.microsoft.com/office/drawing/2014/main" id="{912C8F8F-4774-DEEC-A176-C42A40ACE7B3}"/>
              </a:ext>
            </a:extLst>
          </p:cNvPr>
          <p:cNvSpPr txBox="1">
            <a:spLocks/>
          </p:cNvSpPr>
          <p:nvPr/>
        </p:nvSpPr>
        <p:spPr>
          <a:xfrm>
            <a:off x="1512412" y="3129873"/>
            <a:ext cx="2556540" cy="1701807"/>
          </a:xfrm>
          <a:prstGeom prst="rect">
            <a:avLst/>
          </a:prstGeom>
        </p:spPr>
        <p:txBody>
          <a:bodyPr anchor="t" anchorCtr="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buNone/>
            </a:pPr>
            <a:r>
              <a:rPr lang="en-US" sz="2200" dirty="0">
                <a:latin typeface="+mj-lt"/>
                <a:cs typeface="Mangal Pro" panose="00000500000000000000" pitchFamily="2" charset="0"/>
              </a:rPr>
              <a:t>All necessary transport from the receipt of goods to the dispatch of goods within a company</a:t>
            </a:r>
            <a:endParaRPr lang="de-AT" sz="2200" dirty="0">
              <a:latin typeface="+mj-lt"/>
              <a:cs typeface="Mangal Pro" panose="00000500000000000000" pitchFamily="2" charset="0"/>
            </a:endParaRPr>
          </a:p>
        </p:txBody>
      </p:sp>
      <p:sp>
        <p:nvSpPr>
          <p:cNvPr id="9" name="Content Placeholder 5">
            <a:extLst>
              <a:ext uri="{FF2B5EF4-FFF2-40B4-BE49-F238E27FC236}">
                <a16:creationId xmlns:a16="http://schemas.microsoft.com/office/drawing/2014/main" id="{0C57EB25-89EB-D59F-1585-F21D9E001A02}"/>
              </a:ext>
            </a:extLst>
          </p:cNvPr>
          <p:cNvSpPr txBox="1">
            <a:spLocks/>
          </p:cNvSpPr>
          <p:nvPr/>
        </p:nvSpPr>
        <p:spPr>
          <a:xfrm>
            <a:off x="4722747" y="3129874"/>
            <a:ext cx="2746508" cy="2453794"/>
          </a:xfrm>
          <a:prstGeom prst="rect">
            <a:avLst/>
          </a:prstGeom>
        </p:spPr>
        <p:txBody>
          <a:bodyPr anchor="t" anchorCtr="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buNone/>
            </a:pPr>
            <a:r>
              <a:rPr lang="en-US" sz="2200" b="1" dirty="0">
                <a:latin typeface="+mj-lt"/>
                <a:cs typeface="Mangal Pro" panose="00000500000000000000" pitchFamily="2" charset="0"/>
              </a:rPr>
              <a:t>All logistics processes within a company</a:t>
            </a:r>
          </a:p>
          <a:p>
            <a:pPr marL="0" lvl="0" indent="0" algn="ctr">
              <a:buNone/>
            </a:pPr>
            <a:r>
              <a:rPr lang="en-US" sz="2200" dirty="0">
                <a:latin typeface="+mj-lt"/>
                <a:cs typeface="Mangal Pro" panose="00000500000000000000" pitchFamily="2" charset="0"/>
              </a:rPr>
              <a:t>Production companies: essential component of production logistics</a:t>
            </a:r>
            <a:endParaRPr lang="de-AT" sz="2200" dirty="0">
              <a:latin typeface="+mj-lt"/>
              <a:cs typeface="Mangal Pro" panose="00000500000000000000" pitchFamily="2" charset="0"/>
            </a:endParaRPr>
          </a:p>
        </p:txBody>
      </p:sp>
      <p:sp>
        <p:nvSpPr>
          <p:cNvPr id="10" name="Content Placeholder 8">
            <a:extLst>
              <a:ext uri="{FF2B5EF4-FFF2-40B4-BE49-F238E27FC236}">
                <a16:creationId xmlns:a16="http://schemas.microsoft.com/office/drawing/2014/main" id="{DFCA99B9-4C6F-3A97-06A8-F979EB5DE65D}"/>
              </a:ext>
            </a:extLst>
          </p:cNvPr>
          <p:cNvSpPr txBox="1">
            <a:spLocks/>
          </p:cNvSpPr>
          <p:nvPr/>
        </p:nvSpPr>
        <p:spPr>
          <a:xfrm>
            <a:off x="8123049" y="3129873"/>
            <a:ext cx="3154551" cy="2453795"/>
          </a:xfrm>
          <a:prstGeom prst="rect">
            <a:avLst/>
          </a:prstGeom>
        </p:spPr>
        <p:txBody>
          <a:bodyPr vert="horz" lIns="91440" tIns="45720" rIns="91440" bIns="45720" rtlCol="0" anchor="t" anchorCtr="0">
            <a:noAutofit/>
          </a:bodyPr>
          <a:lstStyle>
            <a:defPPr>
              <a:defRPr lang="de-DE"/>
            </a:defPPr>
            <a:lvl1pPr marL="0" algn="r" defTabSz="914400" rtl="0" eaLnBrk="1" latinLnBrk="0" hangingPunct="1">
              <a:defRPr sz="1200" kern="1200">
                <a:solidFill>
                  <a:schemeClr val="tx1">
                    <a:tint val="82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indent="0" algn="ctr">
              <a:buNone/>
            </a:pPr>
            <a:r>
              <a:rPr lang="en-US" sz="2200" dirty="0">
                <a:solidFill>
                  <a:schemeClr val="tx1"/>
                </a:solidFill>
                <a:latin typeface="+mj-lt"/>
                <a:cs typeface="Mangal Pro" panose="00000500000000000000" pitchFamily="2" charset="0"/>
              </a:rPr>
              <a:t>Production companies: identical to production logistics</a:t>
            </a:r>
          </a:p>
          <a:p>
            <a:pPr marL="0" indent="0" algn="ctr">
              <a:buNone/>
            </a:pPr>
            <a:r>
              <a:rPr lang="en-US" sz="2200" dirty="0">
                <a:solidFill>
                  <a:schemeClr val="tx1"/>
                </a:solidFill>
                <a:latin typeface="+mj-lt"/>
                <a:cs typeface="Mangal Pro" panose="00000500000000000000" pitchFamily="2" charset="0"/>
              </a:rPr>
              <a:t>Trading companies: part of procurement and distribution logistics</a:t>
            </a:r>
            <a:endParaRPr lang="de-AT" sz="2200" dirty="0">
              <a:solidFill>
                <a:schemeClr val="tx1"/>
              </a:solidFill>
              <a:latin typeface="+mj-lt"/>
              <a:cs typeface="Mangal Pro" panose="00000500000000000000" pitchFamily="2" charset="0"/>
            </a:endParaRPr>
          </a:p>
        </p:txBody>
      </p:sp>
      <p:pic>
        <p:nvPicPr>
          <p:cNvPr id="15" name="Picture 7" descr="Checklist">
            <a:extLst>
              <a:ext uri="{FF2B5EF4-FFF2-40B4-BE49-F238E27FC236}">
                <a16:creationId xmlns:a16="http://schemas.microsoft.com/office/drawing/2014/main" id="{AB87E4AB-DB65-55A8-09D1-25321C2AE35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676474" y="1759464"/>
            <a:ext cx="1033355" cy="1033355"/>
          </a:xfrm>
          <a:prstGeom prst="rect">
            <a:avLst/>
          </a:prstGeom>
        </p:spPr>
      </p:pic>
      <p:pic>
        <p:nvPicPr>
          <p:cNvPr id="16" name="Picture 8" descr="Colorful arrow">
            <a:extLst>
              <a:ext uri="{FF2B5EF4-FFF2-40B4-BE49-F238E27FC236}">
                <a16:creationId xmlns:a16="http://schemas.microsoft.com/office/drawing/2014/main" id="{443A157C-384A-53A4-8FE4-690D1A5DB38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183646" y="1800758"/>
            <a:ext cx="1033356" cy="1033356"/>
          </a:xfrm>
          <a:prstGeom prst="rect">
            <a:avLst/>
          </a:prstGeom>
        </p:spPr>
      </p:pic>
      <p:pic>
        <p:nvPicPr>
          <p:cNvPr id="17" name="Picture 9" descr="Forklift">
            <a:extLst>
              <a:ext uri="{FF2B5EF4-FFF2-40B4-BE49-F238E27FC236}">
                <a16:creationId xmlns:a16="http://schemas.microsoft.com/office/drawing/2014/main" id="{FE59DF38-5B53-A5D9-1D41-16D0DF5A2A6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154412" y="1759464"/>
            <a:ext cx="1164763" cy="1164763"/>
          </a:xfrm>
          <a:prstGeom prst="rect">
            <a:avLst/>
          </a:prstGeom>
        </p:spPr>
      </p:pic>
    </p:spTree>
    <p:extLst>
      <p:ext uri="{BB962C8B-B14F-4D97-AF65-F5344CB8AC3E}">
        <p14:creationId xmlns:p14="http://schemas.microsoft.com/office/powerpoint/2010/main" val="776120486"/>
      </p:ext>
    </p:extLst>
  </p:cSld>
  <p:clrMapOvr>
    <a:masterClrMapping/>
  </p:clrMapOvr>
  <p:transition spd="slow">
    <p:push/>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85811E-1165-9773-99D5-46762CC129F0}"/>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BEE8D6E2-E118-36EF-5980-0F94ECE0944C}"/>
              </a:ext>
            </a:extLst>
          </p:cNvPr>
          <p:cNvSpPr>
            <a:spLocks noGrp="1"/>
          </p:cNvSpPr>
          <p:nvPr>
            <p:ph type="title"/>
          </p:nvPr>
        </p:nvSpPr>
        <p:spPr/>
        <p:txBody>
          <a:bodyPr/>
          <a:lstStyle/>
          <a:p>
            <a:r>
              <a:rPr lang="de-AT" dirty="0" err="1"/>
              <a:t>Disposal</a:t>
            </a:r>
            <a:r>
              <a:rPr lang="de-AT" dirty="0"/>
              <a:t> </a:t>
            </a:r>
            <a:r>
              <a:rPr lang="de-AT" dirty="0" err="1"/>
              <a:t>logistics</a:t>
            </a:r>
            <a:endParaRPr lang="de-AT" dirty="0"/>
          </a:p>
        </p:txBody>
      </p:sp>
      <p:sp>
        <p:nvSpPr>
          <p:cNvPr id="3" name="Fußzeilenplatzhalter 2">
            <a:extLst>
              <a:ext uri="{FF2B5EF4-FFF2-40B4-BE49-F238E27FC236}">
                <a16:creationId xmlns:a16="http://schemas.microsoft.com/office/drawing/2014/main" id="{4FE665DD-F9C8-1D65-0E81-D9656C1694B1}"/>
              </a:ext>
            </a:extLst>
          </p:cNvPr>
          <p:cNvSpPr>
            <a:spLocks noGrp="1"/>
          </p:cNvSpPr>
          <p:nvPr>
            <p:ph type="ftr" sz="quarter" idx="11"/>
          </p:nvPr>
        </p:nvSpPr>
        <p:spPr>
          <a:xfrm>
            <a:off x="635070" y="272194"/>
            <a:ext cx="5957116" cy="367846"/>
          </a:xfrm>
        </p:spPr>
        <p:txBody>
          <a:bodyPr/>
          <a:lstStyle/>
          <a:p>
            <a:r>
              <a:rPr lang="en-US" dirty="0"/>
              <a:t>LOGISTICS UNDERSTANDING – BEHIND THE SCENES OF THE SUPPLY CHAIN</a:t>
            </a:r>
            <a:endParaRPr lang="de-AT" dirty="0"/>
          </a:p>
        </p:txBody>
      </p:sp>
      <p:sp>
        <p:nvSpPr>
          <p:cNvPr id="4" name="Foliennummernplatzhalter 3">
            <a:extLst>
              <a:ext uri="{FF2B5EF4-FFF2-40B4-BE49-F238E27FC236}">
                <a16:creationId xmlns:a16="http://schemas.microsoft.com/office/drawing/2014/main" id="{E6FFA73B-FFA2-45F6-E9A0-3E0750EE6C8E}"/>
              </a:ext>
            </a:extLst>
          </p:cNvPr>
          <p:cNvSpPr>
            <a:spLocks noGrp="1"/>
          </p:cNvSpPr>
          <p:nvPr>
            <p:ph type="sldNum" sz="quarter" idx="12"/>
          </p:nvPr>
        </p:nvSpPr>
        <p:spPr/>
        <p:txBody>
          <a:bodyPr/>
          <a:lstStyle/>
          <a:p>
            <a:r>
              <a:rPr lang="de-AT" dirty="0"/>
              <a:t>Slide </a:t>
            </a:r>
            <a:fld id="{0AF89F37-6AD9-4F74-BC17-19E39A25D257}" type="slidenum">
              <a:rPr lang="de-AT" smtClean="0"/>
              <a:pPr/>
              <a:t>17</a:t>
            </a:fld>
            <a:endParaRPr lang="de-AT" dirty="0"/>
          </a:p>
        </p:txBody>
      </p:sp>
      <p:sp>
        <p:nvSpPr>
          <p:cNvPr id="11" name="Datumsplatzhalter 22">
            <a:extLst>
              <a:ext uri="{FF2B5EF4-FFF2-40B4-BE49-F238E27FC236}">
                <a16:creationId xmlns:a16="http://schemas.microsoft.com/office/drawing/2014/main" id="{FC458E56-B90D-01B8-0041-82565D001C36}"/>
              </a:ext>
              <a:ext uri="{C183D7F6-B498-43B3-948B-1728B52AA6E4}">
                <adec:decorative xmlns:adec="http://schemas.microsoft.com/office/drawing/2017/decorative" val="1"/>
              </a:ext>
            </a:extLst>
          </p:cNvPr>
          <p:cNvSpPr txBox="1">
            <a:spLocks/>
          </p:cNvSpPr>
          <p:nvPr/>
        </p:nvSpPr>
        <p:spPr>
          <a:xfrm>
            <a:off x="10200640" y="6268894"/>
            <a:ext cx="1357079"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dirty="0"/>
              <a:t>Images: </a:t>
            </a:r>
            <a:r>
              <a:rPr lang="de-AT" dirty="0" err="1"/>
              <a:t>Flaticon</a:t>
            </a:r>
            <a:endParaRPr lang="de-AT" dirty="0"/>
          </a:p>
        </p:txBody>
      </p:sp>
      <p:sp>
        <p:nvSpPr>
          <p:cNvPr id="5" name="Content Placeholder 3">
            <a:extLst>
              <a:ext uri="{FF2B5EF4-FFF2-40B4-BE49-F238E27FC236}">
                <a16:creationId xmlns:a16="http://schemas.microsoft.com/office/drawing/2014/main" id="{548C648B-307A-BBEF-14CF-642E7F731898}"/>
              </a:ext>
            </a:extLst>
          </p:cNvPr>
          <p:cNvSpPr txBox="1">
            <a:spLocks/>
          </p:cNvSpPr>
          <p:nvPr/>
        </p:nvSpPr>
        <p:spPr>
          <a:xfrm>
            <a:off x="1209040" y="3140899"/>
            <a:ext cx="2859913" cy="1701807"/>
          </a:xfrm>
          <a:prstGeom prst="rect">
            <a:avLst/>
          </a:prstGeom>
        </p:spPr>
        <p:txBody>
          <a:bodyPr anchor="t" anchorCtr="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buNone/>
            </a:pPr>
            <a:r>
              <a:rPr lang="en-US" sz="2400" dirty="0">
                <a:latin typeface="+mj-lt"/>
                <a:cs typeface="Mangal Pro" panose="00000500000000000000" pitchFamily="2" charset="0"/>
              </a:rPr>
              <a:t>Transport of goods from the customer for </a:t>
            </a:r>
            <a:r>
              <a:rPr lang="en-US" sz="2400" b="1" dirty="0">
                <a:latin typeface="+mj-lt"/>
                <a:cs typeface="Mangal Pro" panose="00000500000000000000" pitchFamily="2" charset="0"/>
              </a:rPr>
              <a:t>disposal</a:t>
            </a:r>
            <a:r>
              <a:rPr lang="en-US" sz="2400" dirty="0">
                <a:latin typeface="+mj-lt"/>
                <a:cs typeface="Mangal Pro" panose="00000500000000000000" pitchFamily="2" charset="0"/>
              </a:rPr>
              <a:t> or </a:t>
            </a:r>
            <a:r>
              <a:rPr lang="en-US" sz="2400" b="1" dirty="0">
                <a:latin typeface="+mj-lt"/>
                <a:cs typeface="Mangal Pro" panose="00000500000000000000" pitchFamily="2" charset="0"/>
              </a:rPr>
              <a:t>reprocessing / reintegration</a:t>
            </a:r>
            <a:endParaRPr lang="de-AT" sz="2400" b="1" dirty="0">
              <a:latin typeface="+mj-lt"/>
              <a:cs typeface="Mangal Pro" panose="00000500000000000000" pitchFamily="2" charset="0"/>
            </a:endParaRPr>
          </a:p>
        </p:txBody>
      </p:sp>
      <p:sp>
        <p:nvSpPr>
          <p:cNvPr id="6" name="Content Placeholder 5">
            <a:extLst>
              <a:ext uri="{FF2B5EF4-FFF2-40B4-BE49-F238E27FC236}">
                <a16:creationId xmlns:a16="http://schemas.microsoft.com/office/drawing/2014/main" id="{AF550DA0-13D3-6270-BD6D-E9B8BC9162FD}"/>
              </a:ext>
            </a:extLst>
          </p:cNvPr>
          <p:cNvSpPr txBox="1">
            <a:spLocks/>
          </p:cNvSpPr>
          <p:nvPr/>
        </p:nvSpPr>
        <p:spPr>
          <a:xfrm>
            <a:off x="4722747" y="3138752"/>
            <a:ext cx="2746508" cy="2453794"/>
          </a:xfrm>
          <a:prstGeom prst="rect">
            <a:avLst/>
          </a:prstGeom>
        </p:spPr>
        <p:txBody>
          <a:bodyPr anchor="t" anchorCtr="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buNone/>
            </a:pPr>
            <a:r>
              <a:rPr lang="en-US" sz="2400" dirty="0">
                <a:latin typeface="+mj-lt"/>
                <a:cs typeface="Mangal Pro" panose="00000500000000000000" pitchFamily="2" charset="0"/>
              </a:rPr>
              <a:t>Transport of waste and recyclable materials for disposal or </a:t>
            </a:r>
            <a:r>
              <a:rPr lang="en-US" sz="2400" b="1" dirty="0">
                <a:latin typeface="+mj-lt"/>
                <a:cs typeface="Mangal Pro" panose="00000500000000000000" pitchFamily="2" charset="0"/>
              </a:rPr>
              <a:t>recycling</a:t>
            </a:r>
          </a:p>
          <a:p>
            <a:pPr marL="0" lvl="0" indent="0" algn="ctr">
              <a:buNone/>
            </a:pPr>
            <a:r>
              <a:rPr lang="en-US" sz="2400" b="1" dirty="0">
                <a:latin typeface="+mj-lt"/>
                <a:cs typeface="Mangal Pro" panose="00000500000000000000" pitchFamily="2" charset="0"/>
              </a:rPr>
              <a:t>Return </a:t>
            </a:r>
            <a:r>
              <a:rPr lang="en-US" sz="2400" dirty="0">
                <a:latin typeface="+mj-lt"/>
                <a:cs typeface="Mangal Pro" panose="00000500000000000000" pitchFamily="2" charset="0"/>
              </a:rPr>
              <a:t>of goods, empties, load carriers, and packaging</a:t>
            </a:r>
            <a:endParaRPr lang="de-AT" sz="2400" dirty="0">
              <a:latin typeface="+mj-lt"/>
              <a:cs typeface="Mangal Pro" panose="00000500000000000000" pitchFamily="2" charset="0"/>
            </a:endParaRPr>
          </a:p>
        </p:txBody>
      </p:sp>
      <p:sp>
        <p:nvSpPr>
          <p:cNvPr id="7" name="Content Placeholder 8">
            <a:extLst>
              <a:ext uri="{FF2B5EF4-FFF2-40B4-BE49-F238E27FC236}">
                <a16:creationId xmlns:a16="http://schemas.microsoft.com/office/drawing/2014/main" id="{12CDD79F-864D-9371-8FA5-83A735584C5C}"/>
              </a:ext>
            </a:extLst>
          </p:cNvPr>
          <p:cNvSpPr txBox="1">
            <a:spLocks/>
          </p:cNvSpPr>
          <p:nvPr/>
        </p:nvSpPr>
        <p:spPr>
          <a:xfrm>
            <a:off x="8123049" y="3138752"/>
            <a:ext cx="3154551" cy="2453795"/>
          </a:xfrm>
          <a:prstGeom prst="rect">
            <a:avLst/>
          </a:prstGeom>
        </p:spPr>
        <p:txBody>
          <a:bodyPr vert="horz" lIns="91440" tIns="45720" rIns="91440" bIns="45720" rtlCol="0" anchor="t" anchorCtr="0">
            <a:noAutofit/>
          </a:bodyPr>
          <a:lstStyle>
            <a:defPPr>
              <a:defRPr lang="de-DE"/>
            </a:defPPr>
            <a:lvl1pPr marL="0" algn="r" defTabSz="914400" rtl="0" eaLnBrk="1" latinLnBrk="0" hangingPunct="1">
              <a:defRPr sz="1200" kern="1200">
                <a:solidFill>
                  <a:schemeClr val="tx1">
                    <a:tint val="82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indent="0" algn="ctr">
              <a:buNone/>
            </a:pPr>
            <a:r>
              <a:rPr lang="en-US" sz="2400" dirty="0">
                <a:solidFill>
                  <a:schemeClr val="tx1"/>
                </a:solidFill>
                <a:latin typeface="+mj-lt"/>
                <a:cs typeface="Mangal Pro" panose="00000500000000000000" pitchFamily="2" charset="0"/>
              </a:rPr>
              <a:t>Responsibility from the sales market to the procurement and disposal market</a:t>
            </a:r>
            <a:endParaRPr lang="de-AT" sz="2400" dirty="0">
              <a:solidFill>
                <a:schemeClr val="tx1"/>
              </a:solidFill>
              <a:latin typeface="+mj-lt"/>
              <a:cs typeface="Mangal Pro" panose="00000500000000000000" pitchFamily="2" charset="0"/>
            </a:endParaRPr>
          </a:p>
        </p:txBody>
      </p:sp>
      <p:pic>
        <p:nvPicPr>
          <p:cNvPr id="12" name="Picture 6" descr="Checklist">
            <a:extLst>
              <a:ext uri="{FF2B5EF4-FFF2-40B4-BE49-F238E27FC236}">
                <a16:creationId xmlns:a16="http://schemas.microsoft.com/office/drawing/2014/main" id="{066B73D2-8380-66E1-ADCC-93619874223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676474" y="1768342"/>
            <a:ext cx="1033355" cy="1033355"/>
          </a:xfrm>
          <a:prstGeom prst="rect">
            <a:avLst/>
          </a:prstGeom>
        </p:spPr>
      </p:pic>
      <p:pic>
        <p:nvPicPr>
          <p:cNvPr id="13" name="Picture 7" descr="Colorful arrow">
            <a:extLst>
              <a:ext uri="{FF2B5EF4-FFF2-40B4-BE49-F238E27FC236}">
                <a16:creationId xmlns:a16="http://schemas.microsoft.com/office/drawing/2014/main" id="{882CC2DD-5965-AADC-2B8E-22F081C7CC9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183646" y="1809636"/>
            <a:ext cx="1033356" cy="1033356"/>
          </a:xfrm>
          <a:prstGeom prst="rect">
            <a:avLst/>
          </a:prstGeom>
        </p:spPr>
      </p:pic>
      <p:pic>
        <p:nvPicPr>
          <p:cNvPr id="14" name="Picture 8" descr="Colorful circle with arrows">
            <a:extLst>
              <a:ext uri="{FF2B5EF4-FFF2-40B4-BE49-F238E27FC236}">
                <a16:creationId xmlns:a16="http://schemas.microsoft.com/office/drawing/2014/main" id="{6F95BB81-4F3D-D5EA-1D0C-7B101257A90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320388" y="1768342"/>
            <a:ext cx="940590" cy="940590"/>
          </a:xfrm>
          <a:prstGeom prst="rect">
            <a:avLst/>
          </a:prstGeom>
        </p:spPr>
      </p:pic>
    </p:spTree>
    <p:extLst>
      <p:ext uri="{BB962C8B-B14F-4D97-AF65-F5344CB8AC3E}">
        <p14:creationId xmlns:p14="http://schemas.microsoft.com/office/powerpoint/2010/main" val="1786529663"/>
      </p:ext>
    </p:extLst>
  </p:cSld>
  <p:clrMapOvr>
    <a:masterClrMapping/>
  </p:clrMapOvr>
  <p:transition spd="slow">
    <p:push/>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371B68A-461B-69E0-FBB9-DA541B277608}"/>
              </a:ext>
            </a:extLst>
          </p:cNvPr>
          <p:cNvSpPr>
            <a:spLocks noGrp="1"/>
          </p:cNvSpPr>
          <p:nvPr>
            <p:ph type="title"/>
          </p:nvPr>
        </p:nvSpPr>
        <p:spPr/>
        <p:txBody>
          <a:bodyPr/>
          <a:lstStyle/>
          <a:p>
            <a:r>
              <a:rPr lang="de-AT" dirty="0"/>
              <a:t>Industry </a:t>
            </a:r>
            <a:r>
              <a:rPr lang="de-AT" dirty="0" err="1"/>
              <a:t>logistics</a:t>
            </a:r>
            <a:endParaRPr lang="de-AT" dirty="0"/>
          </a:p>
        </p:txBody>
      </p:sp>
      <p:sp>
        <p:nvSpPr>
          <p:cNvPr id="5" name="Inhaltsplatzhalter 4">
            <a:extLst>
              <a:ext uri="{FF2B5EF4-FFF2-40B4-BE49-F238E27FC236}">
                <a16:creationId xmlns:a16="http://schemas.microsoft.com/office/drawing/2014/main" id="{2A7584EE-19F9-00C7-AF6E-B7801FACF683}"/>
              </a:ext>
            </a:extLst>
          </p:cNvPr>
          <p:cNvSpPr>
            <a:spLocks noGrp="1"/>
          </p:cNvSpPr>
          <p:nvPr>
            <p:ph idx="1"/>
          </p:nvPr>
        </p:nvSpPr>
        <p:spPr/>
        <p:txBody>
          <a:bodyPr/>
          <a:lstStyle/>
          <a:p>
            <a:pPr marL="0" indent="0">
              <a:buNone/>
            </a:pPr>
            <a:r>
              <a:rPr lang="en-US" sz="2600" dirty="0"/>
              <a:t>Adaptation of logistics processes to the specific characteristics of individual industries</a:t>
            </a:r>
          </a:p>
          <a:p>
            <a:pPr marL="0" indent="0">
              <a:buNone/>
            </a:pPr>
            <a:endParaRPr lang="de-AT" sz="2600" dirty="0"/>
          </a:p>
          <a:p>
            <a:pPr marL="0" indent="0">
              <a:buNone/>
            </a:pPr>
            <a:r>
              <a:rPr lang="de-AT" sz="2600" dirty="0" err="1"/>
              <a:t>Examples</a:t>
            </a:r>
            <a:r>
              <a:rPr lang="de-AT" sz="2600" dirty="0"/>
              <a:t>:</a:t>
            </a:r>
          </a:p>
          <a:p>
            <a:r>
              <a:rPr lang="de-AT" sz="2600" dirty="0"/>
              <a:t>Construction: just-in-time </a:t>
            </a:r>
            <a:r>
              <a:rPr lang="de-AT" sz="2600" dirty="0" err="1"/>
              <a:t>delivery</a:t>
            </a:r>
            <a:r>
              <a:rPr lang="de-AT" sz="2600" dirty="0"/>
              <a:t> </a:t>
            </a:r>
            <a:r>
              <a:rPr lang="de-AT" sz="2600" dirty="0" err="1"/>
              <a:t>to</a:t>
            </a:r>
            <a:r>
              <a:rPr lang="de-AT" sz="2600" dirty="0"/>
              <a:t> </a:t>
            </a:r>
            <a:r>
              <a:rPr lang="de-AT" sz="2600" dirty="0" err="1"/>
              <a:t>construction</a:t>
            </a:r>
            <a:r>
              <a:rPr lang="de-AT" sz="2600" dirty="0"/>
              <a:t> </a:t>
            </a:r>
            <a:r>
              <a:rPr lang="de-AT" sz="2600" dirty="0" err="1"/>
              <a:t>sites</a:t>
            </a:r>
            <a:endParaRPr lang="de-AT" sz="2600" dirty="0"/>
          </a:p>
          <a:p>
            <a:r>
              <a:rPr lang="de-AT" sz="2600" dirty="0"/>
              <a:t>Retail: </a:t>
            </a:r>
            <a:r>
              <a:rPr lang="de-AT" sz="2600" dirty="0" err="1"/>
              <a:t>store</a:t>
            </a:r>
            <a:r>
              <a:rPr lang="de-AT" sz="2600" dirty="0"/>
              <a:t> </a:t>
            </a:r>
            <a:r>
              <a:rPr lang="de-AT" sz="2600" dirty="0" err="1"/>
              <a:t>delivery</a:t>
            </a:r>
            <a:r>
              <a:rPr lang="de-AT" sz="2600" dirty="0"/>
              <a:t>, </a:t>
            </a:r>
            <a:r>
              <a:rPr lang="de-AT" sz="2600" dirty="0" err="1"/>
              <a:t>returns</a:t>
            </a:r>
            <a:r>
              <a:rPr lang="de-AT" sz="2600" dirty="0"/>
              <a:t> </a:t>
            </a:r>
            <a:r>
              <a:rPr lang="de-AT" sz="2600" dirty="0" err="1"/>
              <a:t>management</a:t>
            </a:r>
            <a:endParaRPr lang="de-AT" sz="2600" dirty="0"/>
          </a:p>
          <a:p>
            <a:r>
              <a:rPr lang="de-AT" sz="2600" dirty="0" err="1"/>
              <a:t>Healthcare</a:t>
            </a:r>
            <a:r>
              <a:rPr lang="de-AT" sz="2600" dirty="0"/>
              <a:t>: </a:t>
            </a:r>
            <a:r>
              <a:rPr lang="de-AT" sz="2600" dirty="0" err="1"/>
              <a:t>cold</a:t>
            </a:r>
            <a:r>
              <a:rPr lang="de-AT" sz="2600" dirty="0"/>
              <a:t> </a:t>
            </a:r>
            <a:r>
              <a:rPr lang="de-AT" sz="2600" dirty="0" err="1"/>
              <a:t>chains</a:t>
            </a:r>
            <a:r>
              <a:rPr lang="de-AT" sz="2600" dirty="0"/>
              <a:t>, </a:t>
            </a:r>
            <a:r>
              <a:rPr lang="de-AT" sz="2600" dirty="0" err="1"/>
              <a:t>emergency</a:t>
            </a:r>
            <a:r>
              <a:rPr lang="de-AT" sz="2600" dirty="0"/>
              <a:t> </a:t>
            </a:r>
            <a:r>
              <a:rPr lang="de-AT" sz="2600" dirty="0" err="1"/>
              <a:t>supply</a:t>
            </a:r>
            <a:endParaRPr lang="de-AT" sz="2600" dirty="0"/>
          </a:p>
          <a:p>
            <a:r>
              <a:rPr lang="de-AT" sz="2600" dirty="0"/>
              <a:t>Event </a:t>
            </a:r>
            <a:r>
              <a:rPr lang="de-AT" sz="2600" dirty="0" err="1"/>
              <a:t>logistics</a:t>
            </a:r>
            <a:r>
              <a:rPr lang="de-AT" sz="2600" dirty="0"/>
              <a:t>: </a:t>
            </a:r>
            <a:r>
              <a:rPr lang="de-AT" sz="2600" dirty="0" err="1"/>
              <a:t>temporary</a:t>
            </a:r>
            <a:r>
              <a:rPr lang="de-AT" sz="2600" dirty="0"/>
              <a:t> </a:t>
            </a:r>
            <a:r>
              <a:rPr lang="de-AT" sz="2600" dirty="0" err="1"/>
              <a:t>infrastructure</a:t>
            </a:r>
            <a:r>
              <a:rPr lang="de-AT" sz="2600" dirty="0"/>
              <a:t>, </a:t>
            </a:r>
            <a:r>
              <a:rPr lang="de-AT" sz="2600" dirty="0" err="1"/>
              <a:t>tight</a:t>
            </a:r>
            <a:r>
              <a:rPr lang="de-AT" sz="2600" dirty="0"/>
              <a:t> time </a:t>
            </a:r>
            <a:r>
              <a:rPr lang="de-AT" sz="2600" dirty="0" err="1"/>
              <a:t>windows</a:t>
            </a:r>
            <a:endParaRPr lang="de-AT" sz="2600" dirty="0"/>
          </a:p>
          <a:p>
            <a:r>
              <a:rPr lang="de-AT" sz="2600" dirty="0" err="1"/>
              <a:t>Disaster</a:t>
            </a:r>
            <a:r>
              <a:rPr lang="de-AT" sz="2600" dirty="0"/>
              <a:t> </a:t>
            </a:r>
            <a:r>
              <a:rPr lang="de-AT" sz="2600" dirty="0" err="1"/>
              <a:t>logistics</a:t>
            </a:r>
            <a:r>
              <a:rPr lang="de-AT" sz="2600" dirty="0"/>
              <a:t>: rapid </a:t>
            </a:r>
            <a:r>
              <a:rPr lang="de-AT" sz="2600" dirty="0" err="1"/>
              <a:t>response</a:t>
            </a:r>
            <a:r>
              <a:rPr lang="de-AT" sz="2600" dirty="0"/>
              <a:t>, </a:t>
            </a:r>
            <a:r>
              <a:rPr lang="de-AT" sz="2600" dirty="0" err="1"/>
              <a:t>unpredictable</a:t>
            </a:r>
            <a:r>
              <a:rPr lang="de-AT" sz="2600" dirty="0"/>
              <a:t> </a:t>
            </a:r>
            <a:r>
              <a:rPr lang="de-AT" sz="2600" dirty="0" err="1"/>
              <a:t>conditions</a:t>
            </a:r>
            <a:endParaRPr lang="de-AT" sz="2600" dirty="0"/>
          </a:p>
        </p:txBody>
      </p:sp>
      <p:sp>
        <p:nvSpPr>
          <p:cNvPr id="3" name="Fußzeilenplatzhalter 2">
            <a:extLst>
              <a:ext uri="{FF2B5EF4-FFF2-40B4-BE49-F238E27FC236}">
                <a16:creationId xmlns:a16="http://schemas.microsoft.com/office/drawing/2014/main" id="{F70554F2-7941-98AA-38EE-2A699344E018}"/>
              </a:ext>
            </a:extLst>
          </p:cNvPr>
          <p:cNvSpPr>
            <a:spLocks noGrp="1"/>
          </p:cNvSpPr>
          <p:nvPr>
            <p:ph type="ftr" sz="quarter" idx="11"/>
          </p:nvPr>
        </p:nvSpPr>
        <p:spPr/>
        <p:txBody>
          <a:bodyPr/>
          <a:lstStyle/>
          <a:p>
            <a:r>
              <a:rPr lang="en-US" dirty="0"/>
              <a:t>LOGISTICS UNDERSTANDING – BEHIND THE SCENES OF THE SUPPLY CHAIN</a:t>
            </a:r>
            <a:endParaRPr lang="de-AT" dirty="0"/>
          </a:p>
        </p:txBody>
      </p:sp>
      <p:sp>
        <p:nvSpPr>
          <p:cNvPr id="4" name="Foliennummernplatzhalter 3">
            <a:extLst>
              <a:ext uri="{FF2B5EF4-FFF2-40B4-BE49-F238E27FC236}">
                <a16:creationId xmlns:a16="http://schemas.microsoft.com/office/drawing/2014/main" id="{E4A830B7-8E6B-A2DF-8B62-060B3ED7059E}"/>
              </a:ext>
            </a:extLst>
          </p:cNvPr>
          <p:cNvSpPr>
            <a:spLocks noGrp="1"/>
          </p:cNvSpPr>
          <p:nvPr>
            <p:ph type="sldNum" sz="quarter" idx="12"/>
          </p:nvPr>
        </p:nvSpPr>
        <p:spPr/>
        <p:txBody>
          <a:bodyPr/>
          <a:lstStyle/>
          <a:p>
            <a:r>
              <a:rPr lang="de-AT" dirty="0"/>
              <a:t>Slide </a:t>
            </a:r>
            <a:fld id="{0AF89F37-6AD9-4F74-BC17-19E39A25D257}" type="slidenum">
              <a:rPr lang="de-AT" smtClean="0"/>
              <a:pPr/>
              <a:t>18</a:t>
            </a:fld>
            <a:endParaRPr lang="de-AT" dirty="0"/>
          </a:p>
        </p:txBody>
      </p:sp>
    </p:spTree>
    <p:extLst>
      <p:ext uri="{BB962C8B-B14F-4D97-AF65-F5344CB8AC3E}">
        <p14:creationId xmlns:p14="http://schemas.microsoft.com/office/powerpoint/2010/main" val="3883328356"/>
      </p:ext>
    </p:extLst>
  </p:cSld>
  <p:clrMapOvr>
    <a:masterClrMapping/>
  </p:clrMapOvr>
  <p:transition spd="slow">
    <p:push/>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ußzeilenplatzhalter 1">
            <a:extLst>
              <a:ext uri="{FF2B5EF4-FFF2-40B4-BE49-F238E27FC236}">
                <a16:creationId xmlns:a16="http://schemas.microsoft.com/office/drawing/2014/main" id="{9938B79E-B690-1B46-85EB-145EB4F9D430}"/>
              </a:ext>
            </a:extLst>
          </p:cNvPr>
          <p:cNvSpPr>
            <a:spLocks noGrp="1"/>
          </p:cNvSpPr>
          <p:nvPr>
            <p:ph type="ftr" sz="quarter" idx="11"/>
          </p:nvPr>
        </p:nvSpPr>
        <p:spPr/>
        <p:txBody>
          <a:bodyPr/>
          <a:lstStyle/>
          <a:p>
            <a:r>
              <a:rPr lang="en-US" dirty="0"/>
              <a:t>LOGISTICS UNDERSTANDING – BEHIND THE SCENES OF THE SUPPLY CHAIN</a:t>
            </a:r>
            <a:endParaRPr lang="de-AT" dirty="0"/>
          </a:p>
        </p:txBody>
      </p:sp>
      <p:sp>
        <p:nvSpPr>
          <p:cNvPr id="3" name="Titel 2">
            <a:extLst>
              <a:ext uri="{FF2B5EF4-FFF2-40B4-BE49-F238E27FC236}">
                <a16:creationId xmlns:a16="http://schemas.microsoft.com/office/drawing/2014/main" id="{51768312-C9E4-72DB-E535-119016E99F5C}"/>
              </a:ext>
            </a:extLst>
          </p:cNvPr>
          <p:cNvSpPr>
            <a:spLocks noGrp="1"/>
          </p:cNvSpPr>
          <p:nvPr>
            <p:ph type="title"/>
          </p:nvPr>
        </p:nvSpPr>
        <p:spPr/>
        <p:txBody>
          <a:bodyPr/>
          <a:lstStyle/>
          <a:p>
            <a:r>
              <a:rPr lang="en-US" dirty="0"/>
              <a:t>From the stage to the emergency room – logistics in special application areas</a:t>
            </a:r>
            <a:endParaRPr lang="de-AT" dirty="0"/>
          </a:p>
        </p:txBody>
      </p:sp>
      <p:sp>
        <p:nvSpPr>
          <p:cNvPr id="4" name="Inhaltsplatzhalter 3">
            <a:extLst>
              <a:ext uri="{FF2B5EF4-FFF2-40B4-BE49-F238E27FC236}">
                <a16:creationId xmlns:a16="http://schemas.microsoft.com/office/drawing/2014/main" id="{EC9CE909-6107-5EF2-A28C-C5AE992A1F08}"/>
              </a:ext>
            </a:extLst>
          </p:cNvPr>
          <p:cNvSpPr>
            <a:spLocks noGrp="1"/>
          </p:cNvSpPr>
          <p:nvPr>
            <p:ph idx="1"/>
          </p:nvPr>
        </p:nvSpPr>
        <p:spPr>
          <a:xfrm>
            <a:off x="3606800" y="2194986"/>
            <a:ext cx="7940158" cy="2922395"/>
          </a:xfrm>
        </p:spPr>
        <p:txBody>
          <a:bodyPr/>
          <a:lstStyle/>
          <a:p>
            <a:pPr marL="0" indent="0">
              <a:buNone/>
            </a:pPr>
            <a:r>
              <a:rPr lang="en-US" sz="2600" dirty="0"/>
              <a:t>Work in groups to develop logistics concepts for the following sectors</a:t>
            </a:r>
            <a:r>
              <a:rPr lang="de-AT" sz="2600" dirty="0"/>
              <a:t>:</a:t>
            </a:r>
          </a:p>
          <a:p>
            <a:pPr marL="0" indent="0">
              <a:buNone/>
            </a:pPr>
            <a:endParaRPr lang="de-AT" sz="2600" dirty="0"/>
          </a:p>
          <a:p>
            <a:r>
              <a:rPr lang="en-US" sz="2600" dirty="0"/>
              <a:t>Group 1: Festival logistics – planning a music festival</a:t>
            </a:r>
          </a:p>
          <a:p>
            <a:r>
              <a:rPr lang="en-US" sz="2600" dirty="0"/>
              <a:t>Group 2: Disaster logistics – flooding in Austria</a:t>
            </a:r>
          </a:p>
          <a:p>
            <a:r>
              <a:rPr lang="en-US" sz="2600" dirty="0"/>
              <a:t>Group 3: Healthcare logistics – supply in a hospital</a:t>
            </a:r>
            <a:endParaRPr lang="de-AT" dirty="0"/>
          </a:p>
        </p:txBody>
      </p:sp>
      <p:sp>
        <p:nvSpPr>
          <p:cNvPr id="5" name="Foliennummernplatzhalter 4">
            <a:extLst>
              <a:ext uri="{FF2B5EF4-FFF2-40B4-BE49-F238E27FC236}">
                <a16:creationId xmlns:a16="http://schemas.microsoft.com/office/drawing/2014/main" id="{BF8B5F34-AAF1-1BE1-26BC-3A96C3BCD41E}"/>
              </a:ext>
            </a:extLst>
          </p:cNvPr>
          <p:cNvSpPr>
            <a:spLocks noGrp="1"/>
          </p:cNvSpPr>
          <p:nvPr>
            <p:ph type="sldNum" sz="quarter" idx="12"/>
          </p:nvPr>
        </p:nvSpPr>
        <p:spPr/>
        <p:txBody>
          <a:bodyPr/>
          <a:lstStyle/>
          <a:p>
            <a:r>
              <a:rPr lang="de-AT" dirty="0"/>
              <a:t>Slide </a:t>
            </a:r>
            <a:fld id="{0AF89F37-6AD9-4F74-BC17-19E39A25D257}" type="slidenum">
              <a:rPr lang="de-AT" smtClean="0"/>
              <a:pPr/>
              <a:t>19</a:t>
            </a:fld>
            <a:endParaRPr lang="de-AT" dirty="0"/>
          </a:p>
        </p:txBody>
      </p:sp>
      <p:pic>
        <p:nvPicPr>
          <p:cNvPr id="6" name="Grafik 5" descr="Group brainstorming silhouette">
            <a:extLst>
              <a:ext uri="{FF2B5EF4-FFF2-40B4-BE49-F238E27FC236}">
                <a16:creationId xmlns:a16="http://schemas.microsoft.com/office/drawing/2014/main" id="{C51C8154-12DD-A61B-FC5E-04E7A3741756}"/>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645042" y="2368135"/>
            <a:ext cx="2576099" cy="2576099"/>
          </a:xfrm>
          <a:prstGeom prst="rect">
            <a:avLst/>
          </a:prstGeom>
        </p:spPr>
      </p:pic>
    </p:spTree>
    <p:extLst>
      <p:ext uri="{BB962C8B-B14F-4D97-AF65-F5344CB8AC3E}">
        <p14:creationId xmlns:p14="http://schemas.microsoft.com/office/powerpoint/2010/main" val="1236644645"/>
      </p:ext>
    </p:extLst>
  </p:cSld>
  <p:clrMapOvr>
    <a:masterClrMapping/>
  </p:clrMapOvr>
  <p:transition spd="slow">
    <p:push/>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D58C319-9E52-4568-B4DF-619A3B5FF97A}"/>
              </a:ext>
            </a:extLst>
          </p:cNvPr>
          <p:cNvSpPr>
            <a:spLocks noGrp="1"/>
          </p:cNvSpPr>
          <p:nvPr>
            <p:ph type="title"/>
          </p:nvPr>
        </p:nvSpPr>
        <p:spPr/>
        <p:txBody>
          <a:bodyPr/>
          <a:lstStyle/>
          <a:p>
            <a:r>
              <a:rPr lang="de-AT" dirty="0"/>
              <a:t>TUL </a:t>
            </a:r>
            <a:r>
              <a:rPr lang="de-AT" dirty="0" err="1"/>
              <a:t>processes</a:t>
            </a:r>
            <a:endParaRPr lang="de-AT" dirty="0"/>
          </a:p>
        </p:txBody>
      </p:sp>
      <p:sp>
        <p:nvSpPr>
          <p:cNvPr id="3" name="Inhaltsplatzhalter 2">
            <a:extLst>
              <a:ext uri="{FF2B5EF4-FFF2-40B4-BE49-F238E27FC236}">
                <a16:creationId xmlns:a16="http://schemas.microsoft.com/office/drawing/2014/main" id="{D06B32AC-F46D-FA85-044C-C6177893B6F6}"/>
              </a:ext>
            </a:extLst>
          </p:cNvPr>
          <p:cNvSpPr>
            <a:spLocks noGrp="1"/>
          </p:cNvSpPr>
          <p:nvPr>
            <p:ph idx="1"/>
          </p:nvPr>
        </p:nvSpPr>
        <p:spPr/>
        <p:txBody>
          <a:bodyPr/>
          <a:lstStyle/>
          <a:p>
            <a:r>
              <a:rPr lang="de-AT" sz="2400" b="1" dirty="0"/>
              <a:t>Transport: </a:t>
            </a:r>
            <a:r>
              <a:rPr lang="de-AT" sz="2400" dirty="0" err="1"/>
              <a:t>change</a:t>
            </a:r>
            <a:r>
              <a:rPr lang="de-AT" sz="2400" dirty="0"/>
              <a:t> </a:t>
            </a:r>
            <a:r>
              <a:rPr lang="de-AT" sz="2400" dirty="0" err="1"/>
              <a:t>of</a:t>
            </a:r>
            <a:r>
              <a:rPr lang="de-AT" sz="2400" dirty="0"/>
              <a:t> </a:t>
            </a:r>
            <a:r>
              <a:rPr lang="de-AT" sz="2400" dirty="0" err="1"/>
              <a:t>location</a:t>
            </a:r>
            <a:endParaRPr lang="de-AT" sz="2400" dirty="0"/>
          </a:p>
          <a:p>
            <a:endParaRPr lang="de-AT" sz="2400" dirty="0"/>
          </a:p>
          <a:p>
            <a:r>
              <a:rPr lang="en-US" sz="2400" b="1" dirty="0"/>
              <a:t>Transshipment: </a:t>
            </a:r>
            <a:r>
              <a:rPr lang="en-US" sz="2400" dirty="0"/>
              <a:t>loading and unloading of goods or change of means of transport</a:t>
            </a:r>
          </a:p>
          <a:p>
            <a:endParaRPr lang="de-AT" sz="2400" dirty="0"/>
          </a:p>
          <a:p>
            <a:r>
              <a:rPr lang="de-AT" sz="2400" b="1" dirty="0"/>
              <a:t>Storage: </a:t>
            </a:r>
            <a:r>
              <a:rPr lang="de-AT" sz="2400" dirty="0" err="1"/>
              <a:t>bridging</a:t>
            </a:r>
            <a:r>
              <a:rPr lang="de-AT" sz="2400" dirty="0"/>
              <a:t> time</a:t>
            </a:r>
          </a:p>
          <a:p>
            <a:endParaRPr lang="de-AT" sz="2400" dirty="0"/>
          </a:p>
          <a:p>
            <a:r>
              <a:rPr lang="en-US" sz="2400" b="1" dirty="0"/>
              <a:t>Order picking: </a:t>
            </a:r>
            <a:r>
              <a:rPr lang="en-US" sz="2400" dirty="0"/>
              <a:t>assembling goods according to customer requirements</a:t>
            </a:r>
          </a:p>
          <a:p>
            <a:endParaRPr lang="de-AT" sz="2400" dirty="0"/>
          </a:p>
          <a:p>
            <a:r>
              <a:rPr lang="de-AT" sz="2400" b="1" dirty="0" err="1"/>
              <a:t>Packaging</a:t>
            </a:r>
            <a:endParaRPr lang="de-AT" sz="2400" b="1" dirty="0"/>
          </a:p>
          <a:p>
            <a:endParaRPr lang="de-AT" dirty="0"/>
          </a:p>
        </p:txBody>
      </p:sp>
      <p:sp>
        <p:nvSpPr>
          <p:cNvPr id="4" name="Fußzeilenplatzhalter 3">
            <a:extLst>
              <a:ext uri="{FF2B5EF4-FFF2-40B4-BE49-F238E27FC236}">
                <a16:creationId xmlns:a16="http://schemas.microsoft.com/office/drawing/2014/main" id="{5292446C-9FC0-B8F7-E068-D08029D3EECB}"/>
              </a:ext>
            </a:extLst>
          </p:cNvPr>
          <p:cNvSpPr>
            <a:spLocks noGrp="1"/>
          </p:cNvSpPr>
          <p:nvPr>
            <p:ph type="ftr" sz="quarter" idx="11"/>
          </p:nvPr>
        </p:nvSpPr>
        <p:spPr/>
        <p:txBody>
          <a:bodyPr/>
          <a:lstStyle/>
          <a:p>
            <a:r>
              <a:rPr lang="en-US" dirty="0"/>
              <a:t>LOGISTICS UNDERSTANDING – BEHIND THE SCENES OF THE SUPPLY CHAIN</a:t>
            </a:r>
            <a:endParaRPr lang="de-AT" dirty="0"/>
          </a:p>
        </p:txBody>
      </p:sp>
      <p:sp>
        <p:nvSpPr>
          <p:cNvPr id="5" name="Foliennummernplatzhalter 4">
            <a:extLst>
              <a:ext uri="{FF2B5EF4-FFF2-40B4-BE49-F238E27FC236}">
                <a16:creationId xmlns:a16="http://schemas.microsoft.com/office/drawing/2014/main" id="{49E7A71D-B6B1-7DB5-BED8-DC40D32D4C60}"/>
              </a:ext>
            </a:extLst>
          </p:cNvPr>
          <p:cNvSpPr>
            <a:spLocks noGrp="1"/>
          </p:cNvSpPr>
          <p:nvPr>
            <p:ph type="sldNum" sz="quarter" idx="12"/>
          </p:nvPr>
        </p:nvSpPr>
        <p:spPr/>
        <p:txBody>
          <a:bodyPr/>
          <a:lstStyle/>
          <a:p>
            <a:r>
              <a:rPr lang="de-AT" dirty="0"/>
              <a:t>Slide </a:t>
            </a:r>
            <a:fld id="{0AF89F37-6AD9-4F74-BC17-19E39A25D257}" type="slidenum">
              <a:rPr lang="de-AT" smtClean="0"/>
              <a:pPr/>
              <a:t>20</a:t>
            </a:fld>
            <a:endParaRPr lang="de-AT" dirty="0"/>
          </a:p>
        </p:txBody>
      </p:sp>
    </p:spTree>
    <p:extLst>
      <p:ext uri="{BB962C8B-B14F-4D97-AF65-F5344CB8AC3E}">
        <p14:creationId xmlns:p14="http://schemas.microsoft.com/office/powerpoint/2010/main" val="1695672817"/>
      </p:ext>
    </p:extLst>
  </p:cSld>
  <p:clrMapOvr>
    <a:masterClrMapping/>
  </p:clrMapOvr>
  <p:transition spd="slow">
    <p:push/>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4D73FAA-E913-D75C-05AD-092F1B503A48}"/>
              </a:ext>
            </a:extLst>
          </p:cNvPr>
          <p:cNvSpPr>
            <a:spLocks noGrp="1"/>
          </p:cNvSpPr>
          <p:nvPr>
            <p:ph type="title"/>
          </p:nvPr>
        </p:nvSpPr>
        <p:spPr/>
        <p:txBody>
          <a:bodyPr/>
          <a:lstStyle/>
          <a:p>
            <a:r>
              <a:rPr lang="de-AT" dirty="0"/>
              <a:t>Logistics </a:t>
            </a:r>
            <a:r>
              <a:rPr lang="de-AT" dirty="0" err="1"/>
              <a:t>controlling</a:t>
            </a:r>
            <a:endParaRPr lang="de-AT" dirty="0"/>
          </a:p>
        </p:txBody>
      </p:sp>
      <p:sp>
        <p:nvSpPr>
          <p:cNvPr id="3" name="Inhaltsplatzhalter 2">
            <a:extLst>
              <a:ext uri="{FF2B5EF4-FFF2-40B4-BE49-F238E27FC236}">
                <a16:creationId xmlns:a16="http://schemas.microsoft.com/office/drawing/2014/main" id="{40A634B4-2A5A-9DDD-4600-E1D8C26772A3}"/>
              </a:ext>
            </a:extLst>
          </p:cNvPr>
          <p:cNvSpPr>
            <a:spLocks noGrp="1"/>
          </p:cNvSpPr>
          <p:nvPr>
            <p:ph idx="1"/>
          </p:nvPr>
        </p:nvSpPr>
        <p:spPr/>
        <p:txBody>
          <a:bodyPr/>
          <a:lstStyle/>
          <a:p>
            <a:r>
              <a:rPr lang="en-US" sz="2600" dirty="0"/>
              <a:t>Information function as a core task</a:t>
            </a:r>
          </a:p>
          <a:p>
            <a:pPr marL="0" indent="0">
              <a:buNone/>
            </a:pPr>
            <a:endParaRPr lang="en-US" sz="2600" dirty="0"/>
          </a:p>
          <a:p>
            <a:r>
              <a:rPr lang="en-US" sz="2600" dirty="0"/>
              <a:t>Enables planning, management, and control</a:t>
            </a:r>
          </a:p>
          <a:p>
            <a:pPr marL="0" indent="0">
              <a:buNone/>
            </a:pPr>
            <a:endParaRPr lang="en-US" sz="2600" dirty="0"/>
          </a:p>
          <a:p>
            <a:r>
              <a:rPr lang="en-US" sz="2600" dirty="0"/>
              <a:t>Operational task: specify goals and make them measurable</a:t>
            </a:r>
          </a:p>
          <a:p>
            <a:pPr marL="0" indent="0">
              <a:buNone/>
            </a:pPr>
            <a:endParaRPr lang="en-US" sz="2600" dirty="0"/>
          </a:p>
          <a:p>
            <a:r>
              <a:rPr lang="en-US" sz="2600" dirty="0"/>
              <a:t>Strategic task: logistics strategies</a:t>
            </a:r>
          </a:p>
          <a:p>
            <a:pPr marL="0" indent="0">
              <a:buNone/>
            </a:pPr>
            <a:endParaRPr lang="en-US" sz="2600" dirty="0"/>
          </a:p>
          <a:p>
            <a:r>
              <a:rPr lang="en-US" sz="2600" dirty="0"/>
              <a:t>Logistics cost accounting, logistics budget, key performance indicators</a:t>
            </a:r>
            <a:endParaRPr lang="de-AT" dirty="0"/>
          </a:p>
        </p:txBody>
      </p:sp>
      <p:sp>
        <p:nvSpPr>
          <p:cNvPr id="4" name="Fußzeilenplatzhalter 3">
            <a:extLst>
              <a:ext uri="{FF2B5EF4-FFF2-40B4-BE49-F238E27FC236}">
                <a16:creationId xmlns:a16="http://schemas.microsoft.com/office/drawing/2014/main" id="{8D97D081-E3D4-EAE5-648F-E1477A92A8D2}"/>
              </a:ext>
            </a:extLst>
          </p:cNvPr>
          <p:cNvSpPr>
            <a:spLocks noGrp="1"/>
          </p:cNvSpPr>
          <p:nvPr>
            <p:ph type="ftr" sz="quarter" idx="11"/>
          </p:nvPr>
        </p:nvSpPr>
        <p:spPr/>
        <p:txBody>
          <a:bodyPr/>
          <a:lstStyle/>
          <a:p>
            <a:r>
              <a:rPr lang="en-US" dirty="0"/>
              <a:t>LOGISTICS UNDERSTANDING – BEHIND THE SCENES OF THE SUPPLY CHAIN</a:t>
            </a:r>
            <a:endParaRPr lang="de-AT" dirty="0"/>
          </a:p>
        </p:txBody>
      </p:sp>
      <p:sp>
        <p:nvSpPr>
          <p:cNvPr id="5" name="Foliennummernplatzhalter 4">
            <a:extLst>
              <a:ext uri="{FF2B5EF4-FFF2-40B4-BE49-F238E27FC236}">
                <a16:creationId xmlns:a16="http://schemas.microsoft.com/office/drawing/2014/main" id="{469DC981-1A71-B57C-1BE4-2C2A1DDB8799}"/>
              </a:ext>
            </a:extLst>
          </p:cNvPr>
          <p:cNvSpPr>
            <a:spLocks noGrp="1"/>
          </p:cNvSpPr>
          <p:nvPr>
            <p:ph type="sldNum" sz="quarter" idx="12"/>
          </p:nvPr>
        </p:nvSpPr>
        <p:spPr/>
        <p:txBody>
          <a:bodyPr/>
          <a:lstStyle/>
          <a:p>
            <a:r>
              <a:rPr lang="de-AT" dirty="0"/>
              <a:t>Slide </a:t>
            </a:r>
            <a:fld id="{0AF89F37-6AD9-4F74-BC17-19E39A25D257}" type="slidenum">
              <a:rPr lang="de-AT" smtClean="0"/>
              <a:pPr/>
              <a:t>21</a:t>
            </a:fld>
            <a:endParaRPr lang="de-AT" dirty="0"/>
          </a:p>
        </p:txBody>
      </p:sp>
    </p:spTree>
    <p:extLst>
      <p:ext uri="{BB962C8B-B14F-4D97-AF65-F5344CB8AC3E}">
        <p14:creationId xmlns:p14="http://schemas.microsoft.com/office/powerpoint/2010/main" val="3816675022"/>
      </p:ext>
    </p:extLst>
  </p:cSld>
  <p:clrMapOvr>
    <a:masterClrMapping/>
  </p:clrMapOvr>
  <p:transition spd="slow">
    <p:push/>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A888393-3B77-4396-0FC4-6B1681E29275}"/>
              </a:ext>
            </a:extLst>
          </p:cNvPr>
          <p:cNvSpPr>
            <a:spLocks noGrp="1"/>
          </p:cNvSpPr>
          <p:nvPr>
            <p:ph type="title"/>
          </p:nvPr>
        </p:nvSpPr>
        <p:spPr/>
        <p:txBody>
          <a:bodyPr/>
          <a:lstStyle/>
          <a:p>
            <a:r>
              <a:rPr lang="de-AT" dirty="0"/>
              <a:t>Transport </a:t>
            </a:r>
            <a:r>
              <a:rPr lang="de-AT" dirty="0" err="1"/>
              <a:t>law</a:t>
            </a:r>
            <a:endParaRPr lang="de-AT" dirty="0"/>
          </a:p>
        </p:txBody>
      </p:sp>
      <p:sp>
        <p:nvSpPr>
          <p:cNvPr id="3" name="Inhaltsplatzhalter 2">
            <a:extLst>
              <a:ext uri="{FF2B5EF4-FFF2-40B4-BE49-F238E27FC236}">
                <a16:creationId xmlns:a16="http://schemas.microsoft.com/office/drawing/2014/main" id="{B951F9D5-6ECA-5AFD-1103-5CE82A4D780B}"/>
              </a:ext>
            </a:extLst>
          </p:cNvPr>
          <p:cNvSpPr>
            <a:spLocks noGrp="1"/>
          </p:cNvSpPr>
          <p:nvPr>
            <p:ph idx="1"/>
          </p:nvPr>
        </p:nvSpPr>
        <p:spPr/>
        <p:txBody>
          <a:bodyPr/>
          <a:lstStyle/>
          <a:p>
            <a:pPr marL="0" indent="0">
              <a:buNone/>
            </a:pPr>
            <a:r>
              <a:rPr lang="en-US" sz="2400" dirty="0"/>
              <a:t>Legal regulations governing the transport of goods/persons</a:t>
            </a:r>
            <a:r>
              <a:rPr lang="de-AT" sz="2400" dirty="0"/>
              <a:t>:</a:t>
            </a:r>
            <a:br>
              <a:rPr lang="de-AT" sz="2400" dirty="0"/>
            </a:br>
            <a:endParaRPr lang="de-AT" sz="2400" dirty="0"/>
          </a:p>
          <a:p>
            <a:r>
              <a:rPr lang="en-US" sz="2400" dirty="0"/>
              <a:t>Private law regulations: forwarding law, freight law, insurance law, …</a:t>
            </a:r>
          </a:p>
          <a:p>
            <a:r>
              <a:rPr lang="en-US" sz="2400" dirty="0"/>
              <a:t>Public law regulations: trade law, GGBG, </a:t>
            </a:r>
            <a:r>
              <a:rPr lang="en-US" sz="2400" dirty="0" err="1"/>
              <a:t>StVO</a:t>
            </a:r>
            <a:r>
              <a:rPr lang="en-US" sz="2400" dirty="0"/>
              <a:t>, KFG, …</a:t>
            </a:r>
          </a:p>
          <a:p>
            <a:r>
              <a:rPr lang="en-US" sz="2400" dirty="0"/>
              <a:t>National &amp; international regulations</a:t>
            </a:r>
          </a:p>
          <a:p>
            <a:r>
              <a:rPr lang="en-US" sz="2400" dirty="0"/>
              <a:t>Mode-specific regulations</a:t>
            </a:r>
            <a:endParaRPr lang="de-AT" dirty="0"/>
          </a:p>
        </p:txBody>
      </p:sp>
      <p:sp>
        <p:nvSpPr>
          <p:cNvPr id="4" name="Fußzeilenplatzhalter 3">
            <a:extLst>
              <a:ext uri="{FF2B5EF4-FFF2-40B4-BE49-F238E27FC236}">
                <a16:creationId xmlns:a16="http://schemas.microsoft.com/office/drawing/2014/main" id="{AD992891-4B9E-3F19-F60F-89CE8666A839}"/>
              </a:ext>
            </a:extLst>
          </p:cNvPr>
          <p:cNvSpPr>
            <a:spLocks noGrp="1"/>
          </p:cNvSpPr>
          <p:nvPr>
            <p:ph type="ftr" sz="quarter" idx="11"/>
          </p:nvPr>
        </p:nvSpPr>
        <p:spPr/>
        <p:txBody>
          <a:bodyPr/>
          <a:lstStyle/>
          <a:p>
            <a:r>
              <a:rPr lang="en-US" dirty="0"/>
              <a:t>LOGISTICS UNDERSTANDING – BEHIND THE SCENES OF THE SUPPLY CHAIN</a:t>
            </a:r>
            <a:endParaRPr lang="de-AT" dirty="0"/>
          </a:p>
        </p:txBody>
      </p:sp>
      <p:sp>
        <p:nvSpPr>
          <p:cNvPr id="5" name="Foliennummernplatzhalter 4">
            <a:extLst>
              <a:ext uri="{FF2B5EF4-FFF2-40B4-BE49-F238E27FC236}">
                <a16:creationId xmlns:a16="http://schemas.microsoft.com/office/drawing/2014/main" id="{C718875C-60DA-B4BB-166C-47904CA9055D}"/>
              </a:ext>
            </a:extLst>
          </p:cNvPr>
          <p:cNvSpPr>
            <a:spLocks noGrp="1"/>
          </p:cNvSpPr>
          <p:nvPr>
            <p:ph type="sldNum" sz="quarter" idx="12"/>
          </p:nvPr>
        </p:nvSpPr>
        <p:spPr/>
        <p:txBody>
          <a:bodyPr/>
          <a:lstStyle/>
          <a:p>
            <a:r>
              <a:rPr lang="de-AT" dirty="0"/>
              <a:t>Slide </a:t>
            </a:r>
            <a:fld id="{0AF89F37-6AD9-4F74-BC17-19E39A25D257}" type="slidenum">
              <a:rPr lang="de-AT" smtClean="0"/>
              <a:pPr/>
              <a:t>22</a:t>
            </a:fld>
            <a:endParaRPr lang="de-AT" dirty="0"/>
          </a:p>
        </p:txBody>
      </p:sp>
    </p:spTree>
    <p:extLst>
      <p:ext uri="{BB962C8B-B14F-4D97-AF65-F5344CB8AC3E}">
        <p14:creationId xmlns:p14="http://schemas.microsoft.com/office/powerpoint/2010/main" val="1792705420"/>
      </p:ext>
    </p:extLst>
  </p:cSld>
  <p:clrMapOvr>
    <a:masterClrMapping/>
  </p:clrMapOvr>
  <p:transition spd="slow">
    <p:push/>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4417931-9B2D-66A7-C014-9E98BD3F8D0D}"/>
              </a:ext>
            </a:extLst>
          </p:cNvPr>
          <p:cNvSpPr>
            <a:spLocks noGrp="1"/>
          </p:cNvSpPr>
          <p:nvPr>
            <p:ph type="title"/>
          </p:nvPr>
        </p:nvSpPr>
        <p:spPr/>
        <p:txBody>
          <a:bodyPr/>
          <a:lstStyle/>
          <a:p>
            <a:r>
              <a:rPr lang="de-AT" dirty="0"/>
              <a:t>Transport </a:t>
            </a:r>
            <a:r>
              <a:rPr lang="de-AT" dirty="0" err="1"/>
              <a:t>law</a:t>
            </a:r>
            <a:r>
              <a:rPr lang="de-AT" dirty="0"/>
              <a:t>: Incoterms</a:t>
            </a:r>
          </a:p>
        </p:txBody>
      </p:sp>
      <p:sp>
        <p:nvSpPr>
          <p:cNvPr id="3" name="Inhaltsplatzhalter 2">
            <a:extLst>
              <a:ext uri="{FF2B5EF4-FFF2-40B4-BE49-F238E27FC236}">
                <a16:creationId xmlns:a16="http://schemas.microsoft.com/office/drawing/2014/main" id="{3EC165EB-E734-268B-244B-7EC9DBB0D409}"/>
              </a:ext>
            </a:extLst>
          </p:cNvPr>
          <p:cNvSpPr>
            <a:spLocks noGrp="1"/>
          </p:cNvSpPr>
          <p:nvPr>
            <p:ph idx="1"/>
          </p:nvPr>
        </p:nvSpPr>
        <p:spPr>
          <a:xfrm>
            <a:off x="592538" y="1656080"/>
            <a:ext cx="10954420" cy="4520883"/>
          </a:xfrm>
        </p:spPr>
        <p:txBody>
          <a:bodyPr/>
          <a:lstStyle/>
          <a:p>
            <a:r>
              <a:rPr lang="en-US" sz="2200" dirty="0"/>
              <a:t>Incoterms since 1936: “International rules for the interpretation of commonly used trade terms” (International Commercial Terms)</a:t>
            </a:r>
          </a:p>
          <a:p>
            <a:pPr marL="0" indent="0">
              <a:buNone/>
            </a:pPr>
            <a:endParaRPr lang="en-US" sz="2200" dirty="0"/>
          </a:p>
          <a:p>
            <a:r>
              <a:rPr lang="en-US" sz="2200" dirty="0"/>
              <a:t>Publisher: International Chamber of Commerce (ICC), Paris</a:t>
            </a:r>
          </a:p>
          <a:p>
            <a:pPr marL="0" indent="0">
              <a:buNone/>
            </a:pPr>
            <a:endParaRPr lang="en-US" sz="2200" dirty="0"/>
          </a:p>
          <a:p>
            <a:r>
              <a:rPr lang="en-US" sz="2200" dirty="0"/>
              <a:t>Current version: Incoterms® 2020</a:t>
            </a:r>
          </a:p>
          <a:p>
            <a:pPr marL="0" indent="0">
              <a:buNone/>
            </a:pPr>
            <a:endParaRPr lang="en-US" sz="2200" dirty="0"/>
          </a:p>
          <a:p>
            <a:r>
              <a:rPr lang="en-US" sz="2200" dirty="0"/>
              <a:t>Globally recognized, standardized contract and delivery terms</a:t>
            </a:r>
          </a:p>
          <a:p>
            <a:pPr marL="0" indent="0">
              <a:buNone/>
            </a:pPr>
            <a:endParaRPr lang="en-US" sz="2200" dirty="0"/>
          </a:p>
          <a:p>
            <a:r>
              <a:rPr lang="en-US" sz="2200" dirty="0"/>
              <a:t>Goal: standardized, simplified handling of a commercial transaction between contracting parties</a:t>
            </a:r>
            <a:endParaRPr lang="de-AT" dirty="0"/>
          </a:p>
        </p:txBody>
      </p:sp>
      <p:sp>
        <p:nvSpPr>
          <p:cNvPr id="4" name="Fußzeilenplatzhalter 3">
            <a:extLst>
              <a:ext uri="{FF2B5EF4-FFF2-40B4-BE49-F238E27FC236}">
                <a16:creationId xmlns:a16="http://schemas.microsoft.com/office/drawing/2014/main" id="{AC36E02E-DF7F-2B1F-C726-DED25E4C560C}"/>
              </a:ext>
            </a:extLst>
          </p:cNvPr>
          <p:cNvSpPr>
            <a:spLocks noGrp="1"/>
          </p:cNvSpPr>
          <p:nvPr>
            <p:ph type="ftr" sz="quarter" idx="11"/>
          </p:nvPr>
        </p:nvSpPr>
        <p:spPr/>
        <p:txBody>
          <a:bodyPr/>
          <a:lstStyle/>
          <a:p>
            <a:r>
              <a:rPr lang="en-US" dirty="0"/>
              <a:t>LOGISTICS UNDERSTANDING – BEHIND THE SCENES OF THE SUPPLY CHAIN</a:t>
            </a:r>
            <a:endParaRPr lang="de-AT" dirty="0"/>
          </a:p>
        </p:txBody>
      </p:sp>
      <p:sp>
        <p:nvSpPr>
          <p:cNvPr id="5" name="Foliennummernplatzhalter 4">
            <a:extLst>
              <a:ext uri="{FF2B5EF4-FFF2-40B4-BE49-F238E27FC236}">
                <a16:creationId xmlns:a16="http://schemas.microsoft.com/office/drawing/2014/main" id="{18E8229F-B5E9-053D-ED59-61CD31969589}"/>
              </a:ext>
            </a:extLst>
          </p:cNvPr>
          <p:cNvSpPr>
            <a:spLocks noGrp="1"/>
          </p:cNvSpPr>
          <p:nvPr>
            <p:ph type="sldNum" sz="quarter" idx="12"/>
          </p:nvPr>
        </p:nvSpPr>
        <p:spPr/>
        <p:txBody>
          <a:bodyPr/>
          <a:lstStyle/>
          <a:p>
            <a:r>
              <a:rPr lang="de-AT" dirty="0"/>
              <a:t>Slide </a:t>
            </a:r>
            <a:fld id="{0AF89F37-6AD9-4F74-BC17-19E39A25D257}" type="slidenum">
              <a:rPr lang="de-AT" smtClean="0"/>
              <a:pPr/>
              <a:t>23</a:t>
            </a:fld>
            <a:endParaRPr lang="de-AT" dirty="0"/>
          </a:p>
        </p:txBody>
      </p:sp>
    </p:spTree>
    <p:extLst>
      <p:ext uri="{BB962C8B-B14F-4D97-AF65-F5344CB8AC3E}">
        <p14:creationId xmlns:p14="http://schemas.microsoft.com/office/powerpoint/2010/main" val="2906913555"/>
      </p:ext>
    </p:extLst>
  </p:cSld>
  <p:clrMapOvr>
    <a:masterClrMapping/>
  </p:clrMapOvr>
  <p:transition spd="slow">
    <p:push/>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platzhalter 1">
            <a:extLst>
              <a:ext uri="{FF2B5EF4-FFF2-40B4-BE49-F238E27FC236}">
                <a16:creationId xmlns:a16="http://schemas.microsoft.com/office/drawing/2014/main" id="{E0ABB4CC-95C3-4CC0-A516-8ED20E2731A0}"/>
              </a:ext>
            </a:extLst>
          </p:cNvPr>
          <p:cNvSpPr>
            <a:spLocks noGrp="1"/>
          </p:cNvSpPr>
          <p:nvPr>
            <p:ph type="body" idx="1"/>
          </p:nvPr>
        </p:nvSpPr>
        <p:spPr/>
        <p:txBody>
          <a:bodyPr/>
          <a:lstStyle/>
          <a:p>
            <a:r>
              <a:rPr lang="de-AT" dirty="0"/>
              <a:t>2</a:t>
            </a:r>
          </a:p>
        </p:txBody>
      </p:sp>
      <p:sp>
        <p:nvSpPr>
          <p:cNvPr id="3" name="Titel 2">
            <a:extLst>
              <a:ext uri="{FF2B5EF4-FFF2-40B4-BE49-F238E27FC236}">
                <a16:creationId xmlns:a16="http://schemas.microsoft.com/office/drawing/2014/main" id="{4B4D1467-072E-4678-8872-2D13D16653EE}"/>
              </a:ext>
            </a:extLst>
          </p:cNvPr>
          <p:cNvSpPr>
            <a:spLocks noGrp="1"/>
          </p:cNvSpPr>
          <p:nvPr>
            <p:ph type="title"/>
          </p:nvPr>
        </p:nvSpPr>
        <p:spPr>
          <a:xfrm>
            <a:off x="831850" y="1114314"/>
            <a:ext cx="8515350" cy="2852737"/>
          </a:xfrm>
        </p:spPr>
        <p:txBody>
          <a:bodyPr>
            <a:noAutofit/>
          </a:bodyPr>
          <a:lstStyle/>
          <a:p>
            <a:r>
              <a:rPr lang="de-AT" dirty="0"/>
              <a:t>Global </a:t>
            </a:r>
            <a:r>
              <a:rPr lang="de-AT" dirty="0" err="1"/>
              <a:t>supply</a:t>
            </a:r>
            <a:r>
              <a:rPr lang="de-AT" dirty="0"/>
              <a:t> </a:t>
            </a:r>
            <a:r>
              <a:rPr lang="de-AT" dirty="0" err="1"/>
              <a:t>chains</a:t>
            </a:r>
            <a:endParaRPr lang="de-AT" dirty="0"/>
          </a:p>
        </p:txBody>
      </p:sp>
    </p:spTree>
    <p:extLst>
      <p:ext uri="{BB962C8B-B14F-4D97-AF65-F5344CB8AC3E}">
        <p14:creationId xmlns:p14="http://schemas.microsoft.com/office/powerpoint/2010/main" val="2059957767"/>
      </p:ext>
    </p:extLst>
  </p:cSld>
  <p:clrMapOvr>
    <a:masterClrMapping/>
  </p:clrMapOvr>
  <p:transition spd="slow">
    <p:push/>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6D9CCEF-2E46-695A-CBFE-08BFA6E9DBAD}"/>
              </a:ext>
            </a:extLst>
          </p:cNvPr>
          <p:cNvSpPr>
            <a:spLocks noGrp="1"/>
          </p:cNvSpPr>
          <p:nvPr>
            <p:ph type="title"/>
          </p:nvPr>
        </p:nvSpPr>
        <p:spPr/>
        <p:txBody>
          <a:bodyPr/>
          <a:lstStyle/>
          <a:p>
            <a:r>
              <a:rPr lang="de-AT" dirty="0"/>
              <a:t>Stages </a:t>
            </a:r>
            <a:r>
              <a:rPr lang="de-AT" dirty="0" err="1"/>
              <a:t>of</a:t>
            </a:r>
            <a:r>
              <a:rPr lang="de-AT" dirty="0"/>
              <a:t> </a:t>
            </a:r>
            <a:r>
              <a:rPr lang="de-AT" dirty="0" err="1"/>
              <a:t>logistics</a:t>
            </a:r>
            <a:r>
              <a:rPr lang="de-AT" dirty="0"/>
              <a:t> </a:t>
            </a:r>
            <a:r>
              <a:rPr lang="de-AT" dirty="0" err="1"/>
              <a:t>development</a:t>
            </a:r>
            <a:endParaRPr lang="de-AT" dirty="0"/>
          </a:p>
        </p:txBody>
      </p:sp>
      <p:sp>
        <p:nvSpPr>
          <p:cNvPr id="4" name="Fußzeilenplatzhalter 3">
            <a:extLst>
              <a:ext uri="{FF2B5EF4-FFF2-40B4-BE49-F238E27FC236}">
                <a16:creationId xmlns:a16="http://schemas.microsoft.com/office/drawing/2014/main" id="{AEEA948A-795B-7B9E-1478-78744F7225C1}"/>
              </a:ext>
            </a:extLst>
          </p:cNvPr>
          <p:cNvSpPr>
            <a:spLocks noGrp="1"/>
          </p:cNvSpPr>
          <p:nvPr>
            <p:ph type="ftr" sz="quarter" idx="11"/>
          </p:nvPr>
        </p:nvSpPr>
        <p:spPr/>
        <p:txBody>
          <a:bodyPr/>
          <a:lstStyle/>
          <a:p>
            <a:r>
              <a:rPr lang="en-US" dirty="0"/>
              <a:t>LOGISTICS UNDERSTANDING – BEHIND THE SCENES OF THE SUPPLY CHAIN</a:t>
            </a:r>
            <a:endParaRPr lang="de-AT" dirty="0"/>
          </a:p>
        </p:txBody>
      </p:sp>
      <p:sp>
        <p:nvSpPr>
          <p:cNvPr id="5" name="Foliennummernplatzhalter 4">
            <a:extLst>
              <a:ext uri="{FF2B5EF4-FFF2-40B4-BE49-F238E27FC236}">
                <a16:creationId xmlns:a16="http://schemas.microsoft.com/office/drawing/2014/main" id="{18AB54D7-7721-C863-C0F5-1E999315C8FA}"/>
              </a:ext>
            </a:extLst>
          </p:cNvPr>
          <p:cNvSpPr>
            <a:spLocks noGrp="1"/>
          </p:cNvSpPr>
          <p:nvPr>
            <p:ph type="sldNum" sz="quarter" idx="12"/>
          </p:nvPr>
        </p:nvSpPr>
        <p:spPr/>
        <p:txBody>
          <a:bodyPr/>
          <a:lstStyle/>
          <a:p>
            <a:r>
              <a:rPr lang="de-AT" dirty="0"/>
              <a:t>Slide </a:t>
            </a:r>
            <a:fld id="{0AF89F37-6AD9-4F74-BC17-19E39A25D257}" type="slidenum">
              <a:rPr lang="de-AT" smtClean="0"/>
              <a:pPr/>
              <a:t>25</a:t>
            </a:fld>
            <a:endParaRPr lang="de-AT" dirty="0"/>
          </a:p>
        </p:txBody>
      </p:sp>
      <p:sp>
        <p:nvSpPr>
          <p:cNvPr id="7" name="Datumsplatzhalter 22">
            <a:extLst>
              <a:ext uri="{FF2B5EF4-FFF2-40B4-BE49-F238E27FC236}">
                <a16:creationId xmlns:a16="http://schemas.microsoft.com/office/drawing/2014/main" id="{BE50ACAE-8026-9078-6A4A-D3EA66F74899}"/>
              </a:ext>
            </a:extLst>
          </p:cNvPr>
          <p:cNvSpPr txBox="1">
            <a:spLocks/>
          </p:cNvSpPr>
          <p:nvPr/>
        </p:nvSpPr>
        <p:spPr>
          <a:xfrm>
            <a:off x="9855200" y="6268894"/>
            <a:ext cx="1702519"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en-US" dirty="0"/>
              <a:t>Graphic: own illustration, adapted from </a:t>
            </a:r>
            <a:r>
              <a:rPr lang="en-US" dirty="0" err="1"/>
              <a:t>Schönwetter</a:t>
            </a:r>
            <a:endParaRPr lang="de-AT" dirty="0"/>
          </a:p>
        </p:txBody>
      </p:sp>
      <p:pic>
        <p:nvPicPr>
          <p:cNvPr id="17" name="Picture 16" descr="integration intensity&#10;logistics evolution stages&#10;TUL logistics (truck, froklift, containers)&#10;coordination logistics (planning, procurement, production, distribution)&#10;supply chain management (process)&#10;">
            <a:extLst>
              <a:ext uri="{FF2B5EF4-FFF2-40B4-BE49-F238E27FC236}">
                <a16:creationId xmlns:a16="http://schemas.microsoft.com/office/drawing/2014/main" id="{023ACD25-66F7-AE94-B462-7CAA07F775DE}"/>
              </a:ext>
            </a:extLst>
          </p:cNvPr>
          <p:cNvPicPr>
            <a:picLocks noChangeAspect="1"/>
          </p:cNvPicPr>
          <p:nvPr/>
        </p:nvPicPr>
        <p:blipFill>
          <a:blip r:embed="rId3"/>
          <a:srcRect l="4253"/>
          <a:stretch>
            <a:fillRect/>
          </a:stretch>
        </p:blipFill>
        <p:spPr>
          <a:xfrm>
            <a:off x="1756589" y="1433016"/>
            <a:ext cx="8278504" cy="4849083"/>
          </a:xfrm>
          <a:prstGeom prst="rect">
            <a:avLst/>
          </a:prstGeom>
        </p:spPr>
      </p:pic>
    </p:spTree>
    <p:extLst>
      <p:ext uri="{BB962C8B-B14F-4D97-AF65-F5344CB8AC3E}">
        <p14:creationId xmlns:p14="http://schemas.microsoft.com/office/powerpoint/2010/main" val="4062473927"/>
      </p:ext>
    </p:extLst>
  </p:cSld>
  <p:clrMapOvr>
    <a:masterClrMapping/>
  </p:clrMapOvr>
  <p:transition spd="slow">
    <p:push/>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F355B11-A1A4-40E7-5072-EBBFB6A44C53}"/>
              </a:ext>
            </a:extLst>
          </p:cNvPr>
          <p:cNvSpPr>
            <a:spLocks noGrp="1"/>
          </p:cNvSpPr>
          <p:nvPr>
            <p:ph type="title"/>
          </p:nvPr>
        </p:nvSpPr>
        <p:spPr/>
        <p:txBody>
          <a:bodyPr/>
          <a:lstStyle/>
          <a:p>
            <a:r>
              <a:rPr lang="de-AT" dirty="0"/>
              <a:t>Supply Chain Management</a:t>
            </a:r>
          </a:p>
        </p:txBody>
      </p:sp>
      <p:sp>
        <p:nvSpPr>
          <p:cNvPr id="3" name="Inhaltsplatzhalter 2">
            <a:extLst>
              <a:ext uri="{FF2B5EF4-FFF2-40B4-BE49-F238E27FC236}">
                <a16:creationId xmlns:a16="http://schemas.microsoft.com/office/drawing/2014/main" id="{58648752-B39E-474E-6C78-DC975C6AEEF6}"/>
              </a:ext>
            </a:extLst>
          </p:cNvPr>
          <p:cNvSpPr>
            <a:spLocks noGrp="1"/>
          </p:cNvSpPr>
          <p:nvPr>
            <p:ph idx="1"/>
          </p:nvPr>
        </p:nvSpPr>
        <p:spPr/>
        <p:txBody>
          <a:bodyPr/>
          <a:lstStyle/>
          <a:p>
            <a:r>
              <a:rPr lang="de-AT" sz="2600" dirty="0"/>
              <a:t>Supply Chain = Lieferkette</a:t>
            </a:r>
            <a:br>
              <a:rPr lang="de-AT" sz="2600" dirty="0"/>
            </a:br>
            <a:br>
              <a:rPr lang="de-AT" sz="2600" dirty="0"/>
            </a:br>
            <a:r>
              <a:rPr lang="en-US" sz="2600" dirty="0"/>
              <a:t>usually not a linear chain, but a complex network</a:t>
            </a:r>
            <a:endParaRPr lang="de-AT" sz="2600" dirty="0"/>
          </a:p>
          <a:p>
            <a:endParaRPr lang="de-AT" sz="2600" dirty="0"/>
          </a:p>
          <a:p>
            <a:r>
              <a:rPr lang="de-AT" sz="2600" dirty="0"/>
              <a:t>Supply Chain Management:</a:t>
            </a:r>
            <a:br>
              <a:rPr lang="de-AT" sz="2600" dirty="0"/>
            </a:br>
            <a:br>
              <a:rPr lang="de-AT" sz="2600" dirty="0"/>
            </a:br>
            <a:r>
              <a:rPr lang="en-US" sz="2600" dirty="0"/>
              <a:t>Managing and optimizing flows of goods, information, and finances across the entire value creation process (from raw materials to the end customer</a:t>
            </a:r>
            <a:r>
              <a:rPr lang="de-AT" sz="2600" dirty="0"/>
              <a:t>)</a:t>
            </a:r>
          </a:p>
          <a:p>
            <a:endParaRPr lang="de-AT" dirty="0"/>
          </a:p>
          <a:p>
            <a:endParaRPr lang="de-AT" dirty="0"/>
          </a:p>
        </p:txBody>
      </p:sp>
      <p:sp>
        <p:nvSpPr>
          <p:cNvPr id="4" name="Fußzeilenplatzhalter 3">
            <a:extLst>
              <a:ext uri="{FF2B5EF4-FFF2-40B4-BE49-F238E27FC236}">
                <a16:creationId xmlns:a16="http://schemas.microsoft.com/office/drawing/2014/main" id="{DB900415-6863-778E-7A26-94F1DA693822}"/>
              </a:ext>
            </a:extLst>
          </p:cNvPr>
          <p:cNvSpPr>
            <a:spLocks noGrp="1"/>
          </p:cNvSpPr>
          <p:nvPr>
            <p:ph type="ftr" sz="quarter" idx="11"/>
          </p:nvPr>
        </p:nvSpPr>
        <p:spPr/>
        <p:txBody>
          <a:bodyPr/>
          <a:lstStyle/>
          <a:p>
            <a:r>
              <a:rPr lang="en-US" dirty="0"/>
              <a:t>LOGISTICS UNDERSTANDING – BEHIND THE SCENES OF THE SUPPLY CHAIN</a:t>
            </a:r>
            <a:endParaRPr lang="de-AT" dirty="0"/>
          </a:p>
        </p:txBody>
      </p:sp>
      <p:sp>
        <p:nvSpPr>
          <p:cNvPr id="5" name="Foliennummernplatzhalter 4">
            <a:extLst>
              <a:ext uri="{FF2B5EF4-FFF2-40B4-BE49-F238E27FC236}">
                <a16:creationId xmlns:a16="http://schemas.microsoft.com/office/drawing/2014/main" id="{69C11422-F887-2026-5C6A-B2FA6DB69AB6}"/>
              </a:ext>
            </a:extLst>
          </p:cNvPr>
          <p:cNvSpPr>
            <a:spLocks noGrp="1"/>
          </p:cNvSpPr>
          <p:nvPr>
            <p:ph type="sldNum" sz="quarter" idx="12"/>
          </p:nvPr>
        </p:nvSpPr>
        <p:spPr/>
        <p:txBody>
          <a:bodyPr/>
          <a:lstStyle/>
          <a:p>
            <a:r>
              <a:rPr lang="de-AT" dirty="0"/>
              <a:t>Slide </a:t>
            </a:r>
            <a:fld id="{0AF89F37-6AD9-4F74-BC17-19E39A25D257}" type="slidenum">
              <a:rPr lang="de-AT" smtClean="0"/>
              <a:pPr/>
              <a:t>26</a:t>
            </a:fld>
            <a:endParaRPr lang="de-AT" dirty="0"/>
          </a:p>
        </p:txBody>
      </p:sp>
    </p:spTree>
    <p:extLst>
      <p:ext uri="{BB962C8B-B14F-4D97-AF65-F5344CB8AC3E}">
        <p14:creationId xmlns:p14="http://schemas.microsoft.com/office/powerpoint/2010/main" val="2324776744"/>
      </p:ext>
    </p:extLst>
  </p:cSld>
  <p:clrMapOvr>
    <a:masterClrMapping/>
  </p:clrMapOvr>
  <p:transition spd="slow">
    <p:push/>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247D38C-6145-CA46-E75E-0FBB102026FA}"/>
              </a:ext>
            </a:extLst>
          </p:cNvPr>
          <p:cNvSpPr>
            <a:spLocks noGrp="1"/>
          </p:cNvSpPr>
          <p:nvPr>
            <p:ph type="title"/>
          </p:nvPr>
        </p:nvSpPr>
        <p:spPr/>
        <p:txBody>
          <a:bodyPr/>
          <a:lstStyle/>
          <a:p>
            <a:r>
              <a:rPr lang="de-AT" dirty="0"/>
              <a:t>Global </a:t>
            </a:r>
            <a:r>
              <a:rPr lang="de-AT" dirty="0" err="1"/>
              <a:t>supply</a:t>
            </a:r>
            <a:r>
              <a:rPr lang="de-AT" dirty="0"/>
              <a:t> </a:t>
            </a:r>
            <a:r>
              <a:rPr lang="de-AT" dirty="0" err="1"/>
              <a:t>chains</a:t>
            </a:r>
            <a:endParaRPr lang="de-AT" dirty="0"/>
          </a:p>
        </p:txBody>
      </p:sp>
      <p:sp>
        <p:nvSpPr>
          <p:cNvPr id="4" name="Fußzeilenplatzhalter 3">
            <a:extLst>
              <a:ext uri="{FF2B5EF4-FFF2-40B4-BE49-F238E27FC236}">
                <a16:creationId xmlns:a16="http://schemas.microsoft.com/office/drawing/2014/main" id="{CC39079A-7697-A89A-B0C0-38A36E10441A}"/>
              </a:ext>
            </a:extLst>
          </p:cNvPr>
          <p:cNvSpPr>
            <a:spLocks noGrp="1"/>
          </p:cNvSpPr>
          <p:nvPr>
            <p:ph type="ftr" sz="quarter" idx="11"/>
          </p:nvPr>
        </p:nvSpPr>
        <p:spPr/>
        <p:txBody>
          <a:bodyPr/>
          <a:lstStyle/>
          <a:p>
            <a:r>
              <a:rPr lang="en-US" dirty="0"/>
              <a:t>LOGISTICS UNDERSTANDING – BEHIND THE SCENES OF THE SUPPLY CHAIN</a:t>
            </a:r>
            <a:endParaRPr lang="de-AT" dirty="0"/>
          </a:p>
        </p:txBody>
      </p:sp>
      <p:sp>
        <p:nvSpPr>
          <p:cNvPr id="5" name="Foliennummernplatzhalter 4">
            <a:extLst>
              <a:ext uri="{FF2B5EF4-FFF2-40B4-BE49-F238E27FC236}">
                <a16:creationId xmlns:a16="http://schemas.microsoft.com/office/drawing/2014/main" id="{F5BD29AA-D64E-4DEE-A836-18D652A06EEA}"/>
              </a:ext>
            </a:extLst>
          </p:cNvPr>
          <p:cNvSpPr>
            <a:spLocks noGrp="1"/>
          </p:cNvSpPr>
          <p:nvPr>
            <p:ph type="sldNum" sz="quarter" idx="12"/>
          </p:nvPr>
        </p:nvSpPr>
        <p:spPr/>
        <p:txBody>
          <a:bodyPr/>
          <a:lstStyle/>
          <a:p>
            <a:r>
              <a:rPr lang="de-AT" dirty="0"/>
              <a:t>Slide </a:t>
            </a:r>
            <a:fld id="{0AF89F37-6AD9-4F74-BC17-19E39A25D257}" type="slidenum">
              <a:rPr lang="de-AT" smtClean="0"/>
              <a:pPr/>
              <a:t>27</a:t>
            </a:fld>
            <a:endParaRPr lang="de-AT" dirty="0"/>
          </a:p>
        </p:txBody>
      </p:sp>
      <p:sp>
        <p:nvSpPr>
          <p:cNvPr id="6" name="Datumsplatzhalter 22">
            <a:extLst>
              <a:ext uri="{FF2B5EF4-FFF2-40B4-BE49-F238E27FC236}">
                <a16:creationId xmlns:a16="http://schemas.microsoft.com/office/drawing/2014/main" id="{EC781258-05BE-6D45-F3B6-F957F6552933}"/>
              </a:ext>
            </a:extLst>
          </p:cNvPr>
          <p:cNvSpPr txBox="1">
            <a:spLocks/>
          </p:cNvSpPr>
          <p:nvPr/>
        </p:nvSpPr>
        <p:spPr>
          <a:xfrm>
            <a:off x="9855200" y="6268894"/>
            <a:ext cx="1702519"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dirty="0"/>
              <a:t>Image: Open </a:t>
            </a:r>
            <a:r>
              <a:rPr lang="de-AT" dirty="0" err="1"/>
              <a:t>Sourcemap</a:t>
            </a:r>
            <a:endParaRPr lang="de-AT" dirty="0"/>
          </a:p>
        </p:txBody>
      </p:sp>
      <p:pic>
        <p:nvPicPr>
          <p:cNvPr id="7" name="Picture 4" descr="World map with marked arrows showing goods flows">
            <a:extLst>
              <a:ext uri="{FF2B5EF4-FFF2-40B4-BE49-F238E27FC236}">
                <a16:creationId xmlns:a16="http://schemas.microsoft.com/office/drawing/2014/main" id="{35555E34-9D44-A6A4-A448-9F387F1F93BE}"/>
              </a:ext>
            </a:extLst>
          </p:cNvPr>
          <p:cNvPicPr>
            <a:picLocks noChangeAspect="1"/>
          </p:cNvPicPr>
          <p:nvPr/>
        </p:nvPicPr>
        <p:blipFill>
          <a:blip r:embed="rId3"/>
          <a:stretch>
            <a:fillRect/>
          </a:stretch>
        </p:blipFill>
        <p:spPr>
          <a:xfrm>
            <a:off x="941666" y="1602090"/>
            <a:ext cx="9763897" cy="4615870"/>
          </a:xfrm>
          <a:prstGeom prst="rect">
            <a:avLst/>
          </a:prstGeom>
        </p:spPr>
      </p:pic>
    </p:spTree>
    <p:extLst>
      <p:ext uri="{BB962C8B-B14F-4D97-AF65-F5344CB8AC3E}">
        <p14:creationId xmlns:p14="http://schemas.microsoft.com/office/powerpoint/2010/main" val="454659219"/>
      </p:ext>
    </p:extLst>
  </p:cSld>
  <p:clrMapOvr>
    <a:masterClrMapping/>
  </p:clrMapOvr>
  <p:transition spd="slow">
    <p:push/>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ußzeilenplatzhalter 1">
            <a:extLst>
              <a:ext uri="{FF2B5EF4-FFF2-40B4-BE49-F238E27FC236}">
                <a16:creationId xmlns:a16="http://schemas.microsoft.com/office/drawing/2014/main" id="{827735CF-2A41-4921-C19B-351B3692A15D}"/>
              </a:ext>
            </a:extLst>
          </p:cNvPr>
          <p:cNvSpPr>
            <a:spLocks noGrp="1"/>
          </p:cNvSpPr>
          <p:nvPr>
            <p:ph type="ftr" sz="quarter" idx="11"/>
          </p:nvPr>
        </p:nvSpPr>
        <p:spPr/>
        <p:txBody>
          <a:bodyPr/>
          <a:lstStyle/>
          <a:p>
            <a:r>
              <a:rPr lang="en-US" dirty="0"/>
              <a:t>LOGISTICS UNDERSTANDING – BEHIND THE SCENES OF THE SUPPLY CHAIN</a:t>
            </a:r>
            <a:endParaRPr lang="de-AT" dirty="0"/>
          </a:p>
        </p:txBody>
      </p:sp>
      <p:sp>
        <p:nvSpPr>
          <p:cNvPr id="3" name="Titel 2">
            <a:extLst>
              <a:ext uri="{FF2B5EF4-FFF2-40B4-BE49-F238E27FC236}">
                <a16:creationId xmlns:a16="http://schemas.microsoft.com/office/drawing/2014/main" id="{D443FA7B-B6DA-1056-3339-F96715C0B152}"/>
              </a:ext>
            </a:extLst>
          </p:cNvPr>
          <p:cNvSpPr>
            <a:spLocks noGrp="1"/>
          </p:cNvSpPr>
          <p:nvPr>
            <p:ph type="title"/>
          </p:nvPr>
        </p:nvSpPr>
        <p:spPr/>
        <p:txBody>
          <a:bodyPr/>
          <a:lstStyle/>
          <a:p>
            <a:r>
              <a:rPr lang="en-US" dirty="0"/>
              <a:t>The journey of a smartphone</a:t>
            </a:r>
            <a:endParaRPr lang="de-AT" dirty="0"/>
          </a:p>
        </p:txBody>
      </p:sp>
      <p:sp>
        <p:nvSpPr>
          <p:cNvPr id="4" name="Inhaltsplatzhalter 3">
            <a:extLst>
              <a:ext uri="{FF2B5EF4-FFF2-40B4-BE49-F238E27FC236}">
                <a16:creationId xmlns:a16="http://schemas.microsoft.com/office/drawing/2014/main" id="{9ED2FE73-D886-1D8C-9BEA-E7908147C286}"/>
              </a:ext>
            </a:extLst>
          </p:cNvPr>
          <p:cNvSpPr>
            <a:spLocks noGrp="1"/>
          </p:cNvSpPr>
          <p:nvPr>
            <p:ph idx="1"/>
          </p:nvPr>
        </p:nvSpPr>
        <p:spPr>
          <a:xfrm>
            <a:off x="3982720" y="1825625"/>
            <a:ext cx="7564238" cy="4351338"/>
          </a:xfrm>
        </p:spPr>
        <p:txBody>
          <a:bodyPr/>
          <a:lstStyle/>
          <a:p>
            <a:r>
              <a:rPr lang="en-US" sz="2400" dirty="0"/>
              <a:t>Imagine you are working in the field of Supply Chain Management at a large electronics company.</a:t>
            </a:r>
          </a:p>
          <a:p>
            <a:pPr marL="0" indent="0">
              <a:buNone/>
            </a:pPr>
            <a:endParaRPr lang="en-US" sz="2400" dirty="0"/>
          </a:p>
          <a:p>
            <a:r>
              <a:rPr lang="en-US" sz="2400" dirty="0"/>
              <a:t>Your task is to trace the journey of a smartphone—from raw material extraction to sale—and mark and describe the key stages on a world map.</a:t>
            </a:r>
          </a:p>
          <a:p>
            <a:pPr marL="0" indent="0">
              <a:buNone/>
            </a:pPr>
            <a:endParaRPr lang="en-US" sz="2400" dirty="0"/>
          </a:p>
          <a:p>
            <a:r>
              <a:rPr lang="en-US" sz="2400" dirty="0"/>
              <a:t>Work based on the guiding questions and prepare a results presentation.</a:t>
            </a:r>
            <a:endParaRPr lang="de-AT" dirty="0"/>
          </a:p>
        </p:txBody>
      </p:sp>
      <p:sp>
        <p:nvSpPr>
          <p:cNvPr id="5" name="Foliennummernplatzhalter 4">
            <a:extLst>
              <a:ext uri="{FF2B5EF4-FFF2-40B4-BE49-F238E27FC236}">
                <a16:creationId xmlns:a16="http://schemas.microsoft.com/office/drawing/2014/main" id="{B7710269-362C-DADC-DAD5-B87F06D81CF8}"/>
              </a:ext>
            </a:extLst>
          </p:cNvPr>
          <p:cNvSpPr>
            <a:spLocks noGrp="1"/>
          </p:cNvSpPr>
          <p:nvPr>
            <p:ph type="sldNum" sz="quarter" idx="12"/>
          </p:nvPr>
        </p:nvSpPr>
        <p:spPr/>
        <p:txBody>
          <a:bodyPr/>
          <a:lstStyle/>
          <a:p>
            <a:r>
              <a:rPr lang="de-AT" dirty="0"/>
              <a:t>Slide </a:t>
            </a:r>
            <a:fld id="{0AF89F37-6AD9-4F74-BC17-19E39A25D257}" type="slidenum">
              <a:rPr lang="de-AT" smtClean="0"/>
              <a:pPr/>
              <a:t>28</a:t>
            </a:fld>
            <a:endParaRPr lang="de-AT" dirty="0"/>
          </a:p>
        </p:txBody>
      </p:sp>
      <p:pic>
        <p:nvPicPr>
          <p:cNvPr id="6" name="Grafik 5" descr="Light bulb silhouette">
            <a:extLst>
              <a:ext uri="{FF2B5EF4-FFF2-40B4-BE49-F238E27FC236}">
                <a16:creationId xmlns:a16="http://schemas.microsoft.com/office/drawing/2014/main" id="{2FEEA979-10FE-7D2F-0C17-9DFA82157DBF}"/>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889518" y="2146266"/>
            <a:ext cx="2564882" cy="2564882"/>
          </a:xfrm>
          <a:prstGeom prst="rect">
            <a:avLst/>
          </a:prstGeom>
        </p:spPr>
      </p:pic>
    </p:spTree>
    <p:extLst>
      <p:ext uri="{BB962C8B-B14F-4D97-AF65-F5344CB8AC3E}">
        <p14:creationId xmlns:p14="http://schemas.microsoft.com/office/powerpoint/2010/main" val="15791324"/>
      </p:ext>
    </p:extLst>
  </p:cSld>
  <p:clrMapOvr>
    <a:masterClrMapping/>
  </p:clrMapOvr>
  <p:transition spd="slow">
    <p:push/>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6C43AF-D9AD-2F2C-E429-EFAB723BD907}"/>
            </a:ext>
          </a:extLst>
        </p:cNvPr>
        <p:cNvGrpSpPr/>
        <p:nvPr/>
      </p:nvGrpSpPr>
      <p:grpSpPr>
        <a:xfrm>
          <a:off x="0" y="0"/>
          <a:ext cx="0" cy="0"/>
          <a:chOff x="0" y="0"/>
          <a:chExt cx="0" cy="0"/>
        </a:xfrm>
      </p:grpSpPr>
      <p:sp>
        <p:nvSpPr>
          <p:cNvPr id="15" name="Ellipse 14">
            <a:extLst>
              <a:ext uri="{FF2B5EF4-FFF2-40B4-BE49-F238E27FC236}">
                <a16:creationId xmlns:a16="http://schemas.microsoft.com/office/drawing/2014/main" id="{66890D62-5E21-88DD-147B-736F2C4E0FC5}"/>
              </a:ext>
              <a:ext uri="{C183D7F6-B498-43B3-948B-1728B52AA6E4}">
                <adec:decorative xmlns:adec="http://schemas.microsoft.com/office/drawing/2017/decorative" val="1"/>
              </a:ext>
            </a:extLst>
          </p:cNvPr>
          <p:cNvSpPr/>
          <p:nvPr/>
        </p:nvSpPr>
        <p:spPr>
          <a:xfrm>
            <a:off x="3135925" y="4006014"/>
            <a:ext cx="1905221" cy="1905221"/>
          </a:xfrm>
          <a:prstGeom prst="ellipse">
            <a:avLst/>
          </a:prstGeom>
          <a:solidFill>
            <a:schemeClr val="bg1"/>
          </a:solidFill>
          <a:ln w="508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a:t>40</a:t>
            </a:r>
          </a:p>
          <a:p>
            <a:pPr algn="ctr"/>
            <a:endParaRPr lang="de-AT"/>
          </a:p>
        </p:txBody>
      </p:sp>
      <p:sp>
        <p:nvSpPr>
          <p:cNvPr id="17" name="Ellipse 16">
            <a:extLst>
              <a:ext uri="{FF2B5EF4-FFF2-40B4-BE49-F238E27FC236}">
                <a16:creationId xmlns:a16="http://schemas.microsoft.com/office/drawing/2014/main" id="{25D270E5-9C2F-4472-40DD-BE8E1B5948E2}"/>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6" name="Ellipse 15">
            <a:extLst>
              <a:ext uri="{FF2B5EF4-FFF2-40B4-BE49-F238E27FC236}">
                <a16:creationId xmlns:a16="http://schemas.microsoft.com/office/drawing/2014/main" id="{6FC80282-BFCB-212E-E49E-FD3C6134D01C}"/>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39F02727-3EFB-618F-D1B6-5F030A08046B}"/>
              </a:ext>
            </a:extLst>
          </p:cNvPr>
          <p:cNvSpPr>
            <a:spLocks noGrp="1"/>
          </p:cNvSpPr>
          <p:nvPr>
            <p:ph type="title"/>
          </p:nvPr>
        </p:nvSpPr>
        <p:spPr/>
        <p:txBody>
          <a:bodyPr/>
          <a:lstStyle/>
          <a:p>
            <a:r>
              <a:rPr lang="de-AT" dirty="0" err="1"/>
              <a:t>What</a:t>
            </a:r>
            <a:r>
              <a:rPr lang="de-AT" dirty="0"/>
              <a:t> </a:t>
            </a:r>
            <a:r>
              <a:rPr lang="de-AT" dirty="0" err="1"/>
              <a:t>is</a:t>
            </a:r>
            <a:r>
              <a:rPr lang="de-AT" dirty="0"/>
              <a:t> </a:t>
            </a:r>
            <a:r>
              <a:rPr lang="de-AT" dirty="0" err="1"/>
              <a:t>globalisation</a:t>
            </a:r>
            <a:r>
              <a:rPr lang="de-AT" dirty="0"/>
              <a:t>?</a:t>
            </a:r>
          </a:p>
        </p:txBody>
      </p:sp>
      <p:sp>
        <p:nvSpPr>
          <p:cNvPr id="24" name="Inhaltsplatzhalter 23">
            <a:extLst>
              <a:ext uri="{FF2B5EF4-FFF2-40B4-BE49-F238E27FC236}">
                <a16:creationId xmlns:a16="http://schemas.microsoft.com/office/drawing/2014/main" id="{0F077710-2B65-1DED-675B-12794A33251D}"/>
              </a:ext>
            </a:extLst>
          </p:cNvPr>
          <p:cNvSpPr>
            <a:spLocks noGrp="1"/>
          </p:cNvSpPr>
          <p:nvPr>
            <p:ph idx="1"/>
          </p:nvPr>
        </p:nvSpPr>
        <p:spPr>
          <a:xfrm>
            <a:off x="592538" y="1641915"/>
            <a:ext cx="7556617" cy="4490527"/>
          </a:xfrm>
        </p:spPr>
        <p:txBody>
          <a:bodyPr/>
          <a:lstStyle/>
          <a:p>
            <a:pPr marL="0" indent="0">
              <a:buNone/>
            </a:pPr>
            <a:r>
              <a:rPr lang="de-AT" sz="2400" dirty="0"/>
              <a:t>Interconnection </a:t>
            </a:r>
            <a:r>
              <a:rPr lang="de-AT" sz="2400" dirty="0" err="1"/>
              <a:t>of</a:t>
            </a:r>
            <a:r>
              <a:rPr lang="de-AT" sz="2400" dirty="0"/>
              <a:t> </a:t>
            </a:r>
            <a:r>
              <a:rPr lang="de-AT" sz="2400" dirty="0" err="1"/>
              <a:t>economy</a:t>
            </a:r>
            <a:r>
              <a:rPr lang="de-AT" sz="2400" dirty="0"/>
              <a:t>, </a:t>
            </a:r>
            <a:r>
              <a:rPr lang="de-AT" sz="2400" dirty="0" err="1"/>
              <a:t>communication</a:t>
            </a:r>
            <a:r>
              <a:rPr lang="de-AT" sz="2400" dirty="0"/>
              <a:t>, </a:t>
            </a:r>
            <a:r>
              <a:rPr lang="de-AT" sz="2400" dirty="0" err="1"/>
              <a:t>environment</a:t>
            </a:r>
            <a:r>
              <a:rPr lang="de-AT" sz="2400" dirty="0"/>
              <a:t>, </a:t>
            </a:r>
            <a:r>
              <a:rPr lang="de-AT" sz="2400" dirty="0" err="1"/>
              <a:t>politics</a:t>
            </a:r>
            <a:r>
              <a:rPr lang="de-AT" sz="2400" dirty="0"/>
              <a:t>, </a:t>
            </a:r>
            <a:r>
              <a:rPr lang="de-AT" sz="2400" dirty="0" err="1"/>
              <a:t>culture</a:t>
            </a:r>
            <a:r>
              <a:rPr lang="de-AT" sz="2400" dirty="0"/>
              <a:t>, and </a:t>
            </a:r>
            <a:r>
              <a:rPr lang="de-AT" sz="2400" dirty="0" err="1"/>
              <a:t>language</a:t>
            </a:r>
            <a:endParaRPr lang="de-AT" sz="2400" dirty="0"/>
          </a:p>
          <a:p>
            <a:pPr marL="0" indent="0">
              <a:buNone/>
            </a:pPr>
            <a:endParaRPr lang="de-AT" sz="2400" dirty="0"/>
          </a:p>
          <a:p>
            <a:pPr marL="0" indent="0">
              <a:buNone/>
            </a:pPr>
            <a:r>
              <a:rPr lang="de-AT" sz="2400" dirty="0"/>
              <a:t>3 </a:t>
            </a:r>
            <a:r>
              <a:rPr lang="de-AT" sz="2400" dirty="0" err="1"/>
              <a:t>phases</a:t>
            </a:r>
            <a:r>
              <a:rPr lang="de-AT" sz="2400" dirty="0"/>
              <a:t> </a:t>
            </a:r>
            <a:r>
              <a:rPr lang="de-AT" sz="2400" dirty="0" err="1"/>
              <a:t>of</a:t>
            </a:r>
            <a:r>
              <a:rPr lang="de-AT" sz="2400" dirty="0"/>
              <a:t> </a:t>
            </a:r>
            <a:r>
              <a:rPr lang="de-AT" sz="2400" dirty="0" err="1"/>
              <a:t>development</a:t>
            </a:r>
            <a:r>
              <a:rPr lang="de-AT" sz="2400" dirty="0"/>
              <a:t>:</a:t>
            </a:r>
          </a:p>
          <a:p>
            <a:r>
              <a:rPr lang="en-US" sz="2400" dirty="0"/>
              <a:t>Colonialism: considered the beginning; emergence of new trade routes and sea routes</a:t>
            </a:r>
          </a:p>
          <a:p>
            <a:r>
              <a:rPr lang="en-US" sz="2400" dirty="0"/>
              <a:t>Industrialization: acceleration phase; growth of global trade</a:t>
            </a:r>
          </a:p>
          <a:p>
            <a:r>
              <a:rPr lang="en-US" sz="2400" dirty="0" err="1"/>
              <a:t>Hyperglobalisation</a:t>
            </a:r>
            <a:r>
              <a:rPr lang="en-US" sz="2400" dirty="0"/>
              <a:t>: current stage; communication innovations and trade agreements</a:t>
            </a:r>
            <a:endParaRPr lang="de-AT" sz="2400" dirty="0"/>
          </a:p>
        </p:txBody>
      </p:sp>
      <p:sp>
        <p:nvSpPr>
          <p:cNvPr id="23" name="Datumsplatzhalter 22">
            <a:extLst>
              <a:ext uri="{FF2B5EF4-FFF2-40B4-BE49-F238E27FC236}">
                <a16:creationId xmlns:a16="http://schemas.microsoft.com/office/drawing/2014/main" id="{D9900C12-1788-4A67-84B9-74BBBD75BD14}"/>
              </a:ext>
              <a:ext uri="{C183D7F6-B498-43B3-948B-1728B52AA6E4}">
                <adec:decorative xmlns:adec="http://schemas.microsoft.com/office/drawing/2017/decorative" val="1"/>
              </a:ext>
            </a:extLst>
          </p:cNvPr>
          <p:cNvSpPr>
            <a:spLocks noGrp="1"/>
          </p:cNvSpPr>
          <p:nvPr>
            <p:ph type="dt" sz="half" idx="10"/>
          </p:nvPr>
        </p:nvSpPr>
        <p:spPr>
          <a:xfrm>
            <a:off x="616601" y="6356350"/>
            <a:ext cx="687623"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de-AT" dirty="0"/>
              <a:t>Slide 29</a:t>
            </a:r>
          </a:p>
        </p:txBody>
      </p:sp>
      <p:sp>
        <p:nvSpPr>
          <p:cNvPr id="8" name="Datumsplatzhalter 22">
            <a:extLst>
              <a:ext uri="{FF2B5EF4-FFF2-40B4-BE49-F238E27FC236}">
                <a16:creationId xmlns:a16="http://schemas.microsoft.com/office/drawing/2014/main" id="{D5088505-CEB2-F63D-F475-3D009EB4FA21}"/>
              </a:ext>
              <a:ext uri="{C183D7F6-B498-43B3-948B-1728B52AA6E4}">
                <adec:decorative xmlns:adec="http://schemas.microsoft.com/office/drawing/2017/decorative" val="1"/>
              </a:ext>
            </a:extLst>
          </p:cNvPr>
          <p:cNvSpPr txBox="1">
            <a:spLocks/>
          </p:cNvSpPr>
          <p:nvPr/>
        </p:nvSpPr>
        <p:spPr>
          <a:xfrm>
            <a:off x="10498238" y="6268894"/>
            <a:ext cx="1059481"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dirty="0"/>
              <a:t>Picture: Pixabay</a:t>
            </a:r>
          </a:p>
        </p:txBody>
      </p:sp>
      <p:pic>
        <p:nvPicPr>
          <p:cNvPr id="2" name="Picture 4">
            <a:extLst>
              <a:ext uri="{FF2B5EF4-FFF2-40B4-BE49-F238E27FC236}">
                <a16:creationId xmlns:a16="http://schemas.microsoft.com/office/drawing/2014/main" id="{9724ABE5-6610-92D5-7FCD-F015C6195220}"/>
              </a:ext>
              <a:ext uri="{C183D7F6-B498-43B3-948B-1728B52AA6E4}">
                <adec:decorative xmlns:adec="http://schemas.microsoft.com/office/drawing/2017/decorative" val="1"/>
              </a:ext>
            </a:extLst>
          </p:cNvPr>
          <p:cNvPicPr>
            <a:picLocks noChangeAspect="1"/>
          </p:cNvPicPr>
          <p:nvPr/>
        </p:nvPicPr>
        <p:blipFill>
          <a:blip r:embed="rId3">
            <a:extLst>
              <a:ext uri="{28A0092B-C50C-407E-A947-70E740481C1C}">
                <a14:useLocalDpi xmlns:a14="http://schemas.microsoft.com/office/drawing/2010/main" val="0"/>
              </a:ext>
            </a:extLst>
          </a:blip>
          <a:srcRect l="7794" t="10833" r="47594" b="22500"/>
          <a:stretch/>
        </p:blipFill>
        <p:spPr>
          <a:xfrm>
            <a:off x="8149155" y="1729215"/>
            <a:ext cx="3413735" cy="3399570"/>
          </a:xfrm>
          <a:prstGeom prst="rect">
            <a:avLst/>
          </a:prstGeom>
        </p:spPr>
      </p:pic>
      <p:sp>
        <p:nvSpPr>
          <p:cNvPr id="3" name="Fußzeilenplatzhalter 1">
            <a:extLst>
              <a:ext uri="{FF2B5EF4-FFF2-40B4-BE49-F238E27FC236}">
                <a16:creationId xmlns:a16="http://schemas.microsoft.com/office/drawing/2014/main" id="{6BDE2196-6714-80AE-F8B2-5F43265192D0}"/>
              </a:ext>
            </a:extLst>
          </p:cNvPr>
          <p:cNvSpPr>
            <a:spLocks noGrp="1"/>
          </p:cNvSpPr>
          <p:nvPr>
            <p:ph type="ftr" sz="quarter" idx="11"/>
          </p:nvPr>
        </p:nvSpPr>
        <p:spPr>
          <a:xfrm>
            <a:off x="635069" y="272194"/>
            <a:ext cx="6679874" cy="365125"/>
          </a:xfrm>
        </p:spPr>
        <p:txBody>
          <a:bodyPr/>
          <a:lstStyle/>
          <a:p>
            <a:r>
              <a:rPr lang="en-US" dirty="0"/>
              <a:t>LOGISTICS UNDERSTANDING – BEHIND THE SCENES OF THE SUPPLY CHAIN</a:t>
            </a:r>
            <a:endParaRPr lang="de-AT" dirty="0"/>
          </a:p>
        </p:txBody>
      </p:sp>
    </p:spTree>
    <p:extLst>
      <p:ext uri="{BB962C8B-B14F-4D97-AF65-F5344CB8AC3E}">
        <p14:creationId xmlns:p14="http://schemas.microsoft.com/office/powerpoint/2010/main" val="3230501154"/>
      </p:ext>
    </p:extLst>
  </p:cSld>
  <p:clrMapOvr>
    <a:masterClrMapping/>
  </p:clrMapOvr>
  <p:transition spd="slow">
    <p:push/>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A01DFAF-C231-1FF3-3879-F39A300D8C38}"/>
              </a:ext>
            </a:extLst>
          </p:cNvPr>
          <p:cNvSpPr>
            <a:spLocks noGrp="1"/>
          </p:cNvSpPr>
          <p:nvPr>
            <p:ph type="title"/>
          </p:nvPr>
        </p:nvSpPr>
        <p:spPr/>
        <p:txBody>
          <a:bodyPr/>
          <a:lstStyle/>
          <a:p>
            <a:r>
              <a:rPr lang="de-AT" dirty="0" err="1"/>
              <a:t>Globalisation</a:t>
            </a:r>
            <a:r>
              <a:rPr lang="de-AT" dirty="0"/>
              <a:t>: Advantages &amp; </a:t>
            </a:r>
            <a:r>
              <a:rPr lang="de-AT" dirty="0" err="1"/>
              <a:t>Disadvantages</a:t>
            </a:r>
            <a:endParaRPr lang="de-AT" dirty="0"/>
          </a:p>
        </p:txBody>
      </p:sp>
      <p:sp>
        <p:nvSpPr>
          <p:cNvPr id="3" name="Inhaltsplatzhalter 2">
            <a:extLst>
              <a:ext uri="{FF2B5EF4-FFF2-40B4-BE49-F238E27FC236}">
                <a16:creationId xmlns:a16="http://schemas.microsoft.com/office/drawing/2014/main" id="{40AF05AD-FB93-0A30-D010-ABF8E6AAA10F}"/>
              </a:ext>
            </a:extLst>
          </p:cNvPr>
          <p:cNvSpPr>
            <a:spLocks noGrp="1"/>
          </p:cNvSpPr>
          <p:nvPr>
            <p:ph idx="1"/>
          </p:nvPr>
        </p:nvSpPr>
        <p:spPr>
          <a:xfrm>
            <a:off x="770044" y="1719014"/>
            <a:ext cx="4507782" cy="4351338"/>
          </a:xfrm>
        </p:spPr>
        <p:txBody>
          <a:bodyPr/>
          <a:lstStyle/>
          <a:p>
            <a:pPr marL="0" indent="0" algn="ctr">
              <a:buNone/>
            </a:pPr>
            <a:r>
              <a:rPr lang="de-AT" sz="2200" b="1" dirty="0"/>
              <a:t>Advantages</a:t>
            </a:r>
          </a:p>
          <a:p>
            <a:pPr algn="ctr"/>
            <a:endParaRPr lang="de-AT" sz="2200" dirty="0"/>
          </a:p>
          <a:p>
            <a:pPr algn="ctr"/>
            <a:r>
              <a:rPr lang="en-US" sz="2200" dirty="0"/>
              <a:t>Promotion of international trade</a:t>
            </a:r>
          </a:p>
          <a:p>
            <a:pPr algn="ctr"/>
            <a:r>
              <a:rPr lang="en-US" sz="2200" dirty="0"/>
              <a:t>Global cooperation</a:t>
            </a:r>
          </a:p>
          <a:p>
            <a:pPr algn="ctr"/>
            <a:r>
              <a:rPr lang="en-US" sz="2200" dirty="0"/>
              <a:t>Creation of new jobs</a:t>
            </a:r>
          </a:p>
          <a:p>
            <a:pPr algn="ctr"/>
            <a:r>
              <a:rPr lang="en-US" sz="2200" dirty="0"/>
              <a:t>Greater variety of goods</a:t>
            </a:r>
          </a:p>
          <a:p>
            <a:pPr algn="ctr"/>
            <a:r>
              <a:rPr lang="en-US" sz="2200" dirty="0"/>
              <a:t>Mobility of goods and people</a:t>
            </a:r>
          </a:p>
          <a:p>
            <a:pPr algn="ctr"/>
            <a:r>
              <a:rPr lang="en-US" sz="2200" dirty="0"/>
              <a:t>Communication opportunities</a:t>
            </a:r>
            <a:endParaRPr lang="de-AT" dirty="0"/>
          </a:p>
        </p:txBody>
      </p:sp>
      <p:sp>
        <p:nvSpPr>
          <p:cNvPr id="4" name="Fußzeilenplatzhalter 3">
            <a:extLst>
              <a:ext uri="{FF2B5EF4-FFF2-40B4-BE49-F238E27FC236}">
                <a16:creationId xmlns:a16="http://schemas.microsoft.com/office/drawing/2014/main" id="{982C48CD-E134-7A99-BA46-A6CA09154903}"/>
              </a:ext>
            </a:extLst>
          </p:cNvPr>
          <p:cNvSpPr>
            <a:spLocks noGrp="1"/>
          </p:cNvSpPr>
          <p:nvPr>
            <p:ph type="ftr" sz="quarter" idx="11"/>
          </p:nvPr>
        </p:nvSpPr>
        <p:spPr/>
        <p:txBody>
          <a:bodyPr/>
          <a:lstStyle/>
          <a:p>
            <a:r>
              <a:rPr lang="en-US" dirty="0"/>
              <a:t>LOGISTICS UNDERSTANDING – BEHIND THE SCENES OF THE SUPPLY CHAIN</a:t>
            </a:r>
            <a:endParaRPr lang="de-AT" dirty="0"/>
          </a:p>
        </p:txBody>
      </p:sp>
      <p:sp>
        <p:nvSpPr>
          <p:cNvPr id="5" name="Foliennummernplatzhalter 4">
            <a:extLst>
              <a:ext uri="{FF2B5EF4-FFF2-40B4-BE49-F238E27FC236}">
                <a16:creationId xmlns:a16="http://schemas.microsoft.com/office/drawing/2014/main" id="{9CCA83D4-60A0-C00C-D3DC-A0FDDBEC3F8A}"/>
              </a:ext>
            </a:extLst>
          </p:cNvPr>
          <p:cNvSpPr>
            <a:spLocks noGrp="1"/>
          </p:cNvSpPr>
          <p:nvPr>
            <p:ph type="sldNum" sz="quarter" idx="12"/>
          </p:nvPr>
        </p:nvSpPr>
        <p:spPr/>
        <p:txBody>
          <a:bodyPr/>
          <a:lstStyle/>
          <a:p>
            <a:r>
              <a:rPr lang="de-AT" dirty="0"/>
              <a:t>Slide </a:t>
            </a:r>
            <a:fld id="{0AF89F37-6AD9-4F74-BC17-19E39A25D257}" type="slidenum">
              <a:rPr lang="de-AT" smtClean="0"/>
              <a:pPr/>
              <a:t>30</a:t>
            </a:fld>
            <a:endParaRPr lang="de-AT" dirty="0"/>
          </a:p>
        </p:txBody>
      </p:sp>
      <p:sp>
        <p:nvSpPr>
          <p:cNvPr id="8" name="Inhaltsplatzhalter 2">
            <a:extLst>
              <a:ext uri="{FF2B5EF4-FFF2-40B4-BE49-F238E27FC236}">
                <a16:creationId xmlns:a16="http://schemas.microsoft.com/office/drawing/2014/main" id="{054F4909-CC3E-FBBD-41B7-126F8E939129}"/>
              </a:ext>
            </a:extLst>
          </p:cNvPr>
          <p:cNvSpPr txBox="1">
            <a:spLocks/>
          </p:cNvSpPr>
          <p:nvPr/>
        </p:nvSpPr>
        <p:spPr>
          <a:xfrm>
            <a:off x="6914174" y="1719014"/>
            <a:ext cx="4507782" cy="4351338"/>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Wingdings" panose="05000000000000000000" pitchFamily="2" charset="2"/>
              <a:buNone/>
            </a:pPr>
            <a:r>
              <a:rPr lang="de-AT" sz="2200" b="1" dirty="0" err="1"/>
              <a:t>Disadvantages</a:t>
            </a:r>
            <a:endParaRPr lang="de-AT" sz="2200" b="1" dirty="0"/>
          </a:p>
          <a:p>
            <a:pPr algn="ctr"/>
            <a:endParaRPr lang="de-AT" sz="2400" dirty="0"/>
          </a:p>
          <a:p>
            <a:pPr algn="ctr"/>
            <a:r>
              <a:rPr lang="en-US" sz="2200" dirty="0"/>
              <a:t>Environmental impacts</a:t>
            </a:r>
          </a:p>
          <a:p>
            <a:pPr algn="ctr"/>
            <a:r>
              <a:rPr lang="en-US" sz="2200" dirty="0"/>
              <a:t>Exploitation of labor</a:t>
            </a:r>
          </a:p>
          <a:p>
            <a:pPr algn="ctr"/>
            <a:r>
              <a:rPr lang="en-US" sz="2200" dirty="0"/>
              <a:t>Unequal distribution of wealth</a:t>
            </a:r>
          </a:p>
          <a:p>
            <a:pPr algn="ctr"/>
            <a:r>
              <a:rPr lang="en-US" sz="2200" dirty="0"/>
              <a:t>Intense competition</a:t>
            </a:r>
          </a:p>
          <a:p>
            <a:pPr algn="ctr"/>
            <a:r>
              <a:rPr lang="en-US" sz="2200" dirty="0"/>
              <a:t>Relocation of companies</a:t>
            </a:r>
          </a:p>
          <a:p>
            <a:pPr algn="ctr"/>
            <a:r>
              <a:rPr lang="en-US" sz="2200" dirty="0"/>
              <a:t>International problems and crises</a:t>
            </a:r>
            <a:endParaRPr lang="de-AT" dirty="0"/>
          </a:p>
        </p:txBody>
      </p:sp>
    </p:spTree>
    <p:extLst>
      <p:ext uri="{BB962C8B-B14F-4D97-AF65-F5344CB8AC3E}">
        <p14:creationId xmlns:p14="http://schemas.microsoft.com/office/powerpoint/2010/main" val="810746149"/>
      </p:ext>
    </p:extLst>
  </p:cSld>
  <p:clrMapOvr>
    <a:masterClrMapping/>
  </p:clrMapOvr>
  <p:transition spd="slow">
    <p:push/>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liennummernplatzhalter 3">
            <a:extLst>
              <a:ext uri="{FF2B5EF4-FFF2-40B4-BE49-F238E27FC236}">
                <a16:creationId xmlns:a16="http://schemas.microsoft.com/office/drawing/2014/main" id="{1257A9B6-D673-5EB3-BF56-EE66A1BFDB77}"/>
              </a:ext>
            </a:extLst>
          </p:cNvPr>
          <p:cNvSpPr>
            <a:spLocks noGrp="1"/>
          </p:cNvSpPr>
          <p:nvPr>
            <p:ph type="sldNum" sz="quarter" idx="12"/>
          </p:nvPr>
        </p:nvSpPr>
        <p:spPr>
          <a:xfrm>
            <a:off x="645044" y="6356350"/>
            <a:ext cx="2378892" cy="365125"/>
          </a:xfrm>
        </p:spPr>
        <p:txBody>
          <a:bodyPr/>
          <a:lstStyle/>
          <a:p>
            <a:r>
              <a:rPr lang="de-AT" dirty="0"/>
              <a:t>Slide </a:t>
            </a:r>
            <a:fld id="{0AF89F37-6AD9-4F74-BC17-19E39A25D257}" type="slidenum">
              <a:rPr lang="de-AT" smtClean="0"/>
              <a:pPr/>
              <a:t>31</a:t>
            </a:fld>
            <a:endParaRPr lang="de-AT" dirty="0"/>
          </a:p>
        </p:txBody>
      </p:sp>
      <p:sp>
        <p:nvSpPr>
          <p:cNvPr id="5" name="Titel 4">
            <a:extLst>
              <a:ext uri="{FF2B5EF4-FFF2-40B4-BE49-F238E27FC236}">
                <a16:creationId xmlns:a16="http://schemas.microsoft.com/office/drawing/2014/main" id="{B835C81E-F5E5-DC67-4947-BB50415CF6E9}"/>
              </a:ext>
            </a:extLst>
          </p:cNvPr>
          <p:cNvSpPr>
            <a:spLocks noGrp="1"/>
          </p:cNvSpPr>
          <p:nvPr>
            <p:ph type="title"/>
          </p:nvPr>
        </p:nvSpPr>
        <p:spPr/>
        <p:txBody>
          <a:bodyPr/>
          <a:lstStyle/>
          <a:p>
            <a:r>
              <a:rPr lang="de-AT" dirty="0" err="1"/>
              <a:t>Globalisation</a:t>
            </a:r>
            <a:r>
              <a:rPr lang="de-AT" dirty="0"/>
              <a:t> Video</a:t>
            </a:r>
          </a:p>
        </p:txBody>
      </p:sp>
      <p:sp>
        <p:nvSpPr>
          <p:cNvPr id="6" name="Inhaltsplatzhalter 5">
            <a:extLst>
              <a:ext uri="{FF2B5EF4-FFF2-40B4-BE49-F238E27FC236}">
                <a16:creationId xmlns:a16="http://schemas.microsoft.com/office/drawing/2014/main" id="{49D8F43E-16C2-7037-3803-C92941E2104C}"/>
              </a:ext>
            </a:extLst>
          </p:cNvPr>
          <p:cNvSpPr>
            <a:spLocks noGrp="1"/>
          </p:cNvSpPr>
          <p:nvPr>
            <p:ph idx="1"/>
          </p:nvPr>
        </p:nvSpPr>
        <p:spPr>
          <a:xfrm>
            <a:off x="4492486" y="1825625"/>
            <a:ext cx="7054471" cy="4351338"/>
          </a:xfrm>
        </p:spPr>
        <p:txBody>
          <a:bodyPr/>
          <a:lstStyle/>
          <a:p>
            <a:pPr marL="0" indent="0">
              <a:buNone/>
            </a:pPr>
            <a:r>
              <a:rPr lang="en-US" sz="2000" b="1" dirty="0"/>
              <a:t>Questions about the video:</a:t>
            </a:r>
          </a:p>
          <a:p>
            <a:pPr marL="0" indent="0">
              <a:buNone/>
            </a:pPr>
            <a:endParaRPr lang="en-US" sz="2000" dirty="0"/>
          </a:p>
          <a:p>
            <a:r>
              <a:rPr lang="en-US" sz="2000" dirty="0"/>
              <a:t>How is the </a:t>
            </a:r>
            <a:r>
              <a:rPr lang="en-US" sz="2000" dirty="0" err="1"/>
              <a:t>hyperglobalisation</a:t>
            </a:r>
            <a:r>
              <a:rPr lang="en-US" sz="2000" dirty="0"/>
              <a:t> phase used by companies?</a:t>
            </a:r>
          </a:p>
          <a:p>
            <a:r>
              <a:rPr lang="en-US" sz="2000" dirty="0"/>
              <a:t>Which economic developments of </a:t>
            </a:r>
            <a:r>
              <a:rPr lang="en-US" sz="2000" dirty="0" err="1"/>
              <a:t>globalisation</a:t>
            </a:r>
            <a:r>
              <a:rPr lang="en-US" sz="2000" dirty="0"/>
              <a:t> can be perceived as advantages and disadvantages?</a:t>
            </a:r>
          </a:p>
          <a:p>
            <a:r>
              <a:rPr lang="en-US" sz="2000" dirty="0"/>
              <a:t>What negative impacts does </a:t>
            </a:r>
            <a:r>
              <a:rPr lang="en-US" sz="2000" dirty="0" err="1"/>
              <a:t>globalisation</a:t>
            </a:r>
            <a:r>
              <a:rPr lang="en-US" sz="2000" dirty="0"/>
              <a:t> have on countries?</a:t>
            </a:r>
          </a:p>
          <a:p>
            <a:r>
              <a:rPr lang="en-US" sz="2000" dirty="0"/>
              <a:t>What effects does </a:t>
            </a:r>
            <a:r>
              <a:rPr lang="en-US" sz="2000" dirty="0" err="1"/>
              <a:t>globalisation</a:t>
            </a:r>
            <a:r>
              <a:rPr lang="en-US" sz="2000" dirty="0"/>
              <a:t> have on the environment?</a:t>
            </a:r>
          </a:p>
          <a:p>
            <a:r>
              <a:rPr lang="en-US" sz="2000" dirty="0"/>
              <a:t>Consider what impact </a:t>
            </a:r>
            <a:r>
              <a:rPr lang="en-US" sz="2000" dirty="0" err="1"/>
              <a:t>globalisation</a:t>
            </a:r>
            <a:r>
              <a:rPr lang="en-US" sz="2000" dirty="0"/>
              <a:t> has on your home country.</a:t>
            </a:r>
            <a:endParaRPr lang="de-AT" dirty="0"/>
          </a:p>
        </p:txBody>
      </p:sp>
      <p:sp>
        <p:nvSpPr>
          <p:cNvPr id="9" name="Textfeld 8">
            <a:extLst>
              <a:ext uri="{FF2B5EF4-FFF2-40B4-BE49-F238E27FC236}">
                <a16:creationId xmlns:a16="http://schemas.microsoft.com/office/drawing/2014/main" id="{3B4CB1B3-9247-5D37-D5A5-8DC32EEDC1C6}"/>
              </a:ext>
            </a:extLst>
          </p:cNvPr>
          <p:cNvSpPr txBox="1"/>
          <p:nvPr/>
        </p:nvSpPr>
        <p:spPr>
          <a:xfrm>
            <a:off x="592538" y="4524975"/>
            <a:ext cx="3353297" cy="584775"/>
          </a:xfrm>
          <a:prstGeom prst="rect">
            <a:avLst/>
          </a:prstGeom>
          <a:noFill/>
        </p:spPr>
        <p:txBody>
          <a:bodyPr wrap="square" rtlCol="0">
            <a:spAutoFit/>
          </a:bodyPr>
          <a:lstStyle/>
          <a:p>
            <a:r>
              <a:rPr lang="de-AT" sz="1600">
                <a:hlinkClick r:id="rId3"/>
              </a:rPr>
              <a:t>https://studyflix.de/wirtschaft/globalisierung-vor-und-nachteile-1909</a:t>
            </a:r>
            <a:endParaRPr lang="de-AT" sz="1600"/>
          </a:p>
        </p:txBody>
      </p:sp>
      <p:pic>
        <p:nvPicPr>
          <p:cNvPr id="10" name="Picture 3" descr="Globalization Video">
            <a:extLst>
              <a:ext uri="{FF2B5EF4-FFF2-40B4-BE49-F238E27FC236}">
                <a16:creationId xmlns:a16="http://schemas.microsoft.com/office/drawing/2014/main" id="{CB2E724E-AE01-6D81-7D5A-A5E9F417D792}"/>
              </a:ext>
            </a:extLst>
          </p:cNvPr>
          <p:cNvPicPr>
            <a:picLocks noChangeAspect="1"/>
          </p:cNvPicPr>
          <p:nvPr/>
        </p:nvPicPr>
        <p:blipFill>
          <a:blip r:embed="rId4"/>
          <a:stretch>
            <a:fillRect/>
          </a:stretch>
        </p:blipFill>
        <p:spPr>
          <a:xfrm>
            <a:off x="645043" y="1973006"/>
            <a:ext cx="3300792" cy="2415769"/>
          </a:xfrm>
          <a:prstGeom prst="rect">
            <a:avLst/>
          </a:prstGeom>
        </p:spPr>
      </p:pic>
      <p:sp>
        <p:nvSpPr>
          <p:cNvPr id="7" name="Fußzeilenplatzhalter 3">
            <a:extLst>
              <a:ext uri="{FF2B5EF4-FFF2-40B4-BE49-F238E27FC236}">
                <a16:creationId xmlns:a16="http://schemas.microsoft.com/office/drawing/2014/main" id="{9514E5B2-C7CF-42F2-2D86-7D8ABA1353AC}"/>
              </a:ext>
            </a:extLst>
          </p:cNvPr>
          <p:cNvSpPr>
            <a:spLocks noGrp="1"/>
          </p:cNvSpPr>
          <p:nvPr>
            <p:ph type="ftr" sz="quarter" idx="11"/>
          </p:nvPr>
        </p:nvSpPr>
        <p:spPr>
          <a:xfrm>
            <a:off x="635069" y="272194"/>
            <a:ext cx="6190603" cy="365125"/>
          </a:xfrm>
        </p:spPr>
        <p:txBody>
          <a:bodyPr/>
          <a:lstStyle/>
          <a:p>
            <a:r>
              <a:rPr lang="en-US" sz="1500" dirty="0"/>
              <a:t>UNDERSTANDING LOGISTICS – BEHIND THE SCENES OF THE SUPPLY CHAIN</a:t>
            </a:r>
            <a:endParaRPr lang="de-AT" sz="1500" dirty="0"/>
          </a:p>
        </p:txBody>
      </p:sp>
    </p:spTree>
    <p:extLst>
      <p:ext uri="{BB962C8B-B14F-4D97-AF65-F5344CB8AC3E}">
        <p14:creationId xmlns:p14="http://schemas.microsoft.com/office/powerpoint/2010/main" val="939366698"/>
      </p:ext>
    </p:extLst>
  </p:cSld>
  <p:clrMapOvr>
    <a:masterClrMapping/>
  </p:clrMapOvr>
  <p:transition spd="slow">
    <p:push/>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liennummernplatzhalter 3">
            <a:extLst>
              <a:ext uri="{FF2B5EF4-FFF2-40B4-BE49-F238E27FC236}">
                <a16:creationId xmlns:a16="http://schemas.microsoft.com/office/drawing/2014/main" id="{EDB73F27-0584-B680-EC62-2A84926205D8}"/>
              </a:ext>
            </a:extLst>
          </p:cNvPr>
          <p:cNvSpPr>
            <a:spLocks noGrp="1"/>
          </p:cNvSpPr>
          <p:nvPr>
            <p:ph type="sldNum" sz="quarter" idx="12"/>
          </p:nvPr>
        </p:nvSpPr>
        <p:spPr/>
        <p:txBody>
          <a:bodyPr/>
          <a:lstStyle/>
          <a:p>
            <a:r>
              <a:rPr lang="de-AT" dirty="0"/>
              <a:t>Slide </a:t>
            </a:r>
            <a:fld id="{0AF89F37-6AD9-4F74-BC17-19E39A25D257}" type="slidenum">
              <a:rPr lang="de-AT" smtClean="0"/>
              <a:pPr/>
              <a:t>32</a:t>
            </a:fld>
            <a:endParaRPr lang="de-AT" dirty="0"/>
          </a:p>
        </p:txBody>
      </p:sp>
      <p:sp>
        <p:nvSpPr>
          <p:cNvPr id="6" name="Titel 5">
            <a:extLst>
              <a:ext uri="{FF2B5EF4-FFF2-40B4-BE49-F238E27FC236}">
                <a16:creationId xmlns:a16="http://schemas.microsoft.com/office/drawing/2014/main" id="{A7322C18-5D32-B694-357D-9C2B642BDBDA}"/>
              </a:ext>
            </a:extLst>
          </p:cNvPr>
          <p:cNvSpPr>
            <a:spLocks noGrp="1"/>
          </p:cNvSpPr>
          <p:nvPr>
            <p:ph type="title"/>
          </p:nvPr>
        </p:nvSpPr>
        <p:spPr/>
        <p:txBody>
          <a:bodyPr/>
          <a:lstStyle/>
          <a:p>
            <a:r>
              <a:rPr lang="en-US" dirty="0"/>
              <a:t>The largest exporters of goods</a:t>
            </a:r>
            <a:endParaRPr lang="de-AT" dirty="0"/>
          </a:p>
        </p:txBody>
      </p:sp>
      <p:sp>
        <p:nvSpPr>
          <p:cNvPr id="7" name="Textfeld 12">
            <a:extLst>
              <a:ext uri="{FF2B5EF4-FFF2-40B4-BE49-F238E27FC236}">
                <a16:creationId xmlns:a16="http://schemas.microsoft.com/office/drawing/2014/main" id="{876FE38E-A358-EFB9-A179-A109A075B327}"/>
              </a:ext>
            </a:extLst>
          </p:cNvPr>
          <p:cNvSpPr txBox="1"/>
          <p:nvPr/>
        </p:nvSpPr>
        <p:spPr>
          <a:xfrm>
            <a:off x="8233604" y="6420382"/>
            <a:ext cx="3313871" cy="246221"/>
          </a:xfrm>
          <a:prstGeom prst="rect">
            <a:avLst/>
          </a:prstGeom>
          <a:noFill/>
        </p:spPr>
        <p:txBody>
          <a:bodyPr wrap="square">
            <a:spAutoFit/>
          </a:bodyPr>
          <a:lstStyle/>
          <a:p>
            <a:pPr algn="r"/>
            <a:r>
              <a:rPr lang="en-US" sz="1000" dirty="0">
                <a:solidFill>
                  <a:schemeClr val="tx2"/>
                </a:solidFill>
                <a:latin typeface="+mj-lt"/>
                <a:cs typeface="Mangal Pro" panose="00000500000000000000" pitchFamily="2" charset="0"/>
              </a:rPr>
              <a:t>Graphic: own illustration based on WTO</a:t>
            </a:r>
            <a:endParaRPr lang="de-AT" sz="1000" dirty="0">
              <a:solidFill>
                <a:schemeClr val="tx2"/>
              </a:solidFill>
              <a:latin typeface="+mj-lt"/>
              <a:cs typeface="Mangal Pro" panose="00000500000000000000" pitchFamily="2" charset="0"/>
            </a:endParaRPr>
          </a:p>
        </p:txBody>
      </p:sp>
      <p:graphicFrame>
        <p:nvGraphicFramePr>
          <p:cNvPr id="8" name="Content Placeholder 5" descr="The 10 largest exporting countries worldwide in 2024: bar chart">
            <a:extLst>
              <a:ext uri="{FF2B5EF4-FFF2-40B4-BE49-F238E27FC236}">
                <a16:creationId xmlns:a16="http://schemas.microsoft.com/office/drawing/2014/main" id="{E0156E91-435C-B405-4B10-0F9549F2D284}"/>
              </a:ext>
            </a:extLst>
          </p:cNvPr>
          <p:cNvGraphicFramePr>
            <a:graphicFrameLocks noGrp="1"/>
          </p:cNvGraphicFramePr>
          <p:nvPr>
            <p:ph idx="1"/>
            <p:extLst>
              <p:ext uri="{D42A27DB-BD31-4B8C-83A1-F6EECF244321}">
                <p14:modId xmlns:p14="http://schemas.microsoft.com/office/powerpoint/2010/main" val="3148223738"/>
              </p:ext>
            </p:extLst>
          </p:nvPr>
        </p:nvGraphicFramePr>
        <p:xfrm>
          <a:off x="592138" y="1825625"/>
          <a:ext cx="10955337" cy="4351338"/>
        </p:xfrm>
        <a:graphic>
          <a:graphicData uri="http://schemas.openxmlformats.org/drawingml/2006/chart">
            <c:chart xmlns:c="http://schemas.openxmlformats.org/drawingml/2006/chart" xmlns:r="http://schemas.openxmlformats.org/officeDocument/2006/relationships" r:id="rId3"/>
          </a:graphicData>
        </a:graphic>
      </p:graphicFrame>
      <p:sp>
        <p:nvSpPr>
          <p:cNvPr id="5" name="Fußzeilenplatzhalter 3">
            <a:extLst>
              <a:ext uri="{FF2B5EF4-FFF2-40B4-BE49-F238E27FC236}">
                <a16:creationId xmlns:a16="http://schemas.microsoft.com/office/drawing/2014/main" id="{698DEDFF-D63F-F3AD-BD42-16C8AB9DC431}"/>
              </a:ext>
            </a:extLst>
          </p:cNvPr>
          <p:cNvSpPr>
            <a:spLocks noGrp="1"/>
          </p:cNvSpPr>
          <p:nvPr>
            <p:ph type="ftr" sz="quarter" idx="11"/>
          </p:nvPr>
        </p:nvSpPr>
        <p:spPr>
          <a:xfrm>
            <a:off x="635069" y="272194"/>
            <a:ext cx="6190603" cy="365125"/>
          </a:xfrm>
        </p:spPr>
        <p:txBody>
          <a:bodyPr/>
          <a:lstStyle/>
          <a:p>
            <a:r>
              <a:rPr lang="en-US" sz="1500" dirty="0"/>
              <a:t>UNDERSTANDING LOGISTICS – BEHIND THE SCENES OF THE SUPPLY CHAIN</a:t>
            </a:r>
            <a:endParaRPr lang="de-AT" sz="1500" dirty="0"/>
          </a:p>
        </p:txBody>
      </p:sp>
    </p:spTree>
    <p:extLst>
      <p:ext uri="{BB962C8B-B14F-4D97-AF65-F5344CB8AC3E}">
        <p14:creationId xmlns:p14="http://schemas.microsoft.com/office/powerpoint/2010/main" val="450392842"/>
      </p:ext>
    </p:extLst>
  </p:cSld>
  <p:clrMapOvr>
    <a:masterClrMapping/>
  </p:clrMapOvr>
  <p:transition spd="slow">
    <p:push/>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A30A74E-66C7-61E4-6966-784546504B8A}"/>
              </a:ext>
            </a:extLst>
          </p:cNvPr>
          <p:cNvSpPr>
            <a:spLocks noGrp="1"/>
          </p:cNvSpPr>
          <p:nvPr>
            <p:ph type="title"/>
          </p:nvPr>
        </p:nvSpPr>
        <p:spPr/>
        <p:txBody>
          <a:bodyPr/>
          <a:lstStyle/>
          <a:p>
            <a:r>
              <a:rPr lang="en-US" dirty="0"/>
              <a:t>Example: Supply chains of lithium-ion batteries</a:t>
            </a:r>
            <a:endParaRPr lang="de-AT" dirty="0"/>
          </a:p>
        </p:txBody>
      </p:sp>
      <p:sp>
        <p:nvSpPr>
          <p:cNvPr id="3" name="Inhaltsplatzhalter 2">
            <a:extLst>
              <a:ext uri="{FF2B5EF4-FFF2-40B4-BE49-F238E27FC236}">
                <a16:creationId xmlns:a16="http://schemas.microsoft.com/office/drawing/2014/main" id="{4D4DC4EB-9EAF-7FAB-ADEC-504833B24EA3}"/>
              </a:ext>
            </a:extLst>
          </p:cNvPr>
          <p:cNvSpPr>
            <a:spLocks noGrp="1"/>
          </p:cNvSpPr>
          <p:nvPr>
            <p:ph idx="1"/>
          </p:nvPr>
        </p:nvSpPr>
        <p:spPr/>
        <p:txBody>
          <a:bodyPr/>
          <a:lstStyle/>
          <a:p>
            <a:pPr marL="0" indent="0">
              <a:buNone/>
            </a:pPr>
            <a:r>
              <a:rPr lang="en-US" sz="2400" dirty="0"/>
              <a:t>Highly concentrated supply chains in battery production</a:t>
            </a:r>
            <a:r>
              <a:rPr lang="de-AT" sz="2400" dirty="0"/>
              <a:t>:</a:t>
            </a:r>
          </a:p>
          <a:p>
            <a:r>
              <a:rPr lang="en-US" sz="2400" dirty="0"/>
              <a:t>Lithium mining: Only eight companies from the USA, Chile, China, and Australia control over 95% of the global lithium market.</a:t>
            </a:r>
          </a:p>
          <a:p>
            <a:r>
              <a:rPr lang="en-US" sz="2400" dirty="0"/>
              <a:t>Battery production: Ten manufacturers from China, South Korea, and Japan produce over 93% of all battery cells and packs worldwide</a:t>
            </a:r>
            <a:r>
              <a:rPr lang="de-AT" sz="2400" dirty="0"/>
              <a:t>.</a:t>
            </a:r>
          </a:p>
          <a:p>
            <a:endParaRPr lang="de-AT" sz="2400" dirty="0"/>
          </a:p>
          <a:p>
            <a:pPr marL="0" indent="0">
              <a:buNone/>
            </a:pPr>
            <a:r>
              <a:rPr lang="de-AT" sz="2400" dirty="0"/>
              <a:t>High </a:t>
            </a:r>
            <a:r>
              <a:rPr lang="de-AT" sz="2400" dirty="0" err="1"/>
              <a:t>dependency</a:t>
            </a:r>
            <a:r>
              <a:rPr lang="de-AT" sz="2400" dirty="0"/>
              <a:t> in Europe.</a:t>
            </a:r>
          </a:p>
          <a:p>
            <a:pPr marL="0" indent="0">
              <a:buNone/>
            </a:pPr>
            <a:r>
              <a:rPr lang="en-US" sz="2400" dirty="0"/>
              <a:t>These supply chains are vulnerable to political conflicts, trade restrictions, and natural disasters</a:t>
            </a:r>
            <a:r>
              <a:rPr lang="de-AT" sz="2400" dirty="0"/>
              <a:t>.</a:t>
            </a:r>
          </a:p>
          <a:p>
            <a:endParaRPr lang="de-AT" dirty="0"/>
          </a:p>
        </p:txBody>
      </p:sp>
      <p:sp>
        <p:nvSpPr>
          <p:cNvPr id="4" name="Fußzeilenplatzhalter 3">
            <a:extLst>
              <a:ext uri="{FF2B5EF4-FFF2-40B4-BE49-F238E27FC236}">
                <a16:creationId xmlns:a16="http://schemas.microsoft.com/office/drawing/2014/main" id="{93847056-0E29-9927-E2F2-52C6A7CCD8A5}"/>
              </a:ext>
            </a:extLst>
          </p:cNvPr>
          <p:cNvSpPr>
            <a:spLocks noGrp="1"/>
          </p:cNvSpPr>
          <p:nvPr>
            <p:ph type="ftr" sz="quarter" idx="11"/>
          </p:nvPr>
        </p:nvSpPr>
        <p:spPr/>
        <p:txBody>
          <a:bodyPr/>
          <a:lstStyle/>
          <a:p>
            <a:r>
              <a:rPr lang="en-US" dirty="0"/>
              <a:t>UNDERSTANDING LOGISTICS – BEHIND THE SCENES OF THE SUPPLY CHAIN</a:t>
            </a:r>
            <a:endParaRPr lang="de-AT" dirty="0"/>
          </a:p>
        </p:txBody>
      </p:sp>
      <p:sp>
        <p:nvSpPr>
          <p:cNvPr id="5" name="Foliennummernplatzhalter 4">
            <a:extLst>
              <a:ext uri="{FF2B5EF4-FFF2-40B4-BE49-F238E27FC236}">
                <a16:creationId xmlns:a16="http://schemas.microsoft.com/office/drawing/2014/main" id="{F4E24FB0-03F3-28D4-AAB4-FA3DD748ADC1}"/>
              </a:ext>
            </a:extLst>
          </p:cNvPr>
          <p:cNvSpPr>
            <a:spLocks noGrp="1"/>
          </p:cNvSpPr>
          <p:nvPr>
            <p:ph type="sldNum" sz="quarter" idx="12"/>
          </p:nvPr>
        </p:nvSpPr>
        <p:spPr/>
        <p:txBody>
          <a:bodyPr/>
          <a:lstStyle/>
          <a:p>
            <a:r>
              <a:rPr lang="de-AT" dirty="0"/>
              <a:t>Slide </a:t>
            </a:r>
            <a:fld id="{0AF89F37-6AD9-4F74-BC17-19E39A25D257}" type="slidenum">
              <a:rPr lang="de-AT" smtClean="0"/>
              <a:pPr/>
              <a:t>33</a:t>
            </a:fld>
            <a:endParaRPr lang="de-AT" dirty="0"/>
          </a:p>
        </p:txBody>
      </p:sp>
    </p:spTree>
    <p:extLst>
      <p:ext uri="{BB962C8B-B14F-4D97-AF65-F5344CB8AC3E}">
        <p14:creationId xmlns:p14="http://schemas.microsoft.com/office/powerpoint/2010/main" val="3493793944"/>
      </p:ext>
    </p:extLst>
  </p:cSld>
  <p:clrMapOvr>
    <a:masterClrMapping/>
  </p:clrMapOvr>
  <p:transition spd="slow">
    <p:push/>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726DAD6-C025-FA2A-2255-D3EAB35E8EA1}"/>
              </a:ext>
            </a:extLst>
          </p:cNvPr>
          <p:cNvSpPr>
            <a:spLocks noGrp="1"/>
          </p:cNvSpPr>
          <p:nvPr>
            <p:ph type="title"/>
          </p:nvPr>
        </p:nvSpPr>
        <p:spPr/>
        <p:txBody>
          <a:bodyPr/>
          <a:lstStyle/>
          <a:p>
            <a:r>
              <a:rPr lang="de-AT" dirty="0"/>
              <a:t>The </a:t>
            </a:r>
            <a:r>
              <a:rPr lang="de-AT" dirty="0" err="1"/>
              <a:t>bullwhip</a:t>
            </a:r>
            <a:r>
              <a:rPr lang="de-AT" dirty="0"/>
              <a:t> </a:t>
            </a:r>
            <a:r>
              <a:rPr lang="de-AT" dirty="0" err="1"/>
              <a:t>effect</a:t>
            </a:r>
            <a:endParaRPr lang="de-AT" dirty="0"/>
          </a:p>
        </p:txBody>
      </p:sp>
      <p:sp>
        <p:nvSpPr>
          <p:cNvPr id="3" name="Inhaltsplatzhalter 2">
            <a:extLst>
              <a:ext uri="{FF2B5EF4-FFF2-40B4-BE49-F238E27FC236}">
                <a16:creationId xmlns:a16="http://schemas.microsoft.com/office/drawing/2014/main" id="{5F8D1421-0199-5C4B-7116-5B3A790DAB16}"/>
              </a:ext>
            </a:extLst>
          </p:cNvPr>
          <p:cNvSpPr>
            <a:spLocks noGrp="1"/>
          </p:cNvSpPr>
          <p:nvPr>
            <p:ph idx="1"/>
          </p:nvPr>
        </p:nvSpPr>
        <p:spPr>
          <a:xfrm>
            <a:off x="3962400" y="1825625"/>
            <a:ext cx="7584558" cy="4351338"/>
          </a:xfrm>
        </p:spPr>
        <p:txBody>
          <a:bodyPr/>
          <a:lstStyle/>
          <a:p>
            <a:r>
              <a:rPr lang="en-US" sz="2600" dirty="0"/>
              <a:t>Phenomenon in multi-stage supply chains (supply chains)</a:t>
            </a:r>
          </a:p>
          <a:p>
            <a:r>
              <a:rPr lang="en-US" sz="2600" dirty="0"/>
              <a:t>Amplification of demand fluctuations along the supply chain</a:t>
            </a:r>
          </a:p>
          <a:p>
            <a:r>
              <a:rPr lang="en-US" sz="2600" dirty="0"/>
              <a:t>Everyone orders “just in case” → demand is overestimated</a:t>
            </a:r>
          </a:p>
          <a:p>
            <a:r>
              <a:rPr lang="en-US" sz="2600" dirty="0"/>
              <a:t>Consequences: high inventory levels &amp; costs</a:t>
            </a:r>
          </a:p>
          <a:p>
            <a:r>
              <a:rPr lang="en-US" sz="2600" dirty="0"/>
              <a:t>Risk: spoiled or obsolete products</a:t>
            </a:r>
          </a:p>
          <a:p>
            <a:r>
              <a:rPr lang="en-US" sz="2600" dirty="0"/>
              <a:t>Example: toilet paper during the COVID-19 pandemic</a:t>
            </a:r>
            <a:endParaRPr lang="de-AT" dirty="0"/>
          </a:p>
        </p:txBody>
      </p:sp>
      <p:sp>
        <p:nvSpPr>
          <p:cNvPr id="4" name="Fußzeilenplatzhalter 3">
            <a:extLst>
              <a:ext uri="{FF2B5EF4-FFF2-40B4-BE49-F238E27FC236}">
                <a16:creationId xmlns:a16="http://schemas.microsoft.com/office/drawing/2014/main" id="{6D7E55A8-39CD-8187-F2EC-E36769431F8C}"/>
              </a:ext>
            </a:extLst>
          </p:cNvPr>
          <p:cNvSpPr>
            <a:spLocks noGrp="1"/>
          </p:cNvSpPr>
          <p:nvPr>
            <p:ph type="ftr" sz="quarter" idx="11"/>
          </p:nvPr>
        </p:nvSpPr>
        <p:spPr/>
        <p:txBody>
          <a:bodyPr/>
          <a:lstStyle/>
          <a:p>
            <a:r>
              <a:rPr lang="en-US" dirty="0"/>
              <a:t>UNDERSTANDING LOGISTICS – BEHIND THE SCENES OF THE SUPPLY CHAIN</a:t>
            </a:r>
            <a:endParaRPr lang="de-AT" dirty="0"/>
          </a:p>
        </p:txBody>
      </p:sp>
      <p:sp>
        <p:nvSpPr>
          <p:cNvPr id="5" name="Foliennummernplatzhalter 4">
            <a:extLst>
              <a:ext uri="{FF2B5EF4-FFF2-40B4-BE49-F238E27FC236}">
                <a16:creationId xmlns:a16="http://schemas.microsoft.com/office/drawing/2014/main" id="{2BB356B0-34EB-48F2-B0F4-90DC3A7D4385}"/>
              </a:ext>
            </a:extLst>
          </p:cNvPr>
          <p:cNvSpPr>
            <a:spLocks noGrp="1"/>
          </p:cNvSpPr>
          <p:nvPr>
            <p:ph type="sldNum" sz="quarter" idx="12"/>
          </p:nvPr>
        </p:nvSpPr>
        <p:spPr/>
        <p:txBody>
          <a:bodyPr/>
          <a:lstStyle/>
          <a:p>
            <a:r>
              <a:rPr lang="de-AT" dirty="0"/>
              <a:t>Slide </a:t>
            </a:r>
            <a:fld id="{0AF89F37-6AD9-4F74-BC17-19E39A25D257}" type="slidenum">
              <a:rPr lang="de-AT" smtClean="0"/>
              <a:pPr/>
              <a:t>34</a:t>
            </a:fld>
            <a:endParaRPr lang="de-AT" dirty="0"/>
          </a:p>
        </p:txBody>
      </p:sp>
      <p:pic>
        <p:nvPicPr>
          <p:cNvPr id="6" name="Picture 7">
            <a:extLst>
              <a:ext uri="{FF2B5EF4-FFF2-40B4-BE49-F238E27FC236}">
                <a16:creationId xmlns:a16="http://schemas.microsoft.com/office/drawing/2014/main" id="{1880CC0F-8A2F-E0D5-C06E-E56D68E4FCAE}"/>
              </a:ext>
              <a:ext uri="{C183D7F6-B498-43B3-948B-1728B52AA6E4}">
                <adec:decorative xmlns:adec="http://schemas.microsoft.com/office/drawing/2017/decorative" val="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64152" y="2452687"/>
            <a:ext cx="2947358" cy="1952625"/>
          </a:xfrm>
          <a:prstGeom prst="rect">
            <a:avLst/>
          </a:prstGeom>
        </p:spPr>
      </p:pic>
      <p:sp>
        <p:nvSpPr>
          <p:cNvPr id="7" name="Datumsplatzhalter 22">
            <a:extLst>
              <a:ext uri="{FF2B5EF4-FFF2-40B4-BE49-F238E27FC236}">
                <a16:creationId xmlns:a16="http://schemas.microsoft.com/office/drawing/2014/main" id="{6B756E19-598D-F879-6878-55E331732FEA}"/>
              </a:ext>
              <a:ext uri="{C183D7F6-B498-43B3-948B-1728B52AA6E4}">
                <adec:decorative xmlns:adec="http://schemas.microsoft.com/office/drawing/2017/decorative" val="1"/>
              </a:ext>
            </a:extLst>
          </p:cNvPr>
          <p:cNvSpPr txBox="1">
            <a:spLocks/>
          </p:cNvSpPr>
          <p:nvPr/>
        </p:nvSpPr>
        <p:spPr>
          <a:xfrm>
            <a:off x="10590028" y="6268895"/>
            <a:ext cx="967691" cy="300678"/>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dirty="0"/>
              <a:t>Image: Pixabay</a:t>
            </a:r>
          </a:p>
        </p:txBody>
      </p:sp>
      <p:sp>
        <p:nvSpPr>
          <p:cNvPr id="8" name="TextBox 7">
            <a:extLst>
              <a:ext uri="{FF2B5EF4-FFF2-40B4-BE49-F238E27FC236}">
                <a16:creationId xmlns:a16="http://schemas.microsoft.com/office/drawing/2014/main" id="{B4AA745B-4685-68B3-3D99-B2FDF28BB7E1}"/>
              </a:ext>
            </a:extLst>
          </p:cNvPr>
          <p:cNvSpPr txBox="1"/>
          <p:nvPr/>
        </p:nvSpPr>
        <p:spPr>
          <a:xfrm>
            <a:off x="708761" y="4405312"/>
            <a:ext cx="2658140" cy="369332"/>
          </a:xfrm>
          <a:prstGeom prst="rect">
            <a:avLst/>
          </a:prstGeom>
          <a:noFill/>
        </p:spPr>
        <p:txBody>
          <a:bodyPr wrap="square" rtlCol="0">
            <a:spAutoFit/>
          </a:bodyPr>
          <a:lstStyle/>
          <a:p>
            <a:pPr algn="ctr"/>
            <a:r>
              <a:rPr lang="en-US">
                <a:solidFill>
                  <a:srgbClr val="FF0000"/>
                </a:solidFill>
              </a:rPr>
              <a:t>Sold out</a:t>
            </a:r>
            <a:endParaRPr lang="en-US" dirty="0">
              <a:solidFill>
                <a:srgbClr val="FF0000"/>
              </a:solidFill>
            </a:endParaRPr>
          </a:p>
        </p:txBody>
      </p:sp>
    </p:spTree>
    <p:extLst>
      <p:ext uri="{BB962C8B-B14F-4D97-AF65-F5344CB8AC3E}">
        <p14:creationId xmlns:p14="http://schemas.microsoft.com/office/powerpoint/2010/main" val="4245926314"/>
      </p:ext>
    </p:extLst>
  </p:cSld>
  <p:clrMapOvr>
    <a:masterClrMapping/>
  </p:clrMapOvr>
  <p:transition spd="slow">
    <p:push/>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platzhalter 8">
            <a:extLst>
              <a:ext uri="{FF2B5EF4-FFF2-40B4-BE49-F238E27FC236}">
                <a16:creationId xmlns:a16="http://schemas.microsoft.com/office/drawing/2014/main" id="{BA38D268-BC5D-40C2-9B60-99319DCD49B6}"/>
              </a:ext>
            </a:extLst>
          </p:cNvPr>
          <p:cNvSpPr>
            <a:spLocks noGrp="1"/>
          </p:cNvSpPr>
          <p:nvPr>
            <p:ph type="body" idx="1"/>
          </p:nvPr>
        </p:nvSpPr>
        <p:spPr/>
        <p:txBody>
          <a:bodyPr/>
          <a:lstStyle/>
          <a:p>
            <a:r>
              <a:rPr lang="de-AT" dirty="0"/>
              <a:t>3</a:t>
            </a:r>
          </a:p>
        </p:txBody>
      </p:sp>
      <p:sp>
        <p:nvSpPr>
          <p:cNvPr id="8" name="Titel 7">
            <a:extLst>
              <a:ext uri="{FF2B5EF4-FFF2-40B4-BE49-F238E27FC236}">
                <a16:creationId xmlns:a16="http://schemas.microsoft.com/office/drawing/2014/main" id="{B692BE69-1B05-4ABB-98F2-A282EF963262}"/>
              </a:ext>
            </a:extLst>
          </p:cNvPr>
          <p:cNvSpPr>
            <a:spLocks noGrp="1"/>
          </p:cNvSpPr>
          <p:nvPr>
            <p:ph type="title"/>
          </p:nvPr>
        </p:nvSpPr>
        <p:spPr/>
        <p:txBody>
          <a:bodyPr>
            <a:noAutofit/>
          </a:bodyPr>
          <a:lstStyle/>
          <a:p>
            <a:r>
              <a:rPr lang="de-AT" dirty="0"/>
              <a:t>Green </a:t>
            </a:r>
            <a:r>
              <a:rPr lang="de-AT" dirty="0" err="1"/>
              <a:t>logistics</a:t>
            </a:r>
            <a:br>
              <a:rPr lang="de-AT" dirty="0"/>
            </a:br>
            <a:endParaRPr lang="de-AT" dirty="0"/>
          </a:p>
        </p:txBody>
      </p:sp>
    </p:spTree>
    <p:extLst>
      <p:ext uri="{BB962C8B-B14F-4D97-AF65-F5344CB8AC3E}">
        <p14:creationId xmlns:p14="http://schemas.microsoft.com/office/powerpoint/2010/main" val="364822707"/>
      </p:ext>
    </p:extLst>
  </p:cSld>
  <p:clrMapOvr>
    <a:masterClrMapping/>
  </p:clrMapOvr>
  <p:transition spd="slow">
    <p:push/>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1FAA19-9CB7-A670-DB11-1EE78D9577AC}"/>
            </a:ext>
          </a:extLst>
        </p:cNvPr>
        <p:cNvGrpSpPr/>
        <p:nvPr/>
      </p:nvGrpSpPr>
      <p:grpSpPr>
        <a:xfrm>
          <a:off x="0" y="0"/>
          <a:ext cx="0" cy="0"/>
          <a:chOff x="0" y="0"/>
          <a:chExt cx="0" cy="0"/>
        </a:xfrm>
      </p:grpSpPr>
      <p:sp>
        <p:nvSpPr>
          <p:cNvPr id="15" name="Ellipse 14">
            <a:extLst>
              <a:ext uri="{FF2B5EF4-FFF2-40B4-BE49-F238E27FC236}">
                <a16:creationId xmlns:a16="http://schemas.microsoft.com/office/drawing/2014/main" id="{E33DE6B8-2F32-1B66-8C4B-B2831BA10C19}"/>
              </a:ext>
              <a:ext uri="{C183D7F6-B498-43B3-948B-1728B52AA6E4}">
                <adec:decorative xmlns:adec="http://schemas.microsoft.com/office/drawing/2017/decorative" val="1"/>
              </a:ext>
            </a:extLst>
          </p:cNvPr>
          <p:cNvSpPr/>
          <p:nvPr/>
        </p:nvSpPr>
        <p:spPr>
          <a:xfrm>
            <a:off x="3135925" y="4006014"/>
            <a:ext cx="1905221" cy="1905221"/>
          </a:xfrm>
          <a:prstGeom prst="ellipse">
            <a:avLst/>
          </a:prstGeom>
          <a:solidFill>
            <a:schemeClr val="bg1"/>
          </a:solidFill>
          <a:ln w="508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a:t>40</a:t>
            </a:r>
          </a:p>
          <a:p>
            <a:pPr algn="ctr"/>
            <a:endParaRPr lang="de-AT"/>
          </a:p>
        </p:txBody>
      </p:sp>
      <p:sp>
        <p:nvSpPr>
          <p:cNvPr id="17" name="Ellipse 16">
            <a:extLst>
              <a:ext uri="{FF2B5EF4-FFF2-40B4-BE49-F238E27FC236}">
                <a16:creationId xmlns:a16="http://schemas.microsoft.com/office/drawing/2014/main" id="{AFBABA84-2DD5-FA6E-231C-C2671C68F952}"/>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6" name="Ellipse 15">
            <a:extLst>
              <a:ext uri="{FF2B5EF4-FFF2-40B4-BE49-F238E27FC236}">
                <a16:creationId xmlns:a16="http://schemas.microsoft.com/office/drawing/2014/main" id="{B2D8E45A-39C2-2D9C-ABFE-1E133E95CD14}"/>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4" name="Ellipse 13">
            <a:extLst>
              <a:ext uri="{FF2B5EF4-FFF2-40B4-BE49-F238E27FC236}">
                <a16:creationId xmlns:a16="http://schemas.microsoft.com/office/drawing/2014/main" id="{110F5433-73AD-2B98-86BF-EEF33D4E45FF}"/>
              </a:ext>
              <a:ext uri="{C183D7F6-B498-43B3-948B-1728B52AA6E4}">
                <adec:decorative xmlns:adec="http://schemas.microsoft.com/office/drawing/2017/decorative" val="1"/>
              </a:ext>
            </a:extLst>
          </p:cNvPr>
          <p:cNvSpPr/>
          <p:nvPr/>
        </p:nvSpPr>
        <p:spPr>
          <a:xfrm>
            <a:off x="6440683" y="1549984"/>
            <a:ext cx="1905221" cy="1905221"/>
          </a:xfrm>
          <a:prstGeom prst="ellipse">
            <a:avLst/>
          </a:prstGeom>
          <a:solidFill>
            <a:schemeClr val="bg1"/>
          </a:solidFill>
          <a:ln w="254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CB13DFFA-4E0F-E569-1C31-36FB7FE58C20}"/>
              </a:ext>
            </a:extLst>
          </p:cNvPr>
          <p:cNvSpPr>
            <a:spLocks noGrp="1"/>
          </p:cNvSpPr>
          <p:nvPr>
            <p:ph type="title"/>
          </p:nvPr>
        </p:nvSpPr>
        <p:spPr/>
        <p:txBody>
          <a:bodyPr/>
          <a:lstStyle/>
          <a:p>
            <a:r>
              <a:rPr lang="de-AT" dirty="0" err="1"/>
              <a:t>Sustainability</a:t>
            </a:r>
            <a:r>
              <a:rPr lang="de-AT" dirty="0"/>
              <a:t> and </a:t>
            </a:r>
            <a:r>
              <a:rPr lang="de-AT" dirty="0" err="1"/>
              <a:t>green</a:t>
            </a:r>
            <a:r>
              <a:rPr lang="de-AT" dirty="0"/>
              <a:t> </a:t>
            </a:r>
            <a:r>
              <a:rPr lang="de-AT" dirty="0" err="1"/>
              <a:t>logistics</a:t>
            </a:r>
            <a:endParaRPr lang="de-AT" dirty="0"/>
          </a:p>
        </p:txBody>
      </p:sp>
      <p:sp>
        <p:nvSpPr>
          <p:cNvPr id="24" name="Inhaltsplatzhalter 23">
            <a:extLst>
              <a:ext uri="{FF2B5EF4-FFF2-40B4-BE49-F238E27FC236}">
                <a16:creationId xmlns:a16="http://schemas.microsoft.com/office/drawing/2014/main" id="{45029892-8FF4-4A2C-CBFC-77187DC0F6AB}"/>
              </a:ext>
              <a:ext uri="{C183D7F6-B498-43B3-948B-1728B52AA6E4}">
                <adec:decorative xmlns:adec="http://schemas.microsoft.com/office/drawing/2017/decorative" val="0"/>
              </a:ext>
            </a:extLst>
          </p:cNvPr>
          <p:cNvSpPr>
            <a:spLocks noGrp="1"/>
          </p:cNvSpPr>
          <p:nvPr>
            <p:ph idx="1"/>
          </p:nvPr>
        </p:nvSpPr>
        <p:spPr/>
        <p:txBody>
          <a:bodyPr/>
          <a:lstStyle/>
          <a:p>
            <a:pPr marL="0" indent="0">
              <a:buNone/>
            </a:pPr>
            <a:r>
              <a:rPr lang="de-AT" sz="2400" dirty="0" err="1">
                <a:solidFill>
                  <a:schemeClr val="accent5"/>
                </a:solidFill>
              </a:rPr>
              <a:t>Sustainability</a:t>
            </a:r>
            <a:r>
              <a:rPr lang="de-AT" sz="2400" dirty="0">
                <a:solidFill>
                  <a:schemeClr val="accent5"/>
                </a:solidFill>
              </a:rPr>
              <a:t>:</a:t>
            </a:r>
          </a:p>
          <a:p>
            <a:pPr marL="0" indent="0">
              <a:buNone/>
            </a:pPr>
            <a:r>
              <a:rPr lang="en-US" sz="2400" dirty="0"/>
              <a:t>Long-term development that meets the needs of the present generation without compromising the ability of future generations to meet their own needs.</a:t>
            </a:r>
          </a:p>
          <a:p>
            <a:pPr marL="0" indent="0">
              <a:buNone/>
            </a:pPr>
            <a:endParaRPr lang="de-AT" sz="2400" dirty="0"/>
          </a:p>
          <a:p>
            <a:pPr marL="0" indent="0">
              <a:buNone/>
            </a:pPr>
            <a:r>
              <a:rPr lang="de-AT" sz="2400" dirty="0">
                <a:solidFill>
                  <a:schemeClr val="accent5"/>
                </a:solidFill>
              </a:rPr>
              <a:t>Green Logistics:</a:t>
            </a:r>
          </a:p>
          <a:p>
            <a:pPr marL="0" indent="0">
              <a:buNone/>
            </a:pPr>
            <a:r>
              <a:rPr lang="en-US" sz="2400" dirty="0"/>
              <a:t>A holistic transformation of the logistics sector to create environmentally friendly and resource-efficient logistics processes, balancing economic and ecological efficiency.</a:t>
            </a:r>
            <a:endParaRPr lang="de-AT" sz="2400" dirty="0"/>
          </a:p>
        </p:txBody>
      </p:sp>
      <p:sp>
        <p:nvSpPr>
          <p:cNvPr id="5" name="Foliennummernplatzhalter 4">
            <a:extLst>
              <a:ext uri="{FF2B5EF4-FFF2-40B4-BE49-F238E27FC236}">
                <a16:creationId xmlns:a16="http://schemas.microsoft.com/office/drawing/2014/main" id="{9B865BB9-4377-65AF-B15A-4FF1D047CB61}"/>
              </a:ext>
            </a:extLst>
          </p:cNvPr>
          <p:cNvSpPr>
            <a:spLocks noGrp="1"/>
          </p:cNvSpPr>
          <p:nvPr>
            <p:ph type="sldNum" sz="quarter" idx="12"/>
          </p:nvPr>
        </p:nvSpPr>
        <p:spPr/>
        <p:txBody>
          <a:bodyPr/>
          <a:lstStyle/>
          <a:p>
            <a:r>
              <a:rPr lang="de-AT" dirty="0"/>
              <a:t>Slide </a:t>
            </a:r>
            <a:fld id="{0AF89F37-6AD9-4F74-BC17-19E39A25D257}" type="slidenum">
              <a:rPr lang="de-AT" smtClean="0"/>
              <a:t>36</a:t>
            </a:fld>
            <a:endParaRPr lang="de-AT" dirty="0"/>
          </a:p>
        </p:txBody>
      </p:sp>
      <p:sp>
        <p:nvSpPr>
          <p:cNvPr id="2" name="Fußzeilenplatzhalter 1">
            <a:extLst>
              <a:ext uri="{FF2B5EF4-FFF2-40B4-BE49-F238E27FC236}">
                <a16:creationId xmlns:a16="http://schemas.microsoft.com/office/drawing/2014/main" id="{3158F4A3-8614-C3A0-5F07-8B8628A6D1A6}"/>
              </a:ext>
            </a:extLst>
          </p:cNvPr>
          <p:cNvSpPr>
            <a:spLocks noGrp="1"/>
          </p:cNvSpPr>
          <p:nvPr>
            <p:ph type="ftr" sz="quarter" idx="11"/>
          </p:nvPr>
        </p:nvSpPr>
        <p:spPr>
          <a:xfrm>
            <a:off x="635069" y="272194"/>
            <a:ext cx="6679874" cy="365125"/>
          </a:xfrm>
        </p:spPr>
        <p:txBody>
          <a:bodyPr/>
          <a:lstStyle/>
          <a:p>
            <a:r>
              <a:rPr lang="en-US" dirty="0"/>
              <a:t>UNDERSTANDING LOGISTICS – BEHIND THE SCENES OF THE SUPPLY CHAIN</a:t>
            </a:r>
            <a:endParaRPr lang="de-AT" dirty="0"/>
          </a:p>
        </p:txBody>
      </p:sp>
    </p:spTree>
    <p:extLst>
      <p:ext uri="{BB962C8B-B14F-4D97-AF65-F5344CB8AC3E}">
        <p14:creationId xmlns:p14="http://schemas.microsoft.com/office/powerpoint/2010/main" val="2419563680"/>
      </p:ext>
    </p:extLst>
  </p:cSld>
  <p:clrMapOvr>
    <a:masterClrMapping/>
  </p:clrMapOvr>
  <p:transition spd="slow">
    <p:push/>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E86744-1A26-DFF1-7851-4F9D2E5654D6}"/>
            </a:ext>
          </a:extLst>
        </p:cNvPr>
        <p:cNvGrpSpPr/>
        <p:nvPr/>
      </p:nvGrpSpPr>
      <p:grpSpPr>
        <a:xfrm>
          <a:off x="0" y="0"/>
          <a:ext cx="0" cy="0"/>
          <a:chOff x="0" y="0"/>
          <a:chExt cx="0" cy="0"/>
        </a:xfrm>
      </p:grpSpPr>
      <p:sp>
        <p:nvSpPr>
          <p:cNvPr id="17" name="Ellipse 16">
            <a:extLst>
              <a:ext uri="{FF2B5EF4-FFF2-40B4-BE49-F238E27FC236}">
                <a16:creationId xmlns:a16="http://schemas.microsoft.com/office/drawing/2014/main" id="{DFB52F16-3CCC-F852-6549-95560D94DA52}"/>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F9C762F6-9BE3-D6E5-931E-936C5318EE73}"/>
              </a:ext>
            </a:extLst>
          </p:cNvPr>
          <p:cNvSpPr>
            <a:spLocks noGrp="1"/>
          </p:cNvSpPr>
          <p:nvPr>
            <p:ph type="title"/>
          </p:nvPr>
        </p:nvSpPr>
        <p:spPr/>
        <p:txBody>
          <a:bodyPr/>
          <a:lstStyle/>
          <a:p>
            <a:r>
              <a:rPr lang="en-US" dirty="0"/>
              <a:t>The 3 pillars of sustainability in logistics</a:t>
            </a:r>
            <a:endParaRPr lang="de-AT" dirty="0"/>
          </a:p>
        </p:txBody>
      </p:sp>
      <p:sp>
        <p:nvSpPr>
          <p:cNvPr id="24" name="Inhaltsplatzhalter 23">
            <a:extLst>
              <a:ext uri="{FF2B5EF4-FFF2-40B4-BE49-F238E27FC236}">
                <a16:creationId xmlns:a16="http://schemas.microsoft.com/office/drawing/2014/main" id="{94E8BF75-32E6-303A-50F1-C4A590DF0016}"/>
              </a:ext>
            </a:extLst>
          </p:cNvPr>
          <p:cNvSpPr>
            <a:spLocks noGrp="1"/>
          </p:cNvSpPr>
          <p:nvPr>
            <p:ph idx="1"/>
          </p:nvPr>
        </p:nvSpPr>
        <p:spPr>
          <a:xfrm>
            <a:off x="1422144" y="2255593"/>
            <a:ext cx="3939705" cy="2877774"/>
          </a:xfrm>
        </p:spPr>
        <p:txBody>
          <a:bodyPr/>
          <a:lstStyle/>
          <a:p>
            <a:pPr marL="0" indent="0">
              <a:buNone/>
            </a:pPr>
            <a:r>
              <a:rPr lang="en-US" sz="2400" dirty="0"/>
              <a:t>“…environmentally friendly and socially responsible, but also financially viable”</a:t>
            </a:r>
            <a:endParaRPr lang="de-AT" sz="2400" dirty="0"/>
          </a:p>
        </p:txBody>
      </p:sp>
      <p:sp>
        <p:nvSpPr>
          <p:cNvPr id="5" name="Foliennummernplatzhalter 4">
            <a:extLst>
              <a:ext uri="{FF2B5EF4-FFF2-40B4-BE49-F238E27FC236}">
                <a16:creationId xmlns:a16="http://schemas.microsoft.com/office/drawing/2014/main" id="{D3D560AA-EB87-FE17-1CDF-834BA98CED86}"/>
              </a:ext>
            </a:extLst>
          </p:cNvPr>
          <p:cNvSpPr>
            <a:spLocks noGrp="1"/>
          </p:cNvSpPr>
          <p:nvPr>
            <p:ph type="sldNum" sz="quarter" idx="12"/>
          </p:nvPr>
        </p:nvSpPr>
        <p:spPr/>
        <p:txBody>
          <a:bodyPr/>
          <a:lstStyle/>
          <a:p>
            <a:r>
              <a:rPr lang="de-AT" dirty="0"/>
              <a:t>Slide </a:t>
            </a:r>
            <a:fld id="{0AF89F37-6AD9-4F74-BC17-19E39A25D257}" type="slidenum">
              <a:rPr lang="de-AT" smtClean="0"/>
              <a:t>37</a:t>
            </a:fld>
            <a:endParaRPr lang="de-AT" dirty="0"/>
          </a:p>
        </p:txBody>
      </p:sp>
      <p:graphicFrame>
        <p:nvGraphicFramePr>
          <p:cNvPr id="2" name="Content Placeholder 5" descr="Graphical representation of the three pillars of sustainability: economic, social, and environmental">
            <a:extLst>
              <a:ext uri="{FF2B5EF4-FFF2-40B4-BE49-F238E27FC236}">
                <a16:creationId xmlns:a16="http://schemas.microsoft.com/office/drawing/2014/main" id="{3A1BABE6-0853-F96E-45DC-A78C11C7D2F2}"/>
              </a:ext>
            </a:extLst>
          </p:cNvPr>
          <p:cNvGraphicFramePr>
            <a:graphicFrameLocks/>
          </p:cNvGraphicFramePr>
          <p:nvPr>
            <p:extLst>
              <p:ext uri="{D42A27DB-BD31-4B8C-83A1-F6EECF244321}">
                <p14:modId xmlns:p14="http://schemas.microsoft.com/office/powerpoint/2010/main" val="2897801067"/>
              </p:ext>
            </p:extLst>
          </p:nvPr>
        </p:nvGraphicFramePr>
        <p:xfrm>
          <a:off x="4646494" y="1709530"/>
          <a:ext cx="6928905" cy="473712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Fußzeilenplatzhalter 1">
            <a:extLst>
              <a:ext uri="{FF2B5EF4-FFF2-40B4-BE49-F238E27FC236}">
                <a16:creationId xmlns:a16="http://schemas.microsoft.com/office/drawing/2014/main" id="{3F93BDF6-799F-FB4A-106F-96CDF6D078A8}"/>
              </a:ext>
            </a:extLst>
          </p:cNvPr>
          <p:cNvSpPr>
            <a:spLocks noGrp="1"/>
          </p:cNvSpPr>
          <p:nvPr>
            <p:ph type="ftr" sz="quarter" idx="11"/>
          </p:nvPr>
        </p:nvSpPr>
        <p:spPr>
          <a:xfrm>
            <a:off x="635069" y="272194"/>
            <a:ext cx="6679874" cy="365125"/>
          </a:xfrm>
        </p:spPr>
        <p:txBody>
          <a:bodyPr/>
          <a:lstStyle/>
          <a:p>
            <a:r>
              <a:rPr lang="en-US" dirty="0"/>
              <a:t>UNDERSTANDING LOGISTICS – BEHIND THE SCENES OF THE SUPPLY CHAIN</a:t>
            </a:r>
            <a:endParaRPr lang="de-AT" dirty="0"/>
          </a:p>
        </p:txBody>
      </p:sp>
    </p:spTree>
    <p:extLst>
      <p:ext uri="{BB962C8B-B14F-4D97-AF65-F5344CB8AC3E}">
        <p14:creationId xmlns:p14="http://schemas.microsoft.com/office/powerpoint/2010/main" val="2752135549"/>
      </p:ext>
    </p:extLst>
  </p:cSld>
  <p:clrMapOvr>
    <a:masterClrMapping/>
  </p:clrMapOvr>
  <p:transition spd="slow">
    <p:push/>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9A1085-351E-701D-4B47-ADB99C6EF528}"/>
            </a:ext>
          </a:extLst>
        </p:cNvPr>
        <p:cNvGrpSpPr/>
        <p:nvPr/>
      </p:nvGrpSpPr>
      <p:grpSpPr>
        <a:xfrm>
          <a:off x="0" y="0"/>
          <a:ext cx="0" cy="0"/>
          <a:chOff x="0" y="0"/>
          <a:chExt cx="0" cy="0"/>
        </a:xfrm>
      </p:grpSpPr>
      <p:sp>
        <p:nvSpPr>
          <p:cNvPr id="4" name="Foliennummernplatzhalter 3">
            <a:extLst>
              <a:ext uri="{FF2B5EF4-FFF2-40B4-BE49-F238E27FC236}">
                <a16:creationId xmlns:a16="http://schemas.microsoft.com/office/drawing/2014/main" id="{815CE51D-249C-0174-A00C-F1CA9CD25BD1}"/>
              </a:ext>
            </a:extLst>
          </p:cNvPr>
          <p:cNvSpPr>
            <a:spLocks noGrp="1"/>
          </p:cNvSpPr>
          <p:nvPr>
            <p:ph type="sldNum" sz="quarter" idx="12"/>
          </p:nvPr>
        </p:nvSpPr>
        <p:spPr>
          <a:xfrm>
            <a:off x="635070" y="6356350"/>
            <a:ext cx="2388866" cy="365125"/>
          </a:xfrm>
        </p:spPr>
        <p:txBody>
          <a:bodyPr/>
          <a:lstStyle/>
          <a:p>
            <a:r>
              <a:rPr lang="de-AT" dirty="0"/>
              <a:t>Slide </a:t>
            </a:r>
            <a:fld id="{0AF89F37-6AD9-4F74-BC17-19E39A25D257}" type="slidenum">
              <a:rPr lang="de-AT" smtClean="0"/>
              <a:pPr/>
              <a:t>38</a:t>
            </a:fld>
            <a:endParaRPr lang="de-AT" dirty="0"/>
          </a:p>
        </p:txBody>
      </p:sp>
      <p:sp>
        <p:nvSpPr>
          <p:cNvPr id="5" name="Titel 4">
            <a:extLst>
              <a:ext uri="{FF2B5EF4-FFF2-40B4-BE49-F238E27FC236}">
                <a16:creationId xmlns:a16="http://schemas.microsoft.com/office/drawing/2014/main" id="{A93180E4-39D1-F840-9B51-84C44D001CDA}"/>
              </a:ext>
            </a:extLst>
          </p:cNvPr>
          <p:cNvSpPr>
            <a:spLocks noGrp="1"/>
          </p:cNvSpPr>
          <p:nvPr>
            <p:ph type="title"/>
          </p:nvPr>
        </p:nvSpPr>
        <p:spPr>
          <a:xfrm>
            <a:off x="635069" y="768985"/>
            <a:ext cx="9257140" cy="792976"/>
          </a:xfrm>
        </p:spPr>
        <p:txBody>
          <a:bodyPr/>
          <a:lstStyle/>
          <a:p>
            <a:r>
              <a:rPr lang="en-US" sz="3000" dirty="0"/>
              <a:t>Sustainability: Economy, Ecology, Social aspects in tension</a:t>
            </a:r>
            <a:endParaRPr lang="de-AT" sz="3000" dirty="0"/>
          </a:p>
        </p:txBody>
      </p:sp>
      <p:sp>
        <p:nvSpPr>
          <p:cNvPr id="6" name="Inhaltsplatzhalter 5">
            <a:extLst>
              <a:ext uri="{FF2B5EF4-FFF2-40B4-BE49-F238E27FC236}">
                <a16:creationId xmlns:a16="http://schemas.microsoft.com/office/drawing/2014/main" id="{2802777F-48D4-223C-55A9-C10354332A6D}"/>
              </a:ext>
            </a:extLst>
          </p:cNvPr>
          <p:cNvSpPr>
            <a:spLocks noGrp="1"/>
          </p:cNvSpPr>
          <p:nvPr>
            <p:ph idx="1"/>
          </p:nvPr>
        </p:nvSpPr>
        <p:spPr>
          <a:xfrm>
            <a:off x="3458818" y="1889760"/>
            <a:ext cx="8088140" cy="4287203"/>
          </a:xfrm>
        </p:spPr>
        <p:txBody>
          <a:bodyPr/>
          <a:lstStyle/>
          <a:p>
            <a:pPr marL="0" indent="0">
              <a:buNone/>
            </a:pPr>
            <a:r>
              <a:rPr lang="en-US" sz="2200" dirty="0"/>
              <a:t>Critically examine the three pillars of sustainability in three groups</a:t>
            </a:r>
            <a:r>
              <a:rPr lang="de-AT" sz="2200" dirty="0"/>
              <a:t>. </a:t>
            </a:r>
            <a:r>
              <a:rPr lang="en-US" sz="2200" dirty="0"/>
              <a:t>What often does not work in our world</a:t>
            </a:r>
            <a:r>
              <a:rPr lang="de-AT" sz="2200" dirty="0"/>
              <a:t>?</a:t>
            </a:r>
          </a:p>
          <a:p>
            <a:pPr marL="0" indent="0">
              <a:buNone/>
            </a:pPr>
            <a:r>
              <a:rPr lang="en-US" sz="2200" dirty="0"/>
              <a:t>Discuss the following guiding questions for each pillar</a:t>
            </a:r>
            <a:r>
              <a:rPr lang="de-AT" sz="2200" dirty="0"/>
              <a:t>.</a:t>
            </a:r>
          </a:p>
          <a:p>
            <a:endParaRPr lang="de-AT" sz="2200" dirty="0"/>
          </a:p>
          <a:p>
            <a:pPr marL="0" indent="0">
              <a:buNone/>
            </a:pPr>
            <a:r>
              <a:rPr lang="en-US" sz="2200" dirty="0"/>
              <a:t>Group 1: Economy – Sustainability vs. Profit</a:t>
            </a:r>
          </a:p>
          <a:p>
            <a:pPr marL="0" indent="0">
              <a:buNone/>
            </a:pPr>
            <a:endParaRPr lang="de-AT" sz="2200" dirty="0"/>
          </a:p>
          <a:p>
            <a:pPr marL="0" indent="0">
              <a:buNone/>
            </a:pPr>
            <a:r>
              <a:rPr lang="en-US" sz="2200" dirty="0"/>
              <a:t>Group 2: Ecology – Saving the environment, but how</a:t>
            </a:r>
            <a:r>
              <a:rPr lang="de-AT" sz="2200" dirty="0"/>
              <a:t>?</a:t>
            </a:r>
          </a:p>
          <a:p>
            <a:endParaRPr lang="de-AT" sz="2200" dirty="0"/>
          </a:p>
          <a:p>
            <a:pPr marL="0" indent="0">
              <a:buNone/>
            </a:pPr>
            <a:r>
              <a:rPr lang="en-US" sz="2200" dirty="0"/>
              <a:t>Group 3: Social – Sustainability for everyone</a:t>
            </a:r>
            <a:r>
              <a:rPr lang="de-AT" sz="2200" dirty="0"/>
              <a:t>?</a:t>
            </a:r>
          </a:p>
          <a:p>
            <a:endParaRPr lang="de-AT" sz="2200" dirty="0"/>
          </a:p>
          <a:p>
            <a:pPr marL="0" indent="0">
              <a:buNone/>
            </a:pPr>
            <a:endParaRPr lang="de-AT" dirty="0"/>
          </a:p>
        </p:txBody>
      </p:sp>
      <p:pic>
        <p:nvPicPr>
          <p:cNvPr id="11" name="Grafik 10" descr="Group brainstorming silhouette">
            <a:extLst>
              <a:ext uri="{FF2B5EF4-FFF2-40B4-BE49-F238E27FC236}">
                <a16:creationId xmlns:a16="http://schemas.microsoft.com/office/drawing/2014/main" id="{1700BD15-C517-4C60-F026-5FCBDEBE28A4}"/>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645042" y="2368135"/>
            <a:ext cx="2296941" cy="2296941"/>
          </a:xfrm>
          <a:prstGeom prst="rect">
            <a:avLst/>
          </a:prstGeom>
        </p:spPr>
      </p:pic>
      <p:sp>
        <p:nvSpPr>
          <p:cNvPr id="7" name="Fußzeilenplatzhalter 1">
            <a:extLst>
              <a:ext uri="{FF2B5EF4-FFF2-40B4-BE49-F238E27FC236}">
                <a16:creationId xmlns:a16="http://schemas.microsoft.com/office/drawing/2014/main" id="{DC14EFCE-6CF2-BC21-1DAA-4C6D2E8CB8F0}"/>
              </a:ext>
            </a:extLst>
          </p:cNvPr>
          <p:cNvSpPr>
            <a:spLocks noGrp="1"/>
          </p:cNvSpPr>
          <p:nvPr>
            <p:ph type="ftr" sz="quarter" idx="11"/>
          </p:nvPr>
        </p:nvSpPr>
        <p:spPr>
          <a:xfrm>
            <a:off x="635069" y="272194"/>
            <a:ext cx="6679874" cy="365125"/>
          </a:xfrm>
        </p:spPr>
        <p:txBody>
          <a:bodyPr/>
          <a:lstStyle/>
          <a:p>
            <a:r>
              <a:rPr lang="en-US" sz="1500" dirty="0"/>
              <a:t>UNDERSTANDING LOGISTICS – BEHIND THE SCENES OF THE SUPPLY CHAIN</a:t>
            </a:r>
            <a:endParaRPr lang="de-AT" sz="1500" dirty="0"/>
          </a:p>
        </p:txBody>
      </p:sp>
    </p:spTree>
    <p:extLst>
      <p:ext uri="{BB962C8B-B14F-4D97-AF65-F5344CB8AC3E}">
        <p14:creationId xmlns:p14="http://schemas.microsoft.com/office/powerpoint/2010/main" val="2763535329"/>
      </p:ext>
    </p:extLst>
  </p:cSld>
  <p:clrMapOvr>
    <a:masterClrMapping/>
  </p:clrMapOvr>
  <p:transition spd="slow">
    <p:push/>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772108-DC90-E5D6-B33A-1D59EE2089ED}"/>
            </a:ext>
          </a:extLst>
        </p:cNvPr>
        <p:cNvGrpSpPr/>
        <p:nvPr/>
      </p:nvGrpSpPr>
      <p:grpSpPr>
        <a:xfrm>
          <a:off x="0" y="0"/>
          <a:ext cx="0" cy="0"/>
          <a:chOff x="0" y="0"/>
          <a:chExt cx="0" cy="0"/>
        </a:xfrm>
      </p:grpSpPr>
      <p:sp>
        <p:nvSpPr>
          <p:cNvPr id="15" name="Ellipse 14">
            <a:extLst>
              <a:ext uri="{FF2B5EF4-FFF2-40B4-BE49-F238E27FC236}">
                <a16:creationId xmlns:a16="http://schemas.microsoft.com/office/drawing/2014/main" id="{2566678F-463E-1987-F063-0D0698009CB6}"/>
              </a:ext>
              <a:ext uri="{C183D7F6-B498-43B3-948B-1728B52AA6E4}">
                <adec:decorative xmlns:adec="http://schemas.microsoft.com/office/drawing/2017/decorative" val="1"/>
              </a:ext>
            </a:extLst>
          </p:cNvPr>
          <p:cNvSpPr/>
          <p:nvPr/>
        </p:nvSpPr>
        <p:spPr>
          <a:xfrm>
            <a:off x="3135925" y="4006014"/>
            <a:ext cx="1905221" cy="1905221"/>
          </a:xfrm>
          <a:prstGeom prst="ellipse">
            <a:avLst/>
          </a:prstGeom>
          <a:solidFill>
            <a:schemeClr val="bg1"/>
          </a:solidFill>
          <a:ln w="508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a:t>40</a:t>
            </a:r>
          </a:p>
          <a:p>
            <a:pPr algn="ctr"/>
            <a:endParaRPr lang="de-AT"/>
          </a:p>
        </p:txBody>
      </p:sp>
      <p:sp>
        <p:nvSpPr>
          <p:cNvPr id="17" name="Ellipse 16">
            <a:extLst>
              <a:ext uri="{FF2B5EF4-FFF2-40B4-BE49-F238E27FC236}">
                <a16:creationId xmlns:a16="http://schemas.microsoft.com/office/drawing/2014/main" id="{7FF74E30-8001-715B-D893-C0B3BB547D88}"/>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7031B552-4AEE-0A54-11FD-CD04AB750B70}"/>
              </a:ext>
            </a:extLst>
          </p:cNvPr>
          <p:cNvSpPr>
            <a:spLocks noGrp="1"/>
          </p:cNvSpPr>
          <p:nvPr>
            <p:ph type="title"/>
          </p:nvPr>
        </p:nvSpPr>
        <p:spPr/>
        <p:txBody>
          <a:bodyPr/>
          <a:lstStyle/>
          <a:p>
            <a:r>
              <a:rPr lang="en-US" dirty="0"/>
              <a:t>Impacts of the transport sector</a:t>
            </a:r>
            <a:endParaRPr lang="de-AT" dirty="0"/>
          </a:p>
        </p:txBody>
      </p:sp>
      <p:sp>
        <p:nvSpPr>
          <p:cNvPr id="24" name="Inhaltsplatzhalter 23">
            <a:extLst>
              <a:ext uri="{FF2B5EF4-FFF2-40B4-BE49-F238E27FC236}">
                <a16:creationId xmlns:a16="http://schemas.microsoft.com/office/drawing/2014/main" id="{C137E151-A504-6257-C662-B1047ADE1845}"/>
              </a:ext>
            </a:extLst>
          </p:cNvPr>
          <p:cNvSpPr>
            <a:spLocks noGrp="1"/>
          </p:cNvSpPr>
          <p:nvPr>
            <p:ph idx="1"/>
          </p:nvPr>
        </p:nvSpPr>
        <p:spPr>
          <a:xfrm>
            <a:off x="634280" y="2037486"/>
            <a:ext cx="4663277" cy="4114799"/>
          </a:xfrm>
        </p:spPr>
        <p:txBody>
          <a:bodyPr/>
          <a:lstStyle/>
          <a:p>
            <a:pPr marL="257175" indent="-257175"/>
            <a:r>
              <a:rPr lang="en-US" sz="2200" dirty="0"/>
              <a:t>Transport emissions are rising sharply</a:t>
            </a:r>
          </a:p>
          <a:p>
            <a:pPr marL="257175" indent="-257175"/>
            <a:endParaRPr lang="en-US" sz="2200" dirty="0"/>
          </a:p>
          <a:p>
            <a:pPr marL="257175" indent="-257175"/>
            <a:r>
              <a:rPr lang="en-US" sz="2200" dirty="0"/>
              <a:t>Forecasts assume an almost doubling of freight transport by 2050 (compared to 2019)</a:t>
            </a:r>
          </a:p>
          <a:p>
            <a:pPr marL="257175" indent="-257175"/>
            <a:endParaRPr lang="en-US" sz="2200" dirty="0"/>
          </a:p>
          <a:p>
            <a:pPr marL="257175" indent="-257175"/>
            <a:r>
              <a:rPr lang="en-US" sz="2200" dirty="0"/>
              <a:t>In particular, truck transport is increasing</a:t>
            </a:r>
            <a:endParaRPr lang="de-AT" sz="2200" dirty="0"/>
          </a:p>
        </p:txBody>
      </p:sp>
      <p:sp>
        <p:nvSpPr>
          <p:cNvPr id="5" name="Foliennummernplatzhalter 4">
            <a:extLst>
              <a:ext uri="{FF2B5EF4-FFF2-40B4-BE49-F238E27FC236}">
                <a16:creationId xmlns:a16="http://schemas.microsoft.com/office/drawing/2014/main" id="{5FE5A57D-45B0-887A-D464-DC0A07552D7D}"/>
              </a:ext>
            </a:extLst>
          </p:cNvPr>
          <p:cNvSpPr>
            <a:spLocks noGrp="1"/>
          </p:cNvSpPr>
          <p:nvPr>
            <p:ph type="sldNum" sz="quarter" idx="12"/>
          </p:nvPr>
        </p:nvSpPr>
        <p:spPr/>
        <p:txBody>
          <a:bodyPr/>
          <a:lstStyle/>
          <a:p>
            <a:r>
              <a:rPr lang="de-AT" dirty="0"/>
              <a:t>Slide </a:t>
            </a:r>
            <a:fld id="{0AF89F37-6AD9-4F74-BC17-19E39A25D257}" type="slidenum">
              <a:rPr lang="de-AT" smtClean="0"/>
              <a:t>39</a:t>
            </a:fld>
            <a:endParaRPr lang="de-AT" dirty="0"/>
          </a:p>
        </p:txBody>
      </p:sp>
      <p:sp>
        <p:nvSpPr>
          <p:cNvPr id="8" name="Datumsplatzhalter 22">
            <a:extLst>
              <a:ext uri="{FF2B5EF4-FFF2-40B4-BE49-F238E27FC236}">
                <a16:creationId xmlns:a16="http://schemas.microsoft.com/office/drawing/2014/main" id="{640EA122-4EC0-0D4F-C842-321E6C99C00B}"/>
              </a:ext>
            </a:extLst>
          </p:cNvPr>
          <p:cNvSpPr txBox="1">
            <a:spLocks/>
          </p:cNvSpPr>
          <p:nvPr/>
        </p:nvSpPr>
        <p:spPr>
          <a:xfrm>
            <a:off x="9856023" y="6268894"/>
            <a:ext cx="1701697"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dirty="0"/>
              <a:t>Image: Smart Freight </a:t>
            </a:r>
            <a:r>
              <a:rPr lang="de-AT" dirty="0" err="1"/>
              <a:t>Centre</a:t>
            </a:r>
            <a:endParaRPr lang="de-AT" dirty="0"/>
          </a:p>
        </p:txBody>
      </p:sp>
      <p:pic>
        <p:nvPicPr>
          <p:cNvPr id="2" name="Picture 5" descr="Increasingly large cloud of emissions comparing 2019 and 2050 levels">
            <a:extLst>
              <a:ext uri="{FF2B5EF4-FFF2-40B4-BE49-F238E27FC236}">
                <a16:creationId xmlns:a16="http://schemas.microsoft.com/office/drawing/2014/main" id="{5F6304AF-5A4D-33BC-876A-FCA398FDC828}"/>
              </a:ext>
            </a:extLst>
          </p:cNvPr>
          <p:cNvPicPr>
            <a:picLocks noChangeAspect="1"/>
          </p:cNvPicPr>
          <p:nvPr/>
        </p:nvPicPr>
        <p:blipFill>
          <a:blip r:embed="rId3"/>
          <a:stretch>
            <a:fillRect/>
          </a:stretch>
        </p:blipFill>
        <p:spPr>
          <a:xfrm>
            <a:off x="6778487" y="1296171"/>
            <a:ext cx="4779233" cy="4972724"/>
          </a:xfrm>
          <a:prstGeom prst="rect">
            <a:avLst/>
          </a:prstGeom>
        </p:spPr>
      </p:pic>
      <p:sp>
        <p:nvSpPr>
          <p:cNvPr id="3" name="Fußzeilenplatzhalter 1">
            <a:extLst>
              <a:ext uri="{FF2B5EF4-FFF2-40B4-BE49-F238E27FC236}">
                <a16:creationId xmlns:a16="http://schemas.microsoft.com/office/drawing/2014/main" id="{949C5E80-838F-7F47-E38A-4C9B83A6BA51}"/>
              </a:ext>
            </a:extLst>
          </p:cNvPr>
          <p:cNvSpPr>
            <a:spLocks noGrp="1"/>
          </p:cNvSpPr>
          <p:nvPr>
            <p:ph type="ftr" sz="quarter" idx="11"/>
          </p:nvPr>
        </p:nvSpPr>
        <p:spPr>
          <a:xfrm>
            <a:off x="635069" y="272194"/>
            <a:ext cx="6679874" cy="365125"/>
          </a:xfrm>
        </p:spPr>
        <p:txBody>
          <a:bodyPr/>
          <a:lstStyle/>
          <a:p>
            <a:r>
              <a:rPr lang="en-US" sz="1500" dirty="0"/>
              <a:t>UNDERSTANDING LOGISTICS – BEHIND THE SCENES OF THE SUPPLY CHAIN</a:t>
            </a:r>
            <a:endParaRPr lang="de-AT" sz="1500" dirty="0"/>
          </a:p>
        </p:txBody>
      </p:sp>
    </p:spTree>
    <p:extLst>
      <p:ext uri="{BB962C8B-B14F-4D97-AF65-F5344CB8AC3E}">
        <p14:creationId xmlns:p14="http://schemas.microsoft.com/office/powerpoint/2010/main" val="1455088635"/>
      </p:ext>
    </p:extLst>
  </p:cSld>
  <p:clrMapOvr>
    <a:masterClrMapping/>
  </p:clrMapOvr>
  <p:transition spd="slow">
    <p:push/>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5472ED-5E98-51FD-BDD5-97AD4EB44CD9}"/>
            </a:ext>
          </a:extLst>
        </p:cNvPr>
        <p:cNvGrpSpPr/>
        <p:nvPr/>
      </p:nvGrpSpPr>
      <p:grpSpPr>
        <a:xfrm>
          <a:off x="0" y="0"/>
          <a:ext cx="0" cy="0"/>
          <a:chOff x="0" y="0"/>
          <a:chExt cx="0" cy="0"/>
        </a:xfrm>
      </p:grpSpPr>
      <p:sp>
        <p:nvSpPr>
          <p:cNvPr id="4" name="Foliennummernplatzhalter 3">
            <a:extLst>
              <a:ext uri="{FF2B5EF4-FFF2-40B4-BE49-F238E27FC236}">
                <a16:creationId xmlns:a16="http://schemas.microsoft.com/office/drawing/2014/main" id="{33305F12-1271-41D4-152A-E6081D61361A}"/>
              </a:ext>
            </a:extLst>
          </p:cNvPr>
          <p:cNvSpPr>
            <a:spLocks noGrp="1"/>
          </p:cNvSpPr>
          <p:nvPr>
            <p:ph type="sldNum" sz="quarter" idx="12"/>
          </p:nvPr>
        </p:nvSpPr>
        <p:spPr/>
        <p:txBody>
          <a:bodyPr/>
          <a:lstStyle/>
          <a:p>
            <a:r>
              <a:rPr lang="de-AT" dirty="0"/>
              <a:t>Slide </a:t>
            </a:r>
            <a:fld id="{0AF89F37-6AD9-4F74-BC17-19E39A25D257}" type="slidenum">
              <a:rPr lang="de-AT" smtClean="0"/>
              <a:pPr/>
              <a:t>40</a:t>
            </a:fld>
            <a:endParaRPr lang="de-AT" dirty="0"/>
          </a:p>
        </p:txBody>
      </p:sp>
      <p:sp>
        <p:nvSpPr>
          <p:cNvPr id="6" name="Titel 5">
            <a:extLst>
              <a:ext uri="{FF2B5EF4-FFF2-40B4-BE49-F238E27FC236}">
                <a16:creationId xmlns:a16="http://schemas.microsoft.com/office/drawing/2014/main" id="{D0A280FF-F48D-030D-8A06-E9AD8CDDB7DF}"/>
              </a:ext>
            </a:extLst>
          </p:cNvPr>
          <p:cNvSpPr>
            <a:spLocks noGrp="1"/>
          </p:cNvSpPr>
          <p:nvPr>
            <p:ph type="title"/>
          </p:nvPr>
        </p:nvSpPr>
        <p:spPr>
          <a:xfrm>
            <a:off x="592538" y="640040"/>
            <a:ext cx="10221236" cy="792976"/>
          </a:xfrm>
        </p:spPr>
        <p:txBody>
          <a:bodyPr/>
          <a:lstStyle/>
          <a:p>
            <a:r>
              <a:rPr lang="en-US" dirty="0"/>
              <a:t>Emissions by sector in Austria</a:t>
            </a:r>
            <a:endParaRPr lang="de-AT" dirty="0"/>
          </a:p>
        </p:txBody>
      </p:sp>
      <p:sp>
        <p:nvSpPr>
          <p:cNvPr id="5" name="Fußzeilenplatzhalter 1">
            <a:extLst>
              <a:ext uri="{FF2B5EF4-FFF2-40B4-BE49-F238E27FC236}">
                <a16:creationId xmlns:a16="http://schemas.microsoft.com/office/drawing/2014/main" id="{4033C053-6478-D2E4-3F4F-DB29E9EA532F}"/>
              </a:ext>
            </a:extLst>
          </p:cNvPr>
          <p:cNvSpPr>
            <a:spLocks noGrp="1"/>
          </p:cNvSpPr>
          <p:nvPr>
            <p:ph type="ftr" sz="quarter" idx="11"/>
          </p:nvPr>
        </p:nvSpPr>
        <p:spPr>
          <a:xfrm>
            <a:off x="635069" y="272194"/>
            <a:ext cx="6679874" cy="365125"/>
          </a:xfrm>
        </p:spPr>
        <p:txBody>
          <a:bodyPr/>
          <a:lstStyle/>
          <a:p>
            <a:r>
              <a:rPr lang="en-US" sz="1500" dirty="0"/>
              <a:t>UNDERSTANDING LOGISTICS – BEHIND THE SCENES OF THE SUPPLY CHAIN</a:t>
            </a:r>
            <a:endParaRPr lang="de-AT" sz="1500" dirty="0"/>
          </a:p>
        </p:txBody>
      </p:sp>
      <p:pic>
        <p:nvPicPr>
          <p:cNvPr id="28" name="Picture 27" descr="Share of sectors in total GHG emissions 2022 in Austria and Change in emissions between 1990 and 2022 in Austria graphs&#10;&#10;">
            <a:extLst>
              <a:ext uri="{FF2B5EF4-FFF2-40B4-BE49-F238E27FC236}">
                <a16:creationId xmlns:a16="http://schemas.microsoft.com/office/drawing/2014/main" id="{7170D7AF-358B-486D-E671-00C41570195E}"/>
              </a:ext>
            </a:extLst>
          </p:cNvPr>
          <p:cNvPicPr>
            <a:picLocks noChangeAspect="1"/>
          </p:cNvPicPr>
          <p:nvPr/>
        </p:nvPicPr>
        <p:blipFill>
          <a:blip r:embed="rId3"/>
          <a:stretch>
            <a:fillRect/>
          </a:stretch>
        </p:blipFill>
        <p:spPr>
          <a:xfrm>
            <a:off x="1129168" y="1171574"/>
            <a:ext cx="9933663" cy="5184776"/>
          </a:xfrm>
          <a:prstGeom prst="rect">
            <a:avLst/>
          </a:prstGeom>
        </p:spPr>
      </p:pic>
    </p:spTree>
    <p:extLst>
      <p:ext uri="{BB962C8B-B14F-4D97-AF65-F5344CB8AC3E}">
        <p14:creationId xmlns:p14="http://schemas.microsoft.com/office/powerpoint/2010/main" val="3080566694"/>
      </p:ext>
    </p:extLst>
  </p:cSld>
  <p:clrMapOvr>
    <a:masterClrMapping/>
  </p:clrMapOvr>
  <p:transition spd="slow">
    <p:push/>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4ABBD0-1FFF-94E8-1D4D-260F4FEAAFF3}"/>
            </a:ext>
          </a:extLst>
        </p:cNvPr>
        <p:cNvGrpSpPr/>
        <p:nvPr/>
      </p:nvGrpSpPr>
      <p:grpSpPr>
        <a:xfrm>
          <a:off x="0" y="0"/>
          <a:ext cx="0" cy="0"/>
          <a:chOff x="0" y="0"/>
          <a:chExt cx="0" cy="0"/>
        </a:xfrm>
      </p:grpSpPr>
      <p:sp>
        <p:nvSpPr>
          <p:cNvPr id="4" name="Foliennummernplatzhalter 3">
            <a:extLst>
              <a:ext uri="{FF2B5EF4-FFF2-40B4-BE49-F238E27FC236}">
                <a16:creationId xmlns:a16="http://schemas.microsoft.com/office/drawing/2014/main" id="{6740FB9C-C3F8-0541-47BD-29BE2F054B8B}"/>
              </a:ext>
            </a:extLst>
          </p:cNvPr>
          <p:cNvSpPr>
            <a:spLocks noGrp="1"/>
          </p:cNvSpPr>
          <p:nvPr>
            <p:ph type="sldNum" sz="quarter" idx="12"/>
          </p:nvPr>
        </p:nvSpPr>
        <p:spPr/>
        <p:txBody>
          <a:bodyPr/>
          <a:lstStyle/>
          <a:p>
            <a:r>
              <a:rPr lang="de-AT" dirty="0"/>
              <a:t>Slide </a:t>
            </a:r>
            <a:fld id="{0AF89F37-6AD9-4F74-BC17-19E39A25D257}" type="slidenum">
              <a:rPr lang="de-AT" smtClean="0"/>
              <a:pPr/>
              <a:t>41</a:t>
            </a:fld>
            <a:endParaRPr lang="de-AT" dirty="0"/>
          </a:p>
        </p:txBody>
      </p:sp>
      <p:sp>
        <p:nvSpPr>
          <p:cNvPr id="6" name="Titel 5">
            <a:extLst>
              <a:ext uri="{FF2B5EF4-FFF2-40B4-BE49-F238E27FC236}">
                <a16:creationId xmlns:a16="http://schemas.microsoft.com/office/drawing/2014/main" id="{E38E771A-CBD4-1F73-4709-CC2CC53103C0}"/>
              </a:ext>
            </a:extLst>
          </p:cNvPr>
          <p:cNvSpPr>
            <a:spLocks noGrp="1"/>
          </p:cNvSpPr>
          <p:nvPr>
            <p:ph type="title"/>
          </p:nvPr>
        </p:nvSpPr>
        <p:spPr>
          <a:xfrm>
            <a:off x="592538" y="640040"/>
            <a:ext cx="10221236" cy="792976"/>
          </a:xfrm>
        </p:spPr>
        <p:txBody>
          <a:bodyPr/>
          <a:lstStyle/>
          <a:p>
            <a:r>
              <a:rPr lang="en-US" dirty="0"/>
              <a:t>Road transport as the main contributor</a:t>
            </a:r>
            <a:endParaRPr lang="de-AT" dirty="0"/>
          </a:p>
        </p:txBody>
      </p:sp>
      <p:sp>
        <p:nvSpPr>
          <p:cNvPr id="7" name="Fußzeilenplatzhalter 1">
            <a:extLst>
              <a:ext uri="{FF2B5EF4-FFF2-40B4-BE49-F238E27FC236}">
                <a16:creationId xmlns:a16="http://schemas.microsoft.com/office/drawing/2014/main" id="{476A7BD4-1493-3127-304F-948A7AB12529}"/>
              </a:ext>
            </a:extLst>
          </p:cNvPr>
          <p:cNvSpPr>
            <a:spLocks noGrp="1"/>
          </p:cNvSpPr>
          <p:nvPr>
            <p:ph type="ftr" sz="quarter" idx="11"/>
          </p:nvPr>
        </p:nvSpPr>
        <p:spPr>
          <a:xfrm>
            <a:off x="635069" y="272194"/>
            <a:ext cx="6679874" cy="365125"/>
          </a:xfrm>
        </p:spPr>
        <p:txBody>
          <a:bodyPr/>
          <a:lstStyle/>
          <a:p>
            <a:r>
              <a:rPr lang="en-US" sz="1500" dirty="0"/>
              <a:t>UNDERSTANDING LOGISTICS – BEHIND THE SCENES OF THE SUPPLY CHAIN</a:t>
            </a:r>
            <a:endParaRPr lang="de-AT" sz="1500" dirty="0"/>
          </a:p>
        </p:txBody>
      </p:sp>
      <p:pic>
        <p:nvPicPr>
          <p:cNvPr id="22" name="Picture 21" descr="Main emitters in transport in 2022 graphic">
            <a:extLst>
              <a:ext uri="{FF2B5EF4-FFF2-40B4-BE49-F238E27FC236}">
                <a16:creationId xmlns:a16="http://schemas.microsoft.com/office/drawing/2014/main" id="{0F2DBD11-5366-9E23-D558-7AD3E8EFA2C2}"/>
              </a:ext>
            </a:extLst>
          </p:cNvPr>
          <p:cNvPicPr>
            <a:picLocks noChangeAspect="1"/>
          </p:cNvPicPr>
          <p:nvPr/>
        </p:nvPicPr>
        <p:blipFill>
          <a:blip r:embed="rId3"/>
          <a:stretch>
            <a:fillRect/>
          </a:stretch>
        </p:blipFill>
        <p:spPr>
          <a:xfrm>
            <a:off x="1184517" y="1334486"/>
            <a:ext cx="9037278" cy="5120394"/>
          </a:xfrm>
          <a:prstGeom prst="rect">
            <a:avLst/>
          </a:prstGeom>
        </p:spPr>
      </p:pic>
    </p:spTree>
    <p:extLst>
      <p:ext uri="{BB962C8B-B14F-4D97-AF65-F5344CB8AC3E}">
        <p14:creationId xmlns:p14="http://schemas.microsoft.com/office/powerpoint/2010/main" val="1911712211"/>
      </p:ext>
    </p:extLst>
  </p:cSld>
  <p:clrMapOvr>
    <a:masterClrMapping/>
  </p:clrMapOvr>
  <p:transition spd="slow">
    <p:push/>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C0B3B9-8ED0-E28D-52E0-E0307F55CC4C}"/>
            </a:ext>
          </a:extLst>
        </p:cNvPr>
        <p:cNvGrpSpPr/>
        <p:nvPr/>
      </p:nvGrpSpPr>
      <p:grpSpPr>
        <a:xfrm>
          <a:off x="0" y="0"/>
          <a:ext cx="0" cy="0"/>
          <a:chOff x="0" y="0"/>
          <a:chExt cx="0" cy="0"/>
        </a:xfrm>
      </p:grpSpPr>
      <p:sp>
        <p:nvSpPr>
          <p:cNvPr id="15" name="Ellipse 14">
            <a:extLst>
              <a:ext uri="{FF2B5EF4-FFF2-40B4-BE49-F238E27FC236}">
                <a16:creationId xmlns:a16="http://schemas.microsoft.com/office/drawing/2014/main" id="{54CAA311-04EE-EA1A-B49D-362D86CB226D}"/>
              </a:ext>
              <a:ext uri="{C183D7F6-B498-43B3-948B-1728B52AA6E4}">
                <adec:decorative xmlns:adec="http://schemas.microsoft.com/office/drawing/2017/decorative" val="1"/>
              </a:ext>
            </a:extLst>
          </p:cNvPr>
          <p:cNvSpPr/>
          <p:nvPr/>
        </p:nvSpPr>
        <p:spPr>
          <a:xfrm>
            <a:off x="3135925" y="4006014"/>
            <a:ext cx="1905221" cy="1905221"/>
          </a:xfrm>
          <a:prstGeom prst="ellipse">
            <a:avLst/>
          </a:prstGeom>
          <a:solidFill>
            <a:schemeClr val="bg1"/>
          </a:solidFill>
          <a:ln w="508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a:t>40</a:t>
            </a:r>
          </a:p>
          <a:p>
            <a:pPr algn="ctr"/>
            <a:endParaRPr lang="de-AT"/>
          </a:p>
        </p:txBody>
      </p:sp>
      <p:sp>
        <p:nvSpPr>
          <p:cNvPr id="17" name="Ellipse 16">
            <a:extLst>
              <a:ext uri="{FF2B5EF4-FFF2-40B4-BE49-F238E27FC236}">
                <a16:creationId xmlns:a16="http://schemas.microsoft.com/office/drawing/2014/main" id="{E2E8D47C-1302-80AE-7B6B-4076E5A25304}"/>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6" name="Ellipse 15">
            <a:extLst>
              <a:ext uri="{FF2B5EF4-FFF2-40B4-BE49-F238E27FC236}">
                <a16:creationId xmlns:a16="http://schemas.microsoft.com/office/drawing/2014/main" id="{CD551B0A-C4D2-D5FC-8935-583FF0532FBE}"/>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4" name="Ellipse 13">
            <a:extLst>
              <a:ext uri="{FF2B5EF4-FFF2-40B4-BE49-F238E27FC236}">
                <a16:creationId xmlns:a16="http://schemas.microsoft.com/office/drawing/2014/main" id="{A47021FF-03CC-BBD0-F733-83BF848DB49E}"/>
              </a:ext>
              <a:ext uri="{C183D7F6-B498-43B3-948B-1728B52AA6E4}">
                <adec:decorative xmlns:adec="http://schemas.microsoft.com/office/drawing/2017/decorative" val="1"/>
              </a:ext>
            </a:extLst>
          </p:cNvPr>
          <p:cNvSpPr/>
          <p:nvPr/>
        </p:nvSpPr>
        <p:spPr>
          <a:xfrm>
            <a:off x="6440683" y="1549984"/>
            <a:ext cx="1905221" cy="1905221"/>
          </a:xfrm>
          <a:prstGeom prst="ellipse">
            <a:avLst/>
          </a:prstGeom>
          <a:solidFill>
            <a:schemeClr val="bg1"/>
          </a:solidFill>
          <a:ln w="254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11DDC01C-1609-72EC-86EB-63E9B27A6316}"/>
              </a:ext>
            </a:extLst>
          </p:cNvPr>
          <p:cNvSpPr>
            <a:spLocks noGrp="1"/>
          </p:cNvSpPr>
          <p:nvPr>
            <p:ph type="title"/>
          </p:nvPr>
        </p:nvSpPr>
        <p:spPr/>
        <p:txBody>
          <a:bodyPr/>
          <a:lstStyle/>
          <a:p>
            <a:r>
              <a:rPr lang="en-US" dirty="0"/>
              <a:t>Sustainable freight transport – why and how?</a:t>
            </a:r>
            <a:endParaRPr lang="de-AT" dirty="0"/>
          </a:p>
        </p:txBody>
      </p:sp>
      <p:sp>
        <p:nvSpPr>
          <p:cNvPr id="24" name="Inhaltsplatzhalter 23">
            <a:extLst>
              <a:ext uri="{FF2B5EF4-FFF2-40B4-BE49-F238E27FC236}">
                <a16:creationId xmlns:a16="http://schemas.microsoft.com/office/drawing/2014/main" id="{AE75FFFC-10D3-FBFE-536B-7B31AA93D950}"/>
              </a:ext>
              <a:ext uri="{C183D7F6-B498-43B3-948B-1728B52AA6E4}">
                <adec:decorative xmlns:adec="http://schemas.microsoft.com/office/drawing/2017/decorative" val="1"/>
              </a:ext>
            </a:extLst>
          </p:cNvPr>
          <p:cNvSpPr>
            <a:spLocks noGrp="1"/>
          </p:cNvSpPr>
          <p:nvPr>
            <p:ph idx="1"/>
          </p:nvPr>
        </p:nvSpPr>
        <p:spPr>
          <a:xfrm>
            <a:off x="592538" y="1908313"/>
            <a:ext cx="10954420" cy="4268650"/>
          </a:xfrm>
        </p:spPr>
        <p:txBody>
          <a:bodyPr/>
          <a:lstStyle/>
          <a:p>
            <a:pPr marL="0" indent="0">
              <a:buNone/>
            </a:pPr>
            <a:r>
              <a:rPr lang="en-US" sz="2400" dirty="0"/>
              <a:t>Increasing transport volumes increases the need for action</a:t>
            </a:r>
          </a:p>
          <a:p>
            <a:pPr marL="0" indent="0">
              <a:buNone/>
            </a:pPr>
            <a:endParaRPr lang="de-AT" sz="2400" dirty="0"/>
          </a:p>
          <a:p>
            <a:pPr marL="0" indent="0">
              <a:buNone/>
            </a:pPr>
            <a:r>
              <a:rPr lang="de-AT" sz="2400" dirty="0" err="1"/>
              <a:t>Sustainable</a:t>
            </a:r>
            <a:r>
              <a:rPr lang="de-AT" sz="2400" dirty="0"/>
              <a:t> </a:t>
            </a:r>
            <a:r>
              <a:rPr lang="de-AT" sz="2400" dirty="0" err="1"/>
              <a:t>transport</a:t>
            </a:r>
            <a:r>
              <a:rPr lang="de-AT" sz="2400" dirty="0"/>
              <a:t> </a:t>
            </a:r>
            <a:r>
              <a:rPr lang="de-AT" sz="2400" dirty="0" err="1"/>
              <a:t>through</a:t>
            </a:r>
            <a:r>
              <a:rPr lang="de-AT" sz="2400" dirty="0"/>
              <a:t>:</a:t>
            </a:r>
          </a:p>
          <a:p>
            <a:r>
              <a:rPr lang="en-US" sz="2400" dirty="0"/>
              <a:t>Avoidance of transport</a:t>
            </a:r>
          </a:p>
          <a:p>
            <a:r>
              <a:rPr lang="en-US" sz="2400" dirty="0"/>
              <a:t>Shift to sustainable modes of transport such as rail and inland waterways</a:t>
            </a:r>
          </a:p>
          <a:p>
            <a:r>
              <a:rPr lang="en-US" sz="2400" dirty="0"/>
              <a:t>Alternative fuels</a:t>
            </a:r>
          </a:p>
          <a:p>
            <a:r>
              <a:rPr lang="en-US" sz="2400" dirty="0"/>
              <a:t>Innovative technologies, </a:t>
            </a:r>
            <a:r>
              <a:rPr lang="en-US" sz="2400" dirty="0" err="1"/>
              <a:t>digitalisation</a:t>
            </a:r>
            <a:endParaRPr lang="en-US" sz="2400" dirty="0"/>
          </a:p>
          <a:p>
            <a:r>
              <a:rPr lang="en-US" sz="2400" dirty="0"/>
              <a:t>Adjusted pricing</a:t>
            </a:r>
          </a:p>
          <a:p>
            <a:r>
              <a:rPr lang="en-US" sz="2400" dirty="0"/>
              <a:t>Holistic consideration of the value chain and suppliers</a:t>
            </a:r>
            <a:endParaRPr lang="de-AT" sz="2400" dirty="0"/>
          </a:p>
        </p:txBody>
      </p:sp>
      <p:sp>
        <p:nvSpPr>
          <p:cNvPr id="5" name="Foliennummernplatzhalter 4">
            <a:extLst>
              <a:ext uri="{FF2B5EF4-FFF2-40B4-BE49-F238E27FC236}">
                <a16:creationId xmlns:a16="http://schemas.microsoft.com/office/drawing/2014/main" id="{407233B8-29DC-D0DF-588C-47EB9F3B6FB8}"/>
              </a:ext>
            </a:extLst>
          </p:cNvPr>
          <p:cNvSpPr>
            <a:spLocks noGrp="1"/>
          </p:cNvSpPr>
          <p:nvPr>
            <p:ph type="sldNum" sz="quarter" idx="12"/>
          </p:nvPr>
        </p:nvSpPr>
        <p:spPr/>
        <p:txBody>
          <a:bodyPr/>
          <a:lstStyle/>
          <a:p>
            <a:r>
              <a:rPr lang="de-AT" dirty="0"/>
              <a:t>Slide </a:t>
            </a:r>
            <a:fld id="{0AF89F37-6AD9-4F74-BC17-19E39A25D257}" type="slidenum">
              <a:rPr lang="de-AT" smtClean="0"/>
              <a:t>42</a:t>
            </a:fld>
            <a:endParaRPr lang="de-AT" dirty="0"/>
          </a:p>
        </p:txBody>
      </p:sp>
      <p:pic>
        <p:nvPicPr>
          <p:cNvPr id="2" name="Picture 3">
            <a:extLst>
              <a:ext uri="{FF2B5EF4-FFF2-40B4-BE49-F238E27FC236}">
                <a16:creationId xmlns:a16="http://schemas.microsoft.com/office/drawing/2014/main" id="{773591A7-39D7-F132-9D2A-C901A214AA3D}"/>
              </a:ext>
              <a:ext uri="{C183D7F6-B498-43B3-948B-1728B52AA6E4}">
                <adec:decorative xmlns:adec="http://schemas.microsoft.com/office/drawing/2017/decorative" val="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207242" y="1433016"/>
            <a:ext cx="1830637" cy="1830637"/>
          </a:xfrm>
          <a:prstGeom prst="rect">
            <a:avLst/>
          </a:prstGeom>
        </p:spPr>
      </p:pic>
      <p:sp>
        <p:nvSpPr>
          <p:cNvPr id="4" name="Datumsplatzhalter 22">
            <a:extLst>
              <a:ext uri="{FF2B5EF4-FFF2-40B4-BE49-F238E27FC236}">
                <a16:creationId xmlns:a16="http://schemas.microsoft.com/office/drawing/2014/main" id="{C4B1F2C6-405D-442B-333A-7081D4C085D0}"/>
              </a:ext>
            </a:extLst>
          </p:cNvPr>
          <p:cNvSpPr txBox="1">
            <a:spLocks/>
          </p:cNvSpPr>
          <p:nvPr/>
        </p:nvSpPr>
        <p:spPr>
          <a:xfrm>
            <a:off x="9856023" y="6268894"/>
            <a:ext cx="1701697"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dirty="0"/>
              <a:t>Image: Flaticon</a:t>
            </a:r>
          </a:p>
        </p:txBody>
      </p:sp>
      <p:sp>
        <p:nvSpPr>
          <p:cNvPr id="7" name="Fußzeilenplatzhalter 1">
            <a:extLst>
              <a:ext uri="{FF2B5EF4-FFF2-40B4-BE49-F238E27FC236}">
                <a16:creationId xmlns:a16="http://schemas.microsoft.com/office/drawing/2014/main" id="{7410F86E-04D0-0BFC-B6D0-C85820A58820}"/>
              </a:ext>
            </a:extLst>
          </p:cNvPr>
          <p:cNvSpPr>
            <a:spLocks noGrp="1"/>
          </p:cNvSpPr>
          <p:nvPr>
            <p:ph type="ftr" sz="quarter" idx="11"/>
          </p:nvPr>
        </p:nvSpPr>
        <p:spPr>
          <a:xfrm>
            <a:off x="635069" y="272194"/>
            <a:ext cx="6679874" cy="365125"/>
          </a:xfrm>
        </p:spPr>
        <p:txBody>
          <a:bodyPr/>
          <a:lstStyle/>
          <a:p>
            <a:r>
              <a:rPr lang="en-US" sz="1500" dirty="0"/>
              <a:t>UNDERSTANDING LOGISTICS – BEHIND THE SCENES OF THE SUPPLY CHAIN</a:t>
            </a:r>
            <a:endParaRPr lang="de-AT" sz="1500" dirty="0"/>
          </a:p>
        </p:txBody>
      </p:sp>
    </p:spTree>
    <p:extLst>
      <p:ext uri="{BB962C8B-B14F-4D97-AF65-F5344CB8AC3E}">
        <p14:creationId xmlns:p14="http://schemas.microsoft.com/office/powerpoint/2010/main" val="3185586858"/>
      </p:ext>
    </p:extLst>
  </p:cSld>
  <p:clrMapOvr>
    <a:masterClrMapping/>
  </p:clrMapOvr>
  <p:transition spd="slow">
    <p:push/>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platzhalter 10">
            <a:extLst>
              <a:ext uri="{FF2B5EF4-FFF2-40B4-BE49-F238E27FC236}">
                <a16:creationId xmlns:a16="http://schemas.microsoft.com/office/drawing/2014/main" id="{B190B3AE-BFCA-4BA4-BFE8-C82D485810A6}"/>
              </a:ext>
            </a:extLst>
          </p:cNvPr>
          <p:cNvSpPr>
            <a:spLocks noGrp="1"/>
          </p:cNvSpPr>
          <p:nvPr>
            <p:ph type="body" idx="1"/>
          </p:nvPr>
        </p:nvSpPr>
        <p:spPr/>
        <p:txBody>
          <a:bodyPr/>
          <a:lstStyle/>
          <a:p>
            <a:r>
              <a:rPr lang="de-AT" dirty="0"/>
              <a:t>4</a:t>
            </a:r>
          </a:p>
        </p:txBody>
      </p:sp>
      <p:sp>
        <p:nvSpPr>
          <p:cNvPr id="10" name="Titel 9">
            <a:extLst>
              <a:ext uri="{FF2B5EF4-FFF2-40B4-BE49-F238E27FC236}">
                <a16:creationId xmlns:a16="http://schemas.microsoft.com/office/drawing/2014/main" id="{F445DC9F-43FB-45BE-813C-5A4281754AE3}"/>
              </a:ext>
            </a:extLst>
          </p:cNvPr>
          <p:cNvSpPr>
            <a:spLocks noGrp="1"/>
          </p:cNvSpPr>
          <p:nvPr>
            <p:ph type="title"/>
          </p:nvPr>
        </p:nvSpPr>
        <p:spPr>
          <a:xfrm>
            <a:off x="831850" y="1114314"/>
            <a:ext cx="9677812" cy="2852737"/>
          </a:xfrm>
        </p:spPr>
        <p:txBody>
          <a:bodyPr/>
          <a:lstStyle/>
          <a:p>
            <a:r>
              <a:rPr lang="de-AT" dirty="0"/>
              <a:t>Trends and </a:t>
            </a:r>
            <a:r>
              <a:rPr lang="de-AT" dirty="0" err="1"/>
              <a:t>innovations</a:t>
            </a:r>
            <a:endParaRPr lang="de-AT" dirty="0"/>
          </a:p>
        </p:txBody>
      </p:sp>
    </p:spTree>
    <p:extLst>
      <p:ext uri="{BB962C8B-B14F-4D97-AF65-F5344CB8AC3E}">
        <p14:creationId xmlns:p14="http://schemas.microsoft.com/office/powerpoint/2010/main" val="4121555904"/>
      </p:ext>
    </p:extLst>
  </p:cSld>
  <p:clrMapOvr>
    <a:masterClrMapping/>
  </p:clrMapOvr>
  <p:transition spd="slow">
    <p:push/>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746E2DF-7740-DA17-1693-CC7FBCE1E66C}"/>
              </a:ext>
            </a:extLst>
          </p:cNvPr>
          <p:cNvSpPr>
            <a:spLocks noGrp="1"/>
          </p:cNvSpPr>
          <p:nvPr>
            <p:ph type="title"/>
          </p:nvPr>
        </p:nvSpPr>
        <p:spPr/>
        <p:txBody>
          <a:bodyPr/>
          <a:lstStyle/>
          <a:p>
            <a:r>
              <a:rPr lang="de-AT" dirty="0"/>
              <a:t>DHL </a:t>
            </a:r>
            <a:r>
              <a:rPr lang="de-AT" dirty="0" err="1"/>
              <a:t>trend</a:t>
            </a:r>
            <a:r>
              <a:rPr lang="de-AT" dirty="0"/>
              <a:t> </a:t>
            </a:r>
            <a:r>
              <a:rPr lang="de-AT" dirty="0" err="1"/>
              <a:t>radar</a:t>
            </a:r>
            <a:endParaRPr lang="de-AT" dirty="0"/>
          </a:p>
        </p:txBody>
      </p:sp>
      <p:sp>
        <p:nvSpPr>
          <p:cNvPr id="3" name="Inhaltsplatzhalter 2">
            <a:extLst>
              <a:ext uri="{FF2B5EF4-FFF2-40B4-BE49-F238E27FC236}">
                <a16:creationId xmlns:a16="http://schemas.microsoft.com/office/drawing/2014/main" id="{D6D0E7D5-9AF0-004C-1609-80BCF08487CE}"/>
              </a:ext>
            </a:extLst>
          </p:cNvPr>
          <p:cNvSpPr>
            <a:spLocks noGrp="1"/>
          </p:cNvSpPr>
          <p:nvPr>
            <p:ph idx="1"/>
          </p:nvPr>
        </p:nvSpPr>
        <p:spPr>
          <a:xfrm>
            <a:off x="635069" y="1866622"/>
            <a:ext cx="5105331" cy="4351338"/>
          </a:xfrm>
        </p:spPr>
        <p:txBody>
          <a:bodyPr/>
          <a:lstStyle/>
          <a:p>
            <a:r>
              <a:rPr lang="en-US" sz="2600" dirty="0"/>
              <a:t>Sustainability, </a:t>
            </a:r>
            <a:r>
              <a:rPr lang="en-US" sz="2600" dirty="0" err="1"/>
              <a:t>digitalisation</a:t>
            </a:r>
            <a:r>
              <a:rPr lang="en-US" sz="2600" dirty="0"/>
              <a:t>, and automation as key drivers</a:t>
            </a:r>
          </a:p>
          <a:p>
            <a:endParaRPr lang="en-US" sz="2600" dirty="0"/>
          </a:p>
          <a:p>
            <a:r>
              <a:rPr lang="en-US" sz="2600" dirty="0"/>
              <a:t>Also societal development</a:t>
            </a:r>
            <a:endParaRPr lang="de-AT" dirty="0"/>
          </a:p>
        </p:txBody>
      </p:sp>
      <p:sp>
        <p:nvSpPr>
          <p:cNvPr id="4" name="Fußzeilenplatzhalter 3">
            <a:extLst>
              <a:ext uri="{FF2B5EF4-FFF2-40B4-BE49-F238E27FC236}">
                <a16:creationId xmlns:a16="http://schemas.microsoft.com/office/drawing/2014/main" id="{E85B3AF9-0249-1660-493D-5BF5BB906F23}"/>
              </a:ext>
            </a:extLst>
          </p:cNvPr>
          <p:cNvSpPr>
            <a:spLocks noGrp="1"/>
          </p:cNvSpPr>
          <p:nvPr>
            <p:ph type="ftr" sz="quarter" idx="11"/>
          </p:nvPr>
        </p:nvSpPr>
        <p:spPr/>
        <p:txBody>
          <a:bodyPr/>
          <a:lstStyle/>
          <a:p>
            <a:r>
              <a:rPr lang="en-US" dirty="0"/>
              <a:t>UNDERSTANDING LOGISTICS – BEHIND THE SCENES OF THE SUPPLY CHAIN</a:t>
            </a:r>
            <a:endParaRPr lang="de-AT" dirty="0"/>
          </a:p>
        </p:txBody>
      </p:sp>
      <p:sp>
        <p:nvSpPr>
          <p:cNvPr id="5" name="Foliennummernplatzhalter 4">
            <a:extLst>
              <a:ext uri="{FF2B5EF4-FFF2-40B4-BE49-F238E27FC236}">
                <a16:creationId xmlns:a16="http://schemas.microsoft.com/office/drawing/2014/main" id="{75FDF7AE-885E-C5A3-6D10-96661C52B7BF}"/>
              </a:ext>
            </a:extLst>
          </p:cNvPr>
          <p:cNvSpPr>
            <a:spLocks noGrp="1"/>
          </p:cNvSpPr>
          <p:nvPr>
            <p:ph type="sldNum" sz="quarter" idx="12"/>
          </p:nvPr>
        </p:nvSpPr>
        <p:spPr/>
        <p:txBody>
          <a:bodyPr/>
          <a:lstStyle/>
          <a:p>
            <a:r>
              <a:rPr lang="de-AT" dirty="0"/>
              <a:t>Slide </a:t>
            </a:r>
            <a:fld id="{0AF89F37-6AD9-4F74-BC17-19E39A25D257}" type="slidenum">
              <a:rPr lang="de-AT" smtClean="0"/>
              <a:pPr/>
              <a:t>44</a:t>
            </a:fld>
            <a:endParaRPr lang="de-AT" dirty="0"/>
          </a:p>
        </p:txBody>
      </p:sp>
      <p:pic>
        <p:nvPicPr>
          <p:cNvPr id="8" name="Content Placeholder 8" descr="DHL Logistics Trend Radar">
            <a:extLst>
              <a:ext uri="{FF2B5EF4-FFF2-40B4-BE49-F238E27FC236}">
                <a16:creationId xmlns:a16="http://schemas.microsoft.com/office/drawing/2014/main" id="{7AC98BFB-9107-E417-D6B4-2BC358579C0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865981" y="819373"/>
            <a:ext cx="6010121" cy="5719539"/>
          </a:xfrm>
          <a:prstGeom prst="rect">
            <a:avLst/>
          </a:prstGeom>
        </p:spPr>
      </p:pic>
      <p:sp>
        <p:nvSpPr>
          <p:cNvPr id="9" name="Datumsplatzhalter 22">
            <a:extLst>
              <a:ext uri="{FF2B5EF4-FFF2-40B4-BE49-F238E27FC236}">
                <a16:creationId xmlns:a16="http://schemas.microsoft.com/office/drawing/2014/main" id="{3F58FFBE-7966-F140-8A92-D198F532BC36}"/>
              </a:ext>
            </a:extLst>
          </p:cNvPr>
          <p:cNvSpPr txBox="1">
            <a:spLocks/>
          </p:cNvSpPr>
          <p:nvPr/>
        </p:nvSpPr>
        <p:spPr>
          <a:xfrm>
            <a:off x="9856023" y="6268894"/>
            <a:ext cx="1701697"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dirty="0"/>
              <a:t>Image: DHL Group</a:t>
            </a:r>
          </a:p>
        </p:txBody>
      </p:sp>
    </p:spTree>
    <p:extLst>
      <p:ext uri="{BB962C8B-B14F-4D97-AF65-F5344CB8AC3E}">
        <p14:creationId xmlns:p14="http://schemas.microsoft.com/office/powerpoint/2010/main" val="1493243889"/>
      </p:ext>
    </p:extLst>
  </p:cSld>
  <p:clrMapOvr>
    <a:masterClrMapping/>
  </p:clrMapOvr>
  <p:transition spd="slow">
    <p:push/>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ADF9B83-ECB0-691B-05C7-746828EA9396}"/>
              </a:ext>
            </a:extLst>
          </p:cNvPr>
          <p:cNvSpPr>
            <a:spLocks noGrp="1"/>
          </p:cNvSpPr>
          <p:nvPr>
            <p:ph type="title"/>
          </p:nvPr>
        </p:nvSpPr>
        <p:spPr/>
        <p:txBody>
          <a:bodyPr/>
          <a:lstStyle/>
          <a:p>
            <a:r>
              <a:rPr lang="de-AT" dirty="0" err="1"/>
              <a:t>Sustainability</a:t>
            </a:r>
            <a:r>
              <a:rPr lang="de-AT" dirty="0"/>
              <a:t> in </a:t>
            </a:r>
            <a:r>
              <a:rPr lang="de-AT" dirty="0" err="1"/>
              <a:t>logistics</a:t>
            </a:r>
            <a:endParaRPr lang="de-AT" dirty="0"/>
          </a:p>
        </p:txBody>
      </p:sp>
      <p:sp>
        <p:nvSpPr>
          <p:cNvPr id="3" name="Inhaltsplatzhalter 2">
            <a:extLst>
              <a:ext uri="{FF2B5EF4-FFF2-40B4-BE49-F238E27FC236}">
                <a16:creationId xmlns:a16="http://schemas.microsoft.com/office/drawing/2014/main" id="{AD4D9AC0-EB7F-0A72-6F2F-E9E7A9220D52}"/>
              </a:ext>
            </a:extLst>
          </p:cNvPr>
          <p:cNvSpPr>
            <a:spLocks noGrp="1"/>
          </p:cNvSpPr>
          <p:nvPr>
            <p:ph idx="1"/>
          </p:nvPr>
        </p:nvSpPr>
        <p:spPr/>
        <p:txBody>
          <a:bodyPr/>
          <a:lstStyle/>
          <a:p>
            <a:r>
              <a:rPr lang="en-US" sz="2600" dirty="0"/>
              <a:t>Sustainability along the entire supply chain</a:t>
            </a:r>
          </a:p>
          <a:p>
            <a:endParaRPr lang="en-US" sz="2600" dirty="0"/>
          </a:p>
          <a:p>
            <a:r>
              <a:rPr lang="en-US" sz="2600" dirty="0"/>
              <a:t>EU target for freight transport over 300 km: shift 30% to alternative modes of transport such as rail or inland waterways by 2030; over 50% by 2050</a:t>
            </a:r>
          </a:p>
          <a:p>
            <a:endParaRPr lang="en-US" sz="2600" dirty="0"/>
          </a:p>
          <a:p>
            <a:r>
              <a:rPr lang="en-US" sz="2600" dirty="0"/>
              <a:t>Innovative technologies</a:t>
            </a:r>
            <a:endParaRPr lang="de-AT" dirty="0"/>
          </a:p>
        </p:txBody>
      </p:sp>
      <p:sp>
        <p:nvSpPr>
          <p:cNvPr id="4" name="Fußzeilenplatzhalter 3">
            <a:extLst>
              <a:ext uri="{FF2B5EF4-FFF2-40B4-BE49-F238E27FC236}">
                <a16:creationId xmlns:a16="http://schemas.microsoft.com/office/drawing/2014/main" id="{C6F52809-8184-214D-BA37-960565983FFA}"/>
              </a:ext>
            </a:extLst>
          </p:cNvPr>
          <p:cNvSpPr>
            <a:spLocks noGrp="1"/>
          </p:cNvSpPr>
          <p:nvPr>
            <p:ph type="ftr" sz="quarter" idx="11"/>
          </p:nvPr>
        </p:nvSpPr>
        <p:spPr/>
        <p:txBody>
          <a:bodyPr/>
          <a:lstStyle/>
          <a:p>
            <a:r>
              <a:rPr lang="en-US" dirty="0"/>
              <a:t>UNDERSTANDING LOGISTICS – BEHIND THE SCENES OF THE SUPPLY CHAIN</a:t>
            </a:r>
            <a:endParaRPr lang="de-AT" dirty="0"/>
          </a:p>
        </p:txBody>
      </p:sp>
      <p:sp>
        <p:nvSpPr>
          <p:cNvPr id="5" name="Foliennummernplatzhalter 4">
            <a:extLst>
              <a:ext uri="{FF2B5EF4-FFF2-40B4-BE49-F238E27FC236}">
                <a16:creationId xmlns:a16="http://schemas.microsoft.com/office/drawing/2014/main" id="{2CC3034A-866D-A293-752F-16996A821B9B}"/>
              </a:ext>
            </a:extLst>
          </p:cNvPr>
          <p:cNvSpPr>
            <a:spLocks noGrp="1"/>
          </p:cNvSpPr>
          <p:nvPr>
            <p:ph type="sldNum" sz="quarter" idx="12"/>
          </p:nvPr>
        </p:nvSpPr>
        <p:spPr/>
        <p:txBody>
          <a:bodyPr/>
          <a:lstStyle/>
          <a:p>
            <a:r>
              <a:rPr lang="de-AT" dirty="0"/>
              <a:t>Slide </a:t>
            </a:r>
            <a:fld id="{0AF89F37-6AD9-4F74-BC17-19E39A25D257}" type="slidenum">
              <a:rPr lang="de-AT" smtClean="0"/>
              <a:pPr/>
              <a:t>45</a:t>
            </a:fld>
            <a:endParaRPr lang="de-AT" dirty="0"/>
          </a:p>
        </p:txBody>
      </p:sp>
      <p:pic>
        <p:nvPicPr>
          <p:cNvPr id="6" name="Picture 3">
            <a:extLst>
              <a:ext uri="{FF2B5EF4-FFF2-40B4-BE49-F238E27FC236}">
                <a16:creationId xmlns:a16="http://schemas.microsoft.com/office/drawing/2014/main" id="{F926C233-ACDB-81F8-540D-F15F09BF3D93}"/>
              </a:ext>
              <a:ext uri="{C183D7F6-B498-43B3-948B-1728B52AA6E4}">
                <adec:decorative xmlns:adec="http://schemas.microsoft.com/office/drawing/2017/decorative" val="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871042" y="4001294"/>
            <a:ext cx="1830637" cy="1830637"/>
          </a:xfrm>
          <a:prstGeom prst="rect">
            <a:avLst/>
          </a:prstGeom>
        </p:spPr>
      </p:pic>
      <p:sp>
        <p:nvSpPr>
          <p:cNvPr id="7" name="Datumsplatzhalter 22">
            <a:extLst>
              <a:ext uri="{FF2B5EF4-FFF2-40B4-BE49-F238E27FC236}">
                <a16:creationId xmlns:a16="http://schemas.microsoft.com/office/drawing/2014/main" id="{177D1AC6-A53F-EFB0-7A74-E03EB4D6FE88}"/>
              </a:ext>
            </a:extLst>
          </p:cNvPr>
          <p:cNvSpPr txBox="1">
            <a:spLocks/>
          </p:cNvSpPr>
          <p:nvPr/>
        </p:nvSpPr>
        <p:spPr>
          <a:xfrm>
            <a:off x="9856023" y="6268894"/>
            <a:ext cx="1701697"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dirty="0"/>
              <a:t>Image: Flaticon</a:t>
            </a:r>
          </a:p>
        </p:txBody>
      </p:sp>
    </p:spTree>
    <p:extLst>
      <p:ext uri="{BB962C8B-B14F-4D97-AF65-F5344CB8AC3E}">
        <p14:creationId xmlns:p14="http://schemas.microsoft.com/office/powerpoint/2010/main" val="2940585426"/>
      </p:ext>
    </p:extLst>
  </p:cSld>
  <p:clrMapOvr>
    <a:masterClrMapping/>
  </p:clrMapOvr>
  <p:transition spd="slow">
    <p:push/>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6B8CD42C-857C-5E18-75A6-F44D68F7B652}"/>
              </a:ext>
            </a:extLst>
          </p:cNvPr>
          <p:cNvSpPr>
            <a:spLocks noGrp="1"/>
          </p:cNvSpPr>
          <p:nvPr>
            <p:ph type="title"/>
          </p:nvPr>
        </p:nvSpPr>
        <p:spPr/>
        <p:txBody>
          <a:bodyPr/>
          <a:lstStyle/>
          <a:p>
            <a:r>
              <a:rPr lang="de-AT" dirty="0"/>
              <a:t>Alternative </a:t>
            </a:r>
            <a:r>
              <a:rPr lang="de-AT" dirty="0" err="1"/>
              <a:t>drives</a:t>
            </a:r>
            <a:endParaRPr lang="de-AT" dirty="0"/>
          </a:p>
        </p:txBody>
      </p:sp>
      <p:sp>
        <p:nvSpPr>
          <p:cNvPr id="3" name="Inhaltsplatzhalter 2">
            <a:extLst>
              <a:ext uri="{FF2B5EF4-FFF2-40B4-BE49-F238E27FC236}">
                <a16:creationId xmlns:a16="http://schemas.microsoft.com/office/drawing/2014/main" id="{47493820-B881-A519-032D-F160A7913716}"/>
              </a:ext>
            </a:extLst>
          </p:cNvPr>
          <p:cNvSpPr>
            <a:spLocks noGrp="1"/>
          </p:cNvSpPr>
          <p:nvPr>
            <p:ph idx="1"/>
          </p:nvPr>
        </p:nvSpPr>
        <p:spPr>
          <a:xfrm>
            <a:off x="592538" y="1825625"/>
            <a:ext cx="8480342" cy="4351338"/>
          </a:xfrm>
        </p:spPr>
        <p:txBody>
          <a:bodyPr/>
          <a:lstStyle/>
          <a:p>
            <a:pPr marL="0" indent="0">
              <a:buNone/>
            </a:pPr>
            <a:r>
              <a:rPr lang="de-AT" sz="2400" b="1" dirty="0" err="1"/>
              <a:t>Electromobility</a:t>
            </a:r>
            <a:r>
              <a:rPr lang="de-AT" sz="2400" b="1" dirty="0"/>
              <a:t>:</a:t>
            </a:r>
          </a:p>
          <a:p>
            <a:pPr marL="0" indent="0">
              <a:buNone/>
            </a:pPr>
            <a:endParaRPr lang="de-AT" sz="2400" b="1" dirty="0"/>
          </a:p>
          <a:p>
            <a:r>
              <a:rPr lang="en-US" sz="2400" dirty="0"/>
              <a:t>Reduction of CO₂ emissions and noise</a:t>
            </a:r>
          </a:p>
          <a:p>
            <a:r>
              <a:rPr lang="en-US" sz="2400" dirty="0"/>
              <a:t>Use in urban areas</a:t>
            </a:r>
          </a:p>
          <a:p>
            <a:r>
              <a:rPr lang="en-US" sz="2400" dirty="0"/>
              <a:t>Challenges: limited range, charging times and infrastructure, higher acquisition costs</a:t>
            </a:r>
          </a:p>
          <a:p>
            <a:r>
              <a:rPr lang="en-US" sz="2400" dirty="0"/>
              <a:t>Potential through </a:t>
            </a:r>
            <a:r>
              <a:rPr lang="en-US" sz="2400" dirty="0" err="1"/>
              <a:t>digitalisation</a:t>
            </a:r>
            <a:r>
              <a:rPr lang="en-US" sz="2400" dirty="0"/>
              <a:t>, autonomous driving and alternative energy sources</a:t>
            </a:r>
            <a:endParaRPr lang="de-AT" dirty="0"/>
          </a:p>
        </p:txBody>
      </p:sp>
      <p:sp>
        <p:nvSpPr>
          <p:cNvPr id="4" name="Fußzeilenplatzhalter 3">
            <a:extLst>
              <a:ext uri="{FF2B5EF4-FFF2-40B4-BE49-F238E27FC236}">
                <a16:creationId xmlns:a16="http://schemas.microsoft.com/office/drawing/2014/main" id="{C556984A-8209-94E9-6FA8-0C37F27B1ECE}"/>
              </a:ext>
            </a:extLst>
          </p:cNvPr>
          <p:cNvSpPr>
            <a:spLocks noGrp="1"/>
          </p:cNvSpPr>
          <p:nvPr>
            <p:ph type="ftr" sz="quarter" idx="11"/>
          </p:nvPr>
        </p:nvSpPr>
        <p:spPr/>
        <p:txBody>
          <a:bodyPr/>
          <a:lstStyle/>
          <a:p>
            <a:r>
              <a:rPr lang="en-US" dirty="0"/>
              <a:t>UNDERSTANDING LOGISTICS – BEHIND THE SCENES OF THE SUPPLY CHAIN</a:t>
            </a:r>
            <a:endParaRPr lang="de-AT" dirty="0"/>
          </a:p>
        </p:txBody>
      </p:sp>
      <p:sp>
        <p:nvSpPr>
          <p:cNvPr id="5" name="Foliennummernplatzhalter 4">
            <a:extLst>
              <a:ext uri="{FF2B5EF4-FFF2-40B4-BE49-F238E27FC236}">
                <a16:creationId xmlns:a16="http://schemas.microsoft.com/office/drawing/2014/main" id="{1BFC816D-6D2D-EC44-FBA1-2A8AF2B6A2DC}"/>
              </a:ext>
            </a:extLst>
          </p:cNvPr>
          <p:cNvSpPr>
            <a:spLocks noGrp="1"/>
          </p:cNvSpPr>
          <p:nvPr>
            <p:ph type="sldNum" sz="quarter" idx="12"/>
          </p:nvPr>
        </p:nvSpPr>
        <p:spPr/>
        <p:txBody>
          <a:bodyPr/>
          <a:lstStyle/>
          <a:p>
            <a:r>
              <a:rPr lang="de-AT" dirty="0"/>
              <a:t>Slide </a:t>
            </a:r>
            <a:fld id="{0AF89F37-6AD9-4F74-BC17-19E39A25D257}" type="slidenum">
              <a:rPr lang="de-AT" smtClean="0"/>
              <a:pPr/>
              <a:t>46</a:t>
            </a:fld>
            <a:endParaRPr lang="de-AT" dirty="0"/>
          </a:p>
        </p:txBody>
      </p:sp>
      <p:pic>
        <p:nvPicPr>
          <p:cNvPr id="6" name="Picture 5">
            <a:extLst>
              <a:ext uri="{FF2B5EF4-FFF2-40B4-BE49-F238E27FC236}">
                <a16:creationId xmlns:a16="http://schemas.microsoft.com/office/drawing/2014/main" id="{4EC60714-0532-5068-4EED-FCC02CDA5E50}"/>
              </a:ext>
              <a:ext uri="{C183D7F6-B498-43B3-948B-1728B52AA6E4}">
                <adec:decorative xmlns:adec="http://schemas.microsoft.com/office/drawing/2017/decorative" val="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072880" y="2232645"/>
            <a:ext cx="1988835" cy="1988835"/>
          </a:xfrm>
          <a:prstGeom prst="rect">
            <a:avLst/>
          </a:prstGeom>
        </p:spPr>
      </p:pic>
      <p:sp>
        <p:nvSpPr>
          <p:cNvPr id="7" name="Datumsplatzhalter 22">
            <a:extLst>
              <a:ext uri="{FF2B5EF4-FFF2-40B4-BE49-F238E27FC236}">
                <a16:creationId xmlns:a16="http://schemas.microsoft.com/office/drawing/2014/main" id="{6DD451B8-DE7F-DF3F-8C64-08E662924D30}"/>
              </a:ext>
            </a:extLst>
          </p:cNvPr>
          <p:cNvSpPr txBox="1">
            <a:spLocks/>
          </p:cNvSpPr>
          <p:nvPr/>
        </p:nvSpPr>
        <p:spPr>
          <a:xfrm>
            <a:off x="9856023" y="6268894"/>
            <a:ext cx="1701697"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dirty="0"/>
              <a:t>Image: Flaticon</a:t>
            </a:r>
          </a:p>
        </p:txBody>
      </p:sp>
    </p:spTree>
    <p:extLst>
      <p:ext uri="{BB962C8B-B14F-4D97-AF65-F5344CB8AC3E}">
        <p14:creationId xmlns:p14="http://schemas.microsoft.com/office/powerpoint/2010/main" val="1245183339"/>
      </p:ext>
    </p:extLst>
  </p:cSld>
  <p:clrMapOvr>
    <a:masterClrMapping/>
  </p:clrMapOvr>
  <p:transition spd="slow">
    <p:push/>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3928D40-17CD-94A2-8346-0556A26E046D}"/>
              </a:ext>
            </a:extLst>
          </p:cNvPr>
          <p:cNvSpPr>
            <a:spLocks noGrp="1"/>
          </p:cNvSpPr>
          <p:nvPr>
            <p:ph type="title"/>
          </p:nvPr>
        </p:nvSpPr>
        <p:spPr/>
        <p:txBody>
          <a:bodyPr/>
          <a:lstStyle/>
          <a:p>
            <a:r>
              <a:rPr lang="de-AT" dirty="0" err="1"/>
              <a:t>Digitalisation</a:t>
            </a:r>
            <a:endParaRPr lang="de-AT" dirty="0"/>
          </a:p>
        </p:txBody>
      </p:sp>
      <p:sp>
        <p:nvSpPr>
          <p:cNvPr id="3" name="Inhaltsplatzhalter 2">
            <a:extLst>
              <a:ext uri="{FF2B5EF4-FFF2-40B4-BE49-F238E27FC236}">
                <a16:creationId xmlns:a16="http://schemas.microsoft.com/office/drawing/2014/main" id="{2F7B9F2C-C6C7-F58E-0D70-42561FA8253A}"/>
              </a:ext>
            </a:extLst>
          </p:cNvPr>
          <p:cNvSpPr>
            <a:spLocks noGrp="1"/>
          </p:cNvSpPr>
          <p:nvPr>
            <p:ph idx="1"/>
          </p:nvPr>
        </p:nvSpPr>
        <p:spPr>
          <a:xfrm>
            <a:off x="592538" y="1825625"/>
            <a:ext cx="8134902" cy="4351338"/>
          </a:xfrm>
        </p:spPr>
        <p:txBody>
          <a:bodyPr/>
          <a:lstStyle/>
          <a:p>
            <a:pPr marL="0" indent="0">
              <a:buNone/>
            </a:pPr>
            <a:r>
              <a:rPr lang="en-US" sz="2400" b="1" dirty="0"/>
              <a:t>Logistics 4.0 or “Digital Logistics”</a:t>
            </a:r>
            <a:r>
              <a:rPr lang="de-AT" sz="2400" b="1" dirty="0"/>
              <a:t>:</a:t>
            </a:r>
          </a:p>
          <a:p>
            <a:r>
              <a:rPr lang="en-US" sz="2400" dirty="0"/>
              <a:t>Networking of all actors and processes within the supply chain</a:t>
            </a:r>
          </a:p>
          <a:p>
            <a:r>
              <a:rPr lang="en-US" sz="2400" dirty="0"/>
              <a:t>Focus on efficiency and effectiveness</a:t>
            </a:r>
          </a:p>
          <a:p>
            <a:r>
              <a:rPr lang="en-US" sz="2400" dirty="0"/>
              <a:t>Expansion of value chains into value networks</a:t>
            </a:r>
          </a:p>
          <a:p>
            <a:r>
              <a:rPr lang="en-US" sz="2400" dirty="0"/>
              <a:t>Integration across all logistics functions: warehousing, transport, procurement, production, distribution &amp; information</a:t>
            </a:r>
            <a:endParaRPr lang="de-AT" dirty="0"/>
          </a:p>
        </p:txBody>
      </p:sp>
      <p:sp>
        <p:nvSpPr>
          <p:cNvPr id="4" name="Fußzeilenplatzhalter 3">
            <a:extLst>
              <a:ext uri="{FF2B5EF4-FFF2-40B4-BE49-F238E27FC236}">
                <a16:creationId xmlns:a16="http://schemas.microsoft.com/office/drawing/2014/main" id="{1DB56BEF-1BAE-79B8-A075-EC8884B8D5A7}"/>
              </a:ext>
            </a:extLst>
          </p:cNvPr>
          <p:cNvSpPr>
            <a:spLocks noGrp="1"/>
          </p:cNvSpPr>
          <p:nvPr>
            <p:ph type="ftr" sz="quarter" idx="11"/>
          </p:nvPr>
        </p:nvSpPr>
        <p:spPr/>
        <p:txBody>
          <a:bodyPr/>
          <a:lstStyle/>
          <a:p>
            <a:r>
              <a:rPr lang="en-US" dirty="0"/>
              <a:t>UNDERSTANDING LOGISTICS – BEHIND THE SCENES OF THE SUPPLY CHAIN</a:t>
            </a:r>
          </a:p>
        </p:txBody>
      </p:sp>
      <p:sp>
        <p:nvSpPr>
          <p:cNvPr id="5" name="Foliennummernplatzhalter 4">
            <a:extLst>
              <a:ext uri="{FF2B5EF4-FFF2-40B4-BE49-F238E27FC236}">
                <a16:creationId xmlns:a16="http://schemas.microsoft.com/office/drawing/2014/main" id="{7B728282-3A8E-9857-CD1B-ACAE0C0B308B}"/>
              </a:ext>
            </a:extLst>
          </p:cNvPr>
          <p:cNvSpPr>
            <a:spLocks noGrp="1"/>
          </p:cNvSpPr>
          <p:nvPr>
            <p:ph type="sldNum" sz="quarter" idx="12"/>
          </p:nvPr>
        </p:nvSpPr>
        <p:spPr/>
        <p:txBody>
          <a:bodyPr/>
          <a:lstStyle/>
          <a:p>
            <a:r>
              <a:rPr lang="de-AT" dirty="0"/>
              <a:t>Slide </a:t>
            </a:r>
            <a:fld id="{0AF89F37-6AD9-4F74-BC17-19E39A25D257}" type="slidenum">
              <a:rPr lang="de-AT" smtClean="0"/>
              <a:pPr/>
              <a:t>47</a:t>
            </a:fld>
            <a:endParaRPr lang="de-AT" dirty="0"/>
          </a:p>
        </p:txBody>
      </p:sp>
      <p:pic>
        <p:nvPicPr>
          <p:cNvPr id="6" name="Picture 5">
            <a:extLst>
              <a:ext uri="{FF2B5EF4-FFF2-40B4-BE49-F238E27FC236}">
                <a16:creationId xmlns:a16="http://schemas.microsoft.com/office/drawing/2014/main" id="{3B11A2FE-BC70-0014-2562-F4B67ADA71A3}"/>
              </a:ext>
              <a:ext uri="{C183D7F6-B498-43B3-948B-1728B52AA6E4}">
                <adec:decorative xmlns:adec="http://schemas.microsoft.com/office/drawing/2017/decorative" val="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110072" y="1944149"/>
            <a:ext cx="1857151" cy="1857151"/>
          </a:xfrm>
          <a:prstGeom prst="rect">
            <a:avLst/>
          </a:prstGeom>
        </p:spPr>
      </p:pic>
      <p:sp>
        <p:nvSpPr>
          <p:cNvPr id="7" name="Datumsplatzhalter 22">
            <a:extLst>
              <a:ext uri="{FF2B5EF4-FFF2-40B4-BE49-F238E27FC236}">
                <a16:creationId xmlns:a16="http://schemas.microsoft.com/office/drawing/2014/main" id="{D11F49D7-995E-7A88-E9D2-515286D44480}"/>
              </a:ext>
            </a:extLst>
          </p:cNvPr>
          <p:cNvSpPr txBox="1">
            <a:spLocks/>
          </p:cNvSpPr>
          <p:nvPr/>
        </p:nvSpPr>
        <p:spPr>
          <a:xfrm>
            <a:off x="9856023" y="6268894"/>
            <a:ext cx="1701697"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dirty="0"/>
              <a:t>Image: Flaticon</a:t>
            </a:r>
          </a:p>
        </p:txBody>
      </p:sp>
    </p:spTree>
    <p:extLst>
      <p:ext uri="{BB962C8B-B14F-4D97-AF65-F5344CB8AC3E}">
        <p14:creationId xmlns:p14="http://schemas.microsoft.com/office/powerpoint/2010/main" val="2864134856"/>
      </p:ext>
    </p:extLst>
  </p:cSld>
  <p:clrMapOvr>
    <a:masterClrMapping/>
  </p:clrMapOvr>
  <p:transition spd="slow">
    <p:push/>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55B8092-507F-9F7E-B93E-AB86AC65751E}"/>
              </a:ext>
            </a:extLst>
          </p:cNvPr>
          <p:cNvSpPr>
            <a:spLocks noGrp="1"/>
          </p:cNvSpPr>
          <p:nvPr>
            <p:ph type="title"/>
          </p:nvPr>
        </p:nvSpPr>
        <p:spPr/>
        <p:txBody>
          <a:bodyPr/>
          <a:lstStyle/>
          <a:p>
            <a:r>
              <a:rPr lang="de-AT" dirty="0" err="1"/>
              <a:t>Autonomous</a:t>
            </a:r>
            <a:r>
              <a:rPr lang="de-AT" dirty="0"/>
              <a:t> </a:t>
            </a:r>
            <a:r>
              <a:rPr lang="de-AT" dirty="0" err="1"/>
              <a:t>driving</a:t>
            </a:r>
            <a:r>
              <a:rPr lang="de-AT" dirty="0"/>
              <a:t>: Trucks</a:t>
            </a:r>
          </a:p>
        </p:txBody>
      </p:sp>
      <p:sp>
        <p:nvSpPr>
          <p:cNvPr id="3" name="Inhaltsplatzhalter 2">
            <a:extLst>
              <a:ext uri="{FF2B5EF4-FFF2-40B4-BE49-F238E27FC236}">
                <a16:creationId xmlns:a16="http://schemas.microsoft.com/office/drawing/2014/main" id="{2DC97E17-55B4-49CC-0B39-ECA31F6B9351}"/>
              </a:ext>
            </a:extLst>
          </p:cNvPr>
          <p:cNvSpPr>
            <a:spLocks noGrp="1"/>
          </p:cNvSpPr>
          <p:nvPr>
            <p:ph idx="1"/>
          </p:nvPr>
        </p:nvSpPr>
        <p:spPr/>
        <p:txBody>
          <a:bodyPr/>
          <a:lstStyle/>
          <a:p>
            <a:pPr marL="0" indent="0">
              <a:buNone/>
            </a:pPr>
            <a:r>
              <a:rPr lang="de-AT" sz="2400" b="1" dirty="0" err="1"/>
              <a:t>Opportunities</a:t>
            </a:r>
            <a:r>
              <a:rPr lang="de-AT" sz="2400" b="1" dirty="0"/>
              <a:t>:</a:t>
            </a:r>
          </a:p>
          <a:p>
            <a:r>
              <a:rPr lang="en-US" sz="2400" dirty="0"/>
              <a:t>Mitigation of skilled labor shortages</a:t>
            </a:r>
          </a:p>
          <a:p>
            <a:r>
              <a:rPr lang="en-US" sz="2400" dirty="0"/>
              <a:t>Reduction of environmental impact through platooning and fuel savings</a:t>
            </a:r>
          </a:p>
          <a:p>
            <a:r>
              <a:rPr lang="en-US" sz="2400" dirty="0"/>
              <a:t>Avoidance of rear-end collisions</a:t>
            </a:r>
          </a:p>
          <a:p>
            <a:endParaRPr lang="de-AT" sz="2400" dirty="0"/>
          </a:p>
          <a:p>
            <a:pPr marL="0" indent="0">
              <a:buNone/>
            </a:pPr>
            <a:r>
              <a:rPr lang="de-AT" sz="2400" b="1" dirty="0"/>
              <a:t>Limits and </a:t>
            </a:r>
            <a:r>
              <a:rPr lang="de-AT" sz="2400" b="1" dirty="0" err="1"/>
              <a:t>Risks</a:t>
            </a:r>
            <a:r>
              <a:rPr lang="de-AT" sz="2400" b="1" dirty="0"/>
              <a:t>: </a:t>
            </a:r>
          </a:p>
          <a:p>
            <a:r>
              <a:rPr lang="en-US" sz="2400" dirty="0"/>
              <a:t>Weather conditions</a:t>
            </a:r>
          </a:p>
          <a:p>
            <a:r>
              <a:rPr lang="en-US" sz="2400" dirty="0"/>
              <a:t>Human road users</a:t>
            </a:r>
          </a:p>
          <a:p>
            <a:r>
              <a:rPr lang="en-US" sz="2400" dirty="0"/>
              <a:t>Vulnerability to hacking</a:t>
            </a:r>
            <a:endParaRPr lang="de-AT" dirty="0"/>
          </a:p>
        </p:txBody>
      </p:sp>
      <p:sp>
        <p:nvSpPr>
          <p:cNvPr id="4" name="Fußzeilenplatzhalter 3">
            <a:extLst>
              <a:ext uri="{FF2B5EF4-FFF2-40B4-BE49-F238E27FC236}">
                <a16:creationId xmlns:a16="http://schemas.microsoft.com/office/drawing/2014/main" id="{97836AD2-632A-9458-D0E4-42ECA560AFF3}"/>
              </a:ext>
            </a:extLst>
          </p:cNvPr>
          <p:cNvSpPr>
            <a:spLocks noGrp="1"/>
          </p:cNvSpPr>
          <p:nvPr>
            <p:ph type="ftr" sz="quarter" idx="11"/>
          </p:nvPr>
        </p:nvSpPr>
        <p:spPr/>
        <p:txBody>
          <a:bodyPr/>
          <a:lstStyle/>
          <a:p>
            <a:r>
              <a:rPr lang="en-US" dirty="0"/>
              <a:t>UNDERSTANDING LOGISTICS – BEHIND THE SCENES OF THE SUPPLY CHAIN</a:t>
            </a:r>
          </a:p>
        </p:txBody>
      </p:sp>
      <p:sp>
        <p:nvSpPr>
          <p:cNvPr id="5" name="Foliennummernplatzhalter 4">
            <a:extLst>
              <a:ext uri="{FF2B5EF4-FFF2-40B4-BE49-F238E27FC236}">
                <a16:creationId xmlns:a16="http://schemas.microsoft.com/office/drawing/2014/main" id="{2CC0F60B-F85E-BA1C-5EBB-FED48EDF6393}"/>
              </a:ext>
            </a:extLst>
          </p:cNvPr>
          <p:cNvSpPr>
            <a:spLocks noGrp="1"/>
          </p:cNvSpPr>
          <p:nvPr>
            <p:ph type="sldNum" sz="quarter" idx="12"/>
          </p:nvPr>
        </p:nvSpPr>
        <p:spPr/>
        <p:txBody>
          <a:bodyPr/>
          <a:lstStyle/>
          <a:p>
            <a:r>
              <a:rPr lang="de-AT" dirty="0"/>
              <a:t>Slide </a:t>
            </a:r>
            <a:fld id="{0AF89F37-6AD9-4F74-BC17-19E39A25D257}" type="slidenum">
              <a:rPr lang="de-AT" smtClean="0"/>
              <a:pPr/>
              <a:t>48</a:t>
            </a:fld>
            <a:endParaRPr lang="de-AT" dirty="0"/>
          </a:p>
        </p:txBody>
      </p:sp>
      <p:pic>
        <p:nvPicPr>
          <p:cNvPr id="6" name="Picture 5">
            <a:extLst>
              <a:ext uri="{FF2B5EF4-FFF2-40B4-BE49-F238E27FC236}">
                <a16:creationId xmlns:a16="http://schemas.microsoft.com/office/drawing/2014/main" id="{1673ECC8-8C20-9BF8-4BEE-50FDC09F037F}"/>
              </a:ext>
              <a:ext uri="{C183D7F6-B498-43B3-948B-1728B52AA6E4}">
                <adec:decorative xmlns:adec="http://schemas.microsoft.com/office/drawing/2017/decorative" val="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50514" y="3429000"/>
            <a:ext cx="1941286" cy="1941286"/>
          </a:xfrm>
          <a:prstGeom prst="rect">
            <a:avLst/>
          </a:prstGeom>
          <a:scene3d>
            <a:camera prst="orthographicFront">
              <a:rot lat="0" lon="0" rev="0"/>
            </a:camera>
            <a:lightRig rig="threePt" dir="t"/>
          </a:scene3d>
        </p:spPr>
      </p:pic>
      <p:sp>
        <p:nvSpPr>
          <p:cNvPr id="7" name="Datumsplatzhalter 22">
            <a:extLst>
              <a:ext uri="{FF2B5EF4-FFF2-40B4-BE49-F238E27FC236}">
                <a16:creationId xmlns:a16="http://schemas.microsoft.com/office/drawing/2014/main" id="{001CFDC9-F80A-EAC4-F92B-46882749584F}"/>
              </a:ext>
            </a:extLst>
          </p:cNvPr>
          <p:cNvSpPr txBox="1">
            <a:spLocks/>
          </p:cNvSpPr>
          <p:nvPr/>
        </p:nvSpPr>
        <p:spPr>
          <a:xfrm>
            <a:off x="9856023" y="6268894"/>
            <a:ext cx="1701697"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dirty="0"/>
              <a:t>Image: Flaticon</a:t>
            </a:r>
          </a:p>
        </p:txBody>
      </p:sp>
    </p:spTree>
    <p:extLst>
      <p:ext uri="{BB962C8B-B14F-4D97-AF65-F5344CB8AC3E}">
        <p14:creationId xmlns:p14="http://schemas.microsoft.com/office/powerpoint/2010/main" val="865876127"/>
      </p:ext>
    </p:extLst>
  </p:cSld>
  <p:clrMapOvr>
    <a:masterClrMapping/>
  </p:clrMapOvr>
  <p:transition spd="slow">
    <p:push/>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EA72FAFB-1405-18D9-ACF1-BF033B0D1DD9}"/>
              </a:ext>
            </a:extLst>
          </p:cNvPr>
          <p:cNvSpPr>
            <a:spLocks noGrp="1"/>
          </p:cNvSpPr>
          <p:nvPr>
            <p:ph type="title"/>
          </p:nvPr>
        </p:nvSpPr>
        <p:spPr/>
        <p:txBody>
          <a:bodyPr/>
          <a:lstStyle/>
          <a:p>
            <a:r>
              <a:rPr lang="de-AT" dirty="0" err="1"/>
              <a:t>Autonomous</a:t>
            </a:r>
            <a:r>
              <a:rPr lang="de-AT" dirty="0"/>
              <a:t> </a:t>
            </a:r>
            <a:r>
              <a:rPr lang="de-AT" dirty="0" err="1"/>
              <a:t>navigation</a:t>
            </a:r>
            <a:r>
              <a:rPr lang="de-AT" dirty="0"/>
              <a:t>: Inland </a:t>
            </a:r>
            <a:r>
              <a:rPr lang="de-AT" dirty="0" err="1"/>
              <a:t>shipping</a:t>
            </a:r>
            <a:endParaRPr lang="de-AT" dirty="0"/>
          </a:p>
        </p:txBody>
      </p:sp>
      <p:sp>
        <p:nvSpPr>
          <p:cNvPr id="3" name="Inhaltsplatzhalter 2">
            <a:extLst>
              <a:ext uri="{FF2B5EF4-FFF2-40B4-BE49-F238E27FC236}">
                <a16:creationId xmlns:a16="http://schemas.microsoft.com/office/drawing/2014/main" id="{92D05071-9966-11B4-C2A0-C8038AF6D2E1}"/>
              </a:ext>
            </a:extLst>
          </p:cNvPr>
          <p:cNvSpPr>
            <a:spLocks noGrp="1"/>
          </p:cNvSpPr>
          <p:nvPr>
            <p:ph idx="1"/>
          </p:nvPr>
        </p:nvSpPr>
        <p:spPr>
          <a:xfrm>
            <a:off x="592538" y="1825625"/>
            <a:ext cx="6996982" cy="4351338"/>
          </a:xfrm>
        </p:spPr>
        <p:txBody>
          <a:bodyPr/>
          <a:lstStyle/>
          <a:p>
            <a:r>
              <a:rPr lang="en-US" sz="2400" dirty="0"/>
              <a:t>Belgian company SEAFAR as a pioneer in (semi-) autonomous shipping</a:t>
            </a:r>
          </a:p>
          <a:p>
            <a:r>
              <a:rPr lang="en-US" sz="2400" dirty="0"/>
              <a:t>Remote control centers</a:t>
            </a:r>
          </a:p>
          <a:p>
            <a:r>
              <a:rPr lang="en-US" sz="2400" dirty="0"/>
              <a:t>Remotely operated vessels with full crew and also reduced crew in operation</a:t>
            </a:r>
          </a:p>
          <a:p>
            <a:r>
              <a:rPr lang="en-US" sz="2400" dirty="0"/>
              <a:t>Remote-controlled navigation of unmanned and highly automated push barges</a:t>
            </a:r>
          </a:p>
          <a:p>
            <a:r>
              <a:rPr lang="en-US" sz="2400" dirty="0"/>
              <a:t>Technology to enhance safety in human-centered operations</a:t>
            </a:r>
            <a:endParaRPr lang="de-AT" dirty="0"/>
          </a:p>
        </p:txBody>
      </p:sp>
      <p:sp>
        <p:nvSpPr>
          <p:cNvPr id="4" name="Fußzeilenplatzhalter 3">
            <a:extLst>
              <a:ext uri="{FF2B5EF4-FFF2-40B4-BE49-F238E27FC236}">
                <a16:creationId xmlns:a16="http://schemas.microsoft.com/office/drawing/2014/main" id="{CBEBF9BA-B42E-304D-8BF0-0172277046BE}"/>
              </a:ext>
            </a:extLst>
          </p:cNvPr>
          <p:cNvSpPr>
            <a:spLocks noGrp="1"/>
          </p:cNvSpPr>
          <p:nvPr>
            <p:ph type="ftr" sz="quarter" idx="11"/>
          </p:nvPr>
        </p:nvSpPr>
        <p:spPr/>
        <p:txBody>
          <a:bodyPr/>
          <a:lstStyle/>
          <a:p>
            <a:r>
              <a:rPr lang="en-US" dirty="0"/>
              <a:t>UNDERSTANDING LOGISTICS – BEHIND THE SCENES OF THE SUPPLY CHAIN</a:t>
            </a:r>
          </a:p>
        </p:txBody>
      </p:sp>
      <p:sp>
        <p:nvSpPr>
          <p:cNvPr id="5" name="Foliennummernplatzhalter 4">
            <a:extLst>
              <a:ext uri="{FF2B5EF4-FFF2-40B4-BE49-F238E27FC236}">
                <a16:creationId xmlns:a16="http://schemas.microsoft.com/office/drawing/2014/main" id="{A8609976-AEBF-C88F-5497-5DB2A3D05410}"/>
              </a:ext>
            </a:extLst>
          </p:cNvPr>
          <p:cNvSpPr>
            <a:spLocks noGrp="1"/>
          </p:cNvSpPr>
          <p:nvPr>
            <p:ph type="sldNum" sz="quarter" idx="12"/>
          </p:nvPr>
        </p:nvSpPr>
        <p:spPr/>
        <p:txBody>
          <a:bodyPr/>
          <a:lstStyle/>
          <a:p>
            <a:r>
              <a:rPr lang="de-AT" dirty="0"/>
              <a:t>Slide </a:t>
            </a:r>
            <a:fld id="{0AF89F37-6AD9-4F74-BC17-19E39A25D257}" type="slidenum">
              <a:rPr lang="de-AT" smtClean="0"/>
              <a:pPr/>
              <a:t>49</a:t>
            </a:fld>
            <a:endParaRPr lang="de-AT" dirty="0"/>
          </a:p>
        </p:txBody>
      </p:sp>
      <p:pic>
        <p:nvPicPr>
          <p:cNvPr id="6" name="Picture 5" descr="A ship`s control center with multiple screens and two people">
            <a:extLst>
              <a:ext uri="{FF2B5EF4-FFF2-40B4-BE49-F238E27FC236}">
                <a16:creationId xmlns:a16="http://schemas.microsoft.com/office/drawing/2014/main" id="{C9A15006-0375-5EFF-1EE0-052EB94D6FD6}"/>
              </a:ext>
            </a:extLst>
          </p:cNvPr>
          <p:cNvPicPr>
            <a:picLocks noChangeAspect="1"/>
          </p:cNvPicPr>
          <p:nvPr/>
        </p:nvPicPr>
        <p:blipFill rotWithShape="1">
          <a:blip r:embed="rId3">
            <a:extLst>
              <a:ext uri="{28A0092B-C50C-407E-A947-70E740481C1C}">
                <a14:useLocalDpi xmlns:a14="http://schemas.microsoft.com/office/drawing/2010/main" val="0"/>
              </a:ext>
            </a:extLst>
          </a:blip>
          <a:srcRect l="7160" r="4266"/>
          <a:stretch/>
        </p:blipFill>
        <p:spPr>
          <a:xfrm>
            <a:off x="7589520" y="2624163"/>
            <a:ext cx="3884056" cy="2466624"/>
          </a:xfrm>
          <a:prstGeom prst="rect">
            <a:avLst/>
          </a:prstGeom>
        </p:spPr>
      </p:pic>
      <p:sp>
        <p:nvSpPr>
          <p:cNvPr id="7" name="Datumsplatzhalter 22">
            <a:extLst>
              <a:ext uri="{FF2B5EF4-FFF2-40B4-BE49-F238E27FC236}">
                <a16:creationId xmlns:a16="http://schemas.microsoft.com/office/drawing/2014/main" id="{BC0EF47A-AF9A-F6E9-E91F-6026AFA507A0}"/>
              </a:ext>
            </a:extLst>
          </p:cNvPr>
          <p:cNvSpPr txBox="1">
            <a:spLocks/>
          </p:cNvSpPr>
          <p:nvPr/>
        </p:nvSpPr>
        <p:spPr>
          <a:xfrm>
            <a:off x="9856023" y="6268894"/>
            <a:ext cx="1701697"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dirty="0"/>
              <a:t>Picture: </a:t>
            </a:r>
            <a:r>
              <a:rPr lang="de-AT" dirty="0" err="1"/>
              <a:t>Seafar</a:t>
            </a:r>
            <a:endParaRPr lang="de-AT" dirty="0"/>
          </a:p>
        </p:txBody>
      </p:sp>
    </p:spTree>
    <p:extLst>
      <p:ext uri="{BB962C8B-B14F-4D97-AF65-F5344CB8AC3E}">
        <p14:creationId xmlns:p14="http://schemas.microsoft.com/office/powerpoint/2010/main" val="4209714771"/>
      </p:ext>
    </p:extLst>
  </p:cSld>
  <p:clrMapOvr>
    <a:masterClrMapping/>
  </p:clrMapOvr>
  <p:transition spd="slow">
    <p:push/>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el 2">
            <a:extLst>
              <a:ext uri="{FF2B5EF4-FFF2-40B4-BE49-F238E27FC236}">
                <a16:creationId xmlns:a16="http://schemas.microsoft.com/office/drawing/2014/main" id="{A5A0893A-84D2-E1F8-ECCD-A422FA5DC7D7}"/>
              </a:ext>
            </a:extLst>
          </p:cNvPr>
          <p:cNvSpPr>
            <a:spLocks noGrp="1"/>
          </p:cNvSpPr>
          <p:nvPr>
            <p:ph type="title"/>
          </p:nvPr>
        </p:nvSpPr>
        <p:spPr>
          <a:xfrm>
            <a:off x="838200" y="1488364"/>
            <a:ext cx="7930895" cy="2076252"/>
          </a:xfrm>
        </p:spPr>
        <p:txBody>
          <a:bodyPr/>
          <a:lstStyle/>
          <a:p>
            <a:r>
              <a:rPr lang="en-US" dirty="0"/>
              <a:t>Thank you for your attention!</a:t>
            </a:r>
            <a:endParaRPr lang="de-AT" dirty="0"/>
          </a:p>
        </p:txBody>
      </p:sp>
    </p:spTree>
    <p:extLst>
      <p:ext uri="{BB962C8B-B14F-4D97-AF65-F5344CB8AC3E}">
        <p14:creationId xmlns:p14="http://schemas.microsoft.com/office/powerpoint/2010/main" val="545652108"/>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F0C3F7-E38F-7837-FA7D-3C531CD6A3C6}"/>
            </a:ext>
          </a:extLst>
        </p:cNvPr>
        <p:cNvGrpSpPr/>
        <p:nvPr/>
      </p:nvGrpSpPr>
      <p:grpSpPr>
        <a:xfrm>
          <a:off x="0" y="0"/>
          <a:ext cx="0" cy="0"/>
          <a:chOff x="0" y="0"/>
          <a:chExt cx="0" cy="0"/>
        </a:xfrm>
      </p:grpSpPr>
      <p:sp>
        <p:nvSpPr>
          <p:cNvPr id="17" name="Ellipse 16">
            <a:extLst>
              <a:ext uri="{FF2B5EF4-FFF2-40B4-BE49-F238E27FC236}">
                <a16:creationId xmlns:a16="http://schemas.microsoft.com/office/drawing/2014/main" id="{21499FD7-04BF-4C61-7B32-1E6C1C3E38A4}"/>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5" name="Ellipse 14">
            <a:extLst>
              <a:ext uri="{FF2B5EF4-FFF2-40B4-BE49-F238E27FC236}">
                <a16:creationId xmlns:a16="http://schemas.microsoft.com/office/drawing/2014/main" id="{9DA7DECB-C338-95A4-5F1B-E1288B0483DB}"/>
              </a:ext>
              <a:ext uri="{C183D7F6-B498-43B3-948B-1728B52AA6E4}">
                <adec:decorative xmlns:adec="http://schemas.microsoft.com/office/drawing/2017/decorative" val="1"/>
              </a:ext>
            </a:extLst>
          </p:cNvPr>
          <p:cNvSpPr/>
          <p:nvPr/>
        </p:nvSpPr>
        <p:spPr>
          <a:xfrm>
            <a:off x="3135925" y="4006014"/>
            <a:ext cx="1905221" cy="1905221"/>
          </a:xfrm>
          <a:prstGeom prst="ellipse">
            <a:avLst/>
          </a:prstGeom>
          <a:solidFill>
            <a:schemeClr val="bg1"/>
          </a:solidFill>
          <a:ln w="508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a:t>40</a:t>
            </a:r>
          </a:p>
          <a:p>
            <a:pPr algn="ctr"/>
            <a:endParaRPr lang="de-AT"/>
          </a:p>
        </p:txBody>
      </p:sp>
      <p:sp>
        <p:nvSpPr>
          <p:cNvPr id="16" name="Ellipse 15">
            <a:extLst>
              <a:ext uri="{FF2B5EF4-FFF2-40B4-BE49-F238E27FC236}">
                <a16:creationId xmlns:a16="http://schemas.microsoft.com/office/drawing/2014/main" id="{127B7645-D918-A698-0FA0-FC6704D509D8}"/>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4" name="Ellipse 13">
            <a:extLst>
              <a:ext uri="{FF2B5EF4-FFF2-40B4-BE49-F238E27FC236}">
                <a16:creationId xmlns:a16="http://schemas.microsoft.com/office/drawing/2014/main" id="{361AFDA7-F815-9A57-3E96-098C55D62FD4}"/>
              </a:ext>
              <a:ext uri="{C183D7F6-B498-43B3-948B-1728B52AA6E4}">
                <adec:decorative xmlns:adec="http://schemas.microsoft.com/office/drawing/2017/decorative" val="1"/>
              </a:ext>
            </a:extLst>
          </p:cNvPr>
          <p:cNvSpPr/>
          <p:nvPr/>
        </p:nvSpPr>
        <p:spPr>
          <a:xfrm>
            <a:off x="6440683" y="1549984"/>
            <a:ext cx="1905221" cy="1905221"/>
          </a:xfrm>
          <a:prstGeom prst="ellipse">
            <a:avLst/>
          </a:prstGeom>
          <a:solidFill>
            <a:schemeClr val="bg1"/>
          </a:solidFill>
          <a:ln w="254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C356F0F2-7322-33C8-AD63-7A0424C036CC}"/>
              </a:ext>
            </a:extLst>
          </p:cNvPr>
          <p:cNvSpPr>
            <a:spLocks noGrp="1"/>
          </p:cNvSpPr>
          <p:nvPr>
            <p:ph type="title"/>
          </p:nvPr>
        </p:nvSpPr>
        <p:spPr/>
        <p:txBody>
          <a:bodyPr/>
          <a:lstStyle/>
          <a:p>
            <a:r>
              <a:rPr lang="de-AT" dirty="0"/>
              <a:t>Additional </a:t>
            </a:r>
            <a:r>
              <a:rPr lang="de-AT" dirty="0" err="1"/>
              <a:t>information</a:t>
            </a:r>
            <a:r>
              <a:rPr lang="de-AT" dirty="0"/>
              <a:t> </a:t>
            </a:r>
            <a:r>
              <a:rPr lang="de-AT" dirty="0" err="1"/>
              <a:t>for</a:t>
            </a:r>
            <a:r>
              <a:rPr lang="de-AT" dirty="0"/>
              <a:t> </a:t>
            </a:r>
            <a:r>
              <a:rPr lang="de-AT" dirty="0" err="1"/>
              <a:t>teachers</a:t>
            </a:r>
            <a:endParaRPr lang="de-AT" dirty="0"/>
          </a:p>
        </p:txBody>
      </p:sp>
      <p:sp>
        <p:nvSpPr>
          <p:cNvPr id="24" name="Inhaltsplatzhalter 23">
            <a:extLst>
              <a:ext uri="{FF2B5EF4-FFF2-40B4-BE49-F238E27FC236}">
                <a16:creationId xmlns:a16="http://schemas.microsoft.com/office/drawing/2014/main" id="{ACD784E5-BE47-FA53-C966-45D614ED10B4}"/>
              </a:ext>
            </a:extLst>
          </p:cNvPr>
          <p:cNvSpPr>
            <a:spLocks noGrp="1"/>
          </p:cNvSpPr>
          <p:nvPr>
            <p:ph idx="1"/>
          </p:nvPr>
        </p:nvSpPr>
        <p:spPr/>
        <p:txBody>
          <a:bodyPr/>
          <a:lstStyle/>
          <a:p>
            <a:pPr marL="0" indent="0" algn="just">
              <a:buNone/>
            </a:pPr>
            <a:r>
              <a:rPr lang="en-US" dirty="0"/>
              <a:t>This teaching material package is available under the so-called </a:t>
            </a:r>
            <a:r>
              <a:rPr lang="de-AT" dirty="0">
                <a:hlinkClick r:id="rId3"/>
              </a:rPr>
              <a:t>Creative Commons Attribution 4.0 International License</a:t>
            </a:r>
            <a:r>
              <a:rPr lang="de-AT" dirty="0"/>
              <a:t>.</a:t>
            </a:r>
          </a:p>
          <a:p>
            <a:pPr marL="0" indent="0" algn="just">
              <a:buNone/>
            </a:pPr>
            <a:r>
              <a:rPr lang="en-US" dirty="0"/>
              <a:t>You are therefore free to integrate these materials into your teaching, adapt them to your needs, and share them with your students or other individuals</a:t>
            </a:r>
            <a:r>
              <a:rPr lang="de-AT" dirty="0"/>
              <a:t>.</a:t>
            </a:r>
          </a:p>
          <a:p>
            <a:pPr marL="0" indent="0" algn="just">
              <a:buNone/>
            </a:pPr>
            <a:r>
              <a:rPr lang="en-US" dirty="0"/>
              <a:t>We kindly ask that you leave the logos on the slides unchanged</a:t>
            </a:r>
            <a:r>
              <a:rPr lang="de-AT" dirty="0"/>
              <a:t>.</a:t>
            </a:r>
          </a:p>
          <a:p>
            <a:pPr marL="0" indent="0" algn="just">
              <a:buNone/>
            </a:pPr>
            <a:r>
              <a:rPr lang="en-US" dirty="0"/>
              <a:t>Image sources are indicated in the notes section; use in other contexts is not permitted</a:t>
            </a:r>
            <a:r>
              <a:rPr lang="de-AT" dirty="0"/>
              <a:t>.</a:t>
            </a:r>
          </a:p>
          <a:p>
            <a:pPr marL="0" indent="0">
              <a:buNone/>
            </a:pPr>
            <a:endParaRPr lang="de-AT" dirty="0"/>
          </a:p>
          <a:p>
            <a:pPr marL="0" indent="0">
              <a:buNone/>
            </a:pPr>
            <a:r>
              <a:rPr lang="en-US" b="1" dirty="0"/>
              <a:t>Statement on the use of generative AI and AI-supported technologies</a:t>
            </a:r>
            <a:r>
              <a:rPr lang="de-AT" b="1" dirty="0"/>
              <a:t>:</a:t>
            </a:r>
          </a:p>
          <a:p>
            <a:pPr marL="0" indent="0" algn="just">
              <a:buNone/>
            </a:pPr>
            <a:r>
              <a:rPr lang="en-US" dirty="0"/>
              <a:t>During the development of this project, the authors used ChatGPT and Microsoft Copilot to support concept development and idea generation—especially for interactive exercises. The use of these AI tools was carried out with careful consideration. All content was subsequently thoroughly reviewed and, if necessary, revised by the authors to ensure compliance with academic standards. The authors bear full responsibility for the final content of the publication</a:t>
            </a:r>
            <a:r>
              <a:rPr lang="de-AT" dirty="0"/>
              <a:t>.</a:t>
            </a:r>
          </a:p>
        </p:txBody>
      </p:sp>
      <p:sp>
        <p:nvSpPr>
          <p:cNvPr id="5" name="Foliennummernplatzhalter 4">
            <a:extLst>
              <a:ext uri="{FF2B5EF4-FFF2-40B4-BE49-F238E27FC236}">
                <a16:creationId xmlns:a16="http://schemas.microsoft.com/office/drawing/2014/main" id="{5A90E8DB-C155-6F36-6A29-DA22DA2AC31C}"/>
              </a:ext>
            </a:extLst>
          </p:cNvPr>
          <p:cNvSpPr>
            <a:spLocks noGrp="1"/>
          </p:cNvSpPr>
          <p:nvPr>
            <p:ph type="sldNum" sz="quarter" idx="12"/>
          </p:nvPr>
        </p:nvSpPr>
        <p:spPr/>
        <p:txBody>
          <a:bodyPr/>
          <a:lstStyle/>
          <a:p>
            <a:r>
              <a:rPr lang="de-AT" dirty="0"/>
              <a:t>Slide </a:t>
            </a:r>
            <a:fld id="{0AF89F37-6AD9-4F74-BC17-19E39A25D257}" type="slidenum">
              <a:rPr lang="de-AT" smtClean="0"/>
              <a:t>51</a:t>
            </a:fld>
            <a:endParaRPr lang="de-AT" dirty="0"/>
          </a:p>
        </p:txBody>
      </p:sp>
      <p:sp>
        <p:nvSpPr>
          <p:cNvPr id="2" name="Fußzeilenplatzhalter 1">
            <a:extLst>
              <a:ext uri="{FF2B5EF4-FFF2-40B4-BE49-F238E27FC236}">
                <a16:creationId xmlns:a16="http://schemas.microsoft.com/office/drawing/2014/main" id="{447084B3-3FBE-CB56-AACD-BAE9D1445D7D}"/>
              </a:ext>
            </a:extLst>
          </p:cNvPr>
          <p:cNvSpPr>
            <a:spLocks noGrp="1"/>
          </p:cNvSpPr>
          <p:nvPr>
            <p:ph type="ftr" sz="quarter" idx="11"/>
          </p:nvPr>
        </p:nvSpPr>
        <p:spPr>
          <a:xfrm>
            <a:off x="635069" y="272194"/>
            <a:ext cx="6679874" cy="365125"/>
          </a:xfrm>
        </p:spPr>
        <p:txBody>
          <a:bodyPr/>
          <a:lstStyle/>
          <a:p>
            <a:r>
              <a:rPr lang="en-US" sz="1500" dirty="0"/>
              <a:t>UNDERSTANDING LOGISTICS – BEHIND THE SCENES OF THE SUPPLY CHAIN</a:t>
            </a:r>
          </a:p>
        </p:txBody>
      </p:sp>
    </p:spTree>
    <p:extLst>
      <p:ext uri="{BB962C8B-B14F-4D97-AF65-F5344CB8AC3E}">
        <p14:creationId xmlns:p14="http://schemas.microsoft.com/office/powerpoint/2010/main" val="2007790889"/>
      </p:ext>
    </p:extLst>
  </p:cSld>
  <p:clrMapOvr>
    <a:masterClrMapping/>
  </p:clrMapOvr>
  <p:transition spd="slow">
    <p:push/>
  </p:transition>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D7CA18-5FFB-5478-EC44-475A860E0438}"/>
            </a:ext>
          </a:extLst>
        </p:cNvPr>
        <p:cNvGrpSpPr/>
        <p:nvPr/>
      </p:nvGrpSpPr>
      <p:grpSpPr>
        <a:xfrm>
          <a:off x="0" y="0"/>
          <a:ext cx="0" cy="0"/>
          <a:chOff x="0" y="0"/>
          <a:chExt cx="0" cy="0"/>
        </a:xfrm>
      </p:grpSpPr>
      <p:sp>
        <p:nvSpPr>
          <p:cNvPr id="17" name="Ellipse 16">
            <a:extLst>
              <a:ext uri="{FF2B5EF4-FFF2-40B4-BE49-F238E27FC236}">
                <a16:creationId xmlns:a16="http://schemas.microsoft.com/office/drawing/2014/main" id="{633968AF-D331-844D-16FD-30578FA7CE81}"/>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5" name="Ellipse 14">
            <a:extLst>
              <a:ext uri="{FF2B5EF4-FFF2-40B4-BE49-F238E27FC236}">
                <a16:creationId xmlns:a16="http://schemas.microsoft.com/office/drawing/2014/main" id="{85CA80CE-2171-C1BB-31A0-24945680CD9D}"/>
              </a:ext>
              <a:ext uri="{C183D7F6-B498-43B3-948B-1728B52AA6E4}">
                <adec:decorative xmlns:adec="http://schemas.microsoft.com/office/drawing/2017/decorative" val="1"/>
              </a:ext>
            </a:extLst>
          </p:cNvPr>
          <p:cNvSpPr/>
          <p:nvPr/>
        </p:nvSpPr>
        <p:spPr>
          <a:xfrm>
            <a:off x="3135925" y="4006014"/>
            <a:ext cx="1905221" cy="1905221"/>
          </a:xfrm>
          <a:prstGeom prst="ellipse">
            <a:avLst/>
          </a:prstGeom>
          <a:solidFill>
            <a:schemeClr val="bg1"/>
          </a:solidFill>
          <a:ln w="508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a:t>40</a:t>
            </a:r>
          </a:p>
          <a:p>
            <a:pPr algn="ctr"/>
            <a:endParaRPr lang="de-AT"/>
          </a:p>
        </p:txBody>
      </p:sp>
      <p:sp>
        <p:nvSpPr>
          <p:cNvPr id="16" name="Ellipse 15">
            <a:extLst>
              <a:ext uri="{FF2B5EF4-FFF2-40B4-BE49-F238E27FC236}">
                <a16:creationId xmlns:a16="http://schemas.microsoft.com/office/drawing/2014/main" id="{8DEC5501-8506-1BFA-4935-1AAFB5EA51FE}"/>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4" name="Ellipse 13">
            <a:extLst>
              <a:ext uri="{FF2B5EF4-FFF2-40B4-BE49-F238E27FC236}">
                <a16:creationId xmlns:a16="http://schemas.microsoft.com/office/drawing/2014/main" id="{F16B9D73-2EB1-591E-C7CE-4FB03D37360E}"/>
              </a:ext>
              <a:ext uri="{C183D7F6-B498-43B3-948B-1728B52AA6E4}">
                <adec:decorative xmlns:adec="http://schemas.microsoft.com/office/drawing/2017/decorative" val="1"/>
              </a:ext>
            </a:extLst>
          </p:cNvPr>
          <p:cNvSpPr/>
          <p:nvPr/>
        </p:nvSpPr>
        <p:spPr>
          <a:xfrm>
            <a:off x="6440683" y="1549984"/>
            <a:ext cx="1905221" cy="1905221"/>
          </a:xfrm>
          <a:prstGeom prst="ellipse">
            <a:avLst/>
          </a:prstGeom>
          <a:solidFill>
            <a:schemeClr val="bg1"/>
          </a:solidFill>
          <a:ln w="254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464DF4DC-0626-5394-8415-F4096A1B18F9}"/>
              </a:ext>
            </a:extLst>
          </p:cNvPr>
          <p:cNvSpPr>
            <a:spLocks noGrp="1"/>
          </p:cNvSpPr>
          <p:nvPr>
            <p:ph type="title"/>
          </p:nvPr>
        </p:nvSpPr>
        <p:spPr/>
        <p:txBody>
          <a:bodyPr/>
          <a:lstStyle/>
          <a:p>
            <a:r>
              <a:rPr lang="de-AT" dirty="0"/>
              <a:t>Additional </a:t>
            </a:r>
            <a:r>
              <a:rPr lang="de-AT" dirty="0" err="1"/>
              <a:t>information</a:t>
            </a:r>
            <a:r>
              <a:rPr lang="de-AT" dirty="0"/>
              <a:t> </a:t>
            </a:r>
            <a:r>
              <a:rPr lang="de-AT" dirty="0" err="1"/>
              <a:t>for</a:t>
            </a:r>
            <a:r>
              <a:rPr lang="de-AT" dirty="0"/>
              <a:t> </a:t>
            </a:r>
            <a:r>
              <a:rPr lang="de-AT" dirty="0" err="1"/>
              <a:t>teachers</a:t>
            </a:r>
            <a:endParaRPr lang="de-AT" dirty="0"/>
          </a:p>
        </p:txBody>
      </p:sp>
      <p:sp>
        <p:nvSpPr>
          <p:cNvPr id="24" name="Inhaltsplatzhalter 23">
            <a:extLst>
              <a:ext uri="{FF2B5EF4-FFF2-40B4-BE49-F238E27FC236}">
                <a16:creationId xmlns:a16="http://schemas.microsoft.com/office/drawing/2014/main" id="{628C7A1D-E098-4970-DB2F-CE1EBAC891EE}"/>
              </a:ext>
              <a:ext uri="{C183D7F6-B498-43B3-948B-1728B52AA6E4}">
                <adec:decorative xmlns:adec="http://schemas.microsoft.com/office/drawing/2017/decorative" val="1"/>
              </a:ext>
            </a:extLst>
          </p:cNvPr>
          <p:cNvSpPr>
            <a:spLocks noGrp="1"/>
          </p:cNvSpPr>
          <p:nvPr>
            <p:ph idx="1"/>
          </p:nvPr>
        </p:nvSpPr>
        <p:spPr/>
        <p:txBody>
          <a:bodyPr/>
          <a:lstStyle/>
          <a:p>
            <a:pPr marL="0" indent="0">
              <a:buNone/>
            </a:pPr>
            <a:r>
              <a:rPr lang="en-US" sz="2600" dirty="0"/>
              <a:t>For questions and feedback, feel free to contact us via email at:</a:t>
            </a:r>
            <a:br>
              <a:rPr lang="de-AT" sz="2600" dirty="0"/>
            </a:br>
            <a:r>
              <a:rPr lang="de-AT" sz="2600" dirty="0">
                <a:hlinkClick r:id="rId3"/>
              </a:rPr>
              <a:t>rewway@fh-steyr.at</a:t>
            </a:r>
            <a:r>
              <a:rPr lang="de-AT" sz="2600" dirty="0"/>
              <a:t> </a:t>
            </a:r>
          </a:p>
          <a:p>
            <a:endParaRPr lang="de-AT" sz="2600" dirty="0"/>
          </a:p>
          <a:p>
            <a:pPr marL="0" indent="0">
              <a:buNone/>
            </a:pPr>
            <a:r>
              <a:rPr lang="en-US" sz="2600" dirty="0"/>
              <a:t>Further slide sets and practical exercises can be found at</a:t>
            </a:r>
            <a:r>
              <a:rPr lang="de-AT" sz="2600" dirty="0"/>
              <a:t>:</a:t>
            </a:r>
            <a:br>
              <a:rPr lang="de-AT" sz="2600" dirty="0"/>
            </a:br>
            <a:r>
              <a:rPr lang="de-AT" sz="2600" dirty="0">
                <a:hlinkClick r:id="rId4"/>
              </a:rPr>
              <a:t>http://www.rewway.at/en/teaching-materials/</a:t>
            </a:r>
            <a:endParaRPr lang="de-AT" sz="2600" dirty="0"/>
          </a:p>
          <a:p>
            <a:pPr marL="0" indent="0">
              <a:buNone/>
            </a:pPr>
            <a:endParaRPr lang="de-AT" sz="2600" dirty="0"/>
          </a:p>
          <a:p>
            <a:pPr marL="0" indent="0">
              <a:buNone/>
            </a:pPr>
            <a:r>
              <a:rPr lang="en-US" sz="2600" dirty="0"/>
              <a:t>Are you interested in a Transport School Lab, an excursion, or a guest lecture</a:t>
            </a:r>
            <a:r>
              <a:rPr lang="de-AT" sz="2600" dirty="0"/>
              <a:t>?</a:t>
            </a:r>
            <a:br>
              <a:rPr lang="de-AT" sz="2600" dirty="0"/>
            </a:br>
            <a:r>
              <a:rPr lang="de-AT" sz="2600" dirty="0">
                <a:hlinkClick r:id="rId5"/>
              </a:rPr>
              <a:t>http://www.rewway.at/en/pages/workshops</a:t>
            </a:r>
            <a:endParaRPr lang="de-AT" sz="2600" dirty="0"/>
          </a:p>
          <a:p>
            <a:pPr marL="0" indent="0">
              <a:buNone/>
            </a:pPr>
            <a:endParaRPr lang="de-AT" sz="2600" dirty="0"/>
          </a:p>
          <a:p>
            <a:pPr marL="0" indent="0">
              <a:buNone/>
            </a:pPr>
            <a:endParaRPr lang="de-AT" dirty="0"/>
          </a:p>
        </p:txBody>
      </p:sp>
      <p:sp>
        <p:nvSpPr>
          <p:cNvPr id="5" name="Foliennummernplatzhalter 4">
            <a:extLst>
              <a:ext uri="{FF2B5EF4-FFF2-40B4-BE49-F238E27FC236}">
                <a16:creationId xmlns:a16="http://schemas.microsoft.com/office/drawing/2014/main" id="{0922C429-BF9F-A5F2-C91A-BC4C685FFEBF}"/>
              </a:ext>
            </a:extLst>
          </p:cNvPr>
          <p:cNvSpPr>
            <a:spLocks noGrp="1"/>
          </p:cNvSpPr>
          <p:nvPr>
            <p:ph type="sldNum" sz="quarter" idx="12"/>
          </p:nvPr>
        </p:nvSpPr>
        <p:spPr/>
        <p:txBody>
          <a:bodyPr/>
          <a:lstStyle/>
          <a:p>
            <a:r>
              <a:rPr lang="de-AT" dirty="0"/>
              <a:t>Slide </a:t>
            </a:r>
            <a:fld id="{0AF89F37-6AD9-4F74-BC17-19E39A25D257}" type="slidenum">
              <a:rPr lang="de-AT" smtClean="0"/>
              <a:t>52</a:t>
            </a:fld>
            <a:endParaRPr lang="de-AT" dirty="0"/>
          </a:p>
        </p:txBody>
      </p:sp>
      <p:sp>
        <p:nvSpPr>
          <p:cNvPr id="2" name="Fußzeilenplatzhalter 1">
            <a:extLst>
              <a:ext uri="{FF2B5EF4-FFF2-40B4-BE49-F238E27FC236}">
                <a16:creationId xmlns:a16="http://schemas.microsoft.com/office/drawing/2014/main" id="{4D65F4E8-5FC5-CCD6-3CF9-D0CD7CB570E6}"/>
              </a:ext>
            </a:extLst>
          </p:cNvPr>
          <p:cNvSpPr>
            <a:spLocks noGrp="1"/>
          </p:cNvSpPr>
          <p:nvPr>
            <p:ph type="ftr" sz="quarter" idx="11"/>
          </p:nvPr>
        </p:nvSpPr>
        <p:spPr>
          <a:xfrm>
            <a:off x="635069" y="272194"/>
            <a:ext cx="6679874" cy="365125"/>
          </a:xfrm>
        </p:spPr>
        <p:txBody>
          <a:bodyPr/>
          <a:lstStyle/>
          <a:p>
            <a:r>
              <a:rPr lang="en-US" sz="1500" dirty="0"/>
              <a:t>UNDERSTANDING LOGISTICS – BEHIND THE SCENES OF THE SUPPLY CHAIN</a:t>
            </a:r>
          </a:p>
        </p:txBody>
      </p:sp>
    </p:spTree>
    <p:extLst>
      <p:ext uri="{BB962C8B-B14F-4D97-AF65-F5344CB8AC3E}">
        <p14:creationId xmlns:p14="http://schemas.microsoft.com/office/powerpoint/2010/main" val="1922672807"/>
      </p:ext>
    </p:extLst>
  </p:cSld>
  <p:clrMapOvr>
    <a:masterClrMapping/>
  </p:clrMapOvr>
  <p:transition spd="slow">
    <p:push/>
  </p:transition>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CF5770-5578-0268-7D9F-4C72D2213A3D}"/>
            </a:ext>
          </a:extLst>
        </p:cNvPr>
        <p:cNvGrpSpPr/>
        <p:nvPr/>
      </p:nvGrpSpPr>
      <p:grpSpPr>
        <a:xfrm>
          <a:off x="0" y="0"/>
          <a:ext cx="0" cy="0"/>
          <a:chOff x="0" y="0"/>
          <a:chExt cx="0" cy="0"/>
        </a:xfrm>
      </p:grpSpPr>
      <p:sp>
        <p:nvSpPr>
          <p:cNvPr id="17" name="Ellipse 16">
            <a:extLst>
              <a:ext uri="{FF2B5EF4-FFF2-40B4-BE49-F238E27FC236}">
                <a16:creationId xmlns:a16="http://schemas.microsoft.com/office/drawing/2014/main" id="{DD7A2159-0DB6-A489-0F2A-4EA65EA87BBB}"/>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5" name="Ellipse 14">
            <a:extLst>
              <a:ext uri="{FF2B5EF4-FFF2-40B4-BE49-F238E27FC236}">
                <a16:creationId xmlns:a16="http://schemas.microsoft.com/office/drawing/2014/main" id="{5C11E515-99C2-0C89-619E-20F24D1EFC87}"/>
              </a:ext>
              <a:ext uri="{C183D7F6-B498-43B3-948B-1728B52AA6E4}">
                <adec:decorative xmlns:adec="http://schemas.microsoft.com/office/drawing/2017/decorative" val="1"/>
              </a:ext>
            </a:extLst>
          </p:cNvPr>
          <p:cNvSpPr/>
          <p:nvPr/>
        </p:nvSpPr>
        <p:spPr>
          <a:xfrm>
            <a:off x="3135925" y="4006014"/>
            <a:ext cx="1905221" cy="1905221"/>
          </a:xfrm>
          <a:prstGeom prst="ellipse">
            <a:avLst/>
          </a:prstGeom>
          <a:solidFill>
            <a:schemeClr val="bg1"/>
          </a:solidFill>
          <a:ln w="508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a:t>40</a:t>
            </a:r>
          </a:p>
          <a:p>
            <a:pPr algn="ctr"/>
            <a:endParaRPr lang="de-AT"/>
          </a:p>
        </p:txBody>
      </p:sp>
      <p:sp>
        <p:nvSpPr>
          <p:cNvPr id="16" name="Ellipse 15">
            <a:extLst>
              <a:ext uri="{FF2B5EF4-FFF2-40B4-BE49-F238E27FC236}">
                <a16:creationId xmlns:a16="http://schemas.microsoft.com/office/drawing/2014/main" id="{84C32F99-649D-1737-C432-47495C00C61F}"/>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4" name="Ellipse 13">
            <a:extLst>
              <a:ext uri="{FF2B5EF4-FFF2-40B4-BE49-F238E27FC236}">
                <a16:creationId xmlns:a16="http://schemas.microsoft.com/office/drawing/2014/main" id="{F69EE71B-CC57-5B11-99BA-EE79E8F9D286}"/>
              </a:ext>
              <a:ext uri="{C183D7F6-B498-43B3-948B-1728B52AA6E4}">
                <adec:decorative xmlns:adec="http://schemas.microsoft.com/office/drawing/2017/decorative" val="1"/>
              </a:ext>
            </a:extLst>
          </p:cNvPr>
          <p:cNvSpPr/>
          <p:nvPr/>
        </p:nvSpPr>
        <p:spPr>
          <a:xfrm>
            <a:off x="6440683" y="1549984"/>
            <a:ext cx="1905221" cy="1905221"/>
          </a:xfrm>
          <a:prstGeom prst="ellipse">
            <a:avLst/>
          </a:prstGeom>
          <a:solidFill>
            <a:schemeClr val="bg1"/>
          </a:solidFill>
          <a:ln w="254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DF178D77-DC57-22FF-A666-1DE4C36F7C5A}"/>
              </a:ext>
            </a:extLst>
          </p:cNvPr>
          <p:cNvSpPr>
            <a:spLocks noGrp="1"/>
          </p:cNvSpPr>
          <p:nvPr>
            <p:ph type="title"/>
          </p:nvPr>
        </p:nvSpPr>
        <p:spPr/>
        <p:txBody>
          <a:bodyPr/>
          <a:lstStyle/>
          <a:p>
            <a:r>
              <a:rPr lang="de-AT" dirty="0"/>
              <a:t>List </a:t>
            </a:r>
            <a:r>
              <a:rPr lang="de-AT" dirty="0" err="1"/>
              <a:t>of</a:t>
            </a:r>
            <a:r>
              <a:rPr lang="de-AT" dirty="0"/>
              <a:t> </a:t>
            </a:r>
            <a:r>
              <a:rPr lang="de-AT" dirty="0" err="1"/>
              <a:t>references</a:t>
            </a:r>
            <a:r>
              <a:rPr lang="de-AT" dirty="0"/>
              <a:t> I</a:t>
            </a:r>
          </a:p>
        </p:txBody>
      </p:sp>
      <p:sp>
        <p:nvSpPr>
          <p:cNvPr id="24" name="Inhaltsplatzhalter 23">
            <a:extLst>
              <a:ext uri="{FF2B5EF4-FFF2-40B4-BE49-F238E27FC236}">
                <a16:creationId xmlns:a16="http://schemas.microsoft.com/office/drawing/2014/main" id="{6B4EFD59-2EE4-CB53-F240-78633DC61CB2}"/>
              </a:ext>
            </a:extLst>
          </p:cNvPr>
          <p:cNvSpPr>
            <a:spLocks noGrp="1"/>
          </p:cNvSpPr>
          <p:nvPr>
            <p:ph idx="1"/>
          </p:nvPr>
        </p:nvSpPr>
        <p:spPr>
          <a:xfrm>
            <a:off x="618790" y="1200730"/>
            <a:ext cx="10954420" cy="5033844"/>
          </a:xfrm>
        </p:spPr>
        <p:txBody>
          <a:bodyPr/>
          <a:lstStyle/>
          <a:p>
            <a:pPr marL="0" indent="0">
              <a:buNone/>
            </a:pPr>
            <a:r>
              <a:rPr lang="de-AT" sz="1300" dirty="0" err="1"/>
              <a:t>Dorhmann</a:t>
            </a:r>
            <a:r>
              <a:rPr lang="de-AT" sz="1300" dirty="0"/>
              <a:t>, Klaus et al. (2024): Logistics Trend Radar 7.0. DHL Group. In: </a:t>
            </a:r>
            <a:r>
              <a:rPr lang="de-AT" sz="1300" dirty="0">
                <a:hlinkClick r:id="rId3"/>
              </a:rPr>
              <a:t>https://www.dhl.com/de-en/home/innovation-in-logistics/logistics-trend-radar.html</a:t>
            </a:r>
            <a:r>
              <a:rPr lang="de-AT" sz="1300" dirty="0"/>
              <a:t> ; </a:t>
            </a:r>
            <a:r>
              <a:rPr lang="de-AT" sz="1300" dirty="0" err="1"/>
              <a:t>accessed</a:t>
            </a:r>
            <a:r>
              <a:rPr lang="de-AT" sz="1300" dirty="0"/>
              <a:t> 06.05.2025</a:t>
            </a:r>
          </a:p>
          <a:p>
            <a:pPr marL="0" indent="0">
              <a:buNone/>
            </a:pPr>
            <a:r>
              <a:rPr lang="de-AT" sz="1300" dirty="0"/>
              <a:t>European </a:t>
            </a:r>
            <a:r>
              <a:rPr lang="de-AT" sz="1300" dirty="0" err="1"/>
              <a:t>Commission</a:t>
            </a:r>
            <a:r>
              <a:rPr lang="de-AT" sz="1300" dirty="0"/>
              <a:t> (2011): White Paper – Roadmap </a:t>
            </a:r>
            <a:r>
              <a:rPr lang="de-AT" sz="1300" dirty="0" err="1"/>
              <a:t>to</a:t>
            </a:r>
            <a:r>
              <a:rPr lang="de-AT" sz="1300" dirty="0"/>
              <a:t> a Single European Transport Area – </a:t>
            </a:r>
            <a:r>
              <a:rPr lang="de-AT" sz="1300" dirty="0" err="1"/>
              <a:t>Towards</a:t>
            </a:r>
            <a:r>
              <a:rPr lang="de-AT" sz="1300" dirty="0"/>
              <a:t> a </a:t>
            </a:r>
            <a:r>
              <a:rPr lang="de-AT" sz="1300" dirty="0" err="1"/>
              <a:t>competitive</a:t>
            </a:r>
            <a:r>
              <a:rPr lang="de-AT" sz="1300" dirty="0"/>
              <a:t> and </a:t>
            </a:r>
            <a:r>
              <a:rPr lang="de-AT" sz="1300" dirty="0" err="1"/>
              <a:t>resource-efficient</a:t>
            </a:r>
            <a:r>
              <a:rPr lang="de-AT" sz="1300" dirty="0"/>
              <a:t> </a:t>
            </a:r>
            <a:r>
              <a:rPr lang="de-AT" sz="1300" dirty="0" err="1"/>
              <a:t>transport</a:t>
            </a:r>
            <a:r>
              <a:rPr lang="de-AT" sz="1300" dirty="0"/>
              <a:t> </a:t>
            </a:r>
            <a:r>
              <a:rPr lang="de-AT" sz="1300" dirty="0" err="1"/>
              <a:t>system</a:t>
            </a:r>
            <a:endParaRPr lang="de-AT" sz="1300" dirty="0"/>
          </a:p>
          <a:p>
            <a:pPr marL="0" indent="0">
              <a:buNone/>
            </a:pPr>
            <a:r>
              <a:rPr lang="de-AT" sz="1300" dirty="0"/>
              <a:t>Fawcett, Stanley E. / </a:t>
            </a:r>
            <a:r>
              <a:rPr lang="de-AT" sz="1300" dirty="0" err="1"/>
              <a:t>Magnan</a:t>
            </a:r>
            <a:r>
              <a:rPr lang="de-AT" sz="1300" dirty="0"/>
              <a:t>, Greg (2001): </a:t>
            </a:r>
            <a:r>
              <a:rPr lang="de-AT" sz="1300" dirty="0" err="1"/>
              <a:t>What</a:t>
            </a:r>
            <a:r>
              <a:rPr lang="de-AT" sz="1300" dirty="0"/>
              <a:t> </a:t>
            </a:r>
            <a:r>
              <a:rPr lang="de-AT" sz="1300" dirty="0" err="1"/>
              <a:t>is</a:t>
            </a:r>
            <a:r>
              <a:rPr lang="de-AT" sz="1300" dirty="0"/>
              <a:t> Supply Chain Management? </a:t>
            </a:r>
            <a:r>
              <a:rPr lang="de-AT" sz="1300" dirty="0" err="1"/>
              <a:t>Separating</a:t>
            </a:r>
            <a:r>
              <a:rPr lang="de-AT" sz="1300" dirty="0"/>
              <a:t> </a:t>
            </a:r>
            <a:r>
              <a:rPr lang="de-AT" sz="1300" dirty="0" err="1"/>
              <a:t>the</a:t>
            </a:r>
            <a:r>
              <a:rPr lang="de-AT" sz="1300" dirty="0"/>
              <a:t> </a:t>
            </a:r>
            <a:r>
              <a:rPr lang="de-AT" sz="1300" dirty="0" err="1"/>
              <a:t>Rhetoric</a:t>
            </a:r>
            <a:r>
              <a:rPr lang="de-AT" sz="1300" dirty="0"/>
              <a:t> </a:t>
            </a:r>
            <a:r>
              <a:rPr lang="de-AT" sz="1300" dirty="0" err="1"/>
              <a:t>from</a:t>
            </a:r>
            <a:r>
              <a:rPr lang="de-AT" sz="1300" dirty="0"/>
              <a:t> </a:t>
            </a:r>
            <a:r>
              <a:rPr lang="de-AT" sz="1300" dirty="0" err="1"/>
              <a:t>the</a:t>
            </a:r>
            <a:r>
              <a:rPr lang="de-AT" sz="1300" dirty="0"/>
              <a:t> Reality , In: https://www.researchgate.net/profile/Stanley-Fawcett/publication/268287410_WHAT_IS_SUPPLY_CHAIN_MANAGEMENT_SEPARATING_THE_RHETORIC_FROM_THE_REALITY/links/54d4139a0cf25013d028f8de/WHAT-IS-SUPPLY-CHAIN-MANAGEMENT-SEPARATING-THE-RHETORIC-FROM-THE-REALITY.pdf; </a:t>
            </a:r>
            <a:r>
              <a:rPr lang="de-AT" sz="1300" dirty="0" err="1"/>
              <a:t>accessed</a:t>
            </a:r>
            <a:r>
              <a:rPr lang="de-AT" sz="1300" dirty="0"/>
              <a:t> 30.04.2025</a:t>
            </a:r>
          </a:p>
          <a:p>
            <a:pPr marL="0" indent="0">
              <a:buNone/>
            </a:pPr>
            <a:r>
              <a:rPr lang="de-AT" sz="1300" dirty="0"/>
              <a:t>Fraunhofer IML (2025): </a:t>
            </a:r>
            <a:r>
              <a:rPr lang="de-AT" sz="1300" dirty="0">
                <a:hlinkClick r:id="rId4"/>
              </a:rPr>
              <a:t>https://www.iml.fraunhofer.de/de/abteilungen/b3/verkehrslogistik/alternative_antriebe.html</a:t>
            </a:r>
            <a:r>
              <a:rPr lang="de-AT" sz="1300" dirty="0"/>
              <a:t> ; </a:t>
            </a:r>
            <a:r>
              <a:rPr lang="de-AT" sz="1300" dirty="0" err="1"/>
              <a:t>accessed</a:t>
            </a:r>
            <a:r>
              <a:rPr lang="de-AT" sz="1300" dirty="0"/>
              <a:t> 06.05.2025</a:t>
            </a:r>
          </a:p>
          <a:p>
            <a:pPr marL="0" indent="0">
              <a:buNone/>
            </a:pPr>
            <a:r>
              <a:rPr lang="de-AT" sz="1300" dirty="0"/>
              <a:t>Gabler Wirtschaftslexikon (2025): </a:t>
            </a:r>
            <a:r>
              <a:rPr lang="de-AT" sz="1300" dirty="0">
                <a:hlinkClick r:id="rId5"/>
              </a:rPr>
              <a:t>https://wirtschaftslexikon.gabler.de/definition/logistik-40-54203</a:t>
            </a:r>
            <a:r>
              <a:rPr lang="de-AT" sz="1300" dirty="0"/>
              <a:t> ; </a:t>
            </a:r>
            <a:r>
              <a:rPr lang="de-AT" sz="1300" dirty="0" err="1"/>
              <a:t>accessed</a:t>
            </a:r>
            <a:r>
              <a:rPr lang="de-AT" sz="1300" dirty="0"/>
              <a:t> 06.05.2025</a:t>
            </a:r>
          </a:p>
          <a:p>
            <a:pPr marL="0" indent="0">
              <a:buNone/>
            </a:pPr>
            <a:r>
              <a:rPr lang="de-AT" sz="1300" dirty="0" err="1"/>
              <a:t>Gerschberger</a:t>
            </a:r>
            <a:r>
              <a:rPr lang="de-AT" sz="1300" dirty="0"/>
              <a:t>, Markus et al. (2025): Potential Future </a:t>
            </a:r>
            <a:r>
              <a:rPr lang="de-AT" sz="1300" dirty="0" err="1"/>
              <a:t>Pathways</a:t>
            </a:r>
            <a:r>
              <a:rPr lang="de-AT" sz="1300" dirty="0"/>
              <a:t> in </a:t>
            </a:r>
            <a:r>
              <a:rPr lang="de-AT" sz="1300" dirty="0" err="1"/>
              <a:t>the</a:t>
            </a:r>
            <a:r>
              <a:rPr lang="de-AT" sz="1300" dirty="0"/>
              <a:t> </a:t>
            </a:r>
            <a:r>
              <a:rPr lang="de-AT" sz="1300" dirty="0" err="1"/>
              <a:t>Battery</a:t>
            </a:r>
            <a:r>
              <a:rPr lang="de-AT" sz="1300" dirty="0"/>
              <a:t> Supply Chain – An Upper Austrian </a:t>
            </a:r>
            <a:r>
              <a:rPr lang="de-AT" sz="1300" dirty="0" err="1"/>
              <a:t>Perspective</a:t>
            </a:r>
            <a:r>
              <a:rPr lang="de-AT" sz="1300" dirty="0"/>
              <a:t>. ASCII Policy Brief. In: </a:t>
            </a:r>
            <a:r>
              <a:rPr lang="de-AT" sz="1300" dirty="0">
                <a:hlinkClick r:id="rId6"/>
              </a:rPr>
              <a:t>https://ascii.ac.at/wp-content/uploads/2025_Automotive-Policy-Brief_final_0612.pdf</a:t>
            </a:r>
            <a:r>
              <a:rPr lang="de-AT" sz="1300" dirty="0"/>
              <a:t> ; </a:t>
            </a:r>
            <a:r>
              <a:rPr lang="de-AT" sz="1300" dirty="0" err="1"/>
              <a:t>accessed</a:t>
            </a:r>
            <a:r>
              <a:rPr lang="de-AT" sz="1300" dirty="0"/>
              <a:t> 01.07.2025</a:t>
            </a:r>
          </a:p>
          <a:p>
            <a:pPr marL="0" indent="0">
              <a:buNone/>
            </a:pPr>
            <a:r>
              <a:rPr lang="de-AT" sz="1300" dirty="0"/>
              <a:t>IHK Niederrheinische Industrie und Handelskammer: </a:t>
            </a:r>
            <a:r>
              <a:rPr lang="de-AT" sz="1300" dirty="0" err="1"/>
              <a:t>Incoterms</a:t>
            </a:r>
            <a:r>
              <a:rPr lang="de-AT" sz="1300" dirty="0"/>
              <a:t> 2020;  https://www.ihk.de/niederrhein/hauptnavigation/international/import-export/lieferbedingungen-incoterms-3925010#:~:text=Die%20Bedeutung%20der%20Incoterms,-Die%20Internationale%20Handelskammer&amp;text=Januar%202020%20in%20Kraft.,aber%20auch%20nationalen%2C%20Handelsgesch%C3%A4ft%20erm%C3%B6glichen; </a:t>
            </a:r>
            <a:r>
              <a:rPr lang="de-AT" sz="1300" dirty="0" err="1"/>
              <a:t>accessed</a:t>
            </a:r>
            <a:r>
              <a:rPr lang="de-AT" sz="1300" dirty="0"/>
              <a:t> 29.04.2025</a:t>
            </a:r>
          </a:p>
          <a:p>
            <a:pPr marL="0" indent="0">
              <a:buNone/>
            </a:pPr>
            <a:r>
              <a:rPr lang="de-AT" sz="1300" dirty="0"/>
              <a:t>ITF (2023): ITF Transport Outlook 2023, OECD Publishing, Paris; on </a:t>
            </a:r>
            <a:r>
              <a:rPr lang="de-AT" sz="1300" dirty="0">
                <a:hlinkClick r:id="rId7"/>
              </a:rPr>
              <a:t>https://doi.org/10.1787/b6cc9ad5-en</a:t>
            </a:r>
            <a:r>
              <a:rPr lang="de-AT" sz="1300" dirty="0"/>
              <a:t> ; </a:t>
            </a:r>
            <a:r>
              <a:rPr lang="de-AT" sz="1300" dirty="0" err="1"/>
              <a:t>accessed</a:t>
            </a:r>
            <a:r>
              <a:rPr lang="de-AT" sz="1300" dirty="0"/>
              <a:t> 06.03.2025</a:t>
            </a:r>
          </a:p>
          <a:p>
            <a:pPr marL="0" indent="0">
              <a:buNone/>
            </a:pPr>
            <a:r>
              <a:rPr lang="de-AT" sz="1300" dirty="0" err="1"/>
              <a:t>Jobmatch</a:t>
            </a:r>
            <a:r>
              <a:rPr lang="de-AT" sz="1300" dirty="0"/>
              <a:t> (2024): </a:t>
            </a:r>
            <a:r>
              <a:rPr lang="de-AT" sz="1300" dirty="0">
                <a:hlinkClick r:id="rId8"/>
              </a:rPr>
              <a:t>https://jobmatch.me/blog/arbeitnehmer/logistik/autonomes-fahren-eine-gefahr-fuer-die-lkw-fahrer/</a:t>
            </a:r>
            <a:r>
              <a:rPr lang="de-AT" sz="1300" dirty="0"/>
              <a:t> ; </a:t>
            </a:r>
            <a:r>
              <a:rPr lang="de-AT" sz="1300" dirty="0" err="1"/>
              <a:t>accessed</a:t>
            </a:r>
            <a:r>
              <a:rPr lang="de-AT" sz="1300" dirty="0"/>
              <a:t> 03.07.2024</a:t>
            </a:r>
          </a:p>
          <a:p>
            <a:pPr marL="0" indent="0">
              <a:buNone/>
            </a:pPr>
            <a:r>
              <a:rPr lang="de-AT" sz="1300" dirty="0"/>
              <a:t>Koch, Susanne (2012): Logistik. Eine Einführung in Ökonomie und Nachhaltigkeit</a:t>
            </a:r>
          </a:p>
          <a:p>
            <a:pPr marL="0" indent="0">
              <a:buNone/>
            </a:pPr>
            <a:r>
              <a:rPr lang="de-AT" sz="1300" dirty="0"/>
              <a:t>Kummer, Sebastian / Grün, Oskar / </a:t>
            </a:r>
            <a:r>
              <a:rPr lang="de-AT" sz="1300" dirty="0" err="1"/>
              <a:t>Jammernegg</a:t>
            </a:r>
            <a:r>
              <a:rPr lang="de-AT" sz="1300" dirty="0"/>
              <a:t>, Werner (4th </a:t>
            </a:r>
            <a:r>
              <a:rPr lang="de-AT" sz="1300" dirty="0" err="1"/>
              <a:t>edition</a:t>
            </a:r>
            <a:r>
              <a:rPr lang="de-AT" sz="1300" dirty="0"/>
              <a:t>, 2019): Grundzüge der Beschaffung, Produktion und Logistik</a:t>
            </a:r>
          </a:p>
          <a:p>
            <a:pPr marL="0" indent="0">
              <a:buNone/>
            </a:pPr>
            <a:r>
              <a:rPr lang="de-AT" sz="1300" dirty="0" err="1"/>
              <a:t>Muchna</a:t>
            </a:r>
            <a:r>
              <a:rPr lang="de-AT" sz="1300" dirty="0"/>
              <a:t>, Claus / Brandenburg, Hans / Fottner, Johannes / Gutermuth, Jens (2nd </a:t>
            </a:r>
            <a:r>
              <a:rPr lang="de-AT" sz="1300" dirty="0" err="1"/>
              <a:t>edition</a:t>
            </a:r>
            <a:r>
              <a:rPr lang="de-AT" sz="1300" dirty="0"/>
              <a:t>, 2021): Grundlagen der Logistik. Begriffe, Strukturen und Prozesse</a:t>
            </a:r>
          </a:p>
          <a:p>
            <a:pPr marL="0" indent="0">
              <a:buNone/>
            </a:pPr>
            <a:endParaRPr lang="de-AT" sz="1300" dirty="0"/>
          </a:p>
        </p:txBody>
      </p:sp>
      <p:sp>
        <p:nvSpPr>
          <p:cNvPr id="5" name="Foliennummernplatzhalter 4">
            <a:extLst>
              <a:ext uri="{FF2B5EF4-FFF2-40B4-BE49-F238E27FC236}">
                <a16:creationId xmlns:a16="http://schemas.microsoft.com/office/drawing/2014/main" id="{292C940D-F0D8-588D-E961-ADF1D924FBC5}"/>
              </a:ext>
            </a:extLst>
          </p:cNvPr>
          <p:cNvSpPr>
            <a:spLocks noGrp="1"/>
          </p:cNvSpPr>
          <p:nvPr>
            <p:ph type="sldNum" sz="quarter" idx="12"/>
          </p:nvPr>
        </p:nvSpPr>
        <p:spPr/>
        <p:txBody>
          <a:bodyPr/>
          <a:lstStyle/>
          <a:p>
            <a:r>
              <a:rPr lang="de-AT" dirty="0"/>
              <a:t>Slide </a:t>
            </a:r>
            <a:fld id="{0AF89F37-6AD9-4F74-BC17-19E39A25D257}" type="slidenum">
              <a:rPr lang="de-AT" smtClean="0"/>
              <a:t>53</a:t>
            </a:fld>
            <a:endParaRPr lang="de-AT" dirty="0"/>
          </a:p>
        </p:txBody>
      </p:sp>
      <p:sp>
        <p:nvSpPr>
          <p:cNvPr id="2" name="Fußzeilenplatzhalter 1">
            <a:extLst>
              <a:ext uri="{FF2B5EF4-FFF2-40B4-BE49-F238E27FC236}">
                <a16:creationId xmlns:a16="http://schemas.microsoft.com/office/drawing/2014/main" id="{FDD1511B-6EF3-A409-98ED-A8A04ED1FF61}"/>
              </a:ext>
            </a:extLst>
          </p:cNvPr>
          <p:cNvSpPr>
            <a:spLocks noGrp="1"/>
          </p:cNvSpPr>
          <p:nvPr>
            <p:ph type="ftr" sz="quarter" idx="11"/>
          </p:nvPr>
        </p:nvSpPr>
        <p:spPr>
          <a:xfrm>
            <a:off x="635069" y="272194"/>
            <a:ext cx="6679874" cy="365125"/>
          </a:xfrm>
        </p:spPr>
        <p:txBody>
          <a:bodyPr/>
          <a:lstStyle/>
          <a:p>
            <a:r>
              <a:rPr lang="en-US" sz="1500" dirty="0"/>
              <a:t>UNDERSTANDING LOGISTICS – BEHIND THE SCENES OF THE SUPPLY CHAIN</a:t>
            </a:r>
          </a:p>
        </p:txBody>
      </p:sp>
    </p:spTree>
    <p:extLst>
      <p:ext uri="{BB962C8B-B14F-4D97-AF65-F5344CB8AC3E}">
        <p14:creationId xmlns:p14="http://schemas.microsoft.com/office/powerpoint/2010/main" val="4223318218"/>
      </p:ext>
    </p:extLst>
  </p:cSld>
  <p:clrMapOvr>
    <a:masterClrMapping/>
  </p:clrMapOvr>
  <p:transition spd="slow">
    <p:push/>
  </p:transition>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FDC4659-5655-FAC9-F861-74750CB3F288}"/>
              </a:ext>
            </a:extLst>
          </p:cNvPr>
          <p:cNvSpPr>
            <a:spLocks noGrp="1"/>
          </p:cNvSpPr>
          <p:nvPr>
            <p:ph type="title"/>
          </p:nvPr>
        </p:nvSpPr>
        <p:spPr/>
        <p:txBody>
          <a:bodyPr/>
          <a:lstStyle/>
          <a:p>
            <a:r>
              <a:rPr lang="de-AT" dirty="0"/>
              <a:t>List </a:t>
            </a:r>
            <a:r>
              <a:rPr lang="de-AT" dirty="0" err="1"/>
              <a:t>of</a:t>
            </a:r>
            <a:r>
              <a:rPr lang="de-AT" dirty="0"/>
              <a:t> </a:t>
            </a:r>
            <a:r>
              <a:rPr lang="de-AT" dirty="0" err="1"/>
              <a:t>references</a:t>
            </a:r>
            <a:r>
              <a:rPr lang="de-AT" dirty="0"/>
              <a:t>  II</a:t>
            </a:r>
          </a:p>
        </p:txBody>
      </p:sp>
      <p:sp>
        <p:nvSpPr>
          <p:cNvPr id="3" name="Inhaltsplatzhalter 2">
            <a:extLst>
              <a:ext uri="{FF2B5EF4-FFF2-40B4-BE49-F238E27FC236}">
                <a16:creationId xmlns:a16="http://schemas.microsoft.com/office/drawing/2014/main" id="{E46254CC-96ED-CB9B-752D-6469E97897B7}"/>
              </a:ext>
            </a:extLst>
          </p:cNvPr>
          <p:cNvSpPr>
            <a:spLocks noGrp="1"/>
          </p:cNvSpPr>
          <p:nvPr>
            <p:ph idx="1"/>
          </p:nvPr>
        </p:nvSpPr>
        <p:spPr>
          <a:xfrm>
            <a:off x="592538" y="1433016"/>
            <a:ext cx="10954420" cy="4743947"/>
          </a:xfrm>
        </p:spPr>
        <p:txBody>
          <a:bodyPr/>
          <a:lstStyle/>
          <a:p>
            <a:pPr marL="0" indent="0">
              <a:buNone/>
            </a:pPr>
            <a:r>
              <a:rPr lang="en-US" sz="1200" dirty="0"/>
              <a:t>Neubauer, Matthias / Hutter, Bernadette (2022): Research Report </a:t>
            </a:r>
            <a:r>
              <a:rPr lang="de-AT" sz="1200" dirty="0"/>
              <a:t>"Für LKW-Fahrer und LKW-Fahrerinnen wird es noch lange Arbeit geben": </a:t>
            </a:r>
            <a:r>
              <a:rPr lang="en-US" sz="1200" dirty="0"/>
              <a:t>Matthias Neubauer, Professor at the University of Applied Sciences Upper Austria, on automated driving and its impact on the world of work in transport and logistics, interview. In: </a:t>
            </a:r>
            <a:r>
              <a:rPr lang="en-US" sz="1200" dirty="0">
                <a:hlinkClick r:id="rId3"/>
              </a:rPr>
              <a:t>https://hdl.handle.net/10419/269898</a:t>
            </a:r>
            <a:r>
              <a:rPr lang="en-US" sz="1200" dirty="0"/>
              <a:t> ; accessed 06.05.2025 </a:t>
            </a:r>
          </a:p>
          <a:p>
            <a:pPr marL="0" indent="0">
              <a:buNone/>
            </a:pPr>
            <a:r>
              <a:rPr lang="en-US" sz="1200" dirty="0" err="1"/>
              <a:t>Pazirandeh</a:t>
            </a:r>
            <a:r>
              <a:rPr lang="en-US" sz="1200" dirty="0"/>
              <a:t>, Ali / Jafari, Hamid (2013): Making sense of green logistics. In: International Journal of Productivity and Performance Management</a:t>
            </a:r>
          </a:p>
          <a:p>
            <a:pPr marL="0" indent="0">
              <a:buNone/>
            </a:pPr>
            <a:r>
              <a:rPr lang="en-US" sz="1200" dirty="0"/>
              <a:t>Saroha, Rituraj (2014): Green logistics &amp; its significance in modern-day systems. In: International Review of Applied Engineering Research</a:t>
            </a:r>
          </a:p>
          <a:p>
            <a:pPr marL="0" indent="0">
              <a:buNone/>
            </a:pPr>
            <a:r>
              <a:rPr lang="en-US" sz="1200" dirty="0"/>
              <a:t>Schindler, Darius Oliver / Zimmermann, Yves Clément (2021): </a:t>
            </a:r>
            <a:r>
              <a:rPr lang="en-US" sz="1200" dirty="0" err="1"/>
              <a:t>Internationales</a:t>
            </a:r>
            <a:r>
              <a:rPr lang="en-US" sz="1200" dirty="0"/>
              <a:t> Handels- und </a:t>
            </a:r>
            <a:r>
              <a:rPr lang="en-US" sz="1200" dirty="0" err="1"/>
              <a:t>Logistikrecht</a:t>
            </a:r>
            <a:endParaRPr lang="en-US" sz="1200" dirty="0"/>
          </a:p>
          <a:p>
            <a:pPr marL="0" indent="0">
              <a:buNone/>
            </a:pPr>
            <a:r>
              <a:rPr lang="en-US" sz="1200" dirty="0" err="1"/>
              <a:t>Schönwetter</a:t>
            </a:r>
            <a:r>
              <a:rPr lang="en-US" sz="1200" dirty="0"/>
              <a:t>, Gerald (2023): </a:t>
            </a:r>
            <a:r>
              <a:rPr lang="de-AT" sz="1200" dirty="0"/>
              <a:t>Grundlagen des Logistikmanagements. Die Logistik als Kernfunktion der Realwirtschaft</a:t>
            </a:r>
            <a:endParaRPr lang="en-US" sz="1200" dirty="0"/>
          </a:p>
          <a:p>
            <a:pPr marL="0" indent="0">
              <a:buNone/>
            </a:pPr>
            <a:r>
              <a:rPr lang="en-US" sz="1200" dirty="0"/>
              <a:t>SEAFAR Company Presentation (2024)</a:t>
            </a:r>
          </a:p>
          <a:p>
            <a:pPr marL="0" indent="0">
              <a:buNone/>
            </a:pPr>
            <a:r>
              <a:rPr lang="en-US" sz="1200" dirty="0" err="1"/>
              <a:t>Studyflix</a:t>
            </a:r>
            <a:r>
              <a:rPr lang="en-US" sz="1200" dirty="0"/>
              <a:t> (2025): </a:t>
            </a:r>
            <a:r>
              <a:rPr lang="en-US" sz="1200" dirty="0">
                <a:hlinkClick r:id="rId4"/>
              </a:rPr>
              <a:t>https://studyflix.de/wirtschaft/bullwhip-effekt-1523</a:t>
            </a:r>
            <a:r>
              <a:rPr lang="en-US" sz="1200" dirty="0"/>
              <a:t> ; accessed 05.05.2025</a:t>
            </a:r>
          </a:p>
          <a:p>
            <a:pPr marL="0" indent="0">
              <a:buNone/>
            </a:pPr>
            <a:r>
              <a:rPr lang="en-US" sz="1200" dirty="0" err="1"/>
              <a:t>Studyflix</a:t>
            </a:r>
            <a:r>
              <a:rPr lang="en-US" sz="1200" dirty="0"/>
              <a:t> (2025): </a:t>
            </a:r>
            <a:r>
              <a:rPr lang="en-US" sz="1200" dirty="0">
                <a:hlinkClick r:id="rId5"/>
              </a:rPr>
              <a:t>https://studyflix.de/wirtschaft/globalisierung-7814</a:t>
            </a:r>
            <a:r>
              <a:rPr lang="en-US" sz="1200" dirty="0"/>
              <a:t> ; accessed 05.05.2025</a:t>
            </a:r>
          </a:p>
          <a:p>
            <a:pPr marL="0" indent="0">
              <a:buNone/>
            </a:pPr>
            <a:r>
              <a:rPr lang="en-US" sz="1200" dirty="0" err="1"/>
              <a:t>Studyflix</a:t>
            </a:r>
            <a:r>
              <a:rPr lang="en-US" sz="1200" dirty="0"/>
              <a:t> (2025): </a:t>
            </a:r>
            <a:r>
              <a:rPr lang="en-US" sz="1200" dirty="0">
                <a:hlinkClick r:id="rId6"/>
              </a:rPr>
              <a:t>https://studyflix.de/wirtschaft/globalisierung-vor-und-nachteile-1909</a:t>
            </a:r>
            <a:r>
              <a:rPr lang="en-US" sz="1200" dirty="0"/>
              <a:t> ; accessed 05.05.2025</a:t>
            </a:r>
          </a:p>
          <a:p>
            <a:pPr marL="0" indent="0">
              <a:buNone/>
            </a:pPr>
            <a:r>
              <a:rPr lang="en-US" sz="1200" dirty="0"/>
              <a:t>Ten </a:t>
            </a:r>
            <a:r>
              <a:rPr lang="en-US" sz="1200" dirty="0" err="1"/>
              <a:t>Hompel</a:t>
            </a:r>
            <a:r>
              <a:rPr lang="en-US" sz="1200" dirty="0"/>
              <a:t>, Michael / Schmidt, Thorsten (2003): </a:t>
            </a:r>
            <a:r>
              <a:rPr lang="de-AT" sz="1200" dirty="0"/>
              <a:t>Warehouse Management: Automatisierung und Organisation von Lager- und </a:t>
            </a:r>
            <a:r>
              <a:rPr lang="de-AT" sz="1200" dirty="0" err="1"/>
              <a:t>Kommissioniersystemen</a:t>
            </a:r>
            <a:endParaRPr lang="en-US" sz="1200" dirty="0"/>
          </a:p>
          <a:p>
            <a:pPr marL="0" indent="0">
              <a:buNone/>
            </a:pPr>
            <a:r>
              <a:rPr lang="en-US" sz="1200" dirty="0" err="1"/>
              <a:t>Umweltbundesamt</a:t>
            </a:r>
            <a:r>
              <a:rPr lang="en-US" sz="1200" dirty="0"/>
              <a:t> (2024): </a:t>
            </a:r>
            <a:r>
              <a:rPr lang="en-US" sz="1200" dirty="0" err="1"/>
              <a:t>Klimaschutzbericht</a:t>
            </a:r>
            <a:r>
              <a:rPr lang="en-US" sz="1200" dirty="0"/>
              <a:t> 2024. In: </a:t>
            </a:r>
            <a:r>
              <a:rPr lang="en-US" sz="1200" dirty="0">
                <a:hlinkClick r:id="rId7"/>
              </a:rPr>
              <a:t>https://www.umweltbundesamt.at/fileadmin/site/publikationen/rep0913.pdf</a:t>
            </a:r>
            <a:r>
              <a:rPr lang="en-US" sz="1200" dirty="0"/>
              <a:t> ; accessed 14.01.2025</a:t>
            </a:r>
          </a:p>
          <a:p>
            <a:pPr marL="0" indent="0">
              <a:buNone/>
            </a:pPr>
            <a:r>
              <a:rPr lang="en-US" sz="1200" dirty="0" err="1"/>
              <a:t>Wirtschaftslexikon</a:t>
            </a:r>
            <a:r>
              <a:rPr lang="en-US" sz="1200" dirty="0"/>
              <a:t> Gabler (2025): </a:t>
            </a:r>
            <a:r>
              <a:rPr lang="en-US" sz="1200" dirty="0">
                <a:hlinkClick r:id="rId8"/>
              </a:rPr>
              <a:t>https://wirtschaftslexikon.gabler.de/definition/logistik-40330</a:t>
            </a:r>
            <a:r>
              <a:rPr lang="en-US" sz="1200" dirty="0"/>
              <a:t> ; accessed 07.01.2025</a:t>
            </a:r>
          </a:p>
          <a:p>
            <a:pPr marL="0" indent="0">
              <a:buNone/>
            </a:pPr>
            <a:r>
              <a:rPr lang="en-US" sz="1200" dirty="0" err="1"/>
              <a:t>Wirtschaftslexikon</a:t>
            </a:r>
            <a:r>
              <a:rPr lang="en-US" sz="1200" dirty="0"/>
              <a:t> Gabler (2025): </a:t>
            </a:r>
            <a:r>
              <a:rPr lang="en-US" sz="1200" dirty="0">
                <a:hlinkClick r:id="rId9"/>
              </a:rPr>
              <a:t>https://wirtschaftslexikon.gabler.de/definition/logistik-controlling-38772</a:t>
            </a:r>
            <a:r>
              <a:rPr lang="en-US" sz="1200" dirty="0"/>
              <a:t> ; accessed 10.04.2025</a:t>
            </a:r>
          </a:p>
          <a:p>
            <a:pPr marL="0" indent="0">
              <a:buNone/>
            </a:pPr>
            <a:r>
              <a:rPr lang="de-AT" sz="1200"/>
              <a:t>WTO (2025): Die 20 größten Exportländer weltweit im Jahr 2024. </a:t>
            </a:r>
            <a:r>
              <a:rPr lang="en-US" sz="1200"/>
              <a:t>In</a:t>
            </a:r>
            <a:r>
              <a:rPr lang="en-US" sz="1200" dirty="0"/>
              <a:t>: Statista: </a:t>
            </a:r>
            <a:r>
              <a:rPr lang="en-US" sz="1200" dirty="0">
                <a:hlinkClick r:id="rId10"/>
              </a:rPr>
              <a:t>https://de-statista-com.fhooe.idm.oclc.org/statistik/daten/studie/37013/umfrage/ranking-der-top-20-exportlaender-weltweit/</a:t>
            </a:r>
            <a:r>
              <a:rPr lang="en-US" sz="1200" dirty="0"/>
              <a:t> ; accessed 05.05.2025 </a:t>
            </a:r>
            <a:endParaRPr lang="de-AT" dirty="0"/>
          </a:p>
        </p:txBody>
      </p:sp>
      <p:sp>
        <p:nvSpPr>
          <p:cNvPr id="4" name="Fußzeilenplatzhalter 3">
            <a:extLst>
              <a:ext uri="{FF2B5EF4-FFF2-40B4-BE49-F238E27FC236}">
                <a16:creationId xmlns:a16="http://schemas.microsoft.com/office/drawing/2014/main" id="{DC8B56BC-411C-34CA-3DDB-52D3BA93711A}"/>
              </a:ext>
            </a:extLst>
          </p:cNvPr>
          <p:cNvSpPr>
            <a:spLocks noGrp="1"/>
          </p:cNvSpPr>
          <p:nvPr>
            <p:ph type="ftr" sz="quarter" idx="11"/>
          </p:nvPr>
        </p:nvSpPr>
        <p:spPr/>
        <p:txBody>
          <a:bodyPr/>
          <a:lstStyle/>
          <a:p>
            <a:r>
              <a:rPr lang="en-US" dirty="0"/>
              <a:t>UNDERSTANDING LOGISTICS – BEHIND THE SCENES OF THE SUPPLY CHAIN</a:t>
            </a:r>
          </a:p>
        </p:txBody>
      </p:sp>
      <p:sp>
        <p:nvSpPr>
          <p:cNvPr id="5" name="Foliennummernplatzhalter 4">
            <a:extLst>
              <a:ext uri="{FF2B5EF4-FFF2-40B4-BE49-F238E27FC236}">
                <a16:creationId xmlns:a16="http://schemas.microsoft.com/office/drawing/2014/main" id="{47603330-E815-1692-CB05-77B32B8CD7FD}"/>
              </a:ext>
            </a:extLst>
          </p:cNvPr>
          <p:cNvSpPr>
            <a:spLocks noGrp="1"/>
          </p:cNvSpPr>
          <p:nvPr>
            <p:ph type="sldNum" sz="quarter" idx="12"/>
          </p:nvPr>
        </p:nvSpPr>
        <p:spPr/>
        <p:txBody>
          <a:bodyPr/>
          <a:lstStyle/>
          <a:p>
            <a:r>
              <a:rPr lang="de-AT" dirty="0"/>
              <a:t>Slide </a:t>
            </a:r>
            <a:fld id="{0AF89F37-6AD9-4F74-BC17-19E39A25D257}" type="slidenum">
              <a:rPr lang="de-AT" smtClean="0"/>
              <a:pPr/>
              <a:t>54</a:t>
            </a:fld>
            <a:endParaRPr lang="de-AT" dirty="0"/>
          </a:p>
        </p:txBody>
      </p:sp>
    </p:spTree>
    <p:extLst>
      <p:ext uri="{BB962C8B-B14F-4D97-AF65-F5344CB8AC3E}">
        <p14:creationId xmlns:p14="http://schemas.microsoft.com/office/powerpoint/2010/main" val="1716037091"/>
      </p:ext>
    </p:extLst>
  </p:cSld>
  <p:clrMapOvr>
    <a:masterClrMapping/>
  </p:clrMapOvr>
  <p:transition spd="slow">
    <p:push/>
  </p:transition>
</p:sld>
</file>

<file path=ppt/theme/theme1.xml><?xml version="1.0" encoding="utf-8"?>
<a:theme xmlns:a="http://schemas.openxmlformats.org/drawingml/2006/main" name="Office">
  <a:themeElements>
    <a:clrScheme name="REWWay">
      <a:dk1>
        <a:srgbClr val="323F4F"/>
      </a:dk1>
      <a:lt1>
        <a:srgbClr val="FFFFFF"/>
      </a:lt1>
      <a:dk2>
        <a:srgbClr val="3C6496"/>
      </a:dk2>
      <a:lt2>
        <a:srgbClr val="F0ECE8"/>
      </a:lt2>
      <a:accent1>
        <a:srgbClr val="4D7DB7"/>
      </a:accent1>
      <a:accent2>
        <a:srgbClr val="FFC000"/>
      </a:accent2>
      <a:accent3>
        <a:srgbClr val="E2CFBB"/>
      </a:accent3>
      <a:accent4>
        <a:srgbClr val="2C4B70"/>
      </a:accent4>
      <a:accent5>
        <a:srgbClr val="3C6496"/>
      </a:accent5>
      <a:accent6>
        <a:srgbClr val="A17344"/>
      </a:accent6>
      <a:hlink>
        <a:srgbClr val="BF9000"/>
      </a:hlink>
      <a:folHlink>
        <a:srgbClr val="4D7DB7"/>
      </a:folHlink>
    </a:clrScheme>
    <a:fontScheme name="Rewway">
      <a:majorFont>
        <a:latin typeface="Calibri"/>
        <a:ea typeface=""/>
        <a:cs typeface=""/>
      </a:majorFont>
      <a:minorFont>
        <a:latin typeface="Calibri"/>
        <a:ea typeface=""/>
        <a:cs typeface=""/>
      </a:minorFont>
    </a:fontScheme>
    <a:fmtScheme name="Subtile Körper">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a:themeElements>
    <a:clrScheme name="REWWay">
      <a:dk1>
        <a:srgbClr val="323F4F"/>
      </a:dk1>
      <a:lt1>
        <a:srgbClr val="FFFFFF"/>
      </a:lt1>
      <a:dk2>
        <a:srgbClr val="3C6496"/>
      </a:dk2>
      <a:lt2>
        <a:srgbClr val="F0ECE8"/>
      </a:lt2>
      <a:accent1>
        <a:srgbClr val="4D7DB7"/>
      </a:accent1>
      <a:accent2>
        <a:srgbClr val="FFC000"/>
      </a:accent2>
      <a:accent3>
        <a:srgbClr val="E2CFBB"/>
      </a:accent3>
      <a:accent4>
        <a:srgbClr val="2C4B70"/>
      </a:accent4>
      <a:accent5>
        <a:srgbClr val="3C6496"/>
      </a:accent5>
      <a:accent6>
        <a:srgbClr val="A17344"/>
      </a:accent6>
      <a:hlink>
        <a:srgbClr val="BF9000"/>
      </a:hlink>
      <a:folHlink>
        <a:srgbClr val="4D7DB7"/>
      </a:folHlink>
    </a:clrScheme>
    <a:fontScheme name="Rewway">
      <a:majorFont>
        <a:latin typeface="Calibri"/>
        <a:ea typeface=""/>
        <a:cs typeface=""/>
      </a:majorFont>
      <a:minorFont>
        <a:latin typeface="Calibri"/>
        <a:ea typeface=""/>
        <a:cs typeface=""/>
      </a:minorFont>
    </a:fontScheme>
    <a:fmtScheme name="Subtile Körper">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a:themeElements>
    <a:clrScheme name="REWWay">
      <a:dk1>
        <a:srgbClr val="323F4F"/>
      </a:dk1>
      <a:lt1>
        <a:srgbClr val="FFFFFF"/>
      </a:lt1>
      <a:dk2>
        <a:srgbClr val="3C6496"/>
      </a:dk2>
      <a:lt2>
        <a:srgbClr val="F0ECE8"/>
      </a:lt2>
      <a:accent1>
        <a:srgbClr val="4D7DB7"/>
      </a:accent1>
      <a:accent2>
        <a:srgbClr val="FFC000"/>
      </a:accent2>
      <a:accent3>
        <a:srgbClr val="E2CFBB"/>
      </a:accent3>
      <a:accent4>
        <a:srgbClr val="2C4B70"/>
      </a:accent4>
      <a:accent5>
        <a:srgbClr val="3C6496"/>
      </a:accent5>
      <a:accent6>
        <a:srgbClr val="A17344"/>
      </a:accent6>
      <a:hlink>
        <a:srgbClr val="BF9000"/>
      </a:hlink>
      <a:folHlink>
        <a:srgbClr val="4D7DB7"/>
      </a:folHlink>
    </a:clrScheme>
    <a:fontScheme name="Rewway">
      <a:majorFont>
        <a:latin typeface="Calibri"/>
        <a:ea typeface=""/>
        <a:cs typeface=""/>
      </a:majorFont>
      <a:minorFont>
        <a:latin typeface="Calibri"/>
        <a:ea typeface=""/>
        <a:cs typeface=""/>
      </a:minorFont>
    </a:fontScheme>
    <a:fmtScheme name="Subtile Körper">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kument" ma:contentTypeID="0x01010032EDFD563944E2459091C4D47FD5B955" ma:contentTypeVersion="13" ma:contentTypeDescription="Ein neues Dokument erstellen." ma:contentTypeScope="" ma:versionID="33bcd7d1120361c940181a1da049c6ff">
  <xsd:schema xmlns:xsd="http://www.w3.org/2001/XMLSchema" xmlns:xs="http://www.w3.org/2001/XMLSchema" xmlns:p="http://schemas.microsoft.com/office/2006/metadata/properties" xmlns:ns2="b72286a9-1a81-47a3-b7d4-6a652023a0d9" xmlns:ns3="772bd9cd-eaa2-4993-a042-72d81139fe46" targetNamespace="http://schemas.microsoft.com/office/2006/metadata/properties" ma:root="true" ma:fieldsID="88e8e430062162be852b0d715196b6eb" ns2:_="" ns3:_="">
    <xsd:import namespace="b72286a9-1a81-47a3-b7d4-6a652023a0d9"/>
    <xsd:import namespace="772bd9cd-eaa2-4993-a042-72d81139fe46"/>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GenerationTime" minOccurs="0"/>
                <xsd:element ref="ns2:MediaServiceEventHashCode" minOccurs="0"/>
                <xsd:element ref="ns2:MediaLengthInSeconds" minOccurs="0"/>
                <xsd:element ref="ns2:MediaServiceBillingMetadata" minOccurs="0"/>
                <xsd:element ref="ns2:lcf76f155ced4ddcb4097134ff3c332f" minOccurs="0"/>
                <xsd:element ref="ns3:TaxCatchAll" minOccurs="0"/>
                <xsd:element ref="ns2:MediaServiceOCR"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2286a9-1a81-47a3-b7d4-6a652023a0d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BillingMetadata" ma:index="15" nillable="true" ma:displayName="MediaServiceBillingMetadata" ma:hidden="true" ma:internalName="MediaServiceBillingMetadata" ma:readOnly="true">
      <xsd:simpleType>
        <xsd:restriction base="dms:Note"/>
      </xsd:simpleType>
    </xsd:element>
    <xsd:element name="lcf76f155ced4ddcb4097134ff3c332f" ma:index="17" nillable="true" ma:taxonomy="true" ma:internalName="lcf76f155ced4ddcb4097134ff3c332f" ma:taxonomyFieldName="MediaServiceImageTags" ma:displayName="Bildmarkierungen" ma:readOnly="false" ma:fieldId="{5cf76f15-5ced-4ddc-b409-7134ff3c332f}" ma:taxonomyMulti="true" ma:sspId="a2e14edc-2e9f-4b21-b65e-57679073259b"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72bd9cd-eaa2-4993-a042-72d81139fe46"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4357c471-726d-4aed-97b5-b1a239b092bd}" ma:internalName="TaxCatchAll" ma:showField="CatchAllData" ma:web="772bd9cd-eaa2-4993-a042-72d81139fe46">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Inhaltstyp"/>
        <xsd:element ref="dc:title" minOccurs="0" maxOccurs="1" ma:index="4" ma:displayName="Titel"/>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772bd9cd-eaa2-4993-a042-72d81139fe46" xsi:nil="true"/>
    <lcf76f155ced4ddcb4097134ff3c332f xmlns="b72286a9-1a81-47a3-b7d4-6a652023a0d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3E815898-CB19-4812-B868-C3B5D85804C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72286a9-1a81-47a3-b7d4-6a652023a0d9"/>
    <ds:schemaRef ds:uri="772bd9cd-eaa2-4993-a042-72d81139fe4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B2396525-5950-4944-8785-BA3DE64BD6DD}">
  <ds:schemaRefs>
    <ds:schemaRef ds:uri="http://schemas.microsoft.com/sharepoint/v3/contenttype/forms"/>
  </ds:schemaRefs>
</ds:datastoreItem>
</file>

<file path=customXml/itemProps3.xml><?xml version="1.0" encoding="utf-8"?>
<ds:datastoreItem xmlns:ds="http://schemas.openxmlformats.org/officeDocument/2006/customXml" ds:itemID="{E5CC1AB9-5205-485E-B772-6A0B04F8793D}">
  <ds:schemaRefs>
    <ds:schemaRef ds:uri="http://schemas.microsoft.com/office/2006/metadata/properties"/>
    <ds:schemaRef ds:uri="http://schemas.microsoft.com/office/infopath/2007/PartnerControls"/>
    <ds:schemaRef ds:uri="772bd9cd-eaa2-4993-a042-72d81139fe46"/>
    <ds:schemaRef ds:uri="b72286a9-1a81-47a3-b7d4-6a652023a0d9"/>
  </ds:schemaRefs>
</ds:datastoreItem>
</file>

<file path=docProps/app.xml><?xml version="1.0" encoding="utf-8"?>
<Properties xmlns="http://schemas.openxmlformats.org/officeDocument/2006/extended-properties" xmlns:vt="http://schemas.openxmlformats.org/officeDocument/2006/docPropsVTypes">
  <Template>Office Theme</Template>
  <TotalTime>0</TotalTime>
  <Words>14153</Words>
  <Application>Microsoft Office PowerPoint</Application>
  <PresentationFormat>Breitbild</PresentationFormat>
  <Paragraphs>1148</Paragraphs>
  <Slides>54</Slides>
  <Notes>47</Notes>
  <HiddenSlides>0</HiddenSlides>
  <MMClips>0</MMClips>
  <ScaleCrop>false</ScaleCrop>
  <HeadingPairs>
    <vt:vector size="6" baseType="variant">
      <vt:variant>
        <vt:lpstr>Verwendete Schriftarten</vt:lpstr>
      </vt:variant>
      <vt:variant>
        <vt:i4>5</vt:i4>
      </vt:variant>
      <vt:variant>
        <vt:lpstr>Design</vt:lpstr>
      </vt:variant>
      <vt:variant>
        <vt:i4>1</vt:i4>
      </vt:variant>
      <vt:variant>
        <vt:lpstr>Folientitel</vt:lpstr>
      </vt:variant>
      <vt:variant>
        <vt:i4>54</vt:i4>
      </vt:variant>
    </vt:vector>
  </HeadingPairs>
  <TitlesOfParts>
    <vt:vector size="60" baseType="lpstr">
      <vt:lpstr>Arial</vt:lpstr>
      <vt:lpstr>Calibri</vt:lpstr>
      <vt:lpstr>Corbel</vt:lpstr>
      <vt:lpstr>Mangal Pro</vt:lpstr>
      <vt:lpstr>Wingdings</vt:lpstr>
      <vt:lpstr>Office</vt:lpstr>
      <vt:lpstr>Understanding logistics – behind the scenes of the supply chain</vt:lpstr>
      <vt:lpstr>Have you ever wondered…?</vt:lpstr>
      <vt:lpstr>How to best work with this teaching material</vt:lpstr>
      <vt:lpstr>Learning objectives and target groups</vt:lpstr>
      <vt:lpstr>INLAND SHIPPING AS PART OF THE TRANSPORT CHAIN</vt:lpstr>
      <vt:lpstr>Logistics – what is it?</vt:lpstr>
      <vt:lpstr>What role does logistics play in this picture?</vt:lpstr>
      <vt:lpstr>Logistics – what is it?</vt:lpstr>
      <vt:lpstr>Perspectives of logistics</vt:lpstr>
      <vt:lpstr>Tasks of logistics</vt:lpstr>
      <vt:lpstr>Raw egg – Transport task</vt:lpstr>
      <vt:lpstr>Orientation along the material flow</vt:lpstr>
      <vt:lpstr>Procurement logistics</vt:lpstr>
      <vt:lpstr>Production logistics</vt:lpstr>
      <vt:lpstr>Distribution logistics</vt:lpstr>
      <vt:lpstr>Intralogistics</vt:lpstr>
      <vt:lpstr>Disposal logistics</vt:lpstr>
      <vt:lpstr>Industry logistics</vt:lpstr>
      <vt:lpstr>From the stage to the emergency room – logistics in special application areas</vt:lpstr>
      <vt:lpstr>TUL processes</vt:lpstr>
      <vt:lpstr>Logistics controlling</vt:lpstr>
      <vt:lpstr>Transport law</vt:lpstr>
      <vt:lpstr>Transport law: Incoterms</vt:lpstr>
      <vt:lpstr>Global supply chains</vt:lpstr>
      <vt:lpstr>Stages of logistics development</vt:lpstr>
      <vt:lpstr>Supply Chain Management</vt:lpstr>
      <vt:lpstr>Global supply chains</vt:lpstr>
      <vt:lpstr>The journey of a smartphone</vt:lpstr>
      <vt:lpstr>What is globalisation?</vt:lpstr>
      <vt:lpstr>Globalisation: Advantages &amp; Disadvantages</vt:lpstr>
      <vt:lpstr>Globalisation Video</vt:lpstr>
      <vt:lpstr>The largest exporters of goods</vt:lpstr>
      <vt:lpstr>Example: Supply chains of lithium-ion batteries</vt:lpstr>
      <vt:lpstr>The bullwhip effect</vt:lpstr>
      <vt:lpstr>Green logistics </vt:lpstr>
      <vt:lpstr>Sustainability and green logistics</vt:lpstr>
      <vt:lpstr>The 3 pillars of sustainability in logistics</vt:lpstr>
      <vt:lpstr>Sustainability: Economy, Ecology, Social aspects in tension</vt:lpstr>
      <vt:lpstr>Impacts of the transport sector</vt:lpstr>
      <vt:lpstr>Emissions by sector in Austria</vt:lpstr>
      <vt:lpstr>Road transport as the main contributor</vt:lpstr>
      <vt:lpstr>Sustainable freight transport – why and how?</vt:lpstr>
      <vt:lpstr>Trends and innovations</vt:lpstr>
      <vt:lpstr>DHL trend radar</vt:lpstr>
      <vt:lpstr>Sustainability in logistics</vt:lpstr>
      <vt:lpstr>Alternative drives</vt:lpstr>
      <vt:lpstr>Digitalisation</vt:lpstr>
      <vt:lpstr>Autonomous driving: Trucks</vt:lpstr>
      <vt:lpstr>Autonomous navigation: Inland shipping</vt:lpstr>
      <vt:lpstr>Thank you for your attention!</vt:lpstr>
      <vt:lpstr>Additional information for teachers</vt:lpstr>
      <vt:lpstr>Additional information for teachers</vt:lpstr>
      <vt:lpstr>List of references I</vt:lpstr>
      <vt:lpstr>List of references  II</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PowerPoint-Präsentation</dc:title>
  <dc:creator>Hadam Jana</dc:creator>
  <cp:lastModifiedBy>Pum Christina</cp:lastModifiedBy>
  <cp:revision>82</cp:revision>
  <dcterms:created xsi:type="dcterms:W3CDTF">2025-05-07T05:53:33Z</dcterms:created>
  <dcterms:modified xsi:type="dcterms:W3CDTF">2026-05-12T08:23:48Z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0x01010032EDFD563944E2459091C4D47FD5B955</vt:lpwstr>
  </property>
  <property fmtid="{D5CDD505-2E9C-101B-9397-08002B2CF9AE}" pid="3" name="MediaServiceImageTags">
    <vt:lpwstr/>
  </property>
</Properties>
</file>