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1"/>
  </p:notesMasterIdLst>
  <p:handoutMasterIdLst>
    <p:handoutMasterId r:id="rId52"/>
  </p:handoutMasterIdLst>
  <p:sldIdLst>
    <p:sldId id="268" r:id="rId5"/>
    <p:sldId id="276" r:id="rId6"/>
    <p:sldId id="277" r:id="rId7"/>
    <p:sldId id="278" r:id="rId8"/>
    <p:sldId id="269" r:id="rId9"/>
    <p:sldId id="270" r:id="rId10"/>
    <p:sldId id="2467" r:id="rId11"/>
    <p:sldId id="2468" r:id="rId12"/>
    <p:sldId id="2469" r:id="rId13"/>
    <p:sldId id="2470" r:id="rId14"/>
    <p:sldId id="2471" r:id="rId15"/>
    <p:sldId id="2336" r:id="rId16"/>
    <p:sldId id="2472" r:id="rId17"/>
    <p:sldId id="2473" r:id="rId18"/>
    <p:sldId id="2474" r:id="rId19"/>
    <p:sldId id="2475" r:id="rId20"/>
    <p:sldId id="2476" r:id="rId21"/>
    <p:sldId id="2338" r:id="rId22"/>
    <p:sldId id="2339" r:id="rId23"/>
    <p:sldId id="273" r:id="rId24"/>
    <p:sldId id="2477" r:id="rId25"/>
    <p:sldId id="2462" r:id="rId26"/>
    <p:sldId id="456" r:id="rId27"/>
    <p:sldId id="2478" r:id="rId28"/>
    <p:sldId id="2479" r:id="rId29"/>
    <p:sldId id="2463" r:id="rId30"/>
    <p:sldId id="2480" r:id="rId31"/>
    <p:sldId id="2464" r:id="rId32"/>
    <p:sldId id="2481" r:id="rId33"/>
    <p:sldId id="2465" r:id="rId34"/>
    <p:sldId id="2384" r:id="rId35"/>
    <p:sldId id="259" r:id="rId36"/>
    <p:sldId id="2438" r:id="rId37"/>
    <p:sldId id="2482" r:id="rId38"/>
    <p:sldId id="2483" r:id="rId39"/>
    <p:sldId id="2484" r:id="rId40"/>
    <p:sldId id="2485" r:id="rId41"/>
    <p:sldId id="2466" r:id="rId42"/>
    <p:sldId id="2486" r:id="rId43"/>
    <p:sldId id="2487" r:id="rId44"/>
    <p:sldId id="289" r:id="rId45"/>
    <p:sldId id="2488" r:id="rId46"/>
    <p:sldId id="2489" r:id="rId47"/>
    <p:sldId id="2332" r:id="rId48"/>
    <p:sldId id="2333" r:id="rId49"/>
    <p:sldId id="2334" r:id="rId5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78"/>
            <p14:sldId id="269"/>
          </p14:sldIdLst>
        </p14:section>
        <p14:section name="Verkehrsträger" id="{5BED0FB8-C8EB-41CB-AAE6-C3CEC6551B66}">
          <p14:sldIdLst>
            <p14:sldId id="270"/>
            <p14:sldId id="2467"/>
            <p14:sldId id="2468"/>
            <p14:sldId id="2469"/>
            <p14:sldId id="2470"/>
            <p14:sldId id="2471"/>
            <p14:sldId id="2336"/>
            <p14:sldId id="2472"/>
            <p14:sldId id="2473"/>
            <p14:sldId id="2474"/>
            <p14:sldId id="2475"/>
            <p14:sldId id="2476"/>
            <p14:sldId id="2338"/>
            <p14:sldId id="2339"/>
          </p14:sldIdLst>
        </p14:section>
        <p14:section name="Multimodaler Verkehr" id="{1DEC3E3E-6CA0-47FB-A34E-64AEC245635D}">
          <p14:sldIdLst>
            <p14:sldId id="273"/>
            <p14:sldId id="2477"/>
            <p14:sldId id="2462"/>
            <p14:sldId id="456"/>
            <p14:sldId id="2478"/>
            <p14:sldId id="2479"/>
            <p14:sldId id="2463"/>
            <p14:sldId id="2480"/>
            <p14:sldId id="2464"/>
            <p14:sldId id="2481"/>
            <p14:sldId id="2465"/>
            <p14:sldId id="2384"/>
          </p14:sldIdLst>
        </p14:section>
        <p14:section name="Nachhaltiger Güterverkehr" id="{ED6ABA1D-A582-4099-A673-F59E89F377BD}">
          <p14:sldIdLst>
            <p14:sldId id="259"/>
            <p14:sldId id="2438"/>
            <p14:sldId id="2482"/>
            <p14:sldId id="2483"/>
            <p14:sldId id="2484"/>
            <p14:sldId id="2485"/>
            <p14:sldId id="2466"/>
            <p14:sldId id="2486"/>
            <p14:sldId id="2487"/>
            <p14:sldId id="289"/>
            <p14:sldId id="2488"/>
            <p14:sldId id="2489"/>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25FFDC-7394-4E18-B3A0-49CF7037446A}" v="4" dt="2026-06-15T09:51:12.492"/>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57611" autoAdjust="0"/>
  </p:normalViewPr>
  <p:slideViewPr>
    <p:cSldViewPr snapToGrid="0">
      <p:cViewPr varScale="1">
        <p:scale>
          <a:sx n="85" d="100"/>
          <a:sy n="85" d="100"/>
        </p:scale>
        <p:origin x="3096" y="96"/>
      </p:cViewPr>
      <p:guideLst/>
    </p:cSldViewPr>
  </p:slideViewPr>
  <p:outlineViewPr>
    <p:cViewPr>
      <p:scale>
        <a:sx n="33" d="100"/>
        <a:sy n="33" d="100"/>
      </p:scale>
      <p:origin x="0" y="-3042"/>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modSld">
      <pc:chgData name="Pum Christina" userId="a82e7e0d-e68d-43fd-9ce2-ebf69d9ea0b4" providerId="ADAL" clId="{C74C004E-2192-4A0B-857F-355394A13FB5}" dt="2026-06-15T09:51:12.492" v="1"/>
      <pc:docMkLst>
        <pc:docMk/>
      </pc:docMkLst>
      <pc:sldChg chg="modSp">
        <pc:chgData name="Pum Christina" userId="a82e7e0d-e68d-43fd-9ce2-ebf69d9ea0b4" providerId="ADAL" clId="{C74C004E-2192-4A0B-857F-355394A13FB5}" dt="2026-06-15T09:50:51.255" v="0"/>
        <pc:sldMkLst>
          <pc:docMk/>
          <pc:sldMk cId="3714244895" sldId="2474"/>
        </pc:sldMkLst>
        <pc:spChg chg="mod">
          <ac:chgData name="Pum Christina" userId="a82e7e0d-e68d-43fd-9ce2-ebf69d9ea0b4" providerId="ADAL" clId="{C74C004E-2192-4A0B-857F-355394A13FB5}" dt="2026-06-15T09:50:51.255" v="0"/>
          <ac:spMkLst>
            <pc:docMk/>
            <pc:sldMk cId="3714244895" sldId="2474"/>
            <ac:spMk id="11" creationId="{E47B58A5-D9D1-1712-4D07-F5AD60A6D4B4}"/>
          </ac:spMkLst>
        </pc:spChg>
      </pc:sldChg>
      <pc:sldChg chg="modSp">
        <pc:chgData name="Pum Christina" userId="a82e7e0d-e68d-43fd-9ce2-ebf69d9ea0b4" providerId="ADAL" clId="{C74C004E-2192-4A0B-857F-355394A13FB5}" dt="2026-06-15T09:51:12.492" v="1"/>
        <pc:sldMkLst>
          <pc:docMk/>
          <pc:sldMk cId="4183275457" sldId="2480"/>
        </pc:sldMkLst>
        <pc:spChg chg="mod">
          <ac:chgData name="Pum Christina" userId="a82e7e0d-e68d-43fd-9ce2-ebf69d9ea0b4" providerId="ADAL" clId="{C74C004E-2192-4A0B-857F-355394A13FB5}" dt="2026-06-15T09:51:12.492" v="1"/>
          <ac:spMkLst>
            <pc:docMk/>
            <pc:sldMk cId="4183275457" sldId="2480"/>
            <ac:spMk id="11" creationId="{B5C855AF-3D2D-C7D1-9C9F-ACA82C1A974F}"/>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dirty="0"/>
              <a:t>Modal Split Austria – 2024</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BB7E-49B3-B680-022D71558A2D}"/>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BB7E-49B3-B680-022D71558A2D}"/>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BB7E-49B3-B680-022D71558A2D}"/>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eparator> </c:separator>
            <c:showLeaderLines val="0"/>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c:formatCode>
                <c:ptCount val="3"/>
                <c:pt idx="0">
                  <c:v>0.68</c:v>
                </c:pt>
                <c:pt idx="1">
                  <c:v>0.3</c:v>
                </c:pt>
                <c:pt idx="2">
                  <c:v>0.02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sz="1862" b="0" i="0" u="none" strike="noStrike" baseline="0" dirty="0"/>
              <a:t>Modal Split EU 27 – 2024</a:t>
            </a:r>
            <a:endParaRPr lang="nn-NO"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Rail</c:v>
                </c:pt>
                <c:pt idx="2">
                  <c:v>Inland Waterway</c:v>
                </c:pt>
              </c:strCache>
            </c:strRef>
          </c:cat>
          <c:val>
            <c:numRef>
              <c:f>Sheet1!$B$2:$B$4</c:f>
              <c:numCache>
                <c:formatCode>General</c:formatCode>
                <c:ptCount val="3"/>
                <c:pt idx="0">
                  <c:v>78</c:v>
                </c:pt>
                <c:pt idx="1">
                  <c:v>17</c:v>
                </c:pt>
                <c:pt idx="2">
                  <c:v>5</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dirty="0"/>
              <a:t>Modal Split Netherlands – 2024</a:t>
            </a:r>
            <a:endParaRPr lang="nn-NO"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Inland Waterway</c:v>
                </c:pt>
                <c:pt idx="2">
                  <c:v>Rail</c:v>
                </c:pt>
              </c:strCache>
            </c:strRef>
          </c:cat>
          <c:val>
            <c:numRef>
              <c:f>Sheet1!$B$2:$B$4</c:f>
              <c:numCache>
                <c:formatCode>General</c:formatCode>
                <c:ptCount val="3"/>
                <c:pt idx="0">
                  <c:v>54</c:v>
                </c:pt>
                <c:pt idx="1">
                  <c:v>40</c:v>
                </c:pt>
                <c:pt idx="2">
                  <c:v>6</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chemeClr val="tx1"/>
              </a:solidFill>
            </a:rPr>
            <a:t>Air</a:t>
          </a:r>
        </a:p>
      </dgm:t>
    </dgm:pt>
    <dgm:pt modelId="{85C394C7-3754-40B3-94F7-37EADB1554C5}" type="parTrans" cxnId="{7E3A17F6-8CB0-4D78-8A23-0EA7602370B5}">
      <dgm:prSet/>
      <dgm:spPr/>
      <dgm:t>
        <a:bodyPr/>
        <a:lstStyle/>
        <a:p>
          <a:endParaRPr lang="de-AT" sz="1400">
            <a:solidFill>
              <a:schemeClr val="tx1"/>
            </a:solidFill>
          </a:endParaRPr>
        </a:p>
      </dgm:t>
    </dgm:pt>
    <dgm:pt modelId="{2B002C5E-B3E3-4BE0-9533-8CD8CBD23788}" type="sibTrans" cxnId="{7E3A17F6-8CB0-4D78-8A23-0EA7602370B5}">
      <dgm:prSet/>
      <dgm:spPr/>
      <dgm:t>
        <a:bodyPr/>
        <a:lstStyle/>
        <a:p>
          <a:endParaRPr lang="de-AT" sz="1400">
            <a:solidFill>
              <a:schemeClr val="tx1"/>
            </a:solidFill>
          </a:endParaRPr>
        </a:p>
      </dgm:t>
    </dgm:pt>
    <dgm:pt modelId="{2BA1CE0E-B957-4DF9-A298-CC204078BE9D}">
      <dgm:prSet phldrT="[Text]" custT="1"/>
      <dgm:spPr/>
      <dgm:t>
        <a:bodyPr/>
        <a:lstStyle/>
        <a:p>
          <a:r>
            <a:rPr lang="en-US" sz="1400">
              <a:solidFill>
                <a:schemeClr val="tx1"/>
              </a:solidFill>
            </a:rPr>
            <a:t>Air Transport</a:t>
          </a:r>
          <a:endParaRPr lang="de-AT" sz="1400">
            <a:solidFill>
              <a:schemeClr val="tx1"/>
            </a:solidFill>
          </a:endParaRPr>
        </a:p>
      </dgm:t>
    </dgm:pt>
    <dgm:pt modelId="{04A46509-1924-4C76-BDFD-EA977C79DCDB}" type="parTrans" cxnId="{11A44F00-606A-4A30-BE37-BE2763BD9986}">
      <dgm:prSet/>
      <dgm:spPr/>
      <dgm:t>
        <a:bodyPr/>
        <a:lstStyle/>
        <a:p>
          <a:endParaRPr lang="de-AT" sz="1400">
            <a:solidFill>
              <a:schemeClr val="tx1"/>
            </a:solidFill>
          </a:endParaRPr>
        </a:p>
      </dgm:t>
    </dgm:pt>
    <dgm:pt modelId="{2C34B307-EE05-4E75-98C6-9093BFEC3FD6}" type="sibTrans" cxnId="{11A44F00-606A-4A30-BE37-BE2763BD9986}">
      <dgm:prSet/>
      <dgm:spPr/>
      <dgm:t>
        <a:bodyPr/>
        <a:lstStyle/>
        <a:p>
          <a:endParaRPr lang="de-AT" sz="1400">
            <a:solidFill>
              <a:schemeClr val="tx1"/>
            </a:solidFill>
          </a:endParaRPr>
        </a:p>
      </dgm:t>
    </dgm:pt>
    <dgm:pt modelId="{D85A9374-293A-496A-A709-65B305D4C72B}">
      <dgm:prSet phldrT="[Text]" custT="1"/>
      <dgm:spPr/>
      <dgm:t>
        <a:bodyPr/>
        <a:lstStyle/>
        <a:p>
          <a:r>
            <a:rPr lang="en-US" sz="1400">
              <a:solidFill>
                <a:schemeClr val="tx1"/>
              </a:solidFill>
            </a:rPr>
            <a:t>Airplane</a:t>
          </a:r>
          <a:endParaRPr lang="de-AT" sz="1400">
            <a:solidFill>
              <a:schemeClr val="tx1"/>
            </a:solidFill>
          </a:endParaRPr>
        </a:p>
      </dgm:t>
    </dgm:pt>
    <dgm:pt modelId="{4AC46161-3C78-45AE-AEBD-20334A3BE5F8}" type="parTrans" cxnId="{8C399D08-F5F9-4F55-A858-2C63BD75CA69}">
      <dgm:prSet/>
      <dgm:spPr/>
      <dgm:t>
        <a:bodyPr/>
        <a:lstStyle/>
        <a:p>
          <a:endParaRPr lang="de-AT" sz="1400">
            <a:solidFill>
              <a:schemeClr val="tx1"/>
            </a:solidFill>
          </a:endParaRPr>
        </a:p>
      </dgm:t>
    </dgm:pt>
    <dgm:pt modelId="{A1E9FA4E-8B8D-48C4-9C1A-A50F6CF244E1}" type="sibTrans" cxnId="{8C399D08-F5F9-4F55-A858-2C63BD75CA69}">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err="1"/>
            <a:t>Water</a:t>
          </a:r>
          <a:endParaRPr lang="de-AT" sz="1400"/>
        </a:p>
      </dgm:t>
    </dgm:pt>
    <dgm:pt modelId="{F6BA7A8B-80A9-46A6-957E-A58AD8678435}" type="parTrans" cxnId="{0318CE91-B163-4FFA-BB04-3EB207495A8B}">
      <dgm:prSet/>
      <dgm:spPr/>
      <dgm:t>
        <a:bodyPr/>
        <a:lstStyle/>
        <a:p>
          <a:endParaRPr lang="de-AT" sz="1400"/>
        </a:p>
      </dgm:t>
    </dgm:pt>
    <dgm:pt modelId="{8ABF3377-75FD-46E2-9559-84F02E3FB2E8}" type="sibTrans" cxnId="{0318CE91-B163-4FFA-BB04-3EB207495A8B}">
      <dgm:prSet/>
      <dgm:spPr/>
      <dgm:t>
        <a:bodyPr/>
        <a:lstStyle/>
        <a:p>
          <a:endParaRPr lang="de-AT" sz="1400"/>
        </a:p>
      </dgm:t>
    </dgm:pt>
    <dgm:pt modelId="{86010F59-C0AD-4E21-8C64-6D5799EDC0A2}">
      <dgm:prSet phldrT="[Text]" custT="1"/>
      <dgm:spPr/>
      <dgm:t>
        <a:bodyPr/>
        <a:lstStyle/>
        <a:p>
          <a:r>
            <a:rPr lang="en-US" sz="1400"/>
            <a:t>Inland Waterways</a:t>
          </a:r>
          <a:endParaRPr lang="de-AT" sz="1400"/>
        </a:p>
      </dgm:t>
    </dgm:pt>
    <dgm:pt modelId="{E298AC46-DE4D-4152-A111-CD18243DE816}" type="parTrans" cxnId="{626F8BFA-5ED1-48C6-8FDC-FCA5CB3C83A9}">
      <dgm:prSet/>
      <dgm:spPr/>
      <dgm:t>
        <a:bodyPr/>
        <a:lstStyle/>
        <a:p>
          <a:endParaRPr lang="de-AT" sz="1400"/>
        </a:p>
      </dgm:t>
    </dgm:pt>
    <dgm:pt modelId="{11DC8184-566A-4225-B0A2-C0F4413CEAFC}" type="sibTrans" cxnId="{626F8BFA-5ED1-48C6-8FDC-FCA5CB3C83A9}">
      <dgm:prSet/>
      <dgm:spPr/>
      <dgm:t>
        <a:bodyPr/>
        <a:lstStyle/>
        <a:p>
          <a:endParaRPr lang="de-AT" sz="1400"/>
        </a:p>
      </dgm:t>
    </dgm:pt>
    <dgm:pt modelId="{19659EDE-9458-4A6C-ABE6-8F4A773D135E}">
      <dgm:prSet phldrT="[Text]" custT="1"/>
      <dgm:spPr/>
      <dgm:t>
        <a:bodyPr/>
        <a:lstStyle/>
        <a:p>
          <a:r>
            <a:rPr lang="en-US" sz="1400"/>
            <a:t>Sea/Ocean</a:t>
          </a:r>
          <a:endParaRPr lang="de-AT" sz="1400"/>
        </a:p>
      </dgm:t>
    </dgm:pt>
    <dgm:pt modelId="{B72C4F33-FA53-4D0B-82C6-29EEA33FF5CF}" type="parTrans" cxnId="{65F2994D-8839-411B-AA28-070DCF8243A0}">
      <dgm:prSet/>
      <dgm:spPr/>
      <dgm:t>
        <a:bodyPr/>
        <a:lstStyle/>
        <a:p>
          <a:endParaRPr lang="de-AT" sz="1400"/>
        </a:p>
      </dgm:t>
    </dgm:pt>
    <dgm:pt modelId="{DCE39931-709F-480C-8B38-624D60B9D697}" type="sibTrans" cxnId="{65F2994D-8839-411B-AA28-070DCF8243A0}">
      <dgm:prSet/>
      <dgm:spPr/>
      <dgm:t>
        <a:bodyPr/>
        <a:lstStyle/>
        <a:p>
          <a:endParaRPr lang="de-AT" sz="1400"/>
        </a:p>
      </dgm:t>
    </dgm:pt>
    <dgm:pt modelId="{75BBBC8D-2D43-475A-B4DB-FE4270140053}">
      <dgm:prSet phldrT="[Text]" custT="1"/>
      <dgm:spPr/>
      <dgm:t>
        <a:bodyPr/>
        <a:lstStyle/>
        <a:p>
          <a:r>
            <a:rPr lang="en-US" sz="1400"/>
            <a:t>Inland Ship</a:t>
          </a:r>
          <a:endParaRPr lang="de-AT" sz="1400"/>
        </a:p>
      </dgm:t>
    </dgm:pt>
    <dgm:pt modelId="{4004D447-769A-4537-A3F9-FACFB987DE7B}" type="parTrans" cxnId="{8B486EA1-7A2F-423A-968A-35ED355508EE}">
      <dgm:prSet/>
      <dgm:spPr/>
      <dgm:t>
        <a:bodyPr/>
        <a:lstStyle/>
        <a:p>
          <a:endParaRPr lang="de-AT" sz="1400"/>
        </a:p>
      </dgm:t>
    </dgm:pt>
    <dgm:pt modelId="{F582FFD9-ED9A-48F9-AC00-3E37F858B661}" type="sibTrans" cxnId="{8B486EA1-7A2F-423A-968A-35ED355508EE}">
      <dgm:prSet/>
      <dgm:spPr/>
      <dgm:t>
        <a:bodyPr/>
        <a:lstStyle/>
        <a:p>
          <a:endParaRPr lang="de-AT" sz="1400"/>
        </a:p>
      </dgm:t>
    </dgm:pt>
    <dgm:pt modelId="{B34734CC-84BD-461D-92D2-E9562AD6C339}">
      <dgm:prSet phldrT="[Text]" custT="1"/>
      <dgm:spPr/>
      <dgm:t>
        <a:bodyPr/>
        <a:lstStyle/>
        <a:p>
          <a:r>
            <a:rPr lang="en-US" sz="1400"/>
            <a:t>Ocean-going Ship</a:t>
          </a:r>
          <a:endParaRPr lang="de-AT" sz="1400"/>
        </a:p>
      </dgm:t>
    </dgm:pt>
    <dgm:pt modelId="{71A6D8C4-7319-4ED2-BA11-A776F8D82905}" type="parTrans" cxnId="{159BEA30-ED3A-40EE-9CAB-F6F8458A8EA2}">
      <dgm:prSet/>
      <dgm:spPr/>
      <dgm:t>
        <a:bodyPr/>
        <a:lstStyle/>
        <a:p>
          <a:endParaRPr lang="de-AT" sz="1400"/>
        </a:p>
      </dgm:t>
    </dgm:pt>
    <dgm:pt modelId="{3B8E1DD1-FB87-43CD-935C-39664F3A7A60}" type="sibTrans" cxnId="{159BEA30-ED3A-40EE-9CAB-F6F8458A8EA2}">
      <dgm:prSet/>
      <dgm:spPr/>
      <dgm:t>
        <a:bodyPr/>
        <a:lstStyle/>
        <a:p>
          <a:endParaRPr lang="de-AT" sz="1400"/>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chemeClr val="tx1"/>
              </a:solidFill>
            </a:rPr>
            <a:t>Land</a:t>
          </a:r>
        </a:p>
      </dgm:t>
    </dgm:pt>
    <dgm:pt modelId="{9E8DB2C0-EA9A-4B62-A3A2-2372772C3D02}" type="parTrans" cxnId="{50944200-3327-429F-8239-BD59E2C25F97}">
      <dgm:prSet/>
      <dgm:spPr/>
      <dgm:t>
        <a:bodyPr/>
        <a:lstStyle/>
        <a:p>
          <a:endParaRPr lang="de-AT" sz="1400">
            <a:solidFill>
              <a:schemeClr val="tx1"/>
            </a:solidFill>
          </a:endParaRPr>
        </a:p>
      </dgm:t>
    </dgm:pt>
    <dgm:pt modelId="{BEBE92A9-845C-4091-AB6E-2BBC15424E01}" type="sibTrans" cxnId="{50944200-3327-429F-8239-BD59E2C25F97}">
      <dgm:prSet/>
      <dgm:spPr/>
      <dgm:t>
        <a:bodyPr/>
        <a:lstStyle/>
        <a:p>
          <a:endParaRPr lang="de-AT" sz="1400">
            <a:solidFill>
              <a:schemeClr val="tx1"/>
            </a:solidFill>
          </a:endParaRPr>
        </a:p>
      </dgm:t>
    </dgm:pt>
    <dgm:pt modelId="{ED4EC4D6-DA51-4A89-AFDD-431C6F298BCE}">
      <dgm:prSet phldrT="[Text]" custT="1"/>
      <dgm:spPr/>
      <dgm:t>
        <a:bodyPr/>
        <a:lstStyle/>
        <a:p>
          <a:r>
            <a:rPr lang="de-AT" sz="1400">
              <a:solidFill>
                <a:schemeClr val="tx1"/>
              </a:solidFill>
            </a:rPr>
            <a:t>Road</a:t>
          </a:r>
        </a:p>
      </dgm:t>
    </dgm:pt>
    <dgm:pt modelId="{DCEDE53C-3B5A-46AF-9EDC-C6914C12508D}" type="parTrans" cxnId="{0AF612CD-9FA9-4F81-BC72-01BBAF96F01B}">
      <dgm:prSet/>
      <dgm:spPr/>
      <dgm:t>
        <a:bodyPr/>
        <a:lstStyle/>
        <a:p>
          <a:endParaRPr lang="de-AT" sz="1400">
            <a:solidFill>
              <a:schemeClr val="tx1"/>
            </a:solidFill>
          </a:endParaRPr>
        </a:p>
      </dgm:t>
    </dgm:pt>
    <dgm:pt modelId="{44D40EEB-BA24-451E-B5FA-6AE8A42A5241}" type="sibTrans" cxnId="{0AF612CD-9FA9-4F81-BC72-01BBAF96F01B}">
      <dgm:prSet/>
      <dgm:spPr/>
      <dgm:t>
        <a:bodyPr/>
        <a:lstStyle/>
        <a:p>
          <a:endParaRPr lang="de-AT" sz="1400">
            <a:solidFill>
              <a:schemeClr val="tx1"/>
            </a:solidFill>
          </a:endParaRPr>
        </a:p>
      </dgm:t>
    </dgm:pt>
    <dgm:pt modelId="{866B4043-0F46-488A-A536-253533558EC3}">
      <dgm:prSet phldrT="[Text]" custT="1"/>
      <dgm:spPr/>
      <dgm:t>
        <a:bodyPr/>
        <a:lstStyle/>
        <a:p>
          <a:r>
            <a:rPr lang="de-AT" sz="1400">
              <a:solidFill>
                <a:schemeClr val="tx1"/>
              </a:solidFill>
            </a:rPr>
            <a:t>Pipeline</a:t>
          </a:r>
        </a:p>
      </dgm:t>
    </dgm:pt>
    <dgm:pt modelId="{CD5FDFDE-0ABF-44C9-B2A8-DA7647E8D6F9}" type="parTrans" cxnId="{3FBE0A02-A0D1-41AD-A6CA-27C22F57B3B5}">
      <dgm:prSet/>
      <dgm:spPr/>
      <dgm:t>
        <a:bodyPr/>
        <a:lstStyle/>
        <a:p>
          <a:endParaRPr lang="de-AT" sz="1400">
            <a:solidFill>
              <a:schemeClr val="tx1"/>
            </a:solidFill>
          </a:endParaRPr>
        </a:p>
      </dgm:t>
    </dgm:pt>
    <dgm:pt modelId="{D2296940-66F7-4EA2-98CD-7E27A897CFB8}" type="sibTrans" cxnId="{3FBE0A02-A0D1-41AD-A6CA-27C22F57B3B5}">
      <dgm:prSet/>
      <dgm:spPr/>
      <dgm:t>
        <a:bodyPr/>
        <a:lstStyle/>
        <a:p>
          <a:endParaRPr lang="de-AT" sz="1400">
            <a:solidFill>
              <a:schemeClr val="tx1"/>
            </a:solidFill>
          </a:endParaRPr>
        </a:p>
      </dgm:t>
    </dgm:pt>
    <dgm:pt modelId="{93CAEB7C-F859-4BE6-BF14-C189C4154D2F}">
      <dgm:prSet phldrT="[Text]" custT="1"/>
      <dgm:spPr/>
      <dgm:t>
        <a:bodyPr/>
        <a:lstStyle/>
        <a:p>
          <a:r>
            <a:rPr lang="de-AT" sz="1400">
              <a:solidFill>
                <a:schemeClr val="tx1"/>
              </a:solidFill>
            </a:rPr>
            <a:t>Rail</a:t>
          </a:r>
        </a:p>
      </dgm:t>
    </dgm:pt>
    <dgm:pt modelId="{4FAE68D6-9722-405E-837D-326EFB3B2B96}" type="parTrans" cxnId="{A8F73616-BDC8-4930-9953-F5F4029FFE7E}">
      <dgm:prSet/>
      <dgm:spPr/>
      <dgm:t>
        <a:bodyPr/>
        <a:lstStyle/>
        <a:p>
          <a:endParaRPr lang="de-AT" sz="1400">
            <a:solidFill>
              <a:schemeClr val="tx1"/>
            </a:solidFill>
          </a:endParaRPr>
        </a:p>
      </dgm:t>
    </dgm:pt>
    <dgm:pt modelId="{FAD76139-6EE5-41BA-8C34-3B42DFF48242}" type="sibTrans" cxnId="{A8F73616-BDC8-4930-9953-F5F4029FFE7E}">
      <dgm:prSet/>
      <dgm:spPr/>
      <dgm:t>
        <a:bodyPr/>
        <a:lstStyle/>
        <a:p>
          <a:endParaRPr lang="de-AT" sz="1400">
            <a:solidFill>
              <a:schemeClr val="tx1"/>
            </a:solidFill>
          </a:endParaRPr>
        </a:p>
      </dgm:t>
    </dgm:pt>
    <dgm:pt modelId="{78628017-4972-4E70-8263-E93312A7618B}">
      <dgm:prSet phldrT="[Text]" custT="1"/>
      <dgm:spPr/>
      <dgm:t>
        <a:bodyPr/>
        <a:lstStyle/>
        <a:p>
          <a:r>
            <a:rPr lang="de-AT" sz="1400">
              <a:solidFill>
                <a:schemeClr val="tx1"/>
              </a:solidFill>
            </a:rPr>
            <a:t>Pipeline</a:t>
          </a:r>
        </a:p>
      </dgm:t>
    </dgm:pt>
    <dgm:pt modelId="{EB61086B-9737-479E-8BF9-DDCE167743F0}" type="parTrans" cxnId="{49733B52-0122-47C9-B2B4-49222B9E401C}">
      <dgm:prSet/>
      <dgm:spPr/>
      <dgm:t>
        <a:bodyPr/>
        <a:lstStyle/>
        <a:p>
          <a:endParaRPr lang="de-AT" sz="1400">
            <a:solidFill>
              <a:schemeClr val="tx1"/>
            </a:solidFill>
          </a:endParaRPr>
        </a:p>
      </dgm:t>
    </dgm:pt>
    <dgm:pt modelId="{4BE6A12A-CEFF-4FF6-A7C4-EBFA406EC1F1}" type="sibTrans" cxnId="{49733B52-0122-47C9-B2B4-49222B9E401C}">
      <dgm:prSet/>
      <dgm:spPr/>
      <dgm:t>
        <a:bodyPr/>
        <a:lstStyle/>
        <a:p>
          <a:endParaRPr lang="de-AT" sz="1400">
            <a:solidFill>
              <a:schemeClr val="tx1"/>
            </a:solidFill>
          </a:endParaRPr>
        </a:p>
      </dgm:t>
    </dgm:pt>
    <dgm:pt modelId="{F9C3555A-2432-4E3D-9217-9BE51E52E084}">
      <dgm:prSet phldrT="[Text]" custT="1"/>
      <dgm:spPr/>
      <dgm:t>
        <a:bodyPr/>
        <a:lstStyle/>
        <a:p>
          <a:r>
            <a:rPr lang="de-AT" sz="1400">
              <a:solidFill>
                <a:schemeClr val="tx1"/>
              </a:solidFill>
            </a:rPr>
            <a:t>Train</a:t>
          </a:r>
        </a:p>
      </dgm:t>
    </dgm:pt>
    <dgm:pt modelId="{F2C7D409-CD19-4A42-A3DC-B1FAA1B64433}" type="parTrans" cxnId="{C66FC6A4-7F74-4F28-A3CB-C81D18D6710C}">
      <dgm:prSet/>
      <dgm:spPr/>
      <dgm:t>
        <a:bodyPr/>
        <a:lstStyle/>
        <a:p>
          <a:endParaRPr lang="de-AT" sz="1400">
            <a:solidFill>
              <a:schemeClr val="tx1"/>
            </a:solidFill>
          </a:endParaRPr>
        </a:p>
      </dgm:t>
    </dgm:pt>
    <dgm:pt modelId="{6A9B1319-0318-4485-AAE8-4BE07F161022}" type="sibTrans" cxnId="{C66FC6A4-7F74-4F28-A3CB-C81D18D6710C}">
      <dgm:prSet/>
      <dgm:spPr/>
      <dgm:t>
        <a:bodyPr/>
        <a:lstStyle/>
        <a:p>
          <a:endParaRPr lang="de-AT" sz="1400">
            <a:solidFill>
              <a:schemeClr val="tx1"/>
            </a:solidFill>
          </a:endParaRPr>
        </a:p>
      </dgm:t>
    </dgm:pt>
    <dgm:pt modelId="{699E0ED8-EBD1-49DA-B72D-5B0E81440D1B}">
      <dgm:prSet phldrT="[Text]" custT="1"/>
      <dgm:spPr/>
      <dgm:t>
        <a:bodyPr/>
        <a:lstStyle/>
        <a:p>
          <a:r>
            <a:rPr lang="de-AT" sz="1400">
              <a:solidFill>
                <a:schemeClr val="tx1"/>
              </a:solidFill>
            </a:rPr>
            <a:t>Truck</a:t>
          </a:r>
        </a:p>
      </dgm:t>
    </dgm:pt>
    <dgm:pt modelId="{8C73F3E5-E1FA-4FCD-ACD7-BBB9F013AF71}" type="parTrans" cxnId="{7B9148AF-B3B4-44C9-8BA0-7AE5C1B6C850}">
      <dgm:prSet/>
      <dgm:spPr/>
      <dgm:t>
        <a:bodyPr/>
        <a:lstStyle/>
        <a:p>
          <a:endParaRPr lang="de-AT" sz="1400">
            <a:solidFill>
              <a:schemeClr val="tx1"/>
            </a:solidFill>
          </a:endParaRPr>
        </a:p>
      </dgm:t>
    </dgm:pt>
    <dgm:pt modelId="{D8D6B93A-7DF5-492A-AFE7-75298147D560}" type="sibTrans" cxnId="{7B9148AF-B3B4-44C9-8BA0-7AE5C1B6C850}">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endParaRPr lang="de-AT" sz="1800"/>
        </a:p>
        <a:p>
          <a:r>
            <a:rPr lang="en-US" sz="1800"/>
            <a:t>Transport speed</a:t>
          </a:r>
        </a:p>
        <a:p>
          <a:pPr>
            <a:buNone/>
          </a:pPr>
          <a:r>
            <a:rPr lang="en-US" sz="1800"/>
            <a:t>Network density &amp; area coverage</a:t>
          </a:r>
        </a:p>
        <a:p>
          <a:pPr>
            <a:buNone/>
          </a:pPr>
          <a:r>
            <a:rPr lang="en-US" sz="1800"/>
            <a:t>Flexibility</a:t>
          </a:r>
        </a:p>
        <a:p>
          <a:pPr>
            <a:buNone/>
          </a:pPr>
          <a:r>
            <a:rPr lang="en-US" sz="1800"/>
            <a:t>Technological progress</a:t>
          </a:r>
        </a:p>
        <a:p>
          <a:pPr>
            <a:buNone/>
          </a:pPr>
          <a:r>
            <a:rPr lang="en-US" sz="1800"/>
            <a:t>Low usage costs</a:t>
          </a:r>
        </a:p>
        <a:p>
          <a:pPr>
            <a:buNone/>
          </a:pPr>
          <a:r>
            <a:rPr lang="en-US" sz="1800"/>
            <a:t>Door-to-door transport without transshipment</a:t>
          </a:r>
        </a:p>
        <a:p>
          <a:r>
            <a:rPr lang="en-US" sz="1800"/>
            <a:t>Vehicle tracking and communication with personnel</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fr-FR" sz="1800"/>
            <a:t>High </a:t>
          </a:r>
          <a:r>
            <a:rPr lang="fr-FR" sz="1800" err="1"/>
            <a:t>external</a:t>
          </a:r>
          <a:r>
            <a:rPr lang="fr-FR" sz="1800"/>
            <a:t> </a:t>
          </a:r>
          <a:r>
            <a:rPr lang="fr-FR" sz="1800" err="1"/>
            <a:t>costs</a:t>
          </a:r>
          <a:r>
            <a:rPr lang="fr-FR" sz="1800"/>
            <a:t> (</a:t>
          </a:r>
          <a:r>
            <a:rPr lang="fr-FR" sz="1800" err="1"/>
            <a:t>environment</a:t>
          </a:r>
          <a:r>
            <a:rPr lang="fr-FR" sz="1800"/>
            <a:t>, CO₂ </a:t>
          </a:r>
          <a:r>
            <a:rPr lang="fr-FR" sz="1800" err="1"/>
            <a:t>emissions</a:t>
          </a:r>
          <a:r>
            <a:rPr lang="fr-FR" sz="1800"/>
            <a:t>, noise, accidents, etc.)</a:t>
          </a:r>
        </a:p>
        <a:p>
          <a:pPr>
            <a:buNone/>
          </a:pPr>
          <a:r>
            <a:rPr lang="en-US" sz="1800"/>
            <a:t>Unfavorable ratio between payload and vehicle weight</a:t>
          </a:r>
        </a:p>
        <a:p>
          <a:pPr>
            <a:buNone/>
          </a:pPr>
          <a:r>
            <a:rPr lang="en-US" sz="1800"/>
            <a:t>Limited loading capacity</a:t>
          </a:r>
        </a:p>
        <a:p>
          <a:pPr>
            <a:buNone/>
          </a:pPr>
          <a:r>
            <a:rPr lang="en-US" sz="1800"/>
            <a:t>Time restrictions: driving bans</a:t>
          </a:r>
        </a:p>
        <a:p>
          <a:pPr>
            <a:buNone/>
          </a:pPr>
          <a:r>
            <a:rPr lang="en-US" sz="1800"/>
            <a:t>Relatively high accident risk</a:t>
          </a:r>
        </a:p>
        <a:p>
          <a:r>
            <a:rPr lang="en-US" sz="1800"/>
            <a:t>Dependency on road conditions and traffic situations</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X="-2806" custLinFactNeighborY="-3599">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14789" custLinFactNeighborY="5680">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Predictability</a:t>
          </a:r>
        </a:p>
        <a:p>
          <a:pPr>
            <a:buNone/>
          </a:pPr>
          <a:r>
            <a:rPr lang="en-US" sz="1800"/>
            <a:t>Low accident risk</a:t>
          </a:r>
        </a:p>
        <a:p>
          <a:pPr>
            <a:buNone/>
          </a:pPr>
          <a:r>
            <a:rPr lang="en-US" sz="1800"/>
            <a:t>Largely weather-independent</a:t>
          </a:r>
        </a:p>
        <a:p>
          <a:pPr>
            <a:buNone/>
          </a:pPr>
          <a:r>
            <a:rPr lang="en-US" sz="1800"/>
            <a:t>Low transport costs over long distances</a:t>
          </a:r>
        </a:p>
        <a:p>
          <a:r>
            <a:rPr lang="en-US" sz="1800"/>
            <a:t>Low environmental impact</a:t>
          </a:r>
          <a:endParaRPr lang="de-AT" sz="1800"/>
        </a:p>
        <a:p>
          <a:endParaRPr lang="de-AT" sz="1800"/>
        </a:p>
        <a:p>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Limited cross-border operations</a:t>
          </a:r>
        </a:p>
        <a:p>
          <a:pPr>
            <a:buNone/>
          </a:pPr>
          <a:r>
            <a:rPr lang="en-US" sz="1800"/>
            <a:t>Limited flexibility</a:t>
          </a:r>
        </a:p>
        <a:p>
          <a:pPr>
            <a:buNone/>
          </a:pPr>
          <a:r>
            <a:rPr lang="en-US" sz="1800"/>
            <a:t>Low network density</a:t>
          </a:r>
        </a:p>
        <a:p>
          <a:pPr>
            <a:buNone/>
          </a:pPr>
          <a:r>
            <a:rPr lang="en-US" sz="1800"/>
            <a:t>Difficult shipment tracking</a:t>
          </a:r>
        </a:p>
        <a:p>
          <a:r>
            <a:rPr lang="en-US" sz="1800"/>
            <a:t>Low punctuality rate </a:t>
          </a:r>
          <a:r>
            <a:rPr lang="en-US" sz="1800" i="0"/>
            <a:t>(ÖBB rail freight approx. 70%)</a:t>
          </a:r>
          <a:endParaRPr lang="de-AT" sz="1800" i="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Very low transport costs</a:t>
          </a:r>
        </a:p>
        <a:p>
          <a:pPr>
            <a:buNone/>
          </a:pPr>
          <a:r>
            <a:rPr lang="en-US" sz="1800"/>
            <a:t>Low environmental impact</a:t>
          </a:r>
        </a:p>
        <a:p>
          <a:pPr>
            <a:buNone/>
          </a:pPr>
          <a:r>
            <a:rPr lang="en-US" sz="1800"/>
            <a:t>Safety</a:t>
          </a:r>
        </a:p>
        <a:p>
          <a:pPr>
            <a:buNone/>
          </a:pPr>
          <a:r>
            <a:rPr lang="en-US" sz="1800"/>
            <a:t>Frequent transport availability (operational 24/7)</a:t>
          </a:r>
        </a:p>
        <a:p>
          <a:pPr>
            <a:buNone/>
          </a:pPr>
          <a:r>
            <a:rPr lang="en-US" sz="1800"/>
            <a:t>Low infrastructure costs</a:t>
          </a:r>
        </a:p>
        <a:p>
          <a:r>
            <a:rPr lang="en-US" sz="1800"/>
            <a:t>Freely available infrastructure capacity (e.g., Danube)</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Low transport speed</a:t>
          </a:r>
        </a:p>
        <a:p>
          <a:pPr>
            <a:buNone/>
          </a:pPr>
          <a:r>
            <a:rPr lang="en-US" sz="1800"/>
            <a:t>Low network density</a:t>
          </a:r>
        </a:p>
        <a:p>
          <a:pPr>
            <a:buNone/>
          </a:pPr>
          <a:r>
            <a:rPr lang="en-US" sz="1800"/>
            <a:t>Dependence on navigable waterway conditions</a:t>
          </a:r>
        </a:p>
        <a:p>
          <a:pPr>
            <a:buNone/>
          </a:pPr>
          <a:r>
            <a:rPr lang="en-US" sz="1800"/>
            <a:t>Berthing/discharge fees at ports</a:t>
          </a:r>
        </a:p>
        <a:p>
          <a:r>
            <a:rPr lang="en-US" sz="1800"/>
            <a:t>Almost always requires additional land transport for pre- and onward carriage</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F17822-E615-45BF-BDED-2858B9DE0958}"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AT"/>
        </a:p>
      </dgm:t>
    </dgm:pt>
    <dgm:pt modelId="{531E1AAC-CB1A-49F8-AA50-AB98EEFCF1AA}">
      <dgm:prSet phldrT="[Text]" phldr="0"/>
      <dgm:spPr/>
      <dgm:t>
        <a:bodyPr/>
        <a:lstStyle/>
        <a:p>
          <a:r>
            <a:rPr lang="en-US" dirty="0" err="1"/>
            <a:t>Transhipped</a:t>
          </a:r>
          <a:r>
            <a:rPr lang="en-US" dirty="0"/>
            <a:t> transport</a:t>
          </a:r>
          <a:endParaRPr lang="de-AT" dirty="0"/>
        </a:p>
      </dgm:t>
    </dgm:pt>
    <dgm:pt modelId="{2B66CA0A-C0FE-47AD-8309-912EC465776D}" type="parTrans" cxnId="{FBDC7F6B-9B24-4711-BB2D-2D161ABF289A}">
      <dgm:prSet/>
      <dgm:spPr/>
      <dgm:t>
        <a:bodyPr/>
        <a:lstStyle/>
        <a:p>
          <a:endParaRPr lang="de-AT"/>
        </a:p>
      </dgm:t>
    </dgm:pt>
    <dgm:pt modelId="{F829C51C-14F0-4651-8E72-0EED8606DFBB}" type="sibTrans" cxnId="{FBDC7F6B-9B24-4711-BB2D-2D161ABF289A}">
      <dgm:prSet/>
      <dgm:spPr/>
      <dgm:t>
        <a:bodyPr/>
        <a:lstStyle/>
        <a:p>
          <a:endParaRPr lang="de-AT"/>
        </a:p>
      </dgm:t>
    </dgm:pt>
    <dgm:pt modelId="{674B7A7C-E53D-46A4-A809-C6C8F38BD2A7}">
      <dgm:prSet phldrT="[Text]"/>
      <dgm:spPr/>
      <dgm:t>
        <a:bodyPr/>
        <a:lstStyle/>
        <a:p>
          <a:r>
            <a:rPr lang="en-US" dirty="0"/>
            <a:t>Transport using at least two modes of transport
The goods themselves are </a:t>
          </a:r>
          <a:r>
            <a:rPr lang="en-US" dirty="0" err="1"/>
            <a:t>transhipped</a:t>
          </a:r>
          <a:r>
            <a:rPr lang="en-US" dirty="0"/>
            <a:t>
</a:t>
          </a:r>
          <a:r>
            <a:rPr lang="en-US" dirty="0" err="1"/>
            <a:t>Transhipped</a:t>
          </a:r>
          <a:r>
            <a:rPr lang="en-US" dirty="0"/>
            <a:t> bulk transport
Traditional general cargo transport</a:t>
          </a:r>
          <a:endParaRPr lang="de-AT" dirty="0"/>
        </a:p>
      </dgm:t>
    </dgm:pt>
    <dgm:pt modelId="{DBD43873-1C71-4FF3-833F-95826E19E177}" type="parTrans" cxnId="{B96177CA-F63B-4369-8F70-673EE9B09FB7}">
      <dgm:prSet/>
      <dgm:spPr/>
      <dgm:t>
        <a:bodyPr/>
        <a:lstStyle/>
        <a:p>
          <a:endParaRPr lang="de-AT"/>
        </a:p>
      </dgm:t>
    </dgm:pt>
    <dgm:pt modelId="{4EA8AD60-A449-4A0B-BE1A-663D6E214D1D}" type="sibTrans" cxnId="{B96177CA-F63B-4369-8F70-673EE9B09FB7}">
      <dgm:prSet/>
      <dgm:spPr/>
      <dgm:t>
        <a:bodyPr/>
        <a:lstStyle/>
        <a:p>
          <a:endParaRPr lang="de-AT"/>
        </a:p>
      </dgm:t>
    </dgm:pt>
    <dgm:pt modelId="{93E9530E-960B-4E5C-8B3E-616BD5EF9D60}">
      <dgm:prSet/>
      <dgm:spPr/>
      <dgm:t>
        <a:bodyPr/>
        <a:lstStyle/>
        <a:p>
          <a:r>
            <a:rPr lang="en-US" dirty="0"/>
            <a:t>Intermodal transport</a:t>
          </a:r>
          <a:endParaRPr lang="de-AT" dirty="0"/>
        </a:p>
      </dgm:t>
    </dgm:pt>
    <dgm:pt modelId="{2C7FA659-C060-452D-91E1-BACE289851E2}" type="parTrans" cxnId="{F1977160-C994-4056-A472-CC65F4531B81}">
      <dgm:prSet/>
      <dgm:spPr/>
      <dgm:t>
        <a:bodyPr/>
        <a:lstStyle/>
        <a:p>
          <a:endParaRPr lang="de-AT"/>
        </a:p>
      </dgm:t>
    </dgm:pt>
    <dgm:pt modelId="{08B84219-CCA3-416C-B5C5-21BCBFDBE351}" type="sibTrans" cxnId="{F1977160-C994-4056-A472-CC65F4531B81}">
      <dgm:prSet/>
      <dgm:spPr/>
      <dgm:t>
        <a:bodyPr/>
        <a:lstStyle/>
        <a:p>
          <a:endParaRPr lang="de-AT"/>
        </a:p>
      </dgm:t>
    </dgm:pt>
    <dgm:pt modelId="{FF1BDB63-62B8-4AF9-B804-28FA5F98BB14}">
      <dgm:prSet/>
      <dgm:spPr/>
      <dgm:t>
        <a:bodyPr/>
        <a:lstStyle/>
        <a:p>
          <a:r>
            <a:rPr lang="en-US" dirty="0"/>
            <a:t>Transport using at least two modes of transport
Only the loading unit is </a:t>
          </a:r>
          <a:r>
            <a:rPr lang="en-US" dirty="0" err="1"/>
            <a:t>transhipped</a:t>
          </a:r>
          <a:r>
            <a:rPr lang="en-US" dirty="0"/>
            <a:t>, not the goods themselves
Special form: combined transport</a:t>
          </a:r>
          <a:endParaRPr lang="de-AT" dirty="0"/>
        </a:p>
      </dgm:t>
    </dgm:pt>
    <dgm:pt modelId="{402F3740-3682-4ACB-B983-D94111848C87}" type="parTrans" cxnId="{6FA1D101-EA31-4618-A70C-234DD90C5048}">
      <dgm:prSet/>
      <dgm:spPr/>
      <dgm:t>
        <a:bodyPr/>
        <a:lstStyle/>
        <a:p>
          <a:endParaRPr lang="de-AT"/>
        </a:p>
      </dgm:t>
    </dgm:pt>
    <dgm:pt modelId="{60633B98-E6CA-4087-810C-6A70854A09AD}" type="sibTrans" cxnId="{6FA1D101-EA31-4618-A70C-234DD90C5048}">
      <dgm:prSet/>
      <dgm:spPr/>
      <dgm:t>
        <a:bodyPr/>
        <a:lstStyle/>
        <a:p>
          <a:endParaRPr lang="de-AT"/>
        </a:p>
      </dgm:t>
    </dgm:pt>
    <dgm:pt modelId="{1DD3F61A-58AA-4FFC-8639-021F005881E8}" type="pres">
      <dgm:prSet presAssocID="{F9F17822-E615-45BF-BDED-2858B9DE0958}" presName="Name0" presStyleCnt="0">
        <dgm:presLayoutVars>
          <dgm:dir/>
          <dgm:animLvl val="lvl"/>
          <dgm:resizeHandles val="exact"/>
        </dgm:presLayoutVars>
      </dgm:prSet>
      <dgm:spPr/>
    </dgm:pt>
    <dgm:pt modelId="{E7C5C69C-E7E8-4E72-BB1A-21A8E459C9EC}" type="pres">
      <dgm:prSet presAssocID="{531E1AAC-CB1A-49F8-AA50-AB98EEFCF1AA}" presName="composite" presStyleCnt="0"/>
      <dgm:spPr/>
    </dgm:pt>
    <dgm:pt modelId="{831E6E4B-0A09-4491-B033-2CEFCF0977CA}" type="pres">
      <dgm:prSet presAssocID="{531E1AAC-CB1A-49F8-AA50-AB98EEFCF1AA}" presName="parTx" presStyleLbl="alignNode1" presStyleIdx="0" presStyleCnt="2">
        <dgm:presLayoutVars>
          <dgm:chMax val="0"/>
          <dgm:chPref val="0"/>
          <dgm:bulletEnabled val="1"/>
        </dgm:presLayoutVars>
      </dgm:prSet>
      <dgm:spPr/>
    </dgm:pt>
    <dgm:pt modelId="{B4B4764E-8383-4B78-97FA-84196ACA8F65}" type="pres">
      <dgm:prSet presAssocID="{531E1AAC-CB1A-49F8-AA50-AB98EEFCF1AA}" presName="desTx" presStyleLbl="alignAccFollowNode1" presStyleIdx="0" presStyleCnt="2">
        <dgm:presLayoutVars>
          <dgm:bulletEnabled val="1"/>
        </dgm:presLayoutVars>
      </dgm:prSet>
      <dgm:spPr/>
    </dgm:pt>
    <dgm:pt modelId="{448E7AF7-98BD-4CDA-9BB4-8D8F0945EC54}" type="pres">
      <dgm:prSet presAssocID="{F829C51C-14F0-4651-8E72-0EED8606DFBB}" presName="space" presStyleCnt="0"/>
      <dgm:spPr/>
    </dgm:pt>
    <dgm:pt modelId="{770C8B37-8348-49E4-9460-2713AF76998E}" type="pres">
      <dgm:prSet presAssocID="{93E9530E-960B-4E5C-8B3E-616BD5EF9D60}" presName="composite" presStyleCnt="0"/>
      <dgm:spPr/>
    </dgm:pt>
    <dgm:pt modelId="{1D530817-2752-4C81-9A0C-9AAC96707BEF}" type="pres">
      <dgm:prSet presAssocID="{93E9530E-960B-4E5C-8B3E-616BD5EF9D60}" presName="parTx" presStyleLbl="alignNode1" presStyleIdx="1" presStyleCnt="2">
        <dgm:presLayoutVars>
          <dgm:chMax val="0"/>
          <dgm:chPref val="0"/>
          <dgm:bulletEnabled val="1"/>
        </dgm:presLayoutVars>
      </dgm:prSet>
      <dgm:spPr/>
    </dgm:pt>
    <dgm:pt modelId="{BE3AD372-4055-4953-848F-FF8E00B12B39}" type="pres">
      <dgm:prSet presAssocID="{93E9530E-960B-4E5C-8B3E-616BD5EF9D60}" presName="desTx" presStyleLbl="alignAccFollowNode1" presStyleIdx="1" presStyleCnt="2">
        <dgm:presLayoutVars>
          <dgm:bulletEnabled val="1"/>
        </dgm:presLayoutVars>
      </dgm:prSet>
      <dgm:spPr/>
    </dgm:pt>
  </dgm:ptLst>
  <dgm:cxnLst>
    <dgm:cxn modelId="{6FA1D101-EA31-4618-A70C-234DD90C5048}" srcId="{93E9530E-960B-4E5C-8B3E-616BD5EF9D60}" destId="{FF1BDB63-62B8-4AF9-B804-28FA5F98BB14}" srcOrd="0" destOrd="0" parTransId="{402F3740-3682-4ACB-B983-D94111848C87}" sibTransId="{60633B98-E6CA-4087-810C-6A70854A09AD}"/>
    <dgm:cxn modelId="{65FA8504-DF3B-4B9D-8BBC-936F91A289F4}" type="presOf" srcId="{674B7A7C-E53D-46A4-A809-C6C8F38BD2A7}" destId="{B4B4764E-8383-4B78-97FA-84196ACA8F65}" srcOrd="0" destOrd="0" presId="urn:microsoft.com/office/officeart/2005/8/layout/hList1"/>
    <dgm:cxn modelId="{F1977160-C994-4056-A472-CC65F4531B81}" srcId="{F9F17822-E615-45BF-BDED-2858B9DE0958}" destId="{93E9530E-960B-4E5C-8B3E-616BD5EF9D60}" srcOrd="1" destOrd="0" parTransId="{2C7FA659-C060-452D-91E1-BACE289851E2}" sibTransId="{08B84219-CCA3-416C-B5C5-21BCBFDBE351}"/>
    <dgm:cxn modelId="{FBDC7F6B-9B24-4711-BB2D-2D161ABF289A}" srcId="{F9F17822-E615-45BF-BDED-2858B9DE0958}" destId="{531E1AAC-CB1A-49F8-AA50-AB98EEFCF1AA}" srcOrd="0" destOrd="0" parTransId="{2B66CA0A-C0FE-47AD-8309-912EC465776D}" sibTransId="{F829C51C-14F0-4651-8E72-0EED8606DFBB}"/>
    <dgm:cxn modelId="{78E8C577-CDAF-4AA2-A253-C80C9EE839F8}" type="presOf" srcId="{FF1BDB63-62B8-4AF9-B804-28FA5F98BB14}" destId="{BE3AD372-4055-4953-848F-FF8E00B12B39}" srcOrd="0" destOrd="0" presId="urn:microsoft.com/office/officeart/2005/8/layout/hList1"/>
    <dgm:cxn modelId="{84709B85-5B26-4D6F-885E-A87B3315A0F1}" type="presOf" srcId="{F9F17822-E615-45BF-BDED-2858B9DE0958}" destId="{1DD3F61A-58AA-4FFC-8639-021F005881E8}" srcOrd="0" destOrd="0" presId="urn:microsoft.com/office/officeart/2005/8/layout/hList1"/>
    <dgm:cxn modelId="{B96177CA-F63B-4369-8F70-673EE9B09FB7}" srcId="{531E1AAC-CB1A-49F8-AA50-AB98EEFCF1AA}" destId="{674B7A7C-E53D-46A4-A809-C6C8F38BD2A7}" srcOrd="0" destOrd="0" parTransId="{DBD43873-1C71-4FF3-833F-95826E19E177}" sibTransId="{4EA8AD60-A449-4A0B-BE1A-663D6E214D1D}"/>
    <dgm:cxn modelId="{FB6171D6-57C6-445E-89E5-E5D3715EC316}" type="presOf" srcId="{93E9530E-960B-4E5C-8B3E-616BD5EF9D60}" destId="{1D530817-2752-4C81-9A0C-9AAC96707BEF}" srcOrd="0" destOrd="0" presId="urn:microsoft.com/office/officeart/2005/8/layout/hList1"/>
    <dgm:cxn modelId="{025969F9-CCE5-44BC-BDCB-6093637FDE52}" type="presOf" srcId="{531E1AAC-CB1A-49F8-AA50-AB98EEFCF1AA}" destId="{831E6E4B-0A09-4491-B033-2CEFCF0977CA}" srcOrd="0" destOrd="0" presId="urn:microsoft.com/office/officeart/2005/8/layout/hList1"/>
    <dgm:cxn modelId="{31C0AF81-447B-4D4B-B0FF-7C4DFCFB293E}" type="presParOf" srcId="{1DD3F61A-58AA-4FFC-8639-021F005881E8}" destId="{E7C5C69C-E7E8-4E72-BB1A-21A8E459C9EC}" srcOrd="0" destOrd="0" presId="urn:microsoft.com/office/officeart/2005/8/layout/hList1"/>
    <dgm:cxn modelId="{29DE0EFC-C329-4AAB-A01C-1681778F5BD8}" type="presParOf" srcId="{E7C5C69C-E7E8-4E72-BB1A-21A8E459C9EC}" destId="{831E6E4B-0A09-4491-B033-2CEFCF0977CA}" srcOrd="0" destOrd="0" presId="urn:microsoft.com/office/officeart/2005/8/layout/hList1"/>
    <dgm:cxn modelId="{E1FFA450-55BF-49B6-943F-7FBF692E3442}" type="presParOf" srcId="{E7C5C69C-E7E8-4E72-BB1A-21A8E459C9EC}" destId="{B4B4764E-8383-4B78-97FA-84196ACA8F65}" srcOrd="1" destOrd="0" presId="urn:microsoft.com/office/officeart/2005/8/layout/hList1"/>
    <dgm:cxn modelId="{71C2D10D-8590-4B27-A986-7FD7444AC80A}" type="presParOf" srcId="{1DD3F61A-58AA-4FFC-8639-021F005881E8}" destId="{448E7AF7-98BD-4CDA-9BB4-8D8F0945EC54}" srcOrd="1" destOrd="0" presId="urn:microsoft.com/office/officeart/2005/8/layout/hList1"/>
    <dgm:cxn modelId="{B44B8068-B57E-4551-B698-6647059694D4}" type="presParOf" srcId="{1DD3F61A-58AA-4FFC-8639-021F005881E8}" destId="{770C8B37-8348-49E4-9460-2713AF76998E}" srcOrd="2" destOrd="0" presId="urn:microsoft.com/office/officeart/2005/8/layout/hList1"/>
    <dgm:cxn modelId="{5BC3A690-9A0D-49DD-A122-C42501D874E4}" type="presParOf" srcId="{770C8B37-8348-49E4-9460-2713AF76998E}" destId="{1D530817-2752-4C81-9A0C-9AAC96707BEF}" srcOrd="0" destOrd="0" presId="urn:microsoft.com/office/officeart/2005/8/layout/hList1"/>
    <dgm:cxn modelId="{C9174BCA-5DA4-40D7-8D0C-998179DFA69F}" type="presParOf" srcId="{770C8B37-8348-49E4-9460-2713AF76998E}" destId="{BE3AD372-4055-4953-848F-FF8E00B12B3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Air</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 Transport</a:t>
          </a:r>
          <a:endParaRPr lang="de-AT" sz="1400" kern="1200">
            <a:solidFill>
              <a:schemeClr val="tx1"/>
            </a:solidFill>
          </a:endParaRP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Airplane</a:t>
          </a:r>
          <a:endParaRPr lang="de-AT" sz="1400" kern="1200">
            <a:solidFill>
              <a:schemeClr val="tx1"/>
            </a:solidFill>
          </a:endParaRPr>
        </a:p>
      </dsp:txBody>
      <dsp:txXfrm>
        <a:off x="4001780" y="2010128"/>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err="1"/>
            <a:t>Water</a:t>
          </a:r>
          <a:endParaRPr lang="de-AT" sz="1400" kern="1200"/>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Waterways</a:t>
          </a:r>
          <a:endParaRPr lang="de-AT" sz="1400" kern="1200"/>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Ship</a:t>
          </a:r>
          <a:endParaRPr lang="de-AT" sz="1400" kern="1200"/>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Sea/Ocean</a:t>
          </a:r>
          <a:endParaRPr lang="de-AT" sz="1400" kern="1200"/>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Ocean-going Ship</a:t>
          </a:r>
          <a:endParaRPr lang="de-AT" sz="1400" kern="1200"/>
        </a:p>
      </dsp:txBody>
      <dsp:txXfrm>
        <a:off x="4001780" y="1382681"/>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Road</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Truck</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Rail</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Train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516072" y="1101841"/>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r>
            <a:rPr lang="en-US" sz="1800" kern="1200"/>
            <a:t>Transport speed</a:t>
          </a:r>
        </a:p>
        <a:p>
          <a:pPr marL="0" lvl="0" indent="0" algn="l" defTabSz="800100">
            <a:lnSpc>
              <a:spcPct val="90000"/>
            </a:lnSpc>
            <a:spcBef>
              <a:spcPct val="0"/>
            </a:spcBef>
            <a:spcAft>
              <a:spcPct val="35000"/>
            </a:spcAft>
            <a:buNone/>
          </a:pPr>
          <a:r>
            <a:rPr lang="en-US" sz="1800" kern="1200"/>
            <a:t>Network density &amp; area coverage</a:t>
          </a:r>
        </a:p>
        <a:p>
          <a:pPr marL="0" lvl="0" indent="0" algn="l" defTabSz="800100">
            <a:lnSpc>
              <a:spcPct val="90000"/>
            </a:lnSpc>
            <a:spcBef>
              <a:spcPct val="0"/>
            </a:spcBef>
            <a:spcAft>
              <a:spcPct val="35000"/>
            </a:spcAft>
            <a:buNone/>
          </a:pPr>
          <a:r>
            <a:rPr lang="en-US" sz="1800" kern="1200"/>
            <a:t>Flexibility</a:t>
          </a:r>
        </a:p>
        <a:p>
          <a:pPr marL="0" lvl="0" indent="0" algn="l" defTabSz="800100">
            <a:lnSpc>
              <a:spcPct val="90000"/>
            </a:lnSpc>
            <a:spcBef>
              <a:spcPct val="0"/>
            </a:spcBef>
            <a:spcAft>
              <a:spcPct val="35000"/>
            </a:spcAft>
            <a:buNone/>
          </a:pPr>
          <a:r>
            <a:rPr lang="en-US" sz="1800" kern="1200"/>
            <a:t>Technological progress</a:t>
          </a:r>
        </a:p>
        <a:p>
          <a:pPr marL="0" lvl="0" indent="0" algn="l" defTabSz="800100">
            <a:lnSpc>
              <a:spcPct val="90000"/>
            </a:lnSpc>
            <a:spcBef>
              <a:spcPct val="0"/>
            </a:spcBef>
            <a:spcAft>
              <a:spcPct val="35000"/>
            </a:spcAft>
            <a:buNone/>
          </a:pPr>
          <a:r>
            <a:rPr lang="en-US" sz="1800" kern="1200"/>
            <a:t>Low usage costs</a:t>
          </a:r>
        </a:p>
        <a:p>
          <a:pPr marL="0" lvl="0" indent="0" algn="l" defTabSz="800100">
            <a:lnSpc>
              <a:spcPct val="90000"/>
            </a:lnSpc>
            <a:spcBef>
              <a:spcPct val="0"/>
            </a:spcBef>
            <a:spcAft>
              <a:spcPct val="35000"/>
            </a:spcAft>
            <a:buNone/>
          </a:pPr>
          <a:r>
            <a:rPr lang="en-US" sz="1800" kern="1200"/>
            <a:t>Door-to-door transport without transshipment</a:t>
          </a:r>
        </a:p>
        <a:p>
          <a:pPr marL="0" lvl="0" indent="0" algn="l" defTabSz="800100">
            <a:lnSpc>
              <a:spcPct val="90000"/>
            </a:lnSpc>
            <a:spcBef>
              <a:spcPct val="0"/>
            </a:spcBef>
            <a:spcAft>
              <a:spcPct val="35000"/>
            </a:spcAft>
            <a:buNone/>
          </a:pPr>
          <a:r>
            <a:rPr lang="en-US" sz="1800" kern="1200"/>
            <a:t>Vehicle tracking and communication with personnel</a:t>
          </a:r>
          <a:endParaRPr lang="de-AT" sz="1800" kern="1200"/>
        </a:p>
      </dsp:txBody>
      <dsp:txXfrm>
        <a:off x="1516072" y="1101841"/>
        <a:ext cx="3811981" cy="3563912"/>
      </dsp:txXfrm>
    </dsp:sp>
    <dsp:sp modelId="{CB4D8583-CF73-4C67-A2F4-FD98748CA327}">
      <dsp:nvSpPr>
        <dsp:cNvPr id="0" name=""/>
        <dsp:cNvSpPr/>
      </dsp:nvSpPr>
      <dsp:spPr>
        <a:xfrm>
          <a:off x="6025960" y="1405920"/>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fr-FR" sz="1800" kern="1200"/>
            <a:t>High </a:t>
          </a:r>
          <a:r>
            <a:rPr lang="fr-FR" sz="1800" kern="1200" err="1"/>
            <a:t>external</a:t>
          </a:r>
          <a:r>
            <a:rPr lang="fr-FR" sz="1800" kern="1200"/>
            <a:t> </a:t>
          </a:r>
          <a:r>
            <a:rPr lang="fr-FR" sz="1800" kern="1200" err="1"/>
            <a:t>costs</a:t>
          </a:r>
          <a:r>
            <a:rPr lang="fr-FR" sz="1800" kern="1200"/>
            <a:t> (</a:t>
          </a:r>
          <a:r>
            <a:rPr lang="fr-FR" sz="1800" kern="1200" err="1"/>
            <a:t>environment</a:t>
          </a:r>
          <a:r>
            <a:rPr lang="fr-FR" sz="1800" kern="1200"/>
            <a:t>, CO₂ </a:t>
          </a:r>
          <a:r>
            <a:rPr lang="fr-FR" sz="1800" kern="1200" err="1"/>
            <a:t>emissions</a:t>
          </a:r>
          <a:r>
            <a:rPr lang="fr-FR" sz="1800" kern="1200"/>
            <a:t>, noise, accidents, etc.)</a:t>
          </a:r>
        </a:p>
        <a:p>
          <a:pPr marL="0" lvl="0" indent="0" algn="l" defTabSz="800100">
            <a:lnSpc>
              <a:spcPct val="90000"/>
            </a:lnSpc>
            <a:spcBef>
              <a:spcPct val="0"/>
            </a:spcBef>
            <a:spcAft>
              <a:spcPct val="35000"/>
            </a:spcAft>
            <a:buNone/>
          </a:pPr>
          <a:r>
            <a:rPr lang="en-US" sz="1800" kern="1200"/>
            <a:t>Unfavorable ratio between payload and vehicle weight</a:t>
          </a:r>
        </a:p>
        <a:p>
          <a:pPr marL="0" lvl="0" indent="0" algn="l" defTabSz="800100">
            <a:lnSpc>
              <a:spcPct val="90000"/>
            </a:lnSpc>
            <a:spcBef>
              <a:spcPct val="0"/>
            </a:spcBef>
            <a:spcAft>
              <a:spcPct val="35000"/>
            </a:spcAft>
            <a:buNone/>
          </a:pPr>
          <a:r>
            <a:rPr lang="en-US" sz="1800" kern="1200"/>
            <a:t>Limited loading capacity</a:t>
          </a:r>
        </a:p>
        <a:p>
          <a:pPr marL="0" lvl="0" indent="0" algn="l" defTabSz="800100">
            <a:lnSpc>
              <a:spcPct val="90000"/>
            </a:lnSpc>
            <a:spcBef>
              <a:spcPct val="0"/>
            </a:spcBef>
            <a:spcAft>
              <a:spcPct val="35000"/>
            </a:spcAft>
            <a:buNone/>
          </a:pPr>
          <a:r>
            <a:rPr lang="en-US" sz="1800" kern="1200"/>
            <a:t>Time restrictions: driving bans</a:t>
          </a:r>
        </a:p>
        <a:p>
          <a:pPr marL="0" lvl="0" indent="0" algn="l" defTabSz="800100">
            <a:lnSpc>
              <a:spcPct val="90000"/>
            </a:lnSpc>
            <a:spcBef>
              <a:spcPct val="0"/>
            </a:spcBef>
            <a:spcAft>
              <a:spcPct val="35000"/>
            </a:spcAft>
            <a:buNone/>
          </a:pPr>
          <a:r>
            <a:rPr lang="en-US" sz="1800" kern="1200"/>
            <a:t>Relatively high accident risk</a:t>
          </a:r>
        </a:p>
        <a:p>
          <a:pPr marL="0" lvl="0" indent="0" algn="l" defTabSz="800100">
            <a:lnSpc>
              <a:spcPct val="90000"/>
            </a:lnSpc>
            <a:spcBef>
              <a:spcPct val="0"/>
            </a:spcBef>
            <a:spcAft>
              <a:spcPct val="35000"/>
            </a:spcAft>
            <a:buNone/>
          </a:pPr>
          <a:r>
            <a:rPr lang="en-US" sz="1800" kern="1200"/>
            <a:t>Dependency on road conditions and traffic situations</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6025960" y="1405920"/>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Predictability</a:t>
          </a:r>
        </a:p>
        <a:p>
          <a:pPr marL="0" lvl="0" indent="0" algn="l" defTabSz="800100">
            <a:lnSpc>
              <a:spcPct val="90000"/>
            </a:lnSpc>
            <a:spcBef>
              <a:spcPct val="0"/>
            </a:spcBef>
            <a:spcAft>
              <a:spcPct val="35000"/>
            </a:spcAft>
            <a:buNone/>
          </a:pPr>
          <a:r>
            <a:rPr lang="en-US" sz="1800" kern="1200"/>
            <a:t>Low accident risk</a:t>
          </a:r>
        </a:p>
        <a:p>
          <a:pPr marL="0" lvl="0" indent="0" algn="l" defTabSz="800100">
            <a:lnSpc>
              <a:spcPct val="90000"/>
            </a:lnSpc>
            <a:spcBef>
              <a:spcPct val="0"/>
            </a:spcBef>
            <a:spcAft>
              <a:spcPct val="35000"/>
            </a:spcAft>
            <a:buNone/>
          </a:pPr>
          <a:r>
            <a:rPr lang="en-US" sz="1800" kern="1200"/>
            <a:t>Largely weather-independent</a:t>
          </a:r>
        </a:p>
        <a:p>
          <a:pPr marL="0" lvl="0" indent="0" algn="l" defTabSz="800100">
            <a:lnSpc>
              <a:spcPct val="90000"/>
            </a:lnSpc>
            <a:spcBef>
              <a:spcPct val="0"/>
            </a:spcBef>
            <a:spcAft>
              <a:spcPct val="35000"/>
            </a:spcAft>
            <a:buNone/>
          </a:pPr>
          <a:r>
            <a:rPr lang="en-US" sz="1800" kern="1200"/>
            <a:t>Low transport costs over long distances</a:t>
          </a:r>
        </a:p>
        <a:p>
          <a:pPr marL="0" lvl="0" indent="0" algn="l" defTabSz="800100">
            <a:lnSpc>
              <a:spcPct val="90000"/>
            </a:lnSpc>
            <a:spcBef>
              <a:spcPct val="0"/>
            </a:spcBef>
            <a:spcAft>
              <a:spcPct val="35000"/>
            </a:spcAft>
            <a:buNone/>
          </a:pPr>
          <a:r>
            <a:rPr lang="en-US" sz="1800" kern="1200"/>
            <a:t>Low environmental impact</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Limited cross-border operations</a:t>
          </a:r>
        </a:p>
        <a:p>
          <a:pPr marL="0" lvl="0" indent="0" algn="l" defTabSz="800100">
            <a:lnSpc>
              <a:spcPct val="90000"/>
            </a:lnSpc>
            <a:spcBef>
              <a:spcPct val="0"/>
            </a:spcBef>
            <a:spcAft>
              <a:spcPct val="35000"/>
            </a:spcAft>
            <a:buNone/>
          </a:pPr>
          <a:r>
            <a:rPr lang="en-US" sz="1800" kern="1200"/>
            <a:t>Limited flexibility</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Difficult shipment tracking</a:t>
          </a:r>
        </a:p>
        <a:p>
          <a:pPr marL="0" lvl="0" indent="0" algn="l" defTabSz="800100">
            <a:lnSpc>
              <a:spcPct val="90000"/>
            </a:lnSpc>
            <a:spcBef>
              <a:spcPct val="0"/>
            </a:spcBef>
            <a:spcAft>
              <a:spcPct val="35000"/>
            </a:spcAft>
            <a:buNone/>
          </a:pPr>
          <a:r>
            <a:rPr lang="en-US" sz="1800" kern="1200"/>
            <a:t>Low punctuality rate </a:t>
          </a:r>
          <a:r>
            <a:rPr lang="en-US" sz="1800" i="0" kern="1200"/>
            <a:t>(ÖBB rail freight approx. 70%)</a:t>
          </a:r>
          <a:endParaRPr lang="de-AT" sz="1800" i="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Very low transport costs</a:t>
          </a:r>
        </a:p>
        <a:p>
          <a:pPr marL="0" lvl="0" indent="0" algn="l" defTabSz="800100">
            <a:lnSpc>
              <a:spcPct val="90000"/>
            </a:lnSpc>
            <a:spcBef>
              <a:spcPct val="0"/>
            </a:spcBef>
            <a:spcAft>
              <a:spcPct val="35000"/>
            </a:spcAft>
            <a:buNone/>
          </a:pPr>
          <a:r>
            <a:rPr lang="en-US" sz="1800" kern="1200"/>
            <a:t>Low environmental impact</a:t>
          </a:r>
        </a:p>
        <a:p>
          <a:pPr marL="0" lvl="0" indent="0" algn="l" defTabSz="800100">
            <a:lnSpc>
              <a:spcPct val="90000"/>
            </a:lnSpc>
            <a:spcBef>
              <a:spcPct val="0"/>
            </a:spcBef>
            <a:spcAft>
              <a:spcPct val="35000"/>
            </a:spcAft>
            <a:buNone/>
          </a:pPr>
          <a:r>
            <a:rPr lang="en-US" sz="1800" kern="1200"/>
            <a:t>Safety</a:t>
          </a:r>
        </a:p>
        <a:p>
          <a:pPr marL="0" lvl="0" indent="0" algn="l" defTabSz="800100">
            <a:lnSpc>
              <a:spcPct val="90000"/>
            </a:lnSpc>
            <a:spcBef>
              <a:spcPct val="0"/>
            </a:spcBef>
            <a:spcAft>
              <a:spcPct val="35000"/>
            </a:spcAft>
            <a:buNone/>
          </a:pPr>
          <a:r>
            <a:rPr lang="en-US" sz="1800" kern="1200"/>
            <a:t>Frequent transport availability (operational 24/7)</a:t>
          </a:r>
        </a:p>
        <a:p>
          <a:pPr marL="0" lvl="0" indent="0" algn="l" defTabSz="800100">
            <a:lnSpc>
              <a:spcPct val="90000"/>
            </a:lnSpc>
            <a:spcBef>
              <a:spcPct val="0"/>
            </a:spcBef>
            <a:spcAft>
              <a:spcPct val="35000"/>
            </a:spcAft>
            <a:buNone/>
          </a:pPr>
          <a:r>
            <a:rPr lang="en-US" sz="1800" kern="1200"/>
            <a:t>Low infrastructure costs</a:t>
          </a:r>
        </a:p>
        <a:p>
          <a:pPr marL="0" lvl="0" indent="0" algn="l" defTabSz="800100">
            <a:lnSpc>
              <a:spcPct val="90000"/>
            </a:lnSpc>
            <a:spcBef>
              <a:spcPct val="0"/>
            </a:spcBef>
            <a:spcAft>
              <a:spcPct val="35000"/>
            </a:spcAft>
            <a:buNone/>
          </a:pPr>
          <a:r>
            <a:rPr lang="en-US" sz="1800" kern="1200"/>
            <a:t>Freely available infrastructure capacity (e.g., Danube)</a:t>
          </a: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Low transport speed</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Dependence on navigable waterway conditions</a:t>
          </a:r>
        </a:p>
        <a:p>
          <a:pPr marL="0" lvl="0" indent="0" algn="l" defTabSz="800100">
            <a:lnSpc>
              <a:spcPct val="90000"/>
            </a:lnSpc>
            <a:spcBef>
              <a:spcPct val="0"/>
            </a:spcBef>
            <a:spcAft>
              <a:spcPct val="35000"/>
            </a:spcAft>
            <a:buNone/>
          </a:pPr>
          <a:r>
            <a:rPr lang="en-US" sz="1800" kern="1200"/>
            <a:t>Berthing/discharge fees at ports</a:t>
          </a:r>
        </a:p>
        <a:p>
          <a:pPr marL="0" lvl="0" indent="0" algn="l" defTabSz="800100">
            <a:lnSpc>
              <a:spcPct val="90000"/>
            </a:lnSpc>
            <a:spcBef>
              <a:spcPct val="0"/>
            </a:spcBef>
            <a:spcAft>
              <a:spcPct val="35000"/>
            </a:spcAft>
            <a:buNone/>
          </a:pPr>
          <a:r>
            <a:rPr lang="en-US" sz="1800" kern="1200"/>
            <a:t>Almost always requires additional land transport for pre- and onward carriage</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E6E4B-0A09-4491-B033-2CEFCF0977CA}">
      <dsp:nvSpPr>
        <dsp:cNvPr id="0" name=""/>
        <dsp:cNvSpPr/>
      </dsp:nvSpPr>
      <dsp:spPr>
        <a:xfrm>
          <a:off x="53" y="46561"/>
          <a:ext cx="5119266" cy="8352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err="1"/>
            <a:t>Transhipped</a:t>
          </a:r>
          <a:r>
            <a:rPr lang="en-US" sz="2900" kern="1200" dirty="0"/>
            <a:t> transport</a:t>
          </a:r>
          <a:endParaRPr lang="de-AT" sz="2900" kern="1200" dirty="0"/>
        </a:p>
      </dsp:txBody>
      <dsp:txXfrm>
        <a:off x="53" y="46561"/>
        <a:ext cx="5119266" cy="835200"/>
      </dsp:txXfrm>
    </dsp:sp>
    <dsp:sp modelId="{B4B4764E-8383-4B78-97FA-84196ACA8F65}">
      <dsp:nvSpPr>
        <dsp:cNvPr id="0" name=""/>
        <dsp:cNvSpPr/>
      </dsp:nvSpPr>
      <dsp:spPr>
        <a:xfrm>
          <a:off x="53" y="881761"/>
          <a:ext cx="5119266" cy="342301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a:t>Transport using at least two modes of transport
The goods themselves are </a:t>
          </a:r>
          <a:r>
            <a:rPr lang="en-US" sz="2900" kern="1200" dirty="0" err="1"/>
            <a:t>transhipped</a:t>
          </a:r>
          <a:r>
            <a:rPr lang="en-US" sz="2900" kern="1200" dirty="0"/>
            <a:t>
</a:t>
          </a:r>
          <a:r>
            <a:rPr lang="en-US" sz="2900" kern="1200" dirty="0" err="1"/>
            <a:t>Transhipped</a:t>
          </a:r>
          <a:r>
            <a:rPr lang="en-US" sz="2900" kern="1200" dirty="0"/>
            <a:t> bulk transport
Traditional general cargo transport</a:t>
          </a:r>
          <a:endParaRPr lang="de-AT" sz="2900" kern="1200" dirty="0"/>
        </a:p>
      </dsp:txBody>
      <dsp:txXfrm>
        <a:off x="53" y="881761"/>
        <a:ext cx="5119266" cy="3423015"/>
      </dsp:txXfrm>
    </dsp:sp>
    <dsp:sp modelId="{1D530817-2752-4C81-9A0C-9AAC96707BEF}">
      <dsp:nvSpPr>
        <dsp:cNvPr id="0" name=""/>
        <dsp:cNvSpPr/>
      </dsp:nvSpPr>
      <dsp:spPr>
        <a:xfrm>
          <a:off x="5836017" y="46561"/>
          <a:ext cx="5119266" cy="8352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t>Intermodal transport</a:t>
          </a:r>
          <a:endParaRPr lang="de-AT" sz="2900" kern="1200" dirty="0"/>
        </a:p>
      </dsp:txBody>
      <dsp:txXfrm>
        <a:off x="5836017" y="46561"/>
        <a:ext cx="5119266" cy="835200"/>
      </dsp:txXfrm>
    </dsp:sp>
    <dsp:sp modelId="{BE3AD372-4055-4953-848F-FF8E00B12B39}">
      <dsp:nvSpPr>
        <dsp:cNvPr id="0" name=""/>
        <dsp:cNvSpPr/>
      </dsp:nvSpPr>
      <dsp:spPr>
        <a:xfrm>
          <a:off x="5836017" y="881761"/>
          <a:ext cx="5119266" cy="342301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a:t>Transport using at least two modes of transport
Only the loading unit is </a:t>
          </a:r>
          <a:r>
            <a:rPr lang="en-US" sz="2900" kern="1200" dirty="0" err="1"/>
            <a:t>transhipped</a:t>
          </a:r>
          <a:r>
            <a:rPr lang="en-US" sz="2900" kern="1200" dirty="0"/>
            <a:t>, not the goods themselves
Special form: combined transport</a:t>
          </a:r>
          <a:endParaRPr lang="de-AT" sz="2900" kern="1200" dirty="0"/>
        </a:p>
      </dsp:txBody>
      <dsp:txXfrm>
        <a:off x="5836017" y="881761"/>
        <a:ext cx="5119266" cy="3423015"/>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0.81668</cdr:x>
      <cdr:y>0.05659</cdr:y>
    </cdr:from>
    <cdr:to>
      <cdr:x>0.96725</cdr:x>
      <cdr:y>0.14304</cdr:y>
    </cdr:to>
    <cdr:sp macro="" textlink="">
      <cdr:nvSpPr>
        <cdr:cNvPr id="2" name="TextBox 4">
          <a:extLst xmlns:a="http://schemas.openxmlformats.org/drawingml/2006/main">
            <a:ext uri="{FF2B5EF4-FFF2-40B4-BE49-F238E27FC236}">
              <a16:creationId xmlns:a16="http://schemas.microsoft.com/office/drawing/2014/main" id="{230A1FF0-9C9A-1FDF-6205-5B179A449522}"/>
            </a:ext>
          </a:extLst>
        </cdr:cNvPr>
        <cdr:cNvSpPr txBox="1"/>
      </cdr:nvSpPr>
      <cdr:spPr>
        <a:xfrm xmlns:a="http://schemas.openxmlformats.org/drawingml/2006/main">
          <a:off x="8347462" y="241740"/>
          <a:ext cx="1539012" cy="369332"/>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txBody>
        <a:bodyPr xmlns:a="http://schemas.openxmlformats.org/drawingml/2006/main" wrap="square" rtlCol="0">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dirty="0"/>
            <a:t>Infrastructure</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15.06.2026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15.06.2026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c.europa.eu/eurostat/statistics-explained/index.php?title=Glossary:Transport_mode/d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infrastruktur.oebb.at/de/unternehmen/kundinnen-im-mittelpunkt/schwerpunkt-puenktlichkeit"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c.europa.eu/eurostat/databrowser/view/tran_hv_frmod/default/table?lang=en&amp;category=tran.tran_hv_ms"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pixabay.com/de/photos/amsterdam-kanal-stadt-boot-6619660/"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pixabay.com/de/photos/verkehr-transport-stau-autobahn-225153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17.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flaticon.com/de/kostenlose-icons/lkw" TargetMode="External"/><Relationship Id="rId7" Type="http://schemas.openxmlformats.org/officeDocument/2006/relationships/hyperlink" Target="https://www.flaticon.com/de/kostenlose-icons/schiff"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www.flaticon.com/de/kostenlose-icons/guterzug" TargetMode="External"/><Relationship Id="rId5" Type="http://schemas.openxmlformats.org/officeDocument/2006/relationships/hyperlink" Target="https://www.flaticon.com/de/kostenlose-icons/boxen" TargetMode="External"/><Relationship Id="rId4" Type="http://schemas.openxmlformats.org/officeDocument/2006/relationships/hyperlink" Target="https://www.flaticon.com/de/kostenlose-icons/fabrik"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commission.europa.eu/strategy-and-policy/priorities-2019-2024/european-green-deal_de"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transport.ec.europa.eu/transport-themes/mobility-strategy_en"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8" Type="http://schemas.openxmlformats.org/officeDocument/2006/relationships/hyperlink" Target="https://www.flaticon.com/free-icons/ferry-boat" TargetMode="External"/><Relationship Id="rId3" Type="http://schemas.openxmlformats.org/officeDocument/2006/relationships/hyperlink" Target="https://www.binnenschiff.de/system-wasserstrasse/gueterschifffahrt/" TargetMode="External"/><Relationship Id="rId7" Type="http://schemas.openxmlformats.org/officeDocument/2006/relationships/hyperlink" Target="https://www.flaticon.com/de/kostenlose-icons/metall" TargetMode="External"/><Relationship Id="rId2" Type="http://schemas.openxmlformats.org/officeDocument/2006/relationships/slide" Target="../slides/slide34.xml"/><Relationship Id="rId1" Type="http://schemas.openxmlformats.org/officeDocument/2006/relationships/notesMaster" Target="../notesMasters/notesMaster1.xml"/><Relationship Id="rId6" Type="http://schemas.openxmlformats.org/officeDocument/2006/relationships/hyperlink" Target="https://www.flaticon.com/de/kostenlose-icons/container" TargetMode="External"/><Relationship Id="rId5" Type="http://schemas.openxmlformats.org/officeDocument/2006/relationships/hyperlink" Target="https://www.flaticon.com/de/kostenlose-icons/gefahrgut" TargetMode="External"/><Relationship Id="rId4" Type="http://schemas.openxmlformats.org/officeDocument/2006/relationships/hyperlink" Target="https://www.flaticon.com/de/kostenlose-icons/mehl"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viadonau.org/wirtschaft/donaulogistik/high-heavy-transporte"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izw.baw.de/publikationen/kolloquien/0/02_Kempmann-Kriedel_Rusche-Pauli-Georges_Herausforderungen....pdf" TargetMode="External"/><Relationship Id="rId2" Type="http://schemas.openxmlformats.org/officeDocument/2006/relationships/slide" Target="../slides/slide39.xml"/><Relationship Id="rId1" Type="http://schemas.openxmlformats.org/officeDocument/2006/relationships/notesMaster" Target="../notesMasters/notesMaster1.xml"/><Relationship Id="rId5" Type="http://schemas.openxmlformats.org/officeDocument/2006/relationships/hyperlink" Target="https://doi.org/10.1002/bate.202000029" TargetMode="External"/><Relationship Id="rId4" Type="http://schemas.openxmlformats.org/officeDocument/2006/relationships/hyperlink" Target="https://www.reederverband.de/sites/default/files/publikationen/deutsche_seeschifffahrt/deutsche_seeschifffahrt_2016_-_umweltspecial.pdf"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Warm-up and learning objectives</a:t>
            </a:r>
          </a:p>
          <a:p>
            <a:endParaRPr lang="en-US" dirty="0"/>
          </a:p>
          <a:p>
            <a:r>
              <a:rPr lang="en-US" dirty="0"/>
              <a:t>The questions are suitable as a warm-up: brainstorming and discussion in a classroom setting (approx. 10 minutes).  </a:t>
            </a:r>
          </a:p>
          <a:p>
            <a:r>
              <a:rPr lang="en-US" dirty="0"/>
              <a:t>Objective: activation of prior knowledge, promotion of critical thinking, introduction to the topic through everyday relevance.</a:t>
            </a:r>
          </a:p>
          <a:p>
            <a:endParaRPr lang="en-US" dirty="0"/>
          </a:p>
          <a:p>
            <a:r>
              <a:rPr lang="en-US" dirty="0"/>
              <a:t>Learning objectives:</a:t>
            </a:r>
          </a:p>
          <a:p>
            <a:r>
              <a:rPr lang="en-US" dirty="0"/>
              <a:t>Pupils critically reflect on the role and importance of different modes of transport in freight transport.  </a:t>
            </a:r>
          </a:p>
          <a:p>
            <a:r>
              <a:rPr lang="en-US" dirty="0"/>
              <a:t>Pupils discuss the challenges and potential of multimodal and sustainable logistics solutions.  </a:t>
            </a:r>
          </a:p>
          <a:p>
            <a:r>
              <a:rPr lang="en-US" dirty="0"/>
              <a:t>Pupils develop an initial awareness of the ecological relevance of transport chains and their design.</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There are different types of modes of transport and means of transport. A mode of transport provides the infrastructure required for the use of a specific means of transport. Roads, railways, and waterways are examples of modes of transport.</a:t>
            </a:r>
            <a:br>
              <a:rPr lang="en-US" b="0" dirty="0"/>
            </a:br>
            <a:r>
              <a:rPr lang="en-US" b="0" dirty="0"/>
              <a:t>Means of transport refer to vehicles and equipment used to transport people and goods, such as inland vessels, trucks, or trains.</a:t>
            </a:r>
          </a:p>
          <a:p>
            <a:r>
              <a:rPr lang="en-US" b="0" dirty="0"/>
              <a:t>Multimodal transport means transporting goods using two or more different modes of transport.</a:t>
            </a:r>
          </a:p>
          <a:p>
            <a:r>
              <a:rPr lang="en-US" b="0" dirty="0"/>
              <a:t>The pre-carriage represents the first leg of a transport chain, i.e., the transport of goods to a transshipment hub (e.g., a port). In many cases, the pre-carriage is carried out by truck.</a:t>
            </a:r>
            <a:br>
              <a:rPr lang="en-US" b="0" dirty="0"/>
            </a:br>
            <a:r>
              <a:rPr lang="en-US" b="0" dirty="0"/>
              <a:t>The on-carriage refers to the transport of goods from the transshipment hub to the recipient's location; this is also usually carried out by truck.</a:t>
            </a:r>
            <a:br>
              <a:rPr lang="en-US" b="0" dirty="0"/>
            </a:br>
            <a:r>
              <a:rPr lang="en-US" b="0" dirty="0"/>
              <a:t>The main leg connects the pre-carriage and the on-carriage. In multimodal transport, this typically refers to the longest distance traveled by rail or inland waterway.</a:t>
            </a:r>
          </a:p>
          <a:p>
            <a:endParaRPr lang="en-US" b="0" dirty="0"/>
          </a:p>
          <a:p>
            <a:r>
              <a:rPr lang="en-US" b="0" dirty="0"/>
              <a:t>Sources:</a:t>
            </a:r>
            <a:br>
              <a:rPr lang="en-US" b="0" dirty="0"/>
            </a:br>
            <a:r>
              <a:rPr lang="en-US" b="0" dirty="0" err="1"/>
              <a:t>Viadonau</a:t>
            </a:r>
            <a:r>
              <a:rPr lang="en-US" b="0" dirty="0"/>
              <a:t> (2019): </a:t>
            </a:r>
            <a:r>
              <a:rPr lang="de-AT" dirty="0"/>
              <a:t>Handbuch der Donauschifffahrt</a:t>
            </a:r>
            <a:r>
              <a:rPr lang="en-US" b="0" dirty="0"/>
              <a:t>, pp. 185–187</a:t>
            </a:r>
            <a:br>
              <a:rPr lang="en-US" b="0" dirty="0"/>
            </a:br>
            <a:r>
              <a:rPr lang="en-US" b="0" dirty="0"/>
              <a:t>Eurostat (2025): </a:t>
            </a:r>
            <a:r>
              <a:rPr lang="en-US" b="0" dirty="0">
                <a:hlinkClick r:id="rId3"/>
              </a:rPr>
              <a:t>Transport Mode Glossary – Eurostat</a:t>
            </a:r>
            <a:r>
              <a:rPr lang="en-US" b="0" dirty="0"/>
              <a:t>. </a:t>
            </a:r>
            <a:r>
              <a:rPr lang="de-AT" b="0" dirty="0" err="1"/>
              <a:t>Accessed</a:t>
            </a:r>
            <a:r>
              <a:rPr lang="de-AT" b="0" dirty="0"/>
              <a:t> at </a:t>
            </a:r>
            <a:r>
              <a:rPr lang="en-US" b="0" dirty="0"/>
              <a:t>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en-US" b="0"/>
              <a:t>The quiz questions are suitable as an introduction or to lighten the mood and are either discussed as a class or worked on in pairs.</a:t>
            </a:r>
            <a:br>
              <a:rPr lang="en-US" b="0"/>
            </a:br>
            <a:r>
              <a:rPr lang="en-US" b="0"/>
              <a:t>Duration: approx. 10 minutes</a:t>
            </a:r>
          </a:p>
          <a:p>
            <a:endParaRPr lang="en-US" b="0"/>
          </a:p>
          <a:p>
            <a:r>
              <a:rPr lang="en-US" b="0"/>
              <a:t>Answers:</a:t>
            </a:r>
          </a:p>
          <a:p>
            <a:r>
              <a:rPr lang="en-US" b="0"/>
              <a:t>This mode of transport enables fast delivery right to your doorstep. </a:t>
            </a:r>
            <a:r>
              <a:rPr lang="en-US" b="0" i="1"/>
              <a:t>(Road/Truck)</a:t>
            </a:r>
            <a:endParaRPr lang="en-US" b="0"/>
          </a:p>
          <a:p>
            <a:r>
              <a:rPr lang="en-US" b="0"/>
              <a:t>This mode of transport can carry large quantities of goods at once but is slower than other options. </a:t>
            </a:r>
            <a:r>
              <a:rPr lang="en-US" b="0" i="1"/>
              <a:t>(Waterway/Inland Ship)</a:t>
            </a:r>
            <a:endParaRPr lang="en-US" b="0"/>
          </a:p>
          <a:p>
            <a:r>
              <a:rPr lang="en-US" b="0"/>
              <a:t>There are often traffic jams on this mode of transport, especially in large cities. </a:t>
            </a:r>
            <a:r>
              <a:rPr lang="en-US" b="0" i="1"/>
              <a:t>(Road)</a:t>
            </a:r>
            <a:endParaRPr lang="en-US" b="0"/>
          </a:p>
          <a:p>
            <a:r>
              <a:rPr lang="en-US" b="0"/>
              <a:t>This mode of transport is particularly suitable for transporting goods over long distances within a country. </a:t>
            </a:r>
            <a:r>
              <a:rPr lang="en-US" b="0" i="1"/>
              <a:t>(Rail/Train)</a:t>
            </a:r>
            <a:endParaRPr lang="en-US" b="0"/>
          </a:p>
          <a:p>
            <a:r>
              <a:rPr lang="en-US" b="0"/>
              <a:t>This mode of transport uses natural infrastructure and is especially environmentally friendly. </a:t>
            </a:r>
            <a:r>
              <a:rPr lang="en-US" b="0" i="1"/>
              <a:t>(Waterway/Inland Ship)</a:t>
            </a:r>
            <a:endParaRPr lang="en-US" b="0"/>
          </a:p>
          <a:p>
            <a:r>
              <a:rPr lang="en-US" b="0"/>
              <a:t>This mode of transport causes the most harmful air pollutants. </a:t>
            </a:r>
            <a:r>
              <a:rPr lang="en-US" b="0" i="1"/>
              <a:t>(Road/Truck)</a:t>
            </a:r>
            <a:endParaRPr lang="en-US" b="0"/>
          </a:p>
          <a:p>
            <a:r>
              <a:rPr lang="en-US" b="0"/>
              <a:t>These two modes of transport are particularly safe, as hardly any accidents occur. </a:t>
            </a:r>
            <a:r>
              <a:rPr lang="en-US" b="0" i="1"/>
              <a:t>(Rail/Train and Waterway/Inland Ship)</a:t>
            </a:r>
            <a:endParaRPr lang="en-US" b="0"/>
          </a:p>
          <a:p>
            <a:endParaRPr lang="en-US" b="0"/>
          </a:p>
          <a:p>
            <a:r>
              <a:rPr lang="en-US" b="0"/>
              <a:t>Learning objectives:</a:t>
            </a:r>
          </a:p>
          <a:p>
            <a:r>
              <a:rPr lang="en-US" b="0"/>
              <a:t>Students recognize the fundamental differences between road, rail, and waterways.</a:t>
            </a:r>
          </a:p>
          <a:p>
            <a:r>
              <a:rPr lang="en-US" b="0"/>
              <a:t>Students reflect on initial connections between transport, the environment, and everyday life.</a:t>
            </a:r>
          </a:p>
          <a:p>
            <a:r>
              <a:rPr lang="en-US" b="0"/>
              <a:t>Students exchange experiences about freight transport and supply chains.</a:t>
            </a:r>
          </a:p>
          <a:p>
            <a:endParaRPr lang="de-AT"/>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dirty="0"/>
          </a:p>
          <a:p>
            <a:r>
              <a:rPr lang="en-US" b="0" dirty="0"/>
              <a:t>The high transport speed compared to the modes of transport rail and inland waterway can be seen as an advantage of road transport. The widespread infrastructure coverage—and therefore the ability to form a network (door-to-door)—is also one of the strengths of road transport. Due to the wide range of available vehicles, this mode offers great flexibility. In addition, many IT solutions (e.g., tracing and tracking) are already widely used. Furthermore, the use of infrastructure is associated with relatively low costs (costs for road damage are only partially covered).</a:t>
            </a:r>
          </a:p>
          <a:p>
            <a:endParaRPr lang="en-US" b="0" dirty="0"/>
          </a:p>
          <a:p>
            <a:r>
              <a:rPr lang="en-US" b="0" dirty="0"/>
              <a:t>However, since costs related to traffic congestion or noise pollution (so-called external costs) are gaining increasing attention, road transport is facing growing cost pressure. Time restrictions in the form of driving bans also affect this mode of transport. In terms of environmental aspects such as noise pollution and accidents, road transport performs poorly compared to other modes.</a:t>
            </a:r>
          </a:p>
          <a:p>
            <a:endParaRPr lang="en-US" b="0" dirty="0"/>
          </a:p>
          <a:p>
            <a:r>
              <a:rPr lang="en-US" b="0" dirty="0"/>
              <a:t>Source:</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53; Online: </a:t>
            </a:r>
            <a:r>
              <a:rPr lang="en-US" b="0" dirty="0">
                <a:hlinkClick r:id="rId3"/>
              </a:rPr>
              <a:t>http://www.scs.fraunhofer.de/content/dam/scs/de/dokumente/studien/Wirtschaftliche_Rahmenbedingungen_des_Gueterverkehrs.pdf</a:t>
            </a:r>
            <a:r>
              <a:rPr lang="en-US" b="0" dirty="0"/>
              <a:t>. Accessed at 04.02.2025</a:t>
            </a:r>
          </a:p>
          <a:p>
            <a:endParaRPr lang="en-US" b="0"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Especially with block or direct trains, rail can score points with fast transport speeds. In addition, this mode of transport has high bulk transport capacity, and shipments are predictable. Due to established standards, the safety level is very high. Unlike road transport, transport prices are not influenced by toll charges and can therefore be relatively inexpensive depending on the quantity transported. The lower CO₂ consumption compared to road transport is also an advantage.</a:t>
            </a:r>
          </a:p>
          <a:p>
            <a:endParaRPr lang="en-US" b="0" dirty="0"/>
          </a:p>
          <a:p>
            <a:r>
              <a:rPr lang="en-US" b="0" dirty="0"/>
              <a:t>However, due to infrastructural differences, cross-border transport by rail remains challenging. Dependence on timetables limits the flexibility of rail transport. Shipment tracking is also much more difficult compared to road transport. Furthermore, unlike air transport, rail does not benefit from any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 </a:t>
            </a:r>
            <a:r>
              <a:rPr lang="en-US" b="0" dirty="0"/>
              <a:t>p. 54;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a:t>ÖBB (2025): </a:t>
            </a:r>
            <a:r>
              <a:rPr lang="en-US" b="0" dirty="0">
                <a:hlinkClick r:id="rId4"/>
              </a:rPr>
              <a:t>https://infrastruktur.oebb.at/de/unternehmen/kundinnen-im-mittelpunkt/schwerpunkt-puenktlichkeit</a:t>
            </a:r>
            <a:r>
              <a:rPr lang="en-US" b="0" dirty="0"/>
              <a:t>; Retrieved 06.03.2025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en-US" b="0" dirty="0"/>
              <a:t>Above all, rail can score highly in the case of full or direct trains due to its high transport speed. In addition, this mode of transport has a high capacity for bulk goods, and transport operations are predictable. Thanks to </a:t>
            </a:r>
            <a:r>
              <a:rPr lang="en-US" b="0" dirty="0" err="1"/>
              <a:t>standardisation</a:t>
            </a:r>
            <a:r>
              <a:rPr lang="en-US" b="0" dirty="0"/>
              <a:t>, the level of safety is very high. Unlike road transport, transport costs are not influenced by toll charges and can therefore be relatively low depending on the volume transported. A further advantage is lower CO₂ consumption compared to road transport.</a:t>
            </a:r>
          </a:p>
          <a:p>
            <a:endParaRPr lang="en-US" b="0" dirty="0"/>
          </a:p>
          <a:p>
            <a:r>
              <a:rPr lang="en-US" b="0" dirty="0"/>
              <a:t>Due to differences in infrastructure, cross-border transport by rail is still difficult. Dependence on timetables reduces the flexibility of transport operations. Shipment tracking is also much more difficult compared to road transport. In addition, unlike air transport, rail transport does not offer any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56;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err="1"/>
              <a:t>Viadonau</a:t>
            </a:r>
            <a:r>
              <a:rPr lang="en-US" b="0" dirty="0"/>
              <a:t> (2019): </a:t>
            </a:r>
            <a:r>
              <a:rPr lang="de-AT" dirty="0"/>
              <a:t>Handbuch der Donauschifffahrt</a:t>
            </a:r>
            <a:r>
              <a:rPr lang="en-US" b="0" dirty="0"/>
              <a:t>, p. 17</a:t>
            </a:r>
            <a:br>
              <a:rPr lang="en-US" b="0" dirty="0"/>
            </a:br>
            <a:r>
              <a:rPr lang="en-US" b="0" dirty="0" err="1"/>
              <a:t>Viadonau</a:t>
            </a:r>
            <a:r>
              <a:rPr lang="en-US" b="0" dirty="0"/>
              <a:t> (2024): </a:t>
            </a:r>
            <a:r>
              <a:rPr lang="en-US" b="0" i="1" dirty="0" err="1"/>
              <a:t>Jahresbericht</a:t>
            </a:r>
            <a:r>
              <a:rPr lang="en-US" b="0" i="1" dirty="0"/>
              <a:t> der </a:t>
            </a:r>
            <a:r>
              <a:rPr lang="en-US" b="0" i="1" dirty="0" err="1"/>
              <a:t>viadonau</a:t>
            </a:r>
            <a:r>
              <a:rPr lang="en-US" b="0" i="1" dirty="0"/>
              <a:t> 2023</a:t>
            </a:r>
            <a:endParaRPr lang="en-US" b="0" dirty="0"/>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dirty="0"/>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a:t>
            </a:r>
            <a:r>
              <a:rPr lang="de-AT" dirty="0" err="1"/>
              <a:t>split</a:t>
            </a:r>
            <a:r>
              <a:rPr lang="de-AT" dirty="0"/>
              <a:t> </a:t>
            </a:r>
            <a:r>
              <a:rPr lang="de-AT" dirty="0" err="1"/>
              <a:t>describes</a:t>
            </a:r>
            <a:r>
              <a:rPr lang="de-AT" dirty="0"/>
              <a:t> </a:t>
            </a:r>
            <a:r>
              <a:rPr lang="de-AT" dirty="0" err="1"/>
              <a:t>the</a:t>
            </a:r>
            <a:r>
              <a:rPr lang="de-AT" dirty="0"/>
              <a:t> </a:t>
            </a:r>
            <a:r>
              <a:rPr lang="de-AT" dirty="0" err="1"/>
              <a:t>share</a:t>
            </a:r>
            <a:r>
              <a:rPr lang="de-AT" dirty="0"/>
              <a:t> of transport </a:t>
            </a:r>
            <a:r>
              <a:rPr lang="de-AT" dirty="0" err="1"/>
              <a:t>performance</a:t>
            </a:r>
            <a:r>
              <a:rPr lang="de-AT" dirty="0"/>
              <a:t> </a:t>
            </a:r>
            <a:r>
              <a:rPr lang="de-AT" dirty="0" err="1"/>
              <a:t>by</a:t>
            </a:r>
            <a:r>
              <a:rPr lang="de-AT" dirty="0"/>
              <a:t> </a:t>
            </a:r>
            <a:r>
              <a:rPr lang="de-AT" dirty="0" err="1"/>
              <a:t>mode</a:t>
            </a:r>
            <a:r>
              <a:rPr lang="de-AT" dirty="0"/>
              <a:t> of transport.</a:t>
            </a:r>
          </a:p>
          <a:p>
            <a:endParaRPr lang="de-AT" dirty="0"/>
          </a:p>
          <a:p>
            <a:r>
              <a:rPr lang="de-AT" dirty="0"/>
              <a:t>Sources:</a:t>
            </a:r>
          </a:p>
          <a:p>
            <a:r>
              <a:rPr lang="de-AT" dirty="0"/>
              <a:t>Statistik Austria (2024): Verkehrsstatistik 2023, In: https://www.statistik.at/fileadmin/publications/Verkehr2023barr.pdf, </a:t>
            </a:r>
            <a:r>
              <a:rPr lang="de-AT" dirty="0" err="1"/>
              <a:t>Retrieved</a:t>
            </a:r>
            <a:r>
              <a:rPr lang="de-AT" dirty="0"/>
              <a:t> 05.02.2025</a:t>
            </a:r>
          </a:p>
          <a:p>
            <a:r>
              <a:rPr lang="de-AT" dirty="0"/>
              <a:t>Eurostat (2024): Modal </a:t>
            </a:r>
            <a:r>
              <a:rPr lang="de-AT" dirty="0" err="1"/>
              <a:t>split</a:t>
            </a:r>
            <a:r>
              <a:rPr lang="de-AT" dirty="0"/>
              <a:t> of </a:t>
            </a:r>
            <a:r>
              <a:rPr lang="de-AT" dirty="0" err="1"/>
              <a:t>inland</a:t>
            </a:r>
            <a:r>
              <a:rPr lang="de-AT" dirty="0"/>
              <a:t> freight transport: https://ec.europa.eu/eurostat/databrowser/view/tran_hv_frmod/default/table?lang=en&amp;category=tran.tran_hv_ms; </a:t>
            </a:r>
            <a:r>
              <a:rPr lang="de-AT" dirty="0" err="1"/>
              <a:t>Retrieved</a:t>
            </a:r>
            <a:r>
              <a:rPr lang="de-AT" dirty="0"/>
              <a:t> 06.02.2025</a:t>
            </a:r>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en-US" b="0"/>
              <a:t>The share of freight </a:t>
            </a:r>
            <a:r>
              <a:rPr lang="en-US" b="0" err="1"/>
              <a:t>tonne</a:t>
            </a:r>
            <a:r>
              <a:rPr lang="en-US" b="0"/>
              <a:t>-kilometers transported via inland waterways varies greatly among EU countries.</a:t>
            </a:r>
            <a:br>
              <a:rPr lang="en-US" b="0"/>
            </a:br>
            <a:endParaRPr lang="en-US" b="0"/>
          </a:p>
          <a:p>
            <a:r>
              <a:rPr lang="en-US" b="0"/>
              <a:t>For example:</a:t>
            </a:r>
            <a:br>
              <a:rPr lang="en-US" b="0"/>
            </a:br>
            <a:r>
              <a:rPr lang="en-US" b="0"/>
              <a:t>Netherlands: major seaports and a dense inland waterway network → highest inland shipping share at 41% (2022)</a:t>
            </a:r>
            <a:br>
              <a:rPr lang="en-US" b="0"/>
            </a:br>
            <a:r>
              <a:rPr lang="en-US" b="0"/>
              <a:t>Malta &amp; Cyprus: have no inland waterways, so the share is 0%</a:t>
            </a:r>
          </a:p>
          <a:p>
            <a:endParaRPr lang="en-US" b="0"/>
          </a:p>
          <a:p>
            <a:r>
              <a:rPr lang="en-US" b="0"/>
              <a:t>Source:</a:t>
            </a:r>
            <a:br>
              <a:rPr lang="en-US" b="0"/>
            </a:br>
            <a:r>
              <a:rPr lang="en-US" b="0"/>
              <a:t>Eurostat (2024): </a:t>
            </a:r>
            <a:r>
              <a:rPr lang="en-US" b="0" i="1"/>
              <a:t>Modal split of inland freight transport</a:t>
            </a:r>
            <a:r>
              <a:rPr lang="en-US" b="0"/>
              <a:t>: </a:t>
            </a:r>
            <a:r>
              <a:rPr lang="en-US" b="0">
                <a:hlinkClick r:id="rId3"/>
              </a:rPr>
              <a:t>https://ec.europa.eu/eurostat/databrowser/view/tran_hv_frmod/default/table?lang=en&amp;category=tran.tran_hv_ms</a:t>
            </a:r>
            <a:r>
              <a:rPr lang="en-US" b="0"/>
              <a:t>; Retrieved 06.02.2025</a:t>
            </a:r>
          </a:p>
          <a:p>
            <a:endParaRPr lang="en-US" b="0"/>
          </a:p>
          <a:p>
            <a:r>
              <a:rPr lang="en-US" b="0"/>
              <a:t>Picture source:</a:t>
            </a:r>
            <a:br>
              <a:rPr lang="en-US" b="0"/>
            </a:br>
            <a:r>
              <a:rPr lang="en-US" b="0" err="1"/>
              <a:t>Pixabay</a:t>
            </a:r>
            <a:r>
              <a:rPr lang="en-US" b="0"/>
              <a:t> (2025): </a:t>
            </a:r>
            <a:r>
              <a:rPr lang="en-US" b="0">
                <a:hlinkClick r:id="rId4"/>
              </a:rPr>
              <a:t>https://pixabay.com/de/photos/amsterdam-kanal-stadt-boot-6619660/</a:t>
            </a:r>
            <a:r>
              <a:rPr lang="en-US" b="0"/>
              <a:t>; Retrieved 26.02.2025</a:t>
            </a:r>
          </a:p>
          <a:p>
            <a:endParaRPr lang="de-AT"/>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en-US" b="0" dirty="0"/>
              <a:t>More information at</a:t>
            </a:r>
            <a:r>
              <a:rPr lang="de-AT" dirty="0"/>
              <a:t>: https://rewway.at/en/teaching-materials/transport-planning-with-the-logistify-app</a:t>
            </a:r>
          </a:p>
          <a:p>
            <a:endParaRPr lang="en-US" b="0" dirty="0"/>
          </a:p>
          <a:p>
            <a:r>
              <a:rPr lang="en-US" b="0" dirty="0"/>
              <a:t>The learning app "</a:t>
            </a:r>
            <a:r>
              <a:rPr lang="en-US" b="0" dirty="0" err="1"/>
              <a:t>Logistify</a:t>
            </a:r>
            <a:r>
              <a:rPr lang="en-US" b="0" dirty="0"/>
              <a:t>" focuses on various means of transport, their sustainable and efficient use of resources, and logistics-related careers. In the games, students are challenged to use their transport planning skills. The task is to transport various goods efficiently from A to B, to plan multimodal transport chains from raw materials to end customers, and to explore careers in the logistics sector.</a:t>
            </a:r>
          </a:p>
          <a:p>
            <a:endParaRPr lang="en-US" b="0" dirty="0"/>
          </a:p>
          <a:p>
            <a:r>
              <a:rPr lang="en-US" b="0" dirty="0"/>
              <a:t>Duration: Game 1 takes approximately 15 minutes.</a:t>
            </a:r>
          </a:p>
          <a:p>
            <a:endParaRPr lang="en-US" b="0" dirty="0"/>
          </a:p>
          <a:p>
            <a:r>
              <a:rPr lang="en-US" b="0" dirty="0"/>
              <a:t>Learning objectives:</a:t>
            </a:r>
          </a:p>
          <a:p>
            <a:r>
              <a:rPr lang="en-US" b="0" dirty="0"/>
              <a:t>Students recognize the importance of different modes of transport in freight logistics.</a:t>
            </a:r>
          </a:p>
          <a:p>
            <a:r>
              <a:rPr lang="en-US" b="0" dirty="0"/>
              <a:t>Students reflect on how resources can be used sustainably and efficiently in transportation.</a:t>
            </a:r>
          </a:p>
          <a:p>
            <a:r>
              <a:rPr lang="en-US" b="0" dirty="0"/>
              <a:t>Students analyze logistical challenges and make well-reasoned decisions in transport planning.</a:t>
            </a:r>
          </a:p>
          <a:p>
            <a:r>
              <a:rPr lang="en-US" b="0" dirty="0"/>
              <a:t>Students playfully engage with digital learning formats to understand logistics concepts.</a:t>
            </a:r>
          </a:p>
          <a:p>
            <a:endParaRPr lang="de-AT" dirty="0"/>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r>
              <a:rPr lang="en-US" b="0" dirty="0"/>
              <a:t>Costs that arise from mobility but are not borne by those who use transport are referred to as external costs of transport. These costs are passed on to third parties, such as taxpayers and future generations. The negative external effects of transport include, in particular: pollutant emissions, CO₂ emissions, noise emissions, accident-related costs, land use, and impacts on flora and fauna.</a:t>
            </a:r>
          </a:p>
          <a:p>
            <a:r>
              <a:rPr lang="en-US" b="0" dirty="0"/>
              <a:t>External costs have significant effects on society and health (e.g., quality of life, noise pollution, stress, illnesses) as well as on the environment (climate change, biodiversity).</a:t>
            </a:r>
          </a:p>
          <a:p>
            <a:endParaRPr lang="en-US" b="0" dirty="0"/>
          </a:p>
          <a:p>
            <a:r>
              <a:rPr lang="en-US" b="0" dirty="0"/>
              <a:t>Source:</a:t>
            </a:r>
            <a:br>
              <a:rPr lang="en-US" b="0" dirty="0"/>
            </a:br>
            <a:r>
              <a:rPr lang="en-US" b="0" dirty="0"/>
              <a:t>Koch, Susanne (2012): </a:t>
            </a:r>
            <a:r>
              <a:rPr lang="de-AT" sz="1200" kern="1200" dirty="0">
                <a:solidFill>
                  <a:schemeClr val="tx1"/>
                </a:solidFill>
                <a:effectLst/>
                <a:latin typeface="+mn-lt"/>
                <a:ea typeface="+mn-ea"/>
                <a:cs typeface="+mn-cs"/>
              </a:rPr>
              <a:t>Logistik – Eine Einführung in Ökonomie und Nachhaltigkeit</a:t>
            </a:r>
            <a:r>
              <a:rPr lang="en-US" b="0" dirty="0"/>
              <a:t>, pp. 294f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https://pixabay.com/de/photos/verkehr-transport-stau-autobahn-2251530</a:t>
            </a:r>
            <a:r>
              <a:rPr lang="en-US" b="0" dirty="0"/>
              <a:t>; Retrieved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en-US" b="0"/>
              <a:t>Inland waterway vessels and electrified rail cause by far the lowest external costs compared to trucks.</a:t>
            </a:r>
            <a:br>
              <a:rPr lang="en-US" b="0"/>
            </a:br>
            <a:r>
              <a:rPr lang="en-US" b="0"/>
              <a:t>In 2023, approximately 75 percent of all railway infrastructure in Austria was electrified. </a:t>
            </a:r>
            <a:r>
              <a:rPr lang="en-US" b="0" i="1"/>
              <a:t>(cf. Schienen-Control)</a:t>
            </a:r>
            <a:br>
              <a:rPr lang="en-US" b="0"/>
            </a:br>
            <a:r>
              <a:rPr lang="en-US" b="0"/>
              <a:t>In the EU-27, the electrification rate of railway networks in 2023 was 57.4%. </a:t>
            </a:r>
            <a:r>
              <a:rPr lang="en-US" b="0" i="1"/>
              <a:t>(cf. Eurostat 2025)</a:t>
            </a:r>
            <a:endParaRPr lang="en-US" b="0"/>
          </a:p>
          <a:p>
            <a:endParaRPr lang="en-US" b="0"/>
          </a:p>
          <a:p>
            <a:r>
              <a:rPr lang="en-US" b="0"/>
              <a:t>Sources:</a:t>
            </a:r>
            <a:br>
              <a:rPr lang="en-US" b="0"/>
            </a:br>
            <a:r>
              <a:rPr lang="en-US" b="0"/>
              <a:t>Own illustration based on:</a:t>
            </a:r>
            <a:br>
              <a:rPr lang="en-US" b="0"/>
            </a:br>
            <a:r>
              <a:rPr lang="en-US" b="0"/>
              <a:t>Christidis, P., &amp; Brons, M. (2016): </a:t>
            </a:r>
            <a:r>
              <a:rPr lang="en-US" b="0" i="1"/>
              <a:t>External costs of freight transport in European Union Member States</a:t>
            </a:r>
            <a:r>
              <a:rPr lang="en-US" b="0"/>
              <a:t> (Joint Research Centre (JRC)). Harvard Dataverse.</a:t>
            </a:r>
            <a:br>
              <a:rPr lang="en-US" b="0"/>
            </a:br>
            <a:r>
              <a:rPr lang="en-US" b="0">
                <a:hlinkClick r:id="rId3"/>
              </a:rPr>
              <a:t>https://dataverse.harvard.edu/dataset.xhtml?persistentId=doi:10.7910/DVN/YA3VCY </a:t>
            </a:r>
            <a:br>
              <a:rPr lang="en-US" b="0"/>
            </a:br>
            <a:r>
              <a:rPr lang="en-US" b="0">
                <a:hlinkClick r:id="rId4"/>
              </a:rPr>
              <a:t>https://doi.org/10.7910/DVN/YA3VCY</a:t>
            </a:r>
            <a:r>
              <a:rPr lang="en-US" b="0"/>
              <a:t>; Retrieved 28.01.2025</a:t>
            </a:r>
          </a:p>
          <a:p>
            <a:endParaRPr lang="en-US" b="0"/>
          </a:p>
          <a:p>
            <a:r>
              <a:rPr lang="en-US" b="0"/>
              <a:t>Eurostat (2025): </a:t>
            </a:r>
            <a:r>
              <a:rPr lang="en-US" b="0">
                <a:hlinkClick r:id="rId5"/>
              </a:rPr>
              <a:t>https://ec.europa.eu/eurostat/statistics-explained/index.php?title=Characteristics_of_the_railway_network_in_Europe</a:t>
            </a:r>
            <a:r>
              <a:rPr lang="en-US" b="0"/>
              <a:t>; Retrieved 06.03.2025</a:t>
            </a:r>
            <a:br>
              <a:rPr lang="en-US" b="0"/>
            </a:br>
            <a:r>
              <a:rPr lang="en-US" b="0"/>
              <a:t>Schienen-Control (2025): </a:t>
            </a:r>
            <a:r>
              <a:rPr lang="en-US" b="0">
                <a:hlinkClick r:id="rId6"/>
              </a:rPr>
              <a:t>https://www.schienencontrol.gv.at/de/wettbewerbsregulierung/eisenbahnnetz-oesterreich.html</a:t>
            </a:r>
            <a:r>
              <a:rPr lang="en-US" b="0"/>
              <a:t>; Retrieved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en-US" b="0" dirty="0"/>
              <a:t>The inland vessel offers numerous advantages over other modes of transport:</a:t>
            </a:r>
            <a:br>
              <a:rPr lang="en-US" b="0" dirty="0"/>
            </a:br>
            <a:r>
              <a:rPr lang="en-US" b="0" dirty="0"/>
              <a:t>Compared to other land transport modes, inland shipping provides significantly higher transport capacity per transport unit and can (or could) make an important contribution to relieving road and rail traffic.</a:t>
            </a:r>
          </a:p>
          <a:p>
            <a:r>
              <a:rPr lang="en-US" b="0" dirty="0"/>
              <a:t>To illustrate the mass transport capability of inland shipping:</a:t>
            </a:r>
            <a:br>
              <a:rPr lang="en-US" b="0" dirty="0"/>
            </a:br>
            <a:r>
              <a:rPr lang="en-US" b="0" dirty="0"/>
              <a:t>An inland vessel with 4 barges (7,000 net tons) can transport as much as 175 rail wagons or 280 trucks.</a:t>
            </a:r>
            <a:br>
              <a:rPr lang="en-US" b="0" dirty="0"/>
            </a:br>
            <a:r>
              <a:rPr lang="en-US" b="0" dirty="0"/>
              <a:t>This corresponds to a convoy of trucks stretching about 20 km on the highway.</a:t>
            </a:r>
          </a:p>
          <a:p>
            <a:endParaRPr lang="en-US" b="0" dirty="0"/>
          </a:p>
          <a:p>
            <a:r>
              <a:rPr lang="en-US" b="0" dirty="0"/>
              <a:t>What is a barge?</a:t>
            </a:r>
            <a:br>
              <a:rPr lang="en-US" b="0" dirty="0"/>
            </a:br>
            <a:r>
              <a:rPr lang="en-US" b="0" dirty="0"/>
              <a:t>A floating cargo container without its own propulsion. It is connected to the front of an inland vessel and pushed.</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Viadonau</a:t>
            </a:r>
            <a:r>
              <a:rPr lang="en-US" b="0" dirty="0"/>
              <a:t> (2019): </a:t>
            </a:r>
            <a:r>
              <a:rPr lang="en-US" b="0" i="1" dirty="0" err="1"/>
              <a:t>Handbuch</a:t>
            </a:r>
            <a:r>
              <a:rPr lang="en-US" b="0" i="1" dirty="0"/>
              <a:t> der </a:t>
            </a:r>
            <a:r>
              <a:rPr lang="en-US" b="0" i="1" dirty="0" err="1"/>
              <a:t>Donauschifffahrt</a:t>
            </a:r>
            <a:r>
              <a:rPr lang="en-US" b="0" dirty="0"/>
              <a:t>, pp. 18, 19, 112</a:t>
            </a:r>
            <a:br>
              <a:rPr lang="en-US" b="0" dirty="0"/>
            </a:b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en-US" b="0" dirty="0"/>
          </a:p>
          <a:p>
            <a:endParaRPr lang="de-AT" dirty="0"/>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en-US" b="0" dirty="0"/>
              <a:t>In terms of specific energy consumption, inland waterway transport can be considered the most efficient and therefore the most environmentally friendly mode of transport. An inland vessel can transport one ton of cargo nearly four times farther than a truck using the same amount of energy.</a:t>
            </a:r>
          </a:p>
          <a:p>
            <a:endParaRPr lang="en-US" b="0" dirty="0"/>
          </a:p>
          <a:p>
            <a:r>
              <a:rPr lang="en-US" b="0" dirty="0"/>
              <a:t>Source: </a:t>
            </a:r>
            <a:r>
              <a:rPr lang="en-US" b="0" dirty="0" err="1"/>
              <a:t>Viadonau</a:t>
            </a:r>
            <a:r>
              <a:rPr lang="en-US" b="0" dirty="0"/>
              <a:t> (2019): </a:t>
            </a:r>
            <a:r>
              <a:rPr lang="de-AT" dirty="0"/>
              <a:t>Handbuch der Donauschifffahrt </a:t>
            </a:r>
            <a:r>
              <a:rPr lang="en-US" b="0" dirty="0"/>
              <a:t>, p. 18</a:t>
            </a:r>
            <a:br>
              <a:rPr lang="en-US" b="0" dirty="0"/>
            </a:br>
            <a:r>
              <a:rPr lang="en-US" b="0" dirty="0"/>
              <a:t>Image source: </a:t>
            </a:r>
            <a:r>
              <a:rPr lang="en-US" b="0" dirty="0" err="1"/>
              <a:t>Viadonau</a:t>
            </a:r>
            <a:r>
              <a:rPr lang="en-US" b="0" dirty="0"/>
              <a:t> (2019): </a:t>
            </a:r>
            <a:r>
              <a:rPr lang="de-AT" dirty="0"/>
              <a:t>Manual </a:t>
            </a:r>
            <a:r>
              <a:rPr lang="de-AT" dirty="0" err="1"/>
              <a:t>of</a:t>
            </a:r>
            <a:r>
              <a:rPr lang="de-AT" dirty="0"/>
              <a:t> </a:t>
            </a:r>
            <a:r>
              <a:rPr lang="de-AT" dirty="0" err="1"/>
              <a:t>Danube</a:t>
            </a:r>
            <a:r>
              <a:rPr lang="de-AT" dirty="0"/>
              <a:t> Navigation</a:t>
            </a:r>
            <a:r>
              <a:rPr lang="en-US" b="0" dirty="0"/>
              <a:t>, p. 18</a:t>
            </a:r>
          </a:p>
          <a:p>
            <a:endParaRPr lang="de-AT" dirty="0"/>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en-US" b="0" dirty="0"/>
              <a:t>A direct or single-stage transport refers to direct delivery from the sender to the receiver.</a:t>
            </a:r>
          </a:p>
          <a:p>
            <a:r>
              <a:rPr lang="en-US" b="0" dirty="0"/>
              <a:t>The term “transport chain” or “multi-stage transport” refers to transport from sender to receiver using different means of transport.</a:t>
            </a:r>
          </a:p>
          <a:p>
            <a:r>
              <a:rPr lang="en-US" b="0" dirty="0"/>
              <a:t>In unimodal transport, the mode of transport does not change.</a:t>
            </a:r>
            <a:br>
              <a:rPr lang="en-US" b="0" dirty="0"/>
            </a:br>
            <a:r>
              <a:rPr lang="en-US" b="0" dirty="0"/>
              <a:t>Examples include truck transport by road or rail transport between two locations with direct rail access. The goods may be reloaded, but only one mode of transport is used.</a:t>
            </a:r>
          </a:p>
          <a:p>
            <a:r>
              <a:rPr lang="en-US" b="0" dirty="0"/>
              <a:t>In multimodal transport, the transport is carried out using more than one mode of transport.</a:t>
            </a:r>
          </a:p>
          <a:p>
            <a:endParaRPr lang="en-US" b="0" dirty="0"/>
          </a:p>
          <a:p>
            <a:r>
              <a:rPr lang="en-US" b="0" dirty="0"/>
              <a:t>Source:</a:t>
            </a:r>
            <a:br>
              <a:rPr lang="en-US" b="0" dirty="0"/>
            </a:br>
            <a:r>
              <a:rPr lang="en-US" b="0" dirty="0" err="1"/>
              <a:t>Muchna</a:t>
            </a:r>
            <a:r>
              <a:rPr lang="en-US" b="0" dirty="0"/>
              <a:t>, Claus / Brandenburg, Hans / </a:t>
            </a:r>
            <a:r>
              <a:rPr lang="en-US" b="0" dirty="0" err="1"/>
              <a:t>Fottner</a:t>
            </a:r>
            <a:r>
              <a:rPr lang="en-US" b="0" dirty="0"/>
              <a:t>, Johannes / Gutermuth, Jens (2nd edition 2021): </a:t>
            </a:r>
            <a:r>
              <a:rPr lang="de-AT" dirty="0"/>
              <a:t>Grundlagen der Logistik. Begriffe, Strukturen und Prozesse</a:t>
            </a:r>
            <a:r>
              <a:rPr lang="en-US" b="0" dirty="0"/>
              <a:t>, pp. 152–161</a:t>
            </a:r>
          </a:p>
          <a:p>
            <a:endParaRPr lang="en-US" b="0" dirty="0"/>
          </a:p>
          <a:p>
            <a:r>
              <a:rPr lang="en-US" b="0" dirty="0"/>
              <a:t>Images sources:</a:t>
            </a:r>
          </a:p>
          <a:p>
            <a:r>
              <a:rPr lang="en-US" b="0" dirty="0" err="1"/>
              <a:t>Flaticon</a:t>
            </a:r>
            <a:r>
              <a:rPr lang="en-US" b="0" dirty="0"/>
              <a:t> (2024): </a:t>
            </a:r>
            <a:r>
              <a:rPr lang="en-US" b="0" dirty="0">
                <a:hlinkClick r:id="rId3"/>
              </a:rPr>
              <a:t>https://www.flaticon.com/de/kostenlose-icons/lkw</a:t>
            </a:r>
            <a:r>
              <a:rPr lang="en-US" b="0" dirty="0"/>
              <a:t>; Truck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4"/>
              </a:rPr>
              <a:t>https://www.flaticon.com/de/kostenlose-icons/fabrik</a:t>
            </a:r>
            <a:r>
              <a:rPr lang="en-US" b="0" dirty="0"/>
              <a:t>; Factory icons by </a:t>
            </a:r>
            <a:r>
              <a:rPr lang="en-US" b="0" dirty="0" err="1"/>
              <a:t>Freepik</a:t>
            </a:r>
            <a:r>
              <a:rPr lang="en-US" b="0" dirty="0"/>
              <a:t> – </a:t>
            </a:r>
            <a:r>
              <a:rPr lang="en-US" b="0" dirty="0" err="1"/>
              <a:t>Flaticon</a:t>
            </a:r>
            <a:r>
              <a:rPr lang="en-US" b="0" dirty="0"/>
              <a:t>, accessed 03.05.2024</a:t>
            </a:r>
          </a:p>
          <a:p>
            <a:r>
              <a:rPr lang="en-US" b="0" dirty="0" err="1"/>
              <a:t>Flaticon</a:t>
            </a:r>
            <a:r>
              <a:rPr lang="en-US" b="0" dirty="0"/>
              <a:t> (2024): </a:t>
            </a:r>
            <a:r>
              <a:rPr lang="en-US" b="0" dirty="0">
                <a:hlinkClick r:id="rId5"/>
              </a:rPr>
              <a:t>https://www.flaticon.com/de/kostenlose-icons/boxen</a:t>
            </a:r>
            <a:r>
              <a:rPr lang="en-US" b="0" dirty="0"/>
              <a:t>; Box icons by </a:t>
            </a:r>
            <a:r>
              <a:rPr lang="en-US" b="0" dirty="0" err="1"/>
              <a:t>monkik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6"/>
              </a:rPr>
              <a:t>https://www.flaticon.com/de/kostenlose-icons/guterzug</a:t>
            </a:r>
            <a:r>
              <a:rPr lang="en-US" b="0" dirty="0"/>
              <a:t>; Freight train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7"/>
              </a:rPr>
              <a:t>https://www.flaticon.com/de/kostenlose-icons/schiff</a:t>
            </a:r>
            <a:r>
              <a:rPr lang="en-US" b="0" dirty="0"/>
              <a:t>; Ship icons by </a:t>
            </a:r>
            <a:r>
              <a:rPr lang="en-US" b="0" dirty="0" err="1"/>
              <a:t>Freepik</a:t>
            </a:r>
            <a:r>
              <a:rPr lang="en-US" b="0" dirty="0"/>
              <a:t> – </a:t>
            </a:r>
            <a:r>
              <a:rPr lang="en-US" b="0" dirty="0" err="1"/>
              <a:t>Flaticon</a:t>
            </a:r>
            <a:r>
              <a:rPr lang="en-US" b="0" dirty="0"/>
              <a:t>, accessed 29.04.2024</a:t>
            </a:r>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transport refers to the transport of goods using two or more modes of transport, whereby the goods themselves are transferred.</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This represents the key difference from intermodal transport, in which not the goods themselves but only the loading units (including the goods) are transferred. This means that when changing from one mode of transport to another, only the loading unit or the vehicle is reloaded—the goods always remain in the same container (for example, in a container). In this way, costs and time can be saved and the risk of damage </a:t>
            </a:r>
            <a:r>
              <a:rPr lang="en-US" sz="1200" b="0" i="0" kern="1200" dirty="0" err="1">
                <a:solidFill>
                  <a:schemeClr val="tx1"/>
                </a:solidFill>
                <a:effectLst/>
                <a:latin typeface="+mn-lt"/>
                <a:ea typeface="+mn-ea"/>
                <a:cs typeface="+mn-cs"/>
              </a:rPr>
              <a:t>minimised</a:t>
            </a:r>
            <a:r>
              <a:rPr lang="en-US" sz="1200" b="0" i="0" kern="1200" dirty="0">
                <a:solidFill>
                  <a:schemeClr val="tx1"/>
                </a:solidFill>
                <a:effectLst/>
                <a:latin typeface="+mn-lt"/>
                <a:ea typeface="+mn-ea"/>
                <a:cs typeface="+mn-cs"/>
              </a:rPr>
              <a:t>.</a:t>
            </a:r>
          </a:p>
          <a:p>
            <a:r>
              <a:rPr lang="en-US" sz="1200" b="0" i="0" kern="1200" dirty="0">
                <a:solidFill>
                  <a:schemeClr val="tx1"/>
                </a:solidFill>
                <a:effectLst/>
                <a:latin typeface="+mn-lt"/>
                <a:ea typeface="+mn-ea"/>
                <a:cs typeface="+mn-cs"/>
              </a:rPr>
              <a:t>Combined transport is a special form of intermodal transport in which the main part of the journey is carried out by inland vessel or rail, while the initial and final legs by road are kept as short as possible. Since the main leg of the transport is carried out by rail or inland vessel, combined transport is a very environmentally friendly alternative.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Within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transport, a further distinction is made between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bulk transport and traditional general cargo transport.</a:t>
            </a:r>
          </a:p>
          <a:p>
            <a:r>
              <a:rPr lang="en-US" sz="1200" b="0" i="0" kern="1200" dirty="0">
                <a:solidFill>
                  <a:schemeClr val="tx1"/>
                </a:solidFill>
                <a:effectLst/>
                <a:latin typeface="+mn-lt"/>
                <a:ea typeface="+mn-ea"/>
                <a:cs typeface="+mn-cs"/>
              </a:rPr>
              <a:t>In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bulk transport, goods such as </a:t>
            </a:r>
            <a:r>
              <a:rPr lang="en-US" sz="1200" b="0" i="0" kern="1200" dirty="0" err="1">
                <a:solidFill>
                  <a:schemeClr val="tx1"/>
                </a:solidFill>
                <a:effectLst/>
                <a:latin typeface="+mn-lt"/>
                <a:ea typeface="+mn-ea"/>
                <a:cs typeface="+mn-cs"/>
              </a:rPr>
              <a:t>piecey</a:t>
            </a:r>
            <a:r>
              <a:rPr lang="en-US" sz="1200" b="0" i="0" kern="1200" dirty="0">
                <a:solidFill>
                  <a:schemeClr val="tx1"/>
                </a:solidFill>
                <a:effectLst/>
                <a:latin typeface="+mn-lt"/>
                <a:ea typeface="+mn-ea"/>
                <a:cs typeface="+mn-cs"/>
              </a:rPr>
              <a:t>, granular, dusty, liquid or gaseous materials are transported in unpackaged form. As bulk goods cannot be handled individually, they are measured in units such as </a:t>
            </a:r>
            <a:r>
              <a:rPr lang="en-US" sz="1200" b="0" i="0" kern="1200" dirty="0" err="1">
                <a:solidFill>
                  <a:schemeClr val="tx1"/>
                </a:solidFill>
                <a:effectLst/>
                <a:latin typeface="+mn-lt"/>
                <a:ea typeface="+mn-ea"/>
                <a:cs typeface="+mn-cs"/>
              </a:rPr>
              <a:t>tonnes</a:t>
            </a:r>
            <a:r>
              <a:rPr lang="en-US" sz="1200" b="0" i="0" kern="1200" dirty="0">
                <a:solidFill>
                  <a:schemeClr val="tx1"/>
                </a:solidFill>
                <a:effectLst/>
                <a:latin typeface="+mn-lt"/>
                <a:ea typeface="+mn-ea"/>
                <a:cs typeface="+mn-cs"/>
              </a:rPr>
              <a:t> or </a:t>
            </a:r>
            <a:r>
              <a:rPr lang="en-US" sz="1200" b="0" i="0" kern="1200" dirty="0" err="1">
                <a:solidFill>
                  <a:schemeClr val="tx1"/>
                </a:solidFill>
                <a:effectLst/>
                <a:latin typeface="+mn-lt"/>
                <a:ea typeface="+mn-ea"/>
                <a:cs typeface="+mn-cs"/>
              </a:rPr>
              <a:t>litres</a:t>
            </a:r>
            <a:r>
              <a:rPr lang="en-US" sz="1200" b="0" i="0" kern="1200" dirty="0">
                <a:solidFill>
                  <a:schemeClr val="tx1"/>
                </a:solidFill>
                <a:effectLst/>
                <a:latin typeface="+mn-lt"/>
                <a:ea typeface="+mn-ea"/>
                <a:cs typeface="+mn-cs"/>
              </a:rPr>
              <a:t>. Examples include liquid cargoes such as oil, dry bulk such as coal or ore, and suction cargoes such as grain.</a:t>
            </a:r>
          </a:p>
          <a:p>
            <a:r>
              <a:rPr lang="en-US" sz="1200" b="0" i="0" kern="1200" dirty="0">
                <a:solidFill>
                  <a:schemeClr val="tx1"/>
                </a:solidFill>
                <a:effectLst/>
                <a:latin typeface="+mn-lt"/>
                <a:ea typeface="+mn-ea"/>
                <a:cs typeface="+mn-cs"/>
              </a:rPr>
              <a:t>In traditional general cargo transport, goods are transported that are </a:t>
            </a:r>
            <a:r>
              <a:rPr lang="en-US" sz="1200" b="0" i="0" kern="1200" dirty="0" err="1">
                <a:solidFill>
                  <a:schemeClr val="tx1"/>
                </a:solidFill>
                <a:effectLst/>
                <a:latin typeface="+mn-lt"/>
                <a:ea typeface="+mn-ea"/>
                <a:cs typeface="+mn-cs"/>
              </a:rPr>
              <a:t>individualised</a:t>
            </a:r>
            <a:r>
              <a:rPr lang="en-US" sz="1200" b="0" i="0" kern="1200" dirty="0">
                <a:solidFill>
                  <a:schemeClr val="tx1"/>
                </a:solidFill>
                <a:effectLst/>
                <a:latin typeface="+mn-lt"/>
                <a:ea typeface="+mn-ea"/>
                <a:cs typeface="+mn-cs"/>
              </a:rPr>
              <a:t> and distinguishable. The goods can be handled separately, with quantities expressed as the number of items. Examples include machinery, pallets or heavy goods.</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(2019):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der </a:t>
            </a:r>
            <a:r>
              <a:rPr lang="en-US" sz="1200" b="0" i="1" kern="1200" dirty="0" err="1">
                <a:solidFill>
                  <a:schemeClr val="tx1"/>
                </a:solidFill>
                <a:effectLst/>
                <a:latin typeface="+mn-lt"/>
                <a:ea typeface="+mn-ea"/>
                <a:cs typeface="+mn-cs"/>
              </a:rPr>
              <a:t>Donauschifffahrt</a:t>
            </a:r>
            <a:r>
              <a:rPr lang="en-US" sz="1200" b="0" i="0" kern="1200" dirty="0">
                <a:solidFill>
                  <a:schemeClr val="tx1"/>
                </a:solidFill>
                <a:effectLst/>
                <a:latin typeface="+mn-lt"/>
                <a:ea typeface="+mn-ea"/>
                <a:cs typeface="+mn-cs"/>
              </a:rPr>
              <a:t>, pp. 187–188</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409864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 y="787400"/>
            <a:ext cx="6619875" cy="3724275"/>
          </a:xfrm>
        </p:spPr>
        <p:txBody>
          <a:bodyPr/>
          <a:lstStyle/>
          <a:p>
            <a:endParaRPr lang="en-US"/>
          </a:p>
        </p:txBody>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In principle, the multimodal transport chain consists of the elements </a:t>
            </a:r>
            <a:r>
              <a:rPr lang="en-US" sz="1200" b="1" i="0" kern="1200" dirty="0">
                <a:solidFill>
                  <a:schemeClr val="tx1"/>
                </a:solidFill>
                <a:effectLst/>
                <a:latin typeface="+mn-lt"/>
                <a:ea typeface="+mn-ea"/>
                <a:cs typeface="+mn-cs"/>
              </a:rPr>
              <a:t>pre-carriage, </a:t>
            </a:r>
            <a:r>
              <a:rPr lang="en-US" sz="1200" b="1" i="0" kern="1200" dirty="0" err="1">
                <a:solidFill>
                  <a:schemeClr val="tx1"/>
                </a:solidFill>
                <a:effectLst/>
                <a:latin typeface="+mn-lt"/>
                <a:ea typeface="+mn-ea"/>
                <a:cs typeface="+mn-cs"/>
              </a:rPr>
              <a:t>transhipment</a:t>
            </a:r>
            <a:r>
              <a:rPr lang="en-US" sz="1200" b="1" i="0" kern="1200" dirty="0">
                <a:solidFill>
                  <a:schemeClr val="tx1"/>
                </a:solidFill>
                <a:effectLst/>
                <a:latin typeface="+mn-lt"/>
                <a:ea typeface="+mn-ea"/>
                <a:cs typeface="+mn-cs"/>
              </a:rPr>
              <a:t>, main leg and on-carriage</a:t>
            </a:r>
            <a:r>
              <a:rPr lang="en-US" sz="1200" b="0" i="0" kern="1200" dirty="0">
                <a:solidFill>
                  <a:schemeClr val="tx1"/>
                </a:solidFill>
                <a:effectLst/>
                <a:latin typeface="+mn-lt"/>
                <a:ea typeface="+mn-ea"/>
                <a:cs typeface="+mn-cs"/>
              </a:rPr>
              <a:t>. In some cases, </a:t>
            </a:r>
            <a:r>
              <a:rPr lang="en-US" sz="1200" b="1" i="0" kern="1200" dirty="0">
                <a:solidFill>
                  <a:schemeClr val="tx1"/>
                </a:solidFill>
                <a:effectLst/>
                <a:latin typeface="+mn-lt"/>
                <a:ea typeface="+mn-ea"/>
                <a:cs typeface="+mn-cs"/>
              </a:rPr>
              <a:t>stuffing and stripping</a:t>
            </a:r>
            <a:r>
              <a:rPr lang="en-US" sz="1200" b="0" i="0" kern="1200" dirty="0">
                <a:solidFill>
                  <a:schemeClr val="tx1"/>
                </a:solidFill>
                <a:effectLst/>
                <a:latin typeface="+mn-lt"/>
                <a:ea typeface="+mn-ea"/>
                <a:cs typeface="+mn-cs"/>
              </a:rPr>
              <a:t> – the loading and unloading of the loading unit (e.g. container) – can also be counted among the elements of the multimodal transport chain.</a:t>
            </a:r>
          </a:p>
          <a:p>
            <a:pPr fontAlgn="t"/>
            <a:r>
              <a:rPr lang="en-US" sz="1200" b="0" i="0" kern="1200" dirty="0">
                <a:solidFill>
                  <a:schemeClr val="tx1"/>
                </a:solidFill>
                <a:effectLst/>
                <a:latin typeface="+mn-lt"/>
                <a:ea typeface="+mn-ea"/>
                <a:cs typeface="+mn-cs"/>
              </a:rPr>
              <a:t>In the pre-carriage, main leg and on-carriage stages, a specific transport route is covered.</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pre-carriage is the first segment of the transport and takes place from the sender to the first (or receiving)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Consolidated transport operations can also serve as pre-carriage if multiple consignments from different senders are collected at one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The goods are then transported onwards in the main leg – from the sending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to the receiving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From the receiving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the goods are then transported to the recipient. The on-carriage is also often referred to as the “last mile” and is of particular importance in transport operations.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Pre-carriage and on-carriage are predominantly </a:t>
            </a:r>
            <a:r>
              <a:rPr lang="en-US" sz="1200" b="0" i="0" kern="1200" dirty="0" err="1">
                <a:solidFill>
                  <a:schemeClr val="tx1"/>
                </a:solidFill>
                <a:effectLst/>
                <a:latin typeface="+mn-lt"/>
                <a:ea typeface="+mn-ea"/>
                <a:cs typeface="+mn-cs"/>
              </a:rPr>
              <a:t>organised</a:t>
            </a:r>
            <a:r>
              <a:rPr lang="en-US" sz="1200" b="0" i="0" kern="1200" dirty="0">
                <a:solidFill>
                  <a:schemeClr val="tx1"/>
                </a:solidFill>
                <a:effectLst/>
                <a:latin typeface="+mn-lt"/>
                <a:ea typeface="+mn-ea"/>
                <a:cs typeface="+mn-cs"/>
              </a:rPr>
              <a:t> by lorry, as access to terminals – and thus to rail and inland waterways – is limited.</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To enable a change of mode of transport (modal shift),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of the loading unit (e.g. container) is required. In most cases, terminals or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facilities are needed to carry out this process.</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Posset et al. (2014): </a:t>
            </a:r>
            <a:r>
              <a:rPr lang="en-US" sz="1200" b="0" i="1" kern="1200" dirty="0" err="1">
                <a:solidFill>
                  <a:schemeClr val="tx1"/>
                </a:solidFill>
                <a:effectLst/>
                <a:latin typeface="+mn-lt"/>
                <a:ea typeface="+mn-ea"/>
                <a:cs typeface="+mn-cs"/>
              </a:rPr>
              <a:t>Intermodaler</a:t>
            </a:r>
            <a:r>
              <a:rPr lang="en-US" sz="1200" b="0" i="1" kern="1200" dirty="0">
                <a:solidFill>
                  <a:schemeClr val="tx1"/>
                </a:solidFill>
                <a:effectLst/>
                <a:latin typeface="+mn-lt"/>
                <a:ea typeface="+mn-ea"/>
                <a:cs typeface="+mn-cs"/>
              </a:rPr>
              <a:t> Verkehr Europa</a:t>
            </a:r>
            <a:r>
              <a:rPr lang="en-US" sz="1200" b="0" i="0" kern="1200" dirty="0">
                <a:solidFill>
                  <a:schemeClr val="tx1"/>
                </a:solidFill>
                <a:effectLst/>
                <a:latin typeface="+mn-lt"/>
                <a:ea typeface="+mn-ea"/>
                <a:cs typeface="+mn-cs"/>
              </a:rPr>
              <a:t>, pp. 51–55</a:t>
            </a:r>
          </a:p>
          <a:p>
            <a:endParaRPr lang="en-GB" dirty="0"/>
          </a:p>
        </p:txBody>
      </p:sp>
      <p:sp>
        <p:nvSpPr>
          <p:cNvPr id="4" name="Slide Number Placeholder 3"/>
          <p:cNvSpPr>
            <a:spLocks noGrp="1"/>
          </p:cNvSpPr>
          <p:nvPr>
            <p:ph type="sldNum" sz="quarter" idx="10"/>
          </p:nvPr>
        </p:nvSpPr>
        <p:spPr/>
        <p:txBody>
          <a:bodyPr/>
          <a:lstStyle/>
          <a:p>
            <a:fld id="{56F06DAA-0A4E-4110-9797-3FB8CA0FEA93}" type="slidenum">
              <a:rPr lang="de-AT" smtClean="0"/>
              <a:t>23</a:t>
            </a:fld>
            <a:endParaRPr lang="de-AT" dirty="0"/>
          </a:p>
        </p:txBody>
      </p:sp>
    </p:spTree>
    <p:extLst>
      <p:ext uri="{BB962C8B-B14F-4D97-AF65-F5344CB8AC3E}">
        <p14:creationId xmlns:p14="http://schemas.microsoft.com/office/powerpoint/2010/main" val="1415013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en-US" dirty="0"/>
              <a:t>A terminal is a spatially defined facility for handling, storage, and logistics of a specific type of cargo (e.g., container or heavy cargo terminal).” (</a:t>
            </a:r>
            <a:r>
              <a:rPr lang="en-US" dirty="0" err="1"/>
              <a:t>viadonau</a:t>
            </a:r>
            <a:r>
              <a:rPr lang="en-US" dirty="0"/>
              <a:t> 2019)The loading and unloading of cargo units (e.g., containers) enables the use of different modes of transport. Terminals are a key prerequisite for multimodal transport and also serve as storage facilities. In Austria, there are 14 publicly accessible transshipment terminals.</a:t>
            </a:r>
          </a:p>
          <a:p>
            <a:endParaRPr lang="en-US" dirty="0"/>
          </a:p>
          <a:p>
            <a:r>
              <a:rPr lang="en-US"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t>
            </a:r>
            <a:r>
              <a:rPr lang="de-AT" dirty="0" err="1"/>
              <a:t>accessed</a:t>
            </a:r>
            <a:r>
              <a:rPr lang="de-AT" dirty="0"/>
              <a:t> 14.07.2025</a:t>
            </a:r>
          </a:p>
          <a:p>
            <a:r>
              <a:rPr lang="de-AT" dirty="0"/>
              <a:t>SGKV – Studiengesellschaft für den Kombinierten Verkehr (2025): https://www.intermodal-info.com/terminals-im-kv/; </a:t>
            </a:r>
            <a:r>
              <a:rPr lang="de-AT" dirty="0" err="1"/>
              <a:t>accessed</a:t>
            </a:r>
            <a:r>
              <a:rPr lang="de-AT" dirty="0"/>
              <a:t> 18.03.2025</a:t>
            </a:r>
          </a:p>
          <a:p>
            <a:r>
              <a:rPr lang="de-AT" dirty="0" err="1"/>
              <a:t>Viadonau</a:t>
            </a:r>
            <a:r>
              <a:rPr lang="de-AT" dirty="0"/>
              <a:t> (2019): Handbuch der Donauschifffahrt</a:t>
            </a:r>
          </a:p>
          <a:p>
            <a:endParaRPr lang="en-US" dirty="0"/>
          </a:p>
          <a:p>
            <a:r>
              <a:rPr lang="en-US" dirty="0"/>
              <a:t>Image source:</a:t>
            </a:r>
          </a:p>
          <a:p>
            <a:r>
              <a:rPr lang="en-US" dirty="0" err="1"/>
              <a:t>Duisport</a:t>
            </a:r>
            <a:r>
              <a:rPr lang="en-US" dirty="0"/>
              <a:t> / Frank Reinhold: Container handling – </a:t>
            </a:r>
            <a:r>
              <a:rPr lang="en-US" dirty="0" err="1"/>
              <a:t>logport</a:t>
            </a:r>
            <a:r>
              <a:rPr lang="en-US" dirty="0"/>
              <a:t> II Gateway West, Duisburg</a:t>
            </a:r>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37323986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en-US" dirty="0"/>
              <a:t>Image source:</a:t>
            </a:r>
          </a:p>
          <a:p>
            <a:r>
              <a:rPr lang="de-AT" dirty="0"/>
              <a:t>Bundesministerium für Innovation, Mobilität und Infrastruktur </a:t>
            </a:r>
            <a:r>
              <a:rPr lang="en-US" dirty="0"/>
              <a:t>(2025): https://www.bmimi.gv.at/themen/mobilitaet/transport/gueterverkehr/kombiverkehr/terminals-rola/oesterreich.html; Accessed on 14.07.2025</a:t>
            </a:r>
            <a:endParaRPr lang="de-AT" dirty="0"/>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899959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In multimodal transport, numerous people and actors may be involved; the following actors are among the key components of a multimodal transport chain, although depending on the specific transport, additional actors may also be involved in the process.</a:t>
            </a:r>
          </a:p>
          <a:p>
            <a:pPr fontAlgn="t"/>
            <a:r>
              <a:rPr lang="en-US" sz="1200" b="0" i="0" kern="1200" dirty="0">
                <a:solidFill>
                  <a:schemeClr val="tx1"/>
                </a:solidFill>
                <a:effectLst/>
                <a:latin typeface="+mn-lt"/>
                <a:ea typeface="+mn-ea"/>
                <a:cs typeface="+mn-cs"/>
              </a:rPr>
              <a:t>The sender, also referred to as the consignor or shipper, is the person who hands over the goods to be transported to the other actors, for example the manufacturer of the goods, so that they can be delivered to the recipient. The sender may also carry out the transport using their own means of transport.</a:t>
            </a:r>
          </a:p>
          <a:p>
            <a:pPr fontAlgn="t"/>
            <a:r>
              <a:rPr lang="en-US" sz="1200" b="0" i="0" kern="1200" dirty="0">
                <a:solidFill>
                  <a:schemeClr val="tx1"/>
                </a:solidFill>
                <a:effectLst/>
                <a:latin typeface="+mn-lt"/>
                <a:ea typeface="+mn-ea"/>
                <a:cs typeface="+mn-cs"/>
              </a:rPr>
              <a:t>The recipient is the person who is </a:t>
            </a:r>
            <a:r>
              <a:rPr lang="en-US" sz="1200" b="0" i="0" kern="1200" dirty="0" err="1">
                <a:solidFill>
                  <a:schemeClr val="tx1"/>
                </a:solidFill>
                <a:effectLst/>
                <a:latin typeface="+mn-lt"/>
                <a:ea typeface="+mn-ea"/>
                <a:cs typeface="+mn-cs"/>
              </a:rPr>
              <a:t>authorised</a:t>
            </a:r>
            <a:r>
              <a:rPr lang="en-US" sz="1200" b="0" i="0" kern="1200" dirty="0">
                <a:solidFill>
                  <a:schemeClr val="tx1"/>
                </a:solidFill>
                <a:effectLst/>
                <a:latin typeface="+mn-lt"/>
                <a:ea typeface="+mn-ea"/>
                <a:cs typeface="+mn-cs"/>
              </a:rPr>
              <a:t> to take delivery of the goods at the destination.</a:t>
            </a:r>
          </a:p>
          <a:p>
            <a:pPr fontAlgn="t"/>
            <a:r>
              <a:rPr lang="en-US" sz="1200" b="0" i="0" kern="1200" dirty="0">
                <a:solidFill>
                  <a:schemeClr val="tx1"/>
                </a:solidFill>
                <a:effectLst/>
                <a:latin typeface="+mn-lt"/>
                <a:ea typeface="+mn-ea"/>
                <a:cs typeface="+mn-cs"/>
              </a:rPr>
              <a:t>A freight forwarder </a:t>
            </a:r>
            <a:r>
              <a:rPr lang="en-US" sz="1200" b="0" i="0" kern="1200" dirty="0" err="1">
                <a:solidFill>
                  <a:schemeClr val="tx1"/>
                </a:solidFill>
                <a:effectLst/>
                <a:latin typeface="+mn-lt"/>
                <a:ea typeface="+mn-ea"/>
                <a:cs typeface="+mn-cs"/>
              </a:rPr>
              <a:t>organises</a:t>
            </a:r>
            <a:r>
              <a:rPr lang="en-US" sz="1200" b="0" i="0" kern="1200" dirty="0">
                <a:solidFill>
                  <a:schemeClr val="tx1"/>
                </a:solidFill>
                <a:effectLst/>
                <a:latin typeface="+mn-lt"/>
                <a:ea typeface="+mn-ea"/>
                <a:cs typeface="+mn-cs"/>
              </a:rPr>
              <a:t> the transport of goods on behalf of the sender and/or provides related services.</a:t>
            </a:r>
          </a:p>
          <a:p>
            <a:pPr fontAlgn="t"/>
            <a:r>
              <a:rPr lang="en-US" sz="1200" b="0" i="0" kern="1200" dirty="0">
                <a:solidFill>
                  <a:schemeClr val="tx1"/>
                </a:solidFill>
                <a:effectLst/>
                <a:latin typeface="+mn-lt"/>
                <a:ea typeface="+mn-ea"/>
                <a:cs typeface="+mn-cs"/>
              </a:rPr>
              <a:t>The carrier is responsible for the transport of the goods and either carries it out itself or has it carried out by others. Unlike the freight forwarder, who only </a:t>
            </a:r>
            <a:r>
              <a:rPr lang="en-US" sz="1200" b="0" i="0" kern="1200" dirty="0" err="1">
                <a:solidFill>
                  <a:schemeClr val="tx1"/>
                </a:solidFill>
                <a:effectLst/>
                <a:latin typeface="+mn-lt"/>
                <a:ea typeface="+mn-ea"/>
                <a:cs typeface="+mn-cs"/>
              </a:rPr>
              <a:t>organises</a:t>
            </a:r>
            <a:r>
              <a:rPr lang="en-US" sz="1200" b="0" i="0" kern="1200" dirty="0">
                <a:solidFill>
                  <a:schemeClr val="tx1"/>
                </a:solidFill>
                <a:effectLst/>
                <a:latin typeface="+mn-lt"/>
                <a:ea typeface="+mn-ea"/>
                <a:cs typeface="+mn-cs"/>
              </a:rPr>
              <a:t> the transport and engages a carrier to carry it out, the carrier physically provides the means of transport.</a:t>
            </a:r>
          </a:p>
          <a:p>
            <a:pPr fontAlgn="t"/>
            <a:r>
              <a:rPr lang="en-US" sz="1200" b="0" i="0" kern="1200" dirty="0">
                <a:solidFill>
                  <a:schemeClr val="tx1"/>
                </a:solidFill>
                <a:effectLst/>
                <a:latin typeface="+mn-lt"/>
                <a:ea typeface="+mn-ea"/>
                <a:cs typeface="+mn-cs"/>
              </a:rPr>
              <a:t>At the terminal, suitable facilities are ideally available for the most efficient possible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of goods; these are operated by the terminal operator. (Further information on the various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facilities can be found in the slide set “Ports”.)</a:t>
            </a:r>
          </a:p>
          <a:p>
            <a:pPr fontAlgn="t"/>
            <a:r>
              <a:rPr lang="en-US" sz="1200" b="0" i="0" kern="1200" dirty="0">
                <a:solidFill>
                  <a:schemeClr val="tx1"/>
                </a:solidFill>
                <a:effectLst/>
                <a:latin typeface="+mn-lt"/>
                <a:ea typeface="+mn-ea"/>
                <a:cs typeface="+mn-cs"/>
              </a:rPr>
              <a:t>Shipping companies are maritime transport enterprises that are commercially </a:t>
            </a:r>
            <a:r>
              <a:rPr lang="en-US" sz="1200" b="0" i="0" kern="1200" dirty="0" err="1">
                <a:solidFill>
                  <a:schemeClr val="tx1"/>
                </a:solidFill>
                <a:effectLst/>
                <a:latin typeface="+mn-lt"/>
                <a:ea typeface="+mn-ea"/>
                <a:cs typeface="+mn-cs"/>
              </a:rPr>
              <a:t>organised</a:t>
            </a:r>
            <a:r>
              <a:rPr lang="en-US" sz="1200" b="0" i="0" kern="1200" dirty="0">
                <a:solidFill>
                  <a:schemeClr val="tx1"/>
                </a:solidFill>
                <a:effectLst/>
                <a:latin typeface="+mn-lt"/>
                <a:ea typeface="+mn-ea"/>
                <a:cs typeface="+mn-cs"/>
              </a:rPr>
              <a:t> and professionally arrange and carry out transport operations. Both owned and chartered vessels are used; a characteristic feature of shipping companies is that they prepare and monitor transport operations on land.</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Gronalt</a:t>
            </a:r>
            <a:r>
              <a:rPr lang="en-US" sz="1200" b="0" i="0" kern="1200" dirty="0">
                <a:solidFill>
                  <a:schemeClr val="tx1"/>
                </a:solidFill>
                <a:effectLst/>
                <a:latin typeface="+mn-lt"/>
                <a:ea typeface="+mn-ea"/>
                <a:cs typeface="+mn-cs"/>
              </a:rPr>
              <a:t>, M. / Höfler, L. / Humpl, D. / </a:t>
            </a:r>
            <a:r>
              <a:rPr lang="en-US" sz="1200" b="0" i="0" kern="1200" dirty="0" err="1">
                <a:solidFill>
                  <a:schemeClr val="tx1"/>
                </a:solidFill>
                <a:effectLst/>
                <a:latin typeface="+mn-lt"/>
                <a:ea typeface="+mn-ea"/>
                <a:cs typeface="+mn-cs"/>
              </a:rPr>
              <a:t>Käfer</a:t>
            </a:r>
            <a:r>
              <a:rPr lang="en-US" sz="1200" b="0" i="0" kern="1200" dirty="0">
                <a:solidFill>
                  <a:schemeClr val="tx1"/>
                </a:solidFill>
                <a:effectLst/>
                <a:latin typeface="+mn-lt"/>
                <a:ea typeface="+mn-ea"/>
                <a:cs typeface="+mn-cs"/>
              </a:rPr>
              <a:t>, A. / </a:t>
            </a:r>
            <a:r>
              <a:rPr lang="en-US" sz="1200" b="0" i="0" kern="1200" dirty="0" err="1">
                <a:solidFill>
                  <a:schemeClr val="tx1"/>
                </a:solidFill>
                <a:effectLst/>
                <a:latin typeface="+mn-lt"/>
                <a:ea typeface="+mn-ea"/>
                <a:cs typeface="+mn-cs"/>
              </a:rPr>
              <a:t>Pehersdorfer</a:t>
            </a:r>
            <a:r>
              <a:rPr lang="en-US" sz="1200" b="0" i="0" kern="1200" dirty="0">
                <a:solidFill>
                  <a:schemeClr val="tx1"/>
                </a:solidFill>
                <a:effectLst/>
                <a:latin typeface="+mn-lt"/>
                <a:ea typeface="+mn-ea"/>
                <a:cs typeface="+mn-cs"/>
              </a:rPr>
              <a:t>, H. / Posset, M. / Prifti, H. / </a:t>
            </a:r>
            <a:r>
              <a:rPr lang="en-US" sz="1200" b="0" i="0" kern="1200" dirty="0" err="1">
                <a:solidFill>
                  <a:schemeClr val="tx1"/>
                </a:solidFill>
                <a:effectLst/>
                <a:latin typeface="+mn-lt"/>
                <a:ea typeface="+mn-ea"/>
                <a:cs typeface="+mn-cs"/>
              </a:rPr>
              <a:t>Starkl</a:t>
            </a:r>
            <a:r>
              <a:rPr lang="en-US" sz="1200" b="0" i="0" kern="1200" dirty="0">
                <a:solidFill>
                  <a:schemeClr val="tx1"/>
                </a:solidFill>
                <a:effectLst/>
                <a:latin typeface="+mn-lt"/>
                <a:ea typeface="+mn-ea"/>
                <a:cs typeface="+mn-cs"/>
              </a:rPr>
              <a:t>, F. (2010):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Intermodaler</a:t>
            </a:r>
            <a:r>
              <a:rPr lang="en-US" sz="1200" b="0" i="1" kern="1200" dirty="0">
                <a:solidFill>
                  <a:schemeClr val="tx1"/>
                </a:solidFill>
                <a:effectLst/>
                <a:latin typeface="+mn-lt"/>
                <a:ea typeface="+mn-ea"/>
                <a:cs typeface="+mn-cs"/>
              </a:rPr>
              <a:t> Verkehr</a:t>
            </a:r>
            <a:r>
              <a:rPr lang="en-US" sz="1200" b="0" i="0" kern="1200" dirty="0">
                <a:solidFill>
                  <a:schemeClr val="tx1"/>
                </a:solidFill>
                <a:effectLst/>
                <a:latin typeface="+mn-lt"/>
                <a:ea typeface="+mn-ea"/>
                <a:cs typeface="+mn-cs"/>
              </a:rPr>
              <a:t>, p. 36ff.</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679496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en-US" b="0" dirty="0"/>
              <a:t>More information at</a:t>
            </a:r>
            <a:r>
              <a:rPr lang="de-AT" dirty="0"/>
              <a:t>: https://rewway.at/en/teaching-materials/transport-planning-with-the-logistify-app</a:t>
            </a:r>
          </a:p>
          <a:p>
            <a:endParaRPr lang="en-US" b="0" dirty="0"/>
          </a:p>
          <a:p>
            <a:r>
              <a:rPr lang="en-US" b="0" dirty="0"/>
              <a:t>The educational app "</a:t>
            </a:r>
            <a:r>
              <a:rPr lang="en-US" b="0" dirty="0" err="1"/>
              <a:t>Logistify</a:t>
            </a:r>
            <a:r>
              <a:rPr lang="en-US" b="0" dirty="0"/>
              <a:t>" focuses on different means of transport, their careful and efficient use of resources, and career profiles in the logistics sector. In the games, students are challenged to apply their transport planning skills.</a:t>
            </a:r>
            <a:br>
              <a:rPr lang="en-US" b="0" dirty="0"/>
            </a:br>
            <a:r>
              <a:rPr lang="en-US" b="0" dirty="0"/>
              <a:t>Tasks include efficiently transporting various goods from A to B, planning multimodal transport chains from raw material to end customer, and exploring logistics professions.</a:t>
            </a:r>
          </a:p>
          <a:p>
            <a:r>
              <a:rPr lang="en-US" b="0" dirty="0"/>
              <a:t>For Game 2, printed cards with transport modes, production facilities, and transshipment points are required!</a:t>
            </a:r>
          </a:p>
          <a:p>
            <a:endParaRPr lang="en-US" b="0" dirty="0"/>
          </a:p>
          <a:p>
            <a:r>
              <a:rPr lang="en-US" b="0" dirty="0"/>
              <a:t>Duration: Game 2 takes up to 30 minutes, depending on the number of transport examples.</a:t>
            </a:r>
          </a:p>
          <a:p>
            <a:endParaRPr lang="en-US" b="0" dirty="0"/>
          </a:p>
          <a:p>
            <a:r>
              <a:rPr lang="en-US" b="0" dirty="0"/>
              <a:t>Learning objectives:</a:t>
            </a:r>
          </a:p>
          <a:p>
            <a:r>
              <a:rPr lang="en-US" b="0" dirty="0"/>
              <a:t>Students plan simple multimodal transport chains considering efficiency and sustainability.</a:t>
            </a:r>
          </a:p>
          <a:p>
            <a:r>
              <a:rPr lang="en-US" b="0" dirty="0"/>
              <a:t>Students develop a basic understanding of the complexity of modern supply chains.</a:t>
            </a:r>
          </a:p>
          <a:p>
            <a:r>
              <a:rPr lang="en-US" b="0" dirty="0"/>
              <a:t>Students use digital learning tools in a playful way to grasp logistical relationships.</a:t>
            </a:r>
          </a:p>
          <a:p>
            <a:endParaRPr lang="de-AT" dirty="0"/>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By combining different modes of transport, the specific advantages of each can be </a:t>
            </a:r>
            <a:r>
              <a:rPr lang="en-US" sz="1200" b="0" i="0" kern="1200" dirty="0" err="1">
                <a:solidFill>
                  <a:schemeClr val="tx1"/>
                </a:solidFill>
                <a:effectLst/>
                <a:latin typeface="+mn-lt"/>
                <a:ea typeface="+mn-ea"/>
                <a:cs typeface="+mn-cs"/>
              </a:rPr>
              <a:t>utilised</a:t>
            </a:r>
            <a:r>
              <a:rPr lang="en-US" sz="1200" b="0" i="0" kern="1200" dirty="0">
                <a:solidFill>
                  <a:schemeClr val="tx1"/>
                </a:solidFill>
                <a:effectLst/>
                <a:latin typeface="+mn-lt"/>
                <a:ea typeface="+mn-ea"/>
                <a:cs typeface="+mn-cs"/>
              </a:rPr>
              <a:t> while their disadvantages are </a:t>
            </a:r>
            <a:r>
              <a:rPr lang="en-US" sz="1200" b="0" i="0" kern="1200" dirty="0" err="1">
                <a:solidFill>
                  <a:schemeClr val="tx1"/>
                </a:solidFill>
                <a:effectLst/>
                <a:latin typeface="+mn-lt"/>
                <a:ea typeface="+mn-ea"/>
                <a:cs typeface="+mn-cs"/>
              </a:rPr>
              <a:t>minimised</a:t>
            </a:r>
            <a:r>
              <a:rPr lang="en-US" sz="1200" b="0" i="0" kern="1200" dirty="0">
                <a:solidFill>
                  <a:schemeClr val="tx1"/>
                </a:solidFill>
                <a:effectLst/>
                <a:latin typeface="+mn-lt"/>
                <a:ea typeface="+mn-ea"/>
                <a:cs typeface="+mn-cs"/>
              </a:rPr>
              <a:t>.</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Due to the high network density and speed over short transport distances, road transport is particularly suitable for the pre-carriage and on-carriage stages of multimodal transport. Owing to their low environmental impact and comparatively low transport costs over medium to long distances and for high volumes, rail and inland waterways are well suited for the main leg in multimodal transport. By consolidating shipments, the required transport volumes can be achieved, making transport by these modes economically viable.</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Multimodal transport can be more advantageous than unimodal transport for a variety of reasons. For example, many transport operations cannot be carried out unimodally for geographical reasons, or there may be insufficient lorry capacity available. In practice, however, the most important factor in choosing a specific transport option is usually economic considerations—namely, which transport alternative is the most cost-effective. </a:t>
            </a:r>
            <a:r>
              <a:rPr lang="en-US" sz="1200" b="0" i="0" kern="1200" dirty="0" err="1">
                <a:solidFill>
                  <a:schemeClr val="tx1"/>
                </a:solidFill>
                <a:effectLst/>
                <a:latin typeface="+mn-lt"/>
                <a:ea typeface="+mn-ea"/>
                <a:cs typeface="+mn-cs"/>
              </a:rPr>
              <a:t>Organising</a:t>
            </a:r>
            <a:r>
              <a:rPr lang="en-US" sz="1200" b="0" i="0" kern="1200" dirty="0">
                <a:solidFill>
                  <a:schemeClr val="tx1"/>
                </a:solidFill>
                <a:effectLst/>
                <a:latin typeface="+mn-lt"/>
                <a:ea typeface="+mn-ea"/>
                <a:cs typeface="+mn-cs"/>
              </a:rPr>
              <a:t> a multimodal transport operation is more complex due to the many actors involved and the necessary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processes, and it therefore requires a higher level of planning effort. Ensuring economic efficiency compared to a lorry transport is often challenging and is typically only achieved for longer transport distances. Over short distances, multimodal transport is therefore usually not competitive.</a:t>
            </a:r>
          </a:p>
          <a:p>
            <a:pPr fontAlgn="t"/>
            <a:r>
              <a:rPr lang="en-US" sz="1200" b="0" i="0" kern="1200" dirty="0">
                <a:solidFill>
                  <a:schemeClr val="tx1"/>
                </a:solidFill>
                <a:effectLst/>
                <a:latin typeface="+mn-lt"/>
                <a:ea typeface="+mn-ea"/>
                <a:cs typeface="+mn-cs"/>
              </a:rPr>
              <a:t>For an economically viable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of multimodal transport, the following factors are essential:</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efficient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of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processes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cost reduction in pre-carriage and on-carriage</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consolidation in the main leg to offset additional costs</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Posset et al. (2014): </a:t>
            </a:r>
            <a:r>
              <a:rPr lang="en-US" sz="1200" b="0" i="1" kern="1200" dirty="0" err="1">
                <a:solidFill>
                  <a:schemeClr val="tx1"/>
                </a:solidFill>
                <a:effectLst/>
                <a:latin typeface="+mn-lt"/>
                <a:ea typeface="+mn-ea"/>
                <a:cs typeface="+mn-cs"/>
              </a:rPr>
              <a:t>Intermodaler</a:t>
            </a:r>
            <a:r>
              <a:rPr lang="en-US" sz="1200" b="0" i="1" kern="1200" dirty="0">
                <a:solidFill>
                  <a:schemeClr val="tx1"/>
                </a:solidFill>
                <a:effectLst/>
                <a:latin typeface="+mn-lt"/>
                <a:ea typeface="+mn-ea"/>
                <a:cs typeface="+mn-cs"/>
              </a:rPr>
              <a:t> Verkehr Europa</a:t>
            </a:r>
            <a:r>
              <a:rPr lang="en-US" sz="1200" b="0" i="0" kern="1200" dirty="0">
                <a:solidFill>
                  <a:schemeClr val="tx1"/>
                </a:solidFill>
                <a:effectLst/>
                <a:latin typeface="+mn-lt"/>
                <a:ea typeface="+mn-ea"/>
                <a:cs typeface="+mn-cs"/>
              </a:rPr>
              <a:t>, p. 48</a:t>
            </a:r>
          </a:p>
          <a:p>
            <a:pPr marL="0" indent="0">
              <a:buFont typeface="Arial" panose="020B0604020202020204" pitchFamily="34" charset="0"/>
              <a:buNone/>
            </a:pP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865359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r>
              <a:rPr lang="en-US" b="0" dirty="0"/>
              <a:t>The European Union has set itself the goal of becoming the first climate-neutral continent by 2050 and reducing greenhouse gas emissions in the transport sector by 90%.</a:t>
            </a:r>
            <a:br>
              <a:rPr lang="en-US" b="0" dirty="0"/>
            </a:br>
            <a:r>
              <a:rPr lang="en-US" b="0" dirty="0"/>
              <a:t>To achieve this, the European Commission’s Strategy for Sustainable and Smart Mobility outlines, among other measures, a modal shift toward more sustainable modes of transport.</a:t>
            </a:r>
          </a:p>
          <a:p>
            <a:r>
              <a:rPr lang="en-US" b="0" dirty="0"/>
              <a:t>The target for shipping includes a 25% increase in inland waterway and short-sea shipping by 2030, and a 50% increase by 2050.</a:t>
            </a:r>
            <a:br>
              <a:rPr lang="en-US" b="0" dirty="0"/>
            </a:br>
            <a:r>
              <a:rPr lang="en-US" b="0" dirty="0"/>
              <a:t>Rail freight transport is to increase by 50% by 2030 and double by 2050.</a:t>
            </a:r>
          </a:p>
          <a:p>
            <a:endParaRPr lang="en-US" b="0" dirty="0"/>
          </a:p>
          <a:p>
            <a:r>
              <a:rPr lang="en-US" b="0" dirty="0"/>
              <a:t>Source:</a:t>
            </a:r>
            <a:br>
              <a:rPr lang="en-US" b="0" dirty="0"/>
            </a:br>
            <a:r>
              <a:rPr lang="en-US" b="0" dirty="0"/>
              <a:t>European Commission (2025): </a:t>
            </a:r>
            <a:r>
              <a:rPr lang="en-US" b="0" dirty="0">
                <a:hlinkClick r:id="rId3"/>
              </a:rPr>
              <a:t>https://commission.europa.eu/strategy-and-policy/priorities-2019-2024/european-green-deal_de</a:t>
            </a:r>
            <a:r>
              <a:rPr lang="en-US" b="0" dirty="0"/>
              <a:t>; accessed 05.02.2025</a:t>
            </a:r>
            <a:br>
              <a:rPr lang="en-US" b="0" dirty="0"/>
            </a:br>
            <a:r>
              <a:rPr lang="en-US" b="0" dirty="0"/>
              <a:t>European Commission (2023): Sustainable &amp; Smart Mobility Strategy, at: </a:t>
            </a:r>
            <a:r>
              <a:rPr lang="en-US" b="0" dirty="0">
                <a:hlinkClick r:id="rId4"/>
              </a:rPr>
              <a:t>https://transport.ec.europa.eu/transport-themes/mobility-strategy_en</a:t>
            </a:r>
            <a:r>
              <a:rPr lang="en-US" b="0" dirty="0"/>
              <a:t>; accessed 05.02.2025; p.10</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264DB-64E5-72F1-3B62-BB6E7FC0B67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E9D7983-34C7-2DA5-7491-89A9E9AF6F3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5CD3BF7-2D56-9759-53A3-83BBF9F22E88}"/>
              </a:ext>
            </a:extLst>
          </p:cNvPr>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Through further development of the transport network in Europe—particularly of environmentally friendly modes such as rail and inland waterways—a shift of transport towards these modes is to be encouraged. In addition, increasing </a:t>
            </a:r>
            <a:r>
              <a:rPr lang="en-US" sz="1200" b="0" i="0" kern="1200" dirty="0" err="1">
                <a:solidFill>
                  <a:schemeClr val="tx1"/>
                </a:solidFill>
                <a:effectLst/>
                <a:latin typeface="+mn-lt"/>
                <a:ea typeface="+mn-ea"/>
                <a:cs typeface="+mn-cs"/>
              </a:rPr>
              <a:t>liberalisation</a:t>
            </a:r>
            <a:r>
              <a:rPr lang="en-US" sz="1200" b="0" i="0" kern="1200" dirty="0">
                <a:solidFill>
                  <a:schemeClr val="tx1"/>
                </a:solidFill>
                <a:effectLst/>
                <a:latin typeface="+mn-lt"/>
                <a:ea typeface="+mn-ea"/>
                <a:cs typeface="+mn-cs"/>
              </a:rPr>
              <a:t> of rail freight transport enables more competitive pricing in rail transport. To promote greater use of rail and inland waterways, capacities must be increased in order to make consolidation more attractive and to avoid congestion.</a:t>
            </a:r>
          </a:p>
          <a:p>
            <a:pPr fontAlgn="t"/>
            <a:r>
              <a:rPr lang="en-US" sz="1200" b="0" i="0" kern="1200" dirty="0">
                <a:solidFill>
                  <a:schemeClr val="tx1"/>
                </a:solidFill>
                <a:effectLst/>
                <a:latin typeface="+mn-lt"/>
                <a:ea typeface="+mn-ea"/>
                <a:cs typeface="+mn-cs"/>
              </a:rPr>
              <a:t>Technical improvements that support optimal transport planning and enhance the performance of transport modes can also encourage the use of multimodal transport. Appropriate standards must be established for loading units so that they can be transported across the diverse modes of transport and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can be carried out efficiently.</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use of combined transport is supported by transport policy through numerous measures. These aim to ensure a shift towards environmentally friendly modes of transport, such as from lorry to ship or rail. In addition to various financial support schemes available at both national and international level, these measures also include fiscal and regulatory policies, such as exemptions from night-time driving bans or weekend and public holiday restrictions.</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A further important step towards increasing the use of combined transport has been taken by the European Union through the adoption of a directive establishing common rules for certain types of transport in combined goods transport between Member States. The aim of this directive is to </a:t>
            </a:r>
            <a:r>
              <a:rPr lang="en-US" sz="1200" b="0" i="0" kern="1200" dirty="0" err="1">
                <a:solidFill>
                  <a:schemeClr val="tx1"/>
                </a:solidFill>
                <a:effectLst/>
                <a:latin typeface="+mn-lt"/>
                <a:ea typeface="+mn-ea"/>
                <a:cs typeface="+mn-cs"/>
              </a:rPr>
              <a:t>liberalise</a:t>
            </a:r>
            <a:r>
              <a:rPr lang="en-US" sz="1200" b="0" i="0" kern="1200" dirty="0">
                <a:solidFill>
                  <a:schemeClr val="tx1"/>
                </a:solidFill>
                <a:effectLst/>
                <a:latin typeface="+mn-lt"/>
                <a:ea typeface="+mn-ea"/>
                <a:cs typeface="+mn-cs"/>
              </a:rPr>
              <a:t> pre-carriage and on-carriage in combined transport and thereby increase its attractiveness. Key aspects include facilitating cross-border transport. In addition, tax relief measures are also </a:t>
            </a:r>
            <a:r>
              <a:rPr lang="en-US" sz="1200" b="0" i="0" kern="1200" dirty="0" err="1">
                <a:solidFill>
                  <a:schemeClr val="tx1"/>
                </a:solidFill>
                <a:effectLst/>
                <a:latin typeface="+mn-lt"/>
                <a:ea typeface="+mn-ea"/>
                <a:cs typeface="+mn-cs"/>
              </a:rPr>
              <a:t>предусмотрed</a:t>
            </a:r>
            <a:r>
              <a:rPr lang="en-US" sz="1200" b="0" i="0" kern="1200" dirty="0">
                <a:solidFill>
                  <a:schemeClr val="tx1"/>
                </a:solidFill>
                <a:effectLst/>
                <a:latin typeface="+mn-lt"/>
                <a:ea typeface="+mn-ea"/>
                <a:cs typeface="+mn-cs"/>
              </a:rPr>
              <a:t>.</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Sources:</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(2019):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der </a:t>
            </a:r>
            <a:r>
              <a:rPr lang="en-US" sz="1200" b="0" i="1" kern="1200" dirty="0" err="1">
                <a:solidFill>
                  <a:schemeClr val="tx1"/>
                </a:solidFill>
                <a:effectLst/>
                <a:latin typeface="+mn-lt"/>
                <a:ea typeface="+mn-ea"/>
                <a:cs typeface="+mn-cs"/>
              </a:rPr>
              <a:t>Donauschifffahrt</a:t>
            </a:r>
            <a:r>
              <a:rPr lang="en-US" sz="1200" b="0" i="0" kern="1200" dirty="0">
                <a:solidFill>
                  <a:schemeClr val="tx1"/>
                </a:solidFill>
                <a:effectLst/>
                <a:latin typeface="+mn-lt"/>
                <a:ea typeface="+mn-ea"/>
                <a:cs typeface="+mn-cs"/>
              </a:rPr>
              <a:t>, pp. 188–191</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Institute for Transport Studies, University of Leeds, United Kingdom (2010): </a:t>
            </a:r>
            <a:r>
              <a:rPr lang="en-US" sz="1200" b="0" i="1" kern="1200" dirty="0">
                <a:solidFill>
                  <a:schemeClr val="tx1"/>
                </a:solidFill>
                <a:effectLst/>
                <a:latin typeface="+mn-lt"/>
                <a:ea typeface="+mn-ea"/>
                <a:cs typeface="+mn-cs"/>
              </a:rPr>
              <a:t>The future of sustainability in freight transport and logistics</a:t>
            </a:r>
            <a:r>
              <a:rPr lang="en-US" sz="1200" b="0" i="0" kern="1200" dirty="0">
                <a:solidFill>
                  <a:schemeClr val="tx1"/>
                </a:solidFill>
                <a:effectLst/>
                <a:latin typeface="+mn-lt"/>
                <a:ea typeface="+mn-ea"/>
                <a:cs typeface="+mn-cs"/>
              </a:rPr>
              <a:t>, pp. 22–23; online: https://www.europarl.europa.eu/RegData/etudes/IDAN/2010/431578/IPOL-TRAN_NT(2010)431578_DE.pdf; accessed 28 April 2026</a:t>
            </a:r>
          </a:p>
          <a:p>
            <a:endParaRPr lang="de-AT" dirty="0"/>
          </a:p>
        </p:txBody>
      </p:sp>
      <p:sp>
        <p:nvSpPr>
          <p:cNvPr id="4" name="Kopfzeilenplatzhalter 3">
            <a:extLst>
              <a:ext uri="{FF2B5EF4-FFF2-40B4-BE49-F238E27FC236}">
                <a16:creationId xmlns:a16="http://schemas.microsoft.com/office/drawing/2014/main" id="{E6B70ED5-B41C-C6CC-DC3F-13102EAF9AA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33B24C1-EFDB-C572-D874-F01D2923EDB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667BF88-C1D9-C4E5-6282-FDD9810F2E6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5B6AE6-798E-2403-3C0F-6D16260C61B4}"/>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35733888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99AB9-39F4-7556-E653-B83CA3A0E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745FDC-BFED-FA86-1819-59A8219A381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85C8364F-534F-5104-0C3A-87E9B75E72DA}"/>
              </a:ext>
            </a:extLst>
          </p:cNvPr>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Here you will find a brief outline of answers for discussion with learners:</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What is meant by “intermodal transport”?</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In intermodal transport, multiple modes of transport (e.g. road, rail, inland waterways, deep-sea shipping) are combined. This can be due to economic reasons (lower transport costs), environmental considerations (main leg on an environmentally friendly mode of transport), as well as safety-related reasons (use of a safe mode of transport such as rail). During the entire transport process, the goods remain in the same loading unit without being reloaded.</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The video divides an example intermodal transport chain into seven steps. What are these steps called and what tasks do they include?</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1. Transport order</a:t>
            </a:r>
          </a:p>
          <a:p>
            <a:pPr fontAlgn="t"/>
            <a:r>
              <a:rPr lang="en-US" sz="1200" b="0" i="0" kern="1200" dirty="0">
                <a:solidFill>
                  <a:schemeClr val="tx1"/>
                </a:solidFill>
                <a:effectLst/>
                <a:latin typeface="+mn-lt"/>
                <a:ea typeface="+mn-ea"/>
                <a:cs typeface="+mn-cs"/>
              </a:rPr>
              <a:t>2. Road pre-carriage</a:t>
            </a:r>
          </a:p>
          <a:p>
            <a:pPr fontAlgn="t"/>
            <a:r>
              <a:rPr lang="en-US" sz="1200" b="0" i="0" kern="1200" dirty="0">
                <a:solidFill>
                  <a:schemeClr val="tx1"/>
                </a:solidFill>
                <a:effectLst/>
                <a:latin typeface="+mn-lt"/>
                <a:ea typeface="+mn-ea"/>
                <a:cs typeface="+mn-cs"/>
              </a:rPr>
              <a:t>3. Dispatch handling at the terminal</a:t>
            </a:r>
          </a:p>
          <a:p>
            <a:pPr fontAlgn="t"/>
            <a:r>
              <a:rPr lang="en-US" sz="1200" b="0" i="0" kern="1200" dirty="0">
                <a:solidFill>
                  <a:schemeClr val="tx1"/>
                </a:solidFill>
                <a:effectLst/>
                <a:latin typeface="+mn-lt"/>
                <a:ea typeface="+mn-ea"/>
                <a:cs typeface="+mn-cs"/>
              </a:rPr>
              <a:t>4. Rail transport</a:t>
            </a:r>
          </a:p>
          <a:p>
            <a:pPr fontAlgn="t"/>
            <a:r>
              <a:rPr lang="en-US" sz="1200" b="0" i="0" kern="1200" dirty="0">
                <a:solidFill>
                  <a:schemeClr val="tx1"/>
                </a:solidFill>
                <a:effectLst/>
                <a:latin typeface="+mn-lt"/>
                <a:ea typeface="+mn-ea"/>
                <a:cs typeface="+mn-cs"/>
              </a:rPr>
              <a:t>5. Arrival handling at the terminal</a:t>
            </a:r>
          </a:p>
          <a:p>
            <a:pPr fontAlgn="t"/>
            <a:r>
              <a:rPr lang="en-US" sz="1200" b="0" i="0" kern="1200" dirty="0">
                <a:solidFill>
                  <a:schemeClr val="tx1"/>
                </a:solidFill>
                <a:effectLst/>
                <a:latin typeface="+mn-lt"/>
                <a:ea typeface="+mn-ea"/>
                <a:cs typeface="+mn-cs"/>
              </a:rPr>
              <a:t>6. Road on-carriage</a:t>
            </a:r>
          </a:p>
          <a:p>
            <a:pPr fontAlgn="t"/>
            <a:r>
              <a:rPr lang="en-US" sz="1200" b="0" i="0" kern="1200" dirty="0">
                <a:solidFill>
                  <a:schemeClr val="tx1"/>
                </a:solidFill>
                <a:effectLst/>
                <a:latin typeface="+mn-lt"/>
                <a:ea typeface="+mn-ea"/>
                <a:cs typeface="+mn-cs"/>
              </a:rPr>
              <a:t>7. Delivery</a:t>
            </a:r>
          </a:p>
          <a:p>
            <a:pPr fontAlgn="t"/>
            <a:r>
              <a:rPr lang="en-US" sz="1200" b="0" i="0" kern="1200" dirty="0">
                <a:solidFill>
                  <a:schemeClr val="tx1"/>
                </a:solidFill>
                <a:effectLst/>
                <a:latin typeface="+mn-lt"/>
                <a:ea typeface="+mn-ea"/>
                <a:cs typeface="+mn-cs"/>
              </a:rPr>
              <a:t>At the beginning of each transport chain there is a transport order. This is often received by a freight forwarder, who selects the transport route and the modes of transport used in coordination with the client (e.g. industrial or trading company), also referred to as the consignor. Road pre-carriage begins with the collection of goods from the sender. Using a semi-trailer, swap body or container, the goods are transported to a rail freight terminal, where the loading unit is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onto rail. Several consignments are then consolidated and transported efficiently by rail. The main leg of the transport chain ends with arrival handling at the terminal. The loading unit transported by rail is transferred onto a lorry for collection. Road on-carriage refers to the transport of the consignment by road directly to the recipient. With the delivery of the goods to the recipient, the transport order is completed, which in continental intermodal transport is carried out by rail and road.</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What are the main reasons for the economic efficiency and environmental sustainability of an intermodal transport chain?</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economic efficiency and environmental sustainability of an intermodal transport chain primarily result from the high level of consolidation over long distances (main leg), for example by rail or by inland or deep-sea vessel.</a:t>
            </a:r>
          </a:p>
          <a:p>
            <a:pPr marL="0" indent="0">
              <a:buNone/>
            </a:pPr>
            <a:endParaRPr lang="de-AT" dirty="0"/>
          </a:p>
        </p:txBody>
      </p:sp>
      <p:sp>
        <p:nvSpPr>
          <p:cNvPr id="4" name="Foliennummernplatzhalter 3">
            <a:extLst>
              <a:ext uri="{FF2B5EF4-FFF2-40B4-BE49-F238E27FC236}">
                <a16:creationId xmlns:a16="http://schemas.microsoft.com/office/drawing/2014/main" id="{77530258-877B-D93E-FE39-7B9D7AB1DC70}"/>
              </a:ext>
            </a:extLst>
          </p:cNvPr>
          <p:cNvSpPr>
            <a:spLocks noGrp="1"/>
          </p:cNvSpPr>
          <p:nvPr>
            <p:ph type="sldNum" sz="quarter" idx="5"/>
          </p:nvPr>
        </p:nvSpPr>
        <p:spPr/>
        <p:txBody>
          <a:bodyPr/>
          <a:lstStyle/>
          <a:p>
            <a:fld id="{23212CE9-4559-481E-B405-0C43FBE97BC7}" type="slidenum">
              <a:rPr lang="de-AT" smtClean="0"/>
              <a:t>31</a:t>
            </a:fld>
            <a:endParaRPr lang="de-AT"/>
          </a:p>
        </p:txBody>
      </p:sp>
    </p:spTree>
    <p:extLst>
      <p:ext uri="{BB962C8B-B14F-4D97-AF65-F5344CB8AC3E}">
        <p14:creationId xmlns:p14="http://schemas.microsoft.com/office/powerpoint/2010/main" val="33967159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CEA2E-C4A9-EB0E-C25F-B5C3FA84631A}"/>
            </a:ext>
          </a:extLst>
        </p:cNvPr>
        <p:cNvGrpSpPr/>
        <p:nvPr/>
      </p:nvGrpSpPr>
      <p:grpSpPr>
        <a:xfrm>
          <a:off x="0" y="0"/>
          <a:ext cx="0" cy="0"/>
          <a:chOff x="0" y="0"/>
          <a:chExt cx="0" cy="0"/>
        </a:xfrm>
      </p:grpSpPr>
      <p:sp>
        <p:nvSpPr>
          <p:cNvPr id="63490" name="Folienbildplatzhalter 1">
            <a:extLst>
              <a:ext uri="{FF2B5EF4-FFF2-40B4-BE49-F238E27FC236}">
                <a16:creationId xmlns:a16="http://schemas.microsoft.com/office/drawing/2014/main" id="{8A290EF1-5130-1919-CE33-E2A45D2F4C14}"/>
              </a:ext>
            </a:extLst>
          </p:cNvPr>
          <p:cNvSpPr>
            <a:spLocks noGrp="1" noRot="1" noChangeAspect="1" noTextEdit="1"/>
          </p:cNvSpPr>
          <p:nvPr>
            <p:ph type="sldImg"/>
          </p:nvPr>
        </p:nvSpPr>
        <p:spPr>
          <a:xfrm>
            <a:off x="123825" y="787400"/>
            <a:ext cx="6619875" cy="3724275"/>
          </a:xfrm>
          <a:ln/>
        </p:spPr>
        <p:txBody>
          <a:bodyPr/>
          <a:lstStyle/>
          <a:p>
            <a:endParaRPr lang="en-US"/>
          </a:p>
        </p:txBody>
      </p:sp>
      <p:sp>
        <p:nvSpPr>
          <p:cNvPr id="63491" name="Notizenplatzhalter 2">
            <a:extLst>
              <a:ext uri="{FF2B5EF4-FFF2-40B4-BE49-F238E27FC236}">
                <a16:creationId xmlns:a16="http://schemas.microsoft.com/office/drawing/2014/main" id="{6E72C3A9-17C9-4D41-4922-C4FC682EFCDF}"/>
              </a:ext>
            </a:extLst>
          </p:cNvPr>
          <p:cNvSpPr>
            <a:spLocks noGrp="1"/>
          </p:cNvSpPr>
          <p:nvPr>
            <p:ph type="body" idx="1"/>
          </p:nvPr>
        </p:nvSpPr>
        <p:spPr>
          <a:noFill/>
        </p:spPr>
        <p:txBody>
          <a:bodyPr/>
          <a:lstStyle/>
          <a:p>
            <a:pPr fontAlgn="t"/>
            <a:r>
              <a:rPr lang="en-US" sz="1200" b="0" i="0" kern="1200" dirty="0">
                <a:solidFill>
                  <a:schemeClr val="tx1"/>
                </a:solidFill>
                <a:effectLst/>
                <a:latin typeface="+mn-lt"/>
                <a:ea typeface="+mn-ea"/>
                <a:cs typeface="+mn-cs"/>
              </a:rPr>
              <a:t>In Austria, 2.177 million </a:t>
            </a:r>
            <a:r>
              <a:rPr lang="en-US" sz="1200" b="0" i="0" kern="1200" dirty="0" err="1">
                <a:solidFill>
                  <a:schemeClr val="tx1"/>
                </a:solidFill>
                <a:effectLst/>
                <a:latin typeface="+mn-lt"/>
                <a:ea typeface="+mn-ea"/>
                <a:cs typeface="+mn-cs"/>
              </a:rPr>
              <a:t>tonnes</a:t>
            </a:r>
            <a:r>
              <a:rPr lang="en-US" sz="1200" b="0" i="0" kern="1200" dirty="0">
                <a:solidFill>
                  <a:schemeClr val="tx1"/>
                </a:solidFill>
                <a:effectLst/>
                <a:latin typeface="+mn-lt"/>
                <a:ea typeface="+mn-ea"/>
                <a:cs typeface="+mn-cs"/>
              </a:rPr>
              <a:t> of goods are transported annually. Extrapolated, the share of the Danube waterway in the modal split within the Austrian Danube corridor is therefore around 12%. The Danube plays a particularly important role in upstream transport, especially in imports across the eastern border and in transit; in these areas, the Danube performs roughly on a par with rail. Across </a:t>
            </a:r>
            <a:r>
              <a:rPr lang="en-US" sz="1200" b="1" i="0" kern="1200" dirty="0">
                <a:solidFill>
                  <a:schemeClr val="tx1"/>
                </a:solidFill>
                <a:effectLst/>
                <a:latin typeface="+mn-lt"/>
                <a:ea typeface="+mn-ea"/>
                <a:cs typeface="+mn-cs"/>
              </a:rPr>
              <a:t>Austria as a whole</a:t>
            </a:r>
            <a:r>
              <a:rPr lang="en-US" sz="1200" b="0" i="0" kern="1200" dirty="0">
                <a:solidFill>
                  <a:schemeClr val="tx1"/>
                </a:solidFill>
                <a:effectLst/>
                <a:latin typeface="+mn-lt"/>
                <a:ea typeface="+mn-ea"/>
                <a:cs typeface="+mn-cs"/>
              </a:rPr>
              <a:t>, the Danube accounts for a </a:t>
            </a:r>
            <a:r>
              <a:rPr lang="en-US" sz="1200" b="1" i="0" kern="1200" dirty="0">
                <a:solidFill>
                  <a:schemeClr val="tx1"/>
                </a:solidFill>
                <a:effectLst/>
                <a:latin typeface="+mn-lt"/>
                <a:ea typeface="+mn-ea"/>
                <a:cs typeface="+mn-cs"/>
              </a:rPr>
              <a:t>modal split </a:t>
            </a:r>
            <a:r>
              <a:rPr lang="en-US" sz="1200" b="0" i="0" kern="1200" dirty="0">
                <a:solidFill>
                  <a:schemeClr val="tx1"/>
                </a:solidFill>
                <a:effectLst/>
                <a:latin typeface="+mn-lt"/>
                <a:ea typeface="+mn-ea"/>
                <a:cs typeface="+mn-cs"/>
              </a:rPr>
              <a:t>share of around </a:t>
            </a:r>
            <a:r>
              <a:rPr lang="en-US" sz="1200" b="1" i="0" kern="1200" dirty="0">
                <a:solidFill>
                  <a:schemeClr val="tx1"/>
                </a:solidFill>
                <a:effectLst/>
                <a:latin typeface="+mn-lt"/>
                <a:ea typeface="+mn-ea"/>
                <a:cs typeface="+mn-cs"/>
              </a:rPr>
              <a:t>3.5%</a:t>
            </a:r>
            <a:r>
              <a:rPr lang="en-US" sz="1200" b="0" i="0" kern="1200" dirty="0">
                <a:solidFill>
                  <a:schemeClr val="tx1"/>
                </a:solidFill>
                <a:effectLst/>
                <a:latin typeface="+mn-lt"/>
                <a:ea typeface="+mn-ea"/>
                <a:cs typeface="+mn-cs"/>
              </a:rPr>
              <a:t>.</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Danube is </a:t>
            </a:r>
            <a:r>
              <a:rPr lang="en-US" sz="1200" b="1" i="0" kern="1200" dirty="0">
                <a:solidFill>
                  <a:schemeClr val="tx1"/>
                </a:solidFill>
                <a:effectLst/>
                <a:latin typeface="+mn-lt"/>
                <a:ea typeface="+mn-ea"/>
                <a:cs typeface="+mn-cs"/>
              </a:rPr>
              <a:t>2,845 km </a:t>
            </a:r>
            <a:r>
              <a:rPr lang="en-US" sz="1200" b="0" i="0" kern="1200" dirty="0">
                <a:solidFill>
                  <a:schemeClr val="tx1"/>
                </a:solidFill>
                <a:effectLst/>
                <a:latin typeface="+mn-lt"/>
                <a:ea typeface="+mn-ea"/>
                <a:cs typeface="+mn-cs"/>
              </a:rPr>
              <a:t>long and the </a:t>
            </a:r>
            <a:r>
              <a:rPr lang="en-US" sz="1200" b="1" i="0" kern="1200" dirty="0">
                <a:solidFill>
                  <a:schemeClr val="tx1"/>
                </a:solidFill>
                <a:effectLst/>
                <a:latin typeface="+mn-lt"/>
                <a:ea typeface="+mn-ea"/>
                <a:cs typeface="+mn-cs"/>
              </a:rPr>
              <a:t>second-longest river in Europe</a:t>
            </a:r>
            <a:r>
              <a:rPr lang="en-US" sz="1200" b="0" i="0" kern="1200" dirty="0">
                <a:solidFill>
                  <a:schemeClr val="tx1"/>
                </a:solidFill>
                <a:effectLst/>
                <a:latin typeface="+mn-lt"/>
                <a:ea typeface="+mn-ea"/>
                <a:cs typeface="+mn-cs"/>
              </a:rPr>
              <a:t>. It connects a total of </a:t>
            </a:r>
            <a:r>
              <a:rPr lang="en-US" sz="1200" b="1" i="0" kern="1200" dirty="0">
                <a:solidFill>
                  <a:schemeClr val="tx1"/>
                </a:solidFill>
                <a:effectLst/>
                <a:latin typeface="+mn-lt"/>
                <a:ea typeface="+mn-ea"/>
                <a:cs typeface="+mn-cs"/>
              </a:rPr>
              <a:t>ten countries </a:t>
            </a:r>
            <a:r>
              <a:rPr lang="en-US" sz="1200" b="0" i="0" kern="1200" dirty="0">
                <a:solidFill>
                  <a:schemeClr val="tx1"/>
                </a:solidFill>
                <a:effectLst/>
                <a:latin typeface="+mn-lt"/>
                <a:ea typeface="+mn-ea"/>
                <a:cs typeface="+mn-cs"/>
              </a:rPr>
              <a:t>and serves as an important waterway for freight transport by inland vessels. The </a:t>
            </a:r>
            <a:r>
              <a:rPr lang="en-US" sz="1200" b="1" i="0" kern="1200" dirty="0">
                <a:solidFill>
                  <a:schemeClr val="tx1"/>
                </a:solidFill>
                <a:effectLst/>
                <a:latin typeface="+mn-lt"/>
                <a:ea typeface="+mn-ea"/>
                <a:cs typeface="+mn-cs"/>
              </a:rPr>
              <a:t>Austrian section of the Danube </a:t>
            </a:r>
            <a:r>
              <a:rPr lang="en-US" sz="1200" b="0" i="0" kern="1200" dirty="0">
                <a:solidFill>
                  <a:schemeClr val="tx1"/>
                </a:solidFill>
                <a:effectLst/>
                <a:latin typeface="+mn-lt"/>
                <a:ea typeface="+mn-ea"/>
                <a:cs typeface="+mn-cs"/>
              </a:rPr>
              <a:t>is approximately </a:t>
            </a:r>
            <a:r>
              <a:rPr lang="en-US" sz="1200" b="1" i="0" kern="1200" dirty="0">
                <a:solidFill>
                  <a:schemeClr val="tx1"/>
                </a:solidFill>
                <a:effectLst/>
                <a:latin typeface="+mn-lt"/>
                <a:ea typeface="+mn-ea"/>
                <a:cs typeface="+mn-cs"/>
              </a:rPr>
              <a:t>351 km </a:t>
            </a:r>
            <a:r>
              <a:rPr lang="en-US" sz="1200" b="0" i="0" kern="1200" dirty="0">
                <a:solidFill>
                  <a:schemeClr val="tx1"/>
                </a:solidFill>
                <a:effectLst/>
                <a:latin typeface="+mn-lt"/>
                <a:ea typeface="+mn-ea"/>
                <a:cs typeface="+mn-cs"/>
              </a:rPr>
              <a:t>long and lies at the </a:t>
            </a:r>
            <a:r>
              <a:rPr lang="en-US" sz="1200" b="0" i="0" kern="1200" dirty="0" err="1">
                <a:solidFill>
                  <a:schemeClr val="tx1"/>
                </a:solidFill>
                <a:effectLst/>
                <a:latin typeface="+mn-lt"/>
                <a:ea typeface="+mn-ea"/>
                <a:cs typeface="+mn-cs"/>
              </a:rPr>
              <a:t>centre</a:t>
            </a:r>
            <a:r>
              <a:rPr lang="en-US" sz="1200" b="0" i="0" kern="1200" dirty="0">
                <a:solidFill>
                  <a:schemeClr val="tx1"/>
                </a:solidFill>
                <a:effectLst/>
                <a:latin typeface="+mn-lt"/>
                <a:ea typeface="+mn-ea"/>
                <a:cs typeface="+mn-cs"/>
              </a:rPr>
              <a:t> of the Rhine–Main–Danube waterway axis, which connects the North Sea and the Black Sea. In Austria, apart from the Danube, there are no other relevant waterways for goods transport.</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Dalziel, A. (2013): </a:t>
            </a:r>
            <a:r>
              <a:rPr lang="de-AT" sz="1200" b="0" i="1" kern="1200" dirty="0">
                <a:solidFill>
                  <a:schemeClr val="tx1"/>
                </a:solidFill>
                <a:effectLst/>
                <a:latin typeface="+mn-lt"/>
                <a:ea typeface="+mn-ea"/>
                <a:cs typeface="+mn-cs"/>
              </a:rPr>
              <a:t>Whitepaper Logistik im Jahr 2020</a:t>
            </a:r>
            <a:r>
              <a:rPr lang="en-US" sz="1200" b="0" i="0" kern="1200" dirty="0">
                <a:solidFill>
                  <a:schemeClr val="tx1"/>
                </a:solidFill>
                <a:effectLst/>
                <a:latin typeface="+mn-lt"/>
                <a:ea typeface="+mn-ea"/>
                <a:cs typeface="+mn-cs"/>
              </a:rPr>
              <a:t>. Bad Homburg: Kewill</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(2019):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der </a:t>
            </a:r>
            <a:r>
              <a:rPr lang="en-US" sz="1200" b="0" i="1" kern="1200" dirty="0" err="1">
                <a:solidFill>
                  <a:schemeClr val="tx1"/>
                </a:solidFill>
                <a:effectLst/>
                <a:latin typeface="+mn-lt"/>
                <a:ea typeface="+mn-ea"/>
                <a:cs typeface="+mn-cs"/>
              </a:rPr>
              <a:t>Donauschifffahrt</a:t>
            </a:r>
            <a:r>
              <a:rPr lang="en-US" sz="1200" b="0" i="0" kern="1200" dirty="0">
                <a:solidFill>
                  <a:schemeClr val="tx1"/>
                </a:solidFill>
                <a:effectLst/>
                <a:latin typeface="+mn-lt"/>
                <a:ea typeface="+mn-ea"/>
                <a:cs typeface="+mn-cs"/>
              </a:rPr>
              <a:t>, pp. 22, 41</a:t>
            </a:r>
          </a:p>
          <a:p>
            <a:endParaRPr lang="de-DE" sz="1200" kern="1200" dirty="0">
              <a:solidFill>
                <a:schemeClr val="tx1"/>
              </a:solidFill>
              <a:effectLst/>
              <a:latin typeface="+mn-lt"/>
              <a:ea typeface="+mn-ea"/>
              <a:cs typeface="+mn-cs"/>
            </a:endParaRPr>
          </a:p>
        </p:txBody>
      </p:sp>
      <p:sp>
        <p:nvSpPr>
          <p:cNvPr id="63492" name="Foliennummernplatzhalter 3">
            <a:extLst>
              <a:ext uri="{FF2B5EF4-FFF2-40B4-BE49-F238E27FC236}">
                <a16:creationId xmlns:a16="http://schemas.microsoft.com/office/drawing/2014/main" id="{DBFCFDBA-67E4-DFAC-EC10-A62F2790C4D9}"/>
              </a:ext>
            </a:extLst>
          </p:cNvPr>
          <p:cNvSpPr>
            <a:spLocks noGrp="1"/>
          </p:cNvSpPr>
          <p:nvPr>
            <p:ph type="sldNum" sz="quarter" idx="5"/>
          </p:nvPr>
        </p:nvSpPr>
        <p:spPr>
          <a:noFill/>
        </p:spPr>
        <p:txBody>
          <a:bodyPr/>
          <a:lstStyle>
            <a:lvl1pPr defTabSz="923192" eaLnBrk="0" hangingPunct="0">
              <a:defRPr sz="4000">
                <a:solidFill>
                  <a:schemeClr val="tx1"/>
                </a:solidFill>
                <a:latin typeface="Arial" charset="0"/>
              </a:defRPr>
            </a:lvl1pPr>
            <a:lvl2pPr marL="737293" indent="-283575" defTabSz="923192" eaLnBrk="0" hangingPunct="0">
              <a:defRPr sz="4000">
                <a:solidFill>
                  <a:schemeClr val="tx1"/>
                </a:solidFill>
                <a:latin typeface="Arial" charset="0"/>
              </a:defRPr>
            </a:lvl2pPr>
            <a:lvl3pPr marL="1134298" indent="-226860" defTabSz="923192" eaLnBrk="0" hangingPunct="0">
              <a:defRPr sz="4000">
                <a:solidFill>
                  <a:schemeClr val="tx1"/>
                </a:solidFill>
                <a:latin typeface="Arial" charset="0"/>
              </a:defRPr>
            </a:lvl3pPr>
            <a:lvl4pPr marL="1588016" indent="-226860" defTabSz="923192" eaLnBrk="0" hangingPunct="0">
              <a:defRPr sz="4000">
                <a:solidFill>
                  <a:schemeClr val="tx1"/>
                </a:solidFill>
                <a:latin typeface="Arial" charset="0"/>
              </a:defRPr>
            </a:lvl4pPr>
            <a:lvl5pPr marL="2041736" indent="-226860" defTabSz="923192" eaLnBrk="0" hangingPunct="0">
              <a:defRPr sz="4000">
                <a:solidFill>
                  <a:schemeClr val="tx1"/>
                </a:solidFill>
                <a:latin typeface="Arial" charset="0"/>
              </a:defRPr>
            </a:lvl5pPr>
            <a:lvl6pPr marL="2495455" indent="-226860" algn="ctr" defTabSz="923192" eaLnBrk="0" fontAlgn="base" hangingPunct="0">
              <a:spcBef>
                <a:spcPct val="0"/>
              </a:spcBef>
              <a:spcAft>
                <a:spcPct val="0"/>
              </a:spcAft>
              <a:defRPr sz="4000">
                <a:solidFill>
                  <a:schemeClr val="tx1"/>
                </a:solidFill>
                <a:latin typeface="Arial" charset="0"/>
              </a:defRPr>
            </a:lvl6pPr>
            <a:lvl7pPr marL="2949174" indent="-226860" algn="ctr" defTabSz="923192" eaLnBrk="0" fontAlgn="base" hangingPunct="0">
              <a:spcBef>
                <a:spcPct val="0"/>
              </a:spcBef>
              <a:spcAft>
                <a:spcPct val="0"/>
              </a:spcAft>
              <a:defRPr sz="4000">
                <a:solidFill>
                  <a:schemeClr val="tx1"/>
                </a:solidFill>
                <a:latin typeface="Arial" charset="0"/>
              </a:defRPr>
            </a:lvl7pPr>
            <a:lvl8pPr marL="3402893" indent="-226860" algn="ctr" defTabSz="923192" eaLnBrk="0" fontAlgn="base" hangingPunct="0">
              <a:spcBef>
                <a:spcPct val="0"/>
              </a:spcBef>
              <a:spcAft>
                <a:spcPct val="0"/>
              </a:spcAft>
              <a:defRPr sz="4000">
                <a:solidFill>
                  <a:schemeClr val="tx1"/>
                </a:solidFill>
                <a:latin typeface="Arial" charset="0"/>
              </a:defRPr>
            </a:lvl8pPr>
            <a:lvl9pPr marL="3856612" indent="-226860" algn="ctr" defTabSz="923192" eaLnBrk="0" fontAlgn="base" hangingPunct="0">
              <a:spcBef>
                <a:spcPct val="0"/>
              </a:spcBef>
              <a:spcAft>
                <a:spcPct val="0"/>
              </a:spcAft>
              <a:defRPr sz="4000">
                <a:solidFill>
                  <a:schemeClr val="tx1"/>
                </a:solidFill>
                <a:latin typeface="Arial" charset="0"/>
              </a:defRPr>
            </a:lvl9pPr>
          </a:lstStyle>
          <a:p>
            <a:pPr eaLnBrk="1" hangingPunct="1"/>
            <a:fld id="{8EA4EF90-F091-4ED7-BC9D-54E11F39333C}" type="slidenum">
              <a:rPr lang="en-GB" sz="1200"/>
              <a:pPr eaLnBrk="1" hangingPunct="1"/>
              <a:t>33</a:t>
            </a:fld>
            <a:endParaRPr lang="en-GB" sz="1200" dirty="0"/>
          </a:p>
        </p:txBody>
      </p:sp>
    </p:spTree>
    <p:extLst>
      <p:ext uri="{BB962C8B-B14F-4D97-AF65-F5344CB8AC3E}">
        <p14:creationId xmlns:p14="http://schemas.microsoft.com/office/powerpoint/2010/main" val="1398240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en-US" b="0" dirty="0"/>
              <a:t>Inland waterway transport is primarily dominated by bulk goods. These include, for example, agricultural products, ores, coal, and steel. Inland shipping is particularly important for the steel industry in Austria (voestalpine, headquartered in Linz on the Danube).</a:t>
            </a:r>
          </a:p>
          <a:p>
            <a:endParaRPr lang="en-US" b="0" dirty="0"/>
          </a:p>
          <a:p>
            <a:r>
              <a:rPr lang="en-US" b="0" dirty="0"/>
              <a:t>A key function of inland waterway transport is the transportation of hazardous goods, which includes flammable liquid goods such as gasoline and heating oil, basic chemicals like methanol, finished products such as acids, and liquefied gases like ammonia. It also includes dry hazardous goods transported in bulk. Safety norms and standards are essential for this type of transport.</a:t>
            </a:r>
          </a:p>
          <a:p>
            <a:endParaRPr lang="en-US" b="0" dirty="0"/>
          </a:p>
          <a:p>
            <a:r>
              <a:rPr lang="en-US" b="0" dirty="0"/>
              <a:t>The transport of containers by inland vessels has more than doubled in recent years. A large portion of container and hinterland transport is handled on the Rhine and via the ZARA ports (Zeebrugge, Antwerp, Rotterdam, Amsterdam).</a:t>
            </a:r>
          </a:p>
          <a:p>
            <a:endParaRPr lang="en-US" b="0" dirty="0"/>
          </a:p>
          <a:p>
            <a:r>
              <a:rPr lang="en-US" b="0" dirty="0"/>
              <a:t>Due to their dimensions, inland vessels are particularly well suited for transporting heavy or bulky cargo. These ships can withstand point loads of over 40 tons per square meter or individual item weights of up to 1,000 tons. Transporting heavy goods by water offers clear advantages: infrastructure is not damaged, and obstacles like streetlights or trees do not need to be removed in advance, as would be the case with truck transport. Increasingly, turbines or rotor blades for wind turbines are transported via waterways. The rising number of heavy cargo shipments on inland vessels in recent years confirms this trend.</a:t>
            </a:r>
          </a:p>
          <a:p>
            <a:endParaRPr lang="en-US" b="0" dirty="0"/>
          </a:p>
          <a:p>
            <a:r>
              <a:rPr lang="en-US" b="0" dirty="0" err="1"/>
              <a:t>RoRo</a:t>
            </a:r>
            <a:r>
              <a:rPr lang="en-US" b="0" dirty="0"/>
              <a:t> ships are specialized vessels designed to transport movable goods, where the cargo is driven onto the ship (roll-on/roll-off). This typically involves a combination of vehicles such as cars or trucks, or trains that can drive onboard themselves, as well as cargo units that are rolled on using tractors. </a:t>
            </a:r>
            <a:r>
              <a:rPr lang="en-US" b="0" dirty="0" err="1"/>
              <a:t>RoRo</a:t>
            </a:r>
            <a:r>
              <a:rPr lang="en-US" b="0" dirty="0"/>
              <a:t> ships have drivable decks and usually adjustable deck heights to make more flexible use of cargo space. </a:t>
            </a:r>
            <a:r>
              <a:rPr lang="en-US" b="0" dirty="0" err="1"/>
              <a:t>RoRo</a:t>
            </a:r>
            <a:r>
              <a:rPr lang="en-US" b="0" dirty="0"/>
              <a:t> ships are especially important for the automotive industry.</a:t>
            </a:r>
          </a:p>
          <a:p>
            <a:endParaRPr lang="en-US" b="0" dirty="0"/>
          </a:p>
          <a:p>
            <a:r>
              <a:rPr lang="en-US" b="0" dirty="0"/>
              <a:t>Sources:</a:t>
            </a:r>
            <a:br>
              <a:rPr lang="en-US" b="0" dirty="0"/>
            </a:br>
            <a:r>
              <a:rPr lang="en-US" b="0" dirty="0"/>
              <a:t>BDB (2025): </a:t>
            </a:r>
            <a:r>
              <a:rPr lang="en-US" b="0" dirty="0">
                <a:hlinkClick r:id="rId3"/>
              </a:rPr>
              <a:t>https://www.binnenschiff.de/system-wasserstrasse/gueterschifffahrt/</a:t>
            </a:r>
            <a:r>
              <a:rPr lang="en-US" b="0" dirty="0"/>
              <a:t> (Accessed 18.03.2025)</a:t>
            </a:r>
          </a:p>
          <a:p>
            <a:r>
              <a:rPr lang="en-US" b="0" dirty="0" err="1"/>
              <a:t>Viadonau</a:t>
            </a:r>
            <a:r>
              <a:rPr lang="en-US" b="0" dirty="0"/>
              <a:t> (2019): </a:t>
            </a:r>
            <a:r>
              <a:rPr lang="en-US" b="0" i="1" dirty="0" err="1"/>
              <a:t>Handbuch</a:t>
            </a:r>
            <a:r>
              <a:rPr lang="en-US" b="0" i="1" dirty="0"/>
              <a:t> der </a:t>
            </a:r>
            <a:r>
              <a:rPr lang="en-US" b="0" i="1" dirty="0" err="1"/>
              <a:t>Donauschifffahrt</a:t>
            </a:r>
            <a:r>
              <a:rPr lang="en-US" b="0" dirty="0"/>
              <a:t>, pp. 161 ff.</a:t>
            </a:r>
          </a:p>
          <a:p>
            <a:endParaRPr lang="en-US" b="0" dirty="0"/>
          </a:p>
          <a:p>
            <a:r>
              <a:rPr lang="en-US" b="0" dirty="0"/>
              <a:t>Images sources:</a:t>
            </a:r>
          </a:p>
          <a:p>
            <a:r>
              <a:rPr lang="en-US" b="0" dirty="0">
                <a:hlinkClick r:id="rId4"/>
              </a:rPr>
              <a:t>https://www.flaticon.com/de/kostenlose-icons/mehl</a:t>
            </a:r>
            <a:r>
              <a:rPr lang="en-US" b="0" dirty="0"/>
              <a:t>; Flour icons by </a:t>
            </a:r>
            <a:r>
              <a:rPr lang="en-US" b="0" dirty="0" err="1"/>
              <a:t>Freepik</a:t>
            </a:r>
            <a:r>
              <a:rPr lang="en-US" b="0" dirty="0"/>
              <a:t> – </a:t>
            </a:r>
            <a:r>
              <a:rPr lang="en-US" b="0" dirty="0" err="1"/>
              <a:t>Flaticon</a:t>
            </a:r>
            <a:r>
              <a:rPr lang="en-US" b="0" dirty="0"/>
              <a:t>; accessed 07.02.2025</a:t>
            </a:r>
          </a:p>
          <a:p>
            <a:r>
              <a:rPr lang="en-US" b="0" dirty="0">
                <a:hlinkClick r:id="rId5"/>
              </a:rPr>
              <a:t>https://www.flaticon.com/de/kostenlose-icons/gefahrgut</a:t>
            </a:r>
            <a:r>
              <a:rPr lang="en-US" b="0" dirty="0"/>
              <a:t>; Hazardous goods icons by </a:t>
            </a:r>
            <a:r>
              <a:rPr lang="en-US" b="0" dirty="0" err="1"/>
              <a:t>surang</a:t>
            </a:r>
            <a:r>
              <a:rPr lang="en-US" b="0" dirty="0"/>
              <a:t> – </a:t>
            </a:r>
            <a:r>
              <a:rPr lang="en-US" b="0" dirty="0" err="1"/>
              <a:t>Flaticon</a:t>
            </a:r>
            <a:r>
              <a:rPr lang="en-US" b="0" dirty="0"/>
              <a:t>; accessed 19.04.2024</a:t>
            </a:r>
          </a:p>
          <a:p>
            <a:r>
              <a:rPr lang="en-US" b="0" dirty="0">
                <a:hlinkClick r:id="rId6"/>
              </a:rPr>
              <a:t>https://www.flaticon.com/de/kostenlose-icons/container</a:t>
            </a:r>
            <a:r>
              <a:rPr lang="en-US" b="0" dirty="0"/>
              <a:t>; Container icons by </a:t>
            </a:r>
            <a:r>
              <a:rPr lang="en-US" b="0" dirty="0" err="1"/>
              <a:t>Freepik</a:t>
            </a:r>
            <a:r>
              <a:rPr lang="en-US" b="0" dirty="0"/>
              <a:t> – </a:t>
            </a:r>
            <a:r>
              <a:rPr lang="en-US" b="0" dirty="0" err="1"/>
              <a:t>Flaticon</a:t>
            </a:r>
            <a:r>
              <a:rPr lang="en-US" b="0" dirty="0"/>
              <a:t>; accessed 07.02.2025</a:t>
            </a:r>
          </a:p>
          <a:p>
            <a:r>
              <a:rPr lang="en-US" b="0" dirty="0">
                <a:hlinkClick r:id="rId7"/>
              </a:rPr>
              <a:t>https://www.flaticon.com/de/kostenlose-icons/metall</a:t>
            </a:r>
            <a:r>
              <a:rPr lang="en-US" b="0" dirty="0"/>
              <a:t>; Metal icons by </a:t>
            </a:r>
            <a:r>
              <a:rPr lang="en-US" b="0" dirty="0" err="1"/>
              <a:t>surang</a:t>
            </a:r>
            <a:r>
              <a:rPr lang="en-US" b="0" dirty="0"/>
              <a:t> – </a:t>
            </a:r>
            <a:r>
              <a:rPr lang="en-US" b="0" dirty="0" err="1"/>
              <a:t>Flaticon</a:t>
            </a:r>
            <a:r>
              <a:rPr lang="en-US" b="0" dirty="0"/>
              <a:t>; accessed 07.02.2025</a:t>
            </a:r>
          </a:p>
          <a:p>
            <a:r>
              <a:rPr lang="en-US" b="0" dirty="0">
                <a:hlinkClick r:id="rId8"/>
              </a:rPr>
              <a:t>https://www.flaticon.com/free-icons/ferry-boat</a:t>
            </a:r>
            <a:r>
              <a:rPr lang="en-US" b="0" dirty="0"/>
              <a:t>; Ferry boat icons by </a:t>
            </a:r>
            <a:r>
              <a:rPr lang="en-US" b="0" dirty="0" err="1"/>
              <a:t>Freepik</a:t>
            </a:r>
            <a:r>
              <a:rPr lang="en-US" b="0" dirty="0"/>
              <a:t> – </a:t>
            </a:r>
            <a:r>
              <a:rPr lang="en-US" b="0" dirty="0" err="1"/>
              <a:t>Flaticon</a:t>
            </a:r>
            <a:r>
              <a:rPr lang="en-US" b="0" dirty="0"/>
              <a:t>; accessed 19.04.2024</a:t>
            </a:r>
          </a:p>
          <a:p>
            <a:endParaRPr lang="de-AT" b="0"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en-US" b="0"/>
              <a:t>When it comes to transporting especially large and heavy goods—so-called High &amp; Heavy transports—inland shipping offers a number of advantages that other modes of transport can hardly match.</a:t>
            </a:r>
          </a:p>
          <a:p>
            <a:endParaRPr lang="en-US" b="0"/>
          </a:p>
          <a:p>
            <a:r>
              <a:rPr lang="en-US" b="0"/>
              <a:t>Enormous loading capacity: Ideal for machines, components, or industrial plants that are too large for trucks or trains.</a:t>
            </a:r>
          </a:p>
          <a:p>
            <a:r>
              <a:rPr lang="en-US" b="0"/>
              <a:t>Operational 24/7: Unlike road transport, which is often restricted by driving bans or rest periods, a ship can operate around the clock—without breaks, without traffic jams.</a:t>
            </a:r>
          </a:p>
          <a:p>
            <a:r>
              <a:rPr lang="en-US" b="0"/>
              <a:t>No infrastructure costs: Roads don’t need reinforcement, and bridges don’t need adjustment. Waterways already exist and can be used without additional construction costs.</a:t>
            </a:r>
          </a:p>
          <a:p>
            <a:r>
              <a:rPr lang="en-US" b="0"/>
              <a:t>No permits or escort vehicles required: While heavy road transports often require lengthy approval processes and police escorts, a ship can usually carry such goods as regular cargo—without permits or road closures.</a:t>
            </a:r>
          </a:p>
          <a:p>
            <a:r>
              <a:rPr lang="en-US" b="0"/>
              <a:t>Environmentally friendly: Transport by ship generates significantly less CO₂ than trucks or airplanes. Especially over long distances and with heavy loads, this is a major sustainability advantage.</a:t>
            </a:r>
          </a:p>
          <a:p>
            <a:endParaRPr lang="en-US" b="0"/>
          </a:p>
          <a:p>
            <a:r>
              <a:rPr lang="en-US" b="0"/>
              <a:t>Source:</a:t>
            </a:r>
            <a:br>
              <a:rPr lang="en-US" b="0"/>
            </a:br>
            <a:r>
              <a:rPr lang="en-US" b="0" err="1"/>
              <a:t>Viadonau</a:t>
            </a:r>
            <a:r>
              <a:rPr lang="en-US" b="0"/>
              <a:t> (2025): </a:t>
            </a:r>
            <a:r>
              <a:rPr lang="en-US" b="0">
                <a:hlinkClick r:id="rId3"/>
              </a:rPr>
              <a:t>https://www.viadonau.org/wirtschaft/donaulogistik/high-heavy-transporte</a:t>
            </a:r>
            <a:r>
              <a:rPr lang="en-US" b="0"/>
              <a:t>; Retrieved 10.07.2025</a:t>
            </a:r>
          </a:p>
          <a:p>
            <a:endParaRPr lang="en-US" b="0"/>
          </a:p>
          <a:p>
            <a:r>
              <a:rPr lang="en-US" b="0"/>
              <a:t>Picture: </a:t>
            </a:r>
            <a:r>
              <a:rPr lang="en-US" b="0" err="1"/>
              <a:t>Felbermayr</a:t>
            </a:r>
            <a:endParaRPr lang="en-US" b="0"/>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Picture: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en-US" b="0"/>
              <a:t>Think-Pair-Share: Individually (Think), in pairs or small groups (Pair), then present discussion results to the class (Share)</a:t>
            </a:r>
          </a:p>
          <a:p>
            <a:endParaRPr lang="en-US" b="0"/>
          </a:p>
          <a:p>
            <a:r>
              <a:rPr lang="en-US" b="0"/>
              <a:t>Duration: approx. 15–20 minutes</a:t>
            </a:r>
            <a:br>
              <a:rPr lang="en-US" b="0"/>
            </a:br>
            <a:r>
              <a:rPr lang="en-US" b="0"/>
              <a:t>Social structure: Individual work → partner or small group work → class discussion</a:t>
            </a:r>
          </a:p>
          <a:p>
            <a:endParaRPr lang="en-US" b="0"/>
          </a:p>
          <a:p>
            <a:r>
              <a:rPr lang="en-US" b="0"/>
              <a:t>Possible arguments (to support or inspire):</a:t>
            </a:r>
          </a:p>
          <a:p>
            <a:r>
              <a:rPr lang="en-US" b="0"/>
              <a:t>Low primary energy demand: Inland waterway vessels consume significantly less energy per ton transported compared to trucks or trains.</a:t>
            </a:r>
          </a:p>
          <a:p>
            <a:r>
              <a:rPr lang="en-US" b="0"/>
              <a:t>Lowest external costs: Less air pollution, noise, CO₂ emissions, and infrastructure wear.</a:t>
            </a:r>
          </a:p>
          <a:p>
            <a:r>
              <a:rPr lang="en-US" b="0"/>
              <a:t>Few accidents: Very high safety compared to road and rail transport.</a:t>
            </a:r>
          </a:p>
          <a:p>
            <a:r>
              <a:rPr lang="en-US" b="0"/>
              <a:t>Large transport volumes possible: One ship can replace many trucks.</a:t>
            </a:r>
          </a:p>
          <a:p>
            <a:r>
              <a:rPr lang="en-US" b="0"/>
              <a:t>Use of existing natural infrastructure: Rivers and canals already exist.</a:t>
            </a:r>
          </a:p>
          <a:p>
            <a:r>
              <a:rPr lang="en-US" b="0"/>
              <a:t>Cost-effective in the long term: Especially for bulk goods and long distances.</a:t>
            </a:r>
          </a:p>
          <a:p>
            <a:endParaRPr lang="en-US" b="0"/>
          </a:p>
          <a:p>
            <a:r>
              <a:rPr lang="en-US" b="0"/>
              <a:t>Learning objectives:</a:t>
            </a:r>
          </a:p>
          <a:p>
            <a:r>
              <a:rPr lang="en-US" b="0"/>
              <a:t>Students analyze the ecological and economic advantages of inland waterway transport compared to other transport modes.</a:t>
            </a:r>
          </a:p>
          <a:p>
            <a:r>
              <a:rPr lang="en-US" b="0"/>
              <a:t>Students argue factually and with reasoning for or against greater use of waterways for freight transport.</a:t>
            </a:r>
          </a:p>
          <a:p>
            <a:r>
              <a:rPr lang="en-US" b="0"/>
              <a:t>Students reflect on the political and societal conditions that influence the use of inland navigation.</a:t>
            </a:r>
          </a:p>
          <a:p>
            <a:r>
              <a:rPr lang="en-US" b="0"/>
              <a:t>Students present their results clearly and structured to the class and engage with other perspectives.</a:t>
            </a:r>
          </a:p>
          <a:p>
            <a:endParaRPr lang="de-AT"/>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en-US" b="0" dirty="0"/>
              <a:t>Measures to Further Promote the Sustainability and Usability of Inland Waterway Shipping:</a:t>
            </a:r>
          </a:p>
          <a:p>
            <a:r>
              <a:rPr lang="en-US" b="0" dirty="0"/>
              <a:t>Retrofitting refers to the process of equipping existing ships with modern technology to maintain their competitiveness, save fuel, and become more environmentally friendly. One example is the conversion of the “MSC Flaminia” by the shipping company NSB after a fire. By installing a new bulbous bow and propeller, fuel consumption was reduced by up to twelve percent. Retrofitting also demonstrates that older vessels can compete with new ones in terms of design and efficiency.</a:t>
            </a:r>
          </a:p>
          <a:p>
            <a:r>
              <a:rPr lang="en-US" b="0" dirty="0" err="1"/>
              <a:t>Digitalisation</a:t>
            </a:r>
            <a:r>
              <a:rPr lang="en-US" b="0" dirty="0"/>
              <a:t>: By using modern technologies such as automated systems, telematics, and data analysis, efficiency gains and emission reductions can be achieved. The digital networking of ships and ports allows for optimized route planning, improved cargo tracking, and more efficient use of resources like fuel. </a:t>
            </a:r>
            <a:r>
              <a:rPr lang="en-US" b="0" dirty="0" err="1"/>
              <a:t>Digitalisation</a:t>
            </a:r>
            <a:r>
              <a:rPr lang="en-US" b="0" dirty="0"/>
              <a:t> contributes to increased efficiency, cost reduction, and environmental relief in inland shipping.</a:t>
            </a:r>
          </a:p>
          <a:p>
            <a:r>
              <a:rPr lang="en-US" b="0" dirty="0"/>
              <a:t>Waterway interconnectivity supports the increased usability of inland navigation by improving waterway infrastructure and creating efficient connections between various bodies of water. The goal is to facilitate the transport of goods by inland vessels while minimizing environmental impact. This is achieved through optimizing waterways, expanding locks, and eliminating bottlenecks, resulting in shorter transport times, reduced energy consumption, and lower CO₂ emissions.</a:t>
            </a:r>
          </a:p>
          <a:p>
            <a:r>
              <a:rPr lang="en-US" b="0" dirty="0"/>
              <a:t>The use of eco-friendly fuels and the switch to alternative propulsion systems such as electric mobility or hydrogen propulsion also contribute to sustainable inland shipping.</a:t>
            </a:r>
          </a:p>
          <a:p>
            <a:r>
              <a:rPr lang="en-US" b="0" dirty="0"/>
              <a:t>Opening up new markets and market segments (e.g., container transport) can increase the share of inland waterway transport in the overall traffic volume.</a:t>
            </a:r>
          </a:p>
          <a:p>
            <a:endParaRPr lang="en-US" b="0" dirty="0"/>
          </a:p>
          <a:p>
            <a:r>
              <a:rPr lang="en-US" b="0" dirty="0"/>
              <a:t>Sources:</a:t>
            </a:r>
          </a:p>
          <a:p>
            <a:r>
              <a:rPr lang="de-AT" dirty="0"/>
              <a:t>Bundesanstalt für Wasserbau (2017): Kolloquium Wasserbauliche Herausforderungen an den Binnenschifffahrtsstraßen</a:t>
            </a:r>
            <a:r>
              <a:rPr lang="en-US" b="0" dirty="0"/>
              <a:t>, </a:t>
            </a:r>
            <a:r>
              <a:rPr lang="en-US" b="0" dirty="0">
                <a:hlinkClick r:id="rId3"/>
              </a:rPr>
              <a:t>https://izw.baw.de/</a:t>
            </a:r>
            <a:r>
              <a:rPr lang="en-US" b="0" dirty="0" err="1">
                <a:hlinkClick r:id="rId3"/>
              </a:rPr>
              <a:t>publikationen</a:t>
            </a:r>
            <a:r>
              <a:rPr lang="en-US" b="0" dirty="0">
                <a:hlinkClick r:id="rId3"/>
              </a:rPr>
              <a:t>/</a:t>
            </a:r>
            <a:r>
              <a:rPr lang="en-US" b="0" dirty="0" err="1">
                <a:hlinkClick r:id="rId3"/>
              </a:rPr>
              <a:t>kolloquien</a:t>
            </a:r>
            <a:r>
              <a:rPr lang="en-US" b="0" dirty="0">
                <a:hlinkClick r:id="rId3"/>
              </a:rPr>
              <a:t>/0/02_Kempmann-Kriedel_Rusche-Pauli-Georges_Herausforderungen....pdf</a:t>
            </a:r>
            <a:r>
              <a:rPr lang="en-US" b="0" dirty="0"/>
              <a:t>; retrieved 18.03.2025</a:t>
            </a:r>
            <a:br>
              <a:rPr lang="en-US" b="0" dirty="0"/>
            </a:br>
            <a:r>
              <a:rPr lang="de-AT" dirty="0"/>
              <a:t>Verband deutscher Reeder (2016): </a:t>
            </a:r>
            <a:r>
              <a:rPr lang="en-US" b="0" dirty="0">
                <a:hlinkClick r:id="rId4"/>
              </a:rPr>
              <a:t>https://www.reederverband.de/sites/default/files/publikationen/deutsche_seeschifffahrt/deutsche_seeschifffahrt_2016_-_umweltspecial.pdf</a:t>
            </a:r>
            <a:r>
              <a:rPr lang="en-US" b="0" dirty="0"/>
              <a:t>; retrieved 18.03.2025</a:t>
            </a:r>
            <a:br>
              <a:rPr lang="en-US" b="0" dirty="0"/>
            </a:br>
            <a:r>
              <a:rPr lang="en-US" b="0" dirty="0"/>
              <a:t>Heinzelmann, Christoph / </a:t>
            </a:r>
            <a:r>
              <a:rPr lang="en-US" b="0" dirty="0" err="1"/>
              <a:t>Bödefeld</a:t>
            </a:r>
            <a:r>
              <a:rPr lang="en-US" b="0" dirty="0"/>
              <a:t>, Jörg / Duric, Zorana (2020): </a:t>
            </a:r>
            <a:r>
              <a:rPr lang="de-AT" dirty="0"/>
              <a:t>Digitalisierung im Verkehrswasserbau. Bautechnik, 97</a:t>
            </a:r>
            <a:r>
              <a:rPr lang="en-US" b="0" dirty="0"/>
              <a:t>; In: </a:t>
            </a:r>
            <a:r>
              <a:rPr lang="en-US" b="0" dirty="0">
                <a:hlinkClick r:id="rId5"/>
              </a:rPr>
              <a:t>https://doi.org/10.1002/bate.202000029 </a:t>
            </a:r>
            <a:r>
              <a:rPr lang="en-US" b="0" dirty="0"/>
              <a:t>; pp. 441-444</a:t>
            </a:r>
          </a:p>
          <a:p>
            <a:endParaRPr lang="en-US" b="0" dirty="0"/>
          </a:p>
          <a:p>
            <a:r>
              <a:rPr lang="en-US" b="0" dirty="0"/>
              <a:t>Image source:</a:t>
            </a:r>
            <a:br>
              <a:rPr lang="en-US" b="0" dirty="0"/>
            </a:br>
            <a:r>
              <a:rPr lang="en-US" b="0" dirty="0"/>
              <a:t>Generated using AI (Microsoft Copilot) on 12.06.2025, Prompt: "Create an image of a futuristic cargo ship (loaded with containers) that reflects visions and development trends in inland waterway shipping – with a focus on modern technologies, sustainability, and autonomous navigation. Urban port environment along a river."</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en-US" b="0" dirty="0"/>
              <a:t>Expert Group Discussion on the Danube – Focus on Waterways</a:t>
            </a:r>
            <a:br>
              <a:rPr lang="en-US" b="0" dirty="0"/>
            </a:br>
            <a:r>
              <a:rPr lang="en-US" b="0" dirty="0"/>
              <a:t>Duration: 30–40 minutes (10 min research phase, 10–15 min group presentations, 10–15 min concluding class discussion)</a:t>
            </a:r>
          </a:p>
          <a:p>
            <a:endParaRPr lang="en-US" b="0" dirty="0"/>
          </a:p>
          <a:p>
            <a:r>
              <a:rPr lang="en-US" b="0" dirty="0"/>
              <a:t>Students work in groups. Each group is assigned a topic:</a:t>
            </a:r>
          </a:p>
          <a:p>
            <a:r>
              <a:rPr lang="en-US" b="0" dirty="0"/>
              <a:t>What role does freight transport on waterways play in the global economy?</a:t>
            </a:r>
          </a:p>
          <a:p>
            <a:r>
              <a:rPr lang="en-US" b="0" dirty="0"/>
              <a:t>What advantages does freight transport on waterways offer compared to other modes of transport?</a:t>
            </a:r>
          </a:p>
          <a:p>
            <a:r>
              <a:rPr lang="en-US" b="0" dirty="0"/>
              <a:t>What well-known European waterways exist besides the Danube, and how are they connected?</a:t>
            </a:r>
          </a:p>
          <a:p>
            <a:r>
              <a:rPr lang="en-US" b="0" dirty="0"/>
              <a:t>What current challenges does Danube shipping face?</a:t>
            </a:r>
          </a:p>
          <a:p>
            <a:r>
              <a:rPr lang="en-US" b="0" dirty="0"/>
              <a:t>The future of the Danube: How could the waterway be made more sustainable?</a:t>
            </a:r>
          </a:p>
          <a:p>
            <a:endParaRPr lang="en-US" b="0" dirty="0"/>
          </a:p>
          <a:p>
            <a:r>
              <a:rPr lang="en-US" b="0" dirty="0"/>
              <a:t>Procedure:</a:t>
            </a:r>
          </a:p>
          <a:p>
            <a:r>
              <a:rPr lang="en-US" b="0" dirty="0"/>
              <a:t>Each group researches their topic for 10 minutes online; consulting AI tools (e.g., ChatGPT) is allowed.</a:t>
            </a:r>
          </a:p>
          <a:p>
            <a:r>
              <a:rPr lang="en-US" b="0" dirty="0"/>
              <a:t>Then, each group presents their topic in 2–3 sentences.</a:t>
            </a:r>
          </a:p>
          <a:p>
            <a:r>
              <a:rPr lang="en-US" b="0" dirty="0"/>
              <a:t>Final step: A joint discussion on the importance of waterways and the Danube.</a:t>
            </a:r>
          </a:p>
          <a:p>
            <a:endParaRPr lang="en-US" b="0" dirty="0"/>
          </a:p>
          <a:p>
            <a:r>
              <a:rPr lang="en-US" b="0" dirty="0"/>
              <a:t>Learning Objectives:</a:t>
            </a:r>
          </a:p>
          <a:p>
            <a:r>
              <a:rPr lang="en-US" b="0" dirty="0"/>
              <a:t>Students discuss the significance of waterways in the context of sustainable mobility and the global economy.</a:t>
            </a:r>
          </a:p>
          <a:p>
            <a:r>
              <a:rPr lang="en-US" b="0" dirty="0"/>
              <a:t>Students reflect on how infrastructure, the environment, and trade are interconnected.</a:t>
            </a:r>
          </a:p>
          <a:p>
            <a:r>
              <a:rPr lang="en-US" b="0" dirty="0"/>
              <a:t>Students strengthen their teamwork, media literacy, and argumentation skills.</a:t>
            </a:r>
          </a:p>
          <a:p>
            <a:endParaRPr lang="de-AT" dirty="0"/>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0.xml"/><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0.xml"/><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2.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sv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video" Target="https://www.youtube.com/embed/aUJGdZbdn3k?feature=oembed" TargetMode="External"/><Relationship Id="rId5" Type="http://schemas.openxmlformats.org/officeDocument/2006/relationships/hyperlink" Target="https://youtu.be/aUJGdZbdn3k?si=iSCS81U93fgemFx4" TargetMode="Externa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creativecommons.org/licenses/by/4.0/deed.en"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en-GB" noProof="0"/>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en-US" dirty="0">
                <a:cs typeface="Arial" panose="020B0604020202020204" pitchFamily="34" charset="0"/>
              </a:rPr>
              <a:t>Transport and logistics – fundamentals and multimodal approaches</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dirty="0"/>
              <a:t>How to work most effectively with this teaching material</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en-US" sz="2200" dirty="0">
                <a:solidFill>
                  <a:schemeClr val="tx2"/>
                </a:solidFill>
              </a:rPr>
              <a:t>PowerPoint: </a:t>
            </a:r>
            <a:r>
              <a:rPr lang="en-US" sz="2200" dirty="0">
                <a:solidFill>
                  <a:srgbClr val="000000"/>
                </a:solidFill>
              </a:rPr>
              <a:t>The following PowerPoint presentation provides an introduction to the topic “Transport and logistics – fundamentals and multimodal approaches”. Each slide includes speaker notes with explanations and references. Activity slides are highlighted in yellow and contain practical examples, exercises, videos and other interactive elements that have been specifically prepared for classroom use.</a:t>
            </a:r>
          </a:p>
          <a:p>
            <a:r>
              <a:rPr lang="en-US" sz="2200" dirty="0">
                <a:solidFill>
                  <a:schemeClr val="tx2"/>
                </a:solidFill>
              </a:rPr>
              <a:t>Videos and supplementary exercises: </a:t>
            </a:r>
            <a:r>
              <a:rPr lang="en-US" sz="2200" dirty="0">
                <a:solidFill>
                  <a:srgbClr val="000000"/>
                </a:solidFill>
              </a:rPr>
              <a:t>Videos and exercises on the topic can be found within this presentation on the </a:t>
            </a:r>
            <a:r>
              <a:rPr lang="en-US" sz="2200" dirty="0" err="1">
                <a:solidFill>
                  <a:srgbClr val="000000"/>
                </a:solidFill>
              </a:rPr>
              <a:t>colour</a:t>
            </a:r>
            <a:r>
              <a:rPr lang="en-US" sz="2200" dirty="0">
                <a:solidFill>
                  <a:srgbClr val="000000"/>
                </a:solidFill>
              </a:rPr>
              <a:t>-highlighted activity slides as well as at: </a:t>
            </a:r>
            <a:r>
              <a:rPr lang="en-US" sz="2200" dirty="0">
                <a:solidFill>
                  <a:schemeClr val="tx2"/>
                </a:solidFill>
                <a:hlinkClick r:id="rId2"/>
              </a:rPr>
              <a:t>https://www.rewway.at/de/lehrmittel/</a:t>
            </a:r>
            <a:r>
              <a:rPr lang="en-US" sz="2200" dirty="0">
                <a:solidFill>
                  <a:schemeClr val="tx2"/>
                </a:solidFill>
              </a:rPr>
              <a:t> . </a:t>
            </a:r>
            <a:r>
              <a:rPr lang="en-US" sz="2200" dirty="0">
                <a:solidFill>
                  <a:srgbClr val="000000"/>
                </a:solidFill>
              </a:rPr>
              <a:t>All teaching materials include a concise overview to support lesson planning: learning objectives, target groups, level of difficulty, methods and links to the curriculum.</a:t>
            </a:r>
          </a:p>
          <a:p>
            <a:r>
              <a:rPr lang="en-US" sz="2200" dirty="0">
                <a:solidFill>
                  <a:schemeClr val="tx2"/>
                </a:solidFill>
              </a:rPr>
              <a:t>References: </a:t>
            </a:r>
            <a:r>
              <a:rPr lang="en-US" sz="2200" dirty="0">
                <a:solidFill>
                  <a:srgbClr val="000000"/>
                </a:solidFill>
              </a:rPr>
              <a:t>The sources used for the presentation are available both in the notes section of the individual slides and at the end of the PowerPoint presentation.</a:t>
            </a:r>
            <a:endParaRPr lang="de-AT" dirty="0">
              <a:solidFill>
                <a:srgbClr val="000000"/>
              </a:solidFill>
            </a:endParaRPr>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7" y="1544206"/>
            <a:ext cx="10954420" cy="4515311"/>
          </a:xfrm>
        </p:spPr>
        <p:txBody>
          <a:bodyPr/>
          <a:lstStyle/>
          <a:p>
            <a:pPr marL="0" indent="0">
              <a:buNone/>
            </a:pPr>
            <a:r>
              <a:rPr lang="de-AT" dirty="0">
                <a:solidFill>
                  <a:schemeClr val="tx2"/>
                </a:solidFill>
              </a:rPr>
              <a:t>Learning </a:t>
            </a:r>
            <a:r>
              <a:rPr lang="en-GB" noProof="0" dirty="0">
                <a:solidFill>
                  <a:schemeClr val="tx2"/>
                </a:solidFill>
              </a:rPr>
              <a:t>objectives</a:t>
            </a:r>
            <a:r>
              <a:rPr lang="de-AT" dirty="0">
                <a:solidFill>
                  <a:schemeClr val="tx2"/>
                </a:solidFill>
              </a:rPr>
              <a:t>:</a:t>
            </a:r>
          </a:p>
          <a:p>
            <a:pPr marL="0" indent="0">
              <a:lnSpc>
                <a:spcPct val="100000"/>
              </a:lnSpc>
              <a:buNone/>
            </a:pPr>
            <a:r>
              <a:rPr lang="en-US" dirty="0"/>
              <a:t>Learners are able to explain the advantages and disadvantages of the modes of transport road freight, rail and inland waterways.</a:t>
            </a:r>
          </a:p>
          <a:p>
            <a:pPr marL="0" indent="0">
              <a:lnSpc>
                <a:spcPct val="100000"/>
              </a:lnSpc>
              <a:buNone/>
            </a:pPr>
            <a:r>
              <a:rPr lang="en-US" dirty="0"/>
              <a:t>Learners are familiar with the criteria that play a role in the selection of transport modes.</a:t>
            </a:r>
          </a:p>
          <a:p>
            <a:pPr marL="0" indent="0">
              <a:lnSpc>
                <a:spcPct val="100000"/>
              </a:lnSpc>
              <a:buNone/>
            </a:pPr>
            <a:r>
              <a:rPr lang="en-US" dirty="0"/>
              <a:t>Learners are able to explain what multimodal transport means and how the combination of different modes of transport leads to more efficient and sustainable logistics.</a:t>
            </a:r>
          </a:p>
          <a:p>
            <a:pPr marL="0" indent="0">
              <a:lnSpc>
                <a:spcPct val="100000"/>
              </a:lnSpc>
              <a:buNone/>
            </a:pPr>
            <a:r>
              <a:rPr lang="en-US" dirty="0"/>
              <a:t>Learners are able to explain the importance of inland navigation for freight transport</a:t>
            </a:r>
            <a:r>
              <a:rPr lang="de-AT" dirty="0"/>
              <a:t>.</a:t>
            </a:r>
          </a:p>
          <a:p>
            <a:pPr marL="0" indent="0">
              <a:buNone/>
            </a:pPr>
            <a:endParaRPr lang="de-AT" dirty="0">
              <a:solidFill>
                <a:schemeClr val="tx2"/>
              </a:solidFill>
            </a:endParaRPr>
          </a:p>
          <a:p>
            <a:pPr marL="0" indent="0">
              <a:buNone/>
            </a:pPr>
            <a:r>
              <a:rPr lang="de-AT" dirty="0">
                <a:solidFill>
                  <a:schemeClr val="tx2"/>
                </a:solidFill>
              </a:rPr>
              <a:t>Target </a:t>
            </a:r>
            <a:r>
              <a:rPr lang="de-AT" dirty="0" err="1">
                <a:solidFill>
                  <a:schemeClr val="tx2"/>
                </a:solidFill>
              </a:rPr>
              <a:t>groups</a:t>
            </a:r>
            <a:r>
              <a:rPr lang="de-AT" dirty="0">
                <a:solidFill>
                  <a:schemeClr val="tx2"/>
                </a:solidFill>
              </a:rPr>
              <a:t>:</a:t>
            </a:r>
          </a:p>
          <a:p>
            <a:pPr marL="0" indent="0">
              <a:buNone/>
            </a:pPr>
            <a:r>
              <a:rPr lang="en-US" dirty="0"/>
              <a:t>Upper secondary school pupils (AHS and BHS)</a:t>
            </a:r>
          </a:p>
          <a:p>
            <a:pPr marL="0" indent="0">
              <a:buNone/>
            </a:pPr>
            <a:r>
              <a:rPr lang="en-US" dirty="0"/>
              <a:t>Vocational school students</a:t>
            </a:r>
          </a:p>
          <a:p>
            <a:pPr marL="0" indent="0">
              <a:buNone/>
            </a:pPr>
            <a:r>
              <a:rPr lang="en-US" dirty="0"/>
              <a:t>Students receiving an introduction to the fields of transport logistics, inland navigation and multimodal transport</a:t>
            </a:r>
          </a:p>
          <a:p>
            <a:pPr marL="0" indent="0">
              <a:buNone/>
            </a:pPr>
            <a:r>
              <a:rPr lang="en-US" dirty="0"/>
              <a:t>Career changers and professionals from other sectors</a:t>
            </a: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5" name="Fußzeilenplatzhalter 2">
            <a:extLst>
              <a:ext uri="{FF2B5EF4-FFF2-40B4-BE49-F238E27FC236}">
                <a16:creationId xmlns:a16="http://schemas.microsoft.com/office/drawing/2014/main" id="{0683169F-4FE1-1635-D136-B11614E1D9B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4</a:t>
            </a:fld>
            <a:endParaRPr lang="de-AT" dirty="0"/>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dirty="0"/>
              <a:t>Have you ever asked yourself…?</a:t>
            </a:r>
            <a:endParaRPr lang="de-AT" dirty="0"/>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433016"/>
            <a:ext cx="10911888" cy="4743947"/>
          </a:xfrm>
        </p:spPr>
        <p:txBody>
          <a:bodyPr/>
          <a:lstStyle/>
          <a:p>
            <a:pPr marL="0" lvl="0" indent="0">
              <a:buNone/>
            </a:pPr>
            <a:endParaRPr lang="de-AT" sz="2800" dirty="0"/>
          </a:p>
          <a:p>
            <a:pPr marL="0" lvl="0" indent="0">
              <a:buNone/>
            </a:pPr>
            <a:r>
              <a:rPr lang="de-AT" sz="2800" dirty="0"/>
              <a:t>…</a:t>
            </a:r>
            <a:r>
              <a:rPr lang="en-US" sz="2800" dirty="0"/>
              <a:t>why the majority of freight transport still takes place by road rather than by rail or inland waterways?</a:t>
            </a:r>
            <a:endParaRPr lang="de-AT" sz="2800" dirty="0"/>
          </a:p>
          <a:p>
            <a:pPr marL="0" lvl="0" indent="0">
              <a:buNone/>
            </a:pPr>
            <a:endParaRPr lang="de-AT" sz="2800" dirty="0"/>
          </a:p>
          <a:p>
            <a:pPr marL="0" lvl="0" indent="0">
              <a:buNone/>
            </a:pPr>
            <a:r>
              <a:rPr lang="de-AT" sz="2800" dirty="0"/>
              <a:t>…</a:t>
            </a:r>
            <a:r>
              <a:rPr lang="en-US" sz="2800" dirty="0"/>
              <a:t>how the intelligent combination of different modes of transport can create more efficient, cost-effective and environmentally friendly transport chains?</a:t>
            </a:r>
            <a:endParaRPr lang="de-AT" sz="2800" dirty="0"/>
          </a:p>
          <a:p>
            <a:pPr marL="0" lvl="0" indent="0">
              <a:buNone/>
            </a:pPr>
            <a:endParaRPr lang="de-AT" sz="2800" dirty="0"/>
          </a:p>
          <a:p>
            <a:pPr marL="0" lvl="0" indent="0">
              <a:buNone/>
            </a:pPr>
            <a:r>
              <a:rPr lang="de-AT" sz="2800" dirty="0"/>
              <a:t>…</a:t>
            </a:r>
            <a:r>
              <a:rPr lang="en-US" sz="2800" dirty="0"/>
              <a:t>what potential inland navigation offers for more sustainable logistics, and why it has so far been used comparatively little?</a:t>
            </a:r>
            <a:endParaRPr lang="de-AT" sz="2800" dirty="0"/>
          </a:p>
        </p:txBody>
      </p:sp>
      <p:sp>
        <p:nvSpPr>
          <p:cNvPr id="6" name="Fußzeilenplatzhalter 2">
            <a:extLst>
              <a:ext uri="{FF2B5EF4-FFF2-40B4-BE49-F238E27FC236}">
                <a16:creationId xmlns:a16="http://schemas.microsoft.com/office/drawing/2014/main" id="{386D0884-C14A-65F3-B15C-78116C261CB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2" name="Fußzeilenplatzhalter 2">
            <a:extLst>
              <a:ext uri="{FF2B5EF4-FFF2-40B4-BE49-F238E27FC236}">
                <a16:creationId xmlns:a16="http://schemas.microsoft.com/office/drawing/2014/main" id="{14BB17E1-57D4-EE81-CE94-8CF231E58F0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a:xfrm>
            <a:off x="831850" y="1114314"/>
            <a:ext cx="7786370" cy="2852737"/>
          </a:xfrm>
        </p:spPr>
        <p:txBody>
          <a:bodyPr/>
          <a:lstStyle/>
          <a:p>
            <a:r>
              <a:rPr lang="de-AT" dirty="0"/>
              <a:t>Modes </a:t>
            </a:r>
            <a:r>
              <a:rPr lang="de-AT" dirty="0" err="1"/>
              <a:t>of</a:t>
            </a:r>
            <a:r>
              <a:rPr lang="de-AT" dirty="0"/>
              <a:t> </a:t>
            </a:r>
            <a:r>
              <a:rPr lang="de-AT" dirty="0" err="1"/>
              <a:t>transport</a:t>
            </a:r>
            <a:endParaRPr lang="de-AT" dirty="0"/>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Diagramm 22" descr="Comparison of Modes of transport">
            <a:extLst>
              <a:ext uri="{FF2B5EF4-FFF2-40B4-BE49-F238E27FC236}">
                <a16:creationId xmlns:a16="http://schemas.microsoft.com/office/drawing/2014/main" id="{E816351D-AF5A-300D-5EF3-C2E2E10183F9}"/>
              </a:ext>
            </a:extLst>
          </p:cNvPr>
          <p:cNvGraphicFramePr/>
          <p:nvPr/>
        </p:nvGraphicFramePr>
        <p:xfrm>
          <a:off x="5814391" y="3101008"/>
          <a:ext cx="5670501" cy="4528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en-US" dirty="0"/>
              <a:t>Comparison of transport modes</a:t>
            </a:r>
            <a:endParaRPr lang="de-AT" dirty="0"/>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Slide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7</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732259" y="2532211"/>
            <a:ext cx="2793246"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Mode of transport:</a:t>
            </a:r>
          </a:p>
          <a:p>
            <a:pPr>
              <a:spcBef>
                <a:spcPts val="0"/>
              </a:spcBef>
              <a:spcAft>
                <a:spcPts val="840"/>
              </a:spcAft>
            </a:pPr>
            <a:r>
              <a:rPr lang="en-US" dirty="0">
                <a:cs typeface="Arial" panose="020B0604020202020204" pitchFamily="34" charset="0"/>
              </a:rPr>
              <a:t>Infrastructure used for the operation of transport vehicles</a:t>
            </a:r>
            <a:endParaRPr lang="de-AT" dirty="0">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91044" y="3874474"/>
            <a:ext cx="2793246" cy="1025922"/>
          </a:xfrm>
          <a:prstGeom prst="rect">
            <a:avLst/>
          </a:prstGeom>
        </p:spPr>
        <p:txBody>
          <a:bodyPr wrap="square">
            <a:spAutoFit/>
          </a:bodyPr>
          <a:lstStyle/>
          <a:p>
            <a:pPr>
              <a:spcBef>
                <a:spcPts val="0"/>
              </a:spcBef>
              <a:spcAft>
                <a:spcPts val="840"/>
              </a:spcAft>
            </a:pPr>
            <a:r>
              <a:rPr lang="de-AT" b="1" dirty="0">
                <a:cs typeface="Arial" panose="020B0604020202020204" pitchFamily="34" charset="0"/>
              </a:rPr>
              <a:t>Transport </a:t>
            </a:r>
            <a:r>
              <a:rPr lang="de-AT" b="1" dirty="0" err="1">
                <a:cs typeface="Arial" panose="020B0604020202020204" pitchFamily="34" charset="0"/>
              </a:rPr>
              <a:t>chain</a:t>
            </a:r>
            <a:r>
              <a:rPr lang="de-AT" b="1" dirty="0">
                <a:cs typeface="Arial" panose="020B0604020202020204" pitchFamily="34" charset="0"/>
              </a:rPr>
              <a:t>:</a:t>
            </a:r>
          </a:p>
          <a:p>
            <a:pPr>
              <a:spcBef>
                <a:spcPts val="0"/>
              </a:spcBef>
              <a:spcAft>
                <a:spcPts val="840"/>
              </a:spcAft>
            </a:pPr>
            <a:r>
              <a:rPr lang="de-AT" dirty="0" err="1">
                <a:cs typeface="Arial" panose="020B0604020202020204" pitchFamily="34" charset="0"/>
              </a:rPr>
              <a:t>Pre-carriage</a:t>
            </a:r>
            <a:r>
              <a:rPr lang="de-AT" dirty="0">
                <a:cs typeface="Arial" panose="020B0604020202020204" pitchFamily="34" charset="0"/>
              </a:rPr>
              <a:t>, </a:t>
            </a:r>
            <a:r>
              <a:rPr lang="de-AT" dirty="0" err="1">
                <a:cs typeface="Arial" panose="020B0604020202020204" pitchFamily="34" charset="0"/>
              </a:rPr>
              <a:t>main</a:t>
            </a:r>
            <a:r>
              <a:rPr lang="de-AT" dirty="0">
                <a:cs typeface="Arial" panose="020B0604020202020204" pitchFamily="34" charset="0"/>
              </a:rPr>
              <a:t> </a:t>
            </a:r>
            <a:r>
              <a:rPr lang="de-AT" dirty="0" err="1">
                <a:cs typeface="Arial" panose="020B0604020202020204" pitchFamily="34" charset="0"/>
              </a:rPr>
              <a:t>carriage</a:t>
            </a:r>
            <a:r>
              <a:rPr lang="de-AT" dirty="0">
                <a:cs typeface="Arial" panose="020B0604020202020204" pitchFamily="34" charset="0"/>
              </a:rPr>
              <a:t>, on-</a:t>
            </a:r>
            <a:r>
              <a:rPr lang="de-AT" dirty="0" err="1">
                <a:cs typeface="Arial" panose="020B0604020202020204" pitchFamily="34" charset="0"/>
              </a:rPr>
              <a:t>carriage</a:t>
            </a:r>
            <a:endParaRPr lang="de-AT" dirty="0">
              <a:cs typeface="Arial" panose="020B0604020202020204" pitchFamily="34" charset="0"/>
            </a:endParaRPr>
          </a:p>
        </p:txBody>
      </p:sp>
      <p:sp>
        <p:nvSpPr>
          <p:cNvPr id="12" name="Rechteck 11">
            <a:extLst>
              <a:ext uri="{FF2B5EF4-FFF2-40B4-BE49-F238E27FC236}">
                <a16:creationId xmlns:a16="http://schemas.microsoft.com/office/drawing/2014/main" id="{A492206E-C9E8-4843-9337-A0AC5D8EC23B}"/>
              </a:ext>
            </a:extLst>
          </p:cNvPr>
          <p:cNvSpPr/>
          <p:nvPr/>
        </p:nvSpPr>
        <p:spPr>
          <a:xfrm>
            <a:off x="666423" y="4906017"/>
            <a:ext cx="2710759"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Multimodal transport:</a:t>
            </a:r>
          </a:p>
          <a:p>
            <a:pPr>
              <a:spcBef>
                <a:spcPts val="0"/>
              </a:spcBef>
              <a:spcAft>
                <a:spcPts val="840"/>
              </a:spcAft>
            </a:pPr>
            <a:r>
              <a:rPr lang="en-US" dirty="0">
                <a:cs typeface="Arial" panose="020B0604020202020204" pitchFamily="34" charset="0"/>
              </a:rPr>
              <a:t>Transport of goods using at least two different means of transport</a:t>
            </a:r>
            <a:endParaRPr lang="de-AT" dirty="0">
              <a:cs typeface="Arial" panose="020B0604020202020204" pitchFamily="34" charset="0"/>
            </a:endParaRPr>
          </a:p>
        </p:txBody>
      </p:sp>
      <p:sp>
        <p:nvSpPr>
          <p:cNvPr id="18" name="Rechteck 17">
            <a:extLst>
              <a:ext uri="{FF2B5EF4-FFF2-40B4-BE49-F238E27FC236}">
                <a16:creationId xmlns:a16="http://schemas.microsoft.com/office/drawing/2014/main" id="{3A9AC615-E0DD-4E99-A49B-497C3B43F284}"/>
              </a:ext>
            </a:extLst>
          </p:cNvPr>
          <p:cNvSpPr/>
          <p:nvPr/>
        </p:nvSpPr>
        <p:spPr>
          <a:xfrm>
            <a:off x="732259" y="1407637"/>
            <a:ext cx="3266283" cy="1025922"/>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Means of transport:</a:t>
            </a:r>
          </a:p>
          <a:p>
            <a:pPr>
              <a:spcBef>
                <a:spcPts val="0"/>
              </a:spcBef>
              <a:spcAft>
                <a:spcPts val="840"/>
              </a:spcAft>
            </a:pPr>
            <a:r>
              <a:rPr lang="en-US" dirty="0">
                <a:cs typeface="Arial" panose="020B0604020202020204" pitchFamily="34" charset="0"/>
              </a:rPr>
              <a:t>Vehicle used for transporting people and goods</a:t>
            </a:r>
            <a:endParaRPr lang="de-AT" dirty="0">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p>
        </p:txBody>
      </p:sp>
      <p:graphicFrame>
        <p:nvGraphicFramePr>
          <p:cNvPr id="22" name="Diagramm 21">
            <a:extLst>
              <a:ext uri="{FF2B5EF4-FFF2-40B4-BE49-F238E27FC236}">
                <a16:creationId xmlns:a16="http://schemas.microsoft.com/office/drawing/2014/main" id="{AFA316D5-3DE9-9BD0-E54E-0A41C897A1A0}"/>
              </a:ext>
              <a:ext uri="{C183D7F6-B498-43B3-948B-1728B52AA6E4}">
                <adec:decorative xmlns:adec="http://schemas.microsoft.com/office/drawing/2017/decorative" val="1"/>
              </a:ext>
            </a:extLst>
          </p:cNvPr>
          <p:cNvGraphicFramePr/>
          <p:nvPr/>
        </p:nvGraphicFramePr>
        <p:xfrm>
          <a:off x="5814392" y="3011556"/>
          <a:ext cx="5670501" cy="25570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 uri="{C183D7F6-B498-43B3-948B-1728B52AA6E4}">
                <adec:decorative xmlns:adec="http://schemas.microsoft.com/office/drawing/2017/decorative" val="1"/>
              </a:ext>
            </a:extLst>
          </p:cNvPr>
          <p:cNvGraphicFramePr/>
          <p:nvPr/>
        </p:nvGraphicFramePr>
        <p:xfrm>
          <a:off x="5814392" y="1473483"/>
          <a:ext cx="5670501" cy="208329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9756968" y="836056"/>
            <a:ext cx="1797299"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err="1">
                <a:cs typeface="Arial" panose="020B0604020202020204" pitchFamily="34" charset="0"/>
              </a:rPr>
              <a:t>Means</a:t>
            </a:r>
            <a:r>
              <a:rPr lang="de-AT" sz="1400" b="1" dirty="0">
                <a:cs typeface="Arial" panose="020B0604020202020204" pitchFamily="34" charset="0"/>
              </a:rPr>
              <a:t>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(vehicles)</a:t>
            </a:r>
            <a:r>
              <a:rPr lang="de-AT" sz="1400" b="1" dirty="0">
                <a:cs typeface="Arial" panose="020B0604020202020204" pitchFamily="34" charset="0"/>
              </a:rPr>
              <a:t> </a:t>
            </a:r>
          </a:p>
        </p:txBody>
      </p:sp>
      <p:sp>
        <p:nvSpPr>
          <p:cNvPr id="25" name="Rechteck 24">
            <a:extLst>
              <a:ext uri="{FF2B5EF4-FFF2-40B4-BE49-F238E27FC236}">
                <a16:creationId xmlns:a16="http://schemas.microsoft.com/office/drawing/2014/main" id="{2668F97B-055C-6A5A-F1AD-C4A377914EE8}"/>
              </a:ext>
            </a:extLst>
          </p:cNvPr>
          <p:cNvSpPr/>
          <p:nvPr/>
        </p:nvSpPr>
        <p:spPr>
          <a:xfrm>
            <a:off x="7848563" y="836056"/>
            <a:ext cx="1602155"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Mode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(infrastructure)</a:t>
            </a:r>
            <a:r>
              <a:rPr lang="de-AT" sz="1400" b="1" dirty="0">
                <a:cs typeface="Arial" panose="020B0604020202020204" pitchFamily="34" charset="0"/>
              </a:rPr>
              <a:t> </a:t>
            </a:r>
          </a:p>
        </p:txBody>
      </p:sp>
      <p:grpSp>
        <p:nvGrpSpPr>
          <p:cNvPr id="26" name="Gruppieren 25">
            <a:extLst>
              <a:ext uri="{FF2B5EF4-FFF2-40B4-BE49-F238E27FC236}">
                <a16:creationId xmlns:a16="http://schemas.microsoft.com/office/drawing/2014/main" id="{96E63CE1-CC18-9B68-E069-DCA7D71B4565}"/>
              </a:ext>
              <a:ext uri="{C183D7F6-B498-43B3-948B-1728B52AA6E4}">
                <adec:decorative xmlns:adec="http://schemas.microsoft.com/office/drawing/2017/decorative" val="1"/>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dirty="0">
                  <a:solidFill>
                    <a:schemeClr val="tx1"/>
                  </a:solidFill>
                </a:rPr>
                <a:t>Freight transport</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Graphic: adapted from </a:t>
            </a:r>
            <a:r>
              <a:rPr lang="en-US" sz="1000" err="1">
                <a:solidFill>
                  <a:schemeClr val="tx2"/>
                </a:solidFill>
                <a:latin typeface="+mj-lt"/>
                <a:cs typeface="Mangal Pro" panose="00000500000000000000" pitchFamily="2" charset="0"/>
              </a:rPr>
              <a:t>viadonau</a:t>
            </a:r>
            <a:r>
              <a:rPr lang="en-US" sz="1000">
                <a:solidFill>
                  <a:schemeClr val="tx2"/>
                </a:solidFill>
                <a:latin typeface="+mj-lt"/>
                <a:cs typeface="Mangal Pro" panose="00000500000000000000" pitchFamily="2" charset="0"/>
              </a:rPr>
              <a:t> and Eurostat</a:t>
            </a:r>
            <a:endParaRPr lang="de-AT" sz="1000">
              <a:solidFill>
                <a:schemeClr val="tx2"/>
              </a:solidFill>
              <a:latin typeface="+mj-lt"/>
              <a:cs typeface="Mangal Pro" panose="00000500000000000000" pitchFamily="2" charset="0"/>
            </a:endParaRP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3705819"/>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271091B-1AA7-6FD6-B552-9620A8CA4BA8}"/>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a:t>
            </a:r>
            <a:r>
              <a:rPr lang="de-AT" dirty="0" err="1"/>
              <a:t>quiz</a:t>
            </a:r>
            <a:endParaRPr lang="de-AT" dirty="0"/>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en-US" b="1">
                <a:solidFill>
                  <a:schemeClr val="tx2"/>
                </a:solidFill>
              </a:rPr>
              <a:t>Assign each statement to a mode of transport (Road, Waterway, Rail):</a:t>
            </a:r>
          </a:p>
          <a:p>
            <a:pPr marL="0" indent="0">
              <a:buNone/>
            </a:pPr>
            <a:endParaRPr lang="de-AT" b="1">
              <a:solidFill>
                <a:schemeClr val="tx2"/>
              </a:solidFill>
            </a:endParaRPr>
          </a:p>
          <a:p>
            <a:r>
              <a:rPr lang="en-US"/>
              <a:t>This mode of transport enables fast delivery right to your doorstep.</a:t>
            </a:r>
          </a:p>
          <a:p>
            <a:r>
              <a:rPr lang="en-US"/>
              <a:t>This mode of transport can carry large amounts of goods at once but is slower than other options.</a:t>
            </a:r>
          </a:p>
          <a:p>
            <a:r>
              <a:rPr lang="en-US"/>
              <a:t>There are often traffic jams on this mode of transport, especially in large cities.</a:t>
            </a:r>
          </a:p>
          <a:p>
            <a:r>
              <a:rPr lang="en-US"/>
              <a:t>This mode of transport is particularly suitable for transporting goods over long distances within a country.</a:t>
            </a:r>
          </a:p>
          <a:p>
            <a:r>
              <a:rPr lang="en-US"/>
              <a:t>This mode of transport uses natural infrastructure and is especially environmentally friendly.</a:t>
            </a:r>
          </a:p>
          <a:p>
            <a:r>
              <a:rPr lang="en-US"/>
              <a:t>This mode of transport causes the most harmful air pollutants.</a:t>
            </a:r>
          </a:p>
          <a:p>
            <a:r>
              <a:rPr lang="en-US"/>
              <a:t>These two modes of transport are particularly safe, with very few accidents occurring.</a:t>
            </a:r>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139650137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Road</a:t>
            </a:r>
          </a:p>
        </p:txBody>
      </p:sp>
      <p:sp>
        <p:nvSpPr>
          <p:cNvPr id="7" name="Datumsplatzhalter 6">
            <a:extLst>
              <a:ext uri="{FF2B5EF4-FFF2-40B4-BE49-F238E27FC236}">
                <a16:creationId xmlns:a16="http://schemas.microsoft.com/office/drawing/2014/main" id="{4647469A-2040-AE24-30B0-761A333FF6C9}"/>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9</a:t>
            </a:fld>
            <a:endParaRPr lang="de-AT"/>
          </a:p>
        </p:txBody>
      </p:sp>
      <p:graphicFrame>
        <p:nvGraphicFramePr>
          <p:cNvPr id="17" name="Diagramm 16" descr="Advantages and Disadvantages of Road Transport">
            <a:extLst>
              <a:ext uri="{FF2B5EF4-FFF2-40B4-BE49-F238E27FC236}">
                <a16:creationId xmlns:a16="http://schemas.microsoft.com/office/drawing/2014/main" id="{9B6DA106-790A-4370-BCCE-46724EA8D14B}"/>
              </a:ext>
            </a:extLst>
          </p:cNvPr>
          <p:cNvGraphicFramePr/>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21204170"/>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Rail</a:t>
            </a:r>
          </a:p>
        </p:txBody>
      </p:sp>
      <p:sp>
        <p:nvSpPr>
          <p:cNvPr id="7" name="Datumsplatzhalter 6">
            <a:extLst>
              <a:ext uri="{FF2B5EF4-FFF2-40B4-BE49-F238E27FC236}">
                <a16:creationId xmlns:a16="http://schemas.microsoft.com/office/drawing/2014/main" id="{A7C29489-EE4A-2E6B-D6F6-782F74E45E23}"/>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B2D1EFF8-2D5A-F313-CB9F-4E7F53165494}"/>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10</a:t>
            </a:fld>
            <a:endParaRPr lang="de-AT"/>
          </a:p>
        </p:txBody>
      </p:sp>
      <p:graphicFrame>
        <p:nvGraphicFramePr>
          <p:cNvPr id="17" name="Diagramm 16" descr="Advantages and Disadvantages of Rail Transport">
            <a:extLst>
              <a:ext uri="{FF2B5EF4-FFF2-40B4-BE49-F238E27FC236}">
                <a16:creationId xmlns:a16="http://schemas.microsoft.com/office/drawing/2014/main" id="{00995EBC-08B0-548A-564F-87B684796E00}"/>
              </a:ext>
            </a:extLst>
          </p:cNvPr>
          <p:cNvGraphicFramePr/>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a:extLst>
              <a:ext uri="{FF2B5EF4-FFF2-40B4-BE49-F238E27FC236}">
                <a16:creationId xmlns:a16="http://schemas.microsoft.com/office/drawing/2014/main" id="{82445943-0023-A99C-D753-FA5851DD5247}"/>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260305299"/>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Inland </a:t>
            </a:r>
            <a:r>
              <a:rPr lang="de-AT" dirty="0" err="1"/>
              <a:t>Waterway</a:t>
            </a:r>
            <a:endParaRPr lang="de-AT" dirty="0"/>
          </a:p>
        </p:txBody>
      </p:sp>
      <p:sp>
        <p:nvSpPr>
          <p:cNvPr id="7" name="Datumsplatzhalter 6">
            <a:extLst>
              <a:ext uri="{FF2B5EF4-FFF2-40B4-BE49-F238E27FC236}">
                <a16:creationId xmlns:a16="http://schemas.microsoft.com/office/drawing/2014/main" id="{D0609CF0-63DF-AF9B-24AA-6506F20F2545}"/>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C0747D33-6F49-61F1-6960-BDAB7A1FFB02}"/>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11</a:t>
            </a:fld>
            <a:endParaRPr lang="de-AT"/>
          </a:p>
        </p:txBody>
      </p:sp>
      <p:graphicFrame>
        <p:nvGraphicFramePr>
          <p:cNvPr id="17" name="Diagramm 16" descr="Advantages and Disadvantages of Inland Waterway Transport">
            <a:extLst>
              <a:ext uri="{FF2B5EF4-FFF2-40B4-BE49-F238E27FC236}">
                <a16:creationId xmlns:a16="http://schemas.microsoft.com/office/drawing/2014/main" id="{E5BBF496-AE2D-7FAD-A1A3-22C3F0F71ABF}"/>
              </a:ext>
            </a:extLst>
          </p:cNvPr>
          <p:cNvGraphicFramePr/>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422257" y="947241"/>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46996001"/>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en-US"/>
              <a:t>This is what an inland vessel looks like:</a:t>
            </a:r>
            <a:endParaRPr lang="de-AT"/>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Picture: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Inland vessel on the Danube">
            <a:extLst>
              <a:ext uri="{FF2B5EF4-FFF2-40B4-BE49-F238E27FC236}">
                <a16:creationId xmlns:a16="http://schemas.microsoft.com/office/drawing/2014/main" id="{FB449E83-569E-4356-D9FC-12A65CD5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1824368491"/>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6AE5D41-CB4E-1A3A-A8C9-AD7E32A63B12}"/>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543DBB17-3F3C-144E-7B26-3431949905E7}"/>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9072458" cy="792976"/>
          </a:xfrm>
        </p:spPr>
        <p:txBody>
          <a:bodyPr/>
          <a:lstStyle/>
          <a:p>
            <a:r>
              <a:rPr lang="en-US" dirty="0"/>
              <a:t>Freight transport in Austria and Europe (Modal Split)</a:t>
            </a:r>
            <a:endParaRPr lang="de-AT" dirty="0"/>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a:t>
            </a:r>
            <a:r>
              <a:rPr lang="en-US" sz="1000" err="1">
                <a:solidFill>
                  <a:schemeClr val="tx2"/>
                </a:solidFill>
                <a:latin typeface="+mj-lt"/>
                <a:cs typeface="Mangal Pro" panose="00000500000000000000" pitchFamily="2" charset="0"/>
              </a:rPr>
              <a:t>Statistik</a:t>
            </a:r>
            <a:r>
              <a:rPr lang="en-US" sz="1000">
                <a:solidFill>
                  <a:schemeClr val="tx2"/>
                </a:solidFill>
                <a:latin typeface="+mj-lt"/>
                <a:cs typeface="Mangal Pro" panose="00000500000000000000" pitchFamily="2" charset="0"/>
              </a:rPr>
              <a:t> Austria and Eurostat.</a:t>
            </a:r>
            <a:endParaRPr lang="de-AT" sz="1000">
              <a:solidFill>
                <a:schemeClr val="tx2"/>
              </a:solidFill>
              <a:latin typeface="+mj-lt"/>
              <a:cs typeface="Mangal Pro" panose="00000500000000000000" pitchFamily="2" charset="0"/>
            </a:endParaRPr>
          </a:p>
        </p:txBody>
      </p:sp>
      <p:graphicFrame>
        <p:nvGraphicFramePr>
          <p:cNvPr id="10" name="Content Placeholder 9" descr="Chart Modal Split Austria 2023">
            <a:extLst>
              <a:ext uri="{FF2B5EF4-FFF2-40B4-BE49-F238E27FC236}">
                <a16:creationId xmlns:a16="http://schemas.microsoft.com/office/drawing/2014/main" id="{1CA5EA34-6B84-2AF1-355B-8027A5335770}"/>
              </a:ext>
            </a:extLst>
          </p:cNvPr>
          <p:cNvGraphicFramePr>
            <a:graphicFrameLocks noGrp="1"/>
          </p:cNvGraphicFramePr>
          <p:nvPr>
            <p:ph idx="1"/>
            <p:extLst>
              <p:ext uri="{D42A27DB-BD31-4B8C-83A1-F6EECF244321}">
                <p14:modId xmlns:p14="http://schemas.microsoft.com/office/powerpoint/2010/main" val="2350491181"/>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Chart Modal Split EU 27 - 2022">
            <a:extLst>
              <a:ext uri="{FF2B5EF4-FFF2-40B4-BE49-F238E27FC236}">
                <a16:creationId xmlns:a16="http://schemas.microsoft.com/office/drawing/2014/main" id="{E781BAEB-C5D0-F57B-AF5A-F0AA1DC0C968}"/>
              </a:ext>
            </a:extLst>
          </p:cNvPr>
          <p:cNvGraphicFramePr>
            <a:graphicFrameLocks/>
          </p:cNvGraphicFramePr>
          <p:nvPr>
            <p:extLst>
              <p:ext uri="{D42A27DB-BD31-4B8C-83A1-F6EECF244321}">
                <p14:modId xmlns:p14="http://schemas.microsoft.com/office/powerpoint/2010/main" val="587064460"/>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80099361"/>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4B42CCD-DAD8-2BE3-8D22-C8015AA2B903}"/>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dirty="0"/>
              <a:t>Best </a:t>
            </a:r>
            <a:r>
              <a:rPr lang="de-AT" dirty="0" err="1"/>
              <a:t>practice</a:t>
            </a:r>
            <a:r>
              <a:rPr lang="de-AT" dirty="0"/>
              <a:t> </a:t>
            </a:r>
            <a:r>
              <a:rPr lang="de-AT" dirty="0" err="1"/>
              <a:t>inland</a:t>
            </a:r>
            <a:r>
              <a:rPr lang="de-AT" dirty="0"/>
              <a:t> </a:t>
            </a:r>
            <a:r>
              <a:rPr lang="de-AT" dirty="0" err="1"/>
              <a:t>waterway</a:t>
            </a:r>
            <a:r>
              <a:rPr lang="de-AT" dirty="0"/>
              <a:t>: </a:t>
            </a:r>
            <a:r>
              <a:rPr lang="de-AT" dirty="0" err="1"/>
              <a:t>Netherlands</a:t>
            </a:r>
            <a:endParaRPr lang="de-AT" dirty="0"/>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Eurostat</a:t>
            </a:r>
          </a:p>
          <a:p>
            <a:pPr lvl="1" algn="r"/>
            <a:r>
              <a:rPr lang="de-AT" sz="1000">
                <a:solidFill>
                  <a:schemeClr val="tx2"/>
                </a:solidFill>
                <a:latin typeface="+mj-lt"/>
                <a:cs typeface="Mangal Pro" panose="00000500000000000000" pitchFamily="2" charset="0"/>
              </a:rPr>
              <a:t>Picture: </a:t>
            </a:r>
            <a:r>
              <a:rPr lang="de-AT" sz="1000" err="1">
                <a:solidFill>
                  <a:schemeClr val="tx2"/>
                </a:solidFill>
                <a:latin typeface="+mj-lt"/>
                <a:cs typeface="Mangal Pro" panose="00000500000000000000" pitchFamily="2" charset="0"/>
              </a:rPr>
              <a:t>Pixabay</a:t>
            </a:r>
            <a:endParaRPr lang="de-AT" sz="1000">
              <a:solidFill>
                <a:schemeClr val="tx2"/>
              </a:solidFill>
              <a:latin typeface="+mj-lt"/>
              <a:cs typeface="Mangal Pro" panose="00000500000000000000" pitchFamily="2" charset="0"/>
            </a:endParaRPr>
          </a:p>
        </p:txBody>
      </p:sp>
      <p:graphicFrame>
        <p:nvGraphicFramePr>
          <p:cNvPr id="5" name="Content Placeholder 7" descr="Chart Modal Split Netherlands - 2022">
            <a:extLst>
              <a:ext uri="{FF2B5EF4-FFF2-40B4-BE49-F238E27FC236}">
                <a16:creationId xmlns:a16="http://schemas.microsoft.com/office/drawing/2014/main" id="{A2CCE315-234E-F643-8AD1-5BB08154CBBE}"/>
              </a:ext>
            </a:extLst>
          </p:cNvPr>
          <p:cNvGraphicFramePr>
            <a:graphicFrameLocks/>
          </p:cNvGraphicFramePr>
          <p:nvPr>
            <p:extLst>
              <p:ext uri="{D42A27DB-BD31-4B8C-83A1-F6EECF244321}">
                <p14:modId xmlns:p14="http://schemas.microsoft.com/office/powerpoint/2010/main" val="1055179168"/>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a:extLst>
              <a:ext uri="{FF2B5EF4-FFF2-40B4-BE49-F238E27FC236}">
                <a16:creationId xmlns:a16="http://schemas.microsoft.com/office/drawing/2014/main" id="{966DCA6C-A98A-5FBD-6ED5-736E2BB14EE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spTree>
    <p:extLst>
      <p:ext uri="{BB962C8B-B14F-4D97-AF65-F5344CB8AC3E}">
        <p14:creationId xmlns:p14="http://schemas.microsoft.com/office/powerpoint/2010/main" val="228917477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7E98250-119E-8054-B661-83DE8224AE0F}"/>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en-US" sz="2400" b="1">
                <a:solidFill>
                  <a:schemeClr val="tx2"/>
                </a:solidFill>
              </a:rPr>
              <a:t>Game 1 – Means of Transport</a:t>
            </a:r>
            <a:endParaRPr lang="de-AT" sz="2400" b="1">
              <a:solidFill>
                <a:schemeClr val="tx2"/>
              </a:solidFill>
            </a:endParaRPr>
          </a:p>
          <a:p>
            <a:pPr marL="0" indent="0">
              <a:buNone/>
            </a:pPr>
            <a:r>
              <a:rPr lang="en-US" sz="2400"/>
              <a:t>Your transport planning talent is needed – we need your help!</a:t>
            </a:r>
          </a:p>
          <a:p>
            <a:pPr marL="0" indent="0">
              <a:buNone/>
            </a:pPr>
            <a:r>
              <a:rPr lang="en-US" sz="2400"/>
              <a:t>We want to transport various goods from A to B in the best possible way. In doing so, we place particular emphasis on choosing the right means of transport (truck, train, or inland ship).</a:t>
            </a:r>
          </a:p>
          <a:p>
            <a:pPr marL="0" indent="0">
              <a:buNone/>
            </a:pPr>
            <a:r>
              <a:rPr lang="en-US" sz="2400"/>
              <a:t>The transport should be planned to be as ecological and economically efficient as possible.</a:t>
            </a:r>
            <a:endParaRPr lang="de-AT" sz="240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388010" y="6268894"/>
            <a:ext cx="1169710" cy="452581"/>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t>
            </a:r>
            <a:r>
              <a:rPr lang="de-AT" sz="1600" dirty="0" err="1"/>
              <a:t>the</a:t>
            </a:r>
            <a:r>
              <a:rPr lang="de-AT" sz="1600" dirty="0"/>
              <a:t> </a:t>
            </a:r>
            <a:r>
              <a:rPr lang="de-AT" sz="1600" dirty="0" err="1"/>
              <a:t>app</a:t>
            </a:r>
            <a:r>
              <a:rPr lang="de-AT" sz="1600" dirty="0"/>
              <a:t> at:</a:t>
            </a:r>
          </a:p>
          <a:p>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Explanation </a:t>
            </a:r>
            <a:r>
              <a:rPr lang="de-AT" sz="1600" dirty="0" err="1"/>
              <a:t>video</a:t>
            </a:r>
            <a:r>
              <a:rPr lang="de-AT" sz="1600" dirty="0"/>
              <a:t>: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714244895"/>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Lst>
          </p:cNvPr>
          <p:cNvSpPr/>
          <p:nvPr/>
        </p:nvSpPr>
        <p:spPr>
          <a:xfrm>
            <a:off x="4631439" y="3561633"/>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dirty="0"/>
              <a:t>External </a:t>
            </a:r>
            <a:r>
              <a:rPr lang="de-AT" dirty="0" err="1"/>
              <a:t>costs</a:t>
            </a:r>
            <a:r>
              <a:rPr lang="de-AT" dirty="0"/>
              <a:t> </a:t>
            </a:r>
            <a:r>
              <a:rPr lang="de-AT" dirty="0" err="1"/>
              <a:t>of</a:t>
            </a:r>
            <a:r>
              <a:rPr lang="de-AT" dirty="0"/>
              <a:t> </a:t>
            </a:r>
            <a:r>
              <a:rPr lang="de-AT" dirty="0" err="1"/>
              <a:t>transport</a:t>
            </a:r>
            <a:endParaRPr lang="de-AT" dirty="0"/>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en-US" sz="2400"/>
              <a:t>Costs that are not paid by the polluters – the costs are borne by society, i.e., by all of us!</a:t>
            </a:r>
          </a:p>
          <a:p>
            <a:pPr marL="0" indent="0">
              <a:buNone/>
            </a:pPr>
            <a:endParaRPr lang="de-AT" sz="2400"/>
          </a:p>
          <a:p>
            <a:r>
              <a:rPr lang="en-US" sz="2400"/>
              <a:t>Pollutant emissions</a:t>
            </a:r>
          </a:p>
          <a:p>
            <a:r>
              <a:rPr lang="en-US" sz="2400"/>
              <a:t>Noise</a:t>
            </a:r>
          </a:p>
          <a:p>
            <a:r>
              <a:rPr lang="en-US" sz="2400"/>
              <a:t>Accident costs</a:t>
            </a:r>
          </a:p>
          <a:p>
            <a:r>
              <a:rPr lang="en-US" sz="2400"/>
              <a:t>Land consumption</a:t>
            </a:r>
          </a:p>
          <a:p>
            <a:r>
              <a:rPr lang="en-US" sz="2400"/>
              <a:t>Impact on flora and fauna</a:t>
            </a:r>
          </a:p>
          <a:p>
            <a:r>
              <a:rPr lang="en-US" sz="2400"/>
              <a:t>Congestion costs</a:t>
            </a:r>
            <a:endParaRPr lang="de-AT" sz="2400"/>
          </a:p>
        </p:txBody>
      </p:sp>
      <p:sp>
        <p:nvSpPr>
          <p:cNvPr id="23" name="Datumsplatzhalter 22">
            <a:extLst>
              <a:ext uri="{FF2B5EF4-FFF2-40B4-BE49-F238E27FC236}">
                <a16:creationId xmlns:a16="http://schemas.microsoft.com/office/drawing/2014/main" id="{467FF167-438D-38F7-F9A1-AB026FEDDA6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16</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1031821" cy="365126"/>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7" name="Fußzeilenplatzhalter 2">
            <a:extLst>
              <a:ext uri="{FF2B5EF4-FFF2-40B4-BE49-F238E27FC236}">
                <a16:creationId xmlns:a16="http://schemas.microsoft.com/office/drawing/2014/main" id="{06516963-1251-EC98-98E1-12592C66DD0A}"/>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pic>
        <p:nvPicPr>
          <p:cNvPr id="3" name="Picture 4" descr="There is a picture of a traffic jam, trucks and cars, as an example of the road external costs of transport.">
            <a:extLst>
              <a:ext uri="{FF2B5EF4-FFF2-40B4-BE49-F238E27FC236}">
                <a16:creationId xmlns:a16="http://schemas.microsoft.com/office/drawing/2014/main" id="{32D3D54B-FE77-7325-E696-B21905576B86}"/>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1256090684"/>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r>
              <a:rPr lang="de-AT"/>
              <a:t>Slide </a:t>
            </a:r>
            <a:fld id="{0AF89F37-6AD9-4F74-BC17-19E39A25D257}" type="slidenum">
              <a:rPr lang="de-AT" smtClean="0"/>
              <a:pPr/>
              <a:t>17</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en-US" dirty="0"/>
              <a:t>External costs of transport – comparison</a:t>
            </a:r>
            <a:endParaRPr lang="de-AT" dirty="0"/>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err="1">
                <a:solidFill>
                  <a:schemeClr val="tx2"/>
                </a:solidFill>
                <a:latin typeface="+mj-lt"/>
                <a:cs typeface="Mangal Pro" panose="00000500000000000000" pitchFamily="2" charset="0"/>
              </a:rPr>
              <a:t>Graphic</a:t>
            </a:r>
            <a:r>
              <a:rPr lang="de-AT" sz="1000" dirty="0">
                <a:solidFill>
                  <a:schemeClr val="tx2"/>
                </a:solidFill>
                <a:latin typeface="+mj-lt"/>
                <a:cs typeface="Mangal Pro" panose="00000500000000000000" pitchFamily="2" charset="0"/>
              </a:rPr>
              <a:t>: Own </a:t>
            </a:r>
            <a:r>
              <a:rPr lang="de-AT" sz="1000" dirty="0" err="1">
                <a:solidFill>
                  <a:schemeClr val="tx2"/>
                </a:solidFill>
                <a:latin typeface="+mj-lt"/>
                <a:cs typeface="Mangal Pro" panose="00000500000000000000" pitchFamily="2" charset="0"/>
              </a:rPr>
              <a:t>illustration</a:t>
            </a:r>
            <a:r>
              <a:rPr lang="de-AT" sz="1000" dirty="0">
                <a:solidFill>
                  <a:schemeClr val="tx2"/>
                </a:solidFill>
                <a:latin typeface="+mj-lt"/>
                <a:cs typeface="Mangal Pro" panose="00000500000000000000" pitchFamily="2" charset="0"/>
              </a:rPr>
              <a:t> based on </a:t>
            </a:r>
            <a:r>
              <a:rPr lang="de-AT" sz="1000" dirty="0" err="1">
                <a:solidFill>
                  <a:schemeClr val="tx2"/>
                </a:solidFill>
                <a:latin typeface="+mj-lt"/>
                <a:cs typeface="Mangal Pro" panose="00000500000000000000" pitchFamily="2" charset="0"/>
              </a:rPr>
              <a:t>Christidis</a:t>
            </a:r>
            <a:r>
              <a:rPr lang="de-AT" sz="1000" dirty="0">
                <a:solidFill>
                  <a:schemeClr val="tx2"/>
                </a:solidFill>
                <a:latin typeface="+mj-lt"/>
                <a:cs typeface="Mangal Pro" panose="00000500000000000000" pitchFamily="2" charset="0"/>
              </a:rPr>
              <a:t>/Brons</a:t>
            </a:r>
          </a:p>
        </p:txBody>
      </p:sp>
      <p:grpSp>
        <p:nvGrpSpPr>
          <p:cNvPr id="30" name="Group 29" descr="External Costs of Transport - Chart and Comparison">
            <a:extLst>
              <a:ext uri="{FF2B5EF4-FFF2-40B4-BE49-F238E27FC236}">
                <a16:creationId xmlns:a16="http://schemas.microsoft.com/office/drawing/2014/main" id="{E0AC1AFE-B934-9BDF-AEB6-FF4CB7A3D954}"/>
              </a:ext>
            </a:extLst>
          </p:cNvPr>
          <p:cNvGrpSpPr/>
          <p:nvPr/>
        </p:nvGrpSpPr>
        <p:grpSpPr>
          <a:xfrm>
            <a:off x="1150482" y="1433016"/>
            <a:ext cx="10221236" cy="4395382"/>
            <a:chOff x="1099682" y="1433016"/>
            <a:chExt cx="10221236" cy="4395382"/>
          </a:xfrm>
        </p:grpSpPr>
        <p:grpSp>
          <p:nvGrpSpPr>
            <p:cNvPr id="28" name="Group 27">
              <a:extLst>
                <a:ext uri="{FF2B5EF4-FFF2-40B4-BE49-F238E27FC236}">
                  <a16:creationId xmlns:a16="http://schemas.microsoft.com/office/drawing/2014/main" id="{EC69748D-B751-2447-7FC2-5E818FF59456}"/>
                </a:ext>
              </a:extLst>
            </p:cNvPr>
            <p:cNvGrpSpPr/>
            <p:nvPr/>
          </p:nvGrpSpPr>
          <p:grpSpPr>
            <a:xfrm>
              <a:off x="1099682" y="1433016"/>
              <a:ext cx="10221236" cy="4371916"/>
              <a:chOff x="1099682" y="1433016"/>
              <a:chExt cx="10221236" cy="4371916"/>
            </a:xfrm>
          </p:grpSpPr>
          <p:grpSp>
            <p:nvGrpSpPr>
              <p:cNvPr id="26" name="Group 25">
                <a:extLst>
                  <a:ext uri="{FF2B5EF4-FFF2-40B4-BE49-F238E27FC236}">
                    <a16:creationId xmlns:a16="http://schemas.microsoft.com/office/drawing/2014/main" id="{937064C1-90C9-23FA-1425-95F1BDBC89CB}"/>
                  </a:ext>
                </a:extLst>
              </p:cNvPr>
              <p:cNvGrpSpPr/>
              <p:nvPr/>
            </p:nvGrpSpPr>
            <p:grpSpPr>
              <a:xfrm>
                <a:off x="1099682" y="1433016"/>
                <a:ext cx="10221236" cy="4371916"/>
                <a:chOff x="1099682" y="1433016"/>
                <a:chExt cx="10221236" cy="4371916"/>
              </a:xfrm>
            </p:grpSpPr>
            <p:grpSp>
              <p:nvGrpSpPr>
                <p:cNvPr id="24" name="Group 23">
                  <a:extLst>
                    <a:ext uri="{FF2B5EF4-FFF2-40B4-BE49-F238E27FC236}">
                      <a16:creationId xmlns:a16="http://schemas.microsoft.com/office/drawing/2014/main" id="{A3AA86E0-246F-4795-8B70-B022FCAE7FCB}"/>
                    </a:ext>
                  </a:extLst>
                </p:cNvPr>
                <p:cNvGrpSpPr/>
                <p:nvPr/>
              </p:nvGrpSpPr>
              <p:grpSpPr>
                <a:xfrm>
                  <a:off x="1099682" y="1433016"/>
                  <a:ext cx="10221236" cy="4371916"/>
                  <a:chOff x="1099682" y="1433016"/>
                  <a:chExt cx="10221236" cy="4371916"/>
                </a:xfrm>
              </p:grpSpPr>
              <p:grpSp>
                <p:nvGrpSpPr>
                  <p:cNvPr id="22" name="Group 21">
                    <a:extLst>
                      <a:ext uri="{FF2B5EF4-FFF2-40B4-BE49-F238E27FC236}">
                        <a16:creationId xmlns:a16="http://schemas.microsoft.com/office/drawing/2014/main" id="{D218CD42-F661-78BC-BF5B-BA5117599DF6}"/>
                      </a:ext>
                    </a:extLst>
                  </p:cNvPr>
                  <p:cNvGrpSpPr/>
                  <p:nvPr/>
                </p:nvGrpSpPr>
                <p:grpSpPr>
                  <a:xfrm>
                    <a:off x="1099682" y="1433016"/>
                    <a:ext cx="10221236" cy="4271959"/>
                    <a:chOff x="1073426" y="1634927"/>
                    <a:chExt cx="10221236" cy="4271959"/>
                  </a:xfrm>
                </p:grpSpPr>
                <p:grpSp>
                  <p:nvGrpSpPr>
                    <p:cNvPr id="21" name="Group 20">
                      <a:extLst>
                        <a:ext uri="{FF2B5EF4-FFF2-40B4-BE49-F238E27FC236}">
                          <a16:creationId xmlns:a16="http://schemas.microsoft.com/office/drawing/2014/main" id="{F9299C16-8957-9562-537F-019721759FA6}"/>
                        </a:ext>
                      </a:extLst>
                    </p:cNvPr>
                    <p:cNvGrpSpPr/>
                    <p:nvPr/>
                  </p:nvGrpSpPr>
                  <p:grpSpPr>
                    <a:xfrm>
                      <a:off x="1073426" y="1634927"/>
                      <a:ext cx="10221236" cy="4271959"/>
                      <a:chOff x="1073426" y="1634927"/>
                      <a:chExt cx="10221236" cy="4271959"/>
                    </a:xfrm>
                  </p:grpSpPr>
                  <p:grpSp>
                    <p:nvGrpSpPr>
                      <p:cNvPr id="18" name="Group 17">
                        <a:extLst>
                          <a:ext uri="{FF2B5EF4-FFF2-40B4-BE49-F238E27FC236}">
                            <a16:creationId xmlns:a16="http://schemas.microsoft.com/office/drawing/2014/main" id="{99FBE732-CC8A-A104-0C42-5BBFB3E9E0E8}"/>
                          </a:ext>
                        </a:extLst>
                      </p:cNvPr>
                      <p:cNvGrpSpPr/>
                      <p:nvPr/>
                    </p:nvGrpSpPr>
                    <p:grpSpPr>
                      <a:xfrm>
                        <a:off x="1073426" y="1634927"/>
                        <a:ext cx="10221236" cy="4271959"/>
                        <a:chOff x="1073426" y="1634927"/>
                        <a:chExt cx="10221236" cy="4271959"/>
                      </a:xfrm>
                    </p:grpSpPr>
                    <p:graphicFrame>
                      <p:nvGraphicFramePr>
                        <p:cNvPr id="10" name="Chart 3">
                          <a:extLst>
                            <a:ext uri="{FF2B5EF4-FFF2-40B4-BE49-F238E27FC236}">
                              <a16:creationId xmlns:a16="http://schemas.microsoft.com/office/drawing/2014/main" id="{0B260D25-B719-E99F-13EC-42BE411E4861}"/>
                            </a:ext>
                          </a:extLst>
                        </p:cNvPr>
                        <p:cNvGraphicFramePr>
                          <a:graphicFrameLocks/>
                        </p:cNvGraphicFramePr>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230A1FF0-9C9A-1FDF-6205-5B179A449522}"/>
                            </a:ext>
                          </a:extLst>
                        </p:cNvPr>
                        <p:cNvSpPr txBox="1"/>
                        <p:nvPr/>
                      </p:nvSpPr>
                      <p:spPr>
                        <a:xfrm>
                          <a:off x="7547115" y="1738168"/>
                          <a:ext cx="1539012" cy="646331"/>
                        </a:xfrm>
                        <a:prstGeom prst="rect">
                          <a:avLst/>
                        </a:prstGeom>
                        <a:solidFill>
                          <a:schemeClr val="bg1"/>
                        </a:solidFill>
                        <a:ln>
                          <a:solidFill>
                            <a:schemeClr val="bg1"/>
                          </a:solidFill>
                        </a:ln>
                      </p:spPr>
                      <p:txBody>
                        <a:bodyPr wrap="square" rtlCol="0">
                          <a:spAutoFit/>
                        </a:bodyPr>
                        <a:lstStyle/>
                        <a:p>
                          <a:r>
                            <a:rPr lang="de-AT"/>
                            <a:t>Traffic </a:t>
                          </a:r>
                          <a:r>
                            <a:rPr lang="de-AT" err="1"/>
                            <a:t>Congestion</a:t>
                          </a:r>
                          <a:endParaRPr lang="en-US"/>
                        </a:p>
                      </p:txBody>
                    </p:sp>
                    <p:sp>
                      <p:nvSpPr>
                        <p:cNvPr id="12" name="TextBox 11">
                          <a:extLst>
                            <a:ext uri="{FF2B5EF4-FFF2-40B4-BE49-F238E27FC236}">
                              <a16:creationId xmlns:a16="http://schemas.microsoft.com/office/drawing/2014/main" id="{2E6D494F-47A1-8F75-D8BA-8203D373371B}"/>
                            </a:ext>
                          </a:extLst>
                        </p:cNvPr>
                        <p:cNvSpPr txBox="1"/>
                        <p:nvPr/>
                      </p:nvSpPr>
                      <p:spPr>
                        <a:xfrm>
                          <a:off x="7547115" y="2384499"/>
                          <a:ext cx="1548113" cy="369332"/>
                        </a:xfrm>
                        <a:prstGeom prst="rect">
                          <a:avLst/>
                        </a:prstGeom>
                        <a:solidFill>
                          <a:schemeClr val="bg1"/>
                        </a:solidFill>
                      </p:spPr>
                      <p:txBody>
                        <a:bodyPr wrap="square">
                          <a:spAutoFit/>
                        </a:bodyPr>
                        <a:lstStyle/>
                        <a:p>
                          <a:r>
                            <a:rPr lang="en-US"/>
                            <a:t>Climate Costs</a:t>
                          </a:r>
                        </a:p>
                      </p:txBody>
                    </p:sp>
                    <p:sp>
                      <p:nvSpPr>
                        <p:cNvPr id="16" name="TextBox 15">
                          <a:extLst>
                            <a:ext uri="{FF2B5EF4-FFF2-40B4-BE49-F238E27FC236}">
                              <a16:creationId xmlns:a16="http://schemas.microsoft.com/office/drawing/2014/main" id="{692D2341-2F4E-F2D5-2865-EFCCBAAF90A3}"/>
                            </a:ext>
                          </a:extLst>
                        </p:cNvPr>
                        <p:cNvSpPr txBox="1"/>
                        <p:nvPr/>
                      </p:nvSpPr>
                      <p:spPr>
                        <a:xfrm>
                          <a:off x="7538014" y="2793897"/>
                          <a:ext cx="1548113" cy="369332"/>
                        </a:xfrm>
                        <a:prstGeom prst="rect">
                          <a:avLst/>
                        </a:prstGeom>
                        <a:solidFill>
                          <a:schemeClr val="bg1"/>
                        </a:solidFill>
                      </p:spPr>
                      <p:txBody>
                        <a:bodyPr wrap="square">
                          <a:spAutoFit/>
                        </a:bodyPr>
                        <a:lstStyle/>
                        <a:p>
                          <a:r>
                            <a:rPr lang="en-US"/>
                            <a:t>Noise</a:t>
                          </a:r>
                        </a:p>
                      </p:txBody>
                    </p:sp>
                  </p:grpSp>
                  <p:sp>
                    <p:nvSpPr>
                      <p:cNvPr id="17" name="TextBox 16">
                        <a:extLst>
                          <a:ext uri="{FF2B5EF4-FFF2-40B4-BE49-F238E27FC236}">
                            <a16:creationId xmlns:a16="http://schemas.microsoft.com/office/drawing/2014/main" id="{1EAD8AD1-BF5B-5612-FC9B-991649A70B13}"/>
                          </a:ext>
                        </a:extLst>
                      </p:cNvPr>
                      <p:cNvSpPr txBox="1"/>
                      <p:nvPr/>
                    </p:nvSpPr>
                    <p:spPr>
                      <a:xfrm>
                        <a:off x="9411787" y="2793897"/>
                        <a:ext cx="1548113" cy="369332"/>
                      </a:xfrm>
                      <a:prstGeom prst="rect">
                        <a:avLst/>
                      </a:prstGeom>
                      <a:solidFill>
                        <a:schemeClr val="bg1"/>
                      </a:solidFill>
                    </p:spPr>
                    <p:txBody>
                      <a:bodyPr wrap="square">
                        <a:spAutoFit/>
                      </a:bodyPr>
                      <a:lstStyle/>
                      <a:p>
                        <a:r>
                          <a:rPr lang="en-US"/>
                          <a:t>Accidents</a:t>
                        </a:r>
                      </a:p>
                    </p:txBody>
                  </p:sp>
                </p:grpSp>
                <p:sp>
                  <p:nvSpPr>
                    <p:cNvPr id="19" name="TextBox 18">
                      <a:extLst>
                        <a:ext uri="{FF2B5EF4-FFF2-40B4-BE49-F238E27FC236}">
                          <a16:creationId xmlns:a16="http://schemas.microsoft.com/office/drawing/2014/main" id="{8B41E7E6-DAB5-C511-A48D-409006396CA8}"/>
                        </a:ext>
                      </a:extLst>
                    </p:cNvPr>
                    <p:cNvSpPr txBox="1"/>
                    <p:nvPr/>
                  </p:nvSpPr>
                  <p:spPr>
                    <a:xfrm>
                      <a:off x="9420888" y="2323610"/>
                      <a:ext cx="1548113" cy="369332"/>
                    </a:xfrm>
                    <a:prstGeom prst="rect">
                      <a:avLst/>
                    </a:prstGeom>
                    <a:solidFill>
                      <a:schemeClr val="bg1"/>
                    </a:solidFill>
                  </p:spPr>
                  <p:txBody>
                    <a:bodyPr wrap="square">
                      <a:spAutoFit/>
                    </a:bodyPr>
                    <a:lstStyle/>
                    <a:p>
                      <a:r>
                        <a:rPr lang="de-AT"/>
                        <a:t>E</a:t>
                      </a:r>
                      <a:r>
                        <a:rPr lang="en-US"/>
                        <a:t>missions</a:t>
                      </a:r>
                    </a:p>
                  </p:txBody>
                </p:sp>
              </p:grpSp>
              <p:sp>
                <p:nvSpPr>
                  <p:cNvPr id="23" name="TextBox 22">
                    <a:extLst>
                      <a:ext uri="{FF2B5EF4-FFF2-40B4-BE49-F238E27FC236}">
                        <a16:creationId xmlns:a16="http://schemas.microsoft.com/office/drawing/2014/main" id="{C7D4A5EF-58BF-9F55-F154-2A5ABB54F02D}"/>
                      </a:ext>
                    </a:extLst>
                  </p:cNvPr>
                  <p:cNvSpPr txBox="1"/>
                  <p:nvPr/>
                </p:nvSpPr>
                <p:spPr>
                  <a:xfrm>
                    <a:off x="2463800" y="5435600"/>
                    <a:ext cx="774700" cy="369332"/>
                  </a:xfrm>
                  <a:prstGeom prst="rect">
                    <a:avLst/>
                  </a:prstGeom>
                  <a:solidFill>
                    <a:schemeClr val="bg1"/>
                  </a:solidFill>
                </p:spPr>
                <p:txBody>
                  <a:bodyPr wrap="square" rtlCol="0">
                    <a:spAutoFit/>
                  </a:bodyPr>
                  <a:lstStyle/>
                  <a:p>
                    <a:r>
                      <a:rPr lang="de-AT"/>
                      <a:t>Road</a:t>
                    </a:r>
                    <a:endParaRPr lang="en-US"/>
                  </a:p>
                </p:txBody>
              </p:sp>
            </p:grpSp>
            <p:sp>
              <p:nvSpPr>
                <p:cNvPr id="25" name="TextBox 24">
                  <a:extLst>
                    <a:ext uri="{FF2B5EF4-FFF2-40B4-BE49-F238E27FC236}">
                      <a16:creationId xmlns:a16="http://schemas.microsoft.com/office/drawing/2014/main" id="{B3189F66-30D5-A69E-A1D0-2775A904F1E7}"/>
                    </a:ext>
                  </a:extLst>
                </p:cNvPr>
                <p:cNvSpPr txBox="1"/>
                <p:nvPr/>
              </p:nvSpPr>
              <p:spPr>
                <a:xfrm>
                  <a:off x="4470400" y="5424984"/>
                  <a:ext cx="1460500" cy="369332"/>
                </a:xfrm>
                <a:prstGeom prst="rect">
                  <a:avLst/>
                </a:prstGeom>
                <a:solidFill>
                  <a:schemeClr val="bg1"/>
                </a:solidFill>
              </p:spPr>
              <p:txBody>
                <a:bodyPr wrap="square" rtlCol="0">
                  <a:spAutoFit/>
                </a:bodyPr>
                <a:lstStyle/>
                <a:p>
                  <a:r>
                    <a:rPr lang="de-AT"/>
                    <a:t>Rail (Diesel)</a:t>
                  </a:r>
                  <a:endParaRPr lang="en-US"/>
                </a:p>
              </p:txBody>
            </p:sp>
          </p:grpSp>
          <p:sp>
            <p:nvSpPr>
              <p:cNvPr id="27" name="TextBox 26">
                <a:extLst>
                  <a:ext uri="{FF2B5EF4-FFF2-40B4-BE49-F238E27FC236}">
                    <a16:creationId xmlns:a16="http://schemas.microsoft.com/office/drawing/2014/main" id="{4EE88257-8BC5-16DA-7752-7F3BEC0C4163}"/>
                  </a:ext>
                </a:extLst>
              </p:cNvPr>
              <p:cNvSpPr txBox="1"/>
              <p:nvPr/>
            </p:nvSpPr>
            <p:spPr>
              <a:xfrm>
                <a:off x="6693366" y="5424984"/>
                <a:ext cx="1760009" cy="369332"/>
              </a:xfrm>
              <a:prstGeom prst="rect">
                <a:avLst/>
              </a:prstGeom>
              <a:solidFill>
                <a:schemeClr val="bg1"/>
              </a:solidFill>
            </p:spPr>
            <p:txBody>
              <a:bodyPr wrap="square">
                <a:spAutoFit/>
              </a:bodyPr>
              <a:lstStyle/>
              <a:p>
                <a:r>
                  <a:rPr lang="de-AT"/>
                  <a:t>Rail (</a:t>
                </a:r>
                <a:r>
                  <a:rPr lang="de-AT" err="1"/>
                  <a:t>Electrified</a:t>
                </a:r>
                <a:r>
                  <a:rPr lang="de-AT"/>
                  <a:t>)</a:t>
                </a:r>
                <a:endParaRPr lang="en-US"/>
              </a:p>
            </p:txBody>
          </p:sp>
        </p:grpSp>
        <p:sp>
          <p:nvSpPr>
            <p:cNvPr id="29" name="TextBox 28">
              <a:extLst>
                <a:ext uri="{FF2B5EF4-FFF2-40B4-BE49-F238E27FC236}">
                  <a16:creationId xmlns:a16="http://schemas.microsoft.com/office/drawing/2014/main" id="{15B2AE79-9133-331F-CB07-C826F37D983F}"/>
                </a:ext>
              </a:extLst>
            </p:cNvPr>
            <p:cNvSpPr txBox="1"/>
            <p:nvPr/>
          </p:nvSpPr>
          <p:spPr>
            <a:xfrm>
              <a:off x="8960519" y="5459066"/>
              <a:ext cx="1760009" cy="369332"/>
            </a:xfrm>
            <a:prstGeom prst="rect">
              <a:avLst/>
            </a:prstGeom>
            <a:solidFill>
              <a:schemeClr val="bg1"/>
            </a:solidFill>
          </p:spPr>
          <p:txBody>
            <a:bodyPr wrap="square">
              <a:spAutoFit/>
            </a:bodyPr>
            <a:lstStyle/>
            <a:p>
              <a:r>
                <a:rPr lang="de-AT"/>
                <a:t>Inland </a:t>
              </a:r>
              <a:r>
                <a:rPr lang="de-AT" err="1"/>
                <a:t>Waterway</a:t>
              </a:r>
              <a:endParaRPr lang="en-US"/>
            </a:p>
          </p:txBody>
        </p:sp>
      </p:grpSp>
      <p:sp>
        <p:nvSpPr>
          <p:cNvPr id="2" name="TextBox 1">
            <a:extLst>
              <a:ext uri="{FF2B5EF4-FFF2-40B4-BE49-F238E27FC236}">
                <a16:creationId xmlns:a16="http://schemas.microsoft.com/office/drawing/2014/main" id="{03B31231-6444-D7C7-1384-1C1854725144}"/>
              </a:ext>
            </a:extLst>
          </p:cNvPr>
          <p:cNvSpPr txBox="1"/>
          <p:nvPr/>
        </p:nvSpPr>
        <p:spPr>
          <a:xfrm rot="16200000">
            <a:off x="-466014" y="3565419"/>
            <a:ext cx="2765661" cy="369332"/>
          </a:xfrm>
          <a:prstGeom prst="rect">
            <a:avLst/>
          </a:prstGeom>
          <a:noFill/>
        </p:spPr>
        <p:txBody>
          <a:bodyPr wrap="square" rtlCol="0">
            <a:spAutoFit/>
          </a:bodyPr>
          <a:lstStyle/>
          <a:p>
            <a:r>
              <a:rPr lang="de-AT" dirty="0"/>
              <a:t>Cents per tonne - </a:t>
            </a:r>
            <a:r>
              <a:rPr lang="en-US" noProof="0" dirty="0"/>
              <a:t>kilometer</a:t>
            </a:r>
            <a:endParaRPr lang="en-US" dirty="0"/>
          </a:p>
        </p:txBody>
      </p:sp>
    </p:spTree>
    <p:extLst>
      <p:ext uri="{BB962C8B-B14F-4D97-AF65-F5344CB8AC3E}">
        <p14:creationId xmlns:p14="http://schemas.microsoft.com/office/powerpoint/2010/main" val="2060473197"/>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48D24E8-C9E0-0575-BFFA-235D6A09873D}"/>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en-US" dirty="0"/>
              <a:t>Transport capacity – Comparison of modes of transport</a:t>
            </a:r>
            <a:endParaRPr lang="de-AT" dirty="0"/>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en-US" sz="2200"/>
              <a:t>Largest transport capacity of the inland vessel:</a:t>
            </a:r>
            <a:r>
              <a:rPr lang="de-AT" sz="2200"/>
              <a:t> </a:t>
            </a:r>
          </a:p>
          <a:p>
            <a:endParaRPr lang="de-AT" sz="2200"/>
          </a:p>
          <a:p>
            <a:r>
              <a:rPr lang="en-US" sz="2200"/>
              <a:t>Pushed convoy with 4 barges</a:t>
            </a:r>
          </a:p>
          <a:p>
            <a:r>
              <a:rPr lang="en-US" sz="2200"/>
              <a:t>= 175 rail wagons</a:t>
            </a:r>
          </a:p>
          <a:p>
            <a:r>
              <a:rPr lang="en-US" sz="2200"/>
              <a:t>= 280 trucks</a:t>
            </a:r>
            <a:endParaRPr lang="de-AT" sz="2200"/>
          </a:p>
        </p:txBody>
      </p:sp>
      <p:pic>
        <p:nvPicPr>
          <p:cNvPr id="11" name="Grafik 10">
            <a:extLst>
              <a:ext uri="{FF2B5EF4-FFF2-40B4-BE49-F238E27FC236}">
                <a16:creationId xmlns:a16="http://schemas.microsoft.com/office/drawing/2014/main" id="{B7935A53-AC08-BF60-FA9A-BFF557B9F7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2243" y="2206692"/>
            <a:ext cx="669234" cy="669234"/>
          </a:xfrm>
          <a:prstGeom prst="rect">
            <a:avLst/>
          </a:prstGeom>
        </p:spPr>
      </p:pic>
      <p:pic>
        <p:nvPicPr>
          <p:cNvPr id="8" name="Grafik 7">
            <a:extLst>
              <a:ext uri="{FF2B5EF4-FFF2-40B4-BE49-F238E27FC236}">
                <a16:creationId xmlns:a16="http://schemas.microsoft.com/office/drawing/2014/main" id="{E89E99C9-E0A1-AFE8-5E3C-07CD6B27128B}"/>
              </a:ext>
            </a:extLst>
          </p:cNvPr>
          <p:cNvPicPr>
            <a:picLocks noChangeAspect="1"/>
          </p:cNvPicPr>
          <p:nvPr/>
        </p:nvPicPr>
        <p:blipFill>
          <a:blip r:embed="rId4"/>
          <a:stretch>
            <a:fillRect/>
          </a:stretch>
        </p:blipFill>
        <p:spPr>
          <a:xfrm>
            <a:off x="4655205" y="1536245"/>
            <a:ext cx="6892270" cy="4237271"/>
          </a:xfrm>
          <a:prstGeom prst="rect">
            <a:avLst/>
          </a:prstGeom>
        </p:spPr>
      </p:pic>
    </p:spTree>
    <p:extLst>
      <p:ext uri="{BB962C8B-B14F-4D97-AF65-F5344CB8AC3E}">
        <p14:creationId xmlns:p14="http://schemas.microsoft.com/office/powerpoint/2010/main" val="263841536"/>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CA6EDAE-AABB-189C-3163-55DD95C1F6DC}"/>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en-US" dirty="0"/>
              <a:t>Specific energy consumption – Comparison of modes of transport</a:t>
            </a:r>
            <a:endParaRPr lang="de-AT" dirty="0"/>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938992"/>
          </a:xfrm>
          <a:prstGeom prst="rect">
            <a:avLst/>
          </a:prstGeom>
          <a:noFill/>
        </p:spPr>
        <p:txBody>
          <a:bodyPr wrap="square">
            <a:spAutoFit/>
          </a:bodyPr>
          <a:lstStyle/>
          <a:p>
            <a:r>
              <a:rPr lang="en-US" sz="2400"/>
              <a:t>An inland vessel can transport one ton of cargo nearly </a:t>
            </a:r>
            <a:r>
              <a:rPr lang="en-US" sz="2400" b="1"/>
              <a:t>four times farther</a:t>
            </a:r>
            <a:r>
              <a:rPr lang="en-US" sz="2400"/>
              <a:t> than a truck using the same amount of energy.</a:t>
            </a:r>
            <a:endParaRPr lang="de-AT" sz="2200"/>
          </a:p>
        </p:txBody>
      </p:sp>
      <p:pic>
        <p:nvPicPr>
          <p:cNvPr id="12" name="Grafik 11">
            <a:extLst>
              <a:ext uri="{FF2B5EF4-FFF2-40B4-BE49-F238E27FC236}">
                <a16:creationId xmlns:a16="http://schemas.microsoft.com/office/drawing/2014/main" id="{9E50CC6F-4170-0EFA-95B6-C1E8F7D20D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70375" y="2206434"/>
            <a:ext cx="669234" cy="669234"/>
          </a:xfrm>
          <a:prstGeom prst="rect">
            <a:avLst/>
          </a:prstGeom>
        </p:spPr>
      </p:pic>
      <p:pic>
        <p:nvPicPr>
          <p:cNvPr id="13" name="Grafik 12">
            <a:extLst>
              <a:ext uri="{FF2B5EF4-FFF2-40B4-BE49-F238E27FC236}">
                <a16:creationId xmlns:a16="http://schemas.microsoft.com/office/drawing/2014/main" id="{F382DA81-FE88-546D-5320-529B551459AB}"/>
              </a:ext>
            </a:extLst>
          </p:cNvPr>
          <p:cNvPicPr>
            <a:picLocks noChangeAspect="1"/>
          </p:cNvPicPr>
          <p:nvPr/>
        </p:nvPicPr>
        <p:blipFill>
          <a:blip r:embed="rId4"/>
          <a:stretch>
            <a:fillRect/>
          </a:stretch>
        </p:blipFill>
        <p:spPr>
          <a:xfrm>
            <a:off x="5082761" y="1784221"/>
            <a:ext cx="5838629" cy="3985562"/>
          </a:xfrm>
          <a:prstGeom prst="rect">
            <a:avLst/>
          </a:prstGeom>
        </p:spPr>
      </p:pic>
    </p:spTree>
    <p:extLst>
      <p:ext uri="{BB962C8B-B14F-4D97-AF65-F5344CB8AC3E}">
        <p14:creationId xmlns:p14="http://schemas.microsoft.com/office/powerpoint/2010/main" val="2262782857"/>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8666480" cy="2852737"/>
          </a:xfrm>
        </p:spPr>
        <p:txBody>
          <a:bodyPr>
            <a:noAutofit/>
          </a:bodyPr>
          <a:lstStyle/>
          <a:p>
            <a:r>
              <a:rPr lang="de-AT" dirty="0"/>
              <a:t>Multimodal </a:t>
            </a:r>
            <a:r>
              <a:rPr lang="de-AT" dirty="0" err="1"/>
              <a:t>transport</a:t>
            </a: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dirty="0"/>
              <a:t>Transport </a:t>
            </a:r>
            <a:r>
              <a:rPr lang="de-AT" dirty="0" err="1"/>
              <a:t>chains</a:t>
            </a:r>
            <a:endParaRPr lang="de-AT" dirty="0"/>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en-US"/>
              <a:t>Transport using one mode of transport = </a:t>
            </a:r>
            <a:r>
              <a:rPr lang="en-US" b="1"/>
              <a:t>unimodal transport</a:t>
            </a:r>
          </a:p>
          <a:p>
            <a:pPr marL="0" indent="0" algn="ctr">
              <a:buNone/>
            </a:pPr>
            <a:r>
              <a:rPr lang="de-AT"/>
              <a:t>e.g. Road</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7" name="Fußzeilenplatzhalter 2">
            <a:extLst>
              <a:ext uri="{FF2B5EF4-FFF2-40B4-BE49-F238E27FC236}">
                <a16:creationId xmlns:a16="http://schemas.microsoft.com/office/drawing/2014/main" id="{115CEF6D-D74F-5A5A-8721-44238F11120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dirty="0"/>
              <a:t>Multiple modes of transport = </a:t>
            </a:r>
            <a:r>
              <a:rPr lang="de-AT" b="1" dirty="0"/>
              <a:t>multimodal transport</a:t>
            </a:r>
          </a:p>
          <a:p>
            <a:pPr marL="0" indent="0" algn="ctr">
              <a:buFont typeface="Arial" panose="020B0604020202020204" pitchFamily="34" charset="0"/>
              <a:buNone/>
            </a:pPr>
            <a:r>
              <a:rPr lang="de-AT" dirty="0"/>
              <a:t>e.g. </a:t>
            </a:r>
            <a:r>
              <a:rPr lang="en-US" dirty="0"/>
              <a:t>Transshipment from a truck to an inland vessel</a:t>
            </a:r>
            <a:endParaRPr lang="de-AT" sz="2800" dirty="0"/>
          </a:p>
        </p:txBody>
      </p:sp>
      <p:grpSp>
        <p:nvGrpSpPr>
          <p:cNvPr id="2" name="Group 1" descr="The image compares two freight transport chains:&#10;&#10;On the left, unimodal transport is shown: goods go directly from a sender to a receiver using only trucks.&#10;&#10;On the right, multimodal transport is shown: goods from several senders are first collected by trucks (pre-carriage), brought to a transshipment point, then transported by ship, train, or truck (main carriage), and finally delivered to multiple receivers again by trucks (on-carriage).">
            <a:extLst>
              <a:ext uri="{FF2B5EF4-FFF2-40B4-BE49-F238E27FC236}">
                <a16:creationId xmlns:a16="http://schemas.microsoft.com/office/drawing/2014/main" id="{7F76E7FC-8882-BFC9-8340-467820C8EA9F}"/>
              </a:ext>
            </a:extLst>
          </p:cNvPr>
          <p:cNvGrpSpPr/>
          <p:nvPr/>
        </p:nvGrpSpPr>
        <p:grpSpPr>
          <a:xfrm>
            <a:off x="769458" y="3556970"/>
            <a:ext cx="10777378" cy="1901095"/>
            <a:chOff x="769458" y="3556970"/>
            <a:chExt cx="10777378" cy="1901095"/>
          </a:xfrm>
        </p:grpSpPr>
        <p:sp>
          <p:nvSpPr>
            <p:cNvPr id="16" name="Ellipse 15">
              <a:extLst>
                <a:ext uri="{FF2B5EF4-FFF2-40B4-BE49-F238E27FC236}">
                  <a16:creationId xmlns:a16="http://schemas.microsoft.com/office/drawing/2014/main" id="{2E754FE5-6291-B4DA-78B5-A802BDF52169}"/>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 name="Group 8">
              <a:extLst>
                <a:ext uri="{FF2B5EF4-FFF2-40B4-BE49-F238E27FC236}">
                  <a16:creationId xmlns:a16="http://schemas.microsoft.com/office/drawing/2014/main" id="{0E7D92BC-3BD4-9F25-767F-4A7C0FF3BC00}"/>
                </a:ext>
              </a:extLst>
            </p:cNvPr>
            <p:cNvGrpSpPr/>
            <p:nvPr/>
          </p:nvGrpSpPr>
          <p:grpSpPr>
            <a:xfrm>
              <a:off x="769458" y="3849719"/>
              <a:ext cx="3671349" cy="948805"/>
              <a:chOff x="1160436" y="4556594"/>
              <a:chExt cx="4105434" cy="971111"/>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283511"/>
              </a:xfrm>
              <a:prstGeom prst="rect">
                <a:avLst/>
              </a:prstGeom>
              <a:noFill/>
            </p:spPr>
            <p:txBody>
              <a:bodyPr wrap="square" rtlCol="0">
                <a:spAutoFit/>
              </a:bodyPr>
              <a:lstStyle/>
              <a:p>
                <a:r>
                  <a:rPr lang="en-US" sz="1200" b="1"/>
                  <a:t>Sender</a:t>
                </a:r>
                <a:endParaRPr lang="de-AT" sz="1200" b="1"/>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283511"/>
              </a:xfrm>
              <a:prstGeom prst="rect">
                <a:avLst/>
              </a:prstGeom>
              <a:noFill/>
            </p:spPr>
            <p:txBody>
              <a:bodyPr wrap="square" rtlCol="0">
                <a:spAutoFit/>
              </a:bodyPr>
              <a:lstStyle/>
              <a:p>
                <a:r>
                  <a:rPr lang="en-US" sz="1200" b="1"/>
                  <a:t>Receiver</a:t>
                </a:r>
                <a:endParaRPr lang="de-AT" sz="1200" b="1"/>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a:extLst>
                <a:ext uri="{FF2B5EF4-FFF2-40B4-BE49-F238E27FC236}">
                  <a16:creationId xmlns:a16="http://schemas.microsoft.com/office/drawing/2014/main" id="{240E5E7B-C04F-BBC5-358F-0F73745FC290}"/>
                </a:ext>
              </a:extLst>
            </p:cNvPr>
            <p:cNvGrpSpPr/>
            <p:nvPr/>
          </p:nvGrpSpPr>
          <p:grpSpPr>
            <a:xfrm>
              <a:off x="6055834" y="3556970"/>
              <a:ext cx="5491002" cy="1901095"/>
              <a:chOff x="6096001" y="4188134"/>
              <a:chExt cx="5051578" cy="1882837"/>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457231"/>
              </a:xfrm>
              <a:prstGeom prst="rect">
                <a:avLst/>
              </a:prstGeom>
              <a:noFill/>
            </p:spPr>
            <p:txBody>
              <a:bodyPr wrap="square" rtlCol="0">
                <a:spAutoFit/>
              </a:bodyPr>
              <a:lstStyle/>
              <a:p>
                <a:r>
                  <a:rPr lang="en-US" sz="1200" b="1"/>
                  <a:t>Pre-carriage </a:t>
                </a:r>
                <a:endParaRPr lang="de-AT" sz="1200" b="1"/>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274339"/>
              </a:xfrm>
              <a:prstGeom prst="rect">
                <a:avLst/>
              </a:prstGeom>
              <a:noFill/>
            </p:spPr>
            <p:txBody>
              <a:bodyPr wrap="square" rtlCol="0">
                <a:spAutoFit/>
              </a:bodyPr>
              <a:lstStyle/>
              <a:p>
                <a:r>
                  <a:rPr lang="en-US" sz="1200" b="1"/>
                  <a:t>Main carriage</a:t>
                </a:r>
                <a:endParaRPr lang="de-AT" sz="1200" b="1"/>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274339"/>
              </a:xfrm>
              <a:prstGeom prst="rect">
                <a:avLst/>
              </a:prstGeom>
              <a:noFill/>
            </p:spPr>
            <p:txBody>
              <a:bodyPr wrap="square" rtlCol="0">
                <a:spAutoFit/>
              </a:bodyPr>
              <a:lstStyle/>
              <a:p>
                <a:r>
                  <a:rPr lang="en-US" sz="1200" b="1"/>
                  <a:t>On-carriage</a:t>
                </a:r>
                <a:endParaRPr lang="de-AT" sz="1200" b="1"/>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274339"/>
              </a:xfrm>
              <a:prstGeom prst="rect">
                <a:avLst/>
              </a:prstGeom>
              <a:noFill/>
            </p:spPr>
            <p:txBody>
              <a:bodyPr wrap="square" rtlCol="0">
                <a:spAutoFit/>
              </a:bodyPr>
              <a:lstStyle/>
              <a:p>
                <a:r>
                  <a:rPr lang="en-US" sz="1200" b="1"/>
                  <a:t>Transshipment point </a:t>
                </a:r>
                <a:endParaRPr lang="de-AT" sz="1200" b="1"/>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2045017642"/>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1035E-9E74-7B70-08BB-113E8BDD539A}"/>
              </a:ext>
            </a:extLst>
          </p:cNvPr>
          <p:cNvSpPr>
            <a:spLocks noGrp="1"/>
          </p:cNvSpPr>
          <p:nvPr>
            <p:ph type="title"/>
          </p:nvPr>
        </p:nvSpPr>
        <p:spPr/>
        <p:txBody>
          <a:bodyPr/>
          <a:lstStyle/>
          <a:p>
            <a:r>
              <a:rPr lang="de-AT" dirty="0"/>
              <a:t>Multimodal </a:t>
            </a:r>
            <a:r>
              <a:rPr lang="de-AT" dirty="0" err="1"/>
              <a:t>transport</a:t>
            </a:r>
            <a:endParaRPr lang="de-AT" dirty="0"/>
          </a:p>
        </p:txBody>
      </p:sp>
      <p:graphicFrame>
        <p:nvGraphicFramePr>
          <p:cNvPr id="9" name="Inhaltsplatzhalter 8">
            <a:extLst>
              <a:ext uri="{FF2B5EF4-FFF2-40B4-BE49-F238E27FC236}">
                <a16:creationId xmlns:a16="http://schemas.microsoft.com/office/drawing/2014/main" id="{758A9244-00D6-9574-D0C4-6EDDD7CED9A2}"/>
              </a:ext>
            </a:extLst>
          </p:cNvPr>
          <p:cNvGraphicFramePr>
            <a:graphicFrameLocks noGrp="1"/>
          </p:cNvGraphicFramePr>
          <p:nvPr>
            <p:ph idx="1"/>
            <p:extLst>
              <p:ext uri="{D42A27DB-BD31-4B8C-83A1-F6EECF244321}">
                <p14:modId xmlns:p14="http://schemas.microsoft.com/office/powerpoint/2010/main" val="3981430058"/>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umsplatzhalter 3">
            <a:extLst>
              <a:ext uri="{FF2B5EF4-FFF2-40B4-BE49-F238E27FC236}">
                <a16:creationId xmlns:a16="http://schemas.microsoft.com/office/drawing/2014/main" id="{9DEBC0A7-3D4D-8865-83DF-BF3598CB666D}"/>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71D196BE-E920-806B-EF23-A71A05C3FB8D}"/>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10" name="Fußzeilenplatzhalter 2">
            <a:extLst>
              <a:ext uri="{FF2B5EF4-FFF2-40B4-BE49-F238E27FC236}">
                <a16:creationId xmlns:a16="http://schemas.microsoft.com/office/drawing/2014/main" id="{49EF3BA5-3C9D-E16B-9DB4-8D9867CD7AA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27504785"/>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538" y="1570423"/>
            <a:ext cx="11190928" cy="4606539"/>
          </a:xfrm>
        </p:spPr>
        <p:txBody>
          <a:bodyPr>
            <a:noAutofit/>
          </a:bodyPr>
          <a:lstStyle/>
          <a:p>
            <a:pPr marL="0" indent="0">
              <a:lnSpc>
                <a:spcPct val="120000"/>
              </a:lnSpc>
              <a:buNone/>
            </a:pPr>
            <a:r>
              <a:rPr lang="en-US" sz="1400" dirty="0"/>
              <a:t>Loading of the loading unit</a:t>
            </a:r>
            <a:br>
              <a:rPr lang="de-DE" sz="1400" dirty="0"/>
            </a:br>
            <a:endParaRPr lang="de-DE" sz="1400" dirty="0"/>
          </a:p>
          <a:p>
            <a:pPr marL="0" indent="0">
              <a:lnSpc>
                <a:spcPct val="120000"/>
              </a:lnSpc>
              <a:buNone/>
            </a:pPr>
            <a:r>
              <a:rPr lang="de-DE" sz="1400" b="1" dirty="0" err="1"/>
              <a:t>Pre-carriage</a:t>
            </a:r>
            <a:r>
              <a:rPr lang="de-DE" sz="1400" b="1" dirty="0"/>
              <a:t> </a:t>
            </a:r>
            <a:r>
              <a:rPr lang="de-DE" sz="1400" dirty="0"/>
              <a:t> </a:t>
            </a:r>
            <a:r>
              <a:rPr lang="en-US" sz="1400" dirty="0">
                <a:sym typeface="Wingdings" panose="05000000000000000000" pitchFamily="2" charset="2"/>
              </a:rPr>
              <a:t>(first leg of the transport from the sender to the </a:t>
            </a:r>
            <a:r>
              <a:rPr lang="en-US" sz="1400" dirty="0" err="1">
                <a:sym typeface="Wingdings" panose="05000000000000000000" pitchFamily="2" charset="2"/>
              </a:rPr>
              <a:t>transhipment</a:t>
            </a:r>
            <a:r>
              <a:rPr lang="en-US" sz="1400" dirty="0">
                <a:sym typeface="Wingdings" panose="05000000000000000000" pitchFamily="2" charset="2"/>
              </a:rPr>
              <a:t> point; usually by lorry)</a:t>
            </a:r>
            <a:endParaRPr lang="de-DE" sz="1400" dirty="0"/>
          </a:p>
          <a:p>
            <a:pPr marL="0" indent="0">
              <a:lnSpc>
                <a:spcPct val="120000"/>
              </a:lnSpc>
              <a:buNone/>
            </a:pPr>
            <a:endParaRPr lang="de-DE" sz="1400" dirty="0"/>
          </a:p>
          <a:p>
            <a:pPr marL="0" indent="0">
              <a:lnSpc>
                <a:spcPct val="120000"/>
              </a:lnSpc>
              <a:buNone/>
            </a:pPr>
            <a:r>
              <a:rPr lang="en-US" sz="1400" dirty="0" err="1"/>
              <a:t>Transhipment</a:t>
            </a:r>
            <a:r>
              <a:rPr lang="en-US" sz="1400" dirty="0"/>
              <a:t> (transfer of the loading unit/cargo between modes of transport)</a:t>
            </a:r>
          </a:p>
          <a:p>
            <a:pPr marL="0" indent="0">
              <a:lnSpc>
                <a:spcPct val="120000"/>
              </a:lnSpc>
              <a:buNone/>
            </a:pPr>
            <a:r>
              <a:rPr lang="en-US" sz="1400" dirty="0"/>
              <a:t>Terminals or </a:t>
            </a:r>
            <a:r>
              <a:rPr lang="en-US" sz="1400" dirty="0" err="1"/>
              <a:t>transhipment</a:t>
            </a:r>
            <a:r>
              <a:rPr lang="en-US" sz="1400" dirty="0"/>
              <a:t> facilities are required for this purpose</a:t>
            </a:r>
            <a:endParaRPr lang="de-DE" sz="1400" dirty="0"/>
          </a:p>
          <a:p>
            <a:pPr marL="0" indent="0">
              <a:lnSpc>
                <a:spcPct val="120000"/>
              </a:lnSpc>
              <a:buNone/>
            </a:pPr>
            <a:endParaRPr lang="de-DE" sz="1400" b="1" dirty="0"/>
          </a:p>
          <a:p>
            <a:pPr marL="0" indent="0">
              <a:lnSpc>
                <a:spcPct val="120000"/>
              </a:lnSpc>
              <a:buNone/>
            </a:pPr>
            <a:r>
              <a:rPr lang="de-DE" sz="1400" b="1" dirty="0"/>
              <a:t>Main leg</a:t>
            </a:r>
          </a:p>
          <a:p>
            <a:pPr marL="0" indent="0">
              <a:lnSpc>
                <a:spcPct val="120000"/>
              </a:lnSpc>
              <a:buNone/>
            </a:pPr>
            <a:br>
              <a:rPr lang="de-DE" sz="1400" dirty="0"/>
            </a:br>
            <a:r>
              <a:rPr lang="en-US" sz="1400" b="1" dirty="0"/>
              <a:t>On-carriage </a:t>
            </a:r>
            <a:r>
              <a:rPr lang="en-US" sz="1400" dirty="0"/>
              <a:t>(from the receiving </a:t>
            </a:r>
            <a:r>
              <a:rPr lang="en-US" sz="1400" dirty="0" err="1"/>
              <a:t>transhipment</a:t>
            </a:r>
            <a:r>
              <a:rPr lang="en-US" sz="1400" dirty="0"/>
              <a:t> point to the recipient, the so-called “last mile”; usually by lorry)</a:t>
            </a:r>
            <a:endParaRPr lang="de-DE" sz="1400" dirty="0">
              <a:sym typeface="Wingdings" panose="05000000000000000000" pitchFamily="2" charset="2"/>
            </a:endParaRPr>
          </a:p>
          <a:p>
            <a:pPr marL="0" indent="0">
              <a:lnSpc>
                <a:spcPct val="120000"/>
              </a:lnSpc>
              <a:buNone/>
            </a:pPr>
            <a:endParaRPr lang="de-DE" sz="1400" dirty="0">
              <a:sym typeface="Wingdings" panose="05000000000000000000" pitchFamily="2" charset="2"/>
            </a:endParaRPr>
          </a:p>
          <a:p>
            <a:pPr marL="0" indent="0">
              <a:lnSpc>
                <a:spcPct val="120000"/>
              </a:lnSpc>
              <a:buNone/>
            </a:pPr>
            <a:r>
              <a:rPr lang="en-US" sz="1400" dirty="0"/>
              <a:t>Unloading of the loading unit</a:t>
            </a:r>
            <a:endParaRPr lang="de-DE" sz="1400" b="1" dirty="0"/>
          </a:p>
        </p:txBody>
      </p:sp>
      <p:sp>
        <p:nvSpPr>
          <p:cNvPr id="4" name="Date Placeholder 3"/>
          <p:cNvSpPr>
            <a:spLocks noGrp="1"/>
          </p:cNvSpPr>
          <p:nvPr>
            <p:ph type="dt" sz="half" idx="10"/>
          </p:nvPr>
        </p:nvSpPr>
        <p:spPr>
          <a:prstGeom prst="rect">
            <a:avLst/>
          </a:prstGeom>
        </p:spPr>
        <p:txBody>
          <a:bodyPr vert="horz" lIns="91440" tIns="45720" rIns="91440" bIns="45720" rtlCol="0" anchor="ctr"/>
          <a:lstStyle>
            <a:defPPr>
              <a:defRPr lang="de-DE"/>
            </a:defPPr>
            <a:lvl1pPr marL="0" algn="l"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B171AD8-BD5F-4503-8C65-79BF784426C3}" type="datetime7">
              <a:rPr lang="de-DE" smtClean="0">
                <a:solidFill>
                  <a:prstClr val="white"/>
                </a:solidFill>
              </a:rPr>
              <a:pPr/>
              <a:t>Jun-26</a:t>
            </a:fld>
            <a:endParaRPr lang="de-AT" dirty="0">
              <a:solidFill>
                <a:prstClr val="white"/>
              </a:solidFill>
            </a:endParaRPr>
          </a:p>
        </p:txBody>
      </p:sp>
      <p:sp>
        <p:nvSpPr>
          <p:cNvPr id="5" name="Slide Number Placeholder 4"/>
          <p:cNvSpPr>
            <a:spLocks noGrp="1"/>
          </p:cNvSpPr>
          <p:nvPr>
            <p:ph type="sldNum" sz="quarter" idx="12"/>
          </p:nvPr>
        </p:nvSpPr>
        <p:spPr>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23</a:t>
            </a:fld>
            <a:endParaRPr lang="de-AT" dirty="0">
              <a:solidFill>
                <a:prstClr val="white"/>
              </a:solidFill>
            </a:endParaRPr>
          </a:p>
        </p:txBody>
      </p:sp>
      <p:grpSp>
        <p:nvGrpSpPr>
          <p:cNvPr id="6" name="Group 5"/>
          <p:cNvGrpSpPr/>
          <p:nvPr/>
        </p:nvGrpSpPr>
        <p:grpSpPr>
          <a:xfrm>
            <a:off x="9192501" y="1427178"/>
            <a:ext cx="744262" cy="492447"/>
            <a:chOff x="5236413" y="3645024"/>
            <a:chExt cx="744262" cy="492447"/>
          </a:xfrm>
        </p:grpSpPr>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Connector 7"/>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9370757" y="5667814"/>
            <a:ext cx="744262" cy="492447"/>
            <a:chOff x="5236413" y="3645024"/>
            <a:chExt cx="744262" cy="492447"/>
          </a:xfrm>
        </p:grpSpPr>
        <p:pic>
          <p:nvPicPr>
            <p:cNvPr id="1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6" name="Straight Connector 15"/>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2" name="Picture 21"/>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08526" y="238628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2"/>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17173" y="490656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3"/>
          <p:cNvPicPr>
            <a:picLocks noChangeAspect="1" noChangeArrowheads="1"/>
          </p:cNvPicPr>
          <p:nvPr/>
        </p:nvPicPr>
        <p:blipFill>
          <a:blip r:embed="rId5">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419031" y="4075099"/>
            <a:ext cx="1061502" cy="272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4"/>
          <p:cNvPicPr>
            <a:picLocks noChangeAspect="1" noChangeArrowheads="1"/>
          </p:cNvPicPr>
          <p:nvPr/>
        </p:nvPicPr>
        <p:blipFill>
          <a:blip r:embed="rId6">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63742" y="3978401"/>
            <a:ext cx="1022201" cy="3688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5"/>
          <p:cNvPicPr/>
          <p:nvPr/>
        </p:nvPicPr>
        <p:blipFill rotWithShape="1">
          <a:blip r:embed="rId7" cstate="screen">
            <a:extLst>
              <a:ext uri="{28A0092B-C50C-407E-A947-70E740481C1C}">
                <a14:useLocalDpi xmlns:a14="http://schemas.microsoft.com/office/drawing/2010/main"/>
              </a:ext>
            </a:extLst>
          </a:blip>
          <a:srcRect l="67363" t="34393" r="21872" b="18904"/>
          <a:stretch/>
        </p:blipFill>
        <p:spPr bwMode="auto">
          <a:xfrm>
            <a:off x="9451217" y="2962347"/>
            <a:ext cx="605380" cy="739910"/>
          </a:xfrm>
          <a:prstGeom prst="rect">
            <a:avLst/>
          </a:prstGeom>
          <a:ln>
            <a:noFill/>
          </a:ln>
          <a:extLst>
            <a:ext uri="{53640926-AAD7-44D8-BBD7-CCE9431645EC}">
              <a14:shadowObscured xmlns:a14="http://schemas.microsoft.com/office/drawing/2010/main"/>
            </a:ext>
          </a:extLst>
        </p:spPr>
      </p:pic>
      <p:cxnSp>
        <p:nvCxnSpPr>
          <p:cNvPr id="27" name="Straight Arrow Connector 26"/>
          <p:cNvCxnSpPr/>
          <p:nvPr/>
        </p:nvCxnSpPr>
        <p:spPr>
          <a:xfrm>
            <a:off x="8130999" y="1639961"/>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0474842" y="5869562"/>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9762451" y="1984751"/>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9768566" y="265589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a:stCxn id="26" idx="2"/>
          </p:cNvCxnSpPr>
          <p:nvPr/>
        </p:nvCxnSpPr>
        <p:spPr>
          <a:xfrm flipH="1">
            <a:off x="9320176" y="3702257"/>
            <a:ext cx="433731" cy="2756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26" idx="2"/>
          </p:cNvCxnSpPr>
          <p:nvPr/>
        </p:nvCxnSpPr>
        <p:spPr>
          <a:xfrm>
            <a:off x="9753907" y="3702257"/>
            <a:ext cx="395044" cy="2761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9742888" y="436612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9771623" y="5245697"/>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592538" y="2159790"/>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050" dirty="0">
              <a:solidFill>
                <a:schemeClr val="tx1">
                  <a:lumMod val="75000"/>
                  <a:lumOff val="25000"/>
                </a:schemeClr>
              </a:solidFill>
            </a:endParaRPr>
          </a:p>
          <a:p>
            <a:pPr algn="ctr"/>
            <a:r>
              <a:rPr lang="de-DE" dirty="0">
                <a:solidFill>
                  <a:schemeClr val="tx1">
                    <a:lumMod val="75000"/>
                    <a:lumOff val="25000"/>
                  </a:schemeClr>
                </a:solidFill>
              </a:rPr>
              <a:t>						</a:t>
            </a:r>
            <a:endParaRPr lang="en-GB" dirty="0">
              <a:solidFill>
                <a:schemeClr val="tx1">
                  <a:lumMod val="75000"/>
                  <a:lumOff val="25000"/>
                </a:schemeClr>
              </a:solidFill>
            </a:endParaRPr>
          </a:p>
        </p:txBody>
      </p:sp>
      <p:sp>
        <p:nvSpPr>
          <p:cNvPr id="37" name="Rectangle 36"/>
          <p:cNvSpPr/>
          <p:nvPr/>
        </p:nvSpPr>
        <p:spPr>
          <a:xfrm>
            <a:off x="592538" y="3898191"/>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lumMod val="75000"/>
                    <a:lumOff val="25000"/>
                  </a:schemeClr>
                </a:solidFill>
              </a:rPr>
              <a:t>						</a:t>
            </a:r>
            <a:endParaRPr lang="en-GB" dirty="0"/>
          </a:p>
        </p:txBody>
      </p:sp>
      <p:sp>
        <p:nvSpPr>
          <p:cNvPr id="32" name="Titel 31">
            <a:extLst>
              <a:ext uri="{FF2B5EF4-FFF2-40B4-BE49-F238E27FC236}">
                <a16:creationId xmlns:a16="http://schemas.microsoft.com/office/drawing/2014/main" id="{886F6A25-35B4-45F6-CC81-8A6203EC0554}"/>
              </a:ext>
            </a:extLst>
          </p:cNvPr>
          <p:cNvSpPr>
            <a:spLocks noGrp="1"/>
          </p:cNvSpPr>
          <p:nvPr>
            <p:ph type="title"/>
          </p:nvPr>
        </p:nvSpPr>
        <p:spPr/>
        <p:txBody>
          <a:bodyPr/>
          <a:lstStyle/>
          <a:p>
            <a:r>
              <a:rPr lang="de-AT" dirty="0"/>
              <a:t>Elements </a:t>
            </a:r>
            <a:r>
              <a:rPr lang="de-AT" dirty="0" err="1"/>
              <a:t>of</a:t>
            </a:r>
            <a:r>
              <a:rPr lang="de-AT" dirty="0"/>
              <a:t> multimodal </a:t>
            </a:r>
            <a:r>
              <a:rPr lang="de-AT" dirty="0" err="1"/>
              <a:t>transport</a:t>
            </a:r>
            <a:endParaRPr lang="de-AT" dirty="0"/>
          </a:p>
        </p:txBody>
      </p:sp>
      <p:sp>
        <p:nvSpPr>
          <p:cNvPr id="39" name="Fußzeilenplatzhalter 2">
            <a:extLst>
              <a:ext uri="{FF2B5EF4-FFF2-40B4-BE49-F238E27FC236}">
                <a16:creationId xmlns:a16="http://schemas.microsoft.com/office/drawing/2014/main" id="{03BC7CF7-9CE6-58AD-5B0D-0680E212925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1845472145"/>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8" y="1781551"/>
            <a:ext cx="5503461" cy="4114799"/>
          </a:xfrm>
        </p:spPr>
        <p:txBody>
          <a:bodyPr/>
          <a:lstStyle/>
          <a:p>
            <a:pPr marL="0" indent="0">
              <a:buNone/>
            </a:pPr>
            <a:r>
              <a:rPr lang="de-AT" sz="2800" dirty="0"/>
              <a:t>= Transshipment facilities</a:t>
            </a:r>
          </a:p>
          <a:p>
            <a:r>
              <a:rPr lang="de-AT" sz="2800" dirty="0"/>
              <a:t>Loading of cargo units (e.g., containers) between different modes of transport</a:t>
            </a:r>
          </a:p>
          <a:p>
            <a:r>
              <a:rPr lang="de-AT" sz="2800" dirty="0"/>
              <a:t>Prerequisite for multimodal transport</a:t>
            </a:r>
          </a:p>
          <a:p>
            <a:r>
              <a:rPr lang="de-AT" sz="2800" dirty="0"/>
              <a:t>Also serve as storage facilities</a:t>
            </a:r>
          </a:p>
          <a:p>
            <a:r>
              <a:rPr lang="de-AT" sz="2800" dirty="0"/>
              <a:t>14 publicly accessible transshipment facilities in Austria</a:t>
            </a:r>
          </a:p>
        </p:txBody>
      </p:sp>
      <p:sp>
        <p:nvSpPr>
          <p:cNvPr id="23" name="Datumsplatzhalter 22">
            <a:extLst>
              <a:ext uri="{FF2B5EF4-FFF2-40B4-BE49-F238E27FC236}">
                <a16:creationId xmlns:a16="http://schemas.microsoft.com/office/drawing/2014/main" id="{AA3C0116-F6BE-E14B-FFE1-0FDC48DF134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duisport</a:t>
            </a:r>
          </a:p>
        </p:txBody>
      </p:sp>
      <p:sp>
        <p:nvSpPr>
          <p:cNvPr id="7" name="Fußzeilenplatzhalter 2">
            <a:extLst>
              <a:ext uri="{FF2B5EF4-FFF2-40B4-BE49-F238E27FC236}">
                <a16:creationId xmlns:a16="http://schemas.microsoft.com/office/drawing/2014/main" id="{93F6A962-A562-3591-F312-1EE50BB2FBB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pic>
        <p:nvPicPr>
          <p:cNvPr id="3" name="Picture 13" descr="The image shows a large blue container crane at a freight terminal, lifting a shipping container from a train or stacking area near the water. The terminal is equipped with railway tracks and is located next to a river or canal.">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Tree>
    <p:extLst>
      <p:ext uri="{BB962C8B-B14F-4D97-AF65-F5344CB8AC3E}">
        <p14:creationId xmlns:p14="http://schemas.microsoft.com/office/powerpoint/2010/main" val="1002973666"/>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5CD229B6-DFAF-D3F8-BA50-6F3AD7C18F0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Austria</a:t>
            </a:r>
          </a:p>
        </p:txBody>
      </p:sp>
      <p:sp>
        <p:nvSpPr>
          <p:cNvPr id="23" name="Datumsplatzhalter 22">
            <a:extLst>
              <a:ext uri="{FF2B5EF4-FFF2-40B4-BE49-F238E27FC236}">
                <a16:creationId xmlns:a16="http://schemas.microsoft.com/office/drawing/2014/main" id="{662F5CD0-41DF-85C3-9E30-0C3B5B24632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BMIMI</a:t>
            </a:r>
          </a:p>
        </p:txBody>
      </p:sp>
      <p:sp>
        <p:nvSpPr>
          <p:cNvPr id="7" name="Fußzeilenplatzhalter 2">
            <a:extLst>
              <a:ext uri="{FF2B5EF4-FFF2-40B4-BE49-F238E27FC236}">
                <a16:creationId xmlns:a16="http://schemas.microsoft.com/office/drawing/2014/main" id="{C97FF0DF-C06D-AA11-C169-8E794C9AEBFF}"/>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grpSp>
        <p:nvGrpSpPr>
          <p:cNvPr id="13" name="Group 12" descr="The picture presents the map of Austria, underlying the Danube River, the motorways, the railways, the bimodal terminals and the trimodal terminals.">
            <a:extLst>
              <a:ext uri="{FF2B5EF4-FFF2-40B4-BE49-F238E27FC236}">
                <a16:creationId xmlns:a16="http://schemas.microsoft.com/office/drawing/2014/main" id="{AAB09F14-2B58-315A-946F-85519CB1B606}"/>
              </a:ext>
            </a:extLst>
          </p:cNvPr>
          <p:cNvGrpSpPr/>
          <p:nvPr/>
        </p:nvGrpSpPr>
        <p:grpSpPr>
          <a:xfrm>
            <a:off x="2207862" y="1230185"/>
            <a:ext cx="7776276" cy="4987775"/>
            <a:chOff x="2272220" y="1281119"/>
            <a:chExt cx="7776276" cy="4987775"/>
          </a:xfrm>
        </p:grpSpPr>
        <p:grpSp>
          <p:nvGrpSpPr>
            <p:cNvPr id="12" name="Group 11">
              <a:extLst>
                <a:ext uri="{FF2B5EF4-FFF2-40B4-BE49-F238E27FC236}">
                  <a16:creationId xmlns:a16="http://schemas.microsoft.com/office/drawing/2014/main" id="{348CD22A-AB6F-8CA2-BBF4-4A283A67D5F4}"/>
                </a:ext>
              </a:extLst>
            </p:cNvPr>
            <p:cNvGrpSpPr/>
            <p:nvPr/>
          </p:nvGrpSpPr>
          <p:grpSpPr>
            <a:xfrm>
              <a:off x="2272220" y="1281119"/>
              <a:ext cx="7776276" cy="4987775"/>
              <a:chOff x="2207862" y="1368575"/>
              <a:chExt cx="7776276" cy="4987775"/>
            </a:xfrm>
          </p:grpSpPr>
          <p:pic>
            <p:nvPicPr>
              <p:cNvPr id="9" name="Picture 11">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2207862" y="1368575"/>
                <a:ext cx="7776276" cy="4987775"/>
              </a:xfrm>
              <a:prstGeom prst="rect">
                <a:avLst/>
              </a:prstGeom>
            </p:spPr>
          </p:pic>
          <p:sp>
            <p:nvSpPr>
              <p:cNvPr id="2" name="TextBox 1">
                <a:extLst>
                  <a:ext uri="{FF2B5EF4-FFF2-40B4-BE49-F238E27FC236}">
                    <a16:creationId xmlns:a16="http://schemas.microsoft.com/office/drawing/2014/main" id="{AFC3CA0D-2FB5-56DF-AF72-537B87E2F618}"/>
                  </a:ext>
                </a:extLst>
              </p:cNvPr>
              <p:cNvSpPr txBox="1"/>
              <p:nvPr/>
            </p:nvSpPr>
            <p:spPr>
              <a:xfrm>
                <a:off x="2501035" y="5649625"/>
                <a:ext cx="991465" cy="261610"/>
              </a:xfrm>
              <a:prstGeom prst="rect">
                <a:avLst/>
              </a:prstGeom>
              <a:solidFill>
                <a:schemeClr val="bg1"/>
              </a:solidFill>
            </p:spPr>
            <p:txBody>
              <a:bodyPr wrap="square" rtlCol="0">
                <a:spAutoFit/>
              </a:bodyPr>
              <a:lstStyle/>
              <a:p>
                <a:r>
                  <a:rPr lang="en-US" sz="1100"/>
                  <a:t>Danube River</a:t>
                </a:r>
              </a:p>
            </p:txBody>
          </p:sp>
          <p:sp>
            <p:nvSpPr>
              <p:cNvPr id="4" name="TextBox 3">
                <a:extLst>
                  <a:ext uri="{FF2B5EF4-FFF2-40B4-BE49-F238E27FC236}">
                    <a16:creationId xmlns:a16="http://schemas.microsoft.com/office/drawing/2014/main" id="{D7227730-CF9F-83A1-C0E4-A087C8651B27}"/>
                  </a:ext>
                </a:extLst>
              </p:cNvPr>
              <p:cNvSpPr txBox="1"/>
              <p:nvPr/>
            </p:nvSpPr>
            <p:spPr>
              <a:xfrm>
                <a:off x="2545484" y="6045231"/>
                <a:ext cx="750165" cy="261610"/>
              </a:xfrm>
              <a:prstGeom prst="rect">
                <a:avLst/>
              </a:prstGeom>
              <a:solidFill>
                <a:schemeClr val="bg1"/>
              </a:solidFill>
            </p:spPr>
            <p:txBody>
              <a:bodyPr wrap="square" rtlCol="0">
                <a:spAutoFit/>
              </a:bodyPr>
              <a:lstStyle/>
              <a:p>
                <a:r>
                  <a:rPr lang="en-US" sz="1100"/>
                  <a:t>Rail</a:t>
                </a:r>
              </a:p>
            </p:txBody>
          </p:sp>
          <p:sp>
            <p:nvSpPr>
              <p:cNvPr id="10" name="TextBox 9">
                <a:extLst>
                  <a:ext uri="{FF2B5EF4-FFF2-40B4-BE49-F238E27FC236}">
                    <a16:creationId xmlns:a16="http://schemas.microsoft.com/office/drawing/2014/main" id="{11C34517-342F-EBDD-9672-6F460F0D82AB}"/>
                  </a:ext>
                </a:extLst>
              </p:cNvPr>
              <p:cNvSpPr txBox="1"/>
              <p:nvPr/>
            </p:nvSpPr>
            <p:spPr>
              <a:xfrm>
                <a:off x="3785673" y="5649625"/>
                <a:ext cx="2184609" cy="261610"/>
              </a:xfrm>
              <a:prstGeom prst="rect">
                <a:avLst/>
              </a:prstGeom>
              <a:solidFill>
                <a:schemeClr val="bg1"/>
              </a:solidFill>
            </p:spPr>
            <p:txBody>
              <a:bodyPr wrap="square" rtlCol="0">
                <a:spAutoFit/>
              </a:bodyPr>
              <a:lstStyle/>
              <a:p>
                <a:r>
                  <a:rPr lang="en-US" sz="1100"/>
                  <a:t>Bimodal terminal (rail, road)</a:t>
                </a:r>
              </a:p>
            </p:txBody>
          </p:sp>
          <p:sp>
            <p:nvSpPr>
              <p:cNvPr id="11" name="TextBox 10">
                <a:extLst>
                  <a:ext uri="{FF2B5EF4-FFF2-40B4-BE49-F238E27FC236}">
                    <a16:creationId xmlns:a16="http://schemas.microsoft.com/office/drawing/2014/main" id="{D1BC1BBC-BB7D-C688-F53D-97D1B7694171}"/>
                  </a:ext>
                </a:extLst>
              </p:cNvPr>
              <p:cNvSpPr txBox="1"/>
              <p:nvPr/>
            </p:nvSpPr>
            <p:spPr>
              <a:xfrm>
                <a:off x="3785673" y="5911235"/>
                <a:ext cx="2870797" cy="261610"/>
              </a:xfrm>
              <a:prstGeom prst="rect">
                <a:avLst/>
              </a:prstGeom>
              <a:solidFill>
                <a:schemeClr val="bg1"/>
              </a:solidFill>
            </p:spPr>
            <p:txBody>
              <a:bodyPr wrap="square" rtlCol="0">
                <a:spAutoFit/>
              </a:bodyPr>
              <a:lstStyle/>
              <a:p>
                <a:r>
                  <a:rPr lang="en-US" sz="1100"/>
                  <a:t>Trimodal terminal (rail, road, inland waterway)</a:t>
                </a:r>
              </a:p>
            </p:txBody>
          </p:sp>
        </p:grpSp>
        <p:sp>
          <p:nvSpPr>
            <p:cNvPr id="3" name="TextBox 2">
              <a:extLst>
                <a:ext uri="{FF2B5EF4-FFF2-40B4-BE49-F238E27FC236}">
                  <a16:creationId xmlns:a16="http://schemas.microsoft.com/office/drawing/2014/main" id="{CBDBEA58-74A1-589F-5A95-D9A79CF4A821}"/>
                </a:ext>
              </a:extLst>
            </p:cNvPr>
            <p:cNvSpPr txBox="1"/>
            <p:nvPr/>
          </p:nvSpPr>
          <p:spPr>
            <a:xfrm>
              <a:off x="2579113" y="5776891"/>
              <a:ext cx="839065" cy="261610"/>
            </a:xfrm>
            <a:prstGeom prst="rect">
              <a:avLst/>
            </a:prstGeom>
            <a:solidFill>
              <a:schemeClr val="bg1"/>
            </a:solidFill>
          </p:spPr>
          <p:txBody>
            <a:bodyPr wrap="square" rtlCol="0">
              <a:spAutoFit/>
            </a:bodyPr>
            <a:lstStyle/>
            <a:p>
              <a:r>
                <a:rPr lang="en-US" sz="1100"/>
                <a:t>Motorway</a:t>
              </a:r>
            </a:p>
          </p:txBody>
        </p:sp>
      </p:grpSp>
    </p:spTree>
    <p:extLst>
      <p:ext uri="{BB962C8B-B14F-4D97-AF65-F5344CB8AC3E}">
        <p14:creationId xmlns:p14="http://schemas.microsoft.com/office/powerpoint/2010/main" val="2617740231"/>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a:extLst>
              <a:ext uri="{FF2B5EF4-FFF2-40B4-BE49-F238E27FC236}">
                <a16:creationId xmlns:a16="http://schemas.microsoft.com/office/drawing/2014/main" id="{CFE205B9-5026-FB4B-A09C-867290539E0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0" name="Ellipse 9">
            <a:extLst>
              <a:ext uri="{FF2B5EF4-FFF2-40B4-BE49-F238E27FC236}">
                <a16:creationId xmlns:a16="http://schemas.microsoft.com/office/drawing/2014/main" id="{5E0007CA-F5F9-C164-05A0-5D903AE3192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 name="Titel 6">
            <a:extLst>
              <a:ext uri="{FF2B5EF4-FFF2-40B4-BE49-F238E27FC236}">
                <a16:creationId xmlns:a16="http://schemas.microsoft.com/office/drawing/2014/main" id="{83993E84-9573-056F-2D17-57D3C77CDC3F}"/>
              </a:ext>
            </a:extLst>
          </p:cNvPr>
          <p:cNvSpPr>
            <a:spLocks noGrp="1"/>
          </p:cNvSpPr>
          <p:nvPr>
            <p:ph type="title"/>
          </p:nvPr>
        </p:nvSpPr>
        <p:spPr/>
        <p:txBody>
          <a:bodyPr/>
          <a:lstStyle/>
          <a:p>
            <a:r>
              <a:rPr lang="de-AT" dirty="0"/>
              <a:t>Actors in multimodal </a:t>
            </a:r>
            <a:r>
              <a:rPr lang="de-AT" dirty="0" err="1"/>
              <a:t>transport</a:t>
            </a:r>
            <a:endParaRPr lang="de-AT" dirty="0"/>
          </a:p>
        </p:txBody>
      </p:sp>
      <p:sp>
        <p:nvSpPr>
          <p:cNvPr id="8" name="Inhaltsplatzhalter 7">
            <a:extLst>
              <a:ext uri="{FF2B5EF4-FFF2-40B4-BE49-F238E27FC236}">
                <a16:creationId xmlns:a16="http://schemas.microsoft.com/office/drawing/2014/main" id="{051F0CD1-4834-F5A0-8FD4-F2BAC40D73AA}"/>
              </a:ext>
            </a:extLst>
          </p:cNvPr>
          <p:cNvSpPr>
            <a:spLocks noGrp="1"/>
          </p:cNvSpPr>
          <p:nvPr>
            <p:ph idx="1"/>
          </p:nvPr>
        </p:nvSpPr>
        <p:spPr>
          <a:xfrm>
            <a:off x="592537" y="1615218"/>
            <a:ext cx="11213981" cy="4561745"/>
          </a:xfrm>
        </p:spPr>
        <p:txBody>
          <a:bodyPr/>
          <a:lstStyle/>
          <a:p>
            <a:r>
              <a:rPr lang="de-AT" sz="3000" b="1" dirty="0"/>
              <a:t>Sender</a:t>
            </a:r>
            <a:r>
              <a:rPr lang="de-AT" sz="3000" dirty="0"/>
              <a:t> – </a:t>
            </a:r>
            <a:r>
              <a:rPr lang="en-US" sz="3000" dirty="0"/>
              <a:t>person who hands over the goods into the custody of others</a:t>
            </a:r>
            <a:endParaRPr lang="de-AT" sz="3000" dirty="0"/>
          </a:p>
          <a:p>
            <a:r>
              <a:rPr lang="de-AT" sz="3000" b="1" dirty="0" err="1"/>
              <a:t>Recipient</a:t>
            </a:r>
            <a:r>
              <a:rPr lang="de-AT" sz="3000" b="1" dirty="0"/>
              <a:t> </a:t>
            </a:r>
            <a:r>
              <a:rPr lang="de-AT" sz="3000" dirty="0"/>
              <a:t> – </a:t>
            </a:r>
            <a:r>
              <a:rPr lang="en-US" sz="3000" dirty="0"/>
              <a:t>person </a:t>
            </a:r>
            <a:r>
              <a:rPr lang="en-US" sz="3000" dirty="0" err="1"/>
              <a:t>authorised</a:t>
            </a:r>
            <a:r>
              <a:rPr lang="en-US" sz="3000" dirty="0"/>
              <a:t> to take delivery of the goods</a:t>
            </a:r>
            <a:endParaRPr lang="de-AT" sz="3000" dirty="0"/>
          </a:p>
          <a:p>
            <a:r>
              <a:rPr lang="de-AT" sz="3000" b="1" dirty="0"/>
              <a:t>Freight </a:t>
            </a:r>
            <a:r>
              <a:rPr lang="de-AT" sz="3000" b="1" dirty="0" err="1"/>
              <a:t>forwarder</a:t>
            </a:r>
            <a:r>
              <a:rPr lang="de-AT" sz="3000" dirty="0"/>
              <a:t> – </a:t>
            </a:r>
            <a:r>
              <a:rPr lang="en-US" sz="3000" dirty="0" err="1"/>
              <a:t>organises</a:t>
            </a:r>
            <a:r>
              <a:rPr lang="en-US" sz="3000" dirty="0"/>
              <a:t> the transport of goods as an intermediary</a:t>
            </a:r>
            <a:endParaRPr lang="de-AT" sz="3000" dirty="0"/>
          </a:p>
          <a:p>
            <a:r>
              <a:rPr lang="de-AT" sz="3000" b="1" dirty="0"/>
              <a:t>Carrier </a:t>
            </a:r>
            <a:r>
              <a:rPr lang="de-AT" sz="3000" dirty="0"/>
              <a:t> – </a:t>
            </a:r>
            <a:r>
              <a:rPr lang="en-US" sz="3000" dirty="0"/>
              <a:t>responsible for transport; physically provides the means of transport</a:t>
            </a:r>
            <a:endParaRPr lang="de-AT" sz="3000" dirty="0"/>
          </a:p>
          <a:p>
            <a:r>
              <a:rPr lang="de-AT" sz="3000" b="1" dirty="0"/>
              <a:t>Terminal (</a:t>
            </a:r>
            <a:r>
              <a:rPr lang="de-AT" sz="3000" b="1" dirty="0" err="1"/>
              <a:t>operator</a:t>
            </a:r>
            <a:r>
              <a:rPr lang="de-AT" sz="3000" b="1" dirty="0"/>
              <a:t>) </a:t>
            </a:r>
            <a:r>
              <a:rPr lang="de-AT" sz="3000" dirty="0"/>
              <a:t>– </a:t>
            </a:r>
            <a:r>
              <a:rPr lang="en-US" sz="3000" dirty="0"/>
              <a:t>acts as the central </a:t>
            </a:r>
            <a:r>
              <a:rPr lang="en-US" sz="3000" dirty="0" err="1"/>
              <a:t>transhipment</a:t>
            </a:r>
            <a:r>
              <a:rPr lang="en-US" sz="3000" dirty="0"/>
              <a:t> point</a:t>
            </a:r>
            <a:endParaRPr lang="de-AT" sz="3000" dirty="0"/>
          </a:p>
          <a:p>
            <a:r>
              <a:rPr lang="de-AT" sz="3000" b="1" dirty="0"/>
              <a:t>Shipping </a:t>
            </a:r>
            <a:r>
              <a:rPr lang="de-AT" sz="3000" b="1" dirty="0" err="1"/>
              <a:t>companies</a:t>
            </a:r>
            <a:r>
              <a:rPr lang="de-AT" sz="3000" dirty="0"/>
              <a:t> – </a:t>
            </a:r>
            <a:r>
              <a:rPr lang="en-US" sz="3000" dirty="0"/>
              <a:t>shipping enterprises that commercially </a:t>
            </a:r>
            <a:r>
              <a:rPr lang="en-US" sz="3000" dirty="0" err="1"/>
              <a:t>organise</a:t>
            </a:r>
            <a:r>
              <a:rPr lang="en-US" sz="3000" dirty="0"/>
              <a:t> and carry out transport operations</a:t>
            </a:r>
            <a:endParaRPr lang="de-AT" sz="3000" dirty="0"/>
          </a:p>
          <a:p>
            <a:endParaRPr lang="de-AT" dirty="0"/>
          </a:p>
        </p:txBody>
      </p:sp>
      <p:sp>
        <p:nvSpPr>
          <p:cNvPr id="2" name="Datumsplatzhalter 1">
            <a:extLst>
              <a:ext uri="{FF2B5EF4-FFF2-40B4-BE49-F238E27FC236}">
                <a16:creationId xmlns:a16="http://schemas.microsoft.com/office/drawing/2014/main" id="{709D5D9A-5B0B-361B-638C-473DEC35C015}"/>
              </a:ext>
            </a:extLst>
          </p:cNvPr>
          <p:cNvSpPr>
            <a:spLocks noGrp="1"/>
          </p:cNvSpPr>
          <p:nvPr>
            <p:ph type="dt" sz="half" idx="10"/>
          </p:nvPr>
        </p:nvSpPr>
        <p:spPr/>
        <p:txBody>
          <a:bodyPr/>
          <a:lstStyle/>
          <a:p>
            <a:r>
              <a:rPr lang="de-AT" dirty="0"/>
              <a:t>Slide</a:t>
            </a:r>
          </a:p>
        </p:txBody>
      </p:sp>
      <p:sp>
        <p:nvSpPr>
          <p:cNvPr id="4" name="Foliennummernplatzhalter 3">
            <a:extLst>
              <a:ext uri="{FF2B5EF4-FFF2-40B4-BE49-F238E27FC236}">
                <a16:creationId xmlns:a16="http://schemas.microsoft.com/office/drawing/2014/main" id="{51842626-F96B-1461-91E2-2B97BDFAE052}"/>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11" name="Fußzeilenplatzhalter 2">
            <a:extLst>
              <a:ext uri="{FF2B5EF4-FFF2-40B4-BE49-F238E27FC236}">
                <a16:creationId xmlns:a16="http://schemas.microsoft.com/office/drawing/2014/main" id="{BAA322BD-2C91-D7E5-511A-5DF3B874CA4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3413856195"/>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3228E97-BDA0-027C-3883-60D81B8973DF}"/>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Game 2 – Transport Chains</a:t>
            </a:r>
          </a:p>
          <a:p>
            <a:pPr marL="0" indent="0">
              <a:buNone/>
            </a:pPr>
            <a:r>
              <a:rPr lang="en-US" sz="2400" dirty="0"/>
              <a:t>Plan the appropriate transport based on the means of transport, production facilities, and plants shown on the cards. </a:t>
            </a:r>
          </a:p>
          <a:p>
            <a:pPr marL="0" indent="0">
              <a:buNone/>
            </a:pPr>
            <a:r>
              <a:rPr lang="en-US" sz="2400" dirty="0"/>
              <a:t>To ensure the transport runs as smoothly as possible, you must choose the suitable means of transport, especially those that offer advantages over long distances.</a:t>
            </a:r>
            <a:endParaRPr lang="de-AT" sz="2400" dirty="0"/>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106017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46659"/>
          </a:xfrm>
          <a:prstGeom prst="rect">
            <a:avLst/>
          </a:prstGeom>
          <a:noFill/>
        </p:spPr>
        <p:txBody>
          <a:bodyPr wrap="square">
            <a:spAutoFit/>
          </a:bodyPr>
          <a:lstStyle/>
          <a:p>
            <a:r>
              <a:rPr lang="de-AT" sz="1600" dirty="0"/>
              <a:t>Download </a:t>
            </a:r>
            <a:r>
              <a:rPr lang="de-AT" sz="1600" dirty="0" err="1"/>
              <a:t>the</a:t>
            </a:r>
            <a:r>
              <a:rPr lang="de-AT" sz="1600" dirty="0"/>
              <a:t> </a:t>
            </a:r>
            <a:r>
              <a:rPr lang="de-AT" sz="1600" dirty="0" err="1"/>
              <a:t>app</a:t>
            </a:r>
            <a:r>
              <a:rPr lang="de-AT" sz="1600" dirty="0"/>
              <a:t> at: </a:t>
            </a:r>
            <a:r>
              <a:rPr lang="en-US" sz="1600" dirty="0" err="1">
                <a:hlinkClick r:id="rId4"/>
              </a:rPr>
              <a:t>Logistify</a:t>
            </a:r>
            <a:r>
              <a:rPr lang="en-US" sz="1600">
                <a:hlinkClick r:id="rId4"/>
              </a:rPr>
              <a:t>: Understanding the World of Logistics</a:t>
            </a:r>
            <a:endParaRPr lang="en-US" sz="1600"/>
          </a:p>
          <a:p>
            <a:endParaRPr lang="de-AT" sz="1600" dirty="0"/>
          </a:p>
          <a:p>
            <a:r>
              <a:rPr lang="en-US" sz="1600" dirty="0"/>
              <a:t>Explanation video</a:t>
            </a:r>
            <a:r>
              <a:rPr lang="de-AT" sz="1600" dirty="0"/>
              <a:t>: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418327545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6EF7DD56-F609-7D72-E81D-2969A1ED0934}"/>
              </a:ext>
            </a:extLst>
          </p:cNvPr>
          <p:cNvSpPr>
            <a:spLocks noGrp="1"/>
          </p:cNvSpPr>
          <p:nvPr>
            <p:ph type="title"/>
          </p:nvPr>
        </p:nvSpPr>
        <p:spPr/>
        <p:txBody>
          <a:bodyPr/>
          <a:lstStyle/>
          <a:p>
            <a:r>
              <a:rPr lang="de-AT" dirty="0"/>
              <a:t>Advantages </a:t>
            </a:r>
            <a:r>
              <a:rPr lang="de-AT" dirty="0" err="1"/>
              <a:t>of</a:t>
            </a:r>
            <a:r>
              <a:rPr lang="de-AT" dirty="0"/>
              <a:t> multimodal </a:t>
            </a:r>
            <a:r>
              <a:rPr lang="de-AT" dirty="0" err="1"/>
              <a:t>transport</a:t>
            </a:r>
            <a:endParaRPr lang="de-AT" dirty="0"/>
          </a:p>
        </p:txBody>
      </p:sp>
      <p:sp>
        <p:nvSpPr>
          <p:cNvPr id="8" name="Inhaltsplatzhalter 7">
            <a:extLst>
              <a:ext uri="{FF2B5EF4-FFF2-40B4-BE49-F238E27FC236}">
                <a16:creationId xmlns:a16="http://schemas.microsoft.com/office/drawing/2014/main" id="{FB525C33-D929-7939-0CD3-53E5264AF8A7}"/>
              </a:ext>
            </a:extLst>
          </p:cNvPr>
          <p:cNvSpPr>
            <a:spLocks noGrp="1"/>
          </p:cNvSpPr>
          <p:nvPr>
            <p:ph idx="1"/>
          </p:nvPr>
        </p:nvSpPr>
        <p:spPr>
          <a:xfrm>
            <a:off x="592538" y="1849810"/>
            <a:ext cx="4158366" cy="4089746"/>
          </a:xfrm>
        </p:spPr>
        <p:txBody>
          <a:bodyPr/>
          <a:lstStyle/>
          <a:p>
            <a:r>
              <a:rPr lang="en-US" dirty="0"/>
              <a:t>Make use of the specific advantages of individual modes of transport</a:t>
            </a:r>
          </a:p>
          <a:p>
            <a:r>
              <a:rPr lang="en-US" dirty="0" err="1"/>
              <a:t>Minimise</a:t>
            </a:r>
            <a:r>
              <a:rPr lang="en-US" dirty="0"/>
              <a:t> the disadvantages of the modes of transport</a:t>
            </a:r>
          </a:p>
          <a:p>
            <a:r>
              <a:rPr lang="en-US" dirty="0"/>
              <a:t>Environmental aspects and energy efficiency</a:t>
            </a:r>
          </a:p>
          <a:p>
            <a:r>
              <a:rPr lang="en-US" dirty="0"/>
              <a:t>Cost-effective when…</a:t>
            </a:r>
            <a:endParaRPr lang="de-DE" dirty="0"/>
          </a:p>
          <a:p>
            <a:pPr lvl="1">
              <a:lnSpc>
                <a:spcPct val="120000"/>
              </a:lnSpc>
            </a:pPr>
            <a:r>
              <a:rPr lang="en-US" dirty="0" err="1"/>
              <a:t>transhipment</a:t>
            </a:r>
            <a:r>
              <a:rPr lang="en-US" dirty="0"/>
              <a:t> is </a:t>
            </a:r>
            <a:r>
              <a:rPr lang="en-US" dirty="0" err="1"/>
              <a:t>organised</a:t>
            </a:r>
            <a:r>
              <a:rPr lang="en-US" dirty="0"/>
              <a:t> efficiently</a:t>
            </a:r>
          </a:p>
          <a:p>
            <a:pPr lvl="1">
              <a:lnSpc>
                <a:spcPct val="120000"/>
              </a:lnSpc>
            </a:pPr>
            <a:r>
              <a:rPr lang="en-US" dirty="0"/>
              <a:t>pre-carriage and on-carriage are cost-effective</a:t>
            </a:r>
          </a:p>
          <a:p>
            <a:pPr lvl="1">
              <a:lnSpc>
                <a:spcPct val="120000"/>
              </a:lnSpc>
            </a:pPr>
            <a:r>
              <a:rPr lang="en-US" dirty="0"/>
              <a:t>consolidation in the main leg is possible</a:t>
            </a:r>
            <a:endParaRPr lang="de-AT" dirty="0"/>
          </a:p>
        </p:txBody>
      </p:sp>
      <p:sp>
        <p:nvSpPr>
          <p:cNvPr id="2" name="Datumsplatzhalter 1">
            <a:extLst>
              <a:ext uri="{FF2B5EF4-FFF2-40B4-BE49-F238E27FC236}">
                <a16:creationId xmlns:a16="http://schemas.microsoft.com/office/drawing/2014/main" id="{28115EBE-30E8-3F48-68A7-F77E7E962835}"/>
              </a:ext>
            </a:extLst>
          </p:cNvPr>
          <p:cNvSpPr>
            <a:spLocks noGrp="1"/>
          </p:cNvSpPr>
          <p:nvPr>
            <p:ph type="dt" sz="half" idx="10"/>
          </p:nvPr>
        </p:nvSpPr>
        <p:spPr/>
        <p:txBody>
          <a:bodyPr/>
          <a:lstStyle/>
          <a:p>
            <a:r>
              <a:rPr lang="de-AT" dirty="0"/>
              <a:t>Slide</a:t>
            </a:r>
          </a:p>
        </p:txBody>
      </p:sp>
      <p:sp>
        <p:nvSpPr>
          <p:cNvPr id="4" name="Foliennummernplatzhalter 3">
            <a:extLst>
              <a:ext uri="{FF2B5EF4-FFF2-40B4-BE49-F238E27FC236}">
                <a16:creationId xmlns:a16="http://schemas.microsoft.com/office/drawing/2014/main" id="{30DFA76F-06E4-8721-A240-26AF2739BF4D}"/>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9" name="Fußzeilenplatzhalter 2">
            <a:extLst>
              <a:ext uri="{FF2B5EF4-FFF2-40B4-BE49-F238E27FC236}">
                <a16:creationId xmlns:a16="http://schemas.microsoft.com/office/drawing/2014/main" id="{F9400CBF-21DE-EE0A-A053-B9432BF59A7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graphicFrame>
        <p:nvGraphicFramePr>
          <p:cNvPr id="10" name="Table 5">
            <a:extLst>
              <a:ext uri="{FF2B5EF4-FFF2-40B4-BE49-F238E27FC236}">
                <a16:creationId xmlns:a16="http://schemas.microsoft.com/office/drawing/2014/main" id="{737ED41C-3C67-B524-0CCF-27DD11F22A47}"/>
              </a:ext>
            </a:extLst>
          </p:cNvPr>
          <p:cNvGraphicFramePr>
            <a:graphicFrameLocks noGrp="1"/>
          </p:cNvGraphicFramePr>
          <p:nvPr>
            <p:extLst>
              <p:ext uri="{D42A27DB-BD31-4B8C-83A1-F6EECF244321}">
                <p14:modId xmlns:p14="http://schemas.microsoft.com/office/powerpoint/2010/main" val="1231265126"/>
              </p:ext>
            </p:extLst>
          </p:nvPr>
        </p:nvGraphicFramePr>
        <p:xfrm>
          <a:off x="4731790" y="1907830"/>
          <a:ext cx="6997831" cy="4097620"/>
        </p:xfrm>
        <a:graphic>
          <a:graphicData uri="http://schemas.openxmlformats.org/drawingml/2006/table">
            <a:tbl>
              <a:tblPr firstRow="1" bandRow="1">
                <a:tableStyleId>{1E171933-4619-4E11-9A3F-F7608DF75F80}</a:tableStyleId>
              </a:tblPr>
              <a:tblGrid>
                <a:gridCol w="1753387">
                  <a:extLst>
                    <a:ext uri="{9D8B030D-6E8A-4147-A177-3AD203B41FA5}">
                      <a16:colId xmlns:a16="http://schemas.microsoft.com/office/drawing/2014/main" val="20000"/>
                    </a:ext>
                  </a:extLst>
                </a:gridCol>
                <a:gridCol w="2828041">
                  <a:extLst>
                    <a:ext uri="{9D8B030D-6E8A-4147-A177-3AD203B41FA5}">
                      <a16:colId xmlns:a16="http://schemas.microsoft.com/office/drawing/2014/main" val="20001"/>
                    </a:ext>
                  </a:extLst>
                </a:gridCol>
                <a:gridCol w="2416403">
                  <a:extLst>
                    <a:ext uri="{9D8B030D-6E8A-4147-A177-3AD203B41FA5}">
                      <a16:colId xmlns:a16="http://schemas.microsoft.com/office/drawing/2014/main" val="20002"/>
                    </a:ext>
                  </a:extLst>
                </a:gridCol>
              </a:tblGrid>
              <a:tr h="433685">
                <a:tc>
                  <a:txBody>
                    <a:bodyPr/>
                    <a:lstStyle/>
                    <a:p>
                      <a:r>
                        <a:rPr lang="de-DE" dirty="0"/>
                        <a:t>Mode </a:t>
                      </a:r>
                      <a:r>
                        <a:rPr lang="de-DE" dirty="0" err="1"/>
                        <a:t>of</a:t>
                      </a:r>
                      <a:r>
                        <a:rPr lang="de-DE" dirty="0"/>
                        <a:t> </a:t>
                      </a:r>
                      <a:r>
                        <a:rPr lang="de-DE" dirty="0" err="1"/>
                        <a:t>transport</a:t>
                      </a:r>
                      <a:r>
                        <a:rPr lang="de-DE" dirty="0"/>
                        <a:t> </a:t>
                      </a:r>
                      <a:endParaRPr lang="en-GB" dirty="0"/>
                    </a:p>
                  </a:txBody>
                  <a:tcPr/>
                </a:tc>
                <a:tc>
                  <a:txBody>
                    <a:bodyPr/>
                    <a:lstStyle/>
                    <a:p>
                      <a:r>
                        <a:rPr lang="de-DE" dirty="0" err="1"/>
                        <a:t>Strengths</a:t>
                      </a:r>
                      <a:r>
                        <a:rPr lang="de-DE" dirty="0"/>
                        <a:t> </a:t>
                      </a:r>
                      <a:endParaRPr lang="en-GB" dirty="0"/>
                    </a:p>
                  </a:txBody>
                  <a:tcPr/>
                </a:tc>
                <a:tc>
                  <a:txBody>
                    <a:bodyPr/>
                    <a:lstStyle/>
                    <a:p>
                      <a:r>
                        <a:rPr lang="de-DE" dirty="0" err="1"/>
                        <a:t>Weaknesses</a:t>
                      </a:r>
                      <a:endParaRPr lang="en-GB" dirty="0"/>
                    </a:p>
                  </a:txBody>
                  <a:tcPr/>
                </a:tc>
                <a:extLst>
                  <a:ext uri="{0D108BD9-81ED-4DB2-BD59-A6C34878D82A}">
                    <a16:rowId xmlns:a16="http://schemas.microsoft.com/office/drawing/2014/main" val="10000"/>
                  </a:ext>
                </a:extLst>
              </a:tr>
              <a:tr h="962424">
                <a:tc>
                  <a:txBody>
                    <a:bodyPr/>
                    <a:lstStyle/>
                    <a:p>
                      <a:r>
                        <a:rPr lang="de-DE" dirty="0">
                          <a:solidFill>
                            <a:schemeClr val="tx1">
                              <a:lumMod val="75000"/>
                              <a:lumOff val="25000"/>
                            </a:schemeClr>
                          </a:solidFill>
                        </a:rPr>
                        <a:t>Road</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High network density</a:t>
                      </a:r>
                    </a:p>
                    <a:p>
                      <a:pPr marL="285750" indent="-285750">
                        <a:buFont typeface="Arial" panose="020B0604020202020204" pitchFamily="34" charset="0"/>
                        <a:buChar char="•"/>
                      </a:pPr>
                      <a:r>
                        <a:rPr lang="en-US" sz="1600" dirty="0">
                          <a:solidFill>
                            <a:schemeClr val="tx1">
                              <a:lumMod val="75000"/>
                              <a:lumOff val="25000"/>
                            </a:schemeClr>
                          </a:solidFill>
                        </a:rPr>
                        <a:t>Fast over short transport distances</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Low transport volumes</a:t>
                      </a:r>
                    </a:p>
                    <a:p>
                      <a:pPr marL="285750" indent="-285750">
                        <a:buFont typeface="Arial" panose="020B0604020202020204" pitchFamily="34" charset="0"/>
                        <a:buChar char="•"/>
                      </a:pPr>
                      <a:r>
                        <a:rPr lang="en-US" sz="1600" dirty="0">
                          <a:solidFill>
                            <a:schemeClr val="tx1">
                              <a:lumMod val="75000"/>
                              <a:lumOff val="25000"/>
                            </a:schemeClr>
                          </a:solidFill>
                        </a:rPr>
                        <a:t>High external costs</a:t>
                      </a:r>
                      <a:endParaRPr lang="de-DE" sz="1600" baseline="0" dirty="0">
                        <a:solidFill>
                          <a:schemeClr val="tx1">
                            <a:lumMod val="75000"/>
                            <a:lumOff val="25000"/>
                          </a:schemeClr>
                        </a:solidFill>
                      </a:endParaRPr>
                    </a:p>
                  </a:txBody>
                  <a:tcPr/>
                </a:tc>
                <a:extLst>
                  <a:ext uri="{0D108BD9-81ED-4DB2-BD59-A6C34878D82A}">
                    <a16:rowId xmlns:a16="http://schemas.microsoft.com/office/drawing/2014/main" val="10001"/>
                  </a:ext>
                </a:extLst>
              </a:tr>
              <a:tr h="1184476">
                <a:tc>
                  <a:txBody>
                    <a:bodyPr/>
                    <a:lstStyle/>
                    <a:p>
                      <a:r>
                        <a:rPr lang="de-DE" dirty="0">
                          <a:solidFill>
                            <a:schemeClr val="tx1">
                              <a:lumMod val="75000"/>
                              <a:lumOff val="25000"/>
                            </a:schemeClr>
                          </a:solidFill>
                        </a:rPr>
                        <a:t>Rail</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Low environmental </a:t>
                      </a:r>
                      <a:r>
                        <a:rPr lang="de-DE" sz="1600" dirty="0" err="1">
                          <a:solidFill>
                            <a:schemeClr val="tx1">
                              <a:lumMod val="75000"/>
                              <a:lumOff val="25000"/>
                            </a:schemeClr>
                          </a:solidFill>
                        </a:rPr>
                        <a:t>impact</a:t>
                      </a:r>
                      <a:r>
                        <a:rPr lang="de-DE" sz="1600" dirty="0">
                          <a:solidFill>
                            <a:schemeClr val="tx1">
                              <a:lumMod val="75000"/>
                              <a:lumOff val="25000"/>
                            </a:schemeClr>
                          </a:solidFill>
                        </a:rPr>
                        <a:t> (CO₂, </a:t>
                      </a:r>
                      <a:r>
                        <a:rPr lang="de-DE" sz="1600" dirty="0" err="1">
                          <a:solidFill>
                            <a:schemeClr val="tx1">
                              <a:lumMod val="75000"/>
                              <a:lumOff val="25000"/>
                            </a:schemeClr>
                          </a:solidFill>
                        </a:rPr>
                        <a:t>pollutants</a:t>
                      </a:r>
                      <a:r>
                        <a:rPr lang="de-DE" sz="1600" dirty="0">
                          <a:solidFill>
                            <a:schemeClr val="tx1">
                              <a:lumMod val="75000"/>
                              <a:lumOff val="25000"/>
                            </a:schemeClr>
                          </a:solidFill>
                        </a:rPr>
                        <a:t>, </a:t>
                      </a:r>
                      <a:r>
                        <a:rPr lang="de-DE" sz="1600" dirty="0" err="1">
                          <a:solidFill>
                            <a:schemeClr val="tx1">
                              <a:lumMod val="75000"/>
                              <a:lumOff val="25000"/>
                            </a:schemeClr>
                          </a:solidFill>
                        </a:rPr>
                        <a:t>noise</a:t>
                      </a:r>
                      <a:r>
                        <a:rPr lang="de-DE" sz="1600" dirty="0">
                          <a:solidFill>
                            <a:schemeClr val="tx1">
                              <a:lumMod val="75000"/>
                              <a:lumOff val="25000"/>
                            </a:schemeClr>
                          </a:solidFill>
                        </a:rPr>
                        <a:t>)</a:t>
                      </a:r>
                    </a:p>
                    <a:p>
                      <a:pPr marL="285750" indent="-285750">
                        <a:buFont typeface="Arial" panose="020B0604020202020204" pitchFamily="34" charset="0"/>
                        <a:buChar char="•"/>
                      </a:pPr>
                      <a:r>
                        <a:rPr lang="de-DE" sz="1600" dirty="0" err="1">
                          <a:solidFill>
                            <a:schemeClr val="tx1">
                              <a:lumMod val="75000"/>
                              <a:lumOff val="25000"/>
                            </a:schemeClr>
                          </a:solidFill>
                        </a:rPr>
                        <a:t>Cost-effective</a:t>
                      </a:r>
                      <a:r>
                        <a:rPr lang="de-DE" sz="1600" dirty="0">
                          <a:solidFill>
                            <a:schemeClr val="tx1">
                              <a:lumMod val="75000"/>
                              <a:lumOff val="25000"/>
                            </a:schemeClr>
                          </a:solidFill>
                        </a:rPr>
                        <a:t> and fast </a:t>
                      </a:r>
                      <a:r>
                        <a:rPr lang="de-DE" sz="1600" dirty="0" err="1">
                          <a:solidFill>
                            <a:schemeClr val="tx1">
                              <a:lumMod val="75000"/>
                              <a:lumOff val="25000"/>
                            </a:schemeClr>
                          </a:solidFill>
                        </a:rPr>
                        <a:t>over</a:t>
                      </a:r>
                      <a:r>
                        <a:rPr lang="de-DE" sz="1600" dirty="0">
                          <a:solidFill>
                            <a:schemeClr val="tx1">
                              <a:lumMod val="75000"/>
                              <a:lumOff val="25000"/>
                            </a:schemeClr>
                          </a:solidFill>
                        </a:rPr>
                        <a:t> medium </a:t>
                      </a:r>
                      <a:r>
                        <a:rPr lang="de-DE" sz="1600" dirty="0" err="1">
                          <a:solidFill>
                            <a:schemeClr val="tx1">
                              <a:lumMod val="75000"/>
                              <a:lumOff val="25000"/>
                            </a:schemeClr>
                          </a:solidFill>
                        </a:rPr>
                        <a:t>transport</a:t>
                      </a:r>
                      <a:r>
                        <a:rPr lang="de-DE" sz="1600" dirty="0">
                          <a:solidFill>
                            <a:schemeClr val="tx1">
                              <a:lumMod val="75000"/>
                              <a:lumOff val="25000"/>
                            </a:schemeClr>
                          </a:solidFill>
                        </a:rPr>
                        <a:t> </a:t>
                      </a:r>
                      <a:r>
                        <a:rPr lang="de-DE" sz="1600" dirty="0" err="1">
                          <a:solidFill>
                            <a:schemeClr val="tx1">
                              <a:lumMod val="75000"/>
                              <a:lumOff val="25000"/>
                            </a:schemeClr>
                          </a:solidFill>
                        </a:rPr>
                        <a:t>distances</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Lower network density than road</a:t>
                      </a:r>
                      <a:endParaRPr lang="en-GB" sz="1600" dirty="0">
                        <a:solidFill>
                          <a:schemeClr val="tx1">
                            <a:lumMod val="75000"/>
                            <a:lumOff val="25000"/>
                          </a:schemeClr>
                        </a:solidFill>
                      </a:endParaRPr>
                    </a:p>
                  </a:txBody>
                  <a:tcPr/>
                </a:tc>
                <a:extLst>
                  <a:ext uri="{0D108BD9-81ED-4DB2-BD59-A6C34878D82A}">
                    <a16:rowId xmlns:a16="http://schemas.microsoft.com/office/drawing/2014/main" val="10002"/>
                  </a:ext>
                </a:extLst>
              </a:tr>
              <a:tr h="962424">
                <a:tc>
                  <a:txBody>
                    <a:bodyPr/>
                    <a:lstStyle/>
                    <a:p>
                      <a:r>
                        <a:rPr lang="de-DE" dirty="0">
                          <a:solidFill>
                            <a:schemeClr val="tx1">
                              <a:lumMod val="75000"/>
                              <a:lumOff val="25000"/>
                            </a:schemeClr>
                          </a:solidFill>
                        </a:rPr>
                        <a:t>Inland </a:t>
                      </a:r>
                      <a:r>
                        <a:rPr lang="de-DE" dirty="0" err="1">
                          <a:solidFill>
                            <a:schemeClr val="tx1">
                              <a:lumMod val="75000"/>
                              <a:lumOff val="25000"/>
                            </a:schemeClr>
                          </a:solidFill>
                        </a:rPr>
                        <a:t>waterways</a:t>
                      </a:r>
                      <a:endParaRPr lang="en-GB" b="1" dirty="0">
                        <a:solidFill>
                          <a:schemeClr val="tx1">
                            <a:lumMod val="75000"/>
                            <a:lumOff val="25000"/>
                          </a:schemeClr>
                        </a:solidFill>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lumMod val="75000"/>
                              <a:lumOff val="25000"/>
                            </a:schemeClr>
                          </a:solidFill>
                        </a:rPr>
                        <a:t>Low environmental impact (CO₂, pollutants, noise)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lumMod val="75000"/>
                              <a:lumOff val="25000"/>
                            </a:schemeClr>
                          </a:solidFill>
                        </a:rPr>
                        <a:t>Low transport costs and minimal negative effects at high volumes</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Longer transport times</a:t>
                      </a:r>
                    </a:p>
                    <a:p>
                      <a:pPr marL="285750" indent="-285750">
                        <a:buFont typeface="Arial" panose="020B0604020202020204" pitchFamily="34" charset="0"/>
                        <a:buChar char="•"/>
                      </a:pPr>
                      <a:r>
                        <a:rPr lang="en-US" sz="1600" dirty="0">
                          <a:solidFill>
                            <a:schemeClr val="tx1">
                              <a:lumMod val="75000"/>
                              <a:lumOff val="25000"/>
                            </a:schemeClr>
                          </a:solidFill>
                        </a:rPr>
                        <a:t>Low network density</a:t>
                      </a:r>
                      <a:endParaRPr lang="en-GB" sz="1600" dirty="0">
                        <a:solidFill>
                          <a:schemeClr val="tx1">
                            <a:lumMod val="75000"/>
                            <a:lumOff val="25000"/>
                          </a:schemeClr>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2709909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dirty="0"/>
              <a:t>Modal shift in freight </a:t>
            </a:r>
            <a:r>
              <a:rPr lang="de-AT" dirty="0" err="1"/>
              <a:t>transport</a:t>
            </a:r>
            <a:endParaRPr lang="de-AT" dirty="0"/>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906009" y="1433016"/>
            <a:ext cx="10954420" cy="4427676"/>
          </a:xfrm>
        </p:spPr>
        <p:txBody>
          <a:bodyPr/>
          <a:lstStyle/>
          <a:p>
            <a:pPr marL="0" indent="0">
              <a:buNone/>
            </a:pPr>
            <a:r>
              <a:rPr lang="en-US" sz="2400"/>
              <a:t>EU target by 2050: Reduction of greenhouse gas emissions in the transport sector by 90%</a:t>
            </a:r>
          </a:p>
          <a:p>
            <a:pPr marL="0" indent="0">
              <a:buNone/>
            </a:pPr>
            <a:endParaRPr lang="en-US" sz="2400"/>
          </a:p>
          <a:p>
            <a:pPr marL="0" indent="0">
              <a:buNone/>
            </a:pPr>
            <a:r>
              <a:rPr lang="en-US" sz="2400"/>
              <a:t>EU target for freight transport:</a:t>
            </a:r>
          </a:p>
          <a:p>
            <a:r>
              <a:rPr lang="en-US" sz="2400"/>
              <a:t>Increase in inland waterway and short-sea shipping by 25% by 2030, and by 50% by 2050</a:t>
            </a:r>
          </a:p>
          <a:p>
            <a:r>
              <a:rPr lang="en-US" sz="2400"/>
              <a:t>Increase in rail freight transport by 50% by 2030, and doubling by 2050</a:t>
            </a:r>
          </a:p>
          <a:p>
            <a:pPr marL="0" indent="0">
              <a:buNone/>
            </a:pPr>
            <a:endParaRPr lang="en-US" sz="2400"/>
          </a:p>
          <a:p>
            <a:pPr marL="0" indent="0">
              <a:buNone/>
            </a:pPr>
            <a:r>
              <a:rPr lang="en-US" sz="2400"/>
              <a:t>Advantages of inland waterway transport:</a:t>
            </a:r>
          </a:p>
          <a:p>
            <a:r>
              <a:rPr lang="en-US" sz="2400"/>
              <a:t>Sustainable mode of transport</a:t>
            </a:r>
          </a:p>
          <a:p>
            <a:r>
              <a:rPr lang="en-US" sz="2400"/>
              <a:t>Waterways offer sufficient free capacity</a:t>
            </a:r>
            <a:endParaRPr lang="de-AT" sz="2400"/>
          </a:p>
        </p:txBody>
      </p:sp>
      <p:sp>
        <p:nvSpPr>
          <p:cNvPr id="23" name="Datumsplatzhalter 22">
            <a:extLst>
              <a:ext uri="{FF2B5EF4-FFF2-40B4-BE49-F238E27FC236}">
                <a16:creationId xmlns:a16="http://schemas.microsoft.com/office/drawing/2014/main" id="{CEFAA59C-179E-3BED-5F63-A0696ED824A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3" name="Fußzeilenplatzhalter 2">
            <a:extLst>
              <a:ext uri="{FF2B5EF4-FFF2-40B4-BE49-F238E27FC236}">
                <a16:creationId xmlns:a16="http://schemas.microsoft.com/office/drawing/2014/main" id="{712AA445-1070-9ACF-D439-84C2B3F758B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83ED-31C7-E404-315B-F5B155E9F69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F0E2400C-A9A4-D4A4-981F-A66A367C1298}"/>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8B4505-A1F0-211F-86B7-C361038AFEE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C40945F-B51A-5EA2-22C5-1873D164F2C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13FDE3B-BEC9-156C-E1D9-22C907F578B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35274D6-32F4-7085-424C-70DF7AD5770F}"/>
              </a:ext>
            </a:extLst>
          </p:cNvPr>
          <p:cNvSpPr>
            <a:spLocks noGrp="1"/>
          </p:cNvSpPr>
          <p:nvPr>
            <p:ph type="title"/>
          </p:nvPr>
        </p:nvSpPr>
        <p:spPr/>
        <p:txBody>
          <a:bodyPr/>
          <a:lstStyle/>
          <a:p>
            <a:r>
              <a:rPr lang="de-AT" dirty="0"/>
              <a:t>Promotion </a:t>
            </a:r>
            <a:r>
              <a:rPr lang="de-AT" dirty="0" err="1"/>
              <a:t>of</a:t>
            </a:r>
            <a:r>
              <a:rPr lang="de-AT" dirty="0"/>
              <a:t> multimodal </a:t>
            </a:r>
            <a:r>
              <a:rPr lang="de-AT" dirty="0" err="1"/>
              <a:t>transport</a:t>
            </a:r>
            <a:endParaRPr lang="de-AT" dirty="0"/>
          </a:p>
        </p:txBody>
      </p:sp>
      <p:sp>
        <p:nvSpPr>
          <p:cNvPr id="24" name="Inhaltsplatzhalter 23">
            <a:extLst>
              <a:ext uri="{FF2B5EF4-FFF2-40B4-BE49-F238E27FC236}">
                <a16:creationId xmlns:a16="http://schemas.microsoft.com/office/drawing/2014/main" id="{E2785791-BF91-3E22-B0DA-6D4755526725}"/>
              </a:ext>
            </a:extLst>
          </p:cNvPr>
          <p:cNvSpPr>
            <a:spLocks noGrp="1"/>
          </p:cNvSpPr>
          <p:nvPr>
            <p:ph idx="1"/>
          </p:nvPr>
        </p:nvSpPr>
        <p:spPr>
          <a:xfrm>
            <a:off x="592538" y="1749286"/>
            <a:ext cx="11332762" cy="4607063"/>
          </a:xfrm>
        </p:spPr>
        <p:txBody>
          <a:bodyPr/>
          <a:lstStyle/>
          <a:p>
            <a:r>
              <a:rPr lang="en-US" sz="2400" dirty="0"/>
              <a:t>Further development of Europe’s transport network</a:t>
            </a:r>
          </a:p>
          <a:p>
            <a:r>
              <a:rPr lang="en-US" sz="2400" dirty="0" err="1"/>
              <a:t>Liberalisation</a:t>
            </a:r>
            <a:r>
              <a:rPr lang="en-US" sz="2400" dirty="0"/>
              <a:t> of rail freight transport</a:t>
            </a:r>
          </a:p>
          <a:p>
            <a:r>
              <a:rPr lang="en-US" sz="2400" dirty="0"/>
              <a:t>Increase capacity and avoid bottlenecks (rail and inland waterways)</a:t>
            </a:r>
          </a:p>
          <a:p>
            <a:r>
              <a:rPr lang="en-US" sz="2400" dirty="0"/>
              <a:t>Technical improvements and standards for loading units</a:t>
            </a:r>
          </a:p>
          <a:p>
            <a:r>
              <a:rPr lang="en-US" sz="2400" dirty="0"/>
              <a:t>EU directive on the </a:t>
            </a:r>
            <a:r>
              <a:rPr lang="en-US" sz="2400" dirty="0" err="1"/>
              <a:t>liberalisation</a:t>
            </a:r>
            <a:r>
              <a:rPr lang="en-US" sz="2400" dirty="0"/>
              <a:t> of pre-carriage and on-carriage</a:t>
            </a:r>
          </a:p>
          <a:p>
            <a:r>
              <a:rPr lang="en-US" sz="2400" dirty="0"/>
              <a:t>Increased attractiveness of multimodal transport through</a:t>
            </a:r>
            <a:r>
              <a:rPr lang="de-AT" sz="2400" dirty="0"/>
              <a:t>:</a:t>
            </a:r>
            <a:br>
              <a:rPr lang="de-AT" sz="2400" dirty="0"/>
            </a:br>
            <a:r>
              <a:rPr lang="de-AT" sz="2400" dirty="0"/>
              <a:t>	</a:t>
            </a:r>
            <a:r>
              <a:rPr lang="en-US" sz="2400" dirty="0"/>
              <a:t>facilitation of cross-border transport</a:t>
            </a:r>
          </a:p>
          <a:p>
            <a:pPr marL="0" indent="895350">
              <a:buNone/>
            </a:pPr>
            <a:r>
              <a:rPr lang="en-US" sz="2400" dirty="0"/>
              <a:t>tax advantages (e.g. reduced vehicle tax)</a:t>
            </a:r>
          </a:p>
          <a:p>
            <a:pPr marL="0" indent="895350">
              <a:buNone/>
            </a:pPr>
            <a:r>
              <a:rPr lang="en-US" sz="2400" dirty="0"/>
              <a:t>financial support measures</a:t>
            </a:r>
          </a:p>
          <a:p>
            <a:pPr marL="0" indent="895350">
              <a:buNone/>
            </a:pPr>
            <a:r>
              <a:rPr lang="en-US" sz="2400" dirty="0"/>
              <a:t>other advantages: exemption from weekend and public holiday driving bans, etc.</a:t>
            </a:r>
            <a:r>
              <a:rPr lang="de-AT" sz="2400" dirty="0"/>
              <a:t>…</a:t>
            </a:r>
          </a:p>
        </p:txBody>
      </p:sp>
      <p:sp>
        <p:nvSpPr>
          <p:cNvPr id="23" name="Datumsplatzhalter 22">
            <a:extLst>
              <a:ext uri="{FF2B5EF4-FFF2-40B4-BE49-F238E27FC236}">
                <a16:creationId xmlns:a16="http://schemas.microsoft.com/office/drawing/2014/main" id="{B66820EB-E48B-7BF0-0F69-C33281691394}"/>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1C559D4A-593E-6129-71A6-340DD4066A55}"/>
              </a:ext>
            </a:extLst>
          </p:cNvPr>
          <p:cNvSpPr>
            <a:spLocks noGrp="1"/>
          </p:cNvSpPr>
          <p:nvPr>
            <p:ph type="sldNum" sz="quarter" idx="12"/>
          </p:nvPr>
        </p:nvSpPr>
        <p:spPr/>
        <p:txBody>
          <a:bodyPr/>
          <a:lstStyle/>
          <a:p>
            <a:fld id="{0AF89F37-6AD9-4F74-BC17-19E39A25D257}" type="slidenum">
              <a:rPr lang="de-AT" smtClean="0"/>
              <a:t>30</a:t>
            </a:fld>
            <a:endParaRPr lang="de-AT" dirty="0"/>
          </a:p>
        </p:txBody>
      </p:sp>
      <p:sp>
        <p:nvSpPr>
          <p:cNvPr id="2" name="Fußzeilenplatzhalter 2">
            <a:extLst>
              <a:ext uri="{FF2B5EF4-FFF2-40B4-BE49-F238E27FC236}">
                <a16:creationId xmlns:a16="http://schemas.microsoft.com/office/drawing/2014/main" id="{354113E6-F290-9D7F-2FD3-5BF64C52F1A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86193578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279DD-CCCC-A380-A453-F44B222DF7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B7F2D3B-ABA7-77DC-E5E4-D290751DF0F2}"/>
              </a:ext>
            </a:extLst>
          </p:cNvPr>
          <p:cNvSpPr>
            <a:spLocks noGrp="1"/>
          </p:cNvSpPr>
          <p:nvPr>
            <p:ph type="title"/>
          </p:nvPr>
        </p:nvSpPr>
        <p:spPr>
          <a:xfrm>
            <a:off x="592538" y="640040"/>
            <a:ext cx="9465862" cy="792976"/>
          </a:xfrm>
        </p:spPr>
        <p:txBody>
          <a:bodyPr>
            <a:normAutofit/>
          </a:bodyPr>
          <a:lstStyle/>
          <a:p>
            <a:r>
              <a:rPr lang="de-AT" dirty="0"/>
              <a:t>Video “Intermodal </a:t>
            </a:r>
            <a:r>
              <a:rPr lang="de-AT" dirty="0" err="1"/>
              <a:t>transport</a:t>
            </a:r>
            <a:r>
              <a:rPr lang="de-AT" dirty="0"/>
              <a:t> </a:t>
            </a:r>
            <a:r>
              <a:rPr lang="de-AT" dirty="0" err="1"/>
              <a:t>chain</a:t>
            </a:r>
            <a:r>
              <a:rPr lang="de-AT" dirty="0"/>
              <a:t>”</a:t>
            </a:r>
          </a:p>
        </p:txBody>
      </p:sp>
      <p:sp>
        <p:nvSpPr>
          <p:cNvPr id="3" name="Inhaltsplatzhalter 2">
            <a:extLst>
              <a:ext uri="{FF2B5EF4-FFF2-40B4-BE49-F238E27FC236}">
                <a16:creationId xmlns:a16="http://schemas.microsoft.com/office/drawing/2014/main" id="{707ED1B6-CE83-C13B-4A8F-1C6C252389D2}"/>
              </a:ext>
            </a:extLst>
          </p:cNvPr>
          <p:cNvSpPr>
            <a:spLocks noGrp="1"/>
          </p:cNvSpPr>
          <p:nvPr>
            <p:ph idx="1"/>
          </p:nvPr>
        </p:nvSpPr>
        <p:spPr>
          <a:xfrm>
            <a:off x="4692770" y="1825624"/>
            <a:ext cx="6854188" cy="4760181"/>
          </a:xfrm>
        </p:spPr>
        <p:txBody>
          <a:bodyPr>
            <a:normAutofit/>
          </a:bodyPr>
          <a:lstStyle/>
          <a:p>
            <a:pPr marL="0" indent="0">
              <a:buNone/>
            </a:pPr>
            <a:endParaRPr lang="de-AT" sz="2200" b="1" dirty="0"/>
          </a:p>
          <a:p>
            <a:pPr marL="0" indent="0">
              <a:buNone/>
            </a:pPr>
            <a:r>
              <a:rPr lang="en-US" sz="2200" b="1" dirty="0"/>
              <a:t>Discussion questions on the video</a:t>
            </a:r>
            <a:r>
              <a:rPr lang="de-AT" sz="2200" b="1" dirty="0"/>
              <a:t>:</a:t>
            </a:r>
          </a:p>
          <a:p>
            <a:r>
              <a:rPr lang="en-US" sz="2200" dirty="0"/>
              <a:t>What is meant by “intermodal transport”?</a:t>
            </a:r>
          </a:p>
          <a:p>
            <a:r>
              <a:rPr lang="en-US" sz="2200" dirty="0"/>
              <a:t>The video divides an example intermodal transport chain into seven steps. What are these steps called and what tasks do they include?</a:t>
            </a:r>
          </a:p>
          <a:p>
            <a:r>
              <a:rPr lang="en-US" sz="2200" dirty="0"/>
              <a:t>What are the main reasons for the economic efficiency and environmental sustainability of an intermodal transport chain</a:t>
            </a:r>
            <a:r>
              <a:rPr lang="de-AT" sz="2200" dirty="0"/>
              <a:t>?</a:t>
            </a:r>
          </a:p>
        </p:txBody>
      </p:sp>
      <p:sp>
        <p:nvSpPr>
          <p:cNvPr id="4" name="Fußzeilenplatzhalter 2">
            <a:extLst>
              <a:ext uri="{FF2B5EF4-FFF2-40B4-BE49-F238E27FC236}">
                <a16:creationId xmlns:a16="http://schemas.microsoft.com/office/drawing/2014/main" id="{E3FC8507-5234-9696-630C-1D4A876AADF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pic>
        <p:nvPicPr>
          <p:cNvPr id="5" name="Onlinemedien 4" title="Kombiverkehr Wissen: Intermodale Transportketten">
            <a:hlinkClick r:id="" action="ppaction://media"/>
            <a:extLst>
              <a:ext uri="{FF2B5EF4-FFF2-40B4-BE49-F238E27FC236}">
                <a16:creationId xmlns:a16="http://schemas.microsoft.com/office/drawing/2014/main" id="{A4013FA4-DC2B-D0CA-934F-0094CBA35D12}"/>
              </a:ext>
            </a:extLst>
          </p:cNvPr>
          <p:cNvPicPr>
            <a:picLocks noRot="1" noChangeAspect="1"/>
          </p:cNvPicPr>
          <p:nvPr>
            <a:videoFile r:link="rId1"/>
          </p:nvPr>
        </p:nvPicPr>
        <p:blipFill>
          <a:blip r:embed="rId4"/>
          <a:stretch>
            <a:fillRect/>
          </a:stretch>
        </p:blipFill>
        <p:spPr>
          <a:xfrm>
            <a:off x="460550" y="2294312"/>
            <a:ext cx="4016583" cy="2269375"/>
          </a:xfrm>
          <a:prstGeom prst="rect">
            <a:avLst/>
          </a:prstGeom>
        </p:spPr>
      </p:pic>
      <p:sp>
        <p:nvSpPr>
          <p:cNvPr id="6" name="Textfeld 5">
            <a:extLst>
              <a:ext uri="{FF2B5EF4-FFF2-40B4-BE49-F238E27FC236}">
                <a16:creationId xmlns:a16="http://schemas.microsoft.com/office/drawing/2014/main" id="{838C5058-CD36-919B-A8BD-9961D130030E}"/>
              </a:ext>
            </a:extLst>
          </p:cNvPr>
          <p:cNvSpPr txBox="1"/>
          <p:nvPr/>
        </p:nvSpPr>
        <p:spPr>
          <a:xfrm>
            <a:off x="460550" y="4788131"/>
            <a:ext cx="4016583" cy="923330"/>
          </a:xfrm>
          <a:prstGeom prst="rect">
            <a:avLst/>
          </a:prstGeom>
          <a:noFill/>
        </p:spPr>
        <p:txBody>
          <a:bodyPr wrap="square" rtlCol="0">
            <a:spAutoFit/>
          </a:bodyPr>
          <a:lstStyle/>
          <a:p>
            <a:r>
              <a:rPr lang="de-AT" b="1" dirty="0">
                <a:hlinkClick r:id="rId5"/>
              </a:rPr>
              <a:t>https://youtu.be/aUJGdZbdn3k?si=iSCS81U93fgemFx4</a:t>
            </a:r>
            <a:r>
              <a:rPr lang="de-AT" b="1" dirty="0"/>
              <a:t> </a:t>
            </a:r>
          </a:p>
          <a:p>
            <a:endParaRPr lang="de-AT" dirty="0"/>
          </a:p>
        </p:txBody>
      </p:sp>
    </p:spTree>
    <p:extLst>
      <p:ext uri="{BB962C8B-B14F-4D97-AF65-F5344CB8AC3E}">
        <p14:creationId xmlns:p14="http://schemas.microsoft.com/office/powerpoint/2010/main" val="4133838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a:xfrm>
            <a:off x="831850" y="1114314"/>
            <a:ext cx="9061450" cy="2852737"/>
          </a:xfrm>
        </p:spPr>
        <p:txBody>
          <a:bodyPr>
            <a:noAutofit/>
          </a:bodyPr>
          <a:lstStyle/>
          <a:p>
            <a:r>
              <a:rPr lang="en-US" dirty="0"/>
              <a:t>Inland vessel as part of the transport chain</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553C7-DC49-6ABE-A247-2F09A6DE5A9B}"/>
            </a:ext>
          </a:extLst>
        </p:cNvPr>
        <p:cNvGrpSpPr/>
        <p:nvPr/>
      </p:nvGrpSpPr>
      <p:grpSpPr>
        <a:xfrm>
          <a:off x="0" y="0"/>
          <a:ext cx="0" cy="0"/>
          <a:chOff x="0" y="0"/>
          <a:chExt cx="0" cy="0"/>
        </a:xfrm>
      </p:grpSpPr>
      <p:sp>
        <p:nvSpPr>
          <p:cNvPr id="5123" name="Inhaltsplatzhalter 5">
            <a:extLst>
              <a:ext uri="{FF2B5EF4-FFF2-40B4-BE49-F238E27FC236}">
                <a16:creationId xmlns:a16="http://schemas.microsoft.com/office/drawing/2014/main" id="{D0ED3653-F7FD-2B2E-5365-D09DF14B03BE}"/>
              </a:ext>
            </a:extLst>
          </p:cNvPr>
          <p:cNvSpPr>
            <a:spLocks noGrp="1"/>
          </p:cNvSpPr>
          <p:nvPr>
            <p:ph idx="1"/>
          </p:nvPr>
        </p:nvSpPr>
        <p:spPr/>
        <p:txBody>
          <a:bodyPr>
            <a:normAutofit/>
          </a:bodyPr>
          <a:lstStyle/>
          <a:p>
            <a:r>
              <a:rPr lang="en-US" sz="1800" dirty="0">
                <a:latin typeface="+mj-lt"/>
                <a:cs typeface="Arial" panose="020B0604020202020204" pitchFamily="34" charset="0"/>
              </a:rPr>
              <a:t>In the Danube corridor: 12% share of the Austrian modal split</a:t>
            </a:r>
          </a:p>
          <a:p>
            <a:r>
              <a:rPr lang="en-US" sz="1800" dirty="0">
                <a:latin typeface="+mj-lt"/>
                <a:cs typeface="Arial" panose="020B0604020202020204" pitchFamily="34" charset="0"/>
              </a:rPr>
              <a:t>Transport of 2.177 million </a:t>
            </a:r>
            <a:r>
              <a:rPr lang="en-US" sz="1800" dirty="0" err="1">
                <a:latin typeface="+mj-lt"/>
                <a:cs typeface="Arial" panose="020B0604020202020204" pitchFamily="34" charset="0"/>
              </a:rPr>
              <a:t>tonnes</a:t>
            </a:r>
            <a:r>
              <a:rPr lang="en-US" sz="1800" dirty="0">
                <a:latin typeface="+mj-lt"/>
                <a:cs typeface="Arial" panose="020B0604020202020204" pitchFamily="34" charset="0"/>
              </a:rPr>
              <a:t> of goods per year on the Austrian section of the Danube</a:t>
            </a:r>
          </a:p>
          <a:p>
            <a:r>
              <a:rPr lang="en-US" sz="1800" dirty="0">
                <a:latin typeface="+mj-lt"/>
                <a:cs typeface="Arial" panose="020B0604020202020204" pitchFamily="34" charset="0"/>
              </a:rPr>
              <a:t>The Danube is the second-longest river in Europe, with a length of 2,845 km</a:t>
            </a:r>
          </a:p>
          <a:p>
            <a:pPr marL="730250" indent="-285750"/>
            <a:r>
              <a:rPr lang="en-US" sz="1400" dirty="0">
                <a:latin typeface="+mj-lt"/>
                <a:cs typeface="Arial" panose="020B0604020202020204" pitchFamily="34" charset="0"/>
              </a:rPr>
              <a:t>It connects 10 countries and serves as an important waterway for freight transport</a:t>
            </a:r>
          </a:p>
          <a:p>
            <a:pPr marL="730250" indent="-285750"/>
            <a:r>
              <a:rPr lang="en-US" sz="1400" dirty="0">
                <a:latin typeface="+mj-lt"/>
                <a:cs typeface="Arial" panose="020B0604020202020204" pitchFamily="34" charset="0"/>
              </a:rPr>
              <a:t>Austrian section of the Danube: approx. 351 km</a:t>
            </a:r>
            <a:endParaRPr lang="de-AT" sz="1800" dirty="0">
              <a:latin typeface="+mj-lt"/>
              <a:cs typeface="Arial" panose="020B0604020202020204" pitchFamily="34" charset="0"/>
            </a:endParaRPr>
          </a:p>
        </p:txBody>
      </p:sp>
      <p:sp>
        <p:nvSpPr>
          <p:cNvPr id="5122" name="Titel 4">
            <a:extLst>
              <a:ext uri="{FF2B5EF4-FFF2-40B4-BE49-F238E27FC236}">
                <a16:creationId xmlns:a16="http://schemas.microsoft.com/office/drawing/2014/main" id="{E1A7DE2F-5D9A-AD4D-2B15-186BA483A1EE}"/>
              </a:ext>
            </a:extLst>
          </p:cNvPr>
          <p:cNvSpPr>
            <a:spLocks noGrp="1"/>
          </p:cNvSpPr>
          <p:nvPr>
            <p:ph type="title"/>
          </p:nvPr>
        </p:nvSpPr>
        <p:spPr/>
        <p:txBody>
          <a:bodyPr>
            <a:normAutofit/>
          </a:bodyPr>
          <a:lstStyle/>
          <a:p>
            <a:r>
              <a:rPr lang="en-US" dirty="0"/>
              <a:t>Importance of Danube navigation in Austria</a:t>
            </a:r>
            <a:endParaRPr lang="de-DE" dirty="0"/>
          </a:p>
        </p:txBody>
      </p:sp>
      <p:sp>
        <p:nvSpPr>
          <p:cNvPr id="7" name="Foliennummernplatzhalter 4">
            <a:extLst>
              <a:ext uri="{FF2B5EF4-FFF2-40B4-BE49-F238E27FC236}">
                <a16:creationId xmlns:a16="http://schemas.microsoft.com/office/drawing/2014/main" id="{94135BFD-9CE5-73DE-DC92-CD6E81C63ABE}"/>
              </a:ext>
            </a:extLst>
          </p:cNvPr>
          <p:cNvSpPr>
            <a:spLocks noGrp="1"/>
          </p:cNvSpPr>
          <p:nvPr>
            <p:ph type="sldNum" sz="quarter" idx="4294967295"/>
          </p:nvPr>
        </p:nvSpPr>
        <p:spPr>
          <a:xfrm>
            <a:off x="11125200" y="6597650"/>
            <a:ext cx="1066800" cy="328613"/>
          </a:xfrm>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33</a:t>
            </a:fld>
            <a:endParaRPr lang="de-AT" dirty="0">
              <a:solidFill>
                <a:prstClr val="white"/>
              </a:solidFill>
            </a:endParaRPr>
          </a:p>
        </p:txBody>
      </p:sp>
      <p:pic>
        <p:nvPicPr>
          <p:cNvPr id="6" name="Picture 5">
            <a:extLst>
              <a:ext uri="{FF2B5EF4-FFF2-40B4-BE49-F238E27FC236}">
                <a16:creationId xmlns:a16="http://schemas.microsoft.com/office/drawing/2014/main" id="{354FEAD8-21E8-32F0-153A-DCDC23A6F86C}"/>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2351584" y="3519586"/>
            <a:ext cx="7488832" cy="2381729"/>
          </a:xfrm>
          <a:prstGeom prst="rect">
            <a:avLst/>
          </a:prstGeom>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7391C42B-1388-2C19-FC27-46CDC2262ED2}"/>
              </a:ext>
            </a:extLst>
          </p:cNvPr>
          <p:cNvSpPr/>
          <p:nvPr/>
        </p:nvSpPr>
        <p:spPr>
          <a:xfrm>
            <a:off x="8902339" y="5962725"/>
            <a:ext cx="907621" cy="215444"/>
          </a:xfrm>
          <a:prstGeom prst="rect">
            <a:avLst/>
          </a:prstGeom>
        </p:spPr>
        <p:txBody>
          <a:bodyPr wrap="none">
            <a:spAutoFit/>
          </a:bodyPr>
          <a:lstStyle/>
          <a:p>
            <a:r>
              <a:rPr lang="de-AT" sz="800" dirty="0"/>
              <a:t>Source: viadonau</a:t>
            </a:r>
            <a:endParaRPr lang="de-DE" sz="800" dirty="0"/>
          </a:p>
        </p:txBody>
      </p:sp>
      <p:sp>
        <p:nvSpPr>
          <p:cNvPr id="9" name="Rectangle 8">
            <a:extLst>
              <a:ext uri="{FF2B5EF4-FFF2-40B4-BE49-F238E27FC236}">
                <a16:creationId xmlns:a16="http://schemas.microsoft.com/office/drawing/2014/main" id="{CBD7B42E-FCC6-D1F0-7D83-FC09F4C5067E}"/>
              </a:ext>
            </a:extLst>
          </p:cNvPr>
          <p:cNvSpPr/>
          <p:nvPr/>
        </p:nvSpPr>
        <p:spPr>
          <a:xfrm>
            <a:off x="2351584" y="5839440"/>
            <a:ext cx="2786024" cy="353943"/>
          </a:xfrm>
          <a:prstGeom prst="rect">
            <a:avLst/>
          </a:prstGeom>
        </p:spPr>
        <p:txBody>
          <a:bodyPr wrap="square">
            <a:spAutoFit/>
          </a:bodyPr>
          <a:lstStyle/>
          <a:p>
            <a:endParaRPr lang="de-AT" sz="500" dirty="0"/>
          </a:p>
          <a:p>
            <a:r>
              <a:rPr lang="en-US" sz="1200" dirty="0"/>
              <a:t>Austrian section of the Danube</a:t>
            </a:r>
            <a:endParaRPr lang="de-DE" sz="1200" dirty="0"/>
          </a:p>
        </p:txBody>
      </p:sp>
      <p:sp>
        <p:nvSpPr>
          <p:cNvPr id="2" name="Fußzeilenplatzhalter 2">
            <a:extLst>
              <a:ext uri="{FF2B5EF4-FFF2-40B4-BE49-F238E27FC236}">
                <a16:creationId xmlns:a16="http://schemas.microsoft.com/office/drawing/2014/main" id="{19121F6C-D315-B719-49AB-CD2372670BC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1267669344"/>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3" name="Fußzeilenplatzhalter 2">
            <a:extLst>
              <a:ext uri="{FF2B5EF4-FFF2-40B4-BE49-F238E27FC236}">
                <a16:creationId xmlns:a16="http://schemas.microsoft.com/office/drawing/2014/main" id="{5F1999C2-A445-504D-EABC-358567D2391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en-US" dirty="0"/>
              <a:t>Freight transport on inland waterways</a:t>
            </a:r>
            <a:endParaRPr lang="de-AT" dirty="0"/>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554545"/>
          </a:xfrm>
          <a:prstGeom prst="rect">
            <a:avLst/>
          </a:prstGeom>
          <a:noFill/>
        </p:spPr>
        <p:txBody>
          <a:bodyPr wrap="square" rtlCol="0">
            <a:spAutoFit/>
          </a:bodyPr>
          <a:lstStyle/>
          <a:p>
            <a:pPr algn="ctr"/>
            <a:r>
              <a:rPr lang="de-AT" sz="1600" b="1" err="1"/>
              <a:t>Bulk</a:t>
            </a:r>
            <a:r>
              <a:rPr lang="de-AT" sz="1600" b="1"/>
              <a:t> </a:t>
            </a:r>
            <a:r>
              <a:rPr lang="de-AT" sz="1600" b="1" err="1"/>
              <a:t>Goods</a:t>
            </a:r>
            <a:endParaRPr lang="de-AT" sz="1600" b="1"/>
          </a:p>
          <a:p>
            <a:pPr algn="ctr"/>
            <a:r>
              <a:rPr lang="de-AT" sz="1600" b="1"/>
              <a:t> </a:t>
            </a:r>
          </a:p>
          <a:p>
            <a:pPr algn="ctr"/>
            <a:r>
              <a:rPr lang="de-AT" sz="1600" err="1"/>
              <a:t>Ores</a:t>
            </a:r>
            <a:r>
              <a:rPr lang="de-AT" sz="1600"/>
              <a:t>, </a:t>
            </a:r>
            <a:r>
              <a:rPr lang="de-AT" sz="1600" err="1"/>
              <a:t>coal</a:t>
            </a:r>
            <a:r>
              <a:rPr lang="de-AT" sz="1600"/>
              <a:t>, </a:t>
            </a:r>
            <a:r>
              <a:rPr lang="de-AT" sz="1600" err="1"/>
              <a:t>steel</a:t>
            </a:r>
            <a:r>
              <a:rPr lang="de-AT" sz="1600"/>
              <a:t>, </a:t>
            </a:r>
            <a:r>
              <a:rPr lang="de-AT" sz="1600" err="1"/>
              <a:t>agricultural</a:t>
            </a:r>
            <a:r>
              <a:rPr lang="de-AT" sz="1600"/>
              <a:t> </a:t>
            </a:r>
            <a:r>
              <a:rPr lang="de-AT" sz="1600" err="1"/>
              <a:t>products</a:t>
            </a:r>
            <a:endParaRPr lang="de-AT" sz="1600"/>
          </a:p>
          <a:p>
            <a:pPr algn="ctr"/>
            <a:endParaRPr lang="de-AT" sz="1600"/>
          </a:p>
          <a:p>
            <a:pPr algn="ctr"/>
            <a:r>
              <a:rPr lang="en-US" sz="1600"/>
              <a:t>Main type of goods transported on the Danube</a:t>
            </a:r>
            <a:endParaRPr lang="de-AT" sz="1600"/>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62103"/>
          </a:xfrm>
          <a:prstGeom prst="rect">
            <a:avLst/>
          </a:prstGeom>
          <a:noFill/>
        </p:spPr>
        <p:txBody>
          <a:bodyPr wrap="square" rtlCol="0">
            <a:spAutoFit/>
          </a:bodyPr>
          <a:lstStyle/>
          <a:p>
            <a:pPr algn="ctr"/>
            <a:r>
              <a:rPr lang="de-AT" sz="1600" b="1" err="1"/>
              <a:t>Hazardous</a:t>
            </a:r>
            <a:r>
              <a:rPr lang="de-AT" sz="1600" b="1"/>
              <a:t> </a:t>
            </a:r>
            <a:r>
              <a:rPr lang="de-AT" sz="1600" b="1" err="1"/>
              <a:t>Goods</a:t>
            </a:r>
            <a:r>
              <a:rPr lang="de-AT" sz="1600" b="1"/>
              <a:t> </a:t>
            </a:r>
          </a:p>
          <a:p>
            <a:pPr algn="ctr"/>
            <a:endParaRPr lang="de-AT" sz="1600"/>
          </a:p>
          <a:p>
            <a:pPr algn="ctr"/>
            <a:r>
              <a:rPr lang="en-US" sz="1600"/>
              <a:t>e.g. flammable liquid goods such as gasoline, heating oil, chemicals, liquefied gases</a:t>
            </a: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323439"/>
          </a:xfrm>
          <a:prstGeom prst="rect">
            <a:avLst/>
          </a:prstGeom>
          <a:noFill/>
        </p:spPr>
        <p:txBody>
          <a:bodyPr wrap="square" rtlCol="0">
            <a:spAutoFit/>
          </a:bodyPr>
          <a:lstStyle/>
          <a:p>
            <a:pPr algn="ctr"/>
            <a:r>
              <a:rPr lang="de-AT" sz="1600" b="1" dirty="0"/>
              <a:t>Containers</a:t>
            </a:r>
          </a:p>
          <a:p>
            <a:pPr algn="ctr"/>
            <a:endParaRPr lang="de-AT" sz="1600" dirty="0"/>
          </a:p>
          <a:p>
            <a:pPr algn="ctr"/>
            <a:r>
              <a:rPr lang="de-AT" sz="1600" dirty="0" err="1"/>
              <a:t>Growing</a:t>
            </a:r>
            <a:r>
              <a:rPr lang="de-AT" sz="1600" dirty="0"/>
              <a:t> </a:t>
            </a:r>
            <a:r>
              <a:rPr lang="de-AT" sz="1600" dirty="0" err="1"/>
              <a:t>market</a:t>
            </a:r>
            <a:r>
              <a:rPr lang="de-AT" sz="1600" dirty="0"/>
              <a:t> </a:t>
            </a:r>
            <a:r>
              <a:rPr lang="de-AT" sz="1600" dirty="0" err="1"/>
              <a:t>segment</a:t>
            </a:r>
            <a:endParaRPr lang="de-AT" sz="1600" dirty="0"/>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077218"/>
          </a:xfrm>
          <a:prstGeom prst="rect">
            <a:avLst/>
          </a:prstGeom>
          <a:noFill/>
        </p:spPr>
        <p:txBody>
          <a:bodyPr wrap="square" rtlCol="0">
            <a:spAutoFit/>
          </a:bodyPr>
          <a:lstStyle/>
          <a:p>
            <a:pPr algn="ctr"/>
            <a:r>
              <a:rPr lang="de-AT" sz="1600" b="1" dirty="0"/>
              <a:t>Heavy </a:t>
            </a:r>
            <a:r>
              <a:rPr lang="de-AT" sz="1600" b="1" dirty="0" err="1"/>
              <a:t>Goods</a:t>
            </a:r>
            <a:endParaRPr lang="de-AT" sz="1600" b="1" dirty="0"/>
          </a:p>
          <a:p>
            <a:pPr algn="ctr"/>
            <a:endParaRPr lang="de-AT" sz="1600" dirty="0"/>
          </a:p>
          <a:p>
            <a:pPr algn="ctr"/>
            <a:r>
              <a:rPr lang="de-AT" sz="1600" dirty="0"/>
              <a:t>Heavy </a:t>
            </a:r>
            <a:r>
              <a:rPr lang="de-AT" sz="1600" dirty="0" err="1"/>
              <a:t>or</a:t>
            </a:r>
            <a:r>
              <a:rPr lang="de-AT" sz="1600" dirty="0"/>
              <a:t> </a:t>
            </a:r>
            <a:r>
              <a:rPr lang="de-AT" sz="1600" dirty="0" err="1"/>
              <a:t>bulky</a:t>
            </a:r>
            <a:r>
              <a:rPr lang="de-AT" sz="1600" dirty="0"/>
              <a:t> cargo</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a:t>
            </a:r>
            <a:r>
              <a:rPr lang="en-US" sz="1600" b="1"/>
              <a:t> Ships</a:t>
            </a:r>
            <a:br>
              <a:rPr lang="en-US" sz="1600"/>
            </a:br>
            <a:endParaRPr lang="en-US" sz="1600"/>
          </a:p>
          <a:p>
            <a:pPr algn="ctr"/>
            <a:r>
              <a:rPr lang="en-US" sz="1600"/>
              <a:t>(</a:t>
            </a:r>
            <a:r>
              <a:rPr lang="en-US" sz="1600" err="1"/>
              <a:t>eng.</a:t>
            </a:r>
            <a:r>
              <a:rPr lang="en-US" sz="1600"/>
              <a:t> Roll on/Roll off)</a:t>
            </a:r>
            <a:endParaRPr lang="de-AT" sz="1600"/>
          </a:p>
        </p:txBody>
      </p:sp>
      <p:sp>
        <p:nvSpPr>
          <p:cNvPr id="18" name="Rectangle 9">
            <a:extLst>
              <a:ext uri="{FF2B5EF4-FFF2-40B4-BE49-F238E27FC236}">
                <a16:creationId xmlns:a16="http://schemas.microsoft.com/office/drawing/2014/main" id="{B274C947-6308-6CF9-E7B3-3413F07AA3DD}"/>
              </a:ext>
              <a:ext uri="{C183D7F6-B498-43B3-948B-1728B52AA6E4}">
                <adec:decorative xmlns:adec="http://schemas.microsoft.com/office/drawing/2017/decorative" val="1"/>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a:extLst>
              <a:ext uri="{FF2B5EF4-FFF2-40B4-BE49-F238E27FC236}">
                <a16:creationId xmlns:a16="http://schemas.microsoft.com/office/drawing/2014/main" id="{AB955489-9FED-B51A-05E2-E597058A2769}"/>
              </a:ext>
              <a:ext uri="{C183D7F6-B498-43B3-948B-1728B52AA6E4}">
                <adec:decorative xmlns:adec="http://schemas.microsoft.com/office/drawing/2017/decorative" val="1"/>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a:extLst>
              <a:ext uri="{FF2B5EF4-FFF2-40B4-BE49-F238E27FC236}">
                <a16:creationId xmlns:a16="http://schemas.microsoft.com/office/drawing/2014/main" id="{4185F533-5B1A-3D48-F1C7-8D0F288BA3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a:extLst>
              <a:ext uri="{FF2B5EF4-FFF2-40B4-BE49-F238E27FC236}">
                <a16:creationId xmlns:a16="http://schemas.microsoft.com/office/drawing/2014/main" id="{1DD95174-FAA6-BA0B-CAF3-14E0B2491AA1}"/>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a:extLst>
              <a:ext uri="{FF2B5EF4-FFF2-40B4-BE49-F238E27FC236}">
                <a16:creationId xmlns:a16="http://schemas.microsoft.com/office/drawing/2014/main" id="{57D59485-251F-FF60-E5D5-1DC21BD02C8C}"/>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2151124915"/>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Lst>
          </p:cNvPr>
          <p:cNvSpPr/>
          <p:nvPr/>
        </p:nvSpPr>
        <p:spPr>
          <a:xfrm>
            <a:off x="4084508" y="5179831"/>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en-US" dirty="0"/>
              <a:t>High &amp; Heavy transport on inland waterways</a:t>
            </a:r>
            <a:endParaRPr lang="de-AT" dirty="0"/>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9" y="2017643"/>
            <a:ext cx="5897162" cy="4114799"/>
          </a:xfrm>
        </p:spPr>
        <p:txBody>
          <a:bodyPr/>
          <a:lstStyle/>
          <a:p>
            <a:r>
              <a:rPr lang="en-US" sz="2800"/>
              <a:t>enormous loading capacity</a:t>
            </a:r>
          </a:p>
          <a:p>
            <a:r>
              <a:rPr lang="en-US" sz="2800"/>
              <a:t>operational 24/7</a:t>
            </a:r>
          </a:p>
          <a:p>
            <a:r>
              <a:rPr lang="en-US" sz="2800"/>
              <a:t>no infrastructure costs</a:t>
            </a:r>
          </a:p>
          <a:p>
            <a:r>
              <a:rPr lang="en-US" sz="2800"/>
              <a:t>no permits, escorts, or road closures required</a:t>
            </a:r>
          </a:p>
          <a:p>
            <a:r>
              <a:rPr lang="en-US" sz="2800"/>
              <a:t>environmentally friendly</a:t>
            </a:r>
            <a:endParaRPr lang="de-AT" sz="2800"/>
          </a:p>
        </p:txBody>
      </p:sp>
      <p:sp>
        <p:nvSpPr>
          <p:cNvPr id="23" name="Datumsplatzhalter 22">
            <a:extLst>
              <a:ext uri="{FF2B5EF4-FFF2-40B4-BE49-F238E27FC236}">
                <a16:creationId xmlns:a16="http://schemas.microsoft.com/office/drawing/2014/main" id="{195CEFBC-93A8-EE09-D3DB-DCCA1C98234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Felbermayr</a:t>
            </a:r>
          </a:p>
        </p:txBody>
      </p:sp>
      <p:sp>
        <p:nvSpPr>
          <p:cNvPr id="7" name="Fußzeilenplatzhalter 2">
            <a:extLst>
              <a:ext uri="{FF2B5EF4-FFF2-40B4-BE49-F238E27FC236}">
                <a16:creationId xmlns:a16="http://schemas.microsoft.com/office/drawing/2014/main" id="{4C49EFE5-53DB-E912-3F79-AFEC85620725}"/>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pic>
        <p:nvPicPr>
          <p:cNvPr id="2" name="Grafik 1" descr="The image shows a large inland ship being loaded with heavy cargo by a giant blue crane at an industrial port.">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A8680BC-A4A5-8C3D-8217-6629992F3AB8}"/>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dirty="0"/>
              <a:t>High &amp; Heavy </a:t>
            </a:r>
            <a:r>
              <a:rPr lang="de-AT" dirty="0" err="1"/>
              <a:t>transport</a:t>
            </a:r>
            <a:endParaRPr lang="de-AT" dirty="0"/>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 Felbermayr</a:t>
            </a:r>
          </a:p>
        </p:txBody>
      </p:sp>
      <p:pic>
        <p:nvPicPr>
          <p:cNvPr id="10" name="Inhaltsplatzhalter 6" descr="The image shows a massive yellow machine being loaded onto a blue inland ship at a port, using a heavy-duty trailer and supervised by workers.">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91034B5-59F5-08F1-E476-F6606A56EC03}"/>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en-US" sz="3000" dirty="0"/>
              <a:t>Think-Pair-Share: Inland waterway transport – an underrated climate protector?</a:t>
            </a:r>
            <a:endParaRPr lang="de-AT" sz="3000" dirty="0"/>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87259" y="2176527"/>
            <a:ext cx="8088140" cy="4457493"/>
          </a:xfrm>
        </p:spPr>
        <p:txBody>
          <a:bodyPr/>
          <a:lstStyle/>
          <a:p>
            <a:r>
              <a:rPr lang="en-US" sz="2200" dirty="0"/>
              <a:t>First, think on your own (think – 5 min): What are the advantages of multimodal transport when linking trucks and inland waterway vessels? What measures could be taken to create more incentives for this? What are the concrete economic benefits for freight carriers or trucking companies?</a:t>
            </a:r>
          </a:p>
          <a:p>
            <a:endParaRPr lang="en-US" sz="2200" dirty="0"/>
          </a:p>
          <a:p>
            <a:r>
              <a:rPr lang="en-US" sz="2200" dirty="0"/>
              <a:t>Share your thoughts (pair – 5 min) with your seatmates.</a:t>
            </a:r>
          </a:p>
          <a:p>
            <a:endParaRPr lang="en-US" sz="2200" dirty="0"/>
          </a:p>
          <a:p>
            <a:r>
              <a:rPr lang="en-US" sz="2200" dirty="0"/>
              <a:t>Prepare your answer for a presentation to the class (share – 3 min).</a:t>
            </a:r>
            <a:br>
              <a:rPr lang="de-AT" sz="2200" dirty="0"/>
            </a:br>
            <a:endParaRPr lang="de-AT" sz="2200" dirty="0"/>
          </a:p>
          <a:p>
            <a:pPr marL="0" indent="0">
              <a:buNone/>
            </a:pPr>
            <a:endParaRPr lang="de-AT" dirty="0"/>
          </a:p>
        </p:txBody>
      </p:sp>
      <p:pic>
        <p:nvPicPr>
          <p:cNvPr id="11" name="Grafik 10">
            <a:extLst>
              <a:ext uri="{FF2B5EF4-FFF2-40B4-BE49-F238E27FC236}">
                <a16:creationId xmlns:a16="http://schemas.microsoft.com/office/drawing/2014/main" id="{9447A6C5-009F-4EB1-F132-E4F297F299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FDF70E-A032-B8A7-48EE-59238F88A416}"/>
              </a:ext>
            </a:extLst>
          </p:cNvPr>
          <p:cNvSpPr>
            <a:spLocks noGrp="1"/>
          </p:cNvSpPr>
          <p:nvPr>
            <p:ph type="title"/>
          </p:nvPr>
        </p:nvSpPr>
        <p:spPr/>
        <p:txBody>
          <a:bodyPr/>
          <a:lstStyle/>
          <a:p>
            <a:r>
              <a:rPr lang="en-US" dirty="0"/>
              <a:t>Ecological challenges in inland navigation</a:t>
            </a:r>
            <a:endParaRPr lang="de-AT" dirty="0"/>
          </a:p>
        </p:txBody>
      </p:sp>
      <p:sp>
        <p:nvSpPr>
          <p:cNvPr id="3" name="Inhaltsplatzhalter 2">
            <a:extLst>
              <a:ext uri="{FF2B5EF4-FFF2-40B4-BE49-F238E27FC236}">
                <a16:creationId xmlns:a16="http://schemas.microsoft.com/office/drawing/2014/main" id="{DD4A50C3-2455-C576-6F54-FED4DD1B2E60}"/>
              </a:ext>
            </a:extLst>
          </p:cNvPr>
          <p:cNvSpPr>
            <a:spLocks noGrp="1"/>
          </p:cNvSpPr>
          <p:nvPr>
            <p:ph idx="1"/>
          </p:nvPr>
        </p:nvSpPr>
        <p:spPr>
          <a:xfrm>
            <a:off x="592538" y="2078181"/>
            <a:ext cx="10954420" cy="4098781"/>
          </a:xfrm>
        </p:spPr>
        <p:txBody>
          <a:bodyPr/>
          <a:lstStyle/>
          <a:p>
            <a:pPr marL="0" indent="0">
              <a:buNone/>
            </a:pPr>
            <a:r>
              <a:rPr lang="en-US" sz="3200" b="1" dirty="0"/>
              <a:t>High water and low water levels</a:t>
            </a:r>
            <a:r>
              <a:rPr lang="de-AT" sz="3200" b="1" dirty="0"/>
              <a:t>:</a:t>
            </a:r>
          </a:p>
          <a:p>
            <a:r>
              <a:rPr lang="en-US" sz="3200" dirty="0"/>
              <a:t>Increase in extreme water levels due to climate change</a:t>
            </a:r>
          </a:p>
          <a:p>
            <a:r>
              <a:rPr lang="en-US" sz="3200" dirty="0"/>
              <a:t>Low water levels lead to restrictions and reduced transport volumes in freight transport</a:t>
            </a:r>
          </a:p>
          <a:p>
            <a:r>
              <a:rPr lang="en-US" sz="3200" dirty="0"/>
              <a:t>Possible solutions: vessels with a lower draught to enable transport even at low water levels</a:t>
            </a:r>
            <a:endParaRPr lang="de-AT" dirty="0"/>
          </a:p>
        </p:txBody>
      </p:sp>
      <p:sp>
        <p:nvSpPr>
          <p:cNvPr id="4" name="Datumsplatzhalter 3">
            <a:extLst>
              <a:ext uri="{FF2B5EF4-FFF2-40B4-BE49-F238E27FC236}">
                <a16:creationId xmlns:a16="http://schemas.microsoft.com/office/drawing/2014/main" id="{BCA0EA25-84B9-DA76-019A-711D6F124D34}"/>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554772BD-AC67-8675-E855-C4694C9D4BF4}"/>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Fußzeilenplatzhalter 5">
            <a:extLst>
              <a:ext uri="{FF2B5EF4-FFF2-40B4-BE49-F238E27FC236}">
                <a16:creationId xmlns:a16="http://schemas.microsoft.com/office/drawing/2014/main" id="{3E24429D-9F3B-FF19-B452-B4258FECEDC8}"/>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683324678"/>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Lst>
          </p:cNvPr>
          <p:cNvSpPr/>
          <p:nvPr/>
        </p:nvSpPr>
        <p:spPr>
          <a:xfrm>
            <a:off x="4424802" y="5224352"/>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en-US" sz="2400" dirty="0"/>
              <a:t>Modernization of ships and ports ("retrofitting")</a:t>
            </a:r>
          </a:p>
          <a:p>
            <a:r>
              <a:rPr lang="en-US" sz="2400" dirty="0" err="1"/>
              <a:t>Digitalisation</a:t>
            </a:r>
            <a:endParaRPr lang="en-US" sz="2400" dirty="0"/>
          </a:p>
          <a:p>
            <a:r>
              <a:rPr lang="en-US" sz="2400" dirty="0"/>
              <a:t>Automation</a:t>
            </a:r>
          </a:p>
          <a:p>
            <a:r>
              <a:rPr lang="en-US" sz="2400" dirty="0"/>
              <a:t>Use of sustainable resources</a:t>
            </a:r>
          </a:p>
          <a:p>
            <a:r>
              <a:rPr lang="en-US" sz="2400" dirty="0"/>
              <a:t>Low-water vessels</a:t>
            </a:r>
          </a:p>
          <a:p>
            <a:r>
              <a:rPr lang="en-US" sz="2400" dirty="0"/>
              <a:t>Waterway interconnectivity</a:t>
            </a:r>
          </a:p>
          <a:p>
            <a:r>
              <a:rPr lang="en-US" sz="2400" dirty="0"/>
              <a:t>Opening up new markets</a:t>
            </a:r>
            <a:endParaRPr lang="de-AT" sz="2400" dirty="0"/>
          </a:p>
        </p:txBody>
      </p:sp>
      <p:sp>
        <p:nvSpPr>
          <p:cNvPr id="23" name="Datumsplatzhalter 22">
            <a:extLst>
              <a:ext uri="{FF2B5EF4-FFF2-40B4-BE49-F238E27FC236}">
                <a16:creationId xmlns:a16="http://schemas.microsoft.com/office/drawing/2014/main" id="{805ABC45-24C5-ECCC-7A45-24BE3ECF908D}"/>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3" name="Fußzeilenplatzhalter 2">
            <a:extLst>
              <a:ext uri="{FF2B5EF4-FFF2-40B4-BE49-F238E27FC236}">
                <a16:creationId xmlns:a16="http://schemas.microsoft.com/office/drawing/2014/main" id="{5B9C403D-680B-3020-D25F-76F0C791FE7B}"/>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AI </a:t>
            </a:r>
            <a:r>
              <a:rPr lang="de-AT" dirty="0" err="1"/>
              <a:t>generated</a:t>
            </a:r>
            <a:r>
              <a:rPr lang="de-AT" dirty="0"/>
              <a: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en-US" dirty="0"/>
              <a:t>Development trends in inland waterway shipping</a:t>
            </a:r>
            <a:endParaRPr lang="de-AT" dirty="0"/>
          </a:p>
        </p:txBody>
      </p:sp>
      <p:pic>
        <p:nvPicPr>
          <p:cNvPr id="6" name="Grafik 5">
            <a:extLst>
              <a:ext uri="{FF2B5EF4-FFF2-40B4-BE49-F238E27FC236}">
                <a16:creationId xmlns:a16="http://schemas.microsoft.com/office/drawing/2014/main" id="{1BCF5192-AFD0-4458-E28B-9E671B2CB0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90520" y="1800873"/>
            <a:ext cx="4267200" cy="4267200"/>
          </a:xfrm>
          <a:prstGeom prst="rect">
            <a:avLst/>
          </a:prstGeom>
        </p:spPr>
      </p:pic>
    </p:spTree>
    <p:extLst>
      <p:ext uri="{BB962C8B-B14F-4D97-AF65-F5344CB8AC3E}">
        <p14:creationId xmlns:p14="http://schemas.microsoft.com/office/powerpoint/2010/main" val="3202477419"/>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DF012-562F-D36B-20D1-E6A99E9B31EB}"/>
              </a:ext>
            </a:extLst>
          </p:cNvPr>
          <p:cNvSpPr>
            <a:spLocks noGrp="1"/>
          </p:cNvSpPr>
          <p:nvPr>
            <p:ph type="ftr" sz="quarter" idx="11"/>
          </p:nvPr>
        </p:nvSpPr>
        <p:spPr>
          <a:xfrm>
            <a:off x="592538" y="272194"/>
            <a:ext cx="6722405" cy="365125"/>
          </a:xfrm>
        </p:spPr>
        <p:txBody>
          <a:bodyPr/>
          <a:lstStyle/>
          <a:p>
            <a:r>
              <a:rPr lang="en-US" dirty="0"/>
              <a:t>Transport and logistics – fundamentals and multimodal approaches</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40</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en-US" dirty="0"/>
              <a:t>Expert group discussion on the Danube</a:t>
            </a:r>
            <a:endParaRPr lang="de-AT" dirty="0"/>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en-US" sz="2200"/>
              <a:t>Research one of the topics in a group using the internet and present your findings to the class:</a:t>
            </a:r>
          </a:p>
          <a:p>
            <a:r>
              <a:rPr lang="en-US" sz="2200"/>
              <a:t>What role does freight transport on waterways play in the global economy?</a:t>
            </a:r>
          </a:p>
          <a:p>
            <a:r>
              <a:rPr lang="en-US" sz="2200"/>
              <a:t>What advantages does freight transport on waterways offer compared to other modes of transport?</a:t>
            </a:r>
          </a:p>
          <a:p>
            <a:r>
              <a:rPr lang="en-US" sz="2200"/>
              <a:t>What well-known European waterways exist besides the Danube, and how are they connected?</a:t>
            </a:r>
          </a:p>
          <a:p>
            <a:r>
              <a:rPr lang="en-US" sz="2200"/>
              <a:t>What current problems does Danube shipping face?</a:t>
            </a:r>
          </a:p>
          <a:p>
            <a:r>
              <a:rPr lang="en-US" sz="2200"/>
              <a:t>The future of the Danube: How could the waterway be made more sustainable?</a:t>
            </a:r>
            <a:endParaRPr lang="de-AT" sz="2200"/>
          </a:p>
          <a:p>
            <a:pPr marL="0" indent="0">
              <a:buNone/>
            </a:pPr>
            <a:endParaRPr lang="de-AT"/>
          </a:p>
        </p:txBody>
      </p:sp>
      <p:pic>
        <p:nvPicPr>
          <p:cNvPr id="11" name="Grafik 10">
            <a:extLst>
              <a:ext uri="{FF2B5EF4-FFF2-40B4-BE49-F238E27FC236}">
                <a16:creationId xmlns:a16="http://schemas.microsoft.com/office/drawing/2014/main" id="{2F4A2CE8-9300-83C0-0C77-A64C57FF5F5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13081448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dirty="0"/>
              <a:t>Thank you for your attention</a:t>
            </a:r>
            <a:r>
              <a:rPr lang="de-AT" dirty="0"/>
              <a:t>!</a:t>
            </a:r>
          </a:p>
        </p:txBody>
      </p:sp>
    </p:spTree>
    <p:extLst>
      <p:ext uri="{BB962C8B-B14F-4D97-AF65-F5344CB8AC3E}">
        <p14:creationId xmlns:p14="http://schemas.microsoft.com/office/powerpoint/2010/main" val="545652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lgn="just">
              <a:buNone/>
            </a:pPr>
            <a:r>
              <a:rPr lang="en-US" dirty="0"/>
              <a:t>This teaching material package is available under a so-called </a:t>
            </a:r>
            <a:r>
              <a:rPr lang="de-AT" dirty="0">
                <a:hlinkClick r:id="rId3"/>
              </a:rPr>
              <a:t>Creative Commons Attribution 4.0 International License.</a:t>
            </a:r>
            <a:endParaRPr lang="de-AT" dirty="0"/>
          </a:p>
          <a:p>
            <a:pPr marL="0" indent="0" algn="just">
              <a:buNone/>
            </a:pPr>
            <a:r>
              <a:rPr lang="en-US" dirty="0"/>
              <a:t>You may therefore freely integrate these teaching materials into your lessons, adapt them to your needs, and share them with your students or other individuals.</a:t>
            </a:r>
          </a:p>
          <a:p>
            <a:pPr marL="0" indent="0" algn="just">
              <a:buNone/>
            </a:pPr>
            <a:r>
              <a:rPr lang="en-US" dirty="0"/>
              <a:t>We only ask that you leave the logos on the slides.</a:t>
            </a:r>
          </a:p>
          <a:p>
            <a:pPr marL="0" indent="0" algn="just">
              <a:buNone/>
            </a:pPr>
            <a:r>
              <a:rPr lang="en-US" dirty="0"/>
              <a:t>The image rights are specified in the notes fields; usage in other settings is not permitted.</a:t>
            </a:r>
          </a:p>
          <a:p>
            <a:pPr marL="0" indent="0" algn="just">
              <a:buNone/>
            </a:pPr>
            <a:endParaRPr lang="de-AT" dirty="0"/>
          </a:p>
          <a:p>
            <a:pPr marL="0" indent="0" algn="just">
              <a:buNone/>
            </a:pPr>
            <a:r>
              <a:rPr lang="en-US" b="1" dirty="0"/>
              <a:t>Explanation of the Use of Generative AI and AI-Supported Technologies:</a:t>
            </a:r>
          </a:p>
          <a:p>
            <a:pPr marL="0" indent="0" algn="just">
              <a:buNone/>
            </a:pPr>
            <a:r>
              <a:rPr lang="en-US" dirty="0"/>
              <a:t>During the development of this project, the authors used ChatGPT and Microsoft CoPilot to support concept creation and idea generation—especially for interactive exercises. The use of these AI tools was done with careful consideration. Afterwards, the content was thoroughly reviewed and, if necessary, revised by the authors to ensure compliance with academic </a:t>
            </a:r>
            <a:r>
              <a:rPr lang="en-US" dirty="0" err="1"/>
              <a:t>standards.The</a:t>
            </a:r>
            <a:r>
              <a:rPr lang="en-US" dirty="0"/>
              <a:t> authors bear full responsibility for the final published content.</a:t>
            </a:r>
            <a:endParaRPr lang="de-AT" dirty="0"/>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5"/>
            <a:ext cx="5805614" cy="250878"/>
          </a:xfrm>
        </p:spPr>
        <p:txBody>
          <a:bodyPr/>
          <a:lstStyle/>
          <a:p>
            <a:r>
              <a:rPr lang="en-US" dirty="0"/>
              <a:t>Transport and logistics – fundamentals and multimodal approaches</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42</a:t>
            </a:fld>
            <a:endParaRPr lang="de-AT"/>
          </a:p>
        </p:txBody>
      </p:sp>
    </p:spTree>
    <p:extLst>
      <p:ext uri="{BB962C8B-B14F-4D97-AF65-F5344CB8AC3E}">
        <p14:creationId xmlns:p14="http://schemas.microsoft.com/office/powerpoint/2010/main" val="3456780426"/>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For questions and feedback, feel free to contact us via email at:</a:t>
            </a:r>
            <a:br>
              <a:rPr lang="de-AT" sz="2600" dirty="0"/>
            </a:br>
            <a:r>
              <a:rPr lang="de-AT" sz="2600" dirty="0">
                <a:hlinkClick r:id="rId3"/>
              </a:rPr>
              <a:t>rewway@fh-steyr.at</a:t>
            </a:r>
            <a:r>
              <a:rPr lang="de-AT" sz="2600" dirty="0"/>
              <a:t>.</a:t>
            </a:r>
          </a:p>
          <a:p>
            <a:endParaRPr lang="de-AT" sz="2600" dirty="0"/>
          </a:p>
          <a:p>
            <a:pPr marL="0" indent="0">
              <a:buNone/>
            </a:pPr>
            <a:r>
              <a:rPr lang="en-US" sz="2600" dirty="0"/>
              <a:t>You can find additional slide sets and practical exercises at</a:t>
            </a:r>
            <a:r>
              <a:rPr lang="de-AT" sz="2600" dirty="0"/>
              <a:t>:</a:t>
            </a:r>
            <a:br>
              <a:rPr lang="de-AT" sz="2600" dirty="0"/>
            </a:br>
            <a:r>
              <a:rPr lang="de-AT" sz="2600" dirty="0">
                <a:hlinkClick r:id="rId4"/>
              </a:rPr>
              <a:t>http://www.rewway.at/en/teaching-materials/</a:t>
            </a:r>
            <a:endParaRPr lang="de-AT" sz="2600" dirty="0"/>
          </a:p>
          <a:p>
            <a:pPr marL="0" indent="0">
              <a:buNone/>
            </a:pPr>
            <a:endParaRPr lang="de-AT" sz="2600" dirty="0"/>
          </a:p>
          <a:p>
            <a:pPr marL="0" indent="0">
              <a:buNone/>
            </a:pPr>
            <a:r>
              <a:rPr lang="en-US" sz="2600" dirty="0"/>
              <a:t>Are you perhaps interested in a Transport School Lab, an excursion, or a guest lecture?</a:t>
            </a:r>
          </a:p>
          <a:p>
            <a:pPr marL="0" indent="0">
              <a:buNone/>
            </a:pP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5982901" cy="188459"/>
          </a:xfrm>
        </p:spPr>
        <p:txBody>
          <a:bodyPr/>
          <a:lstStyle/>
          <a:p>
            <a:r>
              <a:rPr lang="en-US" dirty="0"/>
              <a:t>Transport and logistics – fundamentals and multimodal approaches</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43</a:t>
            </a:fld>
            <a:endParaRPr lang="de-AT"/>
          </a:p>
        </p:txBody>
      </p:sp>
    </p:spTree>
    <p:extLst>
      <p:ext uri="{BB962C8B-B14F-4D97-AF65-F5344CB8AC3E}">
        <p14:creationId xmlns:p14="http://schemas.microsoft.com/office/powerpoint/2010/main" val="3630744439"/>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dirty="0"/>
              <a:t>References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r>
              <a:rPr lang="de-AT" sz="1500" dirty="0"/>
              <a:t>BDB (2025): https://www.binnenschiff.de/system-wasserstrasse/gueterschifffahrt/; </a:t>
            </a:r>
            <a:r>
              <a:rPr lang="en-US" sz="1500" noProof="0" dirty="0"/>
              <a:t>Accessed</a:t>
            </a:r>
            <a:r>
              <a:rPr lang="de-AT" sz="1500" dirty="0"/>
              <a:t> on: 18.03.2025</a:t>
            </a:r>
          </a:p>
          <a:p>
            <a:r>
              <a:rPr lang="de-AT" sz="1500" dirty="0"/>
              <a:t>Bundesanstalt für Wasserbau (2017): Kolloquium Wasserbauliche Herausforderungen an den Binnenschifffahrtsstraßen, https://izw.baw.de/</a:t>
            </a:r>
            <a:r>
              <a:rPr lang="de-AT" sz="1500" dirty="0" err="1"/>
              <a:t>publikationen</a:t>
            </a:r>
            <a:r>
              <a:rPr lang="de-AT" sz="1500" dirty="0"/>
              <a:t>/</a:t>
            </a:r>
            <a:r>
              <a:rPr lang="de-AT" sz="1500" dirty="0" err="1"/>
              <a:t>kolloquien</a:t>
            </a:r>
            <a:r>
              <a:rPr lang="de-AT" sz="1500" dirty="0"/>
              <a:t>/0/02_Kempmann-Kriedel_Rusche-Pauli-Georges_Herausforderungen....</a:t>
            </a:r>
            <a:r>
              <a:rPr lang="de-AT" sz="1500" dirty="0" err="1"/>
              <a:t>pdf</a:t>
            </a:r>
            <a:r>
              <a:rPr lang="de-AT" sz="1500" dirty="0"/>
              <a:t>; </a:t>
            </a:r>
            <a:r>
              <a:rPr lang="en-US" sz="1500" noProof="0" dirty="0"/>
              <a:t>Accessed on: 18.03.2025</a:t>
            </a:r>
            <a:endParaRPr lang="de-AT" sz="1500" dirty="0"/>
          </a:p>
          <a:p>
            <a:r>
              <a:rPr lang="de-AT" sz="1500" dirty="0"/>
              <a:t>Bundesministerium für Innovation, Mobilität und Infrastruktur (2025): https://www.bmimi.gv.at/themen/mobilitaet/transport/gueterverkehr/kombiverkehr/terminals-rola/oesterreich.html; </a:t>
            </a:r>
            <a:r>
              <a:rPr lang="en-US" sz="1500" noProof="0" dirty="0"/>
              <a:t>Accessed on: </a:t>
            </a:r>
            <a:r>
              <a:rPr lang="de-AT" sz="1500" dirty="0"/>
              <a:t>14.07.2025</a:t>
            </a:r>
          </a:p>
          <a:p>
            <a:r>
              <a:rPr lang="en-US" sz="1500" dirty="0"/>
              <a:t>Christidis, P., &amp; Brons, M. (2016): External costs of freight transport in European Union Member States (Joint Research Centre (JRC)). </a:t>
            </a:r>
            <a:r>
              <a:rPr lang="de-AT" sz="1500" dirty="0"/>
              <a:t>Harvard Dataverse. https://dataverse.harvard.edu/dataset.xhtml?persistentId=doi:10.7910/DVN/YA3VCY https://doi.org/10.7910/DVN/YA3VCY; </a:t>
            </a:r>
            <a:r>
              <a:rPr lang="en-US" sz="1500" noProof="0" dirty="0"/>
              <a:t>Accessed on: 28.01.2025</a:t>
            </a:r>
            <a:endParaRPr lang="de-AT" sz="1500" dirty="0"/>
          </a:p>
          <a:p>
            <a:r>
              <a:rPr lang="de-DE" sz="1500" dirty="0" err="1"/>
              <a:t>Dalziel</a:t>
            </a:r>
            <a:r>
              <a:rPr lang="de-DE" sz="1500" dirty="0"/>
              <a:t>, A. (2013). </a:t>
            </a:r>
            <a:r>
              <a:rPr lang="de-DE" sz="1500" i="1" dirty="0"/>
              <a:t>Whitepaper Logistik im Jahr 2020.</a:t>
            </a:r>
            <a:r>
              <a:rPr lang="de-DE" sz="1500" dirty="0"/>
              <a:t> Bod Homburg: </a:t>
            </a:r>
            <a:r>
              <a:rPr lang="de-DE" sz="1500" dirty="0" err="1"/>
              <a:t>Kewill</a:t>
            </a:r>
            <a:r>
              <a:rPr lang="de-DE" sz="1500" dirty="0"/>
              <a:t>.</a:t>
            </a:r>
            <a:endParaRPr lang="de-AT" sz="1500" dirty="0"/>
          </a:p>
          <a:p>
            <a:r>
              <a:rPr lang="de-AT" sz="1500" dirty="0"/>
              <a:t>European </a:t>
            </a:r>
            <a:r>
              <a:rPr lang="de-AT" sz="1500" dirty="0" err="1"/>
              <a:t>Commission</a:t>
            </a:r>
            <a:r>
              <a:rPr lang="de-AT" sz="1500" dirty="0"/>
              <a:t> (2025): https://commission.europa.eu/strategy-and-policy/priorities-2019-2024/european-green-deal_de; </a:t>
            </a:r>
            <a:r>
              <a:rPr lang="en-US" sz="1500" noProof="0" dirty="0"/>
              <a:t>Accessed on: 05.02.2025</a:t>
            </a:r>
            <a:endParaRPr lang="de-AT" sz="1500" dirty="0"/>
          </a:p>
          <a:p>
            <a:r>
              <a:rPr lang="en-US" sz="1500" dirty="0"/>
              <a:t>European Commission (2023): Sustainable &amp; Smart Mobility Strategy, In: https://transport.ec.europa.eu/transport-themes/mobility-strategy_en; Accessed on: 05.02.2025; p.10</a:t>
            </a:r>
            <a:endParaRPr lang="de-AT" sz="1500" dirty="0"/>
          </a:p>
          <a:p>
            <a:r>
              <a:rPr lang="en-US" sz="1500" dirty="0"/>
              <a:t>Eurostat (2024): Modal split of inland freight transport: https://ec.europa.eu/eurostat/databrowser/view/tran_hv_frmod/default/table?lang=en&amp;category=tran.tran_hv_ms; Accessed on:  28.04.2026</a:t>
            </a: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D856AFA7-C157-5F78-2FB5-870FCF0B33C0}"/>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en-US" dirty="0">
                <a:cs typeface="Arial" panose="020B0604020202020204" pitchFamily="34" charset="0"/>
              </a:rPr>
              <a:t>Transport and logistics – fundamentals and multimodal approaches</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44</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dirty="0"/>
              <a:t>References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r>
              <a:rPr lang="de-AT" sz="1500" dirty="0"/>
              <a:t>Eurostat (2025): https://ec.europa.eu/eurostat/statistics-explained/index.php?title=Glossary:Transport_mode/de; </a:t>
            </a:r>
            <a:r>
              <a:rPr lang="en-US" sz="1500" noProof="0" dirty="0"/>
              <a:t>Accessed on:  27.02.2025</a:t>
            </a:r>
            <a:endParaRPr lang="de-AT" sz="1500" dirty="0"/>
          </a:p>
          <a:p>
            <a:r>
              <a:rPr lang="de-AT" sz="1500" dirty="0"/>
              <a:t>Eurostat (2025): https://ec.europa.eu/eurostat/statistics-explained/index.php?title=Characteristics_of_the_railway_network_in_Europe; </a:t>
            </a:r>
            <a:r>
              <a:rPr lang="en-US" sz="1500" noProof="0" dirty="0"/>
              <a:t>Accessed on:  06.03.2025</a:t>
            </a:r>
            <a:endParaRPr lang="de-AT" sz="1500" dirty="0"/>
          </a:p>
          <a:p>
            <a:r>
              <a:rPr lang="de-AT" sz="1500" dirty="0" err="1"/>
              <a:t>Gronalt</a:t>
            </a:r>
            <a:r>
              <a:rPr lang="de-AT" sz="1500" dirty="0"/>
              <a:t>, M. / Höfler, L. / </a:t>
            </a:r>
            <a:r>
              <a:rPr lang="de-AT" sz="1500" dirty="0" err="1"/>
              <a:t>Humpl</a:t>
            </a:r>
            <a:r>
              <a:rPr lang="de-AT" sz="1500" dirty="0"/>
              <a:t>, D. / Käfer, A. / </a:t>
            </a:r>
            <a:r>
              <a:rPr lang="de-AT" sz="1500" dirty="0" err="1"/>
              <a:t>Pehersdorfer</a:t>
            </a:r>
            <a:r>
              <a:rPr lang="de-AT" sz="1500" dirty="0"/>
              <a:t>, H. / </a:t>
            </a:r>
            <a:r>
              <a:rPr lang="de-AT" sz="1500" dirty="0" err="1"/>
              <a:t>Posset</a:t>
            </a:r>
            <a:r>
              <a:rPr lang="de-AT" sz="1500" dirty="0"/>
              <a:t>, M. / </a:t>
            </a:r>
            <a:r>
              <a:rPr lang="de-AT" sz="1500" dirty="0" err="1"/>
              <a:t>Pfripfl</a:t>
            </a:r>
            <a:r>
              <a:rPr lang="de-AT" sz="1500" dirty="0"/>
              <a:t>, H. / Starkl, F. (2010): Handbuch Intermodaler Verkehr </a:t>
            </a:r>
          </a:p>
          <a:p>
            <a:r>
              <a:rPr lang="de-AT" sz="1500" dirty="0"/>
              <a:t>Heinzelmann, Christoph / Bödefeld, Jörg / Duric, </a:t>
            </a:r>
            <a:r>
              <a:rPr lang="de-AT" sz="1500" dirty="0" err="1"/>
              <a:t>Zorana</a:t>
            </a:r>
            <a:r>
              <a:rPr lang="de-AT" sz="1500" dirty="0"/>
              <a:t> (2020): Digitalisierung im Verkehrswasserbau. Bautechnik, 97; In: https://doi.org/10.1002/bate.202000029; pp. 441-444</a:t>
            </a:r>
          </a:p>
          <a:p>
            <a:r>
              <a:rPr lang="de-AT" sz="1500" dirty="0"/>
              <a:t>Institute </a:t>
            </a:r>
            <a:r>
              <a:rPr lang="de-AT" sz="1500" dirty="0" err="1"/>
              <a:t>for</a:t>
            </a:r>
            <a:r>
              <a:rPr lang="de-AT" sz="1500" dirty="0"/>
              <a:t> Transport Studies, Universität Leeds, Vereinigtes Königreich (2010): Die Zukunft der Nachhaltigkeit in Güterverkehr und Logistik; pp. 22-23; Online: https://www.europarl.europa.eu/RegData/etudes/IDAN/2010/431578/IPOL-TRAN_NT(2010)431578_DE.pdf; </a:t>
            </a:r>
            <a:r>
              <a:rPr lang="en-US" sz="1500" noProof="0" dirty="0"/>
              <a:t>Accessed on: 28.04.2026</a:t>
            </a:r>
            <a:endParaRPr lang="de-AT" sz="1500" dirty="0"/>
          </a:p>
          <a:p>
            <a:r>
              <a:rPr lang="de-AT" sz="1500" dirty="0"/>
              <a:t>Kille, Christian/ Schmidt, Norbert (2008): Wirtschaftliche Rahmenbedingungen des Güterverkehrs. Studie zum Vergleich der Verkehrsträger im Rahmen des Logistikprozesses in Deutschland, p.53; Online: http://www.scs.fraunhofer.de/content/dam/scs/de/dokumente/studien/Wirtschaftliche_Rahmenbedingungen_des_Gueterverkehrs.pdf; </a:t>
            </a:r>
            <a:r>
              <a:rPr lang="en-US" sz="1500" noProof="0" dirty="0"/>
              <a:t>Accessed on: 04.02.2025</a:t>
            </a:r>
            <a:endParaRPr lang="de-AT" sz="1500" dirty="0"/>
          </a:p>
          <a:p>
            <a:r>
              <a:rPr lang="de-AT" sz="1500" dirty="0"/>
              <a:t>Koch, Susanne (2012): Logistik – Eine Einführung in Ökonomie und Nachhaltigkeit</a:t>
            </a:r>
          </a:p>
          <a:p>
            <a:r>
              <a:rPr lang="de-AT" sz="1500" dirty="0" err="1"/>
              <a:t>Muchna</a:t>
            </a:r>
            <a:r>
              <a:rPr lang="de-AT" sz="1500" dirty="0"/>
              <a:t>, Claus / Brandenburg, Hans/ Fottner, Johannes/ Gutermuth, Jens (</a:t>
            </a:r>
            <a:r>
              <a:rPr lang="en-US" sz="1500" noProof="0" dirty="0"/>
              <a:t>2nd edition 2021</a:t>
            </a:r>
            <a:r>
              <a:rPr lang="de-AT" sz="1500" dirty="0"/>
              <a:t>): Grundlagen der Logistik. Begriffe, Strukturen und Prozesse</a:t>
            </a:r>
          </a:p>
          <a:p>
            <a:r>
              <a:rPr lang="de-AT" sz="1500" dirty="0"/>
              <a:t>ÖBB (2026): https://infrastruktur.oebb.at/de/unternehmen/kundinnen-im-mittelpunkt/schwerpunkt-puenktlichkeit; </a:t>
            </a:r>
            <a:r>
              <a:rPr lang="en-US" sz="1500" noProof="0" dirty="0"/>
              <a:t>Accessed on:  30.04.2026</a:t>
            </a: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E8A37A3C-7BCA-3987-B7C5-FC466B908782}"/>
              </a:ext>
              <a:ext uri="{C183D7F6-B498-43B3-948B-1728B52AA6E4}">
                <adec:decorative xmlns:adec="http://schemas.microsoft.com/office/drawing/2017/decorative" val="1"/>
              </a:ext>
            </a:extLst>
          </p:cNvPr>
          <p:cNvSpPr>
            <a:spLocks noGrp="1"/>
          </p:cNvSpPr>
          <p:nvPr>
            <p:ph type="ftr" sz="quarter" idx="11"/>
          </p:nvPr>
        </p:nvSpPr>
        <p:spPr>
          <a:xfrm>
            <a:off x="635069" y="272194"/>
            <a:ext cx="6103661" cy="365125"/>
          </a:xfrm>
        </p:spPr>
        <p:txBody>
          <a:bodyPr/>
          <a:lstStyle/>
          <a:p>
            <a:r>
              <a:rPr lang="en-US" dirty="0">
                <a:cs typeface="Arial" panose="020B0604020202020204" pitchFamily="34" charset="0"/>
              </a:rPr>
              <a:t>Transport and logistics – fundamentals and multimodal approaches</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45</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dirty="0"/>
              <a:t>References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76870"/>
            <a:ext cx="10954420" cy="4881563"/>
          </a:xfrm>
        </p:spPr>
        <p:txBody>
          <a:bodyPr/>
          <a:lstStyle/>
          <a:p>
            <a:endParaRPr lang="de-AT" sz="1200" dirty="0"/>
          </a:p>
          <a:p>
            <a:r>
              <a:rPr lang="de-DE" sz="1500" dirty="0" err="1"/>
              <a:t>Posset</a:t>
            </a:r>
            <a:r>
              <a:rPr lang="de-DE" sz="1500" dirty="0"/>
              <a:t> et al. (2014): Intermodaler Verkehr Europa</a:t>
            </a:r>
            <a:endParaRPr lang="de-AT" sz="1500" dirty="0"/>
          </a:p>
          <a:p>
            <a:r>
              <a:rPr lang="de-AT" sz="1500" dirty="0"/>
              <a:t>Schienen-Control (2025): https://www.schienencontrol.gv.at/de/wettbewerbsregulierung/eisenbahnnetz-oesterreich.html, </a:t>
            </a:r>
            <a:r>
              <a:rPr lang="en-US" sz="1500" noProof="0" dirty="0"/>
              <a:t>Accessed on: </a:t>
            </a:r>
            <a:r>
              <a:rPr lang="de-AT" sz="1500" dirty="0"/>
              <a:t>28.01.2025</a:t>
            </a:r>
          </a:p>
          <a:p>
            <a:r>
              <a:rPr lang="de-AT" sz="1500" dirty="0"/>
              <a:t>SGKV – Studiengesellschaft für den Kombinierten Verkehr (2025): https://www.intermodal-info.com/terminals-im-kv/; </a:t>
            </a:r>
            <a:r>
              <a:rPr lang="en-US" sz="1500" noProof="0" dirty="0"/>
              <a:t>Accessed on:  18.03.2025</a:t>
            </a:r>
            <a:endParaRPr lang="de-AT" sz="1500" dirty="0"/>
          </a:p>
          <a:p>
            <a:r>
              <a:rPr lang="de-AT" sz="1500" dirty="0"/>
              <a:t>Verband deutscher Reeder (2016): https://www.reederverband.de/sites/default/files/publikationen/deutsche_seeschifffahrt/deutsche_seeschifffahrt_2016_-_umweltspecial.pdf; </a:t>
            </a:r>
            <a:r>
              <a:rPr lang="en-US" sz="1500" noProof="0" dirty="0"/>
              <a:t>Accessed on: 18.03.2025</a:t>
            </a:r>
            <a:endParaRPr lang="de-AT" sz="1500" dirty="0"/>
          </a:p>
          <a:p>
            <a:r>
              <a:rPr lang="de-AT" sz="1500" dirty="0" err="1"/>
              <a:t>Viadonau</a:t>
            </a:r>
            <a:r>
              <a:rPr lang="de-AT" sz="1500" dirty="0"/>
              <a:t> (2019): Handbuch der Donauschifffahrt</a:t>
            </a:r>
          </a:p>
          <a:p>
            <a:r>
              <a:rPr lang="de-AT" sz="1500" dirty="0" err="1"/>
              <a:t>Viadonau</a:t>
            </a:r>
            <a:r>
              <a:rPr lang="de-AT" sz="1500" dirty="0"/>
              <a:t> (2024): Jahresbericht der </a:t>
            </a:r>
            <a:r>
              <a:rPr lang="de-AT" sz="1500" dirty="0" err="1"/>
              <a:t>viadonau</a:t>
            </a:r>
            <a:r>
              <a:rPr lang="de-AT" sz="1500" dirty="0"/>
              <a:t> 2023</a:t>
            </a:r>
          </a:p>
          <a:p>
            <a:r>
              <a:rPr lang="de-AT" sz="1500" dirty="0" err="1"/>
              <a:t>Viadonau</a:t>
            </a:r>
            <a:r>
              <a:rPr lang="de-AT" sz="1500" dirty="0"/>
              <a:t> (2025): https://www.viadonau.org/wirtschaft/donaulogistik/high-heavy-transporte; </a:t>
            </a:r>
            <a:r>
              <a:rPr lang="en-US" sz="1500" noProof="0" dirty="0"/>
              <a:t>Accessed on: 10.07.2025</a:t>
            </a:r>
            <a:endParaRPr lang="de-AT" sz="1500" dirty="0"/>
          </a:p>
          <a:p>
            <a:pPr marL="0" indent="0">
              <a:buNone/>
            </a:pP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D67C4CFA-1674-1C2B-BB74-3428060B4A52}"/>
              </a:ext>
              <a:ext uri="{C183D7F6-B498-43B3-948B-1728B52AA6E4}">
                <adec:decorative xmlns:adec="http://schemas.microsoft.com/office/drawing/2017/decorative" val="1"/>
              </a:ext>
            </a:extLst>
          </p:cNvPr>
          <p:cNvSpPr>
            <a:spLocks noGrp="1"/>
          </p:cNvSpPr>
          <p:nvPr>
            <p:ph type="ftr" sz="quarter" idx="11"/>
          </p:nvPr>
        </p:nvSpPr>
        <p:spPr>
          <a:xfrm>
            <a:off x="635069" y="272194"/>
            <a:ext cx="5725974" cy="365125"/>
          </a:xfrm>
        </p:spPr>
        <p:txBody>
          <a:bodyPr/>
          <a:lstStyle/>
          <a:p>
            <a:r>
              <a:rPr lang="en-US" dirty="0">
                <a:cs typeface="Arial" panose="020B0604020202020204" pitchFamily="34" charset="0"/>
              </a:rPr>
              <a:t>Transport and logistics – fundamentals and multimodal approaches</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46</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3.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11147</Words>
  <Application>Microsoft Office PowerPoint</Application>
  <PresentationFormat>Breitbild</PresentationFormat>
  <Paragraphs>925</Paragraphs>
  <Slides>46</Slides>
  <Notes>37</Notes>
  <HiddenSlides>0</HiddenSlides>
  <MMClips>1</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46</vt:i4>
      </vt:variant>
    </vt:vector>
  </HeadingPairs>
  <TitlesOfParts>
    <vt:vector size="51" baseType="lpstr">
      <vt:lpstr>Arial</vt:lpstr>
      <vt:lpstr>Calibri</vt:lpstr>
      <vt:lpstr>Oswald</vt:lpstr>
      <vt:lpstr>Wingdings</vt:lpstr>
      <vt:lpstr>Office</vt:lpstr>
      <vt:lpstr>Transport and logistics – fundamentals and multimodal approaches </vt:lpstr>
      <vt:lpstr>How to work most effectively with this teaching material</vt:lpstr>
      <vt:lpstr>Learning objectives and target groups</vt:lpstr>
      <vt:lpstr>Have you ever asked yourself…?</vt:lpstr>
      <vt:lpstr>PowerPoint-Präsentation</vt:lpstr>
      <vt:lpstr>Modes of transport</vt:lpstr>
      <vt:lpstr>Comparison of transport modes</vt:lpstr>
      <vt:lpstr>Mode of transport quiz</vt:lpstr>
      <vt:lpstr>Mode of transport: Road</vt:lpstr>
      <vt:lpstr>Mode of transport: Rail</vt:lpstr>
      <vt:lpstr>Mode of transport: Inland Waterway</vt:lpstr>
      <vt:lpstr>This is what an inland vessel looks like:</vt:lpstr>
      <vt:lpstr>Freight transport in Austria and Europe (Modal Split)</vt:lpstr>
      <vt:lpstr>Best practice inland waterway: Netherlands</vt:lpstr>
      <vt:lpstr>Transport planning with the Logistify App</vt:lpstr>
      <vt:lpstr>External costs of transport</vt:lpstr>
      <vt:lpstr>External costs of transport – comparison</vt:lpstr>
      <vt:lpstr>Transport capacity – Comparison of modes of transport</vt:lpstr>
      <vt:lpstr>Specific energy consumption – Comparison of modes of transport</vt:lpstr>
      <vt:lpstr>Multimodal transport</vt:lpstr>
      <vt:lpstr>Transport chains</vt:lpstr>
      <vt:lpstr>Multimodal transport</vt:lpstr>
      <vt:lpstr>Elements of multimodal transport</vt:lpstr>
      <vt:lpstr>Terminals</vt:lpstr>
      <vt:lpstr>Terminals in Austria</vt:lpstr>
      <vt:lpstr>Actors in multimodal transport</vt:lpstr>
      <vt:lpstr>Transport planning with the Logistify App</vt:lpstr>
      <vt:lpstr>Advantages of multimodal transport</vt:lpstr>
      <vt:lpstr>Modal shift in freight transport</vt:lpstr>
      <vt:lpstr>Promotion of multimodal transport</vt:lpstr>
      <vt:lpstr>Video “Intermodal transport chain”</vt:lpstr>
      <vt:lpstr>Inland vessel as part of the transport chain </vt:lpstr>
      <vt:lpstr>Importance of Danube navigation in Austria</vt:lpstr>
      <vt:lpstr>Freight transport on inland waterways</vt:lpstr>
      <vt:lpstr>High &amp; Heavy transport on inland waterways</vt:lpstr>
      <vt:lpstr>High &amp; Heavy transport</vt:lpstr>
      <vt:lpstr>Think-Pair-Share: Inland waterway transport – an underrated climate protector?</vt:lpstr>
      <vt:lpstr>Ecological challenges in inland navigation</vt:lpstr>
      <vt:lpstr>Development trends in inland waterway shipping</vt:lpstr>
      <vt:lpstr>Expert group discussion on the Danube</vt:lpstr>
      <vt:lpstr>Thank you for your attention!</vt:lpstr>
      <vt:lpstr>Additional information for teachers</vt:lpstr>
      <vt:lpstr>Additional information for teachers</vt:lpstr>
      <vt:lpstr>References I</vt:lpstr>
      <vt:lpstr>References II</vt:lpstr>
      <vt:lpstr>References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4</cp:revision>
  <dcterms:created xsi:type="dcterms:W3CDTF">2025-05-07T05:53:33Z</dcterms:created>
  <dcterms:modified xsi:type="dcterms:W3CDTF">2026-06-15T09:51:13Z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