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10.xml" ContentType="application/vnd.openxmlformats-officedocument.presentationml.slide+xml"/>
  <Override PartName="/ppt/slides/slide37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0.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7"/>
  </p:notesMasterIdLst>
  <p:handoutMasterIdLst>
    <p:handoutMasterId r:id="rId58"/>
  </p:handoutMasterIdLst>
  <p:sldIdLst>
    <p:sldId id="268" r:id="rId5"/>
    <p:sldId id="276" r:id="rId6"/>
    <p:sldId id="277" r:id="rId7"/>
    <p:sldId id="2335" r:id="rId8"/>
    <p:sldId id="349" r:id="rId9"/>
    <p:sldId id="279" r:id="rId10"/>
    <p:sldId id="269" r:id="rId11"/>
    <p:sldId id="270" r:id="rId12"/>
    <p:sldId id="335" r:id="rId13"/>
    <p:sldId id="2285" r:id="rId14"/>
    <p:sldId id="2336" r:id="rId15"/>
    <p:sldId id="2337" r:id="rId16"/>
    <p:sldId id="2286" r:id="rId17"/>
    <p:sldId id="2293" r:id="rId18"/>
    <p:sldId id="2287" r:id="rId19"/>
    <p:sldId id="2295" r:id="rId20"/>
    <p:sldId id="2338" r:id="rId21"/>
    <p:sldId id="2289" r:id="rId22"/>
    <p:sldId id="355" r:id="rId23"/>
    <p:sldId id="2339" r:id="rId24"/>
    <p:sldId id="2284" r:id="rId25"/>
    <p:sldId id="2340" r:id="rId26"/>
    <p:sldId id="377" r:id="rId27"/>
    <p:sldId id="259" r:id="rId28"/>
    <p:sldId id="2282" r:id="rId29"/>
    <p:sldId id="2345" r:id="rId30"/>
    <p:sldId id="2349" r:id="rId31"/>
    <p:sldId id="2346" r:id="rId32"/>
    <p:sldId id="273" r:id="rId33"/>
    <p:sldId id="2342" r:id="rId34"/>
    <p:sldId id="353" r:id="rId35"/>
    <p:sldId id="445" r:id="rId36"/>
    <p:sldId id="2291" r:id="rId37"/>
    <p:sldId id="2283" r:id="rId38"/>
    <p:sldId id="2292" r:id="rId39"/>
    <p:sldId id="2290" r:id="rId40"/>
    <p:sldId id="2344" r:id="rId41"/>
    <p:sldId id="2351" r:id="rId42"/>
    <p:sldId id="2296" r:id="rId43"/>
    <p:sldId id="313" r:id="rId44"/>
    <p:sldId id="337" r:id="rId45"/>
    <p:sldId id="262" r:id="rId46"/>
    <p:sldId id="314" r:id="rId47"/>
    <p:sldId id="2299" r:id="rId48"/>
    <p:sldId id="2297" r:id="rId49"/>
    <p:sldId id="261" r:id="rId50"/>
    <p:sldId id="289" r:id="rId51"/>
    <p:sldId id="288" r:id="rId52"/>
    <p:sldId id="2331" r:id="rId53"/>
    <p:sldId id="2332" r:id="rId54"/>
    <p:sldId id="2333" r:id="rId55"/>
    <p:sldId id="2334" r:id="rId56"/>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Agenda" id="{8F2D7CEC-BB83-4743-ADDB-39626032455D}">
          <p14:sldIdLst>
            <p14:sldId id="268"/>
            <p14:sldId id="276"/>
            <p14:sldId id="277"/>
            <p14:sldId id="2335"/>
            <p14:sldId id="349"/>
            <p14:sldId id="279"/>
            <p14:sldId id="269"/>
          </p14:sldIdLst>
        </p14:section>
        <p14:section name="Digitalisierung" id="{5BED0FB8-C8EB-41CB-AAE6-C3CEC6551B66}">
          <p14:sldIdLst>
            <p14:sldId id="270"/>
            <p14:sldId id="335"/>
            <p14:sldId id="2285"/>
            <p14:sldId id="2336"/>
            <p14:sldId id="2337"/>
            <p14:sldId id="2286"/>
            <p14:sldId id="2293"/>
            <p14:sldId id="2287"/>
            <p14:sldId id="2295"/>
            <p14:sldId id="2338"/>
            <p14:sldId id="2289"/>
            <p14:sldId id="355"/>
            <p14:sldId id="2339"/>
            <p14:sldId id="2284"/>
            <p14:sldId id="2340"/>
            <p14:sldId id="377"/>
          </p14:sldIdLst>
        </p14:section>
        <p14:section name="Nachhaltige Technologien" id="{ABF5AF1D-FF44-46C9-B130-4C1D938C9521}">
          <p14:sldIdLst>
            <p14:sldId id="259"/>
            <p14:sldId id="2282"/>
            <p14:sldId id="2345"/>
            <p14:sldId id="2349"/>
            <p14:sldId id="2346"/>
          </p14:sldIdLst>
        </p14:section>
        <p14:section name="Autonomes Fahren" id="{1DEC3E3E-6CA0-47FB-A34E-64AEC245635D}">
          <p14:sldIdLst>
            <p14:sldId id="273"/>
            <p14:sldId id="2342"/>
            <p14:sldId id="353"/>
            <p14:sldId id="445"/>
            <p14:sldId id="2291"/>
            <p14:sldId id="2283"/>
            <p14:sldId id="2292"/>
            <p14:sldId id="2290"/>
            <p14:sldId id="2344"/>
          </p14:sldIdLst>
        </p14:section>
        <p14:section name="Alternative Antriebe" id="{24BCCD0D-C830-496C-9EB0-4D058C9A04A3}">
          <p14:sldIdLst>
            <p14:sldId id="2351"/>
            <p14:sldId id="2296"/>
            <p14:sldId id="313"/>
            <p14:sldId id="337"/>
            <p14:sldId id="262"/>
            <p14:sldId id="314"/>
            <p14:sldId id="2299"/>
            <p14:sldId id="2297"/>
            <p14:sldId id="261"/>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3C6496"/>
    <a:srgbClr val="5885BC"/>
    <a:srgbClr val="2D4C71"/>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A0532D-3BC5-4FC9-B847-249E2F19D6C5}" v="1" dt="2026-06-19T08:55:21.165"/>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Mittlere Formatvorlage 1 - Akz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ittlere Formatvorlage 1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80" autoAdjust="0"/>
    <p:restoredTop sz="69767" autoAdjust="0"/>
  </p:normalViewPr>
  <p:slideViewPr>
    <p:cSldViewPr snapToGrid="0">
      <p:cViewPr varScale="1">
        <p:scale>
          <a:sx n="104" d="100"/>
          <a:sy n="104" d="100"/>
        </p:scale>
        <p:origin x="2538" y="114"/>
      </p:cViewPr>
      <p:guideLst/>
    </p:cSldViewPr>
  </p:slideViewPr>
  <p:outlineViewPr>
    <p:cViewPr>
      <p:scale>
        <a:sx n="33" d="100"/>
        <a:sy n="33" d="100"/>
      </p:scale>
      <p:origin x="0" y="-996"/>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handoutMaster" Target="handoutMasters/handout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65"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modSld">
      <pc:chgData name="Pum Christina" userId="a82e7e0d-e68d-43fd-9ce2-ebf69d9ea0b4" providerId="ADAL" clId="{C74C004E-2192-4A0B-857F-355394A13FB5}" dt="2026-06-19T08:54:34.193" v="0" actId="20577"/>
      <pc:docMkLst>
        <pc:docMk/>
      </pc:docMkLst>
      <pc:sldChg chg="modNotesTx">
        <pc:chgData name="Pum Christina" userId="a82e7e0d-e68d-43fd-9ce2-ebf69d9ea0b4" providerId="ADAL" clId="{C74C004E-2192-4A0B-857F-355394A13FB5}" dt="2026-06-19T08:54:34.193" v="0" actId="20577"/>
        <pc:sldMkLst>
          <pc:docMk/>
          <pc:sldMk cId="36007964" sldId="2292"/>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dirty="0"/>
            <a:t>Significantly lower CO₂ emissions than diesel
Can be used in existing engines
Lower investment compared with hydrogen or batteries
No new infrastructure required
EU approvals for blends up to 37%, in some cases up to 100% for new engines
Currently cheaper and quicker to implement than hydrogen or ammonia</a:t>
          </a:r>
          <a:endParaRPr lang="de-AT" sz="1800" dirty="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dirty="0"/>
            <a:t>Higher operating costs than diesel
Quality varies depending on the raw material
Use of food crops as raw materials can cause social conflicts</a:t>
          </a:r>
          <a:endParaRPr lang="de-AT" sz="1800" dirty="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94228"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246322" custScaleY="98199" custLinFactNeighborX="-27887" custLinFactNeighborY="-4474">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53510" custLinFactNeighborX="78773" custLinFactNeighborY="-19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44240" custLinFactNeighborY="7334"/>
      <dgm:spPr/>
    </dgm:pt>
    <dgm:pt modelId="{A6BA400D-D1FB-49F6-9C9D-970AD6A050D0}" type="pres">
      <dgm:prSet presAssocID="{C61EEAEC-07BB-4AD4-801E-0E39EE96DA81}" presName="Minus" presStyleLbl="alignNode1" presStyleIdx="1" presStyleCnt="2" custScaleX="56148" custScaleY="53496" custLinFactX="100000" custLinFactNeighborX="168952" custLinFactNeighborY="25704"/>
      <dgm:spPr/>
    </dgm:pt>
    <dgm:pt modelId="{0EB72C34-5550-43BA-A92F-FF4E706F04DB}" type="pres">
      <dgm:prSet presAssocID="{C61EEAEC-07BB-4AD4-801E-0E39EE96DA81}" presName="Divider" presStyleLbl="parChTrans1D1" presStyleIdx="0" presStyleCnt="1" custLinFactX="78500000" custLinFactNeighborX="78558263" custLinFactNeighborY="5013"/>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43288" y="589718"/>
          <a:ext cx="10096886" cy="2686538"/>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944369" y="677649"/>
          <a:ext cx="5946219" cy="2256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Significantly lower CO₂ emissions than diesel
Can be used in existing engines
Lower investment compared with hydrogen or batteries
No new infrastructure required
EU approvals for blends up to 37%, in some cases up to 100% for new engines
Currently cheaper and quicker to implement than hydrogen or ammonia</a:t>
          </a:r>
          <a:endParaRPr lang="de-AT" sz="1800" kern="1200" dirty="0"/>
        </a:p>
      </dsp:txBody>
      <dsp:txXfrm>
        <a:off x="944369" y="677649"/>
        <a:ext cx="5946219" cy="2256908"/>
      </dsp:txXfrm>
    </dsp:sp>
    <dsp:sp modelId="{CB4D8583-CF73-4C67-A2F4-FD98748CA327}">
      <dsp:nvSpPr>
        <dsp:cNvPr id="0" name=""/>
        <dsp:cNvSpPr/>
      </dsp:nvSpPr>
      <dsp:spPr>
        <a:xfrm>
          <a:off x="7107166" y="755366"/>
          <a:ext cx="3705735" cy="2298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Higher operating costs than diesel
Quality varies depending on the raw material
Use of food crops as raw materials can cause social conflicts</a:t>
          </a:r>
          <a:endParaRPr lang="de-AT" sz="1800" kern="1200" dirty="0"/>
        </a:p>
      </dsp:txBody>
      <dsp:txXfrm>
        <a:off x="7107166" y="755366"/>
        <a:ext cx="3705735" cy="2298300"/>
      </dsp:txXfrm>
    </dsp:sp>
    <dsp:sp modelId="{5E31EE7C-0B73-4D78-B791-20AF35432774}">
      <dsp:nvSpPr>
        <dsp:cNvPr id="0" name=""/>
        <dsp:cNvSpPr/>
      </dsp:nvSpPr>
      <dsp:spPr>
        <a:xfrm>
          <a:off x="432290" y="218640"/>
          <a:ext cx="570347" cy="543408"/>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490666" y="433646"/>
          <a:ext cx="536797" cy="175267"/>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6766012" y="874734"/>
          <a:ext cx="597" cy="2195098"/>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19.06.2026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19.06.2026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youtube.com/watch?v=rgtOdMCUKWc"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Brainstorming in a classroom setting as an interactive introduction to the topic. </a:t>
            </a:r>
            <a:r>
              <a:rPr lang="en-US" b="0"/>
              <a:t>Specific trends and innovations in the logistics sector are presented in the following slides.</a:t>
            </a:r>
            <a:endParaRPr lang="de-AT" b="0" i="0" dirty="0">
              <a:solidFill>
                <a:srgbClr val="444444"/>
              </a:solidFill>
              <a:effectLst/>
              <a:latin typeface="Calibri" panose="020F0502020204030204" pitchFamily="34" charset="0"/>
            </a:endParaRPr>
          </a:p>
          <a:p>
            <a:pPr algn="l" rtl="0" fontAlgn="base"/>
            <a:endParaRPr lang="de-AT" b="0" i="0" dirty="0">
              <a:solidFill>
                <a:srgbClr val="444444"/>
              </a:solidFill>
              <a:effectLst/>
              <a:latin typeface="Calibri" panose="020F0502020204030204" pitchFamily="34" charset="0"/>
            </a:endParaRPr>
          </a:p>
          <a:p>
            <a:endParaRPr lang="de-AT" dirty="0"/>
          </a:p>
        </p:txBody>
      </p:sp>
      <p:sp>
        <p:nvSpPr>
          <p:cNvPr id="4" name="Foliennummernplatzhalter 3"/>
          <p:cNvSpPr>
            <a:spLocks noGrp="1"/>
          </p:cNvSpPr>
          <p:nvPr>
            <p:ph type="sldNum" sz="quarter" idx="5"/>
          </p:nvPr>
        </p:nvSpPr>
        <p:spPr/>
        <p:txBody>
          <a:bodyPr/>
          <a:lstStyle/>
          <a:p>
            <a:fld id="{DBFE874C-8D49-984A-A665-1F64AC7A6923}" type="slidenum">
              <a:rPr lang="en-AT" smtClean="0"/>
              <a:pPr/>
              <a:t>5</a:t>
            </a:fld>
            <a:endParaRPr lang="en-AT"/>
          </a:p>
        </p:txBody>
      </p:sp>
    </p:spTree>
    <p:extLst>
      <p:ext uri="{BB962C8B-B14F-4D97-AF65-F5344CB8AC3E}">
        <p14:creationId xmlns:p14="http://schemas.microsoft.com/office/powerpoint/2010/main" val="40745993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fontAlgn="t"/>
            <a:r>
              <a:rPr lang="en-US" sz="1200" b="1" i="0" kern="1200" dirty="0">
                <a:solidFill>
                  <a:schemeClr val="tx1"/>
                </a:solidFill>
                <a:effectLst/>
                <a:latin typeface="+mn-lt"/>
                <a:ea typeface="+mn-ea"/>
                <a:cs typeface="+mn-cs"/>
              </a:rPr>
              <a:t>DHL logistics trend radar</a:t>
            </a:r>
            <a:r>
              <a:rPr lang="en-US" sz="1200" b="0" i="0" kern="1200" dirty="0">
                <a:solidFill>
                  <a:schemeClr val="tx1"/>
                </a:solidFill>
                <a:effectLst/>
                <a:latin typeface="+mn-lt"/>
                <a:ea typeface="+mn-ea"/>
                <a:cs typeface="+mn-cs"/>
              </a:rPr>
              <a:t> is a visual overview of current and future trends that influence the logistics sector.</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An interactive version is available at: https://www.dhl.com/de-en/home/innovation-in-logistics/logistics-trend-radar.html</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The radar is divided into two main areas:</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Technology trends (blue) on the right-hand side</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Social and business trends (green) on the left-hand side</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…as well as two axes:</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Horizontal axis: time until widespread adoption of the trend (from ‘now’ to ‘in 10 years’)</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Vertical axis: assessment of impact – from low to high</a:t>
            </a:r>
          </a:p>
          <a:p>
            <a:pPr marL="0" indent="0" fontAlgn="t">
              <a:buFont typeface="Arial" panose="020B0604020202020204" pitchFamily="34" charset="0"/>
              <a:buNone/>
            </a:pP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Examples of trends with high impact:</a:t>
            </a:r>
            <a:endParaRPr lang="en-US" sz="1200" b="0" i="0" kern="1200" dirty="0">
              <a:solidFill>
                <a:schemeClr val="tx1"/>
              </a:solidFill>
              <a:effectLst/>
              <a:latin typeface="+mn-lt"/>
              <a:ea typeface="+mn-ea"/>
              <a:cs typeface="+mn-cs"/>
            </a:endParaRP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Development of e-commerce (new delivery models, increasing customer expectations, e.g. same-day delivery)</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Artificial intelligence and advanced data analytics (automated decisions, forecasts, process </a:t>
            </a:r>
            <a:r>
              <a:rPr lang="en-US" sz="1200" b="0" i="0" kern="1200" dirty="0" err="1">
                <a:solidFill>
                  <a:schemeClr val="tx1"/>
                </a:solidFill>
                <a:effectLst/>
                <a:latin typeface="+mn-lt"/>
                <a:ea typeface="+mn-ea"/>
                <a:cs typeface="+mn-cs"/>
              </a:rPr>
              <a:t>optimisation</a:t>
            </a:r>
            <a:r>
              <a:rPr lang="en-US" sz="1200" b="0" i="0" kern="1200" dirty="0">
                <a:solidFill>
                  <a:schemeClr val="tx1"/>
                </a:solidFill>
                <a:effectLst/>
                <a:latin typeface="+mn-lt"/>
                <a:ea typeface="+mn-ea"/>
                <a:cs typeface="+mn-cs"/>
              </a:rPr>
              <a:t>)</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Renewable energy infrastructure (power supply for warehouses, vehicles and facilities through green energy)</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Mobile and stationary robotics (automation in warehouses, e.g. autonomous vehicles, picking robots, digital twins)</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Vehicle electrification (electric vehicles and emission-free delivery in cities)</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Cybersecurity 2.0 (new security standards against more complex cyberattacks)</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Conclusion:</a:t>
            </a:r>
            <a:endParaRPr lang="en-US" sz="1200" b="0" i="0" kern="1200" dirty="0">
              <a:solidFill>
                <a:schemeClr val="tx1"/>
              </a:solidFill>
              <a:effectLst/>
              <a:latin typeface="+mn-lt"/>
              <a:ea typeface="+mn-ea"/>
              <a:cs typeface="+mn-cs"/>
            </a:endParaRP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Sustainability, </a:t>
            </a:r>
            <a:r>
              <a:rPr lang="en-US" sz="1200" b="0" i="0" kern="1200" dirty="0" err="1">
                <a:solidFill>
                  <a:schemeClr val="tx1"/>
                </a:solidFill>
                <a:effectLst/>
                <a:latin typeface="+mn-lt"/>
                <a:ea typeface="+mn-ea"/>
                <a:cs typeface="+mn-cs"/>
              </a:rPr>
              <a:t>digitalisation</a:t>
            </a:r>
            <a:r>
              <a:rPr lang="en-US" sz="1200" b="0" i="0" kern="1200" dirty="0">
                <a:solidFill>
                  <a:schemeClr val="tx1"/>
                </a:solidFill>
                <a:effectLst/>
                <a:latin typeface="+mn-lt"/>
                <a:ea typeface="+mn-ea"/>
                <a:cs typeface="+mn-cs"/>
              </a:rPr>
              <a:t> and automation are the central drivers.</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Trends such as artificial intelligence, electric vehicles and robotics are fundamentally transforming the sector.</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Logistics companies must continue to evolve both technologically and socially in order to remain viable in the future and to ensure an attractive working environment.</a:t>
            </a:r>
          </a:p>
          <a:p>
            <a:endParaRPr lang="de-AT" dirty="0"/>
          </a:p>
          <a:p>
            <a:r>
              <a:rPr lang="de-AT" dirty="0"/>
              <a:t>Source:</a:t>
            </a:r>
          </a:p>
          <a:p>
            <a:r>
              <a:rPr lang="de-AT" dirty="0" err="1"/>
              <a:t>Dorhmann</a:t>
            </a:r>
            <a:r>
              <a:rPr lang="de-AT" dirty="0"/>
              <a:t>, Klaus et. al. (2024): </a:t>
            </a:r>
            <a:r>
              <a:rPr lang="de-AT" dirty="0" err="1"/>
              <a:t>Logistics</a:t>
            </a:r>
            <a:r>
              <a:rPr lang="de-AT" dirty="0"/>
              <a:t> Trend Radar 7.0. DHL Group. In: https://www.dhl.com/de-en/home/innovation-in-logistics/logistics-trend-radar.html; </a:t>
            </a:r>
            <a:r>
              <a:rPr lang="de-AT" dirty="0" err="1"/>
              <a:t>Accessed</a:t>
            </a:r>
            <a:r>
              <a:rPr lang="de-AT" dirty="0"/>
              <a:t> on: 06.05.2025</a:t>
            </a:r>
          </a:p>
        </p:txBody>
      </p:sp>
      <p:sp>
        <p:nvSpPr>
          <p:cNvPr id="4" name="Slide Number Placeholder 3"/>
          <p:cNvSpPr>
            <a:spLocks noGrp="1"/>
          </p:cNvSpPr>
          <p:nvPr>
            <p:ph type="sldNum" sz="quarter" idx="5"/>
          </p:nvPr>
        </p:nvSpPr>
        <p:spPr/>
        <p:txBody>
          <a:bodyPr/>
          <a:lstStyle/>
          <a:p>
            <a:fld id="{23212CE9-4559-481E-B405-0C43FBE97BC7}" type="slidenum">
              <a:rPr lang="de-AT" smtClean="0"/>
              <a:t>6</a:t>
            </a:fld>
            <a:endParaRPr lang="de-AT"/>
          </a:p>
        </p:txBody>
      </p:sp>
    </p:spTree>
    <p:extLst>
      <p:ext uri="{BB962C8B-B14F-4D97-AF65-F5344CB8AC3E}">
        <p14:creationId xmlns:p14="http://schemas.microsoft.com/office/powerpoint/2010/main" val="823017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l"/>
            <a:r>
              <a:rPr lang="en-US" b="0" i="0" dirty="0">
                <a:effectLst/>
                <a:latin typeface="Söhne"/>
              </a:rPr>
              <a:t>Through the expansion of Industry 4.0 and the general spread of </a:t>
            </a:r>
            <a:r>
              <a:rPr lang="en-US" b="0" i="0" dirty="0" err="1">
                <a:effectLst/>
                <a:latin typeface="Söhne"/>
              </a:rPr>
              <a:t>digitalisation</a:t>
            </a:r>
            <a:r>
              <a:rPr lang="en-US" b="0" i="0" dirty="0">
                <a:effectLst/>
                <a:latin typeface="Söhne"/>
              </a:rPr>
              <a:t> in society, supply chains—particularly logistics—are increasingly confronted with digital transformation. The term Logistics 4.0 is based on “Industry 4.0”, which refers to the fourth industrial revolution: </a:t>
            </a:r>
            <a:r>
              <a:rPr lang="en-US" b="0" i="0" dirty="0" err="1">
                <a:effectLst/>
                <a:latin typeface="Söhne"/>
              </a:rPr>
              <a:t>digitalisation</a:t>
            </a:r>
            <a:r>
              <a:rPr lang="en-US" b="0" i="0" dirty="0">
                <a:effectLst/>
                <a:latin typeface="Söhne"/>
              </a:rPr>
              <a:t>. The implementation of </a:t>
            </a:r>
            <a:r>
              <a:rPr lang="en-US" b="0" i="0" dirty="0" err="1">
                <a:effectLst/>
                <a:latin typeface="Söhne"/>
              </a:rPr>
              <a:t>digitalisation</a:t>
            </a:r>
            <a:r>
              <a:rPr lang="en-US" b="0" i="0" dirty="0">
                <a:effectLst/>
                <a:latin typeface="Söhne"/>
              </a:rPr>
              <a:t> in the logistics sector is referred to as Logistics 4.0 or “digital logistics”. This involves the integration of modern and intelligent systems within process chains in logistics in order to network actors within a supply chain and their processes.</a:t>
            </a:r>
          </a:p>
          <a:p>
            <a:pPr algn="l"/>
            <a:endParaRPr lang="en-US" b="0" i="0" dirty="0">
              <a:effectLst/>
              <a:latin typeface="Söhne"/>
            </a:endParaRPr>
          </a:p>
          <a:p>
            <a:pPr algn="l"/>
            <a:r>
              <a:rPr lang="en-US" b="0" i="0" dirty="0">
                <a:effectLst/>
                <a:latin typeface="Söhne"/>
              </a:rPr>
              <a:t>The focus of Logistics 4.0 is on improving efficiency and effectiveness. It also describes the increase in transparency, the level of automation, and flexibility. Through the influence of </a:t>
            </a:r>
            <a:r>
              <a:rPr lang="en-US" b="0" i="0" dirty="0" err="1">
                <a:effectLst/>
                <a:latin typeface="Söhne"/>
              </a:rPr>
              <a:t>digitalisation</a:t>
            </a:r>
            <a:r>
              <a:rPr lang="en-US" b="0" i="0" dirty="0">
                <a:effectLst/>
                <a:latin typeface="Söhne"/>
              </a:rPr>
              <a:t>, traditional value chains can be expanded into value networks; however, this requires the necessary trust in order to share data within the entire network.</a:t>
            </a:r>
          </a:p>
          <a:p>
            <a:pPr algn="l"/>
            <a:endParaRPr lang="en-US" b="0" i="0" dirty="0">
              <a:effectLst/>
              <a:latin typeface="Söhne"/>
            </a:endParaRPr>
          </a:p>
          <a:p>
            <a:pPr algn="l"/>
            <a:r>
              <a:rPr lang="en-US" b="0" i="0" dirty="0">
                <a:effectLst/>
                <a:latin typeface="Söhne"/>
              </a:rPr>
              <a:t>The integration of Logistics 4.0 takes place across all value creation areas of logistics, starting with procurement and warehousing logistics, continuing through distribution and transport logistics, and extending to production logistics. Information logistics is also becoming increasingly important within value creation as a result of </a:t>
            </a:r>
            <a:r>
              <a:rPr lang="en-US" b="0" i="0" dirty="0" err="1">
                <a:effectLst/>
                <a:latin typeface="Söhne"/>
              </a:rPr>
              <a:t>digitalisation</a:t>
            </a:r>
            <a:r>
              <a:rPr lang="en-US" b="0" i="0" dirty="0">
                <a:effectLst/>
                <a:latin typeface="Söhne"/>
              </a:rPr>
              <a:t>.</a:t>
            </a:r>
          </a:p>
          <a:p>
            <a:pPr algn="l"/>
            <a:endParaRPr lang="en-US" b="0" i="0" dirty="0">
              <a:effectLst/>
              <a:latin typeface="Söhne"/>
            </a:endParaRPr>
          </a:p>
          <a:p>
            <a:pPr algn="l"/>
            <a:r>
              <a:rPr lang="de-AT" dirty="0"/>
              <a:t>Sources:</a:t>
            </a:r>
          </a:p>
          <a:p>
            <a:r>
              <a:rPr lang="de-AT" dirty="0"/>
              <a:t>Gabler Wirtschaftslexikon (2025): https://wirtschaftslexikon.gabler.de/definition/logistik-40-54203; </a:t>
            </a:r>
            <a:r>
              <a:rPr lang="de-AT" dirty="0" err="1"/>
              <a:t>Accessed</a:t>
            </a:r>
            <a:r>
              <a:rPr lang="de-AT" dirty="0"/>
              <a:t> on: 06.05.2025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Hausladen, Iris (4th </a:t>
            </a:r>
            <a:r>
              <a:rPr lang="de-AT" dirty="0" err="1"/>
              <a:t>edition</a:t>
            </a:r>
            <a:r>
              <a:rPr lang="de-AT" dirty="0"/>
              <a:t> 2020): IT-gestützte Logistik. Systeme – Prozesse – Anwendungen, p. 14 </a:t>
            </a:r>
          </a:p>
          <a:p>
            <a:endParaRPr lang="de-AT" dirty="0"/>
          </a:p>
          <a:p>
            <a:r>
              <a:rPr lang="de-AT" dirty="0"/>
              <a:t>Image source:</a:t>
            </a:r>
          </a:p>
          <a:p>
            <a:r>
              <a:rPr lang="de-AT" dirty="0"/>
              <a:t>Flaticon (2024): </a:t>
            </a:r>
            <a:r>
              <a:rPr lang="en-US" dirty="0"/>
              <a:t>https://www.flaticon.com/free-icons/networking; Networking icons created by </a:t>
            </a:r>
            <a:r>
              <a:rPr lang="en-US" dirty="0" err="1"/>
              <a:t>Freepik</a:t>
            </a:r>
            <a:r>
              <a:rPr lang="en-US" dirty="0"/>
              <a:t> ; Accessed on: 10.09.2024</a:t>
            </a:r>
            <a:endParaRPr lang="de-AT" dirty="0"/>
          </a:p>
          <a:p>
            <a:endParaRPr lang="de-AT"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9</a:t>
            </a:fld>
            <a:endParaRPr lang="en-AT"/>
          </a:p>
        </p:txBody>
      </p:sp>
    </p:spTree>
    <p:extLst>
      <p:ext uri="{BB962C8B-B14F-4D97-AF65-F5344CB8AC3E}">
        <p14:creationId xmlns:p14="http://schemas.microsoft.com/office/powerpoint/2010/main" val="2102563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Data in itself is worthless; only when it is processed and structured does it become valuable information that enables targeted use. </a:t>
            </a:r>
            <a:r>
              <a:rPr lang="en-US" dirty="0" err="1"/>
              <a:t>Digitalisation</a:t>
            </a:r>
            <a:r>
              <a:rPr lang="en-US" dirty="0"/>
              <a:t> is therefore successful when it helps to </a:t>
            </a:r>
            <a:r>
              <a:rPr lang="en-US" dirty="0" err="1"/>
              <a:t>analyse</a:t>
            </a:r>
            <a:r>
              <a:rPr lang="en-US" dirty="0"/>
              <a:t> data and support processes.</a:t>
            </a:r>
          </a:p>
          <a:p>
            <a:r>
              <a:rPr lang="en-US" dirty="0"/>
              <a:t>In logistics, raw data can be collected from various sources such as GPS trackers, warehouse management systems and supply chain management software. This data must be structured and </a:t>
            </a:r>
            <a:r>
              <a:rPr lang="en-US" dirty="0" err="1"/>
              <a:t>analysed</a:t>
            </a:r>
            <a:r>
              <a:rPr lang="en-US" dirty="0"/>
              <a:t> in order to generate valuable insights. For example, </a:t>
            </a:r>
            <a:r>
              <a:rPr lang="en-US" dirty="0" err="1"/>
              <a:t>analysing</a:t>
            </a:r>
            <a:r>
              <a:rPr lang="en-US" dirty="0"/>
              <a:t> GPS data can help identify the most efficient routes for delivery vehicles.</a:t>
            </a:r>
          </a:p>
          <a:p>
            <a:r>
              <a:rPr lang="en-US" dirty="0"/>
              <a:t>This enables faster responses and more informed decision-making. In Hamburg, for instance, the platform </a:t>
            </a:r>
            <a:r>
              <a:rPr lang="en-US" dirty="0" err="1"/>
              <a:t>smartPORT</a:t>
            </a:r>
            <a:r>
              <a:rPr lang="en-US" dirty="0"/>
              <a:t> logistics is used to </a:t>
            </a:r>
            <a:r>
              <a:rPr lang="en-US" dirty="0" err="1"/>
              <a:t>optimise</a:t>
            </a:r>
            <a:r>
              <a:rPr lang="en-US" dirty="0"/>
              <a:t> fleet management.</a:t>
            </a:r>
          </a:p>
          <a:p>
            <a:r>
              <a:rPr lang="en-US" dirty="0"/>
              <a:t>Products are increasingly equipped with sensors and a wide range of data collection options. In cold chain logistics, for example, temperature sensors are used to ensure that perishable goods such as food and medicines are transported under optimal conditions.</a:t>
            </a:r>
          </a:p>
          <a:p>
            <a:r>
              <a:rPr lang="en-US" dirty="0"/>
              <a:t>Forecasts are data-driven and become more reliable when well-founded data is available, such as sales data or expected market developments.</a:t>
            </a:r>
          </a:p>
          <a:p>
            <a:r>
              <a:rPr lang="en-US" dirty="0"/>
              <a:t>By </a:t>
            </a:r>
            <a:r>
              <a:rPr lang="en-US" dirty="0" err="1"/>
              <a:t>analysing</a:t>
            </a:r>
            <a:r>
              <a:rPr lang="en-US" dirty="0"/>
              <a:t> historical sales data and market trends, companies can make accurate predictions about future orders. This enables better planning of inventory levels.</a:t>
            </a:r>
          </a:p>
          <a:p>
            <a:endParaRPr lang="de-AT" dirty="0"/>
          </a:p>
          <a:p>
            <a:r>
              <a:rPr lang="de-AT" dirty="0"/>
              <a:t>Source:</a:t>
            </a:r>
          </a:p>
          <a:p>
            <a:r>
              <a:rPr lang="de-AT" dirty="0"/>
              <a:t>DHL Freight Connections (2025): https://dhl-freight-connections.com/de/trends/big-data-in-der-logistik-wie-wertvoll-sind-daten-wirklich/; </a:t>
            </a:r>
            <a:r>
              <a:rPr lang="de-AT" dirty="0" err="1"/>
              <a:t>Accessed</a:t>
            </a:r>
            <a:r>
              <a:rPr lang="de-AT" dirty="0"/>
              <a:t> on: 08.05.2025</a:t>
            </a:r>
          </a:p>
        </p:txBody>
      </p:sp>
      <p:sp>
        <p:nvSpPr>
          <p:cNvPr id="4" name="Slide Number Placeholder 3"/>
          <p:cNvSpPr>
            <a:spLocks noGrp="1"/>
          </p:cNvSpPr>
          <p:nvPr>
            <p:ph type="sldNum" sz="quarter" idx="5"/>
          </p:nvPr>
        </p:nvSpPr>
        <p:spPr/>
        <p:txBody>
          <a:bodyPr/>
          <a:lstStyle/>
          <a:p>
            <a:fld id="{23212CE9-4559-481E-B405-0C43FBE97BC7}" type="slidenum">
              <a:rPr lang="de-AT" smtClean="0"/>
              <a:t>10</a:t>
            </a:fld>
            <a:endParaRPr lang="de-AT"/>
          </a:p>
        </p:txBody>
      </p:sp>
    </p:spTree>
    <p:extLst>
      <p:ext uri="{BB962C8B-B14F-4D97-AF65-F5344CB8AC3E}">
        <p14:creationId xmlns:p14="http://schemas.microsoft.com/office/powerpoint/2010/main" val="2922954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Companies such as Amazon now rely on so‑called anticipatory shipping models, also known as predictive shipping. The aim is to predict which products customers are likely to purchase even before a specific order is placed.</a:t>
            </a:r>
          </a:p>
          <a:p>
            <a:r>
              <a:rPr lang="en-US" dirty="0"/>
              <a:t>These items are then moved in advance to regional warehouses – or even fed directly into the shipping process. The goal is to shorten delivery times and improve availability. Amazon uses a wide range of data for this purpose.</a:t>
            </a:r>
          </a:p>
          <a:p>
            <a:r>
              <a:rPr lang="en-US" dirty="0"/>
              <a:t>This includes previous purchasing </a:t>
            </a:r>
            <a:r>
              <a:rPr lang="en-US" dirty="0" err="1"/>
              <a:t>behaviour</a:t>
            </a:r>
            <a:r>
              <a:rPr lang="en-US" dirty="0"/>
              <a:t>, search queries and wish lists, as well as local trends and seasonal events such as Christmas or the start of the school year. In this way, products can, for example, be delivered on the same day (same-day delivery).</a:t>
            </a:r>
            <a:endParaRPr lang="de-AT" dirty="0"/>
          </a:p>
          <a:p>
            <a:endParaRPr lang="de-AT" dirty="0"/>
          </a:p>
          <a:p>
            <a:endParaRPr lang="de-AT" dirty="0"/>
          </a:p>
          <a:p>
            <a:r>
              <a:rPr lang="de-AT" dirty="0"/>
              <a:t>Sources:</a:t>
            </a:r>
          </a:p>
          <a:p>
            <a:r>
              <a:rPr lang="de-AT" dirty="0"/>
              <a:t>Bundesvereinigung Logistik (2014): logistic2go. 3/2024. Logistik mit Gedanken lesen: </a:t>
            </a:r>
            <a:r>
              <a:rPr lang="de-AT" dirty="0" err="1"/>
              <a:t>Anticipatory</a:t>
            </a:r>
            <a:r>
              <a:rPr lang="de-AT" dirty="0"/>
              <a:t> Shipping im Onlinehandel</a:t>
            </a:r>
          </a:p>
          <a:p>
            <a:r>
              <a:rPr lang="de-AT" dirty="0"/>
              <a:t>Inbound </a:t>
            </a:r>
            <a:r>
              <a:rPr lang="de-AT" dirty="0" err="1"/>
              <a:t>Logistics</a:t>
            </a:r>
            <a:r>
              <a:rPr lang="de-AT" dirty="0"/>
              <a:t> (2025): https://www.inboundlogistics.com/articles/the-future-of-predictive-shipping-and-the-amazon-advantage/?utm_source=chatgpt.com; </a:t>
            </a:r>
            <a:r>
              <a:rPr lang="de-AT" dirty="0" err="1"/>
              <a:t>Accessed</a:t>
            </a:r>
            <a:r>
              <a:rPr lang="de-AT" dirty="0"/>
              <a:t> on: 08.07.2025</a:t>
            </a:r>
          </a:p>
        </p:txBody>
      </p:sp>
      <p:sp>
        <p:nvSpPr>
          <p:cNvPr id="4" name="Foliennummernplatzhalter 3"/>
          <p:cNvSpPr>
            <a:spLocks noGrp="1"/>
          </p:cNvSpPr>
          <p:nvPr>
            <p:ph type="sldNum" sz="quarter" idx="5"/>
          </p:nvPr>
        </p:nvSpPr>
        <p:spPr/>
        <p:txBody>
          <a:bodyPr/>
          <a:lstStyle/>
          <a:p>
            <a:fld id="{23212CE9-4559-481E-B405-0C43FBE97BC7}" type="slidenum">
              <a:rPr lang="de-AT" smtClean="0"/>
              <a:t>11</a:t>
            </a:fld>
            <a:endParaRPr lang="de-AT"/>
          </a:p>
        </p:txBody>
      </p:sp>
    </p:spTree>
    <p:extLst>
      <p:ext uri="{BB962C8B-B14F-4D97-AF65-F5344CB8AC3E}">
        <p14:creationId xmlns:p14="http://schemas.microsoft.com/office/powerpoint/2010/main" val="3010463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sz="1200" b="1" i="0" kern="1200" dirty="0">
                <a:solidFill>
                  <a:schemeClr val="tx1"/>
                </a:solidFill>
                <a:effectLst/>
                <a:latin typeface="+mn-lt"/>
                <a:ea typeface="+mn-ea"/>
                <a:cs typeface="+mn-cs"/>
              </a:rPr>
              <a:t>Discussion in a class group or small groups: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Predictive shipping – opportunity or risk / practical or problematic?</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Discussion questions:</a:t>
            </a:r>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What advantages does this system offer for customers and companies?</a:t>
            </a:r>
          </a:p>
          <a:p>
            <a:r>
              <a:rPr lang="en-US" sz="1200" b="0" i="0" kern="1200" dirty="0">
                <a:solidFill>
                  <a:schemeClr val="tx1"/>
                </a:solidFill>
                <a:effectLst/>
                <a:latin typeface="+mn-lt"/>
                <a:ea typeface="+mn-ea"/>
                <a:cs typeface="+mn-cs"/>
              </a:rPr>
              <a:t>What risks or concerns arise as a result – e.g. in terms of data protection, consumer </a:t>
            </a:r>
            <a:r>
              <a:rPr lang="en-US" sz="1200" b="0" i="0" kern="1200" dirty="0" err="1">
                <a:solidFill>
                  <a:schemeClr val="tx1"/>
                </a:solidFill>
                <a:effectLst/>
                <a:latin typeface="+mn-lt"/>
                <a:ea typeface="+mn-ea"/>
                <a:cs typeface="+mn-cs"/>
              </a:rPr>
              <a:t>behaviour</a:t>
            </a:r>
            <a:r>
              <a:rPr lang="en-US" sz="1200" b="0" i="0" kern="1200" dirty="0">
                <a:solidFill>
                  <a:schemeClr val="tx1"/>
                </a:solidFill>
                <a:effectLst/>
                <a:latin typeface="+mn-lt"/>
                <a:ea typeface="+mn-ea"/>
                <a:cs typeface="+mn-cs"/>
              </a:rPr>
              <a:t>, or resource consumption?</a:t>
            </a:r>
          </a:p>
          <a:p>
            <a:r>
              <a:rPr lang="en-US" sz="1200" b="0" i="0" kern="1200" dirty="0">
                <a:solidFill>
                  <a:schemeClr val="tx1"/>
                </a:solidFill>
                <a:effectLst/>
                <a:latin typeface="+mn-lt"/>
                <a:ea typeface="+mn-ea"/>
                <a:cs typeface="+mn-cs"/>
              </a:rPr>
              <a:t>Do you feel better served by such predictions, or rather manipulated?</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Conclusion:</a:t>
            </a:r>
            <a:r>
              <a:rPr lang="en-US" sz="1200" b="0" i="0" kern="1200" dirty="0">
                <a:solidFill>
                  <a:schemeClr val="tx1"/>
                </a:solidFill>
                <a:effectLst/>
                <a:latin typeface="+mn-lt"/>
                <a:ea typeface="+mn-ea"/>
                <a:cs typeface="+mn-cs"/>
              </a:rPr>
              <a:t> Each group or the teacher </a:t>
            </a:r>
            <a:r>
              <a:rPr lang="en-US" sz="1200" b="0" i="0" kern="1200" dirty="0" err="1">
                <a:solidFill>
                  <a:schemeClr val="tx1"/>
                </a:solidFill>
                <a:effectLst/>
                <a:latin typeface="+mn-lt"/>
                <a:ea typeface="+mn-ea"/>
                <a:cs typeface="+mn-cs"/>
              </a:rPr>
              <a:t>summarises</a:t>
            </a:r>
            <a:r>
              <a:rPr lang="en-US" sz="1200" b="0" i="0" kern="1200" dirty="0">
                <a:solidFill>
                  <a:schemeClr val="tx1"/>
                </a:solidFill>
                <a:effectLst/>
                <a:latin typeface="+mn-lt"/>
                <a:ea typeface="+mn-ea"/>
                <a:cs typeface="+mn-cs"/>
              </a:rPr>
              <a:t> how they assess predictive shipping.</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Support and possible viewpoints:</a:t>
            </a:r>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Advantages for customers:</a:t>
            </a:r>
            <a:r>
              <a:rPr lang="en-US" sz="1200" b="0" i="0" kern="1200" dirty="0">
                <a:solidFill>
                  <a:schemeClr val="tx1"/>
                </a:solidFill>
                <a:effectLst/>
                <a:latin typeface="+mn-lt"/>
                <a:ea typeface="+mn-ea"/>
                <a:cs typeface="+mn-cs"/>
              </a:rPr>
              <a:t> shorter delivery times (e.g. same-day delivery), availability of high-demand products, convenience: less waiting time</a:t>
            </a:r>
          </a:p>
          <a:p>
            <a:r>
              <a:rPr lang="en-US" sz="1200" b="1" i="0" kern="1200" dirty="0">
                <a:solidFill>
                  <a:schemeClr val="tx1"/>
                </a:solidFill>
                <a:effectLst/>
                <a:latin typeface="+mn-lt"/>
                <a:ea typeface="+mn-ea"/>
                <a:cs typeface="+mn-cs"/>
              </a:rPr>
              <a:t>Advantages for companies:</a:t>
            </a:r>
            <a:r>
              <a:rPr lang="en-US" sz="1200" b="0" i="0" kern="1200" dirty="0">
                <a:solidFill>
                  <a:schemeClr val="tx1"/>
                </a:solidFill>
                <a:effectLst/>
                <a:latin typeface="+mn-lt"/>
                <a:ea typeface="+mn-ea"/>
                <a:cs typeface="+mn-cs"/>
              </a:rPr>
              <a:t> more efficient inventory planning and </a:t>
            </a:r>
            <a:r>
              <a:rPr lang="en-US" sz="1200" b="0" i="0" kern="1200" dirty="0" err="1">
                <a:solidFill>
                  <a:schemeClr val="tx1"/>
                </a:solidFill>
                <a:effectLst/>
                <a:latin typeface="+mn-lt"/>
                <a:ea typeface="+mn-ea"/>
                <a:cs typeface="+mn-cs"/>
              </a:rPr>
              <a:t>utilisation</a:t>
            </a:r>
            <a:r>
              <a:rPr lang="en-US" sz="1200" b="0" i="0" kern="1200" dirty="0">
                <a:solidFill>
                  <a:schemeClr val="tx1"/>
                </a:solidFill>
                <a:effectLst/>
                <a:latin typeface="+mn-lt"/>
                <a:ea typeface="+mn-ea"/>
                <a:cs typeface="+mn-cs"/>
              </a:rPr>
              <a:t>, improved forecasting of order volumes, competitive advantage through faster service, fewer returns due to more accurate offers</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Risks:</a:t>
            </a:r>
            <a:br>
              <a:rPr lang="en-US" sz="1200" b="0" i="0" kern="1200" dirty="0">
                <a:solidFill>
                  <a:schemeClr val="tx1"/>
                </a:solidFill>
                <a:effectLst/>
                <a:latin typeface="+mn-lt"/>
                <a:ea typeface="+mn-ea"/>
                <a:cs typeface="+mn-cs"/>
              </a:rPr>
            </a:br>
            <a:r>
              <a:rPr lang="en-US" sz="1200" b="1" i="0" kern="1200" dirty="0">
                <a:solidFill>
                  <a:schemeClr val="tx1"/>
                </a:solidFill>
                <a:effectLst/>
                <a:latin typeface="+mn-lt"/>
                <a:ea typeface="+mn-ea"/>
                <a:cs typeface="+mn-cs"/>
              </a:rPr>
              <a:t>Data protection:</a:t>
            </a:r>
            <a:r>
              <a:rPr lang="en-US" sz="1200" b="0" i="0" kern="1200" dirty="0">
                <a:solidFill>
                  <a:schemeClr val="tx1"/>
                </a:solidFill>
                <a:effectLst/>
                <a:latin typeface="+mn-lt"/>
                <a:ea typeface="+mn-ea"/>
                <a:cs typeface="+mn-cs"/>
              </a:rPr>
              <a:t> intensive monitoring of user </a:t>
            </a:r>
            <a:r>
              <a:rPr lang="en-US" sz="1200" b="0" i="0" kern="1200" dirty="0" err="1">
                <a:solidFill>
                  <a:schemeClr val="tx1"/>
                </a:solidFill>
                <a:effectLst/>
                <a:latin typeface="+mn-lt"/>
                <a:ea typeface="+mn-ea"/>
                <a:cs typeface="+mn-cs"/>
              </a:rPr>
              <a:t>behaviour</a:t>
            </a:r>
            <a:r>
              <a:rPr lang="en-US" sz="1200" b="0" i="0" kern="1200" dirty="0">
                <a:solidFill>
                  <a:schemeClr val="tx1"/>
                </a:solidFill>
                <a:effectLst/>
                <a:latin typeface="+mn-lt"/>
                <a:ea typeface="+mn-ea"/>
                <a:cs typeface="+mn-cs"/>
              </a:rPr>
              <a:t>, personal data is extensively </a:t>
            </a:r>
            <a:r>
              <a:rPr lang="en-US" sz="1200" b="0" i="0" kern="1200" dirty="0" err="1">
                <a:solidFill>
                  <a:schemeClr val="tx1"/>
                </a:solidFill>
                <a:effectLst/>
                <a:latin typeface="+mn-lt"/>
                <a:ea typeface="+mn-ea"/>
                <a:cs typeface="+mn-cs"/>
              </a:rPr>
              <a:t>analysed</a:t>
            </a:r>
            <a:r>
              <a:rPr lang="en-US" sz="1200" b="0" i="0" kern="1200" dirty="0">
                <a:solidFill>
                  <a:schemeClr val="tx1"/>
                </a:solidFill>
                <a:effectLst/>
                <a:latin typeface="+mn-lt"/>
                <a:ea typeface="+mn-ea"/>
                <a:cs typeface="+mn-cs"/>
              </a:rPr>
              <a:t> and stored</a:t>
            </a:r>
            <a:br>
              <a:rPr lang="en-US" sz="1200" b="0" i="0" kern="1200" dirty="0">
                <a:solidFill>
                  <a:schemeClr val="tx1"/>
                </a:solidFill>
                <a:effectLst/>
                <a:latin typeface="+mn-lt"/>
                <a:ea typeface="+mn-ea"/>
                <a:cs typeface="+mn-cs"/>
              </a:rPr>
            </a:br>
            <a:r>
              <a:rPr lang="en-US" sz="1200" b="1" i="0" kern="1200" dirty="0">
                <a:solidFill>
                  <a:schemeClr val="tx1"/>
                </a:solidFill>
                <a:effectLst/>
                <a:latin typeface="+mn-lt"/>
                <a:ea typeface="+mn-ea"/>
                <a:cs typeface="+mn-cs"/>
              </a:rPr>
              <a:t>Consumer </a:t>
            </a:r>
            <a:r>
              <a:rPr lang="en-US" sz="1200" b="1" i="0" kern="1200" dirty="0" err="1">
                <a:solidFill>
                  <a:schemeClr val="tx1"/>
                </a:solidFill>
                <a:effectLst/>
                <a:latin typeface="+mn-lt"/>
                <a:ea typeface="+mn-ea"/>
                <a:cs typeface="+mn-cs"/>
              </a:rPr>
              <a:t>behaviour</a:t>
            </a:r>
            <a:r>
              <a:rPr lang="en-US" sz="1200" b="1" i="0" kern="1200" dirty="0">
                <a:solidFill>
                  <a:schemeClr val="tx1"/>
                </a:solidFill>
                <a:effectLst/>
                <a:latin typeface="+mn-lt"/>
                <a:ea typeface="+mn-ea"/>
                <a:cs typeface="+mn-cs"/>
              </a:rPr>
              <a:t>:</a:t>
            </a:r>
            <a:r>
              <a:rPr lang="en-US" sz="1200" b="0" i="0" kern="1200" dirty="0">
                <a:solidFill>
                  <a:schemeClr val="tx1"/>
                </a:solidFill>
                <a:effectLst/>
                <a:latin typeface="+mn-lt"/>
                <a:ea typeface="+mn-ea"/>
                <a:cs typeface="+mn-cs"/>
              </a:rPr>
              <a:t> risk of manipulation (“I buy because it is already nearby/is delivered faster”), reinforcement of impulse purchases, psychological pressure through </a:t>
            </a:r>
            <a:r>
              <a:rPr lang="en-US" sz="1200" b="0" i="0" kern="1200" dirty="0" err="1">
                <a:solidFill>
                  <a:schemeClr val="tx1"/>
                </a:solidFill>
                <a:effectLst/>
                <a:latin typeface="+mn-lt"/>
                <a:ea typeface="+mn-ea"/>
                <a:cs typeface="+mn-cs"/>
              </a:rPr>
              <a:t>personalised</a:t>
            </a:r>
            <a:r>
              <a:rPr lang="en-US" sz="1200" b="0" i="0" kern="1200" dirty="0">
                <a:solidFill>
                  <a:schemeClr val="tx1"/>
                </a:solidFill>
                <a:effectLst/>
                <a:latin typeface="+mn-lt"/>
                <a:ea typeface="+mn-ea"/>
                <a:cs typeface="+mn-cs"/>
              </a:rPr>
              <a:t> offers</a:t>
            </a:r>
            <a:br>
              <a:rPr lang="en-US" sz="1200" b="0" i="0" kern="1200" dirty="0">
                <a:solidFill>
                  <a:schemeClr val="tx1"/>
                </a:solidFill>
                <a:effectLst/>
                <a:latin typeface="+mn-lt"/>
                <a:ea typeface="+mn-ea"/>
                <a:cs typeface="+mn-cs"/>
              </a:rPr>
            </a:br>
            <a:r>
              <a:rPr lang="en-US" sz="1200" b="1" i="0" kern="1200" dirty="0">
                <a:solidFill>
                  <a:schemeClr val="tx1"/>
                </a:solidFill>
                <a:effectLst/>
                <a:latin typeface="+mn-lt"/>
                <a:ea typeface="+mn-ea"/>
                <a:cs typeface="+mn-cs"/>
              </a:rPr>
              <a:t>Environment / resources:</a:t>
            </a:r>
            <a:r>
              <a:rPr lang="en-US" sz="1200" b="0" i="0" kern="1200" dirty="0">
                <a:solidFill>
                  <a:schemeClr val="tx1"/>
                </a:solidFill>
                <a:effectLst/>
                <a:latin typeface="+mn-lt"/>
                <a:ea typeface="+mn-ea"/>
                <a:cs typeface="+mn-cs"/>
              </a:rPr>
              <a:t> higher transport effort due to incorrect forecasts, energy consumption for data processing and pre-transport, enables more efficient warehouse logistics (avoiding overstock), fewer returns if the right products arrive on time, demand-driven production can be </a:t>
            </a:r>
            <a:r>
              <a:rPr lang="en-US" sz="1200" b="0" i="0" kern="1200" dirty="0" err="1">
                <a:solidFill>
                  <a:schemeClr val="tx1"/>
                </a:solidFill>
                <a:effectLst/>
                <a:latin typeface="+mn-lt"/>
                <a:ea typeface="+mn-ea"/>
                <a:cs typeface="+mn-cs"/>
              </a:rPr>
              <a:t>optimised</a:t>
            </a:r>
            <a:endParaRPr lang="en-US" sz="1200" b="0" i="0" kern="1200" dirty="0">
              <a:solidFill>
                <a:schemeClr val="tx1"/>
              </a:solidFill>
              <a:effectLst/>
              <a:latin typeface="+mn-lt"/>
              <a:ea typeface="+mn-ea"/>
              <a:cs typeface="+mn-cs"/>
            </a:endParaRP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Duration:</a:t>
            </a:r>
            <a:r>
              <a:rPr lang="en-US" sz="1200" b="0" i="0" kern="1200" dirty="0">
                <a:solidFill>
                  <a:schemeClr val="tx1"/>
                </a:solidFill>
                <a:effectLst/>
                <a:latin typeface="+mn-lt"/>
                <a:ea typeface="+mn-ea"/>
                <a:cs typeface="+mn-cs"/>
              </a:rPr>
              <a:t> depending on the time available (15 minutes for a short plenary discussion up to one lesson for group discussion with presentation and conclusion)</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Learning objectives: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Students describe the concept of “predictive shipping” (anticipatory/predictive shipping) and explain how it works using examples (e.g. Amazon).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Students </a:t>
            </a:r>
            <a:r>
              <a:rPr lang="en-US" sz="1200" b="0" i="0" kern="1200" dirty="0" err="1">
                <a:solidFill>
                  <a:schemeClr val="tx1"/>
                </a:solidFill>
                <a:effectLst/>
                <a:latin typeface="+mn-lt"/>
                <a:ea typeface="+mn-ea"/>
                <a:cs typeface="+mn-cs"/>
              </a:rPr>
              <a:t>analyse</a:t>
            </a:r>
            <a:r>
              <a:rPr lang="en-US" sz="1200" b="0" i="0" kern="1200" dirty="0">
                <a:solidFill>
                  <a:schemeClr val="tx1"/>
                </a:solidFill>
                <a:effectLst/>
                <a:latin typeface="+mn-lt"/>
                <a:ea typeface="+mn-ea"/>
                <a:cs typeface="+mn-cs"/>
              </a:rPr>
              <a:t> the opportunities and risks of data-driven logistics with regard to sustainability, data protection and consumer </a:t>
            </a:r>
            <a:r>
              <a:rPr lang="en-US" sz="1200" b="0" i="0" kern="1200" dirty="0" err="1">
                <a:solidFill>
                  <a:schemeClr val="tx1"/>
                </a:solidFill>
                <a:effectLst/>
                <a:latin typeface="+mn-lt"/>
                <a:ea typeface="+mn-ea"/>
                <a:cs typeface="+mn-cs"/>
              </a:rPr>
              <a:t>behaviour</a:t>
            </a:r>
            <a:r>
              <a:rPr lang="en-US" sz="1200" b="0" i="0" kern="1200" dirty="0">
                <a:solidFill>
                  <a:schemeClr val="tx1"/>
                </a:solidFill>
                <a:effectLst/>
                <a:latin typeface="+mn-lt"/>
                <a:ea typeface="+mn-ea"/>
                <a:cs typeface="+mn-cs"/>
              </a:rPr>
              <a:t>.</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Students critically discuss to what extent such systems contribute to increased efficiency – or may promote problematic developments such as surveillance or overconsumption.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Students develop their own viewpoints and present them in the group.</a:t>
            </a:r>
          </a:p>
        </p:txBody>
      </p:sp>
      <p:sp>
        <p:nvSpPr>
          <p:cNvPr id="4" name="Foliennummernplatzhalter 3"/>
          <p:cNvSpPr>
            <a:spLocks noGrp="1"/>
          </p:cNvSpPr>
          <p:nvPr>
            <p:ph type="sldNum" sz="quarter" idx="5"/>
          </p:nvPr>
        </p:nvSpPr>
        <p:spPr/>
        <p:txBody>
          <a:bodyPr/>
          <a:lstStyle/>
          <a:p>
            <a:fld id="{23212CE9-4559-481E-B405-0C43FBE97BC7}" type="slidenum">
              <a:rPr lang="de-AT" smtClean="0"/>
              <a:t>12</a:t>
            </a:fld>
            <a:endParaRPr lang="de-AT"/>
          </a:p>
        </p:txBody>
      </p:sp>
    </p:spTree>
    <p:extLst>
      <p:ext uri="{BB962C8B-B14F-4D97-AF65-F5344CB8AC3E}">
        <p14:creationId xmlns:p14="http://schemas.microsoft.com/office/powerpoint/2010/main" val="30876024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l">
              <a:spcBef>
                <a:spcPts val="600"/>
              </a:spcBef>
              <a:spcAft>
                <a:spcPts val="300"/>
              </a:spcAft>
              <a:buNone/>
            </a:pPr>
            <a:r>
              <a:rPr lang="en-US" b="0" i="0" dirty="0">
                <a:solidFill>
                  <a:srgbClr val="424242"/>
                </a:solidFill>
                <a:effectLst/>
                <a:latin typeface="Segoe Sans"/>
              </a:rPr>
              <a:t>The “Internet of Things” (IoT) describes the increasing networking of everyday objects via the internet. Physical objects – from household appliances and toys to entire cities – are equipped with sensors, software and other technologies in order to collect, exchange and process data intelligently.</a:t>
            </a:r>
          </a:p>
          <a:p>
            <a:pPr algn="l">
              <a:spcBef>
                <a:spcPts val="600"/>
              </a:spcBef>
              <a:spcAft>
                <a:spcPts val="300"/>
              </a:spcAft>
              <a:buNone/>
            </a:pPr>
            <a:r>
              <a:rPr lang="en-US" b="0" i="0" dirty="0">
                <a:solidFill>
                  <a:srgbClr val="424242"/>
                </a:solidFill>
                <a:effectLst/>
                <a:latin typeface="Segoe Sans"/>
              </a:rPr>
              <a:t>A well-known example is so‑called “smart toys”, i.e. connected toys that can respond to voice input or </a:t>
            </a:r>
            <a:r>
              <a:rPr lang="en-US" b="0" i="0" dirty="0" err="1">
                <a:solidFill>
                  <a:srgbClr val="424242"/>
                </a:solidFill>
                <a:effectLst/>
                <a:latin typeface="Segoe Sans"/>
              </a:rPr>
              <a:t>analyse</a:t>
            </a:r>
            <a:r>
              <a:rPr lang="en-US" b="0" i="0" dirty="0">
                <a:solidFill>
                  <a:srgbClr val="424242"/>
                </a:solidFill>
                <a:effectLst/>
                <a:latin typeface="Segoe Sans"/>
              </a:rPr>
              <a:t> learning progress. In the “smart home” sector, intelligent thermostats, lamps or refrigerators enable convenient and energy-efficient control of one’s home. This concept is taken even further in the “smart city”: here, traffic flows, energy consumption and waste disposal are digitally monitored and </a:t>
            </a:r>
            <a:r>
              <a:rPr lang="en-US" b="0" i="0" dirty="0" err="1">
                <a:solidFill>
                  <a:srgbClr val="424242"/>
                </a:solidFill>
                <a:effectLst/>
                <a:latin typeface="Segoe Sans"/>
              </a:rPr>
              <a:t>optimised</a:t>
            </a:r>
            <a:r>
              <a:rPr lang="en-US" b="0" i="0" dirty="0">
                <a:solidFill>
                  <a:srgbClr val="424242"/>
                </a:solidFill>
                <a:effectLst/>
                <a:latin typeface="Segoe Sans"/>
              </a:rPr>
              <a:t> in order to make urban life more sustainable and efficient.</a:t>
            </a:r>
          </a:p>
          <a:p>
            <a:pPr algn="l">
              <a:spcBef>
                <a:spcPts val="600"/>
              </a:spcBef>
              <a:spcAft>
                <a:spcPts val="300"/>
              </a:spcAft>
              <a:buNone/>
            </a:pPr>
            <a:r>
              <a:rPr lang="en-US" b="0" i="0" dirty="0">
                <a:solidFill>
                  <a:srgbClr val="424242"/>
                </a:solidFill>
                <a:effectLst/>
                <a:latin typeface="Segoe Sans"/>
              </a:rPr>
              <a:t>The IoT represents the merging of the physical and digital worlds. Objects that previously functioned purely mechanically or in an analogue way are now becoming part of a global network. This leads to interconnected product systems that can communicate and cooperate with one another. For example, a connected refrigerator can independently detect when a product is running low, update a shopping list or even initiate an order.</a:t>
            </a:r>
          </a:p>
          <a:p>
            <a:pPr algn="l">
              <a:spcBef>
                <a:spcPts val="600"/>
              </a:spcBef>
              <a:spcAft>
                <a:spcPts val="300"/>
              </a:spcAft>
              <a:buNone/>
            </a:pPr>
            <a:r>
              <a:rPr lang="en-US" b="0" i="0" dirty="0">
                <a:solidFill>
                  <a:srgbClr val="424242"/>
                </a:solidFill>
                <a:effectLst/>
                <a:latin typeface="Segoe Sans"/>
              </a:rPr>
              <a:t>The data collected in this way provides valuable insights into processes in the physical world. Companies can monitor production processes in real time, identify maintenance needs at an early stage, or better understand consumer </a:t>
            </a:r>
            <a:r>
              <a:rPr lang="en-US" b="0" i="0" dirty="0" err="1">
                <a:solidFill>
                  <a:srgbClr val="424242"/>
                </a:solidFill>
                <a:effectLst/>
                <a:latin typeface="Segoe Sans"/>
              </a:rPr>
              <a:t>behaviour</a:t>
            </a:r>
            <a:r>
              <a:rPr lang="en-US" b="0" i="0" dirty="0">
                <a:solidFill>
                  <a:srgbClr val="424242"/>
                </a:solidFill>
                <a:effectLst/>
                <a:latin typeface="Segoe Sans"/>
              </a:rPr>
              <a:t>. At the same time, this development raises questions regarding data protection, security and the ethical use of the information collected.</a:t>
            </a:r>
            <a:endParaRPr lang="de-AT" dirty="0"/>
          </a:p>
          <a:p>
            <a:endParaRPr lang="de-AT" dirty="0"/>
          </a:p>
          <a:p>
            <a:r>
              <a:rPr lang="de-AT" dirty="0"/>
              <a:t>Sources:</a:t>
            </a:r>
          </a:p>
          <a:p>
            <a:r>
              <a:rPr lang="de-AT" dirty="0"/>
              <a:t>Bundesamt für Sicherheit in der Informationstechnik (2025): Internet der Dinge. In: https://www.bsi.bund.de/DE/Themen/Verbraucherinnen-und-Verbraucher/Informationen-und-Empfehlungen/Internet-der-Dinge-Smart-leben/internet-der-dinge-smart-leben_node.html; </a:t>
            </a:r>
            <a:r>
              <a:rPr lang="de-AT" dirty="0" err="1"/>
              <a:t>Accessed</a:t>
            </a:r>
            <a:r>
              <a:rPr lang="de-AT" dirty="0"/>
              <a:t> on: 08.05.2025</a:t>
            </a:r>
          </a:p>
          <a:p>
            <a:r>
              <a:rPr lang="de-AT" dirty="0"/>
              <a:t>Wortmann, Felix et.al. (2021): Der lange Weg im IoT – Von der Vernetzung zur Profitabilität. In: Meinhardt, Stefan / Wortmann, Felix (Hrsg.): IoT – Best Practices. Internet der Dinge, Geschäftsmodellinnovationen, IoT-Plattformen, IoT in Fertigung und Logistik, p. 4</a:t>
            </a:r>
          </a:p>
        </p:txBody>
      </p:sp>
      <p:sp>
        <p:nvSpPr>
          <p:cNvPr id="4" name="Slide Number Placeholder 3"/>
          <p:cNvSpPr>
            <a:spLocks noGrp="1"/>
          </p:cNvSpPr>
          <p:nvPr>
            <p:ph type="sldNum" sz="quarter" idx="5"/>
          </p:nvPr>
        </p:nvSpPr>
        <p:spPr/>
        <p:txBody>
          <a:bodyPr/>
          <a:lstStyle/>
          <a:p>
            <a:fld id="{23212CE9-4559-481E-B405-0C43FBE97BC7}" type="slidenum">
              <a:rPr lang="de-AT" smtClean="0"/>
              <a:t>13</a:t>
            </a:fld>
            <a:endParaRPr lang="de-AT"/>
          </a:p>
        </p:txBody>
      </p:sp>
    </p:spTree>
    <p:extLst>
      <p:ext uri="{BB962C8B-B14F-4D97-AF65-F5344CB8AC3E}">
        <p14:creationId xmlns:p14="http://schemas.microsoft.com/office/powerpoint/2010/main" val="1681990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sz="1200" b="1" i="0" kern="1200" dirty="0">
                <a:solidFill>
                  <a:schemeClr val="tx1"/>
                </a:solidFill>
                <a:effectLst/>
                <a:latin typeface="+mn-lt"/>
                <a:ea typeface="+mn-ea"/>
                <a:cs typeface="+mn-cs"/>
              </a:rPr>
              <a:t>Exercise: how connected is our everyday life?</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Introduction: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Short prompt question for the class: “Which everyday objects in your lives are already connected to the internet?”</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Group work (20 minutes):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class is divided into 4 groups. Each group is assigned one topic area:</a:t>
            </a:r>
          </a:p>
          <a:p>
            <a:r>
              <a:rPr lang="en-US" sz="1200" b="1" i="0" kern="1200" dirty="0">
                <a:solidFill>
                  <a:schemeClr val="tx1"/>
                </a:solidFill>
                <a:effectLst/>
                <a:latin typeface="+mn-lt"/>
                <a:ea typeface="+mn-ea"/>
                <a:cs typeface="+mn-cs"/>
              </a:rPr>
              <a:t>Group 1:</a:t>
            </a:r>
            <a:r>
              <a:rPr lang="en-US" sz="1200" b="0" i="0" kern="1200" dirty="0">
                <a:solidFill>
                  <a:schemeClr val="tx1"/>
                </a:solidFill>
                <a:effectLst/>
                <a:latin typeface="+mn-lt"/>
                <a:ea typeface="+mn-ea"/>
                <a:cs typeface="+mn-cs"/>
              </a:rPr>
              <a:t> Smart home (e.g. intelligent parcel boxes that automatically receive deliveries, refrigerators that trigger reorders independently)</a:t>
            </a:r>
          </a:p>
          <a:p>
            <a:r>
              <a:rPr lang="en-US" sz="1200" b="1" i="0" kern="1200" dirty="0">
                <a:solidFill>
                  <a:schemeClr val="tx1"/>
                </a:solidFill>
                <a:effectLst/>
                <a:latin typeface="+mn-lt"/>
                <a:ea typeface="+mn-ea"/>
                <a:cs typeface="+mn-cs"/>
              </a:rPr>
              <a:t>Group 2:</a:t>
            </a:r>
            <a:r>
              <a:rPr lang="en-US" sz="1200" b="0" i="0" kern="1200" dirty="0">
                <a:solidFill>
                  <a:schemeClr val="tx1"/>
                </a:solidFill>
                <a:effectLst/>
                <a:latin typeface="+mn-lt"/>
                <a:ea typeface="+mn-ea"/>
                <a:cs typeface="+mn-cs"/>
              </a:rPr>
              <a:t> Smart mobility (e.g. connected transport systems, delivery robots, smart traffic control: traffic lights </a:t>
            </a:r>
            <a:r>
              <a:rPr lang="en-US" sz="1200" b="0" i="0" kern="1200" dirty="0" err="1">
                <a:solidFill>
                  <a:schemeClr val="tx1"/>
                </a:solidFill>
                <a:effectLst/>
                <a:latin typeface="+mn-lt"/>
                <a:ea typeface="+mn-ea"/>
                <a:cs typeface="+mn-cs"/>
              </a:rPr>
              <a:t>recognise</a:t>
            </a:r>
            <a:r>
              <a:rPr lang="en-US" sz="1200" b="0" i="0" kern="1200" dirty="0">
                <a:solidFill>
                  <a:schemeClr val="tx1"/>
                </a:solidFill>
                <a:effectLst/>
                <a:latin typeface="+mn-lt"/>
                <a:ea typeface="+mn-ea"/>
                <a:cs typeface="+mn-cs"/>
              </a:rPr>
              <a:t>, for example, public buses and give them priority)</a:t>
            </a:r>
          </a:p>
          <a:p>
            <a:r>
              <a:rPr lang="en-US" sz="1200" b="1" i="0" kern="1200" dirty="0">
                <a:solidFill>
                  <a:schemeClr val="tx1"/>
                </a:solidFill>
                <a:effectLst/>
                <a:latin typeface="+mn-lt"/>
                <a:ea typeface="+mn-ea"/>
                <a:cs typeface="+mn-cs"/>
              </a:rPr>
              <a:t>Group 3:</a:t>
            </a:r>
            <a:r>
              <a:rPr lang="en-US" sz="1200" b="0" i="0" kern="1200" dirty="0">
                <a:solidFill>
                  <a:schemeClr val="tx1"/>
                </a:solidFill>
                <a:effectLst/>
                <a:latin typeface="+mn-lt"/>
                <a:ea typeface="+mn-ea"/>
                <a:cs typeface="+mn-cs"/>
              </a:rPr>
              <a:t> Smart health (e.g. temperature-monitored medicine deliveries, delivery of emergency medication by drone in remote regions)</a:t>
            </a:r>
          </a:p>
          <a:p>
            <a:r>
              <a:rPr lang="en-US" sz="1200" b="1" i="0" kern="1200" dirty="0">
                <a:solidFill>
                  <a:schemeClr val="tx1"/>
                </a:solidFill>
                <a:effectLst/>
                <a:latin typeface="+mn-lt"/>
                <a:ea typeface="+mn-ea"/>
                <a:cs typeface="+mn-cs"/>
              </a:rPr>
              <a:t>Group 4:</a:t>
            </a:r>
            <a:r>
              <a:rPr lang="en-US" sz="1200" b="0" i="0" kern="1200" dirty="0">
                <a:solidFill>
                  <a:schemeClr val="tx1"/>
                </a:solidFill>
                <a:effectLst/>
                <a:latin typeface="+mn-lt"/>
                <a:ea typeface="+mn-ea"/>
                <a:cs typeface="+mn-cs"/>
              </a:rPr>
              <a:t> Smart city (e.g. sensor-based waste disposal, smart street lighting)</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Task for each group:</a:t>
            </a:r>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Describe 2–3 concrete examples of IoT applications in your topic area in relation to logistics. How does this change the last mile of logistics?</a:t>
            </a:r>
          </a:p>
          <a:p>
            <a:r>
              <a:rPr lang="en-US" sz="1200" b="0" i="0" kern="1200" dirty="0">
                <a:solidFill>
                  <a:schemeClr val="tx1"/>
                </a:solidFill>
                <a:effectLst/>
                <a:latin typeface="+mn-lt"/>
                <a:ea typeface="+mn-ea"/>
                <a:cs typeface="+mn-cs"/>
              </a:rPr>
              <a:t>What advantages arise for everyday life?</a:t>
            </a:r>
          </a:p>
          <a:p>
            <a:r>
              <a:rPr lang="en-US" sz="1200" b="0" i="0" kern="1200" dirty="0">
                <a:solidFill>
                  <a:schemeClr val="tx1"/>
                </a:solidFill>
                <a:effectLst/>
                <a:latin typeface="+mn-lt"/>
                <a:ea typeface="+mn-ea"/>
                <a:cs typeface="+mn-cs"/>
              </a:rPr>
              <a:t>What potential does this create for environmental protection / reducing emissions?</a:t>
            </a:r>
          </a:p>
          <a:p>
            <a:r>
              <a:rPr lang="en-US" sz="1200" b="0" i="0" kern="1200" dirty="0">
                <a:solidFill>
                  <a:schemeClr val="tx1"/>
                </a:solidFill>
                <a:effectLst/>
                <a:latin typeface="+mn-lt"/>
                <a:ea typeface="+mn-ea"/>
                <a:cs typeface="+mn-cs"/>
              </a:rPr>
              <a:t>What risks or challenges do you see (e.g. data protection, dependency)?</a:t>
            </a:r>
          </a:p>
          <a:p>
            <a:r>
              <a:rPr lang="en-US" sz="1200" b="0" i="0" kern="1200" dirty="0">
                <a:solidFill>
                  <a:schemeClr val="tx1"/>
                </a:solidFill>
                <a:effectLst/>
                <a:latin typeface="+mn-lt"/>
                <a:ea typeface="+mn-ea"/>
                <a:cs typeface="+mn-cs"/>
              </a:rPr>
              <a:t>Create a short poster or a digital presentation slide.</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Presentation &amp; discussion (10 minutes):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Each group presents its results in a maximum of 3 minutes.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This is followed by a joint discussion focusing on:</a:t>
            </a:r>
          </a:p>
          <a:p>
            <a:r>
              <a:rPr lang="en-US" sz="1200" b="0" i="0" kern="1200" dirty="0">
                <a:solidFill>
                  <a:schemeClr val="tx1"/>
                </a:solidFill>
                <a:effectLst/>
                <a:latin typeface="+mn-lt"/>
                <a:ea typeface="+mn-ea"/>
                <a:cs typeface="+mn-cs"/>
              </a:rPr>
              <a:t>Which applications do you find particularly useful?</a:t>
            </a:r>
          </a:p>
          <a:p>
            <a:r>
              <a:rPr lang="en-US" sz="1200" b="0" i="0" kern="1200" dirty="0">
                <a:solidFill>
                  <a:schemeClr val="tx1"/>
                </a:solidFill>
                <a:effectLst/>
                <a:latin typeface="+mn-lt"/>
                <a:ea typeface="+mn-ea"/>
                <a:cs typeface="+mn-cs"/>
              </a:rPr>
              <a:t>Where do you see risks?</a:t>
            </a:r>
          </a:p>
          <a:p>
            <a:r>
              <a:rPr lang="en-US" sz="1200" b="0" i="0" kern="1200" dirty="0">
                <a:solidFill>
                  <a:schemeClr val="tx1"/>
                </a:solidFill>
                <a:effectLst/>
                <a:latin typeface="+mn-lt"/>
                <a:ea typeface="+mn-ea"/>
                <a:cs typeface="+mn-cs"/>
              </a:rPr>
              <a:t>How should society deal with this technology?</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Extension idea:</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Design your own IoT device for everyday life in the future. What should it be able to do? How does it work? What data is collected – and how do you protect users’ privacy?</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Learning objectives: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Students are able to explain the concept of the “Internet of Things” and illustrate it using everyday examples.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Students </a:t>
            </a:r>
            <a:r>
              <a:rPr lang="en-US" sz="1200" b="0" i="0" kern="1200" dirty="0" err="1">
                <a:solidFill>
                  <a:schemeClr val="tx1"/>
                </a:solidFill>
                <a:effectLst/>
                <a:latin typeface="+mn-lt"/>
                <a:ea typeface="+mn-ea"/>
                <a:cs typeface="+mn-cs"/>
              </a:rPr>
              <a:t>analyse</a:t>
            </a:r>
            <a:r>
              <a:rPr lang="en-US" sz="1200" b="0" i="0" kern="1200" dirty="0">
                <a:solidFill>
                  <a:schemeClr val="tx1"/>
                </a:solidFill>
                <a:effectLst/>
                <a:latin typeface="+mn-lt"/>
                <a:ea typeface="+mn-ea"/>
                <a:cs typeface="+mn-cs"/>
              </a:rPr>
              <a:t> opportunities and risks of IoT applications critically, particularly with regard to data protection, security, sustainability and societal change.</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Students work collaboratively in groups to research, structure information and present their findings.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Students reflect on the role of digital technologies in their own everyday lives and develop an awareness of responsible use of connected devices.</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Duration:</a:t>
            </a:r>
            <a:r>
              <a:rPr lang="en-US" sz="1200" b="0" i="0" kern="1200" dirty="0">
                <a:solidFill>
                  <a:schemeClr val="tx1"/>
                </a:solidFill>
                <a:effectLst/>
                <a:latin typeface="+mn-lt"/>
                <a:ea typeface="+mn-ea"/>
                <a:cs typeface="+mn-cs"/>
              </a:rPr>
              <a:t> 1 lesson</a:t>
            </a:r>
          </a:p>
          <a:p>
            <a:pPr algn="l">
              <a:spcBef>
                <a:spcPts val="600"/>
              </a:spcBef>
              <a:spcAft>
                <a:spcPts val="300"/>
              </a:spcAft>
              <a:buNone/>
            </a:pPr>
            <a:br>
              <a:rPr lang="de-AT" b="0" i="0" dirty="0">
                <a:solidFill>
                  <a:srgbClr val="424242"/>
                </a:solidFill>
                <a:effectLst/>
                <a:latin typeface="Segoe Sans"/>
              </a:rPr>
            </a:br>
            <a:endParaRPr lang="de-AT" b="0" i="0" dirty="0">
              <a:solidFill>
                <a:srgbClr val="424242"/>
              </a:solidFill>
              <a:effectLst/>
              <a:latin typeface="Segoe Sans"/>
            </a:endParaRPr>
          </a:p>
          <a:p>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14</a:t>
            </a:fld>
            <a:endParaRPr lang="de-AT"/>
          </a:p>
        </p:txBody>
      </p:sp>
    </p:spTree>
    <p:extLst>
      <p:ext uri="{BB962C8B-B14F-4D97-AF65-F5344CB8AC3E}">
        <p14:creationId xmlns:p14="http://schemas.microsoft.com/office/powerpoint/2010/main" val="30432572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buFont typeface="Arial" panose="020B0604020202020204" pitchFamily="34" charset="0"/>
              <a:buNone/>
            </a:pPr>
            <a:r>
              <a:rPr lang="en-US" dirty="0"/>
              <a:t>The Artificial Intelligence Act of the EU defines an AI system as follows:</a:t>
            </a:r>
          </a:p>
          <a:p>
            <a:pPr>
              <a:buFont typeface="Arial" panose="020B0604020202020204" pitchFamily="34" charset="0"/>
              <a:buNone/>
            </a:pPr>
            <a:r>
              <a:rPr lang="en-US" dirty="0"/>
              <a:t>“An AI system” is a machine-based system that is designed to operate with varying degrees of autonomy and that demonstrates adaptability after deployment, and which, for explicit or implicit objectives, infers from the inputs it receives how to generate outputs such as predictions, content, recommendations or decisions that can influence physical or virtual environments” (EU Regulation 2024/168: Article 3.1).</a:t>
            </a:r>
          </a:p>
          <a:p>
            <a:pPr>
              <a:buFont typeface="Arial" panose="020B0604020202020204" pitchFamily="34" charset="0"/>
              <a:buNone/>
            </a:pPr>
            <a:r>
              <a:rPr lang="en-US" dirty="0"/>
              <a:t>It is therefore a machine-based system that can continue to develop and learn after its initial deployment and generate decisions and recommendations.</a:t>
            </a:r>
          </a:p>
          <a:p>
            <a:pPr>
              <a:buFont typeface="Arial" panose="020B0604020202020204" pitchFamily="34" charset="0"/>
              <a:buNone/>
            </a:pPr>
            <a:endParaRPr lang="de-AT" dirty="0"/>
          </a:p>
          <a:p>
            <a:pPr>
              <a:buFont typeface="Arial" panose="020B0604020202020204" pitchFamily="34" charset="0"/>
              <a:buNone/>
            </a:pPr>
            <a:r>
              <a:rPr lang="de-AT" dirty="0"/>
              <a:t>Regulation (EU) 2024/1689 </a:t>
            </a:r>
            <a:r>
              <a:rPr lang="en-US" dirty="0"/>
              <a:t>of the European Parliament and of the Council of 13 June 2024 on laying down </a:t>
            </a:r>
            <a:r>
              <a:rPr lang="en-US" dirty="0" err="1"/>
              <a:t>harmonised</a:t>
            </a:r>
            <a:r>
              <a:rPr lang="en-US" dirty="0"/>
              <a:t> rules for artificial intelligence. Available at: </a:t>
            </a:r>
            <a:r>
              <a:rPr lang="de-AT" dirty="0"/>
              <a:t>https://eur-lex.europa.eu/legal-content/DE/TXT/PDF/?uri=OJ:L_202401689; </a:t>
            </a:r>
            <a:r>
              <a:rPr lang="de-AT" dirty="0" err="1"/>
              <a:t>Accessed</a:t>
            </a:r>
            <a:r>
              <a:rPr lang="de-AT" dirty="0"/>
              <a:t> on: 03.06.2025</a:t>
            </a:r>
          </a:p>
        </p:txBody>
      </p:sp>
      <p:sp>
        <p:nvSpPr>
          <p:cNvPr id="4" name="Slide Number Placeholder 3"/>
          <p:cNvSpPr>
            <a:spLocks noGrp="1"/>
          </p:cNvSpPr>
          <p:nvPr>
            <p:ph type="sldNum" sz="quarter" idx="5"/>
          </p:nvPr>
        </p:nvSpPr>
        <p:spPr/>
        <p:txBody>
          <a:bodyPr/>
          <a:lstStyle/>
          <a:p>
            <a:fld id="{23212CE9-4559-481E-B405-0C43FBE97BC7}" type="slidenum">
              <a:rPr lang="de-AT" smtClean="0"/>
              <a:t>15</a:t>
            </a:fld>
            <a:endParaRPr lang="de-AT"/>
          </a:p>
        </p:txBody>
      </p:sp>
    </p:spTree>
    <p:extLst>
      <p:ext uri="{BB962C8B-B14F-4D97-AF65-F5344CB8AC3E}">
        <p14:creationId xmlns:p14="http://schemas.microsoft.com/office/powerpoint/2010/main" val="4332777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9848D-E049-8114-D334-EA95FE4069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48840C-6878-F1E8-30F6-15DB459FFB1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BCE3BAE-A794-9C4A-2A4B-EF3808E2DE26}"/>
              </a:ext>
            </a:extLst>
          </p:cNvPr>
          <p:cNvSpPr>
            <a:spLocks noGrp="1"/>
          </p:cNvSpPr>
          <p:nvPr>
            <p:ph type="body" idx="1"/>
          </p:nvPr>
        </p:nvSpPr>
        <p:spPr/>
        <p:txBody>
          <a:bodyPr/>
          <a:lstStyle/>
          <a:p>
            <a:pPr>
              <a:buFont typeface="Arial" panose="020B0604020202020204" pitchFamily="34" charset="0"/>
              <a:buNone/>
            </a:pPr>
            <a:r>
              <a:rPr lang="en-US" dirty="0"/>
              <a:t>The use of artificial intelligence in logistics is becoming increasingly important, particularly in planning. One central application area is demand forecasting: with the help of intelligent algorithms, it is possible to predict which products will be in demand within a certain period – for example, in the coming month. This involves not only historical sales data but also external influencing factors such as seasonal fluctuations or current trends. Modern AI systems can even detect spontaneous demand and </a:t>
            </a:r>
            <a:r>
              <a:rPr lang="en-US" dirty="0" err="1"/>
              <a:t>analyse</a:t>
            </a:r>
            <a:r>
              <a:rPr lang="en-US" dirty="0"/>
              <a:t> data from social networks, enabling sudden increases in demand to be identified early and integrated into planning.</a:t>
            </a:r>
          </a:p>
          <a:p>
            <a:pPr>
              <a:buFont typeface="Arial" panose="020B0604020202020204" pitchFamily="34" charset="0"/>
              <a:buNone/>
            </a:pPr>
            <a:r>
              <a:rPr lang="en-US" dirty="0"/>
              <a:t>AI is also used in transport and route planning. By processing real-time data, optimal routes can be calculated, traffic flows taken into account and delivery times precisely planned. This leads to more efficient use of resources and a reduction in emissions.</a:t>
            </a:r>
          </a:p>
          <a:p>
            <a:pPr>
              <a:buFont typeface="Arial" panose="020B0604020202020204" pitchFamily="34" charset="0"/>
              <a:buNone/>
            </a:pPr>
            <a:r>
              <a:rPr lang="en-US" dirty="0"/>
              <a:t>In production planning, artificial intelligence plays a key role in the automation and </a:t>
            </a:r>
            <a:r>
              <a:rPr lang="en-US" dirty="0" err="1"/>
              <a:t>optimisation</a:t>
            </a:r>
            <a:r>
              <a:rPr lang="en-US" dirty="0"/>
              <a:t> of processes. AI systems help to </a:t>
            </a:r>
            <a:r>
              <a:rPr lang="en-US" dirty="0" err="1"/>
              <a:t>organise</a:t>
            </a:r>
            <a:r>
              <a:rPr lang="en-US" dirty="0"/>
              <a:t> production sequences efficiently by </a:t>
            </a:r>
            <a:r>
              <a:rPr lang="en-US" dirty="0" err="1"/>
              <a:t>analysing</a:t>
            </a:r>
            <a:r>
              <a:rPr lang="en-US" dirty="0"/>
              <a:t> and weighing factors such as material availability, machine capacities and delivery deadlines in real time.</a:t>
            </a:r>
          </a:p>
          <a:p>
            <a:pPr>
              <a:buFont typeface="Arial" panose="020B0604020202020204" pitchFamily="34" charset="0"/>
              <a:buNone/>
            </a:pPr>
            <a:r>
              <a:rPr lang="en-US" dirty="0"/>
              <a:t>Another important application area is warehouse management. Here, AI enables more efficient use of storage space, more accurate inventory control and </a:t>
            </a:r>
            <a:r>
              <a:rPr lang="en-US" dirty="0" err="1"/>
              <a:t>optimised</a:t>
            </a:r>
            <a:r>
              <a:rPr lang="en-US" dirty="0"/>
              <a:t> placement and movement of goods within the warehouse.</a:t>
            </a:r>
          </a:p>
          <a:p>
            <a:pPr>
              <a:buFont typeface="Arial" panose="020B0604020202020204" pitchFamily="34" charset="0"/>
              <a:buNone/>
            </a:pPr>
            <a:r>
              <a:rPr lang="en-US" dirty="0"/>
              <a:t>By automating logistical processes, the shortage of skilled workers can also be addressed.</a:t>
            </a:r>
          </a:p>
          <a:p>
            <a:pPr>
              <a:buFont typeface="Arial" panose="020B0604020202020204" pitchFamily="34" charset="0"/>
              <a:buNone/>
            </a:pPr>
            <a:endParaRPr lang="en-US" dirty="0"/>
          </a:p>
          <a:p>
            <a:pPr>
              <a:buFont typeface="Arial" panose="020B0604020202020204" pitchFamily="34" charset="0"/>
              <a:buNone/>
            </a:pPr>
            <a:endParaRPr lang="de-AT" dirty="0"/>
          </a:p>
          <a:p>
            <a:r>
              <a:rPr lang="de-AT" dirty="0"/>
              <a:t>Sources:</a:t>
            </a:r>
          </a:p>
          <a:p>
            <a:r>
              <a:rPr lang="de-AT" dirty="0"/>
              <a:t>Fraunhofer-Institut für Materialfluss und Logistik IML (2021): Whitepaper. Künstliche Intelligenz in der Logistik. In: https://www.iml.fraunhofer.de/content/dam/iml/de/documents/101/19_Whitepaper_KI_Logistik.pdf; </a:t>
            </a:r>
            <a:r>
              <a:rPr lang="de-AT" dirty="0" err="1"/>
              <a:t>Accessed</a:t>
            </a:r>
            <a:r>
              <a:rPr lang="de-AT" dirty="0"/>
              <a:t> on: 03.06.2025</a:t>
            </a:r>
          </a:p>
          <a:p>
            <a:pPr algn="l"/>
            <a:r>
              <a:rPr lang="de-AT" dirty="0"/>
              <a:t>Flechsig, Christian et.al. (2021): Langsam, aber sicher: Mithilfe von digitalen Technologien auf dem Weg zur Beschaffung 4.0. In: Fritzsche, Roy / Winter, Stefan / Lohmer, Jakob (Hrsg.): </a:t>
            </a:r>
            <a:r>
              <a:rPr lang="de-AT" sz="1800" b="0" i="0" u="none" strike="noStrike" baseline="0" dirty="0">
                <a:latin typeface="MyriadRegular"/>
              </a:rPr>
              <a:t>Logistik in Wissenschaft und Praxis. </a:t>
            </a:r>
            <a:r>
              <a:rPr lang="de-AT" dirty="0"/>
              <a:t>Von der Datenanalyse zur Gestaltung komplexer Logistikprozesse, p. 342</a:t>
            </a:r>
          </a:p>
        </p:txBody>
      </p:sp>
      <p:sp>
        <p:nvSpPr>
          <p:cNvPr id="4" name="Slide Number Placeholder 3">
            <a:extLst>
              <a:ext uri="{FF2B5EF4-FFF2-40B4-BE49-F238E27FC236}">
                <a16:creationId xmlns:a16="http://schemas.microsoft.com/office/drawing/2014/main" id="{C132EAAC-2774-4084-C183-3E29678F7BD6}"/>
              </a:ext>
            </a:extLst>
          </p:cNvPr>
          <p:cNvSpPr>
            <a:spLocks noGrp="1"/>
          </p:cNvSpPr>
          <p:nvPr>
            <p:ph type="sldNum" sz="quarter" idx="5"/>
          </p:nvPr>
        </p:nvSpPr>
        <p:spPr/>
        <p:txBody>
          <a:bodyPr/>
          <a:lstStyle/>
          <a:p>
            <a:fld id="{23212CE9-4559-481E-B405-0C43FBE97BC7}" type="slidenum">
              <a:rPr lang="de-AT" smtClean="0"/>
              <a:t>16</a:t>
            </a:fld>
            <a:endParaRPr lang="de-AT"/>
          </a:p>
        </p:txBody>
      </p:sp>
    </p:spTree>
    <p:extLst>
      <p:ext uri="{BB962C8B-B14F-4D97-AF65-F5344CB8AC3E}">
        <p14:creationId xmlns:p14="http://schemas.microsoft.com/office/powerpoint/2010/main" val="2357362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sz="1200" b="1" i="0" kern="1200" dirty="0">
                <a:solidFill>
                  <a:schemeClr val="tx1"/>
                </a:solidFill>
                <a:effectLst/>
                <a:latin typeface="+mn-lt"/>
                <a:ea typeface="+mn-ea"/>
                <a:cs typeface="+mn-cs"/>
              </a:rPr>
              <a:t>Ask an AI about the logistics of the future</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Individual work (also suitable as homework)</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Choose a topic area from logistics, e.g.:</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demand forecasting</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route planning</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warehouse management</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automation in order picking</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AI to address the shortage of skilled workers</a:t>
            </a:r>
          </a:p>
          <a:p>
            <a:pPr marL="171450" indent="-171450">
              <a:buFont typeface="Arial" panose="020B0604020202020204" pitchFamily="34" charset="0"/>
              <a:buChar char="•"/>
            </a:pPr>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Formulate 3 specific questions (prompts) that you ask an AI (e.g. ChatGPT, Microsoft Copilot).</a:t>
            </a:r>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Examples:</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“How can AI help to use warehouse space more efficiently?”</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“What risks are associated with the use of AI in transport planning?”</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“How does AI-supported demand forecasting work?”</a:t>
            </a:r>
          </a:p>
          <a:p>
            <a:endParaRPr lang="en-US" sz="1200" b="0" i="0" kern="1200" dirty="0">
              <a:solidFill>
                <a:schemeClr val="tx1"/>
              </a:solidFill>
              <a:effectLst/>
              <a:latin typeface="+mn-lt"/>
              <a:ea typeface="+mn-ea"/>
              <a:cs typeface="+mn-cs"/>
            </a:endParaRPr>
          </a:p>
          <a:p>
            <a:r>
              <a:rPr lang="en-US" sz="1200" b="0" i="0" kern="1200" dirty="0" err="1">
                <a:solidFill>
                  <a:schemeClr val="tx1"/>
                </a:solidFill>
                <a:effectLst/>
                <a:latin typeface="+mn-lt"/>
                <a:ea typeface="+mn-ea"/>
                <a:cs typeface="+mn-cs"/>
              </a:rPr>
              <a:t>Analyse</a:t>
            </a:r>
            <a:r>
              <a:rPr lang="en-US" sz="1200" b="0" i="0" kern="1200" dirty="0">
                <a:solidFill>
                  <a:schemeClr val="tx1"/>
                </a:solidFill>
                <a:effectLst/>
                <a:latin typeface="+mn-lt"/>
                <a:ea typeface="+mn-ea"/>
                <a:cs typeface="+mn-cs"/>
              </a:rPr>
              <a:t> the answers critically:</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What advantages are mentioned?</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What risks or ethical questions arise?</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How credible and understandable are the responses?</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Create a short presentation (e.g. PowerPoint) including the following content:</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your chosen topic and the three questions</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summary of the AI responses</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your own assessment: opportunities and challenges</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Duration:</a:t>
            </a:r>
            <a:r>
              <a:rPr lang="en-US" sz="1200" b="0" i="0" kern="1200" dirty="0">
                <a:solidFill>
                  <a:schemeClr val="tx1"/>
                </a:solidFill>
                <a:effectLst/>
                <a:latin typeface="+mn-lt"/>
                <a:ea typeface="+mn-ea"/>
                <a:cs typeface="+mn-cs"/>
              </a:rPr>
              <a:t> approx. 30 minutes, with presentation: 1 lesson</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Learning objectives: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Students identify specific fields of application for AI in logistics, e.g. in planning, warehouse management and automation.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Students formulate targeted questions for an AI and critically evaluate the answers.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Students reflect on the opportunities and risks of using AI (e.g. efficiency vs. data protection).</a:t>
            </a:r>
          </a:p>
          <a:p>
            <a:endParaRPr lang="de-AT" dirty="0"/>
          </a:p>
          <a:p>
            <a:endParaRPr lang="de-AT" dirty="0"/>
          </a:p>
          <a:p>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17</a:t>
            </a:fld>
            <a:endParaRPr lang="de-AT"/>
          </a:p>
        </p:txBody>
      </p:sp>
    </p:spTree>
    <p:extLst>
      <p:ext uri="{BB962C8B-B14F-4D97-AF65-F5344CB8AC3E}">
        <p14:creationId xmlns:p14="http://schemas.microsoft.com/office/powerpoint/2010/main" val="11511209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Modern technologies bring a range of challenges and risks:</a:t>
            </a:r>
          </a:p>
          <a:p>
            <a:pPr fontAlgn="t"/>
            <a:r>
              <a:rPr lang="en-US" sz="1200" b="0" i="0" kern="1200" dirty="0">
                <a:solidFill>
                  <a:schemeClr val="tx1"/>
                </a:solidFill>
                <a:effectLst/>
                <a:latin typeface="+mn-lt"/>
                <a:ea typeface="+mn-ea"/>
                <a:cs typeface="+mn-cs"/>
              </a:rPr>
              <a:t>A key issue is data protection and data security. Who has access to the data, and how well are they protected? Many technologies are developing faster than legislation, which leads to grey areas and legal uncertainties.</a:t>
            </a:r>
          </a:p>
          <a:p>
            <a:pPr fontAlgn="t"/>
            <a:r>
              <a:rPr lang="en-US" sz="1200" b="0" i="0" kern="1200" dirty="0">
                <a:solidFill>
                  <a:schemeClr val="tx1"/>
                </a:solidFill>
                <a:effectLst/>
                <a:latin typeface="+mn-lt"/>
                <a:ea typeface="+mn-ea"/>
                <a:cs typeface="+mn-cs"/>
              </a:rPr>
              <a:t>The lack of international standards is often a problem, particularly in logistics. Without uniform rules, cross-border cooperation becomes more difficult.</a:t>
            </a:r>
          </a:p>
          <a:p>
            <a:pPr fontAlgn="t"/>
            <a:r>
              <a:rPr lang="en-US" sz="1200" b="0" i="0" kern="1200" dirty="0">
                <a:solidFill>
                  <a:schemeClr val="tx1"/>
                </a:solidFill>
                <a:effectLst/>
                <a:latin typeface="+mn-lt"/>
                <a:ea typeface="+mn-ea"/>
                <a:cs typeface="+mn-cs"/>
              </a:rPr>
              <a:t>Traceability of algorithms is essential: when AI makes decisions, it must be possible to understand how these decisions are reached, especially in sensitive areas such as medicine, justice or finance.</a:t>
            </a:r>
          </a:p>
          <a:p>
            <a:pPr fontAlgn="t"/>
            <a:r>
              <a:rPr lang="en-US" sz="1200" b="0" i="0" kern="1200" dirty="0">
                <a:solidFill>
                  <a:schemeClr val="tx1"/>
                </a:solidFill>
                <a:effectLst/>
                <a:latin typeface="+mn-lt"/>
                <a:ea typeface="+mn-ea"/>
                <a:cs typeface="+mn-cs"/>
              </a:rPr>
              <a:t>Another challenge is the integration of new technologies into existing systems. Legacy IT infrastructures are often not compatible with modern solutions.</a:t>
            </a:r>
          </a:p>
          <a:p>
            <a:pPr fontAlgn="t"/>
            <a:r>
              <a:rPr lang="en-US" sz="1200" b="0" i="0" kern="1200" dirty="0">
                <a:solidFill>
                  <a:schemeClr val="tx1"/>
                </a:solidFill>
                <a:effectLst/>
                <a:latin typeface="+mn-lt"/>
                <a:ea typeface="+mn-ea"/>
                <a:cs typeface="+mn-cs"/>
              </a:rPr>
              <a:t>The qualification of employees also plays a major role. New technologies require new skills. Without targeted change management, there may be resistance or overload within </a:t>
            </a:r>
            <a:r>
              <a:rPr lang="en-US" sz="1200" b="0" i="0" kern="1200" dirty="0" err="1">
                <a:solidFill>
                  <a:schemeClr val="tx1"/>
                </a:solidFill>
                <a:effectLst/>
                <a:latin typeface="+mn-lt"/>
                <a:ea typeface="+mn-ea"/>
                <a:cs typeface="+mn-cs"/>
              </a:rPr>
              <a:t>organisations</a:t>
            </a:r>
            <a:r>
              <a:rPr lang="en-US" sz="1200" b="0" i="0" kern="1200" dirty="0">
                <a:solidFill>
                  <a:schemeClr val="tx1"/>
                </a:solidFill>
                <a:effectLst/>
                <a:latin typeface="+mn-lt"/>
                <a:ea typeface="+mn-ea"/>
                <a:cs typeface="+mn-cs"/>
              </a:rPr>
              <a:t>.</a:t>
            </a:r>
          </a:p>
          <a:p>
            <a:pPr fontAlgn="t"/>
            <a:r>
              <a:rPr lang="en-US" sz="1200" b="0" i="0" kern="1200" dirty="0">
                <a:solidFill>
                  <a:schemeClr val="tx1"/>
                </a:solidFill>
                <a:effectLst/>
                <a:latin typeface="+mn-lt"/>
                <a:ea typeface="+mn-ea"/>
                <a:cs typeface="+mn-cs"/>
              </a:rPr>
              <a:t>The high energy consumption should not be underestimated, particularly in blockchain applications or when training large AI models.</a:t>
            </a:r>
          </a:p>
          <a:p>
            <a:pPr algn="l"/>
            <a:r>
              <a:rPr lang="de-AT" dirty="0"/>
              <a:t> </a:t>
            </a:r>
          </a:p>
          <a:p>
            <a:pPr algn="l"/>
            <a:endParaRPr lang="de-AT" dirty="0"/>
          </a:p>
          <a:p>
            <a:pPr algn="l"/>
            <a:endParaRPr lang="de-AT" dirty="0"/>
          </a:p>
          <a:p>
            <a:pPr algn="l"/>
            <a:r>
              <a:rPr lang="de-AT" dirty="0"/>
              <a:t>Flechsig, Christian et.al. (2021): Langsam, aber sicher: Mithilfe von digitalen Technologien auf dem Weg zur Beschaffung 4.0. In: Fritzsche, Roy / Winter, Stefan / Lohmer, Jakob (Hrsg.): </a:t>
            </a:r>
            <a:r>
              <a:rPr lang="de-AT" sz="1800" b="0" i="0" u="none" strike="noStrike" baseline="0" dirty="0">
                <a:latin typeface="MyriadRegular"/>
              </a:rPr>
              <a:t>Logistik in Wissenschaft und Praxis. </a:t>
            </a:r>
            <a:r>
              <a:rPr lang="de-AT" dirty="0"/>
              <a:t>Von der Datenanalyse zur Gestaltung komplexer Logistikprozesse, p. 347 </a:t>
            </a:r>
          </a:p>
        </p:txBody>
      </p:sp>
      <p:sp>
        <p:nvSpPr>
          <p:cNvPr id="4" name="Foliennummernplatzhalter 3"/>
          <p:cNvSpPr>
            <a:spLocks noGrp="1"/>
          </p:cNvSpPr>
          <p:nvPr>
            <p:ph type="sldNum" sz="quarter" idx="5"/>
          </p:nvPr>
        </p:nvSpPr>
        <p:spPr/>
        <p:txBody>
          <a:bodyPr/>
          <a:lstStyle/>
          <a:p>
            <a:fld id="{23212CE9-4559-481E-B405-0C43FBE97BC7}" type="slidenum">
              <a:rPr lang="de-AT" smtClean="0"/>
              <a:t>18</a:t>
            </a:fld>
            <a:endParaRPr lang="de-AT"/>
          </a:p>
        </p:txBody>
      </p:sp>
    </p:spTree>
    <p:extLst>
      <p:ext uri="{BB962C8B-B14F-4D97-AF65-F5344CB8AC3E}">
        <p14:creationId xmlns:p14="http://schemas.microsoft.com/office/powerpoint/2010/main" val="34175891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Public online database: the blockchain is visible to everyone and stores data permanently. Anyone can trace what happened and when – without central control.</a:t>
            </a:r>
          </a:p>
          <a:p>
            <a:pPr fontAlgn="t"/>
            <a:r>
              <a:rPr lang="en-US" sz="1200" b="0" i="0" kern="1200" dirty="0">
                <a:solidFill>
                  <a:schemeClr val="tx1"/>
                </a:solidFill>
                <a:effectLst/>
                <a:latin typeface="+mn-lt"/>
                <a:ea typeface="+mn-ea"/>
                <a:cs typeface="+mn-cs"/>
              </a:rPr>
              <a:t>Linked data sets (“blocks”): each new piece of information is stored in a so‑called block. These blocks are connected chronologically, like links in a chain (“chain”). This creates seamless documentation.</a:t>
            </a:r>
          </a:p>
          <a:p>
            <a:pPr fontAlgn="t"/>
            <a:r>
              <a:rPr lang="en-US" sz="1200" b="0" i="0" kern="1200" dirty="0" err="1">
                <a:solidFill>
                  <a:schemeClr val="tx1"/>
                </a:solidFill>
                <a:effectLst/>
                <a:latin typeface="+mn-lt"/>
                <a:ea typeface="+mn-ea"/>
                <a:cs typeface="+mn-cs"/>
              </a:rPr>
              <a:t>Decentralised</a:t>
            </a:r>
            <a:r>
              <a:rPr lang="en-US" sz="1200" b="0" i="0" kern="1200" dirty="0">
                <a:solidFill>
                  <a:schemeClr val="tx1"/>
                </a:solidFill>
                <a:effectLst/>
                <a:latin typeface="+mn-lt"/>
                <a:ea typeface="+mn-ea"/>
                <a:cs typeface="+mn-cs"/>
              </a:rPr>
              <a:t> storage: the data are not held on a single server, but distributed across many computers worldwide. All participants in the network have a copy – making manipulation extremely difficult.</a:t>
            </a:r>
          </a:p>
          <a:p>
            <a:pPr fontAlgn="t"/>
            <a:r>
              <a:rPr lang="en-US" sz="1200" b="0" i="0" kern="1200" dirty="0">
                <a:solidFill>
                  <a:schemeClr val="tx1"/>
                </a:solidFill>
                <a:effectLst/>
                <a:latin typeface="+mn-lt"/>
                <a:ea typeface="+mn-ea"/>
                <a:cs typeface="+mn-cs"/>
              </a:rPr>
              <a:t>Immutability: once stored, data cannot be secretly altered or deleted. Any change would be immediately noticeable, as it would be compared with all other copies in the network.</a:t>
            </a:r>
          </a:p>
          <a:p>
            <a:pPr fontAlgn="t"/>
            <a:r>
              <a:rPr lang="en-US" sz="1200" b="0" i="0" kern="1200" dirty="0">
                <a:solidFill>
                  <a:schemeClr val="tx1"/>
                </a:solidFill>
                <a:effectLst/>
                <a:latin typeface="+mn-lt"/>
                <a:ea typeface="+mn-ea"/>
                <a:cs typeface="+mn-cs"/>
              </a:rPr>
              <a:t>Security through encryption: transactions are secured by mathematical processes (hashes). A new block is only added if all participants in the network agree.</a:t>
            </a:r>
          </a:p>
          <a:p>
            <a:pPr fontAlgn="t"/>
            <a:r>
              <a:rPr lang="en-US" sz="1200" b="0" i="0" kern="1200" dirty="0">
                <a:solidFill>
                  <a:schemeClr val="tx1"/>
                </a:solidFill>
                <a:effectLst/>
                <a:latin typeface="+mn-lt"/>
                <a:ea typeface="+mn-ea"/>
                <a:cs typeface="+mn-cs"/>
              </a:rPr>
              <a:t>These characteristics make blockchain particularly interesting for areas such as finance, supply chains, logistics, or digital contracts (e.g. consignment notes).</a:t>
            </a:r>
          </a:p>
          <a:p>
            <a:endParaRPr lang="de-AT" dirty="0"/>
          </a:p>
          <a:p>
            <a:r>
              <a:rPr lang="de-AT" dirty="0"/>
              <a:t>Source:</a:t>
            </a:r>
          </a:p>
          <a:p>
            <a:r>
              <a:rPr lang="de-AT" dirty="0" err="1"/>
              <a:t>Barenkamp</a:t>
            </a:r>
            <a:r>
              <a:rPr lang="de-AT" dirty="0"/>
              <a:t>, Marco (2021): IoT Security Best Practices. In: Meinhardt, Stefan / Wortmann, Felix (Hrsg.): IoT – Best Practices. Internet der Dinge, Geschäftsmodellinnovationen, IoT-Plattformen, IoT in Fertigung und Logistik, p. 401 </a:t>
            </a:r>
          </a:p>
          <a:p>
            <a:endParaRPr lang="de-AT" dirty="0"/>
          </a:p>
          <a:p>
            <a:r>
              <a:rPr lang="de-AT" dirty="0"/>
              <a:t>Image source: </a:t>
            </a:r>
          </a:p>
          <a:p>
            <a:r>
              <a:rPr lang="de-AT" dirty="0">
                <a:latin typeface="Oswald"/>
              </a:rPr>
              <a:t>Flaticon (2024): https://www.flaticon.com/free-icons/blockchain; Blockchain </a:t>
            </a:r>
            <a:r>
              <a:rPr lang="de-AT" dirty="0" err="1">
                <a:latin typeface="Oswald"/>
              </a:rPr>
              <a:t>icons</a:t>
            </a:r>
            <a:r>
              <a:rPr lang="de-AT" dirty="0">
                <a:latin typeface="Oswald"/>
              </a:rPr>
              <a:t> </a:t>
            </a:r>
            <a:r>
              <a:rPr lang="de-AT" dirty="0" err="1">
                <a:latin typeface="Oswald"/>
              </a:rPr>
              <a:t>created</a:t>
            </a:r>
            <a:r>
              <a:rPr lang="de-AT" dirty="0">
                <a:latin typeface="Oswald"/>
              </a:rPr>
              <a:t> </a:t>
            </a:r>
            <a:r>
              <a:rPr lang="de-AT" dirty="0" err="1">
                <a:latin typeface="Oswald"/>
              </a:rPr>
              <a:t>by</a:t>
            </a:r>
            <a:r>
              <a:rPr lang="de-AT" dirty="0">
                <a:latin typeface="Oswald"/>
              </a:rPr>
              <a:t> </a:t>
            </a:r>
            <a:r>
              <a:rPr lang="de-AT" dirty="0" err="1">
                <a:latin typeface="Oswald"/>
              </a:rPr>
              <a:t>Freepik</a:t>
            </a:r>
            <a:r>
              <a:rPr lang="de-AT" dirty="0">
                <a:latin typeface="Oswald"/>
              </a:rPr>
              <a:t> - Flaticon; </a:t>
            </a:r>
            <a:r>
              <a:rPr lang="de-AT" dirty="0" err="1">
                <a:latin typeface="Oswald"/>
              </a:rPr>
              <a:t>Accessed</a:t>
            </a:r>
            <a:r>
              <a:rPr lang="de-AT" dirty="0">
                <a:latin typeface="Oswald"/>
              </a:rPr>
              <a:t> on: 11.09.2024</a:t>
            </a:r>
          </a:p>
          <a:p>
            <a:endParaRPr lang="de-AT"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19</a:t>
            </a:fld>
            <a:endParaRPr lang="en-AT"/>
          </a:p>
        </p:txBody>
      </p:sp>
    </p:spTree>
    <p:extLst>
      <p:ext uri="{BB962C8B-B14F-4D97-AF65-F5344CB8AC3E}">
        <p14:creationId xmlns:p14="http://schemas.microsoft.com/office/powerpoint/2010/main" val="16493554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20</a:t>
            </a:fld>
            <a:endParaRPr lang="de-AT"/>
          </a:p>
        </p:txBody>
      </p:sp>
    </p:spTree>
    <p:extLst>
      <p:ext uri="{BB962C8B-B14F-4D97-AF65-F5344CB8AC3E}">
        <p14:creationId xmlns:p14="http://schemas.microsoft.com/office/powerpoint/2010/main" val="33059951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The digital twin is a virtual representation of a real environment or process. It digitally maps, for example, supply chains, inventory levels or machines – and does so in real time. As a result, complex processes can not only be monitored but also </a:t>
            </a:r>
            <a:r>
              <a:rPr lang="en-US" sz="1200" b="0" i="0" kern="1200" dirty="0" err="1">
                <a:solidFill>
                  <a:schemeClr val="tx1"/>
                </a:solidFill>
                <a:effectLst/>
                <a:latin typeface="+mn-lt"/>
                <a:ea typeface="+mn-ea"/>
                <a:cs typeface="+mn-cs"/>
              </a:rPr>
              <a:t>analysed</a:t>
            </a:r>
            <a:r>
              <a:rPr lang="en-US" sz="1200" b="0" i="0" kern="1200" dirty="0">
                <a:solidFill>
                  <a:schemeClr val="tx1"/>
                </a:solidFill>
                <a:effectLst/>
                <a:latin typeface="+mn-lt"/>
                <a:ea typeface="+mn-ea"/>
                <a:cs typeface="+mn-cs"/>
              </a:rPr>
              <a:t>, predicted and </a:t>
            </a:r>
            <a:r>
              <a:rPr lang="en-US" sz="1200" b="0" i="0" kern="1200" dirty="0" err="1">
                <a:solidFill>
                  <a:schemeClr val="tx1"/>
                </a:solidFill>
                <a:effectLst/>
                <a:latin typeface="+mn-lt"/>
                <a:ea typeface="+mn-ea"/>
                <a:cs typeface="+mn-cs"/>
              </a:rPr>
              <a:t>optimised</a:t>
            </a:r>
            <a:r>
              <a:rPr lang="en-US" sz="1200" b="0" i="0" kern="1200" dirty="0">
                <a:solidFill>
                  <a:schemeClr val="tx1"/>
                </a:solidFill>
                <a:effectLst/>
                <a:latin typeface="+mn-lt"/>
                <a:ea typeface="+mn-ea"/>
                <a:cs typeface="+mn-cs"/>
              </a:rPr>
              <a:t> in a targeted manner.</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Its use is particularly diverse in logistics: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In warehouse management, the digital twin helps to maintain an overview of stock levels and to </a:t>
            </a:r>
            <a:r>
              <a:rPr lang="en-US" sz="1200" b="0" i="0" kern="1200" dirty="0" err="1">
                <a:solidFill>
                  <a:schemeClr val="tx1"/>
                </a:solidFill>
                <a:effectLst/>
                <a:latin typeface="+mn-lt"/>
                <a:ea typeface="+mn-ea"/>
                <a:cs typeface="+mn-cs"/>
              </a:rPr>
              <a:t>utilise</a:t>
            </a:r>
            <a:r>
              <a:rPr lang="en-US" sz="1200" b="0" i="0" kern="1200" dirty="0">
                <a:solidFill>
                  <a:schemeClr val="tx1"/>
                </a:solidFill>
                <a:effectLst/>
                <a:latin typeface="+mn-lt"/>
                <a:ea typeface="+mn-ea"/>
                <a:cs typeface="+mn-cs"/>
              </a:rPr>
              <a:t> storage space efficiently.</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In route planning, it enables better coordination of delivery routes – depending on traffic conditions, weather or capacity.</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In the maintenance of machines or vehicles, it identifies wear at an early stage and prevents failures through timely repairs.</a:t>
            </a:r>
          </a:p>
          <a:p>
            <a:endParaRPr lang="de-AT" dirty="0"/>
          </a:p>
          <a:p>
            <a:r>
              <a:rPr lang="de-AT" dirty="0"/>
              <a:t>Sources:</a:t>
            </a:r>
          </a:p>
          <a:p>
            <a:pPr marL="0" algn="l" defTabSz="914400" rtl="0" eaLnBrk="1" latinLnBrk="0" hangingPunct="1"/>
            <a:r>
              <a:rPr lang="de-AT" sz="1200" kern="1200" dirty="0">
                <a:solidFill>
                  <a:schemeClr val="tx1"/>
                </a:solidFill>
                <a:latin typeface="+mn-lt"/>
                <a:ea typeface="+mn-ea"/>
                <a:cs typeface="+mn-cs"/>
              </a:rPr>
              <a:t>Spengler, Thomas et. al (2021): Methoden und Werkzeuge für die synergetische Konzeption und Bewertung von Industrie 4.0-Lösungen, </a:t>
            </a:r>
            <a:r>
              <a:rPr lang="de-AT" dirty="0"/>
              <a:t>In: Fritzsche, Roy / Winter, Stefan / Lohmer, Jakob (Hrsg.): </a:t>
            </a:r>
            <a:r>
              <a:rPr lang="de-AT" sz="1800" b="0" i="0" u="none" strike="noStrike" baseline="0" dirty="0">
                <a:latin typeface="MyriadRegular"/>
              </a:rPr>
              <a:t>Logistik in Wissenschaft und Praxis. </a:t>
            </a:r>
            <a:r>
              <a:rPr lang="de-AT" dirty="0"/>
              <a:t>Von der Datenanalyse zur Gestaltung komplexer Logistikprozesse, </a:t>
            </a:r>
            <a:r>
              <a:rPr lang="de-AT" sz="1200" kern="1200" dirty="0">
                <a:solidFill>
                  <a:schemeClr val="tx1"/>
                </a:solidFill>
                <a:latin typeface="+mn-lt"/>
                <a:ea typeface="+mn-ea"/>
                <a:cs typeface="+mn-cs"/>
              </a:rPr>
              <a:t>p. 194 </a:t>
            </a:r>
          </a:p>
          <a:p>
            <a:pPr marL="0" algn="l" defTabSz="914400" rtl="0" eaLnBrk="1" latinLnBrk="0" hangingPunct="1"/>
            <a:r>
              <a:rPr lang="de-AT" sz="1200" kern="1200" dirty="0" err="1">
                <a:solidFill>
                  <a:schemeClr val="tx1"/>
                </a:solidFill>
                <a:latin typeface="+mn-lt"/>
                <a:ea typeface="+mn-ea"/>
                <a:cs typeface="+mn-cs"/>
              </a:rPr>
              <a:t>Kocaoglu</a:t>
            </a:r>
            <a:r>
              <a:rPr lang="de-AT" sz="1200" kern="1200" dirty="0">
                <a:solidFill>
                  <a:schemeClr val="tx1"/>
                </a:solidFill>
                <a:latin typeface="+mn-lt"/>
                <a:ea typeface="+mn-ea"/>
                <a:cs typeface="+mn-cs"/>
              </a:rPr>
              <a:t>, </a:t>
            </a:r>
            <a:r>
              <a:rPr lang="de-AT" sz="1200" kern="1200" dirty="0" err="1">
                <a:solidFill>
                  <a:schemeClr val="tx1"/>
                </a:solidFill>
                <a:latin typeface="+mn-lt"/>
                <a:ea typeface="+mn-ea"/>
                <a:cs typeface="+mn-cs"/>
              </a:rPr>
              <a:t>Batuhan</a:t>
            </a:r>
            <a:r>
              <a:rPr lang="de-AT" sz="1200" kern="1200" dirty="0">
                <a:solidFill>
                  <a:schemeClr val="tx1"/>
                </a:solidFill>
                <a:latin typeface="+mn-lt"/>
                <a:ea typeface="+mn-ea"/>
                <a:cs typeface="+mn-cs"/>
              </a:rPr>
              <a:t> (2024): </a:t>
            </a:r>
            <a:r>
              <a:rPr lang="en-US" sz="1200" kern="1200" dirty="0">
                <a:solidFill>
                  <a:schemeClr val="tx1"/>
                </a:solidFill>
                <a:latin typeface="+mn-lt"/>
                <a:ea typeface="+mn-ea"/>
                <a:cs typeface="+mn-cs"/>
              </a:rPr>
              <a:t>Logistics Information Systems. Digital Transformation and Supply Chain Applications in the 4.0 Era,</a:t>
            </a:r>
            <a:r>
              <a:rPr lang="de-AT" sz="1200" kern="1200" dirty="0">
                <a:solidFill>
                  <a:schemeClr val="tx1"/>
                </a:solidFill>
                <a:latin typeface="+mn-lt"/>
                <a:ea typeface="+mn-ea"/>
                <a:cs typeface="+mn-cs"/>
              </a:rPr>
              <a:t> p. 164 </a:t>
            </a:r>
          </a:p>
        </p:txBody>
      </p:sp>
      <p:sp>
        <p:nvSpPr>
          <p:cNvPr id="4" name="Foliennummernplatzhalter 3"/>
          <p:cNvSpPr>
            <a:spLocks noGrp="1"/>
          </p:cNvSpPr>
          <p:nvPr>
            <p:ph type="sldNum" sz="quarter" idx="5"/>
          </p:nvPr>
        </p:nvSpPr>
        <p:spPr/>
        <p:txBody>
          <a:bodyPr/>
          <a:lstStyle/>
          <a:p>
            <a:fld id="{23212CE9-4559-481E-B405-0C43FBE97BC7}" type="slidenum">
              <a:rPr lang="de-AT" smtClean="0"/>
              <a:t>21</a:t>
            </a:fld>
            <a:endParaRPr lang="de-AT"/>
          </a:p>
        </p:txBody>
      </p:sp>
    </p:spTree>
    <p:extLst>
      <p:ext uri="{BB962C8B-B14F-4D97-AF65-F5344CB8AC3E}">
        <p14:creationId xmlns:p14="http://schemas.microsoft.com/office/powerpoint/2010/main" val="5632999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de-AT" dirty="0"/>
              <a:t>https://www.youtube.com/watch?v=K1AGi68ZB_0</a:t>
            </a:r>
          </a:p>
          <a:p>
            <a:endParaRPr lang="de-AT" dirty="0"/>
          </a:p>
          <a:p>
            <a:pPr fontAlgn="t"/>
            <a:r>
              <a:rPr lang="en-US" sz="1200" b="1" i="0" kern="1200" dirty="0">
                <a:solidFill>
                  <a:schemeClr val="tx1"/>
                </a:solidFill>
                <a:effectLst/>
                <a:latin typeface="+mn-lt"/>
                <a:ea typeface="+mn-ea"/>
                <a:cs typeface="+mn-cs"/>
              </a:rPr>
              <a:t>What is meant by a “digital twin”?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A digital, three-dimensional representation of reality; in this case, of a logistics facility, including the stored goods, material flows, processes and transport operations.</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For which types of goods can the system be used?</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For all types: bulk goods, general cargo, consolidated shipments, and project cargo.</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Which information is digitally recorded in real time?</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Goods-related information (including across multiple locations), vehicle information, as well as weather and traffic data.</a:t>
            </a:r>
          </a:p>
          <a:p>
            <a:pPr fontAlgn="t"/>
            <a:endParaRPr lang="en-US" sz="1200" b="1" i="0" kern="1200" dirty="0">
              <a:solidFill>
                <a:schemeClr val="tx1"/>
              </a:solidFill>
              <a:effectLst/>
              <a:latin typeface="+mn-lt"/>
              <a:ea typeface="+mn-ea"/>
              <a:cs typeface="+mn-cs"/>
            </a:endParaRPr>
          </a:p>
        </p:txBody>
      </p:sp>
      <p:sp>
        <p:nvSpPr>
          <p:cNvPr id="4" name="Foliennummernplatzhalter 3"/>
          <p:cNvSpPr>
            <a:spLocks noGrp="1"/>
          </p:cNvSpPr>
          <p:nvPr>
            <p:ph type="sldNum" sz="quarter" idx="5"/>
          </p:nvPr>
        </p:nvSpPr>
        <p:spPr/>
        <p:txBody>
          <a:bodyPr/>
          <a:lstStyle/>
          <a:p>
            <a:fld id="{23212CE9-4559-481E-B405-0C43FBE97BC7}" type="slidenum">
              <a:rPr lang="de-AT" smtClean="0"/>
              <a:t>22</a:t>
            </a:fld>
            <a:endParaRPr lang="de-AT"/>
          </a:p>
        </p:txBody>
      </p:sp>
    </p:spTree>
    <p:extLst>
      <p:ext uri="{BB962C8B-B14F-4D97-AF65-F5344CB8AC3E}">
        <p14:creationId xmlns:p14="http://schemas.microsoft.com/office/powerpoint/2010/main" val="1746289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With the implementation of the smart port concept at the Port of Hamburg, efficiency gains can be achieved on a new level. Through sensor technology, as well as analysis, forecasting and information systems, all possibilities for increasing efficiency are </a:t>
            </a:r>
            <a:r>
              <a:rPr lang="en-US" sz="1200" b="0" i="0" kern="1200" dirty="0" err="1">
                <a:solidFill>
                  <a:schemeClr val="tx1"/>
                </a:solidFill>
                <a:effectLst/>
                <a:latin typeface="+mn-lt"/>
                <a:ea typeface="+mn-ea"/>
                <a:cs typeface="+mn-cs"/>
              </a:rPr>
              <a:t>utilised</a:t>
            </a:r>
            <a:r>
              <a:rPr lang="en-US" sz="1200" b="0" i="0" kern="1200" dirty="0">
                <a:solidFill>
                  <a:schemeClr val="tx1"/>
                </a:solidFill>
                <a:effectLst/>
                <a:latin typeface="+mn-lt"/>
                <a:ea typeface="+mn-ea"/>
                <a:cs typeface="+mn-cs"/>
              </a:rPr>
              <a:t> in real time. This enables optimal networking of traffic flows, infrastructure and goods flows.</a:t>
            </a:r>
          </a:p>
          <a:p>
            <a:pPr fontAlgn="t"/>
            <a:r>
              <a:rPr lang="en-US" sz="1200" b="0" i="0" kern="1200" dirty="0">
                <a:solidFill>
                  <a:schemeClr val="tx1"/>
                </a:solidFill>
                <a:effectLst/>
                <a:latin typeface="+mn-lt"/>
                <a:ea typeface="+mn-ea"/>
                <a:cs typeface="+mn-cs"/>
              </a:rPr>
              <a:t>Major advantages already evident today:</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By equipping the vehicle fleet with sensor technology, the location can be determined at any time, efficient transport routes can be planned and designed, and this leads to better </a:t>
            </a:r>
            <a:r>
              <a:rPr lang="en-US" sz="1200" b="0" i="0" kern="1200" dirty="0" err="1">
                <a:solidFill>
                  <a:schemeClr val="tx1"/>
                </a:solidFill>
                <a:effectLst/>
                <a:latin typeface="+mn-lt"/>
                <a:ea typeface="+mn-ea"/>
                <a:cs typeface="+mn-cs"/>
              </a:rPr>
              <a:t>utilisation</a:t>
            </a:r>
            <a:r>
              <a:rPr lang="en-US" sz="1200" b="0" i="0" kern="1200" dirty="0">
                <a:solidFill>
                  <a:schemeClr val="tx1"/>
                </a:solidFill>
                <a:effectLst/>
                <a:latin typeface="+mn-lt"/>
                <a:ea typeface="+mn-ea"/>
                <a:cs typeface="+mn-cs"/>
              </a:rPr>
              <a:t> of the fleet</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Documentation for maintenance is carried out in digital form and can therefore be accessed and updated at any time</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Real-time management of navigation across the port area, as well as the necessary allocation of parking spaces for lorries, speeds up handling processes</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Sustainability also plays a key role in the implementation of smart ports, which is why there is increasing focus on electromobility, including the necessary infrastructure. Renewable energy is essential both for shipping as a means of propulsion and in the context of shore power usage. The corresponding infrastructure is being created and expanded</a:t>
            </a:r>
          </a:p>
          <a:p>
            <a:pPr marL="179114" indent="-179114">
              <a:spcAft>
                <a:spcPts val="1567"/>
              </a:spcAft>
              <a:buFont typeface="Arial" panose="020B0604020202020204" pitchFamily="34" charset="0"/>
              <a:buChar char="•"/>
            </a:pPr>
            <a:endParaRPr lang="de-AT" dirty="0"/>
          </a:p>
          <a:p>
            <a:pPr marL="179114" indent="-179114">
              <a:spcAft>
                <a:spcPts val="1567"/>
              </a:spcAft>
              <a:buFont typeface="Arial" panose="020B0604020202020204" pitchFamily="34" charset="0"/>
              <a:buChar char="•"/>
            </a:pPr>
            <a:endParaRPr lang="de-AT" dirty="0"/>
          </a:p>
          <a:p>
            <a:pPr>
              <a:spcAft>
                <a:spcPts val="1567"/>
              </a:spcAft>
            </a:pPr>
            <a:r>
              <a:rPr lang="de-AT" dirty="0"/>
              <a:t>Source: </a:t>
            </a:r>
          </a:p>
          <a:p>
            <a:pPr defTabSz="955274">
              <a:spcAft>
                <a:spcPts val="1567"/>
              </a:spcAft>
            </a:pPr>
            <a:r>
              <a:rPr lang="de-AT" dirty="0"/>
              <a:t>Hamburg Port Authority (2023): https://www.hamburg-port-authority.de/de/hpa-360/smartport; </a:t>
            </a:r>
            <a:r>
              <a:rPr lang="de-AT" dirty="0" err="1"/>
              <a:t>Accessed</a:t>
            </a:r>
            <a:r>
              <a:rPr lang="de-AT" dirty="0"/>
              <a:t> on: 04.10.2024</a:t>
            </a:r>
          </a:p>
          <a:p>
            <a:endParaRPr lang="de-AT"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23</a:t>
            </a:fld>
            <a:endParaRPr lang="en-AT"/>
          </a:p>
        </p:txBody>
      </p:sp>
    </p:spTree>
    <p:extLst>
      <p:ext uri="{BB962C8B-B14F-4D97-AF65-F5344CB8AC3E}">
        <p14:creationId xmlns:p14="http://schemas.microsoft.com/office/powerpoint/2010/main" val="38403155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Sustainability in logistics encompasses a wide range of measures</a:t>
            </a:r>
            <a:r>
              <a:rPr lang="de-AT" dirty="0"/>
              <a:t>:</a:t>
            </a:r>
          </a:p>
          <a:p>
            <a:pPr marL="171450" indent="-171450">
              <a:buFontTx/>
              <a:buChar char="-"/>
            </a:pPr>
            <a:r>
              <a:rPr lang="en-US" dirty="0" err="1"/>
              <a:t>Digitalisation</a:t>
            </a:r>
            <a:r>
              <a:rPr lang="en-US" dirty="0"/>
              <a:t> and efficient control (see previous chapter)</a:t>
            </a:r>
          </a:p>
          <a:p>
            <a:pPr marL="171450" indent="-171450">
              <a:buFontTx/>
              <a:buChar char="-"/>
            </a:pPr>
            <a:r>
              <a:rPr lang="en-US" dirty="0"/>
              <a:t>An example is sustainable and reusable packaging. Recyclable or biodegradable packaging, reusable transport packaging (e.g. foldable boxes, pallets), and packaging </a:t>
            </a:r>
            <a:r>
              <a:rPr lang="en-US" dirty="0" err="1"/>
              <a:t>optimisation</a:t>
            </a:r>
            <a:r>
              <a:rPr lang="en-US" dirty="0"/>
              <a:t> to reduce volume</a:t>
            </a:r>
          </a:p>
          <a:p>
            <a:pPr marL="171450" indent="-171450">
              <a:buFontTx/>
              <a:buChar char="-"/>
            </a:pPr>
            <a:r>
              <a:rPr lang="en-US" dirty="0"/>
              <a:t>Sustainable warehousing and </a:t>
            </a:r>
            <a:r>
              <a:rPr lang="en-US" dirty="0" err="1"/>
              <a:t>transhipment</a:t>
            </a:r>
            <a:r>
              <a:rPr lang="en-US" dirty="0"/>
              <a:t> </a:t>
            </a:r>
            <a:r>
              <a:rPr lang="en-US" dirty="0" err="1"/>
              <a:t>centres</a:t>
            </a:r>
            <a:r>
              <a:rPr lang="en-US" dirty="0"/>
              <a:t>: energy-efficient facilities with solar systems, heat pumps, green roofs, use of daylight, LED lighting</a:t>
            </a:r>
          </a:p>
          <a:p>
            <a:pPr marL="171450" indent="-171450">
              <a:buFontTx/>
              <a:buChar char="-"/>
            </a:pPr>
            <a:r>
              <a:rPr lang="en-US" dirty="0"/>
              <a:t>Circular economy: reducing and recycling products and packaging lowers costs, saves resources and transport routes. Examples include the return of old devices or empty containers</a:t>
            </a:r>
          </a:p>
          <a:p>
            <a:pPr marL="171450" indent="-171450">
              <a:buFontTx/>
              <a:buChar char="-"/>
            </a:pPr>
            <a:r>
              <a:rPr lang="en-US" dirty="0"/>
              <a:t>Sustainable supply chains: selection of environmentally certified and regional suppliers, transparent CO₂ balances along the supply chain, consideration of social standards (fair, safe, humane)</a:t>
            </a:r>
          </a:p>
          <a:p>
            <a:pPr marL="171450" indent="-171450">
              <a:buFontTx/>
              <a:buChar char="-"/>
            </a:pPr>
            <a:r>
              <a:rPr lang="en-US" dirty="0"/>
              <a:t>CO₂ monitoring and compensation: recording emissions per transport or shipment, offsetting emissions through investments in climate protection projects, partly required within the framework of ESG reporting</a:t>
            </a:r>
          </a:p>
          <a:p>
            <a:pPr marL="171450" indent="-171450">
              <a:buFontTx/>
              <a:buChar char="-"/>
            </a:pPr>
            <a:r>
              <a:rPr lang="en-US" dirty="0" err="1"/>
              <a:t>Decarbonisation</a:t>
            </a:r>
            <a:r>
              <a:rPr lang="en-US" dirty="0"/>
              <a:t> of transport through alternative drive systems: see following slides</a:t>
            </a:r>
            <a:endParaRPr lang="de-AT" dirty="0"/>
          </a:p>
          <a:p>
            <a:pPr marL="171450" indent="-171450">
              <a:buFontTx/>
              <a:buChar char="-"/>
            </a:pPr>
            <a:endParaRPr lang="de-AT" dirty="0"/>
          </a:p>
          <a:p>
            <a:pPr marL="171450" indent="-171450">
              <a:buFontTx/>
              <a:buChar char="-"/>
            </a:pPr>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25</a:t>
            </a:fld>
            <a:endParaRPr lang="de-AT"/>
          </a:p>
        </p:txBody>
      </p:sp>
    </p:spTree>
    <p:extLst>
      <p:ext uri="{BB962C8B-B14F-4D97-AF65-F5344CB8AC3E}">
        <p14:creationId xmlns:p14="http://schemas.microsoft.com/office/powerpoint/2010/main" val="35163229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The circular economy aims to keep materials and products in use within the economic system for as long as possible. Instead of consuming resources in a linear way—by extracting, using and then disposing of them—this model is based on closed material cycles.</a:t>
            </a:r>
          </a:p>
          <a:p>
            <a:pPr fontAlgn="t"/>
            <a:r>
              <a:rPr lang="en-US" sz="1200" b="0" i="0" kern="1200" dirty="0">
                <a:solidFill>
                  <a:schemeClr val="tx1"/>
                </a:solidFill>
                <a:effectLst/>
                <a:latin typeface="+mn-lt"/>
                <a:ea typeface="+mn-ea"/>
                <a:cs typeface="+mn-cs"/>
              </a:rPr>
              <a:t>At its core are the principles: reduce – reuse – recycle. This means reducing resource consumption, using products multiple times, and recycling materials at the end of their life cycle.</a:t>
            </a:r>
          </a:p>
          <a:p>
            <a:pPr fontAlgn="t"/>
            <a:r>
              <a:rPr lang="en-US" sz="1200" b="0" i="0" kern="1200" dirty="0">
                <a:solidFill>
                  <a:schemeClr val="tx1"/>
                </a:solidFill>
                <a:effectLst/>
                <a:latin typeface="+mn-lt"/>
                <a:ea typeface="+mn-ea"/>
                <a:cs typeface="+mn-cs"/>
              </a:rPr>
              <a:t>By extending product life cycles, enabling repair and promoting reuse, raw materials can be conserved and CO₂ emissions significantly reduced.</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Examples of such approaches include:</a:t>
            </a:r>
            <a:br>
              <a:rPr lang="en-US" sz="1200" b="0" i="0" kern="1200" dirty="0">
                <a:solidFill>
                  <a:schemeClr val="tx1"/>
                </a:solidFill>
                <a:effectLst/>
                <a:latin typeface="+mn-lt"/>
                <a:ea typeface="+mn-ea"/>
                <a:cs typeface="+mn-cs"/>
              </a:rPr>
            </a:br>
            <a:r>
              <a:rPr lang="en-US" sz="1200" b="0" i="0" kern="1200" dirty="0" err="1">
                <a:solidFill>
                  <a:schemeClr val="tx1"/>
                </a:solidFill>
                <a:effectLst/>
                <a:latin typeface="+mn-lt"/>
                <a:ea typeface="+mn-ea"/>
                <a:cs typeface="+mn-cs"/>
              </a:rPr>
              <a:t>ReZip</a:t>
            </a:r>
            <a:r>
              <a:rPr lang="en-US" sz="1200" b="0" i="0" kern="1200" dirty="0">
                <a:solidFill>
                  <a:schemeClr val="tx1"/>
                </a:solidFill>
                <a:effectLst/>
                <a:latin typeface="+mn-lt"/>
                <a:ea typeface="+mn-ea"/>
                <a:cs typeface="+mn-cs"/>
              </a:rPr>
              <a:t> – a system for reusable shipping packaging used in e-commerce.</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Fairphone – a modular smartphone that is easy to repair and recycle.</a:t>
            </a:r>
          </a:p>
          <a:p>
            <a:endParaRPr lang="de-AT" dirty="0"/>
          </a:p>
          <a:p>
            <a:r>
              <a:rPr lang="de-AT" dirty="0"/>
              <a:t>Source:</a:t>
            </a:r>
          </a:p>
          <a:p>
            <a:r>
              <a:rPr lang="de-AT" dirty="0" err="1"/>
              <a:t>Bretzke</a:t>
            </a:r>
            <a:r>
              <a:rPr lang="de-AT" dirty="0"/>
              <a:t>, Wolf-Rüdiger / </a:t>
            </a:r>
            <a:r>
              <a:rPr lang="de-AT" dirty="0" err="1"/>
              <a:t>Barkawi</a:t>
            </a:r>
            <a:r>
              <a:rPr lang="de-AT" dirty="0"/>
              <a:t>, Karim (2021): Nachhaltige Logistik. Antworten auf eine globale Herausforderung, p. 153 </a:t>
            </a:r>
          </a:p>
        </p:txBody>
      </p:sp>
      <p:sp>
        <p:nvSpPr>
          <p:cNvPr id="4" name="Foliennummernplatzhalter 3"/>
          <p:cNvSpPr>
            <a:spLocks noGrp="1"/>
          </p:cNvSpPr>
          <p:nvPr>
            <p:ph type="sldNum" sz="quarter" idx="5"/>
          </p:nvPr>
        </p:nvSpPr>
        <p:spPr/>
        <p:txBody>
          <a:bodyPr/>
          <a:lstStyle/>
          <a:p>
            <a:fld id="{23212CE9-4559-481E-B405-0C43FBE97BC7}" type="slidenum">
              <a:rPr lang="de-AT" smtClean="0"/>
              <a:t>26</a:t>
            </a:fld>
            <a:endParaRPr lang="de-AT"/>
          </a:p>
        </p:txBody>
      </p:sp>
    </p:spTree>
    <p:extLst>
      <p:ext uri="{BB962C8B-B14F-4D97-AF65-F5344CB8AC3E}">
        <p14:creationId xmlns:p14="http://schemas.microsoft.com/office/powerpoint/2010/main" val="22844856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Since 2023, Austrian Post has been offering a loop service for reusable packaging, Post Loop, as a regular service. Retailers can rent the packaging and offer it to their customers at online checkout. Depending on the online shop, the return of the packaging works in different ways—some providers use deposit systems, others reward returns with vouchers or offer simple return options via letterboxes and post office branches.</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This was preceded by a research project and a pilot project conducted by the University of Applied Sciences Upper Austria and Austrian Post, together with companies such as </a:t>
            </a:r>
            <a:r>
              <a:rPr lang="en-US" sz="1200" b="0" i="0" kern="1200" dirty="0" err="1">
                <a:solidFill>
                  <a:schemeClr val="tx1"/>
                </a:solidFill>
                <a:effectLst/>
                <a:latin typeface="+mn-lt"/>
                <a:ea typeface="+mn-ea"/>
                <a:cs typeface="+mn-cs"/>
              </a:rPr>
              <a:t>Interspar</a:t>
            </a:r>
            <a:r>
              <a:rPr lang="en-US" sz="1200" b="0" i="0" kern="1200" dirty="0">
                <a:solidFill>
                  <a:schemeClr val="tx1"/>
                </a:solidFill>
                <a:effectLst/>
                <a:latin typeface="+mn-lt"/>
                <a:ea typeface="+mn-ea"/>
                <a:cs typeface="+mn-cs"/>
              </a:rPr>
              <a:t>, Intersport, Tchibo, Thalia and dm.</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Key points of the project:</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Packaging made from wood </a:t>
            </a:r>
            <a:r>
              <a:rPr lang="en-US" sz="1200" b="0" i="0" kern="1200" dirty="0" err="1">
                <a:solidFill>
                  <a:schemeClr val="tx1"/>
                </a:solidFill>
                <a:effectLst/>
                <a:latin typeface="+mn-lt"/>
                <a:ea typeface="+mn-ea"/>
                <a:cs typeface="+mn-cs"/>
              </a:rPr>
              <a:t>fibre</a:t>
            </a:r>
            <a:r>
              <a:rPr lang="en-US" sz="1200" b="0" i="0" kern="1200" dirty="0">
                <a:solidFill>
                  <a:schemeClr val="tx1"/>
                </a:solidFill>
                <a:effectLst/>
                <a:latin typeface="+mn-lt"/>
                <a:ea typeface="+mn-ea"/>
                <a:cs typeface="+mn-cs"/>
              </a:rPr>
              <a:t> or recycled PET. The packaging has different life cycles, which in the photo range between 10 and 100 cycles.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Returns are made easily via letterboxes, post office branches or self-service zones.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A carbon footprint analysis showed ecological advantages, particularly for wood </a:t>
            </a:r>
            <a:r>
              <a:rPr lang="en-US" sz="1200" b="0" i="0" kern="1200" dirty="0" err="1">
                <a:solidFill>
                  <a:schemeClr val="tx1"/>
                </a:solidFill>
                <a:effectLst/>
                <a:latin typeface="+mn-lt"/>
                <a:ea typeface="+mn-ea"/>
                <a:cs typeface="+mn-cs"/>
              </a:rPr>
              <a:t>fibre</a:t>
            </a:r>
            <a:r>
              <a:rPr lang="en-US" sz="1200" b="0" i="0" kern="1200" dirty="0">
                <a:solidFill>
                  <a:schemeClr val="tx1"/>
                </a:solidFill>
                <a:effectLst/>
                <a:latin typeface="+mn-lt"/>
                <a:ea typeface="+mn-ea"/>
                <a:cs typeface="+mn-cs"/>
              </a:rPr>
              <a:t> packaging.</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Customer acceptance was high—many were willing to pay a deposit.</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The project demonstrates that a circular economy can work in mail order business—with benefits for the environment, companies and consumers.</a:t>
            </a:r>
          </a:p>
        </p:txBody>
      </p:sp>
      <p:sp>
        <p:nvSpPr>
          <p:cNvPr id="4" name="Foliennummernplatzhalter 3"/>
          <p:cNvSpPr>
            <a:spLocks noGrp="1"/>
          </p:cNvSpPr>
          <p:nvPr>
            <p:ph type="sldNum" sz="quarter" idx="5"/>
          </p:nvPr>
        </p:nvSpPr>
        <p:spPr/>
        <p:txBody>
          <a:bodyPr/>
          <a:lstStyle/>
          <a:p>
            <a:fld id="{23212CE9-4559-481E-B405-0C43FBE97BC7}" type="slidenum">
              <a:rPr lang="de-AT" smtClean="0"/>
              <a:t>27</a:t>
            </a:fld>
            <a:endParaRPr lang="de-AT"/>
          </a:p>
        </p:txBody>
      </p:sp>
    </p:spTree>
    <p:extLst>
      <p:ext uri="{BB962C8B-B14F-4D97-AF65-F5344CB8AC3E}">
        <p14:creationId xmlns:p14="http://schemas.microsoft.com/office/powerpoint/2010/main" val="6957827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Sustainable supply chains take environmental, social and economic aspects into account throughout the entire product life cycle—from raw material extraction, production and transport through to disposal or recycling.</a:t>
            </a:r>
          </a:p>
          <a:p>
            <a:pPr fontAlgn="t"/>
            <a:r>
              <a:rPr lang="en-US" sz="1200" b="0" i="0" kern="1200" dirty="0">
                <a:solidFill>
                  <a:schemeClr val="tx1"/>
                </a:solidFill>
                <a:effectLst/>
                <a:latin typeface="+mn-lt"/>
                <a:ea typeface="+mn-ea"/>
                <a:cs typeface="+mn-cs"/>
              </a:rPr>
              <a:t>A key objective is to create transparency regarding the origin of materials and production conditions. Only in this way can it be traced under which circumstances a product was manufactured. Another important aspect is the avoidance of overproduction. Sustainable supply chains also </a:t>
            </a:r>
            <a:r>
              <a:rPr lang="en-US" sz="1200" b="0" i="0" kern="1200" dirty="0" err="1">
                <a:solidFill>
                  <a:schemeClr val="tx1"/>
                </a:solidFill>
                <a:effectLst/>
                <a:latin typeface="+mn-lt"/>
                <a:ea typeface="+mn-ea"/>
                <a:cs typeface="+mn-cs"/>
              </a:rPr>
              <a:t>emphasise</a:t>
            </a:r>
            <a:r>
              <a:rPr lang="en-US" sz="1200" b="0" i="0" kern="1200" dirty="0">
                <a:solidFill>
                  <a:schemeClr val="tx1"/>
                </a:solidFill>
                <a:effectLst/>
                <a:latin typeface="+mn-lt"/>
                <a:ea typeface="+mn-ea"/>
                <a:cs typeface="+mn-cs"/>
              </a:rPr>
              <a:t> fair working conditions and compliance with social standards—particularly in countries with low wages or weaker regulation. Environmental goals also play a central role. These include conserving resources and reducing CO₂ emissions, for example through efficient transport routes or the use of renewable energy. The topic is also becoming increasingly important from a legal perspective—keyword: supply chain legislation.</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An example of a sustainable supply chain is the company VAUDE, a German outdoor equipment manufacturer. VAUDE focuses on fair working conditions, environmentally friendly materials and transparent production processes.</a:t>
            </a:r>
          </a:p>
          <a:p>
            <a:endParaRPr lang="de-AT" dirty="0"/>
          </a:p>
          <a:p>
            <a:r>
              <a:rPr lang="de-AT" dirty="0"/>
              <a:t>Sources:</a:t>
            </a:r>
          </a:p>
          <a:p>
            <a:r>
              <a:rPr lang="de-AT" dirty="0"/>
              <a:t>Fraunhofer Gesellschaft (2025): https://www.fraunhofer.de/de/ueber-fraunhofer/nachhaltigkeit/verantwortungsvolle-unternehmensgestaltung/nachhaltige-lieferkette.html; </a:t>
            </a:r>
            <a:r>
              <a:rPr lang="de-AT" dirty="0" err="1"/>
              <a:t>Accessed</a:t>
            </a:r>
            <a:r>
              <a:rPr lang="de-AT" dirty="0"/>
              <a:t> on: 11.07.2025</a:t>
            </a:r>
          </a:p>
          <a:p>
            <a:r>
              <a:rPr lang="de-AT" dirty="0"/>
              <a:t>Vaude (2025): https://www.vaude.com/ch/de/blog/post/deutscher-nachhaltigkeitspreis-2024.html?srsltid=AfmBOopqfSPfonZkMPD_UrqkVO3ZtUWxnHodHQRce5o5zLLcuLWrSQp3; </a:t>
            </a:r>
            <a:r>
              <a:rPr lang="de-AT" dirty="0" err="1"/>
              <a:t>Accessed</a:t>
            </a:r>
            <a:r>
              <a:rPr lang="de-AT" dirty="0"/>
              <a:t> on: 11.07.2025</a:t>
            </a:r>
          </a:p>
        </p:txBody>
      </p:sp>
      <p:sp>
        <p:nvSpPr>
          <p:cNvPr id="4" name="Foliennummernplatzhalter 3"/>
          <p:cNvSpPr>
            <a:spLocks noGrp="1"/>
          </p:cNvSpPr>
          <p:nvPr>
            <p:ph type="sldNum" sz="quarter" idx="5"/>
          </p:nvPr>
        </p:nvSpPr>
        <p:spPr/>
        <p:txBody>
          <a:bodyPr/>
          <a:lstStyle/>
          <a:p>
            <a:fld id="{23212CE9-4559-481E-B405-0C43FBE97BC7}" type="slidenum">
              <a:rPr lang="de-AT" smtClean="0"/>
              <a:t>28</a:t>
            </a:fld>
            <a:endParaRPr lang="de-AT"/>
          </a:p>
        </p:txBody>
      </p:sp>
    </p:spTree>
    <p:extLst>
      <p:ext uri="{BB962C8B-B14F-4D97-AF65-F5344CB8AC3E}">
        <p14:creationId xmlns:p14="http://schemas.microsoft.com/office/powerpoint/2010/main" val="12876477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Autonomous driving means that a vehicle can move independently—without a human actively having to intervene. This is made possible by sensors, cameras, artificial intelligence and digital maps. The development towards fully autonomous vehicles is gradual. The international SAE levels define a total of six stages—from level 0 to level 5—which describe the degree of automation.</a:t>
            </a:r>
          </a:p>
          <a:p>
            <a:pPr fontAlgn="t"/>
            <a:r>
              <a:rPr lang="en-US" sz="1200" b="1" i="0" kern="1200" dirty="0">
                <a:solidFill>
                  <a:schemeClr val="tx1"/>
                </a:solidFill>
                <a:effectLst/>
                <a:latin typeface="+mn-lt"/>
                <a:ea typeface="+mn-ea"/>
                <a:cs typeface="+mn-cs"/>
              </a:rPr>
              <a:t>Level 0 – No automation: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human drives entirely independently. There are assistance systems such as warning signals, but the vehicle does not take over any control functions.</a:t>
            </a:r>
          </a:p>
          <a:p>
            <a:pPr fontAlgn="t"/>
            <a:r>
              <a:rPr lang="en-US" sz="1200" b="1" i="0" kern="1200" dirty="0">
                <a:solidFill>
                  <a:schemeClr val="tx1"/>
                </a:solidFill>
                <a:effectLst/>
                <a:latin typeface="+mn-lt"/>
                <a:ea typeface="+mn-ea"/>
                <a:cs typeface="+mn-cs"/>
              </a:rPr>
              <a:t>Level 1 – Driver assistance:</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A first assistance system is introduced—for example cruise control or a lane-keeping assistant. However, the human remains fully in control.</a:t>
            </a:r>
          </a:p>
          <a:p>
            <a:pPr fontAlgn="t"/>
            <a:r>
              <a:rPr lang="en-US" sz="1200" b="1" i="0" kern="1200" dirty="0">
                <a:solidFill>
                  <a:schemeClr val="tx1"/>
                </a:solidFill>
                <a:effectLst/>
                <a:latin typeface="+mn-lt"/>
                <a:ea typeface="+mn-ea"/>
                <a:cs typeface="+mn-cs"/>
              </a:rPr>
              <a:t>Level 2 – Partial automation: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vehicle can now steer and brake simultaneously—for example during automated parking or in traffic jams. Nevertheless, the human must always be ready to intervene.</a:t>
            </a:r>
          </a:p>
          <a:p>
            <a:pPr fontAlgn="t"/>
            <a:r>
              <a:rPr lang="en-US" sz="1200" b="1" i="0" kern="1200" dirty="0">
                <a:solidFill>
                  <a:schemeClr val="tx1"/>
                </a:solidFill>
                <a:effectLst/>
                <a:latin typeface="+mn-lt"/>
                <a:ea typeface="+mn-ea"/>
                <a:cs typeface="+mn-cs"/>
              </a:rPr>
              <a:t>Level 3 – Conditional automation: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vehicle can drive independently in certain situations—for example on the motorway. However, the human must be able to intervene quickly if the system requires support.</a:t>
            </a:r>
          </a:p>
          <a:p>
            <a:pPr fontAlgn="t"/>
            <a:r>
              <a:rPr lang="en-US" sz="1200" b="1" i="0" kern="1200" dirty="0">
                <a:solidFill>
                  <a:schemeClr val="tx1"/>
                </a:solidFill>
                <a:effectLst/>
                <a:latin typeface="+mn-lt"/>
                <a:ea typeface="+mn-ea"/>
                <a:cs typeface="+mn-cs"/>
              </a:rPr>
              <a:t>Level 4 – High automation: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Here, the vehicle operates completely independently—but only in clearly defined areas, such as within a logistics </a:t>
            </a:r>
            <a:r>
              <a:rPr lang="en-US" sz="1200" b="0" i="0" kern="1200" dirty="0" err="1">
                <a:solidFill>
                  <a:schemeClr val="tx1"/>
                </a:solidFill>
                <a:effectLst/>
                <a:latin typeface="+mn-lt"/>
                <a:ea typeface="+mn-ea"/>
                <a:cs typeface="+mn-cs"/>
              </a:rPr>
              <a:t>centre</a:t>
            </a:r>
            <a:r>
              <a:rPr lang="en-US" sz="1200" b="0" i="0" kern="1200" dirty="0">
                <a:solidFill>
                  <a:schemeClr val="tx1"/>
                </a:solidFill>
                <a:effectLst/>
                <a:latin typeface="+mn-lt"/>
                <a:ea typeface="+mn-ea"/>
                <a:cs typeface="+mn-cs"/>
              </a:rPr>
              <a:t> or on specific routes.</a:t>
            </a:r>
          </a:p>
          <a:p>
            <a:pPr fontAlgn="t"/>
            <a:r>
              <a:rPr lang="en-US" sz="1200" b="1" i="0" kern="1200" dirty="0">
                <a:solidFill>
                  <a:schemeClr val="tx1"/>
                </a:solidFill>
                <a:effectLst/>
                <a:latin typeface="+mn-lt"/>
                <a:ea typeface="+mn-ea"/>
                <a:cs typeface="+mn-cs"/>
              </a:rPr>
              <a:t>Level 5 – Full automation: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This is the highest level: the vehicle no longer requires a driver and can operate independently everywhere—whether in the city, on rural roads or on motorways.</a:t>
            </a:r>
          </a:p>
          <a:p>
            <a:endParaRPr lang="de-AT" dirty="0"/>
          </a:p>
          <a:p>
            <a:r>
              <a:rPr lang="de-AT" dirty="0"/>
              <a:t>Source: </a:t>
            </a:r>
          </a:p>
          <a:p>
            <a:r>
              <a:rPr lang="de-AT" dirty="0"/>
              <a:t>Kraftfahrbundesamt (2025): https://www.kba.de/DE/Themen/Marktueberwachung/Produktpruefungen/Pruefinhalte/AutomatisiertesAutonomesFahren/Automatisierungsstufen/Automatisierungsstufen_node.html; </a:t>
            </a:r>
            <a:r>
              <a:rPr lang="de-AT" dirty="0" err="1"/>
              <a:t>Accessed</a:t>
            </a:r>
            <a:r>
              <a:rPr lang="de-AT" dirty="0"/>
              <a:t> on: 09.07.2025</a:t>
            </a:r>
          </a:p>
        </p:txBody>
      </p:sp>
      <p:sp>
        <p:nvSpPr>
          <p:cNvPr id="4" name="Foliennummernplatzhalter 3"/>
          <p:cNvSpPr>
            <a:spLocks noGrp="1"/>
          </p:cNvSpPr>
          <p:nvPr>
            <p:ph type="sldNum" sz="quarter" idx="5"/>
          </p:nvPr>
        </p:nvSpPr>
        <p:spPr/>
        <p:txBody>
          <a:bodyPr/>
          <a:lstStyle/>
          <a:p>
            <a:fld id="{23212CE9-4559-481E-B405-0C43FBE97BC7}" type="slidenum">
              <a:rPr lang="de-AT" smtClean="0"/>
              <a:t>30</a:t>
            </a:fld>
            <a:endParaRPr lang="de-AT"/>
          </a:p>
        </p:txBody>
      </p:sp>
    </p:spTree>
    <p:extLst>
      <p:ext uri="{BB962C8B-B14F-4D97-AF65-F5344CB8AC3E}">
        <p14:creationId xmlns:p14="http://schemas.microsoft.com/office/powerpoint/2010/main" val="14371791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The implementation of autonomous lorries offers a wide range of benefits</a:t>
            </a:r>
            <a:r>
              <a:rPr lang="de-AT" dirty="0"/>
              <a:t>:</a:t>
            </a:r>
          </a:p>
          <a:p>
            <a:pPr>
              <a:buFont typeface="Arial" panose="020B0604020202020204" pitchFamily="34" charset="0"/>
              <a:buChar char="•"/>
            </a:pPr>
            <a:r>
              <a:rPr lang="de-AT" dirty="0"/>
              <a:t> </a:t>
            </a:r>
            <a:r>
              <a:rPr lang="en-US" dirty="0"/>
              <a:t>Cost savings for companies and mitigation of the shortage of skilled workers</a:t>
            </a:r>
          </a:p>
          <a:p>
            <a:pPr>
              <a:buFont typeface="Arial" panose="020B0604020202020204" pitchFamily="34" charset="0"/>
              <a:buChar char="•"/>
            </a:pPr>
            <a:r>
              <a:rPr lang="en-US" dirty="0"/>
              <a:t> Increased safety</a:t>
            </a:r>
          </a:p>
          <a:p>
            <a:pPr>
              <a:buFont typeface="Arial" panose="020B0604020202020204" pitchFamily="34" charset="0"/>
              <a:buChar char="•"/>
            </a:pPr>
            <a:r>
              <a:rPr lang="en-US" dirty="0"/>
              <a:t> Reduction of environmental impact: </a:t>
            </a:r>
            <a:r>
              <a:rPr lang="en-US" dirty="0" err="1"/>
              <a:t>optimisation</a:t>
            </a:r>
            <a:r>
              <a:rPr lang="en-US" dirty="0"/>
              <a:t> of traffic flow through vehicle-to-vehicle communication, leading to more efficient driving</a:t>
            </a:r>
          </a:p>
          <a:p>
            <a:pPr>
              <a:buFont typeface="Arial" panose="020B0604020202020204" pitchFamily="34" charset="0"/>
              <a:buNone/>
            </a:pPr>
            <a:endParaRPr lang="en-US" dirty="0"/>
          </a:p>
          <a:p>
            <a:pPr>
              <a:buFont typeface="Arial" panose="020B0604020202020204" pitchFamily="34" charset="0"/>
              <a:buNone/>
            </a:pPr>
            <a:r>
              <a:rPr lang="en-US" dirty="0"/>
              <a:t>Studies assume that fuel savings of at least 10% compared to manually operated lorries are possible. At lower speeds and in complex traffic situations (urban traffic), efficiency gains are even higher.</a:t>
            </a:r>
            <a:endParaRPr lang="de-AT" dirty="0"/>
          </a:p>
          <a:p>
            <a:pPr>
              <a:buFont typeface="Arial" panose="020B0604020202020204" pitchFamily="34" charset="0"/>
              <a:buNone/>
            </a:pPr>
            <a:endParaRPr lang="de-AT" dirty="0"/>
          </a:p>
          <a:p>
            <a:pPr>
              <a:buFont typeface="Arial" panose="020B0604020202020204" pitchFamily="34" charset="0"/>
              <a:buNone/>
            </a:pPr>
            <a:r>
              <a:rPr lang="de-AT" dirty="0" err="1"/>
              <a:t>Limitations</a:t>
            </a:r>
            <a:r>
              <a:rPr lang="de-AT" dirty="0"/>
              <a:t> and </a:t>
            </a:r>
            <a:r>
              <a:rPr lang="de-AT" dirty="0" err="1"/>
              <a:t>risks</a:t>
            </a:r>
            <a:r>
              <a:rPr lang="de-AT" dirty="0"/>
              <a:t>:</a:t>
            </a:r>
          </a:p>
          <a:p>
            <a:pPr marL="179114" indent="-179114">
              <a:buFont typeface="Arial" panose="020B0604020202020204" pitchFamily="34" charset="0"/>
              <a:buChar char="•"/>
            </a:pPr>
            <a:r>
              <a:rPr lang="en-US" dirty="0"/>
              <a:t>Complex situations and the large number of road users—particularly in urban traffic—pose a challenge</a:t>
            </a:r>
          </a:p>
          <a:p>
            <a:pPr marL="179114" indent="-179114">
              <a:buFont typeface="Arial" panose="020B0604020202020204" pitchFamily="34" charset="0"/>
              <a:buChar char="•"/>
            </a:pPr>
            <a:r>
              <a:rPr lang="en-US" dirty="0"/>
              <a:t>Weather conditions as a difficulty (e.g. reduced visibility for cameras)</a:t>
            </a:r>
          </a:p>
          <a:p>
            <a:pPr marL="179114" indent="-179114">
              <a:buFont typeface="Arial" panose="020B0604020202020204" pitchFamily="34" charset="0"/>
              <a:buChar char="•"/>
            </a:pPr>
            <a:r>
              <a:rPr lang="en-US" dirty="0"/>
              <a:t>Risk of hacker attacks</a:t>
            </a:r>
            <a:endParaRPr lang="de-AT" dirty="0"/>
          </a:p>
          <a:p>
            <a:endParaRPr lang="de-AT" b="1" dirty="0"/>
          </a:p>
          <a:p>
            <a:r>
              <a:rPr lang="en-US" b="1" dirty="0"/>
              <a:t>Video tip on the trend</a:t>
            </a:r>
            <a:r>
              <a:rPr lang="de-AT" b="1" dirty="0"/>
              <a:t>:</a:t>
            </a:r>
          </a:p>
          <a:p>
            <a:pPr marL="0" marR="0" lvl="0" indent="0" algn="l" defTabSz="955274" rtl="0" eaLnBrk="1" fontAlgn="auto" latinLnBrk="0" hangingPunct="1">
              <a:lnSpc>
                <a:spcPct val="100000"/>
              </a:lnSpc>
              <a:spcBef>
                <a:spcPts val="0"/>
              </a:spcBef>
              <a:spcAft>
                <a:spcPts val="0"/>
              </a:spcAft>
              <a:buClrTx/>
              <a:buSzTx/>
              <a:buFontTx/>
              <a:buNone/>
              <a:tabLst/>
              <a:defRPr/>
            </a:pPr>
            <a:r>
              <a:rPr lang="de-AT" b="0" dirty="0" err="1"/>
              <a:t>Youtube</a:t>
            </a:r>
            <a:r>
              <a:rPr lang="de-AT" b="0" dirty="0"/>
              <a:t> (2024): </a:t>
            </a:r>
            <a:r>
              <a:rPr lang="en-US" b="1" dirty="0"/>
              <a:t>Test phase: MAN trials autonomous lorries | BR24 </a:t>
            </a:r>
            <a:r>
              <a:rPr lang="de-AT" b="1" dirty="0"/>
              <a:t>- </a:t>
            </a:r>
            <a:r>
              <a:rPr lang="de-AT" b="0" dirty="0"/>
              <a:t>https://www.youtube.com/watch?v=MOXl8SvKzKY; </a:t>
            </a:r>
            <a:r>
              <a:rPr lang="de-AT" b="0" dirty="0" err="1"/>
              <a:t>Accessed</a:t>
            </a:r>
            <a:r>
              <a:rPr lang="de-AT" b="0" dirty="0"/>
              <a:t> on: 30.09.2024</a:t>
            </a:r>
            <a:endParaRPr lang="de-AT" dirty="0"/>
          </a:p>
          <a:p>
            <a:endParaRPr lang="de-AT" dirty="0"/>
          </a:p>
          <a:p>
            <a:r>
              <a:rPr lang="de-AT" dirty="0"/>
              <a:t>Sources:</a:t>
            </a:r>
          </a:p>
          <a:p>
            <a:r>
              <a:rPr lang="de-AT" dirty="0" err="1"/>
              <a:t>Jobmatch</a:t>
            </a:r>
            <a:r>
              <a:rPr lang="de-AT" dirty="0"/>
              <a:t> (2024): https://jobmatch.me/blog/arbeitnehmer/logistik/autonomes-fahren-eine-gefahr-fuer-die-lkw-fahrer/; </a:t>
            </a:r>
            <a:r>
              <a:rPr lang="de-AT" dirty="0" err="1"/>
              <a:t>Accessed</a:t>
            </a:r>
            <a:r>
              <a:rPr lang="de-AT" dirty="0"/>
              <a:t> on: 03.07.2024</a:t>
            </a:r>
          </a:p>
          <a:p>
            <a:r>
              <a:rPr lang="de-AT" dirty="0"/>
              <a:t>Neubauer, Matthias / Hutter, Bernadette (2022): Research Report "Für LKW-Fahrer und LKW-Fahrerinnen wird es noch lange Arbeit geben": </a:t>
            </a:r>
            <a:r>
              <a:rPr lang="en-US" dirty="0"/>
              <a:t>Matthias Neubauer, Professor at the University of Applied Sciences Upper Austria, on automated driving and its impacts on the world of work in transport and logistics; interview. In: </a:t>
            </a:r>
            <a:r>
              <a:rPr lang="de-AT" dirty="0"/>
              <a:t>https://hdl.handle.net/10419/269898; </a:t>
            </a:r>
            <a:r>
              <a:rPr lang="de-AT" dirty="0" err="1"/>
              <a:t>Accessed</a:t>
            </a:r>
            <a:r>
              <a:rPr lang="de-AT" dirty="0"/>
              <a:t> on: 06.05.2025</a:t>
            </a:r>
          </a:p>
          <a:p>
            <a:r>
              <a:rPr lang="de-AT" dirty="0"/>
              <a:t>Fortune Business </a:t>
            </a:r>
            <a:r>
              <a:rPr lang="de-AT" dirty="0" err="1"/>
              <a:t>Insights</a:t>
            </a:r>
            <a:r>
              <a:rPr lang="de-AT" dirty="0"/>
              <a:t> (2025): https://www.fortunebusinessinsights.com/de/autonomer-lkw-markt-103590; </a:t>
            </a:r>
            <a:r>
              <a:rPr lang="de-AT" dirty="0" err="1"/>
              <a:t>Accessed</a:t>
            </a:r>
            <a:r>
              <a:rPr lang="de-AT" dirty="0"/>
              <a:t> on: 10.07.2025</a:t>
            </a:r>
          </a:p>
          <a:p>
            <a:endParaRPr lang="de-AT" dirty="0"/>
          </a:p>
          <a:p>
            <a:endParaRPr lang="de-AT" sz="1300"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31</a:t>
            </a:fld>
            <a:endParaRPr lang="en-AT"/>
          </a:p>
        </p:txBody>
      </p:sp>
    </p:spTree>
    <p:extLst>
      <p:ext uri="{BB962C8B-B14F-4D97-AF65-F5344CB8AC3E}">
        <p14:creationId xmlns:p14="http://schemas.microsoft.com/office/powerpoint/2010/main" val="1254908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The Belgian company SEAFAR was founded in Antwerp in 2018 and </a:t>
            </a:r>
            <a:r>
              <a:rPr lang="en-US" dirty="0" err="1"/>
              <a:t>specialises</a:t>
            </a:r>
            <a:r>
              <a:rPr lang="en-US" dirty="0"/>
              <a:t> in the development and operational integration of technologies for the remote-controlled operation of vessels in shipping. Ships are controlled from three modern control </a:t>
            </a:r>
            <a:r>
              <a:rPr lang="en-US" dirty="0" err="1"/>
              <a:t>centres</a:t>
            </a:r>
            <a:r>
              <a:rPr lang="en-US" dirty="0"/>
              <a:t> in Antwerp, Charleroi and Duisburg. The automation of vessels is implemented gradually and in coordination with the local regulatory authorities. Both remotely controlled ships with full crews and vessels with reduced crews are in operation. The remote-controlled navigation relieves the crew on board. Technologies such as object recognition and data acquisition support the crew on board and increase safety. Currently, remotely controlled ships without any crew on board are also being tested on certain routes in Belgium</a:t>
            </a:r>
            <a:r>
              <a:rPr lang="de-AT" dirty="0"/>
              <a:t>.</a:t>
            </a:r>
          </a:p>
          <a:p>
            <a:endParaRPr lang="de-AT" dirty="0"/>
          </a:p>
          <a:p>
            <a:r>
              <a:rPr lang="de-AT" dirty="0"/>
              <a:t>Video </a:t>
            </a:r>
            <a:r>
              <a:rPr lang="de-AT" dirty="0" err="1"/>
              <a:t>tip</a:t>
            </a:r>
            <a:r>
              <a:rPr lang="de-AT" dirty="0"/>
              <a:t>: https://www.youtube.com/watch?v=N9ma8_XfgQQ</a:t>
            </a:r>
          </a:p>
          <a:p>
            <a:endParaRPr lang="de-AT" dirty="0"/>
          </a:p>
          <a:p>
            <a:r>
              <a:rPr lang="de-AT" dirty="0"/>
              <a:t>Source:</a:t>
            </a:r>
          </a:p>
          <a:p>
            <a:pPr algn="l"/>
            <a:r>
              <a:rPr lang="de-AT" dirty="0"/>
              <a:t>SEAFAR </a:t>
            </a:r>
            <a:r>
              <a:rPr lang="de-AT" dirty="0" err="1"/>
              <a:t>company</a:t>
            </a:r>
            <a:r>
              <a:rPr lang="de-AT" dirty="0"/>
              <a:t> </a:t>
            </a:r>
            <a:r>
              <a:rPr lang="de-AT" dirty="0" err="1"/>
              <a:t>presentation</a:t>
            </a:r>
            <a:r>
              <a:rPr lang="de-AT" dirty="0"/>
              <a:t> (2024)</a:t>
            </a:r>
            <a:br>
              <a:rPr lang="de-AT" dirty="0"/>
            </a:br>
            <a:endParaRPr lang="de-AT" sz="1800" b="0" i="0" u="none" strike="noStrike" baseline="0" dirty="0">
              <a:solidFill>
                <a:srgbClr val="000000"/>
              </a:solidFill>
              <a:latin typeface="Aptos" panose="020B0004020202020204" pitchFamily="34" charset="0"/>
            </a:endParaRPr>
          </a:p>
          <a:p>
            <a:r>
              <a:rPr lang="de-AT" sz="1800" b="0" i="0" u="none" strike="noStrike" baseline="0" dirty="0">
                <a:solidFill>
                  <a:srgbClr val="000000"/>
                </a:solidFill>
                <a:latin typeface="Aptos" panose="020B0004020202020204" pitchFamily="34" charset="0"/>
              </a:rPr>
              <a:t>https://seafar.eu/de/ </a:t>
            </a:r>
            <a:endParaRPr lang="de-AT" dirty="0"/>
          </a:p>
          <a:p>
            <a:endParaRPr lang="de-AT" dirty="0"/>
          </a:p>
          <a:p>
            <a:r>
              <a:rPr lang="de-AT" dirty="0"/>
              <a:t>Picture source:</a:t>
            </a:r>
          </a:p>
          <a:p>
            <a:r>
              <a:rPr lang="de-AT" dirty="0" err="1"/>
              <a:t>Seafar</a:t>
            </a:r>
            <a:r>
              <a:rPr lang="de-AT" dirty="0"/>
              <a:t> (2024)</a:t>
            </a:r>
          </a:p>
          <a:p>
            <a:endParaRPr lang="de-AT"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32</a:t>
            </a:fld>
            <a:endParaRPr lang="en-AT"/>
          </a:p>
        </p:txBody>
      </p:sp>
    </p:spTree>
    <p:extLst>
      <p:ext uri="{BB962C8B-B14F-4D97-AF65-F5344CB8AC3E}">
        <p14:creationId xmlns:p14="http://schemas.microsoft.com/office/powerpoint/2010/main" val="34851224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Modern warehouse robots now perform central functions in intralogistics and make a significant contribution to increasing efficiency, process reliability and the scalability of logistics operations. They are used in various forms — ranging from autonomous mobile robots (AMRs) and driverless transport systems (DTS) to collaborative robots (cobots)</a:t>
            </a:r>
            <a:r>
              <a:rPr lang="de-AT" dirty="0"/>
              <a:t>.</a:t>
            </a:r>
          </a:p>
          <a:p>
            <a:endParaRPr lang="de-AT" dirty="0"/>
          </a:p>
          <a:p>
            <a:r>
              <a:rPr lang="en-US" dirty="0"/>
              <a:t>Their main tasks include:</a:t>
            </a:r>
          </a:p>
          <a:p>
            <a:r>
              <a:rPr lang="en-US" dirty="0"/>
              <a:t>Internal goods transport: Robots move goods automatically between warehouse zones, picking stations and dispatch areas.</a:t>
            </a:r>
          </a:p>
          <a:p>
            <a:r>
              <a:rPr lang="en-US" dirty="0"/>
              <a:t>Automated sorting processes: They </a:t>
            </a:r>
            <a:r>
              <a:rPr lang="en-US" dirty="0" err="1"/>
              <a:t>recognise</a:t>
            </a:r>
            <a:r>
              <a:rPr lang="en-US" dirty="0"/>
              <a:t>, classify and sort parcels or products based on barcode or RFID data.</a:t>
            </a:r>
          </a:p>
          <a:p>
            <a:r>
              <a:rPr lang="en-US" dirty="0"/>
              <a:t>Picking: Warehouse robots support or take over the assembly of customer orders. They operate either autonomously or in collaboration with human employees within hybrid systems.</a:t>
            </a:r>
          </a:p>
          <a:p>
            <a:r>
              <a:rPr lang="en-US" dirty="0"/>
              <a:t>Inventory management: Using integrated sensor and scanning technology, they record stock levels, carry out inventories and automatically report discrepancies to the warehouse management system.</a:t>
            </a:r>
          </a:p>
          <a:p>
            <a:r>
              <a:rPr lang="en-US" dirty="0"/>
              <a:t>Maintenance and system monitoring: Some systems are able to independently detect faults, carry out simple maintenance tasks or initiate preventive measures</a:t>
            </a:r>
            <a:r>
              <a:rPr lang="de-AT" dirty="0"/>
              <a:t>.</a:t>
            </a:r>
          </a:p>
          <a:p>
            <a:endParaRPr lang="de-AT" dirty="0"/>
          </a:p>
          <a:p>
            <a:endParaRPr lang="de-AT" dirty="0"/>
          </a:p>
          <a:p>
            <a:r>
              <a:rPr lang="de-AT" dirty="0"/>
              <a:t>Source:</a:t>
            </a:r>
          </a:p>
          <a:p>
            <a:r>
              <a:rPr lang="de-AT" dirty="0" err="1"/>
              <a:t>AutoStore</a:t>
            </a:r>
            <a:r>
              <a:rPr lang="de-AT" dirty="0"/>
              <a:t> (2025): https://www.autostoresystem.com/de/insights/warehouse-robotics-guide; </a:t>
            </a:r>
            <a:r>
              <a:rPr lang="de-AT" dirty="0" err="1"/>
              <a:t>Accessed</a:t>
            </a:r>
            <a:r>
              <a:rPr lang="de-AT" dirty="0"/>
              <a:t> on: 07.07.2025</a:t>
            </a:r>
          </a:p>
        </p:txBody>
      </p:sp>
      <p:sp>
        <p:nvSpPr>
          <p:cNvPr id="4" name="Foliennummernplatzhalter 3"/>
          <p:cNvSpPr>
            <a:spLocks noGrp="1"/>
          </p:cNvSpPr>
          <p:nvPr>
            <p:ph type="sldNum" sz="quarter" idx="5"/>
          </p:nvPr>
        </p:nvSpPr>
        <p:spPr/>
        <p:txBody>
          <a:bodyPr/>
          <a:lstStyle/>
          <a:p>
            <a:fld id="{23212CE9-4559-481E-B405-0C43FBE97BC7}" type="slidenum">
              <a:rPr lang="de-AT" smtClean="0"/>
              <a:t>33</a:t>
            </a:fld>
            <a:endParaRPr lang="de-AT"/>
          </a:p>
        </p:txBody>
      </p:sp>
    </p:spTree>
    <p:extLst>
      <p:ext uri="{BB962C8B-B14F-4D97-AF65-F5344CB8AC3E}">
        <p14:creationId xmlns:p14="http://schemas.microsoft.com/office/powerpoint/2010/main" val="33003268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i="0" dirty="0">
                <a:solidFill>
                  <a:srgbClr val="424242"/>
                </a:solidFill>
                <a:effectLst/>
                <a:latin typeface="Segoe Sans"/>
              </a:rPr>
              <a:t>A dark warehouse (German: “dark warehouse”) is a fully automated warehouse that can operate with little or no human involvement — and therefore does not require lighting. Amazon already uses largely automated processes in many of its logistics </a:t>
            </a:r>
            <a:r>
              <a:rPr lang="en-US" b="0" i="0" dirty="0" err="1">
                <a:solidFill>
                  <a:srgbClr val="424242"/>
                </a:solidFill>
                <a:effectLst/>
                <a:latin typeface="Segoe Sans"/>
              </a:rPr>
              <a:t>centres</a:t>
            </a:r>
            <a:r>
              <a:rPr lang="en-US" b="0" i="0" dirty="0">
                <a:solidFill>
                  <a:srgbClr val="424242"/>
                </a:solidFill>
                <a:effectLst/>
                <a:latin typeface="Segoe Sans"/>
              </a:rPr>
              <a:t>. SSI Schäfer and Fraunhofer IML are working together on concepts for sustainable, automated warehouses. One example is the project to develop a Net Zero Warehouse, which is intended not only to be automated but also climate-neutral in operation</a:t>
            </a:r>
            <a:r>
              <a:rPr lang="de-AT" b="0" i="0" dirty="0">
                <a:solidFill>
                  <a:srgbClr val="424242"/>
                </a:solidFill>
                <a:effectLst/>
                <a:latin typeface="Segoe Sans"/>
              </a:rPr>
              <a:t>. </a:t>
            </a:r>
          </a:p>
          <a:p>
            <a:endParaRPr lang="de-AT" b="0" i="0" dirty="0">
              <a:solidFill>
                <a:srgbClr val="424242"/>
              </a:solidFill>
              <a:effectLst/>
              <a:latin typeface="Segoe Sans"/>
            </a:endParaRPr>
          </a:p>
          <a:p>
            <a:r>
              <a:rPr lang="de-AT" b="0" i="0" dirty="0">
                <a:solidFill>
                  <a:srgbClr val="424242"/>
                </a:solidFill>
                <a:effectLst/>
                <a:latin typeface="Segoe Sans"/>
              </a:rPr>
              <a:t>Sources: </a:t>
            </a:r>
          </a:p>
          <a:p>
            <a:r>
              <a:rPr lang="de-AT" b="0" i="0" dirty="0">
                <a:solidFill>
                  <a:srgbClr val="424242"/>
                </a:solidFill>
                <a:effectLst/>
                <a:latin typeface="Segoe Sans"/>
              </a:rPr>
              <a:t>Forbes (2025): https://www.forbes.com/councils/forbesbusinesscouncil/2023/01/31/will-the-dark-warehouse-ever-become-reality-perhaps-not-in-our-lifetime/; </a:t>
            </a:r>
            <a:r>
              <a:rPr lang="de-AT" b="0" i="0" dirty="0" err="1">
                <a:solidFill>
                  <a:srgbClr val="424242"/>
                </a:solidFill>
                <a:effectLst/>
                <a:latin typeface="Segoe Sans"/>
              </a:rPr>
              <a:t>Accessed</a:t>
            </a:r>
            <a:r>
              <a:rPr lang="de-AT" b="0" i="0" dirty="0">
                <a:solidFill>
                  <a:srgbClr val="424242"/>
                </a:solidFill>
                <a:effectLst/>
                <a:latin typeface="Segoe Sans"/>
              </a:rPr>
              <a:t> on: 16.06.2025</a:t>
            </a:r>
          </a:p>
          <a:p>
            <a:r>
              <a:rPr lang="de-AT" dirty="0"/>
              <a:t>Logistik heute (2025): https://logistik-heute.de/fachmagazin/fachartikel/prozesse-nachhaltigkeit-der-weg-zum-net-zero-warehouse-214157.html; </a:t>
            </a:r>
            <a:r>
              <a:rPr lang="de-AT" dirty="0" err="1"/>
              <a:t>Accessed</a:t>
            </a:r>
            <a:r>
              <a:rPr lang="de-AT" dirty="0"/>
              <a:t> on: 16.06.2025</a:t>
            </a:r>
          </a:p>
          <a:p>
            <a:r>
              <a:rPr lang="de-AT" dirty="0" err="1"/>
              <a:t>Address</a:t>
            </a:r>
            <a:r>
              <a:rPr lang="de-AT" dirty="0"/>
              <a:t> </a:t>
            </a:r>
            <a:r>
              <a:rPr lang="de-AT" dirty="0" err="1"/>
              <a:t>Advisors</a:t>
            </a:r>
            <a:r>
              <a:rPr lang="de-AT" dirty="0"/>
              <a:t> (2025): https://addressadvisors.com/blog/what-are-dark-warehouses-definition-and-explanation; </a:t>
            </a:r>
            <a:r>
              <a:rPr lang="de-AT" dirty="0" err="1"/>
              <a:t>Accessed</a:t>
            </a:r>
            <a:r>
              <a:rPr lang="de-AT" dirty="0"/>
              <a:t> on: 16.06.2025</a:t>
            </a:r>
          </a:p>
          <a:p>
            <a:endParaRPr lang="de-AT" dirty="0"/>
          </a:p>
          <a:p>
            <a:r>
              <a:rPr lang="de-AT" dirty="0"/>
              <a:t>Picture source:</a:t>
            </a:r>
          </a:p>
          <a:p>
            <a:r>
              <a:rPr lang="de-AT" dirty="0" err="1"/>
              <a:t>Designed</a:t>
            </a:r>
            <a:r>
              <a:rPr lang="de-AT" dirty="0"/>
              <a:t> </a:t>
            </a:r>
            <a:r>
              <a:rPr lang="de-AT" dirty="0" err="1"/>
              <a:t>by</a:t>
            </a:r>
            <a:r>
              <a:rPr lang="de-AT" dirty="0"/>
              <a:t> </a:t>
            </a:r>
            <a:r>
              <a:rPr lang="de-AT" dirty="0" err="1"/>
              <a:t>Freepik</a:t>
            </a:r>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34</a:t>
            </a:fld>
            <a:endParaRPr lang="de-AT"/>
          </a:p>
        </p:txBody>
      </p:sp>
    </p:spTree>
    <p:extLst>
      <p:ext uri="{BB962C8B-B14F-4D97-AF65-F5344CB8AC3E}">
        <p14:creationId xmlns:p14="http://schemas.microsoft.com/office/powerpoint/2010/main" val="21370560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dirty="0">
                <a:hlinkClick r:id="rId3"/>
              </a:rPr>
              <a:t>https://www.youtube.com/watch?v=rgtOdMCUKWc</a:t>
            </a:r>
            <a:endParaRPr lang="de-AT"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b="0" i="0" kern="1200" dirty="0" err="1">
                <a:solidFill>
                  <a:schemeClr val="tx1"/>
                </a:solidFill>
                <a:effectLst/>
                <a:latin typeface="+mn-lt"/>
                <a:ea typeface="+mn-ea"/>
                <a:cs typeface="+mn-cs"/>
              </a:rPr>
              <a:t>Please</a:t>
            </a:r>
            <a:r>
              <a:rPr lang="de-AT" sz="1200" b="0" i="0" kern="1200" dirty="0">
                <a:solidFill>
                  <a:schemeClr val="tx1"/>
                </a:solidFill>
                <a:effectLst/>
                <a:latin typeface="+mn-lt"/>
                <a:ea typeface="+mn-ea"/>
                <a:cs typeface="+mn-cs"/>
              </a:rPr>
              <a:t> </a:t>
            </a:r>
            <a:r>
              <a:rPr lang="de-AT" sz="1200" b="0" i="0" kern="1200" dirty="0" err="1">
                <a:solidFill>
                  <a:schemeClr val="tx1"/>
                </a:solidFill>
                <a:effectLst/>
                <a:latin typeface="+mn-lt"/>
                <a:ea typeface="+mn-ea"/>
                <a:cs typeface="+mn-cs"/>
              </a:rPr>
              <a:t>make</a:t>
            </a:r>
            <a:r>
              <a:rPr lang="de-AT" sz="1200" b="0" i="0" kern="1200" dirty="0">
                <a:solidFill>
                  <a:schemeClr val="tx1"/>
                </a:solidFill>
                <a:effectLst/>
                <a:latin typeface="+mn-lt"/>
                <a:ea typeface="+mn-ea"/>
                <a:cs typeface="+mn-cs"/>
              </a:rPr>
              <a:t> </a:t>
            </a:r>
            <a:r>
              <a:rPr lang="de-AT" sz="1200" b="0" i="0" kern="1200" dirty="0" err="1">
                <a:solidFill>
                  <a:schemeClr val="tx1"/>
                </a:solidFill>
                <a:effectLst/>
                <a:latin typeface="+mn-lt"/>
                <a:ea typeface="+mn-ea"/>
                <a:cs typeface="+mn-cs"/>
              </a:rPr>
              <a:t>sure</a:t>
            </a:r>
            <a:r>
              <a:rPr lang="de-AT" sz="1200" b="0" i="0" kern="1200" dirty="0">
                <a:solidFill>
                  <a:schemeClr val="tx1"/>
                </a:solidFill>
                <a:effectLst/>
                <a:latin typeface="+mn-lt"/>
                <a:ea typeface="+mn-ea"/>
                <a:cs typeface="+mn-cs"/>
              </a:rPr>
              <a:t> </a:t>
            </a:r>
            <a:r>
              <a:rPr lang="de-AT" sz="1200" b="0" i="0" kern="1200" dirty="0" err="1">
                <a:solidFill>
                  <a:schemeClr val="tx1"/>
                </a:solidFill>
                <a:effectLst/>
                <a:latin typeface="+mn-lt"/>
                <a:ea typeface="+mn-ea"/>
                <a:cs typeface="+mn-cs"/>
              </a:rPr>
              <a:t>that</a:t>
            </a:r>
            <a:r>
              <a:rPr lang="de-AT" sz="1200" b="0" i="0" kern="1200" dirty="0">
                <a:solidFill>
                  <a:schemeClr val="tx1"/>
                </a:solidFill>
                <a:effectLst/>
                <a:latin typeface="+mn-lt"/>
                <a:ea typeface="+mn-ea"/>
                <a:cs typeface="+mn-cs"/>
              </a:rPr>
              <a:t> </a:t>
            </a:r>
            <a:r>
              <a:rPr lang="de-AT" sz="1200" b="0" i="0" kern="1200" dirty="0" err="1">
                <a:solidFill>
                  <a:schemeClr val="tx1"/>
                </a:solidFill>
                <a:effectLst/>
                <a:latin typeface="+mn-lt"/>
                <a:ea typeface="+mn-ea"/>
                <a:cs typeface="+mn-cs"/>
              </a:rPr>
              <a:t>the</a:t>
            </a:r>
            <a:r>
              <a:rPr lang="de-AT" sz="1200" b="0" i="0" kern="1200" dirty="0">
                <a:solidFill>
                  <a:schemeClr val="tx1"/>
                </a:solidFill>
                <a:effectLst/>
                <a:latin typeface="+mn-lt"/>
                <a:ea typeface="+mn-ea"/>
                <a:cs typeface="+mn-cs"/>
              </a:rPr>
              <a:t> English </a:t>
            </a:r>
            <a:r>
              <a:rPr lang="de-AT" sz="1200" b="0" i="0" kern="1200" dirty="0" err="1">
                <a:solidFill>
                  <a:schemeClr val="tx1"/>
                </a:solidFill>
                <a:effectLst/>
                <a:latin typeface="+mn-lt"/>
                <a:ea typeface="+mn-ea"/>
                <a:cs typeface="+mn-cs"/>
              </a:rPr>
              <a:t>subtitles</a:t>
            </a:r>
            <a:r>
              <a:rPr lang="de-AT" sz="1200" b="0" i="0" kern="1200" dirty="0">
                <a:solidFill>
                  <a:schemeClr val="tx1"/>
                </a:solidFill>
                <a:effectLst/>
                <a:latin typeface="+mn-lt"/>
                <a:ea typeface="+mn-ea"/>
                <a:cs typeface="+mn-cs"/>
              </a:rPr>
              <a:t> </a:t>
            </a:r>
            <a:r>
              <a:rPr lang="de-AT" sz="1200" b="0" i="0" kern="1200" dirty="0" err="1">
                <a:solidFill>
                  <a:schemeClr val="tx1"/>
                </a:solidFill>
                <a:effectLst/>
                <a:latin typeface="+mn-lt"/>
                <a:ea typeface="+mn-ea"/>
                <a:cs typeface="+mn-cs"/>
              </a:rPr>
              <a:t>are</a:t>
            </a:r>
            <a:r>
              <a:rPr lang="de-AT" sz="1200" b="0" i="0" kern="1200" dirty="0">
                <a:solidFill>
                  <a:schemeClr val="tx1"/>
                </a:solidFill>
                <a:effectLst/>
                <a:latin typeface="+mn-lt"/>
                <a:ea typeface="+mn-ea"/>
                <a:cs typeface="+mn-cs"/>
              </a:rPr>
              <a:t> </a:t>
            </a:r>
            <a:r>
              <a:rPr lang="de-AT" sz="1200" b="0" i="0" kern="1200" dirty="0" err="1">
                <a:solidFill>
                  <a:schemeClr val="tx1"/>
                </a:solidFill>
                <a:effectLst/>
                <a:latin typeface="+mn-lt"/>
                <a:ea typeface="+mn-ea"/>
                <a:cs typeface="+mn-cs"/>
              </a:rPr>
              <a:t>turned</a:t>
            </a:r>
            <a:r>
              <a:rPr lang="de-AT" sz="1200" b="0" i="0" kern="1200">
                <a:solidFill>
                  <a:schemeClr val="tx1"/>
                </a:solidFill>
                <a:effectLst/>
                <a:latin typeface="+mn-lt"/>
                <a:ea typeface="+mn-ea"/>
                <a:cs typeface="+mn-cs"/>
              </a:rPr>
              <a:t> 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dirty="0"/>
          </a:p>
          <a:p>
            <a:endParaRPr lang="de-AT" dirty="0"/>
          </a:p>
          <a:p>
            <a:pPr fontAlgn="t"/>
            <a:r>
              <a:rPr lang="en-US" sz="1200" b="1" i="0" kern="1200" dirty="0">
                <a:solidFill>
                  <a:schemeClr val="tx1"/>
                </a:solidFill>
                <a:effectLst/>
                <a:latin typeface="+mn-lt"/>
                <a:ea typeface="+mn-ea"/>
                <a:cs typeface="+mn-cs"/>
              </a:rPr>
              <a:t>What tasks do the robots perform in the warehouse?</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200 robots move crates containing products, transport them to interim storage, or retrieve them for customer orders.</a:t>
            </a:r>
          </a:p>
          <a:p>
            <a:pPr fontAlgn="t"/>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What is an advantage of the robot-supported warehouse system?</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It enables fast and efficient processing of orders as well as optimal use of warehouse space. Robots can operate in small, confined areas. They also </a:t>
            </a:r>
            <a:r>
              <a:rPr lang="en-US" sz="1200" b="0" i="0" kern="1200" dirty="0" err="1">
                <a:solidFill>
                  <a:schemeClr val="tx1"/>
                </a:solidFill>
                <a:effectLst/>
                <a:latin typeface="+mn-lt"/>
                <a:ea typeface="+mn-ea"/>
                <a:cs typeface="+mn-cs"/>
              </a:rPr>
              <a:t>analyse</a:t>
            </a:r>
            <a:r>
              <a:rPr lang="en-US" sz="1200" b="0" i="0" kern="1200" dirty="0">
                <a:solidFill>
                  <a:schemeClr val="tx1"/>
                </a:solidFill>
                <a:effectLst/>
                <a:latin typeface="+mn-lt"/>
                <a:ea typeface="+mn-ea"/>
                <a:cs typeface="+mn-cs"/>
              </a:rPr>
              <a:t> which routes lead to damage and can make adjustments accordingly. This allows people to focus on more important tasks.</a:t>
            </a:r>
          </a:p>
          <a:p>
            <a:pPr fontAlgn="t"/>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What is being tested for delivering parcels in California and Texas?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Drones</a:t>
            </a:r>
          </a:p>
        </p:txBody>
      </p:sp>
      <p:sp>
        <p:nvSpPr>
          <p:cNvPr id="4" name="Foliennummernplatzhalter 3"/>
          <p:cNvSpPr>
            <a:spLocks noGrp="1"/>
          </p:cNvSpPr>
          <p:nvPr>
            <p:ph type="sldNum" sz="quarter" idx="5"/>
          </p:nvPr>
        </p:nvSpPr>
        <p:spPr/>
        <p:txBody>
          <a:bodyPr/>
          <a:lstStyle/>
          <a:p>
            <a:fld id="{23212CE9-4559-481E-B405-0C43FBE97BC7}" type="slidenum">
              <a:rPr lang="de-AT" smtClean="0"/>
              <a:t>35</a:t>
            </a:fld>
            <a:endParaRPr lang="de-AT"/>
          </a:p>
        </p:txBody>
      </p:sp>
    </p:spTree>
    <p:extLst>
      <p:ext uri="{BB962C8B-B14F-4D97-AF65-F5344CB8AC3E}">
        <p14:creationId xmlns:p14="http://schemas.microsoft.com/office/powerpoint/2010/main" val="35058226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sz="1200" b="0" i="0" kern="1200" dirty="0">
                <a:solidFill>
                  <a:srgbClr val="424242"/>
                </a:solidFill>
                <a:effectLst/>
                <a:latin typeface="Segoe Sans"/>
                <a:ea typeface="+mn-ea"/>
                <a:cs typeface="+mn-cs"/>
              </a:rPr>
              <a:t>Drones perform a wide range of tasks in logistics. One example is the inspection of vehicles: drones can be equipped with cameras and automatically check lorries or containers for damage. Another area of application is warehouse inventory: drones fly through large warehouse halls and use integrated barcode scanners to scan storage locations. In some regions, drones are already being tested to deliver parcels on the so-called “last mile” — that is, directly from the distribution </a:t>
            </a:r>
            <a:r>
              <a:rPr lang="en-US" sz="1200" b="0" i="0" kern="1200" dirty="0" err="1">
                <a:solidFill>
                  <a:srgbClr val="424242"/>
                </a:solidFill>
                <a:effectLst/>
                <a:latin typeface="Segoe Sans"/>
                <a:ea typeface="+mn-ea"/>
                <a:cs typeface="+mn-cs"/>
              </a:rPr>
              <a:t>centre</a:t>
            </a:r>
            <a:r>
              <a:rPr lang="en-US" sz="1200" b="0" i="0" kern="1200" dirty="0">
                <a:solidFill>
                  <a:srgbClr val="424242"/>
                </a:solidFill>
                <a:effectLst/>
                <a:latin typeface="Segoe Sans"/>
                <a:ea typeface="+mn-ea"/>
                <a:cs typeface="+mn-cs"/>
              </a:rPr>
              <a:t> to the customer’s doorstep</a:t>
            </a:r>
            <a:r>
              <a:rPr lang="de-AT" sz="1200" b="0" i="0" kern="1200" dirty="0">
                <a:solidFill>
                  <a:srgbClr val="424242"/>
                </a:solidFill>
                <a:effectLst/>
                <a:latin typeface="Segoe Sans"/>
                <a:ea typeface="+mn-ea"/>
                <a:cs typeface="+mn-cs"/>
              </a:rPr>
              <a:t>. </a:t>
            </a:r>
          </a:p>
          <a:p>
            <a:endParaRPr lang="de-AT" sz="1200" b="0" i="0" kern="1200" dirty="0">
              <a:solidFill>
                <a:srgbClr val="424242"/>
              </a:solidFill>
              <a:effectLst/>
              <a:latin typeface="Segoe Sans"/>
              <a:ea typeface="+mn-ea"/>
              <a:cs typeface="+mn-cs"/>
            </a:endParaRPr>
          </a:p>
          <a:p>
            <a:r>
              <a:rPr lang="de-AT" dirty="0"/>
              <a:t>Sources: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err="1">
                <a:solidFill>
                  <a:schemeClr val="tx1"/>
                </a:solidFill>
                <a:latin typeface="+mn-lt"/>
                <a:ea typeface="+mn-ea"/>
                <a:cs typeface="+mn-cs"/>
              </a:rPr>
              <a:t>Kocaoglu</a:t>
            </a:r>
            <a:r>
              <a:rPr lang="de-AT" sz="1200" kern="1200" dirty="0">
                <a:solidFill>
                  <a:schemeClr val="tx1"/>
                </a:solidFill>
                <a:latin typeface="+mn-lt"/>
                <a:ea typeface="+mn-ea"/>
                <a:cs typeface="+mn-cs"/>
              </a:rPr>
              <a:t>, </a:t>
            </a:r>
            <a:r>
              <a:rPr lang="de-AT" sz="1200" kern="1200" dirty="0" err="1">
                <a:solidFill>
                  <a:schemeClr val="tx1"/>
                </a:solidFill>
                <a:latin typeface="+mn-lt"/>
                <a:ea typeface="+mn-ea"/>
                <a:cs typeface="+mn-cs"/>
              </a:rPr>
              <a:t>Batuhan</a:t>
            </a:r>
            <a:r>
              <a:rPr lang="de-AT" sz="1200" kern="1200" dirty="0">
                <a:solidFill>
                  <a:schemeClr val="tx1"/>
                </a:solidFill>
                <a:latin typeface="+mn-lt"/>
                <a:ea typeface="+mn-ea"/>
                <a:cs typeface="+mn-cs"/>
              </a:rPr>
              <a:t> (2024): </a:t>
            </a:r>
            <a:r>
              <a:rPr lang="en-US" sz="1200" kern="1200" dirty="0">
                <a:solidFill>
                  <a:schemeClr val="tx1"/>
                </a:solidFill>
                <a:latin typeface="+mn-lt"/>
                <a:ea typeface="+mn-ea"/>
                <a:cs typeface="+mn-cs"/>
              </a:rPr>
              <a:t>Logistics Information Systems. Digital Transformation and Supply Chain Applications in the 4.0 Era;</a:t>
            </a:r>
            <a:r>
              <a:rPr lang="de-AT" sz="1200" kern="1200" dirty="0">
                <a:solidFill>
                  <a:schemeClr val="tx1"/>
                </a:solidFill>
                <a:latin typeface="+mn-lt"/>
                <a:ea typeface="+mn-ea"/>
                <a:cs typeface="+mn-cs"/>
              </a:rPr>
              <a:t> p. 25 </a:t>
            </a:r>
          </a:p>
          <a:p>
            <a:r>
              <a:rPr lang="de-AT" dirty="0" err="1"/>
              <a:t>Eyesee</a:t>
            </a:r>
            <a:r>
              <a:rPr lang="de-AT" dirty="0"/>
              <a:t> (2025): https://www.eyesee-drone.com/de/inventur-mit-drohnen/; </a:t>
            </a:r>
            <a:r>
              <a:rPr lang="de-AT" dirty="0" err="1"/>
              <a:t>Accessed</a:t>
            </a:r>
            <a:r>
              <a:rPr lang="de-AT" dirty="0"/>
              <a:t> on: 01.07.2025</a:t>
            </a:r>
          </a:p>
          <a:p>
            <a:endParaRPr lang="de-AT" dirty="0"/>
          </a:p>
          <a:p>
            <a:r>
              <a:rPr lang="de-AT" dirty="0"/>
              <a:t>Image source:</a:t>
            </a:r>
          </a:p>
          <a:p>
            <a:r>
              <a:rPr lang="de-AT" dirty="0" err="1"/>
              <a:t>Designed</a:t>
            </a:r>
            <a:r>
              <a:rPr lang="de-AT" dirty="0"/>
              <a:t> </a:t>
            </a:r>
            <a:r>
              <a:rPr lang="de-AT" dirty="0" err="1"/>
              <a:t>by</a:t>
            </a:r>
            <a:r>
              <a:rPr lang="de-AT" dirty="0"/>
              <a:t> </a:t>
            </a:r>
            <a:r>
              <a:rPr lang="de-AT" dirty="0" err="1"/>
              <a:t>macrovector</a:t>
            </a:r>
            <a:r>
              <a:rPr lang="de-AT" dirty="0"/>
              <a:t> / </a:t>
            </a:r>
            <a:r>
              <a:rPr lang="de-AT" dirty="0" err="1"/>
              <a:t>Freepik</a:t>
            </a:r>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36</a:t>
            </a:fld>
            <a:endParaRPr lang="de-AT"/>
          </a:p>
        </p:txBody>
      </p:sp>
    </p:spTree>
    <p:extLst>
      <p:ext uri="{BB962C8B-B14F-4D97-AF65-F5344CB8AC3E}">
        <p14:creationId xmlns:p14="http://schemas.microsoft.com/office/powerpoint/2010/main" val="9127283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Further information for teachers, handouts and lesson plans can be found here: </a:t>
            </a:r>
            <a:r>
              <a:rPr lang="de-AT" dirty="0"/>
              <a:t>https://www.rewway.at/en/teaching-materials/logistics-hub-2050</a:t>
            </a:r>
          </a:p>
        </p:txBody>
      </p:sp>
      <p:sp>
        <p:nvSpPr>
          <p:cNvPr id="4" name="Foliennummernplatzhalter 3"/>
          <p:cNvSpPr>
            <a:spLocks noGrp="1"/>
          </p:cNvSpPr>
          <p:nvPr>
            <p:ph type="sldNum" sz="quarter" idx="5"/>
          </p:nvPr>
        </p:nvSpPr>
        <p:spPr/>
        <p:txBody>
          <a:bodyPr/>
          <a:lstStyle/>
          <a:p>
            <a:fld id="{23212CE9-4559-481E-B405-0C43FBE97BC7}" type="slidenum">
              <a:rPr lang="de-AT" smtClean="0"/>
              <a:t>37</a:t>
            </a:fld>
            <a:endParaRPr lang="de-AT"/>
          </a:p>
        </p:txBody>
      </p:sp>
    </p:spTree>
    <p:extLst>
      <p:ext uri="{BB962C8B-B14F-4D97-AF65-F5344CB8AC3E}">
        <p14:creationId xmlns:p14="http://schemas.microsoft.com/office/powerpoint/2010/main" val="6131779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756A5-3148-3EDA-2FA6-851E7253C0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B6F13C-4258-E0ED-EC1A-43C7CA8E41F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972ECAF-C73D-A4DE-6B21-A8A1B1EFD3F2}"/>
              </a:ext>
            </a:extLst>
          </p:cNvPr>
          <p:cNvSpPr>
            <a:spLocks noGrp="1"/>
          </p:cNvSpPr>
          <p:nvPr>
            <p:ph type="body" idx="1"/>
          </p:nvPr>
        </p:nvSpPr>
        <p:spPr/>
        <p:txBody>
          <a:bodyPr/>
          <a:lstStyle/>
          <a:p>
            <a:r>
              <a:rPr lang="en-US" dirty="0"/>
              <a:t>Alternative drive systems aim to </a:t>
            </a:r>
            <a:r>
              <a:rPr lang="en-US" dirty="0" err="1"/>
              <a:t>decarbonise</a:t>
            </a:r>
            <a:r>
              <a:rPr lang="en-US" dirty="0"/>
              <a:t> transport — that is, to reduce or avoid CO₂ emissions and other greenhouse gases. More detailed information on electric mobility and hydrogen propulsion can be found on the following two slides</a:t>
            </a:r>
            <a:r>
              <a:rPr lang="de-AT" dirty="0"/>
              <a:t>.</a:t>
            </a:r>
          </a:p>
          <a:p>
            <a:pPr marL="171450" indent="-171450">
              <a:buFontTx/>
              <a:buChar char="-"/>
            </a:pPr>
            <a:r>
              <a:rPr lang="en-US" dirty="0"/>
              <a:t>Hybrid systems: Combination of internal combustion engine and electric motor; can cover short distances in electric mode (especially plug-in models). Transitional technology, as dependence on fossil fuels remains.</a:t>
            </a:r>
          </a:p>
          <a:p>
            <a:pPr marL="171450" indent="-171450">
              <a:buFontTx/>
              <a:buChar char="-"/>
            </a:pPr>
            <a:r>
              <a:rPr lang="en-US" dirty="0"/>
              <a:t>Biofuels: Produced from plants, organic waste or manure. Sustainability depends heavily on the origin of the raw materials. Biofuels such as HVO (Hydrotreated Vegetable Oil) and LBM (Liquid Bio-Methane) are considered short-term solutions, as they can be used in existing engines. Risk of land-use conflicts and competition with food production due to the use of crops.</a:t>
            </a:r>
          </a:p>
          <a:p>
            <a:pPr marL="171450" indent="-171450">
              <a:buFontTx/>
              <a:buChar char="-"/>
            </a:pPr>
            <a:r>
              <a:rPr lang="en-US" dirty="0"/>
              <a:t>E-fuels (synthetic fuels): Artificially produced fuels made from hydrogen and CO₂. Can be used in conventional combustion engines. Potentially climate-neutral, but very energy-intensive to produce, not yet widely available on the market, and expensive.</a:t>
            </a:r>
          </a:p>
          <a:p>
            <a:pPr marL="171450" indent="-171450">
              <a:buFontTx/>
              <a:buChar char="-"/>
            </a:pPr>
            <a:r>
              <a:rPr lang="en-US" dirty="0"/>
              <a:t>Methanol and ammonia: Used particularly as fuels in shipping. Both can be used in modified combustion engines or fuel cells. However, handling toxic (methanol) and explosive (ammonia) substances is challenging. Low energy density, therefore large tanks are required.</a:t>
            </a:r>
          </a:p>
          <a:p>
            <a:pPr marL="171450" indent="-171450">
              <a:buFontTx/>
              <a:buChar char="-"/>
            </a:pPr>
            <a:r>
              <a:rPr lang="en-US" dirty="0"/>
              <a:t>Multimodal transport solutions: Great potential for reducing emissions in transport by shifting traffic from road and air to more sustainable modes such as rail and inland waterways.</a:t>
            </a:r>
          </a:p>
          <a:p>
            <a:pPr marL="0" indent="0">
              <a:buFontTx/>
              <a:buNone/>
            </a:pPr>
            <a:r>
              <a:rPr lang="en-US" altLang="de-DE" dirty="0">
                <a:latin typeface="Arial" panose="020B0604020202020204" pitchFamily="34" charset="0"/>
              </a:rPr>
              <a:t>Note: Gas fuels such as LPG (liquefied petroleum gas) or CNG (compressed natural gas) are not included in this list, as they are not climate-neutral as long as they are derived from fossil sources. Their long-term contribution to </a:t>
            </a:r>
            <a:r>
              <a:rPr lang="en-US" altLang="de-DE" dirty="0" err="1">
                <a:latin typeface="Arial" panose="020B0604020202020204" pitchFamily="34" charset="0"/>
              </a:rPr>
              <a:t>decarbonisation</a:t>
            </a:r>
            <a:r>
              <a:rPr lang="en-US" altLang="de-DE" dirty="0">
                <a:latin typeface="Arial" panose="020B0604020202020204" pitchFamily="34" charset="0"/>
              </a:rPr>
              <a:t> is therefore limited</a:t>
            </a:r>
            <a:r>
              <a:rPr lang="de-AT" altLang="de-DE" dirty="0">
                <a:latin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de-DE" dirty="0">
              <a:latin typeface="Arial" panose="020B0604020202020204" pitchFamily="34" charset="0"/>
            </a:endParaRP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Sources</a:t>
            </a:r>
            <a:r>
              <a:rPr lang="de-AT" dirty="0"/>
              <a:t>:</a:t>
            </a:r>
          </a:p>
          <a:p>
            <a:r>
              <a:rPr lang="de-AT" dirty="0"/>
              <a:t>Auto Motor Sport (2025): https://www.auto-motor-und-sport.de/news/alternative-antriebe-konzept-ueberblick/; </a:t>
            </a:r>
            <a:r>
              <a:rPr lang="de-AT" dirty="0" err="1"/>
              <a:t>Accessed</a:t>
            </a:r>
            <a:r>
              <a:rPr lang="de-AT" dirty="0"/>
              <a:t> on: 07.07.2025</a:t>
            </a:r>
          </a:p>
          <a:p>
            <a:r>
              <a:rPr lang="de-AT" dirty="0"/>
              <a:t>Klimaschutz Kommune (2025): https://www.klimaschutz-kommune.de/buergerinfo/alternative-antriebsarten/; </a:t>
            </a:r>
            <a:r>
              <a:rPr lang="de-AT" dirty="0" err="1"/>
              <a:t>Accessed</a:t>
            </a:r>
            <a:r>
              <a:rPr lang="de-AT" dirty="0"/>
              <a:t> on: 07.07.2025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Van der Linden, Erwin (2024): </a:t>
            </a:r>
            <a:r>
              <a:rPr lang="en-US" dirty="0"/>
              <a:t>Study on alternative propulsion on the Danube. In: </a:t>
            </a:r>
            <a:r>
              <a:rPr lang="de-AT" dirty="0"/>
              <a:t>https://www.viadonau.org/fileadmin/content/20241128_Aristoi_Study_Viadonau_final.pdf; </a:t>
            </a:r>
            <a:r>
              <a:rPr lang="de-AT" dirty="0" err="1"/>
              <a:t>Accessed</a:t>
            </a:r>
            <a:r>
              <a:rPr lang="de-AT" dirty="0"/>
              <a:t> on: 07.07.2025; p. 17</a:t>
            </a:r>
          </a:p>
          <a:p>
            <a:r>
              <a:rPr lang="de-AT" dirty="0"/>
              <a:t>TU Graz (2025): https://www.tugraz.at/news/artikel/mit-neuen-kraftstoffen-zu-klimaneutraler-schifffahrt; </a:t>
            </a:r>
            <a:r>
              <a:rPr lang="de-AT" dirty="0" err="1"/>
              <a:t>Accessed</a:t>
            </a:r>
            <a:r>
              <a:rPr lang="de-AT" dirty="0"/>
              <a:t> on: 07.07.2025</a:t>
            </a:r>
          </a:p>
        </p:txBody>
      </p:sp>
      <p:sp>
        <p:nvSpPr>
          <p:cNvPr id="4" name="Slide Number Placeholder 3">
            <a:extLst>
              <a:ext uri="{FF2B5EF4-FFF2-40B4-BE49-F238E27FC236}">
                <a16:creationId xmlns:a16="http://schemas.microsoft.com/office/drawing/2014/main" id="{27DA92D3-33D8-87B7-C565-601C926DF264}"/>
              </a:ext>
            </a:extLst>
          </p:cNvPr>
          <p:cNvSpPr>
            <a:spLocks noGrp="1"/>
          </p:cNvSpPr>
          <p:nvPr>
            <p:ph type="sldNum" sz="quarter" idx="5"/>
          </p:nvPr>
        </p:nvSpPr>
        <p:spPr/>
        <p:txBody>
          <a:bodyPr/>
          <a:lstStyle/>
          <a:p>
            <a:fld id="{DBFE874C-8D49-984A-A665-1F64AC7A6923}" type="slidenum">
              <a:rPr lang="en-AT" smtClean="0"/>
              <a:pPr/>
              <a:t>39</a:t>
            </a:fld>
            <a:endParaRPr lang="en-AT"/>
          </a:p>
        </p:txBody>
      </p:sp>
    </p:spTree>
    <p:extLst>
      <p:ext uri="{BB962C8B-B14F-4D97-AF65-F5344CB8AC3E}">
        <p14:creationId xmlns:p14="http://schemas.microsoft.com/office/powerpoint/2010/main" val="38491752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33C63-18C7-8D16-F48B-86952242E20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6ECDA95-21E1-6427-ED4B-94A224E49279}"/>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86069549-B94A-7478-ED08-F648C3536D80}"/>
              </a:ext>
            </a:extLst>
          </p:cNvPr>
          <p:cNvSpPr>
            <a:spLocks noGrp="1"/>
          </p:cNvSpPr>
          <p:nvPr>
            <p:ph type="body" idx="1"/>
          </p:nvPr>
        </p:nvSpPr>
        <p:spPr/>
        <p:txBody>
          <a:bodyPr/>
          <a:lstStyle/>
          <a:p>
            <a:r>
              <a:rPr lang="de-AT" dirty="0"/>
              <a:t>Source: Van der Linden, Erwin (2024): </a:t>
            </a:r>
            <a:r>
              <a:rPr lang="en-US" dirty="0"/>
              <a:t>Study on alternative propulsion on the Danube. In: </a:t>
            </a:r>
            <a:r>
              <a:rPr lang="de-AT" dirty="0"/>
              <a:t>https://www.viadonau.org/fileadmin/content/20241128_Aristoi_Study_Viadonau_final.pdf; </a:t>
            </a:r>
            <a:r>
              <a:rPr lang="de-AT" dirty="0" err="1"/>
              <a:t>Accessed</a:t>
            </a:r>
            <a:r>
              <a:rPr lang="de-AT" dirty="0"/>
              <a:t> on: 07.07.2025</a:t>
            </a:r>
          </a:p>
          <a:p>
            <a:endParaRPr lang="de-AT" dirty="0"/>
          </a:p>
          <a:p>
            <a:r>
              <a:rPr lang="de-AT" dirty="0"/>
              <a:t>Further links: https://www.wko.at/oe/transport-verkehr/schifffahrt/alternative-kraftstoffe-und-antriebstechnologien.pdf</a:t>
            </a:r>
          </a:p>
          <a:p>
            <a:endParaRPr lang="de-AT" dirty="0"/>
          </a:p>
        </p:txBody>
      </p:sp>
      <p:sp>
        <p:nvSpPr>
          <p:cNvPr id="4" name="Kopfzeilenplatzhalter 3">
            <a:extLst>
              <a:ext uri="{FF2B5EF4-FFF2-40B4-BE49-F238E27FC236}">
                <a16:creationId xmlns:a16="http://schemas.microsoft.com/office/drawing/2014/main" id="{C0DC7868-22FB-9A53-EF2E-4C92E21F2EF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EFAED89-555E-9535-9641-6EEDA0C4DB46}"/>
              </a:ext>
            </a:extLst>
          </p:cNvPr>
          <p:cNvSpPr>
            <a:spLocks noGrp="1"/>
          </p:cNvSpPr>
          <p:nvPr>
            <p:ph type="dt" idx="1"/>
          </p:nvPr>
        </p:nvSpPr>
        <p:spPr/>
        <p:txBody>
          <a:bodyPr/>
          <a:lstStyle/>
          <a:p>
            <a:fld id="{6A94F0D5-E232-4360-8B8C-58EF9D3E6905}" type="datetime1">
              <a:rPr lang="de-AT" smtClean="0"/>
              <a:t>19.06.2026</a:t>
            </a:fld>
            <a:endParaRPr lang="de-AT"/>
          </a:p>
        </p:txBody>
      </p:sp>
      <p:sp>
        <p:nvSpPr>
          <p:cNvPr id="6" name="Fußzeilenplatzhalter 5">
            <a:extLst>
              <a:ext uri="{FF2B5EF4-FFF2-40B4-BE49-F238E27FC236}">
                <a16:creationId xmlns:a16="http://schemas.microsoft.com/office/drawing/2014/main" id="{52918163-5CCE-FA11-9D1E-6986D726E36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B5D58E-7ABD-3556-D4F1-3FAA394AE18C}"/>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28970780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Electromobility is becoming increasingly important as an alternative form of propulsion in the logistics sector. It enables a reduction in emissions and noise pollution. The use of electric vehicles is particularly suitable in urban logistics, as journey distances are shorter and loading and unloading points can be planned effectively. However, limited range, charging times and the availability of charging infrastructure still represent challenges, especially outside urban areas. Higher purchase costs compared with vehicles with internal combustion engines also play a role. Nevertheless, </a:t>
            </a:r>
            <a:r>
              <a:rPr lang="en-US" dirty="0" err="1"/>
              <a:t>digitalisation</a:t>
            </a:r>
            <a:r>
              <a:rPr lang="en-US" dirty="0"/>
              <a:t>, autonomous driving and alternative energy sources offer further potential for the future</a:t>
            </a:r>
            <a:r>
              <a:rPr lang="de-AT" dirty="0"/>
              <a:t>.</a:t>
            </a:r>
          </a:p>
          <a:p>
            <a:endParaRPr lang="de-AT" dirty="0"/>
          </a:p>
          <a:p>
            <a:r>
              <a:rPr lang="de-AT" dirty="0"/>
              <a:t>Source:</a:t>
            </a:r>
          </a:p>
          <a:p>
            <a:r>
              <a:rPr lang="de-AT" dirty="0"/>
              <a:t>Fraunhofer IML (2025): https://www.iml.fraunhofer.de/de/abteilungen/b3/verkehrslogistik/alternative_antriebe.html; </a:t>
            </a:r>
            <a:r>
              <a:rPr lang="de-AT" dirty="0" err="1"/>
              <a:t>Accessed</a:t>
            </a:r>
            <a:r>
              <a:rPr lang="de-AT" dirty="0"/>
              <a:t> on: 06.05.2025</a:t>
            </a:r>
          </a:p>
          <a:p>
            <a:endParaRPr lang="de-AT" dirty="0"/>
          </a:p>
        </p:txBody>
      </p:sp>
      <p:sp>
        <p:nvSpPr>
          <p:cNvPr id="4" name="Slide Number Placeholder 3"/>
          <p:cNvSpPr>
            <a:spLocks noGrp="1"/>
          </p:cNvSpPr>
          <p:nvPr>
            <p:ph type="sldNum" sz="quarter" idx="5"/>
          </p:nvPr>
        </p:nvSpPr>
        <p:spPr/>
        <p:txBody>
          <a:bodyPr/>
          <a:lstStyle/>
          <a:p>
            <a:fld id="{DBFE874C-8D49-984A-A665-1F64AC7A6923}" type="slidenum">
              <a:rPr lang="en-AT" smtClean="0"/>
              <a:pPr/>
              <a:t>41</a:t>
            </a:fld>
            <a:endParaRPr lang="en-AT"/>
          </a:p>
        </p:txBody>
      </p:sp>
    </p:spTree>
    <p:extLst>
      <p:ext uri="{BB962C8B-B14F-4D97-AF65-F5344CB8AC3E}">
        <p14:creationId xmlns:p14="http://schemas.microsoft.com/office/powerpoint/2010/main" val="35346233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Hydrogen propulsion is considered a climate-friendly alternative to diesel and petrol — especially in heavy-duty transport, for buses or ships (i.e. where battery-powered systems reach their limits). Its major advantage is that no CO₂ or nitrogen oxide emissions and no particulate matter are produced during operation. If hydrogen is produced using electricity from renewable energy sources — known as green hydrogen — the entire propulsion system is almost emission-free.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However, there are several challenges: storing hydrogen requires large tanks or high pressure, which makes the technology complex and expensive. The efficiency of production is also limited — a significant proportion of the energy used is lost during electrolysis. In addition, there are safety considerations: hydrogen is highly flammable and requires special measures for handling and storage. Furthermore, the necessary infrastructure, such as </a:t>
            </a:r>
            <a:r>
              <a:rPr lang="en-US" dirty="0" err="1"/>
              <a:t>refuelling</a:t>
            </a:r>
            <a:r>
              <a:rPr lang="en-US" dirty="0"/>
              <a:t> stations, is still lacking and requires investment. Fuel cells are not yet fully developed for widespread use in many areas — further research and development are needed.</a:t>
            </a: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Sources: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Fraunhofer-Gesellschaft zur Förderung der angewandten Forschung (2025): https://www.fraunhofer.de/de/forschung/aktuelles-aus-der-forschung/wasserstoff-so-bleiben-wir-mobil.html; </a:t>
            </a:r>
            <a:r>
              <a:rPr lang="de-AT" dirty="0" err="1"/>
              <a:t>Accessed</a:t>
            </a:r>
            <a:r>
              <a:rPr lang="de-AT" dirty="0"/>
              <a:t> on: 07.07.2025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Van der Linden, Erwin (2024): </a:t>
            </a:r>
            <a:r>
              <a:rPr lang="en-US" dirty="0"/>
              <a:t>Study on alternative propulsion on the Danube. In: </a:t>
            </a:r>
            <a:r>
              <a:rPr lang="de-AT" dirty="0"/>
              <a:t>https://www.viadonau.org/fileadmin/content/20241128_Aristoi_Study_Viadonau_final.pdf; </a:t>
            </a:r>
            <a:r>
              <a:rPr lang="de-AT" dirty="0" err="1"/>
              <a:t>Accessed</a:t>
            </a:r>
            <a:r>
              <a:rPr lang="de-AT" dirty="0"/>
              <a:t> on: 07.07.2025; p. 17</a:t>
            </a:r>
          </a:p>
          <a:p>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42</a:t>
            </a:fld>
            <a:endParaRPr lang="de-AT"/>
          </a:p>
        </p:txBody>
      </p:sp>
    </p:spTree>
    <p:extLst>
      <p:ext uri="{BB962C8B-B14F-4D97-AF65-F5344CB8AC3E}">
        <p14:creationId xmlns:p14="http://schemas.microsoft.com/office/powerpoint/2010/main" val="1830178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1A090-7506-6E8C-319C-EFD6BDBB8BB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97F653F-77D2-685C-3AF8-3BEEF39CBD39}"/>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37F168D1-96B1-E7D1-78A8-30047770CDC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Van der Linden, Erwin (2024): </a:t>
            </a:r>
            <a:r>
              <a:rPr lang="en-US" dirty="0"/>
              <a:t>Study on alternative propulsion on the Danube. In: </a:t>
            </a:r>
            <a:r>
              <a:rPr lang="de-AT" dirty="0"/>
              <a:t>https://www.viadonau.org/fileadmin/content/20241128_Aristoi_Study_Viadonau_final.pdf; </a:t>
            </a:r>
            <a:r>
              <a:rPr lang="de-AT" dirty="0" err="1"/>
              <a:t>Accessed</a:t>
            </a:r>
            <a:r>
              <a:rPr lang="de-AT" dirty="0"/>
              <a:t> on: 07.07.2025</a:t>
            </a:r>
          </a:p>
        </p:txBody>
      </p:sp>
      <p:sp>
        <p:nvSpPr>
          <p:cNvPr id="4" name="Kopfzeilenplatzhalter 3">
            <a:extLst>
              <a:ext uri="{FF2B5EF4-FFF2-40B4-BE49-F238E27FC236}">
                <a16:creationId xmlns:a16="http://schemas.microsoft.com/office/drawing/2014/main" id="{6D5419F1-D169-517F-3A59-0F6AA35E15D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415B0-9910-1EAF-AA9D-9A6381803EBA}"/>
              </a:ext>
            </a:extLst>
          </p:cNvPr>
          <p:cNvSpPr>
            <a:spLocks noGrp="1"/>
          </p:cNvSpPr>
          <p:nvPr>
            <p:ph type="dt" idx="1"/>
          </p:nvPr>
        </p:nvSpPr>
        <p:spPr/>
        <p:txBody>
          <a:bodyPr/>
          <a:lstStyle/>
          <a:p>
            <a:fld id="{6A94F0D5-E232-4360-8B8C-58EF9D3E6905}" type="datetime1">
              <a:rPr lang="de-AT" smtClean="0"/>
              <a:t>19.06.2026</a:t>
            </a:fld>
            <a:endParaRPr lang="de-AT"/>
          </a:p>
        </p:txBody>
      </p:sp>
      <p:sp>
        <p:nvSpPr>
          <p:cNvPr id="6" name="Fußzeilenplatzhalter 5">
            <a:extLst>
              <a:ext uri="{FF2B5EF4-FFF2-40B4-BE49-F238E27FC236}">
                <a16:creationId xmlns:a16="http://schemas.microsoft.com/office/drawing/2014/main" id="{82280362-1D7F-8272-0FB6-AA9499A90B9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C5433DD-2BFD-3DAF-CC01-801A9F02CD5D}"/>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24780941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European Union has set the goal of becoming the first climate-neutral continent by 2050 and reducing greenhouse gas emissions in the transport sector by 90%. The European Commission’s strategy for sustainable and intelligent mobility includes, among other measures, a shift towards more sustainable modes of transport. Targets for shipping include increasing inland waterway transport’s share of short-distance transport from 25% in 2030 to 50% by 2050. Rail freight transport is also set to increase by 50% by 2030 and double by 2050</a:t>
            </a:r>
            <a:r>
              <a:rPr lang="de-AT" dirty="0"/>
              <a:t>.</a:t>
            </a:r>
          </a:p>
          <a:p>
            <a:endParaRPr lang="de-AT" dirty="0"/>
          </a:p>
          <a:p>
            <a:r>
              <a:rPr lang="en-US" dirty="0"/>
              <a:t>Unimodal or direct transport refers to transport from the sender directly to the </a:t>
            </a:r>
            <a:r>
              <a:rPr lang="en-US" dirty="0" err="1"/>
              <a:t>recipient.The</a:t>
            </a:r>
            <a:r>
              <a:rPr lang="en-US" dirty="0"/>
              <a:t> term “transport chain” or “multistage transport” refers to transport from the sender to the recipient using different modes of transport. In unimodal transport, the mode of transport does not change. For example, lorry transport by road or rail transport between two locations with a direct rail connection. Goods may be reloaded, but only one mode of transport is used</a:t>
            </a:r>
            <a:r>
              <a:rPr lang="de-AT" dirty="0"/>
              <a:t>.</a:t>
            </a:r>
          </a:p>
          <a:p>
            <a:endParaRPr lang="de-AT" dirty="0"/>
          </a:p>
          <a:p>
            <a:r>
              <a:rPr lang="en-US" dirty="0"/>
              <a:t>In multimodal transport, transport is carried out using more than one mode of </a:t>
            </a:r>
            <a:r>
              <a:rPr lang="en-US" dirty="0" err="1"/>
              <a:t>transport.These</a:t>
            </a:r>
            <a:r>
              <a:rPr lang="en-US" dirty="0"/>
              <a:t> transport chains are not only relevant for freight transport but also for passenger transport: for example, travelling individually to the station by car or bicycle and then transferring to public transport.</a:t>
            </a:r>
          </a:p>
          <a:p>
            <a:endParaRPr lang="de-AT" dirty="0"/>
          </a:p>
          <a:p>
            <a:r>
              <a:rPr lang="de-AT" dirty="0"/>
              <a:t>Sources: </a:t>
            </a:r>
          </a:p>
          <a:p>
            <a:r>
              <a:rPr lang="de-AT" dirty="0"/>
              <a:t>European </a:t>
            </a:r>
            <a:r>
              <a:rPr lang="de-AT" dirty="0" err="1"/>
              <a:t>Commission</a:t>
            </a:r>
            <a:r>
              <a:rPr lang="de-AT" dirty="0"/>
              <a:t> (2025): https://commission.europa.eu/strategy-and-policy/priorities-2019-2024/european-green-deal_de; </a:t>
            </a:r>
            <a:r>
              <a:rPr lang="de-AT" dirty="0" err="1"/>
              <a:t>Accessed</a:t>
            </a:r>
            <a:r>
              <a:rPr lang="de-AT" dirty="0"/>
              <a:t> on: 05.02.2025</a:t>
            </a:r>
          </a:p>
          <a:p>
            <a:r>
              <a:rPr lang="de-AT" dirty="0"/>
              <a:t>European </a:t>
            </a:r>
            <a:r>
              <a:rPr lang="de-AT" dirty="0" err="1"/>
              <a:t>Commission</a:t>
            </a:r>
            <a:r>
              <a:rPr lang="de-AT" dirty="0"/>
              <a:t> (2023): </a:t>
            </a:r>
            <a:r>
              <a:rPr lang="de-AT" dirty="0" err="1"/>
              <a:t>Sustainable</a:t>
            </a:r>
            <a:r>
              <a:rPr lang="de-AT" dirty="0"/>
              <a:t> &amp; Smart Mobility </a:t>
            </a:r>
            <a:r>
              <a:rPr lang="de-AT" dirty="0" err="1"/>
              <a:t>Strategy</a:t>
            </a:r>
            <a:r>
              <a:rPr lang="de-AT" dirty="0"/>
              <a:t>, In: https://transport.ec.europa.eu/transport-themes/mobility-strategy_en; </a:t>
            </a:r>
            <a:r>
              <a:rPr lang="de-AT" dirty="0" err="1"/>
              <a:t>Accessed</a:t>
            </a:r>
            <a:r>
              <a:rPr lang="de-AT" dirty="0"/>
              <a:t> on: 05.02.2025; p.10</a:t>
            </a:r>
          </a:p>
          <a:p>
            <a:r>
              <a:rPr lang="de-AT" dirty="0" err="1"/>
              <a:t>Muchna</a:t>
            </a:r>
            <a:r>
              <a:rPr lang="de-AT" dirty="0"/>
              <a:t>, Claus / Brandenburg, Hans/ Fottner, Johannes/ Gutermuth, Jens (2nd </a:t>
            </a:r>
            <a:r>
              <a:rPr lang="de-AT" dirty="0" err="1"/>
              <a:t>edition</a:t>
            </a:r>
            <a:r>
              <a:rPr lang="de-AT" dirty="0"/>
              <a:t> 2021): Grundlagen der Logistik. Begriffe, Strukturen und Prozesse; pp. 152 – 161</a:t>
            </a:r>
          </a:p>
          <a:p>
            <a:endParaRPr lang="de-AT" dirty="0"/>
          </a:p>
          <a:p>
            <a:r>
              <a:rPr lang="de-AT" dirty="0"/>
              <a:t>Images </a:t>
            </a:r>
            <a:r>
              <a:rPr lang="de-AT" dirty="0" err="1"/>
              <a:t>sources</a:t>
            </a:r>
            <a:r>
              <a:rPr lang="de-AT" dirty="0"/>
              <a:t>: </a:t>
            </a:r>
          </a:p>
          <a:p>
            <a:r>
              <a:rPr lang="de-AT" dirty="0"/>
              <a:t>Flaticon (2024): https://www.flaticon.com/free-icons/lkw; </a:t>
            </a:r>
            <a:r>
              <a:rPr lang="de-AT" dirty="0" err="1"/>
              <a:t>lorry</a:t>
            </a:r>
            <a:r>
              <a:rPr lang="de-AT" dirty="0"/>
              <a:t> </a:t>
            </a:r>
            <a:r>
              <a:rPr lang="de-AT" dirty="0" err="1"/>
              <a:t>icons</a:t>
            </a:r>
            <a:r>
              <a:rPr lang="de-AT" dirty="0"/>
              <a:t> </a:t>
            </a:r>
            <a:r>
              <a:rPr lang="de-AT" dirty="0" err="1"/>
              <a:t>created</a:t>
            </a:r>
            <a:r>
              <a:rPr lang="de-AT" dirty="0"/>
              <a:t> </a:t>
            </a:r>
            <a:r>
              <a:rPr lang="de-AT" dirty="0" err="1"/>
              <a:t>by</a:t>
            </a:r>
            <a:r>
              <a:rPr lang="de-AT" dirty="0"/>
              <a:t> </a:t>
            </a:r>
            <a:r>
              <a:rPr lang="de-AT" dirty="0" err="1"/>
              <a:t>Freepik</a:t>
            </a:r>
            <a:r>
              <a:rPr lang="de-AT" dirty="0"/>
              <a:t> – Flaticon; </a:t>
            </a:r>
            <a:r>
              <a:rPr lang="de-AT" dirty="0" err="1"/>
              <a:t>Accessed</a:t>
            </a:r>
            <a:r>
              <a:rPr lang="de-AT" dirty="0"/>
              <a:t> on: 20.05.2024</a:t>
            </a:r>
          </a:p>
          <a:p>
            <a:r>
              <a:rPr lang="de-AT" dirty="0"/>
              <a:t>Flaticon (2024): https://www.flaticon.com/free-icons/fabrik; </a:t>
            </a:r>
            <a:r>
              <a:rPr lang="de-AT" dirty="0" err="1"/>
              <a:t>factory</a:t>
            </a:r>
            <a:r>
              <a:rPr lang="de-AT" dirty="0"/>
              <a:t> </a:t>
            </a:r>
            <a:r>
              <a:rPr lang="de-AT" dirty="0" err="1"/>
              <a:t>icons</a:t>
            </a:r>
            <a:r>
              <a:rPr lang="de-AT" dirty="0"/>
              <a:t> </a:t>
            </a:r>
            <a:r>
              <a:rPr lang="de-AT" dirty="0" err="1"/>
              <a:t>created</a:t>
            </a:r>
            <a:r>
              <a:rPr lang="de-AT" dirty="0"/>
              <a:t> </a:t>
            </a:r>
            <a:r>
              <a:rPr lang="de-AT" dirty="0" err="1"/>
              <a:t>by</a:t>
            </a:r>
            <a:r>
              <a:rPr lang="de-AT" dirty="0"/>
              <a:t> </a:t>
            </a:r>
            <a:r>
              <a:rPr lang="de-AT" dirty="0" err="1"/>
              <a:t>Freepik</a:t>
            </a:r>
            <a:r>
              <a:rPr lang="de-AT" dirty="0"/>
              <a:t> – Flaticon; </a:t>
            </a:r>
            <a:r>
              <a:rPr lang="de-AT" dirty="0" err="1"/>
              <a:t>Accessed</a:t>
            </a:r>
            <a:r>
              <a:rPr lang="de-AT" dirty="0"/>
              <a:t> on: 03.05.2024</a:t>
            </a:r>
          </a:p>
          <a:p>
            <a:r>
              <a:rPr lang="de-AT" dirty="0"/>
              <a:t>Flaticon (2024): https://www.flaticon.com/free-icons/boxen; box </a:t>
            </a:r>
            <a:r>
              <a:rPr lang="de-AT" dirty="0" err="1"/>
              <a:t>icons</a:t>
            </a:r>
            <a:r>
              <a:rPr lang="de-AT" dirty="0"/>
              <a:t> </a:t>
            </a:r>
            <a:r>
              <a:rPr lang="de-AT" dirty="0" err="1"/>
              <a:t>created</a:t>
            </a:r>
            <a:r>
              <a:rPr lang="de-AT" dirty="0"/>
              <a:t> </a:t>
            </a:r>
            <a:r>
              <a:rPr lang="de-AT" dirty="0" err="1"/>
              <a:t>by</a:t>
            </a:r>
            <a:r>
              <a:rPr lang="de-AT" dirty="0"/>
              <a:t> </a:t>
            </a:r>
            <a:r>
              <a:rPr lang="de-AT" dirty="0" err="1"/>
              <a:t>monkik</a:t>
            </a:r>
            <a:r>
              <a:rPr lang="de-AT" dirty="0"/>
              <a:t> – Flaticon; </a:t>
            </a:r>
            <a:r>
              <a:rPr lang="de-AT" dirty="0" err="1"/>
              <a:t>Accessed</a:t>
            </a:r>
            <a:r>
              <a:rPr lang="de-AT" dirty="0"/>
              <a:t> on: 20.05.2024</a:t>
            </a:r>
          </a:p>
          <a:p>
            <a:r>
              <a:rPr lang="de-AT" dirty="0"/>
              <a:t>Flaticon (2024): https://www.flaticon.com/</a:t>
            </a:r>
            <a:r>
              <a:rPr lang="de-AT" dirty="0" err="1"/>
              <a:t>free</a:t>
            </a:r>
            <a:r>
              <a:rPr lang="de-AT" dirty="0"/>
              <a:t>-icons/</a:t>
            </a:r>
            <a:r>
              <a:rPr lang="de-AT" dirty="0" err="1"/>
              <a:t>güterzug</a:t>
            </a:r>
            <a:r>
              <a:rPr lang="de-AT" dirty="0"/>
              <a:t>; freight </a:t>
            </a:r>
            <a:r>
              <a:rPr lang="de-AT" dirty="0" err="1"/>
              <a:t>train</a:t>
            </a:r>
            <a:r>
              <a:rPr lang="de-AT" dirty="0"/>
              <a:t> </a:t>
            </a:r>
            <a:r>
              <a:rPr lang="de-AT" dirty="0" err="1"/>
              <a:t>icons</a:t>
            </a:r>
            <a:r>
              <a:rPr lang="de-AT" dirty="0"/>
              <a:t> </a:t>
            </a:r>
            <a:r>
              <a:rPr lang="de-AT" dirty="0" err="1"/>
              <a:t>created</a:t>
            </a:r>
            <a:r>
              <a:rPr lang="de-AT" dirty="0"/>
              <a:t> </a:t>
            </a:r>
            <a:r>
              <a:rPr lang="de-AT" dirty="0" err="1"/>
              <a:t>by</a:t>
            </a:r>
            <a:r>
              <a:rPr lang="de-AT" dirty="0"/>
              <a:t> </a:t>
            </a:r>
            <a:r>
              <a:rPr lang="de-AT" dirty="0" err="1"/>
              <a:t>Freepik</a:t>
            </a:r>
            <a:r>
              <a:rPr lang="de-AT" dirty="0"/>
              <a:t> – Flaticon; </a:t>
            </a:r>
            <a:r>
              <a:rPr lang="de-AT" dirty="0" err="1"/>
              <a:t>Accessed</a:t>
            </a:r>
            <a:r>
              <a:rPr lang="de-AT" dirty="0"/>
              <a:t> on: 20.05.2024</a:t>
            </a:r>
          </a:p>
          <a:p>
            <a:r>
              <a:rPr lang="de-AT" dirty="0"/>
              <a:t>Flaticon (2024): https://www.flaticon.com/free-icons/schiff; </a:t>
            </a:r>
            <a:r>
              <a:rPr lang="de-AT" dirty="0" err="1"/>
              <a:t>ship</a:t>
            </a:r>
            <a:r>
              <a:rPr lang="de-AT" dirty="0"/>
              <a:t> </a:t>
            </a:r>
            <a:r>
              <a:rPr lang="de-AT" dirty="0" err="1"/>
              <a:t>icons</a:t>
            </a:r>
            <a:r>
              <a:rPr lang="de-AT" dirty="0"/>
              <a:t> </a:t>
            </a:r>
            <a:r>
              <a:rPr lang="de-AT" dirty="0" err="1"/>
              <a:t>created</a:t>
            </a:r>
            <a:r>
              <a:rPr lang="de-AT" dirty="0"/>
              <a:t> </a:t>
            </a:r>
            <a:r>
              <a:rPr lang="de-AT" dirty="0" err="1"/>
              <a:t>by</a:t>
            </a:r>
            <a:r>
              <a:rPr lang="de-AT" dirty="0"/>
              <a:t> </a:t>
            </a:r>
            <a:r>
              <a:rPr lang="de-AT" dirty="0" err="1"/>
              <a:t>Freepik</a:t>
            </a:r>
            <a:r>
              <a:rPr lang="de-AT" dirty="0"/>
              <a:t> – Flaticon; </a:t>
            </a:r>
            <a:r>
              <a:rPr lang="de-AT" dirty="0" err="1"/>
              <a:t>Accessed</a:t>
            </a:r>
            <a:r>
              <a:rPr lang="de-AT" dirty="0"/>
              <a:t> on: 29.04.2024</a:t>
            </a:r>
          </a:p>
        </p:txBody>
      </p:sp>
      <p:sp>
        <p:nvSpPr>
          <p:cNvPr id="4" name="Foliennummernplatzhalter 3"/>
          <p:cNvSpPr>
            <a:spLocks noGrp="1"/>
          </p:cNvSpPr>
          <p:nvPr>
            <p:ph type="sldNum" sz="quarter" idx="5"/>
          </p:nvPr>
        </p:nvSpPr>
        <p:spPr/>
        <p:txBody>
          <a:bodyPr/>
          <a:lstStyle/>
          <a:p>
            <a:fld id="{23212CE9-4559-481E-B405-0C43FBE97BC7}" type="slidenum">
              <a:rPr lang="de-AT" smtClean="0"/>
              <a:t>44</a:t>
            </a:fld>
            <a:endParaRPr lang="de-AT"/>
          </a:p>
        </p:txBody>
      </p:sp>
    </p:spTree>
    <p:extLst>
      <p:ext uri="{BB962C8B-B14F-4D97-AF65-F5344CB8AC3E}">
        <p14:creationId xmlns:p14="http://schemas.microsoft.com/office/powerpoint/2010/main" val="40675084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err="1"/>
              <a:t>Decarbonising</a:t>
            </a:r>
            <a:r>
              <a:rPr lang="en-US" dirty="0"/>
              <a:t> (i.e. reducing CO₂) in the transport sector is a key challenge in tackling climate change. </a:t>
            </a:r>
          </a:p>
          <a:p>
            <a:endParaRPr lang="en-US" dirty="0"/>
          </a:p>
          <a:p>
            <a:r>
              <a:rPr lang="en-US" dirty="0"/>
              <a:t>However, it is not sufficient to rely solely on alternative propulsion technologies such as electric vehicles. A more fundamental change in society’s consumption </a:t>
            </a:r>
            <a:r>
              <a:rPr lang="en-US" dirty="0" err="1"/>
              <a:t>behaviour</a:t>
            </a:r>
            <a:r>
              <a:rPr lang="en-US" dirty="0"/>
              <a:t> is equally important:</a:t>
            </a:r>
          </a:p>
          <a:p>
            <a:r>
              <a:rPr lang="en-US" dirty="0"/>
              <a:t>Every online order generates traffic: parcels travel long distances before reaching the customer — by lorry, </a:t>
            </a:r>
            <a:r>
              <a:rPr lang="en-US" dirty="0" err="1"/>
              <a:t>aeroplane</a:t>
            </a:r>
            <a:r>
              <a:rPr lang="en-US" dirty="0"/>
              <a:t> or delivery van.</a:t>
            </a:r>
          </a:p>
          <a:p>
            <a:r>
              <a:rPr lang="en-US" dirty="0"/>
              <a:t>Fast delivery = more emissions: express shipping often results in less efficient transport with more empty runs and higher energy consumption.</a:t>
            </a:r>
          </a:p>
          <a:p>
            <a:r>
              <a:rPr lang="en-US" dirty="0"/>
              <a:t>Products from overseas = long transport distances: clothing, electronics or food from Asia or South America lead to high CO₂ emissions from shipping and air transport.</a:t>
            </a:r>
          </a:p>
          <a:p>
            <a:r>
              <a:rPr lang="en-US" dirty="0"/>
              <a:t>Returns put a strain on the environment: every return doubles the transport effort — and many returned products are not resold.</a:t>
            </a:r>
          </a:p>
          <a:p>
            <a:r>
              <a:rPr lang="en-US" dirty="0"/>
              <a:t>Regional products = shorter distances: buying locally reduces freight transport and at the same time strengthens the regional economy.</a:t>
            </a:r>
          </a:p>
          <a:p>
            <a:r>
              <a:rPr lang="en-US" dirty="0"/>
              <a:t>Consume less, but more consciously: more sustainable consumption also means fewer transport operations, less packaging and lower emissions.</a:t>
            </a:r>
          </a:p>
          <a:p>
            <a:endParaRPr lang="en-US" dirty="0"/>
          </a:p>
          <a:p>
            <a:endParaRPr lang="en-US" dirty="0"/>
          </a:p>
          <a:p>
            <a:r>
              <a:rPr lang="en-US" dirty="0"/>
              <a:t>Our own mobility </a:t>
            </a:r>
            <a:r>
              <a:rPr lang="en-US" dirty="0" err="1"/>
              <a:t>behaviour</a:t>
            </a:r>
            <a:r>
              <a:rPr lang="en-US" dirty="0"/>
              <a:t> also plays an important role</a:t>
            </a:r>
            <a:r>
              <a:rPr lang="de-AT" dirty="0"/>
              <a:t>:</a:t>
            </a:r>
          </a:p>
          <a:p>
            <a:pPr marL="171450" indent="-171450">
              <a:buFontTx/>
              <a:buChar char="-"/>
            </a:pPr>
            <a:r>
              <a:rPr lang="en-US" dirty="0"/>
              <a:t>Cover more distances on foot or by bicycle — especially in local areas, many everyday journeys can be made emission-free.</a:t>
            </a:r>
          </a:p>
          <a:p>
            <a:pPr marL="171450" indent="-171450">
              <a:buFontTx/>
              <a:buChar char="-"/>
            </a:pPr>
            <a:r>
              <a:rPr lang="en-US" dirty="0"/>
              <a:t>Increased use of public transport — buses, trains and trams generate significantly lower emissions per passenger </a:t>
            </a:r>
            <a:r>
              <a:rPr lang="en-US" dirty="0" err="1"/>
              <a:t>kilometre</a:t>
            </a:r>
            <a:r>
              <a:rPr lang="en-US" dirty="0"/>
              <a:t> compared with private </a:t>
            </a:r>
            <a:r>
              <a:rPr lang="en-US" dirty="0" err="1"/>
              <a:t>motorised</a:t>
            </a:r>
            <a:r>
              <a:rPr lang="en-US" dirty="0"/>
              <a:t> transport.</a:t>
            </a:r>
          </a:p>
          <a:p>
            <a:pPr marL="171450" indent="-171450">
              <a:buFontTx/>
              <a:buChar char="-"/>
            </a:pPr>
            <a:r>
              <a:rPr lang="en-US" dirty="0"/>
              <a:t>Form car-sharing groups — sharing journeys increases vehicle </a:t>
            </a:r>
            <a:r>
              <a:rPr lang="en-US" dirty="0" err="1"/>
              <a:t>utilisation</a:t>
            </a:r>
            <a:r>
              <a:rPr lang="en-US" dirty="0"/>
              <a:t> and reduces CO₂ emissions per person.</a:t>
            </a:r>
          </a:p>
          <a:p>
            <a:pPr marL="171450" indent="-171450">
              <a:buFontTx/>
              <a:buChar char="-"/>
            </a:pPr>
            <a:r>
              <a:rPr lang="en-US" dirty="0"/>
              <a:t>Avoid unnecessary travel — not every journey is necessary; digital alternatives such as home office or video conferences can help reduce mobility needs.</a:t>
            </a:r>
          </a:p>
          <a:p>
            <a:pPr marL="171450" indent="-171450">
              <a:buFontTx/>
              <a:buChar char="-"/>
            </a:pPr>
            <a:r>
              <a:rPr lang="en-US" dirty="0"/>
              <a:t>Rethink travel habits — especially in leisure and holiday travel, conscious decisions, for example in </a:t>
            </a:r>
            <a:r>
              <a:rPr lang="en-US" dirty="0" err="1"/>
              <a:t>favour</a:t>
            </a:r>
            <a:r>
              <a:rPr lang="en-US" dirty="0"/>
              <a:t> of rail travel, can make a significant difference.</a:t>
            </a:r>
            <a:endParaRPr lang="de-AT" dirty="0"/>
          </a:p>
          <a:p>
            <a:pPr marL="0" indent="0">
              <a:buFontTx/>
              <a:buNone/>
            </a:pPr>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45</a:t>
            </a:fld>
            <a:endParaRPr lang="de-AT"/>
          </a:p>
        </p:txBody>
      </p:sp>
    </p:spTree>
    <p:extLst>
      <p:ext uri="{BB962C8B-B14F-4D97-AF65-F5344CB8AC3E}">
        <p14:creationId xmlns:p14="http://schemas.microsoft.com/office/powerpoint/2010/main" val="38715408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Introductory discussion on the topic: see previous slide</a:t>
            </a:r>
            <a:r>
              <a:rPr lang="de-AT" dirty="0"/>
              <a:t>.</a:t>
            </a:r>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Group work (small groups) with the following task</a:t>
            </a:r>
            <a:r>
              <a:rPr lang="de-AT" dirty="0"/>
              <a:t>: </a:t>
            </a:r>
            <a:r>
              <a:rPr lang="en-US" dirty="0"/>
              <a:t>Create a short online survey (4–5 questions) on consumption </a:t>
            </a:r>
            <a:r>
              <a:rPr lang="en-US" dirty="0" err="1"/>
              <a:t>behaviour</a:t>
            </a:r>
            <a:r>
              <a:rPr lang="en-US" dirty="0"/>
              <a:t>. Suitable tools include </a:t>
            </a:r>
            <a:r>
              <a:rPr lang="en-US" dirty="0" err="1"/>
              <a:t>Mentimeter</a:t>
            </a:r>
            <a:r>
              <a:rPr lang="en-US" dirty="0"/>
              <a:t>, Google Forms or Kahoot. Create 4–5 questions that you would like to ask your classmates about their shopping </a:t>
            </a:r>
            <a:r>
              <a:rPr lang="en-US" dirty="0" err="1"/>
              <a:t>behaviour</a:t>
            </a:r>
            <a:r>
              <a:rPr lang="en-US" dirty="0"/>
              <a:t>.</a:t>
            </a:r>
            <a:endParaRPr lang="de-AT" dirty="0"/>
          </a:p>
          <a:p>
            <a:endParaRPr lang="de-AT" dirty="0"/>
          </a:p>
          <a:p>
            <a:r>
              <a:rPr lang="en-US" dirty="0"/>
              <a:t>Which aspects of shopping </a:t>
            </a:r>
            <a:r>
              <a:rPr lang="en-US" dirty="0" err="1"/>
              <a:t>behaviour</a:t>
            </a:r>
            <a:r>
              <a:rPr lang="en-US" dirty="0"/>
              <a:t> are relevant? Consider which question format you would like to use (e.g. multiple choice, ranking, scale). How can your survey be used to find out something about the relationship between consumption and transport?</a:t>
            </a:r>
          </a:p>
          <a:p>
            <a:endParaRPr lang="de-AT" dirty="0"/>
          </a:p>
          <a:p>
            <a:r>
              <a:rPr lang="de-AT" dirty="0" err="1"/>
              <a:t>Examples</a:t>
            </a:r>
            <a:r>
              <a:rPr lang="de-AT" dirty="0"/>
              <a:t> </a:t>
            </a:r>
            <a:r>
              <a:rPr lang="de-AT" dirty="0" err="1"/>
              <a:t>of</a:t>
            </a:r>
            <a:r>
              <a:rPr lang="de-AT" dirty="0"/>
              <a:t> </a:t>
            </a:r>
            <a:r>
              <a:rPr lang="de-AT" dirty="0" err="1"/>
              <a:t>question</a:t>
            </a:r>
            <a:r>
              <a:rPr lang="de-AT" dirty="0"/>
              <a:t> </a:t>
            </a:r>
            <a:r>
              <a:rPr lang="de-AT" dirty="0" err="1"/>
              <a:t>formats</a:t>
            </a:r>
            <a:r>
              <a:rPr lang="de-AT" dirty="0"/>
              <a:t>:</a:t>
            </a:r>
          </a:p>
          <a:p>
            <a:pPr marL="171450" indent="-171450">
              <a:buFontTx/>
              <a:buChar char="-"/>
            </a:pPr>
            <a:r>
              <a:rPr lang="en-US" dirty="0"/>
              <a:t>Multiple choice (“Where do you most often buy clothing?”)</a:t>
            </a:r>
          </a:p>
          <a:p>
            <a:pPr marL="171450" indent="-171450">
              <a:buFontTx/>
              <a:buChar char="-"/>
            </a:pPr>
            <a:r>
              <a:rPr lang="en-US" dirty="0"/>
              <a:t>Ranking (“Arrange the following consumption decisions according to how strongly, in your opinion, they influence freight transport.”)</a:t>
            </a:r>
          </a:p>
          <a:p>
            <a:pPr marL="171450" indent="-171450">
              <a:buFontTx/>
              <a:buChar char="-"/>
            </a:pPr>
            <a:r>
              <a:rPr lang="en-US" dirty="0"/>
              <a:t>Scale (from “does not apply at all” to “fully applies”: “How likely is it that you would return an order?”)</a:t>
            </a:r>
          </a:p>
          <a:p>
            <a:pPr marL="171450" indent="-171450">
              <a:buFontTx/>
              <a:buChar char="-"/>
            </a:pPr>
            <a:r>
              <a:rPr lang="en-US" dirty="0"/>
              <a:t>Open-ended format: word cloud, collection of personal opinions</a:t>
            </a:r>
            <a:endParaRPr lang="de-AT" dirty="0"/>
          </a:p>
          <a:p>
            <a:pPr marL="0" indent="0">
              <a:buFontTx/>
              <a:buNone/>
            </a:pPr>
            <a:endParaRPr lang="de-AT" dirty="0"/>
          </a:p>
          <a:p>
            <a:pPr marL="0" indent="0">
              <a:buFontTx/>
              <a:buNone/>
            </a:pPr>
            <a:r>
              <a:rPr lang="de-AT" dirty="0" err="1"/>
              <a:t>Guidance</a:t>
            </a:r>
            <a:r>
              <a:rPr lang="de-AT" dirty="0"/>
              <a:t> and possible </a:t>
            </a:r>
            <a:r>
              <a:rPr lang="de-AT" dirty="0" err="1"/>
              <a:t>questions</a:t>
            </a:r>
            <a:r>
              <a:rPr lang="de-AT" dirty="0"/>
              <a:t>:</a:t>
            </a:r>
          </a:p>
          <a:p>
            <a:pPr marL="0" indent="0">
              <a:buFontTx/>
              <a:buNone/>
            </a:pPr>
            <a:r>
              <a:rPr lang="en-US" dirty="0"/>
              <a:t>How often do you shop online and which products are most frequently ordered online?</a:t>
            </a:r>
          </a:p>
          <a:p>
            <a:pPr marL="0" indent="0">
              <a:buFontTx/>
              <a:buNone/>
            </a:pPr>
            <a:r>
              <a:rPr lang="en-US" dirty="0"/>
              <a:t>How likely are you to buy regional products more often in the future? How important is environmental protection to you when shopping?</a:t>
            </a:r>
          </a:p>
          <a:p>
            <a:pPr marL="0" indent="0">
              <a:buFontTx/>
              <a:buNone/>
            </a:pPr>
            <a:r>
              <a:rPr lang="en-US" dirty="0"/>
              <a:t>How much attention do you pay to the origin or dispatch location of products when shopping online?</a:t>
            </a:r>
          </a:p>
          <a:p>
            <a:pPr marL="0" indent="0">
              <a:buFontTx/>
              <a:buNone/>
            </a:pPr>
            <a:r>
              <a:rPr lang="en-US" dirty="0"/>
              <a:t>Are you aware of sustainable online shops or delivery services? Do you use them?</a:t>
            </a:r>
          </a:p>
          <a:p>
            <a:pPr marL="0" indent="0">
              <a:buFontTx/>
              <a:buNone/>
            </a:pPr>
            <a:r>
              <a:rPr lang="en-US" dirty="0"/>
              <a:t>What would need to change for you to buy regional products more often?</a:t>
            </a:r>
          </a:p>
          <a:p>
            <a:pPr marL="0" indent="0">
              <a:buFontTx/>
              <a:buNone/>
            </a:pPr>
            <a:r>
              <a:rPr lang="en-US" dirty="0"/>
              <a:t>How could your own consumption </a:t>
            </a:r>
            <a:r>
              <a:rPr lang="en-US" dirty="0" err="1"/>
              <a:t>behaviour</a:t>
            </a:r>
            <a:r>
              <a:rPr lang="en-US" dirty="0"/>
              <a:t> influence freight transport?</a:t>
            </a:r>
          </a:p>
          <a:p>
            <a:pPr marL="0" indent="0">
              <a:buFontTx/>
              <a:buNone/>
            </a:pPr>
            <a:r>
              <a:rPr lang="en-US" dirty="0"/>
              <a:t>What would be a realistic first step towards more sustainable shopping </a:t>
            </a:r>
            <a:r>
              <a:rPr lang="en-US" dirty="0" err="1"/>
              <a:t>behaviour</a:t>
            </a:r>
            <a:r>
              <a:rPr lang="en-US" dirty="0"/>
              <a:t> for you?</a:t>
            </a:r>
            <a:endParaRPr lang="de-AT" dirty="0"/>
          </a:p>
          <a:p>
            <a:pPr marL="0" indent="0">
              <a:buFontTx/>
              <a:buNone/>
            </a:pPr>
            <a:endParaRPr lang="de-AT" dirty="0"/>
          </a:p>
          <a:p>
            <a:pPr marL="0" indent="0">
              <a:buFontTx/>
              <a:buNone/>
            </a:pPr>
            <a:r>
              <a:rPr lang="de-AT" dirty="0" err="1"/>
              <a:t>Procedure</a:t>
            </a:r>
            <a:r>
              <a:rPr lang="de-AT" dirty="0"/>
              <a:t>: </a:t>
            </a:r>
          </a:p>
          <a:p>
            <a:pPr marL="171450" indent="-171450">
              <a:buFont typeface="Arial" panose="020B0604020202020204" pitchFamily="34" charset="0"/>
              <a:buChar char="•"/>
            </a:pPr>
            <a:r>
              <a:rPr lang="en-US" dirty="0"/>
              <a:t>Groups exchange surveys (rotation or QR codes)</a:t>
            </a:r>
          </a:p>
          <a:p>
            <a:pPr marL="171450" indent="-171450">
              <a:buFont typeface="Arial" panose="020B0604020202020204" pitchFamily="34" charset="0"/>
              <a:buChar char="•"/>
            </a:pPr>
            <a:r>
              <a:rPr lang="en-US" dirty="0"/>
              <a:t>Each group scans the QR code or opens the link for another group’s survey</a:t>
            </a:r>
          </a:p>
          <a:p>
            <a:pPr marL="171450" indent="-171450">
              <a:buFont typeface="Arial" panose="020B0604020202020204" pitchFamily="34" charset="0"/>
              <a:buChar char="•"/>
            </a:pPr>
            <a:r>
              <a:rPr lang="en-US" dirty="0"/>
              <a:t>They answer the questions and view the results (e.g. as a word cloud or chart)</a:t>
            </a:r>
          </a:p>
          <a:p>
            <a:pPr marL="0" indent="0">
              <a:buFontTx/>
              <a:buNone/>
            </a:pPr>
            <a:endParaRPr lang="en-US" dirty="0"/>
          </a:p>
          <a:p>
            <a:pPr marL="0" indent="0">
              <a:buFontTx/>
              <a:buNone/>
            </a:pPr>
            <a:r>
              <a:rPr lang="de-AT" dirty="0"/>
              <a:t>Final </a:t>
            </a:r>
            <a:r>
              <a:rPr lang="de-AT" dirty="0" err="1"/>
              <a:t>short</a:t>
            </a:r>
            <a:r>
              <a:rPr lang="de-AT" dirty="0"/>
              <a:t> </a:t>
            </a:r>
            <a:r>
              <a:rPr lang="de-AT" dirty="0" err="1"/>
              <a:t>class</a:t>
            </a:r>
            <a:r>
              <a:rPr lang="de-AT" dirty="0"/>
              <a:t> </a:t>
            </a:r>
            <a:r>
              <a:rPr lang="de-AT" dirty="0" err="1"/>
              <a:t>discussion</a:t>
            </a:r>
            <a:r>
              <a:rPr lang="de-AT" dirty="0"/>
              <a:t>: </a:t>
            </a:r>
            <a:r>
              <a:rPr lang="en-US" dirty="0"/>
              <a:t>What stands out? What is surprising?</a:t>
            </a:r>
          </a:p>
          <a:p>
            <a:pPr marL="0" indent="0">
              <a:buFontTx/>
              <a:buNone/>
            </a:pPr>
            <a:endParaRPr lang="de-AT" dirty="0"/>
          </a:p>
          <a:p>
            <a:pPr marL="0" indent="0">
              <a:buFontTx/>
              <a:buNone/>
            </a:pPr>
            <a:r>
              <a:rPr lang="de-AT" dirty="0"/>
              <a:t>Duration: 1 </a:t>
            </a:r>
            <a:r>
              <a:rPr lang="de-AT" dirty="0" err="1"/>
              <a:t>lesson</a:t>
            </a:r>
            <a:endParaRPr lang="de-AT" dirty="0"/>
          </a:p>
          <a:p>
            <a:pPr marL="0" indent="0">
              <a:buFontTx/>
              <a:buNone/>
            </a:pPr>
            <a:endParaRPr lang="de-AT" dirty="0"/>
          </a:p>
          <a:p>
            <a:pPr marL="0" indent="0">
              <a:buFontTx/>
              <a:buNone/>
            </a:pPr>
            <a:r>
              <a:rPr lang="de-AT" dirty="0"/>
              <a:t>Learning </a:t>
            </a:r>
            <a:r>
              <a:rPr lang="de-AT" dirty="0" err="1"/>
              <a:t>objectives</a:t>
            </a:r>
            <a:r>
              <a:rPr lang="de-AT" dirty="0"/>
              <a:t>:</a:t>
            </a:r>
          </a:p>
          <a:p>
            <a:pPr marL="0" indent="0">
              <a:buFontTx/>
              <a:buNone/>
            </a:pPr>
            <a:r>
              <a:rPr lang="en-US" dirty="0"/>
              <a:t>Students should develop their own questions in order to capture and critically reflect on everyday consumption </a:t>
            </a:r>
            <a:r>
              <a:rPr lang="en-US" dirty="0" err="1"/>
              <a:t>behaviour</a:t>
            </a:r>
            <a:r>
              <a:rPr lang="en-US" dirty="0"/>
              <a:t>.</a:t>
            </a:r>
          </a:p>
          <a:p>
            <a:pPr marL="0" indent="0">
              <a:buFontTx/>
              <a:buNone/>
            </a:pPr>
            <a:r>
              <a:rPr lang="en-US" dirty="0"/>
              <a:t>Students learn about different digital survey formats (e.g. multiple choice, scale, ranking) as well as digital tools for creating surveys and apply them appropriately.</a:t>
            </a:r>
          </a:p>
          <a:p>
            <a:pPr marL="0" indent="0">
              <a:buFontTx/>
              <a:buNone/>
            </a:pPr>
            <a:r>
              <a:rPr lang="en-US" dirty="0"/>
              <a:t>Students develop an awareness of sustainable consumption and mobility, compare and reflect on both their own </a:t>
            </a:r>
            <a:r>
              <a:rPr lang="en-US" dirty="0" err="1"/>
              <a:t>behaviour</a:t>
            </a:r>
            <a:r>
              <a:rPr lang="en-US" dirty="0"/>
              <a:t> and that of others.</a:t>
            </a:r>
          </a:p>
          <a:p>
            <a:pPr marL="0" indent="0">
              <a:buFontTx/>
              <a:buNone/>
            </a:pPr>
            <a:r>
              <a:rPr lang="en-US" dirty="0"/>
              <a:t>Students work collaboratively in a team.</a:t>
            </a:r>
            <a:endParaRPr lang="de-AT" dirty="0"/>
          </a:p>
          <a:p>
            <a:endParaRPr lang="de-AT" dirty="0"/>
          </a:p>
          <a:p>
            <a:r>
              <a:rPr lang="de-AT" dirty="0"/>
              <a:t>Image: Flaticon (2025): </a:t>
            </a:r>
            <a:r>
              <a:rPr lang="en-US" dirty="0"/>
              <a:t>https://www.flaticon.com/free-icons/networking; Networking icons created by </a:t>
            </a:r>
            <a:r>
              <a:rPr lang="en-US" dirty="0" err="1"/>
              <a:t>Becris</a:t>
            </a:r>
            <a:r>
              <a:rPr lang="en-US" dirty="0"/>
              <a:t> - </a:t>
            </a:r>
            <a:r>
              <a:rPr lang="en-US" dirty="0" err="1"/>
              <a:t>Flaticon</a:t>
            </a:r>
            <a:r>
              <a:rPr lang="en-US" dirty="0"/>
              <a:t>, Accessed on: 26.03.2025</a:t>
            </a:r>
            <a:endParaRPr lang="de-AT" dirty="0"/>
          </a:p>
        </p:txBody>
      </p:sp>
      <p:sp>
        <p:nvSpPr>
          <p:cNvPr id="4" name="Foliennummernplatzhalter 3"/>
          <p:cNvSpPr>
            <a:spLocks noGrp="1"/>
          </p:cNvSpPr>
          <p:nvPr>
            <p:ph type="sldNum" sz="quarter" idx="5"/>
          </p:nvPr>
        </p:nvSpPr>
        <p:spPr/>
        <p:txBody>
          <a:bodyPr/>
          <a:lstStyle/>
          <a:p>
            <a:fld id="{23212CE9-4559-481E-B405-0C43FBE97BC7}" type="slidenum">
              <a:rPr lang="de-AT" smtClean="0"/>
              <a:t>46</a:t>
            </a:fld>
            <a:endParaRPr lang="de-AT"/>
          </a:p>
        </p:txBody>
      </p:sp>
    </p:spTree>
    <p:extLst>
      <p:ext uri="{BB962C8B-B14F-4D97-AF65-F5344CB8AC3E}">
        <p14:creationId xmlns:p14="http://schemas.microsoft.com/office/powerpoint/2010/main" val="25189691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19.06.2026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19.06.2026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19.06.2026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19.06.2026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sv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dirty="0"/>
              <a:t>Logistik – Digitalisierung, Technologien und Trends</a:t>
            </a:r>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Rechteck 1">
            <a:extLst>
              <a:ext uri="{FF2B5EF4-FFF2-40B4-BE49-F238E27FC236}">
                <a16:creationId xmlns:a16="http://schemas.microsoft.com/office/drawing/2014/main" id="{B7F82841-0908-9432-53ED-FE366CE733D5}"/>
              </a:ext>
            </a:extLst>
          </p:cNvPr>
          <p:cNvSpPr/>
          <p:nvPr userDrawn="1"/>
        </p:nvSpPr>
        <p:spPr>
          <a:xfrm>
            <a:off x="4949249" y="3690698"/>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2:</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Logistik – Digitalisierung, Technologien und Trends</a:t>
            </a:r>
            <a:endParaRPr lang="de-AT" dirty="0"/>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dirty="0">
                <a:cs typeface="Arial" panose="020B0604020202020204" pitchFamily="34" charset="0"/>
              </a:rPr>
              <a:t>Logistik – Digitalisierung, Technologien und Trends</a:t>
            </a:r>
            <a:endParaRPr lang="de-AT" dirty="0"/>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4" name="Fußzeilenplatzhalter 2">
            <a:extLst>
              <a:ext uri="{FF2B5EF4-FFF2-40B4-BE49-F238E27FC236}">
                <a16:creationId xmlns:a16="http://schemas.microsoft.com/office/drawing/2014/main" id="{090DD66F-9C20-2C36-696A-0C684DE584D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2" name="Fußzeilenplatzhalter 2">
            <a:extLst>
              <a:ext uri="{FF2B5EF4-FFF2-40B4-BE49-F238E27FC236}">
                <a16:creationId xmlns:a16="http://schemas.microsoft.com/office/drawing/2014/main" id="{8EFBD6DD-A96A-353D-25C4-60A05E05977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Fußzeilenplatzhalter 2">
            <a:extLst>
              <a:ext uri="{FF2B5EF4-FFF2-40B4-BE49-F238E27FC236}">
                <a16:creationId xmlns:a16="http://schemas.microsoft.com/office/drawing/2014/main" id="{ABCC457F-47FE-0230-B68B-0B6084067F2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D2BA50C8-369F-9C9C-C0CF-B1C8F164A7E3}"/>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C33E0E64-D56C-DA18-BC99-D53B26BFDF8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Logistik – Digitalisierung, Technologien und Trends</a:t>
            </a:r>
            <a:endParaRPr lang="de-AT" dirty="0"/>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ktivitätsfolie">
    <p:bg>
      <p:bgPr>
        <a:gradFill>
          <a:gsLst>
            <a:gs pos="0">
              <a:schemeClr val="accent2">
                <a:lumMod val="38000"/>
                <a:lumOff val="62000"/>
              </a:schemeClr>
            </a:gs>
            <a:gs pos="38000">
              <a:schemeClr val="accent2">
                <a:lumMod val="14000"/>
                <a:lumOff val="86000"/>
              </a:schemeClr>
            </a:gs>
          </a:gsLst>
          <a:lin ang="13500000" scaled="0"/>
        </a:gradFill>
        <a:effectLst/>
      </p:bgPr>
    </p:bg>
    <p:spTree>
      <p:nvGrpSpPr>
        <p:cNvPr id="1" name=""/>
        <p:cNvGrpSpPr/>
        <p:nvPr/>
      </p:nvGrpSpPr>
      <p:grpSpPr>
        <a:xfrm>
          <a:off x="0" y="0"/>
          <a:ext cx="0" cy="0"/>
          <a:chOff x="0" y="0"/>
          <a:chExt cx="0" cy="0"/>
        </a:xfrm>
      </p:grpSpPr>
      <p:grpSp>
        <p:nvGrpSpPr>
          <p:cNvPr id="5" name="Gruppieren 4">
            <a:extLst>
              <a:ext uri="{FF2B5EF4-FFF2-40B4-BE49-F238E27FC236}">
                <a16:creationId xmlns:a16="http://schemas.microsoft.com/office/drawing/2014/main" id="{586794FF-87DB-12CF-452C-DC943F7FDC39}"/>
              </a:ext>
            </a:extLst>
          </p:cNvPr>
          <p:cNvGrpSpPr/>
          <p:nvPr userDrawn="1"/>
        </p:nvGrpSpPr>
        <p:grpSpPr>
          <a:xfrm>
            <a:off x="1" y="-7131"/>
            <a:ext cx="12191999" cy="126994"/>
            <a:chOff x="1" y="-7131"/>
            <a:chExt cx="12191999" cy="110545"/>
          </a:xfrm>
        </p:grpSpPr>
        <p:sp>
          <p:nvSpPr>
            <p:cNvPr id="18" name="Rechteck 17">
              <a:extLst>
                <a:ext uri="{FF2B5EF4-FFF2-40B4-BE49-F238E27FC236}">
                  <a16:creationId xmlns:a16="http://schemas.microsoft.com/office/drawing/2014/main" id="{496B1825-4B38-0A41-E419-13C078B338BC}"/>
                </a:ext>
              </a:extLst>
            </p:cNvPr>
            <p:cNvSpPr/>
            <p:nvPr userDrawn="1"/>
          </p:nvSpPr>
          <p:spPr>
            <a:xfrm>
              <a:off x="1" y="-4970"/>
              <a:ext cx="4094921" cy="108384"/>
            </a:xfrm>
            <a:prstGeom prst="rect">
              <a:avLst/>
            </a:prstGeom>
            <a:solidFill>
              <a:srgbClr val="77ED7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Rechteck 18">
              <a:extLst>
                <a:ext uri="{FF2B5EF4-FFF2-40B4-BE49-F238E27FC236}">
                  <a16:creationId xmlns:a16="http://schemas.microsoft.com/office/drawing/2014/main" id="{EF1EA042-DDB0-332A-917D-84B070073FB8}"/>
                </a:ext>
              </a:extLst>
            </p:cNvPr>
            <p:cNvSpPr/>
            <p:nvPr userDrawn="1"/>
          </p:nvSpPr>
          <p:spPr>
            <a:xfrm>
              <a:off x="4094922" y="-7131"/>
              <a:ext cx="4094921" cy="108384"/>
            </a:xfrm>
            <a:prstGeom prst="rect">
              <a:avLst/>
            </a:prstGeom>
            <a:solidFill>
              <a:srgbClr val="39D3D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 name="Rechteck 19">
              <a:extLst>
                <a:ext uri="{FF2B5EF4-FFF2-40B4-BE49-F238E27FC236}">
                  <a16:creationId xmlns:a16="http://schemas.microsoft.com/office/drawing/2014/main" id="{D8C02799-AA5C-DCA6-C1EF-D9A9770A5735}"/>
                </a:ext>
              </a:extLst>
            </p:cNvPr>
            <p:cNvSpPr/>
            <p:nvPr userDrawn="1"/>
          </p:nvSpPr>
          <p:spPr>
            <a:xfrm>
              <a:off x="8189844" y="-4237"/>
              <a:ext cx="4002156" cy="105490"/>
            </a:xfrm>
            <a:prstGeom prst="rect">
              <a:avLst/>
            </a:prstGeom>
            <a:solidFill>
              <a:srgbClr val="FCDA2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sp>
        <p:nvSpPr>
          <p:cNvPr id="7" name="Titel 1">
            <a:extLst>
              <a:ext uri="{FF2B5EF4-FFF2-40B4-BE49-F238E27FC236}">
                <a16:creationId xmlns:a16="http://schemas.microsoft.com/office/drawing/2014/main" id="{2AF3C766-9A7D-EB73-FBCB-06695F4AD3C7}"/>
              </a:ext>
            </a:extLst>
          </p:cNvPr>
          <p:cNvSpPr>
            <a:spLocks noGrp="1"/>
          </p:cNvSpPr>
          <p:nvPr>
            <p:ph type="title" hasCustomPrompt="1"/>
          </p:nvPr>
        </p:nvSpPr>
        <p:spPr>
          <a:xfrm>
            <a:off x="4029814" y="347265"/>
            <a:ext cx="7740909" cy="1092900"/>
          </a:xfrm>
        </p:spPr>
        <p:txBody>
          <a:bodyPr>
            <a:normAutofit/>
          </a:bodyPr>
          <a:lstStyle>
            <a:lvl1pPr>
              <a:defRPr sz="3600" b="1">
                <a:solidFill>
                  <a:srgbClr val="0A6169"/>
                </a:solidFill>
                <a:latin typeface="Mangal Pro" panose="00000500000000000000" pitchFamily="2" charset="0"/>
                <a:cs typeface="Mangal Pro" panose="00000500000000000000" pitchFamily="2" charset="0"/>
              </a:defRPr>
            </a:lvl1pPr>
          </a:lstStyle>
          <a:p>
            <a:r>
              <a:rPr lang="de-DE"/>
              <a:t>Titel Aktivität xxx</a:t>
            </a:r>
            <a:endParaRPr lang="de-AT"/>
          </a:p>
        </p:txBody>
      </p:sp>
      <p:pic>
        <p:nvPicPr>
          <p:cNvPr id="11" name="Grafik 10" descr="Grafik für Gruppenarbeit und Netzwerk zwischen Personen">
            <a:extLst>
              <a:ext uri="{FF2B5EF4-FFF2-40B4-BE49-F238E27FC236}">
                <a16:creationId xmlns:a16="http://schemas.microsoft.com/office/drawing/2014/main" id="{6D05E9DC-7749-06CD-E053-9A8036B4A8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6830" y="2228659"/>
            <a:ext cx="2470842" cy="2470842"/>
          </a:xfrm>
          <a:prstGeom prst="rect">
            <a:avLst/>
          </a:prstGeom>
        </p:spPr>
      </p:pic>
      <p:sp>
        <p:nvSpPr>
          <p:cNvPr id="13" name="Textfeld 12">
            <a:extLst>
              <a:ext uri="{FF2B5EF4-FFF2-40B4-BE49-F238E27FC236}">
                <a16:creationId xmlns:a16="http://schemas.microsoft.com/office/drawing/2014/main" id="{A7A068EE-6D08-23B2-1780-BC45B46F02F5}"/>
              </a:ext>
            </a:extLst>
          </p:cNvPr>
          <p:cNvSpPr txBox="1"/>
          <p:nvPr userDrawn="1"/>
        </p:nvSpPr>
        <p:spPr>
          <a:xfrm>
            <a:off x="946542" y="6531550"/>
            <a:ext cx="1165926" cy="215444"/>
          </a:xfrm>
          <a:prstGeom prst="rect">
            <a:avLst/>
          </a:prstGeom>
          <a:noFill/>
        </p:spPr>
        <p:txBody>
          <a:bodyPr wrap="square">
            <a:spAutoFit/>
          </a:bodyPr>
          <a:lstStyle/>
          <a:p>
            <a:r>
              <a:rPr lang="de-AT" sz="800" dirty="0">
                <a:latin typeface="Mangal Pro" panose="00000500000000000000" pitchFamily="2" charset="0"/>
                <a:cs typeface="Mangal Pro" panose="00000500000000000000" pitchFamily="2" charset="0"/>
              </a:rPr>
              <a:t>Bild: Flaticon</a:t>
            </a:r>
          </a:p>
        </p:txBody>
      </p:sp>
      <p:sp>
        <p:nvSpPr>
          <p:cNvPr id="16" name="Inhaltsplatzhalter 2">
            <a:extLst>
              <a:ext uri="{FF2B5EF4-FFF2-40B4-BE49-F238E27FC236}">
                <a16:creationId xmlns:a16="http://schemas.microsoft.com/office/drawing/2014/main" id="{BBD12A74-6AB4-75FC-003E-72A589DD3E9B}"/>
              </a:ext>
            </a:extLst>
          </p:cNvPr>
          <p:cNvSpPr>
            <a:spLocks noGrp="1"/>
          </p:cNvSpPr>
          <p:nvPr>
            <p:ph idx="1"/>
          </p:nvPr>
        </p:nvSpPr>
        <p:spPr>
          <a:xfrm>
            <a:off x="4029814" y="1685384"/>
            <a:ext cx="7740909" cy="4036728"/>
          </a:xfrm>
        </p:spPr>
        <p:txBody>
          <a:bodyPr/>
          <a:lstStyle>
            <a:lvl1pPr marL="228600" indent="-228600">
              <a:buClr>
                <a:schemeClr val="accent4"/>
              </a:buClr>
              <a:buFont typeface="Wingdings" panose="05000000000000000000" pitchFamily="2" charset="2"/>
              <a:buChar char="§"/>
              <a:defRPr sz="2000">
                <a:latin typeface="Mangal Pro" panose="00000500000000000000" pitchFamily="2" charset="0"/>
                <a:cs typeface="Mangal Pro" panose="00000500000000000000" pitchFamily="2" charset="0"/>
              </a:defRPr>
            </a:lvl1pPr>
            <a:lvl2pPr marL="685800" indent="-228600">
              <a:buClr>
                <a:schemeClr val="accent4"/>
              </a:buClr>
              <a:buFont typeface="Wingdings" panose="05000000000000000000" pitchFamily="2" charset="2"/>
              <a:buChar char="§"/>
              <a:defRPr sz="1800">
                <a:latin typeface="Mangal Pro" panose="00000500000000000000" pitchFamily="2" charset="0"/>
                <a:cs typeface="Mangal Pro" panose="00000500000000000000" pitchFamily="2" charset="0"/>
              </a:defRPr>
            </a:lvl2pPr>
            <a:lvl3pPr marL="1143000" indent="-228600">
              <a:buClr>
                <a:schemeClr val="accent4"/>
              </a:buClr>
              <a:buFont typeface="Wingdings" panose="05000000000000000000" pitchFamily="2" charset="2"/>
              <a:buChar char="§"/>
              <a:defRPr sz="1600">
                <a:latin typeface="Mangal Pro" panose="00000500000000000000" pitchFamily="2" charset="0"/>
                <a:cs typeface="Mangal Pro" panose="00000500000000000000" pitchFamily="2" charset="0"/>
              </a:defRPr>
            </a:lvl3pPr>
            <a:lvl4pPr marL="1600200" indent="-228600">
              <a:buClr>
                <a:schemeClr val="accent4"/>
              </a:buClr>
              <a:buFont typeface="Wingdings" panose="05000000000000000000" pitchFamily="2" charset="2"/>
              <a:buChar char="§"/>
              <a:defRPr sz="1400">
                <a:latin typeface="Mangal Pro" panose="00000500000000000000" pitchFamily="2" charset="0"/>
                <a:cs typeface="Mangal Pro" panose="00000500000000000000" pitchFamily="2" charset="0"/>
              </a:defRPr>
            </a:lvl4pPr>
            <a:lvl5pPr marL="2057400" indent="-228600">
              <a:buClr>
                <a:schemeClr val="accent4"/>
              </a:buClr>
              <a:buFont typeface="Wingdings" panose="05000000000000000000" pitchFamily="2" charset="2"/>
              <a:buChar char="§"/>
              <a:defRPr sz="1200">
                <a:latin typeface="Mangal Pro" panose="00000500000000000000" pitchFamily="2" charset="0"/>
                <a:cs typeface="Mangal Pro" panose="00000500000000000000" pitchFamily="2" charset="0"/>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pic>
        <p:nvPicPr>
          <p:cNvPr id="4" name="Grafik 3">
            <a:extLst>
              <a:ext uri="{FF2B5EF4-FFF2-40B4-BE49-F238E27FC236}">
                <a16:creationId xmlns:a16="http://schemas.microsoft.com/office/drawing/2014/main" id="{12AE6558-2252-F38A-5CB1-044A09B55564}"/>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85763" y="293818"/>
            <a:ext cx="2713470" cy="754085"/>
          </a:xfrm>
          <a:prstGeom prst="rect">
            <a:avLst/>
          </a:prstGeom>
        </p:spPr>
      </p:pic>
      <p:pic>
        <p:nvPicPr>
          <p:cNvPr id="8" name="Picture 4" descr="Logo Fachhochschule Oberösterreich">
            <a:extLst>
              <a:ext uri="{FF2B5EF4-FFF2-40B4-BE49-F238E27FC236}">
                <a16:creationId xmlns:a16="http://schemas.microsoft.com/office/drawing/2014/main" id="{3B88B197-F213-DC13-671C-1FF03816ED8A}"/>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tretch>
            <a:fillRect/>
          </a:stretch>
        </p:blipFill>
        <p:spPr bwMode="auto">
          <a:xfrm>
            <a:off x="10275811" y="6480747"/>
            <a:ext cx="1204291" cy="32735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Logo LOGISTIKUM - die Logistik-Kompetenz der FH OÖ in Steyr">
            <a:extLst>
              <a:ext uri="{FF2B5EF4-FFF2-40B4-BE49-F238E27FC236}">
                <a16:creationId xmlns:a16="http://schemas.microsoft.com/office/drawing/2014/main" id="{F06CF755-8140-DCA6-A502-6BE9D44156D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9615084" y="6283931"/>
            <a:ext cx="524167" cy="524167"/>
          </a:xfrm>
          <a:prstGeom prst="rect">
            <a:avLst/>
          </a:prstGeom>
          <a:noFill/>
          <a:extLst>
            <a:ext uri="{909E8E84-426E-40DD-AFC4-6F175D3DCCD1}">
              <a14:hiddenFill xmlns:a14="http://schemas.microsoft.com/office/drawing/2010/main">
                <a:solidFill>
                  <a:srgbClr val="FFFFFF"/>
                </a:solidFill>
              </a14:hiddenFill>
            </a:ext>
          </a:extLst>
        </p:spPr>
      </p:pic>
      <p:pic>
        <p:nvPicPr>
          <p:cNvPr id="10" name="Grafik 9" descr="Logo Bundesministerium Innovation, Mobilität und Infrastruktur">
            <a:extLst>
              <a:ext uri="{FF2B5EF4-FFF2-40B4-BE49-F238E27FC236}">
                <a16:creationId xmlns:a16="http://schemas.microsoft.com/office/drawing/2014/main" id="{DB046836-494C-791D-02EE-6BCFE32103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761721" y="6394173"/>
            <a:ext cx="1208100" cy="418989"/>
          </a:xfrm>
          <a:prstGeom prst="rect">
            <a:avLst/>
          </a:prstGeom>
        </p:spPr>
      </p:pic>
      <p:pic>
        <p:nvPicPr>
          <p:cNvPr id="12" name="Grafik 11" descr="Logo SCHIG">
            <a:extLst>
              <a:ext uri="{FF2B5EF4-FFF2-40B4-BE49-F238E27FC236}">
                <a16:creationId xmlns:a16="http://schemas.microsoft.com/office/drawing/2014/main" id="{35BF2C4C-3F91-EE8F-D2CC-AEBF1CDEDE29}"/>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8078274" y="6392904"/>
            <a:ext cx="644501" cy="354090"/>
          </a:xfrm>
          <a:prstGeom prst="rect">
            <a:avLst/>
          </a:prstGeom>
        </p:spPr>
      </p:pic>
      <p:pic>
        <p:nvPicPr>
          <p:cNvPr id="14" name="Grafik 13" descr="Logo Austrian Logistics">
            <a:extLst>
              <a:ext uri="{FF2B5EF4-FFF2-40B4-BE49-F238E27FC236}">
                <a16:creationId xmlns:a16="http://schemas.microsoft.com/office/drawing/2014/main" id="{AB38A999-1744-32F0-1083-32AE3F2389E0}"/>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8901415" y="6248943"/>
            <a:ext cx="575605" cy="635415"/>
          </a:xfrm>
          <a:prstGeom prst="rect">
            <a:avLst/>
          </a:prstGeom>
        </p:spPr>
      </p:pic>
      <p:pic>
        <p:nvPicPr>
          <p:cNvPr id="15" name="Grafik 11" descr="Logo Fachhochschule des BFI Wien">
            <a:extLst>
              <a:ext uri="{FF2B5EF4-FFF2-40B4-BE49-F238E27FC236}">
                <a16:creationId xmlns:a16="http://schemas.microsoft.com/office/drawing/2014/main" id="{8A01F457-260C-4823-A158-C7D02CDFC8C2}"/>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629688" y="6392904"/>
            <a:ext cx="465164" cy="465164"/>
          </a:xfrm>
          <a:prstGeom prst="rect">
            <a:avLst/>
          </a:prstGeom>
        </p:spPr>
      </p:pic>
      <p:sp>
        <p:nvSpPr>
          <p:cNvPr id="17" name="Foliennummernplatzhalter 5">
            <a:extLst>
              <a:ext uri="{FF2B5EF4-FFF2-40B4-BE49-F238E27FC236}">
                <a16:creationId xmlns:a16="http://schemas.microsoft.com/office/drawing/2014/main" id="{7C121300-76E9-F62A-44DC-19D0B3909DC4}"/>
              </a:ext>
            </a:extLst>
          </p:cNvPr>
          <p:cNvSpPr txBox="1">
            <a:spLocks/>
          </p:cNvSpPr>
          <p:nvPr userDrawn="1"/>
        </p:nvSpPr>
        <p:spPr>
          <a:xfrm>
            <a:off x="61245" y="6456069"/>
            <a:ext cx="449035"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accent6"/>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9847105-702C-48F1-9839-A3187784E3D8}" type="slidenum">
              <a:rPr lang="de-AT" sz="800" smtClean="0">
                <a:solidFill>
                  <a:schemeClr val="tx1"/>
                </a:solidFill>
                <a:latin typeface="Mangal Pro" panose="00000500000000000000" pitchFamily="2" charset="0"/>
                <a:cs typeface="Mangal Pro" panose="00000500000000000000" pitchFamily="2" charset="0"/>
              </a:rPr>
              <a:pPr/>
              <a:t>‹Nr.›</a:t>
            </a:fld>
            <a:endParaRPr lang="de-AT" sz="800" dirty="0">
              <a:solidFill>
                <a:schemeClr val="tx1"/>
              </a:solidFill>
              <a:latin typeface="Mangal Pro" panose="00000500000000000000" pitchFamily="2" charset="0"/>
              <a:cs typeface="Mangal Pro" panose="00000500000000000000" pitchFamily="2" charset="0"/>
            </a:endParaRPr>
          </a:p>
        </p:txBody>
      </p:sp>
    </p:spTree>
    <p:extLst>
      <p:ext uri="{BB962C8B-B14F-4D97-AF65-F5344CB8AC3E}">
        <p14:creationId xmlns:p14="http://schemas.microsoft.com/office/powerpoint/2010/main" val="31095770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RW-Leer">
    <p:spTree>
      <p:nvGrpSpPr>
        <p:cNvPr id="1" name=""/>
        <p:cNvGrpSpPr/>
        <p:nvPr/>
      </p:nvGrpSpPr>
      <p:grpSpPr>
        <a:xfrm>
          <a:off x="0" y="0"/>
          <a:ext cx="0" cy="0"/>
          <a:chOff x="0" y="0"/>
          <a:chExt cx="0" cy="0"/>
        </a:xfrm>
      </p:grpSpPr>
      <p:sp>
        <p:nvSpPr>
          <p:cNvPr id="12" name="Fußzeilenplatzhalter 11">
            <a:extLst>
              <a:ext uri="{FF2B5EF4-FFF2-40B4-BE49-F238E27FC236}">
                <a16:creationId xmlns:a16="http://schemas.microsoft.com/office/drawing/2014/main" id="{FDA103BF-F643-4E03-AF1E-8003B8D6711F}"/>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2" name="Titel 5">
            <a:extLst>
              <a:ext uri="{FF2B5EF4-FFF2-40B4-BE49-F238E27FC236}">
                <a16:creationId xmlns:a16="http://schemas.microsoft.com/office/drawing/2014/main" id="{11030971-242A-B5A9-CFD7-3C74FA84E64E}"/>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Foliennummernplatzhalter 2">
            <a:extLst>
              <a:ext uri="{FF2B5EF4-FFF2-40B4-BE49-F238E27FC236}">
                <a16:creationId xmlns:a16="http://schemas.microsoft.com/office/drawing/2014/main" id="{47495798-ACC8-D126-ABB5-5C95F46A36F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17428087"/>
      </p:ext>
    </p:extLst>
  </p:cSld>
  <p:clrMapOvr>
    <a:masterClrMapping/>
  </p:clrMapOvr>
  <p:transition spd="slow">
    <p:push/>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0.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dirty="0">
                <a:cs typeface="Arial" panose="020B0604020202020204" pitchFamily="34" charset="0"/>
              </a:rPr>
              <a:t>Logistik – Digitalisierung, Technologien und Trends</a:t>
            </a:r>
            <a:endParaRPr lang="de-AT" dirty="0"/>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 id="2147483663" r:id="rId13"/>
    <p:sldLayoutId id="2147483664" r:id="rId14"/>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3" Type="http://schemas.openxmlformats.org/officeDocument/2006/relationships/image" Target="../media/image18.png"/><Relationship Id="rId3" Type="http://schemas.openxmlformats.org/officeDocument/2006/relationships/slide" Target="slide610.xml"/><Relationship Id="rId12" Type="http://schemas.openxmlformats.org/officeDocument/2006/relationships/image" Target="../media/image170.png"/><Relationship Id="rId2" Type="http://schemas.openxmlformats.org/officeDocument/2006/relationships/image" Target="../media/image15.png"/><Relationship Id="rId16" Type="http://schemas.openxmlformats.org/officeDocument/2006/relationships/image" Target="../media/image190.png"/><Relationship Id="rId1" Type="http://schemas.openxmlformats.org/officeDocument/2006/relationships/slideLayout" Target="../slideLayouts/slideLayout2.xml"/><Relationship Id="rId11" Type="http://schemas.openxmlformats.org/officeDocument/2006/relationships/image" Target="../media/image17.png"/><Relationship Id="rId5" Type="http://schemas.openxmlformats.org/officeDocument/2006/relationships/image" Target="../media/image16.png"/><Relationship Id="rId15" Type="http://schemas.openxmlformats.org/officeDocument/2006/relationships/image" Target="../media/image19.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70.xml"/><Relationship Id="rId14" Type="http://schemas.openxmlformats.org/officeDocument/2006/relationships/image" Target="../media/image18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video" Target="https://www.youtube.com/embed/K1AGi68ZB_0?feature=oembed" TargetMode="External"/><Relationship Id="rId5" Type="http://schemas.openxmlformats.org/officeDocument/2006/relationships/image" Target="../media/image22.jpeg"/><Relationship Id="rId4" Type="http://schemas.openxmlformats.org/officeDocument/2006/relationships/hyperlink" Target="https://www.youtube.com/watch?v=K1AGi68ZB_0"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N9ma8_XfgQQ"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xml"/><Relationship Id="rId1" Type="http://schemas.openxmlformats.org/officeDocument/2006/relationships/video" Target="https://www.youtube.com/embed/rgtOdMCUKWc?feature=oembed" TargetMode="External"/><Relationship Id="rId5" Type="http://schemas.openxmlformats.org/officeDocument/2006/relationships/image" Target="../media/image26.jpeg"/><Relationship Id="rId4" Type="http://schemas.openxmlformats.org/officeDocument/2006/relationships/hyperlink" Target="https://www.youtube.com/watch?v=rgtOdMCUKWc"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39.xml"/><Relationship Id="rId1" Type="http://schemas.openxmlformats.org/officeDocument/2006/relationships/slideLayout" Target="../slideLayouts/slideLayout7.xml"/><Relationship Id="rId5" Type="http://schemas.openxmlformats.org/officeDocument/2006/relationships/hyperlink" Target="https://www.rewway.at/en/pages/workshops" TargetMode="External"/><Relationship Id="rId4" Type="http://schemas.openxmlformats.org/officeDocument/2006/relationships/hyperlink" Target="https://www.rewway.at/en/teaching-materials/" TargetMode="Externa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dirty="0"/>
              <a:t>Teaching </a:t>
            </a:r>
            <a:r>
              <a:rPr lang="de-AT" dirty="0" err="1"/>
              <a:t>materials</a:t>
            </a:r>
            <a:endParaRPr lang="de-AT" dirty="0"/>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en-US" dirty="0"/>
              <a:t>How to get the best out of this teaching material</a:t>
            </a:r>
            <a:endParaRPr lang="de-AT" dirty="0"/>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a:xfrm>
            <a:off x="592538" y="1562100"/>
            <a:ext cx="10954420" cy="4614863"/>
          </a:xfrm>
        </p:spPr>
        <p:txBody>
          <a:bodyPr/>
          <a:lstStyle/>
          <a:p>
            <a:r>
              <a:rPr lang="en-US" sz="2200" dirty="0">
                <a:solidFill>
                  <a:schemeClr val="tx2"/>
                </a:solidFill>
              </a:rPr>
              <a:t>PowerPoint: </a:t>
            </a:r>
            <a:r>
              <a:rPr lang="en-US" sz="2200" dirty="0">
                <a:solidFill>
                  <a:srgbClr val="000000"/>
                </a:solidFill>
              </a:rPr>
              <a:t>The following PowerPoint provides an introduction to trend and digitalization in the logistics sector. For each slide, you will find speaking notes, explanations and source references in the notes section. Activity slides are highlighted in yellow and include practical examples, exercises, videos and other interactive elements that have been specifically prepared for use in teaching.</a:t>
            </a:r>
          </a:p>
          <a:p>
            <a:r>
              <a:rPr lang="en-US" sz="2200" dirty="0">
                <a:solidFill>
                  <a:schemeClr val="tx2"/>
                </a:solidFill>
              </a:rPr>
              <a:t>Videos and supplementary exercises: </a:t>
            </a:r>
            <a:r>
              <a:rPr lang="en-US" sz="2200" dirty="0">
                <a:solidFill>
                  <a:srgbClr val="000000"/>
                </a:solidFill>
              </a:rPr>
              <a:t>Videos and exercises on the topic can be found both within the presentation on the </a:t>
            </a:r>
            <a:r>
              <a:rPr lang="en-US" sz="2200" dirty="0" err="1">
                <a:solidFill>
                  <a:srgbClr val="000000"/>
                </a:solidFill>
              </a:rPr>
              <a:t>colour</a:t>
            </a:r>
            <a:r>
              <a:rPr lang="en-US" sz="2200" dirty="0">
                <a:solidFill>
                  <a:srgbClr val="000000"/>
                </a:solidFill>
              </a:rPr>
              <a:t>-highlighted activity slides and at: </a:t>
            </a:r>
            <a:r>
              <a:rPr lang="en-US" sz="2200" dirty="0">
                <a:solidFill>
                  <a:schemeClr val="tx2"/>
                </a:solidFill>
                <a:hlinkClick r:id="rId2"/>
              </a:rPr>
              <a:t>https://www.rewway.at/de/lehrmittel/</a:t>
            </a:r>
            <a:r>
              <a:rPr lang="en-US" sz="2200" dirty="0">
                <a:solidFill>
                  <a:schemeClr val="tx2"/>
                </a:solidFill>
              </a:rPr>
              <a:t>. </a:t>
            </a:r>
            <a:r>
              <a:rPr lang="en-US" sz="2200" dirty="0">
                <a:solidFill>
                  <a:srgbClr val="000000"/>
                </a:solidFill>
              </a:rPr>
              <a:t>All teaching materials include a compact overview to support lesson planning: learning objectives, target groups, level of difficulty, methods and links to the curriculum.</a:t>
            </a:r>
          </a:p>
          <a:p>
            <a:r>
              <a:rPr lang="en-US" sz="2200" dirty="0">
                <a:solidFill>
                  <a:schemeClr val="tx2"/>
                </a:solidFill>
              </a:rPr>
              <a:t>List of sources: </a:t>
            </a:r>
            <a:r>
              <a:rPr lang="en-US" sz="2200" dirty="0">
                <a:solidFill>
                  <a:srgbClr val="000000"/>
                </a:solidFill>
              </a:rPr>
              <a:t>The sources used for the presentation are available both in the notes section of the individual slides and at the end of the PowerPoint.</a:t>
            </a:r>
            <a:endParaRPr lang="de-AT" dirty="0">
              <a:solidFill>
                <a:srgbClr val="000000"/>
              </a:solidFill>
            </a:endParaRPr>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en-US" dirty="0"/>
              <a:t>Learning objectives and target groups</a:t>
            </a:r>
            <a:endParaRPr lang="de-AT" dirty="0"/>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8" y="1343026"/>
            <a:ext cx="10954420" cy="4833938"/>
          </a:xfrm>
        </p:spPr>
        <p:txBody>
          <a:bodyPr/>
          <a:lstStyle/>
          <a:p>
            <a:pPr marL="0" indent="0">
              <a:buNone/>
            </a:pPr>
            <a:r>
              <a:rPr lang="de-AT" dirty="0">
                <a:solidFill>
                  <a:schemeClr val="tx2"/>
                </a:solidFill>
              </a:rPr>
              <a:t>Learning </a:t>
            </a:r>
            <a:r>
              <a:rPr lang="de-AT" dirty="0" err="1">
                <a:solidFill>
                  <a:schemeClr val="tx2"/>
                </a:solidFill>
              </a:rPr>
              <a:t>objectives</a:t>
            </a:r>
            <a:r>
              <a:rPr lang="de-AT" dirty="0">
                <a:solidFill>
                  <a:schemeClr val="tx2"/>
                </a:solidFill>
              </a:rPr>
              <a:t>:</a:t>
            </a:r>
          </a:p>
          <a:p>
            <a:pPr marL="0" indent="0">
              <a:lnSpc>
                <a:spcPct val="100000"/>
              </a:lnSpc>
              <a:buNone/>
            </a:pPr>
            <a:r>
              <a:rPr lang="en-US" dirty="0"/>
              <a:t>Students can explain the role of </a:t>
            </a:r>
            <a:r>
              <a:rPr lang="en-US" dirty="0" err="1"/>
              <a:t>digitalisation</a:t>
            </a:r>
            <a:r>
              <a:rPr lang="en-US" dirty="0"/>
              <a:t>, IoT and artificial intelligence in logistics processes, </a:t>
            </a:r>
            <a:r>
              <a:rPr lang="en-US" dirty="0" err="1"/>
              <a:t>analyse</a:t>
            </a:r>
            <a:r>
              <a:rPr lang="en-US" dirty="0"/>
              <a:t> specific application examples and evaluate their benefits.</a:t>
            </a:r>
          </a:p>
          <a:p>
            <a:pPr marL="0" indent="0">
              <a:lnSpc>
                <a:spcPct val="100000"/>
              </a:lnSpc>
              <a:buNone/>
            </a:pPr>
            <a:r>
              <a:rPr lang="en-US" dirty="0"/>
              <a:t>Learners can identify both the opportunities and the challenges and risks of artificial intelligence in the field of logistics.</a:t>
            </a:r>
          </a:p>
          <a:p>
            <a:pPr marL="0" indent="0">
              <a:lnSpc>
                <a:spcPct val="100000"/>
              </a:lnSpc>
              <a:buNone/>
            </a:pPr>
            <a:r>
              <a:rPr lang="en-US" dirty="0"/>
              <a:t>Learners are familiar with different types of autonomous means of transport (e.g. lorries, drones, ships) and how they function.</a:t>
            </a:r>
          </a:p>
          <a:p>
            <a:pPr marL="0" indent="0">
              <a:lnSpc>
                <a:spcPct val="100000"/>
              </a:lnSpc>
              <a:buNone/>
            </a:pPr>
            <a:r>
              <a:rPr lang="en-US" dirty="0"/>
              <a:t>Learners </a:t>
            </a:r>
            <a:r>
              <a:rPr lang="en-US" dirty="0" err="1"/>
              <a:t>recognise</a:t>
            </a:r>
            <a:r>
              <a:rPr lang="en-US" dirty="0"/>
              <a:t> the importance of sustainable technologies for the future of logistics.</a:t>
            </a:r>
          </a:p>
          <a:p>
            <a:pPr marL="0" indent="0">
              <a:lnSpc>
                <a:spcPct val="100000"/>
              </a:lnSpc>
              <a:buNone/>
            </a:pPr>
            <a:r>
              <a:rPr lang="en-US" dirty="0"/>
              <a:t>Learners can describe and compare different alternative drive systems (e.g. e-mobility, hydrogen)</a:t>
            </a:r>
            <a:r>
              <a:rPr lang="de-AT" dirty="0"/>
              <a:t>.</a:t>
            </a:r>
          </a:p>
          <a:p>
            <a:pPr marL="0" indent="0">
              <a:buNone/>
            </a:pPr>
            <a:endParaRPr lang="de-AT" dirty="0">
              <a:solidFill>
                <a:schemeClr val="tx2"/>
              </a:solidFill>
            </a:endParaRPr>
          </a:p>
          <a:p>
            <a:pPr marL="0" indent="0">
              <a:buNone/>
            </a:pPr>
            <a:r>
              <a:rPr lang="de-AT" dirty="0">
                <a:solidFill>
                  <a:schemeClr val="tx2"/>
                </a:solidFill>
              </a:rPr>
              <a:t>Target </a:t>
            </a:r>
            <a:r>
              <a:rPr lang="de-AT" dirty="0" err="1">
                <a:solidFill>
                  <a:schemeClr val="tx2"/>
                </a:solidFill>
              </a:rPr>
              <a:t>groups</a:t>
            </a:r>
            <a:r>
              <a:rPr lang="de-AT" dirty="0">
                <a:solidFill>
                  <a:schemeClr val="tx2"/>
                </a:solidFill>
              </a:rPr>
              <a:t>:</a:t>
            </a:r>
            <a:br>
              <a:rPr lang="de-AT" dirty="0"/>
            </a:br>
            <a:r>
              <a:rPr lang="en-US" dirty="0"/>
              <a:t>Upper secondary students (AHS) and (BHS)</a:t>
            </a:r>
          </a:p>
          <a:p>
            <a:pPr marL="0" indent="0">
              <a:buNone/>
            </a:pPr>
            <a:r>
              <a:rPr lang="en-US" dirty="0"/>
              <a:t>Vocational school students</a:t>
            </a:r>
            <a:br>
              <a:rPr lang="de-AT" dirty="0"/>
            </a:br>
            <a:endParaRPr lang="de-AT"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7" name="Fußzeilenplatzhalter 2">
            <a:extLst>
              <a:ext uri="{FF2B5EF4-FFF2-40B4-BE49-F238E27FC236}">
                <a16:creationId xmlns:a16="http://schemas.microsoft.com/office/drawing/2014/main" id="{B069BA6A-B5BD-A8D0-F6D9-F2AA0206FD5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0B882FAF-F37F-048B-D7B3-10E547A37EC1}"/>
              </a:ext>
            </a:extLst>
          </p:cNvPr>
          <p:cNvSpPr>
            <a:spLocks noGrp="1"/>
          </p:cNvSpPr>
          <p:nvPr>
            <p:ph idx="1"/>
          </p:nvPr>
        </p:nvSpPr>
        <p:spPr/>
        <p:txBody>
          <a:bodyPr>
            <a:normAutofit/>
          </a:bodyPr>
          <a:lstStyle/>
          <a:p>
            <a:pPr marL="0" indent="0" algn="ctr">
              <a:buNone/>
            </a:pPr>
            <a:r>
              <a:rPr lang="en-US" sz="3000" dirty="0"/>
              <a:t>Imagine ordering a pair of trainers today – and having them delivered to your door early tomorrow morning.</a:t>
            </a:r>
          </a:p>
          <a:p>
            <a:pPr marL="0" indent="0" algn="ctr">
              <a:buNone/>
            </a:pPr>
            <a:r>
              <a:rPr lang="en-US" sz="3000" dirty="0"/>
              <a:t>Or a parcel is no longer delivered by a person, but by a drone.</a:t>
            </a:r>
          </a:p>
          <a:p>
            <a:pPr marL="0" indent="0" algn="ctr">
              <a:buNone/>
            </a:pPr>
            <a:endParaRPr lang="en-US" sz="3000" dirty="0"/>
          </a:p>
          <a:p>
            <a:pPr marL="0" indent="0" algn="ctr">
              <a:buNone/>
            </a:pPr>
            <a:r>
              <a:rPr lang="en-US" sz="3000" dirty="0"/>
              <a:t>Sounds like the future?</a:t>
            </a:r>
          </a:p>
          <a:p>
            <a:pPr marL="0" indent="0" algn="ctr">
              <a:buNone/>
            </a:pPr>
            <a:endParaRPr lang="en-US" sz="3000" dirty="0"/>
          </a:p>
          <a:p>
            <a:pPr marL="0" indent="0" algn="ctr">
              <a:buNone/>
            </a:pPr>
            <a:r>
              <a:rPr lang="en-US" sz="3000" dirty="0"/>
              <a:t>In logistics, this is already part of everyday life</a:t>
            </a:r>
            <a:r>
              <a:rPr lang="de-AT" sz="3000" dirty="0"/>
              <a:t>.</a:t>
            </a:r>
          </a:p>
        </p:txBody>
      </p:sp>
      <p:sp>
        <p:nvSpPr>
          <p:cNvPr id="3" name="Fußzeilenplatzhalter 2">
            <a:extLst>
              <a:ext uri="{FF2B5EF4-FFF2-40B4-BE49-F238E27FC236}">
                <a16:creationId xmlns:a16="http://schemas.microsoft.com/office/drawing/2014/main" id="{B3CE71CA-BAB9-A7C2-20CD-466346A16FE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632775541"/>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71F43A9A-6FFC-20FD-0E3C-5EEE9FED7752}"/>
              </a:ext>
            </a:extLst>
          </p:cNvPr>
          <p:cNvSpPr>
            <a:spLocks noGrp="1"/>
          </p:cNvSpPr>
          <p:nvPr>
            <p:ph type="title"/>
          </p:nvPr>
        </p:nvSpPr>
        <p:spPr/>
        <p:txBody>
          <a:bodyPr>
            <a:normAutofit/>
          </a:bodyPr>
          <a:lstStyle/>
          <a:p>
            <a:r>
              <a:rPr lang="de-AT" sz="3200" dirty="0"/>
              <a:t>Brainstorming: </a:t>
            </a:r>
            <a:r>
              <a:rPr lang="de-AT" sz="3200" dirty="0" err="1"/>
              <a:t>trends</a:t>
            </a:r>
            <a:r>
              <a:rPr lang="de-AT" sz="3200" dirty="0"/>
              <a:t> in </a:t>
            </a:r>
            <a:r>
              <a:rPr lang="de-AT" sz="3200" dirty="0" err="1"/>
              <a:t>logistics</a:t>
            </a:r>
            <a:endParaRPr lang="de-AT" sz="3200" dirty="0"/>
          </a:p>
        </p:txBody>
      </p:sp>
      <p:sp>
        <p:nvSpPr>
          <p:cNvPr id="4" name="Textplatzhalter 3">
            <a:extLst>
              <a:ext uri="{FF2B5EF4-FFF2-40B4-BE49-F238E27FC236}">
                <a16:creationId xmlns:a16="http://schemas.microsoft.com/office/drawing/2014/main" id="{F116D32E-DAD1-0302-BEB0-438708BC6920}"/>
              </a:ext>
            </a:extLst>
          </p:cNvPr>
          <p:cNvSpPr>
            <a:spLocks noGrp="1"/>
          </p:cNvSpPr>
          <p:nvPr>
            <p:ph idx="1"/>
          </p:nvPr>
        </p:nvSpPr>
        <p:spPr>
          <a:xfrm>
            <a:off x="3867150" y="1762125"/>
            <a:ext cx="7679808" cy="4414838"/>
          </a:xfrm>
        </p:spPr>
        <p:txBody>
          <a:bodyPr>
            <a:noAutofit/>
          </a:bodyPr>
          <a:lstStyle/>
          <a:p>
            <a:pPr>
              <a:lnSpc>
                <a:spcPct val="150000"/>
              </a:lnSpc>
            </a:pPr>
            <a:r>
              <a:rPr lang="en-US" sz="2400" dirty="0"/>
              <a:t>Which important trends in logistics are you familiar with?</a:t>
            </a:r>
          </a:p>
          <a:p>
            <a:pPr>
              <a:lnSpc>
                <a:spcPct val="150000"/>
              </a:lnSpc>
            </a:pPr>
            <a:r>
              <a:rPr lang="en-US" sz="2400" dirty="0"/>
              <a:t>What role do modern technologies such as drones and self-driving vehicles play in the logistics industry, and how could they influence the supply chains of the future?</a:t>
            </a:r>
          </a:p>
          <a:p>
            <a:pPr>
              <a:lnSpc>
                <a:spcPct val="150000"/>
              </a:lnSpc>
            </a:pPr>
            <a:r>
              <a:rPr lang="en-US" sz="2400" dirty="0"/>
              <a:t>Do you think that sustainability can play an important role in automated logistics solutions – and if so, how exactly?</a:t>
            </a:r>
            <a:endParaRPr lang="de-AT" sz="2400" dirty="0"/>
          </a:p>
        </p:txBody>
      </p:sp>
      <p:pic>
        <p:nvPicPr>
          <p:cNvPr id="5" name="Grafik 4">
            <a:extLst>
              <a:ext uri="{FF2B5EF4-FFF2-40B4-BE49-F238E27FC236}">
                <a16:creationId xmlns:a16="http://schemas.microsoft.com/office/drawing/2014/main" id="{2AE56D2C-3D27-1FBC-139C-B1487A21099D}"/>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5300" y="2181224"/>
            <a:ext cx="2867025" cy="2867025"/>
          </a:xfrm>
          <a:prstGeom prst="rect">
            <a:avLst/>
          </a:prstGeom>
        </p:spPr>
      </p:pic>
      <p:sp>
        <p:nvSpPr>
          <p:cNvPr id="2" name="Fußzeilenplatzhalter 2">
            <a:extLst>
              <a:ext uri="{FF2B5EF4-FFF2-40B4-BE49-F238E27FC236}">
                <a16:creationId xmlns:a16="http://schemas.microsoft.com/office/drawing/2014/main" id="{BF30E534-0BCA-BC1D-DB68-68769806376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116854079"/>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Circular chart showing emerging social, business, and technology trends by impact level.">
            <a:extLst>
              <a:ext uri="{FF2B5EF4-FFF2-40B4-BE49-F238E27FC236}">
                <a16:creationId xmlns:a16="http://schemas.microsoft.com/office/drawing/2014/main" id="{D222D1EC-6FD2-C7AF-F617-AB455E7C285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60369" y="1268663"/>
            <a:ext cx="5398952" cy="5137919"/>
          </a:xfrm>
        </p:spPr>
      </p:pic>
      <p:sp>
        <p:nvSpPr>
          <p:cNvPr id="3" name="Title 2">
            <a:extLst>
              <a:ext uri="{FF2B5EF4-FFF2-40B4-BE49-F238E27FC236}">
                <a16:creationId xmlns:a16="http://schemas.microsoft.com/office/drawing/2014/main" id="{1616F32F-E08B-49CD-A6C2-1E652E5F56A2}"/>
              </a:ext>
            </a:extLst>
          </p:cNvPr>
          <p:cNvSpPr>
            <a:spLocks noGrp="1"/>
          </p:cNvSpPr>
          <p:nvPr>
            <p:ph type="title"/>
          </p:nvPr>
        </p:nvSpPr>
        <p:spPr>
          <a:xfrm>
            <a:off x="592538" y="542166"/>
            <a:ext cx="8278504" cy="890850"/>
          </a:xfrm>
        </p:spPr>
        <p:txBody>
          <a:bodyPr>
            <a:normAutofit/>
          </a:bodyPr>
          <a:lstStyle/>
          <a:p>
            <a:r>
              <a:rPr lang="de-AT" sz="3400" dirty="0"/>
              <a:t>DHL </a:t>
            </a:r>
            <a:r>
              <a:rPr lang="de-AT" sz="3400" dirty="0" err="1"/>
              <a:t>trend</a:t>
            </a:r>
            <a:r>
              <a:rPr lang="de-AT" sz="3400" dirty="0"/>
              <a:t> </a:t>
            </a:r>
            <a:r>
              <a:rPr lang="de-AT" sz="3400" dirty="0" err="1"/>
              <a:t>radar</a:t>
            </a:r>
            <a:endParaRPr lang="de-AT" sz="3400" dirty="0"/>
          </a:p>
        </p:txBody>
      </p:sp>
      <p:sp>
        <p:nvSpPr>
          <p:cNvPr id="10" name="Content Placeholder 2">
            <a:extLst>
              <a:ext uri="{FF2B5EF4-FFF2-40B4-BE49-F238E27FC236}">
                <a16:creationId xmlns:a16="http://schemas.microsoft.com/office/drawing/2014/main" id="{15CF1F7E-49C6-B2A6-EAEF-FF6462759819}"/>
              </a:ext>
            </a:extLst>
          </p:cNvPr>
          <p:cNvSpPr txBox="1">
            <a:spLocks/>
          </p:cNvSpPr>
          <p:nvPr/>
        </p:nvSpPr>
        <p:spPr>
          <a:xfrm>
            <a:off x="6373831" y="2083135"/>
            <a:ext cx="5257800" cy="35089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4"/>
              </a:buClr>
              <a:buFont typeface="Wingdings" panose="05000000000000000000" pitchFamily="2" charset="2"/>
              <a:buChar char="§"/>
              <a:defRPr sz="2000" kern="1200">
                <a:solidFill>
                  <a:schemeClr val="tx1"/>
                </a:solidFill>
                <a:latin typeface="Mangal Pro" panose="00000500000000000000" pitchFamily="2" charset="0"/>
                <a:ea typeface="+mn-ea"/>
                <a:cs typeface="Mangal Pro" panose="00000500000000000000" pitchFamily="2" charset="0"/>
              </a:defRPr>
            </a:lvl1pPr>
            <a:lvl2pPr marL="685800" indent="-228600" algn="l" defTabSz="914400" rtl="0" eaLnBrk="1" latinLnBrk="0" hangingPunct="1">
              <a:lnSpc>
                <a:spcPct val="90000"/>
              </a:lnSpc>
              <a:spcBef>
                <a:spcPts val="500"/>
              </a:spcBef>
              <a:buClr>
                <a:schemeClr val="accent4"/>
              </a:buClr>
              <a:buFont typeface="Wingdings" panose="05000000000000000000" pitchFamily="2" charset="2"/>
              <a:buChar char="§"/>
              <a:defRPr sz="1800" kern="1200">
                <a:solidFill>
                  <a:schemeClr val="tx1"/>
                </a:solidFill>
                <a:latin typeface="Mangal Pro" panose="00000500000000000000" pitchFamily="2" charset="0"/>
                <a:ea typeface="+mn-ea"/>
                <a:cs typeface="Mangal Pro" panose="00000500000000000000" pitchFamily="2" charset="0"/>
              </a:defRPr>
            </a:lvl2pPr>
            <a:lvl3pPr marL="1143000" indent="-228600" algn="l" defTabSz="914400" rtl="0" eaLnBrk="1" latinLnBrk="0" hangingPunct="1">
              <a:lnSpc>
                <a:spcPct val="90000"/>
              </a:lnSpc>
              <a:spcBef>
                <a:spcPts val="500"/>
              </a:spcBef>
              <a:buClr>
                <a:schemeClr val="accent4"/>
              </a:buClr>
              <a:buFont typeface="Wingdings" panose="05000000000000000000" pitchFamily="2" charset="2"/>
              <a:buChar char="§"/>
              <a:defRPr sz="1600" kern="1200">
                <a:solidFill>
                  <a:schemeClr val="tx1"/>
                </a:solidFill>
                <a:latin typeface="Mangal Pro" panose="00000500000000000000" pitchFamily="2" charset="0"/>
                <a:ea typeface="+mn-ea"/>
                <a:cs typeface="Mangal Pro" panose="00000500000000000000" pitchFamily="2" charset="0"/>
              </a:defRPr>
            </a:lvl3pPr>
            <a:lvl4pPr marL="1600200" indent="-228600" algn="l" defTabSz="914400" rtl="0" eaLnBrk="1" latinLnBrk="0" hangingPunct="1">
              <a:lnSpc>
                <a:spcPct val="90000"/>
              </a:lnSpc>
              <a:spcBef>
                <a:spcPts val="500"/>
              </a:spcBef>
              <a:buClr>
                <a:schemeClr val="accent4"/>
              </a:buClr>
              <a:buFont typeface="Wingdings" panose="05000000000000000000" pitchFamily="2" charset="2"/>
              <a:buChar char="§"/>
              <a:defRPr sz="1400" kern="1200">
                <a:solidFill>
                  <a:schemeClr val="tx1"/>
                </a:solidFill>
                <a:latin typeface="Mangal Pro" panose="00000500000000000000" pitchFamily="2" charset="0"/>
                <a:ea typeface="+mn-ea"/>
                <a:cs typeface="Mangal Pro" panose="00000500000000000000" pitchFamily="2" charset="0"/>
              </a:defRPr>
            </a:lvl4pPr>
            <a:lvl5pPr marL="2057400" indent="-228600" algn="l" defTabSz="914400" rtl="0" eaLnBrk="1" latinLnBrk="0" hangingPunct="1">
              <a:lnSpc>
                <a:spcPct val="90000"/>
              </a:lnSpc>
              <a:spcBef>
                <a:spcPts val="500"/>
              </a:spcBef>
              <a:buClr>
                <a:schemeClr val="accent4"/>
              </a:buClr>
              <a:buFont typeface="Wingdings" panose="05000000000000000000" pitchFamily="2" charset="2"/>
              <a:buChar char="§"/>
              <a:defRPr sz="1200" kern="1200">
                <a:solidFill>
                  <a:schemeClr val="tx1"/>
                </a:solidFill>
                <a:latin typeface="Mangal Pro" panose="00000500000000000000" pitchFamily="2" charset="0"/>
                <a:ea typeface="+mn-ea"/>
                <a:cs typeface="Mangal Pro"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600" dirty="0">
                <a:latin typeface="+mj-lt"/>
              </a:rPr>
              <a:t>Sustainability, </a:t>
            </a:r>
            <a:r>
              <a:rPr lang="en-US" sz="2600" dirty="0" err="1">
                <a:latin typeface="+mj-lt"/>
              </a:rPr>
              <a:t>digitalisation</a:t>
            </a:r>
            <a:r>
              <a:rPr lang="en-US" sz="2600" dirty="0">
                <a:latin typeface="+mj-lt"/>
              </a:rPr>
              <a:t> and automation as key drivers</a:t>
            </a:r>
          </a:p>
          <a:p>
            <a:pPr marL="0" indent="0">
              <a:buNone/>
            </a:pPr>
            <a:endParaRPr lang="en-US" sz="2600" dirty="0">
              <a:latin typeface="+mj-lt"/>
            </a:endParaRPr>
          </a:p>
          <a:p>
            <a:pPr>
              <a:buFont typeface="Arial" panose="020B0604020202020204" pitchFamily="34" charset="0"/>
              <a:buChar char="•"/>
            </a:pPr>
            <a:r>
              <a:rPr lang="en-US" sz="2600" dirty="0">
                <a:latin typeface="+mj-lt"/>
              </a:rPr>
              <a:t>also societal development</a:t>
            </a:r>
            <a:endParaRPr lang="de-AT" dirty="0">
              <a:latin typeface="+mj-lt"/>
            </a:endParaRPr>
          </a:p>
        </p:txBody>
      </p:sp>
      <p:sp>
        <p:nvSpPr>
          <p:cNvPr id="11" name="Textfeld 12">
            <a:extLst>
              <a:ext uri="{FF2B5EF4-FFF2-40B4-BE49-F238E27FC236}">
                <a16:creationId xmlns:a16="http://schemas.microsoft.com/office/drawing/2014/main" id="{6F0600C7-B275-D247-BD9C-CEB62504E71B}"/>
              </a:ext>
            </a:extLst>
          </p:cNvPr>
          <p:cNvSpPr txBox="1"/>
          <p:nvPr/>
        </p:nvSpPr>
        <p:spPr>
          <a:xfrm>
            <a:off x="876414" y="6524640"/>
            <a:ext cx="1396757" cy="215444"/>
          </a:xfrm>
          <a:prstGeom prst="rect">
            <a:avLst/>
          </a:prstGeom>
          <a:noFill/>
        </p:spPr>
        <p:txBody>
          <a:bodyPr wrap="square">
            <a:spAutoFit/>
          </a:bodyPr>
          <a:lstStyle/>
          <a:p>
            <a:r>
              <a:rPr lang="de-AT" sz="800" dirty="0">
                <a:latin typeface="+mj-lt"/>
                <a:cs typeface="Mangal Pro" panose="00000500000000000000" pitchFamily="2" charset="0"/>
              </a:rPr>
              <a:t>Image: DHL Group</a:t>
            </a:r>
          </a:p>
        </p:txBody>
      </p:sp>
      <p:sp>
        <p:nvSpPr>
          <p:cNvPr id="2" name="Fußzeilenplatzhalter 2">
            <a:extLst>
              <a:ext uri="{FF2B5EF4-FFF2-40B4-BE49-F238E27FC236}">
                <a16:creationId xmlns:a16="http://schemas.microsoft.com/office/drawing/2014/main" id="{686F9A0B-2915-B0EB-E9DA-3827D5B09C2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p>
        </p:txBody>
      </p:sp>
    </p:spTree>
    <p:extLst>
      <p:ext uri="{BB962C8B-B14F-4D97-AF65-F5344CB8AC3E}">
        <p14:creationId xmlns:p14="http://schemas.microsoft.com/office/powerpoint/2010/main" val="749533259"/>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mc:AlternateContent xmlns:mc="http://schemas.openxmlformats.org/markup-compatibility/2006" xmlns:psez="http://schemas.microsoft.com/office/powerpoint/2016/sectionzoom">
        <mc:Choice Requires="psez">
          <p:graphicFrame>
            <p:nvGraphicFramePr>
              <p:cNvPr id="4" name="Abschnittszoom 3" descr="Güterverkehr">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GraphicFramePr>
                <a:graphicFrameLocks noChangeAspect="1"/>
              </p:cNvGraphicFramePr>
              <p:nvPr>
                <p:extLst>
                  <p:ext uri="{D42A27DB-BD31-4B8C-83A1-F6EECF244321}">
                    <p14:modId xmlns:p14="http://schemas.microsoft.com/office/powerpoint/2010/main" val="2688507639"/>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Güterverkehr">
                <a:hlinkClick r:id="rId3" action="ppaction://hlinksldjump"/>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750348946"/>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Nachhaltiger Güterverkehr">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0"/>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7</a:t>
            </a:fld>
            <a:endParaRPr lang="de-AT"/>
          </a:p>
        </p:txBody>
      </p:sp>
      <p:sp>
        <p:nvSpPr>
          <p:cNvPr id="7" name="Fußzeilenplatzhalter 2">
            <a:extLst>
              <a:ext uri="{FF2B5EF4-FFF2-40B4-BE49-F238E27FC236}">
                <a16:creationId xmlns:a16="http://schemas.microsoft.com/office/drawing/2014/main" id="{A462A9B3-BD8E-0674-6690-BC41B030E7C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p>
        </p:txBody>
      </p:sp>
      <mc:AlternateContent xmlns:mc="http://schemas.openxmlformats.org/markup-compatibility/2006" xmlns:pslz="http://schemas.microsoft.com/office/powerpoint/2016/slidezoom">
        <mc:Choice Requires="pslz">
          <p:graphicFrame>
            <p:nvGraphicFramePr>
              <p:cNvPr id="12" name="Folienzoom 11">
                <a:extLst>
                  <a:ext uri="{FF2B5EF4-FFF2-40B4-BE49-F238E27FC236}">
                    <a16:creationId xmlns:a16="http://schemas.microsoft.com/office/drawing/2014/main" id="{0B18788B-0E12-955B-4B03-0CE64D298AB5}"/>
                  </a:ext>
                </a:extLst>
              </p:cNvPr>
              <p:cNvGraphicFramePr>
                <a:graphicFrameLocks noChangeAspect="1"/>
              </p:cNvGraphicFramePr>
              <p:nvPr>
                <p:extLst>
                  <p:ext uri="{D42A27DB-BD31-4B8C-83A1-F6EECF244321}">
                    <p14:modId xmlns:p14="http://schemas.microsoft.com/office/powerpoint/2010/main" val="570364326"/>
                  </p:ext>
                </p:extLst>
              </p:nvPr>
            </p:nvGraphicFramePr>
            <p:xfrm>
              <a:off x="4876298" y="3582414"/>
              <a:ext cx="3898212" cy="2192744"/>
            </p:xfrm>
            <a:graphic>
              <a:graphicData uri="http://schemas.microsoft.com/office/powerpoint/2016/slidezoom">
                <pslz:sldZm>
                  <pslz:sldZmObj sldId="2351" cId="3392203704">
                    <pslz:zmPr id="{35785E29-66F8-4D7E-AC17-C419F50238FD}" returnToParent="0" transitionDur="1000">
                      <p166:blipFill xmlns:p166="http://schemas.microsoft.com/office/powerpoint/2016/6/main">
                        <a:blip r:embed="rId11"/>
                        <a:stretch>
                          <a:fillRect/>
                        </a:stretch>
                      </p166:blipFill>
                      <p166:spPr xmlns:p166="http://schemas.microsoft.com/office/powerpoint/2016/6/main">
                        <a:xfrm>
                          <a:off x="0" y="0"/>
                          <a:ext cx="3898212" cy="2192744"/>
                        </a:xfrm>
                        <a:prstGeom prst="rect">
                          <a:avLst/>
                        </a:prstGeom>
                        <a:ln w="3175">
                          <a:solidFill>
                            <a:prstClr val="ltGray"/>
                          </a:solidFill>
                        </a:ln>
                      </p166:spPr>
                    </pslz:zmPr>
                  </pslz:sldZmObj>
                </pslz:sldZm>
              </a:graphicData>
            </a:graphic>
          </p:graphicFrame>
        </mc:Choice>
        <mc:Fallback xmlns="">
          <p:pic>
            <p:nvPicPr>
              <p:cNvPr id="12" name="Folienzoom 11">
                <a:extLst>
                  <a:ext uri="{FF2B5EF4-FFF2-40B4-BE49-F238E27FC236}">
                    <a16:creationId xmlns:a16="http://schemas.microsoft.com/office/drawing/2014/main" id="{0B18788B-0E12-955B-4B03-0CE64D298AB5}"/>
                  </a:ext>
                </a:extLst>
              </p:cNvPr>
              <p:cNvPicPr>
                <a:picLocks noGrp="1" noRot="1" noChangeAspect="1" noMove="1" noResize="1" noEditPoints="1" noAdjustHandles="1" noChangeArrowheads="1" noChangeShapeType="1"/>
              </p:cNvPicPr>
              <p:nvPr/>
            </p:nvPicPr>
            <p:blipFill>
              <a:blip r:embed="rId12"/>
              <a:stretch>
                <a:fillRect/>
              </a:stretch>
            </p:blipFill>
            <p:spPr>
              <a:xfrm>
                <a:off x="4876298" y="3582414"/>
                <a:ext cx="3898212" cy="2192744"/>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14" name="Folienzoom 13">
                <a:extLst>
                  <a:ext uri="{FF2B5EF4-FFF2-40B4-BE49-F238E27FC236}">
                    <a16:creationId xmlns:a16="http://schemas.microsoft.com/office/drawing/2014/main" id="{5BD0F49C-EB14-C57B-325E-A8A64D5098C5}"/>
                  </a:ext>
                </a:extLst>
              </p:cNvPr>
              <p:cNvGraphicFramePr>
                <a:graphicFrameLocks noChangeAspect="1"/>
              </p:cNvGraphicFramePr>
              <p:nvPr>
                <p:extLst>
                  <p:ext uri="{D42A27DB-BD31-4B8C-83A1-F6EECF244321}">
                    <p14:modId xmlns:p14="http://schemas.microsoft.com/office/powerpoint/2010/main" val="2582979295"/>
                  </p:ext>
                </p:extLst>
              </p:nvPr>
            </p:nvGraphicFramePr>
            <p:xfrm>
              <a:off x="4876298" y="974477"/>
              <a:ext cx="3898212" cy="2192744"/>
            </p:xfrm>
            <a:graphic>
              <a:graphicData uri="http://schemas.microsoft.com/office/powerpoint/2016/slidezoom">
                <pslz:sldZm>
                  <pslz:sldZmObj sldId="259" cId="25719406">
                    <pslz:zmPr id="{5FAA85F1-9EAF-47A6-960A-EA3EB2EDF4A6}" returnToParent="0" transitionDur="1000">
                      <p166:blipFill xmlns:p166="http://schemas.microsoft.com/office/powerpoint/2016/6/main">
                        <a:blip r:embed="rId13"/>
                        <a:stretch>
                          <a:fillRect/>
                        </a:stretch>
                      </p166:blipFill>
                      <p166:spPr xmlns:p166="http://schemas.microsoft.com/office/powerpoint/2016/6/main">
                        <a:xfrm>
                          <a:off x="0" y="0"/>
                          <a:ext cx="3898212" cy="2192744"/>
                        </a:xfrm>
                        <a:prstGeom prst="rect">
                          <a:avLst/>
                        </a:prstGeom>
                        <a:ln w="3175">
                          <a:solidFill>
                            <a:prstClr val="ltGray"/>
                          </a:solidFill>
                        </a:ln>
                      </p166:spPr>
                    </pslz:zmPr>
                  </pslz:sldZmObj>
                </pslz:sldZm>
              </a:graphicData>
            </a:graphic>
          </p:graphicFrame>
        </mc:Choice>
        <mc:Fallback xmlns="">
          <p:pic>
            <p:nvPicPr>
              <p:cNvPr id="14" name="Folienzoom 13">
                <a:extLst>
                  <a:ext uri="{FF2B5EF4-FFF2-40B4-BE49-F238E27FC236}">
                    <a16:creationId xmlns:a16="http://schemas.microsoft.com/office/drawing/2014/main" id="{5BD0F49C-EB14-C57B-325E-A8A64D5098C5}"/>
                  </a:ext>
                </a:extLst>
              </p:cNvPr>
              <p:cNvPicPr>
                <a:picLocks noGrp="1" noRot="1" noChangeAspect="1" noMove="1" noResize="1" noEditPoints="1" noAdjustHandles="1" noChangeArrowheads="1" noChangeShapeType="1"/>
              </p:cNvPicPr>
              <p:nvPr/>
            </p:nvPicPr>
            <p:blipFill>
              <a:blip r:embed="rId14"/>
              <a:stretch>
                <a:fillRect/>
              </a:stretch>
            </p:blipFill>
            <p:spPr>
              <a:xfrm>
                <a:off x="4876298" y="974477"/>
                <a:ext cx="3898212" cy="2192744"/>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16" name="Folienzoom 15">
                <a:extLst>
                  <a:ext uri="{FF2B5EF4-FFF2-40B4-BE49-F238E27FC236}">
                    <a16:creationId xmlns:a16="http://schemas.microsoft.com/office/drawing/2014/main" id="{295ACAC3-0FF9-C559-D605-C4DECCE46E05}"/>
                  </a:ext>
                </a:extLst>
              </p:cNvPr>
              <p:cNvGraphicFramePr>
                <a:graphicFrameLocks noChangeAspect="1"/>
              </p:cNvGraphicFramePr>
              <p:nvPr>
                <p:extLst>
                  <p:ext uri="{D42A27DB-BD31-4B8C-83A1-F6EECF244321}">
                    <p14:modId xmlns:p14="http://schemas.microsoft.com/office/powerpoint/2010/main" val="531578265"/>
                  </p:ext>
                </p:extLst>
              </p:nvPr>
            </p:nvGraphicFramePr>
            <p:xfrm>
              <a:off x="635069" y="3582414"/>
              <a:ext cx="3898212" cy="2192744"/>
            </p:xfrm>
            <a:graphic>
              <a:graphicData uri="http://schemas.microsoft.com/office/powerpoint/2016/slidezoom">
                <pslz:sldZm>
                  <pslz:sldZmObj sldId="273" cId="2059957767">
                    <pslz:zmPr id="{44ADDBC0-AA46-4991-A3FA-91A4A0DE2723}" returnToParent="0" transitionDur="1000">
                      <p166:blipFill xmlns:p166="http://schemas.microsoft.com/office/powerpoint/2016/6/main">
                        <a:blip r:embed="rId15"/>
                        <a:stretch>
                          <a:fillRect/>
                        </a:stretch>
                      </p166:blipFill>
                      <p166:spPr xmlns:p166="http://schemas.microsoft.com/office/powerpoint/2016/6/main">
                        <a:xfrm>
                          <a:off x="0" y="0"/>
                          <a:ext cx="3898212" cy="2192744"/>
                        </a:xfrm>
                        <a:prstGeom prst="rect">
                          <a:avLst/>
                        </a:prstGeom>
                        <a:ln w="3175">
                          <a:solidFill>
                            <a:prstClr val="ltGray"/>
                          </a:solidFill>
                        </a:ln>
                      </p166:spPr>
                    </pslz:zmPr>
                  </pslz:sldZmObj>
                </pslz:sldZm>
              </a:graphicData>
            </a:graphic>
          </p:graphicFrame>
        </mc:Choice>
        <mc:Fallback xmlns="">
          <p:pic>
            <p:nvPicPr>
              <p:cNvPr id="16" name="Folienzoom 15">
                <a:extLst>
                  <a:ext uri="{FF2B5EF4-FFF2-40B4-BE49-F238E27FC236}">
                    <a16:creationId xmlns:a16="http://schemas.microsoft.com/office/drawing/2014/main" id="{295ACAC3-0FF9-C559-D605-C4DECCE46E05}"/>
                  </a:ext>
                </a:extLst>
              </p:cNvPr>
              <p:cNvPicPr>
                <a:picLocks noGrp="1" noRot="1" noChangeAspect="1" noMove="1" noResize="1" noEditPoints="1" noAdjustHandles="1" noChangeArrowheads="1" noChangeShapeType="1"/>
              </p:cNvPicPr>
              <p:nvPr/>
            </p:nvPicPr>
            <p:blipFill>
              <a:blip r:embed="rId16"/>
              <a:stretch>
                <a:fillRect/>
              </a:stretch>
            </p:blipFill>
            <p:spPr>
              <a:xfrm>
                <a:off x="635069" y="3582414"/>
                <a:ext cx="3898212" cy="2192744"/>
              </a:xfrm>
              <a:prstGeom prst="rect">
                <a:avLst/>
              </a:prstGeom>
              <a:ln w="3175">
                <a:solidFill>
                  <a:prstClr val="ltGray"/>
                </a:solidFill>
              </a:ln>
            </p:spPr>
          </p:pic>
        </mc:Fallback>
      </mc:AlternateContent>
    </p:spTree>
    <p:extLst>
      <p:ext uri="{BB962C8B-B14F-4D97-AF65-F5344CB8AC3E}">
        <p14:creationId xmlns:p14="http://schemas.microsoft.com/office/powerpoint/2010/main" val="3364259762"/>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dirty="0" err="1"/>
              <a:t>Digitalisation</a:t>
            </a:r>
            <a:r>
              <a:rPr lang="de-AT" dirty="0"/>
              <a:t> in </a:t>
            </a:r>
            <a:r>
              <a:rPr lang="de-AT" dirty="0" err="1"/>
              <a:t>logistics</a:t>
            </a:r>
            <a:endParaRPr lang="de-AT" dirty="0"/>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38558-C4C4-5908-3A86-54F2EAD00AC9}"/>
              </a:ext>
            </a:extLst>
          </p:cNvPr>
          <p:cNvSpPr>
            <a:spLocks noGrp="1"/>
          </p:cNvSpPr>
          <p:nvPr>
            <p:ph type="title"/>
          </p:nvPr>
        </p:nvSpPr>
        <p:spPr/>
        <p:txBody>
          <a:bodyPr>
            <a:normAutofit/>
          </a:bodyPr>
          <a:lstStyle/>
          <a:p>
            <a:r>
              <a:rPr lang="de-AT" dirty="0" err="1"/>
              <a:t>Digitalisation</a:t>
            </a:r>
            <a:endParaRPr lang="de-AT" dirty="0"/>
          </a:p>
        </p:txBody>
      </p:sp>
      <p:sp>
        <p:nvSpPr>
          <p:cNvPr id="3" name="Content Placeholder 2">
            <a:extLst>
              <a:ext uri="{FF2B5EF4-FFF2-40B4-BE49-F238E27FC236}">
                <a16:creationId xmlns:a16="http://schemas.microsoft.com/office/drawing/2014/main" id="{7FE77ECE-6B7F-6CB3-46BB-3B2DFACFF57C}"/>
              </a:ext>
            </a:extLst>
          </p:cNvPr>
          <p:cNvSpPr>
            <a:spLocks noGrp="1"/>
          </p:cNvSpPr>
          <p:nvPr>
            <p:ph idx="1"/>
          </p:nvPr>
        </p:nvSpPr>
        <p:spPr/>
        <p:txBody>
          <a:bodyPr>
            <a:noAutofit/>
          </a:bodyPr>
          <a:lstStyle/>
          <a:p>
            <a:pPr marL="0" indent="0">
              <a:lnSpc>
                <a:spcPct val="130000"/>
              </a:lnSpc>
              <a:buNone/>
            </a:pPr>
            <a:r>
              <a:rPr lang="en-US" sz="2400" dirty="0"/>
              <a:t>Logistics 4.0 or “digital logistics”</a:t>
            </a:r>
            <a:r>
              <a:rPr lang="de-AT" sz="2400" dirty="0"/>
              <a:t>:</a:t>
            </a:r>
          </a:p>
          <a:p>
            <a:pPr>
              <a:lnSpc>
                <a:spcPct val="130000"/>
              </a:lnSpc>
            </a:pPr>
            <a:r>
              <a:rPr lang="en-US" sz="2400" dirty="0"/>
              <a:t>Networking of all actors and processes within the supply chain</a:t>
            </a:r>
          </a:p>
          <a:p>
            <a:pPr>
              <a:lnSpc>
                <a:spcPct val="130000"/>
              </a:lnSpc>
            </a:pPr>
            <a:r>
              <a:rPr lang="en-US" sz="2400" dirty="0"/>
              <a:t>Focus on efficiency and effectiveness</a:t>
            </a:r>
          </a:p>
          <a:p>
            <a:pPr>
              <a:lnSpc>
                <a:spcPct val="130000"/>
              </a:lnSpc>
            </a:pPr>
            <a:r>
              <a:rPr lang="en-US" sz="2400" dirty="0"/>
              <a:t>Expansion of value chains into value networks</a:t>
            </a:r>
          </a:p>
          <a:p>
            <a:pPr>
              <a:lnSpc>
                <a:spcPct val="130000"/>
              </a:lnSpc>
            </a:pPr>
            <a:r>
              <a:rPr lang="en-US" sz="2400" dirty="0"/>
              <a:t>Integration across all logistics departments: warehousing, transport, procurement, production, distribution and information</a:t>
            </a:r>
            <a:endParaRPr lang="de-AT" sz="2400" dirty="0"/>
          </a:p>
        </p:txBody>
      </p:sp>
      <p:pic>
        <p:nvPicPr>
          <p:cNvPr id="6" name="Picture 5">
            <a:extLst>
              <a:ext uri="{FF2B5EF4-FFF2-40B4-BE49-F238E27FC236}">
                <a16:creationId xmlns:a16="http://schemas.microsoft.com/office/drawing/2014/main" id="{6DD0333C-AF89-D6AD-BBEB-2E3125058C2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57417" y="1902239"/>
            <a:ext cx="1857151" cy="1857151"/>
          </a:xfrm>
          <a:prstGeom prst="rect">
            <a:avLst/>
          </a:prstGeom>
        </p:spPr>
      </p:pic>
      <p:sp>
        <p:nvSpPr>
          <p:cNvPr id="7" name="Textfeld 12">
            <a:extLst>
              <a:ext uri="{FF2B5EF4-FFF2-40B4-BE49-F238E27FC236}">
                <a16:creationId xmlns:a16="http://schemas.microsoft.com/office/drawing/2014/main" id="{A931C8FC-C494-81C7-F7F3-E0274DE61054}"/>
              </a:ext>
            </a:extLst>
          </p:cNvPr>
          <p:cNvSpPr txBox="1"/>
          <p:nvPr/>
        </p:nvSpPr>
        <p:spPr>
          <a:xfrm>
            <a:off x="11068050" y="6461850"/>
            <a:ext cx="1396757" cy="215444"/>
          </a:xfrm>
          <a:prstGeom prst="rect">
            <a:avLst/>
          </a:prstGeom>
          <a:noFill/>
        </p:spPr>
        <p:txBody>
          <a:bodyPr wrap="square">
            <a:spAutoFit/>
          </a:bodyPr>
          <a:lstStyle/>
          <a:p>
            <a:r>
              <a:rPr lang="de-AT" sz="800" dirty="0">
                <a:latin typeface="+mj-lt"/>
                <a:cs typeface="Mangal Pro" panose="00000500000000000000" pitchFamily="2" charset="0"/>
              </a:rPr>
              <a:t>Image: Flaticon</a:t>
            </a:r>
          </a:p>
        </p:txBody>
      </p:sp>
      <p:sp>
        <p:nvSpPr>
          <p:cNvPr id="4" name="Fußzeilenplatzhalter 2">
            <a:extLst>
              <a:ext uri="{FF2B5EF4-FFF2-40B4-BE49-F238E27FC236}">
                <a16:creationId xmlns:a16="http://schemas.microsoft.com/office/drawing/2014/main" id="{CE6FB499-2C47-D129-AE90-AA73F676CE9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798163725"/>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2544DDC-F107-8067-7E13-2E9C9D70DA40}"/>
              </a:ext>
            </a:extLst>
          </p:cNvPr>
          <p:cNvSpPr>
            <a:spLocks noGrp="1"/>
          </p:cNvSpPr>
          <p:nvPr>
            <p:ph idx="1"/>
          </p:nvPr>
        </p:nvSpPr>
        <p:spPr>
          <a:xfrm>
            <a:off x="592538" y="2034987"/>
            <a:ext cx="10761262" cy="4051487"/>
          </a:xfrm>
        </p:spPr>
        <p:txBody>
          <a:bodyPr>
            <a:normAutofit/>
          </a:bodyPr>
          <a:lstStyle/>
          <a:p>
            <a:pPr>
              <a:lnSpc>
                <a:spcPct val="100000"/>
              </a:lnSpc>
            </a:pPr>
            <a:r>
              <a:rPr lang="en-US" sz="2400" dirty="0"/>
              <a:t>Data in itself is of no value; only through preparation and structuring does it provide information</a:t>
            </a:r>
          </a:p>
          <a:p>
            <a:pPr>
              <a:lnSpc>
                <a:spcPct val="100000"/>
              </a:lnSpc>
            </a:pPr>
            <a:r>
              <a:rPr lang="en-US" sz="2400" dirty="0"/>
              <a:t>Products are increasingly being equipped with sensors and a variety of data collection options</a:t>
            </a:r>
          </a:p>
          <a:p>
            <a:pPr>
              <a:lnSpc>
                <a:spcPct val="100000"/>
              </a:lnSpc>
            </a:pPr>
            <a:r>
              <a:rPr lang="en-US" sz="2400" dirty="0"/>
              <a:t>Forecasts: more reliable when well-founded data is available (e.g. sales data, expected market changes)</a:t>
            </a:r>
          </a:p>
          <a:p>
            <a:pPr>
              <a:lnSpc>
                <a:spcPct val="100000"/>
              </a:lnSpc>
            </a:pPr>
            <a:r>
              <a:rPr lang="en-US" sz="2400" dirty="0" err="1"/>
              <a:t>Digitalisation</a:t>
            </a:r>
            <a:r>
              <a:rPr lang="en-US" sz="2400" dirty="0"/>
              <a:t> is successful when it helps to </a:t>
            </a:r>
            <a:r>
              <a:rPr lang="en-US" sz="2400" dirty="0" err="1"/>
              <a:t>analyse</a:t>
            </a:r>
            <a:r>
              <a:rPr lang="en-US" sz="2400" dirty="0"/>
              <a:t> data and support processes</a:t>
            </a:r>
          </a:p>
          <a:p>
            <a:pPr>
              <a:lnSpc>
                <a:spcPct val="100000"/>
              </a:lnSpc>
            </a:pPr>
            <a:r>
              <a:rPr lang="en-US" sz="2400" dirty="0"/>
              <a:t>Enables faster responses and more informed decision-making</a:t>
            </a:r>
            <a:endParaRPr lang="de-AT" dirty="0"/>
          </a:p>
        </p:txBody>
      </p:sp>
      <p:sp>
        <p:nvSpPr>
          <p:cNvPr id="3" name="Title 2">
            <a:extLst>
              <a:ext uri="{FF2B5EF4-FFF2-40B4-BE49-F238E27FC236}">
                <a16:creationId xmlns:a16="http://schemas.microsoft.com/office/drawing/2014/main" id="{5A10E502-33E7-E904-832C-90EB9B33C20B}"/>
              </a:ext>
            </a:extLst>
          </p:cNvPr>
          <p:cNvSpPr>
            <a:spLocks noGrp="1"/>
          </p:cNvSpPr>
          <p:nvPr>
            <p:ph type="title"/>
          </p:nvPr>
        </p:nvSpPr>
        <p:spPr/>
        <p:txBody>
          <a:bodyPr/>
          <a:lstStyle/>
          <a:p>
            <a:r>
              <a:rPr lang="de-AT" dirty="0"/>
              <a:t>Data </a:t>
            </a:r>
            <a:r>
              <a:rPr lang="de-AT" dirty="0" err="1"/>
              <a:t>as</a:t>
            </a:r>
            <a:r>
              <a:rPr lang="de-AT" dirty="0"/>
              <a:t> a </a:t>
            </a:r>
            <a:r>
              <a:rPr lang="de-AT" dirty="0" err="1"/>
              <a:t>basis</a:t>
            </a:r>
            <a:endParaRPr lang="de-AT" dirty="0"/>
          </a:p>
        </p:txBody>
      </p:sp>
      <p:sp>
        <p:nvSpPr>
          <p:cNvPr id="4" name="Fußzeilenplatzhalter 2">
            <a:extLst>
              <a:ext uri="{FF2B5EF4-FFF2-40B4-BE49-F238E27FC236}">
                <a16:creationId xmlns:a16="http://schemas.microsoft.com/office/drawing/2014/main" id="{41B4170D-405C-32F5-36FF-8CB8F8BF5BF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p>
        </p:txBody>
      </p:sp>
    </p:spTree>
    <p:extLst>
      <p:ext uri="{BB962C8B-B14F-4D97-AF65-F5344CB8AC3E}">
        <p14:creationId xmlns:p14="http://schemas.microsoft.com/office/powerpoint/2010/main" val="2087894519"/>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EE9E451-E479-AF2F-3502-76F49F313EA0}"/>
              </a:ext>
            </a:extLst>
          </p:cNvPr>
          <p:cNvSpPr>
            <a:spLocks noGrp="1"/>
          </p:cNvSpPr>
          <p:nvPr>
            <p:ph idx="1"/>
          </p:nvPr>
        </p:nvSpPr>
        <p:spPr>
          <a:xfrm>
            <a:off x="592538" y="1847283"/>
            <a:ext cx="10761262" cy="4157731"/>
          </a:xfrm>
        </p:spPr>
        <p:txBody>
          <a:bodyPr>
            <a:normAutofit/>
          </a:bodyPr>
          <a:lstStyle/>
          <a:p>
            <a:pPr>
              <a:lnSpc>
                <a:spcPct val="100000"/>
              </a:lnSpc>
            </a:pPr>
            <a:r>
              <a:rPr lang="en-US" dirty="0"/>
              <a:t>Prediction of which products customers are likely to purchase soon</a:t>
            </a:r>
          </a:p>
          <a:p>
            <a:pPr>
              <a:lnSpc>
                <a:spcPct val="100000"/>
              </a:lnSpc>
            </a:pPr>
            <a:r>
              <a:rPr lang="en-US" dirty="0"/>
              <a:t>Products are moved to regional warehouses or even into the shipping process before a specific order is placed → “predictive shipping”</a:t>
            </a:r>
            <a:endParaRPr lang="de-AT" dirty="0"/>
          </a:p>
          <a:p>
            <a:pPr marL="0" indent="0">
              <a:lnSpc>
                <a:spcPct val="120000"/>
              </a:lnSpc>
              <a:buNone/>
            </a:pPr>
            <a:r>
              <a:rPr lang="de-AT" b="1" dirty="0" err="1"/>
              <a:t>Example</a:t>
            </a:r>
            <a:r>
              <a:rPr lang="de-AT" b="1" dirty="0"/>
              <a:t> Amazon: </a:t>
            </a:r>
            <a:r>
              <a:rPr lang="en-US" dirty="0"/>
              <a:t>Same-day delivery based on purchase forecasts through analysis of</a:t>
            </a:r>
            <a:r>
              <a:rPr lang="de-AT" dirty="0"/>
              <a:t>: </a:t>
            </a:r>
          </a:p>
          <a:p>
            <a:pPr>
              <a:lnSpc>
                <a:spcPct val="100000"/>
              </a:lnSpc>
            </a:pPr>
            <a:r>
              <a:rPr lang="en-US" dirty="0"/>
              <a:t>previous purchasing </a:t>
            </a:r>
            <a:r>
              <a:rPr lang="en-US" dirty="0" err="1"/>
              <a:t>behaviour</a:t>
            </a:r>
            <a:endParaRPr lang="en-US" dirty="0"/>
          </a:p>
          <a:p>
            <a:pPr>
              <a:lnSpc>
                <a:spcPct val="100000"/>
              </a:lnSpc>
            </a:pPr>
            <a:r>
              <a:rPr lang="en-US" dirty="0"/>
              <a:t>search queries</a:t>
            </a:r>
          </a:p>
          <a:p>
            <a:pPr>
              <a:lnSpc>
                <a:spcPct val="100000"/>
              </a:lnSpc>
            </a:pPr>
            <a:r>
              <a:rPr lang="en-US" dirty="0"/>
              <a:t>wish lists</a:t>
            </a:r>
          </a:p>
          <a:p>
            <a:pPr>
              <a:lnSpc>
                <a:spcPct val="100000"/>
              </a:lnSpc>
            </a:pPr>
            <a:r>
              <a:rPr lang="en-US" dirty="0"/>
              <a:t>local trends</a:t>
            </a:r>
          </a:p>
          <a:p>
            <a:pPr>
              <a:lnSpc>
                <a:spcPct val="100000"/>
              </a:lnSpc>
            </a:pPr>
            <a:r>
              <a:rPr lang="en-US" dirty="0"/>
              <a:t>seasonal factors (e.g. start of the school year, Christmas)</a:t>
            </a:r>
            <a:endParaRPr lang="de-AT" dirty="0"/>
          </a:p>
        </p:txBody>
      </p:sp>
      <p:sp>
        <p:nvSpPr>
          <p:cNvPr id="3" name="Titel 2">
            <a:extLst>
              <a:ext uri="{FF2B5EF4-FFF2-40B4-BE49-F238E27FC236}">
                <a16:creationId xmlns:a16="http://schemas.microsoft.com/office/drawing/2014/main" id="{91C13022-5EC7-9389-5479-35C0FD8F34F8}"/>
              </a:ext>
            </a:extLst>
          </p:cNvPr>
          <p:cNvSpPr>
            <a:spLocks noGrp="1"/>
          </p:cNvSpPr>
          <p:nvPr>
            <p:ph type="title"/>
          </p:nvPr>
        </p:nvSpPr>
        <p:spPr/>
        <p:txBody>
          <a:bodyPr>
            <a:normAutofit/>
          </a:bodyPr>
          <a:lstStyle/>
          <a:p>
            <a:r>
              <a:rPr lang="en-US" dirty="0"/>
              <a:t>Big data in logistics: Use case predictive shipping</a:t>
            </a:r>
            <a:endParaRPr lang="de-AT" dirty="0"/>
          </a:p>
        </p:txBody>
      </p:sp>
      <p:sp>
        <p:nvSpPr>
          <p:cNvPr id="4" name="Fußzeilenplatzhalter 2">
            <a:extLst>
              <a:ext uri="{FF2B5EF4-FFF2-40B4-BE49-F238E27FC236}">
                <a16:creationId xmlns:a16="http://schemas.microsoft.com/office/drawing/2014/main" id="{87D3E3DF-F906-849D-495D-F6C17F26A3E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393240128"/>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E52B18E-A75C-4756-ED56-175FA89512A8}"/>
              </a:ext>
            </a:extLst>
          </p:cNvPr>
          <p:cNvSpPr>
            <a:spLocks noGrp="1"/>
          </p:cNvSpPr>
          <p:nvPr>
            <p:ph type="title"/>
          </p:nvPr>
        </p:nvSpPr>
        <p:spPr/>
        <p:txBody>
          <a:bodyPr/>
          <a:lstStyle/>
          <a:p>
            <a:r>
              <a:rPr lang="en-US" dirty="0"/>
              <a:t>Predictive shipping – opportunity or risk?</a:t>
            </a:r>
            <a:endParaRPr lang="de-AT" dirty="0"/>
          </a:p>
        </p:txBody>
      </p:sp>
      <p:sp>
        <p:nvSpPr>
          <p:cNvPr id="3" name="Inhaltsplatzhalter 2">
            <a:extLst>
              <a:ext uri="{FF2B5EF4-FFF2-40B4-BE49-F238E27FC236}">
                <a16:creationId xmlns:a16="http://schemas.microsoft.com/office/drawing/2014/main" id="{7C4C5EB6-2E7F-DD97-4868-1C57CFB03DE9}"/>
              </a:ext>
            </a:extLst>
          </p:cNvPr>
          <p:cNvSpPr>
            <a:spLocks noGrp="1"/>
          </p:cNvSpPr>
          <p:nvPr>
            <p:ph idx="1"/>
          </p:nvPr>
        </p:nvSpPr>
        <p:spPr/>
        <p:txBody>
          <a:bodyPr>
            <a:normAutofit/>
          </a:bodyPr>
          <a:lstStyle/>
          <a:p>
            <a:pPr marL="0" indent="0">
              <a:lnSpc>
                <a:spcPct val="110000"/>
              </a:lnSpc>
              <a:buNone/>
            </a:pPr>
            <a:r>
              <a:rPr lang="en-US" sz="2400" dirty="0"/>
              <a:t>Amazon analyses our online </a:t>
            </a:r>
            <a:r>
              <a:rPr lang="en-US" sz="2400" dirty="0" err="1"/>
              <a:t>behaviour</a:t>
            </a:r>
            <a:r>
              <a:rPr lang="en-US" sz="2400" dirty="0"/>
              <a:t> in order to predict what we are likely to order soon – and dispatches it before we even click</a:t>
            </a:r>
            <a:r>
              <a:rPr lang="de-AT" sz="2400" dirty="0"/>
              <a:t>.</a:t>
            </a:r>
            <a:br>
              <a:rPr lang="de-AT" sz="2400" dirty="0"/>
            </a:br>
            <a:endParaRPr lang="de-AT" sz="2400" dirty="0"/>
          </a:p>
          <a:p>
            <a:pPr marL="0" indent="0">
              <a:lnSpc>
                <a:spcPct val="110000"/>
              </a:lnSpc>
              <a:buNone/>
            </a:pPr>
            <a:r>
              <a:rPr lang="de-AT" sz="2400" dirty="0" err="1"/>
              <a:t>Discuss</a:t>
            </a:r>
            <a:r>
              <a:rPr lang="de-AT" sz="2400" dirty="0"/>
              <a:t> </a:t>
            </a:r>
            <a:r>
              <a:rPr lang="de-AT" sz="2400" dirty="0" err="1"/>
              <a:t>the</a:t>
            </a:r>
            <a:r>
              <a:rPr lang="de-AT" sz="2400" dirty="0"/>
              <a:t> </a:t>
            </a:r>
            <a:r>
              <a:rPr lang="de-AT" sz="2400" dirty="0" err="1"/>
              <a:t>following</a:t>
            </a:r>
            <a:r>
              <a:rPr lang="de-AT" sz="2400" dirty="0"/>
              <a:t> </a:t>
            </a:r>
            <a:r>
              <a:rPr lang="de-AT" sz="2400" dirty="0" err="1"/>
              <a:t>questions</a:t>
            </a:r>
            <a:r>
              <a:rPr lang="de-AT" sz="2400" dirty="0"/>
              <a:t>:</a:t>
            </a:r>
          </a:p>
          <a:p>
            <a:pPr>
              <a:lnSpc>
                <a:spcPct val="110000"/>
              </a:lnSpc>
            </a:pPr>
            <a:r>
              <a:rPr lang="en-US" sz="2400" dirty="0"/>
              <a:t>What advantages does this system offer for customers and companies?</a:t>
            </a:r>
          </a:p>
          <a:p>
            <a:pPr>
              <a:lnSpc>
                <a:spcPct val="110000"/>
              </a:lnSpc>
            </a:pPr>
            <a:r>
              <a:rPr lang="en-US" sz="2400" dirty="0"/>
              <a:t>What risks or concerns arise as a result – for example, in terms of data protection, consumer </a:t>
            </a:r>
            <a:r>
              <a:rPr lang="en-US" sz="2400" dirty="0" err="1"/>
              <a:t>behaviour</a:t>
            </a:r>
            <a:r>
              <a:rPr lang="en-US" sz="2400" dirty="0"/>
              <a:t>, or resource consumption?</a:t>
            </a:r>
          </a:p>
          <a:p>
            <a:pPr>
              <a:lnSpc>
                <a:spcPct val="110000"/>
              </a:lnSpc>
            </a:pPr>
            <a:r>
              <a:rPr lang="en-US" sz="2400" dirty="0"/>
              <a:t>Do you feel better served by such predictions, or rather manipulated?</a:t>
            </a:r>
            <a:endParaRPr lang="de-AT" sz="2400" dirty="0"/>
          </a:p>
        </p:txBody>
      </p:sp>
      <p:sp>
        <p:nvSpPr>
          <p:cNvPr id="4" name="Fußzeilenplatzhalter 2">
            <a:extLst>
              <a:ext uri="{FF2B5EF4-FFF2-40B4-BE49-F238E27FC236}">
                <a16:creationId xmlns:a16="http://schemas.microsoft.com/office/drawing/2014/main" id="{383C5A18-EC0A-5BEB-ABC9-314CD9E3246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2031639538"/>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4F1F54-B400-4A7D-6C0B-9543D4D0AEFA}"/>
              </a:ext>
            </a:extLst>
          </p:cNvPr>
          <p:cNvSpPr>
            <a:spLocks noGrp="1"/>
          </p:cNvSpPr>
          <p:nvPr>
            <p:ph idx="1"/>
          </p:nvPr>
        </p:nvSpPr>
        <p:spPr>
          <a:xfrm>
            <a:off x="592538" y="1642682"/>
            <a:ext cx="10761262" cy="4402517"/>
          </a:xfrm>
        </p:spPr>
        <p:txBody>
          <a:bodyPr>
            <a:noAutofit/>
          </a:bodyPr>
          <a:lstStyle/>
          <a:p>
            <a:pPr>
              <a:lnSpc>
                <a:spcPct val="100000"/>
              </a:lnSpc>
            </a:pPr>
            <a:r>
              <a:rPr lang="en-US" sz="2400" dirty="0"/>
              <a:t>Internet of Things (IoT)</a:t>
            </a:r>
          </a:p>
          <a:p>
            <a:pPr>
              <a:lnSpc>
                <a:spcPct val="100000"/>
              </a:lnSpc>
            </a:pPr>
            <a:r>
              <a:rPr lang="en-US" sz="2400" dirty="0"/>
              <a:t>Networking of everyday objects via the internet</a:t>
            </a:r>
          </a:p>
          <a:p>
            <a:pPr>
              <a:lnSpc>
                <a:spcPct val="100000"/>
              </a:lnSpc>
            </a:pPr>
            <a:r>
              <a:rPr lang="en-US" sz="2400" dirty="0"/>
              <a:t>Connected product systems such as “smart toys”, “smart home”, “smart city”</a:t>
            </a:r>
          </a:p>
          <a:p>
            <a:pPr>
              <a:lnSpc>
                <a:spcPct val="100000"/>
              </a:lnSpc>
            </a:pPr>
            <a:r>
              <a:rPr lang="en-US" sz="2400" dirty="0"/>
              <a:t>Data collected provides insights into processes in the physical world</a:t>
            </a:r>
          </a:p>
          <a:p>
            <a:pPr marL="0" indent="0">
              <a:lnSpc>
                <a:spcPct val="100000"/>
              </a:lnSpc>
              <a:buNone/>
            </a:pPr>
            <a:endParaRPr lang="de-AT" sz="2400" dirty="0"/>
          </a:p>
          <a:p>
            <a:pPr marL="0" indent="0">
              <a:lnSpc>
                <a:spcPct val="100000"/>
              </a:lnSpc>
              <a:buNone/>
            </a:pPr>
            <a:r>
              <a:rPr lang="de-AT" sz="2400" dirty="0" err="1"/>
              <a:t>Example</a:t>
            </a:r>
            <a:r>
              <a:rPr lang="de-AT" sz="2400" dirty="0"/>
              <a:t> </a:t>
            </a:r>
            <a:r>
              <a:rPr lang="de-AT" sz="2400" dirty="0" err="1"/>
              <a:t>applications</a:t>
            </a:r>
            <a:r>
              <a:rPr lang="de-AT" sz="2400" dirty="0"/>
              <a:t> in </a:t>
            </a:r>
            <a:r>
              <a:rPr lang="de-AT" sz="2400" dirty="0" err="1"/>
              <a:t>logistics</a:t>
            </a:r>
            <a:r>
              <a:rPr lang="de-AT" sz="2400" dirty="0"/>
              <a:t>:</a:t>
            </a:r>
          </a:p>
          <a:p>
            <a:pPr>
              <a:lnSpc>
                <a:spcPct val="100000"/>
              </a:lnSpc>
            </a:pPr>
            <a:r>
              <a:rPr lang="en-US" sz="2400" dirty="0"/>
              <a:t>Parcels “report” if they have been damaged (e.g. through shock sensors)</a:t>
            </a:r>
          </a:p>
          <a:p>
            <a:pPr>
              <a:lnSpc>
                <a:spcPct val="100000"/>
              </a:lnSpc>
            </a:pPr>
            <a:r>
              <a:rPr lang="en-US" sz="2400" dirty="0"/>
              <a:t>Warehouse shelves automatically report when goods are missing</a:t>
            </a:r>
            <a:endParaRPr lang="de-AT" sz="2400" dirty="0"/>
          </a:p>
        </p:txBody>
      </p:sp>
      <p:sp>
        <p:nvSpPr>
          <p:cNvPr id="3" name="Title 2">
            <a:extLst>
              <a:ext uri="{FF2B5EF4-FFF2-40B4-BE49-F238E27FC236}">
                <a16:creationId xmlns:a16="http://schemas.microsoft.com/office/drawing/2014/main" id="{A7BB2788-392D-12C6-179F-EF657233D2AC}"/>
              </a:ext>
            </a:extLst>
          </p:cNvPr>
          <p:cNvSpPr>
            <a:spLocks noGrp="1"/>
          </p:cNvSpPr>
          <p:nvPr>
            <p:ph type="title"/>
          </p:nvPr>
        </p:nvSpPr>
        <p:spPr/>
        <p:txBody>
          <a:bodyPr/>
          <a:lstStyle/>
          <a:p>
            <a:r>
              <a:rPr lang="de-AT" dirty="0"/>
              <a:t>Internet </a:t>
            </a:r>
            <a:r>
              <a:rPr lang="de-AT" dirty="0" err="1"/>
              <a:t>of</a:t>
            </a:r>
            <a:r>
              <a:rPr lang="de-AT" dirty="0"/>
              <a:t> </a:t>
            </a:r>
            <a:r>
              <a:rPr lang="de-AT" dirty="0" err="1"/>
              <a:t>things</a:t>
            </a:r>
            <a:endParaRPr lang="de-AT" dirty="0"/>
          </a:p>
        </p:txBody>
      </p:sp>
      <p:sp>
        <p:nvSpPr>
          <p:cNvPr id="4" name="Fußzeilenplatzhalter 2">
            <a:extLst>
              <a:ext uri="{FF2B5EF4-FFF2-40B4-BE49-F238E27FC236}">
                <a16:creationId xmlns:a16="http://schemas.microsoft.com/office/drawing/2014/main" id="{E507F80E-D0CB-21DB-5682-EF564BBD91E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042452734"/>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6A75BE0-A153-BD13-64C7-7B9AC8E916C4}"/>
              </a:ext>
            </a:extLst>
          </p:cNvPr>
          <p:cNvSpPr>
            <a:spLocks noGrp="1"/>
          </p:cNvSpPr>
          <p:nvPr>
            <p:ph type="title"/>
          </p:nvPr>
        </p:nvSpPr>
        <p:spPr/>
        <p:txBody>
          <a:bodyPr/>
          <a:lstStyle/>
          <a:p>
            <a:r>
              <a:rPr lang="en-US" dirty="0"/>
              <a:t>How connected is our everyday life?</a:t>
            </a:r>
            <a:endParaRPr lang="de-AT" dirty="0"/>
          </a:p>
        </p:txBody>
      </p:sp>
      <p:sp>
        <p:nvSpPr>
          <p:cNvPr id="3" name="Inhaltsplatzhalter 2">
            <a:extLst>
              <a:ext uri="{FF2B5EF4-FFF2-40B4-BE49-F238E27FC236}">
                <a16:creationId xmlns:a16="http://schemas.microsoft.com/office/drawing/2014/main" id="{7768129A-5119-9EA0-15FB-DD787FA66128}"/>
              </a:ext>
            </a:extLst>
          </p:cNvPr>
          <p:cNvSpPr>
            <a:spLocks noGrp="1"/>
          </p:cNvSpPr>
          <p:nvPr>
            <p:ph idx="1"/>
          </p:nvPr>
        </p:nvSpPr>
        <p:spPr>
          <a:xfrm>
            <a:off x="592538" y="1569854"/>
            <a:ext cx="10954420" cy="4766209"/>
          </a:xfrm>
        </p:spPr>
        <p:txBody>
          <a:bodyPr>
            <a:normAutofit lnSpcReduction="10000"/>
          </a:bodyPr>
          <a:lstStyle/>
          <a:p>
            <a:pPr marL="0" indent="0">
              <a:buNone/>
            </a:pPr>
            <a:r>
              <a:rPr lang="de-AT" sz="2000" b="1" dirty="0"/>
              <a:t>4 </a:t>
            </a:r>
            <a:r>
              <a:rPr lang="de-AT" sz="2000" b="1" dirty="0" err="1"/>
              <a:t>groups</a:t>
            </a:r>
            <a:r>
              <a:rPr lang="de-AT" sz="2000" b="1" dirty="0"/>
              <a:t> &amp; </a:t>
            </a:r>
            <a:r>
              <a:rPr lang="de-AT" sz="2000" b="1" dirty="0" err="1"/>
              <a:t>topic</a:t>
            </a:r>
            <a:r>
              <a:rPr lang="de-AT" sz="2000" b="1" dirty="0"/>
              <a:t> </a:t>
            </a:r>
            <a:r>
              <a:rPr lang="de-AT" sz="2000" b="1" dirty="0" err="1"/>
              <a:t>areas</a:t>
            </a:r>
            <a:r>
              <a:rPr lang="de-AT" sz="2000" b="1" dirty="0"/>
              <a:t>:</a:t>
            </a:r>
          </a:p>
          <a:p>
            <a:r>
              <a:rPr lang="de-AT" sz="2000" dirty="0"/>
              <a:t>Smart </a:t>
            </a:r>
            <a:r>
              <a:rPr lang="de-AT" sz="2000" dirty="0" err="1"/>
              <a:t>home</a:t>
            </a:r>
            <a:r>
              <a:rPr lang="de-AT" sz="2000" dirty="0"/>
              <a:t> (e.g. </a:t>
            </a:r>
            <a:r>
              <a:rPr lang="de-AT" sz="2000" dirty="0" err="1"/>
              <a:t>refrigerators</a:t>
            </a:r>
            <a:r>
              <a:rPr lang="de-AT" sz="2000" dirty="0"/>
              <a:t> </a:t>
            </a:r>
            <a:r>
              <a:rPr lang="de-AT" sz="2000" dirty="0" err="1"/>
              <a:t>that</a:t>
            </a:r>
            <a:r>
              <a:rPr lang="de-AT" sz="2000" dirty="0"/>
              <a:t> </a:t>
            </a:r>
            <a:r>
              <a:rPr lang="de-AT" sz="2000" dirty="0" err="1"/>
              <a:t>automatically</a:t>
            </a:r>
            <a:r>
              <a:rPr lang="de-AT" sz="2000" dirty="0"/>
              <a:t> </a:t>
            </a:r>
            <a:r>
              <a:rPr lang="de-AT" sz="2000" dirty="0" err="1"/>
              <a:t>trigger</a:t>
            </a:r>
            <a:r>
              <a:rPr lang="de-AT" sz="2000" dirty="0"/>
              <a:t> </a:t>
            </a:r>
            <a:r>
              <a:rPr lang="de-AT" sz="2000" dirty="0" err="1"/>
              <a:t>reorders</a:t>
            </a:r>
            <a:r>
              <a:rPr lang="de-AT" sz="2000" dirty="0"/>
              <a:t>)</a:t>
            </a:r>
          </a:p>
          <a:p>
            <a:r>
              <a:rPr lang="de-AT" sz="2000" dirty="0"/>
              <a:t>Smart </a:t>
            </a:r>
            <a:r>
              <a:rPr lang="de-AT" sz="2000" dirty="0" err="1"/>
              <a:t>mobility</a:t>
            </a:r>
            <a:r>
              <a:rPr lang="de-AT" sz="2000" dirty="0"/>
              <a:t> (e.g. </a:t>
            </a:r>
            <a:r>
              <a:rPr lang="de-AT" sz="2000" dirty="0" err="1"/>
              <a:t>connected</a:t>
            </a:r>
            <a:r>
              <a:rPr lang="de-AT" sz="2000" dirty="0"/>
              <a:t> </a:t>
            </a:r>
            <a:r>
              <a:rPr lang="de-AT" sz="2000" dirty="0" err="1"/>
              <a:t>transport</a:t>
            </a:r>
            <a:r>
              <a:rPr lang="de-AT" sz="2000" dirty="0"/>
              <a:t> </a:t>
            </a:r>
            <a:r>
              <a:rPr lang="de-AT" sz="2000" dirty="0" err="1"/>
              <a:t>systems</a:t>
            </a:r>
            <a:r>
              <a:rPr lang="de-AT" sz="2000" dirty="0"/>
              <a:t>)</a:t>
            </a:r>
          </a:p>
          <a:p>
            <a:r>
              <a:rPr lang="de-AT" sz="2000" dirty="0"/>
              <a:t>Smart </a:t>
            </a:r>
            <a:r>
              <a:rPr lang="de-AT" sz="2000" dirty="0" err="1"/>
              <a:t>health</a:t>
            </a:r>
            <a:r>
              <a:rPr lang="de-AT" sz="2000" dirty="0"/>
              <a:t> (e.g. digital </a:t>
            </a:r>
            <a:r>
              <a:rPr lang="de-AT" sz="2000" dirty="0" err="1"/>
              <a:t>health</a:t>
            </a:r>
            <a:r>
              <a:rPr lang="de-AT" sz="2000" dirty="0"/>
              <a:t> </a:t>
            </a:r>
            <a:r>
              <a:rPr lang="de-AT" sz="2000" dirty="0" err="1"/>
              <a:t>monitoring</a:t>
            </a:r>
            <a:r>
              <a:rPr lang="de-AT" sz="2000" dirty="0"/>
              <a:t>)</a:t>
            </a:r>
          </a:p>
          <a:p>
            <a:r>
              <a:rPr lang="de-AT" sz="2000" dirty="0"/>
              <a:t>Smart </a:t>
            </a:r>
            <a:r>
              <a:rPr lang="de-AT" sz="2000" dirty="0" err="1"/>
              <a:t>city</a:t>
            </a:r>
            <a:r>
              <a:rPr lang="de-AT" sz="2000" dirty="0"/>
              <a:t> (e.g. </a:t>
            </a:r>
            <a:r>
              <a:rPr lang="de-AT" sz="2000" dirty="0" err="1"/>
              <a:t>waste</a:t>
            </a:r>
            <a:r>
              <a:rPr lang="de-AT" sz="2000" dirty="0"/>
              <a:t> </a:t>
            </a:r>
            <a:r>
              <a:rPr lang="de-AT" sz="2000" dirty="0" err="1"/>
              <a:t>management</a:t>
            </a:r>
            <a:r>
              <a:rPr lang="de-AT" sz="2000" dirty="0"/>
              <a:t>, </a:t>
            </a:r>
            <a:r>
              <a:rPr lang="de-AT" sz="2000" dirty="0" err="1"/>
              <a:t>street</a:t>
            </a:r>
            <a:r>
              <a:rPr lang="de-AT" sz="2000" dirty="0"/>
              <a:t> </a:t>
            </a:r>
            <a:r>
              <a:rPr lang="de-AT" sz="2000" dirty="0" err="1"/>
              <a:t>lighting</a:t>
            </a:r>
            <a:r>
              <a:rPr lang="de-AT" sz="2000" dirty="0"/>
              <a:t>)</a:t>
            </a:r>
          </a:p>
          <a:p>
            <a:pPr marL="0" indent="0">
              <a:lnSpc>
                <a:spcPct val="120000"/>
              </a:lnSpc>
              <a:spcBef>
                <a:spcPts val="300"/>
              </a:spcBef>
              <a:spcAft>
                <a:spcPts val="300"/>
              </a:spcAft>
              <a:buNone/>
            </a:pPr>
            <a:endParaRPr lang="de-AT" sz="2000" dirty="0"/>
          </a:p>
          <a:p>
            <a:pPr marL="0" indent="0">
              <a:lnSpc>
                <a:spcPct val="120000"/>
              </a:lnSpc>
              <a:spcBef>
                <a:spcPts val="300"/>
              </a:spcBef>
              <a:spcAft>
                <a:spcPts val="300"/>
              </a:spcAft>
              <a:buNone/>
            </a:pPr>
            <a:r>
              <a:rPr lang="en-US" sz="2000" dirty="0"/>
              <a:t>Describe 2–3 concrete examples of IoT applications in your topic area in relation to logistics</a:t>
            </a:r>
            <a:r>
              <a:rPr lang="de-AT" sz="2000" dirty="0"/>
              <a:t>.</a:t>
            </a:r>
          </a:p>
          <a:p>
            <a:pPr marL="0" indent="0">
              <a:lnSpc>
                <a:spcPct val="120000"/>
              </a:lnSpc>
              <a:spcBef>
                <a:spcPts val="300"/>
              </a:spcBef>
              <a:spcAft>
                <a:spcPts val="300"/>
              </a:spcAft>
              <a:buNone/>
            </a:pPr>
            <a:endParaRPr lang="de-AT" sz="2000" dirty="0"/>
          </a:p>
          <a:p>
            <a:pPr marL="0" indent="0">
              <a:lnSpc>
                <a:spcPct val="120000"/>
              </a:lnSpc>
              <a:spcBef>
                <a:spcPts val="300"/>
              </a:spcBef>
              <a:spcAft>
                <a:spcPts val="300"/>
              </a:spcAft>
              <a:buNone/>
            </a:pPr>
            <a:r>
              <a:rPr lang="en-US" sz="2000" dirty="0"/>
              <a:t>What advantages arise for everyday life?</a:t>
            </a:r>
          </a:p>
          <a:p>
            <a:pPr marL="0" indent="0">
              <a:lnSpc>
                <a:spcPct val="120000"/>
              </a:lnSpc>
              <a:spcBef>
                <a:spcPts val="300"/>
              </a:spcBef>
              <a:spcAft>
                <a:spcPts val="300"/>
              </a:spcAft>
              <a:buNone/>
            </a:pPr>
            <a:r>
              <a:rPr lang="en-US" sz="2000" dirty="0"/>
              <a:t>What potential does this create for environmental protection / reducing emissions?</a:t>
            </a:r>
          </a:p>
          <a:p>
            <a:pPr marL="0" indent="0">
              <a:lnSpc>
                <a:spcPct val="120000"/>
              </a:lnSpc>
              <a:spcBef>
                <a:spcPts val="300"/>
              </a:spcBef>
              <a:spcAft>
                <a:spcPts val="300"/>
              </a:spcAft>
              <a:buNone/>
            </a:pPr>
            <a:r>
              <a:rPr lang="en-US" sz="2000" dirty="0"/>
              <a:t>What risks or challenges do you see (e.g. data protection, dependency)?</a:t>
            </a:r>
          </a:p>
          <a:p>
            <a:pPr marL="0" indent="0">
              <a:lnSpc>
                <a:spcPct val="120000"/>
              </a:lnSpc>
              <a:spcBef>
                <a:spcPts val="300"/>
              </a:spcBef>
              <a:spcAft>
                <a:spcPts val="300"/>
              </a:spcAft>
              <a:buNone/>
            </a:pPr>
            <a:r>
              <a:rPr lang="en-US" sz="2000" dirty="0"/>
              <a:t>Create a short poster or a digital presentation slide.</a:t>
            </a:r>
            <a:endParaRPr lang="de-AT" dirty="0"/>
          </a:p>
        </p:txBody>
      </p:sp>
      <p:sp>
        <p:nvSpPr>
          <p:cNvPr id="4" name="Fußzeilenplatzhalter 2">
            <a:extLst>
              <a:ext uri="{FF2B5EF4-FFF2-40B4-BE49-F238E27FC236}">
                <a16:creationId xmlns:a16="http://schemas.microsoft.com/office/drawing/2014/main" id="{A9E896C9-2ADF-1CE9-14D6-A595702BEE8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455139884"/>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F3C256B-B6CE-E483-0ABC-BD37FEC0430D}"/>
              </a:ext>
            </a:extLst>
          </p:cNvPr>
          <p:cNvSpPr>
            <a:spLocks noGrp="1"/>
          </p:cNvSpPr>
          <p:nvPr>
            <p:ph idx="1"/>
          </p:nvPr>
        </p:nvSpPr>
        <p:spPr>
          <a:xfrm>
            <a:off x="592538" y="1874178"/>
            <a:ext cx="10761262" cy="3911404"/>
          </a:xfrm>
        </p:spPr>
        <p:txBody>
          <a:bodyPr>
            <a:normAutofit/>
          </a:bodyPr>
          <a:lstStyle/>
          <a:p>
            <a:pPr marL="0" indent="0">
              <a:lnSpc>
                <a:spcPct val="120000"/>
              </a:lnSpc>
              <a:buNone/>
            </a:pPr>
            <a:r>
              <a:rPr lang="en-US" sz="2200" b="1" dirty="0"/>
              <a:t>AI system – definition according to the EU AI Act:</a:t>
            </a:r>
          </a:p>
          <a:p>
            <a:pPr marL="0" indent="0">
              <a:lnSpc>
                <a:spcPct val="120000"/>
              </a:lnSpc>
              <a:buNone/>
            </a:pPr>
            <a:endParaRPr lang="en-US" sz="2200" b="1" dirty="0"/>
          </a:p>
          <a:p>
            <a:pPr marL="0" indent="0">
              <a:lnSpc>
                <a:spcPct val="120000"/>
              </a:lnSpc>
              <a:buNone/>
            </a:pPr>
            <a:r>
              <a:rPr lang="de-AT" sz="2200" dirty="0"/>
              <a:t>“…</a:t>
            </a:r>
            <a:r>
              <a:rPr lang="en-US" sz="2200" dirty="0"/>
              <a:t>a machine-based system that is designed to operate with varying degrees of autonomy and that demonstrates adaptability after deployment, and that, for explicit or implicit objectives, infers from the inputs it receives how to generate outputs such as predictions, content, recommendations or decisions that can influence physical or virtual environments. </a:t>
            </a:r>
            <a:r>
              <a:rPr lang="de-AT" sz="2200" dirty="0"/>
              <a:t>“</a:t>
            </a:r>
          </a:p>
          <a:p>
            <a:pPr marL="0" indent="0">
              <a:lnSpc>
                <a:spcPct val="120000"/>
              </a:lnSpc>
              <a:buNone/>
            </a:pPr>
            <a:endParaRPr lang="de-AT" sz="3000" dirty="0"/>
          </a:p>
        </p:txBody>
      </p:sp>
      <p:sp>
        <p:nvSpPr>
          <p:cNvPr id="3" name="Title 2">
            <a:extLst>
              <a:ext uri="{FF2B5EF4-FFF2-40B4-BE49-F238E27FC236}">
                <a16:creationId xmlns:a16="http://schemas.microsoft.com/office/drawing/2014/main" id="{4F8BC3C0-485B-5B08-6BC1-3AB5CDFB8002}"/>
              </a:ext>
            </a:extLst>
          </p:cNvPr>
          <p:cNvSpPr>
            <a:spLocks noGrp="1"/>
          </p:cNvSpPr>
          <p:nvPr>
            <p:ph type="title"/>
          </p:nvPr>
        </p:nvSpPr>
        <p:spPr/>
        <p:txBody>
          <a:bodyPr/>
          <a:lstStyle/>
          <a:p>
            <a:r>
              <a:rPr lang="de-AT" dirty="0" err="1"/>
              <a:t>Artificial</a:t>
            </a:r>
            <a:r>
              <a:rPr lang="de-AT" dirty="0"/>
              <a:t> </a:t>
            </a:r>
            <a:r>
              <a:rPr lang="de-AT" dirty="0" err="1"/>
              <a:t>intelligence</a:t>
            </a:r>
            <a:r>
              <a:rPr lang="de-AT" dirty="0"/>
              <a:t> (AI)</a:t>
            </a:r>
          </a:p>
        </p:txBody>
      </p:sp>
      <p:sp>
        <p:nvSpPr>
          <p:cNvPr id="4" name="Fußzeilenplatzhalter 2">
            <a:extLst>
              <a:ext uri="{FF2B5EF4-FFF2-40B4-BE49-F238E27FC236}">
                <a16:creationId xmlns:a16="http://schemas.microsoft.com/office/drawing/2014/main" id="{68EF01AC-F6AB-D6BF-C9DF-A17CA2084E1D}"/>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857863151"/>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26189-8AE3-F63C-B9F2-3BC4EAAC6A4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EE3F29-B346-18A9-318C-F5390CB58ABC}"/>
              </a:ext>
            </a:extLst>
          </p:cNvPr>
          <p:cNvSpPr>
            <a:spLocks noGrp="1"/>
          </p:cNvSpPr>
          <p:nvPr>
            <p:ph idx="1"/>
          </p:nvPr>
        </p:nvSpPr>
        <p:spPr>
          <a:xfrm>
            <a:off x="592538" y="1675051"/>
            <a:ext cx="10761262" cy="4110531"/>
          </a:xfrm>
        </p:spPr>
        <p:txBody>
          <a:bodyPr>
            <a:noAutofit/>
          </a:bodyPr>
          <a:lstStyle/>
          <a:p>
            <a:r>
              <a:rPr lang="de-AT" sz="2200" dirty="0" err="1"/>
              <a:t>Particularly</a:t>
            </a:r>
            <a:r>
              <a:rPr lang="de-AT" sz="2200" dirty="0"/>
              <a:t> </a:t>
            </a:r>
            <a:r>
              <a:rPr lang="de-AT" sz="2200" dirty="0" err="1"/>
              <a:t>important</a:t>
            </a:r>
            <a:r>
              <a:rPr lang="de-AT" sz="2200" dirty="0"/>
              <a:t> in </a:t>
            </a:r>
            <a:r>
              <a:rPr lang="de-AT" sz="2200" dirty="0" err="1"/>
              <a:t>planning</a:t>
            </a:r>
            <a:r>
              <a:rPr lang="de-AT" sz="2200" dirty="0"/>
              <a:t>:</a:t>
            </a:r>
          </a:p>
          <a:p>
            <a:pPr marL="1252538" indent="0">
              <a:buNone/>
            </a:pPr>
            <a:r>
              <a:rPr lang="de-AT" sz="2200" dirty="0"/>
              <a:t>- </a:t>
            </a:r>
            <a:r>
              <a:rPr lang="de-AT" sz="2200" dirty="0" err="1"/>
              <a:t>demand</a:t>
            </a:r>
            <a:r>
              <a:rPr lang="de-AT" sz="2200" dirty="0"/>
              <a:t> </a:t>
            </a:r>
            <a:r>
              <a:rPr lang="de-AT" sz="2200" dirty="0" err="1"/>
              <a:t>forecasting</a:t>
            </a:r>
            <a:endParaRPr lang="de-AT" sz="2200" dirty="0"/>
          </a:p>
          <a:p>
            <a:pPr marL="1252538" indent="0">
              <a:buNone/>
            </a:pPr>
            <a:r>
              <a:rPr lang="de-AT" sz="2200" dirty="0"/>
              <a:t>- </a:t>
            </a:r>
            <a:r>
              <a:rPr lang="en-US" sz="2200" dirty="0"/>
              <a:t>transport and route planning (real-time tracking</a:t>
            </a:r>
            <a:r>
              <a:rPr lang="de-AT" sz="2200" dirty="0"/>
              <a:t>)</a:t>
            </a:r>
          </a:p>
          <a:p>
            <a:pPr marL="1252538" indent="0">
              <a:buNone/>
            </a:pPr>
            <a:r>
              <a:rPr lang="de-AT" sz="2200" dirty="0"/>
              <a:t>- </a:t>
            </a:r>
            <a:r>
              <a:rPr lang="de-AT" sz="2200" dirty="0" err="1"/>
              <a:t>production</a:t>
            </a:r>
            <a:r>
              <a:rPr lang="de-AT" sz="2200" dirty="0"/>
              <a:t> </a:t>
            </a:r>
            <a:r>
              <a:rPr lang="de-AT" sz="2200" dirty="0" err="1"/>
              <a:t>planning</a:t>
            </a:r>
            <a:endParaRPr lang="de-AT" sz="2200" dirty="0"/>
          </a:p>
          <a:p>
            <a:endParaRPr lang="de-AT" sz="2200" dirty="0"/>
          </a:p>
          <a:p>
            <a:r>
              <a:rPr lang="en-US" sz="2200" dirty="0"/>
              <a:t>Warehouse management: more efficient use of space and resources, inventory control</a:t>
            </a:r>
          </a:p>
          <a:p>
            <a:pPr marL="0" indent="0">
              <a:buNone/>
            </a:pPr>
            <a:endParaRPr lang="de-AT" sz="2200" dirty="0"/>
          </a:p>
          <a:p>
            <a:r>
              <a:rPr lang="en-US" sz="2200" dirty="0"/>
              <a:t>Automation of processes, order picking, goods dispatch, transport: helping to address the shortage of skilled workers</a:t>
            </a:r>
            <a:endParaRPr lang="de-AT" sz="2200" dirty="0"/>
          </a:p>
        </p:txBody>
      </p:sp>
      <p:sp>
        <p:nvSpPr>
          <p:cNvPr id="3" name="Title 2">
            <a:extLst>
              <a:ext uri="{FF2B5EF4-FFF2-40B4-BE49-F238E27FC236}">
                <a16:creationId xmlns:a16="http://schemas.microsoft.com/office/drawing/2014/main" id="{2CF8CAD4-828A-56C9-D3CF-23D1E356D3C8}"/>
              </a:ext>
            </a:extLst>
          </p:cNvPr>
          <p:cNvSpPr>
            <a:spLocks noGrp="1"/>
          </p:cNvSpPr>
          <p:nvPr>
            <p:ph type="title"/>
          </p:nvPr>
        </p:nvSpPr>
        <p:spPr/>
        <p:txBody>
          <a:bodyPr/>
          <a:lstStyle/>
          <a:p>
            <a:r>
              <a:rPr lang="de-AT" dirty="0"/>
              <a:t>AI in </a:t>
            </a:r>
            <a:r>
              <a:rPr lang="de-AT" dirty="0" err="1"/>
              <a:t>logistics</a:t>
            </a:r>
            <a:endParaRPr lang="de-AT" dirty="0"/>
          </a:p>
        </p:txBody>
      </p:sp>
      <p:sp>
        <p:nvSpPr>
          <p:cNvPr id="4" name="Fußzeilenplatzhalter 2">
            <a:extLst>
              <a:ext uri="{FF2B5EF4-FFF2-40B4-BE49-F238E27FC236}">
                <a16:creationId xmlns:a16="http://schemas.microsoft.com/office/drawing/2014/main" id="{5D875C35-4C1A-3DAA-C9D2-1A08B1747B5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4250334845"/>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4CD5A5-1E64-7726-2562-52EE6241102F}"/>
              </a:ext>
            </a:extLst>
          </p:cNvPr>
          <p:cNvSpPr>
            <a:spLocks noGrp="1"/>
          </p:cNvSpPr>
          <p:nvPr>
            <p:ph type="title"/>
          </p:nvPr>
        </p:nvSpPr>
        <p:spPr/>
        <p:txBody>
          <a:bodyPr>
            <a:normAutofit/>
          </a:bodyPr>
          <a:lstStyle/>
          <a:p>
            <a:r>
              <a:rPr lang="en-US" sz="3000" dirty="0"/>
              <a:t>Ask an AI about the logistics of the future</a:t>
            </a:r>
            <a:endParaRPr lang="de-AT" sz="3000" dirty="0"/>
          </a:p>
        </p:txBody>
      </p:sp>
      <p:sp>
        <p:nvSpPr>
          <p:cNvPr id="3" name="Inhaltsplatzhalter 2">
            <a:extLst>
              <a:ext uri="{FF2B5EF4-FFF2-40B4-BE49-F238E27FC236}">
                <a16:creationId xmlns:a16="http://schemas.microsoft.com/office/drawing/2014/main" id="{ED727446-AD52-BFA5-D5E2-D6480795217E}"/>
              </a:ext>
            </a:extLst>
          </p:cNvPr>
          <p:cNvSpPr>
            <a:spLocks noGrp="1"/>
          </p:cNvSpPr>
          <p:nvPr>
            <p:ph idx="1"/>
          </p:nvPr>
        </p:nvSpPr>
        <p:spPr>
          <a:xfrm>
            <a:off x="4105276" y="1825625"/>
            <a:ext cx="7441682" cy="4351338"/>
          </a:xfrm>
        </p:spPr>
        <p:txBody>
          <a:bodyPr/>
          <a:lstStyle/>
          <a:p>
            <a:pPr>
              <a:lnSpc>
                <a:spcPct val="100000"/>
              </a:lnSpc>
            </a:pPr>
            <a:r>
              <a:rPr lang="en-US" sz="2000" dirty="0"/>
              <a:t>Choose a topic area in logistics (e.g. demand forecasting, warehouse management, transport planning, training of skilled workers)</a:t>
            </a:r>
          </a:p>
          <a:p>
            <a:pPr>
              <a:lnSpc>
                <a:spcPct val="100000"/>
              </a:lnSpc>
            </a:pPr>
            <a:r>
              <a:rPr lang="en-US" sz="2000" dirty="0"/>
              <a:t>Formulate 3 prompts and ask an AI (e.g. ChatGPT, Copilot):e.g. How does AI-supported demand forecasting work?</a:t>
            </a:r>
          </a:p>
          <a:p>
            <a:pPr>
              <a:lnSpc>
                <a:spcPct val="100000"/>
              </a:lnSpc>
            </a:pPr>
            <a:r>
              <a:rPr lang="en-US" sz="2000" dirty="0"/>
              <a:t>Make notes and critically </a:t>
            </a:r>
            <a:r>
              <a:rPr lang="en-US" sz="2000" dirty="0" err="1"/>
              <a:t>analyse</a:t>
            </a:r>
            <a:r>
              <a:rPr lang="en-US" sz="2000" dirty="0"/>
              <a:t> the responses:</a:t>
            </a:r>
          </a:p>
          <a:p>
            <a:pPr marL="0" indent="0">
              <a:lnSpc>
                <a:spcPct val="100000"/>
              </a:lnSpc>
              <a:buNone/>
            </a:pPr>
            <a:r>
              <a:rPr lang="en-US" sz="2000" dirty="0"/>
              <a:t>What advantages are mentioned?</a:t>
            </a:r>
          </a:p>
          <a:p>
            <a:pPr marL="0" indent="0">
              <a:lnSpc>
                <a:spcPct val="100000"/>
              </a:lnSpc>
              <a:buNone/>
            </a:pPr>
            <a:r>
              <a:rPr lang="en-US" sz="2000" dirty="0"/>
              <a:t>What risks or ethical questions arise?</a:t>
            </a:r>
          </a:p>
          <a:p>
            <a:pPr marL="0" indent="0">
              <a:lnSpc>
                <a:spcPct val="100000"/>
              </a:lnSpc>
              <a:buNone/>
            </a:pPr>
            <a:r>
              <a:rPr lang="en-US" sz="2000" dirty="0"/>
              <a:t>How credible and clear are the responses?</a:t>
            </a:r>
          </a:p>
          <a:p>
            <a:pPr>
              <a:lnSpc>
                <a:spcPct val="100000"/>
              </a:lnSpc>
            </a:pPr>
            <a:r>
              <a:rPr lang="en-US" sz="2000" dirty="0"/>
              <a:t>Create a short PowerPoint presentation on this topic</a:t>
            </a:r>
            <a:endParaRPr lang="de-AT" dirty="0"/>
          </a:p>
        </p:txBody>
      </p:sp>
      <p:pic>
        <p:nvPicPr>
          <p:cNvPr id="4" name="Grafik 3">
            <a:extLst>
              <a:ext uri="{FF2B5EF4-FFF2-40B4-BE49-F238E27FC236}">
                <a16:creationId xmlns:a16="http://schemas.microsoft.com/office/drawing/2014/main" id="{1436F519-8BDF-4CBC-0064-3B221D1C44B0}"/>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5300" y="2181224"/>
            <a:ext cx="2867025" cy="2867025"/>
          </a:xfrm>
          <a:prstGeom prst="rect">
            <a:avLst/>
          </a:prstGeom>
        </p:spPr>
      </p:pic>
      <p:sp>
        <p:nvSpPr>
          <p:cNvPr id="5" name="Fußzeilenplatzhalter 2">
            <a:extLst>
              <a:ext uri="{FF2B5EF4-FFF2-40B4-BE49-F238E27FC236}">
                <a16:creationId xmlns:a16="http://schemas.microsoft.com/office/drawing/2014/main" id="{646206ED-467B-14B0-6565-3E3A87029D0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136347197"/>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0574DA5-6A8D-28AB-4157-AB3C9E41737E}"/>
              </a:ext>
            </a:extLst>
          </p:cNvPr>
          <p:cNvSpPr>
            <a:spLocks noGrp="1"/>
          </p:cNvSpPr>
          <p:nvPr>
            <p:ph idx="1"/>
          </p:nvPr>
        </p:nvSpPr>
        <p:spPr>
          <a:xfrm>
            <a:off x="592538" y="1844984"/>
            <a:ext cx="10761262" cy="3913704"/>
          </a:xfrm>
        </p:spPr>
        <p:txBody>
          <a:bodyPr>
            <a:noAutofit/>
          </a:bodyPr>
          <a:lstStyle/>
          <a:p>
            <a:r>
              <a:rPr lang="en-US" sz="2600" dirty="0"/>
              <a:t>Data protection and data security/legal uncertainties</a:t>
            </a:r>
          </a:p>
          <a:p>
            <a:r>
              <a:rPr lang="en-US" sz="2600" dirty="0"/>
              <a:t>Lack of international standards</a:t>
            </a:r>
          </a:p>
          <a:p>
            <a:r>
              <a:rPr lang="en-US" sz="2600" dirty="0"/>
              <a:t>Ensuring the traceability of algorithms</a:t>
            </a:r>
          </a:p>
          <a:p>
            <a:r>
              <a:rPr lang="en-US" sz="2600" dirty="0"/>
              <a:t>Integration of new technologies into existing systems</a:t>
            </a:r>
          </a:p>
          <a:p>
            <a:r>
              <a:rPr lang="en-US" sz="2600" dirty="0"/>
              <a:t>Qualification of employees and change management</a:t>
            </a:r>
          </a:p>
          <a:p>
            <a:r>
              <a:rPr lang="en-US" sz="2600" dirty="0"/>
              <a:t>High energy consumption</a:t>
            </a:r>
            <a:endParaRPr lang="de-AT" sz="2600" dirty="0"/>
          </a:p>
        </p:txBody>
      </p:sp>
      <p:sp>
        <p:nvSpPr>
          <p:cNvPr id="3" name="Title 2">
            <a:extLst>
              <a:ext uri="{FF2B5EF4-FFF2-40B4-BE49-F238E27FC236}">
                <a16:creationId xmlns:a16="http://schemas.microsoft.com/office/drawing/2014/main" id="{37CEEC57-5114-ABB1-8E7E-30540C969536}"/>
              </a:ext>
            </a:extLst>
          </p:cNvPr>
          <p:cNvSpPr>
            <a:spLocks noGrp="1"/>
          </p:cNvSpPr>
          <p:nvPr>
            <p:ph type="title"/>
          </p:nvPr>
        </p:nvSpPr>
        <p:spPr/>
        <p:txBody>
          <a:bodyPr/>
          <a:lstStyle/>
          <a:p>
            <a:r>
              <a:rPr lang="de-AT" dirty="0"/>
              <a:t>Challenges </a:t>
            </a:r>
            <a:r>
              <a:rPr lang="de-AT" dirty="0" err="1"/>
              <a:t>of</a:t>
            </a:r>
            <a:r>
              <a:rPr lang="de-AT" dirty="0"/>
              <a:t> AI</a:t>
            </a:r>
          </a:p>
        </p:txBody>
      </p:sp>
      <p:sp>
        <p:nvSpPr>
          <p:cNvPr id="4" name="Fußzeilenplatzhalter 2">
            <a:extLst>
              <a:ext uri="{FF2B5EF4-FFF2-40B4-BE49-F238E27FC236}">
                <a16:creationId xmlns:a16="http://schemas.microsoft.com/office/drawing/2014/main" id="{3F10F6FC-9150-2374-9839-E959F9D5375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207614689"/>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E77ECE-6B7F-6CB3-46BB-3B2DFACFF57C}"/>
              </a:ext>
            </a:extLst>
          </p:cNvPr>
          <p:cNvSpPr>
            <a:spLocks noGrp="1"/>
          </p:cNvSpPr>
          <p:nvPr>
            <p:ph idx="1"/>
          </p:nvPr>
        </p:nvSpPr>
        <p:spPr>
          <a:xfrm>
            <a:off x="685800" y="1625600"/>
            <a:ext cx="9105209" cy="4133088"/>
          </a:xfrm>
        </p:spPr>
        <p:txBody>
          <a:bodyPr>
            <a:noAutofit/>
          </a:bodyPr>
          <a:lstStyle/>
          <a:p>
            <a:pPr>
              <a:lnSpc>
                <a:spcPct val="150000"/>
              </a:lnSpc>
            </a:pPr>
            <a:r>
              <a:rPr lang="en-US" sz="2200" dirty="0"/>
              <a:t>Public online database</a:t>
            </a:r>
          </a:p>
          <a:p>
            <a:pPr>
              <a:lnSpc>
                <a:spcPct val="150000"/>
              </a:lnSpc>
            </a:pPr>
            <a:r>
              <a:rPr lang="en-US" sz="2200" dirty="0"/>
              <a:t>Data sets relating to an object (“block”) are linked together (“chain”)</a:t>
            </a:r>
          </a:p>
          <a:p>
            <a:pPr>
              <a:lnSpc>
                <a:spcPct val="150000"/>
              </a:lnSpc>
            </a:pPr>
            <a:r>
              <a:rPr lang="en-US" sz="2200" dirty="0" err="1"/>
              <a:t>Decentralised</a:t>
            </a:r>
            <a:r>
              <a:rPr lang="en-US" sz="2200" dirty="0"/>
              <a:t> = the data are not stored on a single server, but on many computers (network)</a:t>
            </a:r>
          </a:p>
          <a:p>
            <a:pPr>
              <a:lnSpc>
                <a:spcPct val="150000"/>
              </a:lnSpc>
            </a:pPr>
            <a:r>
              <a:rPr lang="en-US" sz="2200" dirty="0"/>
              <a:t>Immutable = once stored, data can no longer be altered secretly</a:t>
            </a:r>
          </a:p>
          <a:p>
            <a:pPr>
              <a:lnSpc>
                <a:spcPct val="150000"/>
              </a:lnSpc>
            </a:pPr>
            <a:r>
              <a:rPr lang="en-US" sz="2200" dirty="0"/>
              <a:t>Secure = through encryption and control by the network</a:t>
            </a:r>
            <a:endParaRPr lang="de-AT" sz="2200" dirty="0"/>
          </a:p>
        </p:txBody>
      </p:sp>
      <p:sp>
        <p:nvSpPr>
          <p:cNvPr id="2" name="Title 1">
            <a:extLst>
              <a:ext uri="{FF2B5EF4-FFF2-40B4-BE49-F238E27FC236}">
                <a16:creationId xmlns:a16="http://schemas.microsoft.com/office/drawing/2014/main" id="{43A38558-C4C4-5908-3A86-54F2EAD00AC9}"/>
              </a:ext>
            </a:extLst>
          </p:cNvPr>
          <p:cNvSpPr>
            <a:spLocks noGrp="1"/>
          </p:cNvSpPr>
          <p:nvPr>
            <p:ph type="title"/>
          </p:nvPr>
        </p:nvSpPr>
        <p:spPr/>
        <p:txBody>
          <a:bodyPr>
            <a:normAutofit/>
          </a:bodyPr>
          <a:lstStyle/>
          <a:p>
            <a:r>
              <a:rPr lang="de-AT" dirty="0"/>
              <a:t>Blockchain</a:t>
            </a:r>
          </a:p>
        </p:txBody>
      </p:sp>
      <p:pic>
        <p:nvPicPr>
          <p:cNvPr id="10" name="Picture 9">
            <a:extLst>
              <a:ext uri="{FF2B5EF4-FFF2-40B4-BE49-F238E27FC236}">
                <a16:creationId xmlns:a16="http://schemas.microsoft.com/office/drawing/2014/main" id="{362C3725-5AFF-F710-3DB6-CDB3CB4AE006}"/>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91009" y="1501473"/>
            <a:ext cx="1834571" cy="1834571"/>
          </a:xfrm>
          <a:prstGeom prst="rect">
            <a:avLst/>
          </a:prstGeom>
        </p:spPr>
      </p:pic>
      <p:sp>
        <p:nvSpPr>
          <p:cNvPr id="6" name="Textfeld 12">
            <a:extLst>
              <a:ext uri="{FF2B5EF4-FFF2-40B4-BE49-F238E27FC236}">
                <a16:creationId xmlns:a16="http://schemas.microsoft.com/office/drawing/2014/main" id="{602FBF65-5728-CEDD-97D9-FC7FB44F4D80}"/>
              </a:ext>
            </a:extLst>
          </p:cNvPr>
          <p:cNvSpPr txBox="1"/>
          <p:nvPr/>
        </p:nvSpPr>
        <p:spPr>
          <a:xfrm>
            <a:off x="10795243" y="6384330"/>
            <a:ext cx="1396757" cy="215444"/>
          </a:xfrm>
          <a:prstGeom prst="rect">
            <a:avLst/>
          </a:prstGeom>
          <a:noFill/>
        </p:spPr>
        <p:txBody>
          <a:bodyPr wrap="square">
            <a:spAutoFit/>
          </a:bodyPr>
          <a:lstStyle/>
          <a:p>
            <a:r>
              <a:rPr lang="de-AT" sz="800" dirty="0">
                <a:latin typeface="+mj-lt"/>
                <a:cs typeface="Mangal Pro" panose="00000500000000000000" pitchFamily="2" charset="0"/>
              </a:rPr>
              <a:t>Image: Flaticon</a:t>
            </a:r>
          </a:p>
        </p:txBody>
      </p:sp>
      <p:sp>
        <p:nvSpPr>
          <p:cNvPr id="4" name="Fußzeilenplatzhalter 2">
            <a:extLst>
              <a:ext uri="{FF2B5EF4-FFF2-40B4-BE49-F238E27FC236}">
                <a16:creationId xmlns:a16="http://schemas.microsoft.com/office/drawing/2014/main" id="{B8445477-9145-2557-F885-51C90038725C}"/>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74273101"/>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E9B2EF77-F90F-F4F1-FAC5-E1CDBA9AABE3}"/>
              </a:ext>
            </a:extLst>
          </p:cNvPr>
          <p:cNvSpPr>
            <a:spLocks noGrp="1"/>
          </p:cNvSpPr>
          <p:nvPr>
            <p:ph idx="1"/>
          </p:nvPr>
        </p:nvSpPr>
        <p:spPr>
          <a:xfrm>
            <a:off x="592538" y="1608667"/>
            <a:ext cx="10761262" cy="4555066"/>
          </a:xfrm>
        </p:spPr>
        <p:txBody>
          <a:bodyPr>
            <a:normAutofit/>
          </a:bodyPr>
          <a:lstStyle/>
          <a:p>
            <a:pPr marL="0" indent="0">
              <a:lnSpc>
                <a:spcPct val="110000"/>
              </a:lnSpc>
              <a:buNone/>
            </a:pPr>
            <a:r>
              <a:rPr lang="en-US" dirty="0"/>
              <a:t>Every step (packaging, dispatch, arrival) is stored on the blockchain. Every participant can track the location of the parcel at any time.</a:t>
            </a:r>
          </a:p>
          <a:p>
            <a:pPr marL="0" indent="0">
              <a:lnSpc>
                <a:spcPct val="110000"/>
              </a:lnSpc>
              <a:buNone/>
            </a:pPr>
            <a:r>
              <a:rPr lang="en-US" b="1" dirty="0"/>
              <a:t>Advantages:</a:t>
            </a:r>
            <a:r>
              <a:rPr lang="en-US" dirty="0"/>
              <a:t> transparent, tamper-proof, efficient, automated (e.g. payments can be triggered automatically when a parcel has arrived)</a:t>
            </a:r>
          </a:p>
          <a:p>
            <a:pPr marL="0" indent="0">
              <a:lnSpc>
                <a:spcPct val="110000"/>
              </a:lnSpc>
              <a:buNone/>
            </a:pPr>
            <a:endParaRPr lang="de-AT" dirty="0"/>
          </a:p>
          <a:p>
            <a:pPr marL="0" indent="0">
              <a:buNone/>
            </a:pPr>
            <a:r>
              <a:rPr lang="de-AT" b="1" dirty="0"/>
              <a:t>Who </a:t>
            </a:r>
            <a:r>
              <a:rPr lang="de-AT" b="1" dirty="0" err="1"/>
              <a:t>is</a:t>
            </a:r>
            <a:r>
              <a:rPr lang="de-AT" b="1" dirty="0"/>
              <a:t> </a:t>
            </a:r>
            <a:r>
              <a:rPr lang="de-AT" b="1" dirty="0" err="1"/>
              <a:t>involved</a:t>
            </a:r>
            <a:r>
              <a:rPr lang="de-AT" b="1" dirty="0"/>
              <a:t>?</a:t>
            </a:r>
          </a:p>
          <a:p>
            <a:r>
              <a:rPr lang="en-US" dirty="0"/>
              <a:t>Sender (e.g. an online shop)</a:t>
            </a:r>
          </a:p>
          <a:p>
            <a:r>
              <a:rPr lang="en-US" dirty="0"/>
              <a:t>Logistics service providers (e.g. Austrian Post, freight forwarders)</a:t>
            </a:r>
          </a:p>
          <a:p>
            <a:r>
              <a:rPr lang="en-US" dirty="0"/>
              <a:t>Warehousing and </a:t>
            </a:r>
            <a:r>
              <a:rPr lang="en-US" dirty="0" err="1"/>
              <a:t>transhipment</a:t>
            </a:r>
            <a:r>
              <a:rPr lang="en-US" dirty="0"/>
              <a:t> </a:t>
            </a:r>
            <a:r>
              <a:rPr lang="en-US" dirty="0" err="1"/>
              <a:t>centres</a:t>
            </a:r>
            <a:endParaRPr lang="en-US" dirty="0"/>
          </a:p>
          <a:p>
            <a:r>
              <a:rPr lang="en-US" dirty="0"/>
              <a:t>Drivers or delivery personnel</a:t>
            </a:r>
          </a:p>
          <a:p>
            <a:r>
              <a:rPr lang="en-US" dirty="0"/>
              <a:t>Recipient (e.g. private individual or company)</a:t>
            </a:r>
          </a:p>
          <a:p>
            <a:r>
              <a:rPr lang="en-US" dirty="0"/>
              <a:t>Customs authorities (for international shipments)</a:t>
            </a:r>
            <a:endParaRPr lang="de-AT" dirty="0"/>
          </a:p>
          <a:p>
            <a:pPr marL="0" indent="0">
              <a:buNone/>
            </a:pPr>
            <a:endParaRPr lang="de-AT" dirty="0"/>
          </a:p>
          <a:p>
            <a:pPr marL="0" indent="0">
              <a:buNone/>
            </a:pPr>
            <a:endParaRPr lang="de-AT" dirty="0"/>
          </a:p>
        </p:txBody>
      </p:sp>
      <p:sp>
        <p:nvSpPr>
          <p:cNvPr id="3" name="Titel 2">
            <a:extLst>
              <a:ext uri="{FF2B5EF4-FFF2-40B4-BE49-F238E27FC236}">
                <a16:creationId xmlns:a16="http://schemas.microsoft.com/office/drawing/2014/main" id="{DC2720CC-C700-5AB8-D098-3FA76E2F0941}"/>
              </a:ext>
            </a:extLst>
          </p:cNvPr>
          <p:cNvSpPr>
            <a:spLocks noGrp="1"/>
          </p:cNvSpPr>
          <p:nvPr>
            <p:ph type="title"/>
          </p:nvPr>
        </p:nvSpPr>
        <p:spPr/>
        <p:txBody>
          <a:bodyPr>
            <a:normAutofit/>
          </a:bodyPr>
          <a:lstStyle/>
          <a:p>
            <a:r>
              <a:rPr lang="en-US" sz="3000" dirty="0"/>
              <a:t>Use case: blockchain in parcel delivery</a:t>
            </a:r>
            <a:endParaRPr lang="de-AT" sz="3000" dirty="0"/>
          </a:p>
        </p:txBody>
      </p:sp>
      <p:sp>
        <p:nvSpPr>
          <p:cNvPr id="4" name="Fußzeilenplatzhalter 2">
            <a:extLst>
              <a:ext uri="{FF2B5EF4-FFF2-40B4-BE49-F238E27FC236}">
                <a16:creationId xmlns:a16="http://schemas.microsoft.com/office/drawing/2014/main" id="{8A3608DC-EFD2-51D1-7F1D-37BF820B7F1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854476167"/>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B48A0E4-F3AE-DFBB-4ACD-A75A4395F5C9}"/>
              </a:ext>
            </a:extLst>
          </p:cNvPr>
          <p:cNvSpPr>
            <a:spLocks noGrp="1"/>
          </p:cNvSpPr>
          <p:nvPr>
            <p:ph idx="1"/>
          </p:nvPr>
        </p:nvSpPr>
        <p:spPr/>
        <p:txBody>
          <a:bodyPr/>
          <a:lstStyle/>
          <a:p>
            <a:r>
              <a:rPr lang="en-US" sz="2400" dirty="0"/>
              <a:t>Virtual representation of a real environment or process</a:t>
            </a:r>
          </a:p>
          <a:p>
            <a:r>
              <a:rPr lang="en-US" sz="2400" dirty="0"/>
              <a:t>Complex processes – such as supply chains, inventory levels or machines – are digitally </a:t>
            </a:r>
            <a:r>
              <a:rPr lang="en-US" sz="2400" dirty="0" err="1"/>
              <a:t>visualised</a:t>
            </a:r>
            <a:r>
              <a:rPr lang="en-US" sz="2400" dirty="0"/>
              <a:t> in real time</a:t>
            </a:r>
          </a:p>
          <a:p>
            <a:r>
              <a:rPr lang="en-US" sz="2400" dirty="0"/>
              <a:t>Enables analysis, forecasting and </a:t>
            </a:r>
            <a:r>
              <a:rPr lang="en-US" sz="2400" dirty="0" err="1"/>
              <a:t>optimisation</a:t>
            </a:r>
            <a:endParaRPr lang="de-AT" sz="2400" dirty="0"/>
          </a:p>
          <a:p>
            <a:pPr marL="0" indent="0">
              <a:buNone/>
            </a:pPr>
            <a:endParaRPr lang="de-AT" sz="2400" dirty="0"/>
          </a:p>
          <a:p>
            <a:pPr marL="0" indent="0">
              <a:buNone/>
            </a:pPr>
            <a:r>
              <a:rPr lang="de-AT" sz="2400" dirty="0"/>
              <a:t>Use in </a:t>
            </a:r>
            <a:r>
              <a:rPr lang="de-AT" sz="2400" dirty="0" err="1"/>
              <a:t>logistics</a:t>
            </a:r>
            <a:r>
              <a:rPr lang="de-AT" sz="2400" dirty="0"/>
              <a:t>:</a:t>
            </a:r>
          </a:p>
          <a:p>
            <a:r>
              <a:rPr lang="de-AT" sz="2400" dirty="0"/>
              <a:t>Warehouse </a:t>
            </a:r>
            <a:r>
              <a:rPr lang="de-AT" sz="2400" dirty="0" err="1"/>
              <a:t>management</a:t>
            </a:r>
            <a:endParaRPr lang="de-AT" sz="2400" dirty="0"/>
          </a:p>
          <a:p>
            <a:r>
              <a:rPr lang="de-AT" sz="2400" dirty="0"/>
              <a:t>Route </a:t>
            </a:r>
            <a:r>
              <a:rPr lang="de-AT" sz="2400" dirty="0" err="1"/>
              <a:t>planning</a:t>
            </a:r>
            <a:endParaRPr lang="de-AT" sz="2400" dirty="0"/>
          </a:p>
          <a:p>
            <a:r>
              <a:rPr lang="de-AT" sz="2400" dirty="0"/>
              <a:t>Maintenance </a:t>
            </a:r>
            <a:r>
              <a:rPr lang="de-AT" sz="2400" dirty="0" err="1"/>
              <a:t>of</a:t>
            </a:r>
            <a:r>
              <a:rPr lang="de-AT" sz="2400" dirty="0"/>
              <a:t> </a:t>
            </a:r>
            <a:r>
              <a:rPr lang="de-AT" sz="2400" dirty="0" err="1"/>
              <a:t>machines</a:t>
            </a:r>
            <a:r>
              <a:rPr lang="de-AT" sz="2400" dirty="0"/>
              <a:t>/</a:t>
            </a:r>
            <a:r>
              <a:rPr lang="de-AT" sz="2400" dirty="0" err="1"/>
              <a:t>vehicles</a:t>
            </a:r>
            <a:endParaRPr lang="de-AT" sz="2400" dirty="0"/>
          </a:p>
        </p:txBody>
      </p:sp>
      <p:sp>
        <p:nvSpPr>
          <p:cNvPr id="3" name="Title 2">
            <a:extLst>
              <a:ext uri="{FF2B5EF4-FFF2-40B4-BE49-F238E27FC236}">
                <a16:creationId xmlns:a16="http://schemas.microsoft.com/office/drawing/2014/main" id="{6C61B59F-D74F-855B-DA51-3DEB1C60E297}"/>
              </a:ext>
            </a:extLst>
          </p:cNvPr>
          <p:cNvSpPr>
            <a:spLocks noGrp="1"/>
          </p:cNvSpPr>
          <p:nvPr>
            <p:ph type="title"/>
          </p:nvPr>
        </p:nvSpPr>
        <p:spPr/>
        <p:txBody>
          <a:bodyPr/>
          <a:lstStyle/>
          <a:p>
            <a:r>
              <a:rPr lang="de-AT" dirty="0" err="1"/>
              <a:t>Practical</a:t>
            </a:r>
            <a:r>
              <a:rPr lang="de-AT" dirty="0"/>
              <a:t> </a:t>
            </a:r>
            <a:r>
              <a:rPr lang="de-AT" dirty="0" err="1"/>
              <a:t>example</a:t>
            </a:r>
            <a:r>
              <a:rPr lang="de-AT" dirty="0"/>
              <a:t>: digital </a:t>
            </a:r>
            <a:r>
              <a:rPr lang="de-AT" dirty="0" err="1"/>
              <a:t>twin</a:t>
            </a:r>
            <a:endParaRPr lang="de-AT" dirty="0"/>
          </a:p>
        </p:txBody>
      </p:sp>
      <p:sp>
        <p:nvSpPr>
          <p:cNvPr id="4" name="Fußzeilenplatzhalter 2">
            <a:extLst>
              <a:ext uri="{FF2B5EF4-FFF2-40B4-BE49-F238E27FC236}">
                <a16:creationId xmlns:a16="http://schemas.microsoft.com/office/drawing/2014/main" id="{2AAFA589-5ACF-B65F-C50E-FD5AAAF5A188}"/>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993573441"/>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EC5CC3-605B-F3D8-98C0-6B5AFCC89DB5}"/>
              </a:ext>
            </a:extLst>
          </p:cNvPr>
          <p:cNvSpPr>
            <a:spLocks noGrp="1"/>
          </p:cNvSpPr>
          <p:nvPr>
            <p:ph type="title"/>
          </p:nvPr>
        </p:nvSpPr>
        <p:spPr/>
        <p:txBody>
          <a:bodyPr/>
          <a:lstStyle/>
          <a:p>
            <a:r>
              <a:rPr lang="de-AT" dirty="0"/>
              <a:t>Video “digital </a:t>
            </a:r>
            <a:r>
              <a:rPr lang="de-AT" dirty="0" err="1"/>
              <a:t>twin</a:t>
            </a:r>
            <a:r>
              <a:rPr lang="de-AT" dirty="0"/>
              <a:t>”</a:t>
            </a:r>
          </a:p>
        </p:txBody>
      </p:sp>
      <p:sp>
        <p:nvSpPr>
          <p:cNvPr id="3" name="Inhaltsplatzhalter 2">
            <a:extLst>
              <a:ext uri="{FF2B5EF4-FFF2-40B4-BE49-F238E27FC236}">
                <a16:creationId xmlns:a16="http://schemas.microsoft.com/office/drawing/2014/main" id="{C2F17323-D2F3-1390-1EDF-B6D5E61BAFFB}"/>
              </a:ext>
            </a:extLst>
          </p:cNvPr>
          <p:cNvSpPr>
            <a:spLocks noGrp="1"/>
          </p:cNvSpPr>
          <p:nvPr>
            <p:ph idx="1"/>
          </p:nvPr>
        </p:nvSpPr>
        <p:spPr>
          <a:xfrm>
            <a:off x="5248275" y="1825625"/>
            <a:ext cx="6298682" cy="4351338"/>
          </a:xfrm>
        </p:spPr>
        <p:txBody>
          <a:bodyPr/>
          <a:lstStyle/>
          <a:p>
            <a:pPr marL="0" indent="0">
              <a:buNone/>
            </a:pPr>
            <a:r>
              <a:rPr lang="de-AT" sz="2200" b="1" dirty="0"/>
              <a:t>Questions </a:t>
            </a:r>
            <a:r>
              <a:rPr lang="de-AT" sz="2200" b="1" dirty="0" err="1"/>
              <a:t>about</a:t>
            </a:r>
            <a:r>
              <a:rPr lang="de-AT" sz="2200" b="1" dirty="0"/>
              <a:t> </a:t>
            </a:r>
            <a:r>
              <a:rPr lang="de-AT" sz="2200" b="1" dirty="0" err="1"/>
              <a:t>the</a:t>
            </a:r>
            <a:r>
              <a:rPr lang="de-AT" sz="2200" b="1" dirty="0"/>
              <a:t> </a:t>
            </a:r>
            <a:r>
              <a:rPr lang="de-AT" sz="2200" b="1" dirty="0" err="1"/>
              <a:t>video</a:t>
            </a:r>
            <a:r>
              <a:rPr lang="de-AT" sz="2200" b="1" dirty="0"/>
              <a:t>:</a:t>
            </a:r>
          </a:p>
          <a:p>
            <a:pPr marL="0" indent="0">
              <a:buNone/>
            </a:pPr>
            <a:endParaRPr lang="de-AT" sz="2200" dirty="0"/>
          </a:p>
          <a:p>
            <a:r>
              <a:rPr lang="en-US" sz="2200" dirty="0"/>
              <a:t>What is meant by a “digital twin”?</a:t>
            </a:r>
          </a:p>
          <a:p>
            <a:r>
              <a:rPr lang="en-US" sz="2200" dirty="0"/>
              <a:t>For which types of goods can the system be used?</a:t>
            </a:r>
          </a:p>
          <a:p>
            <a:r>
              <a:rPr lang="en-US" sz="2200" dirty="0"/>
              <a:t>Which information is digitally recorded in real time?</a:t>
            </a:r>
            <a:endParaRPr lang="de-AT" sz="2200" dirty="0"/>
          </a:p>
        </p:txBody>
      </p:sp>
      <p:sp>
        <p:nvSpPr>
          <p:cNvPr id="4" name="Inhaltsplatzhalter 2">
            <a:extLst>
              <a:ext uri="{FF2B5EF4-FFF2-40B4-BE49-F238E27FC236}">
                <a16:creationId xmlns:a16="http://schemas.microsoft.com/office/drawing/2014/main" id="{90CBC9E1-FB09-E21E-1ED4-AC6D0AC59F03}"/>
              </a:ext>
            </a:extLst>
          </p:cNvPr>
          <p:cNvSpPr txBox="1">
            <a:spLocks/>
          </p:cNvSpPr>
          <p:nvPr/>
        </p:nvSpPr>
        <p:spPr>
          <a:xfrm>
            <a:off x="592538" y="4370598"/>
            <a:ext cx="3139435" cy="20828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4"/>
              </a:buClr>
              <a:buFont typeface="Wingdings" panose="05000000000000000000" pitchFamily="2" charset="2"/>
              <a:buChar char="§"/>
              <a:defRPr sz="2000" kern="1200">
                <a:solidFill>
                  <a:schemeClr val="tx1"/>
                </a:solidFill>
                <a:latin typeface="Mangal Pro" panose="00000500000000000000" pitchFamily="2" charset="0"/>
                <a:ea typeface="+mn-ea"/>
                <a:cs typeface="Mangal Pro" panose="00000500000000000000" pitchFamily="2" charset="0"/>
              </a:defRPr>
            </a:lvl1pPr>
            <a:lvl2pPr marL="685800" indent="-228600" algn="l" defTabSz="914400" rtl="0" eaLnBrk="1" latinLnBrk="0" hangingPunct="1">
              <a:lnSpc>
                <a:spcPct val="90000"/>
              </a:lnSpc>
              <a:spcBef>
                <a:spcPts val="500"/>
              </a:spcBef>
              <a:buClr>
                <a:schemeClr val="accent4"/>
              </a:buClr>
              <a:buFont typeface="Wingdings" panose="05000000000000000000" pitchFamily="2" charset="2"/>
              <a:buChar char="§"/>
              <a:defRPr sz="1800" kern="1200">
                <a:solidFill>
                  <a:schemeClr val="tx1"/>
                </a:solidFill>
                <a:latin typeface="Mangal Pro" panose="00000500000000000000" pitchFamily="2" charset="0"/>
                <a:ea typeface="+mn-ea"/>
                <a:cs typeface="Mangal Pro" panose="00000500000000000000" pitchFamily="2" charset="0"/>
              </a:defRPr>
            </a:lvl2pPr>
            <a:lvl3pPr marL="1143000" indent="-228600" algn="l" defTabSz="914400" rtl="0" eaLnBrk="1" latinLnBrk="0" hangingPunct="1">
              <a:lnSpc>
                <a:spcPct val="90000"/>
              </a:lnSpc>
              <a:spcBef>
                <a:spcPts val="500"/>
              </a:spcBef>
              <a:buClr>
                <a:schemeClr val="accent4"/>
              </a:buClr>
              <a:buFont typeface="Wingdings" panose="05000000000000000000" pitchFamily="2" charset="2"/>
              <a:buChar char="§"/>
              <a:defRPr sz="1600" kern="1200">
                <a:solidFill>
                  <a:schemeClr val="tx1"/>
                </a:solidFill>
                <a:latin typeface="Mangal Pro" panose="00000500000000000000" pitchFamily="2" charset="0"/>
                <a:ea typeface="+mn-ea"/>
                <a:cs typeface="Mangal Pro" panose="00000500000000000000" pitchFamily="2" charset="0"/>
              </a:defRPr>
            </a:lvl3pPr>
            <a:lvl4pPr marL="1600200" indent="-228600" algn="l" defTabSz="914400" rtl="0" eaLnBrk="1" latinLnBrk="0" hangingPunct="1">
              <a:lnSpc>
                <a:spcPct val="90000"/>
              </a:lnSpc>
              <a:spcBef>
                <a:spcPts val="500"/>
              </a:spcBef>
              <a:buClr>
                <a:schemeClr val="accent4"/>
              </a:buClr>
              <a:buFont typeface="Wingdings" panose="05000000000000000000" pitchFamily="2" charset="2"/>
              <a:buChar char="§"/>
              <a:defRPr sz="1400" kern="1200">
                <a:solidFill>
                  <a:schemeClr val="tx1"/>
                </a:solidFill>
                <a:latin typeface="Mangal Pro" panose="00000500000000000000" pitchFamily="2" charset="0"/>
                <a:ea typeface="+mn-ea"/>
                <a:cs typeface="Mangal Pro" panose="00000500000000000000" pitchFamily="2" charset="0"/>
              </a:defRPr>
            </a:lvl4pPr>
            <a:lvl5pPr marL="2057400" indent="-228600" algn="l" defTabSz="914400" rtl="0" eaLnBrk="1" latinLnBrk="0" hangingPunct="1">
              <a:lnSpc>
                <a:spcPct val="90000"/>
              </a:lnSpc>
              <a:spcBef>
                <a:spcPts val="500"/>
              </a:spcBef>
              <a:buClr>
                <a:schemeClr val="accent4"/>
              </a:buClr>
              <a:buFont typeface="Wingdings" panose="05000000000000000000" pitchFamily="2" charset="2"/>
              <a:buChar char="§"/>
              <a:defRPr sz="1200" kern="1200">
                <a:solidFill>
                  <a:schemeClr val="tx1"/>
                </a:solidFill>
                <a:latin typeface="Mangal Pro" panose="00000500000000000000" pitchFamily="2" charset="0"/>
                <a:ea typeface="+mn-ea"/>
                <a:cs typeface="Mangal Pro"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AT" sz="1800" dirty="0">
                <a:hlinkClick r:id="rId4"/>
              </a:rPr>
              <a:t>https://www.youtube.com/watch?v=K1AGi68ZB_0</a:t>
            </a:r>
            <a:endParaRPr lang="de-AT" sz="1800" dirty="0"/>
          </a:p>
        </p:txBody>
      </p:sp>
      <p:pic>
        <p:nvPicPr>
          <p:cNvPr id="6" name="Onlinemedien 5" descr="LogTwin - the digital twin for your logistics (video with English subtitles)">
            <a:hlinkClick r:id="" action="ppaction://media"/>
            <a:extLst>
              <a:ext uri="{FF2B5EF4-FFF2-40B4-BE49-F238E27FC236}">
                <a16:creationId xmlns:a16="http://schemas.microsoft.com/office/drawing/2014/main" id="{478ADE76-0EA8-F26C-84E1-66C0D119E612}"/>
              </a:ext>
            </a:extLst>
          </p:cNvPr>
          <p:cNvPicPr>
            <a:picLocks noRot="1" noChangeAspect="1"/>
          </p:cNvPicPr>
          <p:nvPr>
            <a:videoFile r:link="rId1"/>
          </p:nvPr>
        </p:nvPicPr>
        <p:blipFill>
          <a:blip r:embed="rId5"/>
          <a:stretch>
            <a:fillRect/>
          </a:stretch>
        </p:blipFill>
        <p:spPr>
          <a:xfrm>
            <a:off x="592538" y="2035960"/>
            <a:ext cx="3924271" cy="2217218"/>
          </a:xfrm>
          <a:prstGeom prst="rect">
            <a:avLst/>
          </a:prstGeom>
        </p:spPr>
      </p:pic>
      <p:sp>
        <p:nvSpPr>
          <p:cNvPr id="5" name="Fußzeilenplatzhalter 2">
            <a:extLst>
              <a:ext uri="{FF2B5EF4-FFF2-40B4-BE49-F238E27FC236}">
                <a16:creationId xmlns:a16="http://schemas.microsoft.com/office/drawing/2014/main" id="{9EA6407B-20A6-E772-2FEA-967F7FD424E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22071606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2E5F6-2F01-4BA0-2A4A-E05D58919CC9}"/>
              </a:ext>
            </a:extLst>
          </p:cNvPr>
          <p:cNvSpPr>
            <a:spLocks noGrp="1"/>
          </p:cNvSpPr>
          <p:nvPr>
            <p:ph idx="1"/>
          </p:nvPr>
        </p:nvSpPr>
        <p:spPr/>
        <p:txBody>
          <a:bodyPr>
            <a:normAutofit/>
          </a:bodyPr>
          <a:lstStyle/>
          <a:p>
            <a:pPr marL="0" indent="0">
              <a:buNone/>
            </a:pPr>
            <a:r>
              <a:rPr lang="de-AT" sz="2700" b="1" dirty="0" err="1"/>
              <a:t>Example</a:t>
            </a:r>
            <a:r>
              <a:rPr lang="de-AT" sz="2700" b="1" dirty="0"/>
              <a:t>: Port </a:t>
            </a:r>
            <a:r>
              <a:rPr lang="de-AT" sz="2700" b="1" dirty="0" err="1"/>
              <a:t>of</a:t>
            </a:r>
            <a:r>
              <a:rPr lang="de-AT" sz="2700" b="1" dirty="0"/>
              <a:t> Hamburg</a:t>
            </a:r>
          </a:p>
          <a:p>
            <a:r>
              <a:rPr lang="en-US" sz="2500" dirty="0"/>
              <a:t>Increased efficiency through sensor technology, analysis, forecasting and information systems</a:t>
            </a:r>
          </a:p>
          <a:p>
            <a:r>
              <a:rPr lang="en-US" sz="2500" dirty="0"/>
              <a:t>Networking of traffic flows, infrastructure and goods flows</a:t>
            </a:r>
          </a:p>
          <a:p>
            <a:r>
              <a:rPr lang="en-US" sz="2500" dirty="0"/>
              <a:t>Examples of applications</a:t>
            </a:r>
            <a:r>
              <a:rPr lang="de-AT" sz="2500" dirty="0"/>
              <a:t>:</a:t>
            </a:r>
          </a:p>
          <a:p>
            <a:pPr marL="952484" lvl="1" indent="-342900">
              <a:lnSpc>
                <a:spcPct val="130000"/>
              </a:lnSpc>
              <a:buFont typeface="Arial" panose="020B0604020202020204" pitchFamily="34" charset="0"/>
              <a:buChar char="•"/>
            </a:pPr>
            <a:r>
              <a:rPr lang="en-US" sz="2500" dirty="0"/>
              <a:t>Equipping the vehicle fleet with sensors for shorter routes and better utilization</a:t>
            </a:r>
          </a:p>
          <a:p>
            <a:pPr marL="952484" lvl="1" indent="-342900">
              <a:lnSpc>
                <a:spcPct val="130000"/>
              </a:lnSpc>
              <a:buFont typeface="Arial" panose="020B0604020202020204" pitchFamily="34" charset="0"/>
              <a:buChar char="•"/>
            </a:pPr>
            <a:r>
              <a:rPr lang="en-US" sz="2500" dirty="0"/>
              <a:t>Handling all documentation in digital form</a:t>
            </a:r>
          </a:p>
          <a:p>
            <a:pPr marL="952484" lvl="1" indent="-342900">
              <a:lnSpc>
                <a:spcPct val="130000"/>
              </a:lnSpc>
              <a:buFont typeface="Arial" panose="020B0604020202020204" pitchFamily="34" charset="0"/>
              <a:buChar char="•"/>
            </a:pPr>
            <a:r>
              <a:rPr lang="en-US" sz="2500" dirty="0"/>
              <a:t>Real-time management of navigation and parking allocation</a:t>
            </a:r>
            <a:endParaRPr lang="de-AT" sz="2500" dirty="0"/>
          </a:p>
        </p:txBody>
      </p:sp>
      <p:sp>
        <p:nvSpPr>
          <p:cNvPr id="2" name="Title 1">
            <a:extLst>
              <a:ext uri="{FF2B5EF4-FFF2-40B4-BE49-F238E27FC236}">
                <a16:creationId xmlns:a16="http://schemas.microsoft.com/office/drawing/2014/main" id="{0E28FCD4-1B87-F914-2D50-3010A6776D9D}"/>
              </a:ext>
            </a:extLst>
          </p:cNvPr>
          <p:cNvSpPr>
            <a:spLocks noGrp="1"/>
          </p:cNvSpPr>
          <p:nvPr>
            <p:ph type="title"/>
          </p:nvPr>
        </p:nvSpPr>
        <p:spPr/>
        <p:txBody>
          <a:bodyPr/>
          <a:lstStyle/>
          <a:p>
            <a:r>
              <a:rPr lang="de-AT" dirty="0" err="1"/>
              <a:t>Application</a:t>
            </a:r>
            <a:r>
              <a:rPr lang="de-AT" dirty="0"/>
              <a:t> </a:t>
            </a:r>
            <a:r>
              <a:rPr lang="de-AT" dirty="0" err="1"/>
              <a:t>example</a:t>
            </a:r>
            <a:r>
              <a:rPr lang="de-AT" dirty="0"/>
              <a:t>: smart </a:t>
            </a:r>
            <a:r>
              <a:rPr lang="de-AT" dirty="0" err="1"/>
              <a:t>ports</a:t>
            </a:r>
            <a:endParaRPr lang="de-AT" dirty="0"/>
          </a:p>
        </p:txBody>
      </p:sp>
      <p:sp>
        <p:nvSpPr>
          <p:cNvPr id="4" name="Fußzeilenplatzhalter 2">
            <a:extLst>
              <a:ext uri="{FF2B5EF4-FFF2-40B4-BE49-F238E27FC236}">
                <a16:creationId xmlns:a16="http://schemas.microsoft.com/office/drawing/2014/main" id="{8FD34641-9830-F59D-3574-F3277C7591B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678591977"/>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dirty="0"/>
              <a:t>2</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dirty="0" err="1"/>
              <a:t>Sustainable</a:t>
            </a:r>
            <a:r>
              <a:rPr lang="de-AT" dirty="0"/>
              <a:t> </a:t>
            </a:r>
            <a:r>
              <a:rPr lang="de-AT" dirty="0" err="1"/>
              <a:t>technologies</a:t>
            </a:r>
            <a:br>
              <a:rPr lang="de-AT" dirty="0"/>
            </a:br>
            <a:endParaRPr lang="de-AT" dirty="0"/>
          </a:p>
        </p:txBody>
      </p:sp>
    </p:spTree>
    <p:extLst>
      <p:ext uri="{BB962C8B-B14F-4D97-AF65-F5344CB8AC3E}">
        <p14:creationId xmlns:p14="http://schemas.microsoft.com/office/powerpoint/2010/main" val="25719406"/>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F9F1EA5-E6DC-AFCF-08D5-DA8FC6F21D31}"/>
              </a:ext>
            </a:extLst>
          </p:cNvPr>
          <p:cNvSpPr>
            <a:spLocks noGrp="1"/>
          </p:cNvSpPr>
          <p:nvPr>
            <p:ph idx="1"/>
          </p:nvPr>
        </p:nvSpPr>
        <p:spPr>
          <a:xfrm>
            <a:off x="592538" y="1683143"/>
            <a:ext cx="10954420" cy="4493820"/>
          </a:xfrm>
        </p:spPr>
        <p:txBody>
          <a:bodyPr>
            <a:normAutofit/>
          </a:bodyPr>
          <a:lstStyle/>
          <a:p>
            <a:pPr>
              <a:lnSpc>
                <a:spcPct val="150000"/>
              </a:lnSpc>
            </a:pPr>
            <a:r>
              <a:rPr lang="de-AT" sz="2200" dirty="0" err="1"/>
              <a:t>Digitalisation</a:t>
            </a:r>
            <a:r>
              <a:rPr lang="de-AT" sz="2200" dirty="0"/>
              <a:t> and intelligent </a:t>
            </a:r>
            <a:r>
              <a:rPr lang="de-AT" sz="2200" dirty="0" err="1"/>
              <a:t>control</a:t>
            </a:r>
            <a:endParaRPr lang="de-AT" sz="2200" dirty="0"/>
          </a:p>
          <a:p>
            <a:pPr>
              <a:lnSpc>
                <a:spcPct val="150000"/>
              </a:lnSpc>
            </a:pPr>
            <a:r>
              <a:rPr lang="de-AT" sz="2200" dirty="0" err="1"/>
              <a:t>Sustainable</a:t>
            </a:r>
            <a:r>
              <a:rPr lang="de-AT" sz="2200" dirty="0"/>
              <a:t> </a:t>
            </a:r>
            <a:r>
              <a:rPr lang="de-AT" sz="2200" dirty="0" err="1"/>
              <a:t>packaging</a:t>
            </a:r>
            <a:endParaRPr lang="de-AT" sz="2200" dirty="0"/>
          </a:p>
          <a:p>
            <a:pPr>
              <a:lnSpc>
                <a:spcPct val="150000"/>
              </a:lnSpc>
            </a:pPr>
            <a:r>
              <a:rPr lang="de-AT" sz="2200" dirty="0" err="1"/>
              <a:t>Sustainable</a:t>
            </a:r>
            <a:r>
              <a:rPr lang="de-AT" sz="2200" dirty="0"/>
              <a:t> </a:t>
            </a:r>
            <a:r>
              <a:rPr lang="de-AT" sz="2200" dirty="0" err="1"/>
              <a:t>warehousing</a:t>
            </a:r>
            <a:r>
              <a:rPr lang="de-AT" sz="2200" dirty="0"/>
              <a:t> and </a:t>
            </a:r>
            <a:r>
              <a:rPr lang="de-AT" sz="2200" dirty="0" err="1"/>
              <a:t>transhipment</a:t>
            </a:r>
            <a:r>
              <a:rPr lang="de-AT" sz="2200" dirty="0"/>
              <a:t> </a:t>
            </a:r>
            <a:r>
              <a:rPr lang="de-AT" sz="2200" dirty="0" err="1"/>
              <a:t>centres</a:t>
            </a:r>
            <a:endParaRPr lang="de-AT" sz="2200" dirty="0"/>
          </a:p>
          <a:p>
            <a:pPr>
              <a:lnSpc>
                <a:spcPct val="150000"/>
              </a:lnSpc>
            </a:pPr>
            <a:r>
              <a:rPr lang="de-AT" sz="2200" dirty="0" err="1"/>
              <a:t>Circular</a:t>
            </a:r>
            <a:r>
              <a:rPr lang="de-AT" sz="2200" dirty="0"/>
              <a:t> </a:t>
            </a:r>
            <a:r>
              <a:rPr lang="de-AT" sz="2200" dirty="0" err="1"/>
              <a:t>economy</a:t>
            </a:r>
            <a:endParaRPr lang="de-AT" sz="2200" dirty="0"/>
          </a:p>
          <a:p>
            <a:pPr>
              <a:lnSpc>
                <a:spcPct val="150000"/>
              </a:lnSpc>
            </a:pPr>
            <a:r>
              <a:rPr lang="de-AT" sz="2200" dirty="0" err="1"/>
              <a:t>Sustainable</a:t>
            </a:r>
            <a:r>
              <a:rPr lang="de-AT" sz="2200" dirty="0"/>
              <a:t> </a:t>
            </a:r>
            <a:r>
              <a:rPr lang="de-AT" sz="2200" dirty="0" err="1"/>
              <a:t>supply</a:t>
            </a:r>
            <a:r>
              <a:rPr lang="de-AT" sz="2200" dirty="0"/>
              <a:t> </a:t>
            </a:r>
            <a:r>
              <a:rPr lang="de-AT" sz="2200" dirty="0" err="1"/>
              <a:t>chains</a:t>
            </a:r>
            <a:endParaRPr lang="de-AT" sz="2200" dirty="0"/>
          </a:p>
          <a:p>
            <a:pPr>
              <a:lnSpc>
                <a:spcPct val="150000"/>
              </a:lnSpc>
            </a:pPr>
            <a:r>
              <a:rPr lang="de-AT" sz="2200" dirty="0"/>
              <a:t>CO₂ </a:t>
            </a:r>
            <a:r>
              <a:rPr lang="de-AT" sz="2200" dirty="0" err="1"/>
              <a:t>monitoring</a:t>
            </a:r>
            <a:r>
              <a:rPr lang="de-AT" sz="2200" dirty="0"/>
              <a:t> and </a:t>
            </a:r>
            <a:r>
              <a:rPr lang="de-AT" sz="2200" dirty="0" err="1"/>
              <a:t>compensation</a:t>
            </a:r>
            <a:endParaRPr lang="de-AT" sz="2200" dirty="0"/>
          </a:p>
          <a:p>
            <a:pPr>
              <a:lnSpc>
                <a:spcPct val="150000"/>
              </a:lnSpc>
            </a:pPr>
            <a:r>
              <a:rPr lang="de-AT" sz="2200" dirty="0" err="1"/>
              <a:t>Decarbonisation</a:t>
            </a:r>
            <a:r>
              <a:rPr lang="de-AT" sz="2200" dirty="0"/>
              <a:t> </a:t>
            </a:r>
            <a:r>
              <a:rPr lang="de-AT" sz="2200" dirty="0" err="1"/>
              <a:t>of</a:t>
            </a:r>
            <a:r>
              <a:rPr lang="de-AT" sz="2200" dirty="0"/>
              <a:t> </a:t>
            </a:r>
            <a:r>
              <a:rPr lang="de-AT" sz="2200" dirty="0" err="1"/>
              <a:t>transport</a:t>
            </a:r>
            <a:endParaRPr lang="de-AT" sz="2200" dirty="0"/>
          </a:p>
        </p:txBody>
      </p:sp>
      <p:sp>
        <p:nvSpPr>
          <p:cNvPr id="3" name="Title 2">
            <a:extLst>
              <a:ext uri="{FF2B5EF4-FFF2-40B4-BE49-F238E27FC236}">
                <a16:creationId xmlns:a16="http://schemas.microsoft.com/office/drawing/2014/main" id="{F942C0DE-F074-3716-7840-2B2A008FF4A8}"/>
              </a:ext>
            </a:extLst>
          </p:cNvPr>
          <p:cNvSpPr>
            <a:spLocks noGrp="1"/>
          </p:cNvSpPr>
          <p:nvPr>
            <p:ph type="title"/>
          </p:nvPr>
        </p:nvSpPr>
        <p:spPr/>
        <p:txBody>
          <a:bodyPr>
            <a:normAutofit/>
          </a:bodyPr>
          <a:lstStyle/>
          <a:p>
            <a:r>
              <a:rPr lang="de-AT" sz="3000" dirty="0" err="1"/>
              <a:t>Sustainable</a:t>
            </a:r>
            <a:r>
              <a:rPr lang="de-AT" sz="3000" dirty="0"/>
              <a:t> </a:t>
            </a:r>
            <a:r>
              <a:rPr lang="de-AT" sz="3000" dirty="0" err="1"/>
              <a:t>technologies</a:t>
            </a:r>
            <a:r>
              <a:rPr lang="de-AT" sz="3000" dirty="0"/>
              <a:t> in </a:t>
            </a:r>
            <a:r>
              <a:rPr lang="de-AT" sz="3000" dirty="0" err="1"/>
              <a:t>logistics</a:t>
            </a:r>
            <a:endParaRPr lang="de-AT" sz="3000" dirty="0"/>
          </a:p>
        </p:txBody>
      </p:sp>
      <p:sp>
        <p:nvSpPr>
          <p:cNvPr id="4" name="Fußzeilenplatzhalter 2">
            <a:extLst>
              <a:ext uri="{FF2B5EF4-FFF2-40B4-BE49-F238E27FC236}">
                <a16:creationId xmlns:a16="http://schemas.microsoft.com/office/drawing/2014/main" id="{244DEE90-A534-7826-F4F1-E7FCC8F6CE0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521223114"/>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0E2419D9-A927-D171-A35E-6647EBB9BF44}"/>
              </a:ext>
            </a:extLst>
          </p:cNvPr>
          <p:cNvSpPr>
            <a:spLocks noGrp="1"/>
          </p:cNvSpPr>
          <p:nvPr>
            <p:ph idx="1"/>
          </p:nvPr>
        </p:nvSpPr>
        <p:spPr/>
        <p:txBody>
          <a:bodyPr>
            <a:normAutofit/>
          </a:bodyPr>
          <a:lstStyle/>
          <a:p>
            <a:pPr marL="0" indent="0">
              <a:buNone/>
            </a:pPr>
            <a:r>
              <a:rPr lang="en-US" sz="2200" dirty="0"/>
              <a:t>Objective: keep materials and products in circulation for as long as possible</a:t>
            </a:r>
          </a:p>
          <a:p>
            <a:r>
              <a:rPr lang="en-US" sz="2200" dirty="0"/>
              <a:t>Reduce – reuse – recycle</a:t>
            </a:r>
          </a:p>
          <a:p>
            <a:r>
              <a:rPr lang="en-US" sz="2200" dirty="0"/>
              <a:t>Extending product life cycles</a:t>
            </a:r>
          </a:p>
          <a:p>
            <a:r>
              <a:rPr lang="en-US" sz="2200" dirty="0"/>
              <a:t>Repair, reuse and recycling instead of disposal</a:t>
            </a:r>
          </a:p>
          <a:p>
            <a:r>
              <a:rPr lang="en-US" sz="2200" dirty="0"/>
              <a:t>Resource conservation and CO₂ reduction</a:t>
            </a:r>
            <a:endParaRPr lang="de-AT" sz="2200" dirty="0"/>
          </a:p>
          <a:p>
            <a:pPr marL="0" indent="0">
              <a:buNone/>
            </a:pPr>
            <a:endParaRPr lang="de-AT" sz="2200" dirty="0"/>
          </a:p>
          <a:p>
            <a:pPr marL="0" indent="0">
              <a:buNone/>
            </a:pPr>
            <a:r>
              <a:rPr lang="de-AT" sz="2200" dirty="0" err="1"/>
              <a:t>Examples</a:t>
            </a:r>
            <a:r>
              <a:rPr lang="de-AT" sz="2200" dirty="0"/>
              <a:t>:</a:t>
            </a:r>
          </a:p>
          <a:p>
            <a:r>
              <a:rPr lang="en-US" sz="2200" dirty="0"/>
              <a:t>Reusable shipping packaging</a:t>
            </a:r>
          </a:p>
          <a:p>
            <a:r>
              <a:rPr lang="en-US" sz="2200" dirty="0"/>
              <a:t>Fairphone: smartphone with a modular design for easy repair and recycling</a:t>
            </a:r>
            <a:endParaRPr lang="de-AT" sz="2200" dirty="0"/>
          </a:p>
        </p:txBody>
      </p:sp>
      <p:sp>
        <p:nvSpPr>
          <p:cNvPr id="3" name="Titel 2">
            <a:extLst>
              <a:ext uri="{FF2B5EF4-FFF2-40B4-BE49-F238E27FC236}">
                <a16:creationId xmlns:a16="http://schemas.microsoft.com/office/drawing/2014/main" id="{044D7935-E3AA-6530-D829-C7653A3F5BD6}"/>
              </a:ext>
            </a:extLst>
          </p:cNvPr>
          <p:cNvSpPr>
            <a:spLocks noGrp="1"/>
          </p:cNvSpPr>
          <p:nvPr>
            <p:ph type="title"/>
          </p:nvPr>
        </p:nvSpPr>
        <p:spPr/>
        <p:txBody>
          <a:bodyPr/>
          <a:lstStyle/>
          <a:p>
            <a:r>
              <a:rPr lang="de-AT" dirty="0" err="1"/>
              <a:t>Circular</a:t>
            </a:r>
            <a:r>
              <a:rPr lang="de-AT" dirty="0"/>
              <a:t> </a:t>
            </a:r>
            <a:r>
              <a:rPr lang="de-AT" dirty="0" err="1"/>
              <a:t>economy</a:t>
            </a:r>
            <a:endParaRPr lang="de-AT" dirty="0"/>
          </a:p>
        </p:txBody>
      </p:sp>
      <p:sp>
        <p:nvSpPr>
          <p:cNvPr id="4" name="Fußzeilenplatzhalter 2">
            <a:extLst>
              <a:ext uri="{FF2B5EF4-FFF2-40B4-BE49-F238E27FC236}">
                <a16:creationId xmlns:a16="http://schemas.microsoft.com/office/drawing/2014/main" id="{EFB662EB-27A2-23EC-25F6-84BED0B99AA8}"/>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916626646"/>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nhaltsplatzhalter 4" descr="Reusable shipping bags and cardboard boxes with return labels displayed as sustainable packaging solutions.">
            <a:extLst>
              <a:ext uri="{FF2B5EF4-FFF2-40B4-BE49-F238E27FC236}">
                <a16:creationId xmlns:a16="http://schemas.microsoft.com/office/drawing/2014/main" id="{55AA5359-4E4A-2ADA-349F-2B765DC72A6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867666" y="2224216"/>
            <a:ext cx="4739827" cy="3160584"/>
          </a:xfrm>
        </p:spPr>
      </p:pic>
      <p:sp>
        <p:nvSpPr>
          <p:cNvPr id="3" name="Titel 2">
            <a:extLst>
              <a:ext uri="{FF2B5EF4-FFF2-40B4-BE49-F238E27FC236}">
                <a16:creationId xmlns:a16="http://schemas.microsoft.com/office/drawing/2014/main" id="{A83B03D4-22E5-243C-4D94-72B551C5242C}"/>
              </a:ext>
            </a:extLst>
          </p:cNvPr>
          <p:cNvSpPr>
            <a:spLocks noGrp="1"/>
          </p:cNvSpPr>
          <p:nvPr>
            <p:ph type="title"/>
          </p:nvPr>
        </p:nvSpPr>
        <p:spPr/>
        <p:txBody>
          <a:bodyPr/>
          <a:lstStyle/>
          <a:p>
            <a:r>
              <a:rPr lang="de-AT" dirty="0"/>
              <a:t>Green </a:t>
            </a:r>
            <a:r>
              <a:rPr lang="de-AT" dirty="0" err="1"/>
              <a:t>packaging</a:t>
            </a:r>
            <a:r>
              <a:rPr lang="de-AT" dirty="0"/>
              <a:t> “</a:t>
            </a:r>
            <a:r>
              <a:rPr lang="de-AT" dirty="0" err="1"/>
              <a:t>post</a:t>
            </a:r>
            <a:r>
              <a:rPr lang="de-AT" dirty="0"/>
              <a:t> loop”</a:t>
            </a:r>
          </a:p>
        </p:txBody>
      </p:sp>
      <p:sp>
        <p:nvSpPr>
          <p:cNvPr id="6" name="Textfeld 12">
            <a:extLst>
              <a:ext uri="{FF2B5EF4-FFF2-40B4-BE49-F238E27FC236}">
                <a16:creationId xmlns:a16="http://schemas.microsoft.com/office/drawing/2014/main" id="{46405648-84D2-0C7E-9C00-2F0554E7F11D}"/>
              </a:ext>
            </a:extLst>
          </p:cNvPr>
          <p:cNvSpPr txBox="1"/>
          <p:nvPr/>
        </p:nvSpPr>
        <p:spPr>
          <a:xfrm>
            <a:off x="10225630" y="6445100"/>
            <a:ext cx="1773838" cy="215444"/>
          </a:xfrm>
          <a:prstGeom prst="rect">
            <a:avLst/>
          </a:prstGeom>
          <a:noFill/>
        </p:spPr>
        <p:txBody>
          <a:bodyPr wrap="square">
            <a:spAutoFit/>
          </a:bodyPr>
          <a:lstStyle/>
          <a:p>
            <a:r>
              <a:rPr lang="de-AT" sz="800" dirty="0">
                <a:latin typeface="+mj-lt"/>
                <a:cs typeface="Mangal Pro" panose="00000500000000000000" pitchFamily="2" charset="0"/>
              </a:rPr>
              <a:t>Picture: Österreichische Post</a:t>
            </a:r>
          </a:p>
        </p:txBody>
      </p:sp>
      <p:sp>
        <p:nvSpPr>
          <p:cNvPr id="7" name="Inhaltsplatzhalter 1">
            <a:extLst>
              <a:ext uri="{FF2B5EF4-FFF2-40B4-BE49-F238E27FC236}">
                <a16:creationId xmlns:a16="http://schemas.microsoft.com/office/drawing/2014/main" id="{EFBC5119-A800-596A-621D-2E8C9E7DFB1E}"/>
              </a:ext>
            </a:extLst>
          </p:cNvPr>
          <p:cNvSpPr txBox="1">
            <a:spLocks/>
          </p:cNvSpPr>
          <p:nvPr/>
        </p:nvSpPr>
        <p:spPr>
          <a:xfrm>
            <a:off x="838200" y="1847284"/>
            <a:ext cx="5834449" cy="39114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4"/>
              </a:buClr>
              <a:buFont typeface="Wingdings" panose="05000000000000000000" pitchFamily="2" charset="2"/>
              <a:buChar char="§"/>
              <a:defRPr sz="2000" kern="1200">
                <a:solidFill>
                  <a:schemeClr val="tx1"/>
                </a:solidFill>
                <a:latin typeface="Mangal Pro" panose="00000500000000000000" pitchFamily="2" charset="0"/>
                <a:ea typeface="+mn-ea"/>
                <a:cs typeface="Mangal Pro" panose="00000500000000000000" pitchFamily="2" charset="0"/>
              </a:defRPr>
            </a:lvl1pPr>
            <a:lvl2pPr marL="685800" indent="-228600" algn="l" defTabSz="914400" rtl="0" eaLnBrk="1" latinLnBrk="0" hangingPunct="1">
              <a:lnSpc>
                <a:spcPct val="90000"/>
              </a:lnSpc>
              <a:spcBef>
                <a:spcPts val="500"/>
              </a:spcBef>
              <a:buClr>
                <a:schemeClr val="accent4"/>
              </a:buClr>
              <a:buFont typeface="Wingdings" panose="05000000000000000000" pitchFamily="2" charset="2"/>
              <a:buChar char="§"/>
              <a:defRPr sz="1800" kern="1200">
                <a:solidFill>
                  <a:schemeClr val="tx1"/>
                </a:solidFill>
                <a:latin typeface="Mangal Pro" panose="00000500000000000000" pitchFamily="2" charset="0"/>
                <a:ea typeface="+mn-ea"/>
                <a:cs typeface="Mangal Pro" panose="00000500000000000000" pitchFamily="2" charset="0"/>
              </a:defRPr>
            </a:lvl2pPr>
            <a:lvl3pPr marL="1143000" indent="-228600" algn="l" defTabSz="914400" rtl="0" eaLnBrk="1" latinLnBrk="0" hangingPunct="1">
              <a:lnSpc>
                <a:spcPct val="90000"/>
              </a:lnSpc>
              <a:spcBef>
                <a:spcPts val="500"/>
              </a:spcBef>
              <a:buClr>
                <a:schemeClr val="accent4"/>
              </a:buClr>
              <a:buFont typeface="Wingdings" panose="05000000000000000000" pitchFamily="2" charset="2"/>
              <a:buChar char="§"/>
              <a:defRPr sz="1600" kern="1200">
                <a:solidFill>
                  <a:schemeClr val="tx1"/>
                </a:solidFill>
                <a:latin typeface="Mangal Pro" panose="00000500000000000000" pitchFamily="2" charset="0"/>
                <a:ea typeface="+mn-ea"/>
                <a:cs typeface="Mangal Pro" panose="00000500000000000000" pitchFamily="2" charset="0"/>
              </a:defRPr>
            </a:lvl3pPr>
            <a:lvl4pPr marL="1600200" indent="-228600" algn="l" defTabSz="914400" rtl="0" eaLnBrk="1" latinLnBrk="0" hangingPunct="1">
              <a:lnSpc>
                <a:spcPct val="90000"/>
              </a:lnSpc>
              <a:spcBef>
                <a:spcPts val="500"/>
              </a:spcBef>
              <a:buClr>
                <a:schemeClr val="accent4"/>
              </a:buClr>
              <a:buFont typeface="Wingdings" panose="05000000000000000000" pitchFamily="2" charset="2"/>
              <a:buChar char="§"/>
              <a:defRPr sz="1400" kern="1200">
                <a:solidFill>
                  <a:schemeClr val="tx1"/>
                </a:solidFill>
                <a:latin typeface="Mangal Pro" panose="00000500000000000000" pitchFamily="2" charset="0"/>
                <a:ea typeface="+mn-ea"/>
                <a:cs typeface="Mangal Pro" panose="00000500000000000000" pitchFamily="2" charset="0"/>
              </a:defRPr>
            </a:lvl4pPr>
            <a:lvl5pPr marL="2057400" indent="-228600" algn="l" defTabSz="914400" rtl="0" eaLnBrk="1" latinLnBrk="0" hangingPunct="1">
              <a:lnSpc>
                <a:spcPct val="90000"/>
              </a:lnSpc>
              <a:spcBef>
                <a:spcPts val="500"/>
              </a:spcBef>
              <a:buClr>
                <a:schemeClr val="accent4"/>
              </a:buClr>
              <a:buFont typeface="Wingdings" panose="05000000000000000000" pitchFamily="2" charset="2"/>
              <a:buChar char="§"/>
              <a:defRPr sz="1200" kern="1200">
                <a:solidFill>
                  <a:schemeClr val="tx1"/>
                </a:solidFill>
                <a:latin typeface="Mangal Pro" panose="00000500000000000000" pitchFamily="2" charset="0"/>
                <a:ea typeface="+mn-ea"/>
                <a:cs typeface="Mangal Pro"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200" dirty="0">
                <a:latin typeface="+mj-lt"/>
              </a:rPr>
              <a:t>Reusable shipping bags and parcels</a:t>
            </a:r>
          </a:p>
          <a:p>
            <a:pPr>
              <a:buFont typeface="Arial" panose="020B0604020202020204" pitchFamily="34" charset="0"/>
              <a:buChar char="•"/>
            </a:pPr>
            <a:r>
              <a:rPr lang="en-US" sz="2200" dirty="0">
                <a:latin typeface="+mj-lt"/>
              </a:rPr>
              <a:t>Successful market launch following a pilot project by the University of Applied Sciences Upper Austria and Austrian Post with several companies</a:t>
            </a:r>
          </a:p>
          <a:p>
            <a:pPr>
              <a:buFont typeface="Arial" panose="020B0604020202020204" pitchFamily="34" charset="0"/>
              <a:buChar char="•"/>
            </a:pPr>
            <a:r>
              <a:rPr lang="en-US" sz="2200" dirty="0">
                <a:latin typeface="+mj-lt"/>
              </a:rPr>
              <a:t>Shipping of online orders in loop packaging</a:t>
            </a:r>
          </a:p>
          <a:p>
            <a:pPr>
              <a:buFont typeface="Arial" panose="020B0604020202020204" pitchFamily="34" charset="0"/>
              <a:buChar char="•"/>
            </a:pPr>
            <a:r>
              <a:rPr lang="en-US" sz="2200" dirty="0">
                <a:latin typeface="+mj-lt"/>
              </a:rPr>
              <a:t>Return of the packaging by customers</a:t>
            </a:r>
          </a:p>
          <a:p>
            <a:pPr>
              <a:buFont typeface="Arial" panose="020B0604020202020204" pitchFamily="34" charset="0"/>
              <a:buChar char="•"/>
            </a:pPr>
            <a:r>
              <a:rPr lang="en-US" sz="2200" dirty="0">
                <a:latin typeface="+mj-lt"/>
              </a:rPr>
              <a:t>Depending on the type of packaging, reusable between 10 and 100 times</a:t>
            </a:r>
            <a:endParaRPr lang="de-AT" dirty="0"/>
          </a:p>
        </p:txBody>
      </p:sp>
      <p:sp>
        <p:nvSpPr>
          <p:cNvPr id="2" name="Fußzeilenplatzhalter 2">
            <a:extLst>
              <a:ext uri="{FF2B5EF4-FFF2-40B4-BE49-F238E27FC236}">
                <a16:creationId xmlns:a16="http://schemas.microsoft.com/office/drawing/2014/main" id="{F0FFF963-966C-9A63-C8FE-C1BDBE131A8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2959131226"/>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33FEA49C-EBC5-BB73-41C9-036D94144745}"/>
              </a:ext>
            </a:extLst>
          </p:cNvPr>
          <p:cNvSpPr>
            <a:spLocks noGrp="1"/>
          </p:cNvSpPr>
          <p:nvPr>
            <p:ph idx="1"/>
          </p:nvPr>
        </p:nvSpPr>
        <p:spPr>
          <a:xfrm>
            <a:off x="592538" y="1529395"/>
            <a:ext cx="10954420" cy="4647568"/>
          </a:xfrm>
        </p:spPr>
        <p:txBody>
          <a:bodyPr>
            <a:noAutofit/>
          </a:bodyPr>
          <a:lstStyle/>
          <a:p>
            <a:pPr marL="0" indent="0">
              <a:lnSpc>
                <a:spcPct val="100000"/>
              </a:lnSpc>
              <a:buNone/>
            </a:pPr>
            <a:r>
              <a:rPr lang="en-US" sz="2200" dirty="0"/>
              <a:t>Considers environmental, social and economic aspects throughout the entire product life cycle</a:t>
            </a:r>
            <a:r>
              <a:rPr lang="de-AT" sz="2200" dirty="0"/>
              <a:t>:</a:t>
            </a:r>
          </a:p>
          <a:p>
            <a:pPr marL="0" indent="0">
              <a:lnSpc>
                <a:spcPct val="100000"/>
              </a:lnSpc>
              <a:buNone/>
            </a:pPr>
            <a:endParaRPr lang="de-AT" sz="2200" dirty="0"/>
          </a:p>
          <a:p>
            <a:r>
              <a:rPr lang="en-US" sz="2200" dirty="0"/>
              <a:t>Transparency regarding origin and production conditions</a:t>
            </a:r>
          </a:p>
          <a:p>
            <a:r>
              <a:rPr lang="en-US" sz="2200" dirty="0"/>
              <a:t>Avoidance of overproduction</a:t>
            </a:r>
          </a:p>
          <a:p>
            <a:r>
              <a:rPr lang="en-US" sz="2200" dirty="0"/>
              <a:t>Fair working conditions and social standards</a:t>
            </a:r>
          </a:p>
          <a:p>
            <a:r>
              <a:rPr lang="en-US" sz="2200" dirty="0"/>
              <a:t>Resource conservation and CO₂ reduction in transport and production</a:t>
            </a:r>
          </a:p>
          <a:p>
            <a:r>
              <a:rPr lang="en-US" sz="2200" dirty="0"/>
              <a:t>Compliance with environmental and social standards (e.g. supply chain legislation)</a:t>
            </a:r>
          </a:p>
          <a:p>
            <a:endParaRPr lang="en-US" sz="2200" dirty="0"/>
          </a:p>
          <a:p>
            <a:pPr marL="0" indent="0">
              <a:buNone/>
            </a:pPr>
            <a:r>
              <a:rPr lang="de-AT" sz="2200" dirty="0" err="1"/>
              <a:t>Example</a:t>
            </a:r>
            <a:r>
              <a:rPr lang="de-AT" sz="2200" dirty="0"/>
              <a:t>:</a:t>
            </a:r>
          </a:p>
          <a:p>
            <a:pPr marL="0" indent="0">
              <a:buNone/>
            </a:pPr>
            <a:r>
              <a:rPr lang="en-US" sz="2200" dirty="0"/>
              <a:t>VAUDE – German outdoor equipment manufacturer: fair and sustainable supply chain in the textile industry</a:t>
            </a:r>
            <a:endParaRPr lang="de-AT" sz="2200" dirty="0"/>
          </a:p>
        </p:txBody>
      </p:sp>
      <p:sp>
        <p:nvSpPr>
          <p:cNvPr id="3" name="Titel 2">
            <a:extLst>
              <a:ext uri="{FF2B5EF4-FFF2-40B4-BE49-F238E27FC236}">
                <a16:creationId xmlns:a16="http://schemas.microsoft.com/office/drawing/2014/main" id="{08B66A46-035D-70C1-04EB-99E19E69558B}"/>
              </a:ext>
            </a:extLst>
          </p:cNvPr>
          <p:cNvSpPr>
            <a:spLocks noGrp="1"/>
          </p:cNvSpPr>
          <p:nvPr>
            <p:ph type="title"/>
          </p:nvPr>
        </p:nvSpPr>
        <p:spPr/>
        <p:txBody>
          <a:bodyPr/>
          <a:lstStyle/>
          <a:p>
            <a:r>
              <a:rPr lang="de-AT" dirty="0" err="1"/>
              <a:t>Sustainable</a:t>
            </a:r>
            <a:r>
              <a:rPr lang="de-AT" dirty="0"/>
              <a:t> </a:t>
            </a:r>
            <a:r>
              <a:rPr lang="de-AT" dirty="0" err="1"/>
              <a:t>supply</a:t>
            </a:r>
            <a:r>
              <a:rPr lang="de-AT" dirty="0"/>
              <a:t> </a:t>
            </a:r>
            <a:r>
              <a:rPr lang="de-AT" dirty="0" err="1"/>
              <a:t>chains</a:t>
            </a:r>
            <a:endParaRPr lang="de-AT" dirty="0"/>
          </a:p>
        </p:txBody>
      </p:sp>
      <p:sp>
        <p:nvSpPr>
          <p:cNvPr id="4" name="Fußzeilenplatzhalter 2">
            <a:extLst>
              <a:ext uri="{FF2B5EF4-FFF2-40B4-BE49-F238E27FC236}">
                <a16:creationId xmlns:a16="http://schemas.microsoft.com/office/drawing/2014/main" id="{BD586F86-8A89-75BC-C316-74ECCA5590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360728827"/>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dirty="0"/>
              <a:t>3</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dirty="0" err="1"/>
              <a:t>Autonomous</a:t>
            </a:r>
            <a:r>
              <a:rPr lang="de-AT" dirty="0"/>
              <a:t> </a:t>
            </a:r>
            <a:r>
              <a:rPr lang="de-AT" dirty="0" err="1"/>
              <a:t>driving</a:t>
            </a:r>
            <a:br>
              <a:rPr lang="de-AT" dirty="0"/>
            </a:b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5BD38943-EF9C-C186-6442-F5954A417511}"/>
              </a:ext>
            </a:extLst>
          </p:cNvPr>
          <p:cNvSpPr>
            <a:spLocks noGrp="1"/>
          </p:cNvSpPr>
          <p:nvPr>
            <p:ph type="title"/>
          </p:nvPr>
        </p:nvSpPr>
        <p:spPr/>
        <p:txBody>
          <a:bodyPr/>
          <a:lstStyle/>
          <a:p>
            <a:r>
              <a:rPr lang="de-AT" dirty="0"/>
              <a:t>Levels </a:t>
            </a:r>
            <a:r>
              <a:rPr lang="de-AT" dirty="0" err="1"/>
              <a:t>of</a:t>
            </a:r>
            <a:r>
              <a:rPr lang="de-AT" dirty="0"/>
              <a:t> </a:t>
            </a:r>
            <a:r>
              <a:rPr lang="de-AT" dirty="0" err="1"/>
              <a:t>automation</a:t>
            </a:r>
            <a:endParaRPr lang="de-AT" dirty="0"/>
          </a:p>
        </p:txBody>
      </p:sp>
      <p:graphicFrame>
        <p:nvGraphicFramePr>
          <p:cNvPr id="7" name="Tabelle 6">
            <a:extLst>
              <a:ext uri="{FF2B5EF4-FFF2-40B4-BE49-F238E27FC236}">
                <a16:creationId xmlns:a16="http://schemas.microsoft.com/office/drawing/2014/main" id="{78E94293-ADB7-62C0-ACA1-DA104B78A4E1}"/>
              </a:ext>
            </a:extLst>
          </p:cNvPr>
          <p:cNvGraphicFramePr>
            <a:graphicFrameLocks noGrp="1"/>
          </p:cNvGraphicFramePr>
          <p:nvPr>
            <p:extLst>
              <p:ext uri="{D42A27DB-BD31-4B8C-83A1-F6EECF244321}">
                <p14:modId xmlns:p14="http://schemas.microsoft.com/office/powerpoint/2010/main" val="2949704893"/>
              </p:ext>
            </p:extLst>
          </p:nvPr>
        </p:nvGraphicFramePr>
        <p:xfrm>
          <a:off x="592538" y="1583265"/>
          <a:ext cx="10789837" cy="4634693"/>
        </p:xfrm>
        <a:graphic>
          <a:graphicData uri="http://schemas.openxmlformats.org/drawingml/2006/table">
            <a:tbl>
              <a:tblPr bandRow="1">
                <a:tableStyleId>{5C22544A-7EE6-4342-B048-85BDC9FD1C3A}</a:tableStyleId>
              </a:tblPr>
              <a:tblGrid>
                <a:gridCol w="1533511">
                  <a:extLst>
                    <a:ext uri="{9D8B030D-6E8A-4147-A177-3AD203B41FA5}">
                      <a16:colId xmlns:a16="http://schemas.microsoft.com/office/drawing/2014/main" val="2748947195"/>
                    </a:ext>
                  </a:extLst>
                </a:gridCol>
                <a:gridCol w="3218991">
                  <a:extLst>
                    <a:ext uri="{9D8B030D-6E8A-4147-A177-3AD203B41FA5}">
                      <a16:colId xmlns:a16="http://schemas.microsoft.com/office/drawing/2014/main" val="2177876358"/>
                    </a:ext>
                  </a:extLst>
                </a:gridCol>
                <a:gridCol w="6037335">
                  <a:extLst>
                    <a:ext uri="{9D8B030D-6E8A-4147-A177-3AD203B41FA5}">
                      <a16:colId xmlns:a16="http://schemas.microsoft.com/office/drawing/2014/main" val="3959255042"/>
                    </a:ext>
                  </a:extLst>
                </a:gridCol>
              </a:tblGrid>
              <a:tr h="762448">
                <a:tc>
                  <a:txBody>
                    <a:bodyPr/>
                    <a:lstStyle/>
                    <a:p>
                      <a:r>
                        <a:rPr lang="de-AT" dirty="0"/>
                        <a:t>Level 0</a:t>
                      </a:r>
                    </a:p>
                  </a:txBody>
                  <a:tcPr/>
                </a:tc>
                <a:tc>
                  <a:txBody>
                    <a:bodyPr/>
                    <a:lstStyle/>
                    <a:p>
                      <a:r>
                        <a:rPr lang="de-AT" dirty="0" err="1"/>
                        <a:t>No</a:t>
                      </a:r>
                      <a:r>
                        <a:rPr lang="de-AT" dirty="0"/>
                        <a:t> </a:t>
                      </a:r>
                      <a:r>
                        <a:rPr lang="de-AT" dirty="0" err="1"/>
                        <a:t>automation</a:t>
                      </a:r>
                      <a:endParaRPr lang="de-AT" dirty="0"/>
                    </a:p>
                  </a:txBody>
                  <a:tcPr/>
                </a:tc>
                <a:tc>
                  <a:txBody>
                    <a:bodyPr/>
                    <a:lstStyle/>
                    <a:p>
                      <a:r>
                        <a:rPr lang="de-AT" dirty="0"/>
                        <a:t>The human </a:t>
                      </a:r>
                      <a:r>
                        <a:rPr lang="de-AT" dirty="0" err="1"/>
                        <a:t>as</a:t>
                      </a:r>
                      <a:r>
                        <a:rPr lang="de-AT" dirty="0"/>
                        <a:t> </a:t>
                      </a:r>
                      <a:r>
                        <a:rPr lang="de-AT" dirty="0" err="1"/>
                        <a:t>driver</a:t>
                      </a:r>
                      <a:endParaRPr lang="de-AT" dirty="0"/>
                    </a:p>
                  </a:txBody>
                  <a:tcPr/>
                </a:tc>
                <a:extLst>
                  <a:ext uri="{0D108BD9-81ED-4DB2-BD59-A6C34878D82A}">
                    <a16:rowId xmlns:a16="http://schemas.microsoft.com/office/drawing/2014/main" val="1124986802"/>
                  </a:ext>
                </a:extLst>
              </a:tr>
              <a:tr h="774449">
                <a:tc>
                  <a:txBody>
                    <a:bodyPr/>
                    <a:lstStyle/>
                    <a:p>
                      <a:r>
                        <a:rPr lang="de-AT" dirty="0"/>
                        <a:t>Level 1</a:t>
                      </a:r>
                    </a:p>
                  </a:txBody>
                  <a:tcPr/>
                </a:tc>
                <a:tc>
                  <a:txBody>
                    <a:bodyPr/>
                    <a:lstStyle/>
                    <a:p>
                      <a:r>
                        <a:rPr lang="de-AT" dirty="0"/>
                        <a:t>Driver </a:t>
                      </a:r>
                      <a:r>
                        <a:rPr lang="de-AT" dirty="0" err="1"/>
                        <a:t>assistance</a:t>
                      </a:r>
                      <a:endParaRPr lang="de-AT" dirty="0"/>
                    </a:p>
                  </a:txBody>
                  <a:tcPr/>
                </a:tc>
                <a:tc>
                  <a:txBody>
                    <a:bodyPr/>
                    <a:lstStyle/>
                    <a:p>
                      <a:r>
                        <a:rPr lang="en-US" dirty="0"/>
                        <a:t>Assistance systems (e.g. cruise control), the driver has control of the vehicle</a:t>
                      </a:r>
                      <a:endParaRPr lang="de-AT" dirty="0"/>
                    </a:p>
                  </a:txBody>
                  <a:tcPr/>
                </a:tc>
                <a:extLst>
                  <a:ext uri="{0D108BD9-81ED-4DB2-BD59-A6C34878D82A}">
                    <a16:rowId xmlns:a16="http://schemas.microsoft.com/office/drawing/2014/main" val="1930177929"/>
                  </a:ext>
                </a:extLst>
              </a:tr>
              <a:tr h="774449">
                <a:tc>
                  <a:txBody>
                    <a:bodyPr/>
                    <a:lstStyle/>
                    <a:p>
                      <a:r>
                        <a:rPr lang="de-AT" dirty="0"/>
                        <a:t>Level 2</a:t>
                      </a:r>
                    </a:p>
                  </a:txBody>
                  <a:tcPr/>
                </a:tc>
                <a:tc>
                  <a:txBody>
                    <a:bodyPr/>
                    <a:lstStyle/>
                    <a:p>
                      <a:r>
                        <a:rPr lang="de-AT" dirty="0"/>
                        <a:t>Partial </a:t>
                      </a:r>
                      <a:r>
                        <a:rPr lang="de-AT" dirty="0" err="1"/>
                        <a:t>automation</a:t>
                      </a:r>
                      <a:endParaRPr lang="de-AT" dirty="0"/>
                    </a:p>
                  </a:txBody>
                  <a:tcPr/>
                </a:tc>
                <a:tc>
                  <a:txBody>
                    <a:bodyPr/>
                    <a:lstStyle/>
                    <a:p>
                      <a:r>
                        <a:rPr lang="en-US" sz="1800" b="0" i="0" kern="1200" dirty="0">
                          <a:solidFill>
                            <a:schemeClr val="dk1"/>
                          </a:solidFill>
                          <a:effectLst/>
                          <a:latin typeface="+mn-lt"/>
                          <a:ea typeface="+mn-ea"/>
                          <a:cs typeface="+mn-cs"/>
                        </a:rPr>
                        <a:t>The vehicle can, for example, steer and brake at the same time, but the human monitors</a:t>
                      </a:r>
                      <a:endParaRPr lang="de-AT" dirty="0"/>
                    </a:p>
                  </a:txBody>
                  <a:tcPr/>
                </a:tc>
                <a:extLst>
                  <a:ext uri="{0D108BD9-81ED-4DB2-BD59-A6C34878D82A}">
                    <a16:rowId xmlns:a16="http://schemas.microsoft.com/office/drawing/2014/main" val="1213060114"/>
                  </a:ext>
                </a:extLst>
              </a:tr>
              <a:tr h="774449">
                <a:tc>
                  <a:txBody>
                    <a:bodyPr/>
                    <a:lstStyle/>
                    <a:p>
                      <a:r>
                        <a:rPr lang="de-AT" dirty="0"/>
                        <a:t>Level 3</a:t>
                      </a:r>
                    </a:p>
                  </a:txBody>
                  <a:tcPr/>
                </a:tc>
                <a:tc>
                  <a:txBody>
                    <a:bodyPr/>
                    <a:lstStyle/>
                    <a:p>
                      <a:r>
                        <a:rPr lang="de-AT" dirty="0" err="1"/>
                        <a:t>Conditional</a:t>
                      </a:r>
                      <a:r>
                        <a:rPr lang="de-AT" dirty="0"/>
                        <a:t> </a:t>
                      </a:r>
                      <a:r>
                        <a:rPr lang="de-AT" dirty="0" err="1"/>
                        <a:t>automation</a:t>
                      </a:r>
                      <a:endParaRPr lang="de-AT" dirty="0"/>
                    </a:p>
                  </a:txBody>
                  <a:tcPr/>
                </a:tc>
                <a:tc>
                  <a:txBody>
                    <a:bodyPr/>
                    <a:lstStyle/>
                    <a:p>
                      <a:r>
                        <a:rPr lang="en-US" dirty="0"/>
                        <a:t>The vehicle drives independently; the human must be able to intervene if necessary</a:t>
                      </a:r>
                      <a:endParaRPr lang="de-AT" dirty="0"/>
                    </a:p>
                  </a:txBody>
                  <a:tcPr/>
                </a:tc>
                <a:extLst>
                  <a:ext uri="{0D108BD9-81ED-4DB2-BD59-A6C34878D82A}">
                    <a16:rowId xmlns:a16="http://schemas.microsoft.com/office/drawing/2014/main" val="2547379193"/>
                  </a:ext>
                </a:extLst>
              </a:tr>
              <a:tr h="774449">
                <a:tc>
                  <a:txBody>
                    <a:bodyPr/>
                    <a:lstStyle/>
                    <a:p>
                      <a:r>
                        <a:rPr lang="de-AT" dirty="0"/>
                        <a:t>Level 4</a:t>
                      </a:r>
                    </a:p>
                  </a:txBody>
                  <a:tcPr/>
                </a:tc>
                <a:tc>
                  <a:txBody>
                    <a:bodyPr/>
                    <a:lstStyle/>
                    <a:p>
                      <a:r>
                        <a:rPr lang="de-AT" dirty="0"/>
                        <a:t>High </a:t>
                      </a:r>
                      <a:r>
                        <a:rPr lang="de-AT" dirty="0" err="1"/>
                        <a:t>automation</a:t>
                      </a:r>
                      <a:endParaRPr lang="de-AT" dirty="0"/>
                    </a:p>
                  </a:txBody>
                  <a:tcPr/>
                </a:tc>
                <a:tc>
                  <a:txBody>
                    <a:bodyPr/>
                    <a:lstStyle/>
                    <a:p>
                      <a:r>
                        <a:rPr lang="en-US" dirty="0"/>
                        <a:t>The vehicle operates completely independently in defined areas (e.g. motorway, logistics </a:t>
                      </a:r>
                      <a:r>
                        <a:rPr lang="en-US" dirty="0" err="1"/>
                        <a:t>centre</a:t>
                      </a:r>
                      <a:r>
                        <a:rPr lang="en-US" dirty="0"/>
                        <a:t>)</a:t>
                      </a:r>
                      <a:endParaRPr lang="de-AT" dirty="0"/>
                    </a:p>
                  </a:txBody>
                  <a:tcPr/>
                </a:tc>
                <a:extLst>
                  <a:ext uri="{0D108BD9-81ED-4DB2-BD59-A6C34878D82A}">
                    <a16:rowId xmlns:a16="http://schemas.microsoft.com/office/drawing/2014/main" val="2187907271"/>
                  </a:ext>
                </a:extLst>
              </a:tr>
              <a:tr h="774449">
                <a:tc>
                  <a:txBody>
                    <a:bodyPr/>
                    <a:lstStyle/>
                    <a:p>
                      <a:r>
                        <a:rPr lang="de-AT" dirty="0"/>
                        <a:t>Level 5</a:t>
                      </a:r>
                    </a:p>
                  </a:txBody>
                  <a:tcPr/>
                </a:tc>
                <a:tc>
                  <a:txBody>
                    <a:bodyPr/>
                    <a:lstStyle/>
                    <a:p>
                      <a:r>
                        <a:rPr lang="de-AT" dirty="0"/>
                        <a:t>Full </a:t>
                      </a:r>
                      <a:r>
                        <a:rPr lang="de-AT" dirty="0" err="1"/>
                        <a:t>automation</a:t>
                      </a:r>
                      <a:endParaRPr lang="de-AT" dirty="0"/>
                    </a:p>
                  </a:txBody>
                  <a:tcPr/>
                </a:tc>
                <a:tc>
                  <a:txBody>
                    <a:bodyPr/>
                    <a:lstStyle/>
                    <a:p>
                      <a:r>
                        <a:rPr lang="en-US" dirty="0"/>
                        <a:t>No driver required. The vehicle can drive independently everywhere and at any time</a:t>
                      </a:r>
                      <a:endParaRPr lang="de-AT" dirty="0"/>
                    </a:p>
                  </a:txBody>
                  <a:tcPr/>
                </a:tc>
                <a:extLst>
                  <a:ext uri="{0D108BD9-81ED-4DB2-BD59-A6C34878D82A}">
                    <a16:rowId xmlns:a16="http://schemas.microsoft.com/office/drawing/2014/main" val="2852568371"/>
                  </a:ext>
                </a:extLst>
              </a:tr>
            </a:tbl>
          </a:graphicData>
        </a:graphic>
      </p:graphicFrame>
      <p:sp>
        <p:nvSpPr>
          <p:cNvPr id="2" name="Fußzeilenplatzhalter 2">
            <a:extLst>
              <a:ext uri="{FF2B5EF4-FFF2-40B4-BE49-F238E27FC236}">
                <a16:creationId xmlns:a16="http://schemas.microsoft.com/office/drawing/2014/main" id="{45BA468A-39E6-A9AF-FA63-83125DF6F81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003257809"/>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E77ECE-6B7F-6CB3-46BB-3B2DFACFF57C}"/>
              </a:ext>
            </a:extLst>
          </p:cNvPr>
          <p:cNvSpPr>
            <a:spLocks noGrp="1"/>
          </p:cNvSpPr>
          <p:nvPr>
            <p:ph idx="1"/>
          </p:nvPr>
        </p:nvSpPr>
        <p:spPr>
          <a:xfrm>
            <a:off x="592538" y="1605662"/>
            <a:ext cx="10031919" cy="3911404"/>
          </a:xfrm>
        </p:spPr>
        <p:txBody>
          <a:bodyPr>
            <a:noAutofit/>
          </a:bodyPr>
          <a:lstStyle/>
          <a:p>
            <a:pPr marL="0" indent="0">
              <a:buNone/>
            </a:pPr>
            <a:r>
              <a:rPr lang="de-AT" sz="2200" b="1" dirty="0" err="1"/>
              <a:t>Opportunities</a:t>
            </a:r>
            <a:r>
              <a:rPr lang="de-AT" sz="2200" b="1" dirty="0"/>
              <a:t>:</a:t>
            </a:r>
          </a:p>
          <a:p>
            <a:pPr>
              <a:lnSpc>
                <a:spcPct val="120000"/>
              </a:lnSpc>
            </a:pPr>
            <a:r>
              <a:rPr lang="en-US" sz="2200" dirty="0"/>
              <a:t>Mitigating the shortage of skilled workers</a:t>
            </a:r>
          </a:p>
          <a:p>
            <a:pPr>
              <a:lnSpc>
                <a:spcPct val="120000"/>
              </a:lnSpc>
            </a:pPr>
            <a:r>
              <a:rPr lang="en-US" sz="2200" dirty="0"/>
              <a:t>Avoiding rear-end collisions</a:t>
            </a:r>
          </a:p>
          <a:p>
            <a:pPr>
              <a:lnSpc>
                <a:spcPct val="120000"/>
              </a:lnSpc>
            </a:pPr>
            <a:r>
              <a:rPr lang="en-US" sz="2200" dirty="0"/>
              <a:t>Reducing environmental impact through fuel savings</a:t>
            </a:r>
            <a:endParaRPr lang="en-US" sz="2200" b="1" dirty="0"/>
          </a:p>
          <a:p>
            <a:pPr marL="0" indent="0">
              <a:lnSpc>
                <a:spcPct val="120000"/>
              </a:lnSpc>
              <a:buNone/>
            </a:pPr>
            <a:r>
              <a:rPr lang="de-AT" sz="2200" b="1" dirty="0" err="1"/>
              <a:t>Limitations</a:t>
            </a:r>
            <a:r>
              <a:rPr lang="de-AT" sz="2200" b="1" dirty="0"/>
              <a:t> and </a:t>
            </a:r>
            <a:r>
              <a:rPr lang="de-AT" sz="2200" b="1" dirty="0" err="1"/>
              <a:t>risks</a:t>
            </a:r>
            <a:r>
              <a:rPr lang="de-AT" sz="2200" b="1" dirty="0"/>
              <a:t>: </a:t>
            </a:r>
          </a:p>
          <a:p>
            <a:pPr>
              <a:lnSpc>
                <a:spcPct val="120000"/>
              </a:lnSpc>
            </a:pPr>
            <a:r>
              <a:rPr lang="en-US" sz="2200" dirty="0"/>
              <a:t>Weather conditions</a:t>
            </a:r>
          </a:p>
          <a:p>
            <a:pPr>
              <a:lnSpc>
                <a:spcPct val="120000"/>
              </a:lnSpc>
            </a:pPr>
            <a:r>
              <a:rPr lang="en-US" sz="2200" dirty="0"/>
              <a:t>Humans as road users</a:t>
            </a:r>
          </a:p>
          <a:p>
            <a:pPr>
              <a:lnSpc>
                <a:spcPct val="120000"/>
              </a:lnSpc>
            </a:pPr>
            <a:r>
              <a:rPr lang="en-US" sz="2200" dirty="0"/>
              <a:t>Manipulation by hackers, data protection</a:t>
            </a:r>
          </a:p>
          <a:p>
            <a:pPr>
              <a:lnSpc>
                <a:spcPct val="120000"/>
              </a:lnSpc>
            </a:pPr>
            <a:r>
              <a:rPr lang="en-US" sz="2200" dirty="0"/>
              <a:t>Ethical considerations: responsibility in the event of accidents</a:t>
            </a:r>
            <a:endParaRPr lang="de-AT" sz="2200" dirty="0"/>
          </a:p>
        </p:txBody>
      </p:sp>
      <p:sp>
        <p:nvSpPr>
          <p:cNvPr id="2" name="Title 1">
            <a:extLst>
              <a:ext uri="{FF2B5EF4-FFF2-40B4-BE49-F238E27FC236}">
                <a16:creationId xmlns:a16="http://schemas.microsoft.com/office/drawing/2014/main" id="{43A38558-C4C4-5908-3A86-54F2EAD00AC9}"/>
              </a:ext>
            </a:extLst>
          </p:cNvPr>
          <p:cNvSpPr>
            <a:spLocks noGrp="1"/>
          </p:cNvSpPr>
          <p:nvPr>
            <p:ph type="title"/>
          </p:nvPr>
        </p:nvSpPr>
        <p:spPr/>
        <p:txBody>
          <a:bodyPr>
            <a:normAutofit/>
          </a:bodyPr>
          <a:lstStyle/>
          <a:p>
            <a:r>
              <a:rPr lang="de-AT" dirty="0" err="1"/>
              <a:t>Autonomous</a:t>
            </a:r>
            <a:r>
              <a:rPr lang="de-AT" dirty="0"/>
              <a:t> </a:t>
            </a:r>
            <a:r>
              <a:rPr lang="de-AT" dirty="0" err="1"/>
              <a:t>lorry</a:t>
            </a:r>
            <a:endParaRPr lang="de-AT" dirty="0"/>
          </a:p>
        </p:txBody>
      </p:sp>
      <p:sp>
        <p:nvSpPr>
          <p:cNvPr id="4" name="Sprechblase: oval 3" descr="Sprechblase mit folgendem Text: min. 10% weniger Kraftstoffverbrauch im Vergleich zu manuell betriebenen LKW">
            <a:extLst>
              <a:ext uri="{FF2B5EF4-FFF2-40B4-BE49-F238E27FC236}">
                <a16:creationId xmlns:a16="http://schemas.microsoft.com/office/drawing/2014/main" id="{81DB4EC0-8331-F3D5-F789-AD1B41D86295}"/>
              </a:ext>
            </a:extLst>
          </p:cNvPr>
          <p:cNvSpPr/>
          <p:nvPr/>
        </p:nvSpPr>
        <p:spPr>
          <a:xfrm rot="724875">
            <a:off x="8877992" y="1162998"/>
            <a:ext cx="3043844" cy="2103120"/>
          </a:xfrm>
          <a:prstGeom prst="wedgeEllipseCallout">
            <a:avLst/>
          </a:prstGeom>
          <a:solidFill>
            <a:schemeClr val="tx2">
              <a:lumMod val="20000"/>
              <a:lumOff val="80000"/>
            </a:schemeClr>
          </a:solidFill>
          <a:ln>
            <a:solidFill>
              <a:schemeClr val="tx1"/>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US" dirty="0">
                <a:solidFill>
                  <a:schemeClr val="tx1"/>
                </a:solidFill>
              </a:rPr>
              <a:t>at least 10% lower fuel consumption compared to manually operated lorries</a:t>
            </a:r>
            <a:endParaRPr lang="de-AT" dirty="0">
              <a:solidFill>
                <a:schemeClr val="tx1"/>
              </a:solidFill>
            </a:endParaRPr>
          </a:p>
        </p:txBody>
      </p:sp>
      <p:sp>
        <p:nvSpPr>
          <p:cNvPr id="5" name="Fußzeilenplatzhalter 2">
            <a:extLst>
              <a:ext uri="{FF2B5EF4-FFF2-40B4-BE49-F238E27FC236}">
                <a16:creationId xmlns:a16="http://schemas.microsoft.com/office/drawing/2014/main" id="{05A3977E-D425-39CD-646A-7A97F6634CB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817045934"/>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885119-AFCD-0260-56F8-A12639C1D6B3}"/>
              </a:ext>
            </a:extLst>
          </p:cNvPr>
          <p:cNvSpPr>
            <a:spLocks noGrp="1"/>
          </p:cNvSpPr>
          <p:nvPr>
            <p:ph idx="1"/>
          </p:nvPr>
        </p:nvSpPr>
        <p:spPr>
          <a:xfrm>
            <a:off x="679730" y="1683656"/>
            <a:ext cx="7323293" cy="4539343"/>
          </a:xfrm>
        </p:spPr>
        <p:txBody>
          <a:bodyPr>
            <a:normAutofit/>
          </a:bodyPr>
          <a:lstStyle/>
          <a:p>
            <a:r>
              <a:rPr lang="en-US" sz="2400" dirty="0"/>
              <a:t>Belgian company SEAFAR as a pioneer in (partially) autonomous shipping</a:t>
            </a:r>
          </a:p>
          <a:p>
            <a:r>
              <a:rPr lang="en-US" sz="2400" dirty="0"/>
              <a:t>Remote control </a:t>
            </a:r>
            <a:r>
              <a:rPr lang="en-US" sz="2400" dirty="0" err="1"/>
              <a:t>centres</a:t>
            </a:r>
            <a:endParaRPr lang="en-US" sz="2400" dirty="0"/>
          </a:p>
          <a:p>
            <a:r>
              <a:rPr lang="en-US" sz="2400" dirty="0"/>
              <a:t>Remotely controlled ships operating with full crews as well as with reduced crews</a:t>
            </a:r>
          </a:p>
          <a:p>
            <a:r>
              <a:rPr lang="en-US" sz="2400" dirty="0"/>
              <a:t>Remote-controlled navigation of unmanned and highly automated push barges</a:t>
            </a:r>
          </a:p>
          <a:p>
            <a:r>
              <a:rPr lang="en-US" sz="2400" dirty="0"/>
              <a:t>Technology to increase the safety of human-</a:t>
            </a:r>
            <a:r>
              <a:rPr lang="en-US" sz="2400" dirty="0" err="1"/>
              <a:t>centred</a:t>
            </a:r>
            <a:r>
              <a:rPr lang="en-US" sz="2400" dirty="0"/>
              <a:t> processes</a:t>
            </a:r>
            <a:endParaRPr lang="de-AT" sz="2400" dirty="0"/>
          </a:p>
          <a:p>
            <a:pPr marL="0" indent="0">
              <a:buNone/>
            </a:pPr>
            <a:r>
              <a:rPr lang="de-AT" sz="2400" dirty="0"/>
              <a:t>Video: </a:t>
            </a:r>
            <a:r>
              <a:rPr lang="de-AT" sz="2400" dirty="0">
                <a:hlinkClick r:id="rId3"/>
              </a:rPr>
              <a:t>https://www.youtube.com/watch?v=N9ma8_XfgQQ</a:t>
            </a:r>
            <a:endParaRPr lang="de-AT" sz="2400" dirty="0"/>
          </a:p>
        </p:txBody>
      </p:sp>
      <p:sp>
        <p:nvSpPr>
          <p:cNvPr id="2" name="Title 1">
            <a:extLst>
              <a:ext uri="{FF2B5EF4-FFF2-40B4-BE49-F238E27FC236}">
                <a16:creationId xmlns:a16="http://schemas.microsoft.com/office/drawing/2014/main" id="{311CA43A-675C-154F-831E-36A98F420496}"/>
              </a:ext>
            </a:extLst>
          </p:cNvPr>
          <p:cNvSpPr>
            <a:spLocks noGrp="1"/>
          </p:cNvSpPr>
          <p:nvPr>
            <p:ph type="title"/>
          </p:nvPr>
        </p:nvSpPr>
        <p:spPr/>
        <p:txBody>
          <a:bodyPr/>
          <a:lstStyle/>
          <a:p>
            <a:r>
              <a:rPr lang="de-AT" dirty="0" err="1"/>
              <a:t>Autonomous</a:t>
            </a:r>
            <a:r>
              <a:rPr lang="de-AT" dirty="0"/>
              <a:t> </a:t>
            </a:r>
            <a:r>
              <a:rPr lang="de-AT" dirty="0" err="1"/>
              <a:t>ships</a:t>
            </a:r>
            <a:endParaRPr lang="de-AT" dirty="0"/>
          </a:p>
        </p:txBody>
      </p:sp>
      <p:pic>
        <p:nvPicPr>
          <p:cNvPr id="6" name="Picture 5" descr="Two professionals monitoring transport operations and data across multiple large screens in a modern control room.">
            <a:extLst>
              <a:ext uri="{FF2B5EF4-FFF2-40B4-BE49-F238E27FC236}">
                <a16:creationId xmlns:a16="http://schemas.microsoft.com/office/drawing/2014/main" id="{44C44352-B62E-F76E-13F5-E40FA5E5D00F}"/>
              </a:ext>
            </a:extLst>
          </p:cNvPr>
          <p:cNvPicPr>
            <a:picLocks noChangeAspect="1"/>
          </p:cNvPicPr>
          <p:nvPr/>
        </p:nvPicPr>
        <p:blipFill rotWithShape="1">
          <a:blip r:embed="rId4">
            <a:extLst>
              <a:ext uri="{28A0092B-C50C-407E-A947-70E740481C1C}">
                <a14:useLocalDpi xmlns:a14="http://schemas.microsoft.com/office/drawing/2010/main" val="0"/>
              </a:ext>
            </a:extLst>
          </a:blip>
          <a:srcRect l="7160" r="4266"/>
          <a:stretch/>
        </p:blipFill>
        <p:spPr>
          <a:xfrm>
            <a:off x="8239166" y="1683657"/>
            <a:ext cx="3703156" cy="2351741"/>
          </a:xfrm>
          <a:prstGeom prst="rect">
            <a:avLst/>
          </a:prstGeom>
        </p:spPr>
      </p:pic>
      <p:sp>
        <p:nvSpPr>
          <p:cNvPr id="7" name="Textfeld 12">
            <a:extLst>
              <a:ext uri="{FF2B5EF4-FFF2-40B4-BE49-F238E27FC236}">
                <a16:creationId xmlns:a16="http://schemas.microsoft.com/office/drawing/2014/main" id="{21A667EC-7026-8BA2-DCE8-B5DD65DAFC35}"/>
              </a:ext>
            </a:extLst>
          </p:cNvPr>
          <p:cNvSpPr txBox="1"/>
          <p:nvPr/>
        </p:nvSpPr>
        <p:spPr>
          <a:xfrm>
            <a:off x="10795243" y="6463029"/>
            <a:ext cx="1396757" cy="215444"/>
          </a:xfrm>
          <a:prstGeom prst="rect">
            <a:avLst/>
          </a:prstGeom>
          <a:noFill/>
        </p:spPr>
        <p:txBody>
          <a:bodyPr wrap="square">
            <a:spAutoFit/>
          </a:bodyPr>
          <a:lstStyle/>
          <a:p>
            <a:r>
              <a:rPr lang="de-AT" sz="800" dirty="0">
                <a:latin typeface="+mj-lt"/>
                <a:cs typeface="Mangal Pro" panose="00000500000000000000" pitchFamily="2" charset="0"/>
              </a:rPr>
              <a:t>Picture: SEAFAR</a:t>
            </a:r>
          </a:p>
        </p:txBody>
      </p:sp>
      <p:sp>
        <p:nvSpPr>
          <p:cNvPr id="4" name="Fußzeilenplatzhalter 2">
            <a:extLst>
              <a:ext uri="{FF2B5EF4-FFF2-40B4-BE49-F238E27FC236}">
                <a16:creationId xmlns:a16="http://schemas.microsoft.com/office/drawing/2014/main" id="{E3582090-35BF-C30D-A348-1C262CF8512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4037490986"/>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4F6E8C8-FC56-971F-6AC3-EE0FF2896E28}"/>
              </a:ext>
            </a:extLst>
          </p:cNvPr>
          <p:cNvSpPr>
            <a:spLocks noGrp="1"/>
          </p:cNvSpPr>
          <p:nvPr>
            <p:ph idx="1"/>
          </p:nvPr>
        </p:nvSpPr>
        <p:spPr>
          <a:xfrm>
            <a:off x="838200" y="1649506"/>
            <a:ext cx="10515600" cy="4294094"/>
          </a:xfrm>
        </p:spPr>
        <p:txBody>
          <a:bodyPr>
            <a:noAutofit/>
          </a:bodyPr>
          <a:lstStyle/>
          <a:p>
            <a:pPr marL="0" indent="0">
              <a:buNone/>
            </a:pPr>
            <a:r>
              <a:rPr lang="de-AT" sz="2400" dirty="0" err="1"/>
              <a:t>What</a:t>
            </a:r>
            <a:r>
              <a:rPr lang="de-AT" sz="2400" dirty="0"/>
              <a:t> do </a:t>
            </a:r>
            <a:r>
              <a:rPr lang="de-AT" sz="2400" dirty="0" err="1"/>
              <a:t>warehouse</a:t>
            </a:r>
            <a:r>
              <a:rPr lang="de-AT" sz="2400" dirty="0"/>
              <a:t> </a:t>
            </a:r>
            <a:r>
              <a:rPr lang="de-AT" sz="2400" dirty="0" err="1"/>
              <a:t>robots</a:t>
            </a:r>
            <a:r>
              <a:rPr lang="de-AT" sz="2400" dirty="0"/>
              <a:t> do?</a:t>
            </a:r>
          </a:p>
          <a:p>
            <a:pPr marL="0" indent="0">
              <a:buNone/>
            </a:pPr>
            <a:endParaRPr lang="de-AT" sz="2400" dirty="0"/>
          </a:p>
          <a:p>
            <a:pPr>
              <a:lnSpc>
                <a:spcPct val="120000"/>
              </a:lnSpc>
            </a:pPr>
            <a:r>
              <a:rPr lang="en-US" sz="2400" dirty="0"/>
              <a:t>Transport goods from one location to another (e.g. driverless transport systems)</a:t>
            </a:r>
          </a:p>
          <a:p>
            <a:pPr>
              <a:lnSpc>
                <a:spcPct val="120000"/>
              </a:lnSpc>
            </a:pPr>
            <a:r>
              <a:rPr lang="en-US" sz="2400" dirty="0"/>
              <a:t>Automatically sort parcels and products</a:t>
            </a:r>
          </a:p>
          <a:p>
            <a:pPr>
              <a:lnSpc>
                <a:spcPct val="120000"/>
              </a:lnSpc>
            </a:pPr>
            <a:r>
              <a:rPr lang="en-US" sz="2400" dirty="0"/>
              <a:t>Picking (compiling orders)</a:t>
            </a:r>
          </a:p>
          <a:p>
            <a:pPr>
              <a:lnSpc>
                <a:spcPct val="120000"/>
              </a:lnSpc>
            </a:pPr>
            <a:r>
              <a:rPr lang="en-US" sz="2400" dirty="0"/>
              <a:t>Scanning and inventorying warehouse stock</a:t>
            </a:r>
          </a:p>
          <a:p>
            <a:pPr>
              <a:lnSpc>
                <a:spcPct val="120000"/>
              </a:lnSpc>
            </a:pPr>
            <a:r>
              <a:rPr lang="en-US" sz="2400" dirty="0"/>
              <a:t>Maintenance tasks</a:t>
            </a:r>
            <a:endParaRPr lang="de-AT" sz="2400" dirty="0"/>
          </a:p>
        </p:txBody>
      </p:sp>
      <p:sp>
        <p:nvSpPr>
          <p:cNvPr id="3" name="Title 2">
            <a:extLst>
              <a:ext uri="{FF2B5EF4-FFF2-40B4-BE49-F238E27FC236}">
                <a16:creationId xmlns:a16="http://schemas.microsoft.com/office/drawing/2014/main" id="{C97B3B5D-1FC3-EAC2-2C05-B741479BE3E3}"/>
              </a:ext>
            </a:extLst>
          </p:cNvPr>
          <p:cNvSpPr>
            <a:spLocks noGrp="1"/>
          </p:cNvSpPr>
          <p:nvPr>
            <p:ph type="title"/>
          </p:nvPr>
        </p:nvSpPr>
        <p:spPr/>
        <p:txBody>
          <a:bodyPr/>
          <a:lstStyle/>
          <a:p>
            <a:r>
              <a:rPr lang="de-AT" dirty="0"/>
              <a:t>Robots in </a:t>
            </a:r>
            <a:r>
              <a:rPr lang="de-AT" dirty="0" err="1"/>
              <a:t>warehouses</a:t>
            </a:r>
            <a:endParaRPr lang="de-AT" dirty="0"/>
          </a:p>
        </p:txBody>
      </p:sp>
      <p:sp>
        <p:nvSpPr>
          <p:cNvPr id="4" name="Fußzeilenplatzhalter 2">
            <a:extLst>
              <a:ext uri="{FF2B5EF4-FFF2-40B4-BE49-F238E27FC236}">
                <a16:creationId xmlns:a16="http://schemas.microsoft.com/office/drawing/2014/main" id="{A32199BD-1497-DDD8-28BF-3E0110DBE10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023415928"/>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2118278-02BC-39FD-E25F-A00F6374BA8D}"/>
              </a:ext>
            </a:extLst>
          </p:cNvPr>
          <p:cNvSpPr>
            <a:spLocks noGrp="1"/>
          </p:cNvSpPr>
          <p:nvPr>
            <p:ph idx="1"/>
          </p:nvPr>
        </p:nvSpPr>
        <p:spPr>
          <a:xfrm>
            <a:off x="694267" y="1847284"/>
            <a:ext cx="6385191" cy="3911404"/>
          </a:xfrm>
        </p:spPr>
        <p:txBody>
          <a:bodyPr>
            <a:normAutofit/>
          </a:bodyPr>
          <a:lstStyle/>
          <a:p>
            <a:r>
              <a:rPr lang="en-US" sz="2200" dirty="0"/>
              <a:t>Fully automated warehouse → therefore no lighting required</a:t>
            </a:r>
          </a:p>
          <a:p>
            <a:r>
              <a:rPr lang="en-US" sz="2200" dirty="0"/>
              <a:t>High investment costs</a:t>
            </a:r>
          </a:p>
          <a:p>
            <a:r>
              <a:rPr lang="en-US" sz="2200" dirty="0"/>
              <a:t>However, high efficiency (operates around the clock)</a:t>
            </a:r>
          </a:p>
          <a:p>
            <a:r>
              <a:rPr lang="en-US" sz="2200" dirty="0"/>
              <a:t>Lower personnel and energy costs</a:t>
            </a:r>
            <a:endParaRPr lang="de-AT" sz="2200" dirty="0">
              <a:sym typeface="Wingdings" panose="05000000000000000000" pitchFamily="2" charset="2"/>
            </a:endParaRPr>
          </a:p>
          <a:p>
            <a:pPr marL="0" indent="0">
              <a:buNone/>
            </a:pPr>
            <a:endParaRPr lang="de-AT" sz="2200" dirty="0">
              <a:sym typeface="Wingdings" panose="05000000000000000000" pitchFamily="2" charset="2"/>
            </a:endParaRPr>
          </a:p>
          <a:p>
            <a:pPr marL="0" indent="0">
              <a:buNone/>
            </a:pPr>
            <a:r>
              <a:rPr lang="de-AT" sz="2200" dirty="0" err="1">
                <a:sym typeface="Wingdings" panose="05000000000000000000" pitchFamily="2" charset="2"/>
              </a:rPr>
              <a:t>Application</a:t>
            </a:r>
            <a:r>
              <a:rPr lang="de-AT" sz="2200" dirty="0">
                <a:sym typeface="Wingdings" panose="05000000000000000000" pitchFamily="2" charset="2"/>
              </a:rPr>
              <a:t> </a:t>
            </a:r>
            <a:r>
              <a:rPr lang="de-AT" sz="2200" dirty="0" err="1">
                <a:sym typeface="Wingdings" panose="05000000000000000000" pitchFamily="2" charset="2"/>
              </a:rPr>
              <a:t>examples</a:t>
            </a:r>
            <a:r>
              <a:rPr lang="de-AT" sz="2200" dirty="0">
                <a:sym typeface="Wingdings" panose="05000000000000000000" pitchFamily="2" charset="2"/>
              </a:rPr>
              <a:t>:</a:t>
            </a:r>
          </a:p>
          <a:p>
            <a:r>
              <a:rPr lang="de-AT" sz="2200" dirty="0">
                <a:sym typeface="Wingdings" panose="05000000000000000000" pitchFamily="2" charset="2"/>
              </a:rPr>
              <a:t>Amazon</a:t>
            </a:r>
          </a:p>
          <a:p>
            <a:r>
              <a:rPr lang="de-AT" sz="2200" dirty="0">
                <a:sym typeface="Wingdings" panose="05000000000000000000" pitchFamily="2" charset="2"/>
              </a:rPr>
              <a:t>SSI Schäfer &amp; Fraunhofer IML: Net Zero Warehouse</a:t>
            </a:r>
          </a:p>
        </p:txBody>
      </p:sp>
      <p:sp>
        <p:nvSpPr>
          <p:cNvPr id="3" name="Title 2">
            <a:extLst>
              <a:ext uri="{FF2B5EF4-FFF2-40B4-BE49-F238E27FC236}">
                <a16:creationId xmlns:a16="http://schemas.microsoft.com/office/drawing/2014/main" id="{68EECFBC-74A7-0BA9-6304-94D20892B221}"/>
              </a:ext>
            </a:extLst>
          </p:cNvPr>
          <p:cNvSpPr>
            <a:spLocks noGrp="1"/>
          </p:cNvSpPr>
          <p:nvPr>
            <p:ph type="title"/>
          </p:nvPr>
        </p:nvSpPr>
        <p:spPr/>
        <p:txBody>
          <a:bodyPr/>
          <a:lstStyle/>
          <a:p>
            <a:r>
              <a:rPr lang="de-AT" dirty="0"/>
              <a:t>Dark </a:t>
            </a:r>
            <a:r>
              <a:rPr lang="de-AT" dirty="0" err="1"/>
              <a:t>warehouse</a:t>
            </a:r>
            <a:endParaRPr lang="de-AT" dirty="0"/>
          </a:p>
        </p:txBody>
      </p:sp>
      <p:pic>
        <p:nvPicPr>
          <p:cNvPr id="5" name="Grafik 4" descr="Autonomous mobile robots and a robotic arm handling packages in a smart warehouse, illustrating automated logistics and material handling operations.">
            <a:extLst>
              <a:ext uri="{FF2B5EF4-FFF2-40B4-BE49-F238E27FC236}">
                <a16:creationId xmlns:a16="http://schemas.microsoft.com/office/drawing/2014/main" id="{BE9738E9-F6FD-710B-34B1-205B1653E167}"/>
              </a:ext>
            </a:extLst>
          </p:cNvPr>
          <p:cNvPicPr>
            <a:picLocks noChangeAspect="1"/>
          </p:cNvPicPr>
          <p:nvPr/>
        </p:nvPicPr>
        <p:blipFill>
          <a:blip r:embed="rId3">
            <a:extLst>
              <a:ext uri="{28A0092B-C50C-407E-A947-70E740481C1C}">
                <a14:useLocalDpi xmlns:a14="http://schemas.microsoft.com/office/drawing/2010/main" val="0"/>
              </a:ext>
            </a:extLst>
          </a:blip>
          <a:srcRect r="14338"/>
          <a:stretch/>
        </p:blipFill>
        <p:spPr>
          <a:xfrm>
            <a:off x="7314943" y="1969947"/>
            <a:ext cx="4418275" cy="3438821"/>
          </a:xfrm>
          <a:prstGeom prst="rect">
            <a:avLst/>
          </a:prstGeom>
        </p:spPr>
      </p:pic>
      <p:sp>
        <p:nvSpPr>
          <p:cNvPr id="6" name="Textfeld 12">
            <a:extLst>
              <a:ext uri="{FF2B5EF4-FFF2-40B4-BE49-F238E27FC236}">
                <a16:creationId xmlns:a16="http://schemas.microsoft.com/office/drawing/2014/main" id="{16D13092-033B-FE3D-1211-23A41B2F0A08}"/>
              </a:ext>
            </a:extLst>
          </p:cNvPr>
          <p:cNvSpPr txBox="1"/>
          <p:nvPr/>
        </p:nvSpPr>
        <p:spPr>
          <a:xfrm>
            <a:off x="10795243" y="6414586"/>
            <a:ext cx="1396757" cy="215444"/>
          </a:xfrm>
          <a:prstGeom prst="rect">
            <a:avLst/>
          </a:prstGeom>
          <a:noFill/>
        </p:spPr>
        <p:txBody>
          <a:bodyPr wrap="square">
            <a:spAutoFit/>
          </a:bodyPr>
          <a:lstStyle/>
          <a:p>
            <a:r>
              <a:rPr lang="de-AT" sz="800" dirty="0">
                <a:latin typeface="Mangal Pro" panose="00000500000000000000" pitchFamily="2" charset="0"/>
                <a:cs typeface="Mangal Pro" panose="00000500000000000000" pitchFamily="2" charset="0"/>
              </a:rPr>
              <a:t>Picture: </a:t>
            </a:r>
            <a:r>
              <a:rPr lang="de-AT" sz="800" dirty="0" err="1">
                <a:latin typeface="Mangal Pro" panose="00000500000000000000" pitchFamily="2" charset="0"/>
                <a:cs typeface="Mangal Pro" panose="00000500000000000000" pitchFamily="2" charset="0"/>
              </a:rPr>
              <a:t>Freepik</a:t>
            </a:r>
            <a:endParaRPr lang="de-AT" sz="800" dirty="0">
              <a:latin typeface="Mangal Pro" panose="00000500000000000000" pitchFamily="2" charset="0"/>
              <a:cs typeface="Mangal Pro" panose="00000500000000000000" pitchFamily="2" charset="0"/>
            </a:endParaRPr>
          </a:p>
        </p:txBody>
      </p:sp>
      <p:sp>
        <p:nvSpPr>
          <p:cNvPr id="4" name="Fußzeilenplatzhalter 2">
            <a:extLst>
              <a:ext uri="{FF2B5EF4-FFF2-40B4-BE49-F238E27FC236}">
                <a16:creationId xmlns:a16="http://schemas.microsoft.com/office/drawing/2014/main" id="{B4E7D4C1-609B-D8F4-A762-66E2406A580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4289066576"/>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ABC94EEA-7D46-97D3-EB59-204E66E7E955}"/>
              </a:ext>
            </a:extLst>
          </p:cNvPr>
          <p:cNvSpPr>
            <a:spLocks noGrp="1"/>
          </p:cNvSpPr>
          <p:nvPr>
            <p:ph type="title"/>
          </p:nvPr>
        </p:nvSpPr>
        <p:spPr/>
        <p:txBody>
          <a:bodyPr>
            <a:normAutofit/>
          </a:bodyPr>
          <a:lstStyle/>
          <a:p>
            <a:r>
              <a:rPr lang="en-US" sz="3200" dirty="0"/>
              <a:t>Video "AI and robots at Amazon"</a:t>
            </a:r>
            <a:endParaRPr lang="de-AT" sz="3200" dirty="0"/>
          </a:p>
        </p:txBody>
      </p:sp>
      <p:sp>
        <p:nvSpPr>
          <p:cNvPr id="7" name="Textfeld 6">
            <a:extLst>
              <a:ext uri="{FF2B5EF4-FFF2-40B4-BE49-F238E27FC236}">
                <a16:creationId xmlns:a16="http://schemas.microsoft.com/office/drawing/2014/main" id="{5A9EE17E-2938-8106-A370-3DDB9FCB0801}"/>
              </a:ext>
            </a:extLst>
          </p:cNvPr>
          <p:cNvSpPr txBox="1"/>
          <p:nvPr/>
        </p:nvSpPr>
        <p:spPr>
          <a:xfrm>
            <a:off x="599879" y="4338917"/>
            <a:ext cx="3196852" cy="584775"/>
          </a:xfrm>
          <a:prstGeom prst="rect">
            <a:avLst/>
          </a:prstGeom>
          <a:noFill/>
        </p:spPr>
        <p:txBody>
          <a:bodyPr wrap="square" rtlCol="0">
            <a:spAutoFit/>
          </a:bodyPr>
          <a:lstStyle/>
          <a:p>
            <a:r>
              <a:rPr lang="de-AT" sz="1600" dirty="0">
                <a:hlinkClick r:id="rId4"/>
              </a:rPr>
              <a:t>https://www.youtube.com/watch?v=rgtOdMCUKWc</a:t>
            </a:r>
            <a:endParaRPr lang="de-AT" sz="1600" dirty="0"/>
          </a:p>
        </p:txBody>
      </p:sp>
      <p:sp>
        <p:nvSpPr>
          <p:cNvPr id="8" name="Inhaltsplatzhalter 2">
            <a:extLst>
              <a:ext uri="{FF2B5EF4-FFF2-40B4-BE49-F238E27FC236}">
                <a16:creationId xmlns:a16="http://schemas.microsoft.com/office/drawing/2014/main" id="{F7A3DCA6-BDFA-27EE-0A46-870F646ADF62}"/>
              </a:ext>
            </a:extLst>
          </p:cNvPr>
          <p:cNvSpPr txBox="1">
            <a:spLocks/>
          </p:cNvSpPr>
          <p:nvPr/>
        </p:nvSpPr>
        <p:spPr>
          <a:xfrm>
            <a:off x="5000878" y="2187389"/>
            <a:ext cx="6769845" cy="35078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4"/>
              </a:buClr>
              <a:buFont typeface="Wingdings" panose="05000000000000000000" pitchFamily="2" charset="2"/>
              <a:buChar char="§"/>
              <a:defRPr sz="2000" kern="1200">
                <a:solidFill>
                  <a:schemeClr val="tx1"/>
                </a:solidFill>
                <a:latin typeface="Mangal Pro" panose="00000500000000000000" pitchFamily="2" charset="0"/>
                <a:ea typeface="+mn-ea"/>
                <a:cs typeface="Mangal Pro" panose="00000500000000000000" pitchFamily="2" charset="0"/>
              </a:defRPr>
            </a:lvl1pPr>
            <a:lvl2pPr marL="685800" indent="-228600" algn="l" defTabSz="914400" rtl="0" eaLnBrk="1" latinLnBrk="0" hangingPunct="1">
              <a:lnSpc>
                <a:spcPct val="90000"/>
              </a:lnSpc>
              <a:spcBef>
                <a:spcPts val="500"/>
              </a:spcBef>
              <a:buClr>
                <a:schemeClr val="accent4"/>
              </a:buClr>
              <a:buFont typeface="Wingdings" panose="05000000000000000000" pitchFamily="2" charset="2"/>
              <a:buChar char="§"/>
              <a:defRPr sz="1800" kern="1200">
                <a:solidFill>
                  <a:schemeClr val="tx1"/>
                </a:solidFill>
                <a:latin typeface="Mangal Pro" panose="00000500000000000000" pitchFamily="2" charset="0"/>
                <a:ea typeface="+mn-ea"/>
                <a:cs typeface="Mangal Pro" panose="00000500000000000000" pitchFamily="2" charset="0"/>
              </a:defRPr>
            </a:lvl2pPr>
            <a:lvl3pPr marL="1143000" indent="-228600" algn="l" defTabSz="914400" rtl="0" eaLnBrk="1" latinLnBrk="0" hangingPunct="1">
              <a:lnSpc>
                <a:spcPct val="90000"/>
              </a:lnSpc>
              <a:spcBef>
                <a:spcPts val="500"/>
              </a:spcBef>
              <a:buClr>
                <a:schemeClr val="accent4"/>
              </a:buClr>
              <a:buFont typeface="Wingdings" panose="05000000000000000000" pitchFamily="2" charset="2"/>
              <a:buChar char="§"/>
              <a:defRPr sz="1600" kern="1200">
                <a:solidFill>
                  <a:schemeClr val="tx1"/>
                </a:solidFill>
                <a:latin typeface="Mangal Pro" panose="00000500000000000000" pitchFamily="2" charset="0"/>
                <a:ea typeface="+mn-ea"/>
                <a:cs typeface="Mangal Pro" panose="00000500000000000000" pitchFamily="2" charset="0"/>
              </a:defRPr>
            </a:lvl3pPr>
            <a:lvl4pPr marL="1600200" indent="-228600" algn="l" defTabSz="914400" rtl="0" eaLnBrk="1" latinLnBrk="0" hangingPunct="1">
              <a:lnSpc>
                <a:spcPct val="90000"/>
              </a:lnSpc>
              <a:spcBef>
                <a:spcPts val="500"/>
              </a:spcBef>
              <a:buClr>
                <a:schemeClr val="accent4"/>
              </a:buClr>
              <a:buFont typeface="Wingdings" panose="05000000000000000000" pitchFamily="2" charset="2"/>
              <a:buChar char="§"/>
              <a:defRPr sz="1400" kern="1200">
                <a:solidFill>
                  <a:schemeClr val="tx1"/>
                </a:solidFill>
                <a:latin typeface="Mangal Pro" panose="00000500000000000000" pitchFamily="2" charset="0"/>
                <a:ea typeface="+mn-ea"/>
                <a:cs typeface="Mangal Pro" panose="00000500000000000000" pitchFamily="2" charset="0"/>
              </a:defRPr>
            </a:lvl4pPr>
            <a:lvl5pPr marL="2057400" indent="-228600" algn="l" defTabSz="914400" rtl="0" eaLnBrk="1" latinLnBrk="0" hangingPunct="1">
              <a:lnSpc>
                <a:spcPct val="90000"/>
              </a:lnSpc>
              <a:spcBef>
                <a:spcPts val="500"/>
              </a:spcBef>
              <a:buClr>
                <a:schemeClr val="accent4"/>
              </a:buClr>
              <a:buFont typeface="Wingdings" panose="05000000000000000000" pitchFamily="2" charset="2"/>
              <a:buChar char="§"/>
              <a:defRPr sz="1200" kern="1200">
                <a:solidFill>
                  <a:schemeClr val="tx1"/>
                </a:solidFill>
                <a:latin typeface="Mangal Pro" panose="00000500000000000000" pitchFamily="2" charset="0"/>
                <a:ea typeface="+mn-ea"/>
                <a:cs typeface="Mangal Pro"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latin typeface="+mj-lt"/>
              </a:rPr>
              <a:t>Answer the following questions afterwards</a:t>
            </a:r>
            <a:r>
              <a:rPr lang="de-AT" b="1" dirty="0">
                <a:latin typeface="+mj-lt"/>
              </a:rPr>
              <a:t>:</a:t>
            </a:r>
            <a:endParaRPr lang="de-AT" dirty="0">
              <a:latin typeface="+mj-lt"/>
            </a:endParaRPr>
          </a:p>
          <a:p>
            <a:pPr>
              <a:lnSpc>
                <a:spcPct val="100000"/>
              </a:lnSpc>
              <a:spcBef>
                <a:spcPts val="300"/>
              </a:spcBef>
              <a:spcAft>
                <a:spcPts val="300"/>
              </a:spcAft>
              <a:buFont typeface="Arial" panose="020B0604020202020204" pitchFamily="34" charset="0"/>
              <a:buChar char="•"/>
            </a:pPr>
            <a:endParaRPr lang="de-AT" dirty="0">
              <a:latin typeface="+mj-lt"/>
            </a:endParaRPr>
          </a:p>
          <a:p>
            <a:pPr>
              <a:lnSpc>
                <a:spcPct val="100000"/>
              </a:lnSpc>
              <a:spcBef>
                <a:spcPts val="300"/>
              </a:spcBef>
              <a:spcAft>
                <a:spcPts val="300"/>
              </a:spcAft>
              <a:buFont typeface="Arial" panose="020B0604020202020204" pitchFamily="34" charset="0"/>
              <a:buChar char="•"/>
            </a:pPr>
            <a:r>
              <a:rPr lang="en-US" dirty="0">
                <a:latin typeface="+mj-lt"/>
              </a:rPr>
              <a:t>What tasks do the robots perform in the warehouse?</a:t>
            </a:r>
          </a:p>
          <a:p>
            <a:pPr>
              <a:lnSpc>
                <a:spcPct val="100000"/>
              </a:lnSpc>
              <a:spcBef>
                <a:spcPts val="300"/>
              </a:spcBef>
              <a:spcAft>
                <a:spcPts val="300"/>
              </a:spcAft>
              <a:buFont typeface="Arial" panose="020B0604020202020204" pitchFamily="34" charset="0"/>
              <a:buChar char="•"/>
            </a:pPr>
            <a:r>
              <a:rPr lang="en-US" dirty="0">
                <a:latin typeface="+mj-lt"/>
              </a:rPr>
              <a:t>What is one advantage of the robot-supported warehouse system?</a:t>
            </a:r>
          </a:p>
          <a:p>
            <a:pPr>
              <a:lnSpc>
                <a:spcPct val="100000"/>
              </a:lnSpc>
              <a:spcBef>
                <a:spcPts val="300"/>
              </a:spcBef>
              <a:spcAft>
                <a:spcPts val="300"/>
              </a:spcAft>
              <a:buFont typeface="Arial" panose="020B0604020202020204" pitchFamily="34" charset="0"/>
              <a:buChar char="•"/>
            </a:pPr>
            <a:r>
              <a:rPr lang="en-US" dirty="0">
                <a:latin typeface="+mj-lt"/>
              </a:rPr>
              <a:t>What is being tested for delivering parcels in California and Texas</a:t>
            </a:r>
            <a:r>
              <a:rPr lang="de-AT" dirty="0">
                <a:latin typeface="+mj-lt"/>
              </a:rPr>
              <a:t>?</a:t>
            </a:r>
          </a:p>
        </p:txBody>
      </p:sp>
      <p:pic>
        <p:nvPicPr>
          <p:cNvPr id="2" name="Onlinemedien 1" title="K.I. und Roboter bei Amazon">
            <a:hlinkClick r:id="" action="ppaction://media"/>
            <a:extLst>
              <a:ext uri="{FF2B5EF4-FFF2-40B4-BE49-F238E27FC236}">
                <a16:creationId xmlns:a16="http://schemas.microsoft.com/office/drawing/2014/main" id="{6318FDBA-F0FC-BE04-1334-673572E0010F}"/>
              </a:ext>
            </a:extLst>
          </p:cNvPr>
          <p:cNvPicPr>
            <a:picLocks noRot="1" noChangeAspect="1"/>
          </p:cNvPicPr>
          <p:nvPr>
            <a:videoFile r:link="rId1"/>
          </p:nvPr>
        </p:nvPicPr>
        <p:blipFill>
          <a:blip r:embed="rId5"/>
          <a:stretch>
            <a:fillRect/>
          </a:stretch>
        </p:blipFill>
        <p:spPr>
          <a:xfrm>
            <a:off x="599879" y="2187389"/>
            <a:ext cx="3328359" cy="1880527"/>
          </a:xfrm>
          <a:prstGeom prst="rect">
            <a:avLst/>
          </a:prstGeom>
        </p:spPr>
      </p:pic>
      <p:sp>
        <p:nvSpPr>
          <p:cNvPr id="3" name="Fußzeilenplatzhalter 2">
            <a:extLst>
              <a:ext uri="{FF2B5EF4-FFF2-40B4-BE49-F238E27FC236}">
                <a16:creationId xmlns:a16="http://schemas.microsoft.com/office/drawing/2014/main" id="{420FAE77-F044-645E-5CB8-E40EC19F08C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600796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9DFB029-E5ED-1CD4-6F03-6DF484507DC7}"/>
              </a:ext>
            </a:extLst>
          </p:cNvPr>
          <p:cNvSpPr>
            <a:spLocks noGrp="1"/>
          </p:cNvSpPr>
          <p:nvPr>
            <p:ph idx="1"/>
          </p:nvPr>
        </p:nvSpPr>
        <p:spPr>
          <a:xfrm>
            <a:off x="5504328" y="2232212"/>
            <a:ext cx="5849471" cy="3526476"/>
          </a:xfrm>
        </p:spPr>
        <p:txBody>
          <a:bodyPr/>
          <a:lstStyle/>
          <a:p>
            <a:pPr marL="0" indent="0">
              <a:buNone/>
            </a:pPr>
            <a:r>
              <a:rPr lang="de-AT" sz="2400" dirty="0" err="1"/>
              <a:t>Autonomous</a:t>
            </a:r>
            <a:r>
              <a:rPr lang="de-AT" sz="2400" dirty="0"/>
              <a:t> </a:t>
            </a:r>
            <a:r>
              <a:rPr lang="de-AT" sz="2400" dirty="0" err="1"/>
              <a:t>use</a:t>
            </a:r>
            <a:r>
              <a:rPr lang="de-AT" sz="2400" dirty="0"/>
              <a:t> </a:t>
            </a:r>
            <a:r>
              <a:rPr lang="de-AT" sz="2400" dirty="0" err="1"/>
              <a:t>for</a:t>
            </a:r>
            <a:r>
              <a:rPr lang="de-AT" sz="2400" dirty="0"/>
              <a:t>:</a:t>
            </a:r>
          </a:p>
          <a:p>
            <a:pPr marL="0" indent="0">
              <a:buNone/>
            </a:pPr>
            <a:endParaRPr lang="de-AT" sz="2400" dirty="0"/>
          </a:p>
          <a:p>
            <a:r>
              <a:rPr lang="en-US" sz="2400" dirty="0"/>
              <a:t>Inspection (e.g. vehicle inspections)</a:t>
            </a:r>
          </a:p>
          <a:p>
            <a:r>
              <a:rPr lang="en-US" sz="2400" dirty="0"/>
              <a:t>Warehouse inventory (barcode scanners)</a:t>
            </a:r>
          </a:p>
          <a:p>
            <a:r>
              <a:rPr lang="en-US" sz="2400" dirty="0"/>
              <a:t>Delivery of parcels (last mile)</a:t>
            </a:r>
            <a:endParaRPr lang="de-AT" sz="2400" dirty="0"/>
          </a:p>
        </p:txBody>
      </p:sp>
      <p:sp>
        <p:nvSpPr>
          <p:cNvPr id="3" name="Title 2">
            <a:extLst>
              <a:ext uri="{FF2B5EF4-FFF2-40B4-BE49-F238E27FC236}">
                <a16:creationId xmlns:a16="http://schemas.microsoft.com/office/drawing/2014/main" id="{D1ED98F3-E7B3-A690-7882-02A6B2BC04D5}"/>
              </a:ext>
            </a:extLst>
          </p:cNvPr>
          <p:cNvSpPr>
            <a:spLocks noGrp="1"/>
          </p:cNvSpPr>
          <p:nvPr>
            <p:ph type="title"/>
          </p:nvPr>
        </p:nvSpPr>
        <p:spPr/>
        <p:txBody>
          <a:bodyPr/>
          <a:lstStyle/>
          <a:p>
            <a:r>
              <a:rPr lang="de-AT" dirty="0"/>
              <a:t>Drones</a:t>
            </a:r>
          </a:p>
        </p:txBody>
      </p:sp>
      <p:sp>
        <p:nvSpPr>
          <p:cNvPr id="4" name="Textfeld 12">
            <a:extLst>
              <a:ext uri="{FF2B5EF4-FFF2-40B4-BE49-F238E27FC236}">
                <a16:creationId xmlns:a16="http://schemas.microsoft.com/office/drawing/2014/main" id="{7F54BB7A-7411-5AC9-A0B2-8CCE62CC2285}"/>
              </a:ext>
            </a:extLst>
          </p:cNvPr>
          <p:cNvSpPr txBox="1"/>
          <p:nvPr/>
        </p:nvSpPr>
        <p:spPr>
          <a:xfrm>
            <a:off x="911697" y="6509836"/>
            <a:ext cx="1396757" cy="215444"/>
          </a:xfrm>
          <a:prstGeom prst="rect">
            <a:avLst/>
          </a:prstGeom>
          <a:noFill/>
        </p:spPr>
        <p:txBody>
          <a:bodyPr wrap="square">
            <a:spAutoFit/>
          </a:bodyPr>
          <a:lstStyle/>
          <a:p>
            <a:r>
              <a:rPr lang="de-AT" sz="800" dirty="0">
                <a:latin typeface="+mj-lt"/>
                <a:cs typeface="Mangal Pro" panose="00000500000000000000" pitchFamily="2" charset="0"/>
              </a:rPr>
              <a:t>Image: </a:t>
            </a:r>
            <a:r>
              <a:rPr lang="de-AT" sz="800" dirty="0" err="1">
                <a:latin typeface="+mj-lt"/>
                <a:cs typeface="Mangal Pro" panose="00000500000000000000" pitchFamily="2" charset="0"/>
              </a:rPr>
              <a:t>freepik</a:t>
            </a:r>
            <a:endParaRPr lang="de-AT" sz="800" dirty="0">
              <a:latin typeface="+mj-lt"/>
              <a:cs typeface="Mangal Pro" panose="00000500000000000000" pitchFamily="2" charset="0"/>
            </a:endParaRPr>
          </a:p>
        </p:txBody>
      </p:sp>
      <p:pic>
        <p:nvPicPr>
          <p:cNvPr id="6" name="Grafik 5" descr="A delivery drone carrying a package, illustrating autonomous aerial transport and last-mile logistics solutions.">
            <a:extLst>
              <a:ext uri="{FF2B5EF4-FFF2-40B4-BE49-F238E27FC236}">
                <a16:creationId xmlns:a16="http://schemas.microsoft.com/office/drawing/2014/main" id="{739B8FD0-6D9B-9D00-B75F-E3C342D74930}"/>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277" y="1440165"/>
            <a:ext cx="4515770" cy="4515770"/>
          </a:xfrm>
          <a:prstGeom prst="rect">
            <a:avLst/>
          </a:prstGeom>
        </p:spPr>
      </p:pic>
      <p:sp>
        <p:nvSpPr>
          <p:cNvPr id="5" name="Fußzeilenplatzhalter 2">
            <a:extLst>
              <a:ext uri="{FF2B5EF4-FFF2-40B4-BE49-F238E27FC236}">
                <a16:creationId xmlns:a16="http://schemas.microsoft.com/office/drawing/2014/main" id="{99901579-4046-71F4-5952-73C43D8B231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54340621"/>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547B96-59B3-C9E8-6166-BE5A93B28D1B}"/>
              </a:ext>
            </a:extLst>
          </p:cNvPr>
          <p:cNvSpPr>
            <a:spLocks noGrp="1"/>
          </p:cNvSpPr>
          <p:nvPr>
            <p:ph type="title"/>
          </p:nvPr>
        </p:nvSpPr>
        <p:spPr/>
        <p:txBody>
          <a:bodyPr/>
          <a:lstStyle/>
          <a:p>
            <a:r>
              <a:rPr lang="de-AT" dirty="0" err="1"/>
              <a:t>Logistics</a:t>
            </a:r>
            <a:r>
              <a:rPr lang="de-AT" dirty="0"/>
              <a:t> </a:t>
            </a:r>
            <a:r>
              <a:rPr lang="de-AT" dirty="0" err="1"/>
              <a:t>centre</a:t>
            </a:r>
            <a:r>
              <a:rPr lang="de-AT" dirty="0"/>
              <a:t> 2050</a:t>
            </a:r>
          </a:p>
        </p:txBody>
      </p:sp>
      <p:sp>
        <p:nvSpPr>
          <p:cNvPr id="3" name="Inhaltsplatzhalter 2">
            <a:extLst>
              <a:ext uri="{FF2B5EF4-FFF2-40B4-BE49-F238E27FC236}">
                <a16:creationId xmlns:a16="http://schemas.microsoft.com/office/drawing/2014/main" id="{37FCFFC5-AD4B-EA12-3DAF-6AC8B5BB09B2}"/>
              </a:ext>
            </a:extLst>
          </p:cNvPr>
          <p:cNvSpPr>
            <a:spLocks noGrp="1"/>
          </p:cNvSpPr>
          <p:nvPr>
            <p:ph idx="1"/>
          </p:nvPr>
        </p:nvSpPr>
        <p:spPr/>
        <p:txBody>
          <a:bodyPr>
            <a:normAutofit/>
          </a:bodyPr>
          <a:lstStyle/>
          <a:p>
            <a:pPr marL="0" indent="0">
              <a:lnSpc>
                <a:spcPct val="100000"/>
              </a:lnSpc>
              <a:buNone/>
            </a:pPr>
            <a:r>
              <a:rPr lang="en-US" dirty="0"/>
              <a:t>Group work: Design an innovative warehouse in which various robots and autonomous machines work together and sustainability is a key priority</a:t>
            </a:r>
            <a:r>
              <a:rPr lang="de-AT" dirty="0"/>
              <a:t>: </a:t>
            </a:r>
          </a:p>
          <a:p>
            <a:r>
              <a:rPr lang="en-US" dirty="0"/>
              <a:t>What goods are stored?</a:t>
            </a:r>
          </a:p>
          <a:p>
            <a:r>
              <a:rPr lang="en-US" dirty="0"/>
              <a:t>Which technologies are used?</a:t>
            </a:r>
          </a:p>
          <a:p>
            <a:r>
              <a:rPr lang="en-US" dirty="0"/>
              <a:t>How are processes automated?</a:t>
            </a:r>
          </a:p>
          <a:p>
            <a:r>
              <a:rPr lang="en-US" dirty="0"/>
              <a:t>How is your logistics </a:t>
            </a:r>
            <a:r>
              <a:rPr lang="en-US" dirty="0" err="1"/>
              <a:t>centre</a:t>
            </a:r>
            <a:r>
              <a:rPr lang="en-US" dirty="0"/>
              <a:t> operated in a climate-friendly and resource-efficient way?</a:t>
            </a:r>
          </a:p>
          <a:p>
            <a:r>
              <a:rPr lang="en-US" dirty="0"/>
              <a:t>What special features distinguish your warehouse</a:t>
            </a:r>
            <a:r>
              <a:rPr lang="de-AT" dirty="0"/>
              <a:t>?</a:t>
            </a:r>
          </a:p>
          <a:p>
            <a:endParaRPr lang="de-AT" dirty="0"/>
          </a:p>
          <a:p>
            <a:pPr marL="0" indent="0">
              <a:buNone/>
            </a:pPr>
            <a:r>
              <a:rPr lang="en-US" dirty="0" err="1"/>
              <a:t>Visualise</a:t>
            </a:r>
            <a:r>
              <a:rPr lang="en-US" dirty="0"/>
              <a:t> your logistics </a:t>
            </a:r>
            <a:r>
              <a:rPr lang="en-US" dirty="0" err="1"/>
              <a:t>centre</a:t>
            </a:r>
            <a:r>
              <a:rPr lang="en-US" dirty="0"/>
              <a:t> using an AI image generator.</a:t>
            </a:r>
          </a:p>
          <a:p>
            <a:pPr marL="0" indent="0">
              <a:buNone/>
            </a:pPr>
            <a:r>
              <a:rPr lang="en-US" dirty="0"/>
              <a:t>Present your idea</a:t>
            </a:r>
            <a:r>
              <a:rPr lang="de-AT" dirty="0"/>
              <a:t>.</a:t>
            </a:r>
          </a:p>
        </p:txBody>
      </p:sp>
      <p:sp>
        <p:nvSpPr>
          <p:cNvPr id="4" name="Fußzeilenplatzhalter 2">
            <a:extLst>
              <a:ext uri="{FF2B5EF4-FFF2-40B4-BE49-F238E27FC236}">
                <a16:creationId xmlns:a16="http://schemas.microsoft.com/office/drawing/2014/main" id="{9F807068-FF9A-A9D7-CAF2-129E2CAF8BA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2389778"/>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5AC0B569-973F-0583-DF30-0E149CD5D456}"/>
              </a:ext>
            </a:extLst>
          </p:cNvPr>
          <p:cNvSpPr>
            <a:spLocks noGrp="1"/>
          </p:cNvSpPr>
          <p:nvPr>
            <p:ph type="body" idx="1"/>
          </p:nvPr>
        </p:nvSpPr>
        <p:spPr/>
        <p:txBody>
          <a:bodyPr/>
          <a:lstStyle/>
          <a:p>
            <a:r>
              <a:rPr lang="de-AT" dirty="0"/>
              <a:t>4</a:t>
            </a:r>
          </a:p>
        </p:txBody>
      </p:sp>
      <p:sp>
        <p:nvSpPr>
          <p:cNvPr id="3" name="Titel 2">
            <a:extLst>
              <a:ext uri="{FF2B5EF4-FFF2-40B4-BE49-F238E27FC236}">
                <a16:creationId xmlns:a16="http://schemas.microsoft.com/office/drawing/2014/main" id="{B16C2C4F-CE1B-10FD-1048-43C5DFA011C8}"/>
              </a:ext>
            </a:extLst>
          </p:cNvPr>
          <p:cNvSpPr>
            <a:spLocks noGrp="1"/>
          </p:cNvSpPr>
          <p:nvPr>
            <p:ph type="title"/>
          </p:nvPr>
        </p:nvSpPr>
        <p:spPr>
          <a:xfrm>
            <a:off x="831850" y="1114314"/>
            <a:ext cx="10369550" cy="2852737"/>
          </a:xfrm>
        </p:spPr>
        <p:txBody>
          <a:bodyPr/>
          <a:lstStyle/>
          <a:p>
            <a:r>
              <a:rPr lang="de-AT" dirty="0"/>
              <a:t>Alternative </a:t>
            </a:r>
            <a:r>
              <a:rPr lang="de-AT" dirty="0" err="1"/>
              <a:t>drive</a:t>
            </a:r>
            <a:r>
              <a:rPr lang="de-AT" dirty="0"/>
              <a:t> </a:t>
            </a:r>
            <a:r>
              <a:rPr lang="de-AT" dirty="0" err="1"/>
              <a:t>systems</a:t>
            </a:r>
            <a:endParaRPr lang="de-AT" dirty="0"/>
          </a:p>
        </p:txBody>
      </p:sp>
    </p:spTree>
    <p:extLst>
      <p:ext uri="{BB962C8B-B14F-4D97-AF65-F5344CB8AC3E}">
        <p14:creationId xmlns:p14="http://schemas.microsoft.com/office/powerpoint/2010/main" val="3392203704"/>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35193-FD02-0FD1-D22F-56379E0BAB8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97F447-E540-7C8C-C4BB-97F3D77B614D}"/>
              </a:ext>
            </a:extLst>
          </p:cNvPr>
          <p:cNvSpPr>
            <a:spLocks noGrp="1"/>
          </p:cNvSpPr>
          <p:nvPr>
            <p:ph idx="1"/>
          </p:nvPr>
        </p:nvSpPr>
        <p:spPr>
          <a:xfrm>
            <a:off x="6096000" y="2120113"/>
            <a:ext cx="4887589" cy="4029674"/>
          </a:xfrm>
        </p:spPr>
        <p:txBody>
          <a:bodyPr>
            <a:noAutofit/>
          </a:bodyPr>
          <a:lstStyle/>
          <a:p>
            <a:pPr>
              <a:lnSpc>
                <a:spcPct val="150000"/>
              </a:lnSpc>
            </a:pPr>
            <a:r>
              <a:rPr lang="de-AT" sz="2600" dirty="0"/>
              <a:t>E-</a:t>
            </a:r>
            <a:r>
              <a:rPr lang="de-AT" sz="2600" dirty="0" err="1"/>
              <a:t>fuels</a:t>
            </a:r>
            <a:r>
              <a:rPr lang="de-AT" sz="2600" dirty="0"/>
              <a:t> (</a:t>
            </a:r>
            <a:r>
              <a:rPr lang="de-AT" sz="2600" dirty="0" err="1"/>
              <a:t>synthetic</a:t>
            </a:r>
            <a:r>
              <a:rPr lang="de-AT" sz="2600" dirty="0"/>
              <a:t> </a:t>
            </a:r>
            <a:r>
              <a:rPr lang="de-AT" sz="2600" dirty="0" err="1"/>
              <a:t>fuels</a:t>
            </a:r>
            <a:r>
              <a:rPr lang="de-AT" sz="2600" dirty="0"/>
              <a:t>)</a:t>
            </a:r>
          </a:p>
          <a:p>
            <a:pPr>
              <a:lnSpc>
                <a:spcPct val="150000"/>
              </a:lnSpc>
            </a:pPr>
            <a:r>
              <a:rPr lang="de-AT" sz="2600" dirty="0"/>
              <a:t>Methanol and </a:t>
            </a:r>
            <a:r>
              <a:rPr lang="de-AT" sz="2600" dirty="0" err="1"/>
              <a:t>ammonia</a:t>
            </a:r>
            <a:endParaRPr lang="de-AT" sz="2600" dirty="0"/>
          </a:p>
          <a:p>
            <a:pPr>
              <a:lnSpc>
                <a:spcPct val="150000"/>
              </a:lnSpc>
            </a:pPr>
            <a:r>
              <a:rPr lang="de-AT" sz="2600" dirty="0"/>
              <a:t>Multimodal </a:t>
            </a:r>
            <a:r>
              <a:rPr lang="de-AT" sz="2600" dirty="0" err="1"/>
              <a:t>transport</a:t>
            </a:r>
            <a:r>
              <a:rPr lang="de-AT" sz="2600" dirty="0"/>
              <a:t> </a:t>
            </a:r>
            <a:r>
              <a:rPr lang="de-AT" sz="2600" dirty="0" err="1"/>
              <a:t>solutions</a:t>
            </a:r>
            <a:endParaRPr lang="de-AT" sz="3200" dirty="0"/>
          </a:p>
        </p:txBody>
      </p:sp>
      <p:sp>
        <p:nvSpPr>
          <p:cNvPr id="2" name="Title 1">
            <a:extLst>
              <a:ext uri="{FF2B5EF4-FFF2-40B4-BE49-F238E27FC236}">
                <a16:creationId xmlns:a16="http://schemas.microsoft.com/office/drawing/2014/main" id="{55A04266-5E92-A27C-9610-9AC7E83E6156}"/>
              </a:ext>
            </a:extLst>
          </p:cNvPr>
          <p:cNvSpPr>
            <a:spLocks noGrp="1"/>
          </p:cNvSpPr>
          <p:nvPr>
            <p:ph type="title"/>
          </p:nvPr>
        </p:nvSpPr>
        <p:spPr/>
        <p:txBody>
          <a:bodyPr>
            <a:normAutofit/>
          </a:bodyPr>
          <a:lstStyle/>
          <a:p>
            <a:r>
              <a:rPr lang="de-AT" dirty="0"/>
              <a:t>Alternative </a:t>
            </a:r>
            <a:r>
              <a:rPr lang="de-AT" dirty="0" err="1"/>
              <a:t>drive</a:t>
            </a:r>
            <a:r>
              <a:rPr lang="de-AT" dirty="0"/>
              <a:t> </a:t>
            </a:r>
            <a:r>
              <a:rPr lang="de-AT" dirty="0" err="1"/>
              <a:t>systems</a:t>
            </a:r>
            <a:endParaRPr lang="de-AT" dirty="0"/>
          </a:p>
        </p:txBody>
      </p:sp>
      <p:sp>
        <p:nvSpPr>
          <p:cNvPr id="4" name="Content Placeholder 2">
            <a:extLst>
              <a:ext uri="{FF2B5EF4-FFF2-40B4-BE49-F238E27FC236}">
                <a16:creationId xmlns:a16="http://schemas.microsoft.com/office/drawing/2014/main" id="{8E1BDAAC-4E96-981A-3243-41026299E2A1}"/>
              </a:ext>
            </a:extLst>
          </p:cNvPr>
          <p:cNvSpPr txBox="1">
            <a:spLocks/>
          </p:cNvSpPr>
          <p:nvPr/>
        </p:nvSpPr>
        <p:spPr>
          <a:xfrm>
            <a:off x="824039" y="2120113"/>
            <a:ext cx="4887589" cy="40296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de-AT" sz="2600" dirty="0"/>
              <a:t>Electric </a:t>
            </a:r>
            <a:r>
              <a:rPr lang="de-AT" sz="2600" dirty="0" err="1"/>
              <a:t>drive</a:t>
            </a:r>
            <a:endParaRPr lang="de-AT" sz="2600" dirty="0"/>
          </a:p>
          <a:p>
            <a:pPr>
              <a:lnSpc>
                <a:spcPct val="150000"/>
              </a:lnSpc>
            </a:pPr>
            <a:r>
              <a:rPr lang="de-AT" sz="2600" dirty="0"/>
              <a:t>Hydrogen</a:t>
            </a:r>
          </a:p>
          <a:p>
            <a:pPr>
              <a:lnSpc>
                <a:spcPct val="150000"/>
              </a:lnSpc>
            </a:pPr>
            <a:r>
              <a:rPr lang="de-AT" sz="2600" dirty="0"/>
              <a:t>Hybrid </a:t>
            </a:r>
            <a:r>
              <a:rPr lang="de-AT" sz="2600" dirty="0" err="1"/>
              <a:t>systems</a:t>
            </a:r>
            <a:endParaRPr lang="de-AT" sz="2600" dirty="0"/>
          </a:p>
          <a:p>
            <a:pPr>
              <a:lnSpc>
                <a:spcPct val="150000"/>
              </a:lnSpc>
            </a:pPr>
            <a:r>
              <a:rPr lang="de-AT" sz="2600" dirty="0" err="1"/>
              <a:t>Biofuels</a:t>
            </a:r>
            <a:endParaRPr lang="de-AT" sz="3200" dirty="0"/>
          </a:p>
        </p:txBody>
      </p:sp>
      <p:sp>
        <p:nvSpPr>
          <p:cNvPr id="5" name="Fußzeilenplatzhalter 2">
            <a:extLst>
              <a:ext uri="{FF2B5EF4-FFF2-40B4-BE49-F238E27FC236}">
                <a16:creationId xmlns:a16="http://schemas.microsoft.com/office/drawing/2014/main" id="{05045948-2A1E-7726-6EB1-5158E92CCE2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858686249"/>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E725F-CD4C-3F84-5043-94413AC517AF}"/>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C094D8B7-0454-C7B6-7397-A56B93061303}"/>
              </a:ext>
            </a:extLst>
          </p:cNvPr>
          <p:cNvSpPr>
            <a:spLocks noGrp="1"/>
          </p:cNvSpPr>
          <p:nvPr>
            <p:ph type="title"/>
          </p:nvPr>
        </p:nvSpPr>
        <p:spPr>
          <a:xfrm>
            <a:off x="592538" y="640040"/>
            <a:ext cx="9161062" cy="792976"/>
          </a:xfrm>
        </p:spPr>
        <p:txBody>
          <a:bodyPr/>
          <a:lstStyle/>
          <a:p>
            <a:r>
              <a:rPr lang="en-US" dirty="0"/>
              <a:t>Alternative fuels in inland shipping</a:t>
            </a:r>
            <a:endParaRPr lang="de-AT" dirty="0"/>
          </a:p>
        </p:txBody>
      </p:sp>
      <p:sp>
        <p:nvSpPr>
          <p:cNvPr id="4" name="Foliennummernplatzhalter 3">
            <a:extLst>
              <a:ext uri="{FF2B5EF4-FFF2-40B4-BE49-F238E27FC236}">
                <a16:creationId xmlns:a16="http://schemas.microsoft.com/office/drawing/2014/main" id="{F35D7484-F070-E484-F431-921219E249B6}"/>
              </a:ext>
            </a:extLst>
          </p:cNvPr>
          <p:cNvSpPr>
            <a:spLocks noGrp="1"/>
          </p:cNvSpPr>
          <p:nvPr>
            <p:ph type="sldNum" sz="quarter" idx="12"/>
          </p:nvPr>
        </p:nvSpPr>
        <p:spPr/>
        <p:txBody>
          <a:bodyPr/>
          <a:lstStyle/>
          <a:p>
            <a:r>
              <a:rPr lang="de-AT" dirty="0"/>
              <a:t>Slide </a:t>
            </a:r>
            <a:fld id="{0AF89F37-6AD9-4F74-BC17-19E39A25D257}" type="slidenum">
              <a:rPr lang="de-AT" smtClean="0"/>
              <a:pPr/>
              <a:t>40</a:t>
            </a:fld>
            <a:endParaRPr lang="de-AT" dirty="0"/>
          </a:p>
        </p:txBody>
      </p:sp>
      <p:sp>
        <p:nvSpPr>
          <p:cNvPr id="8" name="Textfeld 7">
            <a:extLst>
              <a:ext uri="{FF2B5EF4-FFF2-40B4-BE49-F238E27FC236}">
                <a16:creationId xmlns:a16="http://schemas.microsoft.com/office/drawing/2014/main" id="{37AA0560-D70A-FC31-0E4C-7B3E03C593E5}"/>
              </a:ext>
            </a:extLst>
          </p:cNvPr>
          <p:cNvSpPr txBox="1"/>
          <p:nvPr/>
        </p:nvSpPr>
        <p:spPr>
          <a:xfrm>
            <a:off x="5862369" y="1631233"/>
            <a:ext cx="5916546" cy="3616246"/>
          </a:xfrm>
          <a:prstGeom prst="rect">
            <a:avLst/>
          </a:prstGeom>
          <a:noFill/>
        </p:spPr>
        <p:txBody>
          <a:bodyPr wrap="square">
            <a:spAutoFit/>
          </a:bodyPr>
          <a:lstStyle/>
          <a:p>
            <a:pPr>
              <a:spcBef>
                <a:spcPts val="0"/>
              </a:spcBef>
              <a:spcAft>
                <a:spcPts val="600"/>
              </a:spcAft>
            </a:pPr>
            <a:r>
              <a:rPr lang="de-AT" sz="2200" dirty="0"/>
              <a:t>Challenges:</a:t>
            </a:r>
          </a:p>
          <a:p>
            <a:pPr marL="285750" indent="-285750">
              <a:spcBef>
                <a:spcPts val="0"/>
              </a:spcBef>
              <a:spcAft>
                <a:spcPts val="600"/>
              </a:spcAft>
              <a:buFont typeface="Arial" panose="020B0604020202020204" pitchFamily="34" charset="0"/>
              <a:buChar char="•"/>
            </a:pPr>
            <a:r>
              <a:rPr lang="en-US" sz="2200" dirty="0"/>
              <a:t>Infrastructure, particularly the widespread provision for ports</a:t>
            </a:r>
          </a:p>
          <a:p>
            <a:pPr marL="285750" indent="-285750">
              <a:spcBef>
                <a:spcPts val="0"/>
              </a:spcBef>
              <a:spcAft>
                <a:spcPts val="600"/>
              </a:spcAft>
              <a:buFont typeface="Arial" panose="020B0604020202020204" pitchFamily="34" charset="0"/>
              <a:buChar char="•"/>
            </a:pPr>
            <a:r>
              <a:rPr lang="en-US" sz="2200" dirty="0"/>
              <a:t>Costs for converting ships</a:t>
            </a:r>
          </a:p>
          <a:p>
            <a:pPr marL="285750" indent="-285750">
              <a:spcBef>
                <a:spcPts val="0"/>
              </a:spcBef>
              <a:spcAft>
                <a:spcPts val="600"/>
              </a:spcAft>
              <a:buFont typeface="Arial" panose="020B0604020202020204" pitchFamily="34" charset="0"/>
              <a:buChar char="•"/>
            </a:pPr>
            <a:r>
              <a:rPr lang="en-US" sz="2200" dirty="0"/>
              <a:t>Space requirements on board and on land</a:t>
            </a:r>
          </a:p>
          <a:p>
            <a:pPr marL="285750" indent="-285750">
              <a:spcBef>
                <a:spcPts val="0"/>
              </a:spcBef>
              <a:spcAft>
                <a:spcPts val="600"/>
              </a:spcAft>
              <a:buFont typeface="Arial" panose="020B0604020202020204" pitchFamily="34" charset="0"/>
              <a:buChar char="•"/>
            </a:pPr>
            <a:r>
              <a:rPr lang="en-US" sz="2200" dirty="0"/>
              <a:t>Safety aspects</a:t>
            </a:r>
          </a:p>
          <a:p>
            <a:pPr marL="285750" indent="-285750">
              <a:spcBef>
                <a:spcPts val="0"/>
              </a:spcBef>
              <a:spcAft>
                <a:spcPts val="600"/>
              </a:spcAft>
              <a:buFont typeface="Arial" panose="020B0604020202020204" pitchFamily="34" charset="0"/>
              <a:buChar char="•"/>
            </a:pPr>
            <a:r>
              <a:rPr lang="en-US" sz="2200" dirty="0"/>
              <a:t>Performance balance of alternative propulsion systems</a:t>
            </a:r>
            <a:endParaRPr lang="de-AT" sz="2200" dirty="0"/>
          </a:p>
          <a:p>
            <a:pPr marL="285750" indent="-285750">
              <a:lnSpc>
                <a:spcPct val="110000"/>
              </a:lnSpc>
              <a:spcBef>
                <a:spcPts val="0"/>
              </a:spcBef>
              <a:spcAft>
                <a:spcPts val="600"/>
              </a:spcAft>
              <a:buFont typeface="Arial" panose="020B0604020202020204" pitchFamily="34" charset="0"/>
              <a:buChar char="•"/>
            </a:pPr>
            <a:endParaRPr lang="de-AT" sz="2200" dirty="0"/>
          </a:p>
        </p:txBody>
      </p:sp>
      <p:sp>
        <p:nvSpPr>
          <p:cNvPr id="5" name="Rechteck 4">
            <a:extLst>
              <a:ext uri="{FF2B5EF4-FFF2-40B4-BE49-F238E27FC236}">
                <a16:creationId xmlns:a16="http://schemas.microsoft.com/office/drawing/2014/main" id="{C862BBE1-B26A-9CDC-D6E7-9DD35616794E}"/>
              </a:ext>
            </a:extLst>
          </p:cNvPr>
          <p:cNvSpPr/>
          <p:nvPr/>
        </p:nvSpPr>
        <p:spPr>
          <a:xfrm rot="20632872">
            <a:off x="675561" y="2423641"/>
            <a:ext cx="2159236" cy="492443"/>
          </a:xfrm>
          <a:prstGeom prst="rect">
            <a:avLst/>
          </a:prstGeom>
          <a:noFill/>
        </p:spPr>
        <p:txBody>
          <a:bodyPr wrap="square" lIns="91440" tIns="45720" rIns="91440" bIns="45720">
            <a:spAutoFit/>
          </a:bodyPr>
          <a:lstStyle/>
          <a:p>
            <a:pPr algn="ctr"/>
            <a:r>
              <a:rPr lang="de-DE" sz="2600" b="0" cap="none" spc="0" dirty="0" err="1">
                <a:ln w="0"/>
                <a:solidFill>
                  <a:schemeClr val="accent1"/>
                </a:solidFill>
                <a:effectLst>
                  <a:outerShdw blurRad="38100" dist="25400" dir="5400000" algn="ctr" rotWithShape="0">
                    <a:srgbClr val="6E747A">
                      <a:alpha val="43000"/>
                    </a:srgbClr>
                  </a:outerShdw>
                </a:effectLst>
              </a:rPr>
              <a:t>Biofuels</a:t>
            </a:r>
            <a:endParaRPr lang="de-DE" sz="2600" b="0" cap="none" spc="0" dirty="0">
              <a:ln w="0"/>
              <a:solidFill>
                <a:schemeClr val="accent1"/>
              </a:solidFill>
              <a:effectLst>
                <a:outerShdw blurRad="38100" dist="25400" dir="5400000" algn="ctr" rotWithShape="0">
                  <a:srgbClr val="6E747A">
                    <a:alpha val="43000"/>
                  </a:srgbClr>
                </a:outerShdw>
              </a:effectLst>
            </a:endParaRPr>
          </a:p>
        </p:txBody>
      </p:sp>
      <p:sp>
        <p:nvSpPr>
          <p:cNvPr id="6" name="Rechteck 5">
            <a:extLst>
              <a:ext uri="{FF2B5EF4-FFF2-40B4-BE49-F238E27FC236}">
                <a16:creationId xmlns:a16="http://schemas.microsoft.com/office/drawing/2014/main" id="{ED93268C-AD5A-5B0E-E6B5-8099983309AB}"/>
              </a:ext>
            </a:extLst>
          </p:cNvPr>
          <p:cNvSpPr/>
          <p:nvPr/>
        </p:nvSpPr>
        <p:spPr>
          <a:xfrm rot="493362">
            <a:off x="2534173" y="3221783"/>
            <a:ext cx="1968937" cy="492443"/>
          </a:xfrm>
          <a:prstGeom prst="rect">
            <a:avLst/>
          </a:prstGeom>
          <a:noFill/>
        </p:spPr>
        <p:txBody>
          <a:bodyPr wrap="none" lIns="91440" tIns="45720" rIns="91440" bIns="45720">
            <a:spAutoFit/>
          </a:bodyPr>
          <a:lstStyle/>
          <a:p>
            <a:pPr algn="ctr"/>
            <a:r>
              <a:rPr lang="de-DE" sz="26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Electric </a:t>
            </a:r>
            <a:r>
              <a:rPr lang="de-DE" sz="2600" b="1" cap="none" spc="0"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drive</a:t>
            </a:r>
            <a:endParaRPr lang="de-DE" sz="26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7" name="Rechteck 6">
            <a:extLst>
              <a:ext uri="{FF2B5EF4-FFF2-40B4-BE49-F238E27FC236}">
                <a16:creationId xmlns:a16="http://schemas.microsoft.com/office/drawing/2014/main" id="{95BEA92C-4090-6433-4487-BFF8D47633B2}"/>
              </a:ext>
            </a:extLst>
          </p:cNvPr>
          <p:cNvSpPr/>
          <p:nvPr/>
        </p:nvSpPr>
        <p:spPr>
          <a:xfrm rot="349191">
            <a:off x="3032304" y="4261449"/>
            <a:ext cx="1526252" cy="492443"/>
          </a:xfrm>
          <a:prstGeom prst="rect">
            <a:avLst/>
          </a:prstGeom>
          <a:noFill/>
        </p:spPr>
        <p:txBody>
          <a:bodyPr wrap="none" lIns="91440" tIns="45720" rIns="91440" bIns="45720">
            <a:spAutoFit/>
          </a:bodyPr>
          <a:lstStyle/>
          <a:p>
            <a:pPr algn="ctr"/>
            <a:r>
              <a:rPr lang="de-DE" sz="26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Hydrogen</a:t>
            </a:r>
          </a:p>
        </p:txBody>
      </p:sp>
      <p:sp>
        <p:nvSpPr>
          <p:cNvPr id="9" name="Rechteck 8">
            <a:extLst>
              <a:ext uri="{FF2B5EF4-FFF2-40B4-BE49-F238E27FC236}">
                <a16:creationId xmlns:a16="http://schemas.microsoft.com/office/drawing/2014/main" id="{3916EBF1-EDF3-49D4-EE1A-C551D11B2445}"/>
              </a:ext>
            </a:extLst>
          </p:cNvPr>
          <p:cNvSpPr/>
          <p:nvPr/>
        </p:nvSpPr>
        <p:spPr>
          <a:xfrm>
            <a:off x="615033" y="3810006"/>
            <a:ext cx="2285690" cy="492443"/>
          </a:xfrm>
          <a:prstGeom prst="rect">
            <a:avLst/>
          </a:prstGeom>
          <a:noFill/>
        </p:spPr>
        <p:txBody>
          <a:bodyPr wrap="none" lIns="91440" tIns="45720" rIns="91440" bIns="45720">
            <a:spAutoFit/>
          </a:bodyPr>
          <a:lstStyle/>
          <a:p>
            <a:pPr algn="ctr"/>
            <a:r>
              <a:rPr lang="de-DE" sz="2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Hybrid </a:t>
            </a:r>
            <a:r>
              <a:rPr lang="de-DE" sz="2600" b="1" dirty="0" err="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systems</a:t>
            </a:r>
            <a:endParaRPr lang="de-DE" sz="2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0" name="Rechteck 9">
            <a:extLst>
              <a:ext uri="{FF2B5EF4-FFF2-40B4-BE49-F238E27FC236}">
                <a16:creationId xmlns:a16="http://schemas.microsoft.com/office/drawing/2014/main" id="{504A19C9-F424-A5A3-0992-0B2435C04CC2}"/>
              </a:ext>
            </a:extLst>
          </p:cNvPr>
          <p:cNvSpPr/>
          <p:nvPr/>
        </p:nvSpPr>
        <p:spPr>
          <a:xfrm>
            <a:off x="3063283" y="2387338"/>
            <a:ext cx="1543307" cy="49244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de-DE" sz="2600" b="1" cap="none" spc="0" dirty="0">
                <a:ln/>
                <a:solidFill>
                  <a:schemeClr val="accent4"/>
                </a:solidFill>
                <a:effectLst/>
              </a:rPr>
              <a:t>Methanol</a:t>
            </a:r>
          </a:p>
        </p:txBody>
      </p:sp>
      <p:sp>
        <p:nvSpPr>
          <p:cNvPr id="11" name="Rechteck 10">
            <a:extLst>
              <a:ext uri="{FF2B5EF4-FFF2-40B4-BE49-F238E27FC236}">
                <a16:creationId xmlns:a16="http://schemas.microsoft.com/office/drawing/2014/main" id="{2F40CDEC-853F-508F-7F1B-2BDA20F5BEA0}"/>
              </a:ext>
            </a:extLst>
          </p:cNvPr>
          <p:cNvSpPr/>
          <p:nvPr/>
        </p:nvSpPr>
        <p:spPr>
          <a:xfrm rot="21239532">
            <a:off x="1225053" y="4803421"/>
            <a:ext cx="1534394" cy="49244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de-DE" sz="2600" b="1" cap="none" spc="0" dirty="0">
                <a:ln/>
                <a:solidFill>
                  <a:schemeClr val="accent4"/>
                </a:solidFill>
                <a:effectLst/>
              </a:rPr>
              <a:t>Ammonia</a:t>
            </a:r>
          </a:p>
        </p:txBody>
      </p:sp>
      <p:sp>
        <p:nvSpPr>
          <p:cNvPr id="13" name="Fußzeilenplatzhalter 2">
            <a:extLst>
              <a:ext uri="{FF2B5EF4-FFF2-40B4-BE49-F238E27FC236}">
                <a16:creationId xmlns:a16="http://schemas.microsoft.com/office/drawing/2014/main" id="{CD033B20-41B2-3A32-2745-5BE0FF850C6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390024399"/>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E77ECE-6B7F-6CB3-46BB-3B2DFACFF57C}"/>
              </a:ext>
            </a:extLst>
          </p:cNvPr>
          <p:cNvSpPr>
            <a:spLocks noGrp="1"/>
          </p:cNvSpPr>
          <p:nvPr>
            <p:ph idx="1"/>
          </p:nvPr>
        </p:nvSpPr>
        <p:spPr>
          <a:xfrm>
            <a:off x="939800" y="1615055"/>
            <a:ext cx="10515600" cy="3911404"/>
          </a:xfrm>
        </p:spPr>
        <p:txBody>
          <a:bodyPr>
            <a:noAutofit/>
          </a:bodyPr>
          <a:lstStyle/>
          <a:p>
            <a:pPr marL="0" lvl="0" indent="0">
              <a:lnSpc>
                <a:spcPct val="150000"/>
              </a:lnSpc>
              <a:buNone/>
            </a:pPr>
            <a:r>
              <a:rPr lang="de-DE" altLang="de-DE" sz="2400" dirty="0" err="1"/>
              <a:t>Electromobility</a:t>
            </a:r>
            <a:r>
              <a:rPr lang="de-DE" altLang="de-DE" sz="2400" dirty="0"/>
              <a:t>:</a:t>
            </a:r>
          </a:p>
          <a:p>
            <a:pPr>
              <a:lnSpc>
                <a:spcPct val="150000"/>
              </a:lnSpc>
            </a:pPr>
            <a:r>
              <a:rPr lang="en-US" altLang="de-DE" sz="2400" dirty="0"/>
              <a:t>Reduction of CO₂ emissions and noise</a:t>
            </a:r>
          </a:p>
          <a:p>
            <a:pPr>
              <a:lnSpc>
                <a:spcPct val="150000"/>
              </a:lnSpc>
            </a:pPr>
            <a:r>
              <a:rPr lang="en-US" altLang="de-DE" sz="2400" dirty="0"/>
              <a:t>Challenges: limited range, charging times and charging infrastructure, higher purchase costs</a:t>
            </a:r>
          </a:p>
          <a:p>
            <a:pPr>
              <a:lnSpc>
                <a:spcPct val="150000"/>
              </a:lnSpc>
            </a:pPr>
            <a:r>
              <a:rPr lang="en-US" altLang="de-DE" sz="2400" dirty="0"/>
              <a:t>Potential through </a:t>
            </a:r>
            <a:r>
              <a:rPr lang="en-US" altLang="de-DE" sz="2400" dirty="0" err="1"/>
              <a:t>digitalisation</a:t>
            </a:r>
            <a:r>
              <a:rPr lang="en-US" altLang="de-DE" sz="2400" dirty="0"/>
              <a:t>, autonomous driving and alternative energy sources</a:t>
            </a:r>
            <a:endParaRPr lang="de-DE" altLang="de-DE" sz="2400" dirty="0"/>
          </a:p>
        </p:txBody>
      </p:sp>
      <p:sp>
        <p:nvSpPr>
          <p:cNvPr id="2" name="Title 1">
            <a:extLst>
              <a:ext uri="{FF2B5EF4-FFF2-40B4-BE49-F238E27FC236}">
                <a16:creationId xmlns:a16="http://schemas.microsoft.com/office/drawing/2014/main" id="{43A38558-C4C4-5908-3A86-54F2EAD00AC9}"/>
              </a:ext>
            </a:extLst>
          </p:cNvPr>
          <p:cNvSpPr>
            <a:spLocks noGrp="1"/>
          </p:cNvSpPr>
          <p:nvPr>
            <p:ph type="title"/>
          </p:nvPr>
        </p:nvSpPr>
        <p:spPr/>
        <p:txBody>
          <a:bodyPr>
            <a:normAutofit/>
          </a:bodyPr>
          <a:lstStyle/>
          <a:p>
            <a:r>
              <a:rPr lang="de-AT" dirty="0" err="1"/>
              <a:t>Electromobility</a:t>
            </a:r>
            <a:endParaRPr lang="de-AT" dirty="0"/>
          </a:p>
        </p:txBody>
      </p:sp>
      <p:sp>
        <p:nvSpPr>
          <p:cNvPr id="4" name="Fußzeilenplatzhalter 2">
            <a:extLst>
              <a:ext uri="{FF2B5EF4-FFF2-40B4-BE49-F238E27FC236}">
                <a16:creationId xmlns:a16="http://schemas.microsoft.com/office/drawing/2014/main" id="{0B74ACAD-B0BD-DD11-A6EE-794B4E4FA4B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487666302"/>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nhaltsplatzhalter 3">
            <a:extLst>
              <a:ext uri="{FF2B5EF4-FFF2-40B4-BE49-F238E27FC236}">
                <a16:creationId xmlns:a16="http://schemas.microsoft.com/office/drawing/2014/main" id="{10D84F06-8DC4-A507-5E71-EA158231AA41}"/>
              </a:ext>
            </a:extLst>
          </p:cNvPr>
          <p:cNvSpPr>
            <a:spLocks noGrp="1"/>
          </p:cNvSpPr>
          <p:nvPr>
            <p:ph idx="1"/>
          </p:nvPr>
        </p:nvSpPr>
        <p:spPr>
          <a:xfrm>
            <a:off x="592538" y="1640541"/>
            <a:ext cx="10761262" cy="4577419"/>
          </a:xfrm>
        </p:spPr>
        <p:txBody>
          <a:bodyPr>
            <a:normAutofit fontScale="85000" lnSpcReduction="20000"/>
          </a:bodyPr>
          <a:lstStyle/>
          <a:p>
            <a:pPr marL="0" indent="0">
              <a:buNone/>
            </a:pPr>
            <a:r>
              <a:rPr lang="de-AT" sz="2900" dirty="0"/>
              <a:t>Advantages:</a:t>
            </a:r>
          </a:p>
          <a:p>
            <a:r>
              <a:rPr lang="en-US" sz="2900" dirty="0"/>
              <a:t>No CO₂ or nitrogen emissions during operation</a:t>
            </a:r>
          </a:p>
          <a:p>
            <a:r>
              <a:rPr lang="en-US" sz="2900" dirty="0"/>
              <a:t>No particulate matter pollution</a:t>
            </a:r>
          </a:p>
          <a:p>
            <a:r>
              <a:rPr lang="en-US" sz="2900" dirty="0"/>
              <a:t>Can be produced entirely from renewable electricity (green hydrogen)</a:t>
            </a:r>
            <a:endParaRPr lang="de-AT" sz="2900" dirty="0"/>
          </a:p>
          <a:p>
            <a:pPr marL="0" indent="0">
              <a:buNone/>
            </a:pPr>
            <a:endParaRPr lang="de-AT" sz="2900" dirty="0"/>
          </a:p>
          <a:p>
            <a:pPr marL="0" indent="0">
              <a:buNone/>
            </a:pPr>
            <a:r>
              <a:rPr lang="de-AT" sz="2900" dirty="0" err="1"/>
              <a:t>Disadvantages</a:t>
            </a:r>
            <a:r>
              <a:rPr lang="de-AT" sz="2900" dirty="0"/>
              <a:t>:</a:t>
            </a:r>
          </a:p>
          <a:p>
            <a:pPr lvl="0"/>
            <a:r>
              <a:rPr lang="en-US" sz="2900" dirty="0"/>
              <a:t>Large storage volume required</a:t>
            </a:r>
          </a:p>
          <a:p>
            <a:pPr lvl="0"/>
            <a:r>
              <a:rPr lang="en-US" sz="2900" dirty="0"/>
              <a:t>High safety requirements (highly flammable)</a:t>
            </a:r>
          </a:p>
          <a:p>
            <a:pPr lvl="0"/>
            <a:r>
              <a:rPr lang="en-US" sz="2900" dirty="0"/>
              <a:t>Efficiency in production: very energy-intensive</a:t>
            </a:r>
          </a:p>
          <a:p>
            <a:pPr lvl="0"/>
            <a:r>
              <a:rPr lang="en-US" sz="2900" dirty="0"/>
              <a:t>Infrastructure: high costs for </a:t>
            </a:r>
            <a:r>
              <a:rPr lang="en-US" sz="2900" dirty="0" err="1"/>
              <a:t>refuelling</a:t>
            </a:r>
            <a:r>
              <a:rPr lang="en-US" sz="2900" dirty="0"/>
              <a:t> stations and safety facilities</a:t>
            </a:r>
          </a:p>
          <a:p>
            <a:pPr lvl="0"/>
            <a:r>
              <a:rPr lang="en-US" sz="2900" dirty="0"/>
              <a:t>Need for further research in fuel cell technology</a:t>
            </a:r>
            <a:endParaRPr lang="de-AT" dirty="0"/>
          </a:p>
        </p:txBody>
      </p:sp>
      <p:sp>
        <p:nvSpPr>
          <p:cNvPr id="3" name="Titel 2">
            <a:extLst>
              <a:ext uri="{FF2B5EF4-FFF2-40B4-BE49-F238E27FC236}">
                <a16:creationId xmlns:a16="http://schemas.microsoft.com/office/drawing/2014/main" id="{54536CB3-3BB5-33F5-667B-76813C1C12BD}"/>
              </a:ext>
            </a:extLst>
          </p:cNvPr>
          <p:cNvSpPr>
            <a:spLocks noGrp="1"/>
          </p:cNvSpPr>
          <p:nvPr>
            <p:ph type="title"/>
          </p:nvPr>
        </p:nvSpPr>
        <p:spPr/>
        <p:txBody>
          <a:bodyPr/>
          <a:lstStyle/>
          <a:p>
            <a:r>
              <a:rPr lang="de-AT" dirty="0"/>
              <a:t>Hydrogen</a:t>
            </a:r>
          </a:p>
        </p:txBody>
      </p:sp>
      <p:sp>
        <p:nvSpPr>
          <p:cNvPr id="2" name="Fußzeilenplatzhalter 2">
            <a:extLst>
              <a:ext uri="{FF2B5EF4-FFF2-40B4-BE49-F238E27FC236}">
                <a16:creationId xmlns:a16="http://schemas.microsoft.com/office/drawing/2014/main" id="{F9F3128A-8182-D9F9-12B4-610629AEDB7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913683178"/>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E0345-E189-2B63-8EC0-E826025B0530}"/>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6902463F-C22D-4D28-262B-46D5760E46D5}"/>
              </a:ext>
            </a:extLst>
          </p:cNvPr>
          <p:cNvSpPr>
            <a:spLocks noGrp="1"/>
          </p:cNvSpPr>
          <p:nvPr>
            <p:ph type="title"/>
          </p:nvPr>
        </p:nvSpPr>
        <p:spPr>
          <a:xfrm>
            <a:off x="592538" y="640040"/>
            <a:ext cx="9161062" cy="792976"/>
          </a:xfrm>
        </p:spPr>
        <p:txBody>
          <a:bodyPr/>
          <a:lstStyle/>
          <a:p>
            <a:r>
              <a:rPr lang="de-AT" dirty="0" err="1"/>
              <a:t>Biofuels</a:t>
            </a:r>
            <a:endParaRPr lang="de-AT" dirty="0"/>
          </a:p>
        </p:txBody>
      </p:sp>
      <p:sp>
        <p:nvSpPr>
          <p:cNvPr id="4" name="Foliennummernplatzhalter 3">
            <a:extLst>
              <a:ext uri="{FF2B5EF4-FFF2-40B4-BE49-F238E27FC236}">
                <a16:creationId xmlns:a16="http://schemas.microsoft.com/office/drawing/2014/main" id="{FEEC00AC-C00E-1CE4-2A71-E1F16BB80751}"/>
              </a:ext>
            </a:extLst>
          </p:cNvPr>
          <p:cNvSpPr>
            <a:spLocks noGrp="1"/>
          </p:cNvSpPr>
          <p:nvPr>
            <p:ph type="sldNum" sz="quarter" idx="12"/>
          </p:nvPr>
        </p:nvSpPr>
        <p:spPr/>
        <p:txBody>
          <a:bodyPr/>
          <a:lstStyle/>
          <a:p>
            <a:r>
              <a:rPr lang="de-AT" dirty="0"/>
              <a:t>Slide </a:t>
            </a:r>
            <a:fld id="{0AF89F37-6AD9-4F74-BC17-19E39A25D257}" type="slidenum">
              <a:rPr lang="de-AT" smtClean="0"/>
              <a:pPr/>
              <a:t>43</a:t>
            </a:fld>
            <a:endParaRPr lang="de-AT" dirty="0"/>
          </a:p>
        </p:txBody>
      </p:sp>
      <p:sp>
        <p:nvSpPr>
          <p:cNvPr id="8" name="Textfeld 7">
            <a:extLst>
              <a:ext uri="{FF2B5EF4-FFF2-40B4-BE49-F238E27FC236}">
                <a16:creationId xmlns:a16="http://schemas.microsoft.com/office/drawing/2014/main" id="{334537D1-10C2-6D03-959C-700DFB7604CD}"/>
              </a:ext>
            </a:extLst>
          </p:cNvPr>
          <p:cNvSpPr txBox="1"/>
          <p:nvPr/>
        </p:nvSpPr>
        <p:spPr>
          <a:xfrm>
            <a:off x="592538" y="1425854"/>
            <a:ext cx="11655099" cy="1477328"/>
          </a:xfrm>
          <a:prstGeom prst="rect">
            <a:avLst/>
          </a:prstGeom>
          <a:noFill/>
        </p:spPr>
        <p:txBody>
          <a:bodyPr wrap="square">
            <a:spAutoFit/>
          </a:bodyPr>
          <a:lstStyle/>
          <a:p>
            <a:pPr marL="285750" indent="-285750">
              <a:spcBef>
                <a:spcPts val="0"/>
              </a:spcBef>
              <a:spcAft>
                <a:spcPts val="600"/>
              </a:spcAft>
              <a:buFont typeface="Arial" panose="020B0604020202020204" pitchFamily="34" charset="0"/>
              <a:buChar char="•"/>
            </a:pPr>
            <a:r>
              <a:rPr lang="en-US" sz="2000" dirty="0"/>
              <a:t>Biofuels such as HVO (Hydrotreated Vegetable Oil) and LBM (liquid biomethane) are considered a short-term realistic solution for reducing emissions in inland shipping</a:t>
            </a:r>
          </a:p>
          <a:p>
            <a:pPr marL="285750" indent="-285750">
              <a:spcBef>
                <a:spcPts val="0"/>
              </a:spcBef>
              <a:spcAft>
                <a:spcPts val="600"/>
              </a:spcAft>
              <a:buFont typeface="Arial" panose="020B0604020202020204" pitchFamily="34" charset="0"/>
              <a:buChar char="•"/>
            </a:pPr>
            <a:r>
              <a:rPr lang="en-US" sz="2000" dirty="0"/>
              <a:t>Sustainability depends heavily on the origin of the raw materials</a:t>
            </a:r>
          </a:p>
          <a:p>
            <a:pPr marL="285750" indent="-285750">
              <a:spcBef>
                <a:spcPts val="0"/>
              </a:spcBef>
              <a:spcAft>
                <a:spcPts val="600"/>
              </a:spcAft>
              <a:buFont typeface="Arial" panose="020B0604020202020204" pitchFamily="34" charset="0"/>
              <a:buChar char="•"/>
            </a:pPr>
            <a:r>
              <a:rPr lang="de-AT" sz="2000" dirty="0">
                <a:solidFill>
                  <a:schemeClr val="tx2"/>
                </a:solidFill>
              </a:rPr>
              <a:t>Pilot </a:t>
            </a:r>
            <a:r>
              <a:rPr lang="de-AT" sz="2000" dirty="0" err="1">
                <a:solidFill>
                  <a:schemeClr val="tx2"/>
                </a:solidFill>
              </a:rPr>
              <a:t>project</a:t>
            </a:r>
            <a:r>
              <a:rPr lang="de-AT" sz="2000" dirty="0">
                <a:solidFill>
                  <a:schemeClr val="tx2"/>
                </a:solidFill>
              </a:rPr>
              <a:t>:</a:t>
            </a:r>
            <a:r>
              <a:rPr lang="de-AT" sz="2000" dirty="0"/>
              <a:t> </a:t>
            </a:r>
            <a:r>
              <a:rPr lang="en-US" sz="2000" dirty="0"/>
              <a:t>The grain vessel </a:t>
            </a:r>
            <a:r>
              <a:rPr lang="en-US" sz="2000" dirty="0" err="1"/>
              <a:t>Nedertarwe</a:t>
            </a:r>
            <a:r>
              <a:rPr lang="en-US" sz="2000" dirty="0"/>
              <a:t> operates using HVO100 from Utrecht to Rotterdam</a:t>
            </a:r>
            <a:endParaRPr lang="de-AT" sz="2000" dirty="0"/>
          </a:p>
        </p:txBody>
      </p:sp>
      <p:graphicFrame>
        <p:nvGraphicFramePr>
          <p:cNvPr id="13" name="Diagramm 12" descr="Tabelle Vor- und Nachteile Verkehrsträger Straße">
            <a:extLst>
              <a:ext uri="{FF2B5EF4-FFF2-40B4-BE49-F238E27FC236}">
                <a16:creationId xmlns:a16="http://schemas.microsoft.com/office/drawing/2014/main" id="{C0663904-8B1C-2141-B70B-697909BC3056}"/>
              </a:ext>
            </a:extLst>
          </p:cNvPr>
          <p:cNvGraphicFramePr/>
          <p:nvPr>
            <p:extLst>
              <p:ext uri="{D42A27DB-BD31-4B8C-83A1-F6EECF244321}">
                <p14:modId xmlns:p14="http://schemas.microsoft.com/office/powerpoint/2010/main" val="1006084424"/>
              </p:ext>
            </p:extLst>
          </p:nvPr>
        </p:nvGraphicFramePr>
        <p:xfrm>
          <a:off x="304290" y="3080084"/>
          <a:ext cx="11655099" cy="32762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ußzeilenplatzhalter 2">
            <a:extLst>
              <a:ext uri="{FF2B5EF4-FFF2-40B4-BE49-F238E27FC236}">
                <a16:creationId xmlns:a16="http://schemas.microsoft.com/office/drawing/2014/main" id="{0215E0AD-172D-6E0F-01D7-AA4A27EFB91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316775392"/>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6922371D-2D72-D493-702D-8699406FC639}"/>
              </a:ext>
            </a:extLst>
          </p:cNvPr>
          <p:cNvSpPr>
            <a:spLocks noGrp="1"/>
          </p:cNvSpPr>
          <p:nvPr>
            <p:ph idx="1"/>
          </p:nvPr>
        </p:nvSpPr>
        <p:spPr>
          <a:xfrm>
            <a:off x="719209" y="1659899"/>
            <a:ext cx="10925943" cy="3911404"/>
          </a:xfrm>
        </p:spPr>
        <p:txBody>
          <a:bodyPr/>
          <a:lstStyle/>
          <a:p>
            <a:pPr marL="0" indent="0">
              <a:buNone/>
            </a:pPr>
            <a:r>
              <a:rPr lang="en-US" sz="2200" dirty="0"/>
              <a:t>EU target by 2050: reduction of greenhouse gas emissions in the transport sector by 90%</a:t>
            </a:r>
            <a:endParaRPr lang="de-AT" dirty="0"/>
          </a:p>
        </p:txBody>
      </p:sp>
      <p:sp>
        <p:nvSpPr>
          <p:cNvPr id="3" name="Titel 2">
            <a:extLst>
              <a:ext uri="{FF2B5EF4-FFF2-40B4-BE49-F238E27FC236}">
                <a16:creationId xmlns:a16="http://schemas.microsoft.com/office/drawing/2014/main" id="{0D4162E0-A27D-6ED4-28D9-2BC064E98F67}"/>
              </a:ext>
            </a:extLst>
          </p:cNvPr>
          <p:cNvSpPr>
            <a:spLocks noGrp="1"/>
          </p:cNvSpPr>
          <p:nvPr>
            <p:ph type="title"/>
          </p:nvPr>
        </p:nvSpPr>
        <p:spPr/>
        <p:txBody>
          <a:bodyPr/>
          <a:lstStyle/>
          <a:p>
            <a:r>
              <a:rPr lang="de-AT" dirty="0"/>
              <a:t>Multimodal </a:t>
            </a:r>
            <a:r>
              <a:rPr lang="de-AT" dirty="0" err="1"/>
              <a:t>transport</a:t>
            </a:r>
            <a:endParaRPr lang="de-AT" dirty="0"/>
          </a:p>
        </p:txBody>
      </p:sp>
      <p:grpSp>
        <p:nvGrpSpPr>
          <p:cNvPr id="4" name="Group 8" descr="Grafik unimodaler Verkehr: Absender - LKW - Empfänger">
            <a:extLst>
              <a:ext uri="{FF2B5EF4-FFF2-40B4-BE49-F238E27FC236}">
                <a16:creationId xmlns:a16="http://schemas.microsoft.com/office/drawing/2014/main" id="{ED7521C5-DDEF-3700-D647-F0A20903F4EA}"/>
              </a:ext>
            </a:extLst>
          </p:cNvPr>
          <p:cNvGrpSpPr/>
          <p:nvPr/>
        </p:nvGrpSpPr>
        <p:grpSpPr>
          <a:xfrm>
            <a:off x="924528" y="4071634"/>
            <a:ext cx="2965575" cy="756628"/>
            <a:chOff x="1160436" y="4556594"/>
            <a:chExt cx="4105435" cy="1084708"/>
          </a:xfrm>
        </p:grpSpPr>
        <p:pic>
          <p:nvPicPr>
            <p:cNvPr id="5" name="Picture 9" descr="A white building with green leaves and a chimney&#10;&#10;Description automatically generated">
              <a:extLst>
                <a:ext uri="{FF2B5EF4-FFF2-40B4-BE49-F238E27FC236}">
                  <a16:creationId xmlns:a16="http://schemas.microsoft.com/office/drawing/2014/main" id="{CA70493B-DEB5-D848-1BE9-FCB26239F4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6" name="Straight Arrow Connector 10">
              <a:extLst>
                <a:ext uri="{FF2B5EF4-FFF2-40B4-BE49-F238E27FC236}">
                  <a16:creationId xmlns:a16="http://schemas.microsoft.com/office/drawing/2014/main" id="{886BB782-1718-5862-5925-928022CF69E1}"/>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7" name="Picture 11" descr="A yellow and blue building with boxes on a conveyor belt&#10;&#10;Description automatically generated">
              <a:extLst>
                <a:ext uri="{FF2B5EF4-FFF2-40B4-BE49-F238E27FC236}">
                  <a16:creationId xmlns:a16="http://schemas.microsoft.com/office/drawing/2014/main" id="{C923C6DF-8A3A-5226-8CAF-974275DA33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8" name="TextBox 13">
              <a:extLst>
                <a:ext uri="{FF2B5EF4-FFF2-40B4-BE49-F238E27FC236}">
                  <a16:creationId xmlns:a16="http://schemas.microsoft.com/office/drawing/2014/main" id="{CBD06AB6-3EFE-D44B-A49A-47F97FC91DE3}"/>
                </a:ext>
              </a:extLst>
            </p:cNvPr>
            <p:cNvSpPr txBox="1"/>
            <p:nvPr/>
          </p:nvSpPr>
          <p:spPr>
            <a:xfrm>
              <a:off x="1160436" y="5228733"/>
              <a:ext cx="1250683" cy="397107"/>
            </a:xfrm>
            <a:prstGeom prst="rect">
              <a:avLst/>
            </a:prstGeom>
            <a:noFill/>
          </p:spPr>
          <p:txBody>
            <a:bodyPr wrap="square" rtlCol="0">
              <a:spAutoFit/>
            </a:bodyPr>
            <a:lstStyle/>
            <a:p>
              <a:r>
                <a:rPr lang="de-AT" sz="1200" dirty="0">
                  <a:latin typeface="Mangal Pro" panose="00000500000000000000" pitchFamily="2" charset="0"/>
                  <a:cs typeface="Mangal Pro" panose="00000500000000000000" pitchFamily="2" charset="0"/>
                </a:rPr>
                <a:t>Sender </a:t>
              </a:r>
            </a:p>
          </p:txBody>
        </p:sp>
        <p:sp>
          <p:nvSpPr>
            <p:cNvPr id="9" name="TextBox 14">
              <a:extLst>
                <a:ext uri="{FF2B5EF4-FFF2-40B4-BE49-F238E27FC236}">
                  <a16:creationId xmlns:a16="http://schemas.microsoft.com/office/drawing/2014/main" id="{14B8E01B-67D9-0042-41F0-D98E7DBF0B34}"/>
                </a:ext>
              </a:extLst>
            </p:cNvPr>
            <p:cNvSpPr txBox="1"/>
            <p:nvPr/>
          </p:nvSpPr>
          <p:spPr>
            <a:xfrm>
              <a:off x="3834904" y="5244194"/>
              <a:ext cx="1430967" cy="397108"/>
            </a:xfrm>
            <a:prstGeom prst="rect">
              <a:avLst/>
            </a:prstGeom>
            <a:noFill/>
          </p:spPr>
          <p:txBody>
            <a:bodyPr wrap="square" rtlCol="0">
              <a:spAutoFit/>
            </a:bodyPr>
            <a:lstStyle/>
            <a:p>
              <a:pPr algn="ctr"/>
              <a:r>
                <a:rPr lang="de-AT" sz="1200" dirty="0" err="1">
                  <a:latin typeface="Mangal Pro" panose="00000500000000000000" pitchFamily="2" charset="0"/>
                  <a:cs typeface="Mangal Pro" panose="00000500000000000000" pitchFamily="2" charset="0"/>
                </a:rPr>
                <a:t>Recipient</a:t>
              </a:r>
              <a:endParaRPr lang="de-AT" sz="1200" dirty="0">
                <a:latin typeface="Mangal Pro" panose="00000500000000000000" pitchFamily="2" charset="0"/>
                <a:cs typeface="Mangal Pro" panose="00000500000000000000" pitchFamily="2" charset="0"/>
              </a:endParaRPr>
            </a:p>
          </p:txBody>
        </p:sp>
      </p:grpSp>
      <p:pic>
        <p:nvPicPr>
          <p:cNvPr id="10" name="Picture 2" descr="A blue truck with black background&#10;&#10;Description automatically generated">
            <a:extLst>
              <a:ext uri="{FF2B5EF4-FFF2-40B4-BE49-F238E27FC236}">
                <a16:creationId xmlns:a16="http://schemas.microsoft.com/office/drawing/2014/main" id="{31EA36AA-1D39-D83D-0326-C21B1EEA089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15344" y="4072067"/>
            <a:ext cx="382546" cy="369406"/>
          </a:xfrm>
          <a:prstGeom prst="rect">
            <a:avLst/>
          </a:prstGeom>
        </p:spPr>
      </p:pic>
      <p:pic>
        <p:nvPicPr>
          <p:cNvPr id="11" name="Picture 3" descr="A blue truck with black background&#10;&#10;Description automatically generated">
            <a:extLst>
              <a:ext uri="{FF2B5EF4-FFF2-40B4-BE49-F238E27FC236}">
                <a16:creationId xmlns:a16="http://schemas.microsoft.com/office/drawing/2014/main" id="{32AA9D78-8FDB-EF86-9E11-D453AA0C3D3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36526" y="4060306"/>
            <a:ext cx="382546" cy="369406"/>
          </a:xfrm>
          <a:prstGeom prst="rect">
            <a:avLst/>
          </a:prstGeom>
        </p:spPr>
      </p:pic>
      <p:grpSp>
        <p:nvGrpSpPr>
          <p:cNvPr id="12" name="Group 15" descr="Grafik multimodaler Verkehr: Absender, Vorlauf mit LKW, Umschlag, Hauptlauf mit LKW, Schiff oder Zug, Umschlag, Nachlauf, Empfänger">
            <a:extLst>
              <a:ext uri="{FF2B5EF4-FFF2-40B4-BE49-F238E27FC236}">
                <a16:creationId xmlns:a16="http://schemas.microsoft.com/office/drawing/2014/main" id="{F875D8CE-101B-DA31-689B-C198CA730859}"/>
              </a:ext>
            </a:extLst>
          </p:cNvPr>
          <p:cNvGrpSpPr/>
          <p:nvPr/>
        </p:nvGrpSpPr>
        <p:grpSpPr>
          <a:xfrm>
            <a:off x="5558632" y="4071634"/>
            <a:ext cx="5410340" cy="1614784"/>
            <a:chOff x="5569587" y="4188134"/>
            <a:chExt cx="5792231" cy="1992307"/>
          </a:xfrm>
        </p:grpSpPr>
        <p:pic>
          <p:nvPicPr>
            <p:cNvPr id="13" name="Picture 16" descr="A white building with green leaves and a chimney&#10;&#10;Description automatically generated">
              <a:extLst>
                <a:ext uri="{FF2B5EF4-FFF2-40B4-BE49-F238E27FC236}">
                  <a16:creationId xmlns:a16="http://schemas.microsoft.com/office/drawing/2014/main" id="{95A28DAB-0A8C-1E02-2D67-ED347DCE330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14" name="Straight Arrow Connector 17">
              <a:extLst>
                <a:ext uri="{FF2B5EF4-FFF2-40B4-BE49-F238E27FC236}">
                  <a16:creationId xmlns:a16="http://schemas.microsoft.com/office/drawing/2014/main" id="{FA09D3C2-08C9-0568-DBE9-2E287F99515B}"/>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15" name="Picture 18" descr="A white building with green leaves and a chimney&#10;&#10;Description automatically generated">
              <a:extLst>
                <a:ext uri="{FF2B5EF4-FFF2-40B4-BE49-F238E27FC236}">
                  <a16:creationId xmlns:a16="http://schemas.microsoft.com/office/drawing/2014/main" id="{4F5B14B6-252A-3FED-629A-1189E11035A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16" name="Picture 19" descr="A white building with green leaves and a chimney&#10;&#10;Description automatically generated">
              <a:extLst>
                <a:ext uri="{FF2B5EF4-FFF2-40B4-BE49-F238E27FC236}">
                  <a16:creationId xmlns:a16="http://schemas.microsoft.com/office/drawing/2014/main" id="{BCBF8D5B-F960-32F1-7043-6AFB6437B5D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17" name="Picture 20" descr="A yellow and blue building with boxes on a conveyor belt&#10;&#10;Description automatically generated">
              <a:extLst>
                <a:ext uri="{FF2B5EF4-FFF2-40B4-BE49-F238E27FC236}">
                  <a16:creationId xmlns:a16="http://schemas.microsoft.com/office/drawing/2014/main" id="{850A6519-8171-A5DA-9B5D-9AFCC3163C4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18" name="Picture 21" descr="A yellow and blue building with boxes on a conveyor belt&#10;&#10;Description automatically generated">
              <a:extLst>
                <a:ext uri="{FF2B5EF4-FFF2-40B4-BE49-F238E27FC236}">
                  <a16:creationId xmlns:a16="http://schemas.microsoft.com/office/drawing/2014/main" id="{AA73B987-217F-7C09-60F1-B6A268851C8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19" name="Picture 22" descr="A yellow and blue building with boxes on a conveyor belt&#10;&#10;Description automatically generated">
              <a:extLst>
                <a:ext uri="{FF2B5EF4-FFF2-40B4-BE49-F238E27FC236}">
                  <a16:creationId xmlns:a16="http://schemas.microsoft.com/office/drawing/2014/main" id="{673D354E-5D06-E635-5BB6-20BED80B062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0" name="Straight Arrow Connector 23">
              <a:extLst>
                <a:ext uri="{FF2B5EF4-FFF2-40B4-BE49-F238E27FC236}">
                  <a16:creationId xmlns:a16="http://schemas.microsoft.com/office/drawing/2014/main" id="{B0C7607C-4452-AFC7-8251-A8A62F6B59C4}"/>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21" name="Straight Arrow Connector 24">
              <a:extLst>
                <a:ext uri="{FF2B5EF4-FFF2-40B4-BE49-F238E27FC236}">
                  <a16:creationId xmlns:a16="http://schemas.microsoft.com/office/drawing/2014/main" id="{D2CE1A32-A522-3D3C-09FD-31921860CDEF}"/>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22" name="Straight Arrow Connector 25">
              <a:extLst>
                <a:ext uri="{FF2B5EF4-FFF2-40B4-BE49-F238E27FC236}">
                  <a16:creationId xmlns:a16="http://schemas.microsoft.com/office/drawing/2014/main" id="{DA5F96D2-BA96-E019-75B3-8EDF4F1C1373}"/>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23" name="Straight Arrow Connector 26">
              <a:extLst>
                <a:ext uri="{FF2B5EF4-FFF2-40B4-BE49-F238E27FC236}">
                  <a16:creationId xmlns:a16="http://schemas.microsoft.com/office/drawing/2014/main" id="{B9F84E61-AC8C-E38A-B3A1-F4DD4DCF7ADD}"/>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24" name="Straight Arrow Connector 27">
              <a:extLst>
                <a:ext uri="{FF2B5EF4-FFF2-40B4-BE49-F238E27FC236}">
                  <a16:creationId xmlns:a16="http://schemas.microsoft.com/office/drawing/2014/main" id="{5015FC8D-758D-8BB0-441C-E9AFC5FF1A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5" name="Picture 28" descr="A blue storage shed with boxes&#10;&#10;Description automatically generated">
              <a:extLst>
                <a:ext uri="{FF2B5EF4-FFF2-40B4-BE49-F238E27FC236}">
                  <a16:creationId xmlns:a16="http://schemas.microsoft.com/office/drawing/2014/main" id="{646D3B6D-6194-51D6-5DFF-F12F26A6E1B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26" name="Picture 29" descr="A blue storage shed with boxes&#10;&#10;Description automatically generated">
              <a:extLst>
                <a:ext uri="{FF2B5EF4-FFF2-40B4-BE49-F238E27FC236}">
                  <a16:creationId xmlns:a16="http://schemas.microsoft.com/office/drawing/2014/main" id="{7E9DA306-1A90-A269-F0D1-4CD155327BE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27" name="Picture 30" descr="A blue and black logo&#10;&#10;Description automatically generated">
              <a:extLst>
                <a:ext uri="{FF2B5EF4-FFF2-40B4-BE49-F238E27FC236}">
                  <a16:creationId xmlns:a16="http://schemas.microsoft.com/office/drawing/2014/main" id="{B3A4DA75-96F2-CBB1-F4AE-527722B5844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28" name="Picture 31" descr="A blue truck with black background&#10;&#10;Description automatically generated">
              <a:extLst>
                <a:ext uri="{FF2B5EF4-FFF2-40B4-BE49-F238E27FC236}">
                  <a16:creationId xmlns:a16="http://schemas.microsoft.com/office/drawing/2014/main" id="{09E97CDF-9C7F-5FF2-0D0F-912E922036A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29" name="Picture 32" descr="A ship with containers on it&#10;&#10;Description automatically generated">
              <a:extLst>
                <a:ext uri="{FF2B5EF4-FFF2-40B4-BE49-F238E27FC236}">
                  <a16:creationId xmlns:a16="http://schemas.microsoft.com/office/drawing/2014/main" id="{1454E22A-DE81-5D82-B8FF-F0CD4B44E6F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0" name="Straight Arrow Connector 33">
              <a:extLst>
                <a:ext uri="{FF2B5EF4-FFF2-40B4-BE49-F238E27FC236}">
                  <a16:creationId xmlns:a16="http://schemas.microsoft.com/office/drawing/2014/main" id="{8B7F9403-66C0-96D2-E7A0-A276A46202D9}"/>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31" name="Picture 34" descr="A blue truck with black background&#10;&#10;Description automatically generated">
              <a:extLst>
                <a:ext uri="{FF2B5EF4-FFF2-40B4-BE49-F238E27FC236}">
                  <a16:creationId xmlns:a16="http://schemas.microsoft.com/office/drawing/2014/main" id="{34CA7603-829E-AD59-8F1E-112B315C8D1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32" name="Picture 35" descr="A blue truck with black background&#10;&#10;Description automatically generated">
              <a:extLst>
                <a:ext uri="{FF2B5EF4-FFF2-40B4-BE49-F238E27FC236}">
                  <a16:creationId xmlns:a16="http://schemas.microsoft.com/office/drawing/2014/main" id="{2F83212B-D5AD-2463-AE1A-C21B9E977C7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33" name="Picture 36" descr="A blue truck with black background&#10;&#10;Description automatically generated">
              <a:extLst>
                <a:ext uri="{FF2B5EF4-FFF2-40B4-BE49-F238E27FC236}">
                  <a16:creationId xmlns:a16="http://schemas.microsoft.com/office/drawing/2014/main" id="{AD0BAEAB-45BF-248E-6A52-15B378FF2F5C}"/>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34" name="Picture 37" descr="A blue truck with black background&#10;&#10;Description automatically generated">
              <a:extLst>
                <a:ext uri="{FF2B5EF4-FFF2-40B4-BE49-F238E27FC236}">
                  <a16:creationId xmlns:a16="http://schemas.microsoft.com/office/drawing/2014/main" id="{50D0A994-1A58-D710-30D1-46AFFFFC853C}"/>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35" name="Picture 38" descr="A blue truck with black background&#10;&#10;Description automatically generated">
              <a:extLst>
                <a:ext uri="{FF2B5EF4-FFF2-40B4-BE49-F238E27FC236}">
                  <a16:creationId xmlns:a16="http://schemas.microsoft.com/office/drawing/2014/main" id="{14761E62-EE9D-FCB1-70BE-2409B165D4E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36" name="Picture 39" descr="A blue truck with black background&#10;&#10;Description automatically generated">
              <a:extLst>
                <a:ext uri="{FF2B5EF4-FFF2-40B4-BE49-F238E27FC236}">
                  <a16:creationId xmlns:a16="http://schemas.microsoft.com/office/drawing/2014/main" id="{86CB0768-C350-EDE3-5CD2-39B011451CB5}"/>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37" name="TextBox 40">
              <a:extLst>
                <a:ext uri="{FF2B5EF4-FFF2-40B4-BE49-F238E27FC236}">
                  <a16:creationId xmlns:a16="http://schemas.microsoft.com/office/drawing/2014/main" id="{B3EBFAC6-555C-54DF-01CF-D095DFA7B794}"/>
                </a:ext>
              </a:extLst>
            </p:cNvPr>
            <p:cNvSpPr txBox="1"/>
            <p:nvPr/>
          </p:nvSpPr>
          <p:spPr>
            <a:xfrm>
              <a:off x="5569587" y="5393803"/>
              <a:ext cx="1356546" cy="341759"/>
            </a:xfrm>
            <a:prstGeom prst="rect">
              <a:avLst/>
            </a:prstGeom>
            <a:noFill/>
          </p:spPr>
          <p:txBody>
            <a:bodyPr wrap="square" rtlCol="0">
              <a:spAutoFit/>
            </a:bodyPr>
            <a:lstStyle/>
            <a:p>
              <a:r>
                <a:rPr lang="de-AT" sz="1200" dirty="0">
                  <a:latin typeface="Mangal Pro" panose="00000500000000000000" pitchFamily="2" charset="0"/>
                  <a:cs typeface="Mangal Pro" panose="00000500000000000000" pitchFamily="2" charset="0"/>
                </a:rPr>
                <a:t>Pre-</a:t>
              </a:r>
              <a:r>
                <a:rPr lang="de-AT" sz="1200" dirty="0" err="1">
                  <a:latin typeface="Mangal Pro" panose="00000500000000000000" pitchFamily="2" charset="0"/>
                  <a:cs typeface="Mangal Pro" panose="00000500000000000000" pitchFamily="2" charset="0"/>
                </a:rPr>
                <a:t>carriage</a:t>
              </a:r>
              <a:endParaRPr lang="de-AT" sz="1200" dirty="0">
                <a:latin typeface="Mangal Pro" panose="00000500000000000000" pitchFamily="2" charset="0"/>
                <a:cs typeface="Mangal Pro" panose="00000500000000000000" pitchFamily="2" charset="0"/>
              </a:endParaRPr>
            </a:p>
          </p:txBody>
        </p:sp>
        <p:sp>
          <p:nvSpPr>
            <p:cNvPr id="38" name="TextBox 41">
              <a:extLst>
                <a:ext uri="{FF2B5EF4-FFF2-40B4-BE49-F238E27FC236}">
                  <a16:creationId xmlns:a16="http://schemas.microsoft.com/office/drawing/2014/main" id="{8B4D6332-0EE3-7C5A-3A70-F50F4F2482DF}"/>
                </a:ext>
              </a:extLst>
            </p:cNvPr>
            <p:cNvSpPr txBox="1"/>
            <p:nvPr/>
          </p:nvSpPr>
          <p:spPr>
            <a:xfrm>
              <a:off x="7927071" y="5412204"/>
              <a:ext cx="1399293" cy="341759"/>
            </a:xfrm>
            <a:prstGeom prst="rect">
              <a:avLst/>
            </a:prstGeom>
            <a:noFill/>
          </p:spPr>
          <p:txBody>
            <a:bodyPr wrap="square" rtlCol="0">
              <a:spAutoFit/>
            </a:bodyPr>
            <a:lstStyle/>
            <a:p>
              <a:r>
                <a:rPr lang="de-AT" sz="1200" dirty="0">
                  <a:latin typeface="Mangal Pro" panose="00000500000000000000" pitchFamily="2" charset="0"/>
                  <a:cs typeface="Mangal Pro" panose="00000500000000000000" pitchFamily="2" charset="0"/>
                </a:rPr>
                <a:t>Main </a:t>
              </a:r>
              <a:r>
                <a:rPr lang="de-AT" sz="1200" dirty="0" err="1">
                  <a:latin typeface="Mangal Pro" panose="00000500000000000000" pitchFamily="2" charset="0"/>
                  <a:cs typeface="Mangal Pro" panose="00000500000000000000" pitchFamily="2" charset="0"/>
                </a:rPr>
                <a:t>carriage</a:t>
              </a:r>
              <a:endParaRPr lang="de-AT" sz="1200" dirty="0">
                <a:latin typeface="Mangal Pro" panose="00000500000000000000" pitchFamily="2" charset="0"/>
                <a:cs typeface="Mangal Pro" panose="00000500000000000000" pitchFamily="2" charset="0"/>
              </a:endParaRPr>
            </a:p>
          </p:txBody>
        </p:sp>
        <p:sp>
          <p:nvSpPr>
            <p:cNvPr id="39" name="TextBox 42">
              <a:extLst>
                <a:ext uri="{FF2B5EF4-FFF2-40B4-BE49-F238E27FC236}">
                  <a16:creationId xmlns:a16="http://schemas.microsoft.com/office/drawing/2014/main" id="{C05B807A-999F-196A-550D-8D09829474E0}"/>
                </a:ext>
              </a:extLst>
            </p:cNvPr>
            <p:cNvSpPr txBox="1"/>
            <p:nvPr/>
          </p:nvSpPr>
          <p:spPr>
            <a:xfrm>
              <a:off x="10082381" y="5391432"/>
              <a:ext cx="1279437" cy="341759"/>
            </a:xfrm>
            <a:prstGeom prst="rect">
              <a:avLst/>
            </a:prstGeom>
            <a:noFill/>
          </p:spPr>
          <p:txBody>
            <a:bodyPr wrap="square" rtlCol="0">
              <a:spAutoFit/>
            </a:bodyPr>
            <a:lstStyle/>
            <a:p>
              <a:r>
                <a:rPr lang="de-AT" sz="1200" dirty="0">
                  <a:latin typeface="Mangal Pro" panose="00000500000000000000" pitchFamily="2" charset="0"/>
                  <a:cs typeface="Mangal Pro" panose="00000500000000000000" pitchFamily="2" charset="0"/>
                </a:rPr>
                <a:t>On-</a:t>
              </a:r>
              <a:r>
                <a:rPr lang="de-AT" sz="1200" dirty="0" err="1">
                  <a:latin typeface="Mangal Pro" panose="00000500000000000000" pitchFamily="2" charset="0"/>
                  <a:cs typeface="Mangal Pro" panose="00000500000000000000" pitchFamily="2" charset="0"/>
                </a:rPr>
                <a:t>carriage</a:t>
              </a:r>
              <a:endParaRPr lang="de-AT" sz="1200" dirty="0">
                <a:latin typeface="Mangal Pro" panose="00000500000000000000" pitchFamily="2" charset="0"/>
                <a:cs typeface="Mangal Pro" panose="00000500000000000000" pitchFamily="2" charset="0"/>
              </a:endParaRPr>
            </a:p>
          </p:txBody>
        </p:sp>
        <p:sp>
          <p:nvSpPr>
            <p:cNvPr id="40" name="TextBox 43">
              <a:extLst>
                <a:ext uri="{FF2B5EF4-FFF2-40B4-BE49-F238E27FC236}">
                  <a16:creationId xmlns:a16="http://schemas.microsoft.com/office/drawing/2014/main" id="{21A23A84-3CBE-4CA3-02B4-366C2C1E7962}"/>
                </a:ext>
              </a:extLst>
            </p:cNvPr>
            <p:cNvSpPr txBox="1"/>
            <p:nvPr/>
          </p:nvSpPr>
          <p:spPr>
            <a:xfrm>
              <a:off x="6652729" y="5838682"/>
              <a:ext cx="1878273" cy="341759"/>
            </a:xfrm>
            <a:prstGeom prst="rect">
              <a:avLst/>
            </a:prstGeom>
            <a:noFill/>
          </p:spPr>
          <p:txBody>
            <a:bodyPr wrap="square" rtlCol="0">
              <a:spAutoFit/>
            </a:bodyPr>
            <a:lstStyle/>
            <a:p>
              <a:r>
                <a:rPr lang="de-AT" sz="1200" dirty="0">
                  <a:latin typeface="Mangal Pro" panose="00000500000000000000" pitchFamily="2" charset="0"/>
                  <a:cs typeface="Mangal Pro" panose="00000500000000000000" pitchFamily="2" charset="0"/>
                </a:rPr>
                <a:t> </a:t>
              </a:r>
              <a:r>
                <a:rPr lang="de-AT" sz="1200" dirty="0" err="1">
                  <a:latin typeface="Mangal Pro" panose="00000500000000000000" pitchFamily="2" charset="0"/>
                  <a:cs typeface="Mangal Pro" panose="00000500000000000000" pitchFamily="2" charset="0"/>
                </a:rPr>
                <a:t>Transhipment</a:t>
              </a:r>
              <a:r>
                <a:rPr lang="de-AT" sz="1200" dirty="0">
                  <a:latin typeface="Mangal Pro" panose="00000500000000000000" pitchFamily="2" charset="0"/>
                  <a:cs typeface="Mangal Pro" panose="00000500000000000000" pitchFamily="2" charset="0"/>
                </a:rPr>
                <a:t> </a:t>
              </a:r>
              <a:r>
                <a:rPr lang="de-AT" sz="1200" dirty="0" err="1">
                  <a:latin typeface="Mangal Pro" panose="00000500000000000000" pitchFamily="2" charset="0"/>
                  <a:cs typeface="Mangal Pro" panose="00000500000000000000" pitchFamily="2" charset="0"/>
                </a:rPr>
                <a:t>point</a:t>
              </a:r>
              <a:endParaRPr lang="de-AT" sz="1200" dirty="0">
                <a:latin typeface="Mangal Pro" panose="00000500000000000000" pitchFamily="2" charset="0"/>
                <a:cs typeface="Mangal Pro" panose="00000500000000000000" pitchFamily="2" charset="0"/>
              </a:endParaRPr>
            </a:p>
          </p:txBody>
        </p:sp>
        <p:cxnSp>
          <p:nvCxnSpPr>
            <p:cNvPr id="41" name="Straight Arrow Connector 44">
              <a:extLst>
                <a:ext uri="{FF2B5EF4-FFF2-40B4-BE49-F238E27FC236}">
                  <a16:creationId xmlns:a16="http://schemas.microsoft.com/office/drawing/2014/main" id="{7695527B-D6F6-E3AD-C0C6-1E4A3395A3B5}"/>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sp>
        <p:nvSpPr>
          <p:cNvPr id="42" name="Content Placeholder 4">
            <a:extLst>
              <a:ext uri="{FF2B5EF4-FFF2-40B4-BE49-F238E27FC236}">
                <a16:creationId xmlns:a16="http://schemas.microsoft.com/office/drawing/2014/main" id="{9973E2A8-42A9-B16A-7216-4D88942E6E70}"/>
              </a:ext>
            </a:extLst>
          </p:cNvPr>
          <p:cNvSpPr txBox="1">
            <a:spLocks/>
          </p:cNvSpPr>
          <p:nvPr/>
        </p:nvSpPr>
        <p:spPr>
          <a:xfrm>
            <a:off x="719209" y="2887109"/>
            <a:ext cx="3312889" cy="3250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800" dirty="0">
                <a:latin typeface="Mangal Pro" panose="00000500000000000000" pitchFamily="2" charset="0"/>
                <a:cs typeface="Mangal Pro" panose="00000500000000000000" pitchFamily="2" charset="0"/>
              </a:rPr>
              <a:t>Transport on a single mode of transport</a:t>
            </a:r>
            <a:r>
              <a:rPr lang="de-AT" sz="1800" dirty="0">
                <a:latin typeface="Mangal Pro" panose="00000500000000000000" pitchFamily="2" charset="0"/>
                <a:cs typeface="Mangal Pro" panose="00000500000000000000" pitchFamily="2" charset="0"/>
              </a:rPr>
              <a:t>, e.g. </a:t>
            </a:r>
            <a:r>
              <a:rPr lang="de-AT" sz="1800" dirty="0" err="1">
                <a:latin typeface="Mangal Pro" panose="00000500000000000000" pitchFamily="2" charset="0"/>
                <a:cs typeface="Mangal Pro" panose="00000500000000000000" pitchFamily="2" charset="0"/>
              </a:rPr>
              <a:t>road</a:t>
            </a:r>
            <a:endParaRPr lang="de-AT" sz="1800" dirty="0">
              <a:latin typeface="Mangal Pro" panose="00000500000000000000" pitchFamily="2" charset="0"/>
              <a:cs typeface="Mangal Pro" panose="00000500000000000000" pitchFamily="2" charset="0"/>
            </a:endParaRPr>
          </a:p>
          <a:p>
            <a:pPr marL="0" indent="0" algn="ctr">
              <a:buFont typeface="Arial" panose="020B0604020202020204" pitchFamily="34" charset="0"/>
              <a:buNone/>
            </a:pPr>
            <a:r>
              <a:rPr lang="de-AT" sz="1800" dirty="0">
                <a:latin typeface="Mangal Pro" panose="00000500000000000000" pitchFamily="2" charset="0"/>
                <a:cs typeface="Mangal Pro" panose="00000500000000000000" pitchFamily="2" charset="0"/>
              </a:rPr>
              <a:t> </a:t>
            </a:r>
            <a:r>
              <a:rPr lang="de-AT" sz="1800" dirty="0">
                <a:latin typeface="Mangal Pro" panose="00000500000000000000" pitchFamily="2" charset="0"/>
                <a:cs typeface="Mangal Pro" panose="00000500000000000000" pitchFamily="2" charset="0"/>
                <a:sym typeface="Wingdings" panose="05000000000000000000" pitchFamily="2" charset="2"/>
              </a:rPr>
              <a:t> </a:t>
            </a:r>
            <a:r>
              <a:rPr lang="de-AT" sz="1800" b="1" dirty="0" err="1">
                <a:latin typeface="Mangal Pro" panose="00000500000000000000" pitchFamily="2" charset="0"/>
                <a:cs typeface="Mangal Pro" panose="00000500000000000000" pitchFamily="2" charset="0"/>
                <a:sym typeface="Wingdings" panose="05000000000000000000" pitchFamily="2" charset="2"/>
              </a:rPr>
              <a:t>unimodal</a:t>
            </a:r>
            <a:r>
              <a:rPr lang="de-AT" sz="1800" b="1" dirty="0">
                <a:latin typeface="Mangal Pro" panose="00000500000000000000" pitchFamily="2" charset="0"/>
                <a:cs typeface="Mangal Pro" panose="00000500000000000000" pitchFamily="2" charset="0"/>
                <a:sym typeface="Wingdings" panose="05000000000000000000" pitchFamily="2" charset="2"/>
              </a:rPr>
              <a:t> </a:t>
            </a:r>
            <a:r>
              <a:rPr lang="de-AT" sz="1800" b="1" dirty="0" err="1">
                <a:latin typeface="Mangal Pro" panose="00000500000000000000" pitchFamily="2" charset="0"/>
                <a:cs typeface="Mangal Pro" panose="00000500000000000000" pitchFamily="2" charset="0"/>
                <a:sym typeface="Wingdings" panose="05000000000000000000" pitchFamily="2" charset="2"/>
              </a:rPr>
              <a:t>transport</a:t>
            </a:r>
            <a:endParaRPr lang="de-AT" sz="1800" dirty="0">
              <a:latin typeface="Mangal Pro" panose="00000500000000000000" pitchFamily="2" charset="0"/>
              <a:cs typeface="Mangal Pro" panose="00000500000000000000" pitchFamily="2" charset="0"/>
            </a:endParaRPr>
          </a:p>
        </p:txBody>
      </p:sp>
      <p:sp>
        <p:nvSpPr>
          <p:cNvPr id="43" name="Content Placeholder 6">
            <a:extLst>
              <a:ext uri="{FF2B5EF4-FFF2-40B4-BE49-F238E27FC236}">
                <a16:creationId xmlns:a16="http://schemas.microsoft.com/office/drawing/2014/main" id="{D51013BB-D0DA-A49B-98E3-69785B3FE7BA}"/>
              </a:ext>
            </a:extLst>
          </p:cNvPr>
          <p:cNvSpPr txBox="1">
            <a:spLocks/>
          </p:cNvSpPr>
          <p:nvPr/>
        </p:nvSpPr>
        <p:spPr>
          <a:xfrm>
            <a:off x="5878354" y="2464761"/>
            <a:ext cx="4877638" cy="3250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sz="1800" dirty="0" err="1">
                <a:latin typeface="Mangal Pro" panose="00000500000000000000" pitchFamily="2" charset="0"/>
                <a:cs typeface="Mangal Pro" panose="00000500000000000000" pitchFamily="2" charset="0"/>
              </a:rPr>
              <a:t>Several</a:t>
            </a:r>
            <a:r>
              <a:rPr lang="de-AT" sz="1800" dirty="0">
                <a:latin typeface="Mangal Pro" panose="00000500000000000000" pitchFamily="2" charset="0"/>
                <a:cs typeface="Mangal Pro" panose="00000500000000000000" pitchFamily="2" charset="0"/>
              </a:rPr>
              <a:t> </a:t>
            </a:r>
            <a:r>
              <a:rPr lang="de-AT" sz="1800" dirty="0" err="1">
                <a:latin typeface="Mangal Pro" panose="00000500000000000000" pitchFamily="2" charset="0"/>
                <a:cs typeface="Mangal Pro" panose="00000500000000000000" pitchFamily="2" charset="0"/>
              </a:rPr>
              <a:t>modes</a:t>
            </a:r>
            <a:r>
              <a:rPr lang="de-AT" sz="1800" dirty="0">
                <a:latin typeface="Mangal Pro" panose="00000500000000000000" pitchFamily="2" charset="0"/>
                <a:cs typeface="Mangal Pro" panose="00000500000000000000" pitchFamily="2" charset="0"/>
              </a:rPr>
              <a:t> </a:t>
            </a:r>
            <a:r>
              <a:rPr lang="de-AT" sz="1800" dirty="0" err="1">
                <a:latin typeface="Mangal Pro" panose="00000500000000000000" pitchFamily="2" charset="0"/>
                <a:cs typeface="Mangal Pro" panose="00000500000000000000" pitchFamily="2" charset="0"/>
              </a:rPr>
              <a:t>of</a:t>
            </a:r>
            <a:r>
              <a:rPr lang="de-AT" sz="1800" dirty="0">
                <a:latin typeface="Mangal Pro" panose="00000500000000000000" pitchFamily="2" charset="0"/>
                <a:cs typeface="Mangal Pro" panose="00000500000000000000" pitchFamily="2" charset="0"/>
              </a:rPr>
              <a:t> </a:t>
            </a:r>
            <a:r>
              <a:rPr lang="de-AT" sz="1800" dirty="0" err="1">
                <a:latin typeface="Mangal Pro" panose="00000500000000000000" pitchFamily="2" charset="0"/>
                <a:cs typeface="Mangal Pro" panose="00000500000000000000" pitchFamily="2" charset="0"/>
              </a:rPr>
              <a:t>transport</a:t>
            </a:r>
            <a:r>
              <a:rPr lang="de-AT" sz="1800" dirty="0">
                <a:latin typeface="Mangal Pro" panose="00000500000000000000" pitchFamily="2" charset="0"/>
                <a:cs typeface="Mangal Pro" panose="00000500000000000000" pitchFamily="2" charset="0"/>
              </a:rPr>
              <a:t> </a:t>
            </a:r>
            <a:r>
              <a:rPr lang="de-AT" sz="1800" dirty="0">
                <a:latin typeface="Mangal Pro" panose="00000500000000000000" pitchFamily="2" charset="0"/>
                <a:cs typeface="Mangal Pro" panose="00000500000000000000" pitchFamily="2" charset="0"/>
                <a:sym typeface="Wingdings" panose="05000000000000000000" pitchFamily="2" charset="2"/>
              </a:rPr>
              <a:t> </a:t>
            </a:r>
            <a:r>
              <a:rPr lang="de-AT" sz="1800" b="1" dirty="0">
                <a:latin typeface="Mangal Pro" panose="00000500000000000000" pitchFamily="2" charset="0"/>
                <a:cs typeface="Mangal Pro" panose="00000500000000000000" pitchFamily="2" charset="0"/>
              </a:rPr>
              <a:t>multimodal </a:t>
            </a:r>
            <a:r>
              <a:rPr lang="de-AT" sz="1800" b="1" dirty="0" err="1">
                <a:latin typeface="Mangal Pro" panose="00000500000000000000" pitchFamily="2" charset="0"/>
                <a:cs typeface="Mangal Pro" panose="00000500000000000000" pitchFamily="2" charset="0"/>
              </a:rPr>
              <a:t>transport</a:t>
            </a:r>
            <a:endParaRPr lang="de-AT" sz="1800" dirty="0">
              <a:latin typeface="Mangal Pro" panose="00000500000000000000" pitchFamily="2" charset="0"/>
              <a:cs typeface="Mangal Pro" panose="00000500000000000000" pitchFamily="2" charset="0"/>
            </a:endParaRPr>
          </a:p>
          <a:p>
            <a:pPr marL="0" indent="0" algn="ctr">
              <a:buFont typeface="Arial" panose="020B0604020202020204" pitchFamily="34" charset="0"/>
              <a:buNone/>
            </a:pPr>
            <a:r>
              <a:rPr lang="en-US" sz="1800" dirty="0">
                <a:latin typeface="Mangal Pro" panose="00000500000000000000" pitchFamily="2" charset="0"/>
                <a:cs typeface="Mangal Pro" panose="00000500000000000000" pitchFamily="2" charset="0"/>
              </a:rPr>
              <a:t>e.g. </a:t>
            </a:r>
            <a:r>
              <a:rPr lang="en-US" sz="1800" dirty="0" err="1">
                <a:latin typeface="Mangal Pro" panose="00000500000000000000" pitchFamily="2" charset="0"/>
                <a:cs typeface="Mangal Pro" panose="00000500000000000000" pitchFamily="2" charset="0"/>
              </a:rPr>
              <a:t>transhipment</a:t>
            </a:r>
            <a:r>
              <a:rPr lang="en-US" sz="1800" dirty="0">
                <a:latin typeface="Mangal Pro" panose="00000500000000000000" pitchFamily="2" charset="0"/>
                <a:cs typeface="Mangal Pro" panose="00000500000000000000" pitchFamily="2" charset="0"/>
              </a:rPr>
              <a:t> of goods from a lorry to an inland vessel</a:t>
            </a:r>
            <a:endParaRPr lang="de-AT" sz="1800" dirty="0"/>
          </a:p>
        </p:txBody>
      </p:sp>
      <p:sp>
        <p:nvSpPr>
          <p:cNvPr id="44" name="Fußzeilenplatzhalter 2">
            <a:extLst>
              <a:ext uri="{FF2B5EF4-FFF2-40B4-BE49-F238E27FC236}">
                <a16:creationId xmlns:a16="http://schemas.microsoft.com/office/drawing/2014/main" id="{2C8B96E9-BEA6-2817-235B-EAEB71983FB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286120085"/>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C3853057-E218-EE05-5CE0-A8DB0E5582A2}"/>
              </a:ext>
            </a:extLst>
          </p:cNvPr>
          <p:cNvSpPr>
            <a:spLocks noGrp="1"/>
          </p:cNvSpPr>
          <p:nvPr>
            <p:ph idx="1"/>
          </p:nvPr>
        </p:nvSpPr>
        <p:spPr>
          <a:xfrm>
            <a:off x="592538" y="1594131"/>
            <a:ext cx="10761262" cy="4482473"/>
          </a:xfrm>
        </p:spPr>
        <p:txBody>
          <a:bodyPr>
            <a:normAutofit/>
          </a:bodyPr>
          <a:lstStyle/>
          <a:p>
            <a:pPr marL="0" indent="0">
              <a:buNone/>
            </a:pPr>
            <a:r>
              <a:rPr lang="en-US" sz="2000" dirty="0" err="1"/>
              <a:t>Decarbonising</a:t>
            </a:r>
            <a:r>
              <a:rPr lang="en-US" sz="2000" dirty="0"/>
              <a:t> transport requires much more than just alternative propulsion systems.</a:t>
            </a:r>
          </a:p>
          <a:p>
            <a:pPr marL="0" indent="0">
              <a:buNone/>
            </a:pPr>
            <a:endParaRPr lang="de-AT" sz="2000" dirty="0"/>
          </a:p>
          <a:p>
            <a:pPr marL="0" indent="0">
              <a:buNone/>
            </a:pPr>
            <a:r>
              <a:rPr lang="en-US" sz="2000" dirty="0"/>
              <a:t>Our consumption </a:t>
            </a:r>
            <a:r>
              <a:rPr lang="en-US" sz="2000" dirty="0" err="1"/>
              <a:t>behaviour</a:t>
            </a:r>
            <a:r>
              <a:rPr lang="en-US" sz="2000" dirty="0"/>
              <a:t> has an impact on freight transport</a:t>
            </a:r>
            <a:r>
              <a:rPr lang="de-AT" sz="2000" dirty="0"/>
              <a:t>:</a:t>
            </a:r>
          </a:p>
          <a:p>
            <a:r>
              <a:rPr lang="en-US" sz="2000" dirty="0"/>
              <a:t>Every online order creates traffic</a:t>
            </a:r>
          </a:p>
          <a:p>
            <a:r>
              <a:rPr lang="en-US" sz="2000" dirty="0"/>
              <a:t>Fast delivery = more emissions</a:t>
            </a:r>
          </a:p>
          <a:p>
            <a:r>
              <a:rPr lang="en-US" sz="2000" dirty="0"/>
              <a:t>Returns place a burden on the environment</a:t>
            </a:r>
          </a:p>
          <a:p>
            <a:r>
              <a:rPr lang="en-US" sz="2000" dirty="0"/>
              <a:t>Products from overseas = long transport distances</a:t>
            </a:r>
          </a:p>
          <a:p>
            <a:r>
              <a:rPr lang="en-US" sz="2000" dirty="0"/>
              <a:t>Regional products = shorter distances</a:t>
            </a:r>
          </a:p>
          <a:p>
            <a:r>
              <a:rPr lang="en-US" sz="2000" dirty="0"/>
              <a:t>Consume less, but more consciously</a:t>
            </a:r>
            <a:endParaRPr lang="de-AT" sz="2000" dirty="0"/>
          </a:p>
          <a:p>
            <a:pPr marL="0" indent="0">
              <a:buNone/>
            </a:pPr>
            <a:endParaRPr lang="de-AT" sz="2000" dirty="0"/>
          </a:p>
          <a:p>
            <a:pPr marL="0" indent="0">
              <a:buNone/>
            </a:pPr>
            <a:r>
              <a:rPr lang="en-US" sz="2000" dirty="0"/>
              <a:t>Our own mobility </a:t>
            </a:r>
            <a:r>
              <a:rPr lang="en-US" sz="2000" dirty="0" err="1"/>
              <a:t>behaviour</a:t>
            </a:r>
            <a:r>
              <a:rPr lang="en-US" sz="2000" dirty="0"/>
              <a:t> also plays an important role in reducing emissions!</a:t>
            </a:r>
            <a:endParaRPr lang="de-AT" dirty="0"/>
          </a:p>
        </p:txBody>
      </p:sp>
      <p:sp>
        <p:nvSpPr>
          <p:cNvPr id="3" name="Titel 2">
            <a:extLst>
              <a:ext uri="{FF2B5EF4-FFF2-40B4-BE49-F238E27FC236}">
                <a16:creationId xmlns:a16="http://schemas.microsoft.com/office/drawing/2014/main" id="{F74B7C78-1059-8F21-82D1-CF96D1CB4B1B}"/>
              </a:ext>
            </a:extLst>
          </p:cNvPr>
          <p:cNvSpPr>
            <a:spLocks noGrp="1"/>
          </p:cNvSpPr>
          <p:nvPr>
            <p:ph type="title"/>
          </p:nvPr>
        </p:nvSpPr>
        <p:spPr/>
        <p:txBody>
          <a:bodyPr/>
          <a:lstStyle/>
          <a:p>
            <a:r>
              <a:rPr lang="de-AT" dirty="0" err="1"/>
              <a:t>Our</a:t>
            </a:r>
            <a:r>
              <a:rPr lang="de-AT" dirty="0"/>
              <a:t> </a:t>
            </a:r>
            <a:r>
              <a:rPr lang="de-AT" dirty="0" err="1"/>
              <a:t>consumption</a:t>
            </a:r>
            <a:r>
              <a:rPr lang="de-AT" dirty="0"/>
              <a:t> </a:t>
            </a:r>
            <a:r>
              <a:rPr lang="de-AT" dirty="0" err="1"/>
              <a:t>behaviour</a:t>
            </a:r>
            <a:endParaRPr lang="de-AT" dirty="0"/>
          </a:p>
        </p:txBody>
      </p:sp>
      <p:sp>
        <p:nvSpPr>
          <p:cNvPr id="4" name="Fußzeilenplatzhalter 2">
            <a:extLst>
              <a:ext uri="{FF2B5EF4-FFF2-40B4-BE49-F238E27FC236}">
                <a16:creationId xmlns:a16="http://schemas.microsoft.com/office/drawing/2014/main" id="{09E25917-577A-38A7-0AC2-85D555368D3C}"/>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2863258838"/>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BAC07A0A-F43B-D9EB-0B30-6C620140A50F}"/>
              </a:ext>
            </a:extLst>
          </p:cNvPr>
          <p:cNvSpPr>
            <a:spLocks noGrp="1"/>
          </p:cNvSpPr>
          <p:nvPr>
            <p:ph type="title"/>
          </p:nvPr>
        </p:nvSpPr>
        <p:spPr/>
        <p:txBody>
          <a:bodyPr>
            <a:normAutofit/>
          </a:bodyPr>
          <a:lstStyle/>
          <a:p>
            <a:r>
              <a:rPr lang="en-US" sz="3000" dirty="0"/>
              <a:t>How do you shop sustainably?</a:t>
            </a:r>
            <a:endParaRPr lang="de-AT" sz="3000" dirty="0"/>
          </a:p>
        </p:txBody>
      </p:sp>
      <p:sp>
        <p:nvSpPr>
          <p:cNvPr id="5" name="Inhaltsplatzhalter 4">
            <a:extLst>
              <a:ext uri="{FF2B5EF4-FFF2-40B4-BE49-F238E27FC236}">
                <a16:creationId xmlns:a16="http://schemas.microsoft.com/office/drawing/2014/main" id="{DF03EAB2-6497-74BE-BFCC-CC19B8A5C7ED}"/>
              </a:ext>
            </a:extLst>
          </p:cNvPr>
          <p:cNvSpPr>
            <a:spLocks noGrp="1"/>
          </p:cNvSpPr>
          <p:nvPr>
            <p:ph idx="1"/>
          </p:nvPr>
        </p:nvSpPr>
        <p:spPr>
          <a:xfrm>
            <a:off x="4547724" y="1825625"/>
            <a:ext cx="6999233" cy="4351338"/>
          </a:xfrm>
        </p:spPr>
        <p:txBody>
          <a:bodyPr/>
          <a:lstStyle/>
          <a:p>
            <a:pPr marL="0" indent="0">
              <a:buNone/>
            </a:pPr>
            <a:r>
              <a:rPr lang="de-AT" dirty="0"/>
              <a:t>Group </a:t>
            </a:r>
            <a:r>
              <a:rPr lang="de-AT" dirty="0" err="1"/>
              <a:t>work</a:t>
            </a:r>
            <a:r>
              <a:rPr lang="de-AT" dirty="0"/>
              <a:t>:</a:t>
            </a:r>
          </a:p>
          <a:p>
            <a:pPr marL="0" indent="0">
              <a:buNone/>
            </a:pPr>
            <a:endParaRPr lang="de-AT" dirty="0"/>
          </a:p>
          <a:p>
            <a:r>
              <a:rPr lang="en-US" dirty="0"/>
              <a:t>Create an online survey (e.g. using </a:t>
            </a:r>
            <a:r>
              <a:rPr lang="en-US" dirty="0" err="1"/>
              <a:t>Mentimeter</a:t>
            </a:r>
            <a:r>
              <a:rPr lang="en-US" dirty="0"/>
              <a:t>) on consumption </a:t>
            </a:r>
            <a:r>
              <a:rPr lang="en-US" dirty="0" err="1"/>
              <a:t>behaviour</a:t>
            </a:r>
            <a:endParaRPr lang="en-US" dirty="0"/>
          </a:p>
          <a:p>
            <a:r>
              <a:rPr lang="en-US" dirty="0"/>
              <a:t>Consider which question format you would like to use (e.g. multiple choice, ranking, scale, open formats)</a:t>
            </a:r>
          </a:p>
          <a:p>
            <a:r>
              <a:rPr lang="en-US" dirty="0"/>
              <a:t>Create 4–5 questions that you would like to ask your classmates about consumption </a:t>
            </a:r>
            <a:r>
              <a:rPr lang="en-US" dirty="0" err="1"/>
              <a:t>behaviour</a:t>
            </a:r>
            <a:endParaRPr lang="en-US" dirty="0"/>
          </a:p>
          <a:p>
            <a:r>
              <a:rPr lang="en-US" dirty="0"/>
              <a:t>Exchange surveys with the other groups and answer the questions from the other teams</a:t>
            </a:r>
          </a:p>
          <a:p>
            <a:r>
              <a:rPr lang="en-US" dirty="0"/>
              <a:t>Compare and discuss the results</a:t>
            </a:r>
            <a:endParaRPr lang="de-AT" dirty="0"/>
          </a:p>
        </p:txBody>
      </p:sp>
      <p:pic>
        <p:nvPicPr>
          <p:cNvPr id="2" name="Grafik 1">
            <a:extLst>
              <a:ext uri="{FF2B5EF4-FFF2-40B4-BE49-F238E27FC236}">
                <a16:creationId xmlns:a16="http://schemas.microsoft.com/office/drawing/2014/main" id="{7863594D-89CA-B82F-E6B1-14991C6EFA70}"/>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72730" y="2100303"/>
            <a:ext cx="2867025" cy="2867025"/>
          </a:xfrm>
          <a:prstGeom prst="rect">
            <a:avLst/>
          </a:prstGeom>
        </p:spPr>
      </p:pic>
      <p:sp>
        <p:nvSpPr>
          <p:cNvPr id="3" name="Fußzeilenplatzhalter 2">
            <a:extLst>
              <a:ext uri="{FF2B5EF4-FFF2-40B4-BE49-F238E27FC236}">
                <a16:creationId xmlns:a16="http://schemas.microsoft.com/office/drawing/2014/main" id="{46A17762-301C-D0E3-08BF-1E7A2E994C1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3909802189"/>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en-US" dirty="0"/>
              <a:t>Thank you for your attention!</a:t>
            </a:r>
            <a:endParaRPr lang="de-AT" dirty="0"/>
          </a:p>
        </p:txBody>
      </p:sp>
    </p:spTree>
    <p:extLst>
      <p:ext uri="{BB962C8B-B14F-4D97-AF65-F5344CB8AC3E}">
        <p14:creationId xmlns:p14="http://schemas.microsoft.com/office/powerpoint/2010/main" val="5456521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9DA7DECB-C338-95A4-5F1B-E1288B0483DB}"/>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en-US" dirty="0"/>
              <a:t>This set of teaching materials is available under the so-called </a:t>
            </a:r>
            <a:r>
              <a:rPr lang="de-AT" dirty="0">
                <a:hlinkClick r:id="rId3"/>
              </a:rPr>
              <a:t>Creative Commons Attribution 4.0 International Licence</a:t>
            </a:r>
            <a:r>
              <a:rPr lang="de-AT" dirty="0"/>
              <a:t>.</a:t>
            </a:r>
          </a:p>
          <a:p>
            <a:pPr marL="0" indent="0">
              <a:buNone/>
            </a:pPr>
            <a:r>
              <a:rPr lang="en-US" dirty="0"/>
              <a:t>You may therefore freely integrate these materials into your teaching, adapt them to your needs and share them with your students or other individuals</a:t>
            </a:r>
            <a:r>
              <a:rPr lang="de-AT" dirty="0"/>
              <a:t>.</a:t>
            </a:r>
          </a:p>
          <a:p>
            <a:pPr marL="0" indent="0">
              <a:buNone/>
            </a:pPr>
            <a:r>
              <a:rPr lang="en-US" dirty="0"/>
              <a:t>We kindly ask you to leave the logos on the slides unchanged</a:t>
            </a:r>
            <a:r>
              <a:rPr lang="de-AT" dirty="0"/>
              <a:t>.</a:t>
            </a:r>
          </a:p>
          <a:p>
            <a:pPr marL="0" indent="0">
              <a:buNone/>
            </a:pPr>
            <a:r>
              <a:rPr lang="en-US" dirty="0"/>
              <a:t>Image rights are indicated in the notes sections; use in other contexts is not permitted</a:t>
            </a:r>
            <a:r>
              <a:rPr lang="de-AT" dirty="0"/>
              <a:t>.</a:t>
            </a:r>
          </a:p>
          <a:p>
            <a:pPr marL="0" indent="0">
              <a:buNone/>
            </a:pPr>
            <a:endParaRPr lang="de-AT" dirty="0"/>
          </a:p>
          <a:p>
            <a:pPr marL="0" indent="0">
              <a:buNone/>
            </a:pPr>
            <a:r>
              <a:rPr lang="en-US" b="1" dirty="0"/>
              <a:t>Explanation of the use of generative AI and AI-supported technologies</a:t>
            </a:r>
            <a:r>
              <a:rPr lang="de-AT" b="1" dirty="0"/>
              <a:t>:</a:t>
            </a:r>
          </a:p>
          <a:p>
            <a:pPr marL="0" indent="0">
              <a:buNone/>
            </a:pPr>
            <a:r>
              <a:rPr lang="en-US" dirty="0"/>
              <a:t>During the development of this project, the authors used ChatGPT and Microsoft Copilot to support conceptual design and idea generation — particularly with regard to interactive exercises. The use of these AI tools was carried out with careful consideration. The content was subsequently thoroughly reviewed by the authors and revised where necessary to ensure compliance with academic standards. The authors take full responsibility for the final content of the publication</a:t>
            </a:r>
            <a:r>
              <a:rPr lang="de-AT" dirty="0"/>
              <a:t>.</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48</a:t>
            </a:fld>
            <a:endParaRPr lang="de-AT"/>
          </a:p>
        </p:txBody>
      </p:sp>
      <p:sp>
        <p:nvSpPr>
          <p:cNvPr id="3" name="Fußzeilenplatzhalter 2">
            <a:extLst>
              <a:ext uri="{FF2B5EF4-FFF2-40B4-BE49-F238E27FC236}">
                <a16:creationId xmlns:a16="http://schemas.microsoft.com/office/drawing/2014/main" id="{A0D44778-7BFA-DD03-F61C-20A8C18D30C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85CA80CE-2171-C1BB-31A0-24945680CD9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628C7A1D-E098-4970-DB2F-CE1EBAC891EE}"/>
              </a:ext>
              <a:ext uri="{C183D7F6-B498-43B3-948B-1728B52AA6E4}">
                <adec:decorative xmlns:adec="http://schemas.microsoft.com/office/drawing/2017/decorative" val="1"/>
              </a:ext>
            </a:extLst>
          </p:cNvPr>
          <p:cNvSpPr>
            <a:spLocks noGrp="1"/>
          </p:cNvSpPr>
          <p:nvPr>
            <p:ph idx="1"/>
          </p:nvPr>
        </p:nvSpPr>
        <p:spPr/>
        <p:txBody>
          <a:bodyPr/>
          <a:lstStyle/>
          <a:p>
            <a:pPr marL="0" indent="0">
              <a:buNone/>
            </a:pPr>
            <a:r>
              <a:rPr lang="en-US" sz="2600" dirty="0"/>
              <a:t>For questions and feedback, please contact us by email at:</a:t>
            </a:r>
            <a:br>
              <a:rPr lang="de-AT" sz="2600" dirty="0"/>
            </a:br>
            <a:r>
              <a:rPr lang="de-AT" sz="2600" dirty="0">
                <a:hlinkClick r:id="rId3"/>
              </a:rPr>
              <a:t>rewway@fh-steyr.at</a:t>
            </a:r>
            <a:r>
              <a:rPr lang="de-AT" sz="2600" dirty="0"/>
              <a:t>.</a:t>
            </a:r>
          </a:p>
          <a:p>
            <a:endParaRPr lang="de-AT" sz="2600" dirty="0"/>
          </a:p>
          <a:p>
            <a:pPr marL="0" indent="0">
              <a:buNone/>
            </a:pPr>
            <a:r>
              <a:rPr lang="en-US" sz="2600" dirty="0"/>
              <a:t>Further slide sets and practical exercises can be found at</a:t>
            </a:r>
            <a:r>
              <a:rPr lang="de-AT" sz="2600" dirty="0"/>
              <a:t>:</a:t>
            </a:r>
            <a:br>
              <a:rPr lang="de-AT" sz="2600" dirty="0"/>
            </a:br>
            <a:r>
              <a:rPr lang="de-AT" sz="2600" dirty="0">
                <a:hlinkClick r:id="rId4"/>
              </a:rPr>
              <a:t>https://www.rewway.at/en/teaching-materials/</a:t>
            </a:r>
            <a:endParaRPr lang="de-AT" sz="2600" dirty="0"/>
          </a:p>
          <a:p>
            <a:pPr marL="0" indent="0">
              <a:buNone/>
            </a:pPr>
            <a:endParaRPr lang="de-AT" sz="2600" dirty="0"/>
          </a:p>
          <a:p>
            <a:pPr marL="0" indent="0">
              <a:buNone/>
            </a:pPr>
            <a:r>
              <a:rPr lang="en-US" sz="2600" dirty="0"/>
              <a:t>Are you interested in a Transport School Lab, an excursion or a guest lecture</a:t>
            </a:r>
            <a:r>
              <a:rPr lang="de-AT" sz="2600" dirty="0"/>
              <a:t>?</a:t>
            </a:r>
            <a:br>
              <a:rPr lang="de-AT" sz="2600" dirty="0"/>
            </a:br>
            <a:r>
              <a:rPr lang="de-AT" sz="2600">
                <a:hlinkClick r:id="rId5"/>
              </a:rPr>
              <a:t>https://www.rewway.at/en/pages/workshops</a:t>
            </a:r>
            <a:endParaRPr lang="de-AT" sz="260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49</a:t>
            </a:fld>
            <a:endParaRPr lang="de-AT"/>
          </a:p>
        </p:txBody>
      </p:sp>
      <p:sp>
        <p:nvSpPr>
          <p:cNvPr id="3" name="Fußzeilenplatzhalter 2">
            <a:extLst>
              <a:ext uri="{FF2B5EF4-FFF2-40B4-BE49-F238E27FC236}">
                <a16:creationId xmlns:a16="http://schemas.microsoft.com/office/drawing/2014/main" id="{19F4EC1C-073B-0826-2A5D-E979E1B3B2D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C11E515-99C2-0C89-619E-20F24D1EFC8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dirty="0"/>
              <a:t>List </a:t>
            </a:r>
            <a:r>
              <a:rPr lang="de-AT" dirty="0" err="1"/>
              <a:t>of</a:t>
            </a:r>
            <a:r>
              <a:rPr lang="de-AT" dirty="0"/>
              <a:t> </a:t>
            </a:r>
            <a:r>
              <a:rPr lang="de-AT" dirty="0" err="1"/>
              <a:t>sources</a:t>
            </a:r>
            <a:r>
              <a:rPr lang="de-AT" dirty="0"/>
              <a:t>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pPr marL="0" indent="0">
              <a:buNone/>
            </a:pPr>
            <a:r>
              <a:rPr lang="de-AT" sz="1200" dirty="0" err="1"/>
              <a:t>Address</a:t>
            </a:r>
            <a:r>
              <a:rPr lang="de-AT" sz="1200" dirty="0"/>
              <a:t> </a:t>
            </a:r>
            <a:r>
              <a:rPr lang="de-AT" sz="1200" dirty="0" err="1"/>
              <a:t>Advisors</a:t>
            </a:r>
            <a:r>
              <a:rPr lang="de-AT" sz="1200" dirty="0"/>
              <a:t> (2025): https://addressadvisors.com/blog/what-are-dark-warehouses-definition-and-explanation; </a:t>
            </a:r>
            <a:r>
              <a:rPr lang="de-AT" sz="1200" dirty="0" err="1"/>
              <a:t>Accessed</a:t>
            </a:r>
            <a:r>
              <a:rPr lang="de-AT" sz="1200" dirty="0"/>
              <a:t> on: 16.06.2025</a:t>
            </a:r>
          </a:p>
          <a:p>
            <a:pPr marL="0" indent="0">
              <a:buNone/>
            </a:pPr>
            <a:r>
              <a:rPr lang="de-AT" sz="1200" dirty="0"/>
              <a:t>Auto Motor Sport (2025): https://www.auto-motor-und-sport.de/news/alternative-antriebe-konzept-ueberblick/; </a:t>
            </a:r>
            <a:r>
              <a:rPr lang="de-AT" sz="1200" dirty="0" err="1"/>
              <a:t>Accessed</a:t>
            </a:r>
            <a:r>
              <a:rPr lang="de-AT" sz="1200" dirty="0"/>
              <a:t> on: 07.07.2025</a:t>
            </a:r>
          </a:p>
          <a:p>
            <a:pPr marL="0" indent="0">
              <a:buNone/>
            </a:pPr>
            <a:r>
              <a:rPr lang="de-AT" sz="1200" dirty="0" err="1"/>
              <a:t>AutoStore</a:t>
            </a:r>
            <a:r>
              <a:rPr lang="de-AT" sz="1200" dirty="0"/>
              <a:t> (2025): https://www.autostoresystem.com/de/insights/warehouse-robotics-guide; </a:t>
            </a:r>
            <a:r>
              <a:rPr lang="de-AT" sz="1200" dirty="0" err="1"/>
              <a:t>Accessed</a:t>
            </a:r>
            <a:r>
              <a:rPr lang="de-AT" sz="1200" dirty="0"/>
              <a:t> on: 07.07.2025</a:t>
            </a:r>
          </a:p>
          <a:p>
            <a:pPr marL="0" indent="0">
              <a:buNone/>
            </a:pPr>
            <a:r>
              <a:rPr lang="de-AT" sz="1200" dirty="0" err="1"/>
              <a:t>Barenkamp</a:t>
            </a:r>
            <a:r>
              <a:rPr lang="de-AT" sz="1200" dirty="0"/>
              <a:t>, Marco (2021): IoT Security Best Practices. In: Meinhardt, Stefan / Wortmann, Felix (Hrsg.): IoT – Best Practices. Internet der Dinge, Geschäftsmodellinnovationen, IoT-Plattformen, IoT in Fertigung und Logistik; p. 401</a:t>
            </a:r>
          </a:p>
          <a:p>
            <a:pPr marL="0" indent="0">
              <a:buNone/>
            </a:pPr>
            <a:r>
              <a:rPr lang="de-AT" sz="1200" dirty="0" err="1"/>
              <a:t>Bretzke</a:t>
            </a:r>
            <a:r>
              <a:rPr lang="de-AT" sz="1200" dirty="0"/>
              <a:t>, Wolf-Rüdiger / </a:t>
            </a:r>
            <a:r>
              <a:rPr lang="de-AT" sz="1200" dirty="0" err="1"/>
              <a:t>Barkawi</a:t>
            </a:r>
            <a:r>
              <a:rPr lang="de-AT" sz="1200" dirty="0"/>
              <a:t>, Karim (2021): Nachhaltige Logistik. Antworten auf eine globale Herausforderung, p. 153</a:t>
            </a:r>
          </a:p>
          <a:p>
            <a:pPr marL="0" indent="0">
              <a:buNone/>
            </a:pPr>
            <a:r>
              <a:rPr lang="de-AT" sz="1200" dirty="0"/>
              <a:t>Bundesamt für Sicherheit in der Informationstechnik (2025): Internet der Dinge. In: https://www.bsi.bund.de/DE/Themen/Verbraucherinnen-und-Verbraucher/Informationen-und-Empfehlungen/Internet-der-Dinge-Smart-leben/internet-der-dinge-smart-leben_node.html; </a:t>
            </a:r>
            <a:r>
              <a:rPr lang="de-AT" sz="1200" dirty="0" err="1"/>
              <a:t>Accessed</a:t>
            </a:r>
            <a:r>
              <a:rPr lang="de-AT" sz="1200" dirty="0"/>
              <a:t> on: 08.05.2025</a:t>
            </a:r>
          </a:p>
          <a:p>
            <a:pPr marL="0" indent="0">
              <a:buNone/>
            </a:pPr>
            <a:r>
              <a:rPr lang="de-AT" sz="1200" dirty="0"/>
              <a:t>Bundesvereinigung Logistik (2014): logistic2go. 3/2024. Logistik mit Gedanken lesen: </a:t>
            </a:r>
            <a:r>
              <a:rPr lang="de-AT" sz="1200" dirty="0" err="1"/>
              <a:t>Anticipatory</a:t>
            </a:r>
            <a:r>
              <a:rPr lang="de-AT" sz="1200" dirty="0"/>
              <a:t> Shipping im Onlinehandel </a:t>
            </a:r>
          </a:p>
          <a:p>
            <a:pPr marL="0" indent="0">
              <a:buNone/>
            </a:pPr>
            <a:r>
              <a:rPr lang="de-AT" sz="1200" dirty="0"/>
              <a:t>DHL Freight Connections (2025): https://dhl-freight-connections.com/de/trends/big-data-in-der-logistik-wie-wertvoll-sind-daten-wirklich/; </a:t>
            </a:r>
            <a:r>
              <a:rPr lang="de-AT" sz="1200" dirty="0" err="1"/>
              <a:t>Accessed</a:t>
            </a:r>
            <a:r>
              <a:rPr lang="de-AT" sz="1200" dirty="0"/>
              <a:t> on: 08.05.2025</a:t>
            </a:r>
          </a:p>
          <a:p>
            <a:pPr marL="0" indent="0">
              <a:buNone/>
            </a:pPr>
            <a:r>
              <a:rPr lang="de-AT" sz="1200" dirty="0" err="1"/>
              <a:t>Dorhmann</a:t>
            </a:r>
            <a:r>
              <a:rPr lang="de-AT" sz="1200" dirty="0"/>
              <a:t>, Klaus et. al. (2024): </a:t>
            </a:r>
            <a:r>
              <a:rPr lang="de-AT" sz="1200" dirty="0" err="1"/>
              <a:t>Logistics</a:t>
            </a:r>
            <a:r>
              <a:rPr lang="de-AT" sz="1200" dirty="0"/>
              <a:t> Trend Radar 7.0. DHL Group. In: https://www.dhl.com/de-en/home/innovation-in-logistics/logistics-trend-radar.html; </a:t>
            </a:r>
            <a:r>
              <a:rPr lang="de-AT" sz="1200" dirty="0" err="1"/>
              <a:t>Accessed</a:t>
            </a:r>
            <a:r>
              <a:rPr lang="de-AT" sz="1200" dirty="0"/>
              <a:t> on: 06.05.2025</a:t>
            </a:r>
          </a:p>
          <a:p>
            <a:pPr marL="0" indent="0">
              <a:buNone/>
            </a:pPr>
            <a:r>
              <a:rPr lang="de-AT" sz="1200" dirty="0"/>
              <a:t>European </a:t>
            </a:r>
            <a:r>
              <a:rPr lang="de-AT" sz="1200" dirty="0" err="1"/>
              <a:t>Commission</a:t>
            </a:r>
            <a:r>
              <a:rPr lang="de-AT" sz="1200" dirty="0"/>
              <a:t> (2025): https://commission.europa.eu/strategy-and-policy/priorities-2019-2024/european-green-deal_de; </a:t>
            </a:r>
            <a:r>
              <a:rPr lang="de-AT" sz="1200" dirty="0" err="1"/>
              <a:t>Accessed</a:t>
            </a:r>
            <a:r>
              <a:rPr lang="de-AT" sz="1200" dirty="0"/>
              <a:t> on: 05.02.2025</a:t>
            </a:r>
          </a:p>
          <a:p>
            <a:pPr marL="0" indent="0">
              <a:buNone/>
            </a:pPr>
            <a:r>
              <a:rPr lang="de-AT" sz="1200" dirty="0"/>
              <a:t>European </a:t>
            </a:r>
            <a:r>
              <a:rPr lang="de-AT" sz="1200" dirty="0" err="1"/>
              <a:t>Commission</a:t>
            </a:r>
            <a:r>
              <a:rPr lang="de-AT" sz="1200" dirty="0"/>
              <a:t> (2023): </a:t>
            </a:r>
            <a:r>
              <a:rPr lang="de-AT" sz="1200" dirty="0" err="1"/>
              <a:t>Sustainable</a:t>
            </a:r>
            <a:r>
              <a:rPr lang="de-AT" sz="1200" dirty="0"/>
              <a:t> &amp; Smart Mobility </a:t>
            </a:r>
            <a:r>
              <a:rPr lang="de-AT" sz="1200" dirty="0" err="1"/>
              <a:t>Strategy</a:t>
            </a:r>
            <a:r>
              <a:rPr lang="de-AT" sz="1200" dirty="0"/>
              <a:t>, In: https://transport.ec.europa.eu/transport-themes/mobility-strategy_en; </a:t>
            </a:r>
            <a:r>
              <a:rPr lang="de-AT" sz="1200" dirty="0" err="1"/>
              <a:t>Accessed</a:t>
            </a:r>
            <a:r>
              <a:rPr lang="de-AT" sz="1200" dirty="0"/>
              <a:t> on: 05.02.2025; p.10</a:t>
            </a:r>
          </a:p>
          <a:p>
            <a:pPr marL="0" indent="0">
              <a:buNone/>
            </a:pPr>
            <a:r>
              <a:rPr lang="de-AT" sz="1200" dirty="0" err="1"/>
              <a:t>Eyesee</a:t>
            </a:r>
            <a:r>
              <a:rPr lang="de-AT" sz="1200" dirty="0"/>
              <a:t> (2025): https://www.eyesee-drone.com/de/inventur-mit-drohnen/; </a:t>
            </a:r>
            <a:r>
              <a:rPr lang="de-AT" sz="1200" dirty="0" err="1"/>
              <a:t>Accessed</a:t>
            </a:r>
            <a:r>
              <a:rPr lang="de-AT" sz="1200" dirty="0"/>
              <a:t> on: 01.07.2025  </a:t>
            </a:r>
          </a:p>
          <a:p>
            <a:pPr marL="0" indent="0">
              <a:buNone/>
            </a:pPr>
            <a:r>
              <a:rPr lang="de-AT" sz="1200" dirty="0"/>
              <a:t>Flechsig, Christian et.al. (2021): Langsam, aber sicher: Mithilfe von digitalen Technologien auf dem Weg zur Beschaffung 4.0. In: Fritzsche, Roy / Winter, Stefan / Lohmer, Jakob (Hrsg.): Logistik in Wissenschaft und Praxis. Von der Datenanalyse zur Gestaltung komplexer Logistikprozesse.</a:t>
            </a:r>
          </a:p>
          <a:p>
            <a:pPr marL="0" indent="0">
              <a:buNone/>
            </a:pPr>
            <a:endParaRPr lang="de-AT" sz="1200" dirty="0"/>
          </a:p>
        </p:txBody>
      </p:sp>
      <p:sp>
        <p:nvSpPr>
          <p:cNvPr id="23" name="Datumsplatzhalter 22">
            <a:extLst>
              <a:ext uri="{FF2B5EF4-FFF2-40B4-BE49-F238E27FC236}">
                <a16:creationId xmlns:a16="http://schemas.microsoft.com/office/drawing/2014/main" id="{59C20D7E-2D52-DDE9-69A8-B53FD9B3106F}"/>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50</a:t>
            </a:fld>
            <a:endParaRPr lang="de-AT"/>
          </a:p>
        </p:txBody>
      </p:sp>
      <p:sp>
        <p:nvSpPr>
          <p:cNvPr id="3" name="Fußzeilenplatzhalter 2">
            <a:extLst>
              <a:ext uri="{FF2B5EF4-FFF2-40B4-BE49-F238E27FC236}">
                <a16:creationId xmlns:a16="http://schemas.microsoft.com/office/drawing/2014/main" id="{6821BE50-8DFB-7CA0-AD93-2BCDCB9A219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1C4796A3-978E-721F-8963-53A5C3DD6643}"/>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de-AT" dirty="0"/>
              <a:t>List </a:t>
            </a:r>
            <a:r>
              <a:rPr lang="de-AT" dirty="0" err="1"/>
              <a:t>of</a:t>
            </a:r>
            <a:r>
              <a:rPr lang="de-AT" dirty="0"/>
              <a:t> </a:t>
            </a:r>
            <a:r>
              <a:rPr lang="de-AT" dirty="0" err="1"/>
              <a:t>sources</a:t>
            </a:r>
            <a:r>
              <a:rPr lang="de-AT" dirty="0"/>
              <a:t>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219200"/>
            <a:ext cx="10954420" cy="4957763"/>
          </a:xfrm>
        </p:spPr>
        <p:txBody>
          <a:bodyPr/>
          <a:lstStyle/>
          <a:p>
            <a:pPr marL="0" indent="0">
              <a:buNone/>
            </a:pPr>
            <a:r>
              <a:rPr lang="de-AT" sz="1200" dirty="0"/>
              <a:t>Forbes (2025): https://www.forbes.com/councils/forbesbusinesscouncil/2023/01/31/will-the-dark-warehouse-ever-become-reality-perhaps-not-in-our-lifetime/; </a:t>
            </a:r>
            <a:r>
              <a:rPr lang="de-AT" sz="1200" dirty="0" err="1"/>
              <a:t>Accessed</a:t>
            </a:r>
            <a:r>
              <a:rPr lang="de-AT" sz="1200" dirty="0"/>
              <a:t> on: 16.06.2025</a:t>
            </a:r>
          </a:p>
          <a:p>
            <a:pPr marL="0" indent="0">
              <a:buNone/>
            </a:pPr>
            <a:r>
              <a:rPr lang="de-AT" sz="1200" dirty="0"/>
              <a:t>Fortune Business </a:t>
            </a:r>
            <a:r>
              <a:rPr lang="de-AT" sz="1200" dirty="0" err="1"/>
              <a:t>Insights</a:t>
            </a:r>
            <a:r>
              <a:rPr lang="de-AT" sz="1200" dirty="0"/>
              <a:t> (2025): https://www.fortunebusinessinsights.com/de/autonomer-lkw-markt-103590; </a:t>
            </a:r>
            <a:r>
              <a:rPr lang="de-AT" sz="1200" dirty="0" err="1"/>
              <a:t>Accessed</a:t>
            </a:r>
            <a:r>
              <a:rPr lang="de-AT" sz="1200" dirty="0"/>
              <a:t> on: 10.07.2025</a:t>
            </a:r>
          </a:p>
          <a:p>
            <a:pPr marL="0" indent="0">
              <a:buNone/>
            </a:pPr>
            <a:r>
              <a:rPr lang="de-AT" sz="1200" dirty="0"/>
              <a:t>Fraunhofer Gesellschaft (2025): https://www.fraunhofer.de/de/ueber-fraunhofer/nachhaltigkeit/verantwortungsvolle-unternehmensgestaltung/nachhaltige-lieferkette.html; </a:t>
            </a:r>
            <a:r>
              <a:rPr lang="de-AT" sz="1200" dirty="0" err="1"/>
              <a:t>Accessed</a:t>
            </a:r>
            <a:r>
              <a:rPr lang="de-AT" sz="1200" dirty="0"/>
              <a:t> on: 11.07.2025  </a:t>
            </a:r>
          </a:p>
          <a:p>
            <a:pPr marL="0" indent="0">
              <a:buNone/>
            </a:pPr>
            <a:r>
              <a:rPr lang="de-AT" sz="1200" dirty="0"/>
              <a:t>Fraunhofer IML (2025): https://www.iml.fraunhofer.de/de/abteilungen/b3/verkehrslogistik/alternative_antriebe.html; </a:t>
            </a:r>
            <a:r>
              <a:rPr lang="de-AT" sz="1200" dirty="0" err="1"/>
              <a:t>Accessed</a:t>
            </a:r>
            <a:r>
              <a:rPr lang="de-AT" sz="1200" dirty="0"/>
              <a:t> on: 06.05.2025 </a:t>
            </a:r>
          </a:p>
          <a:p>
            <a:pPr marL="0" indent="0">
              <a:buNone/>
            </a:pPr>
            <a:r>
              <a:rPr lang="de-AT" sz="1200" dirty="0"/>
              <a:t>Fraunhofer-Gesellschaft zur Förderung der angewandten Forschung (2025): https://www.fraunhofer.de/de/forschung/aktuelles-aus-der-forschung/wasserstoff-so-bleiben-wir-mobil.html; </a:t>
            </a:r>
            <a:r>
              <a:rPr lang="de-AT" sz="1200" dirty="0" err="1"/>
              <a:t>Accessed</a:t>
            </a:r>
            <a:r>
              <a:rPr lang="de-AT" sz="1200" dirty="0"/>
              <a:t> on: 07.07.2025 </a:t>
            </a:r>
          </a:p>
          <a:p>
            <a:pPr marL="0" indent="0">
              <a:buNone/>
            </a:pPr>
            <a:r>
              <a:rPr lang="de-AT" sz="1200" dirty="0"/>
              <a:t>Fraunhofer-Institut für Materialfluss und Logistik IML (2021): Whitepaper. Künstliche Intelligenz in der Logistik. In: https://www.iml.fraunhofer.de/content/dam/iml/de/documents/101/19_Whitepaper_KI_Logistik.pdf; </a:t>
            </a:r>
            <a:r>
              <a:rPr lang="de-AT" sz="1200" dirty="0" err="1"/>
              <a:t>Accessed</a:t>
            </a:r>
            <a:r>
              <a:rPr lang="de-AT" sz="1200" dirty="0"/>
              <a:t> on: 03.06.2025 </a:t>
            </a:r>
          </a:p>
          <a:p>
            <a:pPr marL="0" indent="0">
              <a:buNone/>
            </a:pPr>
            <a:r>
              <a:rPr lang="de-AT" sz="1200" dirty="0"/>
              <a:t>Hamburg Port Authority (2023): https://www.hamburg-port-authority.de/de/hpa-360/smartport; </a:t>
            </a:r>
            <a:r>
              <a:rPr lang="de-AT" sz="1200" dirty="0" err="1"/>
              <a:t>Accessed</a:t>
            </a:r>
            <a:r>
              <a:rPr lang="de-AT" sz="1200" dirty="0"/>
              <a:t> on: 04.10.2024</a:t>
            </a:r>
          </a:p>
          <a:p>
            <a:pPr marL="0" indent="0">
              <a:buNone/>
            </a:pPr>
            <a:r>
              <a:rPr lang="de-AT" sz="1200" dirty="0"/>
              <a:t>Inbound </a:t>
            </a:r>
            <a:r>
              <a:rPr lang="de-AT" sz="1200" dirty="0" err="1"/>
              <a:t>Logistics</a:t>
            </a:r>
            <a:r>
              <a:rPr lang="de-AT" sz="1200" dirty="0"/>
              <a:t> (2025): https://www.inboundlogistics.com/articles/the-future-of-predictive-shipping-and-the-amazon-advantage/?utm_source=chatgpt.com; </a:t>
            </a:r>
            <a:r>
              <a:rPr lang="de-AT" sz="1200" dirty="0" err="1"/>
              <a:t>Accessed</a:t>
            </a:r>
            <a:r>
              <a:rPr lang="de-AT" sz="1200" dirty="0"/>
              <a:t> on: 08.07.2025 </a:t>
            </a:r>
          </a:p>
          <a:p>
            <a:pPr marL="0" indent="0">
              <a:buNone/>
            </a:pPr>
            <a:r>
              <a:rPr lang="de-AT" sz="1200" dirty="0" err="1"/>
              <a:t>Jobmatch</a:t>
            </a:r>
            <a:r>
              <a:rPr lang="de-AT" sz="1200" dirty="0"/>
              <a:t> (2024): https://jobmatch.me/blog/arbeitnehmer/logistik/autonomes-fahren-eine-gefahr-fuer-die-lkw-fahrer/; </a:t>
            </a:r>
            <a:r>
              <a:rPr lang="de-AT" sz="1200" dirty="0" err="1"/>
              <a:t>Accessed</a:t>
            </a:r>
            <a:r>
              <a:rPr lang="de-AT" sz="1200" dirty="0"/>
              <a:t> on: 03.07.2024 </a:t>
            </a:r>
          </a:p>
          <a:p>
            <a:pPr marL="0" indent="0">
              <a:buNone/>
            </a:pPr>
            <a:r>
              <a:rPr lang="de-AT" sz="1200" dirty="0"/>
              <a:t>Klimaschutz Kommune (2025): https://www.klimaschutz-kommune.de/buergerinfo/alternative-antriebsarten/; </a:t>
            </a:r>
            <a:r>
              <a:rPr lang="de-AT" sz="1200" dirty="0" err="1"/>
              <a:t>Accessed</a:t>
            </a:r>
            <a:r>
              <a:rPr lang="de-AT" sz="1200" dirty="0"/>
              <a:t> on: 07.07.2025 </a:t>
            </a:r>
          </a:p>
          <a:p>
            <a:pPr marL="0" indent="0">
              <a:buNone/>
            </a:pPr>
            <a:r>
              <a:rPr lang="de-AT" sz="1200" dirty="0" err="1"/>
              <a:t>Kocaoglu</a:t>
            </a:r>
            <a:r>
              <a:rPr lang="de-AT" sz="1200" dirty="0"/>
              <a:t>, </a:t>
            </a:r>
            <a:r>
              <a:rPr lang="de-AT" sz="1200" dirty="0" err="1"/>
              <a:t>Batuhan</a:t>
            </a:r>
            <a:r>
              <a:rPr lang="de-AT" sz="1200" dirty="0"/>
              <a:t> (2024): </a:t>
            </a:r>
            <a:r>
              <a:rPr lang="de-AT" sz="1200" dirty="0" err="1"/>
              <a:t>Logistics</a:t>
            </a:r>
            <a:r>
              <a:rPr lang="de-AT" sz="1200" dirty="0"/>
              <a:t> Information Systems. Digital Transformation and Supply Chain </a:t>
            </a:r>
            <a:r>
              <a:rPr lang="de-AT" sz="1200" dirty="0" err="1"/>
              <a:t>Applications</a:t>
            </a:r>
            <a:r>
              <a:rPr lang="de-AT" sz="1200" dirty="0"/>
              <a:t> in </a:t>
            </a:r>
            <a:r>
              <a:rPr lang="de-AT" sz="1200" dirty="0" err="1"/>
              <a:t>the</a:t>
            </a:r>
            <a:r>
              <a:rPr lang="de-AT" sz="1200" dirty="0"/>
              <a:t> 4.0 </a:t>
            </a:r>
            <a:r>
              <a:rPr lang="de-AT" sz="1200" dirty="0" err="1"/>
              <a:t>Era</a:t>
            </a:r>
            <a:endParaRPr lang="de-AT" sz="1200" dirty="0"/>
          </a:p>
          <a:p>
            <a:pPr marL="0" indent="0">
              <a:buNone/>
            </a:pPr>
            <a:r>
              <a:rPr lang="de-AT" sz="1200" dirty="0"/>
              <a:t>Kraftfahrbundesamt (2025): https://www.kba.de/DE/Themen/Marktueberwachung/Produktpruefungen/Pruefinhalte/AutomatisiertesAutonomesFahren/Automatisierungsstufen/Automatisierungsstufen_node.html; </a:t>
            </a:r>
            <a:r>
              <a:rPr lang="de-AT" sz="1200" dirty="0" err="1"/>
              <a:t>Accessed</a:t>
            </a:r>
            <a:r>
              <a:rPr lang="de-AT" sz="1200" dirty="0"/>
              <a:t> on: 09.07.2025 </a:t>
            </a:r>
          </a:p>
          <a:p>
            <a:pPr marL="0" indent="0">
              <a:buNone/>
            </a:pPr>
            <a:r>
              <a:rPr lang="de-AT" sz="1200" dirty="0"/>
              <a:t>Logistik heute (2025): https://logistik-heute.de/fachmagazin/fachartikel/prozesse-nachhaltigkeit-der-weg-zum-net-zero-warehouse-214157.html; </a:t>
            </a:r>
            <a:r>
              <a:rPr lang="de-AT" sz="1200" dirty="0" err="1"/>
              <a:t>Accessed</a:t>
            </a:r>
            <a:r>
              <a:rPr lang="de-AT" sz="1200" dirty="0"/>
              <a:t> on: 16.06.2025 </a:t>
            </a:r>
          </a:p>
        </p:txBody>
      </p:sp>
      <p:sp>
        <p:nvSpPr>
          <p:cNvPr id="23" name="Datumsplatzhalter 22">
            <a:extLst>
              <a:ext uri="{FF2B5EF4-FFF2-40B4-BE49-F238E27FC236}">
                <a16:creationId xmlns:a16="http://schemas.microsoft.com/office/drawing/2014/main" id="{7C0964C9-0FF0-F897-9B7F-7F5433BDE1FC}"/>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51</a:t>
            </a:fld>
            <a:endParaRPr lang="de-AT"/>
          </a:p>
        </p:txBody>
      </p:sp>
      <p:sp>
        <p:nvSpPr>
          <p:cNvPr id="3" name="Fußzeilenplatzhalter 2">
            <a:extLst>
              <a:ext uri="{FF2B5EF4-FFF2-40B4-BE49-F238E27FC236}">
                <a16:creationId xmlns:a16="http://schemas.microsoft.com/office/drawing/2014/main" id="{522610EF-DBCA-A3F5-16E8-FCE121150A2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E2DFF7AD-31DD-78D0-A2A3-28F0065338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dirty="0"/>
              <a:t>List </a:t>
            </a:r>
            <a:r>
              <a:rPr lang="de-AT" dirty="0" err="1"/>
              <a:t>of</a:t>
            </a:r>
            <a:r>
              <a:rPr lang="de-AT" dirty="0"/>
              <a:t> </a:t>
            </a:r>
            <a:r>
              <a:rPr lang="de-AT" dirty="0" err="1"/>
              <a:t>sources</a:t>
            </a:r>
            <a:r>
              <a:rPr lang="de-AT" dirty="0"/>
              <a:t>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76870"/>
            <a:ext cx="10954420" cy="4881563"/>
          </a:xfrm>
        </p:spPr>
        <p:txBody>
          <a:bodyPr/>
          <a:lstStyle/>
          <a:p>
            <a:pPr marL="0" indent="0">
              <a:buNone/>
            </a:pPr>
            <a:r>
              <a:rPr lang="de-AT" sz="1200" dirty="0" err="1"/>
              <a:t>Muchna</a:t>
            </a:r>
            <a:r>
              <a:rPr lang="de-AT" sz="1200" dirty="0"/>
              <a:t>, Claus / Brandenburg, Hans/ Fottner, Johannes/ Gutermuth, Jens (2nd </a:t>
            </a:r>
            <a:r>
              <a:rPr lang="de-AT" sz="1200" dirty="0" err="1"/>
              <a:t>edition</a:t>
            </a:r>
            <a:r>
              <a:rPr lang="de-AT" sz="1200" dirty="0"/>
              <a:t> 2021): Grundlagen der Logistik. Begriffe, Strukturen und Prozesse; pp. 152 – 161</a:t>
            </a:r>
          </a:p>
          <a:p>
            <a:pPr marL="0" indent="0">
              <a:buNone/>
            </a:pPr>
            <a:r>
              <a:rPr lang="de-AT" sz="1200" dirty="0"/>
              <a:t>Neubauer, Matthias / Hutter, Bernadette (2022): Research Report "Für LKW-Fahrer und LKW-Fahrerinnen wird es noch lange Arbeit geben": </a:t>
            </a:r>
            <a:r>
              <a:rPr lang="en-US" sz="1200" dirty="0"/>
              <a:t>Matthias Neubauer, Professor at the University of Applied Sciences Upper Austria, on automated driving and its impact on the world of work in transport and logistics, in conversation. In: </a:t>
            </a:r>
            <a:r>
              <a:rPr lang="de-AT" sz="1200" dirty="0"/>
              <a:t>https://hdl.handle.net/10419/269898; </a:t>
            </a:r>
            <a:r>
              <a:rPr lang="de-AT" sz="1200" dirty="0" err="1"/>
              <a:t>Accessed</a:t>
            </a:r>
            <a:r>
              <a:rPr lang="de-AT" sz="1200" dirty="0"/>
              <a:t> on: 06.05.2025</a:t>
            </a:r>
          </a:p>
          <a:p>
            <a:pPr marL="0" indent="0">
              <a:buNone/>
            </a:pPr>
            <a:r>
              <a:rPr lang="de-AT" sz="1200" dirty="0"/>
              <a:t>SEAFAR </a:t>
            </a:r>
            <a:r>
              <a:rPr lang="de-AT" sz="1200" dirty="0" err="1"/>
              <a:t>company</a:t>
            </a:r>
            <a:r>
              <a:rPr lang="de-AT" sz="1200" dirty="0"/>
              <a:t> </a:t>
            </a:r>
            <a:r>
              <a:rPr lang="de-AT" sz="1200" dirty="0" err="1"/>
              <a:t>presentation</a:t>
            </a:r>
            <a:r>
              <a:rPr lang="de-AT" sz="1200" dirty="0"/>
              <a:t> (2024)</a:t>
            </a:r>
          </a:p>
          <a:p>
            <a:pPr marL="0" indent="0">
              <a:buNone/>
            </a:pPr>
            <a:r>
              <a:rPr lang="de-AT" sz="1200" dirty="0"/>
              <a:t>Spengler, Thomas et. al (2021): Methoden und Werkzeuge für die synergetische Konzeption und Bewertung von Industrie 4.0-Lösungen, In: Fritzsche, Roy / Winter, Stefan / Lohmer, Jakob (Hrsg.): Logistik in Wissenschaft und Praxis. Von der Datenanalyse zur Gestaltung komplexer Logistikprozesse; p. 194 </a:t>
            </a:r>
          </a:p>
          <a:p>
            <a:pPr marL="0" indent="0">
              <a:buNone/>
            </a:pPr>
            <a:r>
              <a:rPr lang="de-AT" sz="1200" dirty="0"/>
              <a:t>TU Graz (2025): https://www.tugraz.at/news/artikel/mit-neuen-kraftstoffen-zu-klimaneutraler-schifffahrt; </a:t>
            </a:r>
            <a:r>
              <a:rPr lang="de-AT" sz="1200" dirty="0" err="1"/>
              <a:t>Accessed</a:t>
            </a:r>
            <a:r>
              <a:rPr lang="de-AT" sz="1200" dirty="0"/>
              <a:t> on: 07.07.2025</a:t>
            </a:r>
          </a:p>
          <a:p>
            <a:pPr marL="0" indent="0">
              <a:buNone/>
            </a:pPr>
            <a:r>
              <a:rPr lang="de-AT" sz="1200" dirty="0"/>
              <a:t>Van der Linden, Erwin (2024): Study on alternative </a:t>
            </a:r>
            <a:r>
              <a:rPr lang="de-AT" sz="1200" dirty="0" err="1"/>
              <a:t>propulsion</a:t>
            </a:r>
            <a:r>
              <a:rPr lang="de-AT" sz="1200" dirty="0"/>
              <a:t> on </a:t>
            </a:r>
            <a:r>
              <a:rPr lang="de-AT" sz="1200" dirty="0" err="1"/>
              <a:t>the</a:t>
            </a:r>
            <a:r>
              <a:rPr lang="de-AT" sz="1200" dirty="0"/>
              <a:t> </a:t>
            </a:r>
            <a:r>
              <a:rPr lang="de-AT" sz="1200" dirty="0" err="1"/>
              <a:t>Danube</a:t>
            </a:r>
            <a:r>
              <a:rPr lang="de-AT" sz="1200" dirty="0"/>
              <a:t>. In: https://www.viadonau.org/fileadmin/content/20241128_Aristoi_Study_Viadonau_final.pdf; </a:t>
            </a:r>
            <a:r>
              <a:rPr lang="de-AT" sz="1200" dirty="0" err="1"/>
              <a:t>Accessed</a:t>
            </a:r>
            <a:r>
              <a:rPr lang="de-AT" sz="1200" dirty="0"/>
              <a:t> on: 07.07.2025</a:t>
            </a:r>
          </a:p>
          <a:p>
            <a:pPr marL="0" indent="0">
              <a:buNone/>
            </a:pPr>
            <a:r>
              <a:rPr lang="de-AT" sz="1200" dirty="0"/>
              <a:t>Vaude (2025): https://www.vaude.com/ch/de/blog/post/deutscher-nachhaltigkeitspreis-2024.html?srsltid=AfmBOopqfSPfonZkMPD_UrqkVO3ZtUWxnHodHQRce5o5zLLcuLWrSQp3; </a:t>
            </a:r>
            <a:r>
              <a:rPr lang="de-AT" sz="1200" dirty="0" err="1"/>
              <a:t>Accessed</a:t>
            </a:r>
            <a:r>
              <a:rPr lang="de-AT" sz="1200" dirty="0"/>
              <a:t> on: 11.07.2025  </a:t>
            </a:r>
          </a:p>
          <a:p>
            <a:pPr marL="0" indent="0">
              <a:buNone/>
            </a:pPr>
            <a:r>
              <a:rPr lang="en-US" sz="1200" dirty="0"/>
              <a:t>Regulation (EU) 2024/1689 of the European Parliament and of the Council of 13 June 2024 laying down </a:t>
            </a:r>
            <a:r>
              <a:rPr lang="en-US" sz="1200" dirty="0" err="1"/>
              <a:t>harmonised</a:t>
            </a:r>
            <a:r>
              <a:rPr lang="en-US" sz="1200" dirty="0"/>
              <a:t> rules for artificial intelligence. In: </a:t>
            </a:r>
            <a:r>
              <a:rPr lang="de-AT" sz="1200" dirty="0"/>
              <a:t>https://eur-lex.europa.eu/legal-content/DE/TXT/PDF/?uri=OJ:L_202401689; </a:t>
            </a:r>
            <a:r>
              <a:rPr lang="de-AT" sz="1200" dirty="0" err="1"/>
              <a:t>Accessed</a:t>
            </a:r>
            <a:r>
              <a:rPr lang="de-AT" sz="1200" dirty="0"/>
              <a:t> on: 03.06.2025</a:t>
            </a:r>
          </a:p>
          <a:p>
            <a:pPr marL="0" indent="0">
              <a:buNone/>
            </a:pPr>
            <a:r>
              <a:rPr lang="de-AT" sz="1200" dirty="0"/>
              <a:t>Wortmann, Felix et.al. (2021): Der lange Weg im IoT – Von der Vernetzung zur Profitabilität. In: Meinhardt, Stefan / Wortmann, Felix (Hrsg.): IoT – Best Practices. Internet der Dinge, Geschäftsmodellinnovationen, IoT-Plattformen, IoT in Fertigung und Logistik, p. 4 </a:t>
            </a:r>
          </a:p>
          <a:p>
            <a:endParaRPr lang="de-AT" sz="1200" dirty="0"/>
          </a:p>
          <a:p>
            <a:pPr marL="0" indent="0">
              <a:buNone/>
            </a:pPr>
            <a:endParaRPr lang="de-AT" sz="1200" dirty="0"/>
          </a:p>
        </p:txBody>
      </p:sp>
      <p:sp>
        <p:nvSpPr>
          <p:cNvPr id="23" name="Datumsplatzhalter 22">
            <a:extLst>
              <a:ext uri="{FF2B5EF4-FFF2-40B4-BE49-F238E27FC236}">
                <a16:creationId xmlns:a16="http://schemas.microsoft.com/office/drawing/2014/main" id="{ACD408BE-C1BD-2BE4-48A0-9274743045E2}"/>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52</a:t>
            </a:fld>
            <a:endParaRPr lang="de-AT"/>
          </a:p>
        </p:txBody>
      </p:sp>
      <p:sp>
        <p:nvSpPr>
          <p:cNvPr id="3" name="Fußzeilenplatzhalter 2">
            <a:extLst>
              <a:ext uri="{FF2B5EF4-FFF2-40B4-BE49-F238E27FC236}">
                <a16:creationId xmlns:a16="http://schemas.microsoft.com/office/drawing/2014/main" id="{62C1375B-BA77-0DE9-C21F-DE176893D09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fr-FR" dirty="0">
                <a:cs typeface="Arial" panose="020B0604020202020204" pitchFamily="34" charset="0"/>
              </a:rPr>
              <a:t>logistics – digitalisation, technologies and trends</a:t>
            </a:r>
            <a:endParaRPr lang="de-AT" dirty="0"/>
          </a:p>
        </p:txBody>
      </p:sp>
      <p:sp>
        <p:nvSpPr>
          <p:cNvPr id="4" name="Inhaltsplatzhalter 23">
            <a:extLst>
              <a:ext uri="{FF2B5EF4-FFF2-40B4-BE49-F238E27FC236}">
                <a16:creationId xmlns:a16="http://schemas.microsoft.com/office/drawing/2014/main" id="{EB12EE21-8BCD-B7E7-C098-8192D48B9EC3}"/>
              </a:ext>
            </a:extLst>
          </p:cNvPr>
          <p:cNvSpPr txBox="1">
            <a:spLocks/>
          </p:cNvSpPr>
          <p:nvPr/>
        </p:nvSpPr>
        <p:spPr>
          <a:xfrm>
            <a:off x="592538" y="1219200"/>
            <a:ext cx="10954420" cy="495776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de-AT" sz="1200" dirty="0"/>
          </a:p>
        </p:txBody>
      </p:sp>
    </p:spTree>
    <p:extLst>
      <p:ext uri="{BB962C8B-B14F-4D97-AF65-F5344CB8AC3E}">
        <p14:creationId xmlns:p14="http://schemas.microsoft.com/office/powerpoint/2010/main" val="160879672"/>
      </p:ext>
    </p:extLst>
  </p:cSld>
  <p:clrMapOvr>
    <a:masterClrMapping/>
  </p:clrMapOvr>
  <p:transition spd="slow">
    <p:push/>
  </p:transition>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EB72645-50DB-44AF-ADE4-5C4EB7527D81}">
  <ds:schemaRefs>
    <ds:schemaRef ds:uri="http://schemas.microsoft.com/sharepoint/v3/contenttype/forms"/>
  </ds:schemaRefs>
</ds:datastoreItem>
</file>

<file path=customXml/itemProps2.xml><?xml version="1.0" encoding="utf-8"?>
<ds:datastoreItem xmlns:ds="http://schemas.openxmlformats.org/officeDocument/2006/customXml" ds:itemID="{2684858E-2449-4937-8C63-DD7EF5E884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E815920-D3AD-4697-8C6E-394AC097943D}">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13118</Words>
  <Application>Microsoft Office PowerPoint</Application>
  <PresentationFormat>Breitbild</PresentationFormat>
  <Paragraphs>945</Paragraphs>
  <Slides>52</Slides>
  <Notes>42</Notes>
  <HiddenSlides>0</HiddenSlides>
  <MMClips>2</MMClips>
  <ScaleCrop>false</ScaleCrop>
  <HeadingPairs>
    <vt:vector size="6" baseType="variant">
      <vt:variant>
        <vt:lpstr>Verwendete Schriftarten</vt:lpstr>
      </vt:variant>
      <vt:variant>
        <vt:i4>9</vt:i4>
      </vt:variant>
      <vt:variant>
        <vt:lpstr>Design</vt:lpstr>
      </vt:variant>
      <vt:variant>
        <vt:i4>1</vt:i4>
      </vt:variant>
      <vt:variant>
        <vt:lpstr>Folientitel</vt:lpstr>
      </vt:variant>
      <vt:variant>
        <vt:i4>52</vt:i4>
      </vt:variant>
    </vt:vector>
  </HeadingPairs>
  <TitlesOfParts>
    <vt:vector size="62" baseType="lpstr">
      <vt:lpstr>Aptos</vt:lpstr>
      <vt:lpstr>Arial</vt:lpstr>
      <vt:lpstr>Calibri</vt:lpstr>
      <vt:lpstr>Mangal Pro</vt:lpstr>
      <vt:lpstr>MyriadRegular</vt:lpstr>
      <vt:lpstr>Oswald</vt:lpstr>
      <vt:lpstr>Segoe Sans</vt:lpstr>
      <vt:lpstr>Söhne</vt:lpstr>
      <vt:lpstr>Wingdings</vt:lpstr>
      <vt:lpstr>Office</vt:lpstr>
      <vt:lpstr>Logistics – digitalisation, technologies and trends</vt:lpstr>
      <vt:lpstr>How to get the best out of this teaching material</vt:lpstr>
      <vt:lpstr>Learning objectives and target groups</vt:lpstr>
      <vt:lpstr>PowerPoint-Präsentation</vt:lpstr>
      <vt:lpstr>Brainstorming: trends in logistics</vt:lpstr>
      <vt:lpstr>DHL trend radar</vt:lpstr>
      <vt:lpstr>PowerPoint-Präsentation</vt:lpstr>
      <vt:lpstr>Digitalisation in logistics</vt:lpstr>
      <vt:lpstr>Digitalisation</vt:lpstr>
      <vt:lpstr>Data as a basis</vt:lpstr>
      <vt:lpstr>Big data in logistics: Use case predictive shipping</vt:lpstr>
      <vt:lpstr>Predictive shipping – opportunity or risk?</vt:lpstr>
      <vt:lpstr>Internet of things</vt:lpstr>
      <vt:lpstr>How connected is our everyday life?</vt:lpstr>
      <vt:lpstr>Artificial intelligence (AI)</vt:lpstr>
      <vt:lpstr>AI in logistics</vt:lpstr>
      <vt:lpstr>Ask an AI about the logistics of the future</vt:lpstr>
      <vt:lpstr>Challenges of AI</vt:lpstr>
      <vt:lpstr>Blockchain</vt:lpstr>
      <vt:lpstr>Use case: blockchain in parcel delivery</vt:lpstr>
      <vt:lpstr>Practical example: digital twin</vt:lpstr>
      <vt:lpstr>Video “digital twin”</vt:lpstr>
      <vt:lpstr>Application example: smart ports</vt:lpstr>
      <vt:lpstr>Sustainable technologies </vt:lpstr>
      <vt:lpstr>Sustainable technologies in logistics</vt:lpstr>
      <vt:lpstr>Circular economy</vt:lpstr>
      <vt:lpstr>Green packaging “post loop”</vt:lpstr>
      <vt:lpstr>Sustainable supply chains</vt:lpstr>
      <vt:lpstr>Autonomous driving </vt:lpstr>
      <vt:lpstr>Levels of automation</vt:lpstr>
      <vt:lpstr>Autonomous lorry</vt:lpstr>
      <vt:lpstr>Autonomous ships</vt:lpstr>
      <vt:lpstr>Robots in warehouses</vt:lpstr>
      <vt:lpstr>Dark warehouse</vt:lpstr>
      <vt:lpstr>Video "AI and robots at Amazon"</vt:lpstr>
      <vt:lpstr>Drones</vt:lpstr>
      <vt:lpstr>Logistics centre 2050</vt:lpstr>
      <vt:lpstr>Alternative drive systems</vt:lpstr>
      <vt:lpstr>Alternative drive systems</vt:lpstr>
      <vt:lpstr>Alternative fuels in inland shipping</vt:lpstr>
      <vt:lpstr>Electromobility</vt:lpstr>
      <vt:lpstr>Hydrogen</vt:lpstr>
      <vt:lpstr>Biofuels</vt:lpstr>
      <vt:lpstr>Multimodal transport</vt:lpstr>
      <vt:lpstr>Our consumption behaviour</vt:lpstr>
      <vt:lpstr>How do you shop sustainably?</vt:lpstr>
      <vt:lpstr>Thank you for your attention!</vt:lpstr>
      <vt:lpstr>Additional information for teachers</vt:lpstr>
      <vt:lpstr>Additional information for teachers</vt:lpstr>
      <vt:lpstr>List of sources I</vt:lpstr>
      <vt:lpstr>List of sources II</vt:lpstr>
      <vt:lpstr>List of sources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4</cp:revision>
  <dcterms:created xsi:type="dcterms:W3CDTF">2025-05-07T05:53:33Z</dcterms:created>
  <dcterms:modified xsi:type="dcterms:W3CDTF">2026-06-19T08:55:22Z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