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ppt/authors.xml" ContentType="application/vnd.ms-powerpoint.authors+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saveSubsetFonts="1">
  <p:sldMasterIdLst>
    <p:sldMasterId id="2147483648" r:id="rId4"/>
  </p:sldMasterIdLst>
  <p:notesMasterIdLst>
    <p:notesMasterId r:id="rId18"/>
  </p:notesMasterIdLst>
  <p:handoutMasterIdLst>
    <p:handoutMasterId r:id="rId19"/>
  </p:handoutMasterIdLst>
  <p:sldIdLst>
    <p:sldId id="2375" r:id="rId5"/>
    <p:sldId id="2376" r:id="rId6"/>
    <p:sldId id="2377" r:id="rId7"/>
    <p:sldId id="2378" r:id="rId8"/>
    <p:sldId id="2379" r:id="rId9"/>
    <p:sldId id="2385" r:id="rId10"/>
    <p:sldId id="2382" r:id="rId11"/>
    <p:sldId id="2380" r:id="rId12"/>
    <p:sldId id="2387" r:id="rId13"/>
    <p:sldId id="2381" r:id="rId14"/>
    <p:sldId id="2383" r:id="rId15"/>
    <p:sldId id="2384" r:id="rId16"/>
    <p:sldId id="2386" r:id="rId17"/>
  </p:sldIdLst>
  <p:sldSz cx="12192000" cy="6858000"/>
  <p:notesSz cx="6858000" cy="9144000"/>
  <p:defaultTextStyle>
    <a:defPPr>
      <a:defRPr lang="de-DE"/>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Zukunftsberufe" id="{AB17CB0A-7C1A-4AC9-A444-032EF7A6A73B}">
          <p14:sldIdLst>
            <p14:sldId id="2375"/>
            <p14:sldId id="2376"/>
            <p14:sldId id="2377"/>
            <p14:sldId id="2378"/>
            <p14:sldId id="2379"/>
            <p14:sldId id="2385"/>
            <p14:sldId id="2382"/>
            <p14:sldId id="2380"/>
            <p14:sldId id="2387"/>
            <p14:sldId id="2381"/>
            <p14:sldId id="2383"/>
            <p14:sldId id="2384"/>
            <p14:sldId id="2386"/>
          </p14:sldIdLst>
        </p14:section>
      </p14:sectionLst>
    </p:ext>
    <p:ext uri="{EFAFB233-063F-42B5-8137-9DF3F51BA10A}">
      <p15:sldGuideLst xmlns:p15="http://schemas.microsoft.com/office/powerpoint/2012/main"/>
    </p:ext>
  </p:extLst>
</p:presentation>
</file>

<file path=ppt/authors.xml><?xml version="1.0" encoding="utf-8"?>
<p188:authorLst xmlns:a="http://schemas.openxmlformats.org/drawingml/2006/main" xmlns:r="http://schemas.openxmlformats.org/officeDocument/2006/relationships" xmlns:p188="http://schemas.microsoft.com/office/powerpoint/2018/8/main">
  <p188:author id="{E3769317-B2D4-5471-19B1-6DE3914D1852}" name="Pum Christina" initials="CP" userId="S::p42991@fhooe.at::a82e7e0d-e68d-43fd-9ce2-ebf69d9ea0b4" providerId="AD"/>
</p188:authorLst>
</file>

<file path=ppt/presProps.xml><?xml version="1.0" encoding="utf-8"?>
<p:presentationPr xmlns:a="http://schemas.openxmlformats.org/drawingml/2006/main" xmlns:r="http://schemas.openxmlformats.org/officeDocument/2006/relationships" xmlns:p="http://schemas.openxmlformats.org/presentationml/2006/main">
  <p:clrMru>
    <a:srgbClr val="FFECAF"/>
    <a:srgbClr val="3C6496"/>
    <a:srgbClr val="000000"/>
    <a:srgbClr val="5885BC"/>
    <a:srgbClr val="2D4C71"/>
    <a:srgbClr val="EEE4DA"/>
    <a:srgbClr val="F4EFE4"/>
    <a:srgbClr val="FBE0CD"/>
    <a:srgbClr val="FEF3EC"/>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9787294E-65D7-48C6-9555-114AAC14B16C}" v="1" dt="2026-05-19T06:57:07.454"/>
  </p1510:revLst>
</p1510:revInfo>
</file>

<file path=ppt/tableStyles.xml><?xml version="1.0" encoding="utf-8"?>
<a:tblStyleLst xmlns:a="http://schemas.openxmlformats.org/drawingml/2006/main" def="{5C22544A-7EE6-4342-B048-85BDC9FD1C3A}">
  <a:tblStyle styleId="{7DF18680-E054-41AD-8BC1-D1AEF772440D}" styleName="Mittlere Formatvorlage 2 - Akzent 5">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5">
              <a:tint val="20000"/>
            </a:schemeClr>
          </a:solidFill>
        </a:fill>
      </a:tcStyle>
    </a:wholeTbl>
    <a:band1H>
      <a:tcStyle>
        <a:tcBdr/>
        <a:fill>
          <a:solidFill>
            <a:schemeClr val="accent5">
              <a:tint val="40000"/>
            </a:schemeClr>
          </a:solidFill>
        </a:fill>
      </a:tcStyle>
    </a:band1H>
    <a:band2H>
      <a:tcStyle>
        <a:tcBdr/>
      </a:tcStyle>
    </a:band2H>
    <a:band1V>
      <a:tcStyle>
        <a:tcBdr/>
        <a:fill>
          <a:solidFill>
            <a:schemeClr val="accent5">
              <a:tint val="40000"/>
            </a:schemeClr>
          </a:solidFill>
        </a:fill>
      </a:tcStyle>
    </a:band1V>
    <a:band2V>
      <a:tcStyle>
        <a:tcBdr/>
      </a:tcStyle>
    </a:band2V>
    <a:lastCol>
      <a:tcTxStyle b="on">
        <a:fontRef idx="minor">
          <a:prstClr val="black"/>
        </a:fontRef>
        <a:schemeClr val="lt1"/>
      </a:tcTxStyle>
      <a:tcStyle>
        <a:tcBdr/>
        <a:fill>
          <a:solidFill>
            <a:schemeClr val="accent5"/>
          </a:solidFill>
        </a:fill>
      </a:tcStyle>
    </a:lastCol>
    <a:firstCol>
      <a:tcTxStyle b="on">
        <a:fontRef idx="minor">
          <a:prstClr val="black"/>
        </a:fontRef>
        <a:schemeClr val="lt1"/>
      </a:tcTxStyle>
      <a:tcStyle>
        <a:tcBdr/>
        <a:fill>
          <a:solidFill>
            <a:schemeClr val="accent5"/>
          </a:solidFill>
        </a:fill>
      </a:tcStyle>
    </a:firstCol>
    <a:lastRow>
      <a:tcTxStyle b="on">
        <a:fontRef idx="minor">
          <a:prstClr val="black"/>
        </a:fontRef>
        <a:schemeClr val="lt1"/>
      </a:tcTxStyle>
      <a:tcStyle>
        <a:tcBdr>
          <a:top>
            <a:ln w="38100" cmpd="sng">
              <a:solidFill>
                <a:schemeClr val="lt1"/>
              </a:solidFill>
            </a:ln>
          </a:top>
        </a:tcBdr>
        <a:fill>
          <a:solidFill>
            <a:schemeClr val="accent5"/>
          </a:solidFill>
        </a:fill>
      </a:tcStyle>
    </a:lastRow>
    <a:firstRow>
      <a:tcTxStyle b="on">
        <a:fontRef idx="minor">
          <a:prstClr val="black"/>
        </a:fontRef>
        <a:schemeClr val="lt1"/>
      </a:tcTxStyle>
      <a:tcStyle>
        <a:tcBdr>
          <a:bottom>
            <a:ln w="38100" cmpd="sng">
              <a:solidFill>
                <a:schemeClr val="lt1"/>
              </a:solidFill>
            </a:ln>
          </a:bottom>
        </a:tcBdr>
        <a:fill>
          <a:solidFill>
            <a:schemeClr val="accent5"/>
          </a:solidFill>
        </a:fill>
      </a:tcStyle>
    </a:firstRow>
  </a:tblStyle>
  <a:tblStyle styleId="{5C22544A-7EE6-4342-B048-85BDC9FD1C3A}" styleName="Mittlere Formatvorlage 2 - Akz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F5AB1C69-6EDB-4FF4-983F-18BD219EF322}" styleName="Mittlere Formatvorlage 2 - Akzent 3">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3">
              <a:tint val="20000"/>
            </a:schemeClr>
          </a:solidFill>
        </a:fill>
      </a:tcStyle>
    </a:wholeTbl>
    <a:band1H>
      <a:tcStyle>
        <a:tcBdr/>
        <a:fill>
          <a:solidFill>
            <a:schemeClr val="accent3">
              <a:tint val="40000"/>
            </a:schemeClr>
          </a:solidFill>
        </a:fill>
      </a:tcStyle>
    </a:band1H>
    <a:band2H>
      <a:tcStyle>
        <a:tcBdr/>
      </a:tcStyle>
    </a:band2H>
    <a:band1V>
      <a:tcStyle>
        <a:tcBdr/>
        <a:fill>
          <a:solidFill>
            <a:schemeClr val="accent3">
              <a:tint val="40000"/>
            </a:schemeClr>
          </a:solidFill>
        </a:fill>
      </a:tcStyle>
    </a:band1V>
    <a:band2V>
      <a:tcStyle>
        <a:tcBdr/>
      </a:tcStyle>
    </a:band2V>
    <a:lastCol>
      <a:tcTxStyle b="on">
        <a:fontRef idx="minor">
          <a:prstClr val="black"/>
        </a:fontRef>
        <a:schemeClr val="lt1"/>
      </a:tcTxStyle>
      <a:tcStyle>
        <a:tcBdr/>
        <a:fill>
          <a:solidFill>
            <a:schemeClr val="accent3"/>
          </a:solidFill>
        </a:fill>
      </a:tcStyle>
    </a:lastCol>
    <a:firstCol>
      <a:tcTxStyle b="on">
        <a:fontRef idx="minor">
          <a:prstClr val="black"/>
        </a:fontRef>
        <a:schemeClr val="lt1"/>
      </a:tcTxStyle>
      <a:tcStyle>
        <a:tcBdr/>
        <a:fill>
          <a:solidFill>
            <a:schemeClr val="accent3"/>
          </a:solidFill>
        </a:fill>
      </a:tcStyle>
    </a:firstCol>
    <a:lastRow>
      <a:tcTxStyle b="on">
        <a:fontRef idx="minor">
          <a:prstClr val="black"/>
        </a:fontRef>
        <a:schemeClr val="lt1"/>
      </a:tcTxStyle>
      <a:tcStyle>
        <a:tcBdr>
          <a:top>
            <a:ln w="38100" cmpd="sng">
              <a:solidFill>
                <a:schemeClr val="lt1"/>
              </a:solidFill>
            </a:ln>
          </a:top>
        </a:tcBdr>
        <a:fill>
          <a:solidFill>
            <a:schemeClr val="accent3"/>
          </a:solidFill>
        </a:fill>
      </a:tcStyle>
    </a:lastRow>
    <a:firstRow>
      <a:tcTxStyle b="on">
        <a:fontRef idx="minor">
          <a:prstClr val="black"/>
        </a:fontRef>
        <a:schemeClr val="lt1"/>
      </a:tcTxStyle>
      <a:tcStyle>
        <a:tcBdr>
          <a:bottom>
            <a:ln w="38100" cmpd="sng">
              <a:solidFill>
                <a:schemeClr val="lt1"/>
              </a:solidFill>
            </a:ln>
          </a:bottom>
        </a:tcBdr>
        <a:fill>
          <a:solidFill>
            <a:schemeClr val="accent3"/>
          </a:solidFill>
        </a:fill>
      </a:tcStyle>
    </a:firstRow>
  </a:tblStyle>
  <a:tblStyle styleId="{5202B0CA-FC54-4496-8BCA-5EF66A818D29}" styleName="Dunkle Formatvorlage 2">
    <a:wholeTbl>
      <a:tcTxStyle>
        <a:fontRef idx="minor">
          <a:scrgbClr r="0" g="0" b="0"/>
        </a:fontRef>
        <a:schemeClr val="dk1"/>
      </a:tcTxStyle>
      <a:tcStyle>
        <a:tcBdr>
          <a:left>
            <a:ln>
              <a:noFill/>
            </a:ln>
          </a:left>
          <a:right>
            <a:ln>
              <a:noFill/>
            </a:ln>
          </a:right>
          <a:top>
            <a:ln>
              <a:noFill/>
            </a:ln>
          </a:top>
          <a:bottom>
            <a:ln>
              <a:noFill/>
            </a:ln>
          </a:bottom>
          <a:insideH>
            <a:ln>
              <a:noFill/>
            </a:ln>
          </a:insideH>
          <a:insideV>
            <a:ln>
              <a:noFill/>
            </a:ln>
          </a:insideV>
        </a:tcBdr>
        <a:fill>
          <a:solidFill>
            <a:schemeClr val="dk1">
              <a:tint val="20000"/>
            </a:schemeClr>
          </a:solidFill>
        </a:fill>
      </a:tcStyle>
    </a:wholeTbl>
    <a:band1H>
      <a:tcStyle>
        <a:tcBdr/>
        <a:fill>
          <a:solidFill>
            <a:schemeClr val="dk1">
              <a:tint val="40000"/>
            </a:schemeClr>
          </a:solidFill>
        </a:fill>
      </a:tcStyle>
    </a:band1H>
    <a:band1V>
      <a:tcStyle>
        <a:tcBdr/>
        <a:fill>
          <a:solidFill>
            <a:schemeClr val="dk1">
              <a:tint val="40000"/>
            </a:schemeClr>
          </a:solidFill>
        </a:fill>
      </a:tcStyle>
    </a:band1V>
    <a:lastCol>
      <a:tcTxStyle b="on"/>
      <a:tcStyle>
        <a:tcBdr/>
      </a:tcStyle>
    </a:lastCol>
    <a:firstCol>
      <a:tcTxStyle b="on"/>
      <a:tcStyle>
        <a:tcBdr/>
      </a:tcStyle>
    </a:firstCol>
    <a:lastRow>
      <a:tcTxStyle b="on"/>
      <a:tcStyle>
        <a:tcBdr>
          <a:top>
            <a:ln w="50800" cmpd="dbl">
              <a:solidFill>
                <a:schemeClr val="dk1"/>
              </a:solidFill>
            </a:ln>
          </a:top>
        </a:tcBdr>
        <a:fill>
          <a:solidFill>
            <a:schemeClr val="dk1">
              <a:tint val="20000"/>
            </a:schemeClr>
          </a:solidFill>
        </a:fill>
      </a:tcStyle>
    </a:lastRow>
    <a:firstRow>
      <a:tcTxStyle b="on">
        <a:fontRef idx="minor">
          <a:scrgbClr r="0" g="0" b="0"/>
        </a:fontRef>
        <a:schemeClr val="lt1"/>
      </a:tcTxStyle>
      <a:tcStyle>
        <a:tcBdr/>
        <a:fill>
          <a:solidFill>
            <a:schemeClr val="dk1"/>
          </a:solidFill>
        </a:fill>
      </a:tcStyle>
    </a:firstRow>
  </a:tblStyle>
  <a:tblStyle styleId="{0660B408-B3CF-4A94-85FC-2B1E0A45F4A2}" styleName="Dunkle Formatvorlage 2 - Akzent 1/Akzent 2">
    <a:wholeTbl>
      <a:tcTxStyle>
        <a:fontRef idx="minor">
          <a:scrgbClr r="0" g="0" b="0"/>
        </a:fontRef>
        <a:schemeClr val="dk1"/>
      </a:tcTxStyle>
      <a:tcStyle>
        <a:tcBdr>
          <a:left>
            <a:ln>
              <a:noFill/>
            </a:ln>
          </a:left>
          <a:right>
            <a:ln>
              <a:noFill/>
            </a:ln>
          </a:right>
          <a:top>
            <a:ln>
              <a:noFill/>
            </a:ln>
          </a:top>
          <a:bottom>
            <a:ln>
              <a:noFill/>
            </a:ln>
          </a:bottom>
          <a:insideH>
            <a:ln>
              <a:noFill/>
            </a:ln>
          </a:insideH>
          <a:insideV>
            <a:ln>
              <a:noFill/>
            </a:ln>
          </a:insideV>
        </a:tcBdr>
        <a:fill>
          <a:solidFill>
            <a:schemeClr val="accent1">
              <a:tint val="20000"/>
            </a:schemeClr>
          </a:solidFill>
        </a:fill>
      </a:tcStyle>
    </a:wholeTbl>
    <a:band1H>
      <a:tcStyle>
        <a:tcBdr/>
        <a:fill>
          <a:solidFill>
            <a:schemeClr val="accent1">
              <a:tint val="40000"/>
            </a:schemeClr>
          </a:solidFill>
        </a:fill>
      </a:tcStyle>
    </a:band1H>
    <a:band1V>
      <a:tcStyle>
        <a:tcBdr/>
        <a:fill>
          <a:solidFill>
            <a:schemeClr val="accent1">
              <a:tint val="40000"/>
            </a:schemeClr>
          </a:solidFill>
        </a:fill>
      </a:tcStyle>
    </a:band1V>
    <a:lastCol>
      <a:tcTxStyle b="on"/>
      <a:tcStyle>
        <a:tcBdr/>
      </a:tcStyle>
    </a:lastCol>
    <a:firstCol>
      <a:tcTxStyle b="on"/>
      <a:tcStyle>
        <a:tcBdr/>
      </a:tcStyle>
    </a:firstCol>
    <a:lastRow>
      <a:tcTxStyle b="on"/>
      <a:tcStyle>
        <a:tcBdr>
          <a:top>
            <a:ln w="50800" cmpd="dbl">
              <a:solidFill>
                <a:schemeClr val="dk1"/>
              </a:solidFill>
            </a:ln>
          </a:top>
        </a:tcBdr>
        <a:fill>
          <a:solidFill>
            <a:schemeClr val="accent1">
              <a:tint val="20000"/>
            </a:schemeClr>
          </a:solidFill>
        </a:fill>
      </a:tcStyle>
    </a:lastRow>
    <a:firstRow>
      <a:tcTxStyle b="on">
        <a:fontRef idx="minor">
          <a:scrgbClr r="0" g="0" b="0"/>
        </a:fontRef>
        <a:schemeClr val="lt1"/>
      </a:tcTxStyle>
      <a:tcStyle>
        <a:tcBdr/>
        <a:fill>
          <a:solidFill>
            <a:schemeClr val="accent2"/>
          </a:solidFill>
        </a:fill>
      </a:tcStyle>
    </a:firstRow>
  </a:tblStyle>
  <a:tblStyle styleId="{91EBBBCC-DAD2-459C-BE2E-F6DE35CF9A28}" styleName="Dunkle Formatvorlage 2 - Akzent 3/Akzent 4">
    <a:wholeTbl>
      <a:tcTxStyle>
        <a:fontRef idx="minor">
          <a:scrgbClr r="0" g="0" b="0"/>
        </a:fontRef>
        <a:schemeClr val="dk1"/>
      </a:tcTxStyle>
      <a:tcStyle>
        <a:tcBdr>
          <a:left>
            <a:ln>
              <a:noFill/>
            </a:ln>
          </a:left>
          <a:right>
            <a:ln>
              <a:noFill/>
            </a:ln>
          </a:right>
          <a:top>
            <a:ln>
              <a:noFill/>
            </a:ln>
          </a:top>
          <a:bottom>
            <a:ln>
              <a:noFill/>
            </a:ln>
          </a:bottom>
          <a:insideH>
            <a:ln>
              <a:noFill/>
            </a:ln>
          </a:insideH>
          <a:insideV>
            <a:ln>
              <a:noFill/>
            </a:ln>
          </a:insideV>
        </a:tcBdr>
        <a:fill>
          <a:solidFill>
            <a:schemeClr val="accent3">
              <a:tint val="20000"/>
            </a:schemeClr>
          </a:solidFill>
        </a:fill>
      </a:tcStyle>
    </a:wholeTbl>
    <a:band1H>
      <a:tcStyle>
        <a:tcBdr/>
        <a:fill>
          <a:solidFill>
            <a:schemeClr val="accent3">
              <a:tint val="40000"/>
            </a:schemeClr>
          </a:solidFill>
        </a:fill>
      </a:tcStyle>
    </a:band1H>
    <a:band1V>
      <a:tcStyle>
        <a:tcBdr/>
        <a:fill>
          <a:solidFill>
            <a:schemeClr val="accent3">
              <a:tint val="40000"/>
            </a:schemeClr>
          </a:solidFill>
        </a:fill>
      </a:tcStyle>
    </a:band1V>
    <a:lastCol>
      <a:tcTxStyle b="on"/>
      <a:tcStyle>
        <a:tcBdr/>
      </a:tcStyle>
    </a:lastCol>
    <a:firstCol>
      <a:tcTxStyle b="on"/>
      <a:tcStyle>
        <a:tcBdr/>
      </a:tcStyle>
    </a:firstCol>
    <a:lastRow>
      <a:tcTxStyle b="on"/>
      <a:tcStyle>
        <a:tcBdr>
          <a:top>
            <a:ln w="50800" cmpd="dbl">
              <a:solidFill>
                <a:schemeClr val="dk1"/>
              </a:solidFill>
            </a:ln>
          </a:top>
        </a:tcBdr>
        <a:fill>
          <a:solidFill>
            <a:schemeClr val="accent3">
              <a:tint val="20000"/>
            </a:schemeClr>
          </a:solidFill>
        </a:fill>
      </a:tcStyle>
    </a:lastRow>
    <a:firstRow>
      <a:tcTxStyle b="on">
        <a:fontRef idx="minor">
          <a:scrgbClr r="0" g="0" b="0"/>
        </a:fontRef>
        <a:schemeClr val="lt1"/>
      </a:tcTxStyle>
      <a:tcStyle>
        <a:tcBdr/>
        <a:fill>
          <a:solidFill>
            <a:schemeClr val="accent4"/>
          </a:solidFill>
        </a:fill>
      </a:tcStyle>
    </a:firstRow>
  </a:tblStyle>
  <a:tblStyle styleId="{46F890A9-2807-4EBB-B81D-B2AA78EC7F39}" styleName="Dunkle Formatvorlage 2 - Akzent 5/Akzent 6">
    <a:wholeTbl>
      <a:tcTxStyle>
        <a:fontRef idx="minor">
          <a:scrgbClr r="0" g="0" b="0"/>
        </a:fontRef>
        <a:schemeClr val="dk1"/>
      </a:tcTxStyle>
      <a:tcStyle>
        <a:tcBdr>
          <a:left>
            <a:ln>
              <a:noFill/>
            </a:ln>
          </a:left>
          <a:right>
            <a:ln>
              <a:noFill/>
            </a:ln>
          </a:right>
          <a:top>
            <a:ln>
              <a:noFill/>
            </a:ln>
          </a:top>
          <a:bottom>
            <a:ln>
              <a:noFill/>
            </a:ln>
          </a:bottom>
          <a:insideH>
            <a:ln>
              <a:noFill/>
            </a:ln>
          </a:insideH>
          <a:insideV>
            <a:ln>
              <a:noFill/>
            </a:ln>
          </a:insideV>
        </a:tcBdr>
        <a:fill>
          <a:solidFill>
            <a:schemeClr val="accent5">
              <a:tint val="20000"/>
            </a:schemeClr>
          </a:solidFill>
        </a:fill>
      </a:tcStyle>
    </a:wholeTbl>
    <a:band1H>
      <a:tcStyle>
        <a:tcBdr/>
        <a:fill>
          <a:solidFill>
            <a:schemeClr val="accent5">
              <a:tint val="40000"/>
            </a:schemeClr>
          </a:solidFill>
        </a:fill>
      </a:tcStyle>
    </a:band1H>
    <a:band1V>
      <a:tcStyle>
        <a:tcBdr/>
        <a:fill>
          <a:solidFill>
            <a:schemeClr val="accent5">
              <a:tint val="40000"/>
            </a:schemeClr>
          </a:solidFill>
        </a:fill>
      </a:tcStyle>
    </a:band1V>
    <a:lastCol>
      <a:tcTxStyle b="on"/>
      <a:tcStyle>
        <a:tcBdr/>
      </a:tcStyle>
    </a:lastCol>
    <a:firstCol>
      <a:tcTxStyle b="on"/>
      <a:tcStyle>
        <a:tcBdr/>
      </a:tcStyle>
    </a:firstCol>
    <a:lastRow>
      <a:tcTxStyle b="on"/>
      <a:tcStyle>
        <a:tcBdr>
          <a:top>
            <a:ln w="50800" cmpd="dbl">
              <a:solidFill>
                <a:schemeClr val="dk1"/>
              </a:solidFill>
            </a:ln>
          </a:top>
        </a:tcBdr>
        <a:fill>
          <a:solidFill>
            <a:schemeClr val="accent5">
              <a:tint val="20000"/>
            </a:schemeClr>
          </a:solidFill>
        </a:fill>
      </a:tcStyle>
    </a:lastRow>
    <a:firstRow>
      <a:tcTxStyle b="on">
        <a:fontRef idx="minor">
          <a:scrgbClr r="0" g="0" b="0"/>
        </a:fontRef>
        <a:schemeClr val="lt1"/>
      </a:tcTxStyle>
      <a:tcStyle>
        <a:tcBdr/>
        <a:fill>
          <a:solidFill>
            <a:schemeClr val="accent6"/>
          </a:solidFill>
        </a:fill>
      </a:tcStyle>
    </a:firstRow>
  </a:tblStyle>
  <a:tblStyle styleId="{EB344D84-9AFB-497E-A393-DC336BA19D2E}" styleName="Mittlere Formatvorlage 3 - Akzent 3">
    <a:wholeTbl>
      <a:tcTxStyle>
        <a:fontRef idx="minor">
          <a:scrgbClr r="0" g="0" b="0"/>
        </a:fontRef>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accent3"/>
          </a:solidFill>
        </a:fill>
      </a:tcStyle>
    </a:lastCol>
    <a:firstCol>
      <a:tcTxStyle b="on">
        <a:fontRef idx="minor">
          <a:scrgbClr r="0" g="0" b="0"/>
        </a:fontRef>
        <a:schemeClr val="lt1"/>
      </a:tcTxStyle>
      <a:tcStyle>
        <a:tcBdr/>
        <a:fill>
          <a:solidFill>
            <a:schemeClr val="accent3"/>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accent3"/>
          </a:solidFill>
        </a:fill>
      </a:tcStyle>
    </a:firstRow>
  </a:tblStyle>
  <a:tblStyle styleId="{2D5ABB26-0587-4C30-8999-92F81FD0307C}" styleName="Keine Formatvorlage, kein Raster">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 styleId="{1FECB4D8-DB02-4DC6-A0A2-4F2EBAE1DC90}" styleName="Mittlere Formatvorlage 1 - Akzent 3">
    <a:wholeTbl>
      <a:tcTxStyle>
        <a:fontRef idx="minor">
          <a:scrgbClr r="0" g="0" b="0"/>
        </a:fontRef>
        <a:schemeClr val="dk1"/>
      </a:tcTxStyle>
      <a:tcStyle>
        <a:tcBdr>
          <a:left>
            <a:ln w="12700" cmpd="sng">
              <a:solidFill>
                <a:schemeClr val="accent3"/>
              </a:solidFill>
            </a:ln>
          </a:left>
          <a:right>
            <a:ln w="12700" cmpd="sng">
              <a:solidFill>
                <a:schemeClr val="accent3"/>
              </a:solidFill>
            </a:ln>
          </a:right>
          <a:top>
            <a:ln w="12700" cmpd="sng">
              <a:solidFill>
                <a:schemeClr val="accent3"/>
              </a:solidFill>
            </a:ln>
          </a:top>
          <a:bottom>
            <a:ln w="12700" cmpd="sng">
              <a:solidFill>
                <a:schemeClr val="accent3"/>
              </a:solidFill>
            </a:ln>
          </a:bottom>
          <a:insideH>
            <a:ln w="12700" cmpd="sng">
              <a:solidFill>
                <a:schemeClr val="accent3"/>
              </a:solidFill>
            </a:ln>
          </a:insideH>
          <a:insideV>
            <a:ln>
              <a:noFill/>
            </a:ln>
          </a:insideV>
        </a:tcBdr>
        <a:fill>
          <a:solidFill>
            <a:schemeClr val="lt1"/>
          </a:solidFill>
        </a:fill>
      </a:tcStyle>
    </a:wholeTbl>
    <a:band1H>
      <a:tcStyle>
        <a:tcBdr/>
        <a:fill>
          <a:solidFill>
            <a:schemeClr val="accent3">
              <a:tint val="20000"/>
            </a:schemeClr>
          </a:solidFill>
        </a:fill>
      </a:tcStyle>
    </a:band1H>
    <a:band1V>
      <a:tcStyle>
        <a:tcBdr/>
        <a:fill>
          <a:solidFill>
            <a:schemeClr val="accent3">
              <a:tint val="20000"/>
            </a:schemeClr>
          </a:solidFill>
        </a:fill>
      </a:tcStyle>
    </a:band1V>
    <a:lastCol>
      <a:tcTxStyle b="on"/>
      <a:tcStyle>
        <a:tcBdr/>
      </a:tcStyle>
    </a:lastCol>
    <a:firstCol>
      <a:tcTxStyle b="on"/>
      <a:tcStyle>
        <a:tcBdr/>
      </a:tcStyle>
    </a:firstCol>
    <a:lastRow>
      <a:tcTxStyle b="on"/>
      <a:tcStyle>
        <a:tcBdr>
          <a:top>
            <a:ln w="50800" cmpd="dbl">
              <a:solidFill>
                <a:schemeClr val="accent3"/>
              </a:solidFill>
            </a:ln>
          </a:top>
        </a:tcBdr>
        <a:fill>
          <a:solidFill>
            <a:schemeClr val="lt1"/>
          </a:solidFill>
        </a:fill>
      </a:tcStyle>
    </a:lastRow>
    <a:firstRow>
      <a:tcTxStyle b="on">
        <a:fontRef idx="minor">
          <a:scrgbClr r="0" g="0" b="0"/>
        </a:fontRef>
        <a:schemeClr val="lt1"/>
      </a:tcTxStyle>
      <a:tcStyle>
        <a:tcBdr/>
        <a:fill>
          <a:solidFill>
            <a:schemeClr val="accent3"/>
          </a:solidFill>
        </a:fill>
      </a:tcStyle>
    </a:firstRow>
  </a:tblStyle>
  <a:tblStyle styleId="{1E171933-4619-4E11-9A3F-F7608DF75F80}" styleName="Mittlere Formatvorlage 1 - Akzent 4">
    <a:wholeTbl>
      <a:tcTxStyle>
        <a:fontRef idx="minor">
          <a:scrgbClr r="0" g="0" b="0"/>
        </a:fontRef>
        <a:schemeClr val="dk1"/>
      </a:tcTxStyle>
      <a:tcStyle>
        <a:tcBdr>
          <a:left>
            <a:ln w="12700" cmpd="sng">
              <a:solidFill>
                <a:schemeClr val="accent4"/>
              </a:solidFill>
            </a:ln>
          </a:left>
          <a:right>
            <a:ln w="12700" cmpd="sng">
              <a:solidFill>
                <a:schemeClr val="accent4"/>
              </a:solidFill>
            </a:ln>
          </a:right>
          <a:top>
            <a:ln w="12700" cmpd="sng">
              <a:solidFill>
                <a:schemeClr val="accent4"/>
              </a:solidFill>
            </a:ln>
          </a:top>
          <a:bottom>
            <a:ln w="12700" cmpd="sng">
              <a:solidFill>
                <a:schemeClr val="accent4"/>
              </a:solidFill>
            </a:ln>
          </a:bottom>
          <a:insideH>
            <a:ln w="12700" cmpd="sng">
              <a:solidFill>
                <a:schemeClr val="accent4"/>
              </a:solidFill>
            </a:ln>
          </a:insideH>
          <a:insideV>
            <a:ln>
              <a:noFill/>
            </a:ln>
          </a:insideV>
        </a:tcBdr>
        <a:fill>
          <a:solidFill>
            <a:schemeClr val="lt1"/>
          </a:solidFill>
        </a:fill>
      </a:tcStyle>
    </a:wholeTbl>
    <a:band1H>
      <a:tcStyle>
        <a:tcBdr/>
        <a:fill>
          <a:solidFill>
            <a:schemeClr val="accent4">
              <a:tint val="20000"/>
            </a:schemeClr>
          </a:solidFill>
        </a:fill>
      </a:tcStyle>
    </a:band1H>
    <a:band1V>
      <a:tcStyle>
        <a:tcBdr/>
        <a:fill>
          <a:solidFill>
            <a:schemeClr val="accent4">
              <a:tint val="20000"/>
            </a:schemeClr>
          </a:solidFill>
        </a:fill>
      </a:tcStyle>
    </a:band1V>
    <a:lastCol>
      <a:tcTxStyle b="on"/>
      <a:tcStyle>
        <a:tcBdr/>
      </a:tcStyle>
    </a:lastCol>
    <a:firstCol>
      <a:tcTxStyle b="on"/>
      <a:tcStyle>
        <a:tcBdr/>
      </a:tcStyle>
    </a:firstCol>
    <a:lastRow>
      <a:tcTxStyle b="on"/>
      <a:tcStyle>
        <a:tcBdr>
          <a:top>
            <a:ln w="50800" cmpd="dbl">
              <a:solidFill>
                <a:schemeClr val="accent4"/>
              </a:solidFill>
            </a:ln>
          </a:top>
        </a:tcBdr>
        <a:fill>
          <a:solidFill>
            <a:schemeClr val="lt1"/>
          </a:solidFill>
        </a:fill>
      </a:tcStyle>
    </a:lastRow>
    <a:firstRow>
      <a:tcTxStyle b="on">
        <a:fontRef idx="minor">
          <a:scrgbClr r="0" g="0" b="0"/>
        </a:fontRef>
        <a:schemeClr val="lt1"/>
      </a:tcTxStyle>
      <a:tcStyle>
        <a:tcBdr/>
        <a:fill>
          <a:solidFill>
            <a:schemeClr val="accent4"/>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60961" autoAdjust="0"/>
  </p:normalViewPr>
  <p:slideViewPr>
    <p:cSldViewPr snapToGrid="0">
      <p:cViewPr varScale="1">
        <p:scale>
          <a:sx n="93" d="100"/>
          <a:sy n="93" d="100"/>
        </p:scale>
        <p:origin x="2772" y="84"/>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notesMaster" Target="notesMasters/notesMaster1.xml"/><Relationship Id="rId26" Type="http://schemas.microsoft.com/office/2018/10/relationships/authors" Target="authors.xml"/><Relationship Id="rId3" Type="http://schemas.openxmlformats.org/officeDocument/2006/relationships/customXml" Target="../customXml/item3.xml"/><Relationship Id="rId21" Type="http://schemas.openxmlformats.org/officeDocument/2006/relationships/viewProps" Target="viewProps.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microsoft.com/office/2015/10/relationships/revisionInfo" Target="revisionInfo.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presProps" Target="presProps.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microsoft.com/office/2016/11/relationships/changesInfo" Target="changesInfos/changesInfo1.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tableStyles" Target="tableStyles.xml"/><Relationship Id="rId10" Type="http://schemas.openxmlformats.org/officeDocument/2006/relationships/slide" Target="slides/slide6.xml"/><Relationship Id="rId19" Type="http://schemas.openxmlformats.org/officeDocument/2006/relationships/handoutMaster" Target="handoutMasters/handoutMaster1.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theme" Target="theme/theme1.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Pum Christina" userId="a82e7e0d-e68d-43fd-9ce2-ebf69d9ea0b4" providerId="ADAL" clId="{C74C004E-2192-4A0B-857F-355394A13FB5}"/>
    <pc:docChg chg="undo redo custSel addSld delSld modSld sldOrd modMainMaster addSection delSection modSection">
      <pc:chgData name="Pum Christina" userId="a82e7e0d-e68d-43fd-9ce2-ebf69d9ea0b4" providerId="ADAL" clId="{C74C004E-2192-4A0B-857F-355394A13FB5}" dt="2026-05-15T09:53:01.766" v="4433" actId="20577"/>
      <pc:docMkLst>
        <pc:docMk/>
      </pc:docMkLst>
      <pc:sldChg chg="modSp new mod">
        <pc:chgData name="Pum Christina" userId="a82e7e0d-e68d-43fd-9ce2-ebf69d9ea0b4" providerId="ADAL" clId="{C74C004E-2192-4A0B-857F-355394A13FB5}" dt="2026-05-15T09:51:56.939" v="4374" actId="6549"/>
        <pc:sldMkLst>
          <pc:docMk/>
          <pc:sldMk cId="2722309081" sldId="2375"/>
        </pc:sldMkLst>
        <pc:spChg chg="mod">
          <ac:chgData name="Pum Christina" userId="a82e7e0d-e68d-43fd-9ce2-ebf69d9ea0b4" providerId="ADAL" clId="{C74C004E-2192-4A0B-857F-355394A13FB5}" dt="2026-05-15T09:51:56.939" v="4374" actId="6549"/>
          <ac:spMkLst>
            <pc:docMk/>
            <pc:sldMk cId="2722309081" sldId="2375"/>
            <ac:spMk id="2" creationId="{DD09AC70-D2B1-D043-4DF3-49F13FDDCAEB}"/>
          </ac:spMkLst>
        </pc:spChg>
        <pc:spChg chg="mod">
          <ac:chgData name="Pum Christina" userId="a82e7e0d-e68d-43fd-9ce2-ebf69d9ea0b4" providerId="ADAL" clId="{C74C004E-2192-4A0B-857F-355394A13FB5}" dt="2026-05-13T06:48:20.599" v="3082" actId="20577"/>
          <ac:spMkLst>
            <pc:docMk/>
            <pc:sldMk cId="2722309081" sldId="2375"/>
            <ac:spMk id="3" creationId="{AA310A36-B273-2E85-F60C-6329018CAE2B}"/>
          </ac:spMkLst>
        </pc:spChg>
      </pc:sldChg>
      <pc:sldChg chg="addSp delSp modSp new mod modClrScheme chgLayout modNotesTx">
        <pc:chgData name="Pum Christina" userId="a82e7e0d-e68d-43fd-9ce2-ebf69d9ea0b4" providerId="ADAL" clId="{C74C004E-2192-4A0B-857F-355394A13FB5}" dt="2026-05-15T09:53:01.766" v="4433" actId="20577"/>
        <pc:sldMkLst>
          <pc:docMk/>
          <pc:sldMk cId="3675880315" sldId="2376"/>
        </pc:sldMkLst>
        <pc:spChg chg="mod ord">
          <ac:chgData name="Pum Christina" userId="a82e7e0d-e68d-43fd-9ce2-ebf69d9ea0b4" providerId="ADAL" clId="{C74C004E-2192-4A0B-857F-355394A13FB5}" dt="2026-05-13T06:52:14.972" v="3087" actId="700"/>
          <ac:spMkLst>
            <pc:docMk/>
            <pc:sldMk cId="3675880315" sldId="2376"/>
            <ac:spMk id="4" creationId="{CF6BF3A1-43A9-C6A8-7023-124E5DCC9584}"/>
          </ac:spMkLst>
        </pc:spChg>
        <pc:spChg chg="mod ord">
          <ac:chgData name="Pum Christina" userId="a82e7e0d-e68d-43fd-9ce2-ebf69d9ea0b4" providerId="ADAL" clId="{C74C004E-2192-4A0B-857F-355394A13FB5}" dt="2026-05-13T06:52:14.972" v="3087" actId="700"/>
          <ac:spMkLst>
            <pc:docMk/>
            <pc:sldMk cId="3675880315" sldId="2376"/>
            <ac:spMk id="5" creationId="{1CC9C5C9-B576-47AC-C85F-94481A0CBC32}"/>
          </ac:spMkLst>
        </pc:spChg>
        <pc:spChg chg="mod ord">
          <ac:chgData name="Pum Christina" userId="a82e7e0d-e68d-43fd-9ce2-ebf69d9ea0b4" providerId="ADAL" clId="{C74C004E-2192-4A0B-857F-355394A13FB5}" dt="2026-05-13T06:52:14.972" v="3087" actId="700"/>
          <ac:spMkLst>
            <pc:docMk/>
            <pc:sldMk cId="3675880315" sldId="2376"/>
            <ac:spMk id="6" creationId="{3D304BFE-B8DB-9193-028B-BB1BB60EB8BA}"/>
          </ac:spMkLst>
        </pc:spChg>
        <pc:spChg chg="add mod ord">
          <ac:chgData name="Pum Christina" userId="a82e7e0d-e68d-43fd-9ce2-ebf69d9ea0b4" providerId="ADAL" clId="{C74C004E-2192-4A0B-857F-355394A13FB5}" dt="2026-05-13T06:53:10.210" v="3169" actId="20577"/>
          <ac:spMkLst>
            <pc:docMk/>
            <pc:sldMk cId="3675880315" sldId="2376"/>
            <ac:spMk id="7" creationId="{0538C848-0EFC-BB86-1F30-D20A96D984FA}"/>
          </ac:spMkLst>
        </pc:spChg>
        <pc:spChg chg="add mod ord">
          <ac:chgData name="Pum Christina" userId="a82e7e0d-e68d-43fd-9ce2-ebf69d9ea0b4" providerId="ADAL" clId="{C74C004E-2192-4A0B-857F-355394A13FB5}" dt="2026-05-13T08:29:44.309" v="3736" actId="255"/>
          <ac:spMkLst>
            <pc:docMk/>
            <pc:sldMk cId="3675880315" sldId="2376"/>
            <ac:spMk id="8" creationId="{0F2A102F-2BE9-6199-7FF8-D4B1FDC9B1F6}"/>
          </ac:spMkLst>
        </pc:spChg>
        <pc:picChg chg="add mod">
          <ac:chgData name="Pum Christina" userId="a82e7e0d-e68d-43fd-9ce2-ebf69d9ea0b4" providerId="ADAL" clId="{C74C004E-2192-4A0B-857F-355394A13FB5}" dt="2026-05-13T08:29:36.431" v="3734" actId="1076"/>
          <ac:picMkLst>
            <pc:docMk/>
            <pc:sldMk cId="3675880315" sldId="2376"/>
            <ac:picMk id="10" creationId="{1721E700-5257-DEE4-8836-2C37C017E105}"/>
          </ac:picMkLst>
        </pc:picChg>
      </pc:sldChg>
      <pc:sldChg chg="addSp modSp new mod modNotesTx">
        <pc:chgData name="Pum Christina" userId="a82e7e0d-e68d-43fd-9ce2-ebf69d9ea0b4" providerId="ADAL" clId="{C74C004E-2192-4A0B-857F-355394A13FB5}" dt="2026-05-13T09:51:21.255" v="4347" actId="20577"/>
        <pc:sldMkLst>
          <pc:docMk/>
          <pc:sldMk cId="54686736" sldId="2377"/>
        </pc:sldMkLst>
        <pc:spChg chg="mod">
          <ac:chgData name="Pum Christina" userId="a82e7e0d-e68d-43fd-9ce2-ebf69d9ea0b4" providerId="ADAL" clId="{C74C004E-2192-4A0B-857F-355394A13FB5}" dt="2026-05-13T08:57:14.649" v="3807" actId="20577"/>
          <ac:spMkLst>
            <pc:docMk/>
            <pc:sldMk cId="54686736" sldId="2377"/>
            <ac:spMk id="2" creationId="{2078CA7E-9E85-4D46-14E9-ED514E979741}"/>
          </ac:spMkLst>
        </pc:spChg>
        <pc:spChg chg="mod">
          <ac:chgData name="Pum Christina" userId="a82e7e0d-e68d-43fd-9ce2-ebf69d9ea0b4" providerId="ADAL" clId="{C74C004E-2192-4A0B-857F-355394A13FB5}" dt="2026-05-13T08:57:06.839" v="3806" actId="255"/>
          <ac:spMkLst>
            <pc:docMk/>
            <pc:sldMk cId="54686736" sldId="2377"/>
            <ac:spMk id="3" creationId="{B64B9C14-3F9E-FAFF-B8C3-7A53B0033C54}"/>
          </ac:spMkLst>
        </pc:spChg>
        <pc:spChg chg="add mod">
          <ac:chgData name="Pum Christina" userId="a82e7e0d-e68d-43fd-9ce2-ebf69d9ea0b4" providerId="ADAL" clId="{C74C004E-2192-4A0B-857F-355394A13FB5}" dt="2026-05-13T08:56:45.061" v="3803" actId="20577"/>
          <ac:spMkLst>
            <pc:docMk/>
            <pc:sldMk cId="54686736" sldId="2377"/>
            <ac:spMk id="8" creationId="{AB26BC20-6723-33DE-10AF-E43E0E81992C}"/>
          </ac:spMkLst>
        </pc:spChg>
        <pc:picChg chg="add mod">
          <ac:chgData name="Pum Christina" userId="a82e7e0d-e68d-43fd-9ce2-ebf69d9ea0b4" providerId="ADAL" clId="{C74C004E-2192-4A0B-857F-355394A13FB5}" dt="2026-05-13T08:54:47.218" v="3764" actId="14861"/>
          <ac:picMkLst>
            <pc:docMk/>
            <pc:sldMk cId="54686736" sldId="2377"/>
            <ac:picMk id="7" creationId="{2F6A950F-F3EC-D0B5-2DE5-A496510EFA07}"/>
          </ac:picMkLst>
        </pc:picChg>
      </pc:sldChg>
      <pc:sldChg chg="addSp delSp modSp add mod modNotesTx">
        <pc:chgData name="Pum Christina" userId="a82e7e0d-e68d-43fd-9ce2-ebf69d9ea0b4" providerId="ADAL" clId="{C74C004E-2192-4A0B-857F-355394A13FB5}" dt="2026-05-15T09:49:12.470" v="4359" actId="6549"/>
        <pc:sldMkLst>
          <pc:docMk/>
          <pc:sldMk cId="3217900581" sldId="2378"/>
        </pc:sldMkLst>
        <pc:spChg chg="mod">
          <ac:chgData name="Pum Christina" userId="a82e7e0d-e68d-43fd-9ce2-ebf69d9ea0b4" providerId="ADAL" clId="{C74C004E-2192-4A0B-857F-355394A13FB5}" dt="2026-05-13T08:57:37.650" v="3813" actId="20577"/>
          <ac:spMkLst>
            <pc:docMk/>
            <pc:sldMk cId="3217900581" sldId="2378"/>
            <ac:spMk id="2" creationId="{0A0B7B9B-F7B8-98AF-5202-77B7310F40B9}"/>
          </ac:spMkLst>
        </pc:spChg>
        <pc:spChg chg="mod">
          <ac:chgData name="Pum Christina" userId="a82e7e0d-e68d-43fd-9ce2-ebf69d9ea0b4" providerId="ADAL" clId="{C74C004E-2192-4A0B-857F-355394A13FB5}" dt="2026-05-13T08:58:22.606" v="3823" actId="255"/>
          <ac:spMkLst>
            <pc:docMk/>
            <pc:sldMk cId="3217900581" sldId="2378"/>
            <ac:spMk id="3" creationId="{DCB5DF48-0284-8612-52D9-4919F61AD882}"/>
          </ac:spMkLst>
        </pc:spChg>
        <pc:picChg chg="add mod">
          <ac:chgData name="Pum Christina" userId="a82e7e0d-e68d-43fd-9ce2-ebf69d9ea0b4" providerId="ADAL" clId="{C74C004E-2192-4A0B-857F-355394A13FB5}" dt="2026-05-13T08:58:02.716" v="3820" actId="14100"/>
          <ac:picMkLst>
            <pc:docMk/>
            <pc:sldMk cId="3217900581" sldId="2378"/>
            <ac:picMk id="9" creationId="{7088E53D-3CF3-414B-1C78-9CDE1B04901D}"/>
          </ac:picMkLst>
        </pc:picChg>
      </pc:sldChg>
      <pc:sldChg chg="addSp delSp modSp add mod modNotesTx">
        <pc:chgData name="Pum Christina" userId="a82e7e0d-e68d-43fd-9ce2-ebf69d9ea0b4" providerId="ADAL" clId="{C74C004E-2192-4A0B-857F-355394A13FB5}" dt="2026-05-15T09:49:15.160" v="4360" actId="20577"/>
        <pc:sldMkLst>
          <pc:docMk/>
          <pc:sldMk cId="2815512304" sldId="2379"/>
        </pc:sldMkLst>
        <pc:spChg chg="mod">
          <ac:chgData name="Pum Christina" userId="a82e7e0d-e68d-43fd-9ce2-ebf69d9ea0b4" providerId="ADAL" clId="{C74C004E-2192-4A0B-857F-355394A13FB5}" dt="2026-05-13T09:01:27.983" v="3838" actId="20577"/>
          <ac:spMkLst>
            <pc:docMk/>
            <pc:sldMk cId="2815512304" sldId="2379"/>
            <ac:spMk id="2" creationId="{16F80BC8-D61D-46CE-D9F6-5A73BE44C94F}"/>
          </ac:spMkLst>
        </pc:spChg>
        <pc:spChg chg="mod">
          <ac:chgData name="Pum Christina" userId="a82e7e0d-e68d-43fd-9ce2-ebf69d9ea0b4" providerId="ADAL" clId="{C74C004E-2192-4A0B-857F-355394A13FB5}" dt="2026-05-13T09:02:01.572" v="3844"/>
          <ac:spMkLst>
            <pc:docMk/>
            <pc:sldMk cId="2815512304" sldId="2379"/>
            <ac:spMk id="3" creationId="{950768DA-0379-DBD0-E6D6-A2160AB8E961}"/>
          </ac:spMkLst>
        </pc:spChg>
        <pc:picChg chg="add mod">
          <ac:chgData name="Pum Christina" userId="a82e7e0d-e68d-43fd-9ce2-ebf69d9ea0b4" providerId="ADAL" clId="{C74C004E-2192-4A0B-857F-355394A13FB5}" dt="2026-05-13T09:01:48.834" v="3843" actId="1076"/>
          <ac:picMkLst>
            <pc:docMk/>
            <pc:sldMk cId="2815512304" sldId="2379"/>
            <ac:picMk id="7" creationId="{5D41AF0C-456F-AB24-C6AF-4E530D933986}"/>
          </ac:picMkLst>
        </pc:picChg>
      </pc:sldChg>
      <pc:sldChg chg="addSp delSp modSp add mod modNotesTx">
        <pc:chgData name="Pum Christina" userId="a82e7e0d-e68d-43fd-9ce2-ebf69d9ea0b4" providerId="ADAL" clId="{C74C004E-2192-4A0B-857F-355394A13FB5}" dt="2026-05-15T09:49:28.661" v="4364" actId="20577"/>
        <pc:sldMkLst>
          <pc:docMk/>
          <pc:sldMk cId="428597287" sldId="2380"/>
        </pc:sldMkLst>
        <pc:spChg chg="mod">
          <ac:chgData name="Pum Christina" userId="a82e7e0d-e68d-43fd-9ce2-ebf69d9ea0b4" providerId="ADAL" clId="{C74C004E-2192-4A0B-857F-355394A13FB5}" dt="2026-05-13T09:02:32.858" v="3850" actId="20577"/>
          <ac:spMkLst>
            <pc:docMk/>
            <pc:sldMk cId="428597287" sldId="2380"/>
            <ac:spMk id="2" creationId="{8C7E62F0-88E0-CBE1-A0FA-14205C83967D}"/>
          </ac:spMkLst>
        </pc:spChg>
        <pc:spChg chg="mod">
          <ac:chgData name="Pum Christina" userId="a82e7e0d-e68d-43fd-9ce2-ebf69d9ea0b4" providerId="ADAL" clId="{C74C004E-2192-4A0B-857F-355394A13FB5}" dt="2026-05-13T09:03:02.326" v="3857" actId="14100"/>
          <ac:spMkLst>
            <pc:docMk/>
            <pc:sldMk cId="428597287" sldId="2380"/>
            <ac:spMk id="3" creationId="{3AB444A0-0B6D-C3FF-97BD-4A76048FE197}"/>
          </ac:spMkLst>
        </pc:spChg>
        <pc:picChg chg="add mod">
          <ac:chgData name="Pum Christina" userId="a82e7e0d-e68d-43fd-9ce2-ebf69d9ea0b4" providerId="ADAL" clId="{C74C004E-2192-4A0B-857F-355394A13FB5}" dt="2026-05-13T09:02:48.251" v="3855" actId="14100"/>
          <ac:picMkLst>
            <pc:docMk/>
            <pc:sldMk cId="428597287" sldId="2380"/>
            <ac:picMk id="9" creationId="{A1ED4DDE-E1DD-00C3-FF6D-0AFF2EE615AB}"/>
          </ac:picMkLst>
        </pc:picChg>
      </pc:sldChg>
      <pc:sldChg chg="addSp delSp modSp add mod modNotesTx">
        <pc:chgData name="Pum Christina" userId="a82e7e0d-e68d-43fd-9ce2-ebf69d9ea0b4" providerId="ADAL" clId="{C74C004E-2192-4A0B-857F-355394A13FB5}" dt="2026-05-15T09:49:34.443" v="4366" actId="20577"/>
        <pc:sldMkLst>
          <pc:docMk/>
          <pc:sldMk cId="4004508744" sldId="2381"/>
        </pc:sldMkLst>
        <pc:spChg chg="mod">
          <ac:chgData name="Pum Christina" userId="a82e7e0d-e68d-43fd-9ce2-ebf69d9ea0b4" providerId="ADAL" clId="{C74C004E-2192-4A0B-857F-355394A13FB5}" dt="2026-05-13T09:04:09.989" v="3863" actId="20577"/>
          <ac:spMkLst>
            <pc:docMk/>
            <pc:sldMk cId="4004508744" sldId="2381"/>
            <ac:spMk id="2" creationId="{80613B94-80EE-9844-9E84-A3C65658C62B}"/>
          </ac:spMkLst>
        </pc:spChg>
        <pc:spChg chg="mod">
          <ac:chgData name="Pum Christina" userId="a82e7e0d-e68d-43fd-9ce2-ebf69d9ea0b4" providerId="ADAL" clId="{C74C004E-2192-4A0B-857F-355394A13FB5}" dt="2026-05-13T09:06:17.859" v="3899" actId="20577"/>
          <ac:spMkLst>
            <pc:docMk/>
            <pc:sldMk cId="4004508744" sldId="2381"/>
            <ac:spMk id="3" creationId="{D11A533F-1FC5-97BF-FAA3-C20C8A1B727D}"/>
          </ac:spMkLst>
        </pc:spChg>
        <pc:picChg chg="add mod">
          <ac:chgData name="Pum Christina" userId="a82e7e0d-e68d-43fd-9ce2-ebf69d9ea0b4" providerId="ADAL" clId="{C74C004E-2192-4A0B-857F-355394A13FB5}" dt="2026-05-13T09:04:32.747" v="3868" actId="14100"/>
          <ac:picMkLst>
            <pc:docMk/>
            <pc:sldMk cId="4004508744" sldId="2381"/>
            <ac:picMk id="7" creationId="{795878D5-36C8-970B-9EB7-0CA18F720401}"/>
          </ac:picMkLst>
        </pc:picChg>
      </pc:sldChg>
      <pc:sldChg chg="addSp delSp modSp add mod ord modNotesTx">
        <pc:chgData name="Pum Christina" userId="a82e7e0d-e68d-43fd-9ce2-ebf69d9ea0b4" providerId="ADAL" clId="{C74C004E-2192-4A0B-857F-355394A13FB5}" dt="2026-05-15T09:49:25.502" v="4363" actId="20577"/>
        <pc:sldMkLst>
          <pc:docMk/>
          <pc:sldMk cId="2741265978" sldId="2382"/>
        </pc:sldMkLst>
        <pc:spChg chg="mod">
          <ac:chgData name="Pum Christina" userId="a82e7e0d-e68d-43fd-9ce2-ebf69d9ea0b4" providerId="ADAL" clId="{C74C004E-2192-4A0B-857F-355394A13FB5}" dt="2026-05-13T09:05:02.457" v="3874" actId="20577"/>
          <ac:spMkLst>
            <pc:docMk/>
            <pc:sldMk cId="2741265978" sldId="2382"/>
            <ac:spMk id="2" creationId="{486BF541-7360-EF5E-8392-6162EEDEB98E}"/>
          </ac:spMkLst>
        </pc:spChg>
        <pc:spChg chg="mod">
          <ac:chgData name="Pum Christina" userId="a82e7e0d-e68d-43fd-9ce2-ebf69d9ea0b4" providerId="ADAL" clId="{C74C004E-2192-4A0B-857F-355394A13FB5}" dt="2026-05-13T09:05:29.604" v="3886" actId="14100"/>
          <ac:spMkLst>
            <pc:docMk/>
            <pc:sldMk cId="2741265978" sldId="2382"/>
            <ac:spMk id="3" creationId="{1B88F4AE-196E-AC4B-623C-2024686B73D4}"/>
          </ac:spMkLst>
        </pc:spChg>
        <pc:picChg chg="add mod">
          <ac:chgData name="Pum Christina" userId="a82e7e0d-e68d-43fd-9ce2-ebf69d9ea0b4" providerId="ADAL" clId="{C74C004E-2192-4A0B-857F-355394A13FB5}" dt="2026-05-13T09:05:44.852" v="3892" actId="14100"/>
          <ac:picMkLst>
            <pc:docMk/>
            <pc:sldMk cId="2741265978" sldId="2382"/>
            <ac:picMk id="9" creationId="{D8AA2291-EEB8-462D-D737-16569239D423}"/>
          </ac:picMkLst>
        </pc:picChg>
      </pc:sldChg>
      <pc:sldChg chg="addSp delSp modSp add mod modNotesTx">
        <pc:chgData name="Pum Christina" userId="a82e7e0d-e68d-43fd-9ce2-ebf69d9ea0b4" providerId="ADAL" clId="{C74C004E-2192-4A0B-857F-355394A13FB5}" dt="2026-05-15T09:49:37.679" v="4367" actId="20577"/>
        <pc:sldMkLst>
          <pc:docMk/>
          <pc:sldMk cId="932336814" sldId="2383"/>
        </pc:sldMkLst>
        <pc:spChg chg="mod">
          <ac:chgData name="Pum Christina" userId="a82e7e0d-e68d-43fd-9ce2-ebf69d9ea0b4" providerId="ADAL" clId="{C74C004E-2192-4A0B-857F-355394A13FB5}" dt="2026-05-13T09:06:52.481" v="3905" actId="20577"/>
          <ac:spMkLst>
            <pc:docMk/>
            <pc:sldMk cId="932336814" sldId="2383"/>
            <ac:spMk id="2" creationId="{C1EBBFE5-B910-BE0A-76C8-86809B59D68E}"/>
          </ac:spMkLst>
        </pc:spChg>
        <pc:spChg chg="mod">
          <ac:chgData name="Pum Christina" userId="a82e7e0d-e68d-43fd-9ce2-ebf69d9ea0b4" providerId="ADAL" clId="{C74C004E-2192-4A0B-857F-355394A13FB5}" dt="2026-05-13T09:07:16.281" v="3911"/>
          <ac:spMkLst>
            <pc:docMk/>
            <pc:sldMk cId="932336814" sldId="2383"/>
            <ac:spMk id="3" creationId="{E82249CD-1D94-94A0-B9CB-91BD80156B36}"/>
          </ac:spMkLst>
        </pc:spChg>
        <pc:picChg chg="add mod">
          <ac:chgData name="Pum Christina" userId="a82e7e0d-e68d-43fd-9ce2-ebf69d9ea0b4" providerId="ADAL" clId="{C74C004E-2192-4A0B-857F-355394A13FB5}" dt="2026-05-13T09:07:04.217" v="3909" actId="14100"/>
          <ac:picMkLst>
            <pc:docMk/>
            <pc:sldMk cId="932336814" sldId="2383"/>
            <ac:picMk id="7" creationId="{C0368B62-5E20-53D4-2D59-30EA53EA7EE0}"/>
          </ac:picMkLst>
        </pc:picChg>
      </pc:sldChg>
      <pc:sldChg chg="addSp delSp modSp add mod modNotesTx">
        <pc:chgData name="Pum Christina" userId="a82e7e0d-e68d-43fd-9ce2-ebf69d9ea0b4" providerId="ADAL" clId="{C74C004E-2192-4A0B-857F-355394A13FB5}" dt="2026-05-15T09:49:40.143" v="4368" actId="20577"/>
        <pc:sldMkLst>
          <pc:docMk/>
          <pc:sldMk cId="970653321" sldId="2384"/>
        </pc:sldMkLst>
        <pc:spChg chg="mod">
          <ac:chgData name="Pum Christina" userId="a82e7e0d-e68d-43fd-9ce2-ebf69d9ea0b4" providerId="ADAL" clId="{C74C004E-2192-4A0B-857F-355394A13FB5}" dt="2026-05-13T09:07:56.629" v="3922" actId="20577"/>
          <ac:spMkLst>
            <pc:docMk/>
            <pc:sldMk cId="970653321" sldId="2384"/>
            <ac:spMk id="2" creationId="{61100DC0-D53F-3811-38BA-B5C7406F0A2F}"/>
          </ac:spMkLst>
        </pc:spChg>
        <pc:spChg chg="mod">
          <ac:chgData name="Pum Christina" userId="a82e7e0d-e68d-43fd-9ce2-ebf69d9ea0b4" providerId="ADAL" clId="{C74C004E-2192-4A0B-857F-355394A13FB5}" dt="2026-05-13T09:08:13.854" v="3924" actId="14100"/>
          <ac:spMkLst>
            <pc:docMk/>
            <pc:sldMk cId="970653321" sldId="2384"/>
            <ac:spMk id="3" creationId="{9341B1B6-4BDC-1E65-BAA0-FA9BE1F7C3BF}"/>
          </ac:spMkLst>
        </pc:spChg>
        <pc:picChg chg="add mod">
          <ac:chgData name="Pum Christina" userId="a82e7e0d-e68d-43fd-9ce2-ebf69d9ea0b4" providerId="ADAL" clId="{C74C004E-2192-4A0B-857F-355394A13FB5}" dt="2026-05-13T09:07:42.868" v="3917" actId="14100"/>
          <ac:picMkLst>
            <pc:docMk/>
            <pc:sldMk cId="970653321" sldId="2384"/>
            <ac:picMk id="9" creationId="{F46863EA-2BEE-2D70-7376-5DB8A6DFE891}"/>
          </ac:picMkLst>
        </pc:picChg>
      </pc:sldChg>
      <pc:sldChg chg="addSp delSp modSp add mod ord modNotesTx">
        <pc:chgData name="Pum Christina" userId="a82e7e0d-e68d-43fd-9ce2-ebf69d9ea0b4" providerId="ADAL" clId="{C74C004E-2192-4A0B-857F-355394A13FB5}" dt="2026-05-15T09:49:20.800" v="4362" actId="20577"/>
        <pc:sldMkLst>
          <pc:docMk/>
          <pc:sldMk cId="3617125950" sldId="2385"/>
        </pc:sldMkLst>
        <pc:spChg chg="mod">
          <ac:chgData name="Pum Christina" userId="a82e7e0d-e68d-43fd-9ce2-ebf69d9ea0b4" providerId="ADAL" clId="{C74C004E-2192-4A0B-857F-355394A13FB5}" dt="2026-05-13T09:10:01.585" v="3943" actId="20577"/>
          <ac:spMkLst>
            <pc:docMk/>
            <pc:sldMk cId="3617125950" sldId="2385"/>
            <ac:spMk id="2" creationId="{B28AF7DA-3E99-0BEA-D28E-05E2B1297493}"/>
          </ac:spMkLst>
        </pc:spChg>
        <pc:spChg chg="mod">
          <ac:chgData name="Pum Christina" userId="a82e7e0d-e68d-43fd-9ce2-ebf69d9ea0b4" providerId="ADAL" clId="{C74C004E-2192-4A0B-857F-355394A13FB5}" dt="2026-05-13T09:09:45.884" v="3937" actId="14100"/>
          <ac:spMkLst>
            <pc:docMk/>
            <pc:sldMk cId="3617125950" sldId="2385"/>
            <ac:spMk id="3" creationId="{17B5602C-AFB7-407F-E06F-BE2A4EA84FEA}"/>
          </ac:spMkLst>
        </pc:spChg>
        <pc:spChg chg="mod">
          <ac:chgData name="Pum Christina" userId="a82e7e0d-e68d-43fd-9ce2-ebf69d9ea0b4" providerId="ADAL" clId="{C74C004E-2192-4A0B-857F-355394A13FB5}" dt="2026-05-13T09:09:47.850" v="3938" actId="1076"/>
          <ac:spMkLst>
            <pc:docMk/>
            <pc:sldMk cId="3617125950" sldId="2385"/>
            <ac:spMk id="8" creationId="{8546CD92-19CF-6282-0674-80DCE1A4BA08}"/>
          </ac:spMkLst>
        </pc:spChg>
        <pc:picChg chg="add mod">
          <ac:chgData name="Pum Christina" userId="a82e7e0d-e68d-43fd-9ce2-ebf69d9ea0b4" providerId="ADAL" clId="{C74C004E-2192-4A0B-857F-355394A13FB5}" dt="2026-05-13T09:09:42.847" v="3936" actId="1076"/>
          <ac:picMkLst>
            <pc:docMk/>
            <pc:sldMk cId="3617125950" sldId="2385"/>
            <ac:picMk id="7" creationId="{464FE337-707A-C65E-0920-F1E1854EFE94}"/>
          </ac:picMkLst>
        </pc:picChg>
      </pc:sldChg>
      <pc:sldChg chg="addSp delSp modSp add mod modNotesTx">
        <pc:chgData name="Pum Christina" userId="a82e7e0d-e68d-43fd-9ce2-ebf69d9ea0b4" providerId="ADAL" clId="{C74C004E-2192-4A0B-857F-355394A13FB5}" dt="2026-05-15T09:49:42.868" v="4369" actId="20577"/>
        <pc:sldMkLst>
          <pc:docMk/>
          <pc:sldMk cId="1707262016" sldId="2386"/>
        </pc:sldMkLst>
        <pc:spChg chg="mod">
          <ac:chgData name="Pum Christina" userId="a82e7e0d-e68d-43fd-9ce2-ebf69d9ea0b4" providerId="ADAL" clId="{C74C004E-2192-4A0B-857F-355394A13FB5}" dt="2026-05-13T09:10:35.755" v="3951" actId="20577"/>
          <ac:spMkLst>
            <pc:docMk/>
            <pc:sldMk cId="1707262016" sldId="2386"/>
            <ac:spMk id="2" creationId="{F8FADB9E-5D52-B8B4-B15D-0DBA76558F0B}"/>
          </ac:spMkLst>
        </pc:spChg>
        <pc:spChg chg="mod">
          <ac:chgData name="Pum Christina" userId="a82e7e0d-e68d-43fd-9ce2-ebf69d9ea0b4" providerId="ADAL" clId="{C74C004E-2192-4A0B-857F-355394A13FB5}" dt="2026-05-13T09:15:41.019" v="3988" actId="20577"/>
          <ac:spMkLst>
            <pc:docMk/>
            <pc:sldMk cId="1707262016" sldId="2386"/>
            <ac:spMk id="3" creationId="{4C37BA51-A18D-1D3F-2BC5-68A2E98C2460}"/>
          </ac:spMkLst>
        </pc:spChg>
        <pc:picChg chg="add mod">
          <ac:chgData name="Pum Christina" userId="a82e7e0d-e68d-43fd-9ce2-ebf69d9ea0b4" providerId="ADAL" clId="{C74C004E-2192-4A0B-857F-355394A13FB5}" dt="2026-05-13T09:13:15.501" v="3955" actId="14100"/>
          <ac:picMkLst>
            <pc:docMk/>
            <pc:sldMk cId="1707262016" sldId="2386"/>
            <ac:picMk id="7" creationId="{4DAF216D-E241-9E85-6B12-34CE1BC52C23}"/>
          </ac:picMkLst>
        </pc:picChg>
      </pc:sldChg>
      <pc:sldChg chg="addSp delSp modSp add mod ord modNotesTx">
        <pc:chgData name="Pum Christina" userId="a82e7e0d-e68d-43fd-9ce2-ebf69d9ea0b4" providerId="ADAL" clId="{C74C004E-2192-4A0B-857F-355394A13FB5}" dt="2026-05-15T09:49:31.914" v="4365" actId="20577"/>
        <pc:sldMkLst>
          <pc:docMk/>
          <pc:sldMk cId="1644342701" sldId="2387"/>
        </pc:sldMkLst>
        <pc:spChg chg="mod">
          <ac:chgData name="Pum Christina" userId="a82e7e0d-e68d-43fd-9ce2-ebf69d9ea0b4" providerId="ADAL" clId="{C74C004E-2192-4A0B-857F-355394A13FB5}" dt="2026-05-13T09:14:40.863" v="3973" actId="20577"/>
          <ac:spMkLst>
            <pc:docMk/>
            <pc:sldMk cId="1644342701" sldId="2387"/>
            <ac:spMk id="2" creationId="{8955C7F8-FF04-C9B6-9919-975807324A03}"/>
          </ac:spMkLst>
        </pc:spChg>
        <pc:spChg chg="mod">
          <ac:chgData name="Pum Christina" userId="a82e7e0d-e68d-43fd-9ce2-ebf69d9ea0b4" providerId="ADAL" clId="{C74C004E-2192-4A0B-857F-355394A13FB5}" dt="2026-05-13T09:15:33.971" v="3983" actId="20577"/>
          <ac:spMkLst>
            <pc:docMk/>
            <pc:sldMk cId="1644342701" sldId="2387"/>
            <ac:spMk id="3" creationId="{C0BC71BE-7FD2-4CA2-CB33-CB33A28F173E}"/>
          </ac:spMkLst>
        </pc:spChg>
        <pc:picChg chg="add mod">
          <ac:chgData name="Pum Christina" userId="a82e7e0d-e68d-43fd-9ce2-ebf69d9ea0b4" providerId="ADAL" clId="{C74C004E-2192-4A0B-857F-355394A13FB5}" dt="2026-05-13T09:15:04.042" v="3978" actId="14100"/>
          <ac:picMkLst>
            <pc:docMk/>
            <pc:sldMk cId="1644342701" sldId="2387"/>
            <ac:picMk id="9" creationId="{051F4B64-1E0E-544D-1CD7-B077A2B5FA3D}"/>
          </ac:picMkLst>
        </pc:picChg>
      </pc:sldChg>
      <pc:sldMasterChg chg="modSldLayout">
        <pc:chgData name="Pum Christina" userId="a82e7e0d-e68d-43fd-9ce2-ebf69d9ea0b4" providerId="ADAL" clId="{C74C004E-2192-4A0B-857F-355394A13FB5}" dt="2026-05-13T06:47:27.022" v="3045" actId="1076"/>
        <pc:sldMasterMkLst>
          <pc:docMk/>
          <pc:sldMasterMk cId="2757510961" sldId="2147483648"/>
        </pc:sldMasterMkLst>
        <pc:sldLayoutChg chg="addSp delSp modSp mod">
          <pc:chgData name="Pum Christina" userId="a82e7e0d-e68d-43fd-9ce2-ebf69d9ea0b4" providerId="ADAL" clId="{C74C004E-2192-4A0B-857F-355394A13FB5}" dt="2026-05-13T06:47:27.022" v="3045" actId="1076"/>
          <pc:sldLayoutMkLst>
            <pc:docMk/>
            <pc:sldMasterMk cId="2757510961" sldId="2147483648"/>
            <pc:sldLayoutMk cId="3870480742" sldId="2147483660"/>
          </pc:sldLayoutMkLst>
          <pc:spChg chg="add mod">
            <ac:chgData name="Pum Christina" userId="a82e7e0d-e68d-43fd-9ce2-ebf69d9ea0b4" providerId="ADAL" clId="{C74C004E-2192-4A0B-857F-355394A13FB5}" dt="2026-05-13T06:47:19.053" v="3043" actId="1076"/>
            <ac:spMkLst>
              <pc:docMk/>
              <pc:sldMasterMk cId="2757510961" sldId="2147483648"/>
              <pc:sldLayoutMk cId="3870480742" sldId="2147483660"/>
              <ac:spMk id="2" creationId="{2D97DFB5-24BA-B380-03B7-884C2385BC45}"/>
            </ac:spMkLst>
          </pc:spChg>
          <pc:spChg chg="mod">
            <ac:chgData name="Pum Christina" userId="a82e7e0d-e68d-43fd-9ce2-ebf69d9ea0b4" providerId="ADAL" clId="{C74C004E-2192-4A0B-857F-355394A13FB5}" dt="2026-05-13T06:47:24.021" v="3044" actId="1076"/>
            <ac:spMkLst>
              <pc:docMk/>
              <pc:sldMasterMk cId="2757510961" sldId="2147483648"/>
              <pc:sldLayoutMk cId="3870480742" sldId="2147483660"/>
              <ac:spMk id="10" creationId="{1F9A4496-8D34-44CD-AE33-C25FFDC93421}"/>
            </ac:spMkLst>
          </pc:spChg>
          <pc:spChg chg="mod">
            <ac:chgData name="Pum Christina" userId="a82e7e0d-e68d-43fd-9ce2-ebf69d9ea0b4" providerId="ADAL" clId="{C74C004E-2192-4A0B-857F-355394A13FB5}" dt="2026-05-13T06:47:27.022" v="3045" actId="1076"/>
            <ac:spMkLst>
              <pc:docMk/>
              <pc:sldMasterMk cId="2757510961" sldId="2147483648"/>
              <pc:sldLayoutMk cId="3870480742" sldId="2147483660"/>
              <ac:spMk id="11" creationId="{EEF5AA57-2206-4DEC-8716-41CA2A13A39B}"/>
            </ac:spMkLst>
          </pc:spChg>
        </pc:sldLayoutChg>
      </pc:sldMasterChg>
    </pc:docChg>
  </pc:docChgLst>
</pc:chgInfo>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Kopfzeilenplatzhalter 1">
            <a:extLst>
              <a:ext uri="{FF2B5EF4-FFF2-40B4-BE49-F238E27FC236}">
                <a16:creationId xmlns:a16="http://schemas.microsoft.com/office/drawing/2014/main" id="{C7D75EA9-CDDA-4D17-B5F5-63442F6064E4}"/>
              </a:ext>
            </a:extLst>
          </p:cNvPr>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r>
              <a:rPr lang="de-AT"/>
              <a:t>Binnenschiffe als Teil der Transportkette</a:t>
            </a:r>
          </a:p>
        </p:txBody>
      </p:sp>
      <p:sp>
        <p:nvSpPr>
          <p:cNvPr id="3" name="Datumsplatzhalter 2">
            <a:extLst>
              <a:ext uri="{FF2B5EF4-FFF2-40B4-BE49-F238E27FC236}">
                <a16:creationId xmlns:a16="http://schemas.microsoft.com/office/drawing/2014/main" id="{745BD30E-D25F-4DFB-B9E1-E5AE9CB0B444}"/>
              </a:ext>
            </a:extLst>
          </p:cNvPr>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342F4030-4D8A-4246-814D-3D1567CD35BB}" type="datetime1">
              <a:rPr lang="de-AT" smtClean="0"/>
              <a:t>19.05.2026</a:t>
            </a:fld>
            <a:endParaRPr lang="de-AT"/>
          </a:p>
        </p:txBody>
      </p:sp>
      <p:sp>
        <p:nvSpPr>
          <p:cNvPr id="4" name="Fußzeilenplatzhalter 3">
            <a:extLst>
              <a:ext uri="{FF2B5EF4-FFF2-40B4-BE49-F238E27FC236}">
                <a16:creationId xmlns:a16="http://schemas.microsoft.com/office/drawing/2014/main" id="{7EBB62D4-ED93-481A-AE77-B42E92BC8EBC}"/>
              </a:ext>
            </a:extLst>
          </p:cNvPr>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r>
              <a:rPr lang="de-AT"/>
              <a:t>Lehrunterlagen von rewway.at</a:t>
            </a:r>
          </a:p>
        </p:txBody>
      </p:sp>
      <p:sp>
        <p:nvSpPr>
          <p:cNvPr id="5" name="Foliennummernplatzhalter 4">
            <a:extLst>
              <a:ext uri="{FF2B5EF4-FFF2-40B4-BE49-F238E27FC236}">
                <a16:creationId xmlns:a16="http://schemas.microsoft.com/office/drawing/2014/main" id="{174D353F-9BB3-48CF-88EE-78C6CAB2DC2F}"/>
              </a:ext>
            </a:extLst>
          </p:cNvPr>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47256781-ACFC-457A-8F79-3F295F602FD2}" type="slidenum">
              <a:rPr lang="de-AT" smtClean="0"/>
              <a:t>‹Nr.›</a:t>
            </a:fld>
            <a:endParaRPr lang="de-AT"/>
          </a:p>
        </p:txBody>
      </p:sp>
    </p:spTree>
    <p:extLst>
      <p:ext uri="{BB962C8B-B14F-4D97-AF65-F5344CB8AC3E}">
        <p14:creationId xmlns:p14="http://schemas.microsoft.com/office/powerpoint/2010/main" val="2230226352"/>
      </p:ext>
    </p:extLst>
  </p:cSld>
  <p:clrMap bg1="lt1" tx1="dk1" bg2="lt2" tx2="dk2" accent1="accent1" accent2="accent2" accent3="accent3" accent4="accent4" accent5="accent5" accent6="accent6" hlink="hlink" folHlink="folHlink"/>
  <p:hf/>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Kopfzeilenplatzhalt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r>
              <a:rPr lang="de-AT"/>
              <a:t>Binnenschiffe als Teil der Transportkette</a:t>
            </a:r>
          </a:p>
        </p:txBody>
      </p:sp>
      <p:sp>
        <p:nvSpPr>
          <p:cNvPr id="3" name="Datumsplatzhalt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6A94F0D5-E232-4360-8B8C-58EF9D3E6905}" type="datetime1">
              <a:rPr lang="de-AT" smtClean="0"/>
              <a:t>19.05.2026</a:t>
            </a:fld>
            <a:endParaRPr lang="de-AT"/>
          </a:p>
        </p:txBody>
      </p:sp>
      <p:sp>
        <p:nvSpPr>
          <p:cNvPr id="4" name="Folienbildplatzhalt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de-AT"/>
          </a:p>
        </p:txBody>
      </p:sp>
      <p:sp>
        <p:nvSpPr>
          <p:cNvPr id="5" name="Notizenplatzhalt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de-DE"/>
              <a:t>Mastertextformat bearbeiten</a:t>
            </a:r>
          </a:p>
          <a:p>
            <a:pPr lvl="1"/>
            <a:r>
              <a:rPr lang="de-DE"/>
              <a:t>Zweite Ebene</a:t>
            </a:r>
          </a:p>
          <a:p>
            <a:pPr lvl="2"/>
            <a:r>
              <a:rPr lang="de-DE"/>
              <a:t>Dritte Ebene</a:t>
            </a:r>
          </a:p>
          <a:p>
            <a:pPr lvl="3"/>
            <a:r>
              <a:rPr lang="de-DE"/>
              <a:t>Vierte Ebene</a:t>
            </a:r>
          </a:p>
          <a:p>
            <a:pPr lvl="4"/>
            <a:r>
              <a:rPr lang="de-DE"/>
              <a:t>Fünfte Ebene</a:t>
            </a:r>
            <a:endParaRPr lang="de-AT"/>
          </a:p>
        </p:txBody>
      </p:sp>
      <p:sp>
        <p:nvSpPr>
          <p:cNvPr id="6" name="Fußzeilenplatzhalt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r>
              <a:rPr lang="de-AT"/>
              <a:t>Lehrunterlagen von rewway.at</a:t>
            </a:r>
          </a:p>
        </p:txBody>
      </p:sp>
      <p:sp>
        <p:nvSpPr>
          <p:cNvPr id="7" name="Foliennummernplatzhalt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9B1635B3-DF70-4CFD-87CA-EB6AFDCA10EE}" type="slidenum">
              <a:rPr lang="de-AT" smtClean="0"/>
              <a:t>‹Nr.›</a:t>
            </a:fld>
            <a:endParaRPr lang="de-AT"/>
          </a:p>
        </p:txBody>
      </p:sp>
    </p:spTree>
    <p:extLst>
      <p:ext uri="{BB962C8B-B14F-4D97-AF65-F5344CB8AC3E}">
        <p14:creationId xmlns:p14="http://schemas.microsoft.com/office/powerpoint/2010/main" val="1327977337"/>
      </p:ext>
    </p:extLst>
  </p:cSld>
  <p:clrMap bg1="lt1" tx1="dk1" bg2="lt2" tx2="dk2" accent1="accent1" accent2="accent2" accent3="accent3" accent4="accent4" accent5="accent5" accent6="accent6" hlink="hlink" folHlink="folHlink"/>
  <p:hf/>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r>
              <a:rPr lang="de-AT" dirty="0"/>
              <a:t>Den Frage- und Antwortbogen findest du unter: https://rewway.at/de/lehrmittel/welcher-zukunftsberuf-passt-zu-mir</a:t>
            </a:r>
          </a:p>
          <a:p>
            <a:endParaRPr lang="de-AT" dirty="0"/>
          </a:p>
          <a:p>
            <a:r>
              <a:rPr lang="de-AT" dirty="0"/>
              <a:t>Zielgruppe: ab </a:t>
            </a:r>
            <a:r>
              <a:rPr lang="de-AT"/>
              <a:t>Ende der Unterstufe </a:t>
            </a:r>
            <a:r>
              <a:rPr lang="de-AT" dirty="0"/>
              <a:t>geeignet</a:t>
            </a:r>
          </a:p>
          <a:p>
            <a:endParaRPr lang="de-AT" dirty="0"/>
          </a:p>
          <a:p>
            <a:r>
              <a:rPr lang="de-AT" dirty="0"/>
              <a:t>Dauer: 30 Minuten – 1 EH</a:t>
            </a:r>
          </a:p>
          <a:p>
            <a:endParaRPr lang="de-AT" dirty="0"/>
          </a:p>
          <a:p>
            <a:r>
              <a:rPr lang="de-AT" dirty="0"/>
              <a:t>Lernziele:</a:t>
            </a:r>
          </a:p>
          <a:p>
            <a:r>
              <a:rPr lang="de-AT" dirty="0"/>
              <a:t>Die Lernenden sollen ihre persönlichen Interessen und Stärken erkennen, indem sie Aussagen im Fragebogen reflektiert auswählen.</a:t>
            </a:r>
          </a:p>
          <a:p>
            <a:r>
              <a:rPr lang="de-AT" dirty="0"/>
              <a:t>Die Lernenden sollen systematisch Daten auswerten, indem sie ihre Antworten korrekt auf das Auswertungsblatt übertragen und Punkte zusammenzählen.</a:t>
            </a:r>
          </a:p>
          <a:p>
            <a:r>
              <a:rPr lang="de-AT" dirty="0"/>
              <a:t>Die Lernenden sollen Ergebnisse interpretieren, indem sie die Punktverteilung vergleichen und passende Zukunftsberufe in der Logistik ableiten.</a:t>
            </a:r>
          </a:p>
          <a:p>
            <a:r>
              <a:rPr lang="de-AT" dirty="0"/>
              <a:t>Die Lernenden sollen ein Verständnis für zukünftige Entwicklungen in der Logistik entwickeln, indem sie sich mit fiktiven Berufsbildern und deren möglichen Aufgaben auseinandersetzen.</a:t>
            </a:r>
          </a:p>
        </p:txBody>
      </p:sp>
      <p:sp>
        <p:nvSpPr>
          <p:cNvPr id="4" name="Kopfzeilenplatzhalter 3"/>
          <p:cNvSpPr>
            <a:spLocks noGrp="1"/>
          </p:cNvSpPr>
          <p:nvPr>
            <p:ph type="hdr" sz="quarter"/>
          </p:nvPr>
        </p:nvSpPr>
        <p:spPr/>
        <p:txBody>
          <a:bodyPr/>
          <a:lstStyle/>
          <a:p>
            <a:r>
              <a:rPr lang="de-AT"/>
              <a:t>Binnenschiffe als Teil der Transportkette</a:t>
            </a:r>
          </a:p>
        </p:txBody>
      </p:sp>
      <p:sp>
        <p:nvSpPr>
          <p:cNvPr id="5" name="Datumsplatzhalter 4"/>
          <p:cNvSpPr>
            <a:spLocks noGrp="1"/>
          </p:cNvSpPr>
          <p:nvPr>
            <p:ph type="dt" idx="1"/>
          </p:nvPr>
        </p:nvSpPr>
        <p:spPr/>
        <p:txBody>
          <a:bodyPr/>
          <a:lstStyle/>
          <a:p>
            <a:fld id="{6A94F0D5-E232-4360-8B8C-58EF9D3E6905}" type="datetime1">
              <a:rPr lang="de-AT" smtClean="0"/>
              <a:t>19.05.2026</a:t>
            </a:fld>
            <a:endParaRPr lang="de-AT"/>
          </a:p>
        </p:txBody>
      </p:sp>
      <p:sp>
        <p:nvSpPr>
          <p:cNvPr id="6" name="Fußzeilenplatzhalter 5"/>
          <p:cNvSpPr>
            <a:spLocks noGrp="1"/>
          </p:cNvSpPr>
          <p:nvPr>
            <p:ph type="ftr" sz="quarter" idx="4"/>
          </p:nvPr>
        </p:nvSpPr>
        <p:spPr/>
        <p:txBody>
          <a:bodyPr/>
          <a:lstStyle/>
          <a:p>
            <a:r>
              <a:rPr lang="de-AT"/>
              <a:t>Lehrunterlagen von rewway.at</a:t>
            </a:r>
          </a:p>
        </p:txBody>
      </p:sp>
      <p:sp>
        <p:nvSpPr>
          <p:cNvPr id="7" name="Foliennummernplatzhalter 6"/>
          <p:cNvSpPr>
            <a:spLocks noGrp="1"/>
          </p:cNvSpPr>
          <p:nvPr>
            <p:ph type="sldNum" sz="quarter" idx="5"/>
          </p:nvPr>
        </p:nvSpPr>
        <p:spPr/>
        <p:txBody>
          <a:bodyPr/>
          <a:lstStyle/>
          <a:p>
            <a:fld id="{9B1635B3-DF70-4CFD-87CA-EB6AFDCA10EE}" type="slidenum">
              <a:rPr lang="de-AT" smtClean="0"/>
              <a:t>2</a:t>
            </a:fld>
            <a:endParaRPr lang="de-AT"/>
          </a:p>
        </p:txBody>
      </p:sp>
    </p:spTree>
    <p:extLst>
      <p:ext uri="{BB962C8B-B14F-4D97-AF65-F5344CB8AC3E}">
        <p14:creationId xmlns:p14="http://schemas.microsoft.com/office/powerpoint/2010/main" val="385080768"/>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de-AT" dirty="0"/>
              <a:t>Ein </a:t>
            </a:r>
            <a:r>
              <a:rPr lang="de-AT" b="1" dirty="0"/>
              <a:t>Drohnenpilot (A)</a:t>
            </a:r>
            <a:r>
              <a:rPr lang="de-AT" dirty="0"/>
              <a:t> steuert kleine Fluggeräte, sogenannte Drohnen, ohne selbst in der Luft zu</a:t>
            </a:r>
          </a:p>
          <a:p>
            <a:pPr marL="0" marR="0" lvl="0" indent="0" algn="l" defTabSz="914400" rtl="0" eaLnBrk="1" fontAlgn="auto" latinLnBrk="0" hangingPunct="1">
              <a:lnSpc>
                <a:spcPct val="100000"/>
              </a:lnSpc>
              <a:spcBef>
                <a:spcPts val="0"/>
              </a:spcBef>
              <a:spcAft>
                <a:spcPts val="0"/>
              </a:spcAft>
              <a:buClrTx/>
              <a:buSzTx/>
              <a:buFontTx/>
              <a:buNone/>
              <a:tabLst/>
              <a:defRPr/>
            </a:pPr>
            <a:r>
              <a:rPr lang="de-AT" dirty="0"/>
              <a:t>sein und mitzufliegen. Drohnen sollen in Zukunft eine weitere Möglichkeit sein, Ware wie</a:t>
            </a:r>
          </a:p>
          <a:p>
            <a:pPr marL="0" marR="0" lvl="0" indent="0" algn="l" defTabSz="914400" rtl="0" eaLnBrk="1" fontAlgn="auto" latinLnBrk="0" hangingPunct="1">
              <a:lnSpc>
                <a:spcPct val="100000"/>
              </a:lnSpc>
              <a:spcBef>
                <a:spcPts val="0"/>
              </a:spcBef>
              <a:spcAft>
                <a:spcPts val="0"/>
              </a:spcAft>
              <a:buClrTx/>
              <a:buSzTx/>
              <a:buFontTx/>
              <a:buNone/>
              <a:tabLst/>
              <a:defRPr/>
            </a:pPr>
            <a:r>
              <a:rPr lang="de-AT" dirty="0"/>
              <a:t>kleinere Pakete zu transportieren oder sehr dringende medizinische Produkte zu liefern. Nicht</a:t>
            </a:r>
          </a:p>
          <a:p>
            <a:pPr marL="0" marR="0" lvl="0" indent="0" algn="l" defTabSz="914400" rtl="0" eaLnBrk="1" fontAlgn="auto" latinLnBrk="0" hangingPunct="1">
              <a:lnSpc>
                <a:spcPct val="100000"/>
              </a:lnSpc>
              <a:spcBef>
                <a:spcPts val="0"/>
              </a:spcBef>
              <a:spcAft>
                <a:spcPts val="0"/>
              </a:spcAft>
              <a:buClrTx/>
              <a:buSzTx/>
              <a:buFontTx/>
              <a:buNone/>
              <a:tabLst/>
              <a:defRPr/>
            </a:pPr>
            <a:r>
              <a:rPr lang="de-AT" dirty="0"/>
              <a:t>nur Pakete sollen transportiert werden, auch könnte ein weiterer Einsatz sein, Teile von</a:t>
            </a:r>
          </a:p>
          <a:p>
            <a:pPr marL="0" marR="0" lvl="0" indent="0" algn="l" defTabSz="914400" rtl="0" eaLnBrk="1" fontAlgn="auto" latinLnBrk="0" hangingPunct="1">
              <a:lnSpc>
                <a:spcPct val="100000"/>
              </a:lnSpc>
              <a:spcBef>
                <a:spcPts val="0"/>
              </a:spcBef>
              <a:spcAft>
                <a:spcPts val="0"/>
              </a:spcAft>
              <a:buClrTx/>
              <a:buSzTx/>
              <a:buFontTx/>
              <a:buNone/>
              <a:tabLst/>
              <a:defRPr/>
            </a:pPr>
            <a:r>
              <a:rPr lang="de-AT" dirty="0"/>
              <a:t>Maschinen, die schwer erreichbar sind, mittels einer Drohne zu begutachten. Dabei ist eines</a:t>
            </a:r>
          </a:p>
          <a:p>
            <a:pPr marL="0" marR="0" lvl="0" indent="0" algn="l" defTabSz="914400" rtl="0" eaLnBrk="1" fontAlgn="auto" latinLnBrk="0" hangingPunct="1">
              <a:lnSpc>
                <a:spcPct val="100000"/>
              </a:lnSpc>
              <a:spcBef>
                <a:spcPts val="0"/>
              </a:spcBef>
              <a:spcAft>
                <a:spcPts val="0"/>
              </a:spcAft>
              <a:buClrTx/>
              <a:buSzTx/>
              <a:buFontTx/>
              <a:buNone/>
              <a:tabLst/>
              <a:defRPr/>
            </a:pPr>
            <a:r>
              <a:rPr lang="de-AT" dirty="0"/>
              <a:t>der Aufgaben, zu planen, wann und wo die Drohne fliegen soll. Dabei überlegt man sich die</a:t>
            </a:r>
          </a:p>
          <a:p>
            <a:pPr marL="0" marR="0" lvl="0" indent="0" algn="l" defTabSz="914400" rtl="0" eaLnBrk="1" fontAlgn="auto" latinLnBrk="0" hangingPunct="1">
              <a:lnSpc>
                <a:spcPct val="100000"/>
              </a:lnSpc>
              <a:spcBef>
                <a:spcPts val="0"/>
              </a:spcBef>
              <a:spcAft>
                <a:spcPts val="0"/>
              </a:spcAft>
              <a:buClrTx/>
              <a:buSzTx/>
              <a:buFontTx/>
              <a:buNone/>
              <a:tabLst/>
              <a:defRPr/>
            </a:pPr>
            <a:r>
              <a:rPr lang="de-AT" dirty="0"/>
              <a:t>besten Wege für die Drohne, damit sie schnell und sicher ankommt. Bevor eine Drohne fliegen</a:t>
            </a:r>
          </a:p>
          <a:p>
            <a:pPr marL="0" marR="0" lvl="0" indent="0" algn="l" defTabSz="914400" rtl="0" eaLnBrk="1" fontAlgn="auto" latinLnBrk="0" hangingPunct="1">
              <a:lnSpc>
                <a:spcPct val="100000"/>
              </a:lnSpc>
              <a:spcBef>
                <a:spcPts val="0"/>
              </a:spcBef>
              <a:spcAft>
                <a:spcPts val="0"/>
              </a:spcAft>
              <a:buClrTx/>
              <a:buSzTx/>
              <a:buFontTx/>
              <a:buNone/>
              <a:tabLst/>
              <a:defRPr/>
            </a:pPr>
            <a:r>
              <a:rPr lang="de-AT" dirty="0"/>
              <a:t>kann, muss der Pilot sicherstellen, dass sie in gutem Zustand ist. Er prüft die Drohne,</a:t>
            </a:r>
          </a:p>
          <a:p>
            <a:pPr marL="0" marR="0" lvl="0" indent="0" algn="l" defTabSz="914400" rtl="0" eaLnBrk="1" fontAlgn="auto" latinLnBrk="0" hangingPunct="1">
              <a:lnSpc>
                <a:spcPct val="100000"/>
              </a:lnSpc>
              <a:spcBef>
                <a:spcPts val="0"/>
              </a:spcBef>
              <a:spcAft>
                <a:spcPts val="0"/>
              </a:spcAft>
              <a:buClrTx/>
              <a:buSzTx/>
              <a:buFontTx/>
              <a:buNone/>
              <a:tabLst/>
              <a:defRPr/>
            </a:pPr>
            <a:r>
              <a:rPr lang="de-AT" dirty="0"/>
              <a:t>programmiert sie, sodass sie weiß, wohin sie fliegen soll, und kümmert sich darum, dass alles</a:t>
            </a:r>
          </a:p>
          <a:p>
            <a:pPr marL="0" marR="0" lvl="0" indent="0" algn="l" defTabSz="914400" rtl="0" eaLnBrk="1" fontAlgn="auto" latinLnBrk="0" hangingPunct="1">
              <a:lnSpc>
                <a:spcPct val="100000"/>
              </a:lnSpc>
              <a:spcBef>
                <a:spcPts val="0"/>
              </a:spcBef>
              <a:spcAft>
                <a:spcPts val="0"/>
              </a:spcAft>
              <a:buClrTx/>
              <a:buSzTx/>
              <a:buFontTx/>
              <a:buNone/>
              <a:tabLst/>
              <a:defRPr/>
            </a:pPr>
            <a:r>
              <a:rPr lang="de-AT" dirty="0"/>
              <a:t>richtig funktioniert. Es müssen auch weitere Vorbereitungen getroffen werden, wie</a:t>
            </a:r>
          </a:p>
          <a:p>
            <a:pPr marL="0" marR="0" lvl="0" indent="0" algn="l" defTabSz="914400" rtl="0" eaLnBrk="1" fontAlgn="auto" latinLnBrk="0" hangingPunct="1">
              <a:lnSpc>
                <a:spcPct val="100000"/>
              </a:lnSpc>
              <a:spcBef>
                <a:spcPts val="0"/>
              </a:spcBef>
              <a:spcAft>
                <a:spcPts val="0"/>
              </a:spcAft>
              <a:buClrTx/>
              <a:buSzTx/>
              <a:buFontTx/>
              <a:buNone/>
              <a:tabLst/>
              <a:defRPr/>
            </a:pPr>
            <a:r>
              <a:rPr lang="de-AT" dirty="0"/>
              <a:t>beispielsweise eine Flugerlaubnis einzuholen, damit die Drohne überhaupt abheben kann.</a:t>
            </a:r>
          </a:p>
          <a:p>
            <a:pPr marL="0" marR="0" lvl="0" indent="0" algn="l" defTabSz="914400" rtl="0" eaLnBrk="1" fontAlgn="auto" latinLnBrk="0" hangingPunct="1">
              <a:lnSpc>
                <a:spcPct val="100000"/>
              </a:lnSpc>
              <a:spcBef>
                <a:spcPts val="0"/>
              </a:spcBef>
              <a:spcAft>
                <a:spcPts val="0"/>
              </a:spcAft>
              <a:buClrTx/>
              <a:buSzTx/>
              <a:buFontTx/>
              <a:buNone/>
              <a:tabLst/>
              <a:defRPr/>
            </a:pPr>
            <a:r>
              <a:rPr lang="de-AT" dirty="0"/>
              <a:t>Schließlich lässt ein Drohnenpilot die Drohne fliegen und steuert sie möglicherweise von</a:t>
            </a:r>
          </a:p>
          <a:p>
            <a:pPr marL="0" marR="0" lvl="0" indent="0" algn="l" defTabSz="914400" rtl="0" eaLnBrk="1" fontAlgn="auto" latinLnBrk="0" hangingPunct="1">
              <a:lnSpc>
                <a:spcPct val="100000"/>
              </a:lnSpc>
              <a:spcBef>
                <a:spcPts val="0"/>
              </a:spcBef>
              <a:spcAft>
                <a:spcPts val="0"/>
              </a:spcAft>
              <a:buClrTx/>
              <a:buSzTx/>
              <a:buFontTx/>
              <a:buNone/>
              <a:tabLst/>
              <a:defRPr/>
            </a:pPr>
            <a:r>
              <a:rPr lang="de-AT" dirty="0"/>
              <a:t>einem Computer aus. Dabei muss sehr genau gesteuert werden können und immer aufgepasst</a:t>
            </a:r>
          </a:p>
          <a:p>
            <a:pPr marL="0" marR="0" lvl="0" indent="0" algn="l" defTabSz="914400" rtl="0" eaLnBrk="1" fontAlgn="auto" latinLnBrk="0" hangingPunct="1">
              <a:lnSpc>
                <a:spcPct val="100000"/>
              </a:lnSpc>
              <a:spcBef>
                <a:spcPts val="0"/>
              </a:spcBef>
              <a:spcAft>
                <a:spcPts val="0"/>
              </a:spcAft>
              <a:buClrTx/>
              <a:buSzTx/>
              <a:buFontTx/>
              <a:buNone/>
              <a:tabLst/>
              <a:defRPr/>
            </a:pPr>
            <a:r>
              <a:rPr lang="de-AT" dirty="0"/>
              <a:t>werden, dass die Drohne sicher fliegt. Ein Drohnenpilot lernt auch viel über Technik und muss</a:t>
            </a:r>
          </a:p>
          <a:p>
            <a:pPr marL="0" marR="0" lvl="0" indent="0" algn="l" defTabSz="914400" rtl="0" eaLnBrk="1" fontAlgn="auto" latinLnBrk="0" hangingPunct="1">
              <a:lnSpc>
                <a:spcPct val="100000"/>
              </a:lnSpc>
              <a:spcBef>
                <a:spcPts val="0"/>
              </a:spcBef>
              <a:spcAft>
                <a:spcPts val="0"/>
              </a:spcAft>
              <a:buClrTx/>
              <a:buSzTx/>
              <a:buFontTx/>
              <a:buNone/>
              <a:tabLst/>
              <a:defRPr/>
            </a:pPr>
            <a:r>
              <a:rPr lang="de-AT" dirty="0"/>
              <a:t>sich an viele Regeln halten, damit niemand durch die Drohne gestört oder gefährdet wird.</a:t>
            </a:r>
          </a:p>
          <a:p>
            <a:pPr marL="0" marR="0" lvl="0" indent="0" algn="l" defTabSz="914400" rtl="0" eaLnBrk="1" fontAlgn="auto" latinLnBrk="0" hangingPunct="1">
              <a:lnSpc>
                <a:spcPct val="100000"/>
              </a:lnSpc>
              <a:spcBef>
                <a:spcPts val="0"/>
              </a:spcBef>
              <a:spcAft>
                <a:spcPts val="0"/>
              </a:spcAft>
              <a:buClrTx/>
              <a:buSzTx/>
              <a:buFontTx/>
              <a:buNone/>
              <a:tabLst/>
              <a:defRPr/>
            </a:pPr>
            <a:endParaRPr lang="de-AT" dirty="0"/>
          </a:p>
          <a:p>
            <a:pPr marL="0" marR="0" lvl="0" indent="0" algn="l" defTabSz="914400" rtl="0" eaLnBrk="1" fontAlgn="auto" latinLnBrk="0" hangingPunct="1">
              <a:lnSpc>
                <a:spcPct val="100000"/>
              </a:lnSpc>
              <a:spcBef>
                <a:spcPts val="0"/>
              </a:spcBef>
              <a:spcAft>
                <a:spcPts val="0"/>
              </a:spcAft>
              <a:buClrTx/>
              <a:buSzTx/>
              <a:buFontTx/>
              <a:buNone/>
              <a:tabLst/>
              <a:defRPr/>
            </a:pPr>
            <a:r>
              <a:rPr lang="de-AT" dirty="0"/>
              <a:t>Quelle: Bettina Kürschner (2024): Entwicklung eines digitalen Logistik-Berufsorientierungstests für Frauen, Masterarbeit an der FH OÖ</a:t>
            </a:r>
          </a:p>
          <a:p>
            <a:pPr marL="0" marR="0" lvl="0" indent="0" algn="l" defTabSz="914400" rtl="0" eaLnBrk="1" fontAlgn="auto" latinLnBrk="0" hangingPunct="1">
              <a:lnSpc>
                <a:spcPct val="100000"/>
              </a:lnSpc>
              <a:spcBef>
                <a:spcPts val="0"/>
              </a:spcBef>
              <a:spcAft>
                <a:spcPts val="0"/>
              </a:spcAft>
              <a:buClrTx/>
              <a:buSzTx/>
              <a:buFontTx/>
              <a:buNone/>
              <a:tabLst/>
              <a:defRPr/>
            </a:pPr>
            <a:endParaRPr lang="de-AT" dirty="0"/>
          </a:p>
          <a:p>
            <a:pPr marL="0" marR="0" lvl="0" indent="0" algn="l" defTabSz="914400" rtl="0" eaLnBrk="1" fontAlgn="auto" latinLnBrk="0" hangingPunct="1">
              <a:lnSpc>
                <a:spcPct val="100000"/>
              </a:lnSpc>
              <a:spcBef>
                <a:spcPts val="0"/>
              </a:spcBef>
              <a:spcAft>
                <a:spcPts val="0"/>
              </a:spcAft>
              <a:buClrTx/>
              <a:buSzTx/>
              <a:buFontTx/>
              <a:buNone/>
              <a:tabLst/>
              <a:defRPr/>
            </a:pPr>
            <a:r>
              <a:rPr lang="de-AT" dirty="0"/>
              <a:t>Bild: </a:t>
            </a:r>
            <a:r>
              <a:rPr lang="de-DE" sz="1200" dirty="0">
                <a:effectLst/>
                <a:latin typeface="Calibri" panose="020F0502020204030204" pitchFamily="34" charset="0"/>
                <a:ea typeface="DengXian" panose="02010600030101010101" pitchFamily="2" charset="-122"/>
                <a:cs typeface="Times New Roman" panose="02020603050405020304" pitchFamily="18" charset="0"/>
              </a:rPr>
              <a:t>„Drohnenpilot“ (</a:t>
            </a:r>
            <a:r>
              <a:rPr lang="de-DE" sz="1200" dirty="0" err="1">
                <a:effectLst/>
                <a:latin typeface="Calibri" panose="020F0502020204030204" pitchFamily="34" charset="0"/>
                <a:ea typeface="DengXian" panose="02010600030101010101" pitchFamily="2" charset="-122"/>
                <a:cs typeface="Times New Roman" panose="02020603050405020304" pitchFamily="18" charset="0"/>
              </a:rPr>
              <a:t>OpenAI’s</a:t>
            </a:r>
            <a:r>
              <a:rPr lang="de-DE" sz="1200" dirty="0">
                <a:effectLst/>
                <a:latin typeface="Calibri" panose="020F0502020204030204" pitchFamily="34" charset="0"/>
                <a:ea typeface="DengXian" panose="02010600030101010101" pitchFamily="2" charset="-122"/>
                <a:cs typeface="Times New Roman" panose="02020603050405020304" pitchFamily="18" charset="0"/>
              </a:rPr>
              <a:t> ChatGPT Sprachmodell, Generierung auf die Prompt-Eingabe „Erstelle ein futuristisches Bild zum Thema Zukunftsberuf Drohnenpilot“ der Autorin Bettina Kürschner, 02.06.2024)</a:t>
            </a:r>
            <a:endParaRPr lang="de-AT" sz="1200" dirty="0">
              <a:effectLst/>
              <a:latin typeface="Calibri" panose="020F0502020204030204" pitchFamily="34" charset="0"/>
              <a:ea typeface="DengXian" panose="02010600030101010101" pitchFamily="2" charset="-122"/>
              <a:cs typeface="Times New Roman" panose="02020603050405020304" pitchFamily="18" charset="0"/>
            </a:endParaRPr>
          </a:p>
          <a:p>
            <a:endParaRPr lang="de-AT" dirty="0"/>
          </a:p>
        </p:txBody>
      </p:sp>
      <p:sp>
        <p:nvSpPr>
          <p:cNvPr id="4" name="Kopfzeilenplatzhalter 3"/>
          <p:cNvSpPr>
            <a:spLocks noGrp="1"/>
          </p:cNvSpPr>
          <p:nvPr>
            <p:ph type="hdr" sz="quarter"/>
          </p:nvPr>
        </p:nvSpPr>
        <p:spPr/>
        <p:txBody>
          <a:bodyPr/>
          <a:lstStyle/>
          <a:p>
            <a:r>
              <a:rPr lang="de-AT"/>
              <a:t>Binnenschiffe als Teil der Transportkette</a:t>
            </a:r>
          </a:p>
        </p:txBody>
      </p:sp>
      <p:sp>
        <p:nvSpPr>
          <p:cNvPr id="5" name="Datumsplatzhalter 4"/>
          <p:cNvSpPr>
            <a:spLocks noGrp="1"/>
          </p:cNvSpPr>
          <p:nvPr>
            <p:ph type="dt" idx="1"/>
          </p:nvPr>
        </p:nvSpPr>
        <p:spPr/>
        <p:txBody>
          <a:bodyPr/>
          <a:lstStyle/>
          <a:p>
            <a:fld id="{6A94F0D5-E232-4360-8B8C-58EF9D3E6905}" type="datetime1">
              <a:rPr lang="de-AT" smtClean="0"/>
              <a:t>19.05.2026</a:t>
            </a:fld>
            <a:endParaRPr lang="de-AT"/>
          </a:p>
        </p:txBody>
      </p:sp>
      <p:sp>
        <p:nvSpPr>
          <p:cNvPr id="6" name="Fußzeilenplatzhalter 5"/>
          <p:cNvSpPr>
            <a:spLocks noGrp="1"/>
          </p:cNvSpPr>
          <p:nvPr>
            <p:ph type="ftr" sz="quarter" idx="4"/>
          </p:nvPr>
        </p:nvSpPr>
        <p:spPr/>
        <p:txBody>
          <a:bodyPr/>
          <a:lstStyle/>
          <a:p>
            <a:r>
              <a:rPr lang="de-AT"/>
              <a:t>Lehrunterlagen von rewway.at</a:t>
            </a:r>
          </a:p>
        </p:txBody>
      </p:sp>
      <p:sp>
        <p:nvSpPr>
          <p:cNvPr id="7" name="Foliennummernplatzhalter 6"/>
          <p:cNvSpPr>
            <a:spLocks noGrp="1"/>
          </p:cNvSpPr>
          <p:nvPr>
            <p:ph type="sldNum" sz="quarter" idx="5"/>
          </p:nvPr>
        </p:nvSpPr>
        <p:spPr/>
        <p:txBody>
          <a:bodyPr/>
          <a:lstStyle/>
          <a:p>
            <a:fld id="{9B1635B3-DF70-4CFD-87CA-EB6AFDCA10EE}" type="slidenum">
              <a:rPr lang="de-AT" smtClean="0"/>
              <a:t>3</a:t>
            </a:fld>
            <a:endParaRPr lang="de-AT"/>
          </a:p>
        </p:txBody>
      </p:sp>
    </p:spTree>
    <p:extLst>
      <p:ext uri="{BB962C8B-B14F-4D97-AF65-F5344CB8AC3E}">
        <p14:creationId xmlns:p14="http://schemas.microsoft.com/office/powerpoint/2010/main" val="418251420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5643CD5-A68B-83DA-FD59-B9A822213F79}"/>
            </a:ext>
          </a:extLst>
        </p:cNvPr>
        <p:cNvGrpSpPr/>
        <p:nvPr/>
      </p:nvGrpSpPr>
      <p:grpSpPr>
        <a:xfrm>
          <a:off x="0" y="0"/>
          <a:ext cx="0" cy="0"/>
          <a:chOff x="0" y="0"/>
          <a:chExt cx="0" cy="0"/>
        </a:xfrm>
      </p:grpSpPr>
      <p:sp>
        <p:nvSpPr>
          <p:cNvPr id="2" name="Folienbildplatzhalter 1">
            <a:extLst>
              <a:ext uri="{FF2B5EF4-FFF2-40B4-BE49-F238E27FC236}">
                <a16:creationId xmlns:a16="http://schemas.microsoft.com/office/drawing/2014/main" id="{5712464F-9655-D568-F2B3-D80B006F0C82}"/>
              </a:ext>
            </a:extLst>
          </p:cNvPr>
          <p:cNvSpPr>
            <a:spLocks noGrp="1" noRot="1" noChangeAspect="1"/>
          </p:cNvSpPr>
          <p:nvPr>
            <p:ph type="sldImg"/>
          </p:nvPr>
        </p:nvSpPr>
        <p:spPr/>
      </p:sp>
      <p:sp>
        <p:nvSpPr>
          <p:cNvPr id="3" name="Notizenplatzhalter 2">
            <a:extLst>
              <a:ext uri="{FF2B5EF4-FFF2-40B4-BE49-F238E27FC236}">
                <a16:creationId xmlns:a16="http://schemas.microsoft.com/office/drawing/2014/main" id="{05AB8E95-77D1-4921-C36B-BF136272E157}"/>
              </a:ext>
            </a:extLst>
          </p:cNvPr>
          <p:cNvSpPr>
            <a:spLocks noGrp="1"/>
          </p:cNvSpPr>
          <p:nvPr>
            <p:ph type="body" idx="1"/>
          </p:nvPr>
        </p:nvSpPr>
        <p:spPr/>
        <p:txBody>
          <a:bodyPr/>
          <a:lstStyle/>
          <a:p>
            <a:r>
              <a:rPr lang="de-AT" sz="1200" b="1" i="0" u="none" strike="noStrike" kern="1200" baseline="0" dirty="0" err="1">
                <a:solidFill>
                  <a:schemeClr val="tx1"/>
                </a:solidFill>
                <a:latin typeface="+mn-lt"/>
                <a:ea typeface="+mn-ea"/>
                <a:cs typeface="+mn-cs"/>
              </a:rPr>
              <a:t>Fahrer:in</a:t>
            </a:r>
            <a:r>
              <a:rPr lang="de-AT" sz="1200" b="1" i="0" u="none" strike="noStrike" kern="1200" baseline="0" dirty="0">
                <a:solidFill>
                  <a:schemeClr val="tx1"/>
                </a:solidFill>
                <a:latin typeface="+mn-lt"/>
                <a:ea typeface="+mn-ea"/>
                <a:cs typeface="+mn-cs"/>
              </a:rPr>
              <a:t> selbstfahrende LKW (B)</a:t>
            </a:r>
          </a:p>
          <a:p>
            <a:r>
              <a:rPr lang="de-AT" sz="1200" b="0" i="0" u="none" strike="noStrike" kern="1200" baseline="0" dirty="0">
                <a:solidFill>
                  <a:schemeClr val="tx1"/>
                </a:solidFill>
                <a:latin typeface="+mn-lt"/>
                <a:ea typeface="+mn-ea"/>
                <a:cs typeface="+mn-cs"/>
              </a:rPr>
              <a:t>LKWs der Zukunft werden durch die dahinterliegende Technologie selbst fahren können und</a:t>
            </a:r>
          </a:p>
          <a:p>
            <a:r>
              <a:rPr lang="de-AT" sz="1200" b="0" i="0" u="none" strike="noStrike" kern="1200" baseline="0" dirty="0">
                <a:solidFill>
                  <a:schemeClr val="tx1"/>
                </a:solidFill>
                <a:latin typeface="+mn-lt"/>
                <a:ea typeface="+mn-ea"/>
                <a:cs typeface="+mn-cs"/>
              </a:rPr>
              <a:t>mit anderen, hintereinanderfahrenden LKWs kommunizieren. Der Fahrer steuert daher die</a:t>
            </a:r>
          </a:p>
          <a:p>
            <a:r>
              <a:rPr lang="de-AT" sz="1200" b="0" i="0" u="none" strike="noStrike" kern="1200" baseline="0" dirty="0">
                <a:solidFill>
                  <a:schemeClr val="tx1"/>
                </a:solidFill>
                <a:latin typeface="+mn-lt"/>
                <a:ea typeface="+mn-ea"/>
                <a:cs typeface="+mn-cs"/>
              </a:rPr>
              <a:t>Lastwagen nicht selbst, sondern hilft vielmehr, dass die Lastwagen ganz alleine fahren können.</a:t>
            </a:r>
          </a:p>
          <a:p>
            <a:r>
              <a:rPr lang="de-AT" sz="1200" b="0" i="0" u="none" strike="noStrike" kern="1200" baseline="0" dirty="0">
                <a:solidFill>
                  <a:schemeClr val="tx1"/>
                </a:solidFill>
                <a:latin typeface="+mn-lt"/>
                <a:ea typeface="+mn-ea"/>
                <a:cs typeface="+mn-cs"/>
              </a:rPr>
              <a:t>Er passt auf, dass alles sicher bleibt, auch wenn der Lastwagen selbst lenkt. Die Hauptaufgabe</a:t>
            </a:r>
          </a:p>
          <a:p>
            <a:r>
              <a:rPr lang="de-AT" sz="1200" b="0" i="0" u="none" strike="noStrike" kern="1200" baseline="0" dirty="0">
                <a:solidFill>
                  <a:schemeClr val="tx1"/>
                </a:solidFill>
                <a:latin typeface="+mn-lt"/>
                <a:ea typeface="+mn-ea"/>
                <a:cs typeface="+mn-cs"/>
              </a:rPr>
              <a:t>in diesem Beruf ist es, den Lastwagen zu überwachen und sicherzustellen, dass alles korrekt</a:t>
            </a:r>
          </a:p>
          <a:p>
            <a:r>
              <a:rPr lang="de-AT" sz="1200" b="0" i="0" u="none" strike="noStrike" kern="1200" baseline="0" dirty="0">
                <a:solidFill>
                  <a:schemeClr val="tx1"/>
                </a:solidFill>
                <a:latin typeface="+mn-lt"/>
                <a:ea typeface="+mn-ea"/>
                <a:cs typeface="+mn-cs"/>
              </a:rPr>
              <a:t>funktioniert. In diesem Beruf muss man schnell reagieren können und bereit sein, das Steuer</a:t>
            </a:r>
          </a:p>
          <a:p>
            <a:r>
              <a:rPr lang="de-AT" sz="1200" b="0" i="0" u="none" strike="noStrike" kern="1200" baseline="0" dirty="0">
                <a:solidFill>
                  <a:schemeClr val="tx1"/>
                </a:solidFill>
                <a:latin typeface="+mn-lt"/>
                <a:ea typeface="+mn-ea"/>
                <a:cs typeface="+mn-cs"/>
              </a:rPr>
              <a:t>zu übernehmen, falls der LKW plötzlich nicht mehr von selbst fahren kann, zum Beispiel bei</a:t>
            </a:r>
          </a:p>
          <a:p>
            <a:r>
              <a:rPr lang="de-AT" sz="1200" b="0" i="0" u="none" strike="noStrike" kern="1200" baseline="0" dirty="0">
                <a:solidFill>
                  <a:schemeClr val="tx1"/>
                </a:solidFill>
                <a:latin typeface="+mn-lt"/>
                <a:ea typeface="+mn-ea"/>
                <a:cs typeface="+mn-cs"/>
              </a:rPr>
              <a:t>einem technischen Problem oder wenn eine unerwartete Situation auf der Straße auftritt.</a:t>
            </a:r>
          </a:p>
          <a:p>
            <a:r>
              <a:rPr lang="de-AT" sz="1200" b="0" i="0" u="none" strike="noStrike" kern="1200" baseline="0" dirty="0">
                <a:solidFill>
                  <a:schemeClr val="tx1"/>
                </a:solidFill>
                <a:latin typeface="+mn-lt"/>
                <a:ea typeface="+mn-ea"/>
                <a:cs typeface="+mn-cs"/>
              </a:rPr>
              <a:t>Eine weitere Aufgabe ist es, zu planen, wo und wie der LKW fahren soll. Manchmal muss die</a:t>
            </a:r>
          </a:p>
          <a:p>
            <a:r>
              <a:rPr lang="de-AT" sz="1200" b="0" i="0" u="none" strike="noStrike" kern="1200" baseline="0" dirty="0">
                <a:solidFill>
                  <a:schemeClr val="tx1"/>
                </a:solidFill>
                <a:latin typeface="+mn-lt"/>
                <a:ea typeface="+mn-ea"/>
                <a:cs typeface="+mn-cs"/>
              </a:rPr>
              <a:t>Route geändert werden, wenn es auf dem geplanten Weg zum Beispiel eine Baustelle gibt.</a:t>
            </a:r>
          </a:p>
          <a:p>
            <a:r>
              <a:rPr lang="de-AT" sz="1200" b="0" i="0" u="none" strike="noStrike" kern="1200" baseline="0" dirty="0">
                <a:solidFill>
                  <a:schemeClr val="tx1"/>
                </a:solidFill>
                <a:latin typeface="+mn-lt"/>
                <a:ea typeface="+mn-ea"/>
                <a:cs typeface="+mn-cs"/>
              </a:rPr>
              <a:t>Auch wenn man viel selbständig arbeitet, kommuniziert man trotzdem mit dem Team und mit</a:t>
            </a:r>
          </a:p>
          <a:p>
            <a:r>
              <a:rPr lang="de-AT" sz="1200" b="0" i="0" u="none" strike="noStrike" kern="1200" baseline="0" dirty="0">
                <a:solidFill>
                  <a:schemeClr val="tx1"/>
                </a:solidFill>
                <a:latin typeface="+mn-lt"/>
                <a:ea typeface="+mn-ea"/>
                <a:cs typeface="+mn-cs"/>
              </a:rPr>
              <a:t>einer zentralen Stelle, die hilft, die beste Strecke zu finden und alles gut zu organisieren. In</a:t>
            </a:r>
          </a:p>
          <a:p>
            <a:r>
              <a:rPr lang="de-AT" sz="1200" b="0" i="0" u="none" strike="noStrike" kern="1200" baseline="0" dirty="0">
                <a:solidFill>
                  <a:schemeClr val="tx1"/>
                </a:solidFill>
                <a:latin typeface="+mn-lt"/>
                <a:ea typeface="+mn-ea"/>
                <a:cs typeface="+mn-cs"/>
              </a:rPr>
              <a:t>diesem Beruf muss sich der Fahrer auch darum kümmern, dass der LKW in gutem Zustand ist.</a:t>
            </a:r>
          </a:p>
          <a:p>
            <a:r>
              <a:rPr lang="de-AT" sz="1200" b="0" i="0" u="none" strike="noStrike" kern="1200" baseline="0" dirty="0">
                <a:solidFill>
                  <a:schemeClr val="tx1"/>
                </a:solidFill>
                <a:latin typeface="+mn-lt"/>
                <a:ea typeface="+mn-ea"/>
                <a:cs typeface="+mn-cs"/>
              </a:rPr>
              <a:t>Überprüfungen und kleine Reparaturen müssen durchgeführt werden, damit sichergestellt ist,</a:t>
            </a:r>
          </a:p>
          <a:p>
            <a:r>
              <a:rPr lang="de-AT" sz="1200" b="0" i="0" u="none" strike="noStrike" kern="1200" baseline="0" dirty="0">
                <a:solidFill>
                  <a:schemeClr val="tx1"/>
                </a:solidFill>
                <a:latin typeface="+mn-lt"/>
                <a:ea typeface="+mn-ea"/>
                <a:cs typeface="+mn-cs"/>
              </a:rPr>
              <a:t>dass der LKW sicher ist. Es ist auch darauf zu achten, dass die Ladung sicher ist und alles an</a:t>
            </a:r>
          </a:p>
          <a:p>
            <a:r>
              <a:rPr lang="de-AT" sz="1200" b="0" i="0" u="none" strike="noStrike" kern="1200" baseline="0" dirty="0">
                <a:solidFill>
                  <a:schemeClr val="tx1"/>
                </a:solidFill>
                <a:latin typeface="+mn-lt"/>
                <a:ea typeface="+mn-ea"/>
                <a:cs typeface="+mn-cs"/>
              </a:rPr>
              <a:t>Bord ist, was laut den Lieferscheinen dabei sein sollte.</a:t>
            </a:r>
          </a:p>
          <a:p>
            <a:endParaRPr lang="de-AT" sz="1200" b="0" i="0" u="none" strike="noStrike" kern="1200" baseline="0" dirty="0">
              <a:solidFill>
                <a:schemeClr val="tx1"/>
              </a:solidFill>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de-AT" dirty="0"/>
              <a:t>Quelle: Bettina Kürschner (2024): Entwicklung eines digitalen Logistik-Berufsorientierungstests für Frauen, Masterarbeit an der FH OÖ</a:t>
            </a:r>
          </a:p>
          <a:p>
            <a:endParaRPr lang="de-DE" sz="1200" dirty="0">
              <a:effectLst/>
              <a:latin typeface="Calibri" panose="020F0502020204030204" pitchFamily="34" charset="0"/>
              <a:ea typeface="DengXian" panose="02010600030101010101" pitchFamily="2" charset="-122"/>
              <a:cs typeface="Times New Roman" panose="02020603050405020304" pitchFamily="18" charset="0"/>
            </a:endParaRPr>
          </a:p>
          <a:p>
            <a:pPr algn="just"/>
            <a:r>
              <a:rPr lang="de-DE" sz="1200" dirty="0">
                <a:effectLst/>
                <a:latin typeface="Calibri" panose="020F0502020204030204" pitchFamily="34" charset="0"/>
                <a:ea typeface="DengXian" panose="02010600030101010101" pitchFamily="2" charset="-122"/>
                <a:cs typeface="Times New Roman" panose="02020603050405020304" pitchFamily="18" charset="0"/>
              </a:rPr>
              <a:t>Bild: „Fahrer selbstfahrende LKW“ (</a:t>
            </a:r>
            <a:r>
              <a:rPr lang="de-DE" sz="1200" dirty="0" err="1">
                <a:effectLst/>
                <a:latin typeface="Calibri" panose="020F0502020204030204" pitchFamily="34" charset="0"/>
                <a:ea typeface="DengXian" panose="02010600030101010101" pitchFamily="2" charset="-122"/>
                <a:cs typeface="Times New Roman" panose="02020603050405020304" pitchFamily="18" charset="0"/>
              </a:rPr>
              <a:t>OpenAI’s</a:t>
            </a:r>
            <a:r>
              <a:rPr lang="de-DE" sz="1200" dirty="0">
                <a:effectLst/>
                <a:latin typeface="Calibri" panose="020F0502020204030204" pitchFamily="34" charset="0"/>
                <a:ea typeface="DengXian" panose="02010600030101010101" pitchFamily="2" charset="-122"/>
                <a:cs typeface="Times New Roman" panose="02020603050405020304" pitchFamily="18" charset="0"/>
              </a:rPr>
              <a:t> ChatGPT Sprachmodell, Generierung auf die Prompt-Eingabe „Erstelle ein futuristisches Bild zum Thema Zukunftsberuf Platooning LKW Fahrer“ der Autorin Bettina Kürschner, 02.06.2024)</a:t>
            </a:r>
            <a:endParaRPr lang="de-AT" sz="1200" dirty="0">
              <a:effectLst/>
              <a:latin typeface="Calibri" panose="020F0502020204030204" pitchFamily="34" charset="0"/>
              <a:ea typeface="DengXian" panose="02010600030101010101" pitchFamily="2" charset="-122"/>
              <a:cs typeface="Times New Roman" panose="02020603050405020304" pitchFamily="18" charset="0"/>
            </a:endParaRPr>
          </a:p>
          <a:p>
            <a:endParaRPr lang="de-AT" dirty="0"/>
          </a:p>
        </p:txBody>
      </p:sp>
      <p:sp>
        <p:nvSpPr>
          <p:cNvPr id="4" name="Kopfzeilenplatzhalter 3">
            <a:extLst>
              <a:ext uri="{FF2B5EF4-FFF2-40B4-BE49-F238E27FC236}">
                <a16:creationId xmlns:a16="http://schemas.microsoft.com/office/drawing/2014/main" id="{693D237A-1DD5-9CDD-40F4-853B64FC3ADE}"/>
              </a:ext>
            </a:extLst>
          </p:cNvPr>
          <p:cNvSpPr>
            <a:spLocks noGrp="1"/>
          </p:cNvSpPr>
          <p:nvPr>
            <p:ph type="hdr" sz="quarter"/>
          </p:nvPr>
        </p:nvSpPr>
        <p:spPr/>
        <p:txBody>
          <a:bodyPr/>
          <a:lstStyle/>
          <a:p>
            <a:r>
              <a:rPr lang="de-AT"/>
              <a:t>Binnenschiffe als Teil der Transportkette</a:t>
            </a:r>
          </a:p>
        </p:txBody>
      </p:sp>
      <p:sp>
        <p:nvSpPr>
          <p:cNvPr id="5" name="Datumsplatzhalter 4">
            <a:extLst>
              <a:ext uri="{FF2B5EF4-FFF2-40B4-BE49-F238E27FC236}">
                <a16:creationId xmlns:a16="http://schemas.microsoft.com/office/drawing/2014/main" id="{4D8F62B0-675E-7059-A01A-E2A3F5723AD8}"/>
              </a:ext>
            </a:extLst>
          </p:cNvPr>
          <p:cNvSpPr>
            <a:spLocks noGrp="1"/>
          </p:cNvSpPr>
          <p:nvPr>
            <p:ph type="dt" idx="1"/>
          </p:nvPr>
        </p:nvSpPr>
        <p:spPr/>
        <p:txBody>
          <a:bodyPr/>
          <a:lstStyle/>
          <a:p>
            <a:fld id="{6A94F0D5-E232-4360-8B8C-58EF9D3E6905}" type="datetime1">
              <a:rPr lang="de-AT" smtClean="0"/>
              <a:t>19.05.2026</a:t>
            </a:fld>
            <a:endParaRPr lang="de-AT"/>
          </a:p>
        </p:txBody>
      </p:sp>
      <p:sp>
        <p:nvSpPr>
          <p:cNvPr id="6" name="Fußzeilenplatzhalter 5">
            <a:extLst>
              <a:ext uri="{FF2B5EF4-FFF2-40B4-BE49-F238E27FC236}">
                <a16:creationId xmlns:a16="http://schemas.microsoft.com/office/drawing/2014/main" id="{1DE41C05-B153-DFCF-E3CA-E71F2D9AF085}"/>
              </a:ext>
            </a:extLst>
          </p:cNvPr>
          <p:cNvSpPr>
            <a:spLocks noGrp="1"/>
          </p:cNvSpPr>
          <p:nvPr>
            <p:ph type="ftr" sz="quarter" idx="4"/>
          </p:nvPr>
        </p:nvSpPr>
        <p:spPr/>
        <p:txBody>
          <a:bodyPr/>
          <a:lstStyle/>
          <a:p>
            <a:r>
              <a:rPr lang="de-AT"/>
              <a:t>Lehrunterlagen von rewway.at</a:t>
            </a:r>
          </a:p>
        </p:txBody>
      </p:sp>
      <p:sp>
        <p:nvSpPr>
          <p:cNvPr id="7" name="Foliennummernplatzhalter 6">
            <a:extLst>
              <a:ext uri="{FF2B5EF4-FFF2-40B4-BE49-F238E27FC236}">
                <a16:creationId xmlns:a16="http://schemas.microsoft.com/office/drawing/2014/main" id="{EDF2AEA1-3A37-4869-5945-BB45828CCC2B}"/>
              </a:ext>
            </a:extLst>
          </p:cNvPr>
          <p:cNvSpPr>
            <a:spLocks noGrp="1"/>
          </p:cNvSpPr>
          <p:nvPr>
            <p:ph type="sldNum" sz="quarter" idx="5"/>
          </p:nvPr>
        </p:nvSpPr>
        <p:spPr/>
        <p:txBody>
          <a:bodyPr/>
          <a:lstStyle/>
          <a:p>
            <a:fld id="{9B1635B3-DF70-4CFD-87CA-EB6AFDCA10EE}" type="slidenum">
              <a:rPr lang="de-AT" smtClean="0"/>
              <a:t>4</a:t>
            </a:fld>
            <a:endParaRPr lang="de-AT"/>
          </a:p>
        </p:txBody>
      </p:sp>
    </p:spTree>
    <p:extLst>
      <p:ext uri="{BB962C8B-B14F-4D97-AF65-F5344CB8AC3E}">
        <p14:creationId xmlns:p14="http://schemas.microsoft.com/office/powerpoint/2010/main" val="1229470996"/>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2BEFD1F-A4EA-3335-87D6-812AF94815B6}"/>
            </a:ext>
          </a:extLst>
        </p:cNvPr>
        <p:cNvGrpSpPr/>
        <p:nvPr/>
      </p:nvGrpSpPr>
      <p:grpSpPr>
        <a:xfrm>
          <a:off x="0" y="0"/>
          <a:ext cx="0" cy="0"/>
          <a:chOff x="0" y="0"/>
          <a:chExt cx="0" cy="0"/>
        </a:xfrm>
      </p:grpSpPr>
      <p:sp>
        <p:nvSpPr>
          <p:cNvPr id="2" name="Folienbildplatzhalter 1">
            <a:extLst>
              <a:ext uri="{FF2B5EF4-FFF2-40B4-BE49-F238E27FC236}">
                <a16:creationId xmlns:a16="http://schemas.microsoft.com/office/drawing/2014/main" id="{67260DE1-5835-3392-B915-C5C3652599B5}"/>
              </a:ext>
            </a:extLst>
          </p:cNvPr>
          <p:cNvSpPr>
            <a:spLocks noGrp="1" noRot="1" noChangeAspect="1"/>
          </p:cNvSpPr>
          <p:nvPr>
            <p:ph type="sldImg"/>
          </p:nvPr>
        </p:nvSpPr>
        <p:spPr/>
      </p:sp>
      <p:sp>
        <p:nvSpPr>
          <p:cNvPr id="3" name="Notizenplatzhalter 2">
            <a:extLst>
              <a:ext uri="{FF2B5EF4-FFF2-40B4-BE49-F238E27FC236}">
                <a16:creationId xmlns:a16="http://schemas.microsoft.com/office/drawing/2014/main" id="{1695A1E7-0A4D-E025-B9AC-CB98C89CF1F0}"/>
              </a:ext>
            </a:extLst>
          </p:cNvPr>
          <p:cNvSpPr>
            <a:spLocks noGrp="1"/>
          </p:cNvSpPr>
          <p:nvPr>
            <p:ph type="body" idx="1"/>
          </p:nvPr>
        </p:nvSpPr>
        <p:spPr/>
        <p:txBody>
          <a:bodyPr/>
          <a:lstStyle/>
          <a:p>
            <a:r>
              <a:rPr lang="de-AT" sz="1200" b="1" i="0" u="none" strike="noStrike" kern="1200" baseline="0" dirty="0" err="1">
                <a:solidFill>
                  <a:schemeClr val="tx1"/>
                </a:solidFill>
                <a:latin typeface="+mn-lt"/>
                <a:ea typeface="+mn-ea"/>
                <a:cs typeface="+mn-cs"/>
              </a:rPr>
              <a:t>SpezialistIn</a:t>
            </a:r>
            <a:r>
              <a:rPr lang="de-AT" sz="1200" b="1" i="0" u="none" strike="noStrike" kern="1200" baseline="0" dirty="0">
                <a:solidFill>
                  <a:schemeClr val="tx1"/>
                </a:solidFill>
                <a:latin typeface="+mn-lt"/>
                <a:ea typeface="+mn-ea"/>
                <a:cs typeface="+mn-cs"/>
              </a:rPr>
              <a:t> für Warenlager der Zukunft (C)</a:t>
            </a:r>
          </a:p>
          <a:p>
            <a:r>
              <a:rPr lang="de-AT" sz="1200" b="0" i="0" u="none" strike="noStrike" kern="1200" baseline="0" dirty="0">
                <a:solidFill>
                  <a:schemeClr val="tx1"/>
                </a:solidFill>
                <a:latin typeface="+mn-lt"/>
                <a:ea typeface="+mn-ea"/>
                <a:cs typeface="+mn-cs"/>
              </a:rPr>
              <a:t>In diesem Beruf wird in einem Warenlager gearbeitet, in dem viele verschiedene Produkte</a:t>
            </a:r>
          </a:p>
          <a:p>
            <a:r>
              <a:rPr lang="de-AT" sz="1200" b="0" i="0" u="none" strike="noStrike" kern="1200" baseline="0" dirty="0">
                <a:solidFill>
                  <a:schemeClr val="tx1"/>
                </a:solidFill>
                <a:latin typeface="+mn-lt"/>
                <a:ea typeface="+mn-ea"/>
                <a:cs typeface="+mn-cs"/>
              </a:rPr>
              <a:t>gelagert werden, die von Menschen und Maschinen bewegt und sortiert werden. Die</a:t>
            </a:r>
          </a:p>
          <a:p>
            <a:r>
              <a:rPr lang="de-AT" sz="1200" b="0" i="0" u="none" strike="noStrike" kern="1200" baseline="0" dirty="0">
                <a:solidFill>
                  <a:schemeClr val="tx1"/>
                </a:solidFill>
                <a:latin typeface="+mn-lt"/>
                <a:ea typeface="+mn-ea"/>
                <a:cs typeface="+mn-cs"/>
              </a:rPr>
              <a:t>Hauptaufgabe ist, dafür zu sorgen, dass alles im Lager glatt läuft. Man plant, wie Lagerhallen</a:t>
            </a:r>
          </a:p>
          <a:p>
            <a:r>
              <a:rPr lang="de-AT" sz="1200" b="0" i="0" u="none" strike="noStrike" kern="1200" baseline="0" dirty="0">
                <a:solidFill>
                  <a:schemeClr val="tx1"/>
                </a:solidFill>
                <a:latin typeface="+mn-lt"/>
                <a:ea typeface="+mn-ea"/>
                <a:cs typeface="+mn-cs"/>
              </a:rPr>
              <a:t>in der Zukunft aussehen und organisiert sein sollen, um alles schnell zu finden und zu</a:t>
            </a:r>
          </a:p>
          <a:p>
            <a:r>
              <a:rPr lang="de-AT" sz="1200" b="0" i="0" u="none" strike="noStrike" kern="1200" baseline="0" dirty="0">
                <a:solidFill>
                  <a:schemeClr val="tx1"/>
                </a:solidFill>
                <a:latin typeface="+mn-lt"/>
                <a:ea typeface="+mn-ea"/>
                <a:cs typeface="+mn-cs"/>
              </a:rPr>
              <a:t>versenden. Außerdem plant und nutzt man den Einsatz von Robotern, künstlicher Intelligenz</a:t>
            </a:r>
          </a:p>
          <a:p>
            <a:r>
              <a:rPr lang="de-AT" sz="1200" b="0" i="0" u="none" strike="noStrike" kern="1200" baseline="0" dirty="0">
                <a:solidFill>
                  <a:schemeClr val="tx1"/>
                </a:solidFill>
                <a:latin typeface="+mn-lt"/>
                <a:ea typeface="+mn-ea"/>
                <a:cs typeface="+mn-cs"/>
              </a:rPr>
              <a:t>und automatischen Systemen, um die Arbeit zu erleichtern und um das Lager zu managen. Als</a:t>
            </a:r>
          </a:p>
          <a:p>
            <a:r>
              <a:rPr lang="de-AT" sz="1200" b="0" i="0" u="none" strike="noStrike" kern="1200" baseline="0" dirty="0">
                <a:solidFill>
                  <a:schemeClr val="tx1"/>
                </a:solidFill>
                <a:latin typeface="+mn-lt"/>
                <a:ea typeface="+mn-ea"/>
                <a:cs typeface="+mn-cs"/>
              </a:rPr>
              <a:t>Spezialist sorgt man dafür, dass Maschinen wie Roboter und Drohnen gut zusammenarbeiten</a:t>
            </a:r>
          </a:p>
          <a:p>
            <a:r>
              <a:rPr lang="de-AT" sz="1200" b="0" i="0" u="none" strike="noStrike" kern="1200" baseline="0" dirty="0">
                <a:solidFill>
                  <a:schemeClr val="tx1"/>
                </a:solidFill>
                <a:latin typeface="+mn-lt"/>
                <a:ea typeface="+mn-ea"/>
                <a:cs typeface="+mn-cs"/>
              </a:rPr>
              <a:t>und helfen, alle Aufgaben schnell und sicher zu erledigen. In diesem Beruf plant man auch,</a:t>
            </a:r>
          </a:p>
          <a:p>
            <a:r>
              <a:rPr lang="de-AT" sz="1200" b="0" i="0" u="none" strike="noStrike" kern="1200" baseline="0" dirty="0">
                <a:solidFill>
                  <a:schemeClr val="tx1"/>
                </a:solidFill>
                <a:latin typeface="+mn-lt"/>
                <a:ea typeface="+mn-ea"/>
                <a:cs typeface="+mn-cs"/>
              </a:rPr>
              <a:t>wie viele Menschen jeden Tag arbeiten müssen und welche Aufgaben sie haben, um</a:t>
            </a:r>
          </a:p>
          <a:p>
            <a:r>
              <a:rPr lang="de-AT" sz="1200" b="0" i="0" u="none" strike="noStrike" kern="1200" baseline="0" dirty="0">
                <a:solidFill>
                  <a:schemeClr val="tx1"/>
                </a:solidFill>
                <a:latin typeface="+mn-lt"/>
                <a:ea typeface="+mn-ea"/>
                <a:cs typeface="+mn-cs"/>
              </a:rPr>
              <a:t>sicherzustellen, dass alles, was im Lager passiert, richtig ist. Es ist auch wichtig, dass alles sicher</a:t>
            </a:r>
          </a:p>
          <a:p>
            <a:r>
              <a:rPr lang="de-AT" sz="1200" b="0" i="0" u="none" strike="noStrike" kern="1200" baseline="0" dirty="0">
                <a:solidFill>
                  <a:schemeClr val="tx1"/>
                </a:solidFill>
                <a:latin typeface="+mn-lt"/>
                <a:ea typeface="+mn-ea"/>
                <a:cs typeface="+mn-cs"/>
              </a:rPr>
              <a:t>und sauber bleibt. Der Spezialist überwacht Systeme, die aufpassen, dass die Qualität der</a:t>
            </a:r>
          </a:p>
          <a:p>
            <a:r>
              <a:rPr lang="de-AT" sz="1200" b="0" i="0" u="none" strike="noStrike" kern="1200" baseline="0" dirty="0">
                <a:solidFill>
                  <a:schemeClr val="tx1"/>
                </a:solidFill>
                <a:latin typeface="+mn-lt"/>
                <a:ea typeface="+mn-ea"/>
                <a:cs typeface="+mn-cs"/>
              </a:rPr>
              <a:t>Arbeit gut ist und alle Regeln und Vorschriften eingehalten werden. Wenn etwas nicht stimmt,</a:t>
            </a:r>
          </a:p>
          <a:p>
            <a:r>
              <a:rPr lang="de-AT" sz="1200" b="0" i="0" u="none" strike="noStrike" kern="1200" baseline="0" dirty="0">
                <a:solidFill>
                  <a:schemeClr val="tx1"/>
                </a:solidFill>
                <a:latin typeface="+mn-lt"/>
                <a:ea typeface="+mn-ea"/>
                <a:cs typeface="+mn-cs"/>
              </a:rPr>
              <a:t>zum Beispiel wenn ein Roboter ausfällt, ist der Spezialist auch dafür verantwortlich, das</a:t>
            </a:r>
          </a:p>
          <a:p>
            <a:r>
              <a:rPr lang="de-AT" sz="1200" b="0" i="0" u="none" strike="noStrike" kern="1200" baseline="0" dirty="0">
                <a:solidFill>
                  <a:schemeClr val="tx1"/>
                </a:solidFill>
                <a:latin typeface="+mn-lt"/>
                <a:ea typeface="+mn-ea"/>
                <a:cs typeface="+mn-cs"/>
              </a:rPr>
              <a:t>Problem schnell zu lösen. Manchmal musst man sogar selbst einen der Roboter steuern. Kurz</a:t>
            </a:r>
          </a:p>
          <a:p>
            <a:r>
              <a:rPr lang="de-AT" sz="1200" b="0" i="0" u="none" strike="noStrike" kern="1200" baseline="0" dirty="0">
                <a:solidFill>
                  <a:schemeClr val="tx1"/>
                </a:solidFill>
                <a:latin typeface="+mn-lt"/>
                <a:ea typeface="+mn-ea"/>
                <a:cs typeface="+mn-cs"/>
              </a:rPr>
              <a:t>gesagt: diese Arbeit ist sehr wichtig, um sicherzustellen, dass Kunden ihre Bestellungen schnell</a:t>
            </a:r>
          </a:p>
          <a:p>
            <a:r>
              <a:rPr lang="de-AT" sz="1200" b="0" i="0" u="none" strike="noStrike" kern="1200" baseline="0" dirty="0">
                <a:solidFill>
                  <a:schemeClr val="tx1"/>
                </a:solidFill>
                <a:latin typeface="+mn-lt"/>
                <a:ea typeface="+mn-ea"/>
                <a:cs typeface="+mn-cs"/>
              </a:rPr>
              <a:t>und richtig erhalten.</a:t>
            </a:r>
            <a:endParaRPr lang="de-DE" sz="1200" dirty="0">
              <a:effectLst/>
              <a:latin typeface="Calibri" panose="020F0502020204030204" pitchFamily="34" charset="0"/>
              <a:ea typeface="DengXian" panose="02010600030101010101" pitchFamily="2" charset="-122"/>
              <a:cs typeface="Times New Roman" panose="02020603050405020304" pitchFamily="18" charset="0"/>
            </a:endParaRPr>
          </a:p>
          <a:p>
            <a:pPr algn="just"/>
            <a:endParaRPr lang="de-DE" sz="1200" dirty="0">
              <a:effectLst/>
              <a:latin typeface="Calibri" panose="020F0502020204030204" pitchFamily="34" charset="0"/>
              <a:ea typeface="DengXian" panose="02010600030101010101" pitchFamily="2" charset="-122"/>
              <a:cs typeface="Times New Roman" panose="02020603050405020304" pitchFamily="18" charset="0"/>
            </a:endParaRPr>
          </a:p>
          <a:p>
            <a:pPr marL="0" marR="0" lvl="0" indent="0" algn="just" defTabSz="914400" rtl="0" eaLnBrk="1" fontAlgn="auto" latinLnBrk="0" hangingPunct="1">
              <a:lnSpc>
                <a:spcPct val="100000"/>
              </a:lnSpc>
              <a:spcBef>
                <a:spcPts val="0"/>
              </a:spcBef>
              <a:spcAft>
                <a:spcPts val="0"/>
              </a:spcAft>
              <a:buClrTx/>
              <a:buSzTx/>
              <a:buFontTx/>
              <a:buNone/>
              <a:tabLst/>
              <a:defRPr/>
            </a:pPr>
            <a:r>
              <a:rPr lang="de-AT" dirty="0"/>
              <a:t>Quelle: Bettina Kürschner (2024): Entwicklung eines digitalen Logistik-Berufsorientierungstests für Frauen, Masterarbeit an der FH OÖ</a:t>
            </a:r>
          </a:p>
          <a:p>
            <a:pPr algn="just"/>
            <a:endParaRPr lang="de-DE" sz="1200" dirty="0">
              <a:effectLst/>
              <a:latin typeface="Calibri" panose="020F0502020204030204" pitchFamily="34" charset="0"/>
              <a:ea typeface="DengXian" panose="02010600030101010101" pitchFamily="2" charset="-122"/>
              <a:cs typeface="Times New Roman" panose="02020603050405020304" pitchFamily="18" charset="0"/>
            </a:endParaRPr>
          </a:p>
          <a:p>
            <a:pPr algn="just"/>
            <a:r>
              <a:rPr lang="de-DE" sz="1200" dirty="0">
                <a:effectLst/>
                <a:latin typeface="Calibri" panose="020F0502020204030204" pitchFamily="34" charset="0"/>
                <a:ea typeface="DengXian" panose="02010600030101010101" pitchFamily="2" charset="-122"/>
                <a:cs typeface="Times New Roman" panose="02020603050405020304" pitchFamily="18" charset="0"/>
              </a:rPr>
              <a:t>Bild: „Spezialist Warenlager der Zukunft“ (</a:t>
            </a:r>
            <a:r>
              <a:rPr lang="de-DE" sz="1200" dirty="0" err="1">
                <a:effectLst/>
                <a:latin typeface="Calibri" panose="020F0502020204030204" pitchFamily="34" charset="0"/>
                <a:ea typeface="DengXian" panose="02010600030101010101" pitchFamily="2" charset="-122"/>
                <a:cs typeface="Times New Roman" panose="02020603050405020304" pitchFamily="18" charset="0"/>
              </a:rPr>
              <a:t>OpenAI’s</a:t>
            </a:r>
            <a:r>
              <a:rPr lang="de-DE" sz="1200" dirty="0">
                <a:effectLst/>
                <a:latin typeface="Calibri" panose="020F0502020204030204" pitchFamily="34" charset="0"/>
                <a:ea typeface="DengXian" panose="02010600030101010101" pitchFamily="2" charset="-122"/>
                <a:cs typeface="Times New Roman" panose="02020603050405020304" pitchFamily="18" charset="0"/>
              </a:rPr>
              <a:t> ChatGPT Sprachmodell, Generierung auf die Prompt-Eingabe „Erstelle ein futuristisches Bild zum Thema Zukunftsberuf Smart Warehouse Manager“ der Autorin Bettina Kürschner, 02.06.2024)</a:t>
            </a:r>
            <a:endParaRPr lang="de-AT" sz="1200" dirty="0">
              <a:effectLst/>
              <a:latin typeface="Calibri" panose="020F0502020204030204" pitchFamily="34" charset="0"/>
              <a:ea typeface="DengXian" panose="02010600030101010101" pitchFamily="2" charset="-122"/>
              <a:cs typeface="Times New Roman" panose="02020603050405020304" pitchFamily="18" charset="0"/>
            </a:endParaRPr>
          </a:p>
          <a:p>
            <a:endParaRPr lang="de-AT" dirty="0"/>
          </a:p>
        </p:txBody>
      </p:sp>
      <p:sp>
        <p:nvSpPr>
          <p:cNvPr id="4" name="Kopfzeilenplatzhalter 3">
            <a:extLst>
              <a:ext uri="{FF2B5EF4-FFF2-40B4-BE49-F238E27FC236}">
                <a16:creationId xmlns:a16="http://schemas.microsoft.com/office/drawing/2014/main" id="{C19F136E-3426-43CF-CE59-6F2EE828F0A7}"/>
              </a:ext>
            </a:extLst>
          </p:cNvPr>
          <p:cNvSpPr>
            <a:spLocks noGrp="1"/>
          </p:cNvSpPr>
          <p:nvPr>
            <p:ph type="hdr" sz="quarter"/>
          </p:nvPr>
        </p:nvSpPr>
        <p:spPr/>
        <p:txBody>
          <a:bodyPr/>
          <a:lstStyle/>
          <a:p>
            <a:r>
              <a:rPr lang="de-AT"/>
              <a:t>Binnenschiffe als Teil der Transportkette</a:t>
            </a:r>
          </a:p>
        </p:txBody>
      </p:sp>
      <p:sp>
        <p:nvSpPr>
          <p:cNvPr id="5" name="Datumsplatzhalter 4">
            <a:extLst>
              <a:ext uri="{FF2B5EF4-FFF2-40B4-BE49-F238E27FC236}">
                <a16:creationId xmlns:a16="http://schemas.microsoft.com/office/drawing/2014/main" id="{34949048-F4EC-E211-6E4A-EF645C400ADB}"/>
              </a:ext>
            </a:extLst>
          </p:cNvPr>
          <p:cNvSpPr>
            <a:spLocks noGrp="1"/>
          </p:cNvSpPr>
          <p:nvPr>
            <p:ph type="dt" idx="1"/>
          </p:nvPr>
        </p:nvSpPr>
        <p:spPr/>
        <p:txBody>
          <a:bodyPr/>
          <a:lstStyle/>
          <a:p>
            <a:fld id="{6A94F0D5-E232-4360-8B8C-58EF9D3E6905}" type="datetime1">
              <a:rPr lang="de-AT" smtClean="0"/>
              <a:t>19.05.2026</a:t>
            </a:fld>
            <a:endParaRPr lang="de-AT"/>
          </a:p>
        </p:txBody>
      </p:sp>
      <p:sp>
        <p:nvSpPr>
          <p:cNvPr id="6" name="Fußzeilenplatzhalter 5">
            <a:extLst>
              <a:ext uri="{FF2B5EF4-FFF2-40B4-BE49-F238E27FC236}">
                <a16:creationId xmlns:a16="http://schemas.microsoft.com/office/drawing/2014/main" id="{FDCD90B9-BA01-9E1D-0715-1D1F562A5C71}"/>
              </a:ext>
            </a:extLst>
          </p:cNvPr>
          <p:cNvSpPr>
            <a:spLocks noGrp="1"/>
          </p:cNvSpPr>
          <p:nvPr>
            <p:ph type="ftr" sz="quarter" idx="4"/>
          </p:nvPr>
        </p:nvSpPr>
        <p:spPr/>
        <p:txBody>
          <a:bodyPr/>
          <a:lstStyle/>
          <a:p>
            <a:r>
              <a:rPr lang="de-AT"/>
              <a:t>Lehrunterlagen von rewway.at</a:t>
            </a:r>
          </a:p>
        </p:txBody>
      </p:sp>
      <p:sp>
        <p:nvSpPr>
          <p:cNvPr id="7" name="Foliennummernplatzhalter 6">
            <a:extLst>
              <a:ext uri="{FF2B5EF4-FFF2-40B4-BE49-F238E27FC236}">
                <a16:creationId xmlns:a16="http://schemas.microsoft.com/office/drawing/2014/main" id="{FAE560D5-BCB5-1F92-48A1-C9013736B5F5}"/>
              </a:ext>
            </a:extLst>
          </p:cNvPr>
          <p:cNvSpPr>
            <a:spLocks noGrp="1"/>
          </p:cNvSpPr>
          <p:nvPr>
            <p:ph type="sldNum" sz="quarter" idx="5"/>
          </p:nvPr>
        </p:nvSpPr>
        <p:spPr/>
        <p:txBody>
          <a:bodyPr/>
          <a:lstStyle/>
          <a:p>
            <a:fld id="{9B1635B3-DF70-4CFD-87CA-EB6AFDCA10EE}" type="slidenum">
              <a:rPr lang="de-AT" smtClean="0"/>
              <a:t>5</a:t>
            </a:fld>
            <a:endParaRPr lang="de-AT"/>
          </a:p>
        </p:txBody>
      </p:sp>
    </p:spTree>
    <p:extLst>
      <p:ext uri="{BB962C8B-B14F-4D97-AF65-F5344CB8AC3E}">
        <p14:creationId xmlns:p14="http://schemas.microsoft.com/office/powerpoint/2010/main" val="1698055029"/>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87B684A-8BC2-09BC-5F38-9C1519CEFB3C}"/>
            </a:ext>
          </a:extLst>
        </p:cNvPr>
        <p:cNvGrpSpPr/>
        <p:nvPr/>
      </p:nvGrpSpPr>
      <p:grpSpPr>
        <a:xfrm>
          <a:off x="0" y="0"/>
          <a:ext cx="0" cy="0"/>
          <a:chOff x="0" y="0"/>
          <a:chExt cx="0" cy="0"/>
        </a:xfrm>
      </p:grpSpPr>
      <p:sp>
        <p:nvSpPr>
          <p:cNvPr id="2" name="Folienbildplatzhalter 1">
            <a:extLst>
              <a:ext uri="{FF2B5EF4-FFF2-40B4-BE49-F238E27FC236}">
                <a16:creationId xmlns:a16="http://schemas.microsoft.com/office/drawing/2014/main" id="{A8D888F6-F2A8-B5AF-10D3-4C7329D4EC9C}"/>
              </a:ext>
            </a:extLst>
          </p:cNvPr>
          <p:cNvSpPr>
            <a:spLocks noGrp="1" noRot="1" noChangeAspect="1"/>
          </p:cNvSpPr>
          <p:nvPr>
            <p:ph type="sldImg"/>
          </p:nvPr>
        </p:nvSpPr>
        <p:spPr/>
      </p:sp>
      <p:sp>
        <p:nvSpPr>
          <p:cNvPr id="3" name="Notizenplatzhalter 2">
            <a:extLst>
              <a:ext uri="{FF2B5EF4-FFF2-40B4-BE49-F238E27FC236}">
                <a16:creationId xmlns:a16="http://schemas.microsoft.com/office/drawing/2014/main" id="{20388DA0-125B-E30B-3695-0AC582C65345}"/>
              </a:ext>
            </a:extLst>
          </p:cNvPr>
          <p:cNvSpPr>
            <a:spLocks noGrp="1"/>
          </p:cNvSpPr>
          <p:nvPr>
            <p:ph type="body" idx="1"/>
          </p:nvPr>
        </p:nvSpPr>
        <p:spPr/>
        <p:txBody>
          <a:bodyPr/>
          <a:lstStyle/>
          <a:p>
            <a:r>
              <a:rPr lang="de-AT" sz="1200" b="1" i="0" u="none" strike="noStrike" kern="1200" baseline="0" dirty="0" err="1">
                <a:solidFill>
                  <a:schemeClr val="tx1"/>
                </a:solidFill>
                <a:latin typeface="+mn-lt"/>
                <a:ea typeface="+mn-ea"/>
                <a:cs typeface="+mn-cs"/>
              </a:rPr>
              <a:t>LogistikspezialistIn</a:t>
            </a:r>
            <a:r>
              <a:rPr lang="de-AT" sz="1200" b="1" i="0" u="none" strike="noStrike" kern="1200" baseline="0" dirty="0">
                <a:solidFill>
                  <a:schemeClr val="tx1"/>
                </a:solidFill>
                <a:latin typeface="+mn-lt"/>
                <a:ea typeface="+mn-ea"/>
                <a:cs typeface="+mn-cs"/>
              </a:rPr>
              <a:t> städtischer Verkehr (D)</a:t>
            </a:r>
          </a:p>
          <a:p>
            <a:r>
              <a:rPr lang="de-AT" sz="1200" b="0" i="0" u="none" strike="noStrike" kern="1200" baseline="0" dirty="0">
                <a:solidFill>
                  <a:schemeClr val="tx1"/>
                </a:solidFill>
                <a:latin typeface="+mn-lt"/>
                <a:ea typeface="+mn-ea"/>
                <a:cs typeface="+mn-cs"/>
              </a:rPr>
              <a:t>Der Logistikspezialist für den städtischen Verkehr beschäftigt sich mit dem Transport in der</a:t>
            </a:r>
          </a:p>
          <a:p>
            <a:r>
              <a:rPr lang="de-AT" sz="1200" b="0" i="0" u="none" strike="noStrike" kern="1200" baseline="0" dirty="0">
                <a:solidFill>
                  <a:schemeClr val="tx1"/>
                </a:solidFill>
                <a:latin typeface="+mn-lt"/>
                <a:ea typeface="+mn-ea"/>
                <a:cs typeface="+mn-cs"/>
              </a:rPr>
              <a:t>Stadt. Dabei stellt sich beispielsweise die Frage, wie Ware am besten in Städten angeliefert</a:t>
            </a:r>
          </a:p>
          <a:p>
            <a:r>
              <a:rPr lang="de-AT" sz="1200" b="0" i="0" u="none" strike="noStrike" kern="1200" baseline="0" dirty="0">
                <a:solidFill>
                  <a:schemeClr val="tx1"/>
                </a:solidFill>
                <a:latin typeface="+mn-lt"/>
                <a:ea typeface="+mn-ea"/>
                <a:cs typeface="+mn-cs"/>
              </a:rPr>
              <a:t>oder abgeholt werden soll oder wie die Routen (Wege) geplant werden sollen, um Stau zu</a:t>
            </a:r>
          </a:p>
          <a:p>
            <a:r>
              <a:rPr lang="de-AT" sz="1200" b="0" i="0" u="none" strike="noStrike" kern="1200" baseline="0" dirty="0">
                <a:solidFill>
                  <a:schemeClr val="tx1"/>
                </a:solidFill>
                <a:latin typeface="+mn-lt"/>
                <a:ea typeface="+mn-ea"/>
                <a:cs typeface="+mn-cs"/>
              </a:rPr>
              <a:t>vermeiden. In diesem Beruf muss man gut darin sein, die besten Wege durch die Stadt zu</a:t>
            </a:r>
          </a:p>
          <a:p>
            <a:r>
              <a:rPr lang="de-AT" sz="1200" b="0" i="0" u="none" strike="noStrike" kern="1200" baseline="0" dirty="0">
                <a:solidFill>
                  <a:schemeClr val="tx1"/>
                </a:solidFill>
                <a:latin typeface="+mn-lt"/>
                <a:ea typeface="+mn-ea"/>
                <a:cs typeface="+mn-cs"/>
              </a:rPr>
              <a:t>finden, damit die Lieferungen schnell und ohne Störungen durch den Verkehr erfolgen können.</a:t>
            </a:r>
          </a:p>
          <a:p>
            <a:r>
              <a:rPr lang="de-AT" sz="1200" b="0" i="0" u="none" strike="noStrike" kern="1200" baseline="0" dirty="0">
                <a:solidFill>
                  <a:schemeClr val="tx1"/>
                </a:solidFill>
                <a:latin typeface="+mn-lt"/>
                <a:ea typeface="+mn-ea"/>
                <a:cs typeface="+mn-cs"/>
              </a:rPr>
              <a:t>Es werden dazu Daten angesehen und Informationen über die Stadt genutzt, um zu sehen,</a:t>
            </a:r>
          </a:p>
          <a:p>
            <a:r>
              <a:rPr lang="de-AT" sz="1200" b="0" i="0" u="none" strike="noStrike" kern="1200" baseline="0" dirty="0">
                <a:solidFill>
                  <a:schemeClr val="tx1"/>
                </a:solidFill>
                <a:latin typeface="+mn-lt"/>
                <a:ea typeface="+mn-ea"/>
                <a:cs typeface="+mn-cs"/>
              </a:rPr>
              <a:t>wie die Lieferwege sind, wie der Verkehr ist oder wo es oft zu Staus kommt. Daraus kann</a:t>
            </a:r>
          </a:p>
          <a:p>
            <a:r>
              <a:rPr lang="de-AT" sz="1200" b="0" i="0" u="none" strike="noStrike" kern="1200" baseline="0" dirty="0">
                <a:solidFill>
                  <a:schemeClr val="tx1"/>
                </a:solidFill>
                <a:latin typeface="+mn-lt"/>
                <a:ea typeface="+mn-ea"/>
                <a:cs typeface="+mn-cs"/>
              </a:rPr>
              <a:t>gelernt werden und Pläne können verbessert werden, um beispielsweise das nächste Mal</a:t>
            </a:r>
          </a:p>
          <a:p>
            <a:r>
              <a:rPr lang="de-AT" sz="1200" b="0" i="0" u="none" strike="noStrike" kern="1200" baseline="0" dirty="0">
                <a:solidFill>
                  <a:schemeClr val="tx1"/>
                </a:solidFill>
                <a:latin typeface="+mn-lt"/>
                <a:ea typeface="+mn-ea"/>
                <a:cs typeface="+mn-cs"/>
              </a:rPr>
              <a:t>einen Stau zu vermeiden. Eine weitere Aufgabe der Zukunft wird es sein, sich damit zu</a:t>
            </a:r>
          </a:p>
          <a:p>
            <a:r>
              <a:rPr lang="de-AT" sz="1200" b="0" i="0" u="none" strike="noStrike" kern="1200" baseline="0" dirty="0">
                <a:solidFill>
                  <a:schemeClr val="tx1"/>
                </a:solidFill>
                <a:latin typeface="+mn-lt"/>
                <a:ea typeface="+mn-ea"/>
                <a:cs typeface="+mn-cs"/>
              </a:rPr>
              <a:t>beschäftigen, welche Transportmittel oder Geräte in der Stadt eingesetzt werden sollen, wie</a:t>
            </a:r>
          </a:p>
          <a:p>
            <a:r>
              <a:rPr lang="de-AT" sz="1200" b="0" i="0" u="none" strike="noStrike" kern="1200" baseline="0" dirty="0">
                <a:solidFill>
                  <a:schemeClr val="tx1"/>
                </a:solidFill>
                <a:latin typeface="+mn-lt"/>
                <a:ea typeface="+mn-ea"/>
                <a:cs typeface="+mn-cs"/>
              </a:rPr>
              <a:t>Autos, Lastwagen, Roboter, Drohnen, Fahrräder oder andere. Es wird entschieden, welches</a:t>
            </a:r>
          </a:p>
          <a:p>
            <a:r>
              <a:rPr lang="de-AT" sz="1200" b="0" i="0" u="none" strike="noStrike" kern="1200" baseline="0" dirty="0">
                <a:solidFill>
                  <a:schemeClr val="tx1"/>
                </a:solidFill>
                <a:latin typeface="+mn-lt"/>
                <a:ea typeface="+mn-ea"/>
                <a:cs typeface="+mn-cs"/>
              </a:rPr>
              <a:t>Fahrzeug und welcher Fahrer für welche Lieferung am besten geeignet ist. Manchmal braucht</a:t>
            </a:r>
          </a:p>
          <a:p>
            <a:r>
              <a:rPr lang="de-AT" sz="1200" b="0" i="0" u="none" strike="noStrike" kern="1200" baseline="0" dirty="0">
                <a:solidFill>
                  <a:schemeClr val="tx1"/>
                </a:solidFill>
                <a:latin typeface="+mn-lt"/>
                <a:ea typeface="+mn-ea"/>
                <a:cs typeface="+mn-cs"/>
              </a:rPr>
              <a:t>man ein großes Auto, manchmal reicht ein kleines oder sogar ein Fahrrad zur Lieferung.</a:t>
            </a:r>
          </a:p>
          <a:p>
            <a:r>
              <a:rPr lang="de-AT" sz="1200" b="0" i="0" u="none" strike="noStrike" kern="1200" baseline="0" dirty="0">
                <a:solidFill>
                  <a:schemeClr val="tx1"/>
                </a:solidFill>
                <a:latin typeface="+mn-lt"/>
                <a:ea typeface="+mn-ea"/>
                <a:cs typeface="+mn-cs"/>
              </a:rPr>
              <a:t>Wichtig ist auch in diesem Beruf der Blick auf die Umwelt und Nachhaltigkeit. Generell</a:t>
            </a:r>
          </a:p>
          <a:p>
            <a:r>
              <a:rPr lang="de-AT" sz="1200" b="0" i="0" u="none" strike="noStrike" kern="1200" baseline="0" dirty="0">
                <a:solidFill>
                  <a:schemeClr val="tx1"/>
                </a:solidFill>
                <a:latin typeface="+mn-lt"/>
                <a:ea typeface="+mn-ea"/>
                <a:cs typeface="+mn-cs"/>
              </a:rPr>
              <a:t>kümmert sich der Spezialist darum, dass der Verkehr in Städten reibungslos fließt. Neben der</a:t>
            </a:r>
          </a:p>
          <a:p>
            <a:r>
              <a:rPr lang="de-AT" sz="1200" b="0" i="0" u="none" strike="noStrike" kern="1200" baseline="0" dirty="0">
                <a:solidFill>
                  <a:schemeClr val="tx1"/>
                </a:solidFill>
                <a:latin typeface="+mn-lt"/>
                <a:ea typeface="+mn-ea"/>
                <a:cs typeface="+mn-cs"/>
              </a:rPr>
              <a:t>Routenplanung verfolgt man in Echtzeit den Transport und greift, wenn notwendig, bei einer</a:t>
            </a:r>
          </a:p>
          <a:p>
            <a:r>
              <a:rPr lang="de-AT" sz="1200" b="0" i="0" u="none" strike="noStrike" kern="1200" baseline="0" dirty="0">
                <a:solidFill>
                  <a:schemeClr val="tx1"/>
                </a:solidFill>
                <a:latin typeface="+mn-lt"/>
                <a:ea typeface="+mn-ea"/>
                <a:cs typeface="+mn-cs"/>
              </a:rPr>
              <a:t>Straßensperre oder anderen unvorhergesehenen Problemen so schnell wie möglich ein.</a:t>
            </a:r>
          </a:p>
          <a:p>
            <a:endParaRPr lang="de-AT" sz="1200" b="0" i="0" u="none" strike="noStrike" kern="1200" baseline="0" dirty="0">
              <a:solidFill>
                <a:schemeClr val="tx1"/>
              </a:solidFill>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de-AT" dirty="0"/>
              <a:t>Quelle: Bettina Kürschner (2024): Entwicklung eines digitalen Logistik-Berufsorientierungstests für Frauen, Masterarbeit an der FH OÖ</a:t>
            </a:r>
          </a:p>
          <a:p>
            <a:endParaRPr lang="de-DE" sz="1200" dirty="0">
              <a:effectLst/>
              <a:latin typeface="Calibri" panose="020F0502020204030204" pitchFamily="34" charset="0"/>
              <a:ea typeface="DengXian" panose="02010600030101010101" pitchFamily="2" charset="-122"/>
              <a:cs typeface="Times New Roman" panose="02020603050405020304" pitchFamily="18" charset="0"/>
            </a:endParaRPr>
          </a:p>
          <a:p>
            <a:pPr algn="just"/>
            <a:endParaRPr lang="de-DE" sz="1200" dirty="0">
              <a:effectLst/>
              <a:latin typeface="Calibri" panose="020F0502020204030204" pitchFamily="34" charset="0"/>
              <a:ea typeface="DengXian" panose="02010600030101010101" pitchFamily="2" charset="-122"/>
              <a:cs typeface="Times New Roman" panose="02020603050405020304" pitchFamily="18" charset="0"/>
            </a:endParaRPr>
          </a:p>
          <a:p>
            <a:pPr algn="just"/>
            <a:r>
              <a:rPr lang="de-DE" sz="1200" dirty="0">
                <a:effectLst/>
                <a:latin typeface="Calibri" panose="020F0502020204030204" pitchFamily="34" charset="0"/>
                <a:ea typeface="DengXian" panose="02010600030101010101" pitchFamily="2" charset="-122"/>
                <a:cs typeface="Times New Roman" panose="02020603050405020304" pitchFamily="18" charset="0"/>
              </a:rPr>
              <a:t>Bild: „Logistikspezialist Städtischer Verkehr“ (</a:t>
            </a:r>
            <a:r>
              <a:rPr lang="de-DE" sz="1200" dirty="0" err="1">
                <a:effectLst/>
                <a:latin typeface="Calibri" panose="020F0502020204030204" pitchFamily="34" charset="0"/>
                <a:ea typeface="DengXian" panose="02010600030101010101" pitchFamily="2" charset="-122"/>
                <a:cs typeface="Times New Roman" panose="02020603050405020304" pitchFamily="18" charset="0"/>
              </a:rPr>
              <a:t>OpenAI’s</a:t>
            </a:r>
            <a:r>
              <a:rPr lang="de-DE" sz="1200" dirty="0">
                <a:effectLst/>
                <a:latin typeface="Calibri" panose="020F0502020204030204" pitchFamily="34" charset="0"/>
                <a:ea typeface="DengXian" panose="02010600030101010101" pitchFamily="2" charset="-122"/>
                <a:cs typeface="Times New Roman" panose="02020603050405020304" pitchFamily="18" charset="0"/>
              </a:rPr>
              <a:t> ChatGPT Sprachmodell, Generierung auf die Prompt-Eingabe „Erstelle ein futuristisches Bild zum Thema Zukunftsberuf Logistikspezialistin städtischer Verkehr“ der Autorin Bettina Kürschner, 02.06.2024)</a:t>
            </a:r>
            <a:endParaRPr lang="de-AT" sz="1200" dirty="0">
              <a:effectLst/>
              <a:latin typeface="Calibri" panose="020F0502020204030204" pitchFamily="34" charset="0"/>
              <a:ea typeface="DengXian" panose="02010600030101010101" pitchFamily="2" charset="-122"/>
              <a:cs typeface="Times New Roman" panose="02020603050405020304" pitchFamily="18" charset="0"/>
            </a:endParaRPr>
          </a:p>
          <a:p>
            <a:endParaRPr lang="de-AT" dirty="0"/>
          </a:p>
        </p:txBody>
      </p:sp>
      <p:sp>
        <p:nvSpPr>
          <p:cNvPr id="4" name="Kopfzeilenplatzhalter 3">
            <a:extLst>
              <a:ext uri="{FF2B5EF4-FFF2-40B4-BE49-F238E27FC236}">
                <a16:creationId xmlns:a16="http://schemas.microsoft.com/office/drawing/2014/main" id="{B6C5E066-D42B-C9CA-B2B7-3C54431B542E}"/>
              </a:ext>
            </a:extLst>
          </p:cNvPr>
          <p:cNvSpPr>
            <a:spLocks noGrp="1"/>
          </p:cNvSpPr>
          <p:nvPr>
            <p:ph type="hdr" sz="quarter"/>
          </p:nvPr>
        </p:nvSpPr>
        <p:spPr/>
        <p:txBody>
          <a:bodyPr/>
          <a:lstStyle/>
          <a:p>
            <a:r>
              <a:rPr lang="de-AT"/>
              <a:t>Binnenschiffe als Teil der Transportkette</a:t>
            </a:r>
          </a:p>
        </p:txBody>
      </p:sp>
      <p:sp>
        <p:nvSpPr>
          <p:cNvPr id="5" name="Datumsplatzhalter 4">
            <a:extLst>
              <a:ext uri="{FF2B5EF4-FFF2-40B4-BE49-F238E27FC236}">
                <a16:creationId xmlns:a16="http://schemas.microsoft.com/office/drawing/2014/main" id="{9F786C02-E000-6245-73DE-A6322D92C183}"/>
              </a:ext>
            </a:extLst>
          </p:cNvPr>
          <p:cNvSpPr>
            <a:spLocks noGrp="1"/>
          </p:cNvSpPr>
          <p:nvPr>
            <p:ph type="dt" idx="1"/>
          </p:nvPr>
        </p:nvSpPr>
        <p:spPr/>
        <p:txBody>
          <a:bodyPr/>
          <a:lstStyle/>
          <a:p>
            <a:fld id="{6A94F0D5-E232-4360-8B8C-58EF9D3E6905}" type="datetime1">
              <a:rPr lang="de-AT" smtClean="0"/>
              <a:t>19.05.2026</a:t>
            </a:fld>
            <a:endParaRPr lang="de-AT"/>
          </a:p>
        </p:txBody>
      </p:sp>
      <p:sp>
        <p:nvSpPr>
          <p:cNvPr id="6" name="Fußzeilenplatzhalter 5">
            <a:extLst>
              <a:ext uri="{FF2B5EF4-FFF2-40B4-BE49-F238E27FC236}">
                <a16:creationId xmlns:a16="http://schemas.microsoft.com/office/drawing/2014/main" id="{35E0827C-095D-C394-55AB-30E3CEB22EAF}"/>
              </a:ext>
            </a:extLst>
          </p:cNvPr>
          <p:cNvSpPr>
            <a:spLocks noGrp="1"/>
          </p:cNvSpPr>
          <p:nvPr>
            <p:ph type="ftr" sz="quarter" idx="4"/>
          </p:nvPr>
        </p:nvSpPr>
        <p:spPr/>
        <p:txBody>
          <a:bodyPr/>
          <a:lstStyle/>
          <a:p>
            <a:r>
              <a:rPr lang="de-AT"/>
              <a:t>Lehrunterlagen von rewway.at</a:t>
            </a:r>
          </a:p>
        </p:txBody>
      </p:sp>
      <p:sp>
        <p:nvSpPr>
          <p:cNvPr id="7" name="Foliennummernplatzhalter 6">
            <a:extLst>
              <a:ext uri="{FF2B5EF4-FFF2-40B4-BE49-F238E27FC236}">
                <a16:creationId xmlns:a16="http://schemas.microsoft.com/office/drawing/2014/main" id="{B23A7C85-634C-4262-A663-D91686E0CA55}"/>
              </a:ext>
            </a:extLst>
          </p:cNvPr>
          <p:cNvSpPr>
            <a:spLocks noGrp="1"/>
          </p:cNvSpPr>
          <p:nvPr>
            <p:ph type="sldNum" sz="quarter" idx="5"/>
          </p:nvPr>
        </p:nvSpPr>
        <p:spPr/>
        <p:txBody>
          <a:bodyPr/>
          <a:lstStyle/>
          <a:p>
            <a:fld id="{9B1635B3-DF70-4CFD-87CA-EB6AFDCA10EE}" type="slidenum">
              <a:rPr lang="de-AT" smtClean="0"/>
              <a:t>6</a:t>
            </a:fld>
            <a:endParaRPr lang="de-AT"/>
          </a:p>
        </p:txBody>
      </p:sp>
    </p:spTree>
    <p:extLst>
      <p:ext uri="{BB962C8B-B14F-4D97-AF65-F5344CB8AC3E}">
        <p14:creationId xmlns:p14="http://schemas.microsoft.com/office/powerpoint/2010/main" val="1109364261"/>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15E4849-0822-B752-395B-17426690AEC2}"/>
            </a:ext>
          </a:extLst>
        </p:cNvPr>
        <p:cNvGrpSpPr/>
        <p:nvPr/>
      </p:nvGrpSpPr>
      <p:grpSpPr>
        <a:xfrm>
          <a:off x="0" y="0"/>
          <a:ext cx="0" cy="0"/>
          <a:chOff x="0" y="0"/>
          <a:chExt cx="0" cy="0"/>
        </a:xfrm>
      </p:grpSpPr>
      <p:sp>
        <p:nvSpPr>
          <p:cNvPr id="2" name="Folienbildplatzhalter 1">
            <a:extLst>
              <a:ext uri="{FF2B5EF4-FFF2-40B4-BE49-F238E27FC236}">
                <a16:creationId xmlns:a16="http://schemas.microsoft.com/office/drawing/2014/main" id="{08F0B039-0527-E7EB-328F-ADCE042F4F38}"/>
              </a:ext>
            </a:extLst>
          </p:cNvPr>
          <p:cNvSpPr>
            <a:spLocks noGrp="1" noRot="1" noChangeAspect="1"/>
          </p:cNvSpPr>
          <p:nvPr>
            <p:ph type="sldImg"/>
          </p:nvPr>
        </p:nvSpPr>
        <p:spPr/>
      </p:sp>
      <p:sp>
        <p:nvSpPr>
          <p:cNvPr id="3" name="Notizenplatzhalter 2">
            <a:extLst>
              <a:ext uri="{FF2B5EF4-FFF2-40B4-BE49-F238E27FC236}">
                <a16:creationId xmlns:a16="http://schemas.microsoft.com/office/drawing/2014/main" id="{81675597-2846-5A03-25B9-DEB511D7D71F}"/>
              </a:ext>
            </a:extLst>
          </p:cNvPr>
          <p:cNvSpPr>
            <a:spLocks noGrp="1"/>
          </p:cNvSpPr>
          <p:nvPr>
            <p:ph type="body" idx="1"/>
          </p:nvPr>
        </p:nvSpPr>
        <p:spPr/>
        <p:txBody>
          <a:bodyPr/>
          <a:lstStyle/>
          <a:p>
            <a:r>
              <a:rPr lang="de-AT" sz="1200" b="1" i="0" u="none" strike="noStrike" kern="1200" baseline="0" dirty="0" err="1">
                <a:solidFill>
                  <a:schemeClr val="tx1"/>
                </a:solidFill>
                <a:latin typeface="+mn-lt"/>
                <a:ea typeface="+mn-ea"/>
                <a:cs typeface="+mn-cs"/>
              </a:rPr>
              <a:t>ExpertIn</a:t>
            </a:r>
            <a:r>
              <a:rPr lang="de-AT" sz="1200" b="1" i="0" u="none" strike="noStrike" kern="1200" baseline="0" dirty="0">
                <a:solidFill>
                  <a:schemeClr val="tx1"/>
                </a:solidFill>
                <a:latin typeface="+mn-lt"/>
                <a:ea typeface="+mn-ea"/>
                <a:cs typeface="+mn-cs"/>
              </a:rPr>
              <a:t> für Datenauswertung (E)</a:t>
            </a:r>
          </a:p>
          <a:p>
            <a:r>
              <a:rPr lang="de-AT" sz="1200" b="0" i="0" u="none" strike="noStrike" kern="1200" baseline="0" dirty="0">
                <a:solidFill>
                  <a:schemeClr val="tx1"/>
                </a:solidFill>
                <a:latin typeface="+mn-lt"/>
                <a:ea typeface="+mn-ea"/>
                <a:cs typeface="+mn-cs"/>
              </a:rPr>
              <a:t>Der Experte für Datenauswertung schaut sich große Mengen von Informationen an und</a:t>
            </a:r>
          </a:p>
          <a:p>
            <a:r>
              <a:rPr lang="de-AT" sz="1200" b="0" i="0" u="none" strike="noStrike" kern="1200" baseline="0" dirty="0">
                <a:solidFill>
                  <a:schemeClr val="tx1"/>
                </a:solidFill>
                <a:latin typeface="+mn-lt"/>
                <a:ea typeface="+mn-ea"/>
                <a:cs typeface="+mn-cs"/>
              </a:rPr>
              <a:t>versucht herauszufinden, was sie bedeuten, damit die Firma kluge Entscheidungen treffen</a:t>
            </a:r>
          </a:p>
          <a:p>
            <a:r>
              <a:rPr lang="de-AT" sz="1200" b="0" i="0" u="none" strike="noStrike" kern="1200" baseline="0" dirty="0">
                <a:solidFill>
                  <a:schemeClr val="tx1"/>
                </a:solidFill>
                <a:latin typeface="+mn-lt"/>
                <a:ea typeface="+mn-ea"/>
                <a:cs typeface="+mn-cs"/>
              </a:rPr>
              <a:t>kann. Dafür werden die Daten und Informationen aus unterschiedlichen Quellen gesammelt</a:t>
            </a:r>
          </a:p>
          <a:p>
            <a:r>
              <a:rPr lang="de-AT" sz="1200" b="0" i="0" u="none" strike="noStrike" kern="1200" baseline="0" dirty="0">
                <a:solidFill>
                  <a:schemeClr val="tx1"/>
                </a:solidFill>
                <a:latin typeface="+mn-lt"/>
                <a:ea typeface="+mn-ea"/>
                <a:cs typeface="+mn-cs"/>
              </a:rPr>
              <a:t>und untersucht. Diese Zahlen oder Daten können beispielsweise Verkaufszahlen sein oder</a:t>
            </a:r>
          </a:p>
          <a:p>
            <a:r>
              <a:rPr lang="de-AT" sz="1200" b="0" i="0" u="none" strike="noStrike" kern="1200" baseline="0" dirty="0">
                <a:solidFill>
                  <a:schemeClr val="tx1"/>
                </a:solidFill>
                <a:latin typeface="+mn-lt"/>
                <a:ea typeface="+mn-ea"/>
                <a:cs typeface="+mn-cs"/>
              </a:rPr>
              <a:t>Information darüber, wie sehr die Kunden die Produkte mögen. Manchmal sind die</a:t>
            </a:r>
          </a:p>
          <a:p>
            <a:r>
              <a:rPr lang="de-AT" sz="1200" b="0" i="0" u="none" strike="noStrike" kern="1200" baseline="0" dirty="0">
                <a:solidFill>
                  <a:schemeClr val="tx1"/>
                </a:solidFill>
                <a:latin typeface="+mn-lt"/>
                <a:ea typeface="+mn-ea"/>
                <a:cs typeface="+mn-cs"/>
              </a:rPr>
              <a:t>gesammelten Daten aber unvollständig oder fehlerhaft. Der Experte muss diese Daten daher</a:t>
            </a:r>
          </a:p>
          <a:p>
            <a:r>
              <a:rPr lang="de-AT" sz="1200" b="0" i="0" u="none" strike="noStrike" kern="1200" baseline="0" dirty="0">
                <a:solidFill>
                  <a:schemeClr val="tx1"/>
                </a:solidFill>
                <a:latin typeface="+mn-lt"/>
                <a:ea typeface="+mn-ea"/>
                <a:cs typeface="+mn-cs"/>
              </a:rPr>
              <a:t>finden und bereinigen, damit sie genutzt werden können. Mithilfe von Computerprogrammen</a:t>
            </a:r>
          </a:p>
          <a:p>
            <a:r>
              <a:rPr lang="de-AT" sz="1200" b="0" i="0" u="none" strike="noStrike" kern="1200" baseline="0" dirty="0">
                <a:solidFill>
                  <a:schemeClr val="tx1"/>
                </a:solidFill>
                <a:latin typeface="+mn-lt"/>
                <a:ea typeface="+mn-ea"/>
                <a:cs typeface="+mn-cs"/>
              </a:rPr>
              <a:t>oder mathematischen Formeln wird versucht, Muster aus den Informationen und Daten zu</a:t>
            </a:r>
          </a:p>
          <a:p>
            <a:r>
              <a:rPr lang="de-AT" sz="1200" b="0" i="0" u="none" strike="noStrike" kern="1200" baseline="0" dirty="0">
                <a:solidFill>
                  <a:schemeClr val="tx1"/>
                </a:solidFill>
                <a:latin typeface="+mn-lt"/>
                <a:ea typeface="+mn-ea"/>
                <a:cs typeface="+mn-cs"/>
              </a:rPr>
              <a:t>erkennen. Beispielsweise könnte herausgefunden werden, welche Produkte sich am besten</a:t>
            </a:r>
          </a:p>
          <a:p>
            <a:r>
              <a:rPr lang="de-AT" sz="1200" b="0" i="0" u="none" strike="noStrike" kern="1200" baseline="0" dirty="0">
                <a:solidFill>
                  <a:schemeClr val="tx1"/>
                </a:solidFill>
                <a:latin typeface="+mn-lt"/>
                <a:ea typeface="+mn-ea"/>
                <a:cs typeface="+mn-cs"/>
              </a:rPr>
              <a:t>verkaufen oder zu welcher Jahreszeit die meisten Menschen einkaufen. Anhand von</a:t>
            </a:r>
          </a:p>
          <a:p>
            <a:r>
              <a:rPr lang="de-AT" sz="1200" b="0" i="0" u="none" strike="noStrike" kern="1200" baseline="0" dirty="0">
                <a:solidFill>
                  <a:schemeClr val="tx1"/>
                </a:solidFill>
                <a:latin typeface="+mn-lt"/>
                <a:ea typeface="+mn-ea"/>
                <a:cs typeface="+mn-cs"/>
              </a:rPr>
              <a:t>Wetterdaten könnte auch ein Muster gefunden werden und versucht werden vorherzusagen,</a:t>
            </a:r>
          </a:p>
          <a:p>
            <a:r>
              <a:rPr lang="de-AT" sz="1200" b="0" i="0" u="none" strike="noStrike" kern="1200" baseline="0" dirty="0">
                <a:solidFill>
                  <a:schemeClr val="tx1"/>
                </a:solidFill>
                <a:latin typeface="+mn-lt"/>
                <a:ea typeface="+mn-ea"/>
                <a:cs typeface="+mn-cs"/>
              </a:rPr>
              <a:t>wann mit sonnigem Wetter zu rechnen ist, damit Grillprodukte gut verkauft werden können.</a:t>
            </a:r>
          </a:p>
          <a:p>
            <a:r>
              <a:rPr lang="de-AT" sz="1200" b="0" i="0" u="none" strike="noStrike" kern="1200" baseline="0" dirty="0">
                <a:solidFill>
                  <a:schemeClr val="tx1"/>
                </a:solidFill>
                <a:latin typeface="+mn-lt"/>
                <a:ea typeface="+mn-ea"/>
                <a:cs typeface="+mn-cs"/>
              </a:rPr>
              <a:t>Aufgrund von dem, was der Experte herausgefunden hat, ist es eine weitere Aufgabe,</a:t>
            </a:r>
          </a:p>
          <a:p>
            <a:r>
              <a:rPr lang="de-AT" sz="1200" b="0" i="0" u="none" strike="noStrike" kern="1200" baseline="0" dirty="0">
                <a:solidFill>
                  <a:schemeClr val="tx1"/>
                </a:solidFill>
                <a:latin typeface="+mn-lt"/>
                <a:ea typeface="+mn-ea"/>
                <a:cs typeface="+mn-cs"/>
              </a:rPr>
              <a:t>Empfehlungen zu geben. Beispielsweise könnte der Experte vorschlagen, mehr von einem</a:t>
            </a:r>
          </a:p>
          <a:p>
            <a:r>
              <a:rPr lang="de-AT" sz="1200" b="0" i="0" u="none" strike="noStrike" kern="1200" baseline="0" dirty="0">
                <a:solidFill>
                  <a:schemeClr val="tx1"/>
                </a:solidFill>
                <a:latin typeface="+mn-lt"/>
                <a:ea typeface="+mn-ea"/>
                <a:cs typeface="+mn-cs"/>
              </a:rPr>
              <a:t>Produkt zu produzieren, das sich gut verkauft. Der Experte macht auch Berichte und</a:t>
            </a:r>
          </a:p>
          <a:p>
            <a:r>
              <a:rPr lang="de-AT" sz="1200" b="0" i="0" u="none" strike="noStrike" kern="1200" baseline="0" dirty="0">
                <a:solidFill>
                  <a:schemeClr val="tx1"/>
                </a:solidFill>
                <a:latin typeface="+mn-lt"/>
                <a:ea typeface="+mn-ea"/>
                <a:cs typeface="+mn-cs"/>
              </a:rPr>
              <a:t>Diagramme (ähnlich wie Bilder) die zeigen, was er herausgefunden hat. Diese helfen den Chefs</a:t>
            </a:r>
          </a:p>
          <a:p>
            <a:r>
              <a:rPr lang="de-AT" sz="1200" b="0" i="0" u="none" strike="noStrike" kern="1200" baseline="0" dirty="0">
                <a:solidFill>
                  <a:schemeClr val="tx1"/>
                </a:solidFill>
                <a:latin typeface="+mn-lt"/>
                <a:ea typeface="+mn-ea"/>
                <a:cs typeface="+mn-cs"/>
              </a:rPr>
              <a:t>der Firma, schnelle und gute Entscheidungen zu treffen.</a:t>
            </a:r>
            <a:endParaRPr lang="de-DE" sz="1200" dirty="0">
              <a:effectLst/>
              <a:latin typeface="Calibri" panose="020F0502020204030204" pitchFamily="34" charset="0"/>
              <a:ea typeface="DengXian" panose="02010600030101010101" pitchFamily="2" charset="-122"/>
              <a:cs typeface="Times New Roman" panose="02020603050405020304" pitchFamily="18" charset="0"/>
            </a:endParaRPr>
          </a:p>
          <a:p>
            <a:pPr algn="just"/>
            <a:endParaRPr lang="de-DE" sz="1200" dirty="0">
              <a:effectLst/>
              <a:latin typeface="Calibri" panose="020F0502020204030204" pitchFamily="34" charset="0"/>
              <a:ea typeface="DengXian" panose="02010600030101010101" pitchFamily="2" charset="-122"/>
              <a:cs typeface="Times New Roman" panose="02020603050405020304" pitchFamily="18" charset="0"/>
            </a:endParaRPr>
          </a:p>
          <a:p>
            <a:pPr marL="0" marR="0" lvl="0" indent="0" algn="just" defTabSz="914400" rtl="0" eaLnBrk="1" fontAlgn="auto" latinLnBrk="0" hangingPunct="1">
              <a:lnSpc>
                <a:spcPct val="100000"/>
              </a:lnSpc>
              <a:spcBef>
                <a:spcPts val="0"/>
              </a:spcBef>
              <a:spcAft>
                <a:spcPts val="0"/>
              </a:spcAft>
              <a:buClrTx/>
              <a:buSzTx/>
              <a:buFontTx/>
              <a:buNone/>
              <a:tabLst/>
              <a:defRPr/>
            </a:pPr>
            <a:r>
              <a:rPr lang="de-AT" dirty="0"/>
              <a:t>Quelle: Bettina Kürschner (2024): Entwicklung eines digitalen Logistik-Berufsorientierungstests für Frauen, Masterarbeit an der FH OÖ</a:t>
            </a:r>
          </a:p>
          <a:p>
            <a:pPr algn="just"/>
            <a:endParaRPr lang="de-DE" sz="1200" dirty="0">
              <a:effectLst/>
              <a:latin typeface="Calibri" panose="020F0502020204030204" pitchFamily="34" charset="0"/>
              <a:ea typeface="DengXian" panose="02010600030101010101" pitchFamily="2" charset="-122"/>
              <a:cs typeface="Times New Roman" panose="02020603050405020304" pitchFamily="18" charset="0"/>
            </a:endParaRPr>
          </a:p>
          <a:p>
            <a:pPr algn="just"/>
            <a:r>
              <a:rPr lang="de-DE" sz="1200" dirty="0">
                <a:effectLst/>
                <a:latin typeface="Calibri" panose="020F0502020204030204" pitchFamily="34" charset="0"/>
                <a:ea typeface="DengXian" panose="02010600030101010101" pitchFamily="2" charset="-122"/>
                <a:cs typeface="Times New Roman" panose="02020603050405020304" pitchFamily="18" charset="0"/>
              </a:rPr>
              <a:t>Bild: „Experte Datenauswertung“ (</a:t>
            </a:r>
            <a:r>
              <a:rPr lang="de-DE" sz="1200" dirty="0" err="1">
                <a:effectLst/>
                <a:latin typeface="Calibri" panose="020F0502020204030204" pitchFamily="34" charset="0"/>
                <a:ea typeface="DengXian" panose="02010600030101010101" pitchFamily="2" charset="-122"/>
                <a:cs typeface="Times New Roman" panose="02020603050405020304" pitchFamily="18" charset="0"/>
              </a:rPr>
              <a:t>OpenAI’s</a:t>
            </a:r>
            <a:r>
              <a:rPr lang="de-DE" sz="1200" dirty="0">
                <a:effectLst/>
                <a:latin typeface="Calibri" panose="020F0502020204030204" pitchFamily="34" charset="0"/>
                <a:ea typeface="DengXian" panose="02010600030101010101" pitchFamily="2" charset="-122"/>
                <a:cs typeface="Times New Roman" panose="02020603050405020304" pitchFamily="18" charset="0"/>
              </a:rPr>
              <a:t> ChatGPT Sprachmodell, Generierung auf die Prompt-Eingabe „Erstelle ein futuristisches Bild zum Thema Zukunftsberuf Experte Data Analysis“ der Autorin Bettina Kürschner, 02.06.2024)</a:t>
            </a:r>
            <a:endParaRPr lang="de-AT" sz="1200" dirty="0">
              <a:effectLst/>
              <a:latin typeface="Calibri" panose="020F0502020204030204" pitchFamily="34" charset="0"/>
              <a:ea typeface="DengXian" panose="02010600030101010101" pitchFamily="2" charset="-122"/>
              <a:cs typeface="Times New Roman" panose="02020603050405020304" pitchFamily="18" charset="0"/>
            </a:endParaRPr>
          </a:p>
          <a:p>
            <a:endParaRPr lang="de-AT" dirty="0"/>
          </a:p>
        </p:txBody>
      </p:sp>
      <p:sp>
        <p:nvSpPr>
          <p:cNvPr id="4" name="Kopfzeilenplatzhalter 3">
            <a:extLst>
              <a:ext uri="{FF2B5EF4-FFF2-40B4-BE49-F238E27FC236}">
                <a16:creationId xmlns:a16="http://schemas.microsoft.com/office/drawing/2014/main" id="{FA15410E-6554-3997-C9B7-7699E61C102E}"/>
              </a:ext>
            </a:extLst>
          </p:cNvPr>
          <p:cNvSpPr>
            <a:spLocks noGrp="1"/>
          </p:cNvSpPr>
          <p:nvPr>
            <p:ph type="hdr" sz="quarter"/>
          </p:nvPr>
        </p:nvSpPr>
        <p:spPr/>
        <p:txBody>
          <a:bodyPr/>
          <a:lstStyle/>
          <a:p>
            <a:r>
              <a:rPr lang="de-AT"/>
              <a:t>Binnenschiffe als Teil der Transportkette</a:t>
            </a:r>
          </a:p>
        </p:txBody>
      </p:sp>
      <p:sp>
        <p:nvSpPr>
          <p:cNvPr id="5" name="Datumsplatzhalter 4">
            <a:extLst>
              <a:ext uri="{FF2B5EF4-FFF2-40B4-BE49-F238E27FC236}">
                <a16:creationId xmlns:a16="http://schemas.microsoft.com/office/drawing/2014/main" id="{0A3DA445-062B-09A4-2F84-051CE65D0430}"/>
              </a:ext>
            </a:extLst>
          </p:cNvPr>
          <p:cNvSpPr>
            <a:spLocks noGrp="1"/>
          </p:cNvSpPr>
          <p:nvPr>
            <p:ph type="dt" idx="1"/>
          </p:nvPr>
        </p:nvSpPr>
        <p:spPr/>
        <p:txBody>
          <a:bodyPr/>
          <a:lstStyle/>
          <a:p>
            <a:fld id="{6A94F0D5-E232-4360-8B8C-58EF9D3E6905}" type="datetime1">
              <a:rPr lang="de-AT" smtClean="0"/>
              <a:t>19.05.2026</a:t>
            </a:fld>
            <a:endParaRPr lang="de-AT"/>
          </a:p>
        </p:txBody>
      </p:sp>
      <p:sp>
        <p:nvSpPr>
          <p:cNvPr id="6" name="Fußzeilenplatzhalter 5">
            <a:extLst>
              <a:ext uri="{FF2B5EF4-FFF2-40B4-BE49-F238E27FC236}">
                <a16:creationId xmlns:a16="http://schemas.microsoft.com/office/drawing/2014/main" id="{9EE1D3A9-98E1-90EE-160D-0655D3F7ADEC}"/>
              </a:ext>
            </a:extLst>
          </p:cNvPr>
          <p:cNvSpPr>
            <a:spLocks noGrp="1"/>
          </p:cNvSpPr>
          <p:nvPr>
            <p:ph type="ftr" sz="quarter" idx="4"/>
          </p:nvPr>
        </p:nvSpPr>
        <p:spPr/>
        <p:txBody>
          <a:bodyPr/>
          <a:lstStyle/>
          <a:p>
            <a:r>
              <a:rPr lang="de-AT"/>
              <a:t>Lehrunterlagen von rewway.at</a:t>
            </a:r>
          </a:p>
        </p:txBody>
      </p:sp>
      <p:sp>
        <p:nvSpPr>
          <p:cNvPr id="7" name="Foliennummernplatzhalter 6">
            <a:extLst>
              <a:ext uri="{FF2B5EF4-FFF2-40B4-BE49-F238E27FC236}">
                <a16:creationId xmlns:a16="http://schemas.microsoft.com/office/drawing/2014/main" id="{CF0A339F-B6ED-0380-95D2-77FBAFD406F7}"/>
              </a:ext>
            </a:extLst>
          </p:cNvPr>
          <p:cNvSpPr>
            <a:spLocks noGrp="1"/>
          </p:cNvSpPr>
          <p:nvPr>
            <p:ph type="sldNum" sz="quarter" idx="5"/>
          </p:nvPr>
        </p:nvSpPr>
        <p:spPr/>
        <p:txBody>
          <a:bodyPr/>
          <a:lstStyle/>
          <a:p>
            <a:fld id="{9B1635B3-DF70-4CFD-87CA-EB6AFDCA10EE}" type="slidenum">
              <a:rPr lang="de-AT" smtClean="0"/>
              <a:t>7</a:t>
            </a:fld>
            <a:endParaRPr lang="de-AT"/>
          </a:p>
        </p:txBody>
      </p:sp>
    </p:spTree>
    <p:extLst>
      <p:ext uri="{BB962C8B-B14F-4D97-AF65-F5344CB8AC3E}">
        <p14:creationId xmlns:p14="http://schemas.microsoft.com/office/powerpoint/2010/main" val="338695543"/>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C41D8C3-F1CD-9531-9955-775894D07666}"/>
            </a:ext>
          </a:extLst>
        </p:cNvPr>
        <p:cNvGrpSpPr/>
        <p:nvPr/>
      </p:nvGrpSpPr>
      <p:grpSpPr>
        <a:xfrm>
          <a:off x="0" y="0"/>
          <a:ext cx="0" cy="0"/>
          <a:chOff x="0" y="0"/>
          <a:chExt cx="0" cy="0"/>
        </a:xfrm>
      </p:grpSpPr>
      <p:sp>
        <p:nvSpPr>
          <p:cNvPr id="2" name="Folienbildplatzhalter 1">
            <a:extLst>
              <a:ext uri="{FF2B5EF4-FFF2-40B4-BE49-F238E27FC236}">
                <a16:creationId xmlns:a16="http://schemas.microsoft.com/office/drawing/2014/main" id="{2AE9292F-1CB4-EDAF-B016-E4F00CD954F2}"/>
              </a:ext>
            </a:extLst>
          </p:cNvPr>
          <p:cNvSpPr>
            <a:spLocks noGrp="1" noRot="1" noChangeAspect="1"/>
          </p:cNvSpPr>
          <p:nvPr>
            <p:ph type="sldImg"/>
          </p:nvPr>
        </p:nvSpPr>
        <p:spPr/>
      </p:sp>
      <p:sp>
        <p:nvSpPr>
          <p:cNvPr id="3" name="Notizenplatzhalter 2">
            <a:extLst>
              <a:ext uri="{FF2B5EF4-FFF2-40B4-BE49-F238E27FC236}">
                <a16:creationId xmlns:a16="http://schemas.microsoft.com/office/drawing/2014/main" id="{4CDFD3DE-1D26-D69B-9796-73D541F2F3EA}"/>
              </a:ext>
            </a:extLst>
          </p:cNvPr>
          <p:cNvSpPr>
            <a:spLocks noGrp="1"/>
          </p:cNvSpPr>
          <p:nvPr>
            <p:ph type="body" idx="1"/>
          </p:nvPr>
        </p:nvSpPr>
        <p:spPr/>
        <p:txBody>
          <a:bodyPr/>
          <a:lstStyle/>
          <a:p>
            <a:r>
              <a:rPr lang="de-AT" sz="1200" b="1" i="0" u="none" strike="noStrike" kern="1200" baseline="0" dirty="0" err="1">
                <a:solidFill>
                  <a:schemeClr val="tx1"/>
                </a:solidFill>
                <a:latin typeface="+mn-lt"/>
                <a:ea typeface="+mn-ea"/>
                <a:cs typeface="+mn-cs"/>
              </a:rPr>
              <a:t>ExpertIn</a:t>
            </a:r>
            <a:r>
              <a:rPr lang="de-AT" sz="1200" b="1" i="0" u="none" strike="noStrike" kern="1200" baseline="0" dirty="0">
                <a:solidFill>
                  <a:schemeClr val="tx1"/>
                </a:solidFill>
                <a:latin typeface="+mn-lt"/>
                <a:ea typeface="+mn-ea"/>
                <a:cs typeface="+mn-cs"/>
              </a:rPr>
              <a:t> für Roboter und automatische Maschinen (F)</a:t>
            </a:r>
          </a:p>
          <a:p>
            <a:r>
              <a:rPr lang="de-AT" sz="1200" b="0" i="0" u="none" strike="noStrike" kern="1200" baseline="0" dirty="0">
                <a:solidFill>
                  <a:schemeClr val="tx1"/>
                </a:solidFill>
                <a:latin typeface="+mn-lt"/>
                <a:ea typeface="+mn-ea"/>
                <a:cs typeface="+mn-cs"/>
              </a:rPr>
              <a:t>Der Experte für Roboter und automatische Maschinen ist wie ein Erfinder, der herausfindet,</a:t>
            </a:r>
          </a:p>
          <a:p>
            <a:r>
              <a:rPr lang="de-AT" sz="1200" b="0" i="0" u="none" strike="noStrike" kern="1200" baseline="0" dirty="0">
                <a:solidFill>
                  <a:schemeClr val="tx1"/>
                </a:solidFill>
                <a:latin typeface="+mn-lt"/>
                <a:ea typeface="+mn-ea"/>
                <a:cs typeface="+mn-cs"/>
              </a:rPr>
              <a:t>wie Roboter oder automatisierte Geräte oder Systeme Menschen bei ihrer Arbeit helfen</a:t>
            </a:r>
          </a:p>
          <a:p>
            <a:r>
              <a:rPr lang="de-AT" sz="1200" b="0" i="0" u="none" strike="noStrike" kern="1200" baseline="0" dirty="0">
                <a:solidFill>
                  <a:schemeClr val="tx1"/>
                </a:solidFill>
                <a:latin typeface="+mn-lt"/>
                <a:ea typeface="+mn-ea"/>
                <a:cs typeface="+mn-cs"/>
              </a:rPr>
              <a:t>können. Die Experten planen, wie Roboter oder von selbst funktionierende Geräte am besten</a:t>
            </a:r>
          </a:p>
          <a:p>
            <a:r>
              <a:rPr lang="de-AT" sz="1200" b="0" i="0" u="none" strike="noStrike" kern="1200" baseline="0" dirty="0">
                <a:solidFill>
                  <a:schemeClr val="tx1"/>
                </a:solidFill>
                <a:latin typeface="+mn-lt"/>
                <a:ea typeface="+mn-ea"/>
                <a:cs typeface="+mn-cs"/>
              </a:rPr>
              <a:t>eingesetzt werden können, bauen diese Geräte, stellen sie ein und sorgen dafür, dass sie</a:t>
            </a:r>
          </a:p>
          <a:p>
            <a:r>
              <a:rPr lang="de-AT" sz="1200" b="0" i="0" u="none" strike="noStrike" kern="1200" baseline="0" dirty="0">
                <a:solidFill>
                  <a:schemeClr val="tx1"/>
                </a:solidFill>
                <a:latin typeface="+mn-lt"/>
                <a:ea typeface="+mn-ea"/>
                <a:cs typeface="+mn-cs"/>
              </a:rPr>
              <a:t>richtig arbeiten. Das bedeutet, sie müssen oft die Roboter oder Geräte programmieren, und</a:t>
            </a:r>
          </a:p>
          <a:p>
            <a:r>
              <a:rPr lang="de-AT" sz="1200" b="0" i="0" u="none" strike="noStrike" kern="1200" baseline="0" dirty="0">
                <a:solidFill>
                  <a:schemeClr val="tx1"/>
                </a:solidFill>
                <a:latin typeface="+mn-lt"/>
                <a:ea typeface="+mn-ea"/>
                <a:cs typeface="+mn-cs"/>
              </a:rPr>
              <a:t>ihnen somit beibringen, was sie tun sollen. Eine weitere wichtige Aufgabe ist es, die Roboter</a:t>
            </a:r>
          </a:p>
          <a:p>
            <a:r>
              <a:rPr lang="de-AT" sz="1200" b="0" i="0" u="none" strike="noStrike" kern="1200" baseline="0" dirty="0">
                <a:solidFill>
                  <a:schemeClr val="tx1"/>
                </a:solidFill>
                <a:latin typeface="+mn-lt"/>
                <a:ea typeface="+mn-ea"/>
                <a:cs typeface="+mn-cs"/>
              </a:rPr>
              <a:t>zu testen, um sicherzustellen, dass sie ihre Aufgaben gut machen. Roboter und automatisierte</a:t>
            </a:r>
          </a:p>
          <a:p>
            <a:r>
              <a:rPr lang="de-AT" sz="1200" b="0" i="0" u="none" strike="noStrike" kern="1200" baseline="0" dirty="0">
                <a:solidFill>
                  <a:schemeClr val="tx1"/>
                </a:solidFill>
                <a:latin typeface="+mn-lt"/>
                <a:ea typeface="+mn-ea"/>
                <a:cs typeface="+mn-cs"/>
              </a:rPr>
              <a:t>Geräte sollen aber auch weiter verbessert werden, wenn es nötig ist. Deswegen beobachten</a:t>
            </a:r>
          </a:p>
          <a:p>
            <a:r>
              <a:rPr lang="de-AT" sz="1200" b="0" i="0" u="none" strike="noStrike" kern="1200" baseline="0" dirty="0">
                <a:solidFill>
                  <a:schemeClr val="tx1"/>
                </a:solidFill>
                <a:latin typeface="+mn-lt"/>
                <a:ea typeface="+mn-ea"/>
                <a:cs typeface="+mn-cs"/>
              </a:rPr>
              <a:t>die Experten die Roboter, überprüfen die Geräte und nutzen weitere Daten, um zu sehen, was</a:t>
            </a:r>
          </a:p>
          <a:p>
            <a:r>
              <a:rPr lang="de-AT" sz="1200" b="0" i="0" u="none" strike="noStrike" kern="1200" baseline="0" dirty="0">
                <a:solidFill>
                  <a:schemeClr val="tx1"/>
                </a:solidFill>
                <a:latin typeface="+mn-lt"/>
                <a:ea typeface="+mn-ea"/>
                <a:cs typeface="+mn-cs"/>
              </a:rPr>
              <a:t>gut läuft oder was verbessert werden kann. Manchmal muss die Software aktualisiert werden,</a:t>
            </a:r>
          </a:p>
          <a:p>
            <a:r>
              <a:rPr lang="de-AT" sz="1200" b="0" i="0" u="none" strike="noStrike" kern="1200" baseline="0" dirty="0">
                <a:solidFill>
                  <a:schemeClr val="tx1"/>
                </a:solidFill>
                <a:latin typeface="+mn-lt"/>
                <a:ea typeface="+mn-ea"/>
                <a:cs typeface="+mn-cs"/>
              </a:rPr>
              <a:t>damit alles auf dem neuesten Stand der Technik bleibt. Zudem kümmern sich diese Experten</a:t>
            </a:r>
          </a:p>
          <a:p>
            <a:r>
              <a:rPr lang="de-AT" sz="1200" b="0" i="0" u="none" strike="noStrike" kern="1200" baseline="0" dirty="0">
                <a:solidFill>
                  <a:schemeClr val="tx1"/>
                </a:solidFill>
                <a:latin typeface="+mn-lt"/>
                <a:ea typeface="+mn-ea"/>
                <a:cs typeface="+mn-cs"/>
              </a:rPr>
              <a:t>darum, dass die neuen Roboter und Systeme gut mit den Computern und Programmen, die</a:t>
            </a:r>
          </a:p>
          <a:p>
            <a:r>
              <a:rPr lang="de-AT" sz="1200" b="0" i="0" u="none" strike="noStrike" kern="1200" baseline="0" dirty="0">
                <a:solidFill>
                  <a:schemeClr val="tx1"/>
                </a:solidFill>
                <a:latin typeface="+mn-lt"/>
                <a:ea typeface="+mn-ea"/>
                <a:cs typeface="+mn-cs"/>
              </a:rPr>
              <a:t>schon im Unternehmen sind, zusammenarbeiten. Wenn einmal ein Fehler auftritt, ist es die</a:t>
            </a:r>
          </a:p>
          <a:p>
            <a:r>
              <a:rPr lang="de-AT" sz="1200" b="0" i="0" u="none" strike="noStrike" kern="1200" baseline="0" dirty="0">
                <a:solidFill>
                  <a:schemeClr val="tx1"/>
                </a:solidFill>
                <a:latin typeface="+mn-lt"/>
                <a:ea typeface="+mn-ea"/>
                <a:cs typeface="+mn-cs"/>
              </a:rPr>
              <a:t>Aufgabe von Experten herauszufinden, was schiefgelaufen ist, und das Problem zu lösen. In</a:t>
            </a:r>
          </a:p>
          <a:p>
            <a:r>
              <a:rPr lang="de-AT" sz="1200" b="0" i="0" u="none" strike="noStrike" kern="1200" baseline="0" dirty="0">
                <a:solidFill>
                  <a:schemeClr val="tx1"/>
                </a:solidFill>
                <a:latin typeface="+mn-lt"/>
                <a:ea typeface="+mn-ea"/>
                <a:cs typeface="+mn-cs"/>
              </a:rPr>
              <a:t>diesem Beruf lernt man viel über Technologien wie Robotik oder automatische Geräte und</a:t>
            </a:r>
          </a:p>
          <a:p>
            <a:r>
              <a:rPr lang="de-AT" sz="1200" b="0" i="0" u="none" strike="noStrike" kern="1200" baseline="0" dirty="0">
                <a:solidFill>
                  <a:schemeClr val="tx1"/>
                </a:solidFill>
                <a:latin typeface="+mn-lt"/>
                <a:ea typeface="+mn-ea"/>
                <a:cs typeface="+mn-cs"/>
              </a:rPr>
              <a:t>darüber, diese Geräte zu programmieren.</a:t>
            </a:r>
            <a:endParaRPr lang="de-DE" sz="1200" dirty="0">
              <a:effectLst/>
              <a:latin typeface="Calibri" panose="020F0502020204030204" pitchFamily="34" charset="0"/>
              <a:ea typeface="DengXian" panose="02010600030101010101" pitchFamily="2" charset="-122"/>
              <a:cs typeface="Times New Roman" panose="02020603050405020304" pitchFamily="18" charset="0"/>
            </a:endParaRPr>
          </a:p>
          <a:p>
            <a:pPr algn="just"/>
            <a:endParaRPr lang="de-DE" sz="1200" dirty="0">
              <a:effectLst/>
              <a:latin typeface="Calibri" panose="020F0502020204030204" pitchFamily="34" charset="0"/>
              <a:ea typeface="DengXian" panose="02010600030101010101" pitchFamily="2" charset="-122"/>
              <a:cs typeface="Times New Roman" panose="02020603050405020304" pitchFamily="18" charset="0"/>
            </a:endParaRPr>
          </a:p>
          <a:p>
            <a:pPr marL="0" marR="0" lvl="0" indent="0" algn="just" defTabSz="914400" rtl="0" eaLnBrk="1" fontAlgn="auto" latinLnBrk="0" hangingPunct="1">
              <a:lnSpc>
                <a:spcPct val="100000"/>
              </a:lnSpc>
              <a:spcBef>
                <a:spcPts val="0"/>
              </a:spcBef>
              <a:spcAft>
                <a:spcPts val="0"/>
              </a:spcAft>
              <a:buClrTx/>
              <a:buSzTx/>
              <a:buFontTx/>
              <a:buNone/>
              <a:tabLst/>
              <a:defRPr/>
            </a:pPr>
            <a:r>
              <a:rPr lang="de-AT" dirty="0"/>
              <a:t>Quelle: Bettina Kürschner (2024): Entwicklung eines digitalen Logistik-Berufsorientierungstests für Frauen, Masterarbeit an der FH OÖ</a:t>
            </a:r>
          </a:p>
          <a:p>
            <a:pPr algn="just"/>
            <a:endParaRPr lang="de-DE" sz="1200" dirty="0">
              <a:effectLst/>
              <a:latin typeface="Calibri" panose="020F0502020204030204" pitchFamily="34" charset="0"/>
              <a:ea typeface="DengXian" panose="02010600030101010101" pitchFamily="2" charset="-122"/>
              <a:cs typeface="Times New Roman" panose="02020603050405020304" pitchFamily="18" charset="0"/>
            </a:endParaRPr>
          </a:p>
          <a:p>
            <a:pPr algn="just"/>
            <a:r>
              <a:rPr lang="de-DE" sz="1200" dirty="0">
                <a:effectLst/>
                <a:latin typeface="Calibri" panose="020F0502020204030204" pitchFamily="34" charset="0"/>
                <a:ea typeface="DengXian" panose="02010600030101010101" pitchFamily="2" charset="-122"/>
                <a:cs typeface="Times New Roman" panose="02020603050405020304" pitchFamily="18" charset="0"/>
              </a:rPr>
              <a:t>Bild: „Experte Roboter und automatische Maschinen“ (</a:t>
            </a:r>
            <a:r>
              <a:rPr lang="de-DE" sz="1200" dirty="0" err="1">
                <a:effectLst/>
                <a:latin typeface="Calibri" panose="020F0502020204030204" pitchFamily="34" charset="0"/>
                <a:ea typeface="DengXian" panose="02010600030101010101" pitchFamily="2" charset="-122"/>
                <a:cs typeface="Times New Roman" panose="02020603050405020304" pitchFamily="18" charset="0"/>
              </a:rPr>
              <a:t>OpenAI’s</a:t>
            </a:r>
            <a:r>
              <a:rPr lang="de-DE" sz="1200" dirty="0">
                <a:effectLst/>
                <a:latin typeface="Calibri" panose="020F0502020204030204" pitchFamily="34" charset="0"/>
                <a:ea typeface="DengXian" panose="02010600030101010101" pitchFamily="2" charset="-122"/>
                <a:cs typeface="Times New Roman" panose="02020603050405020304" pitchFamily="18" charset="0"/>
              </a:rPr>
              <a:t> ChatGPT Sprachmodell, Generierung auf die Prompt-Eingabe „Erstelle ein futuristisches Bild zum Thema Zukunftsberuf Expertin </a:t>
            </a:r>
            <a:r>
              <a:rPr lang="de-DE" sz="1200" dirty="0">
                <a:latin typeface="Calibri" panose="020F0502020204030204" pitchFamily="34" charset="0"/>
                <a:ea typeface="DengXian" panose="02010600030101010101" pitchFamily="2" charset="-122"/>
                <a:cs typeface="Times New Roman" panose="02020603050405020304" pitchFamily="18" charset="0"/>
              </a:rPr>
              <a:t>für Roboter und Automatisierung</a:t>
            </a:r>
            <a:r>
              <a:rPr lang="de-DE" sz="1200" dirty="0">
                <a:effectLst/>
                <a:latin typeface="Calibri" panose="020F0502020204030204" pitchFamily="34" charset="0"/>
                <a:ea typeface="DengXian" panose="02010600030101010101" pitchFamily="2" charset="-122"/>
                <a:cs typeface="Times New Roman" panose="02020603050405020304" pitchFamily="18" charset="0"/>
              </a:rPr>
              <a:t>“ der Autorin Bettina Kürschner, 02.06.2024)</a:t>
            </a:r>
            <a:endParaRPr lang="de-AT" sz="1200" dirty="0">
              <a:effectLst/>
              <a:latin typeface="Calibri" panose="020F0502020204030204" pitchFamily="34" charset="0"/>
              <a:ea typeface="DengXian" panose="02010600030101010101" pitchFamily="2" charset="-122"/>
              <a:cs typeface="Times New Roman" panose="02020603050405020304" pitchFamily="18" charset="0"/>
            </a:endParaRPr>
          </a:p>
          <a:p>
            <a:endParaRPr lang="de-AT" dirty="0"/>
          </a:p>
        </p:txBody>
      </p:sp>
      <p:sp>
        <p:nvSpPr>
          <p:cNvPr id="4" name="Kopfzeilenplatzhalter 3">
            <a:extLst>
              <a:ext uri="{FF2B5EF4-FFF2-40B4-BE49-F238E27FC236}">
                <a16:creationId xmlns:a16="http://schemas.microsoft.com/office/drawing/2014/main" id="{97741CB4-8F24-FFDD-43D4-E847DA43297E}"/>
              </a:ext>
            </a:extLst>
          </p:cNvPr>
          <p:cNvSpPr>
            <a:spLocks noGrp="1"/>
          </p:cNvSpPr>
          <p:nvPr>
            <p:ph type="hdr" sz="quarter"/>
          </p:nvPr>
        </p:nvSpPr>
        <p:spPr/>
        <p:txBody>
          <a:bodyPr/>
          <a:lstStyle/>
          <a:p>
            <a:r>
              <a:rPr lang="de-AT"/>
              <a:t>Binnenschiffe als Teil der Transportkette</a:t>
            </a:r>
          </a:p>
        </p:txBody>
      </p:sp>
      <p:sp>
        <p:nvSpPr>
          <p:cNvPr id="5" name="Datumsplatzhalter 4">
            <a:extLst>
              <a:ext uri="{FF2B5EF4-FFF2-40B4-BE49-F238E27FC236}">
                <a16:creationId xmlns:a16="http://schemas.microsoft.com/office/drawing/2014/main" id="{87294EAC-38DE-158E-49D1-0B33F076C29F}"/>
              </a:ext>
            </a:extLst>
          </p:cNvPr>
          <p:cNvSpPr>
            <a:spLocks noGrp="1"/>
          </p:cNvSpPr>
          <p:nvPr>
            <p:ph type="dt" idx="1"/>
          </p:nvPr>
        </p:nvSpPr>
        <p:spPr/>
        <p:txBody>
          <a:bodyPr/>
          <a:lstStyle/>
          <a:p>
            <a:fld id="{6A94F0D5-E232-4360-8B8C-58EF9D3E6905}" type="datetime1">
              <a:rPr lang="de-AT" smtClean="0"/>
              <a:t>19.05.2026</a:t>
            </a:fld>
            <a:endParaRPr lang="de-AT"/>
          </a:p>
        </p:txBody>
      </p:sp>
      <p:sp>
        <p:nvSpPr>
          <p:cNvPr id="6" name="Fußzeilenplatzhalter 5">
            <a:extLst>
              <a:ext uri="{FF2B5EF4-FFF2-40B4-BE49-F238E27FC236}">
                <a16:creationId xmlns:a16="http://schemas.microsoft.com/office/drawing/2014/main" id="{60C80041-C283-C196-D730-029D558CE912}"/>
              </a:ext>
            </a:extLst>
          </p:cNvPr>
          <p:cNvSpPr>
            <a:spLocks noGrp="1"/>
          </p:cNvSpPr>
          <p:nvPr>
            <p:ph type="ftr" sz="quarter" idx="4"/>
          </p:nvPr>
        </p:nvSpPr>
        <p:spPr/>
        <p:txBody>
          <a:bodyPr/>
          <a:lstStyle/>
          <a:p>
            <a:r>
              <a:rPr lang="de-AT"/>
              <a:t>Lehrunterlagen von rewway.at</a:t>
            </a:r>
          </a:p>
        </p:txBody>
      </p:sp>
      <p:sp>
        <p:nvSpPr>
          <p:cNvPr id="7" name="Foliennummernplatzhalter 6">
            <a:extLst>
              <a:ext uri="{FF2B5EF4-FFF2-40B4-BE49-F238E27FC236}">
                <a16:creationId xmlns:a16="http://schemas.microsoft.com/office/drawing/2014/main" id="{465DA6FF-CBF2-9058-381D-009671DB5DD1}"/>
              </a:ext>
            </a:extLst>
          </p:cNvPr>
          <p:cNvSpPr>
            <a:spLocks noGrp="1"/>
          </p:cNvSpPr>
          <p:nvPr>
            <p:ph type="sldNum" sz="quarter" idx="5"/>
          </p:nvPr>
        </p:nvSpPr>
        <p:spPr/>
        <p:txBody>
          <a:bodyPr/>
          <a:lstStyle/>
          <a:p>
            <a:fld id="{9B1635B3-DF70-4CFD-87CA-EB6AFDCA10EE}" type="slidenum">
              <a:rPr lang="de-AT" smtClean="0"/>
              <a:t>8</a:t>
            </a:fld>
            <a:endParaRPr lang="de-AT"/>
          </a:p>
        </p:txBody>
      </p:sp>
    </p:spTree>
    <p:extLst>
      <p:ext uri="{BB962C8B-B14F-4D97-AF65-F5344CB8AC3E}">
        <p14:creationId xmlns:p14="http://schemas.microsoft.com/office/powerpoint/2010/main" val="3178184855"/>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FF4776F-7849-AAD8-48FA-CF3297395733}"/>
            </a:ext>
          </a:extLst>
        </p:cNvPr>
        <p:cNvGrpSpPr/>
        <p:nvPr/>
      </p:nvGrpSpPr>
      <p:grpSpPr>
        <a:xfrm>
          <a:off x="0" y="0"/>
          <a:ext cx="0" cy="0"/>
          <a:chOff x="0" y="0"/>
          <a:chExt cx="0" cy="0"/>
        </a:xfrm>
      </p:grpSpPr>
      <p:sp>
        <p:nvSpPr>
          <p:cNvPr id="2" name="Folienbildplatzhalter 1">
            <a:extLst>
              <a:ext uri="{FF2B5EF4-FFF2-40B4-BE49-F238E27FC236}">
                <a16:creationId xmlns:a16="http://schemas.microsoft.com/office/drawing/2014/main" id="{AE2D5EDB-059B-9B3E-602A-F83DE42BE550}"/>
              </a:ext>
            </a:extLst>
          </p:cNvPr>
          <p:cNvSpPr>
            <a:spLocks noGrp="1" noRot="1" noChangeAspect="1"/>
          </p:cNvSpPr>
          <p:nvPr>
            <p:ph type="sldImg"/>
          </p:nvPr>
        </p:nvSpPr>
        <p:spPr/>
      </p:sp>
      <p:sp>
        <p:nvSpPr>
          <p:cNvPr id="3" name="Notizenplatzhalter 2">
            <a:extLst>
              <a:ext uri="{FF2B5EF4-FFF2-40B4-BE49-F238E27FC236}">
                <a16:creationId xmlns:a16="http://schemas.microsoft.com/office/drawing/2014/main" id="{1A474A53-3793-E913-ADC5-512E7C27A374}"/>
              </a:ext>
            </a:extLst>
          </p:cNvPr>
          <p:cNvSpPr>
            <a:spLocks noGrp="1"/>
          </p:cNvSpPr>
          <p:nvPr>
            <p:ph type="body" idx="1"/>
          </p:nvPr>
        </p:nvSpPr>
        <p:spPr/>
        <p:txBody>
          <a:bodyPr/>
          <a:lstStyle/>
          <a:p>
            <a:r>
              <a:rPr lang="de-AT" sz="1200" b="1" i="0" u="none" strike="noStrike" kern="1200" baseline="0" dirty="0" err="1">
                <a:solidFill>
                  <a:schemeClr val="tx1"/>
                </a:solidFill>
                <a:latin typeface="+mn-lt"/>
                <a:ea typeface="+mn-ea"/>
                <a:cs typeface="+mn-cs"/>
              </a:rPr>
              <a:t>ManagerIn</a:t>
            </a:r>
            <a:r>
              <a:rPr lang="de-AT" sz="1200" b="1" i="0" u="none" strike="noStrike" kern="1200" baseline="0" dirty="0">
                <a:solidFill>
                  <a:schemeClr val="tx1"/>
                </a:solidFill>
                <a:latin typeface="+mn-lt"/>
                <a:ea typeface="+mn-ea"/>
                <a:cs typeface="+mn-cs"/>
              </a:rPr>
              <a:t> für Nachhaltigkeit (G)</a:t>
            </a:r>
          </a:p>
          <a:p>
            <a:r>
              <a:rPr lang="de-AT" sz="1200" b="0" i="0" u="none" strike="noStrike" kern="1200" baseline="0" dirty="0">
                <a:solidFill>
                  <a:schemeClr val="tx1"/>
                </a:solidFill>
                <a:latin typeface="+mn-lt"/>
                <a:ea typeface="+mn-ea"/>
                <a:cs typeface="+mn-cs"/>
              </a:rPr>
              <a:t>Der Manager für Nachhaltigkeit hat ein starkes Interesse an Nachhaltigkeit und Umweltschutz</a:t>
            </a:r>
          </a:p>
          <a:p>
            <a:r>
              <a:rPr lang="de-AT" sz="1200" b="0" i="0" u="none" strike="noStrike" kern="1200" baseline="0" dirty="0">
                <a:solidFill>
                  <a:schemeClr val="tx1"/>
                </a:solidFill>
                <a:latin typeface="+mn-lt"/>
                <a:ea typeface="+mn-ea"/>
                <a:cs typeface="+mn-cs"/>
              </a:rPr>
              <a:t>und stellt sicher, dass die logistischen Abläufe und Prozesse umweltfreundlich sind. Eine der</a:t>
            </a:r>
          </a:p>
          <a:p>
            <a:r>
              <a:rPr lang="de-AT" sz="1200" b="0" i="0" u="none" strike="noStrike" kern="1200" baseline="0" dirty="0">
                <a:solidFill>
                  <a:schemeClr val="tx1"/>
                </a:solidFill>
                <a:latin typeface="+mn-lt"/>
                <a:ea typeface="+mn-ea"/>
                <a:cs typeface="+mn-cs"/>
              </a:rPr>
              <a:t>Aufgaben ist es beispielsweise, die besten Transportwege zu finden oder umweltfreundlichere</a:t>
            </a:r>
          </a:p>
          <a:p>
            <a:r>
              <a:rPr lang="de-AT" sz="1200" b="0" i="0" u="none" strike="noStrike" kern="1200" baseline="0" dirty="0">
                <a:solidFill>
                  <a:schemeClr val="tx1"/>
                </a:solidFill>
                <a:latin typeface="+mn-lt"/>
                <a:ea typeface="+mn-ea"/>
                <a:cs typeface="+mn-cs"/>
              </a:rPr>
              <a:t>Transportmittel auszuwählen, um weniger Diesel oder Benzin zu verbrauchen, damit die Luft</a:t>
            </a:r>
          </a:p>
          <a:p>
            <a:r>
              <a:rPr lang="de-AT" sz="1200" b="0" i="0" u="none" strike="noStrike" kern="1200" baseline="0" dirty="0">
                <a:solidFill>
                  <a:schemeClr val="tx1"/>
                </a:solidFill>
                <a:latin typeface="+mn-lt"/>
                <a:ea typeface="+mn-ea"/>
                <a:cs typeface="+mn-cs"/>
              </a:rPr>
              <a:t>sauber gehalten wird. Generell achtet der Nachhaltigkeitsmanager darauf, dass die</a:t>
            </a:r>
          </a:p>
          <a:p>
            <a:r>
              <a:rPr lang="de-AT" sz="1200" b="0" i="0" u="none" strike="noStrike" kern="1200" baseline="0" dirty="0">
                <a:solidFill>
                  <a:schemeClr val="tx1"/>
                </a:solidFill>
                <a:latin typeface="+mn-lt"/>
                <a:ea typeface="+mn-ea"/>
                <a:cs typeface="+mn-cs"/>
              </a:rPr>
              <a:t>Verkehrsmittel wie Schiffe oder Lastwagen beim Transport von Ware sauber arbeiten. Eine</a:t>
            </a:r>
          </a:p>
          <a:p>
            <a:r>
              <a:rPr lang="de-AT" sz="1200" b="0" i="0" u="none" strike="noStrike" kern="1200" baseline="0" dirty="0">
                <a:solidFill>
                  <a:schemeClr val="tx1"/>
                </a:solidFill>
                <a:latin typeface="+mn-lt"/>
                <a:ea typeface="+mn-ea"/>
                <a:cs typeface="+mn-cs"/>
              </a:rPr>
              <a:t>weitere Aufgabe ist es, nachhaltige Verpackungsmaterialien einzusetzen und Möglichkeiten</a:t>
            </a:r>
          </a:p>
          <a:p>
            <a:r>
              <a:rPr lang="de-AT" sz="1200" b="0" i="0" u="none" strike="noStrike" kern="1200" baseline="0" dirty="0">
                <a:solidFill>
                  <a:schemeClr val="tx1"/>
                </a:solidFill>
                <a:latin typeface="+mn-lt"/>
                <a:ea typeface="+mn-ea"/>
                <a:cs typeface="+mn-cs"/>
              </a:rPr>
              <a:t>zu finden, damit weniger Müll entsteht. Der Manager überlegt, wie man Materialien</a:t>
            </a:r>
          </a:p>
          <a:p>
            <a:r>
              <a:rPr lang="de-AT" sz="1200" b="0" i="0" u="none" strike="noStrike" kern="1200" baseline="0" dirty="0">
                <a:solidFill>
                  <a:schemeClr val="tx1"/>
                </a:solidFill>
                <a:latin typeface="+mn-lt"/>
                <a:ea typeface="+mn-ea"/>
                <a:cs typeface="+mn-cs"/>
              </a:rPr>
              <a:t>wiederverwenden oder recyceln kann, anstatt sie wegzuwerfen. Zum Beispiel könnte ein altes</a:t>
            </a:r>
          </a:p>
          <a:p>
            <a:r>
              <a:rPr lang="de-AT" sz="1200" b="0" i="0" u="none" strike="noStrike" kern="1200" baseline="0" dirty="0">
                <a:solidFill>
                  <a:schemeClr val="tx1"/>
                </a:solidFill>
                <a:latin typeface="+mn-lt"/>
                <a:ea typeface="+mn-ea"/>
                <a:cs typeface="+mn-cs"/>
              </a:rPr>
              <a:t>Plastikspielzeug eingeschmolzen und zu etwas Neuem gemacht werden, statt es einfach in</a:t>
            </a:r>
          </a:p>
          <a:p>
            <a:r>
              <a:rPr lang="de-AT" sz="1200" b="0" i="0" u="none" strike="noStrike" kern="1200" baseline="0" dirty="0">
                <a:solidFill>
                  <a:schemeClr val="tx1"/>
                </a:solidFill>
                <a:latin typeface="+mn-lt"/>
                <a:ea typeface="+mn-ea"/>
                <a:cs typeface="+mn-cs"/>
              </a:rPr>
              <a:t>den Müll zu werfen. Der Nachhaltigkeitsmanager arbeitet auch mit vielen anderen Leuten im</a:t>
            </a:r>
          </a:p>
          <a:p>
            <a:r>
              <a:rPr lang="de-AT" sz="1200" b="0" i="0" u="none" strike="noStrike" kern="1200" baseline="0" dirty="0">
                <a:solidFill>
                  <a:schemeClr val="tx1"/>
                </a:solidFill>
                <a:latin typeface="+mn-lt"/>
                <a:ea typeface="+mn-ea"/>
                <a:cs typeface="+mn-cs"/>
              </a:rPr>
              <a:t>Unternehmen zusammen, um sicherzustellen, dass neue Produkte so gestaltet sind, dass sie</a:t>
            </a:r>
          </a:p>
          <a:p>
            <a:r>
              <a:rPr lang="de-AT" sz="1200" b="0" i="0" u="none" strike="noStrike" kern="1200" baseline="0" dirty="0">
                <a:solidFill>
                  <a:schemeClr val="tx1"/>
                </a:solidFill>
                <a:latin typeface="+mn-lt"/>
                <a:ea typeface="+mn-ea"/>
                <a:cs typeface="+mn-cs"/>
              </a:rPr>
              <a:t>umweltfreundlich sind. Schon beim Entwerfen eines Produktes wird darüber nachgedacht,</a:t>
            </a:r>
          </a:p>
          <a:p>
            <a:r>
              <a:rPr lang="de-AT" sz="1200" b="0" i="0" u="none" strike="noStrike" kern="1200" baseline="0" dirty="0">
                <a:solidFill>
                  <a:schemeClr val="tx1"/>
                </a:solidFill>
                <a:latin typeface="+mn-lt"/>
                <a:ea typeface="+mn-ea"/>
                <a:cs typeface="+mn-cs"/>
              </a:rPr>
              <a:t>wie es später leicht repariert, wiederverwendet oder recycelt werden kann. Außerdem</a:t>
            </a:r>
          </a:p>
          <a:p>
            <a:r>
              <a:rPr lang="de-AT" sz="1200" b="0" i="0" u="none" strike="noStrike" kern="1200" baseline="0" dirty="0">
                <a:solidFill>
                  <a:schemeClr val="tx1"/>
                </a:solidFill>
                <a:latin typeface="+mn-lt"/>
                <a:ea typeface="+mn-ea"/>
                <a:cs typeface="+mn-cs"/>
              </a:rPr>
              <a:t>kümmert sich der Manager darum, dass das Unternehmen erneuerbare Energien wie </a:t>
            </a:r>
            <a:r>
              <a:rPr lang="de-AT" sz="1200" b="0" i="0" u="none" strike="noStrike" kern="1200" baseline="0" dirty="0" err="1">
                <a:solidFill>
                  <a:schemeClr val="tx1"/>
                </a:solidFill>
                <a:latin typeface="+mn-lt"/>
                <a:ea typeface="+mn-ea"/>
                <a:cs typeface="+mn-cs"/>
              </a:rPr>
              <a:t>Sonnenoder</a:t>
            </a:r>
            <a:endParaRPr lang="de-AT" sz="1200" b="0" i="0" u="none" strike="noStrike" kern="1200" baseline="0" dirty="0">
              <a:solidFill>
                <a:schemeClr val="tx1"/>
              </a:solidFill>
              <a:latin typeface="+mn-lt"/>
              <a:ea typeface="+mn-ea"/>
              <a:cs typeface="+mn-cs"/>
            </a:endParaRPr>
          </a:p>
          <a:p>
            <a:r>
              <a:rPr lang="de-AT" sz="1200" b="0" i="0" u="none" strike="noStrike" kern="1200" baseline="0" dirty="0">
                <a:solidFill>
                  <a:schemeClr val="tx1"/>
                </a:solidFill>
                <a:latin typeface="+mn-lt"/>
                <a:ea typeface="+mn-ea"/>
                <a:cs typeface="+mn-cs"/>
              </a:rPr>
              <a:t>Windenergie nutzt.</a:t>
            </a:r>
            <a:endParaRPr lang="de-DE" sz="1200" dirty="0">
              <a:effectLst/>
              <a:latin typeface="Calibri" panose="020F0502020204030204" pitchFamily="34" charset="0"/>
              <a:ea typeface="DengXian" panose="02010600030101010101" pitchFamily="2" charset="-122"/>
              <a:cs typeface="Times New Roman" panose="02020603050405020304" pitchFamily="18" charset="0"/>
            </a:endParaRPr>
          </a:p>
          <a:p>
            <a:pPr algn="just"/>
            <a:endParaRPr lang="de-DE" sz="1200" dirty="0">
              <a:effectLst/>
              <a:latin typeface="Calibri" panose="020F0502020204030204" pitchFamily="34" charset="0"/>
              <a:ea typeface="DengXian" panose="02010600030101010101" pitchFamily="2" charset="-122"/>
              <a:cs typeface="Times New Roman" panose="02020603050405020304" pitchFamily="18" charset="0"/>
            </a:endParaRPr>
          </a:p>
          <a:p>
            <a:pPr marL="0" marR="0" lvl="0" indent="0" algn="just" defTabSz="914400" rtl="0" eaLnBrk="1" fontAlgn="auto" latinLnBrk="0" hangingPunct="1">
              <a:lnSpc>
                <a:spcPct val="100000"/>
              </a:lnSpc>
              <a:spcBef>
                <a:spcPts val="0"/>
              </a:spcBef>
              <a:spcAft>
                <a:spcPts val="0"/>
              </a:spcAft>
              <a:buClrTx/>
              <a:buSzTx/>
              <a:buFontTx/>
              <a:buNone/>
              <a:tabLst/>
              <a:defRPr/>
            </a:pPr>
            <a:r>
              <a:rPr lang="de-AT" dirty="0"/>
              <a:t>Quelle: Bettina Kürschner (2024): Entwicklung eines digitalen Logistik-Berufsorientierungstests für Frauen, Masterarbeit an der FH OÖ</a:t>
            </a:r>
          </a:p>
          <a:p>
            <a:pPr algn="just"/>
            <a:endParaRPr lang="de-DE" sz="1200" dirty="0">
              <a:effectLst/>
              <a:latin typeface="Calibri" panose="020F0502020204030204" pitchFamily="34" charset="0"/>
              <a:ea typeface="DengXian" panose="02010600030101010101" pitchFamily="2" charset="-122"/>
              <a:cs typeface="Times New Roman" panose="02020603050405020304" pitchFamily="18" charset="0"/>
            </a:endParaRPr>
          </a:p>
          <a:p>
            <a:pPr algn="just"/>
            <a:r>
              <a:rPr lang="de-DE" sz="1200" dirty="0">
                <a:effectLst/>
                <a:latin typeface="Calibri" panose="020F0502020204030204" pitchFamily="34" charset="0"/>
                <a:ea typeface="DengXian" panose="02010600030101010101" pitchFamily="2" charset="-122"/>
                <a:cs typeface="Times New Roman" panose="02020603050405020304" pitchFamily="18" charset="0"/>
              </a:rPr>
              <a:t>Bild: „Manager Nachhaltigkeit“ (</a:t>
            </a:r>
            <a:r>
              <a:rPr lang="de-DE" sz="1200" dirty="0" err="1">
                <a:effectLst/>
                <a:latin typeface="Calibri" panose="020F0502020204030204" pitchFamily="34" charset="0"/>
                <a:ea typeface="DengXian" panose="02010600030101010101" pitchFamily="2" charset="-122"/>
                <a:cs typeface="Times New Roman" panose="02020603050405020304" pitchFamily="18" charset="0"/>
              </a:rPr>
              <a:t>OpenAI’s</a:t>
            </a:r>
            <a:r>
              <a:rPr lang="de-DE" sz="1200" dirty="0">
                <a:effectLst/>
                <a:latin typeface="Calibri" panose="020F0502020204030204" pitchFamily="34" charset="0"/>
                <a:ea typeface="DengXian" panose="02010600030101010101" pitchFamily="2" charset="-122"/>
                <a:cs typeface="Times New Roman" panose="02020603050405020304" pitchFamily="18" charset="0"/>
              </a:rPr>
              <a:t> ChatGPT Sprachmodell, Generierung auf die Prompt-Eingabe „Erstelle ein futuristisches Bild zum Thema Zukunftsberuf Nachhaltigkeitsspezialistin“ der Autorin Bettina Kürschner, 02.06.2024)</a:t>
            </a:r>
            <a:endParaRPr lang="de-AT" sz="1200" dirty="0">
              <a:effectLst/>
              <a:latin typeface="Calibri" panose="020F0502020204030204" pitchFamily="34" charset="0"/>
              <a:ea typeface="DengXian" panose="02010600030101010101" pitchFamily="2" charset="-122"/>
              <a:cs typeface="Times New Roman" panose="02020603050405020304" pitchFamily="18" charset="0"/>
            </a:endParaRPr>
          </a:p>
          <a:p>
            <a:endParaRPr lang="de-AT" dirty="0"/>
          </a:p>
        </p:txBody>
      </p:sp>
      <p:sp>
        <p:nvSpPr>
          <p:cNvPr id="4" name="Kopfzeilenplatzhalter 3">
            <a:extLst>
              <a:ext uri="{FF2B5EF4-FFF2-40B4-BE49-F238E27FC236}">
                <a16:creationId xmlns:a16="http://schemas.microsoft.com/office/drawing/2014/main" id="{653FC601-C8CC-3E07-9F06-C149FF7638BC}"/>
              </a:ext>
            </a:extLst>
          </p:cNvPr>
          <p:cNvSpPr>
            <a:spLocks noGrp="1"/>
          </p:cNvSpPr>
          <p:nvPr>
            <p:ph type="hdr" sz="quarter"/>
          </p:nvPr>
        </p:nvSpPr>
        <p:spPr/>
        <p:txBody>
          <a:bodyPr/>
          <a:lstStyle/>
          <a:p>
            <a:r>
              <a:rPr lang="de-AT"/>
              <a:t>Binnenschiffe als Teil der Transportkette</a:t>
            </a:r>
          </a:p>
        </p:txBody>
      </p:sp>
      <p:sp>
        <p:nvSpPr>
          <p:cNvPr id="5" name="Datumsplatzhalter 4">
            <a:extLst>
              <a:ext uri="{FF2B5EF4-FFF2-40B4-BE49-F238E27FC236}">
                <a16:creationId xmlns:a16="http://schemas.microsoft.com/office/drawing/2014/main" id="{021BE68D-64F7-6FB3-867D-3455BB1350F6}"/>
              </a:ext>
            </a:extLst>
          </p:cNvPr>
          <p:cNvSpPr>
            <a:spLocks noGrp="1"/>
          </p:cNvSpPr>
          <p:nvPr>
            <p:ph type="dt" idx="1"/>
          </p:nvPr>
        </p:nvSpPr>
        <p:spPr/>
        <p:txBody>
          <a:bodyPr/>
          <a:lstStyle/>
          <a:p>
            <a:fld id="{6A94F0D5-E232-4360-8B8C-58EF9D3E6905}" type="datetime1">
              <a:rPr lang="de-AT" smtClean="0"/>
              <a:t>19.05.2026</a:t>
            </a:fld>
            <a:endParaRPr lang="de-AT"/>
          </a:p>
        </p:txBody>
      </p:sp>
      <p:sp>
        <p:nvSpPr>
          <p:cNvPr id="6" name="Fußzeilenplatzhalter 5">
            <a:extLst>
              <a:ext uri="{FF2B5EF4-FFF2-40B4-BE49-F238E27FC236}">
                <a16:creationId xmlns:a16="http://schemas.microsoft.com/office/drawing/2014/main" id="{4854DC37-7922-F919-D685-23B9673D02BE}"/>
              </a:ext>
            </a:extLst>
          </p:cNvPr>
          <p:cNvSpPr>
            <a:spLocks noGrp="1"/>
          </p:cNvSpPr>
          <p:nvPr>
            <p:ph type="ftr" sz="quarter" idx="4"/>
          </p:nvPr>
        </p:nvSpPr>
        <p:spPr/>
        <p:txBody>
          <a:bodyPr/>
          <a:lstStyle/>
          <a:p>
            <a:r>
              <a:rPr lang="de-AT"/>
              <a:t>Lehrunterlagen von rewway.at</a:t>
            </a:r>
          </a:p>
        </p:txBody>
      </p:sp>
      <p:sp>
        <p:nvSpPr>
          <p:cNvPr id="7" name="Foliennummernplatzhalter 6">
            <a:extLst>
              <a:ext uri="{FF2B5EF4-FFF2-40B4-BE49-F238E27FC236}">
                <a16:creationId xmlns:a16="http://schemas.microsoft.com/office/drawing/2014/main" id="{F44FCF4D-FFC9-7AD1-4D0F-6502211D11F8}"/>
              </a:ext>
            </a:extLst>
          </p:cNvPr>
          <p:cNvSpPr>
            <a:spLocks noGrp="1"/>
          </p:cNvSpPr>
          <p:nvPr>
            <p:ph type="sldNum" sz="quarter" idx="5"/>
          </p:nvPr>
        </p:nvSpPr>
        <p:spPr/>
        <p:txBody>
          <a:bodyPr/>
          <a:lstStyle/>
          <a:p>
            <a:fld id="{9B1635B3-DF70-4CFD-87CA-EB6AFDCA10EE}" type="slidenum">
              <a:rPr lang="de-AT" smtClean="0"/>
              <a:t>9</a:t>
            </a:fld>
            <a:endParaRPr lang="de-AT"/>
          </a:p>
        </p:txBody>
      </p:sp>
    </p:spTree>
    <p:extLst>
      <p:ext uri="{BB962C8B-B14F-4D97-AF65-F5344CB8AC3E}">
        <p14:creationId xmlns:p14="http://schemas.microsoft.com/office/powerpoint/2010/main" val="1991832146"/>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FC0E1C1-52DE-731A-E698-544667E5C39C}"/>
            </a:ext>
          </a:extLst>
        </p:cNvPr>
        <p:cNvGrpSpPr/>
        <p:nvPr/>
      </p:nvGrpSpPr>
      <p:grpSpPr>
        <a:xfrm>
          <a:off x="0" y="0"/>
          <a:ext cx="0" cy="0"/>
          <a:chOff x="0" y="0"/>
          <a:chExt cx="0" cy="0"/>
        </a:xfrm>
      </p:grpSpPr>
      <p:sp>
        <p:nvSpPr>
          <p:cNvPr id="2" name="Folienbildplatzhalter 1">
            <a:extLst>
              <a:ext uri="{FF2B5EF4-FFF2-40B4-BE49-F238E27FC236}">
                <a16:creationId xmlns:a16="http://schemas.microsoft.com/office/drawing/2014/main" id="{FDC909ED-B70D-0BDD-C1FB-AFC7C80C5325}"/>
              </a:ext>
            </a:extLst>
          </p:cNvPr>
          <p:cNvSpPr>
            <a:spLocks noGrp="1" noRot="1" noChangeAspect="1"/>
          </p:cNvSpPr>
          <p:nvPr>
            <p:ph type="sldImg"/>
          </p:nvPr>
        </p:nvSpPr>
        <p:spPr/>
      </p:sp>
      <p:sp>
        <p:nvSpPr>
          <p:cNvPr id="3" name="Notizenplatzhalter 2">
            <a:extLst>
              <a:ext uri="{FF2B5EF4-FFF2-40B4-BE49-F238E27FC236}">
                <a16:creationId xmlns:a16="http://schemas.microsoft.com/office/drawing/2014/main" id="{23E76E39-88B1-AC69-CA8E-51482BBA34FC}"/>
              </a:ext>
            </a:extLst>
          </p:cNvPr>
          <p:cNvSpPr>
            <a:spLocks noGrp="1"/>
          </p:cNvSpPr>
          <p:nvPr>
            <p:ph type="body" idx="1"/>
          </p:nvPr>
        </p:nvSpPr>
        <p:spPr/>
        <p:txBody>
          <a:bodyPr/>
          <a:lstStyle/>
          <a:p>
            <a:r>
              <a:rPr lang="de-AT" sz="1200" b="1" i="0" u="none" strike="noStrike" kern="1200" baseline="0" dirty="0" err="1">
                <a:solidFill>
                  <a:schemeClr val="tx1"/>
                </a:solidFill>
                <a:latin typeface="+mn-lt"/>
                <a:ea typeface="+mn-ea"/>
                <a:cs typeface="+mn-cs"/>
              </a:rPr>
              <a:t>ExpertIn</a:t>
            </a:r>
            <a:r>
              <a:rPr lang="de-AT" sz="1200" b="1" i="0" u="none" strike="noStrike" kern="1200" baseline="0" dirty="0">
                <a:solidFill>
                  <a:schemeClr val="tx1"/>
                </a:solidFill>
                <a:latin typeface="+mn-lt"/>
                <a:ea typeface="+mn-ea"/>
                <a:cs typeface="+mn-cs"/>
              </a:rPr>
              <a:t> für Datensicherheit (H)</a:t>
            </a:r>
          </a:p>
          <a:p>
            <a:r>
              <a:rPr lang="de-AT" sz="1200" b="0" i="0" u="none" strike="noStrike" kern="1200" baseline="0" dirty="0">
                <a:solidFill>
                  <a:schemeClr val="tx1"/>
                </a:solidFill>
                <a:latin typeface="+mn-lt"/>
                <a:ea typeface="+mn-ea"/>
                <a:cs typeface="+mn-cs"/>
              </a:rPr>
              <a:t>Experten für Datensicherheit sorgen dafür, dass alle Informationen und Daten auf Computern</a:t>
            </a:r>
          </a:p>
          <a:p>
            <a:r>
              <a:rPr lang="de-AT" sz="1200" b="0" i="0" u="none" strike="noStrike" kern="1200" baseline="0" dirty="0">
                <a:solidFill>
                  <a:schemeClr val="tx1"/>
                </a:solidFill>
                <a:latin typeface="+mn-lt"/>
                <a:ea typeface="+mn-ea"/>
                <a:cs typeface="+mn-cs"/>
              </a:rPr>
              <a:t>sicher sind, sodass niemand, der nicht darf, sie sehen oder stehlen kann. Dafür erstellt die</a:t>
            </a:r>
          </a:p>
          <a:p>
            <a:r>
              <a:rPr lang="de-AT" sz="1200" b="0" i="0" u="none" strike="noStrike" kern="1200" baseline="0" dirty="0">
                <a:solidFill>
                  <a:schemeClr val="tx1"/>
                </a:solidFill>
                <a:latin typeface="+mn-lt"/>
                <a:ea typeface="+mn-ea"/>
                <a:cs typeface="+mn-cs"/>
              </a:rPr>
              <a:t>Person in diesem Beruf Regeln, wie man die Daten in der Firma sicher hält, besonders für</a:t>
            </a:r>
          </a:p>
          <a:p>
            <a:r>
              <a:rPr lang="de-AT" sz="1200" b="0" i="0" u="none" strike="noStrike" kern="1200" baseline="0" dirty="0">
                <a:solidFill>
                  <a:schemeClr val="tx1"/>
                </a:solidFill>
                <a:latin typeface="+mn-lt"/>
                <a:ea typeface="+mn-ea"/>
                <a:cs typeface="+mn-cs"/>
              </a:rPr>
              <a:t>Firmen, die viel mit Transport und Lagerung von Ware zu tun haben. Die Person sorgt auch</a:t>
            </a:r>
          </a:p>
          <a:p>
            <a:r>
              <a:rPr lang="de-AT" sz="1200" b="0" i="0" u="none" strike="noStrike" kern="1200" baseline="0" dirty="0">
                <a:solidFill>
                  <a:schemeClr val="tx1"/>
                </a:solidFill>
                <a:latin typeface="+mn-lt"/>
                <a:ea typeface="+mn-ea"/>
                <a:cs typeface="+mn-cs"/>
              </a:rPr>
              <a:t>dafür, dass diese Regeln befolgt werden. Sie ist auch dafür zuständig, Programme zu</a:t>
            </a:r>
          </a:p>
          <a:p>
            <a:r>
              <a:rPr lang="de-AT" sz="1200" b="0" i="0" u="none" strike="noStrike" kern="1200" baseline="0" dirty="0">
                <a:solidFill>
                  <a:schemeClr val="tx1"/>
                </a:solidFill>
                <a:latin typeface="+mn-lt"/>
                <a:ea typeface="+mn-ea"/>
                <a:cs typeface="+mn-cs"/>
              </a:rPr>
              <a:t>installieren und einzusetzen, um die Daten und Informationen zu schützen. Das sind</a:t>
            </a:r>
          </a:p>
          <a:p>
            <a:r>
              <a:rPr lang="de-AT" sz="1200" b="0" i="0" u="none" strike="noStrike" kern="1200" baseline="0" dirty="0">
                <a:solidFill>
                  <a:schemeClr val="tx1"/>
                </a:solidFill>
                <a:latin typeface="+mn-lt"/>
                <a:ea typeface="+mn-ea"/>
                <a:cs typeface="+mn-cs"/>
              </a:rPr>
              <a:t>Programme wie Firewalls, die wie eine unsichtbare Barriere sind, und Antivirensoftware, um</a:t>
            </a:r>
          </a:p>
          <a:p>
            <a:r>
              <a:rPr lang="de-AT" sz="1200" b="0" i="0" u="none" strike="noStrike" kern="1200" baseline="0" dirty="0">
                <a:solidFill>
                  <a:schemeClr val="tx1"/>
                </a:solidFill>
                <a:latin typeface="+mn-lt"/>
                <a:ea typeface="+mn-ea"/>
                <a:cs typeface="+mn-cs"/>
              </a:rPr>
              <a:t>die Computer vor Viren und Hackern zu schützen. Es ist wichtig, sich in diesem Beruf ein</a:t>
            </a:r>
          </a:p>
          <a:p>
            <a:r>
              <a:rPr lang="de-AT" sz="1200" b="0" i="0" u="none" strike="noStrike" kern="1200" baseline="0" dirty="0">
                <a:solidFill>
                  <a:schemeClr val="tx1"/>
                </a:solidFill>
                <a:latin typeface="+mn-lt"/>
                <a:ea typeface="+mn-ea"/>
                <a:cs typeface="+mn-cs"/>
              </a:rPr>
              <a:t>breites Wissen an Netzwerktechnik und IT-Infrastruktur aufzubauen. Eine weitere Aufgabe</a:t>
            </a:r>
          </a:p>
          <a:p>
            <a:r>
              <a:rPr lang="de-AT" sz="1200" b="0" i="0" u="none" strike="noStrike" kern="1200" baseline="0" dirty="0">
                <a:solidFill>
                  <a:schemeClr val="tx1"/>
                </a:solidFill>
                <a:latin typeface="+mn-lt"/>
                <a:ea typeface="+mn-ea"/>
                <a:cs typeface="+mn-cs"/>
              </a:rPr>
              <a:t>des Experten ist es, regelmäßig zu überprüfen, ob alle Systeme, Computer und Geräte sicher</a:t>
            </a:r>
          </a:p>
          <a:p>
            <a:r>
              <a:rPr lang="de-AT" sz="1200" b="0" i="0" u="none" strike="noStrike" kern="1200" baseline="0" dirty="0">
                <a:solidFill>
                  <a:schemeClr val="tx1"/>
                </a:solidFill>
                <a:latin typeface="+mn-lt"/>
                <a:ea typeface="+mn-ea"/>
                <a:cs typeface="+mn-cs"/>
              </a:rPr>
              <a:t>sind und diese, wenn notwendig, zu verbessern. In diesem Beruf ist es wichtig zu beobachten</a:t>
            </a:r>
          </a:p>
          <a:p>
            <a:r>
              <a:rPr lang="de-AT" sz="1200" b="0" i="0" u="none" strike="noStrike" kern="1200" baseline="0" dirty="0">
                <a:solidFill>
                  <a:schemeClr val="tx1"/>
                </a:solidFill>
                <a:latin typeface="+mn-lt"/>
                <a:ea typeface="+mn-ea"/>
                <a:cs typeface="+mn-cs"/>
              </a:rPr>
              <a:t>und herauszufinden, ob es irgendwelche Sicherheitsprobleme gibt. Im Notfall muss schnell</a:t>
            </a:r>
          </a:p>
          <a:p>
            <a:r>
              <a:rPr lang="de-AT" sz="1200" b="0" i="0" u="none" strike="noStrike" kern="1200" baseline="0" dirty="0">
                <a:solidFill>
                  <a:schemeClr val="tx1"/>
                </a:solidFill>
                <a:latin typeface="+mn-lt"/>
                <a:ea typeface="+mn-ea"/>
                <a:cs typeface="+mn-cs"/>
              </a:rPr>
              <a:t>reagiert werden, und Probleme der Wichtigkeit nach gereiht werden, um das dringendste</a:t>
            </a:r>
          </a:p>
          <a:p>
            <a:r>
              <a:rPr lang="de-AT" sz="1200" b="0" i="0" u="none" strike="noStrike" kern="1200" baseline="0" dirty="0">
                <a:solidFill>
                  <a:schemeClr val="tx1"/>
                </a:solidFill>
                <a:latin typeface="+mn-lt"/>
                <a:ea typeface="+mn-ea"/>
                <a:cs typeface="+mn-cs"/>
              </a:rPr>
              <a:t>Problem so schnell wie möglich zu beheben. Es müssen bereits im Vorhinein Pläne gemacht</a:t>
            </a:r>
          </a:p>
          <a:p>
            <a:r>
              <a:rPr lang="de-AT" sz="1200" b="0" i="0" u="none" strike="noStrike" kern="1200" baseline="0" dirty="0">
                <a:solidFill>
                  <a:schemeClr val="tx1"/>
                </a:solidFill>
                <a:latin typeface="+mn-lt"/>
                <a:ea typeface="+mn-ea"/>
                <a:cs typeface="+mn-cs"/>
              </a:rPr>
              <a:t>werden für den Fall, dass etwas Schlimmes passiert, wie ein Hackerangriff, damit die Firma</a:t>
            </a:r>
          </a:p>
          <a:p>
            <a:r>
              <a:rPr lang="de-AT" sz="1200" b="0" i="0" u="none" strike="noStrike" kern="1200" baseline="0" dirty="0">
                <a:solidFill>
                  <a:schemeClr val="tx1"/>
                </a:solidFill>
                <a:latin typeface="+mn-lt"/>
                <a:ea typeface="+mn-ea"/>
                <a:cs typeface="+mn-cs"/>
              </a:rPr>
              <a:t>schnell reagieren kann und die Daten sicher bleiben. Dafür ist es notwendig, immer auf dem</a:t>
            </a:r>
          </a:p>
          <a:p>
            <a:r>
              <a:rPr lang="de-AT" sz="1200" b="0" i="0" u="none" strike="noStrike" kern="1200" baseline="0" dirty="0">
                <a:solidFill>
                  <a:schemeClr val="tx1"/>
                </a:solidFill>
                <a:latin typeface="+mn-lt"/>
                <a:ea typeface="+mn-ea"/>
                <a:cs typeface="+mn-cs"/>
              </a:rPr>
              <a:t>Laufenden über neue Gefahren für die Datensicherheit zu bleiben.</a:t>
            </a:r>
          </a:p>
          <a:p>
            <a:pPr algn="just"/>
            <a:endParaRPr lang="de-DE" sz="1200" dirty="0">
              <a:effectLst/>
              <a:latin typeface="Calibri" panose="020F0502020204030204" pitchFamily="34" charset="0"/>
              <a:ea typeface="DengXian" panose="02010600030101010101" pitchFamily="2" charset="-122"/>
              <a:cs typeface="Times New Roman" panose="02020603050405020304" pitchFamily="18" charset="0"/>
            </a:endParaRPr>
          </a:p>
          <a:p>
            <a:pPr marL="0" marR="0" lvl="0" indent="0" algn="just" defTabSz="914400" rtl="0" eaLnBrk="1" fontAlgn="auto" latinLnBrk="0" hangingPunct="1">
              <a:lnSpc>
                <a:spcPct val="100000"/>
              </a:lnSpc>
              <a:spcBef>
                <a:spcPts val="0"/>
              </a:spcBef>
              <a:spcAft>
                <a:spcPts val="0"/>
              </a:spcAft>
              <a:buClrTx/>
              <a:buSzTx/>
              <a:buFontTx/>
              <a:buNone/>
              <a:tabLst/>
              <a:defRPr/>
            </a:pPr>
            <a:r>
              <a:rPr lang="de-AT" dirty="0"/>
              <a:t>Quelle: Bettina Kürschner (2024): Entwicklung eines digitalen Logistik-Berufsorientierungstests für Frauen, Masterarbeit an der FH OÖ</a:t>
            </a:r>
          </a:p>
          <a:p>
            <a:pPr algn="just"/>
            <a:endParaRPr lang="de-DE" sz="1200" dirty="0">
              <a:effectLst/>
              <a:latin typeface="Calibri" panose="020F0502020204030204" pitchFamily="34" charset="0"/>
              <a:ea typeface="DengXian" panose="02010600030101010101" pitchFamily="2" charset="-122"/>
              <a:cs typeface="Times New Roman" panose="02020603050405020304" pitchFamily="18" charset="0"/>
            </a:endParaRPr>
          </a:p>
          <a:p>
            <a:pPr algn="just"/>
            <a:r>
              <a:rPr lang="de-DE" sz="1200" dirty="0">
                <a:effectLst/>
                <a:latin typeface="Calibri" panose="020F0502020204030204" pitchFamily="34" charset="0"/>
                <a:ea typeface="DengXian" panose="02010600030101010101" pitchFamily="2" charset="-122"/>
                <a:cs typeface="Times New Roman" panose="02020603050405020304" pitchFamily="18" charset="0"/>
              </a:rPr>
              <a:t>Bild: „Experte Datensicherheit“ (</a:t>
            </a:r>
            <a:r>
              <a:rPr lang="de-DE" sz="1200" dirty="0" err="1">
                <a:effectLst/>
                <a:latin typeface="Calibri" panose="020F0502020204030204" pitchFamily="34" charset="0"/>
                <a:ea typeface="DengXian" panose="02010600030101010101" pitchFamily="2" charset="-122"/>
                <a:cs typeface="Times New Roman" panose="02020603050405020304" pitchFamily="18" charset="0"/>
              </a:rPr>
              <a:t>OpenAI’s</a:t>
            </a:r>
            <a:r>
              <a:rPr lang="de-DE" sz="1200" dirty="0">
                <a:effectLst/>
                <a:latin typeface="Calibri" panose="020F0502020204030204" pitchFamily="34" charset="0"/>
                <a:ea typeface="DengXian" panose="02010600030101010101" pitchFamily="2" charset="-122"/>
                <a:cs typeface="Times New Roman" panose="02020603050405020304" pitchFamily="18" charset="0"/>
              </a:rPr>
              <a:t> ChatGPT Sprachmodell, Generierung auf die Prompt-Eingabe „Erstelle ein futuristisches Bild zum Thema Zukunftsberuf Expertin Datensicherheit“ der Autorin Bettina Kürschner, 02.06.2024)</a:t>
            </a:r>
            <a:endParaRPr lang="de-AT" sz="1200" dirty="0">
              <a:effectLst/>
              <a:latin typeface="Calibri" panose="020F0502020204030204" pitchFamily="34" charset="0"/>
              <a:ea typeface="DengXian" panose="02010600030101010101" pitchFamily="2" charset="-122"/>
              <a:cs typeface="Times New Roman" panose="02020603050405020304" pitchFamily="18" charset="0"/>
            </a:endParaRPr>
          </a:p>
          <a:p>
            <a:endParaRPr lang="de-AT" dirty="0"/>
          </a:p>
        </p:txBody>
      </p:sp>
      <p:sp>
        <p:nvSpPr>
          <p:cNvPr id="4" name="Kopfzeilenplatzhalter 3">
            <a:extLst>
              <a:ext uri="{FF2B5EF4-FFF2-40B4-BE49-F238E27FC236}">
                <a16:creationId xmlns:a16="http://schemas.microsoft.com/office/drawing/2014/main" id="{CF72B6C3-2C8E-3DAB-1928-B1019A8EF43F}"/>
              </a:ext>
            </a:extLst>
          </p:cNvPr>
          <p:cNvSpPr>
            <a:spLocks noGrp="1"/>
          </p:cNvSpPr>
          <p:nvPr>
            <p:ph type="hdr" sz="quarter"/>
          </p:nvPr>
        </p:nvSpPr>
        <p:spPr/>
        <p:txBody>
          <a:bodyPr/>
          <a:lstStyle/>
          <a:p>
            <a:r>
              <a:rPr lang="de-AT"/>
              <a:t>Binnenschiffe als Teil der Transportkette</a:t>
            </a:r>
          </a:p>
        </p:txBody>
      </p:sp>
      <p:sp>
        <p:nvSpPr>
          <p:cNvPr id="5" name="Datumsplatzhalter 4">
            <a:extLst>
              <a:ext uri="{FF2B5EF4-FFF2-40B4-BE49-F238E27FC236}">
                <a16:creationId xmlns:a16="http://schemas.microsoft.com/office/drawing/2014/main" id="{5F6A30B8-E014-A692-94E2-DE8E95CA588D}"/>
              </a:ext>
            </a:extLst>
          </p:cNvPr>
          <p:cNvSpPr>
            <a:spLocks noGrp="1"/>
          </p:cNvSpPr>
          <p:nvPr>
            <p:ph type="dt" idx="1"/>
          </p:nvPr>
        </p:nvSpPr>
        <p:spPr/>
        <p:txBody>
          <a:bodyPr/>
          <a:lstStyle/>
          <a:p>
            <a:fld id="{6A94F0D5-E232-4360-8B8C-58EF9D3E6905}" type="datetime1">
              <a:rPr lang="de-AT" smtClean="0"/>
              <a:t>19.05.2026</a:t>
            </a:fld>
            <a:endParaRPr lang="de-AT"/>
          </a:p>
        </p:txBody>
      </p:sp>
      <p:sp>
        <p:nvSpPr>
          <p:cNvPr id="6" name="Fußzeilenplatzhalter 5">
            <a:extLst>
              <a:ext uri="{FF2B5EF4-FFF2-40B4-BE49-F238E27FC236}">
                <a16:creationId xmlns:a16="http://schemas.microsoft.com/office/drawing/2014/main" id="{4D467628-6F0A-666B-3382-F6BA97B89122}"/>
              </a:ext>
            </a:extLst>
          </p:cNvPr>
          <p:cNvSpPr>
            <a:spLocks noGrp="1"/>
          </p:cNvSpPr>
          <p:nvPr>
            <p:ph type="ftr" sz="quarter" idx="4"/>
          </p:nvPr>
        </p:nvSpPr>
        <p:spPr/>
        <p:txBody>
          <a:bodyPr/>
          <a:lstStyle/>
          <a:p>
            <a:r>
              <a:rPr lang="de-AT"/>
              <a:t>Lehrunterlagen von rewway.at</a:t>
            </a:r>
          </a:p>
        </p:txBody>
      </p:sp>
      <p:sp>
        <p:nvSpPr>
          <p:cNvPr id="7" name="Foliennummernplatzhalter 6">
            <a:extLst>
              <a:ext uri="{FF2B5EF4-FFF2-40B4-BE49-F238E27FC236}">
                <a16:creationId xmlns:a16="http://schemas.microsoft.com/office/drawing/2014/main" id="{4A87E14C-95D3-7A2A-F02B-1EFB0FB6D2C8}"/>
              </a:ext>
            </a:extLst>
          </p:cNvPr>
          <p:cNvSpPr>
            <a:spLocks noGrp="1"/>
          </p:cNvSpPr>
          <p:nvPr>
            <p:ph type="sldNum" sz="quarter" idx="5"/>
          </p:nvPr>
        </p:nvSpPr>
        <p:spPr/>
        <p:txBody>
          <a:bodyPr/>
          <a:lstStyle/>
          <a:p>
            <a:fld id="{9B1635B3-DF70-4CFD-87CA-EB6AFDCA10EE}" type="slidenum">
              <a:rPr lang="de-AT" smtClean="0"/>
              <a:t>10</a:t>
            </a:fld>
            <a:endParaRPr lang="de-AT"/>
          </a:p>
        </p:txBody>
      </p:sp>
    </p:spTree>
    <p:extLst>
      <p:ext uri="{BB962C8B-B14F-4D97-AF65-F5344CB8AC3E}">
        <p14:creationId xmlns:p14="http://schemas.microsoft.com/office/powerpoint/2010/main" val="2582482476"/>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768F3A3-648F-D6BA-2FDE-4F834057F809}"/>
            </a:ext>
          </a:extLst>
        </p:cNvPr>
        <p:cNvGrpSpPr/>
        <p:nvPr/>
      </p:nvGrpSpPr>
      <p:grpSpPr>
        <a:xfrm>
          <a:off x="0" y="0"/>
          <a:ext cx="0" cy="0"/>
          <a:chOff x="0" y="0"/>
          <a:chExt cx="0" cy="0"/>
        </a:xfrm>
      </p:grpSpPr>
      <p:sp>
        <p:nvSpPr>
          <p:cNvPr id="2" name="Folienbildplatzhalter 1">
            <a:extLst>
              <a:ext uri="{FF2B5EF4-FFF2-40B4-BE49-F238E27FC236}">
                <a16:creationId xmlns:a16="http://schemas.microsoft.com/office/drawing/2014/main" id="{EF9C3E14-6FB1-39D4-5D6F-D12848D94E90}"/>
              </a:ext>
            </a:extLst>
          </p:cNvPr>
          <p:cNvSpPr>
            <a:spLocks noGrp="1" noRot="1" noChangeAspect="1"/>
          </p:cNvSpPr>
          <p:nvPr>
            <p:ph type="sldImg"/>
          </p:nvPr>
        </p:nvSpPr>
        <p:spPr/>
      </p:sp>
      <p:sp>
        <p:nvSpPr>
          <p:cNvPr id="3" name="Notizenplatzhalter 2">
            <a:extLst>
              <a:ext uri="{FF2B5EF4-FFF2-40B4-BE49-F238E27FC236}">
                <a16:creationId xmlns:a16="http://schemas.microsoft.com/office/drawing/2014/main" id="{2D942072-0F4A-374B-66DF-6F477B498389}"/>
              </a:ext>
            </a:extLst>
          </p:cNvPr>
          <p:cNvSpPr>
            <a:spLocks noGrp="1"/>
          </p:cNvSpPr>
          <p:nvPr>
            <p:ph type="body" idx="1"/>
          </p:nvPr>
        </p:nvSpPr>
        <p:spPr/>
        <p:txBody>
          <a:bodyPr/>
          <a:lstStyle/>
          <a:p>
            <a:r>
              <a:rPr lang="de-AT" sz="1200" b="1" i="0" u="none" strike="noStrike" kern="1200" baseline="0" dirty="0" err="1">
                <a:solidFill>
                  <a:schemeClr val="tx1"/>
                </a:solidFill>
                <a:latin typeface="+mn-lt"/>
                <a:ea typeface="+mn-ea"/>
                <a:cs typeface="+mn-cs"/>
              </a:rPr>
              <a:t>EinkäuferIn</a:t>
            </a:r>
            <a:r>
              <a:rPr lang="de-AT" sz="1200" b="1" i="0" u="none" strike="noStrike" kern="1200" baseline="0" dirty="0">
                <a:solidFill>
                  <a:schemeClr val="tx1"/>
                </a:solidFill>
                <a:latin typeface="+mn-lt"/>
                <a:ea typeface="+mn-ea"/>
                <a:cs typeface="+mn-cs"/>
              </a:rPr>
              <a:t> der Zukunft (I)</a:t>
            </a:r>
          </a:p>
          <a:p>
            <a:r>
              <a:rPr lang="de-AT" sz="1200" b="0" i="0" u="none" strike="noStrike" kern="1200" baseline="0" dirty="0">
                <a:solidFill>
                  <a:schemeClr val="tx1"/>
                </a:solidFill>
                <a:latin typeface="+mn-lt"/>
                <a:ea typeface="+mn-ea"/>
                <a:cs typeface="+mn-cs"/>
              </a:rPr>
              <a:t>Der Einkäufer der Zukunft in einem Unternehmen hat eine wichtige Aufgabe: Er sucht und</a:t>
            </a:r>
          </a:p>
          <a:p>
            <a:r>
              <a:rPr lang="de-AT" sz="1200" b="0" i="0" u="none" strike="noStrike" kern="1200" baseline="0" dirty="0">
                <a:solidFill>
                  <a:schemeClr val="tx1"/>
                </a:solidFill>
                <a:latin typeface="+mn-lt"/>
                <a:ea typeface="+mn-ea"/>
                <a:cs typeface="+mn-cs"/>
              </a:rPr>
              <a:t>kauft alles, was das Unternehmen benötigt, um gut zu funktionieren. Das können ganz</a:t>
            </a:r>
          </a:p>
          <a:p>
            <a:r>
              <a:rPr lang="de-AT" sz="1200" b="0" i="0" u="none" strike="noStrike" kern="1200" baseline="0" dirty="0">
                <a:solidFill>
                  <a:schemeClr val="tx1"/>
                </a:solidFill>
                <a:latin typeface="+mn-lt"/>
                <a:ea typeface="+mn-ea"/>
                <a:cs typeface="+mn-cs"/>
              </a:rPr>
              <a:t>einfache Dinge wie Büromaterial oder auch große Maschinen sein. Man denkt also darüber</a:t>
            </a:r>
          </a:p>
          <a:p>
            <a:r>
              <a:rPr lang="de-AT" sz="1200" b="0" i="0" u="none" strike="noStrike" kern="1200" baseline="0" dirty="0">
                <a:solidFill>
                  <a:schemeClr val="tx1"/>
                </a:solidFill>
                <a:latin typeface="+mn-lt"/>
                <a:ea typeface="+mn-ea"/>
                <a:cs typeface="+mn-cs"/>
              </a:rPr>
              <a:t>nach, wie man Dinge schlauer und besser einkaufen kann. Dabei schaut sich der Einkäufer</a:t>
            </a:r>
          </a:p>
          <a:p>
            <a:r>
              <a:rPr lang="de-AT" sz="1200" b="0" i="0" u="none" strike="noStrike" kern="1200" baseline="0" dirty="0">
                <a:solidFill>
                  <a:schemeClr val="tx1"/>
                </a:solidFill>
                <a:latin typeface="+mn-lt"/>
                <a:ea typeface="+mn-ea"/>
                <a:cs typeface="+mn-cs"/>
              </a:rPr>
              <a:t>viele Angebote an und wählt die besten Lieferanten aus, die gute Produkte zu einem fairen</a:t>
            </a:r>
          </a:p>
          <a:p>
            <a:r>
              <a:rPr lang="de-AT" sz="1200" b="0" i="0" u="none" strike="noStrike" kern="1200" baseline="0" dirty="0">
                <a:solidFill>
                  <a:schemeClr val="tx1"/>
                </a:solidFill>
                <a:latin typeface="+mn-lt"/>
                <a:ea typeface="+mn-ea"/>
                <a:cs typeface="+mn-cs"/>
              </a:rPr>
              <a:t>Preis anbieten. Es werden Computerprogramme benutzt, die helfen, die besten</a:t>
            </a:r>
          </a:p>
          <a:p>
            <a:r>
              <a:rPr lang="de-AT" sz="1200" b="0" i="0" u="none" strike="noStrike" kern="1200" baseline="0" dirty="0">
                <a:solidFill>
                  <a:schemeClr val="tx1"/>
                </a:solidFill>
                <a:latin typeface="+mn-lt"/>
                <a:ea typeface="+mn-ea"/>
                <a:cs typeface="+mn-cs"/>
              </a:rPr>
              <a:t>Entscheidungen zu treffen oder Vorschläge zu liefern. Gibt es Probleme, wie wenn</a:t>
            </a:r>
          </a:p>
          <a:p>
            <a:r>
              <a:rPr lang="de-AT" sz="1200" b="0" i="0" u="none" strike="noStrike" kern="1200" baseline="0" dirty="0">
                <a:solidFill>
                  <a:schemeClr val="tx1"/>
                </a:solidFill>
                <a:latin typeface="+mn-lt"/>
                <a:ea typeface="+mn-ea"/>
                <a:cs typeface="+mn-cs"/>
              </a:rPr>
              <a:t>beispielsweise ein Lieferant nicht pünktlich liefern kann, dann muss der Einkäufer schnell eine</a:t>
            </a:r>
          </a:p>
          <a:p>
            <a:r>
              <a:rPr lang="de-AT" sz="1200" b="0" i="0" u="none" strike="noStrike" kern="1200" baseline="0" dirty="0">
                <a:solidFill>
                  <a:schemeClr val="tx1"/>
                </a:solidFill>
                <a:latin typeface="+mn-lt"/>
                <a:ea typeface="+mn-ea"/>
                <a:cs typeface="+mn-cs"/>
              </a:rPr>
              <a:t>Lösung finden, vielleicht einen anderen Lieferanten, der schneller liefern kann. Generell muss</a:t>
            </a:r>
          </a:p>
          <a:p>
            <a:r>
              <a:rPr lang="de-AT" sz="1200" b="0" i="0" u="none" strike="noStrike" kern="1200" baseline="0" dirty="0">
                <a:solidFill>
                  <a:schemeClr val="tx1"/>
                </a:solidFill>
                <a:latin typeface="+mn-lt"/>
                <a:ea typeface="+mn-ea"/>
                <a:cs typeface="+mn-cs"/>
              </a:rPr>
              <a:t>man in diesem Beruf die Augen immer offen halten, um zu sehen, welche neuen, spannenden</a:t>
            </a:r>
          </a:p>
          <a:p>
            <a:r>
              <a:rPr lang="de-AT" sz="1200" b="0" i="0" u="none" strike="noStrike" kern="1200" baseline="0" dirty="0">
                <a:solidFill>
                  <a:schemeClr val="tx1"/>
                </a:solidFill>
                <a:latin typeface="+mn-lt"/>
                <a:ea typeface="+mn-ea"/>
                <a:cs typeface="+mn-cs"/>
              </a:rPr>
              <a:t>Produkte es am Markt gibt. Auch muss man in diesem Beruf darauf achten, wie viel Geld das</a:t>
            </a:r>
          </a:p>
          <a:p>
            <a:r>
              <a:rPr lang="de-AT" sz="1200" b="0" i="0" u="none" strike="noStrike" kern="1200" baseline="0" dirty="0">
                <a:solidFill>
                  <a:schemeClr val="tx1"/>
                </a:solidFill>
                <a:latin typeface="+mn-lt"/>
                <a:ea typeface="+mn-ea"/>
                <a:cs typeface="+mn-cs"/>
              </a:rPr>
              <a:t>Unternehmen für die Einkäufe ausgibt und die Ausgaben im Auge behalten. Dafür müssen die</a:t>
            </a:r>
          </a:p>
          <a:p>
            <a:r>
              <a:rPr lang="de-AT" sz="1200" b="0" i="0" u="none" strike="noStrike" kern="1200" baseline="0" dirty="0">
                <a:solidFill>
                  <a:schemeClr val="tx1"/>
                </a:solidFill>
                <a:latin typeface="+mn-lt"/>
                <a:ea typeface="+mn-ea"/>
                <a:cs typeface="+mn-cs"/>
              </a:rPr>
              <a:t>Preise mit den Lieferanten verhandelt werden, um den besten Preis zu bekommen, ähnlich</a:t>
            </a:r>
          </a:p>
          <a:p>
            <a:r>
              <a:rPr lang="de-AT" sz="1200" b="0" i="0" u="none" strike="noStrike" kern="1200" baseline="0" dirty="0">
                <a:solidFill>
                  <a:schemeClr val="tx1"/>
                </a:solidFill>
                <a:latin typeface="+mn-lt"/>
                <a:ea typeface="+mn-ea"/>
                <a:cs typeface="+mn-cs"/>
              </a:rPr>
              <a:t>wie auf einem Flohmarkt. Da gute Geschäftsbeziehungen immer wichtiger werden, liegt ein</a:t>
            </a:r>
          </a:p>
          <a:p>
            <a:r>
              <a:rPr lang="de-AT" sz="1200" b="0" i="0" u="none" strike="noStrike" kern="1200" baseline="0" dirty="0">
                <a:solidFill>
                  <a:schemeClr val="tx1"/>
                </a:solidFill>
                <a:latin typeface="+mn-lt"/>
                <a:ea typeface="+mn-ea"/>
                <a:cs typeface="+mn-cs"/>
              </a:rPr>
              <a:t>großer Schwerpunkt in diesem Beruf darauf, gute Beziehungen zu den Lieferanten aufzubauen</a:t>
            </a:r>
          </a:p>
          <a:p>
            <a:r>
              <a:rPr lang="de-AT" sz="1200" b="0" i="0" u="none" strike="noStrike" kern="1200" baseline="0" dirty="0">
                <a:solidFill>
                  <a:schemeClr val="tx1"/>
                </a:solidFill>
                <a:latin typeface="+mn-lt"/>
                <a:ea typeface="+mn-ea"/>
                <a:cs typeface="+mn-cs"/>
              </a:rPr>
              <a:t>und die gute Beziehung aufrechtzuerhalten. Das bedeutet, Kontaktfähigkeit und ein gutes</a:t>
            </a:r>
          </a:p>
          <a:p>
            <a:r>
              <a:rPr lang="de-AT" sz="1200" b="0" i="0" u="none" strike="noStrike" kern="1200" baseline="0" dirty="0">
                <a:solidFill>
                  <a:schemeClr val="tx1"/>
                </a:solidFill>
                <a:latin typeface="+mn-lt"/>
                <a:ea typeface="+mn-ea"/>
                <a:cs typeface="+mn-cs"/>
              </a:rPr>
              <a:t>Gespür für Menschen ist genauso wichtig wie Verhandlungsgeschick.</a:t>
            </a:r>
            <a:endParaRPr lang="de-DE" sz="1200" dirty="0">
              <a:effectLst/>
              <a:latin typeface="Calibri" panose="020F0502020204030204" pitchFamily="34" charset="0"/>
              <a:ea typeface="DengXian" panose="02010600030101010101" pitchFamily="2" charset="-122"/>
              <a:cs typeface="Times New Roman" panose="02020603050405020304" pitchFamily="18" charset="0"/>
            </a:endParaRPr>
          </a:p>
          <a:p>
            <a:pPr algn="just"/>
            <a:endParaRPr lang="de-DE" sz="1200" dirty="0">
              <a:effectLst/>
              <a:latin typeface="Calibri" panose="020F0502020204030204" pitchFamily="34" charset="0"/>
              <a:ea typeface="DengXian" panose="02010600030101010101" pitchFamily="2" charset="-122"/>
              <a:cs typeface="Times New Roman" panose="02020603050405020304" pitchFamily="18" charset="0"/>
            </a:endParaRPr>
          </a:p>
          <a:p>
            <a:pPr marL="0" marR="0" lvl="0" indent="0" algn="just" defTabSz="914400" rtl="0" eaLnBrk="1" fontAlgn="auto" latinLnBrk="0" hangingPunct="1">
              <a:lnSpc>
                <a:spcPct val="100000"/>
              </a:lnSpc>
              <a:spcBef>
                <a:spcPts val="0"/>
              </a:spcBef>
              <a:spcAft>
                <a:spcPts val="0"/>
              </a:spcAft>
              <a:buClrTx/>
              <a:buSzTx/>
              <a:buFontTx/>
              <a:buNone/>
              <a:tabLst/>
              <a:defRPr/>
            </a:pPr>
            <a:r>
              <a:rPr lang="de-AT" dirty="0"/>
              <a:t>Quelle: Bettina Kürschner (2024): Entwicklung eines digitalen Logistik-Berufsorientierungstests für Frauen, Masterarbeit an der FH OÖ</a:t>
            </a:r>
          </a:p>
          <a:p>
            <a:pPr algn="just"/>
            <a:endParaRPr lang="de-DE" sz="1200" dirty="0">
              <a:effectLst/>
              <a:latin typeface="Calibri" panose="020F0502020204030204" pitchFamily="34" charset="0"/>
              <a:ea typeface="DengXian" panose="02010600030101010101" pitchFamily="2" charset="-122"/>
              <a:cs typeface="Times New Roman" panose="02020603050405020304" pitchFamily="18" charset="0"/>
            </a:endParaRPr>
          </a:p>
          <a:p>
            <a:pPr algn="just"/>
            <a:r>
              <a:rPr lang="de-DE" sz="1200" dirty="0">
                <a:effectLst/>
                <a:latin typeface="Calibri" panose="020F0502020204030204" pitchFamily="34" charset="0"/>
                <a:ea typeface="DengXian" panose="02010600030101010101" pitchFamily="2" charset="-122"/>
                <a:cs typeface="Times New Roman" panose="02020603050405020304" pitchFamily="18" charset="0"/>
              </a:rPr>
              <a:t>Bild: </a:t>
            </a:r>
            <a:r>
              <a:rPr lang="de-AT" sz="1200" dirty="0">
                <a:effectLst/>
                <a:latin typeface="Calibri" panose="020F0502020204030204" pitchFamily="34" charset="0"/>
                <a:ea typeface="DengXian" panose="02010600030101010101" pitchFamily="2" charset="-122"/>
                <a:cs typeface="Times New Roman" panose="02020603050405020304" pitchFamily="18" charset="0"/>
              </a:rPr>
              <a:t>Einkäufer der Zukunft“ (</a:t>
            </a:r>
            <a:r>
              <a:rPr lang="de-AT" sz="1200" dirty="0" err="1">
                <a:effectLst/>
                <a:latin typeface="Calibri" panose="020F0502020204030204" pitchFamily="34" charset="0"/>
                <a:ea typeface="DengXian" panose="02010600030101010101" pitchFamily="2" charset="-122"/>
                <a:cs typeface="Times New Roman" panose="02020603050405020304" pitchFamily="18" charset="0"/>
              </a:rPr>
              <a:t>OpenAI’s</a:t>
            </a:r>
            <a:r>
              <a:rPr lang="de-AT" sz="1200" dirty="0">
                <a:effectLst/>
                <a:latin typeface="Calibri" panose="020F0502020204030204" pitchFamily="34" charset="0"/>
                <a:ea typeface="DengXian" panose="02010600030101010101" pitchFamily="2" charset="-122"/>
                <a:cs typeface="Times New Roman" panose="02020603050405020304" pitchFamily="18" charset="0"/>
              </a:rPr>
              <a:t> ChatGPT Sprachmodell, Generierung auf die Prompt-Eingabe „Erstelle ein futuristisches Bild zum Thema Zukunftsberuf Einkäufer der Zukunft“ der Autorin Bettina Kürschner, 02.06.2024)</a:t>
            </a:r>
          </a:p>
          <a:p>
            <a:endParaRPr lang="de-AT" dirty="0"/>
          </a:p>
        </p:txBody>
      </p:sp>
      <p:sp>
        <p:nvSpPr>
          <p:cNvPr id="4" name="Kopfzeilenplatzhalter 3">
            <a:extLst>
              <a:ext uri="{FF2B5EF4-FFF2-40B4-BE49-F238E27FC236}">
                <a16:creationId xmlns:a16="http://schemas.microsoft.com/office/drawing/2014/main" id="{DEBA30F9-CB6A-1848-950E-85292F34AC98}"/>
              </a:ext>
            </a:extLst>
          </p:cNvPr>
          <p:cNvSpPr>
            <a:spLocks noGrp="1"/>
          </p:cNvSpPr>
          <p:nvPr>
            <p:ph type="hdr" sz="quarter"/>
          </p:nvPr>
        </p:nvSpPr>
        <p:spPr/>
        <p:txBody>
          <a:bodyPr/>
          <a:lstStyle/>
          <a:p>
            <a:r>
              <a:rPr lang="de-AT"/>
              <a:t>Binnenschiffe als Teil der Transportkette</a:t>
            </a:r>
          </a:p>
        </p:txBody>
      </p:sp>
      <p:sp>
        <p:nvSpPr>
          <p:cNvPr id="5" name="Datumsplatzhalter 4">
            <a:extLst>
              <a:ext uri="{FF2B5EF4-FFF2-40B4-BE49-F238E27FC236}">
                <a16:creationId xmlns:a16="http://schemas.microsoft.com/office/drawing/2014/main" id="{829CF55C-7D4E-CE57-85A4-DD80AC6CEDCE}"/>
              </a:ext>
            </a:extLst>
          </p:cNvPr>
          <p:cNvSpPr>
            <a:spLocks noGrp="1"/>
          </p:cNvSpPr>
          <p:nvPr>
            <p:ph type="dt" idx="1"/>
          </p:nvPr>
        </p:nvSpPr>
        <p:spPr/>
        <p:txBody>
          <a:bodyPr/>
          <a:lstStyle/>
          <a:p>
            <a:fld id="{6A94F0D5-E232-4360-8B8C-58EF9D3E6905}" type="datetime1">
              <a:rPr lang="de-AT" smtClean="0"/>
              <a:t>19.05.2026</a:t>
            </a:fld>
            <a:endParaRPr lang="de-AT"/>
          </a:p>
        </p:txBody>
      </p:sp>
      <p:sp>
        <p:nvSpPr>
          <p:cNvPr id="6" name="Fußzeilenplatzhalter 5">
            <a:extLst>
              <a:ext uri="{FF2B5EF4-FFF2-40B4-BE49-F238E27FC236}">
                <a16:creationId xmlns:a16="http://schemas.microsoft.com/office/drawing/2014/main" id="{548AE194-2C34-3C24-CDD5-0D20AB35CBA6}"/>
              </a:ext>
            </a:extLst>
          </p:cNvPr>
          <p:cNvSpPr>
            <a:spLocks noGrp="1"/>
          </p:cNvSpPr>
          <p:nvPr>
            <p:ph type="ftr" sz="quarter" idx="4"/>
          </p:nvPr>
        </p:nvSpPr>
        <p:spPr/>
        <p:txBody>
          <a:bodyPr/>
          <a:lstStyle/>
          <a:p>
            <a:r>
              <a:rPr lang="de-AT"/>
              <a:t>Lehrunterlagen von rewway.at</a:t>
            </a:r>
          </a:p>
        </p:txBody>
      </p:sp>
      <p:sp>
        <p:nvSpPr>
          <p:cNvPr id="7" name="Foliennummernplatzhalter 6">
            <a:extLst>
              <a:ext uri="{FF2B5EF4-FFF2-40B4-BE49-F238E27FC236}">
                <a16:creationId xmlns:a16="http://schemas.microsoft.com/office/drawing/2014/main" id="{E7D80F71-018E-D20F-89A0-B8912A4A7DC1}"/>
              </a:ext>
            </a:extLst>
          </p:cNvPr>
          <p:cNvSpPr>
            <a:spLocks noGrp="1"/>
          </p:cNvSpPr>
          <p:nvPr>
            <p:ph type="sldNum" sz="quarter" idx="5"/>
          </p:nvPr>
        </p:nvSpPr>
        <p:spPr/>
        <p:txBody>
          <a:bodyPr/>
          <a:lstStyle/>
          <a:p>
            <a:fld id="{9B1635B3-DF70-4CFD-87CA-EB6AFDCA10EE}" type="slidenum">
              <a:rPr lang="de-AT" smtClean="0"/>
              <a:t>11</a:t>
            </a:fld>
            <a:endParaRPr lang="de-AT"/>
          </a:p>
        </p:txBody>
      </p:sp>
    </p:spTree>
    <p:extLst>
      <p:ext uri="{BB962C8B-B14F-4D97-AF65-F5344CB8AC3E}">
        <p14:creationId xmlns:p14="http://schemas.microsoft.com/office/powerpoint/2010/main" val="3111308010"/>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26C6A9B-C445-2FED-6B42-C8F0304813A9}"/>
            </a:ext>
          </a:extLst>
        </p:cNvPr>
        <p:cNvGrpSpPr/>
        <p:nvPr/>
      </p:nvGrpSpPr>
      <p:grpSpPr>
        <a:xfrm>
          <a:off x="0" y="0"/>
          <a:ext cx="0" cy="0"/>
          <a:chOff x="0" y="0"/>
          <a:chExt cx="0" cy="0"/>
        </a:xfrm>
      </p:grpSpPr>
      <p:sp>
        <p:nvSpPr>
          <p:cNvPr id="2" name="Folienbildplatzhalter 1">
            <a:extLst>
              <a:ext uri="{FF2B5EF4-FFF2-40B4-BE49-F238E27FC236}">
                <a16:creationId xmlns:a16="http://schemas.microsoft.com/office/drawing/2014/main" id="{205EA825-8502-37FE-5D5F-FE6116C21895}"/>
              </a:ext>
            </a:extLst>
          </p:cNvPr>
          <p:cNvSpPr>
            <a:spLocks noGrp="1" noRot="1" noChangeAspect="1"/>
          </p:cNvSpPr>
          <p:nvPr>
            <p:ph type="sldImg"/>
          </p:nvPr>
        </p:nvSpPr>
        <p:spPr/>
      </p:sp>
      <p:sp>
        <p:nvSpPr>
          <p:cNvPr id="3" name="Notizenplatzhalter 2">
            <a:extLst>
              <a:ext uri="{FF2B5EF4-FFF2-40B4-BE49-F238E27FC236}">
                <a16:creationId xmlns:a16="http://schemas.microsoft.com/office/drawing/2014/main" id="{6EC90D11-1129-6051-68F5-FC2B6AC7291D}"/>
              </a:ext>
            </a:extLst>
          </p:cNvPr>
          <p:cNvSpPr>
            <a:spLocks noGrp="1"/>
          </p:cNvSpPr>
          <p:nvPr>
            <p:ph type="body" idx="1"/>
          </p:nvPr>
        </p:nvSpPr>
        <p:spPr/>
        <p:txBody>
          <a:bodyPr/>
          <a:lstStyle/>
          <a:p>
            <a:r>
              <a:rPr lang="de-AT" sz="1200" b="1" i="0" u="none" strike="noStrike" kern="1200" baseline="0" dirty="0" err="1">
                <a:solidFill>
                  <a:schemeClr val="tx1"/>
                </a:solidFill>
                <a:latin typeface="+mn-lt"/>
                <a:ea typeface="+mn-ea"/>
                <a:cs typeface="+mn-cs"/>
              </a:rPr>
              <a:t>PlanerIn</a:t>
            </a:r>
            <a:r>
              <a:rPr lang="de-AT" sz="1200" b="1" i="0" u="none" strike="noStrike" kern="1200" baseline="0" dirty="0">
                <a:solidFill>
                  <a:schemeClr val="tx1"/>
                </a:solidFill>
                <a:latin typeface="+mn-lt"/>
                <a:ea typeface="+mn-ea"/>
                <a:cs typeface="+mn-cs"/>
              </a:rPr>
              <a:t> für Zusammenarbeit Mensch-Maschine (J)</a:t>
            </a:r>
          </a:p>
          <a:p>
            <a:r>
              <a:rPr lang="de-AT" sz="1200" b="0" i="0" u="none" strike="noStrike" kern="1200" baseline="0" dirty="0">
                <a:solidFill>
                  <a:schemeClr val="tx1"/>
                </a:solidFill>
                <a:latin typeface="+mn-lt"/>
                <a:ea typeface="+mn-ea"/>
                <a:cs typeface="+mn-cs"/>
              </a:rPr>
              <a:t>Ein Planer für Zusammenarbeit zwischen Mensch und Maschine kümmert sich darum, dass</a:t>
            </a:r>
          </a:p>
          <a:p>
            <a:r>
              <a:rPr lang="de-AT" sz="1200" b="0" i="0" u="none" strike="noStrike" kern="1200" baseline="0" dirty="0">
                <a:solidFill>
                  <a:schemeClr val="tx1"/>
                </a:solidFill>
                <a:latin typeface="+mn-lt"/>
                <a:ea typeface="+mn-ea"/>
                <a:cs typeface="+mn-cs"/>
              </a:rPr>
              <a:t>Menschen und technische Geräte wie Roboter und andere Maschinen gut zusammenarbeiten</a:t>
            </a:r>
          </a:p>
          <a:p>
            <a:r>
              <a:rPr lang="de-AT" sz="1200" b="0" i="0" u="none" strike="noStrike" kern="1200" baseline="0" dirty="0">
                <a:solidFill>
                  <a:schemeClr val="tx1"/>
                </a:solidFill>
                <a:latin typeface="+mn-lt"/>
                <a:ea typeface="+mn-ea"/>
                <a:cs typeface="+mn-cs"/>
              </a:rPr>
              <a:t>können. Das ist wichtig, damit die Technik den Menschen bei ihrer Arbeit helfen kann. Dafür</a:t>
            </a:r>
          </a:p>
          <a:p>
            <a:r>
              <a:rPr lang="de-AT" sz="1200" b="0" i="0" u="none" strike="noStrike" kern="1200" baseline="0" dirty="0">
                <a:solidFill>
                  <a:schemeClr val="tx1"/>
                </a:solidFill>
                <a:latin typeface="+mn-lt"/>
                <a:ea typeface="+mn-ea"/>
                <a:cs typeface="+mn-cs"/>
              </a:rPr>
              <a:t>sieht sich der Planer den Arbeitsplatz und die Aufgaben an und entscheidet, welche</a:t>
            </a:r>
          </a:p>
          <a:p>
            <a:r>
              <a:rPr lang="de-AT" sz="1200" b="0" i="0" u="none" strike="noStrike" kern="1200" baseline="0" dirty="0">
                <a:solidFill>
                  <a:schemeClr val="tx1"/>
                </a:solidFill>
                <a:latin typeface="+mn-lt"/>
                <a:ea typeface="+mn-ea"/>
                <a:cs typeface="+mn-cs"/>
              </a:rPr>
              <a:t>Technologien, wie beispielsweise Roboter oder automatische Systeme, in der Firma am</a:t>
            </a:r>
          </a:p>
          <a:p>
            <a:r>
              <a:rPr lang="de-AT" sz="1200" b="0" i="0" u="none" strike="noStrike" kern="1200" baseline="0" dirty="0">
                <a:solidFill>
                  <a:schemeClr val="tx1"/>
                </a:solidFill>
                <a:latin typeface="+mn-lt"/>
                <a:ea typeface="+mn-ea"/>
                <a:cs typeface="+mn-cs"/>
              </a:rPr>
              <a:t>besten eingesetzt werden sollen. Der Planer schaut genau hin, was am besten zu den</a:t>
            </a:r>
          </a:p>
          <a:p>
            <a:r>
              <a:rPr lang="de-AT" sz="1200" b="0" i="0" u="none" strike="noStrike" kern="1200" baseline="0" dirty="0">
                <a:solidFill>
                  <a:schemeClr val="tx1"/>
                </a:solidFill>
                <a:latin typeface="+mn-lt"/>
                <a:ea typeface="+mn-ea"/>
                <a:cs typeface="+mn-cs"/>
              </a:rPr>
              <a:t>Aufgaben der Mitarbeiter passt. In diesem Beruf wird auch viel beobachtet, zum Beispiel, wie</a:t>
            </a:r>
          </a:p>
          <a:p>
            <a:r>
              <a:rPr lang="de-AT" sz="1200" b="0" i="0" u="none" strike="noStrike" kern="1200" baseline="0" dirty="0">
                <a:solidFill>
                  <a:schemeClr val="tx1"/>
                </a:solidFill>
                <a:latin typeface="+mn-lt"/>
                <a:ea typeface="+mn-ea"/>
                <a:cs typeface="+mn-cs"/>
              </a:rPr>
              <a:t>gut die Menschen und Maschinen zusammenarbeiten und ob die Mitarbeiter mit den</a:t>
            </a:r>
          </a:p>
          <a:p>
            <a:r>
              <a:rPr lang="de-AT" sz="1200" b="0" i="0" u="none" strike="noStrike" kern="1200" baseline="0" dirty="0">
                <a:solidFill>
                  <a:schemeClr val="tx1"/>
                </a:solidFill>
                <a:latin typeface="+mn-lt"/>
                <a:ea typeface="+mn-ea"/>
                <a:cs typeface="+mn-cs"/>
              </a:rPr>
              <a:t>Maschinen gut zurechtkommen. Es ist auch die Aufgabe, zu verstehen, was die Mitarbeiter</a:t>
            </a:r>
          </a:p>
          <a:p>
            <a:r>
              <a:rPr lang="de-AT" sz="1200" b="0" i="0" u="none" strike="noStrike" kern="1200" baseline="0" dirty="0">
                <a:solidFill>
                  <a:schemeClr val="tx1"/>
                </a:solidFill>
                <a:latin typeface="+mn-lt"/>
                <a:ea typeface="+mn-ea"/>
                <a:cs typeface="+mn-cs"/>
              </a:rPr>
              <a:t>brauchen, um ihre Arbeit gut zu machen. Man passt die Technologien so an, dass sie den</a:t>
            </a:r>
          </a:p>
          <a:p>
            <a:r>
              <a:rPr lang="de-AT" sz="1200" b="0" i="0" u="none" strike="noStrike" kern="1200" baseline="0" dirty="0">
                <a:solidFill>
                  <a:schemeClr val="tx1"/>
                </a:solidFill>
                <a:latin typeface="+mn-lt"/>
                <a:ea typeface="+mn-ea"/>
                <a:cs typeface="+mn-cs"/>
              </a:rPr>
              <a:t>Mitarbeitern wirklich helfen und nicht im Weg sind. Dafür wird auch eng mit Technikern</a:t>
            </a:r>
          </a:p>
          <a:p>
            <a:r>
              <a:rPr lang="de-AT" sz="1200" b="0" i="0" u="none" strike="noStrike" kern="1200" baseline="0" dirty="0">
                <a:solidFill>
                  <a:schemeClr val="tx1"/>
                </a:solidFill>
                <a:latin typeface="+mn-lt"/>
                <a:ea typeface="+mn-ea"/>
                <a:cs typeface="+mn-cs"/>
              </a:rPr>
              <a:t>zusammengearbeitet, um sicherzustellen, dass die Bedienung der Maschinen für die</a:t>
            </a:r>
          </a:p>
          <a:p>
            <a:r>
              <a:rPr lang="de-AT" sz="1200" b="0" i="0" u="none" strike="noStrike" kern="1200" baseline="0" dirty="0">
                <a:solidFill>
                  <a:schemeClr val="tx1"/>
                </a:solidFill>
                <a:latin typeface="+mn-lt"/>
                <a:ea typeface="+mn-ea"/>
                <a:cs typeface="+mn-cs"/>
              </a:rPr>
              <a:t>Mitarbeiter einfach ist und Mensch und Maschine gut miteinander kommunizieren können.</a:t>
            </a:r>
          </a:p>
          <a:p>
            <a:r>
              <a:rPr lang="de-AT" sz="1200" b="0" i="0" u="none" strike="noStrike" kern="1200" baseline="0" dirty="0">
                <a:solidFill>
                  <a:schemeClr val="tx1"/>
                </a:solidFill>
                <a:latin typeface="+mn-lt"/>
                <a:ea typeface="+mn-ea"/>
                <a:cs typeface="+mn-cs"/>
              </a:rPr>
              <a:t>Beispielsweise werden Bedienfehler behoben. Außerdem sorgt man in diesem Beruf dafür,</a:t>
            </a:r>
          </a:p>
          <a:p>
            <a:r>
              <a:rPr lang="de-AT" sz="1200" b="0" i="0" u="none" strike="noStrike" kern="1200" baseline="0" dirty="0">
                <a:solidFill>
                  <a:schemeClr val="tx1"/>
                </a:solidFill>
                <a:latin typeface="+mn-lt"/>
                <a:ea typeface="+mn-ea"/>
                <a:cs typeface="+mn-cs"/>
              </a:rPr>
              <a:t>dass am Arbeitsplatz alles sicher ist. Dafür entwickelt man Richtlinien, wie Mitarbeiter sicher</a:t>
            </a:r>
          </a:p>
          <a:p>
            <a:r>
              <a:rPr lang="de-AT" sz="1200" b="0" i="0" u="none" strike="noStrike" kern="1200" baseline="0" dirty="0">
                <a:solidFill>
                  <a:schemeClr val="tx1"/>
                </a:solidFill>
                <a:latin typeface="+mn-lt"/>
                <a:ea typeface="+mn-ea"/>
                <a:cs typeface="+mn-cs"/>
              </a:rPr>
              <a:t>mit den Maschinen umgehen können.</a:t>
            </a:r>
          </a:p>
          <a:p>
            <a:endParaRPr lang="de-AT" sz="1200" b="0" i="0" u="none" strike="noStrike" kern="1200" baseline="0" dirty="0">
              <a:solidFill>
                <a:schemeClr val="tx1"/>
              </a:solidFill>
              <a:effectLst/>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de-AT" dirty="0"/>
              <a:t>Quelle: Bettina Kürschner (2024): Entwicklung eines digitalen Logistik-Berufsorientierungstests für Frauen, Masterarbeit an der FH OÖ</a:t>
            </a:r>
          </a:p>
          <a:p>
            <a:endParaRPr lang="de-AT" sz="1200" b="0" i="0" u="none" strike="noStrike" kern="1200" baseline="0" dirty="0">
              <a:solidFill>
                <a:schemeClr val="tx1"/>
              </a:solidFill>
              <a:effectLst/>
              <a:latin typeface="+mn-lt"/>
              <a:ea typeface="+mn-ea"/>
              <a:cs typeface="+mn-cs"/>
            </a:endParaRPr>
          </a:p>
          <a:p>
            <a:r>
              <a:rPr lang="de-DE" sz="1200" dirty="0">
                <a:effectLst/>
                <a:latin typeface="Calibri" panose="020F0502020204030204" pitchFamily="34" charset="0"/>
                <a:ea typeface="DengXian" panose="02010600030101010101" pitchFamily="2" charset="-122"/>
                <a:cs typeface="Times New Roman" panose="02020603050405020304" pitchFamily="18" charset="0"/>
              </a:rPr>
              <a:t>Bild: </a:t>
            </a:r>
            <a:r>
              <a:rPr lang="de-AT" sz="1200" dirty="0">
                <a:effectLst/>
                <a:latin typeface="Calibri" panose="020F0502020204030204" pitchFamily="34" charset="0"/>
                <a:ea typeface="DengXian" panose="02010600030101010101" pitchFamily="2" charset="-122"/>
                <a:cs typeface="Times New Roman" panose="02020603050405020304" pitchFamily="18" charset="0"/>
              </a:rPr>
              <a:t>„Planer Mensch-Maschine Zusammenarbeit“ (</a:t>
            </a:r>
            <a:r>
              <a:rPr lang="de-AT" sz="1200" dirty="0" err="1">
                <a:effectLst/>
                <a:latin typeface="Calibri" panose="020F0502020204030204" pitchFamily="34" charset="0"/>
                <a:ea typeface="DengXian" panose="02010600030101010101" pitchFamily="2" charset="-122"/>
                <a:cs typeface="Times New Roman" panose="02020603050405020304" pitchFamily="18" charset="0"/>
              </a:rPr>
              <a:t>OpenAI’s</a:t>
            </a:r>
            <a:r>
              <a:rPr lang="de-AT" sz="1200" dirty="0">
                <a:effectLst/>
                <a:latin typeface="Calibri" panose="020F0502020204030204" pitchFamily="34" charset="0"/>
                <a:ea typeface="DengXian" panose="02010600030101010101" pitchFamily="2" charset="-122"/>
                <a:cs typeface="Times New Roman" panose="02020603050405020304" pitchFamily="18" charset="0"/>
              </a:rPr>
              <a:t> ChatGPT Sprachmodell, Generierung auf die Prompt-Eingabe „Erstelle ein futuristisches Bild zum Thema Zukunftsberuf Mensch-Maschine Koordinatorin“ der Autorin Bettina Kürschner, 02.06.2024)</a:t>
            </a:r>
          </a:p>
          <a:p>
            <a:endParaRPr lang="de-AT" dirty="0"/>
          </a:p>
        </p:txBody>
      </p:sp>
      <p:sp>
        <p:nvSpPr>
          <p:cNvPr id="4" name="Kopfzeilenplatzhalter 3">
            <a:extLst>
              <a:ext uri="{FF2B5EF4-FFF2-40B4-BE49-F238E27FC236}">
                <a16:creationId xmlns:a16="http://schemas.microsoft.com/office/drawing/2014/main" id="{92E46267-202D-5EA4-80E0-C700EE13F1BE}"/>
              </a:ext>
            </a:extLst>
          </p:cNvPr>
          <p:cNvSpPr>
            <a:spLocks noGrp="1"/>
          </p:cNvSpPr>
          <p:nvPr>
            <p:ph type="hdr" sz="quarter"/>
          </p:nvPr>
        </p:nvSpPr>
        <p:spPr/>
        <p:txBody>
          <a:bodyPr/>
          <a:lstStyle/>
          <a:p>
            <a:r>
              <a:rPr lang="de-AT"/>
              <a:t>Binnenschiffe als Teil der Transportkette</a:t>
            </a:r>
          </a:p>
        </p:txBody>
      </p:sp>
      <p:sp>
        <p:nvSpPr>
          <p:cNvPr id="5" name="Datumsplatzhalter 4">
            <a:extLst>
              <a:ext uri="{FF2B5EF4-FFF2-40B4-BE49-F238E27FC236}">
                <a16:creationId xmlns:a16="http://schemas.microsoft.com/office/drawing/2014/main" id="{2A9A9619-186F-39A9-FAC7-5C98EB854501}"/>
              </a:ext>
            </a:extLst>
          </p:cNvPr>
          <p:cNvSpPr>
            <a:spLocks noGrp="1"/>
          </p:cNvSpPr>
          <p:nvPr>
            <p:ph type="dt" idx="1"/>
          </p:nvPr>
        </p:nvSpPr>
        <p:spPr/>
        <p:txBody>
          <a:bodyPr/>
          <a:lstStyle/>
          <a:p>
            <a:fld id="{6A94F0D5-E232-4360-8B8C-58EF9D3E6905}" type="datetime1">
              <a:rPr lang="de-AT" smtClean="0"/>
              <a:t>19.05.2026</a:t>
            </a:fld>
            <a:endParaRPr lang="de-AT"/>
          </a:p>
        </p:txBody>
      </p:sp>
      <p:sp>
        <p:nvSpPr>
          <p:cNvPr id="6" name="Fußzeilenplatzhalter 5">
            <a:extLst>
              <a:ext uri="{FF2B5EF4-FFF2-40B4-BE49-F238E27FC236}">
                <a16:creationId xmlns:a16="http://schemas.microsoft.com/office/drawing/2014/main" id="{28E8D21E-60F8-A28A-21B2-88CD89F1AE8B}"/>
              </a:ext>
            </a:extLst>
          </p:cNvPr>
          <p:cNvSpPr>
            <a:spLocks noGrp="1"/>
          </p:cNvSpPr>
          <p:nvPr>
            <p:ph type="ftr" sz="quarter" idx="4"/>
          </p:nvPr>
        </p:nvSpPr>
        <p:spPr/>
        <p:txBody>
          <a:bodyPr/>
          <a:lstStyle/>
          <a:p>
            <a:r>
              <a:rPr lang="de-AT"/>
              <a:t>Lehrunterlagen von rewway.at</a:t>
            </a:r>
          </a:p>
        </p:txBody>
      </p:sp>
      <p:sp>
        <p:nvSpPr>
          <p:cNvPr id="7" name="Foliennummernplatzhalter 6">
            <a:extLst>
              <a:ext uri="{FF2B5EF4-FFF2-40B4-BE49-F238E27FC236}">
                <a16:creationId xmlns:a16="http://schemas.microsoft.com/office/drawing/2014/main" id="{C64A8BED-5915-F6A4-CE60-59532C791E87}"/>
              </a:ext>
            </a:extLst>
          </p:cNvPr>
          <p:cNvSpPr>
            <a:spLocks noGrp="1"/>
          </p:cNvSpPr>
          <p:nvPr>
            <p:ph type="sldNum" sz="quarter" idx="5"/>
          </p:nvPr>
        </p:nvSpPr>
        <p:spPr/>
        <p:txBody>
          <a:bodyPr/>
          <a:lstStyle/>
          <a:p>
            <a:fld id="{9B1635B3-DF70-4CFD-87CA-EB6AFDCA10EE}" type="slidenum">
              <a:rPr lang="de-AT" smtClean="0"/>
              <a:t>12</a:t>
            </a:fld>
            <a:endParaRPr lang="de-AT"/>
          </a:p>
        </p:txBody>
      </p:sp>
    </p:spTree>
    <p:extLst>
      <p:ext uri="{BB962C8B-B14F-4D97-AF65-F5344CB8AC3E}">
        <p14:creationId xmlns:p14="http://schemas.microsoft.com/office/powerpoint/2010/main" val="1354377738"/>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3CB012F-8DBC-F3D6-C5B3-ECD1A8A0A1D1}"/>
            </a:ext>
          </a:extLst>
        </p:cNvPr>
        <p:cNvGrpSpPr/>
        <p:nvPr/>
      </p:nvGrpSpPr>
      <p:grpSpPr>
        <a:xfrm>
          <a:off x="0" y="0"/>
          <a:ext cx="0" cy="0"/>
          <a:chOff x="0" y="0"/>
          <a:chExt cx="0" cy="0"/>
        </a:xfrm>
      </p:grpSpPr>
      <p:sp>
        <p:nvSpPr>
          <p:cNvPr id="2" name="Folienbildplatzhalter 1">
            <a:extLst>
              <a:ext uri="{FF2B5EF4-FFF2-40B4-BE49-F238E27FC236}">
                <a16:creationId xmlns:a16="http://schemas.microsoft.com/office/drawing/2014/main" id="{8894AC43-AB6C-400D-BDD6-267645DD87D3}"/>
              </a:ext>
            </a:extLst>
          </p:cNvPr>
          <p:cNvSpPr>
            <a:spLocks noGrp="1" noRot="1" noChangeAspect="1"/>
          </p:cNvSpPr>
          <p:nvPr>
            <p:ph type="sldImg"/>
          </p:nvPr>
        </p:nvSpPr>
        <p:spPr/>
      </p:sp>
      <p:sp>
        <p:nvSpPr>
          <p:cNvPr id="3" name="Notizenplatzhalter 2">
            <a:extLst>
              <a:ext uri="{FF2B5EF4-FFF2-40B4-BE49-F238E27FC236}">
                <a16:creationId xmlns:a16="http://schemas.microsoft.com/office/drawing/2014/main" id="{21F0A0C0-3BC4-3269-A88B-E078D2D2F284}"/>
              </a:ext>
            </a:extLst>
          </p:cNvPr>
          <p:cNvSpPr>
            <a:spLocks noGrp="1"/>
          </p:cNvSpPr>
          <p:nvPr>
            <p:ph type="body" idx="1"/>
          </p:nvPr>
        </p:nvSpPr>
        <p:spPr/>
        <p:txBody>
          <a:bodyPr/>
          <a:lstStyle/>
          <a:p>
            <a:r>
              <a:rPr lang="de-AT" sz="1200" b="1" i="0" u="none" strike="noStrike" kern="1200" baseline="0" dirty="0" err="1">
                <a:solidFill>
                  <a:schemeClr val="tx1"/>
                </a:solidFill>
                <a:latin typeface="+mn-lt"/>
                <a:ea typeface="+mn-ea"/>
                <a:cs typeface="+mn-cs"/>
              </a:rPr>
              <a:t>ProjektmanagerIn</a:t>
            </a:r>
            <a:r>
              <a:rPr lang="de-AT" sz="1200" b="1" i="0" u="none" strike="noStrike" kern="1200" baseline="0" dirty="0">
                <a:solidFill>
                  <a:schemeClr val="tx1"/>
                </a:solidFill>
                <a:latin typeface="+mn-lt"/>
                <a:ea typeface="+mn-ea"/>
                <a:cs typeface="+mn-cs"/>
              </a:rPr>
              <a:t> moderne Logistik (K)</a:t>
            </a:r>
          </a:p>
          <a:p>
            <a:r>
              <a:rPr lang="de-AT" sz="1200" b="0" i="0" u="none" strike="noStrike" kern="1200" baseline="0" dirty="0">
                <a:solidFill>
                  <a:schemeClr val="tx1"/>
                </a:solidFill>
                <a:latin typeface="+mn-lt"/>
                <a:ea typeface="+mn-ea"/>
                <a:cs typeface="+mn-cs"/>
              </a:rPr>
              <a:t>Der Projektmanager der Zukunft spielt eine wichtige Rolle bei der Planung, Überwachung und</a:t>
            </a:r>
          </a:p>
          <a:p>
            <a:r>
              <a:rPr lang="de-AT" sz="1200" b="0" i="0" u="none" strike="noStrike" kern="1200" baseline="0" dirty="0">
                <a:solidFill>
                  <a:schemeClr val="tx1"/>
                </a:solidFill>
                <a:latin typeface="+mn-lt"/>
                <a:ea typeface="+mn-ea"/>
                <a:cs typeface="+mn-cs"/>
              </a:rPr>
              <a:t>Optimierung von logistischen Abläufen. In diesem Beruf beschäftigt man sich mit vielen</a:t>
            </a:r>
          </a:p>
          <a:p>
            <a:r>
              <a:rPr lang="de-AT" sz="1200" b="0" i="0" u="none" strike="noStrike" kern="1200" baseline="0" dirty="0">
                <a:solidFill>
                  <a:schemeClr val="tx1"/>
                </a:solidFill>
                <a:latin typeface="+mn-lt"/>
                <a:ea typeface="+mn-ea"/>
                <a:cs typeface="+mn-cs"/>
              </a:rPr>
              <a:t>unterschiedlichen Projekten und Zukunftsthemen, wie beispielsweise die Nachhaltigkeit, oder</a:t>
            </a:r>
          </a:p>
          <a:p>
            <a:r>
              <a:rPr lang="de-AT" sz="1200" b="0" i="0" u="none" strike="noStrike" kern="1200" baseline="0" dirty="0">
                <a:solidFill>
                  <a:schemeClr val="tx1"/>
                </a:solidFill>
                <a:latin typeface="+mn-lt"/>
                <a:ea typeface="+mn-ea"/>
                <a:cs typeface="+mn-cs"/>
              </a:rPr>
              <a:t>aber auch mit Transportmitteln und Routen. Beispielsweise werden neue Abläufe beim</a:t>
            </a:r>
          </a:p>
          <a:p>
            <a:r>
              <a:rPr lang="de-AT" sz="1200" b="0" i="0" u="none" strike="noStrike" kern="1200" baseline="0" dirty="0">
                <a:solidFill>
                  <a:schemeClr val="tx1"/>
                </a:solidFill>
                <a:latin typeface="+mn-lt"/>
                <a:ea typeface="+mn-ea"/>
                <a:cs typeface="+mn-cs"/>
              </a:rPr>
              <a:t>Versand der Ware, der Verpackung oder der Lagerung von Ware eingeführt. Als ein weiteres</a:t>
            </a:r>
          </a:p>
          <a:p>
            <a:r>
              <a:rPr lang="de-AT" sz="1200" b="0" i="0" u="none" strike="noStrike" kern="1200" baseline="0" dirty="0">
                <a:solidFill>
                  <a:schemeClr val="tx1"/>
                </a:solidFill>
                <a:latin typeface="+mn-lt"/>
                <a:ea typeface="+mn-ea"/>
                <a:cs typeface="+mn-cs"/>
              </a:rPr>
              <a:t>Beispiel könnten auch neue Computerprogramme oder automatisierte Systeme und</a:t>
            </a:r>
          </a:p>
          <a:p>
            <a:r>
              <a:rPr lang="de-AT" sz="1200" b="0" i="0" u="none" strike="noStrike" kern="1200" baseline="0" dirty="0">
                <a:solidFill>
                  <a:schemeClr val="tx1"/>
                </a:solidFill>
                <a:latin typeface="+mn-lt"/>
                <a:ea typeface="+mn-ea"/>
                <a:cs typeface="+mn-cs"/>
              </a:rPr>
              <a:t>Technologien wie Roboter eingeführt werden, was auch die Logistik betrifft. Denn Roboter</a:t>
            </a:r>
          </a:p>
          <a:p>
            <a:r>
              <a:rPr lang="de-AT" sz="1200" b="0" i="0" u="none" strike="noStrike" kern="1200" baseline="0" dirty="0">
                <a:solidFill>
                  <a:schemeClr val="tx1"/>
                </a:solidFill>
                <a:latin typeface="+mn-lt"/>
                <a:ea typeface="+mn-ea"/>
                <a:cs typeface="+mn-cs"/>
              </a:rPr>
              <a:t>helfen beispielsweise dabei, Pakete schnell und genau zu sortieren und zu verschicken. Der</a:t>
            </a:r>
          </a:p>
          <a:p>
            <a:r>
              <a:rPr lang="de-AT" sz="1200" b="0" i="0" u="none" strike="noStrike" kern="1200" baseline="0" dirty="0">
                <a:solidFill>
                  <a:schemeClr val="tx1"/>
                </a:solidFill>
                <a:latin typeface="+mn-lt"/>
                <a:ea typeface="+mn-ea"/>
                <a:cs typeface="+mn-cs"/>
              </a:rPr>
              <a:t>Projektmanager übernimmt eine koordinierende Rolle zwischen den verschiedenen</a:t>
            </a:r>
          </a:p>
          <a:p>
            <a:r>
              <a:rPr lang="de-AT" sz="1200" b="0" i="0" u="none" strike="noStrike" kern="1200" baseline="0" dirty="0">
                <a:solidFill>
                  <a:schemeClr val="tx1"/>
                </a:solidFill>
                <a:latin typeface="+mn-lt"/>
                <a:ea typeface="+mn-ea"/>
                <a:cs typeface="+mn-cs"/>
              </a:rPr>
              <a:t>Arbeitsgruppen und Abteilungen. Auch muss ein Projektmanager immer aufpassen, dass die</a:t>
            </a:r>
          </a:p>
          <a:p>
            <a:r>
              <a:rPr lang="de-AT" sz="1200" b="0" i="0" u="none" strike="noStrike" kern="1200" baseline="0" dirty="0">
                <a:solidFill>
                  <a:schemeClr val="tx1"/>
                </a:solidFill>
                <a:latin typeface="+mn-lt"/>
                <a:ea typeface="+mn-ea"/>
                <a:cs typeface="+mn-cs"/>
              </a:rPr>
              <a:t>Projekte gut laufen und prüfen, ob alles im Zeitplan ist und ob das Geld richtig ausgegeben</a:t>
            </a:r>
          </a:p>
          <a:p>
            <a:r>
              <a:rPr lang="de-AT" sz="1200" b="0" i="0" u="none" strike="noStrike" kern="1200" baseline="0" dirty="0">
                <a:solidFill>
                  <a:schemeClr val="tx1"/>
                </a:solidFill>
                <a:latin typeface="+mn-lt"/>
                <a:ea typeface="+mn-ea"/>
                <a:cs typeface="+mn-cs"/>
              </a:rPr>
              <a:t>wird. Wenn Probleme auftauchen, muss schnell eine Lösung gefunden werden. Zudem</a:t>
            </a:r>
          </a:p>
          <a:p>
            <a:r>
              <a:rPr lang="de-AT" sz="1200" b="0" i="0" u="none" strike="noStrike" kern="1200" baseline="0" dirty="0">
                <a:solidFill>
                  <a:schemeClr val="tx1"/>
                </a:solidFill>
                <a:latin typeface="+mn-lt"/>
                <a:ea typeface="+mn-ea"/>
                <a:cs typeface="+mn-cs"/>
              </a:rPr>
              <a:t>informiert der Projektmanager die Geschäftsleitung und andere Abteilungen über den</a:t>
            </a:r>
          </a:p>
          <a:p>
            <a:r>
              <a:rPr lang="de-AT" sz="1200" b="0" i="0" u="none" strike="noStrike" kern="1200" baseline="0" dirty="0">
                <a:solidFill>
                  <a:schemeClr val="tx1"/>
                </a:solidFill>
                <a:latin typeface="+mn-lt"/>
                <a:ea typeface="+mn-ea"/>
                <a:cs typeface="+mn-cs"/>
              </a:rPr>
              <a:t>aktuellen Stand und Fortschritt des Projektes und nachdem ein Projekt fertig ist, macht der</a:t>
            </a:r>
          </a:p>
          <a:p>
            <a:r>
              <a:rPr lang="de-AT" sz="1200" b="0" i="0" u="none" strike="noStrike" kern="1200" baseline="0" dirty="0">
                <a:solidFill>
                  <a:schemeClr val="tx1"/>
                </a:solidFill>
                <a:latin typeface="+mn-lt"/>
                <a:ea typeface="+mn-ea"/>
                <a:cs typeface="+mn-cs"/>
              </a:rPr>
              <a:t>Projektmanager Berichte und Präsentationen darüber, wie alles gelaufen ist.</a:t>
            </a:r>
            <a:endParaRPr lang="de-DE" sz="1200" dirty="0">
              <a:effectLst/>
              <a:latin typeface="Calibri" panose="020F0502020204030204" pitchFamily="34" charset="0"/>
              <a:ea typeface="DengXian" panose="02010600030101010101" pitchFamily="2" charset="-122"/>
              <a:cs typeface="Times New Roman" panose="02020603050405020304" pitchFamily="18" charset="0"/>
            </a:endParaRPr>
          </a:p>
          <a:p>
            <a:pPr algn="just"/>
            <a:endParaRPr lang="de-DE" sz="1200" dirty="0">
              <a:effectLst/>
              <a:latin typeface="Calibri" panose="020F0502020204030204" pitchFamily="34" charset="0"/>
              <a:ea typeface="DengXian" panose="02010600030101010101" pitchFamily="2" charset="-122"/>
              <a:cs typeface="Times New Roman" panose="02020603050405020304" pitchFamily="18" charset="0"/>
            </a:endParaRPr>
          </a:p>
          <a:p>
            <a:pPr marL="0" marR="0" lvl="0" indent="0" algn="just" defTabSz="914400" rtl="0" eaLnBrk="1" fontAlgn="auto" latinLnBrk="0" hangingPunct="1">
              <a:lnSpc>
                <a:spcPct val="100000"/>
              </a:lnSpc>
              <a:spcBef>
                <a:spcPts val="0"/>
              </a:spcBef>
              <a:spcAft>
                <a:spcPts val="0"/>
              </a:spcAft>
              <a:buClrTx/>
              <a:buSzTx/>
              <a:buFontTx/>
              <a:buNone/>
              <a:tabLst/>
              <a:defRPr/>
            </a:pPr>
            <a:r>
              <a:rPr lang="de-AT" dirty="0"/>
              <a:t>Quelle: Bettina Kürschner (2024): Entwicklung eines digitalen Logistik-Berufsorientierungstests für Frauen, Masterarbeit an der FH OÖ</a:t>
            </a:r>
          </a:p>
          <a:p>
            <a:pPr algn="just"/>
            <a:endParaRPr lang="de-DE" sz="1200" dirty="0">
              <a:effectLst/>
              <a:latin typeface="Calibri" panose="020F0502020204030204" pitchFamily="34" charset="0"/>
              <a:ea typeface="DengXian" panose="02010600030101010101" pitchFamily="2" charset="-122"/>
              <a:cs typeface="Times New Roman" panose="02020603050405020304" pitchFamily="18" charset="0"/>
            </a:endParaRPr>
          </a:p>
          <a:p>
            <a:pPr algn="just"/>
            <a:r>
              <a:rPr lang="de-DE" sz="1200" dirty="0">
                <a:effectLst/>
                <a:latin typeface="Calibri" panose="020F0502020204030204" pitchFamily="34" charset="0"/>
                <a:ea typeface="DengXian" panose="02010600030101010101" pitchFamily="2" charset="-122"/>
                <a:cs typeface="Times New Roman" panose="02020603050405020304" pitchFamily="18" charset="0"/>
              </a:rPr>
              <a:t>Bild: </a:t>
            </a:r>
            <a:r>
              <a:rPr lang="de-AT" sz="1200" dirty="0">
                <a:effectLst/>
                <a:latin typeface="Calibri" panose="020F0502020204030204" pitchFamily="34" charset="0"/>
                <a:ea typeface="DengXian" panose="02010600030101010101" pitchFamily="2" charset="-122"/>
                <a:cs typeface="Times New Roman" panose="02020603050405020304" pitchFamily="18" charset="0"/>
              </a:rPr>
              <a:t>„Projektmanager moderne Logistik“ (</a:t>
            </a:r>
            <a:r>
              <a:rPr lang="de-AT" sz="1200" dirty="0" err="1">
                <a:effectLst/>
                <a:latin typeface="Calibri" panose="020F0502020204030204" pitchFamily="34" charset="0"/>
                <a:ea typeface="DengXian" panose="02010600030101010101" pitchFamily="2" charset="-122"/>
                <a:cs typeface="Times New Roman" panose="02020603050405020304" pitchFamily="18" charset="0"/>
              </a:rPr>
              <a:t>OpenAI’s</a:t>
            </a:r>
            <a:r>
              <a:rPr lang="de-AT" sz="1200" dirty="0">
                <a:effectLst/>
                <a:latin typeface="Calibri" panose="020F0502020204030204" pitchFamily="34" charset="0"/>
                <a:ea typeface="DengXian" panose="02010600030101010101" pitchFamily="2" charset="-122"/>
                <a:cs typeface="Times New Roman" panose="02020603050405020304" pitchFamily="18" charset="0"/>
              </a:rPr>
              <a:t> ChatGPT Sprachmodell, Generierung auf die Prompt-Eingabe „Erstelle ein futuristisches Bild zum Thema Zukunftsberuf Projektmanager moderne Logistik“ der Autorin Bettina Kürschner, 02.06.2024)</a:t>
            </a:r>
          </a:p>
          <a:p>
            <a:endParaRPr lang="de-AT" dirty="0"/>
          </a:p>
        </p:txBody>
      </p:sp>
      <p:sp>
        <p:nvSpPr>
          <p:cNvPr id="4" name="Kopfzeilenplatzhalter 3">
            <a:extLst>
              <a:ext uri="{FF2B5EF4-FFF2-40B4-BE49-F238E27FC236}">
                <a16:creationId xmlns:a16="http://schemas.microsoft.com/office/drawing/2014/main" id="{478533EF-9870-C305-19BD-9481246AE810}"/>
              </a:ext>
            </a:extLst>
          </p:cNvPr>
          <p:cNvSpPr>
            <a:spLocks noGrp="1"/>
          </p:cNvSpPr>
          <p:nvPr>
            <p:ph type="hdr" sz="quarter"/>
          </p:nvPr>
        </p:nvSpPr>
        <p:spPr/>
        <p:txBody>
          <a:bodyPr/>
          <a:lstStyle/>
          <a:p>
            <a:r>
              <a:rPr lang="de-AT"/>
              <a:t>Binnenschiffe als Teil der Transportkette</a:t>
            </a:r>
          </a:p>
        </p:txBody>
      </p:sp>
      <p:sp>
        <p:nvSpPr>
          <p:cNvPr id="5" name="Datumsplatzhalter 4">
            <a:extLst>
              <a:ext uri="{FF2B5EF4-FFF2-40B4-BE49-F238E27FC236}">
                <a16:creationId xmlns:a16="http://schemas.microsoft.com/office/drawing/2014/main" id="{9BE80727-E360-136A-9572-32AA55FB1292}"/>
              </a:ext>
            </a:extLst>
          </p:cNvPr>
          <p:cNvSpPr>
            <a:spLocks noGrp="1"/>
          </p:cNvSpPr>
          <p:nvPr>
            <p:ph type="dt" idx="1"/>
          </p:nvPr>
        </p:nvSpPr>
        <p:spPr/>
        <p:txBody>
          <a:bodyPr/>
          <a:lstStyle/>
          <a:p>
            <a:fld id="{6A94F0D5-E232-4360-8B8C-58EF9D3E6905}" type="datetime1">
              <a:rPr lang="de-AT" smtClean="0"/>
              <a:t>19.05.2026</a:t>
            </a:fld>
            <a:endParaRPr lang="de-AT"/>
          </a:p>
        </p:txBody>
      </p:sp>
      <p:sp>
        <p:nvSpPr>
          <p:cNvPr id="6" name="Fußzeilenplatzhalter 5">
            <a:extLst>
              <a:ext uri="{FF2B5EF4-FFF2-40B4-BE49-F238E27FC236}">
                <a16:creationId xmlns:a16="http://schemas.microsoft.com/office/drawing/2014/main" id="{37346B1D-FA41-B8ED-F514-873B4A7AA10D}"/>
              </a:ext>
            </a:extLst>
          </p:cNvPr>
          <p:cNvSpPr>
            <a:spLocks noGrp="1"/>
          </p:cNvSpPr>
          <p:nvPr>
            <p:ph type="ftr" sz="quarter" idx="4"/>
          </p:nvPr>
        </p:nvSpPr>
        <p:spPr/>
        <p:txBody>
          <a:bodyPr/>
          <a:lstStyle/>
          <a:p>
            <a:r>
              <a:rPr lang="de-AT"/>
              <a:t>Lehrunterlagen von rewway.at</a:t>
            </a:r>
          </a:p>
        </p:txBody>
      </p:sp>
      <p:sp>
        <p:nvSpPr>
          <p:cNvPr id="7" name="Foliennummernplatzhalter 6">
            <a:extLst>
              <a:ext uri="{FF2B5EF4-FFF2-40B4-BE49-F238E27FC236}">
                <a16:creationId xmlns:a16="http://schemas.microsoft.com/office/drawing/2014/main" id="{E854208C-7E1E-D3D6-A2B1-9A5F75BCC6E4}"/>
              </a:ext>
            </a:extLst>
          </p:cNvPr>
          <p:cNvSpPr>
            <a:spLocks noGrp="1"/>
          </p:cNvSpPr>
          <p:nvPr>
            <p:ph type="sldNum" sz="quarter" idx="5"/>
          </p:nvPr>
        </p:nvSpPr>
        <p:spPr/>
        <p:txBody>
          <a:bodyPr/>
          <a:lstStyle/>
          <a:p>
            <a:fld id="{9B1635B3-DF70-4CFD-87CA-EB6AFDCA10EE}" type="slidenum">
              <a:rPr lang="de-AT" smtClean="0"/>
              <a:t>13</a:t>
            </a:fld>
            <a:endParaRPr lang="de-AT"/>
          </a:p>
        </p:txBody>
      </p:sp>
    </p:spTree>
    <p:extLst>
      <p:ext uri="{BB962C8B-B14F-4D97-AF65-F5344CB8AC3E}">
        <p14:creationId xmlns:p14="http://schemas.microsoft.com/office/powerpoint/2010/main" val="1885546473"/>
      </p:ext>
    </p:extLst>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image" Target="../media/image2.png"/><Relationship Id="rId1" Type="http://schemas.openxmlformats.org/officeDocument/2006/relationships/slideMaster" Target="../slideMasters/slideMaster1.xml"/><Relationship Id="rId4" Type="http://schemas.openxmlformats.org/officeDocument/2006/relationships/image" Target="../media/image4.png"/></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RW-Titelfolie">
    <p:spTree>
      <p:nvGrpSpPr>
        <p:cNvPr id="1" name=""/>
        <p:cNvGrpSpPr/>
        <p:nvPr/>
      </p:nvGrpSpPr>
      <p:grpSpPr>
        <a:xfrm>
          <a:off x="0" y="0"/>
          <a:ext cx="0" cy="0"/>
          <a:chOff x="0" y="0"/>
          <a:chExt cx="0" cy="0"/>
        </a:xfrm>
      </p:grpSpPr>
      <p:pic>
        <p:nvPicPr>
          <p:cNvPr id="5" name="Grafik 4" descr="Logo REWWay">
            <a:extLst>
              <a:ext uri="{FF2B5EF4-FFF2-40B4-BE49-F238E27FC236}">
                <a16:creationId xmlns:a16="http://schemas.microsoft.com/office/drawing/2014/main" id="{E5251266-0CEE-4F9A-B7EE-48E829BC2DEE}"/>
              </a:ext>
            </a:extLst>
          </p:cNvPr>
          <p:cNvPicPr>
            <a:picLocks noChangeAspect="1"/>
          </p:cNvPicPr>
          <p:nvPr userDrawn="1"/>
        </p:nvPicPr>
        <p:blipFill>
          <a:blip r:embed="rId2" cstate="screen">
            <a:extLst>
              <a:ext uri="{28A0092B-C50C-407E-A947-70E740481C1C}">
                <a14:useLocalDpi xmlns:a14="http://schemas.microsoft.com/office/drawing/2010/main"/>
              </a:ext>
            </a:extLst>
          </a:blip>
          <a:stretch>
            <a:fillRect/>
          </a:stretch>
        </p:blipFill>
        <p:spPr>
          <a:xfrm>
            <a:off x="686101" y="5387602"/>
            <a:ext cx="2322581" cy="1133858"/>
          </a:xfrm>
          <a:prstGeom prst="rect">
            <a:avLst/>
          </a:prstGeom>
        </p:spPr>
      </p:pic>
      <p:sp>
        <p:nvSpPr>
          <p:cNvPr id="7" name="Rechteck 6">
            <a:extLst>
              <a:ext uri="{FF2B5EF4-FFF2-40B4-BE49-F238E27FC236}">
                <a16:creationId xmlns:a16="http://schemas.microsoft.com/office/drawing/2014/main" id="{159B9B4C-454B-466E-A936-71D61736F181}"/>
              </a:ext>
            </a:extLst>
          </p:cNvPr>
          <p:cNvSpPr/>
          <p:nvPr userDrawn="1"/>
        </p:nvSpPr>
        <p:spPr>
          <a:xfrm>
            <a:off x="0" y="0"/>
            <a:ext cx="12192000" cy="4848726"/>
          </a:xfrm>
          <a:prstGeom prst="rect">
            <a:avLst/>
          </a:prstGeom>
          <a:gradFill flip="none" rotWithShape="1">
            <a:gsLst>
              <a:gs pos="0">
                <a:schemeClr val="tx1"/>
              </a:gs>
              <a:gs pos="50000">
                <a:schemeClr val="tx2"/>
              </a:gs>
              <a:gs pos="100000">
                <a:schemeClr val="accent1"/>
              </a:gs>
            </a:gsLst>
            <a:lin ang="108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AT"/>
          </a:p>
        </p:txBody>
      </p:sp>
      <p:sp>
        <p:nvSpPr>
          <p:cNvPr id="3" name="Untertitel 2">
            <a:extLst>
              <a:ext uri="{FF2B5EF4-FFF2-40B4-BE49-F238E27FC236}">
                <a16:creationId xmlns:a16="http://schemas.microsoft.com/office/drawing/2014/main" id="{63E366A8-5FDC-4239-BE7F-6D32806284E7}"/>
              </a:ext>
            </a:extLst>
          </p:cNvPr>
          <p:cNvSpPr>
            <a:spLocks noGrp="1"/>
          </p:cNvSpPr>
          <p:nvPr>
            <p:ph type="subTitle" idx="1" hasCustomPrompt="1"/>
          </p:nvPr>
        </p:nvSpPr>
        <p:spPr>
          <a:xfrm>
            <a:off x="886408" y="1199473"/>
            <a:ext cx="5895392" cy="391202"/>
          </a:xfrm>
        </p:spPr>
        <p:txBody>
          <a:bodyPr>
            <a:noAutofit/>
          </a:bodyPr>
          <a:lstStyle>
            <a:lvl1pPr marL="0" indent="0" algn="l">
              <a:buNone/>
              <a:defRPr sz="1500" cap="all" spc="100" baseline="0">
                <a:solidFill>
                  <a:schemeClr val="bg1"/>
                </a:solidFill>
                <a:latin typeface="+mj-lt"/>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de-AT"/>
              <a:t>Karriere in der Logistik – Zukunft gestalten</a:t>
            </a:r>
          </a:p>
        </p:txBody>
      </p:sp>
      <p:sp>
        <p:nvSpPr>
          <p:cNvPr id="10" name="Titel 9">
            <a:extLst>
              <a:ext uri="{FF2B5EF4-FFF2-40B4-BE49-F238E27FC236}">
                <a16:creationId xmlns:a16="http://schemas.microsoft.com/office/drawing/2014/main" id="{97AB5090-4007-4DE4-83F4-5287338FB754}"/>
              </a:ext>
            </a:extLst>
          </p:cNvPr>
          <p:cNvSpPr>
            <a:spLocks noGrp="1"/>
          </p:cNvSpPr>
          <p:nvPr>
            <p:ph type="title"/>
          </p:nvPr>
        </p:nvSpPr>
        <p:spPr>
          <a:xfrm>
            <a:off x="838200" y="1488364"/>
            <a:ext cx="7496175" cy="2076252"/>
          </a:xfrm>
        </p:spPr>
        <p:txBody>
          <a:bodyPr anchor="t">
            <a:noAutofit/>
          </a:bodyPr>
          <a:lstStyle>
            <a:lvl1pPr>
              <a:defRPr sz="4400">
                <a:solidFill>
                  <a:schemeClr val="bg1"/>
                </a:solidFill>
                <a:latin typeface="+mj-lt"/>
              </a:defRPr>
            </a:lvl1pPr>
          </a:lstStyle>
          <a:p>
            <a:r>
              <a:rPr lang="de-DE"/>
              <a:t>Mastertitelformat bearbeiten</a:t>
            </a:r>
            <a:endParaRPr lang="de-AT"/>
          </a:p>
        </p:txBody>
      </p:sp>
      <p:pic>
        <p:nvPicPr>
          <p:cNvPr id="12" name="Grafik 11" descr="Logo viadonau">
            <a:extLst>
              <a:ext uri="{FF2B5EF4-FFF2-40B4-BE49-F238E27FC236}">
                <a16:creationId xmlns:a16="http://schemas.microsoft.com/office/drawing/2014/main" id="{5874DE88-BD61-49AF-91B1-D6F1E57318B7}"/>
              </a:ext>
            </a:extLst>
          </p:cNvPr>
          <p:cNvPicPr>
            <a:picLocks noChangeAspect="1"/>
          </p:cNvPicPr>
          <p:nvPr userDrawn="1"/>
        </p:nvPicPr>
        <p:blipFill>
          <a:blip r:embed="rId3" cstate="screen">
            <a:extLst>
              <a:ext uri="{28A0092B-C50C-407E-A947-70E740481C1C}">
                <a14:useLocalDpi xmlns:a14="http://schemas.microsoft.com/office/drawing/2010/main"/>
              </a:ext>
            </a:extLst>
          </a:blip>
          <a:stretch>
            <a:fillRect/>
          </a:stretch>
        </p:blipFill>
        <p:spPr>
          <a:xfrm>
            <a:off x="4933672" y="5783016"/>
            <a:ext cx="1529956" cy="288891"/>
          </a:xfrm>
          <a:prstGeom prst="rect">
            <a:avLst/>
          </a:prstGeom>
        </p:spPr>
      </p:pic>
      <p:pic>
        <p:nvPicPr>
          <p:cNvPr id="13" name="Grafik 12" descr="Logo Logistikum">
            <a:extLst>
              <a:ext uri="{FF2B5EF4-FFF2-40B4-BE49-F238E27FC236}">
                <a16:creationId xmlns:a16="http://schemas.microsoft.com/office/drawing/2014/main" id="{2C0C050C-2F6C-4209-B672-CBA1E31801E7}"/>
              </a:ext>
            </a:extLst>
          </p:cNvPr>
          <p:cNvPicPr>
            <a:picLocks noChangeAspect="1"/>
          </p:cNvPicPr>
          <p:nvPr userDrawn="1"/>
        </p:nvPicPr>
        <p:blipFill>
          <a:blip r:embed="rId4" cstate="screen">
            <a:extLst>
              <a:ext uri="{28A0092B-C50C-407E-A947-70E740481C1C}">
                <a14:useLocalDpi xmlns:a14="http://schemas.microsoft.com/office/drawing/2010/main"/>
              </a:ext>
            </a:extLst>
          </a:blip>
          <a:stretch>
            <a:fillRect/>
          </a:stretch>
        </p:blipFill>
        <p:spPr>
          <a:xfrm>
            <a:off x="3335653" y="5398174"/>
            <a:ext cx="1074923" cy="1058574"/>
          </a:xfrm>
          <a:prstGeom prst="rect">
            <a:avLst/>
          </a:prstGeom>
        </p:spPr>
      </p:pic>
    </p:spTree>
    <p:extLst>
      <p:ext uri="{BB962C8B-B14F-4D97-AF65-F5344CB8AC3E}">
        <p14:creationId xmlns:p14="http://schemas.microsoft.com/office/powerpoint/2010/main" val="247676711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RW-Abschnitts-Übersicht">
    <p:bg>
      <p:bgPr>
        <a:solidFill>
          <a:schemeClr val="bg2"/>
        </a:solidFill>
        <a:effectLst/>
      </p:bgPr>
    </p:bg>
    <p:spTree>
      <p:nvGrpSpPr>
        <p:cNvPr id="1" name=""/>
        <p:cNvGrpSpPr/>
        <p:nvPr/>
      </p:nvGrpSpPr>
      <p:grpSpPr>
        <a:xfrm>
          <a:off x="0" y="0"/>
          <a:ext cx="0" cy="0"/>
          <a:chOff x="0" y="0"/>
          <a:chExt cx="0" cy="0"/>
        </a:xfrm>
      </p:grpSpPr>
      <p:sp>
        <p:nvSpPr>
          <p:cNvPr id="14" name="Ellipse 13">
            <a:extLst>
              <a:ext uri="{FF2B5EF4-FFF2-40B4-BE49-F238E27FC236}">
                <a16:creationId xmlns:a16="http://schemas.microsoft.com/office/drawing/2014/main" id="{8C1B4AA4-82E5-4279-9D0E-B140960BE154}"/>
              </a:ext>
            </a:extLst>
          </p:cNvPr>
          <p:cNvSpPr/>
          <p:nvPr userDrawn="1"/>
        </p:nvSpPr>
        <p:spPr>
          <a:xfrm>
            <a:off x="7314943" y="-2909468"/>
            <a:ext cx="7154071" cy="7154071"/>
          </a:xfrm>
          <a:prstGeom prst="ellipse">
            <a:avLst/>
          </a:prstGeom>
          <a:noFill/>
          <a:ln w="889000">
            <a:solidFill>
              <a:schemeClr val="bg1">
                <a:alpha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AT" sz="1200"/>
          </a:p>
        </p:txBody>
      </p:sp>
      <p:sp>
        <p:nvSpPr>
          <p:cNvPr id="10" name="Rechteck 9">
            <a:extLst>
              <a:ext uri="{FF2B5EF4-FFF2-40B4-BE49-F238E27FC236}">
                <a16:creationId xmlns:a16="http://schemas.microsoft.com/office/drawing/2014/main" id="{1F9A4496-8D34-44CD-AE33-C25FFDC93421}"/>
              </a:ext>
            </a:extLst>
          </p:cNvPr>
          <p:cNvSpPr/>
          <p:nvPr userDrawn="1"/>
        </p:nvSpPr>
        <p:spPr>
          <a:xfrm>
            <a:off x="635068" y="1304089"/>
            <a:ext cx="3898213" cy="2192745"/>
          </a:xfrm>
          <a:prstGeom prst="rect">
            <a:avLst/>
          </a:prstGeom>
          <a:solidFill>
            <a:schemeClr val="bg2">
              <a:lumMod val="9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de-AT" sz="1600"/>
              <a:t>Thema 1:</a:t>
            </a:r>
          </a:p>
          <a:p>
            <a:pPr algn="ctr"/>
            <a:r>
              <a:rPr lang="de-AT" sz="1600"/>
              <a:t>In der Seitenleiste den Namen des Abschnitts greifen und hier her ziehen. </a:t>
            </a:r>
          </a:p>
          <a:p>
            <a:pPr algn="ctr"/>
            <a:r>
              <a:rPr lang="de-AT" sz="1600"/>
              <a:t>Auf die gleiche Größe skalieren wie </a:t>
            </a:r>
          </a:p>
          <a:p>
            <a:pPr algn="ctr"/>
            <a:r>
              <a:rPr lang="de-AT" sz="1600"/>
              <a:t>dieses beige Rechteck. Wenn man anschließend alle Themen leicht</a:t>
            </a:r>
            <a:br>
              <a:rPr lang="de-AT" sz="1600"/>
            </a:br>
            <a:r>
              <a:rPr lang="de-AT" sz="1600"/>
              <a:t>verschiebt, haben sie einen Schatten.</a:t>
            </a:r>
          </a:p>
        </p:txBody>
      </p:sp>
      <p:sp>
        <p:nvSpPr>
          <p:cNvPr id="11" name="Rechteck 10">
            <a:extLst>
              <a:ext uri="{FF2B5EF4-FFF2-40B4-BE49-F238E27FC236}">
                <a16:creationId xmlns:a16="http://schemas.microsoft.com/office/drawing/2014/main" id="{EEF5AA57-2206-4DEC-8716-41CA2A13A39B}"/>
              </a:ext>
            </a:extLst>
          </p:cNvPr>
          <p:cNvSpPr/>
          <p:nvPr userDrawn="1"/>
        </p:nvSpPr>
        <p:spPr>
          <a:xfrm>
            <a:off x="4877058" y="1304088"/>
            <a:ext cx="3898213" cy="2192745"/>
          </a:xfrm>
          <a:prstGeom prst="rect">
            <a:avLst/>
          </a:prstGeom>
          <a:solidFill>
            <a:schemeClr val="bg2">
              <a:lumMod val="9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de-AT" sz="1600"/>
              <a:t>Thema 2:</a:t>
            </a:r>
          </a:p>
          <a:p>
            <a:pPr algn="ctr"/>
            <a:r>
              <a:rPr lang="de-AT" sz="1600"/>
              <a:t>In der Seitenleiste den Namen des Abschnitts greifen und hier her ziehen. </a:t>
            </a:r>
          </a:p>
          <a:p>
            <a:pPr algn="ctr"/>
            <a:r>
              <a:rPr lang="de-AT" sz="1600"/>
              <a:t>Auf die gleiche Größe skalieren wie </a:t>
            </a:r>
          </a:p>
          <a:p>
            <a:pPr algn="ctr"/>
            <a:r>
              <a:rPr lang="de-AT" sz="1600"/>
              <a:t>dieses beige Rechteck. Wenn man anschließend alle Themen leicht</a:t>
            </a:r>
            <a:br>
              <a:rPr lang="de-AT" sz="1600"/>
            </a:br>
            <a:r>
              <a:rPr lang="de-AT" sz="1600"/>
              <a:t>verschiebt, haben sie einen Schatten.</a:t>
            </a:r>
          </a:p>
        </p:txBody>
      </p:sp>
      <p:sp>
        <p:nvSpPr>
          <p:cNvPr id="21" name="Datumsplatzhalter 20">
            <a:extLst>
              <a:ext uri="{FF2B5EF4-FFF2-40B4-BE49-F238E27FC236}">
                <a16:creationId xmlns:a16="http://schemas.microsoft.com/office/drawing/2014/main" id="{92B61225-3CC7-429F-8545-1E15F3C28ADC}"/>
              </a:ext>
            </a:extLst>
          </p:cNvPr>
          <p:cNvSpPr>
            <a:spLocks noGrp="1"/>
          </p:cNvSpPr>
          <p:nvPr>
            <p:ph type="dt" sz="half" idx="10"/>
          </p:nvPr>
        </p:nvSpPr>
        <p:spPr/>
        <p:txBody>
          <a:bodyPr/>
          <a:lstStyle/>
          <a:p>
            <a:r>
              <a:rPr lang="de-AT"/>
              <a:t>Folie</a:t>
            </a:r>
          </a:p>
        </p:txBody>
      </p:sp>
      <p:sp>
        <p:nvSpPr>
          <p:cNvPr id="22" name="Fußzeilenplatzhalter 21">
            <a:extLst>
              <a:ext uri="{FF2B5EF4-FFF2-40B4-BE49-F238E27FC236}">
                <a16:creationId xmlns:a16="http://schemas.microsoft.com/office/drawing/2014/main" id="{1F88CB56-152E-4A67-835F-6C1AF2EC73D1}"/>
              </a:ext>
            </a:extLst>
          </p:cNvPr>
          <p:cNvSpPr>
            <a:spLocks noGrp="1"/>
          </p:cNvSpPr>
          <p:nvPr>
            <p:ph type="ftr" sz="quarter" idx="11"/>
          </p:nvPr>
        </p:nvSpPr>
        <p:spPr>
          <a:xfrm>
            <a:off x="635069" y="272194"/>
            <a:ext cx="6679874" cy="365125"/>
          </a:xfrm>
        </p:spPr>
        <p:txBody>
          <a:bodyPr/>
          <a:lstStyle/>
          <a:p>
            <a:r>
              <a:rPr lang="de-AT">
                <a:cs typeface="Arial" panose="020B0604020202020204" pitchFamily="34" charset="0"/>
              </a:rPr>
              <a:t>Karriere in der Logistik – Zukunft gestalten</a:t>
            </a:r>
            <a:endParaRPr lang="de-AT"/>
          </a:p>
        </p:txBody>
      </p:sp>
      <p:sp>
        <p:nvSpPr>
          <p:cNvPr id="23" name="Foliennummernplatzhalter 22">
            <a:extLst>
              <a:ext uri="{FF2B5EF4-FFF2-40B4-BE49-F238E27FC236}">
                <a16:creationId xmlns:a16="http://schemas.microsoft.com/office/drawing/2014/main" id="{BF817A1A-C2DD-43B3-8C86-106B58620874}"/>
              </a:ext>
            </a:extLst>
          </p:cNvPr>
          <p:cNvSpPr>
            <a:spLocks noGrp="1"/>
          </p:cNvSpPr>
          <p:nvPr>
            <p:ph type="sldNum" sz="quarter" idx="12"/>
          </p:nvPr>
        </p:nvSpPr>
        <p:spPr>
          <a:xfrm>
            <a:off x="889518" y="6356350"/>
            <a:ext cx="2134417" cy="365125"/>
          </a:xfrm>
        </p:spPr>
        <p:txBody>
          <a:bodyPr/>
          <a:lstStyle/>
          <a:p>
            <a:fld id="{0AF89F37-6AD9-4F74-BC17-19E39A25D257}" type="slidenum">
              <a:rPr lang="de-AT" smtClean="0"/>
              <a:pPr/>
              <a:t>‹Nr.›</a:t>
            </a:fld>
            <a:endParaRPr lang="de-AT"/>
          </a:p>
        </p:txBody>
      </p:sp>
      <p:sp>
        <p:nvSpPr>
          <p:cNvPr id="2" name="Rechteck 1">
            <a:extLst>
              <a:ext uri="{FF2B5EF4-FFF2-40B4-BE49-F238E27FC236}">
                <a16:creationId xmlns:a16="http://schemas.microsoft.com/office/drawing/2014/main" id="{2D97DFB5-24BA-B380-03B7-884C2385BC45}"/>
              </a:ext>
            </a:extLst>
          </p:cNvPr>
          <p:cNvSpPr/>
          <p:nvPr userDrawn="1"/>
        </p:nvSpPr>
        <p:spPr>
          <a:xfrm>
            <a:off x="635068" y="3759607"/>
            <a:ext cx="3898213" cy="2192745"/>
          </a:xfrm>
          <a:prstGeom prst="rect">
            <a:avLst/>
          </a:prstGeom>
          <a:solidFill>
            <a:schemeClr val="bg2">
              <a:lumMod val="9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de-AT" sz="1600"/>
              <a:t>Thema 2:</a:t>
            </a:r>
          </a:p>
          <a:p>
            <a:pPr algn="ctr"/>
            <a:r>
              <a:rPr lang="de-AT" sz="1600"/>
              <a:t>In der Seitenleiste den Namen des Abschnitts greifen und hier her ziehen. </a:t>
            </a:r>
          </a:p>
          <a:p>
            <a:pPr algn="ctr"/>
            <a:r>
              <a:rPr lang="de-AT" sz="1600"/>
              <a:t>Auf die gleiche Größe skalieren wie </a:t>
            </a:r>
          </a:p>
          <a:p>
            <a:pPr algn="ctr"/>
            <a:r>
              <a:rPr lang="de-AT" sz="1600"/>
              <a:t>dieses beige Rechteck. Wenn man anschließend alle Themen leicht</a:t>
            </a:r>
            <a:br>
              <a:rPr lang="de-AT" sz="1600"/>
            </a:br>
            <a:r>
              <a:rPr lang="de-AT" sz="1600"/>
              <a:t>verschiebt, haben sie einen Schatten.</a:t>
            </a:r>
          </a:p>
        </p:txBody>
      </p:sp>
    </p:spTree>
    <p:extLst>
      <p:ext uri="{BB962C8B-B14F-4D97-AF65-F5344CB8AC3E}">
        <p14:creationId xmlns:p14="http://schemas.microsoft.com/office/powerpoint/2010/main" val="3870480742"/>
      </p:ext>
    </p:extLst>
  </p:cSld>
  <p:clrMapOvr>
    <a:masterClrMapping/>
  </p:clrMapOvr>
  <p:transition spd="slow">
    <p:push/>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1_RW-Abschnitts-Übersicht">
    <p:bg>
      <p:bgPr>
        <a:gradFill>
          <a:gsLst>
            <a:gs pos="0">
              <a:schemeClr val="accent2">
                <a:lumMod val="60000"/>
                <a:lumOff val="40000"/>
              </a:schemeClr>
            </a:gs>
            <a:gs pos="100000">
              <a:schemeClr val="accent2">
                <a:lumMod val="40000"/>
                <a:lumOff val="60000"/>
              </a:schemeClr>
            </a:gs>
            <a:gs pos="0">
              <a:schemeClr val="accent2">
                <a:lumMod val="0"/>
                <a:lumOff val="100000"/>
              </a:schemeClr>
            </a:gs>
            <a:gs pos="100000">
              <a:schemeClr val="accent2">
                <a:lumMod val="100000"/>
              </a:schemeClr>
            </a:gs>
          </a:gsLst>
          <a:lin ang="10800000" scaled="0"/>
        </a:gradFill>
        <a:effectLst/>
      </p:bgPr>
    </p:bg>
    <p:spTree>
      <p:nvGrpSpPr>
        <p:cNvPr id="1" name=""/>
        <p:cNvGrpSpPr/>
        <p:nvPr/>
      </p:nvGrpSpPr>
      <p:grpSpPr>
        <a:xfrm>
          <a:off x="0" y="0"/>
          <a:ext cx="0" cy="0"/>
          <a:chOff x="0" y="0"/>
          <a:chExt cx="0" cy="0"/>
        </a:xfrm>
      </p:grpSpPr>
      <p:sp>
        <p:nvSpPr>
          <p:cNvPr id="21" name="Datumsplatzhalter 20">
            <a:extLst>
              <a:ext uri="{FF2B5EF4-FFF2-40B4-BE49-F238E27FC236}">
                <a16:creationId xmlns:a16="http://schemas.microsoft.com/office/drawing/2014/main" id="{92B61225-3CC7-429F-8545-1E15F3C28ADC}"/>
              </a:ext>
            </a:extLst>
          </p:cNvPr>
          <p:cNvSpPr>
            <a:spLocks noGrp="1"/>
          </p:cNvSpPr>
          <p:nvPr>
            <p:ph type="dt" sz="half" idx="10"/>
          </p:nvPr>
        </p:nvSpPr>
        <p:spPr/>
        <p:txBody>
          <a:bodyPr/>
          <a:lstStyle/>
          <a:p>
            <a:r>
              <a:rPr lang="de-AT"/>
              <a:t>Folie</a:t>
            </a:r>
          </a:p>
        </p:txBody>
      </p:sp>
      <p:sp>
        <p:nvSpPr>
          <p:cNvPr id="22" name="Fußzeilenplatzhalter 21">
            <a:extLst>
              <a:ext uri="{FF2B5EF4-FFF2-40B4-BE49-F238E27FC236}">
                <a16:creationId xmlns:a16="http://schemas.microsoft.com/office/drawing/2014/main" id="{1F88CB56-152E-4A67-835F-6C1AF2EC73D1}"/>
              </a:ext>
            </a:extLst>
          </p:cNvPr>
          <p:cNvSpPr>
            <a:spLocks noGrp="1"/>
          </p:cNvSpPr>
          <p:nvPr>
            <p:ph type="ftr" sz="quarter" idx="11"/>
          </p:nvPr>
        </p:nvSpPr>
        <p:spPr>
          <a:xfrm>
            <a:off x="635069" y="272194"/>
            <a:ext cx="6679874" cy="365125"/>
          </a:xfrm>
        </p:spPr>
        <p:txBody>
          <a:bodyPr/>
          <a:lstStyle/>
          <a:p>
            <a:r>
              <a:rPr lang="de-AT">
                <a:cs typeface="Arial" panose="020B0604020202020204" pitchFamily="34" charset="0"/>
              </a:rPr>
              <a:t>Karriere in der Logistik – Zukunft gestalten</a:t>
            </a:r>
            <a:endParaRPr lang="de-AT"/>
          </a:p>
        </p:txBody>
      </p:sp>
      <p:sp>
        <p:nvSpPr>
          <p:cNvPr id="23" name="Foliennummernplatzhalter 22">
            <a:extLst>
              <a:ext uri="{FF2B5EF4-FFF2-40B4-BE49-F238E27FC236}">
                <a16:creationId xmlns:a16="http://schemas.microsoft.com/office/drawing/2014/main" id="{BF817A1A-C2DD-43B3-8C86-106B58620874}"/>
              </a:ext>
            </a:extLst>
          </p:cNvPr>
          <p:cNvSpPr>
            <a:spLocks noGrp="1"/>
          </p:cNvSpPr>
          <p:nvPr>
            <p:ph type="sldNum" sz="quarter" idx="12"/>
          </p:nvPr>
        </p:nvSpPr>
        <p:spPr>
          <a:xfrm>
            <a:off x="889518" y="6356350"/>
            <a:ext cx="2134417" cy="365125"/>
          </a:xfrm>
        </p:spPr>
        <p:txBody>
          <a:bodyPr/>
          <a:lstStyle/>
          <a:p>
            <a:fld id="{0AF89F37-6AD9-4F74-BC17-19E39A25D257}" type="slidenum">
              <a:rPr lang="de-AT" smtClean="0"/>
              <a:pPr/>
              <a:t>‹Nr.›</a:t>
            </a:fld>
            <a:endParaRPr lang="de-AT"/>
          </a:p>
        </p:txBody>
      </p:sp>
      <p:sp>
        <p:nvSpPr>
          <p:cNvPr id="2" name="Titel 5">
            <a:extLst>
              <a:ext uri="{FF2B5EF4-FFF2-40B4-BE49-F238E27FC236}">
                <a16:creationId xmlns:a16="http://schemas.microsoft.com/office/drawing/2014/main" id="{59F0A27B-AF0D-8753-A13D-C68E24356072}"/>
              </a:ext>
            </a:extLst>
          </p:cNvPr>
          <p:cNvSpPr>
            <a:spLocks noGrp="1"/>
          </p:cNvSpPr>
          <p:nvPr>
            <p:ph type="title"/>
          </p:nvPr>
        </p:nvSpPr>
        <p:spPr>
          <a:xfrm>
            <a:off x="592538" y="640040"/>
            <a:ext cx="8278504" cy="792976"/>
          </a:xfrm>
        </p:spPr>
        <p:txBody>
          <a:bodyPr/>
          <a:lstStyle/>
          <a:p>
            <a:r>
              <a:rPr lang="de-DE"/>
              <a:t>Mastertitelformat bearbeiten</a:t>
            </a:r>
            <a:endParaRPr lang="de-AT"/>
          </a:p>
        </p:txBody>
      </p:sp>
      <p:sp>
        <p:nvSpPr>
          <p:cNvPr id="3" name="Inhaltsplatzhalter 2">
            <a:extLst>
              <a:ext uri="{FF2B5EF4-FFF2-40B4-BE49-F238E27FC236}">
                <a16:creationId xmlns:a16="http://schemas.microsoft.com/office/drawing/2014/main" id="{D9E51B61-77C2-A0BB-57A8-D08AC03FD092}"/>
              </a:ext>
            </a:extLst>
          </p:cNvPr>
          <p:cNvSpPr>
            <a:spLocks noGrp="1"/>
          </p:cNvSpPr>
          <p:nvPr>
            <p:ph idx="1"/>
          </p:nvPr>
        </p:nvSpPr>
        <p:spPr>
          <a:xfrm>
            <a:off x="592538" y="1825625"/>
            <a:ext cx="10954420" cy="4351338"/>
          </a:xfrm>
        </p:spPr>
        <p:txBody>
          <a:bodyPr/>
          <a:lstStyle/>
          <a:p>
            <a:pPr lvl="0"/>
            <a:r>
              <a:rPr lang="de-DE"/>
              <a:t>Mastertextformat bearbeiten</a:t>
            </a:r>
          </a:p>
          <a:p>
            <a:pPr lvl="1"/>
            <a:r>
              <a:rPr lang="de-DE"/>
              <a:t>Zweite Ebene</a:t>
            </a:r>
          </a:p>
          <a:p>
            <a:pPr lvl="2"/>
            <a:r>
              <a:rPr lang="de-DE"/>
              <a:t>Dritte Ebene</a:t>
            </a:r>
          </a:p>
          <a:p>
            <a:pPr lvl="3"/>
            <a:r>
              <a:rPr lang="de-DE"/>
              <a:t>Vierte Ebene</a:t>
            </a:r>
          </a:p>
          <a:p>
            <a:pPr lvl="4"/>
            <a:r>
              <a:rPr lang="de-DE"/>
              <a:t>Fünfte Ebene</a:t>
            </a:r>
            <a:endParaRPr lang="de-AT"/>
          </a:p>
        </p:txBody>
      </p:sp>
    </p:spTree>
    <p:extLst>
      <p:ext uri="{BB962C8B-B14F-4D97-AF65-F5344CB8AC3E}">
        <p14:creationId xmlns:p14="http://schemas.microsoft.com/office/powerpoint/2010/main" val="2704778771"/>
      </p:ext>
    </p:extLst>
  </p:cSld>
  <p:clrMapOvr>
    <a:masterClrMapping/>
  </p:clrMapOvr>
  <p:transition spd="slow">
    <p:push/>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RW-Abschnitts-Titelfolie">
    <p:spTree>
      <p:nvGrpSpPr>
        <p:cNvPr id="1" name=""/>
        <p:cNvGrpSpPr/>
        <p:nvPr/>
      </p:nvGrpSpPr>
      <p:grpSpPr>
        <a:xfrm>
          <a:off x="0" y="0"/>
          <a:ext cx="0" cy="0"/>
          <a:chOff x="0" y="0"/>
          <a:chExt cx="0" cy="0"/>
        </a:xfrm>
      </p:grpSpPr>
      <p:sp>
        <p:nvSpPr>
          <p:cNvPr id="21" name="Rechteck 20">
            <a:extLst>
              <a:ext uri="{FF2B5EF4-FFF2-40B4-BE49-F238E27FC236}">
                <a16:creationId xmlns:a16="http://schemas.microsoft.com/office/drawing/2014/main" id="{D20D1EF0-3BD0-4F93-A1F2-8367D7331CBC}"/>
              </a:ext>
            </a:extLst>
          </p:cNvPr>
          <p:cNvSpPr/>
          <p:nvPr userDrawn="1"/>
        </p:nvSpPr>
        <p:spPr>
          <a:xfrm>
            <a:off x="0" y="0"/>
            <a:ext cx="12192000" cy="6858000"/>
          </a:xfrm>
          <a:prstGeom prst="rect">
            <a:avLst/>
          </a:prstGeom>
          <a:gradFill flip="none" rotWithShape="1">
            <a:gsLst>
              <a:gs pos="0">
                <a:schemeClr val="tx1"/>
              </a:gs>
              <a:gs pos="50000">
                <a:schemeClr val="tx2"/>
              </a:gs>
              <a:gs pos="100000">
                <a:schemeClr val="accent1"/>
              </a:gs>
            </a:gsLst>
            <a:lin ang="108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AT"/>
          </a:p>
        </p:txBody>
      </p:sp>
      <p:sp>
        <p:nvSpPr>
          <p:cNvPr id="19" name="Textplatzhalter 2">
            <a:extLst>
              <a:ext uri="{FF2B5EF4-FFF2-40B4-BE49-F238E27FC236}">
                <a16:creationId xmlns:a16="http://schemas.microsoft.com/office/drawing/2014/main" id="{9FBFFB14-C6DF-4483-B0B3-F71AB856A19E}"/>
              </a:ext>
            </a:extLst>
          </p:cNvPr>
          <p:cNvSpPr>
            <a:spLocks noGrp="1"/>
          </p:cNvSpPr>
          <p:nvPr>
            <p:ph type="body" idx="1" hasCustomPrompt="1"/>
          </p:nvPr>
        </p:nvSpPr>
        <p:spPr>
          <a:xfrm>
            <a:off x="7042246" y="2926292"/>
            <a:ext cx="5445456" cy="4830984"/>
          </a:xfrm>
        </p:spPr>
        <p:txBody>
          <a:bodyPr>
            <a:noAutofit/>
          </a:bodyPr>
          <a:lstStyle>
            <a:lvl1pPr marL="0" indent="0" algn="ctr">
              <a:buNone/>
              <a:defRPr sz="40000" b="1">
                <a:solidFill>
                  <a:schemeClr val="bg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de-DE"/>
              <a:t>0</a:t>
            </a:r>
          </a:p>
        </p:txBody>
      </p:sp>
      <p:sp>
        <p:nvSpPr>
          <p:cNvPr id="2" name="Titel 1">
            <a:extLst>
              <a:ext uri="{FF2B5EF4-FFF2-40B4-BE49-F238E27FC236}">
                <a16:creationId xmlns:a16="http://schemas.microsoft.com/office/drawing/2014/main" id="{12125003-B839-49CA-A766-11BB65B2335C}"/>
              </a:ext>
            </a:extLst>
          </p:cNvPr>
          <p:cNvSpPr>
            <a:spLocks noGrp="1"/>
          </p:cNvSpPr>
          <p:nvPr>
            <p:ph type="title"/>
          </p:nvPr>
        </p:nvSpPr>
        <p:spPr>
          <a:xfrm>
            <a:off x="831850" y="1114314"/>
            <a:ext cx="7195731" cy="2852737"/>
          </a:xfrm>
        </p:spPr>
        <p:txBody>
          <a:bodyPr anchor="t">
            <a:noAutofit/>
          </a:bodyPr>
          <a:lstStyle>
            <a:lvl1pPr>
              <a:defRPr sz="7500" cap="none" baseline="0">
                <a:solidFill>
                  <a:schemeClr val="bg1"/>
                </a:solidFill>
              </a:defRPr>
            </a:lvl1pPr>
          </a:lstStyle>
          <a:p>
            <a:r>
              <a:rPr lang="de-DE"/>
              <a:t>Mastertitelformat bearbeiten</a:t>
            </a:r>
            <a:endParaRPr lang="de-AT"/>
          </a:p>
        </p:txBody>
      </p:sp>
    </p:spTree>
    <p:extLst>
      <p:ext uri="{BB962C8B-B14F-4D97-AF65-F5344CB8AC3E}">
        <p14:creationId xmlns:p14="http://schemas.microsoft.com/office/powerpoint/2010/main" val="2777411536"/>
      </p:ext>
    </p:extLst>
  </p:cSld>
  <p:clrMapOvr>
    <a:masterClrMapping/>
  </p:clrMapOvr>
  <p:transition spd="slow">
    <p:push/>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RW-Leer">
    <p:spTree>
      <p:nvGrpSpPr>
        <p:cNvPr id="1" name=""/>
        <p:cNvGrpSpPr/>
        <p:nvPr/>
      </p:nvGrpSpPr>
      <p:grpSpPr>
        <a:xfrm>
          <a:off x="0" y="0"/>
          <a:ext cx="0" cy="0"/>
          <a:chOff x="0" y="0"/>
          <a:chExt cx="0" cy="0"/>
        </a:xfrm>
      </p:grpSpPr>
      <p:sp>
        <p:nvSpPr>
          <p:cNvPr id="11" name="Datumsplatzhalter 10">
            <a:extLst>
              <a:ext uri="{FF2B5EF4-FFF2-40B4-BE49-F238E27FC236}">
                <a16:creationId xmlns:a16="http://schemas.microsoft.com/office/drawing/2014/main" id="{57D97621-107F-4ED3-9E6E-8B387438122F}"/>
              </a:ext>
            </a:extLst>
          </p:cNvPr>
          <p:cNvSpPr>
            <a:spLocks noGrp="1"/>
          </p:cNvSpPr>
          <p:nvPr>
            <p:ph type="dt" sz="half" idx="10"/>
          </p:nvPr>
        </p:nvSpPr>
        <p:spPr/>
        <p:txBody>
          <a:bodyPr/>
          <a:lstStyle/>
          <a:p>
            <a:r>
              <a:rPr lang="de-AT"/>
              <a:t>Folie</a:t>
            </a:r>
          </a:p>
        </p:txBody>
      </p:sp>
      <p:sp>
        <p:nvSpPr>
          <p:cNvPr id="12" name="Fußzeilenplatzhalter 11">
            <a:extLst>
              <a:ext uri="{FF2B5EF4-FFF2-40B4-BE49-F238E27FC236}">
                <a16:creationId xmlns:a16="http://schemas.microsoft.com/office/drawing/2014/main" id="{FDA103BF-F643-4E03-AF1E-8003B8D6711F}"/>
              </a:ext>
            </a:extLst>
          </p:cNvPr>
          <p:cNvSpPr>
            <a:spLocks noGrp="1"/>
          </p:cNvSpPr>
          <p:nvPr>
            <p:ph type="ftr" sz="quarter" idx="11"/>
          </p:nvPr>
        </p:nvSpPr>
        <p:spPr>
          <a:xfrm>
            <a:off x="635069" y="272194"/>
            <a:ext cx="7109715" cy="365125"/>
          </a:xfrm>
        </p:spPr>
        <p:txBody>
          <a:bodyPr/>
          <a:lstStyle/>
          <a:p>
            <a:r>
              <a:rPr lang="de-AT">
                <a:cs typeface="Arial" panose="020B0604020202020204" pitchFamily="34" charset="0"/>
              </a:rPr>
              <a:t>Karriere in der Logistik – Zukunft gestalten</a:t>
            </a:r>
            <a:endParaRPr lang="de-AT"/>
          </a:p>
        </p:txBody>
      </p:sp>
      <p:sp>
        <p:nvSpPr>
          <p:cNvPr id="13" name="Foliennummernplatzhalter 12">
            <a:extLst>
              <a:ext uri="{FF2B5EF4-FFF2-40B4-BE49-F238E27FC236}">
                <a16:creationId xmlns:a16="http://schemas.microsoft.com/office/drawing/2014/main" id="{A05DF77D-57ED-490F-A823-C82E36AE8127}"/>
              </a:ext>
            </a:extLst>
          </p:cNvPr>
          <p:cNvSpPr>
            <a:spLocks noGrp="1"/>
          </p:cNvSpPr>
          <p:nvPr>
            <p:ph type="sldNum" sz="quarter" idx="12"/>
          </p:nvPr>
        </p:nvSpPr>
        <p:spPr/>
        <p:txBody>
          <a:bodyPr/>
          <a:lstStyle/>
          <a:p>
            <a:fld id="{0AF89F37-6AD9-4F74-BC17-19E39A25D257}" type="slidenum">
              <a:rPr lang="de-AT" smtClean="0"/>
              <a:pPr/>
              <a:t>‹Nr.›</a:t>
            </a:fld>
            <a:endParaRPr lang="de-AT"/>
          </a:p>
        </p:txBody>
      </p:sp>
      <p:sp>
        <p:nvSpPr>
          <p:cNvPr id="2" name="Inhaltsplatzhalter 2">
            <a:extLst>
              <a:ext uri="{FF2B5EF4-FFF2-40B4-BE49-F238E27FC236}">
                <a16:creationId xmlns:a16="http://schemas.microsoft.com/office/drawing/2014/main" id="{C34DA8A0-2EB0-04BD-A7F3-6667C7658E9C}"/>
              </a:ext>
            </a:extLst>
          </p:cNvPr>
          <p:cNvSpPr>
            <a:spLocks noGrp="1"/>
          </p:cNvSpPr>
          <p:nvPr>
            <p:ph idx="1"/>
          </p:nvPr>
        </p:nvSpPr>
        <p:spPr>
          <a:xfrm>
            <a:off x="592538" y="1825625"/>
            <a:ext cx="10954420" cy="4351338"/>
          </a:xfrm>
        </p:spPr>
        <p:txBody>
          <a:bodyPr/>
          <a:lstStyle/>
          <a:p>
            <a:pPr lvl="0"/>
            <a:r>
              <a:rPr lang="de-DE"/>
              <a:t>Mastertextformat bearbeiten</a:t>
            </a:r>
          </a:p>
          <a:p>
            <a:pPr lvl="1"/>
            <a:r>
              <a:rPr lang="de-DE"/>
              <a:t>Zweite Ebene</a:t>
            </a:r>
          </a:p>
          <a:p>
            <a:pPr lvl="2"/>
            <a:r>
              <a:rPr lang="de-DE"/>
              <a:t>Dritte Ebene</a:t>
            </a:r>
          </a:p>
          <a:p>
            <a:pPr lvl="3"/>
            <a:r>
              <a:rPr lang="de-DE"/>
              <a:t>Vierte Ebene</a:t>
            </a:r>
          </a:p>
          <a:p>
            <a:pPr lvl="4"/>
            <a:r>
              <a:rPr lang="de-DE"/>
              <a:t>Fünfte Ebene</a:t>
            </a:r>
            <a:endParaRPr lang="de-AT"/>
          </a:p>
        </p:txBody>
      </p:sp>
      <p:sp>
        <p:nvSpPr>
          <p:cNvPr id="3" name="Titel 1">
            <a:extLst>
              <a:ext uri="{FF2B5EF4-FFF2-40B4-BE49-F238E27FC236}">
                <a16:creationId xmlns:a16="http://schemas.microsoft.com/office/drawing/2014/main" id="{7ED95E0D-211D-8422-230A-1696A9E64404}"/>
              </a:ext>
            </a:extLst>
          </p:cNvPr>
          <p:cNvSpPr>
            <a:spLocks noGrp="1"/>
          </p:cNvSpPr>
          <p:nvPr>
            <p:ph type="title"/>
          </p:nvPr>
        </p:nvSpPr>
        <p:spPr>
          <a:xfrm>
            <a:off x="592538" y="640040"/>
            <a:ext cx="8278504" cy="792976"/>
          </a:xfrm>
        </p:spPr>
        <p:txBody>
          <a:bodyPr/>
          <a:lstStyle/>
          <a:p>
            <a:r>
              <a:rPr lang="de-DE"/>
              <a:t>Mastertitelformat bearbeiten</a:t>
            </a:r>
            <a:endParaRPr lang="de-AT"/>
          </a:p>
        </p:txBody>
      </p:sp>
    </p:spTree>
    <p:extLst>
      <p:ext uri="{BB962C8B-B14F-4D97-AF65-F5344CB8AC3E}">
        <p14:creationId xmlns:p14="http://schemas.microsoft.com/office/powerpoint/2010/main" val="4088889291"/>
      </p:ext>
    </p:extLst>
  </p:cSld>
  <p:clrMapOvr>
    <a:masterClrMapping/>
  </p:clrMapOvr>
  <p:transition spd="slow">
    <p:push/>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RW-Nur Titel">
    <p:spTree>
      <p:nvGrpSpPr>
        <p:cNvPr id="1" name=""/>
        <p:cNvGrpSpPr/>
        <p:nvPr/>
      </p:nvGrpSpPr>
      <p:grpSpPr>
        <a:xfrm>
          <a:off x="0" y="0"/>
          <a:ext cx="0" cy="0"/>
          <a:chOff x="0" y="0"/>
          <a:chExt cx="0" cy="0"/>
        </a:xfrm>
      </p:grpSpPr>
      <p:sp>
        <p:nvSpPr>
          <p:cNvPr id="6" name="Titel 5">
            <a:extLst>
              <a:ext uri="{FF2B5EF4-FFF2-40B4-BE49-F238E27FC236}">
                <a16:creationId xmlns:a16="http://schemas.microsoft.com/office/drawing/2014/main" id="{1B911D54-B1AB-4038-A3BB-3EB1FD2B9588}"/>
              </a:ext>
            </a:extLst>
          </p:cNvPr>
          <p:cNvSpPr>
            <a:spLocks noGrp="1"/>
          </p:cNvSpPr>
          <p:nvPr>
            <p:ph type="title"/>
          </p:nvPr>
        </p:nvSpPr>
        <p:spPr/>
        <p:txBody>
          <a:bodyPr/>
          <a:lstStyle/>
          <a:p>
            <a:r>
              <a:rPr lang="de-DE"/>
              <a:t>Mastertitelformat bearbeiten</a:t>
            </a:r>
            <a:endParaRPr lang="de-AT"/>
          </a:p>
        </p:txBody>
      </p:sp>
      <p:sp>
        <p:nvSpPr>
          <p:cNvPr id="2" name="Datumsplatzhalter 1">
            <a:extLst>
              <a:ext uri="{FF2B5EF4-FFF2-40B4-BE49-F238E27FC236}">
                <a16:creationId xmlns:a16="http://schemas.microsoft.com/office/drawing/2014/main" id="{D67F12B3-471A-4948-9ECF-51EE3B8A3838}"/>
              </a:ext>
            </a:extLst>
          </p:cNvPr>
          <p:cNvSpPr>
            <a:spLocks noGrp="1"/>
          </p:cNvSpPr>
          <p:nvPr>
            <p:ph type="dt" sz="half" idx="10"/>
          </p:nvPr>
        </p:nvSpPr>
        <p:spPr/>
        <p:txBody>
          <a:bodyPr/>
          <a:lstStyle/>
          <a:p>
            <a:r>
              <a:rPr lang="de-AT"/>
              <a:t>Folie</a:t>
            </a:r>
          </a:p>
        </p:txBody>
      </p:sp>
      <p:sp>
        <p:nvSpPr>
          <p:cNvPr id="3" name="Fußzeilenplatzhalter 2">
            <a:extLst>
              <a:ext uri="{FF2B5EF4-FFF2-40B4-BE49-F238E27FC236}">
                <a16:creationId xmlns:a16="http://schemas.microsoft.com/office/drawing/2014/main" id="{0CA6C5F3-A094-415E-AF5A-74B84D4EF53C}"/>
              </a:ext>
            </a:extLst>
          </p:cNvPr>
          <p:cNvSpPr>
            <a:spLocks noGrp="1"/>
          </p:cNvSpPr>
          <p:nvPr>
            <p:ph type="ftr" sz="quarter" idx="11"/>
          </p:nvPr>
        </p:nvSpPr>
        <p:spPr>
          <a:xfrm>
            <a:off x="635069" y="272194"/>
            <a:ext cx="6759911" cy="365125"/>
          </a:xfrm>
        </p:spPr>
        <p:txBody>
          <a:bodyPr/>
          <a:lstStyle/>
          <a:p>
            <a:r>
              <a:rPr lang="de-AT">
                <a:cs typeface="Arial" panose="020B0604020202020204" pitchFamily="34" charset="0"/>
              </a:rPr>
              <a:t>Karriere in der Logistik – Zukunft gestalten</a:t>
            </a:r>
            <a:endParaRPr lang="de-AT"/>
          </a:p>
        </p:txBody>
      </p:sp>
      <p:sp>
        <p:nvSpPr>
          <p:cNvPr id="4" name="Foliennummernplatzhalter 3">
            <a:extLst>
              <a:ext uri="{FF2B5EF4-FFF2-40B4-BE49-F238E27FC236}">
                <a16:creationId xmlns:a16="http://schemas.microsoft.com/office/drawing/2014/main" id="{F8CE481A-A88F-4524-82FD-5FC9865BD4E5}"/>
              </a:ext>
            </a:extLst>
          </p:cNvPr>
          <p:cNvSpPr>
            <a:spLocks noGrp="1"/>
          </p:cNvSpPr>
          <p:nvPr>
            <p:ph type="sldNum" sz="quarter" idx="12"/>
          </p:nvPr>
        </p:nvSpPr>
        <p:spPr/>
        <p:txBody>
          <a:bodyPr/>
          <a:lstStyle/>
          <a:p>
            <a:fld id="{0AF89F37-6AD9-4F74-BC17-19E39A25D257}" type="slidenum">
              <a:rPr lang="de-AT" smtClean="0"/>
              <a:pPr/>
              <a:t>‹Nr.›</a:t>
            </a:fld>
            <a:endParaRPr lang="de-AT"/>
          </a:p>
        </p:txBody>
      </p:sp>
      <p:sp>
        <p:nvSpPr>
          <p:cNvPr id="5" name="Inhaltsplatzhalter 2">
            <a:extLst>
              <a:ext uri="{FF2B5EF4-FFF2-40B4-BE49-F238E27FC236}">
                <a16:creationId xmlns:a16="http://schemas.microsoft.com/office/drawing/2014/main" id="{0F2C76BB-93C9-F01B-DA44-89A9BDE581E9}"/>
              </a:ext>
            </a:extLst>
          </p:cNvPr>
          <p:cNvSpPr>
            <a:spLocks noGrp="1"/>
          </p:cNvSpPr>
          <p:nvPr>
            <p:ph idx="1"/>
          </p:nvPr>
        </p:nvSpPr>
        <p:spPr>
          <a:xfrm>
            <a:off x="592538" y="1825625"/>
            <a:ext cx="10954420" cy="4351338"/>
          </a:xfrm>
        </p:spPr>
        <p:txBody>
          <a:bodyPr/>
          <a:lstStyle/>
          <a:p>
            <a:pPr lvl="0"/>
            <a:r>
              <a:rPr lang="de-DE"/>
              <a:t>Mastertextformat bearbeiten</a:t>
            </a:r>
          </a:p>
          <a:p>
            <a:pPr lvl="1"/>
            <a:r>
              <a:rPr lang="de-DE"/>
              <a:t>Zweite Ebene</a:t>
            </a:r>
          </a:p>
          <a:p>
            <a:pPr lvl="2"/>
            <a:r>
              <a:rPr lang="de-DE"/>
              <a:t>Dritte Ebene</a:t>
            </a:r>
          </a:p>
          <a:p>
            <a:pPr lvl="3"/>
            <a:r>
              <a:rPr lang="de-DE"/>
              <a:t>Vierte Ebene</a:t>
            </a:r>
          </a:p>
          <a:p>
            <a:pPr lvl="4"/>
            <a:r>
              <a:rPr lang="de-DE"/>
              <a:t>Fünfte Ebene</a:t>
            </a:r>
            <a:endParaRPr lang="de-AT"/>
          </a:p>
        </p:txBody>
      </p:sp>
    </p:spTree>
    <p:extLst>
      <p:ext uri="{BB962C8B-B14F-4D97-AF65-F5344CB8AC3E}">
        <p14:creationId xmlns:p14="http://schemas.microsoft.com/office/powerpoint/2010/main" val="72602666"/>
      </p:ext>
    </p:extLst>
  </p:cSld>
  <p:clrMapOvr>
    <a:masterClrMapping/>
  </p:clrMapOvr>
  <p:transition spd="slow">
    <p:push/>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obj" preserve="1">
  <p:cSld name="RW-Titel und Inhalt">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8277AA82-B96F-4003-AA6C-2E34A55B0F85}"/>
              </a:ext>
            </a:extLst>
          </p:cNvPr>
          <p:cNvSpPr>
            <a:spLocks noGrp="1"/>
          </p:cNvSpPr>
          <p:nvPr>
            <p:ph type="title"/>
          </p:nvPr>
        </p:nvSpPr>
        <p:spPr/>
        <p:txBody>
          <a:bodyPr/>
          <a:lstStyle/>
          <a:p>
            <a:r>
              <a:rPr lang="de-DE"/>
              <a:t>Mastertitelformat bearbeiten</a:t>
            </a:r>
            <a:endParaRPr lang="de-AT"/>
          </a:p>
        </p:txBody>
      </p:sp>
      <p:sp>
        <p:nvSpPr>
          <p:cNvPr id="3" name="Inhaltsplatzhalter 2">
            <a:extLst>
              <a:ext uri="{FF2B5EF4-FFF2-40B4-BE49-F238E27FC236}">
                <a16:creationId xmlns:a16="http://schemas.microsoft.com/office/drawing/2014/main" id="{0C2B1BAD-4358-4038-9BA7-0D53040F3DE0}"/>
              </a:ext>
            </a:extLst>
          </p:cNvPr>
          <p:cNvSpPr>
            <a:spLocks noGrp="1"/>
          </p:cNvSpPr>
          <p:nvPr>
            <p:ph idx="1"/>
          </p:nvPr>
        </p:nvSpPr>
        <p:spPr/>
        <p:txBody>
          <a:bodyPr/>
          <a:lstStyle/>
          <a:p>
            <a:pPr lvl="0"/>
            <a:r>
              <a:rPr lang="de-DE"/>
              <a:t>Mastertextformat bearbeiten</a:t>
            </a:r>
          </a:p>
          <a:p>
            <a:pPr lvl="1"/>
            <a:r>
              <a:rPr lang="de-DE"/>
              <a:t>Zweite Ebene</a:t>
            </a:r>
          </a:p>
          <a:p>
            <a:pPr lvl="2"/>
            <a:r>
              <a:rPr lang="de-DE"/>
              <a:t>Dritte Ebene</a:t>
            </a:r>
          </a:p>
          <a:p>
            <a:pPr lvl="3"/>
            <a:r>
              <a:rPr lang="de-DE"/>
              <a:t>Vierte Ebene</a:t>
            </a:r>
          </a:p>
          <a:p>
            <a:pPr lvl="4"/>
            <a:r>
              <a:rPr lang="de-DE"/>
              <a:t>Fünfte Ebene</a:t>
            </a:r>
            <a:endParaRPr lang="de-AT"/>
          </a:p>
        </p:txBody>
      </p:sp>
      <p:sp>
        <p:nvSpPr>
          <p:cNvPr id="11" name="Datumsplatzhalter 10">
            <a:extLst>
              <a:ext uri="{FF2B5EF4-FFF2-40B4-BE49-F238E27FC236}">
                <a16:creationId xmlns:a16="http://schemas.microsoft.com/office/drawing/2014/main" id="{97D61D40-77A3-4657-B9D4-CEE228B42D64}"/>
              </a:ext>
            </a:extLst>
          </p:cNvPr>
          <p:cNvSpPr>
            <a:spLocks noGrp="1"/>
          </p:cNvSpPr>
          <p:nvPr>
            <p:ph type="dt" sz="half" idx="10"/>
          </p:nvPr>
        </p:nvSpPr>
        <p:spPr/>
        <p:txBody>
          <a:bodyPr/>
          <a:lstStyle/>
          <a:p>
            <a:r>
              <a:rPr lang="de-AT"/>
              <a:t>Folie</a:t>
            </a:r>
          </a:p>
        </p:txBody>
      </p:sp>
      <p:sp>
        <p:nvSpPr>
          <p:cNvPr id="13" name="Foliennummernplatzhalter 12">
            <a:extLst>
              <a:ext uri="{FF2B5EF4-FFF2-40B4-BE49-F238E27FC236}">
                <a16:creationId xmlns:a16="http://schemas.microsoft.com/office/drawing/2014/main" id="{3BC163CD-3B39-4E91-88DF-093ADD7B7276}"/>
              </a:ext>
            </a:extLst>
          </p:cNvPr>
          <p:cNvSpPr>
            <a:spLocks noGrp="1"/>
          </p:cNvSpPr>
          <p:nvPr>
            <p:ph type="sldNum" sz="quarter" idx="12"/>
          </p:nvPr>
        </p:nvSpPr>
        <p:spPr/>
        <p:txBody>
          <a:bodyPr/>
          <a:lstStyle/>
          <a:p>
            <a:fld id="{0AF89F37-6AD9-4F74-BC17-19E39A25D257}" type="slidenum">
              <a:rPr lang="de-AT" smtClean="0"/>
              <a:pPr/>
              <a:t>‹Nr.›</a:t>
            </a:fld>
            <a:endParaRPr lang="de-AT"/>
          </a:p>
        </p:txBody>
      </p:sp>
      <p:sp>
        <p:nvSpPr>
          <p:cNvPr id="4" name="Fußzeilenplatzhalter 2">
            <a:extLst>
              <a:ext uri="{FF2B5EF4-FFF2-40B4-BE49-F238E27FC236}">
                <a16:creationId xmlns:a16="http://schemas.microsoft.com/office/drawing/2014/main" id="{090DD66F-9C20-2C36-696A-0C684DE584D5}"/>
              </a:ext>
              <a:ext uri="{C183D7F6-B498-43B3-948B-1728B52AA6E4}">
                <adec:decorative xmlns:adec="http://schemas.microsoft.com/office/drawing/2017/decorative" val="1"/>
              </a:ext>
            </a:extLst>
          </p:cNvPr>
          <p:cNvSpPr>
            <a:spLocks noGrp="1"/>
          </p:cNvSpPr>
          <p:nvPr>
            <p:ph type="ftr" sz="quarter" idx="11"/>
          </p:nvPr>
        </p:nvSpPr>
        <p:spPr>
          <a:xfrm>
            <a:off x="635069" y="272194"/>
            <a:ext cx="7109715" cy="365125"/>
          </a:xfrm>
        </p:spPr>
        <p:txBody>
          <a:bodyPr/>
          <a:lstStyle/>
          <a:p>
            <a:r>
              <a:rPr lang="de-AT">
                <a:cs typeface="Arial" panose="020B0604020202020204" pitchFamily="34" charset="0"/>
              </a:rPr>
              <a:t>Karriere in der Logistik – Zukunft gestalten</a:t>
            </a:r>
            <a:endParaRPr lang="de-AT"/>
          </a:p>
        </p:txBody>
      </p:sp>
    </p:spTree>
    <p:extLst>
      <p:ext uri="{BB962C8B-B14F-4D97-AF65-F5344CB8AC3E}">
        <p14:creationId xmlns:p14="http://schemas.microsoft.com/office/powerpoint/2010/main" val="389710707"/>
      </p:ext>
    </p:extLst>
  </p:cSld>
  <p:clrMapOvr>
    <a:masterClrMapping/>
  </p:clrMapOvr>
  <p:transition spd="slow">
    <p:push/>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Zwei Inhalte">
    <p:spTree>
      <p:nvGrpSpPr>
        <p:cNvPr id="1" name=""/>
        <p:cNvGrpSpPr/>
        <p:nvPr/>
      </p:nvGrpSpPr>
      <p:grpSpPr>
        <a:xfrm>
          <a:off x="0" y="0"/>
          <a:ext cx="0" cy="0"/>
          <a:chOff x="0" y="0"/>
          <a:chExt cx="0" cy="0"/>
        </a:xfrm>
      </p:grpSpPr>
      <p:sp>
        <p:nvSpPr>
          <p:cNvPr id="3" name="Inhaltsplatzhalter 2">
            <a:extLst>
              <a:ext uri="{FF2B5EF4-FFF2-40B4-BE49-F238E27FC236}">
                <a16:creationId xmlns:a16="http://schemas.microsoft.com/office/drawing/2014/main" id="{214E134A-41C3-48F6-9731-40787741E714}"/>
              </a:ext>
            </a:extLst>
          </p:cNvPr>
          <p:cNvSpPr>
            <a:spLocks noGrp="1"/>
          </p:cNvSpPr>
          <p:nvPr>
            <p:ph sz="half" idx="1"/>
          </p:nvPr>
        </p:nvSpPr>
        <p:spPr>
          <a:xfrm>
            <a:off x="592538" y="1825625"/>
            <a:ext cx="5384730" cy="4351338"/>
          </a:xfrm>
        </p:spPr>
        <p:txBody>
          <a:bodyPr/>
          <a:lstStyle/>
          <a:p>
            <a:pPr lvl="0"/>
            <a:r>
              <a:rPr lang="de-DE"/>
              <a:t>Mastertextformat bearbeiten</a:t>
            </a:r>
          </a:p>
          <a:p>
            <a:pPr lvl="1"/>
            <a:r>
              <a:rPr lang="de-DE"/>
              <a:t>Zweite Ebene</a:t>
            </a:r>
          </a:p>
          <a:p>
            <a:pPr lvl="2"/>
            <a:r>
              <a:rPr lang="de-DE"/>
              <a:t>Dritte Ebene</a:t>
            </a:r>
          </a:p>
          <a:p>
            <a:pPr lvl="3"/>
            <a:r>
              <a:rPr lang="de-DE"/>
              <a:t>Vierte Ebene</a:t>
            </a:r>
          </a:p>
          <a:p>
            <a:pPr lvl="4"/>
            <a:r>
              <a:rPr lang="de-DE"/>
              <a:t>Fünfte Ebene</a:t>
            </a:r>
            <a:endParaRPr lang="de-AT"/>
          </a:p>
        </p:txBody>
      </p:sp>
      <p:sp>
        <p:nvSpPr>
          <p:cNvPr id="4" name="Inhaltsplatzhalter 3">
            <a:extLst>
              <a:ext uri="{FF2B5EF4-FFF2-40B4-BE49-F238E27FC236}">
                <a16:creationId xmlns:a16="http://schemas.microsoft.com/office/drawing/2014/main" id="{CD679E35-E54F-40E3-9EE7-1D07531FCD60}"/>
              </a:ext>
            </a:extLst>
          </p:cNvPr>
          <p:cNvSpPr>
            <a:spLocks noGrp="1"/>
          </p:cNvSpPr>
          <p:nvPr>
            <p:ph sz="half" idx="2"/>
          </p:nvPr>
        </p:nvSpPr>
        <p:spPr>
          <a:xfrm>
            <a:off x="5969070" y="1825625"/>
            <a:ext cx="5384730" cy="4351338"/>
          </a:xfrm>
        </p:spPr>
        <p:txBody>
          <a:bodyPr/>
          <a:lstStyle/>
          <a:p>
            <a:pPr lvl="0"/>
            <a:r>
              <a:rPr lang="de-DE"/>
              <a:t>Mastertextformat bearbeiten</a:t>
            </a:r>
          </a:p>
          <a:p>
            <a:pPr lvl="1"/>
            <a:r>
              <a:rPr lang="de-DE"/>
              <a:t>Zweite Ebene</a:t>
            </a:r>
          </a:p>
          <a:p>
            <a:pPr lvl="2"/>
            <a:r>
              <a:rPr lang="de-DE"/>
              <a:t>Dritte Ebene</a:t>
            </a:r>
          </a:p>
          <a:p>
            <a:pPr lvl="3"/>
            <a:r>
              <a:rPr lang="de-DE"/>
              <a:t>Vierte Ebene</a:t>
            </a:r>
          </a:p>
          <a:p>
            <a:pPr lvl="4"/>
            <a:r>
              <a:rPr lang="de-DE"/>
              <a:t>Fünfte Ebene</a:t>
            </a:r>
            <a:endParaRPr lang="de-AT"/>
          </a:p>
        </p:txBody>
      </p:sp>
      <p:sp>
        <p:nvSpPr>
          <p:cNvPr id="8" name="Datumsplatzhalter 7">
            <a:extLst>
              <a:ext uri="{FF2B5EF4-FFF2-40B4-BE49-F238E27FC236}">
                <a16:creationId xmlns:a16="http://schemas.microsoft.com/office/drawing/2014/main" id="{CFC04E03-ACE1-4263-9F00-27C899830BFF}"/>
              </a:ext>
            </a:extLst>
          </p:cNvPr>
          <p:cNvSpPr>
            <a:spLocks noGrp="1"/>
          </p:cNvSpPr>
          <p:nvPr>
            <p:ph type="dt" sz="half" idx="10"/>
          </p:nvPr>
        </p:nvSpPr>
        <p:spPr/>
        <p:txBody>
          <a:bodyPr/>
          <a:lstStyle/>
          <a:p>
            <a:r>
              <a:rPr lang="de-AT"/>
              <a:t>Folie</a:t>
            </a:r>
          </a:p>
        </p:txBody>
      </p:sp>
      <p:sp>
        <p:nvSpPr>
          <p:cNvPr id="10" name="Foliennummernplatzhalter 9">
            <a:extLst>
              <a:ext uri="{FF2B5EF4-FFF2-40B4-BE49-F238E27FC236}">
                <a16:creationId xmlns:a16="http://schemas.microsoft.com/office/drawing/2014/main" id="{FCE6E83C-C08F-414C-9905-660AD59DA8B1}"/>
              </a:ext>
            </a:extLst>
          </p:cNvPr>
          <p:cNvSpPr>
            <a:spLocks noGrp="1"/>
          </p:cNvSpPr>
          <p:nvPr>
            <p:ph type="sldNum" sz="quarter" idx="12"/>
          </p:nvPr>
        </p:nvSpPr>
        <p:spPr/>
        <p:txBody>
          <a:bodyPr/>
          <a:lstStyle/>
          <a:p>
            <a:fld id="{0AF89F37-6AD9-4F74-BC17-19E39A25D257}" type="slidenum">
              <a:rPr lang="de-AT" smtClean="0"/>
              <a:pPr/>
              <a:t>‹Nr.›</a:t>
            </a:fld>
            <a:endParaRPr lang="de-AT"/>
          </a:p>
        </p:txBody>
      </p:sp>
      <p:sp>
        <p:nvSpPr>
          <p:cNvPr id="11" name="Titel 10">
            <a:extLst>
              <a:ext uri="{FF2B5EF4-FFF2-40B4-BE49-F238E27FC236}">
                <a16:creationId xmlns:a16="http://schemas.microsoft.com/office/drawing/2014/main" id="{1970461B-FB10-41E9-88AE-C0E6DDF89755}"/>
              </a:ext>
            </a:extLst>
          </p:cNvPr>
          <p:cNvSpPr>
            <a:spLocks noGrp="1"/>
          </p:cNvSpPr>
          <p:nvPr>
            <p:ph type="title"/>
          </p:nvPr>
        </p:nvSpPr>
        <p:spPr/>
        <p:txBody>
          <a:bodyPr/>
          <a:lstStyle/>
          <a:p>
            <a:r>
              <a:rPr lang="de-DE"/>
              <a:t>Mastertitelformat bearbeiten</a:t>
            </a:r>
            <a:endParaRPr lang="de-AT"/>
          </a:p>
        </p:txBody>
      </p:sp>
      <p:sp>
        <p:nvSpPr>
          <p:cNvPr id="2" name="Fußzeilenplatzhalter 2">
            <a:extLst>
              <a:ext uri="{FF2B5EF4-FFF2-40B4-BE49-F238E27FC236}">
                <a16:creationId xmlns:a16="http://schemas.microsoft.com/office/drawing/2014/main" id="{8EFBD6DD-A96A-353D-25C4-60A05E059778}"/>
              </a:ext>
              <a:ext uri="{C183D7F6-B498-43B3-948B-1728B52AA6E4}">
                <adec:decorative xmlns:adec="http://schemas.microsoft.com/office/drawing/2017/decorative" val="1"/>
              </a:ext>
            </a:extLst>
          </p:cNvPr>
          <p:cNvSpPr>
            <a:spLocks noGrp="1"/>
          </p:cNvSpPr>
          <p:nvPr>
            <p:ph type="ftr" sz="quarter" idx="11"/>
          </p:nvPr>
        </p:nvSpPr>
        <p:spPr>
          <a:xfrm>
            <a:off x="635069" y="272194"/>
            <a:ext cx="7109715" cy="365125"/>
          </a:xfrm>
        </p:spPr>
        <p:txBody>
          <a:bodyPr/>
          <a:lstStyle/>
          <a:p>
            <a:r>
              <a:rPr lang="de-AT">
                <a:cs typeface="Arial" panose="020B0604020202020204" pitchFamily="34" charset="0"/>
              </a:rPr>
              <a:t>Karriere in der Logistik – Zukunft gestalten</a:t>
            </a:r>
            <a:endParaRPr lang="de-AT"/>
          </a:p>
        </p:txBody>
      </p:sp>
    </p:spTree>
    <p:extLst>
      <p:ext uri="{BB962C8B-B14F-4D97-AF65-F5344CB8AC3E}">
        <p14:creationId xmlns:p14="http://schemas.microsoft.com/office/powerpoint/2010/main" val="3811066653"/>
      </p:ext>
    </p:extLst>
  </p:cSld>
  <p:clrMapOvr>
    <a:masterClrMapping/>
  </p:clrMapOvr>
  <p:transition spd="slow">
    <p:push/>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Vergleich">
    <p:spTree>
      <p:nvGrpSpPr>
        <p:cNvPr id="1" name=""/>
        <p:cNvGrpSpPr/>
        <p:nvPr/>
      </p:nvGrpSpPr>
      <p:grpSpPr>
        <a:xfrm>
          <a:off x="0" y="0"/>
          <a:ext cx="0" cy="0"/>
          <a:chOff x="0" y="0"/>
          <a:chExt cx="0" cy="0"/>
        </a:xfrm>
      </p:grpSpPr>
      <p:sp>
        <p:nvSpPr>
          <p:cNvPr id="3" name="Textplatzhalter 2">
            <a:extLst>
              <a:ext uri="{FF2B5EF4-FFF2-40B4-BE49-F238E27FC236}">
                <a16:creationId xmlns:a16="http://schemas.microsoft.com/office/drawing/2014/main" id="{AE8F0A99-201A-49CE-9E5A-ED6E35D1B6EE}"/>
              </a:ext>
            </a:extLst>
          </p:cNvPr>
          <p:cNvSpPr>
            <a:spLocks noGrp="1"/>
          </p:cNvSpPr>
          <p:nvPr>
            <p:ph type="body" idx="1"/>
          </p:nvPr>
        </p:nvSpPr>
        <p:spPr>
          <a:xfrm>
            <a:off x="613804" y="1681163"/>
            <a:ext cx="5362505"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de-DE"/>
              <a:t>Mastertextformat bearbeiten</a:t>
            </a:r>
          </a:p>
        </p:txBody>
      </p:sp>
      <p:sp>
        <p:nvSpPr>
          <p:cNvPr id="4" name="Inhaltsplatzhalter 3">
            <a:extLst>
              <a:ext uri="{FF2B5EF4-FFF2-40B4-BE49-F238E27FC236}">
                <a16:creationId xmlns:a16="http://schemas.microsoft.com/office/drawing/2014/main" id="{CCEF6080-ED61-46B7-9E65-3E75BED844A0}"/>
              </a:ext>
            </a:extLst>
          </p:cNvPr>
          <p:cNvSpPr>
            <a:spLocks noGrp="1"/>
          </p:cNvSpPr>
          <p:nvPr>
            <p:ph sz="half" idx="2"/>
          </p:nvPr>
        </p:nvSpPr>
        <p:spPr>
          <a:xfrm>
            <a:off x="613804" y="2505075"/>
            <a:ext cx="5362505" cy="3684588"/>
          </a:xfrm>
        </p:spPr>
        <p:txBody>
          <a:bodyPr/>
          <a:lstStyle/>
          <a:p>
            <a:pPr lvl="0"/>
            <a:r>
              <a:rPr lang="de-DE"/>
              <a:t>Mastertextformat bearbeiten</a:t>
            </a:r>
          </a:p>
          <a:p>
            <a:pPr lvl="1"/>
            <a:r>
              <a:rPr lang="de-DE"/>
              <a:t>Zweite Ebene</a:t>
            </a:r>
          </a:p>
          <a:p>
            <a:pPr lvl="2"/>
            <a:r>
              <a:rPr lang="de-DE"/>
              <a:t>Dritte Ebene</a:t>
            </a:r>
          </a:p>
          <a:p>
            <a:pPr lvl="3"/>
            <a:r>
              <a:rPr lang="de-DE"/>
              <a:t>Vierte Ebene</a:t>
            </a:r>
          </a:p>
          <a:p>
            <a:pPr lvl="4"/>
            <a:r>
              <a:rPr lang="de-DE"/>
              <a:t>Fünfte Ebene</a:t>
            </a:r>
            <a:endParaRPr lang="de-AT"/>
          </a:p>
        </p:txBody>
      </p:sp>
      <p:sp>
        <p:nvSpPr>
          <p:cNvPr id="5" name="Textplatzhalter 4">
            <a:extLst>
              <a:ext uri="{FF2B5EF4-FFF2-40B4-BE49-F238E27FC236}">
                <a16:creationId xmlns:a16="http://schemas.microsoft.com/office/drawing/2014/main" id="{860953C2-EFF7-4532-BE7F-67FF550174BD}"/>
              </a:ext>
            </a:extLst>
          </p:cNvPr>
          <p:cNvSpPr>
            <a:spLocks noGrp="1"/>
          </p:cNvSpPr>
          <p:nvPr>
            <p:ph type="body" sz="quarter" idx="3"/>
          </p:nvPr>
        </p:nvSpPr>
        <p:spPr>
          <a:xfrm>
            <a:off x="5966474" y="1681163"/>
            <a:ext cx="5388914"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de-DE"/>
              <a:t>Mastertextformat bearbeiten</a:t>
            </a:r>
          </a:p>
        </p:txBody>
      </p:sp>
      <p:sp>
        <p:nvSpPr>
          <p:cNvPr id="6" name="Inhaltsplatzhalter 5">
            <a:extLst>
              <a:ext uri="{FF2B5EF4-FFF2-40B4-BE49-F238E27FC236}">
                <a16:creationId xmlns:a16="http://schemas.microsoft.com/office/drawing/2014/main" id="{54474D04-40F1-43F4-857F-12E38610973F}"/>
              </a:ext>
            </a:extLst>
          </p:cNvPr>
          <p:cNvSpPr>
            <a:spLocks noGrp="1"/>
          </p:cNvSpPr>
          <p:nvPr>
            <p:ph sz="quarter" idx="4"/>
          </p:nvPr>
        </p:nvSpPr>
        <p:spPr>
          <a:xfrm>
            <a:off x="5966474" y="2505075"/>
            <a:ext cx="5388914" cy="3684588"/>
          </a:xfrm>
        </p:spPr>
        <p:txBody>
          <a:bodyPr/>
          <a:lstStyle/>
          <a:p>
            <a:pPr lvl="0"/>
            <a:r>
              <a:rPr lang="de-DE"/>
              <a:t>Mastertextformat bearbeiten</a:t>
            </a:r>
          </a:p>
          <a:p>
            <a:pPr lvl="1"/>
            <a:r>
              <a:rPr lang="de-DE"/>
              <a:t>Zweite Ebene</a:t>
            </a:r>
          </a:p>
          <a:p>
            <a:pPr lvl="2"/>
            <a:r>
              <a:rPr lang="de-DE"/>
              <a:t>Dritte Ebene</a:t>
            </a:r>
          </a:p>
          <a:p>
            <a:pPr lvl="3"/>
            <a:r>
              <a:rPr lang="de-DE"/>
              <a:t>Vierte Ebene</a:t>
            </a:r>
          </a:p>
          <a:p>
            <a:pPr lvl="4"/>
            <a:r>
              <a:rPr lang="de-DE"/>
              <a:t>Fünfte Ebene</a:t>
            </a:r>
            <a:endParaRPr lang="de-AT"/>
          </a:p>
        </p:txBody>
      </p:sp>
      <p:sp>
        <p:nvSpPr>
          <p:cNvPr id="10" name="Titel 9">
            <a:extLst>
              <a:ext uri="{FF2B5EF4-FFF2-40B4-BE49-F238E27FC236}">
                <a16:creationId xmlns:a16="http://schemas.microsoft.com/office/drawing/2014/main" id="{B8F6A176-B755-4BFF-B320-E4C028B91612}"/>
              </a:ext>
            </a:extLst>
          </p:cNvPr>
          <p:cNvSpPr>
            <a:spLocks noGrp="1"/>
          </p:cNvSpPr>
          <p:nvPr>
            <p:ph type="title"/>
          </p:nvPr>
        </p:nvSpPr>
        <p:spPr/>
        <p:txBody>
          <a:bodyPr/>
          <a:lstStyle/>
          <a:p>
            <a:r>
              <a:rPr lang="de-DE"/>
              <a:t>Mastertitelformat bearbeiten</a:t>
            </a:r>
            <a:endParaRPr lang="de-AT"/>
          </a:p>
        </p:txBody>
      </p:sp>
      <p:sp>
        <p:nvSpPr>
          <p:cNvPr id="11" name="Datumsplatzhalter 10">
            <a:extLst>
              <a:ext uri="{FF2B5EF4-FFF2-40B4-BE49-F238E27FC236}">
                <a16:creationId xmlns:a16="http://schemas.microsoft.com/office/drawing/2014/main" id="{380350EB-E89F-4D0E-AFF4-8CEBAE6BF940}"/>
              </a:ext>
            </a:extLst>
          </p:cNvPr>
          <p:cNvSpPr>
            <a:spLocks noGrp="1"/>
          </p:cNvSpPr>
          <p:nvPr>
            <p:ph type="dt" sz="half" idx="10"/>
          </p:nvPr>
        </p:nvSpPr>
        <p:spPr/>
        <p:txBody>
          <a:bodyPr/>
          <a:lstStyle/>
          <a:p>
            <a:r>
              <a:rPr lang="de-AT"/>
              <a:t>Folie</a:t>
            </a:r>
          </a:p>
        </p:txBody>
      </p:sp>
      <p:sp>
        <p:nvSpPr>
          <p:cNvPr id="13" name="Foliennummernplatzhalter 12">
            <a:extLst>
              <a:ext uri="{FF2B5EF4-FFF2-40B4-BE49-F238E27FC236}">
                <a16:creationId xmlns:a16="http://schemas.microsoft.com/office/drawing/2014/main" id="{90EA1554-15FC-45BD-B6AA-643957DB065E}"/>
              </a:ext>
            </a:extLst>
          </p:cNvPr>
          <p:cNvSpPr>
            <a:spLocks noGrp="1"/>
          </p:cNvSpPr>
          <p:nvPr>
            <p:ph type="sldNum" sz="quarter" idx="12"/>
          </p:nvPr>
        </p:nvSpPr>
        <p:spPr/>
        <p:txBody>
          <a:bodyPr/>
          <a:lstStyle/>
          <a:p>
            <a:fld id="{0AF89F37-6AD9-4F74-BC17-19E39A25D257}" type="slidenum">
              <a:rPr lang="de-AT" smtClean="0"/>
              <a:pPr/>
              <a:t>‹Nr.›</a:t>
            </a:fld>
            <a:endParaRPr lang="de-AT"/>
          </a:p>
        </p:txBody>
      </p:sp>
      <p:sp>
        <p:nvSpPr>
          <p:cNvPr id="2" name="Fußzeilenplatzhalter 2">
            <a:extLst>
              <a:ext uri="{FF2B5EF4-FFF2-40B4-BE49-F238E27FC236}">
                <a16:creationId xmlns:a16="http://schemas.microsoft.com/office/drawing/2014/main" id="{ABCC457F-47FE-0230-B68B-0B6084067F21}"/>
              </a:ext>
              <a:ext uri="{C183D7F6-B498-43B3-948B-1728B52AA6E4}">
                <adec:decorative xmlns:adec="http://schemas.microsoft.com/office/drawing/2017/decorative" val="1"/>
              </a:ext>
            </a:extLst>
          </p:cNvPr>
          <p:cNvSpPr>
            <a:spLocks noGrp="1"/>
          </p:cNvSpPr>
          <p:nvPr>
            <p:ph type="ftr" sz="quarter" idx="11"/>
          </p:nvPr>
        </p:nvSpPr>
        <p:spPr>
          <a:xfrm>
            <a:off x="635069" y="272194"/>
            <a:ext cx="7109715" cy="365125"/>
          </a:xfrm>
        </p:spPr>
        <p:txBody>
          <a:bodyPr/>
          <a:lstStyle/>
          <a:p>
            <a:r>
              <a:rPr lang="de-AT">
                <a:cs typeface="Arial" panose="020B0604020202020204" pitchFamily="34" charset="0"/>
              </a:rPr>
              <a:t>Karriere in der Logistik – Zukunft gestalten</a:t>
            </a:r>
            <a:endParaRPr lang="de-AT"/>
          </a:p>
        </p:txBody>
      </p:sp>
    </p:spTree>
    <p:extLst>
      <p:ext uri="{BB962C8B-B14F-4D97-AF65-F5344CB8AC3E}">
        <p14:creationId xmlns:p14="http://schemas.microsoft.com/office/powerpoint/2010/main" val="2455201701"/>
      </p:ext>
    </p:extLst>
  </p:cSld>
  <p:clrMapOvr>
    <a:masterClrMapping/>
  </p:clrMapOvr>
  <p:transition spd="slow">
    <p:push/>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objTx" preserve="1">
  <p:cSld name="Inhalt mit Überschrift">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0FC01D0B-461A-4C34-B2C3-A3D7ABE4060D}"/>
              </a:ext>
            </a:extLst>
          </p:cNvPr>
          <p:cNvSpPr>
            <a:spLocks noGrp="1"/>
          </p:cNvSpPr>
          <p:nvPr>
            <p:ph type="title"/>
          </p:nvPr>
        </p:nvSpPr>
        <p:spPr>
          <a:xfrm>
            <a:off x="642342" y="457200"/>
            <a:ext cx="3932237" cy="1600200"/>
          </a:xfrm>
        </p:spPr>
        <p:txBody>
          <a:bodyPr anchor="b"/>
          <a:lstStyle>
            <a:lvl1pPr>
              <a:defRPr sz="3200"/>
            </a:lvl1pPr>
          </a:lstStyle>
          <a:p>
            <a:r>
              <a:rPr lang="de-DE"/>
              <a:t>Mastertitelformat bearbeiten</a:t>
            </a:r>
            <a:endParaRPr lang="de-AT"/>
          </a:p>
        </p:txBody>
      </p:sp>
      <p:sp>
        <p:nvSpPr>
          <p:cNvPr id="3" name="Inhaltsplatzhalter 2">
            <a:extLst>
              <a:ext uri="{FF2B5EF4-FFF2-40B4-BE49-F238E27FC236}">
                <a16:creationId xmlns:a16="http://schemas.microsoft.com/office/drawing/2014/main" id="{58965C57-72D6-4815-A490-6EFE9AB4387C}"/>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de-DE"/>
              <a:t>Mastertextformat bearbeiten</a:t>
            </a:r>
          </a:p>
          <a:p>
            <a:pPr lvl="1"/>
            <a:r>
              <a:rPr lang="de-DE"/>
              <a:t>Zweite Ebene</a:t>
            </a:r>
          </a:p>
          <a:p>
            <a:pPr lvl="2"/>
            <a:r>
              <a:rPr lang="de-DE"/>
              <a:t>Dritte Ebene</a:t>
            </a:r>
          </a:p>
          <a:p>
            <a:pPr lvl="3"/>
            <a:r>
              <a:rPr lang="de-DE"/>
              <a:t>Vierte Ebene</a:t>
            </a:r>
          </a:p>
          <a:p>
            <a:pPr lvl="4"/>
            <a:r>
              <a:rPr lang="de-DE"/>
              <a:t>Fünfte Ebene</a:t>
            </a:r>
            <a:endParaRPr lang="de-AT"/>
          </a:p>
        </p:txBody>
      </p:sp>
      <p:sp>
        <p:nvSpPr>
          <p:cNvPr id="4" name="Textplatzhalter 3">
            <a:extLst>
              <a:ext uri="{FF2B5EF4-FFF2-40B4-BE49-F238E27FC236}">
                <a16:creationId xmlns:a16="http://schemas.microsoft.com/office/drawing/2014/main" id="{1D2BD0CF-798F-4C60-B5F2-F3847E5FF2F2}"/>
              </a:ext>
            </a:extLst>
          </p:cNvPr>
          <p:cNvSpPr>
            <a:spLocks noGrp="1"/>
          </p:cNvSpPr>
          <p:nvPr>
            <p:ph type="body" sz="half" idx="2"/>
          </p:nvPr>
        </p:nvSpPr>
        <p:spPr>
          <a:xfrm>
            <a:off x="642342"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de-DE"/>
              <a:t>Mastertextformat bearbeiten</a:t>
            </a:r>
          </a:p>
        </p:txBody>
      </p:sp>
      <p:sp>
        <p:nvSpPr>
          <p:cNvPr id="9" name="Datumsplatzhalter 8">
            <a:extLst>
              <a:ext uri="{FF2B5EF4-FFF2-40B4-BE49-F238E27FC236}">
                <a16:creationId xmlns:a16="http://schemas.microsoft.com/office/drawing/2014/main" id="{2382A81B-8201-4380-97A4-F9BE38ACF09C}"/>
              </a:ext>
            </a:extLst>
          </p:cNvPr>
          <p:cNvSpPr>
            <a:spLocks noGrp="1"/>
          </p:cNvSpPr>
          <p:nvPr>
            <p:ph type="dt" sz="half" idx="10"/>
          </p:nvPr>
        </p:nvSpPr>
        <p:spPr/>
        <p:txBody>
          <a:bodyPr/>
          <a:lstStyle/>
          <a:p>
            <a:r>
              <a:rPr lang="de-AT"/>
              <a:t>Folie</a:t>
            </a:r>
          </a:p>
        </p:txBody>
      </p:sp>
      <p:sp>
        <p:nvSpPr>
          <p:cNvPr id="11" name="Foliennummernplatzhalter 10">
            <a:extLst>
              <a:ext uri="{FF2B5EF4-FFF2-40B4-BE49-F238E27FC236}">
                <a16:creationId xmlns:a16="http://schemas.microsoft.com/office/drawing/2014/main" id="{D40C5EC4-A74A-4580-B725-5D590A71EBBA}"/>
              </a:ext>
            </a:extLst>
          </p:cNvPr>
          <p:cNvSpPr>
            <a:spLocks noGrp="1"/>
          </p:cNvSpPr>
          <p:nvPr>
            <p:ph type="sldNum" sz="quarter" idx="12"/>
          </p:nvPr>
        </p:nvSpPr>
        <p:spPr/>
        <p:txBody>
          <a:bodyPr/>
          <a:lstStyle/>
          <a:p>
            <a:fld id="{0AF89F37-6AD9-4F74-BC17-19E39A25D257}" type="slidenum">
              <a:rPr lang="de-AT" smtClean="0"/>
              <a:pPr/>
              <a:t>‹Nr.›</a:t>
            </a:fld>
            <a:endParaRPr lang="de-AT"/>
          </a:p>
        </p:txBody>
      </p:sp>
      <p:sp>
        <p:nvSpPr>
          <p:cNvPr id="5" name="Fußzeilenplatzhalter 2">
            <a:extLst>
              <a:ext uri="{FF2B5EF4-FFF2-40B4-BE49-F238E27FC236}">
                <a16:creationId xmlns:a16="http://schemas.microsoft.com/office/drawing/2014/main" id="{D2BA50C8-369F-9C9C-C0CF-B1C8F164A7E3}"/>
              </a:ext>
              <a:ext uri="{C183D7F6-B498-43B3-948B-1728B52AA6E4}">
                <adec:decorative xmlns:adec="http://schemas.microsoft.com/office/drawing/2017/decorative" val="1"/>
              </a:ext>
            </a:extLst>
          </p:cNvPr>
          <p:cNvSpPr>
            <a:spLocks noGrp="1"/>
          </p:cNvSpPr>
          <p:nvPr>
            <p:ph type="ftr" sz="quarter" idx="11"/>
          </p:nvPr>
        </p:nvSpPr>
        <p:spPr>
          <a:xfrm>
            <a:off x="635069" y="272194"/>
            <a:ext cx="7109715" cy="365125"/>
          </a:xfrm>
        </p:spPr>
        <p:txBody>
          <a:bodyPr/>
          <a:lstStyle/>
          <a:p>
            <a:r>
              <a:rPr lang="de-AT">
                <a:cs typeface="Arial" panose="020B0604020202020204" pitchFamily="34" charset="0"/>
              </a:rPr>
              <a:t>Karriere in der Logistik – Zukunft gestalten</a:t>
            </a:r>
            <a:endParaRPr lang="de-AT"/>
          </a:p>
        </p:txBody>
      </p:sp>
    </p:spTree>
    <p:extLst>
      <p:ext uri="{BB962C8B-B14F-4D97-AF65-F5344CB8AC3E}">
        <p14:creationId xmlns:p14="http://schemas.microsoft.com/office/powerpoint/2010/main" val="1597654830"/>
      </p:ext>
    </p:extLst>
  </p:cSld>
  <p:clrMapOvr>
    <a:masterClrMapping/>
  </p:clrMapOvr>
  <p:transition spd="slow">
    <p:push/>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picTx" preserve="1">
  <p:cSld name="Bild mit Überschrift">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CA10021D-B7D9-4FA5-A958-F335C48C3E46}"/>
              </a:ext>
            </a:extLst>
          </p:cNvPr>
          <p:cNvSpPr>
            <a:spLocks noGrp="1"/>
          </p:cNvSpPr>
          <p:nvPr>
            <p:ph type="title"/>
          </p:nvPr>
        </p:nvSpPr>
        <p:spPr>
          <a:xfrm>
            <a:off x="642342" y="457200"/>
            <a:ext cx="3932237" cy="1600200"/>
          </a:xfrm>
        </p:spPr>
        <p:txBody>
          <a:bodyPr anchor="b"/>
          <a:lstStyle>
            <a:lvl1pPr>
              <a:defRPr sz="3200"/>
            </a:lvl1pPr>
          </a:lstStyle>
          <a:p>
            <a:r>
              <a:rPr lang="de-DE"/>
              <a:t>Mastertitelformat bearbeiten</a:t>
            </a:r>
            <a:endParaRPr lang="de-AT"/>
          </a:p>
        </p:txBody>
      </p:sp>
      <p:sp>
        <p:nvSpPr>
          <p:cNvPr id="3" name="Bildplatzhalter 2">
            <a:extLst>
              <a:ext uri="{FF2B5EF4-FFF2-40B4-BE49-F238E27FC236}">
                <a16:creationId xmlns:a16="http://schemas.microsoft.com/office/drawing/2014/main" id="{0CE4A56A-1937-4F48-8FB1-F93FB6A8F72A}"/>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de-AT"/>
          </a:p>
        </p:txBody>
      </p:sp>
      <p:sp>
        <p:nvSpPr>
          <p:cNvPr id="4" name="Textplatzhalter 3">
            <a:extLst>
              <a:ext uri="{FF2B5EF4-FFF2-40B4-BE49-F238E27FC236}">
                <a16:creationId xmlns:a16="http://schemas.microsoft.com/office/drawing/2014/main" id="{07C2399E-6CA1-42AF-9C67-E22E83AC55F5}"/>
              </a:ext>
            </a:extLst>
          </p:cNvPr>
          <p:cNvSpPr>
            <a:spLocks noGrp="1"/>
          </p:cNvSpPr>
          <p:nvPr>
            <p:ph type="body" sz="half" idx="2"/>
          </p:nvPr>
        </p:nvSpPr>
        <p:spPr>
          <a:xfrm>
            <a:off x="642342"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de-DE"/>
              <a:t>Mastertextformat bearbeiten</a:t>
            </a:r>
          </a:p>
        </p:txBody>
      </p:sp>
      <p:sp>
        <p:nvSpPr>
          <p:cNvPr id="8" name="Datumsplatzhalter 7">
            <a:extLst>
              <a:ext uri="{FF2B5EF4-FFF2-40B4-BE49-F238E27FC236}">
                <a16:creationId xmlns:a16="http://schemas.microsoft.com/office/drawing/2014/main" id="{1F473CC9-9E67-4A97-9AFC-51BB94A3B8AD}"/>
              </a:ext>
            </a:extLst>
          </p:cNvPr>
          <p:cNvSpPr>
            <a:spLocks noGrp="1"/>
          </p:cNvSpPr>
          <p:nvPr>
            <p:ph type="dt" sz="half" idx="10"/>
          </p:nvPr>
        </p:nvSpPr>
        <p:spPr/>
        <p:txBody>
          <a:bodyPr/>
          <a:lstStyle/>
          <a:p>
            <a:r>
              <a:rPr lang="de-AT"/>
              <a:t>Folie</a:t>
            </a:r>
          </a:p>
        </p:txBody>
      </p:sp>
      <p:sp>
        <p:nvSpPr>
          <p:cNvPr id="10" name="Foliennummernplatzhalter 9">
            <a:extLst>
              <a:ext uri="{FF2B5EF4-FFF2-40B4-BE49-F238E27FC236}">
                <a16:creationId xmlns:a16="http://schemas.microsoft.com/office/drawing/2014/main" id="{AD297715-B82B-4598-945A-9304467DE69E}"/>
              </a:ext>
            </a:extLst>
          </p:cNvPr>
          <p:cNvSpPr>
            <a:spLocks noGrp="1"/>
          </p:cNvSpPr>
          <p:nvPr>
            <p:ph type="sldNum" sz="quarter" idx="12"/>
          </p:nvPr>
        </p:nvSpPr>
        <p:spPr/>
        <p:txBody>
          <a:bodyPr/>
          <a:lstStyle/>
          <a:p>
            <a:fld id="{0AF89F37-6AD9-4F74-BC17-19E39A25D257}" type="slidenum">
              <a:rPr lang="de-AT" smtClean="0"/>
              <a:pPr/>
              <a:t>‹Nr.›</a:t>
            </a:fld>
            <a:endParaRPr lang="de-AT"/>
          </a:p>
        </p:txBody>
      </p:sp>
      <p:sp>
        <p:nvSpPr>
          <p:cNvPr id="5" name="Fußzeilenplatzhalter 2">
            <a:extLst>
              <a:ext uri="{FF2B5EF4-FFF2-40B4-BE49-F238E27FC236}">
                <a16:creationId xmlns:a16="http://schemas.microsoft.com/office/drawing/2014/main" id="{C33E0E64-D56C-DA18-BC99-D53B26BFDF8E}"/>
              </a:ext>
              <a:ext uri="{C183D7F6-B498-43B3-948B-1728B52AA6E4}">
                <adec:decorative xmlns:adec="http://schemas.microsoft.com/office/drawing/2017/decorative" val="1"/>
              </a:ext>
            </a:extLst>
          </p:cNvPr>
          <p:cNvSpPr>
            <a:spLocks noGrp="1"/>
          </p:cNvSpPr>
          <p:nvPr>
            <p:ph type="ftr" sz="quarter" idx="11"/>
          </p:nvPr>
        </p:nvSpPr>
        <p:spPr>
          <a:xfrm>
            <a:off x="635069" y="272194"/>
            <a:ext cx="7109715" cy="365125"/>
          </a:xfrm>
        </p:spPr>
        <p:txBody>
          <a:bodyPr/>
          <a:lstStyle/>
          <a:p>
            <a:r>
              <a:rPr lang="de-AT">
                <a:cs typeface="Arial" panose="020B0604020202020204" pitchFamily="34" charset="0"/>
              </a:rPr>
              <a:t>Karriere in der Logistik – Zukunft gestalten</a:t>
            </a:r>
            <a:endParaRPr lang="de-AT"/>
          </a:p>
        </p:txBody>
      </p:sp>
    </p:spTree>
    <p:extLst>
      <p:ext uri="{BB962C8B-B14F-4D97-AF65-F5344CB8AC3E}">
        <p14:creationId xmlns:p14="http://schemas.microsoft.com/office/powerpoint/2010/main" val="3820498900"/>
      </p:ext>
    </p:extLst>
  </p:cSld>
  <p:clrMapOvr>
    <a:masterClrMapping/>
  </p:clrMapOvr>
  <p:transition spd="slow">
    <p:push/>
  </p:transition>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userDrawn="1">
  <p:cSld name="1_Abschnitts-&#10;überschrift">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12125003-B839-49CA-A766-11BB65B2335C}"/>
              </a:ext>
            </a:extLst>
          </p:cNvPr>
          <p:cNvSpPr>
            <a:spLocks noGrp="1"/>
          </p:cNvSpPr>
          <p:nvPr>
            <p:ph type="title"/>
          </p:nvPr>
        </p:nvSpPr>
        <p:spPr>
          <a:xfrm>
            <a:off x="831850" y="1114314"/>
            <a:ext cx="7195731" cy="2852737"/>
          </a:xfrm>
        </p:spPr>
        <p:txBody>
          <a:bodyPr anchor="t">
            <a:normAutofit/>
          </a:bodyPr>
          <a:lstStyle>
            <a:lvl1pPr>
              <a:defRPr sz="7000" cap="all" baseline="0">
                <a:solidFill>
                  <a:srgbClr val="3C6496"/>
                </a:solidFill>
              </a:defRPr>
            </a:lvl1pPr>
          </a:lstStyle>
          <a:p>
            <a:r>
              <a:rPr lang="de-DE"/>
              <a:t>Mastertitelformat bearbeiten</a:t>
            </a:r>
            <a:endParaRPr lang="de-AT"/>
          </a:p>
        </p:txBody>
      </p:sp>
      <p:sp>
        <p:nvSpPr>
          <p:cNvPr id="19" name="Textplatzhalter 2">
            <a:extLst>
              <a:ext uri="{FF2B5EF4-FFF2-40B4-BE49-F238E27FC236}">
                <a16:creationId xmlns:a16="http://schemas.microsoft.com/office/drawing/2014/main" id="{9FBFFB14-C6DF-4483-B0B3-F71AB856A19E}"/>
              </a:ext>
            </a:extLst>
          </p:cNvPr>
          <p:cNvSpPr>
            <a:spLocks noGrp="1"/>
          </p:cNvSpPr>
          <p:nvPr>
            <p:ph type="body" idx="1"/>
          </p:nvPr>
        </p:nvSpPr>
        <p:spPr>
          <a:xfrm>
            <a:off x="831850" y="4589463"/>
            <a:ext cx="10515600" cy="1500187"/>
          </a:xfrm>
        </p:spPr>
        <p:txBody>
          <a:bodyPr/>
          <a:lstStyle>
            <a:lvl1pPr marL="0" indent="0">
              <a:buNone/>
              <a:defRPr sz="2400">
                <a:solidFill>
                  <a:schemeClr val="tx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de-DE"/>
              <a:t>Mastertextformat bearbeiten</a:t>
            </a:r>
          </a:p>
        </p:txBody>
      </p:sp>
    </p:spTree>
    <p:extLst>
      <p:ext uri="{BB962C8B-B14F-4D97-AF65-F5344CB8AC3E}">
        <p14:creationId xmlns:p14="http://schemas.microsoft.com/office/powerpoint/2010/main" val="2183951589"/>
      </p:ext>
    </p:extLst>
  </p:cSld>
  <p:clrMapOvr>
    <a:masterClrMapping/>
  </p:clrMapOvr>
  <p:transition spd="slow">
    <p:push/>
  </p:transition>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image" Target="../media/image1.pn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pic>
        <p:nvPicPr>
          <p:cNvPr id="14" name="Grafik 13">
            <a:extLst>
              <a:ext uri="{FF2B5EF4-FFF2-40B4-BE49-F238E27FC236}">
                <a16:creationId xmlns:a16="http://schemas.microsoft.com/office/drawing/2014/main" id="{BAC8BA7B-97C5-452D-B883-5A7AB0444CF0}"/>
              </a:ext>
            </a:extLst>
          </p:cNvPr>
          <p:cNvPicPr>
            <a:picLocks noChangeAspect="1"/>
          </p:cNvPicPr>
          <p:nvPr userDrawn="1"/>
        </p:nvPicPr>
        <p:blipFill>
          <a:blip r:embed="rId14" cstate="screen">
            <a:extLst>
              <a:ext uri="{28A0092B-C50C-407E-A947-70E740481C1C}">
                <a14:useLocalDpi xmlns:a14="http://schemas.microsoft.com/office/drawing/2010/main"/>
              </a:ext>
            </a:extLst>
          </a:blip>
          <a:stretch>
            <a:fillRect/>
          </a:stretch>
        </p:blipFill>
        <p:spPr>
          <a:xfrm>
            <a:off x="10084120" y="173650"/>
            <a:ext cx="1624322" cy="792975"/>
          </a:xfrm>
          <a:prstGeom prst="rect">
            <a:avLst/>
          </a:prstGeom>
        </p:spPr>
      </p:pic>
      <p:sp>
        <p:nvSpPr>
          <p:cNvPr id="2" name="Titelplatzhalter 1">
            <a:extLst>
              <a:ext uri="{FF2B5EF4-FFF2-40B4-BE49-F238E27FC236}">
                <a16:creationId xmlns:a16="http://schemas.microsoft.com/office/drawing/2014/main" id="{2B8C6396-F486-4878-8CC4-81AC7A8EEA0D}"/>
              </a:ext>
            </a:extLst>
          </p:cNvPr>
          <p:cNvSpPr>
            <a:spLocks noGrp="1"/>
          </p:cNvSpPr>
          <p:nvPr>
            <p:ph type="title"/>
          </p:nvPr>
        </p:nvSpPr>
        <p:spPr>
          <a:xfrm>
            <a:off x="592538" y="640040"/>
            <a:ext cx="8278504" cy="792976"/>
          </a:xfrm>
          <a:prstGeom prst="rect">
            <a:avLst/>
          </a:prstGeom>
        </p:spPr>
        <p:txBody>
          <a:bodyPr vert="horz" lIns="91440" tIns="45720" rIns="91440" bIns="45720" rtlCol="0" anchor="t">
            <a:noAutofit/>
          </a:bodyPr>
          <a:lstStyle/>
          <a:p>
            <a:r>
              <a:rPr lang="de-DE"/>
              <a:t>Mastertitelformat bearbeiten</a:t>
            </a:r>
            <a:endParaRPr lang="de-AT"/>
          </a:p>
        </p:txBody>
      </p:sp>
      <p:sp>
        <p:nvSpPr>
          <p:cNvPr id="3" name="Textplatzhalter 2">
            <a:extLst>
              <a:ext uri="{FF2B5EF4-FFF2-40B4-BE49-F238E27FC236}">
                <a16:creationId xmlns:a16="http://schemas.microsoft.com/office/drawing/2014/main" id="{21E306C2-3AD5-44AD-89FD-7FCE79E3DDC2}"/>
              </a:ext>
            </a:extLst>
          </p:cNvPr>
          <p:cNvSpPr>
            <a:spLocks noGrp="1"/>
          </p:cNvSpPr>
          <p:nvPr>
            <p:ph type="body" idx="1"/>
          </p:nvPr>
        </p:nvSpPr>
        <p:spPr>
          <a:xfrm>
            <a:off x="592538" y="1825625"/>
            <a:ext cx="10954420" cy="4351338"/>
          </a:xfrm>
          <a:prstGeom prst="rect">
            <a:avLst/>
          </a:prstGeom>
        </p:spPr>
        <p:txBody>
          <a:bodyPr vert="horz" lIns="91440" tIns="45720" rIns="91440" bIns="45720" rtlCol="0">
            <a:noAutofit/>
          </a:bodyPr>
          <a:lstStyle/>
          <a:p>
            <a:pPr lvl="0"/>
            <a:r>
              <a:rPr lang="de-DE"/>
              <a:t>Mastertextformat bearbeiten</a:t>
            </a:r>
          </a:p>
          <a:p>
            <a:pPr lvl="1"/>
            <a:r>
              <a:rPr lang="de-DE"/>
              <a:t>Zweite Ebene</a:t>
            </a:r>
          </a:p>
          <a:p>
            <a:pPr lvl="2"/>
            <a:r>
              <a:rPr lang="de-DE"/>
              <a:t>Dritte Ebene</a:t>
            </a:r>
          </a:p>
          <a:p>
            <a:pPr lvl="3"/>
            <a:r>
              <a:rPr lang="de-DE"/>
              <a:t>Vierte Ebene</a:t>
            </a:r>
          </a:p>
          <a:p>
            <a:pPr lvl="4"/>
            <a:r>
              <a:rPr lang="de-DE"/>
              <a:t>Fünfte Ebene</a:t>
            </a:r>
            <a:endParaRPr lang="de-AT"/>
          </a:p>
        </p:txBody>
      </p:sp>
      <p:sp>
        <p:nvSpPr>
          <p:cNvPr id="4" name="Datumsplatzhalter 3">
            <a:extLst>
              <a:ext uri="{FF2B5EF4-FFF2-40B4-BE49-F238E27FC236}">
                <a16:creationId xmlns:a16="http://schemas.microsoft.com/office/drawing/2014/main" id="{B327A7E2-9C00-4BD6-B8E3-67C067F9E564}"/>
              </a:ext>
            </a:extLst>
          </p:cNvPr>
          <p:cNvSpPr>
            <a:spLocks noGrp="1"/>
          </p:cNvSpPr>
          <p:nvPr>
            <p:ph type="dt" sz="half" idx="2"/>
          </p:nvPr>
        </p:nvSpPr>
        <p:spPr>
          <a:xfrm>
            <a:off x="616601" y="6356350"/>
            <a:ext cx="687623" cy="365125"/>
          </a:xfrm>
          <a:prstGeom prst="rect">
            <a:avLst/>
          </a:prstGeom>
        </p:spPr>
        <p:txBody>
          <a:bodyPr vert="horz" lIns="91440" tIns="45720" rIns="91440" bIns="45720" rtlCol="0" anchor="ctr"/>
          <a:lstStyle>
            <a:lvl1pPr algn="l">
              <a:defRPr sz="1000" b="0">
                <a:solidFill>
                  <a:schemeClr val="tx2"/>
                </a:solidFill>
                <a:latin typeface="+mj-lt"/>
              </a:defRPr>
            </a:lvl1pPr>
          </a:lstStyle>
          <a:p>
            <a:r>
              <a:rPr lang="de-AT"/>
              <a:t>Folie</a:t>
            </a:r>
          </a:p>
        </p:txBody>
      </p:sp>
      <p:sp>
        <p:nvSpPr>
          <p:cNvPr id="5" name="Fußzeilenplatzhalter 4">
            <a:extLst>
              <a:ext uri="{FF2B5EF4-FFF2-40B4-BE49-F238E27FC236}">
                <a16:creationId xmlns:a16="http://schemas.microsoft.com/office/drawing/2014/main" id="{2D46868A-48F7-4673-AA8C-069C5F71B160}"/>
              </a:ext>
            </a:extLst>
          </p:cNvPr>
          <p:cNvSpPr>
            <a:spLocks noGrp="1"/>
          </p:cNvSpPr>
          <p:nvPr>
            <p:ph type="ftr" sz="quarter" idx="3"/>
          </p:nvPr>
        </p:nvSpPr>
        <p:spPr>
          <a:xfrm>
            <a:off x="635069" y="272194"/>
            <a:ext cx="5544801" cy="365125"/>
          </a:xfrm>
          <a:prstGeom prst="rect">
            <a:avLst/>
          </a:prstGeom>
        </p:spPr>
        <p:txBody>
          <a:bodyPr vert="horz" lIns="91440" tIns="45720" rIns="91440" bIns="45720" rtlCol="0" anchor="ctr">
            <a:noAutofit/>
          </a:bodyPr>
          <a:lstStyle>
            <a:lvl1pPr algn="l">
              <a:defRPr sz="1100" b="0" i="0" cap="all" spc="100" baseline="0">
                <a:solidFill>
                  <a:schemeClr val="tx2"/>
                </a:solidFill>
                <a:latin typeface="+mj-lt"/>
              </a:defRPr>
            </a:lvl1pPr>
          </a:lstStyle>
          <a:p>
            <a:r>
              <a:rPr lang="de-AT">
                <a:cs typeface="Arial" panose="020B0604020202020204" pitchFamily="34" charset="0"/>
              </a:rPr>
              <a:t>Karriere in der Logistik – Zukunft gestalten</a:t>
            </a:r>
            <a:endParaRPr lang="de-AT"/>
          </a:p>
        </p:txBody>
      </p:sp>
      <p:sp>
        <p:nvSpPr>
          <p:cNvPr id="6" name="Foliennummernplatzhalter 5">
            <a:extLst>
              <a:ext uri="{FF2B5EF4-FFF2-40B4-BE49-F238E27FC236}">
                <a16:creationId xmlns:a16="http://schemas.microsoft.com/office/drawing/2014/main" id="{AE533346-009B-4997-AFDE-E864721BEC42}"/>
              </a:ext>
            </a:extLst>
          </p:cNvPr>
          <p:cNvSpPr>
            <a:spLocks noGrp="1"/>
          </p:cNvSpPr>
          <p:nvPr>
            <p:ph type="sldNum" sz="quarter" idx="4"/>
          </p:nvPr>
        </p:nvSpPr>
        <p:spPr>
          <a:xfrm>
            <a:off x="916816" y="6356350"/>
            <a:ext cx="2107119" cy="365125"/>
          </a:xfrm>
          <a:prstGeom prst="rect">
            <a:avLst/>
          </a:prstGeom>
        </p:spPr>
        <p:txBody>
          <a:bodyPr vert="horz" lIns="91440" tIns="45720" rIns="91440" bIns="45720" rtlCol="0" anchor="ctr"/>
          <a:lstStyle>
            <a:lvl1pPr algn="l">
              <a:defRPr sz="1000" b="0">
                <a:solidFill>
                  <a:schemeClr val="tx2"/>
                </a:solidFill>
                <a:latin typeface="+mj-lt"/>
              </a:defRPr>
            </a:lvl1pPr>
          </a:lstStyle>
          <a:p>
            <a:fld id="{0AF89F37-6AD9-4F74-BC17-19E39A25D257}" type="slidenum">
              <a:rPr lang="de-AT" smtClean="0"/>
              <a:pPr/>
              <a:t>‹Nr.›</a:t>
            </a:fld>
            <a:endParaRPr lang="de-AT"/>
          </a:p>
        </p:txBody>
      </p:sp>
    </p:spTree>
    <p:extLst>
      <p:ext uri="{BB962C8B-B14F-4D97-AF65-F5344CB8AC3E}">
        <p14:creationId xmlns:p14="http://schemas.microsoft.com/office/powerpoint/2010/main" val="2757510961"/>
      </p:ext>
    </p:extLst>
  </p:cSld>
  <p:clrMap bg1="lt1" tx1="dk1" bg2="lt2" tx2="dk2" accent1="accent1" accent2="accent2" accent3="accent3" accent4="accent4" accent5="accent5" accent6="accent6" hlink="hlink" folHlink="folHlink"/>
  <p:sldLayoutIdLst>
    <p:sldLayoutId id="2147483649" r:id="rId1"/>
    <p:sldLayoutId id="2147483660" r:id="rId2"/>
    <p:sldLayoutId id="2147483662" r:id="rId3"/>
    <p:sldLayoutId id="2147483651" r:id="rId4"/>
    <p:sldLayoutId id="2147483655" r:id="rId5"/>
    <p:sldLayoutId id="2147483654" r:id="rId6"/>
    <p:sldLayoutId id="2147483650" r:id="rId7"/>
    <p:sldLayoutId id="2147483652" r:id="rId8"/>
    <p:sldLayoutId id="2147483653" r:id="rId9"/>
    <p:sldLayoutId id="2147483656" r:id="rId10"/>
    <p:sldLayoutId id="2147483657" r:id="rId11"/>
    <p:sldLayoutId id="2147483661" r:id="rId12"/>
  </p:sldLayoutIdLst>
  <p:hf hdr="0"/>
  <p:txStyles>
    <p:titleStyle>
      <a:lvl1pPr algn="l" defTabSz="914400" rtl="0" eaLnBrk="1" latinLnBrk="0" hangingPunct="1">
        <a:lnSpc>
          <a:spcPct val="90000"/>
        </a:lnSpc>
        <a:spcBef>
          <a:spcPct val="0"/>
        </a:spcBef>
        <a:buNone/>
        <a:defRPr sz="3200" kern="1200">
          <a:solidFill>
            <a:schemeClr val="tx2"/>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1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de-DE"/>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2.xml.rels><?xml version="1.0" encoding="UTF-8" standalone="yes"?>
<Relationships xmlns="http://schemas.openxmlformats.org/package/2006/relationships"><Relationship Id="rId3" Type="http://schemas.openxmlformats.org/officeDocument/2006/relationships/image" Target="../media/image5.svg"/><Relationship Id="rId2" Type="http://schemas.openxmlformats.org/officeDocument/2006/relationships/notesSlide" Target="../notesSlides/notesSlide1.xml"/><Relationship Id="rId1" Type="http://schemas.openxmlformats.org/officeDocument/2006/relationships/slideLayout" Target="../slideLayouts/slideLayout3.xml"/></Relationships>
</file>

<file path=ppt/slides/_rels/slide3.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2.xml"/><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3.xml"/><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4.xml"/><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5.xml"/><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notesSlide" Target="../notesSlides/notesSlide6.xml"/><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notesSlide" Target="../notesSlides/notesSlide7.xml"/><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notesSlide" Target="../notesSlides/notesSlide8.xml"/><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notesSlide" Target="../notesSlides/notesSlide9.xml"/><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notesSlide" Target="../notesSlides/notesSlide10.xml"/><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notesSlide" Target="../notesSlides/notesSlide11.xml"/><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notesSlide" Target="../notesSlides/notesSlide12.xml"/><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platzhalter 1">
            <a:extLst>
              <a:ext uri="{FF2B5EF4-FFF2-40B4-BE49-F238E27FC236}">
                <a16:creationId xmlns:a16="http://schemas.microsoft.com/office/drawing/2014/main" id="{DD09AC70-D2B1-D043-4DF3-49F13FDDCAEB}"/>
              </a:ext>
            </a:extLst>
          </p:cNvPr>
          <p:cNvSpPr>
            <a:spLocks noGrp="1"/>
          </p:cNvSpPr>
          <p:nvPr>
            <p:ph type="body" idx="1"/>
          </p:nvPr>
        </p:nvSpPr>
        <p:spPr/>
        <p:txBody>
          <a:bodyPr/>
          <a:lstStyle/>
          <a:p>
            <a:endParaRPr lang="de-AT" dirty="0"/>
          </a:p>
        </p:txBody>
      </p:sp>
      <p:sp>
        <p:nvSpPr>
          <p:cNvPr id="3" name="Titel 2">
            <a:extLst>
              <a:ext uri="{FF2B5EF4-FFF2-40B4-BE49-F238E27FC236}">
                <a16:creationId xmlns:a16="http://schemas.microsoft.com/office/drawing/2014/main" id="{AA310A36-B273-2E85-F60C-6329018CAE2B}"/>
              </a:ext>
            </a:extLst>
          </p:cNvPr>
          <p:cNvSpPr>
            <a:spLocks noGrp="1"/>
          </p:cNvSpPr>
          <p:nvPr>
            <p:ph type="title"/>
          </p:nvPr>
        </p:nvSpPr>
        <p:spPr/>
        <p:txBody>
          <a:bodyPr/>
          <a:lstStyle/>
          <a:p>
            <a:r>
              <a:rPr lang="de-AT"/>
              <a:t>Zukunftsberufe in der Logistik</a:t>
            </a:r>
          </a:p>
        </p:txBody>
      </p:sp>
    </p:spTree>
    <p:extLst>
      <p:ext uri="{BB962C8B-B14F-4D97-AF65-F5344CB8AC3E}">
        <p14:creationId xmlns:p14="http://schemas.microsoft.com/office/powerpoint/2010/main" val="2722309081"/>
      </p:ext>
    </p:extLst>
  </p:cSld>
  <p:clrMapOvr>
    <a:masterClrMapping/>
  </p:clrMapOvr>
  <p:transition spd="slow">
    <p:push/>
  </p:transition>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Datumsplatzhalter 3">
            <a:extLst>
              <a:ext uri="{FF2B5EF4-FFF2-40B4-BE49-F238E27FC236}">
                <a16:creationId xmlns:a16="http://schemas.microsoft.com/office/drawing/2014/main" id="{CF6BF3A1-43A9-C6A8-7023-124E5DCC9584}"/>
              </a:ext>
            </a:extLst>
          </p:cNvPr>
          <p:cNvSpPr>
            <a:spLocks noGrp="1"/>
          </p:cNvSpPr>
          <p:nvPr>
            <p:ph type="dt" sz="half" idx="10"/>
          </p:nvPr>
        </p:nvSpPr>
        <p:spPr/>
        <p:txBody>
          <a:bodyPr/>
          <a:lstStyle/>
          <a:p>
            <a:r>
              <a:rPr lang="de-AT"/>
              <a:t>Folie</a:t>
            </a:r>
          </a:p>
        </p:txBody>
      </p:sp>
      <p:sp>
        <p:nvSpPr>
          <p:cNvPr id="6" name="Fußzeilenplatzhalter 5">
            <a:extLst>
              <a:ext uri="{FF2B5EF4-FFF2-40B4-BE49-F238E27FC236}">
                <a16:creationId xmlns:a16="http://schemas.microsoft.com/office/drawing/2014/main" id="{3D304BFE-B8DB-9193-028B-BB1BB60EB8BA}"/>
              </a:ext>
            </a:extLst>
          </p:cNvPr>
          <p:cNvSpPr>
            <a:spLocks noGrp="1"/>
          </p:cNvSpPr>
          <p:nvPr>
            <p:ph type="ftr" sz="quarter" idx="11"/>
          </p:nvPr>
        </p:nvSpPr>
        <p:spPr/>
        <p:txBody>
          <a:bodyPr/>
          <a:lstStyle/>
          <a:p>
            <a:r>
              <a:rPr lang="de-AT">
                <a:cs typeface="Arial" panose="020B0604020202020204" pitchFamily="34" charset="0"/>
              </a:rPr>
              <a:t>Karriere in der Logistik – Zukunft gestalten</a:t>
            </a:r>
            <a:endParaRPr lang="de-AT"/>
          </a:p>
        </p:txBody>
      </p:sp>
      <p:sp>
        <p:nvSpPr>
          <p:cNvPr id="5" name="Foliennummernplatzhalter 4">
            <a:extLst>
              <a:ext uri="{FF2B5EF4-FFF2-40B4-BE49-F238E27FC236}">
                <a16:creationId xmlns:a16="http://schemas.microsoft.com/office/drawing/2014/main" id="{1CC9C5C9-B576-47AC-C85F-94481A0CBC32}"/>
              </a:ext>
            </a:extLst>
          </p:cNvPr>
          <p:cNvSpPr>
            <a:spLocks noGrp="1"/>
          </p:cNvSpPr>
          <p:nvPr>
            <p:ph type="sldNum" sz="quarter" idx="12"/>
          </p:nvPr>
        </p:nvSpPr>
        <p:spPr/>
        <p:txBody>
          <a:bodyPr/>
          <a:lstStyle/>
          <a:p>
            <a:fld id="{0AF89F37-6AD9-4F74-BC17-19E39A25D257}" type="slidenum">
              <a:rPr lang="de-AT" smtClean="0"/>
              <a:pPr/>
              <a:t>2</a:t>
            </a:fld>
            <a:endParaRPr lang="de-AT"/>
          </a:p>
        </p:txBody>
      </p:sp>
      <p:sp>
        <p:nvSpPr>
          <p:cNvPr id="7" name="Titel 6">
            <a:extLst>
              <a:ext uri="{FF2B5EF4-FFF2-40B4-BE49-F238E27FC236}">
                <a16:creationId xmlns:a16="http://schemas.microsoft.com/office/drawing/2014/main" id="{0538C848-0EFC-BB86-1F30-D20A96D984FA}"/>
              </a:ext>
            </a:extLst>
          </p:cNvPr>
          <p:cNvSpPr>
            <a:spLocks noGrp="1"/>
          </p:cNvSpPr>
          <p:nvPr>
            <p:ph type="title"/>
          </p:nvPr>
        </p:nvSpPr>
        <p:spPr/>
        <p:txBody>
          <a:bodyPr/>
          <a:lstStyle/>
          <a:p>
            <a:r>
              <a:rPr lang="de-AT"/>
              <a:t>Finde heraus, welcher Zukunftsberuf zu dir passt</a:t>
            </a:r>
            <a:br>
              <a:rPr lang="de-AT"/>
            </a:br>
            <a:endParaRPr lang="de-AT"/>
          </a:p>
        </p:txBody>
      </p:sp>
      <p:sp>
        <p:nvSpPr>
          <p:cNvPr id="8" name="Inhaltsplatzhalter 7">
            <a:extLst>
              <a:ext uri="{FF2B5EF4-FFF2-40B4-BE49-F238E27FC236}">
                <a16:creationId xmlns:a16="http://schemas.microsoft.com/office/drawing/2014/main" id="{0F2A102F-2BE9-6199-7FF8-D4B1FDC9B1F6}"/>
              </a:ext>
            </a:extLst>
          </p:cNvPr>
          <p:cNvSpPr>
            <a:spLocks noGrp="1"/>
          </p:cNvSpPr>
          <p:nvPr>
            <p:ph idx="1"/>
          </p:nvPr>
        </p:nvSpPr>
        <p:spPr>
          <a:xfrm>
            <a:off x="3200400" y="1825625"/>
            <a:ext cx="8346557" cy="4351338"/>
          </a:xfrm>
        </p:spPr>
        <p:txBody>
          <a:bodyPr/>
          <a:lstStyle/>
          <a:p>
            <a:r>
              <a:rPr lang="de-AT" sz="2000"/>
              <a:t>Fülle den Fragebogen aus: Kreuze alle Aussagen an, die auf dich zutreffen.</a:t>
            </a:r>
          </a:p>
          <a:p>
            <a:r>
              <a:rPr lang="de-AT" sz="2000"/>
              <a:t>Vergleiche deine Antworten mit dem Auswertungsblatt: Für jede Aussage, die du angekreuzt hast, markierst du im Auswertungsblatt (Antwortbogen) die entsprechende graue Box bei derselben Nummer.</a:t>
            </a:r>
          </a:p>
          <a:p>
            <a:r>
              <a:rPr lang="de-AT" sz="2000"/>
              <a:t>Zähle die Punkte: Am Ende zählst du in jeder Spalte, wie viele graue Felder du markiert hast.</a:t>
            </a:r>
          </a:p>
          <a:p>
            <a:r>
              <a:rPr lang="de-AT" sz="2000"/>
              <a:t>Ergebnis auswerten: Die Spalten mit den meisten Punkten zeigen dir, welche Zukunftsberufe in der Logistik am besten zu dir passen.</a:t>
            </a:r>
          </a:p>
          <a:p>
            <a:pPr marL="0" indent="0">
              <a:buNone/>
            </a:pPr>
            <a:endParaRPr lang="de-AT" sz="2000"/>
          </a:p>
          <a:p>
            <a:pPr marL="0" indent="0">
              <a:buNone/>
            </a:pPr>
            <a:r>
              <a:rPr lang="de-AT" sz="2000"/>
              <a:t>Hinweis: Die vorgestellten Berufe sind fiktiv und zeigen mögliche Entwicklungen in der Zukunft. Sie sollen dir helfen, dir vorzustellen, wie sich die Logistik verändern könnte und welche Tätigkeiten für dich interessant sein könnten.</a:t>
            </a:r>
          </a:p>
        </p:txBody>
      </p:sp>
      <p:pic>
        <p:nvPicPr>
          <p:cNvPr id="10" name="Grafik 9" descr="Bauarbeiterin Silhouette">
            <a:extLst>
              <a:ext uri="{FF2B5EF4-FFF2-40B4-BE49-F238E27FC236}">
                <a16:creationId xmlns:a16="http://schemas.microsoft.com/office/drawing/2014/main" id="{1721E700-5257-DEE4-8836-2C37C017E105}"/>
              </a:ext>
            </a:extLst>
          </p:cNvPr>
          <p:cNvPicPr>
            <a:picLocks noChangeAspect="1"/>
          </p:cNvPicPr>
          <p:nvPr/>
        </p:nvPicPr>
        <p:blipFill>
          <a:blip>
            <a:extLst>
              <a:ext uri="{96DAC541-7B7A-43D3-8B79-37D633B846F1}">
                <asvg:svgBlip xmlns:asvg="http://schemas.microsoft.com/office/drawing/2016/SVG/main" r:embed="rId3"/>
              </a:ext>
            </a:extLst>
          </a:blip>
          <a:stretch>
            <a:fillRect/>
          </a:stretch>
        </p:blipFill>
        <p:spPr>
          <a:xfrm>
            <a:off x="739477" y="2597149"/>
            <a:ext cx="1984376" cy="1984376"/>
          </a:xfrm>
          <a:prstGeom prst="rect">
            <a:avLst/>
          </a:prstGeom>
        </p:spPr>
      </p:pic>
    </p:spTree>
    <p:extLst>
      <p:ext uri="{BB962C8B-B14F-4D97-AF65-F5344CB8AC3E}">
        <p14:creationId xmlns:p14="http://schemas.microsoft.com/office/powerpoint/2010/main" val="3675880315"/>
      </p:ext>
    </p:extLst>
  </p:cSld>
  <p:clrMapOvr>
    <a:masterClrMapping/>
  </p:clrMapOvr>
  <p:transition spd="slow">
    <p:push/>
  </p:transition>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2078CA7E-9E85-4D46-14E9-ED514E979741}"/>
              </a:ext>
            </a:extLst>
          </p:cNvPr>
          <p:cNvSpPr>
            <a:spLocks noGrp="1"/>
          </p:cNvSpPr>
          <p:nvPr>
            <p:ph type="title"/>
          </p:nvPr>
        </p:nvSpPr>
        <p:spPr/>
        <p:txBody>
          <a:bodyPr/>
          <a:lstStyle/>
          <a:p>
            <a:r>
              <a:rPr lang="de-AT" err="1"/>
              <a:t>Drohnenpilot:in</a:t>
            </a:r>
            <a:endParaRPr lang="de-AT"/>
          </a:p>
        </p:txBody>
      </p:sp>
      <p:sp>
        <p:nvSpPr>
          <p:cNvPr id="3" name="Inhaltsplatzhalter 2">
            <a:extLst>
              <a:ext uri="{FF2B5EF4-FFF2-40B4-BE49-F238E27FC236}">
                <a16:creationId xmlns:a16="http://schemas.microsoft.com/office/drawing/2014/main" id="{B64B9C14-3F9E-FAFF-B8C3-7A53B0033C54}"/>
              </a:ext>
            </a:extLst>
          </p:cNvPr>
          <p:cNvSpPr>
            <a:spLocks noGrp="1"/>
          </p:cNvSpPr>
          <p:nvPr>
            <p:ph idx="1"/>
          </p:nvPr>
        </p:nvSpPr>
        <p:spPr>
          <a:xfrm>
            <a:off x="592538" y="1825625"/>
            <a:ext cx="5655862" cy="4351338"/>
          </a:xfrm>
        </p:spPr>
        <p:txBody>
          <a:bodyPr/>
          <a:lstStyle/>
          <a:p>
            <a:r>
              <a:rPr lang="de-AT" sz="2200"/>
              <a:t>Bedienung von Drohnen aus der Ferne </a:t>
            </a:r>
            <a:br>
              <a:rPr lang="de-AT" sz="2200"/>
            </a:br>
            <a:endParaRPr lang="de-AT" sz="2200"/>
          </a:p>
          <a:p>
            <a:r>
              <a:rPr lang="de-AT" sz="2200"/>
              <a:t>Bestimmung von optimalen Flugrouten</a:t>
            </a:r>
            <a:br>
              <a:rPr lang="de-AT" sz="2200"/>
            </a:br>
            <a:endParaRPr lang="de-AT" sz="2200"/>
          </a:p>
          <a:p>
            <a:r>
              <a:rPr lang="de-AT" sz="2200"/>
              <a:t>Wartung von Drohnen und Funktionsüberprüfung</a:t>
            </a:r>
            <a:br>
              <a:rPr lang="de-AT" sz="2200"/>
            </a:br>
            <a:endParaRPr lang="de-AT" sz="2200"/>
          </a:p>
          <a:p>
            <a:r>
              <a:rPr lang="de-AT" sz="2200"/>
              <a:t>Einholen von Fluggenehmigungen</a:t>
            </a:r>
          </a:p>
          <a:p>
            <a:endParaRPr lang="de-AT" sz="2200"/>
          </a:p>
          <a:p>
            <a:r>
              <a:rPr lang="de-AT" sz="2200"/>
              <a:t>Wissen über Technik und gesetzliche Vorschriften</a:t>
            </a:r>
          </a:p>
        </p:txBody>
      </p:sp>
      <p:sp>
        <p:nvSpPr>
          <p:cNvPr id="4" name="Datumsplatzhalter 3">
            <a:extLst>
              <a:ext uri="{FF2B5EF4-FFF2-40B4-BE49-F238E27FC236}">
                <a16:creationId xmlns:a16="http://schemas.microsoft.com/office/drawing/2014/main" id="{77F5F0ED-1607-9872-14A3-6F6EBFCFC348}"/>
              </a:ext>
            </a:extLst>
          </p:cNvPr>
          <p:cNvSpPr>
            <a:spLocks noGrp="1"/>
          </p:cNvSpPr>
          <p:nvPr>
            <p:ph type="dt" sz="half" idx="10"/>
          </p:nvPr>
        </p:nvSpPr>
        <p:spPr/>
        <p:txBody>
          <a:bodyPr/>
          <a:lstStyle/>
          <a:p>
            <a:r>
              <a:rPr lang="de-AT"/>
              <a:t>Folie</a:t>
            </a:r>
          </a:p>
        </p:txBody>
      </p:sp>
      <p:sp>
        <p:nvSpPr>
          <p:cNvPr id="5" name="Foliennummernplatzhalter 4">
            <a:extLst>
              <a:ext uri="{FF2B5EF4-FFF2-40B4-BE49-F238E27FC236}">
                <a16:creationId xmlns:a16="http://schemas.microsoft.com/office/drawing/2014/main" id="{669F9707-D724-2D2C-3050-76B7FA2EBD65}"/>
              </a:ext>
            </a:extLst>
          </p:cNvPr>
          <p:cNvSpPr>
            <a:spLocks noGrp="1"/>
          </p:cNvSpPr>
          <p:nvPr>
            <p:ph type="sldNum" sz="quarter" idx="12"/>
          </p:nvPr>
        </p:nvSpPr>
        <p:spPr/>
        <p:txBody>
          <a:bodyPr/>
          <a:lstStyle/>
          <a:p>
            <a:fld id="{0AF89F37-6AD9-4F74-BC17-19E39A25D257}" type="slidenum">
              <a:rPr lang="de-AT" smtClean="0"/>
              <a:pPr/>
              <a:t>3</a:t>
            </a:fld>
            <a:endParaRPr lang="de-AT"/>
          </a:p>
        </p:txBody>
      </p:sp>
      <p:sp>
        <p:nvSpPr>
          <p:cNvPr id="6" name="Fußzeilenplatzhalter 5">
            <a:extLst>
              <a:ext uri="{FF2B5EF4-FFF2-40B4-BE49-F238E27FC236}">
                <a16:creationId xmlns:a16="http://schemas.microsoft.com/office/drawing/2014/main" id="{973AF9DE-8B35-4536-1D8F-EABAC12CADC9}"/>
              </a:ext>
            </a:extLst>
          </p:cNvPr>
          <p:cNvSpPr>
            <a:spLocks noGrp="1"/>
          </p:cNvSpPr>
          <p:nvPr>
            <p:ph type="ftr" sz="quarter" idx="11"/>
          </p:nvPr>
        </p:nvSpPr>
        <p:spPr/>
        <p:txBody>
          <a:bodyPr/>
          <a:lstStyle/>
          <a:p>
            <a:r>
              <a:rPr lang="de-AT">
                <a:cs typeface="Arial" panose="020B0604020202020204" pitchFamily="34" charset="0"/>
              </a:rPr>
              <a:t>Karriere in der Logistik – Zukunft gestalten</a:t>
            </a:r>
            <a:endParaRPr lang="de-AT"/>
          </a:p>
        </p:txBody>
      </p:sp>
      <p:pic>
        <p:nvPicPr>
          <p:cNvPr id="7" name="Inhaltsplatzhalter 9" descr="Ein Bild, das Mann, Screenshot, Kleidung, Im Haus enthält.&#10;&#10;Automatisch generierte Beschreibung">
            <a:extLst>
              <a:ext uri="{FF2B5EF4-FFF2-40B4-BE49-F238E27FC236}">
                <a16:creationId xmlns:a16="http://schemas.microsoft.com/office/drawing/2014/main" id="{2F6A950F-F3EC-D0B5-2DE5-A496510EFA07}"/>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7219950" y="1825625"/>
            <a:ext cx="4005844" cy="4005844"/>
          </a:xfrm>
          <a:prstGeom prst="rect">
            <a:avLst/>
          </a:prstGeom>
          <a:ln>
            <a:noFill/>
          </a:ln>
          <a:effectLst/>
        </p:spPr>
      </p:pic>
      <p:sp>
        <p:nvSpPr>
          <p:cNvPr id="8" name="Textfeld 7">
            <a:extLst>
              <a:ext uri="{FF2B5EF4-FFF2-40B4-BE49-F238E27FC236}">
                <a16:creationId xmlns:a16="http://schemas.microsoft.com/office/drawing/2014/main" id="{AB26BC20-6723-33DE-10AF-E43E0E81992C}"/>
              </a:ext>
            </a:extLst>
          </p:cNvPr>
          <p:cNvSpPr txBox="1"/>
          <p:nvPr/>
        </p:nvSpPr>
        <p:spPr>
          <a:xfrm>
            <a:off x="8411965" y="5915353"/>
            <a:ext cx="2813829" cy="261610"/>
          </a:xfrm>
          <a:prstGeom prst="rect">
            <a:avLst/>
          </a:prstGeom>
          <a:noFill/>
        </p:spPr>
        <p:txBody>
          <a:bodyPr wrap="square">
            <a:spAutoFit/>
          </a:bodyPr>
          <a:lstStyle/>
          <a:p>
            <a:pPr algn="r"/>
            <a:r>
              <a:rPr lang="de-DE" sz="1100" b="0" i="0">
                <a:solidFill>
                  <a:srgbClr val="000000"/>
                </a:solidFill>
                <a:effectLst/>
                <a:latin typeface="+mj-lt"/>
                <a:cs typeface="Mangal Pro" panose="00000500000000000000" pitchFamily="2" charset="0"/>
              </a:rPr>
              <a:t>Bild: KI generiert</a:t>
            </a:r>
            <a:endParaRPr lang="de-DE" sz="1100">
              <a:latin typeface="+mj-lt"/>
              <a:cs typeface="Mangal Pro" panose="00000500000000000000" pitchFamily="2" charset="0"/>
            </a:endParaRPr>
          </a:p>
        </p:txBody>
      </p:sp>
    </p:spTree>
    <p:extLst>
      <p:ext uri="{BB962C8B-B14F-4D97-AF65-F5344CB8AC3E}">
        <p14:creationId xmlns:p14="http://schemas.microsoft.com/office/powerpoint/2010/main" val="54686736"/>
      </p:ext>
    </p:extLst>
  </p:cSld>
  <p:clrMapOvr>
    <a:masterClrMapping/>
  </p:clrMapOvr>
  <p:transition spd="slow">
    <p:push/>
  </p:transition>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7604F15-C09D-F358-5A45-139946E7FE8C}"/>
            </a:ext>
          </a:extLst>
        </p:cNvPr>
        <p:cNvGrpSpPr/>
        <p:nvPr/>
      </p:nvGrpSpPr>
      <p:grpSpPr>
        <a:xfrm>
          <a:off x="0" y="0"/>
          <a:ext cx="0" cy="0"/>
          <a:chOff x="0" y="0"/>
          <a:chExt cx="0" cy="0"/>
        </a:xfrm>
      </p:grpSpPr>
      <p:sp>
        <p:nvSpPr>
          <p:cNvPr id="2" name="Titel 1">
            <a:extLst>
              <a:ext uri="{FF2B5EF4-FFF2-40B4-BE49-F238E27FC236}">
                <a16:creationId xmlns:a16="http://schemas.microsoft.com/office/drawing/2014/main" id="{0A0B7B9B-F7B8-98AF-5202-77B7310F40B9}"/>
              </a:ext>
            </a:extLst>
          </p:cNvPr>
          <p:cNvSpPr>
            <a:spLocks noGrp="1"/>
          </p:cNvSpPr>
          <p:nvPr>
            <p:ph type="title"/>
          </p:nvPr>
        </p:nvSpPr>
        <p:spPr/>
        <p:txBody>
          <a:bodyPr/>
          <a:lstStyle/>
          <a:p>
            <a:r>
              <a:rPr lang="de-AT" err="1"/>
              <a:t>Fahrer:in</a:t>
            </a:r>
            <a:r>
              <a:rPr lang="de-AT"/>
              <a:t> selbstfahrende LKW</a:t>
            </a:r>
            <a:br>
              <a:rPr lang="de-AT"/>
            </a:br>
            <a:endParaRPr lang="de-AT"/>
          </a:p>
        </p:txBody>
      </p:sp>
      <p:sp>
        <p:nvSpPr>
          <p:cNvPr id="3" name="Inhaltsplatzhalter 2">
            <a:extLst>
              <a:ext uri="{FF2B5EF4-FFF2-40B4-BE49-F238E27FC236}">
                <a16:creationId xmlns:a16="http://schemas.microsoft.com/office/drawing/2014/main" id="{DCB5DF48-0284-8612-52D9-4919F61AD882}"/>
              </a:ext>
            </a:extLst>
          </p:cNvPr>
          <p:cNvSpPr>
            <a:spLocks noGrp="1"/>
          </p:cNvSpPr>
          <p:nvPr>
            <p:ph idx="1"/>
          </p:nvPr>
        </p:nvSpPr>
        <p:spPr>
          <a:xfrm>
            <a:off x="592537" y="1825625"/>
            <a:ext cx="6236887" cy="4351338"/>
          </a:xfrm>
        </p:spPr>
        <p:txBody>
          <a:bodyPr/>
          <a:lstStyle/>
          <a:p>
            <a:r>
              <a:rPr lang="de-AT" sz="2000"/>
              <a:t>Sicherstellung des reibungslosen Fahrbetriebes </a:t>
            </a:r>
          </a:p>
          <a:p>
            <a:endParaRPr lang="de-AT" sz="2000"/>
          </a:p>
          <a:p>
            <a:r>
              <a:rPr lang="de-AT" sz="2000"/>
              <a:t>Übernahme der Steuerung bei Problemen (Baustelle, Unfall, …)</a:t>
            </a:r>
          </a:p>
          <a:p>
            <a:endParaRPr lang="de-AT" sz="2000"/>
          </a:p>
          <a:p>
            <a:r>
              <a:rPr lang="de-AT" sz="2000"/>
              <a:t>Anpassung der Fahrtroute bei unvorhersehbaren Hindernissen</a:t>
            </a:r>
          </a:p>
          <a:p>
            <a:endParaRPr lang="de-AT" sz="2000"/>
          </a:p>
          <a:p>
            <a:r>
              <a:rPr lang="de-AT" sz="2000"/>
              <a:t>Informationsaustausch mit der Zentrale und dem Team</a:t>
            </a:r>
          </a:p>
          <a:p>
            <a:endParaRPr lang="de-AT" sz="2000"/>
          </a:p>
          <a:p>
            <a:r>
              <a:rPr lang="de-AT" sz="2000"/>
              <a:t>Wartung und Überprüfung der Sicherheit (LKW, Ladung) </a:t>
            </a:r>
          </a:p>
        </p:txBody>
      </p:sp>
      <p:sp>
        <p:nvSpPr>
          <p:cNvPr id="4" name="Datumsplatzhalter 3">
            <a:extLst>
              <a:ext uri="{FF2B5EF4-FFF2-40B4-BE49-F238E27FC236}">
                <a16:creationId xmlns:a16="http://schemas.microsoft.com/office/drawing/2014/main" id="{45A2173A-D98E-A647-8C70-3954ABA18F3D}"/>
              </a:ext>
            </a:extLst>
          </p:cNvPr>
          <p:cNvSpPr>
            <a:spLocks noGrp="1"/>
          </p:cNvSpPr>
          <p:nvPr>
            <p:ph type="dt" sz="half" idx="10"/>
          </p:nvPr>
        </p:nvSpPr>
        <p:spPr/>
        <p:txBody>
          <a:bodyPr/>
          <a:lstStyle/>
          <a:p>
            <a:r>
              <a:rPr lang="de-AT"/>
              <a:t>Folie</a:t>
            </a:r>
          </a:p>
        </p:txBody>
      </p:sp>
      <p:sp>
        <p:nvSpPr>
          <p:cNvPr id="5" name="Foliennummernplatzhalter 4">
            <a:extLst>
              <a:ext uri="{FF2B5EF4-FFF2-40B4-BE49-F238E27FC236}">
                <a16:creationId xmlns:a16="http://schemas.microsoft.com/office/drawing/2014/main" id="{4D66A6CF-65C2-60AC-6773-96C6BEA477E9}"/>
              </a:ext>
            </a:extLst>
          </p:cNvPr>
          <p:cNvSpPr>
            <a:spLocks noGrp="1"/>
          </p:cNvSpPr>
          <p:nvPr>
            <p:ph type="sldNum" sz="quarter" idx="12"/>
          </p:nvPr>
        </p:nvSpPr>
        <p:spPr/>
        <p:txBody>
          <a:bodyPr/>
          <a:lstStyle/>
          <a:p>
            <a:fld id="{0AF89F37-6AD9-4F74-BC17-19E39A25D257}" type="slidenum">
              <a:rPr lang="de-AT" smtClean="0"/>
              <a:pPr/>
              <a:t>4</a:t>
            </a:fld>
            <a:endParaRPr lang="de-AT"/>
          </a:p>
        </p:txBody>
      </p:sp>
      <p:sp>
        <p:nvSpPr>
          <p:cNvPr id="6" name="Fußzeilenplatzhalter 5">
            <a:extLst>
              <a:ext uri="{FF2B5EF4-FFF2-40B4-BE49-F238E27FC236}">
                <a16:creationId xmlns:a16="http://schemas.microsoft.com/office/drawing/2014/main" id="{22C528A0-BFCC-23CD-54DC-8E47E4368D5C}"/>
              </a:ext>
            </a:extLst>
          </p:cNvPr>
          <p:cNvSpPr>
            <a:spLocks noGrp="1"/>
          </p:cNvSpPr>
          <p:nvPr>
            <p:ph type="ftr" sz="quarter" idx="11"/>
          </p:nvPr>
        </p:nvSpPr>
        <p:spPr/>
        <p:txBody>
          <a:bodyPr/>
          <a:lstStyle/>
          <a:p>
            <a:r>
              <a:rPr lang="de-AT">
                <a:cs typeface="Arial" panose="020B0604020202020204" pitchFamily="34" charset="0"/>
              </a:rPr>
              <a:t>Karriere in der Logistik – Zukunft gestalten</a:t>
            </a:r>
            <a:endParaRPr lang="de-AT"/>
          </a:p>
        </p:txBody>
      </p:sp>
      <p:sp>
        <p:nvSpPr>
          <p:cNvPr id="8" name="Textfeld 7">
            <a:extLst>
              <a:ext uri="{FF2B5EF4-FFF2-40B4-BE49-F238E27FC236}">
                <a16:creationId xmlns:a16="http://schemas.microsoft.com/office/drawing/2014/main" id="{7C5DA6D6-EF72-D234-B716-D41699EFCEEE}"/>
              </a:ext>
            </a:extLst>
          </p:cNvPr>
          <p:cNvSpPr txBox="1"/>
          <p:nvPr/>
        </p:nvSpPr>
        <p:spPr>
          <a:xfrm>
            <a:off x="8411965" y="5915353"/>
            <a:ext cx="2813829" cy="261610"/>
          </a:xfrm>
          <a:prstGeom prst="rect">
            <a:avLst/>
          </a:prstGeom>
          <a:noFill/>
        </p:spPr>
        <p:txBody>
          <a:bodyPr wrap="square">
            <a:spAutoFit/>
          </a:bodyPr>
          <a:lstStyle/>
          <a:p>
            <a:pPr algn="r"/>
            <a:r>
              <a:rPr lang="de-DE" sz="1100" b="0" i="0">
                <a:solidFill>
                  <a:srgbClr val="000000"/>
                </a:solidFill>
                <a:effectLst/>
                <a:latin typeface="+mj-lt"/>
                <a:cs typeface="Mangal Pro" panose="00000500000000000000" pitchFamily="2" charset="0"/>
              </a:rPr>
              <a:t>Bild: KI generiert</a:t>
            </a:r>
            <a:endParaRPr lang="de-DE" sz="1100">
              <a:latin typeface="+mj-lt"/>
              <a:cs typeface="Mangal Pro" panose="00000500000000000000" pitchFamily="2" charset="0"/>
            </a:endParaRPr>
          </a:p>
        </p:txBody>
      </p:sp>
      <p:pic>
        <p:nvPicPr>
          <p:cNvPr id="9" name="Inhaltsplatzhalter 11" descr="Ein Bild, das Fahrzeug, Person, Kleidung, Screenshot enthält.&#10;&#10;Automatisch generierte Beschreibung">
            <a:extLst>
              <a:ext uri="{FF2B5EF4-FFF2-40B4-BE49-F238E27FC236}">
                <a16:creationId xmlns:a16="http://schemas.microsoft.com/office/drawing/2014/main" id="{7088E53D-3CF3-414B-1C78-9CDE1B04901D}"/>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7204870" y="1825624"/>
            <a:ext cx="4020923" cy="4020923"/>
          </a:xfrm>
          <a:prstGeom prst="rect">
            <a:avLst/>
          </a:prstGeom>
          <a:ln>
            <a:noFill/>
          </a:ln>
          <a:effectLst/>
        </p:spPr>
      </p:pic>
    </p:spTree>
    <p:extLst>
      <p:ext uri="{BB962C8B-B14F-4D97-AF65-F5344CB8AC3E}">
        <p14:creationId xmlns:p14="http://schemas.microsoft.com/office/powerpoint/2010/main" val="3217900581"/>
      </p:ext>
    </p:extLst>
  </p:cSld>
  <p:clrMapOvr>
    <a:masterClrMapping/>
  </p:clrMapOvr>
  <p:transition spd="slow">
    <p:push/>
  </p:transition>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CCCC352-75C0-FCA9-F708-D20C1CC7BC22}"/>
            </a:ext>
          </a:extLst>
        </p:cNvPr>
        <p:cNvGrpSpPr/>
        <p:nvPr/>
      </p:nvGrpSpPr>
      <p:grpSpPr>
        <a:xfrm>
          <a:off x="0" y="0"/>
          <a:ext cx="0" cy="0"/>
          <a:chOff x="0" y="0"/>
          <a:chExt cx="0" cy="0"/>
        </a:xfrm>
      </p:grpSpPr>
      <p:sp>
        <p:nvSpPr>
          <p:cNvPr id="2" name="Titel 1">
            <a:extLst>
              <a:ext uri="{FF2B5EF4-FFF2-40B4-BE49-F238E27FC236}">
                <a16:creationId xmlns:a16="http://schemas.microsoft.com/office/drawing/2014/main" id="{16F80BC8-D61D-46CE-D9F6-5A73BE44C94F}"/>
              </a:ext>
            </a:extLst>
          </p:cNvPr>
          <p:cNvSpPr>
            <a:spLocks noGrp="1"/>
          </p:cNvSpPr>
          <p:nvPr>
            <p:ph type="title"/>
          </p:nvPr>
        </p:nvSpPr>
        <p:spPr/>
        <p:txBody>
          <a:bodyPr/>
          <a:lstStyle/>
          <a:p>
            <a:r>
              <a:rPr lang="de-AT" err="1"/>
              <a:t>Spezialist:in</a:t>
            </a:r>
            <a:r>
              <a:rPr lang="de-AT"/>
              <a:t> Warenlager der Zukunft</a:t>
            </a:r>
            <a:br>
              <a:rPr lang="de-AT"/>
            </a:br>
            <a:endParaRPr lang="de-AT"/>
          </a:p>
        </p:txBody>
      </p:sp>
      <p:sp>
        <p:nvSpPr>
          <p:cNvPr id="3" name="Inhaltsplatzhalter 2">
            <a:extLst>
              <a:ext uri="{FF2B5EF4-FFF2-40B4-BE49-F238E27FC236}">
                <a16:creationId xmlns:a16="http://schemas.microsoft.com/office/drawing/2014/main" id="{950768DA-0379-DBD0-E6D6-A2160AB8E961}"/>
              </a:ext>
            </a:extLst>
          </p:cNvPr>
          <p:cNvSpPr>
            <a:spLocks noGrp="1"/>
          </p:cNvSpPr>
          <p:nvPr>
            <p:ph idx="1"/>
          </p:nvPr>
        </p:nvSpPr>
        <p:spPr>
          <a:xfrm>
            <a:off x="592537" y="1825625"/>
            <a:ext cx="6236887" cy="4351338"/>
          </a:xfrm>
        </p:spPr>
        <p:txBody>
          <a:bodyPr/>
          <a:lstStyle/>
          <a:p>
            <a:r>
              <a:rPr lang="de-AT" sz="2000"/>
              <a:t>Sicherstellung eines reibungslosen Ablaufes im Lager</a:t>
            </a:r>
          </a:p>
          <a:p>
            <a:endParaRPr lang="de-AT" sz="2000"/>
          </a:p>
          <a:p>
            <a:r>
              <a:rPr lang="de-AT" sz="2000"/>
              <a:t>Gestaltung und Organisation von effizienten Lagerhallen</a:t>
            </a:r>
          </a:p>
          <a:p>
            <a:endParaRPr lang="de-AT" sz="2000"/>
          </a:p>
          <a:p>
            <a:r>
              <a:rPr lang="de-AT" sz="2000"/>
              <a:t>Nutzung von Robotern zur effizienten Lagerhaltung</a:t>
            </a:r>
          </a:p>
          <a:p>
            <a:endParaRPr lang="de-AT" sz="2000"/>
          </a:p>
          <a:p>
            <a:r>
              <a:rPr lang="de-AT" sz="2000"/>
              <a:t>Organisation des Personaleinsatzes und Aufgabenverteilung</a:t>
            </a:r>
          </a:p>
          <a:p>
            <a:endParaRPr lang="de-AT" sz="2000"/>
          </a:p>
          <a:p>
            <a:r>
              <a:rPr lang="de-AT" sz="2000"/>
              <a:t>Schnelle Lösungsfindung bei technischen Problemen </a:t>
            </a:r>
          </a:p>
        </p:txBody>
      </p:sp>
      <p:sp>
        <p:nvSpPr>
          <p:cNvPr id="4" name="Datumsplatzhalter 3">
            <a:extLst>
              <a:ext uri="{FF2B5EF4-FFF2-40B4-BE49-F238E27FC236}">
                <a16:creationId xmlns:a16="http://schemas.microsoft.com/office/drawing/2014/main" id="{9CB0B53F-661B-D1A0-5FC1-22D1D5F2933B}"/>
              </a:ext>
            </a:extLst>
          </p:cNvPr>
          <p:cNvSpPr>
            <a:spLocks noGrp="1"/>
          </p:cNvSpPr>
          <p:nvPr>
            <p:ph type="dt" sz="half" idx="10"/>
          </p:nvPr>
        </p:nvSpPr>
        <p:spPr/>
        <p:txBody>
          <a:bodyPr/>
          <a:lstStyle/>
          <a:p>
            <a:r>
              <a:rPr lang="de-AT"/>
              <a:t>Folie</a:t>
            </a:r>
          </a:p>
        </p:txBody>
      </p:sp>
      <p:sp>
        <p:nvSpPr>
          <p:cNvPr id="5" name="Foliennummernplatzhalter 4">
            <a:extLst>
              <a:ext uri="{FF2B5EF4-FFF2-40B4-BE49-F238E27FC236}">
                <a16:creationId xmlns:a16="http://schemas.microsoft.com/office/drawing/2014/main" id="{C2930F85-1352-C20A-F427-7772E8E38CAC}"/>
              </a:ext>
            </a:extLst>
          </p:cNvPr>
          <p:cNvSpPr>
            <a:spLocks noGrp="1"/>
          </p:cNvSpPr>
          <p:nvPr>
            <p:ph type="sldNum" sz="quarter" idx="12"/>
          </p:nvPr>
        </p:nvSpPr>
        <p:spPr/>
        <p:txBody>
          <a:bodyPr/>
          <a:lstStyle/>
          <a:p>
            <a:fld id="{0AF89F37-6AD9-4F74-BC17-19E39A25D257}" type="slidenum">
              <a:rPr lang="de-AT" smtClean="0"/>
              <a:pPr/>
              <a:t>5</a:t>
            </a:fld>
            <a:endParaRPr lang="de-AT"/>
          </a:p>
        </p:txBody>
      </p:sp>
      <p:sp>
        <p:nvSpPr>
          <p:cNvPr id="6" name="Fußzeilenplatzhalter 5">
            <a:extLst>
              <a:ext uri="{FF2B5EF4-FFF2-40B4-BE49-F238E27FC236}">
                <a16:creationId xmlns:a16="http://schemas.microsoft.com/office/drawing/2014/main" id="{2F6358CD-A7D8-0C1A-5F5E-4DEC9BFFE96A}"/>
              </a:ext>
            </a:extLst>
          </p:cNvPr>
          <p:cNvSpPr>
            <a:spLocks noGrp="1"/>
          </p:cNvSpPr>
          <p:nvPr>
            <p:ph type="ftr" sz="quarter" idx="11"/>
          </p:nvPr>
        </p:nvSpPr>
        <p:spPr/>
        <p:txBody>
          <a:bodyPr/>
          <a:lstStyle/>
          <a:p>
            <a:r>
              <a:rPr lang="de-AT">
                <a:cs typeface="Arial" panose="020B0604020202020204" pitchFamily="34" charset="0"/>
              </a:rPr>
              <a:t>Karriere in der Logistik – Zukunft gestalten</a:t>
            </a:r>
            <a:endParaRPr lang="de-AT"/>
          </a:p>
        </p:txBody>
      </p:sp>
      <p:sp>
        <p:nvSpPr>
          <p:cNvPr id="8" name="Textfeld 7">
            <a:extLst>
              <a:ext uri="{FF2B5EF4-FFF2-40B4-BE49-F238E27FC236}">
                <a16:creationId xmlns:a16="http://schemas.microsoft.com/office/drawing/2014/main" id="{EA7CFCBD-F3B5-0FD8-CF5E-DC9388302A6C}"/>
              </a:ext>
            </a:extLst>
          </p:cNvPr>
          <p:cNvSpPr txBox="1"/>
          <p:nvPr/>
        </p:nvSpPr>
        <p:spPr>
          <a:xfrm>
            <a:off x="8411965" y="5915353"/>
            <a:ext cx="2813829" cy="261610"/>
          </a:xfrm>
          <a:prstGeom prst="rect">
            <a:avLst/>
          </a:prstGeom>
          <a:noFill/>
        </p:spPr>
        <p:txBody>
          <a:bodyPr wrap="square">
            <a:spAutoFit/>
          </a:bodyPr>
          <a:lstStyle/>
          <a:p>
            <a:pPr algn="r"/>
            <a:r>
              <a:rPr lang="de-DE" sz="1100" b="0" i="0">
                <a:solidFill>
                  <a:srgbClr val="000000"/>
                </a:solidFill>
                <a:effectLst/>
                <a:latin typeface="+mj-lt"/>
                <a:cs typeface="Mangal Pro" panose="00000500000000000000" pitchFamily="2" charset="0"/>
              </a:rPr>
              <a:t>Bild: KI generiert</a:t>
            </a:r>
            <a:endParaRPr lang="de-DE" sz="1100">
              <a:latin typeface="+mj-lt"/>
              <a:cs typeface="Mangal Pro" panose="00000500000000000000" pitchFamily="2" charset="0"/>
            </a:endParaRPr>
          </a:p>
        </p:txBody>
      </p:sp>
      <p:pic>
        <p:nvPicPr>
          <p:cNvPr id="7" name="Inhaltsplatzhalter 6" descr="Ein Bild, das Kleidung, Gebäude, Schuhwerk, Person enthält.&#10;&#10;Automatisch generierte Beschreibung">
            <a:extLst>
              <a:ext uri="{FF2B5EF4-FFF2-40B4-BE49-F238E27FC236}">
                <a16:creationId xmlns:a16="http://schemas.microsoft.com/office/drawing/2014/main" id="{5D41AF0C-456F-AB24-C6AF-4E530D933986}"/>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7247417" y="1852612"/>
            <a:ext cx="3978377" cy="3978377"/>
          </a:xfrm>
          <a:prstGeom prst="rect">
            <a:avLst/>
          </a:prstGeom>
        </p:spPr>
      </p:pic>
    </p:spTree>
    <p:extLst>
      <p:ext uri="{BB962C8B-B14F-4D97-AF65-F5344CB8AC3E}">
        <p14:creationId xmlns:p14="http://schemas.microsoft.com/office/powerpoint/2010/main" val="2815512304"/>
      </p:ext>
    </p:extLst>
  </p:cSld>
  <p:clrMapOvr>
    <a:masterClrMapping/>
  </p:clrMapOvr>
  <p:transition spd="slow">
    <p:push/>
  </p:transition>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B2700C3-5D45-7CDA-93F0-183EA44159DE}"/>
            </a:ext>
          </a:extLst>
        </p:cNvPr>
        <p:cNvGrpSpPr/>
        <p:nvPr/>
      </p:nvGrpSpPr>
      <p:grpSpPr>
        <a:xfrm>
          <a:off x="0" y="0"/>
          <a:ext cx="0" cy="0"/>
          <a:chOff x="0" y="0"/>
          <a:chExt cx="0" cy="0"/>
        </a:xfrm>
      </p:grpSpPr>
      <p:sp>
        <p:nvSpPr>
          <p:cNvPr id="2" name="Titel 1">
            <a:extLst>
              <a:ext uri="{FF2B5EF4-FFF2-40B4-BE49-F238E27FC236}">
                <a16:creationId xmlns:a16="http://schemas.microsoft.com/office/drawing/2014/main" id="{B28AF7DA-3E99-0BEA-D28E-05E2B1297493}"/>
              </a:ext>
            </a:extLst>
          </p:cNvPr>
          <p:cNvSpPr>
            <a:spLocks noGrp="1"/>
          </p:cNvSpPr>
          <p:nvPr>
            <p:ph type="title"/>
          </p:nvPr>
        </p:nvSpPr>
        <p:spPr/>
        <p:txBody>
          <a:bodyPr/>
          <a:lstStyle/>
          <a:p>
            <a:r>
              <a:rPr lang="de-AT" err="1"/>
              <a:t>Logistikspezialist:in</a:t>
            </a:r>
            <a:r>
              <a:rPr lang="de-AT"/>
              <a:t> Städtischer Verkehr</a:t>
            </a:r>
            <a:br>
              <a:rPr lang="de-AT"/>
            </a:br>
            <a:br>
              <a:rPr lang="de-AT"/>
            </a:br>
            <a:br>
              <a:rPr lang="de-AT"/>
            </a:br>
            <a:br>
              <a:rPr lang="de-AT"/>
            </a:br>
            <a:br>
              <a:rPr lang="de-AT"/>
            </a:br>
            <a:endParaRPr lang="de-AT"/>
          </a:p>
        </p:txBody>
      </p:sp>
      <p:sp>
        <p:nvSpPr>
          <p:cNvPr id="3" name="Inhaltsplatzhalter 2">
            <a:extLst>
              <a:ext uri="{FF2B5EF4-FFF2-40B4-BE49-F238E27FC236}">
                <a16:creationId xmlns:a16="http://schemas.microsoft.com/office/drawing/2014/main" id="{17B5602C-AFB7-407F-E06F-BE2A4EA84FEA}"/>
              </a:ext>
            </a:extLst>
          </p:cNvPr>
          <p:cNvSpPr>
            <a:spLocks noGrp="1"/>
          </p:cNvSpPr>
          <p:nvPr>
            <p:ph idx="1"/>
          </p:nvPr>
        </p:nvSpPr>
        <p:spPr>
          <a:xfrm>
            <a:off x="592536" y="1733550"/>
            <a:ext cx="6775269" cy="4443413"/>
          </a:xfrm>
        </p:spPr>
        <p:txBody>
          <a:bodyPr/>
          <a:lstStyle/>
          <a:p>
            <a:r>
              <a:rPr lang="de-AT" sz="2000"/>
              <a:t>Koordination von Transporten in städtischen Bereichen</a:t>
            </a:r>
          </a:p>
          <a:p>
            <a:endParaRPr lang="de-AT" sz="2000"/>
          </a:p>
          <a:p>
            <a:r>
              <a:rPr lang="de-AT" sz="2000"/>
              <a:t>Effiziente Routenplanung zur Vermeidung von Stau</a:t>
            </a:r>
          </a:p>
          <a:p>
            <a:endParaRPr lang="de-AT" sz="2000"/>
          </a:p>
          <a:p>
            <a:r>
              <a:rPr lang="de-AT" sz="2000"/>
              <a:t>Auswahl von geeigneten Transportmitteln (LKW, Roboter, ...)</a:t>
            </a:r>
          </a:p>
          <a:p>
            <a:endParaRPr lang="de-AT" sz="2000"/>
          </a:p>
          <a:p>
            <a:r>
              <a:rPr lang="de-AT" sz="2000"/>
              <a:t>Echtzeitüberwachung – Problemlösung bei </a:t>
            </a:r>
            <a:r>
              <a:rPr lang="de-AT" sz="2000" err="1"/>
              <a:t>zB</a:t>
            </a:r>
            <a:r>
              <a:rPr lang="de-AT" sz="2000"/>
              <a:t>. Pannen</a:t>
            </a:r>
          </a:p>
          <a:p>
            <a:endParaRPr lang="de-AT" sz="2000"/>
          </a:p>
          <a:p>
            <a:r>
              <a:rPr lang="de-AT" sz="2000"/>
              <a:t>Umweltschonende Transportwege (Lärm, Staub, ...)</a:t>
            </a:r>
          </a:p>
          <a:p>
            <a:endParaRPr lang="de-AT" sz="2000"/>
          </a:p>
        </p:txBody>
      </p:sp>
      <p:sp>
        <p:nvSpPr>
          <p:cNvPr id="4" name="Datumsplatzhalter 3">
            <a:extLst>
              <a:ext uri="{FF2B5EF4-FFF2-40B4-BE49-F238E27FC236}">
                <a16:creationId xmlns:a16="http://schemas.microsoft.com/office/drawing/2014/main" id="{219EE55F-353D-80C9-8B27-BB451B22A96A}"/>
              </a:ext>
            </a:extLst>
          </p:cNvPr>
          <p:cNvSpPr>
            <a:spLocks noGrp="1"/>
          </p:cNvSpPr>
          <p:nvPr>
            <p:ph type="dt" sz="half" idx="10"/>
          </p:nvPr>
        </p:nvSpPr>
        <p:spPr/>
        <p:txBody>
          <a:bodyPr/>
          <a:lstStyle/>
          <a:p>
            <a:r>
              <a:rPr lang="de-AT"/>
              <a:t>Folie</a:t>
            </a:r>
          </a:p>
        </p:txBody>
      </p:sp>
      <p:sp>
        <p:nvSpPr>
          <p:cNvPr id="5" name="Foliennummernplatzhalter 4">
            <a:extLst>
              <a:ext uri="{FF2B5EF4-FFF2-40B4-BE49-F238E27FC236}">
                <a16:creationId xmlns:a16="http://schemas.microsoft.com/office/drawing/2014/main" id="{F8B50FD9-F277-7540-0C05-53BCD40EBAAC}"/>
              </a:ext>
            </a:extLst>
          </p:cNvPr>
          <p:cNvSpPr>
            <a:spLocks noGrp="1"/>
          </p:cNvSpPr>
          <p:nvPr>
            <p:ph type="sldNum" sz="quarter" idx="12"/>
          </p:nvPr>
        </p:nvSpPr>
        <p:spPr/>
        <p:txBody>
          <a:bodyPr/>
          <a:lstStyle/>
          <a:p>
            <a:fld id="{0AF89F37-6AD9-4F74-BC17-19E39A25D257}" type="slidenum">
              <a:rPr lang="de-AT" smtClean="0"/>
              <a:pPr/>
              <a:t>6</a:t>
            </a:fld>
            <a:endParaRPr lang="de-AT"/>
          </a:p>
        </p:txBody>
      </p:sp>
      <p:sp>
        <p:nvSpPr>
          <p:cNvPr id="6" name="Fußzeilenplatzhalter 5">
            <a:extLst>
              <a:ext uri="{FF2B5EF4-FFF2-40B4-BE49-F238E27FC236}">
                <a16:creationId xmlns:a16="http://schemas.microsoft.com/office/drawing/2014/main" id="{1498760F-F59A-402D-2D6A-E483C0C8CD98}"/>
              </a:ext>
            </a:extLst>
          </p:cNvPr>
          <p:cNvSpPr>
            <a:spLocks noGrp="1"/>
          </p:cNvSpPr>
          <p:nvPr>
            <p:ph type="ftr" sz="quarter" idx="11"/>
          </p:nvPr>
        </p:nvSpPr>
        <p:spPr/>
        <p:txBody>
          <a:bodyPr/>
          <a:lstStyle/>
          <a:p>
            <a:r>
              <a:rPr lang="de-AT">
                <a:cs typeface="Arial" panose="020B0604020202020204" pitchFamily="34" charset="0"/>
              </a:rPr>
              <a:t>Karriere in der Logistik – Zukunft gestalten</a:t>
            </a:r>
            <a:endParaRPr lang="de-AT"/>
          </a:p>
        </p:txBody>
      </p:sp>
      <p:sp>
        <p:nvSpPr>
          <p:cNvPr id="8" name="Textfeld 7">
            <a:extLst>
              <a:ext uri="{FF2B5EF4-FFF2-40B4-BE49-F238E27FC236}">
                <a16:creationId xmlns:a16="http://schemas.microsoft.com/office/drawing/2014/main" id="{8546CD92-19CF-6282-0674-80DCE1A4BA08}"/>
              </a:ext>
            </a:extLst>
          </p:cNvPr>
          <p:cNvSpPr txBox="1"/>
          <p:nvPr/>
        </p:nvSpPr>
        <p:spPr>
          <a:xfrm>
            <a:off x="8583380" y="5915353"/>
            <a:ext cx="2813829" cy="261610"/>
          </a:xfrm>
          <a:prstGeom prst="rect">
            <a:avLst/>
          </a:prstGeom>
          <a:noFill/>
        </p:spPr>
        <p:txBody>
          <a:bodyPr wrap="square">
            <a:spAutoFit/>
          </a:bodyPr>
          <a:lstStyle/>
          <a:p>
            <a:pPr algn="r"/>
            <a:r>
              <a:rPr lang="de-DE" sz="1100" b="0" i="0">
                <a:solidFill>
                  <a:srgbClr val="000000"/>
                </a:solidFill>
                <a:effectLst/>
                <a:latin typeface="+mj-lt"/>
                <a:cs typeface="Mangal Pro" panose="00000500000000000000" pitchFamily="2" charset="0"/>
              </a:rPr>
              <a:t>Bild: KI generiert</a:t>
            </a:r>
            <a:endParaRPr lang="de-DE" sz="1100">
              <a:latin typeface="+mj-lt"/>
              <a:cs typeface="Mangal Pro" panose="00000500000000000000" pitchFamily="2" charset="0"/>
            </a:endParaRPr>
          </a:p>
        </p:txBody>
      </p:sp>
      <p:pic>
        <p:nvPicPr>
          <p:cNvPr id="7" name="Inhaltsplatzhalter 6" descr="Ein Bild, das Kleidung, Screenshot, Im Haus, Person enthält.&#10;&#10;Automatisch generierte Beschreibung">
            <a:extLst>
              <a:ext uri="{FF2B5EF4-FFF2-40B4-BE49-F238E27FC236}">
                <a16:creationId xmlns:a16="http://schemas.microsoft.com/office/drawing/2014/main" id="{464FE337-707A-C65E-0920-F1E1854EFE94}"/>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7367806" y="1885950"/>
            <a:ext cx="4029403" cy="4029403"/>
          </a:xfrm>
          <a:prstGeom prst="rect">
            <a:avLst/>
          </a:prstGeom>
        </p:spPr>
      </p:pic>
    </p:spTree>
    <p:extLst>
      <p:ext uri="{BB962C8B-B14F-4D97-AF65-F5344CB8AC3E}">
        <p14:creationId xmlns:p14="http://schemas.microsoft.com/office/powerpoint/2010/main" val="3617125950"/>
      </p:ext>
    </p:extLst>
  </p:cSld>
  <p:clrMapOvr>
    <a:masterClrMapping/>
  </p:clrMapOvr>
  <p:transition spd="slow">
    <p:push/>
  </p:transition>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380AABF-3E11-9786-9B67-5184ED361B93}"/>
            </a:ext>
          </a:extLst>
        </p:cNvPr>
        <p:cNvGrpSpPr/>
        <p:nvPr/>
      </p:nvGrpSpPr>
      <p:grpSpPr>
        <a:xfrm>
          <a:off x="0" y="0"/>
          <a:ext cx="0" cy="0"/>
          <a:chOff x="0" y="0"/>
          <a:chExt cx="0" cy="0"/>
        </a:xfrm>
      </p:grpSpPr>
      <p:sp>
        <p:nvSpPr>
          <p:cNvPr id="2" name="Titel 1">
            <a:extLst>
              <a:ext uri="{FF2B5EF4-FFF2-40B4-BE49-F238E27FC236}">
                <a16:creationId xmlns:a16="http://schemas.microsoft.com/office/drawing/2014/main" id="{486BF541-7360-EF5E-8392-6162EEDEB98E}"/>
              </a:ext>
            </a:extLst>
          </p:cNvPr>
          <p:cNvSpPr>
            <a:spLocks noGrp="1"/>
          </p:cNvSpPr>
          <p:nvPr>
            <p:ph type="title"/>
          </p:nvPr>
        </p:nvSpPr>
        <p:spPr/>
        <p:txBody>
          <a:bodyPr/>
          <a:lstStyle/>
          <a:p>
            <a:r>
              <a:rPr lang="de-AT" err="1"/>
              <a:t>Expert:in</a:t>
            </a:r>
            <a:r>
              <a:rPr lang="de-AT"/>
              <a:t> für Datenauswertung</a:t>
            </a:r>
            <a:br>
              <a:rPr lang="de-AT"/>
            </a:br>
            <a:br>
              <a:rPr lang="de-AT"/>
            </a:br>
            <a:br>
              <a:rPr lang="de-AT"/>
            </a:br>
            <a:endParaRPr lang="de-AT"/>
          </a:p>
        </p:txBody>
      </p:sp>
      <p:sp>
        <p:nvSpPr>
          <p:cNvPr id="3" name="Inhaltsplatzhalter 2">
            <a:extLst>
              <a:ext uri="{FF2B5EF4-FFF2-40B4-BE49-F238E27FC236}">
                <a16:creationId xmlns:a16="http://schemas.microsoft.com/office/drawing/2014/main" id="{1B88F4AE-196E-AC4B-623C-2024686B73D4}"/>
              </a:ext>
            </a:extLst>
          </p:cNvPr>
          <p:cNvSpPr>
            <a:spLocks noGrp="1"/>
          </p:cNvSpPr>
          <p:nvPr>
            <p:ph idx="1"/>
          </p:nvPr>
        </p:nvSpPr>
        <p:spPr>
          <a:xfrm>
            <a:off x="592537" y="1866900"/>
            <a:ext cx="6598838" cy="4310063"/>
          </a:xfrm>
        </p:spPr>
        <p:txBody>
          <a:bodyPr/>
          <a:lstStyle/>
          <a:p>
            <a:r>
              <a:rPr lang="de-AT" sz="2000"/>
              <a:t>Auswertung großer Datenmengen für Unternehmensentscheidungen</a:t>
            </a:r>
          </a:p>
          <a:p>
            <a:r>
              <a:rPr lang="de-AT" sz="2000"/>
              <a:t>Sammlung von Daten aus verschiedenen Informationsquellen</a:t>
            </a:r>
          </a:p>
          <a:p>
            <a:r>
              <a:rPr lang="de-AT" sz="2000"/>
              <a:t>Nutzung von KI und mathematischen Modellen zur Mustererkennung</a:t>
            </a:r>
          </a:p>
          <a:p>
            <a:r>
              <a:rPr lang="de-AT" sz="2000"/>
              <a:t>Ableitung von Handelsempfehlungen basierend auf Analysen</a:t>
            </a:r>
          </a:p>
          <a:p>
            <a:r>
              <a:rPr lang="de-AT" sz="2000"/>
              <a:t>Erstellung von Berichten und Diagrammen aus Informationen</a:t>
            </a:r>
          </a:p>
        </p:txBody>
      </p:sp>
      <p:sp>
        <p:nvSpPr>
          <p:cNvPr id="4" name="Datumsplatzhalter 3">
            <a:extLst>
              <a:ext uri="{FF2B5EF4-FFF2-40B4-BE49-F238E27FC236}">
                <a16:creationId xmlns:a16="http://schemas.microsoft.com/office/drawing/2014/main" id="{26BC7FE3-3B2B-EE0E-338B-A900281D7D4C}"/>
              </a:ext>
            </a:extLst>
          </p:cNvPr>
          <p:cNvSpPr>
            <a:spLocks noGrp="1"/>
          </p:cNvSpPr>
          <p:nvPr>
            <p:ph type="dt" sz="half" idx="10"/>
          </p:nvPr>
        </p:nvSpPr>
        <p:spPr/>
        <p:txBody>
          <a:bodyPr/>
          <a:lstStyle/>
          <a:p>
            <a:r>
              <a:rPr lang="de-AT"/>
              <a:t>Folie</a:t>
            </a:r>
          </a:p>
        </p:txBody>
      </p:sp>
      <p:sp>
        <p:nvSpPr>
          <p:cNvPr id="5" name="Foliennummernplatzhalter 4">
            <a:extLst>
              <a:ext uri="{FF2B5EF4-FFF2-40B4-BE49-F238E27FC236}">
                <a16:creationId xmlns:a16="http://schemas.microsoft.com/office/drawing/2014/main" id="{028C87A2-51BB-45CD-BC7A-2E42F5FF9ACC}"/>
              </a:ext>
            </a:extLst>
          </p:cNvPr>
          <p:cNvSpPr>
            <a:spLocks noGrp="1"/>
          </p:cNvSpPr>
          <p:nvPr>
            <p:ph type="sldNum" sz="quarter" idx="12"/>
          </p:nvPr>
        </p:nvSpPr>
        <p:spPr/>
        <p:txBody>
          <a:bodyPr/>
          <a:lstStyle/>
          <a:p>
            <a:fld id="{0AF89F37-6AD9-4F74-BC17-19E39A25D257}" type="slidenum">
              <a:rPr lang="de-AT" smtClean="0"/>
              <a:pPr/>
              <a:t>7</a:t>
            </a:fld>
            <a:endParaRPr lang="de-AT"/>
          </a:p>
        </p:txBody>
      </p:sp>
      <p:sp>
        <p:nvSpPr>
          <p:cNvPr id="6" name="Fußzeilenplatzhalter 5">
            <a:extLst>
              <a:ext uri="{FF2B5EF4-FFF2-40B4-BE49-F238E27FC236}">
                <a16:creationId xmlns:a16="http://schemas.microsoft.com/office/drawing/2014/main" id="{68C2E122-2569-C1DA-FEC4-759F9AE2F777}"/>
              </a:ext>
            </a:extLst>
          </p:cNvPr>
          <p:cNvSpPr>
            <a:spLocks noGrp="1"/>
          </p:cNvSpPr>
          <p:nvPr>
            <p:ph type="ftr" sz="quarter" idx="11"/>
          </p:nvPr>
        </p:nvSpPr>
        <p:spPr/>
        <p:txBody>
          <a:bodyPr/>
          <a:lstStyle/>
          <a:p>
            <a:r>
              <a:rPr lang="de-AT">
                <a:cs typeface="Arial" panose="020B0604020202020204" pitchFamily="34" charset="0"/>
              </a:rPr>
              <a:t>Karriere in der Logistik – Zukunft gestalten</a:t>
            </a:r>
            <a:endParaRPr lang="de-AT"/>
          </a:p>
        </p:txBody>
      </p:sp>
      <p:sp>
        <p:nvSpPr>
          <p:cNvPr id="8" name="Textfeld 7">
            <a:extLst>
              <a:ext uri="{FF2B5EF4-FFF2-40B4-BE49-F238E27FC236}">
                <a16:creationId xmlns:a16="http://schemas.microsoft.com/office/drawing/2014/main" id="{F33329CE-33DD-D7DE-BF25-B47E06D94882}"/>
              </a:ext>
            </a:extLst>
          </p:cNvPr>
          <p:cNvSpPr txBox="1"/>
          <p:nvPr/>
        </p:nvSpPr>
        <p:spPr>
          <a:xfrm>
            <a:off x="8411965" y="5915353"/>
            <a:ext cx="2813829" cy="261610"/>
          </a:xfrm>
          <a:prstGeom prst="rect">
            <a:avLst/>
          </a:prstGeom>
          <a:noFill/>
        </p:spPr>
        <p:txBody>
          <a:bodyPr wrap="square">
            <a:spAutoFit/>
          </a:bodyPr>
          <a:lstStyle/>
          <a:p>
            <a:pPr algn="r"/>
            <a:r>
              <a:rPr lang="de-DE" sz="1100" b="0" i="0">
                <a:solidFill>
                  <a:srgbClr val="000000"/>
                </a:solidFill>
                <a:effectLst/>
                <a:latin typeface="+mj-lt"/>
                <a:cs typeface="Mangal Pro" panose="00000500000000000000" pitchFamily="2" charset="0"/>
              </a:rPr>
              <a:t>Bild: KI generiert</a:t>
            </a:r>
            <a:endParaRPr lang="de-DE" sz="1100">
              <a:latin typeface="+mj-lt"/>
              <a:cs typeface="Mangal Pro" panose="00000500000000000000" pitchFamily="2" charset="0"/>
            </a:endParaRPr>
          </a:p>
        </p:txBody>
      </p:sp>
      <p:pic>
        <p:nvPicPr>
          <p:cNvPr id="9" name="Inhaltsplatzhalter 8" descr="Ein Bild, das Kleidung, Screenshot, Mann, Person enthält.&#10;&#10;Automatisch generierte Beschreibung">
            <a:extLst>
              <a:ext uri="{FF2B5EF4-FFF2-40B4-BE49-F238E27FC236}">
                <a16:creationId xmlns:a16="http://schemas.microsoft.com/office/drawing/2014/main" id="{D8AA2291-EEB8-462D-D737-16569239D423}"/>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7177341" y="1866900"/>
            <a:ext cx="4048453" cy="4048453"/>
          </a:xfrm>
          <a:prstGeom prst="rect">
            <a:avLst/>
          </a:prstGeom>
        </p:spPr>
      </p:pic>
    </p:spTree>
    <p:extLst>
      <p:ext uri="{BB962C8B-B14F-4D97-AF65-F5344CB8AC3E}">
        <p14:creationId xmlns:p14="http://schemas.microsoft.com/office/powerpoint/2010/main" val="2741265978"/>
      </p:ext>
    </p:extLst>
  </p:cSld>
  <p:clrMapOvr>
    <a:masterClrMapping/>
  </p:clrMapOvr>
  <p:transition spd="slow">
    <p:push/>
  </p:transition>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7B1FCF8-DFBB-EF4B-29FC-39604F6EB7EC}"/>
            </a:ext>
          </a:extLst>
        </p:cNvPr>
        <p:cNvGrpSpPr/>
        <p:nvPr/>
      </p:nvGrpSpPr>
      <p:grpSpPr>
        <a:xfrm>
          <a:off x="0" y="0"/>
          <a:ext cx="0" cy="0"/>
          <a:chOff x="0" y="0"/>
          <a:chExt cx="0" cy="0"/>
        </a:xfrm>
      </p:grpSpPr>
      <p:sp>
        <p:nvSpPr>
          <p:cNvPr id="2" name="Titel 1">
            <a:extLst>
              <a:ext uri="{FF2B5EF4-FFF2-40B4-BE49-F238E27FC236}">
                <a16:creationId xmlns:a16="http://schemas.microsoft.com/office/drawing/2014/main" id="{8C7E62F0-88E0-CBE1-A0FA-14205C83967D}"/>
              </a:ext>
            </a:extLst>
          </p:cNvPr>
          <p:cNvSpPr>
            <a:spLocks noGrp="1"/>
          </p:cNvSpPr>
          <p:nvPr>
            <p:ph type="title"/>
          </p:nvPr>
        </p:nvSpPr>
        <p:spPr/>
        <p:txBody>
          <a:bodyPr/>
          <a:lstStyle/>
          <a:p>
            <a:r>
              <a:rPr lang="de-AT" err="1"/>
              <a:t>Expert:in</a:t>
            </a:r>
            <a:r>
              <a:rPr lang="de-AT"/>
              <a:t> Roboter und automatische Maschinen</a:t>
            </a:r>
            <a:br>
              <a:rPr lang="de-AT"/>
            </a:br>
            <a:br>
              <a:rPr lang="de-AT"/>
            </a:br>
            <a:endParaRPr lang="de-AT"/>
          </a:p>
        </p:txBody>
      </p:sp>
      <p:sp>
        <p:nvSpPr>
          <p:cNvPr id="3" name="Inhaltsplatzhalter 2">
            <a:extLst>
              <a:ext uri="{FF2B5EF4-FFF2-40B4-BE49-F238E27FC236}">
                <a16:creationId xmlns:a16="http://schemas.microsoft.com/office/drawing/2014/main" id="{3AB444A0-0B6D-C3FF-97BD-4A76048FE197}"/>
              </a:ext>
            </a:extLst>
          </p:cNvPr>
          <p:cNvSpPr>
            <a:spLocks noGrp="1"/>
          </p:cNvSpPr>
          <p:nvPr>
            <p:ph idx="1"/>
          </p:nvPr>
        </p:nvSpPr>
        <p:spPr>
          <a:xfrm>
            <a:off x="592537" y="1676400"/>
            <a:ext cx="6236887" cy="4500563"/>
          </a:xfrm>
        </p:spPr>
        <p:txBody>
          <a:bodyPr/>
          <a:lstStyle/>
          <a:p>
            <a:r>
              <a:rPr lang="de-AT" sz="2000"/>
              <a:t>Planung und Einsatz von Robotern und automatischen Systemen</a:t>
            </a:r>
          </a:p>
          <a:p>
            <a:endParaRPr lang="de-AT" sz="2000"/>
          </a:p>
          <a:p>
            <a:r>
              <a:rPr lang="de-AT" sz="2000"/>
              <a:t>Entwicklung und Programmierung von automatischen Geräten </a:t>
            </a:r>
          </a:p>
          <a:p>
            <a:endParaRPr lang="de-AT" sz="2000"/>
          </a:p>
          <a:p>
            <a:r>
              <a:rPr lang="de-AT" sz="2000"/>
              <a:t>Durchführung von Funktionstests der entwickelten Systeme </a:t>
            </a:r>
          </a:p>
          <a:p>
            <a:endParaRPr lang="de-AT" sz="2000"/>
          </a:p>
          <a:p>
            <a:r>
              <a:rPr lang="de-AT" sz="2000"/>
              <a:t>Erstellung von Softwareaktualisierungen </a:t>
            </a:r>
          </a:p>
          <a:p>
            <a:endParaRPr lang="de-AT" sz="2000"/>
          </a:p>
          <a:p>
            <a:r>
              <a:rPr lang="de-AT" sz="2000"/>
              <a:t>Analyse und Lösungsfindung bei technischen Problemen </a:t>
            </a:r>
          </a:p>
        </p:txBody>
      </p:sp>
      <p:sp>
        <p:nvSpPr>
          <p:cNvPr id="4" name="Datumsplatzhalter 3">
            <a:extLst>
              <a:ext uri="{FF2B5EF4-FFF2-40B4-BE49-F238E27FC236}">
                <a16:creationId xmlns:a16="http://schemas.microsoft.com/office/drawing/2014/main" id="{B31ED221-1F4D-9BF9-E522-074B8B70C609}"/>
              </a:ext>
            </a:extLst>
          </p:cNvPr>
          <p:cNvSpPr>
            <a:spLocks noGrp="1"/>
          </p:cNvSpPr>
          <p:nvPr>
            <p:ph type="dt" sz="half" idx="10"/>
          </p:nvPr>
        </p:nvSpPr>
        <p:spPr/>
        <p:txBody>
          <a:bodyPr/>
          <a:lstStyle/>
          <a:p>
            <a:r>
              <a:rPr lang="de-AT"/>
              <a:t>Folie</a:t>
            </a:r>
          </a:p>
        </p:txBody>
      </p:sp>
      <p:sp>
        <p:nvSpPr>
          <p:cNvPr id="5" name="Foliennummernplatzhalter 4">
            <a:extLst>
              <a:ext uri="{FF2B5EF4-FFF2-40B4-BE49-F238E27FC236}">
                <a16:creationId xmlns:a16="http://schemas.microsoft.com/office/drawing/2014/main" id="{929DE955-E41D-E0C4-18C9-EAD913EFE0E8}"/>
              </a:ext>
            </a:extLst>
          </p:cNvPr>
          <p:cNvSpPr>
            <a:spLocks noGrp="1"/>
          </p:cNvSpPr>
          <p:nvPr>
            <p:ph type="sldNum" sz="quarter" idx="12"/>
          </p:nvPr>
        </p:nvSpPr>
        <p:spPr/>
        <p:txBody>
          <a:bodyPr/>
          <a:lstStyle/>
          <a:p>
            <a:fld id="{0AF89F37-6AD9-4F74-BC17-19E39A25D257}" type="slidenum">
              <a:rPr lang="de-AT" smtClean="0"/>
              <a:pPr/>
              <a:t>8</a:t>
            </a:fld>
            <a:endParaRPr lang="de-AT"/>
          </a:p>
        </p:txBody>
      </p:sp>
      <p:sp>
        <p:nvSpPr>
          <p:cNvPr id="6" name="Fußzeilenplatzhalter 5">
            <a:extLst>
              <a:ext uri="{FF2B5EF4-FFF2-40B4-BE49-F238E27FC236}">
                <a16:creationId xmlns:a16="http://schemas.microsoft.com/office/drawing/2014/main" id="{30161DAC-079D-D98E-DEAC-BBFAA957A348}"/>
              </a:ext>
            </a:extLst>
          </p:cNvPr>
          <p:cNvSpPr>
            <a:spLocks noGrp="1"/>
          </p:cNvSpPr>
          <p:nvPr>
            <p:ph type="ftr" sz="quarter" idx="11"/>
          </p:nvPr>
        </p:nvSpPr>
        <p:spPr/>
        <p:txBody>
          <a:bodyPr/>
          <a:lstStyle/>
          <a:p>
            <a:r>
              <a:rPr lang="de-AT">
                <a:cs typeface="Arial" panose="020B0604020202020204" pitchFamily="34" charset="0"/>
              </a:rPr>
              <a:t>Karriere in der Logistik – Zukunft gestalten</a:t>
            </a:r>
            <a:endParaRPr lang="de-AT"/>
          </a:p>
        </p:txBody>
      </p:sp>
      <p:sp>
        <p:nvSpPr>
          <p:cNvPr id="8" name="Textfeld 7">
            <a:extLst>
              <a:ext uri="{FF2B5EF4-FFF2-40B4-BE49-F238E27FC236}">
                <a16:creationId xmlns:a16="http://schemas.microsoft.com/office/drawing/2014/main" id="{700CA658-455B-CB7F-AFD6-08B45ED4DCEC}"/>
              </a:ext>
            </a:extLst>
          </p:cNvPr>
          <p:cNvSpPr txBox="1"/>
          <p:nvPr/>
        </p:nvSpPr>
        <p:spPr>
          <a:xfrm>
            <a:off x="8411965" y="5915353"/>
            <a:ext cx="2813829" cy="261610"/>
          </a:xfrm>
          <a:prstGeom prst="rect">
            <a:avLst/>
          </a:prstGeom>
          <a:noFill/>
        </p:spPr>
        <p:txBody>
          <a:bodyPr wrap="square">
            <a:spAutoFit/>
          </a:bodyPr>
          <a:lstStyle/>
          <a:p>
            <a:pPr algn="r"/>
            <a:r>
              <a:rPr lang="de-DE" sz="1100" b="0" i="0">
                <a:solidFill>
                  <a:srgbClr val="000000"/>
                </a:solidFill>
                <a:effectLst/>
                <a:latin typeface="+mj-lt"/>
                <a:cs typeface="Mangal Pro" panose="00000500000000000000" pitchFamily="2" charset="0"/>
              </a:rPr>
              <a:t>Bild: KI generiert</a:t>
            </a:r>
            <a:endParaRPr lang="de-DE" sz="1100">
              <a:latin typeface="+mj-lt"/>
              <a:cs typeface="Mangal Pro" panose="00000500000000000000" pitchFamily="2" charset="0"/>
            </a:endParaRPr>
          </a:p>
        </p:txBody>
      </p:sp>
      <p:pic>
        <p:nvPicPr>
          <p:cNvPr id="9" name="Inhaltsplatzhalter 8" descr="Ein Bild, das Schuhwerk, Im Haus, Kleidung, Person enthält.&#10;&#10;Automatisch generierte Beschreibung">
            <a:extLst>
              <a:ext uri="{FF2B5EF4-FFF2-40B4-BE49-F238E27FC236}">
                <a16:creationId xmlns:a16="http://schemas.microsoft.com/office/drawing/2014/main" id="{A1ED4DDE-E1DD-00C3-FF6D-0AFF2EE615AB}"/>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7332815" y="1905000"/>
            <a:ext cx="3892979" cy="3892979"/>
          </a:xfrm>
          <a:prstGeom prst="rect">
            <a:avLst/>
          </a:prstGeom>
          <a:effectLst/>
        </p:spPr>
      </p:pic>
    </p:spTree>
    <p:extLst>
      <p:ext uri="{BB962C8B-B14F-4D97-AF65-F5344CB8AC3E}">
        <p14:creationId xmlns:p14="http://schemas.microsoft.com/office/powerpoint/2010/main" val="428597287"/>
      </p:ext>
    </p:extLst>
  </p:cSld>
  <p:clrMapOvr>
    <a:masterClrMapping/>
  </p:clrMapOvr>
  <p:transition spd="slow">
    <p:push/>
  </p:transition>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1631DFF-6420-C4DD-8D28-9D8619EA5094}"/>
            </a:ext>
          </a:extLst>
        </p:cNvPr>
        <p:cNvGrpSpPr/>
        <p:nvPr/>
      </p:nvGrpSpPr>
      <p:grpSpPr>
        <a:xfrm>
          <a:off x="0" y="0"/>
          <a:ext cx="0" cy="0"/>
          <a:chOff x="0" y="0"/>
          <a:chExt cx="0" cy="0"/>
        </a:xfrm>
      </p:grpSpPr>
      <p:sp>
        <p:nvSpPr>
          <p:cNvPr id="2" name="Titel 1">
            <a:extLst>
              <a:ext uri="{FF2B5EF4-FFF2-40B4-BE49-F238E27FC236}">
                <a16:creationId xmlns:a16="http://schemas.microsoft.com/office/drawing/2014/main" id="{8955C7F8-FF04-C9B6-9919-975807324A03}"/>
              </a:ext>
            </a:extLst>
          </p:cNvPr>
          <p:cNvSpPr>
            <a:spLocks noGrp="1"/>
          </p:cNvSpPr>
          <p:nvPr>
            <p:ph type="title"/>
          </p:nvPr>
        </p:nvSpPr>
        <p:spPr/>
        <p:txBody>
          <a:bodyPr/>
          <a:lstStyle/>
          <a:p>
            <a:r>
              <a:rPr lang="de-AT" err="1"/>
              <a:t>Manager:in</a:t>
            </a:r>
            <a:r>
              <a:rPr lang="de-AT"/>
              <a:t> für Nachhaltigkeit</a:t>
            </a:r>
            <a:br>
              <a:rPr lang="de-AT"/>
            </a:br>
            <a:br>
              <a:rPr lang="de-AT"/>
            </a:br>
            <a:br>
              <a:rPr lang="de-AT"/>
            </a:br>
            <a:br>
              <a:rPr lang="de-AT"/>
            </a:br>
            <a:br>
              <a:rPr lang="de-AT"/>
            </a:br>
            <a:br>
              <a:rPr lang="de-AT"/>
            </a:br>
            <a:endParaRPr lang="de-AT"/>
          </a:p>
        </p:txBody>
      </p:sp>
      <p:sp>
        <p:nvSpPr>
          <p:cNvPr id="3" name="Inhaltsplatzhalter 2">
            <a:extLst>
              <a:ext uri="{FF2B5EF4-FFF2-40B4-BE49-F238E27FC236}">
                <a16:creationId xmlns:a16="http://schemas.microsoft.com/office/drawing/2014/main" id="{C0BC71BE-7FD2-4CA2-CB33-CB33A28F173E}"/>
              </a:ext>
            </a:extLst>
          </p:cNvPr>
          <p:cNvSpPr>
            <a:spLocks noGrp="1"/>
          </p:cNvSpPr>
          <p:nvPr>
            <p:ph idx="1"/>
          </p:nvPr>
        </p:nvSpPr>
        <p:spPr>
          <a:xfrm>
            <a:off x="592537" y="1733550"/>
            <a:ext cx="6598838" cy="4443413"/>
          </a:xfrm>
        </p:spPr>
        <p:txBody>
          <a:bodyPr/>
          <a:lstStyle/>
          <a:p>
            <a:r>
              <a:rPr lang="de-AT" sz="2000"/>
              <a:t>Nachhaltigkeit und Umweltschutz, umweltfreundliche Prozesse </a:t>
            </a:r>
          </a:p>
          <a:p>
            <a:endParaRPr lang="de-AT" sz="2000"/>
          </a:p>
          <a:p>
            <a:r>
              <a:rPr lang="de-AT" sz="2000"/>
              <a:t>Auswahl von treibstoffarmen Transportmitteln</a:t>
            </a:r>
          </a:p>
          <a:p>
            <a:endParaRPr lang="de-AT" sz="2000"/>
          </a:p>
          <a:p>
            <a:r>
              <a:rPr lang="de-AT" sz="2000"/>
              <a:t>Auswahl nachhaltiger Verpackung, wiederverwertbar und recycelbar</a:t>
            </a:r>
          </a:p>
          <a:p>
            <a:endParaRPr lang="de-AT" sz="2000"/>
          </a:p>
          <a:p>
            <a:r>
              <a:rPr lang="de-AT" sz="2000"/>
              <a:t>Umweltfreundliche Gestaltung von Produkten </a:t>
            </a:r>
          </a:p>
          <a:p>
            <a:endParaRPr lang="de-AT" sz="2000"/>
          </a:p>
          <a:p>
            <a:r>
              <a:rPr lang="de-AT" sz="2000"/>
              <a:t>Erneuerbare Energien (z.B. Sonnenenergie, Windenergie,…)</a:t>
            </a:r>
          </a:p>
          <a:p>
            <a:endParaRPr lang="de-AT" sz="2000"/>
          </a:p>
        </p:txBody>
      </p:sp>
      <p:sp>
        <p:nvSpPr>
          <p:cNvPr id="4" name="Datumsplatzhalter 3">
            <a:extLst>
              <a:ext uri="{FF2B5EF4-FFF2-40B4-BE49-F238E27FC236}">
                <a16:creationId xmlns:a16="http://schemas.microsoft.com/office/drawing/2014/main" id="{143F4311-6D38-CED1-901A-198C0F8D716F}"/>
              </a:ext>
            </a:extLst>
          </p:cNvPr>
          <p:cNvSpPr>
            <a:spLocks noGrp="1"/>
          </p:cNvSpPr>
          <p:nvPr>
            <p:ph type="dt" sz="half" idx="10"/>
          </p:nvPr>
        </p:nvSpPr>
        <p:spPr/>
        <p:txBody>
          <a:bodyPr/>
          <a:lstStyle/>
          <a:p>
            <a:r>
              <a:rPr lang="de-AT"/>
              <a:t>Folie</a:t>
            </a:r>
          </a:p>
        </p:txBody>
      </p:sp>
      <p:sp>
        <p:nvSpPr>
          <p:cNvPr id="5" name="Foliennummernplatzhalter 4">
            <a:extLst>
              <a:ext uri="{FF2B5EF4-FFF2-40B4-BE49-F238E27FC236}">
                <a16:creationId xmlns:a16="http://schemas.microsoft.com/office/drawing/2014/main" id="{760486C8-4533-F5D4-21D3-1CFCA36026A0}"/>
              </a:ext>
            </a:extLst>
          </p:cNvPr>
          <p:cNvSpPr>
            <a:spLocks noGrp="1"/>
          </p:cNvSpPr>
          <p:nvPr>
            <p:ph type="sldNum" sz="quarter" idx="12"/>
          </p:nvPr>
        </p:nvSpPr>
        <p:spPr/>
        <p:txBody>
          <a:bodyPr/>
          <a:lstStyle/>
          <a:p>
            <a:fld id="{0AF89F37-6AD9-4F74-BC17-19E39A25D257}" type="slidenum">
              <a:rPr lang="de-AT" smtClean="0"/>
              <a:pPr/>
              <a:t>9</a:t>
            </a:fld>
            <a:endParaRPr lang="de-AT"/>
          </a:p>
        </p:txBody>
      </p:sp>
      <p:sp>
        <p:nvSpPr>
          <p:cNvPr id="6" name="Fußzeilenplatzhalter 5">
            <a:extLst>
              <a:ext uri="{FF2B5EF4-FFF2-40B4-BE49-F238E27FC236}">
                <a16:creationId xmlns:a16="http://schemas.microsoft.com/office/drawing/2014/main" id="{3CF276A5-E756-E4A9-8FC2-98BDF45096C0}"/>
              </a:ext>
            </a:extLst>
          </p:cNvPr>
          <p:cNvSpPr>
            <a:spLocks noGrp="1"/>
          </p:cNvSpPr>
          <p:nvPr>
            <p:ph type="ftr" sz="quarter" idx="11"/>
          </p:nvPr>
        </p:nvSpPr>
        <p:spPr/>
        <p:txBody>
          <a:bodyPr/>
          <a:lstStyle/>
          <a:p>
            <a:r>
              <a:rPr lang="de-AT">
                <a:cs typeface="Arial" panose="020B0604020202020204" pitchFamily="34" charset="0"/>
              </a:rPr>
              <a:t>Karriere in der Logistik – Zukunft gestalten</a:t>
            </a:r>
            <a:endParaRPr lang="de-AT"/>
          </a:p>
        </p:txBody>
      </p:sp>
      <p:sp>
        <p:nvSpPr>
          <p:cNvPr id="8" name="Textfeld 7">
            <a:extLst>
              <a:ext uri="{FF2B5EF4-FFF2-40B4-BE49-F238E27FC236}">
                <a16:creationId xmlns:a16="http://schemas.microsoft.com/office/drawing/2014/main" id="{C99F6C16-A626-5659-CDCD-9CBBA1E4065F}"/>
              </a:ext>
            </a:extLst>
          </p:cNvPr>
          <p:cNvSpPr txBox="1"/>
          <p:nvPr/>
        </p:nvSpPr>
        <p:spPr>
          <a:xfrm>
            <a:off x="8411965" y="5915353"/>
            <a:ext cx="2813829" cy="261610"/>
          </a:xfrm>
          <a:prstGeom prst="rect">
            <a:avLst/>
          </a:prstGeom>
          <a:noFill/>
        </p:spPr>
        <p:txBody>
          <a:bodyPr wrap="square">
            <a:spAutoFit/>
          </a:bodyPr>
          <a:lstStyle/>
          <a:p>
            <a:pPr algn="r"/>
            <a:r>
              <a:rPr lang="de-DE" sz="1100" b="0" i="0">
                <a:solidFill>
                  <a:srgbClr val="000000"/>
                </a:solidFill>
                <a:effectLst/>
                <a:latin typeface="+mj-lt"/>
                <a:cs typeface="Mangal Pro" panose="00000500000000000000" pitchFamily="2" charset="0"/>
              </a:rPr>
              <a:t>Bild: KI generiert</a:t>
            </a:r>
            <a:endParaRPr lang="de-DE" sz="1100">
              <a:latin typeface="+mj-lt"/>
              <a:cs typeface="Mangal Pro" panose="00000500000000000000" pitchFamily="2" charset="0"/>
            </a:endParaRPr>
          </a:p>
        </p:txBody>
      </p:sp>
      <p:pic>
        <p:nvPicPr>
          <p:cNvPr id="9" name="Inhaltsplatzhalter 8">
            <a:extLst>
              <a:ext uri="{FF2B5EF4-FFF2-40B4-BE49-F238E27FC236}">
                <a16:creationId xmlns:a16="http://schemas.microsoft.com/office/drawing/2014/main" id="{051F4B64-1E0E-544D-1CD7-B077A2B5FA3D}"/>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7315274" y="2019300"/>
            <a:ext cx="3896053" cy="3896053"/>
          </a:xfrm>
          <a:prstGeom prst="rect">
            <a:avLst/>
          </a:prstGeom>
        </p:spPr>
      </p:pic>
    </p:spTree>
    <p:extLst>
      <p:ext uri="{BB962C8B-B14F-4D97-AF65-F5344CB8AC3E}">
        <p14:creationId xmlns:p14="http://schemas.microsoft.com/office/powerpoint/2010/main" val="1644342701"/>
      </p:ext>
    </p:extLst>
  </p:cSld>
  <p:clrMapOvr>
    <a:masterClrMapping/>
  </p:clrMapOvr>
  <p:transition spd="slow">
    <p:push/>
  </p:transition>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436AB4A-9315-8663-D538-7B87EAD51C47}"/>
            </a:ext>
          </a:extLst>
        </p:cNvPr>
        <p:cNvGrpSpPr/>
        <p:nvPr/>
      </p:nvGrpSpPr>
      <p:grpSpPr>
        <a:xfrm>
          <a:off x="0" y="0"/>
          <a:ext cx="0" cy="0"/>
          <a:chOff x="0" y="0"/>
          <a:chExt cx="0" cy="0"/>
        </a:xfrm>
      </p:grpSpPr>
      <p:sp>
        <p:nvSpPr>
          <p:cNvPr id="2" name="Titel 1">
            <a:extLst>
              <a:ext uri="{FF2B5EF4-FFF2-40B4-BE49-F238E27FC236}">
                <a16:creationId xmlns:a16="http://schemas.microsoft.com/office/drawing/2014/main" id="{80613B94-80EE-9844-9E84-A3C65658C62B}"/>
              </a:ext>
            </a:extLst>
          </p:cNvPr>
          <p:cNvSpPr>
            <a:spLocks noGrp="1"/>
          </p:cNvSpPr>
          <p:nvPr>
            <p:ph type="title"/>
          </p:nvPr>
        </p:nvSpPr>
        <p:spPr/>
        <p:txBody>
          <a:bodyPr/>
          <a:lstStyle/>
          <a:p>
            <a:r>
              <a:rPr lang="de-AT" err="1"/>
              <a:t>Expert:in</a:t>
            </a:r>
            <a:r>
              <a:rPr lang="de-AT"/>
              <a:t> für Datensicherheit</a:t>
            </a:r>
            <a:br>
              <a:rPr lang="de-AT"/>
            </a:br>
            <a:br>
              <a:rPr lang="de-AT"/>
            </a:br>
            <a:endParaRPr lang="de-AT"/>
          </a:p>
        </p:txBody>
      </p:sp>
      <p:sp>
        <p:nvSpPr>
          <p:cNvPr id="3" name="Inhaltsplatzhalter 2">
            <a:extLst>
              <a:ext uri="{FF2B5EF4-FFF2-40B4-BE49-F238E27FC236}">
                <a16:creationId xmlns:a16="http://schemas.microsoft.com/office/drawing/2014/main" id="{D11A533F-1FC5-97BF-FAA3-C20C8A1B727D}"/>
              </a:ext>
            </a:extLst>
          </p:cNvPr>
          <p:cNvSpPr>
            <a:spLocks noGrp="1"/>
          </p:cNvSpPr>
          <p:nvPr>
            <p:ph idx="1"/>
          </p:nvPr>
        </p:nvSpPr>
        <p:spPr>
          <a:xfrm>
            <a:off x="592537" y="1676400"/>
            <a:ext cx="6236887" cy="4500563"/>
          </a:xfrm>
        </p:spPr>
        <p:txBody>
          <a:bodyPr/>
          <a:lstStyle/>
          <a:p>
            <a:r>
              <a:rPr lang="de-AT" sz="2000"/>
              <a:t>Schutz von Informationen und Daten gegen Unbefugte</a:t>
            </a:r>
          </a:p>
          <a:p>
            <a:endParaRPr lang="de-AT" sz="2000"/>
          </a:p>
          <a:p>
            <a:r>
              <a:rPr lang="de-AT" sz="2000"/>
              <a:t>Entwicklung von Sicherheitsrichtlinien und Regeln </a:t>
            </a:r>
          </a:p>
          <a:p>
            <a:endParaRPr lang="de-AT" sz="2000"/>
          </a:p>
          <a:p>
            <a:r>
              <a:rPr lang="de-AT" sz="2000"/>
              <a:t>Kontrolle von Sicherheitsmaßnahmen </a:t>
            </a:r>
          </a:p>
          <a:p>
            <a:endParaRPr lang="de-AT" sz="2000"/>
          </a:p>
          <a:p>
            <a:r>
              <a:rPr lang="de-AT" sz="2000"/>
              <a:t>Identifikation und Behebung von Sicherheitslücken </a:t>
            </a:r>
          </a:p>
          <a:p>
            <a:endParaRPr lang="de-AT" sz="2000"/>
          </a:p>
          <a:p>
            <a:r>
              <a:rPr lang="de-AT" sz="2000"/>
              <a:t>Notfallplanung: Vorbereitung auf mögliche Hackerangriffe</a:t>
            </a:r>
          </a:p>
        </p:txBody>
      </p:sp>
      <p:sp>
        <p:nvSpPr>
          <p:cNvPr id="4" name="Datumsplatzhalter 3">
            <a:extLst>
              <a:ext uri="{FF2B5EF4-FFF2-40B4-BE49-F238E27FC236}">
                <a16:creationId xmlns:a16="http://schemas.microsoft.com/office/drawing/2014/main" id="{5B206243-2FDB-E5D8-2AE3-992524B2BA75}"/>
              </a:ext>
            </a:extLst>
          </p:cNvPr>
          <p:cNvSpPr>
            <a:spLocks noGrp="1"/>
          </p:cNvSpPr>
          <p:nvPr>
            <p:ph type="dt" sz="half" idx="10"/>
          </p:nvPr>
        </p:nvSpPr>
        <p:spPr/>
        <p:txBody>
          <a:bodyPr/>
          <a:lstStyle/>
          <a:p>
            <a:r>
              <a:rPr lang="de-AT"/>
              <a:t>Folie</a:t>
            </a:r>
          </a:p>
        </p:txBody>
      </p:sp>
      <p:sp>
        <p:nvSpPr>
          <p:cNvPr id="5" name="Foliennummernplatzhalter 4">
            <a:extLst>
              <a:ext uri="{FF2B5EF4-FFF2-40B4-BE49-F238E27FC236}">
                <a16:creationId xmlns:a16="http://schemas.microsoft.com/office/drawing/2014/main" id="{189A17A8-5C5C-5881-A89F-BFD82D6C53BB}"/>
              </a:ext>
            </a:extLst>
          </p:cNvPr>
          <p:cNvSpPr>
            <a:spLocks noGrp="1"/>
          </p:cNvSpPr>
          <p:nvPr>
            <p:ph type="sldNum" sz="quarter" idx="12"/>
          </p:nvPr>
        </p:nvSpPr>
        <p:spPr/>
        <p:txBody>
          <a:bodyPr/>
          <a:lstStyle/>
          <a:p>
            <a:fld id="{0AF89F37-6AD9-4F74-BC17-19E39A25D257}" type="slidenum">
              <a:rPr lang="de-AT" smtClean="0"/>
              <a:pPr/>
              <a:t>10</a:t>
            </a:fld>
            <a:endParaRPr lang="de-AT"/>
          </a:p>
        </p:txBody>
      </p:sp>
      <p:sp>
        <p:nvSpPr>
          <p:cNvPr id="6" name="Fußzeilenplatzhalter 5">
            <a:extLst>
              <a:ext uri="{FF2B5EF4-FFF2-40B4-BE49-F238E27FC236}">
                <a16:creationId xmlns:a16="http://schemas.microsoft.com/office/drawing/2014/main" id="{208FF496-9284-1D10-69C4-C2D9F4E43798}"/>
              </a:ext>
            </a:extLst>
          </p:cNvPr>
          <p:cNvSpPr>
            <a:spLocks noGrp="1"/>
          </p:cNvSpPr>
          <p:nvPr>
            <p:ph type="ftr" sz="quarter" idx="11"/>
          </p:nvPr>
        </p:nvSpPr>
        <p:spPr/>
        <p:txBody>
          <a:bodyPr/>
          <a:lstStyle/>
          <a:p>
            <a:r>
              <a:rPr lang="de-AT">
                <a:cs typeface="Arial" panose="020B0604020202020204" pitchFamily="34" charset="0"/>
              </a:rPr>
              <a:t>Karriere in der Logistik – Zukunft gestalten</a:t>
            </a:r>
            <a:endParaRPr lang="de-AT"/>
          </a:p>
        </p:txBody>
      </p:sp>
      <p:sp>
        <p:nvSpPr>
          <p:cNvPr id="8" name="Textfeld 7">
            <a:extLst>
              <a:ext uri="{FF2B5EF4-FFF2-40B4-BE49-F238E27FC236}">
                <a16:creationId xmlns:a16="http://schemas.microsoft.com/office/drawing/2014/main" id="{CC5DE7CB-4FFB-3E23-5EA1-5D11BC8540C9}"/>
              </a:ext>
            </a:extLst>
          </p:cNvPr>
          <p:cNvSpPr txBox="1"/>
          <p:nvPr/>
        </p:nvSpPr>
        <p:spPr>
          <a:xfrm>
            <a:off x="8411965" y="5915353"/>
            <a:ext cx="2813829" cy="261610"/>
          </a:xfrm>
          <a:prstGeom prst="rect">
            <a:avLst/>
          </a:prstGeom>
          <a:noFill/>
        </p:spPr>
        <p:txBody>
          <a:bodyPr wrap="square">
            <a:spAutoFit/>
          </a:bodyPr>
          <a:lstStyle/>
          <a:p>
            <a:pPr algn="r"/>
            <a:r>
              <a:rPr lang="de-DE" sz="1100" b="0" i="0">
                <a:solidFill>
                  <a:srgbClr val="000000"/>
                </a:solidFill>
                <a:effectLst/>
                <a:latin typeface="+mj-lt"/>
                <a:cs typeface="Mangal Pro" panose="00000500000000000000" pitchFamily="2" charset="0"/>
              </a:rPr>
              <a:t>Bild: KI generiert</a:t>
            </a:r>
            <a:endParaRPr lang="de-DE" sz="1100">
              <a:latin typeface="+mj-lt"/>
              <a:cs typeface="Mangal Pro" panose="00000500000000000000" pitchFamily="2" charset="0"/>
            </a:endParaRPr>
          </a:p>
        </p:txBody>
      </p:sp>
      <p:pic>
        <p:nvPicPr>
          <p:cNvPr id="7" name="Inhaltsplatzhalter 6" descr="Ein Bild, das Kleidung, Schuhwerk, Screenshot, PC-Spiel enthält.&#10;&#10;Automatisch generierte Beschreibung">
            <a:extLst>
              <a:ext uri="{FF2B5EF4-FFF2-40B4-BE49-F238E27FC236}">
                <a16:creationId xmlns:a16="http://schemas.microsoft.com/office/drawing/2014/main" id="{795878D5-36C8-970B-9EB7-0CA18F720401}"/>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7084069" y="1676400"/>
            <a:ext cx="4141725" cy="4141725"/>
          </a:xfrm>
          <a:prstGeom prst="rect">
            <a:avLst/>
          </a:prstGeom>
        </p:spPr>
      </p:pic>
    </p:spTree>
    <p:extLst>
      <p:ext uri="{BB962C8B-B14F-4D97-AF65-F5344CB8AC3E}">
        <p14:creationId xmlns:p14="http://schemas.microsoft.com/office/powerpoint/2010/main" val="4004508744"/>
      </p:ext>
    </p:extLst>
  </p:cSld>
  <p:clrMapOvr>
    <a:masterClrMapping/>
  </p:clrMapOvr>
  <p:transition spd="slow">
    <p:push/>
  </p:transition>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D8B448B-1050-4FD8-ECD3-D1D17D39487E}"/>
            </a:ext>
          </a:extLst>
        </p:cNvPr>
        <p:cNvGrpSpPr/>
        <p:nvPr/>
      </p:nvGrpSpPr>
      <p:grpSpPr>
        <a:xfrm>
          <a:off x="0" y="0"/>
          <a:ext cx="0" cy="0"/>
          <a:chOff x="0" y="0"/>
          <a:chExt cx="0" cy="0"/>
        </a:xfrm>
      </p:grpSpPr>
      <p:sp>
        <p:nvSpPr>
          <p:cNvPr id="2" name="Titel 1">
            <a:extLst>
              <a:ext uri="{FF2B5EF4-FFF2-40B4-BE49-F238E27FC236}">
                <a16:creationId xmlns:a16="http://schemas.microsoft.com/office/drawing/2014/main" id="{C1EBBFE5-B910-BE0A-76C8-86809B59D68E}"/>
              </a:ext>
            </a:extLst>
          </p:cNvPr>
          <p:cNvSpPr>
            <a:spLocks noGrp="1"/>
          </p:cNvSpPr>
          <p:nvPr>
            <p:ph type="title"/>
          </p:nvPr>
        </p:nvSpPr>
        <p:spPr/>
        <p:txBody>
          <a:bodyPr/>
          <a:lstStyle/>
          <a:p>
            <a:r>
              <a:rPr lang="de-AT" err="1"/>
              <a:t>Einkäufer:in</a:t>
            </a:r>
            <a:r>
              <a:rPr lang="de-AT"/>
              <a:t> der Zukunft</a:t>
            </a:r>
            <a:br>
              <a:rPr lang="de-AT"/>
            </a:br>
            <a:br>
              <a:rPr lang="de-AT"/>
            </a:br>
            <a:br>
              <a:rPr lang="de-AT"/>
            </a:br>
            <a:endParaRPr lang="de-AT"/>
          </a:p>
        </p:txBody>
      </p:sp>
      <p:sp>
        <p:nvSpPr>
          <p:cNvPr id="3" name="Inhaltsplatzhalter 2">
            <a:extLst>
              <a:ext uri="{FF2B5EF4-FFF2-40B4-BE49-F238E27FC236}">
                <a16:creationId xmlns:a16="http://schemas.microsoft.com/office/drawing/2014/main" id="{E82249CD-1D94-94A0-B9CB-91BD80156B36}"/>
              </a:ext>
            </a:extLst>
          </p:cNvPr>
          <p:cNvSpPr>
            <a:spLocks noGrp="1"/>
          </p:cNvSpPr>
          <p:nvPr>
            <p:ph idx="1"/>
          </p:nvPr>
        </p:nvSpPr>
        <p:spPr>
          <a:xfrm>
            <a:off x="592537" y="1866900"/>
            <a:ext cx="6598838" cy="4310063"/>
          </a:xfrm>
        </p:spPr>
        <p:txBody>
          <a:bodyPr/>
          <a:lstStyle/>
          <a:p>
            <a:r>
              <a:rPr lang="de-AT" sz="2000"/>
              <a:t>Kauf von Büromaterial, Maschinen, Waren, …</a:t>
            </a:r>
          </a:p>
          <a:p>
            <a:endParaRPr lang="de-AT" sz="2000"/>
          </a:p>
          <a:p>
            <a:r>
              <a:rPr lang="de-AT" sz="2000"/>
              <a:t>Auswahl von geeigneten Lieferanten (Preis, Qualität, …) </a:t>
            </a:r>
          </a:p>
          <a:p>
            <a:endParaRPr lang="de-AT" sz="2000"/>
          </a:p>
          <a:p>
            <a:r>
              <a:rPr lang="de-AT" sz="2000"/>
              <a:t>Nutzung von KI zur Entscheidungsfindung </a:t>
            </a:r>
          </a:p>
          <a:p>
            <a:endParaRPr lang="de-AT" sz="2000"/>
          </a:p>
          <a:p>
            <a:r>
              <a:rPr lang="de-AT" sz="2000"/>
              <a:t>Problemlösung bei Lieferverzögerung </a:t>
            </a:r>
          </a:p>
          <a:p>
            <a:endParaRPr lang="de-AT" sz="2000"/>
          </a:p>
          <a:p>
            <a:r>
              <a:rPr lang="de-AT" sz="2000"/>
              <a:t>Pflege von guten Geschäftsbeziehungen, Verhandlungen</a:t>
            </a:r>
          </a:p>
          <a:p>
            <a:endParaRPr lang="de-AT" sz="2000"/>
          </a:p>
        </p:txBody>
      </p:sp>
      <p:sp>
        <p:nvSpPr>
          <p:cNvPr id="4" name="Datumsplatzhalter 3">
            <a:extLst>
              <a:ext uri="{FF2B5EF4-FFF2-40B4-BE49-F238E27FC236}">
                <a16:creationId xmlns:a16="http://schemas.microsoft.com/office/drawing/2014/main" id="{E4C7C856-B76D-ACB2-1772-E992DB350D0D}"/>
              </a:ext>
            </a:extLst>
          </p:cNvPr>
          <p:cNvSpPr>
            <a:spLocks noGrp="1"/>
          </p:cNvSpPr>
          <p:nvPr>
            <p:ph type="dt" sz="half" idx="10"/>
          </p:nvPr>
        </p:nvSpPr>
        <p:spPr/>
        <p:txBody>
          <a:bodyPr/>
          <a:lstStyle/>
          <a:p>
            <a:r>
              <a:rPr lang="de-AT"/>
              <a:t>Folie</a:t>
            </a:r>
          </a:p>
        </p:txBody>
      </p:sp>
      <p:sp>
        <p:nvSpPr>
          <p:cNvPr id="5" name="Foliennummernplatzhalter 4">
            <a:extLst>
              <a:ext uri="{FF2B5EF4-FFF2-40B4-BE49-F238E27FC236}">
                <a16:creationId xmlns:a16="http://schemas.microsoft.com/office/drawing/2014/main" id="{75FB40E7-869D-1BAE-6F0E-4B25ACE1D4FA}"/>
              </a:ext>
            </a:extLst>
          </p:cNvPr>
          <p:cNvSpPr>
            <a:spLocks noGrp="1"/>
          </p:cNvSpPr>
          <p:nvPr>
            <p:ph type="sldNum" sz="quarter" idx="12"/>
          </p:nvPr>
        </p:nvSpPr>
        <p:spPr/>
        <p:txBody>
          <a:bodyPr/>
          <a:lstStyle/>
          <a:p>
            <a:fld id="{0AF89F37-6AD9-4F74-BC17-19E39A25D257}" type="slidenum">
              <a:rPr lang="de-AT" smtClean="0"/>
              <a:pPr/>
              <a:t>11</a:t>
            </a:fld>
            <a:endParaRPr lang="de-AT"/>
          </a:p>
        </p:txBody>
      </p:sp>
      <p:sp>
        <p:nvSpPr>
          <p:cNvPr id="6" name="Fußzeilenplatzhalter 5">
            <a:extLst>
              <a:ext uri="{FF2B5EF4-FFF2-40B4-BE49-F238E27FC236}">
                <a16:creationId xmlns:a16="http://schemas.microsoft.com/office/drawing/2014/main" id="{F8F7F188-4063-4667-F51C-BFC9E67D431F}"/>
              </a:ext>
            </a:extLst>
          </p:cNvPr>
          <p:cNvSpPr>
            <a:spLocks noGrp="1"/>
          </p:cNvSpPr>
          <p:nvPr>
            <p:ph type="ftr" sz="quarter" idx="11"/>
          </p:nvPr>
        </p:nvSpPr>
        <p:spPr/>
        <p:txBody>
          <a:bodyPr/>
          <a:lstStyle/>
          <a:p>
            <a:r>
              <a:rPr lang="de-AT">
                <a:cs typeface="Arial" panose="020B0604020202020204" pitchFamily="34" charset="0"/>
              </a:rPr>
              <a:t>Karriere in der Logistik – Zukunft gestalten</a:t>
            </a:r>
            <a:endParaRPr lang="de-AT"/>
          </a:p>
        </p:txBody>
      </p:sp>
      <p:sp>
        <p:nvSpPr>
          <p:cNvPr id="8" name="Textfeld 7">
            <a:extLst>
              <a:ext uri="{FF2B5EF4-FFF2-40B4-BE49-F238E27FC236}">
                <a16:creationId xmlns:a16="http://schemas.microsoft.com/office/drawing/2014/main" id="{58EDD883-F453-A3E0-8181-81CD18F60D61}"/>
              </a:ext>
            </a:extLst>
          </p:cNvPr>
          <p:cNvSpPr txBox="1"/>
          <p:nvPr/>
        </p:nvSpPr>
        <p:spPr>
          <a:xfrm>
            <a:off x="8411965" y="5915353"/>
            <a:ext cx="2813829" cy="261610"/>
          </a:xfrm>
          <a:prstGeom prst="rect">
            <a:avLst/>
          </a:prstGeom>
          <a:noFill/>
        </p:spPr>
        <p:txBody>
          <a:bodyPr wrap="square">
            <a:spAutoFit/>
          </a:bodyPr>
          <a:lstStyle/>
          <a:p>
            <a:pPr algn="r"/>
            <a:r>
              <a:rPr lang="de-DE" sz="1100" b="0" i="0">
                <a:solidFill>
                  <a:srgbClr val="000000"/>
                </a:solidFill>
                <a:effectLst/>
                <a:latin typeface="+mj-lt"/>
                <a:cs typeface="Mangal Pro" panose="00000500000000000000" pitchFamily="2" charset="0"/>
              </a:rPr>
              <a:t>Bild: KI generiert</a:t>
            </a:r>
            <a:endParaRPr lang="de-DE" sz="1100">
              <a:latin typeface="+mj-lt"/>
              <a:cs typeface="Mangal Pro" panose="00000500000000000000" pitchFamily="2" charset="0"/>
            </a:endParaRPr>
          </a:p>
        </p:txBody>
      </p:sp>
      <p:pic>
        <p:nvPicPr>
          <p:cNvPr id="7" name="Inhaltsplatzhalter 6" descr="Ein Bild, das Kleidung, Screenshot, Im Haus, Multimedia enthält.&#10;&#10;Automatisch generierte Beschreibung">
            <a:extLst>
              <a:ext uri="{FF2B5EF4-FFF2-40B4-BE49-F238E27FC236}">
                <a16:creationId xmlns:a16="http://schemas.microsoft.com/office/drawing/2014/main" id="{C0368B62-5E20-53D4-2D59-30EA53EA7EE0}"/>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6997954" y="1687513"/>
            <a:ext cx="4227840" cy="4227840"/>
          </a:xfrm>
          <a:prstGeom prst="rect">
            <a:avLst/>
          </a:prstGeom>
        </p:spPr>
      </p:pic>
    </p:spTree>
    <p:extLst>
      <p:ext uri="{BB962C8B-B14F-4D97-AF65-F5344CB8AC3E}">
        <p14:creationId xmlns:p14="http://schemas.microsoft.com/office/powerpoint/2010/main" val="932336814"/>
      </p:ext>
    </p:extLst>
  </p:cSld>
  <p:clrMapOvr>
    <a:masterClrMapping/>
  </p:clrMapOvr>
  <p:transition spd="slow">
    <p:push/>
  </p:transition>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FEE759E-4835-18C6-7A4C-0BAF7D634DD7}"/>
            </a:ext>
          </a:extLst>
        </p:cNvPr>
        <p:cNvGrpSpPr/>
        <p:nvPr/>
      </p:nvGrpSpPr>
      <p:grpSpPr>
        <a:xfrm>
          <a:off x="0" y="0"/>
          <a:ext cx="0" cy="0"/>
          <a:chOff x="0" y="0"/>
          <a:chExt cx="0" cy="0"/>
        </a:xfrm>
      </p:grpSpPr>
      <p:sp>
        <p:nvSpPr>
          <p:cNvPr id="2" name="Titel 1">
            <a:extLst>
              <a:ext uri="{FF2B5EF4-FFF2-40B4-BE49-F238E27FC236}">
                <a16:creationId xmlns:a16="http://schemas.microsoft.com/office/drawing/2014/main" id="{61100DC0-D53F-3811-38BA-B5C7406F0A2F}"/>
              </a:ext>
            </a:extLst>
          </p:cNvPr>
          <p:cNvSpPr>
            <a:spLocks noGrp="1"/>
          </p:cNvSpPr>
          <p:nvPr>
            <p:ph type="title"/>
          </p:nvPr>
        </p:nvSpPr>
        <p:spPr/>
        <p:txBody>
          <a:bodyPr/>
          <a:lstStyle/>
          <a:p>
            <a:r>
              <a:rPr lang="de-AT" err="1"/>
              <a:t>Planer:in</a:t>
            </a:r>
            <a:r>
              <a:rPr lang="de-AT"/>
              <a:t> Mensch-Maschinen-Zusammenarbeit</a:t>
            </a:r>
            <a:br>
              <a:rPr lang="de-AT"/>
            </a:br>
            <a:br>
              <a:rPr lang="de-AT"/>
            </a:br>
            <a:br>
              <a:rPr lang="de-AT"/>
            </a:br>
            <a:br>
              <a:rPr lang="de-AT"/>
            </a:br>
            <a:endParaRPr lang="de-AT"/>
          </a:p>
        </p:txBody>
      </p:sp>
      <p:sp>
        <p:nvSpPr>
          <p:cNvPr id="3" name="Inhaltsplatzhalter 2">
            <a:extLst>
              <a:ext uri="{FF2B5EF4-FFF2-40B4-BE49-F238E27FC236}">
                <a16:creationId xmlns:a16="http://schemas.microsoft.com/office/drawing/2014/main" id="{9341B1B6-4BDC-1E65-BAA0-FA9BE1F7C3BF}"/>
              </a:ext>
            </a:extLst>
          </p:cNvPr>
          <p:cNvSpPr>
            <a:spLocks noGrp="1"/>
          </p:cNvSpPr>
          <p:nvPr>
            <p:ph idx="1"/>
          </p:nvPr>
        </p:nvSpPr>
        <p:spPr>
          <a:xfrm>
            <a:off x="592537" y="1733550"/>
            <a:ext cx="6598838" cy="4443413"/>
          </a:xfrm>
        </p:spPr>
        <p:txBody>
          <a:bodyPr/>
          <a:lstStyle/>
          <a:p>
            <a:r>
              <a:rPr lang="de-AT" sz="2000"/>
              <a:t>Koordination zwischen Menschen und Maschinen/ Robotern</a:t>
            </a:r>
          </a:p>
          <a:p>
            <a:endParaRPr lang="de-AT" sz="2000"/>
          </a:p>
          <a:p>
            <a:r>
              <a:rPr lang="de-AT" sz="2000"/>
              <a:t>Entscheidung über den Einsatz passender Maschinen </a:t>
            </a:r>
          </a:p>
          <a:p>
            <a:endParaRPr lang="de-AT" sz="2000"/>
          </a:p>
          <a:p>
            <a:r>
              <a:rPr lang="de-AT" sz="2000"/>
              <a:t>Beobachtung der Zusammenarbeit zwischen Mensch und Maschinen</a:t>
            </a:r>
          </a:p>
          <a:p>
            <a:endParaRPr lang="de-AT" sz="2000"/>
          </a:p>
          <a:p>
            <a:r>
              <a:rPr lang="de-AT" sz="2000"/>
              <a:t>Analyse von Arbeitsplatz und Mitarbeiterbedürfnissen</a:t>
            </a:r>
          </a:p>
          <a:p>
            <a:endParaRPr lang="de-AT" sz="2000"/>
          </a:p>
          <a:p>
            <a:r>
              <a:rPr lang="de-AT" sz="2000"/>
              <a:t>Entwicklung von Vorgaben für sicheren Umgang mit Maschinen</a:t>
            </a:r>
          </a:p>
          <a:p>
            <a:endParaRPr lang="de-AT" sz="2000"/>
          </a:p>
        </p:txBody>
      </p:sp>
      <p:sp>
        <p:nvSpPr>
          <p:cNvPr id="4" name="Datumsplatzhalter 3">
            <a:extLst>
              <a:ext uri="{FF2B5EF4-FFF2-40B4-BE49-F238E27FC236}">
                <a16:creationId xmlns:a16="http://schemas.microsoft.com/office/drawing/2014/main" id="{10DE8F8B-B060-929D-390E-6842DA144029}"/>
              </a:ext>
            </a:extLst>
          </p:cNvPr>
          <p:cNvSpPr>
            <a:spLocks noGrp="1"/>
          </p:cNvSpPr>
          <p:nvPr>
            <p:ph type="dt" sz="half" idx="10"/>
          </p:nvPr>
        </p:nvSpPr>
        <p:spPr/>
        <p:txBody>
          <a:bodyPr/>
          <a:lstStyle/>
          <a:p>
            <a:r>
              <a:rPr lang="de-AT"/>
              <a:t>Folie</a:t>
            </a:r>
          </a:p>
        </p:txBody>
      </p:sp>
      <p:sp>
        <p:nvSpPr>
          <p:cNvPr id="5" name="Foliennummernplatzhalter 4">
            <a:extLst>
              <a:ext uri="{FF2B5EF4-FFF2-40B4-BE49-F238E27FC236}">
                <a16:creationId xmlns:a16="http://schemas.microsoft.com/office/drawing/2014/main" id="{66E8588A-F024-FE07-96DE-74C060542E2A}"/>
              </a:ext>
            </a:extLst>
          </p:cNvPr>
          <p:cNvSpPr>
            <a:spLocks noGrp="1"/>
          </p:cNvSpPr>
          <p:nvPr>
            <p:ph type="sldNum" sz="quarter" idx="12"/>
          </p:nvPr>
        </p:nvSpPr>
        <p:spPr/>
        <p:txBody>
          <a:bodyPr/>
          <a:lstStyle/>
          <a:p>
            <a:fld id="{0AF89F37-6AD9-4F74-BC17-19E39A25D257}" type="slidenum">
              <a:rPr lang="de-AT" smtClean="0"/>
              <a:pPr/>
              <a:t>12</a:t>
            </a:fld>
            <a:endParaRPr lang="de-AT"/>
          </a:p>
        </p:txBody>
      </p:sp>
      <p:sp>
        <p:nvSpPr>
          <p:cNvPr id="6" name="Fußzeilenplatzhalter 5">
            <a:extLst>
              <a:ext uri="{FF2B5EF4-FFF2-40B4-BE49-F238E27FC236}">
                <a16:creationId xmlns:a16="http://schemas.microsoft.com/office/drawing/2014/main" id="{D61FFEDD-24B5-B77C-57DD-53A8FBAFC585}"/>
              </a:ext>
            </a:extLst>
          </p:cNvPr>
          <p:cNvSpPr>
            <a:spLocks noGrp="1"/>
          </p:cNvSpPr>
          <p:nvPr>
            <p:ph type="ftr" sz="quarter" idx="11"/>
          </p:nvPr>
        </p:nvSpPr>
        <p:spPr/>
        <p:txBody>
          <a:bodyPr/>
          <a:lstStyle/>
          <a:p>
            <a:r>
              <a:rPr lang="de-AT">
                <a:cs typeface="Arial" panose="020B0604020202020204" pitchFamily="34" charset="0"/>
              </a:rPr>
              <a:t>Karriere in der Logistik – Zukunft gestalten</a:t>
            </a:r>
            <a:endParaRPr lang="de-AT"/>
          </a:p>
        </p:txBody>
      </p:sp>
      <p:sp>
        <p:nvSpPr>
          <p:cNvPr id="8" name="Textfeld 7">
            <a:extLst>
              <a:ext uri="{FF2B5EF4-FFF2-40B4-BE49-F238E27FC236}">
                <a16:creationId xmlns:a16="http://schemas.microsoft.com/office/drawing/2014/main" id="{A90808E7-C41F-D5B9-0E65-CC22DEE41E7B}"/>
              </a:ext>
            </a:extLst>
          </p:cNvPr>
          <p:cNvSpPr txBox="1"/>
          <p:nvPr/>
        </p:nvSpPr>
        <p:spPr>
          <a:xfrm>
            <a:off x="8411965" y="5915353"/>
            <a:ext cx="2813829" cy="261610"/>
          </a:xfrm>
          <a:prstGeom prst="rect">
            <a:avLst/>
          </a:prstGeom>
          <a:noFill/>
        </p:spPr>
        <p:txBody>
          <a:bodyPr wrap="square">
            <a:spAutoFit/>
          </a:bodyPr>
          <a:lstStyle/>
          <a:p>
            <a:pPr algn="r"/>
            <a:r>
              <a:rPr lang="de-DE" sz="1100" b="0" i="0">
                <a:solidFill>
                  <a:srgbClr val="000000"/>
                </a:solidFill>
                <a:effectLst/>
                <a:latin typeface="+mj-lt"/>
                <a:cs typeface="Mangal Pro" panose="00000500000000000000" pitchFamily="2" charset="0"/>
              </a:rPr>
              <a:t>Bild: KI generiert</a:t>
            </a:r>
            <a:endParaRPr lang="de-DE" sz="1100">
              <a:latin typeface="+mj-lt"/>
              <a:cs typeface="Mangal Pro" panose="00000500000000000000" pitchFamily="2" charset="0"/>
            </a:endParaRPr>
          </a:p>
        </p:txBody>
      </p:sp>
      <p:pic>
        <p:nvPicPr>
          <p:cNvPr id="9" name="Inhaltsplatzhalter 8" descr="Ein Bild, das Kleidung, Person, Cartoon, Gebäude enthält.&#10;&#10;Automatisch generierte Beschreibung">
            <a:extLst>
              <a:ext uri="{FF2B5EF4-FFF2-40B4-BE49-F238E27FC236}">
                <a16:creationId xmlns:a16="http://schemas.microsoft.com/office/drawing/2014/main" id="{F46863EA-2BEE-2D70-7376-5DB8A6DFE891}"/>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7177341" y="1866900"/>
            <a:ext cx="4048453" cy="4048453"/>
          </a:xfrm>
          <a:prstGeom prst="rect">
            <a:avLst/>
          </a:prstGeom>
        </p:spPr>
      </p:pic>
    </p:spTree>
    <p:extLst>
      <p:ext uri="{BB962C8B-B14F-4D97-AF65-F5344CB8AC3E}">
        <p14:creationId xmlns:p14="http://schemas.microsoft.com/office/powerpoint/2010/main" val="970653321"/>
      </p:ext>
    </p:extLst>
  </p:cSld>
  <p:clrMapOvr>
    <a:masterClrMapping/>
  </p:clrMapOvr>
  <p:transition spd="slow">
    <p:push/>
  </p:transition>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4A41292-694B-CF21-4C5C-C902795B722B}"/>
            </a:ext>
          </a:extLst>
        </p:cNvPr>
        <p:cNvGrpSpPr/>
        <p:nvPr/>
      </p:nvGrpSpPr>
      <p:grpSpPr>
        <a:xfrm>
          <a:off x="0" y="0"/>
          <a:ext cx="0" cy="0"/>
          <a:chOff x="0" y="0"/>
          <a:chExt cx="0" cy="0"/>
        </a:xfrm>
      </p:grpSpPr>
      <p:sp>
        <p:nvSpPr>
          <p:cNvPr id="2" name="Titel 1">
            <a:extLst>
              <a:ext uri="{FF2B5EF4-FFF2-40B4-BE49-F238E27FC236}">
                <a16:creationId xmlns:a16="http://schemas.microsoft.com/office/drawing/2014/main" id="{F8FADB9E-5D52-B8B4-B15D-0DBA76558F0B}"/>
              </a:ext>
            </a:extLst>
          </p:cNvPr>
          <p:cNvSpPr>
            <a:spLocks noGrp="1"/>
          </p:cNvSpPr>
          <p:nvPr>
            <p:ph type="title"/>
          </p:nvPr>
        </p:nvSpPr>
        <p:spPr/>
        <p:txBody>
          <a:bodyPr/>
          <a:lstStyle/>
          <a:p>
            <a:r>
              <a:rPr lang="de-AT" err="1"/>
              <a:t>Projektmanager:in</a:t>
            </a:r>
            <a:r>
              <a:rPr lang="de-AT"/>
              <a:t> Moderne Logistik</a:t>
            </a:r>
            <a:br>
              <a:rPr lang="de-AT"/>
            </a:br>
            <a:br>
              <a:rPr lang="de-AT"/>
            </a:br>
            <a:br>
              <a:rPr lang="de-AT"/>
            </a:br>
            <a:br>
              <a:rPr lang="de-AT"/>
            </a:br>
            <a:br>
              <a:rPr lang="de-AT"/>
            </a:br>
            <a:endParaRPr lang="de-AT"/>
          </a:p>
        </p:txBody>
      </p:sp>
      <p:sp>
        <p:nvSpPr>
          <p:cNvPr id="3" name="Inhaltsplatzhalter 2">
            <a:extLst>
              <a:ext uri="{FF2B5EF4-FFF2-40B4-BE49-F238E27FC236}">
                <a16:creationId xmlns:a16="http://schemas.microsoft.com/office/drawing/2014/main" id="{4C37BA51-A18D-1D3F-2BC5-68A2E98C2460}"/>
              </a:ext>
            </a:extLst>
          </p:cNvPr>
          <p:cNvSpPr>
            <a:spLocks noGrp="1"/>
          </p:cNvSpPr>
          <p:nvPr>
            <p:ph idx="1"/>
          </p:nvPr>
        </p:nvSpPr>
        <p:spPr>
          <a:xfrm>
            <a:off x="592537" y="1733550"/>
            <a:ext cx="6598838" cy="4443413"/>
          </a:xfrm>
        </p:spPr>
        <p:txBody>
          <a:bodyPr/>
          <a:lstStyle/>
          <a:p>
            <a:r>
              <a:rPr lang="de-AT" sz="2000"/>
              <a:t>Planung und Überwachung von logistischen Abläufen</a:t>
            </a:r>
          </a:p>
          <a:p>
            <a:endParaRPr lang="de-AT" sz="2000"/>
          </a:p>
          <a:p>
            <a:r>
              <a:rPr lang="de-AT" sz="2000"/>
              <a:t>Verbindung zwischen Arbeitsgruppen und Abteilungen</a:t>
            </a:r>
          </a:p>
          <a:p>
            <a:endParaRPr lang="de-AT" sz="2000"/>
          </a:p>
          <a:p>
            <a:r>
              <a:rPr lang="de-AT" sz="2000"/>
              <a:t>Zeit- und Kostenmanagement, Projektfortschritte </a:t>
            </a:r>
          </a:p>
          <a:p>
            <a:endParaRPr lang="de-AT" sz="2000"/>
          </a:p>
          <a:p>
            <a:r>
              <a:rPr lang="de-AT" sz="2000"/>
              <a:t>Problemmanagement: schnelles Handeln bei Problemen</a:t>
            </a:r>
          </a:p>
          <a:p>
            <a:endParaRPr lang="de-AT" sz="2000"/>
          </a:p>
          <a:p>
            <a:r>
              <a:rPr lang="de-AT" sz="2000"/>
              <a:t>Erstellung von Projektberichten: Zwischenberichte, Abschluss, …</a:t>
            </a:r>
          </a:p>
          <a:p>
            <a:endParaRPr lang="de-AT" sz="2000"/>
          </a:p>
        </p:txBody>
      </p:sp>
      <p:sp>
        <p:nvSpPr>
          <p:cNvPr id="4" name="Datumsplatzhalter 3">
            <a:extLst>
              <a:ext uri="{FF2B5EF4-FFF2-40B4-BE49-F238E27FC236}">
                <a16:creationId xmlns:a16="http://schemas.microsoft.com/office/drawing/2014/main" id="{78AAD6AB-232B-B344-4EC5-A8DC12F664A2}"/>
              </a:ext>
            </a:extLst>
          </p:cNvPr>
          <p:cNvSpPr>
            <a:spLocks noGrp="1"/>
          </p:cNvSpPr>
          <p:nvPr>
            <p:ph type="dt" sz="half" idx="10"/>
          </p:nvPr>
        </p:nvSpPr>
        <p:spPr/>
        <p:txBody>
          <a:bodyPr/>
          <a:lstStyle/>
          <a:p>
            <a:r>
              <a:rPr lang="de-AT"/>
              <a:t>Folie</a:t>
            </a:r>
          </a:p>
        </p:txBody>
      </p:sp>
      <p:sp>
        <p:nvSpPr>
          <p:cNvPr id="5" name="Foliennummernplatzhalter 4">
            <a:extLst>
              <a:ext uri="{FF2B5EF4-FFF2-40B4-BE49-F238E27FC236}">
                <a16:creationId xmlns:a16="http://schemas.microsoft.com/office/drawing/2014/main" id="{B6A2A464-A1E5-2BCD-AE4C-A0D5DB72972A}"/>
              </a:ext>
            </a:extLst>
          </p:cNvPr>
          <p:cNvSpPr>
            <a:spLocks noGrp="1"/>
          </p:cNvSpPr>
          <p:nvPr>
            <p:ph type="sldNum" sz="quarter" idx="12"/>
          </p:nvPr>
        </p:nvSpPr>
        <p:spPr/>
        <p:txBody>
          <a:bodyPr/>
          <a:lstStyle/>
          <a:p>
            <a:fld id="{0AF89F37-6AD9-4F74-BC17-19E39A25D257}" type="slidenum">
              <a:rPr lang="de-AT" smtClean="0"/>
              <a:pPr/>
              <a:t>13</a:t>
            </a:fld>
            <a:endParaRPr lang="de-AT"/>
          </a:p>
        </p:txBody>
      </p:sp>
      <p:sp>
        <p:nvSpPr>
          <p:cNvPr id="6" name="Fußzeilenplatzhalter 5">
            <a:extLst>
              <a:ext uri="{FF2B5EF4-FFF2-40B4-BE49-F238E27FC236}">
                <a16:creationId xmlns:a16="http://schemas.microsoft.com/office/drawing/2014/main" id="{D57157F2-51B2-5C48-2F00-8F98CA2244EA}"/>
              </a:ext>
            </a:extLst>
          </p:cNvPr>
          <p:cNvSpPr>
            <a:spLocks noGrp="1"/>
          </p:cNvSpPr>
          <p:nvPr>
            <p:ph type="ftr" sz="quarter" idx="11"/>
          </p:nvPr>
        </p:nvSpPr>
        <p:spPr/>
        <p:txBody>
          <a:bodyPr/>
          <a:lstStyle/>
          <a:p>
            <a:r>
              <a:rPr lang="de-AT">
                <a:cs typeface="Arial" panose="020B0604020202020204" pitchFamily="34" charset="0"/>
              </a:rPr>
              <a:t>Karriere in der Logistik – Zukunft gestalten</a:t>
            </a:r>
            <a:endParaRPr lang="de-AT"/>
          </a:p>
        </p:txBody>
      </p:sp>
      <p:sp>
        <p:nvSpPr>
          <p:cNvPr id="8" name="Textfeld 7">
            <a:extLst>
              <a:ext uri="{FF2B5EF4-FFF2-40B4-BE49-F238E27FC236}">
                <a16:creationId xmlns:a16="http://schemas.microsoft.com/office/drawing/2014/main" id="{D8FD139E-F737-49C7-DE4D-D2ADC68B1C84}"/>
              </a:ext>
            </a:extLst>
          </p:cNvPr>
          <p:cNvSpPr txBox="1"/>
          <p:nvPr/>
        </p:nvSpPr>
        <p:spPr>
          <a:xfrm>
            <a:off x="8411965" y="5915353"/>
            <a:ext cx="2813829" cy="261610"/>
          </a:xfrm>
          <a:prstGeom prst="rect">
            <a:avLst/>
          </a:prstGeom>
          <a:noFill/>
        </p:spPr>
        <p:txBody>
          <a:bodyPr wrap="square">
            <a:spAutoFit/>
          </a:bodyPr>
          <a:lstStyle/>
          <a:p>
            <a:pPr algn="r"/>
            <a:r>
              <a:rPr lang="de-DE" sz="1100" b="0" i="0">
                <a:solidFill>
                  <a:srgbClr val="000000"/>
                </a:solidFill>
                <a:effectLst/>
                <a:latin typeface="+mj-lt"/>
                <a:cs typeface="Mangal Pro" panose="00000500000000000000" pitchFamily="2" charset="0"/>
              </a:rPr>
              <a:t>Bild: KI generiert</a:t>
            </a:r>
            <a:endParaRPr lang="de-DE" sz="1100">
              <a:latin typeface="+mj-lt"/>
              <a:cs typeface="Mangal Pro" panose="00000500000000000000" pitchFamily="2" charset="0"/>
            </a:endParaRPr>
          </a:p>
        </p:txBody>
      </p:sp>
      <p:pic>
        <p:nvPicPr>
          <p:cNvPr id="7" name="Inhaltsplatzhalter 8" descr="Ein Bild, das Screenshot, Person, Kleidung, Mann enthält.&#10;&#10;Automatisch generierte Beschreibung">
            <a:extLst>
              <a:ext uri="{FF2B5EF4-FFF2-40B4-BE49-F238E27FC236}">
                <a16:creationId xmlns:a16="http://schemas.microsoft.com/office/drawing/2014/main" id="{4DAF216D-E241-9E85-6B12-34CE1BC52C23}"/>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7158291" y="1847850"/>
            <a:ext cx="4067503" cy="4067503"/>
          </a:xfrm>
          <a:prstGeom prst="rect">
            <a:avLst/>
          </a:prstGeom>
        </p:spPr>
      </p:pic>
    </p:spTree>
    <p:extLst>
      <p:ext uri="{BB962C8B-B14F-4D97-AF65-F5344CB8AC3E}">
        <p14:creationId xmlns:p14="http://schemas.microsoft.com/office/powerpoint/2010/main" val="1707262016"/>
      </p:ext>
    </p:extLst>
  </p:cSld>
  <p:clrMapOvr>
    <a:masterClrMapping/>
  </p:clrMapOvr>
  <p:transition spd="slow">
    <p:push/>
  </p:transition>
</p:sld>
</file>

<file path=ppt/theme/theme1.xml><?xml version="1.0" encoding="utf-8"?>
<a:theme xmlns:a="http://schemas.openxmlformats.org/drawingml/2006/main" name="Office">
  <a:themeElements>
    <a:clrScheme name="REWWay">
      <a:dk1>
        <a:srgbClr val="323F4F"/>
      </a:dk1>
      <a:lt1>
        <a:srgbClr val="FFFFFF"/>
      </a:lt1>
      <a:dk2>
        <a:srgbClr val="3C6496"/>
      </a:dk2>
      <a:lt2>
        <a:srgbClr val="F0ECE8"/>
      </a:lt2>
      <a:accent1>
        <a:srgbClr val="4D7DB7"/>
      </a:accent1>
      <a:accent2>
        <a:srgbClr val="FFC000"/>
      </a:accent2>
      <a:accent3>
        <a:srgbClr val="E2CFBB"/>
      </a:accent3>
      <a:accent4>
        <a:srgbClr val="2C4B70"/>
      </a:accent4>
      <a:accent5>
        <a:srgbClr val="3C6496"/>
      </a:accent5>
      <a:accent6>
        <a:srgbClr val="A17344"/>
      </a:accent6>
      <a:hlink>
        <a:srgbClr val="BF9000"/>
      </a:hlink>
      <a:folHlink>
        <a:srgbClr val="4D7DB7"/>
      </a:folHlink>
    </a:clrScheme>
    <a:fontScheme name="Rewway">
      <a:majorFont>
        <a:latin typeface="Calibri"/>
        <a:ea typeface=""/>
        <a:cs typeface=""/>
      </a:majorFont>
      <a:minorFont>
        <a:latin typeface="Calibri"/>
        <a:ea typeface=""/>
        <a:cs typeface=""/>
      </a:minorFont>
    </a:fontScheme>
    <a:fmtScheme name="Subtile Körper">
      <a:fillStyleLst>
        <a:solidFill>
          <a:schemeClr val="phClr"/>
        </a:solidFill>
        <a:solidFill>
          <a:schemeClr val="phClr">
            <a:tint val="65000"/>
          </a:schemeClr>
        </a:solidFill>
        <a:solidFill>
          <a:schemeClr val="phClr">
            <a:shade val="80000"/>
            <a:satMod val="150000"/>
          </a:schemeClr>
        </a:solidFill>
      </a:fillStyleLst>
      <a:lnStyleLst>
        <a:ln w="9525" cap="flat" cmpd="sng" algn="ctr">
          <a:solidFill>
            <a:schemeClr val="phClr"/>
          </a:solidFill>
          <a:prstDash val="solid"/>
        </a:ln>
        <a:ln w="10795" cap="flat" cmpd="sng" algn="ctr">
          <a:solidFill>
            <a:schemeClr val="phClr"/>
          </a:solidFill>
          <a:prstDash val="solid"/>
        </a:ln>
        <a:ln w="17145" cap="flat" cmpd="sng" algn="ctr">
          <a:solidFill>
            <a:schemeClr val="phClr">
              <a:shade val="95000"/>
              <a:alpha val="50000"/>
              <a:satMod val="150000"/>
            </a:schemeClr>
          </a:solidFill>
          <a:prstDash val="solid"/>
        </a:ln>
      </a:lnStyleLst>
      <a:effectStyleLst>
        <a:effectStyle>
          <a:effectLst/>
        </a:effectStyle>
        <a:effectStyle>
          <a:effectLst/>
        </a:effectStyle>
        <a:effectStyle>
          <a:effectLst>
            <a:outerShdw blurRad="44450" dist="13970" dir="5400000" algn="ctr" rotWithShape="0">
              <a:srgbClr val="000000">
                <a:alpha val="45000"/>
              </a:srgbClr>
            </a:outerShdw>
          </a:effectLst>
          <a:scene3d>
            <a:camera prst="orthographicFront">
              <a:rot lat="0" lon="0" rev="0"/>
            </a:camera>
            <a:lightRig rig="twoPt" dir="tl"/>
          </a:scene3d>
          <a:sp3d prstMaterial="flat">
            <a:bevelT w="12700" h="25400" prst="coolSlant"/>
          </a:sp3d>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a:themeElements>
    <a:clrScheme name="REWWay">
      <a:dk1>
        <a:srgbClr val="323F4F"/>
      </a:dk1>
      <a:lt1>
        <a:srgbClr val="FFFFFF"/>
      </a:lt1>
      <a:dk2>
        <a:srgbClr val="3C6496"/>
      </a:dk2>
      <a:lt2>
        <a:srgbClr val="F0ECE8"/>
      </a:lt2>
      <a:accent1>
        <a:srgbClr val="4D7DB7"/>
      </a:accent1>
      <a:accent2>
        <a:srgbClr val="FFC000"/>
      </a:accent2>
      <a:accent3>
        <a:srgbClr val="E2CFBB"/>
      </a:accent3>
      <a:accent4>
        <a:srgbClr val="2C4B70"/>
      </a:accent4>
      <a:accent5>
        <a:srgbClr val="3C6496"/>
      </a:accent5>
      <a:accent6>
        <a:srgbClr val="A17344"/>
      </a:accent6>
      <a:hlink>
        <a:srgbClr val="BF9000"/>
      </a:hlink>
      <a:folHlink>
        <a:srgbClr val="4D7DB7"/>
      </a:folHlink>
    </a:clrScheme>
    <a:fontScheme name="Rewway">
      <a:majorFont>
        <a:latin typeface="Calibri"/>
        <a:ea typeface=""/>
        <a:cs typeface=""/>
      </a:majorFont>
      <a:minorFont>
        <a:latin typeface="Calibri"/>
        <a:ea typeface=""/>
        <a:cs typeface=""/>
      </a:minorFont>
    </a:fontScheme>
    <a:fmtScheme name="Subtile Körper">
      <a:fillStyleLst>
        <a:solidFill>
          <a:schemeClr val="phClr"/>
        </a:solidFill>
        <a:solidFill>
          <a:schemeClr val="phClr">
            <a:tint val="65000"/>
          </a:schemeClr>
        </a:solidFill>
        <a:solidFill>
          <a:schemeClr val="phClr">
            <a:shade val="80000"/>
            <a:satMod val="150000"/>
          </a:schemeClr>
        </a:solidFill>
      </a:fillStyleLst>
      <a:lnStyleLst>
        <a:ln w="9525" cap="flat" cmpd="sng" algn="ctr">
          <a:solidFill>
            <a:schemeClr val="phClr"/>
          </a:solidFill>
          <a:prstDash val="solid"/>
        </a:ln>
        <a:ln w="10795" cap="flat" cmpd="sng" algn="ctr">
          <a:solidFill>
            <a:schemeClr val="phClr"/>
          </a:solidFill>
          <a:prstDash val="solid"/>
        </a:ln>
        <a:ln w="17145" cap="flat" cmpd="sng" algn="ctr">
          <a:solidFill>
            <a:schemeClr val="phClr">
              <a:shade val="95000"/>
              <a:alpha val="50000"/>
              <a:satMod val="150000"/>
            </a:schemeClr>
          </a:solidFill>
          <a:prstDash val="solid"/>
        </a:ln>
      </a:lnStyleLst>
      <a:effectStyleLst>
        <a:effectStyle>
          <a:effectLst/>
        </a:effectStyle>
        <a:effectStyle>
          <a:effectLst/>
        </a:effectStyle>
        <a:effectStyle>
          <a:effectLst>
            <a:outerShdw blurRad="44450" dist="13970" dir="5400000" algn="ctr" rotWithShape="0">
              <a:srgbClr val="000000">
                <a:alpha val="45000"/>
              </a:srgbClr>
            </a:outerShdw>
          </a:effectLst>
          <a:scene3d>
            <a:camera prst="orthographicFront">
              <a:rot lat="0" lon="0" rev="0"/>
            </a:camera>
            <a:lightRig rig="twoPt" dir="tl"/>
          </a:scene3d>
          <a:sp3d prstMaterial="flat">
            <a:bevelT w="12700" h="25400" prst="coolSlant"/>
          </a:sp3d>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a:themeElements>
    <a:clrScheme name="REWWay">
      <a:dk1>
        <a:srgbClr val="323F4F"/>
      </a:dk1>
      <a:lt1>
        <a:srgbClr val="FFFFFF"/>
      </a:lt1>
      <a:dk2>
        <a:srgbClr val="3C6496"/>
      </a:dk2>
      <a:lt2>
        <a:srgbClr val="F0ECE8"/>
      </a:lt2>
      <a:accent1>
        <a:srgbClr val="4D7DB7"/>
      </a:accent1>
      <a:accent2>
        <a:srgbClr val="FFC000"/>
      </a:accent2>
      <a:accent3>
        <a:srgbClr val="E2CFBB"/>
      </a:accent3>
      <a:accent4>
        <a:srgbClr val="2C4B70"/>
      </a:accent4>
      <a:accent5>
        <a:srgbClr val="3C6496"/>
      </a:accent5>
      <a:accent6>
        <a:srgbClr val="A17344"/>
      </a:accent6>
      <a:hlink>
        <a:srgbClr val="BF9000"/>
      </a:hlink>
      <a:folHlink>
        <a:srgbClr val="4D7DB7"/>
      </a:folHlink>
    </a:clrScheme>
    <a:fontScheme name="Rewway">
      <a:majorFont>
        <a:latin typeface="Calibri"/>
        <a:ea typeface=""/>
        <a:cs typeface=""/>
      </a:majorFont>
      <a:minorFont>
        <a:latin typeface="Calibri"/>
        <a:ea typeface=""/>
        <a:cs typeface=""/>
      </a:minorFont>
    </a:fontScheme>
    <a:fmtScheme name="Subtile Körper">
      <a:fillStyleLst>
        <a:solidFill>
          <a:schemeClr val="phClr"/>
        </a:solidFill>
        <a:solidFill>
          <a:schemeClr val="phClr">
            <a:tint val="65000"/>
          </a:schemeClr>
        </a:solidFill>
        <a:solidFill>
          <a:schemeClr val="phClr">
            <a:shade val="80000"/>
            <a:satMod val="150000"/>
          </a:schemeClr>
        </a:solidFill>
      </a:fillStyleLst>
      <a:lnStyleLst>
        <a:ln w="9525" cap="flat" cmpd="sng" algn="ctr">
          <a:solidFill>
            <a:schemeClr val="phClr"/>
          </a:solidFill>
          <a:prstDash val="solid"/>
        </a:ln>
        <a:ln w="10795" cap="flat" cmpd="sng" algn="ctr">
          <a:solidFill>
            <a:schemeClr val="phClr"/>
          </a:solidFill>
          <a:prstDash val="solid"/>
        </a:ln>
        <a:ln w="17145" cap="flat" cmpd="sng" algn="ctr">
          <a:solidFill>
            <a:schemeClr val="phClr">
              <a:shade val="95000"/>
              <a:alpha val="50000"/>
              <a:satMod val="150000"/>
            </a:schemeClr>
          </a:solidFill>
          <a:prstDash val="solid"/>
        </a:ln>
      </a:lnStyleLst>
      <a:effectStyleLst>
        <a:effectStyle>
          <a:effectLst/>
        </a:effectStyle>
        <a:effectStyle>
          <a:effectLst/>
        </a:effectStyle>
        <a:effectStyle>
          <a:effectLst>
            <a:outerShdw blurRad="44450" dist="13970" dir="5400000" algn="ctr" rotWithShape="0">
              <a:srgbClr val="000000">
                <a:alpha val="45000"/>
              </a:srgbClr>
            </a:outerShdw>
          </a:effectLst>
          <a:scene3d>
            <a:camera prst="orthographicFront">
              <a:rot lat="0" lon="0" rev="0"/>
            </a:camera>
            <a:lightRig rig="twoPt" dir="tl"/>
          </a:scene3d>
          <a:sp3d prstMaterial="flat">
            <a:bevelT w="12700" h="25400" prst="coolSlant"/>
          </a:sp3d>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ct:contentTypeSchema xmlns:ct="http://schemas.microsoft.com/office/2006/metadata/contentType" xmlns:ma="http://schemas.microsoft.com/office/2006/metadata/properties/metaAttributes" ct:_="" ma:_="" ma:contentTypeName="Dokument" ma:contentTypeID="0x01010032EDFD563944E2459091C4D47FD5B955" ma:contentTypeVersion="13" ma:contentTypeDescription="Ein neues Dokument erstellen." ma:contentTypeScope="" ma:versionID="33bcd7d1120361c940181a1da049c6ff">
  <xsd:schema xmlns:xsd="http://www.w3.org/2001/XMLSchema" xmlns:xs="http://www.w3.org/2001/XMLSchema" xmlns:p="http://schemas.microsoft.com/office/2006/metadata/properties" xmlns:ns2="b72286a9-1a81-47a3-b7d4-6a652023a0d9" xmlns:ns3="772bd9cd-eaa2-4993-a042-72d81139fe46" targetNamespace="http://schemas.microsoft.com/office/2006/metadata/properties" ma:root="true" ma:fieldsID="88e8e430062162be852b0d715196b6eb" ns2:_="" ns3:_="">
    <xsd:import namespace="b72286a9-1a81-47a3-b7d4-6a652023a0d9"/>
    <xsd:import namespace="772bd9cd-eaa2-4993-a042-72d81139fe46"/>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DateTaken" minOccurs="0"/>
                <xsd:element ref="ns2:MediaServiceGenerationTime" minOccurs="0"/>
                <xsd:element ref="ns2:MediaServiceEventHashCode" minOccurs="0"/>
                <xsd:element ref="ns2:MediaLengthInSeconds" minOccurs="0"/>
                <xsd:element ref="ns2:MediaServiceBillingMetadata" minOccurs="0"/>
                <xsd:element ref="ns2:lcf76f155ced4ddcb4097134ff3c332f" minOccurs="0"/>
                <xsd:element ref="ns3:TaxCatchAll" minOccurs="0"/>
                <xsd:element ref="ns2:MediaServiceOCR" minOccurs="0"/>
                <xsd:element ref="ns2:MediaServiceLocation"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b72286a9-1a81-47a3-b7d4-6a652023a0d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DateTaken" ma:index="11" nillable="true" ma:displayName="MediaServiceDateTaken" ma:hidden="true" ma:indexed="true" ma:internalName="MediaServiceDateTaken"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BillingMetadata" ma:index="15" nillable="true" ma:displayName="MediaServiceBillingMetadata" ma:hidden="true" ma:internalName="MediaServiceBillingMetadata" ma:readOnly="true">
      <xsd:simpleType>
        <xsd:restriction base="dms:Note"/>
      </xsd:simpleType>
    </xsd:element>
    <xsd:element name="lcf76f155ced4ddcb4097134ff3c332f" ma:index="17" nillable="true" ma:taxonomy="true" ma:internalName="lcf76f155ced4ddcb4097134ff3c332f" ma:taxonomyFieldName="MediaServiceImageTags" ma:displayName="Bildmarkierungen" ma:readOnly="false" ma:fieldId="{5cf76f15-5ced-4ddc-b409-7134ff3c332f}" ma:taxonomyMulti="true" ma:sspId="a2e14edc-2e9f-4b21-b65e-57679073259b"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element name="MediaServiceLocation" ma:index="20" nillable="true" ma:displayName="Location" ma:indexed="true" ma:internalName="MediaServiceLocation" ma:readOnly="tru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772bd9cd-eaa2-4993-a042-72d81139fe46"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4357c471-726d-4aed-97b5-b1a239b092bd}" ma:internalName="TaxCatchAll" ma:showField="CatchAllData" ma:web="772bd9cd-eaa2-4993-a042-72d81139fe46">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Inhaltstyp"/>
        <xsd:element ref="dc:title" minOccurs="0" maxOccurs="1" ma:index="4" ma:displayName="Titel"/>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p:properties xmlns:p="http://schemas.microsoft.com/office/2006/metadata/properties" xmlns:xsi="http://www.w3.org/2001/XMLSchema-instance" xmlns:pc="http://schemas.microsoft.com/office/infopath/2007/PartnerControls">
  <documentManagement>
    <TaxCatchAll xmlns="772bd9cd-eaa2-4993-a042-72d81139fe46" xsi:nil="true"/>
    <lcf76f155ced4ddcb4097134ff3c332f xmlns="b72286a9-1a81-47a3-b7d4-6a652023a0d9">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2EB72645-50DB-44AF-ADE4-5C4EB7527D81}">
  <ds:schemaRefs>
    <ds:schemaRef ds:uri="http://schemas.microsoft.com/sharepoint/v3/contenttype/forms"/>
  </ds:schemaRefs>
</ds:datastoreItem>
</file>

<file path=customXml/itemProps2.xml><?xml version="1.0" encoding="utf-8"?>
<ds:datastoreItem xmlns:ds="http://schemas.openxmlformats.org/officeDocument/2006/customXml" ds:itemID="{2684858E-2449-4937-8C63-DD7EF5E88442}">
  <ds:schemaRefs>
    <ds:schemaRef ds:uri="772bd9cd-eaa2-4993-a042-72d81139fe46"/>
    <ds:schemaRef ds:uri="b72286a9-1a81-47a3-b7d4-6a652023a0d9"/>
    <ds:schemaRef ds:uri="http://purl.org/dc/elements/1.1/"/>
    <ds:schemaRef ds:uri="http://purl.org/dc/terms/"/>
    <ds:schemaRef ds:uri="http://schemas.microsoft.com/internal/obd"/>
    <ds:schemaRef ds:uri="http://schemas.microsoft.com/office/2006/documentManagement/types"/>
    <ds:schemaRef ds:uri="http://schemas.microsoft.com/office/2006/metadata/contentType"/>
    <ds:schemaRef ds:uri="http://schemas.microsoft.com/office/2006/metadata/properties"/>
    <ds:schemaRef ds:uri="http://schemas.microsoft.com/office/2006/metadata/properties/metaAttributes"/>
    <ds:schemaRef ds:uri="http://schemas.microsoft.com/office/infopath/2007/PartnerControls"/>
    <ds:schemaRef ds:uri="http://schemas.openxmlformats.org/package/2006/metadata/core-properties"/>
    <ds:schemaRef ds:uri="http://www.w3.org/2001/XMLSchema"/>
  </ds:schemaRefs>
</ds:datastoreItem>
</file>

<file path=customXml/itemProps3.xml><?xml version="1.0" encoding="utf-8"?>
<ds:datastoreItem xmlns:ds="http://schemas.openxmlformats.org/officeDocument/2006/customXml" ds:itemID="{9E815920-D3AD-4697-8C6E-394AC097943D}">
  <ds:schemaRefs>
    <ds:schemaRef ds:uri="http://www.w3.org/XML/1998/namespace"/>
    <ds:schemaRef ds:uri="http://purl.org/dc/elements/1.1/"/>
    <ds:schemaRef ds:uri="http://purl.org/dc/dcmitype/"/>
    <ds:schemaRef ds:uri="772bd9cd-eaa2-4993-a042-72d81139fe46"/>
    <ds:schemaRef ds:uri="http://schemas.openxmlformats.org/package/2006/metadata/core-properties"/>
    <ds:schemaRef ds:uri="http://schemas.microsoft.com/office/2006/documentManagement/types"/>
    <ds:schemaRef ds:uri="http://schemas.microsoft.com/office/infopath/2007/PartnerControls"/>
    <ds:schemaRef ds:uri="b72286a9-1a81-47a3-b7d4-6a652023a0d9"/>
    <ds:schemaRef ds:uri="http://schemas.microsoft.com/office/2006/metadata/properties"/>
    <ds:schemaRef ds:uri="http://purl.org/dc/terms/"/>
  </ds:schemaRefs>
</ds:datastoreItem>
</file>

<file path=docProps/app.xml><?xml version="1.0" encoding="utf-8"?>
<Properties xmlns="http://schemas.openxmlformats.org/officeDocument/2006/extended-properties" xmlns:vt="http://schemas.openxmlformats.org/officeDocument/2006/docPropsVTypes">
  <Template>Office Theme</Template>
  <TotalTime>0</TotalTime>
  <Words>4224</Words>
  <Application>Microsoft Office PowerPoint</Application>
  <PresentationFormat>Breitbild</PresentationFormat>
  <Paragraphs>450</Paragraphs>
  <Slides>13</Slides>
  <Notes>12</Notes>
  <HiddenSlides>0</HiddenSlides>
  <MMClips>0</MMClips>
  <ScaleCrop>false</ScaleCrop>
  <HeadingPairs>
    <vt:vector size="6" baseType="variant">
      <vt:variant>
        <vt:lpstr>Verwendete Schriftarten</vt:lpstr>
      </vt:variant>
      <vt:variant>
        <vt:i4>2</vt:i4>
      </vt:variant>
      <vt:variant>
        <vt:lpstr>Design</vt:lpstr>
      </vt:variant>
      <vt:variant>
        <vt:i4>1</vt:i4>
      </vt:variant>
      <vt:variant>
        <vt:lpstr>Folientitel</vt:lpstr>
      </vt:variant>
      <vt:variant>
        <vt:i4>13</vt:i4>
      </vt:variant>
    </vt:vector>
  </HeadingPairs>
  <TitlesOfParts>
    <vt:vector size="16" baseType="lpstr">
      <vt:lpstr>Arial</vt:lpstr>
      <vt:lpstr>Calibri</vt:lpstr>
      <vt:lpstr>Office</vt:lpstr>
      <vt:lpstr>Zukunftsberufe in der Logistik</vt:lpstr>
      <vt:lpstr>Finde heraus, welcher Zukunftsberuf zu dir passt </vt:lpstr>
      <vt:lpstr>Drohnenpilot:in</vt:lpstr>
      <vt:lpstr>Fahrer:in selbstfahrende LKW </vt:lpstr>
      <vt:lpstr>Spezialist:in Warenlager der Zukunft </vt:lpstr>
      <vt:lpstr>Logistikspezialist:in Städtischer Verkehr     </vt:lpstr>
      <vt:lpstr>Expert:in für Datenauswertung   </vt:lpstr>
      <vt:lpstr>Expert:in Roboter und automatische Maschinen  </vt:lpstr>
      <vt:lpstr>Manager:in für Nachhaltigkeit      </vt:lpstr>
      <vt:lpstr>Expert:in für Datensicherheit  </vt:lpstr>
      <vt:lpstr>Einkäufer:in der Zukunft   </vt:lpstr>
      <vt:lpstr>Planer:in Mensch-Maschinen-Zusammenarbeit    </vt:lpstr>
      <vt:lpstr>Projektmanager:in Moderne Logistik     </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PowerPoint-Präsentation</dc:title>
  <dc:creator>Hadam Jana</dc:creator>
  <cp:lastModifiedBy>Pum Christina</cp:lastModifiedBy>
  <cp:revision>1</cp:revision>
  <dcterms:created xsi:type="dcterms:W3CDTF">2025-05-07T05:53:33Z</dcterms:created>
  <dcterms:modified xsi:type="dcterms:W3CDTF">2026-05-19T06:57:17Z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0x01010032EDFD563944E2459091C4D47FD5B955</vt:lpwstr>
  </property>
  <property fmtid="{D5CDD505-2E9C-101B-9397-08002B2CF9AE}" pid="3" name="MediaServiceImageTags">
    <vt:lpwstr/>
  </property>
</Properties>
</file>