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49"/>
  </p:notesMasterIdLst>
  <p:handoutMasterIdLst>
    <p:handoutMasterId r:id="rId50"/>
  </p:handoutMasterIdLst>
  <p:sldIdLst>
    <p:sldId id="268" r:id="rId5"/>
    <p:sldId id="281" r:id="rId6"/>
    <p:sldId id="282" r:id="rId7"/>
    <p:sldId id="269" r:id="rId8"/>
    <p:sldId id="270" r:id="rId9"/>
    <p:sldId id="276" r:id="rId10"/>
    <p:sldId id="283" r:id="rId11"/>
    <p:sldId id="284" r:id="rId12"/>
    <p:sldId id="2336" r:id="rId13"/>
    <p:sldId id="2337" r:id="rId14"/>
    <p:sldId id="2338" r:id="rId15"/>
    <p:sldId id="2339" r:id="rId16"/>
    <p:sldId id="2340" r:id="rId17"/>
    <p:sldId id="2346" r:id="rId18"/>
    <p:sldId id="2347" r:id="rId19"/>
    <p:sldId id="2342" r:id="rId20"/>
    <p:sldId id="2343" r:id="rId21"/>
    <p:sldId id="2344" r:id="rId22"/>
    <p:sldId id="2345" r:id="rId23"/>
    <p:sldId id="2341" r:id="rId24"/>
    <p:sldId id="2349" r:id="rId25"/>
    <p:sldId id="2350" r:id="rId26"/>
    <p:sldId id="273" r:id="rId27"/>
    <p:sldId id="2352" r:id="rId28"/>
    <p:sldId id="2368" r:id="rId29"/>
    <p:sldId id="2354" r:id="rId30"/>
    <p:sldId id="2355" r:id="rId31"/>
    <p:sldId id="2356" r:id="rId32"/>
    <p:sldId id="2358" r:id="rId33"/>
    <p:sldId id="297" r:id="rId34"/>
    <p:sldId id="259" r:id="rId35"/>
    <p:sldId id="2359" r:id="rId36"/>
    <p:sldId id="2360" r:id="rId37"/>
    <p:sldId id="2361" r:id="rId38"/>
    <p:sldId id="2363" r:id="rId39"/>
    <p:sldId id="260" r:id="rId40"/>
    <p:sldId id="277" r:id="rId41"/>
    <p:sldId id="2365" r:id="rId42"/>
    <p:sldId id="321" r:id="rId43"/>
    <p:sldId id="320" r:id="rId44"/>
    <p:sldId id="322" r:id="rId45"/>
    <p:sldId id="2331" r:id="rId46"/>
    <p:sldId id="2332" r:id="rId47"/>
    <p:sldId id="2369" r:id="rId48"/>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Einleitung und Übersicht" id="{8F2D7CEC-BB83-4743-ADDB-39626032455D}">
          <p14:sldIdLst>
            <p14:sldId id="268"/>
            <p14:sldId id="281"/>
            <p14:sldId id="282"/>
            <p14:sldId id="269"/>
          </p14:sldIdLst>
        </p14:section>
        <p14:section name="Kapitel 1" id="{5BED0FB8-C8EB-41CB-AAE6-C3CEC6551B66}">
          <p14:sldIdLst>
            <p14:sldId id="270"/>
            <p14:sldId id="276"/>
            <p14:sldId id="283"/>
            <p14:sldId id="284"/>
            <p14:sldId id="2336"/>
            <p14:sldId id="2337"/>
            <p14:sldId id="2338"/>
            <p14:sldId id="2339"/>
            <p14:sldId id="2340"/>
            <p14:sldId id="2346"/>
            <p14:sldId id="2347"/>
            <p14:sldId id="2342"/>
            <p14:sldId id="2343"/>
            <p14:sldId id="2344"/>
            <p14:sldId id="2345"/>
            <p14:sldId id="2341"/>
            <p14:sldId id="2349"/>
            <p14:sldId id="2350"/>
          </p14:sldIdLst>
        </p14:section>
        <p14:section name="Kapitel 2" id="{1DEC3E3E-6CA0-47FB-A34E-64AEC245635D}">
          <p14:sldIdLst>
            <p14:sldId id="273"/>
            <p14:sldId id="2352"/>
            <p14:sldId id="2368"/>
            <p14:sldId id="2354"/>
            <p14:sldId id="2355"/>
            <p14:sldId id="2356"/>
            <p14:sldId id="2358"/>
            <p14:sldId id="297"/>
          </p14:sldIdLst>
        </p14:section>
        <p14:section name="Kapitel 3" id="{ED6ABA1D-A582-4099-A673-F59E89F377BD}">
          <p14:sldIdLst>
            <p14:sldId id="259"/>
            <p14:sldId id="2359"/>
            <p14:sldId id="2360"/>
            <p14:sldId id="2361"/>
            <p14:sldId id="2363"/>
          </p14:sldIdLst>
        </p14:section>
        <p14:section name="Kapitel 4" id="{46884A32-CD38-49E1-A8D0-5ACD353D821E}">
          <p14:sldIdLst>
            <p14:sldId id="260"/>
            <p14:sldId id="277"/>
            <p14:sldId id="2365"/>
            <p14:sldId id="321"/>
            <p14:sldId id="320"/>
            <p14:sldId id="322"/>
            <p14:sldId id="2331"/>
            <p14:sldId id="2332"/>
            <p14:sldId id="2369"/>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0A0A4"/>
    <a:srgbClr val="EC7C6F"/>
    <a:srgbClr val="990033"/>
    <a:srgbClr val="5E5E5D"/>
    <a:srgbClr val="CC3333"/>
    <a:srgbClr val="C15A5D"/>
    <a:srgbClr val="BFD0CB"/>
    <a:srgbClr val="A4BCB5"/>
    <a:srgbClr val="729AA1"/>
    <a:srgbClr val="366F7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459E299-0523-4445-9CFF-FDA0BECDF4DD}" v="22" dt="2026-05-19T10:28:14.013"/>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7292A2E-F333-43FB-9621-5CBBE7FDCDCB}" styleName="Helle Formatvorlage 2 - Akz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Keine Formatvorlage, Tabellenraster">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6703" autoAdjust="0"/>
  </p:normalViewPr>
  <p:slideViewPr>
    <p:cSldViewPr snapToGrid="0">
      <p:cViewPr varScale="1">
        <p:scale>
          <a:sx n="102" d="100"/>
          <a:sy n="102" d="100"/>
        </p:scale>
        <p:origin x="2454" y="10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handoutMaster" Target="handoutMasters/handoutMaster1.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vu Arianne-Maria" userId="af5d2200-5f3b-46b2-a781-76495b03a7ed" providerId="ADAL" clId="{6EA6C15D-B5D0-44C5-ABF5-BB0081734CE0}"/>
    <pc:docChg chg="undo custSel modSld">
      <pc:chgData name="Savu Arianne-Maria" userId="af5d2200-5f3b-46b2-a781-76495b03a7ed" providerId="ADAL" clId="{6EA6C15D-B5D0-44C5-ABF5-BB0081734CE0}" dt="2026-05-12T11:51:49.205" v="2410" actId="20577"/>
      <pc:docMkLst>
        <pc:docMk/>
      </pc:docMkLst>
      <pc:sldChg chg="modSp mod">
        <pc:chgData name="Savu Arianne-Maria" userId="af5d2200-5f3b-46b2-a781-76495b03a7ed" providerId="ADAL" clId="{6EA6C15D-B5D0-44C5-ABF5-BB0081734CE0}" dt="2026-05-12T10:42:35.301" v="1909" actId="14100"/>
        <pc:sldMkLst>
          <pc:docMk/>
          <pc:sldMk cId="364822707" sldId="259"/>
        </pc:sldMkLst>
        <pc:spChg chg="mod">
          <ac:chgData name="Savu Arianne-Maria" userId="af5d2200-5f3b-46b2-a781-76495b03a7ed" providerId="ADAL" clId="{6EA6C15D-B5D0-44C5-ABF5-BB0081734CE0}" dt="2026-05-12T10:42:35.301" v="1909" actId="14100"/>
          <ac:spMkLst>
            <pc:docMk/>
            <pc:sldMk cId="364822707" sldId="259"/>
            <ac:spMk id="8" creationId="{B692BE69-1B05-4ABB-98F2-A282EF963262}"/>
          </ac:spMkLst>
        </pc:spChg>
        <pc:spChg chg="mod">
          <ac:chgData name="Savu Arianne-Maria" userId="af5d2200-5f3b-46b2-a781-76495b03a7ed" providerId="ADAL" clId="{6EA6C15D-B5D0-44C5-ABF5-BB0081734CE0}" dt="2026-05-11T09:16:55.336" v="129" actId="790"/>
          <ac:spMkLst>
            <pc:docMk/>
            <pc:sldMk cId="364822707" sldId="259"/>
            <ac:spMk id="9" creationId="{BA38D268-BC5D-40C2-9B60-99319DCD49B6}"/>
          </ac:spMkLst>
        </pc:spChg>
      </pc:sldChg>
      <pc:sldChg chg="addSp delSp modSp mod">
        <pc:chgData name="Savu Arianne-Maria" userId="af5d2200-5f3b-46b2-a781-76495b03a7ed" providerId="ADAL" clId="{6EA6C15D-B5D0-44C5-ABF5-BB0081734CE0}" dt="2026-05-12T11:20:21.239" v="2134"/>
        <pc:sldMkLst>
          <pc:docMk/>
          <pc:sldMk cId="4121555904" sldId="260"/>
        </pc:sldMkLst>
        <pc:spChg chg="mod">
          <ac:chgData name="Savu Arianne-Maria" userId="af5d2200-5f3b-46b2-a781-76495b03a7ed" providerId="ADAL" clId="{6EA6C15D-B5D0-44C5-ABF5-BB0081734CE0}" dt="2026-05-12T11:20:21.239" v="2134"/>
          <ac:spMkLst>
            <pc:docMk/>
            <pc:sldMk cId="4121555904" sldId="260"/>
            <ac:spMk id="10" creationId="{F445DC9F-43FB-45BE-813C-5A4281754AE3}"/>
          </ac:spMkLst>
        </pc:spChg>
        <pc:spChg chg="mod">
          <ac:chgData name="Savu Arianne-Maria" userId="af5d2200-5f3b-46b2-a781-76495b03a7ed" providerId="ADAL" clId="{6EA6C15D-B5D0-44C5-ABF5-BB0081734CE0}" dt="2026-05-11T09:16:55.336" v="129" actId="790"/>
          <ac:spMkLst>
            <pc:docMk/>
            <pc:sldMk cId="4121555904" sldId="260"/>
            <ac:spMk id="11" creationId="{B190B3AE-BFCA-4BA4-BFE8-C82D485810A6}"/>
          </ac:spMkLst>
        </pc:spChg>
      </pc:sldChg>
      <pc:sldChg chg="modSp mod">
        <pc:chgData name="Savu Arianne-Maria" userId="af5d2200-5f3b-46b2-a781-76495b03a7ed" providerId="ADAL" clId="{6EA6C15D-B5D0-44C5-ABF5-BB0081734CE0}" dt="2026-05-11T09:16:55.336" v="129" actId="790"/>
        <pc:sldMkLst>
          <pc:docMk/>
          <pc:sldMk cId="2818216577" sldId="268"/>
        </pc:sldMkLst>
        <pc:spChg chg="mod">
          <ac:chgData name="Savu Arianne-Maria" userId="af5d2200-5f3b-46b2-a781-76495b03a7ed" providerId="ADAL" clId="{6EA6C15D-B5D0-44C5-ABF5-BB0081734CE0}" dt="2026-05-11T09:16:55.336" v="129" actId="790"/>
          <ac:spMkLst>
            <pc:docMk/>
            <pc:sldMk cId="2818216577" sldId="268"/>
            <ac:spMk id="5" creationId="{FDC3F7F4-9A05-4D69-87F5-695C7E9B71F0}"/>
          </ac:spMkLst>
        </pc:spChg>
        <pc:spChg chg="mod">
          <ac:chgData name="Savu Arianne-Maria" userId="af5d2200-5f3b-46b2-a781-76495b03a7ed" providerId="ADAL" clId="{6EA6C15D-B5D0-44C5-ABF5-BB0081734CE0}" dt="2026-05-11T09:16:55.336" v="129" actId="790"/>
          <ac:spMkLst>
            <pc:docMk/>
            <pc:sldMk cId="2818216577" sldId="268"/>
            <ac:spMk id="6" creationId="{F1DF8EF6-1EEF-4ED2-BD51-9744B08F9213}"/>
          </ac:spMkLst>
        </pc:spChg>
      </pc:sldChg>
      <pc:sldChg chg="modSp mod">
        <pc:chgData name="Savu Arianne-Maria" userId="af5d2200-5f3b-46b2-a781-76495b03a7ed" providerId="ADAL" clId="{6EA6C15D-B5D0-44C5-ABF5-BB0081734CE0}" dt="2026-05-11T09:16:55.336" v="129" actId="790"/>
        <pc:sldMkLst>
          <pc:docMk/>
          <pc:sldMk cId="3364259762" sldId="269"/>
        </pc:sldMkLst>
        <pc:spChg chg="mod">
          <ac:chgData name="Savu Arianne-Maria" userId="af5d2200-5f3b-46b2-a781-76495b03a7ed" providerId="ADAL" clId="{6EA6C15D-B5D0-44C5-ABF5-BB0081734CE0}" dt="2026-05-11T09:16:55.336" v="129" actId="790"/>
          <ac:spMkLst>
            <pc:docMk/>
            <pc:sldMk cId="3364259762" sldId="269"/>
            <ac:spMk id="2" creationId="{2F9E95D8-CAFD-4546-BD9B-0CCAA9E92002}"/>
          </ac:spMkLst>
        </pc:spChg>
        <pc:spChg chg="mod">
          <ac:chgData name="Savu Arianne-Maria" userId="af5d2200-5f3b-46b2-a781-76495b03a7ed" providerId="ADAL" clId="{6EA6C15D-B5D0-44C5-ABF5-BB0081734CE0}" dt="2026-05-11T09:16:55.336" v="129" actId="790"/>
          <ac:spMkLst>
            <pc:docMk/>
            <pc:sldMk cId="3364259762" sldId="269"/>
            <ac:spMk id="3" creationId="{A768DD9B-0175-4E35-8BF1-BD488CE5D9FF}"/>
          </ac:spMkLst>
        </pc:spChg>
      </pc:sldChg>
      <pc:sldChg chg="modSp mod">
        <pc:chgData name="Savu Arianne-Maria" userId="af5d2200-5f3b-46b2-a781-76495b03a7ed" providerId="ADAL" clId="{6EA6C15D-B5D0-44C5-ABF5-BB0081734CE0}" dt="2026-05-11T09:16:55.336" v="129" actId="790"/>
        <pc:sldMkLst>
          <pc:docMk/>
          <pc:sldMk cId="66633013" sldId="270"/>
        </pc:sldMkLst>
        <pc:spChg chg="mod">
          <ac:chgData name="Savu Arianne-Maria" userId="af5d2200-5f3b-46b2-a781-76495b03a7ed" providerId="ADAL" clId="{6EA6C15D-B5D0-44C5-ABF5-BB0081734CE0}" dt="2026-05-11T09:16:55.336" v="129" actId="790"/>
          <ac:spMkLst>
            <pc:docMk/>
            <pc:sldMk cId="66633013" sldId="270"/>
            <ac:spMk id="2" creationId="{8A9D84B3-3B38-4244-BB4F-C957DC6E67D3}"/>
          </ac:spMkLst>
        </pc:spChg>
        <pc:spChg chg="mod">
          <ac:chgData name="Savu Arianne-Maria" userId="af5d2200-5f3b-46b2-a781-76495b03a7ed" providerId="ADAL" clId="{6EA6C15D-B5D0-44C5-ABF5-BB0081734CE0}" dt="2026-05-11T09:16:55.336" v="129" actId="790"/>
          <ac:spMkLst>
            <pc:docMk/>
            <pc:sldMk cId="66633013" sldId="270"/>
            <ac:spMk id="3" creationId="{D503F495-90C7-4786-8463-2934363F5841}"/>
          </ac:spMkLst>
        </pc:spChg>
      </pc:sldChg>
      <pc:sldChg chg="modSp mod">
        <pc:chgData name="Savu Arianne-Maria" userId="af5d2200-5f3b-46b2-a781-76495b03a7ed" providerId="ADAL" clId="{6EA6C15D-B5D0-44C5-ABF5-BB0081734CE0}" dt="2026-05-11T11:57:58.606" v="1079"/>
        <pc:sldMkLst>
          <pc:docMk/>
          <pc:sldMk cId="2059957767" sldId="273"/>
        </pc:sldMkLst>
        <pc:spChg chg="mod">
          <ac:chgData name="Savu Arianne-Maria" userId="af5d2200-5f3b-46b2-a781-76495b03a7ed" providerId="ADAL" clId="{6EA6C15D-B5D0-44C5-ABF5-BB0081734CE0}" dt="2026-05-11T09:16:55.336" v="129" actId="790"/>
          <ac:spMkLst>
            <pc:docMk/>
            <pc:sldMk cId="2059957767" sldId="273"/>
            <ac:spMk id="2" creationId="{E0ABB4CC-95C3-4CC0-A516-8ED20E2731A0}"/>
          </ac:spMkLst>
        </pc:spChg>
        <pc:spChg chg="mod">
          <ac:chgData name="Savu Arianne-Maria" userId="af5d2200-5f3b-46b2-a781-76495b03a7ed" providerId="ADAL" clId="{6EA6C15D-B5D0-44C5-ABF5-BB0081734CE0}" dt="2026-05-11T11:57:58.606" v="1079"/>
          <ac:spMkLst>
            <pc:docMk/>
            <pc:sldMk cId="2059957767" sldId="273"/>
            <ac:spMk id="3" creationId="{4B4D1467-072E-4678-8872-2D13D16653EE}"/>
          </ac:spMkLst>
        </pc:spChg>
      </pc:sldChg>
      <pc:sldChg chg="modSp mod modNotesTx">
        <pc:chgData name="Savu Arianne-Maria" userId="af5d2200-5f3b-46b2-a781-76495b03a7ed" providerId="ADAL" clId="{6EA6C15D-B5D0-44C5-ABF5-BB0081734CE0}" dt="2026-05-11T12:03:00.493" v="1134" actId="962"/>
        <pc:sldMkLst>
          <pc:docMk/>
          <pc:sldMk cId="3415525345" sldId="276"/>
        </pc:sldMkLst>
        <pc:spChg chg="mod">
          <ac:chgData name="Savu Arianne-Maria" userId="af5d2200-5f3b-46b2-a781-76495b03a7ed" providerId="ADAL" clId="{6EA6C15D-B5D0-44C5-ABF5-BB0081734CE0}" dt="2026-05-11T09:16:55.336" v="129" actId="790"/>
          <ac:spMkLst>
            <pc:docMk/>
            <pc:sldMk cId="3415525345" sldId="276"/>
            <ac:spMk id="2" creationId="{3F035178-8D16-D5AD-AAE9-3E6AD5F0159C}"/>
          </ac:spMkLst>
        </pc:spChg>
        <pc:spChg chg="mod">
          <ac:chgData name="Savu Arianne-Maria" userId="af5d2200-5f3b-46b2-a781-76495b03a7ed" providerId="ADAL" clId="{6EA6C15D-B5D0-44C5-ABF5-BB0081734CE0}" dt="2026-05-11T09:16:55.336" v="129" actId="790"/>
          <ac:spMkLst>
            <pc:docMk/>
            <pc:sldMk cId="3415525345" sldId="276"/>
            <ac:spMk id="3" creationId="{3A73FB72-8640-F1CE-357D-26C7506D5FA0}"/>
          </ac:spMkLst>
        </pc:spChg>
        <pc:spChg chg="mod">
          <ac:chgData name="Savu Arianne-Maria" userId="af5d2200-5f3b-46b2-a781-76495b03a7ed" providerId="ADAL" clId="{6EA6C15D-B5D0-44C5-ABF5-BB0081734CE0}" dt="2026-05-11T09:16:55.336" v="129" actId="790"/>
          <ac:spMkLst>
            <pc:docMk/>
            <pc:sldMk cId="3415525345" sldId="276"/>
            <ac:spMk id="4" creationId="{13475B96-BF11-B914-1F13-36A1018EB05E}"/>
          </ac:spMkLst>
        </pc:spChg>
        <pc:spChg chg="mod">
          <ac:chgData name="Savu Arianne-Maria" userId="af5d2200-5f3b-46b2-a781-76495b03a7ed" providerId="ADAL" clId="{6EA6C15D-B5D0-44C5-ABF5-BB0081734CE0}" dt="2026-05-11T09:16:55.336" v="129" actId="790"/>
          <ac:spMkLst>
            <pc:docMk/>
            <pc:sldMk cId="3415525345" sldId="276"/>
            <ac:spMk id="6" creationId="{57C73A29-34D6-AA15-08E3-0A2DF0BF6D5D}"/>
          </ac:spMkLst>
        </pc:spChg>
        <pc:spChg chg="mod">
          <ac:chgData name="Savu Arianne-Maria" userId="af5d2200-5f3b-46b2-a781-76495b03a7ed" providerId="ADAL" clId="{6EA6C15D-B5D0-44C5-ABF5-BB0081734CE0}" dt="2026-05-11T09:16:55.336" v="129" actId="790"/>
          <ac:spMkLst>
            <pc:docMk/>
            <pc:sldMk cId="3415525345" sldId="276"/>
            <ac:spMk id="10" creationId="{AB2D82E3-36C5-85BD-99E7-BF43D48DE092}"/>
          </ac:spMkLst>
        </pc:spChg>
        <pc:picChg chg="mod">
          <ac:chgData name="Savu Arianne-Maria" userId="af5d2200-5f3b-46b2-a781-76495b03a7ed" providerId="ADAL" clId="{6EA6C15D-B5D0-44C5-ABF5-BB0081734CE0}" dt="2026-05-11T12:03:00.493" v="1134" actId="962"/>
          <ac:picMkLst>
            <pc:docMk/>
            <pc:sldMk cId="3415525345" sldId="276"/>
            <ac:picMk id="5" creationId="{C45BDBC7-4283-D397-8C0F-C0332D26944F}"/>
          </ac:picMkLst>
        </pc:picChg>
      </pc:sldChg>
      <pc:sldChg chg="modSp mod modNotesTx">
        <pc:chgData name="Savu Arianne-Maria" userId="af5d2200-5f3b-46b2-a781-76495b03a7ed" providerId="ADAL" clId="{6EA6C15D-B5D0-44C5-ABF5-BB0081734CE0}" dt="2026-05-12T11:24:29.191" v="2195" actId="20577"/>
        <pc:sldMkLst>
          <pc:docMk/>
          <pc:sldMk cId="367884999" sldId="277"/>
        </pc:sldMkLst>
        <pc:spChg chg="mod">
          <ac:chgData name="Savu Arianne-Maria" userId="af5d2200-5f3b-46b2-a781-76495b03a7ed" providerId="ADAL" clId="{6EA6C15D-B5D0-44C5-ABF5-BB0081734CE0}" dt="2026-05-12T11:21:39.748" v="2136" actId="14100"/>
          <ac:spMkLst>
            <pc:docMk/>
            <pc:sldMk cId="367884999" sldId="277"/>
            <ac:spMk id="2" creationId="{A5F0D632-73C8-7A78-6204-71BF3079EE30}"/>
          </ac:spMkLst>
        </pc:spChg>
        <pc:spChg chg="mod">
          <ac:chgData name="Savu Arianne-Maria" userId="af5d2200-5f3b-46b2-a781-76495b03a7ed" providerId="ADAL" clId="{6EA6C15D-B5D0-44C5-ABF5-BB0081734CE0}" dt="2026-05-12T11:21:58.271" v="2139" actId="14100"/>
          <ac:spMkLst>
            <pc:docMk/>
            <pc:sldMk cId="367884999" sldId="277"/>
            <ac:spMk id="3" creationId="{59A7BA83-9F0A-EC3F-F70C-9AC20EFAD441}"/>
          </ac:spMkLst>
        </pc:spChg>
        <pc:spChg chg="mod">
          <ac:chgData name="Savu Arianne-Maria" userId="af5d2200-5f3b-46b2-a781-76495b03a7ed" providerId="ADAL" clId="{6EA6C15D-B5D0-44C5-ABF5-BB0081734CE0}" dt="2026-05-12T11:22:54.858" v="2151" actId="20577"/>
          <ac:spMkLst>
            <pc:docMk/>
            <pc:sldMk cId="367884999" sldId="277"/>
            <ac:spMk id="4" creationId="{629893E1-DFE2-1248-9E49-A93638DBF28B}"/>
          </ac:spMkLst>
        </pc:spChg>
        <pc:spChg chg="mod">
          <ac:chgData name="Savu Arianne-Maria" userId="af5d2200-5f3b-46b2-a781-76495b03a7ed" providerId="ADAL" clId="{6EA6C15D-B5D0-44C5-ABF5-BB0081734CE0}" dt="2026-05-12T11:23:10.872" v="2164" actId="1076"/>
          <ac:spMkLst>
            <pc:docMk/>
            <pc:sldMk cId="367884999" sldId="277"/>
            <ac:spMk id="5" creationId="{EE0AC73D-5A1D-13F2-7A64-5809208EF853}"/>
          </ac:spMkLst>
        </pc:spChg>
        <pc:spChg chg="mod">
          <ac:chgData name="Savu Arianne-Maria" userId="af5d2200-5f3b-46b2-a781-76495b03a7ed" providerId="ADAL" clId="{6EA6C15D-B5D0-44C5-ABF5-BB0081734CE0}" dt="2026-05-12T11:22:48.937" v="2146" actId="113"/>
          <ac:spMkLst>
            <pc:docMk/>
            <pc:sldMk cId="367884999" sldId="277"/>
            <ac:spMk id="6" creationId="{45B284CA-445E-91B3-A227-4DC68252919F}"/>
          </ac:spMkLst>
        </pc:spChg>
        <pc:picChg chg="mod">
          <ac:chgData name="Savu Arianne-Maria" userId="af5d2200-5f3b-46b2-a781-76495b03a7ed" providerId="ADAL" clId="{6EA6C15D-B5D0-44C5-ABF5-BB0081734CE0}" dt="2026-05-12T11:23:46.584" v="2166" actId="962"/>
          <ac:picMkLst>
            <pc:docMk/>
            <pc:sldMk cId="367884999" sldId="277"/>
            <ac:picMk id="9" creationId="{CD53086E-09EF-484A-EBAC-21460B565B24}"/>
          </ac:picMkLst>
        </pc:picChg>
      </pc:sldChg>
      <pc:sldChg chg="modSp mod">
        <pc:chgData name="Savu Arianne-Maria" userId="af5d2200-5f3b-46b2-a781-76495b03a7ed" providerId="ADAL" clId="{6EA6C15D-B5D0-44C5-ABF5-BB0081734CE0}" dt="2026-05-11T09:16:55.336" v="129" actId="790"/>
        <pc:sldMkLst>
          <pc:docMk/>
          <pc:sldMk cId="325755558" sldId="281"/>
        </pc:sldMkLst>
        <pc:spChg chg="mod">
          <ac:chgData name="Savu Arianne-Maria" userId="af5d2200-5f3b-46b2-a781-76495b03a7ed" providerId="ADAL" clId="{6EA6C15D-B5D0-44C5-ABF5-BB0081734CE0}" dt="2026-05-11T09:16:55.336" v="129" actId="790"/>
          <ac:spMkLst>
            <pc:docMk/>
            <pc:sldMk cId="325755558" sldId="281"/>
            <ac:spMk id="2" creationId="{BB15F968-C255-8914-0DD0-82780BFB7BE9}"/>
          </ac:spMkLst>
        </pc:spChg>
        <pc:spChg chg="mod">
          <ac:chgData name="Savu Arianne-Maria" userId="af5d2200-5f3b-46b2-a781-76495b03a7ed" providerId="ADAL" clId="{6EA6C15D-B5D0-44C5-ABF5-BB0081734CE0}" dt="2026-05-11T09:16:55.336" v="129" actId="790"/>
          <ac:spMkLst>
            <pc:docMk/>
            <pc:sldMk cId="325755558" sldId="281"/>
            <ac:spMk id="3" creationId="{50F4F9D6-E8EC-5383-22A7-FF92FE6C4BBD}"/>
          </ac:spMkLst>
        </pc:spChg>
        <pc:spChg chg="mod">
          <ac:chgData name="Savu Arianne-Maria" userId="af5d2200-5f3b-46b2-a781-76495b03a7ed" providerId="ADAL" clId="{6EA6C15D-B5D0-44C5-ABF5-BB0081734CE0}" dt="2026-05-11T09:16:55.336" v="129" actId="790"/>
          <ac:spMkLst>
            <pc:docMk/>
            <pc:sldMk cId="325755558" sldId="281"/>
            <ac:spMk id="4" creationId="{B1F8AB6C-BC39-0F19-BF1C-0E238B3288DF}"/>
          </ac:spMkLst>
        </pc:spChg>
        <pc:spChg chg="mod">
          <ac:chgData name="Savu Arianne-Maria" userId="af5d2200-5f3b-46b2-a781-76495b03a7ed" providerId="ADAL" clId="{6EA6C15D-B5D0-44C5-ABF5-BB0081734CE0}" dt="2026-05-11T09:16:55.336" v="129" actId="790"/>
          <ac:spMkLst>
            <pc:docMk/>
            <pc:sldMk cId="325755558" sldId="281"/>
            <ac:spMk id="6" creationId="{E14C6707-2612-A9D5-ACEC-4EB44AC7C961}"/>
          </ac:spMkLst>
        </pc:spChg>
      </pc:sldChg>
      <pc:sldChg chg="modSp mod">
        <pc:chgData name="Savu Arianne-Maria" userId="af5d2200-5f3b-46b2-a781-76495b03a7ed" providerId="ADAL" clId="{6EA6C15D-B5D0-44C5-ABF5-BB0081734CE0}" dt="2026-05-11T09:16:55.336" v="129" actId="790"/>
        <pc:sldMkLst>
          <pc:docMk/>
          <pc:sldMk cId="1525373390" sldId="282"/>
        </pc:sldMkLst>
        <pc:spChg chg="mod">
          <ac:chgData name="Savu Arianne-Maria" userId="af5d2200-5f3b-46b2-a781-76495b03a7ed" providerId="ADAL" clId="{6EA6C15D-B5D0-44C5-ABF5-BB0081734CE0}" dt="2026-05-11T09:16:55.336" v="129" actId="790"/>
          <ac:spMkLst>
            <pc:docMk/>
            <pc:sldMk cId="1525373390" sldId="282"/>
            <ac:spMk id="2" creationId="{F085CD69-8807-9572-FEB2-A283DAFAF557}"/>
          </ac:spMkLst>
        </pc:spChg>
        <pc:spChg chg="mod">
          <ac:chgData name="Savu Arianne-Maria" userId="af5d2200-5f3b-46b2-a781-76495b03a7ed" providerId="ADAL" clId="{6EA6C15D-B5D0-44C5-ABF5-BB0081734CE0}" dt="2026-05-11T09:16:55.336" v="129" actId="790"/>
          <ac:spMkLst>
            <pc:docMk/>
            <pc:sldMk cId="1525373390" sldId="282"/>
            <ac:spMk id="3" creationId="{94C45BE3-2E85-53C0-DCDA-E89FB80FF765}"/>
          </ac:spMkLst>
        </pc:spChg>
        <pc:spChg chg="mod">
          <ac:chgData name="Savu Arianne-Maria" userId="af5d2200-5f3b-46b2-a781-76495b03a7ed" providerId="ADAL" clId="{6EA6C15D-B5D0-44C5-ABF5-BB0081734CE0}" dt="2026-05-11T09:16:55.336" v="129" actId="790"/>
          <ac:spMkLst>
            <pc:docMk/>
            <pc:sldMk cId="1525373390" sldId="282"/>
            <ac:spMk id="4" creationId="{E0418D37-482F-75B8-B0A6-923556921617}"/>
          </ac:spMkLst>
        </pc:spChg>
        <pc:spChg chg="mod">
          <ac:chgData name="Savu Arianne-Maria" userId="af5d2200-5f3b-46b2-a781-76495b03a7ed" providerId="ADAL" clId="{6EA6C15D-B5D0-44C5-ABF5-BB0081734CE0}" dt="2026-05-11T09:16:55.336" v="129" actId="790"/>
          <ac:spMkLst>
            <pc:docMk/>
            <pc:sldMk cId="1525373390" sldId="282"/>
            <ac:spMk id="6" creationId="{EFEA6F4C-B6E0-17A9-B248-D5B450D1A28F}"/>
          </ac:spMkLst>
        </pc:spChg>
      </pc:sldChg>
      <pc:sldChg chg="modSp mod modNotesTx">
        <pc:chgData name="Savu Arianne-Maria" userId="af5d2200-5f3b-46b2-a781-76495b03a7ed" providerId="ADAL" clId="{6EA6C15D-B5D0-44C5-ABF5-BB0081734CE0}" dt="2026-05-11T09:17:49.533" v="133" actId="790"/>
        <pc:sldMkLst>
          <pc:docMk/>
          <pc:sldMk cId="2273903735" sldId="283"/>
        </pc:sldMkLst>
        <pc:spChg chg="mod">
          <ac:chgData name="Savu Arianne-Maria" userId="af5d2200-5f3b-46b2-a781-76495b03a7ed" providerId="ADAL" clId="{6EA6C15D-B5D0-44C5-ABF5-BB0081734CE0}" dt="2026-05-11T09:16:55.336" v="129" actId="790"/>
          <ac:spMkLst>
            <pc:docMk/>
            <pc:sldMk cId="2273903735" sldId="283"/>
            <ac:spMk id="2" creationId="{9952B105-F32C-0B57-A90D-C0CAA65CA2EA}"/>
          </ac:spMkLst>
        </pc:spChg>
        <pc:spChg chg="mod">
          <ac:chgData name="Savu Arianne-Maria" userId="af5d2200-5f3b-46b2-a781-76495b03a7ed" providerId="ADAL" clId="{6EA6C15D-B5D0-44C5-ABF5-BB0081734CE0}" dt="2026-05-11T09:17:37.520" v="132" actId="20577"/>
          <ac:spMkLst>
            <pc:docMk/>
            <pc:sldMk cId="2273903735" sldId="283"/>
            <ac:spMk id="3" creationId="{83430B86-517D-7CC4-0944-1F45A8FD181D}"/>
          </ac:spMkLst>
        </pc:spChg>
        <pc:spChg chg="mod">
          <ac:chgData name="Savu Arianne-Maria" userId="af5d2200-5f3b-46b2-a781-76495b03a7ed" providerId="ADAL" clId="{6EA6C15D-B5D0-44C5-ABF5-BB0081734CE0}" dt="2026-05-11T09:16:55.336" v="129" actId="790"/>
          <ac:spMkLst>
            <pc:docMk/>
            <pc:sldMk cId="2273903735" sldId="283"/>
            <ac:spMk id="4" creationId="{215E2B79-B164-EB3B-C4BD-6B1BC12BE074}"/>
          </ac:spMkLst>
        </pc:spChg>
        <pc:spChg chg="mod">
          <ac:chgData name="Savu Arianne-Maria" userId="af5d2200-5f3b-46b2-a781-76495b03a7ed" providerId="ADAL" clId="{6EA6C15D-B5D0-44C5-ABF5-BB0081734CE0}" dt="2026-05-11T09:16:55.336" v="129" actId="790"/>
          <ac:spMkLst>
            <pc:docMk/>
            <pc:sldMk cId="2273903735" sldId="283"/>
            <ac:spMk id="6" creationId="{D76B6CCD-4F2D-1A1F-70F1-922F1DDEEDC5}"/>
          </ac:spMkLst>
        </pc:spChg>
        <pc:graphicFrameChg chg="mod modGraphic">
          <ac:chgData name="Savu Arianne-Maria" userId="af5d2200-5f3b-46b2-a781-76495b03a7ed" providerId="ADAL" clId="{6EA6C15D-B5D0-44C5-ABF5-BB0081734CE0}" dt="2026-05-11T09:17:49.533" v="133" actId="790"/>
          <ac:graphicFrameMkLst>
            <pc:docMk/>
            <pc:sldMk cId="2273903735" sldId="283"/>
            <ac:graphicFrameMk id="10" creationId="{3A3FFF6A-0CD8-B65B-0185-F04503B2C326}"/>
          </ac:graphicFrameMkLst>
        </pc:graphicFrameChg>
        <pc:graphicFrameChg chg="mod modGraphic">
          <ac:chgData name="Savu Arianne-Maria" userId="af5d2200-5f3b-46b2-a781-76495b03a7ed" providerId="ADAL" clId="{6EA6C15D-B5D0-44C5-ABF5-BB0081734CE0}" dt="2026-05-11T09:16:55.336" v="129" actId="790"/>
          <ac:graphicFrameMkLst>
            <pc:docMk/>
            <pc:sldMk cId="2273903735" sldId="283"/>
            <ac:graphicFrameMk id="11" creationId="{501B4457-A747-8147-C94D-7A044DB7020A}"/>
          </ac:graphicFrameMkLst>
        </pc:graphicFrameChg>
      </pc:sldChg>
      <pc:sldChg chg="modSp mod modNotesTx">
        <pc:chgData name="Savu Arianne-Maria" userId="af5d2200-5f3b-46b2-a781-76495b03a7ed" providerId="ADAL" clId="{6EA6C15D-B5D0-44C5-ABF5-BB0081734CE0}" dt="2026-05-11T09:53:48.228" v="239" actId="20577"/>
        <pc:sldMkLst>
          <pc:docMk/>
          <pc:sldMk cId="515025507" sldId="284"/>
        </pc:sldMkLst>
        <pc:spChg chg="mod">
          <ac:chgData name="Savu Arianne-Maria" userId="af5d2200-5f3b-46b2-a781-76495b03a7ed" providerId="ADAL" clId="{6EA6C15D-B5D0-44C5-ABF5-BB0081734CE0}" dt="2026-05-11T09:19:11.125" v="136"/>
          <ac:spMkLst>
            <pc:docMk/>
            <pc:sldMk cId="515025507" sldId="284"/>
            <ac:spMk id="2" creationId="{20F6C899-35C5-B3CB-AF0A-4B3EF6D4A422}"/>
          </ac:spMkLst>
        </pc:spChg>
        <pc:spChg chg="mod">
          <ac:chgData name="Savu Arianne-Maria" userId="af5d2200-5f3b-46b2-a781-76495b03a7ed" providerId="ADAL" clId="{6EA6C15D-B5D0-44C5-ABF5-BB0081734CE0}" dt="2026-05-11T09:19:04.256" v="135" actId="20577"/>
          <ac:spMkLst>
            <pc:docMk/>
            <pc:sldMk cId="515025507" sldId="284"/>
            <ac:spMk id="3" creationId="{3FFF3548-55DB-C892-4E22-0AA09CF92F0F}"/>
          </ac:spMkLst>
        </pc:spChg>
        <pc:spChg chg="mod">
          <ac:chgData name="Savu Arianne-Maria" userId="af5d2200-5f3b-46b2-a781-76495b03a7ed" providerId="ADAL" clId="{6EA6C15D-B5D0-44C5-ABF5-BB0081734CE0}" dt="2026-05-11T09:20:46.958" v="157" actId="20577"/>
          <ac:spMkLst>
            <pc:docMk/>
            <pc:sldMk cId="515025507" sldId="284"/>
            <ac:spMk id="4" creationId="{12E2D4D1-9D55-782E-E55D-325D3AB1347E}"/>
          </ac:spMkLst>
        </pc:spChg>
        <pc:spChg chg="mod">
          <ac:chgData name="Savu Arianne-Maria" userId="af5d2200-5f3b-46b2-a781-76495b03a7ed" providerId="ADAL" clId="{6EA6C15D-B5D0-44C5-ABF5-BB0081734CE0}" dt="2026-05-11T09:20:36.792" v="144" actId="5793"/>
          <ac:spMkLst>
            <pc:docMk/>
            <pc:sldMk cId="515025507" sldId="284"/>
            <ac:spMk id="8" creationId="{FAF580A6-5242-EEEF-9ECC-079DC1636344}"/>
          </ac:spMkLst>
        </pc:spChg>
      </pc:sldChg>
      <pc:sldChg chg="modSp mod modNotesTx">
        <pc:chgData name="Savu Arianne-Maria" userId="af5d2200-5f3b-46b2-a781-76495b03a7ed" providerId="ADAL" clId="{6EA6C15D-B5D0-44C5-ABF5-BB0081734CE0}" dt="2026-05-12T10:38:22.491" v="1907" actId="20577"/>
        <pc:sldMkLst>
          <pc:docMk/>
          <pc:sldMk cId="238560542" sldId="297"/>
        </pc:sldMkLst>
        <pc:spChg chg="mod">
          <ac:chgData name="Savu Arianne-Maria" userId="af5d2200-5f3b-46b2-a781-76495b03a7ed" providerId="ADAL" clId="{6EA6C15D-B5D0-44C5-ABF5-BB0081734CE0}" dt="2026-05-12T10:33:17.887" v="1868" actId="14100"/>
          <ac:spMkLst>
            <pc:docMk/>
            <pc:sldMk cId="238560542" sldId="297"/>
            <ac:spMk id="2" creationId="{E9FD724E-E776-4C50-A5B6-FA0F16F3E5DB}"/>
          </ac:spMkLst>
        </pc:spChg>
        <pc:spChg chg="mod">
          <ac:chgData name="Savu Arianne-Maria" userId="af5d2200-5f3b-46b2-a781-76495b03a7ed" providerId="ADAL" clId="{6EA6C15D-B5D0-44C5-ABF5-BB0081734CE0}" dt="2026-05-12T10:32:55.799" v="1865"/>
          <ac:spMkLst>
            <pc:docMk/>
            <pc:sldMk cId="238560542" sldId="297"/>
            <ac:spMk id="3" creationId="{8386A934-ECDC-A621-8EF0-77BD1F980FD0}"/>
          </ac:spMkLst>
        </pc:spChg>
        <pc:spChg chg="mod">
          <ac:chgData name="Savu Arianne-Maria" userId="af5d2200-5f3b-46b2-a781-76495b03a7ed" providerId="ADAL" clId="{6EA6C15D-B5D0-44C5-ABF5-BB0081734CE0}" dt="2026-05-12T10:35:04.184" v="1882" actId="20577"/>
          <ac:spMkLst>
            <pc:docMk/>
            <pc:sldMk cId="238560542" sldId="297"/>
            <ac:spMk id="8" creationId="{9E42A50F-DDD2-3953-55FC-7A96F54DBDF1}"/>
          </ac:spMkLst>
        </pc:spChg>
      </pc:sldChg>
      <pc:sldChg chg="delSp modSp mod">
        <pc:chgData name="Savu Arianne-Maria" userId="af5d2200-5f3b-46b2-a781-76495b03a7ed" providerId="ADAL" clId="{6EA6C15D-B5D0-44C5-ABF5-BB0081734CE0}" dt="2026-05-12T11:36:55.419" v="2307" actId="20577"/>
        <pc:sldMkLst>
          <pc:docMk/>
          <pc:sldMk cId="1823519978" sldId="320"/>
        </pc:sldMkLst>
        <pc:spChg chg="mod">
          <ac:chgData name="Savu Arianne-Maria" userId="af5d2200-5f3b-46b2-a781-76495b03a7ed" providerId="ADAL" clId="{6EA6C15D-B5D0-44C5-ABF5-BB0081734CE0}" dt="2026-05-12T11:36:55.419" v="2307" actId="20577"/>
          <ac:spMkLst>
            <pc:docMk/>
            <pc:sldMk cId="1823519978" sldId="320"/>
            <ac:spMk id="3" creationId="{5117A2FC-0B87-BF64-6036-7007D57477CB}"/>
          </ac:spMkLst>
        </pc:spChg>
      </pc:sldChg>
      <pc:sldChg chg="modSp mod">
        <pc:chgData name="Savu Arianne-Maria" userId="af5d2200-5f3b-46b2-a781-76495b03a7ed" providerId="ADAL" clId="{6EA6C15D-B5D0-44C5-ABF5-BB0081734CE0}" dt="2026-05-12T11:36:15.245" v="2304" actId="20577"/>
        <pc:sldMkLst>
          <pc:docMk/>
          <pc:sldMk cId="1789897130" sldId="321"/>
        </pc:sldMkLst>
        <pc:spChg chg="mod">
          <ac:chgData name="Savu Arianne-Maria" userId="af5d2200-5f3b-46b2-a781-76495b03a7ed" providerId="ADAL" clId="{6EA6C15D-B5D0-44C5-ABF5-BB0081734CE0}" dt="2026-05-12T11:36:04.202" v="2299"/>
          <ac:spMkLst>
            <pc:docMk/>
            <pc:sldMk cId="1789897130" sldId="321"/>
            <ac:spMk id="2" creationId="{5704EB97-C1B8-78CD-659E-3B3C1B6322B1}"/>
          </ac:spMkLst>
        </pc:spChg>
        <pc:spChg chg="mod">
          <ac:chgData name="Savu Arianne-Maria" userId="af5d2200-5f3b-46b2-a781-76495b03a7ed" providerId="ADAL" clId="{6EA6C15D-B5D0-44C5-ABF5-BB0081734CE0}" dt="2026-05-11T09:16:55.336" v="129" actId="790"/>
          <ac:spMkLst>
            <pc:docMk/>
            <pc:sldMk cId="1789897130" sldId="321"/>
            <ac:spMk id="3" creationId="{A4EBAC4C-3DD1-3FEA-7FC1-D6D7BDE11603}"/>
          </ac:spMkLst>
        </pc:spChg>
        <pc:spChg chg="mod">
          <ac:chgData name="Savu Arianne-Maria" userId="af5d2200-5f3b-46b2-a781-76495b03a7ed" providerId="ADAL" clId="{6EA6C15D-B5D0-44C5-ABF5-BB0081734CE0}" dt="2026-05-11T09:16:55.336" v="129" actId="790"/>
          <ac:spMkLst>
            <pc:docMk/>
            <pc:sldMk cId="1789897130" sldId="321"/>
            <ac:spMk id="4" creationId="{E7D9FB3F-4829-8C96-DEFE-6498B4C26D73}"/>
          </ac:spMkLst>
        </pc:spChg>
        <pc:spChg chg="mod">
          <ac:chgData name="Savu Arianne-Maria" userId="af5d2200-5f3b-46b2-a781-76495b03a7ed" providerId="ADAL" clId="{6EA6C15D-B5D0-44C5-ABF5-BB0081734CE0}" dt="2026-05-12T11:36:15.245" v="2304" actId="20577"/>
          <ac:spMkLst>
            <pc:docMk/>
            <pc:sldMk cId="1789897130" sldId="321"/>
            <ac:spMk id="5" creationId="{797A00BE-5A18-9F12-ABCA-D23A82CD4DAB}"/>
          </ac:spMkLst>
        </pc:spChg>
      </pc:sldChg>
      <pc:sldChg chg="modSp mod">
        <pc:chgData name="Savu Arianne-Maria" userId="af5d2200-5f3b-46b2-a781-76495b03a7ed" providerId="ADAL" clId="{6EA6C15D-B5D0-44C5-ABF5-BB0081734CE0}" dt="2026-05-12T11:39:56.014" v="2325" actId="20577"/>
        <pc:sldMkLst>
          <pc:docMk/>
          <pc:sldMk cId="2007790889" sldId="322"/>
        </pc:sldMkLst>
        <pc:spChg chg="mod">
          <ac:chgData name="Savu Arianne-Maria" userId="af5d2200-5f3b-46b2-a781-76495b03a7ed" providerId="ADAL" clId="{6EA6C15D-B5D0-44C5-ABF5-BB0081734CE0}" dt="2026-05-12T11:37:25.601" v="2308"/>
          <ac:spMkLst>
            <pc:docMk/>
            <pc:sldMk cId="2007790889" sldId="322"/>
            <ac:spMk id="4" creationId="{5A11ECEA-F4CB-C8DC-842B-BAE00D77D518}"/>
          </ac:spMkLst>
        </pc:spChg>
        <pc:spChg chg="mod">
          <ac:chgData name="Savu Arianne-Maria" userId="af5d2200-5f3b-46b2-a781-76495b03a7ed" providerId="ADAL" clId="{6EA6C15D-B5D0-44C5-ABF5-BB0081734CE0}" dt="2026-05-12T11:39:56.014" v="2325" actId="20577"/>
          <ac:spMkLst>
            <pc:docMk/>
            <pc:sldMk cId="2007790889" sldId="322"/>
            <ac:spMk id="5" creationId="{5A90E8DB-C155-6F36-6A29-DA22DA2AC31C}"/>
          </ac:spMkLst>
        </pc:spChg>
        <pc:spChg chg="mod">
          <ac:chgData name="Savu Arianne-Maria" userId="af5d2200-5f3b-46b2-a781-76495b03a7ed" providerId="ADAL" clId="{6EA6C15D-B5D0-44C5-ABF5-BB0081734CE0}" dt="2026-05-12T11:37:38.084" v="2309"/>
          <ac:spMkLst>
            <pc:docMk/>
            <pc:sldMk cId="2007790889" sldId="322"/>
            <ac:spMk id="6" creationId="{C356F0F2-7322-33C8-AD63-7A0424C036CC}"/>
          </ac:spMkLst>
        </pc:spChg>
        <pc:spChg chg="mod">
          <ac:chgData name="Savu Arianne-Maria" userId="af5d2200-5f3b-46b2-a781-76495b03a7ed" providerId="ADAL" clId="{6EA6C15D-B5D0-44C5-ABF5-BB0081734CE0}" dt="2026-05-11T09:16:55.336" v="129" actId="790"/>
          <ac:spMkLst>
            <pc:docMk/>
            <pc:sldMk cId="2007790889" sldId="322"/>
            <ac:spMk id="14" creationId="{361AFDA7-F815-9A57-3E96-098C55D62FD4}"/>
          </ac:spMkLst>
        </pc:spChg>
        <pc:spChg chg="mod">
          <ac:chgData name="Savu Arianne-Maria" userId="af5d2200-5f3b-46b2-a781-76495b03a7ed" providerId="ADAL" clId="{6EA6C15D-B5D0-44C5-ABF5-BB0081734CE0}" dt="2026-05-11T09:16:55.336" v="129" actId="790"/>
          <ac:spMkLst>
            <pc:docMk/>
            <pc:sldMk cId="2007790889" sldId="322"/>
            <ac:spMk id="16" creationId="{127B7645-D918-A698-0FA0-FC6704D509D8}"/>
          </ac:spMkLst>
        </pc:spChg>
        <pc:spChg chg="mod">
          <ac:chgData name="Savu Arianne-Maria" userId="af5d2200-5f3b-46b2-a781-76495b03a7ed" providerId="ADAL" clId="{6EA6C15D-B5D0-44C5-ABF5-BB0081734CE0}" dt="2026-05-11T09:16:55.336" v="129" actId="790"/>
          <ac:spMkLst>
            <pc:docMk/>
            <pc:sldMk cId="2007790889" sldId="322"/>
            <ac:spMk id="17" creationId="{21499FD7-04BF-4C61-7B32-1E6C1C3E38A4}"/>
          </ac:spMkLst>
        </pc:spChg>
        <pc:spChg chg="mod">
          <ac:chgData name="Savu Arianne-Maria" userId="af5d2200-5f3b-46b2-a781-76495b03a7ed" providerId="ADAL" clId="{6EA6C15D-B5D0-44C5-ABF5-BB0081734CE0}" dt="2026-05-12T11:39:49.219" v="2320" actId="20577"/>
          <ac:spMkLst>
            <pc:docMk/>
            <pc:sldMk cId="2007790889" sldId="322"/>
            <ac:spMk id="24" creationId="{ACD784E5-BE47-FA53-C966-45D614ED10B4}"/>
          </ac:spMkLst>
        </pc:spChg>
      </pc:sldChg>
      <pc:sldChg chg="modSp mod">
        <pc:chgData name="Savu Arianne-Maria" userId="af5d2200-5f3b-46b2-a781-76495b03a7ed" providerId="ADAL" clId="{6EA6C15D-B5D0-44C5-ABF5-BB0081734CE0}" dt="2026-05-12T11:42:03.217" v="2338" actId="20577"/>
        <pc:sldMkLst>
          <pc:docMk/>
          <pc:sldMk cId="1922672807" sldId="2331"/>
        </pc:sldMkLst>
        <pc:spChg chg="mod">
          <ac:chgData name="Savu Arianne-Maria" userId="af5d2200-5f3b-46b2-a781-76495b03a7ed" providerId="ADAL" clId="{6EA6C15D-B5D0-44C5-ABF5-BB0081734CE0}" dt="2026-05-12T11:40:40.790" v="2326"/>
          <ac:spMkLst>
            <pc:docMk/>
            <pc:sldMk cId="1922672807" sldId="2331"/>
            <ac:spMk id="4" creationId="{82B50C67-2DD8-5257-114F-D89768065ECB}"/>
          </ac:spMkLst>
        </pc:spChg>
        <pc:spChg chg="mod">
          <ac:chgData name="Savu Arianne-Maria" userId="af5d2200-5f3b-46b2-a781-76495b03a7ed" providerId="ADAL" clId="{6EA6C15D-B5D0-44C5-ABF5-BB0081734CE0}" dt="2026-05-12T11:42:03.217" v="2338" actId="20577"/>
          <ac:spMkLst>
            <pc:docMk/>
            <pc:sldMk cId="1922672807" sldId="2331"/>
            <ac:spMk id="5" creationId="{0922C429-BF9F-A5F2-C91A-BC4C685FFEBF}"/>
          </ac:spMkLst>
        </pc:spChg>
        <pc:spChg chg="mod">
          <ac:chgData name="Savu Arianne-Maria" userId="af5d2200-5f3b-46b2-a781-76495b03a7ed" providerId="ADAL" clId="{6EA6C15D-B5D0-44C5-ABF5-BB0081734CE0}" dt="2026-05-12T11:40:50.038" v="2327"/>
          <ac:spMkLst>
            <pc:docMk/>
            <pc:sldMk cId="1922672807" sldId="2331"/>
            <ac:spMk id="6" creationId="{464DF4DC-0626-5394-8415-F4096A1B18F9}"/>
          </ac:spMkLst>
        </pc:spChg>
        <pc:spChg chg="mod">
          <ac:chgData name="Savu Arianne-Maria" userId="af5d2200-5f3b-46b2-a781-76495b03a7ed" providerId="ADAL" clId="{6EA6C15D-B5D0-44C5-ABF5-BB0081734CE0}" dt="2026-05-11T09:16:55.336" v="129" actId="790"/>
          <ac:spMkLst>
            <pc:docMk/>
            <pc:sldMk cId="1922672807" sldId="2331"/>
            <ac:spMk id="14" creationId="{F16B9D73-2EB1-591E-C7CE-4FB03D37360E}"/>
          </ac:spMkLst>
        </pc:spChg>
        <pc:spChg chg="mod">
          <ac:chgData name="Savu Arianne-Maria" userId="af5d2200-5f3b-46b2-a781-76495b03a7ed" providerId="ADAL" clId="{6EA6C15D-B5D0-44C5-ABF5-BB0081734CE0}" dt="2026-05-11T09:16:55.336" v="129" actId="790"/>
          <ac:spMkLst>
            <pc:docMk/>
            <pc:sldMk cId="1922672807" sldId="2331"/>
            <ac:spMk id="16" creationId="{8DEC5501-8506-1BFA-4935-1AAFB5EA51FE}"/>
          </ac:spMkLst>
        </pc:spChg>
        <pc:spChg chg="mod">
          <ac:chgData name="Savu Arianne-Maria" userId="af5d2200-5f3b-46b2-a781-76495b03a7ed" providerId="ADAL" clId="{6EA6C15D-B5D0-44C5-ABF5-BB0081734CE0}" dt="2026-05-11T09:16:55.336" v="129" actId="790"/>
          <ac:spMkLst>
            <pc:docMk/>
            <pc:sldMk cId="1922672807" sldId="2331"/>
            <ac:spMk id="17" creationId="{633968AF-D331-844D-16FD-30578FA7CE81}"/>
          </ac:spMkLst>
        </pc:spChg>
        <pc:spChg chg="mod">
          <ac:chgData name="Savu Arianne-Maria" userId="af5d2200-5f3b-46b2-a781-76495b03a7ed" providerId="ADAL" clId="{6EA6C15D-B5D0-44C5-ABF5-BB0081734CE0}" dt="2026-05-12T11:41:33.661" v="2333" actId="20577"/>
          <ac:spMkLst>
            <pc:docMk/>
            <pc:sldMk cId="1922672807" sldId="2331"/>
            <ac:spMk id="24" creationId="{628C7A1D-E098-4970-DB2F-CE1EBAC891EE}"/>
          </ac:spMkLst>
        </pc:spChg>
      </pc:sldChg>
      <pc:sldChg chg="modSp mod">
        <pc:chgData name="Savu Arianne-Maria" userId="af5d2200-5f3b-46b2-a781-76495b03a7ed" providerId="ADAL" clId="{6EA6C15D-B5D0-44C5-ABF5-BB0081734CE0}" dt="2026-05-12T11:46:56.740" v="2377" actId="20577"/>
        <pc:sldMkLst>
          <pc:docMk/>
          <pc:sldMk cId="1689796965" sldId="2332"/>
        </pc:sldMkLst>
        <pc:spChg chg="mod">
          <ac:chgData name="Savu Arianne-Maria" userId="af5d2200-5f3b-46b2-a781-76495b03a7ed" providerId="ADAL" clId="{6EA6C15D-B5D0-44C5-ABF5-BB0081734CE0}" dt="2026-05-12T11:42:51.606" v="2339"/>
          <ac:spMkLst>
            <pc:docMk/>
            <pc:sldMk cId="1689796965" sldId="2332"/>
            <ac:spMk id="2" creationId="{D62C4C34-3204-FD89-4198-E0CC88362321}"/>
          </ac:spMkLst>
        </pc:spChg>
        <pc:spChg chg="mod">
          <ac:chgData name="Savu Arianne-Maria" userId="af5d2200-5f3b-46b2-a781-76495b03a7ed" providerId="ADAL" clId="{6EA6C15D-B5D0-44C5-ABF5-BB0081734CE0}" dt="2026-05-12T11:46:56.740" v="2377" actId="20577"/>
          <ac:spMkLst>
            <pc:docMk/>
            <pc:sldMk cId="1689796965" sldId="2332"/>
            <ac:spMk id="4" creationId="{2ABC894F-3359-CFA8-FC59-0B2F6B64E8B0}"/>
          </ac:spMkLst>
        </pc:spChg>
        <pc:spChg chg="mod">
          <ac:chgData name="Savu Arianne-Maria" userId="af5d2200-5f3b-46b2-a781-76495b03a7ed" providerId="ADAL" clId="{6EA6C15D-B5D0-44C5-ABF5-BB0081734CE0}" dt="2026-05-12T11:43:02.498" v="2340"/>
          <ac:spMkLst>
            <pc:docMk/>
            <pc:sldMk cId="1689796965" sldId="2332"/>
            <ac:spMk id="5" creationId="{3C04955B-5CCC-59A6-C191-6951ED0C7199}"/>
          </ac:spMkLst>
        </pc:spChg>
        <pc:spChg chg="mod">
          <ac:chgData name="Savu Arianne-Maria" userId="af5d2200-5f3b-46b2-a781-76495b03a7ed" providerId="ADAL" clId="{6EA6C15D-B5D0-44C5-ABF5-BB0081734CE0}" dt="2026-05-12T11:46:49.108" v="2372" actId="20577"/>
          <ac:spMkLst>
            <pc:docMk/>
            <pc:sldMk cId="1689796965" sldId="2332"/>
            <ac:spMk id="7" creationId="{9654E791-7BDC-64AF-8555-C2647C1490F9}"/>
          </ac:spMkLst>
        </pc:spChg>
      </pc:sldChg>
      <pc:sldChg chg="modSp mod modNotesTx">
        <pc:chgData name="Savu Arianne-Maria" userId="af5d2200-5f3b-46b2-a781-76495b03a7ed" providerId="ADAL" clId="{6EA6C15D-B5D0-44C5-ABF5-BB0081734CE0}" dt="2026-05-11T11:23:10.108" v="815" actId="20577"/>
        <pc:sldMkLst>
          <pc:docMk/>
          <pc:sldMk cId="1108444007" sldId="2336"/>
        </pc:sldMkLst>
        <pc:spChg chg="mod">
          <ac:chgData name="Savu Arianne-Maria" userId="af5d2200-5f3b-46b2-a781-76495b03a7ed" providerId="ADAL" clId="{6EA6C15D-B5D0-44C5-ABF5-BB0081734CE0}" dt="2026-05-11T09:47:42.888" v="185"/>
          <ac:spMkLst>
            <pc:docMk/>
            <pc:sldMk cId="1108444007" sldId="2336"/>
            <ac:spMk id="2" creationId="{F578FE17-3524-E9CD-8D08-18711B2F909D}"/>
          </ac:spMkLst>
        </pc:spChg>
        <pc:spChg chg="mod">
          <ac:chgData name="Savu Arianne-Maria" userId="af5d2200-5f3b-46b2-a781-76495b03a7ed" providerId="ADAL" clId="{6EA6C15D-B5D0-44C5-ABF5-BB0081734CE0}" dt="2026-05-11T09:47:28.767" v="184" actId="20577"/>
          <ac:spMkLst>
            <pc:docMk/>
            <pc:sldMk cId="1108444007" sldId="2336"/>
            <ac:spMk id="3" creationId="{7BE992DF-F79C-A8BF-D804-D7B26DEA917A}"/>
          </ac:spMkLst>
        </pc:spChg>
        <pc:spChg chg="mod">
          <ac:chgData name="Savu Arianne-Maria" userId="af5d2200-5f3b-46b2-a781-76495b03a7ed" providerId="ADAL" clId="{6EA6C15D-B5D0-44C5-ABF5-BB0081734CE0}" dt="2026-05-11T09:51:55.002" v="215" actId="20577"/>
          <ac:spMkLst>
            <pc:docMk/>
            <pc:sldMk cId="1108444007" sldId="2336"/>
            <ac:spMk id="4" creationId="{0CB0D913-2155-92F4-8A30-0E1976802639}"/>
          </ac:spMkLst>
        </pc:spChg>
        <pc:graphicFrameChg chg="mod modGraphic">
          <ac:chgData name="Savu Arianne-Maria" userId="af5d2200-5f3b-46b2-a781-76495b03a7ed" providerId="ADAL" clId="{6EA6C15D-B5D0-44C5-ABF5-BB0081734CE0}" dt="2026-05-11T09:51:48.486" v="210"/>
          <ac:graphicFrameMkLst>
            <pc:docMk/>
            <pc:sldMk cId="1108444007" sldId="2336"/>
            <ac:graphicFrameMk id="5" creationId="{60BD46D0-8D56-CE97-E514-8DCB9CB0944A}"/>
          </ac:graphicFrameMkLst>
        </pc:graphicFrameChg>
      </pc:sldChg>
      <pc:sldChg chg="modSp mod modNotesTx">
        <pc:chgData name="Savu Arianne-Maria" userId="af5d2200-5f3b-46b2-a781-76495b03a7ed" providerId="ADAL" clId="{6EA6C15D-B5D0-44C5-ABF5-BB0081734CE0}" dt="2026-05-11T12:04:39.081" v="1152" actId="962"/>
        <pc:sldMkLst>
          <pc:docMk/>
          <pc:sldMk cId="938134004" sldId="2337"/>
        </pc:sldMkLst>
        <pc:spChg chg="mod">
          <ac:chgData name="Savu Arianne-Maria" userId="af5d2200-5f3b-46b2-a781-76495b03a7ed" providerId="ADAL" clId="{6EA6C15D-B5D0-44C5-ABF5-BB0081734CE0}" dt="2026-05-11T10:10:50.839" v="245"/>
          <ac:spMkLst>
            <pc:docMk/>
            <pc:sldMk cId="938134004" sldId="2337"/>
            <ac:spMk id="2" creationId="{467D1DDA-F358-C95F-10B8-EE93973CBB76}"/>
          </ac:spMkLst>
        </pc:spChg>
        <pc:spChg chg="mod">
          <ac:chgData name="Savu Arianne-Maria" userId="af5d2200-5f3b-46b2-a781-76495b03a7ed" providerId="ADAL" clId="{6EA6C15D-B5D0-44C5-ABF5-BB0081734CE0}" dt="2026-05-11T10:10:00.526" v="244" actId="20577"/>
          <ac:spMkLst>
            <pc:docMk/>
            <pc:sldMk cId="938134004" sldId="2337"/>
            <ac:spMk id="3" creationId="{074100EB-2A17-7F17-4002-C2F33150F758}"/>
          </ac:spMkLst>
        </pc:spChg>
        <pc:spChg chg="mod">
          <ac:chgData name="Savu Arianne-Maria" userId="af5d2200-5f3b-46b2-a781-76495b03a7ed" providerId="ADAL" clId="{6EA6C15D-B5D0-44C5-ABF5-BB0081734CE0}" dt="2026-05-11T10:12:04.231" v="262" actId="20577"/>
          <ac:spMkLst>
            <pc:docMk/>
            <pc:sldMk cId="938134004" sldId="2337"/>
            <ac:spMk id="4" creationId="{90A242E7-5706-0BD4-8503-C1E358EF0FE2}"/>
          </ac:spMkLst>
        </pc:spChg>
        <pc:spChg chg="mod">
          <ac:chgData name="Savu Arianne-Maria" userId="af5d2200-5f3b-46b2-a781-76495b03a7ed" providerId="ADAL" clId="{6EA6C15D-B5D0-44C5-ABF5-BB0081734CE0}" dt="2026-05-11T10:12:08.696" v="269" actId="20577"/>
          <ac:spMkLst>
            <pc:docMk/>
            <pc:sldMk cId="938134004" sldId="2337"/>
            <ac:spMk id="6" creationId="{A3D1BDD5-4E44-A8BB-043B-4FC0BA20616A}"/>
          </ac:spMkLst>
        </pc:spChg>
        <pc:spChg chg="mod">
          <ac:chgData name="Savu Arianne-Maria" userId="af5d2200-5f3b-46b2-a781-76495b03a7ed" providerId="ADAL" clId="{6EA6C15D-B5D0-44C5-ABF5-BB0081734CE0}" dt="2026-05-11T10:11:57.078" v="257" actId="20577"/>
          <ac:spMkLst>
            <pc:docMk/>
            <pc:sldMk cId="938134004" sldId="2337"/>
            <ac:spMk id="8" creationId="{A2948EF3-2865-6A6A-4DEC-E400C096E2E3}"/>
          </ac:spMkLst>
        </pc:spChg>
        <pc:picChg chg="mod">
          <ac:chgData name="Savu Arianne-Maria" userId="af5d2200-5f3b-46b2-a781-76495b03a7ed" providerId="ADAL" clId="{6EA6C15D-B5D0-44C5-ABF5-BB0081734CE0}" dt="2026-05-11T12:04:39.081" v="1152" actId="962"/>
          <ac:picMkLst>
            <pc:docMk/>
            <pc:sldMk cId="938134004" sldId="2337"/>
            <ac:picMk id="5" creationId="{353DB309-E035-DD5E-4596-3D4B114500EE}"/>
          </ac:picMkLst>
        </pc:picChg>
      </pc:sldChg>
      <pc:sldChg chg="modSp mod modNotesTx">
        <pc:chgData name="Savu Arianne-Maria" userId="af5d2200-5f3b-46b2-a781-76495b03a7ed" providerId="ADAL" clId="{6EA6C15D-B5D0-44C5-ABF5-BB0081734CE0}" dt="2026-05-11T12:05:13.439" v="1154" actId="962"/>
        <pc:sldMkLst>
          <pc:docMk/>
          <pc:sldMk cId="4230680306" sldId="2338"/>
        </pc:sldMkLst>
        <pc:spChg chg="mod">
          <ac:chgData name="Savu Arianne-Maria" userId="af5d2200-5f3b-46b2-a781-76495b03a7ed" providerId="ADAL" clId="{6EA6C15D-B5D0-44C5-ABF5-BB0081734CE0}" dt="2026-05-11T10:15:59.686" v="315"/>
          <ac:spMkLst>
            <pc:docMk/>
            <pc:sldMk cId="4230680306" sldId="2338"/>
            <ac:spMk id="2" creationId="{74B79450-56F6-1679-FE90-B55D8B785FFC}"/>
          </ac:spMkLst>
        </pc:spChg>
        <pc:spChg chg="mod">
          <ac:chgData name="Savu Arianne-Maria" userId="af5d2200-5f3b-46b2-a781-76495b03a7ed" providerId="ADAL" clId="{6EA6C15D-B5D0-44C5-ABF5-BB0081734CE0}" dt="2026-05-11T10:15:44.891" v="314" actId="20577"/>
          <ac:spMkLst>
            <pc:docMk/>
            <pc:sldMk cId="4230680306" sldId="2338"/>
            <ac:spMk id="3" creationId="{C8E80D19-9681-F442-E99D-C8C721085DBE}"/>
          </ac:spMkLst>
        </pc:spChg>
        <pc:spChg chg="mod">
          <ac:chgData name="Savu Arianne-Maria" userId="af5d2200-5f3b-46b2-a781-76495b03a7ed" providerId="ADAL" clId="{6EA6C15D-B5D0-44C5-ABF5-BB0081734CE0}" dt="2026-05-11T10:17:58.347" v="332" actId="20577"/>
          <ac:spMkLst>
            <pc:docMk/>
            <pc:sldMk cId="4230680306" sldId="2338"/>
            <ac:spMk id="4" creationId="{1D2DA199-D632-A352-6794-1946550BB093}"/>
          </ac:spMkLst>
        </pc:spChg>
        <pc:spChg chg="mod">
          <ac:chgData name="Savu Arianne-Maria" userId="af5d2200-5f3b-46b2-a781-76495b03a7ed" providerId="ADAL" clId="{6EA6C15D-B5D0-44C5-ABF5-BB0081734CE0}" dt="2026-05-11T10:18:03.582" v="339" actId="20577"/>
          <ac:spMkLst>
            <pc:docMk/>
            <pc:sldMk cId="4230680306" sldId="2338"/>
            <ac:spMk id="6" creationId="{F42B1943-961F-8FEB-A00C-E34CF4701306}"/>
          </ac:spMkLst>
        </pc:spChg>
        <pc:spChg chg="mod">
          <ac:chgData name="Savu Arianne-Maria" userId="af5d2200-5f3b-46b2-a781-76495b03a7ed" providerId="ADAL" clId="{6EA6C15D-B5D0-44C5-ABF5-BB0081734CE0}" dt="2026-05-11T10:17:44.662" v="327" actId="14100"/>
          <ac:spMkLst>
            <pc:docMk/>
            <pc:sldMk cId="4230680306" sldId="2338"/>
            <ac:spMk id="8" creationId="{BD8F5CB3-1D61-80AE-D864-CF11E90E936D}"/>
          </ac:spMkLst>
        </pc:spChg>
        <pc:picChg chg="mod">
          <ac:chgData name="Savu Arianne-Maria" userId="af5d2200-5f3b-46b2-a781-76495b03a7ed" providerId="ADAL" clId="{6EA6C15D-B5D0-44C5-ABF5-BB0081734CE0}" dt="2026-05-11T12:05:13.439" v="1154" actId="962"/>
          <ac:picMkLst>
            <pc:docMk/>
            <pc:sldMk cId="4230680306" sldId="2338"/>
            <ac:picMk id="7" creationId="{43CFBCF8-EE7C-27C7-13B1-A933BF5DAC11}"/>
          </ac:picMkLst>
        </pc:picChg>
      </pc:sldChg>
      <pc:sldChg chg="modSp mod modNotesTx">
        <pc:chgData name="Savu Arianne-Maria" userId="af5d2200-5f3b-46b2-a781-76495b03a7ed" providerId="ADAL" clId="{6EA6C15D-B5D0-44C5-ABF5-BB0081734CE0}" dt="2026-05-11T11:23:36.347" v="818" actId="20577"/>
        <pc:sldMkLst>
          <pc:docMk/>
          <pc:sldMk cId="3381826162" sldId="2339"/>
        </pc:sldMkLst>
        <pc:spChg chg="mod">
          <ac:chgData name="Savu Arianne-Maria" userId="af5d2200-5f3b-46b2-a781-76495b03a7ed" providerId="ADAL" clId="{6EA6C15D-B5D0-44C5-ABF5-BB0081734CE0}" dt="2026-05-11T10:40:57.785" v="449"/>
          <ac:spMkLst>
            <pc:docMk/>
            <pc:sldMk cId="3381826162" sldId="2339"/>
            <ac:spMk id="2" creationId="{00F21EA0-0A05-3BB1-0DEA-73C5AF993F48}"/>
          </ac:spMkLst>
        </pc:spChg>
        <pc:spChg chg="mod">
          <ac:chgData name="Savu Arianne-Maria" userId="af5d2200-5f3b-46b2-a781-76495b03a7ed" providerId="ADAL" clId="{6EA6C15D-B5D0-44C5-ABF5-BB0081734CE0}" dt="2026-05-11T10:40:40.900" v="446" actId="20577"/>
          <ac:spMkLst>
            <pc:docMk/>
            <pc:sldMk cId="3381826162" sldId="2339"/>
            <ac:spMk id="3" creationId="{E0925C7C-2095-2ECF-40D9-83C28A5A72D5}"/>
          </ac:spMkLst>
        </pc:spChg>
        <pc:spChg chg="mod">
          <ac:chgData name="Savu Arianne-Maria" userId="af5d2200-5f3b-46b2-a781-76495b03a7ed" providerId="ADAL" clId="{6EA6C15D-B5D0-44C5-ABF5-BB0081734CE0}" dt="2026-05-11T10:42:59.567" v="467" actId="20577"/>
          <ac:spMkLst>
            <pc:docMk/>
            <pc:sldMk cId="3381826162" sldId="2339"/>
            <ac:spMk id="4" creationId="{02B7C9E6-901D-8B8E-8511-7FE1C35A34E9}"/>
          </ac:spMkLst>
        </pc:spChg>
        <pc:spChg chg="mod">
          <ac:chgData name="Savu Arianne-Maria" userId="af5d2200-5f3b-46b2-a781-76495b03a7ed" providerId="ADAL" clId="{6EA6C15D-B5D0-44C5-ABF5-BB0081734CE0}" dt="2026-05-11T10:42:51.914" v="462" actId="20577"/>
          <ac:spMkLst>
            <pc:docMk/>
            <pc:sldMk cId="3381826162" sldId="2339"/>
            <ac:spMk id="8" creationId="{6EA5FB84-79CE-EC60-33A7-DB5B24F41DFF}"/>
          </ac:spMkLst>
        </pc:spChg>
      </pc:sldChg>
      <pc:sldChg chg="modSp mod modNotesTx">
        <pc:chgData name="Savu Arianne-Maria" userId="af5d2200-5f3b-46b2-a781-76495b03a7ed" providerId="ADAL" clId="{6EA6C15D-B5D0-44C5-ABF5-BB0081734CE0}" dt="2026-05-11T12:05:46.129" v="1156" actId="962"/>
        <pc:sldMkLst>
          <pc:docMk/>
          <pc:sldMk cId="1764015678" sldId="2340"/>
        </pc:sldMkLst>
        <pc:spChg chg="mod">
          <ac:chgData name="Savu Arianne-Maria" userId="af5d2200-5f3b-46b2-a781-76495b03a7ed" providerId="ADAL" clId="{6EA6C15D-B5D0-44C5-ABF5-BB0081734CE0}" dt="2026-05-11T10:45:14.688" v="492"/>
          <ac:spMkLst>
            <pc:docMk/>
            <pc:sldMk cId="1764015678" sldId="2340"/>
            <ac:spMk id="2" creationId="{349FB625-42E0-99AC-4AA1-FF07DB64B8CC}"/>
          </ac:spMkLst>
        </pc:spChg>
        <pc:spChg chg="mod">
          <ac:chgData name="Savu Arianne-Maria" userId="af5d2200-5f3b-46b2-a781-76495b03a7ed" providerId="ADAL" clId="{6EA6C15D-B5D0-44C5-ABF5-BB0081734CE0}" dt="2026-05-11T10:45:04.319" v="491" actId="20577"/>
          <ac:spMkLst>
            <pc:docMk/>
            <pc:sldMk cId="1764015678" sldId="2340"/>
            <ac:spMk id="3" creationId="{8EE5A348-BE96-5920-3175-3F666524DE29}"/>
          </ac:spMkLst>
        </pc:spChg>
        <pc:spChg chg="mod">
          <ac:chgData name="Savu Arianne-Maria" userId="af5d2200-5f3b-46b2-a781-76495b03a7ed" providerId="ADAL" clId="{6EA6C15D-B5D0-44C5-ABF5-BB0081734CE0}" dt="2026-05-11T10:46:30.496" v="507" actId="20577"/>
          <ac:spMkLst>
            <pc:docMk/>
            <pc:sldMk cId="1764015678" sldId="2340"/>
            <ac:spMk id="4" creationId="{9C323220-3F2E-4AFE-88DE-6D42F0EBF4C9}"/>
          </ac:spMkLst>
        </pc:spChg>
        <pc:spChg chg="mod">
          <ac:chgData name="Savu Arianne-Maria" userId="af5d2200-5f3b-46b2-a781-76495b03a7ed" providerId="ADAL" clId="{6EA6C15D-B5D0-44C5-ABF5-BB0081734CE0}" dt="2026-05-11T10:46:41.730" v="516" actId="20577"/>
          <ac:spMkLst>
            <pc:docMk/>
            <pc:sldMk cId="1764015678" sldId="2340"/>
            <ac:spMk id="6" creationId="{9E9A0C4A-0414-58DB-170C-8FB80D702F8F}"/>
          </ac:spMkLst>
        </pc:spChg>
        <pc:spChg chg="mod">
          <ac:chgData name="Savu Arianne-Maria" userId="af5d2200-5f3b-46b2-a781-76495b03a7ed" providerId="ADAL" clId="{6EA6C15D-B5D0-44C5-ABF5-BB0081734CE0}" dt="2026-05-11T10:46:23.805" v="498" actId="20577"/>
          <ac:spMkLst>
            <pc:docMk/>
            <pc:sldMk cId="1764015678" sldId="2340"/>
            <ac:spMk id="8" creationId="{B0164978-FA2E-947C-7094-F2294CC8DDD3}"/>
          </ac:spMkLst>
        </pc:spChg>
        <pc:picChg chg="mod">
          <ac:chgData name="Savu Arianne-Maria" userId="af5d2200-5f3b-46b2-a781-76495b03a7ed" providerId="ADAL" clId="{6EA6C15D-B5D0-44C5-ABF5-BB0081734CE0}" dt="2026-05-11T12:05:46.129" v="1156" actId="962"/>
          <ac:picMkLst>
            <pc:docMk/>
            <pc:sldMk cId="1764015678" sldId="2340"/>
            <ac:picMk id="5" creationId="{D0A06163-3584-32FE-A894-A3727A8C7739}"/>
          </ac:picMkLst>
        </pc:picChg>
      </pc:sldChg>
      <pc:sldChg chg="modSp mod modNotesTx">
        <pc:chgData name="Savu Arianne-Maria" userId="af5d2200-5f3b-46b2-a781-76495b03a7ed" providerId="ADAL" clId="{6EA6C15D-B5D0-44C5-ABF5-BB0081734CE0}" dt="2026-05-11T12:14:20.794" v="1209" actId="962"/>
        <pc:sldMkLst>
          <pc:docMk/>
          <pc:sldMk cId="2604571530" sldId="2341"/>
        </pc:sldMkLst>
        <pc:spChg chg="mod">
          <ac:chgData name="Savu Arianne-Maria" userId="af5d2200-5f3b-46b2-a781-76495b03a7ed" providerId="ADAL" clId="{6EA6C15D-B5D0-44C5-ABF5-BB0081734CE0}" dt="2026-05-11T11:31:30.159" v="835" actId="1076"/>
          <ac:spMkLst>
            <pc:docMk/>
            <pc:sldMk cId="2604571530" sldId="2341"/>
            <ac:spMk id="2" creationId="{B1D2E528-450E-1B9D-0F84-74C27A0ACCC9}"/>
          </ac:spMkLst>
        </pc:spChg>
        <pc:spChg chg="mod">
          <ac:chgData name="Savu Arianne-Maria" userId="af5d2200-5f3b-46b2-a781-76495b03a7ed" providerId="ADAL" clId="{6EA6C15D-B5D0-44C5-ABF5-BB0081734CE0}" dt="2026-05-11T11:30:27.127" v="833" actId="20577"/>
          <ac:spMkLst>
            <pc:docMk/>
            <pc:sldMk cId="2604571530" sldId="2341"/>
            <ac:spMk id="3" creationId="{4B60F332-234C-992A-7CF8-DA1726874149}"/>
          </ac:spMkLst>
        </pc:spChg>
        <pc:spChg chg="mod">
          <ac:chgData name="Savu Arianne-Maria" userId="af5d2200-5f3b-46b2-a781-76495b03a7ed" providerId="ADAL" clId="{6EA6C15D-B5D0-44C5-ABF5-BB0081734CE0}" dt="2026-05-11T11:32:14.214" v="846" actId="20577"/>
          <ac:spMkLst>
            <pc:docMk/>
            <pc:sldMk cId="2604571530" sldId="2341"/>
            <ac:spMk id="4" creationId="{5EC53249-DA72-D86D-4747-9667007C791C}"/>
          </ac:spMkLst>
        </pc:spChg>
        <pc:spChg chg="mod">
          <ac:chgData name="Savu Arianne-Maria" userId="af5d2200-5f3b-46b2-a781-76495b03a7ed" providerId="ADAL" clId="{6EA6C15D-B5D0-44C5-ABF5-BB0081734CE0}" dt="2026-05-11T11:35:18.114" v="889" actId="20577"/>
          <ac:spMkLst>
            <pc:docMk/>
            <pc:sldMk cId="2604571530" sldId="2341"/>
            <ac:spMk id="6" creationId="{DAB7E12D-6FC8-846B-E2C8-7F4D4741834A}"/>
          </ac:spMkLst>
        </pc:spChg>
        <pc:spChg chg="mod">
          <ac:chgData name="Savu Arianne-Maria" userId="af5d2200-5f3b-46b2-a781-76495b03a7ed" providerId="ADAL" clId="{6EA6C15D-B5D0-44C5-ABF5-BB0081734CE0}" dt="2026-05-11T11:32:06.455" v="841" actId="113"/>
          <ac:spMkLst>
            <pc:docMk/>
            <pc:sldMk cId="2604571530" sldId="2341"/>
            <ac:spMk id="8" creationId="{06D04402-9328-62D1-A73D-FAB9B0215F49}"/>
          </ac:spMkLst>
        </pc:spChg>
        <pc:picChg chg="mod">
          <ac:chgData name="Savu Arianne-Maria" userId="af5d2200-5f3b-46b2-a781-76495b03a7ed" providerId="ADAL" clId="{6EA6C15D-B5D0-44C5-ABF5-BB0081734CE0}" dt="2026-05-11T12:14:01.101" v="1205" actId="962"/>
          <ac:picMkLst>
            <pc:docMk/>
            <pc:sldMk cId="2604571530" sldId="2341"/>
            <ac:picMk id="7" creationId="{8F0E8465-7002-867B-0EF8-AAAF42F48387}"/>
          </ac:picMkLst>
        </pc:picChg>
        <pc:picChg chg="mod">
          <ac:chgData name="Savu Arianne-Maria" userId="af5d2200-5f3b-46b2-a781-76495b03a7ed" providerId="ADAL" clId="{6EA6C15D-B5D0-44C5-ABF5-BB0081734CE0}" dt="2026-05-11T12:14:20.794" v="1209" actId="962"/>
          <ac:picMkLst>
            <pc:docMk/>
            <pc:sldMk cId="2604571530" sldId="2341"/>
            <ac:picMk id="1026" creationId="{1F452DD7-2C65-7116-8C8B-4C1C284E4966}"/>
          </ac:picMkLst>
        </pc:picChg>
      </pc:sldChg>
      <pc:sldChg chg="modSp mod modNotesTx">
        <pc:chgData name="Savu Arianne-Maria" userId="af5d2200-5f3b-46b2-a781-76495b03a7ed" providerId="ADAL" clId="{6EA6C15D-B5D0-44C5-ABF5-BB0081734CE0}" dt="2026-05-11T12:11:25.845" v="1199" actId="962"/>
        <pc:sldMkLst>
          <pc:docMk/>
          <pc:sldMk cId="1873367711" sldId="2342"/>
        </pc:sldMkLst>
        <pc:spChg chg="mod">
          <ac:chgData name="Savu Arianne-Maria" userId="af5d2200-5f3b-46b2-a781-76495b03a7ed" providerId="ADAL" clId="{6EA6C15D-B5D0-44C5-ABF5-BB0081734CE0}" dt="2026-05-11T11:11:08.238" v="641" actId="20577"/>
          <ac:spMkLst>
            <pc:docMk/>
            <pc:sldMk cId="1873367711" sldId="2342"/>
            <ac:spMk id="2" creationId="{238D6431-2312-5CFD-829E-8B9CA56F83B2}"/>
          </ac:spMkLst>
        </pc:spChg>
        <pc:spChg chg="mod">
          <ac:chgData name="Savu Arianne-Maria" userId="af5d2200-5f3b-46b2-a781-76495b03a7ed" providerId="ADAL" clId="{6EA6C15D-B5D0-44C5-ABF5-BB0081734CE0}" dt="2026-05-11T11:11:17.092" v="642"/>
          <ac:spMkLst>
            <pc:docMk/>
            <pc:sldMk cId="1873367711" sldId="2342"/>
            <ac:spMk id="3" creationId="{A7B58004-0B17-380F-5023-FC08A7F77DF5}"/>
          </ac:spMkLst>
        </pc:spChg>
        <pc:spChg chg="mod">
          <ac:chgData name="Savu Arianne-Maria" userId="af5d2200-5f3b-46b2-a781-76495b03a7ed" providerId="ADAL" clId="{6EA6C15D-B5D0-44C5-ABF5-BB0081734CE0}" dt="2026-05-11T11:11:44.735" v="644" actId="20577"/>
          <ac:spMkLst>
            <pc:docMk/>
            <pc:sldMk cId="1873367711" sldId="2342"/>
            <ac:spMk id="4" creationId="{AF2151B7-2306-C349-DD6F-CF67DCC1C6B0}"/>
          </ac:spMkLst>
        </pc:spChg>
        <pc:spChg chg="mod">
          <ac:chgData name="Savu Arianne-Maria" userId="af5d2200-5f3b-46b2-a781-76495b03a7ed" providerId="ADAL" clId="{6EA6C15D-B5D0-44C5-ABF5-BB0081734CE0}" dt="2026-05-11T11:11:49.834" v="649" actId="20577"/>
          <ac:spMkLst>
            <pc:docMk/>
            <pc:sldMk cId="1873367711" sldId="2342"/>
            <ac:spMk id="5" creationId="{A9ADD393-0C55-5309-31E2-B847C9E5AE91}"/>
          </ac:spMkLst>
        </pc:spChg>
        <pc:spChg chg="mod">
          <ac:chgData name="Savu Arianne-Maria" userId="af5d2200-5f3b-46b2-a781-76495b03a7ed" providerId="ADAL" clId="{6EA6C15D-B5D0-44C5-ABF5-BB0081734CE0}" dt="2026-05-11T11:11:59.624" v="663" actId="1076"/>
          <ac:spMkLst>
            <pc:docMk/>
            <pc:sldMk cId="1873367711" sldId="2342"/>
            <ac:spMk id="7" creationId="{B123154B-6C4D-EF85-64D5-0271EAA2D47D}"/>
          </ac:spMkLst>
        </pc:spChg>
        <pc:picChg chg="mod">
          <ac:chgData name="Savu Arianne-Maria" userId="af5d2200-5f3b-46b2-a781-76495b03a7ed" providerId="ADAL" clId="{6EA6C15D-B5D0-44C5-ABF5-BB0081734CE0}" dt="2026-05-11T12:11:25.845" v="1199" actId="962"/>
          <ac:picMkLst>
            <pc:docMk/>
            <pc:sldMk cId="1873367711" sldId="2342"/>
            <ac:picMk id="6" creationId="{29EA9BAB-0B2B-5EBA-E246-68A4842CA1EB}"/>
          </ac:picMkLst>
        </pc:picChg>
      </pc:sldChg>
      <pc:sldChg chg="modSp mod modNotesTx">
        <pc:chgData name="Savu Arianne-Maria" userId="af5d2200-5f3b-46b2-a781-76495b03a7ed" providerId="ADAL" clId="{6EA6C15D-B5D0-44C5-ABF5-BB0081734CE0}" dt="2026-05-11T12:12:03.832" v="1201" actId="962"/>
        <pc:sldMkLst>
          <pc:docMk/>
          <pc:sldMk cId="3046608826" sldId="2343"/>
        </pc:sldMkLst>
        <pc:spChg chg="mod">
          <ac:chgData name="Savu Arianne-Maria" userId="af5d2200-5f3b-46b2-a781-76495b03a7ed" providerId="ADAL" clId="{6EA6C15D-B5D0-44C5-ABF5-BB0081734CE0}" dt="2026-05-11T11:13:13.358" v="690" actId="20577"/>
          <ac:spMkLst>
            <pc:docMk/>
            <pc:sldMk cId="3046608826" sldId="2343"/>
            <ac:spMk id="2" creationId="{2ABB8668-0B71-E06A-BDC5-3486E5C5DBA5}"/>
          </ac:spMkLst>
        </pc:spChg>
        <pc:spChg chg="mod">
          <ac:chgData name="Savu Arianne-Maria" userId="af5d2200-5f3b-46b2-a781-76495b03a7ed" providerId="ADAL" clId="{6EA6C15D-B5D0-44C5-ABF5-BB0081734CE0}" dt="2026-05-11T11:13:23.130" v="691"/>
          <ac:spMkLst>
            <pc:docMk/>
            <pc:sldMk cId="3046608826" sldId="2343"/>
            <ac:spMk id="3" creationId="{476C019B-FEAA-E6C6-083E-DB17CC19C29E}"/>
          </ac:spMkLst>
        </pc:spChg>
        <pc:spChg chg="mod">
          <ac:chgData name="Savu Arianne-Maria" userId="af5d2200-5f3b-46b2-a781-76495b03a7ed" providerId="ADAL" clId="{6EA6C15D-B5D0-44C5-ABF5-BB0081734CE0}" dt="2026-05-11T11:13:40.259" v="693" actId="20577"/>
          <ac:spMkLst>
            <pc:docMk/>
            <pc:sldMk cId="3046608826" sldId="2343"/>
            <ac:spMk id="4" creationId="{D84B0CFD-15DE-FF8D-BD1B-F5514693B6AF}"/>
          </ac:spMkLst>
        </pc:spChg>
        <pc:spChg chg="mod">
          <ac:chgData name="Savu Arianne-Maria" userId="af5d2200-5f3b-46b2-a781-76495b03a7ed" providerId="ADAL" clId="{6EA6C15D-B5D0-44C5-ABF5-BB0081734CE0}" dt="2026-05-11T11:14:12.159" v="700" actId="20577"/>
          <ac:spMkLst>
            <pc:docMk/>
            <pc:sldMk cId="3046608826" sldId="2343"/>
            <ac:spMk id="5" creationId="{010ECB31-1B56-964D-6D5B-58575AD068A0}"/>
          </ac:spMkLst>
        </pc:spChg>
        <pc:spChg chg="mod">
          <ac:chgData name="Savu Arianne-Maria" userId="af5d2200-5f3b-46b2-a781-76495b03a7ed" providerId="ADAL" clId="{6EA6C15D-B5D0-44C5-ABF5-BB0081734CE0}" dt="2026-05-11T11:14:19.520" v="708" actId="1076"/>
          <ac:spMkLst>
            <pc:docMk/>
            <pc:sldMk cId="3046608826" sldId="2343"/>
            <ac:spMk id="7" creationId="{9BC98F57-3FD3-94FC-74EE-B6BC2558201C}"/>
          </ac:spMkLst>
        </pc:spChg>
        <pc:spChg chg="mod">
          <ac:chgData name="Savu Arianne-Maria" userId="af5d2200-5f3b-46b2-a781-76495b03a7ed" providerId="ADAL" clId="{6EA6C15D-B5D0-44C5-ABF5-BB0081734CE0}" dt="2026-05-11T11:13:53.587" v="695" actId="20577"/>
          <ac:spMkLst>
            <pc:docMk/>
            <pc:sldMk cId="3046608826" sldId="2343"/>
            <ac:spMk id="9" creationId="{D2B7B592-2A27-C5F8-A559-2861FFFEEB40}"/>
          </ac:spMkLst>
        </pc:spChg>
        <pc:picChg chg="mod">
          <ac:chgData name="Savu Arianne-Maria" userId="af5d2200-5f3b-46b2-a781-76495b03a7ed" providerId="ADAL" clId="{6EA6C15D-B5D0-44C5-ABF5-BB0081734CE0}" dt="2026-05-11T12:12:03.832" v="1201" actId="962"/>
          <ac:picMkLst>
            <pc:docMk/>
            <pc:sldMk cId="3046608826" sldId="2343"/>
            <ac:picMk id="6" creationId="{96B18559-8E5C-BAE0-02C7-AEC439E4A80E}"/>
          </ac:picMkLst>
        </pc:picChg>
      </pc:sldChg>
      <pc:sldChg chg="modSp mod modNotesTx">
        <pc:chgData name="Savu Arianne-Maria" userId="af5d2200-5f3b-46b2-a781-76495b03a7ed" providerId="ADAL" clId="{6EA6C15D-B5D0-44C5-ABF5-BB0081734CE0}" dt="2026-05-11T11:22:16.887" v="814" actId="20577"/>
        <pc:sldMkLst>
          <pc:docMk/>
          <pc:sldMk cId="1768252334" sldId="2344"/>
        </pc:sldMkLst>
        <pc:spChg chg="mod">
          <ac:chgData name="Savu Arianne-Maria" userId="af5d2200-5f3b-46b2-a781-76495b03a7ed" providerId="ADAL" clId="{6EA6C15D-B5D0-44C5-ABF5-BB0081734CE0}" dt="2026-05-11T11:16:06.792" v="755"/>
          <ac:spMkLst>
            <pc:docMk/>
            <pc:sldMk cId="1768252334" sldId="2344"/>
            <ac:spMk id="2" creationId="{07BBF47D-9243-E61D-6B51-85E80AB21AE7}"/>
          </ac:spMkLst>
        </pc:spChg>
        <pc:spChg chg="mod">
          <ac:chgData name="Savu Arianne-Maria" userId="af5d2200-5f3b-46b2-a781-76495b03a7ed" providerId="ADAL" clId="{6EA6C15D-B5D0-44C5-ABF5-BB0081734CE0}" dt="2026-05-11T11:15:56.113" v="754" actId="20577"/>
          <ac:spMkLst>
            <pc:docMk/>
            <pc:sldMk cId="1768252334" sldId="2344"/>
            <ac:spMk id="3" creationId="{449B70EE-2255-6701-904F-76F13195F9ED}"/>
          </ac:spMkLst>
        </pc:spChg>
        <pc:spChg chg="mod">
          <ac:chgData name="Savu Arianne-Maria" userId="af5d2200-5f3b-46b2-a781-76495b03a7ed" providerId="ADAL" clId="{6EA6C15D-B5D0-44C5-ABF5-BB0081734CE0}" dt="2026-05-11T11:20:23.393" v="783" actId="20577"/>
          <ac:spMkLst>
            <pc:docMk/>
            <pc:sldMk cId="1768252334" sldId="2344"/>
            <ac:spMk id="4" creationId="{EC61D24E-0938-9825-E726-32437F214C81}"/>
          </ac:spMkLst>
        </pc:spChg>
        <pc:graphicFrameChg chg="mod modGraphic">
          <ac:chgData name="Savu Arianne-Maria" userId="af5d2200-5f3b-46b2-a781-76495b03a7ed" providerId="ADAL" clId="{6EA6C15D-B5D0-44C5-ABF5-BB0081734CE0}" dt="2026-05-11T11:19:56.164" v="778"/>
          <ac:graphicFrameMkLst>
            <pc:docMk/>
            <pc:sldMk cId="1768252334" sldId="2344"/>
            <ac:graphicFrameMk id="7" creationId="{3DCC8330-0633-D82B-65AF-B0056DC82382}"/>
          </ac:graphicFrameMkLst>
        </pc:graphicFrameChg>
      </pc:sldChg>
      <pc:sldChg chg="modSp mod">
        <pc:chgData name="Savu Arianne-Maria" userId="af5d2200-5f3b-46b2-a781-76495b03a7ed" providerId="ADAL" clId="{6EA6C15D-B5D0-44C5-ABF5-BB0081734CE0}" dt="2026-05-11T11:29:41.435" v="831" actId="20577"/>
        <pc:sldMkLst>
          <pc:docMk/>
          <pc:sldMk cId="3584464415" sldId="2345"/>
        </pc:sldMkLst>
        <pc:spChg chg="mod">
          <ac:chgData name="Savu Arianne-Maria" userId="af5d2200-5f3b-46b2-a781-76495b03a7ed" providerId="ADAL" clId="{6EA6C15D-B5D0-44C5-ABF5-BB0081734CE0}" dt="2026-05-11T11:29:10.634" v="824" actId="20577"/>
          <ac:spMkLst>
            <pc:docMk/>
            <pc:sldMk cId="3584464415" sldId="2345"/>
            <ac:spMk id="2" creationId="{C8D43E9B-3B44-B060-4288-B2DFC3BEED62}"/>
          </ac:spMkLst>
        </pc:spChg>
        <pc:spChg chg="mod">
          <ac:chgData name="Savu Arianne-Maria" userId="af5d2200-5f3b-46b2-a781-76495b03a7ed" providerId="ADAL" clId="{6EA6C15D-B5D0-44C5-ABF5-BB0081734CE0}" dt="2026-05-11T11:29:26.362" v="825"/>
          <ac:spMkLst>
            <pc:docMk/>
            <pc:sldMk cId="3584464415" sldId="2345"/>
            <ac:spMk id="3" creationId="{EE53DC6C-2E10-7560-D785-B9D456421558}"/>
          </ac:spMkLst>
        </pc:spChg>
        <pc:spChg chg="mod">
          <ac:chgData name="Savu Arianne-Maria" userId="af5d2200-5f3b-46b2-a781-76495b03a7ed" providerId="ADAL" clId="{6EA6C15D-B5D0-44C5-ABF5-BB0081734CE0}" dt="2026-05-11T11:29:34.734" v="826"/>
          <ac:spMkLst>
            <pc:docMk/>
            <pc:sldMk cId="3584464415" sldId="2345"/>
            <ac:spMk id="4" creationId="{C8902F72-9AED-C85E-E2AA-ABB6332C03CA}"/>
          </ac:spMkLst>
        </pc:spChg>
        <pc:spChg chg="mod">
          <ac:chgData name="Savu Arianne-Maria" userId="af5d2200-5f3b-46b2-a781-76495b03a7ed" providerId="ADAL" clId="{6EA6C15D-B5D0-44C5-ABF5-BB0081734CE0}" dt="2026-05-11T11:29:41.435" v="831" actId="20577"/>
          <ac:spMkLst>
            <pc:docMk/>
            <pc:sldMk cId="3584464415" sldId="2345"/>
            <ac:spMk id="5" creationId="{C8CED647-6747-4D74-2C19-8D9830FCEADF}"/>
          </ac:spMkLst>
        </pc:spChg>
      </pc:sldChg>
      <pc:sldChg chg="modSp mod modNotesTx">
        <pc:chgData name="Savu Arianne-Maria" userId="af5d2200-5f3b-46b2-a781-76495b03a7ed" providerId="ADAL" clId="{6EA6C15D-B5D0-44C5-ABF5-BB0081734CE0}" dt="2026-05-11T12:08:28.785" v="1179" actId="962"/>
        <pc:sldMkLst>
          <pc:docMk/>
          <pc:sldMk cId="3111973073" sldId="2346"/>
        </pc:sldMkLst>
        <pc:spChg chg="mod">
          <ac:chgData name="Savu Arianne-Maria" userId="af5d2200-5f3b-46b2-a781-76495b03a7ed" providerId="ADAL" clId="{6EA6C15D-B5D0-44C5-ABF5-BB0081734CE0}" dt="2026-05-11T10:55:39.213" v="537"/>
          <ac:spMkLst>
            <pc:docMk/>
            <pc:sldMk cId="3111973073" sldId="2346"/>
            <ac:spMk id="2" creationId="{0FBBC6BD-64A7-A327-BF92-24BA63DB4442}"/>
          </ac:spMkLst>
        </pc:spChg>
        <pc:spChg chg="mod">
          <ac:chgData name="Savu Arianne-Maria" userId="af5d2200-5f3b-46b2-a781-76495b03a7ed" providerId="ADAL" clId="{6EA6C15D-B5D0-44C5-ABF5-BB0081734CE0}" dt="2026-05-11T10:55:22.989" v="536" actId="20577"/>
          <ac:spMkLst>
            <pc:docMk/>
            <pc:sldMk cId="3111973073" sldId="2346"/>
            <ac:spMk id="3" creationId="{057AAC20-FBC4-E97D-0B10-5B0F5E05DF10}"/>
          </ac:spMkLst>
        </pc:spChg>
        <pc:spChg chg="mod">
          <ac:chgData name="Savu Arianne-Maria" userId="af5d2200-5f3b-46b2-a781-76495b03a7ed" providerId="ADAL" clId="{6EA6C15D-B5D0-44C5-ABF5-BB0081734CE0}" dt="2026-05-11T10:57:09.079" v="548" actId="20577"/>
          <ac:spMkLst>
            <pc:docMk/>
            <pc:sldMk cId="3111973073" sldId="2346"/>
            <ac:spMk id="10" creationId="{DA319E83-D019-6EA2-F4F9-CE0FD7BA9120}"/>
          </ac:spMkLst>
        </pc:spChg>
        <pc:spChg chg="mod">
          <ac:chgData name="Savu Arianne-Maria" userId="af5d2200-5f3b-46b2-a781-76495b03a7ed" providerId="ADAL" clId="{6EA6C15D-B5D0-44C5-ABF5-BB0081734CE0}" dt="2026-05-11T10:57:39.950" v="550"/>
          <ac:spMkLst>
            <pc:docMk/>
            <pc:sldMk cId="3111973073" sldId="2346"/>
            <ac:spMk id="13" creationId="{F0E2CC35-2F95-3380-731D-8972255EA97D}"/>
          </ac:spMkLst>
        </pc:spChg>
        <pc:spChg chg="mod">
          <ac:chgData name="Savu Arianne-Maria" userId="af5d2200-5f3b-46b2-a781-76495b03a7ed" providerId="ADAL" clId="{6EA6C15D-B5D0-44C5-ABF5-BB0081734CE0}" dt="2026-05-11T10:58:02.586" v="552"/>
          <ac:spMkLst>
            <pc:docMk/>
            <pc:sldMk cId="3111973073" sldId="2346"/>
            <ac:spMk id="19" creationId="{A821370E-68C4-4DAD-5316-3FBEBA3DF82A}"/>
          </ac:spMkLst>
        </pc:spChg>
        <pc:spChg chg="mod">
          <ac:chgData name="Savu Arianne-Maria" userId="af5d2200-5f3b-46b2-a781-76495b03a7ed" providerId="ADAL" clId="{6EA6C15D-B5D0-44C5-ABF5-BB0081734CE0}" dt="2026-05-11T10:58:32.661" v="555"/>
          <ac:spMkLst>
            <pc:docMk/>
            <pc:sldMk cId="3111973073" sldId="2346"/>
            <ac:spMk id="23" creationId="{9E862064-70EC-1981-9670-E1258178BB8F}"/>
          </ac:spMkLst>
        </pc:spChg>
        <pc:spChg chg="mod">
          <ac:chgData name="Savu Arianne-Maria" userId="af5d2200-5f3b-46b2-a781-76495b03a7ed" providerId="ADAL" clId="{6EA6C15D-B5D0-44C5-ABF5-BB0081734CE0}" dt="2026-05-11T10:58:57.160" v="557"/>
          <ac:spMkLst>
            <pc:docMk/>
            <pc:sldMk cId="3111973073" sldId="2346"/>
            <ac:spMk id="26" creationId="{29B422E7-6897-9BDD-A75F-6C34ACBAF618}"/>
          </ac:spMkLst>
        </pc:spChg>
        <pc:spChg chg="mod">
          <ac:chgData name="Savu Arianne-Maria" userId="af5d2200-5f3b-46b2-a781-76495b03a7ed" providerId="ADAL" clId="{6EA6C15D-B5D0-44C5-ABF5-BB0081734CE0}" dt="2026-05-11T10:59:47.053" v="562"/>
          <ac:spMkLst>
            <pc:docMk/>
            <pc:sldMk cId="3111973073" sldId="2346"/>
            <ac:spMk id="29" creationId="{8D8FA450-89C6-5648-79F4-1C6DE3E6E0FB}"/>
          </ac:spMkLst>
        </pc:spChg>
        <pc:spChg chg="mod">
          <ac:chgData name="Savu Arianne-Maria" userId="af5d2200-5f3b-46b2-a781-76495b03a7ed" providerId="ADAL" clId="{6EA6C15D-B5D0-44C5-ABF5-BB0081734CE0}" dt="2026-05-11T10:59:27.303" v="560"/>
          <ac:spMkLst>
            <pc:docMk/>
            <pc:sldMk cId="3111973073" sldId="2346"/>
            <ac:spMk id="32" creationId="{09CA8190-12F9-5C15-468F-3BD370823494}"/>
          </ac:spMkLst>
        </pc:spChg>
        <pc:spChg chg="mod">
          <ac:chgData name="Savu Arianne-Maria" userId="af5d2200-5f3b-46b2-a781-76495b03a7ed" providerId="ADAL" clId="{6EA6C15D-B5D0-44C5-ABF5-BB0081734CE0}" dt="2026-05-11T11:00:17.723" v="565"/>
          <ac:spMkLst>
            <pc:docMk/>
            <pc:sldMk cId="3111973073" sldId="2346"/>
            <ac:spMk id="35" creationId="{0A0E8988-9620-132D-AE3F-FAED6BCB3041}"/>
          </ac:spMkLst>
        </pc:spChg>
        <pc:picChg chg="mod">
          <ac:chgData name="Savu Arianne-Maria" userId="af5d2200-5f3b-46b2-a781-76495b03a7ed" providerId="ADAL" clId="{6EA6C15D-B5D0-44C5-ABF5-BB0081734CE0}" dt="2026-05-11T12:06:19.411" v="1158" actId="962"/>
          <ac:picMkLst>
            <pc:docMk/>
            <pc:sldMk cId="3111973073" sldId="2346"/>
            <ac:picMk id="9" creationId="{F23AACCC-9A63-E118-A8BC-0DCF243E80B4}"/>
          </ac:picMkLst>
        </pc:picChg>
        <pc:picChg chg="mod">
          <ac:chgData name="Savu Arianne-Maria" userId="af5d2200-5f3b-46b2-a781-76495b03a7ed" providerId="ADAL" clId="{6EA6C15D-B5D0-44C5-ABF5-BB0081734CE0}" dt="2026-05-11T12:06:34.989" v="1164" actId="962"/>
          <ac:picMkLst>
            <pc:docMk/>
            <pc:sldMk cId="3111973073" sldId="2346"/>
            <ac:picMk id="12" creationId="{4BB73817-0531-5D79-E516-CF0508321CEF}"/>
          </ac:picMkLst>
        </pc:picChg>
        <pc:picChg chg="mod">
          <ac:chgData name="Savu Arianne-Maria" userId="af5d2200-5f3b-46b2-a781-76495b03a7ed" providerId="ADAL" clId="{6EA6C15D-B5D0-44C5-ABF5-BB0081734CE0}" dt="2026-05-11T12:06:48.699" v="1166" actId="962"/>
          <ac:picMkLst>
            <pc:docMk/>
            <pc:sldMk cId="3111973073" sldId="2346"/>
            <ac:picMk id="15" creationId="{DA15C4C0-6D96-BDC3-FF80-DA64395ED871}"/>
          </ac:picMkLst>
        </pc:picChg>
        <pc:picChg chg="mod">
          <ac:chgData name="Savu Arianne-Maria" userId="af5d2200-5f3b-46b2-a781-76495b03a7ed" providerId="ADAL" clId="{6EA6C15D-B5D0-44C5-ABF5-BB0081734CE0}" dt="2026-05-11T12:07:04.802" v="1168" actId="962"/>
          <ac:picMkLst>
            <pc:docMk/>
            <pc:sldMk cId="3111973073" sldId="2346"/>
            <ac:picMk id="21" creationId="{65EB578E-33E2-E835-0CA5-A613D3D8C1C0}"/>
          </ac:picMkLst>
        </pc:picChg>
        <pc:picChg chg="mod">
          <ac:chgData name="Savu Arianne-Maria" userId="af5d2200-5f3b-46b2-a781-76495b03a7ed" providerId="ADAL" clId="{6EA6C15D-B5D0-44C5-ABF5-BB0081734CE0}" dt="2026-05-11T12:07:19.819" v="1170" actId="962"/>
          <ac:picMkLst>
            <pc:docMk/>
            <pc:sldMk cId="3111973073" sldId="2346"/>
            <ac:picMk id="25" creationId="{7911B75E-0A7A-D874-17A9-EB7C5B493A68}"/>
          </ac:picMkLst>
        </pc:picChg>
        <pc:picChg chg="mod">
          <ac:chgData name="Savu Arianne-Maria" userId="af5d2200-5f3b-46b2-a781-76495b03a7ed" providerId="ADAL" clId="{6EA6C15D-B5D0-44C5-ABF5-BB0081734CE0}" dt="2026-05-11T12:07:32.114" v="1172" actId="962"/>
          <ac:picMkLst>
            <pc:docMk/>
            <pc:sldMk cId="3111973073" sldId="2346"/>
            <ac:picMk id="28" creationId="{B2BC9B3A-0356-DF85-7627-DB6C0B592BD8}"/>
          </ac:picMkLst>
        </pc:picChg>
        <pc:picChg chg="mod">
          <ac:chgData name="Savu Arianne-Maria" userId="af5d2200-5f3b-46b2-a781-76495b03a7ed" providerId="ADAL" clId="{6EA6C15D-B5D0-44C5-ABF5-BB0081734CE0}" dt="2026-05-11T12:07:46.285" v="1174" actId="962"/>
          <ac:picMkLst>
            <pc:docMk/>
            <pc:sldMk cId="3111973073" sldId="2346"/>
            <ac:picMk id="31" creationId="{6EE2BB95-B585-ABEB-29F4-39AB24F2AE27}"/>
          </ac:picMkLst>
        </pc:picChg>
        <pc:picChg chg="mod">
          <ac:chgData name="Savu Arianne-Maria" userId="af5d2200-5f3b-46b2-a781-76495b03a7ed" providerId="ADAL" clId="{6EA6C15D-B5D0-44C5-ABF5-BB0081734CE0}" dt="2026-05-11T12:08:28.785" v="1179" actId="962"/>
          <ac:picMkLst>
            <pc:docMk/>
            <pc:sldMk cId="3111973073" sldId="2346"/>
            <ac:picMk id="34" creationId="{52EFDAD7-4EBD-12BD-247B-1990E99544FF}"/>
          </ac:picMkLst>
        </pc:picChg>
      </pc:sldChg>
      <pc:sldChg chg="modSp mod modNotesTx">
        <pc:chgData name="Savu Arianne-Maria" userId="af5d2200-5f3b-46b2-a781-76495b03a7ed" providerId="ADAL" clId="{6EA6C15D-B5D0-44C5-ABF5-BB0081734CE0}" dt="2026-05-11T12:10:49.204" v="1197" actId="962"/>
        <pc:sldMkLst>
          <pc:docMk/>
          <pc:sldMk cId="863386087" sldId="2347"/>
        </pc:sldMkLst>
        <pc:spChg chg="mod">
          <ac:chgData name="Savu Arianne-Maria" userId="af5d2200-5f3b-46b2-a781-76495b03a7ed" providerId="ADAL" clId="{6EA6C15D-B5D0-44C5-ABF5-BB0081734CE0}" dt="2026-05-11T11:03:18.003" v="580"/>
          <ac:spMkLst>
            <pc:docMk/>
            <pc:sldMk cId="863386087" sldId="2347"/>
            <ac:spMk id="2" creationId="{FFA48A30-7875-F158-16BD-860A3EBFA38E}"/>
          </ac:spMkLst>
        </pc:spChg>
        <pc:spChg chg="mod">
          <ac:chgData name="Savu Arianne-Maria" userId="af5d2200-5f3b-46b2-a781-76495b03a7ed" providerId="ADAL" clId="{6EA6C15D-B5D0-44C5-ABF5-BB0081734CE0}" dt="2026-05-11T11:03:07.635" v="579" actId="20577"/>
          <ac:spMkLst>
            <pc:docMk/>
            <pc:sldMk cId="863386087" sldId="2347"/>
            <ac:spMk id="3" creationId="{CF1559F7-F42B-5748-222F-8A3094622E6C}"/>
          </ac:spMkLst>
        </pc:spChg>
        <pc:spChg chg="mod">
          <ac:chgData name="Savu Arianne-Maria" userId="af5d2200-5f3b-46b2-a781-76495b03a7ed" providerId="ADAL" clId="{6EA6C15D-B5D0-44C5-ABF5-BB0081734CE0}" dt="2026-05-11T11:03:56.668" v="595" actId="20577"/>
          <ac:spMkLst>
            <pc:docMk/>
            <pc:sldMk cId="863386087" sldId="2347"/>
            <ac:spMk id="10" creationId="{3D3002CE-0CDA-F8D2-D4BA-7FF6081665C2}"/>
          </ac:spMkLst>
        </pc:spChg>
        <pc:spChg chg="mod">
          <ac:chgData name="Savu Arianne-Maria" userId="af5d2200-5f3b-46b2-a781-76495b03a7ed" providerId="ADAL" clId="{6EA6C15D-B5D0-44C5-ABF5-BB0081734CE0}" dt="2026-05-11T11:04:25.877" v="598"/>
          <ac:spMkLst>
            <pc:docMk/>
            <pc:sldMk cId="863386087" sldId="2347"/>
            <ac:spMk id="13" creationId="{C22203C3-B970-FD7F-5109-32452E4A021C}"/>
          </ac:spMkLst>
        </pc:spChg>
        <pc:spChg chg="mod">
          <ac:chgData name="Savu Arianne-Maria" userId="af5d2200-5f3b-46b2-a781-76495b03a7ed" providerId="ADAL" clId="{6EA6C15D-B5D0-44C5-ABF5-BB0081734CE0}" dt="2026-05-11T11:04:59.629" v="600"/>
          <ac:spMkLst>
            <pc:docMk/>
            <pc:sldMk cId="863386087" sldId="2347"/>
            <ac:spMk id="19" creationId="{5DFB5644-AB49-0D09-9296-69D697C2BB0C}"/>
          </ac:spMkLst>
        </pc:spChg>
        <pc:spChg chg="mod">
          <ac:chgData name="Savu Arianne-Maria" userId="af5d2200-5f3b-46b2-a781-76495b03a7ed" providerId="ADAL" clId="{6EA6C15D-B5D0-44C5-ABF5-BB0081734CE0}" dt="2026-05-11T11:05:27.009" v="603"/>
          <ac:spMkLst>
            <pc:docMk/>
            <pc:sldMk cId="863386087" sldId="2347"/>
            <ac:spMk id="23" creationId="{238E11FD-1EBF-9FD8-F208-989257B731A6}"/>
          </ac:spMkLst>
        </pc:spChg>
        <pc:spChg chg="mod">
          <ac:chgData name="Savu Arianne-Maria" userId="af5d2200-5f3b-46b2-a781-76495b03a7ed" providerId="ADAL" clId="{6EA6C15D-B5D0-44C5-ABF5-BB0081734CE0}" dt="2026-05-11T11:05:51.028" v="605"/>
          <ac:spMkLst>
            <pc:docMk/>
            <pc:sldMk cId="863386087" sldId="2347"/>
            <ac:spMk id="26" creationId="{8A70CC08-6B97-B2A0-03B8-6B0FDB1295A6}"/>
          </ac:spMkLst>
        </pc:spChg>
        <pc:spChg chg="mod">
          <ac:chgData name="Savu Arianne-Maria" userId="af5d2200-5f3b-46b2-a781-76495b03a7ed" providerId="ADAL" clId="{6EA6C15D-B5D0-44C5-ABF5-BB0081734CE0}" dt="2026-05-11T11:06:34.100" v="610"/>
          <ac:spMkLst>
            <pc:docMk/>
            <pc:sldMk cId="863386087" sldId="2347"/>
            <ac:spMk id="29" creationId="{10608381-930D-2FD8-DEDF-2EEB1164D5DF}"/>
          </ac:spMkLst>
        </pc:spChg>
        <pc:spChg chg="mod">
          <ac:chgData name="Savu Arianne-Maria" userId="af5d2200-5f3b-46b2-a781-76495b03a7ed" providerId="ADAL" clId="{6EA6C15D-B5D0-44C5-ABF5-BB0081734CE0}" dt="2026-05-11T11:06:09.745" v="607"/>
          <ac:spMkLst>
            <pc:docMk/>
            <pc:sldMk cId="863386087" sldId="2347"/>
            <ac:spMk id="32" creationId="{0E8E2D78-FB8D-A4EE-CE5D-9F9FA76A97A3}"/>
          </ac:spMkLst>
        </pc:spChg>
        <pc:spChg chg="mod">
          <ac:chgData name="Savu Arianne-Maria" userId="af5d2200-5f3b-46b2-a781-76495b03a7ed" providerId="ADAL" clId="{6EA6C15D-B5D0-44C5-ABF5-BB0081734CE0}" dt="2026-05-11T11:06:55.595" v="612"/>
          <ac:spMkLst>
            <pc:docMk/>
            <pc:sldMk cId="863386087" sldId="2347"/>
            <ac:spMk id="35" creationId="{06267A30-691A-CA1F-A62F-58CD775E9645}"/>
          </ac:spMkLst>
        </pc:spChg>
        <pc:picChg chg="mod">
          <ac:chgData name="Savu Arianne-Maria" userId="af5d2200-5f3b-46b2-a781-76495b03a7ed" providerId="ADAL" clId="{6EA6C15D-B5D0-44C5-ABF5-BB0081734CE0}" dt="2026-05-11T12:08:50.203" v="1181" actId="962"/>
          <ac:picMkLst>
            <pc:docMk/>
            <pc:sldMk cId="863386087" sldId="2347"/>
            <ac:picMk id="5" creationId="{697931E9-10E3-0CCE-6FDA-10E636591846}"/>
          </ac:picMkLst>
        </pc:picChg>
        <pc:picChg chg="mod">
          <ac:chgData name="Savu Arianne-Maria" userId="af5d2200-5f3b-46b2-a781-76495b03a7ed" providerId="ADAL" clId="{6EA6C15D-B5D0-44C5-ABF5-BB0081734CE0}" dt="2026-05-11T12:09:05.503" v="1183" actId="962"/>
          <ac:picMkLst>
            <pc:docMk/>
            <pc:sldMk cId="863386087" sldId="2347"/>
            <ac:picMk id="7" creationId="{E378A839-B8C9-32F3-E277-3C58BEB0AB36}"/>
          </ac:picMkLst>
        </pc:picChg>
        <pc:picChg chg="mod">
          <ac:chgData name="Savu Arianne-Maria" userId="af5d2200-5f3b-46b2-a781-76495b03a7ed" providerId="ADAL" clId="{6EA6C15D-B5D0-44C5-ABF5-BB0081734CE0}" dt="2026-05-11T12:09:18.817" v="1185" actId="962"/>
          <ac:picMkLst>
            <pc:docMk/>
            <pc:sldMk cId="863386087" sldId="2347"/>
            <ac:picMk id="11" creationId="{F1EB181B-F784-D77E-0158-AFD0D6C5D3A1}"/>
          </ac:picMkLst>
        </pc:picChg>
        <pc:picChg chg="mod">
          <ac:chgData name="Savu Arianne-Maria" userId="af5d2200-5f3b-46b2-a781-76495b03a7ed" providerId="ADAL" clId="{6EA6C15D-B5D0-44C5-ABF5-BB0081734CE0}" dt="2026-05-11T12:09:32.040" v="1187" actId="962"/>
          <ac:picMkLst>
            <pc:docMk/>
            <pc:sldMk cId="863386087" sldId="2347"/>
            <ac:picMk id="16" creationId="{9D0D8527-1945-DC71-6ED8-20685D57C29B}"/>
          </ac:picMkLst>
        </pc:picChg>
        <pc:picChg chg="mod">
          <ac:chgData name="Savu Arianne-Maria" userId="af5d2200-5f3b-46b2-a781-76495b03a7ed" providerId="ADAL" clId="{6EA6C15D-B5D0-44C5-ABF5-BB0081734CE0}" dt="2026-05-11T12:09:45.546" v="1189" actId="962"/>
          <ac:picMkLst>
            <pc:docMk/>
            <pc:sldMk cId="863386087" sldId="2347"/>
            <ac:picMk id="18" creationId="{FDCEC35C-82A7-D07D-F8D6-6F3A02EFA472}"/>
          </ac:picMkLst>
        </pc:picChg>
        <pc:picChg chg="mod">
          <ac:chgData name="Savu Arianne-Maria" userId="af5d2200-5f3b-46b2-a781-76495b03a7ed" providerId="ADAL" clId="{6EA6C15D-B5D0-44C5-ABF5-BB0081734CE0}" dt="2026-05-11T12:10:18.949" v="1193" actId="1076"/>
          <ac:picMkLst>
            <pc:docMk/>
            <pc:sldMk cId="863386087" sldId="2347"/>
            <ac:picMk id="22" creationId="{83C8B14A-AAEB-B5E8-2A6C-081E354C48BA}"/>
          </ac:picMkLst>
        </pc:picChg>
        <pc:picChg chg="mod">
          <ac:chgData name="Savu Arianne-Maria" userId="af5d2200-5f3b-46b2-a781-76495b03a7ed" providerId="ADAL" clId="{6EA6C15D-B5D0-44C5-ABF5-BB0081734CE0}" dt="2026-05-11T12:10:32.317" v="1195" actId="962"/>
          <ac:picMkLst>
            <pc:docMk/>
            <pc:sldMk cId="863386087" sldId="2347"/>
            <ac:picMk id="24" creationId="{E41FCD39-6305-B4EF-BA8E-91A2AD8EAC3D}"/>
          </ac:picMkLst>
        </pc:picChg>
        <pc:picChg chg="mod">
          <ac:chgData name="Savu Arianne-Maria" userId="af5d2200-5f3b-46b2-a781-76495b03a7ed" providerId="ADAL" clId="{6EA6C15D-B5D0-44C5-ABF5-BB0081734CE0}" dt="2026-05-11T12:10:49.204" v="1197" actId="962"/>
          <ac:picMkLst>
            <pc:docMk/>
            <pc:sldMk cId="863386087" sldId="2347"/>
            <ac:picMk id="27" creationId="{A70025CD-E1FF-9F50-D233-0EF010F5DE22}"/>
          </ac:picMkLst>
        </pc:picChg>
      </pc:sldChg>
      <pc:sldChg chg="modSp mod modNotesTx">
        <pc:chgData name="Savu Arianne-Maria" userId="af5d2200-5f3b-46b2-a781-76495b03a7ed" providerId="ADAL" clId="{6EA6C15D-B5D0-44C5-ABF5-BB0081734CE0}" dt="2026-05-11T12:15:09.347" v="1211" actId="962"/>
        <pc:sldMkLst>
          <pc:docMk/>
          <pc:sldMk cId="3258971217" sldId="2349"/>
        </pc:sldMkLst>
        <pc:spChg chg="mod">
          <ac:chgData name="Savu Arianne-Maria" userId="af5d2200-5f3b-46b2-a781-76495b03a7ed" providerId="ADAL" clId="{6EA6C15D-B5D0-44C5-ABF5-BB0081734CE0}" dt="2026-05-11T11:41:53.412" v="924" actId="14100"/>
          <ac:spMkLst>
            <pc:docMk/>
            <pc:sldMk cId="3258971217" sldId="2349"/>
            <ac:spMk id="2" creationId="{10F083D3-AC71-45CD-8386-0FDD764D93BD}"/>
          </ac:spMkLst>
        </pc:spChg>
        <pc:spChg chg="mod">
          <ac:chgData name="Savu Arianne-Maria" userId="af5d2200-5f3b-46b2-a781-76495b03a7ed" providerId="ADAL" clId="{6EA6C15D-B5D0-44C5-ABF5-BB0081734CE0}" dt="2026-05-11T11:41:40.417" v="922" actId="20577"/>
          <ac:spMkLst>
            <pc:docMk/>
            <pc:sldMk cId="3258971217" sldId="2349"/>
            <ac:spMk id="3" creationId="{15313698-3C7B-75B2-51D0-DA31F42767EF}"/>
          </ac:spMkLst>
        </pc:spChg>
        <pc:spChg chg="mod">
          <ac:chgData name="Savu Arianne-Maria" userId="af5d2200-5f3b-46b2-a781-76495b03a7ed" providerId="ADAL" clId="{6EA6C15D-B5D0-44C5-ABF5-BB0081734CE0}" dt="2026-05-11T11:43:12.831" v="938" actId="20577"/>
          <ac:spMkLst>
            <pc:docMk/>
            <pc:sldMk cId="3258971217" sldId="2349"/>
            <ac:spMk id="4" creationId="{324F04CC-1C03-2E3C-4255-5577D11EA36F}"/>
          </ac:spMkLst>
        </pc:spChg>
        <pc:spChg chg="mod">
          <ac:chgData name="Savu Arianne-Maria" userId="af5d2200-5f3b-46b2-a781-76495b03a7ed" providerId="ADAL" clId="{6EA6C15D-B5D0-44C5-ABF5-BB0081734CE0}" dt="2026-05-11T11:43:20.815" v="945" actId="20577"/>
          <ac:spMkLst>
            <pc:docMk/>
            <pc:sldMk cId="3258971217" sldId="2349"/>
            <ac:spMk id="6" creationId="{BE9396EB-4F3A-98C3-3D6D-AE6CC8F26D8A}"/>
          </ac:spMkLst>
        </pc:spChg>
        <pc:spChg chg="mod">
          <ac:chgData name="Savu Arianne-Maria" userId="af5d2200-5f3b-46b2-a781-76495b03a7ed" providerId="ADAL" clId="{6EA6C15D-B5D0-44C5-ABF5-BB0081734CE0}" dt="2026-05-11T11:42:45.872" v="931" actId="20577"/>
          <ac:spMkLst>
            <pc:docMk/>
            <pc:sldMk cId="3258971217" sldId="2349"/>
            <ac:spMk id="8" creationId="{BB003FF8-E385-BBF6-88B4-10937809DE9C}"/>
          </ac:spMkLst>
        </pc:spChg>
        <pc:spChg chg="mod">
          <ac:chgData name="Savu Arianne-Maria" userId="af5d2200-5f3b-46b2-a781-76495b03a7ed" providerId="ADAL" clId="{6EA6C15D-B5D0-44C5-ABF5-BB0081734CE0}" dt="2026-05-11T11:43:03.228" v="933" actId="20577"/>
          <ac:spMkLst>
            <pc:docMk/>
            <pc:sldMk cId="3258971217" sldId="2349"/>
            <ac:spMk id="10" creationId="{66029299-FEA0-EB74-46BA-596CD0D6C27E}"/>
          </ac:spMkLst>
        </pc:spChg>
        <pc:picChg chg="mod">
          <ac:chgData name="Savu Arianne-Maria" userId="af5d2200-5f3b-46b2-a781-76495b03a7ed" providerId="ADAL" clId="{6EA6C15D-B5D0-44C5-ABF5-BB0081734CE0}" dt="2026-05-11T12:15:09.347" v="1211" actId="962"/>
          <ac:picMkLst>
            <pc:docMk/>
            <pc:sldMk cId="3258971217" sldId="2349"/>
            <ac:picMk id="5" creationId="{AE2888B3-6BAF-02C7-0594-87740E1A02CC}"/>
          </ac:picMkLst>
        </pc:picChg>
      </pc:sldChg>
      <pc:sldChg chg="modSp mod modNotesTx">
        <pc:chgData name="Savu Arianne-Maria" userId="af5d2200-5f3b-46b2-a781-76495b03a7ed" providerId="ADAL" clId="{6EA6C15D-B5D0-44C5-ABF5-BB0081734CE0}" dt="2026-05-11T12:15:42.410" v="1213" actId="962"/>
        <pc:sldMkLst>
          <pc:docMk/>
          <pc:sldMk cId="2742885898" sldId="2350"/>
        </pc:sldMkLst>
        <pc:spChg chg="mod">
          <ac:chgData name="Savu Arianne-Maria" userId="af5d2200-5f3b-46b2-a781-76495b03a7ed" providerId="ADAL" clId="{6EA6C15D-B5D0-44C5-ABF5-BB0081734CE0}" dt="2026-05-11T11:49:09.424" v="993" actId="14100"/>
          <ac:spMkLst>
            <pc:docMk/>
            <pc:sldMk cId="2742885898" sldId="2350"/>
            <ac:spMk id="2" creationId="{ABEB8CE7-5AF1-DDCD-38D4-BC21CA443107}"/>
          </ac:spMkLst>
        </pc:spChg>
        <pc:spChg chg="mod">
          <ac:chgData name="Savu Arianne-Maria" userId="af5d2200-5f3b-46b2-a781-76495b03a7ed" providerId="ADAL" clId="{6EA6C15D-B5D0-44C5-ABF5-BB0081734CE0}" dt="2026-05-11T11:48:57.808" v="991" actId="20577"/>
          <ac:spMkLst>
            <pc:docMk/>
            <pc:sldMk cId="2742885898" sldId="2350"/>
            <ac:spMk id="3" creationId="{BAE8012B-6568-5382-B7F3-1719A7567C1B}"/>
          </ac:spMkLst>
        </pc:spChg>
        <pc:spChg chg="mod">
          <ac:chgData name="Savu Arianne-Maria" userId="af5d2200-5f3b-46b2-a781-76495b03a7ed" providerId="ADAL" clId="{6EA6C15D-B5D0-44C5-ABF5-BB0081734CE0}" dt="2026-05-11T11:50:22.601" v="1003" actId="20577"/>
          <ac:spMkLst>
            <pc:docMk/>
            <pc:sldMk cId="2742885898" sldId="2350"/>
            <ac:spMk id="4" creationId="{F06B1AFA-EC38-413F-1AA6-A680689FB40B}"/>
          </ac:spMkLst>
        </pc:spChg>
        <pc:spChg chg="mod">
          <ac:chgData name="Savu Arianne-Maria" userId="af5d2200-5f3b-46b2-a781-76495b03a7ed" providerId="ADAL" clId="{6EA6C15D-B5D0-44C5-ABF5-BB0081734CE0}" dt="2026-05-11T11:50:31.057" v="1011" actId="1076"/>
          <ac:spMkLst>
            <pc:docMk/>
            <pc:sldMk cId="2742885898" sldId="2350"/>
            <ac:spMk id="6" creationId="{99349A4A-7DD0-45C5-DC11-BDDC65287C15}"/>
          </ac:spMkLst>
        </pc:spChg>
        <pc:spChg chg="mod">
          <ac:chgData name="Savu Arianne-Maria" userId="af5d2200-5f3b-46b2-a781-76495b03a7ed" providerId="ADAL" clId="{6EA6C15D-B5D0-44C5-ABF5-BB0081734CE0}" dt="2026-05-11T11:55:32.515" v="1064" actId="790"/>
          <ac:spMkLst>
            <pc:docMk/>
            <pc:sldMk cId="2742885898" sldId="2350"/>
            <ac:spMk id="8" creationId="{3A5ED9D8-3EC8-0B88-6EDA-DA952DEFFFEE}"/>
          </ac:spMkLst>
        </pc:spChg>
        <pc:picChg chg="mod">
          <ac:chgData name="Savu Arianne-Maria" userId="af5d2200-5f3b-46b2-a781-76495b03a7ed" providerId="ADAL" clId="{6EA6C15D-B5D0-44C5-ABF5-BB0081734CE0}" dt="2026-05-11T12:15:42.410" v="1213" actId="962"/>
          <ac:picMkLst>
            <pc:docMk/>
            <pc:sldMk cId="2742885898" sldId="2350"/>
            <ac:picMk id="2050" creationId="{11E83E21-FB8D-4C8D-0CDA-A90FB12DD93A}"/>
          </ac:picMkLst>
        </pc:picChg>
      </pc:sldChg>
      <pc:sldChg chg="modSp mod modNotesTx">
        <pc:chgData name="Savu Arianne-Maria" userId="af5d2200-5f3b-46b2-a781-76495b03a7ed" providerId="ADAL" clId="{6EA6C15D-B5D0-44C5-ABF5-BB0081734CE0}" dt="2026-05-11T12:16:24.907" v="1215" actId="962"/>
        <pc:sldMkLst>
          <pc:docMk/>
          <pc:sldMk cId="1205020081" sldId="2352"/>
        </pc:sldMkLst>
        <pc:spChg chg="mod">
          <ac:chgData name="Savu Arianne-Maria" userId="af5d2200-5f3b-46b2-a781-76495b03a7ed" providerId="ADAL" clId="{6EA6C15D-B5D0-44C5-ABF5-BB0081734CE0}" dt="2026-05-11T11:59:38.375" v="1081"/>
          <ac:spMkLst>
            <pc:docMk/>
            <pc:sldMk cId="1205020081" sldId="2352"/>
            <ac:spMk id="2" creationId="{68192925-4AAD-53FA-5DD2-2D030406082E}"/>
          </ac:spMkLst>
        </pc:spChg>
        <pc:spChg chg="mod">
          <ac:chgData name="Savu Arianne-Maria" userId="af5d2200-5f3b-46b2-a781-76495b03a7ed" providerId="ADAL" clId="{6EA6C15D-B5D0-44C5-ABF5-BB0081734CE0}" dt="2026-05-11T11:59:23.646" v="1080"/>
          <ac:spMkLst>
            <pc:docMk/>
            <pc:sldMk cId="1205020081" sldId="2352"/>
            <ac:spMk id="3" creationId="{F98BDDCF-8916-0F1E-E39E-24F4AA70DA3B}"/>
          </ac:spMkLst>
        </pc:spChg>
        <pc:spChg chg="mod">
          <ac:chgData name="Savu Arianne-Maria" userId="af5d2200-5f3b-46b2-a781-76495b03a7ed" providerId="ADAL" clId="{6EA6C15D-B5D0-44C5-ABF5-BB0081734CE0}" dt="2026-05-11T12:00:09.665" v="1091" actId="20577"/>
          <ac:spMkLst>
            <pc:docMk/>
            <pc:sldMk cId="1205020081" sldId="2352"/>
            <ac:spMk id="4" creationId="{3F6BA4CE-CD1D-739D-9CDF-518E50D02D4F}"/>
          </ac:spMkLst>
        </pc:spChg>
        <pc:spChg chg="mod">
          <ac:chgData name="Savu Arianne-Maria" userId="af5d2200-5f3b-46b2-a781-76495b03a7ed" providerId="ADAL" clId="{6EA6C15D-B5D0-44C5-ABF5-BB0081734CE0}" dt="2026-05-11T12:00:15.259" v="1098" actId="20577"/>
          <ac:spMkLst>
            <pc:docMk/>
            <pc:sldMk cId="1205020081" sldId="2352"/>
            <ac:spMk id="6" creationId="{90ABDFE7-DDDF-EDAD-8987-27CD44B0A705}"/>
          </ac:spMkLst>
        </pc:spChg>
        <pc:spChg chg="mod">
          <ac:chgData name="Savu Arianne-Maria" userId="af5d2200-5f3b-46b2-a781-76495b03a7ed" providerId="ADAL" clId="{6EA6C15D-B5D0-44C5-ABF5-BB0081734CE0}" dt="2026-05-11T12:00:01.239" v="1084" actId="20577"/>
          <ac:spMkLst>
            <pc:docMk/>
            <pc:sldMk cId="1205020081" sldId="2352"/>
            <ac:spMk id="7" creationId="{1FB31D4E-1F69-0CD3-392C-8E8CC3B4D36B}"/>
          </ac:spMkLst>
        </pc:spChg>
        <pc:spChg chg="mod">
          <ac:chgData name="Savu Arianne-Maria" userId="af5d2200-5f3b-46b2-a781-76495b03a7ed" providerId="ADAL" clId="{6EA6C15D-B5D0-44C5-ABF5-BB0081734CE0}" dt="2026-05-11T11:59:47.519" v="1082"/>
          <ac:spMkLst>
            <pc:docMk/>
            <pc:sldMk cId="1205020081" sldId="2352"/>
            <ac:spMk id="8" creationId="{CC4A5FB7-C75A-8FC4-EFB2-67EFF33C8E44}"/>
          </ac:spMkLst>
        </pc:spChg>
        <pc:picChg chg="mod">
          <ac:chgData name="Savu Arianne-Maria" userId="af5d2200-5f3b-46b2-a781-76495b03a7ed" providerId="ADAL" clId="{6EA6C15D-B5D0-44C5-ABF5-BB0081734CE0}" dt="2026-05-11T12:16:24.907" v="1215" actId="962"/>
          <ac:picMkLst>
            <pc:docMk/>
            <pc:sldMk cId="1205020081" sldId="2352"/>
            <ac:picMk id="4098" creationId="{FCEB83F0-BD5B-BD4F-2A70-0B9D0AC4A6A2}"/>
          </ac:picMkLst>
        </pc:picChg>
      </pc:sldChg>
      <pc:sldChg chg="modSp mod">
        <pc:chgData name="Savu Arianne-Maria" userId="af5d2200-5f3b-46b2-a781-76495b03a7ed" providerId="ADAL" clId="{6EA6C15D-B5D0-44C5-ABF5-BB0081734CE0}" dt="2026-05-12T08:57:54.118" v="1277" actId="20577"/>
        <pc:sldMkLst>
          <pc:docMk/>
          <pc:sldMk cId="86727136" sldId="2354"/>
        </pc:sldMkLst>
        <pc:spChg chg="mod">
          <ac:chgData name="Savu Arianne-Maria" userId="af5d2200-5f3b-46b2-a781-76495b03a7ed" providerId="ADAL" clId="{6EA6C15D-B5D0-44C5-ABF5-BB0081734CE0}" dt="2026-05-12T08:56:55.095" v="1268"/>
          <ac:spMkLst>
            <pc:docMk/>
            <pc:sldMk cId="86727136" sldId="2354"/>
            <ac:spMk id="2" creationId="{848DAB2B-5655-75D5-8174-209B0C98C1C8}"/>
          </ac:spMkLst>
        </pc:spChg>
        <pc:spChg chg="mod">
          <ac:chgData name="Savu Arianne-Maria" userId="af5d2200-5f3b-46b2-a781-76495b03a7ed" providerId="ADAL" clId="{6EA6C15D-B5D0-44C5-ABF5-BB0081734CE0}" dt="2026-05-12T08:57:03.070" v="1269"/>
          <ac:spMkLst>
            <pc:docMk/>
            <pc:sldMk cId="86727136" sldId="2354"/>
            <ac:spMk id="3" creationId="{B46B8C39-19ED-F29D-00D7-684A79DBFBF5}"/>
          </ac:spMkLst>
        </pc:spChg>
        <pc:spChg chg="mod">
          <ac:chgData name="Savu Arianne-Maria" userId="af5d2200-5f3b-46b2-a781-76495b03a7ed" providerId="ADAL" clId="{6EA6C15D-B5D0-44C5-ABF5-BB0081734CE0}" dt="2026-05-12T08:57:25.448" v="1272" actId="20577"/>
          <ac:spMkLst>
            <pc:docMk/>
            <pc:sldMk cId="86727136" sldId="2354"/>
            <ac:spMk id="4" creationId="{FA3028BB-CE30-C71B-A03C-732BFCECB92A}"/>
          </ac:spMkLst>
        </pc:spChg>
        <pc:spChg chg="mod">
          <ac:chgData name="Savu Arianne-Maria" userId="af5d2200-5f3b-46b2-a781-76495b03a7ed" providerId="ADAL" clId="{6EA6C15D-B5D0-44C5-ABF5-BB0081734CE0}" dt="2026-05-12T08:57:54.118" v="1277" actId="20577"/>
          <ac:spMkLst>
            <pc:docMk/>
            <pc:sldMk cId="86727136" sldId="2354"/>
            <ac:spMk id="5" creationId="{D5BA6E42-1D84-BBB3-F965-09F70F96E7C4}"/>
          </ac:spMkLst>
        </pc:spChg>
      </pc:sldChg>
      <pc:sldChg chg="addSp delSp modSp mod modNotesTx">
        <pc:chgData name="Savu Arianne-Maria" userId="af5d2200-5f3b-46b2-a781-76495b03a7ed" providerId="ADAL" clId="{6EA6C15D-B5D0-44C5-ABF5-BB0081734CE0}" dt="2026-05-12T09:56:10.370" v="1685"/>
        <pc:sldMkLst>
          <pc:docMk/>
          <pc:sldMk cId="3395829081" sldId="2355"/>
        </pc:sldMkLst>
        <pc:spChg chg="mod">
          <ac:chgData name="Savu Arianne-Maria" userId="af5d2200-5f3b-46b2-a781-76495b03a7ed" providerId="ADAL" clId="{6EA6C15D-B5D0-44C5-ABF5-BB0081734CE0}" dt="2026-05-12T09:08:38.637" v="1279"/>
          <ac:spMkLst>
            <pc:docMk/>
            <pc:sldMk cId="3395829081" sldId="2355"/>
            <ac:spMk id="2" creationId="{94165B63-7D6F-27B7-7C9F-05D8C98B8539}"/>
          </ac:spMkLst>
        </pc:spChg>
        <pc:spChg chg="mod">
          <ac:chgData name="Savu Arianne-Maria" userId="af5d2200-5f3b-46b2-a781-76495b03a7ed" providerId="ADAL" clId="{6EA6C15D-B5D0-44C5-ABF5-BB0081734CE0}" dt="2026-05-12T09:08:25.824" v="1278"/>
          <ac:spMkLst>
            <pc:docMk/>
            <pc:sldMk cId="3395829081" sldId="2355"/>
            <ac:spMk id="3" creationId="{F7199CAB-C540-5F31-B6FC-C0532557BE9B}"/>
          </ac:spMkLst>
        </pc:spChg>
        <pc:spChg chg="mod">
          <ac:chgData name="Savu Arianne-Maria" userId="af5d2200-5f3b-46b2-a781-76495b03a7ed" providerId="ADAL" clId="{6EA6C15D-B5D0-44C5-ABF5-BB0081734CE0}" dt="2026-05-12T09:52:32.127" v="1498" actId="1076"/>
          <ac:spMkLst>
            <pc:docMk/>
            <pc:sldMk cId="3395829081" sldId="2355"/>
            <ac:spMk id="6" creationId="{C438BA16-37D5-E3E9-1016-1AFBAC378462}"/>
          </ac:spMkLst>
        </pc:spChg>
        <pc:spChg chg="mod">
          <ac:chgData name="Savu Arianne-Maria" userId="af5d2200-5f3b-46b2-a781-76495b03a7ed" providerId="ADAL" clId="{6EA6C15D-B5D0-44C5-ABF5-BB0081734CE0}" dt="2026-05-12T09:14:28.545" v="1322" actId="114"/>
          <ac:spMkLst>
            <pc:docMk/>
            <pc:sldMk cId="3395829081" sldId="2355"/>
            <ac:spMk id="8" creationId="{19693D07-2103-D6F3-2A3D-0680A9E2E034}"/>
          </ac:spMkLst>
        </pc:spChg>
        <pc:picChg chg="add mod">
          <ac:chgData name="Savu Arianne-Maria" userId="af5d2200-5f3b-46b2-a781-76495b03a7ed" providerId="ADAL" clId="{6EA6C15D-B5D0-44C5-ABF5-BB0081734CE0}" dt="2026-05-12T09:54:19.219" v="1655" actId="1076"/>
          <ac:picMkLst>
            <pc:docMk/>
            <pc:sldMk cId="3395829081" sldId="2355"/>
            <ac:picMk id="40" creationId="{C15ADE88-6CD1-358D-2CB4-B1CD8BBC7370}"/>
          </ac:picMkLst>
        </pc:picChg>
      </pc:sldChg>
      <pc:sldChg chg="modSp mod modNotesTx">
        <pc:chgData name="Savu Arianne-Maria" userId="af5d2200-5f3b-46b2-a781-76495b03a7ed" providerId="ADAL" clId="{6EA6C15D-B5D0-44C5-ABF5-BB0081734CE0}" dt="2026-05-12T10:00:42.408" v="1733" actId="20577"/>
        <pc:sldMkLst>
          <pc:docMk/>
          <pc:sldMk cId="2323379196" sldId="2356"/>
        </pc:sldMkLst>
        <pc:spChg chg="mod">
          <ac:chgData name="Savu Arianne-Maria" userId="af5d2200-5f3b-46b2-a781-76495b03a7ed" providerId="ADAL" clId="{6EA6C15D-B5D0-44C5-ABF5-BB0081734CE0}" dt="2026-05-12T09:57:16.993" v="1687"/>
          <ac:spMkLst>
            <pc:docMk/>
            <pc:sldMk cId="2323379196" sldId="2356"/>
            <ac:spMk id="2" creationId="{D8C48625-52A5-A53E-707A-64030F5660EE}"/>
          </ac:spMkLst>
        </pc:spChg>
        <pc:spChg chg="mod">
          <ac:chgData name="Savu Arianne-Maria" userId="af5d2200-5f3b-46b2-a781-76495b03a7ed" providerId="ADAL" clId="{6EA6C15D-B5D0-44C5-ABF5-BB0081734CE0}" dt="2026-05-12T09:56:56.967" v="1686"/>
          <ac:spMkLst>
            <pc:docMk/>
            <pc:sldMk cId="2323379196" sldId="2356"/>
            <ac:spMk id="3" creationId="{2185858D-EAFE-C2AA-8CC3-4BE959F57514}"/>
          </ac:spMkLst>
        </pc:spChg>
        <pc:spChg chg="mod">
          <ac:chgData name="Savu Arianne-Maria" userId="af5d2200-5f3b-46b2-a781-76495b03a7ed" providerId="ADAL" clId="{6EA6C15D-B5D0-44C5-ABF5-BB0081734CE0}" dt="2026-05-12T09:58:22.452" v="1699" actId="1076"/>
          <ac:spMkLst>
            <pc:docMk/>
            <pc:sldMk cId="2323379196" sldId="2356"/>
            <ac:spMk id="6" creationId="{FF6E353B-F5A8-5B10-CF00-BAF31379DC2F}"/>
          </ac:spMkLst>
        </pc:spChg>
        <pc:spChg chg="mod">
          <ac:chgData name="Savu Arianne-Maria" userId="af5d2200-5f3b-46b2-a781-76495b03a7ed" providerId="ADAL" clId="{6EA6C15D-B5D0-44C5-ABF5-BB0081734CE0}" dt="2026-05-12T09:57:58.092" v="1689" actId="20577"/>
          <ac:spMkLst>
            <pc:docMk/>
            <pc:sldMk cId="2323379196" sldId="2356"/>
            <ac:spMk id="8" creationId="{D67A6B99-37DD-E160-A886-1C6BB5F51F41}"/>
          </ac:spMkLst>
        </pc:spChg>
        <pc:spChg chg="mod">
          <ac:chgData name="Savu Arianne-Maria" userId="af5d2200-5f3b-46b2-a781-76495b03a7ed" providerId="ADAL" clId="{6EA6C15D-B5D0-44C5-ABF5-BB0081734CE0}" dt="2026-05-12T09:58:11.084" v="1691" actId="1076"/>
          <ac:spMkLst>
            <pc:docMk/>
            <pc:sldMk cId="2323379196" sldId="2356"/>
            <ac:spMk id="9" creationId="{2736BABC-1FD3-3DA2-5982-F8521B0E36B8}"/>
          </ac:spMkLst>
        </pc:spChg>
        <pc:picChg chg="mod">
          <ac:chgData name="Savu Arianne-Maria" userId="af5d2200-5f3b-46b2-a781-76495b03a7ed" providerId="ADAL" clId="{6EA6C15D-B5D0-44C5-ABF5-BB0081734CE0}" dt="2026-05-12T09:59:14.754" v="1701" actId="962"/>
          <ac:picMkLst>
            <pc:docMk/>
            <pc:sldMk cId="2323379196" sldId="2356"/>
            <ac:picMk id="4" creationId="{4C13C938-65B3-3961-5DE7-A305D1859AF7}"/>
          </ac:picMkLst>
        </pc:picChg>
      </pc:sldChg>
      <pc:sldChg chg="modSp mod modNotesTx">
        <pc:chgData name="Savu Arianne-Maria" userId="af5d2200-5f3b-46b2-a781-76495b03a7ed" providerId="ADAL" clId="{6EA6C15D-B5D0-44C5-ABF5-BB0081734CE0}" dt="2026-05-12T10:29:55.913" v="1864" actId="20577"/>
        <pc:sldMkLst>
          <pc:docMk/>
          <pc:sldMk cId="3343835424" sldId="2358"/>
        </pc:sldMkLst>
        <pc:spChg chg="mod">
          <ac:chgData name="Savu Arianne-Maria" userId="af5d2200-5f3b-46b2-a781-76495b03a7ed" providerId="ADAL" clId="{6EA6C15D-B5D0-44C5-ABF5-BB0081734CE0}" dt="2026-05-12T10:24:48.448" v="1812" actId="14100"/>
          <ac:spMkLst>
            <pc:docMk/>
            <pc:sldMk cId="3343835424" sldId="2358"/>
            <ac:spMk id="2" creationId="{4DEC9346-9356-16C3-975A-99E4236E3763}"/>
          </ac:spMkLst>
        </pc:spChg>
        <pc:spChg chg="mod">
          <ac:chgData name="Savu Arianne-Maria" userId="af5d2200-5f3b-46b2-a781-76495b03a7ed" providerId="ADAL" clId="{6EA6C15D-B5D0-44C5-ABF5-BB0081734CE0}" dt="2026-05-12T10:24:36.577" v="1810"/>
          <ac:spMkLst>
            <pc:docMk/>
            <pc:sldMk cId="3343835424" sldId="2358"/>
            <ac:spMk id="3" creationId="{2AAE6E9C-032D-6FA8-FE21-E351BEE7D447}"/>
          </ac:spMkLst>
        </pc:spChg>
        <pc:spChg chg="mod">
          <ac:chgData name="Savu Arianne-Maria" userId="af5d2200-5f3b-46b2-a781-76495b03a7ed" providerId="ADAL" clId="{6EA6C15D-B5D0-44C5-ABF5-BB0081734CE0}" dt="2026-05-12T10:27:16.367" v="1829" actId="20577"/>
          <ac:spMkLst>
            <pc:docMk/>
            <pc:sldMk cId="3343835424" sldId="2358"/>
            <ac:spMk id="6" creationId="{9F8EC892-D6B9-5AE9-FC90-0DE7B5E9633D}"/>
          </ac:spMkLst>
        </pc:spChg>
        <pc:spChg chg="mod">
          <ac:chgData name="Savu Arianne-Maria" userId="af5d2200-5f3b-46b2-a781-76495b03a7ed" providerId="ADAL" clId="{6EA6C15D-B5D0-44C5-ABF5-BB0081734CE0}" dt="2026-05-12T10:27:01.709" v="1820" actId="20577"/>
          <ac:spMkLst>
            <pc:docMk/>
            <pc:sldMk cId="3343835424" sldId="2358"/>
            <ac:spMk id="8" creationId="{385E011B-7CD8-5960-C13B-FE41974BBE8A}"/>
          </ac:spMkLst>
        </pc:spChg>
        <pc:picChg chg="mod">
          <ac:chgData name="Savu Arianne-Maria" userId="af5d2200-5f3b-46b2-a781-76495b03a7ed" providerId="ADAL" clId="{6EA6C15D-B5D0-44C5-ABF5-BB0081734CE0}" dt="2026-05-12T10:28:15.652" v="1831" actId="962"/>
          <ac:picMkLst>
            <pc:docMk/>
            <pc:sldMk cId="3343835424" sldId="2358"/>
            <ac:picMk id="7" creationId="{C86A4326-BA8E-2DEB-D550-ED33BB67A21D}"/>
          </ac:picMkLst>
        </pc:picChg>
      </pc:sldChg>
      <pc:sldChg chg="addSp modSp mod modNotesTx">
        <pc:chgData name="Savu Arianne-Maria" userId="af5d2200-5f3b-46b2-a781-76495b03a7ed" providerId="ADAL" clId="{6EA6C15D-B5D0-44C5-ABF5-BB0081734CE0}" dt="2026-05-12T10:47:53.106" v="1949" actId="20577"/>
        <pc:sldMkLst>
          <pc:docMk/>
          <pc:sldMk cId="3012765585" sldId="2359"/>
        </pc:sldMkLst>
        <pc:spChg chg="mod">
          <ac:chgData name="Savu Arianne-Maria" userId="af5d2200-5f3b-46b2-a781-76495b03a7ed" providerId="ADAL" clId="{6EA6C15D-B5D0-44C5-ABF5-BB0081734CE0}" dt="2026-05-12T10:44:12.679" v="1911"/>
          <ac:spMkLst>
            <pc:docMk/>
            <pc:sldMk cId="3012765585" sldId="2359"/>
            <ac:spMk id="2" creationId="{793B09F7-39BB-AF6F-20D5-96A102F7FE40}"/>
          </ac:spMkLst>
        </pc:spChg>
        <pc:spChg chg="mod">
          <ac:chgData name="Savu Arianne-Maria" userId="af5d2200-5f3b-46b2-a781-76495b03a7ed" providerId="ADAL" clId="{6EA6C15D-B5D0-44C5-ABF5-BB0081734CE0}" dt="2026-05-12T10:43:57.637" v="1910"/>
          <ac:spMkLst>
            <pc:docMk/>
            <pc:sldMk cId="3012765585" sldId="2359"/>
            <ac:spMk id="3" creationId="{E4A151D5-08D2-2FEE-87EE-F5C4B1553313}"/>
          </ac:spMkLst>
        </pc:spChg>
        <pc:spChg chg="mod">
          <ac:chgData name="Savu Arianne-Maria" userId="af5d2200-5f3b-46b2-a781-76495b03a7ed" providerId="ADAL" clId="{6EA6C15D-B5D0-44C5-ABF5-BB0081734CE0}" dt="2026-05-12T10:47:13.633" v="1931" actId="20577"/>
          <ac:spMkLst>
            <pc:docMk/>
            <pc:sldMk cId="3012765585" sldId="2359"/>
            <ac:spMk id="8" creationId="{11D1B189-C288-C16A-219E-C5F5720069F8}"/>
          </ac:spMkLst>
        </pc:spChg>
      </pc:sldChg>
      <pc:sldChg chg="modSp mod modNotesTx">
        <pc:chgData name="Savu Arianne-Maria" userId="af5d2200-5f3b-46b2-a781-76495b03a7ed" providerId="ADAL" clId="{6EA6C15D-B5D0-44C5-ABF5-BB0081734CE0}" dt="2026-05-12T10:58:18.681" v="1990" actId="20577"/>
        <pc:sldMkLst>
          <pc:docMk/>
          <pc:sldMk cId="3667614320" sldId="2360"/>
        </pc:sldMkLst>
        <pc:spChg chg="mod">
          <ac:chgData name="Savu Arianne-Maria" userId="af5d2200-5f3b-46b2-a781-76495b03a7ed" providerId="ADAL" clId="{6EA6C15D-B5D0-44C5-ABF5-BB0081734CE0}" dt="2026-05-12T10:49:42.337" v="1951"/>
          <ac:spMkLst>
            <pc:docMk/>
            <pc:sldMk cId="3667614320" sldId="2360"/>
            <ac:spMk id="2" creationId="{71550DE7-B4FC-8243-0597-6303BEEFED40}"/>
          </ac:spMkLst>
        </pc:spChg>
        <pc:spChg chg="mod">
          <ac:chgData name="Savu Arianne-Maria" userId="af5d2200-5f3b-46b2-a781-76495b03a7ed" providerId="ADAL" clId="{6EA6C15D-B5D0-44C5-ABF5-BB0081734CE0}" dt="2026-05-12T10:49:32.228" v="1950"/>
          <ac:spMkLst>
            <pc:docMk/>
            <pc:sldMk cId="3667614320" sldId="2360"/>
            <ac:spMk id="3" creationId="{EAAFDB0C-4FDB-5889-7B36-C772BB8E56F0}"/>
          </ac:spMkLst>
        </pc:spChg>
        <pc:spChg chg="mod">
          <ac:chgData name="Savu Arianne-Maria" userId="af5d2200-5f3b-46b2-a781-76495b03a7ed" providerId="ADAL" clId="{6EA6C15D-B5D0-44C5-ABF5-BB0081734CE0}" dt="2026-05-12T10:50:28.429" v="1956" actId="113"/>
          <ac:spMkLst>
            <pc:docMk/>
            <pc:sldMk cId="3667614320" sldId="2360"/>
            <ac:spMk id="8" creationId="{2487C09E-E66B-9221-2147-9A52F5637DB0}"/>
          </ac:spMkLst>
        </pc:spChg>
        <pc:picChg chg="mod">
          <ac:chgData name="Savu Arianne-Maria" userId="af5d2200-5f3b-46b2-a781-76495b03a7ed" providerId="ADAL" clId="{6EA6C15D-B5D0-44C5-ABF5-BB0081734CE0}" dt="2026-05-12T10:55:54.754" v="1959" actId="1076"/>
          <ac:picMkLst>
            <pc:docMk/>
            <pc:sldMk cId="3667614320" sldId="2360"/>
            <ac:picMk id="4" creationId="{09A84794-0719-069B-5186-25F364425753}"/>
          </ac:picMkLst>
        </pc:picChg>
      </pc:sldChg>
      <pc:sldChg chg="modSp mod modNotesTx">
        <pc:chgData name="Savu Arianne-Maria" userId="af5d2200-5f3b-46b2-a781-76495b03a7ed" providerId="ADAL" clId="{6EA6C15D-B5D0-44C5-ABF5-BB0081734CE0}" dt="2026-05-12T11:05:33.915" v="2049" actId="5793"/>
        <pc:sldMkLst>
          <pc:docMk/>
          <pc:sldMk cId="4101136500" sldId="2361"/>
        </pc:sldMkLst>
        <pc:spChg chg="mod">
          <ac:chgData name="Savu Arianne-Maria" userId="af5d2200-5f3b-46b2-a781-76495b03a7ed" providerId="ADAL" clId="{6EA6C15D-B5D0-44C5-ABF5-BB0081734CE0}" dt="2026-05-12T10:59:48.666" v="1993" actId="14100"/>
          <ac:spMkLst>
            <pc:docMk/>
            <pc:sldMk cId="4101136500" sldId="2361"/>
            <ac:spMk id="2" creationId="{14BA3082-E9E6-5BED-F8A3-7DE8644C08AF}"/>
          </ac:spMkLst>
        </pc:spChg>
        <pc:spChg chg="mod">
          <ac:chgData name="Savu Arianne-Maria" userId="af5d2200-5f3b-46b2-a781-76495b03a7ed" providerId="ADAL" clId="{6EA6C15D-B5D0-44C5-ABF5-BB0081734CE0}" dt="2026-05-12T10:58:52.992" v="1991"/>
          <ac:spMkLst>
            <pc:docMk/>
            <pc:sldMk cId="4101136500" sldId="2361"/>
            <ac:spMk id="3" creationId="{AED20BFD-6875-A324-D821-9EA55FEA2437}"/>
          </ac:spMkLst>
        </pc:spChg>
        <pc:spChg chg="mod">
          <ac:chgData name="Savu Arianne-Maria" userId="af5d2200-5f3b-46b2-a781-76495b03a7ed" providerId="ADAL" clId="{6EA6C15D-B5D0-44C5-ABF5-BB0081734CE0}" dt="2026-05-12T11:02:11.282" v="2014"/>
          <ac:spMkLst>
            <pc:docMk/>
            <pc:sldMk cId="4101136500" sldId="2361"/>
            <ac:spMk id="8" creationId="{1A9708B6-9823-4F12-7B78-48060CD9F3DE}"/>
          </ac:spMkLst>
        </pc:spChg>
      </pc:sldChg>
      <pc:sldChg chg="modSp mod modNotesTx">
        <pc:chgData name="Savu Arianne-Maria" userId="af5d2200-5f3b-46b2-a781-76495b03a7ed" providerId="ADAL" clId="{6EA6C15D-B5D0-44C5-ABF5-BB0081734CE0}" dt="2026-05-12T11:16:08.012" v="2112" actId="20577"/>
        <pc:sldMkLst>
          <pc:docMk/>
          <pc:sldMk cId="1249643366" sldId="2363"/>
        </pc:sldMkLst>
        <pc:spChg chg="mod">
          <ac:chgData name="Savu Arianne-Maria" userId="af5d2200-5f3b-46b2-a781-76495b03a7ed" providerId="ADAL" clId="{6EA6C15D-B5D0-44C5-ABF5-BB0081734CE0}" dt="2026-05-12T11:12:19.486" v="2082"/>
          <ac:spMkLst>
            <pc:docMk/>
            <pc:sldMk cId="1249643366" sldId="2363"/>
            <ac:spMk id="2" creationId="{DCCEE478-8013-0759-1859-AB85771569B3}"/>
          </ac:spMkLst>
        </pc:spChg>
        <pc:spChg chg="mod">
          <ac:chgData name="Savu Arianne-Maria" userId="af5d2200-5f3b-46b2-a781-76495b03a7ed" providerId="ADAL" clId="{6EA6C15D-B5D0-44C5-ABF5-BB0081734CE0}" dt="2026-05-12T11:12:10.796" v="2081"/>
          <ac:spMkLst>
            <pc:docMk/>
            <pc:sldMk cId="1249643366" sldId="2363"/>
            <ac:spMk id="3" creationId="{C9FEF3BA-2DF9-0603-8336-D5D25156BE15}"/>
          </ac:spMkLst>
        </pc:spChg>
        <pc:spChg chg="mod">
          <ac:chgData name="Savu Arianne-Maria" userId="af5d2200-5f3b-46b2-a781-76495b03a7ed" providerId="ADAL" clId="{6EA6C15D-B5D0-44C5-ABF5-BB0081734CE0}" dt="2026-05-12T11:15:31.502" v="2094" actId="20577"/>
          <ac:spMkLst>
            <pc:docMk/>
            <pc:sldMk cId="1249643366" sldId="2363"/>
            <ac:spMk id="8" creationId="{2F79B9D3-0FA7-A29A-9191-788155B18E10}"/>
          </ac:spMkLst>
        </pc:spChg>
      </pc:sldChg>
      <pc:sldChg chg="modSp mod modNotesTx">
        <pc:chgData name="Savu Arianne-Maria" userId="af5d2200-5f3b-46b2-a781-76495b03a7ed" providerId="ADAL" clId="{6EA6C15D-B5D0-44C5-ABF5-BB0081734CE0}" dt="2026-05-12T11:35:28.575" v="2298" actId="20577"/>
        <pc:sldMkLst>
          <pc:docMk/>
          <pc:sldMk cId="1936359528" sldId="2365"/>
        </pc:sldMkLst>
        <pc:spChg chg="mod">
          <ac:chgData name="Savu Arianne-Maria" userId="af5d2200-5f3b-46b2-a781-76495b03a7ed" providerId="ADAL" clId="{6EA6C15D-B5D0-44C5-ABF5-BB0081734CE0}" dt="2026-05-12T11:29:13.060" v="2229" actId="14100"/>
          <ac:spMkLst>
            <pc:docMk/>
            <pc:sldMk cId="1936359528" sldId="2365"/>
            <ac:spMk id="2" creationId="{64539F77-F649-2B12-5617-C529EC107765}"/>
          </ac:spMkLst>
        </pc:spChg>
        <pc:spChg chg="mod">
          <ac:chgData name="Savu Arianne-Maria" userId="af5d2200-5f3b-46b2-a781-76495b03a7ed" providerId="ADAL" clId="{6EA6C15D-B5D0-44C5-ABF5-BB0081734CE0}" dt="2026-05-12T11:29:28.589" v="2230"/>
          <ac:spMkLst>
            <pc:docMk/>
            <pc:sldMk cId="1936359528" sldId="2365"/>
            <ac:spMk id="3" creationId="{FC4604C4-84AC-6FA3-7B53-C9EB90BF3322}"/>
          </ac:spMkLst>
        </pc:spChg>
        <pc:spChg chg="mod">
          <ac:chgData name="Savu Arianne-Maria" userId="af5d2200-5f3b-46b2-a781-76495b03a7ed" providerId="ADAL" clId="{6EA6C15D-B5D0-44C5-ABF5-BB0081734CE0}" dt="2026-05-12T11:30:51.047" v="2248" actId="20577"/>
          <ac:spMkLst>
            <pc:docMk/>
            <pc:sldMk cId="1936359528" sldId="2365"/>
            <ac:spMk id="4" creationId="{06C5B013-6C19-E493-CA66-A37FB6C53F04}"/>
          </ac:spMkLst>
        </pc:spChg>
        <pc:spChg chg="mod">
          <ac:chgData name="Savu Arianne-Maria" userId="af5d2200-5f3b-46b2-a781-76495b03a7ed" providerId="ADAL" clId="{6EA6C15D-B5D0-44C5-ABF5-BB0081734CE0}" dt="2026-05-12T11:31:02.773" v="2255" actId="20577"/>
          <ac:spMkLst>
            <pc:docMk/>
            <pc:sldMk cId="1936359528" sldId="2365"/>
            <ac:spMk id="5" creationId="{248C6A24-45DA-7A7C-99BA-E5EAAD5D4E5A}"/>
          </ac:spMkLst>
        </pc:spChg>
        <pc:spChg chg="mod">
          <ac:chgData name="Savu Arianne-Maria" userId="af5d2200-5f3b-46b2-a781-76495b03a7ed" providerId="ADAL" clId="{6EA6C15D-B5D0-44C5-ABF5-BB0081734CE0}" dt="2026-05-12T11:30:45.296" v="2243" actId="20577"/>
          <ac:spMkLst>
            <pc:docMk/>
            <pc:sldMk cId="1936359528" sldId="2365"/>
            <ac:spMk id="6" creationId="{BC141D24-D887-AA85-D524-52EBFE7B93AD}"/>
          </ac:spMkLst>
        </pc:spChg>
        <pc:picChg chg="mod">
          <ac:chgData name="Savu Arianne-Maria" userId="af5d2200-5f3b-46b2-a781-76495b03a7ed" providerId="ADAL" clId="{6EA6C15D-B5D0-44C5-ABF5-BB0081734CE0}" dt="2026-05-12T11:31:36.261" v="2257" actId="962"/>
          <ac:picMkLst>
            <pc:docMk/>
            <pc:sldMk cId="1936359528" sldId="2365"/>
            <ac:picMk id="8" creationId="{B1473159-C52A-8E7C-1BC1-142F6E215E49}"/>
          </ac:picMkLst>
        </pc:picChg>
      </pc:sldChg>
      <pc:sldChg chg="modSp mod modNotesTx">
        <pc:chgData name="Savu Arianne-Maria" userId="af5d2200-5f3b-46b2-a781-76495b03a7ed" providerId="ADAL" clId="{6EA6C15D-B5D0-44C5-ABF5-BB0081734CE0}" dt="2026-05-12T08:56:10.600" v="1267" actId="20577"/>
        <pc:sldMkLst>
          <pc:docMk/>
          <pc:sldMk cId="2258835915" sldId="2368"/>
        </pc:sldMkLst>
        <pc:spChg chg="mod">
          <ac:chgData name="Savu Arianne-Maria" userId="af5d2200-5f3b-46b2-a781-76495b03a7ed" providerId="ADAL" clId="{6EA6C15D-B5D0-44C5-ABF5-BB0081734CE0}" dt="2026-05-12T08:51:12.445" v="1217"/>
          <ac:spMkLst>
            <pc:docMk/>
            <pc:sldMk cId="2258835915" sldId="2368"/>
            <ac:spMk id="2" creationId="{BFA900D1-0B84-5BD7-EFF1-23E1B1F721DE}"/>
          </ac:spMkLst>
        </pc:spChg>
        <pc:spChg chg="mod">
          <ac:chgData name="Savu Arianne-Maria" userId="af5d2200-5f3b-46b2-a781-76495b03a7ed" providerId="ADAL" clId="{6EA6C15D-B5D0-44C5-ABF5-BB0081734CE0}" dt="2026-05-12T08:51:00.458" v="1216"/>
          <ac:spMkLst>
            <pc:docMk/>
            <pc:sldMk cId="2258835915" sldId="2368"/>
            <ac:spMk id="3" creationId="{58EF6379-15CD-ED94-7D88-D7E0C53E0BAA}"/>
          </ac:spMkLst>
        </pc:spChg>
        <pc:spChg chg="mod">
          <ac:chgData name="Savu Arianne-Maria" userId="af5d2200-5f3b-46b2-a781-76495b03a7ed" providerId="ADAL" clId="{6EA6C15D-B5D0-44C5-ABF5-BB0081734CE0}" dt="2026-05-12T08:52:40.038" v="1230" actId="20577"/>
          <ac:spMkLst>
            <pc:docMk/>
            <pc:sldMk cId="2258835915" sldId="2368"/>
            <ac:spMk id="4" creationId="{A2AED9B5-C7DF-EAB0-DCFC-695C373B3B5F}"/>
          </ac:spMkLst>
        </pc:spChg>
        <pc:spChg chg="mod">
          <ac:chgData name="Savu Arianne-Maria" userId="af5d2200-5f3b-46b2-a781-76495b03a7ed" providerId="ADAL" clId="{6EA6C15D-B5D0-44C5-ABF5-BB0081734CE0}" dt="2026-05-12T08:52:34.754" v="1225" actId="20577"/>
          <ac:spMkLst>
            <pc:docMk/>
            <pc:sldMk cId="2258835915" sldId="2368"/>
            <ac:spMk id="8" creationId="{DCD9F07C-E88A-49D0-460D-345E1BAC4F5A}"/>
          </ac:spMkLst>
        </pc:spChg>
      </pc:sldChg>
      <pc:sldChg chg="modSp mod">
        <pc:chgData name="Savu Arianne-Maria" userId="af5d2200-5f3b-46b2-a781-76495b03a7ed" providerId="ADAL" clId="{6EA6C15D-B5D0-44C5-ABF5-BB0081734CE0}" dt="2026-05-12T11:51:49.205" v="2410" actId="20577"/>
        <pc:sldMkLst>
          <pc:docMk/>
          <pc:sldMk cId="244361453" sldId="2369"/>
        </pc:sldMkLst>
        <pc:spChg chg="mod">
          <ac:chgData name="Savu Arianne-Maria" userId="af5d2200-5f3b-46b2-a781-76495b03a7ed" providerId="ADAL" clId="{6EA6C15D-B5D0-44C5-ABF5-BB0081734CE0}" dt="2026-05-12T11:47:29.281" v="2378"/>
          <ac:spMkLst>
            <pc:docMk/>
            <pc:sldMk cId="244361453" sldId="2369"/>
            <ac:spMk id="2" creationId="{1B85CD6E-9829-2AF7-C39D-126407B45EF0}"/>
          </ac:spMkLst>
        </pc:spChg>
        <pc:spChg chg="mod">
          <ac:chgData name="Savu Arianne-Maria" userId="af5d2200-5f3b-46b2-a781-76495b03a7ed" providerId="ADAL" clId="{6EA6C15D-B5D0-44C5-ABF5-BB0081734CE0}" dt="2026-05-12T11:51:49.205" v="2410" actId="20577"/>
          <ac:spMkLst>
            <pc:docMk/>
            <pc:sldMk cId="244361453" sldId="2369"/>
            <ac:spMk id="4" creationId="{E39D7F4B-D3BD-7CE3-98A6-847A7DDBB814}"/>
          </ac:spMkLst>
        </pc:spChg>
        <pc:spChg chg="mod">
          <ac:chgData name="Savu Arianne-Maria" userId="af5d2200-5f3b-46b2-a781-76495b03a7ed" providerId="ADAL" clId="{6EA6C15D-B5D0-44C5-ABF5-BB0081734CE0}" dt="2026-05-12T11:47:42.005" v="2379"/>
          <ac:spMkLst>
            <pc:docMk/>
            <pc:sldMk cId="244361453" sldId="2369"/>
            <ac:spMk id="5" creationId="{7096DD9A-ACAD-2DD7-FD00-DFD5E30418FE}"/>
          </ac:spMkLst>
        </pc:spChg>
        <pc:spChg chg="mod">
          <ac:chgData name="Savu Arianne-Maria" userId="af5d2200-5f3b-46b2-a781-76495b03a7ed" providerId="ADAL" clId="{6EA6C15D-B5D0-44C5-ABF5-BB0081734CE0}" dt="2026-05-12T11:51:43.755" v="2405"/>
          <ac:spMkLst>
            <pc:docMk/>
            <pc:sldMk cId="244361453" sldId="2369"/>
            <ac:spMk id="7" creationId="{B56B0F52-6E43-7D97-525C-01EC2D7F75C0}"/>
          </ac:spMkLst>
        </pc:spChg>
      </pc:sldChg>
    </pc:docChg>
  </pc:docChgLst>
  <pc:docChgLst>
    <pc:chgData name="Pum Christina" userId="a82e7e0d-e68d-43fd-9ce2-ebf69d9ea0b4" providerId="ADAL" clId="{C74C004E-2192-4A0B-857F-355394A13FB5}"/>
    <pc:docChg chg="custSel delSld modSld modSection">
      <pc:chgData name="Pum Christina" userId="a82e7e0d-e68d-43fd-9ce2-ebf69d9ea0b4" providerId="ADAL" clId="{C74C004E-2192-4A0B-857F-355394A13FB5}" dt="2026-05-19T10:24:47.047" v="94" actId="255"/>
      <pc:docMkLst>
        <pc:docMk/>
      </pc:docMkLst>
      <pc:sldChg chg="modSp mod">
        <pc:chgData name="Pum Christina" userId="a82e7e0d-e68d-43fd-9ce2-ebf69d9ea0b4" providerId="ADAL" clId="{C74C004E-2192-4A0B-857F-355394A13FB5}" dt="2026-05-19T09:53:14.515" v="3" actId="20577"/>
        <pc:sldMkLst>
          <pc:docMk/>
          <pc:sldMk cId="325755558" sldId="281"/>
        </pc:sldMkLst>
        <pc:spChg chg="mod">
          <ac:chgData name="Pum Christina" userId="a82e7e0d-e68d-43fd-9ce2-ebf69d9ea0b4" providerId="ADAL" clId="{C74C004E-2192-4A0B-857F-355394A13FB5}" dt="2026-05-19T09:53:14.515" v="3" actId="20577"/>
          <ac:spMkLst>
            <pc:docMk/>
            <pc:sldMk cId="325755558" sldId="281"/>
            <ac:spMk id="6" creationId="{E14C6707-2612-A9D5-ACEC-4EB44AC7C961}"/>
          </ac:spMkLst>
        </pc:spChg>
      </pc:sldChg>
      <pc:sldChg chg="del">
        <pc:chgData name="Pum Christina" userId="a82e7e0d-e68d-43fd-9ce2-ebf69d9ea0b4" providerId="ADAL" clId="{C74C004E-2192-4A0B-857F-355394A13FB5}" dt="2026-05-19T10:14:39.792" v="46" actId="47"/>
        <pc:sldMkLst>
          <pc:docMk/>
          <pc:sldMk cId="2228685639" sldId="306"/>
        </pc:sldMkLst>
      </pc:sldChg>
      <pc:sldChg chg="addSp modSp mod">
        <pc:chgData name="Pum Christina" userId="a82e7e0d-e68d-43fd-9ce2-ebf69d9ea0b4" providerId="ADAL" clId="{C74C004E-2192-4A0B-857F-355394A13FB5}" dt="2026-05-19T10:18:21.074" v="58" actId="20577"/>
        <pc:sldMkLst>
          <pc:docMk/>
          <pc:sldMk cId="1789897130" sldId="321"/>
        </pc:sldMkLst>
        <pc:spChg chg="mod">
          <ac:chgData name="Pum Christina" userId="a82e7e0d-e68d-43fd-9ce2-ebf69d9ea0b4" providerId="ADAL" clId="{C74C004E-2192-4A0B-857F-355394A13FB5}" dt="2026-05-19T10:18:21.074" v="58" actId="20577"/>
          <ac:spMkLst>
            <pc:docMk/>
            <pc:sldMk cId="1789897130" sldId="321"/>
            <ac:spMk id="3" creationId="{A4EBAC4C-3DD1-3FEA-7FC1-D6D7BDE11603}"/>
          </ac:spMkLst>
        </pc:spChg>
        <pc:spChg chg="mod">
          <ac:chgData name="Pum Christina" userId="a82e7e0d-e68d-43fd-9ce2-ebf69d9ea0b4" providerId="ADAL" clId="{C74C004E-2192-4A0B-857F-355394A13FB5}" dt="2026-05-19T10:17:30.026" v="54" actId="20577"/>
          <ac:spMkLst>
            <pc:docMk/>
            <pc:sldMk cId="1789897130" sldId="321"/>
            <ac:spMk id="4" creationId="{E7D9FB3F-4829-8C96-DEFE-6498B4C26D73}"/>
          </ac:spMkLst>
        </pc:spChg>
        <pc:spChg chg="add mod">
          <ac:chgData name="Pum Christina" userId="a82e7e0d-e68d-43fd-9ce2-ebf69d9ea0b4" providerId="ADAL" clId="{C74C004E-2192-4A0B-857F-355394A13FB5}" dt="2026-05-19T10:15:02.041" v="48"/>
          <ac:spMkLst>
            <pc:docMk/>
            <pc:sldMk cId="1789897130" sldId="321"/>
            <ac:spMk id="7" creationId="{C3F5C008-B4B5-C78C-3755-65571716461F}"/>
          </ac:spMkLst>
        </pc:spChg>
        <pc:spChg chg="add mod">
          <ac:chgData name="Pum Christina" userId="a82e7e0d-e68d-43fd-9ce2-ebf69d9ea0b4" providerId="ADAL" clId="{C74C004E-2192-4A0B-857F-355394A13FB5}" dt="2026-05-19T10:17:35.729" v="55" actId="255"/>
          <ac:spMkLst>
            <pc:docMk/>
            <pc:sldMk cId="1789897130" sldId="321"/>
            <ac:spMk id="8" creationId="{1B8E94EB-D385-8492-F449-6B76E9D4FB1E}"/>
          </ac:spMkLst>
        </pc:spChg>
        <pc:picChg chg="add mod">
          <ac:chgData name="Pum Christina" userId="a82e7e0d-e68d-43fd-9ce2-ebf69d9ea0b4" providerId="ADAL" clId="{C74C004E-2192-4A0B-857F-355394A13FB5}" dt="2026-05-19T10:18:14.466" v="57"/>
          <ac:picMkLst>
            <pc:docMk/>
            <pc:sldMk cId="1789897130" sldId="321"/>
            <ac:picMk id="6" creationId="{31FB7616-0734-172D-4C2C-A27853E21A1F}"/>
          </ac:picMkLst>
        </pc:picChg>
      </pc:sldChg>
      <pc:sldChg chg="modSp mod">
        <pc:chgData name="Pum Christina" userId="a82e7e0d-e68d-43fd-9ce2-ebf69d9ea0b4" providerId="ADAL" clId="{C74C004E-2192-4A0B-857F-355394A13FB5}" dt="2026-05-19T10:18:57.329" v="60" actId="20577"/>
        <pc:sldMkLst>
          <pc:docMk/>
          <pc:sldMk cId="1922672807" sldId="2331"/>
        </pc:sldMkLst>
        <pc:spChg chg="mod">
          <ac:chgData name="Pum Christina" userId="a82e7e0d-e68d-43fd-9ce2-ebf69d9ea0b4" providerId="ADAL" clId="{C74C004E-2192-4A0B-857F-355394A13FB5}" dt="2026-05-19T10:18:57.329" v="60" actId="20577"/>
          <ac:spMkLst>
            <pc:docMk/>
            <pc:sldMk cId="1922672807" sldId="2331"/>
            <ac:spMk id="24" creationId="{628C7A1D-E098-4970-DB2F-CE1EBAC891EE}"/>
          </ac:spMkLst>
        </pc:spChg>
      </pc:sldChg>
      <pc:sldChg chg="modSp mod">
        <pc:chgData name="Pum Christina" userId="a82e7e0d-e68d-43fd-9ce2-ebf69d9ea0b4" providerId="ADAL" clId="{C74C004E-2192-4A0B-857F-355394A13FB5}" dt="2026-05-19T10:24:47.047" v="94" actId="255"/>
        <pc:sldMkLst>
          <pc:docMk/>
          <pc:sldMk cId="1689796965" sldId="2332"/>
        </pc:sldMkLst>
        <pc:spChg chg="mod">
          <ac:chgData name="Pum Christina" userId="a82e7e0d-e68d-43fd-9ce2-ebf69d9ea0b4" providerId="ADAL" clId="{C74C004E-2192-4A0B-857F-355394A13FB5}" dt="2026-05-19T10:24:47.047" v="94" actId="255"/>
          <ac:spMkLst>
            <pc:docMk/>
            <pc:sldMk cId="1689796965" sldId="2332"/>
            <ac:spMk id="7" creationId="{9654E791-7BDC-64AF-8555-C2647C1490F9}"/>
          </ac:spMkLst>
        </pc:spChg>
      </pc:sldChg>
      <pc:sldChg chg="addSp modSp mod">
        <pc:chgData name="Pum Christina" userId="a82e7e0d-e68d-43fd-9ce2-ebf69d9ea0b4" providerId="ADAL" clId="{C74C004E-2192-4A0B-857F-355394A13FB5}" dt="2026-05-19T09:56:25.660" v="22" actId="6549"/>
        <pc:sldMkLst>
          <pc:docMk/>
          <pc:sldMk cId="3584464415" sldId="2345"/>
        </pc:sldMkLst>
        <pc:spChg chg="mod">
          <ac:chgData name="Pum Christina" userId="a82e7e0d-e68d-43fd-9ce2-ebf69d9ea0b4" providerId="ADAL" clId="{C74C004E-2192-4A0B-857F-355394A13FB5}" dt="2026-05-19T09:56:25.660" v="22" actId="6549"/>
          <ac:spMkLst>
            <pc:docMk/>
            <pc:sldMk cId="3584464415" sldId="2345"/>
            <ac:spMk id="4" creationId="{C8902F72-9AED-C85E-E2AA-ABB6332C03CA}"/>
          </ac:spMkLst>
        </pc:spChg>
        <pc:picChg chg="add mod">
          <ac:chgData name="Pum Christina" userId="a82e7e0d-e68d-43fd-9ce2-ebf69d9ea0b4" providerId="ADAL" clId="{C74C004E-2192-4A0B-857F-355394A13FB5}" dt="2026-05-19T09:54:17.561" v="4"/>
          <ac:picMkLst>
            <pc:docMk/>
            <pc:sldMk cId="3584464415" sldId="2345"/>
            <ac:picMk id="6" creationId="{3290AE71-1759-AFC8-215E-4A42630D6C5F}"/>
          </ac:picMkLst>
        </pc:picChg>
      </pc:sldChg>
      <pc:sldChg chg="del">
        <pc:chgData name="Pum Christina" userId="a82e7e0d-e68d-43fd-9ce2-ebf69d9ea0b4" providerId="ADAL" clId="{C74C004E-2192-4A0B-857F-355394A13FB5}" dt="2026-05-19T10:00:47.754" v="23" actId="47"/>
        <pc:sldMkLst>
          <pc:docMk/>
          <pc:sldMk cId="1771075676" sldId="2348"/>
        </pc:sldMkLst>
      </pc:sldChg>
      <pc:sldChg chg="modNotesTx">
        <pc:chgData name="Pum Christina" userId="a82e7e0d-e68d-43fd-9ce2-ebf69d9ea0b4" providerId="ADAL" clId="{C74C004E-2192-4A0B-857F-355394A13FB5}" dt="2026-05-19T10:00:54.712" v="24" actId="20577"/>
        <pc:sldMkLst>
          <pc:docMk/>
          <pc:sldMk cId="3258971217" sldId="2349"/>
        </pc:sldMkLst>
      </pc:sldChg>
      <pc:sldChg chg="del">
        <pc:chgData name="Pum Christina" userId="a82e7e0d-e68d-43fd-9ce2-ebf69d9ea0b4" providerId="ADAL" clId="{C74C004E-2192-4A0B-857F-355394A13FB5}" dt="2026-05-19T10:01:03.256" v="25" actId="47"/>
        <pc:sldMkLst>
          <pc:docMk/>
          <pc:sldMk cId="4094853375" sldId="2351"/>
        </pc:sldMkLst>
      </pc:sldChg>
      <pc:sldChg chg="modSp del mod modNotesTx">
        <pc:chgData name="Pum Christina" userId="a82e7e0d-e68d-43fd-9ce2-ebf69d9ea0b4" providerId="ADAL" clId="{C74C004E-2192-4A0B-857F-355394A13FB5}" dt="2026-05-19T10:13:38.658" v="39" actId="47"/>
        <pc:sldMkLst>
          <pc:docMk/>
          <pc:sldMk cId="1946133754" sldId="2357"/>
        </pc:sldMkLst>
        <pc:spChg chg="mod">
          <ac:chgData name="Pum Christina" userId="a82e7e0d-e68d-43fd-9ce2-ebf69d9ea0b4" providerId="ADAL" clId="{C74C004E-2192-4A0B-857F-355394A13FB5}" dt="2026-05-19T10:13:36.469" v="38" actId="6549"/>
          <ac:spMkLst>
            <pc:docMk/>
            <pc:sldMk cId="1946133754" sldId="2357"/>
            <ac:spMk id="4" creationId="{DF2FA31A-7C3B-0291-EFAC-9E9C2DEE894F}"/>
          </ac:spMkLst>
        </pc:spChg>
      </pc:sldChg>
      <pc:sldChg chg="addSp modSp mod modNotesTx">
        <pc:chgData name="Pum Christina" userId="a82e7e0d-e68d-43fd-9ce2-ebf69d9ea0b4" providerId="ADAL" clId="{C74C004E-2192-4A0B-857F-355394A13FB5}" dt="2026-05-19T10:14:05.946" v="42" actId="20577"/>
        <pc:sldMkLst>
          <pc:docMk/>
          <pc:sldMk cId="3667614320" sldId="2360"/>
        </pc:sldMkLst>
        <pc:spChg chg="add mod">
          <ac:chgData name="Pum Christina" userId="a82e7e0d-e68d-43fd-9ce2-ebf69d9ea0b4" providerId="ADAL" clId="{C74C004E-2192-4A0B-857F-355394A13FB5}" dt="2026-05-19T10:13:59.304" v="41" actId="1076"/>
          <ac:spMkLst>
            <pc:docMk/>
            <pc:sldMk cId="3667614320" sldId="2360"/>
            <ac:spMk id="5" creationId="{17BCD066-A2E1-F2C9-D517-EE3E1284C1BE}"/>
          </ac:spMkLst>
        </pc:spChg>
      </pc:sldChg>
      <pc:sldChg chg="del">
        <pc:chgData name="Pum Christina" userId="a82e7e0d-e68d-43fd-9ce2-ebf69d9ea0b4" providerId="ADAL" clId="{C74C004E-2192-4A0B-857F-355394A13FB5}" dt="2026-05-19T10:14:13.956" v="43" actId="47"/>
        <pc:sldMkLst>
          <pc:docMk/>
          <pc:sldMk cId="2378614921" sldId="2362"/>
        </pc:sldMkLst>
      </pc:sldChg>
      <pc:sldChg chg="del">
        <pc:chgData name="Pum Christina" userId="a82e7e0d-e68d-43fd-9ce2-ebf69d9ea0b4" providerId="ADAL" clId="{C74C004E-2192-4A0B-857F-355394A13FB5}" dt="2026-05-19T10:14:18.200" v="44" actId="47"/>
        <pc:sldMkLst>
          <pc:docMk/>
          <pc:sldMk cId="3297767475" sldId="2364"/>
        </pc:sldMkLst>
      </pc:sldChg>
      <pc:sldChg chg="del">
        <pc:chgData name="Pum Christina" userId="a82e7e0d-e68d-43fd-9ce2-ebf69d9ea0b4" providerId="ADAL" clId="{C74C004E-2192-4A0B-857F-355394A13FB5}" dt="2026-05-19T10:14:24.459" v="45" actId="47"/>
        <pc:sldMkLst>
          <pc:docMk/>
          <pc:sldMk cId="558192336" sldId="2366"/>
        </pc:sldMkLst>
      </pc:sldChg>
      <pc:sldChg chg="addSp delSp modSp mod modNotesTx">
        <pc:chgData name="Pum Christina" userId="a82e7e0d-e68d-43fd-9ce2-ebf69d9ea0b4" providerId="ADAL" clId="{C74C004E-2192-4A0B-857F-355394A13FB5}" dt="2026-05-19T10:12:03.230" v="36" actId="14100"/>
        <pc:sldMkLst>
          <pc:docMk/>
          <pc:sldMk cId="2258835915" sldId="2368"/>
        </pc:sldMkLst>
        <pc:spChg chg="mod">
          <ac:chgData name="Pum Christina" userId="a82e7e0d-e68d-43fd-9ce2-ebf69d9ea0b4" providerId="ADAL" clId="{C74C004E-2192-4A0B-857F-355394A13FB5}" dt="2026-05-19T10:12:03.230" v="36" actId="14100"/>
          <ac:spMkLst>
            <pc:docMk/>
            <pc:sldMk cId="2258835915" sldId="2368"/>
            <ac:spMk id="2" creationId="{BFA900D1-0B84-5BD7-EFF1-23E1B1F721DE}"/>
          </ac:spMkLst>
        </pc:spChg>
        <pc:spChg chg="add mod">
          <ac:chgData name="Pum Christina" userId="a82e7e0d-e68d-43fd-9ce2-ebf69d9ea0b4" providerId="ADAL" clId="{C74C004E-2192-4A0B-857F-355394A13FB5}" dt="2026-05-19T10:11:13.494" v="32" actId="1076"/>
          <ac:spMkLst>
            <pc:docMk/>
            <pc:sldMk cId="2258835915" sldId="2368"/>
            <ac:spMk id="5" creationId="{B1123A31-2A11-D3AC-919F-0F543CB156E9}"/>
          </ac:spMkLst>
        </pc:spChg>
        <pc:spChg chg="mod">
          <ac:chgData name="Pum Christina" userId="a82e7e0d-e68d-43fd-9ce2-ebf69d9ea0b4" providerId="ADAL" clId="{C74C004E-2192-4A0B-857F-355394A13FB5}" dt="2026-05-19T10:10:41.469" v="29" actId="14100"/>
          <ac:spMkLst>
            <pc:docMk/>
            <pc:sldMk cId="2258835915" sldId="2368"/>
            <ac:spMk id="8" creationId="{DCD9F07C-E88A-49D0-460D-345E1BAC4F5A}"/>
          </ac:spMkLst>
        </pc:spChg>
        <pc:spChg chg="del">
          <ac:chgData name="Pum Christina" userId="a82e7e0d-e68d-43fd-9ce2-ebf69d9ea0b4" providerId="ADAL" clId="{C74C004E-2192-4A0B-857F-355394A13FB5}" dt="2026-05-19T10:11:15.292" v="33" actId="478"/>
          <ac:spMkLst>
            <pc:docMk/>
            <pc:sldMk cId="2258835915" sldId="2368"/>
            <ac:spMk id="9" creationId="{4A519422-03E7-E3F8-DFFD-15FD877665EB}"/>
          </ac:spMkLst>
        </pc:spChg>
        <pc:picChg chg="add mod">
          <ac:chgData name="Pum Christina" userId="a82e7e0d-e68d-43fd-9ce2-ebf69d9ea0b4" providerId="ADAL" clId="{C74C004E-2192-4A0B-857F-355394A13FB5}" dt="2026-05-19T10:11:24.633" v="35" actId="1076"/>
          <ac:picMkLst>
            <pc:docMk/>
            <pc:sldMk cId="2258835915" sldId="2368"/>
            <ac:picMk id="6" creationId="{06753349-CB08-746B-ED7E-45D63E7F550B}"/>
          </ac:picMkLst>
        </pc:picChg>
        <pc:picChg chg="del">
          <ac:chgData name="Pum Christina" userId="a82e7e0d-e68d-43fd-9ce2-ebf69d9ea0b4" providerId="ADAL" clId="{C74C004E-2192-4A0B-857F-355394A13FB5}" dt="2026-05-19T10:10:36.227" v="27" actId="478"/>
          <ac:picMkLst>
            <pc:docMk/>
            <pc:sldMk cId="2258835915" sldId="2368"/>
            <ac:picMk id="7" creationId="{6D738BAE-5B89-1F58-B0F6-66602207B2D8}"/>
          </ac:picMkLst>
        </pc:picChg>
      </pc:sldChg>
      <pc:sldChg chg="modSp mod">
        <pc:chgData name="Pum Christina" userId="a82e7e0d-e68d-43fd-9ce2-ebf69d9ea0b4" providerId="ADAL" clId="{C74C004E-2192-4A0B-857F-355394A13FB5}" dt="2026-05-19T10:24:39.204" v="93" actId="313"/>
        <pc:sldMkLst>
          <pc:docMk/>
          <pc:sldMk cId="244361453" sldId="2369"/>
        </pc:sldMkLst>
        <pc:spChg chg="mod">
          <ac:chgData name="Pum Christina" userId="a82e7e0d-e68d-43fd-9ce2-ebf69d9ea0b4" providerId="ADAL" clId="{C74C004E-2192-4A0B-857F-355394A13FB5}" dt="2026-05-19T10:24:39.204" v="93" actId="313"/>
          <ac:spMkLst>
            <pc:docMk/>
            <pc:sldMk cId="244361453" sldId="2369"/>
            <ac:spMk id="7" creationId="{B56B0F52-6E43-7D97-525C-01EC2D7F75C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19.05.2026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19.05.2026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kahoot.com/en/" TargetMode="External"/><Relationship Id="rId2" Type="http://schemas.openxmlformats.org/officeDocument/2006/relationships/slide" Target="../slides/slide39.xml"/><Relationship Id="rId1" Type="http://schemas.openxmlformats.org/officeDocument/2006/relationships/notesMaster" Target="../notesMasters/notesMaster1.xml"/><Relationship Id="rId4" Type="http://schemas.openxmlformats.org/officeDocument/2006/relationships/hyperlink" Target="https://create.kahoot.it/share/the-danube-ecosystem-and-lifeline/d2790d18-b18e-492c-8051-11890f4e1dc8" TargetMode="Externa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a:t>
            </a:fld>
            <a:endParaRPr lang="de-AT"/>
          </a:p>
        </p:txBody>
      </p:sp>
    </p:spTree>
    <p:extLst>
      <p:ext uri="{BB962C8B-B14F-4D97-AF65-F5344CB8AC3E}">
        <p14:creationId xmlns:p14="http://schemas.microsoft.com/office/powerpoint/2010/main" val="38049282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de-AT" dirty="0"/>
              <a:t>Source: </a:t>
            </a:r>
            <a:r>
              <a:rPr lang="de-AT" dirty="0" err="1"/>
              <a:t>sofatutor</a:t>
            </a:r>
            <a:r>
              <a:rPr lang="de-AT" dirty="0"/>
              <a:t> GmbH (2025): https://www.sofatutor.at/biologie/videos/das-oekosystem#oekosystem-definition (</a:t>
            </a:r>
            <a:r>
              <a:rPr lang="en-GB" noProof="0" dirty="0"/>
              <a:t>Accessed</a:t>
            </a:r>
            <a:r>
              <a:rPr lang="de-AT" dirty="0"/>
              <a:t> on: 21.10.2025)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6</a:t>
            </a:fld>
            <a:endParaRPr lang="de-AT"/>
          </a:p>
        </p:txBody>
      </p:sp>
    </p:spTree>
    <p:extLst>
      <p:ext uri="{BB962C8B-B14F-4D97-AF65-F5344CB8AC3E}">
        <p14:creationId xmlns:p14="http://schemas.microsoft.com/office/powerpoint/2010/main" val="498618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401F66-50F2-AFE5-58A5-6011309335A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115C0D4-9E2F-0F25-C09E-4448146ED67F}"/>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461365CB-1D2C-241C-0378-926BC2F9B9B1}"/>
              </a:ext>
            </a:extLst>
          </p:cNvPr>
          <p:cNvSpPr>
            <a:spLocks noGrp="1"/>
          </p:cNvSpPr>
          <p:nvPr>
            <p:ph type="body" idx="1"/>
          </p:nvPr>
        </p:nvSpPr>
        <p:spPr/>
        <p:txBody>
          <a:bodyPr/>
          <a:lstStyle/>
          <a:p>
            <a:r>
              <a:rPr lang="de-AT" dirty="0"/>
              <a:t>Source: BMLUK (2025a): https://www.generationblue.at/wasserwissen/wasserqualitat/was-ist-gewaesseroekologie.html (</a:t>
            </a:r>
            <a:r>
              <a:rPr lang="en-GB" noProof="0" dirty="0"/>
              <a:t>Accessed</a:t>
            </a:r>
            <a:r>
              <a:rPr lang="de-AT" dirty="0"/>
              <a:t> on: 21.10.2025)</a:t>
            </a:r>
          </a:p>
          <a:p>
            <a:endParaRPr lang="de-AT" dirty="0"/>
          </a:p>
        </p:txBody>
      </p:sp>
      <p:sp>
        <p:nvSpPr>
          <p:cNvPr id="4" name="Kopfzeilenplatzhalter 3">
            <a:extLst>
              <a:ext uri="{FF2B5EF4-FFF2-40B4-BE49-F238E27FC236}">
                <a16:creationId xmlns:a16="http://schemas.microsoft.com/office/drawing/2014/main" id="{767C6F4F-9D7B-D0E2-842E-AEC2CB6C102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9668DBF-B929-DD3B-0552-77E8A53BAB7C}"/>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34D5EF60-F38F-FC25-DB44-4E8C2827583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CC040E9-FEDC-E334-8B93-1C3EB5A979A4}"/>
              </a:ext>
            </a:extLst>
          </p:cNvPr>
          <p:cNvSpPr>
            <a:spLocks noGrp="1"/>
          </p:cNvSpPr>
          <p:nvPr>
            <p:ph type="sldNum" sz="quarter" idx="5"/>
          </p:nvPr>
        </p:nvSpPr>
        <p:spPr/>
        <p:txBody>
          <a:bodyPr/>
          <a:lstStyle/>
          <a:p>
            <a:fld id="{9B1635B3-DF70-4CFD-87CA-EB6AFDCA10EE}" type="slidenum">
              <a:rPr lang="de-AT" smtClean="0"/>
              <a:t>7</a:t>
            </a:fld>
            <a:endParaRPr lang="de-AT"/>
          </a:p>
        </p:txBody>
      </p:sp>
    </p:spTree>
    <p:extLst>
      <p:ext uri="{BB962C8B-B14F-4D97-AF65-F5344CB8AC3E}">
        <p14:creationId xmlns:p14="http://schemas.microsoft.com/office/powerpoint/2010/main" val="8441299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2D2E24-B244-A858-8006-31BA9C8E014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AB016FA-14FA-1603-33B5-3BB359754847}"/>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6D881090-3231-4D2F-79B2-CC3AFE5F81FA}"/>
              </a:ext>
            </a:extLst>
          </p:cNvPr>
          <p:cNvSpPr>
            <a:spLocks noGrp="1"/>
          </p:cNvSpPr>
          <p:nvPr>
            <p:ph type="body" idx="1"/>
          </p:nvPr>
        </p:nvSpPr>
        <p:spPr/>
        <p:txBody>
          <a:bodyPr/>
          <a:lstStyle/>
          <a:p>
            <a:r>
              <a:rPr lang="de-AT" dirty="0"/>
              <a:t>Source: BMLUK (2025b): https://info.bml.gv.at/themen/wasser/gewaesserbewirtschaftung/umsetzungsprojekte/gewaesseroekologie.html </a:t>
            </a:r>
            <a:r>
              <a:rPr lang="en-GB" noProof="0" dirty="0"/>
              <a:t>(Accessed on: 21.10.2025)</a:t>
            </a:r>
          </a:p>
          <a:p>
            <a:endParaRPr lang="de-AT" dirty="0"/>
          </a:p>
          <a:p>
            <a:pPr marL="171450" indent="-171450">
              <a:buFont typeface="Arial" panose="020B0604020202020204" pitchFamily="34" charset="0"/>
              <a:buChar char="•"/>
            </a:pPr>
            <a:r>
              <a:rPr lang="en-US" dirty="0"/>
              <a:t>Our water bodies are inhabited by a wide variety of living organisms, such as fish, insects, mussels, crustaceans, algae and aquatic plants. These have different requirements for their habitat; for example, some need cold, fast-flowing waters, while others prefer warmer, slow-flowing conditions. Which animals and plants are found in a water body therefore always depends on the specific characteristics of that habitat.</a:t>
            </a:r>
          </a:p>
          <a:p>
            <a:pPr marL="171450" indent="-171450">
              <a:buFont typeface="Arial" panose="020B0604020202020204" pitchFamily="34" charset="0"/>
              <a:buChar char="•"/>
            </a:pPr>
            <a:r>
              <a:rPr lang="en-US" dirty="0"/>
              <a:t>If water bodies are altered by human interventions, such as straightening, construction or impoundment, the habitat changes. As a result, certain species may no longer be able to exist there. They disappear or are replaced by other species.</a:t>
            </a:r>
          </a:p>
          <a:p>
            <a:pPr marL="171450" indent="-171450">
              <a:buFont typeface="Arial" panose="020B0604020202020204" pitchFamily="34" charset="0"/>
              <a:buChar char="•"/>
            </a:pPr>
            <a:r>
              <a:rPr lang="en-US" dirty="0"/>
              <a:t>These changes in animal and plant communities are measured in terms of ecological status and assessed according to a grading system – from very good to poor. The greater the deviation from the natural state, the worse the status.</a:t>
            </a:r>
          </a:p>
          <a:p>
            <a:pPr marL="171450" indent="-171450">
              <a:buFont typeface="Arial" panose="020B0604020202020204" pitchFamily="34" charset="0"/>
              <a:buChar char="•"/>
            </a:pPr>
            <a:r>
              <a:rPr lang="en-US" dirty="0"/>
              <a:t>A small deviation – a good ecological status – is still acceptable. However, if the deviation from the natural state increases, important functions, such as the natural self-purification capacity, can no longer be maintained.</a:t>
            </a:r>
          </a:p>
          <a:p>
            <a:pPr marL="171450" indent="-171450">
              <a:buFont typeface="Arial" panose="020B0604020202020204" pitchFamily="34" charset="0"/>
              <a:buChar char="•"/>
            </a:pPr>
            <a:r>
              <a:rPr lang="en-US" dirty="0"/>
              <a:t>The Danube is essential for Europe’s flora and fauna.</a:t>
            </a:r>
          </a:p>
          <a:p>
            <a:pPr marL="171450" indent="-171450">
              <a:buFont typeface="Arial" panose="020B0604020202020204" pitchFamily="34" charset="0"/>
              <a:buChar char="•"/>
            </a:pPr>
            <a:r>
              <a:rPr lang="en-US" dirty="0"/>
              <a:t>Side arms, groundwater, floodplains and alluvial forests form a complex ecosystem for numerous plants and animals.</a:t>
            </a:r>
            <a:endParaRPr lang="de-AT" dirty="0"/>
          </a:p>
        </p:txBody>
      </p:sp>
      <p:sp>
        <p:nvSpPr>
          <p:cNvPr id="4" name="Kopfzeilenplatzhalter 3">
            <a:extLst>
              <a:ext uri="{FF2B5EF4-FFF2-40B4-BE49-F238E27FC236}">
                <a16:creationId xmlns:a16="http://schemas.microsoft.com/office/drawing/2014/main" id="{620C95C3-EFD0-EE5C-0F0B-796904C5E9F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CDF677A-C8B1-EE92-7AB7-340BBA0EB5E0}"/>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609A283F-0E9E-16BB-0D85-B04BAFD6D32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1CFF43E-BF46-0A09-4FCF-B53D93FDA7D5}"/>
              </a:ext>
            </a:extLst>
          </p:cNvPr>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7059502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A3DCC-C2EA-C964-BDBE-B723E1FDE95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46B2176-DD42-D38E-F12F-8EAA9A902A3B}"/>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40E53447-2A5D-315A-125F-076DFEB78C61}"/>
              </a:ext>
            </a:extLst>
          </p:cNvPr>
          <p:cNvSpPr>
            <a:spLocks noGrp="1"/>
          </p:cNvSpPr>
          <p:nvPr>
            <p:ph type="body" idx="1"/>
          </p:nvPr>
        </p:nvSpPr>
        <p:spPr/>
        <p:txBody>
          <a:bodyPr/>
          <a:lstStyle/>
          <a:p>
            <a:r>
              <a:rPr lang="de-AT" dirty="0"/>
              <a:t>Sources: Bayrisches Landesamt für Umwelt (2025): https://www.lfu.bayern.de/wasser/klimawandel_wasserhaushalt/auswirkung_auf_wasserhaushalt/gewaesseroekologie/index.htm</a:t>
            </a:r>
          </a:p>
          <a:p>
            <a:r>
              <a:rPr lang="en-GB" noProof="0" dirty="0"/>
              <a:t>(Accessed on: 21.10.2025)</a:t>
            </a:r>
          </a:p>
          <a:p>
            <a:r>
              <a:rPr lang="de-AT" dirty="0"/>
              <a:t>Bund für Umwelt und Naturschutz Deutschland e.V. (BUND) (2025): https://www.bund.net/fluesse-gewaesser/auswirkungen-des-klimawandels-auf-den-wasserhaushalt/ (</a:t>
            </a:r>
            <a:r>
              <a:rPr lang="en-GB" noProof="0" dirty="0"/>
              <a:t>Accessed on: 21.10.2025)</a:t>
            </a:r>
          </a:p>
          <a:p>
            <a:r>
              <a:rPr lang="en-GB" noProof="0" dirty="0"/>
              <a:t>Jungwirth et. Al (2003): https://boku.ac.at/fileadmin/data/H03000/H81000/H81200/_TEMP_/lehre/Angewandte_Fisch%C3%B6kologie_an_Flie%C3%9Fgew%C3%A4ssern.pdf (Accessed on: 21.10.2025)</a:t>
            </a:r>
          </a:p>
          <a:p>
            <a:endParaRPr lang="de-AT" dirty="0"/>
          </a:p>
          <a:p>
            <a:endParaRPr lang="de-AT" dirty="0"/>
          </a:p>
        </p:txBody>
      </p:sp>
      <p:sp>
        <p:nvSpPr>
          <p:cNvPr id="4" name="Kopfzeilenplatzhalter 3">
            <a:extLst>
              <a:ext uri="{FF2B5EF4-FFF2-40B4-BE49-F238E27FC236}">
                <a16:creationId xmlns:a16="http://schemas.microsoft.com/office/drawing/2014/main" id="{FC7C1870-21DD-CF8C-68D1-AF568A2D2642}"/>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BFE0715-C3DB-7362-D715-B88076BFE67E}"/>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F6363DAA-DB4E-FDB7-7D2F-563A27196A7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61E01EE-47D7-2155-D804-211830182356}"/>
              </a:ext>
            </a:extLst>
          </p:cNvPr>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16479337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CAEE86-23C5-C1A2-BB27-C473825ADEE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FFF8703-1B0C-DFA1-1920-64F0A84CB576}"/>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67FDA4BB-8036-2ECF-FBF2-FFFEEDE5E021}"/>
              </a:ext>
            </a:extLst>
          </p:cNvPr>
          <p:cNvSpPr>
            <a:spLocks noGrp="1"/>
          </p:cNvSpPr>
          <p:nvPr>
            <p:ph type="body" idx="1"/>
          </p:nvPr>
        </p:nvSpPr>
        <p:spPr/>
        <p:txBody>
          <a:bodyPr/>
          <a:lstStyle/>
          <a:p>
            <a:r>
              <a:rPr lang="de-AT" dirty="0"/>
              <a:t>Sources: Umweltverband WWF Österreich (2025): https://www.wwf.at/artikel/naturschutz-was-heisst-das-genau/ (</a:t>
            </a:r>
            <a:r>
              <a:rPr lang="en-GB" noProof="0" dirty="0"/>
              <a:t>Accessed on: 21.10.2025)</a:t>
            </a:r>
          </a:p>
          <a:p>
            <a:r>
              <a:rPr lang="en-GB" noProof="0" dirty="0"/>
              <a:t>Picture source: </a:t>
            </a:r>
            <a:r>
              <a:rPr lang="en-GB" noProof="0" dirty="0" err="1"/>
              <a:t>Pixabay</a:t>
            </a:r>
            <a:r>
              <a:rPr lang="en-GB" noProof="0" dirty="0"/>
              <a:t> (2025): https://pixabay.com/de/photos/wasser-sumpf-teich-holz-t%C3%BCmpel-4937798/ (Accessed on: 21.10.2025)</a:t>
            </a:r>
          </a:p>
        </p:txBody>
      </p:sp>
      <p:sp>
        <p:nvSpPr>
          <p:cNvPr id="4" name="Kopfzeilenplatzhalter 3">
            <a:extLst>
              <a:ext uri="{FF2B5EF4-FFF2-40B4-BE49-F238E27FC236}">
                <a16:creationId xmlns:a16="http://schemas.microsoft.com/office/drawing/2014/main" id="{26DD5A79-E958-3822-3772-11381726AF5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97D480D-8CDC-AB47-0362-EE27B84A2F5E}"/>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D876FA6B-74B8-13EB-F077-5717462939B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437984-CD15-8804-1F60-4BB45414FBEB}"/>
              </a:ext>
            </a:extLst>
          </p:cNvPr>
          <p:cNvSpPr>
            <a:spLocks noGrp="1"/>
          </p:cNvSpPr>
          <p:nvPr>
            <p:ph type="sldNum" sz="quarter" idx="5"/>
          </p:nvPr>
        </p:nvSpPr>
        <p:spPr/>
        <p:txBody>
          <a:bodyPr/>
          <a:lstStyle/>
          <a:p>
            <a:fld id="{9B1635B3-DF70-4CFD-87CA-EB6AFDCA10EE}" type="slidenum">
              <a:rPr lang="de-AT" smtClean="0"/>
              <a:t>10</a:t>
            </a:fld>
            <a:endParaRPr lang="de-AT"/>
          </a:p>
        </p:txBody>
      </p:sp>
    </p:spTree>
    <p:extLst>
      <p:ext uri="{BB962C8B-B14F-4D97-AF65-F5344CB8AC3E}">
        <p14:creationId xmlns:p14="http://schemas.microsoft.com/office/powerpoint/2010/main" val="38741774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F2AA41-540F-E8DE-0D29-E13FE05EE23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0F4BF8F-C307-A716-0632-A236741CC6BD}"/>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61149547-218C-FABB-D0D4-6C192E941FCB}"/>
              </a:ext>
            </a:extLst>
          </p:cNvPr>
          <p:cNvSpPr>
            <a:spLocks noGrp="1"/>
          </p:cNvSpPr>
          <p:nvPr>
            <p:ph type="body" idx="1"/>
          </p:nvPr>
        </p:nvSpPr>
        <p:spPr/>
        <p:txBody>
          <a:bodyPr/>
          <a:lstStyle/>
          <a:p>
            <a:r>
              <a:rPr lang="de-AT" dirty="0"/>
              <a:t>Sources: Nationalparks Austria (2025): https://www.nationalparksaustria.at/de/news-detail-aktuelles/naturschutz-im-nationalpark.html (</a:t>
            </a:r>
            <a:r>
              <a:rPr lang="de-AT" dirty="0" err="1"/>
              <a:t>Accessed</a:t>
            </a:r>
            <a:r>
              <a:rPr lang="de-AT" dirty="0"/>
              <a:t> on: 21.10.2025)</a:t>
            </a:r>
          </a:p>
          <a:p>
            <a:r>
              <a:rPr lang="de-AT" dirty="0"/>
              <a:t>Naturfreunde Österreich (2025): https://www.naturfreunde.at/berichte/reportagen/umweltthemen/unsere-naturschaetze-schutzgebiete-in-oesterreich/ (</a:t>
            </a:r>
            <a:r>
              <a:rPr lang="de-AT" dirty="0" err="1"/>
              <a:t>Accessed</a:t>
            </a:r>
            <a:r>
              <a:rPr lang="de-AT" dirty="0"/>
              <a:t> on: 21.10.2025)</a:t>
            </a:r>
          </a:p>
          <a:p>
            <a:r>
              <a:rPr lang="de-AT" dirty="0"/>
              <a:t>Picture source: </a:t>
            </a:r>
            <a:r>
              <a:rPr lang="de-AT" dirty="0" err="1"/>
              <a:t>viadonau</a:t>
            </a:r>
            <a:r>
              <a:rPr lang="de-AT" dirty="0"/>
              <a:t>/Zinner</a:t>
            </a:r>
          </a:p>
          <a:p>
            <a:endParaRPr lang="de-AT" dirty="0"/>
          </a:p>
          <a:p>
            <a:endParaRPr lang="de-AT" dirty="0"/>
          </a:p>
          <a:p>
            <a:r>
              <a:rPr lang="en-US" dirty="0"/>
              <a:t>Monitored by the IUCN (International Union for Conservation of Nature), the World Conservation Union. It classifies protected areas and distinguishes six categories:</a:t>
            </a:r>
          </a:p>
          <a:p>
            <a:endParaRPr lang="en-US" dirty="0"/>
          </a:p>
          <a:p>
            <a:r>
              <a:rPr lang="en-US" dirty="0"/>
              <a:t>strict nature reserve / wilderness area</a:t>
            </a:r>
          </a:p>
          <a:p>
            <a:r>
              <a:rPr lang="en-US" dirty="0"/>
              <a:t>national park</a:t>
            </a:r>
          </a:p>
          <a:p>
            <a:r>
              <a:rPr lang="en-US" dirty="0"/>
              <a:t>natural monument</a:t>
            </a:r>
          </a:p>
          <a:p>
            <a:r>
              <a:rPr lang="en-US" dirty="0"/>
              <a:t>habitat/species management area</a:t>
            </a:r>
          </a:p>
          <a:p>
            <a:r>
              <a:rPr lang="en-US" dirty="0"/>
              <a:t>protected landscape / marine area</a:t>
            </a:r>
          </a:p>
          <a:p>
            <a:r>
              <a:rPr lang="en-US" dirty="0"/>
              <a:t>protected area with sustainable use of natural resources / cultural landscape.</a:t>
            </a:r>
          </a:p>
          <a:p>
            <a:endParaRPr lang="en-US" dirty="0"/>
          </a:p>
          <a:p>
            <a:r>
              <a:rPr lang="en-US" dirty="0"/>
              <a:t>The IUCN category Ia is the strictest protection category. An area in this category must remain free from human intervention of any kind and may only be entered for research purposes.</a:t>
            </a:r>
          </a:p>
          <a:p>
            <a:endParaRPr lang="en-US" dirty="0"/>
          </a:p>
          <a:p>
            <a:r>
              <a:rPr lang="en-US" dirty="0"/>
              <a:t>Areas in IUCN category </a:t>
            </a:r>
            <a:r>
              <a:rPr lang="en-US" dirty="0" err="1"/>
              <a:t>Ib</a:t>
            </a:r>
            <a:r>
              <a:rPr lang="en-US" dirty="0"/>
              <a:t> are large protected areas, mostly uninhabited regions, that should remain largely free from human impacts. They may be entered, but due to strict regulations, they are not suitable as tourist recreation areas.</a:t>
            </a:r>
          </a:p>
          <a:p>
            <a:endParaRPr lang="en-US" dirty="0"/>
          </a:p>
          <a:p>
            <a:r>
              <a:rPr lang="en-US" dirty="0"/>
              <a:t>In Austria, there is only one area in this protection category: the </a:t>
            </a:r>
            <a:r>
              <a:rPr lang="en-US" dirty="0" err="1"/>
              <a:t>Rothwald</a:t>
            </a:r>
            <a:r>
              <a:rPr lang="en-US" dirty="0"/>
              <a:t> primeval forest in Lower Austria in the </a:t>
            </a:r>
            <a:r>
              <a:rPr lang="en-US" dirty="0" err="1"/>
              <a:t>Dürrenstein</a:t>
            </a:r>
            <a:r>
              <a:rPr lang="en-US" dirty="0"/>
              <a:t> wilderness area (protected area category </a:t>
            </a:r>
            <a:r>
              <a:rPr lang="en-US" dirty="0" err="1"/>
              <a:t>Ib</a:t>
            </a:r>
            <a:r>
              <a:rPr lang="en-US" dirty="0"/>
              <a:t>).</a:t>
            </a:r>
          </a:p>
          <a:p>
            <a:endParaRPr lang="en-US" dirty="0"/>
          </a:p>
          <a:p>
            <a:r>
              <a:rPr lang="en-US" dirty="0"/>
              <a:t>A national park is a large protected area with particularly valuable natural landscapes that are only minimally influenced by humans. Abstaining from any economic use on at least 75% of the area is a prerequisite for recognition as a protected area according to IUCN category II. In contrast to protection category I, recreation and environmental education are a priority here. There are six national parks in Austria.</a:t>
            </a:r>
          </a:p>
          <a:p>
            <a:endParaRPr lang="de-AT" dirty="0"/>
          </a:p>
        </p:txBody>
      </p:sp>
      <p:sp>
        <p:nvSpPr>
          <p:cNvPr id="4" name="Kopfzeilenplatzhalter 3">
            <a:extLst>
              <a:ext uri="{FF2B5EF4-FFF2-40B4-BE49-F238E27FC236}">
                <a16:creationId xmlns:a16="http://schemas.microsoft.com/office/drawing/2014/main" id="{BB46BEB8-156D-CCF0-680A-0930754942C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626CF85-A392-3205-EA39-2EB8150920E0}"/>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9450917C-33AD-637F-5BA2-7D33FA68FE2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73C74DC-7BC2-3B08-73E7-DFE9EBE185A0}"/>
              </a:ext>
            </a:extLst>
          </p:cNvPr>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41188729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9FB59-2610-0EC2-6C11-97B950B23D6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4791EEF-AA2F-044C-D510-EEC0C824580A}"/>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4FC58513-8913-B58D-4E54-C6AC7EF32B1D}"/>
              </a:ext>
            </a:extLst>
          </p:cNvPr>
          <p:cNvSpPr>
            <a:spLocks noGrp="1"/>
          </p:cNvSpPr>
          <p:nvPr>
            <p:ph type="body" idx="1"/>
          </p:nvPr>
        </p:nvSpPr>
        <p:spPr/>
        <p:txBody>
          <a:bodyPr/>
          <a:lstStyle/>
          <a:p>
            <a:r>
              <a:rPr lang="de-AT" dirty="0"/>
              <a:t>Sources: Nationalparks Austria (2025): https://www.nationalparksaustria.at/de/news-detail-aktuelles/naturschutz-im-nationalpark.html (</a:t>
            </a:r>
            <a:r>
              <a:rPr lang="de-AT" dirty="0" err="1"/>
              <a:t>Accessed</a:t>
            </a:r>
            <a:r>
              <a:rPr lang="de-AT" dirty="0"/>
              <a:t> on: 21.10.2025)</a:t>
            </a:r>
          </a:p>
          <a:p>
            <a:r>
              <a:rPr lang="de-AT" dirty="0"/>
              <a:t>Naturfreunde Österreich (2025): https://www.naturfreunde.at/berichte/reportagen/umweltthemen/unsere-naturschaetze-schutzgebiete-in-oesterreich/ (</a:t>
            </a:r>
            <a:r>
              <a:rPr lang="de-AT" dirty="0" err="1"/>
              <a:t>Accessed</a:t>
            </a:r>
            <a:r>
              <a:rPr lang="de-AT" dirty="0"/>
              <a:t> on: 21.10.2025)</a:t>
            </a:r>
          </a:p>
          <a:p>
            <a:endParaRPr lang="de-AT" dirty="0"/>
          </a:p>
        </p:txBody>
      </p:sp>
      <p:sp>
        <p:nvSpPr>
          <p:cNvPr id="4" name="Kopfzeilenplatzhalter 3">
            <a:extLst>
              <a:ext uri="{FF2B5EF4-FFF2-40B4-BE49-F238E27FC236}">
                <a16:creationId xmlns:a16="http://schemas.microsoft.com/office/drawing/2014/main" id="{F73A9D59-EA7B-B63C-715E-C9B69BDE52B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CAD6E02-E655-8EA1-B1BD-94D635E89AA7}"/>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7A754941-0018-E241-906C-E433B3B9058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61F9003-2DC2-6EA2-37CD-0F0BF0C43650}"/>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27313905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B0A567-DA67-7000-9454-AEF3C05E171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B5FA6A9-0C6A-BE05-0FFB-1F31C5D24D77}"/>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F0C90215-921D-724B-327C-469E87A9C08E}"/>
              </a:ext>
            </a:extLst>
          </p:cNvPr>
          <p:cNvSpPr>
            <a:spLocks noGrp="1"/>
          </p:cNvSpPr>
          <p:nvPr>
            <p:ph type="body" idx="1"/>
          </p:nvPr>
        </p:nvSpPr>
        <p:spPr/>
        <p:txBody>
          <a:bodyPr/>
          <a:lstStyle/>
          <a:p>
            <a:r>
              <a:rPr lang="de-AT" dirty="0"/>
              <a:t>Source: Nationalpark Donau-Auen GmbH (2025): https://www.donauauen.at/wissen/zahlen-daten-fakten (</a:t>
            </a:r>
            <a:r>
              <a:rPr lang="de-AT" dirty="0" err="1"/>
              <a:t>Accessed</a:t>
            </a:r>
            <a:r>
              <a:rPr lang="de-AT" dirty="0"/>
              <a:t> on: 21.10.2025)</a:t>
            </a:r>
          </a:p>
          <a:p>
            <a:r>
              <a:rPr lang="de-AT" dirty="0"/>
              <a:t>Picture source: </a:t>
            </a:r>
            <a:r>
              <a:rPr lang="de-AT" dirty="0" err="1"/>
              <a:t>Pixabay</a:t>
            </a:r>
            <a:r>
              <a:rPr lang="de-AT" dirty="0"/>
              <a:t> (2025): https://pixabay.com/de/photos/donau-auen-natur-auen-wald-sommer-4466714/ (</a:t>
            </a:r>
            <a:r>
              <a:rPr lang="de-AT" dirty="0" err="1"/>
              <a:t>Accessed</a:t>
            </a:r>
            <a:r>
              <a:rPr lang="de-AT" dirty="0"/>
              <a:t> on: 21.10.2025)</a:t>
            </a:r>
          </a:p>
          <a:p>
            <a:endParaRPr lang="de-AT" dirty="0"/>
          </a:p>
          <a:p>
            <a:endParaRPr lang="de-AT" dirty="0"/>
          </a:p>
          <a:p>
            <a:pPr fontAlgn="t"/>
            <a:r>
              <a:rPr lang="en-US" sz="1200" b="1" i="0" kern="1200" dirty="0">
                <a:solidFill>
                  <a:schemeClr val="tx1"/>
                </a:solidFill>
                <a:effectLst/>
                <a:latin typeface="+mn-lt"/>
                <a:ea typeface="+mn-ea"/>
                <a:cs typeface="+mn-cs"/>
              </a:rPr>
              <a:t>The path to the national park</a:t>
            </a:r>
          </a:p>
          <a:p>
            <a:pPr fontAlgn="t"/>
            <a:r>
              <a:rPr lang="en-US" sz="1200" b="0" i="0" kern="1200" dirty="0">
                <a:solidFill>
                  <a:schemeClr val="tx1"/>
                </a:solidFill>
                <a:effectLst/>
                <a:latin typeface="+mn-lt"/>
                <a:ea typeface="+mn-ea"/>
                <a:cs typeface="+mn-cs"/>
              </a:rPr>
              <a:t>Until the 19th century, the Danube was an untamed river. Extensive regulation and straightening by humans then drastically altered the natural balance of this river landscape in order to ensure flood protection and improve conditions for navigation. Many side arms were cut off and have since only been supplied with water by the Danube during floods. The Marchfeld flood protection dam separated large parts of the floodplains from the influence of the Danube.</a:t>
            </a:r>
          </a:p>
          <a:p>
            <a:pPr fontAlgn="t"/>
            <a:r>
              <a:rPr lang="en-US" sz="1200" b="0" i="0" kern="1200" dirty="0">
                <a:solidFill>
                  <a:schemeClr val="tx1"/>
                </a:solidFill>
                <a:effectLst/>
                <a:latin typeface="+mn-lt"/>
                <a:ea typeface="+mn-ea"/>
                <a:cs typeface="+mn-cs"/>
              </a:rPr>
              <a:t>Further major interventions followed through intensive forestry use across large areas of the floodplain forests. In the 1950s, construction began on an almost continuous chain of hydropower plants along the Austrian section of the Danube. This had an impact on the ecology of the entire river system. Apart from the Wachau, the last remaining free-flowing section of the Danube was located east of Vienna.</a:t>
            </a:r>
          </a:p>
          <a:p>
            <a:pPr fontAlgn="t"/>
            <a:br>
              <a:rPr lang="en-US" sz="1200" b="0" i="0" kern="1200" dirty="0">
                <a:solidFill>
                  <a:schemeClr val="tx1"/>
                </a:solidFill>
                <a:effectLst/>
                <a:latin typeface="+mn-lt"/>
                <a:ea typeface="+mn-ea"/>
                <a:cs typeface="+mn-cs"/>
              </a:rPr>
            </a:br>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Initial protection considerations and measures</a:t>
            </a:r>
          </a:p>
          <a:p>
            <a:pPr fontAlgn="t"/>
            <a:r>
              <a:rPr lang="en-US" sz="1200" b="0" i="0" kern="1200" dirty="0">
                <a:solidFill>
                  <a:schemeClr val="tx1"/>
                </a:solidFill>
                <a:effectLst/>
                <a:latin typeface="+mn-lt"/>
                <a:ea typeface="+mn-ea"/>
                <a:cs typeface="+mn-cs"/>
              </a:rPr>
              <a:t>From 1973: first plans for a Danube–March–Thaya floodplain national park</a:t>
            </a:r>
          </a:p>
          <a:p>
            <a:pPr fontAlgn="t"/>
            <a:r>
              <a:rPr lang="en-US" sz="1200" b="0" i="0" kern="1200" dirty="0">
                <a:solidFill>
                  <a:schemeClr val="tx1"/>
                </a:solidFill>
                <a:effectLst/>
                <a:latin typeface="+mn-lt"/>
                <a:ea typeface="+mn-ea"/>
                <a:cs typeface="+mn-cs"/>
              </a:rPr>
              <a:t>1978: designation of the </a:t>
            </a:r>
            <a:r>
              <a:rPr lang="en-US" sz="1200" b="0" i="0" kern="1200" dirty="0" err="1">
                <a:solidFill>
                  <a:schemeClr val="tx1"/>
                </a:solidFill>
                <a:effectLst/>
                <a:latin typeface="+mn-lt"/>
                <a:ea typeface="+mn-ea"/>
                <a:cs typeface="+mn-cs"/>
              </a:rPr>
              <a:t>Lobau</a:t>
            </a:r>
            <a:r>
              <a:rPr lang="en-US" sz="1200" b="0" i="0" kern="1200" dirty="0">
                <a:solidFill>
                  <a:schemeClr val="tx1"/>
                </a:solidFill>
                <a:effectLst/>
                <a:latin typeface="+mn-lt"/>
                <a:ea typeface="+mn-ea"/>
                <a:cs typeface="+mn-cs"/>
              </a:rPr>
              <a:t> as a nature reserve (from 1977, the Lower </a:t>
            </a:r>
            <a:r>
              <a:rPr lang="en-US" sz="1200" b="0" i="0" kern="1200" dirty="0" err="1">
                <a:solidFill>
                  <a:schemeClr val="tx1"/>
                </a:solidFill>
                <a:effectLst/>
                <a:latin typeface="+mn-lt"/>
                <a:ea typeface="+mn-ea"/>
                <a:cs typeface="+mn-cs"/>
              </a:rPr>
              <a:t>Lobau</a:t>
            </a:r>
            <a:r>
              <a:rPr lang="en-US" sz="1200" b="0" i="0" kern="1200" dirty="0">
                <a:solidFill>
                  <a:schemeClr val="tx1"/>
                </a:solidFill>
                <a:effectLst/>
                <a:latin typeface="+mn-lt"/>
                <a:ea typeface="+mn-ea"/>
                <a:cs typeface="+mn-cs"/>
              </a:rPr>
              <a:t> was also a UNESCO biosphere reserve, although this status is no longer valid)</a:t>
            </a:r>
          </a:p>
          <a:p>
            <a:pPr fontAlgn="t"/>
            <a:r>
              <a:rPr lang="en-US" sz="1200" b="0" i="0" kern="1200" dirty="0">
                <a:solidFill>
                  <a:schemeClr val="tx1"/>
                </a:solidFill>
                <a:effectLst/>
                <a:latin typeface="+mn-lt"/>
                <a:ea typeface="+mn-ea"/>
                <a:cs typeface="+mn-cs"/>
              </a:rPr>
              <a:t>1982: designation of the Danube–March–Thaya floodplains in Lower Austria as a protected landscape area</a:t>
            </a:r>
          </a:p>
          <a:p>
            <a:pPr fontAlgn="t"/>
            <a:r>
              <a:rPr lang="en-US" sz="1200" b="0" i="0" kern="1200" dirty="0">
                <a:solidFill>
                  <a:schemeClr val="tx1"/>
                </a:solidFill>
                <a:effectLst/>
                <a:latin typeface="+mn-lt"/>
                <a:ea typeface="+mn-ea"/>
                <a:cs typeface="+mn-cs"/>
              </a:rPr>
              <a:t>1983: classification of the Danube–March–Thaya floodplains and the Lower </a:t>
            </a:r>
            <a:r>
              <a:rPr lang="en-US" sz="1200" b="0" i="0" kern="1200" dirty="0" err="1">
                <a:solidFill>
                  <a:schemeClr val="tx1"/>
                </a:solidFill>
                <a:effectLst/>
                <a:latin typeface="+mn-lt"/>
                <a:ea typeface="+mn-ea"/>
                <a:cs typeface="+mn-cs"/>
              </a:rPr>
              <a:t>Lobau</a:t>
            </a:r>
            <a:r>
              <a:rPr lang="en-US" sz="1200" b="0" i="0" kern="1200" dirty="0">
                <a:solidFill>
                  <a:schemeClr val="tx1"/>
                </a:solidFill>
                <a:effectLst/>
                <a:latin typeface="+mn-lt"/>
                <a:ea typeface="+mn-ea"/>
                <a:cs typeface="+mn-cs"/>
              </a:rPr>
              <a:t> as a wetland of international importance (under the Ramsar Convention)</a:t>
            </a:r>
          </a:p>
          <a:p>
            <a:pPr fontAlgn="t"/>
            <a:r>
              <a:rPr lang="en-US" sz="1200" b="0" i="0" kern="1200" dirty="0">
                <a:solidFill>
                  <a:schemeClr val="tx1"/>
                </a:solidFill>
                <a:effectLst/>
                <a:latin typeface="+mn-lt"/>
                <a:ea typeface="+mn-ea"/>
                <a:cs typeface="+mn-cs"/>
              </a:rPr>
              <a:t>In 1984, the planned construction of the </a:t>
            </a:r>
            <a:r>
              <a:rPr lang="en-US" sz="1200" b="0" i="0" kern="1200" dirty="0" err="1">
                <a:solidFill>
                  <a:schemeClr val="tx1"/>
                </a:solidFill>
                <a:effectLst/>
                <a:latin typeface="+mn-lt"/>
                <a:ea typeface="+mn-ea"/>
                <a:cs typeface="+mn-cs"/>
              </a:rPr>
              <a:t>Hainburg</a:t>
            </a:r>
            <a:r>
              <a:rPr lang="en-US" sz="1200" b="0" i="0" kern="1200" dirty="0">
                <a:solidFill>
                  <a:schemeClr val="tx1"/>
                </a:solidFill>
                <a:effectLst/>
                <a:latin typeface="+mn-lt"/>
                <a:ea typeface="+mn-ea"/>
                <a:cs typeface="+mn-cs"/>
              </a:rPr>
              <a:t> hydropower plant threatened to destroy this last longer free-flowing section of the Danube and its floodplain forests. Appeals by nature and environmental </a:t>
            </a:r>
            <a:r>
              <a:rPr lang="en-US" sz="1200" b="0" i="0" kern="1200" dirty="0" err="1">
                <a:solidFill>
                  <a:schemeClr val="tx1"/>
                </a:solidFill>
                <a:effectLst/>
                <a:latin typeface="+mn-lt"/>
                <a:ea typeface="+mn-ea"/>
                <a:cs typeface="+mn-cs"/>
              </a:rPr>
              <a:t>organisations</a:t>
            </a:r>
            <a:r>
              <a:rPr lang="en-US" sz="1200" b="0" i="0" kern="1200" dirty="0">
                <a:solidFill>
                  <a:schemeClr val="tx1"/>
                </a:solidFill>
                <a:effectLst/>
                <a:latin typeface="+mn-lt"/>
                <a:ea typeface="+mn-ea"/>
                <a:cs typeface="+mn-cs"/>
              </a:rPr>
              <a:t> led to nationwide protests. When construction was about to begin, thousands of people from all age groups and professions peacefully occupied the floodplain forests near </a:t>
            </a:r>
            <a:r>
              <a:rPr lang="en-US" sz="1200" b="0" i="0" kern="1200" dirty="0" err="1">
                <a:solidFill>
                  <a:schemeClr val="tx1"/>
                </a:solidFill>
                <a:effectLst/>
                <a:latin typeface="+mn-lt"/>
                <a:ea typeface="+mn-ea"/>
                <a:cs typeface="+mn-cs"/>
              </a:rPr>
              <a:t>Stopfenreuth</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Hainburg</a:t>
            </a:r>
            <a:r>
              <a:rPr lang="en-US" sz="1200" b="0" i="0" kern="1200" dirty="0">
                <a:solidFill>
                  <a:schemeClr val="tx1"/>
                </a:solidFill>
                <a:effectLst/>
                <a:latin typeface="+mn-lt"/>
                <a:ea typeface="+mn-ea"/>
                <a:cs typeface="+mn-cs"/>
              </a:rPr>
              <a:t> floodplain occupation”). After several unsuccessful attempts by police units to clear the area in December 1984, the federal government ordered a pause for reconsideration.</a:t>
            </a:r>
          </a:p>
          <a:p>
            <a:pPr fontAlgn="t"/>
            <a:br>
              <a:rPr lang="en-US" sz="1200" b="0" i="0" kern="1200" dirty="0">
                <a:solidFill>
                  <a:schemeClr val="tx1"/>
                </a:solidFill>
                <a:effectLst/>
                <a:latin typeface="+mn-lt"/>
                <a:ea typeface="+mn-ea"/>
                <a:cs typeface="+mn-cs"/>
              </a:rPr>
            </a:br>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Extensive scientific studies were carried out, leading to surprising discoveries. For example, far more fish species were identified in the Danube than had been known at the time the hydropower plant was planned. The key outcome of these studies was that the Danube floodplains in and east of Vienna were worthy of national park status. It was also established that a hydropower plant would not be compatible with a national park.</a:t>
            </a:r>
          </a:p>
          <a:p>
            <a:pPr fontAlgn="t"/>
            <a:r>
              <a:rPr lang="en-US" sz="1200" b="0" i="0" kern="1200" dirty="0">
                <a:solidFill>
                  <a:schemeClr val="tx1"/>
                </a:solidFill>
                <a:effectLst/>
                <a:latin typeface="+mn-lt"/>
                <a:ea typeface="+mn-ea"/>
                <a:cs typeface="+mn-cs"/>
              </a:rPr>
              <a:t>In 1989/90, a 411-hectare area of the </a:t>
            </a:r>
            <a:r>
              <a:rPr lang="en-US" sz="1200" b="0" i="0" kern="1200" dirty="0" err="1">
                <a:solidFill>
                  <a:schemeClr val="tx1"/>
                </a:solidFill>
                <a:effectLst/>
                <a:latin typeface="+mn-lt"/>
                <a:ea typeface="+mn-ea"/>
                <a:cs typeface="+mn-cs"/>
              </a:rPr>
              <a:t>Regelsbrunn</a:t>
            </a:r>
            <a:r>
              <a:rPr lang="en-US" sz="1200" b="0" i="0" kern="1200" dirty="0">
                <a:solidFill>
                  <a:schemeClr val="tx1"/>
                </a:solidFill>
                <a:effectLst/>
                <a:latin typeface="+mn-lt"/>
                <a:ea typeface="+mn-ea"/>
                <a:cs typeface="+mn-cs"/>
              </a:rPr>
              <a:t> floodplain was secured through the WWF initiative “Buying back nature”. In 1990, an agreement was concluded between the Republic of Austria and the federal states of Lower Austria and Vienna to prepare for the establishment of a national park. From 1991 to 1995, planning for the national park was carried out by the Marchfeld Canal operating company.</a:t>
            </a:r>
          </a:p>
          <a:p>
            <a:pPr fontAlgn="t"/>
            <a:r>
              <a:rPr lang="en-US" sz="1200" b="0" i="0" kern="1200" dirty="0">
                <a:solidFill>
                  <a:schemeClr val="tx1"/>
                </a:solidFill>
                <a:effectLst/>
                <a:latin typeface="+mn-lt"/>
                <a:ea typeface="+mn-ea"/>
                <a:cs typeface="+mn-cs"/>
              </a:rPr>
              <a:t>On 27 October 1996, a state treaty was signed between the Republic of Austria and the federal states of Vienna and Lower Austria to establish and maintain the Donau-Auen National Park in accordance with Article 15a of the Federal Constitutional Law. The agreement was signed by Environment Minister Martin Bartenstein, Mayor Michael </a:t>
            </a:r>
            <a:r>
              <a:rPr lang="en-US" sz="1200" b="0" i="0" kern="1200" dirty="0" err="1">
                <a:solidFill>
                  <a:schemeClr val="tx1"/>
                </a:solidFill>
                <a:effectLst/>
                <a:latin typeface="+mn-lt"/>
                <a:ea typeface="+mn-ea"/>
                <a:cs typeface="+mn-cs"/>
              </a:rPr>
              <a:t>Häupl</a:t>
            </a:r>
            <a:r>
              <a:rPr lang="en-US" sz="1200" b="0" i="0" kern="1200" dirty="0">
                <a:solidFill>
                  <a:schemeClr val="tx1"/>
                </a:solidFill>
                <a:effectLst/>
                <a:latin typeface="+mn-lt"/>
                <a:ea typeface="+mn-ea"/>
                <a:cs typeface="+mn-cs"/>
              </a:rPr>
              <a:t> and Governor Erwin </a:t>
            </a:r>
            <a:r>
              <a:rPr lang="en-US" sz="1200" b="0" i="0" kern="1200" dirty="0" err="1">
                <a:solidFill>
                  <a:schemeClr val="tx1"/>
                </a:solidFill>
                <a:effectLst/>
                <a:latin typeface="+mn-lt"/>
                <a:ea typeface="+mn-ea"/>
                <a:cs typeface="+mn-cs"/>
              </a:rPr>
              <a:t>Pröll</a:t>
            </a:r>
            <a:r>
              <a:rPr lang="en-US" sz="1200" b="0" i="0" kern="1200" dirty="0">
                <a:solidFill>
                  <a:schemeClr val="tx1"/>
                </a:solidFill>
                <a:effectLst/>
                <a:latin typeface="+mn-lt"/>
                <a:ea typeface="+mn-ea"/>
                <a:cs typeface="+mn-cs"/>
              </a:rPr>
              <a:t>. The Donau-Auen National Park was thus officially established.</a:t>
            </a:r>
          </a:p>
          <a:p>
            <a:pPr fontAlgn="t"/>
            <a:br>
              <a:rPr lang="en-US" sz="1200" b="0" i="0" kern="1200" dirty="0">
                <a:solidFill>
                  <a:schemeClr val="tx1"/>
                </a:solidFill>
                <a:effectLst/>
                <a:latin typeface="+mn-lt"/>
                <a:ea typeface="+mn-ea"/>
                <a:cs typeface="+mn-cs"/>
              </a:rPr>
            </a:br>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Developments since establishment</a:t>
            </a:r>
          </a:p>
          <a:p>
            <a:pPr fontAlgn="t"/>
            <a:r>
              <a:rPr lang="en-US" sz="1200" b="0" i="0" kern="1200" dirty="0">
                <a:solidFill>
                  <a:schemeClr val="tx1"/>
                </a:solidFill>
                <a:effectLst/>
                <a:latin typeface="+mn-lt"/>
                <a:ea typeface="+mn-ea"/>
                <a:cs typeface="+mn-cs"/>
              </a:rPr>
              <a:t>Forestry activities have largely been discontinued. The structural diversity and species composition of the floodplain forest, as well as the proportion of deadwood, show a trend back towards natural conditions. This benefits numerous rare species, including beetles, woodpeckers, owls and bats that inhabit ageing trees, as well as over 1,000 species of fungi.</a:t>
            </a:r>
          </a:p>
          <a:p>
            <a:pPr fontAlgn="t"/>
            <a:r>
              <a:rPr lang="en-US" sz="1200" b="0" i="0" kern="1200" dirty="0">
                <a:solidFill>
                  <a:schemeClr val="tx1"/>
                </a:solidFill>
                <a:effectLst/>
                <a:latin typeface="+mn-lt"/>
                <a:ea typeface="+mn-ea"/>
                <a:cs typeface="+mn-cs"/>
              </a:rPr>
              <a:t>Some floodplain meadows, which enhance the landscape and biodiversity of the national park, continue to be managed carefully. The “</a:t>
            </a:r>
            <a:r>
              <a:rPr lang="en-US" sz="1200" b="0" i="0" kern="1200" dirty="0" err="1">
                <a:solidFill>
                  <a:schemeClr val="tx1"/>
                </a:solidFill>
                <a:effectLst/>
                <a:latin typeface="+mn-lt"/>
                <a:ea typeface="+mn-ea"/>
                <a:cs typeface="+mn-cs"/>
              </a:rPr>
              <a:t>Heißländen</a:t>
            </a:r>
            <a:r>
              <a:rPr lang="en-US" sz="1200" b="0" i="0" kern="1200" dirty="0">
                <a:solidFill>
                  <a:schemeClr val="tx1"/>
                </a:solidFill>
                <a:effectLst/>
                <a:latin typeface="+mn-lt"/>
                <a:ea typeface="+mn-ea"/>
                <a:cs typeface="+mn-cs"/>
              </a:rPr>
              <a:t>” – unique dry grassland habitats – are actively maintained to preserve them.</a:t>
            </a:r>
          </a:p>
          <a:p>
            <a:pPr fontAlgn="t"/>
            <a:r>
              <a:rPr lang="en-US" sz="1200" b="0" i="0" kern="1200" dirty="0">
                <a:solidFill>
                  <a:schemeClr val="tx1"/>
                </a:solidFill>
                <a:effectLst/>
                <a:latin typeface="+mn-lt"/>
                <a:ea typeface="+mn-ea"/>
                <a:cs typeface="+mn-cs"/>
              </a:rPr>
              <a:t>Quiet zones have been established, providing habitats for sensitive species such as the white-tailed eagle, which had not bred in Austria for a long time. Today, the national park is a hotspot for this species, with up to six breeding pairs. Other rare and characteristic species of river landscapes are also specifically supported, such as the European pond turtle, which maintains Austria’s last reproducing native population here. The Danube floodplains east of Vienna are also home to many notable plant species, including black poplar, water soldier and wild grapevine.</a:t>
            </a:r>
          </a:p>
          <a:p>
            <a:pPr fontAlgn="t"/>
            <a:br>
              <a:rPr lang="en-US" sz="1200" b="0" i="0" kern="1200" dirty="0">
                <a:solidFill>
                  <a:schemeClr val="tx1"/>
                </a:solidFill>
                <a:effectLst/>
                <a:latin typeface="+mn-lt"/>
                <a:ea typeface="+mn-ea"/>
                <a:cs typeface="+mn-cs"/>
              </a:rPr>
            </a:br>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Ecological river engineering and restoration</a:t>
            </a:r>
          </a:p>
          <a:p>
            <a:pPr fontAlgn="t"/>
            <a:r>
              <a:rPr lang="en-US" sz="1200" b="0" i="0" kern="1200" dirty="0">
                <a:solidFill>
                  <a:schemeClr val="tx1"/>
                </a:solidFill>
                <a:effectLst/>
                <a:latin typeface="+mn-lt"/>
                <a:ea typeface="+mn-ea"/>
                <a:cs typeface="+mn-cs"/>
              </a:rPr>
              <a:t>Significant progress has been made in ecological river engineering in cooperation with </a:t>
            </a:r>
            <a:r>
              <a:rPr lang="en-US" sz="1200" b="0" i="0" kern="1200" dirty="0" err="1">
                <a:solidFill>
                  <a:schemeClr val="tx1"/>
                </a:solidFill>
                <a:effectLst/>
                <a:latin typeface="+mn-lt"/>
                <a:ea typeface="+mn-ea"/>
                <a:cs typeface="+mn-cs"/>
              </a:rPr>
              <a:t>viadonau</a:t>
            </a:r>
            <a:r>
              <a:rPr lang="en-US" sz="1200" b="0" i="0" kern="1200" dirty="0">
                <a:solidFill>
                  <a:schemeClr val="tx1"/>
                </a:solidFill>
                <a:effectLst/>
                <a:latin typeface="+mn-lt"/>
                <a:ea typeface="+mn-ea"/>
                <a:cs typeface="+mn-cs"/>
              </a:rPr>
              <a:t>. Former side arms that had been cut off by regulation have been reconnected to the Danube, and heavily reinforced banks have been redesigned in a more natural way. This not only preserves but also improves the dynamic character of the floodplain landscape.</a:t>
            </a:r>
          </a:p>
          <a:p>
            <a:pPr fontAlgn="t"/>
            <a:r>
              <a:rPr lang="en-US" sz="1200" b="0" i="0" kern="1200" dirty="0">
                <a:solidFill>
                  <a:schemeClr val="tx1"/>
                </a:solidFill>
                <a:effectLst/>
                <a:latin typeface="+mn-lt"/>
                <a:ea typeface="+mn-ea"/>
                <a:cs typeface="+mn-cs"/>
              </a:rPr>
              <a:t>Floodwaters are now able to enter the area more frequently and shape it continuously. This creates habitats that benefit many endangered species, such as extensive unvegetated gravel banks and steep eroding riverbanks.</a:t>
            </a:r>
          </a:p>
          <a:p>
            <a:pPr fontAlgn="t"/>
            <a:r>
              <a:rPr lang="en-US" sz="1200" b="0" i="0" kern="1200" dirty="0">
                <a:solidFill>
                  <a:schemeClr val="tx1"/>
                </a:solidFill>
                <a:effectLst/>
                <a:latin typeface="+mn-lt"/>
                <a:ea typeface="+mn-ea"/>
                <a:cs typeface="+mn-cs"/>
              </a:rPr>
              <a:t>Following an initial water connectivity project in </a:t>
            </a:r>
            <a:r>
              <a:rPr lang="en-US" sz="1200" b="0" i="0" kern="1200" dirty="0" err="1">
                <a:solidFill>
                  <a:schemeClr val="tx1"/>
                </a:solidFill>
                <a:effectLst/>
                <a:latin typeface="+mn-lt"/>
                <a:ea typeface="+mn-ea"/>
                <a:cs typeface="+mn-cs"/>
              </a:rPr>
              <a:t>Haslau</a:t>
            </a:r>
            <a:r>
              <a:rPr lang="en-US" sz="1200" b="0" i="0" kern="1200" dirty="0">
                <a:solidFill>
                  <a:schemeClr val="tx1"/>
                </a:solidFill>
                <a:effectLst/>
                <a:latin typeface="+mn-lt"/>
                <a:ea typeface="+mn-ea"/>
                <a:cs typeface="+mn-cs"/>
              </a:rPr>
              <a:t>–</a:t>
            </a:r>
            <a:r>
              <a:rPr lang="en-US" sz="1200" b="0" i="0" kern="1200" dirty="0" err="1">
                <a:solidFill>
                  <a:schemeClr val="tx1"/>
                </a:solidFill>
                <a:effectLst/>
                <a:latin typeface="+mn-lt"/>
                <a:ea typeface="+mn-ea"/>
                <a:cs typeface="+mn-cs"/>
              </a:rPr>
              <a:t>Regelsbrunn</a:t>
            </a:r>
            <a:r>
              <a:rPr lang="en-US" sz="1200" b="0" i="0" kern="1200" dirty="0">
                <a:solidFill>
                  <a:schemeClr val="tx1"/>
                </a:solidFill>
                <a:effectLst/>
                <a:latin typeface="+mn-lt"/>
                <a:ea typeface="+mn-ea"/>
                <a:cs typeface="+mn-cs"/>
              </a:rPr>
              <a:t>, further projects were implemented in Orth an der Donau and </a:t>
            </a:r>
            <a:r>
              <a:rPr lang="en-US" sz="1200" b="0" i="0" kern="1200" dirty="0" err="1">
                <a:solidFill>
                  <a:schemeClr val="tx1"/>
                </a:solidFill>
                <a:effectLst/>
                <a:latin typeface="+mn-lt"/>
                <a:ea typeface="+mn-ea"/>
                <a:cs typeface="+mn-cs"/>
              </a:rPr>
              <a:t>Schönau</a:t>
            </a:r>
            <a:r>
              <a:rPr lang="en-US" sz="1200" b="0" i="0" kern="1200" dirty="0">
                <a:solidFill>
                  <a:schemeClr val="tx1"/>
                </a:solidFill>
                <a:effectLst/>
                <a:latin typeface="+mn-lt"/>
                <a:ea typeface="+mn-ea"/>
                <a:cs typeface="+mn-cs"/>
              </a:rPr>
              <a:t>. Near </a:t>
            </a:r>
            <a:r>
              <a:rPr lang="en-US" sz="1200" b="0" i="0" kern="1200" dirty="0" err="1">
                <a:solidFill>
                  <a:schemeClr val="tx1"/>
                </a:solidFill>
                <a:effectLst/>
                <a:latin typeface="+mn-lt"/>
                <a:ea typeface="+mn-ea"/>
                <a:cs typeface="+mn-cs"/>
              </a:rPr>
              <a:t>Hainburg</a:t>
            </a:r>
            <a:r>
              <a:rPr lang="en-US" sz="1200" b="0" i="0" kern="1200" dirty="0">
                <a:solidFill>
                  <a:schemeClr val="tx1"/>
                </a:solidFill>
                <a:effectLst/>
                <a:latin typeface="+mn-lt"/>
                <a:ea typeface="+mn-ea"/>
                <a:cs typeface="+mn-cs"/>
              </a:rPr>
              <a:t>, riverbank structures were removed along a stretch of almost 3 km. Shortly afterwards, the Danube reclaimed these areas, forming structurally diverse, natural banks. These innovative projects quickly attracted attention across Europe.</a:t>
            </a:r>
          </a:p>
          <a:p>
            <a:pPr fontAlgn="t"/>
            <a:r>
              <a:rPr lang="en-US" sz="1200" b="0" i="0" kern="1200" dirty="0">
                <a:solidFill>
                  <a:schemeClr val="tx1"/>
                </a:solidFill>
                <a:effectLst/>
                <a:latin typeface="+mn-lt"/>
                <a:ea typeface="+mn-ea"/>
                <a:cs typeface="+mn-cs"/>
              </a:rPr>
              <a:t>Subsequently, additional bank sections within the national park were restored, and the </a:t>
            </a:r>
            <a:r>
              <a:rPr lang="en-US" sz="1200" b="0" i="0" kern="1200" dirty="0" err="1">
                <a:solidFill>
                  <a:schemeClr val="tx1"/>
                </a:solidFill>
                <a:effectLst/>
                <a:latin typeface="+mn-lt"/>
                <a:ea typeface="+mn-ea"/>
                <a:cs typeface="+mn-cs"/>
              </a:rPr>
              <a:t>Hainburg</a:t>
            </a:r>
            <a:r>
              <a:rPr lang="en-US" sz="1200" b="0" i="0" kern="1200" dirty="0">
                <a:solidFill>
                  <a:schemeClr val="tx1"/>
                </a:solidFill>
                <a:effectLst/>
                <a:latin typeface="+mn-lt"/>
                <a:ea typeface="+mn-ea"/>
                <a:cs typeface="+mn-cs"/>
              </a:rPr>
              <a:t> Johler arm was reconnected to the river. Another project enabled the </a:t>
            </a:r>
            <a:r>
              <a:rPr lang="en-US" sz="1200" b="0" i="0" kern="1200" dirty="0" err="1">
                <a:solidFill>
                  <a:schemeClr val="tx1"/>
                </a:solidFill>
                <a:effectLst/>
                <a:latin typeface="+mn-lt"/>
                <a:ea typeface="+mn-ea"/>
                <a:cs typeface="+mn-cs"/>
              </a:rPr>
              <a:t>renaturalisation</a:t>
            </a:r>
            <a:r>
              <a:rPr lang="en-US" sz="1200" b="0" i="0" kern="1200" dirty="0">
                <a:solidFill>
                  <a:schemeClr val="tx1"/>
                </a:solidFill>
                <a:effectLst/>
                <a:latin typeface="+mn-lt"/>
                <a:ea typeface="+mn-ea"/>
                <a:cs typeface="+mn-cs"/>
              </a:rPr>
              <a:t> of the </a:t>
            </a:r>
            <a:r>
              <a:rPr lang="en-US" sz="1200" b="0" i="0" kern="1200" dirty="0" err="1">
                <a:solidFill>
                  <a:schemeClr val="tx1"/>
                </a:solidFill>
                <a:effectLst/>
                <a:latin typeface="+mn-lt"/>
                <a:ea typeface="+mn-ea"/>
                <a:cs typeface="+mn-cs"/>
              </a:rPr>
              <a:t>Spittelau</a:t>
            </a:r>
            <a:r>
              <a:rPr lang="en-US" sz="1200" b="0" i="0" kern="1200" dirty="0">
                <a:solidFill>
                  <a:schemeClr val="tx1"/>
                </a:solidFill>
                <a:effectLst/>
                <a:latin typeface="+mn-lt"/>
                <a:ea typeface="+mn-ea"/>
                <a:cs typeface="+mn-cs"/>
              </a:rPr>
              <a:t> branch in the </a:t>
            </a:r>
            <a:r>
              <a:rPr lang="en-US" sz="1200" b="0" i="0" kern="1200" dirty="0" err="1">
                <a:solidFill>
                  <a:schemeClr val="tx1"/>
                </a:solidFill>
                <a:effectLst/>
                <a:latin typeface="+mn-lt"/>
                <a:ea typeface="+mn-ea"/>
                <a:cs typeface="+mn-cs"/>
              </a:rPr>
              <a:t>Stopfenreuth</a:t>
            </a:r>
            <a:r>
              <a:rPr lang="en-US" sz="1200" b="0" i="0" kern="1200" dirty="0">
                <a:solidFill>
                  <a:schemeClr val="tx1"/>
                </a:solidFill>
                <a:effectLst/>
                <a:latin typeface="+mn-lt"/>
                <a:ea typeface="+mn-ea"/>
                <a:cs typeface="+mn-cs"/>
              </a:rPr>
              <a:t> floodplain, which now carries water for much of the year. Further projects are already in planning.</a:t>
            </a:r>
          </a:p>
          <a:p>
            <a:pPr fontAlgn="t"/>
            <a:br>
              <a:rPr lang="en-US" sz="1200" b="0" i="0" kern="1200" dirty="0">
                <a:solidFill>
                  <a:schemeClr val="tx1"/>
                </a:solidFill>
                <a:effectLst/>
                <a:latin typeface="+mn-lt"/>
                <a:ea typeface="+mn-ea"/>
                <a:cs typeface="+mn-cs"/>
              </a:rPr>
            </a:br>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International cooperation</a:t>
            </a:r>
          </a:p>
          <a:p>
            <a:pPr fontAlgn="t"/>
            <a:r>
              <a:rPr lang="en-US" sz="1200" b="0" i="0" kern="1200" dirty="0">
                <a:solidFill>
                  <a:schemeClr val="tx1"/>
                </a:solidFill>
                <a:effectLst/>
                <a:latin typeface="+mn-lt"/>
                <a:ea typeface="+mn-ea"/>
                <a:cs typeface="+mn-cs"/>
              </a:rPr>
              <a:t>International cooperation and exchange of experience with partner protected areas is a key focus of national park work. The DANUBEPARKS network, founded at the initiative of Donau-Auen National Park, brings together protected areas from Bavaria to the Danube Delta and continuously implements joint projects in nature conservation, species protection and eco-tourism.</a:t>
            </a:r>
          </a:p>
          <a:p>
            <a:pPr fontAlgn="t"/>
            <a:r>
              <a:rPr lang="en-US" sz="1200" b="0" i="0" kern="1200" dirty="0">
                <a:solidFill>
                  <a:schemeClr val="tx1"/>
                </a:solidFill>
                <a:effectLst/>
                <a:latin typeface="+mn-lt"/>
                <a:ea typeface="+mn-ea"/>
                <a:cs typeface="+mn-cs"/>
              </a:rPr>
              <a:t>The Alpine–Carpathian River Corridor, a successful project in the CENTROPE Vienna–Bratislava region, has enabled ecological improvements along several Danube tributaries such as the </a:t>
            </a:r>
            <a:r>
              <a:rPr lang="en-US" sz="1200" b="0" i="0" kern="1200" dirty="0" err="1">
                <a:solidFill>
                  <a:schemeClr val="tx1"/>
                </a:solidFill>
                <a:effectLst/>
                <a:latin typeface="+mn-lt"/>
                <a:ea typeface="+mn-ea"/>
                <a:cs typeface="+mn-cs"/>
              </a:rPr>
              <a:t>Fischa</a:t>
            </a:r>
            <a:r>
              <a:rPr lang="en-US" sz="1200" b="0" i="0" kern="1200" dirty="0">
                <a:solidFill>
                  <a:schemeClr val="tx1"/>
                </a:solidFill>
                <a:effectLst/>
                <a:latin typeface="+mn-lt"/>
                <a:ea typeface="+mn-ea"/>
                <a:cs typeface="+mn-cs"/>
              </a:rPr>
              <a:t> and </a:t>
            </a:r>
            <a:r>
              <a:rPr lang="en-US" sz="1200" b="0" i="0" kern="1200" dirty="0" err="1">
                <a:solidFill>
                  <a:schemeClr val="tx1"/>
                </a:solidFill>
                <a:effectLst/>
                <a:latin typeface="+mn-lt"/>
                <a:ea typeface="+mn-ea"/>
                <a:cs typeface="+mn-cs"/>
              </a:rPr>
              <a:t>Schwechat</a:t>
            </a:r>
            <a:r>
              <a:rPr lang="en-US" sz="1200" b="0" i="0" kern="1200" dirty="0">
                <a:solidFill>
                  <a:schemeClr val="tx1"/>
                </a:solidFill>
                <a:effectLst/>
                <a:latin typeface="+mn-lt"/>
                <a:ea typeface="+mn-ea"/>
                <a:cs typeface="+mn-cs"/>
              </a:rPr>
              <a:t>, as well as rivers in </a:t>
            </a:r>
            <a:r>
              <a:rPr lang="en-US" sz="1200" b="0" i="0" kern="1200" dirty="0" err="1">
                <a:solidFill>
                  <a:schemeClr val="tx1"/>
                </a:solidFill>
                <a:effectLst/>
                <a:latin typeface="+mn-lt"/>
                <a:ea typeface="+mn-ea"/>
                <a:cs typeface="+mn-cs"/>
              </a:rPr>
              <a:t>neighbouring</a:t>
            </a:r>
            <a:r>
              <a:rPr lang="en-US" sz="1200" b="0" i="0" kern="1200" dirty="0">
                <a:solidFill>
                  <a:schemeClr val="tx1"/>
                </a:solidFill>
                <a:effectLst/>
                <a:latin typeface="+mn-lt"/>
                <a:ea typeface="+mn-ea"/>
                <a:cs typeface="+mn-cs"/>
              </a:rPr>
              <a:t> Slovakia, with strong involvement of local communities.</a:t>
            </a:r>
          </a:p>
          <a:p>
            <a:endParaRPr lang="de-AT" dirty="0"/>
          </a:p>
        </p:txBody>
      </p:sp>
      <p:sp>
        <p:nvSpPr>
          <p:cNvPr id="4" name="Kopfzeilenplatzhalter 3">
            <a:extLst>
              <a:ext uri="{FF2B5EF4-FFF2-40B4-BE49-F238E27FC236}">
                <a16:creationId xmlns:a16="http://schemas.microsoft.com/office/drawing/2014/main" id="{BEEAC666-B105-13D7-0C81-251D1E4B0F2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DF8ECF2-7A33-BA0F-0471-C89B04D6A36C}"/>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B315E4AA-CBF6-2636-1C1A-D373A65448D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AA2BDFD-358C-C09C-4BD5-1D60A2A4BE91}"/>
              </a:ext>
            </a:extLst>
          </p:cNvPr>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25745260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31FEDF-1FD7-51F4-AA5A-356E260EBBD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E48721A-5FDA-8D12-5486-095B0964464C}"/>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86BA6717-F662-C4C2-E2A9-4CD6F96ADF91}"/>
              </a:ext>
            </a:extLst>
          </p:cNvPr>
          <p:cNvSpPr>
            <a:spLocks noGrp="1"/>
          </p:cNvSpPr>
          <p:nvPr>
            <p:ph type="body" idx="1"/>
          </p:nvPr>
        </p:nvSpPr>
        <p:spPr/>
        <p:txBody>
          <a:bodyPr/>
          <a:lstStyle/>
          <a:p>
            <a:r>
              <a:rPr lang="de-AT" dirty="0"/>
              <a:t>Pictures source: Nationalpark Donau-Auen https://www.donauauen.at/aktuelles/downloads/foto-service (</a:t>
            </a:r>
            <a:r>
              <a:rPr lang="de-AT" dirty="0" err="1"/>
              <a:t>Accessed</a:t>
            </a:r>
            <a:r>
              <a:rPr lang="de-AT" dirty="0"/>
              <a:t> on: 22.10.2025)</a:t>
            </a:r>
          </a:p>
          <a:p>
            <a:endParaRPr lang="de-AT" dirty="0"/>
          </a:p>
        </p:txBody>
      </p:sp>
      <p:sp>
        <p:nvSpPr>
          <p:cNvPr id="4" name="Kopfzeilenplatzhalter 3">
            <a:extLst>
              <a:ext uri="{FF2B5EF4-FFF2-40B4-BE49-F238E27FC236}">
                <a16:creationId xmlns:a16="http://schemas.microsoft.com/office/drawing/2014/main" id="{2DDFB526-2B27-7719-E7C9-9B2C5D71C95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31AAAAE-D11B-4CF4-4569-59F5F2237EBC}"/>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A4F3621D-F8D8-BED5-3A46-340710818D1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BAD082B-5D5D-D066-4F97-B500CD0E5ED9}"/>
              </a:ext>
            </a:extLst>
          </p:cNvPr>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30889185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7020BB-2614-D6F1-3315-323840B1878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A756CE1-089C-ADE2-1ABC-561BC796BF5F}"/>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51DF3424-1BFE-D069-887C-C619348A86BC}"/>
              </a:ext>
            </a:extLst>
          </p:cNvPr>
          <p:cNvSpPr>
            <a:spLocks noGrp="1"/>
          </p:cNvSpPr>
          <p:nvPr>
            <p:ph type="body" idx="1"/>
          </p:nvPr>
        </p:nvSpPr>
        <p:spPr/>
        <p:txBody>
          <a:bodyPr/>
          <a:lstStyle/>
          <a:p>
            <a:r>
              <a:rPr lang="de-AT" dirty="0"/>
              <a:t>Pictures source: Nationalpark Donau-Auen https://www.donauauen.at/aktuelles/downloads/foto-service (</a:t>
            </a:r>
            <a:r>
              <a:rPr lang="de-AT" dirty="0" err="1"/>
              <a:t>Accessed</a:t>
            </a:r>
            <a:r>
              <a:rPr lang="de-AT" dirty="0"/>
              <a:t> on: 22.10.2025)</a:t>
            </a:r>
          </a:p>
          <a:p>
            <a:endParaRPr lang="de-AT" dirty="0"/>
          </a:p>
        </p:txBody>
      </p:sp>
      <p:sp>
        <p:nvSpPr>
          <p:cNvPr id="4" name="Kopfzeilenplatzhalter 3">
            <a:extLst>
              <a:ext uri="{FF2B5EF4-FFF2-40B4-BE49-F238E27FC236}">
                <a16:creationId xmlns:a16="http://schemas.microsoft.com/office/drawing/2014/main" id="{02BB4E94-B794-5267-6AFC-899CC0BBC1D1}"/>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8A7A607-F617-94E0-8151-E20137543E07}"/>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032F557D-9CB0-B02D-F07F-9FD163FD951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12DCE97-E0B4-C08B-F5DE-F1BD8E489DF3}"/>
              </a:ext>
            </a:extLst>
          </p:cNvPr>
          <p:cNvSpPr>
            <a:spLocks noGrp="1"/>
          </p:cNvSpPr>
          <p:nvPr>
            <p:ph type="sldNum" sz="quarter" idx="5"/>
          </p:nvPr>
        </p:nvSpPr>
        <p:spPr/>
        <p:txBody>
          <a:bodyPr/>
          <a:lstStyle/>
          <a:p>
            <a:fld id="{9B1635B3-DF70-4CFD-87CA-EB6AFDCA10EE}" type="slidenum">
              <a:rPr lang="de-AT" smtClean="0"/>
              <a:t>15</a:t>
            </a:fld>
            <a:endParaRPr lang="de-AT"/>
          </a:p>
        </p:txBody>
      </p:sp>
    </p:spTree>
    <p:extLst>
      <p:ext uri="{BB962C8B-B14F-4D97-AF65-F5344CB8AC3E}">
        <p14:creationId xmlns:p14="http://schemas.microsoft.com/office/powerpoint/2010/main" val="28983415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de-AT" dirty="0"/>
              <a:t>Picture source: </a:t>
            </a:r>
            <a:r>
              <a:rPr lang="de-AT" dirty="0" err="1"/>
              <a:t>Pixabay</a:t>
            </a:r>
            <a:r>
              <a:rPr lang="de-AT" dirty="0"/>
              <a:t> (2025): https://pixabay.com/de/photos/naturschutzgebiet-schild-eule-1139610/ (</a:t>
            </a:r>
            <a:r>
              <a:rPr lang="de-AT" dirty="0" err="1"/>
              <a:t>Accessed</a:t>
            </a:r>
            <a:r>
              <a:rPr lang="de-AT" dirty="0"/>
              <a:t> on: 21.10.2025)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28546701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F103C8-6A4B-9107-8050-E471C104C86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F19F342-96DB-1CFB-A0EF-6ED0330C3774}"/>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14502452-5526-1442-1E3A-9E6540D31B36}"/>
              </a:ext>
            </a:extLst>
          </p:cNvPr>
          <p:cNvSpPr>
            <a:spLocks noGrp="1"/>
          </p:cNvSpPr>
          <p:nvPr>
            <p:ph type="body" idx="1"/>
          </p:nvPr>
        </p:nvSpPr>
        <p:spPr/>
        <p:txBody>
          <a:bodyPr/>
          <a:lstStyle/>
          <a:p>
            <a:r>
              <a:rPr lang="de-AT" dirty="0"/>
              <a:t>Source: Gatti et.al (2023): https://link.springer.com/article/10.1007/s10531-023-02644-5#Fig1 (</a:t>
            </a:r>
            <a:r>
              <a:rPr lang="de-AT" dirty="0" err="1"/>
              <a:t>Accessed</a:t>
            </a:r>
            <a:r>
              <a:rPr lang="de-AT" dirty="0"/>
              <a:t> on: 21.10.2025)</a:t>
            </a:r>
          </a:p>
          <a:p>
            <a:r>
              <a:rPr lang="de-AT" dirty="0"/>
              <a:t>Picture source: </a:t>
            </a:r>
            <a:r>
              <a:rPr lang="de-AT" dirty="0" err="1"/>
              <a:t>Pixabay</a:t>
            </a:r>
            <a:r>
              <a:rPr lang="de-AT" dirty="0"/>
              <a:t> (2025): https://pixabay.com/de/photos/naturschutzgebiet-schild-eule-1139610/ (</a:t>
            </a:r>
            <a:r>
              <a:rPr lang="de-AT" dirty="0" err="1"/>
              <a:t>Accessed</a:t>
            </a:r>
            <a:r>
              <a:rPr lang="de-AT" dirty="0"/>
              <a:t> on: 21.10.2025)</a:t>
            </a:r>
          </a:p>
          <a:p>
            <a:endParaRPr lang="de-AT" dirty="0"/>
          </a:p>
        </p:txBody>
      </p:sp>
      <p:sp>
        <p:nvSpPr>
          <p:cNvPr id="4" name="Kopfzeilenplatzhalter 3">
            <a:extLst>
              <a:ext uri="{FF2B5EF4-FFF2-40B4-BE49-F238E27FC236}">
                <a16:creationId xmlns:a16="http://schemas.microsoft.com/office/drawing/2014/main" id="{9E8AB1E5-201B-5939-29C0-DBFEB65E77C2}"/>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AD90D24-2DE3-65EB-303C-7E30F84169DC}"/>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9A557460-E018-BCFF-F2F6-F96847584E7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A6ABC13-D986-C998-4750-9588B1822B00}"/>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40720970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C22B49-7467-B538-7840-A41F0309DC5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CC35AC9-1079-13F6-DECD-A2DED099B497}"/>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219E47B1-80FF-DDDC-F990-A67FFE25035A}"/>
              </a:ext>
            </a:extLst>
          </p:cNvPr>
          <p:cNvSpPr>
            <a:spLocks noGrp="1"/>
          </p:cNvSpPr>
          <p:nvPr>
            <p:ph type="body" idx="1"/>
          </p:nvPr>
        </p:nvSpPr>
        <p:spPr/>
        <p:txBody>
          <a:bodyPr/>
          <a:lstStyle/>
          <a:p>
            <a:r>
              <a:rPr lang="de-AT" dirty="0"/>
              <a:t>Sources: Naturfreunde Österreich (2025): https://www.naturfreunde.at/berichte/reportagen/umweltthemen/unsere-naturschaetze-schutzgebiete-in-oesterreich/ (</a:t>
            </a:r>
            <a:r>
              <a:rPr lang="de-AT" dirty="0" err="1"/>
              <a:t>Accessed</a:t>
            </a:r>
            <a:r>
              <a:rPr lang="de-AT" dirty="0"/>
              <a:t> on: 21.10.2025)</a:t>
            </a:r>
          </a:p>
          <a:p>
            <a:r>
              <a:rPr lang="de-AT" dirty="0"/>
              <a:t>Umweltverband WWF Österreich (2025): https://www.wwf.at/artikel/natura-2000/?gad_source=1&amp;gclid=Cj0KCQiAkJO8BhCGARIsAMkswyh71nae9HUR7LEu9G1OLZZhZyNbGKgZRszYVLRGgbYh9TOaoR9klTUaApUpEALw_wcB (</a:t>
            </a:r>
            <a:r>
              <a:rPr lang="de-AT" dirty="0" err="1"/>
              <a:t>Accessed</a:t>
            </a:r>
            <a:r>
              <a:rPr lang="de-AT" dirty="0"/>
              <a:t> on: 21.10.2025)</a:t>
            </a:r>
          </a:p>
          <a:p>
            <a:endParaRPr lang="de-AT" dirty="0"/>
          </a:p>
          <a:p>
            <a:r>
              <a:rPr lang="en-US" dirty="0"/>
              <a:t>A nature conservation area is a largely natural or near-natural area </a:t>
            </a:r>
            <a:r>
              <a:rPr lang="en-US" dirty="0" err="1"/>
              <a:t>characterised</a:t>
            </a:r>
            <a:r>
              <a:rPr lang="en-US" dirty="0"/>
              <a:t> by the presence of valuable habitats and/or the occurrence of rare or endangered animal and plant species. The protection of these natural assets is the primary objective, and interventions that are incompatible with conservation goals are to be prevented. The first nature conservation area in Austria was designated in 1927 in the Marchfeld region: the </a:t>
            </a:r>
            <a:r>
              <a:rPr lang="en-US" dirty="0" err="1"/>
              <a:t>Weikendorfer</a:t>
            </a:r>
            <a:r>
              <a:rPr lang="en-US" dirty="0"/>
              <a:t> Remise near </a:t>
            </a:r>
            <a:r>
              <a:rPr lang="en-US" dirty="0" err="1"/>
              <a:t>Oberweiden</a:t>
            </a:r>
            <a:r>
              <a:rPr lang="en-US" dirty="0"/>
              <a:t>.</a:t>
            </a:r>
          </a:p>
          <a:p>
            <a:r>
              <a:rPr lang="en-US" dirty="0"/>
              <a:t>This category of protected area is one of the most important forms of area-based conservation in Austria. In general, however, agricultural and forestry uses are permitted “to the same extent as before”, even though, in principle, any intervention in nature is prohibited. In certain cases, this can lead to conflicts of interest. Management plans, which have been developed for nature conservation areas in some federal states, define the necessary measures for habitat conservation and regulate land use in line with conservation objectives.</a:t>
            </a:r>
            <a:endParaRPr lang="de-AT" dirty="0"/>
          </a:p>
        </p:txBody>
      </p:sp>
      <p:sp>
        <p:nvSpPr>
          <p:cNvPr id="4" name="Kopfzeilenplatzhalter 3">
            <a:extLst>
              <a:ext uri="{FF2B5EF4-FFF2-40B4-BE49-F238E27FC236}">
                <a16:creationId xmlns:a16="http://schemas.microsoft.com/office/drawing/2014/main" id="{5937BF7A-4185-F527-6AD4-F8B8584A972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7936AAE-30D5-CDE6-1CB4-87F22C671BD1}"/>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33BE52F4-6219-A878-8276-4DDA01949CC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DF81419-DBE2-039E-968D-1B217E2E48AB}"/>
              </a:ext>
            </a:extLst>
          </p:cNvPr>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27121495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2B15B8-68E4-C667-0996-507AABC02AB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94D1471-DBB6-E71A-7C36-FCA6DF2070EB}"/>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C910642F-BEEE-39F6-5367-925375FBCD8E}"/>
              </a:ext>
            </a:extLst>
          </p:cNvPr>
          <p:cNvSpPr>
            <a:spLocks noGrp="1"/>
          </p:cNvSpPr>
          <p:nvPr>
            <p:ph type="body" idx="1"/>
          </p:nvPr>
        </p:nvSpPr>
        <p:spPr/>
        <p:txBody>
          <a:bodyPr/>
          <a:lstStyle/>
          <a:p>
            <a:endParaRPr lang="de-AT" dirty="0"/>
          </a:p>
        </p:txBody>
      </p:sp>
      <p:sp>
        <p:nvSpPr>
          <p:cNvPr id="4" name="Kopfzeilenplatzhalter 3">
            <a:extLst>
              <a:ext uri="{FF2B5EF4-FFF2-40B4-BE49-F238E27FC236}">
                <a16:creationId xmlns:a16="http://schemas.microsoft.com/office/drawing/2014/main" id="{160C0734-7DF7-2F52-E54A-1DDFDF5AF27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1EA0100-2E67-B58A-B2DA-36456EDF2D72}"/>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D4F6862D-3F7D-A952-8663-8395E9D0286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320458A-3276-7BE3-506C-6E5064C9C6A3}"/>
              </a:ext>
            </a:extLst>
          </p:cNvPr>
          <p:cNvSpPr>
            <a:spLocks noGrp="1"/>
          </p:cNvSpPr>
          <p:nvPr>
            <p:ph type="sldNum" sz="quarter" idx="5"/>
          </p:nvPr>
        </p:nvSpPr>
        <p:spPr/>
        <p:txBody>
          <a:bodyPr/>
          <a:lstStyle/>
          <a:p>
            <a:fld id="{9B1635B3-DF70-4CFD-87CA-EB6AFDCA10EE}" type="slidenum">
              <a:rPr lang="de-AT" smtClean="0"/>
              <a:t>19</a:t>
            </a:fld>
            <a:endParaRPr lang="de-AT"/>
          </a:p>
        </p:txBody>
      </p:sp>
    </p:spTree>
    <p:extLst>
      <p:ext uri="{BB962C8B-B14F-4D97-AF65-F5344CB8AC3E}">
        <p14:creationId xmlns:p14="http://schemas.microsoft.com/office/powerpoint/2010/main" val="7575797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570DA0-1647-552F-2CEE-E3CC97832E0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BC0AAEE-2321-80B5-21F9-4E70BF65395E}"/>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0B4FC3A4-96C5-418E-69CA-A0A30DEABCE6}"/>
              </a:ext>
            </a:extLst>
          </p:cNvPr>
          <p:cNvSpPr>
            <a:spLocks noGrp="1"/>
          </p:cNvSpPr>
          <p:nvPr>
            <p:ph type="body" idx="1"/>
          </p:nvPr>
        </p:nvSpPr>
        <p:spPr/>
        <p:txBody>
          <a:bodyPr/>
          <a:lstStyle/>
          <a:p>
            <a:r>
              <a:rPr lang="de-AT" dirty="0"/>
              <a:t>Source:  Heinrich-Böll-Stiftung Schleswig-Holstein e.V. (2025) https://bewirk.sh/2023/klimaschutz-vs-naturschutz/ (</a:t>
            </a:r>
            <a:r>
              <a:rPr lang="de-AT" dirty="0" err="1"/>
              <a:t>Accessed</a:t>
            </a:r>
            <a:r>
              <a:rPr lang="de-AT" dirty="0"/>
              <a:t> on: 21.10.2025)</a:t>
            </a:r>
          </a:p>
          <a:p>
            <a:r>
              <a:rPr lang="de-AT" dirty="0"/>
              <a:t>Pictures </a:t>
            </a:r>
            <a:r>
              <a:rPr lang="de-AT" dirty="0" err="1"/>
              <a:t>sources</a:t>
            </a:r>
            <a:r>
              <a:rPr lang="de-AT" dirty="0"/>
              <a:t>: </a:t>
            </a:r>
            <a:r>
              <a:rPr lang="de-AT" dirty="0" err="1"/>
              <a:t>Pixabay</a:t>
            </a:r>
            <a:r>
              <a:rPr lang="de-AT" dirty="0"/>
              <a:t> (2025): https://pixabay.com/de/photos/moos-natur-holz-baum-totholz-3068171/ (</a:t>
            </a:r>
            <a:r>
              <a:rPr lang="de-AT" dirty="0" err="1"/>
              <a:t>Accessed</a:t>
            </a:r>
            <a:r>
              <a:rPr lang="de-AT" dirty="0"/>
              <a:t> on: 21.10.2025)</a:t>
            </a:r>
          </a:p>
          <a:p>
            <a:r>
              <a:rPr lang="de-AT" dirty="0" err="1"/>
              <a:t>Pixabay</a:t>
            </a:r>
            <a:r>
              <a:rPr lang="de-AT" dirty="0"/>
              <a:t> (2025): https://pixabay.com/de/photos/windm%C3%BChle-windenergie-windpark-8003051/ (</a:t>
            </a:r>
            <a:r>
              <a:rPr lang="de-AT" dirty="0" err="1"/>
              <a:t>Accessed</a:t>
            </a:r>
            <a:r>
              <a:rPr lang="de-AT" dirty="0"/>
              <a:t> on: 22.10.2025)</a:t>
            </a:r>
          </a:p>
          <a:p>
            <a:endParaRPr lang="de-AT" dirty="0"/>
          </a:p>
        </p:txBody>
      </p:sp>
      <p:sp>
        <p:nvSpPr>
          <p:cNvPr id="4" name="Kopfzeilenplatzhalter 3">
            <a:extLst>
              <a:ext uri="{FF2B5EF4-FFF2-40B4-BE49-F238E27FC236}">
                <a16:creationId xmlns:a16="http://schemas.microsoft.com/office/drawing/2014/main" id="{03A20D73-1616-59CE-54E1-EA190DD6E28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55BC9E9-EFDC-B0CB-4E1D-DDC34E9E2BDE}"/>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2E1A0CC9-8825-9243-A41D-186F387CC40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82809DD-F32A-98AD-A791-57E808CB367D}"/>
              </a:ext>
            </a:extLst>
          </p:cNvPr>
          <p:cNvSpPr>
            <a:spLocks noGrp="1"/>
          </p:cNvSpPr>
          <p:nvPr>
            <p:ph type="sldNum" sz="quarter" idx="5"/>
          </p:nvPr>
        </p:nvSpPr>
        <p:spPr/>
        <p:txBody>
          <a:bodyPr/>
          <a:lstStyle/>
          <a:p>
            <a:fld id="{9B1635B3-DF70-4CFD-87CA-EB6AFDCA10EE}" type="slidenum">
              <a:rPr lang="de-AT" smtClean="0"/>
              <a:t>20</a:t>
            </a:fld>
            <a:endParaRPr lang="de-AT"/>
          </a:p>
        </p:txBody>
      </p:sp>
    </p:spTree>
    <p:extLst>
      <p:ext uri="{BB962C8B-B14F-4D97-AF65-F5344CB8AC3E}">
        <p14:creationId xmlns:p14="http://schemas.microsoft.com/office/powerpoint/2010/main" val="11479471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844627-D98E-56EC-2633-6D2212ECEBB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6B9E68E-1BE5-70AD-413C-015A7F3CFF4B}"/>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91A81341-F1D5-2EE0-3E6D-D29199AA2F36}"/>
              </a:ext>
            </a:extLst>
          </p:cNvPr>
          <p:cNvSpPr>
            <a:spLocks noGrp="1"/>
          </p:cNvSpPr>
          <p:nvPr>
            <p:ph type="body" idx="1"/>
          </p:nvPr>
        </p:nvSpPr>
        <p:spPr/>
        <p:txBody>
          <a:bodyPr/>
          <a:lstStyle/>
          <a:p>
            <a:r>
              <a:rPr lang="de-AT" dirty="0"/>
              <a:t>Source:  WWF Österreich (2025): https://www.wwf.at/das-schuetzen-wir/fluesse/wasserkraft-in-oesterreich/ (</a:t>
            </a:r>
            <a:r>
              <a:rPr lang="de-AT" dirty="0" err="1"/>
              <a:t>Accessed</a:t>
            </a:r>
            <a:r>
              <a:rPr lang="de-AT" dirty="0"/>
              <a:t> on: 21.10.2025)</a:t>
            </a:r>
          </a:p>
          <a:p>
            <a:r>
              <a:rPr lang="de-AT" dirty="0"/>
              <a:t>Picture source: </a:t>
            </a:r>
            <a:r>
              <a:rPr lang="de-AT" dirty="0" err="1"/>
              <a:t>Pixabay</a:t>
            </a:r>
            <a:r>
              <a:rPr lang="de-AT" dirty="0"/>
              <a:t> (2025): https://pixabay.com/photos/hydropower-plant-electricity-energy-4560237/ (</a:t>
            </a:r>
            <a:r>
              <a:rPr lang="de-AT" dirty="0" err="1"/>
              <a:t>Accessed</a:t>
            </a:r>
            <a:r>
              <a:rPr lang="de-AT" dirty="0"/>
              <a:t> on: 21.10.2025)</a:t>
            </a:r>
          </a:p>
          <a:p>
            <a:endParaRPr lang="de-AT" dirty="0"/>
          </a:p>
          <a:p>
            <a:endParaRPr lang="de-AT" dirty="0"/>
          </a:p>
          <a:p>
            <a:pPr fontAlgn="t"/>
            <a:r>
              <a:rPr lang="en-US" sz="1200" b="0" i="0" kern="1200" dirty="0">
                <a:solidFill>
                  <a:schemeClr val="tx1"/>
                </a:solidFill>
                <a:effectLst/>
                <a:latin typeface="+mn-lt"/>
                <a:ea typeface="+mn-ea"/>
                <a:cs typeface="+mn-cs"/>
              </a:rPr>
              <a:t>Since time immemorial, humans have made use of the power of water: to drive mills, to transport goods and, in the last century, also to generate electricity. Electricity produced from hydropower is often marketed as ecological and sustainable. But is this really the case?</a:t>
            </a:r>
          </a:p>
          <a:p>
            <a:pPr fontAlgn="t"/>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Each power plant is a major intervention</a:t>
            </a:r>
          </a:p>
          <a:p>
            <a:pPr fontAlgn="t"/>
            <a:r>
              <a:rPr lang="en-US" sz="1200" b="0" i="0" kern="1200" dirty="0">
                <a:solidFill>
                  <a:schemeClr val="tx1"/>
                </a:solidFill>
                <a:effectLst/>
                <a:latin typeface="+mn-lt"/>
                <a:ea typeface="+mn-ea"/>
                <a:cs typeface="+mn-cs"/>
              </a:rPr>
              <a:t>The fact is that hydropower plants interfere massively with the natural habitat of a river. They block it, dam it, divert water or flood entire valleys behind a dam wall. As a result, hydropower contributes to species loss and reduces the vitality of healthy rivers. This is particularly alarming, as freshwater ecosystems such as rivers are already among those most affected by biodiversity loss. Hydropower therefore cannot truly be described as ecological and sustainable.</a:t>
            </a: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Hydropower in Austria</a:t>
            </a:r>
          </a:p>
          <a:p>
            <a:pPr fontAlgn="t"/>
            <a:r>
              <a:rPr lang="en-US" sz="1200" b="0" i="0" kern="1200" dirty="0">
                <a:solidFill>
                  <a:schemeClr val="tx1"/>
                </a:solidFill>
                <a:effectLst/>
                <a:latin typeface="+mn-lt"/>
                <a:ea typeface="+mn-ea"/>
                <a:cs typeface="+mn-cs"/>
              </a:rPr>
              <a:t>In Austria, hydropower accounts for a large share of electricity generation. Austria’s rivers are therefore under pressure: the expansion of hydropower continues to be strongly promoted, even though rivers are already heavily modified. There are already more than 5,200 hydropower plants in Austria. So-called hydrological alteration – for example, the destruction of natural river landscapes – is the main cause of species loss in Austria.</a:t>
            </a:r>
          </a:p>
          <a:p>
            <a:pPr fontAlgn="t"/>
            <a:r>
              <a:rPr lang="en-US" sz="1200" b="0" i="0" kern="1200" dirty="0">
                <a:solidFill>
                  <a:schemeClr val="tx1"/>
                </a:solidFill>
                <a:effectLst/>
                <a:latin typeface="+mn-lt"/>
                <a:ea typeface="+mn-ea"/>
                <a:cs typeface="+mn-cs"/>
              </a:rPr>
              <a:t>The WWF therefore works together with partner </a:t>
            </a:r>
            <a:r>
              <a:rPr lang="en-US" sz="1200" b="0" i="0" kern="1200" dirty="0" err="1">
                <a:solidFill>
                  <a:schemeClr val="tx1"/>
                </a:solidFill>
                <a:effectLst/>
                <a:latin typeface="+mn-lt"/>
                <a:ea typeface="+mn-ea"/>
                <a:cs typeface="+mn-cs"/>
              </a:rPr>
              <a:t>organisations</a:t>
            </a:r>
            <a:r>
              <a:rPr lang="en-US" sz="1200" b="0" i="0" kern="1200" dirty="0">
                <a:solidFill>
                  <a:schemeClr val="tx1"/>
                </a:solidFill>
                <a:effectLst/>
                <a:latin typeface="+mn-lt"/>
                <a:ea typeface="+mn-ea"/>
                <a:cs typeface="+mn-cs"/>
              </a:rPr>
              <a:t> and local communities to promote careful and respectful interaction with nature and to oppose further development of ecologically valuable river stretches.</a:t>
            </a: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Facts and figures</a:t>
            </a:r>
          </a:p>
          <a:p>
            <a:pPr fontAlgn="t"/>
            <a:r>
              <a:rPr lang="en-US" sz="1200" b="0" i="0" kern="1200" dirty="0">
                <a:solidFill>
                  <a:schemeClr val="tx1"/>
                </a:solidFill>
                <a:effectLst/>
                <a:latin typeface="+mn-lt"/>
                <a:ea typeface="+mn-ea"/>
                <a:cs typeface="+mn-cs"/>
              </a:rPr>
              <a:t>More than 5,200 hydropower plants place pressure on Austria’s rivers – 80% of them do not meet minimum ecological standards</a:t>
            </a:r>
          </a:p>
          <a:p>
            <a:pPr fontAlgn="t"/>
            <a:r>
              <a:rPr lang="en-US" sz="1200" b="0" i="0" kern="1200" dirty="0">
                <a:solidFill>
                  <a:schemeClr val="tx1"/>
                </a:solidFill>
                <a:effectLst/>
                <a:latin typeface="+mn-lt"/>
                <a:ea typeface="+mn-ea"/>
                <a:cs typeface="+mn-cs"/>
              </a:rPr>
              <a:t>60% of our rivers need to be restored</a:t>
            </a:r>
          </a:p>
          <a:p>
            <a:pPr fontAlgn="t"/>
            <a:r>
              <a:rPr lang="en-US" sz="1200" b="0" i="0" kern="1200" dirty="0">
                <a:solidFill>
                  <a:schemeClr val="tx1"/>
                </a:solidFill>
                <a:effectLst/>
                <a:latin typeface="+mn-lt"/>
                <a:ea typeface="+mn-ea"/>
                <a:cs typeface="+mn-cs"/>
              </a:rPr>
              <a:t>Only 15% of our rivers are in a good ecological condition</a:t>
            </a:r>
          </a:p>
          <a:p>
            <a:pPr fontAlgn="t"/>
            <a:r>
              <a:rPr lang="en-US" sz="1200" b="0" i="0" kern="1200" dirty="0">
                <a:solidFill>
                  <a:schemeClr val="tx1"/>
                </a:solidFill>
                <a:effectLst/>
                <a:latin typeface="+mn-lt"/>
                <a:ea typeface="+mn-ea"/>
                <a:cs typeface="+mn-cs"/>
              </a:rPr>
              <a:t>Every 900 </a:t>
            </a:r>
            <a:r>
              <a:rPr lang="en-US" sz="1200" b="0" i="0" kern="1200" dirty="0" err="1">
                <a:solidFill>
                  <a:schemeClr val="tx1"/>
                </a:solidFill>
                <a:effectLst/>
                <a:latin typeface="+mn-lt"/>
                <a:ea typeface="+mn-ea"/>
                <a:cs typeface="+mn-cs"/>
              </a:rPr>
              <a:t>metres</a:t>
            </a:r>
            <a:r>
              <a:rPr lang="en-US" sz="1200" b="0" i="0" kern="1200" dirty="0">
                <a:solidFill>
                  <a:schemeClr val="tx1"/>
                </a:solidFill>
                <a:effectLst/>
                <a:latin typeface="+mn-lt"/>
                <a:ea typeface="+mn-ea"/>
                <a:cs typeface="+mn-cs"/>
              </a:rPr>
              <a:t>, a transverse structure interrupts rivers and streams</a:t>
            </a: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Wildlife</a:t>
            </a:r>
          </a:p>
          <a:p>
            <a:pPr fontAlgn="t"/>
            <a:r>
              <a:rPr lang="en-US" sz="1200" b="0" i="0" kern="1200" dirty="0">
                <a:solidFill>
                  <a:schemeClr val="tx1"/>
                </a:solidFill>
                <a:effectLst/>
                <a:latin typeface="+mn-lt"/>
                <a:ea typeface="+mn-ea"/>
                <a:cs typeface="+mn-cs"/>
              </a:rPr>
              <a:t>60% of all native fish species are endangered or threatened with extinction</a:t>
            </a:r>
          </a:p>
          <a:p>
            <a:pPr fontAlgn="t"/>
            <a:r>
              <a:rPr lang="en-US" sz="1200" b="0" i="0" kern="1200" dirty="0">
                <a:solidFill>
                  <a:schemeClr val="tx1"/>
                </a:solidFill>
                <a:effectLst/>
                <a:latin typeface="+mn-lt"/>
                <a:ea typeface="+mn-ea"/>
                <a:cs typeface="+mn-cs"/>
              </a:rPr>
              <a:t>Endangered animal species such as grayling, common sandpiper, gravel bank grasshopper or dipper depend on natural and dynamic river landscapes</a:t>
            </a:r>
          </a:p>
          <a:p>
            <a:pPr fontAlgn="t"/>
            <a:endParaRPr lang="en-US" sz="1200" b="1" i="0" kern="1200" dirty="0">
              <a:solidFill>
                <a:schemeClr val="tx1"/>
              </a:solidFill>
              <a:effectLst/>
              <a:latin typeface="+mn-lt"/>
              <a:ea typeface="+mn-ea"/>
              <a:cs typeface="+mn-cs"/>
            </a:endParaRP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Threats</a:t>
            </a:r>
          </a:p>
          <a:p>
            <a:pPr fontAlgn="t"/>
            <a:r>
              <a:rPr lang="en-US" sz="1200" b="1" i="0" kern="1200" dirty="0">
                <a:solidFill>
                  <a:schemeClr val="tx1"/>
                </a:solidFill>
                <a:effectLst/>
                <a:latin typeface="+mn-lt"/>
                <a:ea typeface="+mn-ea"/>
                <a:cs typeface="+mn-cs"/>
              </a:rPr>
              <a:t>How hydropower threatens rivers in Austria</a:t>
            </a:r>
          </a:p>
          <a:p>
            <a:pPr fontAlgn="t"/>
            <a:r>
              <a:rPr lang="en-US" sz="1200" b="1" i="0" kern="1200" dirty="0">
                <a:solidFill>
                  <a:schemeClr val="tx1"/>
                </a:solidFill>
                <a:effectLst/>
                <a:latin typeface="+mn-lt"/>
                <a:ea typeface="+mn-ea"/>
                <a:cs typeface="+mn-cs"/>
              </a:rPr>
              <a:t>Threat 1: Uncontrolled expansion</a:t>
            </a:r>
          </a:p>
          <a:p>
            <a:pPr fontAlgn="t"/>
            <a:r>
              <a:rPr lang="en-US" sz="1200" b="0" i="0" kern="1200" dirty="0">
                <a:solidFill>
                  <a:schemeClr val="tx1"/>
                </a:solidFill>
                <a:effectLst/>
                <a:latin typeface="+mn-lt"/>
                <a:ea typeface="+mn-ea"/>
                <a:cs typeface="+mn-cs"/>
              </a:rPr>
              <a:t>Austria’s rivers have been heavily developed and regulated for flood protection, land use and hydropower. No other country in Europe has as many hydropower plants relative to its area as Austria. The majority of these installations are outdated and do not meet minimum ecological standards.</a:t>
            </a:r>
          </a:p>
          <a:p>
            <a:pPr fontAlgn="t"/>
            <a:r>
              <a:rPr lang="en-US" sz="1200" b="0" i="0" kern="1200" dirty="0">
                <a:solidFill>
                  <a:schemeClr val="tx1"/>
                </a:solidFill>
                <a:effectLst/>
                <a:latin typeface="+mn-lt"/>
                <a:ea typeface="+mn-ea"/>
                <a:cs typeface="+mn-cs"/>
              </a:rPr>
              <a:t>Too much water is often extracted from rivers, and fish are obstructed in their essential migration routes. The extensive modification of rivers is the main reason why 60% of native fish species are endangered or threatened with extinction. Many other animal and plant species, such as the common sandpiper or German tamarisk, are also losing their habitats.</a:t>
            </a:r>
          </a:p>
          <a:p>
            <a:pPr fontAlgn="t"/>
            <a:r>
              <a:rPr lang="en-US" sz="1200" b="0" i="0" kern="1200" dirty="0">
                <a:solidFill>
                  <a:schemeClr val="tx1"/>
                </a:solidFill>
                <a:effectLst/>
                <a:latin typeface="+mn-lt"/>
                <a:ea typeface="+mn-ea"/>
                <a:cs typeface="+mn-cs"/>
              </a:rPr>
              <a:t>However, instead of refurbishing old plants and improving their efficiency, Austria continues to build new ones. Hundreds of hydropower projects are being pursued without coordination and </a:t>
            </a:r>
            <a:r>
              <a:rPr lang="en-US" sz="1200" b="0" i="0" kern="1200" dirty="0" err="1">
                <a:solidFill>
                  <a:schemeClr val="tx1"/>
                </a:solidFill>
                <a:effectLst/>
                <a:latin typeface="+mn-lt"/>
                <a:ea typeface="+mn-ea"/>
                <a:cs typeface="+mn-cs"/>
              </a:rPr>
              <a:t>subsidised</a:t>
            </a:r>
            <a:r>
              <a:rPr lang="en-US" sz="1200" b="0" i="0" kern="1200" dirty="0">
                <a:solidFill>
                  <a:schemeClr val="tx1"/>
                </a:solidFill>
                <a:effectLst/>
                <a:latin typeface="+mn-lt"/>
                <a:ea typeface="+mn-ea"/>
                <a:cs typeface="+mn-cs"/>
              </a:rPr>
              <a:t> with tens of millions of euros. Construction is often planned in the most ecologically valuable and last remaining near-natural stretches, including protected areas: every third hydropower project is planned within a protected area.</a:t>
            </a:r>
          </a:p>
          <a:p>
            <a:pPr fontAlgn="t"/>
            <a:r>
              <a:rPr lang="en-US" sz="1200" b="0" i="0" kern="1200" dirty="0">
                <a:solidFill>
                  <a:schemeClr val="tx1"/>
                </a:solidFill>
                <a:effectLst/>
                <a:latin typeface="+mn-lt"/>
                <a:ea typeface="+mn-ea"/>
                <a:cs typeface="+mn-cs"/>
              </a:rPr>
              <a:t>Humans are also affected by the loss of natural river landscapes, as recreational areas are lost and the safeguarding of water resources is compromised.</a:t>
            </a:r>
          </a:p>
          <a:p>
            <a:pPr fontAlgn="t"/>
            <a:r>
              <a:rPr lang="en-US" sz="1200" b="1" i="0" kern="1200" dirty="0">
                <a:solidFill>
                  <a:schemeClr val="tx1"/>
                </a:solidFill>
                <a:effectLst/>
                <a:latin typeface="+mn-lt"/>
                <a:ea typeface="+mn-ea"/>
                <a:cs typeface="+mn-cs"/>
              </a:rPr>
              <a:t>Threat 2: An overly positive image</a:t>
            </a:r>
          </a:p>
          <a:p>
            <a:pPr fontAlgn="t"/>
            <a:r>
              <a:rPr lang="en-US" sz="1200" b="0" i="0" kern="1200" dirty="0">
                <a:solidFill>
                  <a:schemeClr val="tx1"/>
                </a:solidFill>
                <a:effectLst/>
                <a:latin typeface="+mn-lt"/>
                <a:ea typeface="+mn-ea"/>
                <a:cs typeface="+mn-cs"/>
              </a:rPr>
              <a:t>Electricity from hydropower has a positive public image. However, this is misleading: while water itself is renewable, destroyed habitats are not. Hydropower expansion must therefore be ecologically and socially compatible. In practice, however, consideration for nature is often seriously neglected.</a:t>
            </a:r>
          </a:p>
          <a:p>
            <a:pPr fontAlgn="t"/>
            <a:r>
              <a:rPr lang="en-US" sz="1200" b="0" i="0" kern="1200" dirty="0">
                <a:solidFill>
                  <a:schemeClr val="tx1"/>
                </a:solidFill>
                <a:effectLst/>
                <a:latin typeface="+mn-lt"/>
                <a:ea typeface="+mn-ea"/>
                <a:cs typeface="+mn-cs"/>
              </a:rPr>
              <a:t>Under the argument of public interest, power plants are approved even in ecologically sensitive river sections. This puts Austria at odds with European legislation, which requires that the condition of water bodies must not deteriorate. Through political directives, even projects that would not normally be approved – such as the </a:t>
            </a:r>
            <a:r>
              <a:rPr lang="en-US" sz="1200" b="0" i="0" kern="1200" dirty="0" err="1">
                <a:solidFill>
                  <a:schemeClr val="tx1"/>
                </a:solidFill>
                <a:effectLst/>
                <a:latin typeface="+mn-lt"/>
                <a:ea typeface="+mn-ea"/>
                <a:cs typeface="+mn-cs"/>
              </a:rPr>
              <a:t>Lesachbach</a:t>
            </a:r>
            <a:r>
              <a:rPr lang="en-US" sz="1200" b="0" i="0" kern="1200" dirty="0">
                <a:solidFill>
                  <a:schemeClr val="tx1"/>
                </a:solidFill>
                <a:effectLst/>
                <a:latin typeface="+mn-lt"/>
                <a:ea typeface="+mn-ea"/>
                <a:cs typeface="+mn-cs"/>
              </a:rPr>
              <a:t> hydropower plant (upper section) in East Tyrol – are allowed to proceed.</a:t>
            </a:r>
          </a:p>
          <a:p>
            <a:pPr fontAlgn="t"/>
            <a:r>
              <a:rPr lang="en-US" sz="1200" b="0" i="0" kern="1200" dirty="0">
                <a:solidFill>
                  <a:schemeClr val="tx1"/>
                </a:solidFill>
                <a:effectLst/>
                <a:latin typeface="+mn-lt"/>
                <a:ea typeface="+mn-ea"/>
                <a:cs typeface="+mn-cs"/>
              </a:rPr>
              <a:t>The minimal contribution these small hydropower plants make to the energy transition is disproportionate to the environmental damage they cause. There is a lack of an overall strategy defining where and under what conditions hydropower is still acceptable, and where valuable river ecosystems must be preserved for future generations.</a:t>
            </a:r>
          </a:p>
          <a:p>
            <a:pPr fontAlgn="t"/>
            <a:r>
              <a:rPr lang="en-US" sz="1200" b="1" i="0" kern="1200" dirty="0">
                <a:solidFill>
                  <a:schemeClr val="tx1"/>
                </a:solidFill>
                <a:effectLst/>
                <a:latin typeface="+mn-lt"/>
                <a:ea typeface="+mn-ea"/>
                <a:cs typeface="+mn-cs"/>
              </a:rPr>
              <a:t>80% of Austrian hydropower plants do not meet minimum ecological standards</a:t>
            </a:r>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Threat 3: Subsidies create the wrong incentives</a:t>
            </a:r>
          </a:p>
          <a:p>
            <a:pPr fontAlgn="t"/>
            <a:r>
              <a:rPr lang="en-US" sz="1200" b="0" i="0" kern="1200" dirty="0">
                <a:solidFill>
                  <a:schemeClr val="tx1"/>
                </a:solidFill>
                <a:effectLst/>
                <a:latin typeface="+mn-lt"/>
                <a:ea typeface="+mn-ea"/>
                <a:cs typeface="+mn-cs"/>
              </a:rPr>
              <a:t>The expansion of renewable energy sources is funded by electricity consumers. While this is generally positive, in the case of hydropower it creates the wrong incentives by driving expansion in ecologically sensitive areas.</a:t>
            </a:r>
          </a:p>
          <a:p>
            <a:pPr fontAlgn="t"/>
            <a:r>
              <a:rPr lang="en-US" sz="1200" b="0" i="0" kern="1200" dirty="0">
                <a:solidFill>
                  <a:schemeClr val="tx1"/>
                </a:solidFill>
                <a:effectLst/>
                <a:latin typeface="+mn-lt"/>
                <a:ea typeface="+mn-ea"/>
                <a:cs typeface="+mn-cs"/>
              </a:rPr>
              <a:t>Subsidies are distributed without differentiating sufficiently according to the ecological impacts of a plant. Even very small hydropower plants, which make no significant contribution to the energy transition but cause disproportionately high environmental damage, receive comparatively high levels of funding. This subsidy policy effectively makes environmental degradation profitable – and that is highly problematic.</a:t>
            </a:r>
          </a:p>
          <a:p>
            <a:pPr fontAlgn="t"/>
            <a:endParaRPr lang="en-US" sz="1200" b="1" i="0" kern="1200" dirty="0">
              <a:solidFill>
                <a:schemeClr val="tx1"/>
              </a:solidFill>
              <a:effectLst/>
              <a:latin typeface="+mn-lt"/>
              <a:ea typeface="+mn-ea"/>
              <a:cs typeface="+mn-cs"/>
            </a:endParaRP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Solutions</a:t>
            </a:r>
          </a:p>
          <a:p>
            <a:pPr fontAlgn="t"/>
            <a:r>
              <a:rPr lang="en-US" sz="1200" b="1" i="0" kern="1200" dirty="0">
                <a:solidFill>
                  <a:schemeClr val="tx1"/>
                </a:solidFill>
                <a:effectLst/>
                <a:latin typeface="+mn-lt"/>
                <a:ea typeface="+mn-ea"/>
                <a:cs typeface="+mn-cs"/>
              </a:rPr>
              <a:t>How we can protect the last living rivers</a:t>
            </a:r>
          </a:p>
          <a:p>
            <a:pPr fontAlgn="t"/>
            <a:r>
              <a:rPr lang="en-US" sz="1200" b="1" i="0" kern="1200" dirty="0">
                <a:solidFill>
                  <a:schemeClr val="tx1"/>
                </a:solidFill>
                <a:effectLst/>
                <a:latin typeface="+mn-lt"/>
                <a:ea typeface="+mn-ea"/>
                <a:cs typeface="+mn-cs"/>
              </a:rPr>
              <a:t>Solution 1: A rescue plan for our rivers</a:t>
            </a:r>
          </a:p>
          <a:p>
            <a:pPr fontAlgn="t"/>
            <a:r>
              <a:rPr lang="en-US" sz="1200" b="0" i="0" kern="1200" dirty="0">
                <a:solidFill>
                  <a:schemeClr val="tx1"/>
                </a:solidFill>
                <a:effectLst/>
                <a:latin typeface="+mn-lt"/>
                <a:ea typeface="+mn-ea"/>
                <a:cs typeface="+mn-cs"/>
              </a:rPr>
              <a:t>As only very few parts of our rivers remain in a very good ecological condition, it is essential both to protect the remaining natural and near-natural river stretches from development and to restore degraded water bodies.</a:t>
            </a:r>
          </a:p>
          <a:p>
            <a:pPr fontAlgn="t"/>
            <a:r>
              <a:rPr lang="en-US" sz="1200" b="0" i="0" kern="1200" dirty="0">
                <a:solidFill>
                  <a:schemeClr val="tx1"/>
                </a:solidFill>
                <a:effectLst/>
                <a:latin typeface="+mn-lt"/>
                <a:ea typeface="+mn-ea"/>
                <a:cs typeface="+mn-cs"/>
              </a:rPr>
              <a:t>The last intact river sections can be protected by imposing construction bans or by designating them as protected areas. At the same time, 60% of our rivers must be restored so that they can return to a good ecological condition.</a:t>
            </a:r>
          </a:p>
          <a:p>
            <a:pPr fontAlgn="t"/>
            <a:r>
              <a:rPr lang="en-US" sz="1200" b="0" i="0" kern="1200" dirty="0">
                <a:solidFill>
                  <a:schemeClr val="tx1"/>
                </a:solidFill>
                <a:effectLst/>
                <a:latin typeface="+mn-lt"/>
                <a:ea typeface="+mn-ea"/>
                <a:cs typeface="+mn-cs"/>
              </a:rPr>
              <a:t>The </a:t>
            </a:r>
            <a:r>
              <a:rPr lang="en-US" sz="1200" b="0" i="0" kern="1200" dirty="0" err="1">
                <a:solidFill>
                  <a:schemeClr val="tx1"/>
                </a:solidFill>
                <a:effectLst/>
                <a:latin typeface="+mn-lt"/>
                <a:ea typeface="+mn-ea"/>
                <a:cs typeface="+mn-cs"/>
              </a:rPr>
              <a:t>modernisation</a:t>
            </a:r>
            <a:r>
              <a:rPr lang="en-US" sz="1200" b="0" i="0" kern="1200" dirty="0">
                <a:solidFill>
                  <a:schemeClr val="tx1"/>
                </a:solidFill>
                <a:effectLst/>
                <a:latin typeface="+mn-lt"/>
                <a:ea typeface="+mn-ea"/>
                <a:cs typeface="+mn-cs"/>
              </a:rPr>
              <a:t> of outdated hydropower plants plays an important role in making rivers passable again and restoring ecological functions. The removal of unprofitable plants is also an important measure for restoring the natural vitality of rivers.</a:t>
            </a:r>
          </a:p>
          <a:p>
            <a:pPr fontAlgn="t"/>
            <a:r>
              <a:rPr lang="en-US" sz="1200" b="0" i="0" kern="1200" dirty="0">
                <a:solidFill>
                  <a:schemeClr val="tx1"/>
                </a:solidFill>
                <a:effectLst/>
                <a:latin typeface="+mn-lt"/>
                <a:ea typeface="+mn-ea"/>
                <a:cs typeface="+mn-cs"/>
              </a:rPr>
              <a:t>Long-term and effective protection could preserve wild river landscapes such as the Lech or Isel as habitats for animals and plants, as well as recreational areas for future generations.</a:t>
            </a:r>
          </a:p>
          <a:p>
            <a:pPr fontAlgn="t"/>
            <a:r>
              <a:rPr lang="en-US" sz="1200" b="1" i="0" kern="1200" dirty="0">
                <a:solidFill>
                  <a:schemeClr val="tx1"/>
                </a:solidFill>
                <a:effectLst/>
                <a:latin typeface="+mn-lt"/>
                <a:ea typeface="+mn-ea"/>
                <a:cs typeface="+mn-cs"/>
              </a:rPr>
              <a:t>Solution 2: Climate protection and nature conservation hand in hand</a:t>
            </a:r>
          </a:p>
          <a:p>
            <a:pPr fontAlgn="t"/>
            <a:r>
              <a:rPr lang="en-US" sz="1200" b="0" i="0" kern="1200" dirty="0">
                <a:solidFill>
                  <a:schemeClr val="tx1"/>
                </a:solidFill>
                <a:effectLst/>
                <a:latin typeface="+mn-lt"/>
                <a:ea typeface="+mn-ea"/>
                <a:cs typeface="+mn-cs"/>
              </a:rPr>
              <a:t>Forecasts indicate that electricity demand will continue to rise in the coming years. However, even if the last small streams were developed, this would still not be sufficient to meet increasing demand. The complete expansion of hydropower is therefore not a solution to the energy problem.</a:t>
            </a:r>
          </a:p>
          <a:p>
            <a:pPr fontAlgn="t"/>
            <a:r>
              <a:rPr lang="en-US" sz="1200" b="0" i="0" kern="1200" dirty="0">
                <a:solidFill>
                  <a:schemeClr val="tx1"/>
                </a:solidFill>
                <a:effectLst/>
                <a:latin typeface="+mn-lt"/>
                <a:ea typeface="+mn-ea"/>
                <a:cs typeface="+mn-cs"/>
              </a:rPr>
              <a:t>Instead, it is necessary to reduce energy consumption. There is significant potential in areas such as mobility and building insulation. By </a:t>
            </a:r>
            <a:r>
              <a:rPr lang="en-US" sz="1200" b="0" i="0" kern="1200" dirty="0" err="1">
                <a:solidFill>
                  <a:schemeClr val="tx1"/>
                </a:solidFill>
                <a:effectLst/>
                <a:latin typeface="+mn-lt"/>
                <a:ea typeface="+mn-ea"/>
                <a:cs typeface="+mn-cs"/>
              </a:rPr>
              <a:t>modernising</a:t>
            </a:r>
            <a:r>
              <a:rPr lang="en-US" sz="1200" b="0" i="0" kern="1200" dirty="0">
                <a:solidFill>
                  <a:schemeClr val="tx1"/>
                </a:solidFill>
                <a:effectLst/>
                <a:latin typeface="+mn-lt"/>
                <a:ea typeface="+mn-ea"/>
                <a:cs typeface="+mn-cs"/>
              </a:rPr>
              <a:t> and improving the efficiency of existing power plants, more electricity can be generated without causing additional damage to nature.</a:t>
            </a:r>
          </a:p>
          <a:p>
            <a:pPr fontAlgn="t"/>
            <a:r>
              <a:rPr lang="en-US" sz="1200" b="0" i="0" kern="1200" dirty="0">
                <a:solidFill>
                  <a:schemeClr val="tx1"/>
                </a:solidFill>
                <a:effectLst/>
                <a:latin typeface="+mn-lt"/>
                <a:ea typeface="+mn-ea"/>
                <a:cs typeface="+mn-cs"/>
              </a:rPr>
              <a:t>When expanding renewable energy sources, a balanced energy mix is required, along with clear and effective environmental compatibility criteria. The WWF study “Energy transition and water protection” shows how a nature-compatible energy transition can be achieved without sacrificing Austria’s natural assets.</a:t>
            </a:r>
          </a:p>
          <a:p>
            <a:pPr fontAlgn="t"/>
            <a:r>
              <a:rPr lang="en-US" sz="1200" b="1" i="0" kern="1200" dirty="0">
                <a:solidFill>
                  <a:schemeClr val="tx1"/>
                </a:solidFill>
                <a:effectLst/>
                <a:latin typeface="+mn-lt"/>
                <a:ea typeface="+mn-ea"/>
                <a:cs typeface="+mn-cs"/>
              </a:rPr>
              <a:t>Solution 3: Environmental criteria for renewable electricity subsidies</a:t>
            </a:r>
          </a:p>
          <a:p>
            <a:pPr fontAlgn="t"/>
            <a:r>
              <a:rPr lang="en-US" sz="1200" b="0" i="0" kern="1200" dirty="0">
                <a:solidFill>
                  <a:schemeClr val="tx1"/>
                </a:solidFill>
                <a:effectLst/>
                <a:latin typeface="+mn-lt"/>
                <a:ea typeface="+mn-ea"/>
                <a:cs typeface="+mn-cs"/>
              </a:rPr>
              <a:t>To avoid creating incentives for environmentally harmful hydropower projects in unsuitable locations, it is essential to link subsidies to strict nature conservation criteria. The Renewable Energy Expansion Act adopted in 2021 defines funding rules. For the first time, it includes protection criteria for ecologically high-quality river sections, ensuring that the most harmful new projects are excluded from subsidies.</a:t>
            </a:r>
          </a:p>
          <a:p>
            <a:pPr fontAlgn="t"/>
            <a:r>
              <a:rPr lang="en-US" sz="1200" b="0" i="0" kern="1200" dirty="0">
                <a:solidFill>
                  <a:schemeClr val="tx1"/>
                </a:solidFill>
                <a:effectLst/>
                <a:latin typeface="+mn-lt"/>
                <a:ea typeface="+mn-ea"/>
                <a:cs typeface="+mn-cs"/>
              </a:rPr>
              <a:t>However, loopholes still exist, particularly for developments in protected areas and for small hydropower plants that generate relatively little electricity but cause significant environmental damage. Here, the funding system continues to create misguided incentives for the development of intact rivers.</a:t>
            </a:r>
          </a:p>
          <a:p>
            <a:pPr fontAlgn="t"/>
            <a:r>
              <a:rPr lang="en-US" sz="1200" b="0" i="0" kern="1200" dirty="0">
                <a:solidFill>
                  <a:schemeClr val="tx1"/>
                </a:solidFill>
                <a:effectLst/>
                <a:latin typeface="+mn-lt"/>
                <a:ea typeface="+mn-ea"/>
                <a:cs typeface="+mn-cs"/>
              </a:rPr>
              <a:t>Only 14% of water bodies are still in a very good ecological condition, while 60% require restoration. </a:t>
            </a:r>
            <a:r>
              <a:rPr lang="en-US" sz="1200" b="0" i="0" kern="1200" dirty="0" err="1">
                <a:solidFill>
                  <a:schemeClr val="tx1"/>
                </a:solidFill>
                <a:effectLst/>
                <a:latin typeface="+mn-lt"/>
                <a:ea typeface="+mn-ea"/>
                <a:cs typeface="+mn-cs"/>
              </a:rPr>
              <a:t>Subsidised</a:t>
            </a:r>
            <a:r>
              <a:rPr lang="en-US" sz="1200" b="0" i="0" kern="1200" dirty="0">
                <a:solidFill>
                  <a:schemeClr val="tx1"/>
                </a:solidFill>
                <a:effectLst/>
                <a:latin typeface="+mn-lt"/>
                <a:ea typeface="+mn-ea"/>
                <a:cs typeface="+mn-cs"/>
              </a:rPr>
              <a:t> projects must not worsen the condition of rivers or harm protected species. In the future, even controversial projects in protected areas must not be supported by subsidies.</a:t>
            </a:r>
          </a:p>
          <a:p>
            <a:pPr fontAlgn="t"/>
            <a:r>
              <a:rPr lang="en-US" sz="1200" b="0" i="0" kern="1200" dirty="0">
                <a:solidFill>
                  <a:schemeClr val="tx1"/>
                </a:solidFill>
                <a:effectLst/>
                <a:latin typeface="+mn-lt"/>
                <a:ea typeface="+mn-ea"/>
                <a:cs typeface="+mn-cs"/>
              </a:rPr>
              <a:t>The </a:t>
            </a:r>
            <a:r>
              <a:rPr lang="en-US" sz="1200" b="0" i="0" kern="1200" dirty="0" err="1">
                <a:solidFill>
                  <a:schemeClr val="tx1"/>
                </a:solidFill>
                <a:effectLst/>
                <a:latin typeface="+mn-lt"/>
                <a:ea typeface="+mn-ea"/>
                <a:cs typeface="+mn-cs"/>
              </a:rPr>
              <a:t>modernisation</a:t>
            </a:r>
            <a:r>
              <a:rPr lang="en-US" sz="1200" b="0" i="0" kern="1200" dirty="0">
                <a:solidFill>
                  <a:schemeClr val="tx1"/>
                </a:solidFill>
                <a:effectLst/>
                <a:latin typeface="+mn-lt"/>
                <a:ea typeface="+mn-ea"/>
                <a:cs typeface="+mn-cs"/>
              </a:rPr>
              <a:t> of outdated installations must take priority over the construction of new hydropower plants. An intact natural environment is our strongest ally against the climate crisis. Therefore, habitats of threatened species must be better protected when expanding renewable energy.</a:t>
            </a:r>
          </a:p>
          <a:p>
            <a:pPr fontAlgn="t"/>
            <a:endParaRPr lang="en-US" sz="1200" b="1"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Source</a:t>
            </a:r>
            <a:r>
              <a:rPr lang="en-US" sz="1200" b="1" i="0" kern="1200" dirty="0">
                <a:solidFill>
                  <a:schemeClr val="tx1"/>
                </a:solidFill>
                <a:effectLst/>
                <a:latin typeface="+mn-lt"/>
                <a:ea typeface="+mn-ea"/>
                <a:cs typeface="+mn-cs"/>
              </a:rPr>
              <a:t>:</a:t>
            </a:r>
            <a:r>
              <a:rPr lang="en-US" sz="1200" b="0" i="0" kern="1200" dirty="0">
                <a:solidFill>
                  <a:schemeClr val="tx1"/>
                </a:solidFill>
                <a:effectLst/>
                <a:latin typeface="+mn-lt"/>
                <a:ea typeface="+mn-ea"/>
                <a:cs typeface="+mn-cs"/>
              </a:rPr>
              <a:t> https://www.wwf.at/das-schuetzen-wir/fluesse/wasserkraft-in-oesterreich/ </a:t>
            </a:r>
          </a:p>
          <a:p>
            <a:endParaRPr lang="de-AT" dirty="0"/>
          </a:p>
        </p:txBody>
      </p:sp>
      <p:sp>
        <p:nvSpPr>
          <p:cNvPr id="4" name="Kopfzeilenplatzhalter 3">
            <a:extLst>
              <a:ext uri="{FF2B5EF4-FFF2-40B4-BE49-F238E27FC236}">
                <a16:creationId xmlns:a16="http://schemas.microsoft.com/office/drawing/2014/main" id="{ED9C1B16-1F13-399B-E2DA-2ACB0E8AA1E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0BFD45A-C10B-D000-E151-693D582BCDDF}"/>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7D0FC0BB-09B4-775A-6271-B44C456EB51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251A484-B539-44A9-87FD-910669CB3E7F}"/>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13710902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E12D2-308B-87E9-3D3B-F3BE5331AD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1AA5A67-7132-5B86-D829-AF48C6C033F7}"/>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6C9189B4-DD50-94C4-4097-33D53939D911}"/>
              </a:ext>
            </a:extLst>
          </p:cNvPr>
          <p:cNvSpPr>
            <a:spLocks noGrp="1"/>
          </p:cNvSpPr>
          <p:nvPr>
            <p:ph type="body" idx="1"/>
          </p:nvPr>
        </p:nvSpPr>
        <p:spPr/>
        <p:txBody>
          <a:bodyPr/>
          <a:lstStyle/>
          <a:p>
            <a:r>
              <a:rPr lang="de-AT" dirty="0"/>
              <a:t>Source:  WWF Österreich (2025): https://www.wwf.at/das-schuetzen-wir/fluesse/wasserkraft-in-oesterreich/ (</a:t>
            </a:r>
            <a:r>
              <a:rPr lang="de-AT" dirty="0" err="1"/>
              <a:t>Accessed</a:t>
            </a:r>
            <a:r>
              <a:rPr lang="de-AT" dirty="0"/>
              <a:t> on: 21.10.2025)</a:t>
            </a:r>
          </a:p>
          <a:p>
            <a:r>
              <a:rPr lang="de-AT" dirty="0"/>
              <a:t>Picture source: </a:t>
            </a:r>
            <a:r>
              <a:rPr lang="de-AT" dirty="0" err="1"/>
              <a:t>Pixabay</a:t>
            </a:r>
            <a:r>
              <a:rPr lang="de-AT" dirty="0"/>
              <a:t> (2025): https://pixabay.com/photos/waterfall-water-flow-nature-4530180/ (</a:t>
            </a:r>
            <a:r>
              <a:rPr lang="de-AT" dirty="0" err="1"/>
              <a:t>Accessed</a:t>
            </a:r>
            <a:r>
              <a:rPr lang="de-AT" dirty="0"/>
              <a:t> on: 21.10.2025)</a:t>
            </a:r>
          </a:p>
          <a:p>
            <a:endParaRPr lang="de-AT" dirty="0"/>
          </a:p>
          <a:p>
            <a:endParaRPr lang="de-AT" dirty="0"/>
          </a:p>
          <a:p>
            <a:pPr fontAlgn="t"/>
            <a:r>
              <a:rPr lang="en-US" sz="1200" b="0" i="0" kern="1200" dirty="0">
                <a:solidFill>
                  <a:schemeClr val="tx1"/>
                </a:solidFill>
                <a:effectLst/>
                <a:latin typeface="+mn-lt"/>
                <a:ea typeface="+mn-ea"/>
                <a:cs typeface="+mn-cs"/>
              </a:rPr>
              <a:t>Since time immemorial, humans have used the power of water: to drive mills, to transport goods and, in the last century, also to generate electricity. Electricity produced from hydropower is often marketed as ecological and sustainable. But is this really the case?</a:t>
            </a:r>
          </a:p>
          <a:p>
            <a:pPr fontAlgn="t"/>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Each power plant is a major intervention</a:t>
            </a:r>
          </a:p>
          <a:p>
            <a:pPr fontAlgn="t"/>
            <a:r>
              <a:rPr lang="en-US" sz="1200" b="0" i="0" kern="1200" dirty="0">
                <a:solidFill>
                  <a:schemeClr val="tx1"/>
                </a:solidFill>
                <a:effectLst/>
                <a:latin typeface="+mn-lt"/>
                <a:ea typeface="+mn-ea"/>
                <a:cs typeface="+mn-cs"/>
              </a:rPr>
              <a:t>The fact is that hydropower plants intervene massively in the natural habitat of a river. They block it, dam it, divert water or flood entire valleys behind a dam wall. As a result, hydropower contributes to species loss and reduces the vitality of healthy rivers. This is particularly alarming, as freshwater ecosystems such as rivers are already among the most affected by biodiversity loss. Hydropower therefore cannot truly be described as ecological and sustainable.</a:t>
            </a: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Hydropower in Austria</a:t>
            </a:r>
          </a:p>
          <a:p>
            <a:pPr fontAlgn="t"/>
            <a:r>
              <a:rPr lang="en-US" sz="1200" b="0" i="0" kern="1200" dirty="0">
                <a:solidFill>
                  <a:schemeClr val="tx1"/>
                </a:solidFill>
                <a:effectLst/>
                <a:latin typeface="+mn-lt"/>
                <a:ea typeface="+mn-ea"/>
                <a:cs typeface="+mn-cs"/>
              </a:rPr>
              <a:t>In Austria, hydropower accounts for a large share of electricity generation. Austria’s rivers are therefore under pressure: the expansion of hydropower continues to be strongly promoted, even though rivers are already heavily modified. There are already more than 5,200 hydropower plants in Austria. So‑called hydrological alteration – for example, the destruction of natural river landscapes – is the main cause of species loss in Austria.</a:t>
            </a:r>
          </a:p>
          <a:p>
            <a:pPr fontAlgn="t"/>
            <a:r>
              <a:rPr lang="en-US" sz="1200" b="0" i="0" kern="1200" dirty="0">
                <a:solidFill>
                  <a:schemeClr val="tx1"/>
                </a:solidFill>
                <a:effectLst/>
                <a:latin typeface="+mn-lt"/>
                <a:ea typeface="+mn-ea"/>
                <a:cs typeface="+mn-cs"/>
              </a:rPr>
              <a:t>The WWF therefore works together with partner </a:t>
            </a:r>
            <a:r>
              <a:rPr lang="en-US" sz="1200" b="0" i="0" kern="1200" dirty="0" err="1">
                <a:solidFill>
                  <a:schemeClr val="tx1"/>
                </a:solidFill>
                <a:effectLst/>
                <a:latin typeface="+mn-lt"/>
                <a:ea typeface="+mn-ea"/>
                <a:cs typeface="+mn-cs"/>
              </a:rPr>
              <a:t>organisations</a:t>
            </a:r>
            <a:r>
              <a:rPr lang="en-US" sz="1200" b="0" i="0" kern="1200" dirty="0">
                <a:solidFill>
                  <a:schemeClr val="tx1"/>
                </a:solidFill>
                <a:effectLst/>
                <a:latin typeface="+mn-lt"/>
                <a:ea typeface="+mn-ea"/>
                <a:cs typeface="+mn-cs"/>
              </a:rPr>
              <a:t> and local communities to promote careful and respectful interaction with nature and to oppose further development of ecologically particularly valuable river stretches.</a:t>
            </a: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Facts and figures</a:t>
            </a:r>
          </a:p>
          <a:p>
            <a:pPr fontAlgn="t"/>
            <a:r>
              <a:rPr lang="en-US" sz="1200" b="0" i="0" kern="1200" dirty="0">
                <a:solidFill>
                  <a:schemeClr val="tx1"/>
                </a:solidFill>
                <a:effectLst/>
                <a:latin typeface="+mn-lt"/>
                <a:ea typeface="+mn-ea"/>
                <a:cs typeface="+mn-cs"/>
              </a:rPr>
              <a:t>More than 5,200 hydropower plants place pressure on Austria’s rivers – 80% of them do not meet minimum ecological standards</a:t>
            </a:r>
          </a:p>
          <a:p>
            <a:pPr fontAlgn="t"/>
            <a:r>
              <a:rPr lang="en-US" sz="1200" b="0" i="0" kern="1200" dirty="0">
                <a:solidFill>
                  <a:schemeClr val="tx1"/>
                </a:solidFill>
                <a:effectLst/>
                <a:latin typeface="+mn-lt"/>
                <a:ea typeface="+mn-ea"/>
                <a:cs typeface="+mn-cs"/>
              </a:rPr>
              <a:t>60% of our rivers need to be restored</a:t>
            </a:r>
          </a:p>
          <a:p>
            <a:pPr fontAlgn="t"/>
            <a:r>
              <a:rPr lang="en-US" sz="1200" b="0" i="0" kern="1200" dirty="0">
                <a:solidFill>
                  <a:schemeClr val="tx1"/>
                </a:solidFill>
                <a:effectLst/>
                <a:latin typeface="+mn-lt"/>
                <a:ea typeface="+mn-ea"/>
                <a:cs typeface="+mn-cs"/>
              </a:rPr>
              <a:t>Only 15% of our rivers are in a good ecological condition</a:t>
            </a:r>
          </a:p>
          <a:p>
            <a:pPr fontAlgn="t"/>
            <a:r>
              <a:rPr lang="en-US" sz="1200" b="0" i="0" kern="1200" dirty="0">
                <a:solidFill>
                  <a:schemeClr val="tx1"/>
                </a:solidFill>
                <a:effectLst/>
                <a:latin typeface="+mn-lt"/>
                <a:ea typeface="+mn-ea"/>
                <a:cs typeface="+mn-cs"/>
              </a:rPr>
              <a:t>Every 900 </a:t>
            </a:r>
            <a:r>
              <a:rPr lang="en-US" sz="1200" b="0" i="0" kern="1200" dirty="0" err="1">
                <a:solidFill>
                  <a:schemeClr val="tx1"/>
                </a:solidFill>
                <a:effectLst/>
                <a:latin typeface="+mn-lt"/>
                <a:ea typeface="+mn-ea"/>
                <a:cs typeface="+mn-cs"/>
              </a:rPr>
              <a:t>metres</a:t>
            </a:r>
            <a:r>
              <a:rPr lang="en-US" sz="1200" b="0" i="0" kern="1200" dirty="0">
                <a:solidFill>
                  <a:schemeClr val="tx1"/>
                </a:solidFill>
                <a:effectLst/>
                <a:latin typeface="+mn-lt"/>
                <a:ea typeface="+mn-ea"/>
                <a:cs typeface="+mn-cs"/>
              </a:rPr>
              <a:t>, a transverse structure interrupts our rivers and streams</a:t>
            </a: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Wildlife</a:t>
            </a:r>
          </a:p>
          <a:p>
            <a:pPr fontAlgn="t"/>
            <a:r>
              <a:rPr lang="en-US" sz="1200" b="0" i="0" kern="1200" dirty="0">
                <a:solidFill>
                  <a:schemeClr val="tx1"/>
                </a:solidFill>
                <a:effectLst/>
                <a:latin typeface="+mn-lt"/>
                <a:ea typeface="+mn-ea"/>
                <a:cs typeface="+mn-cs"/>
              </a:rPr>
              <a:t>60% of all native fish species are endangered or threatened with extinction</a:t>
            </a:r>
          </a:p>
          <a:p>
            <a:pPr fontAlgn="t"/>
            <a:r>
              <a:rPr lang="en-US" sz="1200" b="0" i="0" kern="1200" dirty="0">
                <a:solidFill>
                  <a:schemeClr val="tx1"/>
                </a:solidFill>
                <a:effectLst/>
                <a:latin typeface="+mn-lt"/>
                <a:ea typeface="+mn-ea"/>
                <a:cs typeface="+mn-cs"/>
              </a:rPr>
              <a:t>Endangered animal species such as grayling, common sandpiper, gravel bank grasshopper or dipper depend on natural and dynamic river landscapes</a:t>
            </a:r>
          </a:p>
          <a:p>
            <a:pPr fontAlgn="t"/>
            <a:endParaRPr lang="en-US" sz="1200" b="1" i="0" kern="1200" dirty="0">
              <a:solidFill>
                <a:schemeClr val="tx1"/>
              </a:solidFill>
              <a:effectLst/>
              <a:latin typeface="+mn-lt"/>
              <a:ea typeface="+mn-ea"/>
              <a:cs typeface="+mn-cs"/>
            </a:endParaRP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Threats</a:t>
            </a:r>
          </a:p>
          <a:p>
            <a:pPr fontAlgn="t"/>
            <a:r>
              <a:rPr lang="en-US" sz="1200" b="1" i="0" kern="1200" dirty="0">
                <a:solidFill>
                  <a:schemeClr val="tx1"/>
                </a:solidFill>
                <a:effectLst/>
                <a:latin typeface="+mn-lt"/>
                <a:ea typeface="+mn-ea"/>
                <a:cs typeface="+mn-cs"/>
              </a:rPr>
              <a:t>How hydropower threatens rivers in Austria</a:t>
            </a:r>
          </a:p>
          <a:p>
            <a:pPr fontAlgn="t"/>
            <a:r>
              <a:rPr lang="en-US" sz="1200" b="1" i="0" kern="1200" dirty="0">
                <a:solidFill>
                  <a:schemeClr val="tx1"/>
                </a:solidFill>
                <a:effectLst/>
                <a:latin typeface="+mn-lt"/>
                <a:ea typeface="+mn-ea"/>
                <a:cs typeface="+mn-cs"/>
              </a:rPr>
              <a:t>Threat 1: Uncontrolled expansion</a:t>
            </a:r>
          </a:p>
          <a:p>
            <a:pPr fontAlgn="t"/>
            <a:r>
              <a:rPr lang="en-US" sz="1200" b="0" i="0" kern="1200" dirty="0">
                <a:solidFill>
                  <a:schemeClr val="tx1"/>
                </a:solidFill>
                <a:effectLst/>
                <a:latin typeface="+mn-lt"/>
                <a:ea typeface="+mn-ea"/>
                <a:cs typeface="+mn-cs"/>
              </a:rPr>
              <a:t>Austria’s rivers have been heavily developed and regulated for flood protection, land use and hydropower. No other country in Europe has as many hydropower plants relative to its area as Austria. Most of these installations are outdated and do not meet minimum ecological standards.</a:t>
            </a:r>
          </a:p>
          <a:p>
            <a:pPr fontAlgn="t"/>
            <a:r>
              <a:rPr lang="en-US" sz="1200" b="0" i="0" kern="1200" dirty="0">
                <a:solidFill>
                  <a:schemeClr val="tx1"/>
                </a:solidFill>
                <a:effectLst/>
                <a:latin typeface="+mn-lt"/>
                <a:ea typeface="+mn-ea"/>
                <a:cs typeface="+mn-cs"/>
              </a:rPr>
              <a:t>Too much water is often extracted from rivers, and fish are obstructed in their essential migration routes. The extensive modification of rivers is the main reason why 60% of native fish species are endangered or threatened with extinction. Many other animal and plant species, such as the common sandpiper or German tamarisk, also lose their habitats.</a:t>
            </a:r>
          </a:p>
          <a:p>
            <a:pPr fontAlgn="t"/>
            <a:r>
              <a:rPr lang="en-US" sz="1200" b="0" i="0" kern="1200" dirty="0">
                <a:solidFill>
                  <a:schemeClr val="tx1"/>
                </a:solidFill>
                <a:effectLst/>
                <a:latin typeface="+mn-lt"/>
                <a:ea typeface="+mn-ea"/>
                <a:cs typeface="+mn-cs"/>
              </a:rPr>
              <a:t>However, instead of </a:t>
            </a:r>
            <a:r>
              <a:rPr lang="en-US" sz="1200" b="0" i="0" kern="1200" dirty="0" err="1">
                <a:solidFill>
                  <a:schemeClr val="tx1"/>
                </a:solidFill>
                <a:effectLst/>
                <a:latin typeface="+mn-lt"/>
                <a:ea typeface="+mn-ea"/>
                <a:cs typeface="+mn-cs"/>
              </a:rPr>
              <a:t>modernising</a:t>
            </a:r>
            <a:r>
              <a:rPr lang="en-US" sz="1200" b="0" i="0" kern="1200" dirty="0">
                <a:solidFill>
                  <a:schemeClr val="tx1"/>
                </a:solidFill>
                <a:effectLst/>
                <a:latin typeface="+mn-lt"/>
                <a:ea typeface="+mn-ea"/>
                <a:cs typeface="+mn-cs"/>
              </a:rPr>
              <a:t> old plants and improving their efficiency, Austria continues to build new ones. Hundreds of hydropower projects are being pursued in an uncoordinated manner and </a:t>
            </a:r>
            <a:r>
              <a:rPr lang="en-US" sz="1200" b="0" i="0" kern="1200" dirty="0" err="1">
                <a:solidFill>
                  <a:schemeClr val="tx1"/>
                </a:solidFill>
                <a:effectLst/>
                <a:latin typeface="+mn-lt"/>
                <a:ea typeface="+mn-ea"/>
                <a:cs typeface="+mn-cs"/>
              </a:rPr>
              <a:t>subsidised</a:t>
            </a:r>
            <a:r>
              <a:rPr lang="en-US" sz="1200" b="0" i="0" kern="1200" dirty="0">
                <a:solidFill>
                  <a:schemeClr val="tx1"/>
                </a:solidFill>
                <a:effectLst/>
                <a:latin typeface="+mn-lt"/>
                <a:ea typeface="+mn-ea"/>
                <a:cs typeface="+mn-cs"/>
              </a:rPr>
              <a:t> with tens of millions of euros. Construction is often planned in the most ecologically valuable and last remaining near-natural stretches, including protected areas: every third hydropower project is planned within a protected area.</a:t>
            </a:r>
          </a:p>
          <a:p>
            <a:pPr fontAlgn="t"/>
            <a:r>
              <a:rPr lang="en-US" sz="1200" b="0" i="0" kern="1200" dirty="0">
                <a:solidFill>
                  <a:schemeClr val="tx1"/>
                </a:solidFill>
                <a:effectLst/>
                <a:latin typeface="+mn-lt"/>
                <a:ea typeface="+mn-ea"/>
                <a:cs typeface="+mn-cs"/>
              </a:rPr>
              <a:t>Humans are also affected by the loss of natural river landscapes, as recreational areas are disappearing and the safeguarding of water resources is being compromised.</a:t>
            </a:r>
          </a:p>
          <a:p>
            <a:pPr fontAlgn="t"/>
            <a:r>
              <a:rPr lang="en-US" sz="1200" b="1" i="0" kern="1200" dirty="0">
                <a:solidFill>
                  <a:schemeClr val="tx1"/>
                </a:solidFill>
                <a:effectLst/>
                <a:latin typeface="+mn-lt"/>
                <a:ea typeface="+mn-ea"/>
                <a:cs typeface="+mn-cs"/>
              </a:rPr>
              <a:t>Threat 2: An overly positive image</a:t>
            </a:r>
          </a:p>
          <a:p>
            <a:pPr fontAlgn="t"/>
            <a:r>
              <a:rPr lang="en-US" sz="1200" b="0" i="0" kern="1200" dirty="0">
                <a:solidFill>
                  <a:schemeClr val="tx1"/>
                </a:solidFill>
                <a:effectLst/>
                <a:latin typeface="+mn-lt"/>
                <a:ea typeface="+mn-ea"/>
                <a:cs typeface="+mn-cs"/>
              </a:rPr>
              <a:t>Electricity from hydropower has a positive public image. However, this is misleading: while water itself is renewable, destroyed habitats are not. Hydropower expansion must therefore be ecologically and socially compatible. In practice, however, consideration for nature is often largely neglected.</a:t>
            </a:r>
          </a:p>
          <a:p>
            <a:pPr fontAlgn="t"/>
            <a:r>
              <a:rPr lang="en-US" sz="1200" b="0" i="0" kern="1200" dirty="0">
                <a:solidFill>
                  <a:schemeClr val="tx1"/>
                </a:solidFill>
                <a:effectLst/>
                <a:latin typeface="+mn-lt"/>
                <a:ea typeface="+mn-ea"/>
                <a:cs typeface="+mn-cs"/>
              </a:rPr>
              <a:t>Under the argument of public interest, power plants are approved even in ecologically sensitive river sections. This puts Austria at odds with European legislation, which requires that the condition of water bodies must not deteriorate. Through political directives, even projects that would not normally be eligible for approval – such as the </a:t>
            </a:r>
            <a:r>
              <a:rPr lang="en-US" sz="1200" b="0" i="0" kern="1200" dirty="0" err="1">
                <a:solidFill>
                  <a:schemeClr val="tx1"/>
                </a:solidFill>
                <a:effectLst/>
                <a:latin typeface="+mn-lt"/>
                <a:ea typeface="+mn-ea"/>
                <a:cs typeface="+mn-cs"/>
              </a:rPr>
              <a:t>Lesachbach</a:t>
            </a:r>
            <a:r>
              <a:rPr lang="en-US" sz="1200" b="0" i="0" kern="1200" dirty="0">
                <a:solidFill>
                  <a:schemeClr val="tx1"/>
                </a:solidFill>
                <a:effectLst/>
                <a:latin typeface="+mn-lt"/>
                <a:ea typeface="+mn-ea"/>
                <a:cs typeface="+mn-cs"/>
              </a:rPr>
              <a:t> hydropower plant (upper section) in East Tyrol – are allowed to proceed.</a:t>
            </a:r>
          </a:p>
          <a:p>
            <a:pPr fontAlgn="t"/>
            <a:r>
              <a:rPr lang="en-US" sz="1200" b="0" i="0" kern="1200" dirty="0">
                <a:solidFill>
                  <a:schemeClr val="tx1"/>
                </a:solidFill>
                <a:effectLst/>
                <a:latin typeface="+mn-lt"/>
                <a:ea typeface="+mn-ea"/>
                <a:cs typeface="+mn-cs"/>
              </a:rPr>
              <a:t>The minimal contribution that such small hydropower plants make to the energy transition is disproportionate to the environmental damage they cause. There is a lack of an overall strategy that defines where and under what conditions hydropower is still possible, and where valuable river ecosystems should be preserved for future generations.</a:t>
            </a:r>
          </a:p>
          <a:p>
            <a:pPr fontAlgn="t"/>
            <a:r>
              <a:rPr lang="en-US" sz="1200" b="1" i="0" kern="1200" dirty="0">
                <a:solidFill>
                  <a:schemeClr val="tx1"/>
                </a:solidFill>
                <a:effectLst/>
                <a:latin typeface="+mn-lt"/>
                <a:ea typeface="+mn-ea"/>
                <a:cs typeface="+mn-cs"/>
              </a:rPr>
              <a:t>80% of Austrian hydropower plants do not meet minimum ecological standards</a:t>
            </a:r>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Threat 3: Subsidies create the wrong incentives</a:t>
            </a:r>
          </a:p>
          <a:p>
            <a:pPr fontAlgn="t"/>
            <a:r>
              <a:rPr lang="en-US" sz="1200" b="0" i="0" kern="1200" dirty="0">
                <a:solidFill>
                  <a:schemeClr val="tx1"/>
                </a:solidFill>
                <a:effectLst/>
                <a:latin typeface="+mn-lt"/>
                <a:ea typeface="+mn-ea"/>
                <a:cs typeface="+mn-cs"/>
              </a:rPr>
              <a:t>The expansion of renewable energy sources is financed through electricity consumers. While this is generally welcome, in the case of hydropower it creates the wrong incentives by encouraging expansion in ecologically sensitive areas.</a:t>
            </a:r>
          </a:p>
          <a:p>
            <a:pPr fontAlgn="t"/>
            <a:r>
              <a:rPr lang="en-US" sz="1200" b="0" i="0" kern="1200" dirty="0">
                <a:solidFill>
                  <a:schemeClr val="tx1"/>
                </a:solidFill>
                <a:effectLst/>
                <a:latin typeface="+mn-lt"/>
                <a:ea typeface="+mn-ea"/>
                <a:cs typeface="+mn-cs"/>
              </a:rPr>
              <a:t>Subsidies are often distributed without sufficiently considering the ecological impacts of a plant. Even very small hydropower plants, which make no significant contribution to the energy transition but cause disproportionately high environmental damage, receive comparatively high levels of funding. This subsidy policy effectively makes environmental damage profitable – which is highly problematic.</a:t>
            </a:r>
          </a:p>
          <a:p>
            <a:pPr fontAlgn="t"/>
            <a:endParaRPr lang="en-US" sz="1200" b="1" i="0" kern="1200" dirty="0">
              <a:solidFill>
                <a:schemeClr val="tx1"/>
              </a:solidFill>
              <a:effectLst/>
              <a:latin typeface="+mn-lt"/>
              <a:ea typeface="+mn-ea"/>
              <a:cs typeface="+mn-cs"/>
            </a:endParaRP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Solutions</a:t>
            </a:r>
          </a:p>
          <a:p>
            <a:pPr fontAlgn="t"/>
            <a:r>
              <a:rPr lang="en-US" sz="1200" b="1" i="0" kern="1200" dirty="0">
                <a:solidFill>
                  <a:schemeClr val="tx1"/>
                </a:solidFill>
                <a:effectLst/>
                <a:latin typeface="+mn-lt"/>
                <a:ea typeface="+mn-ea"/>
                <a:cs typeface="+mn-cs"/>
              </a:rPr>
              <a:t>How we can protect the last living rivers</a:t>
            </a:r>
          </a:p>
          <a:p>
            <a:pPr fontAlgn="t"/>
            <a:r>
              <a:rPr lang="en-US" sz="1200" b="1" i="0" kern="1200" dirty="0">
                <a:solidFill>
                  <a:schemeClr val="tx1"/>
                </a:solidFill>
                <a:effectLst/>
                <a:latin typeface="+mn-lt"/>
                <a:ea typeface="+mn-ea"/>
                <a:cs typeface="+mn-cs"/>
              </a:rPr>
              <a:t>Solution 1: A rescue plan for our rivers</a:t>
            </a:r>
          </a:p>
          <a:p>
            <a:pPr fontAlgn="t"/>
            <a:r>
              <a:rPr lang="en-US" sz="1200" b="0" i="0" kern="1200" dirty="0">
                <a:solidFill>
                  <a:schemeClr val="tx1"/>
                </a:solidFill>
                <a:effectLst/>
                <a:latin typeface="+mn-lt"/>
                <a:ea typeface="+mn-ea"/>
                <a:cs typeface="+mn-cs"/>
              </a:rPr>
              <a:t>As only very few parts of our rivers remain in a very good ecological condition, it is essential both to protect the remaining natural and near-natural river stretches from development and to restore degraded water bodies.</a:t>
            </a:r>
          </a:p>
          <a:p>
            <a:pPr fontAlgn="t"/>
            <a:r>
              <a:rPr lang="en-US" sz="1200" b="0" i="0" kern="1200" dirty="0">
                <a:solidFill>
                  <a:schemeClr val="tx1"/>
                </a:solidFill>
                <a:effectLst/>
                <a:latin typeface="+mn-lt"/>
                <a:ea typeface="+mn-ea"/>
                <a:cs typeface="+mn-cs"/>
              </a:rPr>
              <a:t>The last intact river sections can be protected by imposing construction bans or by designating them as protected areas. In addition, 60% of our rivers must be restored so that they can return to a good ecological condition.</a:t>
            </a:r>
          </a:p>
          <a:p>
            <a:pPr fontAlgn="t"/>
            <a:r>
              <a:rPr lang="en-US" sz="1200" b="0" i="0" kern="1200" dirty="0" err="1">
                <a:solidFill>
                  <a:schemeClr val="tx1"/>
                </a:solidFill>
                <a:effectLst/>
                <a:latin typeface="+mn-lt"/>
                <a:ea typeface="+mn-ea"/>
                <a:cs typeface="+mn-cs"/>
              </a:rPr>
              <a:t>Modernising</a:t>
            </a:r>
            <a:r>
              <a:rPr lang="en-US" sz="1200" b="0" i="0" kern="1200" dirty="0">
                <a:solidFill>
                  <a:schemeClr val="tx1"/>
                </a:solidFill>
                <a:effectLst/>
                <a:latin typeface="+mn-lt"/>
                <a:ea typeface="+mn-ea"/>
                <a:cs typeface="+mn-cs"/>
              </a:rPr>
              <a:t> outdated hydropower plants plays an important role in restoring river continuity and ecological functions. The removal of unprofitable plants is also an important measure to restore the natural vitality of rivers.</a:t>
            </a:r>
          </a:p>
          <a:p>
            <a:pPr fontAlgn="t"/>
            <a:r>
              <a:rPr lang="en-US" sz="1200" b="0" i="0" kern="1200" dirty="0">
                <a:solidFill>
                  <a:schemeClr val="tx1"/>
                </a:solidFill>
                <a:effectLst/>
                <a:latin typeface="+mn-lt"/>
                <a:ea typeface="+mn-ea"/>
                <a:cs typeface="+mn-cs"/>
              </a:rPr>
              <a:t>Long-term and effective protection could preserve wild river landscapes such as the Lech or Isel as habitats for animals and plants, as well as recreational areas for future generations.</a:t>
            </a:r>
          </a:p>
          <a:p>
            <a:pPr fontAlgn="t"/>
            <a:r>
              <a:rPr lang="en-US" sz="1200" b="1" i="0" kern="1200" dirty="0">
                <a:solidFill>
                  <a:schemeClr val="tx1"/>
                </a:solidFill>
                <a:effectLst/>
                <a:latin typeface="+mn-lt"/>
                <a:ea typeface="+mn-ea"/>
                <a:cs typeface="+mn-cs"/>
              </a:rPr>
              <a:t>Solution 2: Climate protection and nature conservation hand in hand</a:t>
            </a:r>
          </a:p>
          <a:p>
            <a:pPr fontAlgn="t"/>
            <a:r>
              <a:rPr lang="en-US" sz="1200" b="0" i="0" kern="1200" dirty="0">
                <a:solidFill>
                  <a:schemeClr val="tx1"/>
                </a:solidFill>
                <a:effectLst/>
                <a:latin typeface="+mn-lt"/>
                <a:ea typeface="+mn-ea"/>
                <a:cs typeface="+mn-cs"/>
              </a:rPr>
              <a:t>Forecasts indicate that electricity demand will continue to rise in the coming years. However, even if the last small streams were developed, this would not be sufficient to meet increasing demand. The complete expansion of hydropower is therefore not a solution to the energy problem.</a:t>
            </a:r>
          </a:p>
          <a:p>
            <a:pPr fontAlgn="t"/>
            <a:r>
              <a:rPr lang="en-US" sz="1200" b="0" i="0" kern="1200" dirty="0">
                <a:solidFill>
                  <a:schemeClr val="tx1"/>
                </a:solidFill>
                <a:effectLst/>
                <a:latin typeface="+mn-lt"/>
                <a:ea typeface="+mn-ea"/>
                <a:cs typeface="+mn-cs"/>
              </a:rPr>
              <a:t>Instead, it is necessary to reduce energy consumption. There is considerable potential in areas such as mobility and building insulation. By </a:t>
            </a:r>
            <a:r>
              <a:rPr lang="en-US" sz="1200" b="0" i="0" kern="1200" dirty="0" err="1">
                <a:solidFill>
                  <a:schemeClr val="tx1"/>
                </a:solidFill>
                <a:effectLst/>
                <a:latin typeface="+mn-lt"/>
                <a:ea typeface="+mn-ea"/>
                <a:cs typeface="+mn-cs"/>
              </a:rPr>
              <a:t>modernising</a:t>
            </a:r>
            <a:r>
              <a:rPr lang="en-US" sz="1200" b="0" i="0" kern="1200" dirty="0">
                <a:solidFill>
                  <a:schemeClr val="tx1"/>
                </a:solidFill>
                <a:effectLst/>
                <a:latin typeface="+mn-lt"/>
                <a:ea typeface="+mn-ea"/>
                <a:cs typeface="+mn-cs"/>
              </a:rPr>
              <a:t> and improving the efficiency of existing power plants, more electricity can be generated without causing additional damage to nature.</a:t>
            </a:r>
          </a:p>
          <a:p>
            <a:pPr fontAlgn="t"/>
            <a:r>
              <a:rPr lang="en-US" sz="1200" b="0" i="0" kern="1200" dirty="0">
                <a:solidFill>
                  <a:schemeClr val="tx1"/>
                </a:solidFill>
                <a:effectLst/>
                <a:latin typeface="+mn-lt"/>
                <a:ea typeface="+mn-ea"/>
                <a:cs typeface="+mn-cs"/>
              </a:rPr>
              <a:t>When expanding renewable energy sources, attention must be paid to a balanced mix of energy sources as well as to clear and effective environmental compatibility criteria. The WWF study “Energy transition and water protection” shows how a nature-compatible energy transition can be achieved without sacrificing Austria’s natural assets.</a:t>
            </a:r>
          </a:p>
          <a:p>
            <a:pPr fontAlgn="t"/>
            <a:r>
              <a:rPr lang="en-US" sz="1200" b="1" i="0" kern="1200" dirty="0">
                <a:solidFill>
                  <a:schemeClr val="tx1"/>
                </a:solidFill>
                <a:effectLst/>
                <a:latin typeface="+mn-lt"/>
                <a:ea typeface="+mn-ea"/>
                <a:cs typeface="+mn-cs"/>
              </a:rPr>
              <a:t>Solution 3: Environmental criteria for renewable electricity subsidies</a:t>
            </a:r>
          </a:p>
          <a:p>
            <a:pPr fontAlgn="t"/>
            <a:r>
              <a:rPr lang="en-US" sz="1200" b="0" i="0" kern="1200" dirty="0">
                <a:solidFill>
                  <a:schemeClr val="tx1"/>
                </a:solidFill>
                <a:effectLst/>
                <a:latin typeface="+mn-lt"/>
                <a:ea typeface="+mn-ea"/>
                <a:cs typeface="+mn-cs"/>
              </a:rPr>
              <a:t>To avoid creating incentives for particularly environmentally harmful hydropower plants in unsuitable locations, it is essential to link subsidies to strict nature conservation criteria. The Renewable Energy Expansion Act adopted in 2021 defines the funding framework. For the first time, protection criteria for ecologically high-quality river stretches have been included, meaning that at least the most harmful new projects are excluded from subsidies.</a:t>
            </a:r>
          </a:p>
          <a:p>
            <a:pPr fontAlgn="t"/>
            <a:r>
              <a:rPr lang="en-US" sz="1200" b="0" i="0" kern="1200" dirty="0">
                <a:solidFill>
                  <a:schemeClr val="tx1"/>
                </a:solidFill>
                <a:effectLst/>
                <a:latin typeface="+mn-lt"/>
                <a:ea typeface="+mn-ea"/>
                <a:cs typeface="+mn-cs"/>
              </a:rPr>
              <a:t>However, the continued existence of loopholes for developments in protected areas and for small hydropower plants — which generate relatively little electricity but cause significant environmental damage — is highly problematic. Here, the funding system still creates misguided incentives for the development of intact rivers.</a:t>
            </a:r>
          </a:p>
          <a:p>
            <a:pPr fontAlgn="t"/>
            <a:r>
              <a:rPr lang="en-US" sz="1200" b="0" i="0" kern="1200" dirty="0">
                <a:solidFill>
                  <a:schemeClr val="tx1"/>
                </a:solidFill>
                <a:effectLst/>
                <a:latin typeface="+mn-lt"/>
                <a:ea typeface="+mn-ea"/>
                <a:cs typeface="+mn-cs"/>
              </a:rPr>
              <a:t>Only 14% of water bodies are still in a very good ecological condition, while 60% require restoration. </a:t>
            </a:r>
            <a:r>
              <a:rPr lang="en-US" sz="1200" b="0" i="0" kern="1200" dirty="0" err="1">
                <a:solidFill>
                  <a:schemeClr val="tx1"/>
                </a:solidFill>
                <a:effectLst/>
                <a:latin typeface="+mn-lt"/>
                <a:ea typeface="+mn-ea"/>
                <a:cs typeface="+mn-cs"/>
              </a:rPr>
              <a:t>Subsidised</a:t>
            </a:r>
            <a:r>
              <a:rPr lang="en-US" sz="1200" b="0" i="0" kern="1200" dirty="0">
                <a:solidFill>
                  <a:schemeClr val="tx1"/>
                </a:solidFill>
                <a:effectLst/>
                <a:latin typeface="+mn-lt"/>
                <a:ea typeface="+mn-ea"/>
                <a:cs typeface="+mn-cs"/>
              </a:rPr>
              <a:t> projects must not worsen the condition of rivers or harm protected species. In future, even controversial projects in protected areas must no longer be supported by subsidies.</a:t>
            </a:r>
          </a:p>
          <a:p>
            <a:pPr fontAlgn="t"/>
            <a:r>
              <a:rPr lang="en-US" sz="1200" b="0" i="0" kern="1200" dirty="0">
                <a:solidFill>
                  <a:schemeClr val="tx1"/>
                </a:solidFill>
                <a:effectLst/>
                <a:latin typeface="+mn-lt"/>
                <a:ea typeface="+mn-ea"/>
                <a:cs typeface="+mn-cs"/>
              </a:rPr>
              <a:t>The </a:t>
            </a:r>
            <a:r>
              <a:rPr lang="en-US" sz="1200" b="0" i="0" kern="1200" dirty="0" err="1">
                <a:solidFill>
                  <a:schemeClr val="tx1"/>
                </a:solidFill>
                <a:effectLst/>
                <a:latin typeface="+mn-lt"/>
                <a:ea typeface="+mn-ea"/>
                <a:cs typeface="+mn-cs"/>
              </a:rPr>
              <a:t>modernisation</a:t>
            </a:r>
            <a:r>
              <a:rPr lang="en-US" sz="1200" b="0" i="0" kern="1200" dirty="0">
                <a:solidFill>
                  <a:schemeClr val="tx1"/>
                </a:solidFill>
                <a:effectLst/>
                <a:latin typeface="+mn-lt"/>
                <a:ea typeface="+mn-ea"/>
                <a:cs typeface="+mn-cs"/>
              </a:rPr>
              <a:t> of outdated installations must take priority over the construction of new hydropower plants. An intact natural environment is our greatest ally in tackling the climate crisis. Therefore, the habitats of endangered species must also be better protected during the expansion of renewable energy.</a:t>
            </a:r>
          </a:p>
          <a:p>
            <a:pPr fontAlgn="t"/>
            <a:endParaRPr lang="en-US" sz="1200" b="1"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Source: https://www.wwf.at/das-schuetzen-wir/fluesse/wasserkraft-in-oesterreich/</a:t>
            </a:r>
          </a:p>
          <a:p>
            <a:endParaRPr lang="de-AT" dirty="0"/>
          </a:p>
        </p:txBody>
      </p:sp>
      <p:sp>
        <p:nvSpPr>
          <p:cNvPr id="4" name="Kopfzeilenplatzhalter 3">
            <a:extLst>
              <a:ext uri="{FF2B5EF4-FFF2-40B4-BE49-F238E27FC236}">
                <a16:creationId xmlns:a16="http://schemas.microsoft.com/office/drawing/2014/main" id="{E4A2FD95-21F4-31B7-B992-08CBA0AF16A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CEB71BE-516F-76F3-E8AB-070344EB0DEE}"/>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D9C9387C-F9CB-2C22-6BDB-DD4611BD345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43BFBAE-E5F2-5F2E-0015-8041992D3030}"/>
              </a:ext>
            </a:extLst>
          </p:cNvPr>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22610144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482F28-9E71-FE0F-B72D-9BDC353797D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A547D49-8539-DAF1-7BE2-B9274E482A6C}"/>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8E88B470-FBD1-7B70-E743-BE8E01B55E0F}"/>
              </a:ext>
            </a:extLst>
          </p:cNvPr>
          <p:cNvSpPr>
            <a:spLocks noGrp="1"/>
          </p:cNvSpPr>
          <p:nvPr>
            <p:ph type="body" idx="1"/>
          </p:nvPr>
        </p:nvSpPr>
        <p:spPr/>
        <p:txBody>
          <a:bodyPr/>
          <a:lstStyle/>
          <a:p>
            <a:r>
              <a:rPr lang="de-AT" dirty="0"/>
              <a:t>Source:  Umweltbundesamt (2021): https://www.umweltbundesamt.de/leistungen-nutzen-renaturierter-fluesse#okosystemleistungen-von-fliessgewassern (</a:t>
            </a:r>
            <a:r>
              <a:rPr lang="de-AT" dirty="0" err="1"/>
              <a:t>Accessed</a:t>
            </a:r>
            <a:r>
              <a:rPr lang="de-AT" dirty="0"/>
              <a:t> on: 21.10.2025)</a:t>
            </a:r>
          </a:p>
          <a:p>
            <a:r>
              <a:rPr lang="de-AT" dirty="0"/>
              <a:t>Picture source: </a:t>
            </a:r>
            <a:r>
              <a:rPr lang="de-AT" dirty="0" err="1"/>
              <a:t>Pixabay</a:t>
            </a:r>
            <a:r>
              <a:rPr lang="de-AT" dirty="0"/>
              <a:t> (2025): https://pixabay.com/de/photos/donau-bayern-stadt-flu%C3%9F-wasser-2646145/ (</a:t>
            </a:r>
            <a:r>
              <a:rPr lang="de-AT" dirty="0" err="1"/>
              <a:t>Accessed</a:t>
            </a:r>
            <a:r>
              <a:rPr lang="de-AT" dirty="0"/>
              <a:t> on: 21.10.2025)</a:t>
            </a:r>
          </a:p>
          <a:p>
            <a:endParaRPr lang="de-AT" dirty="0"/>
          </a:p>
          <a:p>
            <a:endParaRPr lang="de-AT" dirty="0"/>
          </a:p>
        </p:txBody>
      </p:sp>
      <p:sp>
        <p:nvSpPr>
          <p:cNvPr id="4" name="Kopfzeilenplatzhalter 3">
            <a:extLst>
              <a:ext uri="{FF2B5EF4-FFF2-40B4-BE49-F238E27FC236}">
                <a16:creationId xmlns:a16="http://schemas.microsoft.com/office/drawing/2014/main" id="{27C65380-B9A8-7FD1-5219-C3A7FF1A96D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42C3B65-7237-FCEE-8A11-182EF9E33804}"/>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C1312E74-326F-F576-4DA4-E0CF9DD7BC6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191433F-4BDB-116B-5569-6F2A11B23ECC}"/>
              </a:ext>
            </a:extLst>
          </p:cNvPr>
          <p:cNvSpPr>
            <a:spLocks noGrp="1"/>
          </p:cNvSpPr>
          <p:nvPr>
            <p:ph type="sldNum" sz="quarter" idx="5"/>
          </p:nvPr>
        </p:nvSpPr>
        <p:spPr/>
        <p:txBody>
          <a:bodyPr/>
          <a:lstStyle/>
          <a:p>
            <a:fld id="{9B1635B3-DF70-4CFD-87CA-EB6AFDCA10EE}" type="slidenum">
              <a:rPr lang="de-AT" smtClean="0"/>
              <a:t>24</a:t>
            </a:fld>
            <a:endParaRPr lang="de-AT"/>
          </a:p>
        </p:txBody>
      </p:sp>
    </p:spTree>
    <p:extLst>
      <p:ext uri="{BB962C8B-B14F-4D97-AF65-F5344CB8AC3E}">
        <p14:creationId xmlns:p14="http://schemas.microsoft.com/office/powerpoint/2010/main" val="25031662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46F6D1-ADCB-A7DF-BD12-0936F84BF08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6F40399-2FBD-1399-8E12-B035D1E8ED38}"/>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258A7DFA-79B1-9630-3C4C-AFBA53B5F1C5}"/>
              </a:ext>
            </a:extLst>
          </p:cNvPr>
          <p:cNvSpPr>
            <a:spLocks noGrp="1"/>
          </p:cNvSpPr>
          <p:nvPr>
            <p:ph type="body" idx="1"/>
          </p:nvPr>
        </p:nvSpPr>
        <p:spPr/>
        <p:txBody>
          <a:bodyPr/>
          <a:lstStyle/>
          <a:p>
            <a:r>
              <a:rPr lang="de-AT" dirty="0"/>
              <a:t>Source:  Umweltbundesamt (2021): https://www.umweltbundesamt.de/leistungen-nutzen-renaturierter-fluesse#okosystemleistungen-von-fliessgewassern (</a:t>
            </a:r>
            <a:r>
              <a:rPr lang="de-AT" dirty="0" err="1"/>
              <a:t>Accessed</a:t>
            </a:r>
            <a:r>
              <a:rPr lang="de-AT" dirty="0"/>
              <a:t> on: 21.10.2025)</a:t>
            </a:r>
          </a:p>
        </p:txBody>
      </p:sp>
      <p:sp>
        <p:nvSpPr>
          <p:cNvPr id="4" name="Kopfzeilenplatzhalter 3">
            <a:extLst>
              <a:ext uri="{FF2B5EF4-FFF2-40B4-BE49-F238E27FC236}">
                <a16:creationId xmlns:a16="http://schemas.microsoft.com/office/drawing/2014/main" id="{436B3BDB-8CED-196A-C072-09D28E8E66B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4650AC9-E08E-2780-6022-14A53A74F2C6}"/>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8C6E5DF0-6362-81DB-C31B-1D4DB23CBDB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B1F2EBC-E38A-4402-3769-539594E8B3D0}"/>
              </a:ext>
            </a:extLst>
          </p:cNvPr>
          <p:cNvSpPr>
            <a:spLocks noGrp="1"/>
          </p:cNvSpPr>
          <p:nvPr>
            <p:ph type="sldNum" sz="quarter" idx="5"/>
          </p:nvPr>
        </p:nvSpPr>
        <p:spPr/>
        <p:txBody>
          <a:bodyPr/>
          <a:lstStyle/>
          <a:p>
            <a:fld id="{9B1635B3-DF70-4CFD-87CA-EB6AFDCA10EE}" type="slidenum">
              <a:rPr lang="de-AT" smtClean="0"/>
              <a:t>25</a:t>
            </a:fld>
            <a:endParaRPr lang="de-AT"/>
          </a:p>
        </p:txBody>
      </p:sp>
    </p:spTree>
    <p:extLst>
      <p:ext uri="{BB962C8B-B14F-4D97-AF65-F5344CB8AC3E}">
        <p14:creationId xmlns:p14="http://schemas.microsoft.com/office/powerpoint/2010/main" val="30661350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723E7E-A83D-4973-A363-C6BF9171582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4C25A90-5DA3-D605-1474-3140E7B08AF2}"/>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F8ABF2EE-31E0-DBEF-FFC2-4DE5374C963B}"/>
              </a:ext>
            </a:extLst>
          </p:cNvPr>
          <p:cNvSpPr>
            <a:spLocks noGrp="1"/>
          </p:cNvSpPr>
          <p:nvPr>
            <p:ph type="body" idx="1"/>
          </p:nvPr>
        </p:nvSpPr>
        <p:spPr/>
        <p:txBody>
          <a:bodyPr/>
          <a:lstStyle/>
          <a:p>
            <a:pPr fontAlgn="t"/>
            <a:r>
              <a:rPr lang="en-US" sz="1200" b="1" i="0" kern="1200" dirty="0">
                <a:solidFill>
                  <a:schemeClr val="tx1"/>
                </a:solidFill>
                <a:effectLst/>
                <a:latin typeface="+mn-lt"/>
                <a:ea typeface="+mn-ea"/>
                <a:cs typeface="+mn-cs"/>
              </a:rPr>
              <a:t>1. Newspaper article in </a:t>
            </a:r>
            <a:r>
              <a:rPr lang="en-US" sz="1200" b="1" i="1" kern="1200" dirty="0" err="1">
                <a:solidFill>
                  <a:schemeClr val="tx1"/>
                </a:solidFill>
                <a:effectLst/>
                <a:latin typeface="+mn-lt"/>
                <a:ea typeface="+mn-ea"/>
                <a:cs typeface="+mn-cs"/>
              </a:rPr>
              <a:t>Kurier</a:t>
            </a:r>
            <a:r>
              <a:rPr lang="en-US" sz="1200" b="1" i="0" kern="1200" dirty="0">
                <a:solidFill>
                  <a:schemeClr val="tx1"/>
                </a:solidFill>
                <a:effectLst/>
                <a:latin typeface="+mn-lt"/>
                <a:ea typeface="+mn-ea"/>
                <a:cs typeface="+mn-cs"/>
              </a:rPr>
              <a:t> by Michael Pekovics (2 September 2024): Danube water against drought: a solution for eastern Austria?</a:t>
            </a:r>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In view of increasing water scarcity in eastern Austria, an important step towards securing water resources was taken on the very first working day after the “political summer break”. Federal Minister Norbert </a:t>
            </a:r>
            <a:r>
              <a:rPr lang="en-US" sz="1200" b="0" i="0" kern="1200" dirty="0" err="1">
                <a:solidFill>
                  <a:schemeClr val="tx1"/>
                </a:solidFill>
                <a:effectLst/>
                <a:latin typeface="+mn-lt"/>
                <a:ea typeface="+mn-ea"/>
                <a:cs typeface="+mn-cs"/>
              </a:rPr>
              <a:t>Totschnig</a:t>
            </a:r>
            <a:r>
              <a:rPr lang="en-US" sz="1200" b="0" i="0" kern="1200" dirty="0">
                <a:solidFill>
                  <a:schemeClr val="tx1"/>
                </a:solidFill>
                <a:effectLst/>
                <a:latin typeface="+mn-lt"/>
                <a:ea typeface="+mn-ea"/>
                <a:cs typeface="+mn-cs"/>
              </a:rPr>
              <a:t> (ÖVP), the Governor of Lower Austria Johanna </a:t>
            </a:r>
            <a:r>
              <a:rPr lang="en-US" sz="1200" b="0" i="0" kern="1200" dirty="0" err="1">
                <a:solidFill>
                  <a:schemeClr val="tx1"/>
                </a:solidFill>
                <a:effectLst/>
                <a:latin typeface="+mn-lt"/>
                <a:ea typeface="+mn-ea"/>
                <a:cs typeface="+mn-cs"/>
              </a:rPr>
              <a:t>Mikl</a:t>
            </a:r>
            <a:r>
              <a:rPr lang="en-US" sz="1200" b="0" i="0" kern="1200" dirty="0">
                <a:solidFill>
                  <a:schemeClr val="tx1"/>
                </a:solidFill>
                <a:effectLst/>
                <a:latin typeface="+mn-lt"/>
                <a:ea typeface="+mn-ea"/>
                <a:cs typeface="+mn-cs"/>
              </a:rPr>
              <a:t>-Leitner (ÖVP) and the Governor of Burgenland Hans Peter </a:t>
            </a:r>
            <a:r>
              <a:rPr lang="en-US" sz="1200" b="0" i="0" kern="1200" dirty="0" err="1">
                <a:solidFill>
                  <a:schemeClr val="tx1"/>
                </a:solidFill>
                <a:effectLst/>
                <a:latin typeface="+mn-lt"/>
                <a:ea typeface="+mn-ea"/>
                <a:cs typeface="+mn-cs"/>
              </a:rPr>
              <a:t>Doskozil</a:t>
            </a:r>
            <a:r>
              <a:rPr lang="en-US" sz="1200" b="0" i="0" kern="1200" dirty="0">
                <a:solidFill>
                  <a:schemeClr val="tx1"/>
                </a:solidFill>
                <a:effectLst/>
                <a:latin typeface="+mn-lt"/>
                <a:ea typeface="+mn-ea"/>
                <a:cs typeface="+mn-cs"/>
              </a:rPr>
              <a:t> (SPÖ) signed a memorandum of understanding. A key measure is the transfer of Danube water to the dry regions in the east. For Burgenland, this cooperation is of great importance, particularly for protecting Lake </a:t>
            </a:r>
            <a:r>
              <a:rPr lang="en-US" sz="1200" b="0" i="0" kern="1200" dirty="0" err="1">
                <a:solidFill>
                  <a:schemeClr val="tx1"/>
                </a:solidFill>
                <a:effectLst/>
                <a:latin typeface="+mn-lt"/>
                <a:ea typeface="+mn-ea"/>
                <a:cs typeface="+mn-cs"/>
              </a:rPr>
              <a:t>Neusiedl</a:t>
            </a:r>
            <a:r>
              <a:rPr lang="en-US" sz="1200" b="0" i="0" kern="1200" dirty="0">
                <a:solidFill>
                  <a:schemeClr val="tx1"/>
                </a:solidFill>
                <a:effectLst/>
                <a:latin typeface="+mn-lt"/>
                <a:ea typeface="+mn-ea"/>
                <a:cs typeface="+mn-cs"/>
              </a:rPr>
              <a:t> and the soda lakes in the </a:t>
            </a:r>
            <a:r>
              <a:rPr lang="en-US" sz="1200" b="0" i="0" kern="1200" dirty="0" err="1">
                <a:solidFill>
                  <a:schemeClr val="tx1"/>
                </a:solidFill>
                <a:effectLst/>
                <a:latin typeface="+mn-lt"/>
                <a:ea typeface="+mn-ea"/>
                <a:cs typeface="+mn-cs"/>
              </a:rPr>
              <a:t>Seewinkel</a:t>
            </a:r>
            <a:r>
              <a:rPr lang="en-US" sz="1200" b="0" i="0" kern="1200" dirty="0">
                <a:solidFill>
                  <a:schemeClr val="tx1"/>
                </a:solidFill>
                <a:effectLst/>
                <a:latin typeface="+mn-lt"/>
                <a:ea typeface="+mn-ea"/>
                <a:cs typeface="+mn-cs"/>
              </a:rPr>
              <a:t> region.</a:t>
            </a:r>
          </a:p>
          <a:p>
            <a:pPr fontAlgn="t"/>
            <a:r>
              <a:rPr lang="en-US" sz="1200" b="0" i="0" kern="1200" dirty="0" err="1">
                <a:solidFill>
                  <a:schemeClr val="tx1"/>
                </a:solidFill>
                <a:effectLst/>
                <a:latin typeface="+mn-lt"/>
                <a:ea typeface="+mn-ea"/>
                <a:cs typeface="+mn-cs"/>
              </a:rPr>
              <a:t>Doskozil</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emphasised</a:t>
            </a:r>
            <a:r>
              <a:rPr lang="en-US" sz="1200" b="0" i="0" kern="1200" dirty="0">
                <a:solidFill>
                  <a:schemeClr val="tx1"/>
                </a:solidFill>
                <a:effectLst/>
                <a:latin typeface="+mn-lt"/>
                <a:ea typeface="+mn-ea"/>
                <a:cs typeface="+mn-cs"/>
              </a:rPr>
              <a:t>: “In Burgenland, we can already draw on detailed and well-founded studies regarding the transfer and compatibility of Danube water. We should therefore move quickly to take the necessary planning steps and coordination measures. We will not find an effective ‘stop button’ for climate change any time soon.”</a:t>
            </a:r>
          </a:p>
          <a:p>
            <a:pPr fontAlgn="t"/>
            <a:r>
              <a:rPr lang="en-US" sz="1200" b="0" i="0" kern="1200" dirty="0">
                <a:solidFill>
                  <a:schemeClr val="tx1"/>
                </a:solidFill>
                <a:effectLst/>
                <a:latin typeface="+mn-lt"/>
                <a:ea typeface="+mn-ea"/>
                <a:cs typeface="+mn-cs"/>
              </a:rPr>
              <a:t>“We need to develop long-term and robust solutions for regions with low precipitation,” Minister </a:t>
            </a:r>
            <a:r>
              <a:rPr lang="en-US" sz="1200" b="0" i="0" kern="1200" dirty="0" err="1">
                <a:solidFill>
                  <a:schemeClr val="tx1"/>
                </a:solidFill>
                <a:effectLst/>
                <a:latin typeface="+mn-lt"/>
                <a:ea typeface="+mn-ea"/>
                <a:cs typeface="+mn-cs"/>
              </a:rPr>
              <a:t>Totschnig</a:t>
            </a:r>
            <a:r>
              <a:rPr lang="en-US" sz="1200" b="0" i="0" kern="1200" dirty="0">
                <a:solidFill>
                  <a:schemeClr val="tx1"/>
                </a:solidFill>
                <a:effectLst/>
                <a:latin typeface="+mn-lt"/>
                <a:ea typeface="+mn-ea"/>
                <a:cs typeface="+mn-cs"/>
              </a:rPr>
              <a:t> agreed. The focus is on sustainable drinking water supply as well as safeguarding domestic food production. “For me, drinking water supply has top priority.”</a:t>
            </a:r>
          </a:p>
          <a:p>
            <a:pPr fontAlgn="t"/>
            <a:r>
              <a:rPr lang="en-US" sz="1200" b="0" i="0" kern="1200" dirty="0">
                <a:solidFill>
                  <a:schemeClr val="tx1"/>
                </a:solidFill>
                <a:effectLst/>
                <a:latin typeface="+mn-lt"/>
                <a:ea typeface="+mn-ea"/>
                <a:cs typeface="+mn-cs"/>
              </a:rPr>
              <a:t>There is also an urgent need for action in Lower Austria: “Together with Burgenland, we agree on the necessity of supra-regional water supply systems. We want to plan interregional pipelines to channel Danube water into the low-rainfall regions north and south of the Danube, so that future water demands can be met sustainably,” explained </a:t>
            </a:r>
            <a:r>
              <a:rPr lang="en-US" sz="1200" b="0" i="0" kern="1200" dirty="0" err="1">
                <a:solidFill>
                  <a:schemeClr val="tx1"/>
                </a:solidFill>
                <a:effectLst/>
                <a:latin typeface="+mn-lt"/>
                <a:ea typeface="+mn-ea"/>
                <a:cs typeface="+mn-cs"/>
              </a:rPr>
              <a:t>Mikl</a:t>
            </a:r>
            <a:r>
              <a:rPr lang="en-US" sz="1200" b="0" i="0" kern="1200" dirty="0">
                <a:solidFill>
                  <a:schemeClr val="tx1"/>
                </a:solidFill>
                <a:effectLst/>
                <a:latin typeface="+mn-lt"/>
                <a:ea typeface="+mn-ea"/>
                <a:cs typeface="+mn-cs"/>
              </a:rPr>
              <a:t>-Leitner.</a:t>
            </a:r>
          </a:p>
          <a:p>
            <a:pPr fontAlgn="t"/>
            <a:r>
              <a:rPr lang="en-US" sz="1200" b="0" i="0" kern="1200" dirty="0">
                <a:solidFill>
                  <a:schemeClr val="tx1"/>
                </a:solidFill>
                <a:effectLst/>
                <a:latin typeface="+mn-lt"/>
                <a:ea typeface="+mn-ea"/>
                <a:cs typeface="+mn-cs"/>
              </a:rPr>
              <a:t>The plan includes a thorough assessment of both social and environmental impacts. In the coming months, concrete implementation concepts and financing models are to be developed in order to advance this water strategy. Both agricultural adaptation and the protection of regional ecosystems will be taken into account.</a:t>
            </a:r>
          </a:p>
          <a:p>
            <a:pPr fontAlgn="t"/>
            <a:r>
              <a:rPr lang="en-US" sz="1200" b="0" i="0" kern="1200" dirty="0">
                <a:solidFill>
                  <a:schemeClr val="tx1"/>
                </a:solidFill>
                <a:effectLst/>
                <a:latin typeface="+mn-lt"/>
                <a:ea typeface="+mn-ea"/>
                <a:cs typeface="+mn-cs"/>
              </a:rPr>
              <a:t>All technical, ecological and financial aspects of the Danube water transfer are to be clarified in a feasibility study. This will examine not only the transfer of water but also how it can be used efficiently to ensure both drinking water supply and agricultural production.</a:t>
            </a:r>
          </a:p>
          <a:p>
            <a:pPr fontAlgn="t"/>
            <a:r>
              <a:rPr lang="en-US" sz="1200" b="0" i="0" kern="1200" dirty="0">
                <a:solidFill>
                  <a:schemeClr val="tx1"/>
                </a:solidFill>
                <a:effectLst/>
                <a:latin typeface="+mn-lt"/>
                <a:ea typeface="+mn-ea"/>
                <a:cs typeface="+mn-cs"/>
              </a:rPr>
              <a:t>In the long term, cooperation between the federal government and the provinces is intended to create interregional supply systems that ensure a stable and sustainable water supply for the entire eastern part of Austria.</a:t>
            </a:r>
          </a:p>
          <a:p>
            <a:pPr fontAlgn="t"/>
            <a:r>
              <a:rPr lang="en-US" sz="1200" b="0" i="0" kern="1200" dirty="0">
                <a:solidFill>
                  <a:schemeClr val="tx1"/>
                </a:solidFill>
                <a:effectLst/>
                <a:latin typeface="+mn-lt"/>
                <a:ea typeface="+mn-ea"/>
                <a:cs typeface="+mn-cs"/>
              </a:rPr>
              <a:t>Burgenland already has experience with water scarcity. For years, the impacts of climate change and the necessary countermeasures have been discussed. Intensive exchanges at expert level have taken place in recent months with Lower Austria and the Ministry of Agriculture. Agriculture, alongside drinking water supply, is one of the sectors most affected by drought.</a:t>
            </a:r>
          </a:p>
          <a:p>
            <a:pPr fontAlgn="t"/>
            <a:r>
              <a:rPr lang="en-US" sz="1200" b="0" i="0" kern="1200" dirty="0">
                <a:solidFill>
                  <a:schemeClr val="tx1"/>
                </a:solidFill>
                <a:effectLst/>
                <a:latin typeface="+mn-lt"/>
                <a:ea typeface="+mn-ea"/>
                <a:cs typeface="+mn-cs"/>
              </a:rPr>
              <a:t>“Our agriculture must adopt new farming methods and crop types that require less water,” adds Heinrich Dorner, Burgenland’s provincial </a:t>
            </a:r>
            <a:r>
              <a:rPr lang="en-US" sz="1200" b="0" i="0" kern="1200" dirty="0" err="1">
                <a:solidFill>
                  <a:schemeClr val="tx1"/>
                </a:solidFill>
                <a:effectLst/>
                <a:latin typeface="+mn-lt"/>
                <a:ea typeface="+mn-ea"/>
                <a:cs typeface="+mn-cs"/>
              </a:rPr>
              <a:t>councillor</a:t>
            </a:r>
            <a:r>
              <a:rPr lang="en-US" sz="1200" b="0" i="0" kern="1200" dirty="0">
                <a:solidFill>
                  <a:schemeClr val="tx1"/>
                </a:solidFill>
                <a:effectLst/>
                <a:latin typeface="+mn-lt"/>
                <a:ea typeface="+mn-ea"/>
                <a:cs typeface="+mn-cs"/>
              </a:rPr>
              <a:t> for infrastructure. Careful use of the valuable resource water is essential. “The priorities set out in the memorandum align with our plans to adapt agriculture to changing climatic conditions.”</a:t>
            </a:r>
          </a:p>
          <a:p>
            <a:pPr fontAlgn="t"/>
            <a:r>
              <a:rPr lang="en-US" sz="1200" b="0" i="0" kern="1200" dirty="0">
                <a:solidFill>
                  <a:schemeClr val="tx1"/>
                </a:solidFill>
                <a:effectLst/>
                <a:latin typeface="+mn-lt"/>
                <a:ea typeface="+mn-ea"/>
                <a:cs typeface="+mn-cs"/>
              </a:rPr>
              <a:t>Particular attention is being paid to sensitive wetland habitats such as Lake </a:t>
            </a:r>
            <a:r>
              <a:rPr lang="en-US" sz="1200" b="0" i="0" kern="1200" dirty="0" err="1">
                <a:solidFill>
                  <a:schemeClr val="tx1"/>
                </a:solidFill>
                <a:effectLst/>
                <a:latin typeface="+mn-lt"/>
                <a:ea typeface="+mn-ea"/>
                <a:cs typeface="+mn-cs"/>
              </a:rPr>
              <a:t>Neusiedl</a:t>
            </a:r>
            <a:r>
              <a:rPr lang="en-US" sz="1200" b="0" i="0" kern="1200" dirty="0">
                <a:solidFill>
                  <a:schemeClr val="tx1"/>
                </a:solidFill>
                <a:effectLst/>
                <a:latin typeface="+mn-lt"/>
                <a:ea typeface="+mn-ea"/>
                <a:cs typeface="+mn-cs"/>
              </a:rPr>
              <a:t>, which are important not only for the environment but also for tourism. Lake </a:t>
            </a:r>
            <a:r>
              <a:rPr lang="en-US" sz="1200" b="0" i="0" kern="1200" dirty="0" err="1">
                <a:solidFill>
                  <a:schemeClr val="tx1"/>
                </a:solidFill>
                <a:effectLst/>
                <a:latin typeface="+mn-lt"/>
                <a:ea typeface="+mn-ea"/>
                <a:cs typeface="+mn-cs"/>
              </a:rPr>
              <a:t>Neusiedl</a:t>
            </a:r>
            <a:r>
              <a:rPr lang="en-US" sz="1200" b="0" i="0" kern="1200" dirty="0">
                <a:solidFill>
                  <a:schemeClr val="tx1"/>
                </a:solidFill>
                <a:effectLst/>
                <a:latin typeface="+mn-lt"/>
                <a:ea typeface="+mn-ea"/>
                <a:cs typeface="+mn-cs"/>
              </a:rPr>
              <a:t>, a UNESCO World Heritage Site, and the soda lakes of the </a:t>
            </a:r>
            <a:r>
              <a:rPr lang="en-US" sz="1200" b="0" i="0" kern="1200" dirty="0" err="1">
                <a:solidFill>
                  <a:schemeClr val="tx1"/>
                </a:solidFill>
                <a:effectLst/>
                <a:latin typeface="+mn-lt"/>
                <a:ea typeface="+mn-ea"/>
                <a:cs typeface="+mn-cs"/>
              </a:rPr>
              <a:t>Seewinkel</a:t>
            </a:r>
            <a:r>
              <a:rPr lang="en-US" sz="1200" b="0" i="0" kern="1200" dirty="0">
                <a:solidFill>
                  <a:schemeClr val="tx1"/>
                </a:solidFill>
                <a:effectLst/>
                <a:latin typeface="+mn-lt"/>
                <a:ea typeface="+mn-ea"/>
                <a:cs typeface="+mn-cs"/>
              </a:rPr>
              <a:t> are especially affected. These unique ecosystems depend heavily on the water balance and react sensitively to changes.</a:t>
            </a:r>
          </a:p>
          <a:p>
            <a:pPr fontAlgn="t"/>
            <a:r>
              <a:rPr lang="en-US" sz="1200" b="0" i="0" kern="1200" dirty="0">
                <a:solidFill>
                  <a:schemeClr val="tx1"/>
                </a:solidFill>
                <a:effectLst/>
                <a:latin typeface="+mn-lt"/>
                <a:ea typeface="+mn-ea"/>
                <a:cs typeface="+mn-cs"/>
              </a:rPr>
              <a:t>“We all agree on the national and international importance of unique habitats such as Lake </a:t>
            </a:r>
            <a:r>
              <a:rPr lang="en-US" sz="1200" b="0" i="0" kern="1200" dirty="0" err="1">
                <a:solidFill>
                  <a:schemeClr val="tx1"/>
                </a:solidFill>
                <a:effectLst/>
                <a:latin typeface="+mn-lt"/>
                <a:ea typeface="+mn-ea"/>
                <a:cs typeface="+mn-cs"/>
              </a:rPr>
              <a:t>Neusiedl</a:t>
            </a:r>
            <a:r>
              <a:rPr lang="en-US" sz="1200" b="0" i="0" kern="1200" dirty="0">
                <a:solidFill>
                  <a:schemeClr val="tx1"/>
                </a:solidFill>
                <a:effectLst/>
                <a:latin typeface="+mn-lt"/>
                <a:ea typeface="+mn-ea"/>
                <a:cs typeface="+mn-cs"/>
              </a:rPr>
              <a:t> and the soda lakes of the </a:t>
            </a:r>
            <a:r>
              <a:rPr lang="en-US" sz="1200" b="0" i="0" kern="1200" dirty="0" err="1">
                <a:solidFill>
                  <a:schemeClr val="tx1"/>
                </a:solidFill>
                <a:effectLst/>
                <a:latin typeface="+mn-lt"/>
                <a:ea typeface="+mn-ea"/>
                <a:cs typeface="+mn-cs"/>
              </a:rPr>
              <a:t>Seewinkel</a:t>
            </a:r>
            <a:r>
              <a:rPr lang="en-US" sz="1200" b="0" i="0" kern="1200" dirty="0">
                <a:solidFill>
                  <a:schemeClr val="tx1"/>
                </a:solidFill>
                <a:effectLst/>
                <a:latin typeface="+mn-lt"/>
                <a:ea typeface="+mn-ea"/>
                <a:cs typeface="+mn-cs"/>
              </a:rPr>
              <a:t>. That is why we share the goal of implementing measures to secure water resources in eastern Austria in the face of climate change, and thereby safeguarding these habitats,” said </a:t>
            </a:r>
            <a:r>
              <a:rPr lang="en-US" sz="1200" b="0" i="0" kern="1200" dirty="0" err="1">
                <a:solidFill>
                  <a:schemeClr val="tx1"/>
                </a:solidFill>
                <a:effectLst/>
                <a:latin typeface="+mn-lt"/>
                <a:ea typeface="+mn-ea"/>
                <a:cs typeface="+mn-cs"/>
              </a:rPr>
              <a:t>Doskozil</a:t>
            </a:r>
            <a:r>
              <a:rPr lang="en-US" sz="1200" b="0" i="0" kern="1200" dirty="0">
                <a:solidFill>
                  <a:schemeClr val="tx1"/>
                </a:solidFill>
                <a:effectLst/>
                <a:latin typeface="+mn-lt"/>
                <a:ea typeface="+mn-ea"/>
                <a:cs typeface="+mn-cs"/>
              </a:rPr>
              <a:t>.</a:t>
            </a:r>
          </a:p>
          <a:p>
            <a:pPr fontAlgn="t"/>
            <a:br>
              <a:rPr lang="en-US" sz="1200" b="0" i="0" kern="1200" dirty="0">
                <a:solidFill>
                  <a:schemeClr val="tx1"/>
                </a:solidFill>
                <a:effectLst/>
                <a:latin typeface="+mn-lt"/>
                <a:ea typeface="+mn-ea"/>
                <a:cs typeface="+mn-cs"/>
              </a:rPr>
            </a:br>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2. WWF press release by Valentin </a:t>
            </a:r>
            <a:r>
              <a:rPr lang="en-US" sz="1200" b="1" i="0" kern="1200" dirty="0" err="1">
                <a:solidFill>
                  <a:schemeClr val="tx1"/>
                </a:solidFill>
                <a:effectLst/>
                <a:latin typeface="+mn-lt"/>
                <a:ea typeface="+mn-ea"/>
                <a:cs typeface="+mn-cs"/>
              </a:rPr>
              <a:t>Ladstätter</a:t>
            </a:r>
            <a:r>
              <a:rPr lang="en-US" sz="1200" b="1" i="0" kern="1200" dirty="0">
                <a:solidFill>
                  <a:schemeClr val="tx1"/>
                </a:solidFill>
                <a:effectLst/>
                <a:latin typeface="+mn-lt"/>
                <a:ea typeface="+mn-ea"/>
                <a:cs typeface="+mn-cs"/>
              </a:rPr>
              <a:t> (3 October 2023): WWF: Danube water in Lake </a:t>
            </a:r>
            <a:r>
              <a:rPr lang="en-US" sz="1200" b="1" i="0" kern="1200" dirty="0" err="1">
                <a:solidFill>
                  <a:schemeClr val="tx1"/>
                </a:solidFill>
                <a:effectLst/>
                <a:latin typeface="+mn-lt"/>
                <a:ea typeface="+mn-ea"/>
                <a:cs typeface="+mn-cs"/>
              </a:rPr>
              <a:t>Neusiedl</a:t>
            </a:r>
            <a:r>
              <a:rPr lang="en-US" sz="1200" b="1" i="0" kern="1200" dirty="0">
                <a:solidFill>
                  <a:schemeClr val="tx1"/>
                </a:solidFill>
                <a:effectLst/>
                <a:latin typeface="+mn-lt"/>
                <a:ea typeface="+mn-ea"/>
                <a:cs typeface="+mn-cs"/>
              </a:rPr>
              <a:t> would be the most serious intervention in 100 years</a:t>
            </a:r>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At present, the UNESCO World Heritage Secretariat and the Ramsar Secretariat are conducting a joint advisory mission at Lake </a:t>
            </a:r>
            <a:r>
              <a:rPr lang="en-US" sz="1200" b="0" i="0" kern="1200" dirty="0" err="1">
                <a:solidFill>
                  <a:schemeClr val="tx1"/>
                </a:solidFill>
                <a:effectLst/>
                <a:latin typeface="+mn-lt"/>
                <a:ea typeface="+mn-ea"/>
                <a:cs typeface="+mn-cs"/>
              </a:rPr>
              <a:t>Neusiedl</a:t>
            </a:r>
            <a:r>
              <a:rPr lang="en-US" sz="1200" b="0" i="0" kern="1200" dirty="0">
                <a:solidFill>
                  <a:schemeClr val="tx1"/>
                </a:solidFill>
                <a:effectLst/>
                <a:latin typeface="+mn-lt"/>
                <a:ea typeface="+mn-ea"/>
                <a:cs typeface="+mn-cs"/>
              </a:rPr>
              <a:t>. Their aim is to gain an on-site impression of the controversial plans to supply water to the lake. On this occasion, the conservation </a:t>
            </a:r>
            <a:r>
              <a:rPr lang="en-US" sz="1200" b="0" i="0" kern="1200" dirty="0" err="1">
                <a:solidFill>
                  <a:schemeClr val="tx1"/>
                </a:solidFill>
                <a:effectLst/>
                <a:latin typeface="+mn-lt"/>
                <a:ea typeface="+mn-ea"/>
                <a:cs typeface="+mn-cs"/>
              </a:rPr>
              <a:t>organisation</a:t>
            </a:r>
            <a:r>
              <a:rPr lang="en-US" sz="1200" b="0" i="0" kern="1200" dirty="0">
                <a:solidFill>
                  <a:schemeClr val="tx1"/>
                </a:solidFill>
                <a:effectLst/>
                <a:latin typeface="+mn-lt"/>
                <a:ea typeface="+mn-ea"/>
                <a:cs typeface="+mn-cs"/>
              </a:rPr>
              <a:t> WWF Austria urgently warns of the irreparable damage that would result from artificially introducing Danube water into Lake </a:t>
            </a:r>
            <a:r>
              <a:rPr lang="en-US" sz="1200" b="0" i="0" kern="1200" dirty="0" err="1">
                <a:solidFill>
                  <a:schemeClr val="tx1"/>
                </a:solidFill>
                <a:effectLst/>
                <a:latin typeface="+mn-lt"/>
                <a:ea typeface="+mn-ea"/>
                <a:cs typeface="+mn-cs"/>
              </a:rPr>
              <a:t>Neusiedl</a:t>
            </a:r>
            <a:r>
              <a:rPr lang="en-US" sz="1200" b="0" i="0" kern="1200" dirty="0">
                <a:solidFill>
                  <a:schemeClr val="tx1"/>
                </a:solidFill>
                <a:effectLst/>
                <a:latin typeface="+mn-lt"/>
                <a:ea typeface="+mn-ea"/>
                <a:cs typeface="+mn-cs"/>
              </a:rPr>
              <a:t>.</a:t>
            </a:r>
          </a:p>
          <a:p>
            <a:pPr fontAlgn="t"/>
            <a:r>
              <a:rPr lang="en-US" sz="1200" b="0" i="0" kern="1200" dirty="0">
                <a:solidFill>
                  <a:schemeClr val="tx1"/>
                </a:solidFill>
                <a:effectLst/>
                <a:latin typeface="+mn-lt"/>
                <a:ea typeface="+mn-ea"/>
                <a:cs typeface="+mn-cs"/>
              </a:rPr>
              <a:t>“A transfer of foreign water would gradually dilute the saline lake and ultimately lead to the complete loss of its salt content,” warns WWF conservation expert Bernhard Kohler. “The dilution process began with the construction of the </a:t>
            </a:r>
            <a:r>
              <a:rPr lang="en-US" sz="1200" b="0" i="0" kern="1200" dirty="0" err="1">
                <a:solidFill>
                  <a:schemeClr val="tx1"/>
                </a:solidFill>
                <a:effectLst/>
                <a:latin typeface="+mn-lt"/>
                <a:ea typeface="+mn-ea"/>
                <a:cs typeface="+mn-cs"/>
              </a:rPr>
              <a:t>Einser</a:t>
            </a:r>
            <a:r>
              <a:rPr lang="en-US" sz="1200" b="0" i="0" kern="1200" dirty="0">
                <a:solidFill>
                  <a:schemeClr val="tx1"/>
                </a:solidFill>
                <a:effectLst/>
                <a:latin typeface="+mn-lt"/>
                <a:ea typeface="+mn-ea"/>
                <a:cs typeface="+mn-cs"/>
              </a:rPr>
              <a:t> Canal 100 years ago and has already progressed dangerously far. With every discharge via the canal, the lake has lost large amounts of salt. The introduction of calcareous Danube water would accelerate this process and deal the final blow to the lake.”</a:t>
            </a:r>
          </a:p>
          <a:p>
            <a:pPr fontAlgn="t"/>
            <a:r>
              <a:rPr lang="en-US" sz="1200" b="0" i="0" kern="1200" dirty="0">
                <a:solidFill>
                  <a:schemeClr val="tx1"/>
                </a:solidFill>
                <a:effectLst/>
                <a:latin typeface="+mn-lt"/>
                <a:ea typeface="+mn-ea"/>
                <a:cs typeface="+mn-cs"/>
              </a:rPr>
              <a:t>Today, the salt content of the lake is only 1–2 grams per </a:t>
            </a:r>
            <a:r>
              <a:rPr lang="en-US" sz="1200" b="0" i="0" kern="1200" dirty="0" err="1">
                <a:solidFill>
                  <a:schemeClr val="tx1"/>
                </a:solidFill>
                <a:effectLst/>
                <a:latin typeface="+mn-lt"/>
                <a:ea typeface="+mn-ea"/>
                <a:cs typeface="+mn-cs"/>
              </a:rPr>
              <a:t>litre</a:t>
            </a:r>
            <a:r>
              <a:rPr lang="en-US" sz="1200" b="0" i="0" kern="1200" dirty="0">
                <a:solidFill>
                  <a:schemeClr val="tx1"/>
                </a:solidFill>
                <a:effectLst/>
                <a:latin typeface="+mn-lt"/>
                <a:ea typeface="+mn-ea"/>
                <a:cs typeface="+mn-cs"/>
              </a:rPr>
              <a:t>. Before the construction of the </a:t>
            </a:r>
            <a:r>
              <a:rPr lang="en-US" sz="1200" b="0" i="0" kern="1200" dirty="0" err="1">
                <a:solidFill>
                  <a:schemeClr val="tx1"/>
                </a:solidFill>
                <a:effectLst/>
                <a:latin typeface="+mn-lt"/>
                <a:ea typeface="+mn-ea"/>
                <a:cs typeface="+mn-cs"/>
              </a:rPr>
              <a:t>Einser</a:t>
            </a:r>
            <a:r>
              <a:rPr lang="en-US" sz="1200" b="0" i="0" kern="1200" dirty="0">
                <a:solidFill>
                  <a:schemeClr val="tx1"/>
                </a:solidFill>
                <a:effectLst/>
                <a:latin typeface="+mn-lt"/>
                <a:ea typeface="+mn-ea"/>
                <a:cs typeface="+mn-cs"/>
              </a:rPr>
              <a:t> Canal, levels of up to 16 grams were recorded — roughly half the salinity of the Atlantic Ocean.</a:t>
            </a:r>
          </a:p>
          <a:p>
            <a:pPr fontAlgn="t"/>
            <a:r>
              <a:rPr lang="en-US" sz="1200" b="0" i="0" kern="1200" dirty="0">
                <a:solidFill>
                  <a:schemeClr val="tx1"/>
                </a:solidFill>
                <a:effectLst/>
                <a:latin typeface="+mn-lt"/>
                <a:ea typeface="+mn-ea"/>
                <a:cs typeface="+mn-cs"/>
              </a:rPr>
              <a:t>“Almost all animal and plant species that make Lake </a:t>
            </a:r>
            <a:r>
              <a:rPr lang="en-US" sz="1200" b="0" i="0" kern="1200" dirty="0" err="1">
                <a:solidFill>
                  <a:schemeClr val="tx1"/>
                </a:solidFill>
                <a:effectLst/>
                <a:latin typeface="+mn-lt"/>
                <a:ea typeface="+mn-ea"/>
                <a:cs typeface="+mn-cs"/>
              </a:rPr>
              <a:t>Neusiedl</a:t>
            </a:r>
            <a:r>
              <a:rPr lang="en-US" sz="1200" b="0" i="0" kern="1200" dirty="0">
                <a:solidFill>
                  <a:schemeClr val="tx1"/>
                </a:solidFill>
                <a:effectLst/>
                <a:latin typeface="+mn-lt"/>
                <a:ea typeface="+mn-ea"/>
                <a:cs typeface="+mn-cs"/>
              </a:rPr>
              <a:t> unique in Europe depend on a certain salt content,” explains Kohler. “In addition, the lake would lose its self-purification capacity if water were added, leading to massive algal growth and accelerated siltation and silting up.”</a:t>
            </a:r>
          </a:p>
          <a:p>
            <a:pPr fontAlgn="t"/>
            <a:r>
              <a:rPr lang="en-US" sz="1200" b="0" i="0" kern="1200" dirty="0">
                <a:solidFill>
                  <a:schemeClr val="tx1"/>
                </a:solidFill>
                <a:effectLst/>
                <a:latin typeface="+mn-lt"/>
                <a:ea typeface="+mn-ea"/>
                <a:cs typeface="+mn-cs"/>
              </a:rPr>
              <a:t>Instead of transferring Danube water, WWF argues for a different approach to water management in the region: floodwaters should no longer be diverted to the same extent. Formerly connected floodplains should be reconnected to the lake, allowing them to store water during high-water periods and release it during dry phases.</a:t>
            </a:r>
          </a:p>
          <a:p>
            <a:pPr fontAlgn="t"/>
            <a:r>
              <a:rPr lang="en-US" sz="1200" b="0" i="0" kern="1200" dirty="0">
                <a:solidFill>
                  <a:schemeClr val="tx1"/>
                </a:solidFill>
                <a:effectLst/>
                <a:latin typeface="+mn-lt"/>
                <a:ea typeface="+mn-ea"/>
                <a:cs typeface="+mn-cs"/>
              </a:rPr>
              <a:t>“This is particularly important in light of the climate crisis, which leads not only to longer periods of drought but also to more intense flooding events,” explains Kohler. Water management must adapt to these changes by storing water during wet periods in order to prepare for dry periods.</a:t>
            </a:r>
          </a:p>
          <a:p>
            <a:pPr fontAlgn="t"/>
            <a:r>
              <a:rPr lang="en-US" sz="1200" b="0" i="0" kern="1200" dirty="0">
                <a:solidFill>
                  <a:schemeClr val="tx1"/>
                </a:solidFill>
                <a:effectLst/>
                <a:latin typeface="+mn-lt"/>
                <a:ea typeface="+mn-ea"/>
                <a:cs typeface="+mn-cs"/>
              </a:rPr>
              <a:t>To retain more water in the lake, existing bathing facilities must also be made flood-proof. “The </a:t>
            </a:r>
            <a:r>
              <a:rPr lang="en-US" sz="1200" b="0" i="0" kern="1200" dirty="0" err="1">
                <a:solidFill>
                  <a:schemeClr val="tx1"/>
                </a:solidFill>
                <a:effectLst/>
                <a:latin typeface="+mn-lt"/>
                <a:ea typeface="+mn-ea"/>
                <a:cs typeface="+mn-cs"/>
              </a:rPr>
              <a:t>Einser</a:t>
            </a:r>
            <a:r>
              <a:rPr lang="en-US" sz="1200" b="0" i="0" kern="1200" dirty="0">
                <a:solidFill>
                  <a:schemeClr val="tx1"/>
                </a:solidFill>
                <a:effectLst/>
                <a:latin typeface="+mn-lt"/>
                <a:ea typeface="+mn-ea"/>
                <a:cs typeface="+mn-cs"/>
              </a:rPr>
              <a:t> Canal has deprived the lake of both floodwaters and salt. It is time to restore natural flooding processes and stop salt loss by largely avoiding water diversion,” says Kohler.</a:t>
            </a:r>
          </a:p>
          <a:p>
            <a:pPr fontAlgn="t"/>
            <a:r>
              <a:rPr lang="en-US" sz="1200" b="0" i="0" kern="1200" dirty="0">
                <a:solidFill>
                  <a:schemeClr val="tx1"/>
                </a:solidFill>
                <a:effectLst/>
                <a:latin typeface="+mn-lt"/>
                <a:ea typeface="+mn-ea"/>
                <a:cs typeface="+mn-cs"/>
              </a:rPr>
              <a:t>“The solution to the water problem lies in greater naturalness, not in increased artificial intervention.”</a:t>
            </a:r>
          </a:p>
          <a:p>
            <a:pPr fontAlgn="t"/>
            <a:br>
              <a:rPr lang="en-US" sz="1200" b="0" i="0" kern="1200" dirty="0">
                <a:solidFill>
                  <a:schemeClr val="tx1"/>
                </a:solidFill>
                <a:effectLst/>
                <a:latin typeface="+mn-lt"/>
                <a:ea typeface="+mn-ea"/>
                <a:cs typeface="+mn-cs"/>
              </a:rPr>
            </a:br>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Background</a:t>
            </a:r>
          </a:p>
          <a:p>
            <a:pPr fontAlgn="t"/>
            <a:r>
              <a:rPr lang="en-US" sz="1200" b="0" i="0" kern="1200" dirty="0">
                <a:solidFill>
                  <a:schemeClr val="tx1"/>
                </a:solidFill>
                <a:effectLst/>
                <a:latin typeface="+mn-lt"/>
                <a:ea typeface="+mn-ea"/>
                <a:cs typeface="+mn-cs"/>
              </a:rPr>
              <a:t>The Ramsar Convention is an international agreement for the protection of wetlands, which Austria joined exactly 40 years ago. Lake </a:t>
            </a:r>
            <a:r>
              <a:rPr lang="en-US" sz="1200" b="0" i="0" kern="1200" dirty="0" err="1">
                <a:solidFill>
                  <a:schemeClr val="tx1"/>
                </a:solidFill>
                <a:effectLst/>
                <a:latin typeface="+mn-lt"/>
                <a:ea typeface="+mn-ea"/>
                <a:cs typeface="+mn-cs"/>
              </a:rPr>
              <a:t>Neusiedl</a:t>
            </a:r>
            <a:r>
              <a:rPr lang="en-US" sz="1200" b="0" i="0" kern="1200" dirty="0">
                <a:solidFill>
                  <a:schemeClr val="tx1"/>
                </a:solidFill>
                <a:effectLst/>
                <a:latin typeface="+mn-lt"/>
                <a:ea typeface="+mn-ea"/>
                <a:cs typeface="+mn-cs"/>
              </a:rPr>
              <a:t> was the first wetland nominated by Austria under this convention, committing both the Republic of Austria and the Province of Burgenland to its conservation and sustainable use.</a:t>
            </a:r>
          </a:p>
          <a:p>
            <a:pPr fontAlgn="t"/>
            <a:r>
              <a:rPr lang="en-US" sz="1200" b="0" i="0" kern="1200" dirty="0">
                <a:solidFill>
                  <a:schemeClr val="tx1"/>
                </a:solidFill>
                <a:effectLst/>
                <a:latin typeface="+mn-lt"/>
                <a:ea typeface="+mn-ea"/>
                <a:cs typeface="+mn-cs"/>
              </a:rPr>
              <a:t>Under the concept of “wise use”, the Ramsar Convention promotes the careful use of wetlands while preserving their ecological integrity. If the ecological integrity of a designated wetland appears to be at risk, an international advisory mission by Ramsar experts can be initiated. This mission may issue recommendations for improved protection or even advise against projects that could endanger the site.</a:t>
            </a:r>
          </a:p>
          <a:p>
            <a:pPr fontAlgn="t"/>
            <a:r>
              <a:rPr lang="en-US" sz="1200" b="0" i="0" kern="1200" dirty="0">
                <a:solidFill>
                  <a:schemeClr val="tx1"/>
                </a:solidFill>
                <a:effectLst/>
                <a:latin typeface="+mn-lt"/>
                <a:ea typeface="+mn-ea"/>
                <a:cs typeface="+mn-cs"/>
              </a:rPr>
              <a:t>At Lake </a:t>
            </a:r>
            <a:r>
              <a:rPr lang="en-US" sz="1200" b="0" i="0" kern="1200" dirty="0" err="1">
                <a:solidFill>
                  <a:schemeClr val="tx1"/>
                </a:solidFill>
                <a:effectLst/>
                <a:latin typeface="+mn-lt"/>
                <a:ea typeface="+mn-ea"/>
                <a:cs typeface="+mn-cs"/>
              </a:rPr>
              <a:t>Neusiedl</a:t>
            </a:r>
            <a:r>
              <a:rPr lang="en-US" sz="1200" b="0" i="0" kern="1200" dirty="0">
                <a:solidFill>
                  <a:schemeClr val="tx1"/>
                </a:solidFill>
                <a:effectLst/>
                <a:latin typeface="+mn-lt"/>
                <a:ea typeface="+mn-ea"/>
                <a:cs typeface="+mn-cs"/>
              </a:rPr>
              <a:t>, a joint mission by the Ramsar Secretariat and the UNESCO World Heritage Secretariat took place from 2 to 5 October 2023, as both designations are considered to be at risk due to ongoing and planned developments.</a:t>
            </a:r>
          </a:p>
          <a:p>
            <a:endParaRPr lang="de-AT" dirty="0"/>
          </a:p>
        </p:txBody>
      </p:sp>
      <p:sp>
        <p:nvSpPr>
          <p:cNvPr id="4" name="Kopfzeilenplatzhalter 3">
            <a:extLst>
              <a:ext uri="{FF2B5EF4-FFF2-40B4-BE49-F238E27FC236}">
                <a16:creationId xmlns:a16="http://schemas.microsoft.com/office/drawing/2014/main" id="{8FAD6348-803B-FC3C-5BEE-F1791E33609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1559439-7F28-0C50-C4C0-6D4CAE137AE8}"/>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E2B20BCC-41F5-C28C-9C31-4E7AB0EF288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90B5638-7CEC-E415-24D0-3A144B428787}"/>
              </a:ext>
            </a:extLst>
          </p:cNvPr>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38418931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F0932-BE5A-1DEA-DC1C-23B35A05A78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78C7215-DAEA-2E12-866D-044C24DBDADC}"/>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FB700264-BE9C-55CC-2DC4-2A778476DE3F}"/>
              </a:ext>
            </a:extLst>
          </p:cNvPr>
          <p:cNvSpPr>
            <a:spLocks noGrp="1"/>
          </p:cNvSpPr>
          <p:nvPr>
            <p:ph type="body" idx="1"/>
          </p:nvPr>
        </p:nvSpPr>
        <p:spPr/>
        <p:txBody>
          <a:bodyPr/>
          <a:lstStyle/>
          <a:p>
            <a:r>
              <a:rPr lang="de-AT" dirty="0"/>
              <a:t>Source: Österreichs E-Wirtschaft (2025): https://oesterreichsenergie.at/fakten/stromstatistik (</a:t>
            </a:r>
            <a:r>
              <a:rPr lang="de-AT" dirty="0" err="1"/>
              <a:t>Accessed</a:t>
            </a:r>
            <a:r>
              <a:rPr lang="de-AT" dirty="0"/>
              <a:t> on: 27.10.2025).</a:t>
            </a:r>
          </a:p>
          <a:p>
            <a:r>
              <a:rPr lang="de-AT" dirty="0"/>
              <a:t>Image source: E-Control (2025): https://oesterreichsenergie.at/fakten/stromstatistik (</a:t>
            </a:r>
            <a:r>
              <a:rPr lang="de-AT" dirty="0" err="1"/>
              <a:t>Accessed</a:t>
            </a:r>
            <a:r>
              <a:rPr lang="de-AT" dirty="0"/>
              <a:t> on: 27.10.2025). </a:t>
            </a:r>
          </a:p>
        </p:txBody>
      </p:sp>
      <p:sp>
        <p:nvSpPr>
          <p:cNvPr id="4" name="Kopfzeilenplatzhalter 3">
            <a:extLst>
              <a:ext uri="{FF2B5EF4-FFF2-40B4-BE49-F238E27FC236}">
                <a16:creationId xmlns:a16="http://schemas.microsoft.com/office/drawing/2014/main" id="{39998FE0-12C4-6266-31BC-95ADC9C8552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B8E4877-EB76-303B-B1FB-FAC954DE72D2}"/>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E4043492-3F3D-8215-6BC2-6740CB3DDC9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773B814-DDD3-3337-C2A4-652E999AAAB3}"/>
              </a:ext>
            </a:extLst>
          </p:cNvPr>
          <p:cNvSpPr>
            <a:spLocks noGrp="1"/>
          </p:cNvSpPr>
          <p:nvPr>
            <p:ph type="sldNum" sz="quarter" idx="5"/>
          </p:nvPr>
        </p:nvSpPr>
        <p:spPr/>
        <p:txBody>
          <a:bodyPr/>
          <a:lstStyle/>
          <a:p>
            <a:fld id="{9B1635B3-DF70-4CFD-87CA-EB6AFDCA10EE}" type="slidenum">
              <a:rPr lang="de-AT" smtClean="0"/>
              <a:t>27</a:t>
            </a:fld>
            <a:endParaRPr lang="de-AT"/>
          </a:p>
        </p:txBody>
      </p:sp>
    </p:spTree>
    <p:extLst>
      <p:ext uri="{BB962C8B-B14F-4D97-AF65-F5344CB8AC3E}">
        <p14:creationId xmlns:p14="http://schemas.microsoft.com/office/powerpoint/2010/main" val="23616081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AEBCC0-FF6A-EE18-36C6-FDBC0541344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D83CCD7-DBA5-AC1F-525C-8AE8CAB464FC}"/>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2A4947C6-F3C9-7EE7-7311-91D2BF489F99}"/>
              </a:ext>
            </a:extLst>
          </p:cNvPr>
          <p:cNvSpPr>
            <a:spLocks noGrp="1"/>
          </p:cNvSpPr>
          <p:nvPr>
            <p:ph type="body" idx="1"/>
          </p:nvPr>
        </p:nvSpPr>
        <p:spPr/>
        <p:txBody>
          <a:bodyPr/>
          <a:lstStyle/>
          <a:p>
            <a:r>
              <a:rPr lang="de-AT" dirty="0"/>
              <a:t>Sources: BMLUK (2025): https://www.generationblue.at/wasserwissen/wasserqualitat/was-ist-gewaesseroekologie.html (</a:t>
            </a:r>
            <a:r>
              <a:rPr lang="de-AT" dirty="0" err="1"/>
              <a:t>Accessed</a:t>
            </a:r>
            <a:r>
              <a:rPr lang="de-AT" dirty="0"/>
              <a:t> on: 27.10.2025).</a:t>
            </a:r>
          </a:p>
          <a:p>
            <a:r>
              <a:rPr lang="de-AT" dirty="0"/>
              <a:t>Nationalpark Donau-Auen GmbH (2025): https://www.donauauen.at/wissen/natur-wissenschaft/die-donau/die-au-nach-dem-hochwasser (</a:t>
            </a:r>
            <a:r>
              <a:rPr lang="de-AT" dirty="0" err="1"/>
              <a:t>Accessed</a:t>
            </a:r>
            <a:r>
              <a:rPr lang="de-AT" dirty="0"/>
              <a:t> on: 27.10.2025).</a:t>
            </a:r>
          </a:p>
          <a:p>
            <a:r>
              <a:rPr lang="de-AT" dirty="0"/>
              <a:t>Picture source: </a:t>
            </a:r>
            <a:r>
              <a:rPr lang="de-AT" dirty="0" err="1"/>
              <a:t>Pixabay</a:t>
            </a:r>
            <a:r>
              <a:rPr lang="de-AT" dirty="0"/>
              <a:t> (2025): https://pixabay.com/de/photos/hochwasser-fluss-baum-landschaft-180495/ (</a:t>
            </a:r>
            <a:r>
              <a:rPr lang="de-AT" dirty="0" err="1"/>
              <a:t>Accessed</a:t>
            </a:r>
            <a:r>
              <a:rPr lang="de-AT" dirty="0"/>
              <a:t> on: 27.10.2025). </a:t>
            </a:r>
          </a:p>
        </p:txBody>
      </p:sp>
      <p:sp>
        <p:nvSpPr>
          <p:cNvPr id="4" name="Kopfzeilenplatzhalter 3">
            <a:extLst>
              <a:ext uri="{FF2B5EF4-FFF2-40B4-BE49-F238E27FC236}">
                <a16:creationId xmlns:a16="http://schemas.microsoft.com/office/drawing/2014/main" id="{EFD78E4B-B736-D1A0-08DC-20548DB4953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912A974-6E6E-F6D5-4444-7B8B30DE521A}"/>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906D45E1-61F1-19C4-5E94-06558E79884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5E045B8D-AE17-0221-8743-8E62CE952844}"/>
              </a:ext>
            </a:extLst>
          </p:cNvPr>
          <p:cNvSpPr>
            <a:spLocks noGrp="1"/>
          </p:cNvSpPr>
          <p:nvPr>
            <p:ph type="sldNum" sz="quarter" idx="5"/>
          </p:nvPr>
        </p:nvSpPr>
        <p:spPr/>
        <p:txBody>
          <a:bodyPr/>
          <a:lstStyle/>
          <a:p>
            <a:fld id="{9B1635B3-DF70-4CFD-87CA-EB6AFDCA10EE}" type="slidenum">
              <a:rPr lang="de-AT" smtClean="0"/>
              <a:t>28</a:t>
            </a:fld>
            <a:endParaRPr lang="de-AT"/>
          </a:p>
        </p:txBody>
      </p:sp>
    </p:spTree>
    <p:extLst>
      <p:ext uri="{BB962C8B-B14F-4D97-AF65-F5344CB8AC3E}">
        <p14:creationId xmlns:p14="http://schemas.microsoft.com/office/powerpoint/2010/main" val="23091770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AF877A-DFB4-7546-95DC-F18822A7B8A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20CBE5C-E28E-8D23-BFB6-C648503248C9}"/>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E3003C48-E67C-AB36-16FC-9B50AE37A310}"/>
              </a:ext>
            </a:extLst>
          </p:cNvPr>
          <p:cNvSpPr>
            <a:spLocks noGrp="1"/>
          </p:cNvSpPr>
          <p:nvPr>
            <p:ph type="body" idx="1"/>
          </p:nvPr>
        </p:nvSpPr>
        <p:spPr/>
        <p:txBody>
          <a:bodyPr/>
          <a:lstStyle/>
          <a:p>
            <a:r>
              <a:rPr lang="de-AT" dirty="0"/>
              <a:t>Source: via </a:t>
            </a:r>
            <a:r>
              <a:rPr lang="de-AT" dirty="0" err="1"/>
              <a:t>donau</a:t>
            </a:r>
            <a:r>
              <a:rPr lang="de-AT" dirty="0"/>
              <a:t> (2025): https://www.viadonau.org/fileadmin/user_upload/Jahresbericht_Donauschifffahrt_2024.pdf (</a:t>
            </a:r>
            <a:r>
              <a:rPr lang="de-AT" dirty="0" err="1"/>
              <a:t>Accessed</a:t>
            </a:r>
            <a:r>
              <a:rPr lang="de-AT" dirty="0"/>
              <a:t> on: 27.10.2025)</a:t>
            </a:r>
          </a:p>
          <a:p>
            <a:r>
              <a:rPr lang="de-AT" dirty="0"/>
              <a:t>Picture source: via </a:t>
            </a:r>
            <a:r>
              <a:rPr lang="de-AT" dirty="0" err="1"/>
              <a:t>donau</a:t>
            </a:r>
            <a:r>
              <a:rPr lang="de-AT" dirty="0"/>
              <a:t>/Zinner</a:t>
            </a:r>
          </a:p>
          <a:p>
            <a:endParaRPr lang="de-AT" dirty="0"/>
          </a:p>
          <a:p>
            <a:r>
              <a:rPr lang="en-US" dirty="0"/>
              <a:t>Further information can be found in the Danube navigation handbook</a:t>
            </a:r>
            <a:r>
              <a:rPr lang="de-AT" dirty="0"/>
              <a:t>: https://www.viadonau.org/fileadmin/user_upload/Handbuch_der_Donauschifffahrt.pdf </a:t>
            </a:r>
          </a:p>
        </p:txBody>
      </p:sp>
      <p:sp>
        <p:nvSpPr>
          <p:cNvPr id="4" name="Kopfzeilenplatzhalter 3">
            <a:extLst>
              <a:ext uri="{FF2B5EF4-FFF2-40B4-BE49-F238E27FC236}">
                <a16:creationId xmlns:a16="http://schemas.microsoft.com/office/drawing/2014/main" id="{AD4D97DF-AB58-4F5F-05B2-9AAF133DB51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4FA34EE-155F-A511-C1C3-212D901BF09C}"/>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4A2C526C-39ED-6F4E-9158-9F711F9EA88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43C7D23-34E8-B502-A88F-0E6E4BE3C0DF}"/>
              </a:ext>
            </a:extLst>
          </p:cNvPr>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20079616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C07A1-8739-26D3-6177-AAC6EDF751B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C8F882F-66EF-5D68-1E1E-7BB12CAEF758}"/>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3613AE66-5B9C-C884-9B68-C62C61DBA826}"/>
              </a:ext>
            </a:extLst>
          </p:cNvPr>
          <p:cNvSpPr>
            <a:spLocks noGrp="1"/>
          </p:cNvSpPr>
          <p:nvPr>
            <p:ph type="body" idx="1"/>
          </p:nvPr>
        </p:nvSpPr>
        <p:spPr/>
        <p:txBody>
          <a:bodyPr/>
          <a:lstStyle/>
          <a:p>
            <a:r>
              <a:rPr lang="de-AT" dirty="0"/>
              <a:t>Sources: </a:t>
            </a:r>
            <a:r>
              <a:rPr lang="de-AT" dirty="0" err="1"/>
              <a:t>Strnadl</a:t>
            </a:r>
            <a:r>
              <a:rPr lang="de-AT" dirty="0"/>
              <a:t>, Susanne (2022): https://www.derstandard.at/story/2000134131010/die-donau-ein-oekosystem-zwischen-umwelt-tourismus-und-verkehr (</a:t>
            </a:r>
            <a:r>
              <a:rPr lang="de-AT" dirty="0" err="1"/>
              <a:t>Accessed</a:t>
            </a:r>
            <a:r>
              <a:rPr lang="de-AT" dirty="0"/>
              <a:t> on: 27.10.2025). </a:t>
            </a:r>
          </a:p>
          <a:p>
            <a:r>
              <a:rPr lang="de-AT" dirty="0" err="1"/>
              <a:t>Krachler</a:t>
            </a:r>
            <a:r>
              <a:rPr lang="de-AT" dirty="0"/>
              <a:t>, Harald (2018): https://veus-shipping.com/2018/06/die-donau-nicht-nur-schiffartsweg-sondern-auch-lebensader-fuer-mensch-und-natur/ </a:t>
            </a:r>
          </a:p>
          <a:p>
            <a:r>
              <a:rPr lang="de-AT" dirty="0"/>
              <a:t>(</a:t>
            </a:r>
            <a:r>
              <a:rPr lang="de-AT" dirty="0" err="1"/>
              <a:t>Accessed</a:t>
            </a:r>
            <a:r>
              <a:rPr lang="de-AT" dirty="0"/>
              <a:t> on: 27.10.2025).</a:t>
            </a:r>
          </a:p>
          <a:p>
            <a:r>
              <a:rPr lang="de-AT" dirty="0"/>
              <a:t>Neumann, Nadja (2024): https://www.igb-berlin.de/news/schifffahrt-schadet-der-biodiversitaet-europas-fluessen (</a:t>
            </a:r>
            <a:r>
              <a:rPr lang="de-AT" dirty="0" err="1"/>
              <a:t>Accessed</a:t>
            </a:r>
            <a:r>
              <a:rPr lang="de-AT" dirty="0"/>
              <a:t> on: 27.10.2025). </a:t>
            </a:r>
          </a:p>
          <a:p>
            <a:r>
              <a:rPr lang="de-AT" dirty="0"/>
              <a:t>Hennig, Rainer (2024): https://www.dvz.de/unternehmen/detail/news/die-donau-in-oesterreich-spagat-zwischen-oekologie-und-oekonomie.html (</a:t>
            </a:r>
            <a:r>
              <a:rPr lang="de-AT" dirty="0" err="1"/>
              <a:t>Accessed</a:t>
            </a:r>
            <a:r>
              <a:rPr lang="de-AT" dirty="0"/>
              <a:t> on: 27.10.2025).</a:t>
            </a:r>
          </a:p>
          <a:p>
            <a:endParaRPr lang="de-AT" dirty="0"/>
          </a:p>
          <a:p>
            <a:pPr fontAlgn="t"/>
            <a:r>
              <a:rPr lang="en-US" sz="1200" b="0" i="0" kern="1200" dirty="0">
                <a:solidFill>
                  <a:schemeClr val="tx1"/>
                </a:solidFill>
                <a:effectLst/>
                <a:latin typeface="+mn-lt"/>
                <a:ea typeface="+mn-ea"/>
                <a:cs typeface="+mn-cs"/>
              </a:rPr>
              <a:t>Additional information:</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Source: Newspaper article in </a:t>
            </a:r>
            <a:r>
              <a:rPr lang="en-US" sz="1200" b="0" i="1" kern="1200" dirty="0">
                <a:solidFill>
                  <a:schemeClr val="tx1"/>
                </a:solidFill>
                <a:effectLst/>
                <a:latin typeface="+mn-lt"/>
                <a:ea typeface="+mn-ea"/>
                <a:cs typeface="+mn-cs"/>
              </a:rPr>
              <a:t>Der Standard</a:t>
            </a:r>
            <a:r>
              <a:rPr lang="en-US" sz="1200" b="0" i="0" kern="1200" dirty="0">
                <a:solidFill>
                  <a:schemeClr val="tx1"/>
                </a:solidFill>
                <a:effectLst/>
                <a:latin typeface="+mn-lt"/>
                <a:ea typeface="+mn-ea"/>
                <a:cs typeface="+mn-cs"/>
              </a:rPr>
              <a:t>, 20 March 2022, by Susanne </a:t>
            </a:r>
            <a:r>
              <a:rPr lang="en-US" sz="1200" b="0" i="0" kern="1200" dirty="0" err="1">
                <a:solidFill>
                  <a:schemeClr val="tx1"/>
                </a:solidFill>
                <a:effectLst/>
                <a:latin typeface="+mn-lt"/>
                <a:ea typeface="+mn-ea"/>
                <a:cs typeface="+mn-cs"/>
              </a:rPr>
              <a:t>Strnadl</a:t>
            </a:r>
            <a:endParaRPr lang="en-US" sz="1200" b="0" i="0" kern="1200" dirty="0">
              <a:solidFill>
                <a:schemeClr val="tx1"/>
              </a:solidFill>
              <a:effectLst/>
              <a:latin typeface="+mn-lt"/>
              <a:ea typeface="+mn-ea"/>
              <a:cs typeface="+mn-cs"/>
            </a:endParaRP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The Danube – an ecosystem between environment, tourism and transport</a:t>
            </a:r>
          </a:p>
          <a:p>
            <a:pPr fontAlgn="t"/>
            <a:r>
              <a:rPr lang="en-US" sz="1200" b="0" i="0" kern="1200" dirty="0">
                <a:solidFill>
                  <a:schemeClr val="tx1"/>
                </a:solidFill>
                <a:effectLst/>
                <a:latin typeface="+mn-lt"/>
                <a:ea typeface="+mn-ea"/>
                <a:cs typeface="+mn-cs"/>
              </a:rPr>
              <a:t>At around 2,800 </a:t>
            </a:r>
            <a:r>
              <a:rPr lang="en-US" sz="1200" b="0" i="0" kern="1200" dirty="0" err="1">
                <a:solidFill>
                  <a:schemeClr val="tx1"/>
                </a:solidFill>
                <a:effectLst/>
                <a:latin typeface="+mn-lt"/>
                <a:ea typeface="+mn-ea"/>
                <a:cs typeface="+mn-cs"/>
              </a:rPr>
              <a:t>kilometres</a:t>
            </a:r>
            <a:r>
              <a:rPr lang="en-US" sz="1200" b="0" i="0" kern="1200" dirty="0">
                <a:solidFill>
                  <a:schemeClr val="tx1"/>
                </a:solidFill>
                <a:effectLst/>
                <a:latin typeface="+mn-lt"/>
                <a:ea typeface="+mn-ea"/>
                <a:cs typeface="+mn-cs"/>
              </a:rPr>
              <a:t> in length, the Danube is not only Europe’s second-longest river, but also one of its oldest trade routes. This was already the case in Roman times and remains true today: more than eight million </a:t>
            </a:r>
            <a:r>
              <a:rPr lang="en-US" sz="1200" b="0" i="0" kern="1200" dirty="0" err="1">
                <a:solidFill>
                  <a:schemeClr val="tx1"/>
                </a:solidFill>
                <a:effectLst/>
                <a:latin typeface="+mn-lt"/>
                <a:ea typeface="+mn-ea"/>
                <a:cs typeface="+mn-cs"/>
              </a:rPr>
              <a:t>tonnes</a:t>
            </a:r>
            <a:r>
              <a:rPr lang="en-US" sz="1200" b="0" i="0" kern="1200" dirty="0">
                <a:solidFill>
                  <a:schemeClr val="tx1"/>
                </a:solidFill>
                <a:effectLst/>
                <a:latin typeface="+mn-lt"/>
                <a:ea typeface="+mn-ea"/>
                <a:cs typeface="+mn-cs"/>
              </a:rPr>
              <a:t> of goods pass through the 350‑kilometre Austrian section each year. At the same time, ten run-of-river power plants generate electricity. In addition, the river provides space for recreation, sport and tourism. All these benefits for humans are </a:t>
            </a:r>
            <a:r>
              <a:rPr lang="en-US" sz="1200" b="0" i="0" kern="1200" dirty="0" err="1">
                <a:solidFill>
                  <a:schemeClr val="tx1"/>
                </a:solidFill>
                <a:effectLst/>
                <a:latin typeface="+mn-lt"/>
                <a:ea typeface="+mn-ea"/>
                <a:cs typeface="+mn-cs"/>
              </a:rPr>
              <a:t>summarised</a:t>
            </a:r>
            <a:r>
              <a:rPr lang="en-US" sz="1200" b="0" i="0" kern="1200" dirty="0">
                <a:solidFill>
                  <a:schemeClr val="tx1"/>
                </a:solidFill>
                <a:effectLst/>
                <a:latin typeface="+mn-lt"/>
                <a:ea typeface="+mn-ea"/>
                <a:cs typeface="+mn-cs"/>
              </a:rPr>
              <a:t> under the term “ecosystem services”.</a:t>
            </a:r>
          </a:p>
          <a:p>
            <a:pPr fontAlgn="t"/>
            <a:r>
              <a:rPr lang="en-US" sz="1200" b="0" i="0" kern="1200" dirty="0">
                <a:solidFill>
                  <a:schemeClr val="tx1"/>
                </a:solidFill>
                <a:effectLst/>
                <a:latin typeface="+mn-lt"/>
                <a:ea typeface="+mn-ea"/>
                <a:cs typeface="+mn-cs"/>
              </a:rPr>
              <a:t>For ecosystems to deliver these services, however, they require an intact network of diverse organisms. Only if the needs of all these organisms are taken into account can a habitat function sustainably over the long term. For decades, the Danube has been exposed to major human interventions. In particular, extensive river regulation and impoundments for energy generation have significantly altered its natural dynamics and, with them, the living conditions of plant and animal species. Taking these ecological requirements into account is challenging, especially given the economic pressure on Austria’s most important waterway.</a:t>
            </a: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Dynamics in rivers</a:t>
            </a:r>
          </a:p>
          <a:p>
            <a:pPr fontAlgn="t"/>
            <a:r>
              <a:rPr lang="en-US" sz="1200" b="0" i="0" kern="1200" dirty="0">
                <a:solidFill>
                  <a:schemeClr val="tx1"/>
                </a:solidFill>
                <a:effectLst/>
                <a:latin typeface="+mn-lt"/>
                <a:ea typeface="+mn-ea"/>
                <a:cs typeface="+mn-cs"/>
              </a:rPr>
              <a:t>To reconcile these competing demands, </a:t>
            </a:r>
            <a:r>
              <a:rPr lang="en-US" sz="1200" b="0" i="0" kern="1200" dirty="0" err="1">
                <a:solidFill>
                  <a:schemeClr val="tx1"/>
                </a:solidFill>
                <a:effectLst/>
                <a:latin typeface="+mn-lt"/>
                <a:ea typeface="+mn-ea"/>
                <a:cs typeface="+mn-cs"/>
              </a:rPr>
              <a:t>viadonau</a:t>
            </a:r>
            <a:r>
              <a:rPr lang="en-US" sz="1200" b="0" i="0" kern="1200" dirty="0">
                <a:solidFill>
                  <a:schemeClr val="tx1"/>
                </a:solidFill>
                <a:effectLst/>
                <a:latin typeface="+mn-lt"/>
                <a:ea typeface="+mn-ea"/>
                <a:cs typeface="+mn-cs"/>
              </a:rPr>
              <a:t>, Verbund and the Austrian Federal Forests, together with the University of Natural Resources and Life Sciences, Vienna (BOKU), have established a Christian Doppler Laboratory entitled “Meta-Ecosystems Dynamics in Riverine Landscapes” (MERI). These laboratories are collaborations between research institutions and industry, funded equally by public authorities and companies, and run for seven years.</a:t>
            </a:r>
          </a:p>
          <a:p>
            <a:pPr fontAlgn="t"/>
            <a:r>
              <a:rPr lang="en-US" sz="1200" b="0" i="0" kern="1200" dirty="0">
                <a:solidFill>
                  <a:schemeClr val="tx1"/>
                </a:solidFill>
                <a:effectLst/>
                <a:latin typeface="+mn-lt"/>
                <a:ea typeface="+mn-ea"/>
                <a:cs typeface="+mn-cs"/>
              </a:rPr>
              <a:t>The concept of “meta-ecosystems” extends the traditional understanding of habitats by also considering their spatial connections and all influencing factors. For example, if a gravel bank is created as a spawning ground for fish, it must also be ensured that the fish can reach it at the appropriate time. In aquatic environments in particular, habitats for different life stages are often located far apart.</a:t>
            </a:r>
          </a:p>
          <a:p>
            <a:pPr fontAlgn="t"/>
            <a:r>
              <a:rPr lang="en-US" sz="1200" b="0" i="0" kern="1200" dirty="0">
                <a:solidFill>
                  <a:schemeClr val="tx1"/>
                </a:solidFill>
                <a:effectLst/>
                <a:latin typeface="+mn-lt"/>
                <a:ea typeface="+mn-ea"/>
                <a:cs typeface="+mn-cs"/>
              </a:rPr>
              <a:t>Researchers will therefore </a:t>
            </a:r>
            <a:r>
              <a:rPr lang="en-US" sz="1200" b="0" i="0" kern="1200" dirty="0" err="1">
                <a:solidFill>
                  <a:schemeClr val="tx1"/>
                </a:solidFill>
                <a:effectLst/>
                <a:latin typeface="+mn-lt"/>
                <a:ea typeface="+mn-ea"/>
                <a:cs typeface="+mn-cs"/>
              </a:rPr>
              <a:t>analyse</a:t>
            </a:r>
            <a:r>
              <a:rPr lang="en-US" sz="1200" b="0" i="0" kern="1200" dirty="0">
                <a:solidFill>
                  <a:schemeClr val="tx1"/>
                </a:solidFill>
                <a:effectLst/>
                <a:latin typeface="+mn-lt"/>
                <a:ea typeface="+mn-ea"/>
                <a:cs typeface="+mn-cs"/>
              </a:rPr>
              <a:t> the development of the Danube over the past 200 years in relation to fish populations. The aim is to understand how river regulation and dam construction have affected the ecosystem. Particular attention is given to species such as nase, barbel and Danube salmon (huchen), whose populations have declined significantly despite conservation efforts.</a:t>
            </a: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Barriers to movement</a:t>
            </a:r>
          </a:p>
          <a:p>
            <a:pPr fontAlgn="t"/>
            <a:r>
              <a:rPr lang="en-US" sz="1200" b="0" i="0" kern="1200" dirty="0">
                <a:solidFill>
                  <a:schemeClr val="tx1"/>
                </a:solidFill>
                <a:effectLst/>
                <a:latin typeface="+mn-lt"/>
                <a:ea typeface="+mn-ea"/>
                <a:cs typeface="+mn-cs"/>
              </a:rPr>
              <a:t>In order to identify effective conservation measures, researchers are studying fish </a:t>
            </a:r>
            <a:r>
              <a:rPr lang="en-US" sz="1200" b="0" i="0" kern="1200" dirty="0" err="1">
                <a:solidFill>
                  <a:schemeClr val="tx1"/>
                </a:solidFill>
                <a:effectLst/>
                <a:latin typeface="+mn-lt"/>
                <a:ea typeface="+mn-ea"/>
                <a:cs typeface="+mn-cs"/>
              </a:rPr>
              <a:t>behaviour</a:t>
            </a:r>
            <a:r>
              <a:rPr lang="en-US" sz="1200" b="0" i="0" kern="1200" dirty="0">
                <a:solidFill>
                  <a:schemeClr val="tx1"/>
                </a:solidFill>
                <a:effectLst/>
                <a:latin typeface="+mn-lt"/>
                <a:ea typeface="+mn-ea"/>
                <a:cs typeface="+mn-cs"/>
              </a:rPr>
              <a:t> in detail — from feeding patterns to migration routes. Species such as nase and barbel migrate into tributaries to spawn, but their routes are often blocked by hydropower infrastructure.</a:t>
            </a:r>
          </a:p>
          <a:p>
            <a:pPr fontAlgn="t"/>
            <a:r>
              <a:rPr lang="en-US" sz="1200" b="0" i="0" kern="1200" dirty="0">
                <a:solidFill>
                  <a:schemeClr val="tx1"/>
                </a:solidFill>
                <a:effectLst/>
                <a:latin typeface="+mn-lt"/>
                <a:ea typeface="+mn-ea"/>
                <a:cs typeface="+mn-cs"/>
              </a:rPr>
              <a:t>Although these barriers cannot always be removed entirely, targeted measures can be implemented at critical points. Fish require continuous stretches of flowing water and accessible tributaries. The project aims to determine how long these river sections need to be, both in the Danube and its tributaries, in order to positively influence biodiversity.</a:t>
            </a: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Tracking fish</a:t>
            </a:r>
          </a:p>
          <a:p>
            <a:pPr fontAlgn="t"/>
            <a:r>
              <a:rPr lang="en-US" sz="1200" b="0" i="0" kern="1200" dirty="0">
                <a:solidFill>
                  <a:schemeClr val="tx1"/>
                </a:solidFill>
                <a:effectLst/>
                <a:latin typeface="+mn-lt"/>
                <a:ea typeface="+mn-ea"/>
                <a:cs typeface="+mn-cs"/>
              </a:rPr>
              <a:t>To monitor fish migration, individuals have been fitted with transmitters for several years, allowing their movements to be tracked and recorded. The number of tagged fish is now to be significantly increased. In addition, molecular biological methods and isotope analyses will be used to investigate food webs within the ecosystem.</a:t>
            </a:r>
          </a:p>
          <a:p>
            <a:pPr fontAlgn="t"/>
            <a:r>
              <a:rPr lang="en-US" sz="1200" b="0" i="0" kern="1200" dirty="0">
                <a:solidFill>
                  <a:schemeClr val="tx1"/>
                </a:solidFill>
                <a:effectLst/>
                <a:latin typeface="+mn-lt"/>
                <a:ea typeface="+mn-ea"/>
                <a:cs typeface="+mn-cs"/>
              </a:rPr>
              <a:t>All stakeholders share the goal of improving biodiversity in the Danube. However, both spatial and financial resources are limited. The task of the new research laboratory is therefore to determine how these resources can be allocated as effectively as possible.</a:t>
            </a:r>
          </a:p>
          <a:p>
            <a:endParaRPr lang="de-AT" dirty="0"/>
          </a:p>
          <a:p>
            <a:endParaRPr lang="de-AT" dirty="0"/>
          </a:p>
        </p:txBody>
      </p:sp>
      <p:sp>
        <p:nvSpPr>
          <p:cNvPr id="4" name="Kopfzeilenplatzhalter 3">
            <a:extLst>
              <a:ext uri="{FF2B5EF4-FFF2-40B4-BE49-F238E27FC236}">
                <a16:creationId xmlns:a16="http://schemas.microsoft.com/office/drawing/2014/main" id="{1EAD3971-2E65-5DD9-C2FC-438F381F7C42}"/>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E9F3558-D0D5-6E0F-99DC-05B5F89A701D}"/>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0C17437C-AF9C-A9F7-67E4-8EB138FB0AE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5ADF994-376F-78A3-2D8B-5EF599B54641}"/>
              </a:ext>
            </a:extLst>
          </p:cNvPr>
          <p:cNvSpPr>
            <a:spLocks noGrp="1"/>
          </p:cNvSpPr>
          <p:nvPr>
            <p:ph type="sldNum" sz="quarter" idx="5"/>
          </p:nvPr>
        </p:nvSpPr>
        <p:spPr/>
        <p:txBody>
          <a:bodyPr/>
          <a:lstStyle/>
          <a:p>
            <a:fld id="{9B1635B3-DF70-4CFD-87CA-EB6AFDCA10EE}" type="slidenum">
              <a:rPr lang="de-AT" smtClean="0"/>
              <a:t>30</a:t>
            </a:fld>
            <a:endParaRPr lang="de-AT"/>
          </a:p>
        </p:txBody>
      </p:sp>
    </p:spTree>
    <p:extLst>
      <p:ext uri="{BB962C8B-B14F-4D97-AF65-F5344CB8AC3E}">
        <p14:creationId xmlns:p14="http://schemas.microsoft.com/office/powerpoint/2010/main" val="263501169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C70242-B6FD-26D9-7203-D1F37D7502D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4EA621D-28AD-2D27-A2C8-3B33789625AC}"/>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E9EC0D58-BE0E-AA88-2995-6D7079304E2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Sources: BMLUK (2025): https://info.bml.gv.at/dam/jcr:2444b658-06d2-47d5-8844-0e28be5f8daa/Flussbau_Oekologie_A4_web_1_360.pdf</a:t>
            </a:r>
          </a:p>
          <a:p>
            <a:r>
              <a:rPr lang="de-AT" dirty="0"/>
              <a:t>(</a:t>
            </a:r>
            <a:r>
              <a:rPr lang="de-AT" dirty="0" err="1"/>
              <a:t>Accessed</a:t>
            </a:r>
            <a:r>
              <a:rPr lang="de-AT" dirty="0"/>
              <a:t> on: 28.10.2025)</a:t>
            </a:r>
          </a:p>
          <a:p>
            <a:r>
              <a:rPr lang="de-AT" dirty="0"/>
              <a:t>via </a:t>
            </a:r>
            <a:r>
              <a:rPr lang="de-AT" dirty="0" err="1"/>
              <a:t>donau</a:t>
            </a:r>
            <a:r>
              <a:rPr lang="de-AT" dirty="0"/>
              <a:t> (2025): https://www.viadonau.org/umwelt/oekologischer-wasserbau (</a:t>
            </a:r>
            <a:r>
              <a:rPr lang="de-AT" dirty="0" err="1"/>
              <a:t>Accessed</a:t>
            </a:r>
            <a:r>
              <a:rPr lang="de-AT" dirty="0"/>
              <a:t> on: 28.10.2025)</a:t>
            </a:r>
          </a:p>
        </p:txBody>
      </p:sp>
      <p:sp>
        <p:nvSpPr>
          <p:cNvPr id="4" name="Kopfzeilenplatzhalter 3">
            <a:extLst>
              <a:ext uri="{FF2B5EF4-FFF2-40B4-BE49-F238E27FC236}">
                <a16:creationId xmlns:a16="http://schemas.microsoft.com/office/drawing/2014/main" id="{D6F2ECC0-B7CA-42A0-5FD8-A1AC6D056B4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A6D31C6-57BE-A177-B2DF-CA7EEDE580F4}"/>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B0F44469-D87C-BA9A-4BEF-7B23F00C637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9C915F4-A3D1-88C8-787B-41B038DF7E33}"/>
              </a:ext>
            </a:extLst>
          </p:cNvPr>
          <p:cNvSpPr>
            <a:spLocks noGrp="1"/>
          </p:cNvSpPr>
          <p:nvPr>
            <p:ph type="sldNum" sz="quarter" idx="5"/>
          </p:nvPr>
        </p:nvSpPr>
        <p:spPr/>
        <p:txBody>
          <a:bodyPr/>
          <a:lstStyle/>
          <a:p>
            <a:fld id="{9B1635B3-DF70-4CFD-87CA-EB6AFDCA10EE}" type="slidenum">
              <a:rPr lang="de-AT" smtClean="0"/>
              <a:t>32</a:t>
            </a:fld>
            <a:endParaRPr lang="de-AT"/>
          </a:p>
        </p:txBody>
      </p:sp>
    </p:spTree>
    <p:extLst>
      <p:ext uri="{BB962C8B-B14F-4D97-AF65-F5344CB8AC3E}">
        <p14:creationId xmlns:p14="http://schemas.microsoft.com/office/powerpoint/2010/main" val="21457180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30D37F-9CB7-F174-FE8C-A20A107A09C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87A1DEE-C54E-FDCC-6CB9-AD5597D53115}"/>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268531E1-879D-68A7-556E-CE8EE0B6F84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Sources: WWF Österreich (2025): https://www.wwf.at/artikel/moore-waelder-fluesse-so-funktioniert-renaturierung/#:~:text=Renaturierung%20bedeutet%2C%20dass%20%C3%96kosysteme%20wieder,(Nature%20Restoration%20Law)%20beschlossen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a:t>
            </a:r>
            <a:r>
              <a:rPr lang="de-AT" dirty="0" err="1"/>
              <a:t>Accessed</a:t>
            </a:r>
            <a:r>
              <a:rPr lang="de-AT" dirty="0"/>
              <a:t> on: 28.10.2025)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https://pixabay.com/de/photos/fluss-stromschnellen-flie%C3%9Fen-ufer-5178950/</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b="0" i="0" kern="1200" dirty="0">
              <a:solidFill>
                <a:schemeClr val="tx1"/>
              </a:solidFill>
              <a:effectLst/>
              <a:latin typeface="+mn-lt"/>
              <a:ea typeface="+mn-ea"/>
              <a:cs typeface="+mn-cs"/>
            </a:endParaRPr>
          </a:p>
        </p:txBody>
      </p:sp>
      <p:sp>
        <p:nvSpPr>
          <p:cNvPr id="4" name="Kopfzeilenplatzhalter 3">
            <a:extLst>
              <a:ext uri="{FF2B5EF4-FFF2-40B4-BE49-F238E27FC236}">
                <a16:creationId xmlns:a16="http://schemas.microsoft.com/office/drawing/2014/main" id="{BA6A6154-2368-97AD-F2DE-C94007C3463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59710C8-63D3-26CF-05B2-73BF4A9EC12F}"/>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39F64B5D-8D05-E57C-CB29-0F0C9FBEED8B}"/>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9643F2F-29C1-EED7-A332-F7C18F4D71BF}"/>
              </a:ext>
            </a:extLst>
          </p:cNvPr>
          <p:cNvSpPr>
            <a:spLocks noGrp="1"/>
          </p:cNvSpPr>
          <p:nvPr>
            <p:ph type="sldNum" sz="quarter" idx="5"/>
          </p:nvPr>
        </p:nvSpPr>
        <p:spPr/>
        <p:txBody>
          <a:bodyPr/>
          <a:lstStyle/>
          <a:p>
            <a:fld id="{9B1635B3-DF70-4CFD-87CA-EB6AFDCA10EE}" type="slidenum">
              <a:rPr lang="de-AT" smtClean="0"/>
              <a:t>33</a:t>
            </a:fld>
            <a:endParaRPr lang="de-AT"/>
          </a:p>
        </p:txBody>
      </p:sp>
    </p:spTree>
    <p:extLst>
      <p:ext uri="{BB962C8B-B14F-4D97-AF65-F5344CB8AC3E}">
        <p14:creationId xmlns:p14="http://schemas.microsoft.com/office/powerpoint/2010/main" val="35642876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B46D9E-2451-D1AA-F458-8FB3BC40B9A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C933422-0106-D5ED-2305-8FDC5E1D3500}"/>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BB6CDD71-2F97-6897-0C28-258E94F2AAB4}"/>
              </a:ext>
            </a:extLst>
          </p:cNvPr>
          <p:cNvSpPr>
            <a:spLocks noGrp="1"/>
          </p:cNvSpPr>
          <p:nvPr>
            <p:ph type="body" idx="1"/>
          </p:nvPr>
        </p:nvSpPr>
        <p:spPr/>
        <p:txBody>
          <a:bodyPr/>
          <a:lstStyle/>
          <a:p>
            <a:r>
              <a:rPr lang="de-AT" dirty="0"/>
              <a:t>Source: via </a:t>
            </a:r>
            <a:r>
              <a:rPr lang="de-AT" dirty="0" err="1"/>
              <a:t>donau</a:t>
            </a:r>
            <a:r>
              <a:rPr lang="de-AT" dirty="0"/>
              <a:t> (2024): https://www.viadonau.org/unternehmen/projektdatenbank/dynamic-life-lines-danube/uebersicht-zu-zielen-und-massnahmen/gewaesservernetzung-spittelauer-arm (</a:t>
            </a:r>
            <a:r>
              <a:rPr lang="de-AT" dirty="0" err="1"/>
              <a:t>Accessed</a:t>
            </a:r>
            <a:r>
              <a:rPr lang="de-AT" dirty="0"/>
              <a:t> on: 28.10.2025)</a:t>
            </a:r>
          </a:p>
          <a:p>
            <a:endParaRPr lang="de-AT" dirty="0"/>
          </a:p>
          <a:p>
            <a:endParaRPr lang="de-AT" dirty="0"/>
          </a:p>
          <a:p>
            <a:r>
              <a:rPr lang="en-US" dirty="0"/>
              <a:t>Additional information:</a:t>
            </a:r>
          </a:p>
          <a:p>
            <a:r>
              <a:rPr lang="en-US" dirty="0"/>
              <a:t>As part of the EU-funded project Dynamic LIFE Lines Danube (DLLD), the two side arm systems </a:t>
            </a:r>
            <a:r>
              <a:rPr lang="en-US" dirty="0" err="1"/>
              <a:t>Spittelau</a:t>
            </a:r>
            <a:r>
              <a:rPr lang="en-US" dirty="0"/>
              <a:t> branch and </a:t>
            </a:r>
            <a:r>
              <a:rPr lang="en-US" dirty="0" err="1"/>
              <a:t>Haslau</a:t>
            </a:r>
            <a:r>
              <a:rPr lang="en-US" dirty="0"/>
              <a:t>–</a:t>
            </a:r>
            <a:r>
              <a:rPr lang="en-US" dirty="0" err="1"/>
              <a:t>Regelsbrunn</a:t>
            </a:r>
            <a:r>
              <a:rPr lang="en-US" dirty="0"/>
              <a:t> were </a:t>
            </a:r>
            <a:r>
              <a:rPr lang="en-US" dirty="0" err="1"/>
              <a:t>revitalised</a:t>
            </a:r>
            <a:r>
              <a:rPr lang="en-US" dirty="0"/>
              <a:t> and reconnected to the main channel of the Danube. The connection of the </a:t>
            </a:r>
            <a:r>
              <a:rPr lang="en-US" dirty="0" err="1"/>
              <a:t>Spittelau</a:t>
            </a:r>
            <a:r>
              <a:rPr lang="en-US" dirty="0"/>
              <a:t> branch was completed in 2021.</a:t>
            </a:r>
          </a:p>
          <a:p>
            <a:endParaRPr lang="en-US" dirty="0"/>
          </a:p>
          <a:p>
            <a:r>
              <a:rPr lang="en-US" dirty="0"/>
              <a:t>Implemented measures:</a:t>
            </a:r>
          </a:p>
          <a:p>
            <a:pPr marL="171450" indent="-171450">
              <a:buFont typeface="Arial" panose="020B0604020202020204" pitchFamily="34" charset="0"/>
              <a:buChar char="•"/>
            </a:pPr>
            <a:r>
              <a:rPr lang="en-US" dirty="0"/>
              <a:t>The existing inflow opening was lowered so that water can flow into the side arm almost throughout the year</a:t>
            </a:r>
          </a:p>
          <a:p>
            <a:pPr marL="171450" indent="-171450">
              <a:buFont typeface="Arial" panose="020B0604020202020204" pitchFamily="34" charset="0"/>
              <a:buChar char="•"/>
            </a:pPr>
            <a:r>
              <a:rPr lang="en-US" dirty="0"/>
              <a:t>The longitudinal transverse structures and the mouth transverse structure were removed so that water and transported sediments can flow back into the Danube</a:t>
            </a:r>
          </a:p>
          <a:p>
            <a:pPr marL="171450" indent="-171450">
              <a:buFont typeface="Arial" panose="020B0604020202020204" pitchFamily="34" charset="0"/>
              <a:buChar char="•"/>
            </a:pPr>
            <a:r>
              <a:rPr lang="en-US" dirty="0"/>
              <a:t>Existing bank reinforcements were removed along a total length of 710 m</a:t>
            </a:r>
          </a:p>
          <a:p>
            <a:pPr marL="171450" indent="-171450">
              <a:buFont typeface="Arial" panose="020B0604020202020204" pitchFamily="34" charset="0"/>
              <a:buChar char="•"/>
            </a:pPr>
            <a:r>
              <a:rPr lang="en-US" dirty="0"/>
              <a:t>As a result of the reconnection, a 4.34 km long side water body was created, which is almost continuously flowing</a:t>
            </a:r>
          </a:p>
          <a:p>
            <a:pPr marL="171450" indent="-171450">
              <a:buFont typeface="Arial" panose="020B0604020202020204" pitchFamily="34" charset="0"/>
              <a:buChar char="•"/>
            </a:pPr>
            <a:r>
              <a:rPr lang="en-US" dirty="0"/>
              <a:t>The former side arm has already developed into a dynamic lifeline for the Danube floodplains. </a:t>
            </a:r>
          </a:p>
          <a:p>
            <a:pPr marL="171450" indent="-171450">
              <a:buFont typeface="Arial" panose="020B0604020202020204" pitchFamily="34" charset="0"/>
              <a:buChar char="•"/>
            </a:pPr>
            <a:r>
              <a:rPr lang="en-US" dirty="0"/>
              <a:t>Post-monitoring will continue until 2026</a:t>
            </a:r>
          </a:p>
          <a:p>
            <a:pPr marL="171450" indent="-171450">
              <a:buFont typeface="Arial" panose="020B0604020202020204" pitchFamily="34" charset="0"/>
              <a:buChar char="•"/>
            </a:pPr>
            <a:endParaRPr lang="en-US" dirty="0"/>
          </a:p>
          <a:p>
            <a:pPr marL="0" indent="0">
              <a:buFont typeface="Arial" panose="020B0604020202020204" pitchFamily="34" charset="0"/>
              <a:buNone/>
            </a:pPr>
            <a:r>
              <a:rPr lang="en-US" dirty="0"/>
              <a:t>https://www.viadonau.org/unternehmen/projektdatenbank/dynamic-life-lines-danube/uebersicht-zu-zielen-und-massnahmen/gewaesservernetzung-spittelauer-arm</a:t>
            </a:r>
            <a:endParaRPr lang="de-AT" dirty="0"/>
          </a:p>
        </p:txBody>
      </p:sp>
      <p:sp>
        <p:nvSpPr>
          <p:cNvPr id="4" name="Kopfzeilenplatzhalter 3">
            <a:extLst>
              <a:ext uri="{FF2B5EF4-FFF2-40B4-BE49-F238E27FC236}">
                <a16:creationId xmlns:a16="http://schemas.microsoft.com/office/drawing/2014/main" id="{B8767D1A-4372-91AE-A983-D46C534E3A0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5EBCE25-72D3-CD57-C155-0BBDC590DE2C}"/>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C5573BB1-4BAE-DB41-979D-B58C49D4F06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65B6C1C-5127-F3E9-3168-DB838F274344}"/>
              </a:ext>
            </a:extLst>
          </p:cNvPr>
          <p:cNvSpPr>
            <a:spLocks noGrp="1"/>
          </p:cNvSpPr>
          <p:nvPr>
            <p:ph type="sldNum" sz="quarter" idx="5"/>
          </p:nvPr>
        </p:nvSpPr>
        <p:spPr/>
        <p:txBody>
          <a:bodyPr/>
          <a:lstStyle/>
          <a:p>
            <a:fld id="{9B1635B3-DF70-4CFD-87CA-EB6AFDCA10EE}" type="slidenum">
              <a:rPr lang="de-AT" smtClean="0"/>
              <a:t>34</a:t>
            </a:fld>
            <a:endParaRPr lang="de-AT"/>
          </a:p>
        </p:txBody>
      </p:sp>
    </p:spTree>
    <p:extLst>
      <p:ext uri="{BB962C8B-B14F-4D97-AF65-F5344CB8AC3E}">
        <p14:creationId xmlns:p14="http://schemas.microsoft.com/office/powerpoint/2010/main" val="25048148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F87D65-EB10-44A8-D8C4-BE07E947C11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2F9AA84-29A5-B41E-47EF-4C4FBEA6CC69}"/>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F0D2EF81-795F-2F09-D5C3-46C78121AEDA}"/>
              </a:ext>
            </a:extLst>
          </p:cNvPr>
          <p:cNvSpPr>
            <a:spLocks noGrp="1"/>
          </p:cNvSpPr>
          <p:nvPr>
            <p:ph type="body" idx="1"/>
          </p:nvPr>
        </p:nvSpPr>
        <p:spPr/>
        <p:txBody>
          <a:bodyPr/>
          <a:lstStyle/>
          <a:p>
            <a:r>
              <a:rPr lang="de-AT" dirty="0"/>
              <a:t>Sources: via </a:t>
            </a:r>
            <a:r>
              <a:rPr lang="de-AT" dirty="0" err="1"/>
              <a:t>donau</a:t>
            </a:r>
            <a:r>
              <a:rPr lang="de-AT" dirty="0"/>
              <a:t> (2023): https://www.viadonau.org/newsroom/news/detail/merlin-spatenstich-fuer-uferrueckbau-in-der-hainburger-au#:~:text=Mit%20dem%20Horizon%2D2020%2DProjekt,von%20S%C3%BC%C3%9Fwasser%2D%C3%96kosystemen%20offiziell%20gestartet.  (</a:t>
            </a:r>
            <a:r>
              <a:rPr lang="de-AT" dirty="0" err="1"/>
              <a:t>Accessed</a:t>
            </a:r>
            <a:r>
              <a:rPr lang="de-AT" dirty="0"/>
              <a:t> on: 28.10.2025)</a:t>
            </a:r>
          </a:p>
          <a:p>
            <a:r>
              <a:rPr lang="de-AT" dirty="0"/>
              <a:t>via </a:t>
            </a:r>
            <a:r>
              <a:rPr lang="de-AT" dirty="0" err="1"/>
              <a:t>donau</a:t>
            </a:r>
            <a:r>
              <a:rPr lang="de-AT" dirty="0"/>
              <a:t> (2025): https://www.viadonau.org/unternehmen/projektdatenbank/merlin (</a:t>
            </a:r>
            <a:r>
              <a:rPr lang="de-AT" dirty="0" err="1"/>
              <a:t>Accessed</a:t>
            </a:r>
            <a:r>
              <a:rPr lang="de-AT" dirty="0"/>
              <a:t> on: 28.10.2025)</a:t>
            </a:r>
          </a:p>
          <a:p>
            <a:endParaRPr lang="de-AT" dirty="0"/>
          </a:p>
          <a:p>
            <a:endParaRPr lang="de-AT" dirty="0"/>
          </a:p>
          <a:p>
            <a:endParaRPr lang="de-AT"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p:txBody>
      </p:sp>
      <p:sp>
        <p:nvSpPr>
          <p:cNvPr id="4" name="Kopfzeilenplatzhalter 3">
            <a:extLst>
              <a:ext uri="{FF2B5EF4-FFF2-40B4-BE49-F238E27FC236}">
                <a16:creationId xmlns:a16="http://schemas.microsoft.com/office/drawing/2014/main" id="{7AE0056F-BCF8-A188-6AA8-F62CFFD8DA8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CE73FC0-DA10-E0AA-562C-A1A8A8AF0F57}"/>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0A58049B-B736-6C40-0597-9FC2071CD0F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23553DE-354F-0737-6F2F-C7A91B40A49D}"/>
              </a:ext>
            </a:extLst>
          </p:cNvPr>
          <p:cNvSpPr>
            <a:spLocks noGrp="1"/>
          </p:cNvSpPr>
          <p:nvPr>
            <p:ph type="sldNum" sz="quarter" idx="5"/>
          </p:nvPr>
        </p:nvSpPr>
        <p:spPr/>
        <p:txBody>
          <a:bodyPr/>
          <a:lstStyle/>
          <a:p>
            <a:fld id="{9B1635B3-DF70-4CFD-87CA-EB6AFDCA10EE}" type="slidenum">
              <a:rPr lang="de-AT" smtClean="0"/>
              <a:t>35</a:t>
            </a:fld>
            <a:endParaRPr lang="de-AT"/>
          </a:p>
        </p:txBody>
      </p:sp>
    </p:spTree>
    <p:extLst>
      <p:ext uri="{BB962C8B-B14F-4D97-AF65-F5344CB8AC3E}">
        <p14:creationId xmlns:p14="http://schemas.microsoft.com/office/powerpoint/2010/main" val="31550595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de-AT" dirty="0"/>
              <a:t>Source: </a:t>
            </a:r>
            <a:r>
              <a:rPr lang="de-AT" dirty="0" err="1"/>
              <a:t>Simoner</a:t>
            </a:r>
            <a:r>
              <a:rPr lang="de-AT" dirty="0"/>
              <a:t> et. Al (2023): https://www.viadonau.org/fileadmin/content/viadonau/06Unternehmen/Dokumente/2025/Aktionsprogramm_Donau_2030_BMK_viadonau.pdf (</a:t>
            </a:r>
            <a:r>
              <a:rPr lang="de-AT" dirty="0" err="1"/>
              <a:t>Accessed</a:t>
            </a:r>
            <a:r>
              <a:rPr lang="de-AT" dirty="0"/>
              <a:t> on: 08.07.2025)</a:t>
            </a:r>
          </a:p>
          <a:p>
            <a:r>
              <a:rPr lang="de-AT" dirty="0"/>
              <a:t>Image source: Screenshot BMK und via </a:t>
            </a:r>
            <a:r>
              <a:rPr lang="de-AT" dirty="0" err="1"/>
              <a:t>donau</a:t>
            </a:r>
            <a:r>
              <a:rPr lang="de-AT" dirty="0"/>
              <a:t> (2023): https://www.viadonau.org/fileadmin/content/viadonau/06Unternehmen/Dokumente/2025/Aktionsprogramm_Donau_2030_BMK_viadonau.pdf (</a:t>
            </a:r>
            <a:r>
              <a:rPr lang="de-AT" dirty="0" err="1"/>
              <a:t>Accessed</a:t>
            </a:r>
            <a:r>
              <a:rPr lang="de-AT" dirty="0"/>
              <a:t> on: 08.07.2025)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37</a:t>
            </a:fld>
            <a:endParaRPr lang="de-AT"/>
          </a:p>
        </p:txBody>
      </p:sp>
    </p:spTree>
    <p:extLst>
      <p:ext uri="{BB962C8B-B14F-4D97-AF65-F5344CB8AC3E}">
        <p14:creationId xmlns:p14="http://schemas.microsoft.com/office/powerpoint/2010/main" val="152595274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3085B-1981-D595-62A4-77EA0CDEFD9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936C331-68B0-8CFF-B279-02E20B2E3F82}"/>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7EEF664D-E6CF-BAEB-FE44-A05350219D5D}"/>
              </a:ext>
            </a:extLst>
          </p:cNvPr>
          <p:cNvSpPr>
            <a:spLocks noGrp="1"/>
          </p:cNvSpPr>
          <p:nvPr>
            <p:ph type="body" idx="1"/>
          </p:nvPr>
        </p:nvSpPr>
        <p:spPr/>
        <p:txBody>
          <a:bodyPr/>
          <a:lstStyle/>
          <a:p>
            <a:r>
              <a:rPr lang="de-AT" dirty="0"/>
              <a:t>Source: </a:t>
            </a:r>
            <a:r>
              <a:rPr lang="de-AT" dirty="0" err="1"/>
              <a:t>Simoner</a:t>
            </a:r>
            <a:r>
              <a:rPr lang="de-AT" dirty="0"/>
              <a:t> et. Al (2023): https://www.viadonau.org/fileadmin/content/viadonau/06Unternehmen/Dokumente/2025/Aktionsprogramm_Donau_2030_BMK_viadonau.pdf (</a:t>
            </a:r>
            <a:r>
              <a:rPr lang="de-AT" dirty="0" err="1"/>
              <a:t>Accessed</a:t>
            </a:r>
            <a:r>
              <a:rPr lang="de-AT" dirty="0"/>
              <a:t> on: 08.07.2025)</a:t>
            </a:r>
          </a:p>
          <a:p>
            <a:r>
              <a:rPr lang="de-AT" dirty="0"/>
              <a:t>Picture source: via </a:t>
            </a:r>
            <a:r>
              <a:rPr lang="de-AT" dirty="0" err="1"/>
              <a:t>donau</a:t>
            </a:r>
            <a:r>
              <a:rPr lang="de-AT" dirty="0"/>
              <a:t>/Zinner</a:t>
            </a:r>
          </a:p>
          <a:p>
            <a:endParaRPr lang="de-AT" dirty="0"/>
          </a:p>
          <a:p>
            <a:pPr fontAlgn="t"/>
            <a:r>
              <a:rPr lang="en-US" sz="1200" b="0" i="0" kern="1200" dirty="0">
                <a:solidFill>
                  <a:schemeClr val="tx1"/>
                </a:solidFill>
                <a:effectLst/>
                <a:latin typeface="+mn-lt"/>
                <a:ea typeface="+mn-ea"/>
                <a:cs typeface="+mn-cs"/>
              </a:rPr>
              <a:t>Additional information: </a:t>
            </a:r>
            <a:r>
              <a:rPr lang="en-US" sz="1200" b="1" i="0" kern="1200" dirty="0">
                <a:solidFill>
                  <a:schemeClr val="tx1"/>
                </a:solidFill>
                <a:effectLst/>
                <a:latin typeface="+mn-lt"/>
                <a:ea typeface="+mn-ea"/>
                <a:cs typeface="+mn-cs"/>
              </a:rPr>
              <a:t>Implementation of restoration, species and habitat conservation projects aimed at achieving a good ecological status/potential and a </a:t>
            </a:r>
            <a:r>
              <a:rPr lang="en-US" sz="1200" b="1" i="0" kern="1200" dirty="0" err="1">
                <a:solidFill>
                  <a:schemeClr val="tx1"/>
                </a:solidFill>
                <a:effectLst/>
                <a:latin typeface="+mn-lt"/>
                <a:ea typeface="+mn-ea"/>
                <a:cs typeface="+mn-cs"/>
              </a:rPr>
              <a:t>favourable</a:t>
            </a:r>
            <a:r>
              <a:rPr lang="en-US" sz="1200" b="1" i="0" kern="1200" dirty="0">
                <a:solidFill>
                  <a:schemeClr val="tx1"/>
                </a:solidFill>
                <a:effectLst/>
                <a:latin typeface="+mn-lt"/>
                <a:ea typeface="+mn-ea"/>
                <a:cs typeface="+mn-cs"/>
              </a:rPr>
              <a:t> conservation status along the Danube/March/Thaya</a:t>
            </a: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Initial situation and challenges</a:t>
            </a:r>
          </a:p>
          <a:p>
            <a:pPr fontAlgn="t"/>
            <a:r>
              <a:rPr lang="en-US" sz="1200" b="0" i="0" kern="1200" dirty="0">
                <a:solidFill>
                  <a:schemeClr val="tx1"/>
                </a:solidFill>
                <a:effectLst/>
                <a:latin typeface="+mn-lt"/>
                <a:ea typeface="+mn-ea"/>
                <a:cs typeface="+mn-cs"/>
              </a:rPr>
              <a:t>Various human uses have led and continue to lead to interventions in the natural </a:t>
            </a:r>
            <a:r>
              <a:rPr lang="en-US" sz="1200" b="0" i="0" kern="1200" dirty="0" err="1">
                <a:solidFill>
                  <a:schemeClr val="tx1"/>
                </a:solidFill>
                <a:effectLst/>
                <a:latin typeface="+mn-lt"/>
                <a:ea typeface="+mn-ea"/>
                <a:cs typeface="+mn-cs"/>
              </a:rPr>
              <a:t>hydromorphological</a:t>
            </a:r>
            <a:r>
              <a:rPr lang="en-US" sz="1200" b="0" i="0" kern="1200" dirty="0">
                <a:solidFill>
                  <a:schemeClr val="tx1"/>
                </a:solidFill>
                <a:effectLst/>
                <a:latin typeface="+mn-lt"/>
                <a:ea typeface="+mn-ea"/>
                <a:cs typeface="+mn-cs"/>
              </a:rPr>
              <a:t> processes of rivers and their adjacent biotopes (e.g. transverse structures, riverbank straightening, drainage of former side arms). These interventions disrupt the river and its associated ecosystems and carry significant potential for damage.</a:t>
            </a:r>
          </a:p>
          <a:p>
            <a:pPr fontAlgn="t"/>
            <a:r>
              <a:rPr lang="en-US" sz="1200" b="0" i="0" kern="1200" dirty="0">
                <a:solidFill>
                  <a:schemeClr val="tx1"/>
                </a:solidFill>
                <a:effectLst/>
                <a:latin typeface="+mn-lt"/>
                <a:ea typeface="+mn-ea"/>
                <a:cs typeface="+mn-cs"/>
              </a:rPr>
              <a:t>At the same time, some of these anthropogenic structures also have a high potential to serve as substitute habitats. For example, extensive dry grasslands have developed on flood protection embankments.</a:t>
            </a:r>
          </a:p>
          <a:p>
            <a:pPr fontAlgn="t"/>
            <a:r>
              <a:rPr lang="en-US" sz="1200" b="0" i="0" kern="1200" dirty="0">
                <a:solidFill>
                  <a:schemeClr val="tx1"/>
                </a:solidFill>
                <a:effectLst/>
                <a:latin typeface="+mn-lt"/>
                <a:ea typeface="+mn-ea"/>
                <a:cs typeface="+mn-cs"/>
              </a:rPr>
              <a:t>In recent years, numerous restoration and species conservation measures have already been implemented along the Austrian sections of the Danube, March and Thaya. These have significantly improved the ecological functioning of river habitats. The reconnection of side arms, river widening, restoration of riverbanks, the creation of small-scale biotopes and environmentally compatible maintenance methods for riverbanks and flood protection structures have positively influenced ecological corridors and strengthened ecosystem resilience, also with regard to climate change.</a:t>
            </a:r>
          </a:p>
          <a:p>
            <a:pPr fontAlgn="t"/>
            <a:r>
              <a:rPr lang="en-US" sz="1200" b="0" i="0" kern="1200" dirty="0">
                <a:solidFill>
                  <a:schemeClr val="tx1"/>
                </a:solidFill>
                <a:effectLst/>
                <a:latin typeface="+mn-lt"/>
                <a:ea typeface="+mn-ea"/>
                <a:cs typeface="+mn-cs"/>
              </a:rPr>
              <a:t>The task for the coming years is to continue these efforts, further implement restoration and species conservation measures, and continuously improve their effectiveness through scientific support, research and the development of innovative methods, with particular focus on climate change impacts and biodiversity enhancement.</a:t>
            </a: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Planned activities</a:t>
            </a:r>
          </a:p>
          <a:p>
            <a:pPr fontAlgn="t"/>
            <a:r>
              <a:rPr lang="en-US" sz="1200" b="0" i="0" kern="1200" dirty="0">
                <a:solidFill>
                  <a:schemeClr val="tx1"/>
                </a:solidFill>
                <a:effectLst/>
                <a:latin typeface="+mn-lt"/>
                <a:ea typeface="+mn-ea"/>
                <a:cs typeface="+mn-cs"/>
              </a:rPr>
              <a:t>Initiatives to improve </a:t>
            </a:r>
            <a:r>
              <a:rPr lang="en-US" sz="1200" b="0" i="0" kern="1200" dirty="0" err="1">
                <a:solidFill>
                  <a:schemeClr val="tx1"/>
                </a:solidFill>
                <a:effectLst/>
                <a:latin typeface="+mn-lt"/>
                <a:ea typeface="+mn-ea"/>
                <a:cs typeface="+mn-cs"/>
              </a:rPr>
              <a:t>hydromorphological</a:t>
            </a:r>
            <a:r>
              <a:rPr lang="en-US" sz="1200" b="0" i="0" kern="1200" dirty="0">
                <a:solidFill>
                  <a:schemeClr val="tx1"/>
                </a:solidFill>
                <a:effectLst/>
                <a:latin typeface="+mn-lt"/>
                <a:ea typeface="+mn-ea"/>
                <a:cs typeface="+mn-cs"/>
              </a:rPr>
              <a:t> processes in the river system through bank restoration, enabling the formation of sandbanks and gravel banks, as well as the preservation and creation of habitats and deep pools</a:t>
            </a:r>
          </a:p>
          <a:p>
            <a:pPr fontAlgn="t"/>
            <a:r>
              <a:rPr lang="en-US" sz="1200" b="0" i="0" kern="1200" dirty="0">
                <a:solidFill>
                  <a:schemeClr val="tx1"/>
                </a:solidFill>
                <a:effectLst/>
                <a:latin typeface="+mn-lt"/>
                <a:ea typeface="+mn-ea"/>
                <a:cs typeface="+mn-cs"/>
              </a:rPr>
              <a:t>Initiatives to improve </a:t>
            </a:r>
            <a:r>
              <a:rPr lang="en-US" sz="1200" b="0" i="0" kern="1200" dirty="0" err="1">
                <a:solidFill>
                  <a:schemeClr val="tx1"/>
                </a:solidFill>
                <a:effectLst/>
                <a:latin typeface="+mn-lt"/>
                <a:ea typeface="+mn-ea"/>
                <a:cs typeface="+mn-cs"/>
              </a:rPr>
              <a:t>hydromorphological</a:t>
            </a:r>
            <a:r>
              <a:rPr lang="en-US" sz="1200" b="0" i="0" kern="1200" dirty="0">
                <a:solidFill>
                  <a:schemeClr val="tx1"/>
                </a:solidFill>
                <a:effectLst/>
                <a:latin typeface="+mn-lt"/>
                <a:ea typeface="+mn-ea"/>
                <a:cs typeface="+mn-cs"/>
              </a:rPr>
              <a:t> connectivity and river dynamics (longitudinal and lateral connectivity) through watercourse reconnections, bank restoration and near-natural design of riverbanks and confluence areas</a:t>
            </a:r>
          </a:p>
          <a:p>
            <a:pPr fontAlgn="t"/>
            <a:r>
              <a:rPr lang="en-US" sz="1200" b="0" i="0" kern="1200" dirty="0">
                <a:solidFill>
                  <a:schemeClr val="tx1"/>
                </a:solidFill>
                <a:effectLst/>
                <a:latin typeface="+mn-lt"/>
                <a:ea typeface="+mn-ea"/>
                <a:cs typeface="+mn-cs"/>
              </a:rPr>
              <a:t>Implementation of nature and species conservation projects to preserve biodiversity – for example by expanding the range of target species and preserving or creating suitable habitats, or by establishing wave-protected areas</a:t>
            </a:r>
          </a:p>
          <a:p>
            <a:pPr fontAlgn="t"/>
            <a:r>
              <a:rPr lang="en-US" sz="1200" b="0" i="0" kern="1200" dirty="0">
                <a:solidFill>
                  <a:schemeClr val="tx1"/>
                </a:solidFill>
                <a:effectLst/>
                <a:latin typeface="+mn-lt"/>
                <a:ea typeface="+mn-ea"/>
                <a:cs typeface="+mn-cs"/>
              </a:rPr>
              <a:t>Measures to curb the spread of invasive species (</a:t>
            </a:r>
            <a:r>
              <a:rPr lang="en-US" sz="1200" b="0" i="0" kern="1200" dirty="0" err="1">
                <a:solidFill>
                  <a:schemeClr val="tx1"/>
                </a:solidFill>
                <a:effectLst/>
                <a:latin typeface="+mn-lt"/>
                <a:ea typeface="+mn-ea"/>
                <a:cs typeface="+mn-cs"/>
              </a:rPr>
              <a:t>neobiota</a:t>
            </a:r>
            <a:r>
              <a:rPr lang="en-US" sz="1200" b="0" i="0" kern="1200" dirty="0">
                <a:solidFill>
                  <a:schemeClr val="tx1"/>
                </a:solidFill>
                <a:effectLst/>
                <a:latin typeface="+mn-lt"/>
                <a:ea typeface="+mn-ea"/>
                <a:cs typeface="+mn-cs"/>
              </a:rPr>
              <a:t>) along the waterway (e.g. control of neophytes) and to promote native, site-appropriate and climate-resilient species</a:t>
            </a:r>
          </a:p>
          <a:p>
            <a:pPr fontAlgn="t"/>
            <a:r>
              <a:rPr lang="en-US" sz="1200" b="0" i="0" kern="1200" dirty="0">
                <a:solidFill>
                  <a:schemeClr val="tx1"/>
                </a:solidFill>
                <a:effectLst/>
                <a:latin typeface="+mn-lt"/>
                <a:ea typeface="+mn-ea"/>
                <a:cs typeface="+mn-cs"/>
              </a:rPr>
              <a:t>Implementation of near-natural maintenance concepts for embankments and riverbanks</a:t>
            </a:r>
          </a:p>
          <a:p>
            <a:pPr fontAlgn="t"/>
            <a:r>
              <a:rPr lang="en-US" sz="1200" b="0" i="0" kern="1200" dirty="0">
                <a:solidFill>
                  <a:schemeClr val="tx1"/>
                </a:solidFill>
                <a:effectLst/>
                <a:latin typeface="+mn-lt"/>
                <a:ea typeface="+mn-ea"/>
                <a:cs typeface="+mn-cs"/>
              </a:rPr>
              <a:t>Strengthening the knowledge base on the effects of river regulation and climate change on natural habitats and species diversity of the Danube/March/Thaya (including knowledge exchange with ASFINAG, ÖBB and other Danube countries)</a:t>
            </a:r>
          </a:p>
          <a:p>
            <a:pPr fontAlgn="t"/>
            <a:r>
              <a:rPr lang="en-US" sz="1200" b="0" i="0" kern="1200" dirty="0">
                <a:solidFill>
                  <a:schemeClr val="tx1"/>
                </a:solidFill>
                <a:effectLst/>
                <a:latin typeface="+mn-lt"/>
                <a:ea typeface="+mn-ea"/>
                <a:cs typeface="+mn-cs"/>
              </a:rPr>
              <a:t>Strengthening cooperation with relevant stakeholders and research institutions in the development of measures and in data management and monitoring</a:t>
            </a:r>
          </a:p>
          <a:p>
            <a:pPr fontAlgn="t"/>
            <a:r>
              <a:rPr lang="en-US" sz="1200" b="0" i="0" kern="1200" dirty="0">
                <a:solidFill>
                  <a:schemeClr val="tx1"/>
                </a:solidFill>
                <a:effectLst/>
                <a:latin typeface="+mn-lt"/>
                <a:ea typeface="+mn-ea"/>
                <a:cs typeface="+mn-cs"/>
              </a:rPr>
              <a:t>Implementation of projects for the preservation and improvement of floodplains, for example by improving </a:t>
            </a:r>
            <a:r>
              <a:rPr lang="en-US" sz="1200" b="0" i="0" kern="1200" dirty="0" err="1">
                <a:solidFill>
                  <a:schemeClr val="tx1"/>
                </a:solidFill>
                <a:effectLst/>
                <a:latin typeface="+mn-lt"/>
                <a:ea typeface="+mn-ea"/>
                <a:cs typeface="+mn-cs"/>
              </a:rPr>
              <a:t>hydromorphological</a:t>
            </a:r>
            <a:r>
              <a:rPr lang="en-US" sz="1200" b="0" i="0" kern="1200" dirty="0">
                <a:solidFill>
                  <a:schemeClr val="tx1"/>
                </a:solidFill>
                <a:effectLst/>
                <a:latin typeface="+mn-lt"/>
                <a:ea typeface="+mn-ea"/>
                <a:cs typeface="+mn-cs"/>
              </a:rPr>
              <a:t> connectivity, enhancing habitats and maintaining flood conveyance capacity</a:t>
            </a: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Lead </a:t>
            </a:r>
            <a:r>
              <a:rPr lang="en-US" sz="1200" b="1" i="0" kern="1200" dirty="0" err="1">
                <a:solidFill>
                  <a:schemeClr val="tx1"/>
                </a:solidFill>
                <a:effectLst/>
                <a:latin typeface="+mn-lt"/>
                <a:ea typeface="+mn-ea"/>
                <a:cs typeface="+mn-cs"/>
              </a:rPr>
              <a:t>organisation</a:t>
            </a:r>
            <a:r>
              <a:rPr lang="en-US" sz="1200" b="1" i="0" kern="1200" dirty="0">
                <a:solidFill>
                  <a:schemeClr val="tx1"/>
                </a:solidFill>
                <a:effectLst/>
                <a:latin typeface="+mn-lt"/>
                <a:ea typeface="+mn-ea"/>
                <a:cs typeface="+mn-cs"/>
              </a:rPr>
              <a:t> and partners</a:t>
            </a:r>
          </a:p>
          <a:p>
            <a:pPr fontAlgn="t"/>
            <a:r>
              <a:rPr lang="en-US" sz="1200" b="1" i="0" kern="1200" dirty="0">
                <a:solidFill>
                  <a:schemeClr val="tx1"/>
                </a:solidFill>
                <a:effectLst/>
                <a:latin typeface="+mn-lt"/>
                <a:ea typeface="+mn-ea"/>
                <a:cs typeface="+mn-cs"/>
              </a:rPr>
              <a:t>Lead </a:t>
            </a:r>
            <a:r>
              <a:rPr lang="en-US" sz="1200" b="1" i="0" kern="1200" dirty="0" err="1">
                <a:solidFill>
                  <a:schemeClr val="tx1"/>
                </a:solidFill>
                <a:effectLst/>
                <a:latin typeface="+mn-lt"/>
                <a:ea typeface="+mn-ea"/>
                <a:cs typeface="+mn-cs"/>
              </a:rPr>
              <a:t>organisation</a:t>
            </a:r>
            <a:r>
              <a:rPr lang="en-US" sz="1200" b="1" i="0" kern="1200" dirty="0">
                <a:solidFill>
                  <a:schemeClr val="tx1"/>
                </a:solidFill>
                <a:effectLst/>
                <a:latin typeface="+mn-lt"/>
                <a:ea typeface="+mn-ea"/>
                <a:cs typeface="+mn-cs"/>
              </a:rPr>
              <a:t>:</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viadonau</a:t>
            </a:r>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Cooperation partners:</a:t>
            </a:r>
            <a:r>
              <a:rPr lang="en-US" sz="1200" b="0" i="0" kern="1200" dirty="0">
                <a:solidFill>
                  <a:schemeClr val="tx1"/>
                </a:solidFill>
                <a:effectLst/>
                <a:latin typeface="+mn-lt"/>
                <a:ea typeface="+mn-ea"/>
                <a:cs typeface="+mn-cs"/>
              </a:rPr>
              <a:t> public authorities, </a:t>
            </a:r>
            <a:r>
              <a:rPr lang="en-US" sz="1200" b="0" i="0" kern="1200" dirty="0" err="1">
                <a:solidFill>
                  <a:schemeClr val="tx1"/>
                </a:solidFill>
                <a:effectLst/>
                <a:latin typeface="+mn-lt"/>
                <a:ea typeface="+mn-ea"/>
                <a:cs typeface="+mn-cs"/>
              </a:rPr>
              <a:t>neighbouring</a:t>
            </a:r>
            <a:r>
              <a:rPr lang="en-US" sz="1200" b="0" i="0" kern="1200" dirty="0">
                <a:solidFill>
                  <a:schemeClr val="tx1"/>
                </a:solidFill>
                <a:effectLst/>
                <a:latin typeface="+mn-lt"/>
                <a:ea typeface="+mn-ea"/>
                <a:cs typeface="+mn-cs"/>
              </a:rPr>
              <a:t> countries, Environment Agency Austria, environmental </a:t>
            </a:r>
            <a:r>
              <a:rPr lang="en-US" sz="1200" b="0" i="0" kern="1200" dirty="0" err="1">
                <a:solidFill>
                  <a:schemeClr val="tx1"/>
                </a:solidFill>
                <a:effectLst/>
                <a:latin typeface="+mn-lt"/>
                <a:ea typeface="+mn-ea"/>
                <a:cs typeface="+mn-cs"/>
              </a:rPr>
              <a:t>organisations</a:t>
            </a:r>
            <a:r>
              <a:rPr lang="en-US" sz="1200" b="0" i="0" kern="1200" dirty="0">
                <a:solidFill>
                  <a:schemeClr val="tx1"/>
                </a:solidFill>
                <a:effectLst/>
                <a:latin typeface="+mn-lt"/>
                <a:ea typeface="+mn-ea"/>
                <a:cs typeface="+mn-cs"/>
              </a:rPr>
              <a:t>, fisheries associations, water associations, Verbund, research institutions</a:t>
            </a:r>
          </a:p>
          <a:p>
            <a:pPr fontAlgn="t"/>
            <a:endParaRPr lang="en-US" sz="1200" b="1"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Impact indicators</a:t>
            </a:r>
          </a:p>
          <a:p>
            <a:pPr fontAlgn="t"/>
            <a:r>
              <a:rPr lang="en-US" sz="1200" b="0" i="0" kern="1200" dirty="0">
                <a:solidFill>
                  <a:schemeClr val="tx1"/>
                </a:solidFill>
                <a:effectLst/>
                <a:latin typeface="+mn-lt"/>
                <a:ea typeface="+mn-ea"/>
                <a:cs typeface="+mn-cs"/>
              </a:rPr>
              <a:t>Length of newly created dynamic, near-natural riverbanks along the Danube, March and Thaya and their side arms (annual target until 2030: at least 5,000 m per year on a five-year average)</a:t>
            </a:r>
          </a:p>
          <a:p>
            <a:pPr fontAlgn="t"/>
            <a:r>
              <a:rPr lang="en-US" sz="1200" b="0" i="0" kern="1200" dirty="0">
                <a:solidFill>
                  <a:schemeClr val="tx1"/>
                </a:solidFill>
                <a:effectLst/>
                <a:latin typeface="+mn-lt"/>
                <a:ea typeface="+mn-ea"/>
                <a:cs typeface="+mn-cs"/>
              </a:rPr>
              <a:t>Area of meadows managed according to strict ecological criteria within </a:t>
            </a:r>
            <a:r>
              <a:rPr lang="en-US" sz="1200" b="0" i="0" kern="1200" dirty="0" err="1">
                <a:solidFill>
                  <a:schemeClr val="tx1"/>
                </a:solidFill>
                <a:effectLst/>
                <a:latin typeface="+mn-lt"/>
                <a:ea typeface="+mn-ea"/>
                <a:cs typeface="+mn-cs"/>
              </a:rPr>
              <a:t>viadonau’s</a:t>
            </a:r>
            <a:r>
              <a:rPr lang="en-US" sz="1200" b="0" i="0" kern="1200" dirty="0">
                <a:solidFill>
                  <a:schemeClr val="tx1"/>
                </a:solidFill>
                <a:effectLst/>
                <a:latin typeface="+mn-lt"/>
                <a:ea typeface="+mn-ea"/>
                <a:cs typeface="+mn-cs"/>
              </a:rPr>
              <a:t> management (approx. 650 ha) (target by 2030: at least 60%)</a:t>
            </a:r>
          </a:p>
          <a:p>
            <a:pPr fontAlgn="t"/>
            <a:r>
              <a:rPr lang="en-US" sz="1200" b="0" i="0" kern="1200" dirty="0">
                <a:solidFill>
                  <a:schemeClr val="tx1"/>
                </a:solidFill>
                <a:effectLst/>
                <a:latin typeface="+mn-lt"/>
                <a:ea typeface="+mn-ea"/>
                <a:cs typeface="+mn-cs"/>
              </a:rPr>
              <a:t>Area of newly created and preserved natural forest at all stages of development within </a:t>
            </a:r>
            <a:r>
              <a:rPr lang="en-US" sz="1200" b="0" i="0" kern="1200" dirty="0" err="1">
                <a:solidFill>
                  <a:schemeClr val="tx1"/>
                </a:solidFill>
                <a:effectLst/>
                <a:latin typeface="+mn-lt"/>
                <a:ea typeface="+mn-ea"/>
                <a:cs typeface="+mn-cs"/>
              </a:rPr>
              <a:t>viadonau’s</a:t>
            </a:r>
            <a:r>
              <a:rPr lang="en-US" sz="1200" b="0" i="0" kern="1200" dirty="0">
                <a:solidFill>
                  <a:schemeClr val="tx1"/>
                </a:solidFill>
                <a:effectLst/>
                <a:latin typeface="+mn-lt"/>
                <a:ea typeface="+mn-ea"/>
                <a:cs typeface="+mn-cs"/>
              </a:rPr>
              <a:t> management (approx. 700 ha) (target by 2030: at least 80%)</a:t>
            </a:r>
          </a:p>
        </p:txBody>
      </p:sp>
      <p:sp>
        <p:nvSpPr>
          <p:cNvPr id="4" name="Kopfzeilenplatzhalter 3">
            <a:extLst>
              <a:ext uri="{FF2B5EF4-FFF2-40B4-BE49-F238E27FC236}">
                <a16:creationId xmlns:a16="http://schemas.microsoft.com/office/drawing/2014/main" id="{409FD329-1359-880C-4F4E-ABC5A162A061}"/>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B59B825-5180-C24A-80CD-64E3A083F64C}"/>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BA700E94-DF65-A4E3-0839-DC098EC6564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46BA065-08FA-34FB-CA61-A1F918DAEF5E}"/>
              </a:ext>
            </a:extLst>
          </p:cNvPr>
          <p:cNvSpPr>
            <a:spLocks noGrp="1"/>
          </p:cNvSpPr>
          <p:nvPr>
            <p:ph type="sldNum" sz="quarter" idx="5"/>
          </p:nvPr>
        </p:nvSpPr>
        <p:spPr/>
        <p:txBody>
          <a:bodyPr/>
          <a:lstStyle/>
          <a:p>
            <a:fld id="{9B1635B3-DF70-4CFD-87CA-EB6AFDCA10EE}" type="slidenum">
              <a:rPr lang="de-AT" smtClean="0"/>
              <a:t>38</a:t>
            </a:fld>
            <a:endParaRPr lang="de-AT"/>
          </a:p>
        </p:txBody>
      </p:sp>
    </p:spTree>
    <p:extLst>
      <p:ext uri="{BB962C8B-B14F-4D97-AF65-F5344CB8AC3E}">
        <p14:creationId xmlns:p14="http://schemas.microsoft.com/office/powerpoint/2010/main" val="11438518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How it works: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Log in to Kahoot! or register for free: </a:t>
            </a:r>
            <a:r>
              <a:rPr lang="en-US" dirty="0">
                <a:hlinkClick r:id="rId3"/>
              </a:rPr>
              <a:t>https://kahoot.com/en/</a:t>
            </a:r>
            <a:br>
              <a:rPr lang="en-US" dirty="0"/>
            </a:br>
            <a:r>
              <a:rPr lang="en-US" dirty="0"/>
              <a:t>Open the following link to the quiz: </a:t>
            </a:r>
            <a:r>
              <a:rPr lang="en-GB" dirty="0">
                <a:hlinkClick r:id="rId4"/>
              </a:rPr>
              <a:t>https://create.kahoot.it/share/the-danube-ecosystem-and-lifeline/d2790d18-b18e-492c-8051-11890f4e1dc8</a:t>
            </a:r>
            <a:endParaRPr lang="en-GB" dirty="0"/>
          </a:p>
          <a:p>
            <a:br>
              <a:rPr lang="en-US" dirty="0"/>
            </a:br>
            <a:r>
              <a:rPr lang="en-US" dirty="0"/>
              <a:t>Start the quiz in class – either in individual mode or as a group game.</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39</a:t>
            </a:fld>
            <a:endParaRPr lang="de-AT"/>
          </a:p>
        </p:txBody>
      </p:sp>
    </p:spTree>
    <p:extLst>
      <p:ext uri="{BB962C8B-B14F-4D97-AF65-F5344CB8AC3E}">
        <p14:creationId xmlns:p14="http://schemas.microsoft.com/office/powerpoint/2010/main" val="19033348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41</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19.05.2026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23019813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 uri="{C183D7F6-B498-43B3-948B-1728B52AA6E4}">
                <adec:decorative xmlns:adec="http://schemas.microsoft.com/office/drawing/2017/decorative" val="1"/>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a:spLocks noChangeAspect="1"/>
          </p:cNvSpPr>
          <p:nvPr userDrawn="1"/>
        </p:nvSpPr>
        <p:spPr>
          <a:xfrm>
            <a:off x="2290314" y="1082761"/>
            <a:ext cx="3200000" cy="18000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600"/>
          </a:p>
        </p:txBody>
      </p:sp>
      <p:sp>
        <p:nvSpPr>
          <p:cNvPr id="11" name="Rechteck 10">
            <a:extLst>
              <a:ext uri="{FF2B5EF4-FFF2-40B4-BE49-F238E27FC236}">
                <a16:creationId xmlns:a16="http://schemas.microsoft.com/office/drawing/2014/main" id="{EEF5AA57-2206-4DEC-8716-41CA2A13A39B}"/>
              </a:ext>
            </a:extLst>
          </p:cNvPr>
          <p:cNvSpPr>
            <a:spLocks noChangeAspect="1"/>
          </p:cNvSpPr>
          <p:nvPr userDrawn="1"/>
        </p:nvSpPr>
        <p:spPr>
          <a:xfrm>
            <a:off x="6472335" y="1082761"/>
            <a:ext cx="3200000" cy="18000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600"/>
          </a:p>
        </p:txBody>
      </p:sp>
      <p:sp>
        <p:nvSpPr>
          <p:cNvPr id="12" name="Rechteck 11">
            <a:extLst>
              <a:ext uri="{FF2B5EF4-FFF2-40B4-BE49-F238E27FC236}">
                <a16:creationId xmlns:a16="http://schemas.microsoft.com/office/drawing/2014/main" id="{00EA8915-6454-4CB4-9E2E-FC82EB150B01}"/>
              </a:ext>
            </a:extLst>
          </p:cNvPr>
          <p:cNvSpPr>
            <a:spLocks noChangeAspect="1"/>
          </p:cNvSpPr>
          <p:nvPr userDrawn="1"/>
        </p:nvSpPr>
        <p:spPr>
          <a:xfrm>
            <a:off x="6472335" y="3647156"/>
            <a:ext cx="3200000" cy="18000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600"/>
          </a:p>
        </p:txBody>
      </p:sp>
      <p:sp>
        <p:nvSpPr>
          <p:cNvPr id="4" name="Fußzeilenplatzhalter 3">
            <a:extLst>
              <a:ext uri="{FF2B5EF4-FFF2-40B4-BE49-F238E27FC236}">
                <a16:creationId xmlns:a16="http://schemas.microsoft.com/office/drawing/2014/main" id="{8BC482A3-669C-D71E-6A39-8631AC4F158F}"/>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2" name="Rechteck 1">
            <a:extLst>
              <a:ext uri="{FF2B5EF4-FFF2-40B4-BE49-F238E27FC236}">
                <a16:creationId xmlns:a16="http://schemas.microsoft.com/office/drawing/2014/main" id="{30EDCAFD-BE29-C7FF-0941-2245F1309977}"/>
              </a:ext>
            </a:extLst>
          </p:cNvPr>
          <p:cNvSpPr>
            <a:spLocks noChangeAspect="1"/>
          </p:cNvSpPr>
          <p:nvPr userDrawn="1"/>
        </p:nvSpPr>
        <p:spPr>
          <a:xfrm>
            <a:off x="2290314" y="3647156"/>
            <a:ext cx="3200000" cy="18000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600"/>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 uri="{C183D7F6-B498-43B3-948B-1728B52AA6E4}">
                <adec:decorative xmlns:adec="http://schemas.microsoft.com/office/drawing/2017/decorative" val="1"/>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Nur Titel mit Bildquell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6AC56B4C-D3AA-F54A-32BF-13171A270EC9}"/>
              </a:ext>
              <a:ext uri="{C183D7F6-B498-43B3-948B-1728B52AA6E4}">
                <adec:decorative xmlns:adec="http://schemas.microsoft.com/office/drawing/2017/decorative" val="1"/>
              </a:ext>
            </a:extLst>
          </p:cNvPr>
          <p:cNvSpPr/>
          <p:nvPr userDrawn="1"/>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0C64F332-582A-C1F0-59EF-24AB2F53D5CC}"/>
              </a:ext>
              <a:ext uri="{C183D7F6-B498-43B3-948B-1728B52AA6E4}">
                <adec:decorative xmlns:adec="http://schemas.microsoft.com/office/drawing/2017/decorative" val="1"/>
              </a:ext>
            </a:extLst>
          </p:cNvPr>
          <p:cNvSpPr/>
          <p:nvPr userDrawn="1"/>
        </p:nvSpPr>
        <p:spPr>
          <a:xfrm>
            <a:off x="3135925" y="4006014"/>
            <a:ext cx="1905221" cy="1905221"/>
          </a:xfrm>
          <a:prstGeom prst="ellipse">
            <a:avLst/>
          </a:prstGeom>
          <a:solidFill>
            <a:schemeClr val="bg1"/>
          </a:solidFill>
          <a:ln w="314325">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9" name="Ellipse 8">
            <a:extLst>
              <a:ext uri="{FF2B5EF4-FFF2-40B4-BE49-F238E27FC236}">
                <a16:creationId xmlns:a16="http://schemas.microsoft.com/office/drawing/2014/main" id="{66AAD831-7E81-E47A-46EA-47B3D1347493}"/>
              </a:ext>
              <a:ext uri="{C183D7F6-B498-43B3-948B-1728B52AA6E4}">
                <adec:decorative xmlns:adec="http://schemas.microsoft.com/office/drawing/2017/decorative" val="1"/>
              </a:ext>
            </a:extLst>
          </p:cNvPr>
          <p:cNvSpPr/>
          <p:nvPr userDrawn="1"/>
        </p:nvSpPr>
        <p:spPr>
          <a:xfrm>
            <a:off x="8825050" y="3717652"/>
            <a:ext cx="1030973" cy="1030973"/>
          </a:xfrm>
          <a:prstGeom prst="ellipse">
            <a:avLst/>
          </a:prstGeom>
          <a:solidFill>
            <a:schemeClr val="bg1"/>
          </a:solidFill>
          <a:ln w="2794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Ellipse 9">
            <a:extLst>
              <a:ext uri="{FF2B5EF4-FFF2-40B4-BE49-F238E27FC236}">
                <a16:creationId xmlns:a16="http://schemas.microsoft.com/office/drawing/2014/main" id="{516DB634-14A1-5F5C-C349-FA9F2DC20905}"/>
              </a:ext>
              <a:ext uri="{C183D7F6-B498-43B3-948B-1728B52AA6E4}">
                <adec:decorative xmlns:adec="http://schemas.microsoft.com/office/drawing/2017/decorative" val="1"/>
              </a:ext>
            </a:extLst>
          </p:cNvPr>
          <p:cNvSpPr/>
          <p:nvPr userDrawn="1"/>
        </p:nvSpPr>
        <p:spPr>
          <a:xfrm>
            <a:off x="928738" y="2707668"/>
            <a:ext cx="986812" cy="986812"/>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49" name="Titel 48">
            <a:extLst>
              <a:ext uri="{FF2B5EF4-FFF2-40B4-BE49-F238E27FC236}">
                <a16:creationId xmlns:a16="http://schemas.microsoft.com/office/drawing/2014/main" id="{C79B9A19-46F5-7A2C-9AC0-F865A1805E0A}"/>
              </a:ext>
            </a:extLst>
          </p:cNvPr>
          <p:cNvSpPr>
            <a:spLocks noGrp="1"/>
          </p:cNvSpPr>
          <p:nvPr>
            <p:ph type="title"/>
          </p:nvPr>
        </p:nvSpPr>
        <p:spPr/>
        <p:txBody>
          <a:bodyPr/>
          <a:lstStyle/>
          <a:p>
            <a:r>
              <a:rPr lang="de-DE"/>
              <a:t>Mastertitelformat bearbeiten</a:t>
            </a:r>
            <a:endParaRPr lang="de-AT"/>
          </a:p>
        </p:txBody>
      </p:sp>
      <p:sp>
        <p:nvSpPr>
          <p:cNvPr id="47" name="Fußzeilenplatzhalter 46">
            <a:extLst>
              <a:ext uri="{FF2B5EF4-FFF2-40B4-BE49-F238E27FC236}">
                <a16:creationId xmlns:a16="http://schemas.microsoft.com/office/drawing/2014/main" id="{114AE0A0-BCC3-0F23-4A11-D2E9A2842A66}"/>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50" name="Foliennummernplatzhalter 49">
            <a:extLst>
              <a:ext uri="{FF2B5EF4-FFF2-40B4-BE49-F238E27FC236}">
                <a16:creationId xmlns:a16="http://schemas.microsoft.com/office/drawing/2014/main" id="{233CDF7E-5C90-38F7-FB14-36878731B55F}"/>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
        <p:nvSpPr>
          <p:cNvPr id="11" name="Datumsplatzhalter 22" descr="Platzhalter Bildquelle:">
            <a:extLst>
              <a:ext uri="{FF2B5EF4-FFF2-40B4-BE49-F238E27FC236}">
                <a16:creationId xmlns:a16="http://schemas.microsoft.com/office/drawing/2014/main" id="{85E52F4A-819B-C56F-A236-9A20E8538680}"/>
              </a:ext>
              <a:ext uri="{C183D7F6-B498-43B3-948B-1728B52AA6E4}">
                <adec:decorative xmlns:adec="http://schemas.microsoft.com/office/drawing/2017/decorative" val="0"/>
              </a:ext>
            </a:extLst>
          </p:cNvPr>
          <p:cNvSpPr txBox="1">
            <a:spLocks/>
          </p:cNvSpPr>
          <p:nvPr userDrawn="1"/>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a:t>
            </a:r>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RW-Nur Titel ohne Bildquell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6AC56B4C-D3AA-F54A-32BF-13171A270EC9}"/>
              </a:ext>
              <a:ext uri="{C183D7F6-B498-43B3-948B-1728B52AA6E4}">
                <adec:decorative xmlns:adec="http://schemas.microsoft.com/office/drawing/2017/decorative" val="1"/>
              </a:ext>
            </a:extLst>
          </p:cNvPr>
          <p:cNvSpPr/>
          <p:nvPr userDrawn="1"/>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0C64F332-582A-C1F0-59EF-24AB2F53D5CC}"/>
              </a:ext>
              <a:ext uri="{C183D7F6-B498-43B3-948B-1728B52AA6E4}">
                <adec:decorative xmlns:adec="http://schemas.microsoft.com/office/drawing/2017/decorative" val="1"/>
              </a:ext>
            </a:extLst>
          </p:cNvPr>
          <p:cNvSpPr/>
          <p:nvPr userDrawn="1"/>
        </p:nvSpPr>
        <p:spPr>
          <a:xfrm>
            <a:off x="3135925" y="4006014"/>
            <a:ext cx="1905221" cy="1905221"/>
          </a:xfrm>
          <a:prstGeom prst="ellipse">
            <a:avLst/>
          </a:prstGeom>
          <a:solidFill>
            <a:schemeClr val="bg1"/>
          </a:solidFill>
          <a:ln w="314325">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9" name="Ellipse 8">
            <a:extLst>
              <a:ext uri="{FF2B5EF4-FFF2-40B4-BE49-F238E27FC236}">
                <a16:creationId xmlns:a16="http://schemas.microsoft.com/office/drawing/2014/main" id="{66AAD831-7E81-E47A-46EA-47B3D1347493}"/>
              </a:ext>
              <a:ext uri="{C183D7F6-B498-43B3-948B-1728B52AA6E4}">
                <adec:decorative xmlns:adec="http://schemas.microsoft.com/office/drawing/2017/decorative" val="1"/>
              </a:ext>
            </a:extLst>
          </p:cNvPr>
          <p:cNvSpPr/>
          <p:nvPr userDrawn="1"/>
        </p:nvSpPr>
        <p:spPr>
          <a:xfrm>
            <a:off x="8825050" y="3717652"/>
            <a:ext cx="1030973" cy="1030973"/>
          </a:xfrm>
          <a:prstGeom prst="ellipse">
            <a:avLst/>
          </a:prstGeom>
          <a:solidFill>
            <a:schemeClr val="bg1"/>
          </a:solidFill>
          <a:ln w="2794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Ellipse 9">
            <a:extLst>
              <a:ext uri="{FF2B5EF4-FFF2-40B4-BE49-F238E27FC236}">
                <a16:creationId xmlns:a16="http://schemas.microsoft.com/office/drawing/2014/main" id="{516DB634-14A1-5F5C-C349-FA9F2DC20905}"/>
              </a:ext>
              <a:ext uri="{C183D7F6-B498-43B3-948B-1728B52AA6E4}">
                <adec:decorative xmlns:adec="http://schemas.microsoft.com/office/drawing/2017/decorative" val="1"/>
              </a:ext>
            </a:extLst>
          </p:cNvPr>
          <p:cNvSpPr/>
          <p:nvPr userDrawn="1"/>
        </p:nvSpPr>
        <p:spPr>
          <a:xfrm>
            <a:off x="928738" y="2707668"/>
            <a:ext cx="986812" cy="986812"/>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49" name="Titel 48">
            <a:extLst>
              <a:ext uri="{FF2B5EF4-FFF2-40B4-BE49-F238E27FC236}">
                <a16:creationId xmlns:a16="http://schemas.microsoft.com/office/drawing/2014/main" id="{C79B9A19-46F5-7A2C-9AC0-F865A1805E0A}"/>
              </a:ext>
            </a:extLst>
          </p:cNvPr>
          <p:cNvSpPr>
            <a:spLocks noGrp="1"/>
          </p:cNvSpPr>
          <p:nvPr>
            <p:ph type="title"/>
          </p:nvPr>
        </p:nvSpPr>
        <p:spPr/>
        <p:txBody>
          <a:bodyPr/>
          <a:lstStyle/>
          <a:p>
            <a:r>
              <a:rPr lang="de-DE"/>
              <a:t>Mastertitelformat bearbeiten</a:t>
            </a:r>
            <a:endParaRPr lang="de-AT"/>
          </a:p>
        </p:txBody>
      </p:sp>
      <p:sp>
        <p:nvSpPr>
          <p:cNvPr id="47" name="Fußzeilenplatzhalter 46">
            <a:extLst>
              <a:ext uri="{FF2B5EF4-FFF2-40B4-BE49-F238E27FC236}">
                <a16:creationId xmlns:a16="http://schemas.microsoft.com/office/drawing/2014/main" id="{114AE0A0-BCC3-0F23-4A11-D2E9A2842A66}"/>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50" name="Foliennummernplatzhalter 49">
            <a:extLst>
              <a:ext uri="{FF2B5EF4-FFF2-40B4-BE49-F238E27FC236}">
                <a16:creationId xmlns:a16="http://schemas.microsoft.com/office/drawing/2014/main" id="{233CDF7E-5C90-38F7-FB14-36878731B55F}"/>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4131016356"/>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2" name="Fußzeilenplatzhalter 11">
            <a:extLst>
              <a:ext uri="{FF2B5EF4-FFF2-40B4-BE49-F238E27FC236}">
                <a16:creationId xmlns:a16="http://schemas.microsoft.com/office/drawing/2014/main" id="{FDA103BF-F643-4E03-AF1E-8003B8D6711F}"/>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2" name="Titel 5">
            <a:extLst>
              <a:ext uri="{FF2B5EF4-FFF2-40B4-BE49-F238E27FC236}">
                <a16:creationId xmlns:a16="http://schemas.microsoft.com/office/drawing/2014/main" id="{11030971-242A-B5A9-CFD7-3C74FA84E64E}"/>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Foliennummernplatzhalter 2">
            <a:extLst>
              <a:ext uri="{FF2B5EF4-FFF2-40B4-BE49-F238E27FC236}">
                <a16:creationId xmlns:a16="http://schemas.microsoft.com/office/drawing/2014/main" id="{47495798-ACC8-D126-ABB5-5C95F46A36F3}"/>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2" name="Fußzeilenplatzhalter 11">
            <a:extLst>
              <a:ext uri="{FF2B5EF4-FFF2-40B4-BE49-F238E27FC236}">
                <a16:creationId xmlns:a16="http://schemas.microsoft.com/office/drawing/2014/main" id="{D2BEE460-D80B-43E8-BC90-CB725910BD0E}"/>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5" name="Foliennummernplatzhalter 4">
            <a:extLst>
              <a:ext uri="{FF2B5EF4-FFF2-40B4-BE49-F238E27FC236}">
                <a16:creationId xmlns:a16="http://schemas.microsoft.com/office/drawing/2014/main" id="{98BE97CC-81B2-D809-3E81-0521E3055A04}"/>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RW-Aktivitätsfolie">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2" name="Fußzeilenplatzhalter 21">
            <a:extLst>
              <a:ext uri="{FF2B5EF4-FFF2-40B4-BE49-F238E27FC236}">
                <a16:creationId xmlns:a16="http://schemas.microsoft.com/office/drawing/2014/main" id="{1F88CB56-152E-4A67-835F-6C1AF2EC73D1}"/>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a:prstGeom prst="rect">
            <a:avLst/>
          </a:prstGeom>
        </p:spPr>
        <p:txBody>
          <a:bodyPr/>
          <a:lstStyle>
            <a:lvl1pPr>
              <a:defRPr sz="1500">
                <a:latin typeface="+mj-lt"/>
              </a:defRPr>
            </a:lvl1pPr>
          </a:lstStyle>
          <a:p>
            <a:r>
              <a:rPr lang="de-AT">
                <a:cs typeface="Arial" panose="020B0604020202020204" pitchFamily="34" charset="0"/>
              </a:rPr>
              <a:t>GÜTERVERKEHR IM WANDEL – NACHHALTIG, DIGITAL UND EFFIZIENT</a:t>
            </a:r>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Foliennummernplatzhalter 4">
            <a:extLst>
              <a:ext uri="{FF2B5EF4-FFF2-40B4-BE49-F238E27FC236}">
                <a16:creationId xmlns:a16="http://schemas.microsoft.com/office/drawing/2014/main" id="{936229C0-7322-0DD5-C8C9-911CA423522D}"/>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2561899015"/>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9" name="Fußzeilenplatzhalter 8">
            <a:extLst>
              <a:ext uri="{FF2B5EF4-FFF2-40B4-BE49-F238E27FC236}">
                <a16:creationId xmlns:a16="http://schemas.microsoft.com/office/drawing/2014/main" id="{F47884CE-FAD7-4794-B1DE-5CD85A265F03}"/>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
        <p:nvSpPr>
          <p:cNvPr id="5" name="Foliennummernplatzhalter 4">
            <a:extLst>
              <a:ext uri="{FF2B5EF4-FFF2-40B4-BE49-F238E27FC236}">
                <a16:creationId xmlns:a16="http://schemas.microsoft.com/office/drawing/2014/main" id="{49F06AED-1480-6AB1-2FFA-9EEAB4EAEF63}"/>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2" name="Fußzeilenplatzhalter 11">
            <a:extLst>
              <a:ext uri="{FF2B5EF4-FFF2-40B4-BE49-F238E27FC236}">
                <a16:creationId xmlns:a16="http://schemas.microsoft.com/office/drawing/2014/main" id="{B8575AC0-8512-444E-BE77-53641772C88A}"/>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7" name="Foliennummernplatzhalter 6">
            <a:extLst>
              <a:ext uri="{FF2B5EF4-FFF2-40B4-BE49-F238E27FC236}">
                <a16:creationId xmlns:a16="http://schemas.microsoft.com/office/drawing/2014/main" id="{6D9CBEBA-9024-F66F-76DC-8E916BFA4079}"/>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10" name="Fußzeilenplatzhalter 9">
            <a:extLst>
              <a:ext uri="{FF2B5EF4-FFF2-40B4-BE49-F238E27FC236}">
                <a16:creationId xmlns:a16="http://schemas.microsoft.com/office/drawing/2014/main" id="{7D0E06F0-E1F6-4BD7-BEF7-31ED1E0D420B}"/>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6" name="Foliennummernplatzhalter 5">
            <a:extLst>
              <a:ext uri="{FF2B5EF4-FFF2-40B4-BE49-F238E27FC236}">
                <a16:creationId xmlns:a16="http://schemas.microsoft.com/office/drawing/2014/main" id="{3A68393E-E556-7D90-E1BE-DFD24EC00AC8}"/>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Fußzeilenplatzhalter 8">
            <a:extLst>
              <a:ext uri="{FF2B5EF4-FFF2-40B4-BE49-F238E27FC236}">
                <a16:creationId xmlns:a16="http://schemas.microsoft.com/office/drawing/2014/main" id="{DE4D7FB8-5C1D-4F04-866E-4D9693E662E3}"/>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6" name="Foliennummernplatzhalter 5">
            <a:extLst>
              <a:ext uri="{FF2B5EF4-FFF2-40B4-BE49-F238E27FC236}">
                <a16:creationId xmlns:a16="http://schemas.microsoft.com/office/drawing/2014/main" id="{9A1D6477-1F59-FC5D-7DC5-2216D61561B7}"/>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5" cstate="screen">
            <a:extLst>
              <a:ext uri="{28A0092B-C50C-407E-A947-70E740481C1C}">
                <a14:useLocalDpi xmlns:a14="http://schemas.microsoft.com/office/drawing/2010/main"/>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592538" y="6356350"/>
            <a:ext cx="2431397"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4" r:id="rId4"/>
    <p:sldLayoutId id="2147483663" r:id="rId5"/>
    <p:sldLayoutId id="2147483655" r:id="rId6"/>
    <p:sldLayoutId id="2147483650" r:id="rId7"/>
    <p:sldLayoutId id="2147483662" r:id="rId8"/>
    <p:sldLayoutId id="2147483652" r:id="rId9"/>
    <p:sldLayoutId id="2147483653" r:id="rId10"/>
    <p:sldLayoutId id="2147483656" r:id="rId11"/>
    <p:sldLayoutId id="2147483657" r:id="rId12"/>
    <p:sldLayoutId id="2147483661" r:id="rId13"/>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rewway.at/en/teaching-materials/" TargetMode="Externa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80.png"/><Relationship Id="rId3" Type="http://schemas.openxmlformats.org/officeDocument/2006/relationships/slide" Target="slide5.xml"/><Relationship Id="rId7" Type="http://schemas.openxmlformats.org/officeDocument/2006/relationships/image" Target="../media/image60.png"/><Relationship Id="rId12" Type="http://schemas.openxmlformats.org/officeDocument/2006/relationships/slide" Target="slide36.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slide" Target="slide23.xml"/><Relationship Id="rId11" Type="http://schemas.openxmlformats.org/officeDocument/2006/relationships/image" Target="../media/image8.png"/><Relationship Id="rId5" Type="http://schemas.openxmlformats.org/officeDocument/2006/relationships/image" Target="../media/image6.png"/><Relationship Id="rId10" Type="http://schemas.openxmlformats.org/officeDocument/2006/relationships/image" Target="../media/image70.png"/><Relationship Id="rId4" Type="http://schemas.openxmlformats.org/officeDocument/2006/relationships/image" Target="../media/image50.png"/><Relationship Id="rId9" Type="http://schemas.openxmlformats.org/officeDocument/2006/relationships/slide" Target="slide3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6.jpeg"/><Relationship Id="rId5" Type="http://schemas.openxmlformats.org/officeDocument/2006/relationships/image" Target="../media/image15.jpeg"/><Relationship Id="rId10" Type="http://schemas.openxmlformats.org/officeDocument/2006/relationships/image" Target="../media/image20.jpeg"/><Relationship Id="rId4" Type="http://schemas.openxmlformats.org/officeDocument/2006/relationships/image" Target="../media/image14.jpeg"/><Relationship Id="rId9" Type="http://schemas.openxmlformats.org/officeDocument/2006/relationships/image" Target="../media/image19.jpeg"/></Relationships>
</file>

<file path=ppt/slides/_rels/slide15.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24.jpeg"/><Relationship Id="rId5" Type="http://schemas.openxmlformats.org/officeDocument/2006/relationships/image" Target="../media/image23.jpeg"/><Relationship Id="rId10" Type="http://schemas.openxmlformats.org/officeDocument/2006/relationships/image" Target="../media/image28.jpeg"/><Relationship Id="rId4" Type="http://schemas.openxmlformats.org/officeDocument/2006/relationships/image" Target="../media/image22.jpeg"/><Relationship Id="rId9"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hyperlink" Target="http://www.rewway.at/en/teaching-materials/danube-ecology-crossword"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4" Type="http://schemas.openxmlformats.org/officeDocument/2006/relationships/image" Target="../media/image30.svg"/></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32.jpeg"/></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hyperlink" Target="https://kurier.at/chronik/burgenland/donau-wasser-duerre-loesung-osten-trinkwasser-burgenland-niederoesterreich/402943067" TargetMode="External"/><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hyperlink" Target="https://www.wwf.at/wwf-donau-wasser-im-neusiedler-see-waere-folgenschwerster-eingriff-seit-100-jahren/"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hyperlink" Target="https://create.kahoot.it/share/the-danube-ecosystem-and-lifeline/d2790d18-b18e-492c-8051-11890f4e1dc8" TargetMode="External"/><Relationship Id="rId2" Type="http://schemas.openxmlformats.org/officeDocument/2006/relationships/notesSlide" Target="../notesSlides/notesSlide32.xml"/><Relationship Id="rId1" Type="http://schemas.openxmlformats.org/officeDocument/2006/relationships/slideLayout" Target="../slideLayouts/slideLayout8.xml"/><Relationship Id="rId4" Type="http://schemas.openxmlformats.org/officeDocument/2006/relationships/image" Target="../media/image42.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hyperlink" Target="http://creativecommons.org/licenses/by/4.0/deed.de" TargetMode="External"/><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34.xml"/><Relationship Id="rId1" Type="http://schemas.openxmlformats.org/officeDocument/2006/relationships/slideLayout" Target="../slideLayouts/slideLayout7.xml"/><Relationship Id="rId5" Type="http://schemas.openxmlformats.org/officeDocument/2006/relationships/hyperlink" Target="http://www.rewway.at/en/pages/workshops" TargetMode="External"/><Relationship Id="rId4" Type="http://schemas.openxmlformats.org/officeDocument/2006/relationships/hyperlink" Target="http://www.rewway.at/en/teaching-materials/" TargetMode="Externa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en-GB" noProof="0" dirty="0"/>
              <a:t>Teaching materials</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a:xfrm>
            <a:off x="838199" y="1488364"/>
            <a:ext cx="9771043" cy="2076252"/>
          </a:xfrm>
        </p:spPr>
        <p:txBody>
          <a:bodyPr/>
          <a:lstStyle/>
          <a:p>
            <a:r>
              <a:rPr lang="en-GB" sz="5000" noProof="0" dirty="0">
                <a:cs typeface="Arial" panose="020B0604020202020204" pitchFamily="34" charset="0"/>
              </a:rPr>
              <a:t>The Danube – ecosystem and lifeline</a:t>
            </a:r>
            <a:endParaRPr lang="en-GB" sz="5000" noProof="0"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15F968-C255-8914-0DD0-82780BFB7BE9}"/>
              </a:ext>
            </a:extLst>
          </p:cNvPr>
          <p:cNvSpPr>
            <a:spLocks noGrp="1"/>
          </p:cNvSpPr>
          <p:nvPr>
            <p:ph type="title"/>
          </p:nvPr>
        </p:nvSpPr>
        <p:spPr>
          <a:xfrm>
            <a:off x="592538" y="640040"/>
            <a:ext cx="9491262" cy="792976"/>
          </a:xfrm>
        </p:spPr>
        <p:txBody>
          <a:bodyPr/>
          <a:lstStyle/>
          <a:p>
            <a:r>
              <a:rPr lang="en-GB" noProof="0" dirty="0"/>
              <a:t>How to work best with this teaching material</a:t>
            </a:r>
          </a:p>
        </p:txBody>
      </p:sp>
      <p:sp>
        <p:nvSpPr>
          <p:cNvPr id="3" name="Fußzeilenplatzhalter 2">
            <a:extLst>
              <a:ext uri="{FF2B5EF4-FFF2-40B4-BE49-F238E27FC236}">
                <a16:creationId xmlns:a16="http://schemas.microsoft.com/office/drawing/2014/main" id="{50F4F9D6-E8EC-5383-22A7-FF92FE6C4BBD}"/>
              </a:ext>
            </a:extLst>
          </p:cNvPr>
          <p:cNvSpPr>
            <a:spLocks noGrp="1"/>
          </p:cNvSpPr>
          <p:nvPr>
            <p:ph type="ftr" sz="quarter" idx="11"/>
          </p:nvPr>
        </p:nvSpPr>
        <p:spPr>
          <a:xfrm>
            <a:off x="635070" y="272194"/>
            <a:ext cx="6743630" cy="367846"/>
          </a:xfrm>
        </p:spPr>
        <p:txBody>
          <a:bodyPr/>
          <a:lstStyle/>
          <a:p>
            <a:r>
              <a:rPr lang="en-GB" noProof="0" dirty="0"/>
              <a:t>The Danube – ecosystem and lifeline</a:t>
            </a:r>
          </a:p>
        </p:txBody>
      </p:sp>
      <p:sp>
        <p:nvSpPr>
          <p:cNvPr id="4" name="Foliennummernplatzhalter 3">
            <a:extLst>
              <a:ext uri="{FF2B5EF4-FFF2-40B4-BE49-F238E27FC236}">
                <a16:creationId xmlns:a16="http://schemas.microsoft.com/office/drawing/2014/main" id="{B1F8AB6C-BC39-0F19-BF1C-0E238B3288DF}"/>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2</a:t>
            </a:fld>
            <a:endParaRPr lang="en-GB" noProof="0" dirty="0"/>
          </a:p>
        </p:txBody>
      </p:sp>
      <p:sp>
        <p:nvSpPr>
          <p:cNvPr id="6" name="Textfeld 5">
            <a:extLst>
              <a:ext uri="{FF2B5EF4-FFF2-40B4-BE49-F238E27FC236}">
                <a16:creationId xmlns:a16="http://schemas.microsoft.com/office/drawing/2014/main" id="{E14C6707-2612-A9D5-ACEC-4EB44AC7C961}"/>
              </a:ext>
            </a:extLst>
          </p:cNvPr>
          <p:cNvSpPr txBox="1"/>
          <p:nvPr/>
        </p:nvSpPr>
        <p:spPr>
          <a:xfrm>
            <a:off x="635070" y="1647363"/>
            <a:ext cx="11239430" cy="4401205"/>
          </a:xfrm>
          <a:prstGeom prst="rect">
            <a:avLst/>
          </a:prstGeom>
          <a:noFill/>
        </p:spPr>
        <p:txBody>
          <a:bodyPr wrap="square">
            <a:spAutoFit/>
          </a:bodyPr>
          <a:lstStyle/>
          <a:p>
            <a:pPr marL="342900" indent="-342900">
              <a:spcAft>
                <a:spcPts val="600"/>
              </a:spcAft>
              <a:buFont typeface="Arial" panose="020B0604020202020204" pitchFamily="34" charset="0"/>
              <a:buChar char="•"/>
            </a:pPr>
            <a:r>
              <a:rPr lang="en-GB" sz="2000" noProof="0" dirty="0">
                <a:solidFill>
                  <a:srgbClr val="2D4C71"/>
                </a:solidFill>
              </a:rPr>
              <a:t>PowerPoint: </a:t>
            </a:r>
            <a:r>
              <a:rPr lang="en-GB" sz="2000" noProof="0" dirty="0">
                <a:solidFill>
                  <a:srgbClr val="000000"/>
                </a:solidFill>
              </a:rPr>
              <a:t>The following PowerPoint presentation introduces the topic “The Danube – ecosystem and lifeline”. Each slide includes speaker notes with explanations and references. Activity slides are highlighted in orange and contain practical examples, exercises, videos and other interactive elements that have been specifically prepared for classroom use.</a:t>
            </a:r>
          </a:p>
          <a:p>
            <a:pPr marL="342900" indent="-342900">
              <a:spcAft>
                <a:spcPts val="600"/>
              </a:spcAft>
              <a:buFont typeface="Arial" panose="020B0604020202020204" pitchFamily="34" charset="0"/>
              <a:buChar char="•"/>
            </a:pPr>
            <a:r>
              <a:rPr lang="en-GB" sz="2000" noProof="0" dirty="0">
                <a:solidFill>
                  <a:srgbClr val="2D4C71"/>
                </a:solidFill>
              </a:rPr>
              <a:t>Information sheet: </a:t>
            </a:r>
            <a:r>
              <a:rPr lang="en-GB" sz="2000" noProof="0" dirty="0">
                <a:solidFill>
                  <a:srgbClr val="000000"/>
                </a:solidFill>
              </a:rPr>
              <a:t>The information sheet provides a concise overview to support lesson planning: learning objectives, target groups, level of difficulty, methods and links to the curriculum.</a:t>
            </a:r>
          </a:p>
          <a:p>
            <a:pPr marL="342900" indent="-342900">
              <a:spcAft>
                <a:spcPts val="600"/>
              </a:spcAft>
              <a:buFont typeface="Arial" panose="020B0604020202020204" pitchFamily="34" charset="0"/>
              <a:buChar char="•"/>
            </a:pPr>
            <a:r>
              <a:rPr lang="en-GB" sz="2000" noProof="0" dirty="0">
                <a:solidFill>
                  <a:srgbClr val="2D4C71"/>
                </a:solidFill>
              </a:rPr>
              <a:t>Videos and supplementary exercises: </a:t>
            </a:r>
            <a:r>
              <a:rPr lang="en-GB" sz="2000" noProof="0" dirty="0">
                <a:solidFill>
                  <a:srgbClr val="000000"/>
                </a:solidFill>
              </a:rPr>
              <a:t>Videos and exercises on the topic can be found both within the presentation on the colour-coded activity slides and here:</a:t>
            </a:r>
            <a:r>
              <a:rPr lang="en-GB" sz="2000" noProof="0" dirty="0">
                <a:solidFill>
                  <a:srgbClr val="2D4C71"/>
                </a:solidFill>
              </a:rPr>
              <a:t> </a:t>
            </a:r>
            <a:r>
              <a:rPr lang="en-GB" sz="2000" noProof="0" dirty="0">
                <a:solidFill>
                  <a:srgbClr val="2D4C71"/>
                </a:solidFill>
                <a:hlinkClick r:id="rId2"/>
              </a:rPr>
              <a:t>https://www.rewway.at/</a:t>
            </a:r>
            <a:r>
              <a:rPr lang="en-GB" sz="2000" dirty="0" err="1">
                <a:solidFill>
                  <a:srgbClr val="2D4C71"/>
                </a:solidFill>
                <a:hlinkClick r:id="rId2"/>
              </a:rPr>
              <a:t>en</a:t>
            </a:r>
            <a:r>
              <a:rPr lang="en-GB" sz="2000" dirty="0">
                <a:solidFill>
                  <a:srgbClr val="2D4C71"/>
                </a:solidFill>
                <a:hlinkClick r:id="rId2"/>
              </a:rPr>
              <a:t>/teaching-materials/</a:t>
            </a:r>
            <a:endParaRPr lang="en-GB" sz="2000" dirty="0">
              <a:solidFill>
                <a:srgbClr val="2D4C71"/>
              </a:solidFill>
            </a:endParaRPr>
          </a:p>
          <a:p>
            <a:pPr marL="342900" indent="-342900">
              <a:spcAft>
                <a:spcPts val="600"/>
              </a:spcAft>
              <a:buFont typeface="Arial" panose="020B0604020202020204" pitchFamily="34" charset="0"/>
              <a:buChar char="•"/>
            </a:pPr>
            <a:r>
              <a:rPr lang="en-GB" sz="2000" noProof="0" dirty="0">
                <a:solidFill>
                  <a:srgbClr val="2D4C71"/>
                </a:solidFill>
              </a:rPr>
              <a:t>Kahoot!: </a:t>
            </a:r>
            <a:r>
              <a:rPr lang="en-GB" sz="2000" noProof="0" dirty="0">
                <a:solidFill>
                  <a:srgbClr val="000000"/>
                </a:solidFill>
              </a:rPr>
              <a:t>For a playful review of learning progress, a ready-made, freely accessible Kahoot! can be used in class. The QR code or direct link to the quiz can be found at the end of the PowerPoint.</a:t>
            </a:r>
          </a:p>
          <a:p>
            <a:pPr marL="342900" indent="-342900">
              <a:spcAft>
                <a:spcPts val="600"/>
              </a:spcAft>
              <a:buFont typeface="Arial" panose="020B0604020202020204" pitchFamily="34" charset="0"/>
              <a:buChar char="•"/>
            </a:pPr>
            <a:r>
              <a:rPr lang="en-GB" sz="2000" noProof="0" dirty="0">
                <a:solidFill>
                  <a:srgbClr val="2D4C71"/>
                </a:solidFill>
              </a:rPr>
              <a:t>List of sources: </a:t>
            </a:r>
            <a:r>
              <a:rPr lang="en-GB" sz="2000" noProof="0" dirty="0">
                <a:solidFill>
                  <a:srgbClr val="000000"/>
                </a:solidFill>
              </a:rPr>
              <a:t>The sources used in the presentation are available in the notes section of the individual slides as well as at the end of the PowerPoint.</a:t>
            </a:r>
          </a:p>
        </p:txBody>
      </p:sp>
    </p:spTree>
    <p:extLst>
      <p:ext uri="{BB962C8B-B14F-4D97-AF65-F5344CB8AC3E}">
        <p14:creationId xmlns:p14="http://schemas.microsoft.com/office/powerpoint/2010/main" val="325755558"/>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935C21-8CBB-0795-C881-07C7B643C94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085CD69-8807-9572-FEB2-A283DAFAF557}"/>
              </a:ext>
            </a:extLst>
          </p:cNvPr>
          <p:cNvSpPr>
            <a:spLocks noGrp="1"/>
          </p:cNvSpPr>
          <p:nvPr>
            <p:ph type="title"/>
          </p:nvPr>
        </p:nvSpPr>
        <p:spPr>
          <a:xfrm>
            <a:off x="592538" y="640040"/>
            <a:ext cx="9491262" cy="792976"/>
          </a:xfrm>
        </p:spPr>
        <p:txBody>
          <a:bodyPr/>
          <a:lstStyle/>
          <a:p>
            <a:r>
              <a:rPr lang="en-GB" noProof="0" dirty="0"/>
              <a:t>Learning objectives and target groups</a:t>
            </a:r>
          </a:p>
        </p:txBody>
      </p:sp>
      <p:sp>
        <p:nvSpPr>
          <p:cNvPr id="3" name="Fußzeilenplatzhalter 2">
            <a:extLst>
              <a:ext uri="{FF2B5EF4-FFF2-40B4-BE49-F238E27FC236}">
                <a16:creationId xmlns:a16="http://schemas.microsoft.com/office/drawing/2014/main" id="{94C45BE3-2E85-53C0-DCDA-E89FB80FF765}"/>
              </a:ext>
            </a:extLst>
          </p:cNvPr>
          <p:cNvSpPr>
            <a:spLocks noGrp="1"/>
          </p:cNvSpPr>
          <p:nvPr>
            <p:ph type="ftr" sz="quarter" idx="11"/>
          </p:nvPr>
        </p:nvSpPr>
        <p:spPr>
          <a:xfrm>
            <a:off x="635070" y="272194"/>
            <a:ext cx="6743630" cy="367846"/>
          </a:xfrm>
        </p:spPr>
        <p:txBody>
          <a:bodyPr/>
          <a:lstStyle/>
          <a:p>
            <a:r>
              <a:rPr lang="en-GB" noProof="0" dirty="0"/>
              <a:t>The Danube – ecosystem and lifeline</a:t>
            </a:r>
          </a:p>
        </p:txBody>
      </p:sp>
      <p:sp>
        <p:nvSpPr>
          <p:cNvPr id="4" name="Foliennummernplatzhalter 3">
            <a:extLst>
              <a:ext uri="{FF2B5EF4-FFF2-40B4-BE49-F238E27FC236}">
                <a16:creationId xmlns:a16="http://schemas.microsoft.com/office/drawing/2014/main" id="{E0418D37-482F-75B8-B0A6-923556921617}"/>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3</a:t>
            </a:fld>
            <a:endParaRPr lang="en-GB" noProof="0" dirty="0"/>
          </a:p>
        </p:txBody>
      </p:sp>
      <p:sp>
        <p:nvSpPr>
          <p:cNvPr id="6" name="Textfeld 5">
            <a:extLst>
              <a:ext uri="{FF2B5EF4-FFF2-40B4-BE49-F238E27FC236}">
                <a16:creationId xmlns:a16="http://schemas.microsoft.com/office/drawing/2014/main" id="{EFEA6F4C-B6E0-17A9-B248-D5B450D1A28F}"/>
              </a:ext>
            </a:extLst>
          </p:cNvPr>
          <p:cNvSpPr txBox="1"/>
          <p:nvPr/>
        </p:nvSpPr>
        <p:spPr>
          <a:xfrm>
            <a:off x="635070" y="1647363"/>
            <a:ext cx="11239430" cy="4093428"/>
          </a:xfrm>
          <a:prstGeom prst="rect">
            <a:avLst/>
          </a:prstGeom>
          <a:noFill/>
        </p:spPr>
        <p:txBody>
          <a:bodyPr wrap="square">
            <a:spAutoFit/>
          </a:bodyPr>
          <a:lstStyle/>
          <a:p>
            <a:r>
              <a:rPr lang="en-GB" sz="2000" noProof="0" dirty="0">
                <a:solidFill>
                  <a:srgbClr val="2D4C71"/>
                </a:solidFill>
              </a:rPr>
              <a:t>Learning objectives: </a:t>
            </a:r>
          </a:p>
          <a:p>
            <a:r>
              <a:rPr lang="en-GB" sz="2000" noProof="0" dirty="0">
                <a:solidFill>
                  <a:schemeClr val="tx1">
                    <a:lumMod val="50000"/>
                  </a:schemeClr>
                </a:solidFill>
              </a:rPr>
              <a:t>Participants should:</a:t>
            </a:r>
          </a:p>
          <a:p>
            <a:pPr marL="806450" indent="-342900">
              <a:buFont typeface="Arial" panose="020B0604020202020204" pitchFamily="34" charset="0"/>
              <a:buChar char="•"/>
            </a:pPr>
            <a:r>
              <a:rPr lang="en-GB" sz="2000" noProof="0" dirty="0">
                <a:solidFill>
                  <a:schemeClr val="tx1">
                    <a:lumMod val="50000"/>
                  </a:schemeClr>
                </a:solidFill>
              </a:rPr>
              <a:t>gain a basic understanding of river systems and their ecological functions</a:t>
            </a:r>
          </a:p>
          <a:p>
            <a:pPr marL="806450" indent="-342900">
              <a:buFont typeface="Arial" panose="020B0604020202020204" pitchFamily="34" charset="0"/>
              <a:buChar char="•"/>
            </a:pPr>
            <a:r>
              <a:rPr lang="en-GB" sz="2000" noProof="0" dirty="0">
                <a:solidFill>
                  <a:schemeClr val="tx1">
                    <a:lumMod val="50000"/>
                  </a:schemeClr>
                </a:solidFill>
              </a:rPr>
              <a:t>recognise the importance of ecosystem services provided by rivers</a:t>
            </a:r>
          </a:p>
          <a:p>
            <a:pPr marL="806450" indent="-342900">
              <a:buFont typeface="Arial" panose="020B0604020202020204" pitchFamily="34" charset="0"/>
              <a:buChar char="•"/>
            </a:pPr>
            <a:r>
              <a:rPr lang="en-GB" sz="2000" noProof="0" dirty="0">
                <a:solidFill>
                  <a:schemeClr val="tx1">
                    <a:lumMod val="50000"/>
                  </a:schemeClr>
                </a:solidFill>
              </a:rPr>
              <a:t>understand the methods of ecological river engineering and restoration measures</a:t>
            </a:r>
          </a:p>
          <a:p>
            <a:pPr marL="806450" indent="-342900">
              <a:buFont typeface="Arial" panose="020B0604020202020204" pitchFamily="34" charset="0"/>
              <a:buChar char="•"/>
            </a:pPr>
            <a:r>
              <a:rPr lang="en-GB" sz="2000" noProof="0" dirty="0">
                <a:solidFill>
                  <a:schemeClr val="tx1">
                    <a:lumMod val="50000"/>
                  </a:schemeClr>
                </a:solidFill>
              </a:rPr>
              <a:t>reflect on future challenges and solutions for managing rivers.</a:t>
            </a:r>
          </a:p>
          <a:p>
            <a:pPr marL="800100" lvl="1" indent="-342900">
              <a:buFont typeface="Arial" panose="020B0604020202020204" pitchFamily="34" charset="0"/>
              <a:buChar char="•"/>
            </a:pPr>
            <a:endParaRPr lang="en-GB" sz="2000" noProof="0" dirty="0">
              <a:solidFill>
                <a:schemeClr val="tx1">
                  <a:lumMod val="50000"/>
                </a:schemeClr>
              </a:solidFill>
            </a:endParaRPr>
          </a:p>
          <a:p>
            <a:pPr>
              <a:defRPr/>
            </a:pPr>
            <a:r>
              <a:rPr lang="en-GB" sz="2000" noProof="0" dirty="0">
                <a:solidFill>
                  <a:srgbClr val="2D4C71"/>
                </a:solidFill>
              </a:rPr>
              <a:t>Target group: </a:t>
            </a:r>
          </a:p>
          <a:p>
            <a:pPr>
              <a:lnSpc>
                <a:spcPct val="100000"/>
              </a:lnSpc>
              <a:spcBef>
                <a:spcPts val="0"/>
              </a:spcBef>
              <a:defRPr/>
            </a:pPr>
            <a:r>
              <a:rPr lang="en-GB" sz="2000" noProof="0" dirty="0">
                <a:solidFill>
                  <a:schemeClr val="tx1">
                    <a:lumMod val="50000"/>
                  </a:schemeClr>
                </a:solidFill>
              </a:rPr>
              <a:t>Upper secondary school pupils (AHS) and vocational colleges (BHS)</a:t>
            </a:r>
          </a:p>
          <a:p>
            <a:pPr>
              <a:lnSpc>
                <a:spcPct val="100000"/>
              </a:lnSpc>
              <a:spcBef>
                <a:spcPts val="0"/>
              </a:spcBef>
              <a:defRPr/>
            </a:pPr>
            <a:r>
              <a:rPr lang="en-GB" sz="2000" noProof="0" dirty="0">
                <a:solidFill>
                  <a:schemeClr val="tx1">
                    <a:lumMod val="50000"/>
                  </a:schemeClr>
                </a:solidFill>
              </a:rPr>
              <a:t>Vocational school students</a:t>
            </a:r>
          </a:p>
          <a:p>
            <a:pPr>
              <a:lnSpc>
                <a:spcPct val="100000"/>
              </a:lnSpc>
              <a:spcBef>
                <a:spcPts val="0"/>
              </a:spcBef>
              <a:defRPr/>
            </a:pPr>
            <a:r>
              <a:rPr lang="en-GB" sz="2000" noProof="0" dirty="0">
                <a:solidFill>
                  <a:schemeClr val="tx1">
                    <a:lumMod val="50000"/>
                  </a:schemeClr>
                </a:solidFill>
              </a:rPr>
              <a:t>University students as an introduction to the topics of river ecosystems and the sustainability of flowing waters</a:t>
            </a:r>
          </a:p>
          <a:p>
            <a:pPr>
              <a:lnSpc>
                <a:spcPct val="100000"/>
              </a:lnSpc>
              <a:spcBef>
                <a:spcPts val="0"/>
              </a:spcBef>
              <a:defRPr/>
            </a:pPr>
            <a:r>
              <a:rPr lang="en-GB" sz="2000" noProof="0" dirty="0">
                <a:solidFill>
                  <a:schemeClr val="tx1">
                    <a:lumMod val="50000"/>
                  </a:schemeClr>
                </a:solidFill>
              </a:rPr>
              <a:t>Career changers and professionals from other sectors</a:t>
            </a:r>
            <a:endParaRPr lang="en-GB" sz="2800" noProof="0" dirty="0"/>
          </a:p>
        </p:txBody>
      </p:sp>
    </p:spTree>
    <p:extLst>
      <p:ext uri="{BB962C8B-B14F-4D97-AF65-F5344CB8AC3E}">
        <p14:creationId xmlns:p14="http://schemas.microsoft.com/office/powerpoint/2010/main" val="1525373390"/>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2F9E95D8-CAFD-4546-BD9B-0CCAA9E92002}"/>
              </a:ext>
              <a:ext uri="{C183D7F6-B498-43B3-948B-1728B52AA6E4}">
                <adec:decorative xmlns:adec="http://schemas.microsoft.com/office/drawing/2017/decorative" val="1"/>
              </a:ext>
            </a:extLst>
          </p:cNvPr>
          <p:cNvSpPr>
            <a:spLocks noGrp="1"/>
          </p:cNvSpPr>
          <p:nvPr>
            <p:ph type="title" idx="4294967295"/>
          </p:nvPr>
        </p:nvSpPr>
        <p:spPr>
          <a:xfrm>
            <a:off x="635000" y="271463"/>
            <a:ext cx="4114800" cy="365125"/>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all" spc="100" normalizeH="0" baseline="0" noProof="0" dirty="0">
                <a:ln>
                  <a:noFill/>
                </a:ln>
                <a:solidFill>
                  <a:schemeClr val="tx2"/>
                </a:solidFill>
                <a:effectLst/>
                <a:uLnTx/>
                <a:uFillTx/>
                <a:latin typeface="+mj-lt"/>
                <a:ea typeface="+mn-ea"/>
                <a:cs typeface="+mn-cs"/>
              </a:rPr>
              <a:t>The Danube – ecosystem and lifeline</a:t>
            </a:r>
          </a:p>
        </p:txBody>
      </p:sp>
      <p:sp>
        <p:nvSpPr>
          <p:cNvPr id="3" name="Foliennummernplatzhalter 2">
            <a:extLst>
              <a:ext uri="{FF2B5EF4-FFF2-40B4-BE49-F238E27FC236}">
                <a16:creationId xmlns:a16="http://schemas.microsoft.com/office/drawing/2014/main" id="{A768DD9B-0175-4E35-8BF1-BD488CE5D9FF}"/>
              </a:ext>
              <a:ext uri="{C183D7F6-B498-43B3-948B-1728B52AA6E4}">
                <adec:decorative xmlns:adec="http://schemas.microsoft.com/office/drawing/2017/decorative" val="1"/>
              </a:ext>
            </a:extLst>
          </p:cNvPr>
          <p:cNvSpPr>
            <a:spLocks noGrp="1"/>
          </p:cNvSpPr>
          <p:nvPr>
            <p:ph type="sldNum" sz="quarter" idx="4294967295"/>
          </p:nvPr>
        </p:nvSpPr>
        <p:spPr>
          <a:xfrm>
            <a:off x="707262" y="6356350"/>
            <a:ext cx="2316673" cy="365125"/>
          </a:xfrm>
          <a:prstGeom prst="rect">
            <a:avLst/>
          </a:prstGeom>
        </p:spPr>
        <p:txBody>
          <a:bodyPr/>
          <a:lstStyle/>
          <a:p>
            <a:r>
              <a:rPr lang="en-GB" noProof="0" dirty="0"/>
              <a:t>Slide </a:t>
            </a:r>
            <a:fld id="{0AF89F37-6AD9-4F74-BC17-19E39A25D257}" type="slidenum">
              <a:rPr lang="en-GB" noProof="0" smtClean="0"/>
              <a:t>4</a:t>
            </a:fld>
            <a:endParaRPr lang="en-GB" noProof="0" dirty="0"/>
          </a:p>
        </p:txBody>
      </p:sp>
      <mc:AlternateContent xmlns:mc="http://schemas.openxmlformats.org/markup-compatibility/2006" xmlns:psez="http://schemas.microsoft.com/office/powerpoint/2016/sectionzoom">
        <mc:Choice Requires="psez">
          <p:graphicFrame>
            <p:nvGraphicFramePr>
              <p:cNvPr id="4" name="Abschnittszoom 3">
                <a:extLst>
                  <a:ext uri="{FF2B5EF4-FFF2-40B4-BE49-F238E27FC236}">
                    <a16:creationId xmlns:a16="http://schemas.microsoft.com/office/drawing/2014/main" id="{8788F7EE-238E-4125-A56C-59881478C583}"/>
                  </a:ext>
                </a:extLst>
              </p:cNvPr>
              <p:cNvGraphicFramePr>
                <a:graphicFrameLocks noChangeAspect="1"/>
              </p:cNvGraphicFramePr>
              <p:nvPr>
                <p:extLst>
                  <p:ext uri="{D42A27DB-BD31-4B8C-83A1-F6EECF244321}">
                    <p14:modId xmlns:p14="http://schemas.microsoft.com/office/powerpoint/2010/main" val="182556602"/>
                  </p:ext>
                </p:extLst>
              </p:nvPr>
            </p:nvGraphicFramePr>
            <p:xfrm>
              <a:off x="2179061" y="974476"/>
              <a:ext cx="3199999" cy="1800000"/>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2" cstate="screen">
                          <a:extLst>
                            <a:ext uri="{28A0092B-C50C-407E-A947-70E740481C1C}">
                              <a14:useLocalDpi xmlns:a14="http://schemas.microsoft.com/office/drawing/2010/main"/>
                            </a:ext>
                          </a:extLst>
                        </a:blip>
                        <a:stretch>
                          <a:fillRect/>
                        </a:stretch>
                      </p166:blipFill>
                      <p166:spPr xmlns:p166="http://schemas.microsoft.com/office/powerpoint/2016/6/main">
                        <a:xfrm>
                          <a:off x="0" y="0"/>
                          <a:ext cx="3199999" cy="1800000"/>
                        </a:xfrm>
                        <a:prstGeom prst="rect">
                          <a:avLst/>
                        </a:prstGeom>
                        <a:ln w="3175">
                          <a:solidFill>
                            <a:prstClr val="ltGray"/>
                          </a:solidFill>
                        </a:ln>
                      </p166:spPr>
                    </psez:zmPr>
                  </psez:sectionZmObj>
                </psez:sectionZm>
              </a:graphicData>
            </a:graphic>
          </p:graphicFrame>
        </mc:Choice>
        <mc:Fallback xmlns="">
          <p:pic>
            <p:nvPicPr>
              <p:cNvPr id="4" name="Abschnittszoom 3">
                <a:hlinkClick r:id="rId3" action="ppaction://hlinksldjump"/>
                <a:extLst>
                  <a:ext uri="{FF2B5EF4-FFF2-40B4-BE49-F238E27FC236}">
                    <a16:creationId xmlns:a16="http://schemas.microsoft.com/office/drawing/2014/main" id="{8788F7EE-238E-4125-A56C-59881478C583}"/>
                  </a:ext>
                </a:extLst>
              </p:cNvPr>
              <p:cNvPicPr>
                <a:picLocks noGrp="1" noRot="1" noChangeAspect="1" noMove="1" noResize="1" noEditPoints="1" noAdjustHandles="1" noChangeArrowheads="1" noChangeShapeType="1"/>
              </p:cNvPicPr>
              <p:nvPr/>
            </p:nvPicPr>
            <p:blipFill>
              <a:blip r:embed="rId4"/>
              <a:stretch>
                <a:fillRect/>
              </a:stretch>
            </p:blipFill>
            <p:spPr>
              <a:xfrm>
                <a:off x="2179061" y="974476"/>
                <a:ext cx="3199999" cy="1800000"/>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5" name="Abschnittszoom 4">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2457116944"/>
                  </p:ext>
                </p:extLst>
              </p:nvPr>
            </p:nvGraphicFramePr>
            <p:xfrm>
              <a:off x="6376232" y="974476"/>
              <a:ext cx="3200000" cy="1800000"/>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5" cstate="screen">
                          <a:extLst>
                            <a:ext uri="{28A0092B-C50C-407E-A947-70E740481C1C}">
                              <a14:useLocalDpi xmlns:a14="http://schemas.microsoft.com/office/drawing/2010/main"/>
                            </a:ext>
                          </a:extLst>
                        </a:blip>
                        <a:stretch>
                          <a:fillRect/>
                        </a:stretch>
                      </p166:blipFill>
                      <p166:spPr xmlns:p166="http://schemas.microsoft.com/office/powerpoint/2016/6/main">
                        <a:xfrm>
                          <a:off x="0" y="0"/>
                          <a:ext cx="3200000" cy="1800000"/>
                        </a:xfrm>
                        <a:prstGeom prst="rect">
                          <a:avLst/>
                        </a:prstGeom>
                        <a:ln w="3175">
                          <a:solidFill>
                            <a:prstClr val="ltGray"/>
                          </a:solidFill>
                        </a:ln>
                      </p166:spPr>
                    </psez:zmPr>
                  </psez:sectionZmObj>
                </psez:sectionZm>
              </a:graphicData>
            </a:graphic>
          </p:graphicFrame>
        </mc:Choice>
        <mc:Fallback xmlns="">
          <p:pic>
            <p:nvPicPr>
              <p:cNvPr id="5" name="Abschnittszoom 4">
                <a:hlinkClick r:id="rId6"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7"/>
              <a:stretch>
                <a:fillRect/>
              </a:stretch>
            </p:blipFill>
            <p:spPr>
              <a:xfrm>
                <a:off x="6376232" y="974476"/>
                <a:ext cx="3200000" cy="1800000"/>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2517038897"/>
                  </p:ext>
                </p:extLst>
              </p:nvPr>
            </p:nvGraphicFramePr>
            <p:xfrm>
              <a:off x="2179061" y="3573132"/>
              <a:ext cx="3200000" cy="1800000"/>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8" cstate="screen">
                          <a:extLst>
                            <a:ext uri="{28A0092B-C50C-407E-A947-70E740481C1C}">
                              <a14:useLocalDpi xmlns:a14="http://schemas.microsoft.com/office/drawing/2010/main"/>
                            </a:ext>
                          </a:extLst>
                        </a:blip>
                        <a:stretch>
                          <a:fillRect/>
                        </a:stretch>
                      </p166:blipFill>
                      <p166:spPr xmlns:p166="http://schemas.microsoft.com/office/powerpoint/2016/6/main">
                        <a:xfrm>
                          <a:off x="0" y="0"/>
                          <a:ext cx="3200000" cy="1800000"/>
                        </a:xfrm>
                        <a:prstGeom prst="rect">
                          <a:avLst/>
                        </a:prstGeom>
                        <a:ln w="3175">
                          <a:solidFill>
                            <a:prstClr val="ltGray"/>
                          </a:solidFill>
                        </a:ln>
                      </p166:spPr>
                    </psez:zmPr>
                  </psez:sectionZmObj>
                </psez:sectionZm>
              </a:graphicData>
            </a:graphic>
          </p:graphicFrame>
        </mc:Choice>
        <mc:Fallback xmlns="">
          <p:pic>
            <p:nvPicPr>
              <p:cNvPr id="6" name="Abschnittszoom 5">
                <a:hlinkClick r:id="rId9"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0"/>
              <a:stretch>
                <a:fillRect/>
              </a:stretch>
            </p:blipFill>
            <p:spPr>
              <a:xfrm>
                <a:off x="2179061" y="3573132"/>
                <a:ext cx="3200000" cy="1800000"/>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7" name="Abschnittszoom 6">
                <a:extLst>
                  <a:ext uri="{FF2B5EF4-FFF2-40B4-BE49-F238E27FC236}">
                    <a16:creationId xmlns:a16="http://schemas.microsoft.com/office/drawing/2014/main" id="{7B46F37A-0A7F-4728-A31A-46FD123FA299}"/>
                  </a:ext>
                </a:extLst>
              </p:cNvPr>
              <p:cNvGraphicFramePr>
                <a:graphicFrameLocks noChangeAspect="1"/>
              </p:cNvGraphicFramePr>
              <p:nvPr>
                <p:extLst>
                  <p:ext uri="{D42A27DB-BD31-4B8C-83A1-F6EECF244321}">
                    <p14:modId xmlns:p14="http://schemas.microsoft.com/office/powerpoint/2010/main" val="4157489757"/>
                  </p:ext>
                </p:extLst>
              </p:nvPr>
            </p:nvGraphicFramePr>
            <p:xfrm>
              <a:off x="6376232" y="3573132"/>
              <a:ext cx="3200000" cy="1800000"/>
            </p:xfrm>
            <a:graphic>
              <a:graphicData uri="http://schemas.microsoft.com/office/powerpoint/2016/sectionzoom">
                <psez:sectionZm>
                  <psez:sectionZmObj sectionId="{46884A32-CD38-49E1-A8D0-5ACD353D821E}">
                    <psez:zmPr id="{3F3B0A67-9D4F-4910-988D-C9ED57572F02}" transitionDur="1000">
                      <p166:blipFill xmlns:p166="http://schemas.microsoft.com/office/powerpoint/2016/6/main">
                        <a:blip r:embed="rId11" cstate="screen">
                          <a:extLst>
                            <a:ext uri="{28A0092B-C50C-407E-A947-70E740481C1C}">
                              <a14:useLocalDpi xmlns:a14="http://schemas.microsoft.com/office/drawing/2010/main"/>
                            </a:ext>
                          </a:extLst>
                        </a:blip>
                        <a:stretch>
                          <a:fillRect/>
                        </a:stretch>
                      </p166:blipFill>
                      <p166:spPr xmlns:p166="http://schemas.microsoft.com/office/powerpoint/2016/6/main">
                        <a:xfrm>
                          <a:off x="0" y="0"/>
                          <a:ext cx="3200000" cy="1800000"/>
                        </a:xfrm>
                        <a:prstGeom prst="rect">
                          <a:avLst/>
                        </a:prstGeom>
                        <a:ln w="3175">
                          <a:solidFill>
                            <a:prstClr val="ltGray"/>
                          </a:solidFill>
                        </a:ln>
                      </p166:spPr>
                    </psez:zmPr>
                  </psez:sectionZmObj>
                </psez:sectionZm>
              </a:graphicData>
            </a:graphic>
          </p:graphicFrame>
        </mc:Choice>
        <mc:Fallback xmlns="">
          <p:pic>
            <p:nvPicPr>
              <p:cNvPr id="7" name="Abschnittszoom 6">
                <a:hlinkClick r:id="rId12" action="ppaction://hlinksldjump"/>
                <a:extLst>
                  <a:ext uri="{FF2B5EF4-FFF2-40B4-BE49-F238E27FC236}">
                    <a16:creationId xmlns:a16="http://schemas.microsoft.com/office/drawing/2014/main" id="{7B46F37A-0A7F-4728-A31A-46FD123FA299}"/>
                  </a:ext>
                </a:extLst>
              </p:cNvPr>
              <p:cNvPicPr>
                <a:picLocks noGrp="1" noRot="1" noChangeAspect="1" noMove="1" noResize="1" noEditPoints="1" noAdjustHandles="1" noChangeArrowheads="1" noChangeShapeType="1"/>
              </p:cNvPicPr>
              <p:nvPr/>
            </p:nvPicPr>
            <p:blipFill>
              <a:blip r:embed="rId13"/>
              <a:stretch>
                <a:fillRect/>
              </a:stretch>
            </p:blipFill>
            <p:spPr>
              <a:xfrm>
                <a:off x="6376232" y="3573132"/>
                <a:ext cx="3200000" cy="1800000"/>
              </a:xfrm>
              <a:prstGeom prst="rect">
                <a:avLst/>
              </a:prstGeom>
              <a:ln w="3175">
                <a:solidFill>
                  <a:prstClr val="ltGray"/>
                </a:solidFill>
              </a:ln>
            </p:spPr>
          </p:pic>
        </mc:Fallback>
      </mc:AlternateContent>
    </p:spTree>
    <p:extLst>
      <p:ext uri="{BB962C8B-B14F-4D97-AF65-F5344CB8AC3E}">
        <p14:creationId xmlns:p14="http://schemas.microsoft.com/office/powerpoint/2010/main" val="3364259762"/>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en-GB" noProof="0" dirty="0"/>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en-GB" sz="5500" noProof="0" dirty="0"/>
              <a:t>The Danube ecosystem</a:t>
            </a:r>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F035178-8D16-D5AD-AAE9-3E6AD5F0159C}"/>
              </a:ext>
            </a:extLst>
          </p:cNvPr>
          <p:cNvSpPr>
            <a:spLocks noGrp="1"/>
          </p:cNvSpPr>
          <p:nvPr>
            <p:ph type="title"/>
          </p:nvPr>
        </p:nvSpPr>
        <p:spPr/>
        <p:txBody>
          <a:bodyPr/>
          <a:lstStyle/>
          <a:p>
            <a:r>
              <a:rPr lang="en-GB" noProof="0" dirty="0"/>
              <a:t>Ecosystem</a:t>
            </a:r>
          </a:p>
        </p:txBody>
      </p:sp>
      <p:sp>
        <p:nvSpPr>
          <p:cNvPr id="3" name="Fußzeilenplatzhalter 2">
            <a:extLst>
              <a:ext uri="{FF2B5EF4-FFF2-40B4-BE49-F238E27FC236}">
                <a16:creationId xmlns:a16="http://schemas.microsoft.com/office/drawing/2014/main" id="{3A73FB72-8640-F1CE-357D-26C7506D5FA0}"/>
              </a:ext>
            </a:extLst>
          </p:cNvPr>
          <p:cNvSpPr>
            <a:spLocks noGrp="1"/>
          </p:cNvSpPr>
          <p:nvPr>
            <p:ph type="ftr" sz="quarter" idx="11"/>
          </p:nvPr>
        </p:nvSpPr>
        <p:spPr/>
        <p:txBody>
          <a:bodyPr/>
          <a:lstStyle/>
          <a:p>
            <a:r>
              <a:rPr lang="en-GB" noProof="0" dirty="0"/>
              <a:t>The Danube ecosystem</a:t>
            </a:r>
          </a:p>
        </p:txBody>
      </p:sp>
      <p:sp>
        <p:nvSpPr>
          <p:cNvPr id="4" name="Foliennummernplatzhalter 3">
            <a:extLst>
              <a:ext uri="{FF2B5EF4-FFF2-40B4-BE49-F238E27FC236}">
                <a16:creationId xmlns:a16="http://schemas.microsoft.com/office/drawing/2014/main" id="{13475B96-BF11-B914-1F13-36A1018EB05E}"/>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6</a:t>
            </a:fld>
            <a:endParaRPr lang="en-GB" noProof="0" dirty="0"/>
          </a:p>
        </p:txBody>
      </p:sp>
      <p:sp>
        <p:nvSpPr>
          <p:cNvPr id="6" name="Textfeld 5">
            <a:extLst>
              <a:ext uri="{FF2B5EF4-FFF2-40B4-BE49-F238E27FC236}">
                <a16:creationId xmlns:a16="http://schemas.microsoft.com/office/drawing/2014/main" id="{57C73A29-34D6-AA15-08E3-0A2DF0BF6D5D}"/>
              </a:ext>
            </a:extLst>
          </p:cNvPr>
          <p:cNvSpPr txBox="1"/>
          <p:nvPr/>
        </p:nvSpPr>
        <p:spPr>
          <a:xfrm>
            <a:off x="592538" y="1690062"/>
            <a:ext cx="4480205" cy="3631763"/>
          </a:xfrm>
          <a:prstGeom prst="rect">
            <a:avLst/>
          </a:prstGeom>
          <a:noFill/>
        </p:spPr>
        <p:txBody>
          <a:bodyPr wrap="square">
            <a:spAutoFit/>
          </a:bodyPr>
          <a:lstStyle/>
          <a:p>
            <a:pPr marL="285750" indent="-285750">
              <a:spcAft>
                <a:spcPts val="600"/>
              </a:spcAft>
              <a:buFont typeface="Arial" panose="020B0604020202020204" pitchFamily="34" charset="0"/>
              <a:buChar char="•"/>
            </a:pPr>
            <a:r>
              <a:rPr lang="en-GB" sz="2200" noProof="0" dirty="0"/>
              <a:t>An ecosystem is a unit consisting of living organisms (</a:t>
            </a:r>
            <a:r>
              <a:rPr lang="en-GB" sz="2200" noProof="0" dirty="0" err="1"/>
              <a:t>biocoenosis</a:t>
            </a:r>
            <a:r>
              <a:rPr lang="en-GB" sz="2200" noProof="0" dirty="0"/>
              <a:t>) and their non-living environment (biotope)</a:t>
            </a:r>
          </a:p>
          <a:p>
            <a:pPr marL="285750" indent="-285750">
              <a:spcAft>
                <a:spcPts val="600"/>
              </a:spcAft>
              <a:buFont typeface="Arial" panose="020B0604020202020204" pitchFamily="34" charset="0"/>
              <a:buChar char="•"/>
            </a:pPr>
            <a:r>
              <a:rPr lang="en-GB" sz="2200" noProof="0" dirty="0" err="1"/>
              <a:t>Biocoenosis</a:t>
            </a:r>
            <a:r>
              <a:rPr lang="en-GB" sz="2200" noProof="0" dirty="0"/>
              <a:t> and biotope are in constant interdependence and interaction with one another</a:t>
            </a:r>
          </a:p>
          <a:p>
            <a:pPr marL="285750" indent="-285750">
              <a:spcAft>
                <a:spcPts val="600"/>
              </a:spcAft>
              <a:buFont typeface="Arial" panose="020B0604020202020204" pitchFamily="34" charset="0"/>
              <a:buChar char="•"/>
            </a:pPr>
            <a:r>
              <a:rPr lang="en-GB" sz="2200" noProof="0" dirty="0"/>
              <a:t>The size of an ecosystem can vary greatly, from a small pond to a large forest</a:t>
            </a:r>
          </a:p>
        </p:txBody>
      </p:sp>
      <p:sp>
        <p:nvSpPr>
          <p:cNvPr id="10" name="Textfeld 9">
            <a:extLst>
              <a:ext uri="{FF2B5EF4-FFF2-40B4-BE49-F238E27FC236}">
                <a16:creationId xmlns:a16="http://schemas.microsoft.com/office/drawing/2014/main" id="{AB2D82E3-36C5-85BD-99E7-BF43D48DE092}"/>
              </a:ext>
            </a:extLst>
          </p:cNvPr>
          <p:cNvSpPr txBox="1"/>
          <p:nvPr/>
        </p:nvSpPr>
        <p:spPr>
          <a:xfrm>
            <a:off x="10624457" y="6233239"/>
            <a:ext cx="1495371" cy="246221"/>
          </a:xfrm>
          <a:prstGeom prst="rect">
            <a:avLst/>
          </a:prstGeom>
          <a:noFill/>
        </p:spPr>
        <p:txBody>
          <a:bodyPr wrap="square">
            <a:spAutoFit/>
          </a:bodyPr>
          <a:lstStyle/>
          <a:p>
            <a:r>
              <a:rPr lang="en-GB" sz="1000" noProof="0" dirty="0">
                <a:solidFill>
                  <a:srgbClr val="3C6496"/>
                </a:solidFill>
              </a:rPr>
              <a:t>Image: own illustration</a:t>
            </a:r>
          </a:p>
        </p:txBody>
      </p:sp>
      <p:pic>
        <p:nvPicPr>
          <p:cNvPr id="5" name="Inhaltsplatzhalter 7" descr="An image containing text, children's art, drawings, and handwriting.&#10;&#10;">
            <a:extLst>
              <a:ext uri="{FF2B5EF4-FFF2-40B4-BE49-F238E27FC236}">
                <a16:creationId xmlns:a16="http://schemas.microsoft.com/office/drawing/2014/main" id="{C45BDBC7-4283-D397-8C0F-C0332D26944F}"/>
              </a:ext>
            </a:extLst>
          </p:cNvPr>
          <p:cNvPicPr>
            <a:picLocks noChangeAspect="1"/>
          </p:cNvPicPr>
          <p:nvPr/>
        </p:nvPicPr>
        <p:blipFill>
          <a:blip r:embed="rId3" cstate="screen">
            <a:extLst>
              <a:ext uri="{BEBA8EAE-BF5A-486C-A8C5-ECC9F3942E4B}">
                <a14:imgProps xmlns:a14="http://schemas.microsoft.com/office/drawing/2010/main">
                  <a14:imgLayer r:embed="rId4">
                    <a14:imgEffect>
                      <a14:brightnessContrast bright="16000"/>
                    </a14:imgEffect>
                  </a14:imgLayer>
                </a14:imgProps>
              </a:ext>
              <a:ext uri="{28A0092B-C50C-407E-A947-70E740481C1C}">
                <a14:useLocalDpi xmlns:a14="http://schemas.microsoft.com/office/drawing/2010/main"/>
              </a:ext>
            </a:extLst>
          </a:blip>
          <a:stretch>
            <a:fillRect/>
          </a:stretch>
        </p:blipFill>
        <p:spPr>
          <a:xfrm>
            <a:off x="5334000" y="1451149"/>
            <a:ext cx="6836229" cy="4786698"/>
          </a:xfrm>
          <a:prstGeom prst="rect">
            <a:avLst/>
          </a:prstGeom>
          <a:effectLst>
            <a:glow>
              <a:schemeClr val="accent1"/>
            </a:glow>
          </a:effectLst>
        </p:spPr>
      </p:pic>
    </p:spTree>
    <p:extLst>
      <p:ext uri="{BB962C8B-B14F-4D97-AF65-F5344CB8AC3E}">
        <p14:creationId xmlns:p14="http://schemas.microsoft.com/office/powerpoint/2010/main" val="3415525345"/>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C102BD-738D-2A7D-346A-B26B43E5C84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952B105-F32C-0B57-A90D-C0CAA65CA2EA}"/>
              </a:ext>
            </a:extLst>
          </p:cNvPr>
          <p:cNvSpPr>
            <a:spLocks noGrp="1"/>
          </p:cNvSpPr>
          <p:nvPr>
            <p:ph type="title"/>
          </p:nvPr>
        </p:nvSpPr>
        <p:spPr/>
        <p:txBody>
          <a:bodyPr/>
          <a:lstStyle/>
          <a:p>
            <a:r>
              <a:rPr lang="en-GB" noProof="0" dirty="0"/>
              <a:t>Freshwater ecology</a:t>
            </a:r>
          </a:p>
        </p:txBody>
      </p:sp>
      <p:sp>
        <p:nvSpPr>
          <p:cNvPr id="3" name="Fußzeilenplatzhalter 2">
            <a:extLst>
              <a:ext uri="{FF2B5EF4-FFF2-40B4-BE49-F238E27FC236}">
                <a16:creationId xmlns:a16="http://schemas.microsoft.com/office/drawing/2014/main" id="{83430B86-517D-7CC4-0944-1F45A8FD181D}"/>
              </a:ext>
            </a:extLst>
          </p:cNvPr>
          <p:cNvSpPr>
            <a:spLocks noGrp="1"/>
          </p:cNvSpPr>
          <p:nvPr>
            <p:ph type="ftr" sz="quarter" idx="11"/>
          </p:nvPr>
        </p:nvSpPr>
        <p:spPr/>
        <p:txBody>
          <a:bodyPr/>
          <a:lstStyle/>
          <a:p>
            <a:r>
              <a:rPr lang="en-GB" noProof="0" dirty="0"/>
              <a:t>The Danube ecosystem</a:t>
            </a:r>
          </a:p>
        </p:txBody>
      </p:sp>
      <p:sp>
        <p:nvSpPr>
          <p:cNvPr id="4" name="Foliennummernplatzhalter 3">
            <a:extLst>
              <a:ext uri="{FF2B5EF4-FFF2-40B4-BE49-F238E27FC236}">
                <a16:creationId xmlns:a16="http://schemas.microsoft.com/office/drawing/2014/main" id="{215E2B79-B164-EB3B-C4BD-6B1BC12BE074}"/>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7</a:t>
            </a:fld>
            <a:endParaRPr lang="en-GB" noProof="0" dirty="0"/>
          </a:p>
        </p:txBody>
      </p:sp>
      <p:sp>
        <p:nvSpPr>
          <p:cNvPr id="6" name="Textfeld 5">
            <a:extLst>
              <a:ext uri="{FF2B5EF4-FFF2-40B4-BE49-F238E27FC236}">
                <a16:creationId xmlns:a16="http://schemas.microsoft.com/office/drawing/2014/main" id="{D76B6CCD-4F2D-1A1F-70F1-922F1DDEEDC5}"/>
              </a:ext>
            </a:extLst>
          </p:cNvPr>
          <p:cNvSpPr txBox="1"/>
          <p:nvPr/>
        </p:nvSpPr>
        <p:spPr>
          <a:xfrm>
            <a:off x="465084" y="1817418"/>
            <a:ext cx="11422253" cy="369332"/>
          </a:xfrm>
          <a:prstGeom prst="rect">
            <a:avLst/>
          </a:prstGeom>
          <a:noFill/>
        </p:spPr>
        <p:txBody>
          <a:bodyPr wrap="square">
            <a:spAutoFit/>
          </a:bodyPr>
          <a:lstStyle/>
          <a:p>
            <a:pPr algn="ctr">
              <a:spcAft>
                <a:spcPts val="600"/>
              </a:spcAft>
            </a:pPr>
            <a:r>
              <a:rPr lang="en-GB" b="1" noProof="0" dirty="0"/>
              <a:t>Investigates water bodies as ecosystems and habitats</a:t>
            </a:r>
            <a:endParaRPr lang="en-GB" noProof="0" dirty="0"/>
          </a:p>
        </p:txBody>
      </p:sp>
      <p:graphicFrame>
        <p:nvGraphicFramePr>
          <p:cNvPr id="10" name="Tabelle 9">
            <a:extLst>
              <a:ext uri="{FF2B5EF4-FFF2-40B4-BE49-F238E27FC236}">
                <a16:creationId xmlns:a16="http://schemas.microsoft.com/office/drawing/2014/main" id="{3A3FFF6A-0CD8-B65B-0185-F04503B2C326}"/>
              </a:ext>
            </a:extLst>
          </p:cNvPr>
          <p:cNvGraphicFramePr>
            <a:graphicFrameLocks noGrp="1"/>
          </p:cNvGraphicFramePr>
          <p:nvPr>
            <p:extLst>
              <p:ext uri="{D42A27DB-BD31-4B8C-83A1-F6EECF244321}">
                <p14:modId xmlns:p14="http://schemas.microsoft.com/office/powerpoint/2010/main" val="1848993901"/>
              </p:ext>
            </p:extLst>
          </p:nvPr>
        </p:nvGraphicFramePr>
        <p:xfrm>
          <a:off x="838200" y="2855754"/>
          <a:ext cx="10676022" cy="1010920"/>
        </p:xfrm>
        <a:graphic>
          <a:graphicData uri="http://schemas.openxmlformats.org/drawingml/2006/table">
            <a:tbl>
              <a:tblPr firstRow="1" bandRow="1">
                <a:tableStyleId>{7DF18680-E054-41AD-8BC1-D1AEF772440D}</a:tableStyleId>
              </a:tblPr>
              <a:tblGrid>
                <a:gridCol w="5338011">
                  <a:extLst>
                    <a:ext uri="{9D8B030D-6E8A-4147-A177-3AD203B41FA5}">
                      <a16:colId xmlns:a16="http://schemas.microsoft.com/office/drawing/2014/main" val="767879459"/>
                    </a:ext>
                  </a:extLst>
                </a:gridCol>
                <a:gridCol w="5338011">
                  <a:extLst>
                    <a:ext uri="{9D8B030D-6E8A-4147-A177-3AD203B41FA5}">
                      <a16:colId xmlns:a16="http://schemas.microsoft.com/office/drawing/2014/main" val="2194155973"/>
                    </a:ext>
                  </a:extLst>
                </a:gridCol>
              </a:tblGrid>
              <a:tr h="370840">
                <a:tc gridSpan="2">
                  <a:txBody>
                    <a:bodyPr/>
                    <a:lstStyle/>
                    <a:p>
                      <a:pPr algn="ctr"/>
                      <a:r>
                        <a:rPr lang="en-GB" noProof="0" dirty="0"/>
                        <a:t>Two main areas of focus</a:t>
                      </a:r>
                    </a:p>
                  </a:txBody>
                  <a:tcPr anchor="ctr"/>
                </a:tc>
                <a:tc hMerge="1">
                  <a:txBody>
                    <a:bodyPr/>
                    <a:lstStyle/>
                    <a:p>
                      <a:endParaRPr lang="de-AT" dirty="0"/>
                    </a:p>
                  </a:txBody>
                  <a:tcPr/>
                </a:tc>
                <a:extLst>
                  <a:ext uri="{0D108BD9-81ED-4DB2-BD59-A6C34878D82A}">
                    <a16:rowId xmlns:a16="http://schemas.microsoft.com/office/drawing/2014/main" val="324081504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noProof="0" dirty="0"/>
                        <a:t>Biological perspective: Examination of aquatic plants, fish, zooplankton, etc.</a:t>
                      </a:r>
                      <a:endParaRPr lang="en-GB" noProof="0" dirty="0"/>
                    </a:p>
                  </a:txBody>
                  <a:tcPr anchor="ctr"/>
                </a:tc>
                <a:tc>
                  <a:txBody>
                    <a:bodyPr/>
                    <a:lstStyle/>
                    <a:p>
                      <a:r>
                        <a:rPr lang="en-GB" noProof="0" dirty="0" err="1"/>
                        <a:t>Physico</a:t>
                      </a:r>
                      <a:r>
                        <a:rPr lang="en-GB" noProof="0" dirty="0"/>
                        <a:t>-chemical perspective: Investigation of factors such as temperature, oxygen content and flow velocity</a:t>
                      </a:r>
                    </a:p>
                  </a:txBody>
                  <a:tcPr anchor="ctr"/>
                </a:tc>
                <a:extLst>
                  <a:ext uri="{0D108BD9-81ED-4DB2-BD59-A6C34878D82A}">
                    <a16:rowId xmlns:a16="http://schemas.microsoft.com/office/drawing/2014/main" val="2017040076"/>
                  </a:ext>
                </a:extLst>
              </a:tr>
            </a:tbl>
          </a:graphicData>
        </a:graphic>
      </p:graphicFrame>
      <p:graphicFrame>
        <p:nvGraphicFramePr>
          <p:cNvPr id="11" name="Tabelle 10">
            <a:extLst>
              <a:ext uri="{FF2B5EF4-FFF2-40B4-BE49-F238E27FC236}">
                <a16:creationId xmlns:a16="http://schemas.microsoft.com/office/drawing/2014/main" id="{501B4457-A747-8147-C94D-7A044DB7020A}"/>
              </a:ext>
            </a:extLst>
          </p:cNvPr>
          <p:cNvGraphicFramePr>
            <a:graphicFrameLocks noGrp="1"/>
          </p:cNvGraphicFramePr>
          <p:nvPr>
            <p:extLst>
              <p:ext uri="{D42A27DB-BD31-4B8C-83A1-F6EECF244321}">
                <p14:modId xmlns:p14="http://schemas.microsoft.com/office/powerpoint/2010/main" val="163832560"/>
              </p:ext>
            </p:extLst>
          </p:nvPr>
        </p:nvGraphicFramePr>
        <p:xfrm>
          <a:off x="838201" y="4840976"/>
          <a:ext cx="10515599" cy="640080"/>
        </p:xfrm>
        <a:graphic>
          <a:graphicData uri="http://schemas.openxmlformats.org/drawingml/2006/table">
            <a:tbl>
              <a:tblPr firstRow="1" bandRow="1">
                <a:tableStyleId>{7DF18680-E054-41AD-8BC1-D1AEF772440D}</a:tableStyleId>
              </a:tblPr>
              <a:tblGrid>
                <a:gridCol w="10515599">
                  <a:extLst>
                    <a:ext uri="{9D8B030D-6E8A-4147-A177-3AD203B41FA5}">
                      <a16:colId xmlns:a16="http://schemas.microsoft.com/office/drawing/2014/main" val="4168121021"/>
                    </a:ext>
                  </a:extLst>
                </a:gridCol>
              </a:tblGrid>
              <a:tr h="18661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noProof="0" dirty="0"/>
                        <a:t>Objective: </a:t>
                      </a:r>
                      <a:r>
                        <a:rPr lang="en-GB" b="0" noProof="0" dirty="0"/>
                        <a:t>Understanding the structure, function and dynamics of freshwater ecosystems in order to be able to assess them</a:t>
                      </a:r>
                    </a:p>
                  </a:txBody>
                  <a:tcPr/>
                </a:tc>
                <a:extLst>
                  <a:ext uri="{0D108BD9-81ED-4DB2-BD59-A6C34878D82A}">
                    <a16:rowId xmlns:a16="http://schemas.microsoft.com/office/drawing/2014/main" val="3925607402"/>
                  </a:ext>
                </a:extLst>
              </a:tr>
            </a:tbl>
          </a:graphicData>
        </a:graphic>
      </p:graphicFrame>
    </p:spTree>
    <p:extLst>
      <p:ext uri="{BB962C8B-B14F-4D97-AF65-F5344CB8AC3E}">
        <p14:creationId xmlns:p14="http://schemas.microsoft.com/office/powerpoint/2010/main" val="2273903735"/>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EA4B2-3222-B355-F048-9FC84B00A29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0F6C899-35C5-B3CB-AF0A-4B3EF6D4A422}"/>
              </a:ext>
            </a:extLst>
          </p:cNvPr>
          <p:cNvSpPr>
            <a:spLocks noGrp="1"/>
          </p:cNvSpPr>
          <p:nvPr>
            <p:ph type="title"/>
          </p:nvPr>
        </p:nvSpPr>
        <p:spPr/>
        <p:txBody>
          <a:bodyPr/>
          <a:lstStyle/>
          <a:p>
            <a:r>
              <a:rPr lang="en-US" noProof="0" dirty="0"/>
              <a:t>Freshwater ecology – flora and fauna</a:t>
            </a:r>
            <a:endParaRPr lang="en-GB" noProof="0" dirty="0"/>
          </a:p>
        </p:txBody>
      </p:sp>
      <p:sp>
        <p:nvSpPr>
          <p:cNvPr id="3" name="Fußzeilenplatzhalter 2">
            <a:extLst>
              <a:ext uri="{FF2B5EF4-FFF2-40B4-BE49-F238E27FC236}">
                <a16:creationId xmlns:a16="http://schemas.microsoft.com/office/drawing/2014/main" id="{3FFF3548-55DB-C892-4E22-0AA09CF92F0F}"/>
              </a:ext>
            </a:extLst>
          </p:cNvPr>
          <p:cNvSpPr>
            <a:spLocks noGrp="1"/>
          </p:cNvSpPr>
          <p:nvPr>
            <p:ph type="ftr" sz="quarter" idx="11"/>
          </p:nvPr>
        </p:nvSpPr>
        <p:spPr/>
        <p:txBody>
          <a:bodyPr/>
          <a:lstStyle/>
          <a:p>
            <a:r>
              <a:rPr lang="en-GB" noProof="0" dirty="0"/>
              <a:t>The Danube ecosystem</a:t>
            </a:r>
          </a:p>
        </p:txBody>
      </p:sp>
      <p:sp>
        <p:nvSpPr>
          <p:cNvPr id="4" name="Foliennummernplatzhalter 3">
            <a:extLst>
              <a:ext uri="{FF2B5EF4-FFF2-40B4-BE49-F238E27FC236}">
                <a16:creationId xmlns:a16="http://schemas.microsoft.com/office/drawing/2014/main" id="{12E2D4D1-9D55-782E-E55D-325D3AB1347E}"/>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8</a:t>
            </a:fld>
            <a:endParaRPr lang="en-GB" noProof="0" dirty="0"/>
          </a:p>
        </p:txBody>
      </p:sp>
      <p:sp>
        <p:nvSpPr>
          <p:cNvPr id="8" name="Textfeld 7">
            <a:extLst>
              <a:ext uri="{FF2B5EF4-FFF2-40B4-BE49-F238E27FC236}">
                <a16:creationId xmlns:a16="http://schemas.microsoft.com/office/drawing/2014/main" id="{FAF580A6-5242-EEEF-9ECC-079DC1636344}"/>
              </a:ext>
            </a:extLst>
          </p:cNvPr>
          <p:cNvSpPr txBox="1"/>
          <p:nvPr/>
        </p:nvSpPr>
        <p:spPr>
          <a:xfrm>
            <a:off x="361891" y="1451569"/>
            <a:ext cx="11468218" cy="4708981"/>
          </a:xfrm>
          <a:prstGeom prst="rect">
            <a:avLst/>
          </a:prstGeom>
          <a:noFill/>
        </p:spPr>
        <p:txBody>
          <a:bodyPr wrap="square">
            <a:spAutoFit/>
          </a:bodyPr>
          <a:lstStyle/>
          <a:p>
            <a:pPr marL="342900" indent="-342900">
              <a:buFont typeface="Arial" panose="020B0604020202020204" pitchFamily="34" charset="0"/>
              <a:buChar char="•"/>
            </a:pPr>
            <a:r>
              <a:rPr lang="en-US" sz="2000" noProof="0" dirty="0"/>
              <a:t>Water bodies are inhabited by a wide variety of different living organisms. These have different requirements for their habitat. Which animals and plants are found in a water body therefore always depends on the specific characteristics of that habitat.</a:t>
            </a:r>
          </a:p>
          <a:p>
            <a:pPr marL="342900" indent="-342900">
              <a:buFont typeface="Arial" panose="020B0604020202020204" pitchFamily="34" charset="0"/>
              <a:buChar char="•"/>
            </a:pPr>
            <a:r>
              <a:rPr lang="en-US" sz="2000" noProof="0" dirty="0"/>
              <a:t>If the habitat of a water body is altered by human interventions, certain species may no longer be able to exist there. They disappear or are replaced by other species.</a:t>
            </a:r>
          </a:p>
          <a:p>
            <a:pPr marL="342900" indent="-342900">
              <a:buFont typeface="Arial" panose="020B0604020202020204" pitchFamily="34" charset="0"/>
              <a:buChar char="•"/>
            </a:pPr>
            <a:r>
              <a:rPr lang="en-US" sz="2000" noProof="0" dirty="0"/>
              <a:t>These changes in animal and plant communities are measured in terms of ecological status and assessed according to a grading system – from very good to poor. The greater the deviation from the natural state, the worse the status.</a:t>
            </a:r>
          </a:p>
          <a:p>
            <a:pPr marL="342900" indent="-342900">
              <a:buFont typeface="Arial" panose="020B0604020202020204" pitchFamily="34" charset="0"/>
              <a:buChar char="•"/>
            </a:pPr>
            <a:r>
              <a:rPr lang="en-US" sz="2000" noProof="0" dirty="0"/>
              <a:t>A small deviation – a good ecological status – is still acceptable. However, if the deviation from the natural state increases, important functions, such as the natural self-purification capacity, can no longer be maintained.</a:t>
            </a:r>
          </a:p>
          <a:p>
            <a:endParaRPr lang="en-US" sz="2000" noProof="0" dirty="0"/>
          </a:p>
          <a:p>
            <a:pPr marL="342900" indent="-342900">
              <a:buFont typeface="Arial" panose="020B0604020202020204" pitchFamily="34" charset="0"/>
              <a:buChar char="•"/>
            </a:pPr>
            <a:r>
              <a:rPr lang="en-US" sz="2000" noProof="0" dirty="0"/>
              <a:t>The Danube is essential for Europe’s flora and fauna.</a:t>
            </a:r>
          </a:p>
          <a:p>
            <a:pPr marL="342900" indent="-342900">
              <a:buFont typeface="Arial" panose="020B0604020202020204" pitchFamily="34" charset="0"/>
              <a:buChar char="•"/>
            </a:pPr>
            <a:r>
              <a:rPr lang="en-US" sz="2000" noProof="0" dirty="0"/>
              <a:t>Side arms, groundwater, floodplains and alluvial forests form a complex ecosystem for numerous plants and animals.</a:t>
            </a:r>
            <a:endParaRPr lang="en-GB" sz="2000" noProof="0" dirty="0"/>
          </a:p>
        </p:txBody>
      </p:sp>
    </p:spTree>
    <p:extLst>
      <p:ext uri="{BB962C8B-B14F-4D97-AF65-F5344CB8AC3E}">
        <p14:creationId xmlns:p14="http://schemas.microsoft.com/office/powerpoint/2010/main" val="515025507"/>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FBD969-D6D6-CB08-6685-DD7726B331F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578FE17-3524-E9CD-8D08-18711B2F909D}"/>
              </a:ext>
            </a:extLst>
          </p:cNvPr>
          <p:cNvSpPr>
            <a:spLocks noGrp="1"/>
          </p:cNvSpPr>
          <p:nvPr>
            <p:ph type="title"/>
          </p:nvPr>
        </p:nvSpPr>
        <p:spPr/>
        <p:txBody>
          <a:bodyPr/>
          <a:lstStyle/>
          <a:p>
            <a:r>
              <a:rPr lang="en-US" noProof="0" dirty="0"/>
              <a:t>External influences on freshwater ecology</a:t>
            </a:r>
            <a:endParaRPr lang="en-GB" noProof="0" dirty="0"/>
          </a:p>
        </p:txBody>
      </p:sp>
      <p:sp>
        <p:nvSpPr>
          <p:cNvPr id="3" name="Fußzeilenplatzhalter 2">
            <a:extLst>
              <a:ext uri="{FF2B5EF4-FFF2-40B4-BE49-F238E27FC236}">
                <a16:creationId xmlns:a16="http://schemas.microsoft.com/office/drawing/2014/main" id="{7BE992DF-F79C-A8BF-D804-D7B26DEA917A}"/>
              </a:ext>
            </a:extLst>
          </p:cNvPr>
          <p:cNvSpPr>
            <a:spLocks noGrp="1"/>
          </p:cNvSpPr>
          <p:nvPr>
            <p:ph type="ftr" sz="quarter" idx="11"/>
          </p:nvPr>
        </p:nvSpPr>
        <p:spPr/>
        <p:txBody>
          <a:bodyPr/>
          <a:lstStyle/>
          <a:p>
            <a:r>
              <a:rPr lang="en-GB" noProof="0" dirty="0"/>
              <a:t>The Danube ecosystem</a:t>
            </a:r>
          </a:p>
        </p:txBody>
      </p:sp>
      <p:sp>
        <p:nvSpPr>
          <p:cNvPr id="4" name="Foliennummernplatzhalter 3">
            <a:extLst>
              <a:ext uri="{FF2B5EF4-FFF2-40B4-BE49-F238E27FC236}">
                <a16:creationId xmlns:a16="http://schemas.microsoft.com/office/drawing/2014/main" id="{0CB0D913-2155-92F4-8A30-0E1976802639}"/>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9</a:t>
            </a:fld>
            <a:endParaRPr lang="en-GB" noProof="0" dirty="0"/>
          </a:p>
        </p:txBody>
      </p:sp>
      <p:graphicFrame>
        <p:nvGraphicFramePr>
          <p:cNvPr id="5" name="Tabelle 4">
            <a:extLst>
              <a:ext uri="{FF2B5EF4-FFF2-40B4-BE49-F238E27FC236}">
                <a16:creationId xmlns:a16="http://schemas.microsoft.com/office/drawing/2014/main" id="{60BD46D0-8D56-CE97-E514-8DCB9CB0944A}"/>
              </a:ext>
            </a:extLst>
          </p:cNvPr>
          <p:cNvGraphicFramePr>
            <a:graphicFrameLocks noGrp="1"/>
          </p:cNvGraphicFramePr>
          <p:nvPr>
            <p:extLst>
              <p:ext uri="{D42A27DB-BD31-4B8C-83A1-F6EECF244321}">
                <p14:modId xmlns:p14="http://schemas.microsoft.com/office/powerpoint/2010/main" val="2291432509"/>
              </p:ext>
            </p:extLst>
          </p:nvPr>
        </p:nvGraphicFramePr>
        <p:xfrm>
          <a:off x="635070" y="1322238"/>
          <a:ext cx="10964392" cy="4913084"/>
        </p:xfrm>
        <a:graphic>
          <a:graphicData uri="http://schemas.openxmlformats.org/drawingml/2006/table">
            <a:tbl>
              <a:tblPr firstRow="1" bandRow="1">
                <a:tableStyleId>{7DF18680-E054-41AD-8BC1-D1AEF772440D}</a:tableStyleId>
              </a:tblPr>
              <a:tblGrid>
                <a:gridCol w="5482196">
                  <a:extLst>
                    <a:ext uri="{9D8B030D-6E8A-4147-A177-3AD203B41FA5}">
                      <a16:colId xmlns:a16="http://schemas.microsoft.com/office/drawing/2014/main" val="1469330314"/>
                    </a:ext>
                  </a:extLst>
                </a:gridCol>
                <a:gridCol w="5482196">
                  <a:extLst>
                    <a:ext uri="{9D8B030D-6E8A-4147-A177-3AD203B41FA5}">
                      <a16:colId xmlns:a16="http://schemas.microsoft.com/office/drawing/2014/main" val="901257327"/>
                    </a:ext>
                  </a:extLst>
                </a:gridCol>
              </a:tblGrid>
              <a:tr h="282467">
                <a:tc>
                  <a:txBody>
                    <a:bodyPr/>
                    <a:lstStyle/>
                    <a:p>
                      <a:pPr algn="ctr"/>
                      <a:r>
                        <a:rPr lang="en-GB" sz="1600" noProof="0" dirty="0"/>
                        <a:t>Human activity</a:t>
                      </a:r>
                    </a:p>
                  </a:txBody>
                  <a:tcPr anchor="ctr"/>
                </a:tc>
                <a:tc>
                  <a:txBody>
                    <a:bodyPr/>
                    <a:lstStyle/>
                    <a:p>
                      <a:pPr algn="ctr"/>
                      <a:r>
                        <a:rPr lang="en-GB" sz="1600" noProof="0" dirty="0"/>
                        <a:t>Impact on water bodies</a:t>
                      </a:r>
                    </a:p>
                  </a:txBody>
                  <a:tcPr anchor="ctr"/>
                </a:tc>
                <a:extLst>
                  <a:ext uri="{0D108BD9-81ED-4DB2-BD59-A6C34878D82A}">
                    <a16:rowId xmlns:a16="http://schemas.microsoft.com/office/drawing/2014/main" val="940318853"/>
                  </a:ext>
                </a:extLst>
              </a:tr>
              <a:tr h="361024">
                <a:tc>
                  <a:txBody>
                    <a:bodyPr/>
                    <a:lstStyle/>
                    <a:p>
                      <a:r>
                        <a:rPr lang="en-US" sz="1600" noProof="0" dirty="0"/>
                        <a:t>Nutrient inputs from agriculture and </a:t>
                      </a:r>
                      <a:r>
                        <a:rPr lang="en-GB" sz="1600" noProof="0" dirty="0"/>
                        <a:t>fertilisers</a:t>
                      </a:r>
                    </a:p>
                  </a:txBody>
                  <a:tcPr anchor="ctr"/>
                </a:tc>
                <a:tc>
                  <a:txBody>
                    <a:bodyPr/>
                    <a:lstStyle/>
                    <a:p>
                      <a:r>
                        <a:rPr lang="en-US" sz="1600" noProof="0" dirty="0"/>
                        <a:t>Algal blooms and oxygen depletion</a:t>
                      </a:r>
                      <a:endParaRPr lang="en-GB" sz="1600" noProof="0" dirty="0"/>
                    </a:p>
                  </a:txBody>
                  <a:tcPr anchor="ctr"/>
                </a:tc>
                <a:extLst>
                  <a:ext uri="{0D108BD9-81ED-4DB2-BD59-A6C34878D82A}">
                    <a16:rowId xmlns:a16="http://schemas.microsoft.com/office/drawing/2014/main" val="1732462176"/>
                  </a:ext>
                </a:extLst>
              </a:tr>
              <a:tr h="693329">
                <a:tc>
                  <a:txBody>
                    <a:bodyPr/>
                    <a:lstStyle/>
                    <a:p>
                      <a:r>
                        <a:rPr lang="en-GB" sz="1600" noProof="0" dirty="0"/>
                        <a:t>Wastewater discharges</a:t>
                      </a:r>
                    </a:p>
                  </a:txBody>
                  <a:tcPr anchor="ctr"/>
                </a:tc>
                <a:tc>
                  <a:txBody>
                    <a:bodyPr/>
                    <a:lstStyle/>
                    <a:p>
                      <a:r>
                        <a:rPr lang="en-US" sz="1600" noProof="0" dirty="0"/>
                        <a:t>Pollutant inputs (heavy metals, hormone-like substances), pollution, changes in water quality</a:t>
                      </a:r>
                      <a:endParaRPr lang="en-GB" sz="1600" noProof="0" dirty="0"/>
                    </a:p>
                  </a:txBody>
                  <a:tcPr anchor="ctr"/>
                </a:tc>
                <a:extLst>
                  <a:ext uri="{0D108BD9-81ED-4DB2-BD59-A6C34878D82A}">
                    <a16:rowId xmlns:a16="http://schemas.microsoft.com/office/drawing/2014/main" val="1511442062"/>
                  </a:ext>
                </a:extLst>
              </a:tr>
              <a:tr h="693329">
                <a:tc>
                  <a:txBody>
                    <a:bodyPr/>
                    <a:lstStyle/>
                    <a:p>
                      <a:r>
                        <a:rPr lang="en-GB" sz="1600" noProof="0" dirty="0"/>
                        <a:t>Construction and river regulation</a:t>
                      </a:r>
                    </a:p>
                  </a:txBody>
                  <a:tcPr anchor="ctr"/>
                </a:tc>
                <a:tc>
                  <a:txBody>
                    <a:bodyPr/>
                    <a:lstStyle/>
                    <a:p>
                      <a:r>
                        <a:rPr lang="en-US" sz="1600" noProof="0" dirty="0"/>
                        <a:t>Alteration of natural flow patterns and habitats, barriers to fish migration, changes in sediment transport</a:t>
                      </a:r>
                      <a:endParaRPr lang="en-GB" sz="1600" noProof="0" dirty="0"/>
                    </a:p>
                  </a:txBody>
                  <a:tcPr anchor="ctr"/>
                </a:tc>
                <a:extLst>
                  <a:ext uri="{0D108BD9-81ED-4DB2-BD59-A6C34878D82A}">
                    <a16:rowId xmlns:a16="http://schemas.microsoft.com/office/drawing/2014/main" val="1621953876"/>
                  </a:ext>
                </a:extLst>
              </a:tr>
              <a:tr h="515748">
                <a:tc>
                  <a:txBody>
                    <a:bodyPr/>
                    <a:lstStyle/>
                    <a:p>
                      <a:r>
                        <a:rPr lang="en-GB" sz="1600" noProof="0" dirty="0"/>
                        <a:t>Climate change</a:t>
                      </a:r>
                    </a:p>
                  </a:txBody>
                  <a:tcPr anchor="ctr"/>
                </a:tc>
                <a:tc>
                  <a:txBody>
                    <a:bodyPr/>
                    <a:lstStyle/>
                    <a:p>
                      <a:r>
                        <a:rPr lang="en-US" sz="1600" noProof="0" dirty="0"/>
                        <a:t>Rising temperatures, increased evaporation, altered precipitation patterns affecting the water balance</a:t>
                      </a:r>
                      <a:endParaRPr lang="en-GB" sz="1600" noProof="0" dirty="0"/>
                    </a:p>
                  </a:txBody>
                  <a:tcPr anchor="ctr"/>
                </a:tc>
                <a:extLst>
                  <a:ext uri="{0D108BD9-81ED-4DB2-BD59-A6C34878D82A}">
                    <a16:rowId xmlns:a16="http://schemas.microsoft.com/office/drawing/2014/main" val="1529032917"/>
                  </a:ext>
                </a:extLst>
              </a:tr>
              <a:tr h="487898">
                <a:tc>
                  <a:txBody>
                    <a:bodyPr/>
                    <a:lstStyle/>
                    <a:p>
                      <a:r>
                        <a:rPr lang="en-US" sz="1600" noProof="0" dirty="0"/>
                        <a:t>Water abstraction for industry, agriculture and drinking water</a:t>
                      </a:r>
                      <a:endParaRPr lang="en-GB" sz="1600" noProof="0" dirty="0"/>
                    </a:p>
                  </a:txBody>
                  <a:tcPr anchor="ctr"/>
                </a:tc>
                <a:tc>
                  <a:txBody>
                    <a:bodyPr/>
                    <a:lstStyle/>
                    <a:p>
                      <a:r>
                        <a:rPr lang="en-US" sz="1600" noProof="0" dirty="0"/>
                        <a:t>Lowering of water levels, changes in flow conditions</a:t>
                      </a:r>
                      <a:endParaRPr lang="en-GB" sz="1600" noProof="0" dirty="0"/>
                    </a:p>
                  </a:txBody>
                  <a:tcPr anchor="ctr"/>
                </a:tc>
                <a:extLst>
                  <a:ext uri="{0D108BD9-81ED-4DB2-BD59-A6C34878D82A}">
                    <a16:rowId xmlns:a16="http://schemas.microsoft.com/office/drawing/2014/main" val="885516262"/>
                  </a:ext>
                </a:extLst>
              </a:tr>
              <a:tr h="487898">
                <a:tc>
                  <a:txBody>
                    <a:bodyPr/>
                    <a:lstStyle/>
                    <a:p>
                      <a:r>
                        <a:rPr lang="en-GB" sz="1600" noProof="0" dirty="0"/>
                        <a:t>Shipping and recreational use</a:t>
                      </a:r>
                    </a:p>
                  </a:txBody>
                  <a:tcPr anchor="ctr"/>
                </a:tc>
                <a:tc>
                  <a:txBody>
                    <a:bodyPr/>
                    <a:lstStyle/>
                    <a:p>
                      <a:r>
                        <a:rPr lang="en-US" sz="1600" noProof="0" dirty="0"/>
                        <a:t>Wave formation, noise, resuspension of bed sediments, bank erosion</a:t>
                      </a:r>
                      <a:endParaRPr lang="en-GB" sz="1600" noProof="0" dirty="0"/>
                    </a:p>
                  </a:txBody>
                  <a:tcPr anchor="ctr"/>
                </a:tc>
                <a:extLst>
                  <a:ext uri="{0D108BD9-81ED-4DB2-BD59-A6C34878D82A}">
                    <a16:rowId xmlns:a16="http://schemas.microsoft.com/office/drawing/2014/main" val="786395216"/>
                  </a:ext>
                </a:extLst>
              </a:tr>
              <a:tr h="361024">
                <a:tc>
                  <a:txBody>
                    <a:bodyPr/>
                    <a:lstStyle/>
                    <a:p>
                      <a:r>
                        <a:rPr lang="en-US" sz="1600" noProof="0" dirty="0"/>
                        <a:t>Introduced animal and plant species</a:t>
                      </a:r>
                      <a:endParaRPr lang="en-GB" sz="1600" noProof="0" dirty="0"/>
                    </a:p>
                  </a:txBody>
                  <a:tcPr anchor="ctr"/>
                </a:tc>
                <a:tc>
                  <a:txBody>
                    <a:bodyPr/>
                    <a:lstStyle/>
                    <a:p>
                      <a:r>
                        <a:rPr lang="en-US" sz="1600" noProof="0" dirty="0"/>
                        <a:t>Displacement of native species and alteration of the ecosystem</a:t>
                      </a:r>
                      <a:endParaRPr lang="en-GB" sz="1600" noProof="0" dirty="0"/>
                    </a:p>
                  </a:txBody>
                  <a:tcPr anchor="ctr"/>
                </a:tc>
                <a:extLst>
                  <a:ext uri="{0D108BD9-81ED-4DB2-BD59-A6C34878D82A}">
                    <a16:rowId xmlns:a16="http://schemas.microsoft.com/office/drawing/2014/main" val="905633856"/>
                  </a:ext>
                </a:extLst>
              </a:tr>
              <a:tr h="693329">
                <a:tc>
                  <a:txBody>
                    <a:bodyPr/>
                    <a:lstStyle/>
                    <a:p>
                      <a:r>
                        <a:rPr lang="en-GB" sz="1600" noProof="0" dirty="0"/>
                        <a:t>Fisheries management</a:t>
                      </a:r>
                    </a:p>
                  </a:txBody>
                  <a:tcPr anchor="ctr"/>
                </a:tc>
                <a:tc>
                  <a:txBody>
                    <a:bodyPr/>
                    <a:lstStyle/>
                    <a:p>
                      <a:r>
                        <a:rPr lang="en-US" sz="1600" noProof="0" dirty="0"/>
                        <a:t>Selective fishing, disproportionate stocking of commercially valuable species, introduction of non-native species, introduction of parasites</a:t>
                      </a:r>
                      <a:endParaRPr lang="en-GB" sz="1600" noProof="0" dirty="0"/>
                    </a:p>
                  </a:txBody>
                  <a:tcPr anchor="ctr"/>
                </a:tc>
                <a:extLst>
                  <a:ext uri="{0D108BD9-81ED-4DB2-BD59-A6C34878D82A}">
                    <a16:rowId xmlns:a16="http://schemas.microsoft.com/office/drawing/2014/main" val="2297361281"/>
                  </a:ext>
                </a:extLst>
              </a:tr>
            </a:tbl>
          </a:graphicData>
        </a:graphic>
      </p:graphicFrame>
    </p:spTree>
    <p:extLst>
      <p:ext uri="{BB962C8B-B14F-4D97-AF65-F5344CB8AC3E}">
        <p14:creationId xmlns:p14="http://schemas.microsoft.com/office/powerpoint/2010/main" val="1108444007"/>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A65F1-7545-3FA0-34C4-65D696E8F9D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67D1DDA-F358-C95F-10B8-EE93973CBB76}"/>
              </a:ext>
            </a:extLst>
          </p:cNvPr>
          <p:cNvSpPr>
            <a:spLocks noGrp="1"/>
          </p:cNvSpPr>
          <p:nvPr>
            <p:ph type="title"/>
          </p:nvPr>
        </p:nvSpPr>
        <p:spPr/>
        <p:txBody>
          <a:bodyPr/>
          <a:lstStyle/>
          <a:p>
            <a:r>
              <a:rPr lang="en-GB" noProof="0" dirty="0"/>
              <a:t>Nature conservation</a:t>
            </a:r>
          </a:p>
        </p:txBody>
      </p:sp>
      <p:sp>
        <p:nvSpPr>
          <p:cNvPr id="3" name="Fußzeilenplatzhalter 2">
            <a:extLst>
              <a:ext uri="{FF2B5EF4-FFF2-40B4-BE49-F238E27FC236}">
                <a16:creationId xmlns:a16="http://schemas.microsoft.com/office/drawing/2014/main" id="{074100EB-2A17-7F17-4002-C2F33150F758}"/>
              </a:ext>
            </a:extLst>
          </p:cNvPr>
          <p:cNvSpPr>
            <a:spLocks noGrp="1"/>
          </p:cNvSpPr>
          <p:nvPr>
            <p:ph type="ftr" sz="quarter" idx="11"/>
          </p:nvPr>
        </p:nvSpPr>
        <p:spPr/>
        <p:txBody>
          <a:bodyPr/>
          <a:lstStyle/>
          <a:p>
            <a:r>
              <a:rPr lang="en-GB" noProof="0" dirty="0"/>
              <a:t>The Danube ecosystem</a:t>
            </a:r>
          </a:p>
        </p:txBody>
      </p:sp>
      <p:sp>
        <p:nvSpPr>
          <p:cNvPr id="4" name="Foliennummernplatzhalter 3">
            <a:extLst>
              <a:ext uri="{FF2B5EF4-FFF2-40B4-BE49-F238E27FC236}">
                <a16:creationId xmlns:a16="http://schemas.microsoft.com/office/drawing/2014/main" id="{90A242E7-5706-0BD4-8503-C1E358EF0FE2}"/>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10</a:t>
            </a:fld>
            <a:endParaRPr lang="en-GB" noProof="0" dirty="0"/>
          </a:p>
        </p:txBody>
      </p:sp>
      <p:sp>
        <p:nvSpPr>
          <p:cNvPr id="8" name="Textfeld 7">
            <a:extLst>
              <a:ext uri="{FF2B5EF4-FFF2-40B4-BE49-F238E27FC236}">
                <a16:creationId xmlns:a16="http://schemas.microsoft.com/office/drawing/2014/main" id="{A2948EF3-2865-6A6A-4DEC-E400C096E2E3}"/>
              </a:ext>
            </a:extLst>
          </p:cNvPr>
          <p:cNvSpPr txBox="1"/>
          <p:nvPr/>
        </p:nvSpPr>
        <p:spPr>
          <a:xfrm>
            <a:off x="338168" y="1703240"/>
            <a:ext cx="7229534" cy="4401205"/>
          </a:xfrm>
          <a:prstGeom prst="rect">
            <a:avLst/>
          </a:prstGeom>
          <a:noFill/>
        </p:spPr>
        <p:txBody>
          <a:bodyPr wrap="square">
            <a:spAutoFit/>
          </a:bodyPr>
          <a:lstStyle/>
          <a:p>
            <a:pPr marL="342900" indent="-342900">
              <a:buFont typeface="Arial" panose="020B0604020202020204" pitchFamily="34" charset="0"/>
              <a:buChar char="•"/>
            </a:pPr>
            <a:r>
              <a:rPr lang="en-US" sz="2000" b="1" noProof="0" dirty="0"/>
              <a:t>Objective: </a:t>
            </a:r>
            <a:r>
              <a:rPr lang="en-US" sz="2000" noProof="0" dirty="0"/>
              <a:t>Protection and preservation of animals and plants in their natural habitats</a:t>
            </a:r>
          </a:p>
          <a:p>
            <a:pPr marL="342900" indent="-342900">
              <a:buFont typeface="Arial" panose="020B0604020202020204" pitchFamily="34" charset="0"/>
              <a:buChar char="•"/>
            </a:pPr>
            <a:r>
              <a:rPr lang="en-US" sz="2000" noProof="0" dirty="0"/>
              <a:t>Many species are threatened with extinction and are protected by conservation laws; this means they may not be hunted or captured</a:t>
            </a:r>
          </a:p>
          <a:p>
            <a:pPr marL="342900" indent="-342900">
              <a:buFont typeface="Arial" panose="020B0604020202020204" pitchFamily="34" charset="0"/>
              <a:buChar char="•"/>
            </a:pPr>
            <a:r>
              <a:rPr lang="en-US" sz="2000" noProof="0" dirty="0"/>
              <a:t>For species protection, habitats such as rivers, forests, mountains and meadows must also be preserved</a:t>
            </a:r>
          </a:p>
          <a:p>
            <a:pPr marL="342900" indent="-342900">
              <a:buFont typeface="Arial" panose="020B0604020202020204" pitchFamily="34" charset="0"/>
              <a:buChar char="•"/>
            </a:pPr>
            <a:r>
              <a:rPr lang="en-US" sz="2000" noProof="0" dirty="0"/>
              <a:t>Responsibility in nature conservation:</a:t>
            </a:r>
            <a:endParaRPr lang="en-GB" sz="2000" noProof="0" dirty="0"/>
          </a:p>
          <a:p>
            <a:pPr marL="800100" lvl="1" indent="-342900">
              <a:buFont typeface="Arial" panose="020B0604020202020204" pitchFamily="34" charset="0"/>
              <a:buChar char="•"/>
            </a:pPr>
            <a:r>
              <a:rPr lang="en-US" sz="2000" noProof="0" dirty="0"/>
              <a:t>National responsibility: Each country protects nature within its own territory</a:t>
            </a:r>
          </a:p>
          <a:p>
            <a:pPr marL="800100" lvl="1" indent="-342900">
              <a:buFont typeface="Arial" panose="020B0604020202020204" pitchFamily="34" charset="0"/>
              <a:buChar char="•"/>
            </a:pPr>
            <a:r>
              <a:rPr lang="en-US" sz="2000" noProof="0" dirty="0"/>
              <a:t>International cooperation: Governments must coordinate in order to jointly protect large areas such as rainforests. </a:t>
            </a:r>
            <a:r>
              <a:rPr lang="en-US" sz="2000" noProof="0" dirty="0" err="1"/>
              <a:t>Organisations</a:t>
            </a:r>
            <a:r>
              <a:rPr lang="en-US" sz="2000" noProof="0" dirty="0"/>
              <a:t> such as the EU and the UN implement cross-border conservation regulations</a:t>
            </a:r>
            <a:r>
              <a:rPr lang="en-GB" sz="2000" noProof="0" dirty="0"/>
              <a:t>.</a:t>
            </a:r>
          </a:p>
        </p:txBody>
      </p:sp>
      <p:pic>
        <p:nvPicPr>
          <p:cNvPr id="5" name="Grafik 4" descr="Swampy forest landscape with standing water, trees, and dry grass tufts.">
            <a:extLst>
              <a:ext uri="{FF2B5EF4-FFF2-40B4-BE49-F238E27FC236}">
                <a16:creationId xmlns:a16="http://schemas.microsoft.com/office/drawing/2014/main" id="{353DB309-E035-DD5E-4596-3D4B114500E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79997" y="1236899"/>
            <a:ext cx="7474515" cy="4981061"/>
          </a:xfrm>
          <a:prstGeom prst="rect">
            <a:avLst/>
          </a:prstGeom>
          <a:effectLst>
            <a:softEdge rad="0"/>
          </a:effectLst>
        </p:spPr>
      </p:pic>
      <p:sp>
        <p:nvSpPr>
          <p:cNvPr id="6" name="Textfeld 5">
            <a:extLst>
              <a:ext uri="{FF2B5EF4-FFF2-40B4-BE49-F238E27FC236}">
                <a16:creationId xmlns:a16="http://schemas.microsoft.com/office/drawing/2014/main" id="{A3D1BDD5-4E44-A8BB-043B-4FC0BA20616A}"/>
              </a:ext>
            </a:extLst>
          </p:cNvPr>
          <p:cNvSpPr txBox="1"/>
          <p:nvPr/>
        </p:nvSpPr>
        <p:spPr>
          <a:xfrm>
            <a:off x="11178213" y="6292691"/>
            <a:ext cx="1311817" cy="246221"/>
          </a:xfrm>
          <a:prstGeom prst="rect">
            <a:avLst/>
          </a:prstGeom>
          <a:noFill/>
        </p:spPr>
        <p:txBody>
          <a:bodyPr wrap="square">
            <a:spAutoFit/>
          </a:bodyPr>
          <a:lstStyle/>
          <a:p>
            <a:r>
              <a:rPr lang="en-GB" sz="1000" noProof="0" dirty="0">
                <a:solidFill>
                  <a:srgbClr val="3C6496"/>
                </a:solidFill>
              </a:rPr>
              <a:t>Picture: </a:t>
            </a:r>
            <a:r>
              <a:rPr lang="en-GB" sz="1000" noProof="0" dirty="0" err="1">
                <a:solidFill>
                  <a:srgbClr val="3C6496"/>
                </a:solidFill>
              </a:rPr>
              <a:t>Pixabay</a:t>
            </a:r>
            <a:endParaRPr lang="en-GB" sz="1000" noProof="0" dirty="0">
              <a:solidFill>
                <a:srgbClr val="3C6496"/>
              </a:solidFill>
            </a:endParaRPr>
          </a:p>
        </p:txBody>
      </p:sp>
    </p:spTree>
    <p:extLst>
      <p:ext uri="{BB962C8B-B14F-4D97-AF65-F5344CB8AC3E}">
        <p14:creationId xmlns:p14="http://schemas.microsoft.com/office/powerpoint/2010/main" val="938134004"/>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25733-018B-F3A1-E43F-22DC63627FC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74B79450-56F6-1679-FE90-B55D8B785FFC}"/>
              </a:ext>
            </a:extLst>
          </p:cNvPr>
          <p:cNvSpPr>
            <a:spLocks noGrp="1"/>
          </p:cNvSpPr>
          <p:nvPr>
            <p:ph type="title"/>
          </p:nvPr>
        </p:nvSpPr>
        <p:spPr/>
        <p:txBody>
          <a:bodyPr/>
          <a:lstStyle/>
          <a:p>
            <a:r>
              <a:rPr lang="en-US" noProof="0" dirty="0"/>
              <a:t>International protected area categories I</a:t>
            </a:r>
            <a:endParaRPr lang="en-GB" noProof="0" dirty="0"/>
          </a:p>
        </p:txBody>
      </p:sp>
      <p:sp>
        <p:nvSpPr>
          <p:cNvPr id="3" name="Fußzeilenplatzhalter 2">
            <a:extLst>
              <a:ext uri="{FF2B5EF4-FFF2-40B4-BE49-F238E27FC236}">
                <a16:creationId xmlns:a16="http://schemas.microsoft.com/office/drawing/2014/main" id="{C8E80D19-9681-F442-E99D-C8C721085DBE}"/>
              </a:ext>
            </a:extLst>
          </p:cNvPr>
          <p:cNvSpPr>
            <a:spLocks noGrp="1"/>
          </p:cNvSpPr>
          <p:nvPr>
            <p:ph type="ftr" sz="quarter" idx="11"/>
          </p:nvPr>
        </p:nvSpPr>
        <p:spPr/>
        <p:txBody>
          <a:bodyPr/>
          <a:lstStyle/>
          <a:p>
            <a:r>
              <a:rPr lang="en-GB" noProof="0" dirty="0"/>
              <a:t>The Danube ecosystem</a:t>
            </a:r>
          </a:p>
        </p:txBody>
      </p:sp>
      <p:sp>
        <p:nvSpPr>
          <p:cNvPr id="4" name="Foliennummernplatzhalter 3">
            <a:extLst>
              <a:ext uri="{FF2B5EF4-FFF2-40B4-BE49-F238E27FC236}">
                <a16:creationId xmlns:a16="http://schemas.microsoft.com/office/drawing/2014/main" id="{1D2DA199-D632-A352-6794-1946550BB093}"/>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11</a:t>
            </a:fld>
            <a:endParaRPr lang="en-GB" noProof="0" dirty="0"/>
          </a:p>
        </p:txBody>
      </p:sp>
      <p:sp>
        <p:nvSpPr>
          <p:cNvPr id="8" name="Textfeld 7">
            <a:extLst>
              <a:ext uri="{FF2B5EF4-FFF2-40B4-BE49-F238E27FC236}">
                <a16:creationId xmlns:a16="http://schemas.microsoft.com/office/drawing/2014/main" id="{BD8F5CB3-1D61-80AE-D864-CF11E90E936D}"/>
              </a:ext>
            </a:extLst>
          </p:cNvPr>
          <p:cNvSpPr txBox="1"/>
          <p:nvPr/>
        </p:nvSpPr>
        <p:spPr>
          <a:xfrm>
            <a:off x="592538" y="1843950"/>
            <a:ext cx="6465989" cy="3477875"/>
          </a:xfrm>
          <a:prstGeom prst="rect">
            <a:avLst/>
          </a:prstGeom>
          <a:noFill/>
        </p:spPr>
        <p:txBody>
          <a:bodyPr wrap="square">
            <a:spAutoFit/>
          </a:bodyPr>
          <a:lstStyle/>
          <a:p>
            <a:pPr marL="342900" indent="-342900">
              <a:buFont typeface="Arial" panose="020B0604020202020204" pitchFamily="34" charset="0"/>
              <a:buChar char="•"/>
            </a:pPr>
            <a:r>
              <a:rPr lang="en-US" sz="2000" noProof="0" dirty="0"/>
              <a:t>are monitored by the </a:t>
            </a:r>
            <a:r>
              <a:rPr lang="en-US" sz="2000" b="1" noProof="0" dirty="0"/>
              <a:t>IUCN (International Union for Conservation of Nature)</a:t>
            </a:r>
          </a:p>
          <a:p>
            <a:pPr marL="342900" indent="-342900">
              <a:buFont typeface="Arial" panose="020B0604020202020204" pitchFamily="34" charset="0"/>
              <a:buChar char="•"/>
            </a:pPr>
            <a:r>
              <a:rPr lang="en-US" sz="2000" noProof="0" dirty="0"/>
              <a:t>it classifies protected areas and distinguishes six categories</a:t>
            </a:r>
            <a:r>
              <a:rPr lang="en-GB" sz="2000" noProof="0" dirty="0"/>
              <a:t>:</a:t>
            </a:r>
          </a:p>
          <a:p>
            <a:pPr marL="800100" lvl="1" indent="-342900">
              <a:buFont typeface="Arial" panose="020B0604020202020204" pitchFamily="34" charset="0"/>
              <a:buChar char="•"/>
            </a:pPr>
            <a:r>
              <a:rPr lang="en-US" sz="2000" noProof="0" dirty="0"/>
              <a:t>strict nature reserve / wilderness area</a:t>
            </a:r>
          </a:p>
          <a:p>
            <a:pPr marL="800100" lvl="1" indent="-342900">
              <a:buFont typeface="Arial" panose="020B0604020202020204" pitchFamily="34" charset="0"/>
              <a:buChar char="•"/>
            </a:pPr>
            <a:r>
              <a:rPr lang="en-US" sz="2000" noProof="0" dirty="0"/>
              <a:t>national park</a:t>
            </a:r>
          </a:p>
          <a:p>
            <a:pPr marL="800100" lvl="1" indent="-342900">
              <a:buFont typeface="Arial" panose="020B0604020202020204" pitchFamily="34" charset="0"/>
              <a:buChar char="•"/>
            </a:pPr>
            <a:r>
              <a:rPr lang="en-US" sz="2000" noProof="0" dirty="0"/>
              <a:t>natural monument</a:t>
            </a:r>
          </a:p>
          <a:p>
            <a:pPr marL="800100" lvl="1" indent="-342900">
              <a:buFont typeface="Arial" panose="020B0604020202020204" pitchFamily="34" charset="0"/>
              <a:buChar char="•"/>
            </a:pPr>
            <a:r>
              <a:rPr lang="en-US" sz="2000" noProof="0" dirty="0"/>
              <a:t>habitat/species management area</a:t>
            </a:r>
          </a:p>
          <a:p>
            <a:pPr marL="800100" lvl="1" indent="-342900">
              <a:buFont typeface="Arial" panose="020B0604020202020204" pitchFamily="34" charset="0"/>
              <a:buChar char="•"/>
            </a:pPr>
            <a:r>
              <a:rPr lang="en-US" sz="2000" noProof="0" dirty="0"/>
              <a:t>protected landscape / marine area</a:t>
            </a:r>
          </a:p>
          <a:p>
            <a:pPr marL="800100" lvl="1" indent="-342900">
              <a:buFont typeface="Arial" panose="020B0604020202020204" pitchFamily="34" charset="0"/>
              <a:buChar char="•"/>
            </a:pPr>
            <a:r>
              <a:rPr lang="en-US" sz="2000" noProof="0" dirty="0"/>
              <a:t>protected area with sustainable use of natural resources / cultural landscape</a:t>
            </a:r>
            <a:endParaRPr lang="en-GB" sz="2000" noProof="0" dirty="0"/>
          </a:p>
        </p:txBody>
      </p:sp>
      <p:sp>
        <p:nvSpPr>
          <p:cNvPr id="6" name="Textfeld 5">
            <a:extLst>
              <a:ext uri="{FF2B5EF4-FFF2-40B4-BE49-F238E27FC236}">
                <a16:creationId xmlns:a16="http://schemas.microsoft.com/office/drawing/2014/main" id="{F42B1943-961F-8FEB-A00C-E34CF4701306}"/>
              </a:ext>
            </a:extLst>
          </p:cNvPr>
          <p:cNvSpPr txBox="1"/>
          <p:nvPr/>
        </p:nvSpPr>
        <p:spPr>
          <a:xfrm>
            <a:off x="5736360" y="6356350"/>
            <a:ext cx="1311817" cy="400110"/>
          </a:xfrm>
          <a:prstGeom prst="rect">
            <a:avLst/>
          </a:prstGeom>
          <a:noFill/>
        </p:spPr>
        <p:txBody>
          <a:bodyPr wrap="square">
            <a:spAutoFit/>
          </a:bodyPr>
          <a:lstStyle/>
          <a:p>
            <a:r>
              <a:rPr lang="en-GB" sz="1000" noProof="0" dirty="0">
                <a:solidFill>
                  <a:srgbClr val="3C6496"/>
                </a:solidFill>
              </a:rPr>
              <a:t>Picture: </a:t>
            </a:r>
            <a:r>
              <a:rPr lang="en-GB" sz="1000" noProof="0" dirty="0" err="1">
                <a:solidFill>
                  <a:srgbClr val="3C6496"/>
                </a:solidFill>
              </a:rPr>
              <a:t>viadonau</a:t>
            </a:r>
            <a:r>
              <a:rPr lang="en-GB" sz="1000" noProof="0" dirty="0">
                <a:solidFill>
                  <a:srgbClr val="3C6496"/>
                </a:solidFill>
              </a:rPr>
              <a:t>/Zinner</a:t>
            </a:r>
          </a:p>
        </p:txBody>
      </p:sp>
      <p:pic>
        <p:nvPicPr>
          <p:cNvPr id="7" name="Grafik 6" descr="Calm river surrounded by dense green trees and vegetation.">
            <a:extLst>
              <a:ext uri="{FF2B5EF4-FFF2-40B4-BE49-F238E27FC236}">
                <a16:creationId xmlns:a16="http://schemas.microsoft.com/office/drawing/2014/main" id="{43CFBCF8-EE7C-27C7-13B1-A933BF5DAC1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58527" y="3275111"/>
            <a:ext cx="4942996" cy="3299713"/>
          </a:xfrm>
          <a:prstGeom prst="rect">
            <a:avLst/>
          </a:prstGeom>
        </p:spPr>
      </p:pic>
    </p:spTree>
    <p:extLst>
      <p:ext uri="{BB962C8B-B14F-4D97-AF65-F5344CB8AC3E}">
        <p14:creationId xmlns:p14="http://schemas.microsoft.com/office/powerpoint/2010/main" val="4230680306"/>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CDC5D5-68CE-FD66-3E0E-20C3C800315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0F21EA0-0A05-3BB1-0DEA-73C5AF993F48}"/>
              </a:ext>
            </a:extLst>
          </p:cNvPr>
          <p:cNvSpPr>
            <a:spLocks noGrp="1"/>
          </p:cNvSpPr>
          <p:nvPr>
            <p:ph type="title"/>
          </p:nvPr>
        </p:nvSpPr>
        <p:spPr/>
        <p:txBody>
          <a:bodyPr/>
          <a:lstStyle/>
          <a:p>
            <a:r>
              <a:rPr lang="en-US" noProof="0" dirty="0"/>
              <a:t>International protected area categories II</a:t>
            </a:r>
            <a:endParaRPr lang="en-GB" noProof="0" dirty="0"/>
          </a:p>
        </p:txBody>
      </p:sp>
      <p:sp>
        <p:nvSpPr>
          <p:cNvPr id="3" name="Fußzeilenplatzhalter 2">
            <a:extLst>
              <a:ext uri="{FF2B5EF4-FFF2-40B4-BE49-F238E27FC236}">
                <a16:creationId xmlns:a16="http://schemas.microsoft.com/office/drawing/2014/main" id="{E0925C7C-2095-2ECF-40D9-83C28A5A72D5}"/>
              </a:ext>
            </a:extLst>
          </p:cNvPr>
          <p:cNvSpPr>
            <a:spLocks noGrp="1"/>
          </p:cNvSpPr>
          <p:nvPr>
            <p:ph type="ftr" sz="quarter" idx="11"/>
          </p:nvPr>
        </p:nvSpPr>
        <p:spPr/>
        <p:txBody>
          <a:bodyPr/>
          <a:lstStyle/>
          <a:p>
            <a:r>
              <a:rPr lang="en-GB" noProof="0" dirty="0"/>
              <a:t>The Danube ecosystem</a:t>
            </a:r>
          </a:p>
        </p:txBody>
      </p:sp>
      <p:sp>
        <p:nvSpPr>
          <p:cNvPr id="4" name="Foliennummernplatzhalter 3">
            <a:extLst>
              <a:ext uri="{FF2B5EF4-FFF2-40B4-BE49-F238E27FC236}">
                <a16:creationId xmlns:a16="http://schemas.microsoft.com/office/drawing/2014/main" id="{02B7C9E6-901D-8B8E-8511-7FE1C35A34E9}"/>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12</a:t>
            </a:fld>
            <a:endParaRPr lang="en-GB" noProof="0" dirty="0"/>
          </a:p>
        </p:txBody>
      </p:sp>
      <p:sp>
        <p:nvSpPr>
          <p:cNvPr id="8" name="Textfeld 7">
            <a:extLst>
              <a:ext uri="{FF2B5EF4-FFF2-40B4-BE49-F238E27FC236}">
                <a16:creationId xmlns:a16="http://schemas.microsoft.com/office/drawing/2014/main" id="{6EA5FB84-79CE-EC60-33A7-DB5B24F41DFF}"/>
              </a:ext>
            </a:extLst>
          </p:cNvPr>
          <p:cNvSpPr txBox="1"/>
          <p:nvPr/>
        </p:nvSpPr>
        <p:spPr>
          <a:xfrm>
            <a:off x="592538" y="1647369"/>
            <a:ext cx="11006924" cy="4708981"/>
          </a:xfrm>
          <a:prstGeom prst="rect">
            <a:avLst/>
          </a:prstGeom>
          <a:noFill/>
        </p:spPr>
        <p:txBody>
          <a:bodyPr wrap="square">
            <a:spAutoFit/>
          </a:bodyPr>
          <a:lstStyle/>
          <a:p>
            <a:pPr marL="342900" indent="-342900">
              <a:buFont typeface="Arial" panose="020B0604020202020204" pitchFamily="34" charset="0"/>
              <a:buChar char="•"/>
            </a:pPr>
            <a:r>
              <a:rPr lang="en-US" sz="2000" b="1" noProof="0" dirty="0"/>
              <a:t>Strict nature reserve / wilderness area</a:t>
            </a:r>
          </a:p>
          <a:p>
            <a:pPr marL="801688" indent="-350838">
              <a:buFont typeface="Arial" panose="020B0604020202020204" pitchFamily="34" charset="0"/>
              <a:buChar char="•"/>
            </a:pPr>
            <a:r>
              <a:rPr lang="en-US" sz="2000" noProof="0" dirty="0"/>
              <a:t>IUCN category Ia is the strictest protection category. An area in this category must remain free from any human intervention and may only be entered for research purposes.</a:t>
            </a:r>
          </a:p>
          <a:p>
            <a:pPr marL="801688" indent="-350838">
              <a:buFont typeface="Arial" panose="020B0604020202020204" pitchFamily="34" charset="0"/>
              <a:buChar char="•"/>
            </a:pPr>
            <a:r>
              <a:rPr lang="en-US" sz="2000" noProof="0" dirty="0"/>
              <a:t>Areas in IUCN category </a:t>
            </a:r>
            <a:r>
              <a:rPr lang="en-US" sz="2000" noProof="0" dirty="0" err="1"/>
              <a:t>Ib</a:t>
            </a:r>
            <a:r>
              <a:rPr lang="en-US" sz="2000" noProof="0" dirty="0"/>
              <a:t> are large protected areas, mostly surrounding Ia areas, which should remain largely free from human intervention. They may be entered, but due to strict regulations they are not suitable as tourist recreation areas.</a:t>
            </a:r>
          </a:p>
          <a:p>
            <a:pPr marL="801688" indent="-350838">
              <a:buFont typeface="Arial" panose="020B0604020202020204" pitchFamily="34" charset="0"/>
              <a:buChar char="•"/>
            </a:pPr>
            <a:r>
              <a:rPr lang="en-US" sz="2000" noProof="0" dirty="0"/>
              <a:t>In Austria, there is only one area in this protection category: the </a:t>
            </a:r>
            <a:r>
              <a:rPr lang="en-US" sz="2000" noProof="0" dirty="0" err="1"/>
              <a:t>Rothwald</a:t>
            </a:r>
            <a:r>
              <a:rPr lang="en-US" sz="2000" noProof="0" dirty="0"/>
              <a:t> primeval forest in Lower Austria in the </a:t>
            </a:r>
            <a:r>
              <a:rPr lang="en-US" sz="2000" noProof="0" dirty="0" err="1"/>
              <a:t>Dürrenstein</a:t>
            </a:r>
            <a:r>
              <a:rPr lang="en-US" sz="2000" noProof="0" dirty="0"/>
              <a:t> wilderness area (protected area category </a:t>
            </a:r>
            <a:r>
              <a:rPr lang="en-US" sz="2000" noProof="0" dirty="0" err="1"/>
              <a:t>Ib</a:t>
            </a:r>
            <a:r>
              <a:rPr lang="en-US" sz="2000" noProof="0" dirty="0"/>
              <a:t>).</a:t>
            </a:r>
            <a:r>
              <a:rPr lang="en-GB" sz="2000" noProof="0" dirty="0"/>
              <a:t>.</a:t>
            </a:r>
          </a:p>
          <a:p>
            <a:pPr marL="342900" indent="-342900">
              <a:buFont typeface="Arial" panose="020B0604020202020204" pitchFamily="34" charset="0"/>
              <a:buChar char="•"/>
            </a:pPr>
            <a:r>
              <a:rPr lang="en-GB" sz="2000" b="1" noProof="0" dirty="0"/>
              <a:t>National park</a:t>
            </a:r>
          </a:p>
          <a:p>
            <a:pPr marL="800100" lvl="1" indent="-342900">
              <a:buFont typeface="Arial" panose="020B0604020202020204" pitchFamily="34" charset="0"/>
              <a:buChar char="•"/>
            </a:pPr>
            <a:r>
              <a:rPr lang="en-US" sz="2000" noProof="0" dirty="0"/>
              <a:t>A national park is a large protected area with particularly valuable natural landscapes that are only minimally influenced by humans. Abstaining from any economic use on at least 75% of the area is a prerequisite for recognition as a protected area according to IUCN category II. In contrast to protection category I, recreation and environmental education are the main focus here. In Austria, there are six national parks</a:t>
            </a:r>
            <a:r>
              <a:rPr lang="en-GB" sz="2000" noProof="0" dirty="0"/>
              <a:t>. </a:t>
            </a:r>
          </a:p>
          <a:p>
            <a:pPr marL="342900" indent="-342900">
              <a:buFont typeface="Arial" panose="020B0604020202020204" pitchFamily="34" charset="0"/>
              <a:buChar char="•"/>
            </a:pPr>
            <a:endParaRPr lang="en-GB" sz="2000" noProof="0" dirty="0"/>
          </a:p>
        </p:txBody>
      </p:sp>
    </p:spTree>
    <p:extLst>
      <p:ext uri="{BB962C8B-B14F-4D97-AF65-F5344CB8AC3E}">
        <p14:creationId xmlns:p14="http://schemas.microsoft.com/office/powerpoint/2010/main" val="3381826162"/>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B6109D-A2DF-C9F5-9C91-E7575603003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49FB625-42E0-99AC-4AA1-FF07DB64B8CC}"/>
              </a:ext>
            </a:extLst>
          </p:cNvPr>
          <p:cNvSpPr>
            <a:spLocks noGrp="1"/>
          </p:cNvSpPr>
          <p:nvPr>
            <p:ph type="title"/>
          </p:nvPr>
        </p:nvSpPr>
        <p:spPr/>
        <p:txBody>
          <a:bodyPr/>
          <a:lstStyle/>
          <a:p>
            <a:r>
              <a:rPr lang="en-GB" noProof="0" dirty="0"/>
              <a:t>National park Danube floodplains</a:t>
            </a:r>
          </a:p>
        </p:txBody>
      </p:sp>
      <p:sp>
        <p:nvSpPr>
          <p:cNvPr id="3" name="Fußzeilenplatzhalter 2">
            <a:extLst>
              <a:ext uri="{FF2B5EF4-FFF2-40B4-BE49-F238E27FC236}">
                <a16:creationId xmlns:a16="http://schemas.microsoft.com/office/drawing/2014/main" id="{8EE5A348-BE96-5920-3175-3F666524DE29}"/>
              </a:ext>
            </a:extLst>
          </p:cNvPr>
          <p:cNvSpPr>
            <a:spLocks noGrp="1"/>
          </p:cNvSpPr>
          <p:nvPr>
            <p:ph type="ftr" sz="quarter" idx="11"/>
          </p:nvPr>
        </p:nvSpPr>
        <p:spPr/>
        <p:txBody>
          <a:bodyPr/>
          <a:lstStyle/>
          <a:p>
            <a:r>
              <a:rPr lang="en-GB" noProof="0" dirty="0"/>
              <a:t>The Danube ecosystem</a:t>
            </a:r>
          </a:p>
        </p:txBody>
      </p:sp>
      <p:sp>
        <p:nvSpPr>
          <p:cNvPr id="4" name="Foliennummernplatzhalter 3">
            <a:extLst>
              <a:ext uri="{FF2B5EF4-FFF2-40B4-BE49-F238E27FC236}">
                <a16:creationId xmlns:a16="http://schemas.microsoft.com/office/drawing/2014/main" id="{9C323220-3F2E-4AFE-88DE-6D42F0EBF4C9}"/>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13</a:t>
            </a:fld>
            <a:endParaRPr lang="en-GB" noProof="0" dirty="0"/>
          </a:p>
        </p:txBody>
      </p:sp>
      <p:sp>
        <p:nvSpPr>
          <p:cNvPr id="8" name="Textfeld 7">
            <a:extLst>
              <a:ext uri="{FF2B5EF4-FFF2-40B4-BE49-F238E27FC236}">
                <a16:creationId xmlns:a16="http://schemas.microsoft.com/office/drawing/2014/main" id="{B0164978-FA2E-947C-7094-F2294CC8DDD3}"/>
              </a:ext>
            </a:extLst>
          </p:cNvPr>
          <p:cNvSpPr txBox="1"/>
          <p:nvPr/>
        </p:nvSpPr>
        <p:spPr>
          <a:xfrm>
            <a:off x="592538" y="1647369"/>
            <a:ext cx="4589062" cy="3785652"/>
          </a:xfrm>
          <a:prstGeom prst="rect">
            <a:avLst/>
          </a:prstGeom>
          <a:noFill/>
        </p:spPr>
        <p:txBody>
          <a:bodyPr wrap="square">
            <a:spAutoFit/>
          </a:bodyPr>
          <a:lstStyle/>
          <a:p>
            <a:pPr marL="342900" indent="-342900">
              <a:buFont typeface="Arial" panose="020B0604020202020204" pitchFamily="34" charset="0"/>
              <a:buChar char="•"/>
            </a:pPr>
            <a:r>
              <a:rPr lang="en-US" sz="2000" noProof="0" dirty="0"/>
              <a:t>Founded in 1996</a:t>
            </a:r>
          </a:p>
          <a:p>
            <a:pPr marL="342900" indent="-342900">
              <a:buFont typeface="Arial" panose="020B0604020202020204" pitchFamily="34" charset="0"/>
              <a:buChar char="•"/>
            </a:pPr>
            <a:r>
              <a:rPr lang="en-US" sz="2000" noProof="0" dirty="0"/>
              <a:t>Area of 9,600 hectares</a:t>
            </a:r>
          </a:p>
          <a:p>
            <a:pPr marL="342900" indent="-342900">
              <a:buFont typeface="Arial" panose="020B0604020202020204" pitchFamily="34" charset="0"/>
              <a:buChar char="•"/>
            </a:pPr>
            <a:r>
              <a:rPr lang="en-US" sz="2000" noProof="0" dirty="0"/>
              <a:t>Last large riverine floodplain landscape in Central Europe</a:t>
            </a:r>
          </a:p>
          <a:p>
            <a:pPr marL="342900" indent="-342900">
              <a:buFont typeface="Arial" panose="020B0604020202020204" pitchFamily="34" charset="0"/>
              <a:buChar char="•"/>
            </a:pPr>
            <a:r>
              <a:rPr lang="en-US" sz="2000" noProof="0" dirty="0"/>
              <a:t>The freely flowing Danube over a stretch of around 36 km forms the lifeline of the national park</a:t>
            </a:r>
          </a:p>
          <a:p>
            <a:pPr marL="342900" indent="-342900">
              <a:buFont typeface="Arial" panose="020B0604020202020204" pitchFamily="34" charset="0"/>
              <a:buChar char="•"/>
            </a:pPr>
            <a:r>
              <a:rPr lang="en-US" sz="2000" noProof="0" dirty="0"/>
              <a:t>A hotspot of biodiversity for fish (74% of all species found in Austria) and amphibians (67%)</a:t>
            </a:r>
          </a:p>
          <a:p>
            <a:pPr marL="342900" indent="-342900">
              <a:buFont typeface="Arial" panose="020B0604020202020204" pitchFamily="34" charset="0"/>
              <a:buChar char="•"/>
            </a:pPr>
            <a:r>
              <a:rPr lang="en-US" sz="2000" noProof="0" dirty="0"/>
              <a:t>Habitat for the white-tailed eagle and the European pond turtle</a:t>
            </a:r>
            <a:endParaRPr lang="en-GB" sz="2000" noProof="0" dirty="0"/>
          </a:p>
        </p:txBody>
      </p:sp>
      <p:pic>
        <p:nvPicPr>
          <p:cNvPr id="5" name="Grafik 4" descr="River bend with sandy shore, green trees, and hills under a clear sky.">
            <a:extLst>
              <a:ext uri="{FF2B5EF4-FFF2-40B4-BE49-F238E27FC236}">
                <a16:creationId xmlns:a16="http://schemas.microsoft.com/office/drawing/2014/main" id="{D0A06163-3584-32FE-A894-A3727A8C773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35805" y="1647369"/>
            <a:ext cx="6218176" cy="4143831"/>
          </a:xfrm>
          <a:prstGeom prst="rect">
            <a:avLst/>
          </a:prstGeom>
        </p:spPr>
      </p:pic>
      <p:sp>
        <p:nvSpPr>
          <p:cNvPr id="6" name="Textfeld 5">
            <a:extLst>
              <a:ext uri="{FF2B5EF4-FFF2-40B4-BE49-F238E27FC236}">
                <a16:creationId xmlns:a16="http://schemas.microsoft.com/office/drawing/2014/main" id="{9E9A0C4A-0414-58DB-170C-8FB80D702F8F}"/>
              </a:ext>
            </a:extLst>
          </p:cNvPr>
          <p:cNvSpPr txBox="1"/>
          <p:nvPr/>
        </p:nvSpPr>
        <p:spPr>
          <a:xfrm>
            <a:off x="10943553" y="5925342"/>
            <a:ext cx="1311817" cy="246221"/>
          </a:xfrm>
          <a:prstGeom prst="rect">
            <a:avLst/>
          </a:prstGeom>
          <a:noFill/>
        </p:spPr>
        <p:txBody>
          <a:bodyPr wrap="square">
            <a:spAutoFit/>
          </a:bodyPr>
          <a:lstStyle/>
          <a:p>
            <a:r>
              <a:rPr lang="en-GB" sz="1000" noProof="0" dirty="0">
                <a:solidFill>
                  <a:srgbClr val="3C6496"/>
                </a:solidFill>
              </a:rPr>
              <a:t>Picture: </a:t>
            </a:r>
            <a:r>
              <a:rPr lang="en-GB" sz="1000" noProof="0" dirty="0" err="1">
                <a:solidFill>
                  <a:srgbClr val="3C6496"/>
                </a:solidFill>
              </a:rPr>
              <a:t>Pixabay</a:t>
            </a:r>
            <a:endParaRPr lang="en-GB" sz="1000" noProof="0" dirty="0">
              <a:solidFill>
                <a:srgbClr val="3C6496"/>
              </a:solidFill>
            </a:endParaRPr>
          </a:p>
        </p:txBody>
      </p:sp>
    </p:spTree>
    <p:extLst>
      <p:ext uri="{BB962C8B-B14F-4D97-AF65-F5344CB8AC3E}">
        <p14:creationId xmlns:p14="http://schemas.microsoft.com/office/powerpoint/2010/main" val="1764015678"/>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1F39B5-2A06-A3C6-FB26-9B821B3BBA5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FBBC6BD-64A7-A327-BF92-24BA63DB4442}"/>
              </a:ext>
            </a:extLst>
          </p:cNvPr>
          <p:cNvSpPr>
            <a:spLocks noGrp="1"/>
          </p:cNvSpPr>
          <p:nvPr>
            <p:ph type="title"/>
          </p:nvPr>
        </p:nvSpPr>
        <p:spPr/>
        <p:txBody>
          <a:bodyPr/>
          <a:lstStyle/>
          <a:p>
            <a:r>
              <a:rPr lang="en-GB" noProof="0" dirty="0"/>
              <a:t>National park Danube floodplains: fauna</a:t>
            </a:r>
          </a:p>
        </p:txBody>
      </p:sp>
      <p:sp>
        <p:nvSpPr>
          <p:cNvPr id="3" name="Fußzeilenplatzhalter 2">
            <a:extLst>
              <a:ext uri="{FF2B5EF4-FFF2-40B4-BE49-F238E27FC236}">
                <a16:creationId xmlns:a16="http://schemas.microsoft.com/office/drawing/2014/main" id="{057AAC20-FBC4-E97D-0B10-5B0F5E05DF10}"/>
              </a:ext>
            </a:extLst>
          </p:cNvPr>
          <p:cNvSpPr>
            <a:spLocks noGrp="1"/>
          </p:cNvSpPr>
          <p:nvPr>
            <p:ph type="ftr" sz="quarter" idx="11"/>
          </p:nvPr>
        </p:nvSpPr>
        <p:spPr/>
        <p:txBody>
          <a:bodyPr/>
          <a:lstStyle/>
          <a:p>
            <a:r>
              <a:rPr lang="en-GB" noProof="0" dirty="0"/>
              <a:t>The Danube ecosystem</a:t>
            </a:r>
          </a:p>
        </p:txBody>
      </p:sp>
      <p:pic>
        <p:nvPicPr>
          <p:cNvPr id="9" name="Grafik 8" descr="Danube crested newt&#10;">
            <a:extLst>
              <a:ext uri="{FF2B5EF4-FFF2-40B4-BE49-F238E27FC236}">
                <a16:creationId xmlns:a16="http://schemas.microsoft.com/office/drawing/2014/main" id="{F23AACCC-9A63-E118-A8BC-0DCF243E80B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6" y="1457197"/>
            <a:ext cx="3092031" cy="2040845"/>
          </a:xfrm>
          <a:prstGeom prst="rect">
            <a:avLst/>
          </a:prstGeom>
        </p:spPr>
      </p:pic>
      <p:sp>
        <p:nvSpPr>
          <p:cNvPr id="10" name="Textfeld 9">
            <a:extLst>
              <a:ext uri="{FF2B5EF4-FFF2-40B4-BE49-F238E27FC236}">
                <a16:creationId xmlns:a16="http://schemas.microsoft.com/office/drawing/2014/main" id="{DA319E83-D019-6EA2-F4F9-CE0FD7BA9120}"/>
              </a:ext>
            </a:extLst>
          </p:cNvPr>
          <p:cNvSpPr txBox="1"/>
          <p:nvPr/>
        </p:nvSpPr>
        <p:spPr>
          <a:xfrm>
            <a:off x="0" y="3492885"/>
            <a:ext cx="3136749" cy="553998"/>
          </a:xfrm>
          <a:prstGeom prst="rect">
            <a:avLst/>
          </a:prstGeom>
          <a:noFill/>
        </p:spPr>
        <p:txBody>
          <a:bodyPr wrap="square" rtlCol="0">
            <a:spAutoFit/>
          </a:bodyPr>
          <a:lstStyle/>
          <a:p>
            <a:pPr algn="ctr"/>
            <a:r>
              <a:rPr lang="en-GB" sz="2000" noProof="0" dirty="0"/>
              <a:t>Danube crested newt</a:t>
            </a:r>
          </a:p>
          <a:p>
            <a:pPr algn="ctr"/>
            <a:r>
              <a:rPr lang="en-GB" sz="1000" noProof="0" dirty="0">
                <a:solidFill>
                  <a:srgbClr val="3C6496"/>
                </a:solidFill>
              </a:rPr>
              <a:t>Picture source: </a:t>
            </a:r>
            <a:r>
              <a:rPr lang="en-GB" sz="1000" noProof="0" dirty="0" err="1">
                <a:solidFill>
                  <a:srgbClr val="3C6496"/>
                </a:solidFill>
              </a:rPr>
              <a:t>Grotensohn</a:t>
            </a:r>
            <a:endParaRPr lang="en-GB" sz="1000" noProof="0" dirty="0">
              <a:solidFill>
                <a:srgbClr val="3C6496"/>
              </a:solidFill>
            </a:endParaRPr>
          </a:p>
        </p:txBody>
      </p:sp>
      <p:pic>
        <p:nvPicPr>
          <p:cNvPr id="12" name="Grafik 11" descr="Kingfisher">
            <a:extLst>
              <a:ext uri="{FF2B5EF4-FFF2-40B4-BE49-F238E27FC236}">
                <a16:creationId xmlns:a16="http://schemas.microsoft.com/office/drawing/2014/main" id="{4BB73817-0531-5D79-E516-CF0508321CE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092577" y="1452039"/>
            <a:ext cx="3003423" cy="2040846"/>
          </a:xfrm>
          <a:prstGeom prst="rect">
            <a:avLst/>
          </a:prstGeom>
        </p:spPr>
      </p:pic>
      <p:sp>
        <p:nvSpPr>
          <p:cNvPr id="13" name="Textfeld 12">
            <a:extLst>
              <a:ext uri="{FF2B5EF4-FFF2-40B4-BE49-F238E27FC236}">
                <a16:creationId xmlns:a16="http://schemas.microsoft.com/office/drawing/2014/main" id="{F0E2CC35-2F95-3380-731D-8972255EA97D}"/>
              </a:ext>
            </a:extLst>
          </p:cNvPr>
          <p:cNvSpPr txBox="1"/>
          <p:nvPr/>
        </p:nvSpPr>
        <p:spPr>
          <a:xfrm>
            <a:off x="3092577" y="3503200"/>
            <a:ext cx="3003423" cy="553998"/>
          </a:xfrm>
          <a:prstGeom prst="rect">
            <a:avLst/>
          </a:prstGeom>
          <a:noFill/>
        </p:spPr>
        <p:txBody>
          <a:bodyPr wrap="square" rtlCol="0">
            <a:spAutoFit/>
          </a:bodyPr>
          <a:lstStyle/>
          <a:p>
            <a:pPr algn="ctr"/>
            <a:r>
              <a:rPr lang="en-GB" sz="2000" noProof="0" dirty="0"/>
              <a:t>Kingfisher</a:t>
            </a:r>
          </a:p>
          <a:p>
            <a:pPr algn="ctr"/>
            <a:r>
              <a:rPr lang="en-GB" sz="1000" noProof="0" dirty="0">
                <a:solidFill>
                  <a:srgbClr val="3C6496"/>
                </a:solidFill>
              </a:rPr>
              <a:t>Picture source: Kracher</a:t>
            </a:r>
          </a:p>
        </p:txBody>
      </p:sp>
      <p:pic>
        <p:nvPicPr>
          <p:cNvPr id="15" name="Grafik 14" descr="Freshwater mussel&#10;">
            <a:extLst>
              <a:ext uri="{FF2B5EF4-FFF2-40B4-BE49-F238E27FC236}">
                <a16:creationId xmlns:a16="http://schemas.microsoft.com/office/drawing/2014/main" id="{DA15C4C0-6D96-BDC3-FF80-DA64395ED87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96000" y="1452039"/>
            <a:ext cx="3060621" cy="2040846"/>
          </a:xfrm>
          <a:prstGeom prst="rect">
            <a:avLst/>
          </a:prstGeom>
        </p:spPr>
      </p:pic>
      <p:sp>
        <p:nvSpPr>
          <p:cNvPr id="19" name="Textfeld 18">
            <a:extLst>
              <a:ext uri="{FF2B5EF4-FFF2-40B4-BE49-F238E27FC236}">
                <a16:creationId xmlns:a16="http://schemas.microsoft.com/office/drawing/2014/main" id="{A821370E-68C4-4DAD-5316-3FBEBA3DF82A}"/>
              </a:ext>
            </a:extLst>
          </p:cNvPr>
          <p:cNvSpPr txBox="1"/>
          <p:nvPr/>
        </p:nvSpPr>
        <p:spPr>
          <a:xfrm>
            <a:off x="6096000" y="3492885"/>
            <a:ext cx="3060621"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323F4F"/>
                </a:solidFill>
                <a:effectLst/>
                <a:uLnTx/>
                <a:uFillTx/>
                <a:latin typeface="Calibri"/>
                <a:ea typeface="+mn-ea"/>
                <a:cs typeface="+mn-cs"/>
              </a:rPr>
              <a:t>Freshwater mussel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C6496"/>
                </a:solidFill>
                <a:effectLst/>
                <a:uLnTx/>
                <a:uFillTx/>
                <a:latin typeface="Calibri"/>
                <a:ea typeface="+mn-ea"/>
                <a:cs typeface="+mn-cs"/>
              </a:rPr>
              <a:t>Picture source: Kern</a:t>
            </a:r>
            <a:endParaRPr lang="en-GB" noProof="0" dirty="0"/>
          </a:p>
        </p:txBody>
      </p:sp>
      <p:pic>
        <p:nvPicPr>
          <p:cNvPr id="21" name="Grafik 20" descr="Little ringed plover&#10;">
            <a:extLst>
              <a:ext uri="{FF2B5EF4-FFF2-40B4-BE49-F238E27FC236}">
                <a16:creationId xmlns:a16="http://schemas.microsoft.com/office/drawing/2014/main" id="{65EB578E-33E2-E835-0CA5-A613D3D8C1C0}"/>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156621" y="1453797"/>
            <a:ext cx="3182393" cy="2039088"/>
          </a:xfrm>
          <a:prstGeom prst="rect">
            <a:avLst/>
          </a:prstGeom>
        </p:spPr>
      </p:pic>
      <p:sp>
        <p:nvSpPr>
          <p:cNvPr id="23" name="Textfeld 22">
            <a:extLst>
              <a:ext uri="{FF2B5EF4-FFF2-40B4-BE49-F238E27FC236}">
                <a16:creationId xmlns:a16="http://schemas.microsoft.com/office/drawing/2014/main" id="{9E862064-70EC-1981-9670-E1258178BB8F}"/>
              </a:ext>
            </a:extLst>
          </p:cNvPr>
          <p:cNvSpPr txBox="1"/>
          <p:nvPr/>
        </p:nvSpPr>
        <p:spPr>
          <a:xfrm>
            <a:off x="9156622" y="3511908"/>
            <a:ext cx="3035378"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323F4F"/>
                </a:solidFill>
                <a:effectLst/>
                <a:uLnTx/>
                <a:uFillTx/>
                <a:latin typeface="Calibri"/>
                <a:ea typeface="+mn-ea"/>
                <a:cs typeface="+mn-cs"/>
              </a:rPr>
              <a:t>Little ringed plover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C6496"/>
                </a:solidFill>
                <a:effectLst/>
                <a:uLnTx/>
                <a:uFillTx/>
                <a:latin typeface="Calibri"/>
                <a:ea typeface="+mn-ea"/>
                <a:cs typeface="+mn-cs"/>
              </a:rPr>
              <a:t>Picture source: </a:t>
            </a:r>
            <a:r>
              <a:rPr lang="en-GB" sz="1000" noProof="0" dirty="0">
                <a:solidFill>
                  <a:srgbClr val="3C6496"/>
                </a:solidFill>
                <a:latin typeface="Calibri"/>
              </a:rPr>
              <a:t>Kern</a:t>
            </a:r>
            <a:endParaRPr kumimoji="0" lang="en-GB" sz="1000" b="0" i="0" u="none" strike="noStrike" kern="1200" cap="none" spc="0" normalizeH="0" baseline="0" noProof="0" dirty="0">
              <a:ln>
                <a:noFill/>
              </a:ln>
              <a:solidFill>
                <a:srgbClr val="3C6496"/>
              </a:solidFill>
              <a:effectLst/>
              <a:uLnTx/>
              <a:uFillTx/>
              <a:latin typeface="Calibri"/>
              <a:ea typeface="+mn-ea"/>
              <a:cs typeface="+mn-cs"/>
            </a:endParaRPr>
          </a:p>
        </p:txBody>
      </p:sp>
      <p:sp>
        <p:nvSpPr>
          <p:cNvPr id="26" name="Textfeld 25">
            <a:extLst>
              <a:ext uri="{FF2B5EF4-FFF2-40B4-BE49-F238E27FC236}">
                <a16:creationId xmlns:a16="http://schemas.microsoft.com/office/drawing/2014/main" id="{29B422E7-6897-9BDD-A75F-6C34ACBAF618}"/>
              </a:ext>
            </a:extLst>
          </p:cNvPr>
          <p:cNvSpPr txBox="1"/>
          <p:nvPr/>
        </p:nvSpPr>
        <p:spPr>
          <a:xfrm>
            <a:off x="-2154" y="6124812"/>
            <a:ext cx="3136750" cy="553998"/>
          </a:xfrm>
          <a:prstGeom prst="rect">
            <a:avLst/>
          </a:prstGeom>
          <a:noFill/>
        </p:spPr>
        <p:txBody>
          <a:bodyPr wrap="square" rtlCol="0">
            <a:spAutoFit/>
          </a:bodyPr>
          <a:lstStyle/>
          <a:p>
            <a:pPr algn="ctr"/>
            <a:r>
              <a:rPr lang="en-GB" sz="2000" noProof="0" dirty="0"/>
              <a:t>Pond frog</a:t>
            </a:r>
          </a:p>
          <a:p>
            <a:pPr algn="ctr"/>
            <a:r>
              <a:rPr lang="en-GB" sz="1000" noProof="0" dirty="0">
                <a:solidFill>
                  <a:srgbClr val="3C6496"/>
                </a:solidFill>
              </a:rPr>
              <a:t>Picture source: Golebiowski-Navara</a:t>
            </a:r>
          </a:p>
        </p:txBody>
      </p:sp>
      <p:pic>
        <p:nvPicPr>
          <p:cNvPr id="28" name="Grafik 27" descr="White-tailed eagle&#10;">
            <a:extLst>
              <a:ext uri="{FF2B5EF4-FFF2-40B4-BE49-F238E27FC236}">
                <a16:creationId xmlns:a16="http://schemas.microsoft.com/office/drawing/2014/main" id="{B2BC9B3A-0356-DF85-7627-DB6C0B592BD8}"/>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134597" y="4231670"/>
            <a:ext cx="2796155" cy="1893142"/>
          </a:xfrm>
          <a:prstGeom prst="rect">
            <a:avLst/>
          </a:prstGeom>
        </p:spPr>
      </p:pic>
      <p:sp>
        <p:nvSpPr>
          <p:cNvPr id="29" name="Textfeld 28">
            <a:extLst>
              <a:ext uri="{FF2B5EF4-FFF2-40B4-BE49-F238E27FC236}">
                <a16:creationId xmlns:a16="http://schemas.microsoft.com/office/drawing/2014/main" id="{8D8FA450-89C6-5648-79F4-1C6DE3E6E0FB}"/>
              </a:ext>
            </a:extLst>
          </p:cNvPr>
          <p:cNvSpPr txBox="1"/>
          <p:nvPr/>
        </p:nvSpPr>
        <p:spPr>
          <a:xfrm>
            <a:off x="5930752" y="6124812"/>
            <a:ext cx="3003423" cy="553998"/>
          </a:xfrm>
          <a:prstGeom prst="rect">
            <a:avLst/>
          </a:prstGeom>
          <a:noFill/>
        </p:spPr>
        <p:txBody>
          <a:bodyPr wrap="square" rtlCol="0">
            <a:spAutoFit/>
          </a:bodyPr>
          <a:lstStyle/>
          <a:p>
            <a:pPr algn="ctr"/>
            <a:r>
              <a:rPr lang="en-GB" sz="2000" noProof="0" dirty="0"/>
              <a:t>Dragonfly</a:t>
            </a:r>
          </a:p>
          <a:p>
            <a:pPr algn="ctr"/>
            <a:r>
              <a:rPr lang="en-GB" sz="1000" noProof="0" dirty="0">
                <a:solidFill>
                  <a:srgbClr val="3C6496"/>
                </a:solidFill>
              </a:rPr>
              <a:t>Picture source: Geerts</a:t>
            </a:r>
          </a:p>
        </p:txBody>
      </p:sp>
      <p:pic>
        <p:nvPicPr>
          <p:cNvPr id="31" name="Grafik 30" descr="Dragonfly">
            <a:extLst>
              <a:ext uri="{FF2B5EF4-FFF2-40B4-BE49-F238E27FC236}">
                <a16:creationId xmlns:a16="http://schemas.microsoft.com/office/drawing/2014/main" id="{6EE2BB95-B585-ABEB-29F4-39AB24F2AE27}"/>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930753" y="4231670"/>
            <a:ext cx="3003423" cy="1893142"/>
          </a:xfrm>
          <a:prstGeom prst="rect">
            <a:avLst/>
          </a:prstGeom>
        </p:spPr>
      </p:pic>
      <p:sp>
        <p:nvSpPr>
          <p:cNvPr id="32" name="Textfeld 31">
            <a:extLst>
              <a:ext uri="{FF2B5EF4-FFF2-40B4-BE49-F238E27FC236}">
                <a16:creationId xmlns:a16="http://schemas.microsoft.com/office/drawing/2014/main" id="{09CA8190-12F9-5C15-468F-3BD370823494}"/>
              </a:ext>
            </a:extLst>
          </p:cNvPr>
          <p:cNvSpPr txBox="1"/>
          <p:nvPr/>
        </p:nvSpPr>
        <p:spPr>
          <a:xfrm>
            <a:off x="3084047" y="6124812"/>
            <a:ext cx="2804684" cy="553998"/>
          </a:xfrm>
          <a:prstGeom prst="rect">
            <a:avLst/>
          </a:prstGeom>
          <a:noFill/>
        </p:spPr>
        <p:txBody>
          <a:bodyPr wrap="square" rtlCol="0">
            <a:spAutoFit/>
          </a:bodyPr>
          <a:lstStyle/>
          <a:p>
            <a:pPr algn="ctr"/>
            <a:r>
              <a:rPr lang="en-GB" sz="2000" noProof="0" dirty="0"/>
              <a:t>White-tailed eagle</a:t>
            </a:r>
          </a:p>
          <a:p>
            <a:pPr algn="ctr"/>
            <a:r>
              <a:rPr lang="en-GB" sz="1000" noProof="0" dirty="0">
                <a:solidFill>
                  <a:srgbClr val="3C6496"/>
                </a:solidFill>
              </a:rPr>
              <a:t>Picture source: Hoyer</a:t>
            </a:r>
          </a:p>
        </p:txBody>
      </p:sp>
      <p:pic>
        <p:nvPicPr>
          <p:cNvPr id="34" name="Grafik 33" descr="European pond turtle&#10;">
            <a:extLst>
              <a:ext uri="{FF2B5EF4-FFF2-40B4-BE49-F238E27FC236}">
                <a16:creationId xmlns:a16="http://schemas.microsoft.com/office/drawing/2014/main" id="{52EFDAD7-4EBD-12BD-247B-1990E99544FF}"/>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934176" y="4231670"/>
            <a:ext cx="3257824" cy="1893142"/>
          </a:xfrm>
          <a:prstGeom prst="rect">
            <a:avLst/>
          </a:prstGeom>
        </p:spPr>
      </p:pic>
      <p:sp>
        <p:nvSpPr>
          <p:cNvPr id="35" name="Textfeld 34">
            <a:extLst>
              <a:ext uri="{FF2B5EF4-FFF2-40B4-BE49-F238E27FC236}">
                <a16:creationId xmlns:a16="http://schemas.microsoft.com/office/drawing/2014/main" id="{0A0E8988-9620-132D-AE3F-FAED6BCB3041}"/>
              </a:ext>
            </a:extLst>
          </p:cNvPr>
          <p:cNvSpPr txBox="1"/>
          <p:nvPr/>
        </p:nvSpPr>
        <p:spPr>
          <a:xfrm>
            <a:off x="8892155" y="6124812"/>
            <a:ext cx="3341866"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323F4F"/>
                </a:solidFill>
                <a:effectLst/>
                <a:uLnTx/>
                <a:uFillTx/>
                <a:latin typeface="Calibri"/>
                <a:ea typeface="+mn-ea"/>
                <a:cs typeface="+mn-cs"/>
              </a:rPr>
              <a:t>European pond turtle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C6496"/>
                </a:solidFill>
                <a:effectLst/>
                <a:uLnTx/>
                <a:uFillTx/>
                <a:latin typeface="Calibri"/>
                <a:ea typeface="+mn-ea"/>
                <a:cs typeface="+mn-cs"/>
              </a:rPr>
              <a:t>Picture source: </a:t>
            </a:r>
            <a:r>
              <a:rPr lang="en-GB" sz="1000" noProof="0" dirty="0">
                <a:solidFill>
                  <a:srgbClr val="3C6496"/>
                </a:solidFill>
                <a:latin typeface="Calibri"/>
              </a:rPr>
              <a:t>Kern</a:t>
            </a:r>
            <a:endParaRPr kumimoji="0" lang="en-GB" sz="1000" b="0" i="0" u="none" strike="noStrike" kern="1200" cap="none" spc="0" normalizeH="0" baseline="0" noProof="0" dirty="0">
              <a:ln>
                <a:noFill/>
              </a:ln>
              <a:solidFill>
                <a:srgbClr val="3C6496"/>
              </a:solidFill>
              <a:effectLst/>
              <a:uLnTx/>
              <a:uFillTx/>
              <a:latin typeface="Calibri"/>
              <a:ea typeface="+mn-ea"/>
              <a:cs typeface="+mn-cs"/>
            </a:endParaRPr>
          </a:p>
        </p:txBody>
      </p:sp>
      <p:pic>
        <p:nvPicPr>
          <p:cNvPr id="25" name="Grafik 24" descr="Pond frog&#10;">
            <a:extLst>
              <a:ext uri="{FF2B5EF4-FFF2-40B4-BE49-F238E27FC236}">
                <a16:creationId xmlns:a16="http://schemas.microsoft.com/office/drawing/2014/main" id="{7911B75E-0A7A-D874-17A9-EB7C5B493A68}"/>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0" y="4236388"/>
            <a:ext cx="3136749" cy="1888424"/>
          </a:xfrm>
          <a:prstGeom prst="rect">
            <a:avLst/>
          </a:prstGeom>
        </p:spPr>
      </p:pic>
    </p:spTree>
    <p:extLst>
      <p:ext uri="{BB962C8B-B14F-4D97-AF65-F5344CB8AC3E}">
        <p14:creationId xmlns:p14="http://schemas.microsoft.com/office/powerpoint/2010/main" val="3111973073"/>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02C43-FBB1-0948-68E3-D6888D51DA9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FA48A30-7875-F158-16BD-860A3EBFA38E}"/>
              </a:ext>
            </a:extLst>
          </p:cNvPr>
          <p:cNvSpPr>
            <a:spLocks noGrp="1"/>
          </p:cNvSpPr>
          <p:nvPr>
            <p:ph type="title"/>
          </p:nvPr>
        </p:nvSpPr>
        <p:spPr/>
        <p:txBody>
          <a:bodyPr/>
          <a:lstStyle/>
          <a:p>
            <a:r>
              <a:rPr lang="en-GB" noProof="0" dirty="0"/>
              <a:t>National park Danube floodplains: flora</a:t>
            </a:r>
          </a:p>
        </p:txBody>
      </p:sp>
      <p:sp>
        <p:nvSpPr>
          <p:cNvPr id="3" name="Fußzeilenplatzhalter 2">
            <a:extLst>
              <a:ext uri="{FF2B5EF4-FFF2-40B4-BE49-F238E27FC236}">
                <a16:creationId xmlns:a16="http://schemas.microsoft.com/office/drawing/2014/main" id="{CF1559F7-F42B-5748-222F-8A3094622E6C}"/>
              </a:ext>
            </a:extLst>
          </p:cNvPr>
          <p:cNvSpPr>
            <a:spLocks noGrp="1"/>
          </p:cNvSpPr>
          <p:nvPr>
            <p:ph type="ftr" sz="quarter" idx="11"/>
          </p:nvPr>
        </p:nvSpPr>
        <p:spPr/>
        <p:txBody>
          <a:bodyPr/>
          <a:lstStyle/>
          <a:p>
            <a:r>
              <a:rPr lang="en-GB" noProof="0" dirty="0"/>
              <a:t>The Danube ecosystem</a:t>
            </a:r>
          </a:p>
        </p:txBody>
      </p:sp>
      <p:sp>
        <p:nvSpPr>
          <p:cNvPr id="10" name="Textfeld 9">
            <a:extLst>
              <a:ext uri="{FF2B5EF4-FFF2-40B4-BE49-F238E27FC236}">
                <a16:creationId xmlns:a16="http://schemas.microsoft.com/office/drawing/2014/main" id="{3D3002CE-0CDA-F8D2-D4BA-7FF6081665C2}"/>
              </a:ext>
            </a:extLst>
          </p:cNvPr>
          <p:cNvSpPr txBox="1"/>
          <p:nvPr/>
        </p:nvSpPr>
        <p:spPr>
          <a:xfrm>
            <a:off x="0" y="3492885"/>
            <a:ext cx="3136749" cy="553998"/>
          </a:xfrm>
          <a:prstGeom prst="rect">
            <a:avLst/>
          </a:prstGeom>
          <a:noFill/>
        </p:spPr>
        <p:txBody>
          <a:bodyPr wrap="square" rtlCol="0">
            <a:spAutoFit/>
          </a:bodyPr>
          <a:lstStyle/>
          <a:p>
            <a:pPr algn="ctr"/>
            <a:r>
              <a:rPr lang="en-GB" sz="2000" noProof="0" dirty="0"/>
              <a:t>Black poplar</a:t>
            </a:r>
          </a:p>
          <a:p>
            <a:pPr algn="ctr"/>
            <a:r>
              <a:rPr lang="en-GB" sz="1000" noProof="0" dirty="0">
                <a:solidFill>
                  <a:srgbClr val="3C6496"/>
                </a:solidFill>
              </a:rPr>
              <a:t>Picture source: Baumgartner</a:t>
            </a:r>
          </a:p>
        </p:txBody>
      </p:sp>
      <p:sp>
        <p:nvSpPr>
          <p:cNvPr id="13" name="Textfeld 12">
            <a:extLst>
              <a:ext uri="{FF2B5EF4-FFF2-40B4-BE49-F238E27FC236}">
                <a16:creationId xmlns:a16="http://schemas.microsoft.com/office/drawing/2014/main" id="{C22203C3-B970-FD7F-5109-32452E4A021C}"/>
              </a:ext>
            </a:extLst>
          </p:cNvPr>
          <p:cNvSpPr txBox="1"/>
          <p:nvPr/>
        </p:nvSpPr>
        <p:spPr>
          <a:xfrm>
            <a:off x="3092577" y="3503200"/>
            <a:ext cx="3003423" cy="553998"/>
          </a:xfrm>
          <a:prstGeom prst="rect">
            <a:avLst/>
          </a:prstGeom>
          <a:noFill/>
        </p:spPr>
        <p:txBody>
          <a:bodyPr wrap="square" rtlCol="0">
            <a:spAutoFit/>
          </a:bodyPr>
          <a:lstStyle/>
          <a:p>
            <a:pPr algn="ctr"/>
            <a:r>
              <a:rPr lang="en-US" sz="2000" noProof="0" dirty="0"/>
              <a:t>Pond lily and water lily</a:t>
            </a:r>
          </a:p>
          <a:p>
            <a:pPr algn="ctr"/>
            <a:r>
              <a:rPr lang="en-GB" sz="1000" noProof="0" dirty="0">
                <a:solidFill>
                  <a:srgbClr val="3C6496"/>
                </a:solidFill>
              </a:rPr>
              <a:t>Picture source: Kern</a:t>
            </a:r>
          </a:p>
        </p:txBody>
      </p:sp>
      <p:sp>
        <p:nvSpPr>
          <p:cNvPr id="19" name="Textfeld 18">
            <a:extLst>
              <a:ext uri="{FF2B5EF4-FFF2-40B4-BE49-F238E27FC236}">
                <a16:creationId xmlns:a16="http://schemas.microsoft.com/office/drawing/2014/main" id="{5DFB5644-AB49-0D09-9296-69D697C2BB0C}"/>
              </a:ext>
            </a:extLst>
          </p:cNvPr>
          <p:cNvSpPr txBox="1"/>
          <p:nvPr/>
        </p:nvSpPr>
        <p:spPr>
          <a:xfrm>
            <a:off x="6096000" y="3492885"/>
            <a:ext cx="3060621"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323F4F"/>
                </a:solidFill>
                <a:effectLst/>
                <a:uLnTx/>
                <a:uFillTx/>
                <a:latin typeface="Calibri"/>
                <a:ea typeface="+mn-ea"/>
                <a:cs typeface="+mn-cs"/>
              </a:rPr>
              <a:t>Yellow iris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C6496"/>
                </a:solidFill>
                <a:effectLst/>
                <a:uLnTx/>
                <a:uFillTx/>
                <a:latin typeface="Calibri"/>
                <a:ea typeface="+mn-ea"/>
                <a:cs typeface="+mn-cs"/>
              </a:rPr>
              <a:t>Picture source: </a:t>
            </a:r>
            <a:r>
              <a:rPr lang="en-GB" sz="1000" noProof="0" dirty="0">
                <a:solidFill>
                  <a:srgbClr val="3C6496"/>
                </a:solidFill>
                <a:latin typeface="Calibri"/>
              </a:rPr>
              <a:t>Dolecek</a:t>
            </a:r>
            <a:endParaRPr lang="en-GB" noProof="0" dirty="0"/>
          </a:p>
        </p:txBody>
      </p:sp>
      <p:sp>
        <p:nvSpPr>
          <p:cNvPr id="23" name="Textfeld 22">
            <a:extLst>
              <a:ext uri="{FF2B5EF4-FFF2-40B4-BE49-F238E27FC236}">
                <a16:creationId xmlns:a16="http://schemas.microsoft.com/office/drawing/2014/main" id="{238E11FD-1EBF-9FD8-F208-989257B731A6}"/>
              </a:ext>
            </a:extLst>
          </p:cNvPr>
          <p:cNvSpPr txBox="1"/>
          <p:nvPr/>
        </p:nvSpPr>
        <p:spPr>
          <a:xfrm>
            <a:off x="9156622" y="3511908"/>
            <a:ext cx="3035378"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323F4F"/>
                </a:solidFill>
                <a:effectLst/>
                <a:uLnTx/>
                <a:uFillTx/>
                <a:latin typeface="Calibri"/>
                <a:ea typeface="+mn-ea"/>
                <a:cs typeface="+mn-cs"/>
              </a:rPr>
              <a:t>Blackthorn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C6496"/>
                </a:solidFill>
                <a:effectLst/>
                <a:uLnTx/>
                <a:uFillTx/>
                <a:latin typeface="Calibri"/>
                <a:ea typeface="+mn-ea"/>
                <a:cs typeface="+mn-cs"/>
              </a:rPr>
              <a:t>Picture source: Baumgartner</a:t>
            </a:r>
          </a:p>
        </p:txBody>
      </p:sp>
      <p:sp>
        <p:nvSpPr>
          <p:cNvPr id="26" name="Textfeld 25">
            <a:extLst>
              <a:ext uri="{FF2B5EF4-FFF2-40B4-BE49-F238E27FC236}">
                <a16:creationId xmlns:a16="http://schemas.microsoft.com/office/drawing/2014/main" id="{8A70CC08-6B97-B2A0-03B8-6B0FDB1295A6}"/>
              </a:ext>
            </a:extLst>
          </p:cNvPr>
          <p:cNvSpPr txBox="1"/>
          <p:nvPr/>
        </p:nvSpPr>
        <p:spPr>
          <a:xfrm>
            <a:off x="-2154" y="6124812"/>
            <a:ext cx="3136750" cy="553998"/>
          </a:xfrm>
          <a:prstGeom prst="rect">
            <a:avLst/>
          </a:prstGeom>
          <a:noFill/>
        </p:spPr>
        <p:txBody>
          <a:bodyPr wrap="square" rtlCol="0">
            <a:spAutoFit/>
          </a:bodyPr>
          <a:lstStyle/>
          <a:p>
            <a:pPr algn="ctr"/>
            <a:r>
              <a:rPr lang="en-GB" sz="2000" noProof="0" dirty="0"/>
              <a:t>Orchids</a:t>
            </a:r>
          </a:p>
          <a:p>
            <a:pPr algn="ctr"/>
            <a:r>
              <a:rPr lang="en-GB" sz="1000" noProof="0" dirty="0">
                <a:solidFill>
                  <a:srgbClr val="3C6496"/>
                </a:solidFill>
              </a:rPr>
              <a:t>Picture source: Baumgartner</a:t>
            </a:r>
          </a:p>
        </p:txBody>
      </p:sp>
      <p:sp>
        <p:nvSpPr>
          <p:cNvPr id="29" name="Textfeld 28">
            <a:extLst>
              <a:ext uri="{FF2B5EF4-FFF2-40B4-BE49-F238E27FC236}">
                <a16:creationId xmlns:a16="http://schemas.microsoft.com/office/drawing/2014/main" id="{10608381-930D-2FD8-DEDF-2EEB1164D5DF}"/>
              </a:ext>
            </a:extLst>
          </p:cNvPr>
          <p:cNvSpPr txBox="1"/>
          <p:nvPr/>
        </p:nvSpPr>
        <p:spPr>
          <a:xfrm>
            <a:off x="5930752" y="6124812"/>
            <a:ext cx="3003423" cy="553998"/>
          </a:xfrm>
          <a:prstGeom prst="rect">
            <a:avLst/>
          </a:prstGeom>
          <a:noFill/>
        </p:spPr>
        <p:txBody>
          <a:bodyPr wrap="square" rtlCol="0">
            <a:spAutoFit/>
          </a:bodyPr>
          <a:lstStyle/>
          <a:p>
            <a:pPr algn="ctr"/>
            <a:r>
              <a:rPr lang="en-GB" sz="2000" noProof="0" dirty="0"/>
              <a:t>Sulphur polypore</a:t>
            </a:r>
          </a:p>
          <a:p>
            <a:pPr algn="ctr"/>
            <a:r>
              <a:rPr lang="en-GB" sz="1000" noProof="0" dirty="0">
                <a:solidFill>
                  <a:srgbClr val="3C6496"/>
                </a:solidFill>
              </a:rPr>
              <a:t>Picture source: Baumgartner</a:t>
            </a:r>
          </a:p>
        </p:txBody>
      </p:sp>
      <p:sp>
        <p:nvSpPr>
          <p:cNvPr id="32" name="Textfeld 31">
            <a:extLst>
              <a:ext uri="{FF2B5EF4-FFF2-40B4-BE49-F238E27FC236}">
                <a16:creationId xmlns:a16="http://schemas.microsoft.com/office/drawing/2014/main" id="{0E8E2D78-FB8D-A4EE-CE5D-9F9FA76A97A3}"/>
              </a:ext>
            </a:extLst>
          </p:cNvPr>
          <p:cNvSpPr txBox="1"/>
          <p:nvPr/>
        </p:nvSpPr>
        <p:spPr>
          <a:xfrm>
            <a:off x="3084047" y="6124812"/>
            <a:ext cx="2804684" cy="553998"/>
          </a:xfrm>
          <a:prstGeom prst="rect">
            <a:avLst/>
          </a:prstGeom>
          <a:noFill/>
        </p:spPr>
        <p:txBody>
          <a:bodyPr wrap="square" rtlCol="0">
            <a:spAutoFit/>
          </a:bodyPr>
          <a:lstStyle/>
          <a:p>
            <a:pPr algn="ctr"/>
            <a:r>
              <a:rPr lang="en-GB" sz="2000" noProof="0" dirty="0"/>
              <a:t>Wild garlic</a:t>
            </a:r>
          </a:p>
          <a:p>
            <a:pPr algn="ctr"/>
            <a:r>
              <a:rPr lang="en-GB" sz="1000" noProof="0" dirty="0">
                <a:solidFill>
                  <a:srgbClr val="3C6496"/>
                </a:solidFill>
              </a:rPr>
              <a:t>Picture source: </a:t>
            </a:r>
            <a:r>
              <a:rPr lang="en-GB" sz="1000" noProof="0" dirty="0" err="1">
                <a:solidFill>
                  <a:srgbClr val="3C6496"/>
                </a:solidFill>
              </a:rPr>
              <a:t>Krovacs</a:t>
            </a:r>
            <a:endParaRPr lang="en-GB" sz="1000" noProof="0" dirty="0">
              <a:solidFill>
                <a:srgbClr val="3C6496"/>
              </a:solidFill>
            </a:endParaRPr>
          </a:p>
        </p:txBody>
      </p:sp>
      <p:sp>
        <p:nvSpPr>
          <p:cNvPr id="35" name="Textfeld 34">
            <a:extLst>
              <a:ext uri="{FF2B5EF4-FFF2-40B4-BE49-F238E27FC236}">
                <a16:creationId xmlns:a16="http://schemas.microsoft.com/office/drawing/2014/main" id="{06267A30-691A-CA1F-A62F-58CD775E9645}"/>
              </a:ext>
            </a:extLst>
          </p:cNvPr>
          <p:cNvSpPr txBox="1"/>
          <p:nvPr/>
        </p:nvSpPr>
        <p:spPr>
          <a:xfrm>
            <a:off x="8892155" y="6124812"/>
            <a:ext cx="3341866"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323F4F"/>
                </a:solidFill>
                <a:effectLst/>
                <a:uLnTx/>
                <a:uFillTx/>
                <a:latin typeface="Calibri"/>
                <a:ea typeface="+mn-ea"/>
                <a:cs typeface="+mn-cs"/>
              </a:rPr>
              <a:t>Morel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3C6496"/>
                </a:solidFill>
                <a:effectLst/>
                <a:uLnTx/>
                <a:uFillTx/>
                <a:latin typeface="Calibri"/>
                <a:ea typeface="+mn-ea"/>
                <a:cs typeface="+mn-cs"/>
              </a:rPr>
              <a:t>Picture source: Baumgartner</a:t>
            </a:r>
          </a:p>
        </p:txBody>
      </p:sp>
      <p:pic>
        <p:nvPicPr>
          <p:cNvPr id="5" name="Grafik 4" descr="Black poplar&#10;">
            <a:extLst>
              <a:ext uri="{FF2B5EF4-FFF2-40B4-BE49-F238E27FC236}">
                <a16:creationId xmlns:a16="http://schemas.microsoft.com/office/drawing/2014/main" id="{697931E9-10E3-0CCE-6FDA-10E63659184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446681"/>
            <a:ext cx="3084047" cy="2064264"/>
          </a:xfrm>
          <a:prstGeom prst="rect">
            <a:avLst/>
          </a:prstGeom>
        </p:spPr>
      </p:pic>
      <p:pic>
        <p:nvPicPr>
          <p:cNvPr id="7" name="Grafik 6" descr="Pond lily and water lily&#10;">
            <a:extLst>
              <a:ext uri="{FF2B5EF4-FFF2-40B4-BE49-F238E27FC236}">
                <a16:creationId xmlns:a16="http://schemas.microsoft.com/office/drawing/2014/main" id="{E378A839-B8C9-32F3-E277-3C58BEB0AB3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084047" y="1448637"/>
            <a:ext cx="3045231" cy="2030583"/>
          </a:xfrm>
          <a:prstGeom prst="rect">
            <a:avLst/>
          </a:prstGeom>
        </p:spPr>
      </p:pic>
      <p:pic>
        <p:nvPicPr>
          <p:cNvPr id="11" name="Grafik 10" descr="Yellow iris&#10;">
            <a:extLst>
              <a:ext uri="{FF2B5EF4-FFF2-40B4-BE49-F238E27FC236}">
                <a16:creationId xmlns:a16="http://schemas.microsoft.com/office/drawing/2014/main" id="{F1EB181B-F784-D77E-0158-AFD0D6C5D3A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096000" y="1439094"/>
            <a:ext cx="3084047" cy="2048633"/>
          </a:xfrm>
          <a:prstGeom prst="rect">
            <a:avLst/>
          </a:prstGeom>
        </p:spPr>
      </p:pic>
      <p:pic>
        <p:nvPicPr>
          <p:cNvPr id="16" name="Grafik 15" descr="Blackthorn">
            <a:extLst>
              <a:ext uri="{FF2B5EF4-FFF2-40B4-BE49-F238E27FC236}">
                <a16:creationId xmlns:a16="http://schemas.microsoft.com/office/drawing/2014/main" id="{9D0D8527-1945-DC71-6ED8-20685D57C29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156621" y="1436177"/>
            <a:ext cx="3084047" cy="2048633"/>
          </a:xfrm>
          <a:prstGeom prst="rect">
            <a:avLst/>
          </a:prstGeom>
        </p:spPr>
      </p:pic>
      <p:pic>
        <p:nvPicPr>
          <p:cNvPr id="18" name="Grafik 17" descr="Orchids">
            <a:extLst>
              <a:ext uri="{FF2B5EF4-FFF2-40B4-BE49-F238E27FC236}">
                <a16:creationId xmlns:a16="http://schemas.microsoft.com/office/drawing/2014/main" id="{FDCEC35C-82A7-D07D-F8D6-6F3A02EFA472}"/>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0" y="4231670"/>
            <a:ext cx="3134596" cy="1893142"/>
          </a:xfrm>
          <a:prstGeom prst="rect">
            <a:avLst/>
          </a:prstGeom>
        </p:spPr>
      </p:pic>
      <p:pic>
        <p:nvPicPr>
          <p:cNvPr id="22" name="Grafik 21" descr="Wild garlic&#10;">
            <a:extLst>
              <a:ext uri="{FF2B5EF4-FFF2-40B4-BE49-F238E27FC236}">
                <a16:creationId xmlns:a16="http://schemas.microsoft.com/office/drawing/2014/main" id="{83C8B14A-AAEB-B5E8-2A6C-081E354C48BA}"/>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134596" y="4241984"/>
            <a:ext cx="2884904" cy="1893142"/>
          </a:xfrm>
          <a:prstGeom prst="rect">
            <a:avLst/>
          </a:prstGeom>
        </p:spPr>
      </p:pic>
      <p:pic>
        <p:nvPicPr>
          <p:cNvPr id="24" name="Grafik 23" descr="Sulphur polypore&#10;">
            <a:extLst>
              <a:ext uri="{FF2B5EF4-FFF2-40B4-BE49-F238E27FC236}">
                <a16:creationId xmlns:a16="http://schemas.microsoft.com/office/drawing/2014/main" id="{E41FCD39-6305-B4EF-BA8E-91A2AD8EAC3D}"/>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977481" y="4231669"/>
            <a:ext cx="3136750" cy="1901755"/>
          </a:xfrm>
          <a:prstGeom prst="rect">
            <a:avLst/>
          </a:prstGeom>
        </p:spPr>
      </p:pic>
      <p:pic>
        <p:nvPicPr>
          <p:cNvPr id="27" name="Grafik 26" descr="Morel">
            <a:extLst>
              <a:ext uri="{FF2B5EF4-FFF2-40B4-BE49-F238E27FC236}">
                <a16:creationId xmlns:a16="http://schemas.microsoft.com/office/drawing/2014/main" id="{A70025CD-E1FF-9F50-D233-0EF010F5DE22}"/>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9114231" y="4248177"/>
            <a:ext cx="3077769" cy="1895658"/>
          </a:xfrm>
          <a:prstGeom prst="rect">
            <a:avLst/>
          </a:prstGeom>
        </p:spPr>
      </p:pic>
    </p:spTree>
    <p:extLst>
      <p:ext uri="{BB962C8B-B14F-4D97-AF65-F5344CB8AC3E}">
        <p14:creationId xmlns:p14="http://schemas.microsoft.com/office/powerpoint/2010/main" val="863386087"/>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5CF74-CA1B-E129-33C6-1054B455B41A}"/>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238D6431-2312-5CFD-829E-8B9CA56F83B2}"/>
              </a:ext>
              <a:ext uri="{C183D7F6-B498-43B3-948B-1728B52AA6E4}">
                <adec:decorative xmlns:adec="http://schemas.microsoft.com/office/drawing/2017/decorative" val="1"/>
              </a:ext>
            </a:extLst>
          </p:cNvPr>
          <p:cNvSpPr>
            <a:spLocks noGrp="1"/>
          </p:cNvSpPr>
          <p:nvPr>
            <p:ph type="ftr" sz="quarter" idx="11"/>
          </p:nvPr>
        </p:nvSpPr>
        <p:spPr/>
        <p:txBody>
          <a:bodyPr/>
          <a:lstStyle/>
          <a:p>
            <a:r>
              <a:rPr lang="en-GB" noProof="0" dirty="0">
                <a:cs typeface="Arial" panose="020B0604020202020204" pitchFamily="34" charset="0"/>
              </a:rPr>
              <a:t>The Danube ecosystem</a:t>
            </a:r>
            <a:endParaRPr lang="en-GB" noProof="0" dirty="0"/>
          </a:p>
        </p:txBody>
      </p:sp>
      <p:sp>
        <p:nvSpPr>
          <p:cNvPr id="3" name="Titel 2">
            <a:extLst>
              <a:ext uri="{FF2B5EF4-FFF2-40B4-BE49-F238E27FC236}">
                <a16:creationId xmlns:a16="http://schemas.microsoft.com/office/drawing/2014/main" id="{A7B58004-0B17-380F-5023-FC08A7F77DF5}"/>
              </a:ext>
            </a:extLst>
          </p:cNvPr>
          <p:cNvSpPr>
            <a:spLocks noGrp="1"/>
          </p:cNvSpPr>
          <p:nvPr>
            <p:ph type="title"/>
          </p:nvPr>
        </p:nvSpPr>
        <p:spPr/>
        <p:txBody>
          <a:bodyPr/>
          <a:lstStyle/>
          <a:p>
            <a:r>
              <a:rPr lang="en-GB" noProof="0" dirty="0"/>
              <a:t>Quiz</a:t>
            </a:r>
          </a:p>
        </p:txBody>
      </p:sp>
      <p:sp>
        <p:nvSpPr>
          <p:cNvPr id="4" name="Inhaltsplatzhalter 3">
            <a:extLst>
              <a:ext uri="{FF2B5EF4-FFF2-40B4-BE49-F238E27FC236}">
                <a16:creationId xmlns:a16="http://schemas.microsoft.com/office/drawing/2014/main" id="{AF2151B7-2306-C349-DD6F-CF67DCC1C6B0}"/>
              </a:ext>
            </a:extLst>
          </p:cNvPr>
          <p:cNvSpPr>
            <a:spLocks noGrp="1"/>
          </p:cNvSpPr>
          <p:nvPr>
            <p:ph idx="1"/>
          </p:nvPr>
        </p:nvSpPr>
        <p:spPr>
          <a:xfrm>
            <a:off x="618790" y="1719014"/>
            <a:ext cx="10954420" cy="4351338"/>
          </a:xfrm>
        </p:spPr>
        <p:txBody>
          <a:bodyPr/>
          <a:lstStyle/>
          <a:p>
            <a:r>
              <a:rPr lang="en-US" sz="2600" noProof="0" dirty="0"/>
              <a:t>What percentage of Austria’s area is under strict nature conservation (IUCN categories Ia, </a:t>
            </a:r>
            <a:r>
              <a:rPr lang="en-US" sz="2600" noProof="0" dirty="0" err="1"/>
              <a:t>Ib</a:t>
            </a:r>
            <a:r>
              <a:rPr lang="en-US" sz="2600" noProof="0" dirty="0"/>
              <a:t> and II)</a:t>
            </a:r>
            <a:r>
              <a:rPr lang="en-GB" sz="2600" noProof="0" dirty="0"/>
              <a:t>? </a:t>
            </a:r>
          </a:p>
        </p:txBody>
      </p:sp>
      <p:sp>
        <p:nvSpPr>
          <p:cNvPr id="5" name="Foliennummernplatzhalter 4">
            <a:extLst>
              <a:ext uri="{FF2B5EF4-FFF2-40B4-BE49-F238E27FC236}">
                <a16:creationId xmlns:a16="http://schemas.microsoft.com/office/drawing/2014/main" id="{A9ADD393-0C55-5309-31E2-B847C9E5AE91}"/>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16</a:t>
            </a:fld>
            <a:endParaRPr lang="en-GB" noProof="0" dirty="0"/>
          </a:p>
        </p:txBody>
      </p:sp>
      <p:pic>
        <p:nvPicPr>
          <p:cNvPr id="6" name="Grafik 5" descr="Wooden sign on a tree marking a nature conservation area.">
            <a:extLst>
              <a:ext uri="{FF2B5EF4-FFF2-40B4-BE49-F238E27FC236}">
                <a16:creationId xmlns:a16="http://schemas.microsoft.com/office/drawing/2014/main" id="{29EA9BAB-0B2B-5EBA-E246-68A4842CA1E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38525" y="2743870"/>
            <a:ext cx="2517181" cy="3795042"/>
          </a:xfrm>
          <a:prstGeom prst="rect">
            <a:avLst/>
          </a:prstGeom>
        </p:spPr>
      </p:pic>
      <p:sp>
        <p:nvSpPr>
          <p:cNvPr id="7" name="Textfeld 6">
            <a:extLst>
              <a:ext uri="{FF2B5EF4-FFF2-40B4-BE49-F238E27FC236}">
                <a16:creationId xmlns:a16="http://schemas.microsoft.com/office/drawing/2014/main" id="{B123154B-6C4D-EF85-64D5-0271EAA2D47D}"/>
              </a:ext>
            </a:extLst>
          </p:cNvPr>
          <p:cNvSpPr txBox="1"/>
          <p:nvPr/>
        </p:nvSpPr>
        <p:spPr>
          <a:xfrm>
            <a:off x="7021021" y="6292691"/>
            <a:ext cx="1311817" cy="246221"/>
          </a:xfrm>
          <a:prstGeom prst="rect">
            <a:avLst/>
          </a:prstGeom>
          <a:noFill/>
        </p:spPr>
        <p:txBody>
          <a:bodyPr wrap="square">
            <a:spAutoFit/>
          </a:bodyPr>
          <a:lstStyle/>
          <a:p>
            <a:r>
              <a:rPr lang="en-GB" sz="1000" dirty="0">
                <a:solidFill>
                  <a:srgbClr val="3C6496"/>
                </a:solidFill>
              </a:rPr>
              <a:t>Picture</a:t>
            </a:r>
            <a:r>
              <a:rPr lang="en-GB" sz="1000" noProof="0" dirty="0">
                <a:solidFill>
                  <a:srgbClr val="3C6496"/>
                </a:solidFill>
              </a:rPr>
              <a:t>: </a:t>
            </a:r>
            <a:r>
              <a:rPr lang="en-GB" sz="1000" noProof="0" dirty="0" err="1">
                <a:solidFill>
                  <a:srgbClr val="3C6496"/>
                </a:solidFill>
              </a:rPr>
              <a:t>Pixabay</a:t>
            </a:r>
            <a:endParaRPr lang="en-GB" sz="1000" noProof="0" dirty="0">
              <a:solidFill>
                <a:srgbClr val="3C6496"/>
              </a:solidFill>
            </a:endParaRPr>
          </a:p>
        </p:txBody>
      </p:sp>
    </p:spTree>
    <p:extLst>
      <p:ext uri="{BB962C8B-B14F-4D97-AF65-F5344CB8AC3E}">
        <p14:creationId xmlns:p14="http://schemas.microsoft.com/office/powerpoint/2010/main" val="1873367711"/>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F6DB1B-62AF-43CE-2CCB-C1CDE8C95EED}"/>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2ABB8668-0B71-E06A-BDC5-3486E5C5DBA5}"/>
              </a:ext>
              <a:ext uri="{C183D7F6-B498-43B3-948B-1728B52AA6E4}">
                <adec:decorative xmlns:adec="http://schemas.microsoft.com/office/drawing/2017/decorative" val="1"/>
              </a:ext>
            </a:extLst>
          </p:cNvPr>
          <p:cNvSpPr>
            <a:spLocks noGrp="1"/>
          </p:cNvSpPr>
          <p:nvPr>
            <p:ph type="ftr" sz="quarter" idx="11"/>
          </p:nvPr>
        </p:nvSpPr>
        <p:spPr/>
        <p:txBody>
          <a:bodyPr/>
          <a:lstStyle/>
          <a:p>
            <a:r>
              <a:rPr lang="en-GB" noProof="0" dirty="0">
                <a:cs typeface="Arial" panose="020B0604020202020204" pitchFamily="34" charset="0"/>
              </a:rPr>
              <a:t>The Danube ecosystem</a:t>
            </a:r>
            <a:endParaRPr lang="en-GB" noProof="0" dirty="0"/>
          </a:p>
        </p:txBody>
      </p:sp>
      <p:sp>
        <p:nvSpPr>
          <p:cNvPr id="3" name="Titel 2">
            <a:extLst>
              <a:ext uri="{FF2B5EF4-FFF2-40B4-BE49-F238E27FC236}">
                <a16:creationId xmlns:a16="http://schemas.microsoft.com/office/drawing/2014/main" id="{476C019B-FEAA-E6C6-083E-DB17CC19C29E}"/>
              </a:ext>
            </a:extLst>
          </p:cNvPr>
          <p:cNvSpPr>
            <a:spLocks noGrp="1"/>
          </p:cNvSpPr>
          <p:nvPr>
            <p:ph type="title"/>
          </p:nvPr>
        </p:nvSpPr>
        <p:spPr/>
        <p:txBody>
          <a:bodyPr/>
          <a:lstStyle/>
          <a:p>
            <a:r>
              <a:rPr lang="en-GB" noProof="0" dirty="0"/>
              <a:t>Quiz</a:t>
            </a:r>
          </a:p>
        </p:txBody>
      </p:sp>
      <p:sp>
        <p:nvSpPr>
          <p:cNvPr id="4" name="Inhaltsplatzhalter 3">
            <a:extLst>
              <a:ext uri="{FF2B5EF4-FFF2-40B4-BE49-F238E27FC236}">
                <a16:creationId xmlns:a16="http://schemas.microsoft.com/office/drawing/2014/main" id="{D84B0CFD-15DE-FF8D-BD1B-F5514693B6AF}"/>
              </a:ext>
            </a:extLst>
          </p:cNvPr>
          <p:cNvSpPr>
            <a:spLocks noGrp="1"/>
          </p:cNvSpPr>
          <p:nvPr>
            <p:ph idx="1"/>
          </p:nvPr>
        </p:nvSpPr>
        <p:spPr>
          <a:xfrm>
            <a:off x="618790" y="1719014"/>
            <a:ext cx="10954420" cy="1024856"/>
          </a:xfrm>
        </p:spPr>
        <p:txBody>
          <a:bodyPr/>
          <a:lstStyle/>
          <a:p>
            <a:r>
              <a:rPr lang="en-US" sz="2600" noProof="0" dirty="0"/>
              <a:t>What percentage of Austria’s area is under strict nature conservation (IUCN categories Ia, </a:t>
            </a:r>
            <a:r>
              <a:rPr lang="en-US" sz="2600" noProof="0" dirty="0" err="1"/>
              <a:t>Ib</a:t>
            </a:r>
            <a:r>
              <a:rPr lang="en-US" sz="2600" noProof="0" dirty="0"/>
              <a:t> and II)</a:t>
            </a:r>
            <a:r>
              <a:rPr lang="en-GB" sz="2600" noProof="0" dirty="0"/>
              <a:t>? </a:t>
            </a:r>
          </a:p>
          <a:p>
            <a:endParaRPr lang="en-GB" sz="2600" noProof="0" dirty="0"/>
          </a:p>
          <a:p>
            <a:endParaRPr lang="en-GB" sz="2600" noProof="0" dirty="0"/>
          </a:p>
        </p:txBody>
      </p:sp>
      <p:sp>
        <p:nvSpPr>
          <p:cNvPr id="5" name="Foliennummernplatzhalter 4">
            <a:extLst>
              <a:ext uri="{FF2B5EF4-FFF2-40B4-BE49-F238E27FC236}">
                <a16:creationId xmlns:a16="http://schemas.microsoft.com/office/drawing/2014/main" id="{010ECB31-1B56-964D-6D5B-58575AD068A0}"/>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17</a:t>
            </a:fld>
            <a:endParaRPr lang="en-GB" noProof="0" dirty="0"/>
          </a:p>
        </p:txBody>
      </p:sp>
      <p:pic>
        <p:nvPicPr>
          <p:cNvPr id="6" name="Grafik 5" descr="Wooden sign on a tree marking a nature conservation area.">
            <a:extLst>
              <a:ext uri="{FF2B5EF4-FFF2-40B4-BE49-F238E27FC236}">
                <a16:creationId xmlns:a16="http://schemas.microsoft.com/office/drawing/2014/main" id="{96B18559-8E5C-BAE0-02C7-AEC439E4A80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38525" y="2743870"/>
            <a:ext cx="2517181" cy="3795042"/>
          </a:xfrm>
          <a:prstGeom prst="rect">
            <a:avLst/>
          </a:prstGeom>
        </p:spPr>
      </p:pic>
      <p:sp>
        <p:nvSpPr>
          <p:cNvPr id="7" name="Textfeld 6">
            <a:extLst>
              <a:ext uri="{FF2B5EF4-FFF2-40B4-BE49-F238E27FC236}">
                <a16:creationId xmlns:a16="http://schemas.microsoft.com/office/drawing/2014/main" id="{9BC98F57-3FD3-94FC-74EE-B6BC2558201C}"/>
              </a:ext>
            </a:extLst>
          </p:cNvPr>
          <p:cNvSpPr txBox="1"/>
          <p:nvPr/>
        </p:nvSpPr>
        <p:spPr>
          <a:xfrm>
            <a:off x="7021020" y="6300174"/>
            <a:ext cx="1311817" cy="246221"/>
          </a:xfrm>
          <a:prstGeom prst="rect">
            <a:avLst/>
          </a:prstGeom>
          <a:noFill/>
        </p:spPr>
        <p:txBody>
          <a:bodyPr wrap="square">
            <a:spAutoFit/>
          </a:bodyPr>
          <a:lstStyle/>
          <a:p>
            <a:r>
              <a:rPr lang="en-GB" sz="1000" noProof="0" dirty="0">
                <a:solidFill>
                  <a:srgbClr val="3C6496"/>
                </a:solidFill>
              </a:rPr>
              <a:t>Picture: </a:t>
            </a:r>
            <a:r>
              <a:rPr lang="en-GB" sz="1000" noProof="0" dirty="0" err="1">
                <a:solidFill>
                  <a:srgbClr val="3C6496"/>
                </a:solidFill>
              </a:rPr>
              <a:t>Pixabay</a:t>
            </a:r>
            <a:endParaRPr lang="en-GB" sz="1000" noProof="0" dirty="0">
              <a:solidFill>
                <a:srgbClr val="3C6496"/>
              </a:solidFill>
            </a:endParaRPr>
          </a:p>
        </p:txBody>
      </p:sp>
      <p:sp>
        <p:nvSpPr>
          <p:cNvPr id="9" name="Textfeld 8">
            <a:extLst>
              <a:ext uri="{FF2B5EF4-FFF2-40B4-BE49-F238E27FC236}">
                <a16:creationId xmlns:a16="http://schemas.microsoft.com/office/drawing/2014/main" id="{D2B7B592-2A27-C5F8-A559-2861FFFEEB40}"/>
              </a:ext>
            </a:extLst>
          </p:cNvPr>
          <p:cNvSpPr txBox="1"/>
          <p:nvPr/>
        </p:nvSpPr>
        <p:spPr>
          <a:xfrm>
            <a:off x="592537" y="2948620"/>
            <a:ext cx="6428483" cy="1172629"/>
          </a:xfrm>
          <a:prstGeom prst="rect">
            <a:avLst/>
          </a:prstGeom>
          <a:noFill/>
        </p:spPr>
        <p:txBody>
          <a:bodyPr wrap="square">
            <a:spAutoFit/>
          </a:bodyPr>
          <a:lstStyle/>
          <a:p>
            <a:pPr marL="228600" indent="-228600">
              <a:lnSpc>
                <a:spcPct val="90000"/>
              </a:lnSpc>
              <a:spcBef>
                <a:spcPts val="1000"/>
              </a:spcBef>
              <a:buFont typeface="Arial" panose="020B0604020202020204" pitchFamily="34" charset="0"/>
              <a:buChar char="•"/>
            </a:pPr>
            <a:r>
              <a:rPr lang="en-US" sz="2600" noProof="0" dirty="0"/>
              <a:t>According to a 2023 study, only 2.5% of Austria is under strict nature conservation (IUCN categories Ia, </a:t>
            </a:r>
            <a:r>
              <a:rPr lang="en-US" sz="2600" noProof="0" dirty="0" err="1"/>
              <a:t>Ib</a:t>
            </a:r>
            <a:r>
              <a:rPr lang="en-US" sz="2600" noProof="0" dirty="0"/>
              <a:t> and II)</a:t>
            </a:r>
            <a:r>
              <a:rPr lang="en-GB" sz="2600" noProof="0" dirty="0"/>
              <a:t>. </a:t>
            </a:r>
          </a:p>
        </p:txBody>
      </p:sp>
    </p:spTree>
    <p:extLst>
      <p:ext uri="{BB962C8B-B14F-4D97-AF65-F5344CB8AC3E}">
        <p14:creationId xmlns:p14="http://schemas.microsoft.com/office/powerpoint/2010/main" val="3046608826"/>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EFB81-7DE3-7AD0-FE16-E75F2BBB2B0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7BBF47D-9243-E61D-6B51-85E80AB21AE7}"/>
              </a:ext>
            </a:extLst>
          </p:cNvPr>
          <p:cNvSpPr>
            <a:spLocks noGrp="1"/>
          </p:cNvSpPr>
          <p:nvPr>
            <p:ph type="title"/>
          </p:nvPr>
        </p:nvSpPr>
        <p:spPr/>
        <p:txBody>
          <a:bodyPr/>
          <a:lstStyle/>
          <a:p>
            <a:r>
              <a:rPr lang="en-US" noProof="0" dirty="0"/>
              <a:t>Additional (European and national) protected area categories</a:t>
            </a:r>
            <a:endParaRPr lang="en-GB" noProof="0" dirty="0"/>
          </a:p>
        </p:txBody>
      </p:sp>
      <p:sp>
        <p:nvSpPr>
          <p:cNvPr id="3" name="Fußzeilenplatzhalter 2">
            <a:extLst>
              <a:ext uri="{FF2B5EF4-FFF2-40B4-BE49-F238E27FC236}">
                <a16:creationId xmlns:a16="http://schemas.microsoft.com/office/drawing/2014/main" id="{449B70EE-2255-6701-904F-76F13195F9ED}"/>
              </a:ext>
            </a:extLst>
          </p:cNvPr>
          <p:cNvSpPr>
            <a:spLocks noGrp="1"/>
          </p:cNvSpPr>
          <p:nvPr>
            <p:ph type="ftr" sz="quarter" idx="11"/>
          </p:nvPr>
        </p:nvSpPr>
        <p:spPr/>
        <p:txBody>
          <a:bodyPr/>
          <a:lstStyle/>
          <a:p>
            <a:r>
              <a:rPr lang="en-GB" noProof="0" dirty="0"/>
              <a:t>The Danube ecosystem</a:t>
            </a:r>
          </a:p>
        </p:txBody>
      </p:sp>
      <p:sp>
        <p:nvSpPr>
          <p:cNvPr id="4" name="Foliennummernplatzhalter 3">
            <a:extLst>
              <a:ext uri="{FF2B5EF4-FFF2-40B4-BE49-F238E27FC236}">
                <a16:creationId xmlns:a16="http://schemas.microsoft.com/office/drawing/2014/main" id="{EC61D24E-0938-9825-E726-32437F214C81}"/>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18</a:t>
            </a:fld>
            <a:endParaRPr lang="en-GB" noProof="0" dirty="0"/>
          </a:p>
        </p:txBody>
      </p:sp>
      <p:graphicFrame>
        <p:nvGraphicFramePr>
          <p:cNvPr id="7" name="Tabelle 6">
            <a:extLst>
              <a:ext uri="{FF2B5EF4-FFF2-40B4-BE49-F238E27FC236}">
                <a16:creationId xmlns:a16="http://schemas.microsoft.com/office/drawing/2014/main" id="{3DCC8330-0633-D82B-65AF-B0056DC82382}"/>
              </a:ext>
            </a:extLst>
          </p:cNvPr>
          <p:cNvGraphicFramePr>
            <a:graphicFrameLocks noGrp="1"/>
          </p:cNvGraphicFramePr>
          <p:nvPr>
            <p:extLst>
              <p:ext uri="{D42A27DB-BD31-4B8C-83A1-F6EECF244321}">
                <p14:modId xmlns:p14="http://schemas.microsoft.com/office/powerpoint/2010/main" val="1845033820"/>
              </p:ext>
            </p:extLst>
          </p:nvPr>
        </p:nvGraphicFramePr>
        <p:xfrm>
          <a:off x="592538" y="1560423"/>
          <a:ext cx="11006924" cy="4668520"/>
        </p:xfrm>
        <a:graphic>
          <a:graphicData uri="http://schemas.openxmlformats.org/drawingml/2006/table">
            <a:tbl>
              <a:tblPr firstRow="1" bandRow="1">
                <a:tableStyleId>{5940675A-B579-460E-94D1-54222C63F5DA}</a:tableStyleId>
              </a:tblPr>
              <a:tblGrid>
                <a:gridCol w="5503462">
                  <a:extLst>
                    <a:ext uri="{9D8B030D-6E8A-4147-A177-3AD203B41FA5}">
                      <a16:colId xmlns:a16="http://schemas.microsoft.com/office/drawing/2014/main" val="1638338384"/>
                    </a:ext>
                  </a:extLst>
                </a:gridCol>
                <a:gridCol w="5503462">
                  <a:extLst>
                    <a:ext uri="{9D8B030D-6E8A-4147-A177-3AD203B41FA5}">
                      <a16:colId xmlns:a16="http://schemas.microsoft.com/office/drawing/2014/main" val="1724078948"/>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noProof="0" dirty="0">
                          <a:latin typeface="+mj-lt"/>
                        </a:rPr>
                        <a:t>Strict nature reserve / wilderness area</a:t>
                      </a:r>
                      <a:endParaRPr lang="en-GB" sz="1800" b="1" noProof="0" dirty="0">
                        <a:latin typeface="+mj-lt"/>
                      </a:endParaRPr>
                    </a:p>
                  </a:txBody>
                  <a:tcPr/>
                </a:tc>
                <a:tc>
                  <a:txBody>
                    <a:bodyPr/>
                    <a:lstStyle/>
                    <a:p>
                      <a:pPr algn="ctr"/>
                      <a:r>
                        <a:rPr lang="en-GB" sz="1800" b="1" noProof="0" dirty="0">
                          <a:latin typeface="+mj-lt"/>
                        </a:rPr>
                        <a:t>National parks</a:t>
                      </a:r>
                    </a:p>
                  </a:txBody>
                  <a:tcPr/>
                </a:tc>
                <a:extLst>
                  <a:ext uri="{0D108BD9-81ED-4DB2-BD59-A6C34878D82A}">
                    <a16:rowId xmlns:a16="http://schemas.microsoft.com/office/drawing/2014/main" val="218056899"/>
                  </a:ext>
                </a:extLst>
              </a:tr>
              <a:tr h="62751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kern="1200" noProof="0" dirty="0">
                          <a:solidFill>
                            <a:schemeClr val="tx1"/>
                          </a:solidFill>
                          <a:latin typeface="+mj-lt"/>
                          <a:ea typeface="+mn-ea"/>
                          <a:cs typeface="+mn-cs"/>
                        </a:rPr>
                        <a:t>Natura 2000</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noProof="0" dirty="0">
                          <a:latin typeface="+mj-lt"/>
                        </a:rPr>
                        <a:t>To safeguard Europe’s natural diversity, the EU has adopted two directives:</a:t>
                      </a:r>
                      <a:endParaRPr lang="en-GB" sz="1800" noProof="0" dirty="0">
                        <a:latin typeface="+mj-lt"/>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noProof="0" dirty="0">
                          <a:latin typeface="+mj-lt"/>
                        </a:rPr>
                        <a:t> Birds Directive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noProof="0" dirty="0">
                          <a:latin typeface="+mj-lt"/>
                        </a:rPr>
                        <a:t>Habitats Directive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800" noProof="0" dirty="0">
                          <a:latin typeface="+mj-lt"/>
                        </a:rPr>
                        <a:t>Both directives provide for the establishment of protected areas in which endangered species and habitats are to be preserved for the future, known as Natura 2000 sites</a:t>
                      </a:r>
                      <a:r>
                        <a:rPr lang="en-GB" sz="1800" noProof="0" dirty="0">
                          <a:latin typeface="+mj-lt"/>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noProof="0" dirty="0">
                          <a:latin typeface="+mj-lt"/>
                        </a:rPr>
                        <a:t>Natura 2000 covers around 19% of the European mainland (as of January 2024). In Austria, there are 353 such sites, covering around 15% of the national territory (as of January 2024)</a:t>
                      </a:r>
                      <a:r>
                        <a:rPr lang="en-GB" sz="1800" noProof="0" dirty="0">
                          <a:latin typeface="+mj-lt"/>
                        </a:rPr>
                        <a:t>. </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kern="1200" noProof="0" dirty="0">
                          <a:solidFill>
                            <a:schemeClr val="tx1"/>
                          </a:solidFill>
                          <a:latin typeface="+mj-lt"/>
                          <a:ea typeface="+mn-ea"/>
                          <a:cs typeface="+mn-cs"/>
                        </a:rPr>
                        <a:t>Nature conservation area</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j-lt"/>
                          <a:ea typeface="+mn-ea"/>
                          <a:cs typeface="+mn-cs"/>
                        </a:rPr>
                        <a:t>A nature conservation area is a largely natural or near-natural area with valuable habitats and/or rare or endangered animal and plant species worthy of protection. The protection of these natural assets is the primary objective. Interventions that are incompatible with conservation goals are to be prevented. This type of protected area is one of the most important categories of area-based conservation in Austria. Although, in principle, any intervention in nature is prohibited in nature conservation areas, agricultural and forestry use is generally permitted “to the same extent as before”.</a:t>
                      </a:r>
                      <a:endParaRPr lang="en-GB" sz="1800" kern="1200" noProof="0" dirty="0">
                        <a:solidFill>
                          <a:schemeClr val="tx1"/>
                        </a:solidFill>
                        <a:latin typeface="+mj-lt"/>
                        <a:ea typeface="+mn-ea"/>
                        <a:cs typeface="+mn-cs"/>
                      </a:endParaRPr>
                    </a:p>
                  </a:txBody>
                  <a:tcPr/>
                </a:tc>
                <a:extLst>
                  <a:ext uri="{0D108BD9-81ED-4DB2-BD59-A6C34878D82A}">
                    <a16:rowId xmlns:a16="http://schemas.microsoft.com/office/drawing/2014/main" val="575927695"/>
                  </a:ext>
                </a:extLst>
              </a:tr>
              <a:tr h="370840">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noProof="0" dirty="0">
                          <a:latin typeface="+mj-lt"/>
                        </a:rPr>
                        <a:t>Other protected areas include: areas awarded the European Diploma, biosphere reserves, landscape protection areas, nature parks, etc.</a:t>
                      </a:r>
                      <a:endParaRPr lang="en-GB" sz="1800" b="1" noProof="0" dirty="0">
                        <a:latin typeface="+mj-lt"/>
                      </a:endParaRPr>
                    </a:p>
                  </a:txBody>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txBody>
                  <a:tcPr/>
                </a:tc>
                <a:extLst>
                  <a:ext uri="{0D108BD9-81ED-4DB2-BD59-A6C34878D82A}">
                    <a16:rowId xmlns:a16="http://schemas.microsoft.com/office/drawing/2014/main" val="3628537011"/>
                  </a:ext>
                </a:extLst>
              </a:tr>
            </a:tbl>
          </a:graphicData>
        </a:graphic>
      </p:graphicFrame>
    </p:spTree>
    <p:extLst>
      <p:ext uri="{BB962C8B-B14F-4D97-AF65-F5344CB8AC3E}">
        <p14:creationId xmlns:p14="http://schemas.microsoft.com/office/powerpoint/2010/main" val="1768252334"/>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414D8F-3E47-2A31-B54A-85DB6889A0F0}"/>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C8D43E9B-3B44-B060-4288-B2DFC3BEED62}"/>
              </a:ext>
              <a:ext uri="{C183D7F6-B498-43B3-948B-1728B52AA6E4}">
                <adec:decorative xmlns:adec="http://schemas.microsoft.com/office/drawing/2017/decorative" val="1"/>
              </a:ext>
            </a:extLst>
          </p:cNvPr>
          <p:cNvSpPr>
            <a:spLocks noGrp="1"/>
          </p:cNvSpPr>
          <p:nvPr>
            <p:ph type="ftr" sz="quarter" idx="11"/>
          </p:nvPr>
        </p:nvSpPr>
        <p:spPr/>
        <p:txBody>
          <a:bodyPr/>
          <a:lstStyle/>
          <a:p>
            <a:r>
              <a:rPr lang="en-GB" noProof="0" dirty="0">
                <a:cs typeface="Arial" panose="020B0604020202020204" pitchFamily="34" charset="0"/>
              </a:rPr>
              <a:t>The Danube ecosystem</a:t>
            </a:r>
            <a:endParaRPr lang="en-GB" noProof="0" dirty="0"/>
          </a:p>
        </p:txBody>
      </p:sp>
      <p:sp>
        <p:nvSpPr>
          <p:cNvPr id="3" name="Titel 2">
            <a:extLst>
              <a:ext uri="{FF2B5EF4-FFF2-40B4-BE49-F238E27FC236}">
                <a16:creationId xmlns:a16="http://schemas.microsoft.com/office/drawing/2014/main" id="{EE53DC6C-2E10-7560-D785-B9D456421558}"/>
              </a:ext>
            </a:extLst>
          </p:cNvPr>
          <p:cNvSpPr>
            <a:spLocks noGrp="1"/>
          </p:cNvSpPr>
          <p:nvPr>
            <p:ph type="title"/>
          </p:nvPr>
        </p:nvSpPr>
        <p:spPr/>
        <p:txBody>
          <a:bodyPr/>
          <a:lstStyle/>
          <a:p>
            <a:r>
              <a:rPr lang="en-GB" noProof="0" dirty="0"/>
              <a:t>Solving a crossword puzzle</a:t>
            </a:r>
          </a:p>
        </p:txBody>
      </p:sp>
      <p:sp>
        <p:nvSpPr>
          <p:cNvPr id="4" name="Inhaltsplatzhalter 3">
            <a:extLst>
              <a:ext uri="{FF2B5EF4-FFF2-40B4-BE49-F238E27FC236}">
                <a16:creationId xmlns:a16="http://schemas.microsoft.com/office/drawing/2014/main" id="{C8902F72-9AED-C85E-E2AA-ABB6332C03CA}"/>
              </a:ext>
            </a:extLst>
          </p:cNvPr>
          <p:cNvSpPr>
            <a:spLocks noGrp="1"/>
          </p:cNvSpPr>
          <p:nvPr>
            <p:ph idx="1"/>
          </p:nvPr>
        </p:nvSpPr>
        <p:spPr>
          <a:xfrm>
            <a:off x="4019550" y="2182868"/>
            <a:ext cx="7553660" cy="3887483"/>
          </a:xfrm>
        </p:spPr>
        <p:txBody>
          <a:bodyPr/>
          <a:lstStyle/>
          <a:p>
            <a:pPr marL="0" indent="0">
              <a:buNone/>
            </a:pPr>
            <a:r>
              <a:rPr lang="en-US" sz="2600" noProof="0" dirty="0"/>
              <a:t>Test your knowledge of the ecology of the Danube with our crossword puzzle!</a:t>
            </a:r>
          </a:p>
          <a:p>
            <a:pPr marL="0" indent="0">
              <a:buNone/>
            </a:pPr>
            <a:endParaRPr lang="en-US" sz="2600" dirty="0"/>
          </a:p>
          <a:p>
            <a:pPr marL="0" indent="0">
              <a:buNone/>
            </a:pPr>
            <a:r>
              <a:rPr lang="en-US" sz="2600" noProof="0" dirty="0"/>
              <a:t>Download here:</a:t>
            </a:r>
          </a:p>
          <a:p>
            <a:pPr marL="0" indent="0">
              <a:buNone/>
            </a:pPr>
            <a:r>
              <a:rPr lang="de-AT" sz="2800" u="sng" dirty="0">
                <a:hlinkClick r:id="rId3"/>
              </a:rPr>
              <a:t>www.rewway.at/</a:t>
            </a:r>
            <a:r>
              <a:rPr lang="en-GB" sz="2600" dirty="0" err="1">
                <a:hlinkClick r:id="rId3"/>
              </a:rPr>
              <a:t>en</a:t>
            </a:r>
            <a:r>
              <a:rPr lang="en-GB" sz="2600" dirty="0">
                <a:hlinkClick r:id="rId3"/>
              </a:rPr>
              <a:t>/teaching-materials/</a:t>
            </a:r>
            <a:r>
              <a:rPr lang="en-GB" sz="2600" dirty="0" err="1">
                <a:hlinkClick r:id="rId3"/>
              </a:rPr>
              <a:t>danube</a:t>
            </a:r>
            <a:r>
              <a:rPr lang="en-GB" sz="2600" dirty="0">
                <a:hlinkClick r:id="rId3"/>
              </a:rPr>
              <a:t>-ecology-crossword</a:t>
            </a:r>
            <a:endParaRPr lang="en-GB" sz="2600" dirty="0"/>
          </a:p>
          <a:p>
            <a:pPr marL="0" indent="0">
              <a:buNone/>
            </a:pPr>
            <a:endParaRPr lang="en-GB" sz="2600" noProof="0" dirty="0"/>
          </a:p>
        </p:txBody>
      </p:sp>
      <p:sp>
        <p:nvSpPr>
          <p:cNvPr id="5" name="Foliennummernplatzhalter 4">
            <a:extLst>
              <a:ext uri="{FF2B5EF4-FFF2-40B4-BE49-F238E27FC236}">
                <a16:creationId xmlns:a16="http://schemas.microsoft.com/office/drawing/2014/main" id="{C8CED647-6747-4D74-2C19-8D9830FCEADF}"/>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19</a:t>
            </a:fld>
            <a:endParaRPr lang="en-GB" noProof="0" dirty="0"/>
          </a:p>
        </p:txBody>
      </p:sp>
      <p:pic>
        <p:nvPicPr>
          <p:cNvPr id="6" name="Grafik 5" descr="Blaupause Silhouette">
            <a:extLst>
              <a:ext uri="{FF2B5EF4-FFF2-40B4-BE49-F238E27FC236}">
                <a16:creationId xmlns:a16="http://schemas.microsoft.com/office/drawing/2014/main" id="{3290AE71-1759-AFC8-215E-4A42630D6C5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74521" y="2182869"/>
            <a:ext cx="2249414" cy="2249414"/>
          </a:xfrm>
          <a:prstGeom prst="rect">
            <a:avLst/>
          </a:prstGeom>
        </p:spPr>
      </p:pic>
    </p:spTree>
    <p:extLst>
      <p:ext uri="{BB962C8B-B14F-4D97-AF65-F5344CB8AC3E}">
        <p14:creationId xmlns:p14="http://schemas.microsoft.com/office/powerpoint/2010/main" val="3584464415"/>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FC88DB-782F-CA67-0F0D-C6385C9759A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1D2E528-450E-1B9D-0F84-74C27A0ACCC9}"/>
              </a:ext>
            </a:extLst>
          </p:cNvPr>
          <p:cNvSpPr>
            <a:spLocks noGrp="1"/>
          </p:cNvSpPr>
          <p:nvPr>
            <p:ph type="title"/>
          </p:nvPr>
        </p:nvSpPr>
        <p:spPr>
          <a:xfrm>
            <a:off x="424400" y="640040"/>
            <a:ext cx="8278504" cy="792976"/>
          </a:xfrm>
        </p:spPr>
        <p:txBody>
          <a:bodyPr/>
          <a:lstStyle/>
          <a:p>
            <a:r>
              <a:rPr lang="fr-FR" noProof="0" dirty="0"/>
              <a:t>Nature conservation vs. </a:t>
            </a:r>
            <a:r>
              <a:rPr lang="fr-FR" noProof="0" dirty="0" err="1"/>
              <a:t>climate</a:t>
            </a:r>
            <a:r>
              <a:rPr lang="fr-FR" noProof="0" dirty="0"/>
              <a:t> protection</a:t>
            </a:r>
            <a:endParaRPr lang="en-GB" noProof="0" dirty="0"/>
          </a:p>
        </p:txBody>
      </p:sp>
      <p:sp>
        <p:nvSpPr>
          <p:cNvPr id="3" name="Fußzeilenplatzhalter 2">
            <a:extLst>
              <a:ext uri="{FF2B5EF4-FFF2-40B4-BE49-F238E27FC236}">
                <a16:creationId xmlns:a16="http://schemas.microsoft.com/office/drawing/2014/main" id="{4B60F332-234C-992A-7CF8-DA1726874149}"/>
              </a:ext>
            </a:extLst>
          </p:cNvPr>
          <p:cNvSpPr>
            <a:spLocks noGrp="1"/>
          </p:cNvSpPr>
          <p:nvPr>
            <p:ph type="ftr" sz="quarter" idx="11"/>
          </p:nvPr>
        </p:nvSpPr>
        <p:spPr/>
        <p:txBody>
          <a:bodyPr/>
          <a:lstStyle/>
          <a:p>
            <a:r>
              <a:rPr lang="en-GB" noProof="0" dirty="0"/>
              <a:t>The Danube ecosystem</a:t>
            </a:r>
          </a:p>
        </p:txBody>
      </p:sp>
      <p:sp>
        <p:nvSpPr>
          <p:cNvPr id="4" name="Foliennummernplatzhalter 3">
            <a:extLst>
              <a:ext uri="{FF2B5EF4-FFF2-40B4-BE49-F238E27FC236}">
                <a16:creationId xmlns:a16="http://schemas.microsoft.com/office/drawing/2014/main" id="{5EC53249-DA72-D86D-4747-9667007C791C}"/>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20</a:t>
            </a:fld>
            <a:endParaRPr lang="en-GB" noProof="0" dirty="0"/>
          </a:p>
        </p:txBody>
      </p:sp>
      <p:sp>
        <p:nvSpPr>
          <p:cNvPr id="8" name="Textfeld 7">
            <a:extLst>
              <a:ext uri="{FF2B5EF4-FFF2-40B4-BE49-F238E27FC236}">
                <a16:creationId xmlns:a16="http://schemas.microsoft.com/office/drawing/2014/main" id="{06D04402-9328-62D1-A73D-FAB9B0215F49}"/>
              </a:ext>
            </a:extLst>
          </p:cNvPr>
          <p:cNvSpPr txBox="1"/>
          <p:nvPr/>
        </p:nvSpPr>
        <p:spPr>
          <a:xfrm>
            <a:off x="592538" y="1647369"/>
            <a:ext cx="5645424" cy="2462213"/>
          </a:xfrm>
          <a:prstGeom prst="rect">
            <a:avLst/>
          </a:prstGeom>
          <a:noFill/>
        </p:spPr>
        <p:txBody>
          <a:bodyPr wrap="square">
            <a:spAutoFit/>
          </a:bodyPr>
          <a:lstStyle/>
          <a:p>
            <a:pPr marL="342900" indent="-342900">
              <a:buFont typeface="Arial" panose="020B0604020202020204" pitchFamily="34" charset="0"/>
              <a:buChar char="•"/>
            </a:pPr>
            <a:r>
              <a:rPr lang="en-US" sz="2200" b="1" noProof="0" dirty="0"/>
              <a:t>Nature conservation </a:t>
            </a:r>
            <a:r>
              <a:rPr lang="en-US" sz="2200" noProof="0" dirty="0"/>
              <a:t>aims to preserve and protect biodiversity and ecosystems, as well as natural habitats</a:t>
            </a:r>
          </a:p>
          <a:p>
            <a:endParaRPr lang="en-GB" sz="2200" b="1" noProof="0" dirty="0"/>
          </a:p>
          <a:p>
            <a:pPr marL="342900" indent="-342900">
              <a:buFont typeface="Arial" panose="020B0604020202020204" pitchFamily="34" charset="0"/>
              <a:buChar char="•"/>
            </a:pPr>
            <a:r>
              <a:rPr lang="en-US" sz="2200" b="1" noProof="0" dirty="0"/>
              <a:t>Climate protection </a:t>
            </a:r>
            <a:r>
              <a:rPr lang="en-US" sz="2200" noProof="0" dirty="0"/>
              <a:t>seeks to combat human-induced climate change in order to </a:t>
            </a:r>
            <a:r>
              <a:rPr lang="en-US" sz="2200" noProof="0" dirty="0" err="1"/>
              <a:t>minimise</a:t>
            </a:r>
            <a:r>
              <a:rPr lang="en-US" sz="2200" noProof="0" dirty="0"/>
              <a:t> its impacts</a:t>
            </a:r>
            <a:endParaRPr lang="en-GB" sz="2000" noProof="0" dirty="0"/>
          </a:p>
        </p:txBody>
      </p:sp>
      <p:sp>
        <p:nvSpPr>
          <p:cNvPr id="6" name="Textfeld 5">
            <a:extLst>
              <a:ext uri="{FF2B5EF4-FFF2-40B4-BE49-F238E27FC236}">
                <a16:creationId xmlns:a16="http://schemas.microsoft.com/office/drawing/2014/main" id="{DAB7E12D-6FC8-846B-E2C8-7F4D4741834A}"/>
              </a:ext>
            </a:extLst>
          </p:cNvPr>
          <p:cNvSpPr txBox="1"/>
          <p:nvPr/>
        </p:nvSpPr>
        <p:spPr>
          <a:xfrm>
            <a:off x="10078517" y="6538912"/>
            <a:ext cx="1311817" cy="246221"/>
          </a:xfrm>
          <a:prstGeom prst="rect">
            <a:avLst/>
          </a:prstGeom>
          <a:noFill/>
        </p:spPr>
        <p:txBody>
          <a:bodyPr wrap="square">
            <a:spAutoFit/>
          </a:bodyPr>
          <a:lstStyle/>
          <a:p>
            <a:r>
              <a:rPr lang="en-GB" sz="1000" noProof="0" dirty="0">
                <a:solidFill>
                  <a:srgbClr val="3C6496"/>
                </a:solidFill>
              </a:rPr>
              <a:t>Pictures: </a:t>
            </a:r>
            <a:r>
              <a:rPr lang="en-GB" sz="1000" noProof="0" dirty="0" err="1">
                <a:solidFill>
                  <a:srgbClr val="3C6496"/>
                </a:solidFill>
              </a:rPr>
              <a:t>Pixabay</a:t>
            </a:r>
            <a:endParaRPr lang="en-GB" sz="1000" noProof="0" dirty="0">
              <a:solidFill>
                <a:srgbClr val="3C6496"/>
              </a:solidFill>
            </a:endParaRPr>
          </a:p>
        </p:txBody>
      </p:sp>
      <p:pic>
        <p:nvPicPr>
          <p:cNvPr id="7" name="Grafik 6" descr="Wind turbines generating renewable energy in a rural landscape.">
            <a:extLst>
              <a:ext uri="{FF2B5EF4-FFF2-40B4-BE49-F238E27FC236}">
                <a16:creationId xmlns:a16="http://schemas.microsoft.com/office/drawing/2014/main" id="{8F0E8465-7002-867B-0EF8-AAAF42F4838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32745" y="3922052"/>
            <a:ext cx="4195857" cy="2799423"/>
          </a:xfrm>
          <a:prstGeom prst="rect">
            <a:avLst/>
          </a:prstGeom>
        </p:spPr>
      </p:pic>
      <p:pic>
        <p:nvPicPr>
          <p:cNvPr id="1026" name="Picture 2" descr="Moss-covered fallen log in a forest with small plant growth.">
            <a:extLst>
              <a:ext uri="{FF2B5EF4-FFF2-40B4-BE49-F238E27FC236}">
                <a16:creationId xmlns:a16="http://schemas.microsoft.com/office/drawing/2014/main" id="{1F452DD7-2C65-7116-8C8B-4C1C284E4966}"/>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28349" y="1036528"/>
            <a:ext cx="4195858" cy="2795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4571530"/>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B2ED5-7C1D-9701-86CA-40C17574CDE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0F083D3-AC71-45CD-8386-0FDD764D93BD}"/>
              </a:ext>
            </a:extLst>
          </p:cNvPr>
          <p:cNvSpPr>
            <a:spLocks noGrp="1"/>
          </p:cNvSpPr>
          <p:nvPr>
            <p:ph type="title"/>
          </p:nvPr>
        </p:nvSpPr>
        <p:spPr>
          <a:xfrm>
            <a:off x="592537" y="640040"/>
            <a:ext cx="9890735" cy="792976"/>
          </a:xfrm>
        </p:spPr>
        <p:txBody>
          <a:bodyPr/>
          <a:lstStyle/>
          <a:p>
            <a:r>
              <a:rPr lang="en-GB" noProof="0" dirty="0"/>
              <a:t>Nature conservation vs. climate protection – hydropower</a:t>
            </a:r>
          </a:p>
        </p:txBody>
      </p:sp>
      <p:sp>
        <p:nvSpPr>
          <p:cNvPr id="3" name="Fußzeilenplatzhalter 2">
            <a:extLst>
              <a:ext uri="{FF2B5EF4-FFF2-40B4-BE49-F238E27FC236}">
                <a16:creationId xmlns:a16="http://schemas.microsoft.com/office/drawing/2014/main" id="{15313698-3C7B-75B2-51D0-DA31F42767EF}"/>
              </a:ext>
            </a:extLst>
          </p:cNvPr>
          <p:cNvSpPr>
            <a:spLocks noGrp="1"/>
          </p:cNvSpPr>
          <p:nvPr>
            <p:ph type="ftr" sz="quarter" idx="11"/>
          </p:nvPr>
        </p:nvSpPr>
        <p:spPr/>
        <p:txBody>
          <a:bodyPr/>
          <a:lstStyle/>
          <a:p>
            <a:r>
              <a:rPr lang="en-GB" noProof="0" dirty="0"/>
              <a:t>The Danube ecosystem</a:t>
            </a:r>
          </a:p>
        </p:txBody>
      </p:sp>
      <p:sp>
        <p:nvSpPr>
          <p:cNvPr id="4" name="Foliennummernplatzhalter 3">
            <a:extLst>
              <a:ext uri="{FF2B5EF4-FFF2-40B4-BE49-F238E27FC236}">
                <a16:creationId xmlns:a16="http://schemas.microsoft.com/office/drawing/2014/main" id="{324F04CC-1C03-2E3C-4255-5577D11EA36F}"/>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21</a:t>
            </a:fld>
            <a:endParaRPr lang="en-GB" noProof="0" dirty="0"/>
          </a:p>
        </p:txBody>
      </p:sp>
      <p:sp>
        <p:nvSpPr>
          <p:cNvPr id="8" name="Textfeld 7">
            <a:extLst>
              <a:ext uri="{FF2B5EF4-FFF2-40B4-BE49-F238E27FC236}">
                <a16:creationId xmlns:a16="http://schemas.microsoft.com/office/drawing/2014/main" id="{BB003FF8-E385-BBF6-88B4-10937809DE9C}"/>
              </a:ext>
            </a:extLst>
          </p:cNvPr>
          <p:cNvSpPr txBox="1"/>
          <p:nvPr/>
        </p:nvSpPr>
        <p:spPr>
          <a:xfrm>
            <a:off x="592538" y="1647369"/>
            <a:ext cx="11006924" cy="3170099"/>
          </a:xfrm>
          <a:prstGeom prst="rect">
            <a:avLst/>
          </a:prstGeom>
          <a:noFill/>
        </p:spPr>
        <p:txBody>
          <a:bodyPr wrap="square">
            <a:spAutoFit/>
          </a:bodyPr>
          <a:lstStyle/>
          <a:p>
            <a:r>
              <a:rPr lang="en-US" noProof="0" dirty="0"/>
              <a:t>In Austria, there are over 5,200 hydropower plants; every 900 </a:t>
            </a:r>
            <a:r>
              <a:rPr lang="en-US" noProof="0" dirty="0" err="1"/>
              <a:t>metres</a:t>
            </a:r>
            <a:r>
              <a:rPr lang="en-US" noProof="0" dirty="0"/>
              <a:t>, a transverse structure interrupts our rivers and streams.</a:t>
            </a:r>
          </a:p>
          <a:p>
            <a:endParaRPr lang="en-GB" b="1" noProof="0" dirty="0"/>
          </a:p>
          <a:p>
            <a:pPr marL="285750" indent="-285750">
              <a:buFont typeface="Arial" panose="020B0604020202020204" pitchFamily="34" charset="0"/>
              <a:buChar char="•"/>
            </a:pPr>
            <a:r>
              <a:rPr lang="en-GB" b="1" noProof="0" dirty="0"/>
              <a:t>Problems:</a:t>
            </a:r>
            <a:endParaRPr lang="en-GB" noProof="0" dirty="0"/>
          </a:p>
          <a:p>
            <a:pPr marL="742950" lvl="1" indent="-285750">
              <a:buFont typeface="Arial" panose="020B0604020202020204" pitchFamily="34" charset="0"/>
              <a:buChar char="•"/>
            </a:pPr>
            <a:r>
              <a:rPr lang="en-US" noProof="0" dirty="0"/>
              <a:t>Extensive river engineering is the main reason why 60% of native fish species are endangered or threatened with extinction</a:t>
            </a:r>
          </a:p>
          <a:p>
            <a:pPr marL="742950" lvl="1" indent="-285750">
              <a:buFont typeface="Arial" panose="020B0604020202020204" pitchFamily="34" charset="0"/>
              <a:buChar char="•"/>
            </a:pPr>
            <a:r>
              <a:rPr lang="en-US" noProof="0" dirty="0"/>
              <a:t>Unrestricted expansion instead of refurbishing and improving the efficiency of existing plants</a:t>
            </a:r>
          </a:p>
          <a:p>
            <a:pPr marL="742950" lvl="1" indent="-285750">
              <a:buFont typeface="Arial" panose="020B0604020202020204" pitchFamily="34" charset="0"/>
              <a:buChar char="•"/>
            </a:pPr>
            <a:r>
              <a:rPr lang="en-US" noProof="0" dirty="0"/>
              <a:t>Many hydropower projects are planned in protected areas</a:t>
            </a:r>
          </a:p>
          <a:p>
            <a:pPr marL="742950" lvl="1" indent="-285750">
              <a:buFont typeface="Arial" panose="020B0604020202020204" pitchFamily="34" charset="0"/>
              <a:buChar char="•"/>
            </a:pPr>
            <a:r>
              <a:rPr lang="en-US" noProof="0" dirty="0"/>
              <a:t>The minimal contribution of small hydropower plants to the energy transition is often disproportionate to the environmental damage they cause</a:t>
            </a:r>
            <a:endParaRPr lang="en-GB" sz="2000" b="1" noProof="0" dirty="0"/>
          </a:p>
          <a:p>
            <a:pPr marL="800100" lvl="1" indent="-342900">
              <a:buFont typeface="Arial" panose="020B0604020202020204" pitchFamily="34" charset="0"/>
              <a:buChar char="•"/>
            </a:pPr>
            <a:endParaRPr lang="en-GB" sz="2000" noProof="0" dirty="0"/>
          </a:p>
        </p:txBody>
      </p:sp>
      <p:sp>
        <p:nvSpPr>
          <p:cNvPr id="6" name="Textfeld 5">
            <a:extLst>
              <a:ext uri="{FF2B5EF4-FFF2-40B4-BE49-F238E27FC236}">
                <a16:creationId xmlns:a16="http://schemas.microsoft.com/office/drawing/2014/main" id="{BE9396EB-4F3A-98C3-3D6D-AE6CC8F26D8A}"/>
              </a:ext>
            </a:extLst>
          </p:cNvPr>
          <p:cNvSpPr txBox="1"/>
          <p:nvPr/>
        </p:nvSpPr>
        <p:spPr>
          <a:xfrm>
            <a:off x="6728982" y="6538912"/>
            <a:ext cx="1311817" cy="246221"/>
          </a:xfrm>
          <a:prstGeom prst="rect">
            <a:avLst/>
          </a:prstGeom>
          <a:noFill/>
        </p:spPr>
        <p:txBody>
          <a:bodyPr wrap="square">
            <a:spAutoFit/>
          </a:bodyPr>
          <a:lstStyle/>
          <a:p>
            <a:r>
              <a:rPr lang="en-GB" sz="1000" noProof="0" dirty="0">
                <a:solidFill>
                  <a:srgbClr val="3C6496"/>
                </a:solidFill>
              </a:rPr>
              <a:t>Picture: </a:t>
            </a:r>
            <a:r>
              <a:rPr lang="en-GB" sz="1000" noProof="0" dirty="0" err="1">
                <a:solidFill>
                  <a:srgbClr val="3C6496"/>
                </a:solidFill>
              </a:rPr>
              <a:t>Pixabay</a:t>
            </a:r>
            <a:endParaRPr lang="en-GB" sz="1000" noProof="0" dirty="0">
              <a:solidFill>
                <a:srgbClr val="3C6496"/>
              </a:solidFill>
            </a:endParaRPr>
          </a:p>
        </p:txBody>
      </p:sp>
      <p:pic>
        <p:nvPicPr>
          <p:cNvPr id="5" name="Grafik 4" descr="Hydropower plant with dam and flowing river water.">
            <a:extLst>
              <a:ext uri="{FF2B5EF4-FFF2-40B4-BE49-F238E27FC236}">
                <a16:creationId xmlns:a16="http://schemas.microsoft.com/office/drawing/2014/main" id="{AE2888B3-6BAF-02C7-0594-87740E1A02C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21935" y="4307184"/>
            <a:ext cx="3849666" cy="2565441"/>
          </a:xfrm>
          <a:prstGeom prst="rect">
            <a:avLst/>
          </a:prstGeom>
        </p:spPr>
      </p:pic>
      <p:sp>
        <p:nvSpPr>
          <p:cNvPr id="10" name="Textfeld 9">
            <a:extLst>
              <a:ext uri="{FF2B5EF4-FFF2-40B4-BE49-F238E27FC236}">
                <a16:creationId xmlns:a16="http://schemas.microsoft.com/office/drawing/2014/main" id="{66029299-FEA0-EB74-46BA-596CD0D6C27E}"/>
              </a:ext>
            </a:extLst>
          </p:cNvPr>
          <p:cNvSpPr txBox="1"/>
          <p:nvPr/>
        </p:nvSpPr>
        <p:spPr>
          <a:xfrm>
            <a:off x="2088" y="4829273"/>
            <a:ext cx="6093912" cy="646331"/>
          </a:xfrm>
          <a:prstGeom prst="rect">
            <a:avLst/>
          </a:prstGeom>
          <a:noFill/>
        </p:spPr>
        <p:txBody>
          <a:bodyPr wrap="square">
            <a:spAutoFit/>
          </a:bodyPr>
          <a:lstStyle/>
          <a:p>
            <a:pPr lvl="1"/>
            <a:r>
              <a:rPr lang="en-US" b="1" noProof="0" dirty="0"/>
              <a:t>What solutions could look like to ensure that climate protection and nature conservation go hand in hand</a:t>
            </a:r>
            <a:r>
              <a:rPr lang="en-GB" b="1" noProof="0" dirty="0"/>
              <a:t>?</a:t>
            </a:r>
          </a:p>
        </p:txBody>
      </p:sp>
    </p:spTree>
    <p:extLst>
      <p:ext uri="{BB962C8B-B14F-4D97-AF65-F5344CB8AC3E}">
        <p14:creationId xmlns:p14="http://schemas.microsoft.com/office/powerpoint/2010/main" val="3258971217"/>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1B6547-7906-E93E-FF0A-C0E10A6B158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BEB8CE7-5AF1-DDCD-38D4-BC21CA443107}"/>
              </a:ext>
            </a:extLst>
          </p:cNvPr>
          <p:cNvSpPr>
            <a:spLocks noGrp="1"/>
          </p:cNvSpPr>
          <p:nvPr>
            <p:ph type="title"/>
          </p:nvPr>
        </p:nvSpPr>
        <p:spPr>
          <a:xfrm>
            <a:off x="592538" y="640040"/>
            <a:ext cx="9624124" cy="792976"/>
          </a:xfrm>
        </p:spPr>
        <p:txBody>
          <a:bodyPr/>
          <a:lstStyle/>
          <a:p>
            <a:r>
              <a:rPr lang="en-GB" noProof="0" dirty="0"/>
              <a:t>Nature conservation vs. climate protection – hydropower</a:t>
            </a:r>
          </a:p>
        </p:txBody>
      </p:sp>
      <p:sp>
        <p:nvSpPr>
          <p:cNvPr id="3" name="Fußzeilenplatzhalter 2">
            <a:extLst>
              <a:ext uri="{FF2B5EF4-FFF2-40B4-BE49-F238E27FC236}">
                <a16:creationId xmlns:a16="http://schemas.microsoft.com/office/drawing/2014/main" id="{BAE8012B-6568-5382-B7F3-1719A7567C1B}"/>
              </a:ext>
            </a:extLst>
          </p:cNvPr>
          <p:cNvSpPr>
            <a:spLocks noGrp="1"/>
          </p:cNvSpPr>
          <p:nvPr>
            <p:ph type="ftr" sz="quarter" idx="11"/>
          </p:nvPr>
        </p:nvSpPr>
        <p:spPr/>
        <p:txBody>
          <a:bodyPr/>
          <a:lstStyle/>
          <a:p>
            <a:r>
              <a:rPr lang="en-GB" noProof="0" dirty="0"/>
              <a:t>The Danube ecosystem</a:t>
            </a:r>
          </a:p>
        </p:txBody>
      </p:sp>
      <p:sp>
        <p:nvSpPr>
          <p:cNvPr id="4" name="Foliennummernplatzhalter 3">
            <a:extLst>
              <a:ext uri="{FF2B5EF4-FFF2-40B4-BE49-F238E27FC236}">
                <a16:creationId xmlns:a16="http://schemas.microsoft.com/office/drawing/2014/main" id="{F06B1AFA-EC38-413F-1AA6-A680689FB40B}"/>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22</a:t>
            </a:fld>
            <a:endParaRPr lang="en-GB" noProof="0" dirty="0"/>
          </a:p>
        </p:txBody>
      </p:sp>
      <p:sp>
        <p:nvSpPr>
          <p:cNvPr id="8" name="Textfeld 7">
            <a:extLst>
              <a:ext uri="{FF2B5EF4-FFF2-40B4-BE49-F238E27FC236}">
                <a16:creationId xmlns:a16="http://schemas.microsoft.com/office/drawing/2014/main" id="{3A5ED9D8-3EC8-0B88-6EDA-DA952DEFFFEE}"/>
              </a:ext>
            </a:extLst>
          </p:cNvPr>
          <p:cNvSpPr txBox="1"/>
          <p:nvPr/>
        </p:nvSpPr>
        <p:spPr>
          <a:xfrm>
            <a:off x="592538" y="1647369"/>
            <a:ext cx="11006924" cy="1477328"/>
          </a:xfrm>
          <a:prstGeom prst="rect">
            <a:avLst/>
          </a:prstGeom>
          <a:noFill/>
        </p:spPr>
        <p:txBody>
          <a:bodyPr wrap="square">
            <a:spAutoFit/>
          </a:bodyPr>
          <a:lstStyle/>
          <a:p>
            <a:pPr marL="285750" indent="-285750">
              <a:buFont typeface="Arial" panose="020B0604020202020204" pitchFamily="34" charset="0"/>
              <a:buChar char="•"/>
            </a:pPr>
            <a:r>
              <a:rPr lang="en-GB" b="1" noProof="0" dirty="0"/>
              <a:t>Solutions:</a:t>
            </a:r>
            <a:endParaRPr lang="en-GB" noProof="0" dirty="0"/>
          </a:p>
          <a:p>
            <a:pPr marL="742950" lvl="1" indent="-285750">
              <a:buFont typeface="Arial" panose="020B0604020202020204" pitchFamily="34" charset="0"/>
              <a:buChar char="•"/>
            </a:pPr>
            <a:r>
              <a:rPr lang="en-GB" noProof="0" dirty="0"/>
              <a:t>Modernisation</a:t>
            </a:r>
            <a:r>
              <a:rPr lang="en-US" noProof="0" dirty="0"/>
              <a:t> and efficiency improvements of outdated hydropower plants?</a:t>
            </a:r>
          </a:p>
          <a:p>
            <a:pPr marL="742950" lvl="1" indent="-285750">
              <a:buFont typeface="Arial" panose="020B0604020202020204" pitchFamily="34" charset="0"/>
              <a:buChar char="•"/>
            </a:pPr>
            <a:r>
              <a:rPr lang="en-US" noProof="0" dirty="0"/>
              <a:t>When expanding renewable energy sources, ensure a balanced mix of energy sources as well as clear and effective environmental compatibility criteria?</a:t>
            </a:r>
          </a:p>
          <a:p>
            <a:pPr marL="742950" lvl="1" indent="-285750">
              <a:buFont typeface="Arial" panose="020B0604020202020204" pitchFamily="34" charset="0"/>
              <a:buChar char="•"/>
            </a:pPr>
            <a:r>
              <a:rPr lang="en-US" noProof="0" dirty="0"/>
              <a:t>Link funding to nature conservation criteria</a:t>
            </a:r>
            <a:r>
              <a:rPr lang="en-GB" noProof="0" dirty="0"/>
              <a:t>?</a:t>
            </a:r>
            <a:endParaRPr lang="en-GB" b="1" noProof="0" dirty="0"/>
          </a:p>
        </p:txBody>
      </p:sp>
      <p:sp>
        <p:nvSpPr>
          <p:cNvPr id="6" name="Textfeld 5">
            <a:extLst>
              <a:ext uri="{FF2B5EF4-FFF2-40B4-BE49-F238E27FC236}">
                <a16:creationId xmlns:a16="http://schemas.microsoft.com/office/drawing/2014/main" id="{99349A4A-7DD0-45C5-DC11-BDDC65287C15}"/>
              </a:ext>
            </a:extLst>
          </p:cNvPr>
          <p:cNvSpPr txBox="1"/>
          <p:nvPr/>
        </p:nvSpPr>
        <p:spPr>
          <a:xfrm>
            <a:off x="5684243" y="6233239"/>
            <a:ext cx="1311817" cy="246221"/>
          </a:xfrm>
          <a:prstGeom prst="rect">
            <a:avLst/>
          </a:prstGeom>
          <a:noFill/>
        </p:spPr>
        <p:txBody>
          <a:bodyPr wrap="square">
            <a:spAutoFit/>
          </a:bodyPr>
          <a:lstStyle/>
          <a:p>
            <a:r>
              <a:rPr lang="en-GB" sz="1000" noProof="0" dirty="0">
                <a:solidFill>
                  <a:srgbClr val="3C6496"/>
                </a:solidFill>
              </a:rPr>
              <a:t>Picture: </a:t>
            </a:r>
            <a:r>
              <a:rPr lang="en-GB" sz="1000" noProof="0" dirty="0" err="1">
                <a:solidFill>
                  <a:srgbClr val="3C6496"/>
                </a:solidFill>
              </a:rPr>
              <a:t>Pixabay</a:t>
            </a:r>
            <a:endParaRPr lang="en-GB" sz="1000" noProof="0" dirty="0">
              <a:solidFill>
                <a:srgbClr val="3C6496"/>
              </a:solidFill>
            </a:endParaRPr>
          </a:p>
        </p:txBody>
      </p:sp>
      <p:pic>
        <p:nvPicPr>
          <p:cNvPr id="2050" name="Picture 2" descr="Multi-tiered waterfall flowing over rocks surrounded by lush greenery.">
            <a:extLst>
              <a:ext uri="{FF2B5EF4-FFF2-40B4-BE49-F238E27FC236}">
                <a16:creationId xmlns:a16="http://schemas.microsoft.com/office/drawing/2014/main" id="{11E83E21-FB8D-4C8D-0CDA-A90FB12DD93A}"/>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751529" y="3124697"/>
            <a:ext cx="5053230" cy="3367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2885898"/>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en-GB" noProof="0" dirty="0"/>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a:xfrm>
            <a:off x="831850" y="1114314"/>
            <a:ext cx="9026134" cy="2852737"/>
          </a:xfrm>
        </p:spPr>
        <p:txBody>
          <a:bodyPr>
            <a:noAutofit/>
          </a:bodyPr>
          <a:lstStyle/>
          <a:p>
            <a:r>
              <a:rPr lang="en-US" sz="5500" noProof="0" dirty="0"/>
              <a:t>Ecosystem services – what does the Danube provide?</a:t>
            </a:r>
            <a:br>
              <a:rPr lang="en-GB" noProof="0" dirty="0"/>
            </a:br>
            <a:br>
              <a:rPr lang="en-GB" noProof="0" dirty="0"/>
            </a:br>
            <a:endParaRPr lang="en-GB" noProof="0" dirty="0"/>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3C69B-A6C4-0EBD-29C6-407EB14D516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8192925-4AAD-53FA-5DD2-2D030406082E}"/>
              </a:ext>
            </a:extLst>
          </p:cNvPr>
          <p:cNvSpPr>
            <a:spLocks noGrp="1"/>
          </p:cNvSpPr>
          <p:nvPr>
            <p:ph type="title"/>
          </p:nvPr>
        </p:nvSpPr>
        <p:spPr/>
        <p:txBody>
          <a:bodyPr/>
          <a:lstStyle/>
          <a:p>
            <a:r>
              <a:rPr lang="en-GB" noProof="0" dirty="0"/>
              <a:t>Ecosystem services </a:t>
            </a:r>
          </a:p>
        </p:txBody>
      </p:sp>
      <p:sp>
        <p:nvSpPr>
          <p:cNvPr id="3" name="Fußzeilenplatzhalter 2">
            <a:extLst>
              <a:ext uri="{FF2B5EF4-FFF2-40B4-BE49-F238E27FC236}">
                <a16:creationId xmlns:a16="http://schemas.microsoft.com/office/drawing/2014/main" id="{F98BDDCF-8916-0F1E-E39E-24F4AA70DA3B}"/>
              </a:ext>
            </a:extLst>
          </p:cNvPr>
          <p:cNvSpPr>
            <a:spLocks noGrp="1"/>
          </p:cNvSpPr>
          <p:nvPr>
            <p:ph type="ftr" sz="quarter" idx="11"/>
          </p:nvPr>
        </p:nvSpPr>
        <p:spPr/>
        <p:txBody>
          <a:bodyPr/>
          <a:lstStyle/>
          <a:p>
            <a:r>
              <a:rPr lang="en-GB" noProof="0" dirty="0"/>
              <a:t>Ecosystem services</a:t>
            </a:r>
          </a:p>
        </p:txBody>
      </p:sp>
      <p:sp>
        <p:nvSpPr>
          <p:cNvPr id="4" name="Foliennummernplatzhalter 3">
            <a:extLst>
              <a:ext uri="{FF2B5EF4-FFF2-40B4-BE49-F238E27FC236}">
                <a16:creationId xmlns:a16="http://schemas.microsoft.com/office/drawing/2014/main" id="{3F6BA4CE-CD1D-739D-9CDF-518E50D02D4F}"/>
              </a:ext>
            </a:extLst>
          </p:cNvPr>
          <p:cNvSpPr>
            <a:spLocks noGrp="1"/>
          </p:cNvSpPr>
          <p:nvPr>
            <p:ph type="sldNum" sz="quarter" idx="12"/>
          </p:nvPr>
        </p:nvSpPr>
        <p:spPr/>
        <p:txBody>
          <a:bodyPr/>
          <a:lstStyle/>
          <a:p>
            <a:r>
              <a:rPr lang="en-GB" dirty="0"/>
              <a:t>Slide</a:t>
            </a:r>
            <a:r>
              <a:rPr lang="en-GB" noProof="0" dirty="0"/>
              <a:t> </a:t>
            </a:r>
            <a:fld id="{0AF89F37-6AD9-4F74-BC17-19E39A25D257}" type="slidenum">
              <a:rPr lang="en-GB" noProof="0" smtClean="0"/>
              <a:pPr/>
              <a:t>24</a:t>
            </a:fld>
            <a:endParaRPr lang="en-GB" noProof="0" dirty="0"/>
          </a:p>
        </p:txBody>
      </p:sp>
      <p:sp>
        <p:nvSpPr>
          <p:cNvPr id="8" name="Textfeld 7">
            <a:extLst>
              <a:ext uri="{FF2B5EF4-FFF2-40B4-BE49-F238E27FC236}">
                <a16:creationId xmlns:a16="http://schemas.microsoft.com/office/drawing/2014/main" id="{CC4A5FB7-C75A-8FC4-EFB2-67EFF33C8E44}"/>
              </a:ext>
            </a:extLst>
          </p:cNvPr>
          <p:cNvSpPr txBox="1"/>
          <p:nvPr/>
        </p:nvSpPr>
        <p:spPr>
          <a:xfrm>
            <a:off x="592494" y="1534045"/>
            <a:ext cx="11303764" cy="1015663"/>
          </a:xfrm>
          <a:prstGeom prst="rect">
            <a:avLst/>
          </a:prstGeom>
          <a:noFill/>
        </p:spPr>
        <p:txBody>
          <a:bodyPr wrap="square">
            <a:spAutoFit/>
          </a:bodyPr>
          <a:lstStyle/>
          <a:p>
            <a:r>
              <a:rPr lang="en-US" sz="2000" noProof="0" dirty="0"/>
              <a:t>Ecosystem services are services that provide direct or indirect benefits to humans, for example economic, material, health-related or psychological benefits.</a:t>
            </a:r>
            <a:endParaRPr lang="en-GB" sz="2000" noProof="0" dirty="0"/>
          </a:p>
          <a:p>
            <a:endParaRPr lang="en-GB" sz="2000" noProof="0" dirty="0"/>
          </a:p>
        </p:txBody>
      </p:sp>
      <p:sp>
        <p:nvSpPr>
          <p:cNvPr id="6" name="Textfeld 5">
            <a:extLst>
              <a:ext uri="{FF2B5EF4-FFF2-40B4-BE49-F238E27FC236}">
                <a16:creationId xmlns:a16="http://schemas.microsoft.com/office/drawing/2014/main" id="{90ABDFE7-DDDF-EDAD-8987-27CD44B0A705}"/>
              </a:ext>
            </a:extLst>
          </p:cNvPr>
          <p:cNvSpPr txBox="1"/>
          <p:nvPr/>
        </p:nvSpPr>
        <p:spPr>
          <a:xfrm>
            <a:off x="6372331" y="6292691"/>
            <a:ext cx="1311817" cy="246221"/>
          </a:xfrm>
          <a:prstGeom prst="rect">
            <a:avLst/>
          </a:prstGeom>
          <a:noFill/>
        </p:spPr>
        <p:txBody>
          <a:bodyPr wrap="square">
            <a:spAutoFit/>
          </a:bodyPr>
          <a:lstStyle/>
          <a:p>
            <a:r>
              <a:rPr lang="en-GB" sz="1000" noProof="0" dirty="0">
                <a:solidFill>
                  <a:srgbClr val="3C6496"/>
                </a:solidFill>
              </a:rPr>
              <a:t>Picture: </a:t>
            </a:r>
            <a:r>
              <a:rPr lang="en-GB" sz="1000" noProof="0" dirty="0" err="1">
                <a:solidFill>
                  <a:srgbClr val="3C6496"/>
                </a:solidFill>
              </a:rPr>
              <a:t>Pixabay</a:t>
            </a:r>
            <a:endParaRPr lang="en-GB" sz="1000" noProof="0" dirty="0">
              <a:solidFill>
                <a:srgbClr val="3C6496"/>
              </a:solidFill>
            </a:endParaRPr>
          </a:p>
        </p:txBody>
      </p:sp>
      <p:pic>
        <p:nvPicPr>
          <p:cNvPr id="4098" name="Picture 2" descr="River cruise boat passing a rocky cliff with forested shoreline and people by the water.">
            <a:extLst>
              <a:ext uri="{FF2B5EF4-FFF2-40B4-BE49-F238E27FC236}">
                <a16:creationId xmlns:a16="http://schemas.microsoft.com/office/drawing/2014/main" id="{FCEB83F0-BD5B-BD4F-2A70-0B9D0AC4A6A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55346" y="2625715"/>
            <a:ext cx="6490183" cy="3650728"/>
          </a:xfrm>
          <a:prstGeom prst="rect">
            <a:avLst/>
          </a:prstGeom>
          <a:noFill/>
          <a:extLst>
            <a:ext uri="{909E8E84-426E-40DD-AFC4-6F175D3DCCD1}">
              <a14:hiddenFill xmlns:a14="http://schemas.microsoft.com/office/drawing/2010/main">
                <a:solidFill>
                  <a:srgbClr val="FFFFFF"/>
                </a:solidFill>
              </a14:hiddenFill>
            </a:ext>
          </a:extLst>
        </p:spPr>
      </p:pic>
      <p:sp>
        <p:nvSpPr>
          <p:cNvPr id="7" name="Textfeld 6">
            <a:extLst>
              <a:ext uri="{FF2B5EF4-FFF2-40B4-BE49-F238E27FC236}">
                <a16:creationId xmlns:a16="http://schemas.microsoft.com/office/drawing/2014/main" id="{1FB31D4E-1F69-0CD3-392C-8E8CC3B4D36B}"/>
              </a:ext>
            </a:extLst>
          </p:cNvPr>
          <p:cNvSpPr txBox="1"/>
          <p:nvPr/>
        </p:nvSpPr>
        <p:spPr>
          <a:xfrm>
            <a:off x="7443592" y="2958513"/>
            <a:ext cx="3742150" cy="646331"/>
          </a:xfrm>
          <a:prstGeom prst="rect">
            <a:avLst/>
          </a:prstGeom>
          <a:noFill/>
        </p:spPr>
        <p:txBody>
          <a:bodyPr wrap="square">
            <a:spAutoFit/>
          </a:bodyPr>
          <a:lstStyle/>
          <a:p>
            <a:pPr algn="ctr"/>
            <a:r>
              <a:rPr lang="en-US" sz="1800" b="1" noProof="0" dirty="0"/>
              <a:t>Which ecosystem services do rivers provide</a:t>
            </a:r>
            <a:r>
              <a:rPr lang="en-GB" sz="1800" b="1" noProof="0" dirty="0"/>
              <a:t>?</a:t>
            </a:r>
          </a:p>
        </p:txBody>
      </p:sp>
    </p:spTree>
    <p:extLst>
      <p:ext uri="{BB962C8B-B14F-4D97-AF65-F5344CB8AC3E}">
        <p14:creationId xmlns:p14="http://schemas.microsoft.com/office/powerpoint/2010/main" val="1205020081"/>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D8AA33-774B-F0B7-D060-238F28E01B5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FA900D1-0B84-5BD7-EFF1-23E1B1F721DE}"/>
              </a:ext>
            </a:extLst>
          </p:cNvPr>
          <p:cNvSpPr>
            <a:spLocks noGrp="1"/>
          </p:cNvSpPr>
          <p:nvPr>
            <p:ph type="title"/>
          </p:nvPr>
        </p:nvSpPr>
        <p:spPr>
          <a:xfrm>
            <a:off x="592538" y="640040"/>
            <a:ext cx="5978016" cy="792976"/>
          </a:xfrm>
        </p:spPr>
        <p:txBody>
          <a:bodyPr/>
          <a:lstStyle/>
          <a:p>
            <a:r>
              <a:rPr lang="en-GB" noProof="0" dirty="0"/>
              <a:t>Ecosystem services of rivers</a:t>
            </a:r>
          </a:p>
        </p:txBody>
      </p:sp>
      <p:sp>
        <p:nvSpPr>
          <p:cNvPr id="3" name="Fußzeilenplatzhalter 2">
            <a:extLst>
              <a:ext uri="{FF2B5EF4-FFF2-40B4-BE49-F238E27FC236}">
                <a16:creationId xmlns:a16="http://schemas.microsoft.com/office/drawing/2014/main" id="{58EF6379-15CD-ED94-7D88-D7E0C53E0BAA}"/>
              </a:ext>
            </a:extLst>
          </p:cNvPr>
          <p:cNvSpPr>
            <a:spLocks noGrp="1"/>
          </p:cNvSpPr>
          <p:nvPr>
            <p:ph type="ftr" sz="quarter" idx="11"/>
          </p:nvPr>
        </p:nvSpPr>
        <p:spPr/>
        <p:txBody>
          <a:bodyPr/>
          <a:lstStyle/>
          <a:p>
            <a:r>
              <a:rPr lang="en-GB" noProof="0" dirty="0"/>
              <a:t>Ecosystem services</a:t>
            </a:r>
          </a:p>
        </p:txBody>
      </p:sp>
      <p:sp>
        <p:nvSpPr>
          <p:cNvPr id="4" name="Foliennummernplatzhalter 3">
            <a:extLst>
              <a:ext uri="{FF2B5EF4-FFF2-40B4-BE49-F238E27FC236}">
                <a16:creationId xmlns:a16="http://schemas.microsoft.com/office/drawing/2014/main" id="{A2AED9B5-C7DF-EAB0-DCFC-695C373B3B5F}"/>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25</a:t>
            </a:fld>
            <a:endParaRPr lang="en-GB" noProof="0" dirty="0"/>
          </a:p>
        </p:txBody>
      </p:sp>
      <p:sp>
        <p:nvSpPr>
          <p:cNvPr id="8" name="Textfeld 7">
            <a:extLst>
              <a:ext uri="{FF2B5EF4-FFF2-40B4-BE49-F238E27FC236}">
                <a16:creationId xmlns:a16="http://schemas.microsoft.com/office/drawing/2014/main" id="{DCD9F07C-E88A-49D0-460D-345E1BAC4F5A}"/>
              </a:ext>
            </a:extLst>
          </p:cNvPr>
          <p:cNvSpPr txBox="1"/>
          <p:nvPr/>
        </p:nvSpPr>
        <p:spPr>
          <a:xfrm>
            <a:off x="635070" y="2300164"/>
            <a:ext cx="7966005" cy="2554545"/>
          </a:xfrm>
          <a:prstGeom prst="rect">
            <a:avLst/>
          </a:prstGeom>
          <a:noFill/>
        </p:spPr>
        <p:txBody>
          <a:bodyPr wrap="square">
            <a:spAutoFit/>
          </a:bodyPr>
          <a:lstStyle/>
          <a:p>
            <a:pPr marL="342900" indent="-342900">
              <a:buFont typeface="Arial" panose="020B0604020202020204" pitchFamily="34" charset="0"/>
              <a:buChar char="•"/>
            </a:pPr>
            <a:r>
              <a:rPr lang="en-US" sz="2000" noProof="0" dirty="0"/>
              <a:t>Water supply (drinking water, industry, agriculture)</a:t>
            </a:r>
          </a:p>
          <a:p>
            <a:pPr marL="342900" indent="-342900">
              <a:buFont typeface="Arial" panose="020B0604020202020204" pitchFamily="34" charset="0"/>
              <a:buChar char="•"/>
            </a:pPr>
            <a:r>
              <a:rPr lang="en-US" sz="2000" noProof="0" dirty="0"/>
              <a:t>Habitat for numerous plant and animal species</a:t>
            </a:r>
          </a:p>
          <a:p>
            <a:pPr marL="342900" indent="-342900">
              <a:buFont typeface="Arial" panose="020B0604020202020204" pitchFamily="34" charset="0"/>
              <a:buChar char="•"/>
            </a:pPr>
            <a:r>
              <a:rPr lang="en-US" sz="2000" noProof="0" dirty="0"/>
              <a:t>Flood protection</a:t>
            </a:r>
          </a:p>
          <a:p>
            <a:pPr marL="342900" indent="-342900">
              <a:buFont typeface="Arial" panose="020B0604020202020204" pitchFamily="34" charset="0"/>
              <a:buChar char="•"/>
            </a:pPr>
            <a:r>
              <a:rPr lang="en-US" sz="2000" noProof="0" dirty="0"/>
              <a:t>Tourism and recreation</a:t>
            </a:r>
          </a:p>
          <a:p>
            <a:pPr marL="342900" indent="-342900">
              <a:buFont typeface="Arial" panose="020B0604020202020204" pitchFamily="34" charset="0"/>
              <a:buChar char="•"/>
            </a:pPr>
            <a:r>
              <a:rPr lang="en-US" sz="2000" noProof="0" dirty="0"/>
              <a:t>Climate regulation</a:t>
            </a:r>
          </a:p>
          <a:p>
            <a:pPr marL="342900" indent="-342900">
              <a:buFont typeface="Arial" panose="020B0604020202020204" pitchFamily="34" charset="0"/>
              <a:buChar char="•"/>
            </a:pPr>
            <a:r>
              <a:rPr lang="en-US" sz="2000" noProof="0" dirty="0"/>
              <a:t>Energy generation</a:t>
            </a:r>
          </a:p>
          <a:p>
            <a:pPr marL="342900" indent="-342900">
              <a:buFont typeface="Arial" panose="020B0604020202020204" pitchFamily="34" charset="0"/>
              <a:buChar char="•"/>
            </a:pPr>
            <a:r>
              <a:rPr lang="en-US" sz="2000" noProof="0" dirty="0"/>
              <a:t>Transport route</a:t>
            </a:r>
            <a:endParaRPr lang="en-GB" sz="2000" noProof="0" dirty="0"/>
          </a:p>
          <a:p>
            <a:endParaRPr lang="en-GB" sz="2000" noProof="0" dirty="0"/>
          </a:p>
        </p:txBody>
      </p:sp>
      <p:sp>
        <p:nvSpPr>
          <p:cNvPr id="5" name="Textfeld 4">
            <a:extLst>
              <a:ext uri="{FF2B5EF4-FFF2-40B4-BE49-F238E27FC236}">
                <a16:creationId xmlns:a16="http://schemas.microsoft.com/office/drawing/2014/main" id="{B1123A31-2A11-D3AC-919F-0F543CB156E9}"/>
              </a:ext>
            </a:extLst>
          </p:cNvPr>
          <p:cNvSpPr txBox="1"/>
          <p:nvPr/>
        </p:nvSpPr>
        <p:spPr>
          <a:xfrm>
            <a:off x="10607242" y="6352143"/>
            <a:ext cx="1311817" cy="246221"/>
          </a:xfrm>
          <a:prstGeom prst="rect">
            <a:avLst/>
          </a:prstGeom>
          <a:noFill/>
        </p:spPr>
        <p:txBody>
          <a:bodyPr wrap="square">
            <a:spAutoFit/>
          </a:bodyPr>
          <a:lstStyle/>
          <a:p>
            <a:r>
              <a:rPr lang="en-GB" sz="1000" noProof="0" dirty="0">
                <a:solidFill>
                  <a:srgbClr val="3C6496"/>
                </a:solidFill>
              </a:rPr>
              <a:t>Picture: </a:t>
            </a:r>
            <a:r>
              <a:rPr lang="en-GB" sz="1000" noProof="0" dirty="0" err="1">
                <a:solidFill>
                  <a:srgbClr val="3C6496"/>
                </a:solidFill>
              </a:rPr>
              <a:t>Pixabay</a:t>
            </a:r>
            <a:endParaRPr lang="en-GB" sz="1000" noProof="0" dirty="0">
              <a:solidFill>
                <a:srgbClr val="3C6496"/>
              </a:solidFill>
            </a:endParaRPr>
          </a:p>
        </p:txBody>
      </p:sp>
      <p:pic>
        <p:nvPicPr>
          <p:cNvPr id="6" name="Picture 2" descr="Multi-tiered waterfall flowing over rocks surrounded by lush greenery.">
            <a:extLst>
              <a:ext uri="{FF2B5EF4-FFF2-40B4-BE49-F238E27FC236}">
                <a16:creationId xmlns:a16="http://schemas.microsoft.com/office/drawing/2014/main" id="{06753349-CB08-746B-ED7E-45D63E7F550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570554" y="2048372"/>
            <a:ext cx="5053230" cy="3367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835915"/>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E99C01-5BB4-EA40-56FD-80A30FEDAD92}"/>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848DAB2B-5655-75D5-8174-209B0C98C1C8}"/>
              </a:ext>
              <a:ext uri="{C183D7F6-B498-43B3-948B-1728B52AA6E4}">
                <adec:decorative xmlns:adec="http://schemas.microsoft.com/office/drawing/2017/decorative" val="1"/>
              </a:ext>
            </a:extLst>
          </p:cNvPr>
          <p:cNvSpPr>
            <a:spLocks noGrp="1"/>
          </p:cNvSpPr>
          <p:nvPr>
            <p:ph type="ftr" sz="quarter" idx="11"/>
          </p:nvPr>
        </p:nvSpPr>
        <p:spPr/>
        <p:txBody>
          <a:bodyPr/>
          <a:lstStyle/>
          <a:p>
            <a:r>
              <a:rPr lang="en-GB" noProof="0" dirty="0">
                <a:cs typeface="Arial" panose="020B0604020202020204" pitchFamily="34" charset="0"/>
              </a:rPr>
              <a:t>Ecosystem services</a:t>
            </a:r>
          </a:p>
          <a:p>
            <a:endParaRPr lang="en-GB" noProof="0" dirty="0"/>
          </a:p>
        </p:txBody>
      </p:sp>
      <p:sp>
        <p:nvSpPr>
          <p:cNvPr id="3" name="Titel 2">
            <a:extLst>
              <a:ext uri="{FF2B5EF4-FFF2-40B4-BE49-F238E27FC236}">
                <a16:creationId xmlns:a16="http://schemas.microsoft.com/office/drawing/2014/main" id="{B46B8C39-19ED-F29D-00D7-684A79DBFBF5}"/>
              </a:ext>
            </a:extLst>
          </p:cNvPr>
          <p:cNvSpPr>
            <a:spLocks noGrp="1"/>
          </p:cNvSpPr>
          <p:nvPr>
            <p:ph type="title"/>
          </p:nvPr>
        </p:nvSpPr>
        <p:spPr/>
        <p:txBody>
          <a:bodyPr/>
          <a:lstStyle/>
          <a:p>
            <a:r>
              <a:rPr lang="en-US" noProof="0" dirty="0"/>
              <a:t>Water management and drinking water supply</a:t>
            </a:r>
            <a:endParaRPr lang="en-GB" noProof="0" dirty="0"/>
          </a:p>
        </p:txBody>
      </p:sp>
      <p:sp>
        <p:nvSpPr>
          <p:cNvPr id="4" name="Inhaltsplatzhalter 3">
            <a:extLst>
              <a:ext uri="{FF2B5EF4-FFF2-40B4-BE49-F238E27FC236}">
                <a16:creationId xmlns:a16="http://schemas.microsoft.com/office/drawing/2014/main" id="{FA3028BB-CE30-C71B-A03C-732BFCECB92A}"/>
              </a:ext>
            </a:extLst>
          </p:cNvPr>
          <p:cNvSpPr>
            <a:spLocks noGrp="1"/>
          </p:cNvSpPr>
          <p:nvPr>
            <p:ph idx="1"/>
          </p:nvPr>
        </p:nvSpPr>
        <p:spPr>
          <a:xfrm>
            <a:off x="618790" y="1719014"/>
            <a:ext cx="10954420" cy="4351338"/>
          </a:xfrm>
        </p:spPr>
        <p:txBody>
          <a:bodyPr/>
          <a:lstStyle/>
          <a:p>
            <a:pPr marL="0" indent="0">
              <a:buNone/>
            </a:pPr>
            <a:r>
              <a:rPr lang="en-GB" sz="2000" b="1" noProof="0" dirty="0"/>
              <a:t>Task</a:t>
            </a:r>
          </a:p>
          <a:p>
            <a:pPr marL="0" indent="0">
              <a:buNone/>
            </a:pPr>
            <a:endParaRPr lang="en-GB" sz="2000" noProof="0" dirty="0"/>
          </a:p>
          <a:p>
            <a:pPr marL="0" indent="0">
              <a:buNone/>
            </a:pPr>
            <a:r>
              <a:rPr lang="en-US" sz="2000" noProof="0" dirty="0"/>
              <a:t>Read the two newspaper articles and discuss the advantages and disadvantages of water management.</a:t>
            </a:r>
          </a:p>
          <a:p>
            <a:pPr marL="0" indent="0">
              <a:buNone/>
            </a:pPr>
            <a:endParaRPr lang="en-GB" sz="2000" noProof="0" dirty="0"/>
          </a:p>
          <a:p>
            <a:r>
              <a:rPr lang="en-GB" sz="2000" noProof="0" dirty="0" err="1">
                <a:hlinkClick r:id="rId3"/>
              </a:rPr>
              <a:t>Donauwasser</a:t>
            </a:r>
            <a:r>
              <a:rPr lang="en-GB" sz="2000" noProof="0" dirty="0">
                <a:hlinkClick r:id="rId3"/>
              </a:rPr>
              <a:t> </a:t>
            </a:r>
            <a:r>
              <a:rPr lang="en-GB" sz="2000" noProof="0" dirty="0" err="1">
                <a:hlinkClick r:id="rId3"/>
              </a:rPr>
              <a:t>gegen</a:t>
            </a:r>
            <a:r>
              <a:rPr lang="en-GB" sz="2000" noProof="0" dirty="0">
                <a:hlinkClick r:id="rId3"/>
              </a:rPr>
              <a:t> die </a:t>
            </a:r>
            <a:r>
              <a:rPr lang="en-GB" sz="2000" noProof="0" dirty="0" err="1">
                <a:hlinkClick r:id="rId3"/>
              </a:rPr>
              <a:t>Dürre</a:t>
            </a:r>
            <a:r>
              <a:rPr lang="en-GB" sz="2000" noProof="0" dirty="0">
                <a:hlinkClick r:id="rId3"/>
              </a:rPr>
              <a:t>: </a:t>
            </a:r>
            <a:r>
              <a:rPr lang="en-GB" sz="2000" noProof="0" dirty="0" err="1">
                <a:hlinkClick r:id="rId3"/>
              </a:rPr>
              <a:t>Lösung</a:t>
            </a:r>
            <a:r>
              <a:rPr lang="en-GB" sz="2000" noProof="0" dirty="0">
                <a:hlinkClick r:id="rId3"/>
              </a:rPr>
              <a:t> für den Osten </a:t>
            </a:r>
            <a:r>
              <a:rPr lang="en-GB" sz="2000" noProof="0" dirty="0" err="1">
                <a:hlinkClick r:id="rId3"/>
              </a:rPr>
              <a:t>Österreichs</a:t>
            </a:r>
            <a:r>
              <a:rPr lang="en-GB" sz="2000" noProof="0" dirty="0">
                <a:hlinkClick r:id="rId3"/>
              </a:rPr>
              <a:t>?</a:t>
            </a:r>
            <a:endParaRPr lang="en-GB" sz="2000" noProof="0" dirty="0">
              <a:hlinkClick r:id="rId4"/>
            </a:endParaRPr>
          </a:p>
          <a:p>
            <a:r>
              <a:rPr lang="en-GB" sz="2000" noProof="0" dirty="0">
                <a:hlinkClick r:id="rId4"/>
              </a:rPr>
              <a:t>WWF: Donau-Wasser im </a:t>
            </a:r>
            <a:r>
              <a:rPr lang="en-GB" sz="2000" noProof="0" dirty="0" err="1">
                <a:hlinkClick r:id="rId4"/>
              </a:rPr>
              <a:t>Neusiedler</a:t>
            </a:r>
            <a:r>
              <a:rPr lang="en-GB" sz="2000" noProof="0" dirty="0">
                <a:hlinkClick r:id="rId4"/>
              </a:rPr>
              <a:t> See </a:t>
            </a:r>
            <a:r>
              <a:rPr lang="en-GB" sz="2000" noProof="0" dirty="0" err="1">
                <a:hlinkClick r:id="rId4"/>
              </a:rPr>
              <a:t>wäre</a:t>
            </a:r>
            <a:r>
              <a:rPr lang="en-GB" sz="2000" noProof="0" dirty="0">
                <a:hlinkClick r:id="rId4"/>
              </a:rPr>
              <a:t> </a:t>
            </a:r>
            <a:r>
              <a:rPr lang="en-GB" sz="2000" noProof="0" dirty="0" err="1">
                <a:hlinkClick r:id="rId4"/>
              </a:rPr>
              <a:t>folgenschwerster</a:t>
            </a:r>
            <a:r>
              <a:rPr lang="en-GB" sz="2000" noProof="0" dirty="0">
                <a:hlinkClick r:id="rId4"/>
              </a:rPr>
              <a:t> </a:t>
            </a:r>
            <a:r>
              <a:rPr lang="en-GB" sz="2000" noProof="0" dirty="0" err="1">
                <a:hlinkClick r:id="rId4"/>
              </a:rPr>
              <a:t>Eingriff</a:t>
            </a:r>
            <a:r>
              <a:rPr lang="en-GB" sz="2000" noProof="0" dirty="0">
                <a:hlinkClick r:id="rId4"/>
              </a:rPr>
              <a:t> </a:t>
            </a:r>
            <a:r>
              <a:rPr lang="en-GB" sz="2000" noProof="0" dirty="0" err="1">
                <a:hlinkClick r:id="rId4"/>
              </a:rPr>
              <a:t>seit</a:t>
            </a:r>
            <a:r>
              <a:rPr lang="en-GB" sz="2000" noProof="0" dirty="0">
                <a:hlinkClick r:id="rId4"/>
              </a:rPr>
              <a:t> 100 Jahren - WWF Österreich</a:t>
            </a:r>
            <a:endParaRPr lang="en-GB" sz="2000" noProof="0" dirty="0"/>
          </a:p>
          <a:p>
            <a:pPr marL="0" indent="0">
              <a:buNone/>
            </a:pPr>
            <a:endParaRPr lang="en-GB" sz="2600" noProof="0" dirty="0">
              <a:solidFill>
                <a:srgbClr val="2D4C71"/>
              </a:solidFill>
            </a:endParaRPr>
          </a:p>
        </p:txBody>
      </p:sp>
      <p:sp>
        <p:nvSpPr>
          <p:cNvPr id="5" name="Foliennummernplatzhalter 4">
            <a:extLst>
              <a:ext uri="{FF2B5EF4-FFF2-40B4-BE49-F238E27FC236}">
                <a16:creationId xmlns:a16="http://schemas.microsoft.com/office/drawing/2014/main" id="{D5BA6E42-1D84-BBB3-F965-09F70F96E7C4}"/>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26</a:t>
            </a:fld>
            <a:endParaRPr lang="en-GB" noProof="0" dirty="0"/>
          </a:p>
        </p:txBody>
      </p:sp>
    </p:spTree>
    <p:extLst>
      <p:ext uri="{BB962C8B-B14F-4D97-AF65-F5344CB8AC3E}">
        <p14:creationId xmlns:p14="http://schemas.microsoft.com/office/powerpoint/2010/main" val="86727136"/>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6ABC4B-6116-27DF-6B95-9399A7A8413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4165B63-7D6F-27B7-7C9F-05D8C98B8539}"/>
              </a:ext>
            </a:extLst>
          </p:cNvPr>
          <p:cNvSpPr>
            <a:spLocks noGrp="1"/>
          </p:cNvSpPr>
          <p:nvPr>
            <p:ph type="title"/>
          </p:nvPr>
        </p:nvSpPr>
        <p:spPr/>
        <p:txBody>
          <a:bodyPr/>
          <a:lstStyle/>
          <a:p>
            <a:r>
              <a:rPr lang="en-GB" noProof="0" dirty="0"/>
              <a:t>Energy generation</a:t>
            </a:r>
          </a:p>
        </p:txBody>
      </p:sp>
      <p:sp>
        <p:nvSpPr>
          <p:cNvPr id="3" name="Fußzeilenplatzhalter 2">
            <a:extLst>
              <a:ext uri="{FF2B5EF4-FFF2-40B4-BE49-F238E27FC236}">
                <a16:creationId xmlns:a16="http://schemas.microsoft.com/office/drawing/2014/main" id="{F7199CAB-C540-5F31-B6FC-C0532557BE9B}"/>
              </a:ext>
            </a:extLst>
          </p:cNvPr>
          <p:cNvSpPr>
            <a:spLocks noGrp="1"/>
          </p:cNvSpPr>
          <p:nvPr>
            <p:ph type="ftr" sz="quarter" idx="11"/>
          </p:nvPr>
        </p:nvSpPr>
        <p:spPr/>
        <p:txBody>
          <a:bodyPr/>
          <a:lstStyle/>
          <a:p>
            <a:r>
              <a:rPr lang="en-GB" noProof="0" dirty="0"/>
              <a:t>Ecosystem services</a:t>
            </a:r>
          </a:p>
          <a:p>
            <a:endParaRPr lang="en-GB" noProof="0" dirty="0"/>
          </a:p>
        </p:txBody>
      </p:sp>
      <p:sp>
        <p:nvSpPr>
          <p:cNvPr id="8" name="Textfeld 7">
            <a:extLst>
              <a:ext uri="{FF2B5EF4-FFF2-40B4-BE49-F238E27FC236}">
                <a16:creationId xmlns:a16="http://schemas.microsoft.com/office/drawing/2014/main" id="{19693D07-2103-D6F3-2A3D-0680A9E2E034}"/>
              </a:ext>
            </a:extLst>
          </p:cNvPr>
          <p:cNvSpPr txBox="1"/>
          <p:nvPr/>
        </p:nvSpPr>
        <p:spPr>
          <a:xfrm>
            <a:off x="8188200" y="2572239"/>
            <a:ext cx="3494762" cy="1631216"/>
          </a:xfrm>
          <a:prstGeom prst="rect">
            <a:avLst/>
          </a:prstGeom>
          <a:noFill/>
        </p:spPr>
        <p:txBody>
          <a:bodyPr wrap="square">
            <a:spAutoFit/>
          </a:bodyPr>
          <a:lstStyle/>
          <a:p>
            <a:r>
              <a:rPr lang="en-US" sz="2000" b="1" i="1" noProof="0" dirty="0"/>
              <a:t>In 2023, 85% of the electricity generated in Austria came from renewable sources — primarily hydropower, with a share of 60.8%.</a:t>
            </a:r>
            <a:endParaRPr lang="en-GB" sz="2000" b="1" i="1" noProof="0" dirty="0"/>
          </a:p>
        </p:txBody>
      </p:sp>
      <p:sp>
        <p:nvSpPr>
          <p:cNvPr id="6" name="Textfeld 5">
            <a:extLst>
              <a:ext uri="{FF2B5EF4-FFF2-40B4-BE49-F238E27FC236}">
                <a16:creationId xmlns:a16="http://schemas.microsoft.com/office/drawing/2014/main" id="{C438BA16-37D5-E3E9-1016-1AFBAC378462}"/>
              </a:ext>
            </a:extLst>
          </p:cNvPr>
          <p:cNvSpPr txBox="1"/>
          <p:nvPr/>
        </p:nvSpPr>
        <p:spPr>
          <a:xfrm>
            <a:off x="200501" y="6513907"/>
            <a:ext cx="1311817" cy="246221"/>
          </a:xfrm>
          <a:prstGeom prst="rect">
            <a:avLst/>
          </a:prstGeom>
          <a:noFill/>
        </p:spPr>
        <p:txBody>
          <a:bodyPr wrap="square">
            <a:spAutoFit/>
          </a:bodyPr>
          <a:lstStyle/>
          <a:p>
            <a:r>
              <a:rPr lang="en-GB" sz="1000" noProof="0" dirty="0">
                <a:solidFill>
                  <a:srgbClr val="3C6496"/>
                </a:solidFill>
              </a:rPr>
              <a:t>Image: E-Control</a:t>
            </a:r>
          </a:p>
        </p:txBody>
      </p:sp>
      <p:pic>
        <p:nvPicPr>
          <p:cNvPr id="40" name="Picture 39" descr="Gross electricity generation in Austria since 1950 graphic representation">
            <a:extLst>
              <a:ext uri="{FF2B5EF4-FFF2-40B4-BE49-F238E27FC236}">
                <a16:creationId xmlns:a16="http://schemas.microsoft.com/office/drawing/2014/main" id="{C15ADE88-6CD1-358D-2CB4-B1CD8BBC737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45309" y="1350856"/>
            <a:ext cx="6994280" cy="5163051"/>
          </a:xfrm>
          <a:prstGeom prst="rect">
            <a:avLst/>
          </a:prstGeom>
        </p:spPr>
      </p:pic>
    </p:spTree>
    <p:extLst>
      <p:ext uri="{BB962C8B-B14F-4D97-AF65-F5344CB8AC3E}">
        <p14:creationId xmlns:p14="http://schemas.microsoft.com/office/powerpoint/2010/main" val="3395829081"/>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C0E1B5-7D4C-C36A-7A9E-BD5BABF467B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8C48625-52A5-A53E-707A-64030F5660EE}"/>
              </a:ext>
            </a:extLst>
          </p:cNvPr>
          <p:cNvSpPr>
            <a:spLocks noGrp="1"/>
          </p:cNvSpPr>
          <p:nvPr>
            <p:ph type="title"/>
          </p:nvPr>
        </p:nvSpPr>
        <p:spPr/>
        <p:txBody>
          <a:bodyPr/>
          <a:lstStyle/>
          <a:p>
            <a:r>
              <a:rPr lang="en-GB" noProof="0" dirty="0"/>
              <a:t>Flood protection</a:t>
            </a:r>
          </a:p>
        </p:txBody>
      </p:sp>
      <p:sp>
        <p:nvSpPr>
          <p:cNvPr id="3" name="Fußzeilenplatzhalter 2">
            <a:extLst>
              <a:ext uri="{FF2B5EF4-FFF2-40B4-BE49-F238E27FC236}">
                <a16:creationId xmlns:a16="http://schemas.microsoft.com/office/drawing/2014/main" id="{2185858D-EAFE-C2AA-8CC3-4BE959F57514}"/>
              </a:ext>
            </a:extLst>
          </p:cNvPr>
          <p:cNvSpPr>
            <a:spLocks noGrp="1"/>
          </p:cNvSpPr>
          <p:nvPr>
            <p:ph type="ftr" sz="quarter" idx="11"/>
          </p:nvPr>
        </p:nvSpPr>
        <p:spPr/>
        <p:txBody>
          <a:bodyPr/>
          <a:lstStyle/>
          <a:p>
            <a:r>
              <a:rPr lang="en-GB" dirty="0"/>
              <a:t>Ecosystem services</a:t>
            </a:r>
          </a:p>
          <a:p>
            <a:endParaRPr lang="en-GB" noProof="0" dirty="0"/>
          </a:p>
        </p:txBody>
      </p:sp>
      <p:sp>
        <p:nvSpPr>
          <p:cNvPr id="8" name="Textfeld 7">
            <a:extLst>
              <a:ext uri="{FF2B5EF4-FFF2-40B4-BE49-F238E27FC236}">
                <a16:creationId xmlns:a16="http://schemas.microsoft.com/office/drawing/2014/main" id="{D67A6B99-37DD-E160-A886-1C6BB5F51F41}"/>
              </a:ext>
            </a:extLst>
          </p:cNvPr>
          <p:cNvSpPr txBox="1"/>
          <p:nvPr/>
        </p:nvSpPr>
        <p:spPr>
          <a:xfrm>
            <a:off x="635070" y="1651037"/>
            <a:ext cx="10989083" cy="1400383"/>
          </a:xfrm>
          <a:prstGeom prst="rect">
            <a:avLst/>
          </a:prstGeom>
          <a:noFill/>
        </p:spPr>
        <p:txBody>
          <a:bodyPr wrap="square">
            <a:spAutoFit/>
          </a:bodyPr>
          <a:lstStyle/>
          <a:p>
            <a:pPr marL="342900" indent="-342900">
              <a:spcAft>
                <a:spcPts val="600"/>
              </a:spcAft>
              <a:buFont typeface="Arial" panose="020B0604020202020204" pitchFamily="34" charset="0"/>
              <a:buChar char="•"/>
            </a:pPr>
            <a:r>
              <a:rPr lang="en-US" sz="2000" noProof="0" dirty="0"/>
              <a:t>Flood protection is one of the central functions of a natural river ecosystem.</a:t>
            </a:r>
          </a:p>
          <a:p>
            <a:pPr marL="342900" indent="-342900">
              <a:spcAft>
                <a:spcPts val="600"/>
              </a:spcAft>
              <a:buFont typeface="Arial" panose="020B0604020202020204" pitchFamily="34" charset="0"/>
              <a:buChar char="•"/>
            </a:pPr>
            <a:r>
              <a:rPr lang="en-US" sz="2000" noProof="0" dirty="0"/>
              <a:t>For example, the extensive Danube floodplains east of Vienna serve as natural retention areas. They can absorb large quantities of water, release it again with a delay and thereby significantly reduce the impacts of flooding. In contrast, such wide floodplain areas are largely absent west of Vienna today.</a:t>
            </a:r>
            <a:endParaRPr lang="en-GB" sz="2000" noProof="0" dirty="0"/>
          </a:p>
        </p:txBody>
      </p:sp>
      <p:sp>
        <p:nvSpPr>
          <p:cNvPr id="6" name="Textfeld 5">
            <a:extLst>
              <a:ext uri="{FF2B5EF4-FFF2-40B4-BE49-F238E27FC236}">
                <a16:creationId xmlns:a16="http://schemas.microsoft.com/office/drawing/2014/main" id="{FF6E353B-F5A8-5B10-CF00-BAF31379DC2F}"/>
              </a:ext>
            </a:extLst>
          </p:cNvPr>
          <p:cNvSpPr txBox="1"/>
          <p:nvPr/>
        </p:nvSpPr>
        <p:spPr>
          <a:xfrm>
            <a:off x="6642709" y="6454453"/>
            <a:ext cx="1311817" cy="246221"/>
          </a:xfrm>
          <a:prstGeom prst="rect">
            <a:avLst/>
          </a:prstGeom>
          <a:noFill/>
        </p:spPr>
        <p:txBody>
          <a:bodyPr wrap="square">
            <a:spAutoFit/>
          </a:bodyPr>
          <a:lstStyle/>
          <a:p>
            <a:r>
              <a:rPr lang="en-GB" sz="1000" noProof="0" dirty="0">
                <a:solidFill>
                  <a:srgbClr val="3C6496"/>
                </a:solidFill>
              </a:rPr>
              <a:t>Picture: </a:t>
            </a:r>
            <a:r>
              <a:rPr lang="en-GB" sz="1000" noProof="0" dirty="0" err="1">
                <a:solidFill>
                  <a:srgbClr val="3C6496"/>
                </a:solidFill>
              </a:rPr>
              <a:t>Pixabay</a:t>
            </a:r>
            <a:endParaRPr lang="en-GB" sz="1000" noProof="0" dirty="0">
              <a:solidFill>
                <a:srgbClr val="3C6496"/>
              </a:solidFill>
            </a:endParaRPr>
          </a:p>
        </p:txBody>
      </p:sp>
      <p:pic>
        <p:nvPicPr>
          <p:cNvPr id="4" name="Grafik 3" descr="Flooded riverbank with dense trees and muddy water.">
            <a:extLst>
              <a:ext uri="{FF2B5EF4-FFF2-40B4-BE49-F238E27FC236}">
                <a16:creationId xmlns:a16="http://schemas.microsoft.com/office/drawing/2014/main" id="{4C13C938-65B3-3961-5DE7-A305D1859AF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13945" y="3500274"/>
            <a:ext cx="4267200" cy="3200400"/>
          </a:xfrm>
          <a:prstGeom prst="rect">
            <a:avLst/>
          </a:prstGeom>
        </p:spPr>
      </p:pic>
      <p:sp>
        <p:nvSpPr>
          <p:cNvPr id="9" name="Textfeld 8">
            <a:extLst>
              <a:ext uri="{FF2B5EF4-FFF2-40B4-BE49-F238E27FC236}">
                <a16:creationId xmlns:a16="http://schemas.microsoft.com/office/drawing/2014/main" id="{2736BABC-1FD3-3DA2-5982-F8521B0E36B8}"/>
              </a:ext>
            </a:extLst>
          </p:cNvPr>
          <p:cNvSpPr txBox="1"/>
          <p:nvPr/>
        </p:nvSpPr>
        <p:spPr>
          <a:xfrm>
            <a:off x="635070" y="3051420"/>
            <a:ext cx="6093912" cy="1938992"/>
          </a:xfrm>
          <a:prstGeom prst="rect">
            <a:avLst/>
          </a:prstGeom>
          <a:noFill/>
        </p:spPr>
        <p:txBody>
          <a:bodyPr wrap="square">
            <a:spAutoFit/>
          </a:bodyPr>
          <a:lstStyle/>
          <a:p>
            <a:pPr marL="342900" indent="-342900">
              <a:spcAft>
                <a:spcPts val="600"/>
              </a:spcAft>
              <a:buFont typeface="Arial" panose="020B0604020202020204" pitchFamily="34" charset="0"/>
              <a:buChar char="•"/>
            </a:pPr>
            <a:r>
              <a:rPr lang="en-US" sz="2000" noProof="0" dirty="0"/>
              <a:t>In order for rivers to have sufficient space to expand during floods, undeveloped floodplain areas and retention spaces are of crucial importance. At the same time, these flooding events are vital for the floodplain ecosystem itself, as they maintain its natural dynamics and biodiversity.</a:t>
            </a:r>
            <a:endParaRPr lang="en-GB" sz="2000" noProof="0" dirty="0"/>
          </a:p>
        </p:txBody>
      </p:sp>
    </p:spTree>
    <p:extLst>
      <p:ext uri="{BB962C8B-B14F-4D97-AF65-F5344CB8AC3E}">
        <p14:creationId xmlns:p14="http://schemas.microsoft.com/office/powerpoint/2010/main" val="2323379196"/>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47F2B-192F-7CBE-AEF5-7562340DFC5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DEC9346-9356-16C3-975A-99E4236E3763}"/>
              </a:ext>
            </a:extLst>
          </p:cNvPr>
          <p:cNvSpPr>
            <a:spLocks noGrp="1"/>
          </p:cNvSpPr>
          <p:nvPr>
            <p:ph type="title"/>
          </p:nvPr>
        </p:nvSpPr>
        <p:spPr>
          <a:xfrm>
            <a:off x="592537" y="640040"/>
            <a:ext cx="9363226" cy="792976"/>
          </a:xfrm>
        </p:spPr>
        <p:txBody>
          <a:bodyPr/>
          <a:lstStyle/>
          <a:p>
            <a:r>
              <a:rPr lang="en-GB" noProof="0" dirty="0"/>
              <a:t>The Danube as transport and transport infrastructure</a:t>
            </a:r>
          </a:p>
        </p:txBody>
      </p:sp>
      <p:sp>
        <p:nvSpPr>
          <p:cNvPr id="3" name="Fußzeilenplatzhalter 2">
            <a:extLst>
              <a:ext uri="{FF2B5EF4-FFF2-40B4-BE49-F238E27FC236}">
                <a16:creationId xmlns:a16="http://schemas.microsoft.com/office/drawing/2014/main" id="{2AAE6E9C-032D-6FA8-FE21-E351BEE7D447}"/>
              </a:ext>
            </a:extLst>
          </p:cNvPr>
          <p:cNvSpPr>
            <a:spLocks noGrp="1"/>
          </p:cNvSpPr>
          <p:nvPr>
            <p:ph type="ftr" sz="quarter" idx="11"/>
          </p:nvPr>
        </p:nvSpPr>
        <p:spPr/>
        <p:txBody>
          <a:bodyPr/>
          <a:lstStyle/>
          <a:p>
            <a:r>
              <a:rPr lang="en-GB" noProof="0" dirty="0"/>
              <a:t>Ecosystem services</a:t>
            </a:r>
          </a:p>
        </p:txBody>
      </p:sp>
      <p:sp>
        <p:nvSpPr>
          <p:cNvPr id="8" name="Textfeld 7">
            <a:extLst>
              <a:ext uri="{FF2B5EF4-FFF2-40B4-BE49-F238E27FC236}">
                <a16:creationId xmlns:a16="http://schemas.microsoft.com/office/drawing/2014/main" id="{385E011B-7CD8-5960-C13B-FE41974BBE8A}"/>
              </a:ext>
            </a:extLst>
          </p:cNvPr>
          <p:cNvSpPr txBox="1"/>
          <p:nvPr/>
        </p:nvSpPr>
        <p:spPr>
          <a:xfrm>
            <a:off x="635070" y="1651037"/>
            <a:ext cx="10989083" cy="3016210"/>
          </a:xfrm>
          <a:prstGeom prst="rect">
            <a:avLst/>
          </a:prstGeom>
          <a:noFill/>
        </p:spPr>
        <p:txBody>
          <a:bodyPr wrap="square">
            <a:spAutoFit/>
          </a:bodyPr>
          <a:lstStyle/>
          <a:p>
            <a:pPr marL="342900" indent="-342900">
              <a:spcAft>
                <a:spcPts val="600"/>
              </a:spcAft>
              <a:buFont typeface="Arial" panose="020B0604020202020204" pitchFamily="34" charset="0"/>
              <a:buChar char="•"/>
            </a:pPr>
            <a:r>
              <a:rPr lang="en-US" sz="2000" noProof="0" dirty="0"/>
              <a:t>2,415 km navigable</a:t>
            </a:r>
          </a:p>
          <a:p>
            <a:pPr marL="342900" indent="-342900">
              <a:spcAft>
                <a:spcPts val="600"/>
              </a:spcAft>
              <a:buFont typeface="Arial" panose="020B0604020202020204" pitchFamily="34" charset="0"/>
              <a:buChar char="•"/>
            </a:pPr>
            <a:r>
              <a:rPr lang="en-US" sz="2000" noProof="0" dirty="0"/>
              <a:t>Connects 10 riparian countries (from the Black Forest to the Black Sea)</a:t>
            </a:r>
          </a:p>
          <a:p>
            <a:pPr marL="342900" indent="-342900">
              <a:spcAft>
                <a:spcPts val="600"/>
              </a:spcAft>
              <a:buFont typeface="Arial" panose="020B0604020202020204" pitchFamily="34" charset="0"/>
              <a:buChar char="•"/>
            </a:pPr>
            <a:r>
              <a:rPr lang="en-US" sz="2000" noProof="0" dirty="0"/>
              <a:t>Important for the transport of steel, paper, mineral oil, agricultural products, chemical products, cars and mechanical engineering goods</a:t>
            </a:r>
          </a:p>
          <a:p>
            <a:pPr marL="342900" indent="-342900">
              <a:spcAft>
                <a:spcPts val="600"/>
              </a:spcAft>
              <a:buFont typeface="Arial" panose="020B0604020202020204" pitchFamily="34" charset="0"/>
              <a:buChar char="•"/>
            </a:pPr>
            <a:r>
              <a:rPr lang="en-US" sz="2000" noProof="0" dirty="0"/>
              <a:t>Transport volume 2024: 6.6 million </a:t>
            </a:r>
            <a:r>
              <a:rPr lang="en-US" sz="2000" noProof="0" dirty="0" err="1"/>
              <a:t>tonnes</a:t>
            </a:r>
            <a:endParaRPr lang="en-US" sz="2000" noProof="0" dirty="0"/>
          </a:p>
          <a:p>
            <a:pPr marL="342900" indent="-342900">
              <a:spcAft>
                <a:spcPts val="600"/>
              </a:spcAft>
              <a:buFont typeface="Arial" panose="020B0604020202020204" pitchFamily="34" charset="0"/>
              <a:buChar char="•"/>
            </a:pPr>
            <a:r>
              <a:rPr lang="en-US" sz="2000" noProof="0" dirty="0"/>
              <a:t>Lock passages of vessels at Austrian Danube locks 2024</a:t>
            </a:r>
            <a:r>
              <a:rPr lang="en-GB" sz="2000" noProof="0" dirty="0"/>
              <a:t>: </a:t>
            </a:r>
          </a:p>
          <a:p>
            <a:pPr marL="800100" lvl="1" indent="-342900">
              <a:spcAft>
                <a:spcPts val="600"/>
              </a:spcAft>
              <a:buFont typeface="Arial" panose="020B0604020202020204" pitchFamily="34" charset="0"/>
              <a:buChar char="•"/>
            </a:pPr>
            <a:r>
              <a:rPr lang="en-GB" sz="2000" noProof="0" dirty="0"/>
              <a:t>Freight transport: 33,433 vessels</a:t>
            </a:r>
          </a:p>
          <a:p>
            <a:pPr marL="800100" lvl="1" indent="-342900">
              <a:spcAft>
                <a:spcPts val="600"/>
              </a:spcAft>
              <a:buFont typeface="Arial" panose="020B0604020202020204" pitchFamily="34" charset="0"/>
              <a:buChar char="•"/>
            </a:pPr>
            <a:r>
              <a:rPr lang="en-GB" sz="2000" noProof="0" dirty="0"/>
              <a:t>Passenger transport: 42,634 vessels</a:t>
            </a:r>
          </a:p>
        </p:txBody>
      </p:sp>
      <p:sp>
        <p:nvSpPr>
          <p:cNvPr id="6" name="Textfeld 5">
            <a:extLst>
              <a:ext uri="{FF2B5EF4-FFF2-40B4-BE49-F238E27FC236}">
                <a16:creationId xmlns:a16="http://schemas.microsoft.com/office/drawing/2014/main" id="{9F8EC892-D6B9-5AE9-FC90-0DE7B5E9633D}"/>
              </a:ext>
            </a:extLst>
          </p:cNvPr>
          <p:cNvSpPr txBox="1"/>
          <p:nvPr/>
        </p:nvSpPr>
        <p:spPr>
          <a:xfrm>
            <a:off x="4070960" y="6462695"/>
            <a:ext cx="1549470" cy="246221"/>
          </a:xfrm>
          <a:prstGeom prst="rect">
            <a:avLst/>
          </a:prstGeom>
          <a:noFill/>
        </p:spPr>
        <p:txBody>
          <a:bodyPr wrap="square">
            <a:spAutoFit/>
          </a:bodyPr>
          <a:lstStyle/>
          <a:p>
            <a:r>
              <a:rPr lang="en-GB" sz="1000" dirty="0">
                <a:solidFill>
                  <a:srgbClr val="3C6496"/>
                </a:solidFill>
              </a:rPr>
              <a:t>P</a:t>
            </a:r>
            <a:r>
              <a:rPr lang="en-GB" sz="1000" noProof="0" dirty="0" err="1">
                <a:solidFill>
                  <a:srgbClr val="3C6496"/>
                </a:solidFill>
              </a:rPr>
              <a:t>icture</a:t>
            </a:r>
            <a:r>
              <a:rPr lang="en-GB" sz="1000" noProof="0" dirty="0">
                <a:solidFill>
                  <a:srgbClr val="3C6496"/>
                </a:solidFill>
              </a:rPr>
              <a:t>: via </a:t>
            </a:r>
            <a:r>
              <a:rPr lang="en-GB" sz="1000" noProof="0" dirty="0" err="1">
                <a:solidFill>
                  <a:srgbClr val="3C6496"/>
                </a:solidFill>
              </a:rPr>
              <a:t>donau</a:t>
            </a:r>
            <a:r>
              <a:rPr lang="en-GB" sz="1000" noProof="0" dirty="0">
                <a:solidFill>
                  <a:srgbClr val="3C6496"/>
                </a:solidFill>
              </a:rPr>
              <a:t>/Zinner</a:t>
            </a:r>
          </a:p>
        </p:txBody>
      </p:sp>
      <p:pic>
        <p:nvPicPr>
          <p:cNvPr id="7" name="Grafik 6" descr="Cargo barge navigating a wide river with surrounding landscape.">
            <a:extLst>
              <a:ext uri="{FF2B5EF4-FFF2-40B4-BE49-F238E27FC236}">
                <a16:creationId xmlns:a16="http://schemas.microsoft.com/office/drawing/2014/main" id="{C86A4326-BA8E-2DEB-D550-ED33BB67A21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24186" y="4114084"/>
            <a:ext cx="6375268" cy="2587065"/>
          </a:xfrm>
          <a:prstGeom prst="rect">
            <a:avLst/>
          </a:prstGeom>
        </p:spPr>
      </p:pic>
    </p:spTree>
    <p:extLst>
      <p:ext uri="{BB962C8B-B14F-4D97-AF65-F5344CB8AC3E}">
        <p14:creationId xmlns:p14="http://schemas.microsoft.com/office/powerpoint/2010/main" val="3343835424"/>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20BF9-DD8D-811E-F2F1-DD41549CB69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9FD724E-E776-4C50-A5B6-FA0F16F3E5DB}"/>
              </a:ext>
            </a:extLst>
          </p:cNvPr>
          <p:cNvSpPr>
            <a:spLocks noGrp="1"/>
          </p:cNvSpPr>
          <p:nvPr>
            <p:ph type="title"/>
          </p:nvPr>
        </p:nvSpPr>
        <p:spPr>
          <a:xfrm>
            <a:off x="592537" y="640040"/>
            <a:ext cx="7961803" cy="792976"/>
          </a:xfrm>
        </p:spPr>
        <p:txBody>
          <a:bodyPr/>
          <a:lstStyle/>
          <a:p>
            <a:r>
              <a:rPr lang="en-US" noProof="0" dirty="0"/>
              <a:t>The Danube – between environment, tourism and transport</a:t>
            </a:r>
            <a:endParaRPr lang="en-GB" noProof="0" dirty="0"/>
          </a:p>
        </p:txBody>
      </p:sp>
      <p:sp>
        <p:nvSpPr>
          <p:cNvPr id="3" name="Fußzeilenplatzhalter 2">
            <a:extLst>
              <a:ext uri="{FF2B5EF4-FFF2-40B4-BE49-F238E27FC236}">
                <a16:creationId xmlns:a16="http://schemas.microsoft.com/office/drawing/2014/main" id="{8386A934-ECDC-A621-8EF0-77BD1F980FD0}"/>
              </a:ext>
            </a:extLst>
          </p:cNvPr>
          <p:cNvSpPr>
            <a:spLocks noGrp="1"/>
          </p:cNvSpPr>
          <p:nvPr>
            <p:ph type="ftr" sz="quarter" idx="11"/>
          </p:nvPr>
        </p:nvSpPr>
        <p:spPr>
          <a:xfrm>
            <a:off x="635069" y="272194"/>
            <a:ext cx="5294781" cy="367846"/>
          </a:xfrm>
        </p:spPr>
        <p:txBody>
          <a:bodyPr/>
          <a:lstStyle/>
          <a:p>
            <a:r>
              <a:rPr lang="en-GB" noProof="0" dirty="0"/>
              <a:t>Ecosystem services</a:t>
            </a:r>
          </a:p>
        </p:txBody>
      </p:sp>
      <p:sp>
        <p:nvSpPr>
          <p:cNvPr id="8" name="Textfeld 7">
            <a:extLst>
              <a:ext uri="{FF2B5EF4-FFF2-40B4-BE49-F238E27FC236}">
                <a16:creationId xmlns:a16="http://schemas.microsoft.com/office/drawing/2014/main" id="{9E42A50F-DDD2-3953-55FC-7A96F54DBDF1}"/>
              </a:ext>
            </a:extLst>
          </p:cNvPr>
          <p:cNvSpPr txBox="1"/>
          <p:nvPr/>
        </p:nvSpPr>
        <p:spPr>
          <a:xfrm>
            <a:off x="592538" y="1643162"/>
            <a:ext cx="11277603" cy="4154984"/>
          </a:xfrm>
          <a:prstGeom prst="rect">
            <a:avLst/>
          </a:prstGeom>
          <a:noFill/>
        </p:spPr>
        <p:txBody>
          <a:bodyPr wrap="square">
            <a:spAutoFit/>
          </a:bodyPr>
          <a:lstStyle/>
          <a:p>
            <a:pPr>
              <a:spcAft>
                <a:spcPts val="600"/>
              </a:spcAft>
            </a:pPr>
            <a:r>
              <a:rPr lang="en-US" b="1" noProof="0" dirty="0"/>
              <a:t>Challenge: balancing ecology and economy</a:t>
            </a:r>
          </a:p>
          <a:p>
            <a:pPr marL="285750" indent="-285750">
              <a:spcAft>
                <a:spcPts val="600"/>
              </a:spcAft>
              <a:buFont typeface="Arial" panose="020B0604020202020204" pitchFamily="34" charset="0"/>
              <a:buChar char="•"/>
            </a:pPr>
            <a:r>
              <a:rPr lang="en-US" noProof="0" dirty="0"/>
              <a:t>In recent decades, the Danube and its tributaries have been significantly modified to enable shipping, hydropower and flood protection. Today, less than 19% of the original floodplain areas remain.</a:t>
            </a:r>
          </a:p>
          <a:p>
            <a:pPr marL="285750" indent="-285750">
              <a:spcAft>
                <a:spcPts val="600"/>
              </a:spcAft>
              <a:buFont typeface="Arial" panose="020B0604020202020204" pitchFamily="34" charset="0"/>
              <a:buChar char="•"/>
            </a:pPr>
            <a:r>
              <a:rPr lang="en-US" noProof="0" dirty="0"/>
              <a:t>A study involving the Leibniz Institute of Freshwater Ecology and Inland Fisheries (IGB) shows that shipping has significantly accelerated the loss of river-typical species – such as fish, mussels and small crustaceans. At the same time, invasive species have spread, leading to increasing </a:t>
            </a:r>
            <a:r>
              <a:rPr lang="en-US" noProof="0" dirty="0" err="1"/>
              <a:t>homogenisation</a:t>
            </a:r>
            <a:r>
              <a:rPr lang="en-US" noProof="0" dirty="0"/>
              <a:t> of animal communities.</a:t>
            </a:r>
          </a:p>
          <a:p>
            <a:pPr marL="285750" indent="-285750">
              <a:spcAft>
                <a:spcPts val="600"/>
              </a:spcAft>
              <a:buFont typeface="Arial" panose="020B0604020202020204" pitchFamily="34" charset="0"/>
              <a:buChar char="•"/>
            </a:pPr>
            <a:r>
              <a:rPr lang="en-US" noProof="0" dirty="0"/>
              <a:t>The numerous interventions have greatly altered the so-called sediment regime – the transport and deposition of sediment – in the 20th century. Due to the narrowing of the riverbed and increased gradient, flow velocity and thus sediment transport capacity have risen. In addition, there is a sediment deficit caused by retention in dams. As a result, the Danube is cutting deeper into its riverbed – with serious ecological consequences:</a:t>
            </a:r>
          </a:p>
          <a:p>
            <a:pPr marL="717550" indent="-285750">
              <a:spcAft>
                <a:spcPts val="600"/>
              </a:spcAft>
              <a:buFont typeface="Arial" panose="020B0604020202020204" pitchFamily="34" charset="0"/>
              <a:buChar char="•"/>
            </a:pPr>
            <a:r>
              <a:rPr lang="en-US" noProof="0" dirty="0"/>
              <a:t>lowering of the groundwater level</a:t>
            </a:r>
          </a:p>
          <a:p>
            <a:pPr marL="717550" indent="-285750">
              <a:spcAft>
                <a:spcPts val="600"/>
              </a:spcAft>
              <a:buFont typeface="Arial" panose="020B0604020202020204" pitchFamily="34" charset="0"/>
              <a:buChar char="•"/>
            </a:pPr>
            <a:r>
              <a:rPr lang="en-US" noProof="0" dirty="0"/>
              <a:t>disconnection of side arms</a:t>
            </a:r>
          </a:p>
          <a:p>
            <a:pPr marL="717550" indent="-285750">
              <a:spcAft>
                <a:spcPts val="600"/>
              </a:spcAft>
              <a:buFont typeface="Arial" panose="020B0604020202020204" pitchFamily="34" charset="0"/>
              <a:buChar char="•"/>
            </a:pPr>
            <a:r>
              <a:rPr lang="en-US" noProof="0" dirty="0"/>
              <a:t>loss of natural river structures and habitats</a:t>
            </a:r>
            <a:endParaRPr lang="en-GB" noProof="0" dirty="0"/>
          </a:p>
        </p:txBody>
      </p:sp>
    </p:spTree>
    <p:extLst>
      <p:ext uri="{BB962C8B-B14F-4D97-AF65-F5344CB8AC3E}">
        <p14:creationId xmlns:p14="http://schemas.microsoft.com/office/powerpoint/2010/main" val="238560542"/>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en-GB" noProof="0" dirty="0"/>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a:xfrm>
            <a:off x="831850" y="1114314"/>
            <a:ext cx="8300999" cy="2852737"/>
          </a:xfrm>
        </p:spPr>
        <p:txBody>
          <a:bodyPr>
            <a:noAutofit/>
          </a:bodyPr>
          <a:lstStyle/>
          <a:p>
            <a:r>
              <a:rPr lang="en-US" sz="5500" noProof="0" dirty="0"/>
              <a:t>Ecological river engineering and restoration</a:t>
            </a:r>
            <a:br>
              <a:rPr lang="en-GB" sz="5500" noProof="0" dirty="0"/>
            </a:br>
            <a:endParaRPr lang="en-GB" sz="5500" noProof="0" dirty="0"/>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E01A3-3B5B-F3B1-ADC1-B21629C7B14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793B09F7-39BB-AF6F-20D5-96A102F7FE40}"/>
              </a:ext>
            </a:extLst>
          </p:cNvPr>
          <p:cNvSpPr>
            <a:spLocks noGrp="1"/>
          </p:cNvSpPr>
          <p:nvPr>
            <p:ph type="title"/>
          </p:nvPr>
        </p:nvSpPr>
        <p:spPr/>
        <p:txBody>
          <a:bodyPr/>
          <a:lstStyle/>
          <a:p>
            <a:r>
              <a:rPr lang="en-GB" noProof="0" dirty="0"/>
              <a:t>Ecological river engineering</a:t>
            </a:r>
          </a:p>
        </p:txBody>
      </p:sp>
      <p:sp>
        <p:nvSpPr>
          <p:cNvPr id="3" name="Fußzeilenplatzhalter 2">
            <a:extLst>
              <a:ext uri="{FF2B5EF4-FFF2-40B4-BE49-F238E27FC236}">
                <a16:creationId xmlns:a16="http://schemas.microsoft.com/office/drawing/2014/main" id="{E4A151D5-08D2-2FEE-87EE-F5C4B1553313}"/>
              </a:ext>
            </a:extLst>
          </p:cNvPr>
          <p:cNvSpPr>
            <a:spLocks noGrp="1"/>
          </p:cNvSpPr>
          <p:nvPr>
            <p:ph type="ftr" sz="quarter" idx="11"/>
          </p:nvPr>
        </p:nvSpPr>
        <p:spPr>
          <a:xfrm>
            <a:off x="635069" y="272194"/>
            <a:ext cx="5294781" cy="367846"/>
          </a:xfrm>
        </p:spPr>
        <p:txBody>
          <a:bodyPr/>
          <a:lstStyle/>
          <a:p>
            <a:r>
              <a:rPr lang="en-US" noProof="0" dirty="0"/>
              <a:t>Ecological river engineering and restoration</a:t>
            </a:r>
            <a:endParaRPr lang="en-GB" noProof="0" dirty="0"/>
          </a:p>
        </p:txBody>
      </p:sp>
      <p:sp>
        <p:nvSpPr>
          <p:cNvPr id="8" name="Textfeld 7">
            <a:extLst>
              <a:ext uri="{FF2B5EF4-FFF2-40B4-BE49-F238E27FC236}">
                <a16:creationId xmlns:a16="http://schemas.microsoft.com/office/drawing/2014/main" id="{11D1B189-C288-C16A-219E-C5F5720069F8}"/>
              </a:ext>
            </a:extLst>
          </p:cNvPr>
          <p:cNvSpPr txBox="1"/>
          <p:nvPr/>
        </p:nvSpPr>
        <p:spPr>
          <a:xfrm>
            <a:off x="592538" y="1643162"/>
            <a:ext cx="11277603" cy="4524315"/>
          </a:xfrm>
          <a:prstGeom prst="rect">
            <a:avLst/>
          </a:prstGeom>
          <a:noFill/>
        </p:spPr>
        <p:txBody>
          <a:bodyPr wrap="square">
            <a:spAutoFit/>
          </a:bodyPr>
          <a:lstStyle/>
          <a:p>
            <a:pPr algn="just"/>
            <a:r>
              <a:rPr lang="en-US" noProof="0" dirty="0"/>
              <a:t>Changes driven by the EU Water Framework Directive and the National River Basin Management Plan (NGP): </a:t>
            </a:r>
            <a:r>
              <a:rPr lang="en-US" b="1" noProof="0" dirty="0"/>
              <a:t>in addition to flood protection, the focus today is also on achieving and maintaining a good ecological status of water bodies.</a:t>
            </a:r>
          </a:p>
          <a:p>
            <a:endParaRPr lang="en-GB" b="1" noProof="0" dirty="0"/>
          </a:p>
          <a:p>
            <a:r>
              <a:rPr lang="en-US" b="1" noProof="0" dirty="0"/>
              <a:t>Objectives of ecological river engineering at </a:t>
            </a:r>
            <a:r>
              <a:rPr lang="en-US" b="1" noProof="0" dirty="0" err="1"/>
              <a:t>viadonau</a:t>
            </a:r>
            <a:r>
              <a:rPr lang="en-US" b="1" noProof="0" dirty="0"/>
              <a:t>:</a:t>
            </a:r>
          </a:p>
          <a:p>
            <a:pPr marL="285750" indent="-285750">
              <a:buFont typeface="Arial" panose="020B0604020202020204" pitchFamily="34" charset="0"/>
              <a:buChar char="•"/>
            </a:pPr>
            <a:r>
              <a:rPr lang="en-US" noProof="0" dirty="0"/>
              <a:t>Preservation and improvement of habitats for animals and plants along the Danube, March and Thaya rivers</a:t>
            </a:r>
          </a:p>
          <a:p>
            <a:pPr marL="285750" indent="-285750">
              <a:buFont typeface="Arial" panose="020B0604020202020204" pitchFamily="34" charset="0"/>
              <a:buChar char="•"/>
            </a:pPr>
            <a:r>
              <a:rPr lang="en-US" noProof="0" dirty="0"/>
              <a:t>Implementation under the principle that flood safety and other uses must not be impaired</a:t>
            </a:r>
            <a:r>
              <a:rPr lang="en-GB" noProof="0" dirty="0"/>
              <a:t> </a:t>
            </a:r>
          </a:p>
          <a:p>
            <a:pPr marL="285750" indent="-285750">
              <a:buFont typeface="Arial" panose="020B0604020202020204" pitchFamily="34" charset="0"/>
              <a:buChar char="•"/>
            </a:pPr>
            <a:endParaRPr lang="en-GB" noProof="0" dirty="0"/>
          </a:p>
          <a:p>
            <a:r>
              <a:rPr lang="en-US" noProof="0" dirty="0"/>
              <a:t>Depending on the river and the objectives, various measures are applied, including</a:t>
            </a:r>
            <a:r>
              <a:rPr lang="en-GB" noProof="0" dirty="0"/>
              <a:t>:</a:t>
            </a:r>
          </a:p>
          <a:p>
            <a:pPr marL="742950" lvl="1" indent="-285750">
              <a:buFont typeface="Arial" panose="020B0604020202020204" pitchFamily="34" charset="0"/>
              <a:buChar char="•"/>
            </a:pPr>
            <a:r>
              <a:rPr lang="en-US" noProof="0" dirty="0"/>
              <a:t>Riverbank restoration</a:t>
            </a:r>
          </a:p>
          <a:p>
            <a:pPr marL="742950" lvl="1" indent="-285750">
              <a:buFont typeface="Arial" panose="020B0604020202020204" pitchFamily="34" charset="0"/>
              <a:buChar char="•"/>
            </a:pPr>
            <a:r>
              <a:rPr lang="en-US" noProof="0" dirty="0"/>
              <a:t>Reconnection of water bodies</a:t>
            </a:r>
          </a:p>
          <a:p>
            <a:pPr marL="742950" lvl="1" indent="-285750">
              <a:buFont typeface="Arial" panose="020B0604020202020204" pitchFamily="34" charset="0"/>
              <a:buChar char="•"/>
            </a:pPr>
            <a:r>
              <a:rPr lang="en-US" noProof="0" dirty="0" err="1"/>
              <a:t>Optimisation</a:t>
            </a:r>
            <a:r>
              <a:rPr lang="en-US" noProof="0" dirty="0"/>
              <a:t> of </a:t>
            </a:r>
            <a:r>
              <a:rPr lang="en-US" noProof="0" dirty="0" err="1"/>
              <a:t>groynes</a:t>
            </a:r>
            <a:endParaRPr lang="en-US" noProof="0" dirty="0"/>
          </a:p>
          <a:p>
            <a:pPr marL="742950" lvl="1" indent="-285750">
              <a:buFont typeface="Arial" panose="020B0604020202020204" pitchFamily="34" charset="0"/>
              <a:buChar char="•"/>
            </a:pPr>
            <a:r>
              <a:rPr lang="en-US" noProof="0" dirty="0"/>
              <a:t>Gravel structures</a:t>
            </a:r>
          </a:p>
          <a:p>
            <a:pPr marL="742950" lvl="1" indent="-285750">
              <a:buFont typeface="Arial" panose="020B0604020202020204" pitchFamily="34" charset="0"/>
              <a:buChar char="•"/>
            </a:pPr>
            <a:r>
              <a:rPr lang="en-US" noProof="0" dirty="0"/>
              <a:t>Free migration routes</a:t>
            </a:r>
          </a:p>
          <a:p>
            <a:pPr marL="742950" lvl="1" indent="-285750">
              <a:buFont typeface="Arial" panose="020B0604020202020204" pitchFamily="34" charset="0"/>
              <a:buChar char="•"/>
            </a:pPr>
            <a:r>
              <a:rPr lang="en-US" noProof="0" dirty="0"/>
              <a:t>Sediment management</a:t>
            </a:r>
          </a:p>
          <a:p>
            <a:pPr marL="742950" lvl="1" indent="-285750">
              <a:buFont typeface="Arial" panose="020B0604020202020204" pitchFamily="34" charset="0"/>
              <a:buChar char="•"/>
            </a:pPr>
            <a:r>
              <a:rPr lang="en-US" noProof="0" dirty="0"/>
              <a:t>Ecological bank reinforcement</a:t>
            </a:r>
            <a:endParaRPr lang="en-GB" noProof="0" dirty="0"/>
          </a:p>
        </p:txBody>
      </p:sp>
    </p:spTree>
    <p:extLst>
      <p:ext uri="{BB962C8B-B14F-4D97-AF65-F5344CB8AC3E}">
        <p14:creationId xmlns:p14="http://schemas.microsoft.com/office/powerpoint/2010/main" val="3012765585"/>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FC38-BE6F-43AE-72E6-1E5D70CF9F7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71550DE7-B4FC-8243-0597-6303BEEFED40}"/>
              </a:ext>
            </a:extLst>
          </p:cNvPr>
          <p:cNvSpPr>
            <a:spLocks noGrp="1"/>
          </p:cNvSpPr>
          <p:nvPr>
            <p:ph type="title"/>
          </p:nvPr>
        </p:nvSpPr>
        <p:spPr/>
        <p:txBody>
          <a:bodyPr/>
          <a:lstStyle/>
          <a:p>
            <a:r>
              <a:rPr lang="en-GB" noProof="0" dirty="0"/>
              <a:t>Restoration</a:t>
            </a:r>
          </a:p>
        </p:txBody>
      </p:sp>
      <p:sp>
        <p:nvSpPr>
          <p:cNvPr id="3" name="Fußzeilenplatzhalter 2">
            <a:extLst>
              <a:ext uri="{FF2B5EF4-FFF2-40B4-BE49-F238E27FC236}">
                <a16:creationId xmlns:a16="http://schemas.microsoft.com/office/drawing/2014/main" id="{EAAFDB0C-4FDB-5889-7B36-C772BB8E56F0}"/>
              </a:ext>
            </a:extLst>
          </p:cNvPr>
          <p:cNvSpPr>
            <a:spLocks noGrp="1"/>
          </p:cNvSpPr>
          <p:nvPr>
            <p:ph type="ftr" sz="quarter" idx="11"/>
          </p:nvPr>
        </p:nvSpPr>
        <p:spPr>
          <a:xfrm>
            <a:off x="635069" y="272194"/>
            <a:ext cx="5294781" cy="367846"/>
          </a:xfrm>
        </p:spPr>
        <p:txBody>
          <a:bodyPr/>
          <a:lstStyle/>
          <a:p>
            <a:r>
              <a:rPr lang="en-US" noProof="0" dirty="0"/>
              <a:t>Ecological river engineering and restoration</a:t>
            </a:r>
            <a:endParaRPr lang="en-GB" noProof="0" dirty="0"/>
          </a:p>
        </p:txBody>
      </p:sp>
      <p:sp>
        <p:nvSpPr>
          <p:cNvPr id="8" name="Textfeld 7">
            <a:extLst>
              <a:ext uri="{FF2B5EF4-FFF2-40B4-BE49-F238E27FC236}">
                <a16:creationId xmlns:a16="http://schemas.microsoft.com/office/drawing/2014/main" id="{2487C09E-E66B-9221-2147-9A52F5637DB0}"/>
              </a:ext>
            </a:extLst>
          </p:cNvPr>
          <p:cNvSpPr txBox="1"/>
          <p:nvPr/>
        </p:nvSpPr>
        <p:spPr>
          <a:xfrm>
            <a:off x="592538" y="1643162"/>
            <a:ext cx="11277603" cy="1754326"/>
          </a:xfrm>
          <a:prstGeom prst="rect">
            <a:avLst/>
          </a:prstGeom>
          <a:noFill/>
        </p:spPr>
        <p:txBody>
          <a:bodyPr wrap="square">
            <a:spAutoFit/>
          </a:bodyPr>
          <a:lstStyle/>
          <a:p>
            <a:pPr marL="285750" indent="-285750">
              <a:buFont typeface="Arial" panose="020B0604020202020204" pitchFamily="34" charset="0"/>
              <a:buChar char="•"/>
            </a:pPr>
            <a:r>
              <a:rPr lang="en-US" noProof="0" dirty="0"/>
              <a:t>The term refers to restoring natural ecosystems to a near-natural state after they have been damaged or destroyed.</a:t>
            </a:r>
          </a:p>
          <a:p>
            <a:pPr marL="285750" indent="-285750">
              <a:buFont typeface="Arial" panose="020B0604020202020204" pitchFamily="34" charset="0"/>
              <a:buChar char="•"/>
            </a:pPr>
            <a:r>
              <a:rPr lang="en-US" b="1" noProof="0" dirty="0"/>
              <a:t>The aim</a:t>
            </a:r>
            <a:r>
              <a:rPr lang="en-US" noProof="0" dirty="0"/>
              <a:t> of river restoration is </a:t>
            </a:r>
            <a:r>
              <a:rPr lang="en-US" b="1" noProof="0" dirty="0"/>
              <a:t>to make rivers and streams more natural again and to improve their ecological status</a:t>
            </a:r>
            <a:r>
              <a:rPr lang="en-US" noProof="0" dirty="0"/>
              <a:t>.</a:t>
            </a:r>
          </a:p>
          <a:p>
            <a:pPr marL="285750" indent="-285750">
              <a:buFont typeface="Arial" panose="020B0604020202020204" pitchFamily="34" charset="0"/>
              <a:buChar char="•"/>
            </a:pPr>
            <a:r>
              <a:rPr lang="en-US" noProof="0" dirty="0"/>
              <a:t>Both ecological river engineering and restoration promote ecological quality. However, restoration focuses more strongly on achieving conditions that are as close to natural as possible, whereas ecological river engineering also takes economic and technical requirements into account.</a:t>
            </a:r>
            <a:endParaRPr lang="en-GB" noProof="0" dirty="0"/>
          </a:p>
        </p:txBody>
      </p:sp>
      <p:pic>
        <p:nvPicPr>
          <p:cNvPr id="4" name="Grafik 3" descr="Shallow river flowing through green vegetation under a bright sky.">
            <a:extLst>
              <a:ext uri="{FF2B5EF4-FFF2-40B4-BE49-F238E27FC236}">
                <a16:creationId xmlns:a16="http://schemas.microsoft.com/office/drawing/2014/main" id="{09A84794-0719-069B-5186-25F36442575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00808" y="3533505"/>
            <a:ext cx="4690398" cy="3125711"/>
          </a:xfrm>
          <a:prstGeom prst="rect">
            <a:avLst/>
          </a:prstGeom>
        </p:spPr>
      </p:pic>
      <p:sp>
        <p:nvSpPr>
          <p:cNvPr id="5" name="Textfeld 4">
            <a:extLst>
              <a:ext uri="{FF2B5EF4-FFF2-40B4-BE49-F238E27FC236}">
                <a16:creationId xmlns:a16="http://schemas.microsoft.com/office/drawing/2014/main" id="{17BCD066-A2E1-F2C9-D517-EE3E1284C1BE}"/>
              </a:ext>
            </a:extLst>
          </p:cNvPr>
          <p:cNvSpPr txBox="1"/>
          <p:nvPr/>
        </p:nvSpPr>
        <p:spPr>
          <a:xfrm>
            <a:off x="5440091" y="6412995"/>
            <a:ext cx="1311817" cy="246221"/>
          </a:xfrm>
          <a:prstGeom prst="rect">
            <a:avLst/>
          </a:prstGeom>
          <a:noFill/>
        </p:spPr>
        <p:txBody>
          <a:bodyPr wrap="square">
            <a:spAutoFit/>
          </a:bodyPr>
          <a:lstStyle/>
          <a:p>
            <a:r>
              <a:rPr lang="en-GB" sz="1000" noProof="0" dirty="0">
                <a:solidFill>
                  <a:srgbClr val="3C6496"/>
                </a:solidFill>
              </a:rPr>
              <a:t>Picture: </a:t>
            </a:r>
            <a:r>
              <a:rPr lang="en-GB" sz="1000" noProof="0" dirty="0" err="1">
                <a:solidFill>
                  <a:srgbClr val="3C6496"/>
                </a:solidFill>
              </a:rPr>
              <a:t>Pixabay</a:t>
            </a:r>
            <a:endParaRPr lang="en-GB" sz="1000" noProof="0" dirty="0">
              <a:solidFill>
                <a:srgbClr val="3C6496"/>
              </a:solidFill>
            </a:endParaRPr>
          </a:p>
        </p:txBody>
      </p:sp>
    </p:spTree>
    <p:extLst>
      <p:ext uri="{BB962C8B-B14F-4D97-AF65-F5344CB8AC3E}">
        <p14:creationId xmlns:p14="http://schemas.microsoft.com/office/powerpoint/2010/main" val="3667614320"/>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ADA9A-C13C-7202-7AF2-5155C96618C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4BA3082-E9E6-5BED-F8A3-7DE8644C08AF}"/>
              </a:ext>
            </a:extLst>
          </p:cNvPr>
          <p:cNvSpPr>
            <a:spLocks noGrp="1"/>
          </p:cNvSpPr>
          <p:nvPr>
            <p:ph type="title"/>
          </p:nvPr>
        </p:nvSpPr>
        <p:spPr>
          <a:xfrm>
            <a:off x="592537" y="640040"/>
            <a:ext cx="8993251" cy="792976"/>
          </a:xfrm>
        </p:spPr>
        <p:txBody>
          <a:bodyPr/>
          <a:lstStyle/>
          <a:p>
            <a:r>
              <a:rPr lang="en-US" noProof="0" dirty="0"/>
              <a:t>Best practice – </a:t>
            </a:r>
            <a:r>
              <a:rPr lang="en-US" noProof="0" dirty="0" err="1"/>
              <a:t>revitalisation</a:t>
            </a:r>
            <a:r>
              <a:rPr lang="en-US" noProof="0" dirty="0"/>
              <a:t> of the </a:t>
            </a:r>
            <a:r>
              <a:rPr lang="en-US" noProof="0" dirty="0" err="1"/>
              <a:t>Spittelau</a:t>
            </a:r>
            <a:r>
              <a:rPr lang="en-US" noProof="0" dirty="0"/>
              <a:t> branch</a:t>
            </a:r>
            <a:endParaRPr lang="en-GB" noProof="0" dirty="0"/>
          </a:p>
        </p:txBody>
      </p:sp>
      <p:sp>
        <p:nvSpPr>
          <p:cNvPr id="3" name="Fußzeilenplatzhalter 2">
            <a:extLst>
              <a:ext uri="{FF2B5EF4-FFF2-40B4-BE49-F238E27FC236}">
                <a16:creationId xmlns:a16="http://schemas.microsoft.com/office/drawing/2014/main" id="{AED20BFD-6875-A324-D821-9EA55FEA2437}"/>
              </a:ext>
            </a:extLst>
          </p:cNvPr>
          <p:cNvSpPr>
            <a:spLocks noGrp="1"/>
          </p:cNvSpPr>
          <p:nvPr>
            <p:ph type="ftr" sz="quarter" idx="11"/>
          </p:nvPr>
        </p:nvSpPr>
        <p:spPr>
          <a:xfrm>
            <a:off x="635069" y="272194"/>
            <a:ext cx="5294781" cy="367846"/>
          </a:xfrm>
        </p:spPr>
        <p:txBody>
          <a:bodyPr/>
          <a:lstStyle/>
          <a:p>
            <a:r>
              <a:rPr lang="en-US" noProof="0" dirty="0"/>
              <a:t>Ecological river engineering and restoration</a:t>
            </a:r>
            <a:endParaRPr lang="en-GB" noProof="0" dirty="0"/>
          </a:p>
        </p:txBody>
      </p:sp>
      <p:sp>
        <p:nvSpPr>
          <p:cNvPr id="8" name="Textfeld 7">
            <a:extLst>
              <a:ext uri="{FF2B5EF4-FFF2-40B4-BE49-F238E27FC236}">
                <a16:creationId xmlns:a16="http://schemas.microsoft.com/office/drawing/2014/main" id="{1A9708B6-9823-4F12-7B78-48060CD9F3DE}"/>
              </a:ext>
            </a:extLst>
          </p:cNvPr>
          <p:cNvSpPr txBox="1"/>
          <p:nvPr/>
        </p:nvSpPr>
        <p:spPr>
          <a:xfrm>
            <a:off x="592538" y="1643162"/>
            <a:ext cx="11277603" cy="4124206"/>
          </a:xfrm>
          <a:prstGeom prst="rect">
            <a:avLst/>
          </a:prstGeom>
          <a:noFill/>
        </p:spPr>
        <p:txBody>
          <a:bodyPr wrap="square">
            <a:spAutoFit/>
          </a:bodyPr>
          <a:lstStyle/>
          <a:p>
            <a:pPr>
              <a:spcAft>
                <a:spcPts val="600"/>
              </a:spcAft>
            </a:pPr>
            <a:r>
              <a:rPr lang="en-GB" b="1" noProof="0" dirty="0"/>
              <a:t>Project:</a:t>
            </a:r>
            <a:r>
              <a:rPr lang="en-GB" noProof="0" dirty="0"/>
              <a:t> </a:t>
            </a:r>
            <a:r>
              <a:rPr lang="en-GB" i="1" noProof="0" dirty="0"/>
              <a:t>Dynamic LIFE Lines Danube (DLLD)</a:t>
            </a:r>
            <a:r>
              <a:rPr lang="en-GB" noProof="0" dirty="0"/>
              <a:t> – EU funded</a:t>
            </a:r>
          </a:p>
          <a:p>
            <a:pPr>
              <a:spcAft>
                <a:spcPts val="600"/>
              </a:spcAft>
            </a:pPr>
            <a:r>
              <a:rPr lang="en-GB" b="1" noProof="0" dirty="0"/>
              <a:t>Objectives and implementation:</a:t>
            </a:r>
            <a:endParaRPr lang="en-GB" noProof="0" dirty="0"/>
          </a:p>
          <a:p>
            <a:pPr marL="285750" indent="-285750">
              <a:buFont typeface="Arial" panose="020B0604020202020204" pitchFamily="34" charset="0"/>
              <a:buChar char="•"/>
            </a:pPr>
            <a:r>
              <a:rPr lang="en-US" noProof="0" dirty="0"/>
              <a:t>Reconnection of the side arm systems to the main channel of the Danube</a:t>
            </a:r>
          </a:p>
          <a:p>
            <a:pPr marL="285750" indent="-285750">
              <a:buFont typeface="Arial" panose="020B0604020202020204" pitchFamily="34" charset="0"/>
              <a:buChar char="•"/>
            </a:pPr>
            <a:r>
              <a:rPr lang="en-US" noProof="0" dirty="0"/>
              <a:t>Completion of the connection of the </a:t>
            </a:r>
            <a:r>
              <a:rPr lang="en-US" noProof="0" dirty="0" err="1"/>
              <a:t>Spittelau</a:t>
            </a:r>
            <a:r>
              <a:rPr lang="en-US" noProof="0" dirty="0"/>
              <a:t> branch: 2021</a:t>
            </a:r>
          </a:p>
          <a:p>
            <a:r>
              <a:rPr lang="en-GB" b="1" noProof="0" dirty="0"/>
              <a:t>Measures:</a:t>
            </a:r>
            <a:endParaRPr lang="en-GB" noProof="0" dirty="0"/>
          </a:p>
          <a:p>
            <a:pPr marL="285750" indent="-285750">
              <a:buFont typeface="Arial" panose="020B0604020202020204" pitchFamily="34" charset="0"/>
              <a:buChar char="•"/>
            </a:pPr>
            <a:r>
              <a:rPr lang="en-US" noProof="0" dirty="0"/>
              <a:t>Deepening of the inflow opening → year-round water supply</a:t>
            </a:r>
          </a:p>
          <a:p>
            <a:pPr marL="285750" indent="-285750">
              <a:buFont typeface="Arial" panose="020B0604020202020204" pitchFamily="34" charset="0"/>
              <a:buChar char="•"/>
            </a:pPr>
            <a:r>
              <a:rPr lang="en-US" noProof="0" dirty="0"/>
              <a:t>Removal of lengthwise and mouth transverse structures → free flow of water and sediment</a:t>
            </a:r>
          </a:p>
          <a:p>
            <a:pPr marL="285750" indent="-285750">
              <a:buFont typeface="Arial" panose="020B0604020202020204" pitchFamily="34" charset="0"/>
              <a:buChar char="•"/>
            </a:pPr>
            <a:r>
              <a:rPr lang="en-US" noProof="0" dirty="0"/>
              <a:t>Removal of bank reinforcements along a length of 710 m</a:t>
            </a:r>
          </a:p>
          <a:p>
            <a:r>
              <a:rPr lang="en-GB" b="1" noProof="0" dirty="0"/>
              <a:t>Results:</a:t>
            </a:r>
            <a:endParaRPr lang="en-GB" noProof="0" dirty="0"/>
          </a:p>
          <a:p>
            <a:pPr marL="285750" indent="-285750">
              <a:buFont typeface="Arial" panose="020B0604020202020204" pitchFamily="34" charset="0"/>
              <a:buChar char="•"/>
            </a:pPr>
            <a:r>
              <a:rPr lang="en-US" noProof="0" dirty="0"/>
              <a:t>Creation of a 4.34 km long side water body, with an almost year-round flow</a:t>
            </a:r>
          </a:p>
          <a:p>
            <a:pPr marL="285750" indent="-285750">
              <a:buFont typeface="Arial" panose="020B0604020202020204" pitchFamily="34" charset="0"/>
              <a:buChar char="•"/>
            </a:pPr>
            <a:r>
              <a:rPr lang="en-US" noProof="0" dirty="0"/>
              <a:t>Development into a dynamic lifeline of the Danube floodplains</a:t>
            </a:r>
          </a:p>
          <a:p>
            <a:pPr marL="285750" indent="-285750">
              <a:buFont typeface="Arial" panose="020B0604020202020204" pitchFamily="34" charset="0"/>
              <a:buChar char="•"/>
            </a:pPr>
            <a:endParaRPr lang="en-US" dirty="0"/>
          </a:p>
          <a:p>
            <a:r>
              <a:rPr lang="en-GB" noProof="0" dirty="0"/>
              <a:t>Post-monitoring until 2026</a:t>
            </a:r>
          </a:p>
          <a:p>
            <a:endParaRPr lang="en-GB" noProof="0" dirty="0"/>
          </a:p>
        </p:txBody>
      </p:sp>
    </p:spTree>
    <p:extLst>
      <p:ext uri="{BB962C8B-B14F-4D97-AF65-F5344CB8AC3E}">
        <p14:creationId xmlns:p14="http://schemas.microsoft.com/office/powerpoint/2010/main" val="4101136500"/>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A6506F-1009-D11C-5268-AD034B1EED3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CCEE478-8013-0759-1859-AB85771569B3}"/>
              </a:ext>
            </a:extLst>
          </p:cNvPr>
          <p:cNvSpPr>
            <a:spLocks noGrp="1"/>
          </p:cNvSpPr>
          <p:nvPr>
            <p:ph type="title"/>
          </p:nvPr>
        </p:nvSpPr>
        <p:spPr/>
        <p:txBody>
          <a:bodyPr/>
          <a:lstStyle/>
          <a:p>
            <a:r>
              <a:rPr lang="en-US" noProof="0" dirty="0"/>
              <a:t>Best practice – bank restoration in the Danube floodplains national park</a:t>
            </a:r>
            <a:endParaRPr lang="en-GB" noProof="0" dirty="0"/>
          </a:p>
        </p:txBody>
      </p:sp>
      <p:sp>
        <p:nvSpPr>
          <p:cNvPr id="3" name="Fußzeilenplatzhalter 2">
            <a:extLst>
              <a:ext uri="{FF2B5EF4-FFF2-40B4-BE49-F238E27FC236}">
                <a16:creationId xmlns:a16="http://schemas.microsoft.com/office/drawing/2014/main" id="{C9FEF3BA-2DF9-0603-8336-D5D25156BE15}"/>
              </a:ext>
            </a:extLst>
          </p:cNvPr>
          <p:cNvSpPr>
            <a:spLocks noGrp="1"/>
          </p:cNvSpPr>
          <p:nvPr>
            <p:ph type="ftr" sz="quarter" idx="11"/>
          </p:nvPr>
        </p:nvSpPr>
        <p:spPr>
          <a:xfrm>
            <a:off x="635069" y="272194"/>
            <a:ext cx="5294781" cy="367846"/>
          </a:xfrm>
        </p:spPr>
        <p:txBody>
          <a:bodyPr/>
          <a:lstStyle/>
          <a:p>
            <a:r>
              <a:rPr lang="en-US" noProof="0" dirty="0"/>
              <a:t>Ecological river engineering and restoration</a:t>
            </a:r>
            <a:endParaRPr lang="en-GB" noProof="0" dirty="0"/>
          </a:p>
        </p:txBody>
      </p:sp>
      <p:sp>
        <p:nvSpPr>
          <p:cNvPr id="8" name="Textfeld 7">
            <a:extLst>
              <a:ext uri="{FF2B5EF4-FFF2-40B4-BE49-F238E27FC236}">
                <a16:creationId xmlns:a16="http://schemas.microsoft.com/office/drawing/2014/main" id="{2F79B9D3-0FA7-A29A-9191-788155B18E10}"/>
              </a:ext>
            </a:extLst>
          </p:cNvPr>
          <p:cNvSpPr txBox="1"/>
          <p:nvPr/>
        </p:nvSpPr>
        <p:spPr>
          <a:xfrm>
            <a:off x="592538" y="1643162"/>
            <a:ext cx="11277603" cy="3970318"/>
          </a:xfrm>
          <a:prstGeom prst="rect">
            <a:avLst/>
          </a:prstGeom>
          <a:noFill/>
        </p:spPr>
        <p:txBody>
          <a:bodyPr wrap="square">
            <a:spAutoFit/>
          </a:bodyPr>
          <a:lstStyle/>
          <a:p>
            <a:r>
              <a:rPr lang="en-GB" b="1" noProof="0" dirty="0"/>
              <a:t>Project:</a:t>
            </a:r>
          </a:p>
          <a:p>
            <a:r>
              <a:rPr lang="en-US" noProof="0" dirty="0"/>
              <a:t>As part of the EU-funded MERLIN project, rivers, streams, wetlands and peatlands in 17 areas from Finland to Israel are being restored to a near-natural </a:t>
            </a:r>
            <a:r>
              <a:rPr lang="en-US" noProof="0" dirty="0" err="1"/>
              <a:t>state.In</a:t>
            </a:r>
            <a:r>
              <a:rPr lang="en-US" noProof="0" dirty="0"/>
              <a:t> Austria, hard bank reinforcements are being removed along one river section in the Danube floodplains national park, and the effects of restoration are being examined</a:t>
            </a:r>
            <a:r>
              <a:rPr lang="en-GB" noProof="0" dirty="0"/>
              <a:t>. </a:t>
            </a:r>
          </a:p>
          <a:p>
            <a:endParaRPr lang="en-GB" noProof="0" dirty="0"/>
          </a:p>
          <a:p>
            <a:r>
              <a:rPr lang="en-GB" b="1" noProof="0" dirty="0"/>
              <a:t>Implementation and special features:</a:t>
            </a:r>
            <a:endParaRPr lang="en-GB" noProof="0" dirty="0"/>
          </a:p>
          <a:p>
            <a:r>
              <a:rPr lang="en-US" noProof="0" dirty="0"/>
              <a:t>Integrated planning → no impairment of the Danube waterway</a:t>
            </a:r>
          </a:p>
          <a:p>
            <a:r>
              <a:rPr lang="en-US" noProof="0" dirty="0"/>
              <a:t>Japanese knotweed (a particularly persistent invasive species) is professionally treated using thermal methods</a:t>
            </a:r>
          </a:p>
          <a:p>
            <a:r>
              <a:rPr lang="en-US" noProof="0" dirty="0"/>
              <a:t>After excavation works: natural bank development through the Danube’s own dynamics</a:t>
            </a:r>
          </a:p>
          <a:p>
            <a:endParaRPr lang="en-GB" b="1" noProof="0" dirty="0"/>
          </a:p>
          <a:p>
            <a:r>
              <a:rPr lang="en-GB" b="1" noProof="0" dirty="0"/>
              <a:t>Accompanying research:</a:t>
            </a:r>
            <a:endParaRPr lang="en-GB" noProof="0" dirty="0"/>
          </a:p>
          <a:p>
            <a:r>
              <a:rPr lang="en-US" noProof="0" dirty="0"/>
              <a:t>The bank restoration is evaluated by BOKU through monitoring activities before and after implementation</a:t>
            </a:r>
          </a:p>
          <a:p>
            <a:r>
              <a:rPr lang="en-US" noProof="0" dirty="0"/>
              <a:t>Findings from the MERLIN project are combined with insights from other projects</a:t>
            </a:r>
          </a:p>
          <a:p>
            <a:r>
              <a:rPr lang="en-US" noProof="0" dirty="0"/>
              <a:t>In this way, valuable knowledge can be gained for future restoration projects across Europe</a:t>
            </a:r>
            <a:endParaRPr lang="en-GB" noProof="0" dirty="0"/>
          </a:p>
        </p:txBody>
      </p:sp>
    </p:spTree>
    <p:extLst>
      <p:ext uri="{BB962C8B-B14F-4D97-AF65-F5344CB8AC3E}">
        <p14:creationId xmlns:p14="http://schemas.microsoft.com/office/powerpoint/2010/main" val="1249643366"/>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platzhalter 10">
            <a:extLst>
              <a:ext uri="{FF2B5EF4-FFF2-40B4-BE49-F238E27FC236}">
                <a16:creationId xmlns:a16="http://schemas.microsoft.com/office/drawing/2014/main" id="{B190B3AE-BFCA-4BA4-BFE8-C82D485810A6}"/>
              </a:ext>
            </a:extLst>
          </p:cNvPr>
          <p:cNvSpPr>
            <a:spLocks noGrp="1"/>
          </p:cNvSpPr>
          <p:nvPr>
            <p:ph type="body" idx="1"/>
          </p:nvPr>
        </p:nvSpPr>
        <p:spPr/>
        <p:txBody>
          <a:bodyPr/>
          <a:lstStyle/>
          <a:p>
            <a:r>
              <a:rPr lang="en-GB" noProof="0" dirty="0"/>
              <a:t>4</a:t>
            </a:r>
          </a:p>
        </p:txBody>
      </p:sp>
      <p:sp>
        <p:nvSpPr>
          <p:cNvPr id="10" name="Titel 9">
            <a:extLst>
              <a:ext uri="{FF2B5EF4-FFF2-40B4-BE49-F238E27FC236}">
                <a16:creationId xmlns:a16="http://schemas.microsoft.com/office/drawing/2014/main" id="{F445DC9F-43FB-45BE-813C-5A4281754AE3}"/>
              </a:ext>
            </a:extLst>
          </p:cNvPr>
          <p:cNvSpPr>
            <a:spLocks noGrp="1"/>
          </p:cNvSpPr>
          <p:nvPr>
            <p:ph type="title"/>
          </p:nvPr>
        </p:nvSpPr>
        <p:spPr/>
        <p:txBody>
          <a:bodyPr/>
          <a:lstStyle/>
          <a:p>
            <a:r>
              <a:rPr lang="en-US" sz="5500" noProof="0" dirty="0"/>
              <a:t>How can the Danube be developed sustainably?</a:t>
            </a:r>
            <a:br>
              <a:rPr lang="en-GB" noProof="0" dirty="0"/>
            </a:br>
            <a:br>
              <a:rPr lang="en-GB" noProof="0" dirty="0"/>
            </a:br>
            <a:endParaRPr lang="en-GB" noProof="0" dirty="0"/>
          </a:p>
        </p:txBody>
      </p:sp>
    </p:spTree>
    <p:extLst>
      <p:ext uri="{BB962C8B-B14F-4D97-AF65-F5344CB8AC3E}">
        <p14:creationId xmlns:p14="http://schemas.microsoft.com/office/powerpoint/2010/main" val="4121555904"/>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A5F0D632-73C8-7A78-6204-71BF3079EE30}"/>
              </a:ext>
              <a:ext uri="{C183D7F6-B498-43B3-948B-1728B52AA6E4}">
                <adec:decorative xmlns:adec="http://schemas.microsoft.com/office/drawing/2017/decorative" val="1"/>
              </a:ext>
            </a:extLst>
          </p:cNvPr>
          <p:cNvSpPr>
            <a:spLocks noGrp="1"/>
          </p:cNvSpPr>
          <p:nvPr>
            <p:ph type="ftr" sz="quarter" idx="11"/>
          </p:nvPr>
        </p:nvSpPr>
        <p:spPr>
          <a:xfrm>
            <a:off x="635070" y="272194"/>
            <a:ext cx="4786016" cy="365125"/>
          </a:xfrm>
        </p:spPr>
        <p:txBody>
          <a:bodyPr/>
          <a:lstStyle/>
          <a:p>
            <a:r>
              <a:rPr lang="en-US" noProof="0" dirty="0"/>
              <a:t>Future of flowing waters using the Danube as an example</a:t>
            </a:r>
            <a:endParaRPr lang="en-GB" noProof="0" dirty="0"/>
          </a:p>
        </p:txBody>
      </p:sp>
      <p:sp>
        <p:nvSpPr>
          <p:cNvPr id="3" name="Titel 2">
            <a:extLst>
              <a:ext uri="{FF2B5EF4-FFF2-40B4-BE49-F238E27FC236}">
                <a16:creationId xmlns:a16="http://schemas.microsoft.com/office/drawing/2014/main" id="{59A7BA83-9F0A-EC3F-F70C-9AC20EFAD441}"/>
              </a:ext>
            </a:extLst>
          </p:cNvPr>
          <p:cNvSpPr>
            <a:spLocks noGrp="1"/>
          </p:cNvSpPr>
          <p:nvPr>
            <p:ph type="title"/>
          </p:nvPr>
        </p:nvSpPr>
        <p:spPr>
          <a:xfrm>
            <a:off x="592538" y="640040"/>
            <a:ext cx="6778646" cy="792976"/>
          </a:xfrm>
        </p:spPr>
        <p:txBody>
          <a:bodyPr/>
          <a:lstStyle/>
          <a:p>
            <a:r>
              <a:rPr lang="en-US" noProof="0" dirty="0"/>
              <a:t>Strategies and measures for sustainable river development: Danube 2030 action </a:t>
            </a:r>
            <a:r>
              <a:rPr lang="en-US" noProof="0" dirty="0" err="1"/>
              <a:t>programme</a:t>
            </a:r>
            <a:endParaRPr lang="en-GB" noProof="0" dirty="0"/>
          </a:p>
        </p:txBody>
      </p:sp>
      <p:sp>
        <p:nvSpPr>
          <p:cNvPr id="4" name="Foliennummernplatzhalter 3">
            <a:extLst>
              <a:ext uri="{FF2B5EF4-FFF2-40B4-BE49-F238E27FC236}">
                <a16:creationId xmlns:a16="http://schemas.microsoft.com/office/drawing/2014/main" id="{629893E1-DFE2-1248-9E49-A93638DBF28B}"/>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37</a:t>
            </a:fld>
            <a:endParaRPr lang="en-GB" noProof="0" dirty="0"/>
          </a:p>
        </p:txBody>
      </p:sp>
      <p:sp>
        <p:nvSpPr>
          <p:cNvPr id="6" name="Textfeld 5">
            <a:extLst>
              <a:ext uri="{FF2B5EF4-FFF2-40B4-BE49-F238E27FC236}">
                <a16:creationId xmlns:a16="http://schemas.microsoft.com/office/drawing/2014/main" id="{45B284CA-445E-91B3-A227-4DC68252919F}"/>
              </a:ext>
            </a:extLst>
          </p:cNvPr>
          <p:cNvSpPr txBox="1"/>
          <p:nvPr/>
        </p:nvSpPr>
        <p:spPr>
          <a:xfrm>
            <a:off x="592538" y="2426017"/>
            <a:ext cx="6254245" cy="3708708"/>
          </a:xfrm>
          <a:prstGeom prst="rect">
            <a:avLst/>
          </a:prstGeom>
          <a:noFill/>
        </p:spPr>
        <p:txBody>
          <a:bodyPr wrap="square">
            <a:spAutoFit/>
          </a:bodyPr>
          <a:lstStyle/>
          <a:p>
            <a:pPr marL="342900" indent="-342900">
              <a:spcAft>
                <a:spcPts val="600"/>
              </a:spcAft>
              <a:buFont typeface="Arial" panose="020B0604020202020204" pitchFamily="34" charset="0"/>
              <a:buChar char="•"/>
            </a:pPr>
            <a:r>
              <a:rPr lang="en-US" sz="2000" noProof="0" dirty="0"/>
              <a:t>Defines the development framework up to 2030 (in line with the United Nations Agenda 2030, the European Green Deal and the Austrian government </a:t>
            </a:r>
            <a:r>
              <a:rPr lang="en-US" sz="2000" noProof="0" dirty="0" err="1"/>
              <a:t>programme</a:t>
            </a:r>
            <a:r>
              <a:rPr lang="en-US" sz="2000" noProof="0" dirty="0"/>
              <a:t>)</a:t>
            </a:r>
          </a:p>
          <a:p>
            <a:pPr marL="342900" indent="-342900">
              <a:spcAft>
                <a:spcPts val="600"/>
              </a:spcAft>
              <a:buFont typeface="Arial" panose="020B0604020202020204" pitchFamily="34" charset="0"/>
              <a:buChar char="•"/>
            </a:pPr>
            <a:r>
              <a:rPr lang="en-US" sz="2000" b="1" noProof="0" dirty="0"/>
              <a:t>Objectives: </a:t>
            </a:r>
            <a:r>
              <a:rPr lang="en-US" sz="2000" noProof="0" dirty="0"/>
              <a:t>Protection of the Danube and use of its potential as a recreational and economic space</a:t>
            </a:r>
          </a:p>
          <a:p>
            <a:pPr marL="342900" indent="-342900">
              <a:spcAft>
                <a:spcPts val="600"/>
              </a:spcAft>
              <a:buFont typeface="Arial" panose="020B0604020202020204" pitchFamily="34" charset="0"/>
              <a:buChar char="•"/>
            </a:pPr>
            <a:r>
              <a:rPr lang="en-US" sz="2000" b="1" noProof="0" dirty="0"/>
              <a:t>Key priorities: </a:t>
            </a:r>
            <a:r>
              <a:rPr lang="en-US" sz="2000" noProof="0" dirty="0"/>
              <a:t>Promotion of climate and environmental protection, resilient waterways and environmentally friendly inland navigation</a:t>
            </a:r>
          </a:p>
          <a:p>
            <a:pPr marL="342900" indent="-342900">
              <a:spcAft>
                <a:spcPts val="600"/>
              </a:spcAft>
              <a:buFont typeface="Arial" panose="020B0604020202020204" pitchFamily="34" charset="0"/>
              <a:buChar char="•"/>
            </a:pPr>
            <a:r>
              <a:rPr lang="en-US" sz="2000" b="1" noProof="0" dirty="0"/>
              <a:t>Measures:</a:t>
            </a:r>
            <a:r>
              <a:rPr lang="en-US" sz="2000" noProof="0" dirty="0"/>
              <a:t> Ten work packages for balanced development as a natural environment and transport route</a:t>
            </a:r>
            <a:endParaRPr lang="en-GB" sz="2000" noProof="0" dirty="0"/>
          </a:p>
        </p:txBody>
      </p:sp>
      <p:sp>
        <p:nvSpPr>
          <p:cNvPr id="5" name="Textfeld 4">
            <a:extLst>
              <a:ext uri="{FF2B5EF4-FFF2-40B4-BE49-F238E27FC236}">
                <a16:creationId xmlns:a16="http://schemas.microsoft.com/office/drawing/2014/main" id="{EE0AC73D-5A1D-13F2-7A64-5809208EF853}"/>
              </a:ext>
            </a:extLst>
          </p:cNvPr>
          <p:cNvSpPr txBox="1"/>
          <p:nvPr/>
        </p:nvSpPr>
        <p:spPr>
          <a:xfrm>
            <a:off x="6096000" y="6475254"/>
            <a:ext cx="1506941" cy="246221"/>
          </a:xfrm>
          <a:prstGeom prst="rect">
            <a:avLst/>
          </a:prstGeom>
          <a:noFill/>
        </p:spPr>
        <p:txBody>
          <a:bodyPr wrap="square" rtlCol="0">
            <a:spAutoFit/>
          </a:bodyPr>
          <a:lstStyle/>
          <a:p>
            <a:r>
              <a:rPr lang="en-GB" sz="1000" noProof="0" dirty="0">
                <a:solidFill>
                  <a:srgbClr val="3C6496"/>
                </a:solidFill>
              </a:rPr>
              <a:t>Image: BMK/</a:t>
            </a:r>
            <a:r>
              <a:rPr lang="en-GB" sz="1000" noProof="0" dirty="0" err="1">
                <a:solidFill>
                  <a:srgbClr val="3C6496"/>
                </a:solidFill>
              </a:rPr>
              <a:t>viadonau</a:t>
            </a:r>
            <a:endParaRPr lang="en-GB" sz="1000" noProof="0" dirty="0">
              <a:solidFill>
                <a:srgbClr val="3C6496"/>
              </a:solidFill>
            </a:endParaRPr>
          </a:p>
        </p:txBody>
      </p:sp>
      <p:pic>
        <p:nvPicPr>
          <p:cNvPr id="9" name="Grafik 8" descr="Cover page of a policy document on the Danube 2030 program with river landscape.">
            <a:extLst>
              <a:ext uri="{FF2B5EF4-FFF2-40B4-BE49-F238E27FC236}">
                <a16:creationId xmlns:a16="http://schemas.microsoft.com/office/drawing/2014/main" id="{CD53086E-09EF-484A-EBAC-21460B565B2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442132" y="0"/>
            <a:ext cx="4705978" cy="6858000"/>
          </a:xfrm>
          <a:prstGeom prst="rect">
            <a:avLst/>
          </a:prstGeom>
        </p:spPr>
      </p:pic>
    </p:spTree>
    <p:extLst>
      <p:ext uri="{BB962C8B-B14F-4D97-AF65-F5344CB8AC3E}">
        <p14:creationId xmlns:p14="http://schemas.microsoft.com/office/powerpoint/2010/main" val="367884999"/>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10FA8-893C-3485-68CD-61731ABD5F21}"/>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64539F77-F649-2B12-5617-C529EC107765}"/>
              </a:ext>
              <a:ext uri="{C183D7F6-B498-43B3-948B-1728B52AA6E4}">
                <adec:decorative xmlns:adec="http://schemas.microsoft.com/office/drawing/2017/decorative" val="1"/>
              </a:ext>
            </a:extLst>
          </p:cNvPr>
          <p:cNvSpPr>
            <a:spLocks noGrp="1"/>
          </p:cNvSpPr>
          <p:nvPr>
            <p:ph type="ftr" sz="quarter" idx="11"/>
          </p:nvPr>
        </p:nvSpPr>
        <p:spPr>
          <a:xfrm>
            <a:off x="635070" y="272194"/>
            <a:ext cx="4797632" cy="365125"/>
          </a:xfrm>
        </p:spPr>
        <p:txBody>
          <a:bodyPr/>
          <a:lstStyle/>
          <a:p>
            <a:r>
              <a:rPr lang="en-US" noProof="0" dirty="0"/>
              <a:t>Future of flowing waters using the Danube as an example</a:t>
            </a:r>
            <a:endParaRPr lang="en-GB" noProof="0" dirty="0"/>
          </a:p>
        </p:txBody>
      </p:sp>
      <p:sp>
        <p:nvSpPr>
          <p:cNvPr id="3" name="Titel 2">
            <a:extLst>
              <a:ext uri="{FF2B5EF4-FFF2-40B4-BE49-F238E27FC236}">
                <a16:creationId xmlns:a16="http://schemas.microsoft.com/office/drawing/2014/main" id="{FC4604C4-84AC-6FA3-7B53-C9EB90BF3322}"/>
              </a:ext>
            </a:extLst>
          </p:cNvPr>
          <p:cNvSpPr>
            <a:spLocks noGrp="1"/>
          </p:cNvSpPr>
          <p:nvPr>
            <p:ph type="title"/>
          </p:nvPr>
        </p:nvSpPr>
        <p:spPr>
          <a:xfrm>
            <a:off x="592538" y="640040"/>
            <a:ext cx="10179846" cy="792976"/>
          </a:xfrm>
        </p:spPr>
        <p:txBody>
          <a:bodyPr/>
          <a:lstStyle/>
          <a:p>
            <a:r>
              <a:rPr lang="en-US" noProof="0" dirty="0"/>
              <a:t>Work package 10: implementing restoration, species and habitat conservation projects to achieve good ecological status along the Danube/March/Thaya</a:t>
            </a:r>
            <a:endParaRPr lang="en-GB" noProof="0" dirty="0"/>
          </a:p>
        </p:txBody>
      </p:sp>
      <p:sp>
        <p:nvSpPr>
          <p:cNvPr id="4" name="Foliennummernplatzhalter 3">
            <a:extLst>
              <a:ext uri="{FF2B5EF4-FFF2-40B4-BE49-F238E27FC236}">
                <a16:creationId xmlns:a16="http://schemas.microsoft.com/office/drawing/2014/main" id="{06C5B013-6C19-E493-CA66-A37FB6C53F04}"/>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38</a:t>
            </a:fld>
            <a:endParaRPr lang="en-GB" noProof="0" dirty="0"/>
          </a:p>
        </p:txBody>
      </p:sp>
      <p:sp>
        <p:nvSpPr>
          <p:cNvPr id="6" name="Textfeld 5">
            <a:extLst>
              <a:ext uri="{FF2B5EF4-FFF2-40B4-BE49-F238E27FC236}">
                <a16:creationId xmlns:a16="http://schemas.microsoft.com/office/drawing/2014/main" id="{BC141D24-D887-AA85-D524-52EBFE7B93AD}"/>
              </a:ext>
            </a:extLst>
          </p:cNvPr>
          <p:cNvSpPr txBox="1"/>
          <p:nvPr/>
        </p:nvSpPr>
        <p:spPr>
          <a:xfrm>
            <a:off x="635070" y="2463522"/>
            <a:ext cx="10568152" cy="2862322"/>
          </a:xfrm>
          <a:prstGeom prst="rect">
            <a:avLst/>
          </a:prstGeom>
          <a:noFill/>
        </p:spPr>
        <p:txBody>
          <a:bodyPr wrap="square">
            <a:spAutoFit/>
          </a:bodyPr>
          <a:lstStyle/>
          <a:p>
            <a:r>
              <a:rPr lang="en-GB" sz="2000" b="1" noProof="0" dirty="0"/>
              <a:t>Planned activities</a:t>
            </a:r>
          </a:p>
          <a:p>
            <a:pPr marL="720725" indent="-274638">
              <a:buFont typeface="Arial" panose="020B0604020202020204" pitchFamily="34" charset="0"/>
              <a:buChar char="•"/>
              <a:tabLst>
                <a:tab pos="720725" algn="l"/>
              </a:tabLst>
            </a:pPr>
            <a:r>
              <a:rPr lang="en-US" sz="2000" noProof="0" dirty="0"/>
              <a:t>Removal of bank reinforcements, creation of sandy and gravelly banks, near-natural design of riverbanks and confluence areas</a:t>
            </a:r>
          </a:p>
          <a:p>
            <a:pPr marL="720725" indent="-274638">
              <a:buFont typeface="Arial" panose="020B0604020202020204" pitchFamily="34" charset="0"/>
              <a:buChar char="•"/>
              <a:tabLst>
                <a:tab pos="720725" algn="l"/>
              </a:tabLst>
            </a:pPr>
            <a:r>
              <a:rPr lang="en-US" sz="2000" noProof="0" dirty="0"/>
              <a:t>Implementation of species and nature conservation projects to preserve biodiversity</a:t>
            </a:r>
          </a:p>
          <a:p>
            <a:pPr marL="720725" indent="-274638">
              <a:buFont typeface="Arial" panose="020B0604020202020204" pitchFamily="34" charset="0"/>
              <a:buChar char="•"/>
              <a:tabLst>
                <a:tab pos="720725" algn="l"/>
              </a:tabLst>
            </a:pPr>
            <a:r>
              <a:rPr lang="en-US" sz="2000" noProof="0" dirty="0"/>
              <a:t>Control of invasive species and promotion of native, climate-resilient plants</a:t>
            </a:r>
          </a:p>
          <a:p>
            <a:pPr marL="720725" indent="-274638">
              <a:buFont typeface="Arial" panose="020B0604020202020204" pitchFamily="34" charset="0"/>
              <a:buChar char="•"/>
              <a:tabLst>
                <a:tab pos="720725" algn="l"/>
              </a:tabLst>
            </a:pPr>
            <a:r>
              <a:rPr lang="en-US" sz="2000" noProof="0" dirty="0"/>
              <a:t>Introduction of near-natural management approaches for embankments and riverbanks</a:t>
            </a:r>
          </a:p>
          <a:p>
            <a:pPr marL="720725" indent="-274638">
              <a:buFont typeface="Arial" panose="020B0604020202020204" pitchFamily="34" charset="0"/>
              <a:buChar char="•"/>
              <a:tabLst>
                <a:tab pos="720725" algn="l"/>
              </a:tabLst>
            </a:pPr>
            <a:r>
              <a:rPr lang="en-US" sz="2000" noProof="0" dirty="0"/>
              <a:t>Expansion of the knowledge base on the effects of river regulation and climate change</a:t>
            </a:r>
          </a:p>
          <a:p>
            <a:pPr marL="720725" indent="-274638">
              <a:buFont typeface="Arial" panose="020B0604020202020204" pitchFamily="34" charset="0"/>
              <a:buChar char="•"/>
              <a:tabLst>
                <a:tab pos="720725" algn="l"/>
              </a:tabLst>
            </a:pPr>
            <a:r>
              <a:rPr lang="en-US" sz="2000" noProof="0" dirty="0"/>
              <a:t>Strengthening cooperation in the development of measures and in data management and monitoring</a:t>
            </a:r>
            <a:endParaRPr lang="en-GB" sz="2000" noProof="0" dirty="0"/>
          </a:p>
        </p:txBody>
      </p:sp>
      <p:sp>
        <p:nvSpPr>
          <p:cNvPr id="5" name="Textfeld 4">
            <a:extLst>
              <a:ext uri="{FF2B5EF4-FFF2-40B4-BE49-F238E27FC236}">
                <a16:creationId xmlns:a16="http://schemas.microsoft.com/office/drawing/2014/main" id="{248C6A24-45DA-7A7C-99BA-E5EAAD5D4E5A}"/>
              </a:ext>
            </a:extLst>
          </p:cNvPr>
          <p:cNvSpPr txBox="1"/>
          <p:nvPr/>
        </p:nvSpPr>
        <p:spPr>
          <a:xfrm>
            <a:off x="5432702" y="6534672"/>
            <a:ext cx="1506941" cy="246221"/>
          </a:xfrm>
          <a:prstGeom prst="rect">
            <a:avLst/>
          </a:prstGeom>
          <a:noFill/>
        </p:spPr>
        <p:txBody>
          <a:bodyPr wrap="square" rtlCol="0">
            <a:spAutoFit/>
          </a:bodyPr>
          <a:lstStyle/>
          <a:p>
            <a:r>
              <a:rPr lang="en-GB" sz="1000" noProof="0" dirty="0">
                <a:solidFill>
                  <a:srgbClr val="3C6496"/>
                </a:solidFill>
              </a:rPr>
              <a:t>Picture: </a:t>
            </a:r>
            <a:r>
              <a:rPr lang="en-GB" sz="1000" noProof="0" dirty="0" err="1">
                <a:solidFill>
                  <a:srgbClr val="3C6496"/>
                </a:solidFill>
              </a:rPr>
              <a:t>viadonau</a:t>
            </a:r>
            <a:r>
              <a:rPr lang="en-GB" sz="1000" noProof="0" dirty="0">
                <a:solidFill>
                  <a:srgbClr val="3C6496"/>
                </a:solidFill>
              </a:rPr>
              <a:t>/Zinner</a:t>
            </a:r>
          </a:p>
        </p:txBody>
      </p:sp>
      <p:pic>
        <p:nvPicPr>
          <p:cNvPr id="8" name="Grafik 7" descr="Excavator loading gravel into a truck on a riverbank with barges in the background.">
            <a:extLst>
              <a:ext uri="{FF2B5EF4-FFF2-40B4-BE49-F238E27FC236}">
                <a16:creationId xmlns:a16="http://schemas.microsoft.com/office/drawing/2014/main" id="{B1473159-C52A-8E7C-1BC1-142F6E215E4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39643" y="5207473"/>
            <a:ext cx="5252357" cy="1942511"/>
          </a:xfrm>
          <a:prstGeom prst="rect">
            <a:avLst/>
          </a:prstGeom>
        </p:spPr>
      </p:pic>
    </p:spTree>
    <p:extLst>
      <p:ext uri="{BB962C8B-B14F-4D97-AF65-F5344CB8AC3E}">
        <p14:creationId xmlns:p14="http://schemas.microsoft.com/office/powerpoint/2010/main" val="1936359528"/>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5704EB97-C1B8-78CD-659E-3B3C1B6322B1}"/>
              </a:ext>
            </a:extLst>
          </p:cNvPr>
          <p:cNvSpPr>
            <a:spLocks noGrp="1"/>
          </p:cNvSpPr>
          <p:nvPr>
            <p:ph type="ftr" sz="quarter" idx="11"/>
          </p:nvPr>
        </p:nvSpPr>
        <p:spPr/>
        <p:txBody>
          <a:bodyPr/>
          <a:lstStyle/>
          <a:p>
            <a:r>
              <a:rPr lang="en-US" noProof="0" dirty="0">
                <a:cs typeface="Arial" panose="020B0604020202020204" pitchFamily="34" charset="0"/>
              </a:rPr>
              <a:t>The Danube – ecosystem and lifeline</a:t>
            </a:r>
            <a:endParaRPr lang="en-GB" noProof="0" dirty="0"/>
          </a:p>
        </p:txBody>
      </p:sp>
      <p:sp>
        <p:nvSpPr>
          <p:cNvPr id="3" name="Titel 2">
            <a:extLst>
              <a:ext uri="{FF2B5EF4-FFF2-40B4-BE49-F238E27FC236}">
                <a16:creationId xmlns:a16="http://schemas.microsoft.com/office/drawing/2014/main" id="{A4EBAC4C-3DD1-3FEA-7FC1-D6D7BDE11603}"/>
              </a:ext>
            </a:extLst>
          </p:cNvPr>
          <p:cNvSpPr>
            <a:spLocks noGrp="1"/>
          </p:cNvSpPr>
          <p:nvPr>
            <p:ph type="title"/>
          </p:nvPr>
        </p:nvSpPr>
        <p:spPr/>
        <p:txBody>
          <a:bodyPr/>
          <a:lstStyle/>
          <a:p>
            <a:r>
              <a:rPr lang="en-GB" noProof="0" dirty="0"/>
              <a:t>Kahoot!</a:t>
            </a:r>
          </a:p>
        </p:txBody>
      </p:sp>
      <p:sp>
        <p:nvSpPr>
          <p:cNvPr id="4" name="Inhaltsplatzhalter 3">
            <a:extLst>
              <a:ext uri="{FF2B5EF4-FFF2-40B4-BE49-F238E27FC236}">
                <a16:creationId xmlns:a16="http://schemas.microsoft.com/office/drawing/2014/main" id="{E7D9FB3F-4829-8C96-DEFE-6498B4C26D73}"/>
              </a:ext>
            </a:extLst>
          </p:cNvPr>
          <p:cNvSpPr>
            <a:spLocks noGrp="1"/>
          </p:cNvSpPr>
          <p:nvPr>
            <p:ph idx="1"/>
          </p:nvPr>
        </p:nvSpPr>
        <p:spPr>
          <a:xfrm>
            <a:off x="6932952" y="3248025"/>
            <a:ext cx="4614005" cy="2928938"/>
          </a:xfrm>
        </p:spPr>
        <p:txBody>
          <a:bodyPr/>
          <a:lstStyle/>
          <a:p>
            <a:pPr marL="0" indent="0">
              <a:buNone/>
            </a:pPr>
            <a:r>
              <a:rPr lang="en-GB" dirty="0">
                <a:hlinkClick r:id="rId3"/>
              </a:rPr>
              <a:t>https://create.kahoot.it/share/the-danube-ecosystem-and-lifeline/d2790d18-b18e-492c-8051-11890f4e1dc8</a:t>
            </a:r>
            <a:endParaRPr lang="en-GB" dirty="0"/>
          </a:p>
          <a:p>
            <a:pPr marL="0" indent="0">
              <a:buNone/>
            </a:pPr>
            <a:endParaRPr lang="en-GB" noProof="0" dirty="0"/>
          </a:p>
        </p:txBody>
      </p:sp>
      <p:sp>
        <p:nvSpPr>
          <p:cNvPr id="5" name="Foliennummernplatzhalter 4">
            <a:extLst>
              <a:ext uri="{FF2B5EF4-FFF2-40B4-BE49-F238E27FC236}">
                <a16:creationId xmlns:a16="http://schemas.microsoft.com/office/drawing/2014/main" id="{797A00BE-5A18-9F12-ABCA-D23A82CD4DAB}"/>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39</a:t>
            </a:fld>
            <a:endParaRPr lang="en-GB" noProof="0" dirty="0"/>
          </a:p>
        </p:txBody>
      </p:sp>
      <p:pic>
        <p:nvPicPr>
          <p:cNvPr id="6" name="Content Placeholder 5">
            <a:hlinkClick r:id="rId3"/>
            <a:extLst>
              <a:ext uri="{FF2B5EF4-FFF2-40B4-BE49-F238E27FC236}">
                <a16:creationId xmlns:a16="http://schemas.microsoft.com/office/drawing/2014/main" id="{31FB7616-0734-172D-4C2C-A27853E21A1F}"/>
              </a:ext>
            </a:extLst>
          </p:cNvPr>
          <p:cNvPicPr>
            <a:picLocks noChangeAspect="1"/>
          </p:cNvPicPr>
          <p:nvPr/>
        </p:nvPicPr>
        <p:blipFill>
          <a:blip r:embed="rId4" cstate="screen">
            <a:extLst>
              <a:ext uri="{28A0092B-C50C-407E-A947-70E740481C1C}">
                <a14:useLocalDpi xmlns:a14="http://schemas.microsoft.com/office/drawing/2010/main"/>
              </a:ext>
            </a:extLst>
          </a:blip>
          <a:srcRect b="-1"/>
          <a:stretch>
            <a:fillRect/>
          </a:stretch>
        </p:blipFill>
        <p:spPr>
          <a:xfrm>
            <a:off x="635069" y="1743805"/>
            <a:ext cx="5807336" cy="3370389"/>
          </a:xfrm>
          <a:prstGeom prst="rect">
            <a:avLst/>
          </a:prstGeom>
          <a:noFill/>
        </p:spPr>
      </p:pic>
      <p:sp>
        <p:nvSpPr>
          <p:cNvPr id="7" name="Textfeld 6">
            <a:extLst>
              <a:ext uri="{FF2B5EF4-FFF2-40B4-BE49-F238E27FC236}">
                <a16:creationId xmlns:a16="http://schemas.microsoft.com/office/drawing/2014/main" id="{C3F5C008-B4B5-C78C-3755-65571716461F}"/>
              </a:ext>
            </a:extLst>
          </p:cNvPr>
          <p:cNvSpPr txBox="1"/>
          <p:nvPr/>
        </p:nvSpPr>
        <p:spPr>
          <a:xfrm>
            <a:off x="4853136" y="5072095"/>
            <a:ext cx="1773574" cy="27699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de-AT" sz="1200" dirty="0"/>
              <a:t>https://kahoot.com/de/</a:t>
            </a:r>
          </a:p>
        </p:txBody>
      </p:sp>
      <p:sp>
        <p:nvSpPr>
          <p:cNvPr id="8" name="Textfeld 7">
            <a:extLst>
              <a:ext uri="{FF2B5EF4-FFF2-40B4-BE49-F238E27FC236}">
                <a16:creationId xmlns:a16="http://schemas.microsoft.com/office/drawing/2014/main" id="{1B8E94EB-D385-8492-F449-6B76E9D4FB1E}"/>
              </a:ext>
            </a:extLst>
          </p:cNvPr>
          <p:cNvSpPr txBox="1"/>
          <p:nvPr/>
        </p:nvSpPr>
        <p:spPr>
          <a:xfrm>
            <a:off x="6932953" y="1726266"/>
            <a:ext cx="4001845" cy="830997"/>
          </a:xfrm>
          <a:prstGeom prst="rect">
            <a:avLst/>
          </a:prstGeom>
          <a:noFill/>
        </p:spPr>
        <p:txBody>
          <a:bodyPr wrap="square" rtlCol="0">
            <a:spAutoFit/>
          </a:bodyPr>
          <a:lstStyle/>
          <a:p>
            <a:r>
              <a:rPr lang="en-US" sz="2400" dirty="0"/>
              <a:t>Testing your knowledge with our transport quiz!</a:t>
            </a:r>
          </a:p>
        </p:txBody>
      </p:sp>
    </p:spTree>
    <p:extLst>
      <p:ext uri="{BB962C8B-B14F-4D97-AF65-F5344CB8AC3E}">
        <p14:creationId xmlns:p14="http://schemas.microsoft.com/office/powerpoint/2010/main" val="1789897130"/>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5117A2FC-0B87-BF64-6036-7007D57477CB}"/>
              </a:ext>
            </a:extLst>
          </p:cNvPr>
          <p:cNvSpPr>
            <a:spLocks noGrp="1"/>
          </p:cNvSpPr>
          <p:nvPr>
            <p:ph type="title"/>
          </p:nvPr>
        </p:nvSpPr>
        <p:spPr/>
        <p:txBody>
          <a:bodyPr/>
          <a:lstStyle/>
          <a:p>
            <a:r>
              <a:rPr lang="en-US" noProof="0" dirty="0"/>
              <a:t>Thank you for your attention!</a:t>
            </a:r>
            <a:endParaRPr lang="en-GB" noProof="0" dirty="0"/>
          </a:p>
        </p:txBody>
      </p:sp>
    </p:spTree>
    <p:extLst>
      <p:ext uri="{BB962C8B-B14F-4D97-AF65-F5344CB8AC3E}">
        <p14:creationId xmlns:p14="http://schemas.microsoft.com/office/powerpoint/2010/main" val="18235199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en-GB" noProof="0" dirty="0"/>
              <a:t>Additional information for teachers</a:t>
            </a:r>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en-US" noProof="0" dirty="0"/>
              <a:t>This set of teaching materials is available under a </a:t>
            </a:r>
            <a:r>
              <a:rPr lang="en-GB" noProof="0" dirty="0">
                <a:hlinkClick r:id="rId3"/>
              </a:rPr>
              <a:t>Creative Commons Attribution 4.0 International licence. </a:t>
            </a:r>
            <a:endParaRPr lang="en-GB" noProof="0" dirty="0"/>
          </a:p>
          <a:p>
            <a:pPr marL="0" indent="0">
              <a:buNone/>
            </a:pPr>
            <a:r>
              <a:rPr lang="en-US" noProof="0" dirty="0"/>
              <a:t>You may therefore freely integrate these materials into your lessons, adapt them to your needs and share them with your pupils/students or other individuals</a:t>
            </a:r>
            <a:r>
              <a:rPr lang="en-GB" noProof="0" dirty="0"/>
              <a:t>.</a:t>
            </a:r>
          </a:p>
          <a:p>
            <a:pPr marL="0" indent="0">
              <a:buNone/>
            </a:pPr>
            <a:r>
              <a:rPr lang="en-US" noProof="0" dirty="0"/>
              <a:t>We kindly ask you to leave the logos on the slides unchanged</a:t>
            </a:r>
            <a:r>
              <a:rPr lang="en-GB" noProof="0" dirty="0"/>
              <a:t>.</a:t>
            </a:r>
          </a:p>
          <a:p>
            <a:pPr marL="0" indent="0">
              <a:buNone/>
            </a:pPr>
            <a:r>
              <a:rPr lang="en-US" noProof="0" dirty="0"/>
              <a:t>The image rights are indicated in the notes sections; use in other contexts is not permitted</a:t>
            </a:r>
            <a:r>
              <a:rPr lang="en-GB" noProof="0" dirty="0"/>
              <a:t>.</a:t>
            </a:r>
          </a:p>
          <a:p>
            <a:pPr marL="0" indent="0">
              <a:buNone/>
            </a:pPr>
            <a:endParaRPr lang="en-GB" noProof="0" dirty="0"/>
          </a:p>
          <a:p>
            <a:pPr marL="0" indent="0">
              <a:buNone/>
            </a:pPr>
            <a:r>
              <a:rPr lang="en-US" b="1" noProof="0" dirty="0"/>
              <a:t>Statement on the use of generative AI and AI-supported technologies</a:t>
            </a:r>
            <a:r>
              <a:rPr lang="en-GB" b="1" noProof="0" dirty="0"/>
              <a:t>:</a:t>
            </a:r>
          </a:p>
          <a:p>
            <a:pPr marL="0" indent="0">
              <a:buNone/>
            </a:pPr>
            <a:r>
              <a:rPr lang="en-US" noProof="0" dirty="0"/>
              <a:t>During the development of this project, the authors used ChatGPT and Microsoft Copilot to support concept development and the generation of ideas — particularly with regard to interactive exercises. The use of these AI tools was carried out with due consideration.</a:t>
            </a:r>
          </a:p>
          <a:p>
            <a:pPr marL="0" indent="0">
              <a:buNone/>
            </a:pPr>
            <a:r>
              <a:rPr lang="en-US" noProof="0" dirty="0"/>
              <a:t>The content was subsequently carefully reviewed and, where necessary, revised by the authors to ensure compliance with academic standards. The authors assume full responsibility for the final content of the publication.</a:t>
            </a:r>
            <a:endParaRPr lang="en-GB" noProof="0" dirty="0"/>
          </a:p>
        </p:txBody>
      </p:sp>
      <p:sp>
        <p:nvSpPr>
          <p:cNvPr id="4" name="Fußzeilenplatzhalter 3">
            <a:extLst>
              <a:ext uri="{FF2B5EF4-FFF2-40B4-BE49-F238E27FC236}">
                <a16:creationId xmlns:a16="http://schemas.microsoft.com/office/drawing/2014/main" id="{5A11ECEA-F4CB-C8DC-842B-BAE00D77D518}"/>
              </a:ext>
              <a:ext uri="{C183D7F6-B498-43B3-948B-1728B52AA6E4}">
                <adec:decorative xmlns:adec="http://schemas.microsoft.com/office/drawing/2017/decorative" val="1"/>
              </a:ext>
            </a:extLst>
          </p:cNvPr>
          <p:cNvSpPr>
            <a:spLocks noGrp="1"/>
          </p:cNvSpPr>
          <p:nvPr>
            <p:ph type="ftr" sz="quarter" idx="11"/>
          </p:nvPr>
        </p:nvSpPr>
        <p:spPr>
          <a:xfrm>
            <a:off x="635069" y="272194"/>
            <a:ext cx="7233584" cy="281259"/>
          </a:xfrm>
        </p:spPr>
        <p:txBody>
          <a:bodyPr/>
          <a:lstStyle/>
          <a:p>
            <a:r>
              <a:rPr lang="en-US" noProof="0" dirty="0"/>
              <a:t>The Danube – ecosystem and lifeline</a:t>
            </a:r>
            <a:endParaRPr lang="en-GB" noProof="0" dirty="0"/>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r>
              <a:rPr lang="en-GB" noProof="0" dirty="0"/>
              <a:t>Slide </a:t>
            </a:r>
            <a:fld id="{0AF89F37-6AD9-4F74-BC17-19E39A25D257}" type="slidenum">
              <a:rPr lang="en-GB" noProof="0" smtClean="0"/>
              <a:t>41</a:t>
            </a:fld>
            <a:endParaRPr lang="en-GB" noProof="0" dirty="0"/>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en-GB" noProof="0" dirty="0"/>
              <a:t>Additional information for teachers</a:t>
            </a:r>
          </a:p>
        </p:txBody>
      </p:sp>
      <p:sp>
        <p:nvSpPr>
          <p:cNvPr id="24" name="Inhaltsplatzhalter 23">
            <a:extLst>
              <a:ext uri="{FF2B5EF4-FFF2-40B4-BE49-F238E27FC236}">
                <a16:creationId xmlns:a16="http://schemas.microsoft.com/office/drawing/2014/main" id="{628C7A1D-E098-4970-DB2F-CE1EBAC891EE}"/>
              </a:ext>
            </a:extLst>
          </p:cNvPr>
          <p:cNvSpPr>
            <a:spLocks noGrp="1"/>
          </p:cNvSpPr>
          <p:nvPr>
            <p:ph idx="1"/>
          </p:nvPr>
        </p:nvSpPr>
        <p:spPr/>
        <p:txBody>
          <a:bodyPr/>
          <a:lstStyle/>
          <a:p>
            <a:pPr marL="0" indent="0">
              <a:buNone/>
            </a:pPr>
            <a:r>
              <a:rPr lang="en-US" sz="2600" noProof="0" dirty="0"/>
              <a:t>For questions and feedback, please contact us by email at:</a:t>
            </a:r>
            <a:br>
              <a:rPr lang="en-GB" sz="2600" noProof="0" dirty="0"/>
            </a:br>
            <a:r>
              <a:rPr lang="en-GB" sz="2600" noProof="0" dirty="0">
                <a:hlinkClick r:id="rId3"/>
              </a:rPr>
              <a:t>rewway@fh-steyr.at</a:t>
            </a:r>
            <a:r>
              <a:rPr lang="en-GB" sz="2600" noProof="0" dirty="0"/>
              <a:t>.</a:t>
            </a:r>
          </a:p>
          <a:p>
            <a:endParaRPr lang="en-GB" sz="2600" noProof="0" dirty="0"/>
          </a:p>
          <a:p>
            <a:pPr marL="0" indent="0">
              <a:buNone/>
            </a:pPr>
            <a:r>
              <a:rPr lang="en-US" sz="2600" dirty="0"/>
              <a:t>You can find more slide sets and practical exercises at</a:t>
            </a:r>
            <a:r>
              <a:rPr lang="de-AT" sz="2600" dirty="0"/>
              <a:t>:</a:t>
            </a:r>
            <a:br>
              <a:rPr lang="de-AT" sz="2600" dirty="0"/>
            </a:br>
            <a:r>
              <a:rPr lang="de-AT" sz="2600" dirty="0">
                <a:hlinkClick r:id="rId4"/>
              </a:rPr>
              <a:t>http://www.rewway.at/en/teaching-materials/</a:t>
            </a:r>
            <a:endParaRPr lang="de-AT" sz="2600" dirty="0"/>
          </a:p>
          <a:p>
            <a:endParaRPr lang="de-AT" sz="2600" dirty="0"/>
          </a:p>
          <a:p>
            <a:pPr marL="0" indent="0">
              <a:buNone/>
            </a:pPr>
            <a:r>
              <a:rPr lang="en-US" sz="2600" dirty="0"/>
              <a:t>Are you interested in a Transport School Lab, an excursion, or a specialist lecture?</a:t>
            </a:r>
          </a:p>
          <a:p>
            <a:pPr marL="0" indent="0">
              <a:buNone/>
            </a:pPr>
            <a:r>
              <a:rPr lang="de-AT" sz="2600" dirty="0">
                <a:hlinkClick r:id="rId5"/>
              </a:rPr>
              <a:t>http://www.rewway.at/en/pages/workshops</a:t>
            </a:r>
            <a:endParaRPr lang="de-AT" sz="2600" dirty="0"/>
          </a:p>
          <a:p>
            <a:pPr marL="0" indent="0">
              <a:buNone/>
            </a:pPr>
            <a:endParaRPr lang="en-GB" noProof="0" dirty="0"/>
          </a:p>
        </p:txBody>
      </p:sp>
      <p:sp>
        <p:nvSpPr>
          <p:cNvPr id="4" name="Fußzeilenplatzhalter 3">
            <a:extLst>
              <a:ext uri="{FF2B5EF4-FFF2-40B4-BE49-F238E27FC236}">
                <a16:creationId xmlns:a16="http://schemas.microsoft.com/office/drawing/2014/main" id="{82B50C67-2DD8-5257-114F-D89768065ECB}"/>
              </a:ext>
              <a:ext uri="{C183D7F6-B498-43B3-948B-1728B52AA6E4}">
                <adec:decorative xmlns:adec="http://schemas.microsoft.com/office/drawing/2017/decorative" val="1"/>
              </a:ext>
            </a:extLst>
          </p:cNvPr>
          <p:cNvSpPr>
            <a:spLocks noGrp="1"/>
          </p:cNvSpPr>
          <p:nvPr>
            <p:ph type="ftr" sz="quarter" idx="11"/>
          </p:nvPr>
        </p:nvSpPr>
        <p:spPr>
          <a:xfrm>
            <a:off x="635069" y="272194"/>
            <a:ext cx="6956857" cy="367846"/>
          </a:xfrm>
        </p:spPr>
        <p:txBody>
          <a:bodyPr/>
          <a:lstStyle/>
          <a:p>
            <a:r>
              <a:rPr lang="en-US" noProof="0" dirty="0"/>
              <a:t>The Danube – ecosystem and lifeline</a:t>
            </a:r>
            <a:endParaRPr lang="en-GB" noProof="0" dirty="0"/>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a:xfrm>
            <a:off x="592538" y="6270041"/>
            <a:ext cx="2431397" cy="365125"/>
          </a:xfrm>
        </p:spPr>
        <p:txBody>
          <a:bodyPr/>
          <a:lstStyle/>
          <a:p>
            <a:r>
              <a:rPr lang="en-GB" noProof="0" dirty="0"/>
              <a:t>Slide </a:t>
            </a:r>
            <a:fld id="{0AF89F37-6AD9-4F74-BC17-19E39A25D257}" type="slidenum">
              <a:rPr lang="en-GB" noProof="0" smtClean="0"/>
              <a:t>42</a:t>
            </a:fld>
            <a:endParaRPr lang="en-GB" noProof="0" dirty="0"/>
          </a:p>
        </p:txBody>
      </p:sp>
    </p:spTree>
    <p:extLst>
      <p:ext uri="{BB962C8B-B14F-4D97-AF65-F5344CB8AC3E}">
        <p14:creationId xmlns:p14="http://schemas.microsoft.com/office/powerpoint/2010/main" val="1922672807"/>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3C04955B-5CCC-59A6-C191-6951ED0C7199}"/>
              </a:ext>
            </a:extLst>
          </p:cNvPr>
          <p:cNvSpPr>
            <a:spLocks noGrp="1"/>
          </p:cNvSpPr>
          <p:nvPr>
            <p:ph type="title"/>
          </p:nvPr>
        </p:nvSpPr>
        <p:spPr/>
        <p:txBody>
          <a:bodyPr/>
          <a:lstStyle/>
          <a:p>
            <a:r>
              <a:rPr lang="en-GB" noProof="0" dirty="0"/>
              <a:t>List of sources</a:t>
            </a:r>
          </a:p>
        </p:txBody>
      </p:sp>
      <p:sp>
        <p:nvSpPr>
          <p:cNvPr id="2" name="Fußzeilenplatzhalter 1">
            <a:extLst>
              <a:ext uri="{FF2B5EF4-FFF2-40B4-BE49-F238E27FC236}">
                <a16:creationId xmlns:a16="http://schemas.microsoft.com/office/drawing/2014/main" id="{D62C4C34-3204-FD89-4198-E0CC88362321}"/>
              </a:ext>
            </a:extLst>
          </p:cNvPr>
          <p:cNvSpPr>
            <a:spLocks noGrp="1"/>
          </p:cNvSpPr>
          <p:nvPr>
            <p:ph type="ftr" sz="quarter" idx="11"/>
          </p:nvPr>
        </p:nvSpPr>
        <p:spPr>
          <a:xfrm>
            <a:off x="635069" y="272195"/>
            <a:ext cx="6547783" cy="136880"/>
          </a:xfrm>
        </p:spPr>
        <p:txBody>
          <a:bodyPr/>
          <a:lstStyle/>
          <a:p>
            <a:r>
              <a:rPr lang="en-US" noProof="0" dirty="0"/>
              <a:t>The Danube – ecosystem and lifeline</a:t>
            </a:r>
            <a:endParaRPr lang="en-GB" noProof="0" dirty="0"/>
          </a:p>
        </p:txBody>
      </p:sp>
      <p:sp>
        <p:nvSpPr>
          <p:cNvPr id="4" name="Foliennummernplatzhalter 3">
            <a:extLst>
              <a:ext uri="{FF2B5EF4-FFF2-40B4-BE49-F238E27FC236}">
                <a16:creationId xmlns:a16="http://schemas.microsoft.com/office/drawing/2014/main" id="{2ABC894F-3359-CFA8-FC59-0B2F6B64E8B0}"/>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43</a:t>
            </a:fld>
            <a:endParaRPr lang="en-GB" noProof="0" dirty="0"/>
          </a:p>
        </p:txBody>
      </p:sp>
      <p:sp>
        <p:nvSpPr>
          <p:cNvPr id="7" name="Textfeld 6">
            <a:extLst>
              <a:ext uri="{FF2B5EF4-FFF2-40B4-BE49-F238E27FC236}">
                <a16:creationId xmlns:a16="http://schemas.microsoft.com/office/drawing/2014/main" id="{9654E791-7BDC-64AF-8555-C2647C1490F9}"/>
              </a:ext>
            </a:extLst>
          </p:cNvPr>
          <p:cNvSpPr txBox="1"/>
          <p:nvPr/>
        </p:nvSpPr>
        <p:spPr>
          <a:xfrm>
            <a:off x="619738" y="1519602"/>
            <a:ext cx="10952524" cy="4154984"/>
          </a:xfrm>
          <a:prstGeom prst="rect">
            <a:avLst/>
          </a:prstGeom>
          <a:noFill/>
        </p:spPr>
        <p:txBody>
          <a:bodyPr wrap="square">
            <a:spAutoFit/>
          </a:bodyPr>
          <a:lstStyle/>
          <a:p>
            <a:pPr>
              <a:spcAft>
                <a:spcPts val="600"/>
              </a:spcAft>
            </a:pPr>
            <a:r>
              <a:rPr lang="de-AT" sz="1200" dirty="0"/>
              <a:t>Bayrisches Landesamt für Umwelt (2025): https://www.lfu.bayern.de/wasser/klimawandel_wasserhaushalt/auswirkung_auf_wasserhaushalt/gewaesseroekologie/index.htm (</a:t>
            </a:r>
            <a:r>
              <a:rPr lang="de-AT" sz="1200" dirty="0" err="1"/>
              <a:t>Accessed</a:t>
            </a:r>
            <a:r>
              <a:rPr lang="de-AT" sz="1200" dirty="0"/>
              <a:t> 21.10.2025)</a:t>
            </a:r>
          </a:p>
          <a:p>
            <a:pPr>
              <a:spcAft>
                <a:spcPts val="600"/>
              </a:spcAft>
            </a:pPr>
            <a:r>
              <a:rPr lang="de-AT" sz="1200" dirty="0"/>
              <a:t>BMLUK (2025): https://info.bml.gv.at/dam/jcr:2444b658-06d2-47d5-8844-0e28be5f8daa/Flussbau_Oekologie_A4_web_1_360.pdf (</a:t>
            </a:r>
            <a:r>
              <a:rPr lang="de-AT" sz="1200" dirty="0" err="1"/>
              <a:t>Accessed</a:t>
            </a:r>
            <a:r>
              <a:rPr lang="de-AT" sz="1200" dirty="0"/>
              <a:t>: 28.10.2025)</a:t>
            </a:r>
          </a:p>
          <a:p>
            <a:pPr>
              <a:spcAft>
                <a:spcPts val="600"/>
              </a:spcAft>
            </a:pPr>
            <a:r>
              <a:rPr lang="de-AT" sz="1200" dirty="0"/>
              <a:t>BMLUK (2025): https://www.generationblue.at/wasserwissen/wasserqualitat/was-ist-gewaesseroekologie.html (</a:t>
            </a:r>
            <a:r>
              <a:rPr lang="de-AT" sz="1200" dirty="0" err="1"/>
              <a:t>Accessed</a:t>
            </a:r>
            <a:r>
              <a:rPr lang="de-AT" sz="1200" dirty="0"/>
              <a:t>: 27.10.2025).</a:t>
            </a:r>
          </a:p>
          <a:p>
            <a:pPr>
              <a:spcAft>
                <a:spcPts val="600"/>
              </a:spcAft>
            </a:pPr>
            <a:r>
              <a:rPr lang="de-AT" sz="1200" dirty="0"/>
              <a:t>Bund für Umwelt und Naturschutz Deutschland e.V. (BUND) (2025): https://www.bund.net/fluesse-gewaesser/auswirkungen-des-klimawandels-auf-den-wasserhaushalt/ (</a:t>
            </a:r>
            <a:r>
              <a:rPr lang="de-AT" sz="1200" dirty="0" err="1"/>
              <a:t>Accessed</a:t>
            </a:r>
            <a:r>
              <a:rPr lang="de-AT" sz="1200" dirty="0"/>
              <a:t> 21.10.2025)</a:t>
            </a:r>
          </a:p>
          <a:p>
            <a:pPr>
              <a:spcAft>
                <a:spcPts val="600"/>
              </a:spcAft>
            </a:pPr>
            <a:r>
              <a:rPr lang="de-AT" sz="1200" dirty="0"/>
              <a:t>Gatti et.al (2023): https://link.springer.com/article/10.1007/s10531-023-02644-5#Fig1 (</a:t>
            </a:r>
            <a:r>
              <a:rPr lang="de-AT" sz="1200" dirty="0" err="1"/>
              <a:t>Accessed</a:t>
            </a:r>
            <a:r>
              <a:rPr lang="de-AT" sz="1200" dirty="0"/>
              <a:t>: 21.10.2025)</a:t>
            </a:r>
          </a:p>
          <a:p>
            <a:pPr>
              <a:spcAft>
                <a:spcPts val="600"/>
              </a:spcAft>
            </a:pPr>
            <a:r>
              <a:rPr lang="de-AT" sz="1200" dirty="0"/>
              <a:t>Heinrich-Böll-Stiftung Schleswig-Holstein e.V. (2025) https://bewirk.sh/2023/klimaschutz-vs-naturschutz/ (</a:t>
            </a:r>
            <a:r>
              <a:rPr lang="de-AT" sz="1200" dirty="0" err="1"/>
              <a:t>Accessed</a:t>
            </a:r>
            <a:r>
              <a:rPr lang="de-AT" sz="1200" dirty="0"/>
              <a:t>: 21.10.2025)</a:t>
            </a:r>
          </a:p>
          <a:p>
            <a:pPr>
              <a:spcAft>
                <a:spcPts val="600"/>
              </a:spcAft>
            </a:pPr>
            <a:r>
              <a:rPr lang="de-AT" sz="1200" dirty="0"/>
              <a:t>Hennig, Rainer (2024): https://www.dvz.de/unternehmen/detail/news/die-donau-in-oesterreich-spagat-zwischen-oekologie-und-oekonomie.html (</a:t>
            </a:r>
            <a:r>
              <a:rPr lang="de-AT" sz="1200" dirty="0" err="1"/>
              <a:t>Accessed</a:t>
            </a:r>
            <a:r>
              <a:rPr lang="de-AT" sz="1200" dirty="0"/>
              <a:t>: 27.10.2025).</a:t>
            </a:r>
          </a:p>
          <a:p>
            <a:pPr>
              <a:spcAft>
                <a:spcPts val="600"/>
              </a:spcAft>
            </a:pPr>
            <a:r>
              <a:rPr lang="de-AT" sz="1200" dirty="0"/>
              <a:t>Jungwirth et. Al (2003): https://boku.ac.at/fileadmin/data/H03000/H81000/H81200/_TEMP_/lehre/Angewandte_Fisch%C3%B6kologie_an_Flie%C3%9Fgew%C3%A4ssern.pdf (</a:t>
            </a:r>
            <a:r>
              <a:rPr lang="de-AT" sz="1200" dirty="0" err="1"/>
              <a:t>Accessed</a:t>
            </a:r>
            <a:r>
              <a:rPr lang="de-AT" sz="1200" dirty="0"/>
              <a:t> 21.10.2025)</a:t>
            </a:r>
          </a:p>
          <a:p>
            <a:pPr>
              <a:spcAft>
                <a:spcPts val="600"/>
              </a:spcAft>
            </a:pPr>
            <a:r>
              <a:rPr lang="de-AT" sz="1200" dirty="0"/>
              <a:t>Krachler, Harald (2018): https://veus-shipping.com/2018/06/die-donau-nicht-nur-schiffartsweg-sondern-auch-lebensader-fuer-mensch-und-natur/  (</a:t>
            </a:r>
            <a:r>
              <a:rPr lang="de-AT" sz="1200" dirty="0" err="1"/>
              <a:t>Accessed</a:t>
            </a:r>
            <a:r>
              <a:rPr lang="de-AT" sz="1200" dirty="0"/>
              <a:t>: 27.10.2025).</a:t>
            </a:r>
          </a:p>
          <a:p>
            <a:pPr>
              <a:spcAft>
                <a:spcPts val="600"/>
              </a:spcAft>
            </a:pPr>
            <a:r>
              <a:rPr lang="de-AT" sz="1200" dirty="0"/>
              <a:t>Nationalpark Donau-Auen GmbH (2025): https://www.donauauen.at/wissen/natur-wissenschaft/die-donau/die-au-nach-dem-hochwasser (</a:t>
            </a:r>
            <a:r>
              <a:rPr lang="de-AT" sz="1200" dirty="0" err="1"/>
              <a:t>Accessed</a:t>
            </a:r>
            <a:r>
              <a:rPr lang="de-AT" sz="1200" dirty="0"/>
              <a:t>: 27.10.2025).</a:t>
            </a:r>
          </a:p>
          <a:p>
            <a:pPr>
              <a:spcAft>
                <a:spcPts val="600"/>
              </a:spcAft>
            </a:pPr>
            <a:r>
              <a:rPr lang="de-AT" sz="1200" dirty="0"/>
              <a:t>Nationalpark Donau-Auen GmbH (2025): https://www.donauauen.at/wissen/zahlen-daten-fakten (</a:t>
            </a:r>
            <a:r>
              <a:rPr lang="de-AT" sz="1200" dirty="0" err="1"/>
              <a:t>Accessed</a:t>
            </a:r>
            <a:r>
              <a:rPr lang="de-AT" sz="1200" dirty="0"/>
              <a:t>: 21.10.2025)</a:t>
            </a:r>
          </a:p>
          <a:p>
            <a:pPr>
              <a:spcAft>
                <a:spcPts val="600"/>
              </a:spcAft>
            </a:pPr>
            <a:r>
              <a:rPr lang="de-AT" sz="1200" dirty="0"/>
              <a:t>Nationalparks Austria (2025): https://www.nationalparksaustria.at/de/news-detail-aktuelles/naturschutz-im-nationalpark.html (</a:t>
            </a:r>
            <a:r>
              <a:rPr lang="de-AT" sz="1200" dirty="0" err="1"/>
              <a:t>Accessed</a:t>
            </a:r>
            <a:r>
              <a:rPr lang="de-AT" sz="1200" dirty="0"/>
              <a:t>: 21.10.2025)</a:t>
            </a:r>
          </a:p>
          <a:p>
            <a:pPr>
              <a:spcAft>
                <a:spcPts val="600"/>
              </a:spcAft>
            </a:pPr>
            <a:r>
              <a:rPr lang="de-AT" sz="1200" dirty="0"/>
              <a:t>Naturfreunde Österreich (2025): https://www.naturfreunde.at/berichte/reportagen/umweltthemen/unsere-naturschaetze-schutzgebiete-in-oesterreich/ (</a:t>
            </a:r>
            <a:r>
              <a:rPr lang="de-AT" sz="1200" dirty="0" err="1"/>
              <a:t>Accessed</a:t>
            </a:r>
            <a:r>
              <a:rPr lang="de-AT" sz="1200" dirty="0"/>
              <a:t>: 21.10.2025)</a:t>
            </a:r>
          </a:p>
        </p:txBody>
      </p:sp>
    </p:spTree>
    <p:extLst>
      <p:ext uri="{BB962C8B-B14F-4D97-AF65-F5344CB8AC3E}">
        <p14:creationId xmlns:p14="http://schemas.microsoft.com/office/powerpoint/2010/main" val="1689796965"/>
      </p:ext>
    </p:extLst>
  </p:cSld>
  <p:clrMapOvr>
    <a:masterClrMapping/>
  </p:clrMapOvr>
  <p:transition spd="slow">
    <p:pu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B0A556-C1A1-C98D-7384-74DF30C72AC5}"/>
            </a:ext>
          </a:extLst>
        </p:cNvPr>
        <p:cNvGrpSpPr/>
        <p:nvPr/>
      </p:nvGrpSpPr>
      <p:grpSpPr>
        <a:xfrm>
          <a:off x="0" y="0"/>
          <a:ext cx="0" cy="0"/>
          <a:chOff x="0" y="0"/>
          <a:chExt cx="0" cy="0"/>
        </a:xfrm>
      </p:grpSpPr>
      <p:sp>
        <p:nvSpPr>
          <p:cNvPr id="5" name="Titel 4">
            <a:extLst>
              <a:ext uri="{FF2B5EF4-FFF2-40B4-BE49-F238E27FC236}">
                <a16:creationId xmlns:a16="http://schemas.microsoft.com/office/drawing/2014/main" id="{7096DD9A-ACAD-2DD7-FD00-DFD5E30418FE}"/>
              </a:ext>
            </a:extLst>
          </p:cNvPr>
          <p:cNvSpPr>
            <a:spLocks noGrp="1"/>
          </p:cNvSpPr>
          <p:nvPr>
            <p:ph type="title"/>
          </p:nvPr>
        </p:nvSpPr>
        <p:spPr/>
        <p:txBody>
          <a:bodyPr/>
          <a:lstStyle/>
          <a:p>
            <a:r>
              <a:rPr lang="en-GB" noProof="0" dirty="0"/>
              <a:t>List of sources</a:t>
            </a:r>
          </a:p>
        </p:txBody>
      </p:sp>
      <p:sp>
        <p:nvSpPr>
          <p:cNvPr id="2" name="Fußzeilenplatzhalter 1">
            <a:extLst>
              <a:ext uri="{FF2B5EF4-FFF2-40B4-BE49-F238E27FC236}">
                <a16:creationId xmlns:a16="http://schemas.microsoft.com/office/drawing/2014/main" id="{1B85CD6E-9829-2AF7-C39D-126407B45EF0}"/>
              </a:ext>
            </a:extLst>
          </p:cNvPr>
          <p:cNvSpPr>
            <a:spLocks noGrp="1"/>
          </p:cNvSpPr>
          <p:nvPr>
            <p:ph type="ftr" sz="quarter" idx="11"/>
          </p:nvPr>
        </p:nvSpPr>
        <p:spPr>
          <a:xfrm>
            <a:off x="635069" y="272195"/>
            <a:ext cx="6547783" cy="136880"/>
          </a:xfrm>
        </p:spPr>
        <p:txBody>
          <a:bodyPr/>
          <a:lstStyle/>
          <a:p>
            <a:r>
              <a:rPr lang="en-US" noProof="0" dirty="0"/>
              <a:t>The Danube – ecosystem and lifeline</a:t>
            </a:r>
            <a:endParaRPr lang="en-GB" noProof="0" dirty="0"/>
          </a:p>
        </p:txBody>
      </p:sp>
      <p:sp>
        <p:nvSpPr>
          <p:cNvPr id="4" name="Foliennummernplatzhalter 3">
            <a:extLst>
              <a:ext uri="{FF2B5EF4-FFF2-40B4-BE49-F238E27FC236}">
                <a16:creationId xmlns:a16="http://schemas.microsoft.com/office/drawing/2014/main" id="{E39D7F4B-D3BD-7CE3-98A6-847A7DDBB814}"/>
              </a:ext>
            </a:extLst>
          </p:cNvPr>
          <p:cNvSpPr>
            <a:spLocks noGrp="1"/>
          </p:cNvSpPr>
          <p:nvPr>
            <p:ph type="sldNum" sz="quarter" idx="12"/>
          </p:nvPr>
        </p:nvSpPr>
        <p:spPr/>
        <p:txBody>
          <a:bodyPr/>
          <a:lstStyle/>
          <a:p>
            <a:r>
              <a:rPr lang="en-GB" noProof="0" dirty="0"/>
              <a:t>Slide </a:t>
            </a:r>
            <a:fld id="{0AF89F37-6AD9-4F74-BC17-19E39A25D257}" type="slidenum">
              <a:rPr lang="en-GB" noProof="0" smtClean="0"/>
              <a:pPr/>
              <a:t>44</a:t>
            </a:fld>
            <a:endParaRPr lang="en-GB" noProof="0" dirty="0"/>
          </a:p>
        </p:txBody>
      </p:sp>
      <p:sp>
        <p:nvSpPr>
          <p:cNvPr id="7" name="Textfeld 6">
            <a:extLst>
              <a:ext uri="{FF2B5EF4-FFF2-40B4-BE49-F238E27FC236}">
                <a16:creationId xmlns:a16="http://schemas.microsoft.com/office/drawing/2014/main" id="{B56B0F52-6E43-7D97-525C-01EC2D7F75C0}"/>
              </a:ext>
            </a:extLst>
          </p:cNvPr>
          <p:cNvSpPr txBox="1"/>
          <p:nvPr/>
        </p:nvSpPr>
        <p:spPr>
          <a:xfrm>
            <a:off x="619738" y="1519602"/>
            <a:ext cx="10952524" cy="4862870"/>
          </a:xfrm>
          <a:prstGeom prst="rect">
            <a:avLst/>
          </a:prstGeom>
          <a:noFill/>
        </p:spPr>
        <p:txBody>
          <a:bodyPr wrap="square">
            <a:spAutoFit/>
          </a:bodyPr>
          <a:lstStyle/>
          <a:p>
            <a:pPr>
              <a:spcAft>
                <a:spcPts val="600"/>
              </a:spcAft>
            </a:pPr>
            <a:r>
              <a:rPr lang="de-AT" sz="1200" dirty="0"/>
              <a:t>Neumann, Nadja (2024): https://www.igb-berlin.de/news/schifffahrt-schadet-der-biodiversitaet-europas-fluessen (</a:t>
            </a:r>
            <a:r>
              <a:rPr lang="de-AT" sz="1200" dirty="0" err="1"/>
              <a:t>Accessed</a:t>
            </a:r>
            <a:r>
              <a:rPr lang="de-AT" sz="1200" dirty="0"/>
              <a:t>: 27.10.2025). </a:t>
            </a:r>
          </a:p>
          <a:p>
            <a:pPr>
              <a:spcAft>
                <a:spcPts val="600"/>
              </a:spcAft>
            </a:pPr>
            <a:r>
              <a:rPr lang="de-AT" sz="1200" dirty="0"/>
              <a:t>Österreichs E-Wirtschaft (2025): https://oesterreichsenergie.at/fakten/stromstatistik (</a:t>
            </a:r>
            <a:r>
              <a:rPr lang="de-AT" sz="1200" dirty="0" err="1"/>
              <a:t>Accessed</a:t>
            </a:r>
            <a:r>
              <a:rPr lang="de-AT" sz="1200" dirty="0"/>
              <a:t>: 27.10.2025).</a:t>
            </a:r>
          </a:p>
          <a:p>
            <a:pPr>
              <a:spcAft>
                <a:spcPts val="600"/>
              </a:spcAft>
            </a:pPr>
            <a:r>
              <a:rPr lang="de-AT" sz="1200" dirty="0" err="1"/>
              <a:t>Simoner</a:t>
            </a:r>
            <a:r>
              <a:rPr lang="de-AT" sz="1200" dirty="0"/>
              <a:t> et. Al (2023): https://www.viadonau.org/fileadmin/content/viadonau/06Unternehmen/Dokumente/2025/Aktionsprogramm_Donau_2030_BMK_viadonau.pdf (</a:t>
            </a:r>
            <a:r>
              <a:rPr lang="de-AT" sz="1200" dirty="0" err="1"/>
              <a:t>Accessed</a:t>
            </a:r>
            <a:r>
              <a:rPr lang="de-AT" sz="1200" dirty="0"/>
              <a:t>: 08.07.2025)</a:t>
            </a:r>
          </a:p>
          <a:p>
            <a:pPr>
              <a:spcAft>
                <a:spcPts val="600"/>
              </a:spcAft>
            </a:pPr>
            <a:r>
              <a:rPr lang="de-AT" sz="1200" dirty="0" err="1"/>
              <a:t>sofatutor</a:t>
            </a:r>
            <a:r>
              <a:rPr lang="de-AT" sz="1200" dirty="0"/>
              <a:t> GmbH (2025): https://www.sofatutor.at/biologie/videos/das-oekosystem#oekosystem-definition (</a:t>
            </a:r>
            <a:r>
              <a:rPr lang="de-AT" sz="1200" dirty="0" err="1"/>
              <a:t>Accessed</a:t>
            </a:r>
            <a:r>
              <a:rPr lang="de-AT" sz="1200" dirty="0"/>
              <a:t>: 21.10.2025)</a:t>
            </a:r>
          </a:p>
          <a:p>
            <a:pPr>
              <a:spcAft>
                <a:spcPts val="600"/>
              </a:spcAft>
            </a:pPr>
            <a:r>
              <a:rPr lang="de-AT" sz="1200" dirty="0" err="1"/>
              <a:t>Strnadl</a:t>
            </a:r>
            <a:r>
              <a:rPr lang="de-AT" sz="1200" dirty="0"/>
              <a:t>, Susanne (2022): https://www.derstandard.at/story/2000134131010/die-donau-ein-oekosystem-zwischen-umwelt-tourismus-und-verkehr (</a:t>
            </a:r>
            <a:r>
              <a:rPr lang="de-AT" sz="1200" dirty="0" err="1"/>
              <a:t>Accessed</a:t>
            </a:r>
            <a:r>
              <a:rPr lang="de-AT" sz="1200" dirty="0"/>
              <a:t>: 27.10.2025). </a:t>
            </a:r>
          </a:p>
          <a:p>
            <a:pPr>
              <a:spcAft>
                <a:spcPts val="600"/>
              </a:spcAft>
            </a:pPr>
            <a:r>
              <a:rPr lang="de-AT" sz="1200" dirty="0"/>
              <a:t>Umweltbundesamt (2021): https://www.umweltbundesamt.de/leistungen-nutzen-renaturierter-fluesse#okosystemleistungen-von-fliessgewassern (</a:t>
            </a:r>
            <a:r>
              <a:rPr lang="de-AT" sz="1200" dirty="0" err="1"/>
              <a:t>Accessed</a:t>
            </a:r>
            <a:r>
              <a:rPr lang="de-AT" sz="1200" dirty="0"/>
              <a:t>: 21.10.2025)</a:t>
            </a:r>
          </a:p>
          <a:p>
            <a:pPr>
              <a:spcAft>
                <a:spcPts val="600"/>
              </a:spcAft>
            </a:pPr>
            <a:r>
              <a:rPr lang="de-AT" sz="1200" dirty="0"/>
              <a:t>Umweltverband WWF Österreich (2025): https://www.wwf.at/artikel/naturschutz-was-heisst-das-genau/ (</a:t>
            </a:r>
            <a:r>
              <a:rPr lang="de-AT" sz="1200" dirty="0" err="1"/>
              <a:t>Accessed</a:t>
            </a:r>
            <a:r>
              <a:rPr lang="de-AT" sz="1200" dirty="0"/>
              <a:t>: 21.10.2025)</a:t>
            </a:r>
          </a:p>
          <a:p>
            <a:pPr>
              <a:spcAft>
                <a:spcPts val="600"/>
              </a:spcAft>
            </a:pPr>
            <a:r>
              <a:rPr lang="de-AT" sz="1200" dirty="0"/>
              <a:t>via </a:t>
            </a:r>
            <a:r>
              <a:rPr lang="de-AT" sz="1200" dirty="0" err="1"/>
              <a:t>donau</a:t>
            </a:r>
            <a:r>
              <a:rPr lang="de-AT" sz="1200" dirty="0"/>
              <a:t> (2023): https://www.viadonau.org/newsroom/news/detail/merlin-spatenstich-fuer-uferrueckbau-in-der-hainburger-au#:~:text=Mit%20dem%20Horizon%2D2020%2DProjekt,von%20S%C3%BC%C3%9Fwasser%2D%C3%96kosystemen%20offiziell%20gestartet.  (</a:t>
            </a:r>
            <a:r>
              <a:rPr lang="de-AT" sz="1200" dirty="0" err="1"/>
              <a:t>Accessed</a:t>
            </a:r>
            <a:r>
              <a:rPr lang="de-AT" sz="1200" dirty="0"/>
              <a:t>: 28.10.2025)</a:t>
            </a:r>
          </a:p>
          <a:p>
            <a:pPr>
              <a:spcAft>
                <a:spcPts val="600"/>
              </a:spcAft>
            </a:pPr>
            <a:r>
              <a:rPr lang="de-AT" sz="1200" dirty="0"/>
              <a:t>via </a:t>
            </a:r>
            <a:r>
              <a:rPr lang="de-AT" sz="1200" dirty="0" err="1"/>
              <a:t>donau</a:t>
            </a:r>
            <a:r>
              <a:rPr lang="de-AT" sz="1200" dirty="0"/>
              <a:t> (2024): https://www.viadonau.org/unternehmen/projektdatenbank/dynamic-life-lines-danube/uebersicht-zu-zielen-und-massnahmen/gewaesservernetzung-spittelauer-arm (</a:t>
            </a:r>
            <a:r>
              <a:rPr lang="de-AT" sz="1200" dirty="0" err="1"/>
              <a:t>Accessed</a:t>
            </a:r>
            <a:r>
              <a:rPr lang="de-AT" sz="1200" dirty="0"/>
              <a:t>: 28.10.2025)</a:t>
            </a:r>
          </a:p>
          <a:p>
            <a:pPr>
              <a:spcAft>
                <a:spcPts val="600"/>
              </a:spcAft>
            </a:pPr>
            <a:r>
              <a:rPr lang="de-AT" sz="1200" dirty="0"/>
              <a:t>via </a:t>
            </a:r>
            <a:r>
              <a:rPr lang="de-AT" sz="1200" dirty="0" err="1"/>
              <a:t>donau</a:t>
            </a:r>
            <a:r>
              <a:rPr lang="de-AT" sz="1200" dirty="0"/>
              <a:t> (2025): https://www.viadonau.org/umwelt/oekologischer-wasserbau (</a:t>
            </a:r>
            <a:r>
              <a:rPr lang="de-AT" sz="1200" dirty="0" err="1"/>
              <a:t>Accessed</a:t>
            </a:r>
            <a:r>
              <a:rPr lang="de-AT" sz="1200" dirty="0"/>
              <a:t>: 28.10.2025)</a:t>
            </a:r>
          </a:p>
          <a:p>
            <a:pPr>
              <a:spcAft>
                <a:spcPts val="600"/>
              </a:spcAft>
            </a:pPr>
            <a:r>
              <a:rPr lang="de-AT" sz="1200" dirty="0"/>
              <a:t>via </a:t>
            </a:r>
            <a:r>
              <a:rPr lang="de-AT" sz="1200" dirty="0" err="1"/>
              <a:t>donau</a:t>
            </a:r>
            <a:r>
              <a:rPr lang="de-AT" sz="1200" dirty="0"/>
              <a:t> (2025): https://www.viadonau.org/unternehmen/projektdatenbank/merlin (</a:t>
            </a:r>
            <a:r>
              <a:rPr lang="de-AT" sz="1200" dirty="0" err="1"/>
              <a:t>Accessed</a:t>
            </a:r>
            <a:r>
              <a:rPr lang="de-AT" sz="1200" dirty="0"/>
              <a:t>: 28.10.2025)</a:t>
            </a:r>
          </a:p>
          <a:p>
            <a:pPr>
              <a:spcAft>
                <a:spcPts val="600"/>
              </a:spcAft>
            </a:pPr>
            <a:r>
              <a:rPr lang="de-AT" sz="1200" dirty="0" err="1"/>
              <a:t>Viadonau</a:t>
            </a:r>
            <a:r>
              <a:rPr lang="de-AT" sz="1200" dirty="0"/>
              <a:t> (2019): Handbuch der Donauschifffahrt: https://www.viadonau.org/fileadmin/user_upload/Handbuch_der_Donauschifffahrt.pdf</a:t>
            </a:r>
          </a:p>
          <a:p>
            <a:pPr>
              <a:spcAft>
                <a:spcPts val="600"/>
              </a:spcAft>
            </a:pPr>
            <a:r>
              <a:rPr lang="de-AT" sz="1200" dirty="0"/>
              <a:t>WWF Österreich (2025): https://www.wwf.at/artikel/moore-waelder-fluesse-so-funktioniert-renaturierung/#:~:text=Renaturierung%20bedeutet%2C%20dass%20%C3%96kosysteme%20wieder,(Nature%20Restoration%20Law)%20beschlossen (</a:t>
            </a:r>
            <a:r>
              <a:rPr lang="de-AT" sz="1200" dirty="0" err="1"/>
              <a:t>Accessed</a:t>
            </a:r>
            <a:r>
              <a:rPr lang="de-AT" sz="1200" dirty="0"/>
              <a:t>: 28.10.2025)</a:t>
            </a:r>
          </a:p>
          <a:p>
            <a:pPr>
              <a:spcAft>
                <a:spcPts val="600"/>
              </a:spcAft>
            </a:pPr>
            <a:r>
              <a:rPr lang="de-AT" sz="1200" dirty="0"/>
              <a:t>WWF Österreich (2025): https://www.wwf.at/artikel/natura-2000/?gad_source=1&amp;gclid=Cj0KCQiAkJO8BhCGARIsAMkswyh71nae9HUR7LEu9G1OLZZhZyNbGKgZRszYVLRGgbYh9TOaoR9klTUaApUpEALw_wcB (</a:t>
            </a:r>
            <a:r>
              <a:rPr lang="de-AT" sz="1200" dirty="0" err="1"/>
              <a:t>Accessed</a:t>
            </a:r>
            <a:r>
              <a:rPr lang="de-AT" sz="1200" dirty="0"/>
              <a:t>: 21.10.2025)</a:t>
            </a:r>
          </a:p>
          <a:p>
            <a:pPr>
              <a:spcAft>
                <a:spcPts val="600"/>
              </a:spcAft>
            </a:pPr>
            <a:r>
              <a:rPr lang="de-AT" sz="1200" dirty="0"/>
              <a:t>WWF Österreich (2025): https://www.wwf.at/das-schuetzen-wir/fluesse/wasserkraft-in-oesterreich/ (</a:t>
            </a:r>
            <a:r>
              <a:rPr lang="de-AT" sz="1200" dirty="0" err="1"/>
              <a:t>Accessed</a:t>
            </a:r>
            <a:r>
              <a:rPr lang="de-AT" sz="1200" dirty="0"/>
              <a:t>: 21.10.2025)</a:t>
            </a:r>
          </a:p>
        </p:txBody>
      </p:sp>
    </p:spTree>
    <p:extLst>
      <p:ext uri="{BB962C8B-B14F-4D97-AF65-F5344CB8AC3E}">
        <p14:creationId xmlns:p14="http://schemas.microsoft.com/office/powerpoint/2010/main" val="244361453"/>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5C902-C996-4169-A2B9-B27142A9ED07}">
  <ds:schemaRefs>
    <ds:schemaRef ds:uri="http://schemas.microsoft.com/sharepoint/v3/contenttype/forms"/>
  </ds:schemaRefs>
</ds:datastoreItem>
</file>

<file path=customXml/itemProps2.xml><?xml version="1.0" encoding="utf-8"?>
<ds:datastoreItem xmlns:ds="http://schemas.openxmlformats.org/officeDocument/2006/customXml" ds:itemID="{E889B172-C363-435E-9058-4C5300A05FD1}">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customXml/itemProps3.xml><?xml version="1.0" encoding="utf-8"?>
<ds:datastoreItem xmlns:ds="http://schemas.openxmlformats.org/officeDocument/2006/customXml" ds:itemID="{65B001F0-A77F-4DC5-BD44-6297D72DAB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13704</Words>
  <Application>Microsoft Office PowerPoint</Application>
  <PresentationFormat>Breitbild</PresentationFormat>
  <Paragraphs>865</Paragraphs>
  <Slides>44</Slides>
  <Notes>34</Notes>
  <HiddenSlides>0</HiddenSlides>
  <MMClips>0</MMClips>
  <ScaleCrop>false</ScaleCrop>
  <HeadingPairs>
    <vt:vector size="6" baseType="variant">
      <vt:variant>
        <vt:lpstr>Verwendete Schriftarten</vt:lpstr>
      </vt:variant>
      <vt:variant>
        <vt:i4>2</vt:i4>
      </vt:variant>
      <vt:variant>
        <vt:lpstr>Design</vt:lpstr>
      </vt:variant>
      <vt:variant>
        <vt:i4>1</vt:i4>
      </vt:variant>
      <vt:variant>
        <vt:lpstr>Folientitel</vt:lpstr>
      </vt:variant>
      <vt:variant>
        <vt:i4>44</vt:i4>
      </vt:variant>
    </vt:vector>
  </HeadingPairs>
  <TitlesOfParts>
    <vt:vector size="47" baseType="lpstr">
      <vt:lpstr>Arial</vt:lpstr>
      <vt:lpstr>Calibri</vt:lpstr>
      <vt:lpstr>Office</vt:lpstr>
      <vt:lpstr>The Danube – ecosystem and lifeline</vt:lpstr>
      <vt:lpstr>How to work best with this teaching material</vt:lpstr>
      <vt:lpstr>Learning objectives and target groups</vt:lpstr>
      <vt:lpstr>The Danube – ecosystem and lifeline</vt:lpstr>
      <vt:lpstr>The Danube ecosystem</vt:lpstr>
      <vt:lpstr>Ecosystem</vt:lpstr>
      <vt:lpstr>Freshwater ecology</vt:lpstr>
      <vt:lpstr>Freshwater ecology – flora and fauna</vt:lpstr>
      <vt:lpstr>External influences on freshwater ecology</vt:lpstr>
      <vt:lpstr>Nature conservation</vt:lpstr>
      <vt:lpstr>International protected area categories I</vt:lpstr>
      <vt:lpstr>International protected area categories II</vt:lpstr>
      <vt:lpstr>National park Danube floodplains</vt:lpstr>
      <vt:lpstr>National park Danube floodplains: fauna</vt:lpstr>
      <vt:lpstr>National park Danube floodplains: flora</vt:lpstr>
      <vt:lpstr>Quiz</vt:lpstr>
      <vt:lpstr>Quiz</vt:lpstr>
      <vt:lpstr>Additional (European and national) protected area categories</vt:lpstr>
      <vt:lpstr>Solving a crossword puzzle</vt:lpstr>
      <vt:lpstr>Nature conservation vs. climate protection</vt:lpstr>
      <vt:lpstr>Nature conservation vs. climate protection – hydropower</vt:lpstr>
      <vt:lpstr>Nature conservation vs. climate protection – hydropower</vt:lpstr>
      <vt:lpstr>Ecosystem services – what does the Danube provide?  </vt:lpstr>
      <vt:lpstr>Ecosystem services </vt:lpstr>
      <vt:lpstr>Ecosystem services of rivers</vt:lpstr>
      <vt:lpstr>Water management and drinking water supply</vt:lpstr>
      <vt:lpstr>Energy generation</vt:lpstr>
      <vt:lpstr>Flood protection</vt:lpstr>
      <vt:lpstr>The Danube as transport and transport infrastructure</vt:lpstr>
      <vt:lpstr>The Danube – between environment, tourism and transport</vt:lpstr>
      <vt:lpstr>Ecological river engineering and restoration </vt:lpstr>
      <vt:lpstr>Ecological river engineering</vt:lpstr>
      <vt:lpstr>Restoration</vt:lpstr>
      <vt:lpstr>Best practice – revitalisation of the Spittelau branch</vt:lpstr>
      <vt:lpstr>Best practice – bank restoration in the Danube floodplains national park</vt:lpstr>
      <vt:lpstr>How can the Danube be developed sustainably?  </vt:lpstr>
      <vt:lpstr>Strategies and measures for sustainable river development: Danube 2030 action programme</vt:lpstr>
      <vt:lpstr>Work package 10: implementing restoration, species and habitat conservation projects to achieve good ecological status along the Danube/March/Thaya</vt:lpstr>
      <vt:lpstr>Kahoot!</vt:lpstr>
      <vt:lpstr>Thank you for your attention!</vt:lpstr>
      <vt:lpstr>Additional information for teachers</vt:lpstr>
      <vt:lpstr>Additional information for teachers</vt:lpstr>
      <vt:lpstr>List of sources</vt:lpstr>
      <vt:lpstr>List of 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62</cp:revision>
  <dcterms:created xsi:type="dcterms:W3CDTF">2025-05-07T05:53:33Z</dcterms:created>
  <dcterms:modified xsi:type="dcterms:W3CDTF">2026-05-19T10:28:25Z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