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slides/slide610.xml" ContentType="application/vnd.openxmlformats-officedocument.presentationml.slide+xml"/>
  <Override PartName="/ppt/slides/slide150.xml" ContentType="application/vnd.openxmlformats-officedocument.presentationml.slide+xml"/>
  <Override PartName="/ppt/slides/slide370.xml" ContentType="application/vnd.openxmlformats-officedocument.presentationml.slide+xml"/>
  <Override PartName="/ppt/slideLayouts/slideLayout40.xml" ContentType="application/vnd.openxmlformats-officedocument.presentationml.slideLayout+xml"/>
  <Override PartName="/ppt/slideMasters/slideMaster10.xml" ContentType="application/vnd.openxmlformats-officedocument.presentationml.slideMaster+xml"/>
  <Override PartName="/ppt/slideLayouts/slideLayout80.xml" ContentType="application/vnd.openxmlformats-officedocument.presentationml.slideLayout+xml"/>
  <Override PartName="/ppt/theme/theme10.xml" ContentType="application/vnd.openxmlformats-officedocument.theme+xml"/>
  <Override PartName="/ppt/slideLayouts/slideLayout30.xml" ContentType="application/vnd.openxmlformats-officedocument.presentationml.slideLayout+xml"/>
  <Override PartName="/ppt/slideLayouts/slideLayout70.xml" ContentType="application/vnd.openxmlformats-officedocument.presentationml.slideLayout+xml"/>
  <Override PartName="/ppt/slideLayouts/slideLayout120.xml" ContentType="application/vnd.openxmlformats-officedocument.presentationml.slideLayout+xml"/>
  <Override PartName="/ppt/slideLayouts/slideLayout20.xml" ContentType="application/vnd.openxmlformats-officedocument.presentationml.slideLayout+xml"/>
  <Override PartName="/ppt/slideLayouts/slideLayout130.xml" ContentType="application/vnd.openxmlformats-officedocument.presentationml.slideLayout+xml"/>
  <Override PartName="/ppt/slideLayouts/slideLayout60.xml" ContentType="application/vnd.openxmlformats-officedocument.presentationml.slideLayout+xml"/>
  <Override PartName="/ppt/slideLayouts/slideLayout110.xml" ContentType="application/vnd.openxmlformats-officedocument.presentationml.slideLayout+xml"/>
  <Override PartName="/ppt/slideLayouts/slideLayout50.xml" ContentType="application/vnd.openxmlformats-officedocument.presentationml.slideLayout+xml"/>
  <Override PartName="/ppt/slideLayouts/slideLayout100.xml" ContentType="application/vnd.openxmlformats-officedocument.presentationml.slideLayout+xml"/>
  <Override PartName="/ppt/slideLayouts/slideLayout9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77"/>
  </p:notesMasterIdLst>
  <p:handoutMasterIdLst>
    <p:handoutMasterId r:id="rId78"/>
  </p:handoutMasterIdLst>
  <p:sldIdLst>
    <p:sldId id="268" r:id="rId5"/>
    <p:sldId id="276" r:id="rId6"/>
    <p:sldId id="277" r:id="rId7"/>
    <p:sldId id="269" r:id="rId8"/>
    <p:sldId id="270" r:id="rId9"/>
    <p:sldId id="2476" r:id="rId10"/>
    <p:sldId id="2467" r:id="rId11"/>
    <p:sldId id="2477" r:id="rId12"/>
    <p:sldId id="2479" r:id="rId13"/>
    <p:sldId id="2481" r:id="rId14"/>
    <p:sldId id="2491" r:id="rId15"/>
    <p:sldId id="2483" r:id="rId16"/>
    <p:sldId id="669" r:id="rId17"/>
    <p:sldId id="663" r:id="rId18"/>
    <p:sldId id="664" r:id="rId19"/>
    <p:sldId id="675" r:id="rId20"/>
    <p:sldId id="2468" r:id="rId21"/>
    <p:sldId id="2485" r:id="rId22"/>
    <p:sldId id="2486" r:id="rId23"/>
    <p:sldId id="2488" r:id="rId24"/>
    <p:sldId id="2489" r:id="rId25"/>
    <p:sldId id="2490" r:id="rId26"/>
    <p:sldId id="2493" r:id="rId27"/>
    <p:sldId id="2494" r:id="rId28"/>
    <p:sldId id="2495" r:id="rId29"/>
    <p:sldId id="2496" r:id="rId30"/>
    <p:sldId id="2497" r:id="rId31"/>
    <p:sldId id="2498" r:id="rId32"/>
    <p:sldId id="698" r:id="rId33"/>
    <p:sldId id="273" r:id="rId34"/>
    <p:sldId id="2482" r:id="rId35"/>
    <p:sldId id="2508" r:id="rId36"/>
    <p:sldId id="660" r:id="rId37"/>
    <p:sldId id="661" r:id="rId38"/>
    <p:sldId id="2484" r:id="rId39"/>
    <p:sldId id="2492" r:id="rId40"/>
    <p:sldId id="662" r:id="rId41"/>
    <p:sldId id="2499" r:id="rId42"/>
    <p:sldId id="2500" r:id="rId43"/>
    <p:sldId id="2501" r:id="rId44"/>
    <p:sldId id="2507" r:id="rId45"/>
    <p:sldId id="2502" r:id="rId46"/>
    <p:sldId id="2504" r:id="rId47"/>
    <p:sldId id="2514" r:id="rId48"/>
    <p:sldId id="2511" r:id="rId49"/>
    <p:sldId id="2509" r:id="rId50"/>
    <p:sldId id="2510" r:id="rId51"/>
    <p:sldId id="2470" r:id="rId52"/>
    <p:sldId id="2512" r:id="rId53"/>
    <p:sldId id="2505" r:id="rId54"/>
    <p:sldId id="2506" r:id="rId55"/>
    <p:sldId id="2513" r:id="rId56"/>
    <p:sldId id="2515" r:id="rId57"/>
    <p:sldId id="259" r:id="rId58"/>
    <p:sldId id="2516" r:id="rId59"/>
    <p:sldId id="2517" r:id="rId60"/>
    <p:sldId id="2438" r:id="rId61"/>
    <p:sldId id="341" r:id="rId62"/>
    <p:sldId id="2518" r:id="rId63"/>
    <p:sldId id="668" r:id="rId64"/>
    <p:sldId id="667" r:id="rId65"/>
    <p:sldId id="2519" r:id="rId66"/>
    <p:sldId id="2520" r:id="rId67"/>
    <p:sldId id="697" r:id="rId68"/>
    <p:sldId id="2521" r:id="rId69"/>
    <p:sldId id="2522" r:id="rId70"/>
    <p:sldId id="289" r:id="rId71"/>
    <p:sldId id="2523" r:id="rId72"/>
    <p:sldId id="2524" r:id="rId73"/>
    <p:sldId id="2332" r:id="rId74"/>
    <p:sldId id="2333" r:id="rId75"/>
    <p:sldId id="2334" r:id="rId7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and Agenda" id="{8F2D7CEC-BB83-4743-ADDB-39626032455D}">
          <p14:sldIdLst>
            <p14:sldId id="268"/>
            <p14:sldId id="276"/>
            <p14:sldId id="277"/>
            <p14:sldId id="269"/>
          </p14:sldIdLst>
        </p14:section>
        <p14:section name="What is a waterway?" id="{5BED0FB8-C8EB-41CB-AAE6-C3CEC6551B66}">
          <p14:sldIdLst>
            <p14:sldId id="270"/>
            <p14:sldId id="2476"/>
            <p14:sldId id="2467"/>
            <p14:sldId id="2477"/>
            <p14:sldId id="2479"/>
            <p14:sldId id="2481"/>
            <p14:sldId id="2491"/>
            <p14:sldId id="2483"/>
            <p14:sldId id="669"/>
            <p14:sldId id="663"/>
            <p14:sldId id="664"/>
            <p14:sldId id="675"/>
            <p14:sldId id="2468"/>
            <p14:sldId id="2485"/>
            <p14:sldId id="2486"/>
            <p14:sldId id="2488"/>
            <p14:sldId id="2489"/>
            <p14:sldId id="2490"/>
            <p14:sldId id="2493"/>
            <p14:sldId id="2494"/>
            <p14:sldId id="2495"/>
            <p14:sldId id="2496"/>
            <p14:sldId id="2497"/>
            <p14:sldId id="2498"/>
            <p14:sldId id="698"/>
          </p14:sldIdLst>
        </p14:section>
        <p14:section name="European waterways" id="{1DEC3E3E-6CA0-47FB-A34E-64AEC245635D}">
          <p14:sldIdLst>
            <p14:sldId id="273"/>
            <p14:sldId id="2482"/>
            <p14:sldId id="2508"/>
            <p14:sldId id="660"/>
            <p14:sldId id="661"/>
            <p14:sldId id="2484"/>
            <p14:sldId id="2492"/>
            <p14:sldId id="662"/>
            <p14:sldId id="2499"/>
            <p14:sldId id="2500"/>
            <p14:sldId id="2501"/>
            <p14:sldId id="2507"/>
            <p14:sldId id="2502"/>
            <p14:sldId id="2504"/>
            <p14:sldId id="2514"/>
            <p14:sldId id="2511"/>
            <p14:sldId id="2509"/>
            <p14:sldId id="2510"/>
            <p14:sldId id="2470"/>
            <p14:sldId id="2512"/>
            <p14:sldId id="2505"/>
            <p14:sldId id="2506"/>
            <p14:sldId id="2513"/>
            <p14:sldId id="2515"/>
          </p14:sldIdLst>
        </p14:section>
        <p14:section name="Danube waterway" id="{ED6ABA1D-A582-4099-A673-F59E89F377BD}">
          <p14:sldIdLst>
            <p14:sldId id="259"/>
            <p14:sldId id="2516"/>
            <p14:sldId id="2517"/>
            <p14:sldId id="2438"/>
            <p14:sldId id="341"/>
            <p14:sldId id="2518"/>
            <p14:sldId id="668"/>
            <p14:sldId id="667"/>
            <p14:sldId id="2519"/>
            <p14:sldId id="2520"/>
            <p14:sldId id="697"/>
            <p14:sldId id="2521"/>
            <p14:sldId id="2522"/>
            <p14:sldId id="289"/>
            <p14:sldId id="2523"/>
            <p14:sldId id="2524"/>
            <p14:sldId id="2332"/>
            <p14:sldId id="2333"/>
            <p14:sldId id="233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769317-B2D4-5471-19B1-6DE3914D1852}" name="Pum Christina" initials="CP" userId="S::p42991@fhooe.at::a82e7e0d-e68d-43fd-9ce2-ebf69d9ea0b4" providerId="AD"/>
  <p188:author id="{7233BA9D-3C72-7553-A7D0-C964B0D6B17A}" name="Haller Alexandra" initials="AH" userId="S::p41184@fhooe.at::0055e21f-e096-423d-9457-e0de0f335c4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85BC"/>
    <a:srgbClr val="000000"/>
    <a:srgbClr val="2D4C71"/>
    <a:srgbClr val="3C6496"/>
    <a:srgbClr val="EEE4DA"/>
    <a:srgbClr val="F4EFE4"/>
    <a:srgbClr val="FBE0CD"/>
    <a:srgbClr val="FEF3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9057F7-2AA5-4320-A74D-DEFFBCC8DBFA}" v="111" dt="2026-07-02T09:49:10.720"/>
    <p1510:client id="{BA4E58F5-8EE9-44F4-99AE-3473D55F893E}" v="47" dt="2026-07-02T05:17:34.971"/>
  </p1510:revLst>
</p1510:revInfo>
</file>

<file path=ppt/tableStyles.xml><?xml version="1.0" encoding="utf-8"?>
<a:tblStyleLst xmlns:a="http://schemas.openxmlformats.org/drawingml/2006/main" def="{5C22544A-7EE6-4342-B048-85BDC9FD1C3A}">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unkle Formatvorlage 2 - Akzent 3/Akz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B344D84-9AFB-497E-A393-DC336BA19D2E}" styleName="Mittlere Formatvorlage 3 - Akz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ittlere Formatvorlage 1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3" autoAdjust="0"/>
    <p:restoredTop sz="64044" autoAdjust="0"/>
  </p:normalViewPr>
  <p:slideViewPr>
    <p:cSldViewPr snapToGrid="0">
      <p:cViewPr varScale="1">
        <p:scale>
          <a:sx n="98" d="100"/>
          <a:sy n="98" d="100"/>
        </p:scale>
        <p:origin x="1818" y="84"/>
      </p:cViewPr>
      <p:guideLst/>
    </p:cSldViewPr>
  </p:slideViewPr>
  <p:outlineViewPr>
    <p:cViewPr>
      <p:scale>
        <a:sx n="33" d="100"/>
        <a:sy n="33" d="100"/>
      </p:scale>
      <p:origin x="0" y="-980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ler Alexandra" userId="0055e21f-e096-423d-9457-e0de0f335c45" providerId="ADAL" clId="{612B4937-526F-407B-A083-751AC2E8E9D6}"/>
    <pc:docChg chg="custSel addSld delSld modSld modSection">
      <pc:chgData name="Haller Alexandra" userId="0055e21f-e096-423d-9457-e0de0f335c45" providerId="ADAL" clId="{612B4937-526F-407B-A083-751AC2E8E9D6}" dt="2026-07-02T05:18:31.794" v="354" actId="20577"/>
      <pc:docMkLst>
        <pc:docMk/>
      </pc:docMkLst>
      <pc:sldChg chg="add del">
        <pc:chgData name="Haller Alexandra" userId="0055e21f-e096-423d-9457-e0de0f335c45" providerId="ADAL" clId="{612B4937-526F-407B-A083-751AC2E8E9D6}" dt="2026-07-01T11:32:15.265" v="49" actId="47"/>
        <pc:sldMkLst>
          <pc:docMk/>
          <pc:sldMk cId="2007790889" sldId="288"/>
        </pc:sldMkLst>
      </pc:sldChg>
      <pc:sldChg chg="modSp add mod">
        <pc:chgData name="Haller Alexandra" userId="0055e21f-e096-423d-9457-e0de0f335c45" providerId="ADAL" clId="{612B4937-526F-407B-A083-751AC2E8E9D6}" dt="2026-07-01T11:22:33.525" v="47" actId="20577"/>
        <pc:sldMkLst>
          <pc:docMk/>
          <pc:sldMk cId="545652108" sldId="289"/>
        </pc:sldMkLst>
        <pc:spChg chg="mod">
          <ac:chgData name="Haller Alexandra" userId="0055e21f-e096-423d-9457-e0de0f335c45" providerId="ADAL" clId="{612B4937-526F-407B-A083-751AC2E8E9D6}" dt="2026-07-01T11:22:33.525" v="47" actId="20577"/>
          <ac:spMkLst>
            <pc:docMk/>
            <pc:sldMk cId="545652108" sldId="289"/>
            <ac:spMk id="3" creationId="{A5A0893A-84D2-E1F8-ECCD-A422FA5DC7D7}"/>
          </ac:spMkLst>
        </pc:spChg>
      </pc:sldChg>
      <pc:sldChg chg="modNotesTx">
        <pc:chgData name="Haller Alexandra" userId="0055e21f-e096-423d-9457-e0de0f335c45" providerId="ADAL" clId="{612B4937-526F-407B-A083-751AC2E8E9D6}" dt="2026-07-02T05:14:38.494" v="323" actId="20577"/>
        <pc:sldMkLst>
          <pc:docMk/>
          <pc:sldMk cId="148457202" sldId="341"/>
        </pc:sldMkLst>
      </pc:sldChg>
      <pc:sldChg chg="addSp modSp">
        <pc:chgData name="Haller Alexandra" userId="0055e21f-e096-423d-9457-e0de0f335c45" providerId="ADAL" clId="{612B4937-526F-407B-A083-751AC2E8E9D6}" dt="2026-07-01T11:19:32.426" v="4"/>
        <pc:sldMkLst>
          <pc:docMk/>
          <pc:sldMk cId="966446883" sldId="663"/>
        </pc:sldMkLst>
        <pc:picChg chg="add mod">
          <ac:chgData name="Haller Alexandra" userId="0055e21f-e096-423d-9457-e0de0f335c45" providerId="ADAL" clId="{612B4937-526F-407B-A083-751AC2E8E9D6}" dt="2026-07-01T11:19:32.426" v="4"/>
          <ac:picMkLst>
            <pc:docMk/>
            <pc:sldMk cId="966446883" sldId="663"/>
            <ac:picMk id="3" creationId="{B400CFFD-BAEF-50D8-A643-FEF0B0EB6A4D}"/>
          </ac:picMkLst>
        </pc:picChg>
      </pc:sldChg>
      <pc:sldChg chg="addSp modSp">
        <pc:chgData name="Haller Alexandra" userId="0055e21f-e096-423d-9457-e0de0f335c45" providerId="ADAL" clId="{612B4937-526F-407B-A083-751AC2E8E9D6}" dt="2026-07-01T11:21:43.151" v="15"/>
        <pc:sldMkLst>
          <pc:docMk/>
          <pc:sldMk cId="2123464388" sldId="698"/>
        </pc:sldMkLst>
        <pc:picChg chg="add mod">
          <ac:chgData name="Haller Alexandra" userId="0055e21f-e096-423d-9457-e0de0f335c45" providerId="ADAL" clId="{612B4937-526F-407B-A083-751AC2E8E9D6}" dt="2026-07-01T11:21:43.151" v="15"/>
          <ac:picMkLst>
            <pc:docMk/>
            <pc:sldMk cId="2123464388" sldId="698"/>
            <ac:picMk id="3" creationId="{DAE6C245-D614-F76C-7A92-277CEFBAA2EF}"/>
          </ac:picMkLst>
        </pc:picChg>
      </pc:sldChg>
      <pc:sldChg chg="modSp add del">
        <pc:chgData name="Haller Alexandra" userId="0055e21f-e096-423d-9457-e0de0f335c45" providerId="ADAL" clId="{612B4937-526F-407B-A083-751AC2E8E9D6}" dt="2026-07-01T11:34:27.024" v="59" actId="47"/>
        <pc:sldMkLst>
          <pc:docMk/>
          <pc:sldMk cId="1922672807" sldId="2331"/>
        </pc:sldMkLst>
        <pc:spChg chg="mod">
          <ac:chgData name="Haller Alexandra" userId="0055e21f-e096-423d-9457-e0de0f335c45" providerId="ADAL" clId="{612B4937-526F-407B-A083-751AC2E8E9D6}" dt="2026-07-01T11:33:36.956" v="54"/>
          <ac:spMkLst>
            <pc:docMk/>
            <pc:sldMk cId="1922672807" sldId="2331"/>
            <ac:spMk id="2" creationId="{91222278-A96B-FAE7-D174-8D37BEBF9925}"/>
          </ac:spMkLst>
        </pc:spChg>
      </pc:sldChg>
      <pc:sldChg chg="modSp add">
        <pc:chgData name="Haller Alexandra" userId="0055e21f-e096-423d-9457-e0de0f335c45" providerId="ADAL" clId="{612B4937-526F-407B-A083-751AC2E8E9D6}" dt="2026-07-01T11:33:42.988" v="55"/>
        <pc:sldMkLst>
          <pc:docMk/>
          <pc:sldMk cId="4223318218" sldId="2332"/>
        </pc:sldMkLst>
        <pc:spChg chg="mod">
          <ac:chgData name="Haller Alexandra" userId="0055e21f-e096-423d-9457-e0de0f335c45" providerId="ADAL" clId="{612B4937-526F-407B-A083-751AC2E8E9D6}" dt="2026-07-01T11:33:42.988" v="55"/>
          <ac:spMkLst>
            <pc:docMk/>
            <pc:sldMk cId="4223318218" sldId="2332"/>
            <ac:spMk id="2" creationId="{DECEBE01-AA14-48FF-38C0-9F2161962829}"/>
          </ac:spMkLst>
        </pc:spChg>
        <pc:spChg chg="mod">
          <ac:chgData name="Haller Alexandra" userId="0055e21f-e096-423d-9457-e0de0f335c45" providerId="ADAL" clId="{612B4937-526F-407B-A083-751AC2E8E9D6}" dt="2026-07-01T11:33:07.377" v="50"/>
          <ac:spMkLst>
            <pc:docMk/>
            <pc:sldMk cId="4223318218" sldId="2332"/>
            <ac:spMk id="6" creationId="{DF178D77-DC57-22FF-A666-1DE4C36F7C5A}"/>
          </ac:spMkLst>
        </pc:spChg>
      </pc:sldChg>
      <pc:sldChg chg="modSp add">
        <pc:chgData name="Haller Alexandra" userId="0055e21f-e096-423d-9457-e0de0f335c45" providerId="ADAL" clId="{612B4937-526F-407B-A083-751AC2E8E9D6}" dt="2026-07-01T11:33:11.776" v="51"/>
        <pc:sldMkLst>
          <pc:docMk/>
          <pc:sldMk cId="584178454" sldId="2333"/>
        </pc:sldMkLst>
        <pc:spChg chg="mod">
          <ac:chgData name="Haller Alexandra" userId="0055e21f-e096-423d-9457-e0de0f335c45" providerId="ADAL" clId="{612B4937-526F-407B-A083-751AC2E8E9D6}" dt="2026-07-01T11:33:11.776" v="51"/>
          <ac:spMkLst>
            <pc:docMk/>
            <pc:sldMk cId="584178454" sldId="2333"/>
            <ac:spMk id="6" creationId="{3C596F41-ED85-43D4-D6BE-62561210EC8E}"/>
          </ac:spMkLst>
        </pc:spChg>
      </pc:sldChg>
      <pc:sldChg chg="modSp add mod">
        <pc:chgData name="Haller Alexandra" userId="0055e21f-e096-423d-9457-e0de0f335c45" providerId="ADAL" clId="{612B4937-526F-407B-A083-751AC2E8E9D6}" dt="2026-07-02T05:16:56.622" v="344"/>
        <pc:sldMkLst>
          <pc:docMk/>
          <pc:sldMk cId="160879672" sldId="2334"/>
        </pc:sldMkLst>
        <pc:spChg chg="mod">
          <ac:chgData name="Haller Alexandra" userId="0055e21f-e096-423d-9457-e0de0f335c45" providerId="ADAL" clId="{612B4937-526F-407B-A083-751AC2E8E9D6}" dt="2026-07-01T11:33:47.430" v="56"/>
          <ac:spMkLst>
            <pc:docMk/>
            <pc:sldMk cId="160879672" sldId="2334"/>
            <ac:spMk id="2" creationId="{C9901218-3304-1B0A-FEA1-1F226C4115C0}"/>
          </ac:spMkLst>
        </pc:spChg>
        <pc:spChg chg="mod">
          <ac:chgData name="Haller Alexandra" userId="0055e21f-e096-423d-9457-e0de0f335c45" providerId="ADAL" clId="{612B4937-526F-407B-A083-751AC2E8E9D6}" dt="2026-07-01T11:33:18.430" v="52"/>
          <ac:spMkLst>
            <pc:docMk/>
            <pc:sldMk cId="160879672" sldId="2334"/>
            <ac:spMk id="6" creationId="{756C59D8-056C-981D-685D-EC6FDE1630BE}"/>
          </ac:spMkLst>
        </pc:spChg>
        <pc:spChg chg="mod">
          <ac:chgData name="Haller Alexandra" userId="0055e21f-e096-423d-9457-e0de0f335c45" providerId="ADAL" clId="{612B4937-526F-407B-A083-751AC2E8E9D6}" dt="2026-07-02T05:16:56.622" v="344"/>
          <ac:spMkLst>
            <pc:docMk/>
            <pc:sldMk cId="160879672" sldId="2334"/>
            <ac:spMk id="24" creationId="{4CAEB0DF-41FD-B37A-D4AD-67F421DEC3DC}"/>
          </ac:spMkLst>
        </pc:spChg>
      </pc:sldChg>
      <pc:sldChg chg="modNotesTx">
        <pc:chgData name="Haller Alexandra" userId="0055e21f-e096-423d-9457-e0de0f335c45" providerId="ADAL" clId="{612B4937-526F-407B-A083-751AC2E8E9D6}" dt="2026-07-02T05:08:27.571" v="262" actId="20577"/>
        <pc:sldMkLst>
          <pc:docMk/>
          <pc:sldMk cId="1267669344" sldId="2438"/>
        </pc:sldMkLst>
      </pc:sldChg>
      <pc:sldChg chg="addSp modSp modNotesTx">
        <pc:chgData name="Haller Alexandra" userId="0055e21f-e096-423d-9457-e0de0f335c45" providerId="ADAL" clId="{612B4937-526F-407B-A083-751AC2E8E9D6}" dt="2026-07-02T05:08:15.152" v="235" actId="20577"/>
        <pc:sldMkLst>
          <pc:docMk/>
          <pc:sldMk cId="2439753263" sldId="2468"/>
        </pc:sldMkLst>
        <pc:picChg chg="add mod">
          <ac:chgData name="Haller Alexandra" userId="0055e21f-e096-423d-9457-e0de0f335c45" providerId="ADAL" clId="{612B4937-526F-407B-A083-751AC2E8E9D6}" dt="2026-07-01T11:19:45.936" v="5"/>
          <ac:picMkLst>
            <pc:docMk/>
            <pc:sldMk cId="2439753263" sldId="2468"/>
            <ac:picMk id="6" creationId="{E2BEBCBB-7C1A-D21B-DC19-B7A1846E497E}"/>
          </ac:picMkLst>
        </pc:picChg>
      </pc:sldChg>
      <pc:sldChg chg="modNotesTx">
        <pc:chgData name="Haller Alexandra" userId="0055e21f-e096-423d-9457-e0de0f335c45" providerId="ADAL" clId="{612B4937-526F-407B-A083-751AC2E8E9D6}" dt="2026-07-02T05:03:41.662" v="69" actId="20577"/>
        <pc:sldMkLst>
          <pc:docMk/>
          <pc:sldMk cId="3980546111" sldId="2476"/>
        </pc:sldMkLst>
      </pc:sldChg>
      <pc:sldChg chg="addSp modSp">
        <pc:chgData name="Haller Alexandra" userId="0055e21f-e096-423d-9457-e0de0f335c45" providerId="ADAL" clId="{612B4937-526F-407B-A083-751AC2E8E9D6}" dt="2026-07-01T10:44:05.386" v="0"/>
        <pc:sldMkLst>
          <pc:docMk/>
          <pc:sldMk cId="3989864340" sldId="2477"/>
        </pc:sldMkLst>
        <pc:picChg chg="add mod">
          <ac:chgData name="Haller Alexandra" userId="0055e21f-e096-423d-9457-e0de0f335c45" providerId="ADAL" clId="{612B4937-526F-407B-A083-751AC2E8E9D6}" dt="2026-07-01T10:44:05.386" v="0"/>
          <ac:picMkLst>
            <pc:docMk/>
            <pc:sldMk cId="3989864340" sldId="2477"/>
            <ac:picMk id="6" creationId="{FD4C4E09-616E-8592-5B0B-D35D5C64D748}"/>
          </ac:picMkLst>
        </pc:picChg>
        <pc:picChg chg="add mod">
          <ac:chgData name="Haller Alexandra" userId="0055e21f-e096-423d-9457-e0de0f335c45" providerId="ADAL" clId="{612B4937-526F-407B-A083-751AC2E8E9D6}" dt="2026-07-01T10:44:05.386" v="0"/>
          <ac:picMkLst>
            <pc:docMk/>
            <pc:sldMk cId="3989864340" sldId="2477"/>
            <ac:picMk id="7" creationId="{B895C233-0A4A-C929-7078-10C1B0C4AF6B}"/>
          </ac:picMkLst>
        </pc:picChg>
      </pc:sldChg>
      <pc:sldChg chg="addSp delSp modSp del mod delAnim modAnim">
        <pc:chgData name="Haller Alexandra" userId="0055e21f-e096-423d-9457-e0de0f335c45" providerId="ADAL" clId="{612B4937-526F-407B-A083-751AC2E8E9D6}" dt="2026-07-01T11:36:15.888" v="61" actId="47"/>
        <pc:sldMkLst>
          <pc:docMk/>
          <pc:sldMk cId="2353758613" sldId="2478"/>
        </pc:sldMkLst>
        <pc:picChg chg="add del mod">
          <ac:chgData name="Haller Alexandra" userId="0055e21f-e096-423d-9457-e0de0f335c45" providerId="ADAL" clId="{612B4937-526F-407B-A083-751AC2E8E9D6}" dt="2026-07-01T11:36:13.827" v="60" actId="478"/>
          <ac:picMkLst>
            <pc:docMk/>
            <pc:sldMk cId="2353758613" sldId="2478"/>
            <ac:picMk id="3" creationId="{4AF06743-D97C-8F11-EA6D-478FE858EA8E}"/>
          </ac:picMkLst>
        </pc:picChg>
      </pc:sldChg>
      <pc:sldChg chg="addSp modSp">
        <pc:chgData name="Haller Alexandra" userId="0055e21f-e096-423d-9457-e0de0f335c45" providerId="ADAL" clId="{612B4937-526F-407B-A083-751AC2E8E9D6}" dt="2026-07-01T10:44:49.465" v="2"/>
        <pc:sldMkLst>
          <pc:docMk/>
          <pc:sldMk cId="1842459083" sldId="2481"/>
        </pc:sldMkLst>
        <pc:picChg chg="add mod">
          <ac:chgData name="Haller Alexandra" userId="0055e21f-e096-423d-9457-e0de0f335c45" providerId="ADAL" clId="{612B4937-526F-407B-A083-751AC2E8E9D6}" dt="2026-07-01T10:44:49.465" v="2"/>
          <ac:picMkLst>
            <pc:docMk/>
            <pc:sldMk cId="1842459083" sldId="2481"/>
            <ac:picMk id="6" creationId="{FBDBC0EF-209B-B071-AE99-D89584C9EEAB}"/>
          </ac:picMkLst>
        </pc:picChg>
      </pc:sldChg>
      <pc:sldChg chg="modNotesTx">
        <pc:chgData name="Haller Alexandra" userId="0055e21f-e096-423d-9457-e0de0f335c45" providerId="ADAL" clId="{612B4937-526F-407B-A083-751AC2E8E9D6}" dt="2026-07-02T05:04:27.411" v="108" actId="20577"/>
        <pc:sldMkLst>
          <pc:docMk/>
          <pc:sldMk cId="1604242486" sldId="2483"/>
        </pc:sldMkLst>
      </pc:sldChg>
      <pc:sldChg chg="addSp modSp modNotesTx">
        <pc:chgData name="Haller Alexandra" userId="0055e21f-e096-423d-9457-e0de0f335c45" providerId="ADAL" clId="{612B4937-526F-407B-A083-751AC2E8E9D6}" dt="2026-07-02T05:07:46.666" v="177" actId="20577"/>
        <pc:sldMkLst>
          <pc:docMk/>
          <pc:sldMk cId="3065055760" sldId="2486"/>
        </pc:sldMkLst>
        <pc:picChg chg="add mod">
          <ac:chgData name="Haller Alexandra" userId="0055e21f-e096-423d-9457-e0de0f335c45" providerId="ADAL" clId="{612B4937-526F-407B-A083-751AC2E8E9D6}" dt="2026-07-01T11:19:58.599" v="6"/>
          <ac:picMkLst>
            <pc:docMk/>
            <pc:sldMk cId="3065055760" sldId="2486"/>
            <ac:picMk id="6" creationId="{F1A686FE-9691-AD5A-6AC7-FFBE3B73845A}"/>
          </ac:picMkLst>
        </pc:picChg>
      </pc:sldChg>
      <pc:sldChg chg="addSp modSp modAnim">
        <pc:chgData name="Haller Alexandra" userId="0055e21f-e096-423d-9457-e0de0f335c45" providerId="ADAL" clId="{612B4937-526F-407B-A083-751AC2E8E9D6}" dt="2026-07-01T11:20:08.953" v="7"/>
        <pc:sldMkLst>
          <pc:docMk/>
          <pc:sldMk cId="884620337" sldId="2488"/>
        </pc:sldMkLst>
        <pc:picChg chg="add mod">
          <ac:chgData name="Haller Alexandra" userId="0055e21f-e096-423d-9457-e0de0f335c45" providerId="ADAL" clId="{612B4937-526F-407B-A083-751AC2E8E9D6}" dt="2026-07-01T11:20:08.953" v="7"/>
          <ac:picMkLst>
            <pc:docMk/>
            <pc:sldMk cId="884620337" sldId="2488"/>
            <ac:picMk id="3" creationId="{8F92DE78-5D3D-F75B-8C7E-1E6ECA74C34F}"/>
          </ac:picMkLst>
        </pc:picChg>
      </pc:sldChg>
      <pc:sldChg chg="addSp modSp modAnim">
        <pc:chgData name="Haller Alexandra" userId="0055e21f-e096-423d-9457-e0de0f335c45" providerId="ADAL" clId="{612B4937-526F-407B-A083-751AC2E8E9D6}" dt="2026-07-01T11:20:23.489" v="8"/>
        <pc:sldMkLst>
          <pc:docMk/>
          <pc:sldMk cId="2450121869" sldId="2490"/>
        </pc:sldMkLst>
        <pc:picChg chg="add mod">
          <ac:chgData name="Haller Alexandra" userId="0055e21f-e096-423d-9457-e0de0f335c45" providerId="ADAL" clId="{612B4937-526F-407B-A083-751AC2E8E9D6}" dt="2026-07-01T11:20:23.489" v="8"/>
          <ac:picMkLst>
            <pc:docMk/>
            <pc:sldMk cId="2450121869" sldId="2490"/>
            <ac:picMk id="3" creationId="{57F61F8C-7498-9A20-C72A-3E95D4749C59}"/>
          </ac:picMkLst>
        </pc:picChg>
      </pc:sldChg>
      <pc:sldChg chg="addSp modSp">
        <pc:chgData name="Haller Alexandra" userId="0055e21f-e096-423d-9457-e0de0f335c45" providerId="ADAL" clId="{612B4937-526F-407B-A083-751AC2E8E9D6}" dt="2026-07-01T11:05:27.591" v="3"/>
        <pc:sldMkLst>
          <pc:docMk/>
          <pc:sldMk cId="983300578" sldId="2491"/>
        </pc:sldMkLst>
        <pc:picChg chg="add mod">
          <ac:chgData name="Haller Alexandra" userId="0055e21f-e096-423d-9457-e0de0f335c45" providerId="ADAL" clId="{612B4937-526F-407B-A083-751AC2E8E9D6}" dt="2026-07-01T11:05:27.591" v="3"/>
          <ac:picMkLst>
            <pc:docMk/>
            <pc:sldMk cId="983300578" sldId="2491"/>
            <ac:picMk id="6" creationId="{BE6135F3-392D-CB68-3C69-D0213C944A55}"/>
          </ac:picMkLst>
        </pc:picChg>
      </pc:sldChg>
      <pc:sldChg chg="modNotesTx">
        <pc:chgData name="Haller Alexandra" userId="0055e21f-e096-423d-9457-e0de0f335c45" providerId="ADAL" clId="{612B4937-526F-407B-A083-751AC2E8E9D6}" dt="2026-07-02T05:08:02.036" v="204" actId="20577"/>
        <pc:sldMkLst>
          <pc:docMk/>
          <pc:sldMk cId="3555879060" sldId="2492"/>
        </pc:sldMkLst>
      </pc:sldChg>
      <pc:sldChg chg="addSp modSp mod modNotesTx">
        <pc:chgData name="Haller Alexandra" userId="0055e21f-e096-423d-9457-e0de0f335c45" providerId="ADAL" clId="{612B4937-526F-407B-A083-751AC2E8E9D6}" dt="2026-07-02T05:05:47.381" v="109" actId="20577"/>
        <pc:sldMkLst>
          <pc:docMk/>
          <pc:sldMk cId="886974314" sldId="2493"/>
        </pc:sldMkLst>
        <pc:picChg chg="add mod">
          <ac:chgData name="Haller Alexandra" userId="0055e21f-e096-423d-9457-e0de0f335c45" providerId="ADAL" clId="{612B4937-526F-407B-A083-751AC2E8E9D6}" dt="2026-07-01T11:20:49.563" v="10" actId="14100"/>
          <ac:picMkLst>
            <pc:docMk/>
            <pc:sldMk cId="886974314" sldId="2493"/>
            <ac:picMk id="6" creationId="{D875FF2C-4B71-1627-198B-47511295DE4C}"/>
          </ac:picMkLst>
        </pc:picChg>
      </pc:sldChg>
      <pc:sldChg chg="addSp modSp modNotesTx">
        <pc:chgData name="Haller Alexandra" userId="0055e21f-e096-423d-9457-e0de0f335c45" providerId="ADAL" clId="{612B4937-526F-407B-A083-751AC2E8E9D6}" dt="2026-07-02T05:08:39.928" v="289" actId="20577"/>
        <pc:sldMkLst>
          <pc:docMk/>
          <pc:sldMk cId="261642461" sldId="2494"/>
        </pc:sldMkLst>
        <pc:picChg chg="add mod">
          <ac:chgData name="Haller Alexandra" userId="0055e21f-e096-423d-9457-e0de0f335c45" providerId="ADAL" clId="{612B4937-526F-407B-A083-751AC2E8E9D6}" dt="2026-07-01T11:21:01.950" v="11"/>
          <ac:picMkLst>
            <pc:docMk/>
            <pc:sldMk cId="261642461" sldId="2494"/>
            <ac:picMk id="6" creationId="{B642122D-C964-2696-1458-5DA2FC191833}"/>
          </ac:picMkLst>
        </pc:picChg>
      </pc:sldChg>
      <pc:sldChg chg="addSp modSp modNotesTx">
        <pc:chgData name="Haller Alexandra" userId="0055e21f-e096-423d-9457-e0de0f335c45" providerId="ADAL" clId="{612B4937-526F-407B-A083-751AC2E8E9D6}" dt="2026-07-02T05:05:57.795" v="110" actId="20577"/>
        <pc:sldMkLst>
          <pc:docMk/>
          <pc:sldMk cId="1796879437" sldId="2495"/>
        </pc:sldMkLst>
        <pc:picChg chg="add mod">
          <ac:chgData name="Haller Alexandra" userId="0055e21f-e096-423d-9457-e0de0f335c45" providerId="ADAL" clId="{612B4937-526F-407B-A083-751AC2E8E9D6}" dt="2026-07-01T11:21:10.635" v="12"/>
          <ac:picMkLst>
            <pc:docMk/>
            <pc:sldMk cId="1796879437" sldId="2495"/>
            <ac:picMk id="6" creationId="{79473E8D-5FCB-B2FD-EC53-7939B054C7AE}"/>
          </ac:picMkLst>
        </pc:picChg>
      </pc:sldChg>
      <pc:sldChg chg="addSp modSp">
        <pc:chgData name="Haller Alexandra" userId="0055e21f-e096-423d-9457-e0de0f335c45" providerId="ADAL" clId="{612B4937-526F-407B-A083-751AC2E8E9D6}" dt="2026-07-01T11:21:24.443" v="13"/>
        <pc:sldMkLst>
          <pc:docMk/>
          <pc:sldMk cId="900816951" sldId="2497"/>
        </pc:sldMkLst>
        <pc:picChg chg="add mod">
          <ac:chgData name="Haller Alexandra" userId="0055e21f-e096-423d-9457-e0de0f335c45" providerId="ADAL" clId="{612B4937-526F-407B-A083-751AC2E8E9D6}" dt="2026-07-01T11:21:24.443" v="13"/>
          <ac:picMkLst>
            <pc:docMk/>
            <pc:sldMk cId="900816951" sldId="2497"/>
            <ac:picMk id="6" creationId="{79AC8BDE-9496-5326-D587-75F2F5B3B550}"/>
          </ac:picMkLst>
        </pc:picChg>
      </pc:sldChg>
      <pc:sldChg chg="addSp modSp">
        <pc:chgData name="Haller Alexandra" userId="0055e21f-e096-423d-9457-e0de0f335c45" providerId="ADAL" clId="{612B4937-526F-407B-A083-751AC2E8E9D6}" dt="2026-07-01T11:21:33.508" v="14"/>
        <pc:sldMkLst>
          <pc:docMk/>
          <pc:sldMk cId="4148618032" sldId="2498"/>
        </pc:sldMkLst>
        <pc:picChg chg="add mod">
          <ac:chgData name="Haller Alexandra" userId="0055e21f-e096-423d-9457-e0de0f335c45" providerId="ADAL" clId="{612B4937-526F-407B-A083-751AC2E8E9D6}" dt="2026-07-01T11:21:33.508" v="14"/>
          <ac:picMkLst>
            <pc:docMk/>
            <pc:sldMk cId="4148618032" sldId="2498"/>
            <ac:picMk id="6" creationId="{DB44825B-71D0-6FF9-6631-B646B6EAEBDB}"/>
          </ac:picMkLst>
        </pc:picChg>
      </pc:sldChg>
      <pc:sldChg chg="modNotesTx">
        <pc:chgData name="Haller Alexandra" userId="0055e21f-e096-423d-9457-e0de0f335c45" providerId="ADAL" clId="{612B4937-526F-407B-A083-751AC2E8E9D6}" dt="2026-07-02T05:06:27.748" v="114" actId="20577"/>
        <pc:sldMkLst>
          <pc:docMk/>
          <pc:sldMk cId="3754442568" sldId="2499"/>
        </pc:sldMkLst>
      </pc:sldChg>
      <pc:sldChg chg="modNotesTx">
        <pc:chgData name="Haller Alexandra" userId="0055e21f-e096-423d-9457-e0de0f335c45" providerId="ADAL" clId="{612B4937-526F-407B-A083-751AC2E8E9D6}" dt="2026-07-02T05:17:22.807" v="345"/>
        <pc:sldMkLst>
          <pc:docMk/>
          <pc:sldMk cId="3669451776" sldId="2507"/>
        </pc:sldMkLst>
      </pc:sldChg>
      <pc:sldChg chg="modNotesTx">
        <pc:chgData name="Haller Alexandra" userId="0055e21f-e096-423d-9457-e0de0f335c45" providerId="ADAL" clId="{612B4937-526F-407B-A083-751AC2E8E9D6}" dt="2026-07-02T05:17:36.113" v="346"/>
        <pc:sldMkLst>
          <pc:docMk/>
          <pc:sldMk cId="286108198" sldId="2509"/>
        </pc:sldMkLst>
      </pc:sldChg>
      <pc:sldChg chg="modNotesTx">
        <pc:chgData name="Haller Alexandra" userId="0055e21f-e096-423d-9457-e0de0f335c45" providerId="ADAL" clId="{612B4937-526F-407B-A083-751AC2E8E9D6}" dt="2026-07-02T05:18:23.512" v="352" actId="20577"/>
        <pc:sldMkLst>
          <pc:docMk/>
          <pc:sldMk cId="921121741" sldId="2511"/>
        </pc:sldMkLst>
      </pc:sldChg>
      <pc:sldChg chg="modNotesTx">
        <pc:chgData name="Haller Alexandra" userId="0055e21f-e096-423d-9457-e0de0f335c45" providerId="ADAL" clId="{612B4937-526F-407B-A083-751AC2E8E9D6}" dt="2026-07-02T05:18:31.794" v="354" actId="20577"/>
        <pc:sldMkLst>
          <pc:docMk/>
          <pc:sldMk cId="3683483075" sldId="2515"/>
        </pc:sldMkLst>
      </pc:sldChg>
      <pc:sldChg chg="modNotesTx">
        <pc:chgData name="Haller Alexandra" userId="0055e21f-e096-423d-9457-e0de0f335c45" providerId="ADAL" clId="{612B4937-526F-407B-A083-751AC2E8E9D6}" dt="2026-07-02T05:18:00.564" v="350" actId="20577"/>
        <pc:sldMkLst>
          <pc:docMk/>
          <pc:sldMk cId="3386999192" sldId="2518"/>
        </pc:sldMkLst>
      </pc:sldChg>
      <pc:sldChg chg="modNotesTx">
        <pc:chgData name="Haller Alexandra" userId="0055e21f-e096-423d-9457-e0de0f335c45" providerId="ADAL" clId="{612B4937-526F-407B-A083-751AC2E8E9D6}" dt="2026-07-02T05:11:32.506" v="300" actId="20577"/>
        <pc:sldMkLst>
          <pc:docMk/>
          <pc:sldMk cId="2816453396" sldId="2522"/>
        </pc:sldMkLst>
      </pc:sldChg>
      <pc:sldChg chg="modSp add">
        <pc:chgData name="Haller Alexandra" userId="0055e21f-e096-423d-9457-e0de0f335c45" providerId="ADAL" clId="{612B4937-526F-407B-A083-751AC2E8E9D6}" dt="2026-07-01T11:33:32.426" v="53"/>
        <pc:sldMkLst>
          <pc:docMk/>
          <pc:sldMk cId="3920971954" sldId="2523"/>
        </pc:sldMkLst>
        <pc:spChg chg="mod">
          <ac:chgData name="Haller Alexandra" userId="0055e21f-e096-423d-9457-e0de0f335c45" providerId="ADAL" clId="{612B4937-526F-407B-A083-751AC2E8E9D6}" dt="2026-07-01T11:33:32.426" v="53"/>
          <ac:spMkLst>
            <pc:docMk/>
            <pc:sldMk cId="3920971954" sldId="2523"/>
            <ac:spMk id="3" creationId="{A0D44778-7BFA-DD03-F61C-20A8C18D30C9}"/>
          </ac:spMkLst>
        </pc:spChg>
      </pc:sldChg>
      <pc:sldChg chg="modSp add">
        <pc:chgData name="Haller Alexandra" userId="0055e21f-e096-423d-9457-e0de0f335c45" providerId="ADAL" clId="{612B4937-526F-407B-A083-751AC2E8E9D6}" dt="2026-07-01T11:34:25.505" v="58"/>
        <pc:sldMkLst>
          <pc:docMk/>
          <pc:sldMk cId="2500161933" sldId="2524"/>
        </pc:sldMkLst>
        <pc:spChg chg="mod">
          <ac:chgData name="Haller Alexandra" userId="0055e21f-e096-423d-9457-e0de0f335c45" providerId="ADAL" clId="{612B4937-526F-407B-A083-751AC2E8E9D6}" dt="2026-07-01T11:34:25.505" v="58"/>
          <ac:spMkLst>
            <pc:docMk/>
            <pc:sldMk cId="2500161933" sldId="2524"/>
            <ac:spMk id="3" creationId="{19F4EC1C-073B-0826-2A5D-E979E1B3B2D4}"/>
          </ac:spMkLst>
        </pc:spChg>
      </pc:sldChg>
    </pc:docChg>
  </pc:docChgLst>
  <pc:docChgLst>
    <pc:chgData name="Pum Christina" userId="a82e7e0d-e68d-43fd-9ce2-ebf69d9ea0b4" providerId="ADAL" clId="{C74C004E-2192-4A0B-857F-355394A13FB5}"/>
    <pc:docChg chg="custSel delSld modSld modMainMaster modSection">
      <pc:chgData name="Pum Christina" userId="a82e7e0d-e68d-43fd-9ce2-ebf69d9ea0b4" providerId="ADAL" clId="{C74C004E-2192-4A0B-857F-355394A13FB5}" dt="2026-07-02T09:49:10.720" v="245" actId="6549"/>
      <pc:docMkLst>
        <pc:docMk/>
      </pc:docMkLst>
      <pc:sldChg chg="delSp mod">
        <pc:chgData name="Pum Christina" userId="a82e7e0d-e68d-43fd-9ce2-ebf69d9ea0b4" providerId="ADAL" clId="{C74C004E-2192-4A0B-857F-355394A13FB5}" dt="2026-07-02T08:40:38.002" v="145" actId="478"/>
        <pc:sldMkLst>
          <pc:docMk/>
          <pc:sldMk cId="3364259762" sldId="269"/>
        </pc:sldMkLst>
        <pc:spChg chg="del">
          <ac:chgData name="Pum Christina" userId="a82e7e0d-e68d-43fd-9ce2-ebf69d9ea0b4" providerId="ADAL" clId="{C74C004E-2192-4A0B-857F-355394A13FB5}" dt="2026-07-02T08:40:38.002" v="145" actId="478"/>
          <ac:spMkLst>
            <pc:docMk/>
            <pc:sldMk cId="3364259762" sldId="269"/>
            <ac:spMk id="10" creationId="{FC7F4AE3-EDBE-4CEE-96E8-87FB45479E93}"/>
          </ac:spMkLst>
        </pc:spChg>
      </pc:sldChg>
      <pc:sldChg chg="delSp modSp mod">
        <pc:chgData name="Pum Christina" userId="a82e7e0d-e68d-43fd-9ce2-ebf69d9ea0b4" providerId="ADAL" clId="{C74C004E-2192-4A0B-857F-355394A13FB5}" dt="2026-07-02T08:40:27.601" v="143" actId="478"/>
        <pc:sldMkLst>
          <pc:docMk/>
          <pc:sldMk cId="2797899128" sldId="276"/>
        </pc:sldMkLst>
        <pc:spChg chg="mod">
          <ac:chgData name="Pum Christina" userId="a82e7e0d-e68d-43fd-9ce2-ebf69d9ea0b4" providerId="ADAL" clId="{C74C004E-2192-4A0B-857F-355394A13FB5}" dt="2026-07-02T08:21:23.711" v="3" actId="6549"/>
          <ac:spMkLst>
            <pc:docMk/>
            <pc:sldMk cId="2797899128" sldId="276"/>
            <ac:spMk id="3" creationId="{DCFA72EE-9795-142E-AA2D-DCDF0AAD260F}"/>
          </ac:spMkLst>
        </pc:spChg>
        <pc:spChg chg="del">
          <ac:chgData name="Pum Christina" userId="a82e7e0d-e68d-43fd-9ce2-ebf69d9ea0b4" providerId="ADAL" clId="{C74C004E-2192-4A0B-857F-355394A13FB5}" dt="2026-07-02T08:40:27.601" v="143" actId="478"/>
          <ac:spMkLst>
            <pc:docMk/>
            <pc:sldMk cId="2797899128" sldId="276"/>
            <ac:spMk id="4" creationId="{D214CAD0-B5AC-10B9-AA9B-AD2714EE190E}"/>
          </ac:spMkLst>
        </pc:spChg>
      </pc:sldChg>
      <pc:sldChg chg="delSp modSp mod">
        <pc:chgData name="Pum Christina" userId="a82e7e0d-e68d-43fd-9ce2-ebf69d9ea0b4" providerId="ADAL" clId="{C74C004E-2192-4A0B-857F-355394A13FB5}" dt="2026-07-02T08:40:35.074" v="144" actId="478"/>
        <pc:sldMkLst>
          <pc:docMk/>
          <pc:sldMk cId="1665795758" sldId="277"/>
        </pc:sldMkLst>
        <pc:spChg chg="mod">
          <ac:chgData name="Pum Christina" userId="a82e7e0d-e68d-43fd-9ce2-ebf69d9ea0b4" providerId="ADAL" clId="{C74C004E-2192-4A0B-857F-355394A13FB5}" dt="2026-07-02T08:21:59.271" v="6" actId="20577"/>
          <ac:spMkLst>
            <pc:docMk/>
            <pc:sldMk cId="1665795758" sldId="277"/>
            <ac:spMk id="3" creationId="{1F959BDB-30E6-819F-8559-AB95A5C80D00}"/>
          </ac:spMkLst>
        </pc:spChg>
        <pc:spChg chg="del">
          <ac:chgData name="Pum Christina" userId="a82e7e0d-e68d-43fd-9ce2-ebf69d9ea0b4" providerId="ADAL" clId="{C74C004E-2192-4A0B-857F-355394A13FB5}" dt="2026-07-02T08:40:35.074" v="144" actId="478"/>
          <ac:spMkLst>
            <pc:docMk/>
            <pc:sldMk cId="1665795758" sldId="277"/>
            <ac:spMk id="4" creationId="{4F44904E-94B9-F009-3FA9-F67C679FD3FE}"/>
          </ac:spMkLst>
        </pc:spChg>
      </pc:sldChg>
      <pc:sldChg chg="delSp mod">
        <pc:chgData name="Pum Christina" userId="a82e7e0d-e68d-43fd-9ce2-ebf69d9ea0b4" providerId="ADAL" clId="{C74C004E-2192-4A0B-857F-355394A13FB5}" dt="2026-07-02T08:55:07.634" v="176" actId="478"/>
        <pc:sldMkLst>
          <pc:docMk/>
          <pc:sldMk cId="850897595" sldId="660"/>
        </pc:sldMkLst>
        <pc:spChg chg="del">
          <ac:chgData name="Pum Christina" userId="a82e7e0d-e68d-43fd-9ce2-ebf69d9ea0b4" providerId="ADAL" clId="{C74C004E-2192-4A0B-857F-355394A13FB5}" dt="2026-07-02T08:55:07.634" v="176" actId="478"/>
          <ac:spMkLst>
            <pc:docMk/>
            <pc:sldMk cId="850897595" sldId="660"/>
            <ac:spMk id="2" creationId="{0D6786E2-DA50-F0F7-F2BB-971F0B11FEC6}"/>
          </ac:spMkLst>
        </pc:spChg>
      </pc:sldChg>
      <pc:sldChg chg="delSp mod">
        <pc:chgData name="Pum Christina" userId="a82e7e0d-e68d-43fd-9ce2-ebf69d9ea0b4" providerId="ADAL" clId="{C74C004E-2192-4A0B-857F-355394A13FB5}" dt="2026-07-02T08:55:12.292" v="177" actId="478"/>
        <pc:sldMkLst>
          <pc:docMk/>
          <pc:sldMk cId="3477008325" sldId="661"/>
        </pc:sldMkLst>
        <pc:spChg chg="del">
          <ac:chgData name="Pum Christina" userId="a82e7e0d-e68d-43fd-9ce2-ebf69d9ea0b4" providerId="ADAL" clId="{C74C004E-2192-4A0B-857F-355394A13FB5}" dt="2026-07-02T08:55:12.292" v="177" actId="478"/>
          <ac:spMkLst>
            <pc:docMk/>
            <pc:sldMk cId="3477008325" sldId="661"/>
            <ac:spMk id="2" creationId="{A0401A84-9E4F-064A-5C1C-633383A1E866}"/>
          </ac:spMkLst>
        </pc:spChg>
      </pc:sldChg>
      <pc:sldChg chg="delSp mod">
        <pc:chgData name="Pum Christina" userId="a82e7e0d-e68d-43fd-9ce2-ebf69d9ea0b4" providerId="ADAL" clId="{C74C004E-2192-4A0B-857F-355394A13FB5}" dt="2026-07-02T08:55:19.091" v="180" actId="478"/>
        <pc:sldMkLst>
          <pc:docMk/>
          <pc:sldMk cId="2266806899" sldId="662"/>
        </pc:sldMkLst>
        <pc:spChg chg="del">
          <ac:chgData name="Pum Christina" userId="a82e7e0d-e68d-43fd-9ce2-ebf69d9ea0b4" providerId="ADAL" clId="{C74C004E-2192-4A0B-857F-355394A13FB5}" dt="2026-07-02T08:55:19.091" v="180" actId="478"/>
          <ac:spMkLst>
            <pc:docMk/>
            <pc:sldMk cId="2266806899" sldId="662"/>
            <ac:spMk id="2" creationId="{B026F702-E210-2C57-7F4F-834D2714FE16}"/>
          </ac:spMkLst>
        </pc:spChg>
      </pc:sldChg>
      <pc:sldChg chg="delSp mod">
        <pc:chgData name="Pum Christina" userId="a82e7e0d-e68d-43fd-9ce2-ebf69d9ea0b4" providerId="ADAL" clId="{C74C004E-2192-4A0B-857F-355394A13FB5}" dt="2026-07-02T08:54:00.165" v="154" actId="478"/>
        <pc:sldMkLst>
          <pc:docMk/>
          <pc:sldMk cId="966446883" sldId="663"/>
        </pc:sldMkLst>
        <pc:spChg chg="del">
          <ac:chgData name="Pum Christina" userId="a82e7e0d-e68d-43fd-9ce2-ebf69d9ea0b4" providerId="ADAL" clId="{C74C004E-2192-4A0B-857F-355394A13FB5}" dt="2026-07-02T08:54:00.165" v="154" actId="478"/>
          <ac:spMkLst>
            <pc:docMk/>
            <pc:sldMk cId="966446883" sldId="663"/>
            <ac:spMk id="23" creationId="{467FF167-438D-38F7-F9A1-AB026FEDDA66}"/>
          </ac:spMkLst>
        </pc:spChg>
      </pc:sldChg>
      <pc:sldChg chg="delSp mod">
        <pc:chgData name="Pum Christina" userId="a82e7e0d-e68d-43fd-9ce2-ebf69d9ea0b4" providerId="ADAL" clId="{C74C004E-2192-4A0B-857F-355394A13FB5}" dt="2026-07-02T08:54:03.602" v="155" actId="478"/>
        <pc:sldMkLst>
          <pc:docMk/>
          <pc:sldMk cId="3302577232" sldId="664"/>
        </pc:sldMkLst>
        <pc:spChg chg="del">
          <ac:chgData name="Pum Christina" userId="a82e7e0d-e68d-43fd-9ce2-ebf69d9ea0b4" providerId="ADAL" clId="{C74C004E-2192-4A0B-857F-355394A13FB5}" dt="2026-07-02T08:54:03.602" v="155" actId="478"/>
          <ac:spMkLst>
            <pc:docMk/>
            <pc:sldMk cId="3302577232" sldId="664"/>
            <ac:spMk id="2" creationId="{4BCC2371-B7D3-A1DB-3165-55E1CB0625B2}"/>
          </ac:spMkLst>
        </pc:spChg>
      </pc:sldChg>
      <pc:sldChg chg="delSp mod">
        <pc:chgData name="Pum Christina" userId="a82e7e0d-e68d-43fd-9ce2-ebf69d9ea0b4" providerId="ADAL" clId="{C74C004E-2192-4A0B-857F-355394A13FB5}" dt="2026-07-02T09:09:55.937" v="203" actId="478"/>
        <pc:sldMkLst>
          <pc:docMk/>
          <pc:sldMk cId="1933371197" sldId="667"/>
        </pc:sldMkLst>
        <pc:spChg chg="del">
          <ac:chgData name="Pum Christina" userId="a82e7e0d-e68d-43fd-9ce2-ebf69d9ea0b4" providerId="ADAL" clId="{C74C004E-2192-4A0B-857F-355394A13FB5}" dt="2026-07-02T09:09:55.937" v="203" actId="478"/>
          <ac:spMkLst>
            <pc:docMk/>
            <pc:sldMk cId="1933371197" sldId="667"/>
            <ac:spMk id="2" creationId="{66B958D7-5316-7715-4C5F-3187208110FC}"/>
          </ac:spMkLst>
        </pc:spChg>
      </pc:sldChg>
      <pc:sldChg chg="delSp mod">
        <pc:chgData name="Pum Christina" userId="a82e7e0d-e68d-43fd-9ce2-ebf69d9ea0b4" providerId="ADAL" clId="{C74C004E-2192-4A0B-857F-355394A13FB5}" dt="2026-07-02T09:09:52.459" v="202" actId="478"/>
        <pc:sldMkLst>
          <pc:docMk/>
          <pc:sldMk cId="3775463974" sldId="668"/>
        </pc:sldMkLst>
        <pc:spChg chg="del">
          <ac:chgData name="Pum Christina" userId="a82e7e0d-e68d-43fd-9ce2-ebf69d9ea0b4" providerId="ADAL" clId="{C74C004E-2192-4A0B-857F-355394A13FB5}" dt="2026-07-02T09:09:52.459" v="202" actId="478"/>
          <ac:spMkLst>
            <pc:docMk/>
            <pc:sldMk cId="3775463974" sldId="668"/>
            <ac:spMk id="23" creationId="{195CEFBC-93A8-EE09-D3DB-DCCA1C982346}"/>
          </ac:spMkLst>
        </pc:spChg>
      </pc:sldChg>
      <pc:sldChg chg="delSp mod">
        <pc:chgData name="Pum Christina" userId="a82e7e0d-e68d-43fd-9ce2-ebf69d9ea0b4" providerId="ADAL" clId="{C74C004E-2192-4A0B-857F-355394A13FB5}" dt="2026-07-02T08:53:57.634" v="153" actId="478"/>
        <pc:sldMkLst>
          <pc:docMk/>
          <pc:sldMk cId="987353020" sldId="669"/>
        </pc:sldMkLst>
        <pc:spChg chg="del">
          <ac:chgData name="Pum Christina" userId="a82e7e0d-e68d-43fd-9ce2-ebf69d9ea0b4" providerId="ADAL" clId="{C74C004E-2192-4A0B-857F-355394A13FB5}" dt="2026-07-02T08:53:57.634" v="153" actId="478"/>
          <ac:spMkLst>
            <pc:docMk/>
            <pc:sldMk cId="987353020" sldId="669"/>
            <ac:spMk id="2" creationId="{9F2FAAE1-CD4B-1359-562C-5E89FCB04291}"/>
          </ac:spMkLst>
        </pc:spChg>
      </pc:sldChg>
      <pc:sldChg chg="delSp mod">
        <pc:chgData name="Pum Christina" userId="a82e7e0d-e68d-43fd-9ce2-ebf69d9ea0b4" providerId="ADAL" clId="{C74C004E-2192-4A0B-857F-355394A13FB5}" dt="2026-07-02T08:54:06.698" v="156" actId="478"/>
        <pc:sldMkLst>
          <pc:docMk/>
          <pc:sldMk cId="414051793" sldId="675"/>
        </pc:sldMkLst>
        <pc:spChg chg="del">
          <ac:chgData name="Pum Christina" userId="a82e7e0d-e68d-43fd-9ce2-ebf69d9ea0b4" providerId="ADAL" clId="{C74C004E-2192-4A0B-857F-355394A13FB5}" dt="2026-07-02T08:54:06.698" v="156" actId="478"/>
          <ac:spMkLst>
            <pc:docMk/>
            <pc:sldMk cId="414051793" sldId="675"/>
            <ac:spMk id="2" creationId="{AEC4BBF2-4A9B-7CDD-B483-861964153BFD}"/>
          </ac:spMkLst>
        </pc:spChg>
      </pc:sldChg>
      <pc:sldChg chg="delSp mod">
        <pc:chgData name="Pum Christina" userId="a82e7e0d-e68d-43fd-9ce2-ebf69d9ea0b4" providerId="ADAL" clId="{C74C004E-2192-4A0B-857F-355394A13FB5}" dt="2026-07-02T09:10:02.226" v="206" actId="478"/>
        <pc:sldMkLst>
          <pc:docMk/>
          <pc:sldMk cId="2710656710" sldId="697"/>
        </pc:sldMkLst>
        <pc:spChg chg="del">
          <ac:chgData name="Pum Christina" userId="a82e7e0d-e68d-43fd-9ce2-ebf69d9ea0b4" providerId="ADAL" clId="{C74C004E-2192-4A0B-857F-355394A13FB5}" dt="2026-07-02T09:10:02.226" v="206" actId="478"/>
          <ac:spMkLst>
            <pc:docMk/>
            <pc:sldMk cId="2710656710" sldId="697"/>
            <ac:spMk id="2" creationId="{1C4E76D3-7B0B-C529-DD5D-6919B797A508}"/>
          </ac:spMkLst>
        </pc:spChg>
      </pc:sldChg>
      <pc:sldChg chg="delSp mod modNotesTx">
        <pc:chgData name="Pum Christina" userId="a82e7e0d-e68d-43fd-9ce2-ebf69d9ea0b4" providerId="ADAL" clId="{C74C004E-2192-4A0B-857F-355394A13FB5}" dt="2026-07-02T08:54:44.479" v="169" actId="478"/>
        <pc:sldMkLst>
          <pc:docMk/>
          <pc:sldMk cId="2123464388" sldId="698"/>
        </pc:sldMkLst>
        <pc:spChg chg="del">
          <ac:chgData name="Pum Christina" userId="a82e7e0d-e68d-43fd-9ce2-ebf69d9ea0b4" providerId="ADAL" clId="{C74C004E-2192-4A0B-857F-355394A13FB5}" dt="2026-07-02T08:54:44.479" v="169" actId="478"/>
          <ac:spMkLst>
            <pc:docMk/>
            <pc:sldMk cId="2123464388" sldId="698"/>
            <ac:spMk id="23" creationId="{805ABC45-24C5-ECCC-7A45-24BE3ECF908D}"/>
          </ac:spMkLst>
        </pc:spChg>
      </pc:sldChg>
      <pc:sldChg chg="delSp mod">
        <pc:chgData name="Pum Christina" userId="a82e7e0d-e68d-43fd-9ce2-ebf69d9ea0b4" providerId="ADAL" clId="{C74C004E-2192-4A0B-857F-355394A13FB5}" dt="2026-07-02T09:10:34.697" v="216" actId="478"/>
        <pc:sldMkLst>
          <pc:docMk/>
          <pc:sldMk cId="4223318218" sldId="2332"/>
        </pc:sldMkLst>
        <pc:spChg chg="del">
          <ac:chgData name="Pum Christina" userId="a82e7e0d-e68d-43fd-9ce2-ebf69d9ea0b4" providerId="ADAL" clId="{C74C004E-2192-4A0B-857F-355394A13FB5}" dt="2026-07-02T09:10:34.697" v="216" actId="478"/>
          <ac:spMkLst>
            <pc:docMk/>
            <pc:sldMk cId="4223318218" sldId="2332"/>
            <ac:spMk id="5" creationId="{292C940D-F0D8-588D-E961-ADF1D924FBC5}"/>
          </ac:spMkLst>
        </pc:spChg>
        <pc:spChg chg="del">
          <ac:chgData name="Pum Christina" userId="a82e7e0d-e68d-43fd-9ce2-ebf69d9ea0b4" providerId="ADAL" clId="{C74C004E-2192-4A0B-857F-355394A13FB5}" dt="2026-07-02T09:10:14.545" v="211" actId="478"/>
          <ac:spMkLst>
            <pc:docMk/>
            <pc:sldMk cId="4223318218" sldId="2332"/>
            <ac:spMk id="23" creationId="{59C20D7E-2D52-DDE9-69A8-B53FD9B3106F}"/>
          </ac:spMkLst>
        </pc:spChg>
      </pc:sldChg>
      <pc:sldChg chg="delSp mod">
        <pc:chgData name="Pum Christina" userId="a82e7e0d-e68d-43fd-9ce2-ebf69d9ea0b4" providerId="ADAL" clId="{C74C004E-2192-4A0B-857F-355394A13FB5}" dt="2026-07-02T09:10:28.274" v="215" actId="478"/>
        <pc:sldMkLst>
          <pc:docMk/>
          <pc:sldMk cId="584178454" sldId="2333"/>
        </pc:sldMkLst>
        <pc:spChg chg="del">
          <ac:chgData name="Pum Christina" userId="a82e7e0d-e68d-43fd-9ce2-ebf69d9ea0b4" providerId="ADAL" clId="{C74C004E-2192-4A0B-857F-355394A13FB5}" dt="2026-07-02T09:10:28.274" v="215" actId="478"/>
          <ac:spMkLst>
            <pc:docMk/>
            <pc:sldMk cId="584178454" sldId="2333"/>
            <ac:spMk id="5" creationId="{E1358171-56A7-0CFD-9D7C-8C0CB8E87E84}"/>
          </ac:spMkLst>
        </pc:spChg>
        <pc:spChg chg="del">
          <ac:chgData name="Pum Christina" userId="a82e7e0d-e68d-43fd-9ce2-ebf69d9ea0b4" providerId="ADAL" clId="{C74C004E-2192-4A0B-857F-355394A13FB5}" dt="2026-07-02T09:10:18.023" v="212" actId="478"/>
          <ac:spMkLst>
            <pc:docMk/>
            <pc:sldMk cId="584178454" sldId="2333"/>
            <ac:spMk id="23" creationId="{7C0964C9-0FF0-F897-9B7F-7F5433BDE1FC}"/>
          </ac:spMkLst>
        </pc:spChg>
      </pc:sldChg>
      <pc:sldChg chg="delSp mod">
        <pc:chgData name="Pum Christina" userId="a82e7e0d-e68d-43fd-9ce2-ebf69d9ea0b4" providerId="ADAL" clId="{C74C004E-2192-4A0B-857F-355394A13FB5}" dt="2026-07-02T09:10:23.611" v="214" actId="478"/>
        <pc:sldMkLst>
          <pc:docMk/>
          <pc:sldMk cId="160879672" sldId="2334"/>
        </pc:sldMkLst>
        <pc:spChg chg="del">
          <ac:chgData name="Pum Christina" userId="a82e7e0d-e68d-43fd-9ce2-ebf69d9ea0b4" providerId="ADAL" clId="{C74C004E-2192-4A0B-857F-355394A13FB5}" dt="2026-07-02T09:10:23.611" v="214" actId="478"/>
          <ac:spMkLst>
            <pc:docMk/>
            <pc:sldMk cId="160879672" sldId="2334"/>
            <ac:spMk id="5" creationId="{5EE6B8BE-2D0B-FECF-A8C5-BC90F238A99C}"/>
          </ac:spMkLst>
        </pc:spChg>
        <pc:spChg chg="del">
          <ac:chgData name="Pum Christina" userId="a82e7e0d-e68d-43fd-9ce2-ebf69d9ea0b4" providerId="ADAL" clId="{C74C004E-2192-4A0B-857F-355394A13FB5}" dt="2026-07-02T09:10:22.179" v="213" actId="478"/>
          <ac:spMkLst>
            <pc:docMk/>
            <pc:sldMk cId="160879672" sldId="2334"/>
            <ac:spMk id="23" creationId="{ACD408BE-C1BD-2BE4-48A0-9274743045E2}"/>
          </ac:spMkLst>
        </pc:spChg>
      </pc:sldChg>
      <pc:sldChg chg="delSp modSp mod">
        <pc:chgData name="Pum Christina" userId="a82e7e0d-e68d-43fd-9ce2-ebf69d9ea0b4" providerId="ADAL" clId="{C74C004E-2192-4A0B-857F-355394A13FB5}" dt="2026-07-02T08:40:44.517" v="147" actId="478"/>
        <pc:sldMkLst>
          <pc:docMk/>
          <pc:sldMk cId="1672907700" sldId="2467"/>
        </pc:sldMkLst>
        <pc:spChg chg="del">
          <ac:chgData name="Pum Christina" userId="a82e7e0d-e68d-43fd-9ce2-ebf69d9ea0b4" providerId="ADAL" clId="{C74C004E-2192-4A0B-857F-355394A13FB5}" dt="2026-07-02T08:40:44.517" v="147" actId="478"/>
          <ac:spMkLst>
            <pc:docMk/>
            <pc:sldMk cId="1672907700" sldId="2467"/>
            <ac:spMk id="4" creationId="{3920FA58-F2E8-69B8-8884-23E667C09070}"/>
          </ac:spMkLst>
        </pc:spChg>
        <pc:spChg chg="mod">
          <ac:chgData name="Pum Christina" userId="a82e7e0d-e68d-43fd-9ce2-ebf69d9ea0b4" providerId="ADAL" clId="{C74C004E-2192-4A0B-857F-355394A13FB5}" dt="2026-07-02T08:23:02.034" v="10" actId="20577"/>
          <ac:spMkLst>
            <pc:docMk/>
            <pc:sldMk cId="1672907700" sldId="2467"/>
            <ac:spMk id="14" creationId="{0761A065-B7DA-110E-9621-5B57F2B6A019}"/>
          </ac:spMkLst>
        </pc:spChg>
      </pc:sldChg>
      <pc:sldChg chg="delSp mod">
        <pc:chgData name="Pum Christina" userId="a82e7e0d-e68d-43fd-9ce2-ebf69d9ea0b4" providerId="ADAL" clId="{C74C004E-2192-4A0B-857F-355394A13FB5}" dt="2026-07-02T08:54:09.135" v="157" actId="478"/>
        <pc:sldMkLst>
          <pc:docMk/>
          <pc:sldMk cId="2439753263" sldId="2468"/>
        </pc:sldMkLst>
        <pc:spChg chg="del">
          <ac:chgData name="Pum Christina" userId="a82e7e0d-e68d-43fd-9ce2-ebf69d9ea0b4" providerId="ADAL" clId="{C74C004E-2192-4A0B-857F-355394A13FB5}" dt="2026-07-02T08:54:09.135" v="157" actId="478"/>
          <ac:spMkLst>
            <pc:docMk/>
            <pc:sldMk cId="2439753263" sldId="2468"/>
            <ac:spMk id="4" creationId="{154BE6EB-C9DD-FA65-ABEB-40D154229E92}"/>
          </ac:spMkLst>
        </pc:spChg>
      </pc:sldChg>
      <pc:sldChg chg="delSp mod">
        <pc:chgData name="Pum Christina" userId="a82e7e0d-e68d-43fd-9ce2-ebf69d9ea0b4" providerId="ADAL" clId="{C74C004E-2192-4A0B-857F-355394A13FB5}" dt="2026-07-02T08:55:56.135" v="192" actId="478"/>
        <pc:sldMkLst>
          <pc:docMk/>
          <pc:sldMk cId="1397651131" sldId="2470"/>
        </pc:sldMkLst>
        <pc:spChg chg="del">
          <ac:chgData name="Pum Christina" userId="a82e7e0d-e68d-43fd-9ce2-ebf69d9ea0b4" providerId="ADAL" clId="{C74C004E-2192-4A0B-857F-355394A13FB5}" dt="2026-07-02T08:55:56.135" v="192" actId="478"/>
          <ac:spMkLst>
            <pc:docMk/>
            <pc:sldMk cId="1397651131" sldId="2470"/>
            <ac:spMk id="4" creationId="{5576D00A-1EA0-ADC1-6081-531F7D129F71}"/>
          </ac:spMkLst>
        </pc:spChg>
      </pc:sldChg>
      <pc:sldChg chg="delSp mod">
        <pc:chgData name="Pum Christina" userId="a82e7e0d-e68d-43fd-9ce2-ebf69d9ea0b4" providerId="ADAL" clId="{C74C004E-2192-4A0B-857F-355394A13FB5}" dt="2026-07-02T08:40:41.793" v="146" actId="478"/>
        <pc:sldMkLst>
          <pc:docMk/>
          <pc:sldMk cId="3980546111" sldId="2476"/>
        </pc:sldMkLst>
        <pc:spChg chg="del">
          <ac:chgData name="Pum Christina" userId="a82e7e0d-e68d-43fd-9ce2-ebf69d9ea0b4" providerId="ADAL" clId="{C74C004E-2192-4A0B-857F-355394A13FB5}" dt="2026-07-02T08:40:41.793" v="146" actId="478"/>
          <ac:spMkLst>
            <pc:docMk/>
            <pc:sldMk cId="3980546111" sldId="2476"/>
            <ac:spMk id="4" creationId="{9DDE11E8-E5AD-C447-3DF1-F7DCBAD1F676}"/>
          </ac:spMkLst>
        </pc:spChg>
      </pc:sldChg>
      <pc:sldChg chg="delSp mod">
        <pc:chgData name="Pum Christina" userId="a82e7e0d-e68d-43fd-9ce2-ebf69d9ea0b4" providerId="ADAL" clId="{C74C004E-2192-4A0B-857F-355394A13FB5}" dt="2026-07-02T08:40:48.271" v="148" actId="478"/>
        <pc:sldMkLst>
          <pc:docMk/>
          <pc:sldMk cId="3989864340" sldId="2477"/>
        </pc:sldMkLst>
        <pc:spChg chg="del">
          <ac:chgData name="Pum Christina" userId="a82e7e0d-e68d-43fd-9ce2-ebf69d9ea0b4" providerId="ADAL" clId="{C74C004E-2192-4A0B-857F-355394A13FB5}" dt="2026-07-02T08:40:48.271" v="148" actId="478"/>
          <ac:spMkLst>
            <pc:docMk/>
            <pc:sldMk cId="3989864340" sldId="2477"/>
            <ac:spMk id="3" creationId="{81396F15-1924-41D8-1FA8-CD1E23411835}"/>
          </ac:spMkLst>
        </pc:spChg>
      </pc:sldChg>
      <pc:sldChg chg="delSp mod">
        <pc:chgData name="Pum Christina" userId="a82e7e0d-e68d-43fd-9ce2-ebf69d9ea0b4" providerId="ADAL" clId="{C74C004E-2192-4A0B-857F-355394A13FB5}" dt="2026-07-02T08:53:45.973" v="149" actId="478"/>
        <pc:sldMkLst>
          <pc:docMk/>
          <pc:sldMk cId="2459324565" sldId="2479"/>
        </pc:sldMkLst>
        <pc:spChg chg="del">
          <ac:chgData name="Pum Christina" userId="a82e7e0d-e68d-43fd-9ce2-ebf69d9ea0b4" providerId="ADAL" clId="{C74C004E-2192-4A0B-857F-355394A13FB5}" dt="2026-07-02T08:53:45.973" v="149" actId="478"/>
          <ac:spMkLst>
            <pc:docMk/>
            <pc:sldMk cId="2459324565" sldId="2479"/>
            <ac:spMk id="4" creationId="{57FF80C0-61DE-FBB1-2F53-E2F692FC1528}"/>
          </ac:spMkLst>
        </pc:spChg>
      </pc:sldChg>
      <pc:sldChg chg="delSp mod">
        <pc:chgData name="Pum Christina" userId="a82e7e0d-e68d-43fd-9ce2-ebf69d9ea0b4" providerId="ADAL" clId="{C74C004E-2192-4A0B-857F-355394A13FB5}" dt="2026-07-02T08:53:49.828" v="150" actId="478"/>
        <pc:sldMkLst>
          <pc:docMk/>
          <pc:sldMk cId="1842459083" sldId="2481"/>
        </pc:sldMkLst>
        <pc:spChg chg="del">
          <ac:chgData name="Pum Christina" userId="a82e7e0d-e68d-43fd-9ce2-ebf69d9ea0b4" providerId="ADAL" clId="{C74C004E-2192-4A0B-857F-355394A13FB5}" dt="2026-07-02T08:53:49.828" v="150" actId="478"/>
          <ac:spMkLst>
            <pc:docMk/>
            <pc:sldMk cId="1842459083" sldId="2481"/>
            <ac:spMk id="4" creationId="{B4C75F49-D757-A533-345E-49D8B56CC645}"/>
          </ac:spMkLst>
        </pc:spChg>
      </pc:sldChg>
      <pc:sldChg chg="delSp mod">
        <pc:chgData name="Pum Christina" userId="a82e7e0d-e68d-43fd-9ce2-ebf69d9ea0b4" providerId="ADAL" clId="{C74C004E-2192-4A0B-857F-355394A13FB5}" dt="2026-07-02T08:54:47.182" v="170" actId="478"/>
        <pc:sldMkLst>
          <pc:docMk/>
          <pc:sldMk cId="1960465577" sldId="2482"/>
        </pc:sldMkLst>
        <pc:spChg chg="del">
          <ac:chgData name="Pum Christina" userId="a82e7e0d-e68d-43fd-9ce2-ebf69d9ea0b4" providerId="ADAL" clId="{C74C004E-2192-4A0B-857F-355394A13FB5}" dt="2026-07-02T08:54:47.182" v="170" actId="478"/>
          <ac:spMkLst>
            <pc:docMk/>
            <pc:sldMk cId="1960465577" sldId="2482"/>
            <ac:spMk id="4" creationId="{437C6978-496E-7572-27A7-2E56D414BA2F}"/>
          </ac:spMkLst>
        </pc:spChg>
      </pc:sldChg>
      <pc:sldChg chg="delSp mod">
        <pc:chgData name="Pum Christina" userId="a82e7e0d-e68d-43fd-9ce2-ebf69d9ea0b4" providerId="ADAL" clId="{C74C004E-2192-4A0B-857F-355394A13FB5}" dt="2026-07-02T08:53:55.354" v="152" actId="478"/>
        <pc:sldMkLst>
          <pc:docMk/>
          <pc:sldMk cId="1604242486" sldId="2483"/>
        </pc:sldMkLst>
        <pc:spChg chg="del">
          <ac:chgData name="Pum Christina" userId="a82e7e0d-e68d-43fd-9ce2-ebf69d9ea0b4" providerId="ADAL" clId="{C74C004E-2192-4A0B-857F-355394A13FB5}" dt="2026-07-02T08:53:55.354" v="152" actId="478"/>
          <ac:spMkLst>
            <pc:docMk/>
            <pc:sldMk cId="1604242486" sldId="2483"/>
            <ac:spMk id="4" creationId="{74437818-5AFE-B5D3-93EB-83078D2EA378}"/>
          </ac:spMkLst>
        </pc:spChg>
      </pc:sldChg>
      <pc:sldChg chg="delSp modSp mod">
        <pc:chgData name="Pum Christina" userId="a82e7e0d-e68d-43fd-9ce2-ebf69d9ea0b4" providerId="ADAL" clId="{C74C004E-2192-4A0B-857F-355394A13FB5}" dt="2026-07-02T09:11:34.038" v="230" actId="20577"/>
        <pc:sldMkLst>
          <pc:docMk/>
          <pc:sldMk cId="1455808979" sldId="2484"/>
        </pc:sldMkLst>
        <pc:spChg chg="del">
          <ac:chgData name="Pum Christina" userId="a82e7e0d-e68d-43fd-9ce2-ebf69d9ea0b4" providerId="ADAL" clId="{C74C004E-2192-4A0B-857F-355394A13FB5}" dt="2026-07-02T08:55:14.481" v="178" actId="478"/>
          <ac:spMkLst>
            <pc:docMk/>
            <pc:sldMk cId="1455808979" sldId="2484"/>
            <ac:spMk id="2" creationId="{5647315F-A78C-2BFF-675C-B716D7FF3EBF}"/>
          </ac:spMkLst>
        </pc:spChg>
        <pc:spChg chg="mod">
          <ac:chgData name="Pum Christina" userId="a82e7e0d-e68d-43fd-9ce2-ebf69d9ea0b4" providerId="ADAL" clId="{C74C004E-2192-4A0B-857F-355394A13FB5}" dt="2026-07-02T09:11:34.038" v="230" actId="20577"/>
          <ac:spMkLst>
            <pc:docMk/>
            <pc:sldMk cId="1455808979" sldId="2484"/>
            <ac:spMk id="12" creationId="{D803AA72-E780-DEAA-3998-D245C42ACDCD}"/>
          </ac:spMkLst>
        </pc:spChg>
      </pc:sldChg>
      <pc:sldChg chg="delSp mod">
        <pc:chgData name="Pum Christina" userId="a82e7e0d-e68d-43fd-9ce2-ebf69d9ea0b4" providerId="ADAL" clId="{C74C004E-2192-4A0B-857F-355394A13FB5}" dt="2026-07-02T08:54:11.908" v="158" actId="478"/>
        <pc:sldMkLst>
          <pc:docMk/>
          <pc:sldMk cId="1934634863" sldId="2485"/>
        </pc:sldMkLst>
        <pc:spChg chg="del">
          <ac:chgData name="Pum Christina" userId="a82e7e0d-e68d-43fd-9ce2-ebf69d9ea0b4" providerId="ADAL" clId="{C74C004E-2192-4A0B-857F-355394A13FB5}" dt="2026-07-02T08:54:11.908" v="158" actId="478"/>
          <ac:spMkLst>
            <pc:docMk/>
            <pc:sldMk cId="1934634863" sldId="2485"/>
            <ac:spMk id="4" creationId="{42A1FDAB-C4F2-1FF7-5C46-A07061B75AD6}"/>
          </ac:spMkLst>
        </pc:spChg>
      </pc:sldChg>
      <pc:sldChg chg="delSp mod">
        <pc:chgData name="Pum Christina" userId="a82e7e0d-e68d-43fd-9ce2-ebf69d9ea0b4" providerId="ADAL" clId="{C74C004E-2192-4A0B-857F-355394A13FB5}" dt="2026-07-02T08:54:14.714" v="159" actId="478"/>
        <pc:sldMkLst>
          <pc:docMk/>
          <pc:sldMk cId="3065055760" sldId="2486"/>
        </pc:sldMkLst>
        <pc:spChg chg="del">
          <ac:chgData name="Pum Christina" userId="a82e7e0d-e68d-43fd-9ce2-ebf69d9ea0b4" providerId="ADAL" clId="{C74C004E-2192-4A0B-857F-355394A13FB5}" dt="2026-07-02T08:54:14.714" v="159" actId="478"/>
          <ac:spMkLst>
            <pc:docMk/>
            <pc:sldMk cId="3065055760" sldId="2486"/>
            <ac:spMk id="4" creationId="{C2FF65CE-92CD-6E47-DA11-E9FF310B3823}"/>
          </ac:spMkLst>
        </pc:spChg>
      </pc:sldChg>
      <pc:sldChg chg="delSp mod">
        <pc:chgData name="Pum Christina" userId="a82e7e0d-e68d-43fd-9ce2-ebf69d9ea0b4" providerId="ADAL" clId="{C74C004E-2192-4A0B-857F-355394A13FB5}" dt="2026-07-02T08:54:17.478" v="160" actId="478"/>
        <pc:sldMkLst>
          <pc:docMk/>
          <pc:sldMk cId="884620337" sldId="2488"/>
        </pc:sldMkLst>
        <pc:spChg chg="del">
          <ac:chgData name="Pum Christina" userId="a82e7e0d-e68d-43fd-9ce2-ebf69d9ea0b4" providerId="ADAL" clId="{C74C004E-2192-4A0B-857F-355394A13FB5}" dt="2026-07-02T08:54:17.478" v="160" actId="478"/>
          <ac:spMkLst>
            <pc:docMk/>
            <pc:sldMk cId="884620337" sldId="2488"/>
            <ac:spMk id="2" creationId="{AA6F45CE-2BC4-6E18-9319-67F4E652760B}"/>
          </ac:spMkLst>
        </pc:spChg>
      </pc:sldChg>
      <pc:sldChg chg="delSp mod">
        <pc:chgData name="Pum Christina" userId="a82e7e0d-e68d-43fd-9ce2-ebf69d9ea0b4" providerId="ADAL" clId="{C74C004E-2192-4A0B-857F-355394A13FB5}" dt="2026-07-02T08:54:21.143" v="161" actId="478"/>
        <pc:sldMkLst>
          <pc:docMk/>
          <pc:sldMk cId="3298222276" sldId="2489"/>
        </pc:sldMkLst>
        <pc:spChg chg="del">
          <ac:chgData name="Pum Christina" userId="a82e7e0d-e68d-43fd-9ce2-ebf69d9ea0b4" providerId="ADAL" clId="{C74C004E-2192-4A0B-857F-355394A13FB5}" dt="2026-07-02T08:54:21.143" v="161" actId="478"/>
          <ac:spMkLst>
            <pc:docMk/>
            <pc:sldMk cId="3298222276" sldId="2489"/>
            <ac:spMk id="4" creationId="{2A5951A3-EEAC-8D1C-A8B2-CBFF530EBC0D}"/>
          </ac:spMkLst>
        </pc:spChg>
      </pc:sldChg>
      <pc:sldChg chg="delSp mod">
        <pc:chgData name="Pum Christina" userId="a82e7e0d-e68d-43fd-9ce2-ebf69d9ea0b4" providerId="ADAL" clId="{C74C004E-2192-4A0B-857F-355394A13FB5}" dt="2026-07-02T08:54:27.284" v="162" actId="478"/>
        <pc:sldMkLst>
          <pc:docMk/>
          <pc:sldMk cId="2450121869" sldId="2490"/>
        </pc:sldMkLst>
        <pc:spChg chg="del">
          <ac:chgData name="Pum Christina" userId="a82e7e0d-e68d-43fd-9ce2-ebf69d9ea0b4" providerId="ADAL" clId="{C74C004E-2192-4A0B-857F-355394A13FB5}" dt="2026-07-02T08:54:27.284" v="162" actId="478"/>
          <ac:spMkLst>
            <pc:docMk/>
            <pc:sldMk cId="2450121869" sldId="2490"/>
            <ac:spMk id="2" creationId="{2570EDE5-75CE-DC8E-6AFD-A9FF70649E1D}"/>
          </ac:spMkLst>
        </pc:spChg>
      </pc:sldChg>
      <pc:sldChg chg="delSp mod">
        <pc:chgData name="Pum Christina" userId="a82e7e0d-e68d-43fd-9ce2-ebf69d9ea0b4" providerId="ADAL" clId="{C74C004E-2192-4A0B-857F-355394A13FB5}" dt="2026-07-02T08:53:53.100" v="151" actId="478"/>
        <pc:sldMkLst>
          <pc:docMk/>
          <pc:sldMk cId="983300578" sldId="2491"/>
        </pc:sldMkLst>
        <pc:spChg chg="del">
          <ac:chgData name="Pum Christina" userId="a82e7e0d-e68d-43fd-9ce2-ebf69d9ea0b4" providerId="ADAL" clId="{C74C004E-2192-4A0B-857F-355394A13FB5}" dt="2026-07-02T08:53:53.100" v="151" actId="478"/>
          <ac:spMkLst>
            <pc:docMk/>
            <pc:sldMk cId="983300578" sldId="2491"/>
            <ac:spMk id="4" creationId="{0A422BC8-4BE0-350F-2E48-4C1D6A8BEFC4}"/>
          </ac:spMkLst>
        </pc:spChg>
      </pc:sldChg>
      <pc:sldChg chg="delSp mod">
        <pc:chgData name="Pum Christina" userId="a82e7e0d-e68d-43fd-9ce2-ebf69d9ea0b4" providerId="ADAL" clId="{C74C004E-2192-4A0B-857F-355394A13FB5}" dt="2026-07-02T08:55:16.387" v="179" actId="478"/>
        <pc:sldMkLst>
          <pc:docMk/>
          <pc:sldMk cId="3555879060" sldId="2492"/>
        </pc:sldMkLst>
        <pc:spChg chg="del">
          <ac:chgData name="Pum Christina" userId="a82e7e0d-e68d-43fd-9ce2-ebf69d9ea0b4" providerId="ADAL" clId="{C74C004E-2192-4A0B-857F-355394A13FB5}" dt="2026-07-02T08:55:16.387" v="179" actId="478"/>
          <ac:spMkLst>
            <pc:docMk/>
            <pc:sldMk cId="3555879060" sldId="2492"/>
            <ac:spMk id="2" creationId="{D62BD644-72F4-3128-39C6-81F47DF8CB99}"/>
          </ac:spMkLst>
        </pc:spChg>
      </pc:sldChg>
      <pc:sldChg chg="delSp mod">
        <pc:chgData name="Pum Christina" userId="a82e7e0d-e68d-43fd-9ce2-ebf69d9ea0b4" providerId="ADAL" clId="{C74C004E-2192-4A0B-857F-355394A13FB5}" dt="2026-07-02T08:54:29.259" v="163" actId="478"/>
        <pc:sldMkLst>
          <pc:docMk/>
          <pc:sldMk cId="886974314" sldId="2493"/>
        </pc:sldMkLst>
        <pc:spChg chg="del">
          <ac:chgData name="Pum Christina" userId="a82e7e0d-e68d-43fd-9ce2-ebf69d9ea0b4" providerId="ADAL" clId="{C74C004E-2192-4A0B-857F-355394A13FB5}" dt="2026-07-02T08:54:29.259" v="163" actId="478"/>
          <ac:spMkLst>
            <pc:docMk/>
            <pc:sldMk cId="886974314" sldId="2493"/>
            <ac:spMk id="4" creationId="{A787F10D-7C72-22CE-FEB1-4D206A9CE7D1}"/>
          </ac:spMkLst>
        </pc:spChg>
      </pc:sldChg>
      <pc:sldChg chg="delSp mod">
        <pc:chgData name="Pum Christina" userId="a82e7e0d-e68d-43fd-9ce2-ebf69d9ea0b4" providerId="ADAL" clId="{C74C004E-2192-4A0B-857F-355394A13FB5}" dt="2026-07-02T08:54:31.277" v="164" actId="478"/>
        <pc:sldMkLst>
          <pc:docMk/>
          <pc:sldMk cId="261642461" sldId="2494"/>
        </pc:sldMkLst>
        <pc:spChg chg="del">
          <ac:chgData name="Pum Christina" userId="a82e7e0d-e68d-43fd-9ce2-ebf69d9ea0b4" providerId="ADAL" clId="{C74C004E-2192-4A0B-857F-355394A13FB5}" dt="2026-07-02T08:54:31.277" v="164" actId="478"/>
          <ac:spMkLst>
            <pc:docMk/>
            <pc:sldMk cId="261642461" sldId="2494"/>
            <ac:spMk id="4" creationId="{FBF3488E-64AE-DC93-F7D7-A01806E5B4A0}"/>
          </ac:spMkLst>
        </pc:spChg>
      </pc:sldChg>
      <pc:sldChg chg="delSp mod">
        <pc:chgData name="Pum Christina" userId="a82e7e0d-e68d-43fd-9ce2-ebf69d9ea0b4" providerId="ADAL" clId="{C74C004E-2192-4A0B-857F-355394A13FB5}" dt="2026-07-02T08:54:34.133" v="165" actId="478"/>
        <pc:sldMkLst>
          <pc:docMk/>
          <pc:sldMk cId="1796879437" sldId="2495"/>
        </pc:sldMkLst>
        <pc:spChg chg="del">
          <ac:chgData name="Pum Christina" userId="a82e7e0d-e68d-43fd-9ce2-ebf69d9ea0b4" providerId="ADAL" clId="{C74C004E-2192-4A0B-857F-355394A13FB5}" dt="2026-07-02T08:54:34.133" v="165" actId="478"/>
          <ac:spMkLst>
            <pc:docMk/>
            <pc:sldMk cId="1796879437" sldId="2495"/>
            <ac:spMk id="4" creationId="{E9311442-FCDF-F499-B144-B1E4A0FC65EE}"/>
          </ac:spMkLst>
        </pc:spChg>
      </pc:sldChg>
      <pc:sldChg chg="delSp mod">
        <pc:chgData name="Pum Christina" userId="a82e7e0d-e68d-43fd-9ce2-ebf69d9ea0b4" providerId="ADAL" clId="{C74C004E-2192-4A0B-857F-355394A13FB5}" dt="2026-07-02T08:54:38.110" v="167" actId="478"/>
        <pc:sldMkLst>
          <pc:docMk/>
          <pc:sldMk cId="3249370624" sldId="2496"/>
        </pc:sldMkLst>
        <pc:spChg chg="del">
          <ac:chgData name="Pum Christina" userId="a82e7e0d-e68d-43fd-9ce2-ebf69d9ea0b4" providerId="ADAL" clId="{C74C004E-2192-4A0B-857F-355394A13FB5}" dt="2026-07-02T08:54:38.110" v="167" actId="478"/>
          <ac:spMkLst>
            <pc:docMk/>
            <pc:sldMk cId="3249370624" sldId="2496"/>
            <ac:spMk id="4" creationId="{E90C14D6-84F9-E828-B690-39495DCEBD44}"/>
          </ac:spMkLst>
        </pc:spChg>
      </pc:sldChg>
      <pc:sldChg chg="delSp mod modNotesTx">
        <pc:chgData name="Pum Christina" userId="a82e7e0d-e68d-43fd-9ce2-ebf69d9ea0b4" providerId="ADAL" clId="{C74C004E-2192-4A0B-857F-355394A13FB5}" dt="2026-07-02T08:54:36.323" v="166" actId="478"/>
        <pc:sldMkLst>
          <pc:docMk/>
          <pc:sldMk cId="900816951" sldId="2497"/>
        </pc:sldMkLst>
        <pc:spChg chg="del">
          <ac:chgData name="Pum Christina" userId="a82e7e0d-e68d-43fd-9ce2-ebf69d9ea0b4" providerId="ADAL" clId="{C74C004E-2192-4A0B-857F-355394A13FB5}" dt="2026-07-02T08:54:36.323" v="166" actId="478"/>
          <ac:spMkLst>
            <pc:docMk/>
            <pc:sldMk cId="900816951" sldId="2497"/>
            <ac:spMk id="4" creationId="{DEAD74E4-4A46-2796-AE88-8A0EE63FD1D5}"/>
          </ac:spMkLst>
        </pc:spChg>
      </pc:sldChg>
      <pc:sldChg chg="delSp mod">
        <pc:chgData name="Pum Christina" userId="a82e7e0d-e68d-43fd-9ce2-ebf69d9ea0b4" providerId="ADAL" clId="{C74C004E-2192-4A0B-857F-355394A13FB5}" dt="2026-07-02T08:54:40.257" v="168" actId="478"/>
        <pc:sldMkLst>
          <pc:docMk/>
          <pc:sldMk cId="4148618032" sldId="2498"/>
        </pc:sldMkLst>
        <pc:spChg chg="del">
          <ac:chgData name="Pum Christina" userId="a82e7e0d-e68d-43fd-9ce2-ebf69d9ea0b4" providerId="ADAL" clId="{C74C004E-2192-4A0B-857F-355394A13FB5}" dt="2026-07-02T08:54:40.257" v="168" actId="478"/>
          <ac:spMkLst>
            <pc:docMk/>
            <pc:sldMk cId="4148618032" sldId="2498"/>
            <ac:spMk id="4" creationId="{293CE701-A44E-7BD4-B35E-FABA59FCB1AC}"/>
          </ac:spMkLst>
        </pc:spChg>
      </pc:sldChg>
      <pc:sldChg chg="delSp mod">
        <pc:chgData name="Pum Christina" userId="a82e7e0d-e68d-43fd-9ce2-ebf69d9ea0b4" providerId="ADAL" clId="{C74C004E-2192-4A0B-857F-355394A13FB5}" dt="2026-07-02T08:55:21.168" v="181" actId="478"/>
        <pc:sldMkLst>
          <pc:docMk/>
          <pc:sldMk cId="3754442568" sldId="2499"/>
        </pc:sldMkLst>
        <pc:spChg chg="del">
          <ac:chgData name="Pum Christina" userId="a82e7e0d-e68d-43fd-9ce2-ebf69d9ea0b4" providerId="ADAL" clId="{C74C004E-2192-4A0B-857F-355394A13FB5}" dt="2026-07-02T08:55:21.168" v="181" actId="478"/>
          <ac:spMkLst>
            <pc:docMk/>
            <pc:sldMk cId="3754442568" sldId="2499"/>
            <ac:spMk id="2" creationId="{E29CB259-2ACE-B69B-3ACC-4760F3C2ED60}"/>
          </ac:spMkLst>
        </pc:spChg>
      </pc:sldChg>
      <pc:sldChg chg="delSp modSp mod">
        <pc:chgData name="Pum Christina" userId="a82e7e0d-e68d-43fd-9ce2-ebf69d9ea0b4" providerId="ADAL" clId="{C74C004E-2192-4A0B-857F-355394A13FB5}" dt="2026-07-02T08:55:26.728" v="182" actId="478"/>
        <pc:sldMkLst>
          <pc:docMk/>
          <pc:sldMk cId="3829603025" sldId="2500"/>
        </pc:sldMkLst>
        <pc:spChg chg="mod">
          <ac:chgData name="Pum Christina" userId="a82e7e0d-e68d-43fd-9ce2-ebf69d9ea0b4" providerId="ADAL" clId="{C74C004E-2192-4A0B-857F-355394A13FB5}" dt="2026-07-02T08:32:40.320" v="71" actId="20577"/>
          <ac:spMkLst>
            <pc:docMk/>
            <pc:sldMk cId="3829603025" sldId="2500"/>
            <ac:spMk id="2" creationId="{EA488A52-6B34-DC3A-8C72-C8364EFA033C}"/>
          </ac:spMkLst>
        </pc:spChg>
        <pc:spChg chg="del">
          <ac:chgData name="Pum Christina" userId="a82e7e0d-e68d-43fd-9ce2-ebf69d9ea0b4" providerId="ADAL" clId="{C74C004E-2192-4A0B-857F-355394A13FB5}" dt="2026-07-02T08:55:26.728" v="182" actId="478"/>
          <ac:spMkLst>
            <pc:docMk/>
            <pc:sldMk cId="3829603025" sldId="2500"/>
            <ac:spMk id="4" creationId="{251FD268-2FAA-7E49-CDB9-A85E0D55E399}"/>
          </ac:spMkLst>
        </pc:spChg>
      </pc:sldChg>
      <pc:sldChg chg="delSp modSp mod modNotesTx">
        <pc:chgData name="Pum Christina" userId="a82e7e0d-e68d-43fd-9ce2-ebf69d9ea0b4" providerId="ADAL" clId="{C74C004E-2192-4A0B-857F-355394A13FB5}" dt="2026-07-02T08:55:29.780" v="183" actId="478"/>
        <pc:sldMkLst>
          <pc:docMk/>
          <pc:sldMk cId="1209233254" sldId="2501"/>
        </pc:sldMkLst>
        <pc:spChg chg="mod">
          <ac:chgData name="Pum Christina" userId="a82e7e0d-e68d-43fd-9ce2-ebf69d9ea0b4" providerId="ADAL" clId="{C74C004E-2192-4A0B-857F-355394A13FB5}" dt="2026-07-02T08:32:57.705" v="82" actId="20577"/>
          <ac:spMkLst>
            <pc:docMk/>
            <pc:sldMk cId="1209233254" sldId="2501"/>
            <ac:spMk id="2" creationId="{6F104CC1-E680-4D41-2619-3C8D23EEE1A0}"/>
          </ac:spMkLst>
        </pc:spChg>
        <pc:spChg chg="del">
          <ac:chgData name="Pum Christina" userId="a82e7e0d-e68d-43fd-9ce2-ebf69d9ea0b4" providerId="ADAL" clId="{C74C004E-2192-4A0B-857F-355394A13FB5}" dt="2026-07-02T08:55:29.780" v="183" actId="478"/>
          <ac:spMkLst>
            <pc:docMk/>
            <pc:sldMk cId="1209233254" sldId="2501"/>
            <ac:spMk id="4" creationId="{EAE857A3-E76D-C976-71F2-C7289E15E793}"/>
          </ac:spMkLst>
        </pc:spChg>
      </pc:sldChg>
      <pc:sldChg chg="delSp mod">
        <pc:chgData name="Pum Christina" userId="a82e7e0d-e68d-43fd-9ce2-ebf69d9ea0b4" providerId="ADAL" clId="{C74C004E-2192-4A0B-857F-355394A13FB5}" dt="2026-07-02T08:55:36.502" v="185" actId="478"/>
        <pc:sldMkLst>
          <pc:docMk/>
          <pc:sldMk cId="2286925678" sldId="2502"/>
        </pc:sldMkLst>
        <pc:spChg chg="del">
          <ac:chgData name="Pum Christina" userId="a82e7e0d-e68d-43fd-9ce2-ebf69d9ea0b4" providerId="ADAL" clId="{C74C004E-2192-4A0B-857F-355394A13FB5}" dt="2026-07-02T08:55:36.502" v="185" actId="478"/>
          <ac:spMkLst>
            <pc:docMk/>
            <pc:sldMk cId="2286925678" sldId="2502"/>
            <ac:spMk id="4" creationId="{65314776-B00D-A150-AE3E-9B2E6D556492}"/>
          </ac:spMkLst>
        </pc:spChg>
      </pc:sldChg>
      <pc:sldChg chg="delSp del mod">
        <pc:chgData name="Pum Christina" userId="a82e7e0d-e68d-43fd-9ce2-ebf69d9ea0b4" providerId="ADAL" clId="{C74C004E-2192-4A0B-857F-355394A13FB5}" dt="2026-07-02T09:30:16.709" v="233" actId="47"/>
        <pc:sldMkLst>
          <pc:docMk/>
          <pc:sldMk cId="2621908563" sldId="2503"/>
        </pc:sldMkLst>
        <pc:spChg chg="del">
          <ac:chgData name="Pum Christina" userId="a82e7e0d-e68d-43fd-9ce2-ebf69d9ea0b4" providerId="ADAL" clId="{C74C004E-2192-4A0B-857F-355394A13FB5}" dt="2026-07-02T08:55:41.407" v="187" actId="478"/>
          <ac:spMkLst>
            <pc:docMk/>
            <pc:sldMk cId="2621908563" sldId="2503"/>
            <ac:spMk id="2" creationId="{8DBBB9B6-7DC1-B2A2-38A9-D90BDDFDD541}"/>
          </ac:spMkLst>
        </pc:spChg>
      </pc:sldChg>
      <pc:sldChg chg="delSp modSp mod">
        <pc:chgData name="Pum Christina" userId="a82e7e0d-e68d-43fd-9ce2-ebf69d9ea0b4" providerId="ADAL" clId="{C74C004E-2192-4A0B-857F-355394A13FB5}" dt="2026-07-02T09:11:13.803" v="229"/>
        <pc:sldMkLst>
          <pc:docMk/>
          <pc:sldMk cId="4205360064" sldId="2504"/>
        </pc:sldMkLst>
        <pc:spChg chg="mod">
          <ac:chgData name="Pum Christina" userId="a82e7e0d-e68d-43fd-9ce2-ebf69d9ea0b4" providerId="ADAL" clId="{C74C004E-2192-4A0B-857F-355394A13FB5}" dt="2026-07-02T09:11:13.803" v="229"/>
          <ac:spMkLst>
            <pc:docMk/>
            <pc:sldMk cId="4205360064" sldId="2504"/>
            <ac:spMk id="3" creationId="{A8A5EDCD-C452-EA51-0D50-25AFB789B898}"/>
          </ac:spMkLst>
        </pc:spChg>
        <pc:spChg chg="del">
          <ac:chgData name="Pum Christina" userId="a82e7e0d-e68d-43fd-9ce2-ebf69d9ea0b4" providerId="ADAL" clId="{C74C004E-2192-4A0B-857F-355394A13FB5}" dt="2026-07-02T08:55:38.821" v="186" actId="478"/>
          <ac:spMkLst>
            <pc:docMk/>
            <pc:sldMk cId="4205360064" sldId="2504"/>
            <ac:spMk id="4" creationId="{A37EF3F5-F445-F170-7523-1AAF0A4DC7C2}"/>
          </ac:spMkLst>
        </pc:spChg>
      </pc:sldChg>
      <pc:sldChg chg="delSp modSp mod">
        <pc:chgData name="Pum Christina" userId="a82e7e0d-e68d-43fd-9ce2-ebf69d9ea0b4" providerId="ADAL" clId="{C74C004E-2192-4A0B-857F-355394A13FB5}" dt="2026-07-02T09:48:14.178" v="239" actId="14100"/>
        <pc:sldMkLst>
          <pc:docMk/>
          <pc:sldMk cId="410010827" sldId="2505"/>
        </pc:sldMkLst>
        <pc:spChg chg="del">
          <ac:chgData name="Pum Christina" userId="a82e7e0d-e68d-43fd-9ce2-ebf69d9ea0b4" providerId="ADAL" clId="{C74C004E-2192-4A0B-857F-355394A13FB5}" dt="2026-07-02T08:56:02.077" v="194" actId="478"/>
          <ac:spMkLst>
            <pc:docMk/>
            <pc:sldMk cId="410010827" sldId="2505"/>
            <ac:spMk id="4" creationId="{5FEDECBF-C186-8C3D-24C2-0E1F5411BF73}"/>
          </ac:spMkLst>
        </pc:spChg>
        <pc:spChg chg="mod">
          <ac:chgData name="Pum Christina" userId="a82e7e0d-e68d-43fd-9ce2-ebf69d9ea0b4" providerId="ADAL" clId="{C74C004E-2192-4A0B-857F-355394A13FB5}" dt="2026-07-02T09:48:14.178" v="239" actId="14100"/>
          <ac:spMkLst>
            <pc:docMk/>
            <pc:sldMk cId="410010827" sldId="2505"/>
            <ac:spMk id="8" creationId="{53850FF1-5797-D030-2131-378F80BC09EB}"/>
          </ac:spMkLst>
        </pc:spChg>
      </pc:sldChg>
      <pc:sldChg chg="delSp mod">
        <pc:chgData name="Pum Christina" userId="a82e7e0d-e68d-43fd-9ce2-ebf69d9ea0b4" providerId="ADAL" clId="{C74C004E-2192-4A0B-857F-355394A13FB5}" dt="2026-07-02T09:09:32.872" v="195" actId="478"/>
        <pc:sldMkLst>
          <pc:docMk/>
          <pc:sldMk cId="1815979360" sldId="2506"/>
        </pc:sldMkLst>
        <pc:spChg chg="del">
          <ac:chgData name="Pum Christina" userId="a82e7e0d-e68d-43fd-9ce2-ebf69d9ea0b4" providerId="ADAL" clId="{C74C004E-2192-4A0B-857F-355394A13FB5}" dt="2026-07-02T09:09:32.872" v="195" actId="478"/>
          <ac:spMkLst>
            <pc:docMk/>
            <pc:sldMk cId="1815979360" sldId="2506"/>
            <ac:spMk id="2" creationId="{E1E8FD08-2578-5B19-CCFD-14B00263451A}"/>
          </ac:spMkLst>
        </pc:spChg>
      </pc:sldChg>
      <pc:sldChg chg="delSp modSp mod">
        <pc:chgData name="Pum Christina" userId="a82e7e0d-e68d-43fd-9ce2-ebf69d9ea0b4" providerId="ADAL" clId="{C74C004E-2192-4A0B-857F-355394A13FB5}" dt="2026-07-02T09:29:58.845" v="232" actId="20577"/>
        <pc:sldMkLst>
          <pc:docMk/>
          <pc:sldMk cId="3669451776" sldId="2507"/>
        </pc:sldMkLst>
        <pc:spChg chg="del">
          <ac:chgData name="Pum Christina" userId="a82e7e0d-e68d-43fd-9ce2-ebf69d9ea0b4" providerId="ADAL" clId="{C74C004E-2192-4A0B-857F-355394A13FB5}" dt="2026-07-02T08:55:32.635" v="184" actId="478"/>
          <ac:spMkLst>
            <pc:docMk/>
            <pc:sldMk cId="3669451776" sldId="2507"/>
            <ac:spMk id="4" creationId="{9F328115-1BDC-C0A7-185A-E863B13C41D2}"/>
          </ac:spMkLst>
        </pc:spChg>
        <pc:graphicFrameChg chg="modGraphic">
          <ac:chgData name="Pum Christina" userId="a82e7e0d-e68d-43fd-9ce2-ebf69d9ea0b4" providerId="ADAL" clId="{C74C004E-2192-4A0B-857F-355394A13FB5}" dt="2026-07-02T09:29:58.845" v="232" actId="20577"/>
          <ac:graphicFrameMkLst>
            <pc:docMk/>
            <pc:sldMk cId="3669451776" sldId="2507"/>
            <ac:graphicFrameMk id="9" creationId="{50C59FF5-2D6D-3741-D100-CE467DDB5DF2}"/>
          </ac:graphicFrameMkLst>
        </pc:graphicFrameChg>
      </pc:sldChg>
      <pc:sldChg chg="delSp modSp mod">
        <pc:chgData name="Pum Christina" userId="a82e7e0d-e68d-43fd-9ce2-ebf69d9ea0b4" providerId="ADAL" clId="{C74C004E-2192-4A0B-857F-355394A13FB5}" dt="2026-07-02T08:55:04.432" v="175" actId="20577"/>
        <pc:sldMkLst>
          <pc:docMk/>
          <pc:sldMk cId="2927991399" sldId="2508"/>
        </pc:sldMkLst>
        <pc:spChg chg="del">
          <ac:chgData name="Pum Christina" userId="a82e7e0d-e68d-43fd-9ce2-ebf69d9ea0b4" providerId="ADAL" clId="{C74C004E-2192-4A0B-857F-355394A13FB5}" dt="2026-07-02T08:54:50.086" v="171" actId="478"/>
          <ac:spMkLst>
            <pc:docMk/>
            <pc:sldMk cId="2927991399" sldId="2508"/>
            <ac:spMk id="4" creationId="{16370C37-1BD9-A335-4BD6-DBC8DEDD13C8}"/>
          </ac:spMkLst>
        </pc:spChg>
        <pc:graphicFrameChg chg="modGraphic">
          <ac:chgData name="Pum Christina" userId="a82e7e0d-e68d-43fd-9ce2-ebf69d9ea0b4" providerId="ADAL" clId="{C74C004E-2192-4A0B-857F-355394A13FB5}" dt="2026-07-02T08:55:04.432" v="175" actId="20577"/>
          <ac:graphicFrameMkLst>
            <pc:docMk/>
            <pc:sldMk cId="2927991399" sldId="2508"/>
            <ac:graphicFrameMk id="7" creationId="{CA634EA9-AA3F-04B2-0536-F4558611CFCE}"/>
          </ac:graphicFrameMkLst>
        </pc:graphicFrameChg>
      </pc:sldChg>
      <pc:sldChg chg="delSp mod">
        <pc:chgData name="Pum Christina" userId="a82e7e0d-e68d-43fd-9ce2-ebf69d9ea0b4" providerId="ADAL" clId="{C74C004E-2192-4A0B-857F-355394A13FB5}" dt="2026-07-02T08:55:50.136" v="190" actId="478"/>
        <pc:sldMkLst>
          <pc:docMk/>
          <pc:sldMk cId="286108198" sldId="2509"/>
        </pc:sldMkLst>
        <pc:spChg chg="del">
          <ac:chgData name="Pum Christina" userId="a82e7e0d-e68d-43fd-9ce2-ebf69d9ea0b4" providerId="ADAL" clId="{C74C004E-2192-4A0B-857F-355394A13FB5}" dt="2026-07-02T08:55:50.136" v="190" actId="478"/>
          <ac:spMkLst>
            <pc:docMk/>
            <pc:sldMk cId="286108198" sldId="2509"/>
            <ac:spMk id="2" creationId="{EB11621B-44C8-51DB-41BD-65C9B431B1F2}"/>
          </ac:spMkLst>
        </pc:spChg>
      </pc:sldChg>
      <pc:sldChg chg="delSp mod">
        <pc:chgData name="Pum Christina" userId="a82e7e0d-e68d-43fd-9ce2-ebf69d9ea0b4" providerId="ADAL" clId="{C74C004E-2192-4A0B-857F-355394A13FB5}" dt="2026-07-02T08:55:53.837" v="191" actId="478"/>
        <pc:sldMkLst>
          <pc:docMk/>
          <pc:sldMk cId="3484993203" sldId="2510"/>
        </pc:sldMkLst>
        <pc:spChg chg="del">
          <ac:chgData name="Pum Christina" userId="a82e7e0d-e68d-43fd-9ce2-ebf69d9ea0b4" providerId="ADAL" clId="{C74C004E-2192-4A0B-857F-355394A13FB5}" dt="2026-07-02T08:55:53.837" v="191" actId="478"/>
          <ac:spMkLst>
            <pc:docMk/>
            <pc:sldMk cId="3484993203" sldId="2510"/>
            <ac:spMk id="4" creationId="{1072B045-892A-AC66-6A23-DB2C3D5940FC}"/>
          </ac:spMkLst>
        </pc:spChg>
      </pc:sldChg>
      <pc:sldChg chg="delSp modSp mod">
        <pc:chgData name="Pum Christina" userId="a82e7e0d-e68d-43fd-9ce2-ebf69d9ea0b4" providerId="ADAL" clId="{C74C004E-2192-4A0B-857F-355394A13FB5}" dt="2026-07-02T09:30:30.707" v="238" actId="20577"/>
        <pc:sldMkLst>
          <pc:docMk/>
          <pc:sldMk cId="921121741" sldId="2511"/>
        </pc:sldMkLst>
        <pc:spChg chg="del">
          <ac:chgData name="Pum Christina" userId="a82e7e0d-e68d-43fd-9ce2-ebf69d9ea0b4" providerId="ADAL" clId="{C74C004E-2192-4A0B-857F-355394A13FB5}" dt="2026-07-02T08:55:48.156" v="189" actId="478"/>
          <ac:spMkLst>
            <pc:docMk/>
            <pc:sldMk cId="921121741" sldId="2511"/>
            <ac:spMk id="2" creationId="{929D630A-FC73-2343-6140-B4813395AC15}"/>
          </ac:spMkLst>
        </pc:spChg>
        <pc:spChg chg="mod">
          <ac:chgData name="Pum Christina" userId="a82e7e0d-e68d-43fd-9ce2-ebf69d9ea0b4" providerId="ADAL" clId="{C74C004E-2192-4A0B-857F-355394A13FB5}" dt="2026-07-02T09:30:30.707" v="238" actId="20577"/>
          <ac:spMkLst>
            <pc:docMk/>
            <pc:sldMk cId="921121741" sldId="2511"/>
            <ac:spMk id="7" creationId="{D1BD332F-5035-3BBD-480E-53975ABCE630}"/>
          </ac:spMkLst>
        </pc:spChg>
      </pc:sldChg>
      <pc:sldChg chg="delSp mod">
        <pc:chgData name="Pum Christina" userId="a82e7e0d-e68d-43fd-9ce2-ebf69d9ea0b4" providerId="ADAL" clId="{C74C004E-2192-4A0B-857F-355394A13FB5}" dt="2026-07-02T08:55:59.507" v="193" actId="478"/>
        <pc:sldMkLst>
          <pc:docMk/>
          <pc:sldMk cId="11577137" sldId="2512"/>
        </pc:sldMkLst>
        <pc:spChg chg="del">
          <ac:chgData name="Pum Christina" userId="a82e7e0d-e68d-43fd-9ce2-ebf69d9ea0b4" providerId="ADAL" clId="{C74C004E-2192-4A0B-857F-355394A13FB5}" dt="2026-07-02T08:55:59.507" v="193" actId="478"/>
          <ac:spMkLst>
            <pc:docMk/>
            <pc:sldMk cId="11577137" sldId="2512"/>
            <ac:spMk id="4" creationId="{D7092733-2468-5869-3D25-5D109505F101}"/>
          </ac:spMkLst>
        </pc:spChg>
      </pc:sldChg>
      <pc:sldChg chg="delSp modSp mod">
        <pc:chgData name="Pum Christina" userId="a82e7e0d-e68d-43fd-9ce2-ebf69d9ea0b4" providerId="ADAL" clId="{C74C004E-2192-4A0B-857F-355394A13FB5}" dt="2026-07-02T09:48:33.281" v="241" actId="14100"/>
        <pc:sldMkLst>
          <pc:docMk/>
          <pc:sldMk cId="3362422900" sldId="2513"/>
        </pc:sldMkLst>
        <pc:spChg chg="del">
          <ac:chgData name="Pum Christina" userId="a82e7e0d-e68d-43fd-9ce2-ebf69d9ea0b4" providerId="ADAL" clId="{C74C004E-2192-4A0B-857F-355394A13FB5}" dt="2026-07-02T09:09:35.681" v="196" actId="478"/>
          <ac:spMkLst>
            <pc:docMk/>
            <pc:sldMk cId="3362422900" sldId="2513"/>
            <ac:spMk id="4" creationId="{A18BB6E8-5A78-0592-2432-E60F6958658E}"/>
          </ac:spMkLst>
        </pc:spChg>
        <pc:spChg chg="mod">
          <ac:chgData name="Pum Christina" userId="a82e7e0d-e68d-43fd-9ce2-ebf69d9ea0b4" providerId="ADAL" clId="{C74C004E-2192-4A0B-857F-355394A13FB5}" dt="2026-07-02T09:48:33.281" v="241" actId="14100"/>
          <ac:spMkLst>
            <pc:docMk/>
            <pc:sldMk cId="3362422900" sldId="2513"/>
            <ac:spMk id="9" creationId="{519AA428-0406-A5E2-3B8A-4D9776371C91}"/>
          </ac:spMkLst>
        </pc:spChg>
      </pc:sldChg>
      <pc:sldChg chg="delSp mod">
        <pc:chgData name="Pum Christina" userId="a82e7e0d-e68d-43fd-9ce2-ebf69d9ea0b4" providerId="ADAL" clId="{C74C004E-2192-4A0B-857F-355394A13FB5}" dt="2026-07-02T08:55:44.021" v="188" actId="478"/>
        <pc:sldMkLst>
          <pc:docMk/>
          <pc:sldMk cId="598452456" sldId="2514"/>
        </pc:sldMkLst>
        <pc:spChg chg="del">
          <ac:chgData name="Pum Christina" userId="a82e7e0d-e68d-43fd-9ce2-ebf69d9ea0b4" providerId="ADAL" clId="{C74C004E-2192-4A0B-857F-355394A13FB5}" dt="2026-07-02T08:55:44.021" v="188" actId="478"/>
          <ac:spMkLst>
            <pc:docMk/>
            <pc:sldMk cId="598452456" sldId="2514"/>
            <ac:spMk id="4" creationId="{6C3E9845-0E7F-FB99-27B1-EE5AEC1A47C3}"/>
          </ac:spMkLst>
        </pc:spChg>
      </pc:sldChg>
      <pc:sldChg chg="delSp modSp mod">
        <pc:chgData name="Pum Christina" userId="a82e7e0d-e68d-43fd-9ce2-ebf69d9ea0b4" providerId="ADAL" clId="{C74C004E-2192-4A0B-857F-355394A13FB5}" dt="2026-07-02T09:48:29.154" v="240" actId="14100"/>
        <pc:sldMkLst>
          <pc:docMk/>
          <pc:sldMk cId="3683483075" sldId="2515"/>
        </pc:sldMkLst>
        <pc:spChg chg="del mod">
          <ac:chgData name="Pum Christina" userId="a82e7e0d-e68d-43fd-9ce2-ebf69d9ea0b4" providerId="ADAL" clId="{C74C004E-2192-4A0B-857F-355394A13FB5}" dt="2026-07-02T09:09:39.421" v="198" actId="478"/>
          <ac:spMkLst>
            <pc:docMk/>
            <pc:sldMk cId="3683483075" sldId="2515"/>
            <ac:spMk id="4" creationId="{95FE8B87-43EE-4460-D558-5C1149EA2304}"/>
          </ac:spMkLst>
        </pc:spChg>
        <pc:spChg chg="mod">
          <ac:chgData name="Pum Christina" userId="a82e7e0d-e68d-43fd-9ce2-ebf69d9ea0b4" providerId="ADAL" clId="{C74C004E-2192-4A0B-857F-355394A13FB5}" dt="2026-07-02T09:48:29.154" v="240" actId="14100"/>
          <ac:spMkLst>
            <pc:docMk/>
            <pc:sldMk cId="3683483075" sldId="2515"/>
            <ac:spMk id="9" creationId="{7F8DAE4C-54E6-B363-EEF8-DFAC3AFAA638}"/>
          </ac:spMkLst>
        </pc:spChg>
      </pc:sldChg>
      <pc:sldChg chg="delSp modSp mod">
        <pc:chgData name="Pum Christina" userId="a82e7e0d-e68d-43fd-9ce2-ebf69d9ea0b4" providerId="ADAL" clId="{C74C004E-2192-4A0B-857F-355394A13FB5}" dt="2026-07-02T09:49:10.720" v="245" actId="6549"/>
        <pc:sldMkLst>
          <pc:docMk/>
          <pc:sldMk cId="592460376" sldId="2516"/>
        </pc:sldMkLst>
        <pc:spChg chg="del">
          <ac:chgData name="Pum Christina" userId="a82e7e0d-e68d-43fd-9ce2-ebf69d9ea0b4" providerId="ADAL" clId="{C74C004E-2192-4A0B-857F-355394A13FB5}" dt="2026-07-02T09:09:42.128" v="199" actId="478"/>
          <ac:spMkLst>
            <pc:docMk/>
            <pc:sldMk cId="592460376" sldId="2516"/>
            <ac:spMk id="4" creationId="{F46A31B6-4346-A38F-1D09-F6B0AE71C19D}"/>
          </ac:spMkLst>
        </pc:spChg>
        <pc:spChg chg="mod">
          <ac:chgData name="Pum Christina" userId="a82e7e0d-e68d-43fd-9ce2-ebf69d9ea0b4" providerId="ADAL" clId="{C74C004E-2192-4A0B-857F-355394A13FB5}" dt="2026-07-02T09:49:10.720" v="245" actId="6549"/>
          <ac:spMkLst>
            <pc:docMk/>
            <pc:sldMk cId="592460376" sldId="2516"/>
            <ac:spMk id="9" creationId="{BCC8D6B1-471E-327F-11A5-F14D23AE398D}"/>
          </ac:spMkLst>
        </pc:spChg>
        <pc:picChg chg="mod">
          <ac:chgData name="Pum Christina" userId="a82e7e0d-e68d-43fd-9ce2-ebf69d9ea0b4" providerId="ADAL" clId="{C74C004E-2192-4A0B-857F-355394A13FB5}" dt="2026-07-02T09:49:07.394" v="243" actId="1076"/>
          <ac:picMkLst>
            <pc:docMk/>
            <pc:sldMk cId="592460376" sldId="2516"/>
            <ac:picMk id="8" creationId="{198F323B-4E33-8D6A-D14D-3019CD4B760F}"/>
          </ac:picMkLst>
        </pc:picChg>
      </pc:sldChg>
      <pc:sldChg chg="delSp mod">
        <pc:chgData name="Pum Christina" userId="a82e7e0d-e68d-43fd-9ce2-ebf69d9ea0b4" providerId="ADAL" clId="{C74C004E-2192-4A0B-857F-355394A13FB5}" dt="2026-07-02T09:09:44.567" v="200" actId="478"/>
        <pc:sldMkLst>
          <pc:docMk/>
          <pc:sldMk cId="2050492446" sldId="2517"/>
        </pc:sldMkLst>
        <pc:spChg chg="del">
          <ac:chgData name="Pum Christina" userId="a82e7e0d-e68d-43fd-9ce2-ebf69d9ea0b4" providerId="ADAL" clId="{C74C004E-2192-4A0B-857F-355394A13FB5}" dt="2026-07-02T09:09:44.567" v="200" actId="478"/>
          <ac:spMkLst>
            <pc:docMk/>
            <pc:sldMk cId="2050492446" sldId="2517"/>
            <ac:spMk id="4" creationId="{5A9DCF13-323F-EEAF-B0FF-E9A1EB54EF00}"/>
          </ac:spMkLst>
        </pc:spChg>
      </pc:sldChg>
      <pc:sldChg chg="delSp mod">
        <pc:chgData name="Pum Christina" userId="a82e7e0d-e68d-43fd-9ce2-ebf69d9ea0b4" providerId="ADAL" clId="{C74C004E-2192-4A0B-857F-355394A13FB5}" dt="2026-07-02T09:09:50.494" v="201" actId="478"/>
        <pc:sldMkLst>
          <pc:docMk/>
          <pc:sldMk cId="3386999192" sldId="2518"/>
        </pc:sldMkLst>
        <pc:spChg chg="del">
          <ac:chgData name="Pum Christina" userId="a82e7e0d-e68d-43fd-9ce2-ebf69d9ea0b4" providerId="ADAL" clId="{C74C004E-2192-4A0B-857F-355394A13FB5}" dt="2026-07-02T09:09:50.494" v="201" actId="478"/>
          <ac:spMkLst>
            <pc:docMk/>
            <pc:sldMk cId="3386999192" sldId="2518"/>
            <ac:spMk id="2" creationId="{76903268-52BB-35E6-F2A9-137928004F15}"/>
          </ac:spMkLst>
        </pc:spChg>
      </pc:sldChg>
      <pc:sldChg chg="delSp mod">
        <pc:chgData name="Pum Christina" userId="a82e7e0d-e68d-43fd-9ce2-ebf69d9ea0b4" providerId="ADAL" clId="{C74C004E-2192-4A0B-857F-355394A13FB5}" dt="2026-07-02T09:09:58.277" v="204" actId="478"/>
        <pc:sldMkLst>
          <pc:docMk/>
          <pc:sldMk cId="2592245404" sldId="2519"/>
        </pc:sldMkLst>
        <pc:spChg chg="del">
          <ac:chgData name="Pum Christina" userId="a82e7e0d-e68d-43fd-9ce2-ebf69d9ea0b4" providerId="ADAL" clId="{C74C004E-2192-4A0B-857F-355394A13FB5}" dt="2026-07-02T09:09:58.277" v="204" actId="478"/>
          <ac:spMkLst>
            <pc:docMk/>
            <pc:sldMk cId="2592245404" sldId="2519"/>
            <ac:spMk id="2" creationId="{9E943EFD-8131-EA8B-B1E1-F6209421A4E5}"/>
          </ac:spMkLst>
        </pc:spChg>
      </pc:sldChg>
      <pc:sldChg chg="delSp mod">
        <pc:chgData name="Pum Christina" userId="a82e7e0d-e68d-43fd-9ce2-ebf69d9ea0b4" providerId="ADAL" clId="{C74C004E-2192-4A0B-857F-355394A13FB5}" dt="2026-07-02T09:10:00.029" v="205" actId="478"/>
        <pc:sldMkLst>
          <pc:docMk/>
          <pc:sldMk cId="3038485890" sldId="2520"/>
        </pc:sldMkLst>
        <pc:spChg chg="del">
          <ac:chgData name="Pum Christina" userId="a82e7e0d-e68d-43fd-9ce2-ebf69d9ea0b4" providerId="ADAL" clId="{C74C004E-2192-4A0B-857F-355394A13FB5}" dt="2026-07-02T09:10:00.029" v="205" actId="478"/>
          <ac:spMkLst>
            <pc:docMk/>
            <pc:sldMk cId="3038485890" sldId="2520"/>
            <ac:spMk id="2" creationId="{55CFCE82-EA0C-AE6F-6494-A8A3574AF28D}"/>
          </ac:spMkLst>
        </pc:spChg>
      </pc:sldChg>
      <pc:sldChg chg="delSp mod">
        <pc:chgData name="Pum Christina" userId="a82e7e0d-e68d-43fd-9ce2-ebf69d9ea0b4" providerId="ADAL" clId="{C74C004E-2192-4A0B-857F-355394A13FB5}" dt="2026-07-02T09:10:04.458" v="207" actId="478"/>
        <pc:sldMkLst>
          <pc:docMk/>
          <pc:sldMk cId="1927642948" sldId="2521"/>
        </pc:sldMkLst>
        <pc:spChg chg="del">
          <ac:chgData name="Pum Christina" userId="a82e7e0d-e68d-43fd-9ce2-ebf69d9ea0b4" providerId="ADAL" clId="{C74C004E-2192-4A0B-857F-355394A13FB5}" dt="2026-07-02T09:10:04.458" v="207" actId="478"/>
          <ac:spMkLst>
            <pc:docMk/>
            <pc:sldMk cId="1927642948" sldId="2521"/>
            <ac:spMk id="4" creationId="{7D12E2B3-FE3A-3E2F-2D89-AE50C4A4851D}"/>
          </ac:spMkLst>
        </pc:spChg>
      </pc:sldChg>
      <pc:sldChg chg="delSp mod">
        <pc:chgData name="Pum Christina" userId="a82e7e0d-e68d-43fd-9ce2-ebf69d9ea0b4" providerId="ADAL" clId="{C74C004E-2192-4A0B-857F-355394A13FB5}" dt="2026-07-02T09:10:07.606" v="208" actId="478"/>
        <pc:sldMkLst>
          <pc:docMk/>
          <pc:sldMk cId="2816453396" sldId="2522"/>
        </pc:sldMkLst>
        <pc:spChg chg="del">
          <ac:chgData name="Pum Christina" userId="a82e7e0d-e68d-43fd-9ce2-ebf69d9ea0b4" providerId="ADAL" clId="{C74C004E-2192-4A0B-857F-355394A13FB5}" dt="2026-07-02T09:10:07.606" v="208" actId="478"/>
          <ac:spMkLst>
            <pc:docMk/>
            <pc:sldMk cId="2816453396" sldId="2522"/>
            <ac:spMk id="4" creationId="{C7231539-BA25-6348-4D1E-DCC86C742C63}"/>
          </ac:spMkLst>
        </pc:spChg>
      </pc:sldChg>
      <pc:sldChg chg="delSp mod">
        <pc:chgData name="Pum Christina" userId="a82e7e0d-e68d-43fd-9ce2-ebf69d9ea0b4" providerId="ADAL" clId="{C74C004E-2192-4A0B-857F-355394A13FB5}" dt="2026-07-02T09:10:10.539" v="209" actId="478"/>
        <pc:sldMkLst>
          <pc:docMk/>
          <pc:sldMk cId="3920971954" sldId="2523"/>
        </pc:sldMkLst>
        <pc:spChg chg="del">
          <ac:chgData name="Pum Christina" userId="a82e7e0d-e68d-43fd-9ce2-ebf69d9ea0b4" providerId="ADAL" clId="{C74C004E-2192-4A0B-857F-355394A13FB5}" dt="2026-07-02T09:10:10.539" v="209" actId="478"/>
          <ac:spMkLst>
            <pc:docMk/>
            <pc:sldMk cId="3920971954" sldId="2523"/>
            <ac:spMk id="23" creationId="{6BC35631-8509-57BF-FAF7-ECFD6072FA1A}"/>
          </ac:spMkLst>
        </pc:spChg>
      </pc:sldChg>
      <pc:sldChg chg="delSp mod">
        <pc:chgData name="Pum Christina" userId="a82e7e0d-e68d-43fd-9ce2-ebf69d9ea0b4" providerId="ADAL" clId="{C74C004E-2192-4A0B-857F-355394A13FB5}" dt="2026-07-02T09:10:12.439" v="210" actId="478"/>
        <pc:sldMkLst>
          <pc:docMk/>
          <pc:sldMk cId="2500161933" sldId="2524"/>
        </pc:sldMkLst>
        <pc:spChg chg="del">
          <ac:chgData name="Pum Christina" userId="a82e7e0d-e68d-43fd-9ce2-ebf69d9ea0b4" providerId="ADAL" clId="{C74C004E-2192-4A0B-857F-355394A13FB5}" dt="2026-07-02T09:10:12.439" v="210" actId="478"/>
          <ac:spMkLst>
            <pc:docMk/>
            <pc:sldMk cId="2500161933" sldId="2524"/>
            <ac:spMk id="23" creationId="{0095D69E-3958-1D8F-76A7-2274E06990BE}"/>
          </ac:spMkLst>
        </pc:spChg>
      </pc:sldChg>
      <pc:sldMasterChg chg="modSp mod modSldLayout">
        <pc:chgData name="Pum Christina" userId="a82e7e0d-e68d-43fd-9ce2-ebf69d9ea0b4" providerId="ADAL" clId="{C74C004E-2192-4A0B-857F-355394A13FB5}" dt="2026-07-02T08:36:56.150" v="142" actId="20577"/>
        <pc:sldMasterMkLst>
          <pc:docMk/>
          <pc:sldMasterMk cId="2757510961" sldId="2147483648"/>
        </pc:sldMasterMkLst>
        <pc:spChg chg="mod">
          <ac:chgData name="Pum Christina" userId="a82e7e0d-e68d-43fd-9ce2-ebf69d9ea0b4" providerId="ADAL" clId="{C74C004E-2192-4A0B-857F-355394A13FB5}" dt="2026-07-02T08:36:13.141" v="102" actId="20577"/>
          <ac:spMkLst>
            <pc:docMk/>
            <pc:sldMasterMk cId="2757510961" sldId="2147483648"/>
            <ac:spMk id="4" creationId="{B327A7E2-9C00-4BD6-B8E3-67C067F9E564}"/>
          </ac:spMkLst>
        </pc:spChg>
        <pc:sldLayoutChg chg="modSp mod">
          <pc:chgData name="Pum Christina" userId="a82e7e0d-e68d-43fd-9ce2-ebf69d9ea0b4" providerId="ADAL" clId="{C74C004E-2192-4A0B-857F-355394A13FB5}" dt="2026-07-02T08:36:06.291" v="97" actId="20577"/>
          <pc:sldLayoutMkLst>
            <pc:docMk/>
            <pc:sldMasterMk cId="2757510961" sldId="2147483648"/>
            <pc:sldLayoutMk cId="389710707" sldId="2147483650"/>
          </pc:sldLayoutMkLst>
          <pc:spChg chg="mod">
            <ac:chgData name="Pum Christina" userId="a82e7e0d-e68d-43fd-9ce2-ebf69d9ea0b4" providerId="ADAL" clId="{C74C004E-2192-4A0B-857F-355394A13FB5}" dt="2026-07-02T08:36:06.291" v="97" actId="20577"/>
            <ac:spMkLst>
              <pc:docMk/>
              <pc:sldMasterMk cId="2757510961" sldId="2147483648"/>
              <pc:sldLayoutMk cId="389710707" sldId="2147483650"/>
              <ac:spMk id="11" creationId="{97D61D40-77A3-4657-B9D4-CEE228B42D64}"/>
            </ac:spMkLst>
          </pc:spChg>
        </pc:sldLayoutChg>
        <pc:sldLayoutChg chg="modSp mod">
          <pc:chgData name="Pum Christina" userId="a82e7e0d-e68d-43fd-9ce2-ebf69d9ea0b4" providerId="ADAL" clId="{C74C004E-2192-4A0B-857F-355394A13FB5}" dt="2026-07-02T08:36:43.758" v="127" actId="20577"/>
          <pc:sldLayoutMkLst>
            <pc:docMk/>
            <pc:sldMasterMk cId="2757510961" sldId="2147483648"/>
            <pc:sldLayoutMk cId="3811066653" sldId="2147483652"/>
          </pc:sldLayoutMkLst>
          <pc:spChg chg="mod">
            <ac:chgData name="Pum Christina" userId="a82e7e0d-e68d-43fd-9ce2-ebf69d9ea0b4" providerId="ADAL" clId="{C74C004E-2192-4A0B-857F-355394A13FB5}" dt="2026-07-02T08:36:43.758" v="127" actId="20577"/>
            <ac:spMkLst>
              <pc:docMk/>
              <pc:sldMasterMk cId="2757510961" sldId="2147483648"/>
              <pc:sldLayoutMk cId="3811066653" sldId="2147483652"/>
              <ac:spMk id="8" creationId="{CFC04E03-ACE1-4263-9F00-27C899830BFF}"/>
            </ac:spMkLst>
          </pc:spChg>
        </pc:sldLayoutChg>
        <pc:sldLayoutChg chg="modSp mod">
          <pc:chgData name="Pum Christina" userId="a82e7e0d-e68d-43fd-9ce2-ebf69d9ea0b4" providerId="ADAL" clId="{C74C004E-2192-4A0B-857F-355394A13FB5}" dt="2026-07-02T08:36:47.754" v="132" actId="20577"/>
          <pc:sldLayoutMkLst>
            <pc:docMk/>
            <pc:sldMasterMk cId="2757510961" sldId="2147483648"/>
            <pc:sldLayoutMk cId="2455201701" sldId="2147483653"/>
          </pc:sldLayoutMkLst>
          <pc:spChg chg="mod">
            <ac:chgData name="Pum Christina" userId="a82e7e0d-e68d-43fd-9ce2-ebf69d9ea0b4" providerId="ADAL" clId="{C74C004E-2192-4A0B-857F-355394A13FB5}" dt="2026-07-02T08:36:47.754" v="132" actId="20577"/>
            <ac:spMkLst>
              <pc:docMk/>
              <pc:sldMasterMk cId="2757510961" sldId="2147483648"/>
              <pc:sldLayoutMk cId="2455201701" sldId="2147483653"/>
              <ac:spMk id="11" creationId="{380350EB-E89F-4D0E-AFF4-8CEBAE6BF940}"/>
            </ac:spMkLst>
          </pc:spChg>
        </pc:sldLayoutChg>
        <pc:sldLayoutChg chg="modSp mod">
          <pc:chgData name="Pum Christina" userId="a82e7e0d-e68d-43fd-9ce2-ebf69d9ea0b4" providerId="ADAL" clId="{C74C004E-2192-4A0B-857F-355394A13FB5}" dt="2026-07-02T08:36:36.772" v="122" actId="20577"/>
          <pc:sldLayoutMkLst>
            <pc:docMk/>
            <pc:sldMasterMk cId="2757510961" sldId="2147483648"/>
            <pc:sldLayoutMk cId="72602666" sldId="2147483654"/>
          </pc:sldLayoutMkLst>
          <pc:spChg chg="mod">
            <ac:chgData name="Pum Christina" userId="a82e7e0d-e68d-43fd-9ce2-ebf69d9ea0b4" providerId="ADAL" clId="{C74C004E-2192-4A0B-857F-355394A13FB5}" dt="2026-07-02T08:36:36.772" v="122" actId="20577"/>
            <ac:spMkLst>
              <pc:docMk/>
              <pc:sldMasterMk cId="2757510961" sldId="2147483648"/>
              <pc:sldLayoutMk cId="72602666" sldId="2147483654"/>
              <ac:spMk id="2" creationId="{D67F12B3-471A-4948-9ECF-51EE3B8A3838}"/>
            </ac:spMkLst>
          </pc:spChg>
        </pc:sldLayoutChg>
        <pc:sldLayoutChg chg="modSp mod">
          <pc:chgData name="Pum Christina" userId="a82e7e0d-e68d-43fd-9ce2-ebf69d9ea0b4" providerId="ADAL" clId="{C74C004E-2192-4A0B-857F-355394A13FB5}" dt="2026-07-02T08:36:32.076" v="117" actId="20577"/>
          <pc:sldLayoutMkLst>
            <pc:docMk/>
            <pc:sldMasterMk cId="2757510961" sldId="2147483648"/>
            <pc:sldLayoutMk cId="4088889291" sldId="2147483655"/>
          </pc:sldLayoutMkLst>
          <pc:spChg chg="mod">
            <ac:chgData name="Pum Christina" userId="a82e7e0d-e68d-43fd-9ce2-ebf69d9ea0b4" providerId="ADAL" clId="{C74C004E-2192-4A0B-857F-355394A13FB5}" dt="2026-07-02T08:36:32.076" v="117" actId="20577"/>
            <ac:spMkLst>
              <pc:docMk/>
              <pc:sldMasterMk cId="2757510961" sldId="2147483648"/>
              <pc:sldLayoutMk cId="4088889291" sldId="2147483655"/>
              <ac:spMk id="11" creationId="{57D97621-107F-4ED3-9E6E-8B387438122F}"/>
            </ac:spMkLst>
          </pc:spChg>
        </pc:sldLayoutChg>
        <pc:sldLayoutChg chg="modSp mod">
          <pc:chgData name="Pum Christina" userId="a82e7e0d-e68d-43fd-9ce2-ebf69d9ea0b4" providerId="ADAL" clId="{C74C004E-2192-4A0B-857F-355394A13FB5}" dt="2026-07-02T08:36:52.108" v="137" actId="20577"/>
          <pc:sldLayoutMkLst>
            <pc:docMk/>
            <pc:sldMasterMk cId="2757510961" sldId="2147483648"/>
            <pc:sldLayoutMk cId="1597654830" sldId="2147483656"/>
          </pc:sldLayoutMkLst>
          <pc:spChg chg="mod">
            <ac:chgData name="Pum Christina" userId="a82e7e0d-e68d-43fd-9ce2-ebf69d9ea0b4" providerId="ADAL" clId="{C74C004E-2192-4A0B-857F-355394A13FB5}" dt="2026-07-02T08:36:52.108" v="137" actId="20577"/>
            <ac:spMkLst>
              <pc:docMk/>
              <pc:sldMasterMk cId="2757510961" sldId="2147483648"/>
              <pc:sldLayoutMk cId="1597654830" sldId="2147483656"/>
              <ac:spMk id="9" creationId="{2382A81B-8201-4380-97A4-F9BE38ACF09C}"/>
            </ac:spMkLst>
          </pc:spChg>
        </pc:sldLayoutChg>
        <pc:sldLayoutChg chg="modSp mod">
          <pc:chgData name="Pum Christina" userId="a82e7e0d-e68d-43fd-9ce2-ebf69d9ea0b4" providerId="ADAL" clId="{C74C004E-2192-4A0B-857F-355394A13FB5}" dt="2026-07-02T08:36:56.150" v="142" actId="20577"/>
          <pc:sldLayoutMkLst>
            <pc:docMk/>
            <pc:sldMasterMk cId="2757510961" sldId="2147483648"/>
            <pc:sldLayoutMk cId="3820498900" sldId="2147483657"/>
          </pc:sldLayoutMkLst>
          <pc:spChg chg="mod">
            <ac:chgData name="Pum Christina" userId="a82e7e0d-e68d-43fd-9ce2-ebf69d9ea0b4" providerId="ADAL" clId="{C74C004E-2192-4A0B-857F-355394A13FB5}" dt="2026-07-02T08:36:56.150" v="142" actId="20577"/>
            <ac:spMkLst>
              <pc:docMk/>
              <pc:sldMasterMk cId="2757510961" sldId="2147483648"/>
              <pc:sldLayoutMk cId="3820498900" sldId="2147483657"/>
              <ac:spMk id="8" creationId="{1F473CC9-9E67-4A97-9AFC-51BB94A3B8AD}"/>
            </ac:spMkLst>
          </pc:spChg>
        </pc:sldLayoutChg>
        <pc:sldLayoutChg chg="modSp mod">
          <pc:chgData name="Pum Christina" userId="a82e7e0d-e68d-43fd-9ce2-ebf69d9ea0b4" providerId="ADAL" clId="{C74C004E-2192-4A0B-857F-355394A13FB5}" dt="2026-07-02T08:36:21.835" v="107" actId="20577"/>
          <pc:sldLayoutMkLst>
            <pc:docMk/>
            <pc:sldMasterMk cId="2757510961" sldId="2147483648"/>
            <pc:sldLayoutMk cId="3870480742" sldId="2147483660"/>
          </pc:sldLayoutMkLst>
          <pc:spChg chg="mod">
            <ac:chgData name="Pum Christina" userId="a82e7e0d-e68d-43fd-9ce2-ebf69d9ea0b4" providerId="ADAL" clId="{C74C004E-2192-4A0B-857F-355394A13FB5}" dt="2026-07-02T08:36:21.835" v="107" actId="20577"/>
            <ac:spMkLst>
              <pc:docMk/>
              <pc:sldMasterMk cId="2757510961" sldId="2147483648"/>
              <pc:sldLayoutMk cId="3870480742" sldId="2147483660"/>
              <ac:spMk id="21" creationId="{92B61225-3CC7-429F-8545-1E15F3C28ADC}"/>
            </ac:spMkLst>
          </pc:spChg>
        </pc:sldLayoutChg>
        <pc:sldLayoutChg chg="modSp mod">
          <pc:chgData name="Pum Christina" userId="a82e7e0d-e68d-43fd-9ce2-ebf69d9ea0b4" providerId="ADAL" clId="{C74C004E-2192-4A0B-857F-355394A13FB5}" dt="2026-07-02T08:36:27.107" v="112" actId="20577"/>
          <pc:sldLayoutMkLst>
            <pc:docMk/>
            <pc:sldMasterMk cId="2757510961" sldId="2147483648"/>
            <pc:sldLayoutMk cId="2704778771" sldId="2147483662"/>
          </pc:sldLayoutMkLst>
          <pc:spChg chg="mod">
            <ac:chgData name="Pum Christina" userId="a82e7e0d-e68d-43fd-9ce2-ebf69d9ea0b4" providerId="ADAL" clId="{C74C004E-2192-4A0B-857F-355394A13FB5}" dt="2026-07-02T08:36:27.107" v="112" actId="20577"/>
            <ac:spMkLst>
              <pc:docMk/>
              <pc:sldMasterMk cId="2757510961" sldId="2147483648"/>
              <pc:sldLayoutMk cId="2704778771" sldId="2147483662"/>
              <ac:spMk id="21" creationId="{92B61225-3CC7-429F-8545-1E15F3C28ADC}"/>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p29281\AppData\Local\Microsoft\Olk\Attachments\ooa-37e399a0-60e8-448c-878a-20e4e2883654\e55dc665dacb07c7c4089cce7741139b508f3e19305b990f27f1a45fbd2e8b02\Externe_Kosten_Daten_Grafik.xl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625163446476069E-2"/>
          <c:y val="0.12061788617886179"/>
          <c:w val="0.91937981183423012"/>
          <c:h val="0.80394059279175467"/>
        </c:manualLayout>
      </c:layout>
      <c:barChart>
        <c:barDir val="col"/>
        <c:grouping val="stacked"/>
        <c:varyColors val="0"/>
        <c:ser>
          <c:idx val="0"/>
          <c:order val="0"/>
          <c:tx>
            <c:strRef>
              <c:f>'summary freight EU27'!$N$19</c:f>
              <c:strCache>
                <c:ptCount val="1"/>
                <c:pt idx="0">
                  <c:v>Accidents</c:v>
                </c:pt>
              </c:strCache>
            </c:strRef>
          </c:tx>
          <c:spPr>
            <a:solidFill>
              <a:srgbClr val="C00000"/>
            </a:solidFill>
            <a:ln>
              <a:noFill/>
            </a:ln>
            <a:effectLst/>
          </c:spPr>
          <c:invertIfNegative val="0"/>
          <c:cat>
            <c:strRef>
              <c:f>'summary freight EU27'!$M$20:$M$23</c:f>
              <c:strCache>
                <c:ptCount val="4"/>
                <c:pt idx="0">
                  <c:v>Road</c:v>
                </c:pt>
                <c:pt idx="1">
                  <c:v>Rail (diesel)</c:v>
                </c:pt>
                <c:pt idx="2">
                  <c:v>Rail (electrified)</c:v>
                </c:pt>
                <c:pt idx="3">
                  <c:v>Inland waterway</c:v>
                </c:pt>
              </c:strCache>
            </c:strRef>
          </c:cat>
          <c:val>
            <c:numRef>
              <c:f>'summary freight EU27'!$N$20:$N$23</c:f>
              <c:numCache>
                <c:formatCode>0.0</c:formatCode>
                <c:ptCount val="4"/>
                <c:pt idx="0">
                  <c:v>4.5013401674923603</c:v>
                </c:pt>
                <c:pt idx="1">
                  <c:v>0.53695158688251787</c:v>
                </c:pt>
                <c:pt idx="2">
                  <c:v>0.33042421213752299</c:v>
                </c:pt>
                <c:pt idx="3">
                  <c:v>0</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F5F-4D8A-B8DB-9E06B8FFC7F0}"/>
            </c:ext>
          </c:extLst>
        </c:ser>
        <c:ser>
          <c:idx val="1"/>
          <c:order val="1"/>
          <c:tx>
            <c:strRef>
              <c:f>'summary freight EU27'!$O$19</c:f>
              <c:strCache>
                <c:ptCount val="1"/>
                <c:pt idx="0">
                  <c:v>Noise</c:v>
                </c:pt>
              </c:strCache>
            </c:strRef>
          </c:tx>
          <c:spPr>
            <a:solidFill>
              <a:schemeClr val="accent2">
                <a:lumMod val="75000"/>
              </a:schemeClr>
            </a:solidFill>
            <a:ln>
              <a:noFill/>
            </a:ln>
            <a:effectLst/>
          </c:spPr>
          <c:invertIfNegative val="0"/>
          <c:cat>
            <c:strRef>
              <c:f>'summary freight EU27'!$M$20:$M$23</c:f>
              <c:strCache>
                <c:ptCount val="4"/>
                <c:pt idx="0">
                  <c:v>Road</c:v>
                </c:pt>
                <c:pt idx="1">
                  <c:v>Rail (diesel)</c:v>
                </c:pt>
                <c:pt idx="2">
                  <c:v>Rail (electrified)</c:v>
                </c:pt>
                <c:pt idx="3">
                  <c:v>Inland waterway</c:v>
                </c:pt>
              </c:strCache>
            </c:strRef>
          </c:cat>
          <c:val>
            <c:numRef>
              <c:f>'summary freight EU27'!$O$20:$O$23</c:f>
              <c:numCache>
                <c:formatCode>0.0</c:formatCode>
                <c:ptCount val="4"/>
                <c:pt idx="0">
                  <c:v>2.3792297388122776</c:v>
                </c:pt>
                <c:pt idx="1">
                  <c:v>1.8818121093586515</c:v>
                </c:pt>
                <c:pt idx="2">
                  <c:v>1.4922743151175901</c:v>
                </c:pt>
                <c:pt idx="3">
                  <c:v>0</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F5F-4D8A-B8DB-9E06B8FFC7F0}"/>
            </c:ext>
          </c:extLst>
        </c:ser>
        <c:ser>
          <c:idx val="2"/>
          <c:order val="2"/>
          <c:tx>
            <c:strRef>
              <c:f>'summary freight EU27'!$P$19</c:f>
              <c:strCache>
                <c:ptCount val="1"/>
                <c:pt idx="0">
                  <c:v>Emissions</c:v>
                </c:pt>
              </c:strCache>
            </c:strRef>
          </c:tx>
          <c:spPr>
            <a:solidFill>
              <a:schemeClr val="accent3"/>
            </a:solidFill>
            <a:ln>
              <a:noFill/>
            </a:ln>
            <a:effectLst/>
          </c:spPr>
          <c:invertIfNegative val="0"/>
          <c:cat>
            <c:strRef>
              <c:f>'summary freight EU27'!$M$20:$M$23</c:f>
              <c:strCache>
                <c:ptCount val="4"/>
                <c:pt idx="0">
                  <c:v>Road</c:v>
                </c:pt>
                <c:pt idx="1">
                  <c:v>Rail (diesel)</c:v>
                </c:pt>
                <c:pt idx="2">
                  <c:v>Rail (electrified)</c:v>
                </c:pt>
                <c:pt idx="3">
                  <c:v>Inland waterway</c:v>
                </c:pt>
              </c:strCache>
            </c:strRef>
          </c:cat>
          <c:val>
            <c:numRef>
              <c:f>'summary freight EU27'!$P$20:$P$23</c:f>
              <c:numCache>
                <c:formatCode>0.0</c:formatCode>
                <c:ptCount val="4"/>
                <c:pt idx="0">
                  <c:v>9.8306310623269546</c:v>
                </c:pt>
                <c:pt idx="1">
                  <c:v>10.254059784879619</c:v>
                </c:pt>
                <c:pt idx="2">
                  <c:v>1.0014377633557681</c:v>
                </c:pt>
                <c:pt idx="3">
                  <c:v>11.7708634504275</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F5F-4D8A-B8DB-9E06B8FFC7F0}"/>
            </c:ext>
          </c:extLst>
        </c:ser>
        <c:ser>
          <c:idx val="3"/>
          <c:order val="3"/>
          <c:tx>
            <c:strRef>
              <c:f>'summary freight EU27'!$Q$19</c:f>
              <c:strCache>
                <c:ptCount val="1"/>
                <c:pt idx="0">
                  <c:v>Climate costs</c:v>
                </c:pt>
              </c:strCache>
            </c:strRef>
          </c:tx>
          <c:spPr>
            <a:solidFill>
              <a:schemeClr val="accent2"/>
            </a:solidFill>
            <a:ln>
              <a:noFill/>
            </a:ln>
            <a:effectLst/>
          </c:spPr>
          <c:invertIfNegative val="0"/>
          <c:cat>
            <c:strRef>
              <c:f>'summary freight EU27'!$M$20:$M$23</c:f>
              <c:strCache>
                <c:ptCount val="4"/>
                <c:pt idx="0">
                  <c:v>Road</c:v>
                </c:pt>
                <c:pt idx="1">
                  <c:v>Rail (diesel)</c:v>
                </c:pt>
                <c:pt idx="2">
                  <c:v>Rail (electrified)</c:v>
                </c:pt>
                <c:pt idx="3">
                  <c:v>Inland waterway</c:v>
                </c:pt>
              </c:strCache>
            </c:strRef>
          </c:cat>
          <c:val>
            <c:numRef>
              <c:f>'summary freight EU27'!$Q$20:$Q$23</c:f>
              <c:numCache>
                <c:formatCode>0.0</c:formatCode>
                <c:ptCount val="4"/>
                <c:pt idx="0">
                  <c:v>5.2281806248600216</c:v>
                </c:pt>
                <c:pt idx="1">
                  <c:v>1.9010286013463367</c:v>
                </c:pt>
                <c:pt idx="2">
                  <c:v>1.4585486567012014</c:v>
                </c:pt>
                <c:pt idx="3">
                  <c:v>1.5199817892822309</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F5F-4D8A-B8DB-9E06B8FFC7F0}"/>
            </c:ext>
          </c:extLst>
        </c:ser>
        <c:ser>
          <c:idx val="4"/>
          <c:order val="4"/>
          <c:tx>
            <c:strRef>
              <c:f>'summary freight EU27'!$R$19</c:f>
              <c:strCache>
                <c:ptCount val="1"/>
                <c:pt idx="0">
                  <c:v>Infrastructure</c:v>
                </c:pt>
              </c:strCache>
            </c:strRef>
          </c:tx>
          <c:spPr>
            <a:solidFill>
              <a:schemeClr val="accent1"/>
            </a:solidFill>
            <a:ln>
              <a:noFill/>
            </a:ln>
            <a:effectLst/>
          </c:spPr>
          <c:invertIfNegative val="0"/>
          <c:cat>
            <c:strRef>
              <c:f>'summary freight EU27'!$M$20:$M$23</c:f>
              <c:strCache>
                <c:ptCount val="4"/>
                <c:pt idx="0">
                  <c:v>Road</c:v>
                </c:pt>
                <c:pt idx="1">
                  <c:v>Rail (diesel)</c:v>
                </c:pt>
                <c:pt idx="2">
                  <c:v>Rail (electrified)</c:v>
                </c:pt>
                <c:pt idx="3">
                  <c:v>Inland waterway</c:v>
                </c:pt>
              </c:strCache>
            </c:strRef>
          </c:cat>
          <c:val>
            <c:numRef>
              <c:f>'summary freight EU27'!$R$20:$R$23</c:f>
              <c:numCache>
                <c:formatCode>0.00</c:formatCode>
                <c:ptCount val="4"/>
                <c:pt idx="0" formatCode="0.0">
                  <c:v>2.7104081806673093</c:v>
                </c:pt>
                <c:pt idx="1">
                  <c:v>5.4328723805125279</c:v>
                </c:pt>
                <c:pt idx="2">
                  <c:v>5.0425328439037518</c:v>
                </c:pt>
                <c:pt idx="3" formatCode="0.0">
                  <c:v>1.7114879416116142</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F5F-4D8A-B8DB-9E06B8FFC7F0}"/>
            </c:ext>
          </c:extLst>
        </c:ser>
        <c:ser>
          <c:idx val="5"/>
          <c:order val="5"/>
          <c:tx>
            <c:strRef>
              <c:f>'summary freight EU27'!$S$19</c:f>
              <c:strCache>
                <c:ptCount val="1"/>
                <c:pt idx="0">
                  <c:v>Traffic jam</c:v>
                </c:pt>
              </c:strCache>
            </c:strRef>
          </c:tx>
          <c:spPr>
            <a:solidFill>
              <a:schemeClr val="accent5"/>
            </a:solidFill>
            <a:ln>
              <a:noFill/>
            </a:ln>
            <a:effectLst/>
          </c:spPr>
          <c:invertIfNegative val="0"/>
          <c:dPt>
            <c:idx val="0"/>
            <c:invertIfNegative val="0"/>
            <c:bubble3D val="0"/>
            <c:spPr>
              <a:solidFill>
                <a:schemeClr val="accent4"/>
              </a:solidFill>
              <a:ln>
                <a:noFill/>
              </a:ln>
              <a:effectLst/>
            </c:spPr>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F5F-4D8A-B8DB-9E06B8FFC7F0}"/>
              </c:ext>
            </c:extLst>
          </c:dPt>
          <c:cat>
            <c:strRef>
              <c:f>'summary freight EU27'!$M$20:$M$23</c:f>
              <c:strCache>
                <c:ptCount val="4"/>
                <c:pt idx="0">
                  <c:v>Road</c:v>
                </c:pt>
                <c:pt idx="1">
                  <c:v>Rail (diesel)</c:v>
                </c:pt>
                <c:pt idx="2">
                  <c:v>Rail (electrified)</c:v>
                </c:pt>
                <c:pt idx="3">
                  <c:v>Inland waterway</c:v>
                </c:pt>
              </c:strCache>
            </c:strRef>
          </c:cat>
          <c:val>
            <c:numRef>
              <c:f>'summary freight EU27'!$S$20:$S$23</c:f>
              <c:numCache>
                <c:formatCode>0.00</c:formatCode>
                <c:ptCount val="4"/>
                <c:pt idx="0" formatCode="0.0">
                  <c:v>6.1240904054897536</c:v>
                </c:pt>
                <c:pt idx="1">
                  <c:v>0.44025000324842894</c:v>
                </c:pt>
                <c:pt idx="2">
                  <c:v>0.40861904079909711</c:v>
                </c:pt>
                <c:pt idx="3" formatCode="General">
                  <c:v>0</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F5F-4D8A-B8DB-9E06B8FFC7F0}"/>
            </c:ext>
          </c:extLst>
        </c:ser>
        <c:dLbls>
          <c:showLegendKey val="0"/>
          <c:showVal val="0"/>
          <c:showCatName val="0"/>
          <c:showSerName val="0"/>
          <c:showPercent val="0"/>
          <c:showBubbleSize val="0"/>
        </c:dLbls>
        <c:gapWidth val="150"/>
        <c:overlap val="100"/>
        <c:axId val="1173160191"/>
        <c:axId val="1173161855"/>
      </c:barChart>
      <c:catAx>
        <c:axId val="1173160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ontserrat" panose="00000500000000000000" pitchFamily="2" charset="0"/>
                <a:ea typeface="+mn-ea"/>
                <a:cs typeface="+mn-cs"/>
              </a:defRPr>
            </a:pPr>
            <a:endParaRPr lang="de-DE"/>
          </a:p>
        </c:txPr>
        <c:crossAx val="1173161855"/>
        <c:crosses val="autoZero"/>
        <c:auto val="1"/>
        <c:lblAlgn val="ctr"/>
        <c:lblOffset val="100"/>
        <c:noMultiLvlLbl val="0"/>
      </c:catAx>
      <c:valAx>
        <c:axId val="11731618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ontserrat" panose="00000500000000000000" pitchFamily="2" charset="0"/>
                <a:ea typeface="+mn-ea"/>
                <a:cs typeface="+mn-cs"/>
              </a:defRPr>
            </a:pPr>
            <a:endParaRPr lang="de-DE"/>
          </a:p>
        </c:txPr>
        <c:crossAx val="1173160191"/>
        <c:crosses val="autoZero"/>
        <c:crossBetween val="between"/>
        <c:majorUnit val="10"/>
      </c:valAx>
      <c:spPr>
        <a:noFill/>
        <a:ln>
          <a:noFill/>
        </a:ln>
        <a:effectLst/>
      </c:spPr>
    </c:plotArea>
    <c:legend>
      <c:legendPos val="r"/>
      <c:layout>
        <c:manualLayout>
          <c:xMode val="edge"/>
          <c:yMode val="edge"/>
          <c:x val="0.59315663976450594"/>
          <c:y val="4.3582113030579177E-2"/>
          <c:w val="0.37549091753668451"/>
          <c:h val="0.32927059727290187"/>
        </c:manualLayout>
      </c:layout>
      <c:overlay val="0"/>
      <c:spPr>
        <a:solidFill>
          <a:sysClr val="window" lastClr="FFFFFF"/>
        </a:solid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ontserrat" panose="00000500000000000000" pitchFamily="2" charset="0"/>
              <a:ea typeface="+mn-ea"/>
              <a:cs typeface="+mn-cs"/>
            </a:defRPr>
          </a:pPr>
          <a:endParaRPr lang="de-DE"/>
        </a:p>
      </c:txPr>
    </c:legend>
    <c:plotVisOnly val="1"/>
    <c:dispBlanksAs val="gap"/>
    <c:showDLblsOverMax val="0"/>
  </c:chart>
  <c:spPr>
    <a:solidFill>
      <a:schemeClr val="bg1"/>
    </a:solidFill>
    <a:ln w="9525" cap="flat" cmpd="sng" algn="ctr">
      <a:noFill/>
      <a:round/>
    </a:ln>
    <a:effectLst/>
  </c:spPr>
  <c:txPr>
    <a:bodyPr/>
    <a:lstStyle/>
    <a:p>
      <a:pPr>
        <a:defRPr sz="1600">
          <a:latin typeface="Montserrat" panose="00000500000000000000" pitchFamily="2" charset="0"/>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 dirty="0"/>
              <a:t>Modal Split Austria - 2024</a:t>
            </a:r>
          </a:p>
          <a:p>
            <a:pPr>
              <a:defRPr/>
            </a:pP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pieChart>
        <c:varyColors val="1"/>
        <c:ser>
          <c:idx val="0"/>
          <c:order val="0"/>
          <c:tx>
            <c:strRef>
              <c:f>Sheet1!$B$1</c:f>
              <c:strCache>
                <c:ptCount val="1"/>
                <c:pt idx="0">
                  <c:v>Transport performance</c:v>
                </c:pt>
              </c:strCache>
            </c:strRef>
          </c:tx>
          <c:dPt>
            <c:idx val="0"/>
            <c:bubble3D val="0"/>
            <c:spPr>
              <a:solidFill>
                <a:schemeClr val="accent4"/>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B7E-49B3-B680-022D71558A2D}"/>
              </c:ext>
            </c:extLst>
          </c:dPt>
          <c:dPt>
            <c:idx val="1"/>
            <c:bubble3D val="0"/>
            <c:spPr>
              <a:solidFill>
                <a:schemeClr val="accent2"/>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B7E-49B3-B680-022D71558A2D}"/>
              </c:ext>
            </c:extLst>
          </c:dPt>
          <c:dPt>
            <c:idx val="2"/>
            <c:bubble3D val="0"/>
            <c:spPr>
              <a:solidFill>
                <a:schemeClr val="accent1"/>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B7E-49B3-B680-022D71558A2D}"/>
              </c:ext>
            </c:extLst>
          </c:dPt>
          <c:dPt>
            <c:idx val="3"/>
            <c:bubble3D val="0"/>
            <c:spPr>
              <a:solidFill>
                <a:schemeClr val="accent4"/>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B7E-49B3-B680-022D71558A2D}"/>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B7E-49B3-B680-022D71558A2D}"/>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B7E-49B3-B680-022D71558A2D}"/>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B7E-49B3-B680-022D71558A2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Sheet1!$A$2:$A$4</c:f>
              <c:strCache>
                <c:ptCount val="3"/>
                <c:pt idx="0">
                  <c:v>Road</c:v>
                </c:pt>
                <c:pt idx="1">
                  <c:v>Rail</c:v>
                </c:pt>
                <c:pt idx="2">
                  <c:v>Waterway</c:v>
                </c:pt>
              </c:strCache>
            </c:strRef>
          </c:cat>
          <c:val>
            <c:numRef>
              <c:f>Sheet1!$B$2:$B$4</c:f>
              <c:numCache>
                <c:formatCode>0.00%</c:formatCode>
                <c:ptCount val="3"/>
                <c:pt idx="0">
                  <c:v>0.67800000000000005</c:v>
                </c:pt>
                <c:pt idx="1">
                  <c:v>0.30299999999999999</c:v>
                </c:pt>
                <c:pt idx="2">
                  <c:v>1.9E-2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B7E-49B3-B680-022D71558A2D}"/>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 dirty="0"/>
              <a:t>Modal Split EU 27 - 2024</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pieChart>
        <c:varyColors val="1"/>
        <c:ser>
          <c:idx val="0"/>
          <c:order val="0"/>
          <c:tx>
            <c:strRef>
              <c:f>Sheet1!$B$1</c:f>
              <c:strCache>
                <c:ptCount val="1"/>
                <c:pt idx="0">
                  <c:v>Modal Split EU 27 - 2022</c:v>
                </c:pt>
              </c:strCache>
            </c:strRef>
          </c:tx>
          <c:dPt>
            <c:idx val="0"/>
            <c:bubble3D val="0"/>
            <c:spPr>
              <a:solidFill>
                <a:schemeClr val="accent4"/>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1EA-4635-9D41-1C45A1134629}"/>
              </c:ext>
            </c:extLst>
          </c:dPt>
          <c:dPt>
            <c:idx val="1"/>
            <c:bubble3D val="0"/>
            <c:spPr>
              <a:solidFill>
                <a:schemeClr val="accent2"/>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1EA-4635-9D41-1C45A1134629}"/>
              </c:ext>
            </c:extLst>
          </c:dPt>
          <c:dPt>
            <c:idx val="2"/>
            <c:bubble3D val="0"/>
            <c:spPr>
              <a:solidFill>
                <a:schemeClr val="accent1"/>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1EA-4635-9D41-1C45A113462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Sheet1!$A$2:$A$4</c:f>
              <c:strCache>
                <c:ptCount val="3"/>
                <c:pt idx="0">
                  <c:v>Road</c:v>
                </c:pt>
                <c:pt idx="1">
                  <c:v>Rail</c:v>
                </c:pt>
                <c:pt idx="2">
                  <c:v>Waterway</c:v>
                </c:pt>
              </c:strCache>
            </c:strRef>
          </c:cat>
          <c:val>
            <c:numRef>
              <c:f>Sheet1!$B$2:$B$4</c:f>
              <c:numCache>
                <c:formatCode>General</c:formatCode>
                <c:ptCount val="3"/>
                <c:pt idx="0">
                  <c:v>78.2</c:v>
                </c:pt>
                <c:pt idx="1">
                  <c:v>16.600000000000001</c:v>
                </c:pt>
                <c:pt idx="2">
                  <c:v>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1EA-4635-9D41-1C45A113462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 dirty="0"/>
              <a:t>Modal Split Netherlands - 2024</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pieChart>
        <c:varyColors val="1"/>
        <c:ser>
          <c:idx val="0"/>
          <c:order val="0"/>
          <c:tx>
            <c:strRef>
              <c:f>Sheet1!$B$1</c:f>
              <c:strCache>
                <c:ptCount val="1"/>
                <c:pt idx="0">
                  <c:v>Modal Split Netherlands - 2022</c:v>
                </c:pt>
              </c:strCache>
            </c:strRef>
          </c:tx>
          <c:dPt>
            <c:idx val="0"/>
            <c:bubble3D val="0"/>
            <c:spPr>
              <a:solidFill>
                <a:schemeClr val="accent4"/>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012-460F-9969-018E7F5F4322}"/>
              </c:ext>
            </c:extLst>
          </c:dPt>
          <c:dPt>
            <c:idx val="1"/>
            <c:bubble3D val="0"/>
            <c:spPr>
              <a:solidFill>
                <a:schemeClr val="accent1"/>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012-460F-9969-018E7F5F4322}"/>
              </c:ext>
            </c:extLst>
          </c:dPt>
          <c:dPt>
            <c:idx val="2"/>
            <c:bubble3D val="0"/>
            <c:spPr>
              <a:solidFill>
                <a:schemeClr val="accent2"/>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012-460F-9969-018E7F5F432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Sheet1!$A$2:$A$4</c:f>
              <c:strCache>
                <c:ptCount val="3"/>
                <c:pt idx="0">
                  <c:v>Road</c:v>
                </c:pt>
                <c:pt idx="1">
                  <c:v>Waterway</c:v>
                </c:pt>
                <c:pt idx="2">
                  <c:v>Rail</c:v>
                </c:pt>
              </c:strCache>
            </c:strRef>
          </c:cat>
          <c:val>
            <c:numRef>
              <c:f>Sheet1!$B$2:$B$4</c:f>
              <c:numCache>
                <c:formatCode>General</c:formatCode>
                <c:ptCount val="3"/>
                <c:pt idx="0">
                  <c:v>53.7</c:v>
                </c:pt>
                <c:pt idx="1">
                  <c:v>40.4</c:v>
                </c:pt>
                <c:pt idx="2">
                  <c:v>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012-460F-9969-018E7F5F432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a:gsLst>
                <a:gs pos="0">
                  <a:srgbClr val="5885BC"/>
                </a:gs>
                <a:gs pos="0">
                  <a:schemeClr val="accent1">
                    <a:tint val="37000"/>
                    <a:satMod val="300000"/>
                    <a:lumMod val="85000"/>
                  </a:schemeClr>
                </a:gs>
                <a:gs pos="100000">
                  <a:schemeClr val="accent1">
                    <a:tint val="15000"/>
                    <a:satMod val="350000"/>
                  </a:schemeClr>
                </a:gs>
              </a:gsLst>
              <a:lin ang="16200000" scaled="1"/>
            </a:gradFill>
            <a:ln w="9525" cap="flat" cmpd="sng" algn="ctr">
              <a:solidFill>
                <a:srgbClr val="5885BC"/>
              </a:solidFill>
              <a:round/>
            </a:ln>
            <a:effectLst>
              <a:outerShdw blurRad="40000" dist="20000" dir="5400000" rotWithShape="0">
                <a:srgbClr val="000000">
                  <a:alpha val="38000"/>
                </a:srgbClr>
              </a:outerShdw>
            </a:effectLst>
          </c:spPr>
          <c:invertIfNegative val="0"/>
          <c:dPt>
            <c:idx val="0"/>
            <c:invertIfNegative val="0"/>
            <c:bubble3D val="0"/>
            <c:spPr>
              <a:gradFill>
                <a:gsLst>
                  <a:gs pos="0">
                    <a:srgbClr val="5885BC"/>
                  </a:gs>
                  <a:gs pos="0">
                    <a:schemeClr val="accent1">
                      <a:tint val="37000"/>
                      <a:satMod val="300000"/>
                      <a:lumMod val="85000"/>
                    </a:schemeClr>
                  </a:gs>
                  <a:gs pos="100000">
                    <a:schemeClr val="accent1">
                      <a:tint val="15000"/>
                      <a:satMod val="350000"/>
                    </a:schemeClr>
                  </a:gs>
                </a:gsLst>
                <a:lin ang="16200000" scaled="1"/>
              </a:gradFill>
              <a:ln w="9525" cap="flat" cmpd="sng" algn="ctr">
                <a:solidFill>
                  <a:srgbClr val="5885BC"/>
                </a:solidFill>
                <a:round/>
              </a:ln>
              <a:effectLst>
                <a:outerShdw blurRad="40000" dist="20000" dir="5400000" rotWithShape="0">
                  <a:srgbClr val="000000">
                    <a:alpha val="38000"/>
                  </a:srgbClr>
                </a:outerShdw>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AD1-40C0-B4EB-638ECB11FA75}"/>
              </c:ext>
            </c:extLst>
          </c:dPt>
          <c:dPt>
            <c:idx val="1"/>
            <c:invertIfNegative val="0"/>
            <c:bubble3D val="0"/>
            <c:spPr>
              <a:gradFill>
                <a:gsLst>
                  <a:gs pos="0">
                    <a:srgbClr val="5885BC"/>
                  </a:gs>
                  <a:gs pos="0">
                    <a:schemeClr val="accent1">
                      <a:tint val="37000"/>
                      <a:satMod val="300000"/>
                      <a:lumMod val="85000"/>
                    </a:schemeClr>
                  </a:gs>
                  <a:gs pos="100000">
                    <a:schemeClr val="accent1">
                      <a:tint val="15000"/>
                      <a:satMod val="350000"/>
                    </a:schemeClr>
                  </a:gs>
                </a:gsLst>
                <a:lin ang="16200000" scaled="1"/>
              </a:gradFill>
              <a:ln w="9525" cap="flat" cmpd="sng" algn="ctr">
                <a:solidFill>
                  <a:srgbClr val="5885BC"/>
                </a:solidFill>
                <a:round/>
              </a:ln>
              <a:effectLst>
                <a:outerShdw blurRad="40000" dist="20000" dir="5400000" rotWithShape="0">
                  <a:srgbClr val="000000">
                    <a:alpha val="38000"/>
                  </a:srgbClr>
                </a:outerShdw>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AD1-40C0-B4EB-638ECB11FA75}"/>
              </c:ext>
            </c:extLst>
          </c:dPt>
          <c:dPt>
            <c:idx val="2"/>
            <c:invertIfNegative val="0"/>
            <c:bubble3D val="0"/>
            <c:spPr>
              <a:gradFill>
                <a:gsLst>
                  <a:gs pos="0">
                    <a:srgbClr val="5885BC"/>
                  </a:gs>
                  <a:gs pos="0">
                    <a:schemeClr val="accent1">
                      <a:tint val="37000"/>
                      <a:satMod val="300000"/>
                      <a:lumMod val="85000"/>
                    </a:schemeClr>
                  </a:gs>
                  <a:gs pos="100000">
                    <a:schemeClr val="accent1">
                      <a:tint val="15000"/>
                      <a:satMod val="350000"/>
                    </a:schemeClr>
                  </a:gs>
                </a:gsLst>
                <a:lin ang="16200000" scaled="1"/>
              </a:gradFill>
              <a:ln w="9525" cap="flat" cmpd="sng" algn="ctr">
                <a:solidFill>
                  <a:srgbClr val="5885BC"/>
                </a:solidFill>
                <a:round/>
              </a:ln>
              <a:effectLst>
                <a:outerShdw blurRad="40000" dist="20000" dir="5400000" rotWithShape="0">
                  <a:srgbClr val="000000">
                    <a:alpha val="38000"/>
                  </a:srgbClr>
                </a:outerShdw>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AD1-40C0-B4EB-638ECB11FA7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de-DE"/>
              </a:p>
            </c:txPr>
            <c:dLblPos val="in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36.200000000000003</c:v>
                </c:pt>
                <c:pt idx="1">
                  <c:v>34</c:v>
                </c:pt>
                <c:pt idx="2">
                  <c:v>36.5</c:v>
                </c:pt>
                <c:pt idx="3">
                  <c:v>40.6</c:v>
                </c:pt>
                <c:pt idx="4">
                  <c:v>55.2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AD1-40C0-B4EB-638ECB11FA75}"/>
            </c:ext>
          </c:extLst>
        </c:ser>
        <c:dLbls>
          <c:dLblPos val="inEnd"/>
          <c:showLegendKey val="0"/>
          <c:showVal val="1"/>
          <c:showCatName val="0"/>
          <c:showSerName val="0"/>
          <c:showPercent val="0"/>
          <c:showBubbleSize val="0"/>
        </c:dLbls>
        <c:gapWidth val="100"/>
        <c:overlap val="-24"/>
        <c:axId val="900397759"/>
        <c:axId val="900409279"/>
      </c:barChart>
      <c:catAx>
        <c:axId val="900397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lumMod val="50000"/>
                  </a:schemeClr>
                </a:solidFill>
                <a:latin typeface="+mn-lt"/>
                <a:ea typeface="+mn-ea"/>
                <a:cs typeface="+mn-cs"/>
              </a:defRPr>
            </a:pPr>
            <a:endParaRPr lang="de-DE"/>
          </a:p>
        </c:txPr>
        <c:crossAx val="900409279"/>
        <c:crosses val="autoZero"/>
        <c:auto val="1"/>
        <c:lblAlgn val="ctr"/>
        <c:lblOffset val="100"/>
        <c:noMultiLvlLbl val="0"/>
      </c:catAx>
      <c:valAx>
        <c:axId val="900409279"/>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cap="all" baseline="0">
                    <a:solidFill>
                      <a:schemeClr val="tx1">
                        <a:lumMod val="50000"/>
                        <a:lumOff val="50000"/>
                      </a:schemeClr>
                    </a:solidFill>
                    <a:latin typeface="+mn-lt"/>
                    <a:ea typeface="+mn-ea"/>
                    <a:cs typeface="+mn-cs"/>
                  </a:defRPr>
                </a:pPr>
                <a:r>
                  <a:rPr lang="en" dirty="0"/>
                  <a:t>million tons</a:t>
                </a:r>
              </a:p>
            </c:rich>
          </c:tx>
          <c:layout>
            <c:manualLayout>
              <c:xMode val="edge"/>
              <c:yMode val="edge"/>
              <c:x val="3.3003300330033004E-3"/>
              <c:y val="0.36917343369303252"/>
            </c:manualLayout>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50000"/>
                      <a:lumOff val="50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2">
                    <a:lumMod val="50000"/>
                  </a:schemeClr>
                </a:solidFill>
                <a:latin typeface="+mn-lt"/>
                <a:ea typeface="+mn-ea"/>
                <a:cs typeface="+mn-cs"/>
              </a:defRPr>
            </a:pPr>
            <a:endParaRPr lang="de-DE"/>
          </a:p>
        </c:txPr>
        <c:crossAx val="900397759"/>
        <c:crosses val="autoZero"/>
        <c:crossBetween val="between"/>
      </c:valAx>
      <c:spPr>
        <a:noFill/>
        <a:ln>
          <a:noFill/>
        </a:ln>
        <a:effectLst/>
      </c:spPr>
    </c:plotArea>
    <c:plotVisOnly val="1"/>
    <c:dispBlanksAs val="gap"/>
    <c:showDLblsOverMax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2022</c:v>
                </c:pt>
              </c:strCache>
            </c:strRef>
          </c:tx>
          <c:spPr>
            <a:solidFill>
              <a:schemeClr val="accent1"/>
            </a:solidFill>
            <a:ln>
              <a:noFill/>
            </a:ln>
            <a:effectLst/>
          </c:spPr>
          <c:invertIfNegative val="0"/>
          <c:cat>
            <c:strRef>
              <c:f>Sheet1!$A$2:$A$8</c:f>
              <c:strCache>
                <c:ptCount val="7"/>
                <c:pt idx="0">
                  <c:v>Agricultural products</c:v>
                </c:pt>
                <c:pt idx="1">
                  <c:v>Iron ores</c:v>
                </c:pt>
                <c:pt idx="2">
                  <c:v>Fertilizers</c:v>
                </c:pt>
                <c:pt idx="3">
                  <c:v>Metals</c:v>
                </c:pt>
                <c:pt idx="4">
                  <c:v>Petroleum products</c:v>
                </c:pt>
                <c:pt idx="5">
                  <c:v>Coal</c:v>
                </c:pt>
                <c:pt idx="6">
                  <c:v>Food and feed</c:v>
                </c:pt>
              </c:strCache>
            </c:strRef>
          </c:cat>
          <c:val>
            <c:numRef>
              <c:f>Sheet1!$B$2:$B$8</c:f>
              <c:numCache>
                <c:formatCode>General</c:formatCode>
                <c:ptCount val="7"/>
                <c:pt idx="0">
                  <c:v>239.5</c:v>
                </c:pt>
                <c:pt idx="1">
                  <c:v>740.5</c:v>
                </c:pt>
                <c:pt idx="2">
                  <c:v>570.5</c:v>
                </c:pt>
                <c:pt idx="3">
                  <c:v>512</c:v>
                </c:pt>
                <c:pt idx="4">
                  <c:v>575.79999999999995</c:v>
                </c:pt>
                <c:pt idx="5">
                  <c:v>199.9</c:v>
                </c:pt>
                <c:pt idx="6">
                  <c:v>64.900000000000006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A8B-4683-A7B0-95632359D83B}"/>
            </c:ext>
          </c:extLst>
        </c:ser>
        <c:ser>
          <c:idx val="1"/>
          <c:order val="1"/>
          <c:tx>
            <c:strRef>
              <c:f>Sheet1!$C$1</c:f>
              <c:strCache>
                <c:ptCount val="1"/>
                <c:pt idx="0">
                  <c:v>2023</c:v>
                </c:pt>
              </c:strCache>
            </c:strRef>
          </c:tx>
          <c:spPr>
            <a:solidFill>
              <a:schemeClr val="accent2"/>
            </a:solidFill>
            <a:ln>
              <a:noFill/>
            </a:ln>
            <a:effectLst/>
          </c:spPr>
          <c:invertIfNegative val="0"/>
          <c:cat>
            <c:strRef>
              <c:f>Sheet1!$A$2:$A$8</c:f>
              <c:strCache>
                <c:ptCount val="7"/>
                <c:pt idx="0">
                  <c:v>Agricultural products</c:v>
                </c:pt>
                <c:pt idx="1">
                  <c:v>Iron ores</c:v>
                </c:pt>
                <c:pt idx="2">
                  <c:v>Fertilizers</c:v>
                </c:pt>
                <c:pt idx="3">
                  <c:v>Metals</c:v>
                </c:pt>
                <c:pt idx="4">
                  <c:v>Petroleum products</c:v>
                </c:pt>
                <c:pt idx="5">
                  <c:v>Coal</c:v>
                </c:pt>
                <c:pt idx="6">
                  <c:v>Food and feed</c:v>
                </c:pt>
              </c:strCache>
            </c:strRef>
          </c:cat>
          <c:val>
            <c:numRef>
              <c:f>Sheet1!$C$2:$C$8</c:f>
              <c:numCache>
                <c:formatCode>General</c:formatCode>
                <c:ptCount val="7"/>
                <c:pt idx="0">
                  <c:v>317</c:v>
                </c:pt>
                <c:pt idx="1">
                  <c:v>692</c:v>
                </c:pt>
                <c:pt idx="2">
                  <c:v>307</c:v>
                </c:pt>
                <c:pt idx="3">
                  <c:v>492</c:v>
                </c:pt>
                <c:pt idx="4">
                  <c:v>559</c:v>
                </c:pt>
                <c:pt idx="5">
                  <c:v>0</c:v>
                </c:pt>
                <c:pt idx="6">
                  <c:v>216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A8B-4683-A7B0-95632359D83B}"/>
            </c:ext>
          </c:extLst>
        </c:ser>
        <c:ser>
          <c:idx val="2"/>
          <c:order val="2"/>
          <c:tx>
            <c:strRef>
              <c:f>Sheet1!$D$1</c:f>
              <c:strCache>
                <c:ptCount val="1"/>
                <c:pt idx="0">
                  <c:v>2024</c:v>
                </c:pt>
              </c:strCache>
            </c:strRef>
          </c:tx>
          <c:spPr>
            <a:solidFill>
              <a:schemeClr val="accent3"/>
            </a:solidFill>
            <a:ln>
              <a:noFill/>
            </a:ln>
            <a:effectLst/>
          </c:spPr>
          <c:invertIfNegative val="0"/>
          <c:cat>
            <c:strRef>
              <c:f>Sheet1!$A$2:$A$8</c:f>
              <c:strCache>
                <c:ptCount val="7"/>
                <c:pt idx="0">
                  <c:v>Agricultural products</c:v>
                </c:pt>
                <c:pt idx="1">
                  <c:v>Iron ores</c:v>
                </c:pt>
                <c:pt idx="2">
                  <c:v>Fertilizers</c:v>
                </c:pt>
                <c:pt idx="3">
                  <c:v>Metals</c:v>
                </c:pt>
                <c:pt idx="4">
                  <c:v>Petroleum products</c:v>
                </c:pt>
                <c:pt idx="5">
                  <c:v>Coal</c:v>
                </c:pt>
                <c:pt idx="6">
                  <c:v>Food and feed</c:v>
                </c:pt>
              </c:strCache>
            </c:strRef>
          </c:cat>
          <c:val>
            <c:numRef>
              <c:f>Sheet1!$D$2:$D$8</c:f>
              <c:numCache>
                <c:formatCode>General</c:formatCode>
                <c:ptCount val="7"/>
                <c:pt idx="0">
                  <c:v>441</c:v>
                </c:pt>
                <c:pt idx="1">
                  <c:v>747</c:v>
                </c:pt>
                <c:pt idx="2">
                  <c:v>489</c:v>
                </c:pt>
                <c:pt idx="3">
                  <c:v>543</c:v>
                </c:pt>
                <c:pt idx="4">
                  <c:v>619</c:v>
                </c:pt>
                <c:pt idx="5">
                  <c:v>24</c:v>
                </c:pt>
                <c:pt idx="6">
                  <c:v>47</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A8B-4683-A7B0-95632359D83B}"/>
            </c:ext>
          </c:extLst>
        </c:ser>
        <c:dLbls>
          <c:showLegendKey val="0"/>
          <c:showVal val="0"/>
          <c:showCatName val="0"/>
          <c:showSerName val="0"/>
          <c:showPercent val="0"/>
          <c:showBubbleSize val="0"/>
        </c:dLbls>
        <c:gapWidth val="219"/>
        <c:overlap val="-27"/>
        <c:axId val="572666959"/>
        <c:axId val="907330735"/>
      </c:barChart>
      <c:catAx>
        <c:axId val="572666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lumMod val="50000"/>
                  </a:schemeClr>
                </a:solidFill>
                <a:latin typeface="+mn-lt"/>
                <a:ea typeface="+mn-ea"/>
                <a:cs typeface="+mn-cs"/>
              </a:defRPr>
            </a:pPr>
            <a:endParaRPr lang="de-DE"/>
          </a:p>
        </c:txPr>
        <c:crossAx val="907330735"/>
        <c:crosses val="autoZero"/>
        <c:auto val="1"/>
        <c:lblAlgn val="ctr"/>
        <c:lblOffset val="100"/>
        <c:noMultiLvlLbl val="0"/>
      </c:catAx>
      <c:valAx>
        <c:axId val="9073307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bg2">
                        <a:lumMod val="50000"/>
                      </a:schemeClr>
                    </a:solidFill>
                    <a:latin typeface="+mn-lt"/>
                    <a:ea typeface="+mn-ea"/>
                    <a:cs typeface="+mn-cs"/>
                  </a:defRPr>
                </a:pPr>
                <a:r>
                  <a:rPr lang="en" dirty="0">
                    <a:solidFill>
                      <a:schemeClr val="bg2">
                        <a:lumMod val="50000"/>
                      </a:schemeClr>
                    </a:solidFill>
                  </a:rPr>
                  <a:t>Thousand tons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bg2">
                      <a:lumMod val="50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572666959"/>
        <c:crosses val="autoZero"/>
        <c:crossBetween val="between"/>
      </c:valAx>
      <c:spPr>
        <a:noFill/>
        <a:ln>
          <a:noFill/>
        </a:ln>
        <a:effectLst/>
      </c:spPr>
    </c:plotArea>
    <c:legend>
      <c:legendPos val="b"/>
      <c:layout>
        <c:manualLayout>
          <c:xMode val="edge"/>
          <c:yMode val="edge"/>
          <c:x val="0.76897477908889134"/>
          <c:y val="6.5643283909877725E-2"/>
          <c:w val="0.2026414791657756"/>
          <c:h val="5.046594570054384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415F8A-EB9B-49F5-BE00-81D73812272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de-AT"/>
        </a:p>
      </dgm:t>
    </dgm:pt>
    <dgm:pt modelId="{0369A2F4-C457-466B-9AB7-9133214D2639}">
      <dgm:prSet phldrT="[Text]" phldr="0"/>
      <dgm:spPr/>
      <dgm:t>
        <a:bodyPr/>
        <a:lstStyle/>
        <a:p>
          <a:r>
            <a:rPr lang="en" dirty="0"/>
            <a:t>Danube</a:t>
          </a:r>
        </a:p>
      </dgm:t>
    </dgm:pt>
    <dgm:pt modelId="{0AFD7494-CBCB-4FF9-AF33-B594EC078677}" type="parTrans" cxnId="{8E695C9E-BE4F-4F44-A353-4496DCB5A0FA}">
      <dgm:prSet/>
      <dgm:spPr/>
      <dgm:t>
        <a:bodyPr/>
        <a:lstStyle/>
        <a:p>
          <a:endParaRPr lang="de-AT"/>
        </a:p>
      </dgm:t>
    </dgm:pt>
    <dgm:pt modelId="{EC6858FB-D1C7-49F1-97B1-FA31D061C7BA}" type="sibTrans" cxnId="{8E695C9E-BE4F-4F44-A353-4496DCB5A0FA}">
      <dgm:prSet/>
      <dgm:spPr/>
      <dgm:t>
        <a:bodyPr/>
        <a:lstStyle/>
        <a:p>
          <a:endParaRPr lang="de-AT"/>
        </a:p>
      </dgm:t>
    </dgm:pt>
    <dgm:pt modelId="{E3A0B3A6-8FE3-4DBA-A3E8-6E0AA1E909D1}">
      <dgm:prSet phldrT="[Text]" custT="1"/>
      <dgm:spPr/>
      <dgm:t>
        <a:bodyPr/>
        <a:lstStyle/>
        <a:p>
          <a:pPr marL="228600" lvl="1" indent="-228600" algn="l" defTabSz="1111250">
            <a:lnSpc>
              <a:spcPct val="90000"/>
            </a:lnSpc>
            <a:spcBef>
              <a:spcPct val="0"/>
            </a:spcBef>
            <a:spcAft>
              <a:spcPct val="15000"/>
            </a:spcAft>
            <a:buFont typeface="Arial" panose="020B0604020202020204" pitchFamily="34" charset="0"/>
            <a:buChar char="•"/>
          </a:pPr>
          <a:r>
            <a:rPr lang="en" sz="2500" kern="1200" dirty="0">
              <a:solidFill>
                <a:srgbClr val="323F4F">
                  <a:hueOff val="0"/>
                  <a:satOff val="0"/>
                  <a:lumOff val="0"/>
                  <a:alphaOff val="0"/>
                </a:srgbClr>
              </a:solidFill>
              <a:latin typeface="Calibri"/>
              <a:ea typeface="+mn-ea"/>
              <a:cs typeface="+mn-cs"/>
            </a:rPr>
            <a:t>2,415 km</a:t>
          </a:r>
        </a:p>
      </dgm:t>
    </dgm:pt>
    <dgm:pt modelId="{2449CCC4-A4EE-47B0-8834-2B8A5F72320B}" type="parTrans" cxnId="{0313FC31-1837-4838-84DC-611A512A285A}">
      <dgm:prSet/>
      <dgm:spPr/>
      <dgm:t>
        <a:bodyPr/>
        <a:lstStyle/>
        <a:p>
          <a:endParaRPr lang="de-AT"/>
        </a:p>
      </dgm:t>
    </dgm:pt>
    <dgm:pt modelId="{C7EB10D3-6E0A-4507-A156-8221734C86E4}" type="sibTrans" cxnId="{0313FC31-1837-4838-84DC-611A512A285A}">
      <dgm:prSet/>
      <dgm:spPr/>
      <dgm:t>
        <a:bodyPr/>
        <a:lstStyle/>
        <a:p>
          <a:endParaRPr lang="de-AT"/>
        </a:p>
      </dgm:t>
    </dgm:pt>
    <dgm:pt modelId="{4E930CC0-46F1-47EF-8F8A-8C6FD5503272}">
      <dgm:prSet phldrT="[Text]" phldr="0"/>
      <dgm:spPr/>
      <dgm:t>
        <a:bodyPr/>
        <a:lstStyle/>
        <a:p>
          <a:r>
            <a:rPr lang="en" dirty="0"/>
            <a:t>Rhine</a:t>
          </a:r>
        </a:p>
      </dgm:t>
    </dgm:pt>
    <dgm:pt modelId="{CF069A03-E0CD-4F1E-AEDD-6A0B4F0A5847}" type="parTrans" cxnId="{DB177D6B-E70B-48FC-A2CD-DC799F289FE1}">
      <dgm:prSet/>
      <dgm:spPr/>
      <dgm:t>
        <a:bodyPr/>
        <a:lstStyle/>
        <a:p>
          <a:endParaRPr lang="de-AT"/>
        </a:p>
      </dgm:t>
    </dgm:pt>
    <dgm:pt modelId="{BEF8E5C0-2020-408F-9598-8EAF2274F769}" type="sibTrans" cxnId="{DB177D6B-E70B-48FC-A2CD-DC799F289FE1}">
      <dgm:prSet/>
      <dgm:spPr/>
      <dgm:t>
        <a:bodyPr/>
        <a:lstStyle/>
        <a:p>
          <a:endParaRPr lang="de-AT"/>
        </a:p>
      </dgm:t>
    </dgm:pt>
    <dgm:pt modelId="{46D768A4-4321-4DF3-9A40-218563CFBFDF}">
      <dgm:prSet phldrT="[Text]"/>
      <dgm:spPr/>
      <dgm:t>
        <a:bodyPr/>
        <a:lstStyle/>
        <a:p>
          <a:r>
            <a:rPr lang="en" dirty="0"/>
            <a:t>885 km</a:t>
          </a:r>
        </a:p>
      </dgm:t>
    </dgm:pt>
    <dgm:pt modelId="{FBD9C0B4-6A48-4B72-A218-C7697CDF53C9}" type="parTrans" cxnId="{2E6EBDE0-23D7-4EBB-827C-4A190DD42B1B}">
      <dgm:prSet/>
      <dgm:spPr/>
      <dgm:t>
        <a:bodyPr/>
        <a:lstStyle/>
        <a:p>
          <a:endParaRPr lang="de-AT"/>
        </a:p>
      </dgm:t>
    </dgm:pt>
    <dgm:pt modelId="{AA395472-84A2-4E26-9D48-E7DE9CA0B99D}" type="sibTrans" cxnId="{2E6EBDE0-23D7-4EBB-827C-4A190DD42B1B}">
      <dgm:prSet/>
      <dgm:spPr/>
      <dgm:t>
        <a:bodyPr/>
        <a:lstStyle/>
        <a:p>
          <a:endParaRPr lang="de-AT"/>
        </a:p>
      </dgm:t>
    </dgm:pt>
    <dgm:pt modelId="{B1A35FC9-8BCD-4A2C-B68D-260B2FFF7D33}">
      <dgm:prSet phldrT="[Text]" custT="1"/>
      <dgm:spPr/>
      <dgm:t>
        <a:bodyPr/>
        <a:lstStyle/>
        <a:p>
          <a:pPr marL="228600" lvl="1" indent="-228600" algn="l" defTabSz="1111250">
            <a:lnSpc>
              <a:spcPct val="90000"/>
            </a:lnSpc>
            <a:spcBef>
              <a:spcPct val="0"/>
            </a:spcBef>
            <a:spcAft>
              <a:spcPct val="15000"/>
            </a:spcAft>
            <a:buFont typeface="Arial" panose="020B0604020202020204" pitchFamily="34" charset="0"/>
            <a:buChar char="•"/>
          </a:pPr>
          <a:r>
            <a:rPr lang="en" sz="2500" kern="1200" dirty="0">
              <a:solidFill>
                <a:srgbClr val="323F4F">
                  <a:hueOff val="0"/>
                  <a:satOff val="0"/>
                  <a:lumOff val="0"/>
                  <a:alphaOff val="0"/>
                </a:srgbClr>
              </a:solidFill>
              <a:latin typeface="Calibri"/>
              <a:ea typeface="+mn-ea"/>
              <a:cs typeface="+mn-cs"/>
            </a:rPr>
            <a:t>55.2 million tons of transport volume (2023)</a:t>
          </a:r>
        </a:p>
      </dgm:t>
    </dgm:pt>
    <dgm:pt modelId="{D5F99B77-BEF1-4F10-848A-9C9598C9E261}" type="parTrans" cxnId="{99A07298-EDAA-41BE-959D-2ADDB45A4F4C}">
      <dgm:prSet/>
      <dgm:spPr/>
      <dgm:t>
        <a:bodyPr/>
        <a:lstStyle/>
        <a:p>
          <a:endParaRPr lang="de-AT"/>
        </a:p>
      </dgm:t>
    </dgm:pt>
    <dgm:pt modelId="{59AFF43C-E5DE-422A-A5DE-9E079AEF05AE}" type="sibTrans" cxnId="{99A07298-EDAA-41BE-959D-2ADDB45A4F4C}">
      <dgm:prSet/>
      <dgm:spPr/>
      <dgm:t>
        <a:bodyPr/>
        <a:lstStyle/>
        <a:p>
          <a:endParaRPr lang="de-AT"/>
        </a:p>
      </dgm:t>
    </dgm:pt>
    <dgm:pt modelId="{9FD4741F-3CB6-4B78-B384-F3477E5D834B}">
      <dgm:prSet/>
      <dgm:spPr/>
      <dgm:t>
        <a:bodyPr/>
        <a:lstStyle/>
        <a:p>
          <a:r>
            <a:rPr lang="en" dirty="0"/>
            <a:t>284.5 million tons of transport volume</a:t>
          </a:r>
        </a:p>
        <a:p>
          <a:r>
            <a:rPr lang="en" dirty="0"/>
            <a:t>(2024)</a:t>
          </a:r>
        </a:p>
      </dgm:t>
    </dgm:pt>
    <dgm:pt modelId="{ACCAA320-E27B-402B-9591-3ED3C0384FD6}" type="parTrans" cxnId="{2D96CBED-B8F3-4A7D-A2C9-EC6DA5858705}">
      <dgm:prSet/>
      <dgm:spPr/>
      <dgm:t>
        <a:bodyPr/>
        <a:lstStyle/>
        <a:p>
          <a:endParaRPr lang="de-AT"/>
        </a:p>
      </dgm:t>
    </dgm:pt>
    <dgm:pt modelId="{D9B93B4E-25BF-44F5-A8E3-10EBBFD35AD0}" type="sibTrans" cxnId="{2D96CBED-B8F3-4A7D-A2C9-EC6DA5858705}">
      <dgm:prSet/>
      <dgm:spPr/>
      <dgm:t>
        <a:bodyPr/>
        <a:lstStyle/>
        <a:p>
          <a:endParaRPr lang="de-AT"/>
        </a:p>
      </dgm:t>
    </dgm:pt>
    <dgm:pt modelId="{7A77CF36-AD47-49AC-9044-C39265128767}">
      <dgm:prSet/>
      <dgm:spPr/>
      <dgm:t>
        <a:bodyPr/>
        <a:lstStyle/>
        <a:p>
          <a:r>
            <a:rPr lang="en" dirty="0"/>
            <a:t>64 billion tonne-kilometre transport capacity</a:t>
          </a:r>
        </a:p>
      </dgm:t>
    </dgm:pt>
    <dgm:pt modelId="{690EAC59-D14C-43F9-9F6D-DF80EF74B12A}" type="parTrans" cxnId="{5FF54B3B-58FF-40D1-BF51-07D836E152ED}">
      <dgm:prSet/>
      <dgm:spPr/>
      <dgm:t>
        <a:bodyPr/>
        <a:lstStyle/>
        <a:p>
          <a:endParaRPr lang="de-AT"/>
        </a:p>
      </dgm:t>
    </dgm:pt>
    <dgm:pt modelId="{1D0DFDFA-7A9E-481B-8AD7-4D3BCE47B8A6}" type="sibTrans" cxnId="{5FF54B3B-58FF-40D1-BF51-07D836E152ED}">
      <dgm:prSet/>
      <dgm:spPr/>
      <dgm:t>
        <a:bodyPr/>
        <a:lstStyle/>
        <a:p>
          <a:endParaRPr lang="de-AT"/>
        </a:p>
      </dgm:t>
    </dgm:pt>
    <dgm:pt modelId="{B139D8B8-F49A-4FD2-B6F6-7807FA8CC26C}">
      <dgm:prSet custT="1"/>
      <dgm:spPr/>
      <dgm:t>
        <a:bodyPr/>
        <a:lstStyle/>
        <a:p>
          <a:pPr marL="228600" lvl="1" indent="-228600" algn="l" defTabSz="1111250">
            <a:lnSpc>
              <a:spcPct val="90000"/>
            </a:lnSpc>
            <a:spcBef>
              <a:spcPct val="0"/>
            </a:spcBef>
            <a:spcAft>
              <a:spcPct val="15000"/>
            </a:spcAft>
            <a:buFont typeface="Arial" panose="020B0604020202020204" pitchFamily="34" charset="0"/>
            <a:buChar char="•"/>
          </a:pPr>
          <a:r>
            <a:rPr lang="en" sz="2500" kern="1200" dirty="0">
              <a:solidFill>
                <a:srgbClr val="323F4F">
                  <a:hueOff val="0"/>
                  <a:satOff val="0"/>
                  <a:lumOff val="0"/>
                  <a:alphaOff val="0"/>
                </a:srgbClr>
              </a:solidFill>
              <a:latin typeface="Calibri"/>
              <a:ea typeface="+mn-ea"/>
              <a:cs typeface="+mn-cs"/>
            </a:rPr>
            <a:t>23 billion tonne-kilometre transport capacity </a:t>
          </a:r>
        </a:p>
      </dgm:t>
    </dgm:pt>
    <dgm:pt modelId="{F5B15CAF-E84D-48B6-A738-3756E32213FE}" type="parTrans" cxnId="{345358B4-6907-4466-BAF4-B8EF0775B7CA}">
      <dgm:prSet/>
      <dgm:spPr/>
      <dgm:t>
        <a:bodyPr/>
        <a:lstStyle/>
        <a:p>
          <a:endParaRPr lang="de-AT"/>
        </a:p>
      </dgm:t>
    </dgm:pt>
    <dgm:pt modelId="{B3077865-E0F0-4C59-B81F-AD3D2743256E}" type="sibTrans" cxnId="{345358B4-6907-4466-BAF4-B8EF0775B7CA}">
      <dgm:prSet/>
      <dgm:spPr/>
      <dgm:t>
        <a:bodyPr/>
        <a:lstStyle/>
        <a:p>
          <a:endParaRPr lang="de-AT"/>
        </a:p>
      </dgm:t>
    </dgm:pt>
    <dgm:pt modelId="{77CF96D2-9B4D-4D36-9BC7-DBBF154D9D6A}" type="pres">
      <dgm:prSet presAssocID="{1B415F8A-EB9B-49F5-BE00-81D738122726}" presName="Name0" presStyleCnt="0">
        <dgm:presLayoutVars>
          <dgm:dir/>
          <dgm:animLvl val="lvl"/>
          <dgm:resizeHandles val="exact"/>
        </dgm:presLayoutVars>
      </dgm:prSet>
      <dgm:spPr/>
    </dgm:pt>
    <dgm:pt modelId="{546A3D1E-E0BE-4F82-B79A-CDBC36334A7D}" type="pres">
      <dgm:prSet presAssocID="{0369A2F4-C457-466B-9AB7-9133214D2639}" presName="composite" presStyleCnt="0"/>
      <dgm:spPr/>
    </dgm:pt>
    <dgm:pt modelId="{EC03647E-1327-4FAD-8942-D41E72E74F5E}" type="pres">
      <dgm:prSet presAssocID="{0369A2F4-C457-466B-9AB7-9133214D2639}" presName="parTx" presStyleLbl="alignNode1" presStyleIdx="0" presStyleCnt="2">
        <dgm:presLayoutVars>
          <dgm:chMax val="0"/>
          <dgm:chPref val="0"/>
          <dgm:bulletEnabled val="1"/>
        </dgm:presLayoutVars>
      </dgm:prSet>
      <dgm:spPr/>
    </dgm:pt>
    <dgm:pt modelId="{DB42EB52-615F-4A48-A1A6-4EAF8D859826}" type="pres">
      <dgm:prSet presAssocID="{0369A2F4-C457-466B-9AB7-9133214D2639}" presName="desTx" presStyleLbl="alignAccFollowNode1" presStyleIdx="0" presStyleCnt="2">
        <dgm:presLayoutVars>
          <dgm:bulletEnabled val="1"/>
        </dgm:presLayoutVars>
      </dgm:prSet>
      <dgm:spPr/>
    </dgm:pt>
    <dgm:pt modelId="{51F9EC05-C266-4DF5-983C-9666F8873C1D}" type="pres">
      <dgm:prSet presAssocID="{EC6858FB-D1C7-49F1-97B1-FA31D061C7BA}" presName="space" presStyleCnt="0"/>
      <dgm:spPr/>
    </dgm:pt>
    <dgm:pt modelId="{075B85C3-AE96-48B4-B77E-E36D83BB8F9F}" type="pres">
      <dgm:prSet presAssocID="{4E930CC0-46F1-47EF-8F8A-8C6FD5503272}" presName="composite" presStyleCnt="0"/>
      <dgm:spPr/>
    </dgm:pt>
    <dgm:pt modelId="{F4C5EDCA-B893-495F-B5E9-EA1F941B0D1B}" type="pres">
      <dgm:prSet presAssocID="{4E930CC0-46F1-47EF-8F8A-8C6FD5503272}" presName="parTx" presStyleLbl="alignNode1" presStyleIdx="1" presStyleCnt="2">
        <dgm:presLayoutVars>
          <dgm:chMax val="0"/>
          <dgm:chPref val="0"/>
          <dgm:bulletEnabled val="1"/>
        </dgm:presLayoutVars>
      </dgm:prSet>
      <dgm:spPr/>
    </dgm:pt>
    <dgm:pt modelId="{6E5F1D9B-A853-4003-B870-698E8E46ACE9}" type="pres">
      <dgm:prSet presAssocID="{4E930CC0-46F1-47EF-8F8A-8C6FD5503272}" presName="desTx" presStyleLbl="alignAccFollowNode1" presStyleIdx="1" presStyleCnt="2">
        <dgm:presLayoutVars>
          <dgm:bulletEnabled val="1"/>
        </dgm:presLayoutVars>
      </dgm:prSet>
      <dgm:spPr/>
    </dgm:pt>
  </dgm:ptLst>
  <dgm:cxnLst>
    <dgm:cxn modelId="{522DFB15-748D-49D0-AED0-6D4AAA828F1E}" type="presOf" srcId="{B139D8B8-F49A-4FD2-B6F6-7807FA8CC26C}" destId="{DB42EB52-615F-4A48-A1A6-4EAF8D859826}" srcOrd="0" destOrd="2" presId="urn:microsoft.com/office/officeart/2005/8/layout/hList1"/>
    <dgm:cxn modelId="{ED5ABA25-E963-4773-A141-4855DD5691EA}" type="presOf" srcId="{46D768A4-4321-4DF3-9A40-218563CFBFDF}" destId="{6E5F1D9B-A853-4003-B870-698E8E46ACE9}" srcOrd="0" destOrd="0" presId="urn:microsoft.com/office/officeart/2005/8/layout/hList1"/>
    <dgm:cxn modelId="{0313FC31-1837-4838-84DC-611A512A285A}" srcId="{0369A2F4-C457-466B-9AB7-9133214D2639}" destId="{E3A0B3A6-8FE3-4DBA-A3E8-6E0AA1E909D1}" srcOrd="0" destOrd="0" parTransId="{2449CCC4-A4EE-47B0-8834-2B8A5F72320B}" sibTransId="{C7EB10D3-6E0A-4507-A156-8221734C86E4}"/>
    <dgm:cxn modelId="{48FCA936-10C2-4E5F-8087-8A14FAA723EA}" type="presOf" srcId="{4E930CC0-46F1-47EF-8F8A-8C6FD5503272}" destId="{F4C5EDCA-B893-495F-B5E9-EA1F941B0D1B}" srcOrd="0" destOrd="0" presId="urn:microsoft.com/office/officeart/2005/8/layout/hList1"/>
    <dgm:cxn modelId="{5FF54B3B-58FF-40D1-BF51-07D836E152ED}" srcId="{4E930CC0-46F1-47EF-8F8A-8C6FD5503272}" destId="{7A77CF36-AD47-49AC-9044-C39265128767}" srcOrd="2" destOrd="0" parTransId="{690EAC59-D14C-43F9-9F6D-DF80EF74B12A}" sibTransId="{1D0DFDFA-7A9E-481B-8AD7-4D3BCE47B8A6}"/>
    <dgm:cxn modelId="{2D329E42-8301-44A0-9A10-860948457BC8}" type="presOf" srcId="{1B415F8A-EB9B-49F5-BE00-81D738122726}" destId="{77CF96D2-9B4D-4D36-9BC7-DBBF154D9D6A}" srcOrd="0" destOrd="0" presId="urn:microsoft.com/office/officeart/2005/8/layout/hList1"/>
    <dgm:cxn modelId="{DB177D6B-E70B-48FC-A2CD-DC799F289FE1}" srcId="{1B415F8A-EB9B-49F5-BE00-81D738122726}" destId="{4E930CC0-46F1-47EF-8F8A-8C6FD5503272}" srcOrd="1" destOrd="0" parTransId="{CF069A03-E0CD-4F1E-AEDD-6A0B4F0A5847}" sibTransId="{BEF8E5C0-2020-408F-9598-8EAF2274F769}"/>
    <dgm:cxn modelId="{62D8746C-390D-4494-BF85-E3C880584C00}" type="presOf" srcId="{E3A0B3A6-8FE3-4DBA-A3E8-6E0AA1E909D1}" destId="{DB42EB52-615F-4A48-A1A6-4EAF8D859826}" srcOrd="0" destOrd="0" presId="urn:microsoft.com/office/officeart/2005/8/layout/hList1"/>
    <dgm:cxn modelId="{9DCBC992-42F7-449C-9804-D4B44AA09CD1}" type="presOf" srcId="{0369A2F4-C457-466B-9AB7-9133214D2639}" destId="{EC03647E-1327-4FAD-8942-D41E72E74F5E}" srcOrd="0" destOrd="0" presId="urn:microsoft.com/office/officeart/2005/8/layout/hList1"/>
    <dgm:cxn modelId="{99A07298-EDAA-41BE-959D-2ADDB45A4F4C}" srcId="{0369A2F4-C457-466B-9AB7-9133214D2639}" destId="{B1A35FC9-8BCD-4A2C-B68D-260B2FFF7D33}" srcOrd="1" destOrd="0" parTransId="{D5F99B77-BEF1-4F10-848A-9C9598C9E261}" sibTransId="{59AFF43C-E5DE-422A-A5DE-9E079AEF05AE}"/>
    <dgm:cxn modelId="{8E695C9E-BE4F-4F44-A353-4496DCB5A0FA}" srcId="{1B415F8A-EB9B-49F5-BE00-81D738122726}" destId="{0369A2F4-C457-466B-9AB7-9133214D2639}" srcOrd="0" destOrd="0" parTransId="{0AFD7494-CBCB-4FF9-AF33-B594EC078677}" sibTransId="{EC6858FB-D1C7-49F1-97B1-FA31D061C7BA}"/>
    <dgm:cxn modelId="{345358B4-6907-4466-BAF4-B8EF0775B7CA}" srcId="{0369A2F4-C457-466B-9AB7-9133214D2639}" destId="{B139D8B8-F49A-4FD2-B6F6-7807FA8CC26C}" srcOrd="2" destOrd="0" parTransId="{F5B15CAF-E84D-48B6-A738-3756E32213FE}" sibTransId="{B3077865-E0F0-4C59-B81F-AD3D2743256E}"/>
    <dgm:cxn modelId="{41A6FFC7-3A4C-4C48-AC0C-47865A5BB771}" type="presOf" srcId="{B1A35FC9-8BCD-4A2C-B68D-260B2FFF7D33}" destId="{DB42EB52-615F-4A48-A1A6-4EAF8D859826}" srcOrd="0" destOrd="1" presId="urn:microsoft.com/office/officeart/2005/8/layout/hList1"/>
    <dgm:cxn modelId="{2E6EBDE0-23D7-4EBB-827C-4A190DD42B1B}" srcId="{4E930CC0-46F1-47EF-8F8A-8C6FD5503272}" destId="{46D768A4-4321-4DF3-9A40-218563CFBFDF}" srcOrd="0" destOrd="0" parTransId="{FBD9C0B4-6A48-4B72-A218-C7697CDF53C9}" sibTransId="{AA395472-84A2-4E26-9D48-E7DE9CA0B99D}"/>
    <dgm:cxn modelId="{A54577E7-8526-43A6-8AC1-0B94F25FE71F}" type="presOf" srcId="{7A77CF36-AD47-49AC-9044-C39265128767}" destId="{6E5F1D9B-A853-4003-B870-698E8E46ACE9}" srcOrd="0" destOrd="2" presId="urn:microsoft.com/office/officeart/2005/8/layout/hList1"/>
    <dgm:cxn modelId="{4AD17DEC-FA13-4864-B1E6-907E0C977716}" type="presOf" srcId="{9FD4741F-3CB6-4B78-B384-F3477E5D834B}" destId="{6E5F1D9B-A853-4003-B870-698E8E46ACE9}" srcOrd="0" destOrd="1" presId="urn:microsoft.com/office/officeart/2005/8/layout/hList1"/>
    <dgm:cxn modelId="{2D96CBED-B8F3-4A7D-A2C9-EC6DA5858705}" srcId="{4E930CC0-46F1-47EF-8F8A-8C6FD5503272}" destId="{9FD4741F-3CB6-4B78-B384-F3477E5D834B}" srcOrd="1" destOrd="0" parTransId="{ACCAA320-E27B-402B-9591-3ED3C0384FD6}" sibTransId="{D9B93B4E-25BF-44F5-A8E3-10EBBFD35AD0}"/>
    <dgm:cxn modelId="{310C5357-A997-4769-8544-ADA3656180CF}" type="presParOf" srcId="{77CF96D2-9B4D-4D36-9BC7-DBBF154D9D6A}" destId="{546A3D1E-E0BE-4F82-B79A-CDBC36334A7D}" srcOrd="0" destOrd="0" presId="urn:microsoft.com/office/officeart/2005/8/layout/hList1"/>
    <dgm:cxn modelId="{3E0A3C70-6350-459B-9971-92B26393BD33}" type="presParOf" srcId="{546A3D1E-E0BE-4F82-B79A-CDBC36334A7D}" destId="{EC03647E-1327-4FAD-8942-D41E72E74F5E}" srcOrd="0" destOrd="0" presId="urn:microsoft.com/office/officeart/2005/8/layout/hList1"/>
    <dgm:cxn modelId="{B47F440D-EE14-4BCC-A94D-88E4E4085BBD}" type="presParOf" srcId="{546A3D1E-E0BE-4F82-B79A-CDBC36334A7D}" destId="{DB42EB52-615F-4A48-A1A6-4EAF8D859826}" srcOrd="1" destOrd="0" presId="urn:microsoft.com/office/officeart/2005/8/layout/hList1"/>
    <dgm:cxn modelId="{8394C3CA-7BE6-42A2-AED2-58CFC6CE521F}" type="presParOf" srcId="{77CF96D2-9B4D-4D36-9BC7-DBBF154D9D6A}" destId="{51F9EC05-C266-4DF5-983C-9666F8873C1D}" srcOrd="1" destOrd="0" presId="urn:microsoft.com/office/officeart/2005/8/layout/hList1"/>
    <dgm:cxn modelId="{F36A8829-8EA8-4742-82CF-7E078B4ECC6E}" type="presParOf" srcId="{77CF96D2-9B4D-4D36-9BC7-DBBF154D9D6A}" destId="{075B85C3-AE96-48B4-B77E-E36D83BB8F9F}" srcOrd="2" destOrd="0" presId="urn:microsoft.com/office/officeart/2005/8/layout/hList1"/>
    <dgm:cxn modelId="{547A8241-69BE-4928-8962-F86366C68528}" type="presParOf" srcId="{075B85C3-AE96-48B4-B77E-E36D83BB8F9F}" destId="{F4C5EDCA-B893-495F-B5E9-EA1F941B0D1B}" srcOrd="0" destOrd="0" presId="urn:microsoft.com/office/officeart/2005/8/layout/hList1"/>
    <dgm:cxn modelId="{E13D7FBE-39B9-4698-99EF-A0BCFC8760A2}" type="presParOf" srcId="{075B85C3-AE96-48B4-B77E-E36D83BB8F9F}" destId="{6E5F1D9B-A853-4003-B870-698E8E46ACE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25583E-1B68-4A8F-B25B-CAF6A97A92F1}"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de-AT"/>
        </a:p>
      </dgm:t>
    </dgm:pt>
    <dgm:pt modelId="{C62E5183-869C-439B-A8A1-C0A12D49F5EE}">
      <dgm:prSet phldrT="[Text]"/>
      <dgm:spPr/>
      <dgm:t>
        <a:bodyPr/>
        <a:lstStyle/>
        <a:p>
          <a:r>
            <a:rPr lang="en" dirty="0"/>
            <a:t>Europe's largest seaport</a:t>
          </a:r>
        </a:p>
      </dgm:t>
    </dgm:pt>
    <dgm:pt modelId="{2C78EB24-2226-4AFA-8D8F-9A9509FEE4E0}" type="parTrans" cxnId="{74BC6B03-AE72-4BE7-9D85-27388F01EE76}">
      <dgm:prSet/>
      <dgm:spPr/>
      <dgm:t>
        <a:bodyPr/>
        <a:lstStyle/>
        <a:p>
          <a:endParaRPr lang="de-AT"/>
        </a:p>
      </dgm:t>
    </dgm:pt>
    <dgm:pt modelId="{29CE1081-2996-4EFD-87A3-F7315999539E}" type="sibTrans" cxnId="{74BC6B03-AE72-4BE7-9D85-27388F01EE76}">
      <dgm:prSet/>
      <dgm:spPr/>
      <dgm:t>
        <a:bodyPr/>
        <a:lstStyle/>
        <a:p>
          <a:endParaRPr lang="de-AT"/>
        </a:p>
      </dgm:t>
    </dgm:pt>
    <dgm:pt modelId="{76865B09-E929-4ABC-A06C-E4E6C1181AC9}">
      <dgm:prSet phldrT="[Text]"/>
      <dgm:spPr/>
      <dgm:t>
        <a:bodyPr/>
        <a:lstStyle/>
        <a:p>
          <a:r>
            <a:rPr lang="en" dirty="0"/>
            <a:t>428 million tonnes</a:t>
          </a:r>
          <a:br>
            <a:rPr lang="de-AT" dirty="0"/>
          </a:br>
          <a:r>
            <a:rPr lang="en" dirty="0"/>
            <a:t>handled</a:t>
          </a:r>
        </a:p>
      </dgm:t>
    </dgm:pt>
    <dgm:pt modelId="{2BE4371E-2864-4ACF-8128-2944A03B0C76}" type="parTrans" cxnId="{66BE80D3-B927-4817-A736-4CAB9B5D7C57}">
      <dgm:prSet/>
      <dgm:spPr/>
      <dgm:t>
        <a:bodyPr/>
        <a:lstStyle/>
        <a:p>
          <a:endParaRPr lang="de-AT"/>
        </a:p>
      </dgm:t>
    </dgm:pt>
    <dgm:pt modelId="{85871556-4E04-4630-B1E4-068AAF14B198}" type="sibTrans" cxnId="{66BE80D3-B927-4817-A736-4CAB9B5D7C57}">
      <dgm:prSet/>
      <dgm:spPr/>
      <dgm:t>
        <a:bodyPr/>
        <a:lstStyle/>
        <a:p>
          <a:endParaRPr lang="de-AT"/>
        </a:p>
      </dgm:t>
    </dgm:pt>
    <dgm:pt modelId="{E716480A-FF59-434A-9F92-5DEB2AE49CD0}">
      <dgm:prSet phldrT="[Text]"/>
      <dgm:spPr/>
      <dgm:t>
        <a:bodyPr/>
        <a:lstStyle/>
        <a:p>
          <a:r>
            <a:rPr lang="en" dirty="0"/>
            <a:t>940 million € turnover</a:t>
          </a:r>
        </a:p>
      </dgm:t>
    </dgm:pt>
    <dgm:pt modelId="{BF8934AA-E975-403D-A262-D920C026F369}" type="parTrans" cxnId="{2E90FA0F-6F35-4A0C-8CB5-CE7C160AC093}">
      <dgm:prSet/>
      <dgm:spPr/>
      <dgm:t>
        <a:bodyPr/>
        <a:lstStyle/>
        <a:p>
          <a:endParaRPr lang="de-AT"/>
        </a:p>
      </dgm:t>
    </dgm:pt>
    <dgm:pt modelId="{4172E95B-93D2-4BD0-8467-9570A60D541F}" type="sibTrans" cxnId="{2E90FA0F-6F35-4A0C-8CB5-CE7C160AC093}">
      <dgm:prSet/>
      <dgm:spPr/>
      <dgm:t>
        <a:bodyPr/>
        <a:lstStyle/>
        <a:p>
          <a:endParaRPr lang="de-AT"/>
        </a:p>
      </dgm:t>
    </dgm:pt>
    <dgm:pt modelId="{9F316DF8-8254-49D9-84C3-A488A8937BCC}">
      <dgm:prSet phldrT="[Text]"/>
      <dgm:spPr/>
      <dgm:t>
        <a:bodyPr/>
        <a:lstStyle/>
        <a:p>
          <a:r>
            <a:rPr lang="en" dirty="0"/>
            <a:t>182,000 jobs</a:t>
          </a:r>
        </a:p>
      </dgm:t>
    </dgm:pt>
    <dgm:pt modelId="{1EA5B393-AA65-45FC-AA65-B6ADB27B4225}" type="parTrans" cxnId="{ECD51649-A97F-440B-A745-266B0659738F}">
      <dgm:prSet/>
      <dgm:spPr/>
      <dgm:t>
        <a:bodyPr/>
        <a:lstStyle/>
        <a:p>
          <a:endParaRPr lang="de-AT"/>
        </a:p>
      </dgm:t>
    </dgm:pt>
    <dgm:pt modelId="{9D78C1CB-8BEA-499A-A681-152321AB81DA}" type="sibTrans" cxnId="{ECD51649-A97F-440B-A745-266B0659738F}">
      <dgm:prSet/>
      <dgm:spPr/>
      <dgm:t>
        <a:bodyPr/>
        <a:lstStyle/>
        <a:p>
          <a:endParaRPr lang="de-AT"/>
        </a:p>
      </dgm:t>
    </dgm:pt>
    <dgm:pt modelId="{85D16AF8-1FE5-4529-924A-02F3573F0CA8}">
      <dgm:prSet phldrT="[Text]"/>
      <dgm:spPr/>
      <dgm:t>
        <a:bodyPr/>
        <a:lstStyle/>
        <a:p>
          <a:r>
            <a:rPr lang="en" dirty="0"/>
            <a:t>27,384 seagoing vessels per year </a:t>
          </a:r>
        </a:p>
      </dgm:t>
    </dgm:pt>
    <dgm:pt modelId="{5C96C334-DD79-4805-9C53-7A29F11D438A}" type="parTrans" cxnId="{E38CC28B-AB12-47DA-93AE-8EECCAB7C648}">
      <dgm:prSet/>
      <dgm:spPr/>
      <dgm:t>
        <a:bodyPr/>
        <a:lstStyle/>
        <a:p>
          <a:endParaRPr lang="de-AT"/>
        </a:p>
      </dgm:t>
    </dgm:pt>
    <dgm:pt modelId="{29B2A28E-C997-4402-A829-4B81EAB9AAE0}" type="sibTrans" cxnId="{E38CC28B-AB12-47DA-93AE-8EECCAB7C648}">
      <dgm:prSet/>
      <dgm:spPr/>
      <dgm:t>
        <a:bodyPr/>
        <a:lstStyle/>
        <a:p>
          <a:endParaRPr lang="de-AT"/>
        </a:p>
      </dgm:t>
    </dgm:pt>
    <dgm:pt modelId="{A6BC5106-2BEA-4605-9CA5-48FDCCA5B8BE}">
      <dgm:prSet phldrT="[Text]"/>
      <dgm:spPr/>
      <dgm:t>
        <a:bodyPr/>
        <a:lstStyle/>
        <a:p>
          <a:r>
            <a:rPr lang="en" dirty="0"/>
            <a:t>93,680 inland vessels per year</a:t>
          </a:r>
        </a:p>
      </dgm:t>
    </dgm:pt>
    <dgm:pt modelId="{768464FB-3A46-4BDA-B9CB-6F29E57FC1D8}" type="parTrans" cxnId="{6BE0D2CD-E8DA-40CE-8A3A-2D5272FA69D9}">
      <dgm:prSet/>
      <dgm:spPr/>
      <dgm:t>
        <a:bodyPr/>
        <a:lstStyle/>
        <a:p>
          <a:endParaRPr lang="de-AT"/>
        </a:p>
      </dgm:t>
    </dgm:pt>
    <dgm:pt modelId="{3AA09CBD-CD14-402D-B3A8-A93DBB26E323}" type="sibTrans" cxnId="{6BE0D2CD-E8DA-40CE-8A3A-2D5272FA69D9}">
      <dgm:prSet/>
      <dgm:spPr/>
      <dgm:t>
        <a:bodyPr/>
        <a:lstStyle/>
        <a:p>
          <a:endParaRPr lang="de-AT"/>
        </a:p>
      </dgm:t>
    </dgm:pt>
    <dgm:pt modelId="{D807530C-4D03-4B31-A7DD-F27E8897C0A9}">
      <dgm:prSet phldrT="[Text]"/>
      <dgm:spPr/>
      <dgm:t>
        <a:bodyPr/>
        <a:lstStyle/>
        <a:p>
          <a:r>
            <a:rPr lang="en" dirty="0"/>
            <a:t>Among the TOP 15 worldwide</a:t>
          </a:r>
        </a:p>
      </dgm:t>
    </dgm:pt>
    <dgm:pt modelId="{F088266F-D2B4-46EC-815B-BFBB2135FD89}" type="parTrans" cxnId="{EC8CD030-0584-44B6-965F-0C3E83F10ABE}">
      <dgm:prSet/>
      <dgm:spPr/>
      <dgm:t>
        <a:bodyPr/>
        <a:lstStyle/>
        <a:p>
          <a:endParaRPr lang="de-AT"/>
        </a:p>
      </dgm:t>
    </dgm:pt>
    <dgm:pt modelId="{E0278330-82AA-4EDD-8B0C-5B72276E3348}" type="sibTrans" cxnId="{EC8CD030-0584-44B6-965F-0C3E83F10ABE}">
      <dgm:prSet/>
      <dgm:spPr/>
      <dgm:t>
        <a:bodyPr/>
        <a:lstStyle/>
        <a:p>
          <a:endParaRPr lang="de-AT"/>
        </a:p>
      </dgm:t>
    </dgm:pt>
    <dgm:pt modelId="{7D3EF4E0-B91D-49A4-9E59-0463B2E632EF}" type="pres">
      <dgm:prSet presAssocID="{8925583E-1B68-4A8F-B25B-CAF6A97A92F1}" presName="Name0" presStyleCnt="0">
        <dgm:presLayoutVars>
          <dgm:chMax val="1"/>
          <dgm:chPref val="1"/>
          <dgm:dir/>
          <dgm:animOne val="branch"/>
          <dgm:animLvl val="lvl"/>
        </dgm:presLayoutVars>
      </dgm:prSet>
      <dgm:spPr/>
    </dgm:pt>
    <dgm:pt modelId="{9B6BAA30-B943-4C4C-B3DF-53AB4E032D1D}" type="pres">
      <dgm:prSet presAssocID="{C62E5183-869C-439B-A8A1-C0A12D49F5EE}" presName="Parent" presStyleLbl="node0" presStyleIdx="0" presStyleCnt="1" custScaleX="76592" custScaleY="81508">
        <dgm:presLayoutVars>
          <dgm:chMax val="6"/>
          <dgm:chPref val="6"/>
        </dgm:presLayoutVars>
      </dgm:prSet>
      <dgm:spPr/>
    </dgm:pt>
    <dgm:pt modelId="{4F671907-1D7C-42F7-9AFE-47128E2FFA20}" type="pres">
      <dgm:prSet presAssocID="{76865B09-E929-4ABC-A06C-E4E6C1181AC9}" presName="Accent1" presStyleCnt="0"/>
      <dgm:spPr/>
    </dgm:pt>
    <dgm:pt modelId="{AD4A8AE9-C4C6-4356-BCDA-C24A0609B361}" type="pres">
      <dgm:prSet presAssocID="{76865B09-E929-4ABC-A06C-E4E6C1181AC9}" presName="Accent" presStyleLbl="bgShp" presStyleIdx="0" presStyleCnt="6"/>
      <dgm:spPr/>
    </dgm:pt>
    <dgm:pt modelId="{DFA3FFC4-F748-4AD9-BDE0-9F8CE0ED6536}" type="pres">
      <dgm:prSet presAssocID="{76865B09-E929-4ABC-A06C-E4E6C1181AC9}" presName="Child1" presStyleLbl="node1" presStyleIdx="0" presStyleCnt="6">
        <dgm:presLayoutVars>
          <dgm:chMax val="0"/>
          <dgm:chPref val="0"/>
          <dgm:bulletEnabled val="1"/>
        </dgm:presLayoutVars>
      </dgm:prSet>
      <dgm:spPr/>
    </dgm:pt>
    <dgm:pt modelId="{CC268A3F-4A5E-4CDC-9AD3-DF1FE6C37161}" type="pres">
      <dgm:prSet presAssocID="{E716480A-FF59-434A-9F92-5DEB2AE49CD0}" presName="Accent2" presStyleCnt="0"/>
      <dgm:spPr/>
    </dgm:pt>
    <dgm:pt modelId="{E390B600-96B1-448F-B26F-8366F8A1F268}" type="pres">
      <dgm:prSet presAssocID="{E716480A-FF59-434A-9F92-5DEB2AE49CD0}" presName="Accent" presStyleLbl="bgShp" presStyleIdx="1" presStyleCnt="6"/>
      <dgm:spPr/>
    </dgm:pt>
    <dgm:pt modelId="{0289B6E2-B1BA-440B-BD62-A4F461690F91}" type="pres">
      <dgm:prSet presAssocID="{E716480A-FF59-434A-9F92-5DEB2AE49CD0}" presName="Child2" presStyleLbl="node1" presStyleIdx="1" presStyleCnt="6">
        <dgm:presLayoutVars>
          <dgm:chMax val="0"/>
          <dgm:chPref val="0"/>
          <dgm:bulletEnabled val="1"/>
        </dgm:presLayoutVars>
      </dgm:prSet>
      <dgm:spPr/>
    </dgm:pt>
    <dgm:pt modelId="{0602CA8C-154A-4128-B76B-9226BC427E83}" type="pres">
      <dgm:prSet presAssocID="{9F316DF8-8254-49D9-84C3-A488A8937BCC}" presName="Accent3" presStyleCnt="0"/>
      <dgm:spPr/>
    </dgm:pt>
    <dgm:pt modelId="{602644A4-6456-43AD-8B74-C7D14665A4CA}" type="pres">
      <dgm:prSet presAssocID="{9F316DF8-8254-49D9-84C3-A488A8937BCC}" presName="Accent" presStyleLbl="bgShp" presStyleIdx="2" presStyleCnt="6"/>
      <dgm:spPr/>
    </dgm:pt>
    <dgm:pt modelId="{F3E26798-24C3-40E8-919D-C69E02B12DCE}" type="pres">
      <dgm:prSet presAssocID="{9F316DF8-8254-49D9-84C3-A488A8937BCC}" presName="Child3" presStyleLbl="node1" presStyleIdx="2" presStyleCnt="6">
        <dgm:presLayoutVars>
          <dgm:chMax val="0"/>
          <dgm:chPref val="0"/>
          <dgm:bulletEnabled val="1"/>
        </dgm:presLayoutVars>
      </dgm:prSet>
      <dgm:spPr/>
    </dgm:pt>
    <dgm:pt modelId="{368F60F8-8B34-46CB-8F24-EB260686AA48}" type="pres">
      <dgm:prSet presAssocID="{85D16AF8-1FE5-4529-924A-02F3573F0CA8}" presName="Accent4" presStyleCnt="0"/>
      <dgm:spPr/>
    </dgm:pt>
    <dgm:pt modelId="{C805C42A-62C1-420D-94A2-9971D6218787}" type="pres">
      <dgm:prSet presAssocID="{85D16AF8-1FE5-4529-924A-02F3573F0CA8}" presName="Accent" presStyleLbl="bgShp" presStyleIdx="3" presStyleCnt="6"/>
      <dgm:spPr/>
    </dgm:pt>
    <dgm:pt modelId="{3355213E-1AB0-4C2F-B759-0AF661E98C71}" type="pres">
      <dgm:prSet presAssocID="{85D16AF8-1FE5-4529-924A-02F3573F0CA8}" presName="Child4" presStyleLbl="node1" presStyleIdx="3" presStyleCnt="6">
        <dgm:presLayoutVars>
          <dgm:chMax val="0"/>
          <dgm:chPref val="0"/>
          <dgm:bulletEnabled val="1"/>
        </dgm:presLayoutVars>
      </dgm:prSet>
      <dgm:spPr/>
    </dgm:pt>
    <dgm:pt modelId="{F5177358-B48E-466F-A069-945E04B4272A}" type="pres">
      <dgm:prSet presAssocID="{A6BC5106-2BEA-4605-9CA5-48FDCCA5B8BE}" presName="Accent5" presStyleCnt="0"/>
      <dgm:spPr/>
    </dgm:pt>
    <dgm:pt modelId="{F6232865-2026-4C40-A532-163019D64B3D}" type="pres">
      <dgm:prSet presAssocID="{A6BC5106-2BEA-4605-9CA5-48FDCCA5B8BE}" presName="Accent" presStyleLbl="bgShp" presStyleIdx="4" presStyleCnt="6"/>
      <dgm:spPr/>
    </dgm:pt>
    <dgm:pt modelId="{905F7AFA-F4A1-4A7E-A519-838824905A0B}" type="pres">
      <dgm:prSet presAssocID="{A6BC5106-2BEA-4605-9CA5-48FDCCA5B8BE}" presName="Child5" presStyleLbl="node1" presStyleIdx="4" presStyleCnt="6">
        <dgm:presLayoutVars>
          <dgm:chMax val="0"/>
          <dgm:chPref val="0"/>
          <dgm:bulletEnabled val="1"/>
        </dgm:presLayoutVars>
      </dgm:prSet>
      <dgm:spPr/>
    </dgm:pt>
    <dgm:pt modelId="{0E713439-072A-4849-BC2B-70FAB1302B69}" type="pres">
      <dgm:prSet presAssocID="{D807530C-4D03-4B31-A7DD-F27E8897C0A9}" presName="Accent6" presStyleCnt="0"/>
      <dgm:spPr/>
    </dgm:pt>
    <dgm:pt modelId="{12D59945-0356-4737-8167-497553FFFEDF}" type="pres">
      <dgm:prSet presAssocID="{D807530C-4D03-4B31-A7DD-F27E8897C0A9}" presName="Accent" presStyleLbl="bgShp" presStyleIdx="5" presStyleCnt="6" custScaleX="114625" custLinFactNeighborX="2744" custLinFactNeighborY="7962"/>
      <dgm:spPr/>
    </dgm:pt>
    <dgm:pt modelId="{66A879D1-FD07-4C7B-ACFA-CBBA07DC873F}" type="pres">
      <dgm:prSet presAssocID="{D807530C-4D03-4B31-A7DD-F27E8897C0A9}" presName="Child6" presStyleLbl="node1" presStyleIdx="5" presStyleCnt="6">
        <dgm:presLayoutVars>
          <dgm:chMax val="0"/>
          <dgm:chPref val="0"/>
          <dgm:bulletEnabled val="1"/>
        </dgm:presLayoutVars>
      </dgm:prSet>
      <dgm:spPr/>
    </dgm:pt>
  </dgm:ptLst>
  <dgm:cxnLst>
    <dgm:cxn modelId="{74BC6B03-AE72-4BE7-9D85-27388F01EE76}" srcId="{8925583E-1B68-4A8F-B25B-CAF6A97A92F1}" destId="{C62E5183-869C-439B-A8A1-C0A12D49F5EE}" srcOrd="0" destOrd="0" parTransId="{2C78EB24-2226-4AFA-8D8F-9A9509FEE4E0}" sibTransId="{29CE1081-2996-4EFD-87A3-F7315999539E}"/>
    <dgm:cxn modelId="{62570505-8D4F-4B1A-A600-B196759437C7}" type="presOf" srcId="{85D16AF8-1FE5-4529-924A-02F3573F0CA8}" destId="{3355213E-1AB0-4C2F-B759-0AF661E98C71}" srcOrd="0" destOrd="0" presId="urn:microsoft.com/office/officeart/2011/layout/HexagonRadial"/>
    <dgm:cxn modelId="{2E90FA0F-6F35-4A0C-8CB5-CE7C160AC093}" srcId="{C62E5183-869C-439B-A8A1-C0A12D49F5EE}" destId="{E716480A-FF59-434A-9F92-5DEB2AE49CD0}" srcOrd="1" destOrd="0" parTransId="{BF8934AA-E975-403D-A262-D920C026F369}" sibTransId="{4172E95B-93D2-4BD0-8467-9570A60D541F}"/>
    <dgm:cxn modelId="{A0526E26-BC0A-41CE-AC90-31F7EDCC6D52}" type="presOf" srcId="{9F316DF8-8254-49D9-84C3-A488A8937BCC}" destId="{F3E26798-24C3-40E8-919D-C69E02B12DCE}" srcOrd="0" destOrd="0" presId="urn:microsoft.com/office/officeart/2011/layout/HexagonRadial"/>
    <dgm:cxn modelId="{EC8CD030-0584-44B6-965F-0C3E83F10ABE}" srcId="{C62E5183-869C-439B-A8A1-C0A12D49F5EE}" destId="{D807530C-4D03-4B31-A7DD-F27E8897C0A9}" srcOrd="5" destOrd="0" parTransId="{F088266F-D2B4-46EC-815B-BFBB2135FD89}" sibTransId="{E0278330-82AA-4EDD-8B0C-5B72276E3348}"/>
    <dgm:cxn modelId="{F84D6940-7644-4BD9-90C5-C86AB0FC7395}" type="presOf" srcId="{C62E5183-869C-439B-A8A1-C0A12D49F5EE}" destId="{9B6BAA30-B943-4C4C-B3DF-53AB4E032D1D}" srcOrd="0" destOrd="0" presId="urn:microsoft.com/office/officeart/2011/layout/HexagonRadial"/>
    <dgm:cxn modelId="{5853C741-C22B-4C26-8B3F-E8C868BD7B46}" type="presOf" srcId="{A6BC5106-2BEA-4605-9CA5-48FDCCA5B8BE}" destId="{905F7AFA-F4A1-4A7E-A519-838824905A0B}" srcOrd="0" destOrd="0" presId="urn:microsoft.com/office/officeart/2011/layout/HexagonRadial"/>
    <dgm:cxn modelId="{1C770F66-9FD3-4473-BE34-A70FD63BB4BB}" type="presOf" srcId="{E716480A-FF59-434A-9F92-5DEB2AE49CD0}" destId="{0289B6E2-B1BA-440B-BD62-A4F461690F91}" srcOrd="0" destOrd="0" presId="urn:microsoft.com/office/officeart/2011/layout/HexagonRadial"/>
    <dgm:cxn modelId="{ECD51649-A97F-440B-A745-266B0659738F}" srcId="{C62E5183-869C-439B-A8A1-C0A12D49F5EE}" destId="{9F316DF8-8254-49D9-84C3-A488A8937BCC}" srcOrd="2" destOrd="0" parTransId="{1EA5B393-AA65-45FC-AA65-B6ADB27B4225}" sibTransId="{9D78C1CB-8BEA-499A-A681-152321AB81DA}"/>
    <dgm:cxn modelId="{B8CDF26D-6250-47A1-84BA-D98F4799A375}" type="presOf" srcId="{8925583E-1B68-4A8F-B25B-CAF6A97A92F1}" destId="{7D3EF4E0-B91D-49A4-9E59-0463B2E632EF}" srcOrd="0" destOrd="0" presId="urn:microsoft.com/office/officeart/2011/layout/HexagonRadial"/>
    <dgm:cxn modelId="{20C6A787-3812-4F18-A6CC-39774D92A689}" type="presOf" srcId="{76865B09-E929-4ABC-A06C-E4E6C1181AC9}" destId="{DFA3FFC4-F748-4AD9-BDE0-9F8CE0ED6536}" srcOrd="0" destOrd="0" presId="urn:microsoft.com/office/officeart/2011/layout/HexagonRadial"/>
    <dgm:cxn modelId="{E38CC28B-AB12-47DA-93AE-8EECCAB7C648}" srcId="{C62E5183-869C-439B-A8A1-C0A12D49F5EE}" destId="{85D16AF8-1FE5-4529-924A-02F3573F0CA8}" srcOrd="3" destOrd="0" parTransId="{5C96C334-DD79-4805-9C53-7A29F11D438A}" sibTransId="{29B2A28E-C997-4402-A829-4B81EAB9AAE0}"/>
    <dgm:cxn modelId="{6BE0D2CD-E8DA-40CE-8A3A-2D5272FA69D9}" srcId="{C62E5183-869C-439B-A8A1-C0A12D49F5EE}" destId="{A6BC5106-2BEA-4605-9CA5-48FDCCA5B8BE}" srcOrd="4" destOrd="0" parTransId="{768464FB-3A46-4BDA-B9CB-6F29E57FC1D8}" sibTransId="{3AA09CBD-CD14-402D-B3A8-A93DBB26E323}"/>
    <dgm:cxn modelId="{66BE80D3-B927-4817-A736-4CAB9B5D7C57}" srcId="{C62E5183-869C-439B-A8A1-C0A12D49F5EE}" destId="{76865B09-E929-4ABC-A06C-E4E6C1181AC9}" srcOrd="0" destOrd="0" parTransId="{2BE4371E-2864-4ACF-8128-2944A03B0C76}" sibTransId="{85871556-4E04-4630-B1E4-068AAF14B198}"/>
    <dgm:cxn modelId="{A416A5E0-6FF6-4833-8F02-8AEF64EFC42E}" type="presOf" srcId="{D807530C-4D03-4B31-A7DD-F27E8897C0A9}" destId="{66A879D1-FD07-4C7B-ACFA-CBBA07DC873F}" srcOrd="0" destOrd="0" presId="urn:microsoft.com/office/officeart/2011/layout/HexagonRadial"/>
    <dgm:cxn modelId="{DE70ADE8-138B-4F62-82A8-EDA0B2AB27EF}" type="presParOf" srcId="{7D3EF4E0-B91D-49A4-9E59-0463B2E632EF}" destId="{9B6BAA30-B943-4C4C-B3DF-53AB4E032D1D}" srcOrd="0" destOrd="0" presId="urn:microsoft.com/office/officeart/2011/layout/HexagonRadial"/>
    <dgm:cxn modelId="{A8D9CFB3-4F9F-48BF-8EE1-62AA49EC1A91}" type="presParOf" srcId="{7D3EF4E0-B91D-49A4-9E59-0463B2E632EF}" destId="{4F671907-1D7C-42F7-9AFE-47128E2FFA20}" srcOrd="1" destOrd="0" presId="urn:microsoft.com/office/officeart/2011/layout/HexagonRadial"/>
    <dgm:cxn modelId="{CB4BDC25-2ECC-4439-9A20-802F2002AEC3}" type="presParOf" srcId="{4F671907-1D7C-42F7-9AFE-47128E2FFA20}" destId="{AD4A8AE9-C4C6-4356-BCDA-C24A0609B361}" srcOrd="0" destOrd="0" presId="urn:microsoft.com/office/officeart/2011/layout/HexagonRadial"/>
    <dgm:cxn modelId="{12D36B54-EEE4-4278-A8AA-13BF63DD7809}" type="presParOf" srcId="{7D3EF4E0-B91D-49A4-9E59-0463B2E632EF}" destId="{DFA3FFC4-F748-4AD9-BDE0-9F8CE0ED6536}" srcOrd="2" destOrd="0" presId="urn:microsoft.com/office/officeart/2011/layout/HexagonRadial"/>
    <dgm:cxn modelId="{E55408B6-F96C-4CFF-98F8-D22E4AEB4FEF}" type="presParOf" srcId="{7D3EF4E0-B91D-49A4-9E59-0463B2E632EF}" destId="{CC268A3F-4A5E-4CDC-9AD3-DF1FE6C37161}" srcOrd="3" destOrd="0" presId="urn:microsoft.com/office/officeart/2011/layout/HexagonRadial"/>
    <dgm:cxn modelId="{2D9F59B3-54BA-444C-B26F-56B54F6D3078}" type="presParOf" srcId="{CC268A3F-4A5E-4CDC-9AD3-DF1FE6C37161}" destId="{E390B600-96B1-448F-B26F-8366F8A1F268}" srcOrd="0" destOrd="0" presId="urn:microsoft.com/office/officeart/2011/layout/HexagonRadial"/>
    <dgm:cxn modelId="{6EBC10DE-DBEB-4073-AD1A-834C086DC75A}" type="presParOf" srcId="{7D3EF4E0-B91D-49A4-9E59-0463B2E632EF}" destId="{0289B6E2-B1BA-440B-BD62-A4F461690F91}" srcOrd="4" destOrd="0" presId="urn:microsoft.com/office/officeart/2011/layout/HexagonRadial"/>
    <dgm:cxn modelId="{DF235300-6482-468C-B48E-FE41F5261D3A}" type="presParOf" srcId="{7D3EF4E0-B91D-49A4-9E59-0463B2E632EF}" destId="{0602CA8C-154A-4128-B76B-9226BC427E83}" srcOrd="5" destOrd="0" presId="urn:microsoft.com/office/officeart/2011/layout/HexagonRadial"/>
    <dgm:cxn modelId="{1168C6DB-E239-454B-BFAE-A3AF63B3AE0A}" type="presParOf" srcId="{0602CA8C-154A-4128-B76B-9226BC427E83}" destId="{602644A4-6456-43AD-8B74-C7D14665A4CA}" srcOrd="0" destOrd="0" presId="urn:microsoft.com/office/officeart/2011/layout/HexagonRadial"/>
    <dgm:cxn modelId="{75D5EFA0-2534-40C1-BC9C-EE6A468DFA33}" type="presParOf" srcId="{7D3EF4E0-B91D-49A4-9E59-0463B2E632EF}" destId="{F3E26798-24C3-40E8-919D-C69E02B12DCE}" srcOrd="6" destOrd="0" presId="urn:microsoft.com/office/officeart/2011/layout/HexagonRadial"/>
    <dgm:cxn modelId="{49F2F442-55B7-4AC6-A841-D778CE128725}" type="presParOf" srcId="{7D3EF4E0-B91D-49A4-9E59-0463B2E632EF}" destId="{368F60F8-8B34-46CB-8F24-EB260686AA48}" srcOrd="7" destOrd="0" presId="urn:microsoft.com/office/officeart/2011/layout/HexagonRadial"/>
    <dgm:cxn modelId="{5763ECED-A18B-4198-8DDC-5E831E9E239D}" type="presParOf" srcId="{368F60F8-8B34-46CB-8F24-EB260686AA48}" destId="{C805C42A-62C1-420D-94A2-9971D6218787}" srcOrd="0" destOrd="0" presId="urn:microsoft.com/office/officeart/2011/layout/HexagonRadial"/>
    <dgm:cxn modelId="{AA5C5AD2-5A9E-4B99-8C63-6321531DB753}" type="presParOf" srcId="{7D3EF4E0-B91D-49A4-9E59-0463B2E632EF}" destId="{3355213E-1AB0-4C2F-B759-0AF661E98C71}" srcOrd="8" destOrd="0" presId="urn:microsoft.com/office/officeart/2011/layout/HexagonRadial"/>
    <dgm:cxn modelId="{FF96D40D-7F1D-42B2-AF4B-417A2895FCA0}" type="presParOf" srcId="{7D3EF4E0-B91D-49A4-9E59-0463B2E632EF}" destId="{F5177358-B48E-466F-A069-945E04B4272A}" srcOrd="9" destOrd="0" presId="urn:microsoft.com/office/officeart/2011/layout/HexagonRadial"/>
    <dgm:cxn modelId="{3BF961F6-AD9E-42F3-A2C7-6513A06FD54A}" type="presParOf" srcId="{F5177358-B48E-466F-A069-945E04B4272A}" destId="{F6232865-2026-4C40-A532-163019D64B3D}" srcOrd="0" destOrd="0" presId="urn:microsoft.com/office/officeart/2011/layout/HexagonRadial"/>
    <dgm:cxn modelId="{9FF245FE-5451-49D6-B9F9-B3E3EE134DBA}" type="presParOf" srcId="{7D3EF4E0-B91D-49A4-9E59-0463B2E632EF}" destId="{905F7AFA-F4A1-4A7E-A519-838824905A0B}" srcOrd="10" destOrd="0" presId="urn:microsoft.com/office/officeart/2011/layout/HexagonRadial"/>
    <dgm:cxn modelId="{21878F03-55F3-465B-BB7C-C2AA2DFB37F9}" type="presParOf" srcId="{7D3EF4E0-B91D-49A4-9E59-0463B2E632EF}" destId="{0E713439-072A-4849-BC2B-70FAB1302B69}" srcOrd="11" destOrd="0" presId="urn:microsoft.com/office/officeart/2011/layout/HexagonRadial"/>
    <dgm:cxn modelId="{2872200F-769B-49AA-A84D-CFF5A11532BF}" type="presParOf" srcId="{0E713439-072A-4849-BC2B-70FAB1302B69}" destId="{12D59945-0356-4737-8167-497553FFFEDF}" srcOrd="0" destOrd="0" presId="urn:microsoft.com/office/officeart/2011/layout/HexagonRadial"/>
    <dgm:cxn modelId="{C3D616CE-C610-4926-A29A-57E6851CB652}" type="presParOf" srcId="{7D3EF4E0-B91D-49A4-9E59-0463B2E632EF}" destId="{66A879D1-FD07-4C7B-ACFA-CBBA07DC873F}"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3647E-1327-4FAD-8942-D41E72E74F5E}">
      <dsp:nvSpPr>
        <dsp:cNvPr id="0" name=""/>
        <dsp:cNvSpPr/>
      </dsp:nvSpPr>
      <dsp:spPr>
        <a:xfrm>
          <a:off x="30" y="228032"/>
          <a:ext cx="2959842" cy="720000"/>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 sz="2500" kern="1200" dirty="0"/>
            <a:t>Danube</a:t>
          </a:r>
        </a:p>
      </dsp:txBody>
      <dsp:txXfrm>
        <a:off x="30" y="228032"/>
        <a:ext cx="2959842" cy="720000"/>
      </dsp:txXfrm>
    </dsp:sp>
    <dsp:sp modelId="{DB42EB52-615F-4A48-A1A6-4EAF8D859826}">
      <dsp:nvSpPr>
        <dsp:cNvPr id="0" name=""/>
        <dsp:cNvSpPr/>
      </dsp:nvSpPr>
      <dsp:spPr>
        <a:xfrm>
          <a:off x="30" y="948032"/>
          <a:ext cx="2959842" cy="3319734"/>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Font typeface="Arial" panose="020B0604020202020204" pitchFamily="34" charset="0"/>
            <a:buChar char="•"/>
          </a:pPr>
          <a:r>
            <a:rPr lang="en" sz="2500" kern="1200" dirty="0">
              <a:solidFill>
                <a:srgbClr val="323F4F">
                  <a:hueOff val="0"/>
                  <a:satOff val="0"/>
                  <a:lumOff val="0"/>
                  <a:alphaOff val="0"/>
                </a:srgbClr>
              </a:solidFill>
              <a:latin typeface="Calibri"/>
              <a:ea typeface="+mn-ea"/>
              <a:cs typeface="+mn-cs"/>
            </a:rPr>
            <a:t>2,415 km</a:t>
          </a:r>
        </a:p>
        <a:p>
          <a:pPr marL="228600" lvl="1" indent="-228600" algn="l" defTabSz="1111250">
            <a:lnSpc>
              <a:spcPct val="90000"/>
            </a:lnSpc>
            <a:spcBef>
              <a:spcPct val="0"/>
            </a:spcBef>
            <a:spcAft>
              <a:spcPct val="15000"/>
            </a:spcAft>
            <a:buFont typeface="Arial" panose="020B0604020202020204" pitchFamily="34" charset="0"/>
            <a:buChar char="•"/>
          </a:pPr>
          <a:r>
            <a:rPr lang="en" sz="2500" kern="1200" dirty="0">
              <a:solidFill>
                <a:srgbClr val="323F4F">
                  <a:hueOff val="0"/>
                  <a:satOff val="0"/>
                  <a:lumOff val="0"/>
                  <a:alphaOff val="0"/>
                </a:srgbClr>
              </a:solidFill>
              <a:latin typeface="Calibri"/>
              <a:ea typeface="+mn-ea"/>
              <a:cs typeface="+mn-cs"/>
            </a:rPr>
            <a:t>55.2 million tons of transport volume (2023)</a:t>
          </a:r>
        </a:p>
        <a:p>
          <a:pPr marL="228600" lvl="1" indent="-228600" algn="l" defTabSz="1111250">
            <a:lnSpc>
              <a:spcPct val="90000"/>
            </a:lnSpc>
            <a:spcBef>
              <a:spcPct val="0"/>
            </a:spcBef>
            <a:spcAft>
              <a:spcPct val="15000"/>
            </a:spcAft>
            <a:buFont typeface="Arial" panose="020B0604020202020204" pitchFamily="34" charset="0"/>
            <a:buChar char="•"/>
          </a:pPr>
          <a:r>
            <a:rPr lang="en" sz="2500" kern="1200" dirty="0">
              <a:solidFill>
                <a:srgbClr val="323F4F">
                  <a:hueOff val="0"/>
                  <a:satOff val="0"/>
                  <a:lumOff val="0"/>
                  <a:alphaOff val="0"/>
                </a:srgbClr>
              </a:solidFill>
              <a:latin typeface="Calibri"/>
              <a:ea typeface="+mn-ea"/>
              <a:cs typeface="+mn-cs"/>
            </a:rPr>
            <a:t>23 billion tonne-kilometre transport capacity </a:t>
          </a:r>
        </a:p>
      </dsp:txBody>
      <dsp:txXfrm>
        <a:off x="30" y="948032"/>
        <a:ext cx="2959842" cy="3319734"/>
      </dsp:txXfrm>
    </dsp:sp>
    <dsp:sp modelId="{F4C5EDCA-B893-495F-B5E9-EA1F941B0D1B}">
      <dsp:nvSpPr>
        <dsp:cNvPr id="0" name=""/>
        <dsp:cNvSpPr/>
      </dsp:nvSpPr>
      <dsp:spPr>
        <a:xfrm>
          <a:off x="3374251" y="228032"/>
          <a:ext cx="2959842" cy="720000"/>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 sz="2500" kern="1200" dirty="0"/>
            <a:t>Rhine</a:t>
          </a:r>
        </a:p>
      </dsp:txBody>
      <dsp:txXfrm>
        <a:off x="3374251" y="228032"/>
        <a:ext cx="2959842" cy="720000"/>
      </dsp:txXfrm>
    </dsp:sp>
    <dsp:sp modelId="{6E5F1D9B-A853-4003-B870-698E8E46ACE9}">
      <dsp:nvSpPr>
        <dsp:cNvPr id="0" name=""/>
        <dsp:cNvSpPr/>
      </dsp:nvSpPr>
      <dsp:spPr>
        <a:xfrm>
          <a:off x="3374251" y="948032"/>
          <a:ext cx="2959842" cy="3319734"/>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 sz="2500" kern="1200" dirty="0"/>
            <a:t>885 km</a:t>
          </a:r>
        </a:p>
        <a:p>
          <a:pPr marL="228600" lvl="1" indent="-228600" algn="l" defTabSz="1111250">
            <a:lnSpc>
              <a:spcPct val="90000"/>
            </a:lnSpc>
            <a:spcBef>
              <a:spcPct val="0"/>
            </a:spcBef>
            <a:spcAft>
              <a:spcPct val="15000"/>
            </a:spcAft>
            <a:buChar char="•"/>
          </a:pPr>
          <a:r>
            <a:rPr lang="en" sz="2500" kern="1200" dirty="0"/>
            <a:t>284.5 million tons of transport volume</a:t>
          </a:r>
        </a:p>
        <a:p>
          <a:pPr marL="228600" lvl="1" indent="-228600" algn="l" defTabSz="1111250">
            <a:lnSpc>
              <a:spcPct val="90000"/>
            </a:lnSpc>
            <a:spcBef>
              <a:spcPct val="0"/>
            </a:spcBef>
            <a:spcAft>
              <a:spcPct val="15000"/>
            </a:spcAft>
            <a:buChar char="•"/>
          </a:pPr>
          <a:r>
            <a:rPr lang="en" sz="2500" kern="1200" dirty="0"/>
            <a:t>(2024)</a:t>
          </a:r>
        </a:p>
        <a:p>
          <a:pPr marL="228600" lvl="1" indent="-228600" algn="l" defTabSz="1111250">
            <a:lnSpc>
              <a:spcPct val="90000"/>
            </a:lnSpc>
            <a:spcBef>
              <a:spcPct val="0"/>
            </a:spcBef>
            <a:spcAft>
              <a:spcPct val="15000"/>
            </a:spcAft>
            <a:buChar char="•"/>
          </a:pPr>
          <a:r>
            <a:rPr lang="en" sz="2500" kern="1200" dirty="0"/>
            <a:t>64 billion tonne-kilometre transport capacity</a:t>
          </a:r>
        </a:p>
      </dsp:txBody>
      <dsp:txXfrm>
        <a:off x="3374251" y="948032"/>
        <a:ext cx="2959842" cy="33197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6BAA30-B943-4C4C-B3DF-53AB4E032D1D}">
      <dsp:nvSpPr>
        <dsp:cNvPr id="0" name=""/>
        <dsp:cNvSpPr/>
      </dsp:nvSpPr>
      <dsp:spPr>
        <a:xfrm>
          <a:off x="4871414" y="1685977"/>
          <a:ext cx="1489868" cy="1371517"/>
        </a:xfrm>
        <a:prstGeom prst="hexagon">
          <a:avLst>
            <a:gd name="adj" fmla="val 2857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 sz="1500" kern="1200" dirty="0"/>
            <a:t>Europe's largest seaport</a:t>
          </a:r>
        </a:p>
      </dsp:txBody>
      <dsp:txXfrm>
        <a:off x="5129413" y="1923481"/>
        <a:ext cx="973870" cy="896509"/>
      </dsp:txXfrm>
    </dsp:sp>
    <dsp:sp modelId="{E390B600-96B1-448F-B26F-8366F8A1F268}">
      <dsp:nvSpPr>
        <dsp:cNvPr id="0" name=""/>
        <dsp:cNvSpPr/>
      </dsp:nvSpPr>
      <dsp:spPr>
        <a:xfrm>
          <a:off x="5861817" y="725349"/>
          <a:ext cx="733918" cy="63236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A3FFC4-F748-4AD9-BDE0-9F8CE0ED6536}">
      <dsp:nvSpPr>
        <dsp:cNvPr id="0" name=""/>
        <dsp:cNvSpPr/>
      </dsp:nvSpPr>
      <dsp:spPr>
        <a:xfrm>
          <a:off x="4822929" y="0"/>
          <a:ext cx="1594078" cy="1379065"/>
        </a:xfrm>
        <a:prstGeom prst="hexagon">
          <a:avLst>
            <a:gd name="adj" fmla="val 2857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 sz="1500" kern="1200" dirty="0"/>
            <a:t>428 million tonnes</a:t>
          </a:r>
          <a:br>
            <a:rPr lang="de-AT" sz="1500" kern="1200" dirty="0"/>
          </a:br>
          <a:r>
            <a:rPr lang="en" sz="1500" kern="1200" dirty="0"/>
            <a:t>handled</a:t>
          </a:r>
        </a:p>
      </dsp:txBody>
      <dsp:txXfrm>
        <a:off x="5087102" y="228541"/>
        <a:ext cx="1065732" cy="921983"/>
      </dsp:txXfrm>
    </dsp:sp>
    <dsp:sp modelId="{602644A4-6456-43AD-8B74-C7D14665A4CA}">
      <dsp:nvSpPr>
        <dsp:cNvPr id="0" name=""/>
        <dsp:cNvSpPr/>
      </dsp:nvSpPr>
      <dsp:spPr>
        <a:xfrm>
          <a:off x="6718358" y="1907541"/>
          <a:ext cx="733918" cy="63236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89B6E2-B1BA-440B-BD62-A4F461690F91}">
      <dsp:nvSpPr>
        <dsp:cNvPr id="0" name=""/>
        <dsp:cNvSpPr/>
      </dsp:nvSpPr>
      <dsp:spPr>
        <a:xfrm>
          <a:off x="6284884" y="848217"/>
          <a:ext cx="1594078" cy="1379065"/>
        </a:xfrm>
        <a:prstGeom prst="hexagon">
          <a:avLst>
            <a:gd name="adj" fmla="val 2857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 sz="1500" kern="1200" dirty="0"/>
            <a:t>940 million € turnover</a:t>
          </a:r>
        </a:p>
      </dsp:txBody>
      <dsp:txXfrm>
        <a:off x="6549057" y="1076758"/>
        <a:ext cx="1065732" cy="921983"/>
      </dsp:txXfrm>
    </dsp:sp>
    <dsp:sp modelId="{C805C42A-62C1-420D-94A2-9971D6218787}">
      <dsp:nvSpPr>
        <dsp:cNvPr id="0" name=""/>
        <dsp:cNvSpPr/>
      </dsp:nvSpPr>
      <dsp:spPr>
        <a:xfrm>
          <a:off x="6123349" y="3242013"/>
          <a:ext cx="733918" cy="63236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E26798-24C3-40E8-919D-C69E02B12DCE}">
      <dsp:nvSpPr>
        <dsp:cNvPr id="0" name=""/>
        <dsp:cNvSpPr/>
      </dsp:nvSpPr>
      <dsp:spPr>
        <a:xfrm>
          <a:off x="6284884" y="2515715"/>
          <a:ext cx="1594078" cy="1379065"/>
        </a:xfrm>
        <a:prstGeom prst="hexagon">
          <a:avLst>
            <a:gd name="adj" fmla="val 2857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 sz="1500" kern="1200" dirty="0"/>
            <a:t>182,000 jobs</a:t>
          </a:r>
        </a:p>
      </dsp:txBody>
      <dsp:txXfrm>
        <a:off x="6549057" y="2744256"/>
        <a:ext cx="1065732" cy="921983"/>
      </dsp:txXfrm>
    </dsp:sp>
    <dsp:sp modelId="{F6232865-2026-4C40-A532-163019D64B3D}">
      <dsp:nvSpPr>
        <dsp:cNvPr id="0" name=""/>
        <dsp:cNvSpPr/>
      </dsp:nvSpPr>
      <dsp:spPr>
        <a:xfrm>
          <a:off x="4647367" y="3380536"/>
          <a:ext cx="733918" cy="63236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55213E-1AB0-4C2F-B759-0AF661E98C71}">
      <dsp:nvSpPr>
        <dsp:cNvPr id="0" name=""/>
        <dsp:cNvSpPr/>
      </dsp:nvSpPr>
      <dsp:spPr>
        <a:xfrm>
          <a:off x="4822929" y="3364881"/>
          <a:ext cx="1594078" cy="1379065"/>
        </a:xfrm>
        <a:prstGeom prst="hexagon">
          <a:avLst>
            <a:gd name="adj" fmla="val 2857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 sz="1500" kern="1200" dirty="0"/>
            <a:t>27,384 seagoing vessels per year </a:t>
          </a:r>
        </a:p>
      </dsp:txBody>
      <dsp:txXfrm>
        <a:off x="5087102" y="3593422"/>
        <a:ext cx="1065732" cy="921983"/>
      </dsp:txXfrm>
    </dsp:sp>
    <dsp:sp modelId="{12D59945-0356-4737-8167-497553FFFEDF}">
      <dsp:nvSpPr>
        <dsp:cNvPr id="0" name=""/>
        <dsp:cNvSpPr/>
      </dsp:nvSpPr>
      <dsp:spPr>
        <a:xfrm>
          <a:off x="3743271" y="2249168"/>
          <a:ext cx="841254" cy="63236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5F7AFA-F4A1-4A7E-A519-838824905A0B}">
      <dsp:nvSpPr>
        <dsp:cNvPr id="0" name=""/>
        <dsp:cNvSpPr/>
      </dsp:nvSpPr>
      <dsp:spPr>
        <a:xfrm>
          <a:off x="3354186" y="2516663"/>
          <a:ext cx="1594078" cy="1379065"/>
        </a:xfrm>
        <a:prstGeom prst="hexagon">
          <a:avLst>
            <a:gd name="adj" fmla="val 2857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 sz="1500" kern="1200" dirty="0"/>
            <a:t>93,680 inland vessels per year</a:t>
          </a:r>
        </a:p>
      </dsp:txBody>
      <dsp:txXfrm>
        <a:off x="3618359" y="2745204"/>
        <a:ext cx="1065732" cy="921983"/>
      </dsp:txXfrm>
    </dsp:sp>
    <dsp:sp modelId="{66A879D1-FD07-4C7B-ACFA-CBBA07DC873F}">
      <dsp:nvSpPr>
        <dsp:cNvPr id="0" name=""/>
        <dsp:cNvSpPr/>
      </dsp:nvSpPr>
      <dsp:spPr>
        <a:xfrm>
          <a:off x="3354186" y="846320"/>
          <a:ext cx="1594078" cy="1379065"/>
        </a:xfrm>
        <a:prstGeom prst="hexagon">
          <a:avLst>
            <a:gd name="adj" fmla="val 2857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 sz="1500" kern="1200" dirty="0"/>
            <a:t>Among the TOP 15 worldwide</a:t>
          </a:r>
        </a:p>
      </dsp:txBody>
      <dsp:txXfrm>
        <a:off x="3618359" y="1074861"/>
        <a:ext cx="1065732" cy="92198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7D75EA9-CDDA-4D17-B5F5-63442F6064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
              <a:t>Inland waterway vessels as part of the transport chain</a:t>
            </a:r>
          </a:p>
        </p:txBody>
      </p:sp>
      <p:sp>
        <p:nvSpPr>
          <p:cNvPr id="3" name="Datumsplatzhalter 2">
            <a:extLst>
              <a:ext uri="{FF2B5EF4-FFF2-40B4-BE49-F238E27FC236}">
                <a16:creationId xmlns:a16="http://schemas.microsoft.com/office/drawing/2014/main" id="{745BD30E-D25F-4DFB-B9E1-E5AE9CB0B44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2F4030-4D8A-4246-814D-3D1567CD35BB}" type="datetime1">
              <a:rPr lang="de-AT" smtClean="0"/>
              <a:t>02.07.2026</a:t>
            </a:fld>
            <a:endParaRPr lang="de-AT"/>
          </a:p>
        </p:txBody>
      </p:sp>
      <p:sp>
        <p:nvSpPr>
          <p:cNvPr id="4" name="Fußzeilenplatzhalter 3">
            <a:extLst>
              <a:ext uri="{FF2B5EF4-FFF2-40B4-BE49-F238E27FC236}">
                <a16:creationId xmlns:a16="http://schemas.microsoft.com/office/drawing/2014/main" id="{7EBB62D4-ED93-481A-AE77-B42E92BC8E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
              <a:t>Teaching materials from rewway.at</a:t>
            </a:r>
          </a:p>
        </p:txBody>
      </p:sp>
      <p:sp>
        <p:nvSpPr>
          <p:cNvPr id="5" name="Foliennummernplatzhalter 4">
            <a:extLst>
              <a:ext uri="{FF2B5EF4-FFF2-40B4-BE49-F238E27FC236}">
                <a16:creationId xmlns:a16="http://schemas.microsoft.com/office/drawing/2014/main" id="{174D353F-9BB3-48CF-88EE-78C6CAB2DC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256781-ACFC-457A-8F79-3F295F602FD2}" type="slidenum">
              <a:rPr lang="de-AT" smtClean="0"/>
              <a:t>‹Nr.›</a:t>
            </a:fld>
            <a:endParaRPr lang="de-AT"/>
          </a:p>
        </p:txBody>
      </p:sp>
    </p:spTree>
    <p:extLst>
      <p:ext uri="{BB962C8B-B14F-4D97-AF65-F5344CB8AC3E}">
        <p14:creationId xmlns:p14="http://schemas.microsoft.com/office/powerpoint/2010/main" val="223022635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
              <a:t>Inland waterway vessels as part of the transport chain</a:t>
            </a:r>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4F0D5-E232-4360-8B8C-58EF9D3E6905}" type="datetime1">
              <a:rPr lang="de-AT" smtClean="0"/>
              <a:t>02.07.2026</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
              <a:t>Edit master text format</a:t>
            </a:r>
          </a:p>
          <a:p>
            <a:pPr lvl="1"/>
            <a:r>
              <a:rPr lang="en"/>
              <a:t>Second level</a:t>
            </a:r>
          </a:p>
          <a:p>
            <a:pPr lvl="2"/>
            <a:r>
              <a:rPr lang="en"/>
              <a:t>Third level</a:t>
            </a:r>
          </a:p>
          <a:p>
            <a:pPr lvl="3"/>
            <a:r>
              <a:rPr lang="en"/>
              <a:t>Fourth level</a:t>
            </a:r>
          </a:p>
          <a:p>
            <a:pPr lvl="4"/>
            <a:r>
              <a:rPr lang="en"/>
              <a:t>Fifth level</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
              <a:t>Teaching materials from rewway.at</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1635B3-DF70-4CFD-87CA-EB6AFDCA10EE}" type="slidenum">
              <a:rPr lang="de-AT" smtClean="0"/>
              <a:t>‹Nr.›</a:t>
            </a:fld>
            <a:endParaRPr lang="de-AT"/>
          </a:p>
        </p:txBody>
      </p:sp>
    </p:spTree>
    <p:extLst>
      <p:ext uri="{BB962C8B-B14F-4D97-AF65-F5344CB8AC3E}">
        <p14:creationId xmlns:p14="http://schemas.microsoft.com/office/powerpoint/2010/main" val="1327977337"/>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RRIhiR-13Ok"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ur02.safelinks.protection.outlook.com/?url=https%3A%2F%2Fcreativecommons.org%2Flicenses%2Fby%2F4.0%2F&amp;data=05%7C02%7CChristina.Pum%40fh-steyr.at%7C7b4f5267538d4e4f8b9e08dd07a91804%7Cf88d4b736bb24b9aabc7eb96e5a6407c%7C0%7C0%7C638675145021774088%7CUnknown%7CTWFpbGZsb3d8eyJFbXB0eU1hcGkiOnRydWUsIlYiOiIwLjAuMDAwMCIsIlAiOiJXaW4zMiIsIkFOIjoiTWFpbCIsIldUIjoyfQ%3D%3D%7C0%7C%7C%7C&amp;sdata=9LPkO40gt4lSIjZgqoYlUQis%2BJm0GwebFgLlM25hglI%3D&amp;reserved=0"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1</a:t>
            </a:fld>
            <a:endParaRPr lang="de-AT"/>
          </a:p>
        </p:txBody>
      </p:sp>
    </p:spTree>
    <p:extLst>
      <p:ext uri="{BB962C8B-B14F-4D97-AF65-F5344CB8AC3E}">
        <p14:creationId xmlns:p14="http://schemas.microsoft.com/office/powerpoint/2010/main" val="1816997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33400-8D87-1EB0-0A03-5F5AD1CD009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A5A3690-35EE-A635-9006-4783613D64F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B473033-B092-14E7-38D2-84A3F2D1271A}"/>
              </a:ext>
            </a:extLst>
          </p:cNvPr>
          <p:cNvSpPr>
            <a:spLocks noGrp="1"/>
          </p:cNvSpPr>
          <p:nvPr>
            <p:ph type="body" idx="1"/>
          </p:nvPr>
        </p:nvSpPr>
        <p:spPr/>
        <p:txBody>
          <a:bodyPr/>
          <a:lstStyle/>
          <a:p>
            <a:r>
              <a:rPr lang="en" dirty="0"/>
              <a:t>In terms of specific energy consumption, inland waterway transport can be described as the most effective and therefore the most environmentally friendly mode of transport. A typical inland vessel on the Danube can transport a ton of cargo almost four times as far as the truck with the same energy consumption.</a:t>
            </a:r>
          </a:p>
          <a:p>
            <a:endParaRPr lang="de-AT" dirty="0"/>
          </a:p>
          <a:p>
            <a:r>
              <a:rPr lang="en" dirty="0"/>
              <a:t>Source: Viadonau (2019): Manual on D</a:t>
            </a:r>
            <a:r>
              <a:rPr lang="de-AT" dirty="0"/>
              <a:t>a</a:t>
            </a:r>
            <a:r>
              <a:rPr lang="en" dirty="0"/>
              <a:t>nube Navigation p. 18</a:t>
            </a:r>
          </a:p>
          <a:p>
            <a:r>
              <a:rPr lang="en" dirty="0"/>
              <a:t>Image source: Viadonau (2019): Manual on D</a:t>
            </a:r>
            <a:r>
              <a:rPr lang="de-AT" dirty="0"/>
              <a:t>a</a:t>
            </a:r>
            <a:r>
              <a:rPr lang="en" dirty="0"/>
              <a:t>nube Navigation p. 18</a:t>
            </a:r>
          </a:p>
          <a:p>
            <a:endParaRPr lang="de-AT" dirty="0"/>
          </a:p>
        </p:txBody>
      </p:sp>
      <p:sp>
        <p:nvSpPr>
          <p:cNvPr id="4" name="Kopfzeilenplatzhalter 3">
            <a:extLst>
              <a:ext uri="{FF2B5EF4-FFF2-40B4-BE49-F238E27FC236}">
                <a16:creationId xmlns:a16="http://schemas.microsoft.com/office/drawing/2014/main" id="{0FD40CCD-ED0F-182C-F210-324DFB2CBE0D}"/>
              </a:ext>
            </a:extLst>
          </p:cNvPr>
          <p:cNvSpPr>
            <a:spLocks noGrp="1"/>
          </p:cNvSpPr>
          <p:nvPr>
            <p:ph type="hdr" sz="quarter"/>
          </p:nvPr>
        </p:nvSpPr>
        <p:spPr/>
        <p:txBody>
          <a:bodyPr/>
          <a:lstStyle/>
          <a:p>
            <a:r>
              <a:rPr lang="en"/>
              <a:t>Inland waterway vessels as part of the transport chain</a:t>
            </a:r>
          </a:p>
        </p:txBody>
      </p:sp>
      <p:sp>
        <p:nvSpPr>
          <p:cNvPr id="5" name="Datumsplatzhalter 4">
            <a:extLst>
              <a:ext uri="{FF2B5EF4-FFF2-40B4-BE49-F238E27FC236}">
                <a16:creationId xmlns:a16="http://schemas.microsoft.com/office/drawing/2014/main" id="{705BA86A-BC67-5C82-0EBF-DF975D16820B}"/>
              </a:ext>
            </a:extLst>
          </p:cNvPr>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a:extLst>
              <a:ext uri="{FF2B5EF4-FFF2-40B4-BE49-F238E27FC236}">
                <a16:creationId xmlns:a16="http://schemas.microsoft.com/office/drawing/2014/main" id="{D6861227-B388-D49D-A808-4BD5F8732579}"/>
              </a:ext>
            </a:extLst>
          </p:cNvPr>
          <p:cNvSpPr>
            <a:spLocks noGrp="1"/>
          </p:cNvSpPr>
          <p:nvPr>
            <p:ph type="ftr" sz="quarter" idx="4"/>
          </p:nvPr>
        </p:nvSpPr>
        <p:spPr/>
        <p:txBody>
          <a:bodyPr/>
          <a:lstStyle/>
          <a:p>
            <a:r>
              <a:rPr lang="en"/>
              <a:t>Teaching materials from rewway.at</a:t>
            </a:r>
          </a:p>
        </p:txBody>
      </p:sp>
      <p:sp>
        <p:nvSpPr>
          <p:cNvPr id="7" name="Foliennummernplatzhalter 6">
            <a:extLst>
              <a:ext uri="{FF2B5EF4-FFF2-40B4-BE49-F238E27FC236}">
                <a16:creationId xmlns:a16="http://schemas.microsoft.com/office/drawing/2014/main" id="{8A5ACABB-F160-9B37-6A9F-930F2B7CF928}"/>
              </a:ext>
            </a:extLst>
          </p:cNvPr>
          <p:cNvSpPr>
            <a:spLocks noGrp="1"/>
          </p:cNvSpPr>
          <p:nvPr>
            <p:ph type="sldNum" sz="quarter" idx="5"/>
          </p:nvPr>
        </p:nvSpPr>
        <p:spPr/>
        <p:txBody>
          <a:bodyPr/>
          <a:lstStyle/>
          <a:p>
            <a:fld id="{9B1635B3-DF70-4CFD-87CA-EB6AFDCA10EE}" type="slidenum">
              <a:rPr lang="de-AT" smtClean="0"/>
              <a:t>13</a:t>
            </a:fld>
            <a:endParaRPr lang="de-AT"/>
          </a:p>
        </p:txBody>
      </p:sp>
    </p:spTree>
    <p:extLst>
      <p:ext uri="{BB962C8B-B14F-4D97-AF65-F5344CB8AC3E}">
        <p14:creationId xmlns:p14="http://schemas.microsoft.com/office/powerpoint/2010/main" val="704926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FF4ED-DC7C-A267-695D-465A349ED2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906C7B-55DF-6AE9-17EC-2FF7921221C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3E6D386-0E34-82B6-704E-E0480138B4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kern="1200" dirty="0">
                <a:solidFill>
                  <a:schemeClr val="tx1"/>
                </a:solidFill>
                <a:effectLst/>
                <a:latin typeface="+mn-lt"/>
                <a:ea typeface="+mn-ea"/>
                <a:cs typeface="+mn-cs"/>
              </a:rPr>
              <a:t>Costs that arise from mobility but are not borne by those who use transport are referred to as external costs of transport. These costs are passed on to third parties, such as taxpayers and future generations. The negative externalities of transport include, in particular, pollutant emissions, CO2 emissions, noise emissions, consequential accident costs, land use and effects on flora and fauna. The external costs have considerable social and health effects (e.g. quality of life, noise pollution, stress, diseases) as well as on the environment (climate change, biodiversity).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sz="1200" kern="1200" dirty="0">
                <a:solidFill>
                  <a:schemeClr val="tx1"/>
                </a:solidFill>
                <a:effectLst/>
                <a:latin typeface="+mn-lt"/>
                <a:ea typeface="+mn-ea"/>
                <a:cs typeface="+mn-cs"/>
              </a:rPr>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200" kern="1200" dirty="0">
                <a:solidFill>
                  <a:schemeClr val="tx1"/>
                </a:solidFill>
                <a:effectLst/>
                <a:latin typeface="+mn-lt"/>
                <a:ea typeface="+mn-ea"/>
                <a:cs typeface="+mn-cs"/>
              </a:rPr>
              <a:t>Koch, Susanne (2012): </a:t>
            </a:r>
            <a:r>
              <a:rPr lang="de-AT" sz="1200" kern="1200" dirty="0">
                <a:solidFill>
                  <a:schemeClr val="tx1"/>
                </a:solidFill>
                <a:effectLst/>
                <a:latin typeface="+mn-lt"/>
                <a:ea typeface="+mn-ea"/>
                <a:cs typeface="+mn-cs"/>
              </a:rPr>
              <a:t>): Logistik – Eine Einführung in Ökonomie und Nachhaltigkeit</a:t>
            </a:r>
            <a:r>
              <a:rPr lang="en" sz="1200" kern="1200" dirty="0">
                <a:solidFill>
                  <a:schemeClr val="tx1"/>
                </a:solidFill>
                <a:effectLst/>
                <a:latin typeface="+mn-lt"/>
                <a:ea typeface="+mn-ea"/>
                <a:cs typeface="+mn-cs"/>
              </a:rPr>
              <a:t>, p. 294f</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sz="1200" kern="1200" dirty="0">
                <a:solidFill>
                  <a:schemeClr val="tx1"/>
                </a:solidFill>
                <a:effectLst/>
                <a:latin typeface="+mn-lt"/>
                <a:ea typeface="+mn-ea"/>
                <a:cs typeface="+mn-cs"/>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200" kern="1200" dirty="0">
                <a:solidFill>
                  <a:schemeClr val="tx1"/>
                </a:solidFill>
                <a:effectLst/>
                <a:latin typeface="+mn-lt"/>
                <a:ea typeface="+mn-ea"/>
                <a:cs typeface="+mn-cs"/>
              </a:rPr>
              <a:t>Pixabay (2025): https://pixabay.com/de/photos/verkehr-transport-stau-autobahn-2251530; Retrieved 27.02.2025</a:t>
            </a:r>
          </a:p>
          <a:p>
            <a:endParaRPr lang="de-AT" dirty="0"/>
          </a:p>
        </p:txBody>
      </p:sp>
      <p:sp>
        <p:nvSpPr>
          <p:cNvPr id="4" name="Kopfzeilenplatzhalter 3">
            <a:extLst>
              <a:ext uri="{FF2B5EF4-FFF2-40B4-BE49-F238E27FC236}">
                <a16:creationId xmlns:a16="http://schemas.microsoft.com/office/drawing/2014/main" id="{492277EB-BBE7-5FDC-DAF8-B086681B6B3A}"/>
              </a:ext>
            </a:extLst>
          </p:cNvPr>
          <p:cNvSpPr>
            <a:spLocks noGrp="1"/>
          </p:cNvSpPr>
          <p:nvPr>
            <p:ph type="hdr" sz="quarter"/>
          </p:nvPr>
        </p:nvSpPr>
        <p:spPr/>
        <p:txBody>
          <a:bodyPr/>
          <a:lstStyle/>
          <a:p>
            <a:r>
              <a:rPr lang="en"/>
              <a:t>Inland waterway vessels as part of the transport chain</a:t>
            </a:r>
          </a:p>
        </p:txBody>
      </p:sp>
      <p:sp>
        <p:nvSpPr>
          <p:cNvPr id="5" name="Datumsplatzhalter 4">
            <a:extLst>
              <a:ext uri="{FF2B5EF4-FFF2-40B4-BE49-F238E27FC236}">
                <a16:creationId xmlns:a16="http://schemas.microsoft.com/office/drawing/2014/main" id="{D410CE8F-5EFB-F3FF-D16A-CDA04FC2BC88}"/>
              </a:ext>
            </a:extLst>
          </p:cNvPr>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a:extLst>
              <a:ext uri="{FF2B5EF4-FFF2-40B4-BE49-F238E27FC236}">
                <a16:creationId xmlns:a16="http://schemas.microsoft.com/office/drawing/2014/main" id="{8E0598D3-4CDE-2758-FEF3-C49BC8307E18}"/>
              </a:ext>
            </a:extLst>
          </p:cNvPr>
          <p:cNvSpPr>
            <a:spLocks noGrp="1"/>
          </p:cNvSpPr>
          <p:nvPr>
            <p:ph type="ftr" sz="quarter" idx="4"/>
          </p:nvPr>
        </p:nvSpPr>
        <p:spPr/>
        <p:txBody>
          <a:bodyPr/>
          <a:lstStyle/>
          <a:p>
            <a:r>
              <a:rPr lang="en"/>
              <a:t>Teaching materials from rewway.at</a:t>
            </a:r>
          </a:p>
        </p:txBody>
      </p:sp>
      <p:sp>
        <p:nvSpPr>
          <p:cNvPr id="7" name="Foliennummernplatzhalter 6">
            <a:extLst>
              <a:ext uri="{FF2B5EF4-FFF2-40B4-BE49-F238E27FC236}">
                <a16:creationId xmlns:a16="http://schemas.microsoft.com/office/drawing/2014/main" id="{0443309C-8E3A-9B80-5BE0-3960BE0CCB76}"/>
              </a:ext>
            </a:extLst>
          </p:cNvPr>
          <p:cNvSpPr>
            <a:spLocks noGrp="1"/>
          </p:cNvSpPr>
          <p:nvPr>
            <p:ph type="sldNum" sz="quarter" idx="5"/>
          </p:nvPr>
        </p:nvSpPr>
        <p:spPr/>
        <p:txBody>
          <a:bodyPr/>
          <a:lstStyle/>
          <a:p>
            <a:fld id="{9B1635B3-DF70-4CFD-87CA-EB6AFDCA10EE}" type="slidenum">
              <a:rPr lang="de-AT" smtClean="0"/>
              <a:t>14</a:t>
            </a:fld>
            <a:endParaRPr lang="de-AT"/>
          </a:p>
        </p:txBody>
      </p:sp>
    </p:spTree>
    <p:extLst>
      <p:ext uri="{BB962C8B-B14F-4D97-AF65-F5344CB8AC3E}">
        <p14:creationId xmlns:p14="http://schemas.microsoft.com/office/powerpoint/2010/main" val="959043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80330-F713-46D9-FDCB-EA07C2C57DA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3AFB5A6-7BF1-FB73-E31F-F0686EED6B4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F1022AD-38F4-8341-5003-10FA257D031A}"/>
              </a:ext>
            </a:extLst>
          </p:cNvPr>
          <p:cNvSpPr>
            <a:spLocks noGrp="1"/>
          </p:cNvSpPr>
          <p:nvPr>
            <p:ph type="body" idx="1"/>
          </p:nvPr>
        </p:nvSpPr>
        <p:spPr/>
        <p:txBody>
          <a:bodyPr/>
          <a:lstStyle/>
          <a:p>
            <a:r>
              <a:rPr lang="en" dirty="0"/>
              <a:t>Inland waterway and rail (electrified) cause by far the lowest external costs compared to trucks. </a:t>
            </a:r>
          </a:p>
          <a:p>
            <a:r>
              <a:rPr lang="en" dirty="0"/>
              <a:t>In 2023, the share of electrified lines of all infrastructure operators in Austria was around 75 percent. (cf. Rail Control)</a:t>
            </a:r>
          </a:p>
          <a:p>
            <a:r>
              <a:rPr lang="en" dirty="0"/>
              <a:t>In the EU-27, the electrification rate of rail networks was 57.4 % in 2023. (cf. Eurostat 2025)</a:t>
            </a:r>
          </a:p>
          <a:p>
            <a:endParaRPr lang="de-AT" dirty="0"/>
          </a:p>
          <a:p>
            <a:r>
              <a:rPr lang="en" dirty="0"/>
              <a:t>Sources:</a:t>
            </a:r>
          </a:p>
          <a:p>
            <a:r>
              <a:rPr lang="en" dirty="0"/>
              <a:t>Own illustration based on:</a:t>
            </a:r>
          </a:p>
          <a:p>
            <a:r>
              <a:rPr lang="en" dirty="0"/>
              <a:t>Christidis, P., &amp; Brons, M. (2016): External costs of freight transport in European Union Member States (Joint Research Centre (JRC)). Harvard Dataverse. https://dataverse.harvard.edu/dataset.xhtml?persistentId=doi:10.7910/DVN/YA3VCY https://doi.org/10.7910/DVN/YA3VCY; Abruf 28.01.2025</a:t>
            </a:r>
          </a:p>
          <a:p>
            <a:endParaRPr lang="de-AT" dirty="0"/>
          </a:p>
          <a:p>
            <a:r>
              <a:rPr lang="en" dirty="0"/>
              <a:t>Eurostat (2025): https://ec.europa.eu/eurostat/statistics-explained/index.php?title=Characteristics_of_the_railway_network_in_Europe; Retrieved 06.03.2025</a:t>
            </a:r>
          </a:p>
          <a:p>
            <a:r>
              <a:rPr lang="en" dirty="0"/>
              <a:t>Schienen-Control (2025): https://www.schienencontrol.gv.at/de/wettbewerbsregulierung/eisenbahnnetz-oesterreich.html, accessed 28.01.2025</a:t>
            </a:r>
          </a:p>
          <a:p>
            <a:endParaRPr lang="de-AT" dirty="0"/>
          </a:p>
        </p:txBody>
      </p:sp>
      <p:sp>
        <p:nvSpPr>
          <p:cNvPr id="4" name="Kopfzeilenplatzhalter 3">
            <a:extLst>
              <a:ext uri="{FF2B5EF4-FFF2-40B4-BE49-F238E27FC236}">
                <a16:creationId xmlns:a16="http://schemas.microsoft.com/office/drawing/2014/main" id="{FE26B1F2-091F-4CD4-AAF9-25415FF86B7E}"/>
              </a:ext>
            </a:extLst>
          </p:cNvPr>
          <p:cNvSpPr>
            <a:spLocks noGrp="1"/>
          </p:cNvSpPr>
          <p:nvPr>
            <p:ph type="hdr" sz="quarter"/>
          </p:nvPr>
        </p:nvSpPr>
        <p:spPr/>
        <p:txBody>
          <a:bodyPr/>
          <a:lstStyle/>
          <a:p>
            <a:r>
              <a:rPr lang="en"/>
              <a:t>Inland waterway vessels as part of the transport chain</a:t>
            </a:r>
          </a:p>
        </p:txBody>
      </p:sp>
      <p:sp>
        <p:nvSpPr>
          <p:cNvPr id="5" name="Datumsplatzhalter 4">
            <a:extLst>
              <a:ext uri="{FF2B5EF4-FFF2-40B4-BE49-F238E27FC236}">
                <a16:creationId xmlns:a16="http://schemas.microsoft.com/office/drawing/2014/main" id="{DA8F8E0A-EF62-D765-4363-67FDC3264926}"/>
              </a:ext>
            </a:extLst>
          </p:cNvPr>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a:extLst>
              <a:ext uri="{FF2B5EF4-FFF2-40B4-BE49-F238E27FC236}">
                <a16:creationId xmlns:a16="http://schemas.microsoft.com/office/drawing/2014/main" id="{4095D735-6A19-4C8F-DACC-79D015DDA23A}"/>
              </a:ext>
            </a:extLst>
          </p:cNvPr>
          <p:cNvSpPr>
            <a:spLocks noGrp="1"/>
          </p:cNvSpPr>
          <p:nvPr>
            <p:ph type="ftr" sz="quarter" idx="4"/>
          </p:nvPr>
        </p:nvSpPr>
        <p:spPr/>
        <p:txBody>
          <a:bodyPr/>
          <a:lstStyle/>
          <a:p>
            <a:r>
              <a:rPr lang="en"/>
              <a:t>Teaching materials from rewway.at</a:t>
            </a:r>
          </a:p>
        </p:txBody>
      </p:sp>
      <p:sp>
        <p:nvSpPr>
          <p:cNvPr id="7" name="Foliennummernplatzhalter 6">
            <a:extLst>
              <a:ext uri="{FF2B5EF4-FFF2-40B4-BE49-F238E27FC236}">
                <a16:creationId xmlns:a16="http://schemas.microsoft.com/office/drawing/2014/main" id="{E4314CAD-21D8-13D3-F025-864D21BEED9B}"/>
              </a:ext>
            </a:extLst>
          </p:cNvPr>
          <p:cNvSpPr>
            <a:spLocks noGrp="1"/>
          </p:cNvSpPr>
          <p:nvPr>
            <p:ph type="sldNum" sz="quarter" idx="5"/>
          </p:nvPr>
        </p:nvSpPr>
        <p:spPr/>
        <p:txBody>
          <a:bodyPr/>
          <a:lstStyle/>
          <a:p>
            <a:fld id="{9B1635B3-DF70-4CFD-87CA-EB6AFDCA10EE}" type="slidenum">
              <a:rPr lang="de-AT" smtClean="0"/>
              <a:t>15</a:t>
            </a:fld>
            <a:endParaRPr lang="de-AT"/>
          </a:p>
        </p:txBody>
      </p:sp>
    </p:spTree>
    <p:extLst>
      <p:ext uri="{BB962C8B-B14F-4D97-AF65-F5344CB8AC3E}">
        <p14:creationId xmlns:p14="http://schemas.microsoft.com/office/powerpoint/2010/main" val="1024821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0D324-BEFA-8B08-099E-9A199F92BD9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5FEF866-4B5B-6CF3-15F0-11201D003F6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9BD1739-D2BF-2DC1-C910-96B6640CEA05}"/>
              </a:ext>
            </a:extLst>
          </p:cNvPr>
          <p:cNvSpPr>
            <a:spLocks noGrp="1"/>
          </p:cNvSpPr>
          <p:nvPr>
            <p:ph type="body" idx="1"/>
          </p:nvPr>
        </p:nvSpPr>
        <p:spPr/>
        <p:txBody>
          <a:bodyPr/>
          <a:lstStyle/>
          <a:p>
            <a:r>
              <a:rPr lang="en" dirty="0"/>
              <a:t>Think-Pair-Share: Alone, in twos or threes (Pair), then present the results of the discussion in plenary (Share)</a:t>
            </a:r>
          </a:p>
          <a:p>
            <a:endParaRPr lang="de-AT" dirty="0"/>
          </a:p>
          <a:p>
            <a:r>
              <a:rPr lang="en" dirty="0"/>
              <a:t>Duration: approx. 15–20 minutes</a:t>
            </a:r>
          </a:p>
          <a:p>
            <a:r>
              <a:rPr lang="en" dirty="0"/>
              <a:t>Social form: Individual work → partner or small group work → plenary discussion</a:t>
            </a:r>
          </a:p>
          <a:p>
            <a:endParaRPr lang="de-AT" dirty="0"/>
          </a:p>
          <a:p>
            <a:r>
              <a:rPr lang="en" dirty="0"/>
              <a:t>Possible arguments (for support or as an impulse)</a:t>
            </a:r>
          </a:p>
          <a:p>
            <a:r>
              <a:rPr lang="en" dirty="0"/>
              <a:t>Low primary energy requirement: Inland waterway vessels consume significantly less energy per tonne transported compared to trucks or trains.</a:t>
            </a:r>
          </a:p>
          <a:p>
            <a:r>
              <a:rPr lang="en" dirty="0"/>
              <a:t>Lowest external costs: Less air pollution, noise, CO₂ emissions and infrastructure wear.</a:t>
            </a:r>
          </a:p>
          <a:p>
            <a:r>
              <a:rPr lang="en" dirty="0"/>
              <a:t>Hardly any accidents: Very high safety compared to road and rail.</a:t>
            </a:r>
          </a:p>
          <a:p>
            <a:r>
              <a:rPr lang="en" dirty="0"/>
              <a:t>Large transport volumes possible: One ship replaces many trucks.</a:t>
            </a:r>
          </a:p>
          <a:p>
            <a:r>
              <a:rPr lang="en" dirty="0"/>
              <a:t>Use of existing natural infrastructure: Rivers and canals are already in place.</a:t>
            </a:r>
          </a:p>
          <a:p>
            <a:r>
              <a:rPr lang="en" dirty="0"/>
              <a:t>Cost-effective in the long term: Especially for bulk goods and long distances.</a:t>
            </a:r>
          </a:p>
          <a:p>
            <a:endParaRPr lang="de-AT" dirty="0"/>
          </a:p>
          <a:p>
            <a:r>
              <a:rPr lang="en" dirty="0"/>
              <a:t>Learning objectives:</a:t>
            </a:r>
          </a:p>
          <a:p>
            <a:r>
              <a:rPr lang="en" dirty="0"/>
              <a:t>The pupils analyse the ecological and economic advantages of inland navigation compared to other modes of transport.</a:t>
            </a:r>
          </a:p>
          <a:p>
            <a:r>
              <a:rPr lang="en" dirty="0"/>
              <a:t>The students argue objectively and justifiably for or against greater use of the waterway in freight transport.</a:t>
            </a:r>
          </a:p>
          <a:p>
            <a:r>
              <a:rPr lang="en" dirty="0"/>
              <a:t>The students reflect on the political and social framework conditions that influence the use of inland navigation.</a:t>
            </a:r>
          </a:p>
          <a:p>
            <a:r>
              <a:rPr lang="en" dirty="0"/>
              <a:t>The students present their results in a structured and understandable way in the plenary session and deal with other perspectives.</a:t>
            </a:r>
          </a:p>
        </p:txBody>
      </p:sp>
      <p:sp>
        <p:nvSpPr>
          <p:cNvPr id="4" name="Kopfzeilenplatzhalter 3">
            <a:extLst>
              <a:ext uri="{FF2B5EF4-FFF2-40B4-BE49-F238E27FC236}">
                <a16:creationId xmlns:a16="http://schemas.microsoft.com/office/drawing/2014/main" id="{4A38F138-3D1F-01F1-7E3F-3B9879FB3C5A}"/>
              </a:ext>
            </a:extLst>
          </p:cNvPr>
          <p:cNvSpPr>
            <a:spLocks noGrp="1"/>
          </p:cNvSpPr>
          <p:nvPr>
            <p:ph type="hdr" sz="quarter"/>
          </p:nvPr>
        </p:nvSpPr>
        <p:spPr/>
        <p:txBody>
          <a:bodyPr/>
          <a:lstStyle/>
          <a:p>
            <a:r>
              <a:rPr lang="en"/>
              <a:t>Inland waterway vessels as part of the transport chain</a:t>
            </a:r>
          </a:p>
        </p:txBody>
      </p:sp>
      <p:sp>
        <p:nvSpPr>
          <p:cNvPr id="5" name="Datumsplatzhalter 4">
            <a:extLst>
              <a:ext uri="{FF2B5EF4-FFF2-40B4-BE49-F238E27FC236}">
                <a16:creationId xmlns:a16="http://schemas.microsoft.com/office/drawing/2014/main" id="{DB6BA6AA-F772-E6BB-A21F-75C5353202AA}"/>
              </a:ext>
            </a:extLst>
          </p:cNvPr>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a:extLst>
              <a:ext uri="{FF2B5EF4-FFF2-40B4-BE49-F238E27FC236}">
                <a16:creationId xmlns:a16="http://schemas.microsoft.com/office/drawing/2014/main" id="{2C2FBCE4-1D48-A200-978B-57749302D916}"/>
              </a:ext>
            </a:extLst>
          </p:cNvPr>
          <p:cNvSpPr>
            <a:spLocks noGrp="1"/>
          </p:cNvSpPr>
          <p:nvPr>
            <p:ph type="ftr" sz="quarter" idx="4"/>
          </p:nvPr>
        </p:nvSpPr>
        <p:spPr/>
        <p:txBody>
          <a:bodyPr/>
          <a:lstStyle/>
          <a:p>
            <a:r>
              <a:rPr lang="en"/>
              <a:t>Teaching materials from rewway.at</a:t>
            </a:r>
          </a:p>
        </p:txBody>
      </p:sp>
      <p:sp>
        <p:nvSpPr>
          <p:cNvPr id="7" name="Foliennummernplatzhalter 6">
            <a:extLst>
              <a:ext uri="{FF2B5EF4-FFF2-40B4-BE49-F238E27FC236}">
                <a16:creationId xmlns:a16="http://schemas.microsoft.com/office/drawing/2014/main" id="{C8EFE44D-508D-C109-D091-340ACEB830D6}"/>
              </a:ext>
            </a:extLst>
          </p:cNvPr>
          <p:cNvSpPr>
            <a:spLocks noGrp="1"/>
          </p:cNvSpPr>
          <p:nvPr>
            <p:ph type="sldNum" sz="quarter" idx="5"/>
          </p:nvPr>
        </p:nvSpPr>
        <p:spPr/>
        <p:txBody>
          <a:bodyPr/>
          <a:lstStyle/>
          <a:p>
            <a:fld id="{9B1635B3-DF70-4CFD-87CA-EB6AFDCA10EE}" type="slidenum">
              <a:rPr lang="de-AT" smtClean="0"/>
              <a:t>16</a:t>
            </a:fld>
            <a:endParaRPr lang="de-AT"/>
          </a:p>
        </p:txBody>
      </p:sp>
    </p:spTree>
    <p:extLst>
      <p:ext uri="{BB962C8B-B14F-4D97-AF65-F5344CB8AC3E}">
        <p14:creationId xmlns:p14="http://schemas.microsoft.com/office/powerpoint/2010/main" val="33903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a:t>Which inland vessels and convoys of vessels can sail on an inland waterway is mainly determined by the infrastructure of the waterway:</a:t>
            </a:r>
          </a:p>
          <a:p>
            <a:r>
              <a:rPr lang="en" dirty="0"/>
              <a:t> Depth, width and radius of curvature of the fairway and the fairway </a:t>
            </a:r>
          </a:p>
          <a:p>
            <a:r>
              <a:rPr lang="en" dirty="0"/>
              <a:t> Size of lock chambers</a:t>
            </a:r>
          </a:p>
          <a:p>
            <a:r>
              <a:rPr lang="en" dirty="0"/>
              <a:t> Openings (clear height and width) under bridges and overhead lines </a:t>
            </a:r>
          </a:p>
          <a:p>
            <a:r>
              <a:rPr lang="en" sz="1200" kern="1200" dirty="0">
                <a:solidFill>
                  <a:schemeClr val="tx1"/>
                </a:solidFill>
                <a:effectLst/>
                <a:latin typeface="+mn-lt"/>
                <a:ea typeface="+mn-ea"/>
                <a:cs typeface="+mn-cs"/>
              </a:rPr>
              <a:t>In Austria, viadonau is responsible for the preservation, maintenance and further development of waterways.</a:t>
            </a:r>
            <a:br>
              <a:rPr lang="de-AT" sz="1200" kern="1200" dirty="0">
                <a:solidFill>
                  <a:schemeClr val="tx1"/>
                </a:solidFill>
                <a:effectLst/>
                <a:latin typeface="+mn-lt"/>
                <a:ea typeface="+mn-ea"/>
                <a:cs typeface="+mn-cs"/>
              </a:rPr>
            </a:br>
            <a:br>
              <a:rPr lang="de-AT" sz="1200" kern="1200" dirty="0">
                <a:solidFill>
                  <a:schemeClr val="tx1"/>
                </a:solidFill>
                <a:effectLst/>
                <a:latin typeface="+mn-lt"/>
                <a:ea typeface="+mn-ea"/>
                <a:cs typeface="+mn-cs"/>
              </a:rPr>
            </a:br>
            <a:endParaRPr lang="de-AT" dirty="0"/>
          </a:p>
          <a:p>
            <a:endParaRPr lang="de-AT" dirty="0"/>
          </a:p>
          <a:p>
            <a:r>
              <a:rPr lang="en" dirty="0"/>
              <a:t>Source:</a:t>
            </a:r>
          </a:p>
          <a:p>
            <a:r>
              <a:rPr lang="en" dirty="0"/>
              <a:t>Viadonau (2019): Manual on Danube Navigation, p. </a:t>
            </a:r>
            <a:r>
              <a:rPr lang="en" dirty="0" err="1"/>
              <a:t>47 ff.</a:t>
            </a:r>
          </a:p>
          <a:p>
            <a:endParaRPr lang="de-AT" dirty="0"/>
          </a:p>
          <a:p>
            <a:r>
              <a:rPr lang="en" dirty="0"/>
              <a:t>Image source:</a:t>
            </a:r>
          </a:p>
          <a:p>
            <a:r>
              <a:rPr lang="en" dirty="0" err="1"/>
              <a:t>Pixabay (2024): https://pixabay.com/de/photos/rhein-flu%C3%9F-wasser-landschaft-4129208/; Retrieved 23.04.2024</a:t>
            </a:r>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17</a:t>
            </a:fld>
            <a:endParaRPr lang="de-AT"/>
          </a:p>
        </p:txBody>
      </p:sp>
    </p:spTree>
    <p:extLst>
      <p:ext uri="{BB962C8B-B14F-4D97-AF65-F5344CB8AC3E}">
        <p14:creationId xmlns:p14="http://schemas.microsoft.com/office/powerpoint/2010/main" val="1204456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a:t>The fairway refers to the area of a river or canal that is intended for navigation. In this area, the Waterways Administration ensures that a certain minimum depth and width is maintained so that ships can sail safely. The fairway is a part of the entire fairway, i.e. the navigable area of a body of water. The determination of the fairway is based on a minimum cross-section. This is based on the most critical points of a river section – i.e. where the water is shallowest or narrowest, especially at low tide. On the Danube, the required depth of the fairway is measured at the so-called regulatory low water level, or RNW for short.</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200" noProof="0" dirty="0"/>
              <a:t>The depth of the fairway in the fairway determines how far a cargo ship can be "unloaded"; the more goods a ship has loaded, the greater its unloading depth, i.e. the draught of the ship at rest corresponding to a certain loading condition. The unloading depths that can be used by shipping have a decisive influence on the profitability of inland waterway transport.</a:t>
            </a:r>
          </a:p>
          <a:p>
            <a:endParaRPr lang="de-AT" dirty="0"/>
          </a:p>
          <a:p>
            <a:endParaRPr lang="de-AT" dirty="0"/>
          </a:p>
          <a:p>
            <a:r>
              <a:rPr lang="en" dirty="0"/>
              <a:t>Source:</a:t>
            </a:r>
          </a:p>
          <a:p>
            <a:r>
              <a:rPr lang="en" dirty="0"/>
              <a:t>Viadonau (2019): Manual on D</a:t>
            </a:r>
            <a:r>
              <a:rPr lang="de-AT" dirty="0"/>
              <a:t>a</a:t>
            </a:r>
            <a:r>
              <a:rPr lang="en" dirty="0"/>
              <a:t>nube Navigation p. </a:t>
            </a:r>
            <a:r>
              <a:rPr lang="en" dirty="0" err="1"/>
              <a:t>49f.</a:t>
            </a:r>
          </a:p>
          <a:p>
            <a:endParaRPr lang="de-AT" dirty="0"/>
          </a:p>
          <a:p>
            <a:r>
              <a:rPr lang="en" dirty="0"/>
              <a:t>Graphics:</a:t>
            </a:r>
          </a:p>
          <a:p>
            <a:r>
              <a:rPr lang="en" dirty="0"/>
              <a:t>Viadonau (2019): Manual on D</a:t>
            </a:r>
            <a:r>
              <a:rPr lang="de-AT" dirty="0"/>
              <a:t>a</a:t>
            </a:r>
            <a:r>
              <a:rPr lang="en" dirty="0"/>
              <a:t>nube Navigation p. </a:t>
            </a:r>
            <a:r>
              <a:rPr lang="en" dirty="0" err="1"/>
              <a:t>50</a:t>
            </a:r>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18</a:t>
            </a:fld>
            <a:endParaRPr lang="de-AT"/>
          </a:p>
        </p:txBody>
      </p:sp>
    </p:spTree>
    <p:extLst>
      <p:ext uri="{BB962C8B-B14F-4D97-AF65-F5344CB8AC3E}">
        <p14:creationId xmlns:p14="http://schemas.microsoft.com/office/powerpoint/2010/main" val="4225490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b="0" i="0" dirty="0">
                <a:solidFill>
                  <a:srgbClr val="374151"/>
                </a:solidFill>
                <a:effectLst/>
                <a:latin typeface="Söhne"/>
              </a:rPr>
              <a:t>Locks make it possible to overcome height differences along a waterway (usually created by barrages at run-of-river power plants). In a chamber lock, when the lock gates are closed, the lock chamber is filled or emptied and thus raised or lowered to the level of the upstream or downstream. This allows ships to be lifted or lowered and a height difference of up to 25 meters can be overcome.</a:t>
            </a:r>
          </a:p>
          <a:p>
            <a:endParaRPr lang="de-AT" dirty="0"/>
          </a:p>
          <a:p>
            <a:r>
              <a:rPr lang="en" dirty="0"/>
              <a:t>Source:</a:t>
            </a:r>
          </a:p>
          <a:p>
            <a:r>
              <a:rPr lang="en" dirty="0" err="1"/>
              <a:t>Klexikon (2026): https://klexikon.zum.de/wiki/Schleuse; Retrieved 26.05.2026</a:t>
            </a:r>
          </a:p>
          <a:p>
            <a:pPr defTabSz="875172">
              <a:defRPr/>
            </a:pPr>
            <a:r>
              <a:rPr lang="en" dirty="0"/>
              <a:t>Viadonau (2019): Manual on D</a:t>
            </a:r>
            <a:r>
              <a:rPr lang="de-AT" dirty="0"/>
              <a:t>a</a:t>
            </a:r>
            <a:r>
              <a:rPr lang="en" dirty="0"/>
              <a:t>nube Navigation, p. </a:t>
            </a:r>
            <a:r>
              <a:rPr lang="en" dirty="0" err="1"/>
              <a:t>53 f.</a:t>
            </a:r>
          </a:p>
          <a:p>
            <a:pPr defTabSz="875172">
              <a:defRPr/>
            </a:pPr>
            <a:endParaRPr lang="de-AT" dirty="0"/>
          </a:p>
          <a:p>
            <a:pPr defTabSz="875172">
              <a:defRPr/>
            </a:pPr>
            <a:r>
              <a:rPr lang="en" dirty="0"/>
              <a:t>Image source:</a:t>
            </a:r>
          </a:p>
          <a:p>
            <a:pPr defTabSz="875172">
              <a:defRPr/>
            </a:pPr>
            <a:r>
              <a:rPr lang="en" dirty="0"/>
              <a:t>Björn Bosch</a:t>
            </a:r>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19</a:t>
            </a:fld>
            <a:endParaRPr lang="de-AT"/>
          </a:p>
        </p:txBody>
      </p:sp>
    </p:spTree>
    <p:extLst>
      <p:ext uri="{BB962C8B-B14F-4D97-AF65-F5344CB8AC3E}">
        <p14:creationId xmlns:p14="http://schemas.microsoft.com/office/powerpoint/2010/main" val="1899442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a:hlinkClick r:id="rId3"/>
              </a:rPr>
              <a:t>https://www.youtube.com/watch?v=RRIhiR-13Ok</a:t>
            </a:r>
            <a:endParaRPr lang="de-AT" dirty="0"/>
          </a:p>
          <a:p>
            <a:endParaRPr lang="de-AT" dirty="0"/>
          </a:p>
          <a:p>
            <a:r>
              <a:rPr lang="en" dirty="0"/>
              <a:t>Watch the video and try to explain the following terms:</a:t>
            </a:r>
          </a:p>
          <a:p>
            <a:pPr marL="171450" indent="-171450">
              <a:buFont typeface="Arial" panose="020B0604020202020204" pitchFamily="34" charset="0"/>
              <a:buChar char="•"/>
            </a:pPr>
            <a:r>
              <a:rPr lang="en" dirty="0"/>
              <a:t>Lock chamber</a:t>
            </a:r>
          </a:p>
          <a:p>
            <a:pPr marL="171450" indent="-171450">
              <a:buFont typeface="Arial" panose="020B0604020202020204" pitchFamily="34" charset="0"/>
              <a:buChar char="•"/>
            </a:pPr>
            <a:r>
              <a:rPr lang="en" dirty="0"/>
              <a:t>Upper Gate and Lower Gate</a:t>
            </a:r>
          </a:p>
          <a:p>
            <a:endParaRPr lang="de-AT" dirty="0"/>
          </a:p>
          <a:p>
            <a:r>
              <a:rPr lang="en" dirty="0"/>
              <a:t>The lock chamber is the part of the lock where the ship is located during the lock process.</a:t>
            </a:r>
          </a:p>
          <a:p>
            <a:r>
              <a:rPr lang="en" dirty="0"/>
              <a:t>The two gates at the end of the lock chamber are the Upper Gate and the Lower Gate. The upper gate is the gate for the barrier of the higher water level, while the lower gate is the gate for the barrier of the lower water level. By changing the water level, it is possible to raise or lower the ships.</a:t>
            </a:r>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20</a:t>
            </a:fld>
            <a:endParaRPr lang="de-AT"/>
          </a:p>
        </p:txBody>
      </p:sp>
    </p:spTree>
    <p:extLst>
      <p:ext uri="{BB962C8B-B14F-4D97-AF65-F5344CB8AC3E}">
        <p14:creationId xmlns:p14="http://schemas.microsoft.com/office/powerpoint/2010/main" val="79885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a:t>Bridges can lead over waterways, harbour entrances or run-of-river power plants. Depending on the distance between the bridge piers, there are one or more passage openings. The majority of the bridges have 2 openings for shipping traffic (ascent and descent). Shipping signs on the bridge indicate whether passage is allowed or prohibited. On undammed sections of the river, water levels can vary, which can affect the passage under bridges during high water levels. </a:t>
            </a:r>
          </a:p>
          <a:p>
            <a:br>
              <a:rPr lang="de-AT" dirty="0"/>
            </a:br>
            <a:r>
              <a:rPr lang="en" dirty="0"/>
              <a:t>Whether a ship can pass under a bridge depends primarily on two factors: the clearance height of the bridge above the water level and the fixed point height of the ship. </a:t>
            </a:r>
          </a:p>
          <a:p>
            <a:r>
              <a:rPr lang="en" dirty="0"/>
              <a:t>"The fixed point height refers to the vertical distance between the waterline and the highest immovable point of a ship after moving parts such as masts, radar or wheelhouse have been folded down or lowered." (Viadonau 2019: Manual on D</a:t>
            </a:r>
            <a:r>
              <a:rPr lang="de-AT" dirty="0"/>
              <a:t>a</a:t>
            </a:r>
            <a:r>
              <a:rPr lang="en" dirty="0"/>
              <a:t>nube Navigation , p.55-56)</a:t>
            </a:r>
          </a:p>
          <a:p>
            <a:r>
              <a:rPr lang="en" dirty="0"/>
              <a:t>If the anchor point height of a ship is too large, it can be reduced by loading ballast water into special tanks or by loading solid ballast.</a:t>
            </a:r>
          </a:p>
          <a:p>
            <a:br>
              <a:rPr lang="de-AT" dirty="0"/>
            </a:br>
            <a:r>
              <a:rPr lang="en" dirty="0"/>
              <a:t>In addition to the height of a bridge passage and the fixed point height of a ship, the profile of the bridge can also influence the possibility of passage. Especially in the case of arch-shaped bridges, a sufficient safety distance must be guaranteed. </a:t>
            </a:r>
          </a:p>
          <a:p>
            <a:endParaRPr lang="de-AT" dirty="0"/>
          </a:p>
          <a:p>
            <a:r>
              <a:rPr lang="en" dirty="0"/>
              <a:t>Source:</a:t>
            </a:r>
          </a:p>
          <a:p>
            <a:r>
              <a:rPr lang="en" dirty="0"/>
              <a:t>Viadonau (2019): Manual on D</a:t>
            </a:r>
            <a:r>
              <a:rPr lang="de-AT" dirty="0"/>
              <a:t>a</a:t>
            </a:r>
            <a:r>
              <a:rPr lang="en" dirty="0"/>
              <a:t>nube Navigation , p. </a:t>
            </a:r>
            <a:r>
              <a:rPr lang="en" dirty="0" err="1"/>
              <a:t>55 ff.</a:t>
            </a:r>
          </a:p>
          <a:p>
            <a:endParaRPr lang="de-AT" dirty="0"/>
          </a:p>
          <a:p>
            <a:r>
              <a:rPr lang="en" dirty="0"/>
              <a:t>Image source:</a:t>
            </a:r>
          </a:p>
          <a:p>
            <a:r>
              <a:rPr lang="en" dirty="0"/>
              <a:t>Viadonau (2019): Manual on D</a:t>
            </a:r>
            <a:r>
              <a:rPr lang="de-AT" dirty="0"/>
              <a:t>a</a:t>
            </a:r>
            <a:r>
              <a:rPr lang="en" dirty="0"/>
              <a:t>nube Navigation , p. </a:t>
            </a:r>
            <a:r>
              <a:rPr lang="en" dirty="0" err="1"/>
              <a:t>56</a:t>
            </a:r>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21</a:t>
            </a:fld>
            <a:endParaRPr lang="de-AT"/>
          </a:p>
        </p:txBody>
      </p:sp>
    </p:spTree>
    <p:extLst>
      <p:ext uri="{BB962C8B-B14F-4D97-AF65-F5344CB8AC3E}">
        <p14:creationId xmlns:p14="http://schemas.microsoft.com/office/powerpoint/2010/main" val="4254915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a:t>Source:</a:t>
            </a:r>
          </a:p>
          <a:p>
            <a:r>
              <a:rPr lang="en" dirty="0"/>
              <a:t>Private / Björn Bosch </a:t>
            </a:r>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22</a:t>
            </a:fld>
            <a:endParaRPr lang="de-AT"/>
          </a:p>
        </p:txBody>
      </p:sp>
    </p:spTree>
    <p:extLst>
      <p:ext uri="{BB962C8B-B14F-4D97-AF65-F5344CB8AC3E}">
        <p14:creationId xmlns:p14="http://schemas.microsoft.com/office/powerpoint/2010/main" val="1629071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2</a:t>
            </a:fld>
            <a:endParaRPr lang="de-AT"/>
          </a:p>
        </p:txBody>
      </p:sp>
    </p:spTree>
    <p:extLst>
      <p:ext uri="{BB962C8B-B14F-4D97-AF65-F5344CB8AC3E}">
        <p14:creationId xmlns:p14="http://schemas.microsoft.com/office/powerpoint/2010/main" val="12661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kern="1200" dirty="0">
                <a:solidFill>
                  <a:schemeClr val="tx1"/>
                </a:solidFill>
                <a:effectLst/>
                <a:latin typeface="+mn-lt"/>
                <a:ea typeface="+mn-ea"/>
                <a:cs typeface="+mn-cs"/>
              </a:rPr>
              <a:t>Ports are facilities for the handling of goods that have at least one port basin. Transshipment points without a port basin are referred to as transshipment landings (in Austria) or as river ports (in Germany).</a:t>
            </a: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sz="1200" kern="1200" dirty="0">
                <a:solidFill>
                  <a:schemeClr val="tx1"/>
                </a:solidFill>
                <a:effectLst/>
                <a:latin typeface="+mn-lt"/>
                <a:ea typeface="+mn-ea"/>
                <a:cs typeface="+mn-cs"/>
              </a:rPr>
              <a:t>A port has several advantages over a landing: On the one hand, there are longer quay walls and thus more handling possibilities or logistics areas. According to national laws, certain goods may only be handled in a port basin. In addition, a port fulfils an important protective function: during floods, ice formation or other extreme weather events, ships can remain safely in a 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sz="1200" kern="1200" dirty="0">
                <a:solidFill>
                  <a:schemeClr val="tx1"/>
                </a:solidFill>
                <a:effectLst/>
                <a:latin typeface="+mn-lt"/>
                <a:ea typeface="+mn-ea"/>
                <a:cs typeface="+mn-cs"/>
              </a:rPr>
              <a:t>Ports link the modes of transport road, rail and waterway with each other and are important service providers in the areas of </a:t>
            </a:r>
            <a:r>
              <a:rPr lang="en" sz="1200" b="1" kern="1200" dirty="0">
                <a:solidFill>
                  <a:schemeClr val="tx1"/>
                </a:solidFill>
                <a:effectLst/>
                <a:latin typeface="+mn-lt"/>
                <a:ea typeface="+mn-ea"/>
                <a:cs typeface="+mn-cs"/>
              </a:rPr>
              <a:t>handling, storage</a:t>
            </a:r>
            <a:r>
              <a:rPr lang="en" sz="1200" kern="1200" dirty="0">
                <a:solidFill>
                  <a:schemeClr val="tx1"/>
                </a:solidFill>
                <a:effectLst/>
                <a:latin typeface="+mn-lt"/>
                <a:ea typeface="+mn-ea"/>
                <a:cs typeface="+mn-cs"/>
              </a:rPr>
              <a:t> and </a:t>
            </a:r>
            <a:r>
              <a:rPr lang="en" sz="1200" b="1" kern="1200" dirty="0">
                <a:solidFill>
                  <a:schemeClr val="tx1"/>
                </a:solidFill>
                <a:effectLst/>
                <a:latin typeface="+mn-lt"/>
                <a:ea typeface="+mn-ea"/>
                <a:cs typeface="+mn-cs"/>
              </a:rPr>
              <a:t>logistics</a:t>
            </a:r>
            <a:r>
              <a:rPr lang="en" sz="1200" kern="1200" dirty="0">
                <a:solidFill>
                  <a:schemeClr val="tx1"/>
                </a:solidFill>
                <a:effectLst/>
                <a:latin typeface="+mn-lt"/>
                <a:ea typeface="+mn-ea"/>
                <a:cs typeface="+mn-cs"/>
              </a:rPr>
              <a:t>. In addition to the basic functions of a port such as </a:t>
            </a:r>
            <a:r>
              <a:rPr lang="en" sz="1200" b="1" kern="1200" dirty="0">
                <a:solidFill>
                  <a:schemeClr val="tx1"/>
                </a:solidFill>
                <a:effectLst/>
                <a:latin typeface="+mn-lt"/>
                <a:ea typeface="+mn-ea"/>
                <a:cs typeface="+mn-cs"/>
              </a:rPr>
              <a:t>handling </a:t>
            </a:r>
            <a:r>
              <a:rPr lang="en" sz="1200" kern="1200" dirty="0">
                <a:solidFill>
                  <a:schemeClr val="tx1"/>
                </a:solidFill>
                <a:effectLst/>
                <a:latin typeface="+mn-lt"/>
                <a:ea typeface="+mn-ea"/>
                <a:cs typeface="+mn-cs"/>
              </a:rPr>
              <a:t>and </a:t>
            </a:r>
            <a:r>
              <a:rPr lang="en" sz="1200" b="1" kern="1200" dirty="0">
                <a:solidFill>
                  <a:schemeClr val="tx1"/>
                </a:solidFill>
                <a:effectLst/>
                <a:latin typeface="+mn-lt"/>
                <a:ea typeface="+mn-ea"/>
                <a:cs typeface="+mn-cs"/>
              </a:rPr>
              <a:t>storage, </a:t>
            </a:r>
            <a:r>
              <a:rPr lang="en" sz="1200" kern="1200" dirty="0">
                <a:solidFill>
                  <a:schemeClr val="tx1"/>
                </a:solidFill>
                <a:effectLst/>
                <a:latin typeface="+mn-lt"/>
                <a:ea typeface="+mn-ea"/>
                <a:cs typeface="+mn-cs"/>
              </a:rPr>
              <a:t> a whole range of logistical value-added services are often provided to customers, such as </a:t>
            </a:r>
            <a:r>
              <a:rPr lang="en" sz="1200" b="1" kern="1200" dirty="0">
                <a:solidFill>
                  <a:schemeClr val="tx1"/>
                </a:solidFill>
                <a:effectLst/>
                <a:latin typeface="+mn-lt"/>
                <a:ea typeface="+mn-ea"/>
                <a:cs typeface="+mn-cs"/>
              </a:rPr>
              <a:t>packaging</a:t>
            </a:r>
            <a:r>
              <a:rPr lang="en" sz="1200" kern="1200" dirty="0">
                <a:solidFill>
                  <a:schemeClr val="tx1"/>
                </a:solidFill>
                <a:effectLst/>
                <a:latin typeface="+mn-lt"/>
                <a:ea typeface="+mn-ea"/>
                <a:cs typeface="+mn-cs"/>
              </a:rPr>
              <a:t>, </a:t>
            </a:r>
            <a:r>
              <a:rPr lang="en" sz="1200" b="1" kern="1200" dirty="0" err="1">
                <a:solidFill>
                  <a:schemeClr val="tx1"/>
                </a:solidFill>
                <a:effectLst/>
                <a:latin typeface="+mn-lt"/>
                <a:ea typeface="+mn-ea"/>
                <a:cs typeface="+mn-cs"/>
              </a:rPr>
              <a:t>stuffing and stripping </a:t>
            </a:r>
            <a:r>
              <a:rPr lang="en" sz="1200" kern="1200" dirty="0">
                <a:solidFill>
                  <a:schemeClr val="tx1"/>
                </a:solidFill>
                <a:effectLst/>
                <a:latin typeface="+mn-lt"/>
                <a:ea typeface="+mn-ea"/>
                <a:cs typeface="+mn-cs"/>
              </a:rPr>
              <a:t>of containers, </a:t>
            </a:r>
            <a:r>
              <a:rPr lang="en" sz="1200" b="1" kern="1200" dirty="0">
                <a:solidFill>
                  <a:schemeClr val="tx1"/>
                </a:solidFill>
                <a:effectLst/>
                <a:latin typeface="+mn-lt"/>
                <a:ea typeface="+mn-ea"/>
                <a:cs typeface="+mn-cs"/>
              </a:rPr>
              <a:t>sanitary inspection</a:t>
            </a:r>
            <a:r>
              <a:rPr lang="en" sz="1200" kern="1200" dirty="0">
                <a:solidFill>
                  <a:schemeClr val="tx1"/>
                </a:solidFill>
                <a:effectLst/>
                <a:latin typeface="+mn-lt"/>
                <a:ea typeface="+mn-ea"/>
                <a:cs typeface="+mn-cs"/>
              </a:rPr>
              <a:t> and </a:t>
            </a:r>
            <a:r>
              <a:rPr lang="en" sz="1200" b="1" kern="1200" dirty="0">
                <a:solidFill>
                  <a:schemeClr val="tx1"/>
                </a:solidFill>
                <a:effectLst/>
                <a:latin typeface="+mn-lt"/>
                <a:ea typeface="+mn-ea"/>
                <a:cs typeface="+mn-cs"/>
              </a:rPr>
              <a:t>quality control</a:t>
            </a:r>
            <a:r>
              <a:rPr lang="en" sz="1200" kern="1200" dirty="0">
                <a:solidFill>
                  <a:schemeClr val="tx1"/>
                </a:solidFill>
                <a:effectLst/>
                <a:latin typeface="+mn-lt"/>
                <a:ea typeface="+mn-ea"/>
                <a:cs typeface="+mn-cs"/>
              </a:rPr>
              <a:t>.offered. In this way, ports become logistics platforms and driving forces for business settlements and economic development. As multimodal logistical nodes, they act as hubs between the various modes of transport. An important indication of the </a:t>
            </a:r>
            <a:r>
              <a:rPr lang="en" sz="1200" b="1" kern="1200" dirty="0">
                <a:solidFill>
                  <a:schemeClr val="tx1"/>
                </a:solidFill>
                <a:effectLst/>
                <a:latin typeface="+mn-lt"/>
                <a:ea typeface="+mn-ea"/>
                <a:cs typeface="+mn-cs"/>
              </a:rPr>
              <a:t>performance </a:t>
            </a:r>
            <a:r>
              <a:rPr lang="en" sz="1200" kern="1200" dirty="0">
                <a:solidFill>
                  <a:schemeClr val="tx1"/>
                </a:solidFill>
                <a:effectLst/>
                <a:latin typeface="+mn-lt"/>
                <a:ea typeface="+mn-ea"/>
                <a:cs typeface="+mn-cs"/>
              </a:rPr>
              <a:t> of a port is the handling volumes between the modes of transport. In a port, transshipment takes place not only between waterways, road and rail, but also between non-water-based modes of transport such as rail-rail or road-rail.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endParaRPr lang="de-DE" sz="1200" b="0" noProof="0" dirty="0"/>
          </a:p>
          <a:p>
            <a:r>
              <a:rPr lang="en" sz="1200" b="0" noProof="0" dirty="0"/>
              <a:t>Source: viadonau (2019): </a:t>
            </a:r>
            <a:r>
              <a:rPr lang="en" dirty="0"/>
              <a:t>Manual on D</a:t>
            </a:r>
            <a:r>
              <a:rPr lang="de-AT" dirty="0"/>
              <a:t>a</a:t>
            </a:r>
            <a:r>
              <a:rPr lang="en" dirty="0"/>
              <a:t>nube Navigation </a:t>
            </a:r>
            <a:r>
              <a:rPr lang="en" sz="1200" b="0" noProof="0" dirty="0"/>
              <a:t>, p. 86</a:t>
            </a:r>
          </a:p>
          <a:p>
            <a:r>
              <a:rPr lang="en" sz="1200" b="0" baseline="0" noProof="0" dirty="0"/>
              <a:t>Image source: viadonau (2019): </a:t>
            </a:r>
            <a:r>
              <a:rPr lang="en" dirty="0"/>
              <a:t>Manual on D</a:t>
            </a:r>
            <a:r>
              <a:rPr lang="de-AT" dirty="0"/>
              <a:t>a</a:t>
            </a:r>
            <a:r>
              <a:rPr lang="en" dirty="0"/>
              <a:t>nube Navigation</a:t>
            </a:r>
            <a:r>
              <a:rPr lang="en" sz="1200" b="0" baseline="0" noProof="0" dirty="0"/>
              <a:t>, p. </a:t>
            </a:r>
            <a:r>
              <a:rPr lang="en" sz="1200" b="0" baseline="0" noProof="0" dirty="0" err="1"/>
              <a:t>86</a:t>
            </a:r>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23</a:t>
            </a:fld>
            <a:endParaRPr lang="de-AT"/>
          </a:p>
        </p:txBody>
      </p:sp>
    </p:spTree>
    <p:extLst>
      <p:ext uri="{BB962C8B-B14F-4D97-AF65-F5344CB8AC3E}">
        <p14:creationId xmlns:p14="http://schemas.microsoft.com/office/powerpoint/2010/main" val="2437093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a:t>Each port has a three-part basic structure:</a:t>
            </a:r>
          </a:p>
          <a:p>
            <a:pPr marL="171450" indent="-171450">
              <a:buFontTx/>
              <a:buChar char="-"/>
            </a:pPr>
            <a:r>
              <a:rPr lang="en" baseline="0" dirty="0"/>
              <a:t>Waterside</a:t>
            </a:r>
          </a:p>
          <a:p>
            <a:pPr marL="171450" indent="-171450">
              <a:buFontTx/>
              <a:buChar char="-"/>
            </a:pPr>
            <a:r>
              <a:rPr lang="en" baseline="0" dirty="0"/>
              <a:t>Harbour area</a:t>
            </a:r>
          </a:p>
          <a:p>
            <a:pPr marL="171450" indent="-171450">
              <a:buFontTx/>
              <a:buChar char="-"/>
            </a:pPr>
            <a:r>
              <a:rPr lang="en" dirty="0"/>
              <a:t>Hinterland</a:t>
            </a:r>
          </a:p>
          <a:p>
            <a:pPr marL="0" indent="0">
              <a:buFontTx/>
              <a:buNone/>
            </a:pPr>
            <a:r>
              <a:rPr lang="en" dirty="0"/>
              <a:t>In a port, traffic flows from the hinterland, i.e. the catchment area of a port, are bundled and unbundled. The size of this catchment area depends on the economic distance, which is defined not only by the geographical distance in kilometres, but also by the transport duration and transport costs.</a:t>
            </a:r>
          </a:p>
          <a:p>
            <a:pPr marL="0" indent="0">
              <a:buFontTx/>
              <a:buNone/>
            </a:pPr>
            <a:endParaRPr lang="de-AT" baseline="0" dirty="0"/>
          </a:p>
          <a:p>
            <a:pPr marL="0" indent="0">
              <a:buFontTx/>
              <a:buNone/>
            </a:pPr>
            <a:r>
              <a:rPr lang="en" baseline="0" dirty="0"/>
              <a:t>Source: </a:t>
            </a:r>
            <a:r>
              <a:rPr lang="en" sz="1200" b="0" baseline="0" noProof="0" dirty="0"/>
              <a:t>viadonau (2019): </a:t>
            </a:r>
            <a:r>
              <a:rPr lang="en" baseline="0" dirty="0"/>
              <a:t>Manual on Danube Navigation, pp. 87-88</a:t>
            </a:r>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24</a:t>
            </a:fld>
            <a:endParaRPr lang="de-AT"/>
          </a:p>
        </p:txBody>
      </p:sp>
    </p:spTree>
    <p:extLst>
      <p:ext uri="{BB962C8B-B14F-4D97-AF65-F5344CB8AC3E}">
        <p14:creationId xmlns:p14="http://schemas.microsoft.com/office/powerpoint/2010/main" val="3996050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sz="1200" kern="1200" dirty="0">
                <a:solidFill>
                  <a:schemeClr val="tx1"/>
                </a:solidFill>
                <a:effectLst/>
                <a:latin typeface="+mn-lt"/>
                <a:ea typeface="+mn-ea"/>
                <a:cs typeface="+mn-cs"/>
              </a:rPr>
              <a:t>If the minimum fairway parameters cannot be met, the competent national waterway administration must take appropriate measures to restore them. This is usually achieved by </a:t>
            </a:r>
            <a:r>
              <a:rPr lang="en" sz="1200" b="1" kern="1200" noProof="0" dirty="0" err="1">
                <a:solidFill>
                  <a:schemeClr val="tx1"/>
                </a:solidFill>
                <a:effectLst/>
                <a:latin typeface="+mn-lt"/>
                <a:ea typeface="+mn-ea"/>
                <a:cs typeface="+mn-cs"/>
              </a:rPr>
              <a:t>dredging at shallow areas </a:t>
            </a:r>
            <a:r>
              <a:rPr lang="en" sz="1200" kern="1200" dirty="0">
                <a:solidFill>
                  <a:schemeClr val="tx1"/>
                </a:solidFill>
                <a:effectLst/>
                <a:latin typeface="+mn-lt"/>
                <a:ea typeface="+mn-ea"/>
                <a:cs typeface="+mn-cs"/>
              </a:rPr>
              <a:t>(fords) within the fairway. During dredging work, soil sediments (sand and gravel) are removed and reintroduced at another point in the river, taking ecological aspects into account. Dredging requires forward-looking planning on the basis of the results of regular </a:t>
            </a:r>
            <a:r>
              <a:rPr lang="en" sz="1200" b="1" kern="1200" dirty="0">
                <a:solidFill>
                  <a:schemeClr val="tx1"/>
                </a:solidFill>
                <a:effectLst/>
                <a:latin typeface="+mn-lt"/>
                <a:ea typeface="+mn-ea"/>
                <a:cs typeface="+mn-cs"/>
              </a:rPr>
              <a:t>bottom surveys </a:t>
            </a:r>
            <a:r>
              <a:rPr lang="en" sz="1200" kern="1200" dirty="0">
                <a:solidFill>
                  <a:schemeClr val="tx1"/>
                </a:solidFill>
                <a:effectLst/>
                <a:latin typeface="+mn-lt"/>
                <a:ea typeface="+mn-ea"/>
                <a:cs typeface="+mn-cs"/>
              </a:rPr>
              <a:t>and a final review (success control) of the work by the responsible waterway management body. Since the fairway maintenance </a:t>
            </a:r>
            <a:r>
              <a:rPr lang="en" sz="1200" b="1" kern="1200" dirty="0">
                <a:solidFill>
                  <a:schemeClr val="tx1"/>
                </a:solidFill>
                <a:effectLst/>
                <a:latin typeface="+mn-lt"/>
                <a:ea typeface="+mn-ea"/>
                <a:cs typeface="+mn-cs"/>
              </a:rPr>
              <a:t>measures  are recurring and</a:t>
            </a:r>
            <a:r>
              <a:rPr lang="en" sz="1200" kern="1200" dirty="0">
                <a:solidFill>
                  <a:schemeClr val="tx1"/>
                </a:solidFill>
                <a:effectLst/>
                <a:latin typeface="+mn-lt"/>
                <a:ea typeface="+mn-ea"/>
                <a:cs typeface="+mn-cs"/>
              </a:rPr>
              <a:t> </a:t>
            </a:r>
            <a:r>
              <a:rPr lang="en" sz="1200" b="1" kern="1200" dirty="0">
                <a:solidFill>
                  <a:schemeClr val="tx1"/>
                </a:solidFill>
                <a:effectLst/>
                <a:latin typeface="+mn-lt"/>
                <a:ea typeface="+mn-ea"/>
                <a:cs typeface="+mn-cs"/>
              </a:rPr>
              <a:t>interdependent</a:t>
            </a:r>
            <a:r>
              <a:rPr lang="en" sz="1200" kern="1200" dirty="0">
                <a:solidFill>
                  <a:schemeClr val="tx1"/>
                </a:solidFill>
                <a:effectLst/>
                <a:latin typeface="+mn-lt"/>
                <a:ea typeface="+mn-ea"/>
                <a:cs typeface="+mn-cs"/>
              </a:rPr>
              <a:t>, this can be referred to as a fairway maintenance cycle. The most important measures include:</a:t>
            </a:r>
          </a:p>
          <a:p>
            <a:pPr marL="171450" lvl="0" indent="-171450">
              <a:buFont typeface="Arial" panose="020B0604020202020204" pitchFamily="34" charset="0"/>
              <a:buChar char="•"/>
            </a:pPr>
            <a:r>
              <a:rPr lang="en" sz="1200" kern="1200" dirty="0">
                <a:solidFill>
                  <a:schemeClr val="tx1"/>
                </a:solidFill>
                <a:effectLst/>
                <a:latin typeface="+mn-lt"/>
                <a:ea typeface="+mn-ea"/>
                <a:cs typeface="+mn-cs"/>
              </a:rPr>
              <a:t>Regular survey of the river bed to identify problem areas in the fairway (reduced depths and widths)</a:t>
            </a:r>
          </a:p>
          <a:p>
            <a:pPr marL="171450" lvl="0" indent="-171450">
              <a:buFont typeface="Arial" panose="020B0604020202020204" pitchFamily="34" charset="0"/>
              <a:buChar char="•"/>
            </a:pPr>
            <a:r>
              <a:rPr lang="en" sz="1200" kern="1200" dirty="0">
                <a:solidFill>
                  <a:schemeClr val="tx1"/>
                </a:solidFill>
                <a:effectLst/>
                <a:latin typeface="+mn-lt"/>
                <a:ea typeface="+mn-ea"/>
                <a:cs typeface="+mn-cs"/>
              </a:rPr>
              <a:t>Planning or prioritization of the necessary measures (dredging, change of the course of the fairway, traffic regulation) based on the analysis of current river bed surveys</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 sz="1200" kern="1200" dirty="0">
                <a:solidFill>
                  <a:schemeClr val="tx1"/>
                </a:solidFill>
                <a:effectLst/>
                <a:latin typeface="+mn-lt"/>
                <a:ea typeface="+mn-ea"/>
                <a:cs typeface="+mn-cs"/>
              </a:rPr>
              <a:t>Implementation of maintenance measures (especially dredging including success control)</a:t>
            </a:r>
          </a:p>
          <a:p>
            <a:pPr marL="171450" lvl="0" indent="-171450">
              <a:buFont typeface="Arial" panose="020B0604020202020204" pitchFamily="34" charset="0"/>
              <a:buChar char="•"/>
            </a:pPr>
            <a:r>
              <a:rPr lang="en" sz="1200" kern="1200" dirty="0">
                <a:solidFill>
                  <a:schemeClr val="tx1"/>
                </a:solidFill>
                <a:effectLst/>
                <a:latin typeface="+mn-lt"/>
                <a:ea typeface="+mn-ea"/>
                <a:cs typeface="+mn-cs"/>
              </a:rPr>
              <a:t>Ongoing and target group-oriented information about the current condition of the fairway to the users of the waterway</a:t>
            </a:r>
          </a:p>
          <a:p>
            <a:endParaRPr lang="de-DE" sz="1200" b="0" dirty="0"/>
          </a:p>
          <a:p>
            <a:r>
              <a:rPr lang="en" sz="1200" b="0" dirty="0"/>
              <a:t>Source: viadonau (2019): </a:t>
            </a:r>
            <a:r>
              <a:rPr lang="en" dirty="0"/>
              <a:t>Manual on D</a:t>
            </a:r>
            <a:r>
              <a:rPr lang="de-AT" dirty="0"/>
              <a:t>a</a:t>
            </a:r>
            <a:r>
              <a:rPr lang="en" dirty="0"/>
              <a:t>nube Navigation</a:t>
            </a:r>
            <a:r>
              <a:rPr lang="en" sz="1200" b="0" dirty="0"/>
              <a:t>, pp. 57-63</a:t>
            </a:r>
            <a:endParaRPr lang="de-DE" sz="1200" b="0" baseline="0" dirty="0"/>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25</a:t>
            </a:fld>
            <a:endParaRPr lang="de-AT"/>
          </a:p>
        </p:txBody>
      </p:sp>
    </p:spTree>
    <p:extLst>
      <p:ext uri="{BB962C8B-B14F-4D97-AF65-F5344CB8AC3E}">
        <p14:creationId xmlns:p14="http://schemas.microsoft.com/office/powerpoint/2010/main" val="28551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t"/>
            <a:r>
              <a:rPr lang="en" sz="1200" b="0" i="0" kern="1200" dirty="0">
                <a:solidFill>
                  <a:schemeClr val="tx1"/>
                </a:solidFill>
                <a:effectLst/>
                <a:latin typeface="+mn-lt"/>
                <a:ea typeface="+mn-ea"/>
                <a:cs typeface="+mn-cs"/>
              </a:rPr>
              <a:t>On average for the years 2010 to 2024, 98.3% of the Austrian section of the Danube was navigable as a waterway, or on about 359 days per year. During this period, there were two ice closures with an average duration of around 15 days. In addition, the waterway had to be closed for an average of about eight days in eight years due to flooding.</a:t>
            </a:r>
          </a:p>
          <a:p>
            <a:pPr marL="0" marR="0" lvl="0" indent="0" algn="l" defTabSz="914400" rtl="0" eaLnBrk="1" fontAlgn="t" latinLnBrk="0" hangingPunct="1">
              <a:lnSpc>
                <a:spcPct val="100000"/>
              </a:lnSpc>
              <a:spcBef>
                <a:spcPts val="0"/>
              </a:spcBef>
              <a:spcAft>
                <a:spcPts val="0"/>
              </a:spcAft>
              <a:buClrTx/>
              <a:buSzTx/>
              <a:buFontTx/>
              <a:buNone/>
              <a:tabLst/>
              <a:defRPr/>
            </a:pPr>
            <a:r>
              <a:rPr lang="en" sz="1200" b="0" i="0" kern="1200" dirty="0">
                <a:solidFill>
                  <a:schemeClr val="tx1"/>
                </a:solidFill>
                <a:effectLst/>
                <a:latin typeface="+mn-lt"/>
                <a:ea typeface="+mn-ea"/>
                <a:cs typeface="+mn-cs"/>
              </a:rPr>
              <a:t>Weather-related closures of the Danube can be ordered by the authorities in Austria, for example due to ice or flooding. Ice barriers usually occur in winter (January/February), floods tend to occur in spring or summer. In addition, there may also be closures due to accidents, technical malfunctions, dirt, construction work or events. In 2024, these added up to a total of just over 16 hours.</a:t>
            </a:r>
          </a:p>
          <a:p>
            <a:endParaRPr lang="de-AT" dirty="0"/>
          </a:p>
          <a:p>
            <a:r>
              <a:rPr lang="en" dirty="0" err="1"/>
              <a:t>Viadonau (2025): Annual Report Danube Navigation in Austria 2024, p. 24 f</a:t>
            </a:r>
          </a:p>
          <a:p>
            <a:r>
              <a:rPr lang="en" dirty="0"/>
              <a:t>Graphic: Viadonau (2025): Annual Report Danube Navigation in Austria 2024, p. 24 </a:t>
            </a:r>
          </a:p>
          <a:p>
            <a:endParaRPr lang="de-AT" dirty="0"/>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26</a:t>
            </a:fld>
            <a:endParaRPr lang="de-AT"/>
          </a:p>
        </p:txBody>
      </p:sp>
    </p:spTree>
    <p:extLst>
      <p:ext uri="{BB962C8B-B14F-4D97-AF65-F5344CB8AC3E}">
        <p14:creationId xmlns:p14="http://schemas.microsoft.com/office/powerpoint/2010/main" val="3405232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sz="1200" kern="1200" dirty="0">
                <a:solidFill>
                  <a:schemeClr val="tx1"/>
                </a:solidFill>
                <a:effectLst/>
                <a:latin typeface="+mn-lt"/>
                <a:ea typeface="+mn-ea"/>
                <a:cs typeface="+mn-cs"/>
              </a:rPr>
              <a:t>Flooding can be caused by high rainfall over a long period of time or by snowmelt after winter. A high water level mainly affects the water level of the waterway and thus the inland waterway traffic and infrastructure. High water levels can lead to disruption of shipping, delays, damage to infrastructure such as ships, ports and locks due to driftwood. Possible consequences include the flooding of the surrounding inland waters, the change in the inland waterways themselves and the morphology of the banks. Floods thus have a major impact on inland waterway transport, as they have a negative impact on waterway infrastructure, which is crucial for efficient transport by inland waterway vessels. </a:t>
            </a:r>
            <a:br>
              <a:rPr lang="de-AT" sz="1200" kern="1200" dirty="0">
                <a:solidFill>
                  <a:schemeClr val="tx1"/>
                </a:solidFill>
                <a:effectLst/>
                <a:latin typeface="+mn-lt"/>
                <a:ea typeface="+mn-ea"/>
                <a:cs typeface="+mn-cs"/>
              </a:rPr>
            </a:br>
            <a:br>
              <a:rPr lang="de-AT" sz="1200" kern="1200" dirty="0">
                <a:solidFill>
                  <a:schemeClr val="tx1"/>
                </a:solidFill>
                <a:effectLst/>
                <a:latin typeface="+mn-lt"/>
                <a:ea typeface="+mn-ea"/>
                <a:cs typeface="+mn-cs"/>
              </a:rPr>
            </a:br>
            <a:r>
              <a:rPr lang="en" sz="1200" kern="1200" dirty="0">
                <a:solidFill>
                  <a:schemeClr val="tx1"/>
                </a:solidFill>
                <a:effectLst/>
                <a:latin typeface="+mn-lt"/>
                <a:ea typeface="+mn-ea"/>
                <a:cs typeface="+mn-cs"/>
              </a:rPr>
              <a:t>Depending on the geographical location, droughts or floods can last longer and therefore also have a significant impact on the economic viability of inland navigation. In this way, high and low water can be identified as weather phenomena with a high impact on inland navigation.</a:t>
            </a:r>
          </a:p>
          <a:p>
            <a:endParaRPr lang="en-US" sz="1200" dirty="0"/>
          </a:p>
          <a:p>
            <a:r>
              <a:rPr lang="en" sz="1200" noProof="0" dirty="0" err="1"/>
              <a:t>Sources:</a:t>
            </a:r>
            <a:endParaRPr lang="en-US" sz="1200" dirty="0"/>
          </a:p>
          <a:p>
            <a:r>
              <a:rPr lang="en" sz="1200" dirty="0"/>
              <a:t>Juha Schweighofer, “The impact of extreme weather and climate change on inland waterway transport” in Natural Hazards, May 2014, Volume 72, Issue 1, p 23-40, p. 25-27</a:t>
            </a:r>
          </a:p>
          <a:p>
            <a:r>
              <a:rPr lang="en-GB" sz="1200" baseline="0" dirty="0"/>
              <a:t>Strobl, T., Zunic, F. (2006): </a:t>
            </a:r>
            <a:r>
              <a:rPr lang="en-GB" sz="1200" baseline="0" dirty="0" err="1"/>
              <a:t>Wasserbau</a:t>
            </a:r>
            <a:r>
              <a:rPr lang="en-GB" sz="1200" baseline="0" dirty="0"/>
              <a:t>. </a:t>
            </a:r>
            <a:r>
              <a:rPr lang="en-GB" sz="1200" baseline="0" dirty="0" err="1"/>
              <a:t>Aktuelle</a:t>
            </a:r>
            <a:r>
              <a:rPr lang="en-GB" sz="1200" baseline="0" dirty="0"/>
              <a:t> </a:t>
            </a:r>
            <a:r>
              <a:rPr lang="en-GB" sz="1200" baseline="0" dirty="0" err="1"/>
              <a:t>Grundlagen</a:t>
            </a:r>
            <a:r>
              <a:rPr lang="en-GB" sz="1200" baseline="0" dirty="0"/>
              <a:t> – Neue </a:t>
            </a:r>
            <a:r>
              <a:rPr lang="en-GB" sz="1200" baseline="0" dirty="0" err="1"/>
              <a:t>Entwicklungen</a:t>
            </a:r>
            <a:r>
              <a:rPr lang="en-GB" sz="1200" baseline="0" dirty="0"/>
              <a:t>. Springer-Verlag, Berlin Heidelberg. p 383-447.</a:t>
            </a:r>
          </a:p>
          <a:p>
            <a:endParaRPr lang="en-GB" sz="1200" baseline="0" dirty="0"/>
          </a:p>
          <a:p>
            <a:r>
              <a:rPr lang="en" dirty="0" err="1"/>
              <a:t>Pixabay (2025): https://pixabay.com/de/photos/hochwasser-stra%C3%9Fe-gesperrt-schaden-123218/; Retrieved 12.02.2025</a:t>
            </a:r>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27</a:t>
            </a:fld>
            <a:endParaRPr lang="de-AT"/>
          </a:p>
        </p:txBody>
      </p:sp>
    </p:spTree>
    <p:extLst>
      <p:ext uri="{BB962C8B-B14F-4D97-AF65-F5344CB8AC3E}">
        <p14:creationId xmlns:p14="http://schemas.microsoft.com/office/powerpoint/2010/main" val="1764948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sz="1200" kern="1200" dirty="0">
                <a:solidFill>
                  <a:schemeClr val="tx1"/>
                </a:solidFill>
                <a:effectLst/>
                <a:latin typeface="+mn-lt"/>
                <a:ea typeface="+mn-ea"/>
                <a:cs typeface="+mn-cs"/>
              </a:rPr>
              <a:t>Drought can be caused by low rainfall and high temperatures. As a result, inland waterways face low water levels during periods of drought. The effects on inland navigation are therefore different from those of floods. On the one hand, the freight capacity of inland vessels is decreasing due to low water. On the other hand, the transport time increases, which also leads to higher fuel consumption of inland vessels.</a:t>
            </a:r>
            <a:br>
              <a:rPr lang="de-AT" sz="1200" kern="1200" dirty="0">
                <a:solidFill>
                  <a:schemeClr val="tx1"/>
                </a:solidFill>
                <a:effectLst/>
                <a:latin typeface="+mn-lt"/>
                <a:ea typeface="+mn-ea"/>
                <a:cs typeface="+mn-cs"/>
              </a:rPr>
            </a:br>
            <a:br>
              <a:rPr lang="de-AT" sz="1200" kern="1200" dirty="0">
                <a:solidFill>
                  <a:schemeClr val="tx1"/>
                </a:solidFill>
                <a:effectLst/>
                <a:latin typeface="+mn-lt"/>
                <a:ea typeface="+mn-ea"/>
                <a:cs typeface="+mn-cs"/>
              </a:rPr>
            </a:br>
            <a:r>
              <a:rPr lang="en" sz="1200" kern="1200" dirty="0">
                <a:solidFill>
                  <a:schemeClr val="tx1"/>
                </a:solidFill>
                <a:effectLst/>
                <a:latin typeface="+mn-lt"/>
                <a:ea typeface="+mn-ea"/>
                <a:cs typeface="+mn-cs"/>
              </a:rPr>
              <a:t>Depending on the geographical location, droughts or floods can last longer and therefore also have a significant impact on the economic viability of inland navigation. In this way, high and low water can be identified as weather phenomena with a high impact on inland navigation.</a:t>
            </a:r>
          </a:p>
          <a:p>
            <a:endParaRPr lang="en-US" sz="1200" dirty="0"/>
          </a:p>
          <a:p>
            <a:r>
              <a:rPr lang="en" sz="1200" noProof="0" dirty="0"/>
              <a:t>The fairway depth present in the fairway determines how far a cargo ship can be "unloaded"; the more goods a ship has loaded, the greater its unloading depth, i.e. the draught of the ship at rest corresponding to a certain loading condition. The unloading depths that can be used by shipping have a decisive influence on the profitability of inland waterway transport.</a:t>
            </a:r>
            <a:endParaRPr lang="de-AT" sz="1200" noProof="0" dirty="0"/>
          </a:p>
          <a:p>
            <a:endParaRPr lang="en-US" sz="1200" dirty="0"/>
          </a:p>
          <a:p>
            <a:r>
              <a:rPr lang="en" sz="1200" noProof="0" dirty="0"/>
              <a:t>Quelle: Juha Schweighofer, “The impact of extreme weather and climate change on inland waterway transport” in Natural Hazards, May 2014, Volume 72, Issue 1, p 23-40, p. 25-27.</a:t>
            </a:r>
          </a:p>
          <a:p>
            <a:endParaRPr lang="en-GB" sz="1200" baseline="0" dirty="0"/>
          </a:p>
          <a:p>
            <a:r>
              <a:rPr lang="en" dirty="0"/>
              <a:t>Image source: pixabay, https://pixabay.com/photos/skyline-architecture-city-building-5362429/; Retrieved 20.05.2026</a:t>
            </a:r>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28</a:t>
            </a:fld>
            <a:endParaRPr lang="de-AT"/>
          </a:p>
        </p:txBody>
      </p:sp>
    </p:spTree>
    <p:extLst>
      <p:ext uri="{BB962C8B-B14F-4D97-AF65-F5344CB8AC3E}">
        <p14:creationId xmlns:p14="http://schemas.microsoft.com/office/powerpoint/2010/main" val="1559445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426D4-0902-5F6C-030F-C37ED109342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22C5742-D1DD-AC3E-B815-E0F8684F208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4D3456F-97C2-F257-ED01-CF08C55C63D4}"/>
              </a:ext>
            </a:extLst>
          </p:cNvPr>
          <p:cNvSpPr>
            <a:spLocks noGrp="1"/>
          </p:cNvSpPr>
          <p:nvPr>
            <p:ph type="body" idx="1"/>
          </p:nvPr>
        </p:nvSpPr>
        <p:spPr/>
        <p:txBody>
          <a:bodyPr/>
          <a:lstStyle/>
          <a:p>
            <a:r>
              <a:rPr lang="en" dirty="0"/>
              <a:t>Measures to further promote the sustainability and usability of inland navigation:</a:t>
            </a:r>
          </a:p>
          <a:p>
            <a:r>
              <a:rPr lang="en" dirty="0"/>
              <a:t>Retrofitting refers to the process of equipping existing ships with modern technology to maintain their competitiveness, save fuel and become more environmentally friendly. One example of this is the conversion of the "MSC Flaminia" by the shipping company NSB after a fire. By installing a new bow bulge and propeller, fuel consumption could be reduced by up to twelve percent. The retrofitting also serves as a demonstration that older vessels with modern design and efficiency can compete with new vessels.</a:t>
            </a:r>
          </a:p>
          <a:p>
            <a:r>
              <a:rPr lang="en" dirty="0"/>
              <a:t>Digitalization: The use of modern technologies such as automated systems, telematics and data analysis can achieve efficiency gains and emission reductions. The digital networking of ships and ports, for example, enables optimized route planning, improved cargo tracking and more efficient use of resources such as fuel. Digitalisation contributes to increasing efficiency, reducing costs and reducing the burden on the environment in inland navigation.</a:t>
            </a:r>
          </a:p>
          <a:p>
            <a:r>
              <a:rPr lang="en" dirty="0"/>
              <a:t>Water networks support increased usability of inland navigation, with the aim of improving waterway infrastructure and creating efficient connections between different bodies of water. The aim is to facilitate the transport of goods on inland waterway vessels while minimising the environmental impact. This is achieved by optimising waterways, expanding locks and reducing bottlenecks, resulting in shorter transport times, lower energy consumption and lower CO2 emissions.</a:t>
            </a:r>
          </a:p>
          <a:p>
            <a:r>
              <a:rPr lang="en" dirty="0"/>
              <a:t>The use of environmentally friendly fuels and the switch to alternative propulsion systems such as electromobility or hydrogen propulsion contribute to sustainable inland navigation. </a:t>
            </a:r>
          </a:p>
          <a:p>
            <a:r>
              <a:rPr lang="en" dirty="0"/>
              <a:t>The development of new markets and market segments (e.g. container transport) can increase the share of inland waterway transport in total transport.</a:t>
            </a:r>
          </a:p>
          <a:p>
            <a:endParaRPr lang="de-AT" dirty="0"/>
          </a:p>
          <a:p>
            <a:r>
              <a:rPr lang="en" dirty="0"/>
              <a:t>Source:</a:t>
            </a:r>
          </a:p>
          <a:p>
            <a:r>
              <a:rPr lang="de-AT" dirty="0"/>
              <a:t>Bundesanstalt für Wasserbau (2017): Kolloquium Wasserbauliche Herausforderungen an den Binnenschifffahrtsstraßen, https://izw.baw.de/</a:t>
            </a:r>
            <a:r>
              <a:rPr lang="de-AT" dirty="0" err="1"/>
              <a:t>publikationen</a:t>
            </a:r>
            <a:r>
              <a:rPr lang="de-AT" dirty="0"/>
              <a:t>/</a:t>
            </a:r>
            <a:r>
              <a:rPr lang="de-AT" dirty="0" err="1"/>
              <a:t>kolloquien</a:t>
            </a:r>
            <a:r>
              <a:rPr lang="de-AT" dirty="0"/>
              <a:t>/0/02_Kempmann-Kriedel_Rusche-Pauli-Georges_Herausforderungen....</a:t>
            </a:r>
            <a:r>
              <a:rPr lang="de-AT" dirty="0" err="1"/>
              <a:t>pdf</a:t>
            </a:r>
            <a:r>
              <a:rPr lang="de-AT" dirty="0"/>
              <a:t>; </a:t>
            </a:r>
            <a:r>
              <a:rPr lang="de-AT" dirty="0" err="1"/>
              <a:t>retrieved</a:t>
            </a:r>
            <a:r>
              <a:rPr lang="de-AT" dirty="0"/>
              <a:t>: 27.05.2026</a:t>
            </a:r>
          </a:p>
          <a:p>
            <a:r>
              <a:rPr lang="de-AT" dirty="0"/>
              <a:t>Verband deutscher Reeder (2016): https://www.reederverband.de/sites/default/files/publikationen/deutsche_seeschifffahrt/deutsche_seeschifffahrt_2016_-_umweltspecial.pdf; </a:t>
            </a:r>
            <a:r>
              <a:rPr lang="de-AT" dirty="0" err="1"/>
              <a:t>retrieved</a:t>
            </a:r>
            <a:r>
              <a:rPr lang="de-AT" dirty="0"/>
              <a:t> 18.03.2025</a:t>
            </a:r>
          </a:p>
          <a:p>
            <a:r>
              <a:rPr lang="de-AT" dirty="0"/>
              <a:t>Heinzelmann, Christoph / Bödefeld, Jörg / Duric, Zorana (2020): Digitalisierung im Verkehrswasserbau. Bautechnik, 97; In: https://doi.org/10.1002/bate.202000029; p 441-444</a:t>
            </a:r>
          </a:p>
          <a:p>
            <a:endParaRPr lang="de-AT" dirty="0"/>
          </a:p>
          <a:p>
            <a:r>
              <a:rPr lang="en" dirty="0"/>
              <a:t>Image source:</a:t>
            </a:r>
          </a:p>
          <a:p>
            <a:r>
              <a:rPr lang="en" dirty="0"/>
              <a:t>generated with AI (Microsoft Copilot) on 12.06.2025, Prompt: "Create an image of a futuristic cargo ship (loaded containers) that shows visions and development trends in inland shipping – with a focus on modern technologies, sustainability and autonomous navigation. Urban harbour environment along the river."</a:t>
            </a:r>
          </a:p>
          <a:p>
            <a:endParaRPr lang="de-AT" dirty="0"/>
          </a:p>
        </p:txBody>
      </p:sp>
      <p:sp>
        <p:nvSpPr>
          <p:cNvPr id="4" name="Kopfzeilenplatzhalter 3">
            <a:extLst>
              <a:ext uri="{FF2B5EF4-FFF2-40B4-BE49-F238E27FC236}">
                <a16:creationId xmlns:a16="http://schemas.microsoft.com/office/drawing/2014/main" id="{4B6161CB-3C82-FC57-0ED9-5C92BD9B153D}"/>
              </a:ext>
            </a:extLst>
          </p:cNvPr>
          <p:cNvSpPr>
            <a:spLocks noGrp="1"/>
          </p:cNvSpPr>
          <p:nvPr>
            <p:ph type="hdr" sz="quarter"/>
          </p:nvPr>
        </p:nvSpPr>
        <p:spPr/>
        <p:txBody>
          <a:bodyPr/>
          <a:lstStyle/>
          <a:p>
            <a:r>
              <a:rPr lang="en"/>
              <a:t>Inland waterway vessels as part of the transport chain</a:t>
            </a:r>
          </a:p>
        </p:txBody>
      </p:sp>
      <p:sp>
        <p:nvSpPr>
          <p:cNvPr id="5" name="Datumsplatzhalter 4">
            <a:extLst>
              <a:ext uri="{FF2B5EF4-FFF2-40B4-BE49-F238E27FC236}">
                <a16:creationId xmlns:a16="http://schemas.microsoft.com/office/drawing/2014/main" id="{3143DCA6-961A-78B6-77AB-BEEED1851284}"/>
              </a:ext>
            </a:extLst>
          </p:cNvPr>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a:extLst>
              <a:ext uri="{FF2B5EF4-FFF2-40B4-BE49-F238E27FC236}">
                <a16:creationId xmlns:a16="http://schemas.microsoft.com/office/drawing/2014/main" id="{7AC7DF8F-A218-D547-E54B-89028D1ED44A}"/>
              </a:ext>
            </a:extLst>
          </p:cNvPr>
          <p:cNvSpPr>
            <a:spLocks noGrp="1"/>
          </p:cNvSpPr>
          <p:nvPr>
            <p:ph type="ftr" sz="quarter" idx="4"/>
          </p:nvPr>
        </p:nvSpPr>
        <p:spPr/>
        <p:txBody>
          <a:bodyPr/>
          <a:lstStyle/>
          <a:p>
            <a:r>
              <a:rPr lang="en"/>
              <a:t>Teaching materials from rewway.at</a:t>
            </a:r>
          </a:p>
        </p:txBody>
      </p:sp>
      <p:sp>
        <p:nvSpPr>
          <p:cNvPr id="7" name="Foliennummernplatzhalter 6">
            <a:extLst>
              <a:ext uri="{FF2B5EF4-FFF2-40B4-BE49-F238E27FC236}">
                <a16:creationId xmlns:a16="http://schemas.microsoft.com/office/drawing/2014/main" id="{27F30640-7AE1-E386-3426-5BAEF36F4A21}"/>
              </a:ext>
            </a:extLst>
          </p:cNvPr>
          <p:cNvSpPr>
            <a:spLocks noGrp="1"/>
          </p:cNvSpPr>
          <p:nvPr>
            <p:ph type="sldNum" sz="quarter" idx="5"/>
          </p:nvPr>
        </p:nvSpPr>
        <p:spPr/>
        <p:txBody>
          <a:bodyPr/>
          <a:lstStyle/>
          <a:p>
            <a:fld id="{9B1635B3-DF70-4CFD-87CA-EB6AFDCA10EE}" type="slidenum">
              <a:rPr lang="de-AT" smtClean="0"/>
              <a:t>29</a:t>
            </a:fld>
            <a:endParaRPr lang="de-AT"/>
          </a:p>
        </p:txBody>
      </p:sp>
    </p:spTree>
    <p:extLst>
      <p:ext uri="{BB962C8B-B14F-4D97-AF65-F5344CB8AC3E}">
        <p14:creationId xmlns:p14="http://schemas.microsoft.com/office/powerpoint/2010/main" val="3123600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a:t>Source:</a:t>
            </a:r>
          </a:p>
          <a:p>
            <a:r>
              <a:rPr lang="en" sz="1200" baseline="0" noProof="0" dirty="0"/>
              <a:t>“Facts &amp; Figures- Inland Navigation in Europe”, slide 2, URL: http://de.slideshare.net/carolinevandeleur/platina-ff-general-14427068; Abruf 21.05.2026</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BDB (2026): https://www.binnenschiff.de/system-wasserstrasse/wasserstrasse/; Retrieved 18.05.2026</a:t>
            </a:r>
          </a:p>
          <a:p>
            <a:endParaRPr lang="de-AT" dirty="0"/>
          </a:p>
          <a:p>
            <a:endParaRPr lang="de-AT" dirty="0"/>
          </a:p>
          <a:p>
            <a:r>
              <a:rPr lang="en" dirty="0"/>
              <a:t>Image: viadonau, Zinner</a:t>
            </a:r>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31</a:t>
            </a:fld>
            <a:endParaRPr lang="de-AT"/>
          </a:p>
        </p:txBody>
      </p:sp>
    </p:spTree>
    <p:extLst>
      <p:ext uri="{BB962C8B-B14F-4D97-AF65-F5344CB8AC3E}">
        <p14:creationId xmlns:p14="http://schemas.microsoft.com/office/powerpoint/2010/main" val="1358083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sz="1200" kern="1200" dirty="0">
                <a:solidFill>
                  <a:schemeClr val="tx1"/>
                </a:solidFill>
                <a:effectLst/>
                <a:latin typeface="+mn-lt"/>
                <a:ea typeface="+mn-ea"/>
                <a:cs typeface="+mn-cs"/>
              </a:rPr>
              <a:t>Europe has 40,000 km of waterways, half of which are navigable for ships with a capacity of 1,000 tonnes. Currently, 18 out of 27 EU Member States have access to navigable waterways. </a:t>
            </a:r>
          </a:p>
          <a:p>
            <a:r>
              <a:rPr lang="en" sz="1200" kern="1200" dirty="0">
                <a:solidFill>
                  <a:schemeClr val="tx1"/>
                </a:solidFill>
                <a:effectLst/>
                <a:latin typeface="+mn-lt"/>
                <a:ea typeface="+mn-ea"/>
                <a:cs typeface="+mn-cs"/>
              </a:rPr>
              <a:t>Within Europe, France has the most available waterways (including rivers, canals, and other bodies of water that are navigable), followed by Finland. Germany is in third place. In contrast, Austria has only 358 km of navigable waterways.</a:t>
            </a:r>
            <a:br>
              <a:rPr lang="de-AT" sz="1200" kern="1200" dirty="0">
                <a:solidFill>
                  <a:schemeClr val="tx1"/>
                </a:solidFill>
                <a:effectLst/>
                <a:latin typeface="+mn-lt"/>
                <a:ea typeface="+mn-ea"/>
                <a:cs typeface="+mn-cs"/>
              </a:rPr>
            </a:br>
            <a:r>
              <a:rPr lang="en" sz="1200" kern="1200" dirty="0">
                <a:solidFill>
                  <a:schemeClr val="tx1"/>
                </a:solidFill>
                <a:effectLst/>
                <a:latin typeface="+mn-lt"/>
                <a:ea typeface="+mn-ea"/>
                <a:cs typeface="+mn-cs"/>
              </a:rPr>
              <a:t>Although there are many inland waterways available, inland waterway transport is generally the least used mode of transport in Europe. Nevertheless, there are different values at the national level: In the Netherlands, inland waterway transport has the highest share of the modal split of inland freight transport with 43.2% in 2018 (% of total tonne-kilometres), and Romania and Bulgaria also have a relatively high share compared to other countries in Europe. In contrast, inland waterway transport in other countries (e.g. Austria, Latvia or Lithuania) has a very small or no share of the modal split. These differences can be explained by various limiting factors such as accessibility, transport distance and transport volume. </a:t>
            </a:r>
          </a:p>
          <a:p>
            <a:endParaRPr lang="en-GB" sz="1200" baseline="0" noProof="0" dirty="0"/>
          </a:p>
          <a:p>
            <a:endParaRPr lang="en-GB" sz="1200" baseline="0" noProof="0" dirty="0"/>
          </a:p>
          <a:p>
            <a:r>
              <a:rPr lang="en" sz="1200" baseline="0" noProof="0" dirty="0"/>
              <a:t>“Facts &amp; Figures- Inland Navigation in Europe”, slide 2, URL: http://de.slideshare.net/carolinevandeleur/platina-ff-general-14427068; Abruf 21.05.2026</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200" dirty="0" err="1"/>
              <a:t>Indexmundi: http://www.indexmundi.com/map/?t=10&amp;v=116&amp;r=eu&amp;l=en; Retrieved 21.05.2026</a:t>
            </a:r>
          </a:p>
          <a:p>
            <a:r>
              <a:rPr lang="en" dirty="0"/>
              <a:t>Eurostat (2024): Modal split of inland freight transport: https://ec.europa.eu/eurostat/databrowser/view/tran_hv_frmod/default/table?lang=en&amp;category=tran.tran_hv_ms; Abruf 28.04.2026</a:t>
            </a:r>
          </a:p>
          <a:p>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32</a:t>
            </a:fld>
            <a:endParaRPr lang="de-AT"/>
          </a:p>
        </p:txBody>
      </p:sp>
    </p:spTree>
    <p:extLst>
      <p:ext uri="{BB962C8B-B14F-4D97-AF65-F5344CB8AC3E}">
        <p14:creationId xmlns:p14="http://schemas.microsoft.com/office/powerpoint/2010/main" val="959760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4B859-DE55-BE2B-B72D-87770F50CEE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24CD740-1216-CC77-369C-A6B45115DC9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44732DA-E729-5C51-FFF2-755E9D01E8D7}"/>
              </a:ext>
            </a:extLst>
          </p:cNvPr>
          <p:cNvSpPr>
            <a:spLocks noGrp="1"/>
          </p:cNvSpPr>
          <p:nvPr>
            <p:ph type="body" idx="1"/>
          </p:nvPr>
        </p:nvSpPr>
        <p:spPr/>
        <p:txBody>
          <a:bodyPr/>
          <a:lstStyle/>
          <a:p>
            <a:r>
              <a:rPr lang="en" dirty="0"/>
              <a:t>Modal split describes the proportionate transport performance according to modes of transport.</a:t>
            </a:r>
          </a:p>
          <a:p>
            <a:endParaRPr lang="de-AT" dirty="0"/>
          </a:p>
          <a:p>
            <a:r>
              <a:rPr lang="en" dirty="0"/>
              <a:t>Sources:</a:t>
            </a:r>
          </a:p>
          <a:p>
            <a:r>
              <a:rPr lang="en" dirty="0"/>
              <a:t>Eurostat (2024): Modal split of inland freight transport: https://ec.europa.eu/eurostat/databrowser/view/tran_hv_frmod/default/table?lang=en&amp;category=tran.tran_hv_ms; Abruf 28.04.2026</a:t>
            </a:r>
          </a:p>
          <a:p>
            <a:endParaRPr lang="de-AT" dirty="0"/>
          </a:p>
        </p:txBody>
      </p:sp>
      <p:sp>
        <p:nvSpPr>
          <p:cNvPr id="4" name="Kopfzeilenplatzhalter 3">
            <a:extLst>
              <a:ext uri="{FF2B5EF4-FFF2-40B4-BE49-F238E27FC236}">
                <a16:creationId xmlns:a16="http://schemas.microsoft.com/office/drawing/2014/main" id="{BB064A7B-A867-3970-837C-8B185C8FC5C3}"/>
              </a:ext>
            </a:extLst>
          </p:cNvPr>
          <p:cNvSpPr>
            <a:spLocks noGrp="1"/>
          </p:cNvSpPr>
          <p:nvPr>
            <p:ph type="hdr" sz="quarter"/>
          </p:nvPr>
        </p:nvSpPr>
        <p:spPr/>
        <p:txBody>
          <a:bodyPr/>
          <a:lstStyle/>
          <a:p>
            <a:r>
              <a:rPr lang="en"/>
              <a:t>Inland waterway vessels as part of the transport chain</a:t>
            </a:r>
          </a:p>
        </p:txBody>
      </p:sp>
      <p:sp>
        <p:nvSpPr>
          <p:cNvPr id="5" name="Datumsplatzhalter 4">
            <a:extLst>
              <a:ext uri="{FF2B5EF4-FFF2-40B4-BE49-F238E27FC236}">
                <a16:creationId xmlns:a16="http://schemas.microsoft.com/office/drawing/2014/main" id="{CEED1E7B-8D30-AC09-7AC2-E518FED310A5}"/>
              </a:ext>
            </a:extLst>
          </p:cNvPr>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a:extLst>
              <a:ext uri="{FF2B5EF4-FFF2-40B4-BE49-F238E27FC236}">
                <a16:creationId xmlns:a16="http://schemas.microsoft.com/office/drawing/2014/main" id="{7843C7CB-711A-3D9D-030C-6E32FC1BDE4A}"/>
              </a:ext>
            </a:extLst>
          </p:cNvPr>
          <p:cNvSpPr>
            <a:spLocks noGrp="1"/>
          </p:cNvSpPr>
          <p:nvPr>
            <p:ph type="ftr" sz="quarter" idx="4"/>
          </p:nvPr>
        </p:nvSpPr>
        <p:spPr/>
        <p:txBody>
          <a:bodyPr/>
          <a:lstStyle/>
          <a:p>
            <a:r>
              <a:rPr lang="en"/>
              <a:t>Teaching materials from rewway.at</a:t>
            </a:r>
          </a:p>
        </p:txBody>
      </p:sp>
      <p:sp>
        <p:nvSpPr>
          <p:cNvPr id="7" name="Foliennummernplatzhalter 6">
            <a:extLst>
              <a:ext uri="{FF2B5EF4-FFF2-40B4-BE49-F238E27FC236}">
                <a16:creationId xmlns:a16="http://schemas.microsoft.com/office/drawing/2014/main" id="{D6532D50-E333-3138-F9A8-F4C458F30F92}"/>
              </a:ext>
            </a:extLst>
          </p:cNvPr>
          <p:cNvSpPr>
            <a:spLocks noGrp="1"/>
          </p:cNvSpPr>
          <p:nvPr>
            <p:ph type="sldNum" sz="quarter" idx="5"/>
          </p:nvPr>
        </p:nvSpPr>
        <p:spPr/>
        <p:txBody>
          <a:bodyPr/>
          <a:lstStyle/>
          <a:p>
            <a:fld id="{9B1635B3-DF70-4CFD-87CA-EB6AFDCA10EE}" type="slidenum">
              <a:rPr lang="de-AT" smtClean="0"/>
              <a:t>33</a:t>
            </a:fld>
            <a:endParaRPr lang="de-AT"/>
          </a:p>
        </p:txBody>
      </p:sp>
    </p:spTree>
    <p:extLst>
      <p:ext uri="{BB962C8B-B14F-4D97-AF65-F5344CB8AC3E}">
        <p14:creationId xmlns:p14="http://schemas.microsoft.com/office/powerpoint/2010/main" val="97339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a:t>The biocenosis and the biotope form an ecosystem. The biotope refers to the habitat in which organisms exist, while the biocenosis represents the entire community of animals, plants and microorganisms that live in this habitat. The ecosystem is therefore composed of inanimate (abiotic) and animate (biotic) factors.</a:t>
            </a:r>
          </a:p>
          <a:p>
            <a:endParaRPr lang="de-AT" dirty="0"/>
          </a:p>
          <a:p>
            <a:r>
              <a:rPr lang="en" dirty="0"/>
              <a:t>Flowing waters are watercourses that are formed due to a certain gradient. Without a corresponding gradient, the water would not move and could not flow from one place to another. As a rule, flowing waters are very steep at the beginning and become shallower and shallower as they progress. This is because the water flows faster on steeper ground, and thus has more energy to erode the surrounding material and deepen the riverbed.</a:t>
            </a:r>
          </a:p>
          <a:p>
            <a:r>
              <a:rPr lang="en" dirty="0"/>
              <a:t>The formation of natural flowing waters is closely linked to precipitation. The water flows towards the lowest point when rain or snow falls to the ground, transporting material that is deposited at the bottom of the river. This helps the river to become wider and deeper over time. As a result, a variety of habitats for plants and animals are formed, which are adapted to the special ecosystem of the rivers.</a:t>
            </a:r>
          </a:p>
          <a:p>
            <a:endParaRPr lang="de-AT" dirty="0"/>
          </a:p>
          <a:p>
            <a:r>
              <a:rPr lang="en" dirty="0"/>
              <a:t>However, flowing waters can also be artificially created by human intervention. This can be done to improve the irrigation of fields or to generate hydropower. In such cases, the terrain is deliberately altered to create an artificial river. Even under these circumstances, a separate ecosystem develops over time, adapting to the special circumstances of the artificial river.</a:t>
            </a:r>
          </a:p>
          <a:p>
            <a:r>
              <a:rPr lang="en" dirty="0"/>
              <a:t>Overall, flowing waters are of great importance for our environment. They not only act as a habitat for numerous animal and plant species, but also play an important role in the water balance and the material cycle of the earth.</a:t>
            </a:r>
          </a:p>
          <a:p>
            <a:endParaRPr lang="de-AT" dirty="0"/>
          </a:p>
          <a:p>
            <a:r>
              <a:rPr lang="en" dirty="0"/>
              <a:t>The Danube rises in the Black Forest, Germany, and crosses ten riparian states before flowing into the Black Sea in Romania and Ukraine. With a total length of 2,845 km and a navigable distance of about 2,415 km, the Danube has been an important trade route since the early history of Europe. It also serves as an important source of energy and drinking water and offers a unique living and recreational space.</a:t>
            </a:r>
          </a:p>
          <a:p>
            <a:endParaRPr lang="de-AT" dirty="0"/>
          </a:p>
          <a:p>
            <a:r>
              <a:rPr lang="en" dirty="0"/>
              <a:t>Sources:</a:t>
            </a:r>
          </a:p>
          <a:p>
            <a:r>
              <a:rPr lang="en" dirty="0" err="1"/>
              <a:t>Studysmarter (2026): https://www.studysmarter.de/schule/geographie/hydrographie/fliessgewaesser/; Retrieved 15.05.2026</a:t>
            </a:r>
          </a:p>
          <a:p>
            <a:r>
              <a:rPr lang="en" dirty="0"/>
              <a:t>Viadonau (2019):</a:t>
            </a:r>
            <a:r>
              <a:rPr lang="de-AT" dirty="0"/>
              <a:t>https://www.viadonau.org/fileadmin/user_upload/Manual_on_Danube_Navigation.pdf</a:t>
            </a:r>
            <a:r>
              <a:rPr lang="en" dirty="0"/>
              <a:t>; p. </a:t>
            </a:r>
            <a:r>
              <a:rPr lang="en" dirty="0" err="1"/>
              <a:t>14, accessed 27.05.2026</a:t>
            </a:r>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6</a:t>
            </a:fld>
            <a:endParaRPr lang="de-AT"/>
          </a:p>
        </p:txBody>
      </p:sp>
    </p:spTree>
    <p:extLst>
      <p:ext uri="{BB962C8B-B14F-4D97-AF65-F5344CB8AC3E}">
        <p14:creationId xmlns:p14="http://schemas.microsoft.com/office/powerpoint/2010/main" val="36482552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79E85-6FE2-BF5A-AA20-BA7D473D4C8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4AA22E3-9FBC-B330-61F1-A8C966903CB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A3EE1F3-73DE-813D-2F55-821106C71A75}"/>
              </a:ext>
            </a:extLst>
          </p:cNvPr>
          <p:cNvSpPr>
            <a:spLocks noGrp="1"/>
          </p:cNvSpPr>
          <p:nvPr>
            <p:ph type="body" idx="1"/>
          </p:nvPr>
        </p:nvSpPr>
        <p:spPr/>
        <p:txBody>
          <a:bodyPr/>
          <a:lstStyle/>
          <a:p>
            <a:r>
              <a:rPr lang="en" dirty="0"/>
              <a:t>The proportion of tonne-kilometres of goods travelled on waterways varies greatly between EU countries.</a:t>
            </a:r>
          </a:p>
          <a:p>
            <a:r>
              <a:rPr lang="en" dirty="0"/>
              <a:t>The frontrunners in terms of waterways are the Netherlands, with a share of inland waterway transport of around 40% (2022). This is due, among other things, to its important seaports and an extensive network of waterways.</a:t>
            </a:r>
          </a:p>
          <a:p>
            <a:endParaRPr lang="de-AT" dirty="0"/>
          </a:p>
          <a:p>
            <a:r>
              <a:rPr lang="en" dirty="0"/>
              <a:t>Source:</a:t>
            </a:r>
          </a:p>
          <a:p>
            <a:r>
              <a:rPr lang="en" dirty="0"/>
              <a:t>Eurostat (2024): Modal split of inland freight transport: https://ec.europa.eu/eurostat/databrowser/view/tran_hv_frmod/default/table?lang=en&amp;category=tran.tran_hv_ms; Abruf 28.04.2026</a:t>
            </a:r>
          </a:p>
          <a:p>
            <a:endParaRPr lang="de-AT" dirty="0"/>
          </a:p>
          <a:p>
            <a:r>
              <a:rPr lang="en" dirty="0"/>
              <a:t>Image source:</a:t>
            </a:r>
          </a:p>
          <a:p>
            <a:r>
              <a:rPr lang="en" dirty="0"/>
              <a:t>Pixabay (2025): https://pixabay.com/de/photos/amsterdam-kanal-stadt-boot-6619660/; Retrieved 26.02.2025</a:t>
            </a:r>
          </a:p>
          <a:p>
            <a:endParaRPr lang="de-AT" dirty="0"/>
          </a:p>
        </p:txBody>
      </p:sp>
      <p:sp>
        <p:nvSpPr>
          <p:cNvPr id="4" name="Kopfzeilenplatzhalter 3">
            <a:extLst>
              <a:ext uri="{FF2B5EF4-FFF2-40B4-BE49-F238E27FC236}">
                <a16:creationId xmlns:a16="http://schemas.microsoft.com/office/drawing/2014/main" id="{932BED8E-9E1D-8377-B9D1-9C65C2B0F433}"/>
              </a:ext>
            </a:extLst>
          </p:cNvPr>
          <p:cNvSpPr>
            <a:spLocks noGrp="1"/>
          </p:cNvSpPr>
          <p:nvPr>
            <p:ph type="hdr" sz="quarter"/>
          </p:nvPr>
        </p:nvSpPr>
        <p:spPr/>
        <p:txBody>
          <a:bodyPr/>
          <a:lstStyle/>
          <a:p>
            <a:r>
              <a:rPr lang="en"/>
              <a:t>Inland waterway vessels as part of the transport chain</a:t>
            </a:r>
          </a:p>
        </p:txBody>
      </p:sp>
      <p:sp>
        <p:nvSpPr>
          <p:cNvPr id="5" name="Datumsplatzhalter 4">
            <a:extLst>
              <a:ext uri="{FF2B5EF4-FFF2-40B4-BE49-F238E27FC236}">
                <a16:creationId xmlns:a16="http://schemas.microsoft.com/office/drawing/2014/main" id="{463103F3-F558-BE8D-91F8-8923DBEAFE08}"/>
              </a:ext>
            </a:extLst>
          </p:cNvPr>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a:extLst>
              <a:ext uri="{FF2B5EF4-FFF2-40B4-BE49-F238E27FC236}">
                <a16:creationId xmlns:a16="http://schemas.microsoft.com/office/drawing/2014/main" id="{31083E64-991A-30A4-E2CB-1220C4C62628}"/>
              </a:ext>
            </a:extLst>
          </p:cNvPr>
          <p:cNvSpPr>
            <a:spLocks noGrp="1"/>
          </p:cNvSpPr>
          <p:nvPr>
            <p:ph type="ftr" sz="quarter" idx="4"/>
          </p:nvPr>
        </p:nvSpPr>
        <p:spPr/>
        <p:txBody>
          <a:bodyPr/>
          <a:lstStyle/>
          <a:p>
            <a:r>
              <a:rPr lang="en"/>
              <a:t>Teaching materials from rewway.at</a:t>
            </a:r>
          </a:p>
        </p:txBody>
      </p:sp>
      <p:sp>
        <p:nvSpPr>
          <p:cNvPr id="7" name="Foliennummernplatzhalter 6">
            <a:extLst>
              <a:ext uri="{FF2B5EF4-FFF2-40B4-BE49-F238E27FC236}">
                <a16:creationId xmlns:a16="http://schemas.microsoft.com/office/drawing/2014/main" id="{52817EA5-0352-2CF0-73BA-62FFE2881609}"/>
              </a:ext>
            </a:extLst>
          </p:cNvPr>
          <p:cNvSpPr>
            <a:spLocks noGrp="1"/>
          </p:cNvSpPr>
          <p:nvPr>
            <p:ph type="sldNum" sz="quarter" idx="5"/>
          </p:nvPr>
        </p:nvSpPr>
        <p:spPr/>
        <p:txBody>
          <a:bodyPr/>
          <a:lstStyle/>
          <a:p>
            <a:fld id="{9B1635B3-DF70-4CFD-87CA-EB6AFDCA10EE}" type="slidenum">
              <a:rPr lang="de-AT" smtClean="0"/>
              <a:t>34</a:t>
            </a:fld>
            <a:endParaRPr lang="de-AT"/>
          </a:p>
        </p:txBody>
      </p:sp>
    </p:spTree>
    <p:extLst>
      <p:ext uri="{BB962C8B-B14F-4D97-AF65-F5344CB8AC3E}">
        <p14:creationId xmlns:p14="http://schemas.microsoft.com/office/powerpoint/2010/main" val="3471713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a:t>Inland waterway transport is mainly dominated by bulk cargo, which accounts for about 70% of the total. These include, for example, building materials, ores, coal and steel, but also agricultural products. With a share of around 42%, the voestalpine plant port in Linz has the highest throughput volume in Austria (compared to the other Danube ports).</a:t>
            </a:r>
          </a:p>
          <a:p>
            <a:endParaRPr lang="de-AT" dirty="0"/>
          </a:p>
          <a:p>
            <a:r>
              <a:rPr lang="en" dirty="0"/>
              <a:t>An important branch of inland navigation is the transport of dangerous goods, which includes flammable liquid goods such as petrol and heating oil, basic chemical materials such as methanol, end products such as acids and liquefied gases such as ammonia, but also dry, dangerous goods that are transported in bulk. Safety norms and standards are essential for this transport. </a:t>
            </a:r>
          </a:p>
          <a:p>
            <a:br>
              <a:rPr lang="de-AT" dirty="0"/>
            </a:br>
            <a:r>
              <a:rPr lang="en" dirty="0"/>
              <a:t>The transport of containers by inland waterway vessel is increasing. A large part of container and hinterland traffic is handled via the ZARA ports (Zeebrugge, Antwerp, Rotterdam, Amsterdam), where inland shipping has a high share of the modal split.</a:t>
            </a:r>
          </a:p>
          <a:p>
            <a:endParaRPr lang="de-AT" dirty="0"/>
          </a:p>
          <a:p>
            <a:r>
              <a:rPr lang="en" dirty="0"/>
              <a:t>Due to their dimensions, inland vessels are particularly suitable for transporting heavy or bulky cargoes. These vessels can withstand point loads of over 40 tonnes per square metre or unit weights of up to 1,000 tonnes. Transporting heavy cargo by water offers clear advantages: the infrastructure is not damaged and there is no need to remove obstacles such as lanterns or trees in advance, as would be the case with truck traffic. For example, turbines or rotor blades for wind turbines are increasingly being transported on waterways. The increasing number of heavy lift transports on inland waterway vessels in recent years is proof of this trend.</a:t>
            </a:r>
          </a:p>
          <a:p>
            <a:br>
              <a:rPr lang="de-AT" dirty="0"/>
            </a:br>
            <a:r>
              <a:rPr lang="en" dirty="0"/>
              <a:t>RoRo ships are special ships that transport movable goods in which the cargo is driven onto the ship (roll-on-roll-off). These are usually a combination of vehicles such as cars or trucks or trains that can drive on board the ships themselves, but also loading units that are rolled on board with tractors. RoRo ships have navigable decks and usually variable deck heights in order to use the cargo space more flexibly. RoRo ships are particularly important for the automotive industry. </a:t>
            </a:r>
          </a:p>
          <a:p>
            <a:endParaRPr lang="de-AT" dirty="0"/>
          </a:p>
          <a:p>
            <a:r>
              <a:rPr lang="en" dirty="0"/>
              <a:t>Source:</a:t>
            </a:r>
          </a:p>
          <a:p>
            <a:r>
              <a:rPr lang="en" dirty="0"/>
              <a:t>BDB (2024): https://www.binnenschiff.de/system-wasserstrasse/gueterschifffahrt/; Retrieved 19.04.2024</a:t>
            </a:r>
          </a:p>
          <a:p>
            <a:r>
              <a:rPr lang="en" dirty="0" err="1"/>
              <a:t>Viadonau (2025): Annual Report Danube Navigation in Austria 2024</a:t>
            </a:r>
          </a:p>
          <a:p>
            <a:endParaRPr lang="de-AT" dirty="0"/>
          </a:p>
          <a:p>
            <a:r>
              <a:rPr lang="en" dirty="0"/>
              <a:t>Image source:</a:t>
            </a:r>
          </a:p>
          <a:p>
            <a:r>
              <a:rPr lang="en" dirty="0"/>
              <a:t>https://www.flaticon.com/de/kostenlose-icons/massengut-lkw; Bulk truck icons created by Arslan Haider – Flaticon; Retrieved 19.04.2024</a:t>
            </a:r>
          </a:p>
          <a:p>
            <a:r>
              <a:rPr lang="en" dirty="0"/>
              <a:t>https://www.flaticon.com/de/kostenlose-icons/gefahrgut; Dangerous Goods Icons created by surang – Flaticon; Retrieved 19.04.2024</a:t>
            </a:r>
          </a:p>
          <a:p>
            <a:r>
              <a:rPr lang="en" dirty="0"/>
              <a:t>https://www.flaticon.com/de/kostenlose-icons/containerkran; Container Crane Icons created by Flat Icons – Flaticon; Retrieved 19.04.2024</a:t>
            </a:r>
          </a:p>
          <a:p>
            <a:r>
              <a:rPr lang="en" dirty="0"/>
              <a:t>https://www.flaticon.com/de/kostenlose-icons/container; Container Icons created by smashingstocks – Flaticon; Retrieved 19.04.2024</a:t>
            </a:r>
          </a:p>
          <a:p>
            <a:r>
              <a:rPr lang="en" dirty="0"/>
              <a:t>https://www.flaticon.com/free-icons/ferry-boat; Ferry boat icons created by Freepik – Flaticon; Abruf 19.04.2024</a:t>
            </a:r>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35</a:t>
            </a:fld>
            <a:endParaRPr lang="de-AT"/>
          </a:p>
        </p:txBody>
      </p:sp>
    </p:spTree>
    <p:extLst>
      <p:ext uri="{BB962C8B-B14F-4D97-AF65-F5344CB8AC3E}">
        <p14:creationId xmlns:p14="http://schemas.microsoft.com/office/powerpoint/2010/main" val="15896156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sz="1200" kern="1200" dirty="0">
                <a:solidFill>
                  <a:schemeClr val="tx1"/>
                </a:solidFill>
                <a:effectLst/>
                <a:latin typeface="+mn-lt"/>
                <a:ea typeface="+mn-ea"/>
                <a:cs typeface="+mn-cs"/>
              </a:rPr>
              <a:t>From </a:t>
            </a:r>
            <a:r>
              <a:rPr lang="en" sz="1200" b="1" kern="1200" dirty="0">
                <a:solidFill>
                  <a:schemeClr val="tx1"/>
                </a:solidFill>
                <a:effectLst/>
                <a:latin typeface="+mn-lt"/>
                <a:ea typeface="+mn-ea"/>
                <a:cs typeface="+mn-cs"/>
              </a:rPr>
              <a:t>Kelheim to Sulina</a:t>
            </a:r>
            <a:r>
              <a:rPr lang="en" sz="1200" kern="1200" dirty="0">
                <a:solidFill>
                  <a:schemeClr val="tx1"/>
                </a:solidFill>
                <a:effectLst/>
                <a:latin typeface="+mn-lt"/>
                <a:ea typeface="+mn-ea"/>
                <a:cs typeface="+mn-cs"/>
              </a:rPr>
              <a:t>, a total of </a:t>
            </a:r>
            <a:r>
              <a:rPr lang="en" sz="1200" b="1" kern="1200" dirty="0">
                <a:solidFill>
                  <a:schemeClr val="tx1"/>
                </a:solidFill>
                <a:effectLst/>
                <a:latin typeface="+mn-lt"/>
                <a:ea typeface="+mn-ea"/>
                <a:cs typeface="+mn-cs"/>
              </a:rPr>
              <a:t>129 bridges  span </a:t>
            </a:r>
            <a:r>
              <a:rPr lang="en" sz="1200" kern="1200" dirty="0">
                <a:solidFill>
                  <a:schemeClr val="tx1"/>
                </a:solidFill>
                <a:effectLst/>
                <a:latin typeface="+mn-lt"/>
                <a:ea typeface="+mn-ea"/>
                <a:cs typeface="+mn-cs"/>
              </a:rPr>
              <a:t>the international Danube waterway. Among the 129 Danube bridges, there are 21 lock and weir bridges. With 89 Danube bridges, there is by far the highest density of bridges on the </a:t>
            </a:r>
            <a:r>
              <a:rPr lang="en" sz="1200" b="1" kern="1200" dirty="0">
                <a:solidFill>
                  <a:schemeClr val="tx1"/>
                </a:solidFill>
                <a:effectLst/>
                <a:latin typeface="+mn-lt"/>
                <a:ea typeface="+mn-ea"/>
                <a:cs typeface="+mn-cs"/>
              </a:rPr>
              <a:t>Upper Danube</a:t>
            </a:r>
            <a:r>
              <a:rPr lang="en" sz="1200" kern="1200" dirty="0">
                <a:solidFill>
                  <a:schemeClr val="tx1"/>
                </a:solidFill>
                <a:effectLst/>
                <a:latin typeface="+mn-lt"/>
                <a:ea typeface="+mn-ea"/>
                <a:cs typeface="+mn-cs"/>
              </a:rPr>
              <a:t>: 41 bridges span the German, 42 the Austrian and six the Slovakian Danube route. There are a total of 34 bridges </a:t>
            </a:r>
            <a:r>
              <a:rPr lang="en" sz="1200" b="1" kern="1200" dirty="0">
                <a:solidFill>
                  <a:schemeClr val="tx1"/>
                </a:solidFill>
                <a:effectLst/>
                <a:latin typeface="+mn-lt"/>
                <a:ea typeface="+mn-ea"/>
                <a:cs typeface="+mn-cs"/>
              </a:rPr>
              <a:t> on the Middle Danube; on the Lower Danube </a:t>
            </a:r>
            <a:r>
              <a:rPr lang="en" sz="1200" kern="1200" dirty="0">
                <a:solidFill>
                  <a:schemeClr val="tx1"/>
                </a:solidFill>
                <a:effectLst/>
                <a:latin typeface="+mn-lt"/>
                <a:ea typeface="+mn-ea"/>
                <a:cs typeface="+mn-cs"/>
              </a:rPr>
              <a:t>there are only seven.</a:t>
            </a:r>
          </a:p>
          <a:p>
            <a:r>
              <a:rPr lang="en" sz="1200" kern="1200" dirty="0">
                <a:solidFill>
                  <a:schemeClr val="tx1"/>
                </a:solidFill>
                <a:effectLst/>
                <a:latin typeface="+mn-lt"/>
                <a:ea typeface="+mn-ea"/>
                <a:cs typeface="+mn-cs"/>
              </a:rPr>
              <a:t>On the Upper Danube, a maximum of 2-3 layer container transport is possible, which means that the transport is not very profitable. In comparison, many container transports are carried out on the Rhine due to other infrastructural requirements.</a:t>
            </a:r>
          </a:p>
          <a:p>
            <a:br>
              <a:rPr lang="de-DE" sz="1200" kern="1200" dirty="0">
                <a:solidFill>
                  <a:schemeClr val="tx1"/>
                </a:solidFill>
                <a:effectLst/>
                <a:latin typeface="+mn-lt"/>
                <a:ea typeface="+mn-ea"/>
                <a:cs typeface="+mn-cs"/>
              </a:rPr>
            </a:br>
            <a:r>
              <a:rPr lang="en" sz="1200" kern="1200" dirty="0">
                <a:solidFill>
                  <a:schemeClr val="tx1"/>
                </a:solidFill>
                <a:effectLst/>
                <a:latin typeface="+mn-lt"/>
                <a:ea typeface="+mn-ea"/>
                <a:cs typeface="+mn-cs"/>
              </a:rPr>
              <a:t>In general, bridges have a major impact on the profitability of inland navigation, as they affect the transport volume of inland waterway vessels.</a:t>
            </a:r>
            <a:endParaRPr lang="de-AT" sz="1200" kern="1200" dirty="0">
              <a:solidFill>
                <a:schemeClr val="tx1"/>
              </a:solidFill>
              <a:effectLst/>
              <a:latin typeface="+mn-lt"/>
              <a:ea typeface="+mn-ea"/>
              <a:cs typeface="+mn-cs"/>
            </a:endParaRPr>
          </a:p>
          <a:p>
            <a:endParaRPr lang="de-AT" sz="1200" dirty="0"/>
          </a:p>
          <a:p>
            <a:r>
              <a:rPr lang="en" sz="1200" dirty="0"/>
              <a:t>Source: </a:t>
            </a:r>
            <a:r>
              <a:rPr lang="en" dirty="0"/>
              <a:t>Viadonau (2019): Manual on Danube Navigation</a:t>
            </a:r>
            <a:r>
              <a:rPr lang="en" sz="1200" b="0" baseline="0" noProof="0" dirty="0"/>
              <a:t>, pp. 55-56</a:t>
            </a:r>
          </a:p>
          <a:p>
            <a:endParaRPr lang="de-AT" sz="1200" baseline="0" dirty="0"/>
          </a:p>
          <a:p>
            <a:r>
              <a:rPr lang="en" sz="1200" baseline="0" dirty="0"/>
              <a:t>Image Credit: Björn Bosch (private)</a:t>
            </a:r>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36</a:t>
            </a:fld>
            <a:endParaRPr lang="de-AT"/>
          </a:p>
        </p:txBody>
      </p:sp>
    </p:spTree>
    <p:extLst>
      <p:ext uri="{BB962C8B-B14F-4D97-AF65-F5344CB8AC3E}">
        <p14:creationId xmlns:p14="http://schemas.microsoft.com/office/powerpoint/2010/main" val="1087303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714FD-2487-4AB0-1B7E-C90294239ED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28332A6-4F9C-7A4E-565B-84ACD26C7AC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A117A8B-AC18-8E4B-01FF-EDB2E31A1786}"/>
              </a:ext>
            </a:extLst>
          </p:cNvPr>
          <p:cNvSpPr>
            <a:spLocks noGrp="1"/>
          </p:cNvSpPr>
          <p:nvPr>
            <p:ph type="body" idx="1"/>
          </p:nvPr>
        </p:nvSpPr>
        <p:spPr/>
        <p:txBody>
          <a:bodyPr/>
          <a:lstStyle/>
          <a:p>
            <a:r>
              <a:rPr lang="en" dirty="0"/>
              <a:t>Download app at: https://logistify.app/</a:t>
            </a:r>
          </a:p>
          <a:p>
            <a:r>
              <a:rPr lang="en" dirty="0"/>
              <a:t>Explanatory video: https://www.youtube.com/watch?v=kZhL5SPtn6A</a:t>
            </a:r>
          </a:p>
          <a:p>
            <a:r>
              <a:rPr lang="en" dirty="0"/>
              <a:t>Information and instructions for the game at: </a:t>
            </a:r>
            <a:r>
              <a:rPr lang="de-AT" dirty="0"/>
              <a:t>https://rewway.at/en/teaching-materials/transport-planning-with-the-logistify-app</a:t>
            </a:r>
            <a:endParaRPr lang="en" dirty="0"/>
          </a:p>
          <a:p>
            <a:endParaRPr lang="de-AT" dirty="0"/>
          </a:p>
          <a:p>
            <a:r>
              <a:rPr lang="en" dirty="0"/>
              <a:t>The learning app "Logistify" deals with the different means of transport, their careful and efficient use of resources and job profiles in the logistics sector. The games require the students' transport planning talent. The task is to efficiently transport various goods from A to B, to plan multimodal transport chains from the raw product to the end customer and to discover job profiles in the logistics industry.</a:t>
            </a:r>
          </a:p>
          <a:p>
            <a:endParaRPr lang="de-AT" dirty="0"/>
          </a:p>
          <a:p>
            <a:r>
              <a:rPr lang="en" dirty="0"/>
              <a:t>Duration: for game 1 about 15 minutes are needed</a:t>
            </a:r>
          </a:p>
          <a:p>
            <a:endParaRPr lang="de-AT" dirty="0"/>
          </a:p>
          <a:p>
            <a:r>
              <a:rPr lang="en" dirty="0"/>
              <a:t>Learning objectives:</a:t>
            </a:r>
          </a:p>
          <a:p>
            <a:r>
              <a:rPr lang="en" dirty="0"/>
              <a:t>The students recognize the importance of different modes of transport in freight transport.</a:t>
            </a:r>
          </a:p>
          <a:p>
            <a:r>
              <a:rPr lang="en" dirty="0"/>
              <a:t>The students reflect on how resources in the transport sector can be used sparingly and efficiently.</a:t>
            </a:r>
          </a:p>
          <a:p>
            <a:r>
              <a:rPr lang="en" dirty="0"/>
              <a:t>The students analyze logistical challenges and make well-founded decisions on transport planning.</a:t>
            </a:r>
          </a:p>
          <a:p>
            <a:r>
              <a:rPr lang="en" dirty="0"/>
              <a:t>The students use digital learning formats in a playful way to grasp logistical relationships.</a:t>
            </a:r>
          </a:p>
        </p:txBody>
      </p:sp>
      <p:sp>
        <p:nvSpPr>
          <p:cNvPr id="4" name="Kopfzeilenplatzhalter 3">
            <a:extLst>
              <a:ext uri="{FF2B5EF4-FFF2-40B4-BE49-F238E27FC236}">
                <a16:creationId xmlns:a16="http://schemas.microsoft.com/office/drawing/2014/main" id="{6A1C87AB-D941-3ADF-228A-BEC7F4EC1474}"/>
              </a:ext>
            </a:extLst>
          </p:cNvPr>
          <p:cNvSpPr>
            <a:spLocks noGrp="1"/>
          </p:cNvSpPr>
          <p:nvPr>
            <p:ph type="hdr" sz="quarter"/>
          </p:nvPr>
        </p:nvSpPr>
        <p:spPr/>
        <p:txBody>
          <a:bodyPr/>
          <a:lstStyle/>
          <a:p>
            <a:r>
              <a:rPr lang="en"/>
              <a:t>Inland waterway vessels as part of the transport chain</a:t>
            </a:r>
          </a:p>
        </p:txBody>
      </p:sp>
      <p:sp>
        <p:nvSpPr>
          <p:cNvPr id="5" name="Datumsplatzhalter 4">
            <a:extLst>
              <a:ext uri="{FF2B5EF4-FFF2-40B4-BE49-F238E27FC236}">
                <a16:creationId xmlns:a16="http://schemas.microsoft.com/office/drawing/2014/main" id="{47544EEA-F88C-AB2A-6EEC-0F8C187A74A9}"/>
              </a:ext>
            </a:extLst>
          </p:cNvPr>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a:extLst>
              <a:ext uri="{FF2B5EF4-FFF2-40B4-BE49-F238E27FC236}">
                <a16:creationId xmlns:a16="http://schemas.microsoft.com/office/drawing/2014/main" id="{F5BB7625-F7F5-65D2-F882-548DC357B6D2}"/>
              </a:ext>
            </a:extLst>
          </p:cNvPr>
          <p:cNvSpPr>
            <a:spLocks noGrp="1"/>
          </p:cNvSpPr>
          <p:nvPr>
            <p:ph type="ftr" sz="quarter" idx="4"/>
          </p:nvPr>
        </p:nvSpPr>
        <p:spPr/>
        <p:txBody>
          <a:bodyPr/>
          <a:lstStyle/>
          <a:p>
            <a:r>
              <a:rPr lang="en"/>
              <a:t>Teaching materials from rewway.at</a:t>
            </a:r>
          </a:p>
        </p:txBody>
      </p:sp>
      <p:sp>
        <p:nvSpPr>
          <p:cNvPr id="7" name="Foliennummernplatzhalter 6">
            <a:extLst>
              <a:ext uri="{FF2B5EF4-FFF2-40B4-BE49-F238E27FC236}">
                <a16:creationId xmlns:a16="http://schemas.microsoft.com/office/drawing/2014/main" id="{F0D4EDB3-E949-120D-D11E-DCC1AABE89E8}"/>
              </a:ext>
            </a:extLst>
          </p:cNvPr>
          <p:cNvSpPr>
            <a:spLocks noGrp="1"/>
          </p:cNvSpPr>
          <p:nvPr>
            <p:ph type="sldNum" sz="quarter" idx="5"/>
          </p:nvPr>
        </p:nvSpPr>
        <p:spPr/>
        <p:txBody>
          <a:bodyPr/>
          <a:lstStyle/>
          <a:p>
            <a:fld id="{9B1635B3-DF70-4CFD-87CA-EB6AFDCA10EE}" type="slidenum">
              <a:rPr lang="de-AT" smtClean="0"/>
              <a:t>37</a:t>
            </a:fld>
            <a:endParaRPr lang="de-AT"/>
          </a:p>
        </p:txBody>
      </p:sp>
    </p:spTree>
    <p:extLst>
      <p:ext uri="{BB962C8B-B14F-4D97-AF65-F5344CB8AC3E}">
        <p14:creationId xmlns:p14="http://schemas.microsoft.com/office/powerpoint/2010/main" val="726244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a:t>The European classification of inland waterways aims to promote a unified network of inland waterways. This classification is based on the spatial dimensions of vessels and pusher convoys, with length and width being the most important parameters.</a:t>
            </a:r>
          </a:p>
          <a:p>
            <a:r>
              <a:rPr lang="en" b="0" i="0" dirty="0">
                <a:solidFill>
                  <a:srgbClr val="374151"/>
                </a:solidFill>
                <a:effectLst/>
                <a:latin typeface="Söhne"/>
              </a:rPr>
              <a:t>The waterway classes are designated with Roman numerals from I to VII and have different economic significance for freight transport. Waterways of Class IV and above are of international importance, while Classes I to III are more regionally or nationally relevant. The class of a waterway depends on the size of the ships that can sail on it. The width and length of the inland vessels are decisive. For international waterways, a minimum draught (2.50 m) and the minimum clearance height under bridges (5.25 m at maximum water) apply.</a:t>
            </a:r>
          </a:p>
          <a:p>
            <a:endParaRPr lang="de-AT" dirty="0"/>
          </a:p>
          <a:p>
            <a:r>
              <a:rPr lang="en" dirty="0"/>
              <a:t>Sources:</a:t>
            </a:r>
          </a:p>
          <a:p>
            <a:r>
              <a:rPr lang="en" dirty="0"/>
              <a:t>WSV (2024): https://www.gdws.wsv.bund.de/DE/wasserstrassen/01_bundeswasserstrassen/Klassifizierung/Klassifizierung_node.html; Retrieved 29.05.2026</a:t>
            </a:r>
          </a:p>
          <a:p>
            <a:r>
              <a:rPr lang="en" dirty="0"/>
              <a:t>Viadonau (2019): </a:t>
            </a:r>
            <a:r>
              <a:rPr lang="de-AT" dirty="0"/>
              <a:t>https://www.viadonau.org/fileadmin/user_upload/Manual_on_Danube_Navigation.pdf</a:t>
            </a:r>
            <a:r>
              <a:rPr lang="en" dirty="0"/>
              <a:t> , pp. </a:t>
            </a:r>
            <a:r>
              <a:rPr lang="en" dirty="0" err="1"/>
              <a:t>42-44; Retrieved 19.04.2024</a:t>
            </a:r>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38</a:t>
            </a:fld>
            <a:endParaRPr lang="de-AT"/>
          </a:p>
        </p:txBody>
      </p:sp>
    </p:spTree>
    <p:extLst>
      <p:ext uri="{BB962C8B-B14F-4D97-AF65-F5344CB8AC3E}">
        <p14:creationId xmlns:p14="http://schemas.microsoft.com/office/powerpoint/2010/main" val="13127519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a:t>The EU has put in place a Trans-European Transport Network (TEN-T) policy to build an effective, multimodal transport network across the EU. This network includes railway lines, inland waterways, short maritime transport routes and roads that connect to major transport hubs. The TEN-T policy identifies the transport infrastructure in the Member States that has a high added value at European level and should be part of the TEN-T network. The infrastructure must meet certain requirements, such as safety, quality and environmental objectives.</a:t>
            </a:r>
          </a:p>
          <a:p>
            <a:r>
              <a:rPr lang="en" dirty="0"/>
              <a:t>This policy is of great importance for the development of coherent and high-quality transport infrastructure in the EU. Its aim is to support sustainable and efficient transport routes, simplify access to jobs and services, and promote trade and economic growth. The TEN-T policy also strengthens cohesion in the EU by promoting seamless interconnection of transport systems across borders and removing bottlenecks.</a:t>
            </a:r>
          </a:p>
          <a:p>
            <a:endParaRPr lang="de-AT" dirty="0"/>
          </a:p>
          <a:p>
            <a:r>
              <a:rPr lang="en" dirty="0"/>
              <a:t>Milestones for this trans-European transport network are: by 2030, the core network will be completed (completion of the main transport routes), by 2040 the extended core network (requirements for speed and quality) and by 2050 the entire network (full functionality). The core network and the extended core network form the European transport corridors, which are the most strategic part of the network with the highest EU added value.</a:t>
            </a:r>
          </a:p>
          <a:p>
            <a:endParaRPr lang="de-AT" dirty="0"/>
          </a:p>
          <a:p>
            <a:r>
              <a:rPr lang="en" dirty="0"/>
              <a:t>Source:</a:t>
            </a:r>
          </a:p>
          <a:p>
            <a:r>
              <a:rPr lang="en" dirty="0"/>
              <a:t>European Commission (2021): https://ec.europa.eu/commission/presscorner/detail/de/qanda_21_6725; Retrieved 29.05.2026</a:t>
            </a:r>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39</a:t>
            </a:fld>
            <a:endParaRPr lang="de-AT"/>
          </a:p>
        </p:txBody>
      </p:sp>
    </p:spTree>
    <p:extLst>
      <p:ext uri="{BB962C8B-B14F-4D97-AF65-F5344CB8AC3E}">
        <p14:creationId xmlns:p14="http://schemas.microsoft.com/office/powerpoint/2010/main" val="3725589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a:t>The Trans-European Transport Network defines 9 core corridors:</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Scandinavia-Mediterranean Corridor</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Kiel Corridor</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Atlantic Corridor</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Rhine-Danube Corridor</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Mediterranean Corridor</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Baltic-Adriatic Corridor</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Western Balkans-Eastern Mediterranean Corridor</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North Sea-Rhine-Mediterranean Corridor</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Baltic-Black Sea-Aegean Corridor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Image source:</a:t>
            </a:r>
          </a:p>
          <a:p>
            <a:r>
              <a:rPr lang="en" dirty="0"/>
              <a:t>European Commission (2024): </a:t>
            </a:r>
            <a:r>
              <a:rPr lang="en" sz="1200" kern="1200" dirty="0">
                <a:solidFill>
                  <a:schemeClr val="tx2"/>
                </a:solidFill>
                <a:latin typeface="+mn-lt"/>
                <a:ea typeface="+mn-ea"/>
                <a:cs typeface="Mangal Pro" panose="00000500000000000000" pitchFamily="2" charset="0"/>
              </a:rPr>
              <a:t>TEN-T maps. Licensed under </a:t>
            </a:r>
            <a:r>
              <a:rPr lang="en" sz="1800" b="1" i="0" u="sng" dirty="0">
                <a:solidFill>
                  <a:srgbClr val="467886"/>
                </a:solidFill>
                <a:effectLst/>
                <a:latin typeface="inherit"/>
                <a:hlinkClick r:id="rId3" tooltip="Ursprüngliche URL: https://creativecommons.org/licenses/by/4.0/. Klicken oder tippen Sie, wenn Sie diesem Link Vertrauen."/>
              </a:rPr>
              <a:t>CC BY 4.0</a:t>
            </a:r>
            <a:r>
              <a:rPr lang="en" dirty="0"/>
              <a:t>. In: https://transport.ec.europa.eu/transport-themes/infrastructure-and-investment/trans-european-transport-network-ten-t/tentec-information-system-and-ten-t-map-library/ten-t-maps-european-transport-corridors_en; retrieved 29.05.2026</a:t>
            </a:r>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40</a:t>
            </a:fld>
            <a:endParaRPr lang="de-AT"/>
          </a:p>
        </p:txBody>
      </p:sp>
    </p:spTree>
    <p:extLst>
      <p:ext uri="{BB962C8B-B14F-4D97-AF65-F5344CB8AC3E}">
        <p14:creationId xmlns:p14="http://schemas.microsoft.com/office/powerpoint/2010/main" val="22021235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 dirty="0"/>
              <a:t>Sources:</a:t>
            </a:r>
          </a:p>
          <a:p>
            <a:pPr marL="158750" marR="0" lvl="0" indent="0" algn="l" defTabSz="914400" rtl="0" eaLnBrk="1" fontAlgn="auto" latinLnBrk="0" hangingPunct="1">
              <a:lnSpc>
                <a:spcPct val="100000"/>
              </a:lnSpc>
              <a:spcBef>
                <a:spcPts val="0"/>
              </a:spcBef>
              <a:spcAft>
                <a:spcPts val="0"/>
              </a:spcAft>
              <a:buClrTx/>
              <a:buSzTx/>
              <a:buFontTx/>
              <a:buNone/>
              <a:tabLst/>
              <a:defRPr/>
            </a:pPr>
            <a:r>
              <a:rPr lang="en" dirty="0"/>
              <a:t>CCNR (2025): Market observation - Annual Report 2025; </a:t>
            </a:r>
            <a:r>
              <a:rPr lang="de-AT" dirty="0"/>
              <a:t>https://www.ccr-zkr.org/files/documents/om/om25_II_en.pdf</a:t>
            </a:r>
            <a:r>
              <a:rPr lang="en" dirty="0"/>
              <a:t>, pp. 25, 30f; Retrieved 29.05.2026</a:t>
            </a:r>
          </a:p>
          <a:p>
            <a:pPr marL="158750" indent="0">
              <a:buNone/>
            </a:pPr>
            <a:r>
              <a:rPr lang="en" dirty="0" err="1"/>
              <a:t>Viadonau (2025): Annual Report Danube Navigation in Austria 2024, p. 45</a:t>
            </a:r>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41</a:t>
            </a:fld>
            <a:endParaRPr lang="de-AT"/>
          </a:p>
        </p:txBody>
      </p:sp>
    </p:spTree>
    <p:extLst>
      <p:ext uri="{BB962C8B-B14F-4D97-AF65-F5344CB8AC3E}">
        <p14:creationId xmlns:p14="http://schemas.microsoft.com/office/powerpoint/2010/main" val="30869159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a:t>Europe's most important and most frequently used inland waterway is the Rhine. This international waterway connects the western seaports with the inland . Approximately 80% of European inland waterway freight transport can be attributed to this international waterway. In the vicinity of the seaport of Rotterdam, inland waterway vessels account for over 40% of freight traffic, and in Antwerp more than 30%. Every year, almost 200,000 ships sail the Lower Rhine, which corresponds to an average of about 550 ships per day.</a:t>
            </a:r>
          </a:p>
          <a:p>
            <a:r>
              <a:rPr lang="en" dirty="0"/>
              <a:t>The Rhine Route stretches from Rotterdam (Netherlands) to Basel (Switzerland) and is 1,233 km long.</a:t>
            </a:r>
          </a:p>
          <a:p>
            <a:r>
              <a:rPr lang="en" dirty="0"/>
              <a:t>Because of the different gradients, the navigable Rhine is divided into Upper (Rheinfelden/Switzerland to Mannheim/Germany), Middle (Mannheim to Cologne) and Lower Rhine (Cologne to the German-Dutch border).</a:t>
            </a:r>
          </a:p>
          <a:p>
            <a:r>
              <a:rPr lang="en" dirty="0"/>
              <a:t>About 70% of all German waterway transports take place on the Lower Rhine between the Rhine estuary ports and the German inland ports. (cf. WSV 2024)</a:t>
            </a:r>
          </a:p>
          <a:p>
            <a:endParaRPr lang="de-AT" dirty="0"/>
          </a:p>
          <a:p>
            <a:endParaRPr lang="de-AT" dirty="0"/>
          </a:p>
          <a:p>
            <a:endParaRPr lang="de-AT" dirty="0"/>
          </a:p>
          <a:p>
            <a:endParaRPr lang="de-AT" dirty="0"/>
          </a:p>
          <a:p>
            <a:r>
              <a:rPr lang="en" dirty="0"/>
              <a:t>Sources:</a:t>
            </a:r>
          </a:p>
          <a:p>
            <a:r>
              <a:rPr lang="en" dirty="0"/>
              <a:t>BDB (2026): https://www.binnenschiff.de/system-wasserstrasse/wasserstrasse/; Retrieved 20.05.2026</a:t>
            </a:r>
          </a:p>
          <a:p>
            <a:r>
              <a:rPr lang="en" dirty="0"/>
              <a:t>WSV (2026): https://www.gdws.wsv.bund.de/DE/wasserstrassen/01_bundeswasserstrassen/02_Rhein/Rhein.html; Retrieved 20.05.2026</a:t>
            </a:r>
          </a:p>
          <a:p>
            <a:endParaRPr lang="de-AT" dirty="0"/>
          </a:p>
          <a:p>
            <a:endParaRPr lang="de-AT" dirty="0"/>
          </a:p>
          <a:p>
            <a:r>
              <a:rPr lang="en" dirty="0"/>
              <a:t>Image: Ulamm, CC BY-SA 3.0 via Wikimedia Commons</a:t>
            </a:r>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42</a:t>
            </a:fld>
            <a:endParaRPr lang="de-AT"/>
          </a:p>
        </p:txBody>
      </p:sp>
    </p:spTree>
    <p:extLst>
      <p:ext uri="{BB962C8B-B14F-4D97-AF65-F5344CB8AC3E}">
        <p14:creationId xmlns:p14="http://schemas.microsoft.com/office/powerpoint/2010/main" val="27291817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a:t>The Danube, which flows from the Black Forest in Germany to its mouth in the Black Sea in Romania and Ukraine, runs through ten riparian states (Germany, Austria, Slovakia, Hungary, Croatia, Serbia, Bulgaria, Romania, Moldova, Ukraine) and is thus considered the river with the highest internationality in the world.</a:t>
            </a:r>
          </a:p>
          <a:p>
            <a:r>
              <a:rPr lang="en" dirty="0"/>
              <a:t>The Danube is 2,845 km long and has a navigable length of 2,415 km for international freight shipping.</a:t>
            </a:r>
          </a:p>
          <a:p>
            <a:endParaRPr lang="de-AT" dirty="0"/>
          </a:p>
          <a:p>
            <a:endParaRPr lang="de-AT" dirty="0"/>
          </a:p>
          <a:p>
            <a:r>
              <a:rPr lang="en" dirty="0"/>
              <a:t>Source:</a:t>
            </a:r>
          </a:p>
          <a:p>
            <a:r>
              <a:rPr lang="en" dirty="0" err="1"/>
              <a:t>Viadonau (2019): Handbook of Danube Navigation; p. 38 ff.</a:t>
            </a:r>
          </a:p>
          <a:p>
            <a:endParaRPr lang="de-AT" dirty="0"/>
          </a:p>
          <a:p>
            <a:r>
              <a:rPr lang="en" dirty="0"/>
              <a:t>Image source:</a:t>
            </a:r>
          </a:p>
          <a:p>
            <a:r>
              <a:rPr lang="en" dirty="0" err="1"/>
              <a:t>Viadonau (2019): Handbook of Danube Navigation; p. 46</a:t>
            </a:r>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43</a:t>
            </a:fld>
            <a:endParaRPr lang="de-AT"/>
          </a:p>
        </p:txBody>
      </p:sp>
    </p:spTree>
    <p:extLst>
      <p:ext uri="{BB962C8B-B14F-4D97-AF65-F5344CB8AC3E}">
        <p14:creationId xmlns:p14="http://schemas.microsoft.com/office/powerpoint/2010/main" val="1088227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a:t>Rivers are watercourses that originate from a source and are created by a certain gradient. Without a corresponding gradient, the water would not move and could not flow from one place to another. As a rule, flowing waters are very steep at the beginning and become shallower and shallower as they progress. This is because the water flows faster on steeper ground, and thus has more energy to erode the surrounding material and deepen the riverbed.</a:t>
            </a:r>
          </a:p>
          <a:p>
            <a:r>
              <a:rPr lang="en" dirty="0"/>
              <a:t>The formation of natural flowing waters is closely linked to precipitation. The water flows towards the lowest point when rain or snow falls to the ground, transporting material that is deposited at the bottom of the river. This helps the river to become wider and deeper over time. Rivers flow into a lake, river or sea.</a:t>
            </a:r>
          </a:p>
          <a:p>
            <a:endParaRPr lang="de-AT" dirty="0"/>
          </a:p>
          <a:p>
            <a:r>
              <a:rPr lang="en" dirty="0"/>
              <a:t>A canal is an artificially created waterway that is usually used to transport ships from one place to another. Unlike rivers, canals do not have a natural source or estuary, and the water in them usually does not flow. Instead, they are built in such a way that they are as level as possible. Occasionally, locks are required to compensate for the difference in height between different canals or rivers. Canals can also connect different bodies of water, such as lakes, rivers, or even seas. However, there are also natural straits such as the English Channel or artificial waterways such as most canals in Venice, which are incorrectly referred to as canals.</a:t>
            </a:r>
            <a:br>
              <a:rPr lang="de-AT" dirty="0"/>
            </a:br>
            <a:endParaRPr lang="de-AT" dirty="0"/>
          </a:p>
          <a:p>
            <a:r>
              <a:rPr lang="en" dirty="0"/>
              <a:t>Sources:</a:t>
            </a:r>
          </a:p>
          <a:p>
            <a:r>
              <a:rPr lang="en" dirty="0" err="1"/>
              <a:t>Klexikon (2024): https://klexikon.zum.de/wiki/Kanal; Retrieved 15.05.2026</a:t>
            </a:r>
          </a:p>
          <a:p>
            <a:r>
              <a:rPr lang="en" dirty="0" err="1"/>
              <a:t>Studysmarter (2026): https://www.studysmarter.de/schule/geographie/hydrographie/fliessgewaesser/; Retrieved 15.05.2025</a:t>
            </a:r>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7</a:t>
            </a:fld>
            <a:endParaRPr lang="de-AT"/>
          </a:p>
        </p:txBody>
      </p:sp>
    </p:spTree>
    <p:extLst>
      <p:ext uri="{BB962C8B-B14F-4D97-AF65-F5344CB8AC3E}">
        <p14:creationId xmlns:p14="http://schemas.microsoft.com/office/powerpoint/2010/main" val="4183507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sz="1200" kern="1200" dirty="0">
                <a:solidFill>
                  <a:schemeClr val="tx1"/>
                </a:solidFill>
                <a:effectLst/>
                <a:latin typeface="+mn-lt"/>
                <a:ea typeface="+mn-ea"/>
                <a:cs typeface="+mn-cs"/>
              </a:rPr>
              <a:t>The Rhine-Main-Danube Corridor has a total length of </a:t>
            </a:r>
            <a:r>
              <a:rPr lang="en" sz="1200" b="1" kern="1200" dirty="0">
                <a:solidFill>
                  <a:schemeClr val="tx1"/>
                </a:solidFill>
                <a:effectLst/>
                <a:latin typeface="+mn-lt"/>
                <a:ea typeface="+mn-ea"/>
                <a:cs typeface="+mn-cs"/>
              </a:rPr>
              <a:t>3,504 km </a:t>
            </a:r>
            <a:r>
              <a:rPr lang="en" sz="1200" kern="1200" dirty="0">
                <a:solidFill>
                  <a:schemeClr val="tx1"/>
                </a:solidFill>
                <a:effectLst/>
                <a:latin typeface="+mn-lt"/>
                <a:ea typeface="+mn-ea"/>
                <a:cs typeface="+mn-cs"/>
              </a:rPr>
              <a:t>and connects the port of Rotterdam (Netherlands) with the port of Constanta (Romania) and thus also </a:t>
            </a:r>
            <a:r>
              <a:rPr lang="en" sz="1200" b="1" kern="1200" dirty="0">
                <a:solidFill>
                  <a:schemeClr val="tx1"/>
                </a:solidFill>
                <a:effectLst/>
                <a:latin typeface="+mn-lt"/>
                <a:ea typeface="+mn-ea"/>
                <a:cs typeface="+mn-cs"/>
              </a:rPr>
              <a:t>15 European countries </a:t>
            </a:r>
            <a:r>
              <a:rPr lang="en" sz="1200" kern="1200" dirty="0">
                <a:solidFill>
                  <a:schemeClr val="tx1"/>
                </a:solidFill>
                <a:effectLst/>
                <a:latin typeface="+mn-lt"/>
                <a:ea typeface="+mn-ea"/>
                <a:cs typeface="+mn-cs"/>
              </a:rPr>
              <a:t>directly by water. </a:t>
            </a:r>
          </a:p>
          <a:p>
            <a:endParaRPr lang="de-AT" sz="1200" kern="1200" dirty="0">
              <a:solidFill>
                <a:schemeClr val="tx1"/>
              </a:solidFill>
              <a:effectLst/>
              <a:latin typeface="+mn-lt"/>
              <a:ea typeface="+mn-ea"/>
              <a:cs typeface="+mn-cs"/>
            </a:endParaRPr>
          </a:p>
          <a:p>
            <a:r>
              <a:rPr lang="en" dirty="0"/>
              <a:t>Source:</a:t>
            </a:r>
          </a:p>
          <a:p>
            <a:r>
              <a:rPr lang="en" dirty="0" err="1"/>
              <a:t>Viadonau (2019): Handbook of Danube Navigation; </a:t>
            </a:r>
            <a:r>
              <a:rPr lang="en" sz="1200" b="0" baseline="0" noProof="0" dirty="0"/>
              <a:t>p.20, 21</a:t>
            </a:r>
          </a:p>
          <a:p>
            <a:endParaRPr lang="de-AT" dirty="0"/>
          </a:p>
          <a:p>
            <a:r>
              <a:rPr lang="en" dirty="0"/>
              <a:t>Image source:</a:t>
            </a:r>
          </a:p>
          <a:p>
            <a:r>
              <a:rPr lang="en" dirty="0" err="1"/>
              <a:t>Viadonau (2019): Handbook of Danube Navigation; </a:t>
            </a:r>
            <a:r>
              <a:rPr lang="en" sz="1200" baseline="0" noProof="0" dirty="0"/>
              <a:t>p. 44</a:t>
            </a:r>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44</a:t>
            </a:fld>
            <a:endParaRPr lang="de-AT"/>
          </a:p>
        </p:txBody>
      </p:sp>
    </p:spTree>
    <p:extLst>
      <p:ext uri="{BB962C8B-B14F-4D97-AF65-F5344CB8AC3E}">
        <p14:creationId xmlns:p14="http://schemas.microsoft.com/office/powerpoint/2010/main" val="20675545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t"/>
            <a:r>
              <a:rPr lang="en" sz="1200" b="0" i="0" kern="1200" dirty="0">
                <a:solidFill>
                  <a:schemeClr val="tx1"/>
                </a:solidFill>
                <a:effectLst/>
                <a:latin typeface="+mn-lt"/>
                <a:ea typeface="+mn-ea"/>
                <a:cs typeface="+mn-cs"/>
              </a:rPr>
              <a:t>The rivers Rhine, Ems, Weser and Elbe run through the North German Plain in a north-south orientation. Until the early 20th century, shipping was essentially only possible along this direction.</a:t>
            </a:r>
          </a:p>
          <a:p>
            <a:pPr fontAlgn="t"/>
            <a:r>
              <a:rPr lang="en" sz="1200" b="0" i="0" kern="1200" dirty="0">
                <a:solidFill>
                  <a:schemeClr val="tx1"/>
                </a:solidFill>
                <a:effectLst/>
                <a:latin typeface="+mn-lt"/>
                <a:ea typeface="+mn-ea"/>
                <a:cs typeface="+mn-cs"/>
              </a:rPr>
              <a:t>It was only through the construction of artificial waterways that connections in a west-east direction could be created. In this way, the West German canal network was created in the first decades of the 20th century, linking the individual river systems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WSV (2024): https://www.gdws.wsv.bund.de/DE/wasserstrassen/01_bundeswasserstrassen/05_westdeutsches_Kanalnetz/Kanalnetz.html; Retrieved 21.05.2026</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CCNR (2025): Market observation - Annual Report 2025; https://www.ccr-zkr.org/files/documents/om/om25_II_en.pdf; S 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r>
              <a:rPr lang="en" dirty="0"/>
              <a:t>Image source:</a:t>
            </a:r>
          </a:p>
          <a:p>
            <a:r>
              <a:rPr lang="en" dirty="0" err="1"/>
              <a:t>Pixabay (2024): https://pixabay.com/de/photos/kanal-schiff-rhein-herne-kanal-346282/; Accessed 30.04.2024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45</a:t>
            </a:fld>
            <a:endParaRPr lang="de-AT"/>
          </a:p>
        </p:txBody>
      </p:sp>
    </p:spTree>
    <p:extLst>
      <p:ext uri="{BB962C8B-B14F-4D97-AF65-F5344CB8AC3E}">
        <p14:creationId xmlns:p14="http://schemas.microsoft.com/office/powerpoint/2010/main" val="18726851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a:t>In terms of freight transport, the Seine basin is the most important river basin in France. Its main waterways are the Seine, Oise, Marne rivers and canals, such as the Canal du Nord, which is being upgraded by the Canal Seine Nord-Europe project. The most important markets are sands, stones and building materials. </a:t>
            </a:r>
          </a:p>
          <a:p>
            <a:endParaRPr lang="de-AT" dirty="0"/>
          </a:p>
          <a:p>
            <a:r>
              <a:rPr lang="en" dirty="0"/>
              <a:t>CCNR (2025): Market observation - Annual Report 2025; </a:t>
            </a:r>
            <a:r>
              <a:rPr lang="de-AT" dirty="0"/>
              <a:t>https://www.ccr-zkr.org/files/documents/om/om25_II_en.pdf</a:t>
            </a:r>
            <a:r>
              <a:rPr lang="en" dirty="0"/>
              <a:t>; S 30</a:t>
            </a:r>
          </a:p>
          <a:p>
            <a:r>
              <a:rPr lang="en" dirty="0"/>
              <a:t>Société du Canal Seine-Nord Europe: https://www.canal-seine-nord-europe.fr/en/channel-essentials/; Abruf 21.05.2026</a:t>
            </a:r>
          </a:p>
          <a:p>
            <a:endParaRPr lang="de-AT" dirty="0"/>
          </a:p>
          <a:p>
            <a:r>
              <a:rPr lang="en" dirty="0" err="1"/>
              <a:t>Image source:</a:t>
            </a:r>
          </a:p>
          <a:p>
            <a:r>
              <a:rPr lang="en" dirty="0" err="1"/>
              <a:t>Pixabay: https://pixabay.com/photos/city-buildings-skyline-paris-4627143/; Retrieved 21.05.2026</a:t>
            </a:r>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46</a:t>
            </a:fld>
            <a:endParaRPr lang="de-AT"/>
          </a:p>
        </p:txBody>
      </p:sp>
    </p:spTree>
    <p:extLst>
      <p:ext uri="{BB962C8B-B14F-4D97-AF65-F5344CB8AC3E}">
        <p14:creationId xmlns:p14="http://schemas.microsoft.com/office/powerpoint/2010/main" val="8224001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a:t>Federal Agency for Civic Education (2023): https://www.bpb.de/themen/europa/russland-analysen/nr-443/543594/analyse-die-strategische-bedeutung-des-russischen-wolga-flusssystems/; Retrieved 21.05.2026</a:t>
            </a:r>
          </a:p>
          <a:p>
            <a:endParaRPr lang="de-AT" dirty="0"/>
          </a:p>
          <a:p>
            <a:r>
              <a:rPr lang="en" dirty="0"/>
              <a:t>Image source:</a:t>
            </a:r>
          </a:p>
          <a:p>
            <a:r>
              <a:rPr lang="en" dirty="0" err="1"/>
              <a:t>Pixabay: https://pixabay.com/photos/volga-river-river-summer-water-4922233/; Retrieved 21.05.2026</a:t>
            </a:r>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47</a:t>
            </a:fld>
            <a:endParaRPr lang="de-AT"/>
          </a:p>
        </p:txBody>
      </p:sp>
    </p:spTree>
    <p:extLst>
      <p:ext uri="{BB962C8B-B14F-4D97-AF65-F5344CB8AC3E}">
        <p14:creationId xmlns:p14="http://schemas.microsoft.com/office/powerpoint/2010/main" val="25440399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sz="1200" kern="1200" dirty="0">
                <a:solidFill>
                  <a:schemeClr val="tx1"/>
                </a:solidFill>
                <a:effectLst/>
                <a:latin typeface="+mn-lt"/>
                <a:ea typeface="+mn-ea"/>
                <a:cs typeface="+mn-cs"/>
              </a:rPr>
              <a:t>Important </a:t>
            </a:r>
            <a:r>
              <a:rPr lang="en" sz="1200" b="1" kern="1200" dirty="0">
                <a:solidFill>
                  <a:schemeClr val="tx1"/>
                </a:solidFill>
                <a:effectLst/>
                <a:latin typeface="+mn-lt"/>
                <a:ea typeface="+mn-ea"/>
                <a:cs typeface="+mn-cs"/>
              </a:rPr>
              <a:t>ports</a:t>
            </a:r>
            <a:r>
              <a:rPr lang="en" sz="1200" kern="1200" dirty="0">
                <a:solidFill>
                  <a:schemeClr val="tx1"/>
                </a:solidFill>
                <a:effectLst/>
                <a:latin typeface="+mn-lt"/>
                <a:ea typeface="+mn-ea"/>
                <a:cs typeface="+mn-cs"/>
              </a:rPr>
              <a:t> act as central hubs for freight traffic:</a:t>
            </a:r>
          </a:p>
          <a:p>
            <a:pPr lvl="0"/>
            <a:r>
              <a:rPr lang="en" sz="1200" kern="1200" dirty="0">
                <a:solidFill>
                  <a:schemeClr val="tx1"/>
                </a:solidFill>
                <a:effectLst/>
                <a:latin typeface="+mn-lt"/>
                <a:ea typeface="+mn-ea"/>
                <a:cs typeface="+mn-cs"/>
              </a:rPr>
              <a:t>The port of Duisburg on the German Rhine is considered the largest inland port in the world</a:t>
            </a:r>
          </a:p>
          <a:p>
            <a:pPr lvl="0"/>
            <a:r>
              <a:rPr lang="en" sz="1200" kern="1200" dirty="0">
                <a:solidFill>
                  <a:schemeClr val="tx1"/>
                </a:solidFill>
                <a:effectLst/>
                <a:latin typeface="+mn-lt"/>
                <a:ea typeface="+mn-ea"/>
                <a:cs typeface="+mn-cs"/>
              </a:rPr>
              <a:t>In Austria, the ports of Linz and Vienna are particularly important for the handling of goods</a:t>
            </a:r>
          </a:p>
          <a:p>
            <a:endParaRPr lang="de-AT" sz="1200" kern="1200" dirty="0">
              <a:solidFill>
                <a:schemeClr val="tx1"/>
              </a:solidFill>
              <a:effectLst/>
              <a:latin typeface="+mn-lt"/>
              <a:ea typeface="+mn-ea"/>
              <a:cs typeface="+mn-cs"/>
            </a:endParaRPr>
          </a:p>
          <a:p>
            <a:r>
              <a:rPr lang="en" sz="1200" kern="1200" dirty="0">
                <a:solidFill>
                  <a:schemeClr val="tx1"/>
                </a:solidFill>
                <a:effectLst/>
                <a:latin typeface="+mn-lt"/>
                <a:ea typeface="+mn-ea"/>
                <a:cs typeface="+mn-cs"/>
              </a:rPr>
              <a:t>Some companies even have their own factory ports. voestalpine in Linz uses the Danube intensively and handles around 2.5 million tons of goods and raw materials via the waterway every year.</a:t>
            </a:r>
          </a:p>
          <a:p>
            <a:endParaRPr lang="de-AT" sz="1200" kern="1200" dirty="0">
              <a:solidFill>
                <a:schemeClr val="tx1"/>
              </a:solidFill>
              <a:effectLst/>
              <a:latin typeface="+mn-lt"/>
              <a:ea typeface="+mn-ea"/>
              <a:cs typeface="+mn-cs"/>
            </a:endParaRPr>
          </a:p>
          <a:p>
            <a:r>
              <a:rPr lang="en" sz="1200" kern="1200" dirty="0">
                <a:solidFill>
                  <a:schemeClr val="tx1"/>
                </a:solidFill>
                <a:effectLst/>
                <a:latin typeface="+mn-lt"/>
                <a:ea typeface="+mn-ea"/>
                <a:cs typeface="+mn-cs"/>
              </a:rPr>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err="1"/>
              <a:t>Viadonau (2025): Annual Report Danube Navigation in Austria 2024, p. 18</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Duisport (2026): https://duisport.de/presse/, accessed 18.05.2026</a:t>
            </a:r>
          </a:p>
          <a:p>
            <a:endParaRPr lang="de-AT" sz="1200" kern="1200" dirty="0">
              <a:solidFill>
                <a:schemeClr val="tx1"/>
              </a:solidFill>
              <a:effectLst/>
              <a:latin typeface="+mn-lt"/>
              <a:ea typeface="+mn-ea"/>
              <a:cs typeface="+mn-cs"/>
            </a:endParaRPr>
          </a:p>
          <a:p>
            <a:r>
              <a:rPr lang="en" sz="1200" kern="1200" dirty="0">
                <a:solidFill>
                  <a:schemeClr val="tx1"/>
                </a:solidFill>
                <a:effectLst/>
                <a:latin typeface="+mn-lt"/>
                <a:ea typeface="+mn-ea"/>
                <a:cs typeface="+mn-cs"/>
              </a:rPr>
              <a:t>Image Credit: Linz AG</a:t>
            </a:r>
          </a:p>
          <a:p>
            <a:endParaRPr lang="de-AT" sz="1200" kern="1200" dirty="0">
              <a:solidFill>
                <a:schemeClr val="tx1"/>
              </a:solidFill>
              <a:effectLst/>
              <a:latin typeface="+mn-lt"/>
              <a:ea typeface="+mn-ea"/>
              <a:cs typeface="+mn-cs"/>
            </a:endParaRPr>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48</a:t>
            </a:fld>
            <a:endParaRPr lang="de-AT"/>
          </a:p>
        </p:txBody>
      </p:sp>
    </p:spTree>
    <p:extLst>
      <p:ext uri="{BB962C8B-B14F-4D97-AF65-F5344CB8AC3E}">
        <p14:creationId xmlns:p14="http://schemas.microsoft.com/office/powerpoint/2010/main" val="9742812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a:t>The port of Rotterdam (Netherlands), also known as the "Gateway to Europe", is not only the largest seaport in Europe, but is also one of the most important ports in the world. With a total cargo throughput of 428 million tons in 2025, it plays a crucial role in international trade and represents an important link between Europe and the rest of the world (source: Statista). The location of the port offers excellent connections to the North Sea and the Atlantic Ocean.</a:t>
            </a:r>
          </a:p>
          <a:p>
            <a:r>
              <a:rPr lang="en" dirty="0"/>
              <a:t>Gross sales amounted to €940 million.</a:t>
            </a:r>
          </a:p>
          <a:p>
            <a:endParaRPr lang="de-AT" dirty="0"/>
          </a:p>
          <a:p>
            <a:r>
              <a:rPr lang="en" dirty="0"/>
              <a:t>In addition to its economic importance, the Port of Rotterdam also plays an important role in terms of employment: approx. 182,000 jobs (directly and indirectly in Rotterdam-Rijnmond)</a:t>
            </a:r>
          </a:p>
          <a:p>
            <a:endParaRPr lang="de-AT" dirty="0"/>
          </a:p>
          <a:p>
            <a:endParaRPr lang="de-AT" dirty="0"/>
          </a:p>
          <a:p>
            <a:r>
              <a:rPr lang="en" dirty="0"/>
              <a:t>Sources: </a:t>
            </a:r>
          </a:p>
          <a:p>
            <a:r>
              <a:rPr lang="en" dirty="0"/>
              <a:t>Port of Rotterdam (2024): https://www.portofrotterdam.com/de/online-erleben/fakten-und-zahlen, Abruf 29.05.2026</a:t>
            </a:r>
          </a:p>
          <a:p>
            <a:r>
              <a:rPr lang="en" dirty="0"/>
              <a:t>Statista (2026): https://de.statista.com/themen/10797/hafen-rotterdam/#topicOverview; Retrieved 29.05.2026</a:t>
            </a:r>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49</a:t>
            </a:fld>
            <a:endParaRPr lang="de-AT"/>
          </a:p>
        </p:txBody>
      </p:sp>
    </p:spTree>
    <p:extLst>
      <p:ext uri="{BB962C8B-B14F-4D97-AF65-F5344CB8AC3E}">
        <p14:creationId xmlns:p14="http://schemas.microsoft.com/office/powerpoint/2010/main" val="18344590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a:t>The port of Duisburg is considered the largest inland port in the world and is an important hub for logistics in Central Europe. Around 30 million consumers live within a radius of 150 kilometers. The port plays an important role in the transport of goods and records more than 20,000 ship and 25,000 train clearances annually as well as the handling of several million containers.</a:t>
            </a:r>
          </a:p>
          <a:p>
            <a:endParaRPr lang="de-AT" dirty="0"/>
          </a:p>
          <a:p>
            <a:r>
              <a:rPr lang="en" dirty="0"/>
              <a:t>Duisport (2026): https://duisport.de/unternehmen/; Retrieved 20.05.2026</a:t>
            </a:r>
          </a:p>
          <a:p>
            <a:endParaRPr lang="de-AT" dirty="0"/>
          </a:p>
          <a:p>
            <a:r>
              <a:rPr lang="en" dirty="0"/>
              <a:t>Image source:</a:t>
            </a:r>
          </a:p>
          <a:p>
            <a:r>
              <a:rPr lang="en" dirty="0"/>
              <a:t>Duisport/Hans Blossey</a:t>
            </a:r>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50</a:t>
            </a:fld>
            <a:endParaRPr lang="de-AT"/>
          </a:p>
        </p:txBody>
      </p:sp>
    </p:spTree>
    <p:extLst>
      <p:ext uri="{BB962C8B-B14F-4D97-AF65-F5344CB8AC3E}">
        <p14:creationId xmlns:p14="http://schemas.microsoft.com/office/powerpoint/2010/main" val="18084746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a:t>The Port of Hamburg is the largest port in Germany and the third largest port in Europe (after Rotterdam and Antwerp). As the largest universal port in Germany, it plays a crucial role in supplying Europe's domestic markets. China is considered the most important trading partner in terms of container throughput. Europe's largest rail port: excellent connection to the rail network </a:t>
            </a:r>
          </a:p>
          <a:p>
            <a:endParaRPr lang="de-AT" dirty="0"/>
          </a:p>
          <a:p>
            <a:r>
              <a:rPr lang="en" dirty="0"/>
              <a:t>Sources:</a:t>
            </a:r>
          </a:p>
          <a:p>
            <a:r>
              <a:rPr lang="en" dirty="0"/>
              <a:t>Port of Hamburg Marketing (2024): Container throughput in the Port of Hamburg from 1991 to 2023 and a forecast for the year 2035; In Statista: https://de.statista.com/statistik/daten/studie/29789/umfrage/containerumschlag-im-hamburger-hafen/; Retrieved 21.05.2026</a:t>
            </a:r>
          </a:p>
          <a:p>
            <a:r>
              <a:rPr lang="en" dirty="0"/>
              <a:t>Port of Hamburg (2024): https://www.hafen-hamburg.de/; Abruf 29.05.2026</a:t>
            </a:r>
          </a:p>
          <a:p>
            <a:endParaRPr lang="de-AT" dirty="0"/>
          </a:p>
          <a:p>
            <a:r>
              <a:rPr lang="en" dirty="0"/>
              <a:t>Image source:</a:t>
            </a:r>
          </a:p>
          <a:p>
            <a:r>
              <a:rPr lang="en" dirty="0" err="1"/>
              <a:t>Pixabay (2024): https://pixabay.com/de/photos/hamburg-containerhafen-elbe-schiff-7447789/; Retrieved 17.04.2024</a:t>
            </a:r>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52</a:t>
            </a:fld>
            <a:endParaRPr lang="de-AT"/>
          </a:p>
        </p:txBody>
      </p:sp>
    </p:spTree>
    <p:extLst>
      <p:ext uri="{BB962C8B-B14F-4D97-AF65-F5344CB8AC3E}">
        <p14:creationId xmlns:p14="http://schemas.microsoft.com/office/powerpoint/2010/main" val="8832813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a:t>CCNR (2025): Market observation - Annual Report 2025; https://www.ccr-zkr.org/files/documents/om/om25_II_en.pdf, S 90</a:t>
            </a:r>
          </a:p>
          <a:p>
            <a:endParaRPr lang="de-AT" dirty="0"/>
          </a:p>
          <a:p>
            <a:r>
              <a:rPr lang="en" dirty="0"/>
              <a:t>Image source:</a:t>
            </a:r>
          </a:p>
          <a:p>
            <a:r>
              <a:rPr lang="en" dirty="0" err="1"/>
              <a:t>Pixabay: https://pixabay.com/photos/port-romania-crane-constanta-silo-3852195/; Retrieved 21.05.2026</a:t>
            </a:r>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53</a:t>
            </a:fld>
            <a:endParaRPr lang="de-AT"/>
          </a:p>
        </p:txBody>
      </p:sp>
    </p:spTree>
    <p:extLst>
      <p:ext uri="{BB962C8B-B14F-4D97-AF65-F5344CB8AC3E}">
        <p14:creationId xmlns:p14="http://schemas.microsoft.com/office/powerpoint/2010/main" val="23754937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err="1"/>
              <a:t>Bildquelle: (c)Created by Sebastian Gräff and copyrighted by The European Correspondent</a:t>
            </a:r>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55</a:t>
            </a:fld>
            <a:endParaRPr lang="de-AT"/>
          </a:p>
        </p:txBody>
      </p:sp>
    </p:spTree>
    <p:extLst>
      <p:ext uri="{BB962C8B-B14F-4D97-AF65-F5344CB8AC3E}">
        <p14:creationId xmlns:p14="http://schemas.microsoft.com/office/powerpoint/2010/main" val="173917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a:t>Image sources:</a:t>
            </a:r>
          </a:p>
          <a:p>
            <a:r>
              <a:rPr lang="en" dirty="0" err="1"/>
              <a:t>Pixabay (2025): https://pixabay.com/de/photos/rheintal-fluss-deutschland-6665508/; Retrieved 15.05.2025</a:t>
            </a:r>
          </a:p>
          <a:p>
            <a:r>
              <a:rPr lang="en" dirty="0"/>
              <a:t>Image on the right courtesy of Haeger &amp; Schmidt Logistics GmbH</a:t>
            </a:r>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8</a:t>
            </a:fld>
            <a:endParaRPr lang="de-AT"/>
          </a:p>
        </p:txBody>
      </p:sp>
    </p:spTree>
    <p:extLst>
      <p:ext uri="{BB962C8B-B14F-4D97-AF65-F5344CB8AC3E}">
        <p14:creationId xmlns:p14="http://schemas.microsoft.com/office/powerpoint/2010/main" val="15005812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t"/>
            <a:r>
              <a:rPr lang="en" sz="1200" b="0" i="0" kern="1200" dirty="0">
                <a:solidFill>
                  <a:schemeClr val="tx1"/>
                </a:solidFill>
                <a:effectLst/>
                <a:latin typeface="+mn-lt"/>
                <a:ea typeface="+mn-ea"/>
                <a:cs typeface="+mn-cs"/>
              </a:rPr>
              <a:t>The transport volume on the Danube and its tributaries was 55.2 million tonnes in 2023. In a country comparison, Ukraine is clearly in the lead with 32 million tonnes, mainly due to exports via its Danube ports. This is followed by Romania (20.7 million tonnes), Bulgaria (16.1 million tonnes) and Serbia (14.9 million tonnes). Significantly lower volumes were recorded by Austria (6 million tonnes), Hungary (5.2 million tonnes) and Germany (3 million tonnes), among others, while Bosnia-Herzegovina brought up the rear with 0.1 million tonnes.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Source: Viadonau (2025): Annual Report Danube Navigation in Austria 2024, p. 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Graphic: Viadonau (2025): Annual Report Danube Navigation in Austria 2024, p. 44</a:t>
            </a:r>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56</a:t>
            </a:fld>
            <a:endParaRPr lang="de-AT"/>
          </a:p>
        </p:txBody>
      </p:sp>
    </p:spTree>
    <p:extLst>
      <p:ext uri="{BB962C8B-B14F-4D97-AF65-F5344CB8AC3E}">
        <p14:creationId xmlns:p14="http://schemas.microsoft.com/office/powerpoint/2010/main" val="36738492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CEA2E-C4A9-EB0E-C25F-B5C3FA84631A}"/>
            </a:ext>
          </a:extLst>
        </p:cNvPr>
        <p:cNvGrpSpPr/>
        <p:nvPr/>
      </p:nvGrpSpPr>
      <p:grpSpPr>
        <a:xfrm>
          <a:off x="0" y="0"/>
          <a:ext cx="0" cy="0"/>
          <a:chOff x="0" y="0"/>
          <a:chExt cx="0" cy="0"/>
        </a:xfrm>
      </p:grpSpPr>
      <p:sp>
        <p:nvSpPr>
          <p:cNvPr id="63490" name="Folienbildplatzhalter 1">
            <a:extLst>
              <a:ext uri="{FF2B5EF4-FFF2-40B4-BE49-F238E27FC236}">
                <a16:creationId xmlns:a16="http://schemas.microsoft.com/office/drawing/2014/main" id="{8A290EF1-5130-1919-CE33-E2A45D2F4C14}"/>
              </a:ext>
            </a:extLst>
          </p:cNvPr>
          <p:cNvSpPr>
            <a:spLocks noGrp="1" noRot="1" noChangeAspect="1" noTextEdit="1"/>
          </p:cNvSpPr>
          <p:nvPr>
            <p:ph type="sldImg"/>
          </p:nvPr>
        </p:nvSpPr>
        <p:spPr>
          <a:xfrm>
            <a:off x="123825" y="787400"/>
            <a:ext cx="6619875" cy="3724275"/>
          </a:xfrm>
          <a:ln/>
        </p:spPr>
      </p:sp>
      <p:sp>
        <p:nvSpPr>
          <p:cNvPr id="63491" name="Notizenplatzhalter 2">
            <a:extLst>
              <a:ext uri="{FF2B5EF4-FFF2-40B4-BE49-F238E27FC236}">
                <a16:creationId xmlns:a16="http://schemas.microsoft.com/office/drawing/2014/main" id="{6E72C3A9-17C9-4D41-4922-C4FC682EFCDF}"/>
              </a:ext>
            </a:extLst>
          </p:cNvPr>
          <p:cNvSpPr>
            <a:spLocks noGrp="1"/>
          </p:cNvSpPr>
          <p:nvPr>
            <p:ph type="body" idx="1"/>
          </p:nvPr>
        </p:nvSpPr>
        <p:spPr>
          <a:noFill/>
        </p:spPr>
        <p:txBody>
          <a:bodyPr/>
          <a:lstStyle/>
          <a:p>
            <a:r>
              <a:rPr lang="en" sz="1200" kern="1200" dirty="0">
                <a:solidFill>
                  <a:schemeClr val="tx1"/>
                </a:solidFill>
                <a:effectLst/>
                <a:latin typeface="+mn-lt"/>
                <a:ea typeface="+mn-ea"/>
                <a:cs typeface="+mn-cs"/>
              </a:rPr>
              <a:t>In Austria, 2,177 million tonnes of goods are transported annually, which means that the Danube waterway's share of the modal split in the Austrian Danube corridor is around 12%. </a:t>
            </a:r>
            <a:r>
              <a:rPr lang="en" baseline="0" dirty="0"/>
              <a:t>The Danube plays an important role especially in transport to the mountain, especially in import across the eastern border and in transit, in these areas the Danube is about on a par with rail. In </a:t>
            </a:r>
            <a:r>
              <a:rPr lang="en" b="1" baseline="0" dirty="0"/>
              <a:t>Austria as a whole</a:t>
            </a:r>
            <a:r>
              <a:rPr lang="en" baseline="0" dirty="0"/>
              <a:t>,  the Danube has a </a:t>
            </a:r>
            <a:r>
              <a:rPr lang="en" b="1" baseline="0" dirty="0"/>
              <a:t>modal split </a:t>
            </a:r>
            <a:r>
              <a:rPr lang="en" baseline="0" dirty="0"/>
              <a:t>share of around </a:t>
            </a:r>
            <a:r>
              <a:rPr lang="en" b="1" baseline="0" dirty="0"/>
              <a:t>3.5%.</a:t>
            </a:r>
            <a:r>
              <a:rPr lang="en" baseline="0" dirty="0"/>
              <a:t> </a:t>
            </a:r>
          </a:p>
          <a:p>
            <a:endParaRPr lang="de-DE" baseline="0" dirty="0"/>
          </a:p>
          <a:p>
            <a:r>
              <a:rPr lang="en" sz="1200" kern="1200" dirty="0">
                <a:solidFill>
                  <a:schemeClr val="tx1"/>
                </a:solidFill>
                <a:effectLst/>
                <a:latin typeface="+mn-lt"/>
                <a:ea typeface="+mn-ea"/>
                <a:cs typeface="+mn-cs"/>
              </a:rPr>
              <a:t>The Danube is </a:t>
            </a:r>
            <a:r>
              <a:rPr lang="en" sz="1200" b="1" kern="1200" dirty="0">
                <a:solidFill>
                  <a:schemeClr val="tx1"/>
                </a:solidFill>
                <a:effectLst/>
                <a:latin typeface="+mn-lt"/>
                <a:ea typeface="+mn-ea"/>
                <a:cs typeface="+mn-cs"/>
              </a:rPr>
              <a:t>2845 km</a:t>
            </a:r>
            <a:r>
              <a:rPr lang="en" sz="1200" kern="1200" dirty="0">
                <a:solidFill>
                  <a:schemeClr val="tx1"/>
                </a:solidFill>
                <a:effectLst/>
                <a:latin typeface="+mn-lt"/>
                <a:ea typeface="+mn-ea"/>
                <a:cs typeface="+mn-cs"/>
              </a:rPr>
              <a:t> long and is the </a:t>
            </a:r>
            <a:r>
              <a:rPr lang="en" sz="1200" b="1" kern="1200" dirty="0">
                <a:solidFill>
                  <a:schemeClr val="tx1"/>
                </a:solidFill>
                <a:effectLst/>
                <a:latin typeface="+mn-lt"/>
                <a:ea typeface="+mn-ea"/>
                <a:cs typeface="+mn-cs"/>
              </a:rPr>
              <a:t>second longest river in Europe</a:t>
            </a:r>
            <a:r>
              <a:rPr lang="en" sz="1200" kern="1200" dirty="0">
                <a:solidFill>
                  <a:schemeClr val="tx1"/>
                </a:solidFill>
                <a:effectLst/>
                <a:latin typeface="+mn-lt"/>
                <a:ea typeface="+mn-ea"/>
                <a:cs typeface="+mn-cs"/>
              </a:rPr>
              <a:t>. The Danube connects a total of </a:t>
            </a:r>
            <a:r>
              <a:rPr lang="en" sz="1200" b="1" kern="1200" dirty="0">
                <a:solidFill>
                  <a:schemeClr val="tx1"/>
                </a:solidFill>
                <a:effectLst/>
                <a:latin typeface="+mn-lt"/>
                <a:ea typeface="+mn-ea"/>
                <a:cs typeface="+mn-cs"/>
              </a:rPr>
              <a:t>ten countries </a:t>
            </a:r>
            <a:r>
              <a:rPr lang="en" sz="1200" kern="1200" dirty="0">
                <a:solidFill>
                  <a:schemeClr val="tx1"/>
                </a:solidFill>
                <a:effectLst/>
                <a:latin typeface="+mn-lt"/>
                <a:ea typeface="+mn-ea"/>
                <a:cs typeface="+mn-cs"/>
              </a:rPr>
              <a:t>and serves as an important waterway for the movement of goods on inland waterway vessels. The </a:t>
            </a:r>
            <a:r>
              <a:rPr lang="en" sz="1200" b="1" kern="1200" dirty="0">
                <a:solidFill>
                  <a:schemeClr val="tx1"/>
                </a:solidFill>
                <a:effectLst/>
                <a:latin typeface="+mn-lt"/>
                <a:ea typeface="+mn-ea"/>
                <a:cs typeface="+mn-cs"/>
              </a:rPr>
              <a:t>Austrian section of the Danube </a:t>
            </a:r>
            <a:r>
              <a:rPr lang="en" sz="1200" kern="1200" dirty="0">
                <a:solidFill>
                  <a:schemeClr val="tx1"/>
                </a:solidFill>
                <a:effectLst/>
                <a:latin typeface="+mn-lt"/>
                <a:ea typeface="+mn-ea"/>
                <a:cs typeface="+mn-cs"/>
              </a:rPr>
              <a:t>is approx. </a:t>
            </a:r>
            <a:r>
              <a:rPr lang="en" sz="1200" b="1" kern="1200" dirty="0">
                <a:solidFill>
                  <a:schemeClr val="tx1"/>
                </a:solidFill>
                <a:effectLst/>
                <a:latin typeface="+mn-lt"/>
                <a:ea typeface="+mn-ea"/>
                <a:cs typeface="+mn-cs"/>
              </a:rPr>
              <a:t>351 km </a:t>
            </a:r>
            <a:r>
              <a:rPr lang="en" sz="1200" kern="1200" dirty="0">
                <a:solidFill>
                  <a:schemeClr val="tx1"/>
                </a:solidFill>
                <a:effectLst/>
                <a:latin typeface="+mn-lt"/>
                <a:ea typeface="+mn-ea"/>
                <a:cs typeface="+mn-cs"/>
              </a:rPr>
              <a:t>and is located in the middle of the Rhine-Main-Danube waterway axis, which connects the North Sea and the Black Sea. In Austria, there are no other relevant waterways for the transport of goods besides the Danube.</a:t>
            </a:r>
          </a:p>
          <a:p>
            <a:endParaRPr lang="de-DE" baseline="0" dirty="0"/>
          </a:p>
          <a:p>
            <a:r>
              <a:rPr lang="en" sz="1200" kern="1200" dirty="0">
                <a:solidFill>
                  <a:schemeClr val="tx1"/>
                </a:solidFill>
                <a:effectLst/>
                <a:latin typeface="+mn-lt"/>
                <a:ea typeface="+mn-ea"/>
                <a:cs typeface="+mn-cs"/>
              </a:rPr>
              <a:t>Source:</a:t>
            </a:r>
            <a:endParaRPr lang="de-DE" sz="1200" kern="1200" dirty="0">
              <a:solidFill>
                <a:schemeClr val="tx1"/>
              </a:solidFill>
              <a:effectLst/>
              <a:latin typeface="+mn-lt"/>
              <a:ea typeface="+mn-ea"/>
              <a:cs typeface="+mn-cs"/>
            </a:endParaRPr>
          </a:p>
          <a:p>
            <a:r>
              <a:rPr lang="en" sz="1200" dirty="0" err="1"/>
              <a:t>Dalziel, A. (2013). </a:t>
            </a:r>
            <a:r>
              <a:rPr lang="en" sz="1200" i="1" dirty="0"/>
              <a:t>Whitepaper Logistics in 2020.</a:t>
            </a:r>
            <a:r>
              <a:rPr lang="en" sz="1200" dirty="0"/>
              <a:t> Bod Homburg: Kewill.</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Viadonau (2019): Manual on Danube Navigation, </a:t>
            </a:r>
            <a:r>
              <a:rPr lang="en" sz="1200" kern="1200" dirty="0">
                <a:solidFill>
                  <a:schemeClr val="tx1"/>
                </a:solidFill>
                <a:effectLst/>
                <a:latin typeface="+mn-lt"/>
                <a:ea typeface="+mn-ea"/>
                <a:cs typeface="+mn-cs"/>
              </a:rPr>
              <a:t>pp. 22, 41</a:t>
            </a:r>
          </a:p>
          <a:p>
            <a:endParaRPr lang="de-DE" sz="1200" kern="1200" dirty="0">
              <a:solidFill>
                <a:schemeClr val="tx1"/>
              </a:solidFill>
              <a:effectLst/>
              <a:latin typeface="+mn-lt"/>
              <a:ea typeface="+mn-ea"/>
              <a:cs typeface="+mn-cs"/>
            </a:endParaRPr>
          </a:p>
        </p:txBody>
      </p:sp>
      <p:sp>
        <p:nvSpPr>
          <p:cNvPr id="63492" name="Foliennummernplatzhalter 3">
            <a:extLst>
              <a:ext uri="{FF2B5EF4-FFF2-40B4-BE49-F238E27FC236}">
                <a16:creationId xmlns:a16="http://schemas.microsoft.com/office/drawing/2014/main" id="{DBFCFDBA-67E4-DFAC-EC10-A62F2790C4D9}"/>
              </a:ext>
            </a:extLst>
          </p:cNvPr>
          <p:cNvSpPr>
            <a:spLocks noGrp="1"/>
          </p:cNvSpPr>
          <p:nvPr>
            <p:ph type="sldNum" sz="quarter" idx="5"/>
          </p:nvPr>
        </p:nvSpPr>
        <p:spPr>
          <a:noFill/>
        </p:spPr>
        <p:txBody>
          <a:bodyPr/>
          <a:lstStyle>
            <a:lvl1pPr defTabSz="923192" eaLnBrk="0" hangingPunct="0">
              <a:defRPr sz="4000">
                <a:solidFill>
                  <a:schemeClr val="tx1"/>
                </a:solidFill>
                <a:latin typeface="Arial" charset="0"/>
              </a:defRPr>
            </a:lvl1pPr>
            <a:lvl2pPr marL="737293" indent="-283575" defTabSz="923192" eaLnBrk="0" hangingPunct="0">
              <a:defRPr sz="4000">
                <a:solidFill>
                  <a:schemeClr val="tx1"/>
                </a:solidFill>
                <a:latin typeface="Arial" charset="0"/>
              </a:defRPr>
            </a:lvl2pPr>
            <a:lvl3pPr marL="1134298" indent="-226860" defTabSz="923192" eaLnBrk="0" hangingPunct="0">
              <a:defRPr sz="4000">
                <a:solidFill>
                  <a:schemeClr val="tx1"/>
                </a:solidFill>
                <a:latin typeface="Arial" charset="0"/>
              </a:defRPr>
            </a:lvl3pPr>
            <a:lvl4pPr marL="1588016" indent="-226860" defTabSz="923192" eaLnBrk="0" hangingPunct="0">
              <a:defRPr sz="4000">
                <a:solidFill>
                  <a:schemeClr val="tx1"/>
                </a:solidFill>
                <a:latin typeface="Arial" charset="0"/>
              </a:defRPr>
            </a:lvl4pPr>
            <a:lvl5pPr marL="2041736" indent="-226860" defTabSz="923192" eaLnBrk="0" hangingPunct="0">
              <a:defRPr sz="4000">
                <a:solidFill>
                  <a:schemeClr val="tx1"/>
                </a:solidFill>
                <a:latin typeface="Arial" charset="0"/>
              </a:defRPr>
            </a:lvl5pPr>
            <a:lvl6pPr marL="2495455" indent="-226860" algn="ctr" defTabSz="923192" eaLnBrk="0" fontAlgn="base" hangingPunct="0">
              <a:spcBef>
                <a:spcPct val="0"/>
              </a:spcBef>
              <a:spcAft>
                <a:spcPct val="0"/>
              </a:spcAft>
              <a:defRPr sz="4000">
                <a:solidFill>
                  <a:schemeClr val="tx1"/>
                </a:solidFill>
                <a:latin typeface="Arial" charset="0"/>
              </a:defRPr>
            </a:lvl6pPr>
            <a:lvl7pPr marL="2949174" indent="-226860" algn="ctr" defTabSz="923192" eaLnBrk="0" fontAlgn="base" hangingPunct="0">
              <a:spcBef>
                <a:spcPct val="0"/>
              </a:spcBef>
              <a:spcAft>
                <a:spcPct val="0"/>
              </a:spcAft>
              <a:defRPr sz="4000">
                <a:solidFill>
                  <a:schemeClr val="tx1"/>
                </a:solidFill>
                <a:latin typeface="Arial" charset="0"/>
              </a:defRPr>
            </a:lvl7pPr>
            <a:lvl8pPr marL="3402893" indent="-226860" algn="ctr" defTabSz="923192" eaLnBrk="0" fontAlgn="base" hangingPunct="0">
              <a:spcBef>
                <a:spcPct val="0"/>
              </a:spcBef>
              <a:spcAft>
                <a:spcPct val="0"/>
              </a:spcAft>
              <a:defRPr sz="4000">
                <a:solidFill>
                  <a:schemeClr val="tx1"/>
                </a:solidFill>
                <a:latin typeface="Arial" charset="0"/>
              </a:defRPr>
            </a:lvl8pPr>
            <a:lvl9pPr marL="3856612" indent="-226860" algn="ctr" defTabSz="923192" eaLnBrk="0" fontAlgn="base" hangingPunct="0">
              <a:spcBef>
                <a:spcPct val="0"/>
              </a:spcBef>
              <a:spcAft>
                <a:spcPct val="0"/>
              </a:spcAft>
              <a:defRPr sz="4000">
                <a:solidFill>
                  <a:schemeClr val="tx1"/>
                </a:solidFill>
                <a:latin typeface="Arial" charset="0"/>
              </a:defRPr>
            </a:lvl9pPr>
          </a:lstStyle>
          <a:p>
            <a:pPr eaLnBrk="1" hangingPunct="1"/>
            <a:fld id="{8EA4EF90-F091-4ED7-BC9D-54E11F39333C}" type="slidenum">
              <a:rPr lang="en-GB" sz="1200"/>
              <a:pPr eaLnBrk="1" hangingPunct="1"/>
              <a:t>57</a:t>
            </a:fld>
            <a:endParaRPr lang="en-GB" sz="1200" dirty="0"/>
          </a:p>
        </p:txBody>
      </p:sp>
    </p:spTree>
    <p:extLst>
      <p:ext uri="{BB962C8B-B14F-4D97-AF65-F5344CB8AC3E}">
        <p14:creationId xmlns:p14="http://schemas.microsoft.com/office/powerpoint/2010/main" val="1398240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The transport volume on the Danube is between 34 and 55 million tons per year.</a:t>
            </a:r>
          </a:p>
          <a:p>
            <a:endParaRPr lang="de-AT" dirty="0"/>
          </a:p>
          <a:p>
            <a:r>
              <a:rPr lang="en" dirty="0"/>
              <a:t>Image: Own illustration based on:</a:t>
            </a:r>
          </a:p>
          <a:p>
            <a:r>
              <a:rPr lang="en" dirty="0"/>
              <a:t>Viadonau (2022): Annual Report Danube Navigation in Austria 2021; </a:t>
            </a:r>
            <a:r>
              <a:rPr lang="de-AT" dirty="0"/>
              <a:t>https://www.viadonau.org/fileadmin/user_upload/viadonau_Annual_Report_on_Danube_Navigation_2021.pdf</a:t>
            </a:r>
            <a:r>
              <a:rPr lang="en" dirty="0"/>
              <a:t>; p. </a:t>
            </a:r>
            <a:r>
              <a:rPr lang="en" dirty="0" err="1"/>
              <a:t>45; Retrieved 26.05.2026</a:t>
            </a:r>
          </a:p>
          <a:p>
            <a:r>
              <a:rPr lang="en" dirty="0"/>
              <a:t>Viadonau (2023): Annual Report Danube Navigation in Austria 2022; </a:t>
            </a:r>
            <a:r>
              <a:rPr lang="de-AT" dirty="0"/>
              <a:t>https://www.viadonau.org/fileadmin/user_upload/viadonau_Annual_Report_on_Danube_Navigation_2022.pdf</a:t>
            </a:r>
            <a:r>
              <a:rPr lang="en" dirty="0"/>
              <a:t>; p. </a:t>
            </a:r>
            <a:r>
              <a:rPr lang="en" dirty="0" err="1"/>
              <a:t>45; Retrieved 26.05.2026</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Viadonau (2024): Annual Report Danube Navigation in Austria 2023;</a:t>
            </a:r>
            <a:r>
              <a:rPr lang="de-AT" dirty="0"/>
              <a:t> https://www.viadonau.org/fileadmin/user_upload/Annual_Report_on_Danube_Navigation_2023.pdf</a:t>
            </a:r>
            <a:r>
              <a:rPr lang="en" dirty="0"/>
              <a:t> ; p. </a:t>
            </a:r>
            <a:r>
              <a:rPr lang="en" dirty="0" err="1"/>
              <a:t>45; Retrieved 26.05.2026</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Viadonau (2025): Annual Report Danube Navigation in Austria 2024;</a:t>
            </a:r>
            <a:r>
              <a:rPr lang="de-AT" dirty="0"/>
              <a:t> https://www.viadonau.org/fileadmin/user_upload/Annual_Report_on_Danube_Navigation_2024.pdf</a:t>
            </a:r>
            <a:r>
              <a:rPr lang="en" dirty="0"/>
              <a:t>; p. </a:t>
            </a:r>
            <a:r>
              <a:rPr lang="en" dirty="0" err="1"/>
              <a:t>45; Retrieved 26.05.2026</a:t>
            </a:r>
          </a:p>
          <a:p>
            <a:endParaRPr lang="de-AT" dirty="0"/>
          </a:p>
          <a:p>
            <a:endParaRPr lang="de-AT" dirty="0"/>
          </a:p>
          <a:p>
            <a:endParaRPr lang="de-AT" dirty="0"/>
          </a:p>
        </p:txBody>
      </p:sp>
      <p:sp>
        <p:nvSpPr>
          <p:cNvPr id="4" name="Slide Number Placeholder 3"/>
          <p:cNvSpPr>
            <a:spLocks noGrp="1"/>
          </p:cNvSpPr>
          <p:nvPr>
            <p:ph type="sldNum" sz="quarter" idx="5"/>
          </p:nvPr>
        </p:nvSpPr>
        <p:spPr/>
        <p:txBody>
          <a:bodyPr/>
          <a:lstStyle/>
          <a:p>
            <a:fld id="{DBFE874C-8D49-984A-A665-1F64AC7A6923}" type="slidenum">
              <a:rPr lang="en-AT" smtClean="0"/>
              <a:pPr/>
              <a:t>58</a:t>
            </a:fld>
            <a:endParaRPr lang="en-AT"/>
          </a:p>
        </p:txBody>
      </p:sp>
    </p:spTree>
    <p:extLst>
      <p:ext uri="{BB962C8B-B14F-4D97-AF65-F5344CB8AC3E}">
        <p14:creationId xmlns:p14="http://schemas.microsoft.com/office/powerpoint/2010/main" val="20225604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a:t>The main traffic volume of inland waterway transport is mainly based on traditional market segments. Examples include the transport of steel, agricultural products, foodstuffs and chemicals. In 2022, steel production accounted for about 40% of all freight traffic on the Danube, which includes materials such as iron ore, steel scrap, coal, metals and metal products. The agricultural sector and the segment for foodstuffs, especially cereals, are also significant markets for inland navigation (23% on the Danube). Another important industry is the chemical industry. In 2022, chemicals transported on the Danube accounted for a share of 11%.</a:t>
            </a:r>
          </a:p>
          <a:p>
            <a:endParaRPr lang="de-AT" dirty="0"/>
          </a:p>
          <a:p>
            <a:r>
              <a:rPr lang="en" dirty="0"/>
              <a:t>Source:</a:t>
            </a:r>
          </a:p>
          <a:p>
            <a:r>
              <a:rPr lang="en" dirty="0"/>
              <a:t>CCNR (2023): Annual Report 2023 – European Inland Navigation Market Observation; https://www.ccr-zkr.org/files/documents/om/om23_II_en.pdf; Accessed 11.04.2024</a:t>
            </a:r>
          </a:p>
          <a:p>
            <a:endParaRPr lang="de-AT" dirty="0"/>
          </a:p>
          <a:p>
            <a:r>
              <a:rPr lang="en" dirty="0"/>
              <a:t>Image: Own illustration based on:</a:t>
            </a:r>
          </a:p>
          <a:p>
            <a:r>
              <a:rPr lang="en" dirty="0"/>
              <a:t>CCNR (2023): Annual Report 2024 – European Inland Navigation Market Observation; https://www.ccr-zkr.org/files/documents/om/om24_II_en.pdf; p. 40; or https://inland-navigation-market.org/chapitre/2-transport-fluvial-de-marchandises-2/?lang=de; Retrieved 26.05.2026</a:t>
            </a:r>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59</a:t>
            </a:fld>
            <a:endParaRPr lang="de-AT"/>
          </a:p>
        </p:txBody>
      </p:sp>
    </p:spTree>
    <p:extLst>
      <p:ext uri="{BB962C8B-B14F-4D97-AF65-F5344CB8AC3E}">
        <p14:creationId xmlns:p14="http://schemas.microsoft.com/office/powerpoint/2010/main" val="36362045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CF875-1DC1-2CCB-336B-D84316F08CF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C73B0E0-D45E-87E2-1011-466B3E4EE9D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6308BCF-D15C-249E-E15F-3F870BD74418}"/>
              </a:ext>
            </a:extLst>
          </p:cNvPr>
          <p:cNvSpPr>
            <a:spLocks noGrp="1"/>
          </p:cNvSpPr>
          <p:nvPr>
            <p:ph type="body" idx="1"/>
          </p:nvPr>
        </p:nvSpPr>
        <p:spPr/>
        <p:txBody>
          <a:bodyPr/>
          <a:lstStyle/>
          <a:p>
            <a:r>
              <a:rPr lang="en" dirty="0"/>
              <a:t>When it comes to the transport of particularly large and heavy goods – i.e. so-called high and heavy transports – inland waterway vessels offer a number of advantages that other modes of transport can hardly achieve.</a:t>
            </a:r>
          </a:p>
          <a:p>
            <a:endParaRPr lang="de-AT" dirty="0"/>
          </a:p>
          <a:p>
            <a:r>
              <a:rPr lang="en" dirty="0"/>
              <a:t>The enormous load capacity: ideal for machines, components or industrial plants that are too large for trucks or trains.</a:t>
            </a:r>
          </a:p>
          <a:p>
            <a:r>
              <a:rPr lang="en" dirty="0"/>
              <a:t>Operational 24/7: In contrast to road transport, which is often restricted by driving bans or rest periods, a ship can sail around the clock – without breaks, without traffic jams.</a:t>
            </a:r>
          </a:p>
          <a:p>
            <a:r>
              <a:rPr lang="en" dirty="0"/>
              <a:t>No infrastructure costs: roads do not have to be reinforced, bridges do not have to be adapted. The waterways are already in place and can be used without additional construction costs.</a:t>
            </a:r>
          </a:p>
          <a:p>
            <a:r>
              <a:rPr lang="en" dirty="0"/>
              <a:t>No permits or escort vehicles necessary: While heavy transports by road often require lengthy approval procedures and police escort, a ship can normally move these goods as standard cargo – without permits and closures.</a:t>
            </a:r>
          </a:p>
          <a:p>
            <a:r>
              <a:rPr lang="en" dirty="0"/>
              <a:t>Environmentally friendly: Transport by ship causes significantly less CO₂ than trucks or planes. Especially for long distances and heavy loads, this is a real advantage for sustainability.</a:t>
            </a:r>
          </a:p>
          <a:p>
            <a:endParaRPr lang="de-AT" dirty="0"/>
          </a:p>
          <a:p>
            <a:r>
              <a:rPr lang="en" dirty="0"/>
              <a:t>Source:</a:t>
            </a:r>
          </a:p>
          <a:p>
            <a:r>
              <a:rPr lang="en" dirty="0"/>
              <a:t>Viadonau (2025): https://www.viadonau.org/wirtschaft/donaulogistik/high-heavy-transporte; Retrieved 10.07.2025</a:t>
            </a:r>
          </a:p>
          <a:p>
            <a:endParaRPr lang="de-AT" dirty="0"/>
          </a:p>
          <a:p>
            <a:r>
              <a:rPr lang="en" dirty="0"/>
              <a:t>Image: Felbermayr</a:t>
            </a:r>
          </a:p>
          <a:p>
            <a:endParaRPr lang="de-AT" dirty="0"/>
          </a:p>
        </p:txBody>
      </p:sp>
      <p:sp>
        <p:nvSpPr>
          <p:cNvPr id="4" name="Kopfzeilenplatzhalter 3">
            <a:extLst>
              <a:ext uri="{FF2B5EF4-FFF2-40B4-BE49-F238E27FC236}">
                <a16:creationId xmlns:a16="http://schemas.microsoft.com/office/drawing/2014/main" id="{FC838232-47F6-ECC6-7D7A-0F9936C15955}"/>
              </a:ext>
            </a:extLst>
          </p:cNvPr>
          <p:cNvSpPr>
            <a:spLocks noGrp="1"/>
          </p:cNvSpPr>
          <p:nvPr>
            <p:ph type="hdr" sz="quarter"/>
          </p:nvPr>
        </p:nvSpPr>
        <p:spPr/>
        <p:txBody>
          <a:bodyPr/>
          <a:lstStyle/>
          <a:p>
            <a:r>
              <a:rPr lang="en"/>
              <a:t>Inland waterway vessels as part of the transport chain</a:t>
            </a:r>
          </a:p>
        </p:txBody>
      </p:sp>
      <p:sp>
        <p:nvSpPr>
          <p:cNvPr id="5" name="Datumsplatzhalter 4">
            <a:extLst>
              <a:ext uri="{FF2B5EF4-FFF2-40B4-BE49-F238E27FC236}">
                <a16:creationId xmlns:a16="http://schemas.microsoft.com/office/drawing/2014/main" id="{720BCDF0-E0C4-ED0F-541C-1948EABDA3A9}"/>
              </a:ext>
            </a:extLst>
          </p:cNvPr>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a:extLst>
              <a:ext uri="{FF2B5EF4-FFF2-40B4-BE49-F238E27FC236}">
                <a16:creationId xmlns:a16="http://schemas.microsoft.com/office/drawing/2014/main" id="{50E88C54-EA73-3BEF-9F21-F23DFF8F6944}"/>
              </a:ext>
            </a:extLst>
          </p:cNvPr>
          <p:cNvSpPr>
            <a:spLocks noGrp="1"/>
          </p:cNvSpPr>
          <p:nvPr>
            <p:ph type="ftr" sz="quarter" idx="4"/>
          </p:nvPr>
        </p:nvSpPr>
        <p:spPr/>
        <p:txBody>
          <a:bodyPr/>
          <a:lstStyle/>
          <a:p>
            <a:r>
              <a:rPr lang="en"/>
              <a:t>Teaching materials from rewway.at</a:t>
            </a:r>
          </a:p>
        </p:txBody>
      </p:sp>
      <p:sp>
        <p:nvSpPr>
          <p:cNvPr id="7" name="Foliennummernplatzhalter 6">
            <a:extLst>
              <a:ext uri="{FF2B5EF4-FFF2-40B4-BE49-F238E27FC236}">
                <a16:creationId xmlns:a16="http://schemas.microsoft.com/office/drawing/2014/main" id="{DBFC8F81-553C-6095-BC29-CB4C3DF10611}"/>
              </a:ext>
            </a:extLst>
          </p:cNvPr>
          <p:cNvSpPr>
            <a:spLocks noGrp="1"/>
          </p:cNvSpPr>
          <p:nvPr>
            <p:ph type="sldNum" sz="quarter" idx="5"/>
          </p:nvPr>
        </p:nvSpPr>
        <p:spPr/>
        <p:txBody>
          <a:bodyPr/>
          <a:lstStyle/>
          <a:p>
            <a:fld id="{9B1635B3-DF70-4CFD-87CA-EB6AFDCA10EE}" type="slidenum">
              <a:rPr lang="de-AT" smtClean="0"/>
              <a:t>60</a:t>
            </a:fld>
            <a:endParaRPr lang="de-AT"/>
          </a:p>
        </p:txBody>
      </p:sp>
    </p:spTree>
    <p:extLst>
      <p:ext uri="{BB962C8B-B14F-4D97-AF65-F5344CB8AC3E}">
        <p14:creationId xmlns:p14="http://schemas.microsoft.com/office/powerpoint/2010/main" val="2757639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9FFD6-7DF9-C6CE-3CAC-0BD90C2C592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41BD2FA-F246-52EB-9003-3022F412AAC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3896D4D-A227-0890-0B05-883A6ED525E7}"/>
              </a:ext>
            </a:extLst>
          </p:cNvPr>
          <p:cNvSpPr>
            <a:spLocks noGrp="1"/>
          </p:cNvSpPr>
          <p:nvPr>
            <p:ph type="body" idx="1"/>
          </p:nvPr>
        </p:nvSpPr>
        <p:spPr/>
        <p:txBody>
          <a:bodyPr/>
          <a:lstStyle/>
          <a:p>
            <a:r>
              <a:rPr lang="en"/>
              <a:t>Image: Felbermayr</a:t>
            </a:r>
          </a:p>
        </p:txBody>
      </p:sp>
      <p:sp>
        <p:nvSpPr>
          <p:cNvPr id="4" name="Kopfzeilenplatzhalter 3">
            <a:extLst>
              <a:ext uri="{FF2B5EF4-FFF2-40B4-BE49-F238E27FC236}">
                <a16:creationId xmlns:a16="http://schemas.microsoft.com/office/drawing/2014/main" id="{086CCA51-560C-CC14-5645-C68A4AC5C58E}"/>
              </a:ext>
            </a:extLst>
          </p:cNvPr>
          <p:cNvSpPr>
            <a:spLocks noGrp="1"/>
          </p:cNvSpPr>
          <p:nvPr>
            <p:ph type="hdr" sz="quarter"/>
          </p:nvPr>
        </p:nvSpPr>
        <p:spPr/>
        <p:txBody>
          <a:bodyPr/>
          <a:lstStyle/>
          <a:p>
            <a:r>
              <a:rPr lang="en"/>
              <a:t>Inland waterway vessels as part of the transport chain</a:t>
            </a:r>
          </a:p>
        </p:txBody>
      </p:sp>
      <p:sp>
        <p:nvSpPr>
          <p:cNvPr id="5" name="Datumsplatzhalter 4">
            <a:extLst>
              <a:ext uri="{FF2B5EF4-FFF2-40B4-BE49-F238E27FC236}">
                <a16:creationId xmlns:a16="http://schemas.microsoft.com/office/drawing/2014/main" id="{154E1C74-9A4C-424A-B079-F38B5C7D624B}"/>
              </a:ext>
            </a:extLst>
          </p:cNvPr>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a:extLst>
              <a:ext uri="{FF2B5EF4-FFF2-40B4-BE49-F238E27FC236}">
                <a16:creationId xmlns:a16="http://schemas.microsoft.com/office/drawing/2014/main" id="{BC196A7B-BDEE-82D8-07F6-E38ECC1CEFDE}"/>
              </a:ext>
            </a:extLst>
          </p:cNvPr>
          <p:cNvSpPr>
            <a:spLocks noGrp="1"/>
          </p:cNvSpPr>
          <p:nvPr>
            <p:ph type="ftr" sz="quarter" idx="4"/>
          </p:nvPr>
        </p:nvSpPr>
        <p:spPr/>
        <p:txBody>
          <a:bodyPr/>
          <a:lstStyle/>
          <a:p>
            <a:r>
              <a:rPr lang="en"/>
              <a:t>Teaching materials from rewway.at</a:t>
            </a:r>
          </a:p>
        </p:txBody>
      </p:sp>
      <p:sp>
        <p:nvSpPr>
          <p:cNvPr id="7" name="Foliennummernplatzhalter 6">
            <a:extLst>
              <a:ext uri="{FF2B5EF4-FFF2-40B4-BE49-F238E27FC236}">
                <a16:creationId xmlns:a16="http://schemas.microsoft.com/office/drawing/2014/main" id="{A6F62F16-8248-2A27-5C67-A38003460860}"/>
              </a:ext>
            </a:extLst>
          </p:cNvPr>
          <p:cNvSpPr>
            <a:spLocks noGrp="1"/>
          </p:cNvSpPr>
          <p:nvPr>
            <p:ph type="sldNum" sz="quarter" idx="5"/>
          </p:nvPr>
        </p:nvSpPr>
        <p:spPr/>
        <p:txBody>
          <a:bodyPr/>
          <a:lstStyle/>
          <a:p>
            <a:fld id="{9B1635B3-DF70-4CFD-87CA-EB6AFDCA10EE}" type="slidenum">
              <a:rPr lang="de-AT" smtClean="0"/>
              <a:t>61</a:t>
            </a:fld>
            <a:endParaRPr lang="de-AT"/>
          </a:p>
        </p:txBody>
      </p:sp>
    </p:spTree>
    <p:extLst>
      <p:ext uri="{BB962C8B-B14F-4D97-AF65-F5344CB8AC3E}">
        <p14:creationId xmlns:p14="http://schemas.microsoft.com/office/powerpoint/2010/main" val="15088466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a:t>The Convention on the Regulation of Navigation on the Danube was signed by all Danube riparian states ("Belgrade Convention" of 1948). The main objectives of the Convention are to ensure freedom of navigation on the Danube for all States and to oblige the Danube States to maintain their sections of the Danube in a condition suitable for navigation.</a:t>
            </a:r>
          </a:p>
          <a:p>
            <a:r>
              <a:rPr lang="en" baseline="0" dirty="0"/>
              <a:t>The implementation of the Belgrade Convention and compliance with its provisions is monitored by the Danube Commission, based in Budapest. This is made up of the signatory states (Bulgaria, Germany, Croatia, Moldova, Austria, Romania, Russia, Serbia, Slovakia, Ukraine and Hungary) to the Belgrade Convention. Decisions of the Danube Commission are only of a recommendatory nature. For example, for the shipping channel or the expansion of the Danube waterway, it establishes a uniform system for naming the waterways and uniform traffic rules and standardizes the rules for electricity monitoring. </a:t>
            </a:r>
          </a:p>
          <a:p>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(For more details, see the Handbook of Danube Navigation p. 29)</a:t>
            </a:r>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62</a:t>
            </a:fld>
            <a:endParaRPr lang="de-AT"/>
          </a:p>
        </p:txBody>
      </p:sp>
    </p:spTree>
    <p:extLst>
      <p:ext uri="{BB962C8B-B14F-4D97-AF65-F5344CB8AC3E}">
        <p14:creationId xmlns:p14="http://schemas.microsoft.com/office/powerpoint/2010/main" val="18392704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0" i="0" u="none" strike="noStrike" kern="1200" dirty="0">
                <a:solidFill>
                  <a:schemeClr val="tx1"/>
                </a:solidFill>
                <a:effectLst/>
                <a:latin typeface="+mn-lt"/>
                <a:ea typeface="+mn-ea"/>
                <a:cs typeface="+mn-cs"/>
              </a:rPr>
              <a:t>No shipping taxes are levied on the Danube and Rhine international waterways. Taxes are payable for navigation on the Danube-Black Sea Canal (Romania), as these are national waterways that are not covered by the Belgrade Convention of 1948. Sailing on the Main-Danube Canal has been free of charge since 2019. In this Convention on the Regulation of Navigation on the Danube, free navigation on the Danube for merchant ships under the flags of all states was laid down by the Danube riparian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en" dirty="0" err="1"/>
              <a:t>Viadonau (2026): http://www.viadonau.org/wirtschaft/transportachse-donau/; Retrieved 26.05.2026</a:t>
            </a:r>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63</a:t>
            </a:fld>
            <a:endParaRPr lang="de-AT"/>
          </a:p>
        </p:txBody>
      </p:sp>
    </p:spTree>
    <p:extLst>
      <p:ext uri="{BB962C8B-B14F-4D97-AF65-F5344CB8AC3E}">
        <p14:creationId xmlns:p14="http://schemas.microsoft.com/office/powerpoint/2010/main" val="2191012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3DF7E-C9D3-319A-F0A0-033DB3B62BF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3D27BF7-10F9-09A8-337A-465BC1C1F72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BC86E68-0230-2AED-FB3B-D414365FEEBF}"/>
              </a:ext>
            </a:extLst>
          </p:cNvPr>
          <p:cNvSpPr>
            <a:spLocks noGrp="1"/>
          </p:cNvSpPr>
          <p:nvPr>
            <p:ph type="body" idx="1"/>
          </p:nvPr>
        </p:nvSpPr>
        <p:spPr/>
        <p:txBody>
          <a:bodyPr/>
          <a:lstStyle/>
          <a:p>
            <a:r>
              <a:rPr lang="en" err="1"/>
              <a:t>Expert panel on the Danube – waterways in focus</a:t>
            </a:r>
          </a:p>
          <a:p>
            <a:r>
              <a:rPr lang="en"/>
              <a:t>Duration: 30-40 minutes (10 min research phase, 10–15 min short presentations of the groups, 10–15 min joint final discussion)</a:t>
            </a:r>
          </a:p>
          <a:p>
            <a:endParaRPr lang="de-AT"/>
          </a:p>
          <a:p>
            <a:r>
              <a:rPr lang="en"/>
              <a:t>The students work in groups. Each group gets a topic:</a:t>
            </a:r>
          </a:p>
          <a:p>
            <a:r>
              <a:rPr lang="en"/>
              <a:t>What role does the transport of goods on waterways play in the global economy?</a:t>
            </a:r>
          </a:p>
          <a:p>
            <a:r>
              <a:rPr lang="en"/>
              <a:t>What are the advantages of transporting goods by waterway compared to other modes of transport?</a:t>
            </a:r>
          </a:p>
          <a:p>
            <a:r>
              <a:rPr lang="en"/>
              <a:t>What other well-known European waterways are there besides the Danube and how are they connected to each other?</a:t>
            </a:r>
          </a:p>
          <a:p>
            <a:r>
              <a:rPr lang="en"/>
              <a:t>What are the current problems facing Danube shipping? </a:t>
            </a:r>
          </a:p>
          <a:p>
            <a:r>
              <a:rPr lang="en"/>
              <a:t>The future of the Danube: How could the waterway be made more sustainable?</a:t>
            </a:r>
          </a:p>
          <a:p>
            <a:endParaRPr lang="de-AT"/>
          </a:p>
          <a:p>
            <a:r>
              <a:rPr lang="en"/>
              <a:t>Procedure:</a:t>
            </a:r>
          </a:p>
          <a:p>
            <a:r>
              <a:rPr lang="en"/>
              <a:t> Each group researches the internet for 10 minutes, and the questioning of AI (e.g. ChatGPT) is also allowed.</a:t>
            </a:r>
          </a:p>
          <a:p>
            <a:r>
              <a:rPr lang="en"/>
              <a:t> Afterwards, each group presents its topic in 2-3 sentences.</a:t>
            </a:r>
          </a:p>
          <a:p>
            <a:r>
              <a:rPr lang="en"/>
              <a:t> Conclusion: Joint discussion on the importance of waterways and the Danube.</a:t>
            </a:r>
          </a:p>
          <a:p>
            <a:endParaRPr lang="de-AT"/>
          </a:p>
          <a:p>
            <a:r>
              <a:rPr lang="en"/>
              <a:t>Learning objectives:</a:t>
            </a:r>
          </a:p>
          <a:p>
            <a:r>
              <a:rPr lang="en"/>
              <a:t>The students discuss the importance of waterways in the context of sustainable mobility and the global economy.</a:t>
            </a:r>
          </a:p>
          <a:p>
            <a:r>
              <a:rPr lang="en"/>
              <a:t>The students reflect on how infrastructure, the environment and trade are interlinked.</a:t>
            </a:r>
          </a:p>
          <a:p>
            <a:r>
              <a:rPr lang="en"/>
              <a:t>The students strengthen their teamwork, media literacy and argumentation skills.</a:t>
            </a:r>
          </a:p>
        </p:txBody>
      </p:sp>
      <p:sp>
        <p:nvSpPr>
          <p:cNvPr id="4" name="Kopfzeilenplatzhalter 3">
            <a:extLst>
              <a:ext uri="{FF2B5EF4-FFF2-40B4-BE49-F238E27FC236}">
                <a16:creationId xmlns:a16="http://schemas.microsoft.com/office/drawing/2014/main" id="{500C88DD-5C81-7435-00E1-490F3E11ADFD}"/>
              </a:ext>
            </a:extLst>
          </p:cNvPr>
          <p:cNvSpPr>
            <a:spLocks noGrp="1"/>
          </p:cNvSpPr>
          <p:nvPr>
            <p:ph type="hdr" sz="quarter"/>
          </p:nvPr>
        </p:nvSpPr>
        <p:spPr/>
        <p:txBody>
          <a:bodyPr/>
          <a:lstStyle/>
          <a:p>
            <a:r>
              <a:rPr lang="en"/>
              <a:t>Inland waterway vessels as part of the transport chain</a:t>
            </a:r>
          </a:p>
        </p:txBody>
      </p:sp>
      <p:sp>
        <p:nvSpPr>
          <p:cNvPr id="5" name="Datumsplatzhalter 4">
            <a:extLst>
              <a:ext uri="{FF2B5EF4-FFF2-40B4-BE49-F238E27FC236}">
                <a16:creationId xmlns:a16="http://schemas.microsoft.com/office/drawing/2014/main" id="{086B6A82-C03B-45FC-0A86-D4D9E31AE330}"/>
              </a:ext>
            </a:extLst>
          </p:cNvPr>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a:extLst>
              <a:ext uri="{FF2B5EF4-FFF2-40B4-BE49-F238E27FC236}">
                <a16:creationId xmlns:a16="http://schemas.microsoft.com/office/drawing/2014/main" id="{562E88C7-94BE-5D4B-9DAE-C806764949C0}"/>
              </a:ext>
            </a:extLst>
          </p:cNvPr>
          <p:cNvSpPr>
            <a:spLocks noGrp="1"/>
          </p:cNvSpPr>
          <p:nvPr>
            <p:ph type="ftr" sz="quarter" idx="4"/>
          </p:nvPr>
        </p:nvSpPr>
        <p:spPr/>
        <p:txBody>
          <a:bodyPr/>
          <a:lstStyle/>
          <a:p>
            <a:r>
              <a:rPr lang="en"/>
              <a:t>Teaching materials from rewway.at</a:t>
            </a:r>
          </a:p>
        </p:txBody>
      </p:sp>
      <p:sp>
        <p:nvSpPr>
          <p:cNvPr id="7" name="Foliennummernplatzhalter 6">
            <a:extLst>
              <a:ext uri="{FF2B5EF4-FFF2-40B4-BE49-F238E27FC236}">
                <a16:creationId xmlns:a16="http://schemas.microsoft.com/office/drawing/2014/main" id="{A30C66E0-F9B3-864A-4EBE-554084D4BBA4}"/>
              </a:ext>
            </a:extLst>
          </p:cNvPr>
          <p:cNvSpPr>
            <a:spLocks noGrp="1"/>
          </p:cNvSpPr>
          <p:nvPr>
            <p:ph type="sldNum" sz="quarter" idx="5"/>
          </p:nvPr>
        </p:nvSpPr>
        <p:spPr/>
        <p:txBody>
          <a:bodyPr/>
          <a:lstStyle/>
          <a:p>
            <a:fld id="{9B1635B3-DF70-4CFD-87CA-EB6AFDCA10EE}" type="slidenum">
              <a:rPr lang="de-AT" smtClean="0"/>
              <a:t>64</a:t>
            </a:fld>
            <a:endParaRPr lang="de-AT"/>
          </a:p>
        </p:txBody>
      </p:sp>
    </p:spTree>
    <p:extLst>
      <p:ext uri="{BB962C8B-B14F-4D97-AF65-F5344CB8AC3E}">
        <p14:creationId xmlns:p14="http://schemas.microsoft.com/office/powerpoint/2010/main" val="41752277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a:t>Image:</a:t>
            </a:r>
          </a:p>
          <a:p>
            <a:r>
              <a:rPr lang="en" dirty="0" err="1"/>
              <a:t>Pixabay: https://pixabay.com/photos/sightseeing-boat-danube-donau-4106146/; Retrieved 26.05.2026</a:t>
            </a:r>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65</a:t>
            </a:fld>
            <a:endParaRPr lang="de-AT"/>
          </a:p>
        </p:txBody>
      </p:sp>
    </p:spTree>
    <p:extLst>
      <p:ext uri="{BB962C8B-B14F-4D97-AF65-F5344CB8AC3E}">
        <p14:creationId xmlns:p14="http://schemas.microsoft.com/office/powerpoint/2010/main" val="2324057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a:t>In addition to their function as transport routes, rivers and canals perform a variety of other important tasks. They are essential for drainage and runoff of precipitation and play an important role in water supply and conservation. In addition, they contribute to flood and ice hazard prevention and can supply cost-effective and environmentally friendly energy in dammed-controlled sections. They are also used for leisure activities. Rivers are the main natural arteries for water runoff and are often used to extract large quantities of water for industrial, agricultural and drinking water purposes.</a:t>
            </a:r>
          </a:p>
          <a:p>
            <a:r>
              <a:rPr lang="en" dirty="0"/>
              <a:t>The use of hydropower is an extremely environmentally friendly method of generating energy. In Germany, run-of-river power plants are often built for shipping as part of river regulation.</a:t>
            </a:r>
          </a:p>
          <a:p>
            <a:endParaRPr lang="de-AT" dirty="0"/>
          </a:p>
          <a:p>
            <a:r>
              <a:rPr lang="en" dirty="0"/>
              <a:t>Source:</a:t>
            </a:r>
          </a:p>
          <a:p>
            <a:r>
              <a:rPr lang="en" dirty="0"/>
              <a:t>BDB (2026): https://www.binnenschiff.de/system-wasserstrasse/wasserstrasse/; Retrieved 15.05.2026</a:t>
            </a:r>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9</a:t>
            </a:fld>
            <a:endParaRPr lang="de-AT"/>
          </a:p>
        </p:txBody>
      </p:sp>
    </p:spTree>
    <p:extLst>
      <p:ext uri="{BB962C8B-B14F-4D97-AF65-F5344CB8AC3E}">
        <p14:creationId xmlns:p14="http://schemas.microsoft.com/office/powerpoint/2010/main" val="13515476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a:t>In 2024, around 1.095 million passengers were transported on the Danube in Austria. River cruises continued to grow, reaching about 470,000 passengers, 6.8% more than in 2023. Around 540,000 people were transported in scheduled services – a decline compared to the previous year. Occasional traffic (e.g. theme or charter trips) had about 85,000 passengers.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Viadonau (2025): </a:t>
            </a:r>
            <a:r>
              <a:rPr lang="en-US" dirty="0"/>
              <a:t>Annual Report Danube Navigation in Austria 2024; https://www.viadonau.org/fileadmin/user_upload/Annual_Report_on_Danube_Navigation_2024.pdf</a:t>
            </a:r>
            <a:r>
              <a:rPr lang="en" dirty="0"/>
              <a:t> ; p. </a:t>
            </a:r>
            <a:r>
              <a:rPr lang="en" dirty="0" err="1"/>
              <a:t>23; Retrieved 26.05.2026</a:t>
            </a:r>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66</a:t>
            </a:fld>
            <a:endParaRPr lang="de-AT"/>
          </a:p>
        </p:txBody>
      </p:sp>
    </p:spTree>
    <p:extLst>
      <p:ext uri="{BB962C8B-B14F-4D97-AF65-F5344CB8AC3E}">
        <p14:creationId xmlns:p14="http://schemas.microsoft.com/office/powerpoint/2010/main" val="10561952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US"/>
          </a:p>
        </p:txBody>
      </p:sp>
      <p:sp>
        <p:nvSpPr>
          <p:cNvPr id="3" name="Notizenplatzhalter 2"/>
          <p:cNvSpPr>
            <a:spLocks noGrp="1"/>
          </p:cNvSpPr>
          <p:nvPr>
            <p:ph type="body" idx="1"/>
          </p:nvPr>
        </p:nvSpPr>
        <p:spPr/>
        <p:txBody>
          <a:bodyPr/>
          <a:lstStyle/>
          <a:p>
            <a:endParaRPr lang="de-AT"/>
          </a:p>
        </p:txBody>
      </p:sp>
      <p:sp>
        <p:nvSpPr>
          <p:cNvPr id="4" name="Kopfzeilenplatzhalter 3"/>
          <p:cNvSpPr>
            <a:spLocks noGrp="1"/>
          </p:cNvSpPr>
          <p:nvPr>
            <p:ph type="hdr" sz="quarter"/>
          </p:nvPr>
        </p:nvSpPr>
        <p:spPr/>
        <p:txBody>
          <a:bodyPr/>
          <a:lstStyle/>
          <a:p>
            <a:r>
              <a:rPr lang="de-AT"/>
              <a:t>Binnenschiffe als Teil der Transportkette</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de-AT"/>
              <a:t>Lehrunterlagen von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68</a:t>
            </a:fld>
            <a:endParaRPr lang="de-AT"/>
          </a:p>
        </p:txBody>
      </p:sp>
    </p:spTree>
    <p:extLst>
      <p:ext uri="{BB962C8B-B14F-4D97-AF65-F5344CB8AC3E}">
        <p14:creationId xmlns:p14="http://schemas.microsoft.com/office/powerpoint/2010/main" val="3378126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7BF5B-0375-9A93-63FC-A16E406482E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7441522-3FDB-9635-F484-AD413F292A81}"/>
              </a:ext>
            </a:extLst>
          </p:cNvPr>
          <p:cNvSpPr>
            <a:spLocks noGrp="1" noRot="1" noChangeAspect="1"/>
          </p:cNvSpPr>
          <p:nvPr>
            <p:ph type="sldImg"/>
          </p:nvPr>
        </p:nvSpPr>
        <p:spPr/>
        <p:txBody>
          <a:bodyPr/>
          <a:lstStyle/>
          <a:p>
            <a:endParaRPr lang="en-US"/>
          </a:p>
        </p:txBody>
      </p:sp>
      <p:sp>
        <p:nvSpPr>
          <p:cNvPr id="3" name="Notizenplatzhalter 2">
            <a:extLst>
              <a:ext uri="{FF2B5EF4-FFF2-40B4-BE49-F238E27FC236}">
                <a16:creationId xmlns:a16="http://schemas.microsoft.com/office/drawing/2014/main" id="{3EE0DBC3-FC2F-00BA-719B-C008FDE2EDDD}"/>
              </a:ext>
            </a:extLst>
          </p:cNvPr>
          <p:cNvSpPr>
            <a:spLocks noGrp="1"/>
          </p:cNvSpPr>
          <p:nvPr>
            <p:ph type="body" idx="1"/>
          </p:nvPr>
        </p:nvSpPr>
        <p:spPr/>
        <p:txBody>
          <a:bodyPr/>
          <a:lstStyle/>
          <a:p>
            <a:endParaRPr lang="de-AT"/>
          </a:p>
        </p:txBody>
      </p:sp>
      <p:sp>
        <p:nvSpPr>
          <p:cNvPr id="4" name="Kopfzeilenplatzhalter 3">
            <a:extLst>
              <a:ext uri="{FF2B5EF4-FFF2-40B4-BE49-F238E27FC236}">
                <a16:creationId xmlns:a16="http://schemas.microsoft.com/office/drawing/2014/main" id="{5368612C-0277-97B6-1B98-F59688C3FB2E}"/>
              </a:ext>
            </a:extLst>
          </p:cNvPr>
          <p:cNvSpPr>
            <a:spLocks noGrp="1"/>
          </p:cNvSpPr>
          <p:nvPr>
            <p:ph type="hdr" sz="quarter"/>
          </p:nvPr>
        </p:nvSpPr>
        <p:spPr/>
        <p:txBody>
          <a:bodyPr/>
          <a:lstStyle/>
          <a:p>
            <a:r>
              <a:rPr lang="de-AT"/>
              <a:t>Binnenschiffe als Teil der Transportkette</a:t>
            </a:r>
          </a:p>
        </p:txBody>
      </p:sp>
      <p:sp>
        <p:nvSpPr>
          <p:cNvPr id="5" name="Datumsplatzhalter 4">
            <a:extLst>
              <a:ext uri="{FF2B5EF4-FFF2-40B4-BE49-F238E27FC236}">
                <a16:creationId xmlns:a16="http://schemas.microsoft.com/office/drawing/2014/main" id="{6C6F94C7-ECE3-AC91-ABF7-4D4510089880}"/>
              </a:ext>
            </a:extLst>
          </p:cNvPr>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a:extLst>
              <a:ext uri="{FF2B5EF4-FFF2-40B4-BE49-F238E27FC236}">
                <a16:creationId xmlns:a16="http://schemas.microsoft.com/office/drawing/2014/main" id="{488A6F2F-287A-DE2C-8516-337B67E05B6C}"/>
              </a:ext>
            </a:extLst>
          </p:cNvPr>
          <p:cNvSpPr>
            <a:spLocks noGrp="1"/>
          </p:cNvSpPr>
          <p:nvPr>
            <p:ph type="ftr" sz="quarter" idx="4"/>
          </p:nvPr>
        </p:nvSpPr>
        <p:spPr/>
        <p:txBody>
          <a:bodyPr/>
          <a:lstStyle/>
          <a:p>
            <a:r>
              <a:rPr lang="de-AT"/>
              <a:t>Lehrunterlagen von rewway.at</a:t>
            </a:r>
          </a:p>
        </p:txBody>
      </p:sp>
      <p:sp>
        <p:nvSpPr>
          <p:cNvPr id="7" name="Foliennummernplatzhalter 6">
            <a:extLst>
              <a:ext uri="{FF2B5EF4-FFF2-40B4-BE49-F238E27FC236}">
                <a16:creationId xmlns:a16="http://schemas.microsoft.com/office/drawing/2014/main" id="{2A9F31A8-480F-16D6-8947-2D52A49BDD5F}"/>
              </a:ext>
            </a:extLst>
          </p:cNvPr>
          <p:cNvSpPr>
            <a:spLocks noGrp="1"/>
          </p:cNvSpPr>
          <p:nvPr>
            <p:ph type="sldNum" sz="quarter" idx="5"/>
          </p:nvPr>
        </p:nvSpPr>
        <p:spPr/>
        <p:txBody>
          <a:bodyPr/>
          <a:lstStyle/>
          <a:p>
            <a:fld id="{9B1635B3-DF70-4CFD-87CA-EB6AFDCA10EE}" type="slidenum">
              <a:rPr lang="de-AT" smtClean="0"/>
              <a:t>69</a:t>
            </a:fld>
            <a:endParaRPr lang="de-AT"/>
          </a:p>
        </p:txBody>
      </p:sp>
    </p:spTree>
    <p:extLst>
      <p:ext uri="{BB962C8B-B14F-4D97-AF65-F5344CB8AC3E}">
        <p14:creationId xmlns:p14="http://schemas.microsoft.com/office/powerpoint/2010/main" val="23019813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A06B8-27F2-CEBD-9628-DB5A01C8371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185DEA3-323E-70F3-892A-18A48F452A4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3310C88-79F8-4FA7-FCBF-FC20D6A47F63}"/>
              </a:ext>
            </a:extLst>
          </p:cNvPr>
          <p:cNvSpPr>
            <a:spLocks noGrp="1"/>
          </p:cNvSpPr>
          <p:nvPr>
            <p:ph type="body" idx="1"/>
          </p:nvPr>
        </p:nvSpPr>
        <p:spPr/>
        <p:txBody>
          <a:bodyPr/>
          <a:lstStyle/>
          <a:p>
            <a:endParaRPr lang="de-AT"/>
          </a:p>
        </p:txBody>
      </p:sp>
      <p:sp>
        <p:nvSpPr>
          <p:cNvPr id="4" name="Kopfzeilenplatzhalter 3">
            <a:extLst>
              <a:ext uri="{FF2B5EF4-FFF2-40B4-BE49-F238E27FC236}">
                <a16:creationId xmlns:a16="http://schemas.microsoft.com/office/drawing/2014/main" id="{CDE799B3-9CA8-EFF7-16F7-876A5481443D}"/>
              </a:ext>
            </a:extLst>
          </p:cNvPr>
          <p:cNvSpPr>
            <a:spLocks noGrp="1"/>
          </p:cNvSpPr>
          <p:nvPr>
            <p:ph type="hdr" sz="quarter"/>
          </p:nvPr>
        </p:nvSpPr>
        <p:spPr/>
        <p:txBody>
          <a:bodyPr/>
          <a:lstStyle/>
          <a:p>
            <a:r>
              <a:rPr lang="de-AT"/>
              <a:t>Binnenschiffe als Teil der Transportkette</a:t>
            </a:r>
          </a:p>
        </p:txBody>
      </p:sp>
      <p:sp>
        <p:nvSpPr>
          <p:cNvPr id="5" name="Datumsplatzhalter 4">
            <a:extLst>
              <a:ext uri="{FF2B5EF4-FFF2-40B4-BE49-F238E27FC236}">
                <a16:creationId xmlns:a16="http://schemas.microsoft.com/office/drawing/2014/main" id="{D8648293-51B2-DE72-AA81-0D0E9B3D598F}"/>
              </a:ext>
            </a:extLst>
          </p:cNvPr>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a:extLst>
              <a:ext uri="{FF2B5EF4-FFF2-40B4-BE49-F238E27FC236}">
                <a16:creationId xmlns:a16="http://schemas.microsoft.com/office/drawing/2014/main" id="{9DB752AF-244A-B24D-4DCE-B5379728DC47}"/>
              </a:ext>
            </a:extLst>
          </p:cNvPr>
          <p:cNvSpPr>
            <a:spLocks noGrp="1"/>
          </p:cNvSpPr>
          <p:nvPr>
            <p:ph type="ftr" sz="quarter" idx="4"/>
          </p:nvPr>
        </p:nvSpPr>
        <p:spPr/>
        <p:txBody>
          <a:bodyPr/>
          <a:lstStyle/>
          <a:p>
            <a:r>
              <a:rPr lang="de-AT"/>
              <a:t>Lehrunterlagen von rewway.at</a:t>
            </a:r>
          </a:p>
        </p:txBody>
      </p:sp>
      <p:sp>
        <p:nvSpPr>
          <p:cNvPr id="7" name="Foliennummernplatzhalter 6">
            <a:extLst>
              <a:ext uri="{FF2B5EF4-FFF2-40B4-BE49-F238E27FC236}">
                <a16:creationId xmlns:a16="http://schemas.microsoft.com/office/drawing/2014/main" id="{D5D7A97E-EF9D-F4FD-27B0-804418FB581F}"/>
              </a:ext>
            </a:extLst>
          </p:cNvPr>
          <p:cNvSpPr>
            <a:spLocks noGrp="1"/>
          </p:cNvSpPr>
          <p:nvPr>
            <p:ph type="sldNum" sz="quarter" idx="5"/>
          </p:nvPr>
        </p:nvSpPr>
        <p:spPr/>
        <p:txBody>
          <a:bodyPr/>
          <a:lstStyle/>
          <a:p>
            <a:fld id="{9B1635B3-DF70-4CFD-87CA-EB6AFDCA10EE}" type="slidenum">
              <a:rPr lang="de-AT" smtClean="0"/>
              <a:t>70</a:t>
            </a:fld>
            <a:endParaRPr lang="de-AT"/>
          </a:p>
        </p:txBody>
      </p:sp>
    </p:spTree>
    <p:extLst>
      <p:ext uri="{BB962C8B-B14F-4D97-AF65-F5344CB8AC3E}">
        <p14:creationId xmlns:p14="http://schemas.microsoft.com/office/powerpoint/2010/main" val="34072019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8D0BD-D73B-36A5-5321-5C7776304E8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1A31B3F-D9B0-8CD8-4203-5C8CEF2FFEB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A6F316C-2181-9039-99A2-7A93F114387A}"/>
              </a:ext>
            </a:extLst>
          </p:cNvPr>
          <p:cNvSpPr>
            <a:spLocks noGrp="1"/>
          </p:cNvSpPr>
          <p:nvPr>
            <p:ph type="body" idx="1"/>
          </p:nvPr>
        </p:nvSpPr>
        <p:spPr/>
        <p:txBody>
          <a:bodyPr/>
          <a:lstStyle/>
          <a:p>
            <a:endParaRPr lang="de-AT" dirty="0"/>
          </a:p>
        </p:txBody>
      </p:sp>
      <p:sp>
        <p:nvSpPr>
          <p:cNvPr id="4" name="Kopfzeilenplatzhalter 3">
            <a:extLst>
              <a:ext uri="{FF2B5EF4-FFF2-40B4-BE49-F238E27FC236}">
                <a16:creationId xmlns:a16="http://schemas.microsoft.com/office/drawing/2014/main" id="{00E500DF-38F5-2223-9F0C-EC374AECFB69}"/>
              </a:ext>
            </a:extLst>
          </p:cNvPr>
          <p:cNvSpPr>
            <a:spLocks noGrp="1"/>
          </p:cNvSpPr>
          <p:nvPr>
            <p:ph type="hdr" sz="quarter"/>
          </p:nvPr>
        </p:nvSpPr>
        <p:spPr/>
        <p:txBody>
          <a:bodyPr/>
          <a:lstStyle/>
          <a:p>
            <a:r>
              <a:rPr lang="de-AT"/>
              <a:t>Binnenschiffe als Teil der Transportkette</a:t>
            </a:r>
          </a:p>
        </p:txBody>
      </p:sp>
      <p:sp>
        <p:nvSpPr>
          <p:cNvPr id="5" name="Datumsplatzhalter 4">
            <a:extLst>
              <a:ext uri="{FF2B5EF4-FFF2-40B4-BE49-F238E27FC236}">
                <a16:creationId xmlns:a16="http://schemas.microsoft.com/office/drawing/2014/main" id="{DB87D66D-25B8-C637-2C63-B09460CB6A39}"/>
              </a:ext>
            </a:extLst>
          </p:cNvPr>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a:extLst>
              <a:ext uri="{FF2B5EF4-FFF2-40B4-BE49-F238E27FC236}">
                <a16:creationId xmlns:a16="http://schemas.microsoft.com/office/drawing/2014/main" id="{0298857C-C1D6-1CFE-010A-D96A7F730FED}"/>
              </a:ext>
            </a:extLst>
          </p:cNvPr>
          <p:cNvSpPr>
            <a:spLocks noGrp="1"/>
          </p:cNvSpPr>
          <p:nvPr>
            <p:ph type="ftr" sz="quarter" idx="4"/>
          </p:nvPr>
        </p:nvSpPr>
        <p:spPr/>
        <p:txBody>
          <a:bodyPr/>
          <a:lstStyle/>
          <a:p>
            <a:r>
              <a:rPr lang="de-AT"/>
              <a:t>Lehrunterlagen von rewway.at</a:t>
            </a:r>
          </a:p>
        </p:txBody>
      </p:sp>
      <p:sp>
        <p:nvSpPr>
          <p:cNvPr id="7" name="Foliennummernplatzhalter 6">
            <a:extLst>
              <a:ext uri="{FF2B5EF4-FFF2-40B4-BE49-F238E27FC236}">
                <a16:creationId xmlns:a16="http://schemas.microsoft.com/office/drawing/2014/main" id="{16C22B42-5502-8377-9D47-C953A0E00279}"/>
              </a:ext>
            </a:extLst>
          </p:cNvPr>
          <p:cNvSpPr>
            <a:spLocks noGrp="1"/>
          </p:cNvSpPr>
          <p:nvPr>
            <p:ph type="sldNum" sz="quarter" idx="5"/>
          </p:nvPr>
        </p:nvSpPr>
        <p:spPr/>
        <p:txBody>
          <a:bodyPr/>
          <a:lstStyle/>
          <a:p>
            <a:fld id="{9B1635B3-DF70-4CFD-87CA-EB6AFDCA10EE}" type="slidenum">
              <a:rPr lang="de-AT" smtClean="0"/>
              <a:t>71</a:t>
            </a:fld>
            <a:endParaRPr lang="de-AT"/>
          </a:p>
        </p:txBody>
      </p:sp>
    </p:spTree>
    <p:extLst>
      <p:ext uri="{BB962C8B-B14F-4D97-AF65-F5344CB8AC3E}">
        <p14:creationId xmlns:p14="http://schemas.microsoft.com/office/powerpoint/2010/main" val="42158516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5EBD2-573B-6C3B-8F0C-1215B4DF2F4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DBB894E-427C-5027-817F-BDB4AB1D996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94685BF-4103-47A4-8043-8214D93028EF}"/>
              </a:ext>
            </a:extLst>
          </p:cNvPr>
          <p:cNvSpPr>
            <a:spLocks noGrp="1"/>
          </p:cNvSpPr>
          <p:nvPr>
            <p:ph type="body" idx="1"/>
          </p:nvPr>
        </p:nvSpPr>
        <p:spPr/>
        <p:txBody>
          <a:bodyPr/>
          <a:lstStyle/>
          <a:p>
            <a:endParaRPr lang="de-AT" dirty="0"/>
          </a:p>
        </p:txBody>
      </p:sp>
      <p:sp>
        <p:nvSpPr>
          <p:cNvPr id="4" name="Kopfzeilenplatzhalter 3">
            <a:extLst>
              <a:ext uri="{FF2B5EF4-FFF2-40B4-BE49-F238E27FC236}">
                <a16:creationId xmlns:a16="http://schemas.microsoft.com/office/drawing/2014/main" id="{FD33B0C7-B2E6-3264-03E7-CA32FD855CF6}"/>
              </a:ext>
            </a:extLst>
          </p:cNvPr>
          <p:cNvSpPr>
            <a:spLocks noGrp="1"/>
          </p:cNvSpPr>
          <p:nvPr>
            <p:ph type="hdr" sz="quarter"/>
          </p:nvPr>
        </p:nvSpPr>
        <p:spPr/>
        <p:txBody>
          <a:bodyPr/>
          <a:lstStyle/>
          <a:p>
            <a:r>
              <a:rPr lang="de-AT"/>
              <a:t>Binnenschiffe als Teil der Transportkette</a:t>
            </a:r>
          </a:p>
        </p:txBody>
      </p:sp>
      <p:sp>
        <p:nvSpPr>
          <p:cNvPr id="5" name="Datumsplatzhalter 4">
            <a:extLst>
              <a:ext uri="{FF2B5EF4-FFF2-40B4-BE49-F238E27FC236}">
                <a16:creationId xmlns:a16="http://schemas.microsoft.com/office/drawing/2014/main" id="{2CCEFD14-28CE-B48D-5937-8C43A4017B58}"/>
              </a:ext>
            </a:extLst>
          </p:cNvPr>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a:extLst>
              <a:ext uri="{FF2B5EF4-FFF2-40B4-BE49-F238E27FC236}">
                <a16:creationId xmlns:a16="http://schemas.microsoft.com/office/drawing/2014/main" id="{C49CA63B-6EA6-C90F-44A0-75F9AEE6B29F}"/>
              </a:ext>
            </a:extLst>
          </p:cNvPr>
          <p:cNvSpPr>
            <a:spLocks noGrp="1"/>
          </p:cNvSpPr>
          <p:nvPr>
            <p:ph type="ftr" sz="quarter" idx="4"/>
          </p:nvPr>
        </p:nvSpPr>
        <p:spPr/>
        <p:txBody>
          <a:bodyPr/>
          <a:lstStyle/>
          <a:p>
            <a:r>
              <a:rPr lang="de-AT"/>
              <a:t>Lehrunterlagen von rewway.at</a:t>
            </a:r>
          </a:p>
        </p:txBody>
      </p:sp>
      <p:sp>
        <p:nvSpPr>
          <p:cNvPr id="7" name="Foliennummernplatzhalter 6">
            <a:extLst>
              <a:ext uri="{FF2B5EF4-FFF2-40B4-BE49-F238E27FC236}">
                <a16:creationId xmlns:a16="http://schemas.microsoft.com/office/drawing/2014/main" id="{A3B99CFE-7AC6-1968-17E9-681BF45FFC55}"/>
              </a:ext>
            </a:extLst>
          </p:cNvPr>
          <p:cNvSpPr>
            <a:spLocks noGrp="1"/>
          </p:cNvSpPr>
          <p:nvPr>
            <p:ph type="sldNum" sz="quarter" idx="5"/>
          </p:nvPr>
        </p:nvSpPr>
        <p:spPr/>
        <p:txBody>
          <a:bodyPr/>
          <a:lstStyle/>
          <a:p>
            <a:fld id="{9B1635B3-DF70-4CFD-87CA-EB6AFDCA10EE}" type="slidenum">
              <a:rPr lang="de-AT" smtClean="0"/>
              <a:t>72</a:t>
            </a:fld>
            <a:endParaRPr lang="de-AT"/>
          </a:p>
        </p:txBody>
      </p:sp>
    </p:spTree>
    <p:extLst>
      <p:ext uri="{BB962C8B-B14F-4D97-AF65-F5344CB8AC3E}">
        <p14:creationId xmlns:p14="http://schemas.microsoft.com/office/powerpoint/2010/main" val="3386397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kern="1200" dirty="0">
                <a:solidFill>
                  <a:schemeClr val="tx1"/>
                </a:solidFill>
                <a:effectLst/>
                <a:latin typeface="+mn-lt"/>
                <a:ea typeface="+mn-ea"/>
                <a:cs typeface="+mn-cs"/>
              </a:rPr>
              <a:t>Waterways are above-ground bodies of water that serve as traffic routes for ships. If they are located within a country, they are referred to as inland waterways – at the sea, by sea waterways. Rivers are natural waterways, while canals are artificially created.</a:t>
            </a:r>
          </a:p>
          <a:p>
            <a:endParaRPr lang="de-AT" dirty="0"/>
          </a:p>
          <a:p>
            <a:r>
              <a:rPr lang="en" dirty="0"/>
              <a:t>Rivers can be described as the first roads ever, people traveled on them by boats and rafts before the first vehicles with wheels existed. The first significant settlements in history were built on rivers.</a:t>
            </a:r>
          </a:p>
          <a:p>
            <a:r>
              <a:rPr lang="en" dirty="0"/>
              <a:t>During industrialization in the 19th century, the history of canals in Europe began. England, the increasing demand for coal for the factories was a problem that was to be solved by the expansion of the waterways. In the Netherlands, canals were built to divert water from the low-lying parts of the country. With industrialization in the 19th century, the importance of artificial waterways increased sharply. In Austria, for example, the Vienna Danube Canal was expanded. Due to its close proximity to the then city of Vienna, it developed into a central link for passenger and freight shipping – a role that it still fulfils in parts today.</a:t>
            </a:r>
          </a:p>
          <a:p>
            <a:endParaRPr lang="de-AT" dirty="0"/>
          </a:p>
          <a:p>
            <a:endParaRPr lang="de-AT" dirty="0"/>
          </a:p>
          <a:p>
            <a:r>
              <a:rPr lang="en" dirty="0"/>
              <a:t>Sources: </a:t>
            </a:r>
          </a:p>
          <a:p>
            <a:r>
              <a:rPr lang="en" dirty="0"/>
              <a:t>WSV: https://www.schifffahrtsschule.wsv.de/Webs/Schifffahrtsschule/SharedDocs/Downloads/Rheinstromgebiet/Wasserstrassen.pdf?__blob=publicationFile&amp;v=1; Retrieved 27.05.2026</a:t>
            </a:r>
          </a:p>
          <a:p>
            <a:r>
              <a:rPr lang="en" dirty="0"/>
              <a:t>Planet wissen WDR (2026): https://www.planet-wissen.de/technik/schifffahrt/kanaele_kuenstliche_wasserwege/pwieeuropaeischekanalgeschichte100.html; Retrieved 27.05.2026</a:t>
            </a:r>
          </a:p>
          <a:p>
            <a:endParaRPr lang="de-AT" dirty="0"/>
          </a:p>
          <a:p>
            <a:r>
              <a:rPr lang="en" dirty="0"/>
              <a:t>Image Source:</a:t>
            </a:r>
            <a:br>
              <a:rPr lang="de-AT" dirty="0"/>
            </a:br>
            <a:r>
              <a:rPr lang="en" dirty="0" err="1"/>
              <a:t>Pixabay (2024): https://pixabay.com/de/photos/wasserkanal-schiff-himmel-6093822/; Retrieved 23.04.2024</a:t>
            </a:r>
          </a:p>
          <a:p>
            <a:endParaRPr lang="de-AT" dirty="0"/>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10</a:t>
            </a:fld>
            <a:endParaRPr lang="de-AT"/>
          </a:p>
        </p:txBody>
      </p:sp>
    </p:spTree>
    <p:extLst>
      <p:ext uri="{BB962C8B-B14F-4D97-AF65-F5344CB8AC3E}">
        <p14:creationId xmlns:p14="http://schemas.microsoft.com/office/powerpoint/2010/main" val="1193525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a:t>There are two types of inland waterway cargo vessels: motor cargo vessels (self-propelled) and ship formations, consisting of a motor cargo vessel or push vessel and unpowered units.</a:t>
            </a:r>
          </a:p>
          <a:p>
            <a:r>
              <a:rPr lang="en" dirty="0"/>
              <a:t>On the Rhine, the individual motor cargo ships are dominant, while on the Middle and Lower Danube, the main preference is given to the ship convoys. In contrast, on the Upper Danube, the ratio between individual drivers and convoys of ships is balanced. </a:t>
            </a:r>
          </a:p>
          <a:p>
            <a:endParaRPr lang="de-AT" dirty="0"/>
          </a:p>
          <a:p>
            <a:r>
              <a:rPr lang="en" dirty="0"/>
              <a:t>Motor cargo ships, also known as "self-propelled", have one or two engines and cargo holds. There are different types of motor cargo vessels, such as dry cargo, tanker, container and RoRo vessels. RoRo = Roll-on-Roll-off: transports vehicles</a:t>
            </a:r>
          </a:p>
          <a:p>
            <a:r>
              <a:rPr lang="en" dirty="0"/>
              <a:t>Push convoys consist of a push vessel (a motor vessel used for pushing) and one or more push barges or barges. These powerless units are tightly connected to the pushing vessel unit and at least one unit is mounted in front of the pushing vessel.</a:t>
            </a:r>
          </a:p>
          <a:p>
            <a:r>
              <a:rPr lang="en" dirty="0"/>
              <a:t>A motor cargo ship can also be used for propulsion, these ship convoys are called coupling or push-coupling convoys. In this case, one or two barges or barges are coupled to the motor cargo vessel on the sides, while in a push-coupling convoy, several barges or barges are also preceded.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Tugboats pull unpowered ship units, so-called barges. Barges are vessels for transporting goods with a rudder position for steering. Since tugboats are less economically profitable than push boats, tugboats are hardly ever found on the Rhine and Danube today.</a:t>
            </a:r>
          </a:p>
          <a:p>
            <a:endParaRPr lang="de-AT" dirty="0"/>
          </a:p>
          <a:p>
            <a:r>
              <a:rPr lang="en" dirty="0"/>
              <a:t>Here you can see a pusher convoy on the Danube at the Iron Gate on the border of Serbia and Romania: consisting of a push boat (a motor ship used for pushing) and eight coupled push barges with bulk cargo. Here on the Danube in Austria, a ship can sail with up to 4 push barges, on the lower Danube in Romania, where the river is very wide, up to 12 push barges are possible.</a:t>
            </a:r>
          </a:p>
          <a:p>
            <a:endParaRPr lang="de-AT" dirty="0"/>
          </a:p>
          <a:p>
            <a:endParaRPr lang="de-AT" dirty="0"/>
          </a:p>
          <a:p>
            <a:r>
              <a:rPr lang="en" dirty="0"/>
              <a:t>Image: Leitner@TTS, Austria</a:t>
            </a:r>
          </a:p>
          <a:p>
            <a:endParaRPr lang="de-AT" dirty="0"/>
          </a:p>
          <a:p>
            <a:r>
              <a:rPr lang="en" dirty="0"/>
              <a:t>Source:</a:t>
            </a:r>
          </a:p>
          <a:p>
            <a:r>
              <a:rPr lang="en" dirty="0" err="1"/>
              <a:t>Viadonau (2019): Handbook of Danube Navigation; p. 16 &amp; p. 112 ff.</a:t>
            </a:r>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11</a:t>
            </a:fld>
            <a:endParaRPr lang="de-AT"/>
          </a:p>
        </p:txBody>
      </p:sp>
    </p:spTree>
    <p:extLst>
      <p:ext uri="{BB962C8B-B14F-4D97-AF65-F5344CB8AC3E}">
        <p14:creationId xmlns:p14="http://schemas.microsoft.com/office/powerpoint/2010/main" val="3336860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 dirty="0"/>
              <a:t>Inland waterway vessels have numerous advantages over other means of transport:</a:t>
            </a:r>
          </a:p>
          <a:p>
            <a:r>
              <a:rPr lang="en" dirty="0"/>
              <a:t>Compared to the other modes of land transport, inland waterway vessels offer a significantly larger transport capacity per transport unit and can or could thus make an important contribution to relieving road and rail congestion. </a:t>
            </a:r>
          </a:p>
          <a:p>
            <a:r>
              <a:rPr lang="en" dirty="0"/>
              <a:t>To illustrate the mass capacity of inland navigation:</a:t>
            </a:r>
          </a:p>
          <a:p>
            <a:r>
              <a:rPr lang="en" dirty="0"/>
              <a:t>A typical barge on the Danube with 4 barges (7,000 net tons) can transport as much as 175 railway wagons or 280 trucks. </a:t>
            </a:r>
          </a:p>
          <a:p>
            <a:r>
              <a:rPr lang="en" dirty="0"/>
              <a:t>This corresponds to a convoy of trucks of about 20 km on the motorway.</a:t>
            </a:r>
          </a:p>
          <a:p>
            <a:endParaRPr lang="de-AT" dirty="0"/>
          </a:p>
          <a:p>
            <a:r>
              <a:rPr lang="en" dirty="0"/>
              <a:t>What is a push barge?</a:t>
            </a:r>
          </a:p>
          <a:p>
            <a:r>
              <a:rPr lang="en" dirty="0"/>
              <a:t>A floating cargo container without propulsion. It is connected to an inland vessel at the front and pushed. </a:t>
            </a:r>
          </a:p>
          <a:p>
            <a:endParaRPr lang="de-AT" dirty="0"/>
          </a:p>
          <a:p>
            <a:endParaRPr lang="de-AT" dirty="0"/>
          </a:p>
          <a:p>
            <a:r>
              <a:rPr lang="en" dirty="0"/>
              <a:t>Source: Viadonau (2019): Manual on D</a:t>
            </a:r>
            <a:r>
              <a:rPr lang="de-AT" dirty="0"/>
              <a:t>a</a:t>
            </a:r>
            <a:r>
              <a:rPr lang="en" dirty="0"/>
              <a:t>nube Navigation pp. 18, 19, 112</a:t>
            </a:r>
          </a:p>
          <a:p>
            <a:r>
              <a:rPr lang="en" dirty="0"/>
              <a:t>Image source: Viadonau (2019): Manual on D</a:t>
            </a:r>
            <a:r>
              <a:rPr lang="de-AT" dirty="0"/>
              <a:t>a</a:t>
            </a:r>
            <a:r>
              <a:rPr lang="en" dirty="0"/>
              <a:t>nube Navigation p. 19</a:t>
            </a:r>
          </a:p>
        </p:txBody>
      </p:sp>
      <p:sp>
        <p:nvSpPr>
          <p:cNvPr id="4" name="Kopfzeilenplatzhalter 3"/>
          <p:cNvSpPr>
            <a:spLocks noGrp="1"/>
          </p:cNvSpPr>
          <p:nvPr>
            <p:ph type="hdr" sz="quarter"/>
          </p:nvPr>
        </p:nvSpPr>
        <p:spPr/>
        <p:txBody>
          <a:bodyPr/>
          <a:lstStyle/>
          <a:p>
            <a:r>
              <a:rPr lang="en"/>
              <a:t>Inland waterway vessels as part of the transport chain</a:t>
            </a:r>
          </a:p>
        </p:txBody>
      </p:sp>
      <p:sp>
        <p:nvSpPr>
          <p:cNvPr id="5" name="Datumsplatzhalter 4"/>
          <p:cNvSpPr>
            <a:spLocks noGrp="1"/>
          </p:cNvSpPr>
          <p:nvPr>
            <p:ph type="dt" idx="1"/>
          </p:nvPr>
        </p:nvSpPr>
        <p:spPr/>
        <p:txBody>
          <a:bodyPr/>
          <a:lstStyle/>
          <a:p>
            <a:fld id="{6A94F0D5-E232-4360-8B8C-58EF9D3E6905}" type="datetime1">
              <a:rPr lang="de-AT" smtClean="0"/>
              <a:t>02.07.2026</a:t>
            </a:fld>
            <a:endParaRPr lang="de-AT"/>
          </a:p>
        </p:txBody>
      </p:sp>
      <p:sp>
        <p:nvSpPr>
          <p:cNvPr id="6" name="Fußzeilenplatzhalter 5"/>
          <p:cNvSpPr>
            <a:spLocks noGrp="1"/>
          </p:cNvSpPr>
          <p:nvPr>
            <p:ph type="ftr" sz="quarter" idx="4"/>
          </p:nvPr>
        </p:nvSpPr>
        <p:spPr/>
        <p:txBody>
          <a:bodyPr/>
          <a:lstStyle/>
          <a:p>
            <a:r>
              <a:rPr lang="en"/>
              <a:t>Teaching materials from rewway.at</a:t>
            </a:r>
          </a:p>
        </p:txBody>
      </p:sp>
      <p:sp>
        <p:nvSpPr>
          <p:cNvPr id="7" name="Foliennummernplatzhalter 6"/>
          <p:cNvSpPr>
            <a:spLocks noGrp="1"/>
          </p:cNvSpPr>
          <p:nvPr>
            <p:ph type="sldNum" sz="quarter" idx="5"/>
          </p:nvPr>
        </p:nvSpPr>
        <p:spPr/>
        <p:txBody>
          <a:bodyPr/>
          <a:lstStyle/>
          <a:p>
            <a:fld id="{9B1635B3-DF70-4CFD-87CA-EB6AFDCA10EE}" type="slidenum">
              <a:rPr lang="de-AT" smtClean="0"/>
              <a:t>12</a:t>
            </a:fld>
            <a:endParaRPr lang="de-AT"/>
          </a:p>
        </p:txBody>
      </p:sp>
    </p:spTree>
    <p:extLst>
      <p:ext uri="{BB962C8B-B14F-4D97-AF65-F5344CB8AC3E}">
        <p14:creationId xmlns:p14="http://schemas.microsoft.com/office/powerpoint/2010/main" val="9931178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0.png"/><Relationship Id="rId1" Type="http://schemas.openxmlformats.org/officeDocument/2006/relationships/slideMaster" Target="../slideMasters/slideMaster10.xml"/><Relationship Id="rId4" Type="http://schemas.openxmlformats.org/officeDocument/2006/relationships/image" Target="../media/image4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W-Titelfolie">
    <p:spTree>
      <p:nvGrpSpPr>
        <p:cNvPr id="1" name=""/>
        <p:cNvGrpSpPr/>
        <p:nvPr/>
      </p:nvGrpSpPr>
      <p:grpSpPr>
        <a:xfrm>
          <a:off x="0" y="0"/>
          <a:ext cx="0" cy="0"/>
          <a:chOff x="0" y="0"/>
          <a:chExt cx="0" cy="0"/>
        </a:xfrm>
      </p:grpSpPr>
      <p:pic>
        <p:nvPicPr>
          <p:cNvPr id="5" name="Grafik 4" descr="Logo REWWay">
            <a:extLst>
              <a:ext uri="{FF2B5EF4-FFF2-40B4-BE49-F238E27FC236}">
                <a16:creationId xmlns:a16="http://schemas.microsoft.com/office/drawing/2014/main" id="{E5251266-0CEE-4F9A-B7EE-48E829BC2D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6101" y="5387602"/>
            <a:ext cx="2322581" cy="1133858"/>
          </a:xfrm>
          <a:prstGeom prst="rect">
            <a:avLst/>
          </a:prstGeom>
        </p:spPr>
      </p:pic>
      <p:sp>
        <p:nvSpPr>
          <p:cNvPr id="7" name="Rechteck 6">
            <a:extLst>
              <a:ext uri="{FF2B5EF4-FFF2-40B4-BE49-F238E27FC236}">
                <a16:creationId xmlns:a16="http://schemas.microsoft.com/office/drawing/2014/main" id="{159B9B4C-454B-466E-A936-71D61736F181}"/>
              </a:ext>
            </a:extLst>
          </p:cNvPr>
          <p:cNvSpPr/>
          <p:nvPr userDrawn="1"/>
        </p:nvSpPr>
        <p:spPr>
          <a:xfrm>
            <a:off x="0" y="0"/>
            <a:ext cx="12192000" cy="4848726"/>
          </a:xfrm>
          <a:prstGeom prst="rect">
            <a:avLst/>
          </a:prstGeom>
          <a:gradFill flip="none" rotWithShape="1">
            <a:gsLst>
              <a:gs pos="0">
                <a:schemeClr val="tx1"/>
              </a:gs>
              <a:gs pos="50000">
                <a:schemeClr val="tx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Untertitel 2">
            <a:extLst>
              <a:ext uri="{FF2B5EF4-FFF2-40B4-BE49-F238E27FC236}">
                <a16:creationId xmlns:a16="http://schemas.microsoft.com/office/drawing/2014/main" id="{63E366A8-5FDC-4239-BE7F-6D32806284E7}"/>
              </a:ext>
            </a:extLst>
          </p:cNvPr>
          <p:cNvSpPr>
            <a:spLocks noGrp="1"/>
          </p:cNvSpPr>
          <p:nvPr>
            <p:ph type="subTitle" idx="1"/>
          </p:nvPr>
        </p:nvSpPr>
        <p:spPr>
          <a:xfrm>
            <a:off x="886408" y="1199473"/>
            <a:ext cx="5895392" cy="391202"/>
          </a:xfrm>
        </p:spPr>
        <p:txBody>
          <a:bodyPr>
            <a:noAutofit/>
          </a:bodyPr>
          <a:lstStyle>
            <a:lvl1pPr marL="0" indent="0" algn="l">
              <a:buNone/>
              <a:defRPr sz="1500" cap="all"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
              <a:t>Edit Master Caption Format</a:t>
            </a:r>
            <a:endParaRPr lang="de-AT"/>
          </a:p>
        </p:txBody>
      </p:sp>
      <p:sp>
        <p:nvSpPr>
          <p:cNvPr id="10" name="Titel 9">
            <a:extLst>
              <a:ext uri="{FF2B5EF4-FFF2-40B4-BE49-F238E27FC236}">
                <a16:creationId xmlns:a16="http://schemas.microsoft.com/office/drawing/2014/main" id="{97AB5090-4007-4DE4-83F4-5287338FB754}"/>
              </a:ext>
            </a:extLst>
          </p:cNvPr>
          <p:cNvSpPr>
            <a:spLocks noGrp="1"/>
          </p:cNvSpPr>
          <p:nvPr>
            <p:ph type="title"/>
          </p:nvPr>
        </p:nvSpPr>
        <p:spPr>
          <a:xfrm>
            <a:off x="838200" y="1488364"/>
            <a:ext cx="7496175" cy="2076252"/>
          </a:xfrm>
        </p:spPr>
        <p:txBody>
          <a:bodyPr anchor="t">
            <a:noAutofit/>
          </a:bodyPr>
          <a:lstStyle>
            <a:lvl1pPr>
              <a:defRPr sz="4400">
                <a:solidFill>
                  <a:schemeClr val="bg1"/>
                </a:solidFill>
                <a:latin typeface="+mj-lt"/>
              </a:defRPr>
            </a:lvl1pPr>
          </a:lstStyle>
          <a:p>
            <a:r>
              <a:rPr lang="en"/>
              <a:t>Edit Master Title Format</a:t>
            </a:r>
            <a:endParaRPr lang="de-AT"/>
          </a:p>
        </p:txBody>
      </p:sp>
      <p:pic>
        <p:nvPicPr>
          <p:cNvPr id="12" name="Grafik 11" descr="Logo viadonau">
            <a:extLst>
              <a:ext uri="{FF2B5EF4-FFF2-40B4-BE49-F238E27FC236}">
                <a16:creationId xmlns:a16="http://schemas.microsoft.com/office/drawing/2014/main" id="{5874DE88-BD61-49AF-91B1-D6F1E57318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33672" y="5783016"/>
            <a:ext cx="1529956" cy="288891"/>
          </a:xfrm>
          <a:prstGeom prst="rect">
            <a:avLst/>
          </a:prstGeom>
        </p:spPr>
      </p:pic>
      <p:pic>
        <p:nvPicPr>
          <p:cNvPr id="13" name="Grafik 12" descr="Logo Logistikum">
            <a:extLst>
              <a:ext uri="{FF2B5EF4-FFF2-40B4-BE49-F238E27FC236}">
                <a16:creationId xmlns:a16="http://schemas.microsoft.com/office/drawing/2014/main" id="{2C0C050C-2F6C-4209-B672-CBA1E31801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35653" y="5398174"/>
            <a:ext cx="1074923" cy="1058574"/>
          </a:xfrm>
          <a:prstGeom prst="rect">
            <a:avLst/>
          </a:prstGeom>
        </p:spPr>
      </p:pic>
    </p:spTree>
    <p:extLst>
      <p:ext uri="{BB962C8B-B14F-4D97-AF65-F5344CB8AC3E}">
        <p14:creationId xmlns:p14="http://schemas.microsoft.com/office/powerpoint/2010/main" val="2476767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C01D0B-461A-4C34-B2C3-A3D7ABE4060D}"/>
              </a:ext>
            </a:extLst>
          </p:cNvPr>
          <p:cNvSpPr>
            <a:spLocks noGrp="1"/>
          </p:cNvSpPr>
          <p:nvPr>
            <p:ph type="title"/>
          </p:nvPr>
        </p:nvSpPr>
        <p:spPr>
          <a:xfrm>
            <a:off x="642342" y="457200"/>
            <a:ext cx="3932237" cy="1600200"/>
          </a:xfrm>
        </p:spPr>
        <p:txBody>
          <a:bodyPr anchor="b"/>
          <a:lstStyle>
            <a:lvl1pPr>
              <a:defRPr sz="3200"/>
            </a:lvl1pPr>
          </a:lstStyle>
          <a:p>
            <a:r>
              <a:rPr lang="en"/>
              <a:t>Edit Master Title Format</a:t>
            </a:r>
            <a:endParaRPr lang="de-AT"/>
          </a:p>
        </p:txBody>
      </p:sp>
      <p:sp>
        <p:nvSpPr>
          <p:cNvPr id="3" name="Inhaltsplatzhalter 2">
            <a:extLst>
              <a:ext uri="{FF2B5EF4-FFF2-40B4-BE49-F238E27FC236}">
                <a16:creationId xmlns:a16="http://schemas.microsoft.com/office/drawing/2014/main" id="{58965C57-72D6-4815-A490-6EFE9AB438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
              <a:t>Edit master text format</a:t>
            </a:r>
          </a:p>
          <a:p>
            <a:pPr lvl="1"/>
            <a:r>
              <a:rPr lang="en"/>
              <a:t>Second level</a:t>
            </a:r>
          </a:p>
          <a:p>
            <a:pPr lvl="2"/>
            <a:r>
              <a:rPr lang="en"/>
              <a:t>Third level</a:t>
            </a:r>
          </a:p>
          <a:p>
            <a:pPr lvl="3"/>
            <a:r>
              <a:rPr lang="en"/>
              <a:t>Fourth level</a:t>
            </a:r>
          </a:p>
          <a:p>
            <a:pPr lvl="4"/>
            <a:r>
              <a:rPr lang="en"/>
              <a:t>Fifth level</a:t>
            </a:r>
            <a:endParaRPr lang="de-AT"/>
          </a:p>
        </p:txBody>
      </p:sp>
      <p:sp>
        <p:nvSpPr>
          <p:cNvPr id="4" name="Textplatzhalter 3">
            <a:extLst>
              <a:ext uri="{FF2B5EF4-FFF2-40B4-BE49-F238E27FC236}">
                <a16:creationId xmlns:a16="http://schemas.microsoft.com/office/drawing/2014/main" id="{1D2BD0CF-798F-4C60-B5F2-F3847E5FF2F2}"/>
              </a:ext>
            </a:extLst>
          </p:cNvPr>
          <p:cNvSpPr>
            <a:spLocks noGrp="1"/>
          </p:cNvSpPr>
          <p:nvPr>
            <p:ph type="body" sz="half" idx="2"/>
          </p:nvPr>
        </p:nvSpPr>
        <p:spPr>
          <a:xfrm>
            <a:off x="64234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
              <a:t>Edit master text format</a:t>
            </a:r>
          </a:p>
        </p:txBody>
      </p:sp>
      <p:sp>
        <p:nvSpPr>
          <p:cNvPr id="9" name="Datumsplatzhalter 8">
            <a:extLst>
              <a:ext uri="{FF2B5EF4-FFF2-40B4-BE49-F238E27FC236}">
                <a16:creationId xmlns:a16="http://schemas.microsoft.com/office/drawing/2014/main" id="{2382A81B-8201-4380-97A4-F9BE38ACF09C}"/>
              </a:ext>
            </a:extLst>
          </p:cNvPr>
          <p:cNvSpPr>
            <a:spLocks noGrp="1"/>
          </p:cNvSpPr>
          <p:nvPr>
            <p:ph type="dt" sz="half" idx="10"/>
          </p:nvPr>
        </p:nvSpPr>
        <p:spPr/>
        <p:txBody>
          <a:bodyPr/>
          <a:lstStyle>
            <a:lvl1pPr>
              <a:defRPr/>
            </a:lvl1pPr>
          </a:lstStyle>
          <a:p>
            <a:r>
              <a:rPr lang="en" dirty="0"/>
              <a:t>Slide</a:t>
            </a:r>
          </a:p>
        </p:txBody>
      </p:sp>
      <p:sp>
        <p:nvSpPr>
          <p:cNvPr id="11" name="Foliennummernplatzhalter 10">
            <a:extLst>
              <a:ext uri="{FF2B5EF4-FFF2-40B4-BE49-F238E27FC236}">
                <a16:creationId xmlns:a16="http://schemas.microsoft.com/office/drawing/2014/main" id="{D40C5EC4-A74A-4580-B725-5D590A71EBBA}"/>
              </a:ext>
            </a:extLst>
          </p:cNvPr>
          <p:cNvSpPr>
            <a:spLocks noGrp="1"/>
          </p:cNvSpPr>
          <p:nvPr>
            <p:ph type="sldNum" sz="quarter" idx="12"/>
          </p:nvPr>
        </p:nvSpPr>
        <p:spPr/>
        <p:txBody>
          <a:bodyPr/>
          <a:lstStyle/>
          <a:p>
            <a:fld id="{0AF89F37-6AD9-4F74-BC17-19E39A25D257}" type="slidenum">
              <a:rPr lang="de-AT" smtClean="0"/>
              <a:pPr/>
              <a:t>‹Nr.›</a:t>
            </a:fld>
            <a:endParaRPr lang="de-AT"/>
          </a:p>
        </p:txBody>
      </p:sp>
      <p:sp>
        <p:nvSpPr>
          <p:cNvPr id="5" name="Fußzeilenplatzhalter 2">
            <a:extLst>
              <a:ext uri="{FF2B5EF4-FFF2-40B4-BE49-F238E27FC236}">
                <a16:creationId xmlns:a16="http://schemas.microsoft.com/office/drawing/2014/main" id="{0E06584F-54D8-577F-A364-C0EFAF96CFB0}"/>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a:prstGeom prst="rect">
            <a:avLst/>
          </a:prstGeo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1597654830"/>
      </p:ext>
    </p:extLst>
  </p:cSld>
  <p:clrMapOvr>
    <a:masterClrMapping/>
  </p:clrMapOvr>
  <p:transition spd="slow">
    <p:push/>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C01D0B-461A-4C34-B2C3-A3D7ABE4060D}"/>
              </a:ext>
            </a:extLst>
          </p:cNvPr>
          <p:cNvSpPr>
            <a:spLocks noGrp="1"/>
          </p:cNvSpPr>
          <p:nvPr>
            <p:ph type="title"/>
          </p:nvPr>
        </p:nvSpPr>
        <p:spPr>
          <a:xfrm>
            <a:off x="642342" y="457200"/>
            <a:ext cx="3932237" cy="1600200"/>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58965C57-72D6-4815-A490-6EFE9AB438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1D2BD0CF-798F-4C60-B5F2-F3847E5FF2F2}"/>
              </a:ext>
            </a:extLst>
          </p:cNvPr>
          <p:cNvSpPr>
            <a:spLocks noGrp="1"/>
          </p:cNvSpPr>
          <p:nvPr>
            <p:ph type="body" sz="half" idx="2"/>
          </p:nvPr>
        </p:nvSpPr>
        <p:spPr>
          <a:xfrm>
            <a:off x="64234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9" name="Datumsplatzhalter 8">
            <a:extLst>
              <a:ext uri="{FF2B5EF4-FFF2-40B4-BE49-F238E27FC236}">
                <a16:creationId xmlns:a16="http://schemas.microsoft.com/office/drawing/2014/main" id="{2382A81B-8201-4380-97A4-F9BE38ACF09C}"/>
              </a:ext>
            </a:extLst>
          </p:cNvPr>
          <p:cNvSpPr>
            <a:spLocks noGrp="1"/>
          </p:cNvSpPr>
          <p:nvPr>
            <p:ph type="dt" sz="half" idx="10"/>
          </p:nvPr>
        </p:nvSpPr>
        <p:spPr/>
        <p:txBody>
          <a:bodyPr/>
          <a:lstStyle/>
          <a:p>
            <a:r>
              <a:rPr lang="de-AT"/>
              <a:t>Folie</a:t>
            </a:r>
          </a:p>
        </p:txBody>
      </p:sp>
      <p:sp>
        <p:nvSpPr>
          <p:cNvPr id="10" name="Fußzeilenplatzhalter 9">
            <a:extLst>
              <a:ext uri="{FF2B5EF4-FFF2-40B4-BE49-F238E27FC236}">
                <a16:creationId xmlns:a16="http://schemas.microsoft.com/office/drawing/2014/main" id="{7D0E06F0-E1F6-4BD7-BEF7-31ED1E0D420B}"/>
              </a:ext>
            </a:extLst>
          </p:cNvPr>
          <p:cNvSpPr>
            <a:spLocks noGrp="1"/>
          </p:cNvSpPr>
          <p:nvPr>
            <p:ph type="ftr" sz="quarter" idx="11"/>
          </p:nvPr>
        </p:nvSpPr>
        <p:spPr>
          <a:xfrm>
            <a:off x="635069" y="272194"/>
            <a:ext cx="5299325" cy="365125"/>
          </a:xfrm>
        </p:spPr>
        <p:txBody>
          <a:bodyPr/>
          <a:lstStyle/>
          <a:p>
            <a:r>
              <a:rPr lang="de-AT">
                <a:cs typeface="Arial" panose="020B0604020202020204" pitchFamily="34" charset="0"/>
              </a:rPr>
              <a:t>Güterverkehr im Wandel – nachhaltig, digital und effizient</a:t>
            </a:r>
            <a:endParaRPr lang="de-AT"/>
          </a:p>
        </p:txBody>
      </p:sp>
      <p:sp>
        <p:nvSpPr>
          <p:cNvPr id="11" name="Foliennummernplatzhalter 10">
            <a:extLst>
              <a:ext uri="{FF2B5EF4-FFF2-40B4-BE49-F238E27FC236}">
                <a16:creationId xmlns:a16="http://schemas.microsoft.com/office/drawing/2014/main" id="{D40C5EC4-A74A-4580-B725-5D590A71EBBA}"/>
              </a:ext>
            </a:extLst>
          </p:cNvPr>
          <p:cNvSpPr>
            <a:spLocks noGrp="1"/>
          </p:cNvSpPr>
          <p:nvPr>
            <p:ph type="sldNum" sz="quarter" idx="12"/>
          </p:nvPr>
        </p:nvSpPr>
        <p:spPr/>
        <p:txBody>
          <a:bodyPr/>
          <a:lstStyle/>
          <a:p>
            <a:fld id="{0AF89F37-6AD9-4F74-BC17-19E39A25D257}" type="slidenum">
              <a:rPr lang="de-AT" smtClean="0"/>
              <a:pPr/>
              <a:t>‹#›</a:t>
            </a:fld>
            <a:endParaRPr lang="de-AT"/>
          </a:p>
        </p:txBody>
      </p:sp>
    </p:spTree>
    <p:extLst>
      <p:ext uri="{BB962C8B-B14F-4D97-AF65-F5344CB8AC3E}">
        <p14:creationId xmlns:p14="http://schemas.microsoft.com/office/powerpoint/2010/main" val="1597654830"/>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10021D-B7D9-4FA5-A958-F335C48C3E46}"/>
              </a:ext>
            </a:extLst>
          </p:cNvPr>
          <p:cNvSpPr>
            <a:spLocks noGrp="1"/>
          </p:cNvSpPr>
          <p:nvPr>
            <p:ph type="title"/>
          </p:nvPr>
        </p:nvSpPr>
        <p:spPr>
          <a:xfrm>
            <a:off x="642342" y="457200"/>
            <a:ext cx="3932237" cy="1600200"/>
          </a:xfrm>
        </p:spPr>
        <p:txBody>
          <a:bodyPr anchor="b"/>
          <a:lstStyle>
            <a:lvl1pPr>
              <a:defRPr sz="3200"/>
            </a:lvl1pPr>
          </a:lstStyle>
          <a:p>
            <a:r>
              <a:rPr lang="en"/>
              <a:t>Edit Master Title Format</a:t>
            </a:r>
            <a:endParaRPr lang="de-AT"/>
          </a:p>
        </p:txBody>
      </p:sp>
      <p:sp>
        <p:nvSpPr>
          <p:cNvPr id="3" name="Bildplatzhalter 2">
            <a:extLst>
              <a:ext uri="{FF2B5EF4-FFF2-40B4-BE49-F238E27FC236}">
                <a16:creationId xmlns:a16="http://schemas.microsoft.com/office/drawing/2014/main" id="{0CE4A56A-1937-4F48-8FB1-F93FB6A8F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a:extLst>
              <a:ext uri="{FF2B5EF4-FFF2-40B4-BE49-F238E27FC236}">
                <a16:creationId xmlns:a16="http://schemas.microsoft.com/office/drawing/2014/main" id="{07C2399E-6CA1-42AF-9C67-E22E83AC55F5}"/>
              </a:ext>
            </a:extLst>
          </p:cNvPr>
          <p:cNvSpPr>
            <a:spLocks noGrp="1"/>
          </p:cNvSpPr>
          <p:nvPr>
            <p:ph type="body" sz="half" idx="2"/>
          </p:nvPr>
        </p:nvSpPr>
        <p:spPr>
          <a:xfrm>
            <a:off x="64234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
              <a:t>Edit master text format</a:t>
            </a:r>
          </a:p>
        </p:txBody>
      </p:sp>
      <p:sp>
        <p:nvSpPr>
          <p:cNvPr id="8" name="Datumsplatzhalter 7">
            <a:extLst>
              <a:ext uri="{FF2B5EF4-FFF2-40B4-BE49-F238E27FC236}">
                <a16:creationId xmlns:a16="http://schemas.microsoft.com/office/drawing/2014/main" id="{1F473CC9-9E67-4A97-9AFC-51BB94A3B8AD}"/>
              </a:ext>
            </a:extLst>
          </p:cNvPr>
          <p:cNvSpPr>
            <a:spLocks noGrp="1"/>
          </p:cNvSpPr>
          <p:nvPr>
            <p:ph type="dt" sz="half" idx="10"/>
          </p:nvPr>
        </p:nvSpPr>
        <p:spPr/>
        <p:txBody>
          <a:bodyPr/>
          <a:lstStyle>
            <a:lvl1pPr>
              <a:defRPr/>
            </a:lvl1pPr>
          </a:lstStyle>
          <a:p>
            <a:r>
              <a:rPr lang="en" dirty="0"/>
              <a:t>Slide</a:t>
            </a:r>
          </a:p>
        </p:txBody>
      </p:sp>
      <p:sp>
        <p:nvSpPr>
          <p:cNvPr id="10" name="Foliennummernplatzhalter 9">
            <a:extLst>
              <a:ext uri="{FF2B5EF4-FFF2-40B4-BE49-F238E27FC236}">
                <a16:creationId xmlns:a16="http://schemas.microsoft.com/office/drawing/2014/main" id="{AD297715-B82B-4598-945A-9304467DE69E}"/>
              </a:ext>
            </a:extLst>
          </p:cNvPr>
          <p:cNvSpPr>
            <a:spLocks noGrp="1"/>
          </p:cNvSpPr>
          <p:nvPr>
            <p:ph type="sldNum" sz="quarter" idx="12"/>
          </p:nvPr>
        </p:nvSpPr>
        <p:spPr/>
        <p:txBody>
          <a:bodyPr/>
          <a:lstStyle/>
          <a:p>
            <a:fld id="{0AF89F37-6AD9-4F74-BC17-19E39A25D257}" type="slidenum">
              <a:rPr lang="de-AT" smtClean="0"/>
              <a:pPr/>
              <a:t>‹Nr.›</a:t>
            </a:fld>
            <a:endParaRPr lang="de-AT"/>
          </a:p>
        </p:txBody>
      </p:sp>
      <p:sp>
        <p:nvSpPr>
          <p:cNvPr id="5" name="Fußzeilenplatzhalter 2">
            <a:extLst>
              <a:ext uri="{FF2B5EF4-FFF2-40B4-BE49-F238E27FC236}">
                <a16:creationId xmlns:a16="http://schemas.microsoft.com/office/drawing/2014/main" id="{77D9FD7E-7AC7-69F9-7EC7-D7230BB1543A}"/>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a:prstGeom prst="rect">
            <a:avLst/>
          </a:prstGeo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3820498900"/>
      </p:ext>
    </p:extLst>
  </p:cSld>
  <p:clrMapOvr>
    <a:masterClrMapping/>
  </p:clrMapOvr>
  <p:transition spd="slow">
    <p:push/>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10021D-B7D9-4FA5-A958-F335C48C3E46}"/>
              </a:ext>
            </a:extLst>
          </p:cNvPr>
          <p:cNvSpPr>
            <a:spLocks noGrp="1"/>
          </p:cNvSpPr>
          <p:nvPr>
            <p:ph type="title"/>
          </p:nvPr>
        </p:nvSpPr>
        <p:spPr>
          <a:xfrm>
            <a:off x="642342" y="457200"/>
            <a:ext cx="3932237" cy="1600200"/>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0CE4A56A-1937-4F48-8FB1-F93FB6A8F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a:extLst>
              <a:ext uri="{FF2B5EF4-FFF2-40B4-BE49-F238E27FC236}">
                <a16:creationId xmlns:a16="http://schemas.microsoft.com/office/drawing/2014/main" id="{07C2399E-6CA1-42AF-9C67-E22E83AC55F5}"/>
              </a:ext>
            </a:extLst>
          </p:cNvPr>
          <p:cNvSpPr>
            <a:spLocks noGrp="1"/>
          </p:cNvSpPr>
          <p:nvPr>
            <p:ph type="body" sz="half" idx="2"/>
          </p:nvPr>
        </p:nvSpPr>
        <p:spPr>
          <a:xfrm>
            <a:off x="64234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8" name="Datumsplatzhalter 7">
            <a:extLst>
              <a:ext uri="{FF2B5EF4-FFF2-40B4-BE49-F238E27FC236}">
                <a16:creationId xmlns:a16="http://schemas.microsoft.com/office/drawing/2014/main" id="{1F473CC9-9E67-4A97-9AFC-51BB94A3B8AD}"/>
              </a:ext>
            </a:extLst>
          </p:cNvPr>
          <p:cNvSpPr>
            <a:spLocks noGrp="1"/>
          </p:cNvSpPr>
          <p:nvPr>
            <p:ph type="dt" sz="half" idx="10"/>
          </p:nvPr>
        </p:nvSpPr>
        <p:spPr/>
        <p:txBody>
          <a:bodyPr/>
          <a:lstStyle/>
          <a:p>
            <a:r>
              <a:rPr lang="de-AT"/>
              <a:t>Folie</a:t>
            </a:r>
          </a:p>
        </p:txBody>
      </p:sp>
      <p:sp>
        <p:nvSpPr>
          <p:cNvPr id="9" name="Fußzeilenplatzhalter 8">
            <a:extLst>
              <a:ext uri="{FF2B5EF4-FFF2-40B4-BE49-F238E27FC236}">
                <a16:creationId xmlns:a16="http://schemas.microsoft.com/office/drawing/2014/main" id="{DE4D7FB8-5C1D-4F04-866E-4D9693E662E3}"/>
              </a:ext>
            </a:extLst>
          </p:cNvPr>
          <p:cNvSpPr>
            <a:spLocks noGrp="1"/>
          </p:cNvSpPr>
          <p:nvPr>
            <p:ph type="ftr" sz="quarter" idx="11"/>
          </p:nvPr>
        </p:nvSpPr>
        <p:spPr>
          <a:xfrm>
            <a:off x="635070" y="272194"/>
            <a:ext cx="5925290" cy="365125"/>
          </a:xfrm>
        </p:spPr>
        <p:txBody>
          <a:bodyPr/>
          <a:lstStyle/>
          <a:p>
            <a:r>
              <a:rPr lang="de-AT">
                <a:cs typeface="Arial" panose="020B0604020202020204" pitchFamily="34" charset="0"/>
              </a:rPr>
              <a:t>Güterverkehr im Wandel – nachhaltig, digital und effizient</a:t>
            </a:r>
            <a:endParaRPr lang="de-AT"/>
          </a:p>
        </p:txBody>
      </p:sp>
      <p:sp>
        <p:nvSpPr>
          <p:cNvPr id="10" name="Foliennummernplatzhalter 9">
            <a:extLst>
              <a:ext uri="{FF2B5EF4-FFF2-40B4-BE49-F238E27FC236}">
                <a16:creationId xmlns:a16="http://schemas.microsoft.com/office/drawing/2014/main" id="{AD297715-B82B-4598-945A-9304467DE69E}"/>
              </a:ext>
            </a:extLst>
          </p:cNvPr>
          <p:cNvSpPr>
            <a:spLocks noGrp="1"/>
          </p:cNvSpPr>
          <p:nvPr>
            <p:ph type="sldNum" sz="quarter" idx="12"/>
          </p:nvPr>
        </p:nvSpPr>
        <p:spPr/>
        <p:txBody>
          <a:bodyPr/>
          <a:lstStyle/>
          <a:p>
            <a:fld id="{0AF89F37-6AD9-4F74-BC17-19E39A25D257}" type="slidenum">
              <a:rPr lang="de-AT" smtClean="0"/>
              <a:pPr/>
              <a:t>‹#›</a:t>
            </a:fld>
            <a:endParaRPr lang="de-AT"/>
          </a:p>
        </p:txBody>
      </p:sp>
    </p:spTree>
    <p:extLst>
      <p:ext uri="{BB962C8B-B14F-4D97-AF65-F5344CB8AC3E}">
        <p14:creationId xmlns:p14="http://schemas.microsoft.com/office/powerpoint/2010/main" val="3820498900"/>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125003-B839-49CA-A766-11BB65B2335C}"/>
              </a:ext>
            </a:extLst>
          </p:cNvPr>
          <p:cNvSpPr>
            <a:spLocks noGrp="1"/>
          </p:cNvSpPr>
          <p:nvPr>
            <p:ph type="title"/>
          </p:nvPr>
        </p:nvSpPr>
        <p:spPr>
          <a:xfrm>
            <a:off x="831850" y="1114314"/>
            <a:ext cx="7195731" cy="2852737"/>
          </a:xfrm>
        </p:spPr>
        <p:txBody>
          <a:bodyPr anchor="t">
            <a:normAutofit/>
          </a:bodyPr>
          <a:lstStyle>
            <a:lvl1pPr>
              <a:defRPr sz="7000" cap="all" baseline="0">
                <a:solidFill>
                  <a:srgbClr val="3C6496"/>
                </a:solidFill>
              </a:defRPr>
            </a:lvl1pPr>
          </a:lstStyle>
          <a:p>
            <a:r>
              <a:rPr lang="en"/>
              <a:t>Edit Master Title Format</a:t>
            </a:r>
            <a:endParaRPr lang="de-AT"/>
          </a:p>
        </p:txBody>
      </p:sp>
      <p:sp>
        <p:nvSpPr>
          <p:cNvPr id="19" name="Textplatzhalter 2">
            <a:extLst>
              <a:ext uri="{FF2B5EF4-FFF2-40B4-BE49-F238E27FC236}">
                <a16:creationId xmlns:a16="http://schemas.microsoft.com/office/drawing/2014/main" id="{9FBFFB14-C6DF-4483-B0B3-F71AB856A19E}"/>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
              <a:t>Edit master text format</a:t>
            </a:r>
          </a:p>
        </p:txBody>
      </p:sp>
    </p:spTree>
    <p:extLst>
      <p:ext uri="{BB962C8B-B14F-4D97-AF65-F5344CB8AC3E}">
        <p14:creationId xmlns:p14="http://schemas.microsoft.com/office/powerpoint/2010/main" val="2183951589"/>
      </p:ext>
    </p:extLst>
  </p:cSld>
  <p:clrMapOvr>
    <a:masterClrMapping/>
  </p:clrMapOvr>
  <p:transition spd="slow">
    <p:push/>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125003-B839-49CA-A766-11BB65B2335C}"/>
              </a:ext>
            </a:extLst>
          </p:cNvPr>
          <p:cNvSpPr>
            <a:spLocks noGrp="1"/>
          </p:cNvSpPr>
          <p:nvPr>
            <p:ph type="title"/>
          </p:nvPr>
        </p:nvSpPr>
        <p:spPr>
          <a:xfrm>
            <a:off x="831850" y="1114314"/>
            <a:ext cx="7195731" cy="2852737"/>
          </a:xfrm>
        </p:spPr>
        <p:txBody>
          <a:bodyPr anchor="t">
            <a:normAutofit/>
          </a:bodyPr>
          <a:lstStyle>
            <a:lvl1pPr>
              <a:defRPr sz="7000" cap="all" baseline="0">
                <a:solidFill>
                  <a:srgbClr val="3C6496"/>
                </a:solidFill>
              </a:defRPr>
            </a:lvl1pPr>
          </a:lstStyle>
          <a:p>
            <a:r>
              <a:rPr lang="de-DE"/>
              <a:t>Mastertitelformat bearbeiten</a:t>
            </a:r>
            <a:endParaRPr lang="de-AT"/>
          </a:p>
        </p:txBody>
      </p:sp>
      <p:sp>
        <p:nvSpPr>
          <p:cNvPr id="19" name="Textplatzhalter 2">
            <a:extLst>
              <a:ext uri="{FF2B5EF4-FFF2-40B4-BE49-F238E27FC236}">
                <a16:creationId xmlns:a16="http://schemas.microsoft.com/office/drawing/2014/main" id="{9FBFFB14-C6DF-4483-B0B3-F71AB856A19E}"/>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2183951589"/>
      </p:ext>
    </p:extLst>
  </p:cSld>
  <p:clrMapOvr>
    <a:masterClrMapping/>
  </p:clrMapOvr>
  <p:transition spd="slow">
    <p:push/>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RW-Titelfolie">
    <p:spTree>
      <p:nvGrpSpPr>
        <p:cNvPr id="1" name=""/>
        <p:cNvGrpSpPr/>
        <p:nvPr/>
      </p:nvGrpSpPr>
      <p:grpSpPr>
        <a:xfrm>
          <a:off x="0" y="0"/>
          <a:ext cx="0" cy="0"/>
          <a:chOff x="0" y="0"/>
          <a:chExt cx="0" cy="0"/>
        </a:xfrm>
      </p:grpSpPr>
      <p:pic>
        <p:nvPicPr>
          <p:cNvPr id="5" name="Grafik 4" descr="Logo REWWay">
            <a:extLst>
              <a:ext uri="{FF2B5EF4-FFF2-40B4-BE49-F238E27FC236}">
                <a16:creationId xmlns:a16="http://schemas.microsoft.com/office/drawing/2014/main" id="{E5251266-0CEE-4F9A-B7EE-48E829BC2D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6101" y="5387602"/>
            <a:ext cx="2322581" cy="1133858"/>
          </a:xfrm>
          <a:prstGeom prst="rect">
            <a:avLst/>
          </a:prstGeom>
        </p:spPr>
      </p:pic>
      <p:sp>
        <p:nvSpPr>
          <p:cNvPr id="7" name="Rechteck 6">
            <a:extLst>
              <a:ext uri="{FF2B5EF4-FFF2-40B4-BE49-F238E27FC236}">
                <a16:creationId xmlns:a16="http://schemas.microsoft.com/office/drawing/2014/main" id="{159B9B4C-454B-466E-A936-71D61736F181}"/>
              </a:ext>
            </a:extLst>
          </p:cNvPr>
          <p:cNvSpPr/>
          <p:nvPr userDrawn="1"/>
        </p:nvSpPr>
        <p:spPr>
          <a:xfrm>
            <a:off x="0" y="0"/>
            <a:ext cx="12192000" cy="4848726"/>
          </a:xfrm>
          <a:prstGeom prst="rect">
            <a:avLst/>
          </a:prstGeom>
          <a:gradFill flip="none" rotWithShape="1">
            <a:gsLst>
              <a:gs pos="0">
                <a:schemeClr val="tx1"/>
              </a:gs>
              <a:gs pos="50000">
                <a:schemeClr val="tx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Untertitel 2">
            <a:extLst>
              <a:ext uri="{FF2B5EF4-FFF2-40B4-BE49-F238E27FC236}">
                <a16:creationId xmlns:a16="http://schemas.microsoft.com/office/drawing/2014/main" id="{63E366A8-5FDC-4239-BE7F-6D32806284E7}"/>
              </a:ext>
            </a:extLst>
          </p:cNvPr>
          <p:cNvSpPr>
            <a:spLocks noGrp="1"/>
          </p:cNvSpPr>
          <p:nvPr>
            <p:ph type="subTitle" idx="1"/>
          </p:nvPr>
        </p:nvSpPr>
        <p:spPr>
          <a:xfrm>
            <a:off x="886408" y="1199473"/>
            <a:ext cx="5895392" cy="391202"/>
          </a:xfrm>
        </p:spPr>
        <p:txBody>
          <a:bodyPr>
            <a:noAutofit/>
          </a:bodyPr>
          <a:lstStyle>
            <a:lvl1pPr marL="0" indent="0" algn="l">
              <a:buNone/>
              <a:defRPr sz="1500" cap="all"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10" name="Titel 9">
            <a:extLst>
              <a:ext uri="{FF2B5EF4-FFF2-40B4-BE49-F238E27FC236}">
                <a16:creationId xmlns:a16="http://schemas.microsoft.com/office/drawing/2014/main" id="{97AB5090-4007-4DE4-83F4-5287338FB754}"/>
              </a:ext>
            </a:extLst>
          </p:cNvPr>
          <p:cNvSpPr>
            <a:spLocks noGrp="1"/>
          </p:cNvSpPr>
          <p:nvPr>
            <p:ph type="title"/>
          </p:nvPr>
        </p:nvSpPr>
        <p:spPr>
          <a:xfrm>
            <a:off x="838200" y="1488364"/>
            <a:ext cx="7496175" cy="2076252"/>
          </a:xfrm>
        </p:spPr>
        <p:txBody>
          <a:bodyPr anchor="t">
            <a:noAutofit/>
          </a:bodyPr>
          <a:lstStyle>
            <a:lvl1pPr>
              <a:defRPr sz="4400">
                <a:solidFill>
                  <a:schemeClr val="bg1"/>
                </a:solidFill>
                <a:latin typeface="+mj-lt"/>
              </a:defRPr>
            </a:lvl1pPr>
          </a:lstStyle>
          <a:p>
            <a:r>
              <a:rPr lang="de-DE"/>
              <a:t>Mastertitelformat bearbeiten</a:t>
            </a:r>
            <a:endParaRPr lang="de-AT"/>
          </a:p>
        </p:txBody>
      </p:sp>
      <p:pic>
        <p:nvPicPr>
          <p:cNvPr id="12" name="Grafik 11" descr="Logo viadonau">
            <a:extLst>
              <a:ext uri="{FF2B5EF4-FFF2-40B4-BE49-F238E27FC236}">
                <a16:creationId xmlns:a16="http://schemas.microsoft.com/office/drawing/2014/main" id="{5874DE88-BD61-49AF-91B1-D6F1E57318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33672" y="5783016"/>
            <a:ext cx="1529956" cy="288891"/>
          </a:xfrm>
          <a:prstGeom prst="rect">
            <a:avLst/>
          </a:prstGeom>
        </p:spPr>
      </p:pic>
      <p:pic>
        <p:nvPicPr>
          <p:cNvPr id="13" name="Grafik 12" descr="Logo Logistikum">
            <a:extLst>
              <a:ext uri="{FF2B5EF4-FFF2-40B4-BE49-F238E27FC236}">
                <a16:creationId xmlns:a16="http://schemas.microsoft.com/office/drawing/2014/main" id="{2C0C050C-2F6C-4209-B672-CBA1E31801E7}"/>
              </a:ext>
            </a:extLst>
          </p:cNvPr>
          <p:cNvPicPr>
            <a:picLocks noChangeAspect="1"/>
          </p:cNvPicPr>
          <p:nvPr userDrawn="1"/>
        </p:nvPicPr>
        <p:blipFill>
          <a:blip r:embed="rId4"/>
          <a:stretch>
            <a:fillRect/>
          </a:stretch>
        </p:blipFill>
        <p:spPr>
          <a:xfrm>
            <a:off x="3335653" y="5398174"/>
            <a:ext cx="1074923" cy="1058574"/>
          </a:xfrm>
          <a:prstGeom prst="rect">
            <a:avLst/>
          </a:prstGeom>
        </p:spPr>
      </p:pic>
    </p:spTree>
    <p:extLst>
      <p:ext uri="{BB962C8B-B14F-4D97-AF65-F5344CB8AC3E}">
        <p14:creationId xmlns:p14="http://schemas.microsoft.com/office/powerpoint/2010/main" val="2476767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W-Abschnitts-Übersicht">
    <p:bg>
      <p:bgPr>
        <a:solidFill>
          <a:schemeClr val="bg2"/>
        </a:solidFill>
        <a:effectLst/>
      </p:bgPr>
    </p:bg>
    <p:spTree>
      <p:nvGrpSpPr>
        <p:cNvPr id="1" name=""/>
        <p:cNvGrpSpPr/>
        <p:nvPr/>
      </p:nvGrpSpPr>
      <p:grpSpPr>
        <a:xfrm>
          <a:off x="0" y="0"/>
          <a:ext cx="0" cy="0"/>
          <a:chOff x="0" y="0"/>
          <a:chExt cx="0" cy="0"/>
        </a:xfrm>
      </p:grpSpPr>
      <p:sp>
        <p:nvSpPr>
          <p:cNvPr id="14" name="Ellipse 13">
            <a:extLst>
              <a:ext uri="{FF2B5EF4-FFF2-40B4-BE49-F238E27FC236}">
                <a16:creationId xmlns:a16="http://schemas.microsoft.com/office/drawing/2014/main" id="{8C1B4AA4-82E5-4279-9D0E-B140960BE154}"/>
              </a:ext>
            </a:extLst>
          </p:cNvPr>
          <p:cNvSpPr/>
          <p:nvPr userDrawn="1"/>
        </p:nvSpPr>
        <p:spPr>
          <a:xfrm>
            <a:off x="7314943" y="-2909468"/>
            <a:ext cx="7154071" cy="7154071"/>
          </a:xfrm>
          <a:prstGeom prst="ellipse">
            <a:avLst/>
          </a:prstGeom>
          <a:noFill/>
          <a:ln w="8890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200"/>
          </a:p>
        </p:txBody>
      </p:sp>
      <p:sp>
        <p:nvSpPr>
          <p:cNvPr id="10" name="Rechteck 9">
            <a:extLst>
              <a:ext uri="{FF2B5EF4-FFF2-40B4-BE49-F238E27FC236}">
                <a16:creationId xmlns:a16="http://schemas.microsoft.com/office/drawing/2014/main" id="{1F9A4496-8D34-44CD-AE33-C25FFDC93421}"/>
              </a:ext>
            </a:extLst>
          </p:cNvPr>
          <p:cNvSpPr/>
          <p:nvPr userDrawn="1"/>
        </p:nvSpPr>
        <p:spPr>
          <a:xfrm>
            <a:off x="707262" y="1082761"/>
            <a:ext cx="3898213" cy="219274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1600"/>
              <a:t>Topic 1:</a:t>
            </a:r>
          </a:p>
          <a:p>
            <a:pPr algn="ctr"/>
            <a:r>
              <a:rPr lang="en" sz="1600"/>
              <a:t>Grab the name of the section in the sidebar and drag it here. </a:t>
            </a:r>
          </a:p>
          <a:p>
            <a:pPr algn="ctr"/>
            <a:r>
              <a:rPr lang="en" sz="1600"/>
              <a:t>Scale to the same size as </a:t>
            </a:r>
          </a:p>
          <a:p>
            <a:pPr algn="ctr"/>
            <a:r>
              <a:rPr lang="en" sz="1600"/>
              <a:t>this beige rectangle. If you then move all the topics slightly</a:t>
            </a:r>
            <a:br>
              <a:rPr lang="de-AT" sz="1600"/>
            </a:br>
            <a:r>
              <a:rPr lang="en" sz="1600"/>
              <a:t>, they have a shadow.</a:t>
            </a:r>
          </a:p>
        </p:txBody>
      </p:sp>
      <p:sp>
        <p:nvSpPr>
          <p:cNvPr id="11" name="Rechteck 10">
            <a:extLst>
              <a:ext uri="{FF2B5EF4-FFF2-40B4-BE49-F238E27FC236}">
                <a16:creationId xmlns:a16="http://schemas.microsoft.com/office/drawing/2014/main" id="{EEF5AA57-2206-4DEC-8716-41CA2A13A39B}"/>
              </a:ext>
            </a:extLst>
          </p:cNvPr>
          <p:cNvSpPr/>
          <p:nvPr userDrawn="1"/>
        </p:nvSpPr>
        <p:spPr>
          <a:xfrm>
            <a:off x="4949250" y="1082761"/>
            <a:ext cx="3898213" cy="219274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1600"/>
              <a:t>Topic 2:</a:t>
            </a:r>
          </a:p>
          <a:p>
            <a:pPr algn="ctr"/>
            <a:r>
              <a:rPr lang="en" sz="1600"/>
              <a:t>Grab the name of the section in the sidebar and drag it here. </a:t>
            </a:r>
          </a:p>
          <a:p>
            <a:pPr algn="ctr"/>
            <a:r>
              <a:rPr lang="en" sz="1600"/>
              <a:t>Scale to the same size as </a:t>
            </a:r>
          </a:p>
          <a:p>
            <a:pPr algn="ctr"/>
            <a:r>
              <a:rPr lang="en" sz="1600"/>
              <a:t>this beige rectangle. If you then move all the topics slightly</a:t>
            </a:r>
            <a:br>
              <a:rPr lang="de-AT" sz="1600"/>
            </a:br>
            <a:r>
              <a:rPr lang="en" sz="1600"/>
              <a:t>, they have a shadow.</a:t>
            </a:r>
          </a:p>
        </p:txBody>
      </p:sp>
      <p:sp>
        <p:nvSpPr>
          <p:cNvPr id="12" name="Rechteck 11">
            <a:extLst>
              <a:ext uri="{FF2B5EF4-FFF2-40B4-BE49-F238E27FC236}">
                <a16:creationId xmlns:a16="http://schemas.microsoft.com/office/drawing/2014/main" id="{00EA8915-6454-4CB4-9E2E-FC82EB150B01}"/>
              </a:ext>
            </a:extLst>
          </p:cNvPr>
          <p:cNvSpPr/>
          <p:nvPr userDrawn="1"/>
        </p:nvSpPr>
        <p:spPr>
          <a:xfrm>
            <a:off x="707262" y="3690699"/>
            <a:ext cx="3898213" cy="219274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1600" dirty="0"/>
              <a:t>Topic 3:</a:t>
            </a:r>
          </a:p>
          <a:p>
            <a:pPr algn="ctr"/>
            <a:r>
              <a:rPr lang="en" sz="1600" dirty="0"/>
              <a:t>Grab the name of the section in the sidebar and drag it here. </a:t>
            </a:r>
          </a:p>
          <a:p>
            <a:pPr algn="ctr"/>
            <a:r>
              <a:rPr lang="en" sz="1600" dirty="0"/>
              <a:t>Scale to the same size as </a:t>
            </a:r>
          </a:p>
          <a:p>
            <a:pPr algn="ctr"/>
            <a:r>
              <a:rPr lang="en" sz="1600" dirty="0"/>
              <a:t>this beige rectangle. If you then move all the topics slightly</a:t>
            </a:r>
            <a:br>
              <a:rPr lang="de-AT" sz="1600" dirty="0"/>
            </a:br>
            <a:r>
              <a:rPr lang="en" sz="1600" dirty="0"/>
              <a:t>, they have a shadow.</a:t>
            </a:r>
          </a:p>
        </p:txBody>
      </p:sp>
      <p:sp>
        <p:nvSpPr>
          <p:cNvPr id="21" name="Datumsplatzhalter 20">
            <a:extLst>
              <a:ext uri="{FF2B5EF4-FFF2-40B4-BE49-F238E27FC236}">
                <a16:creationId xmlns:a16="http://schemas.microsoft.com/office/drawing/2014/main" id="{92B61225-3CC7-429F-8545-1E15F3C28ADC}"/>
              </a:ext>
            </a:extLst>
          </p:cNvPr>
          <p:cNvSpPr>
            <a:spLocks noGrp="1"/>
          </p:cNvSpPr>
          <p:nvPr>
            <p:ph type="dt" sz="half" idx="10"/>
          </p:nvPr>
        </p:nvSpPr>
        <p:spPr/>
        <p:txBody>
          <a:bodyPr/>
          <a:lstStyle>
            <a:lvl1pPr>
              <a:defRPr/>
            </a:lvl1pPr>
          </a:lstStyle>
          <a:p>
            <a:r>
              <a:rPr lang="en" dirty="0"/>
              <a:t>Slide</a:t>
            </a:r>
          </a:p>
        </p:txBody>
      </p:sp>
      <p:sp>
        <p:nvSpPr>
          <p:cNvPr id="22" name="Fußzeilenplatzhalter 21">
            <a:extLst>
              <a:ext uri="{FF2B5EF4-FFF2-40B4-BE49-F238E27FC236}">
                <a16:creationId xmlns:a16="http://schemas.microsoft.com/office/drawing/2014/main" id="{1F88CB56-152E-4A67-835F-6C1AF2EC73D1}"/>
              </a:ext>
            </a:extLst>
          </p:cNvPr>
          <p:cNvSpPr>
            <a:spLocks noGrp="1"/>
          </p:cNvSpPr>
          <p:nvPr>
            <p:ph type="ftr" sz="quarter" idx="11"/>
          </p:nvPr>
        </p:nvSpPr>
        <p:spPr>
          <a:xfrm>
            <a:off x="635069" y="272194"/>
            <a:ext cx="6679874" cy="365125"/>
          </a:xfrm>
          <a:prstGeom prst="rect">
            <a:avLst/>
          </a:prstGeom>
        </p:spPr>
        <p:txBody>
          <a:bodyPr/>
          <a:lstStyle/>
          <a:p>
            <a:r>
              <a:rPr lang="en">
                <a:cs typeface="Arial" panose="020B0604020202020204" pitchFamily="34" charset="0"/>
              </a:rPr>
              <a:t>Freight transport in transition – sustainable, digital and efficient</a:t>
            </a:r>
            <a:endParaRPr lang="de-AT"/>
          </a:p>
        </p:txBody>
      </p:sp>
      <p:sp>
        <p:nvSpPr>
          <p:cNvPr id="23" name="Foliennummernplatzhalter 22">
            <a:extLst>
              <a:ext uri="{FF2B5EF4-FFF2-40B4-BE49-F238E27FC236}">
                <a16:creationId xmlns:a16="http://schemas.microsoft.com/office/drawing/2014/main" id="{BF817A1A-C2DD-43B3-8C86-106B58620874}"/>
              </a:ext>
            </a:extLst>
          </p:cNvPr>
          <p:cNvSpPr>
            <a:spLocks noGrp="1"/>
          </p:cNvSpPr>
          <p:nvPr>
            <p:ph type="sldNum" sz="quarter" idx="12"/>
          </p:nvPr>
        </p:nvSpPr>
        <p:spPr>
          <a:xfrm>
            <a:off x="889518" y="6356350"/>
            <a:ext cx="2134417" cy="365125"/>
          </a:xfrm>
        </p:spPr>
        <p:txBody>
          <a:bodyPr/>
          <a:lstStyle/>
          <a:p>
            <a:fld id="{0AF89F37-6AD9-4F74-BC17-19E39A25D257}" type="slidenum">
              <a:rPr lang="de-AT" smtClean="0"/>
              <a:pPr/>
              <a:t>‹Nr.›</a:t>
            </a:fld>
            <a:endParaRPr lang="de-AT"/>
          </a:p>
        </p:txBody>
      </p:sp>
    </p:spTree>
    <p:extLst>
      <p:ext uri="{BB962C8B-B14F-4D97-AF65-F5344CB8AC3E}">
        <p14:creationId xmlns:p14="http://schemas.microsoft.com/office/powerpoint/2010/main" val="3870480742"/>
      </p:ext>
    </p:extLst>
  </p:cSld>
  <p:clrMapOvr>
    <a:masterClrMapping/>
  </p:clrMapOvr>
  <p:transition spd="slow">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W-Abschnitts-Übersicht">
    <p:bg>
      <p:bgPr>
        <a:solidFill>
          <a:schemeClr val="bg2"/>
        </a:solidFill>
        <a:effectLst/>
      </p:bgPr>
    </p:bg>
    <p:spTree>
      <p:nvGrpSpPr>
        <p:cNvPr id="1" name=""/>
        <p:cNvGrpSpPr/>
        <p:nvPr/>
      </p:nvGrpSpPr>
      <p:grpSpPr>
        <a:xfrm>
          <a:off x="0" y="0"/>
          <a:ext cx="0" cy="0"/>
          <a:chOff x="0" y="0"/>
          <a:chExt cx="0" cy="0"/>
        </a:xfrm>
      </p:grpSpPr>
      <p:sp>
        <p:nvSpPr>
          <p:cNvPr id="14" name="Ellipse 13">
            <a:extLst>
              <a:ext uri="{FF2B5EF4-FFF2-40B4-BE49-F238E27FC236}">
                <a16:creationId xmlns:a16="http://schemas.microsoft.com/office/drawing/2014/main" id="{8C1B4AA4-82E5-4279-9D0E-B140960BE154}"/>
              </a:ext>
            </a:extLst>
          </p:cNvPr>
          <p:cNvSpPr/>
          <p:nvPr userDrawn="1"/>
        </p:nvSpPr>
        <p:spPr>
          <a:xfrm>
            <a:off x="7314943" y="-2909468"/>
            <a:ext cx="7154071" cy="7154071"/>
          </a:xfrm>
          <a:prstGeom prst="ellipse">
            <a:avLst/>
          </a:prstGeom>
          <a:noFill/>
          <a:ln w="8890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200"/>
          </a:p>
        </p:txBody>
      </p:sp>
      <p:sp>
        <p:nvSpPr>
          <p:cNvPr id="10" name="Rechteck 9">
            <a:extLst>
              <a:ext uri="{FF2B5EF4-FFF2-40B4-BE49-F238E27FC236}">
                <a16:creationId xmlns:a16="http://schemas.microsoft.com/office/drawing/2014/main" id="{1F9A4496-8D34-44CD-AE33-C25FFDC93421}"/>
              </a:ext>
            </a:extLst>
          </p:cNvPr>
          <p:cNvSpPr/>
          <p:nvPr userDrawn="1"/>
        </p:nvSpPr>
        <p:spPr>
          <a:xfrm>
            <a:off x="707262" y="1082761"/>
            <a:ext cx="3898213" cy="219274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600"/>
              <a:t>Thema 1:</a:t>
            </a:r>
          </a:p>
          <a:p>
            <a:pPr algn="ctr"/>
            <a:r>
              <a:rPr lang="de-AT" sz="1600"/>
              <a:t>In der Seitenleiste den Namen des Abschnitts greifen und hier her ziehen. </a:t>
            </a:r>
          </a:p>
          <a:p>
            <a:pPr algn="ctr"/>
            <a:r>
              <a:rPr lang="de-AT" sz="1600"/>
              <a:t>Auf die gleiche Größe skalieren wie </a:t>
            </a:r>
          </a:p>
          <a:p>
            <a:pPr algn="ctr"/>
            <a:r>
              <a:rPr lang="de-AT" sz="1600"/>
              <a:t>dieses beige Rechteck. Wenn man anschließend alle Themen leicht</a:t>
            </a:r>
            <a:br>
              <a:rPr lang="de-AT" sz="1600"/>
            </a:br>
            <a:r>
              <a:rPr lang="de-AT" sz="1600"/>
              <a:t>verschiebt, haben sie einen Schatten.</a:t>
            </a:r>
          </a:p>
        </p:txBody>
      </p:sp>
      <p:sp>
        <p:nvSpPr>
          <p:cNvPr id="11" name="Rechteck 10">
            <a:extLst>
              <a:ext uri="{FF2B5EF4-FFF2-40B4-BE49-F238E27FC236}">
                <a16:creationId xmlns:a16="http://schemas.microsoft.com/office/drawing/2014/main" id="{EEF5AA57-2206-4DEC-8716-41CA2A13A39B}"/>
              </a:ext>
            </a:extLst>
          </p:cNvPr>
          <p:cNvSpPr/>
          <p:nvPr userDrawn="1"/>
        </p:nvSpPr>
        <p:spPr>
          <a:xfrm>
            <a:off x="4949250" y="1082761"/>
            <a:ext cx="3898213" cy="219274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600"/>
              <a:t>Thema 2:</a:t>
            </a:r>
          </a:p>
          <a:p>
            <a:pPr algn="ctr"/>
            <a:r>
              <a:rPr lang="de-AT" sz="1600"/>
              <a:t>In der Seitenleiste den Namen des Abschnitts greifen und hier her ziehen. </a:t>
            </a:r>
          </a:p>
          <a:p>
            <a:pPr algn="ctr"/>
            <a:r>
              <a:rPr lang="de-AT" sz="1600"/>
              <a:t>Auf die gleiche Größe skalieren wie </a:t>
            </a:r>
          </a:p>
          <a:p>
            <a:pPr algn="ctr"/>
            <a:r>
              <a:rPr lang="de-AT" sz="1600"/>
              <a:t>dieses beige Rechteck. Wenn man anschließend alle Themen leicht</a:t>
            </a:r>
            <a:br>
              <a:rPr lang="de-AT" sz="1600"/>
            </a:br>
            <a:r>
              <a:rPr lang="de-AT" sz="1600"/>
              <a:t>verschiebt, haben sie einen Schatten.</a:t>
            </a:r>
          </a:p>
        </p:txBody>
      </p:sp>
      <p:sp>
        <p:nvSpPr>
          <p:cNvPr id="12" name="Rechteck 11">
            <a:extLst>
              <a:ext uri="{FF2B5EF4-FFF2-40B4-BE49-F238E27FC236}">
                <a16:creationId xmlns:a16="http://schemas.microsoft.com/office/drawing/2014/main" id="{00EA8915-6454-4CB4-9E2E-FC82EB150B01}"/>
              </a:ext>
            </a:extLst>
          </p:cNvPr>
          <p:cNvSpPr/>
          <p:nvPr userDrawn="1"/>
        </p:nvSpPr>
        <p:spPr>
          <a:xfrm>
            <a:off x="707262" y="3690699"/>
            <a:ext cx="3898213" cy="219274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600"/>
              <a:t>Thema 3:</a:t>
            </a:r>
          </a:p>
          <a:p>
            <a:pPr algn="ctr"/>
            <a:r>
              <a:rPr lang="de-AT" sz="1600"/>
              <a:t>In der Seitenleiste den Namen des Abschnitts greifen und hier her ziehen. </a:t>
            </a:r>
          </a:p>
          <a:p>
            <a:pPr algn="ctr"/>
            <a:r>
              <a:rPr lang="de-AT" sz="1600"/>
              <a:t>Auf die gleiche Größe skalieren wie </a:t>
            </a:r>
          </a:p>
          <a:p>
            <a:pPr algn="ctr"/>
            <a:r>
              <a:rPr lang="de-AT" sz="1600"/>
              <a:t>dieses beige Rechteck. Wenn man anschließend alle Themen leicht</a:t>
            </a:r>
            <a:br>
              <a:rPr lang="de-AT" sz="1600"/>
            </a:br>
            <a:r>
              <a:rPr lang="de-AT" sz="1600"/>
              <a:t>verschiebt, haben sie einen Schatten.</a:t>
            </a:r>
          </a:p>
        </p:txBody>
      </p:sp>
      <p:sp>
        <p:nvSpPr>
          <p:cNvPr id="13" name="Rechteck 12">
            <a:extLst>
              <a:ext uri="{FF2B5EF4-FFF2-40B4-BE49-F238E27FC236}">
                <a16:creationId xmlns:a16="http://schemas.microsoft.com/office/drawing/2014/main" id="{FEA07139-4B01-4230-936C-27681AAD2F97}"/>
              </a:ext>
            </a:extLst>
          </p:cNvPr>
          <p:cNvSpPr/>
          <p:nvPr userDrawn="1"/>
        </p:nvSpPr>
        <p:spPr>
          <a:xfrm>
            <a:off x="4949250" y="3690699"/>
            <a:ext cx="3898213" cy="219274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600"/>
              <a:t>Thema 4:</a:t>
            </a:r>
          </a:p>
          <a:p>
            <a:pPr algn="ctr"/>
            <a:r>
              <a:rPr lang="de-AT" sz="1600"/>
              <a:t>In der Seitenleiste den Namen des Abschnitts greifen und hier her ziehen. </a:t>
            </a:r>
          </a:p>
          <a:p>
            <a:pPr algn="ctr"/>
            <a:r>
              <a:rPr lang="de-AT" sz="1600"/>
              <a:t>Auf die gleiche Größe skalieren wie </a:t>
            </a:r>
          </a:p>
          <a:p>
            <a:pPr algn="ctr"/>
            <a:r>
              <a:rPr lang="de-AT" sz="1600"/>
              <a:t>dieses beige Rechteck. Wenn man anschließend alle Themen leicht</a:t>
            </a:r>
            <a:br>
              <a:rPr lang="de-AT" sz="1600"/>
            </a:br>
            <a:r>
              <a:rPr lang="de-AT" sz="1600"/>
              <a:t>verschiebt, haben sie einen Schatten.</a:t>
            </a:r>
          </a:p>
        </p:txBody>
      </p:sp>
      <p:sp>
        <p:nvSpPr>
          <p:cNvPr id="21" name="Datumsplatzhalter 20">
            <a:extLst>
              <a:ext uri="{FF2B5EF4-FFF2-40B4-BE49-F238E27FC236}">
                <a16:creationId xmlns:a16="http://schemas.microsoft.com/office/drawing/2014/main" id="{92B61225-3CC7-429F-8545-1E15F3C28ADC}"/>
              </a:ext>
            </a:extLst>
          </p:cNvPr>
          <p:cNvSpPr>
            <a:spLocks noGrp="1"/>
          </p:cNvSpPr>
          <p:nvPr>
            <p:ph type="dt" sz="half" idx="10"/>
          </p:nvPr>
        </p:nvSpPr>
        <p:spPr/>
        <p:txBody>
          <a:bodyPr/>
          <a:lstStyle/>
          <a:p>
            <a:r>
              <a:rPr lang="de-AT"/>
              <a:t>Folie</a:t>
            </a:r>
          </a:p>
        </p:txBody>
      </p:sp>
      <p:sp>
        <p:nvSpPr>
          <p:cNvPr id="22" name="Fußzeilenplatzhalter 21">
            <a:extLst>
              <a:ext uri="{FF2B5EF4-FFF2-40B4-BE49-F238E27FC236}">
                <a16:creationId xmlns:a16="http://schemas.microsoft.com/office/drawing/2014/main" id="{1F88CB56-152E-4A67-835F-6C1AF2EC73D1}"/>
              </a:ext>
            </a:extLst>
          </p:cNvPr>
          <p:cNvSpPr>
            <a:spLocks noGrp="1"/>
          </p:cNvSpPr>
          <p:nvPr>
            <p:ph type="ftr" sz="quarter" idx="11"/>
          </p:nvPr>
        </p:nvSpPr>
        <p:spPr>
          <a:xfrm>
            <a:off x="635069" y="272194"/>
            <a:ext cx="6679874" cy="365125"/>
          </a:xfrm>
        </p:spPr>
        <p:txBody>
          <a:bodyPr/>
          <a:lstStyle/>
          <a:p>
            <a:r>
              <a:rPr lang="de-AT">
                <a:cs typeface="Arial" panose="020B0604020202020204" pitchFamily="34" charset="0"/>
              </a:rPr>
              <a:t>Güterverkehr im Wandel – nachhaltig, digital und effizient</a:t>
            </a:r>
            <a:endParaRPr lang="de-AT"/>
          </a:p>
        </p:txBody>
      </p:sp>
      <p:sp>
        <p:nvSpPr>
          <p:cNvPr id="23" name="Foliennummernplatzhalter 22">
            <a:extLst>
              <a:ext uri="{FF2B5EF4-FFF2-40B4-BE49-F238E27FC236}">
                <a16:creationId xmlns:a16="http://schemas.microsoft.com/office/drawing/2014/main" id="{BF817A1A-C2DD-43B3-8C86-106B58620874}"/>
              </a:ext>
            </a:extLst>
          </p:cNvPr>
          <p:cNvSpPr>
            <a:spLocks noGrp="1"/>
          </p:cNvSpPr>
          <p:nvPr>
            <p:ph type="sldNum" sz="quarter" idx="12"/>
          </p:nvPr>
        </p:nvSpPr>
        <p:spPr>
          <a:xfrm>
            <a:off x="889518" y="6356350"/>
            <a:ext cx="2134417" cy="365125"/>
          </a:xfrm>
        </p:spPr>
        <p:txBody>
          <a:bodyPr/>
          <a:lstStyle/>
          <a:p>
            <a:fld id="{0AF89F37-6AD9-4F74-BC17-19E39A25D257}" type="slidenum">
              <a:rPr lang="de-AT" smtClean="0"/>
              <a:pPr/>
              <a:t>‹#›</a:t>
            </a:fld>
            <a:endParaRPr lang="de-AT"/>
          </a:p>
        </p:txBody>
      </p:sp>
    </p:spTree>
    <p:extLst>
      <p:ext uri="{BB962C8B-B14F-4D97-AF65-F5344CB8AC3E}">
        <p14:creationId xmlns:p14="http://schemas.microsoft.com/office/powerpoint/2010/main" val="3870480742"/>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RW-Abschnitts-Übersicht">
    <p:bg>
      <p:bgPr>
        <a:gradFill>
          <a:gsLst>
            <a:gs pos="0">
              <a:schemeClr val="accent2">
                <a:lumMod val="60000"/>
                <a:lumOff val="40000"/>
              </a:schemeClr>
            </a:gs>
            <a:gs pos="100000">
              <a:schemeClr val="accent2">
                <a:lumMod val="40000"/>
                <a:lumOff val="60000"/>
              </a:schemeClr>
            </a:gs>
            <a:gs pos="0">
              <a:schemeClr val="accent2">
                <a:lumMod val="0"/>
                <a:lumOff val="100000"/>
              </a:schemeClr>
            </a:gs>
            <a:gs pos="100000">
              <a:schemeClr val="accent2">
                <a:lumMod val="100000"/>
              </a:schemeClr>
            </a:gs>
          </a:gsLst>
          <a:lin ang="10800000" scaled="0"/>
        </a:gradFill>
        <a:effectLst/>
      </p:bgPr>
    </p:bg>
    <p:spTree>
      <p:nvGrpSpPr>
        <p:cNvPr id="1" name=""/>
        <p:cNvGrpSpPr/>
        <p:nvPr/>
      </p:nvGrpSpPr>
      <p:grpSpPr>
        <a:xfrm>
          <a:off x="0" y="0"/>
          <a:ext cx="0" cy="0"/>
          <a:chOff x="0" y="0"/>
          <a:chExt cx="0" cy="0"/>
        </a:xfrm>
      </p:grpSpPr>
      <p:sp>
        <p:nvSpPr>
          <p:cNvPr id="21" name="Datumsplatzhalter 20">
            <a:extLst>
              <a:ext uri="{FF2B5EF4-FFF2-40B4-BE49-F238E27FC236}">
                <a16:creationId xmlns:a16="http://schemas.microsoft.com/office/drawing/2014/main" id="{92B61225-3CC7-429F-8545-1E15F3C28ADC}"/>
              </a:ext>
            </a:extLst>
          </p:cNvPr>
          <p:cNvSpPr>
            <a:spLocks noGrp="1"/>
          </p:cNvSpPr>
          <p:nvPr>
            <p:ph type="dt" sz="half" idx="10"/>
          </p:nvPr>
        </p:nvSpPr>
        <p:spPr/>
        <p:txBody>
          <a:bodyPr/>
          <a:lstStyle>
            <a:lvl1pPr>
              <a:defRPr/>
            </a:lvl1pPr>
          </a:lstStyle>
          <a:p>
            <a:r>
              <a:rPr lang="en" dirty="0"/>
              <a:t>Slide</a:t>
            </a:r>
          </a:p>
        </p:txBody>
      </p:sp>
      <p:sp>
        <p:nvSpPr>
          <p:cNvPr id="23" name="Foliennummernplatzhalter 22">
            <a:extLst>
              <a:ext uri="{FF2B5EF4-FFF2-40B4-BE49-F238E27FC236}">
                <a16:creationId xmlns:a16="http://schemas.microsoft.com/office/drawing/2014/main" id="{BF817A1A-C2DD-43B3-8C86-106B58620874}"/>
              </a:ext>
            </a:extLst>
          </p:cNvPr>
          <p:cNvSpPr>
            <a:spLocks noGrp="1"/>
          </p:cNvSpPr>
          <p:nvPr>
            <p:ph type="sldNum" sz="quarter" idx="12"/>
          </p:nvPr>
        </p:nvSpPr>
        <p:spPr>
          <a:xfrm>
            <a:off x="889518" y="6356350"/>
            <a:ext cx="2134417" cy="365125"/>
          </a:xfrm>
        </p:spPr>
        <p:txBody>
          <a:bodyPr/>
          <a:lstStyle/>
          <a:p>
            <a:fld id="{0AF89F37-6AD9-4F74-BC17-19E39A25D257}" type="slidenum">
              <a:rPr lang="de-AT" smtClean="0"/>
              <a:pPr/>
              <a:t>‹Nr.›</a:t>
            </a:fld>
            <a:endParaRPr lang="de-AT"/>
          </a:p>
        </p:txBody>
      </p:sp>
      <p:sp>
        <p:nvSpPr>
          <p:cNvPr id="2" name="Titel 5">
            <a:extLst>
              <a:ext uri="{FF2B5EF4-FFF2-40B4-BE49-F238E27FC236}">
                <a16:creationId xmlns:a16="http://schemas.microsoft.com/office/drawing/2014/main" id="{59F0A27B-AF0D-8753-A13D-C68E24356072}"/>
              </a:ext>
            </a:extLst>
          </p:cNvPr>
          <p:cNvSpPr>
            <a:spLocks noGrp="1"/>
          </p:cNvSpPr>
          <p:nvPr>
            <p:ph type="title"/>
          </p:nvPr>
        </p:nvSpPr>
        <p:spPr>
          <a:xfrm>
            <a:off x="592538" y="640040"/>
            <a:ext cx="8278504" cy="792976"/>
          </a:xfrm>
        </p:spPr>
        <p:txBody>
          <a:bodyPr/>
          <a:lstStyle/>
          <a:p>
            <a:r>
              <a:rPr lang="en"/>
              <a:t>Edit Master Title Format</a:t>
            </a:r>
            <a:endParaRPr lang="de-AT"/>
          </a:p>
        </p:txBody>
      </p:sp>
      <p:sp>
        <p:nvSpPr>
          <p:cNvPr id="3" name="Inhaltsplatzhalter 2">
            <a:extLst>
              <a:ext uri="{FF2B5EF4-FFF2-40B4-BE49-F238E27FC236}">
                <a16:creationId xmlns:a16="http://schemas.microsoft.com/office/drawing/2014/main" id="{D9E51B61-77C2-A0BB-57A8-D08AC03FD092}"/>
              </a:ext>
            </a:extLst>
          </p:cNvPr>
          <p:cNvSpPr>
            <a:spLocks noGrp="1"/>
          </p:cNvSpPr>
          <p:nvPr>
            <p:ph idx="1"/>
          </p:nvPr>
        </p:nvSpPr>
        <p:spPr>
          <a:xfrm>
            <a:off x="592538" y="1825625"/>
            <a:ext cx="10954420" cy="4351338"/>
          </a:xfrm>
        </p:spPr>
        <p:txBody>
          <a:bodyPr/>
          <a:lstStyle/>
          <a:p>
            <a:pPr lvl="0"/>
            <a:r>
              <a:rPr lang="en"/>
              <a:t>Edit master text format</a:t>
            </a:r>
          </a:p>
          <a:p>
            <a:pPr lvl="1"/>
            <a:r>
              <a:rPr lang="en"/>
              <a:t>Second level</a:t>
            </a:r>
          </a:p>
          <a:p>
            <a:pPr lvl="2"/>
            <a:r>
              <a:rPr lang="en"/>
              <a:t>Third level</a:t>
            </a:r>
          </a:p>
          <a:p>
            <a:pPr lvl="3"/>
            <a:r>
              <a:rPr lang="en"/>
              <a:t>Fourth level</a:t>
            </a:r>
          </a:p>
          <a:p>
            <a:pPr lvl="4"/>
            <a:r>
              <a:rPr lang="en"/>
              <a:t>Fifth level</a:t>
            </a:r>
            <a:endParaRPr lang="de-AT"/>
          </a:p>
        </p:txBody>
      </p:sp>
      <p:sp>
        <p:nvSpPr>
          <p:cNvPr id="5" name="Fußzeilenplatzhalter 2">
            <a:extLst>
              <a:ext uri="{FF2B5EF4-FFF2-40B4-BE49-F238E27FC236}">
                <a16:creationId xmlns:a16="http://schemas.microsoft.com/office/drawing/2014/main" id="{F9C66467-D697-C92E-48D7-A3A0E94775F4}"/>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2704778771"/>
      </p:ext>
    </p:extLst>
  </p:cSld>
  <p:clrMapOvr>
    <a:masterClrMapping/>
  </p:clrMapOvr>
  <p:transition spd="slow">
    <p:push/>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RW-Abschnitts-Übersicht">
    <p:bg>
      <p:bgPr>
        <a:gradFill>
          <a:gsLst>
            <a:gs pos="0">
              <a:schemeClr val="accent2">
                <a:lumMod val="60000"/>
                <a:lumOff val="40000"/>
              </a:schemeClr>
            </a:gs>
            <a:gs pos="100000">
              <a:schemeClr val="accent2">
                <a:lumMod val="40000"/>
                <a:lumOff val="60000"/>
              </a:schemeClr>
            </a:gs>
            <a:gs pos="0">
              <a:schemeClr val="accent2">
                <a:lumMod val="0"/>
                <a:lumOff val="100000"/>
              </a:schemeClr>
            </a:gs>
            <a:gs pos="100000">
              <a:schemeClr val="accent2">
                <a:lumMod val="100000"/>
              </a:schemeClr>
            </a:gs>
          </a:gsLst>
          <a:lin ang="10800000" scaled="0"/>
        </a:gradFill>
        <a:effectLst/>
      </p:bgPr>
    </p:bg>
    <p:spTree>
      <p:nvGrpSpPr>
        <p:cNvPr id="1" name=""/>
        <p:cNvGrpSpPr/>
        <p:nvPr/>
      </p:nvGrpSpPr>
      <p:grpSpPr>
        <a:xfrm>
          <a:off x="0" y="0"/>
          <a:ext cx="0" cy="0"/>
          <a:chOff x="0" y="0"/>
          <a:chExt cx="0" cy="0"/>
        </a:xfrm>
      </p:grpSpPr>
      <p:sp>
        <p:nvSpPr>
          <p:cNvPr id="21" name="Datumsplatzhalter 20">
            <a:extLst>
              <a:ext uri="{FF2B5EF4-FFF2-40B4-BE49-F238E27FC236}">
                <a16:creationId xmlns:a16="http://schemas.microsoft.com/office/drawing/2014/main" id="{92B61225-3CC7-429F-8545-1E15F3C28ADC}"/>
              </a:ext>
            </a:extLst>
          </p:cNvPr>
          <p:cNvSpPr>
            <a:spLocks noGrp="1"/>
          </p:cNvSpPr>
          <p:nvPr>
            <p:ph type="dt" sz="half" idx="10"/>
          </p:nvPr>
        </p:nvSpPr>
        <p:spPr/>
        <p:txBody>
          <a:bodyPr/>
          <a:lstStyle/>
          <a:p>
            <a:r>
              <a:rPr lang="de-AT"/>
              <a:t>Folie</a:t>
            </a:r>
          </a:p>
        </p:txBody>
      </p:sp>
      <p:sp>
        <p:nvSpPr>
          <p:cNvPr id="22" name="Fußzeilenplatzhalter 21">
            <a:extLst>
              <a:ext uri="{FF2B5EF4-FFF2-40B4-BE49-F238E27FC236}">
                <a16:creationId xmlns:a16="http://schemas.microsoft.com/office/drawing/2014/main" id="{1F88CB56-152E-4A67-835F-6C1AF2EC73D1}"/>
              </a:ext>
            </a:extLst>
          </p:cNvPr>
          <p:cNvSpPr>
            <a:spLocks noGrp="1"/>
          </p:cNvSpPr>
          <p:nvPr>
            <p:ph type="ftr" sz="quarter" idx="11"/>
          </p:nvPr>
        </p:nvSpPr>
        <p:spPr>
          <a:xfrm>
            <a:off x="635069" y="272194"/>
            <a:ext cx="6679874" cy="365125"/>
          </a:xfrm>
        </p:spPr>
        <p:txBody>
          <a:bodyPr/>
          <a:lstStyle/>
          <a:p>
            <a:r>
              <a:rPr lang="de-AT">
                <a:cs typeface="Arial" panose="020B0604020202020204" pitchFamily="34" charset="0"/>
              </a:rPr>
              <a:t>Güterverkehr im Wandel – nachhaltig, digital und effizient</a:t>
            </a:r>
            <a:endParaRPr lang="de-AT"/>
          </a:p>
        </p:txBody>
      </p:sp>
      <p:sp>
        <p:nvSpPr>
          <p:cNvPr id="23" name="Foliennummernplatzhalter 22">
            <a:extLst>
              <a:ext uri="{FF2B5EF4-FFF2-40B4-BE49-F238E27FC236}">
                <a16:creationId xmlns:a16="http://schemas.microsoft.com/office/drawing/2014/main" id="{BF817A1A-C2DD-43B3-8C86-106B58620874}"/>
              </a:ext>
            </a:extLst>
          </p:cNvPr>
          <p:cNvSpPr>
            <a:spLocks noGrp="1"/>
          </p:cNvSpPr>
          <p:nvPr>
            <p:ph type="sldNum" sz="quarter" idx="12"/>
          </p:nvPr>
        </p:nvSpPr>
        <p:spPr>
          <a:xfrm>
            <a:off x="889518" y="6356350"/>
            <a:ext cx="2134417" cy="365125"/>
          </a:xfrm>
        </p:spPr>
        <p:txBody>
          <a:bodyPr/>
          <a:lstStyle/>
          <a:p>
            <a:fld id="{0AF89F37-6AD9-4F74-BC17-19E39A25D257}" type="slidenum">
              <a:rPr lang="de-AT" smtClean="0"/>
              <a:pPr/>
              <a:t>‹#›</a:t>
            </a:fld>
            <a:endParaRPr lang="de-AT"/>
          </a:p>
        </p:txBody>
      </p:sp>
      <p:sp>
        <p:nvSpPr>
          <p:cNvPr id="2" name="Titel 5">
            <a:extLst>
              <a:ext uri="{FF2B5EF4-FFF2-40B4-BE49-F238E27FC236}">
                <a16:creationId xmlns:a16="http://schemas.microsoft.com/office/drawing/2014/main" id="{59F0A27B-AF0D-8753-A13D-C68E24356072}"/>
              </a:ext>
            </a:extLst>
          </p:cNvPr>
          <p:cNvSpPr>
            <a:spLocks noGrp="1"/>
          </p:cNvSpPr>
          <p:nvPr>
            <p:ph type="title"/>
          </p:nvPr>
        </p:nvSpPr>
        <p:spPr>
          <a:xfrm>
            <a:off x="592538" y="640040"/>
            <a:ext cx="8278504" cy="792976"/>
          </a:xfrm>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D9E51B61-77C2-A0BB-57A8-D08AC03FD092}"/>
              </a:ext>
            </a:extLst>
          </p:cNvPr>
          <p:cNvSpPr>
            <a:spLocks noGrp="1"/>
          </p:cNvSpPr>
          <p:nvPr>
            <p:ph idx="1"/>
          </p:nvPr>
        </p:nvSpPr>
        <p:spPr>
          <a:xfrm>
            <a:off x="592538" y="1825625"/>
            <a:ext cx="1095442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2704778771"/>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W-Abschnitts-Titelfolie">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D20D1EF0-3BD0-4F93-A1F2-8367D7331CBC}"/>
              </a:ext>
            </a:extLst>
          </p:cNvPr>
          <p:cNvSpPr/>
          <p:nvPr userDrawn="1"/>
        </p:nvSpPr>
        <p:spPr>
          <a:xfrm>
            <a:off x="0" y="0"/>
            <a:ext cx="12192000" cy="6858000"/>
          </a:xfrm>
          <a:prstGeom prst="rect">
            <a:avLst/>
          </a:prstGeom>
          <a:gradFill flip="none" rotWithShape="1">
            <a:gsLst>
              <a:gs pos="0">
                <a:schemeClr val="tx1"/>
              </a:gs>
              <a:gs pos="50000">
                <a:schemeClr val="tx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Textplatzhalter 2">
            <a:extLst>
              <a:ext uri="{FF2B5EF4-FFF2-40B4-BE49-F238E27FC236}">
                <a16:creationId xmlns:a16="http://schemas.microsoft.com/office/drawing/2014/main" id="{9FBFFB14-C6DF-4483-B0B3-F71AB856A19E}"/>
              </a:ext>
            </a:extLst>
          </p:cNvPr>
          <p:cNvSpPr>
            <a:spLocks noGrp="1"/>
          </p:cNvSpPr>
          <p:nvPr>
            <p:ph type="body" idx="1" hasCustomPrompt="1"/>
          </p:nvPr>
        </p:nvSpPr>
        <p:spPr>
          <a:xfrm>
            <a:off x="7042246" y="2926292"/>
            <a:ext cx="5445456" cy="4830984"/>
          </a:xfrm>
        </p:spPr>
        <p:txBody>
          <a:bodyPr>
            <a:noAutofit/>
          </a:bodyPr>
          <a:lstStyle>
            <a:lvl1pPr marL="0" indent="0" algn="ctr">
              <a:buNone/>
              <a:defRPr sz="40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
              <a:t>0</a:t>
            </a:r>
          </a:p>
        </p:txBody>
      </p:sp>
      <p:sp>
        <p:nvSpPr>
          <p:cNvPr id="2" name="Titel 1">
            <a:extLst>
              <a:ext uri="{FF2B5EF4-FFF2-40B4-BE49-F238E27FC236}">
                <a16:creationId xmlns:a16="http://schemas.microsoft.com/office/drawing/2014/main" id="{12125003-B839-49CA-A766-11BB65B2335C}"/>
              </a:ext>
            </a:extLst>
          </p:cNvPr>
          <p:cNvSpPr>
            <a:spLocks noGrp="1"/>
          </p:cNvSpPr>
          <p:nvPr>
            <p:ph type="title"/>
          </p:nvPr>
        </p:nvSpPr>
        <p:spPr>
          <a:xfrm>
            <a:off x="831850" y="1114314"/>
            <a:ext cx="7195731" cy="2852737"/>
          </a:xfrm>
        </p:spPr>
        <p:txBody>
          <a:bodyPr anchor="t">
            <a:noAutofit/>
          </a:bodyPr>
          <a:lstStyle>
            <a:lvl1pPr>
              <a:defRPr sz="7500" cap="none" baseline="0">
                <a:solidFill>
                  <a:schemeClr val="bg1"/>
                </a:solidFill>
              </a:defRPr>
            </a:lvl1pPr>
          </a:lstStyle>
          <a:p>
            <a:r>
              <a:rPr lang="en"/>
              <a:t>Edit Master Title Format</a:t>
            </a:r>
            <a:endParaRPr lang="de-AT"/>
          </a:p>
        </p:txBody>
      </p:sp>
    </p:spTree>
    <p:extLst>
      <p:ext uri="{BB962C8B-B14F-4D97-AF65-F5344CB8AC3E}">
        <p14:creationId xmlns:p14="http://schemas.microsoft.com/office/powerpoint/2010/main" val="2777411536"/>
      </p:ext>
    </p:extLst>
  </p:cSld>
  <p:clrMapOvr>
    <a:masterClrMapping/>
  </p:clrMapOvr>
  <p:transition spd="slow">
    <p:push/>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W-Abschnitts-Titelfolie">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D20D1EF0-3BD0-4F93-A1F2-8367D7331CBC}"/>
              </a:ext>
            </a:extLst>
          </p:cNvPr>
          <p:cNvSpPr/>
          <p:nvPr userDrawn="1"/>
        </p:nvSpPr>
        <p:spPr>
          <a:xfrm>
            <a:off x="0" y="0"/>
            <a:ext cx="12192000" cy="6858000"/>
          </a:xfrm>
          <a:prstGeom prst="rect">
            <a:avLst/>
          </a:prstGeom>
          <a:gradFill flip="none" rotWithShape="1">
            <a:gsLst>
              <a:gs pos="0">
                <a:schemeClr val="tx1"/>
              </a:gs>
              <a:gs pos="50000">
                <a:schemeClr val="tx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Textplatzhalter 2">
            <a:extLst>
              <a:ext uri="{FF2B5EF4-FFF2-40B4-BE49-F238E27FC236}">
                <a16:creationId xmlns:a16="http://schemas.microsoft.com/office/drawing/2014/main" id="{9FBFFB14-C6DF-4483-B0B3-F71AB856A19E}"/>
              </a:ext>
            </a:extLst>
          </p:cNvPr>
          <p:cNvSpPr>
            <a:spLocks noGrp="1"/>
          </p:cNvSpPr>
          <p:nvPr>
            <p:ph type="body" idx="1" hasCustomPrompt="1"/>
          </p:nvPr>
        </p:nvSpPr>
        <p:spPr>
          <a:xfrm>
            <a:off x="7042246" y="2926292"/>
            <a:ext cx="5445456" cy="4830984"/>
          </a:xfrm>
        </p:spPr>
        <p:txBody>
          <a:bodyPr>
            <a:noAutofit/>
          </a:bodyPr>
          <a:lstStyle>
            <a:lvl1pPr marL="0" indent="0" algn="ctr">
              <a:buNone/>
              <a:defRPr sz="40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0</a:t>
            </a:r>
          </a:p>
        </p:txBody>
      </p:sp>
      <p:sp>
        <p:nvSpPr>
          <p:cNvPr id="2" name="Titel 1">
            <a:extLst>
              <a:ext uri="{FF2B5EF4-FFF2-40B4-BE49-F238E27FC236}">
                <a16:creationId xmlns:a16="http://schemas.microsoft.com/office/drawing/2014/main" id="{12125003-B839-49CA-A766-11BB65B2335C}"/>
              </a:ext>
            </a:extLst>
          </p:cNvPr>
          <p:cNvSpPr>
            <a:spLocks noGrp="1"/>
          </p:cNvSpPr>
          <p:nvPr>
            <p:ph type="title"/>
          </p:nvPr>
        </p:nvSpPr>
        <p:spPr>
          <a:xfrm>
            <a:off x="831850" y="1114314"/>
            <a:ext cx="7195731" cy="2852737"/>
          </a:xfrm>
        </p:spPr>
        <p:txBody>
          <a:bodyPr anchor="t">
            <a:noAutofit/>
          </a:bodyPr>
          <a:lstStyle>
            <a:lvl1pPr>
              <a:defRPr sz="7500" cap="none" baseline="0">
                <a:solidFill>
                  <a:schemeClr val="bg1"/>
                </a:solidFill>
              </a:defRPr>
            </a:lvl1pPr>
          </a:lstStyle>
          <a:p>
            <a:r>
              <a:rPr lang="de-DE"/>
              <a:t>Mastertitelformat bearbeiten</a:t>
            </a:r>
            <a:endParaRPr lang="de-AT"/>
          </a:p>
        </p:txBody>
      </p:sp>
    </p:spTree>
    <p:extLst>
      <p:ext uri="{BB962C8B-B14F-4D97-AF65-F5344CB8AC3E}">
        <p14:creationId xmlns:p14="http://schemas.microsoft.com/office/powerpoint/2010/main" val="2777411536"/>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W-Leer">
    <p:spTree>
      <p:nvGrpSpPr>
        <p:cNvPr id="1" name=""/>
        <p:cNvGrpSpPr/>
        <p:nvPr/>
      </p:nvGrpSpPr>
      <p:grpSpPr>
        <a:xfrm>
          <a:off x="0" y="0"/>
          <a:ext cx="0" cy="0"/>
          <a:chOff x="0" y="0"/>
          <a:chExt cx="0" cy="0"/>
        </a:xfrm>
      </p:grpSpPr>
      <p:sp>
        <p:nvSpPr>
          <p:cNvPr id="11" name="Datumsplatzhalter 10">
            <a:extLst>
              <a:ext uri="{FF2B5EF4-FFF2-40B4-BE49-F238E27FC236}">
                <a16:creationId xmlns:a16="http://schemas.microsoft.com/office/drawing/2014/main" id="{57D97621-107F-4ED3-9E6E-8B387438122F}"/>
              </a:ext>
            </a:extLst>
          </p:cNvPr>
          <p:cNvSpPr>
            <a:spLocks noGrp="1"/>
          </p:cNvSpPr>
          <p:nvPr>
            <p:ph type="dt" sz="half" idx="10"/>
          </p:nvPr>
        </p:nvSpPr>
        <p:spPr/>
        <p:txBody>
          <a:bodyPr/>
          <a:lstStyle>
            <a:lvl1pPr>
              <a:defRPr/>
            </a:lvl1pPr>
          </a:lstStyle>
          <a:p>
            <a:r>
              <a:rPr lang="en" dirty="0"/>
              <a:t>Slide</a:t>
            </a:r>
          </a:p>
        </p:txBody>
      </p:sp>
      <p:sp>
        <p:nvSpPr>
          <p:cNvPr id="13" name="Foliennummernplatzhalter 12">
            <a:extLst>
              <a:ext uri="{FF2B5EF4-FFF2-40B4-BE49-F238E27FC236}">
                <a16:creationId xmlns:a16="http://schemas.microsoft.com/office/drawing/2014/main" id="{A05DF77D-57ED-490F-A823-C82E36AE8127}"/>
              </a:ext>
            </a:extLst>
          </p:cNvPr>
          <p:cNvSpPr>
            <a:spLocks noGrp="1"/>
          </p:cNvSpPr>
          <p:nvPr>
            <p:ph type="sldNum" sz="quarter" idx="12"/>
          </p:nvPr>
        </p:nvSpPr>
        <p:spPr/>
        <p:txBody>
          <a:bodyPr/>
          <a:lstStyle/>
          <a:p>
            <a:fld id="{0AF89F37-6AD9-4F74-BC17-19E39A25D257}" type="slidenum">
              <a:rPr lang="de-AT" smtClean="0"/>
              <a:pPr/>
              <a:t>‹Nr.›</a:t>
            </a:fld>
            <a:endParaRPr lang="de-AT"/>
          </a:p>
        </p:txBody>
      </p:sp>
      <p:sp>
        <p:nvSpPr>
          <p:cNvPr id="2" name="Inhaltsplatzhalter 2">
            <a:extLst>
              <a:ext uri="{FF2B5EF4-FFF2-40B4-BE49-F238E27FC236}">
                <a16:creationId xmlns:a16="http://schemas.microsoft.com/office/drawing/2014/main" id="{C34DA8A0-2EB0-04BD-A7F3-6667C7658E9C}"/>
              </a:ext>
            </a:extLst>
          </p:cNvPr>
          <p:cNvSpPr>
            <a:spLocks noGrp="1"/>
          </p:cNvSpPr>
          <p:nvPr>
            <p:ph idx="1"/>
          </p:nvPr>
        </p:nvSpPr>
        <p:spPr>
          <a:xfrm>
            <a:off x="592538" y="1825625"/>
            <a:ext cx="10954420" cy="4351338"/>
          </a:xfrm>
        </p:spPr>
        <p:txBody>
          <a:bodyPr/>
          <a:lstStyle/>
          <a:p>
            <a:pPr lvl="0"/>
            <a:r>
              <a:rPr lang="en"/>
              <a:t>Edit master text format</a:t>
            </a:r>
          </a:p>
          <a:p>
            <a:pPr lvl="1"/>
            <a:r>
              <a:rPr lang="en"/>
              <a:t>Second level</a:t>
            </a:r>
          </a:p>
          <a:p>
            <a:pPr lvl="2"/>
            <a:r>
              <a:rPr lang="en"/>
              <a:t>Third level</a:t>
            </a:r>
          </a:p>
          <a:p>
            <a:pPr lvl="3"/>
            <a:r>
              <a:rPr lang="en"/>
              <a:t>Fourth level</a:t>
            </a:r>
          </a:p>
          <a:p>
            <a:pPr lvl="4"/>
            <a:r>
              <a:rPr lang="en"/>
              <a:t>Fifth level</a:t>
            </a:r>
            <a:endParaRPr lang="de-AT"/>
          </a:p>
        </p:txBody>
      </p:sp>
      <p:sp>
        <p:nvSpPr>
          <p:cNvPr id="3" name="Titel 1">
            <a:extLst>
              <a:ext uri="{FF2B5EF4-FFF2-40B4-BE49-F238E27FC236}">
                <a16:creationId xmlns:a16="http://schemas.microsoft.com/office/drawing/2014/main" id="{7ED95E0D-211D-8422-230A-1696A9E64404}"/>
              </a:ext>
            </a:extLst>
          </p:cNvPr>
          <p:cNvSpPr>
            <a:spLocks noGrp="1"/>
          </p:cNvSpPr>
          <p:nvPr>
            <p:ph type="title"/>
          </p:nvPr>
        </p:nvSpPr>
        <p:spPr>
          <a:xfrm>
            <a:off x="592538" y="640040"/>
            <a:ext cx="8278504" cy="792976"/>
          </a:xfrm>
        </p:spPr>
        <p:txBody>
          <a:bodyPr/>
          <a:lstStyle/>
          <a:p>
            <a:r>
              <a:rPr lang="en"/>
              <a:t>Edit Master Title Format</a:t>
            </a:r>
            <a:endParaRPr lang="de-AT"/>
          </a:p>
        </p:txBody>
      </p:sp>
      <p:sp>
        <p:nvSpPr>
          <p:cNvPr id="5" name="Fußzeilenplatzhalter 2">
            <a:extLst>
              <a:ext uri="{FF2B5EF4-FFF2-40B4-BE49-F238E27FC236}">
                <a16:creationId xmlns:a16="http://schemas.microsoft.com/office/drawing/2014/main" id="{BD9E19ED-ED0A-5F3B-3751-20C571DC8165}"/>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a:prstGeom prst="rect">
            <a:avLst/>
          </a:prstGeo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4088889291"/>
      </p:ext>
    </p:extLst>
  </p:cSld>
  <p:clrMapOvr>
    <a:masterClrMapping/>
  </p:clrMapOvr>
  <p:transition spd="slow">
    <p:push/>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W-Leer">
    <p:spTree>
      <p:nvGrpSpPr>
        <p:cNvPr id="1" name=""/>
        <p:cNvGrpSpPr/>
        <p:nvPr/>
      </p:nvGrpSpPr>
      <p:grpSpPr>
        <a:xfrm>
          <a:off x="0" y="0"/>
          <a:ext cx="0" cy="0"/>
          <a:chOff x="0" y="0"/>
          <a:chExt cx="0" cy="0"/>
        </a:xfrm>
      </p:grpSpPr>
      <p:sp>
        <p:nvSpPr>
          <p:cNvPr id="11" name="Datumsplatzhalter 10">
            <a:extLst>
              <a:ext uri="{FF2B5EF4-FFF2-40B4-BE49-F238E27FC236}">
                <a16:creationId xmlns:a16="http://schemas.microsoft.com/office/drawing/2014/main" id="{57D97621-107F-4ED3-9E6E-8B387438122F}"/>
              </a:ext>
            </a:extLst>
          </p:cNvPr>
          <p:cNvSpPr>
            <a:spLocks noGrp="1"/>
          </p:cNvSpPr>
          <p:nvPr>
            <p:ph type="dt" sz="half" idx="10"/>
          </p:nvPr>
        </p:nvSpPr>
        <p:spPr/>
        <p:txBody>
          <a:bodyPr/>
          <a:lstStyle/>
          <a:p>
            <a:r>
              <a:rPr lang="de-AT"/>
              <a:t>Folie</a:t>
            </a:r>
          </a:p>
        </p:txBody>
      </p:sp>
      <p:sp>
        <p:nvSpPr>
          <p:cNvPr id="12" name="Fußzeilenplatzhalter 11">
            <a:extLst>
              <a:ext uri="{FF2B5EF4-FFF2-40B4-BE49-F238E27FC236}">
                <a16:creationId xmlns:a16="http://schemas.microsoft.com/office/drawing/2014/main" id="{FDA103BF-F643-4E03-AF1E-8003B8D6711F}"/>
              </a:ext>
            </a:extLst>
          </p:cNvPr>
          <p:cNvSpPr>
            <a:spLocks noGrp="1"/>
          </p:cNvSpPr>
          <p:nvPr>
            <p:ph type="ftr" sz="quarter" idx="11"/>
          </p:nvPr>
        </p:nvSpPr>
        <p:spPr>
          <a:xfrm>
            <a:off x="635069" y="272194"/>
            <a:ext cx="7109715" cy="365125"/>
          </a:xfrm>
        </p:spPr>
        <p:txBody>
          <a:bodyPr/>
          <a:lstStyle/>
          <a:p>
            <a:r>
              <a:rPr lang="de-AT">
                <a:cs typeface="Arial" panose="020B0604020202020204" pitchFamily="34" charset="0"/>
              </a:rPr>
              <a:t>Güterverkehr im Wandel – nachhaltig, digital und effizient</a:t>
            </a:r>
            <a:endParaRPr lang="de-AT"/>
          </a:p>
        </p:txBody>
      </p:sp>
      <p:sp>
        <p:nvSpPr>
          <p:cNvPr id="13" name="Foliennummernplatzhalter 12">
            <a:extLst>
              <a:ext uri="{FF2B5EF4-FFF2-40B4-BE49-F238E27FC236}">
                <a16:creationId xmlns:a16="http://schemas.microsoft.com/office/drawing/2014/main" id="{A05DF77D-57ED-490F-A823-C82E36AE8127}"/>
              </a:ext>
            </a:extLst>
          </p:cNvPr>
          <p:cNvSpPr>
            <a:spLocks noGrp="1"/>
          </p:cNvSpPr>
          <p:nvPr>
            <p:ph type="sldNum" sz="quarter" idx="12"/>
          </p:nvPr>
        </p:nvSpPr>
        <p:spPr/>
        <p:txBody>
          <a:bodyPr/>
          <a:lstStyle/>
          <a:p>
            <a:fld id="{0AF89F37-6AD9-4F74-BC17-19E39A25D257}" type="slidenum">
              <a:rPr lang="de-AT" smtClean="0"/>
              <a:pPr/>
              <a:t>‹#›</a:t>
            </a:fld>
            <a:endParaRPr lang="de-AT"/>
          </a:p>
        </p:txBody>
      </p:sp>
      <p:sp>
        <p:nvSpPr>
          <p:cNvPr id="2" name="Inhaltsplatzhalter 2">
            <a:extLst>
              <a:ext uri="{FF2B5EF4-FFF2-40B4-BE49-F238E27FC236}">
                <a16:creationId xmlns:a16="http://schemas.microsoft.com/office/drawing/2014/main" id="{C34DA8A0-2EB0-04BD-A7F3-6667C7658E9C}"/>
              </a:ext>
            </a:extLst>
          </p:cNvPr>
          <p:cNvSpPr>
            <a:spLocks noGrp="1"/>
          </p:cNvSpPr>
          <p:nvPr>
            <p:ph idx="1"/>
          </p:nvPr>
        </p:nvSpPr>
        <p:spPr>
          <a:xfrm>
            <a:off x="592538" y="1825625"/>
            <a:ext cx="1095442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3" name="Titel 1">
            <a:extLst>
              <a:ext uri="{FF2B5EF4-FFF2-40B4-BE49-F238E27FC236}">
                <a16:creationId xmlns:a16="http://schemas.microsoft.com/office/drawing/2014/main" id="{7ED95E0D-211D-8422-230A-1696A9E64404}"/>
              </a:ext>
            </a:extLst>
          </p:cNvPr>
          <p:cNvSpPr>
            <a:spLocks noGrp="1"/>
          </p:cNvSpPr>
          <p:nvPr>
            <p:ph type="title"/>
          </p:nvPr>
        </p:nvSpPr>
        <p:spPr>
          <a:xfrm>
            <a:off x="592538" y="640040"/>
            <a:ext cx="8278504" cy="792976"/>
          </a:xfrm>
        </p:spPr>
        <p:txBody>
          <a:bodyPr/>
          <a:lstStyle/>
          <a:p>
            <a:r>
              <a:rPr lang="de-DE"/>
              <a:t>Mastertitelformat bearbeiten</a:t>
            </a:r>
            <a:endParaRPr lang="de-AT"/>
          </a:p>
        </p:txBody>
      </p:sp>
    </p:spTree>
    <p:extLst>
      <p:ext uri="{BB962C8B-B14F-4D97-AF65-F5344CB8AC3E}">
        <p14:creationId xmlns:p14="http://schemas.microsoft.com/office/powerpoint/2010/main" val="4088889291"/>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W-Nur Titel">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B911D54-B1AB-4038-A3BB-3EB1FD2B9588}"/>
              </a:ext>
            </a:extLst>
          </p:cNvPr>
          <p:cNvSpPr>
            <a:spLocks noGrp="1"/>
          </p:cNvSpPr>
          <p:nvPr>
            <p:ph type="title"/>
          </p:nvPr>
        </p:nvSpPr>
        <p:spPr/>
        <p:txBody>
          <a:bodyPr/>
          <a:lstStyle/>
          <a:p>
            <a:r>
              <a:rPr lang="en"/>
              <a:t>Edit Master Title Format</a:t>
            </a:r>
            <a:endParaRPr lang="de-AT"/>
          </a:p>
        </p:txBody>
      </p:sp>
      <p:sp>
        <p:nvSpPr>
          <p:cNvPr id="2" name="Datumsplatzhalter 1">
            <a:extLst>
              <a:ext uri="{FF2B5EF4-FFF2-40B4-BE49-F238E27FC236}">
                <a16:creationId xmlns:a16="http://schemas.microsoft.com/office/drawing/2014/main" id="{D67F12B3-471A-4948-9ECF-51EE3B8A3838}"/>
              </a:ext>
            </a:extLst>
          </p:cNvPr>
          <p:cNvSpPr>
            <a:spLocks noGrp="1"/>
          </p:cNvSpPr>
          <p:nvPr>
            <p:ph type="dt" sz="half" idx="10"/>
          </p:nvPr>
        </p:nvSpPr>
        <p:spPr/>
        <p:txBody>
          <a:bodyPr/>
          <a:lstStyle>
            <a:lvl1pPr>
              <a:defRPr/>
            </a:lvl1pPr>
          </a:lstStyle>
          <a:p>
            <a:r>
              <a:rPr lang="en" dirty="0"/>
              <a:t>Slide</a:t>
            </a:r>
          </a:p>
        </p:txBody>
      </p:sp>
      <p:sp>
        <p:nvSpPr>
          <p:cNvPr id="4" name="Foliennummernplatzhalter 3">
            <a:extLst>
              <a:ext uri="{FF2B5EF4-FFF2-40B4-BE49-F238E27FC236}">
                <a16:creationId xmlns:a16="http://schemas.microsoft.com/office/drawing/2014/main" id="{F8CE481A-A88F-4524-82FD-5FC9865BD4E5}"/>
              </a:ext>
            </a:extLst>
          </p:cNvPr>
          <p:cNvSpPr>
            <a:spLocks noGrp="1"/>
          </p:cNvSpPr>
          <p:nvPr>
            <p:ph type="sldNum" sz="quarter" idx="12"/>
          </p:nvPr>
        </p:nvSpPr>
        <p:spPr/>
        <p:txBody>
          <a:bodyPr/>
          <a:lstStyle/>
          <a:p>
            <a:fld id="{0AF89F37-6AD9-4F74-BC17-19E39A25D257}" type="slidenum">
              <a:rPr lang="de-AT" smtClean="0"/>
              <a:pPr/>
              <a:t>‹Nr.›</a:t>
            </a:fld>
            <a:endParaRPr lang="de-AT"/>
          </a:p>
        </p:txBody>
      </p:sp>
      <p:sp>
        <p:nvSpPr>
          <p:cNvPr id="5" name="Inhaltsplatzhalter 2">
            <a:extLst>
              <a:ext uri="{FF2B5EF4-FFF2-40B4-BE49-F238E27FC236}">
                <a16:creationId xmlns:a16="http://schemas.microsoft.com/office/drawing/2014/main" id="{0F2C76BB-93C9-F01B-DA44-89A9BDE581E9}"/>
              </a:ext>
            </a:extLst>
          </p:cNvPr>
          <p:cNvSpPr>
            <a:spLocks noGrp="1"/>
          </p:cNvSpPr>
          <p:nvPr>
            <p:ph idx="1"/>
          </p:nvPr>
        </p:nvSpPr>
        <p:spPr>
          <a:xfrm>
            <a:off x="592538" y="1825625"/>
            <a:ext cx="10954420" cy="4351338"/>
          </a:xfrm>
        </p:spPr>
        <p:txBody>
          <a:bodyPr/>
          <a:lstStyle/>
          <a:p>
            <a:pPr lvl="0"/>
            <a:r>
              <a:rPr lang="en"/>
              <a:t>Edit master text format</a:t>
            </a:r>
          </a:p>
          <a:p>
            <a:pPr lvl="1"/>
            <a:r>
              <a:rPr lang="en"/>
              <a:t>Second level</a:t>
            </a:r>
          </a:p>
          <a:p>
            <a:pPr lvl="2"/>
            <a:r>
              <a:rPr lang="en"/>
              <a:t>Third level</a:t>
            </a:r>
          </a:p>
          <a:p>
            <a:pPr lvl="3"/>
            <a:r>
              <a:rPr lang="en"/>
              <a:t>Fourth level</a:t>
            </a:r>
          </a:p>
          <a:p>
            <a:pPr lvl="4"/>
            <a:r>
              <a:rPr lang="en"/>
              <a:t>Fifth level</a:t>
            </a:r>
            <a:endParaRPr lang="de-AT"/>
          </a:p>
        </p:txBody>
      </p:sp>
      <p:sp>
        <p:nvSpPr>
          <p:cNvPr id="3" name="Fußzeilenplatzhalter 2">
            <a:extLst>
              <a:ext uri="{FF2B5EF4-FFF2-40B4-BE49-F238E27FC236}">
                <a16:creationId xmlns:a16="http://schemas.microsoft.com/office/drawing/2014/main" id="{FDFCE176-AFEF-07F6-AC9A-A57CA5D62499}"/>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a:prstGeom prst="rect">
            <a:avLst/>
          </a:prstGeo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72602666"/>
      </p:ext>
    </p:extLst>
  </p:cSld>
  <p:clrMapOvr>
    <a:masterClrMapping/>
  </p:clrMapOvr>
  <p:transition spd="slow">
    <p:push/>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W-Nur Titel">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B911D54-B1AB-4038-A3BB-3EB1FD2B9588}"/>
              </a:ext>
            </a:extLst>
          </p:cNvPr>
          <p:cNvSpPr>
            <a:spLocks noGrp="1"/>
          </p:cNvSpPr>
          <p:nvPr>
            <p:ph type="title"/>
          </p:nvPr>
        </p:nvSpPr>
        <p:spPr/>
        <p:txBody>
          <a:bodyPr/>
          <a:lstStyle/>
          <a:p>
            <a:r>
              <a:rPr lang="de-DE"/>
              <a:t>Mastertitelformat bearbeiten</a:t>
            </a:r>
            <a:endParaRPr lang="de-AT"/>
          </a:p>
        </p:txBody>
      </p:sp>
      <p:sp>
        <p:nvSpPr>
          <p:cNvPr id="2" name="Datumsplatzhalter 1">
            <a:extLst>
              <a:ext uri="{FF2B5EF4-FFF2-40B4-BE49-F238E27FC236}">
                <a16:creationId xmlns:a16="http://schemas.microsoft.com/office/drawing/2014/main" id="{D67F12B3-471A-4948-9ECF-51EE3B8A3838}"/>
              </a:ext>
            </a:extLst>
          </p:cNvPr>
          <p:cNvSpPr>
            <a:spLocks noGrp="1"/>
          </p:cNvSpPr>
          <p:nvPr>
            <p:ph type="dt" sz="half" idx="10"/>
          </p:nvPr>
        </p:nvSpPr>
        <p:spPr/>
        <p:txBody>
          <a:bodyPr/>
          <a:lstStyle/>
          <a:p>
            <a:r>
              <a:rPr lang="de-AT"/>
              <a:t>Folie</a:t>
            </a:r>
          </a:p>
        </p:txBody>
      </p:sp>
      <p:sp>
        <p:nvSpPr>
          <p:cNvPr id="3" name="Fußzeilenplatzhalter 2">
            <a:extLst>
              <a:ext uri="{FF2B5EF4-FFF2-40B4-BE49-F238E27FC236}">
                <a16:creationId xmlns:a16="http://schemas.microsoft.com/office/drawing/2014/main" id="{0CA6C5F3-A094-415E-AF5A-74B84D4EF53C}"/>
              </a:ext>
            </a:extLst>
          </p:cNvPr>
          <p:cNvSpPr>
            <a:spLocks noGrp="1"/>
          </p:cNvSpPr>
          <p:nvPr>
            <p:ph type="ftr" sz="quarter" idx="11"/>
          </p:nvPr>
        </p:nvSpPr>
        <p:spPr>
          <a:xfrm>
            <a:off x="635069" y="272194"/>
            <a:ext cx="6759911" cy="365125"/>
          </a:xfrm>
        </p:spPr>
        <p:txBody>
          <a:bodyPr/>
          <a:lstStyle/>
          <a:p>
            <a:r>
              <a:rPr lang="de-AT">
                <a:cs typeface="Arial" panose="020B0604020202020204" pitchFamily="34" charset="0"/>
              </a:rPr>
              <a:t>Güterverkehr im Wandel – nachhaltig, digital und effizient</a:t>
            </a:r>
            <a:endParaRPr lang="de-AT"/>
          </a:p>
        </p:txBody>
      </p:sp>
      <p:sp>
        <p:nvSpPr>
          <p:cNvPr id="4" name="Foliennummernplatzhalter 3">
            <a:extLst>
              <a:ext uri="{FF2B5EF4-FFF2-40B4-BE49-F238E27FC236}">
                <a16:creationId xmlns:a16="http://schemas.microsoft.com/office/drawing/2014/main" id="{F8CE481A-A88F-4524-82FD-5FC9865BD4E5}"/>
              </a:ext>
            </a:extLst>
          </p:cNvPr>
          <p:cNvSpPr>
            <a:spLocks noGrp="1"/>
          </p:cNvSpPr>
          <p:nvPr>
            <p:ph type="sldNum" sz="quarter" idx="12"/>
          </p:nvPr>
        </p:nvSpPr>
        <p:spPr/>
        <p:txBody>
          <a:bodyPr/>
          <a:lstStyle/>
          <a:p>
            <a:fld id="{0AF89F37-6AD9-4F74-BC17-19E39A25D257}" type="slidenum">
              <a:rPr lang="de-AT" smtClean="0"/>
              <a:pPr/>
              <a:t>‹#›</a:t>
            </a:fld>
            <a:endParaRPr lang="de-AT"/>
          </a:p>
        </p:txBody>
      </p:sp>
      <p:sp>
        <p:nvSpPr>
          <p:cNvPr id="5" name="Inhaltsplatzhalter 2">
            <a:extLst>
              <a:ext uri="{FF2B5EF4-FFF2-40B4-BE49-F238E27FC236}">
                <a16:creationId xmlns:a16="http://schemas.microsoft.com/office/drawing/2014/main" id="{0F2C76BB-93C9-F01B-DA44-89A9BDE581E9}"/>
              </a:ext>
            </a:extLst>
          </p:cNvPr>
          <p:cNvSpPr>
            <a:spLocks noGrp="1"/>
          </p:cNvSpPr>
          <p:nvPr>
            <p:ph idx="1"/>
          </p:nvPr>
        </p:nvSpPr>
        <p:spPr>
          <a:xfrm>
            <a:off x="592538" y="1825625"/>
            <a:ext cx="1095442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72602666"/>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W-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77AA82-B96F-4003-AA6C-2E34A55B0F85}"/>
              </a:ext>
            </a:extLst>
          </p:cNvPr>
          <p:cNvSpPr>
            <a:spLocks noGrp="1"/>
          </p:cNvSpPr>
          <p:nvPr>
            <p:ph type="title"/>
          </p:nvPr>
        </p:nvSpPr>
        <p:spPr/>
        <p:txBody>
          <a:bodyPr/>
          <a:lstStyle/>
          <a:p>
            <a:r>
              <a:rPr lang="en"/>
              <a:t>Edit Master Title Format</a:t>
            </a:r>
            <a:endParaRPr lang="de-AT"/>
          </a:p>
        </p:txBody>
      </p:sp>
      <p:sp>
        <p:nvSpPr>
          <p:cNvPr id="3" name="Inhaltsplatzhalter 2">
            <a:extLst>
              <a:ext uri="{FF2B5EF4-FFF2-40B4-BE49-F238E27FC236}">
                <a16:creationId xmlns:a16="http://schemas.microsoft.com/office/drawing/2014/main" id="{0C2B1BAD-4358-4038-9BA7-0D53040F3DE0}"/>
              </a:ext>
            </a:extLst>
          </p:cNvPr>
          <p:cNvSpPr>
            <a:spLocks noGrp="1"/>
          </p:cNvSpPr>
          <p:nvPr>
            <p:ph idx="1"/>
          </p:nvPr>
        </p:nvSpPr>
        <p:spPr/>
        <p:txBody>
          <a:bodyPr/>
          <a:lstStyle/>
          <a:p>
            <a:pPr lvl="0"/>
            <a:r>
              <a:rPr lang="en" dirty="0"/>
              <a:t>Edit master text format</a:t>
            </a:r>
          </a:p>
          <a:p>
            <a:pPr lvl="1"/>
            <a:r>
              <a:rPr lang="en" dirty="0"/>
              <a:t>Second level</a:t>
            </a:r>
          </a:p>
          <a:p>
            <a:pPr lvl="2"/>
            <a:r>
              <a:rPr lang="en" dirty="0"/>
              <a:t>Third level</a:t>
            </a:r>
          </a:p>
          <a:p>
            <a:pPr lvl="3"/>
            <a:r>
              <a:rPr lang="en" dirty="0"/>
              <a:t>Fourth level</a:t>
            </a:r>
          </a:p>
          <a:p>
            <a:pPr lvl="4"/>
            <a:r>
              <a:rPr lang="en" dirty="0"/>
              <a:t>Fifth level</a:t>
            </a:r>
            <a:endParaRPr lang="de-AT" dirty="0"/>
          </a:p>
        </p:txBody>
      </p:sp>
      <p:sp>
        <p:nvSpPr>
          <p:cNvPr id="11" name="Datumsplatzhalter 10">
            <a:extLst>
              <a:ext uri="{FF2B5EF4-FFF2-40B4-BE49-F238E27FC236}">
                <a16:creationId xmlns:a16="http://schemas.microsoft.com/office/drawing/2014/main" id="{97D61D40-77A3-4657-B9D4-CEE228B42D64}"/>
              </a:ext>
            </a:extLst>
          </p:cNvPr>
          <p:cNvSpPr>
            <a:spLocks noGrp="1"/>
          </p:cNvSpPr>
          <p:nvPr>
            <p:ph type="dt" sz="half" idx="10"/>
          </p:nvPr>
        </p:nvSpPr>
        <p:spPr/>
        <p:txBody>
          <a:bodyPr/>
          <a:lstStyle>
            <a:lvl1pPr>
              <a:defRPr/>
            </a:lvl1pPr>
          </a:lstStyle>
          <a:p>
            <a:r>
              <a:rPr lang="en" dirty="0"/>
              <a:t>Slide</a:t>
            </a:r>
          </a:p>
        </p:txBody>
      </p:sp>
      <p:sp>
        <p:nvSpPr>
          <p:cNvPr id="13" name="Foliennummernplatzhalter 12">
            <a:extLst>
              <a:ext uri="{FF2B5EF4-FFF2-40B4-BE49-F238E27FC236}">
                <a16:creationId xmlns:a16="http://schemas.microsoft.com/office/drawing/2014/main" id="{3BC163CD-3B39-4E91-88DF-093ADD7B7276}"/>
              </a:ext>
            </a:extLst>
          </p:cNvPr>
          <p:cNvSpPr>
            <a:spLocks noGrp="1"/>
          </p:cNvSpPr>
          <p:nvPr>
            <p:ph type="sldNum" sz="quarter" idx="12"/>
          </p:nvPr>
        </p:nvSpPr>
        <p:spPr/>
        <p:txBody>
          <a:bodyPr/>
          <a:lstStyle/>
          <a:p>
            <a:fld id="{0AF89F37-6AD9-4F74-BC17-19E39A25D257}" type="slidenum">
              <a:rPr lang="de-AT" smtClean="0"/>
              <a:pPr/>
              <a:t>‹Nr.›</a:t>
            </a:fld>
            <a:endParaRPr lang="de-AT"/>
          </a:p>
        </p:txBody>
      </p:sp>
      <p:sp>
        <p:nvSpPr>
          <p:cNvPr id="6" name="Fußzeilenplatzhalter 2">
            <a:extLst>
              <a:ext uri="{FF2B5EF4-FFF2-40B4-BE49-F238E27FC236}">
                <a16:creationId xmlns:a16="http://schemas.microsoft.com/office/drawing/2014/main" id="{0CFF5F83-482B-1328-971B-44C77FB2B240}"/>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a:prstGeom prst="rect">
            <a:avLst/>
          </a:prstGeo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389710707"/>
      </p:ext>
    </p:extLst>
  </p:cSld>
  <p:clrMapOvr>
    <a:masterClrMapping/>
  </p:clrMapOvr>
  <p:transition spd="slow">
    <p:push/>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RW-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77AA82-B96F-4003-AA6C-2E34A55B0F85}"/>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0C2B1BAD-4358-4038-9BA7-0D53040F3DE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1" name="Datumsplatzhalter 10">
            <a:extLst>
              <a:ext uri="{FF2B5EF4-FFF2-40B4-BE49-F238E27FC236}">
                <a16:creationId xmlns:a16="http://schemas.microsoft.com/office/drawing/2014/main" id="{97D61D40-77A3-4657-B9D4-CEE228B42D64}"/>
              </a:ext>
            </a:extLst>
          </p:cNvPr>
          <p:cNvSpPr>
            <a:spLocks noGrp="1"/>
          </p:cNvSpPr>
          <p:nvPr>
            <p:ph type="dt" sz="half" idx="10"/>
          </p:nvPr>
        </p:nvSpPr>
        <p:spPr/>
        <p:txBody>
          <a:bodyPr/>
          <a:lstStyle/>
          <a:p>
            <a:r>
              <a:rPr lang="de-AT"/>
              <a:t>Folie</a:t>
            </a:r>
          </a:p>
        </p:txBody>
      </p:sp>
      <p:sp>
        <p:nvSpPr>
          <p:cNvPr id="12" name="Fußzeilenplatzhalter 11">
            <a:extLst>
              <a:ext uri="{FF2B5EF4-FFF2-40B4-BE49-F238E27FC236}">
                <a16:creationId xmlns:a16="http://schemas.microsoft.com/office/drawing/2014/main" id="{D2BEE460-D80B-43E8-BC90-CB725910BD0E}"/>
              </a:ext>
            </a:extLst>
          </p:cNvPr>
          <p:cNvSpPr>
            <a:spLocks noGrp="1"/>
          </p:cNvSpPr>
          <p:nvPr>
            <p:ph type="ftr" sz="quarter" idx="11"/>
          </p:nvPr>
        </p:nvSpPr>
        <p:spPr>
          <a:xfrm>
            <a:off x="635070" y="272194"/>
            <a:ext cx="5913016" cy="365125"/>
          </a:xfrm>
        </p:spPr>
        <p:txBody>
          <a:bodyPr/>
          <a:lstStyle/>
          <a:p>
            <a:r>
              <a:rPr lang="de-AT"/>
              <a:t>Güterverkehr im Wandel – nachhaltig, digital und effizient</a:t>
            </a:r>
          </a:p>
        </p:txBody>
      </p:sp>
      <p:sp>
        <p:nvSpPr>
          <p:cNvPr id="13" name="Foliennummernplatzhalter 12">
            <a:extLst>
              <a:ext uri="{FF2B5EF4-FFF2-40B4-BE49-F238E27FC236}">
                <a16:creationId xmlns:a16="http://schemas.microsoft.com/office/drawing/2014/main" id="{3BC163CD-3B39-4E91-88DF-093ADD7B7276}"/>
              </a:ext>
            </a:extLst>
          </p:cNvPr>
          <p:cNvSpPr>
            <a:spLocks noGrp="1"/>
          </p:cNvSpPr>
          <p:nvPr>
            <p:ph type="sldNum" sz="quarter" idx="12"/>
          </p:nvPr>
        </p:nvSpPr>
        <p:spPr/>
        <p:txBody>
          <a:bodyPr/>
          <a:lstStyle/>
          <a:p>
            <a:fld id="{0AF89F37-6AD9-4F74-BC17-19E39A25D257}" type="slidenum">
              <a:rPr lang="de-AT" smtClean="0"/>
              <a:pPr/>
              <a:t>‹#›</a:t>
            </a:fld>
            <a:endParaRPr lang="de-AT"/>
          </a:p>
        </p:txBody>
      </p:sp>
    </p:spTree>
    <p:extLst>
      <p:ext uri="{BB962C8B-B14F-4D97-AF65-F5344CB8AC3E}">
        <p14:creationId xmlns:p14="http://schemas.microsoft.com/office/powerpoint/2010/main" val="389710707"/>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14E134A-41C3-48F6-9731-40787741E714}"/>
              </a:ext>
            </a:extLst>
          </p:cNvPr>
          <p:cNvSpPr>
            <a:spLocks noGrp="1"/>
          </p:cNvSpPr>
          <p:nvPr>
            <p:ph sz="half" idx="1"/>
          </p:nvPr>
        </p:nvSpPr>
        <p:spPr>
          <a:xfrm>
            <a:off x="592538" y="1825625"/>
            <a:ext cx="5384730" cy="4351338"/>
          </a:xfrm>
        </p:spPr>
        <p:txBody>
          <a:bodyPr/>
          <a:lstStyle/>
          <a:p>
            <a:pPr lvl="0"/>
            <a:r>
              <a:rPr lang="en"/>
              <a:t>Edit master text format</a:t>
            </a:r>
          </a:p>
          <a:p>
            <a:pPr lvl="1"/>
            <a:r>
              <a:rPr lang="en"/>
              <a:t>Second level</a:t>
            </a:r>
          </a:p>
          <a:p>
            <a:pPr lvl="2"/>
            <a:r>
              <a:rPr lang="en"/>
              <a:t>Third level</a:t>
            </a:r>
          </a:p>
          <a:p>
            <a:pPr lvl="3"/>
            <a:r>
              <a:rPr lang="en"/>
              <a:t>Fourth level</a:t>
            </a:r>
          </a:p>
          <a:p>
            <a:pPr lvl="4"/>
            <a:r>
              <a:rPr lang="en"/>
              <a:t>Fifth level</a:t>
            </a:r>
            <a:endParaRPr lang="de-AT"/>
          </a:p>
        </p:txBody>
      </p:sp>
      <p:sp>
        <p:nvSpPr>
          <p:cNvPr id="4" name="Inhaltsplatzhalter 3">
            <a:extLst>
              <a:ext uri="{FF2B5EF4-FFF2-40B4-BE49-F238E27FC236}">
                <a16:creationId xmlns:a16="http://schemas.microsoft.com/office/drawing/2014/main" id="{CD679E35-E54F-40E3-9EE7-1D07531FCD60}"/>
              </a:ext>
            </a:extLst>
          </p:cNvPr>
          <p:cNvSpPr>
            <a:spLocks noGrp="1"/>
          </p:cNvSpPr>
          <p:nvPr>
            <p:ph sz="half" idx="2"/>
          </p:nvPr>
        </p:nvSpPr>
        <p:spPr>
          <a:xfrm>
            <a:off x="5969070" y="1825625"/>
            <a:ext cx="5384730" cy="4351338"/>
          </a:xfrm>
        </p:spPr>
        <p:txBody>
          <a:bodyPr/>
          <a:lstStyle/>
          <a:p>
            <a:pPr lvl="0"/>
            <a:r>
              <a:rPr lang="en"/>
              <a:t>Edit master text format</a:t>
            </a:r>
          </a:p>
          <a:p>
            <a:pPr lvl="1"/>
            <a:r>
              <a:rPr lang="en"/>
              <a:t>Second level</a:t>
            </a:r>
          </a:p>
          <a:p>
            <a:pPr lvl="2"/>
            <a:r>
              <a:rPr lang="en"/>
              <a:t>Third level</a:t>
            </a:r>
          </a:p>
          <a:p>
            <a:pPr lvl="3"/>
            <a:r>
              <a:rPr lang="en"/>
              <a:t>Fourth level</a:t>
            </a:r>
          </a:p>
          <a:p>
            <a:pPr lvl="4"/>
            <a:r>
              <a:rPr lang="en"/>
              <a:t>Fifth level</a:t>
            </a:r>
            <a:endParaRPr lang="de-AT"/>
          </a:p>
        </p:txBody>
      </p:sp>
      <p:sp>
        <p:nvSpPr>
          <p:cNvPr id="8" name="Datumsplatzhalter 7">
            <a:extLst>
              <a:ext uri="{FF2B5EF4-FFF2-40B4-BE49-F238E27FC236}">
                <a16:creationId xmlns:a16="http://schemas.microsoft.com/office/drawing/2014/main" id="{CFC04E03-ACE1-4263-9F00-27C899830BFF}"/>
              </a:ext>
            </a:extLst>
          </p:cNvPr>
          <p:cNvSpPr>
            <a:spLocks noGrp="1"/>
          </p:cNvSpPr>
          <p:nvPr>
            <p:ph type="dt" sz="half" idx="10"/>
          </p:nvPr>
        </p:nvSpPr>
        <p:spPr/>
        <p:txBody>
          <a:bodyPr/>
          <a:lstStyle>
            <a:lvl1pPr>
              <a:defRPr/>
            </a:lvl1pPr>
          </a:lstStyle>
          <a:p>
            <a:r>
              <a:rPr lang="en" dirty="0"/>
              <a:t>Slide</a:t>
            </a:r>
          </a:p>
        </p:txBody>
      </p:sp>
      <p:sp>
        <p:nvSpPr>
          <p:cNvPr id="10" name="Foliennummernplatzhalter 9">
            <a:extLst>
              <a:ext uri="{FF2B5EF4-FFF2-40B4-BE49-F238E27FC236}">
                <a16:creationId xmlns:a16="http://schemas.microsoft.com/office/drawing/2014/main" id="{FCE6E83C-C08F-414C-9905-660AD59DA8B1}"/>
              </a:ext>
            </a:extLst>
          </p:cNvPr>
          <p:cNvSpPr>
            <a:spLocks noGrp="1"/>
          </p:cNvSpPr>
          <p:nvPr>
            <p:ph type="sldNum" sz="quarter" idx="12"/>
          </p:nvPr>
        </p:nvSpPr>
        <p:spPr/>
        <p:txBody>
          <a:bodyPr/>
          <a:lstStyle/>
          <a:p>
            <a:fld id="{0AF89F37-6AD9-4F74-BC17-19E39A25D257}" type="slidenum">
              <a:rPr lang="de-AT" smtClean="0"/>
              <a:pPr/>
              <a:t>‹Nr.›</a:t>
            </a:fld>
            <a:endParaRPr lang="de-AT"/>
          </a:p>
        </p:txBody>
      </p:sp>
      <p:sp>
        <p:nvSpPr>
          <p:cNvPr id="11" name="Titel 10">
            <a:extLst>
              <a:ext uri="{FF2B5EF4-FFF2-40B4-BE49-F238E27FC236}">
                <a16:creationId xmlns:a16="http://schemas.microsoft.com/office/drawing/2014/main" id="{1970461B-FB10-41E9-88AE-C0E6DDF89755}"/>
              </a:ext>
            </a:extLst>
          </p:cNvPr>
          <p:cNvSpPr>
            <a:spLocks noGrp="1"/>
          </p:cNvSpPr>
          <p:nvPr>
            <p:ph type="title"/>
          </p:nvPr>
        </p:nvSpPr>
        <p:spPr/>
        <p:txBody>
          <a:bodyPr/>
          <a:lstStyle/>
          <a:p>
            <a:r>
              <a:rPr lang="en"/>
              <a:t>Edit Master Title Format</a:t>
            </a:r>
            <a:endParaRPr lang="de-AT"/>
          </a:p>
        </p:txBody>
      </p:sp>
      <p:sp>
        <p:nvSpPr>
          <p:cNvPr id="2" name="Fußzeilenplatzhalter 2">
            <a:extLst>
              <a:ext uri="{FF2B5EF4-FFF2-40B4-BE49-F238E27FC236}">
                <a16:creationId xmlns:a16="http://schemas.microsoft.com/office/drawing/2014/main" id="{28E2003D-75FE-81DA-C95D-446CBA3C126E}"/>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a:prstGeom prst="rect">
            <a:avLst/>
          </a:prstGeo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3811066653"/>
      </p:ext>
    </p:extLst>
  </p:cSld>
  <p:clrMapOvr>
    <a:masterClrMapping/>
  </p:clrMapOvr>
  <p:transition spd="slow">
    <p:push/>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14E134A-41C3-48F6-9731-40787741E714}"/>
              </a:ext>
            </a:extLst>
          </p:cNvPr>
          <p:cNvSpPr>
            <a:spLocks noGrp="1"/>
          </p:cNvSpPr>
          <p:nvPr>
            <p:ph sz="half" idx="1"/>
          </p:nvPr>
        </p:nvSpPr>
        <p:spPr>
          <a:xfrm>
            <a:off x="592538" y="1825625"/>
            <a:ext cx="538473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CD679E35-E54F-40E3-9EE7-1D07531FCD60}"/>
              </a:ext>
            </a:extLst>
          </p:cNvPr>
          <p:cNvSpPr>
            <a:spLocks noGrp="1"/>
          </p:cNvSpPr>
          <p:nvPr>
            <p:ph sz="half" idx="2"/>
          </p:nvPr>
        </p:nvSpPr>
        <p:spPr>
          <a:xfrm>
            <a:off x="5969070" y="1825625"/>
            <a:ext cx="538473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8" name="Datumsplatzhalter 7">
            <a:extLst>
              <a:ext uri="{FF2B5EF4-FFF2-40B4-BE49-F238E27FC236}">
                <a16:creationId xmlns:a16="http://schemas.microsoft.com/office/drawing/2014/main" id="{CFC04E03-ACE1-4263-9F00-27C899830BFF}"/>
              </a:ext>
            </a:extLst>
          </p:cNvPr>
          <p:cNvSpPr>
            <a:spLocks noGrp="1"/>
          </p:cNvSpPr>
          <p:nvPr>
            <p:ph type="dt" sz="half" idx="10"/>
          </p:nvPr>
        </p:nvSpPr>
        <p:spPr/>
        <p:txBody>
          <a:bodyPr/>
          <a:lstStyle/>
          <a:p>
            <a:r>
              <a:rPr lang="de-AT"/>
              <a:t>Folie</a:t>
            </a:r>
          </a:p>
        </p:txBody>
      </p:sp>
      <p:sp>
        <p:nvSpPr>
          <p:cNvPr id="9" name="Fußzeilenplatzhalter 8">
            <a:extLst>
              <a:ext uri="{FF2B5EF4-FFF2-40B4-BE49-F238E27FC236}">
                <a16:creationId xmlns:a16="http://schemas.microsoft.com/office/drawing/2014/main" id="{F47884CE-FAD7-4794-B1DE-5CD85A265F03}"/>
              </a:ext>
            </a:extLst>
          </p:cNvPr>
          <p:cNvSpPr>
            <a:spLocks noGrp="1"/>
          </p:cNvSpPr>
          <p:nvPr>
            <p:ph type="ftr" sz="quarter" idx="11"/>
          </p:nvPr>
        </p:nvSpPr>
        <p:spPr>
          <a:xfrm>
            <a:off x="635070" y="272194"/>
            <a:ext cx="5010890" cy="365125"/>
          </a:xfrm>
        </p:spPr>
        <p:txBody>
          <a:bodyPr/>
          <a:lstStyle/>
          <a:p>
            <a:r>
              <a:rPr lang="de-AT">
                <a:cs typeface="Arial" panose="020B0604020202020204" pitchFamily="34" charset="0"/>
              </a:rPr>
              <a:t>Güterverkehr im Wandel – nachhaltig, digital und effizient</a:t>
            </a:r>
            <a:endParaRPr lang="de-AT"/>
          </a:p>
        </p:txBody>
      </p:sp>
      <p:sp>
        <p:nvSpPr>
          <p:cNvPr id="10" name="Foliennummernplatzhalter 9">
            <a:extLst>
              <a:ext uri="{FF2B5EF4-FFF2-40B4-BE49-F238E27FC236}">
                <a16:creationId xmlns:a16="http://schemas.microsoft.com/office/drawing/2014/main" id="{FCE6E83C-C08F-414C-9905-660AD59DA8B1}"/>
              </a:ext>
            </a:extLst>
          </p:cNvPr>
          <p:cNvSpPr>
            <a:spLocks noGrp="1"/>
          </p:cNvSpPr>
          <p:nvPr>
            <p:ph type="sldNum" sz="quarter" idx="12"/>
          </p:nvPr>
        </p:nvSpPr>
        <p:spPr/>
        <p:txBody>
          <a:bodyPr/>
          <a:lstStyle/>
          <a:p>
            <a:fld id="{0AF89F37-6AD9-4F74-BC17-19E39A25D257}" type="slidenum">
              <a:rPr lang="de-AT" smtClean="0"/>
              <a:pPr/>
              <a:t>‹#›</a:t>
            </a:fld>
            <a:endParaRPr lang="de-AT"/>
          </a:p>
        </p:txBody>
      </p:sp>
      <p:sp>
        <p:nvSpPr>
          <p:cNvPr id="11" name="Titel 10">
            <a:extLst>
              <a:ext uri="{FF2B5EF4-FFF2-40B4-BE49-F238E27FC236}">
                <a16:creationId xmlns:a16="http://schemas.microsoft.com/office/drawing/2014/main" id="{1970461B-FB10-41E9-88AE-C0E6DDF89755}"/>
              </a:ext>
            </a:extLst>
          </p:cNvPr>
          <p:cNvSpPr>
            <a:spLocks noGrp="1"/>
          </p:cNvSpPr>
          <p:nvPr>
            <p:ph type="title"/>
          </p:nvPr>
        </p:nvSpPr>
        <p:spPr/>
        <p:txBody>
          <a:bodyPr/>
          <a:lstStyle/>
          <a:p>
            <a:r>
              <a:rPr lang="de-DE"/>
              <a:t>Mastertitelformat bearbeiten</a:t>
            </a:r>
            <a:endParaRPr lang="de-AT"/>
          </a:p>
        </p:txBody>
      </p:sp>
    </p:spTree>
    <p:extLst>
      <p:ext uri="{BB962C8B-B14F-4D97-AF65-F5344CB8AC3E}">
        <p14:creationId xmlns:p14="http://schemas.microsoft.com/office/powerpoint/2010/main" val="3811066653"/>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E8F0A99-201A-49CE-9E5A-ED6E35D1B6EE}"/>
              </a:ext>
            </a:extLst>
          </p:cNvPr>
          <p:cNvSpPr>
            <a:spLocks noGrp="1"/>
          </p:cNvSpPr>
          <p:nvPr>
            <p:ph type="body" idx="1"/>
          </p:nvPr>
        </p:nvSpPr>
        <p:spPr>
          <a:xfrm>
            <a:off x="613804" y="1681163"/>
            <a:ext cx="536250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
              <a:t>Edit master text format</a:t>
            </a:r>
          </a:p>
        </p:txBody>
      </p:sp>
      <p:sp>
        <p:nvSpPr>
          <p:cNvPr id="4" name="Inhaltsplatzhalter 3">
            <a:extLst>
              <a:ext uri="{FF2B5EF4-FFF2-40B4-BE49-F238E27FC236}">
                <a16:creationId xmlns:a16="http://schemas.microsoft.com/office/drawing/2014/main" id="{CCEF6080-ED61-46B7-9E65-3E75BED844A0}"/>
              </a:ext>
            </a:extLst>
          </p:cNvPr>
          <p:cNvSpPr>
            <a:spLocks noGrp="1"/>
          </p:cNvSpPr>
          <p:nvPr>
            <p:ph sz="half" idx="2"/>
          </p:nvPr>
        </p:nvSpPr>
        <p:spPr>
          <a:xfrm>
            <a:off x="613804" y="2505075"/>
            <a:ext cx="5362505" cy="3684588"/>
          </a:xfrm>
        </p:spPr>
        <p:txBody>
          <a:bodyPr/>
          <a:lstStyle/>
          <a:p>
            <a:pPr lvl="0"/>
            <a:r>
              <a:rPr lang="en"/>
              <a:t>Edit master text format</a:t>
            </a:r>
          </a:p>
          <a:p>
            <a:pPr lvl="1"/>
            <a:r>
              <a:rPr lang="en"/>
              <a:t>Second level</a:t>
            </a:r>
          </a:p>
          <a:p>
            <a:pPr lvl="2"/>
            <a:r>
              <a:rPr lang="en"/>
              <a:t>Third level</a:t>
            </a:r>
          </a:p>
          <a:p>
            <a:pPr lvl="3"/>
            <a:r>
              <a:rPr lang="en"/>
              <a:t>Fourth level</a:t>
            </a:r>
          </a:p>
          <a:p>
            <a:pPr lvl="4"/>
            <a:r>
              <a:rPr lang="en"/>
              <a:t>Fifth level</a:t>
            </a:r>
            <a:endParaRPr lang="de-AT"/>
          </a:p>
        </p:txBody>
      </p:sp>
      <p:sp>
        <p:nvSpPr>
          <p:cNvPr id="5" name="Textplatzhalter 4">
            <a:extLst>
              <a:ext uri="{FF2B5EF4-FFF2-40B4-BE49-F238E27FC236}">
                <a16:creationId xmlns:a16="http://schemas.microsoft.com/office/drawing/2014/main" id="{860953C2-EFF7-4532-BE7F-67FF550174BD}"/>
              </a:ext>
            </a:extLst>
          </p:cNvPr>
          <p:cNvSpPr>
            <a:spLocks noGrp="1"/>
          </p:cNvSpPr>
          <p:nvPr>
            <p:ph type="body" sz="quarter" idx="3"/>
          </p:nvPr>
        </p:nvSpPr>
        <p:spPr>
          <a:xfrm>
            <a:off x="5966474" y="1681163"/>
            <a:ext cx="538891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
              <a:t>Edit master text format</a:t>
            </a:r>
          </a:p>
        </p:txBody>
      </p:sp>
      <p:sp>
        <p:nvSpPr>
          <p:cNvPr id="6" name="Inhaltsplatzhalter 5">
            <a:extLst>
              <a:ext uri="{FF2B5EF4-FFF2-40B4-BE49-F238E27FC236}">
                <a16:creationId xmlns:a16="http://schemas.microsoft.com/office/drawing/2014/main" id="{54474D04-40F1-43F4-857F-12E38610973F}"/>
              </a:ext>
            </a:extLst>
          </p:cNvPr>
          <p:cNvSpPr>
            <a:spLocks noGrp="1"/>
          </p:cNvSpPr>
          <p:nvPr>
            <p:ph sz="quarter" idx="4"/>
          </p:nvPr>
        </p:nvSpPr>
        <p:spPr>
          <a:xfrm>
            <a:off x="5966474" y="2505075"/>
            <a:ext cx="5388914" cy="3684588"/>
          </a:xfrm>
        </p:spPr>
        <p:txBody>
          <a:bodyPr/>
          <a:lstStyle/>
          <a:p>
            <a:pPr lvl="0"/>
            <a:r>
              <a:rPr lang="en"/>
              <a:t>Edit master text format</a:t>
            </a:r>
          </a:p>
          <a:p>
            <a:pPr lvl="1"/>
            <a:r>
              <a:rPr lang="en"/>
              <a:t>Second level</a:t>
            </a:r>
          </a:p>
          <a:p>
            <a:pPr lvl="2"/>
            <a:r>
              <a:rPr lang="en"/>
              <a:t>Third level</a:t>
            </a:r>
          </a:p>
          <a:p>
            <a:pPr lvl="3"/>
            <a:r>
              <a:rPr lang="en"/>
              <a:t>Fourth level</a:t>
            </a:r>
          </a:p>
          <a:p>
            <a:pPr lvl="4"/>
            <a:r>
              <a:rPr lang="en"/>
              <a:t>Fifth level</a:t>
            </a:r>
            <a:endParaRPr lang="de-AT"/>
          </a:p>
        </p:txBody>
      </p:sp>
      <p:sp>
        <p:nvSpPr>
          <p:cNvPr id="10" name="Titel 9">
            <a:extLst>
              <a:ext uri="{FF2B5EF4-FFF2-40B4-BE49-F238E27FC236}">
                <a16:creationId xmlns:a16="http://schemas.microsoft.com/office/drawing/2014/main" id="{B8F6A176-B755-4BFF-B320-E4C028B91612}"/>
              </a:ext>
            </a:extLst>
          </p:cNvPr>
          <p:cNvSpPr>
            <a:spLocks noGrp="1"/>
          </p:cNvSpPr>
          <p:nvPr>
            <p:ph type="title"/>
          </p:nvPr>
        </p:nvSpPr>
        <p:spPr/>
        <p:txBody>
          <a:bodyPr/>
          <a:lstStyle/>
          <a:p>
            <a:r>
              <a:rPr lang="en"/>
              <a:t>Edit Master Title Format</a:t>
            </a:r>
            <a:endParaRPr lang="de-AT"/>
          </a:p>
        </p:txBody>
      </p:sp>
      <p:sp>
        <p:nvSpPr>
          <p:cNvPr id="11" name="Datumsplatzhalter 10">
            <a:extLst>
              <a:ext uri="{FF2B5EF4-FFF2-40B4-BE49-F238E27FC236}">
                <a16:creationId xmlns:a16="http://schemas.microsoft.com/office/drawing/2014/main" id="{380350EB-E89F-4D0E-AFF4-8CEBAE6BF940}"/>
              </a:ext>
            </a:extLst>
          </p:cNvPr>
          <p:cNvSpPr>
            <a:spLocks noGrp="1"/>
          </p:cNvSpPr>
          <p:nvPr>
            <p:ph type="dt" sz="half" idx="10"/>
          </p:nvPr>
        </p:nvSpPr>
        <p:spPr/>
        <p:txBody>
          <a:bodyPr/>
          <a:lstStyle>
            <a:lvl1pPr>
              <a:defRPr/>
            </a:lvl1pPr>
          </a:lstStyle>
          <a:p>
            <a:r>
              <a:rPr lang="en" dirty="0"/>
              <a:t>Slide</a:t>
            </a:r>
          </a:p>
        </p:txBody>
      </p:sp>
      <p:sp>
        <p:nvSpPr>
          <p:cNvPr id="13" name="Foliennummernplatzhalter 12">
            <a:extLst>
              <a:ext uri="{FF2B5EF4-FFF2-40B4-BE49-F238E27FC236}">
                <a16:creationId xmlns:a16="http://schemas.microsoft.com/office/drawing/2014/main" id="{90EA1554-15FC-45BD-B6AA-643957DB065E}"/>
              </a:ext>
            </a:extLst>
          </p:cNvPr>
          <p:cNvSpPr>
            <a:spLocks noGrp="1"/>
          </p:cNvSpPr>
          <p:nvPr>
            <p:ph type="sldNum" sz="quarter" idx="12"/>
          </p:nvPr>
        </p:nvSpPr>
        <p:spPr/>
        <p:txBody>
          <a:bodyPr/>
          <a:lstStyle/>
          <a:p>
            <a:fld id="{0AF89F37-6AD9-4F74-BC17-19E39A25D257}" type="slidenum">
              <a:rPr lang="de-AT" smtClean="0"/>
              <a:pPr/>
              <a:t>‹Nr.›</a:t>
            </a:fld>
            <a:endParaRPr lang="de-AT"/>
          </a:p>
        </p:txBody>
      </p:sp>
      <p:sp>
        <p:nvSpPr>
          <p:cNvPr id="2" name="Fußzeilenplatzhalter 2">
            <a:extLst>
              <a:ext uri="{FF2B5EF4-FFF2-40B4-BE49-F238E27FC236}">
                <a16:creationId xmlns:a16="http://schemas.microsoft.com/office/drawing/2014/main" id="{D2DEA8F2-CBFA-5CBA-C707-00239F726D83}"/>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a:prstGeom prst="rect">
            <a:avLst/>
          </a:prstGeo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2455201701"/>
      </p:ext>
    </p:extLst>
  </p:cSld>
  <p:clrMapOvr>
    <a:masterClrMapping/>
  </p:clrMapOvr>
  <p:transition spd="slow">
    <p:push/>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E8F0A99-201A-49CE-9E5A-ED6E35D1B6EE}"/>
              </a:ext>
            </a:extLst>
          </p:cNvPr>
          <p:cNvSpPr>
            <a:spLocks noGrp="1"/>
          </p:cNvSpPr>
          <p:nvPr>
            <p:ph type="body" idx="1"/>
          </p:nvPr>
        </p:nvSpPr>
        <p:spPr>
          <a:xfrm>
            <a:off x="613804" y="1681163"/>
            <a:ext cx="536250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CEF6080-ED61-46B7-9E65-3E75BED844A0}"/>
              </a:ext>
            </a:extLst>
          </p:cNvPr>
          <p:cNvSpPr>
            <a:spLocks noGrp="1"/>
          </p:cNvSpPr>
          <p:nvPr>
            <p:ph sz="half" idx="2"/>
          </p:nvPr>
        </p:nvSpPr>
        <p:spPr>
          <a:xfrm>
            <a:off x="613804" y="2505075"/>
            <a:ext cx="5362505"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860953C2-EFF7-4532-BE7F-67FF550174BD}"/>
              </a:ext>
            </a:extLst>
          </p:cNvPr>
          <p:cNvSpPr>
            <a:spLocks noGrp="1"/>
          </p:cNvSpPr>
          <p:nvPr>
            <p:ph type="body" sz="quarter" idx="3"/>
          </p:nvPr>
        </p:nvSpPr>
        <p:spPr>
          <a:xfrm>
            <a:off x="5966474" y="1681163"/>
            <a:ext cx="538891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4474D04-40F1-43F4-857F-12E38610973F}"/>
              </a:ext>
            </a:extLst>
          </p:cNvPr>
          <p:cNvSpPr>
            <a:spLocks noGrp="1"/>
          </p:cNvSpPr>
          <p:nvPr>
            <p:ph sz="quarter" idx="4"/>
          </p:nvPr>
        </p:nvSpPr>
        <p:spPr>
          <a:xfrm>
            <a:off x="5966474" y="2505075"/>
            <a:ext cx="5388914"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10" name="Titel 9">
            <a:extLst>
              <a:ext uri="{FF2B5EF4-FFF2-40B4-BE49-F238E27FC236}">
                <a16:creationId xmlns:a16="http://schemas.microsoft.com/office/drawing/2014/main" id="{B8F6A176-B755-4BFF-B320-E4C028B91612}"/>
              </a:ext>
            </a:extLst>
          </p:cNvPr>
          <p:cNvSpPr>
            <a:spLocks noGrp="1"/>
          </p:cNvSpPr>
          <p:nvPr>
            <p:ph type="title"/>
          </p:nvPr>
        </p:nvSpPr>
        <p:spPr/>
        <p:txBody>
          <a:bodyPr/>
          <a:lstStyle/>
          <a:p>
            <a:r>
              <a:rPr lang="de-DE"/>
              <a:t>Mastertitelformat bearbeiten</a:t>
            </a:r>
            <a:endParaRPr lang="de-AT"/>
          </a:p>
        </p:txBody>
      </p:sp>
      <p:sp>
        <p:nvSpPr>
          <p:cNvPr id="11" name="Datumsplatzhalter 10">
            <a:extLst>
              <a:ext uri="{FF2B5EF4-FFF2-40B4-BE49-F238E27FC236}">
                <a16:creationId xmlns:a16="http://schemas.microsoft.com/office/drawing/2014/main" id="{380350EB-E89F-4D0E-AFF4-8CEBAE6BF940}"/>
              </a:ext>
            </a:extLst>
          </p:cNvPr>
          <p:cNvSpPr>
            <a:spLocks noGrp="1"/>
          </p:cNvSpPr>
          <p:nvPr>
            <p:ph type="dt" sz="half" idx="10"/>
          </p:nvPr>
        </p:nvSpPr>
        <p:spPr/>
        <p:txBody>
          <a:bodyPr/>
          <a:lstStyle/>
          <a:p>
            <a:r>
              <a:rPr lang="de-AT"/>
              <a:t>Folie</a:t>
            </a:r>
          </a:p>
        </p:txBody>
      </p:sp>
      <p:sp>
        <p:nvSpPr>
          <p:cNvPr id="12" name="Fußzeilenplatzhalter 11">
            <a:extLst>
              <a:ext uri="{FF2B5EF4-FFF2-40B4-BE49-F238E27FC236}">
                <a16:creationId xmlns:a16="http://schemas.microsoft.com/office/drawing/2014/main" id="{B8575AC0-8512-444E-BE77-53641772C88A}"/>
              </a:ext>
            </a:extLst>
          </p:cNvPr>
          <p:cNvSpPr>
            <a:spLocks noGrp="1"/>
          </p:cNvSpPr>
          <p:nvPr>
            <p:ph type="ftr" sz="quarter" idx="11"/>
          </p:nvPr>
        </p:nvSpPr>
        <p:spPr>
          <a:xfrm>
            <a:off x="635069" y="272194"/>
            <a:ext cx="5581623" cy="365125"/>
          </a:xfrm>
        </p:spPr>
        <p:txBody>
          <a:bodyPr/>
          <a:lstStyle/>
          <a:p>
            <a:r>
              <a:rPr lang="de-AT">
                <a:cs typeface="Arial" panose="020B0604020202020204" pitchFamily="34" charset="0"/>
              </a:rPr>
              <a:t>Güterverkehr im Wandel – nachhaltig, digital und effizient</a:t>
            </a:r>
            <a:endParaRPr lang="de-AT"/>
          </a:p>
        </p:txBody>
      </p:sp>
      <p:sp>
        <p:nvSpPr>
          <p:cNvPr id="13" name="Foliennummernplatzhalter 12">
            <a:extLst>
              <a:ext uri="{FF2B5EF4-FFF2-40B4-BE49-F238E27FC236}">
                <a16:creationId xmlns:a16="http://schemas.microsoft.com/office/drawing/2014/main" id="{90EA1554-15FC-45BD-B6AA-643957DB065E}"/>
              </a:ext>
            </a:extLst>
          </p:cNvPr>
          <p:cNvSpPr>
            <a:spLocks noGrp="1"/>
          </p:cNvSpPr>
          <p:nvPr>
            <p:ph type="sldNum" sz="quarter" idx="12"/>
          </p:nvPr>
        </p:nvSpPr>
        <p:spPr/>
        <p:txBody>
          <a:bodyPr/>
          <a:lstStyle/>
          <a:p>
            <a:fld id="{0AF89F37-6AD9-4F74-BC17-19E39A25D257}" type="slidenum">
              <a:rPr lang="de-AT" smtClean="0"/>
              <a:pPr/>
              <a:t>‹#›</a:t>
            </a:fld>
            <a:endParaRPr lang="de-AT"/>
          </a:p>
        </p:txBody>
      </p:sp>
    </p:spTree>
    <p:extLst>
      <p:ext uri="{BB962C8B-B14F-4D97-AF65-F5344CB8AC3E}">
        <p14:creationId xmlns:p14="http://schemas.microsoft.com/office/powerpoint/2010/main" val="2455201701"/>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10.xml"/><Relationship Id="rId3" Type="http://schemas.openxmlformats.org/officeDocument/2006/relationships/slideLayout" Target="../slideLayouts/slideLayout30.xml"/><Relationship Id="rId7" Type="http://schemas.openxmlformats.org/officeDocument/2006/relationships/slideLayout" Target="../slideLayouts/slideLayout70.xml"/><Relationship Id="rId12" Type="http://schemas.openxmlformats.org/officeDocument/2006/relationships/slideLayout" Target="../slideLayouts/slideLayout120.xml"/><Relationship Id="rId2" Type="http://schemas.openxmlformats.org/officeDocument/2006/relationships/slideLayout" Target="../slideLayouts/slideLayout20.xml"/><Relationship Id="rId1" Type="http://schemas.openxmlformats.org/officeDocument/2006/relationships/slideLayout" Target="../slideLayouts/slideLayout130.xml"/><Relationship Id="rId6" Type="http://schemas.openxmlformats.org/officeDocument/2006/relationships/slideLayout" Target="../slideLayouts/slideLayout60.xml"/><Relationship Id="rId11" Type="http://schemas.openxmlformats.org/officeDocument/2006/relationships/slideLayout" Target="../slideLayouts/slideLayout110.xml"/><Relationship Id="rId5" Type="http://schemas.openxmlformats.org/officeDocument/2006/relationships/slideLayout" Target="../slideLayouts/slideLayout50.xml"/><Relationship Id="rId10" Type="http://schemas.openxmlformats.org/officeDocument/2006/relationships/slideLayout" Target="../slideLayouts/slideLayout100.xml"/><Relationship Id="rId4" Type="http://schemas.openxmlformats.org/officeDocument/2006/relationships/slideLayout" Target="../slideLayouts/slideLayout40.xml"/><Relationship Id="rId9" Type="http://schemas.openxmlformats.org/officeDocument/2006/relationships/slideLayout" Target="../slideLayouts/slideLayout90.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BAC8BA7B-97C5-452D-B883-5A7AB0444CF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084120" y="173650"/>
            <a:ext cx="1624322" cy="792975"/>
          </a:xfrm>
          <a:prstGeom prst="rect">
            <a:avLst/>
          </a:prstGeom>
        </p:spPr>
      </p:pic>
      <p:sp>
        <p:nvSpPr>
          <p:cNvPr id="2" name="Titelplatzhalter 1">
            <a:extLst>
              <a:ext uri="{FF2B5EF4-FFF2-40B4-BE49-F238E27FC236}">
                <a16:creationId xmlns:a16="http://schemas.microsoft.com/office/drawing/2014/main" id="{2B8C6396-F486-4878-8CC4-81AC7A8EEA0D}"/>
              </a:ext>
            </a:extLst>
          </p:cNvPr>
          <p:cNvSpPr>
            <a:spLocks noGrp="1"/>
          </p:cNvSpPr>
          <p:nvPr>
            <p:ph type="title"/>
          </p:nvPr>
        </p:nvSpPr>
        <p:spPr>
          <a:xfrm>
            <a:off x="592538" y="640040"/>
            <a:ext cx="8278504" cy="792976"/>
          </a:xfrm>
          <a:prstGeom prst="rect">
            <a:avLst/>
          </a:prstGeom>
        </p:spPr>
        <p:txBody>
          <a:bodyPr vert="horz" lIns="91440" tIns="45720" rIns="91440" bIns="45720" rtlCol="0" anchor="t">
            <a:noAutofit/>
          </a:bodyPr>
          <a:lstStyle/>
          <a:p>
            <a:r>
              <a:rPr lang="en" dirty="0"/>
              <a:t>Edit Master Title Format</a:t>
            </a:r>
            <a:endParaRPr lang="de-AT" dirty="0"/>
          </a:p>
        </p:txBody>
      </p:sp>
      <p:sp>
        <p:nvSpPr>
          <p:cNvPr id="3" name="Textplatzhalter 2">
            <a:extLst>
              <a:ext uri="{FF2B5EF4-FFF2-40B4-BE49-F238E27FC236}">
                <a16:creationId xmlns:a16="http://schemas.microsoft.com/office/drawing/2014/main" id="{21E306C2-3AD5-44AD-89FD-7FCE79E3DDC2}"/>
              </a:ext>
            </a:extLst>
          </p:cNvPr>
          <p:cNvSpPr>
            <a:spLocks noGrp="1"/>
          </p:cNvSpPr>
          <p:nvPr>
            <p:ph type="body" idx="1"/>
          </p:nvPr>
        </p:nvSpPr>
        <p:spPr>
          <a:xfrm>
            <a:off x="592538" y="1825625"/>
            <a:ext cx="10954420" cy="4351338"/>
          </a:xfrm>
          <a:prstGeom prst="rect">
            <a:avLst/>
          </a:prstGeom>
        </p:spPr>
        <p:txBody>
          <a:bodyPr vert="horz" lIns="91440" tIns="45720" rIns="91440" bIns="45720" rtlCol="0">
            <a:noAutofit/>
          </a:bodyPr>
          <a:lstStyle/>
          <a:p>
            <a:pPr lvl="0"/>
            <a:r>
              <a:rPr lang="en" dirty="0"/>
              <a:t>Edit master text format</a:t>
            </a:r>
          </a:p>
          <a:p>
            <a:pPr lvl="1"/>
            <a:r>
              <a:rPr lang="en" dirty="0"/>
              <a:t>Second level</a:t>
            </a:r>
          </a:p>
          <a:p>
            <a:pPr lvl="2"/>
            <a:r>
              <a:rPr lang="en" dirty="0"/>
              <a:t>Third level</a:t>
            </a:r>
          </a:p>
          <a:p>
            <a:pPr lvl="3"/>
            <a:r>
              <a:rPr lang="en" dirty="0"/>
              <a:t>Fourth level</a:t>
            </a:r>
          </a:p>
          <a:p>
            <a:pPr lvl="4"/>
            <a:r>
              <a:rPr lang="en" dirty="0"/>
              <a:t>Fifth level</a:t>
            </a:r>
            <a:endParaRPr lang="de-AT" dirty="0"/>
          </a:p>
        </p:txBody>
      </p:sp>
      <p:sp>
        <p:nvSpPr>
          <p:cNvPr id="4" name="Datumsplatzhalter 3">
            <a:extLst>
              <a:ext uri="{FF2B5EF4-FFF2-40B4-BE49-F238E27FC236}">
                <a16:creationId xmlns:a16="http://schemas.microsoft.com/office/drawing/2014/main" id="{B327A7E2-9C00-4BD6-B8E3-67C067F9E564}"/>
              </a:ext>
            </a:extLst>
          </p:cNvPr>
          <p:cNvSpPr>
            <a:spLocks noGrp="1"/>
          </p:cNvSpPr>
          <p:nvPr>
            <p:ph type="dt" sz="half" idx="2"/>
          </p:nvPr>
        </p:nvSpPr>
        <p:spPr>
          <a:xfrm>
            <a:off x="616601" y="6356350"/>
            <a:ext cx="687623" cy="365125"/>
          </a:xfrm>
          <a:prstGeom prst="rect">
            <a:avLst/>
          </a:prstGeom>
        </p:spPr>
        <p:txBody>
          <a:bodyPr vert="horz" lIns="91440" tIns="45720" rIns="91440" bIns="45720" rtlCol="0" anchor="ctr"/>
          <a:lstStyle>
            <a:lvl1pPr algn="l">
              <a:defRPr sz="1000" b="0">
                <a:solidFill>
                  <a:schemeClr val="tx2"/>
                </a:solidFill>
                <a:latin typeface="+mj-lt"/>
              </a:defRPr>
            </a:lvl1pPr>
          </a:lstStyle>
          <a:p>
            <a:r>
              <a:rPr lang="en" dirty="0"/>
              <a:t>Slide</a:t>
            </a:r>
          </a:p>
        </p:txBody>
      </p:sp>
      <p:sp>
        <p:nvSpPr>
          <p:cNvPr id="5" name="Fußzeilenplatzhalter 4">
            <a:extLst>
              <a:ext uri="{FF2B5EF4-FFF2-40B4-BE49-F238E27FC236}">
                <a16:creationId xmlns:a16="http://schemas.microsoft.com/office/drawing/2014/main" id="{2D46868A-48F7-4673-AA8C-069C5F71B160}"/>
              </a:ext>
            </a:extLst>
          </p:cNvPr>
          <p:cNvSpPr>
            <a:spLocks noGrp="1"/>
          </p:cNvSpPr>
          <p:nvPr>
            <p:ph type="ftr" sz="quarter" idx="3"/>
          </p:nvPr>
        </p:nvSpPr>
        <p:spPr>
          <a:xfrm>
            <a:off x="635069" y="272194"/>
            <a:ext cx="5544801" cy="365125"/>
          </a:xfrm>
          <a:prstGeom prst="rect">
            <a:avLst/>
          </a:prstGeom>
        </p:spPr>
        <p:txBody>
          <a:bodyPr vert="horz" lIns="91440" tIns="45720" rIns="91440" bIns="45720" rtlCol="0" anchor="ctr">
            <a:noAutofit/>
          </a:bodyPr>
          <a:lstStyle>
            <a:lvl1pPr algn="l">
              <a:defRPr sz="1100" b="0" i="0" cap="all" spc="100" baseline="0">
                <a:solidFill>
                  <a:schemeClr val="tx2"/>
                </a:solidFill>
                <a:latin typeface="+mj-lt"/>
              </a:defRPr>
            </a:lvl1pPr>
          </a:lstStyle>
          <a:p>
            <a:r>
              <a:rPr lang="en" dirty="0">
                <a:cs typeface="Arial" panose="020B0604020202020204" pitchFamily="34" charset="0"/>
              </a:rPr>
              <a:t>Freight transport in transition – sustainable, digital and efficient</a:t>
            </a:r>
            <a:endParaRPr lang="de-AT" dirty="0"/>
          </a:p>
        </p:txBody>
      </p:sp>
      <p:sp>
        <p:nvSpPr>
          <p:cNvPr id="6" name="Foliennummernplatzhalter 5">
            <a:extLst>
              <a:ext uri="{FF2B5EF4-FFF2-40B4-BE49-F238E27FC236}">
                <a16:creationId xmlns:a16="http://schemas.microsoft.com/office/drawing/2014/main" id="{AE533346-009B-4997-AFDE-E864721BEC42}"/>
              </a:ext>
            </a:extLst>
          </p:cNvPr>
          <p:cNvSpPr>
            <a:spLocks noGrp="1"/>
          </p:cNvSpPr>
          <p:nvPr>
            <p:ph type="sldNum" sz="quarter" idx="4"/>
          </p:nvPr>
        </p:nvSpPr>
        <p:spPr>
          <a:xfrm>
            <a:off x="916816" y="6356350"/>
            <a:ext cx="2107119" cy="365125"/>
          </a:xfrm>
          <a:prstGeom prst="rect">
            <a:avLst/>
          </a:prstGeom>
        </p:spPr>
        <p:txBody>
          <a:bodyPr vert="horz" lIns="91440" tIns="45720" rIns="91440" bIns="45720" rtlCol="0" anchor="ctr"/>
          <a:lstStyle>
            <a:lvl1pPr algn="l">
              <a:defRPr sz="1000" b="0">
                <a:solidFill>
                  <a:schemeClr val="tx2"/>
                </a:solidFill>
                <a:latin typeface="+mj-lt"/>
              </a:defRPr>
            </a:lvl1pPr>
          </a:lstStyle>
          <a:p>
            <a:fld id="{0AF89F37-6AD9-4F74-BC17-19E39A25D257}" type="slidenum">
              <a:rPr lang="de-AT" smtClean="0"/>
              <a:pPr/>
              <a:t>‹Nr.›</a:t>
            </a:fld>
            <a:endParaRPr lang="de-AT"/>
          </a:p>
        </p:txBody>
      </p:sp>
    </p:spTree>
    <p:extLst>
      <p:ext uri="{BB962C8B-B14F-4D97-AF65-F5344CB8AC3E}">
        <p14:creationId xmlns:p14="http://schemas.microsoft.com/office/powerpoint/2010/main" val="275751096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51" r:id="rId4"/>
    <p:sldLayoutId id="2147483655" r:id="rId5"/>
    <p:sldLayoutId id="2147483654" r:id="rId6"/>
    <p:sldLayoutId id="2147483650" r:id="rId7"/>
    <p:sldLayoutId id="2147483652" r:id="rId8"/>
    <p:sldLayoutId id="2147483653" r:id="rId9"/>
    <p:sldLayoutId id="2147483656" r:id="rId10"/>
    <p:sldLayoutId id="2147483657" r:id="rId11"/>
    <p:sldLayoutId id="2147483661" r:id="rId12"/>
  </p:sldLayoutIdLst>
  <p:hf hdr="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BAC8BA7B-97C5-452D-B883-5A7AB0444CF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084120" y="173650"/>
            <a:ext cx="1624322" cy="792975"/>
          </a:xfrm>
          <a:prstGeom prst="rect">
            <a:avLst/>
          </a:prstGeom>
        </p:spPr>
      </p:pic>
      <p:sp>
        <p:nvSpPr>
          <p:cNvPr id="2" name="Titelplatzhalter 1">
            <a:extLst>
              <a:ext uri="{FF2B5EF4-FFF2-40B4-BE49-F238E27FC236}">
                <a16:creationId xmlns:a16="http://schemas.microsoft.com/office/drawing/2014/main" id="{2B8C6396-F486-4878-8CC4-81AC7A8EEA0D}"/>
              </a:ext>
            </a:extLst>
          </p:cNvPr>
          <p:cNvSpPr>
            <a:spLocks noGrp="1"/>
          </p:cNvSpPr>
          <p:nvPr>
            <p:ph type="title"/>
          </p:nvPr>
        </p:nvSpPr>
        <p:spPr>
          <a:xfrm>
            <a:off x="592538" y="640040"/>
            <a:ext cx="8278504" cy="792976"/>
          </a:xfrm>
          <a:prstGeom prst="rect">
            <a:avLst/>
          </a:prstGeom>
        </p:spPr>
        <p:txBody>
          <a:bodyPr vert="horz" lIns="91440" tIns="45720" rIns="91440" bIns="45720" rtlCol="0" anchor="t">
            <a:no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21E306C2-3AD5-44AD-89FD-7FCE79E3DDC2}"/>
              </a:ext>
            </a:extLst>
          </p:cNvPr>
          <p:cNvSpPr>
            <a:spLocks noGrp="1"/>
          </p:cNvSpPr>
          <p:nvPr>
            <p:ph type="body" idx="1"/>
          </p:nvPr>
        </p:nvSpPr>
        <p:spPr>
          <a:xfrm>
            <a:off x="592538" y="1825625"/>
            <a:ext cx="10954420" cy="4351338"/>
          </a:xfrm>
          <a:prstGeom prst="rect">
            <a:avLst/>
          </a:prstGeom>
        </p:spPr>
        <p:txBody>
          <a:bodyPr vert="horz" lIns="91440" tIns="45720" rIns="91440" bIns="4572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B327A7E2-9C00-4BD6-B8E3-67C067F9E564}"/>
              </a:ext>
            </a:extLst>
          </p:cNvPr>
          <p:cNvSpPr>
            <a:spLocks noGrp="1"/>
          </p:cNvSpPr>
          <p:nvPr>
            <p:ph type="dt" sz="half" idx="2"/>
          </p:nvPr>
        </p:nvSpPr>
        <p:spPr>
          <a:xfrm>
            <a:off x="616601" y="6356350"/>
            <a:ext cx="687623" cy="365125"/>
          </a:xfrm>
          <a:prstGeom prst="rect">
            <a:avLst/>
          </a:prstGeom>
        </p:spPr>
        <p:txBody>
          <a:bodyPr vert="horz" lIns="91440" tIns="45720" rIns="91440" bIns="45720" rtlCol="0" anchor="ctr"/>
          <a:lstStyle>
            <a:lvl1pPr algn="l">
              <a:defRPr sz="1000" b="0">
                <a:solidFill>
                  <a:schemeClr val="tx2"/>
                </a:solidFill>
                <a:latin typeface="+mj-lt"/>
              </a:defRPr>
            </a:lvl1pPr>
          </a:lstStyle>
          <a:p>
            <a:r>
              <a:rPr lang="de-AT"/>
              <a:t>Folie</a:t>
            </a:r>
          </a:p>
        </p:txBody>
      </p:sp>
      <p:sp>
        <p:nvSpPr>
          <p:cNvPr id="5" name="Fußzeilenplatzhalter 4">
            <a:extLst>
              <a:ext uri="{FF2B5EF4-FFF2-40B4-BE49-F238E27FC236}">
                <a16:creationId xmlns:a16="http://schemas.microsoft.com/office/drawing/2014/main" id="{2D46868A-48F7-4673-AA8C-069C5F71B160}"/>
              </a:ext>
            </a:extLst>
          </p:cNvPr>
          <p:cNvSpPr>
            <a:spLocks noGrp="1"/>
          </p:cNvSpPr>
          <p:nvPr>
            <p:ph type="ftr" sz="quarter" idx="3"/>
          </p:nvPr>
        </p:nvSpPr>
        <p:spPr>
          <a:xfrm>
            <a:off x="635069" y="272194"/>
            <a:ext cx="5544801" cy="365125"/>
          </a:xfrm>
          <a:prstGeom prst="rect">
            <a:avLst/>
          </a:prstGeom>
        </p:spPr>
        <p:txBody>
          <a:bodyPr vert="horz" lIns="91440" tIns="45720" rIns="91440" bIns="45720" rtlCol="0" anchor="ctr">
            <a:noAutofit/>
          </a:bodyPr>
          <a:lstStyle>
            <a:lvl1pPr algn="l">
              <a:defRPr sz="1100" b="0" i="0" cap="all" spc="100" baseline="0">
                <a:solidFill>
                  <a:schemeClr val="tx2"/>
                </a:solidFill>
                <a:latin typeface="+mj-lt"/>
              </a:defRPr>
            </a:lvl1pPr>
          </a:lstStyle>
          <a:p>
            <a:r>
              <a:rPr lang="de-AT">
                <a:cs typeface="Arial" panose="020B0604020202020204" pitchFamily="34" charset="0"/>
              </a:rPr>
              <a:t>Güterverkehr im Wandel – nachhaltig, digital und effizient</a:t>
            </a:r>
            <a:endParaRPr lang="de-AT"/>
          </a:p>
        </p:txBody>
      </p:sp>
      <p:sp>
        <p:nvSpPr>
          <p:cNvPr id="6" name="Foliennummernplatzhalter 5">
            <a:extLst>
              <a:ext uri="{FF2B5EF4-FFF2-40B4-BE49-F238E27FC236}">
                <a16:creationId xmlns:a16="http://schemas.microsoft.com/office/drawing/2014/main" id="{AE533346-009B-4997-AFDE-E864721BEC42}"/>
              </a:ext>
            </a:extLst>
          </p:cNvPr>
          <p:cNvSpPr>
            <a:spLocks noGrp="1"/>
          </p:cNvSpPr>
          <p:nvPr>
            <p:ph type="sldNum" sz="quarter" idx="4"/>
          </p:nvPr>
        </p:nvSpPr>
        <p:spPr>
          <a:xfrm>
            <a:off x="916816" y="6356350"/>
            <a:ext cx="2107119" cy="365125"/>
          </a:xfrm>
          <a:prstGeom prst="rect">
            <a:avLst/>
          </a:prstGeom>
        </p:spPr>
        <p:txBody>
          <a:bodyPr vert="horz" lIns="91440" tIns="45720" rIns="91440" bIns="45720" rtlCol="0" anchor="ctr"/>
          <a:lstStyle>
            <a:lvl1pPr algn="l">
              <a:defRPr sz="1000" b="0">
                <a:solidFill>
                  <a:schemeClr val="tx2"/>
                </a:solidFill>
                <a:latin typeface="+mj-lt"/>
              </a:defRPr>
            </a:lvl1pPr>
          </a:lstStyle>
          <a:p>
            <a:fld id="{0AF89F37-6AD9-4F74-BC17-19E39A25D257}" type="slidenum">
              <a:rPr lang="de-AT" smtClean="0"/>
              <a:pPr/>
              <a:t>‹#›</a:t>
            </a:fld>
            <a:endParaRPr lang="de-AT"/>
          </a:p>
        </p:txBody>
      </p:sp>
    </p:spTree>
    <p:extLst>
      <p:ext uri="{BB962C8B-B14F-4D97-AF65-F5344CB8AC3E}">
        <p14:creationId xmlns:p14="http://schemas.microsoft.com/office/powerpoint/2010/main" val="275751096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51" r:id="rId4"/>
    <p:sldLayoutId id="2147483655" r:id="rId5"/>
    <p:sldLayoutId id="2147483654" r:id="rId6"/>
    <p:sldLayoutId id="2147483650" r:id="rId7"/>
    <p:sldLayoutId id="2147483652" r:id="rId8"/>
    <p:sldLayoutId id="2147483653" r:id="rId9"/>
    <p:sldLayoutId id="2147483656" r:id="rId10"/>
    <p:sldLayoutId id="2147483657" r:id="rId11"/>
    <p:sldLayoutId id="2147483661" r:id="rId12"/>
  </p:sldLayoutIdLst>
  <p:hf hdr="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rewway.at/en/teaching-materials/"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video" Target="https://www.youtube.com/embed/RRIhiR-13Ok?feature=oembed" TargetMode="External"/><Relationship Id="rId5" Type="http://schemas.openxmlformats.org/officeDocument/2006/relationships/image" Target="../media/image20.jpeg"/><Relationship Id="rId4" Type="http://schemas.openxmlformats.org/officeDocument/2006/relationships/hyperlink" Target="https://www.youtube.com/watch?v=RRIhiR-13Ok"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chart" Target="../charts/chart3.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hyperlink" Target="https://www.youtube.com/watch?v=kZhL5SPtn6A" TargetMode="External"/><Relationship Id="rId4" Type="http://schemas.openxmlformats.org/officeDocument/2006/relationships/hyperlink" Target="https://logistify.app/" TargetMode="Externa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610.xml"/><Relationship Id="rId7"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slide" Target="slide150.xml"/><Relationship Id="rId5" Type="http://schemas.openxmlformats.org/officeDocument/2006/relationships/image" Target="../media/image6.png"/><Relationship Id="rId10" Type="http://schemas.openxmlformats.org/officeDocument/2006/relationships/image" Target="../media/image70.png"/><Relationship Id="rId4" Type="http://schemas.openxmlformats.org/officeDocument/2006/relationships/image" Target="../media/image50.png"/><Relationship Id="rId9" Type="http://schemas.openxmlformats.org/officeDocument/2006/relationships/slide" Target="slide370.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3.xml"/><Relationship Id="rId1" Type="http://schemas.openxmlformats.org/officeDocument/2006/relationships/video" Target="https://www.youtube.com/embed/9sF_Sx2CVqA?feature=oembed" TargetMode="External"/><Relationship Id="rId4" Type="http://schemas.openxmlformats.org/officeDocument/2006/relationships/hyperlink" Target="https://youtu.be/9sF_Sx2CVqA?si=FfQC8LWEWilxrAb9"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3" Type="http://schemas.openxmlformats.org/officeDocument/2006/relationships/hyperlink" Target="http://www.danubecommission.org/"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creativecommons.org/licenses/by/4.0/deed.de"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mailto:rewway@fh-steyr.at"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hyperlink" Target="https://www.rewway.at/en/pages/workshops" TargetMode="External"/><Relationship Id="rId4" Type="http://schemas.openxmlformats.org/officeDocument/2006/relationships/hyperlink" Target="https://www.rewway.at/en/teaching-material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a:extLst>
              <a:ext uri="{FF2B5EF4-FFF2-40B4-BE49-F238E27FC236}">
                <a16:creationId xmlns:a16="http://schemas.microsoft.com/office/drawing/2014/main" id="{F1DF8EF6-1EEF-4ED2-BD51-9744B08F9213}"/>
              </a:ext>
            </a:extLst>
          </p:cNvPr>
          <p:cNvSpPr>
            <a:spLocks noGrp="1"/>
          </p:cNvSpPr>
          <p:nvPr>
            <p:ph type="subTitle" idx="1"/>
          </p:nvPr>
        </p:nvSpPr>
        <p:spPr/>
        <p:txBody>
          <a:bodyPr/>
          <a:lstStyle/>
          <a:p>
            <a:r>
              <a:rPr lang="en" dirty="0"/>
              <a:t>Teaching materials</a:t>
            </a:r>
          </a:p>
        </p:txBody>
      </p:sp>
      <p:sp>
        <p:nvSpPr>
          <p:cNvPr id="5" name="Titel 4">
            <a:extLst>
              <a:ext uri="{FF2B5EF4-FFF2-40B4-BE49-F238E27FC236}">
                <a16:creationId xmlns:a16="http://schemas.microsoft.com/office/drawing/2014/main" id="{FDC3F7F4-9A05-4D69-87F5-695C7E9B71F0}"/>
              </a:ext>
            </a:extLst>
          </p:cNvPr>
          <p:cNvSpPr>
            <a:spLocks noGrp="1"/>
          </p:cNvSpPr>
          <p:nvPr>
            <p:ph type="title"/>
          </p:nvPr>
        </p:nvSpPr>
        <p:spPr/>
        <p:txBody>
          <a:bodyPr/>
          <a:lstStyle/>
          <a:p>
            <a:r>
              <a:rPr lang="en" dirty="0">
                <a:cs typeface="Arial" panose="020B0604020202020204" pitchFamily="34" charset="0"/>
              </a:rPr>
              <a:t>European Waterways: Structures, Significance and the Role of the Danube</a:t>
            </a:r>
            <a:br>
              <a:rPr lang="de-AT" dirty="0">
                <a:cs typeface="Arial" panose="020B0604020202020204" pitchFamily="34" charset="0"/>
              </a:rPr>
            </a:br>
            <a:endParaRPr lang="de-AT" dirty="0"/>
          </a:p>
        </p:txBody>
      </p:sp>
    </p:spTree>
    <p:extLst>
      <p:ext uri="{BB962C8B-B14F-4D97-AF65-F5344CB8AC3E}">
        <p14:creationId xmlns:p14="http://schemas.microsoft.com/office/powerpoint/2010/main" val="2818216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210866-AA84-1121-0922-9D69950AE55B}"/>
              </a:ext>
            </a:extLst>
          </p:cNvPr>
          <p:cNvSpPr>
            <a:spLocks noGrp="1"/>
          </p:cNvSpPr>
          <p:nvPr>
            <p:ph type="title"/>
          </p:nvPr>
        </p:nvSpPr>
        <p:spPr/>
        <p:txBody>
          <a:bodyPr/>
          <a:lstStyle/>
          <a:p>
            <a:r>
              <a:rPr lang="en" dirty="0"/>
              <a:t>Waterways as a traffic and transport route</a:t>
            </a:r>
          </a:p>
        </p:txBody>
      </p:sp>
      <p:sp>
        <p:nvSpPr>
          <p:cNvPr id="3" name="Inhaltsplatzhalter 2">
            <a:extLst>
              <a:ext uri="{FF2B5EF4-FFF2-40B4-BE49-F238E27FC236}">
                <a16:creationId xmlns:a16="http://schemas.microsoft.com/office/drawing/2014/main" id="{8624AE05-F657-FC5C-19CF-3FD4BDC21B8F}"/>
              </a:ext>
            </a:extLst>
          </p:cNvPr>
          <p:cNvSpPr>
            <a:spLocks noGrp="1"/>
          </p:cNvSpPr>
          <p:nvPr>
            <p:ph idx="1"/>
          </p:nvPr>
        </p:nvSpPr>
        <p:spPr/>
        <p:txBody>
          <a:bodyPr/>
          <a:lstStyle/>
          <a:p>
            <a:r>
              <a:rPr lang="en" sz="2200" dirty="0"/>
              <a:t>Inland vs. sea waterways</a:t>
            </a:r>
          </a:p>
          <a:p>
            <a:endParaRPr lang="de-AT" sz="2200" dirty="0"/>
          </a:p>
          <a:p>
            <a:r>
              <a:rPr lang="en" sz="2200" dirty="0"/>
              <a:t>the first important settlements were built</a:t>
            </a:r>
            <a:br>
              <a:rPr lang="de-AT" sz="2200" dirty="0"/>
            </a:br>
            <a:r>
              <a:rPr lang="en" sz="2200" dirty="0"/>
              <a:t>on rivers</a:t>
            </a:r>
          </a:p>
          <a:p>
            <a:endParaRPr lang="de-AT" sz="2200" dirty="0"/>
          </a:p>
          <a:p>
            <a:r>
              <a:rPr lang="en" sz="2200" dirty="0"/>
              <a:t>Rivers as the first "roads" </a:t>
            </a:r>
          </a:p>
          <a:p>
            <a:endParaRPr lang="de-AT" sz="2200" dirty="0"/>
          </a:p>
          <a:p>
            <a:r>
              <a:rPr lang="en" sz="2200" dirty="0"/>
              <a:t>Construction of canals in industrialization</a:t>
            </a:r>
            <a:br>
              <a:rPr lang="de-AT" sz="2200" dirty="0"/>
            </a:br>
            <a:r>
              <a:rPr lang="en" sz="2200" dirty="0"/>
              <a:t>from the 19th century onwards</a:t>
            </a:r>
          </a:p>
          <a:p>
            <a:endParaRPr lang="de-AT" sz="2200" dirty="0"/>
          </a:p>
          <a:p>
            <a:endParaRPr lang="de-AT" dirty="0"/>
          </a:p>
        </p:txBody>
      </p:sp>
      <p:sp>
        <p:nvSpPr>
          <p:cNvPr id="5" name="Foliennummernplatzhalter 4">
            <a:extLst>
              <a:ext uri="{FF2B5EF4-FFF2-40B4-BE49-F238E27FC236}">
                <a16:creationId xmlns:a16="http://schemas.microsoft.com/office/drawing/2014/main" id="{D8726F39-D354-B2F7-344D-AC97B0D5596A}"/>
              </a:ext>
            </a:extLst>
          </p:cNvPr>
          <p:cNvSpPr>
            <a:spLocks noGrp="1"/>
          </p:cNvSpPr>
          <p:nvPr>
            <p:ph type="sldNum" sz="quarter" idx="12"/>
          </p:nvPr>
        </p:nvSpPr>
        <p:spPr/>
        <p:txBody>
          <a:bodyPr/>
          <a:lstStyle/>
          <a:p>
            <a:fld id="{0AF89F37-6AD9-4F74-BC17-19E39A25D257}" type="slidenum">
              <a:rPr lang="de-AT" smtClean="0"/>
              <a:pPr/>
              <a:t>10</a:t>
            </a:fld>
            <a:endParaRPr lang="de-AT"/>
          </a:p>
        </p:txBody>
      </p:sp>
      <p:sp>
        <p:nvSpPr>
          <p:cNvPr id="8" name="Textfeld 12">
            <a:extLst>
              <a:ext uri="{FF2B5EF4-FFF2-40B4-BE49-F238E27FC236}">
                <a16:creationId xmlns:a16="http://schemas.microsoft.com/office/drawing/2014/main" id="{E749F759-133B-2C1A-3C98-5F345B1C6283}"/>
              </a:ext>
            </a:extLst>
          </p:cNvPr>
          <p:cNvSpPr txBox="1"/>
          <p:nvPr/>
        </p:nvSpPr>
        <p:spPr>
          <a:xfrm>
            <a:off x="7687504" y="5702935"/>
            <a:ext cx="3313871" cy="246221"/>
          </a:xfrm>
          <a:prstGeom prst="rect">
            <a:avLst/>
          </a:prstGeom>
          <a:noFill/>
        </p:spPr>
        <p:txBody>
          <a:bodyPr wrap="square">
            <a:spAutoFit/>
          </a:bodyPr>
          <a:lstStyle/>
          <a:p>
            <a:pPr algn="r"/>
            <a:r>
              <a:rPr lang="en" sz="1000" dirty="0">
                <a:solidFill>
                  <a:schemeClr val="tx2"/>
                </a:solidFill>
                <a:latin typeface="+mj-lt"/>
                <a:cs typeface="Mangal Pro" panose="00000500000000000000" pitchFamily="2" charset="0"/>
              </a:rPr>
              <a:t>Image: pixabay</a:t>
            </a:r>
            <a:endParaRPr lang="de-AT" sz="1000" dirty="0">
              <a:solidFill>
                <a:schemeClr val="tx2"/>
              </a:solidFill>
              <a:latin typeface="+mj-lt"/>
              <a:cs typeface="Mangal Pro" panose="00000500000000000000" pitchFamily="2" charset="0"/>
            </a:endParaRPr>
          </a:p>
        </p:txBody>
      </p:sp>
      <p:sp>
        <p:nvSpPr>
          <p:cNvPr id="9" name="Fußzeilenplatzhalter 2">
            <a:extLst>
              <a:ext uri="{FF2B5EF4-FFF2-40B4-BE49-F238E27FC236}">
                <a16:creationId xmlns:a16="http://schemas.microsoft.com/office/drawing/2014/main" id="{8C9AF2FC-5D8E-5188-D8B1-AD780481D16F}"/>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pic>
        <p:nvPicPr>
          <p:cNvPr id="6" name="Picture Placeholder 7" descr="A river with trees and a sunny sky&#10;&#10;Description automatically generated">
            <a:extLst>
              <a:ext uri="{FF2B5EF4-FFF2-40B4-BE49-F238E27FC236}">
                <a16:creationId xmlns:a16="http://schemas.microsoft.com/office/drawing/2014/main" id="{FBDBC0EF-209B-B071-AE99-D89584C9EEAB}"/>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6451159" y="1825625"/>
            <a:ext cx="4550216" cy="3895725"/>
          </a:xfrm>
          <a:prstGeom prst="rect">
            <a:avLst/>
          </a:prstGeom>
        </p:spPr>
      </p:pic>
    </p:spTree>
    <p:extLst>
      <p:ext uri="{BB962C8B-B14F-4D97-AF65-F5344CB8AC3E}">
        <p14:creationId xmlns:p14="http://schemas.microsoft.com/office/powerpoint/2010/main" val="1842459083"/>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CABBB9-C232-80EE-552A-7E096EAFCE45}"/>
              </a:ext>
            </a:extLst>
          </p:cNvPr>
          <p:cNvSpPr>
            <a:spLocks noGrp="1"/>
          </p:cNvSpPr>
          <p:nvPr>
            <p:ph type="title"/>
          </p:nvPr>
        </p:nvSpPr>
        <p:spPr/>
        <p:txBody>
          <a:bodyPr/>
          <a:lstStyle/>
          <a:p>
            <a:r>
              <a:rPr lang="en" dirty="0"/>
              <a:t>Inland waterway vessels</a:t>
            </a:r>
          </a:p>
        </p:txBody>
      </p:sp>
      <p:sp>
        <p:nvSpPr>
          <p:cNvPr id="3" name="Inhaltsplatzhalter 2">
            <a:extLst>
              <a:ext uri="{FF2B5EF4-FFF2-40B4-BE49-F238E27FC236}">
                <a16:creationId xmlns:a16="http://schemas.microsoft.com/office/drawing/2014/main" id="{1C79F613-B6C6-38F5-C702-0B1EC5C7718B}"/>
              </a:ext>
            </a:extLst>
          </p:cNvPr>
          <p:cNvSpPr>
            <a:spLocks noGrp="1"/>
          </p:cNvSpPr>
          <p:nvPr>
            <p:ph idx="1"/>
          </p:nvPr>
        </p:nvSpPr>
        <p:spPr>
          <a:xfrm>
            <a:off x="592538" y="1609725"/>
            <a:ext cx="4436662" cy="4567238"/>
          </a:xfrm>
        </p:spPr>
        <p:txBody>
          <a:bodyPr/>
          <a:lstStyle/>
          <a:p>
            <a:r>
              <a:rPr lang="en" dirty="0"/>
              <a:t>Inland waterway vessels: motor cargo vessels &amp; convoys</a:t>
            </a:r>
          </a:p>
          <a:p>
            <a:endParaRPr lang="de-AT" dirty="0"/>
          </a:p>
          <a:p>
            <a:r>
              <a:rPr lang="en" b="1" dirty="0"/>
              <a:t>Motor cargo ship</a:t>
            </a:r>
            <a:r>
              <a:rPr lang="en" dirty="0"/>
              <a:t>: motorized, with cargo hold</a:t>
            </a:r>
            <a:br>
              <a:rPr lang="de-AT" dirty="0"/>
            </a:br>
            <a:r>
              <a:rPr lang="en" dirty="0"/>
              <a:t>Dry cargo, tanker, container and RoRo ships</a:t>
            </a:r>
          </a:p>
          <a:p>
            <a:endParaRPr lang="de-AT" dirty="0"/>
          </a:p>
          <a:p>
            <a:r>
              <a:rPr lang="en" b="1" dirty="0"/>
              <a:t>Pusher convoy:</a:t>
            </a:r>
            <a:r>
              <a:rPr lang="en" dirty="0"/>
              <a:t> motor vessel + push barge/barges</a:t>
            </a:r>
            <a:br>
              <a:rPr lang="de-AT" dirty="0"/>
            </a:br>
            <a:r>
              <a:rPr lang="en" dirty="0"/>
              <a:t>lighter = undriven, floating cargo container</a:t>
            </a:r>
          </a:p>
          <a:p>
            <a:endParaRPr lang="de-AT" dirty="0"/>
          </a:p>
          <a:p>
            <a:r>
              <a:rPr lang="en" b="1" dirty="0"/>
              <a:t>Tugboat: </a:t>
            </a:r>
            <a:r>
              <a:rPr lang="en" dirty="0"/>
              <a:t>Pulling of unpowered ship units </a:t>
            </a:r>
          </a:p>
          <a:p>
            <a:endParaRPr lang="de-AT" dirty="0"/>
          </a:p>
          <a:p>
            <a:endParaRPr lang="de-AT" dirty="0"/>
          </a:p>
          <a:p>
            <a:endParaRPr lang="de-AT" dirty="0"/>
          </a:p>
          <a:p>
            <a:endParaRPr lang="de-AT" dirty="0"/>
          </a:p>
          <a:p>
            <a:endParaRPr lang="de-AT" dirty="0"/>
          </a:p>
          <a:p>
            <a:endParaRPr lang="de-AT" dirty="0"/>
          </a:p>
        </p:txBody>
      </p:sp>
      <p:sp>
        <p:nvSpPr>
          <p:cNvPr id="5" name="Foliennummernplatzhalter 4">
            <a:extLst>
              <a:ext uri="{FF2B5EF4-FFF2-40B4-BE49-F238E27FC236}">
                <a16:creationId xmlns:a16="http://schemas.microsoft.com/office/drawing/2014/main" id="{44300174-7BAD-144F-9949-53EDED307F37}"/>
              </a:ext>
            </a:extLst>
          </p:cNvPr>
          <p:cNvSpPr>
            <a:spLocks noGrp="1"/>
          </p:cNvSpPr>
          <p:nvPr>
            <p:ph type="sldNum" sz="quarter" idx="12"/>
          </p:nvPr>
        </p:nvSpPr>
        <p:spPr/>
        <p:txBody>
          <a:bodyPr/>
          <a:lstStyle/>
          <a:p>
            <a:fld id="{0AF89F37-6AD9-4F74-BC17-19E39A25D257}" type="slidenum">
              <a:rPr lang="de-AT" smtClean="0"/>
              <a:pPr/>
              <a:t>11</a:t>
            </a:fld>
            <a:endParaRPr lang="de-AT"/>
          </a:p>
        </p:txBody>
      </p:sp>
      <p:sp>
        <p:nvSpPr>
          <p:cNvPr id="8" name="Textfeld 12">
            <a:extLst>
              <a:ext uri="{FF2B5EF4-FFF2-40B4-BE49-F238E27FC236}">
                <a16:creationId xmlns:a16="http://schemas.microsoft.com/office/drawing/2014/main" id="{E080F08C-FC63-FAC2-80DA-83643B64C545}"/>
              </a:ext>
            </a:extLst>
          </p:cNvPr>
          <p:cNvSpPr txBox="1"/>
          <p:nvPr/>
        </p:nvSpPr>
        <p:spPr>
          <a:xfrm>
            <a:off x="8233604" y="6420382"/>
            <a:ext cx="3313871" cy="246221"/>
          </a:xfrm>
          <a:prstGeom prst="rect">
            <a:avLst/>
          </a:prstGeom>
          <a:noFill/>
        </p:spPr>
        <p:txBody>
          <a:bodyPr wrap="square">
            <a:spAutoFit/>
          </a:bodyPr>
          <a:lstStyle/>
          <a:p>
            <a:pPr algn="r"/>
            <a:r>
              <a:rPr lang="en" sz="1000" dirty="0">
                <a:solidFill>
                  <a:schemeClr val="tx2"/>
                </a:solidFill>
                <a:latin typeface="+mj-lt"/>
                <a:cs typeface="Mangal Pro" panose="00000500000000000000" pitchFamily="2" charset="0"/>
              </a:rPr>
              <a:t>Image: Leitner@TTS, Austria</a:t>
            </a:r>
          </a:p>
        </p:txBody>
      </p:sp>
      <p:sp>
        <p:nvSpPr>
          <p:cNvPr id="9" name="Fußzeilenplatzhalter 2">
            <a:extLst>
              <a:ext uri="{FF2B5EF4-FFF2-40B4-BE49-F238E27FC236}">
                <a16:creationId xmlns:a16="http://schemas.microsoft.com/office/drawing/2014/main" id="{AA8953D1-C90D-E703-F399-EAF3C6454E20}"/>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pic>
        <p:nvPicPr>
          <p:cNvPr id="6" name="Grafik 5" descr="Schubverband auf der Donau">
            <a:extLst>
              <a:ext uri="{FF2B5EF4-FFF2-40B4-BE49-F238E27FC236}">
                <a16:creationId xmlns:a16="http://schemas.microsoft.com/office/drawing/2014/main" id="{BE6135F3-392D-CB68-3C69-D0213C944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955" y="1831975"/>
            <a:ext cx="6064507" cy="3194050"/>
          </a:xfrm>
          <a:prstGeom prst="rect">
            <a:avLst/>
          </a:prstGeom>
        </p:spPr>
      </p:pic>
    </p:spTree>
    <p:extLst>
      <p:ext uri="{BB962C8B-B14F-4D97-AF65-F5344CB8AC3E}">
        <p14:creationId xmlns:p14="http://schemas.microsoft.com/office/powerpoint/2010/main" val="983300578"/>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9B9A95-FAB8-56C0-5AE7-ABC242231153}"/>
              </a:ext>
            </a:extLst>
          </p:cNvPr>
          <p:cNvSpPr>
            <a:spLocks noGrp="1"/>
          </p:cNvSpPr>
          <p:nvPr>
            <p:ph type="title"/>
          </p:nvPr>
        </p:nvSpPr>
        <p:spPr>
          <a:xfrm>
            <a:off x="592538" y="640040"/>
            <a:ext cx="8896902" cy="792976"/>
          </a:xfrm>
        </p:spPr>
        <p:txBody>
          <a:bodyPr/>
          <a:lstStyle/>
          <a:p>
            <a:r>
              <a:rPr lang="en" dirty="0"/>
              <a:t>Freight transport on waterways - Danube navigation</a:t>
            </a:r>
          </a:p>
        </p:txBody>
      </p:sp>
      <p:sp>
        <p:nvSpPr>
          <p:cNvPr id="5" name="Foliennummernplatzhalter 4">
            <a:extLst>
              <a:ext uri="{FF2B5EF4-FFF2-40B4-BE49-F238E27FC236}">
                <a16:creationId xmlns:a16="http://schemas.microsoft.com/office/drawing/2014/main" id="{E1AC41EB-F2C0-7D55-F0D7-8F71FE0267A6}"/>
              </a:ext>
            </a:extLst>
          </p:cNvPr>
          <p:cNvSpPr>
            <a:spLocks noGrp="1"/>
          </p:cNvSpPr>
          <p:nvPr>
            <p:ph type="sldNum" sz="quarter" idx="12"/>
          </p:nvPr>
        </p:nvSpPr>
        <p:spPr/>
        <p:txBody>
          <a:bodyPr/>
          <a:lstStyle/>
          <a:p>
            <a:fld id="{0AF89F37-6AD9-4F74-BC17-19E39A25D257}" type="slidenum">
              <a:rPr lang="de-AT" smtClean="0"/>
              <a:pPr/>
              <a:t>12</a:t>
            </a:fld>
            <a:endParaRPr lang="de-AT"/>
          </a:p>
        </p:txBody>
      </p:sp>
      <p:pic>
        <p:nvPicPr>
          <p:cNvPr id="7" name="Picture 2" descr="Graphical comparison of the transport capacity of inland waterway vessels, wagons and trucks">
            <a:extLst>
              <a:ext uri="{FF2B5EF4-FFF2-40B4-BE49-F238E27FC236}">
                <a16:creationId xmlns:a16="http://schemas.microsoft.com/office/drawing/2014/main" id="{0CF0556D-7117-0B7A-4361-8378335CEB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a:fillRect/>
          </a:stretch>
        </p:blipFill>
        <p:spPr bwMode="auto">
          <a:xfrm>
            <a:off x="4711196" y="1753462"/>
            <a:ext cx="7044815" cy="4042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a:extLst>
              <a:ext uri="{FF2B5EF4-FFF2-40B4-BE49-F238E27FC236}">
                <a16:creationId xmlns:a16="http://schemas.microsoft.com/office/drawing/2014/main" id="{6CDBA5B1-C49B-C85E-61C5-D07D67D88F5D}"/>
              </a:ext>
            </a:extLst>
          </p:cNvPr>
          <p:cNvSpPr txBox="1"/>
          <p:nvPr/>
        </p:nvSpPr>
        <p:spPr>
          <a:xfrm>
            <a:off x="635069" y="2810436"/>
            <a:ext cx="3462130" cy="2800767"/>
          </a:xfrm>
          <a:prstGeom prst="rect">
            <a:avLst/>
          </a:prstGeom>
          <a:noFill/>
        </p:spPr>
        <p:txBody>
          <a:bodyPr wrap="square">
            <a:spAutoFit/>
          </a:bodyPr>
          <a:lstStyle/>
          <a:p>
            <a:pPr algn="ctr"/>
            <a:r>
              <a:rPr lang="en" sz="2200" dirty="0"/>
              <a:t>Advantage:</a:t>
            </a:r>
          </a:p>
          <a:p>
            <a:pPr algn="ctr"/>
            <a:r>
              <a:rPr lang="en" sz="2200" dirty="0"/>
              <a:t>Large transport capacity of inland waterway vessel: </a:t>
            </a:r>
          </a:p>
          <a:p>
            <a:pPr algn="ctr"/>
            <a:endParaRPr lang="de-AT" sz="2200" dirty="0"/>
          </a:p>
          <a:p>
            <a:pPr algn="ctr"/>
            <a:r>
              <a:rPr lang="en" sz="2200" dirty="0"/>
              <a:t>Push convoy with 4 push barges </a:t>
            </a:r>
          </a:p>
          <a:p>
            <a:pPr algn="ctr"/>
            <a:r>
              <a:rPr lang="en" sz="2200" dirty="0"/>
              <a:t>= 175 train cars</a:t>
            </a:r>
          </a:p>
          <a:p>
            <a:pPr algn="ctr"/>
            <a:r>
              <a:rPr lang="en" sz="2200" dirty="0"/>
              <a:t>= 280 trucks</a:t>
            </a:r>
          </a:p>
        </p:txBody>
      </p:sp>
      <p:pic>
        <p:nvPicPr>
          <p:cNvPr id="9" name="Grafik 8" descr="Information Silhouette">
            <a:extLst>
              <a:ext uri="{FF2B5EF4-FFF2-40B4-BE49-F238E27FC236}">
                <a16:creationId xmlns:a16="http://schemas.microsoft.com/office/drawing/2014/main" id="{C57CCCCA-BFDF-E08D-7D9A-48904FB1FF0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022243" y="2044767"/>
            <a:ext cx="669234" cy="669234"/>
          </a:xfrm>
          <a:prstGeom prst="rect">
            <a:avLst/>
          </a:prstGeom>
        </p:spPr>
      </p:pic>
      <p:sp>
        <p:nvSpPr>
          <p:cNvPr id="10" name="Textfeld 12">
            <a:extLst>
              <a:ext uri="{FF2B5EF4-FFF2-40B4-BE49-F238E27FC236}">
                <a16:creationId xmlns:a16="http://schemas.microsoft.com/office/drawing/2014/main" id="{E4CF9623-8449-B7A0-3130-156756DF7D65}"/>
              </a:ext>
            </a:extLst>
          </p:cNvPr>
          <p:cNvSpPr txBox="1"/>
          <p:nvPr/>
        </p:nvSpPr>
        <p:spPr>
          <a:xfrm>
            <a:off x="8233604" y="6420382"/>
            <a:ext cx="3313871" cy="246221"/>
          </a:xfrm>
          <a:prstGeom prst="rect">
            <a:avLst/>
          </a:prstGeom>
          <a:noFill/>
        </p:spPr>
        <p:txBody>
          <a:bodyPr wrap="square">
            <a:spAutoFit/>
          </a:bodyPr>
          <a:lstStyle/>
          <a:p>
            <a:pPr algn="r"/>
            <a:r>
              <a:rPr lang="en" sz="1000" dirty="0">
                <a:solidFill>
                  <a:schemeClr val="tx2"/>
                </a:solidFill>
                <a:latin typeface="+mj-lt"/>
                <a:cs typeface="Mangal Pro" panose="00000500000000000000" pitchFamily="2" charset="0"/>
              </a:rPr>
              <a:t>Graphic: viadonau</a:t>
            </a:r>
          </a:p>
        </p:txBody>
      </p:sp>
      <p:sp>
        <p:nvSpPr>
          <p:cNvPr id="3" name="Fußzeilenplatzhalter 2">
            <a:extLst>
              <a:ext uri="{FF2B5EF4-FFF2-40B4-BE49-F238E27FC236}">
                <a16:creationId xmlns:a16="http://schemas.microsoft.com/office/drawing/2014/main" id="{28E47153-C268-4399-B659-6771F0BC7938}"/>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1604242486"/>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1D667-FFF9-388D-6DAF-17B51044B89C}"/>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4EE4931B-4683-8267-B9F5-9BD052C5C032}"/>
              </a:ext>
            </a:extLst>
          </p:cNvPr>
          <p:cNvSpPr>
            <a:spLocks noGrp="1"/>
          </p:cNvSpPr>
          <p:nvPr>
            <p:ph type="sldNum" sz="quarter" idx="12"/>
          </p:nvPr>
        </p:nvSpPr>
        <p:spPr/>
        <p:txBody>
          <a:bodyPr/>
          <a:lstStyle/>
          <a:p>
            <a:fld id="{0AF89F37-6AD9-4F74-BC17-19E39A25D257}" type="slidenum">
              <a:rPr lang="de-AT" smtClean="0"/>
              <a:pPr/>
              <a:t>13</a:t>
            </a:fld>
            <a:endParaRPr lang="de-AT"/>
          </a:p>
        </p:txBody>
      </p:sp>
      <p:sp>
        <p:nvSpPr>
          <p:cNvPr id="6" name="Titel 5">
            <a:extLst>
              <a:ext uri="{FF2B5EF4-FFF2-40B4-BE49-F238E27FC236}">
                <a16:creationId xmlns:a16="http://schemas.microsoft.com/office/drawing/2014/main" id="{9B146767-1E3F-BE30-6EB2-F1300BF0FDF7}"/>
              </a:ext>
            </a:extLst>
          </p:cNvPr>
          <p:cNvSpPr>
            <a:spLocks noGrp="1"/>
          </p:cNvSpPr>
          <p:nvPr>
            <p:ph type="title"/>
          </p:nvPr>
        </p:nvSpPr>
        <p:spPr>
          <a:xfrm>
            <a:off x="592538" y="640040"/>
            <a:ext cx="10221236" cy="792976"/>
          </a:xfrm>
        </p:spPr>
        <p:txBody>
          <a:bodyPr/>
          <a:lstStyle/>
          <a:p>
            <a:r>
              <a:rPr lang="en" dirty="0"/>
              <a:t>Danube navigation: specific energy consumption</a:t>
            </a:r>
          </a:p>
        </p:txBody>
      </p:sp>
      <p:sp>
        <p:nvSpPr>
          <p:cNvPr id="7" name="Textfeld 12">
            <a:extLst>
              <a:ext uri="{FF2B5EF4-FFF2-40B4-BE49-F238E27FC236}">
                <a16:creationId xmlns:a16="http://schemas.microsoft.com/office/drawing/2014/main" id="{4338C141-459D-15FB-21F3-F2F349B58305}"/>
              </a:ext>
            </a:extLst>
          </p:cNvPr>
          <p:cNvSpPr txBox="1"/>
          <p:nvPr/>
        </p:nvSpPr>
        <p:spPr>
          <a:xfrm>
            <a:off x="8233604" y="6420382"/>
            <a:ext cx="3313871" cy="246221"/>
          </a:xfrm>
          <a:prstGeom prst="rect">
            <a:avLst/>
          </a:prstGeom>
          <a:noFill/>
        </p:spPr>
        <p:txBody>
          <a:bodyPr wrap="square">
            <a:spAutoFit/>
          </a:bodyPr>
          <a:lstStyle/>
          <a:p>
            <a:pPr algn="r"/>
            <a:r>
              <a:rPr lang="en" sz="1000" dirty="0">
                <a:solidFill>
                  <a:schemeClr val="tx2"/>
                </a:solidFill>
                <a:latin typeface="+mj-lt"/>
                <a:cs typeface="Mangal Pro" panose="00000500000000000000" pitchFamily="2" charset="0"/>
              </a:rPr>
              <a:t>Graphic: viadonau</a:t>
            </a:r>
          </a:p>
        </p:txBody>
      </p:sp>
      <p:sp>
        <p:nvSpPr>
          <p:cNvPr id="9" name="Textfeld 8">
            <a:extLst>
              <a:ext uri="{FF2B5EF4-FFF2-40B4-BE49-F238E27FC236}">
                <a16:creationId xmlns:a16="http://schemas.microsoft.com/office/drawing/2014/main" id="{45B1B16A-E148-554C-B887-DC69D65D2CDC}"/>
              </a:ext>
            </a:extLst>
          </p:cNvPr>
          <p:cNvSpPr txBox="1"/>
          <p:nvPr/>
        </p:nvSpPr>
        <p:spPr>
          <a:xfrm>
            <a:off x="727796" y="3002131"/>
            <a:ext cx="3462130" cy="1785104"/>
          </a:xfrm>
          <a:prstGeom prst="rect">
            <a:avLst/>
          </a:prstGeom>
          <a:noFill/>
        </p:spPr>
        <p:txBody>
          <a:bodyPr wrap="square">
            <a:spAutoFit/>
          </a:bodyPr>
          <a:lstStyle/>
          <a:p>
            <a:r>
              <a:rPr lang="en" sz="2200" dirty="0"/>
              <a:t>An inland waterway vessel can transport a tonne of cargo almost </a:t>
            </a:r>
            <a:r>
              <a:rPr lang="en" sz="2200" b="1" dirty="0"/>
              <a:t>four times as far </a:t>
            </a:r>
            <a:r>
              <a:rPr lang="en" sz="2200" dirty="0"/>
              <a:t>as a truck with the same energy consumption.</a:t>
            </a:r>
          </a:p>
        </p:txBody>
      </p:sp>
      <p:pic>
        <p:nvPicPr>
          <p:cNvPr id="8" name="Picture 2" descr="Graphical comparison of specific energy consumption: trucks, trains, inland waterway vessels">
            <a:extLst>
              <a:ext uri="{FF2B5EF4-FFF2-40B4-BE49-F238E27FC236}">
                <a16:creationId xmlns:a16="http://schemas.microsoft.com/office/drawing/2014/main" id="{6E3D5908-7034-37B9-43E2-EFA08C46FA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a:fillRect/>
          </a:stretch>
        </p:blipFill>
        <p:spPr bwMode="auto">
          <a:xfrm>
            <a:off x="5055259" y="1800469"/>
            <a:ext cx="6408945" cy="3754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Grafik 11" descr="Information Silhouette">
            <a:extLst>
              <a:ext uri="{FF2B5EF4-FFF2-40B4-BE49-F238E27FC236}">
                <a16:creationId xmlns:a16="http://schemas.microsoft.com/office/drawing/2014/main" id="{9E50CC6F-4170-0EFA-95B6-C1E8F7D20D7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970375" y="2206434"/>
            <a:ext cx="669234" cy="669234"/>
          </a:xfrm>
          <a:prstGeom prst="rect">
            <a:avLst/>
          </a:prstGeom>
        </p:spPr>
      </p:pic>
      <p:sp>
        <p:nvSpPr>
          <p:cNvPr id="5" name="Fußzeilenplatzhalter 2">
            <a:extLst>
              <a:ext uri="{FF2B5EF4-FFF2-40B4-BE49-F238E27FC236}">
                <a16:creationId xmlns:a16="http://schemas.microsoft.com/office/drawing/2014/main" id="{56BB659A-504C-1510-FDE5-F52C66EFF1BC}"/>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987353020"/>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3AD6D-EA60-F5E6-9716-738028BCB49E}"/>
            </a:ext>
          </a:extLst>
        </p:cNvPr>
        <p:cNvGrpSpPr/>
        <p:nvPr/>
      </p:nvGrpSpPr>
      <p:grpSpPr>
        <a:xfrm>
          <a:off x="0" y="0"/>
          <a:ext cx="0" cy="0"/>
          <a:chOff x="0" y="0"/>
          <a:chExt cx="0" cy="0"/>
        </a:xfrm>
      </p:grpSpPr>
      <p:sp>
        <p:nvSpPr>
          <p:cNvPr id="15" name="Ellipse 14">
            <a:extLst>
              <a:ext uri="{FF2B5EF4-FFF2-40B4-BE49-F238E27FC236}">
                <a16:creationId xmlns:a16="http://schemas.microsoft.com/office/drawing/2014/main" id="{A9E88672-35CB-34BA-743F-2AE7B235A3CF}"/>
              </a:ext>
              <a:ext uri="{C183D7F6-B498-43B3-948B-1728B52AA6E4}">
                <adec:decorative xmlns:adec="http://schemas.microsoft.com/office/drawing/2017/decorative" val="1"/>
              </a:ext>
            </a:extLst>
          </p:cNvPr>
          <p:cNvSpPr/>
          <p:nvPr/>
        </p:nvSpPr>
        <p:spPr>
          <a:xfrm>
            <a:off x="3135925" y="4006014"/>
            <a:ext cx="1905221" cy="1905221"/>
          </a:xfrm>
          <a:prstGeom prst="ellipse">
            <a:avLst/>
          </a:prstGeom>
          <a:solidFill>
            <a:schemeClr val="bg1"/>
          </a:solidFill>
          <a:ln w="508000">
            <a:solidFill>
              <a:schemeClr val="bg2">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t>40</a:t>
            </a:r>
          </a:p>
          <a:p>
            <a:pPr algn="ctr"/>
            <a:endParaRPr lang="de-AT"/>
          </a:p>
        </p:txBody>
      </p:sp>
      <p:sp>
        <p:nvSpPr>
          <p:cNvPr id="17" name="Ellipse 16">
            <a:extLst>
              <a:ext uri="{FF2B5EF4-FFF2-40B4-BE49-F238E27FC236}">
                <a16:creationId xmlns:a16="http://schemas.microsoft.com/office/drawing/2014/main" id="{3AAF27CD-6E72-D107-DAFE-9309767AFE21}"/>
              </a:ext>
              <a:ext uri="{C183D7F6-B498-43B3-948B-1728B52AA6E4}">
                <adec:decorative xmlns:adec="http://schemas.microsoft.com/office/drawing/2017/decorative" val="1"/>
              </a:ext>
            </a:extLst>
          </p:cNvPr>
          <p:cNvSpPr/>
          <p:nvPr/>
        </p:nvSpPr>
        <p:spPr>
          <a:xfrm>
            <a:off x="928738" y="2707668"/>
            <a:ext cx="986812" cy="986812"/>
          </a:xfrm>
          <a:prstGeom prst="ellipse">
            <a:avLst/>
          </a:prstGeom>
          <a:solidFill>
            <a:schemeClr val="bg1"/>
          </a:solidFill>
          <a:ln w="254000">
            <a:solidFill>
              <a:schemeClr val="accent3">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Ellipse 15">
            <a:extLst>
              <a:ext uri="{FF2B5EF4-FFF2-40B4-BE49-F238E27FC236}">
                <a16:creationId xmlns:a16="http://schemas.microsoft.com/office/drawing/2014/main" id="{8971888D-69D1-E86A-C7B9-868528C3CBCE}"/>
              </a:ext>
              <a:ext uri="{C183D7F6-B498-43B3-948B-1728B52AA6E4}">
                <adec:decorative xmlns:adec="http://schemas.microsoft.com/office/drawing/2017/decorative" val="1"/>
              </a:ext>
            </a:extLst>
          </p:cNvPr>
          <p:cNvSpPr/>
          <p:nvPr/>
        </p:nvSpPr>
        <p:spPr>
          <a:xfrm>
            <a:off x="8825050" y="3717652"/>
            <a:ext cx="1030973" cy="1030973"/>
          </a:xfrm>
          <a:prstGeom prst="ellipse">
            <a:avLst/>
          </a:prstGeom>
          <a:solidFill>
            <a:schemeClr val="bg1"/>
          </a:solidFill>
          <a:ln w="127000">
            <a:solidFill>
              <a:schemeClr val="accent3">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itel 5">
            <a:extLst>
              <a:ext uri="{FF2B5EF4-FFF2-40B4-BE49-F238E27FC236}">
                <a16:creationId xmlns:a16="http://schemas.microsoft.com/office/drawing/2014/main" id="{07869C27-DE3D-A733-7A33-7C396C7D1250}"/>
              </a:ext>
            </a:extLst>
          </p:cNvPr>
          <p:cNvSpPr>
            <a:spLocks noGrp="1"/>
          </p:cNvSpPr>
          <p:nvPr>
            <p:ph type="title"/>
          </p:nvPr>
        </p:nvSpPr>
        <p:spPr/>
        <p:txBody>
          <a:bodyPr/>
          <a:lstStyle/>
          <a:p>
            <a:r>
              <a:rPr lang="en"/>
              <a:t>External costs of transport</a:t>
            </a:r>
          </a:p>
        </p:txBody>
      </p:sp>
      <p:sp>
        <p:nvSpPr>
          <p:cNvPr id="24" name="Inhaltsplatzhalter 23">
            <a:extLst>
              <a:ext uri="{FF2B5EF4-FFF2-40B4-BE49-F238E27FC236}">
                <a16:creationId xmlns:a16="http://schemas.microsoft.com/office/drawing/2014/main" id="{6890745D-20C5-A897-36F0-FEEF999B6DED}"/>
              </a:ext>
            </a:extLst>
          </p:cNvPr>
          <p:cNvSpPr>
            <a:spLocks noGrp="1"/>
          </p:cNvSpPr>
          <p:nvPr>
            <p:ph idx="1"/>
          </p:nvPr>
        </p:nvSpPr>
        <p:spPr>
          <a:xfrm>
            <a:off x="592538" y="1641915"/>
            <a:ext cx="7556617" cy="4490527"/>
          </a:xfrm>
        </p:spPr>
        <p:txBody>
          <a:bodyPr/>
          <a:lstStyle/>
          <a:p>
            <a:pPr marL="0" indent="0">
              <a:buNone/>
            </a:pPr>
            <a:r>
              <a:rPr lang="en" sz="2400" dirty="0"/>
              <a:t>Costs that are not borne by the perpetrators –</a:t>
            </a:r>
          </a:p>
          <a:p>
            <a:pPr marL="0" indent="0">
              <a:buNone/>
            </a:pPr>
            <a:r>
              <a:rPr lang="en" sz="2400" dirty="0"/>
              <a:t>the costs are borne by society, i.e. all of us!</a:t>
            </a:r>
          </a:p>
          <a:p>
            <a:pPr marL="0" indent="0">
              <a:buNone/>
            </a:pPr>
            <a:endParaRPr lang="de-AT" sz="2400" dirty="0"/>
          </a:p>
          <a:p>
            <a:r>
              <a:rPr lang="en" sz="2400" dirty="0"/>
              <a:t>Pollutant emissions</a:t>
            </a:r>
          </a:p>
          <a:p>
            <a:r>
              <a:rPr lang="en" sz="2400" dirty="0"/>
              <a:t>Noise</a:t>
            </a:r>
          </a:p>
          <a:p>
            <a:r>
              <a:rPr lang="en" sz="2400" dirty="0"/>
              <a:t>Accident costs</a:t>
            </a:r>
          </a:p>
          <a:p>
            <a:r>
              <a:rPr lang="en" sz="2400" dirty="0"/>
              <a:t>Land consumption </a:t>
            </a:r>
          </a:p>
          <a:p>
            <a:r>
              <a:rPr lang="en" sz="2400" dirty="0"/>
              <a:t>Effects on flora and fauna</a:t>
            </a:r>
          </a:p>
          <a:p>
            <a:r>
              <a:rPr lang="en" sz="2400" dirty="0"/>
              <a:t>Congestion costs</a:t>
            </a:r>
          </a:p>
        </p:txBody>
      </p:sp>
      <p:sp>
        <p:nvSpPr>
          <p:cNvPr id="5" name="Foliennummernplatzhalter 4">
            <a:extLst>
              <a:ext uri="{FF2B5EF4-FFF2-40B4-BE49-F238E27FC236}">
                <a16:creationId xmlns:a16="http://schemas.microsoft.com/office/drawing/2014/main" id="{759C54E6-7B22-6CD0-A70E-A10D7F8504DB}"/>
              </a:ext>
            </a:extLst>
          </p:cNvPr>
          <p:cNvSpPr>
            <a:spLocks noGrp="1"/>
          </p:cNvSpPr>
          <p:nvPr>
            <p:ph type="sldNum" sz="quarter" idx="12"/>
          </p:nvPr>
        </p:nvSpPr>
        <p:spPr/>
        <p:txBody>
          <a:bodyPr/>
          <a:lstStyle/>
          <a:p>
            <a:fld id="{0AF89F37-6AD9-4F74-BC17-19E39A25D257}" type="slidenum">
              <a:rPr lang="de-AT" smtClean="0"/>
              <a:t>14</a:t>
            </a:fld>
            <a:endParaRPr lang="de-AT"/>
          </a:p>
        </p:txBody>
      </p:sp>
      <p:sp>
        <p:nvSpPr>
          <p:cNvPr id="8" name="Datumsplatzhalter 22">
            <a:extLst>
              <a:ext uri="{FF2B5EF4-FFF2-40B4-BE49-F238E27FC236}">
                <a16:creationId xmlns:a16="http://schemas.microsoft.com/office/drawing/2014/main" id="{508E4BDC-3FCB-7DF0-4017-834FB1E7241B}"/>
              </a:ext>
            </a:extLst>
          </p:cNvPr>
          <p:cNvSpPr txBox="1">
            <a:spLocks/>
          </p:cNvSpPr>
          <p:nvPr/>
        </p:nvSpPr>
        <p:spPr>
          <a:xfrm>
            <a:off x="10674626" y="6268894"/>
            <a:ext cx="883093" cy="365125"/>
          </a:xfrm>
          <a:prstGeom prst="rect">
            <a:avLst/>
          </a:prstGeom>
        </p:spPr>
        <p:txBody>
          <a:bodyPr vert="horz" lIns="91440" tIns="45720" rIns="91440" bIns="4572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 dirty="0"/>
              <a:t>Image: Pixabay</a:t>
            </a:r>
          </a:p>
        </p:txBody>
      </p:sp>
      <p:sp>
        <p:nvSpPr>
          <p:cNvPr id="2" name="Fußzeilenplatzhalter 2">
            <a:extLst>
              <a:ext uri="{FF2B5EF4-FFF2-40B4-BE49-F238E27FC236}">
                <a16:creationId xmlns:a16="http://schemas.microsoft.com/office/drawing/2014/main" id="{BE5D329E-FBE5-213B-7A5B-B0174AF928E5}"/>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pic>
        <p:nvPicPr>
          <p:cNvPr id="3" name="Picture 4" descr="Verkehrsstau auf Autobahn">
            <a:extLst>
              <a:ext uri="{FF2B5EF4-FFF2-40B4-BE49-F238E27FC236}">
                <a16:creationId xmlns:a16="http://schemas.microsoft.com/office/drawing/2014/main" id="{B400CFFD-BAEF-50D8-A643-FEF0B0EB6A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597" y="2455757"/>
            <a:ext cx="3817122" cy="2862842"/>
          </a:xfrm>
          <a:prstGeom prst="rect">
            <a:avLst/>
          </a:prstGeom>
        </p:spPr>
      </p:pic>
    </p:spTree>
    <p:extLst>
      <p:ext uri="{BB962C8B-B14F-4D97-AF65-F5344CB8AC3E}">
        <p14:creationId xmlns:p14="http://schemas.microsoft.com/office/powerpoint/2010/main" val="966446883"/>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DDFCC-F6FB-EB96-CF8D-B1F5F777391E}"/>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89FA50B6-D9CC-6DD1-1027-9F2AD57D8DFB}"/>
              </a:ext>
            </a:extLst>
          </p:cNvPr>
          <p:cNvSpPr>
            <a:spLocks noGrp="1"/>
          </p:cNvSpPr>
          <p:nvPr>
            <p:ph type="sldNum" sz="quarter" idx="12"/>
          </p:nvPr>
        </p:nvSpPr>
        <p:spPr/>
        <p:txBody>
          <a:bodyPr/>
          <a:lstStyle/>
          <a:p>
            <a:fld id="{0AF89F37-6AD9-4F74-BC17-19E39A25D257}" type="slidenum">
              <a:rPr lang="de-AT" smtClean="0"/>
              <a:pPr/>
              <a:t>15</a:t>
            </a:fld>
            <a:endParaRPr lang="de-AT"/>
          </a:p>
        </p:txBody>
      </p:sp>
      <p:sp>
        <p:nvSpPr>
          <p:cNvPr id="6" name="Titel 5">
            <a:extLst>
              <a:ext uri="{FF2B5EF4-FFF2-40B4-BE49-F238E27FC236}">
                <a16:creationId xmlns:a16="http://schemas.microsoft.com/office/drawing/2014/main" id="{4E383C05-728A-7269-D8BD-FDB6C5B4EA1F}"/>
              </a:ext>
            </a:extLst>
          </p:cNvPr>
          <p:cNvSpPr>
            <a:spLocks noGrp="1"/>
          </p:cNvSpPr>
          <p:nvPr>
            <p:ph type="title"/>
          </p:nvPr>
        </p:nvSpPr>
        <p:spPr>
          <a:xfrm>
            <a:off x="592538" y="640040"/>
            <a:ext cx="10221236" cy="792976"/>
          </a:xfrm>
        </p:spPr>
        <p:txBody>
          <a:bodyPr/>
          <a:lstStyle/>
          <a:p>
            <a:r>
              <a:rPr lang="en"/>
              <a:t>External costs of transport – comparison of modes of transport</a:t>
            </a:r>
          </a:p>
        </p:txBody>
      </p:sp>
      <p:sp>
        <p:nvSpPr>
          <p:cNvPr id="7" name="Textfeld 12">
            <a:extLst>
              <a:ext uri="{FF2B5EF4-FFF2-40B4-BE49-F238E27FC236}">
                <a16:creationId xmlns:a16="http://schemas.microsoft.com/office/drawing/2014/main" id="{9D50E126-08A3-30D9-7DD8-C302BFA7DDD5}"/>
              </a:ext>
            </a:extLst>
          </p:cNvPr>
          <p:cNvSpPr txBox="1"/>
          <p:nvPr/>
        </p:nvSpPr>
        <p:spPr>
          <a:xfrm>
            <a:off x="8233604" y="6420382"/>
            <a:ext cx="3313871" cy="246221"/>
          </a:xfrm>
          <a:prstGeom prst="rect">
            <a:avLst/>
          </a:prstGeom>
          <a:noFill/>
        </p:spPr>
        <p:txBody>
          <a:bodyPr wrap="square">
            <a:spAutoFit/>
          </a:bodyPr>
          <a:lstStyle/>
          <a:p>
            <a:pPr algn="r"/>
            <a:r>
              <a:rPr lang="en" sz="1000" dirty="0">
                <a:solidFill>
                  <a:schemeClr val="tx2"/>
                </a:solidFill>
                <a:latin typeface="+mj-lt"/>
                <a:cs typeface="Mangal Pro" panose="00000500000000000000" pitchFamily="2" charset="0"/>
              </a:rPr>
              <a:t>Graphic: own illustration based on Christidis/Brons</a:t>
            </a:r>
          </a:p>
        </p:txBody>
      </p:sp>
      <p:graphicFrame>
        <p:nvGraphicFramePr>
          <p:cNvPr id="10" name="Chart 3" descr="Table external costs of transport">
            <a:extLst>
              <a:ext uri="{FF2B5EF4-FFF2-40B4-BE49-F238E27FC236}">
                <a16:creationId xmlns:a16="http://schemas.microsoft.com/office/drawing/2014/main" id="{0B260D25-B719-E99F-13EC-42BE411E4861}"/>
              </a:ext>
            </a:extLst>
          </p:cNvPr>
          <p:cNvGraphicFramePr>
            <a:graphicFrameLocks/>
          </p:cNvGraphicFramePr>
          <p:nvPr>
            <p:extLst>
              <p:ext uri="{D42A27DB-BD31-4B8C-83A1-F6EECF244321}">
                <p14:modId xmlns:p14="http://schemas.microsoft.com/office/powerpoint/2010/main" val="297712866"/>
              </p:ext>
            </p:extLst>
          </p:nvPr>
        </p:nvGraphicFramePr>
        <p:xfrm>
          <a:off x="1073426" y="1634927"/>
          <a:ext cx="10221236" cy="427195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20">
            <a:extLst>
              <a:ext uri="{FF2B5EF4-FFF2-40B4-BE49-F238E27FC236}">
                <a16:creationId xmlns:a16="http://schemas.microsoft.com/office/drawing/2014/main" id="{D6D13005-6466-6859-817F-6ACF1D508C83}"/>
              </a:ext>
            </a:extLst>
          </p:cNvPr>
          <p:cNvSpPr txBox="1"/>
          <p:nvPr/>
        </p:nvSpPr>
        <p:spPr>
          <a:xfrm rot="16200000">
            <a:off x="-663554" y="3181104"/>
            <a:ext cx="2905024" cy="307777"/>
          </a:xfrm>
          <a:prstGeom prst="rect">
            <a:avLst/>
          </a:prstGeom>
          <a:noFill/>
        </p:spPr>
        <p:txBody>
          <a:bodyPr wrap="square" rtlCol="0">
            <a:spAutoFit/>
          </a:bodyPr>
          <a:lstStyle/>
          <a:p>
            <a:r>
              <a:rPr lang="en" sz="1400" dirty="0">
                <a:latin typeface="Didact Gothic" panose="00000500000000000000" pitchFamily="2" charset="0"/>
              </a:rPr>
              <a:t>Cents per Tonnenkilometer</a:t>
            </a:r>
          </a:p>
        </p:txBody>
      </p:sp>
      <p:sp>
        <p:nvSpPr>
          <p:cNvPr id="8" name="Fußzeilenplatzhalter 2">
            <a:extLst>
              <a:ext uri="{FF2B5EF4-FFF2-40B4-BE49-F238E27FC236}">
                <a16:creationId xmlns:a16="http://schemas.microsoft.com/office/drawing/2014/main" id="{AB1C16F6-B16B-4775-43F9-7774D4E58365}"/>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3302577232"/>
      </p:ext>
    </p:extLst>
  </p:cSld>
  <p:clrMapOvr>
    <a:masterClrMapping/>
  </p:clrMapOvr>
  <p:transition spd="slow">
    <p:push/>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0ABB4CC-95C3-4CC0-A516-8ED20E2731A0}"/>
              </a:ext>
            </a:extLst>
          </p:cNvPr>
          <p:cNvSpPr>
            <a:spLocks noGrp="1"/>
          </p:cNvSpPr>
          <p:nvPr>
            <p:ph type="body" idx="1"/>
          </p:nvPr>
        </p:nvSpPr>
        <p:spPr/>
        <p:txBody>
          <a:bodyPr/>
          <a:lstStyle/>
          <a:p>
            <a:r>
              <a:rPr lang="de-AT"/>
              <a:t>2</a:t>
            </a:r>
          </a:p>
        </p:txBody>
      </p:sp>
      <p:sp>
        <p:nvSpPr>
          <p:cNvPr id="3" name="Titel 2">
            <a:extLst>
              <a:ext uri="{FF2B5EF4-FFF2-40B4-BE49-F238E27FC236}">
                <a16:creationId xmlns:a16="http://schemas.microsoft.com/office/drawing/2014/main" id="{4B4D1467-072E-4678-8872-2D13D16653EE}"/>
              </a:ext>
            </a:extLst>
          </p:cNvPr>
          <p:cNvSpPr>
            <a:spLocks noGrp="1"/>
          </p:cNvSpPr>
          <p:nvPr>
            <p:ph type="title"/>
          </p:nvPr>
        </p:nvSpPr>
        <p:spPr/>
        <p:txBody>
          <a:bodyPr>
            <a:noAutofit/>
          </a:bodyPr>
          <a:lstStyle/>
          <a:p>
            <a:r>
              <a:rPr lang="de-AT"/>
              <a:t>Verkehrsträger</a:t>
            </a:r>
            <a:br>
              <a:rPr lang="de-AT"/>
            </a:br>
            <a:endParaRPr lang="de-AT"/>
          </a:p>
        </p:txBody>
      </p:sp>
    </p:spTree>
    <p:extLst>
      <p:ext uri="{BB962C8B-B14F-4D97-AF65-F5344CB8AC3E}">
        <p14:creationId xmlns:p14="http://schemas.microsoft.com/office/powerpoint/2010/main" val="2059957767"/>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C1700-0B1B-B85F-D352-9128AC3F8A97}"/>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6BB2576A-AFFA-8432-40AC-C9AC9CA11B10}"/>
              </a:ext>
            </a:extLst>
          </p:cNvPr>
          <p:cNvSpPr>
            <a:spLocks noGrp="1"/>
          </p:cNvSpPr>
          <p:nvPr>
            <p:ph type="sldNum" sz="quarter" idx="12"/>
          </p:nvPr>
        </p:nvSpPr>
        <p:spPr/>
        <p:txBody>
          <a:bodyPr/>
          <a:lstStyle/>
          <a:p>
            <a:fld id="{0AF89F37-6AD9-4F74-BC17-19E39A25D257}" type="slidenum">
              <a:rPr lang="de-AT" smtClean="0"/>
              <a:pPr/>
              <a:t>16</a:t>
            </a:fld>
            <a:endParaRPr lang="de-AT"/>
          </a:p>
        </p:txBody>
      </p:sp>
      <p:sp>
        <p:nvSpPr>
          <p:cNvPr id="5" name="Titel 4">
            <a:extLst>
              <a:ext uri="{FF2B5EF4-FFF2-40B4-BE49-F238E27FC236}">
                <a16:creationId xmlns:a16="http://schemas.microsoft.com/office/drawing/2014/main" id="{855BF28E-BC11-8F52-3CE2-3876C47078E5}"/>
              </a:ext>
            </a:extLst>
          </p:cNvPr>
          <p:cNvSpPr>
            <a:spLocks noGrp="1"/>
          </p:cNvSpPr>
          <p:nvPr>
            <p:ph type="title"/>
          </p:nvPr>
        </p:nvSpPr>
        <p:spPr>
          <a:xfrm>
            <a:off x="592538" y="640040"/>
            <a:ext cx="9535436" cy="792976"/>
          </a:xfrm>
        </p:spPr>
        <p:txBody>
          <a:bodyPr/>
          <a:lstStyle/>
          <a:p>
            <a:r>
              <a:rPr lang="en" sz="3000" dirty="0"/>
              <a:t>Think-Pair-Share:</a:t>
            </a:r>
            <a:br>
              <a:rPr lang="de-AT" sz="3000" dirty="0"/>
            </a:br>
            <a:r>
              <a:rPr lang="en" sz="3000" dirty="0"/>
              <a:t>Inland waterway vessel – underestimated climate protector?</a:t>
            </a:r>
          </a:p>
        </p:txBody>
      </p:sp>
      <p:sp>
        <p:nvSpPr>
          <p:cNvPr id="6" name="Inhaltsplatzhalter 5">
            <a:extLst>
              <a:ext uri="{FF2B5EF4-FFF2-40B4-BE49-F238E27FC236}">
                <a16:creationId xmlns:a16="http://schemas.microsoft.com/office/drawing/2014/main" id="{A52F38E0-6899-0488-EA7E-6AEFDE0A5F9A}"/>
              </a:ext>
            </a:extLst>
          </p:cNvPr>
          <p:cNvSpPr>
            <a:spLocks noGrp="1"/>
          </p:cNvSpPr>
          <p:nvPr>
            <p:ph idx="1"/>
          </p:nvPr>
        </p:nvSpPr>
        <p:spPr>
          <a:xfrm>
            <a:off x="3458818" y="1925904"/>
            <a:ext cx="8088140" cy="4251059"/>
          </a:xfrm>
        </p:spPr>
        <p:txBody>
          <a:bodyPr/>
          <a:lstStyle/>
          <a:p>
            <a:r>
              <a:rPr lang="en" sz="2200" dirty="0"/>
              <a:t>First think on your own (</a:t>
            </a:r>
            <a:r>
              <a:rPr lang="en" sz="2200" b="1" dirty="0"/>
              <a:t>think</a:t>
            </a:r>
            <a:r>
              <a:rPr lang="en" sz="2200" dirty="0"/>
              <a:t> – 5min) about the advantages of multimodal transport in linking trucks and inland waterway vessels and what measures could be taken to create more incentives for this. What are the specific business benefits for the carrier/truck operator?</a:t>
            </a:r>
            <a:br>
              <a:rPr lang="de-AT" sz="2200" dirty="0"/>
            </a:br>
            <a:endParaRPr lang="de-AT" sz="2200" dirty="0"/>
          </a:p>
          <a:p>
            <a:r>
              <a:rPr lang="en" sz="2200" dirty="0"/>
              <a:t>Share your thoughts (</a:t>
            </a:r>
            <a:r>
              <a:rPr lang="en" sz="2200" b="1" dirty="0"/>
              <a:t>pair </a:t>
            </a:r>
            <a:r>
              <a:rPr lang="en" sz="2200" dirty="0"/>
              <a:t>– 5min) with your seatmates.</a:t>
            </a:r>
            <a:br>
              <a:rPr lang="de-AT" sz="2200" dirty="0"/>
            </a:br>
            <a:endParaRPr lang="de-AT" sz="2200" dirty="0"/>
          </a:p>
          <a:p>
            <a:r>
              <a:rPr lang="en" sz="2200" dirty="0"/>
              <a:t>Prepare your answer for a plenary presentation (</a:t>
            </a:r>
            <a:r>
              <a:rPr lang="en" sz="2200" b="1" dirty="0"/>
              <a:t>share</a:t>
            </a:r>
            <a:r>
              <a:rPr lang="en" sz="2200" dirty="0"/>
              <a:t> – 3min)</a:t>
            </a:r>
          </a:p>
          <a:p>
            <a:pPr marL="0" indent="0">
              <a:buNone/>
            </a:pPr>
            <a:endParaRPr lang="de-AT" dirty="0"/>
          </a:p>
        </p:txBody>
      </p:sp>
      <p:pic>
        <p:nvPicPr>
          <p:cNvPr id="11" name="Grafik 10" descr="Group Brainstorming Silhouette">
            <a:extLst>
              <a:ext uri="{FF2B5EF4-FFF2-40B4-BE49-F238E27FC236}">
                <a16:creationId xmlns:a16="http://schemas.microsoft.com/office/drawing/2014/main" id="{9447A6C5-009F-4EB1-F132-E4F297F299C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45042" y="2368135"/>
            <a:ext cx="2576099" cy="2576099"/>
          </a:xfrm>
          <a:prstGeom prst="rect">
            <a:avLst/>
          </a:prstGeom>
        </p:spPr>
      </p:pic>
      <p:sp>
        <p:nvSpPr>
          <p:cNvPr id="7" name="Fußzeilenplatzhalter 2">
            <a:extLst>
              <a:ext uri="{FF2B5EF4-FFF2-40B4-BE49-F238E27FC236}">
                <a16:creationId xmlns:a16="http://schemas.microsoft.com/office/drawing/2014/main" id="{E756D155-5137-4096-274D-383963FF5756}"/>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414051793"/>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678268-D07A-4D69-A07F-321431B46B72}"/>
              </a:ext>
            </a:extLst>
          </p:cNvPr>
          <p:cNvSpPr>
            <a:spLocks noGrp="1"/>
          </p:cNvSpPr>
          <p:nvPr>
            <p:ph type="title"/>
          </p:nvPr>
        </p:nvSpPr>
        <p:spPr/>
        <p:txBody>
          <a:bodyPr/>
          <a:lstStyle/>
          <a:p>
            <a:r>
              <a:rPr lang="en" dirty="0"/>
              <a:t>Waterway infrastructure</a:t>
            </a:r>
          </a:p>
        </p:txBody>
      </p:sp>
      <p:sp>
        <p:nvSpPr>
          <p:cNvPr id="3" name="Inhaltsplatzhalter 2">
            <a:extLst>
              <a:ext uri="{FF2B5EF4-FFF2-40B4-BE49-F238E27FC236}">
                <a16:creationId xmlns:a16="http://schemas.microsoft.com/office/drawing/2014/main" id="{5C8A23CF-8491-51E0-9528-160E636FE24B}"/>
              </a:ext>
            </a:extLst>
          </p:cNvPr>
          <p:cNvSpPr>
            <a:spLocks noGrp="1"/>
          </p:cNvSpPr>
          <p:nvPr>
            <p:ph idx="1"/>
          </p:nvPr>
        </p:nvSpPr>
        <p:spPr>
          <a:xfrm>
            <a:off x="592538" y="1825625"/>
            <a:ext cx="5293912" cy="4351338"/>
          </a:xfrm>
        </p:spPr>
        <p:txBody>
          <a:bodyPr/>
          <a:lstStyle/>
          <a:p>
            <a:endParaRPr lang="de-AT" sz="2200" dirty="0"/>
          </a:p>
          <a:p>
            <a:r>
              <a:rPr lang="en" sz="2200" dirty="0"/>
              <a:t>Fairway and fairway</a:t>
            </a:r>
          </a:p>
          <a:p>
            <a:endParaRPr lang="de-AT" sz="2200" dirty="0"/>
          </a:p>
          <a:p>
            <a:r>
              <a:rPr lang="en" sz="2200" dirty="0"/>
              <a:t> Locks</a:t>
            </a:r>
          </a:p>
          <a:p>
            <a:endParaRPr lang="de-AT" sz="2200" dirty="0"/>
          </a:p>
          <a:p>
            <a:r>
              <a:rPr lang="en" sz="2200" dirty="0"/>
              <a:t> Bridges and spans</a:t>
            </a:r>
          </a:p>
          <a:p>
            <a:endParaRPr lang="de-AT" sz="2200" dirty="0"/>
          </a:p>
          <a:p>
            <a:r>
              <a:rPr lang="en" sz="2200" dirty="0"/>
              <a:t>Continuous maintenance of waterways</a:t>
            </a:r>
          </a:p>
          <a:p>
            <a:endParaRPr lang="de-AT" dirty="0"/>
          </a:p>
        </p:txBody>
      </p:sp>
      <p:sp>
        <p:nvSpPr>
          <p:cNvPr id="5" name="Foliennummernplatzhalter 4">
            <a:extLst>
              <a:ext uri="{FF2B5EF4-FFF2-40B4-BE49-F238E27FC236}">
                <a16:creationId xmlns:a16="http://schemas.microsoft.com/office/drawing/2014/main" id="{2E5589EB-BD23-2E18-5760-63BE1C6E169D}"/>
              </a:ext>
            </a:extLst>
          </p:cNvPr>
          <p:cNvSpPr>
            <a:spLocks noGrp="1"/>
          </p:cNvSpPr>
          <p:nvPr>
            <p:ph type="sldNum" sz="quarter" idx="12"/>
          </p:nvPr>
        </p:nvSpPr>
        <p:spPr/>
        <p:txBody>
          <a:bodyPr/>
          <a:lstStyle/>
          <a:p>
            <a:fld id="{0AF89F37-6AD9-4F74-BC17-19E39A25D257}" type="slidenum">
              <a:rPr lang="de-AT" smtClean="0"/>
              <a:pPr/>
              <a:t>17</a:t>
            </a:fld>
            <a:endParaRPr lang="de-AT"/>
          </a:p>
        </p:txBody>
      </p:sp>
      <p:sp>
        <p:nvSpPr>
          <p:cNvPr id="8" name="Datumsplatzhalter 22">
            <a:extLst>
              <a:ext uri="{FF2B5EF4-FFF2-40B4-BE49-F238E27FC236}">
                <a16:creationId xmlns:a16="http://schemas.microsoft.com/office/drawing/2014/main" id="{10A7A2D9-2160-6E88-F16B-C034374BFC11}"/>
              </a:ext>
            </a:extLst>
          </p:cNvPr>
          <p:cNvSpPr txBox="1">
            <a:spLocks/>
          </p:cNvSpPr>
          <p:nvPr/>
        </p:nvSpPr>
        <p:spPr>
          <a:xfrm>
            <a:off x="10674626" y="6268894"/>
            <a:ext cx="883093" cy="365125"/>
          </a:xfrm>
          <a:prstGeom prst="rect">
            <a:avLst/>
          </a:prstGeom>
        </p:spPr>
        <p:txBody>
          <a:bodyPr vert="horz" lIns="91440" tIns="45720" rIns="91440" bIns="4572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 dirty="0"/>
              <a:t>Image: Pixabay</a:t>
            </a:r>
          </a:p>
        </p:txBody>
      </p:sp>
      <p:sp>
        <p:nvSpPr>
          <p:cNvPr id="9" name="Fußzeilenplatzhalter 2">
            <a:extLst>
              <a:ext uri="{FF2B5EF4-FFF2-40B4-BE49-F238E27FC236}">
                <a16:creationId xmlns:a16="http://schemas.microsoft.com/office/drawing/2014/main" id="{127F3D32-8DD0-20F7-931A-0FE9063F77DD}"/>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pic>
        <p:nvPicPr>
          <p:cNvPr id="6" name="Picture Placeholder 7" descr="A boat sailing on a river&#10;&#10;Description automatically generated">
            <a:extLst>
              <a:ext uri="{FF2B5EF4-FFF2-40B4-BE49-F238E27FC236}">
                <a16:creationId xmlns:a16="http://schemas.microsoft.com/office/drawing/2014/main" id="{E2BEBCBB-7C1A-D21B-DC19-B7A1846E497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517089" y="1433016"/>
            <a:ext cx="5082373" cy="4351338"/>
          </a:xfrm>
          <a:prstGeom prst="rect">
            <a:avLst/>
          </a:prstGeom>
        </p:spPr>
      </p:pic>
    </p:spTree>
    <p:extLst>
      <p:ext uri="{BB962C8B-B14F-4D97-AF65-F5344CB8AC3E}">
        <p14:creationId xmlns:p14="http://schemas.microsoft.com/office/powerpoint/2010/main" val="2439753263"/>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375418-5EE6-601D-4039-2A94BA5E77A1}"/>
              </a:ext>
            </a:extLst>
          </p:cNvPr>
          <p:cNvSpPr>
            <a:spLocks noGrp="1"/>
          </p:cNvSpPr>
          <p:nvPr>
            <p:ph type="title"/>
          </p:nvPr>
        </p:nvSpPr>
        <p:spPr/>
        <p:txBody>
          <a:bodyPr/>
          <a:lstStyle/>
          <a:p>
            <a:r>
              <a:rPr lang="en" dirty="0"/>
              <a:t>Fairway</a:t>
            </a:r>
          </a:p>
        </p:txBody>
      </p:sp>
      <p:sp>
        <p:nvSpPr>
          <p:cNvPr id="3" name="Inhaltsplatzhalter 2">
            <a:extLst>
              <a:ext uri="{FF2B5EF4-FFF2-40B4-BE49-F238E27FC236}">
                <a16:creationId xmlns:a16="http://schemas.microsoft.com/office/drawing/2014/main" id="{70F34FAD-DB90-6382-1CC0-D9233B909573}"/>
              </a:ext>
            </a:extLst>
          </p:cNvPr>
          <p:cNvSpPr>
            <a:spLocks noGrp="1"/>
          </p:cNvSpPr>
          <p:nvPr>
            <p:ph idx="1"/>
          </p:nvPr>
        </p:nvSpPr>
        <p:spPr>
          <a:xfrm>
            <a:off x="592538" y="2061981"/>
            <a:ext cx="4084237" cy="4114981"/>
          </a:xfrm>
        </p:spPr>
        <p:txBody>
          <a:bodyPr/>
          <a:lstStyle/>
          <a:p>
            <a:r>
              <a:rPr lang="en" sz="2200" dirty="0"/>
              <a:t>Part of an inland waterway intended for shipping</a:t>
            </a:r>
          </a:p>
          <a:p>
            <a:r>
              <a:rPr lang="en" sz="2200" dirty="0"/>
              <a:t>critical factor for transport by water</a:t>
            </a:r>
          </a:p>
          <a:p>
            <a:r>
              <a:rPr lang="en" sz="2200" dirty="0"/>
              <a:t>Ensuring certain minimum depth and width even at unfavourable water levels (low water)</a:t>
            </a:r>
          </a:p>
        </p:txBody>
      </p:sp>
      <p:sp>
        <p:nvSpPr>
          <p:cNvPr id="5" name="Foliennummernplatzhalter 4">
            <a:extLst>
              <a:ext uri="{FF2B5EF4-FFF2-40B4-BE49-F238E27FC236}">
                <a16:creationId xmlns:a16="http://schemas.microsoft.com/office/drawing/2014/main" id="{2A898659-22E7-C79A-5996-B218915A5C1C}"/>
              </a:ext>
            </a:extLst>
          </p:cNvPr>
          <p:cNvSpPr>
            <a:spLocks noGrp="1"/>
          </p:cNvSpPr>
          <p:nvPr>
            <p:ph type="sldNum" sz="quarter" idx="12"/>
          </p:nvPr>
        </p:nvSpPr>
        <p:spPr/>
        <p:txBody>
          <a:bodyPr/>
          <a:lstStyle/>
          <a:p>
            <a:fld id="{0AF89F37-6AD9-4F74-BC17-19E39A25D257}" type="slidenum">
              <a:rPr lang="de-AT" smtClean="0"/>
              <a:pPr/>
              <a:t>18</a:t>
            </a:fld>
            <a:endParaRPr lang="de-AT"/>
          </a:p>
        </p:txBody>
      </p:sp>
      <p:pic>
        <p:nvPicPr>
          <p:cNvPr id="8" name="Grafik 7">
            <a:extLst>
              <a:ext uri="{FF2B5EF4-FFF2-40B4-BE49-F238E27FC236}">
                <a16:creationId xmlns:a16="http://schemas.microsoft.com/office/drawing/2014/main" id="{6DDED8AC-9901-D2BF-6B20-72A6846E1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015" y="2061982"/>
            <a:ext cx="6092604" cy="2881493"/>
          </a:xfrm>
          <a:prstGeom prst="rect">
            <a:avLst/>
          </a:prstGeom>
        </p:spPr>
      </p:pic>
      <p:sp>
        <p:nvSpPr>
          <p:cNvPr id="9" name="Textfeld 12">
            <a:extLst>
              <a:ext uri="{FF2B5EF4-FFF2-40B4-BE49-F238E27FC236}">
                <a16:creationId xmlns:a16="http://schemas.microsoft.com/office/drawing/2014/main" id="{EFF330FD-8EA8-3859-7FF8-DF4C09A256F1}"/>
              </a:ext>
            </a:extLst>
          </p:cNvPr>
          <p:cNvSpPr txBox="1"/>
          <p:nvPr/>
        </p:nvSpPr>
        <p:spPr>
          <a:xfrm>
            <a:off x="8233604" y="6420382"/>
            <a:ext cx="3313871" cy="246221"/>
          </a:xfrm>
          <a:prstGeom prst="rect">
            <a:avLst/>
          </a:prstGeom>
          <a:noFill/>
        </p:spPr>
        <p:txBody>
          <a:bodyPr wrap="square">
            <a:spAutoFit/>
          </a:bodyPr>
          <a:lstStyle/>
          <a:p>
            <a:pPr algn="r"/>
            <a:r>
              <a:rPr lang="en" sz="1000" dirty="0">
                <a:solidFill>
                  <a:schemeClr val="tx2"/>
                </a:solidFill>
                <a:latin typeface="+mj-lt"/>
                <a:cs typeface="Mangal Pro" panose="00000500000000000000" pitchFamily="2" charset="0"/>
              </a:rPr>
              <a:t>Graphic: viadonau</a:t>
            </a:r>
          </a:p>
        </p:txBody>
      </p:sp>
      <p:sp>
        <p:nvSpPr>
          <p:cNvPr id="7" name="Fußzeilenplatzhalter 2">
            <a:extLst>
              <a:ext uri="{FF2B5EF4-FFF2-40B4-BE49-F238E27FC236}">
                <a16:creationId xmlns:a16="http://schemas.microsoft.com/office/drawing/2014/main" id="{14F5ED5A-DF2E-2875-13B9-C221A93FF71B}"/>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1934634863"/>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FB22E4-7342-A4D5-F7AF-0FCD65D2D217}"/>
              </a:ext>
            </a:extLst>
          </p:cNvPr>
          <p:cNvSpPr>
            <a:spLocks noGrp="1"/>
          </p:cNvSpPr>
          <p:nvPr>
            <p:ph type="title"/>
          </p:nvPr>
        </p:nvSpPr>
        <p:spPr/>
        <p:txBody>
          <a:bodyPr/>
          <a:lstStyle/>
          <a:p>
            <a:r>
              <a:rPr lang="en" dirty="0"/>
              <a:t>Locks</a:t>
            </a:r>
          </a:p>
        </p:txBody>
      </p:sp>
      <p:sp>
        <p:nvSpPr>
          <p:cNvPr id="3" name="Inhaltsplatzhalter 2">
            <a:extLst>
              <a:ext uri="{FF2B5EF4-FFF2-40B4-BE49-F238E27FC236}">
                <a16:creationId xmlns:a16="http://schemas.microsoft.com/office/drawing/2014/main" id="{F413E10A-5535-DFA5-55EC-5574814590BD}"/>
              </a:ext>
            </a:extLst>
          </p:cNvPr>
          <p:cNvSpPr>
            <a:spLocks noGrp="1"/>
          </p:cNvSpPr>
          <p:nvPr>
            <p:ph idx="1"/>
          </p:nvPr>
        </p:nvSpPr>
        <p:spPr>
          <a:xfrm>
            <a:off x="592538" y="1825625"/>
            <a:ext cx="4274737" cy="4351338"/>
          </a:xfrm>
        </p:spPr>
        <p:txBody>
          <a:bodyPr/>
          <a:lstStyle/>
          <a:p>
            <a:r>
              <a:rPr lang="en" sz="2200" dirty="0"/>
              <a:t>Overcoming height differences</a:t>
            </a:r>
          </a:p>
          <a:p>
            <a:endParaRPr lang="de-AT" sz="2200" dirty="0"/>
          </a:p>
          <a:p>
            <a:r>
              <a:rPr lang="en" sz="2200" dirty="0"/>
              <a:t>Filling or emptying the lock chamber </a:t>
            </a:r>
          </a:p>
          <a:p>
            <a:endParaRPr lang="de-AT" sz="2200" dirty="0"/>
          </a:p>
          <a:p>
            <a:r>
              <a:rPr lang="en" sz="2200" dirty="0"/>
              <a:t>Raising and lowering of ships up to 25 meters </a:t>
            </a:r>
          </a:p>
          <a:p>
            <a:endParaRPr lang="de-AT" dirty="0"/>
          </a:p>
        </p:txBody>
      </p:sp>
      <p:sp>
        <p:nvSpPr>
          <p:cNvPr id="5" name="Foliennummernplatzhalter 4">
            <a:extLst>
              <a:ext uri="{FF2B5EF4-FFF2-40B4-BE49-F238E27FC236}">
                <a16:creationId xmlns:a16="http://schemas.microsoft.com/office/drawing/2014/main" id="{4A796623-0CD9-E3CA-F515-2A3841EE7CC8}"/>
              </a:ext>
            </a:extLst>
          </p:cNvPr>
          <p:cNvSpPr>
            <a:spLocks noGrp="1"/>
          </p:cNvSpPr>
          <p:nvPr>
            <p:ph type="sldNum" sz="quarter" idx="12"/>
          </p:nvPr>
        </p:nvSpPr>
        <p:spPr/>
        <p:txBody>
          <a:bodyPr/>
          <a:lstStyle/>
          <a:p>
            <a:fld id="{0AF89F37-6AD9-4F74-BC17-19E39A25D257}" type="slidenum">
              <a:rPr lang="de-AT" smtClean="0"/>
              <a:pPr/>
              <a:t>19</a:t>
            </a:fld>
            <a:endParaRPr lang="de-AT"/>
          </a:p>
        </p:txBody>
      </p:sp>
      <p:sp>
        <p:nvSpPr>
          <p:cNvPr id="8" name="Datumsplatzhalter 22">
            <a:extLst>
              <a:ext uri="{FF2B5EF4-FFF2-40B4-BE49-F238E27FC236}">
                <a16:creationId xmlns:a16="http://schemas.microsoft.com/office/drawing/2014/main" id="{ACF42FAD-F4CD-6B13-EA03-C5142DD4A622}"/>
              </a:ext>
            </a:extLst>
          </p:cNvPr>
          <p:cNvSpPr txBox="1">
            <a:spLocks/>
          </p:cNvSpPr>
          <p:nvPr/>
        </p:nvSpPr>
        <p:spPr>
          <a:xfrm>
            <a:off x="10264056" y="5604669"/>
            <a:ext cx="1261194" cy="365125"/>
          </a:xfrm>
          <a:prstGeom prst="rect">
            <a:avLst/>
          </a:prstGeom>
        </p:spPr>
        <p:txBody>
          <a:bodyPr vert="horz" lIns="91440" tIns="45720" rIns="91440" bIns="4572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 dirty="0"/>
              <a:t>Image: Björn Bosch</a:t>
            </a:r>
          </a:p>
        </p:txBody>
      </p:sp>
      <p:sp>
        <p:nvSpPr>
          <p:cNvPr id="9" name="Fußzeilenplatzhalter 2">
            <a:extLst>
              <a:ext uri="{FF2B5EF4-FFF2-40B4-BE49-F238E27FC236}">
                <a16:creationId xmlns:a16="http://schemas.microsoft.com/office/drawing/2014/main" id="{D4765E83-4A0A-B235-A9A7-6C0A83D7063A}"/>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pic>
        <p:nvPicPr>
          <p:cNvPr id="6" name="Picture Placeholder 7" descr="Boats in a canal between a wall&#10;&#10;Description automatically generated">
            <a:extLst>
              <a:ext uri="{FF2B5EF4-FFF2-40B4-BE49-F238E27FC236}">
                <a16:creationId xmlns:a16="http://schemas.microsoft.com/office/drawing/2014/main" id="{F1A686FE-9691-AD5A-6AC7-FFBE3B73845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442877" y="1253331"/>
            <a:ext cx="5082373" cy="4351338"/>
          </a:xfrm>
          <a:prstGeom prst="rect">
            <a:avLst/>
          </a:prstGeom>
        </p:spPr>
      </p:pic>
    </p:spTree>
    <p:extLst>
      <p:ext uri="{BB962C8B-B14F-4D97-AF65-F5344CB8AC3E}">
        <p14:creationId xmlns:p14="http://schemas.microsoft.com/office/powerpoint/2010/main" val="3065055760"/>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2EA179-76BB-A1CD-CCC3-2BB72FC23D21}"/>
              </a:ext>
            </a:extLst>
          </p:cNvPr>
          <p:cNvSpPr>
            <a:spLocks noGrp="1"/>
          </p:cNvSpPr>
          <p:nvPr>
            <p:ph type="title"/>
          </p:nvPr>
        </p:nvSpPr>
        <p:spPr>
          <a:xfrm>
            <a:off x="592537" y="640040"/>
            <a:ext cx="9524229" cy="792976"/>
          </a:xfrm>
        </p:spPr>
        <p:txBody>
          <a:bodyPr/>
          <a:lstStyle/>
          <a:p>
            <a:r>
              <a:rPr lang="en"/>
              <a:t>How to best work with this educational material</a:t>
            </a:r>
          </a:p>
        </p:txBody>
      </p:sp>
      <p:sp>
        <p:nvSpPr>
          <p:cNvPr id="3" name="Inhaltsplatzhalter 2">
            <a:extLst>
              <a:ext uri="{FF2B5EF4-FFF2-40B4-BE49-F238E27FC236}">
                <a16:creationId xmlns:a16="http://schemas.microsoft.com/office/drawing/2014/main" id="{DCFA72EE-9795-142E-AA2D-DCDF0AAD260F}"/>
              </a:ext>
            </a:extLst>
          </p:cNvPr>
          <p:cNvSpPr>
            <a:spLocks noGrp="1"/>
          </p:cNvSpPr>
          <p:nvPr>
            <p:ph idx="1"/>
          </p:nvPr>
        </p:nvSpPr>
        <p:spPr/>
        <p:txBody>
          <a:bodyPr/>
          <a:lstStyle/>
          <a:p>
            <a:r>
              <a:rPr lang="en" sz="2200" dirty="0">
                <a:solidFill>
                  <a:schemeClr val="tx2"/>
                </a:solidFill>
              </a:rPr>
              <a:t>Power Point: The following PowerPoint presents an introduction to the topic "European Waterways". For each slide, you will find spoken texts, explanations and references in the notes field. Activity slides are highlighted in yellow and contain practical examples, exercises, videos and other interactive elements that have been specially prepared for use in the classroom.</a:t>
            </a:r>
          </a:p>
          <a:p>
            <a:r>
              <a:rPr lang="en" sz="2200" dirty="0">
                <a:solidFill>
                  <a:schemeClr val="tx2"/>
                </a:solidFill>
              </a:rPr>
              <a:t>Videos and supplementary exercises: Videos and exercises on the topic can be found here in the presentation on the colour-coded activity slides as well as: </a:t>
            </a:r>
            <a:r>
              <a:rPr lang="de-AT" sz="2200" dirty="0">
                <a:hlinkClick r:id="rId3"/>
              </a:rPr>
              <a:t>https://rewway.at/en/teaching-materials/</a:t>
            </a:r>
            <a:endParaRPr lang="de-AT" sz="2200" dirty="0"/>
          </a:p>
          <a:p>
            <a:r>
              <a:rPr lang="en" sz="2200" dirty="0">
                <a:solidFill>
                  <a:schemeClr val="tx2"/>
                </a:solidFill>
              </a:rPr>
              <a:t>All teaching materials contain a compact overview that makes lesson planning easier: learning objectives, target groups, level of difficulty, methods and points of contact with the curriculum.</a:t>
            </a:r>
          </a:p>
          <a:p>
            <a:r>
              <a:rPr lang="en" sz="2200" dirty="0">
                <a:solidFill>
                  <a:schemeClr val="tx2"/>
                </a:solidFill>
              </a:rPr>
              <a:t>References: The sources used for the presentation are available in the respective note field of the individual slides as well as at the end of the PowerPoint.</a:t>
            </a:r>
          </a:p>
          <a:p>
            <a:endParaRPr lang="de-AT" dirty="0"/>
          </a:p>
        </p:txBody>
      </p:sp>
      <p:sp>
        <p:nvSpPr>
          <p:cNvPr id="9" name="Fußzeilenplatzhalter 2">
            <a:extLst>
              <a:ext uri="{FF2B5EF4-FFF2-40B4-BE49-F238E27FC236}">
                <a16:creationId xmlns:a16="http://schemas.microsoft.com/office/drawing/2014/main" id="{F8C65F85-1282-1C63-61E0-AEBA624227A5}"/>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
        <p:nvSpPr>
          <p:cNvPr id="6" name="Foliennummernplatzhalter 5">
            <a:extLst>
              <a:ext uri="{FF2B5EF4-FFF2-40B4-BE49-F238E27FC236}">
                <a16:creationId xmlns:a16="http://schemas.microsoft.com/office/drawing/2014/main" id="{423842EB-9A05-CB64-E212-391B1007CF1A}"/>
              </a:ext>
              <a:ext uri="{C183D7F6-B498-43B3-948B-1728B52AA6E4}">
                <adec:decorative xmlns:adec="http://schemas.microsoft.com/office/drawing/2017/decorative" val="1"/>
              </a:ext>
            </a:extLst>
          </p:cNvPr>
          <p:cNvSpPr>
            <a:spLocks noGrp="1"/>
          </p:cNvSpPr>
          <p:nvPr>
            <p:ph type="sldNum" sz="quarter" idx="12"/>
          </p:nvPr>
        </p:nvSpPr>
        <p:spPr>
          <a:xfrm>
            <a:off x="891348" y="6356350"/>
            <a:ext cx="2132587" cy="365125"/>
          </a:xfrm>
        </p:spPr>
        <p:txBody>
          <a:bodyPr/>
          <a:lstStyle/>
          <a:p>
            <a:fld id="{0AF89F37-6AD9-4F74-BC17-19E39A25D257}" type="slidenum">
              <a:rPr lang="de-AT" smtClean="0"/>
              <a:pPr/>
              <a:t>2</a:t>
            </a:fld>
            <a:endParaRPr lang="de-AT"/>
          </a:p>
        </p:txBody>
      </p:sp>
    </p:spTree>
    <p:extLst>
      <p:ext uri="{BB962C8B-B14F-4D97-AF65-F5344CB8AC3E}">
        <p14:creationId xmlns:p14="http://schemas.microsoft.com/office/powerpoint/2010/main" val="2797899128"/>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9BC32B7-AF54-648F-A937-9CEA9F29CE48}"/>
              </a:ext>
            </a:extLst>
          </p:cNvPr>
          <p:cNvSpPr>
            <a:spLocks noGrp="1"/>
          </p:cNvSpPr>
          <p:nvPr>
            <p:ph type="sldNum" sz="quarter" idx="12"/>
          </p:nvPr>
        </p:nvSpPr>
        <p:spPr/>
        <p:txBody>
          <a:bodyPr/>
          <a:lstStyle/>
          <a:p>
            <a:fld id="{0AF89F37-6AD9-4F74-BC17-19E39A25D257}" type="slidenum">
              <a:rPr lang="de-AT" smtClean="0"/>
              <a:pPr/>
              <a:t>20</a:t>
            </a:fld>
            <a:endParaRPr lang="de-AT"/>
          </a:p>
        </p:txBody>
      </p:sp>
      <p:sp>
        <p:nvSpPr>
          <p:cNvPr id="5" name="Titel 4">
            <a:extLst>
              <a:ext uri="{FF2B5EF4-FFF2-40B4-BE49-F238E27FC236}">
                <a16:creationId xmlns:a16="http://schemas.microsoft.com/office/drawing/2014/main" id="{F904125B-1733-8668-AE4C-B150BB9F644E}"/>
              </a:ext>
            </a:extLst>
          </p:cNvPr>
          <p:cNvSpPr>
            <a:spLocks noGrp="1"/>
          </p:cNvSpPr>
          <p:nvPr>
            <p:ph type="title"/>
          </p:nvPr>
        </p:nvSpPr>
        <p:spPr/>
        <p:txBody>
          <a:bodyPr/>
          <a:lstStyle/>
          <a:p>
            <a:r>
              <a:rPr lang="en" dirty="0"/>
              <a:t>Video "Lock Process Overview"</a:t>
            </a:r>
            <a:br>
              <a:rPr lang="de-AT" dirty="0"/>
            </a:br>
            <a:endParaRPr lang="de-AT" dirty="0"/>
          </a:p>
        </p:txBody>
      </p:sp>
      <p:sp>
        <p:nvSpPr>
          <p:cNvPr id="6" name="Inhaltsplatzhalter 5">
            <a:extLst>
              <a:ext uri="{FF2B5EF4-FFF2-40B4-BE49-F238E27FC236}">
                <a16:creationId xmlns:a16="http://schemas.microsoft.com/office/drawing/2014/main" id="{C8EE4548-89A2-6295-179F-AC50EE034506}"/>
              </a:ext>
            </a:extLst>
          </p:cNvPr>
          <p:cNvSpPr>
            <a:spLocks noGrp="1"/>
          </p:cNvSpPr>
          <p:nvPr>
            <p:ph idx="1"/>
          </p:nvPr>
        </p:nvSpPr>
        <p:spPr>
          <a:xfrm>
            <a:off x="6448424" y="2152649"/>
            <a:ext cx="5098533" cy="4024313"/>
          </a:xfrm>
        </p:spPr>
        <p:txBody>
          <a:bodyPr/>
          <a:lstStyle/>
          <a:p>
            <a:pPr marL="0" indent="0">
              <a:buNone/>
            </a:pPr>
            <a:r>
              <a:rPr lang="en" dirty="0"/>
              <a:t>Watch the video and try to explain the following terms:</a:t>
            </a:r>
          </a:p>
          <a:p>
            <a:r>
              <a:rPr lang="en" dirty="0"/>
              <a:t>Lock chamber</a:t>
            </a:r>
          </a:p>
          <a:p>
            <a:r>
              <a:rPr lang="en" dirty="0"/>
              <a:t>Upper Gate and Lower Gate</a:t>
            </a:r>
          </a:p>
          <a:p>
            <a:endParaRPr lang="de-AT" dirty="0"/>
          </a:p>
        </p:txBody>
      </p:sp>
      <p:sp>
        <p:nvSpPr>
          <p:cNvPr id="8" name="Text Placeholder 7">
            <a:extLst>
              <a:ext uri="{FF2B5EF4-FFF2-40B4-BE49-F238E27FC236}">
                <a16:creationId xmlns:a16="http://schemas.microsoft.com/office/drawing/2014/main" id="{0A1CF4A8-C139-49F9-FDF6-1AEDA6FBA219}"/>
              </a:ext>
            </a:extLst>
          </p:cNvPr>
          <p:cNvSpPr txBox="1">
            <a:spLocks/>
          </p:cNvSpPr>
          <p:nvPr/>
        </p:nvSpPr>
        <p:spPr>
          <a:xfrm>
            <a:off x="645043" y="5131594"/>
            <a:ext cx="4276938" cy="287337"/>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 dirty="0">
                <a:hlinkClick r:id="rId4"/>
              </a:rPr>
              <a:t>https://www.youtube.com/watch?v=RRIhiR-13Ok</a:t>
            </a:r>
            <a:endParaRPr lang="de-AT" dirty="0"/>
          </a:p>
        </p:txBody>
      </p:sp>
      <p:sp>
        <p:nvSpPr>
          <p:cNvPr id="9" name="Fußzeilenplatzhalter 2">
            <a:extLst>
              <a:ext uri="{FF2B5EF4-FFF2-40B4-BE49-F238E27FC236}">
                <a16:creationId xmlns:a16="http://schemas.microsoft.com/office/drawing/2014/main" id="{5DFF037F-877A-215B-86F9-C36A434F987B}"/>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pic>
        <p:nvPicPr>
          <p:cNvPr id="3" name="Onlinemedien 6" title="Schleusenvorgang Übersicht">
            <a:hlinkClick r:id="" action="ppaction://media"/>
            <a:extLst>
              <a:ext uri="{FF2B5EF4-FFF2-40B4-BE49-F238E27FC236}">
                <a16:creationId xmlns:a16="http://schemas.microsoft.com/office/drawing/2014/main" id="{8F92DE78-5D3D-F75B-8C7E-1E6ECA74C34F}"/>
              </a:ext>
            </a:extLst>
          </p:cNvPr>
          <p:cNvPicPr>
            <a:picLocks noRot="1" noChangeAspect="1"/>
          </p:cNvPicPr>
          <p:nvPr>
            <a:videoFile r:link="rId1"/>
          </p:nvPr>
        </p:nvPicPr>
        <p:blipFill>
          <a:blip r:embed="rId5"/>
          <a:stretch>
            <a:fillRect/>
          </a:stretch>
        </p:blipFill>
        <p:spPr>
          <a:xfrm>
            <a:off x="645043" y="1825625"/>
            <a:ext cx="5209236" cy="2943225"/>
          </a:xfrm>
          <a:prstGeom prst="rect">
            <a:avLst/>
          </a:prstGeom>
        </p:spPr>
      </p:pic>
    </p:spTree>
    <p:extLst>
      <p:ext uri="{BB962C8B-B14F-4D97-AF65-F5344CB8AC3E}">
        <p14:creationId xmlns:p14="http://schemas.microsoft.com/office/powerpoint/2010/main" val="8846203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19418F-5810-73E9-6B34-4CA7B3278D3C}"/>
              </a:ext>
            </a:extLst>
          </p:cNvPr>
          <p:cNvSpPr>
            <a:spLocks noGrp="1"/>
          </p:cNvSpPr>
          <p:nvPr>
            <p:ph type="title"/>
          </p:nvPr>
        </p:nvSpPr>
        <p:spPr/>
        <p:txBody>
          <a:bodyPr/>
          <a:lstStyle/>
          <a:p>
            <a:r>
              <a:rPr lang="en" dirty="0"/>
              <a:t>Bending down</a:t>
            </a:r>
          </a:p>
        </p:txBody>
      </p:sp>
      <p:sp>
        <p:nvSpPr>
          <p:cNvPr id="5" name="Foliennummernplatzhalter 4">
            <a:extLst>
              <a:ext uri="{FF2B5EF4-FFF2-40B4-BE49-F238E27FC236}">
                <a16:creationId xmlns:a16="http://schemas.microsoft.com/office/drawing/2014/main" id="{5835323F-E7C2-2FDF-3A81-D082A64C84EF}"/>
              </a:ext>
            </a:extLst>
          </p:cNvPr>
          <p:cNvSpPr>
            <a:spLocks noGrp="1"/>
          </p:cNvSpPr>
          <p:nvPr>
            <p:ph type="sldNum" sz="quarter" idx="12"/>
          </p:nvPr>
        </p:nvSpPr>
        <p:spPr/>
        <p:txBody>
          <a:bodyPr/>
          <a:lstStyle/>
          <a:p>
            <a:fld id="{0AF89F37-6AD9-4F74-BC17-19E39A25D257}" type="slidenum">
              <a:rPr lang="de-AT" smtClean="0"/>
              <a:pPr/>
              <a:t>21</a:t>
            </a:fld>
            <a:endParaRPr lang="de-AT"/>
          </a:p>
        </p:txBody>
      </p:sp>
      <p:sp>
        <p:nvSpPr>
          <p:cNvPr id="7" name="Text Placeholder 3">
            <a:extLst>
              <a:ext uri="{FF2B5EF4-FFF2-40B4-BE49-F238E27FC236}">
                <a16:creationId xmlns:a16="http://schemas.microsoft.com/office/drawing/2014/main" id="{390B9CF2-84B3-04DA-4DA8-BE55B148C937}"/>
              </a:ext>
            </a:extLst>
          </p:cNvPr>
          <p:cNvSpPr txBox="1">
            <a:spLocks/>
          </p:cNvSpPr>
          <p:nvPr/>
        </p:nvSpPr>
        <p:spPr>
          <a:xfrm>
            <a:off x="592538" y="1990724"/>
            <a:ext cx="3638550" cy="45950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 sz="2000" dirty="0"/>
              <a:t>usually two passage openings for ship traffic: ascent and descent</a:t>
            </a:r>
          </a:p>
          <a:p>
            <a:pPr marL="285750" indent="-285750"/>
            <a:endParaRPr lang="de-AT" sz="2000" dirty="0"/>
          </a:p>
          <a:p>
            <a:pPr marL="285750" indent="-285750"/>
            <a:r>
              <a:rPr lang="en" sz="2000" dirty="0"/>
              <a:t>varying water levels on rivers</a:t>
            </a:r>
          </a:p>
          <a:p>
            <a:pPr marL="285750" indent="-285750"/>
            <a:endParaRPr lang="de-AT" sz="2000" dirty="0"/>
          </a:p>
          <a:p>
            <a:pPr marL="285750" indent="-285750"/>
            <a:r>
              <a:rPr lang="en" sz="2000" dirty="0"/>
              <a:t>Clearance height of the bridge and fixed point height of the ship</a:t>
            </a:r>
          </a:p>
          <a:p>
            <a:endParaRPr lang="de-AT" dirty="0"/>
          </a:p>
        </p:txBody>
      </p:sp>
      <p:pic>
        <p:nvPicPr>
          <p:cNvPr id="8" name="Picture 6">
            <a:extLst>
              <a:ext uri="{FF2B5EF4-FFF2-40B4-BE49-F238E27FC236}">
                <a16:creationId xmlns:a16="http://schemas.microsoft.com/office/drawing/2014/main" id="{32103826-0EF3-268D-915F-F2F7B8B2E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1580" y="1461697"/>
            <a:ext cx="5984144" cy="3934605"/>
          </a:xfrm>
          <a:prstGeom prst="rect">
            <a:avLst/>
          </a:prstGeom>
        </p:spPr>
      </p:pic>
      <p:sp>
        <p:nvSpPr>
          <p:cNvPr id="9" name="Textfeld 12">
            <a:extLst>
              <a:ext uri="{FF2B5EF4-FFF2-40B4-BE49-F238E27FC236}">
                <a16:creationId xmlns:a16="http://schemas.microsoft.com/office/drawing/2014/main" id="{16DEF5FD-DD26-A94B-4B3C-EBF48F72DE2D}"/>
              </a:ext>
            </a:extLst>
          </p:cNvPr>
          <p:cNvSpPr txBox="1"/>
          <p:nvPr/>
        </p:nvSpPr>
        <p:spPr>
          <a:xfrm>
            <a:off x="8233604" y="6420382"/>
            <a:ext cx="3313871" cy="246221"/>
          </a:xfrm>
          <a:prstGeom prst="rect">
            <a:avLst/>
          </a:prstGeom>
          <a:noFill/>
        </p:spPr>
        <p:txBody>
          <a:bodyPr wrap="square">
            <a:spAutoFit/>
          </a:bodyPr>
          <a:lstStyle/>
          <a:p>
            <a:pPr algn="r"/>
            <a:r>
              <a:rPr lang="en" sz="1000" dirty="0">
                <a:solidFill>
                  <a:schemeClr val="tx2"/>
                </a:solidFill>
                <a:latin typeface="+mj-lt"/>
                <a:cs typeface="Mangal Pro" panose="00000500000000000000" pitchFamily="2" charset="0"/>
              </a:rPr>
              <a:t>Graphic: viadonau</a:t>
            </a:r>
          </a:p>
        </p:txBody>
      </p:sp>
      <p:sp>
        <p:nvSpPr>
          <p:cNvPr id="3" name="Fußzeilenplatzhalter 2">
            <a:extLst>
              <a:ext uri="{FF2B5EF4-FFF2-40B4-BE49-F238E27FC236}">
                <a16:creationId xmlns:a16="http://schemas.microsoft.com/office/drawing/2014/main" id="{2CC3D559-9D77-9479-6D8D-547182504294}"/>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3298222276"/>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C22C669-736D-56A8-5F2B-837666F827D7}"/>
              </a:ext>
            </a:extLst>
          </p:cNvPr>
          <p:cNvSpPr>
            <a:spLocks noGrp="1"/>
          </p:cNvSpPr>
          <p:nvPr>
            <p:ph type="sldNum" sz="quarter" idx="12"/>
          </p:nvPr>
        </p:nvSpPr>
        <p:spPr/>
        <p:txBody>
          <a:bodyPr/>
          <a:lstStyle/>
          <a:p>
            <a:fld id="{0AF89F37-6AD9-4F74-BC17-19E39A25D257}" type="slidenum">
              <a:rPr lang="de-AT" smtClean="0"/>
              <a:pPr/>
              <a:t>22</a:t>
            </a:fld>
            <a:endParaRPr lang="de-AT"/>
          </a:p>
        </p:txBody>
      </p:sp>
      <p:sp>
        <p:nvSpPr>
          <p:cNvPr id="5" name="Titel 4">
            <a:extLst>
              <a:ext uri="{FF2B5EF4-FFF2-40B4-BE49-F238E27FC236}">
                <a16:creationId xmlns:a16="http://schemas.microsoft.com/office/drawing/2014/main" id="{370EA961-B75C-1CDC-8114-ABB01295396C}"/>
              </a:ext>
            </a:extLst>
          </p:cNvPr>
          <p:cNvSpPr>
            <a:spLocks noGrp="1"/>
          </p:cNvSpPr>
          <p:nvPr>
            <p:ph type="title"/>
          </p:nvPr>
        </p:nvSpPr>
        <p:spPr/>
        <p:txBody>
          <a:bodyPr/>
          <a:lstStyle/>
          <a:p>
            <a:r>
              <a:rPr lang="en" dirty="0"/>
              <a:t>Video bridge passage</a:t>
            </a:r>
          </a:p>
        </p:txBody>
      </p:sp>
      <p:sp>
        <p:nvSpPr>
          <p:cNvPr id="7" name="Datumsplatzhalter 22">
            <a:extLst>
              <a:ext uri="{FF2B5EF4-FFF2-40B4-BE49-F238E27FC236}">
                <a16:creationId xmlns:a16="http://schemas.microsoft.com/office/drawing/2014/main" id="{5916E10C-8174-6BB0-5537-A18256EDEBC1}"/>
              </a:ext>
            </a:extLst>
          </p:cNvPr>
          <p:cNvSpPr txBox="1">
            <a:spLocks/>
          </p:cNvSpPr>
          <p:nvPr/>
        </p:nvSpPr>
        <p:spPr>
          <a:xfrm>
            <a:off x="10264056" y="5604669"/>
            <a:ext cx="1261194" cy="365125"/>
          </a:xfrm>
          <a:prstGeom prst="rect">
            <a:avLst/>
          </a:prstGeom>
        </p:spPr>
        <p:txBody>
          <a:bodyPr vert="horz" lIns="91440" tIns="45720" rIns="91440" bIns="4572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 dirty="0"/>
              <a:t>Video: Björn Bosch</a:t>
            </a:r>
          </a:p>
        </p:txBody>
      </p:sp>
      <p:sp>
        <p:nvSpPr>
          <p:cNvPr id="6" name="Fußzeilenplatzhalter 2">
            <a:extLst>
              <a:ext uri="{FF2B5EF4-FFF2-40B4-BE49-F238E27FC236}">
                <a16:creationId xmlns:a16="http://schemas.microsoft.com/office/drawing/2014/main" id="{70F74FC5-DF24-9CB4-D40F-416B1DE04CA8}"/>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pic>
        <p:nvPicPr>
          <p:cNvPr id="3" name="01 - Einstiegsfilm Brückendurchfahrt Münster_2">
            <a:hlinkClick r:id="" action="ppaction://media"/>
            <a:extLst>
              <a:ext uri="{FF2B5EF4-FFF2-40B4-BE49-F238E27FC236}">
                <a16:creationId xmlns:a16="http://schemas.microsoft.com/office/drawing/2014/main" id="{57F61F8C-7498-9A20-C72A-3E95D4749C5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70250" y="1713441"/>
            <a:ext cx="5651500" cy="3767667"/>
          </a:xfrm>
          <a:prstGeom prst="rect">
            <a:avLst/>
          </a:prstGeom>
        </p:spPr>
      </p:pic>
    </p:spTree>
    <p:extLst>
      <p:ext uri="{BB962C8B-B14F-4D97-AF65-F5344CB8AC3E}">
        <p14:creationId xmlns:p14="http://schemas.microsoft.com/office/powerpoint/2010/main" val="24501218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B7C19F-04A4-2E14-EF90-66EC9D5E10BC}"/>
              </a:ext>
            </a:extLst>
          </p:cNvPr>
          <p:cNvSpPr>
            <a:spLocks noGrp="1"/>
          </p:cNvSpPr>
          <p:nvPr>
            <p:ph type="title"/>
          </p:nvPr>
        </p:nvSpPr>
        <p:spPr/>
        <p:txBody>
          <a:bodyPr/>
          <a:lstStyle/>
          <a:p>
            <a:r>
              <a:rPr lang="en" dirty="0"/>
              <a:t>Handling options</a:t>
            </a:r>
          </a:p>
        </p:txBody>
      </p:sp>
      <p:sp>
        <p:nvSpPr>
          <p:cNvPr id="3" name="Inhaltsplatzhalter 2">
            <a:extLst>
              <a:ext uri="{FF2B5EF4-FFF2-40B4-BE49-F238E27FC236}">
                <a16:creationId xmlns:a16="http://schemas.microsoft.com/office/drawing/2014/main" id="{8DBF04B5-2D57-857F-708B-DA3142E2A2D8}"/>
              </a:ext>
            </a:extLst>
          </p:cNvPr>
          <p:cNvSpPr>
            <a:spLocks noGrp="1"/>
          </p:cNvSpPr>
          <p:nvPr>
            <p:ph idx="1"/>
          </p:nvPr>
        </p:nvSpPr>
        <p:spPr>
          <a:xfrm>
            <a:off x="592538" y="1600200"/>
            <a:ext cx="10954420" cy="4576763"/>
          </a:xfrm>
        </p:spPr>
        <p:txBody>
          <a:bodyPr/>
          <a:lstStyle/>
          <a:p>
            <a:pPr marL="0" indent="0">
              <a:buNone/>
            </a:pPr>
            <a:r>
              <a:rPr lang="en" sz="2200" b="1" dirty="0"/>
              <a:t>Ports</a:t>
            </a:r>
          </a:p>
          <a:p>
            <a:r>
              <a:rPr lang="en" sz="2200" dirty="0"/>
              <a:t>Facilities for the handling of goods</a:t>
            </a:r>
          </a:p>
          <a:p>
            <a:r>
              <a:rPr lang="en" sz="2200" dirty="0"/>
              <a:t>at least one harbour basin</a:t>
            </a:r>
          </a:p>
          <a:p>
            <a:r>
              <a:rPr lang="en" sz="2200" dirty="0"/>
              <a:t>Protective function during floods, ice formation or other extreme weather events</a:t>
            </a:r>
          </a:p>
          <a:p>
            <a:r>
              <a:rPr lang="en" sz="2200" dirty="0"/>
              <a:t>According to national laws, certain goods may only be handled in port basins</a:t>
            </a:r>
          </a:p>
          <a:p>
            <a:endParaRPr lang="de-AT" sz="2200" dirty="0"/>
          </a:p>
          <a:p>
            <a:pPr marL="0" indent="0">
              <a:buNone/>
            </a:pPr>
            <a:r>
              <a:rPr lang="en" sz="2200" b="1" dirty="0"/>
              <a:t>Länden</a:t>
            </a:r>
          </a:p>
          <a:p>
            <a:r>
              <a:rPr lang="en" sz="2200" dirty="0"/>
              <a:t>Transshipment points without port basins</a:t>
            </a:r>
          </a:p>
          <a:p>
            <a:endParaRPr lang="de-AT" dirty="0"/>
          </a:p>
        </p:txBody>
      </p:sp>
      <p:sp>
        <p:nvSpPr>
          <p:cNvPr id="5" name="Foliennummernplatzhalter 4">
            <a:extLst>
              <a:ext uri="{FF2B5EF4-FFF2-40B4-BE49-F238E27FC236}">
                <a16:creationId xmlns:a16="http://schemas.microsoft.com/office/drawing/2014/main" id="{121A93A0-79EE-37E3-AAB6-DBE728D69A8C}"/>
              </a:ext>
            </a:extLst>
          </p:cNvPr>
          <p:cNvSpPr>
            <a:spLocks noGrp="1"/>
          </p:cNvSpPr>
          <p:nvPr>
            <p:ph type="sldNum" sz="quarter" idx="12"/>
          </p:nvPr>
        </p:nvSpPr>
        <p:spPr/>
        <p:txBody>
          <a:bodyPr/>
          <a:lstStyle/>
          <a:p>
            <a:fld id="{0AF89F37-6AD9-4F74-BC17-19E39A25D257}" type="slidenum">
              <a:rPr lang="de-AT" smtClean="0"/>
              <a:pPr/>
              <a:t>23</a:t>
            </a:fld>
            <a:endParaRPr lang="de-AT"/>
          </a:p>
        </p:txBody>
      </p:sp>
      <p:sp>
        <p:nvSpPr>
          <p:cNvPr id="8" name="Fußzeilenplatzhalter 2">
            <a:extLst>
              <a:ext uri="{FF2B5EF4-FFF2-40B4-BE49-F238E27FC236}">
                <a16:creationId xmlns:a16="http://schemas.microsoft.com/office/drawing/2014/main" id="{688782DB-50B6-7216-468F-0B53F816C169}"/>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pic>
        <p:nvPicPr>
          <p:cNvPr id="6" name="Grafik 5">
            <a:extLst>
              <a:ext uri="{FF2B5EF4-FFF2-40B4-BE49-F238E27FC236}">
                <a16:creationId xmlns:a16="http://schemas.microsoft.com/office/drawing/2014/main" id="{D875FF2C-4B71-1627-198B-47511295DE4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5780818" y="4199467"/>
            <a:ext cx="5766139" cy="2067189"/>
          </a:xfrm>
          <a:prstGeom prst="rect">
            <a:avLst/>
          </a:prstGeom>
        </p:spPr>
      </p:pic>
    </p:spTree>
    <p:extLst>
      <p:ext uri="{BB962C8B-B14F-4D97-AF65-F5344CB8AC3E}">
        <p14:creationId xmlns:p14="http://schemas.microsoft.com/office/powerpoint/2010/main" val="886974314"/>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EEA408-7A89-3FC8-4583-4E84F8545DE9}"/>
              </a:ext>
            </a:extLst>
          </p:cNvPr>
          <p:cNvSpPr>
            <a:spLocks noGrp="1"/>
          </p:cNvSpPr>
          <p:nvPr>
            <p:ph type="title"/>
          </p:nvPr>
        </p:nvSpPr>
        <p:spPr/>
        <p:txBody>
          <a:bodyPr/>
          <a:lstStyle/>
          <a:p>
            <a:r>
              <a:rPr lang="en" dirty="0"/>
              <a:t>Hinterland (transport)</a:t>
            </a:r>
            <a:br>
              <a:rPr lang="de-AT" dirty="0"/>
            </a:br>
            <a:endParaRPr lang="de-AT" dirty="0"/>
          </a:p>
        </p:txBody>
      </p:sp>
      <p:sp>
        <p:nvSpPr>
          <p:cNvPr id="3" name="Inhaltsplatzhalter 2">
            <a:extLst>
              <a:ext uri="{FF2B5EF4-FFF2-40B4-BE49-F238E27FC236}">
                <a16:creationId xmlns:a16="http://schemas.microsoft.com/office/drawing/2014/main" id="{A254E590-331A-37E5-B5A5-3A2E5505A610}"/>
              </a:ext>
            </a:extLst>
          </p:cNvPr>
          <p:cNvSpPr>
            <a:spLocks noGrp="1"/>
          </p:cNvSpPr>
          <p:nvPr>
            <p:ph idx="1"/>
          </p:nvPr>
        </p:nvSpPr>
        <p:spPr>
          <a:xfrm>
            <a:off x="592538" y="1825625"/>
            <a:ext cx="4798612" cy="4351338"/>
          </a:xfrm>
        </p:spPr>
        <p:txBody>
          <a:bodyPr/>
          <a:lstStyle/>
          <a:p>
            <a:pPr marL="0" indent="0">
              <a:buNone/>
            </a:pPr>
            <a:r>
              <a:rPr lang="en" dirty="0"/>
              <a:t>Three-part basic structure of a port: water side, port area, hinterland</a:t>
            </a:r>
          </a:p>
          <a:p>
            <a:pPr marL="0" indent="0">
              <a:buNone/>
            </a:pPr>
            <a:r>
              <a:rPr lang="en" dirty="0"/>
              <a:t>Hinterland = catchment area of a port:</a:t>
            </a:r>
          </a:p>
          <a:p>
            <a:r>
              <a:rPr lang="en" dirty="0"/>
              <a:t>region directly adjacent to a seaport, which is connected by the various modes of transport</a:t>
            </a:r>
          </a:p>
          <a:p>
            <a:r>
              <a:rPr lang="en" dirty="0"/>
              <a:t>not clearly defined, depending on economic distance</a:t>
            </a:r>
          </a:p>
          <a:p>
            <a:endParaRPr lang="de-AT" dirty="0"/>
          </a:p>
          <a:p>
            <a:pPr marL="0" indent="0">
              <a:buNone/>
            </a:pPr>
            <a:r>
              <a:rPr lang="en" dirty="0" err="1"/>
              <a:t>Hinterland traffic: Term for landside inbound and outbound traffic from seaports</a:t>
            </a:r>
          </a:p>
          <a:p>
            <a:endParaRPr lang="de-AT" dirty="0"/>
          </a:p>
        </p:txBody>
      </p:sp>
      <p:sp>
        <p:nvSpPr>
          <p:cNvPr id="5" name="Foliennummernplatzhalter 4">
            <a:extLst>
              <a:ext uri="{FF2B5EF4-FFF2-40B4-BE49-F238E27FC236}">
                <a16:creationId xmlns:a16="http://schemas.microsoft.com/office/drawing/2014/main" id="{B57E7603-4E3A-5C5F-E059-6325D4FE21D7}"/>
              </a:ext>
            </a:extLst>
          </p:cNvPr>
          <p:cNvSpPr>
            <a:spLocks noGrp="1"/>
          </p:cNvSpPr>
          <p:nvPr>
            <p:ph type="sldNum" sz="quarter" idx="12"/>
          </p:nvPr>
        </p:nvSpPr>
        <p:spPr/>
        <p:txBody>
          <a:bodyPr/>
          <a:lstStyle/>
          <a:p>
            <a:fld id="{0AF89F37-6AD9-4F74-BC17-19E39A25D257}" type="slidenum">
              <a:rPr lang="de-AT" smtClean="0"/>
              <a:pPr/>
              <a:t>24</a:t>
            </a:fld>
            <a:endParaRPr lang="de-AT"/>
          </a:p>
        </p:txBody>
      </p:sp>
      <p:sp>
        <p:nvSpPr>
          <p:cNvPr id="9" name="Textfeld 12">
            <a:extLst>
              <a:ext uri="{FF2B5EF4-FFF2-40B4-BE49-F238E27FC236}">
                <a16:creationId xmlns:a16="http://schemas.microsoft.com/office/drawing/2014/main" id="{029BE79A-55B6-4F55-A213-37C762FF6C58}"/>
              </a:ext>
            </a:extLst>
          </p:cNvPr>
          <p:cNvSpPr txBox="1"/>
          <p:nvPr/>
        </p:nvSpPr>
        <p:spPr>
          <a:xfrm>
            <a:off x="8233604" y="6420382"/>
            <a:ext cx="3313871" cy="246221"/>
          </a:xfrm>
          <a:prstGeom prst="rect">
            <a:avLst/>
          </a:prstGeom>
          <a:noFill/>
        </p:spPr>
        <p:txBody>
          <a:bodyPr wrap="square">
            <a:spAutoFit/>
          </a:bodyPr>
          <a:lstStyle/>
          <a:p>
            <a:pPr algn="r"/>
            <a:r>
              <a:rPr lang="en" sz="1000" dirty="0">
                <a:solidFill>
                  <a:schemeClr val="tx2"/>
                </a:solidFill>
                <a:latin typeface="+mj-lt"/>
                <a:cs typeface="Mangal Pro" panose="00000500000000000000" pitchFamily="2" charset="0"/>
              </a:rPr>
              <a:t>Image: duisport_Hans Blossey</a:t>
            </a:r>
          </a:p>
        </p:txBody>
      </p:sp>
      <p:sp>
        <p:nvSpPr>
          <p:cNvPr id="7" name="Fußzeilenplatzhalter 2">
            <a:extLst>
              <a:ext uri="{FF2B5EF4-FFF2-40B4-BE49-F238E27FC236}">
                <a16:creationId xmlns:a16="http://schemas.microsoft.com/office/drawing/2014/main" id="{0300F76B-B211-1292-65EC-3D6B3C16D709}"/>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pic>
        <p:nvPicPr>
          <p:cNvPr id="6" name="Grafik 5">
            <a:extLst>
              <a:ext uri="{FF2B5EF4-FFF2-40B4-BE49-F238E27FC236}">
                <a16:creationId xmlns:a16="http://schemas.microsoft.com/office/drawing/2014/main" id="{B642122D-C964-2696-1458-5DA2FC191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1755" y="1825625"/>
            <a:ext cx="5610604" cy="3743325"/>
          </a:xfrm>
          <a:prstGeom prst="rect">
            <a:avLst/>
          </a:prstGeom>
        </p:spPr>
      </p:pic>
    </p:spTree>
    <p:extLst>
      <p:ext uri="{BB962C8B-B14F-4D97-AF65-F5344CB8AC3E}">
        <p14:creationId xmlns:p14="http://schemas.microsoft.com/office/powerpoint/2010/main" val="261642461"/>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E585C3-A73E-5C56-AD16-B520924AAB29}"/>
              </a:ext>
            </a:extLst>
          </p:cNvPr>
          <p:cNvSpPr>
            <a:spLocks noGrp="1"/>
          </p:cNvSpPr>
          <p:nvPr>
            <p:ph type="title"/>
          </p:nvPr>
        </p:nvSpPr>
        <p:spPr/>
        <p:txBody>
          <a:bodyPr/>
          <a:lstStyle/>
          <a:p>
            <a:r>
              <a:rPr lang="en" dirty="0">
                <a:solidFill>
                  <a:schemeClr val="accent1"/>
                </a:solidFill>
                <a:latin typeface="Corbel" panose="020B0503020204020204" pitchFamily="34" charset="0"/>
              </a:rPr>
              <a:t>Waterway maintenance</a:t>
            </a:r>
            <a:endParaRPr lang="de-AT" dirty="0"/>
          </a:p>
        </p:txBody>
      </p:sp>
      <p:sp>
        <p:nvSpPr>
          <p:cNvPr id="3" name="Inhaltsplatzhalter 2">
            <a:extLst>
              <a:ext uri="{FF2B5EF4-FFF2-40B4-BE49-F238E27FC236}">
                <a16:creationId xmlns:a16="http://schemas.microsoft.com/office/drawing/2014/main" id="{2F8C074A-7E03-B935-9D01-C23CF43A7E57}"/>
              </a:ext>
            </a:extLst>
          </p:cNvPr>
          <p:cNvSpPr>
            <a:spLocks noGrp="1"/>
          </p:cNvSpPr>
          <p:nvPr>
            <p:ph idx="1"/>
          </p:nvPr>
        </p:nvSpPr>
        <p:spPr>
          <a:xfrm>
            <a:off x="592538" y="1647825"/>
            <a:ext cx="5598712" cy="4529138"/>
          </a:xfrm>
        </p:spPr>
        <p:txBody>
          <a:bodyPr/>
          <a:lstStyle/>
          <a:p>
            <a:r>
              <a:rPr lang="en" sz="2200" dirty="0"/>
              <a:t>important for the competitiveness of the waterway</a:t>
            </a:r>
          </a:p>
          <a:p>
            <a:r>
              <a:rPr lang="en" sz="2200" dirty="0"/>
              <a:t>Waterways are living systems and are influenced by continuous change: in particular free-flowing stretches (= river sections that have not been altered by dams, diversions, locks or similar water infrastructure)</a:t>
            </a:r>
          </a:p>
          <a:p>
            <a:r>
              <a:rPr lang="en" sz="2200" dirty="0"/>
              <a:t>Regular bottom measurements to ensure the fairway</a:t>
            </a:r>
          </a:p>
          <a:p>
            <a:r>
              <a:rPr lang="en" sz="2200" dirty="0"/>
              <a:t>Periodic dredging work and regulation structures required</a:t>
            </a:r>
          </a:p>
          <a:p>
            <a:endParaRPr lang="de-AT" dirty="0"/>
          </a:p>
        </p:txBody>
      </p:sp>
      <p:sp>
        <p:nvSpPr>
          <p:cNvPr id="5" name="Foliennummernplatzhalter 4">
            <a:extLst>
              <a:ext uri="{FF2B5EF4-FFF2-40B4-BE49-F238E27FC236}">
                <a16:creationId xmlns:a16="http://schemas.microsoft.com/office/drawing/2014/main" id="{645AD582-E874-34E1-6BB2-BD85B0475926}"/>
              </a:ext>
            </a:extLst>
          </p:cNvPr>
          <p:cNvSpPr>
            <a:spLocks noGrp="1"/>
          </p:cNvSpPr>
          <p:nvPr>
            <p:ph type="sldNum" sz="quarter" idx="12"/>
          </p:nvPr>
        </p:nvSpPr>
        <p:spPr/>
        <p:txBody>
          <a:bodyPr/>
          <a:lstStyle/>
          <a:p>
            <a:fld id="{0AF89F37-6AD9-4F74-BC17-19E39A25D257}" type="slidenum">
              <a:rPr lang="de-AT" smtClean="0"/>
              <a:pPr/>
              <a:t>25</a:t>
            </a:fld>
            <a:endParaRPr lang="de-AT"/>
          </a:p>
        </p:txBody>
      </p:sp>
      <p:sp>
        <p:nvSpPr>
          <p:cNvPr id="9" name="Textfeld 12">
            <a:extLst>
              <a:ext uri="{FF2B5EF4-FFF2-40B4-BE49-F238E27FC236}">
                <a16:creationId xmlns:a16="http://schemas.microsoft.com/office/drawing/2014/main" id="{6127F16E-D97C-EDCD-530D-FE8E96314FB4}"/>
              </a:ext>
            </a:extLst>
          </p:cNvPr>
          <p:cNvSpPr txBox="1"/>
          <p:nvPr/>
        </p:nvSpPr>
        <p:spPr>
          <a:xfrm>
            <a:off x="8285591" y="5135663"/>
            <a:ext cx="3313871" cy="246221"/>
          </a:xfrm>
          <a:prstGeom prst="rect">
            <a:avLst/>
          </a:prstGeom>
          <a:noFill/>
        </p:spPr>
        <p:txBody>
          <a:bodyPr wrap="square">
            <a:spAutoFit/>
          </a:bodyPr>
          <a:lstStyle/>
          <a:p>
            <a:pPr algn="r"/>
            <a:r>
              <a:rPr lang="en" sz="1000" dirty="0">
                <a:solidFill>
                  <a:schemeClr val="tx2"/>
                </a:solidFill>
                <a:latin typeface="+mj-lt"/>
                <a:cs typeface="Mangal Pro" panose="00000500000000000000" pitchFamily="2" charset="0"/>
              </a:rPr>
              <a:t>Image: viadonau, Zinner</a:t>
            </a:r>
          </a:p>
        </p:txBody>
      </p:sp>
      <p:sp>
        <p:nvSpPr>
          <p:cNvPr id="7" name="Fußzeilenplatzhalter 2">
            <a:extLst>
              <a:ext uri="{FF2B5EF4-FFF2-40B4-BE49-F238E27FC236}">
                <a16:creationId xmlns:a16="http://schemas.microsoft.com/office/drawing/2014/main" id="{C5F77EE0-3C6B-55CC-C6BA-FF0FE74DA94A}"/>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pic>
        <p:nvPicPr>
          <p:cNvPr id="6" name="Grafik 5">
            <a:extLst>
              <a:ext uri="{FF2B5EF4-FFF2-40B4-BE49-F238E27FC236}">
                <a16:creationId xmlns:a16="http://schemas.microsoft.com/office/drawing/2014/main" id="{79473E8D-5FCB-B2FD-EC53-7939B054C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863" y="2028725"/>
            <a:ext cx="5237599" cy="3106938"/>
          </a:xfrm>
          <a:prstGeom prst="rect">
            <a:avLst/>
          </a:prstGeom>
        </p:spPr>
      </p:pic>
    </p:spTree>
    <p:extLst>
      <p:ext uri="{BB962C8B-B14F-4D97-AF65-F5344CB8AC3E}">
        <p14:creationId xmlns:p14="http://schemas.microsoft.com/office/powerpoint/2010/main" val="1796879437"/>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A0F784-42DE-10D8-5623-E8706AFAFA51}"/>
              </a:ext>
            </a:extLst>
          </p:cNvPr>
          <p:cNvSpPr>
            <a:spLocks noGrp="1"/>
          </p:cNvSpPr>
          <p:nvPr>
            <p:ph type="title"/>
          </p:nvPr>
        </p:nvSpPr>
        <p:spPr/>
        <p:txBody>
          <a:bodyPr/>
          <a:lstStyle/>
          <a:p>
            <a:r>
              <a:rPr lang="en" dirty="0"/>
              <a:t>Availability – using the example of the Danube</a:t>
            </a:r>
          </a:p>
        </p:txBody>
      </p:sp>
      <p:sp>
        <p:nvSpPr>
          <p:cNvPr id="3" name="Inhaltsplatzhalter 2">
            <a:extLst>
              <a:ext uri="{FF2B5EF4-FFF2-40B4-BE49-F238E27FC236}">
                <a16:creationId xmlns:a16="http://schemas.microsoft.com/office/drawing/2014/main" id="{BDAEC199-52C4-D593-56F6-8B4C07188490}"/>
              </a:ext>
            </a:extLst>
          </p:cNvPr>
          <p:cNvSpPr>
            <a:spLocks noGrp="1"/>
          </p:cNvSpPr>
          <p:nvPr>
            <p:ph idx="1"/>
          </p:nvPr>
        </p:nvSpPr>
        <p:spPr>
          <a:xfrm>
            <a:off x="592538" y="1825625"/>
            <a:ext cx="4770037" cy="2917825"/>
          </a:xfrm>
        </p:spPr>
        <p:txBody>
          <a:bodyPr/>
          <a:lstStyle/>
          <a:p>
            <a:pPr marL="0" indent="0">
              <a:buNone/>
            </a:pPr>
            <a:endParaRPr lang="de-AT" dirty="0"/>
          </a:p>
          <a:p>
            <a:pPr marL="0" indent="0">
              <a:buNone/>
            </a:pPr>
            <a:r>
              <a:rPr lang="en" dirty="0"/>
              <a:t>Reasons for official blocks:</a:t>
            </a:r>
          </a:p>
          <a:p>
            <a:r>
              <a:rPr lang="en" dirty="0"/>
              <a:t>Extreme situations: ice formation, flooding</a:t>
            </a:r>
          </a:p>
          <a:p>
            <a:r>
              <a:rPr lang="en" dirty="0"/>
              <a:t>Traffic accidents</a:t>
            </a:r>
          </a:p>
          <a:p>
            <a:r>
              <a:rPr lang="en" dirty="0"/>
              <a:t>Lock failure, construction work</a:t>
            </a:r>
          </a:p>
          <a:p>
            <a:r>
              <a:rPr lang="en" dirty="0"/>
              <a:t>Water pollution</a:t>
            </a:r>
          </a:p>
          <a:p>
            <a:r>
              <a:rPr lang="en" dirty="0"/>
              <a:t>Events</a:t>
            </a:r>
          </a:p>
          <a:p>
            <a:pPr marL="0" indent="0">
              <a:buNone/>
            </a:pPr>
            <a:endParaRPr lang="de-AT" dirty="0"/>
          </a:p>
          <a:p>
            <a:endParaRPr lang="de-AT" dirty="0"/>
          </a:p>
        </p:txBody>
      </p:sp>
      <p:sp>
        <p:nvSpPr>
          <p:cNvPr id="5" name="Foliennummernplatzhalter 4">
            <a:extLst>
              <a:ext uri="{FF2B5EF4-FFF2-40B4-BE49-F238E27FC236}">
                <a16:creationId xmlns:a16="http://schemas.microsoft.com/office/drawing/2014/main" id="{492B9A8F-01D8-C91A-B8AB-91C43D947F56}"/>
              </a:ext>
            </a:extLst>
          </p:cNvPr>
          <p:cNvSpPr>
            <a:spLocks noGrp="1"/>
          </p:cNvSpPr>
          <p:nvPr>
            <p:ph type="sldNum" sz="quarter" idx="12"/>
          </p:nvPr>
        </p:nvSpPr>
        <p:spPr/>
        <p:txBody>
          <a:bodyPr/>
          <a:lstStyle/>
          <a:p>
            <a:fld id="{0AF89F37-6AD9-4F74-BC17-19E39A25D257}" type="slidenum">
              <a:rPr lang="de-AT" smtClean="0"/>
              <a:pPr/>
              <a:t>26</a:t>
            </a:fld>
            <a:endParaRPr lang="de-AT"/>
          </a:p>
        </p:txBody>
      </p:sp>
      <p:pic>
        <p:nvPicPr>
          <p:cNvPr id="8" name="Grafik 7">
            <a:extLst>
              <a:ext uri="{FF2B5EF4-FFF2-40B4-BE49-F238E27FC236}">
                <a16:creationId xmlns:a16="http://schemas.microsoft.com/office/drawing/2014/main" id="{BEB27B19-BF0F-D29F-4D5A-A1D089D05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2421" y="4170524"/>
            <a:ext cx="8192643" cy="2114845"/>
          </a:xfrm>
          <a:prstGeom prst="rect">
            <a:avLst/>
          </a:prstGeom>
        </p:spPr>
      </p:pic>
      <p:sp>
        <p:nvSpPr>
          <p:cNvPr id="9" name="Textfeld 8">
            <a:extLst>
              <a:ext uri="{FF2B5EF4-FFF2-40B4-BE49-F238E27FC236}">
                <a16:creationId xmlns:a16="http://schemas.microsoft.com/office/drawing/2014/main" id="{620A44F6-42D5-3DE6-0AAB-51B87CDB046C}"/>
              </a:ext>
            </a:extLst>
          </p:cNvPr>
          <p:cNvSpPr txBox="1"/>
          <p:nvPr/>
        </p:nvSpPr>
        <p:spPr>
          <a:xfrm>
            <a:off x="6477000" y="2215904"/>
            <a:ext cx="4533900" cy="1754326"/>
          </a:xfrm>
          <a:prstGeom prst="rect">
            <a:avLst/>
          </a:prstGeom>
          <a:noFill/>
        </p:spPr>
        <p:txBody>
          <a:bodyPr wrap="square" rtlCol="0">
            <a:spAutoFit/>
          </a:bodyPr>
          <a:lstStyle/>
          <a:p>
            <a:r>
              <a:rPr lang="en" dirty="0"/>
              <a:t>weather-related closures:</a:t>
            </a:r>
          </a:p>
          <a:p>
            <a:endParaRPr lang="de-AT" dirty="0"/>
          </a:p>
          <a:p>
            <a:pPr marL="285750" indent="-285750">
              <a:buFont typeface="Arial" panose="020B0604020202020204" pitchFamily="34" charset="0"/>
              <a:buChar char="•"/>
            </a:pPr>
            <a:r>
              <a:rPr lang="en" dirty="0"/>
              <a:t>Ice formation: Winter months, mainly January and February</a:t>
            </a:r>
          </a:p>
          <a:p>
            <a:pPr marL="285750" indent="-285750">
              <a:buFont typeface="Arial" panose="020B0604020202020204" pitchFamily="34" charset="0"/>
              <a:buChar char="•"/>
            </a:pPr>
            <a:r>
              <a:rPr lang="en" dirty="0"/>
              <a:t>Floods: Spring, summer months</a:t>
            </a:r>
          </a:p>
          <a:p>
            <a:endParaRPr lang="de-AT" dirty="0"/>
          </a:p>
        </p:txBody>
      </p:sp>
      <p:sp>
        <p:nvSpPr>
          <p:cNvPr id="10" name="Textfeld 9">
            <a:extLst>
              <a:ext uri="{FF2B5EF4-FFF2-40B4-BE49-F238E27FC236}">
                <a16:creationId xmlns:a16="http://schemas.microsoft.com/office/drawing/2014/main" id="{C4E816A8-AB12-9A05-024D-0E15207CA71D}"/>
              </a:ext>
            </a:extLst>
          </p:cNvPr>
          <p:cNvSpPr txBox="1"/>
          <p:nvPr/>
        </p:nvSpPr>
        <p:spPr>
          <a:xfrm>
            <a:off x="635069" y="1362075"/>
            <a:ext cx="10137706" cy="369332"/>
          </a:xfrm>
          <a:prstGeom prst="rect">
            <a:avLst/>
          </a:prstGeom>
          <a:noFill/>
        </p:spPr>
        <p:txBody>
          <a:bodyPr wrap="square" rtlCol="0">
            <a:spAutoFit/>
          </a:bodyPr>
          <a:lstStyle/>
          <a:p>
            <a:r>
              <a:rPr lang="en"/>
              <a:t>long-term availability of the Danube at 98.3% (in Austria) = 359 days per year</a:t>
            </a:r>
            <a:endParaRPr lang="de-AT" dirty="0"/>
          </a:p>
        </p:txBody>
      </p:sp>
      <p:sp>
        <p:nvSpPr>
          <p:cNvPr id="11" name="Textfeld 12">
            <a:extLst>
              <a:ext uri="{FF2B5EF4-FFF2-40B4-BE49-F238E27FC236}">
                <a16:creationId xmlns:a16="http://schemas.microsoft.com/office/drawing/2014/main" id="{9B8865AF-0771-7C0A-277B-C782D8FD1C2B}"/>
              </a:ext>
            </a:extLst>
          </p:cNvPr>
          <p:cNvSpPr txBox="1"/>
          <p:nvPr/>
        </p:nvSpPr>
        <p:spPr>
          <a:xfrm>
            <a:off x="7933166" y="6068908"/>
            <a:ext cx="3313871" cy="246221"/>
          </a:xfrm>
          <a:prstGeom prst="rect">
            <a:avLst/>
          </a:prstGeom>
          <a:noFill/>
        </p:spPr>
        <p:txBody>
          <a:bodyPr wrap="square">
            <a:spAutoFit/>
          </a:bodyPr>
          <a:lstStyle/>
          <a:p>
            <a:pPr algn="r"/>
            <a:r>
              <a:rPr lang="en" sz="1000" dirty="0">
                <a:solidFill>
                  <a:schemeClr val="tx2"/>
                </a:solidFill>
                <a:latin typeface="+mj-lt"/>
                <a:cs typeface="Mangal Pro" panose="00000500000000000000" pitchFamily="2" charset="0"/>
              </a:rPr>
              <a:t>Graphic: viadonau</a:t>
            </a:r>
            <a:endParaRPr lang="de-AT" sz="1000" dirty="0">
              <a:solidFill>
                <a:schemeClr val="tx2"/>
              </a:solidFill>
              <a:latin typeface="+mj-lt"/>
              <a:cs typeface="Mangal Pro" panose="00000500000000000000" pitchFamily="2" charset="0"/>
            </a:endParaRPr>
          </a:p>
        </p:txBody>
      </p:sp>
      <p:sp>
        <p:nvSpPr>
          <p:cNvPr id="7" name="Fußzeilenplatzhalter 2">
            <a:extLst>
              <a:ext uri="{FF2B5EF4-FFF2-40B4-BE49-F238E27FC236}">
                <a16:creationId xmlns:a16="http://schemas.microsoft.com/office/drawing/2014/main" id="{41300B08-505C-5E36-AB92-AB3484DCD542}"/>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3249370624"/>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EE913F-1B66-9418-FC18-94954034A993}"/>
              </a:ext>
            </a:extLst>
          </p:cNvPr>
          <p:cNvSpPr>
            <a:spLocks noGrp="1"/>
          </p:cNvSpPr>
          <p:nvPr>
            <p:ph type="title"/>
          </p:nvPr>
        </p:nvSpPr>
        <p:spPr/>
        <p:txBody>
          <a:bodyPr/>
          <a:lstStyle/>
          <a:p>
            <a:r>
              <a:rPr lang="en" dirty="0"/>
              <a:t>Flooding</a:t>
            </a:r>
          </a:p>
        </p:txBody>
      </p:sp>
      <p:sp>
        <p:nvSpPr>
          <p:cNvPr id="3" name="Inhaltsplatzhalter 2">
            <a:extLst>
              <a:ext uri="{FF2B5EF4-FFF2-40B4-BE49-F238E27FC236}">
                <a16:creationId xmlns:a16="http://schemas.microsoft.com/office/drawing/2014/main" id="{CCB0668A-0421-FCC8-8BEA-6653820DF484}"/>
              </a:ext>
            </a:extLst>
          </p:cNvPr>
          <p:cNvSpPr>
            <a:spLocks noGrp="1"/>
          </p:cNvSpPr>
          <p:nvPr>
            <p:ph idx="1"/>
          </p:nvPr>
        </p:nvSpPr>
        <p:spPr>
          <a:xfrm>
            <a:off x="592538" y="1571625"/>
            <a:ext cx="6446437" cy="4605338"/>
          </a:xfrm>
        </p:spPr>
        <p:txBody>
          <a:bodyPr/>
          <a:lstStyle/>
          <a:p>
            <a:r>
              <a:rPr lang="en" dirty="0"/>
              <a:t>caused by precipitation, snowmelt </a:t>
            </a:r>
          </a:p>
          <a:p>
            <a:r>
              <a:rPr lang="en" dirty="0"/>
              <a:t>Increase in extreme weather events due to climate change</a:t>
            </a:r>
          </a:p>
          <a:p>
            <a:pPr marL="0" indent="0">
              <a:buNone/>
            </a:pPr>
            <a:endParaRPr lang="de-AT" dirty="0"/>
          </a:p>
          <a:p>
            <a:pPr marL="0" indent="0">
              <a:buNone/>
            </a:pPr>
            <a:r>
              <a:rPr lang="en" b="1" dirty="0"/>
              <a:t>Consequences for inland navigation: </a:t>
            </a:r>
          </a:p>
          <a:p>
            <a:r>
              <a:rPr lang="en" dirty="0"/>
              <a:t>Failure of navigability</a:t>
            </a:r>
          </a:p>
          <a:p>
            <a:r>
              <a:rPr lang="en" dirty="0"/>
              <a:t>Delays</a:t>
            </a:r>
          </a:p>
          <a:p>
            <a:r>
              <a:rPr lang="en" dirty="0"/>
              <a:t>Damage to infrastructure (e.g. ships, ports, locks)</a:t>
            </a:r>
          </a:p>
          <a:p>
            <a:r>
              <a:rPr lang="en" dirty="0"/>
              <a:t>Changes in inland waterways and riverbed morphology </a:t>
            </a:r>
          </a:p>
          <a:p>
            <a:r>
              <a:rPr lang="en" dirty="0"/>
              <a:t>Flooding of areas</a:t>
            </a:r>
          </a:p>
          <a:p>
            <a:r>
              <a:rPr lang="en" dirty="0"/>
              <a:t>Increases risk of collisions with navigation signs</a:t>
            </a:r>
          </a:p>
          <a:p>
            <a:r>
              <a:rPr lang="en" dirty="0"/>
              <a:t>Higher flow velocity</a:t>
            </a:r>
          </a:p>
          <a:p>
            <a:r>
              <a:rPr lang="en" dirty="0"/>
              <a:t>Debris, debris, flotsam</a:t>
            </a:r>
          </a:p>
        </p:txBody>
      </p:sp>
      <p:sp>
        <p:nvSpPr>
          <p:cNvPr id="5" name="Foliennummernplatzhalter 4">
            <a:extLst>
              <a:ext uri="{FF2B5EF4-FFF2-40B4-BE49-F238E27FC236}">
                <a16:creationId xmlns:a16="http://schemas.microsoft.com/office/drawing/2014/main" id="{C6949811-5238-C457-DF31-5C02F81F0753}"/>
              </a:ext>
            </a:extLst>
          </p:cNvPr>
          <p:cNvSpPr>
            <a:spLocks noGrp="1"/>
          </p:cNvSpPr>
          <p:nvPr>
            <p:ph type="sldNum" sz="quarter" idx="12"/>
          </p:nvPr>
        </p:nvSpPr>
        <p:spPr/>
        <p:txBody>
          <a:bodyPr/>
          <a:lstStyle/>
          <a:p>
            <a:fld id="{0AF89F37-6AD9-4F74-BC17-19E39A25D257}" type="slidenum">
              <a:rPr lang="de-AT" smtClean="0"/>
              <a:pPr/>
              <a:t>27</a:t>
            </a:fld>
            <a:endParaRPr lang="de-AT"/>
          </a:p>
        </p:txBody>
      </p:sp>
      <p:sp>
        <p:nvSpPr>
          <p:cNvPr id="8" name="Datumsplatzhalter 22">
            <a:extLst>
              <a:ext uri="{FF2B5EF4-FFF2-40B4-BE49-F238E27FC236}">
                <a16:creationId xmlns:a16="http://schemas.microsoft.com/office/drawing/2014/main" id="{577B032E-C783-7D97-DAAF-07D658991FE6}"/>
              </a:ext>
            </a:extLst>
          </p:cNvPr>
          <p:cNvSpPr txBox="1">
            <a:spLocks/>
          </p:cNvSpPr>
          <p:nvPr/>
        </p:nvSpPr>
        <p:spPr>
          <a:xfrm>
            <a:off x="10674626" y="6268894"/>
            <a:ext cx="883093" cy="365125"/>
          </a:xfrm>
          <a:prstGeom prst="rect">
            <a:avLst/>
          </a:prstGeom>
        </p:spPr>
        <p:txBody>
          <a:bodyPr vert="horz" lIns="91440" tIns="45720" rIns="91440" bIns="4572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 dirty="0"/>
              <a:t>Image: Pixabay</a:t>
            </a:r>
          </a:p>
        </p:txBody>
      </p:sp>
      <p:sp>
        <p:nvSpPr>
          <p:cNvPr id="9" name="Fußzeilenplatzhalter 2">
            <a:extLst>
              <a:ext uri="{FF2B5EF4-FFF2-40B4-BE49-F238E27FC236}">
                <a16:creationId xmlns:a16="http://schemas.microsoft.com/office/drawing/2014/main" id="{D8E28E1B-7251-955E-01FA-77DF823B385D}"/>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pic>
        <p:nvPicPr>
          <p:cNvPr id="6" name="Content Placeholder 4" descr="A flooded street with a road sign&#10;&#10;Description automatically generated">
            <a:extLst>
              <a:ext uri="{FF2B5EF4-FFF2-40B4-BE49-F238E27FC236}">
                <a16:creationId xmlns:a16="http://schemas.microsoft.com/office/drawing/2014/main" id="{79AC8BDE-9496-5326-D587-75F2F5B3B550}"/>
              </a:ext>
            </a:extLst>
          </p:cNvPr>
          <p:cNvPicPr>
            <a:picLocks noChangeAspect="1"/>
          </p:cNvPicPr>
          <p:nvPr/>
        </p:nvPicPr>
        <p:blipFill>
          <a:blip r:embed="rId3">
            <a:extLst>
              <a:ext uri="{28A0092B-C50C-407E-A947-70E740481C1C}">
                <a14:useLocalDpi xmlns:a14="http://schemas.microsoft.com/office/drawing/2010/main" val="0"/>
              </a:ext>
            </a:extLst>
          </a:blip>
          <a:srcRect r="-2"/>
          <a:stretch/>
        </p:blipFill>
        <p:spPr>
          <a:xfrm>
            <a:off x="7165416" y="2486025"/>
            <a:ext cx="4585985" cy="2578100"/>
          </a:xfrm>
          <a:prstGeom prst="rect">
            <a:avLst/>
          </a:prstGeom>
        </p:spPr>
      </p:pic>
    </p:spTree>
    <p:extLst>
      <p:ext uri="{BB962C8B-B14F-4D97-AF65-F5344CB8AC3E}">
        <p14:creationId xmlns:p14="http://schemas.microsoft.com/office/powerpoint/2010/main" val="900816951"/>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4B91AE-C62E-27EC-7940-7CB4A89B9F9E}"/>
              </a:ext>
            </a:extLst>
          </p:cNvPr>
          <p:cNvSpPr>
            <a:spLocks noGrp="1"/>
          </p:cNvSpPr>
          <p:nvPr>
            <p:ph type="title"/>
          </p:nvPr>
        </p:nvSpPr>
        <p:spPr/>
        <p:txBody>
          <a:bodyPr/>
          <a:lstStyle/>
          <a:p>
            <a:r>
              <a:rPr lang="en" dirty="0"/>
              <a:t>Low water</a:t>
            </a:r>
          </a:p>
        </p:txBody>
      </p:sp>
      <p:sp>
        <p:nvSpPr>
          <p:cNvPr id="3" name="Inhaltsplatzhalter 2">
            <a:extLst>
              <a:ext uri="{FF2B5EF4-FFF2-40B4-BE49-F238E27FC236}">
                <a16:creationId xmlns:a16="http://schemas.microsoft.com/office/drawing/2014/main" id="{E17475C6-6899-86DC-293D-BB4244ADCC27}"/>
              </a:ext>
            </a:extLst>
          </p:cNvPr>
          <p:cNvSpPr>
            <a:spLocks noGrp="1"/>
          </p:cNvSpPr>
          <p:nvPr>
            <p:ph idx="1"/>
          </p:nvPr>
        </p:nvSpPr>
        <p:spPr>
          <a:xfrm>
            <a:off x="592538" y="1524000"/>
            <a:ext cx="6598837" cy="4652963"/>
          </a:xfrm>
        </p:spPr>
        <p:txBody>
          <a:bodyPr/>
          <a:lstStyle/>
          <a:p>
            <a:r>
              <a:rPr lang="en" dirty="0"/>
              <a:t>caused by low rainfall and/or high temperatures</a:t>
            </a:r>
          </a:p>
          <a:p>
            <a:r>
              <a:rPr lang="en" dirty="0"/>
              <a:t>Increase due to climate change</a:t>
            </a:r>
          </a:p>
          <a:p>
            <a:pPr marL="0" indent="0">
              <a:buNone/>
            </a:pPr>
            <a:endParaRPr lang="de-AT" dirty="0"/>
          </a:p>
          <a:p>
            <a:pPr marL="0" indent="0">
              <a:buNone/>
            </a:pPr>
            <a:r>
              <a:rPr lang="en" b="1" dirty="0"/>
              <a:t>Consequences for inland navigation: </a:t>
            </a:r>
          </a:p>
          <a:p>
            <a:r>
              <a:rPr lang="en" dirty="0"/>
              <a:t>lower flow velocity</a:t>
            </a:r>
          </a:p>
          <a:p>
            <a:r>
              <a:rPr lang="en" dirty="0"/>
              <a:t>Reduced fairway depth </a:t>
            </a:r>
          </a:p>
          <a:p>
            <a:r>
              <a:rPr lang="en" dirty="0"/>
              <a:t>Lower freight capacity due to unloading depth (draught)</a:t>
            </a:r>
          </a:p>
          <a:p>
            <a:r>
              <a:rPr lang="en" dirty="0"/>
              <a:t>longer duration of transport</a:t>
            </a:r>
          </a:p>
          <a:p>
            <a:r>
              <a:rPr lang="en" dirty="0"/>
              <a:t>Fuel consumption increases</a:t>
            </a:r>
          </a:p>
          <a:p>
            <a:r>
              <a:rPr lang="en" dirty="0"/>
              <a:t>Low flotation water increases the probability of running aground</a:t>
            </a:r>
          </a:p>
          <a:p>
            <a:r>
              <a:rPr lang="en" dirty="0"/>
              <a:t>can last for a longer period of time</a:t>
            </a:r>
          </a:p>
          <a:p>
            <a:endParaRPr lang="de-AT" dirty="0"/>
          </a:p>
        </p:txBody>
      </p:sp>
      <p:sp>
        <p:nvSpPr>
          <p:cNvPr id="5" name="Foliennummernplatzhalter 4">
            <a:extLst>
              <a:ext uri="{FF2B5EF4-FFF2-40B4-BE49-F238E27FC236}">
                <a16:creationId xmlns:a16="http://schemas.microsoft.com/office/drawing/2014/main" id="{A9049D18-5D3D-5384-A0BC-C7AF6D213475}"/>
              </a:ext>
            </a:extLst>
          </p:cNvPr>
          <p:cNvSpPr>
            <a:spLocks noGrp="1"/>
          </p:cNvSpPr>
          <p:nvPr>
            <p:ph type="sldNum" sz="quarter" idx="12"/>
          </p:nvPr>
        </p:nvSpPr>
        <p:spPr/>
        <p:txBody>
          <a:bodyPr/>
          <a:lstStyle/>
          <a:p>
            <a:fld id="{0AF89F37-6AD9-4F74-BC17-19E39A25D257}" type="slidenum">
              <a:rPr lang="de-AT" smtClean="0"/>
              <a:pPr/>
              <a:t>28</a:t>
            </a:fld>
            <a:endParaRPr lang="de-AT"/>
          </a:p>
        </p:txBody>
      </p:sp>
      <p:sp>
        <p:nvSpPr>
          <p:cNvPr id="9" name="Datumsplatzhalter 22">
            <a:extLst>
              <a:ext uri="{FF2B5EF4-FFF2-40B4-BE49-F238E27FC236}">
                <a16:creationId xmlns:a16="http://schemas.microsoft.com/office/drawing/2014/main" id="{1E84E241-3C62-7E81-365E-39A405B3F5E9}"/>
              </a:ext>
            </a:extLst>
          </p:cNvPr>
          <p:cNvSpPr txBox="1">
            <a:spLocks/>
          </p:cNvSpPr>
          <p:nvPr/>
        </p:nvSpPr>
        <p:spPr>
          <a:xfrm>
            <a:off x="10674626" y="6268894"/>
            <a:ext cx="883093" cy="365125"/>
          </a:xfrm>
          <a:prstGeom prst="rect">
            <a:avLst/>
          </a:prstGeom>
        </p:spPr>
        <p:txBody>
          <a:bodyPr vert="horz" lIns="91440" tIns="45720" rIns="91440" bIns="4572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 dirty="0"/>
              <a:t>Image: Pixabay</a:t>
            </a:r>
          </a:p>
        </p:txBody>
      </p:sp>
      <p:sp>
        <p:nvSpPr>
          <p:cNvPr id="7" name="Fußzeilenplatzhalter 2">
            <a:extLst>
              <a:ext uri="{FF2B5EF4-FFF2-40B4-BE49-F238E27FC236}">
                <a16:creationId xmlns:a16="http://schemas.microsoft.com/office/drawing/2014/main" id="{71EEE81F-62C9-7D32-DB2B-DB4FE8EF22B1}"/>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pic>
        <p:nvPicPr>
          <p:cNvPr id="6" name="Grafik 5">
            <a:extLst>
              <a:ext uri="{FF2B5EF4-FFF2-40B4-BE49-F238E27FC236}">
                <a16:creationId xmlns:a16="http://schemas.microsoft.com/office/drawing/2014/main" id="{DB44825B-71D0-6FF9-6631-B646B6EAE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4943" y="2190751"/>
            <a:ext cx="4448431" cy="2965620"/>
          </a:xfrm>
          <a:prstGeom prst="rect">
            <a:avLst/>
          </a:prstGeom>
        </p:spPr>
      </p:pic>
    </p:spTree>
    <p:extLst>
      <p:ext uri="{BB962C8B-B14F-4D97-AF65-F5344CB8AC3E}">
        <p14:creationId xmlns:p14="http://schemas.microsoft.com/office/powerpoint/2010/main" val="4148618032"/>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9AA96-7940-F4A1-5A26-C710D65821C4}"/>
            </a:ext>
          </a:extLst>
        </p:cNvPr>
        <p:cNvGrpSpPr/>
        <p:nvPr/>
      </p:nvGrpSpPr>
      <p:grpSpPr>
        <a:xfrm>
          <a:off x="0" y="0"/>
          <a:ext cx="0" cy="0"/>
          <a:chOff x="0" y="0"/>
          <a:chExt cx="0" cy="0"/>
        </a:xfrm>
      </p:grpSpPr>
      <p:sp>
        <p:nvSpPr>
          <p:cNvPr id="15" name="Ellipse 14">
            <a:extLst>
              <a:ext uri="{FF2B5EF4-FFF2-40B4-BE49-F238E27FC236}">
                <a16:creationId xmlns:a16="http://schemas.microsoft.com/office/drawing/2014/main" id="{09DCB5FA-B7FD-F38D-A75A-69E3F099A902}"/>
              </a:ext>
              <a:ext uri="{C183D7F6-B498-43B3-948B-1728B52AA6E4}">
                <adec:decorative xmlns:adec="http://schemas.microsoft.com/office/drawing/2017/decorative" val="1"/>
              </a:ext>
            </a:extLst>
          </p:cNvPr>
          <p:cNvSpPr/>
          <p:nvPr/>
        </p:nvSpPr>
        <p:spPr>
          <a:xfrm>
            <a:off x="3135925" y="4006014"/>
            <a:ext cx="1905221" cy="1905221"/>
          </a:xfrm>
          <a:prstGeom prst="ellipse">
            <a:avLst/>
          </a:prstGeom>
          <a:solidFill>
            <a:schemeClr val="bg1"/>
          </a:solidFill>
          <a:ln w="508000">
            <a:solidFill>
              <a:schemeClr val="bg2">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t>40</a:t>
            </a:r>
          </a:p>
          <a:p>
            <a:pPr algn="ctr"/>
            <a:endParaRPr lang="de-AT"/>
          </a:p>
        </p:txBody>
      </p:sp>
      <p:sp>
        <p:nvSpPr>
          <p:cNvPr id="17" name="Ellipse 16">
            <a:extLst>
              <a:ext uri="{FF2B5EF4-FFF2-40B4-BE49-F238E27FC236}">
                <a16:creationId xmlns:a16="http://schemas.microsoft.com/office/drawing/2014/main" id="{5037F555-75D6-1981-2CF0-CCA1EBE09FDE}"/>
              </a:ext>
              <a:ext uri="{C183D7F6-B498-43B3-948B-1728B52AA6E4}">
                <adec:decorative xmlns:adec="http://schemas.microsoft.com/office/drawing/2017/decorative" val="1"/>
              </a:ext>
            </a:extLst>
          </p:cNvPr>
          <p:cNvSpPr/>
          <p:nvPr/>
        </p:nvSpPr>
        <p:spPr>
          <a:xfrm>
            <a:off x="928738" y="2707668"/>
            <a:ext cx="986812" cy="986812"/>
          </a:xfrm>
          <a:prstGeom prst="ellipse">
            <a:avLst/>
          </a:prstGeom>
          <a:solidFill>
            <a:schemeClr val="bg1"/>
          </a:solidFill>
          <a:ln w="254000">
            <a:solidFill>
              <a:schemeClr val="accent3">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Ellipse 15">
            <a:extLst>
              <a:ext uri="{FF2B5EF4-FFF2-40B4-BE49-F238E27FC236}">
                <a16:creationId xmlns:a16="http://schemas.microsoft.com/office/drawing/2014/main" id="{38308CB0-FF89-899B-7760-C66541B93593}"/>
              </a:ext>
              <a:ext uri="{C183D7F6-B498-43B3-948B-1728B52AA6E4}">
                <adec:decorative xmlns:adec="http://schemas.microsoft.com/office/drawing/2017/decorative" val="1"/>
              </a:ext>
            </a:extLst>
          </p:cNvPr>
          <p:cNvSpPr/>
          <p:nvPr/>
        </p:nvSpPr>
        <p:spPr>
          <a:xfrm>
            <a:off x="8825050" y="3717652"/>
            <a:ext cx="1030973" cy="1030973"/>
          </a:xfrm>
          <a:prstGeom prst="ellipse">
            <a:avLst/>
          </a:prstGeom>
          <a:solidFill>
            <a:schemeClr val="bg1"/>
          </a:solidFill>
          <a:ln w="127000">
            <a:solidFill>
              <a:schemeClr val="accent3">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Ellipse 13">
            <a:extLst>
              <a:ext uri="{FF2B5EF4-FFF2-40B4-BE49-F238E27FC236}">
                <a16:creationId xmlns:a16="http://schemas.microsoft.com/office/drawing/2014/main" id="{50D5AEC9-9AC5-5052-4ECC-886C806D9232}"/>
              </a:ext>
              <a:ext uri="{C183D7F6-B498-43B3-948B-1728B52AA6E4}">
                <adec:decorative xmlns:adec="http://schemas.microsoft.com/office/drawing/2017/decorative" val="1"/>
              </a:ext>
            </a:extLst>
          </p:cNvPr>
          <p:cNvSpPr/>
          <p:nvPr/>
        </p:nvSpPr>
        <p:spPr>
          <a:xfrm>
            <a:off x="6440683" y="1549984"/>
            <a:ext cx="1905221" cy="1905221"/>
          </a:xfrm>
          <a:prstGeom prst="ellipse">
            <a:avLst/>
          </a:prstGeom>
          <a:solidFill>
            <a:schemeClr val="bg1"/>
          </a:solidFill>
          <a:ln w="254000">
            <a:solidFill>
              <a:schemeClr val="bg2">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4" name="Inhaltsplatzhalter 23">
            <a:extLst>
              <a:ext uri="{FF2B5EF4-FFF2-40B4-BE49-F238E27FC236}">
                <a16:creationId xmlns:a16="http://schemas.microsoft.com/office/drawing/2014/main" id="{DD247472-217D-3413-D8B1-EBE145A42B6A}"/>
              </a:ext>
              <a:ext uri="{C183D7F6-B498-43B3-948B-1728B52AA6E4}">
                <adec:decorative xmlns:adec="http://schemas.microsoft.com/office/drawing/2017/decorative" val="1"/>
              </a:ext>
            </a:extLst>
          </p:cNvPr>
          <p:cNvSpPr>
            <a:spLocks noGrp="1"/>
          </p:cNvSpPr>
          <p:nvPr>
            <p:ph idx="1"/>
          </p:nvPr>
        </p:nvSpPr>
        <p:spPr>
          <a:xfrm>
            <a:off x="592539" y="1908313"/>
            <a:ext cx="6424487" cy="4268650"/>
          </a:xfrm>
        </p:spPr>
        <p:txBody>
          <a:bodyPr/>
          <a:lstStyle/>
          <a:p>
            <a:r>
              <a:rPr lang="en" sz="2400"/>
              <a:t>Modernization of ships and ports ("retrofitting")</a:t>
            </a:r>
          </a:p>
          <a:p>
            <a:r>
              <a:rPr lang="en" sz="2400"/>
              <a:t>Digitization</a:t>
            </a:r>
          </a:p>
          <a:p>
            <a:r>
              <a:rPr lang="en" sz="2400"/>
              <a:t>Automation</a:t>
            </a:r>
          </a:p>
          <a:p>
            <a:r>
              <a:rPr lang="en" sz="2400"/>
              <a:t>Use of sustainable resources</a:t>
            </a:r>
          </a:p>
          <a:p>
            <a:r>
              <a:rPr lang="en" sz="2400"/>
              <a:t>Low-water vessels</a:t>
            </a:r>
          </a:p>
          <a:p>
            <a:r>
              <a:rPr lang="en" sz="2400"/>
              <a:t>Water Networks</a:t>
            </a:r>
          </a:p>
          <a:p>
            <a:r>
              <a:rPr lang="en" sz="2400"/>
              <a:t>Opening up new markets</a:t>
            </a:r>
          </a:p>
        </p:txBody>
      </p:sp>
      <p:sp>
        <p:nvSpPr>
          <p:cNvPr id="5" name="Foliennummernplatzhalter 4">
            <a:extLst>
              <a:ext uri="{FF2B5EF4-FFF2-40B4-BE49-F238E27FC236}">
                <a16:creationId xmlns:a16="http://schemas.microsoft.com/office/drawing/2014/main" id="{EECF0682-4993-ADD7-9E58-776CBAA0EF7B}"/>
              </a:ext>
            </a:extLst>
          </p:cNvPr>
          <p:cNvSpPr>
            <a:spLocks noGrp="1"/>
          </p:cNvSpPr>
          <p:nvPr>
            <p:ph type="sldNum" sz="quarter" idx="12"/>
          </p:nvPr>
        </p:nvSpPr>
        <p:spPr/>
        <p:txBody>
          <a:bodyPr/>
          <a:lstStyle/>
          <a:p>
            <a:fld id="{0AF89F37-6AD9-4F74-BC17-19E39A25D257}" type="slidenum">
              <a:rPr lang="de-AT" smtClean="0"/>
              <a:t>29</a:t>
            </a:fld>
            <a:endParaRPr lang="de-AT"/>
          </a:p>
        </p:txBody>
      </p:sp>
      <p:sp>
        <p:nvSpPr>
          <p:cNvPr id="4" name="Datumsplatzhalter 22">
            <a:extLst>
              <a:ext uri="{FF2B5EF4-FFF2-40B4-BE49-F238E27FC236}">
                <a16:creationId xmlns:a16="http://schemas.microsoft.com/office/drawing/2014/main" id="{1E70A5FA-C6DE-60CE-306F-433F40AD986A}"/>
              </a:ext>
            </a:extLst>
          </p:cNvPr>
          <p:cNvSpPr txBox="1">
            <a:spLocks/>
          </p:cNvSpPr>
          <p:nvPr/>
        </p:nvSpPr>
        <p:spPr>
          <a:xfrm>
            <a:off x="9450601" y="6268894"/>
            <a:ext cx="2107119" cy="365125"/>
          </a:xfrm>
          <a:prstGeom prst="rect">
            <a:avLst/>
          </a:prstGeom>
        </p:spPr>
        <p:txBody>
          <a:bodyPr vert="horz" lIns="91440" tIns="45720" rIns="91440" bIns="4572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
              <a:t>Image: AI-generated (MS Copilot)</a:t>
            </a:r>
          </a:p>
        </p:txBody>
      </p:sp>
      <p:sp>
        <p:nvSpPr>
          <p:cNvPr id="2" name="Titel 1">
            <a:extLst>
              <a:ext uri="{FF2B5EF4-FFF2-40B4-BE49-F238E27FC236}">
                <a16:creationId xmlns:a16="http://schemas.microsoft.com/office/drawing/2014/main" id="{04F65DB0-FD57-ED89-4212-0D822573BFC8}"/>
              </a:ext>
            </a:extLst>
          </p:cNvPr>
          <p:cNvSpPr>
            <a:spLocks noGrp="1"/>
          </p:cNvSpPr>
          <p:nvPr>
            <p:ph type="title"/>
          </p:nvPr>
        </p:nvSpPr>
        <p:spPr/>
        <p:txBody>
          <a:bodyPr/>
          <a:lstStyle/>
          <a:p>
            <a:r>
              <a:rPr lang="en"/>
              <a:t>Development trends in inland navigation</a:t>
            </a:r>
          </a:p>
        </p:txBody>
      </p:sp>
      <p:sp>
        <p:nvSpPr>
          <p:cNvPr id="7" name="Fußzeilenplatzhalter 2">
            <a:extLst>
              <a:ext uri="{FF2B5EF4-FFF2-40B4-BE49-F238E27FC236}">
                <a16:creationId xmlns:a16="http://schemas.microsoft.com/office/drawing/2014/main" id="{8163FB34-7017-0EFC-4A96-A6FDD6CE91E9}"/>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pic>
        <p:nvPicPr>
          <p:cNvPr id="3" name="Grafik 2" descr="futuristisches Schiff">
            <a:extLst>
              <a:ext uri="{FF2B5EF4-FFF2-40B4-BE49-F238E27FC236}">
                <a16:creationId xmlns:a16="http://schemas.microsoft.com/office/drawing/2014/main" id="{DAE6C245-D614-F76C-7A92-277CEFBAA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0520" y="1790824"/>
            <a:ext cx="4267200" cy="4267200"/>
          </a:xfrm>
          <a:prstGeom prst="rect">
            <a:avLst/>
          </a:prstGeom>
        </p:spPr>
      </p:pic>
    </p:spTree>
    <p:extLst>
      <p:ext uri="{BB962C8B-B14F-4D97-AF65-F5344CB8AC3E}">
        <p14:creationId xmlns:p14="http://schemas.microsoft.com/office/powerpoint/2010/main" val="2123464388"/>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D0E3E-A49F-CC6D-D059-AF1EF8E0A88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46168B9-6573-A0A5-B91B-E4A50E53D0B8}"/>
              </a:ext>
            </a:extLst>
          </p:cNvPr>
          <p:cNvSpPr>
            <a:spLocks noGrp="1"/>
          </p:cNvSpPr>
          <p:nvPr>
            <p:ph type="title"/>
          </p:nvPr>
        </p:nvSpPr>
        <p:spPr>
          <a:xfrm>
            <a:off x="592537" y="640040"/>
            <a:ext cx="9524229" cy="792976"/>
          </a:xfrm>
        </p:spPr>
        <p:txBody>
          <a:bodyPr/>
          <a:lstStyle/>
          <a:p>
            <a:r>
              <a:rPr lang="en"/>
              <a:t>Learning objectives and target groups</a:t>
            </a:r>
          </a:p>
        </p:txBody>
      </p:sp>
      <p:sp>
        <p:nvSpPr>
          <p:cNvPr id="3" name="Inhaltsplatzhalter 2">
            <a:extLst>
              <a:ext uri="{FF2B5EF4-FFF2-40B4-BE49-F238E27FC236}">
                <a16:creationId xmlns:a16="http://schemas.microsoft.com/office/drawing/2014/main" id="{1F959BDB-30E6-819F-8559-AB95A5C80D00}"/>
              </a:ext>
              <a:ext uri="{C183D7F6-B498-43B3-948B-1728B52AA6E4}">
                <adec:decorative xmlns:adec="http://schemas.microsoft.com/office/drawing/2017/decorative" val="1"/>
              </a:ext>
            </a:extLst>
          </p:cNvPr>
          <p:cNvSpPr>
            <a:spLocks noGrp="1"/>
          </p:cNvSpPr>
          <p:nvPr>
            <p:ph idx="1"/>
          </p:nvPr>
        </p:nvSpPr>
        <p:spPr>
          <a:xfrm>
            <a:off x="592538" y="1433016"/>
            <a:ext cx="10954420" cy="4743947"/>
          </a:xfrm>
        </p:spPr>
        <p:txBody>
          <a:bodyPr/>
          <a:lstStyle/>
          <a:p>
            <a:pPr marL="0" indent="0">
              <a:buNone/>
            </a:pPr>
            <a:r>
              <a:rPr lang="en" dirty="0">
                <a:solidFill>
                  <a:schemeClr val="tx2"/>
                </a:solidFill>
              </a:rPr>
              <a:t>Learning objectives:</a:t>
            </a:r>
          </a:p>
          <a:p>
            <a:pPr marL="0" indent="0">
              <a:lnSpc>
                <a:spcPct val="100000"/>
              </a:lnSpc>
              <a:buNone/>
            </a:pPr>
            <a:r>
              <a:rPr lang="en" dirty="0"/>
              <a:t>The learners know the most important inland waterways in Europe and can name the Rhine and Danube in particular and explain their central importance for transport and the economy.</a:t>
            </a:r>
          </a:p>
          <a:p>
            <a:pPr marL="0" indent="0">
              <a:lnSpc>
                <a:spcPct val="100000"/>
              </a:lnSpc>
              <a:buNone/>
            </a:pPr>
            <a:r>
              <a:rPr lang="en" dirty="0"/>
              <a:t>The learners understand the basic structures of waterways and their infrastructure as well as central maintenance measures and external influencing factors.</a:t>
            </a:r>
          </a:p>
          <a:p>
            <a:pPr marL="0" indent="0">
              <a:lnSpc>
                <a:spcPct val="100000"/>
              </a:lnSpc>
              <a:buNone/>
            </a:pPr>
            <a:r>
              <a:rPr lang="en" dirty="0"/>
              <a:t>The learners have an overview of freight transport by inland waterway vessel as well as of key types of goods and transport volumes and understand the function of ports as important transshipment points.</a:t>
            </a:r>
          </a:p>
          <a:p>
            <a:pPr marL="0" indent="0">
              <a:lnSpc>
                <a:spcPct val="100000"/>
              </a:lnSpc>
              <a:buNone/>
            </a:pPr>
            <a:r>
              <a:rPr lang="en" dirty="0"/>
              <a:t>The learners are able to describe the Danube as an important European inland waterway as well as explain essential transport volumes and types of goods and classify their economic importance.</a:t>
            </a:r>
            <a:endParaRPr lang="de-AT" dirty="0"/>
          </a:p>
          <a:p>
            <a:pPr marL="0" indent="0">
              <a:buNone/>
            </a:pPr>
            <a:r>
              <a:rPr lang="en" dirty="0">
                <a:solidFill>
                  <a:schemeClr val="tx2"/>
                </a:solidFill>
              </a:rPr>
              <a:t>Target groups:</a:t>
            </a:r>
          </a:p>
          <a:p>
            <a:pPr marL="0" indent="0">
              <a:buNone/>
            </a:pPr>
            <a:r>
              <a:rPr lang="en" dirty="0"/>
              <a:t>Secondary school pupils</a:t>
            </a:r>
            <a:br>
              <a:rPr lang="de-AT" dirty="0"/>
            </a:br>
            <a:r>
              <a:rPr lang="en" dirty="0" err="1"/>
              <a:t>vocational school pupils</a:t>
            </a:r>
            <a:br>
              <a:rPr lang="de-AT" dirty="0"/>
            </a:br>
            <a:r>
              <a:rPr lang="en" dirty="0"/>
              <a:t>Students for an introduction to the topics of transport logistics, inland waterway transport and multimodal transport</a:t>
            </a:r>
            <a:br>
              <a:rPr lang="de-AT" dirty="0"/>
            </a:br>
            <a:r>
              <a:rPr lang="en" dirty="0"/>
              <a:t>Career changers and skilled workers from other industries</a:t>
            </a:r>
          </a:p>
          <a:p>
            <a:pPr marL="0" indent="0">
              <a:buNone/>
            </a:pPr>
            <a:endParaRPr lang="de-AT" dirty="0">
              <a:solidFill>
                <a:schemeClr val="tx2"/>
              </a:solidFill>
            </a:endParaRPr>
          </a:p>
        </p:txBody>
      </p:sp>
      <p:sp>
        <p:nvSpPr>
          <p:cNvPr id="6" name="Foliennummernplatzhalter 5">
            <a:extLst>
              <a:ext uri="{FF2B5EF4-FFF2-40B4-BE49-F238E27FC236}">
                <a16:creationId xmlns:a16="http://schemas.microsoft.com/office/drawing/2014/main" id="{1A0C25F0-CA47-8A39-9012-DA524DDC55F1}"/>
              </a:ext>
              <a:ext uri="{C183D7F6-B498-43B3-948B-1728B52AA6E4}">
                <adec:decorative xmlns:adec="http://schemas.microsoft.com/office/drawing/2017/decorative" val="1"/>
              </a:ext>
            </a:extLst>
          </p:cNvPr>
          <p:cNvSpPr>
            <a:spLocks noGrp="1"/>
          </p:cNvSpPr>
          <p:nvPr>
            <p:ph type="sldNum" sz="quarter" idx="12"/>
          </p:nvPr>
        </p:nvSpPr>
        <p:spPr>
          <a:xfrm>
            <a:off x="891348" y="6356350"/>
            <a:ext cx="2132587" cy="365125"/>
          </a:xfrm>
        </p:spPr>
        <p:txBody>
          <a:bodyPr/>
          <a:lstStyle/>
          <a:p>
            <a:fld id="{0AF89F37-6AD9-4F74-BC17-19E39A25D257}" type="slidenum">
              <a:rPr lang="de-AT" smtClean="0"/>
              <a:pPr/>
              <a:t>3</a:t>
            </a:fld>
            <a:endParaRPr lang="de-AT" dirty="0"/>
          </a:p>
        </p:txBody>
      </p:sp>
      <p:sp>
        <p:nvSpPr>
          <p:cNvPr id="5" name="Fußzeilenplatzhalter 2">
            <a:extLst>
              <a:ext uri="{FF2B5EF4-FFF2-40B4-BE49-F238E27FC236}">
                <a16:creationId xmlns:a16="http://schemas.microsoft.com/office/drawing/2014/main" id="{BAD26D24-C45C-3805-5445-028C9FBA52F3}"/>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1665795758"/>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0ABB4CC-95C3-4CC0-A516-8ED20E2731A0}"/>
              </a:ext>
            </a:extLst>
          </p:cNvPr>
          <p:cNvSpPr>
            <a:spLocks noGrp="1"/>
          </p:cNvSpPr>
          <p:nvPr>
            <p:ph type="body" idx="1"/>
          </p:nvPr>
        </p:nvSpPr>
        <p:spPr/>
        <p:txBody>
          <a:bodyPr/>
          <a:lstStyle/>
          <a:p>
            <a:r>
              <a:rPr lang="en"/>
              <a:t>2</a:t>
            </a:r>
          </a:p>
        </p:txBody>
      </p:sp>
      <p:sp>
        <p:nvSpPr>
          <p:cNvPr id="3" name="Titel 2">
            <a:extLst>
              <a:ext uri="{FF2B5EF4-FFF2-40B4-BE49-F238E27FC236}">
                <a16:creationId xmlns:a16="http://schemas.microsoft.com/office/drawing/2014/main" id="{4B4D1467-072E-4678-8872-2D13D16653EE}"/>
              </a:ext>
            </a:extLst>
          </p:cNvPr>
          <p:cNvSpPr>
            <a:spLocks noGrp="1"/>
          </p:cNvSpPr>
          <p:nvPr>
            <p:ph type="title"/>
          </p:nvPr>
        </p:nvSpPr>
        <p:spPr/>
        <p:txBody>
          <a:bodyPr>
            <a:noAutofit/>
          </a:bodyPr>
          <a:lstStyle/>
          <a:p>
            <a:r>
              <a:rPr lang="en" dirty="0"/>
              <a:t>European waterways</a:t>
            </a:r>
            <a:br>
              <a:rPr lang="de-AT" dirty="0"/>
            </a:br>
            <a:endParaRPr lang="de-AT" dirty="0"/>
          </a:p>
        </p:txBody>
      </p:sp>
    </p:spTree>
    <p:extLst>
      <p:ext uri="{BB962C8B-B14F-4D97-AF65-F5344CB8AC3E}">
        <p14:creationId xmlns:p14="http://schemas.microsoft.com/office/powerpoint/2010/main" val="2059957767"/>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B1FFD2-068D-17E6-8C4B-BD4B73FF34FA}"/>
              </a:ext>
            </a:extLst>
          </p:cNvPr>
          <p:cNvSpPr>
            <a:spLocks noGrp="1"/>
          </p:cNvSpPr>
          <p:nvPr>
            <p:ph type="title"/>
          </p:nvPr>
        </p:nvSpPr>
        <p:spPr/>
        <p:txBody>
          <a:bodyPr/>
          <a:lstStyle/>
          <a:p>
            <a:r>
              <a:rPr lang="en" dirty="0"/>
              <a:t>Waterways network in Europe</a:t>
            </a:r>
          </a:p>
        </p:txBody>
      </p:sp>
      <p:sp>
        <p:nvSpPr>
          <p:cNvPr id="3" name="Inhaltsplatzhalter 2">
            <a:extLst>
              <a:ext uri="{FF2B5EF4-FFF2-40B4-BE49-F238E27FC236}">
                <a16:creationId xmlns:a16="http://schemas.microsoft.com/office/drawing/2014/main" id="{F012D035-1237-8863-6C00-4CD584E2BD73}"/>
              </a:ext>
            </a:extLst>
          </p:cNvPr>
          <p:cNvSpPr>
            <a:spLocks noGrp="1"/>
          </p:cNvSpPr>
          <p:nvPr>
            <p:ph idx="1"/>
          </p:nvPr>
        </p:nvSpPr>
        <p:spPr>
          <a:xfrm>
            <a:off x="592538" y="2105025"/>
            <a:ext cx="5119282" cy="4071938"/>
          </a:xfrm>
        </p:spPr>
        <p:txBody>
          <a:bodyPr/>
          <a:lstStyle/>
          <a:p>
            <a:r>
              <a:rPr lang="en" sz="2400" dirty="0"/>
              <a:t>40,000 km of waterways in Europe</a:t>
            </a:r>
          </a:p>
          <a:p>
            <a:r>
              <a:rPr lang="en" sz="2400" dirty="0"/>
              <a:t>Most frequented waterway: Rhine</a:t>
            </a:r>
          </a:p>
          <a:p>
            <a:r>
              <a:rPr lang="en" sz="2400" dirty="0"/>
              <a:t>Navigable waterway in Austria: Danube</a:t>
            </a:r>
          </a:p>
          <a:p>
            <a:r>
              <a:rPr lang="en" sz="2400" dirty="0"/>
              <a:t>Rhine-Main-Danube Corridor connects the North Sea with the Black Sea</a:t>
            </a:r>
          </a:p>
        </p:txBody>
      </p:sp>
      <p:sp>
        <p:nvSpPr>
          <p:cNvPr id="5" name="Foliennummernplatzhalter 4">
            <a:extLst>
              <a:ext uri="{FF2B5EF4-FFF2-40B4-BE49-F238E27FC236}">
                <a16:creationId xmlns:a16="http://schemas.microsoft.com/office/drawing/2014/main" id="{69AEE3E2-2358-314A-2E0C-CA6C31376593}"/>
              </a:ext>
            </a:extLst>
          </p:cNvPr>
          <p:cNvSpPr>
            <a:spLocks noGrp="1"/>
          </p:cNvSpPr>
          <p:nvPr>
            <p:ph type="sldNum" sz="quarter" idx="12"/>
          </p:nvPr>
        </p:nvSpPr>
        <p:spPr/>
        <p:txBody>
          <a:bodyPr/>
          <a:lstStyle/>
          <a:p>
            <a:fld id="{0AF89F37-6AD9-4F74-BC17-19E39A25D257}" type="slidenum">
              <a:rPr lang="de-AT" smtClean="0"/>
              <a:pPr/>
              <a:t>31</a:t>
            </a:fld>
            <a:endParaRPr lang="de-AT"/>
          </a:p>
        </p:txBody>
      </p:sp>
      <p:pic>
        <p:nvPicPr>
          <p:cNvPr id="8" name="Grafik 7">
            <a:extLst>
              <a:ext uri="{FF2B5EF4-FFF2-40B4-BE49-F238E27FC236}">
                <a16:creationId xmlns:a16="http://schemas.microsoft.com/office/drawing/2014/main" id="{C592429C-2DF2-EB2C-62B7-CD896BFF0E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096000" y="1802865"/>
            <a:ext cx="5503462" cy="3653078"/>
          </a:xfrm>
          <a:prstGeom prst="rect">
            <a:avLst/>
          </a:prstGeom>
        </p:spPr>
      </p:pic>
      <p:sp>
        <p:nvSpPr>
          <p:cNvPr id="9" name="Textfeld 12">
            <a:extLst>
              <a:ext uri="{FF2B5EF4-FFF2-40B4-BE49-F238E27FC236}">
                <a16:creationId xmlns:a16="http://schemas.microsoft.com/office/drawing/2014/main" id="{6115EE00-7865-B47B-F6E9-D1158CD75EA0}"/>
              </a:ext>
            </a:extLst>
          </p:cNvPr>
          <p:cNvSpPr txBox="1"/>
          <p:nvPr/>
        </p:nvSpPr>
        <p:spPr>
          <a:xfrm>
            <a:off x="8285591" y="5455943"/>
            <a:ext cx="3313871" cy="246221"/>
          </a:xfrm>
          <a:prstGeom prst="rect">
            <a:avLst/>
          </a:prstGeom>
          <a:noFill/>
        </p:spPr>
        <p:txBody>
          <a:bodyPr wrap="square">
            <a:spAutoFit/>
          </a:bodyPr>
          <a:lstStyle/>
          <a:p>
            <a:pPr algn="r"/>
            <a:r>
              <a:rPr lang="en" sz="1000" dirty="0">
                <a:solidFill>
                  <a:schemeClr val="tx2"/>
                </a:solidFill>
                <a:latin typeface="+mj-lt"/>
                <a:cs typeface="Mangal Pro" panose="00000500000000000000" pitchFamily="2" charset="0"/>
              </a:rPr>
              <a:t>Image: viadonau, Zinner</a:t>
            </a:r>
          </a:p>
        </p:txBody>
      </p:sp>
      <p:sp>
        <p:nvSpPr>
          <p:cNvPr id="7" name="Fußzeilenplatzhalter 2">
            <a:extLst>
              <a:ext uri="{FF2B5EF4-FFF2-40B4-BE49-F238E27FC236}">
                <a16:creationId xmlns:a16="http://schemas.microsoft.com/office/drawing/2014/main" id="{F70E9FD2-AF18-B5E9-8FB2-5D09ACB6274B}"/>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1960465577"/>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4F22AC-6579-D764-6588-3769BE85E1D3}"/>
              </a:ext>
            </a:extLst>
          </p:cNvPr>
          <p:cNvSpPr>
            <a:spLocks noGrp="1"/>
          </p:cNvSpPr>
          <p:nvPr>
            <p:ph type="title"/>
          </p:nvPr>
        </p:nvSpPr>
        <p:spPr/>
        <p:txBody>
          <a:bodyPr/>
          <a:lstStyle/>
          <a:p>
            <a:r>
              <a:rPr lang="en" dirty="0"/>
              <a:t>Waterways network in Europe</a:t>
            </a:r>
          </a:p>
        </p:txBody>
      </p:sp>
      <p:sp>
        <p:nvSpPr>
          <p:cNvPr id="3" name="Inhaltsplatzhalter 2">
            <a:extLst>
              <a:ext uri="{FF2B5EF4-FFF2-40B4-BE49-F238E27FC236}">
                <a16:creationId xmlns:a16="http://schemas.microsoft.com/office/drawing/2014/main" id="{2F701495-204E-4DBB-67BC-054F8EAF129F}"/>
              </a:ext>
            </a:extLst>
          </p:cNvPr>
          <p:cNvSpPr>
            <a:spLocks noGrp="1"/>
          </p:cNvSpPr>
          <p:nvPr>
            <p:ph idx="1"/>
          </p:nvPr>
        </p:nvSpPr>
        <p:spPr/>
        <p:txBody>
          <a:bodyPr/>
          <a:lstStyle/>
          <a:p>
            <a:r>
              <a:rPr lang="en" sz="2200" dirty="0"/>
              <a:t>Available waterways: 40,000 km</a:t>
            </a:r>
          </a:p>
          <a:p>
            <a:r>
              <a:rPr lang="en" sz="2200" dirty="0"/>
              <a:t>of which 20,000 km are navigable for ≥ 1,000 t. ships</a:t>
            </a:r>
          </a:p>
          <a:p>
            <a:r>
              <a:rPr lang="en" sz="2200" dirty="0"/>
              <a:t>19 out of 28 EU Member States have access to navigable waterways</a:t>
            </a:r>
          </a:p>
          <a:p>
            <a:endParaRPr lang="de-AT" dirty="0"/>
          </a:p>
        </p:txBody>
      </p:sp>
      <p:sp>
        <p:nvSpPr>
          <p:cNvPr id="5" name="Foliennummernplatzhalter 4">
            <a:extLst>
              <a:ext uri="{FF2B5EF4-FFF2-40B4-BE49-F238E27FC236}">
                <a16:creationId xmlns:a16="http://schemas.microsoft.com/office/drawing/2014/main" id="{7FA7BBFD-A798-09FE-AA48-5C290D65A13A}"/>
              </a:ext>
            </a:extLst>
          </p:cNvPr>
          <p:cNvSpPr>
            <a:spLocks noGrp="1"/>
          </p:cNvSpPr>
          <p:nvPr>
            <p:ph type="sldNum" sz="quarter" idx="12"/>
          </p:nvPr>
        </p:nvSpPr>
        <p:spPr/>
        <p:txBody>
          <a:bodyPr/>
          <a:lstStyle/>
          <a:p>
            <a:fld id="{0AF89F37-6AD9-4F74-BC17-19E39A25D257}" type="slidenum">
              <a:rPr lang="de-AT" smtClean="0"/>
              <a:pPr/>
              <a:t>32</a:t>
            </a:fld>
            <a:endParaRPr lang="de-AT"/>
          </a:p>
        </p:txBody>
      </p:sp>
      <p:graphicFrame>
        <p:nvGraphicFramePr>
          <p:cNvPr id="7" name="Tabelle 6">
            <a:extLst>
              <a:ext uri="{FF2B5EF4-FFF2-40B4-BE49-F238E27FC236}">
                <a16:creationId xmlns:a16="http://schemas.microsoft.com/office/drawing/2014/main" id="{CA634EA9-AA3F-04B2-0536-F4558611CFCE}"/>
              </a:ext>
            </a:extLst>
          </p:cNvPr>
          <p:cNvGraphicFramePr>
            <a:graphicFrameLocks noGrp="1"/>
          </p:cNvGraphicFramePr>
          <p:nvPr>
            <p:extLst>
              <p:ext uri="{D42A27DB-BD31-4B8C-83A1-F6EECF244321}">
                <p14:modId xmlns:p14="http://schemas.microsoft.com/office/powerpoint/2010/main" val="740099860"/>
              </p:ext>
            </p:extLst>
          </p:nvPr>
        </p:nvGraphicFramePr>
        <p:xfrm>
          <a:off x="1009650" y="3267075"/>
          <a:ext cx="9375998" cy="2206749"/>
        </p:xfrm>
        <a:graphic>
          <a:graphicData uri="http://schemas.openxmlformats.org/drawingml/2006/table">
            <a:tbl>
              <a:tblPr firstRow="1" bandRow="1">
                <a:tableStyleId>{F5AB1C69-6EDB-4FF4-983F-18BD219EF322}</a:tableStyleId>
              </a:tblPr>
              <a:tblGrid>
                <a:gridCol w="4687999">
                  <a:extLst>
                    <a:ext uri="{9D8B030D-6E8A-4147-A177-3AD203B41FA5}">
                      <a16:colId xmlns:a16="http://schemas.microsoft.com/office/drawing/2014/main" val="20000"/>
                    </a:ext>
                  </a:extLst>
                </a:gridCol>
                <a:gridCol w="4687999">
                  <a:extLst>
                    <a:ext uri="{9D8B030D-6E8A-4147-A177-3AD203B41FA5}">
                      <a16:colId xmlns:a16="http://schemas.microsoft.com/office/drawing/2014/main" val="20001"/>
                    </a:ext>
                  </a:extLst>
                </a:gridCol>
              </a:tblGrid>
              <a:tr h="772362">
                <a:tc>
                  <a:txBody>
                    <a:bodyPr/>
                    <a:lstStyle/>
                    <a:p>
                      <a:r>
                        <a:rPr lang="en" sz="2000" noProof="0" dirty="0">
                          <a:latin typeface="Corbel" panose="020B0503020204020204" pitchFamily="34" charset="0"/>
                        </a:rPr>
                        <a:t>Available waterways</a:t>
                      </a:r>
                    </a:p>
                  </a:txBody>
                  <a:tcPr anchor="ctr"/>
                </a:tc>
                <a:tc>
                  <a:txBody>
                    <a:bodyPr/>
                    <a:lstStyle/>
                    <a:p>
                      <a:r>
                        <a:rPr lang="en" sz="2000" noProof="0" dirty="0">
                          <a:latin typeface="Corbel" panose="020B0503020204020204" pitchFamily="34" charset="0"/>
                        </a:rPr>
                        <a:t>Share of inland waterways in the modal split (% of total tkm)</a:t>
                      </a:r>
                      <a:endParaRPr lang="en-GB" sz="2000" noProof="0" dirty="0">
                        <a:latin typeface="Corbel" panose="020B0503020204020204" pitchFamily="34" charset="0"/>
                      </a:endParaRPr>
                    </a:p>
                  </a:txBody>
                  <a:tcPr anchor="ctr"/>
                </a:tc>
                <a:extLst>
                  <a:ext uri="{0D108BD9-81ED-4DB2-BD59-A6C34878D82A}">
                    <a16:rowId xmlns:a16="http://schemas.microsoft.com/office/drawing/2014/main" val="10000"/>
                  </a:ext>
                </a:extLst>
              </a:tr>
              <a:tr h="1434387">
                <a:tc>
                  <a:txBody>
                    <a:bodyPr/>
                    <a:lstStyle/>
                    <a:p>
                      <a:pPr marL="434340" lvl="1" indent="-342900">
                        <a:buFont typeface="+mj-lt"/>
                        <a:buAutoNum type="arabicPeriod"/>
                      </a:pPr>
                      <a:r>
                        <a:rPr lang="en" sz="2000" noProof="0" dirty="0">
                          <a:solidFill>
                            <a:schemeClr val="accent1"/>
                          </a:solidFill>
                          <a:latin typeface="Corbel" panose="020B0503020204020204" pitchFamily="34" charset="0"/>
                        </a:rPr>
                        <a:t>France (8,501 km*)</a:t>
                      </a:r>
                    </a:p>
                    <a:p>
                      <a:pPr marL="434340" lvl="1" indent="-342900">
                        <a:buFont typeface="+mj-lt"/>
                        <a:buAutoNum type="arabicPeriod"/>
                      </a:pPr>
                      <a:r>
                        <a:rPr lang="en" sz="2000" noProof="0" dirty="0">
                          <a:solidFill>
                            <a:schemeClr val="accent1"/>
                          </a:solidFill>
                          <a:latin typeface="Corbel" panose="020B0503020204020204" pitchFamily="34" charset="0"/>
                        </a:rPr>
                        <a:t>Finland (8,000 km*)</a:t>
                      </a:r>
                    </a:p>
                    <a:p>
                      <a:pPr marL="434340" lvl="1" indent="-342900">
                        <a:buFont typeface="+mj-lt"/>
                        <a:buAutoNum type="arabicPeriod"/>
                      </a:pPr>
                      <a:r>
                        <a:rPr lang="en" sz="2000" noProof="0" dirty="0">
                          <a:solidFill>
                            <a:schemeClr val="accent1"/>
                          </a:solidFill>
                          <a:latin typeface="Corbel" panose="020B0503020204020204" pitchFamily="34" charset="0"/>
                        </a:rPr>
                        <a:t>Germany (7,467 km*)</a:t>
                      </a:r>
                    </a:p>
                    <a:p>
                      <a:pPr marL="91440" lvl="1" indent="0">
                        <a:buNone/>
                      </a:pPr>
                      <a:r>
                        <a:rPr lang="en" sz="2000" noProof="0" dirty="0">
                          <a:solidFill>
                            <a:schemeClr val="accent1"/>
                          </a:solidFill>
                          <a:latin typeface="Corbel" panose="020B0503020204020204" pitchFamily="34" charset="0"/>
                        </a:rPr>
                        <a:t> Austria (358 km *)</a:t>
                      </a:r>
                    </a:p>
                  </a:txBody>
                  <a:tcPr/>
                </a:tc>
                <a:tc>
                  <a:txBody>
                    <a:bodyPr/>
                    <a:lstStyle/>
                    <a:p>
                      <a:pPr marL="457200" lvl="1" indent="-365760">
                        <a:buFont typeface="+mj-lt"/>
                        <a:buAutoNum type="arabicPeriod"/>
                      </a:pPr>
                      <a:r>
                        <a:rPr lang="en" sz="2000" noProof="0" dirty="0">
                          <a:solidFill>
                            <a:schemeClr val="accent1"/>
                          </a:solidFill>
                          <a:latin typeface="Corbel" panose="020B0503020204020204" pitchFamily="34" charset="0"/>
                        </a:rPr>
                        <a:t>Netherlands: 40%</a:t>
                      </a:r>
                    </a:p>
                    <a:p>
                      <a:pPr marL="457200" lvl="1" indent="-365760">
                        <a:buFont typeface="+mj-lt"/>
                        <a:buAutoNum type="arabicPeriod"/>
                      </a:pPr>
                      <a:r>
                        <a:rPr lang="en" sz="2000" noProof="0" dirty="0">
                          <a:solidFill>
                            <a:schemeClr val="accent1"/>
                          </a:solidFill>
                          <a:latin typeface="Corbel" panose="020B0503020204020204" pitchFamily="34" charset="0"/>
                        </a:rPr>
                        <a:t>Romania: 23%</a:t>
                      </a:r>
                    </a:p>
                    <a:p>
                      <a:pPr marL="457200" lvl="1" indent="-365760">
                        <a:buFont typeface="+mj-lt"/>
                        <a:buAutoNum type="arabicPeriod"/>
                      </a:pPr>
                      <a:r>
                        <a:rPr lang="en" sz="2000" noProof="0" dirty="0">
                          <a:solidFill>
                            <a:schemeClr val="accent1"/>
                          </a:solidFill>
                          <a:latin typeface="Corbel" panose="020B0503020204020204" pitchFamily="34" charset="0"/>
                        </a:rPr>
                        <a:t>Bulgaria: 22%</a:t>
                      </a:r>
                    </a:p>
                    <a:p>
                      <a:pPr marL="457200" lvl="1" indent="-365760"/>
                      <a:r>
                        <a:rPr lang="en" sz="2000" noProof="0" dirty="0">
                          <a:solidFill>
                            <a:schemeClr val="accent1"/>
                          </a:solidFill>
                          <a:latin typeface="Corbel" panose="020B0503020204020204" pitchFamily="34" charset="0"/>
                        </a:rPr>
                        <a:t> Austria: 2%</a:t>
                      </a:r>
                    </a:p>
                  </a:txBody>
                  <a:tcPr/>
                </a:tc>
                <a:extLst>
                  <a:ext uri="{0D108BD9-81ED-4DB2-BD59-A6C34878D82A}">
                    <a16:rowId xmlns:a16="http://schemas.microsoft.com/office/drawing/2014/main" val="10001"/>
                  </a:ext>
                </a:extLst>
              </a:tr>
            </a:tbl>
          </a:graphicData>
        </a:graphic>
      </p:graphicFrame>
      <p:sp>
        <p:nvSpPr>
          <p:cNvPr id="8" name="Textfeld 12">
            <a:extLst>
              <a:ext uri="{FF2B5EF4-FFF2-40B4-BE49-F238E27FC236}">
                <a16:creationId xmlns:a16="http://schemas.microsoft.com/office/drawing/2014/main" id="{9611A2CB-7FB3-075B-2FB2-F0E1CA5F6567}"/>
              </a:ext>
            </a:extLst>
          </p:cNvPr>
          <p:cNvSpPr txBox="1"/>
          <p:nvPr/>
        </p:nvSpPr>
        <p:spPr>
          <a:xfrm>
            <a:off x="6292918" y="6462695"/>
            <a:ext cx="4656784" cy="246221"/>
          </a:xfrm>
          <a:prstGeom prst="rect">
            <a:avLst/>
          </a:prstGeom>
          <a:noFill/>
        </p:spPr>
        <p:txBody>
          <a:bodyPr wrap="square">
            <a:spAutoFit/>
          </a:bodyPr>
          <a:lstStyle/>
          <a:p>
            <a:pPr algn="r"/>
            <a:r>
              <a:rPr lang="en" sz="1000" dirty="0">
                <a:solidFill>
                  <a:schemeClr val="tx2"/>
                </a:solidFill>
                <a:latin typeface="+mj-lt"/>
                <a:cs typeface="Mangal Pro" panose="00000500000000000000" pitchFamily="2" charset="0"/>
              </a:rPr>
              <a:t>Graphic: own presentation based on Indexmundi and Eurostat</a:t>
            </a:r>
          </a:p>
        </p:txBody>
      </p:sp>
      <p:sp>
        <p:nvSpPr>
          <p:cNvPr id="9" name="Textfeld 14">
            <a:extLst>
              <a:ext uri="{FF2B5EF4-FFF2-40B4-BE49-F238E27FC236}">
                <a16:creationId xmlns:a16="http://schemas.microsoft.com/office/drawing/2014/main" id="{8A8E8BCB-1F3A-AC9C-E58D-15A0CCF7EDDF}"/>
              </a:ext>
            </a:extLst>
          </p:cNvPr>
          <p:cNvSpPr txBox="1"/>
          <p:nvPr/>
        </p:nvSpPr>
        <p:spPr>
          <a:xfrm>
            <a:off x="503655" y="5548394"/>
            <a:ext cx="5040560" cy="276999"/>
          </a:xfrm>
          <a:prstGeom prst="rect">
            <a:avLst/>
          </a:prstGeom>
          <a:noFill/>
          <a:ln>
            <a:noFill/>
          </a:ln>
        </p:spPr>
        <p:txBody>
          <a:bodyPr wrap="square" rtlCol="0" anchor="ctr">
            <a:spAutoFit/>
          </a:bodyPr>
          <a:lstStyle/>
          <a:p>
            <a:pPr lvl="1"/>
            <a:r>
              <a:rPr lang="en" sz="1200" dirty="0">
                <a:solidFill>
                  <a:schemeClr val="accent1"/>
                </a:solidFill>
                <a:latin typeface="Corbel" panose="020B0503020204020204" pitchFamily="34" charset="0"/>
              </a:rPr>
              <a:t>* Total length of navigable rivers, canals and other bodies of water</a:t>
            </a:r>
            <a:endParaRPr lang="en-US" sz="1200" dirty="0">
              <a:solidFill>
                <a:schemeClr val="accent1"/>
              </a:solidFill>
              <a:latin typeface="Corbel" panose="020B0503020204020204" pitchFamily="34" charset="0"/>
            </a:endParaRPr>
          </a:p>
        </p:txBody>
      </p:sp>
      <p:sp>
        <p:nvSpPr>
          <p:cNvPr id="10" name="Fußzeilenplatzhalter 2">
            <a:extLst>
              <a:ext uri="{FF2B5EF4-FFF2-40B4-BE49-F238E27FC236}">
                <a16:creationId xmlns:a16="http://schemas.microsoft.com/office/drawing/2014/main" id="{A65BFAB5-6198-1F68-1C63-FE9A5FD8760D}"/>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2927991399"/>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52A8F-91B0-3DD7-6142-C78963CA72DE}"/>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543DBB17-3F3C-144E-7B26-3431949905E7}"/>
              </a:ext>
              <a:ext uri="{C183D7F6-B498-43B3-948B-1728B52AA6E4}">
                <adec:decorative xmlns:adec="http://schemas.microsoft.com/office/drawing/2017/decorative" val="0"/>
              </a:ext>
            </a:extLst>
          </p:cNvPr>
          <p:cNvSpPr>
            <a:spLocks noGrp="1"/>
          </p:cNvSpPr>
          <p:nvPr>
            <p:ph type="sldNum" sz="quarter" idx="12"/>
          </p:nvPr>
        </p:nvSpPr>
        <p:spPr/>
        <p:txBody>
          <a:bodyPr/>
          <a:lstStyle/>
          <a:p>
            <a:fld id="{0AF89F37-6AD9-4F74-BC17-19E39A25D257}" type="slidenum">
              <a:rPr lang="de-AT" smtClean="0"/>
              <a:pPr/>
              <a:t>33</a:t>
            </a:fld>
            <a:endParaRPr lang="de-AT"/>
          </a:p>
        </p:txBody>
      </p:sp>
      <p:sp>
        <p:nvSpPr>
          <p:cNvPr id="6" name="Titel 5">
            <a:extLst>
              <a:ext uri="{FF2B5EF4-FFF2-40B4-BE49-F238E27FC236}">
                <a16:creationId xmlns:a16="http://schemas.microsoft.com/office/drawing/2014/main" id="{869BAB76-6DCC-00CF-EB97-612854B3881B}"/>
              </a:ext>
            </a:extLst>
          </p:cNvPr>
          <p:cNvSpPr>
            <a:spLocks noGrp="1"/>
          </p:cNvSpPr>
          <p:nvPr>
            <p:ph type="title"/>
          </p:nvPr>
        </p:nvSpPr>
        <p:spPr>
          <a:xfrm>
            <a:off x="592537" y="640040"/>
            <a:ext cx="8819820" cy="792976"/>
          </a:xfrm>
        </p:spPr>
        <p:txBody>
          <a:bodyPr/>
          <a:lstStyle/>
          <a:p>
            <a:r>
              <a:rPr lang="en"/>
              <a:t>Freight transport in Austria and Europe (modal split)</a:t>
            </a:r>
          </a:p>
        </p:txBody>
      </p:sp>
      <p:sp>
        <p:nvSpPr>
          <p:cNvPr id="7" name="Textfeld 12">
            <a:extLst>
              <a:ext uri="{FF2B5EF4-FFF2-40B4-BE49-F238E27FC236}">
                <a16:creationId xmlns:a16="http://schemas.microsoft.com/office/drawing/2014/main" id="{8CA5D23D-C82E-6C2A-AA02-0459EE5CE8E8}"/>
              </a:ext>
            </a:extLst>
          </p:cNvPr>
          <p:cNvSpPr txBox="1"/>
          <p:nvPr/>
        </p:nvSpPr>
        <p:spPr>
          <a:xfrm>
            <a:off x="7971184" y="6420382"/>
            <a:ext cx="3576292" cy="246221"/>
          </a:xfrm>
          <a:prstGeom prst="rect">
            <a:avLst/>
          </a:prstGeom>
          <a:noFill/>
        </p:spPr>
        <p:txBody>
          <a:bodyPr wrap="square">
            <a:spAutoFit/>
          </a:bodyPr>
          <a:lstStyle/>
          <a:p>
            <a:pPr algn="r"/>
            <a:r>
              <a:rPr lang="en" sz="1000">
                <a:solidFill>
                  <a:schemeClr val="tx2"/>
                </a:solidFill>
                <a:latin typeface="+mj-lt"/>
                <a:cs typeface="Mangal Pro" panose="00000500000000000000" pitchFamily="2" charset="0"/>
              </a:rPr>
              <a:t>Own presentation based on Statistics Austria and Eurostat</a:t>
            </a:r>
          </a:p>
        </p:txBody>
      </p:sp>
      <p:graphicFrame>
        <p:nvGraphicFramePr>
          <p:cNvPr id="10" name="Content Placeholder 9" descr="Pie chart Modal Split in Austria 2023">
            <a:extLst>
              <a:ext uri="{FF2B5EF4-FFF2-40B4-BE49-F238E27FC236}">
                <a16:creationId xmlns:a16="http://schemas.microsoft.com/office/drawing/2014/main" id="{1CA5EA34-6B84-2AF1-355B-8027A5335770}"/>
              </a:ext>
            </a:extLst>
          </p:cNvPr>
          <p:cNvGraphicFramePr>
            <a:graphicFrameLocks noGrp="1"/>
          </p:cNvGraphicFramePr>
          <p:nvPr>
            <p:ph idx="1"/>
          </p:nvPr>
        </p:nvGraphicFramePr>
        <p:xfrm>
          <a:off x="592536" y="1593676"/>
          <a:ext cx="4118611" cy="41908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ontent Placeholder 7" descr="Pie chart Modal Split EU 2022">
            <a:extLst>
              <a:ext uri="{FF2B5EF4-FFF2-40B4-BE49-F238E27FC236}">
                <a16:creationId xmlns:a16="http://schemas.microsoft.com/office/drawing/2014/main" id="{E781BAEB-C5D0-F57B-AF5A-F0AA1DC0C968}"/>
              </a:ext>
            </a:extLst>
          </p:cNvPr>
          <p:cNvGraphicFramePr>
            <a:graphicFrameLocks/>
          </p:cNvGraphicFramePr>
          <p:nvPr/>
        </p:nvGraphicFramePr>
        <p:xfrm>
          <a:off x="6437750" y="1593676"/>
          <a:ext cx="3655395" cy="4496192"/>
        </p:xfrm>
        <a:graphic>
          <a:graphicData uri="http://schemas.openxmlformats.org/drawingml/2006/chart">
            <c:chart xmlns:c="http://schemas.openxmlformats.org/drawingml/2006/chart" xmlns:r="http://schemas.openxmlformats.org/officeDocument/2006/relationships" r:id="rId4"/>
          </a:graphicData>
        </a:graphic>
      </p:graphicFrame>
      <p:sp>
        <p:nvSpPr>
          <p:cNvPr id="5" name="Fußzeilenplatzhalter 2">
            <a:extLst>
              <a:ext uri="{FF2B5EF4-FFF2-40B4-BE49-F238E27FC236}">
                <a16:creationId xmlns:a16="http://schemas.microsoft.com/office/drawing/2014/main" id="{95933862-D125-68B9-5EEC-3BEBD164BEE9}"/>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850897595"/>
      </p:ext>
    </p:extLst>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18E45-7A07-062C-F819-14C0E00B17FD}"/>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E61E9F44-27F5-0819-D351-ADDDE915A4B4}"/>
              </a:ext>
            </a:extLst>
          </p:cNvPr>
          <p:cNvSpPr>
            <a:spLocks noGrp="1"/>
          </p:cNvSpPr>
          <p:nvPr>
            <p:ph type="sldNum" sz="quarter" idx="12"/>
          </p:nvPr>
        </p:nvSpPr>
        <p:spPr/>
        <p:txBody>
          <a:bodyPr/>
          <a:lstStyle/>
          <a:p>
            <a:fld id="{0AF89F37-6AD9-4F74-BC17-19E39A25D257}" type="slidenum">
              <a:rPr lang="de-AT" smtClean="0"/>
              <a:pPr/>
              <a:t>34</a:t>
            </a:fld>
            <a:endParaRPr lang="de-AT"/>
          </a:p>
        </p:txBody>
      </p:sp>
      <p:sp>
        <p:nvSpPr>
          <p:cNvPr id="6" name="Titel 5">
            <a:extLst>
              <a:ext uri="{FF2B5EF4-FFF2-40B4-BE49-F238E27FC236}">
                <a16:creationId xmlns:a16="http://schemas.microsoft.com/office/drawing/2014/main" id="{734E33D6-B7C4-22BE-667A-6AB9669153BE}"/>
              </a:ext>
            </a:extLst>
          </p:cNvPr>
          <p:cNvSpPr>
            <a:spLocks noGrp="1"/>
          </p:cNvSpPr>
          <p:nvPr>
            <p:ph type="title"/>
          </p:nvPr>
        </p:nvSpPr>
        <p:spPr>
          <a:xfrm>
            <a:off x="592537" y="640040"/>
            <a:ext cx="8819820" cy="792976"/>
          </a:xfrm>
        </p:spPr>
        <p:txBody>
          <a:bodyPr/>
          <a:lstStyle/>
          <a:p>
            <a:r>
              <a:rPr lang="en"/>
              <a:t>Best Practice Waterway: Netherlands</a:t>
            </a:r>
          </a:p>
        </p:txBody>
      </p:sp>
      <p:sp>
        <p:nvSpPr>
          <p:cNvPr id="7" name="Textfeld 12">
            <a:extLst>
              <a:ext uri="{FF2B5EF4-FFF2-40B4-BE49-F238E27FC236}">
                <a16:creationId xmlns:a16="http://schemas.microsoft.com/office/drawing/2014/main" id="{2572DF3D-4A9E-3CB2-732F-F5FA6CF20683}"/>
              </a:ext>
            </a:extLst>
          </p:cNvPr>
          <p:cNvSpPr txBox="1"/>
          <p:nvPr/>
        </p:nvSpPr>
        <p:spPr>
          <a:xfrm>
            <a:off x="7971184" y="6420382"/>
            <a:ext cx="3576292" cy="400110"/>
          </a:xfrm>
          <a:prstGeom prst="rect">
            <a:avLst/>
          </a:prstGeom>
          <a:noFill/>
        </p:spPr>
        <p:txBody>
          <a:bodyPr wrap="square">
            <a:spAutoFit/>
          </a:bodyPr>
          <a:lstStyle/>
          <a:p>
            <a:pPr algn="r"/>
            <a:r>
              <a:rPr lang="en" sz="1000" dirty="0">
                <a:solidFill>
                  <a:schemeClr val="tx2"/>
                </a:solidFill>
                <a:latin typeface="+mj-lt"/>
                <a:cs typeface="Mangal Pro" panose="00000500000000000000" pitchFamily="2" charset="0"/>
              </a:rPr>
              <a:t>Own illustration based on Eurostat</a:t>
            </a:r>
          </a:p>
          <a:p>
            <a:pPr algn="r"/>
            <a:r>
              <a:rPr lang="en" sz="1000" dirty="0">
                <a:solidFill>
                  <a:schemeClr val="tx2"/>
                </a:solidFill>
                <a:latin typeface="+mj-lt"/>
                <a:cs typeface="Mangal Pro" panose="00000500000000000000" pitchFamily="2" charset="0"/>
              </a:rPr>
              <a:t>Image: Pixabay</a:t>
            </a:r>
          </a:p>
        </p:txBody>
      </p:sp>
      <p:graphicFrame>
        <p:nvGraphicFramePr>
          <p:cNvPr id="5" name="Content Placeholder 7" descr="Pie Chart Modal Split Netherlands 2022">
            <a:extLst>
              <a:ext uri="{FF2B5EF4-FFF2-40B4-BE49-F238E27FC236}">
                <a16:creationId xmlns:a16="http://schemas.microsoft.com/office/drawing/2014/main" id="{A2CCE315-234E-F643-8AD1-5BB08154CBBE}"/>
              </a:ext>
            </a:extLst>
          </p:cNvPr>
          <p:cNvGraphicFramePr>
            <a:graphicFrameLocks/>
          </p:cNvGraphicFramePr>
          <p:nvPr/>
        </p:nvGraphicFramePr>
        <p:xfrm>
          <a:off x="6609522" y="1433016"/>
          <a:ext cx="4023289" cy="4550341"/>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0" descr="A boat on a river&#10;&#10;AI-generated content may be incorrect.">
            <a:extLst>
              <a:ext uri="{FF2B5EF4-FFF2-40B4-BE49-F238E27FC236}">
                <a16:creationId xmlns:a16="http://schemas.microsoft.com/office/drawing/2014/main" id="{966DCA6C-A98A-5FBD-6ED5-736E2BB14EE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069" y="1914105"/>
            <a:ext cx="4388912" cy="3646548"/>
          </a:xfrm>
          <a:prstGeom prst="rect">
            <a:avLst/>
          </a:prstGeom>
        </p:spPr>
      </p:pic>
      <p:sp>
        <p:nvSpPr>
          <p:cNvPr id="8" name="Fußzeilenplatzhalter 2">
            <a:extLst>
              <a:ext uri="{FF2B5EF4-FFF2-40B4-BE49-F238E27FC236}">
                <a16:creationId xmlns:a16="http://schemas.microsoft.com/office/drawing/2014/main" id="{C02FA994-BCA6-CA1E-A49A-3B573495D154}"/>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3477008325"/>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0FE1BF20-F9C0-9589-019D-4AC5BA304217}"/>
              </a:ext>
            </a:extLst>
          </p:cNvPr>
          <p:cNvSpPr>
            <a:spLocks noGrp="1"/>
          </p:cNvSpPr>
          <p:nvPr>
            <p:ph type="sldNum" sz="quarter" idx="12"/>
          </p:nvPr>
        </p:nvSpPr>
        <p:spPr/>
        <p:txBody>
          <a:bodyPr/>
          <a:lstStyle/>
          <a:p>
            <a:fld id="{0AF89F37-6AD9-4F74-BC17-19E39A25D257}" type="slidenum">
              <a:rPr lang="de-AT" smtClean="0"/>
              <a:pPr/>
              <a:t>35</a:t>
            </a:fld>
            <a:endParaRPr lang="de-AT"/>
          </a:p>
        </p:txBody>
      </p:sp>
      <p:sp>
        <p:nvSpPr>
          <p:cNvPr id="5" name="Titel 4">
            <a:extLst>
              <a:ext uri="{FF2B5EF4-FFF2-40B4-BE49-F238E27FC236}">
                <a16:creationId xmlns:a16="http://schemas.microsoft.com/office/drawing/2014/main" id="{DB8D0FEB-C1F3-AD5A-906C-20FC4775D267}"/>
              </a:ext>
            </a:extLst>
          </p:cNvPr>
          <p:cNvSpPr>
            <a:spLocks noGrp="1"/>
          </p:cNvSpPr>
          <p:nvPr>
            <p:ph type="title"/>
          </p:nvPr>
        </p:nvSpPr>
        <p:spPr/>
        <p:txBody>
          <a:bodyPr/>
          <a:lstStyle/>
          <a:p>
            <a:r>
              <a:rPr lang="en" dirty="0"/>
              <a:t>Freight transport by inland waterway vessel</a:t>
            </a:r>
          </a:p>
        </p:txBody>
      </p:sp>
      <p:sp>
        <p:nvSpPr>
          <p:cNvPr id="8" name="TextBox 10">
            <a:extLst>
              <a:ext uri="{FF2B5EF4-FFF2-40B4-BE49-F238E27FC236}">
                <a16:creationId xmlns:a16="http://schemas.microsoft.com/office/drawing/2014/main" id="{69A36655-B345-8278-F95E-19CE86404E4D}"/>
              </a:ext>
            </a:extLst>
          </p:cNvPr>
          <p:cNvSpPr txBox="1"/>
          <p:nvPr/>
        </p:nvSpPr>
        <p:spPr>
          <a:xfrm>
            <a:off x="877987" y="3097929"/>
            <a:ext cx="1887791" cy="2585323"/>
          </a:xfrm>
          <a:prstGeom prst="rect">
            <a:avLst/>
          </a:prstGeom>
          <a:noFill/>
        </p:spPr>
        <p:txBody>
          <a:bodyPr wrap="square" rtlCol="0">
            <a:spAutoFit/>
          </a:bodyPr>
          <a:lstStyle/>
          <a:p>
            <a:pPr algn="ctr"/>
            <a:r>
              <a:rPr lang="en" b="1" dirty="0">
                <a:latin typeface="+mj-lt"/>
              </a:rPr>
              <a:t>Bulk Goods</a:t>
            </a:r>
          </a:p>
          <a:p>
            <a:pPr algn="ctr"/>
            <a:r>
              <a:rPr lang="de-AT" b="1" dirty="0">
                <a:latin typeface="+mj-lt"/>
              </a:rPr>
              <a:t> </a:t>
            </a:r>
          </a:p>
          <a:p>
            <a:pPr algn="ctr"/>
            <a:r>
              <a:rPr lang="en" dirty="0">
                <a:latin typeface="+mj-lt"/>
              </a:rPr>
              <a:t>e.g. building materials, ores, coal, steel, agricultural products</a:t>
            </a:r>
          </a:p>
          <a:p>
            <a:pPr algn="ctr"/>
            <a:r>
              <a:rPr lang="en" dirty="0">
                <a:latin typeface="+mj-lt"/>
              </a:rPr>
              <a:t>70% of the total amount </a:t>
            </a:r>
          </a:p>
          <a:p>
            <a:pPr algn="ctr"/>
            <a:r>
              <a:rPr lang="en" dirty="0">
                <a:latin typeface="+mj-lt"/>
              </a:rPr>
              <a:t>in inland waterway transport</a:t>
            </a:r>
            <a:endParaRPr lang="de-AT" dirty="0">
              <a:latin typeface="+mj-lt"/>
            </a:endParaRPr>
          </a:p>
        </p:txBody>
      </p:sp>
      <p:sp>
        <p:nvSpPr>
          <p:cNvPr id="9" name="TextBox 11">
            <a:extLst>
              <a:ext uri="{FF2B5EF4-FFF2-40B4-BE49-F238E27FC236}">
                <a16:creationId xmlns:a16="http://schemas.microsoft.com/office/drawing/2014/main" id="{3548C0C1-6CF2-07CF-C4E6-0D86782F6164}"/>
              </a:ext>
            </a:extLst>
          </p:cNvPr>
          <p:cNvSpPr txBox="1"/>
          <p:nvPr/>
        </p:nvSpPr>
        <p:spPr>
          <a:xfrm>
            <a:off x="3066747" y="3086725"/>
            <a:ext cx="1887791" cy="2308324"/>
          </a:xfrm>
          <a:prstGeom prst="rect">
            <a:avLst/>
          </a:prstGeom>
          <a:noFill/>
        </p:spPr>
        <p:txBody>
          <a:bodyPr wrap="square" rtlCol="0">
            <a:spAutoFit/>
          </a:bodyPr>
          <a:lstStyle/>
          <a:p>
            <a:pPr algn="ctr"/>
            <a:r>
              <a:rPr lang="en" b="1" dirty="0">
                <a:latin typeface="+mj-lt"/>
              </a:rPr>
              <a:t>Dangerous goods </a:t>
            </a:r>
          </a:p>
          <a:p>
            <a:pPr algn="ctr"/>
            <a:endParaRPr lang="de-AT" dirty="0">
              <a:latin typeface="+mj-lt"/>
            </a:endParaRPr>
          </a:p>
          <a:p>
            <a:pPr algn="ctr"/>
            <a:r>
              <a:rPr lang="en" dirty="0">
                <a:latin typeface="+mj-lt"/>
              </a:rPr>
              <a:t>e.g. flammable liquid goods such as gasoline, heating oil, chemical substances, liquefied gases</a:t>
            </a:r>
          </a:p>
          <a:p>
            <a:pPr algn="ctr"/>
            <a:endParaRPr lang="de-AT" dirty="0">
              <a:latin typeface="Oswald" panose="00000500000000000000" pitchFamily="2" charset="0"/>
            </a:endParaRPr>
          </a:p>
        </p:txBody>
      </p:sp>
      <p:sp>
        <p:nvSpPr>
          <p:cNvPr id="10" name="TextBox 12">
            <a:extLst>
              <a:ext uri="{FF2B5EF4-FFF2-40B4-BE49-F238E27FC236}">
                <a16:creationId xmlns:a16="http://schemas.microsoft.com/office/drawing/2014/main" id="{585D9E0A-C081-834B-B07F-60F13565C6E5}"/>
              </a:ext>
            </a:extLst>
          </p:cNvPr>
          <p:cNvSpPr txBox="1"/>
          <p:nvPr/>
        </p:nvSpPr>
        <p:spPr>
          <a:xfrm>
            <a:off x="5278908" y="3081868"/>
            <a:ext cx="1887791" cy="1200329"/>
          </a:xfrm>
          <a:prstGeom prst="rect">
            <a:avLst/>
          </a:prstGeom>
          <a:noFill/>
        </p:spPr>
        <p:txBody>
          <a:bodyPr wrap="square" rtlCol="0">
            <a:spAutoFit/>
          </a:bodyPr>
          <a:lstStyle/>
          <a:p>
            <a:pPr algn="ctr"/>
            <a:r>
              <a:rPr lang="en" b="1" dirty="0">
                <a:latin typeface="+mj-lt"/>
              </a:rPr>
              <a:t>Container</a:t>
            </a:r>
          </a:p>
          <a:p>
            <a:pPr algn="ctr"/>
            <a:endParaRPr lang="de-AT" dirty="0">
              <a:latin typeface="+mj-lt"/>
            </a:endParaRPr>
          </a:p>
          <a:p>
            <a:pPr algn="ctr"/>
            <a:r>
              <a:rPr lang="en" dirty="0">
                <a:latin typeface="+mj-lt"/>
              </a:rPr>
              <a:t>of great importance, especially on the Rhine</a:t>
            </a:r>
          </a:p>
        </p:txBody>
      </p:sp>
      <p:sp>
        <p:nvSpPr>
          <p:cNvPr id="11" name="TextBox 18">
            <a:extLst>
              <a:ext uri="{FF2B5EF4-FFF2-40B4-BE49-F238E27FC236}">
                <a16:creationId xmlns:a16="http://schemas.microsoft.com/office/drawing/2014/main" id="{976DD133-5589-85A2-16DF-8B1482A4CBED}"/>
              </a:ext>
            </a:extLst>
          </p:cNvPr>
          <p:cNvSpPr txBox="1"/>
          <p:nvPr/>
        </p:nvSpPr>
        <p:spPr>
          <a:xfrm>
            <a:off x="7246074" y="3081868"/>
            <a:ext cx="1887791" cy="1477328"/>
          </a:xfrm>
          <a:prstGeom prst="rect">
            <a:avLst/>
          </a:prstGeom>
          <a:noFill/>
        </p:spPr>
        <p:txBody>
          <a:bodyPr wrap="square" rtlCol="0">
            <a:spAutoFit/>
          </a:bodyPr>
          <a:lstStyle/>
          <a:p>
            <a:pPr algn="ctr"/>
            <a:r>
              <a:rPr lang="en" b="1" dirty="0">
                <a:latin typeface="+mj-lt"/>
              </a:rPr>
              <a:t>High &amp; Heavy</a:t>
            </a:r>
          </a:p>
          <a:p>
            <a:pPr algn="ctr"/>
            <a:endParaRPr lang="de-AT" dirty="0">
              <a:latin typeface="+mj-lt"/>
            </a:endParaRPr>
          </a:p>
          <a:p>
            <a:pPr algn="ctr"/>
            <a:r>
              <a:rPr lang="en" dirty="0">
                <a:latin typeface="+mj-lt"/>
              </a:rPr>
              <a:t>Heavy or bulky loads</a:t>
            </a:r>
          </a:p>
        </p:txBody>
      </p:sp>
      <p:sp>
        <p:nvSpPr>
          <p:cNvPr id="12" name="TextBox 19">
            <a:extLst>
              <a:ext uri="{FF2B5EF4-FFF2-40B4-BE49-F238E27FC236}">
                <a16:creationId xmlns:a16="http://schemas.microsoft.com/office/drawing/2014/main" id="{D803AA72-E780-DEAA-3998-D245C42ACDCD}"/>
              </a:ext>
            </a:extLst>
          </p:cNvPr>
          <p:cNvSpPr txBox="1"/>
          <p:nvPr/>
        </p:nvSpPr>
        <p:spPr>
          <a:xfrm>
            <a:off x="9341041" y="3081868"/>
            <a:ext cx="1887791" cy="923330"/>
          </a:xfrm>
          <a:prstGeom prst="rect">
            <a:avLst/>
          </a:prstGeom>
          <a:noFill/>
        </p:spPr>
        <p:txBody>
          <a:bodyPr wrap="square" rtlCol="0">
            <a:spAutoFit/>
          </a:bodyPr>
          <a:lstStyle/>
          <a:p>
            <a:pPr algn="ctr"/>
            <a:r>
              <a:rPr lang="en" b="1" dirty="0" err="1">
                <a:latin typeface="+mj-lt"/>
              </a:rPr>
              <a:t>RoRo Ships</a:t>
            </a:r>
            <a:br>
              <a:rPr lang="en-US" dirty="0">
                <a:latin typeface="+mj-lt"/>
              </a:rPr>
            </a:br>
            <a:endParaRPr lang="en-US" dirty="0">
              <a:latin typeface="+mj-lt"/>
            </a:endParaRPr>
          </a:p>
          <a:p>
            <a:pPr algn="ctr"/>
            <a:r>
              <a:rPr lang="en" dirty="0">
                <a:latin typeface="+mj-lt"/>
              </a:rPr>
              <a:t>(Roll on Roll off)</a:t>
            </a:r>
            <a:endParaRPr lang="de-AT" dirty="0">
              <a:latin typeface="+mj-lt"/>
            </a:endParaRPr>
          </a:p>
        </p:txBody>
      </p:sp>
      <p:sp>
        <p:nvSpPr>
          <p:cNvPr id="13" name="Rectangle 8" descr="Mining Tools">
            <a:extLst>
              <a:ext uri="{FF2B5EF4-FFF2-40B4-BE49-F238E27FC236}">
                <a16:creationId xmlns:a16="http://schemas.microsoft.com/office/drawing/2014/main" id="{6044C1D2-4724-CD77-1367-2D8A1D0AD084}"/>
              </a:ext>
            </a:extLst>
          </p:cNvPr>
          <p:cNvSpPr/>
          <p:nvPr/>
        </p:nvSpPr>
        <p:spPr>
          <a:xfrm>
            <a:off x="1240124" y="1782963"/>
            <a:ext cx="1298905" cy="1298905"/>
          </a:xfrm>
          <a:prstGeom prst="rect">
            <a:avLst/>
          </a:prstGeom>
          <a:blipFill rotWithShape="1">
            <a:blip r:embed="rId3" cstate="screen">
              <a:extLst>
                <a:ext uri="{28A0092B-C50C-407E-A947-70E740481C1C}">
                  <a14:useLocalDpi xmlns:a14="http://schemas.microsoft.com/office/drawing/2010/main" val="0"/>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de-AT"/>
          </a:p>
        </p:txBody>
      </p:sp>
      <p:sp>
        <p:nvSpPr>
          <p:cNvPr id="14" name="Rectangle 9" descr="Flask">
            <a:extLst>
              <a:ext uri="{FF2B5EF4-FFF2-40B4-BE49-F238E27FC236}">
                <a16:creationId xmlns:a16="http://schemas.microsoft.com/office/drawing/2014/main" id="{5E130457-400A-6110-753A-4F11FFA16993}"/>
              </a:ext>
            </a:extLst>
          </p:cNvPr>
          <p:cNvSpPr/>
          <p:nvPr/>
        </p:nvSpPr>
        <p:spPr>
          <a:xfrm>
            <a:off x="3361191" y="1727087"/>
            <a:ext cx="1298905" cy="1298905"/>
          </a:xfrm>
          <a:prstGeom prst="rect">
            <a:avLst/>
          </a:prstGeom>
          <a:blipFill rotWithShape="1">
            <a:blip r:embed="rId4" cstate="screen">
              <a:extLst>
                <a:ext uri="{28A0092B-C50C-407E-A947-70E740481C1C}">
                  <a14:useLocalDpi xmlns:a14="http://schemas.microsoft.com/office/drawing/2010/main" val="0"/>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de-AT"/>
          </a:p>
        </p:txBody>
      </p:sp>
      <p:sp>
        <p:nvSpPr>
          <p:cNvPr id="15" name="Rectangle 13" descr="Box">
            <a:extLst>
              <a:ext uri="{FF2B5EF4-FFF2-40B4-BE49-F238E27FC236}">
                <a16:creationId xmlns:a16="http://schemas.microsoft.com/office/drawing/2014/main" id="{2048414D-B33B-686C-0969-8C5097054DD8}"/>
              </a:ext>
            </a:extLst>
          </p:cNvPr>
          <p:cNvSpPr/>
          <p:nvPr/>
        </p:nvSpPr>
        <p:spPr>
          <a:xfrm>
            <a:off x="5553557" y="1727086"/>
            <a:ext cx="1298905" cy="1298905"/>
          </a:xfrm>
          <a:prstGeom prst="rect">
            <a:avLst/>
          </a:prstGeom>
          <a:blipFill rotWithShape="1">
            <a:blip r:embed="rId5" cstate="screen">
              <a:extLst>
                <a:ext uri="{28A0092B-C50C-407E-A947-70E740481C1C}">
                  <a14:useLocalDpi xmlns:a14="http://schemas.microsoft.com/office/drawing/2010/main" val="0"/>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de-AT"/>
          </a:p>
        </p:txBody>
      </p:sp>
      <p:sp>
        <p:nvSpPr>
          <p:cNvPr id="16" name="Rectangle 20">
            <a:extLst>
              <a:ext uri="{FF2B5EF4-FFF2-40B4-BE49-F238E27FC236}">
                <a16:creationId xmlns:a16="http://schemas.microsoft.com/office/drawing/2014/main" id="{6457332D-5553-365E-C941-5F1696FD8216}"/>
              </a:ext>
            </a:extLst>
          </p:cNvPr>
          <p:cNvSpPr/>
          <p:nvPr/>
        </p:nvSpPr>
        <p:spPr>
          <a:xfrm>
            <a:off x="7488418" y="1727086"/>
            <a:ext cx="1460163" cy="1393066"/>
          </a:xfrm>
          <a:prstGeom prst="rect">
            <a:avLst/>
          </a:prstGeom>
          <a:blipFill rotWithShape="1">
            <a:blip r:embed="rId6" cstate="screen">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e-AT"/>
          </a:p>
        </p:txBody>
      </p:sp>
      <p:sp>
        <p:nvSpPr>
          <p:cNvPr id="17" name="Rectangle 21">
            <a:extLst>
              <a:ext uri="{FF2B5EF4-FFF2-40B4-BE49-F238E27FC236}">
                <a16:creationId xmlns:a16="http://schemas.microsoft.com/office/drawing/2014/main" id="{31D039D7-F7B7-4201-AD99-9D4CD6B59F1C}"/>
              </a:ext>
            </a:extLst>
          </p:cNvPr>
          <p:cNvSpPr/>
          <p:nvPr/>
        </p:nvSpPr>
        <p:spPr>
          <a:xfrm>
            <a:off x="9476299" y="2113988"/>
            <a:ext cx="1617277" cy="1024594"/>
          </a:xfrm>
          <a:prstGeom prst="rect">
            <a:avLst/>
          </a:prstGeom>
          <a:blipFill>
            <a:blip r:embed="rId7" cstate="screen">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e-AT"/>
          </a:p>
        </p:txBody>
      </p:sp>
      <p:sp>
        <p:nvSpPr>
          <p:cNvPr id="18" name="Textfeld 12">
            <a:extLst>
              <a:ext uri="{FF2B5EF4-FFF2-40B4-BE49-F238E27FC236}">
                <a16:creationId xmlns:a16="http://schemas.microsoft.com/office/drawing/2014/main" id="{C89BFEF5-3B62-32D4-2BD6-F767C8ED690A}"/>
              </a:ext>
            </a:extLst>
          </p:cNvPr>
          <p:cNvSpPr txBox="1"/>
          <p:nvPr/>
        </p:nvSpPr>
        <p:spPr>
          <a:xfrm>
            <a:off x="8233604" y="6420382"/>
            <a:ext cx="3313871" cy="246221"/>
          </a:xfrm>
          <a:prstGeom prst="rect">
            <a:avLst/>
          </a:prstGeom>
          <a:noFill/>
        </p:spPr>
        <p:txBody>
          <a:bodyPr wrap="square">
            <a:spAutoFit/>
          </a:bodyPr>
          <a:lstStyle/>
          <a:p>
            <a:pPr algn="r"/>
            <a:r>
              <a:rPr lang="en" sz="1000" dirty="0">
                <a:solidFill>
                  <a:schemeClr val="tx2"/>
                </a:solidFill>
                <a:latin typeface="+mj-lt"/>
                <a:cs typeface="Mangal Pro" panose="00000500000000000000" pitchFamily="2" charset="0"/>
              </a:rPr>
              <a:t>Images: Flaticon</a:t>
            </a:r>
            <a:endParaRPr lang="de-AT" sz="1000" dirty="0">
              <a:solidFill>
                <a:schemeClr val="tx2"/>
              </a:solidFill>
              <a:latin typeface="+mj-lt"/>
              <a:cs typeface="Mangal Pro" panose="00000500000000000000" pitchFamily="2" charset="0"/>
            </a:endParaRPr>
          </a:p>
        </p:txBody>
      </p:sp>
      <p:sp>
        <p:nvSpPr>
          <p:cNvPr id="4" name="Fußzeilenplatzhalter 2">
            <a:extLst>
              <a:ext uri="{FF2B5EF4-FFF2-40B4-BE49-F238E27FC236}">
                <a16:creationId xmlns:a16="http://schemas.microsoft.com/office/drawing/2014/main" id="{B07A763A-4F9B-C900-BF58-8D297310BA22}"/>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1455808979"/>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9AD613B-4FB8-55D5-8F5D-1DA5E7875436}"/>
              </a:ext>
            </a:extLst>
          </p:cNvPr>
          <p:cNvSpPr>
            <a:spLocks noGrp="1"/>
          </p:cNvSpPr>
          <p:nvPr>
            <p:ph type="sldNum" sz="quarter" idx="12"/>
          </p:nvPr>
        </p:nvSpPr>
        <p:spPr/>
        <p:txBody>
          <a:bodyPr/>
          <a:lstStyle/>
          <a:p>
            <a:fld id="{0AF89F37-6AD9-4F74-BC17-19E39A25D257}" type="slidenum">
              <a:rPr lang="de-AT" smtClean="0"/>
              <a:pPr/>
              <a:t>36</a:t>
            </a:fld>
            <a:endParaRPr lang="de-AT"/>
          </a:p>
        </p:txBody>
      </p:sp>
      <p:sp>
        <p:nvSpPr>
          <p:cNvPr id="4" name="Inhaltsplatzhalter 3">
            <a:extLst>
              <a:ext uri="{FF2B5EF4-FFF2-40B4-BE49-F238E27FC236}">
                <a16:creationId xmlns:a16="http://schemas.microsoft.com/office/drawing/2014/main" id="{E552D86B-2A2E-BAD9-7324-2A24A06967CF}"/>
              </a:ext>
            </a:extLst>
          </p:cNvPr>
          <p:cNvSpPr>
            <a:spLocks noGrp="1"/>
          </p:cNvSpPr>
          <p:nvPr>
            <p:ph idx="1"/>
          </p:nvPr>
        </p:nvSpPr>
        <p:spPr>
          <a:xfrm>
            <a:off x="592538" y="1825625"/>
            <a:ext cx="10627912" cy="4351338"/>
          </a:xfrm>
        </p:spPr>
        <p:txBody>
          <a:bodyPr/>
          <a:lstStyle/>
          <a:p>
            <a:r>
              <a:rPr lang="en" sz="2400" dirty="0"/>
              <a:t>129 bridges along the Danube waterway</a:t>
            </a:r>
          </a:p>
          <a:p>
            <a:r>
              <a:rPr lang="en" sz="2400" dirty="0"/>
              <a:t>42 on the Austrian Danube line</a:t>
            </a:r>
          </a:p>
          <a:p>
            <a:r>
              <a:rPr lang="en" sz="2400" dirty="0"/>
              <a:t>on the Upper Danube: maximum 2-3 layer container transports possible,</a:t>
            </a:r>
            <a:br>
              <a:rPr lang="de-AT" sz="2400" dirty="0"/>
            </a:br>
            <a:r>
              <a:rPr lang="en" sz="2400" dirty="0"/>
              <a:t>therefore almost no container traffic on the Upper Danube (hardly profitable)</a:t>
            </a:r>
          </a:p>
          <a:p>
            <a:r>
              <a:rPr lang="en" sz="2400" dirty="0"/>
              <a:t>mainly container transports on the Rhine</a:t>
            </a:r>
          </a:p>
          <a:p>
            <a:endParaRPr lang="de-AT" dirty="0"/>
          </a:p>
        </p:txBody>
      </p:sp>
      <p:sp>
        <p:nvSpPr>
          <p:cNvPr id="5" name="Titel 4">
            <a:extLst>
              <a:ext uri="{FF2B5EF4-FFF2-40B4-BE49-F238E27FC236}">
                <a16:creationId xmlns:a16="http://schemas.microsoft.com/office/drawing/2014/main" id="{336ED9FB-8A18-CA33-8128-65F5BC4F7F43}"/>
              </a:ext>
            </a:extLst>
          </p:cNvPr>
          <p:cNvSpPr>
            <a:spLocks noGrp="1"/>
          </p:cNvSpPr>
          <p:nvPr>
            <p:ph type="title"/>
          </p:nvPr>
        </p:nvSpPr>
        <p:spPr/>
        <p:txBody>
          <a:bodyPr/>
          <a:lstStyle/>
          <a:p>
            <a:r>
              <a:rPr lang="en" dirty="0"/>
              <a:t>Infrastructure as a decisive factor </a:t>
            </a:r>
          </a:p>
        </p:txBody>
      </p:sp>
      <p:pic>
        <p:nvPicPr>
          <p:cNvPr id="8" name="Grafik 7">
            <a:extLst>
              <a:ext uri="{FF2B5EF4-FFF2-40B4-BE49-F238E27FC236}">
                <a16:creationId xmlns:a16="http://schemas.microsoft.com/office/drawing/2014/main" id="{39AAB2F5-884E-DB40-F074-438CA263B9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422322" y="4224338"/>
            <a:ext cx="6177140" cy="1752600"/>
          </a:xfrm>
          <a:prstGeom prst="rect">
            <a:avLst/>
          </a:prstGeom>
        </p:spPr>
      </p:pic>
      <p:sp>
        <p:nvSpPr>
          <p:cNvPr id="9" name="Textfeld 12">
            <a:extLst>
              <a:ext uri="{FF2B5EF4-FFF2-40B4-BE49-F238E27FC236}">
                <a16:creationId xmlns:a16="http://schemas.microsoft.com/office/drawing/2014/main" id="{6FF6A6B6-179A-F0E0-6A73-7D0804AB409C}"/>
              </a:ext>
            </a:extLst>
          </p:cNvPr>
          <p:cNvSpPr txBox="1"/>
          <p:nvPr/>
        </p:nvSpPr>
        <p:spPr>
          <a:xfrm>
            <a:off x="8285591" y="6020435"/>
            <a:ext cx="3313871" cy="246221"/>
          </a:xfrm>
          <a:prstGeom prst="rect">
            <a:avLst/>
          </a:prstGeom>
          <a:noFill/>
        </p:spPr>
        <p:txBody>
          <a:bodyPr wrap="square">
            <a:spAutoFit/>
          </a:bodyPr>
          <a:lstStyle/>
          <a:p>
            <a:pPr algn="r"/>
            <a:r>
              <a:rPr lang="en" sz="1000" dirty="0">
                <a:solidFill>
                  <a:schemeClr val="tx2"/>
                </a:solidFill>
                <a:latin typeface="+mj-lt"/>
                <a:cs typeface="Mangal Pro" panose="00000500000000000000" pitchFamily="2" charset="0"/>
              </a:rPr>
              <a:t>Image: Björn Bosch</a:t>
            </a:r>
          </a:p>
        </p:txBody>
      </p:sp>
      <p:sp>
        <p:nvSpPr>
          <p:cNvPr id="7" name="Fußzeilenplatzhalter 2">
            <a:extLst>
              <a:ext uri="{FF2B5EF4-FFF2-40B4-BE49-F238E27FC236}">
                <a16:creationId xmlns:a16="http://schemas.microsoft.com/office/drawing/2014/main" id="{0044B04B-27B6-398B-93CF-0F271D83A79C}"/>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3555879060"/>
      </p:ext>
    </p:extLst>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E3270-3292-937C-82EB-1DCB56612023}"/>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0CD49125-009B-B10C-4276-9F7D97D4A2FA}"/>
              </a:ext>
            </a:extLst>
          </p:cNvPr>
          <p:cNvSpPr>
            <a:spLocks noGrp="1"/>
          </p:cNvSpPr>
          <p:nvPr>
            <p:ph type="sldNum" sz="quarter" idx="12"/>
          </p:nvPr>
        </p:nvSpPr>
        <p:spPr/>
        <p:txBody>
          <a:bodyPr/>
          <a:lstStyle/>
          <a:p>
            <a:fld id="{0AF89F37-6AD9-4F74-BC17-19E39A25D257}" type="slidenum">
              <a:rPr lang="de-AT" smtClean="0"/>
              <a:pPr/>
              <a:t>37</a:t>
            </a:fld>
            <a:endParaRPr lang="de-AT"/>
          </a:p>
        </p:txBody>
      </p:sp>
      <p:sp>
        <p:nvSpPr>
          <p:cNvPr id="5" name="Titel 4">
            <a:extLst>
              <a:ext uri="{FF2B5EF4-FFF2-40B4-BE49-F238E27FC236}">
                <a16:creationId xmlns:a16="http://schemas.microsoft.com/office/drawing/2014/main" id="{E258DAAA-5118-391C-1DF8-6C9F64CA08DE}"/>
              </a:ext>
            </a:extLst>
          </p:cNvPr>
          <p:cNvSpPr>
            <a:spLocks noGrp="1"/>
          </p:cNvSpPr>
          <p:nvPr>
            <p:ph type="title"/>
          </p:nvPr>
        </p:nvSpPr>
        <p:spPr/>
        <p:txBody>
          <a:bodyPr/>
          <a:lstStyle/>
          <a:p>
            <a:r>
              <a:rPr lang="en"/>
              <a:t>Transport planning with the Logistify app</a:t>
            </a:r>
          </a:p>
        </p:txBody>
      </p:sp>
      <p:sp>
        <p:nvSpPr>
          <p:cNvPr id="6" name="Inhaltsplatzhalter 5">
            <a:extLst>
              <a:ext uri="{FF2B5EF4-FFF2-40B4-BE49-F238E27FC236}">
                <a16:creationId xmlns:a16="http://schemas.microsoft.com/office/drawing/2014/main" id="{BF2096EA-CC0D-E9CC-4ED1-5456B0E7F696}"/>
              </a:ext>
            </a:extLst>
          </p:cNvPr>
          <p:cNvSpPr>
            <a:spLocks noGrp="1"/>
          </p:cNvSpPr>
          <p:nvPr>
            <p:ph idx="1"/>
          </p:nvPr>
        </p:nvSpPr>
        <p:spPr>
          <a:xfrm>
            <a:off x="4025348" y="2097157"/>
            <a:ext cx="7521610" cy="4079806"/>
          </a:xfrm>
        </p:spPr>
        <p:txBody>
          <a:bodyPr/>
          <a:lstStyle/>
          <a:p>
            <a:pPr marL="0" indent="0">
              <a:buNone/>
            </a:pPr>
            <a:r>
              <a:rPr lang="en" sz="2400" b="1" dirty="0">
                <a:solidFill>
                  <a:schemeClr val="tx2"/>
                </a:solidFill>
              </a:rPr>
              <a:t>Game 1 - Means of transport</a:t>
            </a:r>
          </a:p>
          <a:p>
            <a:pPr marL="0" indent="0">
              <a:buNone/>
            </a:pPr>
            <a:endParaRPr lang="de-AT" sz="2400" b="1" dirty="0">
              <a:solidFill>
                <a:schemeClr val="tx2"/>
              </a:solidFill>
            </a:endParaRPr>
          </a:p>
          <a:p>
            <a:pPr marL="0" indent="0">
              <a:buNone/>
            </a:pPr>
            <a:r>
              <a:rPr lang="en" sz="2400" dirty="0"/>
              <a:t>Your transport planning talent is in demand – we need your help!</a:t>
            </a:r>
          </a:p>
          <a:p>
            <a:pPr marL="0" indent="0">
              <a:buNone/>
            </a:pPr>
            <a:r>
              <a:rPr lang="en" sz="2400" dirty="0"/>
              <a:t>We want to transport various goods from A to B in the best possible way. We attach particular importance to the choice of the appropriate means of transport (truck, train or inland waterway vessel).</a:t>
            </a:r>
          </a:p>
          <a:p>
            <a:pPr marL="0" indent="0">
              <a:buNone/>
            </a:pPr>
            <a:r>
              <a:rPr lang="en" sz="2400" dirty="0"/>
              <a:t>The transport should be planned as ecologically and economically efficient as possible.</a:t>
            </a:r>
          </a:p>
        </p:txBody>
      </p:sp>
      <p:sp>
        <p:nvSpPr>
          <p:cNvPr id="8" name="Datumsplatzhalter 22">
            <a:extLst>
              <a:ext uri="{FF2B5EF4-FFF2-40B4-BE49-F238E27FC236}">
                <a16:creationId xmlns:a16="http://schemas.microsoft.com/office/drawing/2014/main" id="{290520CA-234F-669C-9E11-1C78EF437FC0}"/>
              </a:ext>
            </a:extLst>
          </p:cNvPr>
          <p:cNvSpPr txBox="1">
            <a:spLocks/>
          </p:cNvSpPr>
          <p:nvPr/>
        </p:nvSpPr>
        <p:spPr>
          <a:xfrm>
            <a:off x="10674626" y="6268894"/>
            <a:ext cx="883093" cy="365125"/>
          </a:xfrm>
          <a:prstGeom prst="rect">
            <a:avLst/>
          </a:prstGeom>
        </p:spPr>
        <p:txBody>
          <a:bodyPr vert="horz" lIns="91440" tIns="45720" rIns="91440" bIns="4572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
              <a:t>Image: FH OÖ</a:t>
            </a:r>
          </a:p>
        </p:txBody>
      </p:sp>
      <p:pic>
        <p:nvPicPr>
          <p:cNvPr id="9" name="Picture 5">
            <a:extLst>
              <a:ext uri="{FF2B5EF4-FFF2-40B4-BE49-F238E27FC236}">
                <a16:creationId xmlns:a16="http://schemas.microsoft.com/office/drawing/2014/main" id="{CEBDB131-F576-E095-D9F6-060048E98F5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370" y="2097157"/>
            <a:ext cx="2167732" cy="1923928"/>
          </a:xfrm>
          <a:prstGeom prst="rect">
            <a:avLst/>
          </a:prstGeom>
        </p:spPr>
      </p:pic>
      <p:sp>
        <p:nvSpPr>
          <p:cNvPr id="11" name="Textfeld 10">
            <a:extLst>
              <a:ext uri="{FF2B5EF4-FFF2-40B4-BE49-F238E27FC236}">
                <a16:creationId xmlns:a16="http://schemas.microsoft.com/office/drawing/2014/main" id="{E47B58A5-D9D1-1712-4D07-F5AD60A6D4B4}"/>
              </a:ext>
            </a:extLst>
          </p:cNvPr>
          <p:cNvSpPr txBox="1"/>
          <p:nvPr/>
        </p:nvSpPr>
        <p:spPr>
          <a:xfrm>
            <a:off x="645042" y="4280776"/>
            <a:ext cx="2595115" cy="1815882"/>
          </a:xfrm>
          <a:prstGeom prst="rect">
            <a:avLst/>
          </a:prstGeom>
          <a:noFill/>
        </p:spPr>
        <p:txBody>
          <a:bodyPr wrap="square">
            <a:spAutoFit/>
          </a:bodyPr>
          <a:lstStyle/>
          <a:p>
            <a:r>
              <a:rPr lang="en" sz="1600" dirty="0"/>
              <a:t>Download App unter: </a:t>
            </a:r>
            <a:r>
              <a:rPr lang="en" sz="1600" dirty="0" err="1">
                <a:hlinkClick r:id="rId4"/>
              </a:rPr>
              <a:t>Logistify: Understanding the World of Logistics</a:t>
            </a:r>
            <a:endParaRPr lang="en-US" sz="1600" dirty="0"/>
          </a:p>
          <a:p>
            <a:endParaRPr lang="de-AT" sz="1600" dirty="0"/>
          </a:p>
          <a:p>
            <a:r>
              <a:rPr lang="en" sz="1600" dirty="0"/>
              <a:t>Explanatory video: </a:t>
            </a:r>
            <a:r>
              <a:rPr lang="en" sz="1600" dirty="0">
                <a:hlinkClick r:id="rId5"/>
              </a:rPr>
              <a:t>https://www.youtube.com/watch?v=kZhL5SPtn6A</a:t>
            </a:r>
            <a:endParaRPr lang="de-AT" sz="1600" dirty="0"/>
          </a:p>
        </p:txBody>
      </p:sp>
      <p:sp>
        <p:nvSpPr>
          <p:cNvPr id="7" name="Fußzeilenplatzhalter 2">
            <a:extLst>
              <a:ext uri="{FF2B5EF4-FFF2-40B4-BE49-F238E27FC236}">
                <a16:creationId xmlns:a16="http://schemas.microsoft.com/office/drawing/2014/main" id="{9CF619A6-8ABB-381C-91AA-53DEC0707F1D}"/>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2266806899"/>
      </p:ext>
    </p:extLst>
  </p:cSld>
  <p:clrMapOvr>
    <a:masterClrMapping/>
  </p:clrMapOvr>
  <p:transition spd="slow">
    <p:push/>
  </p:transition>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BA38D268-BC5D-40C2-9B60-99319DCD49B6}"/>
              </a:ext>
            </a:extLst>
          </p:cNvPr>
          <p:cNvSpPr>
            <a:spLocks noGrp="1"/>
          </p:cNvSpPr>
          <p:nvPr>
            <p:ph type="body" idx="1"/>
          </p:nvPr>
        </p:nvSpPr>
        <p:spPr/>
        <p:txBody>
          <a:bodyPr/>
          <a:lstStyle/>
          <a:p>
            <a:r>
              <a:rPr lang="de-AT"/>
              <a:t>3</a:t>
            </a:r>
          </a:p>
        </p:txBody>
      </p:sp>
      <p:sp>
        <p:nvSpPr>
          <p:cNvPr id="8" name="Titel 7">
            <a:extLst>
              <a:ext uri="{FF2B5EF4-FFF2-40B4-BE49-F238E27FC236}">
                <a16:creationId xmlns:a16="http://schemas.microsoft.com/office/drawing/2014/main" id="{B692BE69-1B05-4ABB-98F2-A282EF963262}"/>
              </a:ext>
            </a:extLst>
          </p:cNvPr>
          <p:cNvSpPr>
            <a:spLocks noGrp="1"/>
          </p:cNvSpPr>
          <p:nvPr>
            <p:ph type="title"/>
          </p:nvPr>
        </p:nvSpPr>
        <p:spPr/>
        <p:txBody>
          <a:bodyPr>
            <a:noAutofit/>
          </a:bodyPr>
          <a:lstStyle/>
          <a:p>
            <a:r>
              <a:rPr lang="de-AT"/>
              <a:t>Nachhaltiger</a:t>
            </a:r>
            <a:br>
              <a:rPr lang="de-AT"/>
            </a:br>
            <a:r>
              <a:rPr lang="de-AT"/>
              <a:t>Güterverkehr</a:t>
            </a:r>
            <a:br>
              <a:rPr lang="de-AT"/>
            </a:br>
            <a:endParaRPr lang="de-AT"/>
          </a:p>
        </p:txBody>
      </p:sp>
    </p:spTree>
    <p:extLst>
      <p:ext uri="{BB962C8B-B14F-4D97-AF65-F5344CB8AC3E}">
        <p14:creationId xmlns:p14="http://schemas.microsoft.com/office/powerpoint/2010/main" val="364822707"/>
      </p:ext>
    </p:extLst>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A0891CDA-4F67-5B73-9375-BD547C4517A7}"/>
              </a:ext>
            </a:extLst>
          </p:cNvPr>
          <p:cNvSpPr>
            <a:spLocks noGrp="1"/>
          </p:cNvSpPr>
          <p:nvPr>
            <p:ph type="title"/>
          </p:nvPr>
        </p:nvSpPr>
        <p:spPr/>
        <p:txBody>
          <a:bodyPr/>
          <a:lstStyle/>
          <a:p>
            <a:r>
              <a:rPr lang="en" dirty="0"/>
              <a:t>Classification of waterways </a:t>
            </a:r>
          </a:p>
        </p:txBody>
      </p:sp>
      <p:sp>
        <p:nvSpPr>
          <p:cNvPr id="8" name="Inhaltsplatzhalter 7">
            <a:extLst>
              <a:ext uri="{FF2B5EF4-FFF2-40B4-BE49-F238E27FC236}">
                <a16:creationId xmlns:a16="http://schemas.microsoft.com/office/drawing/2014/main" id="{4533F2EE-28F7-DD66-795C-2C56A5D65722}"/>
              </a:ext>
            </a:extLst>
          </p:cNvPr>
          <p:cNvSpPr>
            <a:spLocks noGrp="1"/>
          </p:cNvSpPr>
          <p:nvPr>
            <p:ph idx="1"/>
          </p:nvPr>
        </p:nvSpPr>
        <p:spPr/>
        <p:txBody>
          <a:bodyPr/>
          <a:lstStyle/>
          <a:p>
            <a:r>
              <a:rPr lang="en" sz="2200" dirty="0"/>
              <a:t>European Waterway Classification System</a:t>
            </a:r>
          </a:p>
          <a:p>
            <a:endParaRPr lang="de-AT" sz="2200" dirty="0"/>
          </a:p>
          <a:p>
            <a:r>
              <a:rPr lang="en" sz="2200" dirty="0"/>
              <a:t>Objective: To promote a single inland waterway network</a:t>
            </a:r>
            <a:br>
              <a:rPr lang="de-AT" sz="2200" dirty="0"/>
            </a:br>
            <a:endParaRPr lang="de-AT" sz="2200" dirty="0"/>
          </a:p>
          <a:p>
            <a:r>
              <a:rPr lang="en" sz="2200" dirty="0"/>
              <a:t>is based on spatial dimensions of ship types, with length and width being the most important parameters</a:t>
            </a:r>
            <a:br>
              <a:rPr lang="de-AT" sz="2200" dirty="0"/>
            </a:br>
            <a:endParaRPr lang="de-AT" sz="2200" dirty="0"/>
          </a:p>
          <a:p>
            <a:r>
              <a:rPr lang="en" sz="2200" dirty="0"/>
              <a:t>The class of a waterway depends on the size of the ships that can sail on it.</a:t>
            </a:r>
            <a:br>
              <a:rPr lang="de-AT" sz="2200" dirty="0"/>
            </a:br>
            <a:endParaRPr lang="de-AT" sz="2200" dirty="0"/>
          </a:p>
          <a:p>
            <a:r>
              <a:rPr lang="en" sz="2200" dirty="0"/>
              <a:t>Rhine-Main-Danube corridor as the most important European waterway axis</a:t>
            </a:r>
          </a:p>
          <a:p>
            <a:endParaRPr lang="de-AT" dirty="0"/>
          </a:p>
        </p:txBody>
      </p:sp>
      <p:sp>
        <p:nvSpPr>
          <p:cNvPr id="4" name="Foliennummernplatzhalter 3">
            <a:extLst>
              <a:ext uri="{FF2B5EF4-FFF2-40B4-BE49-F238E27FC236}">
                <a16:creationId xmlns:a16="http://schemas.microsoft.com/office/drawing/2014/main" id="{837B8E2C-63E9-FDA6-B201-903075415E0F}"/>
              </a:ext>
            </a:extLst>
          </p:cNvPr>
          <p:cNvSpPr>
            <a:spLocks noGrp="1"/>
          </p:cNvSpPr>
          <p:nvPr>
            <p:ph type="sldNum" sz="quarter" idx="12"/>
          </p:nvPr>
        </p:nvSpPr>
        <p:spPr/>
        <p:txBody>
          <a:bodyPr/>
          <a:lstStyle/>
          <a:p>
            <a:fld id="{0AF89F37-6AD9-4F74-BC17-19E39A25D257}" type="slidenum">
              <a:rPr lang="de-AT" smtClean="0"/>
              <a:pPr/>
              <a:t>38</a:t>
            </a:fld>
            <a:endParaRPr lang="de-AT"/>
          </a:p>
        </p:txBody>
      </p:sp>
      <p:sp>
        <p:nvSpPr>
          <p:cNvPr id="5" name="Fußzeilenplatzhalter 2">
            <a:extLst>
              <a:ext uri="{FF2B5EF4-FFF2-40B4-BE49-F238E27FC236}">
                <a16:creationId xmlns:a16="http://schemas.microsoft.com/office/drawing/2014/main" id="{65EEBB38-FD67-D84A-C53C-D0AA1169F586}"/>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3754442568"/>
      </p:ext>
    </p:extLst>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488A52-6B34-DC3A-8C72-C8364EFA033C}"/>
              </a:ext>
            </a:extLst>
          </p:cNvPr>
          <p:cNvSpPr>
            <a:spLocks noGrp="1"/>
          </p:cNvSpPr>
          <p:nvPr>
            <p:ph type="title"/>
          </p:nvPr>
        </p:nvSpPr>
        <p:spPr/>
        <p:txBody>
          <a:bodyPr/>
          <a:lstStyle/>
          <a:p>
            <a:r>
              <a:rPr lang="en" dirty="0"/>
              <a:t>TEN-T corricdors (I)</a:t>
            </a:r>
          </a:p>
        </p:txBody>
      </p:sp>
      <p:sp>
        <p:nvSpPr>
          <p:cNvPr id="3" name="Inhaltsplatzhalter 2">
            <a:extLst>
              <a:ext uri="{FF2B5EF4-FFF2-40B4-BE49-F238E27FC236}">
                <a16:creationId xmlns:a16="http://schemas.microsoft.com/office/drawing/2014/main" id="{63F875EF-6944-A077-DCA7-B432757A09BE}"/>
              </a:ext>
            </a:extLst>
          </p:cNvPr>
          <p:cNvSpPr>
            <a:spLocks noGrp="1"/>
          </p:cNvSpPr>
          <p:nvPr>
            <p:ph idx="1"/>
          </p:nvPr>
        </p:nvSpPr>
        <p:spPr/>
        <p:txBody>
          <a:bodyPr/>
          <a:lstStyle/>
          <a:p>
            <a:r>
              <a:rPr lang="en" dirty="0"/>
              <a:t>Trans-European Transport Network (TEN-T): Building an effective, EU-wide and multimodal transport network</a:t>
            </a:r>
          </a:p>
          <a:p>
            <a:endParaRPr lang="de-AT" dirty="0"/>
          </a:p>
          <a:p>
            <a:r>
              <a:rPr lang="en" dirty="0"/>
              <a:t>includes railways, inland waterways, short maritime routes and roads connected to cities, ports, airports and terminals</a:t>
            </a:r>
          </a:p>
          <a:p>
            <a:endParaRPr lang="de-AT" dirty="0"/>
          </a:p>
          <a:p>
            <a:r>
              <a:rPr lang="en" dirty="0"/>
              <a:t>Goal: sustainable and efficient transport routes throughout the EU without bottlenecks or missing connections</a:t>
            </a:r>
          </a:p>
          <a:p>
            <a:endParaRPr lang="de-AT" dirty="0"/>
          </a:p>
          <a:p>
            <a:r>
              <a:rPr lang="en" dirty="0"/>
              <a:t>Milestones of this Trans-European Network (TEN-T) are:</a:t>
            </a:r>
          </a:p>
          <a:p>
            <a:pPr lvl="1"/>
            <a:r>
              <a:rPr lang="en" dirty="0"/>
              <a:t>2030: Completion of the core network </a:t>
            </a:r>
          </a:p>
          <a:p>
            <a:pPr lvl="1"/>
            <a:r>
              <a:rPr lang="en" dirty="0"/>
              <a:t>2040: Completion of extended core network</a:t>
            </a:r>
          </a:p>
          <a:p>
            <a:pPr lvl="1"/>
            <a:r>
              <a:rPr lang="en" dirty="0"/>
              <a:t>2050: Completion of the entire network</a:t>
            </a:r>
          </a:p>
          <a:p>
            <a:endParaRPr lang="de-AT" dirty="0"/>
          </a:p>
        </p:txBody>
      </p:sp>
      <p:sp>
        <p:nvSpPr>
          <p:cNvPr id="5" name="Foliennummernplatzhalter 4">
            <a:extLst>
              <a:ext uri="{FF2B5EF4-FFF2-40B4-BE49-F238E27FC236}">
                <a16:creationId xmlns:a16="http://schemas.microsoft.com/office/drawing/2014/main" id="{62ED4B09-8D4E-ABB6-45E0-F3D768C72491}"/>
              </a:ext>
            </a:extLst>
          </p:cNvPr>
          <p:cNvSpPr>
            <a:spLocks noGrp="1"/>
          </p:cNvSpPr>
          <p:nvPr>
            <p:ph type="sldNum" sz="quarter" idx="12"/>
          </p:nvPr>
        </p:nvSpPr>
        <p:spPr/>
        <p:txBody>
          <a:bodyPr/>
          <a:lstStyle/>
          <a:p>
            <a:fld id="{0AF89F37-6AD9-4F74-BC17-19E39A25D257}" type="slidenum">
              <a:rPr lang="de-AT" smtClean="0"/>
              <a:pPr/>
              <a:t>39</a:t>
            </a:fld>
            <a:endParaRPr lang="de-AT"/>
          </a:p>
        </p:txBody>
      </p:sp>
      <p:sp>
        <p:nvSpPr>
          <p:cNvPr id="7" name="Fußzeilenplatzhalter 2">
            <a:extLst>
              <a:ext uri="{FF2B5EF4-FFF2-40B4-BE49-F238E27FC236}">
                <a16:creationId xmlns:a16="http://schemas.microsoft.com/office/drawing/2014/main" id="{D8C727DF-1ACF-5145-2F0A-13D651C1D389}"/>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3829603025"/>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ez="http://schemas.microsoft.com/office/powerpoint/2016/sectionzoom">
        <mc:Choice Requires="psez">
          <p:graphicFrame>
            <p:nvGraphicFramePr>
              <p:cNvPr id="4" name="Abschnittszoom 3" descr="Freight transport">
                <a:extLst>
                  <a:ext uri="{FF2B5EF4-FFF2-40B4-BE49-F238E27FC236}">
                    <a16:creationId xmlns:a16="http://schemas.microsoft.com/office/drawing/2014/main" id="{8788F7EE-238E-4125-A56C-59881478C583}"/>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688507639"/>
                  </p:ext>
                </p:extLst>
              </p:nvPr>
            </p:nvGraphicFramePr>
            <p:xfrm>
              <a:off x="635074" y="974476"/>
              <a:ext cx="3898213" cy="2192745"/>
            </p:xfrm>
            <a:graphic>
              <a:graphicData uri="http://schemas.microsoft.com/office/powerpoint/2016/sectionzoom">
                <psez:sectionZm>
                  <psez:sectionZmObj sectionId="{5BED0FB8-C8EB-41CB-AAE6-C3CEC6551B66}">
                    <psez:zmPr id="{3BE20014-6DC8-4408-93F5-7456C65A4B84}" transitionDur="1000">
                      <p166:blipFill xmlns:p166="http://schemas.microsoft.com/office/powerpoint/2016/6/main">
                        <a:blip r:embed="rId2"/>
                        <a:stretch>
                          <a:fillRect/>
                        </a:stretch>
                      </p166:blipFill>
                      <p166:spPr xmlns:p166="http://schemas.microsoft.com/office/powerpoint/2016/6/main">
                        <a:xfrm>
                          <a:off x="0" y="0"/>
                          <a:ext cx="3898213" cy="2192745"/>
                        </a:xfrm>
                        <a:prstGeom prst="rect">
                          <a:avLst/>
                        </a:prstGeom>
                        <a:ln w="3175">
                          <a:solidFill>
                            <a:prstClr val="ltGray"/>
                          </a:solidFill>
                        </a:ln>
                      </p166:spPr>
                    </psez:zmPr>
                  </psez:sectionZmObj>
                </psez:sectionZm>
              </a:graphicData>
            </a:graphic>
          </p:graphicFrame>
        </mc:Choice>
        <mc:Fallback xmlns:p166="http://schemas.microsoft.com/office/powerpoint/2016/6/main" xmlns:p14="http://schemas.microsoft.com/office/powerpoint/2010/main" xmlns:adec="http://schemas.microsoft.com/office/drawing/2017/decorative" xmlns:a16="http://schemas.microsoft.com/office/drawing/2014/main" xmlns="">
          <p:pic>
            <p:nvPicPr>
              <p:cNvPr id="4" name="Abschnittszoom 3" descr="Freight transport">
                <a:hlinkClick r:id="rId3" action="ppaction://hlinksldjump"/>
                <a:extLst>
                  <a:ext uri="{FF2B5EF4-FFF2-40B4-BE49-F238E27FC236}">
                    <a16:creationId xmlns:a16="http://schemas.microsoft.com/office/drawing/2014/main" id="{8788F7EE-238E-4125-A56C-59881478C58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p:cNvPicPr>
              <p:nvPr/>
            </p:nvPicPr>
            <p:blipFill>
              <a:blip r:embed="rId4"/>
              <a:stretch>
                <a:fillRect/>
              </a:stretch>
            </p:blipFill>
            <p:spPr>
              <a:xfrm>
                <a:off x="635074" y="974476"/>
                <a:ext cx="3898213" cy="2192745"/>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5" name="Abschnittszoom 4" descr="Modes of transport">
                <a:extLst>
                  <a:ext uri="{FF2B5EF4-FFF2-40B4-BE49-F238E27FC236}">
                    <a16:creationId xmlns:a16="http://schemas.microsoft.com/office/drawing/2014/main" id="{10FB0589-8174-44F8-95EE-301B7CB0FD31}"/>
                  </a:ext>
                </a:extLst>
              </p:cNvPr>
              <p:cNvGraphicFramePr>
                <a:graphicFrameLocks noChangeAspect="1"/>
              </p:cNvGraphicFramePr>
              <p:nvPr>
                <p:extLst>
                  <p:ext uri="{D42A27DB-BD31-4B8C-83A1-F6EECF244321}">
                    <p14:modId xmlns:p14="http://schemas.microsoft.com/office/powerpoint/2010/main" val="2306836514"/>
                  </p:ext>
                </p:extLst>
              </p:nvPr>
            </p:nvGraphicFramePr>
            <p:xfrm>
              <a:off x="4876298" y="974477"/>
              <a:ext cx="3898213" cy="2192745"/>
            </p:xfrm>
            <a:graphic>
              <a:graphicData uri="http://schemas.microsoft.com/office/powerpoint/2016/sectionzoom">
                <psez:sectionZm>
                  <psez:sectionZmObj sectionId="{1DEC3E3E-6CA0-47FB-A34E-64AEC245635D}">
                    <psez:zmPr id="{3C6425D8-EFF0-477B-8F33-C20A172F45BE}" transitionDur="1000">
                      <p166:blipFill xmlns:p166="http://schemas.microsoft.com/office/powerpoint/2016/6/main">
                        <a:blip r:embed="rId5"/>
                        <a:stretch>
                          <a:fillRect/>
                        </a:stretch>
                      </p166:blipFill>
                      <p166:spPr xmlns:p166="http://schemas.microsoft.com/office/powerpoint/2016/6/main">
                        <a:xfrm>
                          <a:off x="0" y="0"/>
                          <a:ext cx="3898213" cy="2192745"/>
                        </a:xfrm>
                        <a:prstGeom prst="rect">
                          <a:avLst/>
                        </a:prstGeom>
                        <a:ln w="3175">
                          <a:solidFill>
                            <a:prstClr val="ltGray"/>
                          </a:solidFill>
                        </a:ln>
                      </p166:spPr>
                    </psez:zmPr>
                  </psez:sectionZmObj>
                </psez:sectionZm>
              </a:graphicData>
            </a:graphic>
          </p:graphicFrame>
        </mc:Choice>
        <mc:Fallback xmlns:p166="http://schemas.microsoft.com/office/powerpoint/2016/6/main" xmlns:p14="http://schemas.microsoft.com/office/powerpoint/2010/main" xmlns:adec="http://schemas.microsoft.com/office/drawing/2017/decorative" xmlns:a16="http://schemas.microsoft.com/office/drawing/2014/main" xmlns="">
          <p:pic>
            <p:nvPicPr>
              <p:cNvPr id="5" name="Abschnittszoom 4" descr="Modes of transport">
                <a:hlinkClick r:id="rId6" action="ppaction://hlinksldjump"/>
                <a:extLst>
                  <a:ext uri="{FF2B5EF4-FFF2-40B4-BE49-F238E27FC236}">
                    <a16:creationId xmlns:a16="http://schemas.microsoft.com/office/drawing/2014/main" id="{10FB0589-8174-44F8-95EE-301B7CB0FD31}"/>
                  </a:ext>
                </a:extLst>
              </p:cNvPr>
              <p:cNvPicPr>
                <a:picLocks noGrp="1" noRot="1" noChangeAspect="1" noMove="1" noResize="1" noEditPoints="1" noAdjustHandles="1" noChangeArrowheads="1" noChangeShapeType="1"/>
              </p:cNvPicPr>
              <p:nvPr/>
            </p:nvPicPr>
            <p:blipFill>
              <a:blip r:embed="rId7"/>
              <a:stretch>
                <a:fillRect/>
              </a:stretch>
            </p:blipFill>
            <p:spPr>
              <a:xfrm>
                <a:off x="4876298" y="974477"/>
                <a:ext cx="3898213" cy="2192745"/>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6" name="Abschnittszoom 5" descr="Sustainable freight transport">
                <a:extLst>
                  <a:ext uri="{FF2B5EF4-FFF2-40B4-BE49-F238E27FC236}">
                    <a16:creationId xmlns:a16="http://schemas.microsoft.com/office/drawing/2014/main" id="{64D2BE85-7569-4FC7-BDDE-177591A05233}"/>
                  </a:ext>
                </a:extLst>
              </p:cNvPr>
              <p:cNvGraphicFramePr>
                <a:graphicFrameLocks noChangeAspect="1"/>
              </p:cNvGraphicFramePr>
              <p:nvPr>
                <p:extLst>
                  <p:ext uri="{D42A27DB-BD31-4B8C-83A1-F6EECF244321}">
                    <p14:modId xmlns:p14="http://schemas.microsoft.com/office/powerpoint/2010/main" val="750348946"/>
                  </p:ext>
                </p:extLst>
              </p:nvPr>
            </p:nvGraphicFramePr>
            <p:xfrm>
              <a:off x="635074" y="3582414"/>
              <a:ext cx="3898213" cy="2192745"/>
            </p:xfrm>
            <a:graphic>
              <a:graphicData uri="http://schemas.microsoft.com/office/powerpoint/2016/sectionzoom">
                <psez:sectionZm>
                  <psez:sectionZmObj sectionId="{ED6ABA1D-A582-4099-A673-F59E89F377BD}">
                    <psez:zmPr id="{C068F1A7-E707-464A-BC43-6D3380FDE0B0}" transitionDur="1000">
                      <p166:blipFill xmlns:p166="http://schemas.microsoft.com/office/powerpoint/2016/6/main">
                        <a:blip r:embed="rId8"/>
                        <a:stretch>
                          <a:fillRect/>
                        </a:stretch>
                      </p166:blipFill>
                      <p166:spPr xmlns:p166="http://schemas.microsoft.com/office/powerpoint/2016/6/main">
                        <a:xfrm>
                          <a:off x="0" y="0"/>
                          <a:ext cx="3898213" cy="2192745"/>
                        </a:xfrm>
                        <a:prstGeom prst="rect">
                          <a:avLst/>
                        </a:prstGeom>
                        <a:ln w="3175">
                          <a:solidFill>
                            <a:prstClr val="ltGray"/>
                          </a:solidFill>
                        </a:ln>
                      </p166:spPr>
                    </psez:zmPr>
                  </psez:sectionZmObj>
                </psez:sectionZm>
              </a:graphicData>
            </a:graphic>
          </p:graphicFrame>
        </mc:Choice>
        <mc:Fallback xmlns:p166="http://schemas.microsoft.com/office/powerpoint/2016/6/main" xmlns:p14="http://schemas.microsoft.com/office/powerpoint/2010/main" xmlns:adec="http://schemas.microsoft.com/office/drawing/2017/decorative" xmlns:a16="http://schemas.microsoft.com/office/drawing/2014/main" xmlns="">
          <p:pic>
            <p:nvPicPr>
              <p:cNvPr id="6" name="Abschnittszoom 5" descr="Sustainable freight transport">
                <a:hlinkClick r:id="rId9" action="ppaction://hlinksldjump"/>
                <a:extLst>
                  <a:ext uri="{FF2B5EF4-FFF2-40B4-BE49-F238E27FC236}">
                    <a16:creationId xmlns:a16="http://schemas.microsoft.com/office/drawing/2014/main" id="{64D2BE85-7569-4FC7-BDDE-177591A05233}"/>
                  </a:ext>
                </a:extLst>
              </p:cNvPr>
              <p:cNvPicPr>
                <a:picLocks noGrp="1" noRot="1" noChangeAspect="1" noMove="1" noResize="1" noEditPoints="1" noAdjustHandles="1" noChangeArrowheads="1" noChangeShapeType="1"/>
              </p:cNvPicPr>
              <p:nvPr/>
            </p:nvPicPr>
            <p:blipFill>
              <a:blip r:embed="rId10"/>
              <a:stretch>
                <a:fillRect/>
              </a:stretch>
            </p:blipFill>
            <p:spPr>
              <a:xfrm>
                <a:off x="635074" y="3582414"/>
                <a:ext cx="3898213" cy="2192745"/>
              </a:xfrm>
              <a:prstGeom prst="rect">
                <a:avLst/>
              </a:prstGeom>
              <a:ln w="3175">
                <a:solidFill>
                  <a:prstClr val="ltGray"/>
                </a:solidFill>
              </a:ln>
            </p:spPr>
          </p:pic>
        </mc:Fallback>
      </mc:AlternateContent>
      <p:sp>
        <p:nvSpPr>
          <p:cNvPr id="3" name="Foliennummernplatzhalter 2">
            <a:extLst>
              <a:ext uri="{FF2B5EF4-FFF2-40B4-BE49-F238E27FC236}">
                <a16:creationId xmlns:a16="http://schemas.microsoft.com/office/drawing/2014/main" id="{A768DD9B-0175-4E35-8BF1-BD488CE5D9FF}"/>
              </a:ext>
              <a:ext uri="{C183D7F6-B498-43B3-948B-1728B52AA6E4}">
                <adec:decorative xmlns:adec="http://schemas.microsoft.com/office/drawing/2017/decorative" val="0"/>
              </a:ext>
            </a:extLst>
          </p:cNvPr>
          <p:cNvSpPr>
            <a:spLocks noGrp="1"/>
          </p:cNvSpPr>
          <p:nvPr>
            <p:ph type="sldNum" sz="quarter" idx="12"/>
          </p:nvPr>
        </p:nvSpPr>
        <p:spPr>
          <a:xfrm>
            <a:off x="881508" y="6356350"/>
            <a:ext cx="2142427" cy="365125"/>
          </a:xfrm>
        </p:spPr>
        <p:txBody>
          <a:bodyPr/>
          <a:lstStyle/>
          <a:p>
            <a:fld id="{0AF89F37-6AD9-4F74-BC17-19E39A25D257}" type="slidenum">
              <a:rPr lang="de-AT" smtClean="0"/>
              <a:t>4</a:t>
            </a:fld>
            <a:endParaRPr lang="de-AT"/>
          </a:p>
        </p:txBody>
      </p:sp>
      <p:sp>
        <p:nvSpPr>
          <p:cNvPr id="2" name="Fußzeilenplatzhalter 2">
            <a:extLst>
              <a:ext uri="{FF2B5EF4-FFF2-40B4-BE49-F238E27FC236}">
                <a16:creationId xmlns:a16="http://schemas.microsoft.com/office/drawing/2014/main" id="{ED6733D5-8DCC-E605-41B3-BD4C3A9B0792}"/>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3364259762"/>
      </p:ext>
    </p:extLst>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104CC1-E680-4D41-2619-3C8D23EEE1A0}"/>
              </a:ext>
            </a:extLst>
          </p:cNvPr>
          <p:cNvSpPr>
            <a:spLocks noGrp="1"/>
          </p:cNvSpPr>
          <p:nvPr>
            <p:ph type="title"/>
          </p:nvPr>
        </p:nvSpPr>
        <p:spPr/>
        <p:txBody>
          <a:bodyPr/>
          <a:lstStyle/>
          <a:p>
            <a:r>
              <a:rPr lang="en" dirty="0"/>
              <a:t>TEN-T corridors (II)</a:t>
            </a:r>
          </a:p>
        </p:txBody>
      </p:sp>
      <p:sp>
        <p:nvSpPr>
          <p:cNvPr id="5" name="Foliennummernplatzhalter 4">
            <a:extLst>
              <a:ext uri="{FF2B5EF4-FFF2-40B4-BE49-F238E27FC236}">
                <a16:creationId xmlns:a16="http://schemas.microsoft.com/office/drawing/2014/main" id="{9FE6AA73-E464-BF71-909B-F4F9FADBA3C1}"/>
              </a:ext>
            </a:extLst>
          </p:cNvPr>
          <p:cNvSpPr>
            <a:spLocks noGrp="1"/>
          </p:cNvSpPr>
          <p:nvPr>
            <p:ph type="sldNum" sz="quarter" idx="12"/>
          </p:nvPr>
        </p:nvSpPr>
        <p:spPr/>
        <p:txBody>
          <a:bodyPr/>
          <a:lstStyle/>
          <a:p>
            <a:fld id="{0AF89F37-6AD9-4F74-BC17-19E39A25D257}" type="slidenum">
              <a:rPr lang="de-AT" smtClean="0"/>
              <a:pPr/>
              <a:t>40</a:t>
            </a:fld>
            <a:endParaRPr lang="de-AT"/>
          </a:p>
        </p:txBody>
      </p:sp>
      <p:pic>
        <p:nvPicPr>
          <p:cNvPr id="7" name="Content Placeholder 12">
            <a:extLst>
              <a:ext uri="{FF2B5EF4-FFF2-40B4-BE49-F238E27FC236}">
                <a16:creationId xmlns:a16="http://schemas.microsoft.com/office/drawing/2014/main" id="{C7CBEA8A-DDB1-FB14-0C8D-740ED79A4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867" y="3504580"/>
            <a:ext cx="4998135" cy="1022970"/>
          </a:xfrm>
          <a:prstGeom prst="rect">
            <a:avLst/>
          </a:prstGeom>
        </p:spPr>
      </p:pic>
      <p:pic>
        <p:nvPicPr>
          <p:cNvPr id="8" name="Picture 10">
            <a:extLst>
              <a:ext uri="{FF2B5EF4-FFF2-40B4-BE49-F238E27FC236}">
                <a16:creationId xmlns:a16="http://schemas.microsoft.com/office/drawing/2014/main" id="{B08A95EF-B63C-D30B-A858-57EDC2E314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5949" y="899694"/>
            <a:ext cx="5253753" cy="5456656"/>
          </a:xfrm>
          <a:prstGeom prst="rect">
            <a:avLst/>
          </a:prstGeom>
        </p:spPr>
      </p:pic>
      <p:sp>
        <p:nvSpPr>
          <p:cNvPr id="9" name="Textfeld 12">
            <a:extLst>
              <a:ext uri="{FF2B5EF4-FFF2-40B4-BE49-F238E27FC236}">
                <a16:creationId xmlns:a16="http://schemas.microsoft.com/office/drawing/2014/main" id="{C2C6A7EB-C411-3EA2-C871-7A23F8CFFD48}"/>
              </a:ext>
            </a:extLst>
          </p:cNvPr>
          <p:cNvSpPr txBox="1"/>
          <p:nvPr/>
        </p:nvSpPr>
        <p:spPr>
          <a:xfrm>
            <a:off x="6292918" y="6462695"/>
            <a:ext cx="4656784" cy="246221"/>
          </a:xfrm>
          <a:prstGeom prst="rect">
            <a:avLst/>
          </a:prstGeom>
          <a:noFill/>
        </p:spPr>
        <p:txBody>
          <a:bodyPr wrap="square">
            <a:spAutoFit/>
          </a:bodyPr>
          <a:lstStyle/>
          <a:p>
            <a:pPr algn="r"/>
            <a:r>
              <a:rPr lang="en" sz="1000" dirty="0">
                <a:solidFill>
                  <a:schemeClr val="tx2"/>
                </a:solidFill>
                <a:latin typeface="+mj-lt"/>
                <a:cs typeface="Mangal Pro" panose="00000500000000000000" pitchFamily="2" charset="0"/>
              </a:rPr>
              <a:t>Image: European Commission (2024): TEN-T maps. Licensed under CC BY 4.0 </a:t>
            </a:r>
          </a:p>
        </p:txBody>
      </p:sp>
      <p:sp>
        <p:nvSpPr>
          <p:cNvPr id="3" name="Fußzeilenplatzhalter 2">
            <a:extLst>
              <a:ext uri="{FF2B5EF4-FFF2-40B4-BE49-F238E27FC236}">
                <a16:creationId xmlns:a16="http://schemas.microsoft.com/office/drawing/2014/main" id="{FCD20947-5CAD-5AC0-52A6-40182BA0C686}"/>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1209233254"/>
      </p:ext>
    </p:extLst>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Inhaltsplatzhalter 8">
            <a:extLst>
              <a:ext uri="{FF2B5EF4-FFF2-40B4-BE49-F238E27FC236}">
                <a16:creationId xmlns:a16="http://schemas.microsoft.com/office/drawing/2014/main" id="{50C59FF5-2D6D-3741-D100-CE467DDB5DF2}"/>
              </a:ext>
            </a:extLst>
          </p:cNvPr>
          <p:cNvGraphicFramePr>
            <a:graphicFrameLocks noGrp="1"/>
          </p:cNvGraphicFramePr>
          <p:nvPr>
            <p:ph sz="half" idx="2"/>
            <p:extLst>
              <p:ext uri="{D42A27DB-BD31-4B8C-83A1-F6EECF244321}">
                <p14:modId xmlns:p14="http://schemas.microsoft.com/office/powerpoint/2010/main" val="366404168"/>
              </p:ext>
            </p:extLst>
          </p:nvPr>
        </p:nvGraphicFramePr>
        <p:xfrm>
          <a:off x="2722337" y="1181100"/>
          <a:ext cx="6334125"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a:extLst>
              <a:ext uri="{FF2B5EF4-FFF2-40B4-BE49-F238E27FC236}">
                <a16:creationId xmlns:a16="http://schemas.microsoft.com/office/drawing/2014/main" id="{F37B3BD9-BA18-894B-1985-334A79BC41B4}"/>
              </a:ext>
            </a:extLst>
          </p:cNvPr>
          <p:cNvSpPr>
            <a:spLocks noGrp="1"/>
          </p:cNvSpPr>
          <p:nvPr>
            <p:ph type="sldNum" sz="quarter" idx="12"/>
          </p:nvPr>
        </p:nvSpPr>
        <p:spPr/>
        <p:txBody>
          <a:bodyPr/>
          <a:lstStyle/>
          <a:p>
            <a:fld id="{0AF89F37-6AD9-4F74-BC17-19E39A25D257}" type="slidenum">
              <a:rPr lang="de-AT" smtClean="0"/>
              <a:pPr/>
              <a:t>41</a:t>
            </a:fld>
            <a:endParaRPr lang="de-AT"/>
          </a:p>
        </p:txBody>
      </p:sp>
      <p:sp>
        <p:nvSpPr>
          <p:cNvPr id="2" name="Titel 1">
            <a:extLst>
              <a:ext uri="{FF2B5EF4-FFF2-40B4-BE49-F238E27FC236}">
                <a16:creationId xmlns:a16="http://schemas.microsoft.com/office/drawing/2014/main" id="{016D00BD-4CDD-31B1-E19C-1DF15E44D4E1}"/>
              </a:ext>
            </a:extLst>
          </p:cNvPr>
          <p:cNvSpPr>
            <a:spLocks noGrp="1"/>
          </p:cNvSpPr>
          <p:nvPr>
            <p:ph type="title"/>
          </p:nvPr>
        </p:nvSpPr>
        <p:spPr/>
        <p:txBody>
          <a:bodyPr/>
          <a:lstStyle/>
          <a:p>
            <a:r>
              <a:rPr lang="en" dirty="0"/>
              <a:t>Comparison Danube &amp; Rhine</a:t>
            </a:r>
          </a:p>
        </p:txBody>
      </p:sp>
      <p:sp>
        <p:nvSpPr>
          <p:cNvPr id="10" name="Textfeld 9">
            <a:extLst>
              <a:ext uri="{FF2B5EF4-FFF2-40B4-BE49-F238E27FC236}">
                <a16:creationId xmlns:a16="http://schemas.microsoft.com/office/drawing/2014/main" id="{3F56542B-B568-835D-E925-24BEB0CD6E20}"/>
              </a:ext>
            </a:extLst>
          </p:cNvPr>
          <p:cNvSpPr txBox="1"/>
          <p:nvPr/>
        </p:nvSpPr>
        <p:spPr>
          <a:xfrm>
            <a:off x="9257730" y="2607374"/>
            <a:ext cx="2771203" cy="1077026"/>
          </a:xfrm>
          <a:prstGeom prst="rect">
            <a:avLst/>
          </a:prstGeom>
          <a:noFill/>
        </p:spPr>
        <p:txBody>
          <a:bodyPr wrap="square" rtlCol="0">
            <a:spAutoFit/>
          </a:bodyPr>
          <a:lstStyle/>
          <a:p>
            <a:pPr algn="ctr"/>
            <a:r>
              <a:rPr lang="en" sz="2133" dirty="0">
                <a:solidFill>
                  <a:schemeClr val="tx1">
                    <a:lumMod val="65000"/>
                    <a:lumOff val="35000"/>
                  </a:schemeClr>
                </a:solidFill>
                <a:latin typeface="+mj-lt"/>
              </a:rPr>
              <a:t>5x more goods are transported</a:t>
            </a:r>
            <a:br>
              <a:rPr lang="en-US" sz="2133" dirty="0">
                <a:solidFill>
                  <a:schemeClr val="tx1">
                    <a:lumMod val="65000"/>
                    <a:lumOff val="35000"/>
                  </a:schemeClr>
                </a:solidFill>
                <a:latin typeface="+mj-lt"/>
              </a:rPr>
            </a:br>
            <a:r>
              <a:rPr lang="en" sz="2133" dirty="0">
                <a:solidFill>
                  <a:schemeClr val="tx1">
                    <a:lumMod val="65000"/>
                    <a:lumOff val="35000"/>
                  </a:schemeClr>
                </a:solidFill>
                <a:latin typeface="+mj-lt"/>
              </a:rPr>
              <a:t> on the Rhine</a:t>
            </a:r>
            <a:endParaRPr lang="en-US" sz="2133" dirty="0">
              <a:solidFill>
                <a:schemeClr val="tx1">
                  <a:lumMod val="65000"/>
                  <a:lumOff val="35000"/>
                </a:schemeClr>
              </a:solidFill>
              <a:latin typeface="+mj-lt"/>
            </a:endParaRPr>
          </a:p>
        </p:txBody>
      </p:sp>
      <p:sp>
        <p:nvSpPr>
          <p:cNvPr id="11" name="Textfeld 10">
            <a:extLst>
              <a:ext uri="{FF2B5EF4-FFF2-40B4-BE49-F238E27FC236}">
                <a16:creationId xmlns:a16="http://schemas.microsoft.com/office/drawing/2014/main" id="{A89974C6-F6EE-734A-326B-264FBC498B94}"/>
              </a:ext>
            </a:extLst>
          </p:cNvPr>
          <p:cNvSpPr txBox="1"/>
          <p:nvPr/>
        </p:nvSpPr>
        <p:spPr>
          <a:xfrm>
            <a:off x="293535" y="2232976"/>
            <a:ext cx="2021377" cy="748795"/>
          </a:xfrm>
          <a:prstGeom prst="rect">
            <a:avLst/>
          </a:prstGeom>
          <a:noFill/>
        </p:spPr>
        <p:txBody>
          <a:bodyPr wrap="square" rtlCol="0">
            <a:spAutoFit/>
          </a:bodyPr>
          <a:lstStyle/>
          <a:p>
            <a:pPr algn="ctr"/>
            <a:r>
              <a:rPr lang="en" sz="2133" dirty="0">
                <a:solidFill>
                  <a:schemeClr val="tx1">
                    <a:lumMod val="65000"/>
                    <a:lumOff val="35000"/>
                  </a:schemeClr>
                </a:solidFill>
                <a:latin typeface="+mj-lt"/>
              </a:rPr>
              <a:t>Danube is 2.7 times longer</a:t>
            </a:r>
            <a:endParaRPr lang="de-DE" sz="2133" dirty="0">
              <a:solidFill>
                <a:schemeClr val="tx1">
                  <a:lumMod val="65000"/>
                  <a:lumOff val="35000"/>
                </a:schemeClr>
              </a:solidFill>
              <a:latin typeface="+mj-lt"/>
            </a:endParaRPr>
          </a:p>
        </p:txBody>
      </p:sp>
      <p:sp>
        <p:nvSpPr>
          <p:cNvPr id="12" name="Textfeld 11">
            <a:extLst>
              <a:ext uri="{FF2B5EF4-FFF2-40B4-BE49-F238E27FC236}">
                <a16:creationId xmlns:a16="http://schemas.microsoft.com/office/drawing/2014/main" id="{31D0F2A0-9B18-C08C-D136-5BC360AA5AFC}"/>
              </a:ext>
            </a:extLst>
          </p:cNvPr>
          <p:cNvSpPr txBox="1"/>
          <p:nvPr/>
        </p:nvSpPr>
        <p:spPr>
          <a:xfrm>
            <a:off x="3987733" y="5424047"/>
            <a:ext cx="3910265" cy="1077026"/>
          </a:xfrm>
          <a:prstGeom prst="rect">
            <a:avLst/>
          </a:prstGeom>
          <a:noFill/>
        </p:spPr>
        <p:txBody>
          <a:bodyPr wrap="square" rtlCol="0">
            <a:spAutoFit/>
          </a:bodyPr>
          <a:lstStyle/>
          <a:p>
            <a:pPr algn="ctr"/>
            <a:r>
              <a:rPr lang="en" sz="2133" dirty="0">
                <a:solidFill>
                  <a:schemeClr val="tx1">
                    <a:lumMod val="65000"/>
                    <a:lumOff val="35000"/>
                  </a:schemeClr>
                </a:solidFill>
                <a:latin typeface="+mj-lt"/>
              </a:rPr>
              <a:t>Danube transports are characterized by longer distances.</a:t>
            </a:r>
            <a:endParaRPr lang="en-US" sz="2133" dirty="0">
              <a:solidFill>
                <a:schemeClr val="tx1">
                  <a:lumMod val="65000"/>
                  <a:lumOff val="35000"/>
                </a:schemeClr>
              </a:solidFill>
              <a:latin typeface="+mj-lt"/>
            </a:endParaRPr>
          </a:p>
        </p:txBody>
      </p:sp>
      <p:cxnSp>
        <p:nvCxnSpPr>
          <p:cNvPr id="13" name="Gerade Verbindung mit Pfeil 12">
            <a:extLst>
              <a:ext uri="{FF2B5EF4-FFF2-40B4-BE49-F238E27FC236}">
                <a16:creationId xmlns:a16="http://schemas.microsoft.com/office/drawing/2014/main" id="{4DB9611D-1E0F-4EB8-6A8D-7D44F748AE65}"/>
              </a:ext>
            </a:extLst>
          </p:cNvPr>
          <p:cNvCxnSpPr>
            <a:cxnSpLocks/>
          </p:cNvCxnSpPr>
          <p:nvPr/>
        </p:nvCxnSpPr>
        <p:spPr>
          <a:xfrm>
            <a:off x="2150154" y="2607374"/>
            <a:ext cx="401360" cy="0"/>
          </a:xfrm>
          <a:prstGeom prst="straightConnector1">
            <a:avLst/>
          </a:prstGeom>
          <a:ln>
            <a:solidFill>
              <a:srgbClr val="002E6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1F0D7DCD-00AA-0D47-FFC6-EFA78AA2A0D9}"/>
              </a:ext>
            </a:extLst>
          </p:cNvPr>
          <p:cNvCxnSpPr>
            <a:cxnSpLocks/>
          </p:cNvCxnSpPr>
          <p:nvPr/>
        </p:nvCxnSpPr>
        <p:spPr>
          <a:xfrm flipH="1">
            <a:off x="9138985" y="3056645"/>
            <a:ext cx="427990" cy="0"/>
          </a:xfrm>
          <a:prstGeom prst="straightConnector1">
            <a:avLst/>
          </a:prstGeom>
          <a:ln>
            <a:solidFill>
              <a:srgbClr val="002E6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 name="Fußzeilenplatzhalter 2">
            <a:extLst>
              <a:ext uri="{FF2B5EF4-FFF2-40B4-BE49-F238E27FC236}">
                <a16:creationId xmlns:a16="http://schemas.microsoft.com/office/drawing/2014/main" id="{B427AB5C-DC4B-E698-E621-555158E58C8D}"/>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3669451776"/>
      </p:ext>
    </p:extLst>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54BA88-5514-4DE4-D0FE-121E4E1B14AF}"/>
              </a:ext>
            </a:extLst>
          </p:cNvPr>
          <p:cNvSpPr>
            <a:spLocks noGrp="1"/>
          </p:cNvSpPr>
          <p:nvPr>
            <p:ph type="title"/>
          </p:nvPr>
        </p:nvSpPr>
        <p:spPr>
          <a:xfrm>
            <a:off x="592538" y="640040"/>
            <a:ext cx="9237262" cy="792976"/>
          </a:xfrm>
        </p:spPr>
        <p:txBody>
          <a:bodyPr/>
          <a:lstStyle/>
          <a:p>
            <a:r>
              <a:rPr lang="en" dirty="0"/>
              <a:t>The Rhine</a:t>
            </a:r>
          </a:p>
        </p:txBody>
      </p:sp>
      <p:sp>
        <p:nvSpPr>
          <p:cNvPr id="3" name="Inhaltsplatzhalter 2">
            <a:extLst>
              <a:ext uri="{FF2B5EF4-FFF2-40B4-BE49-F238E27FC236}">
                <a16:creationId xmlns:a16="http://schemas.microsoft.com/office/drawing/2014/main" id="{86D8C5D2-DE11-24BA-6AC5-530585291B09}"/>
              </a:ext>
            </a:extLst>
          </p:cNvPr>
          <p:cNvSpPr>
            <a:spLocks noGrp="1"/>
          </p:cNvSpPr>
          <p:nvPr>
            <p:ph idx="1"/>
          </p:nvPr>
        </p:nvSpPr>
        <p:spPr>
          <a:xfrm>
            <a:off x="592538" y="2085975"/>
            <a:ext cx="6722405" cy="4090988"/>
          </a:xfrm>
        </p:spPr>
        <p:txBody>
          <a:bodyPr/>
          <a:lstStyle/>
          <a:p>
            <a:r>
              <a:rPr lang="en" dirty="0"/>
              <a:t>Rhine = most important and busiest inland waterway in Europe </a:t>
            </a:r>
          </a:p>
          <a:p>
            <a:endParaRPr lang="de-AT" dirty="0"/>
          </a:p>
          <a:p>
            <a:r>
              <a:rPr lang="en" dirty="0"/>
              <a:t>80% of European inland waterway freight transport </a:t>
            </a:r>
          </a:p>
          <a:p>
            <a:endParaRPr lang="de-AT" dirty="0"/>
          </a:p>
          <a:p>
            <a:r>
              <a:rPr lang="en" dirty="0"/>
              <a:t>almost 200,000 ships per year (550 ships per day)</a:t>
            </a:r>
          </a:p>
          <a:p>
            <a:endParaRPr lang="de-AT" dirty="0"/>
          </a:p>
          <a:p>
            <a:r>
              <a:rPr lang="en" dirty="0"/>
              <a:t>from Basel (Switzerland) to Rotterdam (Netherlands)</a:t>
            </a:r>
          </a:p>
          <a:p>
            <a:endParaRPr lang="de-AT" dirty="0"/>
          </a:p>
          <a:p>
            <a:r>
              <a:rPr lang="en" dirty="0"/>
              <a:t>Length of 1,233 km, of which 885 km are navigable</a:t>
            </a:r>
          </a:p>
          <a:p>
            <a:endParaRPr lang="de-AT" dirty="0"/>
          </a:p>
        </p:txBody>
      </p:sp>
      <p:sp>
        <p:nvSpPr>
          <p:cNvPr id="5" name="Foliennummernplatzhalter 4">
            <a:extLst>
              <a:ext uri="{FF2B5EF4-FFF2-40B4-BE49-F238E27FC236}">
                <a16:creationId xmlns:a16="http://schemas.microsoft.com/office/drawing/2014/main" id="{16D722D8-7144-EF53-B7E7-4A8AA997C1E3}"/>
              </a:ext>
            </a:extLst>
          </p:cNvPr>
          <p:cNvSpPr>
            <a:spLocks noGrp="1"/>
          </p:cNvSpPr>
          <p:nvPr>
            <p:ph type="sldNum" sz="quarter" idx="12"/>
          </p:nvPr>
        </p:nvSpPr>
        <p:spPr/>
        <p:txBody>
          <a:bodyPr/>
          <a:lstStyle/>
          <a:p>
            <a:fld id="{0AF89F37-6AD9-4F74-BC17-19E39A25D257}" type="slidenum">
              <a:rPr lang="de-AT" smtClean="0"/>
              <a:pPr/>
              <a:t>42</a:t>
            </a:fld>
            <a:endParaRPr lang="de-AT"/>
          </a:p>
        </p:txBody>
      </p:sp>
      <p:sp>
        <p:nvSpPr>
          <p:cNvPr id="9" name="Textfeld 12">
            <a:extLst>
              <a:ext uri="{FF2B5EF4-FFF2-40B4-BE49-F238E27FC236}">
                <a16:creationId xmlns:a16="http://schemas.microsoft.com/office/drawing/2014/main" id="{5CE502F6-C6D2-C179-FA7A-70D0D41AB380}"/>
              </a:ext>
            </a:extLst>
          </p:cNvPr>
          <p:cNvSpPr txBox="1"/>
          <p:nvPr/>
        </p:nvSpPr>
        <p:spPr>
          <a:xfrm>
            <a:off x="8218916" y="6475254"/>
            <a:ext cx="3582559" cy="246221"/>
          </a:xfrm>
          <a:prstGeom prst="rect">
            <a:avLst/>
          </a:prstGeom>
          <a:noFill/>
        </p:spPr>
        <p:txBody>
          <a:bodyPr wrap="square">
            <a:spAutoFit/>
          </a:bodyPr>
          <a:lstStyle/>
          <a:p>
            <a:pPr algn="r"/>
            <a:r>
              <a:rPr lang="en" sz="1000" dirty="0">
                <a:solidFill>
                  <a:schemeClr val="tx2"/>
                </a:solidFill>
                <a:latin typeface="+mj-lt"/>
                <a:cs typeface="Mangal Pro" panose="00000500000000000000" pitchFamily="2" charset="0"/>
              </a:rPr>
              <a:t>Image: Ulamm, CC BY-SA 3.0 via Wikimedia Commons</a:t>
            </a:r>
            <a:endParaRPr lang="de-AT" sz="1000" dirty="0">
              <a:solidFill>
                <a:schemeClr val="tx2"/>
              </a:solidFill>
              <a:latin typeface="+mj-lt"/>
              <a:cs typeface="Mangal Pro" panose="00000500000000000000" pitchFamily="2" charset="0"/>
            </a:endParaRPr>
          </a:p>
        </p:txBody>
      </p:sp>
      <p:pic>
        <p:nvPicPr>
          <p:cNvPr id="10" name="Picture Placeholder 7" descr="A map of a river&#10;&#10;Description automatically generated">
            <a:extLst>
              <a:ext uri="{FF2B5EF4-FFF2-40B4-BE49-F238E27FC236}">
                <a16:creationId xmlns:a16="http://schemas.microsoft.com/office/drawing/2014/main" id="{4F7F64EC-B8C9-F53E-A396-1BD64AF1EEC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138"/>
          <a:stretch/>
        </p:blipFill>
        <p:spPr>
          <a:xfrm>
            <a:off x="7987701" y="1433016"/>
            <a:ext cx="3504190" cy="4923334"/>
          </a:xfrm>
          <a:prstGeom prst="rect">
            <a:avLst/>
          </a:prstGeom>
        </p:spPr>
      </p:pic>
      <p:sp>
        <p:nvSpPr>
          <p:cNvPr id="7" name="Fußzeilenplatzhalter 2">
            <a:extLst>
              <a:ext uri="{FF2B5EF4-FFF2-40B4-BE49-F238E27FC236}">
                <a16:creationId xmlns:a16="http://schemas.microsoft.com/office/drawing/2014/main" id="{2100A779-6CE0-FCE3-6E31-795C16F29C55}"/>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2286925678"/>
      </p:ext>
    </p:extLst>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5395B9-B17C-DD17-D0FF-8CEDE464E09D}"/>
              </a:ext>
            </a:extLst>
          </p:cNvPr>
          <p:cNvSpPr>
            <a:spLocks noGrp="1"/>
          </p:cNvSpPr>
          <p:nvPr>
            <p:ph type="title"/>
          </p:nvPr>
        </p:nvSpPr>
        <p:spPr>
          <a:xfrm>
            <a:off x="592537" y="640040"/>
            <a:ext cx="9151537" cy="792976"/>
          </a:xfrm>
        </p:spPr>
        <p:txBody>
          <a:bodyPr/>
          <a:lstStyle/>
          <a:p>
            <a:r>
              <a:rPr lang="en" dirty="0"/>
              <a:t>The Danube</a:t>
            </a:r>
          </a:p>
        </p:txBody>
      </p:sp>
      <p:sp>
        <p:nvSpPr>
          <p:cNvPr id="3" name="Inhaltsplatzhalter 2">
            <a:extLst>
              <a:ext uri="{FF2B5EF4-FFF2-40B4-BE49-F238E27FC236}">
                <a16:creationId xmlns:a16="http://schemas.microsoft.com/office/drawing/2014/main" id="{A8A5EDCD-C452-EA51-0D50-25AFB789B898}"/>
              </a:ext>
            </a:extLst>
          </p:cNvPr>
          <p:cNvSpPr>
            <a:spLocks noGrp="1"/>
          </p:cNvSpPr>
          <p:nvPr>
            <p:ph idx="1"/>
          </p:nvPr>
        </p:nvSpPr>
        <p:spPr>
          <a:xfrm>
            <a:off x="592537" y="1825625"/>
            <a:ext cx="10237387" cy="4351338"/>
          </a:xfrm>
        </p:spPr>
        <p:txBody>
          <a:bodyPr/>
          <a:lstStyle/>
          <a:p>
            <a:r>
              <a:rPr lang="en" dirty="0"/>
              <a:t>from the Black Forest (Germany) to the Black Sea (Romania and Ukraine) </a:t>
            </a:r>
          </a:p>
          <a:p>
            <a:r>
              <a:rPr lang="en" dirty="0"/>
              <a:t>10 riparian states: Germany, Austria, Slovakia, Hungary, Croatia, Serbia, Bulgaria, Romania, Moldova, Ukraine</a:t>
            </a:r>
          </a:p>
          <a:p>
            <a:r>
              <a:rPr lang="en" dirty="0"/>
              <a:t>most international river in the world</a:t>
            </a:r>
          </a:p>
          <a:p>
            <a:r>
              <a:rPr lang="en" dirty="0"/>
              <a:t>2.845 km long, 2.415 km navigable</a:t>
            </a:r>
            <a:endParaRPr lang="de-AT" dirty="0"/>
          </a:p>
        </p:txBody>
      </p:sp>
      <p:sp>
        <p:nvSpPr>
          <p:cNvPr id="5" name="Foliennummernplatzhalter 4">
            <a:extLst>
              <a:ext uri="{FF2B5EF4-FFF2-40B4-BE49-F238E27FC236}">
                <a16:creationId xmlns:a16="http://schemas.microsoft.com/office/drawing/2014/main" id="{CB3100E5-6F5D-E44D-2C6F-73210CAE0CC4}"/>
              </a:ext>
            </a:extLst>
          </p:cNvPr>
          <p:cNvSpPr>
            <a:spLocks noGrp="1"/>
          </p:cNvSpPr>
          <p:nvPr>
            <p:ph type="sldNum" sz="quarter" idx="12"/>
          </p:nvPr>
        </p:nvSpPr>
        <p:spPr/>
        <p:txBody>
          <a:bodyPr/>
          <a:lstStyle/>
          <a:p>
            <a:fld id="{0AF89F37-6AD9-4F74-BC17-19E39A25D257}" type="slidenum">
              <a:rPr lang="de-AT" smtClean="0"/>
              <a:pPr/>
              <a:t>43</a:t>
            </a:fld>
            <a:endParaRPr lang="de-AT" dirty="0"/>
          </a:p>
        </p:txBody>
      </p:sp>
      <p:pic>
        <p:nvPicPr>
          <p:cNvPr id="7" name="Picture 5">
            <a:extLst>
              <a:ext uri="{FF2B5EF4-FFF2-40B4-BE49-F238E27FC236}">
                <a16:creationId xmlns:a16="http://schemas.microsoft.com/office/drawing/2014/main" id="{582F8267-4BE6-332C-6064-BF97977E2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889" y="3714050"/>
            <a:ext cx="6289675" cy="2824862"/>
          </a:xfrm>
          <a:prstGeom prst="rect">
            <a:avLst/>
          </a:prstGeom>
        </p:spPr>
      </p:pic>
      <p:sp>
        <p:nvSpPr>
          <p:cNvPr id="8" name="Textfeld 12">
            <a:extLst>
              <a:ext uri="{FF2B5EF4-FFF2-40B4-BE49-F238E27FC236}">
                <a16:creationId xmlns:a16="http://schemas.microsoft.com/office/drawing/2014/main" id="{A9B7E063-64AB-D07F-B44D-1E89E1CC5FA5}"/>
              </a:ext>
            </a:extLst>
          </p:cNvPr>
          <p:cNvSpPr txBox="1"/>
          <p:nvPr/>
        </p:nvSpPr>
        <p:spPr>
          <a:xfrm>
            <a:off x="8380841" y="6292691"/>
            <a:ext cx="3313871" cy="246221"/>
          </a:xfrm>
          <a:prstGeom prst="rect">
            <a:avLst/>
          </a:prstGeom>
          <a:noFill/>
        </p:spPr>
        <p:txBody>
          <a:bodyPr wrap="square">
            <a:spAutoFit/>
          </a:bodyPr>
          <a:lstStyle/>
          <a:p>
            <a:pPr algn="r"/>
            <a:r>
              <a:rPr lang="en" sz="1000" dirty="0">
                <a:solidFill>
                  <a:schemeClr val="tx2"/>
                </a:solidFill>
                <a:latin typeface="+mj-lt"/>
                <a:cs typeface="Mangal Pro" panose="00000500000000000000" pitchFamily="2" charset="0"/>
              </a:rPr>
              <a:t>Image: viadonau</a:t>
            </a:r>
            <a:endParaRPr lang="de-AT" sz="1000" dirty="0">
              <a:solidFill>
                <a:schemeClr val="tx2"/>
              </a:solidFill>
              <a:latin typeface="+mj-lt"/>
              <a:cs typeface="Mangal Pro" panose="00000500000000000000" pitchFamily="2" charset="0"/>
            </a:endParaRPr>
          </a:p>
        </p:txBody>
      </p:sp>
      <p:sp>
        <p:nvSpPr>
          <p:cNvPr id="9" name="Fußzeilenplatzhalter 2">
            <a:extLst>
              <a:ext uri="{FF2B5EF4-FFF2-40B4-BE49-F238E27FC236}">
                <a16:creationId xmlns:a16="http://schemas.microsoft.com/office/drawing/2014/main" id="{3EE23A55-DC4E-E6BC-090F-8BE28DBD84EC}"/>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4205360064"/>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665785-09B4-AA8A-4ADE-BDF8B715D1F8}"/>
              </a:ext>
            </a:extLst>
          </p:cNvPr>
          <p:cNvSpPr>
            <a:spLocks noGrp="1"/>
          </p:cNvSpPr>
          <p:nvPr>
            <p:ph type="title"/>
          </p:nvPr>
        </p:nvSpPr>
        <p:spPr/>
        <p:txBody>
          <a:bodyPr/>
          <a:lstStyle/>
          <a:p>
            <a:r>
              <a:rPr lang="en" dirty="0"/>
              <a:t>Rhine-Main-Danube Corridor</a:t>
            </a:r>
          </a:p>
        </p:txBody>
      </p:sp>
      <p:sp>
        <p:nvSpPr>
          <p:cNvPr id="3" name="Inhaltsplatzhalter 2">
            <a:extLst>
              <a:ext uri="{FF2B5EF4-FFF2-40B4-BE49-F238E27FC236}">
                <a16:creationId xmlns:a16="http://schemas.microsoft.com/office/drawing/2014/main" id="{82DB302D-F998-D784-E3C4-9134A49A14CE}"/>
              </a:ext>
            </a:extLst>
          </p:cNvPr>
          <p:cNvSpPr>
            <a:spLocks noGrp="1"/>
          </p:cNvSpPr>
          <p:nvPr>
            <p:ph idx="1"/>
          </p:nvPr>
        </p:nvSpPr>
        <p:spPr>
          <a:xfrm>
            <a:off x="592538" y="1825625"/>
            <a:ext cx="3865162" cy="4351338"/>
          </a:xfrm>
        </p:spPr>
        <p:txBody>
          <a:bodyPr/>
          <a:lstStyle/>
          <a:p>
            <a:r>
              <a:rPr lang="en" sz="2400" dirty="0"/>
              <a:t>Total length: 3,504 km</a:t>
            </a:r>
          </a:p>
          <a:p>
            <a:endParaRPr lang="de-AT" sz="2400" dirty="0"/>
          </a:p>
          <a:p>
            <a:endParaRPr lang="de-AT" sz="2400" dirty="0"/>
          </a:p>
          <a:p>
            <a:r>
              <a:rPr lang="en" sz="2400" dirty="0"/>
              <a:t>Continuous east-west </a:t>
            </a:r>
            <a:br>
              <a:rPr lang="de-AT" sz="2400" dirty="0"/>
            </a:br>
            <a:r>
              <a:rPr lang="en" sz="2400" dirty="0"/>
              <a:t>connection between the North Sea</a:t>
            </a:r>
            <a:br>
              <a:rPr lang="de-AT" sz="2400" dirty="0"/>
            </a:br>
            <a:r>
              <a:rPr lang="en" sz="2400" dirty="0"/>
              <a:t>and the Black Sea</a:t>
            </a:r>
          </a:p>
          <a:p>
            <a:endParaRPr lang="de-AT" dirty="0"/>
          </a:p>
        </p:txBody>
      </p:sp>
      <p:sp>
        <p:nvSpPr>
          <p:cNvPr id="5" name="Foliennummernplatzhalter 4">
            <a:extLst>
              <a:ext uri="{FF2B5EF4-FFF2-40B4-BE49-F238E27FC236}">
                <a16:creationId xmlns:a16="http://schemas.microsoft.com/office/drawing/2014/main" id="{571BFC48-DA96-94E7-CBF9-6206D2DE453E}"/>
              </a:ext>
            </a:extLst>
          </p:cNvPr>
          <p:cNvSpPr>
            <a:spLocks noGrp="1"/>
          </p:cNvSpPr>
          <p:nvPr>
            <p:ph type="sldNum" sz="quarter" idx="12"/>
          </p:nvPr>
        </p:nvSpPr>
        <p:spPr/>
        <p:txBody>
          <a:bodyPr/>
          <a:lstStyle/>
          <a:p>
            <a:fld id="{0AF89F37-6AD9-4F74-BC17-19E39A25D257}" type="slidenum">
              <a:rPr lang="de-AT" smtClean="0"/>
              <a:pPr/>
              <a:t>44</a:t>
            </a:fld>
            <a:endParaRPr lang="de-AT"/>
          </a:p>
        </p:txBody>
      </p:sp>
      <p:pic>
        <p:nvPicPr>
          <p:cNvPr id="7" name="Picture 2">
            <a:extLst>
              <a:ext uri="{FF2B5EF4-FFF2-40B4-BE49-F238E27FC236}">
                <a16:creationId xmlns:a16="http://schemas.microsoft.com/office/drawing/2014/main" id="{47832C7D-279E-5EF2-F335-378191DA3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1869" y="1825625"/>
            <a:ext cx="7213026" cy="375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ußzeilenplatzhalter 2">
            <a:extLst>
              <a:ext uri="{FF2B5EF4-FFF2-40B4-BE49-F238E27FC236}">
                <a16:creationId xmlns:a16="http://schemas.microsoft.com/office/drawing/2014/main" id="{D92E92E3-8C4D-32A7-FB2E-0C4FE9B95B5A}"/>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598452456"/>
      </p:ext>
    </p:extLst>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1BD332F-5035-3BBD-480E-53975ABCE630}"/>
              </a:ext>
            </a:extLst>
          </p:cNvPr>
          <p:cNvSpPr>
            <a:spLocks noGrp="1"/>
          </p:cNvSpPr>
          <p:nvPr>
            <p:ph type="title"/>
          </p:nvPr>
        </p:nvSpPr>
        <p:spPr/>
        <p:txBody>
          <a:bodyPr/>
          <a:lstStyle/>
          <a:p>
            <a:r>
              <a:rPr lang="en" dirty="0"/>
              <a:t>German canals</a:t>
            </a:r>
          </a:p>
        </p:txBody>
      </p:sp>
      <p:sp>
        <p:nvSpPr>
          <p:cNvPr id="8" name="Inhaltsplatzhalter 7">
            <a:extLst>
              <a:ext uri="{FF2B5EF4-FFF2-40B4-BE49-F238E27FC236}">
                <a16:creationId xmlns:a16="http://schemas.microsoft.com/office/drawing/2014/main" id="{BB9FC0C4-4C9F-C52C-29C5-ACCB3ADB8C97}"/>
              </a:ext>
            </a:extLst>
          </p:cNvPr>
          <p:cNvSpPr>
            <a:spLocks noGrp="1"/>
          </p:cNvSpPr>
          <p:nvPr>
            <p:ph idx="1"/>
          </p:nvPr>
        </p:nvSpPr>
        <p:spPr>
          <a:xfrm>
            <a:off x="592538" y="1825625"/>
            <a:ext cx="5503462" cy="4351338"/>
          </a:xfrm>
        </p:spPr>
        <p:txBody>
          <a:bodyPr/>
          <a:lstStyle/>
          <a:p>
            <a:pPr marL="0" indent="0">
              <a:buNone/>
            </a:pPr>
            <a:r>
              <a:rPr lang="en" sz="2200" dirty="0"/>
              <a:t>Linking the Rhine, Ems, Weser and Elbe river systems</a:t>
            </a:r>
          </a:p>
          <a:p>
            <a:pPr marL="0" indent="0">
              <a:buNone/>
            </a:pPr>
            <a:endParaRPr lang="de-AT" sz="2200" b="1" dirty="0"/>
          </a:p>
          <a:p>
            <a:pPr marL="0" indent="0">
              <a:buNone/>
            </a:pPr>
            <a:r>
              <a:rPr lang="en" sz="2200" b="1" dirty="0"/>
              <a:t>West German canals: </a:t>
            </a:r>
            <a:r>
              <a:rPr lang="en" sz="2200" dirty="0"/>
              <a:t>Dortmund-Ems Canal, Rhine-Herne Canal, Wesel-Datteln Canal, Elbe Lateral Canal, Coastal Canal</a:t>
            </a:r>
          </a:p>
          <a:p>
            <a:r>
              <a:rPr lang="en" sz="2200" dirty="0"/>
              <a:t>Transport volume: 8.3 billion tkm (2024)</a:t>
            </a:r>
          </a:p>
          <a:p>
            <a:pPr marL="0" indent="0">
              <a:buNone/>
            </a:pPr>
            <a:endParaRPr lang="de-AT" sz="2200" b="1" dirty="0"/>
          </a:p>
          <a:p>
            <a:pPr marL="0" indent="0">
              <a:buNone/>
            </a:pPr>
            <a:r>
              <a:rPr lang="en" sz="2200" b="1" dirty="0"/>
              <a:t>Mittelland Canal: </a:t>
            </a:r>
            <a:r>
              <a:rPr lang="en" sz="2200" dirty="0"/>
              <a:t>Germany's longest artificial waterway: 325 km</a:t>
            </a:r>
          </a:p>
          <a:p>
            <a:r>
              <a:rPr lang="en" sz="2200" dirty="0"/>
              <a:t>Transport performance: 8 billion tkm (2024)</a:t>
            </a:r>
            <a:br>
              <a:rPr lang="de-AT" sz="2200" dirty="0"/>
            </a:br>
            <a:endParaRPr lang="de-AT" sz="2200" dirty="0"/>
          </a:p>
          <a:p>
            <a:endParaRPr lang="de-AT" dirty="0"/>
          </a:p>
        </p:txBody>
      </p:sp>
      <p:sp>
        <p:nvSpPr>
          <p:cNvPr id="4" name="Foliennummernplatzhalter 3">
            <a:extLst>
              <a:ext uri="{FF2B5EF4-FFF2-40B4-BE49-F238E27FC236}">
                <a16:creationId xmlns:a16="http://schemas.microsoft.com/office/drawing/2014/main" id="{3272442C-C35A-0DEA-9616-13871878E95F}"/>
              </a:ext>
            </a:extLst>
          </p:cNvPr>
          <p:cNvSpPr>
            <a:spLocks noGrp="1"/>
          </p:cNvSpPr>
          <p:nvPr>
            <p:ph type="sldNum" sz="quarter" idx="12"/>
          </p:nvPr>
        </p:nvSpPr>
        <p:spPr/>
        <p:txBody>
          <a:bodyPr/>
          <a:lstStyle/>
          <a:p>
            <a:fld id="{0AF89F37-6AD9-4F74-BC17-19E39A25D257}" type="slidenum">
              <a:rPr lang="de-AT" smtClean="0"/>
              <a:pPr/>
              <a:t>45</a:t>
            </a:fld>
            <a:endParaRPr lang="de-AT"/>
          </a:p>
        </p:txBody>
      </p:sp>
      <p:pic>
        <p:nvPicPr>
          <p:cNvPr id="9" name="Picture Placeholder 7" descr="A boat on a river&#10;&#10;Description automatically generated">
            <a:extLst>
              <a:ext uri="{FF2B5EF4-FFF2-40B4-BE49-F238E27FC236}">
                <a16:creationId xmlns:a16="http://schemas.microsoft.com/office/drawing/2014/main" id="{F0D88797-BDE0-A958-428E-C6208B769511}"/>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6625580" y="1433016"/>
            <a:ext cx="4728220" cy="4048125"/>
          </a:xfrm>
          <a:prstGeom prst="rect">
            <a:avLst/>
          </a:prstGeom>
        </p:spPr>
      </p:pic>
      <p:sp>
        <p:nvSpPr>
          <p:cNvPr id="10" name="Datumsplatzhalter 22">
            <a:extLst>
              <a:ext uri="{FF2B5EF4-FFF2-40B4-BE49-F238E27FC236}">
                <a16:creationId xmlns:a16="http://schemas.microsoft.com/office/drawing/2014/main" id="{ED50B76C-E9FB-4AFB-3F92-3BE4AC1FADEF}"/>
              </a:ext>
            </a:extLst>
          </p:cNvPr>
          <p:cNvSpPr txBox="1">
            <a:spLocks/>
          </p:cNvSpPr>
          <p:nvPr/>
        </p:nvSpPr>
        <p:spPr>
          <a:xfrm>
            <a:off x="10674626" y="6268894"/>
            <a:ext cx="883093" cy="365125"/>
          </a:xfrm>
          <a:prstGeom prst="rect">
            <a:avLst/>
          </a:prstGeom>
        </p:spPr>
        <p:txBody>
          <a:bodyPr vert="horz" lIns="91440" tIns="45720" rIns="91440" bIns="4572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 dirty="0"/>
              <a:t>Image: Pixabay</a:t>
            </a:r>
          </a:p>
        </p:txBody>
      </p:sp>
      <p:sp>
        <p:nvSpPr>
          <p:cNvPr id="5" name="Fußzeilenplatzhalter 2">
            <a:extLst>
              <a:ext uri="{FF2B5EF4-FFF2-40B4-BE49-F238E27FC236}">
                <a16:creationId xmlns:a16="http://schemas.microsoft.com/office/drawing/2014/main" id="{B6C092C0-A2C1-65D6-71C7-E9D30D4A2EF7}"/>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921121741"/>
      </p:ext>
    </p:extLst>
  </p:cSld>
  <p:clrMapOvr>
    <a:masterClrMapping/>
  </p:clrMapOvr>
  <p:transitio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02A0299-7695-72F7-10F5-F47A8FFFD8DD}"/>
              </a:ext>
            </a:extLst>
          </p:cNvPr>
          <p:cNvSpPr>
            <a:spLocks noGrp="1"/>
          </p:cNvSpPr>
          <p:nvPr>
            <p:ph type="title"/>
          </p:nvPr>
        </p:nvSpPr>
        <p:spPr/>
        <p:txBody>
          <a:bodyPr/>
          <a:lstStyle/>
          <a:p>
            <a:r>
              <a:rPr lang="en" dirty="0">
                <a:solidFill>
                  <a:schemeClr val="accent1"/>
                </a:solidFill>
                <a:latin typeface="Corbel" panose="020B0503020204020204" pitchFamily="34" charset="0"/>
              </a:rPr>
              <a:t>The Seine</a:t>
            </a:r>
            <a:endParaRPr lang="de-AT" dirty="0"/>
          </a:p>
        </p:txBody>
      </p:sp>
      <p:sp>
        <p:nvSpPr>
          <p:cNvPr id="8" name="Inhaltsplatzhalter 7">
            <a:extLst>
              <a:ext uri="{FF2B5EF4-FFF2-40B4-BE49-F238E27FC236}">
                <a16:creationId xmlns:a16="http://schemas.microsoft.com/office/drawing/2014/main" id="{467352BE-B16F-130D-8584-C28C40DAE7DD}"/>
              </a:ext>
            </a:extLst>
          </p:cNvPr>
          <p:cNvSpPr>
            <a:spLocks noGrp="1"/>
          </p:cNvSpPr>
          <p:nvPr>
            <p:ph idx="1"/>
          </p:nvPr>
        </p:nvSpPr>
        <p:spPr>
          <a:xfrm>
            <a:off x="592538" y="1433016"/>
            <a:ext cx="6722405" cy="4743947"/>
          </a:xfrm>
        </p:spPr>
        <p:txBody>
          <a:bodyPr/>
          <a:lstStyle/>
          <a:p>
            <a:r>
              <a:rPr lang="en" sz="2200" dirty="0"/>
              <a:t>The most important river basin in France in terms of freight transport </a:t>
            </a:r>
          </a:p>
          <a:p>
            <a:r>
              <a:rPr lang="en" sz="2200" dirty="0"/>
              <a:t>Transport volume: 3 billion tkm (2024)</a:t>
            </a:r>
          </a:p>
          <a:p>
            <a:r>
              <a:rPr lang="en" sz="2200" dirty="0"/>
              <a:t>Seine-Nord-Europa Canal (project): Construction to start in 2017 – completion planned for 2032, connects Seine with the Rhine</a:t>
            </a:r>
          </a:p>
          <a:p>
            <a:pPr marL="0" indent="0">
              <a:buNone/>
            </a:pPr>
            <a:endParaRPr lang="de-AT" sz="2200" dirty="0"/>
          </a:p>
          <a:p>
            <a:pPr marL="0" indent="0">
              <a:buNone/>
            </a:pPr>
            <a:r>
              <a:rPr lang="en" sz="2200" dirty="0"/>
              <a:t>Key Markets:</a:t>
            </a:r>
          </a:p>
          <a:p>
            <a:r>
              <a:rPr lang="en" sz="2200" dirty="0"/>
              <a:t>Sands</a:t>
            </a:r>
          </a:p>
          <a:p>
            <a:r>
              <a:rPr lang="en" sz="2200" dirty="0"/>
              <a:t>Agricultural products</a:t>
            </a:r>
          </a:p>
          <a:p>
            <a:r>
              <a:rPr lang="en" sz="2200" dirty="0"/>
              <a:t>Machines</a:t>
            </a:r>
          </a:p>
          <a:p>
            <a:r>
              <a:rPr lang="en" sz="2200" dirty="0"/>
              <a:t>Petroleum products</a:t>
            </a:r>
          </a:p>
        </p:txBody>
      </p:sp>
      <p:sp>
        <p:nvSpPr>
          <p:cNvPr id="4" name="Foliennummernplatzhalter 3">
            <a:extLst>
              <a:ext uri="{FF2B5EF4-FFF2-40B4-BE49-F238E27FC236}">
                <a16:creationId xmlns:a16="http://schemas.microsoft.com/office/drawing/2014/main" id="{8BE86D8F-17A5-38D4-9F46-50DD2E481928}"/>
              </a:ext>
            </a:extLst>
          </p:cNvPr>
          <p:cNvSpPr>
            <a:spLocks noGrp="1"/>
          </p:cNvSpPr>
          <p:nvPr>
            <p:ph type="sldNum" sz="quarter" idx="12"/>
          </p:nvPr>
        </p:nvSpPr>
        <p:spPr/>
        <p:txBody>
          <a:bodyPr/>
          <a:lstStyle/>
          <a:p>
            <a:fld id="{0AF89F37-6AD9-4F74-BC17-19E39A25D257}" type="slidenum">
              <a:rPr lang="de-AT" smtClean="0"/>
              <a:pPr/>
              <a:t>46</a:t>
            </a:fld>
            <a:endParaRPr lang="de-AT"/>
          </a:p>
        </p:txBody>
      </p:sp>
      <p:pic>
        <p:nvPicPr>
          <p:cNvPr id="10" name="Grafik 9">
            <a:extLst>
              <a:ext uri="{FF2B5EF4-FFF2-40B4-BE49-F238E27FC236}">
                <a16:creationId xmlns:a16="http://schemas.microsoft.com/office/drawing/2014/main" id="{4A837EC5-CD01-6BBB-A5A0-6A831C3C86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314943" y="1646238"/>
            <a:ext cx="4571879" cy="4129819"/>
          </a:xfrm>
          <a:prstGeom prst="rect">
            <a:avLst/>
          </a:prstGeom>
        </p:spPr>
      </p:pic>
      <p:sp>
        <p:nvSpPr>
          <p:cNvPr id="11" name="Datumsplatzhalter 22">
            <a:extLst>
              <a:ext uri="{FF2B5EF4-FFF2-40B4-BE49-F238E27FC236}">
                <a16:creationId xmlns:a16="http://schemas.microsoft.com/office/drawing/2014/main" id="{5B141DB6-7833-6445-8FAA-C7D3CF247B83}"/>
              </a:ext>
            </a:extLst>
          </p:cNvPr>
          <p:cNvSpPr txBox="1">
            <a:spLocks/>
          </p:cNvSpPr>
          <p:nvPr/>
        </p:nvSpPr>
        <p:spPr>
          <a:xfrm>
            <a:off x="10674626" y="6268894"/>
            <a:ext cx="883093" cy="365125"/>
          </a:xfrm>
          <a:prstGeom prst="rect">
            <a:avLst/>
          </a:prstGeom>
        </p:spPr>
        <p:txBody>
          <a:bodyPr vert="horz" lIns="91440" tIns="45720" rIns="91440" bIns="4572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 dirty="0"/>
              <a:t>Image: Pixabay</a:t>
            </a:r>
          </a:p>
        </p:txBody>
      </p:sp>
      <p:sp>
        <p:nvSpPr>
          <p:cNvPr id="5" name="Fußzeilenplatzhalter 2">
            <a:extLst>
              <a:ext uri="{FF2B5EF4-FFF2-40B4-BE49-F238E27FC236}">
                <a16:creationId xmlns:a16="http://schemas.microsoft.com/office/drawing/2014/main" id="{6EBF30E7-89C5-F647-E0A2-3FE08025C7BE}"/>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286108198"/>
      </p:ext>
    </p:extLst>
  </p:cSld>
  <p:clrMapOvr>
    <a:masterClrMapping/>
  </p:clrMapOvr>
  <p:transition spd="slow">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DCD2E9-ACAB-F5D7-8B9B-184CC5518C24}"/>
              </a:ext>
            </a:extLst>
          </p:cNvPr>
          <p:cNvSpPr>
            <a:spLocks noGrp="1"/>
          </p:cNvSpPr>
          <p:nvPr>
            <p:ph type="title"/>
          </p:nvPr>
        </p:nvSpPr>
        <p:spPr/>
        <p:txBody>
          <a:bodyPr/>
          <a:lstStyle/>
          <a:p>
            <a:r>
              <a:rPr lang="en" dirty="0"/>
              <a:t>Russia</a:t>
            </a:r>
          </a:p>
        </p:txBody>
      </p:sp>
      <p:sp>
        <p:nvSpPr>
          <p:cNvPr id="3" name="Inhaltsplatzhalter 2">
            <a:extLst>
              <a:ext uri="{FF2B5EF4-FFF2-40B4-BE49-F238E27FC236}">
                <a16:creationId xmlns:a16="http://schemas.microsoft.com/office/drawing/2014/main" id="{707DE274-49D1-DECE-8F4E-452C88DFB861}"/>
              </a:ext>
            </a:extLst>
          </p:cNvPr>
          <p:cNvSpPr>
            <a:spLocks noGrp="1"/>
          </p:cNvSpPr>
          <p:nvPr>
            <p:ph idx="1"/>
          </p:nvPr>
        </p:nvSpPr>
        <p:spPr>
          <a:xfrm>
            <a:off x="592538" y="1825625"/>
            <a:ext cx="6122587" cy="4351338"/>
          </a:xfrm>
        </p:spPr>
        <p:txBody>
          <a:bodyPr/>
          <a:lstStyle/>
          <a:p>
            <a:r>
              <a:rPr lang="en" sz="2200" dirty="0"/>
              <a:t>Volga: Longest river in Europe (3,530 km), mostly navigable</a:t>
            </a:r>
          </a:p>
          <a:p>
            <a:r>
              <a:rPr lang="en" sz="2200" dirty="0"/>
              <a:t>Russia owns 16% of the world's navigable inland waterways (after China with 18%)</a:t>
            </a:r>
          </a:p>
          <a:p>
            <a:r>
              <a:rPr lang="en" sz="2200" dirty="0"/>
              <a:t>Unified Deep-Water System of European Russia (UDWS): connects the White Sea, Baltic Sea, Caspian Sea, Sea of Azov, Black Sea via several rivers, lakes and canals</a:t>
            </a:r>
          </a:p>
          <a:p>
            <a:r>
              <a:rPr lang="en" sz="2200" dirty="0"/>
              <a:t>Transport of approx. 63 billion tkm on inland waterways in Russia (2022)</a:t>
            </a:r>
          </a:p>
        </p:txBody>
      </p:sp>
      <p:sp>
        <p:nvSpPr>
          <p:cNvPr id="5" name="Foliennummernplatzhalter 4">
            <a:extLst>
              <a:ext uri="{FF2B5EF4-FFF2-40B4-BE49-F238E27FC236}">
                <a16:creationId xmlns:a16="http://schemas.microsoft.com/office/drawing/2014/main" id="{16C8C510-A6FC-2C9F-AE11-A7BA9DE4BE42}"/>
              </a:ext>
            </a:extLst>
          </p:cNvPr>
          <p:cNvSpPr>
            <a:spLocks noGrp="1"/>
          </p:cNvSpPr>
          <p:nvPr>
            <p:ph type="sldNum" sz="quarter" idx="12"/>
          </p:nvPr>
        </p:nvSpPr>
        <p:spPr/>
        <p:txBody>
          <a:bodyPr/>
          <a:lstStyle/>
          <a:p>
            <a:fld id="{0AF89F37-6AD9-4F74-BC17-19E39A25D257}" type="slidenum">
              <a:rPr lang="de-AT" smtClean="0"/>
              <a:pPr/>
              <a:t>47</a:t>
            </a:fld>
            <a:endParaRPr lang="de-AT"/>
          </a:p>
        </p:txBody>
      </p:sp>
      <p:pic>
        <p:nvPicPr>
          <p:cNvPr id="8" name="Grafik 7">
            <a:extLst>
              <a:ext uri="{FF2B5EF4-FFF2-40B4-BE49-F238E27FC236}">
                <a16:creationId xmlns:a16="http://schemas.microsoft.com/office/drawing/2014/main" id="{9CA6868B-58DB-A63B-6F4C-4F16C79D0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4845" y="1852612"/>
            <a:ext cx="4744617" cy="3152775"/>
          </a:xfrm>
          <a:prstGeom prst="rect">
            <a:avLst/>
          </a:prstGeom>
        </p:spPr>
      </p:pic>
      <p:sp>
        <p:nvSpPr>
          <p:cNvPr id="9" name="Datumsplatzhalter 22">
            <a:extLst>
              <a:ext uri="{FF2B5EF4-FFF2-40B4-BE49-F238E27FC236}">
                <a16:creationId xmlns:a16="http://schemas.microsoft.com/office/drawing/2014/main" id="{A15727EF-272F-23CF-17DA-46859B12BC53}"/>
              </a:ext>
            </a:extLst>
          </p:cNvPr>
          <p:cNvSpPr txBox="1">
            <a:spLocks/>
          </p:cNvSpPr>
          <p:nvPr/>
        </p:nvSpPr>
        <p:spPr>
          <a:xfrm>
            <a:off x="10674626" y="6268894"/>
            <a:ext cx="883093" cy="365125"/>
          </a:xfrm>
          <a:prstGeom prst="rect">
            <a:avLst/>
          </a:prstGeom>
        </p:spPr>
        <p:txBody>
          <a:bodyPr vert="horz" lIns="91440" tIns="45720" rIns="91440" bIns="4572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 dirty="0"/>
              <a:t>Image: Pixabay</a:t>
            </a:r>
          </a:p>
        </p:txBody>
      </p:sp>
      <p:sp>
        <p:nvSpPr>
          <p:cNvPr id="7" name="Fußzeilenplatzhalter 2">
            <a:extLst>
              <a:ext uri="{FF2B5EF4-FFF2-40B4-BE49-F238E27FC236}">
                <a16:creationId xmlns:a16="http://schemas.microsoft.com/office/drawing/2014/main" id="{7BF61438-3F29-D734-4477-618A9CF21CD1}"/>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3484993203"/>
      </p:ext>
    </p:extLst>
  </p:cSld>
  <p:clrMapOvr>
    <a:masterClrMapping/>
  </p:clrMapOvr>
  <p:transition spd="slow">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7517F9-1612-BC8C-65B6-E8F8862C9B66}"/>
              </a:ext>
            </a:extLst>
          </p:cNvPr>
          <p:cNvSpPr>
            <a:spLocks noGrp="1"/>
          </p:cNvSpPr>
          <p:nvPr>
            <p:ph type="title"/>
          </p:nvPr>
        </p:nvSpPr>
        <p:spPr/>
        <p:txBody>
          <a:bodyPr/>
          <a:lstStyle/>
          <a:p>
            <a:r>
              <a:rPr lang="en" dirty="0"/>
              <a:t>European ports</a:t>
            </a:r>
          </a:p>
        </p:txBody>
      </p:sp>
      <p:sp>
        <p:nvSpPr>
          <p:cNvPr id="3" name="Inhaltsplatzhalter 2">
            <a:extLst>
              <a:ext uri="{FF2B5EF4-FFF2-40B4-BE49-F238E27FC236}">
                <a16:creationId xmlns:a16="http://schemas.microsoft.com/office/drawing/2014/main" id="{02D9C64E-F07E-4D8C-60B7-20F7C619E738}"/>
              </a:ext>
            </a:extLst>
          </p:cNvPr>
          <p:cNvSpPr>
            <a:spLocks noGrp="1"/>
          </p:cNvSpPr>
          <p:nvPr>
            <p:ph idx="1"/>
          </p:nvPr>
        </p:nvSpPr>
        <p:spPr>
          <a:xfrm>
            <a:off x="592538" y="1825625"/>
            <a:ext cx="5104377" cy="4351338"/>
          </a:xfrm>
        </p:spPr>
        <p:txBody>
          <a:bodyPr/>
          <a:lstStyle/>
          <a:p>
            <a:r>
              <a:rPr lang="en" sz="2200" dirty="0"/>
              <a:t>Central hubs in freight transport: </a:t>
            </a:r>
            <a:br>
              <a:rPr lang="de-AT" sz="2200" dirty="0"/>
            </a:br>
            <a:r>
              <a:rPr lang="en" sz="2200" dirty="0"/>
              <a:t>connection to hinterland traffic, hub for multimodal transport</a:t>
            </a:r>
          </a:p>
          <a:p>
            <a:endParaRPr lang="de-AT" sz="2200" dirty="0"/>
          </a:p>
          <a:p>
            <a:r>
              <a:rPr lang="en" sz="2200" dirty="0"/>
              <a:t>Port of Duisburg – largest inland port in the world</a:t>
            </a:r>
          </a:p>
          <a:p>
            <a:r>
              <a:rPr lang="en" sz="2200" dirty="0"/>
              <a:t>Major seaports: ARA (Antwerp, Rotterdam, Amsterdam)</a:t>
            </a:r>
          </a:p>
          <a:p>
            <a:r>
              <a:rPr lang="en" sz="2200" dirty="0"/>
              <a:t>Austria: Vienna, Linz, Enns...</a:t>
            </a:r>
          </a:p>
        </p:txBody>
      </p:sp>
      <p:sp>
        <p:nvSpPr>
          <p:cNvPr id="5" name="Foliennummernplatzhalter 4">
            <a:extLst>
              <a:ext uri="{FF2B5EF4-FFF2-40B4-BE49-F238E27FC236}">
                <a16:creationId xmlns:a16="http://schemas.microsoft.com/office/drawing/2014/main" id="{18A4C64B-B2A5-F506-878A-B5CC79E4BCD4}"/>
              </a:ext>
            </a:extLst>
          </p:cNvPr>
          <p:cNvSpPr>
            <a:spLocks noGrp="1"/>
          </p:cNvSpPr>
          <p:nvPr>
            <p:ph type="sldNum" sz="quarter" idx="12"/>
          </p:nvPr>
        </p:nvSpPr>
        <p:spPr/>
        <p:txBody>
          <a:bodyPr/>
          <a:lstStyle/>
          <a:p>
            <a:fld id="{0AF89F37-6AD9-4F74-BC17-19E39A25D257}" type="slidenum">
              <a:rPr lang="de-AT" smtClean="0"/>
              <a:pPr/>
              <a:t>48</a:t>
            </a:fld>
            <a:endParaRPr lang="de-AT"/>
          </a:p>
        </p:txBody>
      </p:sp>
      <p:pic>
        <p:nvPicPr>
          <p:cNvPr id="8" name="Grafik 7">
            <a:extLst>
              <a:ext uri="{FF2B5EF4-FFF2-40B4-BE49-F238E27FC236}">
                <a16:creationId xmlns:a16="http://schemas.microsoft.com/office/drawing/2014/main" id="{E4D402B9-B621-6793-D5CB-D397C387A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915" y="1825625"/>
            <a:ext cx="5902547" cy="3930777"/>
          </a:xfrm>
          <a:prstGeom prst="rect">
            <a:avLst/>
          </a:prstGeom>
        </p:spPr>
      </p:pic>
      <p:sp>
        <p:nvSpPr>
          <p:cNvPr id="9" name="Datumsplatzhalter 22">
            <a:extLst>
              <a:ext uri="{FF2B5EF4-FFF2-40B4-BE49-F238E27FC236}">
                <a16:creationId xmlns:a16="http://schemas.microsoft.com/office/drawing/2014/main" id="{F1BD5A61-23D2-0F2A-6149-33B8D007ED5C}"/>
              </a:ext>
            </a:extLst>
          </p:cNvPr>
          <p:cNvSpPr txBox="1">
            <a:spLocks/>
          </p:cNvSpPr>
          <p:nvPr/>
        </p:nvSpPr>
        <p:spPr>
          <a:xfrm>
            <a:off x="10338268" y="5756402"/>
            <a:ext cx="1261194" cy="365125"/>
          </a:xfrm>
          <a:prstGeom prst="rect">
            <a:avLst/>
          </a:prstGeom>
        </p:spPr>
        <p:txBody>
          <a:bodyPr vert="horz" lIns="91440" tIns="45720" rIns="91440" bIns="4572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 dirty="0"/>
              <a:t>Image: Linz AG</a:t>
            </a:r>
          </a:p>
        </p:txBody>
      </p:sp>
      <p:sp>
        <p:nvSpPr>
          <p:cNvPr id="6" name="Fußzeilenplatzhalter 2">
            <a:extLst>
              <a:ext uri="{FF2B5EF4-FFF2-40B4-BE49-F238E27FC236}">
                <a16:creationId xmlns:a16="http://schemas.microsoft.com/office/drawing/2014/main" id="{F01F6CF5-0EC3-524D-58C5-9F6D0BEB6C74}"/>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1397651131"/>
      </p:ext>
    </p:extLst>
  </p:cSld>
  <p:clrMapOvr>
    <a:masterClrMapping/>
  </p:clrMapOvr>
  <p:transition spd="slow">
    <p:pu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15C3CC-9A1C-A36F-79F4-C19685785E09}"/>
              </a:ext>
            </a:extLst>
          </p:cNvPr>
          <p:cNvSpPr>
            <a:spLocks noGrp="1"/>
          </p:cNvSpPr>
          <p:nvPr>
            <p:ph type="title"/>
          </p:nvPr>
        </p:nvSpPr>
        <p:spPr/>
        <p:txBody>
          <a:bodyPr/>
          <a:lstStyle/>
          <a:p>
            <a:r>
              <a:rPr lang="en" dirty="0"/>
              <a:t>Port of Rotterdam</a:t>
            </a:r>
          </a:p>
        </p:txBody>
      </p:sp>
      <p:sp>
        <p:nvSpPr>
          <p:cNvPr id="5" name="Foliennummernplatzhalter 4">
            <a:extLst>
              <a:ext uri="{FF2B5EF4-FFF2-40B4-BE49-F238E27FC236}">
                <a16:creationId xmlns:a16="http://schemas.microsoft.com/office/drawing/2014/main" id="{A3EA17B9-3D13-8FB3-9FA1-C0E5C0D33F21}"/>
              </a:ext>
            </a:extLst>
          </p:cNvPr>
          <p:cNvSpPr>
            <a:spLocks noGrp="1"/>
          </p:cNvSpPr>
          <p:nvPr>
            <p:ph type="sldNum" sz="quarter" idx="12"/>
          </p:nvPr>
        </p:nvSpPr>
        <p:spPr/>
        <p:txBody>
          <a:bodyPr/>
          <a:lstStyle/>
          <a:p>
            <a:fld id="{0AF89F37-6AD9-4F74-BC17-19E39A25D257}" type="slidenum">
              <a:rPr lang="de-AT" smtClean="0"/>
              <a:pPr/>
              <a:t>49</a:t>
            </a:fld>
            <a:endParaRPr lang="de-AT"/>
          </a:p>
        </p:txBody>
      </p:sp>
      <p:graphicFrame>
        <p:nvGraphicFramePr>
          <p:cNvPr id="7" name="Diagram 5">
            <a:extLst>
              <a:ext uri="{FF2B5EF4-FFF2-40B4-BE49-F238E27FC236}">
                <a16:creationId xmlns:a16="http://schemas.microsoft.com/office/drawing/2014/main" id="{2454F4A5-35D7-B1D6-099E-E502A68D6737}"/>
              </a:ext>
            </a:extLst>
          </p:cNvPr>
          <p:cNvGraphicFramePr>
            <a:graphicFrameLocks noGrp="1"/>
          </p:cNvGraphicFramePr>
          <p:nvPr>
            <p:ph idx="1"/>
            <p:extLst>
              <p:ext uri="{D42A27DB-BD31-4B8C-83A1-F6EECF244321}">
                <p14:modId xmlns:p14="http://schemas.microsoft.com/office/powerpoint/2010/main" val="152442191"/>
              </p:ext>
            </p:extLst>
          </p:nvPr>
        </p:nvGraphicFramePr>
        <p:xfrm>
          <a:off x="314326" y="1433016"/>
          <a:ext cx="11233150" cy="4743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ußzeilenplatzhalter 2">
            <a:extLst>
              <a:ext uri="{FF2B5EF4-FFF2-40B4-BE49-F238E27FC236}">
                <a16:creationId xmlns:a16="http://schemas.microsoft.com/office/drawing/2014/main" id="{E2F15FC9-4D3C-85DA-4A3D-D8C912AB7FA7}"/>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11577137"/>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503F495-90C7-4786-8463-2934363F5841}"/>
              </a:ext>
            </a:extLst>
          </p:cNvPr>
          <p:cNvSpPr>
            <a:spLocks noGrp="1"/>
          </p:cNvSpPr>
          <p:nvPr>
            <p:ph type="body" idx="1"/>
          </p:nvPr>
        </p:nvSpPr>
        <p:spPr/>
        <p:txBody>
          <a:bodyPr/>
          <a:lstStyle/>
          <a:p>
            <a:r>
              <a:rPr lang="en"/>
              <a:t>1</a:t>
            </a:r>
          </a:p>
        </p:txBody>
      </p:sp>
      <p:sp>
        <p:nvSpPr>
          <p:cNvPr id="2" name="Titel 1">
            <a:extLst>
              <a:ext uri="{FF2B5EF4-FFF2-40B4-BE49-F238E27FC236}">
                <a16:creationId xmlns:a16="http://schemas.microsoft.com/office/drawing/2014/main" id="{8A9D84B3-3B38-4244-BB4F-C957DC6E67D3}"/>
              </a:ext>
            </a:extLst>
          </p:cNvPr>
          <p:cNvSpPr>
            <a:spLocks noGrp="1"/>
          </p:cNvSpPr>
          <p:nvPr>
            <p:ph type="title"/>
          </p:nvPr>
        </p:nvSpPr>
        <p:spPr/>
        <p:txBody>
          <a:bodyPr/>
          <a:lstStyle/>
          <a:p>
            <a:r>
              <a:rPr lang="en" dirty="0"/>
              <a:t>What is a waterway?</a:t>
            </a:r>
          </a:p>
        </p:txBody>
      </p:sp>
    </p:spTree>
    <p:extLst>
      <p:ext uri="{BB962C8B-B14F-4D97-AF65-F5344CB8AC3E}">
        <p14:creationId xmlns:p14="http://schemas.microsoft.com/office/powerpoint/2010/main" val="66633013"/>
      </p:ext>
    </p:extLst>
  </p:cSld>
  <p:clrMapOvr>
    <a:masterClrMapping/>
  </p:clrMapOvr>
  <p:transition spd="slow">
    <p:pu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2981D9-1ED2-5594-8E17-DB970C2702AD}"/>
              </a:ext>
            </a:extLst>
          </p:cNvPr>
          <p:cNvSpPr>
            <a:spLocks noGrp="1"/>
          </p:cNvSpPr>
          <p:nvPr>
            <p:ph type="title"/>
          </p:nvPr>
        </p:nvSpPr>
        <p:spPr/>
        <p:txBody>
          <a:bodyPr/>
          <a:lstStyle/>
          <a:p>
            <a:r>
              <a:rPr lang="en" dirty="0"/>
              <a:t>The Port of Duisburg</a:t>
            </a:r>
          </a:p>
        </p:txBody>
      </p:sp>
      <p:sp>
        <p:nvSpPr>
          <p:cNvPr id="3" name="Inhaltsplatzhalter 2">
            <a:extLst>
              <a:ext uri="{FF2B5EF4-FFF2-40B4-BE49-F238E27FC236}">
                <a16:creationId xmlns:a16="http://schemas.microsoft.com/office/drawing/2014/main" id="{A6D60CC4-7ACC-903E-1C0A-07DC215BD672}"/>
              </a:ext>
            </a:extLst>
          </p:cNvPr>
          <p:cNvSpPr>
            <a:spLocks noGrp="1"/>
          </p:cNvSpPr>
          <p:nvPr>
            <p:ph idx="1"/>
          </p:nvPr>
        </p:nvSpPr>
        <p:spPr>
          <a:xfrm>
            <a:off x="592538" y="1825625"/>
            <a:ext cx="3827062" cy="4351338"/>
          </a:xfrm>
        </p:spPr>
        <p:txBody>
          <a:bodyPr/>
          <a:lstStyle/>
          <a:p>
            <a:r>
              <a:rPr lang="en" sz="2200" dirty="0"/>
              <a:t>largest inland port in the world</a:t>
            </a:r>
          </a:p>
          <a:p>
            <a:endParaRPr lang="de-AT" sz="2200" dirty="0"/>
          </a:p>
          <a:p>
            <a:r>
              <a:rPr lang="en" sz="2200" dirty="0"/>
              <a:t>Logistics hub</a:t>
            </a:r>
          </a:p>
          <a:p>
            <a:endParaRPr lang="de-AT" sz="2200" dirty="0"/>
          </a:p>
          <a:p>
            <a:r>
              <a:rPr lang="en" sz="2200" dirty="0"/>
              <a:t>30 million consumers within a radius of 150 km </a:t>
            </a:r>
          </a:p>
          <a:p>
            <a:endParaRPr lang="de-AT" sz="2200" dirty="0"/>
          </a:p>
          <a:p>
            <a:r>
              <a:rPr lang="en" sz="2200" dirty="0"/>
              <a:t>More than 20,000 ships and 25,000 trains and several million containers every year</a:t>
            </a:r>
          </a:p>
          <a:p>
            <a:endParaRPr lang="de-AT" dirty="0"/>
          </a:p>
        </p:txBody>
      </p:sp>
      <p:sp>
        <p:nvSpPr>
          <p:cNvPr id="5" name="Foliennummernplatzhalter 4">
            <a:extLst>
              <a:ext uri="{FF2B5EF4-FFF2-40B4-BE49-F238E27FC236}">
                <a16:creationId xmlns:a16="http://schemas.microsoft.com/office/drawing/2014/main" id="{9E8EDC24-3A40-3DF9-6C07-C796F622A436}"/>
              </a:ext>
            </a:extLst>
          </p:cNvPr>
          <p:cNvSpPr>
            <a:spLocks noGrp="1"/>
          </p:cNvSpPr>
          <p:nvPr>
            <p:ph type="sldNum" sz="quarter" idx="12"/>
          </p:nvPr>
        </p:nvSpPr>
        <p:spPr/>
        <p:txBody>
          <a:bodyPr/>
          <a:lstStyle/>
          <a:p>
            <a:fld id="{0AF89F37-6AD9-4F74-BC17-19E39A25D257}" type="slidenum">
              <a:rPr lang="de-AT" smtClean="0"/>
              <a:pPr/>
              <a:t>50</a:t>
            </a:fld>
            <a:endParaRPr lang="de-AT"/>
          </a:p>
        </p:txBody>
      </p:sp>
      <p:pic>
        <p:nvPicPr>
          <p:cNvPr id="7" name="Picture Placeholder 7" descr="A river with a bridge and buildings&#10;&#10;Description automatically generated with medium confidence">
            <a:extLst>
              <a:ext uri="{FF2B5EF4-FFF2-40B4-BE49-F238E27FC236}">
                <a16:creationId xmlns:a16="http://schemas.microsoft.com/office/drawing/2014/main" id="{3DF00212-AA47-401B-5712-40B3018EE6C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371"/>
          <a:stretch/>
        </p:blipFill>
        <p:spPr>
          <a:xfrm>
            <a:off x="5584425" y="1504097"/>
            <a:ext cx="6015037" cy="4525228"/>
          </a:xfrm>
          <a:prstGeom prst="rect">
            <a:avLst/>
          </a:prstGeom>
        </p:spPr>
      </p:pic>
      <p:sp>
        <p:nvSpPr>
          <p:cNvPr id="8" name="Datumsplatzhalter 22">
            <a:extLst>
              <a:ext uri="{FF2B5EF4-FFF2-40B4-BE49-F238E27FC236}">
                <a16:creationId xmlns:a16="http://schemas.microsoft.com/office/drawing/2014/main" id="{53850FF1-5797-D030-2131-378F80BC09EB}"/>
              </a:ext>
            </a:extLst>
          </p:cNvPr>
          <p:cNvSpPr txBox="1">
            <a:spLocks/>
          </p:cNvSpPr>
          <p:nvPr/>
        </p:nvSpPr>
        <p:spPr>
          <a:xfrm>
            <a:off x="9348281" y="6268894"/>
            <a:ext cx="2209439" cy="365125"/>
          </a:xfrm>
          <a:prstGeom prst="rect">
            <a:avLst/>
          </a:prstGeom>
        </p:spPr>
        <p:txBody>
          <a:bodyPr vert="horz" lIns="91440" tIns="45720" rIns="91440" bIns="4572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 dirty="0"/>
              <a:t>Image: duisport, Hans Blossey</a:t>
            </a:r>
          </a:p>
        </p:txBody>
      </p:sp>
      <p:sp>
        <p:nvSpPr>
          <p:cNvPr id="9" name="Fußzeilenplatzhalter 2">
            <a:extLst>
              <a:ext uri="{FF2B5EF4-FFF2-40B4-BE49-F238E27FC236}">
                <a16:creationId xmlns:a16="http://schemas.microsoft.com/office/drawing/2014/main" id="{D063E8FB-D7E2-9E88-EAEC-23ED301AD38A}"/>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410010827"/>
      </p:ext>
    </p:extLst>
  </p:cSld>
  <p:clrMapOvr>
    <a:masterClrMapping/>
  </p:clrMapOvr>
  <p:transition spd="slow">
    <p:pu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72FC45DD-4D78-1EF9-D350-5432635970D4}"/>
              </a:ext>
            </a:extLst>
          </p:cNvPr>
          <p:cNvSpPr>
            <a:spLocks noGrp="1"/>
          </p:cNvSpPr>
          <p:nvPr>
            <p:ph type="sldNum" sz="quarter" idx="12"/>
          </p:nvPr>
        </p:nvSpPr>
        <p:spPr/>
        <p:txBody>
          <a:bodyPr/>
          <a:lstStyle/>
          <a:p>
            <a:fld id="{0AF89F37-6AD9-4F74-BC17-19E39A25D257}" type="slidenum">
              <a:rPr lang="de-AT" smtClean="0"/>
              <a:pPr/>
              <a:t>51</a:t>
            </a:fld>
            <a:endParaRPr lang="de-AT"/>
          </a:p>
        </p:txBody>
      </p:sp>
      <p:sp>
        <p:nvSpPr>
          <p:cNvPr id="5" name="Titel 4">
            <a:extLst>
              <a:ext uri="{FF2B5EF4-FFF2-40B4-BE49-F238E27FC236}">
                <a16:creationId xmlns:a16="http://schemas.microsoft.com/office/drawing/2014/main" id="{970BDECF-C767-7B01-1766-829E414FFB56}"/>
              </a:ext>
            </a:extLst>
          </p:cNvPr>
          <p:cNvSpPr>
            <a:spLocks noGrp="1"/>
          </p:cNvSpPr>
          <p:nvPr>
            <p:ph type="title"/>
          </p:nvPr>
        </p:nvSpPr>
        <p:spPr/>
        <p:txBody>
          <a:bodyPr/>
          <a:lstStyle/>
          <a:p>
            <a:r>
              <a:rPr lang="en" dirty="0"/>
              <a:t>Duisport Video</a:t>
            </a:r>
          </a:p>
        </p:txBody>
      </p:sp>
      <p:pic>
        <p:nvPicPr>
          <p:cNvPr id="7" name="Onlinemedien 6" title="Imagefilm der duisport-Gruppe (german)">
            <a:hlinkClick r:id="" action="ppaction://media"/>
            <a:extLst>
              <a:ext uri="{FF2B5EF4-FFF2-40B4-BE49-F238E27FC236}">
                <a16:creationId xmlns:a16="http://schemas.microsoft.com/office/drawing/2014/main" id="{A69B46EB-8265-221D-6521-55876FDBD6B8}"/>
              </a:ext>
            </a:extLst>
          </p:cNvPr>
          <p:cNvPicPr>
            <a:picLocks noGrp="1" noRot="1" noChangeAspect="1"/>
          </p:cNvPicPr>
          <p:nvPr>
            <p:ph idx="1"/>
            <a:videoFile r:link="rId1"/>
          </p:nvPr>
        </p:nvPicPr>
        <p:blipFill>
          <a:blip r:embed="rId3"/>
          <a:stretch>
            <a:fillRect/>
          </a:stretch>
        </p:blipFill>
        <p:spPr>
          <a:xfrm>
            <a:off x="592538" y="1889125"/>
            <a:ext cx="5450517" cy="3079750"/>
          </a:xfrm>
          <a:prstGeom prst="rect">
            <a:avLst/>
          </a:prstGeom>
        </p:spPr>
      </p:pic>
      <p:sp>
        <p:nvSpPr>
          <p:cNvPr id="8" name="Text Placeholder 8">
            <a:extLst>
              <a:ext uri="{FF2B5EF4-FFF2-40B4-BE49-F238E27FC236}">
                <a16:creationId xmlns:a16="http://schemas.microsoft.com/office/drawing/2014/main" id="{133A3D0E-2F09-3EE7-E8CF-23974636E4BC}"/>
              </a:ext>
            </a:extLst>
          </p:cNvPr>
          <p:cNvSpPr txBox="1">
            <a:spLocks/>
          </p:cNvSpPr>
          <p:nvPr/>
        </p:nvSpPr>
        <p:spPr>
          <a:xfrm>
            <a:off x="512761" y="5231607"/>
            <a:ext cx="4427539" cy="287337"/>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 dirty="0">
                <a:hlinkClick r:id="rId4"/>
              </a:rPr>
              <a:t>https://youtu.be/9sF_Sx2CVqA?si=FfQC8LWEWilxrAb9</a:t>
            </a:r>
            <a:endParaRPr lang="de-AT" dirty="0"/>
          </a:p>
        </p:txBody>
      </p:sp>
      <p:sp>
        <p:nvSpPr>
          <p:cNvPr id="6" name="Fußzeilenplatzhalter 2">
            <a:extLst>
              <a:ext uri="{FF2B5EF4-FFF2-40B4-BE49-F238E27FC236}">
                <a16:creationId xmlns:a16="http://schemas.microsoft.com/office/drawing/2014/main" id="{91B8F20B-43F4-0C1E-E8EB-ADBCE6EF50D4}"/>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18159793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180962-733F-E58D-EC26-4732D534F514}"/>
              </a:ext>
            </a:extLst>
          </p:cNvPr>
          <p:cNvSpPr>
            <a:spLocks noGrp="1"/>
          </p:cNvSpPr>
          <p:nvPr>
            <p:ph type="title"/>
          </p:nvPr>
        </p:nvSpPr>
        <p:spPr/>
        <p:txBody>
          <a:bodyPr/>
          <a:lstStyle/>
          <a:p>
            <a:r>
              <a:rPr lang="en" dirty="0"/>
              <a:t>Port of Hamburg</a:t>
            </a:r>
          </a:p>
        </p:txBody>
      </p:sp>
      <p:sp>
        <p:nvSpPr>
          <p:cNvPr id="5" name="Foliennummernplatzhalter 4">
            <a:extLst>
              <a:ext uri="{FF2B5EF4-FFF2-40B4-BE49-F238E27FC236}">
                <a16:creationId xmlns:a16="http://schemas.microsoft.com/office/drawing/2014/main" id="{0B633E78-4B34-9CD6-441D-064DA54AF835}"/>
              </a:ext>
            </a:extLst>
          </p:cNvPr>
          <p:cNvSpPr>
            <a:spLocks noGrp="1"/>
          </p:cNvSpPr>
          <p:nvPr>
            <p:ph type="sldNum" sz="quarter" idx="12"/>
          </p:nvPr>
        </p:nvSpPr>
        <p:spPr/>
        <p:txBody>
          <a:bodyPr/>
          <a:lstStyle/>
          <a:p>
            <a:fld id="{0AF89F37-6AD9-4F74-BC17-19E39A25D257}" type="slidenum">
              <a:rPr lang="de-AT" smtClean="0"/>
              <a:pPr/>
              <a:t>52</a:t>
            </a:fld>
            <a:endParaRPr lang="de-AT"/>
          </a:p>
        </p:txBody>
      </p:sp>
      <p:pic>
        <p:nvPicPr>
          <p:cNvPr id="7" name="Picture Placeholder 7" descr="A group of cranes on a dock&#10;&#10;Description automatically generated">
            <a:extLst>
              <a:ext uri="{FF2B5EF4-FFF2-40B4-BE49-F238E27FC236}">
                <a16:creationId xmlns:a16="http://schemas.microsoft.com/office/drawing/2014/main" id="{DC545CA5-F6AE-330E-3531-F2B4928164FE}"/>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6344112" y="1433016"/>
            <a:ext cx="5053860" cy="4351338"/>
          </a:xfrm>
        </p:spPr>
      </p:pic>
      <p:sp>
        <p:nvSpPr>
          <p:cNvPr id="8" name="Textfeld 7">
            <a:extLst>
              <a:ext uri="{FF2B5EF4-FFF2-40B4-BE49-F238E27FC236}">
                <a16:creationId xmlns:a16="http://schemas.microsoft.com/office/drawing/2014/main" id="{001C8491-08E1-8689-7394-D5B12EFD82B3}"/>
              </a:ext>
            </a:extLst>
          </p:cNvPr>
          <p:cNvSpPr txBox="1"/>
          <p:nvPr/>
        </p:nvSpPr>
        <p:spPr>
          <a:xfrm>
            <a:off x="635069" y="1819275"/>
            <a:ext cx="5299006" cy="3046988"/>
          </a:xfrm>
          <a:prstGeom prst="rect">
            <a:avLst/>
          </a:prstGeom>
          <a:noFill/>
        </p:spPr>
        <p:txBody>
          <a:bodyPr wrap="square" rtlCol="0">
            <a:spAutoFit/>
          </a:bodyPr>
          <a:lstStyle/>
          <a:p>
            <a:pPr marL="342900" indent="-342900">
              <a:buFont typeface="Arial" panose="020B0604020202020204" pitchFamily="34" charset="0"/>
              <a:buChar char="•"/>
            </a:pPr>
            <a:r>
              <a:rPr lang="en" sz="2400" dirty="0"/>
              <a:t>largest port in Germany.</a:t>
            </a:r>
          </a:p>
          <a:p>
            <a:pPr marL="342900" indent="-342900">
              <a:buFont typeface="Arial" panose="020B0604020202020204" pitchFamily="34" charset="0"/>
              <a:buChar char="•"/>
            </a:pPr>
            <a:endParaRPr lang="de-AT" sz="2400" dirty="0"/>
          </a:p>
          <a:p>
            <a:pPr marL="342900" indent="-342900">
              <a:buFont typeface="Arial" panose="020B0604020202020204" pitchFamily="34" charset="0"/>
              <a:buChar char="•"/>
            </a:pPr>
            <a:r>
              <a:rPr lang="en" sz="2400" dirty="0"/>
              <a:t>Third largest port in Europe</a:t>
            </a:r>
          </a:p>
          <a:p>
            <a:pPr marL="342900" indent="-342900">
              <a:buFont typeface="Arial" panose="020B0604020202020204" pitchFamily="34" charset="0"/>
              <a:buChar char="•"/>
            </a:pPr>
            <a:endParaRPr lang="de-AT" sz="2400" dirty="0"/>
          </a:p>
          <a:p>
            <a:pPr marL="342900" indent="-342900">
              <a:buFont typeface="Arial" panose="020B0604020202020204" pitchFamily="34" charset="0"/>
              <a:buChar char="•"/>
            </a:pPr>
            <a:r>
              <a:rPr lang="en" sz="2400" dirty="0"/>
              <a:t>Supplying Europe's domestic markets</a:t>
            </a:r>
          </a:p>
          <a:p>
            <a:pPr marL="342900" indent="-342900">
              <a:buFont typeface="Arial" panose="020B0604020202020204" pitchFamily="34" charset="0"/>
              <a:buChar char="•"/>
            </a:pPr>
            <a:endParaRPr lang="de-AT" sz="2400" dirty="0"/>
          </a:p>
          <a:p>
            <a:pPr marL="342900" indent="-342900">
              <a:buFont typeface="Arial" panose="020B0604020202020204" pitchFamily="34" charset="0"/>
              <a:buChar char="•"/>
            </a:pPr>
            <a:r>
              <a:rPr lang="en" sz="2400" dirty="0"/>
              <a:t>China as the most important trading partner</a:t>
            </a:r>
          </a:p>
        </p:txBody>
      </p:sp>
      <p:sp>
        <p:nvSpPr>
          <p:cNvPr id="9" name="Datumsplatzhalter 22">
            <a:extLst>
              <a:ext uri="{FF2B5EF4-FFF2-40B4-BE49-F238E27FC236}">
                <a16:creationId xmlns:a16="http://schemas.microsoft.com/office/drawing/2014/main" id="{519AA428-0406-A5E2-3B8A-4D9776371C91}"/>
              </a:ext>
            </a:extLst>
          </p:cNvPr>
          <p:cNvSpPr txBox="1">
            <a:spLocks/>
          </p:cNvSpPr>
          <p:nvPr/>
        </p:nvSpPr>
        <p:spPr>
          <a:xfrm>
            <a:off x="9951396" y="6268894"/>
            <a:ext cx="1606323" cy="365125"/>
          </a:xfrm>
          <a:prstGeom prst="rect">
            <a:avLst/>
          </a:prstGeom>
        </p:spPr>
        <p:txBody>
          <a:bodyPr vert="horz" lIns="91440" tIns="45720" rIns="91440" bIns="4572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 dirty="0"/>
              <a:t>Image: Pixabay</a:t>
            </a:r>
          </a:p>
        </p:txBody>
      </p:sp>
      <p:sp>
        <p:nvSpPr>
          <p:cNvPr id="3" name="Fußzeilenplatzhalter 2">
            <a:extLst>
              <a:ext uri="{FF2B5EF4-FFF2-40B4-BE49-F238E27FC236}">
                <a16:creationId xmlns:a16="http://schemas.microsoft.com/office/drawing/2014/main" id="{89E65818-4C0C-086B-73D8-CDE3F8693983}"/>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3362422900"/>
      </p:ext>
    </p:extLst>
  </p:cSld>
  <p:clrMapOvr>
    <a:masterClrMapping/>
  </p:clrMapOvr>
  <p:transition spd="slow">
    <p:push/>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2E1E04-5106-F6F4-B19F-5CBDB7EC4F56}"/>
              </a:ext>
            </a:extLst>
          </p:cNvPr>
          <p:cNvSpPr>
            <a:spLocks noGrp="1"/>
          </p:cNvSpPr>
          <p:nvPr>
            <p:ph type="title"/>
          </p:nvPr>
        </p:nvSpPr>
        <p:spPr/>
        <p:txBody>
          <a:bodyPr/>
          <a:lstStyle/>
          <a:p>
            <a:r>
              <a:rPr lang="en" dirty="0"/>
              <a:t>Port of Constanța</a:t>
            </a:r>
          </a:p>
        </p:txBody>
      </p:sp>
      <p:sp>
        <p:nvSpPr>
          <p:cNvPr id="3" name="Inhaltsplatzhalter 2">
            <a:extLst>
              <a:ext uri="{FF2B5EF4-FFF2-40B4-BE49-F238E27FC236}">
                <a16:creationId xmlns:a16="http://schemas.microsoft.com/office/drawing/2014/main" id="{BC74E379-222C-5672-892C-C88633A1AF4A}"/>
              </a:ext>
            </a:extLst>
          </p:cNvPr>
          <p:cNvSpPr>
            <a:spLocks noGrp="1"/>
          </p:cNvSpPr>
          <p:nvPr>
            <p:ph idx="1"/>
          </p:nvPr>
        </p:nvSpPr>
        <p:spPr>
          <a:xfrm>
            <a:off x="592538" y="1825625"/>
            <a:ext cx="4722412" cy="4351338"/>
          </a:xfrm>
        </p:spPr>
        <p:txBody>
          <a:bodyPr/>
          <a:lstStyle/>
          <a:p>
            <a:r>
              <a:rPr lang="en" sz="2200" dirty="0"/>
              <a:t>Located in Romania on the Black Sea</a:t>
            </a:r>
          </a:p>
          <a:p>
            <a:r>
              <a:rPr lang="en" sz="2200" dirty="0"/>
              <a:t>largest seaport in Eastern Europe</a:t>
            </a:r>
          </a:p>
          <a:p>
            <a:r>
              <a:rPr lang="en" sz="2200" dirty="0"/>
              <a:t>most important inland port in the Danube region</a:t>
            </a:r>
          </a:p>
          <a:p>
            <a:r>
              <a:rPr lang="en" sz="2200" dirty="0"/>
              <a:t>Cargo throughput in 2024: 17 million tonnes</a:t>
            </a:r>
          </a:p>
          <a:p>
            <a:r>
              <a:rPr lang="en" sz="2200" dirty="0"/>
              <a:t>Increasing importance since the Ukraine war</a:t>
            </a:r>
          </a:p>
          <a:p>
            <a:r>
              <a:rPr lang="en" sz="2200" dirty="0"/>
              <a:t>Dry goods are mainly handled (grain)</a:t>
            </a:r>
          </a:p>
        </p:txBody>
      </p:sp>
      <p:sp>
        <p:nvSpPr>
          <p:cNvPr id="5" name="Foliennummernplatzhalter 4">
            <a:extLst>
              <a:ext uri="{FF2B5EF4-FFF2-40B4-BE49-F238E27FC236}">
                <a16:creationId xmlns:a16="http://schemas.microsoft.com/office/drawing/2014/main" id="{B6000550-F18D-694C-D045-0803FE72D1B7}"/>
              </a:ext>
            </a:extLst>
          </p:cNvPr>
          <p:cNvSpPr>
            <a:spLocks noGrp="1"/>
          </p:cNvSpPr>
          <p:nvPr>
            <p:ph type="sldNum" sz="quarter" idx="12"/>
          </p:nvPr>
        </p:nvSpPr>
        <p:spPr/>
        <p:txBody>
          <a:bodyPr/>
          <a:lstStyle/>
          <a:p>
            <a:fld id="{0AF89F37-6AD9-4F74-BC17-19E39A25D257}" type="slidenum">
              <a:rPr lang="de-AT" smtClean="0"/>
              <a:pPr/>
              <a:t>53</a:t>
            </a:fld>
            <a:endParaRPr lang="de-AT"/>
          </a:p>
        </p:txBody>
      </p:sp>
      <p:pic>
        <p:nvPicPr>
          <p:cNvPr id="8" name="Grafik 7">
            <a:extLst>
              <a:ext uri="{FF2B5EF4-FFF2-40B4-BE49-F238E27FC236}">
                <a16:creationId xmlns:a16="http://schemas.microsoft.com/office/drawing/2014/main" id="{C90D343A-13CB-58D5-4A35-5120B35B0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8878" y="1695449"/>
            <a:ext cx="5310584" cy="3876675"/>
          </a:xfrm>
          <a:prstGeom prst="rect">
            <a:avLst/>
          </a:prstGeom>
        </p:spPr>
      </p:pic>
      <p:sp>
        <p:nvSpPr>
          <p:cNvPr id="9" name="Datumsplatzhalter 22">
            <a:extLst>
              <a:ext uri="{FF2B5EF4-FFF2-40B4-BE49-F238E27FC236}">
                <a16:creationId xmlns:a16="http://schemas.microsoft.com/office/drawing/2014/main" id="{7F8DAE4C-54E6-B363-EEF8-DFAC3AFAA638}"/>
              </a:ext>
            </a:extLst>
          </p:cNvPr>
          <p:cNvSpPr txBox="1">
            <a:spLocks/>
          </p:cNvSpPr>
          <p:nvPr/>
        </p:nvSpPr>
        <p:spPr>
          <a:xfrm>
            <a:off x="10068128" y="6268894"/>
            <a:ext cx="1489591" cy="365125"/>
          </a:xfrm>
          <a:prstGeom prst="rect">
            <a:avLst/>
          </a:prstGeom>
        </p:spPr>
        <p:txBody>
          <a:bodyPr vert="horz" lIns="91440" tIns="45720" rIns="91440" bIns="4572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 dirty="0"/>
              <a:t>Image: Pixabay</a:t>
            </a:r>
          </a:p>
        </p:txBody>
      </p:sp>
      <p:sp>
        <p:nvSpPr>
          <p:cNvPr id="7" name="Fußzeilenplatzhalter 2">
            <a:extLst>
              <a:ext uri="{FF2B5EF4-FFF2-40B4-BE49-F238E27FC236}">
                <a16:creationId xmlns:a16="http://schemas.microsoft.com/office/drawing/2014/main" id="{EB3973F1-E481-414E-4821-7CDACF135441}"/>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3683483075"/>
      </p:ext>
    </p:extLst>
  </p:cSld>
  <p:clrMapOvr>
    <a:masterClrMapping/>
  </p:clrMapOvr>
  <p:transition spd="slow">
    <p:push/>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BA38D268-BC5D-40C2-9B60-99319DCD49B6}"/>
              </a:ext>
            </a:extLst>
          </p:cNvPr>
          <p:cNvSpPr>
            <a:spLocks noGrp="1"/>
          </p:cNvSpPr>
          <p:nvPr>
            <p:ph type="body" idx="1"/>
          </p:nvPr>
        </p:nvSpPr>
        <p:spPr/>
        <p:txBody>
          <a:bodyPr/>
          <a:lstStyle/>
          <a:p>
            <a:r>
              <a:rPr lang="en"/>
              <a:t>3</a:t>
            </a:r>
          </a:p>
        </p:txBody>
      </p:sp>
      <p:sp>
        <p:nvSpPr>
          <p:cNvPr id="8" name="Titel 7">
            <a:extLst>
              <a:ext uri="{FF2B5EF4-FFF2-40B4-BE49-F238E27FC236}">
                <a16:creationId xmlns:a16="http://schemas.microsoft.com/office/drawing/2014/main" id="{B692BE69-1B05-4ABB-98F2-A282EF963262}"/>
              </a:ext>
            </a:extLst>
          </p:cNvPr>
          <p:cNvSpPr>
            <a:spLocks noGrp="1"/>
          </p:cNvSpPr>
          <p:nvPr>
            <p:ph type="title"/>
          </p:nvPr>
        </p:nvSpPr>
        <p:spPr/>
        <p:txBody>
          <a:bodyPr>
            <a:noAutofit/>
          </a:bodyPr>
          <a:lstStyle/>
          <a:p>
            <a:r>
              <a:rPr lang="en" dirty="0"/>
              <a:t>Danube waterway</a:t>
            </a:r>
            <a:br>
              <a:rPr lang="de-AT" dirty="0"/>
            </a:br>
            <a:endParaRPr lang="de-AT" dirty="0"/>
          </a:p>
        </p:txBody>
      </p:sp>
    </p:spTree>
    <p:extLst>
      <p:ext uri="{BB962C8B-B14F-4D97-AF65-F5344CB8AC3E}">
        <p14:creationId xmlns:p14="http://schemas.microsoft.com/office/powerpoint/2010/main" val="364822707"/>
      </p:ext>
    </p:extLst>
  </p:cSld>
  <p:clrMapOvr>
    <a:masterClrMapping/>
  </p:clrMapOvr>
  <p:transition spd="slow">
    <p:pu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2574D0-162E-F5B1-E3D4-F0B5A608BF6E}"/>
              </a:ext>
            </a:extLst>
          </p:cNvPr>
          <p:cNvSpPr>
            <a:spLocks noGrp="1"/>
          </p:cNvSpPr>
          <p:nvPr>
            <p:ph type="title"/>
          </p:nvPr>
        </p:nvSpPr>
        <p:spPr/>
        <p:txBody>
          <a:bodyPr/>
          <a:lstStyle/>
          <a:p>
            <a:r>
              <a:rPr lang="en" dirty="0"/>
              <a:t>Population in the Danube Corridor</a:t>
            </a:r>
          </a:p>
        </p:txBody>
      </p:sp>
      <p:pic>
        <p:nvPicPr>
          <p:cNvPr id="8" name="Inhaltsplatzhalter 7">
            <a:extLst>
              <a:ext uri="{FF2B5EF4-FFF2-40B4-BE49-F238E27FC236}">
                <a16:creationId xmlns:a16="http://schemas.microsoft.com/office/drawing/2014/main" id="{198F323B-4E33-8D6A-D14D-3019CD4B760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17404" y="871534"/>
            <a:ext cx="4338479" cy="5423099"/>
          </a:xfrm>
          <a:prstGeom prst="rect">
            <a:avLst/>
          </a:prstGeom>
        </p:spPr>
      </p:pic>
      <p:sp>
        <p:nvSpPr>
          <p:cNvPr id="5" name="Foliennummernplatzhalter 4">
            <a:extLst>
              <a:ext uri="{FF2B5EF4-FFF2-40B4-BE49-F238E27FC236}">
                <a16:creationId xmlns:a16="http://schemas.microsoft.com/office/drawing/2014/main" id="{6A136CD4-5936-20AD-BF9B-9CAFC7D1FF15}"/>
              </a:ext>
            </a:extLst>
          </p:cNvPr>
          <p:cNvSpPr>
            <a:spLocks noGrp="1"/>
          </p:cNvSpPr>
          <p:nvPr>
            <p:ph type="sldNum" sz="quarter" idx="12"/>
          </p:nvPr>
        </p:nvSpPr>
        <p:spPr/>
        <p:txBody>
          <a:bodyPr/>
          <a:lstStyle/>
          <a:p>
            <a:fld id="{0AF89F37-6AD9-4F74-BC17-19E39A25D257}" type="slidenum">
              <a:rPr lang="de-AT" smtClean="0"/>
              <a:pPr/>
              <a:t>55</a:t>
            </a:fld>
            <a:endParaRPr lang="de-AT"/>
          </a:p>
        </p:txBody>
      </p:sp>
      <p:sp>
        <p:nvSpPr>
          <p:cNvPr id="9" name="Datumsplatzhalter 22">
            <a:extLst>
              <a:ext uri="{FF2B5EF4-FFF2-40B4-BE49-F238E27FC236}">
                <a16:creationId xmlns:a16="http://schemas.microsoft.com/office/drawing/2014/main" id="{BCC8D6B1-471E-327F-11A5-F14D23AE398D}"/>
              </a:ext>
            </a:extLst>
          </p:cNvPr>
          <p:cNvSpPr txBox="1">
            <a:spLocks/>
          </p:cNvSpPr>
          <p:nvPr/>
        </p:nvSpPr>
        <p:spPr>
          <a:xfrm>
            <a:off x="6457950" y="6268894"/>
            <a:ext cx="5099770" cy="365125"/>
          </a:xfrm>
          <a:prstGeom prst="rect">
            <a:avLst/>
          </a:prstGeom>
        </p:spPr>
        <p:txBody>
          <a:bodyPr vert="horz" lIns="91440" tIns="45720" rIns="91440" bIns="4572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
              <a:t> </a:t>
            </a:r>
            <a:r>
              <a:rPr lang="en" dirty="0"/>
              <a:t>Created by Sebastian Gräff and copyrighted by The European Correspondent</a:t>
            </a:r>
            <a:endParaRPr lang="de-AT" dirty="0"/>
          </a:p>
        </p:txBody>
      </p:sp>
      <p:sp>
        <p:nvSpPr>
          <p:cNvPr id="10" name="Textfeld 9">
            <a:extLst>
              <a:ext uri="{FF2B5EF4-FFF2-40B4-BE49-F238E27FC236}">
                <a16:creationId xmlns:a16="http://schemas.microsoft.com/office/drawing/2014/main" id="{F5E8CDBB-9F9F-4727-BE09-11FD888B243E}"/>
              </a:ext>
            </a:extLst>
          </p:cNvPr>
          <p:cNvSpPr txBox="1"/>
          <p:nvPr/>
        </p:nvSpPr>
        <p:spPr>
          <a:xfrm>
            <a:off x="616601" y="2881458"/>
            <a:ext cx="4575106" cy="646331"/>
          </a:xfrm>
          <a:prstGeom prst="rect">
            <a:avLst/>
          </a:prstGeom>
          <a:noFill/>
        </p:spPr>
        <p:txBody>
          <a:bodyPr wrap="square" rtlCol="0">
            <a:spAutoFit/>
          </a:bodyPr>
          <a:lstStyle/>
          <a:p>
            <a:r>
              <a:rPr lang="en" dirty="0"/>
              <a:t>More than 18 million people live within a radius of 50 km along the Danube!</a:t>
            </a:r>
          </a:p>
        </p:txBody>
      </p:sp>
      <p:sp>
        <p:nvSpPr>
          <p:cNvPr id="3" name="Fußzeilenplatzhalter 2">
            <a:extLst>
              <a:ext uri="{FF2B5EF4-FFF2-40B4-BE49-F238E27FC236}">
                <a16:creationId xmlns:a16="http://schemas.microsoft.com/office/drawing/2014/main" id="{78D26002-D9F7-2F19-26B8-F1CF8B1CA957}"/>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592460376"/>
      </p:ext>
    </p:extLst>
  </p:cSld>
  <p:clrMapOvr>
    <a:masterClrMapping/>
  </p:clrMapOvr>
  <p:transition spd="slow">
    <p:push/>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598CEC47-EFD8-275A-E7DC-F7CA0EFF625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002778" y="1000125"/>
            <a:ext cx="8186444" cy="5284847"/>
          </a:xfrm>
          <a:prstGeom prst="rect">
            <a:avLst/>
          </a:prstGeom>
        </p:spPr>
      </p:pic>
      <p:sp>
        <p:nvSpPr>
          <p:cNvPr id="2" name="Titel 1">
            <a:extLst>
              <a:ext uri="{FF2B5EF4-FFF2-40B4-BE49-F238E27FC236}">
                <a16:creationId xmlns:a16="http://schemas.microsoft.com/office/drawing/2014/main" id="{CA721B96-8212-EBAC-6B47-EA96486757BE}"/>
              </a:ext>
            </a:extLst>
          </p:cNvPr>
          <p:cNvSpPr>
            <a:spLocks noGrp="1"/>
          </p:cNvSpPr>
          <p:nvPr>
            <p:ph type="title"/>
          </p:nvPr>
        </p:nvSpPr>
        <p:spPr/>
        <p:txBody>
          <a:bodyPr/>
          <a:lstStyle/>
          <a:p>
            <a:r>
              <a:rPr lang="en" dirty="0"/>
              <a:t>Freight transport on the entire Danube (2023)</a:t>
            </a:r>
          </a:p>
        </p:txBody>
      </p:sp>
      <p:sp>
        <p:nvSpPr>
          <p:cNvPr id="5" name="Foliennummernplatzhalter 4">
            <a:extLst>
              <a:ext uri="{FF2B5EF4-FFF2-40B4-BE49-F238E27FC236}">
                <a16:creationId xmlns:a16="http://schemas.microsoft.com/office/drawing/2014/main" id="{0770538C-B106-DA90-1998-D2B9A511D2EF}"/>
              </a:ext>
            </a:extLst>
          </p:cNvPr>
          <p:cNvSpPr>
            <a:spLocks noGrp="1"/>
          </p:cNvSpPr>
          <p:nvPr>
            <p:ph type="sldNum" sz="quarter" idx="12"/>
          </p:nvPr>
        </p:nvSpPr>
        <p:spPr/>
        <p:txBody>
          <a:bodyPr/>
          <a:lstStyle/>
          <a:p>
            <a:fld id="{0AF89F37-6AD9-4F74-BC17-19E39A25D257}" type="slidenum">
              <a:rPr lang="de-AT" smtClean="0"/>
              <a:pPr/>
              <a:t>56</a:t>
            </a:fld>
            <a:endParaRPr lang="de-AT"/>
          </a:p>
        </p:txBody>
      </p:sp>
      <p:sp>
        <p:nvSpPr>
          <p:cNvPr id="9" name="Textfeld 12">
            <a:extLst>
              <a:ext uri="{FF2B5EF4-FFF2-40B4-BE49-F238E27FC236}">
                <a16:creationId xmlns:a16="http://schemas.microsoft.com/office/drawing/2014/main" id="{C2EB0F13-9B25-00AD-531D-ACC3233E7565}"/>
              </a:ext>
            </a:extLst>
          </p:cNvPr>
          <p:cNvSpPr txBox="1"/>
          <p:nvPr/>
        </p:nvSpPr>
        <p:spPr>
          <a:xfrm>
            <a:off x="8380841" y="6292691"/>
            <a:ext cx="3313871" cy="246221"/>
          </a:xfrm>
          <a:prstGeom prst="rect">
            <a:avLst/>
          </a:prstGeom>
          <a:noFill/>
        </p:spPr>
        <p:txBody>
          <a:bodyPr wrap="square">
            <a:spAutoFit/>
          </a:bodyPr>
          <a:lstStyle/>
          <a:p>
            <a:pPr algn="r"/>
            <a:r>
              <a:rPr lang="en" sz="1000" dirty="0">
                <a:solidFill>
                  <a:schemeClr val="tx2"/>
                </a:solidFill>
                <a:latin typeface="+mj-lt"/>
                <a:cs typeface="Mangal Pro" panose="00000500000000000000" pitchFamily="2" charset="0"/>
              </a:rPr>
              <a:t>Image: viadonau</a:t>
            </a:r>
            <a:endParaRPr lang="de-AT" sz="1000" dirty="0">
              <a:solidFill>
                <a:schemeClr val="tx2"/>
              </a:solidFill>
              <a:latin typeface="+mj-lt"/>
              <a:cs typeface="Mangal Pro" panose="00000500000000000000" pitchFamily="2" charset="0"/>
            </a:endParaRPr>
          </a:p>
        </p:txBody>
      </p:sp>
      <p:sp>
        <p:nvSpPr>
          <p:cNvPr id="3" name="Fußzeilenplatzhalter 2">
            <a:extLst>
              <a:ext uri="{FF2B5EF4-FFF2-40B4-BE49-F238E27FC236}">
                <a16:creationId xmlns:a16="http://schemas.microsoft.com/office/drawing/2014/main" id="{A84A0B6E-EBDE-FF2C-C219-745EA7762476}"/>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2050492446"/>
      </p:ext>
    </p:extLst>
  </p:cSld>
  <p:clrMapOvr>
    <a:masterClrMapping/>
  </p:clrMapOvr>
  <p:transition spd="slow">
    <p:push/>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553C7-DC49-6ABE-A247-2F09A6DE5A9B}"/>
            </a:ext>
          </a:extLst>
        </p:cNvPr>
        <p:cNvGrpSpPr/>
        <p:nvPr/>
      </p:nvGrpSpPr>
      <p:grpSpPr>
        <a:xfrm>
          <a:off x="0" y="0"/>
          <a:ext cx="0" cy="0"/>
          <a:chOff x="0" y="0"/>
          <a:chExt cx="0" cy="0"/>
        </a:xfrm>
      </p:grpSpPr>
      <p:sp>
        <p:nvSpPr>
          <p:cNvPr id="5123" name="Inhaltsplatzhalter 5">
            <a:extLst>
              <a:ext uri="{FF2B5EF4-FFF2-40B4-BE49-F238E27FC236}">
                <a16:creationId xmlns:a16="http://schemas.microsoft.com/office/drawing/2014/main" id="{D0ED3653-F7FD-2B2E-5365-D09DF14B03BE}"/>
              </a:ext>
            </a:extLst>
          </p:cNvPr>
          <p:cNvSpPr>
            <a:spLocks noGrp="1"/>
          </p:cNvSpPr>
          <p:nvPr>
            <p:ph idx="1"/>
          </p:nvPr>
        </p:nvSpPr>
        <p:spPr>
          <a:xfrm>
            <a:off x="592538" y="1433016"/>
            <a:ext cx="10954420" cy="4743947"/>
          </a:xfrm>
        </p:spPr>
        <p:txBody>
          <a:bodyPr>
            <a:normAutofit/>
          </a:bodyPr>
          <a:lstStyle/>
          <a:p>
            <a:r>
              <a:rPr lang="en" sz="2000" dirty="0">
                <a:latin typeface="+mj-lt"/>
                <a:cs typeface="Arial" panose="020B0604020202020204" pitchFamily="34" charset="0"/>
              </a:rPr>
              <a:t>In the Danube Corridor: 12% share of the Austrian modal split</a:t>
            </a:r>
          </a:p>
          <a:p>
            <a:r>
              <a:rPr lang="en" sz="2000" dirty="0">
                <a:latin typeface="+mj-lt"/>
                <a:cs typeface="Arial" panose="020B0604020202020204" pitchFamily="34" charset="0"/>
              </a:rPr>
              <a:t>Transport of 2,177 million tonnes of goods per year on the Austrian section of the Danube</a:t>
            </a:r>
          </a:p>
          <a:p>
            <a:r>
              <a:rPr lang="en" sz="2000" dirty="0">
                <a:latin typeface="+mj-lt"/>
              </a:rPr>
              <a:t>Austrian section of the Danube = approx. 351 km</a:t>
            </a:r>
            <a:endParaRPr lang="de-AT" sz="2000" dirty="0">
              <a:latin typeface="+mj-lt"/>
              <a:cs typeface="Arial" panose="020B0604020202020204" pitchFamily="34" charset="0"/>
            </a:endParaRPr>
          </a:p>
          <a:p>
            <a:pPr marL="0" indent="0">
              <a:buNone/>
            </a:pPr>
            <a:endParaRPr lang="de-AT" sz="1800" dirty="0">
              <a:latin typeface="+mj-lt"/>
              <a:cs typeface="Arial" panose="020B0604020202020204" pitchFamily="34" charset="0"/>
            </a:endParaRPr>
          </a:p>
        </p:txBody>
      </p:sp>
      <p:sp>
        <p:nvSpPr>
          <p:cNvPr id="5122" name="Titel 4">
            <a:extLst>
              <a:ext uri="{FF2B5EF4-FFF2-40B4-BE49-F238E27FC236}">
                <a16:creationId xmlns:a16="http://schemas.microsoft.com/office/drawing/2014/main" id="{E1A7DE2F-5D9A-AD4D-2B15-186BA483A1EE}"/>
              </a:ext>
            </a:extLst>
          </p:cNvPr>
          <p:cNvSpPr>
            <a:spLocks noGrp="1"/>
          </p:cNvSpPr>
          <p:nvPr>
            <p:ph type="title"/>
          </p:nvPr>
        </p:nvSpPr>
        <p:spPr/>
        <p:txBody>
          <a:bodyPr>
            <a:normAutofit/>
          </a:bodyPr>
          <a:lstStyle/>
          <a:p>
            <a:r>
              <a:rPr lang="en" dirty="0"/>
              <a:t>Significance of Danube navigation in Austria</a:t>
            </a:r>
            <a:endParaRPr lang="de-DE" dirty="0"/>
          </a:p>
        </p:txBody>
      </p:sp>
      <p:sp>
        <p:nvSpPr>
          <p:cNvPr id="7" name="Foliennummernplatzhalter 4">
            <a:extLst>
              <a:ext uri="{FF2B5EF4-FFF2-40B4-BE49-F238E27FC236}">
                <a16:creationId xmlns:a16="http://schemas.microsoft.com/office/drawing/2014/main" id="{94135BFD-9CE5-73DE-DC92-CD6E81C63ABE}"/>
              </a:ext>
            </a:extLst>
          </p:cNvPr>
          <p:cNvSpPr>
            <a:spLocks noGrp="1"/>
          </p:cNvSpPr>
          <p:nvPr>
            <p:ph type="sldNum" sz="quarter" idx="4294967295"/>
          </p:nvPr>
        </p:nvSpPr>
        <p:spPr>
          <a:xfrm>
            <a:off x="11125200" y="6597650"/>
            <a:ext cx="1066800" cy="328613"/>
          </a:xfrm>
          <a:prstGeom prst="rect">
            <a:avLst/>
          </a:prstGeom>
        </p:spPr>
        <p:txBody>
          <a:bodyPr vert="horz" lIns="91440" tIns="45720" rIns="91440" bIns="45720" rtlCol="0" anchor="ctr"/>
          <a:lstStyle>
            <a:defPPr>
              <a:defRPr lang="de-DE"/>
            </a:defPPr>
            <a:lvl1pPr marL="0" algn="r"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34D7BA-8E13-46FE-8871-8877FE7E3568}" type="slidenum">
              <a:rPr lang="de-AT" smtClean="0">
                <a:solidFill>
                  <a:prstClr val="white"/>
                </a:solidFill>
              </a:rPr>
              <a:pPr/>
              <a:t>57</a:t>
            </a:fld>
            <a:endParaRPr lang="de-AT" dirty="0">
              <a:solidFill>
                <a:prstClr val="white"/>
              </a:solidFill>
            </a:endParaRPr>
          </a:p>
        </p:txBody>
      </p:sp>
      <p:pic>
        <p:nvPicPr>
          <p:cNvPr id="6" name="Picture 5">
            <a:extLst>
              <a:ext uri="{FF2B5EF4-FFF2-40B4-BE49-F238E27FC236}">
                <a16:creationId xmlns:a16="http://schemas.microsoft.com/office/drawing/2014/main" id="{354FEAD8-21E8-32F0-153A-DCDC23A6F86C}"/>
              </a:ext>
            </a:extLst>
          </p:cNvPr>
          <p:cNvPicPr/>
          <p:nvPr/>
        </p:nvPicPr>
        <p:blipFill rotWithShape="1">
          <a:blip r:embed="rId3" cstate="screen">
            <a:extLst>
              <a:ext uri="{28A0092B-C50C-407E-A947-70E740481C1C}">
                <a14:useLocalDpi xmlns:a14="http://schemas.microsoft.com/office/drawing/2010/main" val="0"/>
              </a:ext>
            </a:extLst>
          </a:blip>
          <a:srcRect/>
          <a:stretch/>
        </p:blipFill>
        <p:spPr bwMode="auto">
          <a:xfrm>
            <a:off x="1840992" y="2739422"/>
            <a:ext cx="8926016" cy="3206883"/>
          </a:xfrm>
          <a:prstGeom prst="rect">
            <a:avLst/>
          </a:prstGeom>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CBD7B42E-FCC6-D1F0-7D83-FC09F4C5067E}"/>
              </a:ext>
            </a:extLst>
          </p:cNvPr>
          <p:cNvSpPr/>
          <p:nvPr/>
        </p:nvSpPr>
        <p:spPr>
          <a:xfrm>
            <a:off x="1840992" y="5839440"/>
            <a:ext cx="3296616" cy="353943"/>
          </a:xfrm>
          <a:prstGeom prst="rect">
            <a:avLst/>
          </a:prstGeom>
        </p:spPr>
        <p:txBody>
          <a:bodyPr wrap="square">
            <a:spAutoFit/>
          </a:bodyPr>
          <a:lstStyle/>
          <a:p>
            <a:endParaRPr lang="de-AT" sz="500" dirty="0"/>
          </a:p>
          <a:p>
            <a:r>
              <a:rPr lang="en" sz="1200" dirty="0"/>
              <a:t>Austrian Danube section</a:t>
            </a:r>
            <a:endParaRPr lang="de-DE" sz="1200" dirty="0"/>
          </a:p>
        </p:txBody>
      </p:sp>
      <p:sp>
        <p:nvSpPr>
          <p:cNvPr id="2" name="Fußzeilenplatzhalter 2">
            <a:extLst>
              <a:ext uri="{FF2B5EF4-FFF2-40B4-BE49-F238E27FC236}">
                <a16:creationId xmlns:a16="http://schemas.microsoft.com/office/drawing/2014/main" id="{ECEF585F-8A4E-1632-C1ED-C800D38A5C93}"/>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
        <p:nvSpPr>
          <p:cNvPr id="4" name="Textfeld 12">
            <a:extLst>
              <a:ext uri="{FF2B5EF4-FFF2-40B4-BE49-F238E27FC236}">
                <a16:creationId xmlns:a16="http://schemas.microsoft.com/office/drawing/2014/main" id="{80683AE2-D65C-5861-A2CB-8DE498EF43D4}"/>
              </a:ext>
            </a:extLst>
          </p:cNvPr>
          <p:cNvSpPr txBox="1"/>
          <p:nvPr/>
        </p:nvSpPr>
        <p:spPr>
          <a:xfrm>
            <a:off x="8380841" y="6292691"/>
            <a:ext cx="3313871" cy="246221"/>
          </a:xfrm>
          <a:prstGeom prst="rect">
            <a:avLst/>
          </a:prstGeom>
          <a:noFill/>
        </p:spPr>
        <p:txBody>
          <a:bodyPr wrap="square">
            <a:spAutoFit/>
          </a:bodyPr>
          <a:lstStyle/>
          <a:p>
            <a:pPr algn="r"/>
            <a:r>
              <a:rPr lang="en" sz="1000" dirty="0">
                <a:solidFill>
                  <a:schemeClr val="tx2"/>
                </a:solidFill>
                <a:latin typeface="+mj-lt"/>
                <a:cs typeface="Mangal Pro" panose="00000500000000000000" pitchFamily="2" charset="0"/>
              </a:rPr>
              <a:t>Image: viadonau</a:t>
            </a:r>
            <a:endParaRPr lang="de-AT" sz="1000" dirty="0">
              <a:solidFill>
                <a:schemeClr val="tx2"/>
              </a:solidFill>
              <a:latin typeface="+mj-lt"/>
              <a:cs typeface="Mangal Pro" panose="00000500000000000000" pitchFamily="2" charset="0"/>
            </a:endParaRPr>
          </a:p>
        </p:txBody>
      </p:sp>
    </p:spTree>
    <p:extLst>
      <p:ext uri="{BB962C8B-B14F-4D97-AF65-F5344CB8AC3E}">
        <p14:creationId xmlns:p14="http://schemas.microsoft.com/office/powerpoint/2010/main" val="1267669344"/>
      </p:ext>
    </p:extLst>
  </p:cSld>
  <p:clrMapOvr>
    <a:masterClrMapping/>
  </p:clrMapOvr>
  <p:transition spd="slow">
    <p:push/>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89093-7B20-EDAA-2B38-543E1DEBE707}"/>
              </a:ext>
            </a:extLst>
          </p:cNvPr>
          <p:cNvSpPr>
            <a:spLocks noGrp="1"/>
          </p:cNvSpPr>
          <p:nvPr>
            <p:ph type="title"/>
          </p:nvPr>
        </p:nvSpPr>
        <p:spPr/>
        <p:txBody>
          <a:bodyPr/>
          <a:lstStyle/>
          <a:p>
            <a:r>
              <a:rPr lang="en" dirty="0"/>
              <a:t>Transport volume on the Danube</a:t>
            </a:r>
          </a:p>
        </p:txBody>
      </p:sp>
      <p:graphicFrame>
        <p:nvGraphicFramePr>
          <p:cNvPr id="6" name="Chart 5">
            <a:extLst>
              <a:ext uri="{FF2B5EF4-FFF2-40B4-BE49-F238E27FC236}">
                <a16:creationId xmlns:a16="http://schemas.microsoft.com/office/drawing/2014/main" id="{E947713E-C143-D925-7654-A200401F7076}"/>
              </a:ext>
            </a:extLst>
          </p:cNvPr>
          <p:cNvGraphicFramePr/>
          <p:nvPr>
            <p:extLst>
              <p:ext uri="{D42A27DB-BD31-4B8C-83A1-F6EECF244321}">
                <p14:modId xmlns:p14="http://schemas.microsoft.com/office/powerpoint/2010/main" val="39295961"/>
              </p:ext>
            </p:extLst>
          </p:nvPr>
        </p:nvGraphicFramePr>
        <p:xfrm>
          <a:off x="1611085" y="1433016"/>
          <a:ext cx="8418286" cy="4852944"/>
        </p:xfrm>
        <a:graphic>
          <a:graphicData uri="http://schemas.openxmlformats.org/drawingml/2006/chart">
            <c:chart xmlns:c="http://schemas.openxmlformats.org/drawingml/2006/chart" xmlns:r="http://schemas.openxmlformats.org/officeDocument/2006/relationships" r:id="rId3"/>
          </a:graphicData>
        </a:graphic>
      </p:graphicFrame>
      <p:sp>
        <p:nvSpPr>
          <p:cNvPr id="3" name="Fußzeilenplatzhalter 2">
            <a:extLst>
              <a:ext uri="{FF2B5EF4-FFF2-40B4-BE49-F238E27FC236}">
                <a16:creationId xmlns:a16="http://schemas.microsoft.com/office/drawing/2014/main" id="{1F9A58AE-E953-46AC-3241-CACF0A771014}"/>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
        <p:nvSpPr>
          <p:cNvPr id="7" name="Textfeld 12">
            <a:extLst>
              <a:ext uri="{FF2B5EF4-FFF2-40B4-BE49-F238E27FC236}">
                <a16:creationId xmlns:a16="http://schemas.microsoft.com/office/drawing/2014/main" id="{629511B6-C3D1-BF3A-096C-71DD4CE22821}"/>
              </a:ext>
            </a:extLst>
          </p:cNvPr>
          <p:cNvSpPr txBox="1"/>
          <p:nvPr/>
        </p:nvSpPr>
        <p:spPr>
          <a:xfrm>
            <a:off x="8380841" y="6292691"/>
            <a:ext cx="3313871" cy="246221"/>
          </a:xfrm>
          <a:prstGeom prst="rect">
            <a:avLst/>
          </a:prstGeom>
          <a:noFill/>
        </p:spPr>
        <p:txBody>
          <a:bodyPr wrap="square">
            <a:spAutoFit/>
          </a:bodyPr>
          <a:lstStyle/>
          <a:p>
            <a:pPr algn="r"/>
            <a:r>
              <a:rPr lang="en" sz="1000" dirty="0">
                <a:solidFill>
                  <a:schemeClr val="tx2"/>
                </a:solidFill>
                <a:latin typeface="+mj-lt"/>
                <a:cs typeface="Mangal Pro" panose="00000500000000000000" pitchFamily="2" charset="0"/>
              </a:rPr>
              <a:t>Own illustration based on viadonau</a:t>
            </a:r>
            <a:endParaRPr lang="de-AT" sz="1000" dirty="0">
              <a:solidFill>
                <a:schemeClr val="tx2"/>
              </a:solidFill>
              <a:latin typeface="+mj-lt"/>
              <a:cs typeface="Mangal Pro" panose="00000500000000000000" pitchFamily="2" charset="0"/>
            </a:endParaRPr>
          </a:p>
        </p:txBody>
      </p:sp>
    </p:spTree>
    <p:extLst>
      <p:ext uri="{BB962C8B-B14F-4D97-AF65-F5344CB8AC3E}">
        <p14:creationId xmlns:p14="http://schemas.microsoft.com/office/powerpoint/2010/main" val="148457202"/>
      </p:ext>
    </p:extLst>
  </p:cSld>
  <p:clrMapOvr>
    <a:masterClrMapping/>
  </p:clrMapOvr>
  <p:transition spd="slow">
    <p:push/>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8A7DE43-B796-9E0B-787D-DEC7F69B3D31}"/>
              </a:ext>
            </a:extLst>
          </p:cNvPr>
          <p:cNvSpPr>
            <a:spLocks noGrp="1"/>
          </p:cNvSpPr>
          <p:nvPr>
            <p:ph type="sldNum" sz="quarter" idx="12"/>
          </p:nvPr>
        </p:nvSpPr>
        <p:spPr/>
        <p:txBody>
          <a:bodyPr/>
          <a:lstStyle/>
          <a:p>
            <a:fld id="{0AF89F37-6AD9-4F74-BC17-19E39A25D257}" type="slidenum">
              <a:rPr lang="de-AT" smtClean="0"/>
              <a:pPr/>
              <a:t>59</a:t>
            </a:fld>
            <a:endParaRPr lang="de-AT"/>
          </a:p>
        </p:txBody>
      </p:sp>
      <p:sp>
        <p:nvSpPr>
          <p:cNvPr id="5" name="Titel 4">
            <a:extLst>
              <a:ext uri="{FF2B5EF4-FFF2-40B4-BE49-F238E27FC236}">
                <a16:creationId xmlns:a16="http://schemas.microsoft.com/office/drawing/2014/main" id="{9B71964C-F9EC-B1FE-629E-022749D1EE06}"/>
              </a:ext>
            </a:extLst>
          </p:cNvPr>
          <p:cNvSpPr>
            <a:spLocks noGrp="1"/>
          </p:cNvSpPr>
          <p:nvPr>
            <p:ph type="title"/>
          </p:nvPr>
        </p:nvSpPr>
        <p:spPr/>
        <p:txBody>
          <a:bodyPr/>
          <a:lstStyle/>
          <a:p>
            <a:r>
              <a:rPr lang="en" dirty="0"/>
              <a:t>Danube traffic by freight segment</a:t>
            </a:r>
          </a:p>
        </p:txBody>
      </p:sp>
      <p:sp>
        <p:nvSpPr>
          <p:cNvPr id="6" name="Fußzeilenplatzhalter 5">
            <a:extLst>
              <a:ext uri="{FF2B5EF4-FFF2-40B4-BE49-F238E27FC236}">
                <a16:creationId xmlns:a16="http://schemas.microsoft.com/office/drawing/2014/main" id="{3B6D3372-ABD3-7311-6DF4-9082AD6D8B5E}"/>
              </a:ext>
            </a:extLst>
          </p:cNvPr>
          <p:cNvSpPr>
            <a:spLocks noGrp="1"/>
          </p:cNvSpPr>
          <p:nvPr>
            <p:ph type="ftr" sz="quarter" idx="11"/>
          </p:nvPr>
        </p:nvSpPr>
        <p:spPr/>
        <p:txBody>
          <a:bodyPr/>
          <a:lstStyle/>
          <a:p>
            <a:r>
              <a:rPr lang="en">
                <a:cs typeface="Arial" panose="020B0604020202020204" pitchFamily="34" charset="0"/>
              </a:rPr>
              <a:t>European Waterways: Structures, Significance and the Role of the Danube</a:t>
            </a:r>
            <a:endParaRPr lang="de-AT" dirty="0"/>
          </a:p>
        </p:txBody>
      </p:sp>
      <p:graphicFrame>
        <p:nvGraphicFramePr>
          <p:cNvPr id="7" name="Chart 5">
            <a:extLst>
              <a:ext uri="{FF2B5EF4-FFF2-40B4-BE49-F238E27FC236}">
                <a16:creationId xmlns:a16="http://schemas.microsoft.com/office/drawing/2014/main" id="{83397053-3FE2-0CB9-58DB-F7D10E06E005}"/>
              </a:ext>
            </a:extLst>
          </p:cNvPr>
          <p:cNvGraphicFramePr/>
          <p:nvPr>
            <p:extLst>
              <p:ext uri="{D42A27DB-BD31-4B8C-83A1-F6EECF244321}">
                <p14:modId xmlns:p14="http://schemas.microsoft.com/office/powerpoint/2010/main" val="347668223"/>
              </p:ext>
            </p:extLst>
          </p:nvPr>
        </p:nvGraphicFramePr>
        <p:xfrm>
          <a:off x="1604439" y="1433016"/>
          <a:ext cx="9670745" cy="514984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feld 12">
            <a:extLst>
              <a:ext uri="{FF2B5EF4-FFF2-40B4-BE49-F238E27FC236}">
                <a16:creationId xmlns:a16="http://schemas.microsoft.com/office/drawing/2014/main" id="{356A2874-F27C-994B-EFB4-8CDD8E355A40}"/>
              </a:ext>
            </a:extLst>
          </p:cNvPr>
          <p:cNvSpPr txBox="1"/>
          <p:nvPr/>
        </p:nvSpPr>
        <p:spPr>
          <a:xfrm>
            <a:off x="8380841" y="6292691"/>
            <a:ext cx="3313871" cy="246221"/>
          </a:xfrm>
          <a:prstGeom prst="rect">
            <a:avLst/>
          </a:prstGeom>
          <a:noFill/>
        </p:spPr>
        <p:txBody>
          <a:bodyPr wrap="square">
            <a:spAutoFit/>
          </a:bodyPr>
          <a:lstStyle/>
          <a:p>
            <a:pPr algn="r"/>
            <a:r>
              <a:rPr lang="en" sz="1000" dirty="0">
                <a:solidFill>
                  <a:schemeClr val="tx2"/>
                </a:solidFill>
                <a:latin typeface="+mj-lt"/>
                <a:cs typeface="Mangal Pro" panose="00000500000000000000" pitchFamily="2" charset="0"/>
              </a:rPr>
              <a:t>Own presentation based on CCNR</a:t>
            </a:r>
          </a:p>
        </p:txBody>
      </p:sp>
    </p:spTree>
    <p:extLst>
      <p:ext uri="{BB962C8B-B14F-4D97-AF65-F5344CB8AC3E}">
        <p14:creationId xmlns:p14="http://schemas.microsoft.com/office/powerpoint/2010/main" val="3386999192"/>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4D4439-EF39-5481-D1C9-DC80749D748C}"/>
              </a:ext>
            </a:extLst>
          </p:cNvPr>
          <p:cNvSpPr>
            <a:spLocks noGrp="1"/>
          </p:cNvSpPr>
          <p:nvPr>
            <p:ph type="title"/>
          </p:nvPr>
        </p:nvSpPr>
        <p:spPr/>
        <p:txBody>
          <a:bodyPr/>
          <a:lstStyle/>
          <a:p>
            <a:r>
              <a:rPr lang="en" dirty="0"/>
              <a:t>Ecosystem Flowing Waters</a:t>
            </a:r>
          </a:p>
        </p:txBody>
      </p:sp>
      <p:sp>
        <p:nvSpPr>
          <p:cNvPr id="3" name="Inhaltsplatzhalter 2">
            <a:extLst>
              <a:ext uri="{FF2B5EF4-FFF2-40B4-BE49-F238E27FC236}">
                <a16:creationId xmlns:a16="http://schemas.microsoft.com/office/drawing/2014/main" id="{E2C04BDE-E8EA-7CFD-7BB5-5E6A73193ECA}"/>
              </a:ext>
            </a:extLst>
          </p:cNvPr>
          <p:cNvSpPr>
            <a:spLocks noGrp="1"/>
          </p:cNvSpPr>
          <p:nvPr>
            <p:ph idx="1"/>
          </p:nvPr>
        </p:nvSpPr>
        <p:spPr/>
        <p:txBody>
          <a:bodyPr/>
          <a:lstStyle/>
          <a:p>
            <a:r>
              <a:rPr lang="en" sz="2800" dirty="0"/>
              <a:t>Ecosystem = biotope (habitat) + biocenosis (animals, plants)</a:t>
            </a:r>
          </a:p>
          <a:p>
            <a:endParaRPr lang="de-AT" sz="2800" dirty="0"/>
          </a:p>
          <a:p>
            <a:r>
              <a:rPr lang="en" sz="2800" dirty="0"/>
              <a:t>Flowing waters = water biotope in which various animals, plants and fungi live</a:t>
            </a:r>
          </a:p>
          <a:p>
            <a:r>
              <a:rPr lang="en" sz="2800" dirty="0"/>
              <a:t>Types: Trickle, Stream, River, Stream, Canal</a:t>
            </a:r>
          </a:p>
          <a:p>
            <a:endParaRPr lang="de-AT" sz="2800" dirty="0"/>
          </a:p>
          <a:p>
            <a:r>
              <a:rPr lang="en" sz="2800" dirty="0"/>
              <a:t>In Austria: Danube (total length 2,845 km = second longest river in Europe)</a:t>
            </a:r>
          </a:p>
          <a:p>
            <a:endParaRPr lang="de-AT" dirty="0"/>
          </a:p>
        </p:txBody>
      </p:sp>
      <p:sp>
        <p:nvSpPr>
          <p:cNvPr id="5" name="Foliennummernplatzhalter 4">
            <a:extLst>
              <a:ext uri="{FF2B5EF4-FFF2-40B4-BE49-F238E27FC236}">
                <a16:creationId xmlns:a16="http://schemas.microsoft.com/office/drawing/2014/main" id="{D8E62ED6-769B-8EEC-0E39-CC1C0D891E90}"/>
              </a:ext>
            </a:extLst>
          </p:cNvPr>
          <p:cNvSpPr>
            <a:spLocks noGrp="1"/>
          </p:cNvSpPr>
          <p:nvPr>
            <p:ph type="sldNum" sz="quarter" idx="12"/>
          </p:nvPr>
        </p:nvSpPr>
        <p:spPr/>
        <p:txBody>
          <a:bodyPr/>
          <a:lstStyle/>
          <a:p>
            <a:fld id="{0AF89F37-6AD9-4F74-BC17-19E39A25D257}" type="slidenum">
              <a:rPr lang="de-AT" smtClean="0"/>
              <a:pPr/>
              <a:t>6</a:t>
            </a:fld>
            <a:endParaRPr lang="de-AT"/>
          </a:p>
        </p:txBody>
      </p:sp>
      <p:sp>
        <p:nvSpPr>
          <p:cNvPr id="7" name="Fußzeilenplatzhalter 2">
            <a:extLst>
              <a:ext uri="{FF2B5EF4-FFF2-40B4-BE49-F238E27FC236}">
                <a16:creationId xmlns:a16="http://schemas.microsoft.com/office/drawing/2014/main" id="{31430CD4-1970-E5C3-2CF8-404C9BACAADA}"/>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3980546111"/>
      </p:ext>
    </p:extLst>
  </p:cSld>
  <p:clrMapOvr>
    <a:masterClrMapping/>
  </p:clrMapOvr>
  <p:transition spd="slow">
    <p:push/>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1FDE8-C0A8-1B47-2A0F-AA46F68D59AF}"/>
            </a:ext>
          </a:extLst>
        </p:cNvPr>
        <p:cNvGrpSpPr/>
        <p:nvPr/>
      </p:nvGrpSpPr>
      <p:grpSpPr>
        <a:xfrm>
          <a:off x="0" y="0"/>
          <a:ext cx="0" cy="0"/>
          <a:chOff x="0" y="0"/>
          <a:chExt cx="0" cy="0"/>
        </a:xfrm>
      </p:grpSpPr>
      <p:sp>
        <p:nvSpPr>
          <p:cNvPr id="15" name="Ellipse 14">
            <a:extLst>
              <a:ext uri="{FF2B5EF4-FFF2-40B4-BE49-F238E27FC236}">
                <a16:creationId xmlns:a16="http://schemas.microsoft.com/office/drawing/2014/main" id="{213D2572-C295-6F79-8F31-003F1776FE29}"/>
              </a:ext>
              <a:ext uri="{C183D7F6-B498-43B3-948B-1728B52AA6E4}">
                <adec:decorative xmlns:adec="http://schemas.microsoft.com/office/drawing/2017/decorative" val="1"/>
              </a:ext>
            </a:extLst>
          </p:cNvPr>
          <p:cNvSpPr/>
          <p:nvPr/>
        </p:nvSpPr>
        <p:spPr>
          <a:xfrm>
            <a:off x="3135925" y="4006014"/>
            <a:ext cx="1905221" cy="1905221"/>
          </a:xfrm>
          <a:prstGeom prst="ellipse">
            <a:avLst/>
          </a:prstGeom>
          <a:solidFill>
            <a:schemeClr val="bg1"/>
          </a:solidFill>
          <a:ln w="508000">
            <a:solidFill>
              <a:schemeClr val="bg2">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t>40</a:t>
            </a:r>
          </a:p>
          <a:p>
            <a:pPr algn="ctr"/>
            <a:endParaRPr lang="de-AT"/>
          </a:p>
        </p:txBody>
      </p:sp>
      <p:sp>
        <p:nvSpPr>
          <p:cNvPr id="17" name="Ellipse 16">
            <a:extLst>
              <a:ext uri="{FF2B5EF4-FFF2-40B4-BE49-F238E27FC236}">
                <a16:creationId xmlns:a16="http://schemas.microsoft.com/office/drawing/2014/main" id="{17FBE8E7-E902-4349-1CAE-ED1028C6C034}"/>
              </a:ext>
              <a:ext uri="{C183D7F6-B498-43B3-948B-1728B52AA6E4}">
                <adec:decorative xmlns:adec="http://schemas.microsoft.com/office/drawing/2017/decorative" val="1"/>
              </a:ext>
            </a:extLst>
          </p:cNvPr>
          <p:cNvSpPr/>
          <p:nvPr/>
        </p:nvSpPr>
        <p:spPr>
          <a:xfrm>
            <a:off x="928738" y="2707668"/>
            <a:ext cx="986812" cy="986812"/>
          </a:xfrm>
          <a:prstGeom prst="ellipse">
            <a:avLst/>
          </a:prstGeom>
          <a:solidFill>
            <a:schemeClr val="bg1"/>
          </a:solidFill>
          <a:ln w="254000">
            <a:solidFill>
              <a:schemeClr val="accent3">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Ellipse 15">
            <a:extLst>
              <a:ext uri="{FF2B5EF4-FFF2-40B4-BE49-F238E27FC236}">
                <a16:creationId xmlns:a16="http://schemas.microsoft.com/office/drawing/2014/main" id="{7CF6ABFA-0F18-CE81-C4C3-A999897425F1}"/>
              </a:ext>
              <a:ext uri="{C183D7F6-B498-43B3-948B-1728B52AA6E4}">
                <adec:decorative xmlns:adec="http://schemas.microsoft.com/office/drawing/2017/decorative" val="1"/>
              </a:ext>
            </a:extLst>
          </p:cNvPr>
          <p:cNvSpPr/>
          <p:nvPr/>
        </p:nvSpPr>
        <p:spPr>
          <a:xfrm>
            <a:off x="8825050" y="3717652"/>
            <a:ext cx="1030973" cy="1030973"/>
          </a:xfrm>
          <a:prstGeom prst="ellipse">
            <a:avLst/>
          </a:prstGeom>
          <a:solidFill>
            <a:schemeClr val="bg1"/>
          </a:solidFill>
          <a:ln w="127000">
            <a:solidFill>
              <a:schemeClr val="accent3">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itel 5">
            <a:extLst>
              <a:ext uri="{FF2B5EF4-FFF2-40B4-BE49-F238E27FC236}">
                <a16:creationId xmlns:a16="http://schemas.microsoft.com/office/drawing/2014/main" id="{4300895E-DC30-ACE9-EE5F-4C33E757EAE3}"/>
              </a:ext>
            </a:extLst>
          </p:cNvPr>
          <p:cNvSpPr>
            <a:spLocks noGrp="1"/>
          </p:cNvSpPr>
          <p:nvPr>
            <p:ph type="title"/>
          </p:nvPr>
        </p:nvSpPr>
        <p:spPr/>
        <p:txBody>
          <a:bodyPr/>
          <a:lstStyle/>
          <a:p>
            <a:r>
              <a:rPr lang="en" dirty="0"/>
              <a:t>High &amp; Heavy Transports on the Danube</a:t>
            </a:r>
          </a:p>
        </p:txBody>
      </p:sp>
      <p:sp>
        <p:nvSpPr>
          <p:cNvPr id="24" name="Inhaltsplatzhalter 23">
            <a:extLst>
              <a:ext uri="{FF2B5EF4-FFF2-40B4-BE49-F238E27FC236}">
                <a16:creationId xmlns:a16="http://schemas.microsoft.com/office/drawing/2014/main" id="{99166EE3-0875-2038-9230-1B0FD49B240C}"/>
              </a:ext>
            </a:extLst>
          </p:cNvPr>
          <p:cNvSpPr>
            <a:spLocks noGrp="1"/>
          </p:cNvSpPr>
          <p:nvPr>
            <p:ph idx="1"/>
          </p:nvPr>
        </p:nvSpPr>
        <p:spPr>
          <a:xfrm>
            <a:off x="592538" y="2017643"/>
            <a:ext cx="7556617" cy="4114799"/>
          </a:xfrm>
        </p:spPr>
        <p:txBody>
          <a:bodyPr/>
          <a:lstStyle/>
          <a:p>
            <a:r>
              <a:rPr lang="en" sz="2800"/>
              <a:t>Enormous load capacity</a:t>
            </a:r>
          </a:p>
          <a:p>
            <a:r>
              <a:rPr lang="en" sz="2800"/>
              <a:t>Operational 24/7</a:t>
            </a:r>
          </a:p>
          <a:p>
            <a:r>
              <a:rPr lang="en" sz="2800"/>
              <a:t>No infrastructure costs</a:t>
            </a:r>
          </a:p>
          <a:p>
            <a:r>
              <a:rPr lang="en" sz="2800"/>
              <a:t>No permit &amp; escort/roadblocks</a:t>
            </a:r>
          </a:p>
          <a:p>
            <a:r>
              <a:rPr lang="en" sz="2800"/>
              <a:t>Environmentally friendly</a:t>
            </a:r>
          </a:p>
        </p:txBody>
      </p:sp>
      <p:sp>
        <p:nvSpPr>
          <p:cNvPr id="5" name="Foliennummernplatzhalter 4">
            <a:extLst>
              <a:ext uri="{FF2B5EF4-FFF2-40B4-BE49-F238E27FC236}">
                <a16:creationId xmlns:a16="http://schemas.microsoft.com/office/drawing/2014/main" id="{B5CD669E-ACE2-25AF-6635-F40220EC2CF9}"/>
              </a:ext>
            </a:extLst>
          </p:cNvPr>
          <p:cNvSpPr>
            <a:spLocks noGrp="1"/>
          </p:cNvSpPr>
          <p:nvPr>
            <p:ph type="sldNum" sz="quarter" idx="12"/>
          </p:nvPr>
        </p:nvSpPr>
        <p:spPr/>
        <p:txBody>
          <a:bodyPr/>
          <a:lstStyle/>
          <a:p>
            <a:fld id="{0AF89F37-6AD9-4F74-BC17-19E39A25D257}" type="slidenum">
              <a:rPr lang="de-AT" smtClean="0"/>
              <a:t>60</a:t>
            </a:fld>
            <a:endParaRPr lang="de-AT"/>
          </a:p>
        </p:txBody>
      </p:sp>
      <p:sp>
        <p:nvSpPr>
          <p:cNvPr id="8" name="Datumsplatzhalter 22">
            <a:extLst>
              <a:ext uri="{FF2B5EF4-FFF2-40B4-BE49-F238E27FC236}">
                <a16:creationId xmlns:a16="http://schemas.microsoft.com/office/drawing/2014/main" id="{6C34972A-F2DA-7FE4-5CF7-8684FC829EF0}"/>
              </a:ext>
            </a:extLst>
          </p:cNvPr>
          <p:cNvSpPr txBox="1">
            <a:spLocks/>
          </p:cNvSpPr>
          <p:nvPr/>
        </p:nvSpPr>
        <p:spPr>
          <a:xfrm>
            <a:off x="10257184" y="6268894"/>
            <a:ext cx="1300536" cy="365125"/>
          </a:xfrm>
          <a:prstGeom prst="rect">
            <a:avLst/>
          </a:prstGeom>
        </p:spPr>
        <p:txBody>
          <a:bodyPr vert="horz" lIns="91440" tIns="45720" rIns="91440" bIns="4572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 dirty="0"/>
              <a:t>Image: Felbermayr</a:t>
            </a:r>
          </a:p>
        </p:txBody>
      </p:sp>
      <p:pic>
        <p:nvPicPr>
          <p:cNvPr id="2" name="Grafik 1" descr="Loading of an inland waterway vessel in the port">
            <a:extLst>
              <a:ext uri="{FF2B5EF4-FFF2-40B4-BE49-F238E27FC236}">
                <a16:creationId xmlns:a16="http://schemas.microsoft.com/office/drawing/2014/main" id="{53D5E95D-4925-1A46-417B-316B23AE5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2958" y="2017643"/>
            <a:ext cx="4764761" cy="3568148"/>
          </a:xfrm>
          <a:prstGeom prst="rect">
            <a:avLst/>
          </a:prstGeom>
        </p:spPr>
      </p:pic>
      <p:sp>
        <p:nvSpPr>
          <p:cNvPr id="4" name="Fußzeilenplatzhalter 2">
            <a:extLst>
              <a:ext uri="{FF2B5EF4-FFF2-40B4-BE49-F238E27FC236}">
                <a16:creationId xmlns:a16="http://schemas.microsoft.com/office/drawing/2014/main" id="{B4CA2444-2D0C-9AAC-8721-55698645D471}"/>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International Waterways: Structures, Significance and the Role of the Danube</a:t>
            </a:r>
            <a:endParaRPr lang="de-AT" dirty="0"/>
          </a:p>
        </p:txBody>
      </p:sp>
    </p:spTree>
    <p:extLst>
      <p:ext uri="{BB962C8B-B14F-4D97-AF65-F5344CB8AC3E}">
        <p14:creationId xmlns:p14="http://schemas.microsoft.com/office/powerpoint/2010/main" val="3775463974"/>
      </p:ext>
    </p:extLst>
  </p:cSld>
  <p:clrMapOvr>
    <a:masterClrMapping/>
  </p:clrMapOvr>
  <p:transition spd="slow">
    <p:push/>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7C182-4567-B643-5EF5-38C724C2B6CC}"/>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0AFA5BBF-59B5-A7EA-6CF5-2D47018AC9B1}"/>
              </a:ext>
            </a:extLst>
          </p:cNvPr>
          <p:cNvSpPr>
            <a:spLocks noGrp="1"/>
          </p:cNvSpPr>
          <p:nvPr>
            <p:ph type="sldNum" sz="quarter" idx="12"/>
          </p:nvPr>
        </p:nvSpPr>
        <p:spPr/>
        <p:txBody>
          <a:bodyPr/>
          <a:lstStyle/>
          <a:p>
            <a:fld id="{0AF89F37-6AD9-4F74-BC17-19E39A25D257}" type="slidenum">
              <a:rPr lang="de-AT" smtClean="0"/>
              <a:pPr/>
              <a:t>61</a:t>
            </a:fld>
            <a:endParaRPr lang="de-AT"/>
          </a:p>
        </p:txBody>
      </p:sp>
      <p:sp>
        <p:nvSpPr>
          <p:cNvPr id="6" name="Titel 5">
            <a:extLst>
              <a:ext uri="{FF2B5EF4-FFF2-40B4-BE49-F238E27FC236}">
                <a16:creationId xmlns:a16="http://schemas.microsoft.com/office/drawing/2014/main" id="{2C0DFBFB-BFF4-9CBE-CF8B-47A1184CE4E8}"/>
              </a:ext>
            </a:extLst>
          </p:cNvPr>
          <p:cNvSpPr>
            <a:spLocks noGrp="1"/>
          </p:cNvSpPr>
          <p:nvPr>
            <p:ph type="title"/>
          </p:nvPr>
        </p:nvSpPr>
        <p:spPr>
          <a:xfrm>
            <a:off x="592538" y="640040"/>
            <a:ext cx="10221236" cy="792976"/>
          </a:xfrm>
        </p:spPr>
        <p:txBody>
          <a:bodyPr/>
          <a:lstStyle/>
          <a:p>
            <a:r>
              <a:rPr lang="en"/>
              <a:t>High &amp; Heavy Transport</a:t>
            </a:r>
          </a:p>
        </p:txBody>
      </p:sp>
      <p:sp>
        <p:nvSpPr>
          <p:cNvPr id="7" name="Textfeld 12">
            <a:extLst>
              <a:ext uri="{FF2B5EF4-FFF2-40B4-BE49-F238E27FC236}">
                <a16:creationId xmlns:a16="http://schemas.microsoft.com/office/drawing/2014/main" id="{0F4343CA-6478-1662-3988-2455F60C05C4}"/>
              </a:ext>
            </a:extLst>
          </p:cNvPr>
          <p:cNvSpPr txBox="1"/>
          <p:nvPr/>
        </p:nvSpPr>
        <p:spPr>
          <a:xfrm>
            <a:off x="8233604" y="6420382"/>
            <a:ext cx="3313871" cy="246221"/>
          </a:xfrm>
          <a:prstGeom prst="rect">
            <a:avLst/>
          </a:prstGeom>
          <a:noFill/>
        </p:spPr>
        <p:txBody>
          <a:bodyPr wrap="square">
            <a:spAutoFit/>
          </a:bodyPr>
          <a:lstStyle/>
          <a:p>
            <a:pPr algn="r"/>
            <a:r>
              <a:rPr lang="en" sz="1000">
                <a:solidFill>
                  <a:schemeClr val="tx2"/>
                </a:solidFill>
                <a:latin typeface="+mj-lt"/>
                <a:cs typeface="Mangal Pro" panose="00000500000000000000" pitchFamily="2" charset="0"/>
              </a:rPr>
              <a:t>Image: Felbermayr</a:t>
            </a:r>
          </a:p>
        </p:txBody>
      </p:sp>
      <p:pic>
        <p:nvPicPr>
          <p:cNvPr id="10" name="Inhaltsplatzhalter 6" descr="Inland waterway vessel when loaded with heavy cargo">
            <a:extLst>
              <a:ext uri="{FF2B5EF4-FFF2-40B4-BE49-F238E27FC236}">
                <a16:creationId xmlns:a16="http://schemas.microsoft.com/office/drawing/2014/main" id="{226E6EAF-87AC-879B-E2CF-ACDAD90A21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565" y="1216088"/>
            <a:ext cx="7490573" cy="4993716"/>
          </a:xfrm>
          <a:prstGeom prst="rect">
            <a:avLst/>
          </a:prstGeom>
        </p:spPr>
      </p:pic>
      <p:sp>
        <p:nvSpPr>
          <p:cNvPr id="3" name="Fußzeilenplatzhalter 2">
            <a:extLst>
              <a:ext uri="{FF2B5EF4-FFF2-40B4-BE49-F238E27FC236}">
                <a16:creationId xmlns:a16="http://schemas.microsoft.com/office/drawing/2014/main" id="{E7625403-A365-5C9D-A4B5-03ADE6177E18}"/>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International Waterways: Structures, Significance and the Role of the Danube</a:t>
            </a:r>
            <a:endParaRPr lang="de-AT" dirty="0"/>
          </a:p>
        </p:txBody>
      </p:sp>
    </p:spTree>
    <p:extLst>
      <p:ext uri="{BB962C8B-B14F-4D97-AF65-F5344CB8AC3E}">
        <p14:creationId xmlns:p14="http://schemas.microsoft.com/office/powerpoint/2010/main" val="1933371197"/>
      </p:ext>
    </p:extLst>
  </p:cSld>
  <p:clrMapOvr>
    <a:masterClrMapping/>
  </p:clrMapOvr>
  <p:transition spd="slow">
    <p:push/>
  </p:transition>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503F495-90C7-4786-8463-2934363F5841}"/>
              </a:ext>
            </a:extLst>
          </p:cNvPr>
          <p:cNvSpPr>
            <a:spLocks noGrp="1"/>
          </p:cNvSpPr>
          <p:nvPr>
            <p:ph type="body" idx="1"/>
          </p:nvPr>
        </p:nvSpPr>
        <p:spPr/>
        <p:txBody>
          <a:bodyPr/>
          <a:lstStyle/>
          <a:p>
            <a:r>
              <a:rPr lang="de-AT"/>
              <a:t>1</a:t>
            </a:r>
          </a:p>
        </p:txBody>
      </p:sp>
      <p:sp>
        <p:nvSpPr>
          <p:cNvPr id="2" name="Titel 1">
            <a:extLst>
              <a:ext uri="{FF2B5EF4-FFF2-40B4-BE49-F238E27FC236}">
                <a16:creationId xmlns:a16="http://schemas.microsoft.com/office/drawing/2014/main" id="{8A9D84B3-3B38-4244-BB4F-C957DC6E67D3}"/>
              </a:ext>
            </a:extLst>
          </p:cNvPr>
          <p:cNvSpPr>
            <a:spLocks noGrp="1"/>
          </p:cNvSpPr>
          <p:nvPr>
            <p:ph type="title"/>
          </p:nvPr>
        </p:nvSpPr>
        <p:spPr/>
        <p:txBody>
          <a:bodyPr/>
          <a:lstStyle/>
          <a:p>
            <a:r>
              <a:rPr lang="de-AT"/>
              <a:t>Güterverkehr</a:t>
            </a:r>
          </a:p>
        </p:txBody>
      </p:sp>
    </p:spTree>
    <p:extLst>
      <p:ext uri="{BB962C8B-B14F-4D97-AF65-F5344CB8AC3E}">
        <p14:creationId xmlns:p14="http://schemas.microsoft.com/office/powerpoint/2010/main" val="66633013"/>
      </p:ext>
    </p:extLst>
  </p:cSld>
  <p:clrMapOvr>
    <a:masterClrMapping/>
  </p:clrMapOvr>
  <p:transition spd="slow">
    <p:push/>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17099FE1-1665-5FAF-9490-985DA54EA5F3}"/>
              </a:ext>
            </a:extLst>
          </p:cNvPr>
          <p:cNvSpPr>
            <a:spLocks noGrp="1"/>
          </p:cNvSpPr>
          <p:nvPr>
            <p:ph type="sldNum" sz="quarter" idx="12"/>
          </p:nvPr>
        </p:nvSpPr>
        <p:spPr/>
        <p:txBody>
          <a:bodyPr/>
          <a:lstStyle/>
          <a:p>
            <a:fld id="{0AF89F37-6AD9-4F74-BC17-19E39A25D257}" type="slidenum">
              <a:rPr lang="de-AT" smtClean="0"/>
              <a:pPr/>
              <a:t>62</a:t>
            </a:fld>
            <a:endParaRPr lang="de-AT"/>
          </a:p>
        </p:txBody>
      </p:sp>
      <p:sp>
        <p:nvSpPr>
          <p:cNvPr id="4" name="Inhaltsplatzhalter 3">
            <a:extLst>
              <a:ext uri="{FF2B5EF4-FFF2-40B4-BE49-F238E27FC236}">
                <a16:creationId xmlns:a16="http://schemas.microsoft.com/office/drawing/2014/main" id="{A26B774C-BA5F-734B-6A9C-A06D8B380714}"/>
              </a:ext>
            </a:extLst>
          </p:cNvPr>
          <p:cNvSpPr>
            <a:spLocks noGrp="1"/>
          </p:cNvSpPr>
          <p:nvPr>
            <p:ph idx="1"/>
          </p:nvPr>
        </p:nvSpPr>
        <p:spPr>
          <a:xfrm>
            <a:off x="592538" y="1611086"/>
            <a:ext cx="10954420" cy="4565877"/>
          </a:xfrm>
        </p:spPr>
        <p:txBody>
          <a:bodyPr/>
          <a:lstStyle/>
          <a:p>
            <a:pPr marL="0" indent="0">
              <a:buNone/>
            </a:pPr>
            <a:r>
              <a:rPr lang="en" sz="2000" dirty="0"/>
              <a:t>"Convention on the Regulation of Navigation on the Danube"</a:t>
            </a:r>
          </a:p>
          <a:p>
            <a:r>
              <a:rPr lang="en" sz="2000" dirty="0"/>
              <a:t>signed by all Danube riparian states</a:t>
            </a:r>
          </a:p>
          <a:p>
            <a:endParaRPr lang="de-AT" sz="2000" dirty="0"/>
          </a:p>
          <a:p>
            <a:pPr marL="0" indent="0">
              <a:buNone/>
            </a:pPr>
            <a:r>
              <a:rPr lang="en" sz="2000" b="1" dirty="0"/>
              <a:t>Main objectives:</a:t>
            </a:r>
          </a:p>
          <a:p>
            <a:r>
              <a:rPr lang="en" sz="2000" dirty="0"/>
              <a:t>Freedom of navigation on the Danube</a:t>
            </a:r>
          </a:p>
          <a:p>
            <a:r>
              <a:rPr lang="en" sz="2000" dirty="0"/>
              <a:t>Maintenance obligation of the Danube waterway by the states</a:t>
            </a:r>
          </a:p>
          <a:p>
            <a:endParaRPr lang="de-AT" sz="2000" dirty="0"/>
          </a:p>
          <a:p>
            <a:pPr marL="0" indent="0">
              <a:buNone/>
            </a:pPr>
            <a:r>
              <a:rPr lang="en" sz="2000" dirty="0"/>
              <a:t>Enforcement monitored by the Danube Commission: (</a:t>
            </a:r>
            <a:r>
              <a:rPr lang="en" sz="2000" dirty="0">
                <a:hlinkClick r:id="rId3"/>
              </a:rPr>
              <a:t>www.danubecommission.org</a:t>
            </a:r>
            <a:r>
              <a:rPr lang="en" sz="2000" dirty="0"/>
              <a:t>)</a:t>
            </a:r>
          </a:p>
          <a:p>
            <a:r>
              <a:rPr lang="en" sz="2000" dirty="0"/>
              <a:t>makes recommendations (e.g. on the shipping channel or on the expansion)</a:t>
            </a:r>
          </a:p>
          <a:p>
            <a:r>
              <a:rPr lang="en" sz="2000" dirty="0"/>
              <a:t>establishes a uniform system of designation and traffic rules</a:t>
            </a:r>
          </a:p>
          <a:p>
            <a:r>
              <a:rPr lang="en" sz="2000" dirty="0"/>
              <a:t>Unifies power monitoring rules</a:t>
            </a:r>
          </a:p>
          <a:p>
            <a:endParaRPr lang="de-AT" dirty="0"/>
          </a:p>
        </p:txBody>
      </p:sp>
      <p:sp>
        <p:nvSpPr>
          <p:cNvPr id="5" name="Titel 4">
            <a:extLst>
              <a:ext uri="{FF2B5EF4-FFF2-40B4-BE49-F238E27FC236}">
                <a16:creationId xmlns:a16="http://schemas.microsoft.com/office/drawing/2014/main" id="{E199DFF7-D717-6490-9558-1DE8450C99F4}"/>
              </a:ext>
            </a:extLst>
          </p:cNvPr>
          <p:cNvSpPr>
            <a:spLocks noGrp="1"/>
          </p:cNvSpPr>
          <p:nvPr>
            <p:ph type="title"/>
          </p:nvPr>
        </p:nvSpPr>
        <p:spPr/>
        <p:txBody>
          <a:bodyPr/>
          <a:lstStyle/>
          <a:p>
            <a:r>
              <a:rPr lang="en" dirty="0"/>
              <a:t>Legal framework: The Belgrade Convention</a:t>
            </a:r>
          </a:p>
        </p:txBody>
      </p:sp>
      <p:sp>
        <p:nvSpPr>
          <p:cNvPr id="6" name="Fußzeilenplatzhalter 5">
            <a:extLst>
              <a:ext uri="{FF2B5EF4-FFF2-40B4-BE49-F238E27FC236}">
                <a16:creationId xmlns:a16="http://schemas.microsoft.com/office/drawing/2014/main" id="{8B18FFDA-8A4E-F852-1945-6E6D08A3BA6F}"/>
              </a:ext>
            </a:extLst>
          </p:cNvPr>
          <p:cNvSpPr>
            <a:spLocks noGrp="1"/>
          </p:cNvSpPr>
          <p:nvPr>
            <p:ph type="ftr" sz="quarter" idx="11"/>
          </p:nvPr>
        </p:nvSpPr>
        <p:spPr/>
        <p:txBody>
          <a:bodyPr/>
          <a:lstStyle/>
          <a:p>
            <a:r>
              <a:rPr lang="en">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2592245404"/>
      </p:ext>
    </p:extLst>
  </p:cSld>
  <p:clrMapOvr>
    <a:masterClrMapping/>
  </p:clrMapOvr>
  <p:transition spd="slow">
    <p:push/>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8EE4946-53AB-B923-5324-88F745ED4E53}"/>
              </a:ext>
            </a:extLst>
          </p:cNvPr>
          <p:cNvSpPr>
            <a:spLocks noGrp="1"/>
          </p:cNvSpPr>
          <p:nvPr>
            <p:ph type="sldNum" sz="quarter" idx="12"/>
          </p:nvPr>
        </p:nvSpPr>
        <p:spPr/>
        <p:txBody>
          <a:bodyPr/>
          <a:lstStyle/>
          <a:p>
            <a:fld id="{0AF89F37-6AD9-4F74-BC17-19E39A25D257}" type="slidenum">
              <a:rPr lang="de-AT" smtClean="0"/>
              <a:pPr/>
              <a:t>63</a:t>
            </a:fld>
            <a:endParaRPr lang="de-AT"/>
          </a:p>
        </p:txBody>
      </p:sp>
      <p:sp>
        <p:nvSpPr>
          <p:cNvPr id="4" name="Inhaltsplatzhalter 3">
            <a:extLst>
              <a:ext uri="{FF2B5EF4-FFF2-40B4-BE49-F238E27FC236}">
                <a16:creationId xmlns:a16="http://schemas.microsoft.com/office/drawing/2014/main" id="{BAA44508-228F-3C31-9BB3-572F747C427D}"/>
              </a:ext>
            </a:extLst>
          </p:cNvPr>
          <p:cNvSpPr>
            <a:spLocks noGrp="1"/>
          </p:cNvSpPr>
          <p:nvPr>
            <p:ph idx="1"/>
          </p:nvPr>
        </p:nvSpPr>
        <p:spPr/>
        <p:txBody>
          <a:bodyPr/>
          <a:lstStyle/>
          <a:p>
            <a:r>
              <a:rPr lang="en" sz="2400" dirty="0"/>
              <a:t>free navigation on the Danube for merchant ships under the flags of all states of the Danube riparian states</a:t>
            </a:r>
          </a:p>
          <a:p>
            <a:endParaRPr lang="de-AT" sz="2400" dirty="0"/>
          </a:p>
          <a:p>
            <a:r>
              <a:rPr lang="en" sz="2400" dirty="0"/>
              <a:t>No canal and lock fees on the Danube and Rhine (classification as an international waterway)</a:t>
            </a:r>
          </a:p>
          <a:p>
            <a:pPr marL="0" indent="0">
              <a:buNone/>
            </a:pPr>
            <a:endParaRPr lang="de-AT" sz="2400" dirty="0"/>
          </a:p>
          <a:p>
            <a:r>
              <a:rPr lang="en" sz="2400" dirty="0"/>
              <a:t>Sailing on the Main-Danube Canal (Germany) has been free of charge since 2019</a:t>
            </a:r>
          </a:p>
          <a:p>
            <a:pPr marL="0" indent="0">
              <a:buNone/>
            </a:pPr>
            <a:endParaRPr lang="de-AT" sz="2400" dirty="0"/>
          </a:p>
          <a:p>
            <a:r>
              <a:rPr lang="en" sz="2400" dirty="0"/>
              <a:t>On the Danube-Black Sea Canal (Romania) taxes are payable (nat. Waterways are not covered by the Belgrade Convention)</a:t>
            </a:r>
          </a:p>
          <a:p>
            <a:endParaRPr lang="de-AT" dirty="0"/>
          </a:p>
        </p:txBody>
      </p:sp>
      <p:sp>
        <p:nvSpPr>
          <p:cNvPr id="5" name="Titel 4">
            <a:extLst>
              <a:ext uri="{FF2B5EF4-FFF2-40B4-BE49-F238E27FC236}">
                <a16:creationId xmlns:a16="http://schemas.microsoft.com/office/drawing/2014/main" id="{AF103023-FF8B-E3EA-C2AF-B5FD9734E82C}"/>
              </a:ext>
            </a:extLst>
          </p:cNvPr>
          <p:cNvSpPr>
            <a:spLocks noGrp="1"/>
          </p:cNvSpPr>
          <p:nvPr>
            <p:ph type="title"/>
          </p:nvPr>
        </p:nvSpPr>
        <p:spPr/>
        <p:txBody>
          <a:bodyPr/>
          <a:lstStyle/>
          <a:p>
            <a:r>
              <a:rPr lang="en" dirty="0"/>
              <a:t>Legal framework: The Belgrade Convention</a:t>
            </a:r>
          </a:p>
        </p:txBody>
      </p:sp>
      <p:sp>
        <p:nvSpPr>
          <p:cNvPr id="6" name="Fußzeilenplatzhalter 5">
            <a:extLst>
              <a:ext uri="{FF2B5EF4-FFF2-40B4-BE49-F238E27FC236}">
                <a16:creationId xmlns:a16="http://schemas.microsoft.com/office/drawing/2014/main" id="{5A196ACD-890A-1B79-7056-371192023786}"/>
              </a:ext>
            </a:extLst>
          </p:cNvPr>
          <p:cNvSpPr>
            <a:spLocks noGrp="1"/>
          </p:cNvSpPr>
          <p:nvPr>
            <p:ph type="ftr" sz="quarter" idx="11"/>
          </p:nvPr>
        </p:nvSpPr>
        <p:spPr/>
        <p:txBody>
          <a:bodyPr/>
          <a:lstStyle/>
          <a:p>
            <a:r>
              <a:rPr lang="en">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3038485890"/>
      </p:ext>
    </p:extLst>
  </p:cSld>
  <p:clrMapOvr>
    <a:masterClrMapping/>
  </p:clrMapOvr>
  <p:transition spd="slow">
    <p:push/>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8F41C-5E59-83A8-9F79-092E1ABFE989}"/>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3F5B654A-B823-8B5D-3083-3549796857A0}"/>
              </a:ext>
            </a:extLst>
          </p:cNvPr>
          <p:cNvSpPr>
            <a:spLocks noGrp="1"/>
          </p:cNvSpPr>
          <p:nvPr>
            <p:ph type="sldNum" sz="quarter" idx="12"/>
          </p:nvPr>
        </p:nvSpPr>
        <p:spPr/>
        <p:txBody>
          <a:bodyPr/>
          <a:lstStyle/>
          <a:p>
            <a:fld id="{0AF89F37-6AD9-4F74-BC17-19E39A25D257}" type="slidenum">
              <a:rPr lang="de-AT" smtClean="0"/>
              <a:pPr/>
              <a:t>64</a:t>
            </a:fld>
            <a:endParaRPr lang="de-AT"/>
          </a:p>
        </p:txBody>
      </p:sp>
      <p:sp>
        <p:nvSpPr>
          <p:cNvPr id="5" name="Titel 4">
            <a:extLst>
              <a:ext uri="{FF2B5EF4-FFF2-40B4-BE49-F238E27FC236}">
                <a16:creationId xmlns:a16="http://schemas.microsoft.com/office/drawing/2014/main" id="{362F8B26-1E47-A072-4F15-913D7D247B87}"/>
              </a:ext>
            </a:extLst>
          </p:cNvPr>
          <p:cNvSpPr>
            <a:spLocks noGrp="1"/>
          </p:cNvSpPr>
          <p:nvPr>
            <p:ph type="title"/>
          </p:nvPr>
        </p:nvSpPr>
        <p:spPr>
          <a:xfrm>
            <a:off x="592538" y="640040"/>
            <a:ext cx="9257140" cy="792976"/>
          </a:xfrm>
        </p:spPr>
        <p:txBody>
          <a:bodyPr/>
          <a:lstStyle/>
          <a:p>
            <a:r>
              <a:rPr lang="en" err="1"/>
              <a:t>Expert panel on the Danube</a:t>
            </a:r>
          </a:p>
        </p:txBody>
      </p:sp>
      <p:sp>
        <p:nvSpPr>
          <p:cNvPr id="6" name="Inhaltsplatzhalter 5">
            <a:extLst>
              <a:ext uri="{FF2B5EF4-FFF2-40B4-BE49-F238E27FC236}">
                <a16:creationId xmlns:a16="http://schemas.microsoft.com/office/drawing/2014/main" id="{F5BB1717-84C2-972D-CA0F-F2F3F639DD56}"/>
              </a:ext>
            </a:extLst>
          </p:cNvPr>
          <p:cNvSpPr>
            <a:spLocks noGrp="1"/>
          </p:cNvSpPr>
          <p:nvPr>
            <p:ph idx="1"/>
          </p:nvPr>
        </p:nvSpPr>
        <p:spPr>
          <a:xfrm>
            <a:off x="3458818" y="1719470"/>
            <a:ext cx="8088140" cy="4457493"/>
          </a:xfrm>
        </p:spPr>
        <p:txBody>
          <a:bodyPr/>
          <a:lstStyle/>
          <a:p>
            <a:pPr marL="0" indent="0">
              <a:buNone/>
            </a:pPr>
            <a:r>
              <a:rPr lang="en" sz="2200" dirty="0"/>
              <a:t>Research one of the topics on the Internet in the group and present your results to the class:</a:t>
            </a:r>
          </a:p>
          <a:p>
            <a:r>
              <a:rPr lang="en" sz="2200" dirty="0"/>
              <a:t>What role does the transport of goods on waterways play in the global economy?</a:t>
            </a:r>
          </a:p>
          <a:p>
            <a:r>
              <a:rPr lang="en" sz="2200" dirty="0"/>
              <a:t>What are the advantages of transporting goods by waterway compared to other modes of transport?</a:t>
            </a:r>
          </a:p>
          <a:p>
            <a:r>
              <a:rPr lang="en" sz="2200" dirty="0"/>
              <a:t>What other well-known European waterways are there besides the Danube and how are they connected to each other?</a:t>
            </a:r>
          </a:p>
          <a:p>
            <a:r>
              <a:rPr lang="en" sz="2200" dirty="0"/>
              <a:t>What are the current problems facing Danube shipping? </a:t>
            </a:r>
          </a:p>
          <a:p>
            <a:r>
              <a:rPr lang="en" sz="2200" dirty="0"/>
              <a:t>The future of the Danube: How could the waterway be made more sustainable?</a:t>
            </a:r>
          </a:p>
          <a:p>
            <a:pPr marL="0" indent="0">
              <a:buNone/>
            </a:pPr>
            <a:endParaRPr lang="de-AT" sz="2200" dirty="0"/>
          </a:p>
          <a:p>
            <a:pPr marL="0" indent="0">
              <a:buNone/>
            </a:pPr>
            <a:endParaRPr lang="de-AT" dirty="0"/>
          </a:p>
        </p:txBody>
      </p:sp>
      <p:pic>
        <p:nvPicPr>
          <p:cNvPr id="11" name="Grafik 10" descr="Group Brainstorming Silhouette">
            <a:extLst>
              <a:ext uri="{FF2B5EF4-FFF2-40B4-BE49-F238E27FC236}">
                <a16:creationId xmlns:a16="http://schemas.microsoft.com/office/drawing/2014/main" id="{2F4A2CE8-9300-83C0-0C77-A64C57FF5F5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45042" y="2368135"/>
            <a:ext cx="2296941" cy="2296941"/>
          </a:xfrm>
          <a:prstGeom prst="rect">
            <a:avLst/>
          </a:prstGeom>
        </p:spPr>
      </p:pic>
      <p:sp>
        <p:nvSpPr>
          <p:cNvPr id="3" name="Fußzeilenplatzhalter 2">
            <a:extLst>
              <a:ext uri="{FF2B5EF4-FFF2-40B4-BE49-F238E27FC236}">
                <a16:creationId xmlns:a16="http://schemas.microsoft.com/office/drawing/2014/main" id="{55F6D34E-184F-B07A-5C10-DAB67E94BFC5}"/>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International Waterways: Structures, Significance and the Role of the Danube</a:t>
            </a:r>
            <a:endParaRPr lang="de-AT" dirty="0"/>
          </a:p>
        </p:txBody>
      </p:sp>
    </p:spTree>
    <p:extLst>
      <p:ext uri="{BB962C8B-B14F-4D97-AF65-F5344CB8AC3E}">
        <p14:creationId xmlns:p14="http://schemas.microsoft.com/office/powerpoint/2010/main" val="2710656710"/>
      </p:ext>
    </p:extLst>
  </p:cSld>
  <p:clrMapOvr>
    <a:masterClrMapping/>
  </p:clrMapOvr>
  <p:transition spd="slow">
    <p:push/>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E9D071-2C35-539B-3F02-D36F8431AAFF}"/>
              </a:ext>
            </a:extLst>
          </p:cNvPr>
          <p:cNvSpPr>
            <a:spLocks noGrp="1"/>
          </p:cNvSpPr>
          <p:nvPr>
            <p:ph type="title"/>
          </p:nvPr>
        </p:nvSpPr>
        <p:spPr/>
        <p:txBody>
          <a:bodyPr/>
          <a:lstStyle/>
          <a:p>
            <a:r>
              <a:rPr lang="en" dirty="0"/>
              <a:t>Tourism on the Danube</a:t>
            </a:r>
          </a:p>
        </p:txBody>
      </p:sp>
      <p:sp>
        <p:nvSpPr>
          <p:cNvPr id="5" name="Foliennummernplatzhalter 4">
            <a:extLst>
              <a:ext uri="{FF2B5EF4-FFF2-40B4-BE49-F238E27FC236}">
                <a16:creationId xmlns:a16="http://schemas.microsoft.com/office/drawing/2014/main" id="{DC1A44B0-2A48-74DF-7517-405611E66B71}"/>
              </a:ext>
            </a:extLst>
          </p:cNvPr>
          <p:cNvSpPr>
            <a:spLocks noGrp="1"/>
          </p:cNvSpPr>
          <p:nvPr>
            <p:ph type="sldNum" sz="quarter" idx="12"/>
          </p:nvPr>
        </p:nvSpPr>
        <p:spPr/>
        <p:txBody>
          <a:bodyPr/>
          <a:lstStyle/>
          <a:p>
            <a:fld id="{0AF89F37-6AD9-4F74-BC17-19E39A25D257}" type="slidenum">
              <a:rPr lang="de-AT" smtClean="0"/>
              <a:pPr/>
              <a:t>65</a:t>
            </a:fld>
            <a:endParaRPr lang="de-AT"/>
          </a:p>
        </p:txBody>
      </p:sp>
      <p:sp>
        <p:nvSpPr>
          <p:cNvPr id="6" name="Fußzeilenplatzhalter 5">
            <a:extLst>
              <a:ext uri="{FF2B5EF4-FFF2-40B4-BE49-F238E27FC236}">
                <a16:creationId xmlns:a16="http://schemas.microsoft.com/office/drawing/2014/main" id="{0CBA3A28-9047-744A-2DFB-664186E74A2B}"/>
              </a:ext>
            </a:extLst>
          </p:cNvPr>
          <p:cNvSpPr>
            <a:spLocks noGrp="1"/>
          </p:cNvSpPr>
          <p:nvPr>
            <p:ph type="ftr" sz="quarter" idx="11"/>
          </p:nvPr>
        </p:nvSpPr>
        <p:spPr/>
        <p:txBody>
          <a:bodyPr/>
          <a:lstStyle/>
          <a:p>
            <a:r>
              <a:rPr lang="en">
                <a:cs typeface="Arial" panose="020B0604020202020204" pitchFamily="34" charset="0"/>
              </a:rPr>
              <a:t>European Waterways: Structures, Significance and the Role of the Danube</a:t>
            </a:r>
            <a:endParaRPr lang="de-AT" dirty="0"/>
          </a:p>
        </p:txBody>
      </p:sp>
      <p:sp>
        <p:nvSpPr>
          <p:cNvPr id="7" name="Content Placeholder 2">
            <a:extLst>
              <a:ext uri="{FF2B5EF4-FFF2-40B4-BE49-F238E27FC236}">
                <a16:creationId xmlns:a16="http://schemas.microsoft.com/office/drawing/2014/main" id="{EED33321-20E5-8366-6DA2-02D3F4F122A9}"/>
              </a:ext>
            </a:extLst>
          </p:cNvPr>
          <p:cNvSpPr txBox="1">
            <a:spLocks noGrp="1"/>
          </p:cNvSpPr>
          <p:nvPr>
            <p:ph idx="1"/>
          </p:nvPr>
        </p:nvSpPr>
        <p:spPr>
          <a:xfrm>
            <a:off x="635069" y="2148115"/>
            <a:ext cx="4880359" cy="2931886"/>
          </a:xfrm>
          <a:prstGeom prst="rect">
            <a:avLst/>
          </a:prstGeom>
          <a:ln w="28575">
            <a:solidFill>
              <a:srgbClr val="189BC4"/>
            </a:solidFill>
          </a:ln>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895350" indent="0">
              <a:buNone/>
              <a:tabLst>
                <a:tab pos="895350" algn="l"/>
              </a:tabLst>
            </a:pPr>
            <a:r>
              <a:rPr lang="en" sz="2200" dirty="0">
                <a:solidFill>
                  <a:schemeClr val="accent1"/>
                </a:solidFill>
                <a:latin typeface="+mj-lt"/>
              </a:rPr>
              <a:t>In addition to its importance as a mode of transport, the Danube is </a:t>
            </a:r>
            <a:br>
              <a:rPr lang="de-AT" sz="2200" dirty="0">
                <a:solidFill>
                  <a:schemeClr val="accent1"/>
                </a:solidFill>
                <a:latin typeface="+mj-lt"/>
              </a:rPr>
            </a:br>
            <a:r>
              <a:rPr lang="en" sz="2200" dirty="0">
                <a:solidFill>
                  <a:schemeClr val="accent1"/>
                </a:solidFill>
                <a:latin typeface="+mj-lt"/>
              </a:rPr>
              <a:t>also a popular destination for leisure activities</a:t>
            </a:r>
          </a:p>
        </p:txBody>
      </p:sp>
      <p:pic>
        <p:nvPicPr>
          <p:cNvPr id="8" name="Picture 2">
            <a:extLst>
              <a:ext uri="{FF2B5EF4-FFF2-40B4-BE49-F238E27FC236}">
                <a16:creationId xmlns:a16="http://schemas.microsoft.com/office/drawing/2014/main" id="{6CFA6D2C-2358-2C9E-A823-9F324D27455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46661" y="3246289"/>
            <a:ext cx="562723" cy="651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Grafik 9">
            <a:extLst>
              <a:ext uri="{FF2B5EF4-FFF2-40B4-BE49-F238E27FC236}">
                <a16:creationId xmlns:a16="http://schemas.microsoft.com/office/drawing/2014/main" id="{93095E6D-9BED-6BC6-6A14-363A784756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916994" y="1793055"/>
            <a:ext cx="5428345" cy="3557808"/>
          </a:xfrm>
          <a:prstGeom prst="rect">
            <a:avLst/>
          </a:prstGeom>
        </p:spPr>
      </p:pic>
      <p:sp>
        <p:nvSpPr>
          <p:cNvPr id="11" name="Datumsplatzhalter 22">
            <a:extLst>
              <a:ext uri="{FF2B5EF4-FFF2-40B4-BE49-F238E27FC236}">
                <a16:creationId xmlns:a16="http://schemas.microsoft.com/office/drawing/2014/main" id="{634A2E03-4BD3-C815-3952-B2D7C4B4F7BA}"/>
              </a:ext>
            </a:extLst>
          </p:cNvPr>
          <p:cNvSpPr txBox="1">
            <a:spLocks/>
          </p:cNvSpPr>
          <p:nvPr/>
        </p:nvSpPr>
        <p:spPr>
          <a:xfrm>
            <a:off x="10674626" y="6268894"/>
            <a:ext cx="883093" cy="365125"/>
          </a:xfrm>
          <a:prstGeom prst="rect">
            <a:avLst/>
          </a:prstGeom>
        </p:spPr>
        <p:txBody>
          <a:bodyPr vert="horz" lIns="91440" tIns="45720" rIns="91440" bIns="4572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 dirty="0"/>
              <a:t>Image: Pixabay</a:t>
            </a:r>
          </a:p>
        </p:txBody>
      </p:sp>
    </p:spTree>
    <p:extLst>
      <p:ext uri="{BB962C8B-B14F-4D97-AF65-F5344CB8AC3E}">
        <p14:creationId xmlns:p14="http://schemas.microsoft.com/office/powerpoint/2010/main" val="1927642948"/>
      </p:ext>
    </p:extLst>
  </p:cSld>
  <p:clrMapOvr>
    <a:masterClrMapping/>
  </p:clrMapOvr>
  <p:transition spd="slow">
    <p:push/>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30C7B0-F64F-CEED-874B-0DAEC8630797}"/>
              </a:ext>
            </a:extLst>
          </p:cNvPr>
          <p:cNvSpPr>
            <a:spLocks noGrp="1"/>
          </p:cNvSpPr>
          <p:nvPr>
            <p:ph type="title"/>
          </p:nvPr>
        </p:nvSpPr>
        <p:spPr>
          <a:xfrm>
            <a:off x="592537" y="640040"/>
            <a:ext cx="9204605" cy="792976"/>
          </a:xfrm>
        </p:spPr>
        <p:txBody>
          <a:bodyPr/>
          <a:lstStyle/>
          <a:p>
            <a:r>
              <a:rPr lang="en" dirty="0"/>
              <a:t>Passengers on the Austrian Danube (2024)</a:t>
            </a:r>
          </a:p>
        </p:txBody>
      </p:sp>
      <p:pic>
        <p:nvPicPr>
          <p:cNvPr id="8" name="Inhaltsplatzhalter 7">
            <a:extLst>
              <a:ext uri="{FF2B5EF4-FFF2-40B4-BE49-F238E27FC236}">
                <a16:creationId xmlns:a16="http://schemas.microsoft.com/office/drawing/2014/main" id="{FC9D2891-B441-69EE-96FE-3D9BAD2FB4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1888" y="1277258"/>
            <a:ext cx="9001879" cy="5079092"/>
          </a:xfrm>
          <a:prstGeom prst="rect">
            <a:avLst/>
          </a:prstGeom>
        </p:spPr>
      </p:pic>
      <p:sp>
        <p:nvSpPr>
          <p:cNvPr id="5" name="Foliennummernplatzhalter 4">
            <a:extLst>
              <a:ext uri="{FF2B5EF4-FFF2-40B4-BE49-F238E27FC236}">
                <a16:creationId xmlns:a16="http://schemas.microsoft.com/office/drawing/2014/main" id="{3939EA59-DCB9-0290-830A-7C379C0F0638}"/>
              </a:ext>
            </a:extLst>
          </p:cNvPr>
          <p:cNvSpPr>
            <a:spLocks noGrp="1"/>
          </p:cNvSpPr>
          <p:nvPr>
            <p:ph type="sldNum" sz="quarter" idx="12"/>
          </p:nvPr>
        </p:nvSpPr>
        <p:spPr/>
        <p:txBody>
          <a:bodyPr/>
          <a:lstStyle/>
          <a:p>
            <a:fld id="{0AF89F37-6AD9-4F74-BC17-19E39A25D257}" type="slidenum">
              <a:rPr lang="de-AT" smtClean="0"/>
              <a:pPr/>
              <a:t>66</a:t>
            </a:fld>
            <a:endParaRPr lang="de-AT"/>
          </a:p>
        </p:txBody>
      </p:sp>
      <p:sp>
        <p:nvSpPr>
          <p:cNvPr id="6" name="Fußzeilenplatzhalter 5">
            <a:extLst>
              <a:ext uri="{FF2B5EF4-FFF2-40B4-BE49-F238E27FC236}">
                <a16:creationId xmlns:a16="http://schemas.microsoft.com/office/drawing/2014/main" id="{E82ED238-CDF5-8CB2-C437-937817E7BB85}"/>
              </a:ext>
            </a:extLst>
          </p:cNvPr>
          <p:cNvSpPr>
            <a:spLocks noGrp="1"/>
          </p:cNvSpPr>
          <p:nvPr>
            <p:ph type="ftr" sz="quarter" idx="11"/>
          </p:nvPr>
        </p:nvSpPr>
        <p:spPr/>
        <p:txBody>
          <a:bodyPr/>
          <a:lstStyle/>
          <a:p>
            <a:r>
              <a:rPr lang="en" dirty="0">
                <a:cs typeface="Arial" panose="020B0604020202020204" pitchFamily="34" charset="0"/>
              </a:rPr>
              <a:t>European Waterways: Structures, Significance and the Role of the Danube</a:t>
            </a:r>
            <a:endParaRPr lang="de-AT" dirty="0"/>
          </a:p>
        </p:txBody>
      </p:sp>
      <p:sp>
        <p:nvSpPr>
          <p:cNvPr id="9" name="Rounded Rectangle 4">
            <a:extLst>
              <a:ext uri="{FF2B5EF4-FFF2-40B4-BE49-F238E27FC236}">
                <a16:creationId xmlns:a16="http://schemas.microsoft.com/office/drawing/2014/main" id="{71BA5BEA-90EB-8078-9E99-3365838D6DD5}"/>
              </a:ext>
            </a:extLst>
          </p:cNvPr>
          <p:cNvSpPr/>
          <p:nvPr/>
        </p:nvSpPr>
        <p:spPr>
          <a:xfrm>
            <a:off x="7188283" y="3780977"/>
            <a:ext cx="3384376" cy="864096"/>
          </a:xfrm>
          <a:prstGeom prst="roundRect">
            <a:avLst/>
          </a:prstGeom>
          <a:solidFill>
            <a:srgbClr val="189B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dirty="0">
                <a:solidFill>
                  <a:schemeClr val="bg1"/>
                </a:solidFill>
                <a:latin typeface="Corbel" panose="020B0503020204020204" pitchFamily="34" charset="0"/>
              </a:rPr>
              <a:t>1,095,000 passengers in 2024</a:t>
            </a:r>
          </a:p>
        </p:txBody>
      </p:sp>
      <p:sp>
        <p:nvSpPr>
          <p:cNvPr id="10" name="Datumsplatzhalter 22">
            <a:extLst>
              <a:ext uri="{FF2B5EF4-FFF2-40B4-BE49-F238E27FC236}">
                <a16:creationId xmlns:a16="http://schemas.microsoft.com/office/drawing/2014/main" id="{356147B9-DA7A-E771-6275-E190D8E6474C}"/>
              </a:ext>
            </a:extLst>
          </p:cNvPr>
          <p:cNvSpPr txBox="1">
            <a:spLocks/>
          </p:cNvSpPr>
          <p:nvPr/>
        </p:nvSpPr>
        <p:spPr>
          <a:xfrm>
            <a:off x="10257184" y="6268894"/>
            <a:ext cx="1300536" cy="365125"/>
          </a:xfrm>
          <a:prstGeom prst="rect">
            <a:avLst/>
          </a:prstGeom>
        </p:spPr>
        <p:txBody>
          <a:bodyPr vert="horz" lIns="91440" tIns="45720" rIns="91440" bIns="4572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 dirty="0"/>
              <a:t>Graphic: viadonau</a:t>
            </a:r>
            <a:endParaRPr lang="de-AT" dirty="0"/>
          </a:p>
        </p:txBody>
      </p:sp>
    </p:spTree>
    <p:extLst>
      <p:ext uri="{BB962C8B-B14F-4D97-AF65-F5344CB8AC3E}">
        <p14:creationId xmlns:p14="http://schemas.microsoft.com/office/powerpoint/2010/main" val="2816453396"/>
      </p:ext>
    </p:extLst>
  </p:cSld>
  <p:clrMapOvr>
    <a:masterClrMapping/>
  </p:clrMapOvr>
  <p:transition spd="slow">
    <p:push/>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5A0893A-84D2-E1F8-ECCD-A422FA5DC7D7}"/>
              </a:ext>
            </a:extLst>
          </p:cNvPr>
          <p:cNvSpPr>
            <a:spLocks noGrp="1"/>
          </p:cNvSpPr>
          <p:nvPr>
            <p:ph type="title"/>
          </p:nvPr>
        </p:nvSpPr>
        <p:spPr>
          <a:xfrm>
            <a:off x="838200" y="1488364"/>
            <a:ext cx="7930895" cy="2076252"/>
          </a:xfrm>
        </p:spPr>
        <p:txBody>
          <a:bodyPr/>
          <a:lstStyle/>
          <a:p>
            <a:r>
              <a:rPr lang="de-AT" dirty="0" err="1"/>
              <a:t>Thank</a:t>
            </a:r>
            <a:r>
              <a:rPr lang="de-AT" dirty="0"/>
              <a:t> </a:t>
            </a:r>
            <a:r>
              <a:rPr lang="de-AT" dirty="0" err="1"/>
              <a:t>you</a:t>
            </a:r>
            <a:r>
              <a:rPr lang="de-AT" dirty="0"/>
              <a:t> </a:t>
            </a:r>
            <a:r>
              <a:rPr lang="de-AT" dirty="0" err="1"/>
              <a:t>for</a:t>
            </a:r>
            <a:r>
              <a:rPr lang="de-AT" dirty="0"/>
              <a:t> </a:t>
            </a:r>
            <a:r>
              <a:rPr lang="de-AT" dirty="0" err="1"/>
              <a:t>your</a:t>
            </a:r>
            <a:r>
              <a:rPr lang="de-AT" dirty="0"/>
              <a:t> </a:t>
            </a:r>
            <a:r>
              <a:rPr lang="de-AT" dirty="0" err="1"/>
              <a:t>attention</a:t>
            </a:r>
            <a:r>
              <a:rPr lang="de-AT" dirty="0"/>
              <a:t>!</a:t>
            </a:r>
          </a:p>
        </p:txBody>
      </p:sp>
    </p:spTree>
    <p:extLst>
      <p:ext uri="{BB962C8B-B14F-4D97-AF65-F5344CB8AC3E}">
        <p14:creationId xmlns:p14="http://schemas.microsoft.com/office/powerpoint/2010/main" val="5456521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0C3F7-E38F-7837-FA7D-3C531CD6A3C6}"/>
            </a:ext>
          </a:extLst>
        </p:cNvPr>
        <p:cNvGrpSpPr/>
        <p:nvPr/>
      </p:nvGrpSpPr>
      <p:grpSpPr>
        <a:xfrm>
          <a:off x="0" y="0"/>
          <a:ext cx="0" cy="0"/>
          <a:chOff x="0" y="0"/>
          <a:chExt cx="0" cy="0"/>
        </a:xfrm>
      </p:grpSpPr>
      <p:sp>
        <p:nvSpPr>
          <p:cNvPr id="17" name="Ellipse 16">
            <a:extLst>
              <a:ext uri="{FF2B5EF4-FFF2-40B4-BE49-F238E27FC236}">
                <a16:creationId xmlns:a16="http://schemas.microsoft.com/office/drawing/2014/main" id="{21499FD7-04BF-4C61-7B32-1E6C1C3E38A4}"/>
              </a:ext>
              <a:ext uri="{C183D7F6-B498-43B3-948B-1728B52AA6E4}">
                <adec:decorative xmlns:adec="http://schemas.microsoft.com/office/drawing/2017/decorative" val="1"/>
              </a:ext>
            </a:extLst>
          </p:cNvPr>
          <p:cNvSpPr/>
          <p:nvPr/>
        </p:nvSpPr>
        <p:spPr>
          <a:xfrm>
            <a:off x="928738" y="2707668"/>
            <a:ext cx="986812" cy="986812"/>
          </a:xfrm>
          <a:prstGeom prst="ellipse">
            <a:avLst/>
          </a:prstGeom>
          <a:solidFill>
            <a:schemeClr val="bg1"/>
          </a:solidFill>
          <a:ln w="254000">
            <a:solidFill>
              <a:schemeClr val="accent3">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Ellipse 14">
            <a:extLst>
              <a:ext uri="{FF2B5EF4-FFF2-40B4-BE49-F238E27FC236}">
                <a16:creationId xmlns:a16="http://schemas.microsoft.com/office/drawing/2014/main" id="{9DA7DECB-C338-95A4-5F1B-E1288B0483DB}"/>
              </a:ext>
              <a:ext uri="{C183D7F6-B498-43B3-948B-1728B52AA6E4}">
                <adec:decorative xmlns:adec="http://schemas.microsoft.com/office/drawing/2017/decorative" val="1"/>
              </a:ext>
            </a:extLst>
          </p:cNvPr>
          <p:cNvSpPr/>
          <p:nvPr/>
        </p:nvSpPr>
        <p:spPr>
          <a:xfrm>
            <a:off x="3135925" y="4006014"/>
            <a:ext cx="1905221" cy="1905221"/>
          </a:xfrm>
          <a:prstGeom prst="ellipse">
            <a:avLst/>
          </a:prstGeom>
          <a:solidFill>
            <a:schemeClr val="bg1"/>
          </a:solidFill>
          <a:ln w="508000">
            <a:solidFill>
              <a:schemeClr val="bg2">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a:t>40</a:t>
            </a:r>
          </a:p>
          <a:p>
            <a:pPr algn="ctr"/>
            <a:endParaRPr lang="de-AT"/>
          </a:p>
        </p:txBody>
      </p:sp>
      <p:sp>
        <p:nvSpPr>
          <p:cNvPr id="16" name="Ellipse 15">
            <a:extLst>
              <a:ext uri="{FF2B5EF4-FFF2-40B4-BE49-F238E27FC236}">
                <a16:creationId xmlns:a16="http://schemas.microsoft.com/office/drawing/2014/main" id="{127B7645-D918-A698-0FA0-FC6704D509D8}"/>
              </a:ext>
              <a:ext uri="{C183D7F6-B498-43B3-948B-1728B52AA6E4}">
                <adec:decorative xmlns:adec="http://schemas.microsoft.com/office/drawing/2017/decorative" val="1"/>
              </a:ext>
            </a:extLst>
          </p:cNvPr>
          <p:cNvSpPr/>
          <p:nvPr/>
        </p:nvSpPr>
        <p:spPr>
          <a:xfrm>
            <a:off x="8825050" y="3717652"/>
            <a:ext cx="1030973" cy="1030973"/>
          </a:xfrm>
          <a:prstGeom prst="ellipse">
            <a:avLst/>
          </a:prstGeom>
          <a:solidFill>
            <a:schemeClr val="bg1"/>
          </a:solidFill>
          <a:ln w="127000">
            <a:solidFill>
              <a:schemeClr val="accent3">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Ellipse 13">
            <a:extLst>
              <a:ext uri="{FF2B5EF4-FFF2-40B4-BE49-F238E27FC236}">
                <a16:creationId xmlns:a16="http://schemas.microsoft.com/office/drawing/2014/main" id="{361AFDA7-F815-9A57-3E96-098C55D62FD4}"/>
              </a:ext>
              <a:ext uri="{C183D7F6-B498-43B3-948B-1728B52AA6E4}">
                <adec:decorative xmlns:adec="http://schemas.microsoft.com/office/drawing/2017/decorative" val="1"/>
              </a:ext>
            </a:extLst>
          </p:cNvPr>
          <p:cNvSpPr/>
          <p:nvPr/>
        </p:nvSpPr>
        <p:spPr>
          <a:xfrm>
            <a:off x="6440683" y="1549984"/>
            <a:ext cx="1905221" cy="1905221"/>
          </a:xfrm>
          <a:prstGeom prst="ellipse">
            <a:avLst/>
          </a:prstGeom>
          <a:solidFill>
            <a:schemeClr val="bg1"/>
          </a:solidFill>
          <a:ln w="254000">
            <a:solidFill>
              <a:schemeClr val="bg2">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itel 5">
            <a:extLst>
              <a:ext uri="{FF2B5EF4-FFF2-40B4-BE49-F238E27FC236}">
                <a16:creationId xmlns:a16="http://schemas.microsoft.com/office/drawing/2014/main" id="{C356F0F2-7322-33C8-AD63-7A0424C036CC}"/>
              </a:ext>
            </a:extLst>
          </p:cNvPr>
          <p:cNvSpPr>
            <a:spLocks noGrp="1"/>
          </p:cNvSpPr>
          <p:nvPr>
            <p:ph type="title"/>
          </p:nvPr>
        </p:nvSpPr>
        <p:spPr/>
        <p:txBody>
          <a:bodyPr/>
          <a:lstStyle/>
          <a:p>
            <a:r>
              <a:rPr lang="de-AT" dirty="0"/>
              <a:t>Additional </a:t>
            </a:r>
            <a:r>
              <a:rPr lang="de-AT" dirty="0" err="1"/>
              <a:t>information</a:t>
            </a:r>
            <a:r>
              <a:rPr lang="de-AT" dirty="0"/>
              <a:t> </a:t>
            </a:r>
            <a:r>
              <a:rPr lang="de-AT" dirty="0" err="1"/>
              <a:t>for</a:t>
            </a:r>
            <a:r>
              <a:rPr lang="de-AT" dirty="0"/>
              <a:t> </a:t>
            </a:r>
            <a:r>
              <a:rPr lang="de-AT" dirty="0" err="1"/>
              <a:t>teachers</a:t>
            </a:r>
            <a:endParaRPr lang="de-AT" dirty="0"/>
          </a:p>
        </p:txBody>
      </p:sp>
      <p:sp>
        <p:nvSpPr>
          <p:cNvPr id="24" name="Inhaltsplatzhalter 23">
            <a:extLst>
              <a:ext uri="{FF2B5EF4-FFF2-40B4-BE49-F238E27FC236}">
                <a16:creationId xmlns:a16="http://schemas.microsoft.com/office/drawing/2014/main" id="{ACD784E5-BE47-FA53-C966-45D614ED10B4}"/>
              </a:ext>
            </a:extLst>
          </p:cNvPr>
          <p:cNvSpPr>
            <a:spLocks noGrp="1"/>
          </p:cNvSpPr>
          <p:nvPr>
            <p:ph idx="1"/>
          </p:nvPr>
        </p:nvSpPr>
        <p:spPr/>
        <p:txBody>
          <a:bodyPr/>
          <a:lstStyle/>
          <a:p>
            <a:pPr marL="0" indent="0">
              <a:buNone/>
            </a:pPr>
            <a:r>
              <a:rPr lang="en-US" dirty="0"/>
              <a:t>This set of teaching materials is available under the so-called </a:t>
            </a:r>
            <a:r>
              <a:rPr lang="de-AT" dirty="0">
                <a:hlinkClick r:id="rId3"/>
              </a:rPr>
              <a:t>Creative Commons Attribution 4.0 International Licence</a:t>
            </a:r>
            <a:r>
              <a:rPr lang="de-AT" dirty="0"/>
              <a:t>.</a:t>
            </a:r>
          </a:p>
          <a:p>
            <a:pPr marL="0" indent="0">
              <a:buNone/>
            </a:pPr>
            <a:r>
              <a:rPr lang="en-US" dirty="0"/>
              <a:t>You may therefore freely integrate these materials into your teaching, adapt them to your needs and share them with your students or other individuals</a:t>
            </a:r>
            <a:r>
              <a:rPr lang="de-AT" dirty="0"/>
              <a:t>.</a:t>
            </a:r>
          </a:p>
          <a:p>
            <a:pPr marL="0" indent="0">
              <a:buNone/>
            </a:pPr>
            <a:r>
              <a:rPr lang="en-US" dirty="0"/>
              <a:t>We kindly ask you to leave the logos on the slides unchanged</a:t>
            </a:r>
            <a:r>
              <a:rPr lang="de-AT" dirty="0"/>
              <a:t>.</a:t>
            </a:r>
          </a:p>
          <a:p>
            <a:pPr marL="0" indent="0">
              <a:buNone/>
            </a:pPr>
            <a:r>
              <a:rPr lang="en-US" dirty="0"/>
              <a:t>Image rights are indicated in the notes sections; use in other contexts is not permitted</a:t>
            </a:r>
            <a:r>
              <a:rPr lang="de-AT" dirty="0"/>
              <a:t>.</a:t>
            </a:r>
          </a:p>
          <a:p>
            <a:pPr marL="0" indent="0">
              <a:buNone/>
            </a:pPr>
            <a:endParaRPr lang="de-AT" dirty="0"/>
          </a:p>
          <a:p>
            <a:pPr marL="0" indent="0">
              <a:buNone/>
            </a:pPr>
            <a:r>
              <a:rPr lang="en-US" b="1" dirty="0"/>
              <a:t>Explanation of the use of generative AI and AI-supported technologies</a:t>
            </a:r>
            <a:r>
              <a:rPr lang="de-AT" b="1" dirty="0"/>
              <a:t>:</a:t>
            </a:r>
          </a:p>
          <a:p>
            <a:pPr marL="0" indent="0">
              <a:buNone/>
            </a:pPr>
            <a:r>
              <a:rPr lang="en-US" dirty="0"/>
              <a:t>During the development of this project, the authors used ChatGPT and Microsoft Copilot to support conceptual design and idea generation — particularly with regard to interactive exercises. The use of these AI tools was carried out with careful consideration. The content was subsequently thoroughly reviewed by the authors and revised where necessary to ensure compliance with academic standards. The authors take full responsibility for the final content of the publication</a:t>
            </a:r>
            <a:r>
              <a:rPr lang="de-AT" dirty="0"/>
              <a:t>.</a:t>
            </a:r>
          </a:p>
        </p:txBody>
      </p:sp>
      <p:sp>
        <p:nvSpPr>
          <p:cNvPr id="5" name="Foliennummernplatzhalter 4">
            <a:extLst>
              <a:ext uri="{FF2B5EF4-FFF2-40B4-BE49-F238E27FC236}">
                <a16:creationId xmlns:a16="http://schemas.microsoft.com/office/drawing/2014/main" id="{5A90E8DB-C155-6F36-6A29-DA22DA2AC31C}"/>
              </a:ext>
            </a:extLst>
          </p:cNvPr>
          <p:cNvSpPr>
            <a:spLocks noGrp="1"/>
          </p:cNvSpPr>
          <p:nvPr>
            <p:ph type="sldNum" sz="quarter" idx="12"/>
          </p:nvPr>
        </p:nvSpPr>
        <p:spPr/>
        <p:txBody>
          <a:bodyPr/>
          <a:lstStyle/>
          <a:p>
            <a:fld id="{0AF89F37-6AD9-4F74-BC17-19E39A25D257}" type="slidenum">
              <a:rPr lang="de-AT" smtClean="0"/>
              <a:t>68</a:t>
            </a:fld>
            <a:endParaRPr lang="de-AT"/>
          </a:p>
        </p:txBody>
      </p:sp>
      <p:sp>
        <p:nvSpPr>
          <p:cNvPr id="3" name="Fußzeilenplatzhalter 2">
            <a:extLst>
              <a:ext uri="{FF2B5EF4-FFF2-40B4-BE49-F238E27FC236}">
                <a16:creationId xmlns:a16="http://schemas.microsoft.com/office/drawing/2014/main" id="{A0D44778-7BFA-DD03-F61C-20A8C18D30C9}"/>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3920971954"/>
      </p:ext>
    </p:extLst>
  </p:cSld>
  <p:clrMapOvr>
    <a:masterClrMapping/>
  </p:clrMapOvr>
  <p:transition spd="slow">
    <p:push/>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7CA18-5FFB-5478-EC44-475A860E0438}"/>
            </a:ext>
          </a:extLst>
        </p:cNvPr>
        <p:cNvGrpSpPr/>
        <p:nvPr/>
      </p:nvGrpSpPr>
      <p:grpSpPr>
        <a:xfrm>
          <a:off x="0" y="0"/>
          <a:ext cx="0" cy="0"/>
          <a:chOff x="0" y="0"/>
          <a:chExt cx="0" cy="0"/>
        </a:xfrm>
      </p:grpSpPr>
      <p:sp>
        <p:nvSpPr>
          <p:cNvPr id="17" name="Ellipse 16">
            <a:extLst>
              <a:ext uri="{FF2B5EF4-FFF2-40B4-BE49-F238E27FC236}">
                <a16:creationId xmlns:a16="http://schemas.microsoft.com/office/drawing/2014/main" id="{633968AF-D331-844D-16FD-30578FA7CE81}"/>
              </a:ext>
              <a:ext uri="{C183D7F6-B498-43B3-948B-1728B52AA6E4}">
                <adec:decorative xmlns:adec="http://schemas.microsoft.com/office/drawing/2017/decorative" val="1"/>
              </a:ext>
            </a:extLst>
          </p:cNvPr>
          <p:cNvSpPr/>
          <p:nvPr/>
        </p:nvSpPr>
        <p:spPr>
          <a:xfrm>
            <a:off x="928738" y="2707668"/>
            <a:ext cx="986812" cy="986812"/>
          </a:xfrm>
          <a:prstGeom prst="ellipse">
            <a:avLst/>
          </a:prstGeom>
          <a:solidFill>
            <a:schemeClr val="bg1"/>
          </a:solidFill>
          <a:ln w="254000">
            <a:solidFill>
              <a:schemeClr val="accent3">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Ellipse 14">
            <a:extLst>
              <a:ext uri="{FF2B5EF4-FFF2-40B4-BE49-F238E27FC236}">
                <a16:creationId xmlns:a16="http://schemas.microsoft.com/office/drawing/2014/main" id="{85CA80CE-2171-C1BB-31A0-24945680CD9D}"/>
              </a:ext>
              <a:ext uri="{C183D7F6-B498-43B3-948B-1728B52AA6E4}">
                <adec:decorative xmlns:adec="http://schemas.microsoft.com/office/drawing/2017/decorative" val="1"/>
              </a:ext>
            </a:extLst>
          </p:cNvPr>
          <p:cNvSpPr/>
          <p:nvPr/>
        </p:nvSpPr>
        <p:spPr>
          <a:xfrm>
            <a:off x="3135925" y="4006014"/>
            <a:ext cx="1905221" cy="1905221"/>
          </a:xfrm>
          <a:prstGeom prst="ellipse">
            <a:avLst/>
          </a:prstGeom>
          <a:solidFill>
            <a:schemeClr val="bg1"/>
          </a:solidFill>
          <a:ln w="508000">
            <a:solidFill>
              <a:schemeClr val="bg2">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a:t>40</a:t>
            </a:r>
          </a:p>
          <a:p>
            <a:pPr algn="ctr"/>
            <a:endParaRPr lang="de-AT"/>
          </a:p>
        </p:txBody>
      </p:sp>
      <p:sp>
        <p:nvSpPr>
          <p:cNvPr id="16" name="Ellipse 15">
            <a:extLst>
              <a:ext uri="{FF2B5EF4-FFF2-40B4-BE49-F238E27FC236}">
                <a16:creationId xmlns:a16="http://schemas.microsoft.com/office/drawing/2014/main" id="{8DEC5501-8506-1BFA-4935-1AAFB5EA51FE}"/>
              </a:ext>
              <a:ext uri="{C183D7F6-B498-43B3-948B-1728B52AA6E4}">
                <adec:decorative xmlns:adec="http://schemas.microsoft.com/office/drawing/2017/decorative" val="1"/>
              </a:ext>
            </a:extLst>
          </p:cNvPr>
          <p:cNvSpPr/>
          <p:nvPr/>
        </p:nvSpPr>
        <p:spPr>
          <a:xfrm>
            <a:off x="8825050" y="3717652"/>
            <a:ext cx="1030973" cy="1030973"/>
          </a:xfrm>
          <a:prstGeom prst="ellipse">
            <a:avLst/>
          </a:prstGeom>
          <a:solidFill>
            <a:schemeClr val="bg1"/>
          </a:solidFill>
          <a:ln w="127000">
            <a:solidFill>
              <a:schemeClr val="accent3">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Ellipse 13">
            <a:extLst>
              <a:ext uri="{FF2B5EF4-FFF2-40B4-BE49-F238E27FC236}">
                <a16:creationId xmlns:a16="http://schemas.microsoft.com/office/drawing/2014/main" id="{F16B9D73-2EB1-591E-C7CE-4FB03D37360E}"/>
              </a:ext>
              <a:ext uri="{C183D7F6-B498-43B3-948B-1728B52AA6E4}">
                <adec:decorative xmlns:adec="http://schemas.microsoft.com/office/drawing/2017/decorative" val="1"/>
              </a:ext>
            </a:extLst>
          </p:cNvPr>
          <p:cNvSpPr/>
          <p:nvPr/>
        </p:nvSpPr>
        <p:spPr>
          <a:xfrm>
            <a:off x="6440683" y="1549984"/>
            <a:ext cx="1905221" cy="1905221"/>
          </a:xfrm>
          <a:prstGeom prst="ellipse">
            <a:avLst/>
          </a:prstGeom>
          <a:solidFill>
            <a:schemeClr val="bg1"/>
          </a:solidFill>
          <a:ln w="254000">
            <a:solidFill>
              <a:schemeClr val="bg2">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itel 5">
            <a:extLst>
              <a:ext uri="{FF2B5EF4-FFF2-40B4-BE49-F238E27FC236}">
                <a16:creationId xmlns:a16="http://schemas.microsoft.com/office/drawing/2014/main" id="{464DF4DC-0626-5394-8415-F4096A1B18F9}"/>
              </a:ext>
            </a:extLst>
          </p:cNvPr>
          <p:cNvSpPr>
            <a:spLocks noGrp="1"/>
          </p:cNvSpPr>
          <p:nvPr>
            <p:ph type="title"/>
          </p:nvPr>
        </p:nvSpPr>
        <p:spPr/>
        <p:txBody>
          <a:bodyPr/>
          <a:lstStyle/>
          <a:p>
            <a:r>
              <a:rPr lang="de-AT" dirty="0"/>
              <a:t>Additional </a:t>
            </a:r>
            <a:r>
              <a:rPr lang="de-AT" dirty="0" err="1"/>
              <a:t>information</a:t>
            </a:r>
            <a:r>
              <a:rPr lang="de-AT" dirty="0"/>
              <a:t> </a:t>
            </a:r>
            <a:r>
              <a:rPr lang="de-AT" dirty="0" err="1"/>
              <a:t>for</a:t>
            </a:r>
            <a:r>
              <a:rPr lang="de-AT" dirty="0"/>
              <a:t> </a:t>
            </a:r>
            <a:r>
              <a:rPr lang="de-AT" dirty="0" err="1"/>
              <a:t>teachers</a:t>
            </a:r>
            <a:endParaRPr lang="de-AT" dirty="0"/>
          </a:p>
        </p:txBody>
      </p:sp>
      <p:sp>
        <p:nvSpPr>
          <p:cNvPr id="24" name="Inhaltsplatzhalter 23">
            <a:extLst>
              <a:ext uri="{FF2B5EF4-FFF2-40B4-BE49-F238E27FC236}">
                <a16:creationId xmlns:a16="http://schemas.microsoft.com/office/drawing/2014/main" id="{628C7A1D-E098-4970-DB2F-CE1EBAC891EE}"/>
              </a:ext>
              <a:ext uri="{C183D7F6-B498-43B3-948B-1728B52AA6E4}">
                <adec:decorative xmlns:adec="http://schemas.microsoft.com/office/drawing/2017/decorative" val="1"/>
              </a:ext>
            </a:extLst>
          </p:cNvPr>
          <p:cNvSpPr>
            <a:spLocks noGrp="1"/>
          </p:cNvSpPr>
          <p:nvPr>
            <p:ph idx="1"/>
          </p:nvPr>
        </p:nvSpPr>
        <p:spPr/>
        <p:txBody>
          <a:bodyPr/>
          <a:lstStyle/>
          <a:p>
            <a:pPr marL="0" indent="0">
              <a:buNone/>
            </a:pPr>
            <a:r>
              <a:rPr lang="en-US" sz="2600" dirty="0"/>
              <a:t>For questions and feedback, please contact us by email at:</a:t>
            </a:r>
            <a:br>
              <a:rPr lang="de-AT" sz="2600" dirty="0"/>
            </a:br>
            <a:r>
              <a:rPr lang="de-AT" sz="2600" dirty="0">
                <a:hlinkClick r:id="rId3"/>
              </a:rPr>
              <a:t>rewway@fh-steyr.at</a:t>
            </a:r>
            <a:r>
              <a:rPr lang="de-AT" sz="2600" dirty="0"/>
              <a:t>.</a:t>
            </a:r>
          </a:p>
          <a:p>
            <a:endParaRPr lang="de-AT" sz="2600" dirty="0"/>
          </a:p>
          <a:p>
            <a:pPr marL="0" indent="0">
              <a:buNone/>
            </a:pPr>
            <a:r>
              <a:rPr lang="en-US" sz="2600" dirty="0"/>
              <a:t>Further slide sets and practical exercises can be found at</a:t>
            </a:r>
            <a:r>
              <a:rPr lang="de-AT" sz="2600" dirty="0"/>
              <a:t>:</a:t>
            </a:r>
            <a:br>
              <a:rPr lang="de-AT" sz="2600" dirty="0"/>
            </a:br>
            <a:r>
              <a:rPr lang="de-AT" sz="2600" dirty="0">
                <a:hlinkClick r:id="rId4"/>
              </a:rPr>
              <a:t>https://www.rewway.at/en/teaching-materials/</a:t>
            </a:r>
            <a:endParaRPr lang="de-AT" sz="2600" dirty="0"/>
          </a:p>
          <a:p>
            <a:pPr marL="0" indent="0">
              <a:buNone/>
            </a:pPr>
            <a:endParaRPr lang="de-AT" sz="2600" dirty="0"/>
          </a:p>
          <a:p>
            <a:pPr marL="0" indent="0">
              <a:buNone/>
            </a:pPr>
            <a:r>
              <a:rPr lang="en-US" sz="2600" dirty="0"/>
              <a:t>Are you interested in a Transport School Lab, an excursion or a guest lecture</a:t>
            </a:r>
            <a:r>
              <a:rPr lang="de-AT" sz="2600" dirty="0"/>
              <a:t>?</a:t>
            </a:r>
            <a:br>
              <a:rPr lang="de-AT" sz="2600" dirty="0"/>
            </a:br>
            <a:r>
              <a:rPr lang="de-AT" sz="2600" dirty="0">
                <a:hlinkClick r:id="rId5"/>
              </a:rPr>
              <a:t>https://www.rewway.at/en/pages/workshops</a:t>
            </a:r>
            <a:endParaRPr lang="de-AT" sz="2600" dirty="0"/>
          </a:p>
          <a:p>
            <a:pPr marL="0" indent="0">
              <a:buNone/>
            </a:pPr>
            <a:endParaRPr lang="de-AT" dirty="0"/>
          </a:p>
        </p:txBody>
      </p:sp>
      <p:sp>
        <p:nvSpPr>
          <p:cNvPr id="5" name="Foliennummernplatzhalter 4">
            <a:extLst>
              <a:ext uri="{FF2B5EF4-FFF2-40B4-BE49-F238E27FC236}">
                <a16:creationId xmlns:a16="http://schemas.microsoft.com/office/drawing/2014/main" id="{0922C429-BF9F-A5F2-C91A-BC4C685FFEBF}"/>
              </a:ext>
            </a:extLst>
          </p:cNvPr>
          <p:cNvSpPr>
            <a:spLocks noGrp="1"/>
          </p:cNvSpPr>
          <p:nvPr>
            <p:ph type="sldNum" sz="quarter" idx="12"/>
          </p:nvPr>
        </p:nvSpPr>
        <p:spPr/>
        <p:txBody>
          <a:bodyPr/>
          <a:lstStyle/>
          <a:p>
            <a:fld id="{0AF89F37-6AD9-4F74-BC17-19E39A25D257}" type="slidenum">
              <a:rPr lang="de-AT" smtClean="0"/>
              <a:t>69</a:t>
            </a:fld>
            <a:endParaRPr lang="de-AT"/>
          </a:p>
        </p:txBody>
      </p:sp>
      <p:sp>
        <p:nvSpPr>
          <p:cNvPr id="3" name="Fußzeilenplatzhalter 2">
            <a:extLst>
              <a:ext uri="{FF2B5EF4-FFF2-40B4-BE49-F238E27FC236}">
                <a16:creationId xmlns:a16="http://schemas.microsoft.com/office/drawing/2014/main" id="{19F4EC1C-073B-0826-2A5D-E979E1B3B2D4}"/>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2500161933"/>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12">
            <a:extLst>
              <a:ext uri="{FF2B5EF4-FFF2-40B4-BE49-F238E27FC236}">
                <a16:creationId xmlns:a16="http://schemas.microsoft.com/office/drawing/2014/main" id="{0CCF9EFC-D6E3-9ADE-EE82-7FC65D10D233}"/>
              </a:ext>
            </a:extLst>
          </p:cNvPr>
          <p:cNvSpPr>
            <a:spLocks noGrp="1"/>
          </p:cNvSpPr>
          <p:nvPr>
            <p:ph sz="half" idx="1"/>
          </p:nvPr>
        </p:nvSpPr>
        <p:spPr>
          <a:xfrm>
            <a:off x="592538" y="1825625"/>
            <a:ext cx="5103412" cy="4351338"/>
          </a:xfrm>
        </p:spPr>
        <p:txBody>
          <a:bodyPr/>
          <a:lstStyle/>
          <a:p>
            <a:pPr marL="0" indent="0">
              <a:buNone/>
            </a:pPr>
            <a:r>
              <a:rPr lang="en" sz="2400" b="1" dirty="0"/>
              <a:t>River:</a:t>
            </a:r>
          </a:p>
          <a:p>
            <a:pPr marL="0" indent="0">
              <a:buNone/>
            </a:pPr>
            <a:endParaRPr lang="de-AT" sz="2400" dirty="0"/>
          </a:p>
          <a:p>
            <a:r>
              <a:rPr lang="en" sz="2400" dirty="0"/>
              <a:t>natural, flowing water</a:t>
            </a:r>
            <a:br>
              <a:rPr lang="de-AT" sz="2400" dirty="0"/>
            </a:br>
            <a:endParaRPr lang="de-AT" sz="2400" dirty="0"/>
          </a:p>
          <a:p>
            <a:r>
              <a:rPr lang="en" sz="2400" dirty="0"/>
              <a:t>rises from a spring and flows into the lake, river or sea</a:t>
            </a:r>
            <a:br>
              <a:rPr lang="de-AT" sz="2400" dirty="0"/>
            </a:br>
            <a:endParaRPr lang="de-AT" sz="2400" dirty="0"/>
          </a:p>
          <a:p>
            <a:r>
              <a:rPr lang="en" sz="2400" dirty="0"/>
              <a:t>Rivers all flow downhill from a higher point to another body of water</a:t>
            </a:r>
          </a:p>
          <a:p>
            <a:endParaRPr lang="de-AT" dirty="0"/>
          </a:p>
        </p:txBody>
      </p:sp>
      <p:sp>
        <p:nvSpPr>
          <p:cNvPr id="14" name="Inhaltsplatzhalter 13">
            <a:extLst>
              <a:ext uri="{FF2B5EF4-FFF2-40B4-BE49-F238E27FC236}">
                <a16:creationId xmlns:a16="http://schemas.microsoft.com/office/drawing/2014/main" id="{0761A065-B7DA-110E-9621-5B57F2B6A019}"/>
              </a:ext>
            </a:extLst>
          </p:cNvPr>
          <p:cNvSpPr>
            <a:spLocks noGrp="1"/>
          </p:cNvSpPr>
          <p:nvPr>
            <p:ph sz="half" idx="2"/>
          </p:nvPr>
        </p:nvSpPr>
        <p:spPr>
          <a:xfrm>
            <a:off x="6250388" y="1825625"/>
            <a:ext cx="5103412" cy="4351338"/>
          </a:xfrm>
        </p:spPr>
        <p:txBody>
          <a:bodyPr/>
          <a:lstStyle/>
          <a:p>
            <a:pPr marL="0" indent="0">
              <a:buNone/>
            </a:pPr>
            <a:r>
              <a:rPr lang="en" sz="2400" b="1" dirty="0"/>
              <a:t>Canal:</a:t>
            </a:r>
          </a:p>
          <a:p>
            <a:pPr marL="0" indent="0">
              <a:buNone/>
            </a:pPr>
            <a:endParaRPr lang="de-AT" sz="2400" dirty="0"/>
          </a:p>
          <a:p>
            <a:r>
              <a:rPr lang="en" sz="2400" dirty="0"/>
              <a:t>Artificially created and navigable watercourse</a:t>
            </a:r>
            <a:br>
              <a:rPr lang="de-AT" sz="2400" dirty="0"/>
            </a:br>
            <a:endParaRPr lang="de-AT" sz="2400" dirty="0"/>
          </a:p>
          <a:p>
            <a:r>
              <a:rPr lang="en" sz="2400" dirty="0"/>
              <a:t>no spring and no mouth</a:t>
            </a:r>
            <a:br>
              <a:rPr lang="de-AT" sz="2400" dirty="0"/>
            </a:br>
            <a:endParaRPr lang="de-AT" sz="2400" dirty="0"/>
          </a:p>
          <a:p>
            <a:r>
              <a:rPr lang="en" sz="2400" dirty="0"/>
              <a:t>for example, connects several lakes or rivers</a:t>
            </a:r>
          </a:p>
          <a:p>
            <a:endParaRPr lang="de-AT" dirty="0"/>
          </a:p>
        </p:txBody>
      </p:sp>
      <p:sp>
        <p:nvSpPr>
          <p:cNvPr id="5" name="Foliennummernplatzhalter 4">
            <a:extLst>
              <a:ext uri="{FF2B5EF4-FFF2-40B4-BE49-F238E27FC236}">
                <a16:creationId xmlns:a16="http://schemas.microsoft.com/office/drawing/2014/main" id="{9F92F3D9-24F7-3F2B-D243-A53BE4D58E39}"/>
              </a:ext>
            </a:extLst>
          </p:cNvPr>
          <p:cNvSpPr>
            <a:spLocks noGrp="1"/>
          </p:cNvSpPr>
          <p:nvPr>
            <p:ph type="sldNum" sz="quarter" idx="12"/>
          </p:nvPr>
        </p:nvSpPr>
        <p:spPr/>
        <p:txBody>
          <a:bodyPr/>
          <a:lstStyle/>
          <a:p>
            <a:fld id="{0AF89F37-6AD9-4F74-BC17-19E39A25D257}" type="slidenum">
              <a:rPr lang="de-AT" smtClean="0"/>
              <a:pPr/>
              <a:t>7</a:t>
            </a:fld>
            <a:endParaRPr lang="de-AT"/>
          </a:p>
        </p:txBody>
      </p:sp>
      <p:sp>
        <p:nvSpPr>
          <p:cNvPr id="2" name="Titel 1">
            <a:extLst>
              <a:ext uri="{FF2B5EF4-FFF2-40B4-BE49-F238E27FC236}">
                <a16:creationId xmlns:a16="http://schemas.microsoft.com/office/drawing/2014/main" id="{A21105A2-3CA9-85F9-3EF9-8E8FB0CBE76D}"/>
              </a:ext>
            </a:extLst>
          </p:cNvPr>
          <p:cNvSpPr>
            <a:spLocks noGrp="1"/>
          </p:cNvSpPr>
          <p:nvPr>
            <p:ph type="title"/>
          </p:nvPr>
        </p:nvSpPr>
        <p:spPr/>
        <p:txBody>
          <a:bodyPr/>
          <a:lstStyle/>
          <a:p>
            <a:r>
              <a:rPr lang="en" dirty="0"/>
              <a:t>River &amp; Canal</a:t>
            </a:r>
          </a:p>
        </p:txBody>
      </p:sp>
      <p:sp>
        <p:nvSpPr>
          <p:cNvPr id="3" name="Fußzeilenplatzhalter 2">
            <a:extLst>
              <a:ext uri="{FF2B5EF4-FFF2-40B4-BE49-F238E27FC236}">
                <a16:creationId xmlns:a16="http://schemas.microsoft.com/office/drawing/2014/main" id="{9E404151-D302-B013-DC76-58387DC647F0}"/>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1672907700"/>
      </p:ext>
    </p:extLst>
  </p:cSld>
  <p:clrMapOvr>
    <a:masterClrMapping/>
  </p:clrMapOvr>
  <p:transition spd="slow">
    <p:push/>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F5770-5578-0268-7D9F-4C72D2213A3D}"/>
            </a:ext>
          </a:extLst>
        </p:cNvPr>
        <p:cNvGrpSpPr/>
        <p:nvPr/>
      </p:nvGrpSpPr>
      <p:grpSpPr>
        <a:xfrm>
          <a:off x="0" y="0"/>
          <a:ext cx="0" cy="0"/>
          <a:chOff x="0" y="0"/>
          <a:chExt cx="0" cy="0"/>
        </a:xfrm>
      </p:grpSpPr>
      <p:sp>
        <p:nvSpPr>
          <p:cNvPr id="17" name="Ellipse 16">
            <a:extLst>
              <a:ext uri="{FF2B5EF4-FFF2-40B4-BE49-F238E27FC236}">
                <a16:creationId xmlns:a16="http://schemas.microsoft.com/office/drawing/2014/main" id="{DD7A2159-0DB6-A489-0F2A-4EA65EA87BBB}"/>
              </a:ext>
              <a:ext uri="{C183D7F6-B498-43B3-948B-1728B52AA6E4}">
                <adec:decorative xmlns:adec="http://schemas.microsoft.com/office/drawing/2017/decorative" val="1"/>
              </a:ext>
            </a:extLst>
          </p:cNvPr>
          <p:cNvSpPr/>
          <p:nvPr/>
        </p:nvSpPr>
        <p:spPr>
          <a:xfrm>
            <a:off x="928738" y="2707668"/>
            <a:ext cx="986812" cy="986812"/>
          </a:xfrm>
          <a:prstGeom prst="ellipse">
            <a:avLst/>
          </a:prstGeom>
          <a:solidFill>
            <a:schemeClr val="bg1"/>
          </a:solidFill>
          <a:ln w="254000">
            <a:solidFill>
              <a:schemeClr val="accent3">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Ellipse 14">
            <a:extLst>
              <a:ext uri="{FF2B5EF4-FFF2-40B4-BE49-F238E27FC236}">
                <a16:creationId xmlns:a16="http://schemas.microsoft.com/office/drawing/2014/main" id="{5C11E515-99C2-0C89-619E-20F24D1EFC87}"/>
              </a:ext>
              <a:ext uri="{C183D7F6-B498-43B3-948B-1728B52AA6E4}">
                <adec:decorative xmlns:adec="http://schemas.microsoft.com/office/drawing/2017/decorative" val="1"/>
              </a:ext>
            </a:extLst>
          </p:cNvPr>
          <p:cNvSpPr/>
          <p:nvPr/>
        </p:nvSpPr>
        <p:spPr>
          <a:xfrm>
            <a:off x="3135925" y="4006014"/>
            <a:ext cx="1905221" cy="1905221"/>
          </a:xfrm>
          <a:prstGeom prst="ellipse">
            <a:avLst/>
          </a:prstGeom>
          <a:solidFill>
            <a:schemeClr val="bg1"/>
          </a:solidFill>
          <a:ln w="508000">
            <a:solidFill>
              <a:schemeClr val="bg2">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a:t>40</a:t>
            </a:r>
          </a:p>
          <a:p>
            <a:pPr algn="ctr"/>
            <a:endParaRPr lang="de-AT"/>
          </a:p>
        </p:txBody>
      </p:sp>
      <p:sp>
        <p:nvSpPr>
          <p:cNvPr id="16" name="Ellipse 15">
            <a:extLst>
              <a:ext uri="{FF2B5EF4-FFF2-40B4-BE49-F238E27FC236}">
                <a16:creationId xmlns:a16="http://schemas.microsoft.com/office/drawing/2014/main" id="{84C32F99-649D-1737-C432-47495C00C61F}"/>
              </a:ext>
              <a:ext uri="{C183D7F6-B498-43B3-948B-1728B52AA6E4}">
                <adec:decorative xmlns:adec="http://schemas.microsoft.com/office/drawing/2017/decorative" val="1"/>
              </a:ext>
            </a:extLst>
          </p:cNvPr>
          <p:cNvSpPr/>
          <p:nvPr/>
        </p:nvSpPr>
        <p:spPr>
          <a:xfrm>
            <a:off x="8825050" y="3717652"/>
            <a:ext cx="1030973" cy="1030973"/>
          </a:xfrm>
          <a:prstGeom prst="ellipse">
            <a:avLst/>
          </a:prstGeom>
          <a:solidFill>
            <a:schemeClr val="bg1"/>
          </a:solidFill>
          <a:ln w="127000">
            <a:solidFill>
              <a:schemeClr val="accent3">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Ellipse 13">
            <a:extLst>
              <a:ext uri="{FF2B5EF4-FFF2-40B4-BE49-F238E27FC236}">
                <a16:creationId xmlns:a16="http://schemas.microsoft.com/office/drawing/2014/main" id="{F69EE71B-CC57-5B11-99BA-EE79E8F9D286}"/>
              </a:ext>
              <a:ext uri="{C183D7F6-B498-43B3-948B-1728B52AA6E4}">
                <adec:decorative xmlns:adec="http://schemas.microsoft.com/office/drawing/2017/decorative" val="1"/>
              </a:ext>
            </a:extLst>
          </p:cNvPr>
          <p:cNvSpPr/>
          <p:nvPr/>
        </p:nvSpPr>
        <p:spPr>
          <a:xfrm>
            <a:off x="6440683" y="1549984"/>
            <a:ext cx="1905221" cy="1905221"/>
          </a:xfrm>
          <a:prstGeom prst="ellipse">
            <a:avLst/>
          </a:prstGeom>
          <a:solidFill>
            <a:schemeClr val="bg1"/>
          </a:solidFill>
          <a:ln w="254000">
            <a:solidFill>
              <a:schemeClr val="bg2">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itel 5">
            <a:extLst>
              <a:ext uri="{FF2B5EF4-FFF2-40B4-BE49-F238E27FC236}">
                <a16:creationId xmlns:a16="http://schemas.microsoft.com/office/drawing/2014/main" id="{DF178D77-DC57-22FF-A666-1DE4C36F7C5A}"/>
              </a:ext>
            </a:extLst>
          </p:cNvPr>
          <p:cNvSpPr>
            <a:spLocks noGrp="1"/>
          </p:cNvSpPr>
          <p:nvPr>
            <p:ph type="title"/>
          </p:nvPr>
        </p:nvSpPr>
        <p:spPr/>
        <p:txBody>
          <a:bodyPr/>
          <a:lstStyle/>
          <a:p>
            <a:r>
              <a:rPr lang="de-AT" dirty="0"/>
              <a:t>List </a:t>
            </a:r>
            <a:r>
              <a:rPr lang="de-AT" dirty="0" err="1"/>
              <a:t>of</a:t>
            </a:r>
            <a:r>
              <a:rPr lang="de-AT" dirty="0"/>
              <a:t> </a:t>
            </a:r>
            <a:r>
              <a:rPr lang="de-AT" dirty="0" err="1"/>
              <a:t>sources</a:t>
            </a:r>
            <a:r>
              <a:rPr lang="de-AT" dirty="0"/>
              <a:t> I</a:t>
            </a:r>
          </a:p>
        </p:txBody>
      </p:sp>
      <p:sp>
        <p:nvSpPr>
          <p:cNvPr id="24" name="Inhaltsplatzhalter 23">
            <a:extLst>
              <a:ext uri="{FF2B5EF4-FFF2-40B4-BE49-F238E27FC236}">
                <a16:creationId xmlns:a16="http://schemas.microsoft.com/office/drawing/2014/main" id="{6B4EFD59-2EE4-CB53-F240-78633DC61CB2}"/>
              </a:ext>
            </a:extLst>
          </p:cNvPr>
          <p:cNvSpPr>
            <a:spLocks noGrp="1"/>
          </p:cNvSpPr>
          <p:nvPr>
            <p:ph idx="1"/>
          </p:nvPr>
        </p:nvSpPr>
        <p:spPr>
          <a:xfrm>
            <a:off x="592538" y="1433016"/>
            <a:ext cx="10954420" cy="4743947"/>
          </a:xfrm>
        </p:spPr>
        <p:txBody>
          <a:bodyPr/>
          <a:lstStyle/>
          <a:p>
            <a:r>
              <a:rPr lang="de-AT" sz="1300" dirty="0"/>
              <a:t>BDB (2024): https://www.binnenschiff.de/system-wasserstrasse/gueterschifffahrt/; Abruf 19.04.2024</a:t>
            </a:r>
          </a:p>
          <a:p>
            <a:r>
              <a:rPr lang="de-AT" sz="1300" dirty="0"/>
              <a:t>BDB (2026): https://www.binnenschiff.de/system-wasserstrasse/wasserstrasse/; Abruf 15.05.2026</a:t>
            </a:r>
          </a:p>
          <a:p>
            <a:r>
              <a:rPr lang="de-AT" sz="1300" dirty="0"/>
              <a:t>Bundesanstalt für Wasserbau (2017): Kolloquium Wasserbauliche Herausforderungen an den Binnenschifffahrtsstraßen, https://izw.baw.de/</a:t>
            </a:r>
            <a:r>
              <a:rPr lang="de-AT" sz="1300" dirty="0" err="1"/>
              <a:t>publikationen</a:t>
            </a:r>
            <a:r>
              <a:rPr lang="de-AT" sz="1300" dirty="0"/>
              <a:t>/</a:t>
            </a:r>
            <a:r>
              <a:rPr lang="de-AT" sz="1300" dirty="0" err="1"/>
              <a:t>kolloquien</a:t>
            </a:r>
            <a:r>
              <a:rPr lang="de-AT" sz="1300" dirty="0"/>
              <a:t>/0/02_Kempmann-Kriedel_Rusche-Pauli-Georges_Herausforderungen....</a:t>
            </a:r>
            <a:r>
              <a:rPr lang="de-AT" sz="1300" dirty="0" err="1"/>
              <a:t>pdf</a:t>
            </a:r>
            <a:r>
              <a:rPr lang="de-AT" sz="1300" dirty="0"/>
              <a:t>; Abruf: 27.05.2026</a:t>
            </a:r>
          </a:p>
          <a:p>
            <a:r>
              <a:rPr lang="de-AT" sz="1300" dirty="0"/>
              <a:t>Bundeszentrale für politische Bildung (2023): https://www.bpb.de/themen/europa/russland-analysen/nr-443/543594/analyse-die-strategische-bedeutung-des-russischen-wolga-flusssystems/; Abruf 21.05.2026</a:t>
            </a:r>
          </a:p>
          <a:p>
            <a:r>
              <a:rPr lang="de-AT" sz="1300" dirty="0"/>
              <a:t>Christidis, P., &amp; Brons, M. (2016): External </a:t>
            </a:r>
            <a:r>
              <a:rPr lang="de-AT" sz="1300" dirty="0" err="1"/>
              <a:t>costs</a:t>
            </a:r>
            <a:r>
              <a:rPr lang="de-AT" sz="1300" dirty="0"/>
              <a:t> </a:t>
            </a:r>
            <a:r>
              <a:rPr lang="de-AT" sz="1300" dirty="0" err="1"/>
              <a:t>of</a:t>
            </a:r>
            <a:r>
              <a:rPr lang="de-AT" sz="1300" dirty="0"/>
              <a:t> freight </a:t>
            </a:r>
            <a:r>
              <a:rPr lang="de-AT" sz="1300" dirty="0" err="1"/>
              <a:t>transport</a:t>
            </a:r>
            <a:r>
              <a:rPr lang="de-AT" sz="1300" dirty="0"/>
              <a:t> in European Union Member States (Joint Research </a:t>
            </a:r>
            <a:r>
              <a:rPr lang="de-AT" sz="1300" dirty="0" err="1"/>
              <a:t>Centre</a:t>
            </a:r>
            <a:r>
              <a:rPr lang="de-AT" sz="1300" dirty="0"/>
              <a:t> (JRC)). Harvard Dataverse. https://dataverse.harvard.edu/dataset.xhtml?persistentId=doi:10.7910/DVN/YA3VCY https://doi.org/10.7910/DVN/YA3VCY; Abruf 28.01.2025</a:t>
            </a:r>
          </a:p>
          <a:p>
            <a:r>
              <a:rPr lang="de-AT" sz="1300" dirty="0"/>
              <a:t>Dalziel, A. (2013). Whitepaper Logistik im Jahr 2020. Bod Homburg: </a:t>
            </a:r>
            <a:r>
              <a:rPr lang="de-AT" sz="1300" dirty="0" err="1"/>
              <a:t>Kewill</a:t>
            </a:r>
            <a:r>
              <a:rPr lang="de-AT" sz="1300" dirty="0"/>
              <a:t>.</a:t>
            </a:r>
          </a:p>
          <a:p>
            <a:r>
              <a:rPr lang="de-AT" sz="1300" dirty="0"/>
              <a:t>Duisport (2026): https://duisport.de/presse/, Abruf 18.05.2026</a:t>
            </a:r>
          </a:p>
          <a:p>
            <a:r>
              <a:rPr lang="de-AT" sz="1300" dirty="0"/>
              <a:t>Duisport (2026): https://duisport.de/unternehmen/; Abruf 20.05.2026</a:t>
            </a:r>
          </a:p>
          <a:p>
            <a:r>
              <a:rPr lang="de-AT" sz="1300" dirty="0"/>
              <a:t>Eurostat (2024): Modal </a:t>
            </a:r>
            <a:r>
              <a:rPr lang="de-AT" sz="1300" dirty="0" err="1"/>
              <a:t>split</a:t>
            </a:r>
            <a:r>
              <a:rPr lang="de-AT" sz="1300" dirty="0"/>
              <a:t> </a:t>
            </a:r>
            <a:r>
              <a:rPr lang="de-AT" sz="1300" dirty="0" err="1"/>
              <a:t>of</a:t>
            </a:r>
            <a:r>
              <a:rPr lang="de-AT" sz="1300" dirty="0"/>
              <a:t> </a:t>
            </a:r>
            <a:r>
              <a:rPr lang="de-AT" sz="1300" dirty="0" err="1"/>
              <a:t>inland</a:t>
            </a:r>
            <a:r>
              <a:rPr lang="de-AT" sz="1300" dirty="0"/>
              <a:t> freight </a:t>
            </a:r>
            <a:r>
              <a:rPr lang="de-AT" sz="1300" dirty="0" err="1"/>
              <a:t>transport</a:t>
            </a:r>
            <a:r>
              <a:rPr lang="de-AT" sz="1300" dirty="0"/>
              <a:t>: https://ec.europa.eu/eurostat/databrowser/view/tran_hv_frmod/default/table?lang=en&amp;category=tran.tran_hv_ms; Abruf 28.04.2026</a:t>
            </a:r>
          </a:p>
          <a:p>
            <a:r>
              <a:rPr lang="de-AT" sz="1300" dirty="0"/>
              <a:t>Eurostat (2025): https://ec.europa.eu/eurostat/statistics-explained/index.php?title=Characteristics_of_the_railway_network_in_Europe; Abruf 06.03.2025</a:t>
            </a:r>
          </a:p>
          <a:p>
            <a:r>
              <a:rPr lang="de-AT" sz="1300" dirty="0"/>
              <a:t>“Facts &amp; Figures- Inland Navigation in Europe”, </a:t>
            </a:r>
            <a:r>
              <a:rPr lang="de-AT" sz="1300" dirty="0" err="1"/>
              <a:t>slide</a:t>
            </a:r>
            <a:r>
              <a:rPr lang="de-AT" sz="1300" dirty="0"/>
              <a:t> 2, URL: http://de.slideshare.net/carolinevandeleur/platina-ff-general-14427068; Abruf 21.05.2026</a:t>
            </a:r>
          </a:p>
          <a:p>
            <a:endParaRPr lang="de-AT" sz="1300" dirty="0"/>
          </a:p>
          <a:p>
            <a:pPr marL="0" indent="0">
              <a:buNone/>
            </a:pPr>
            <a:endParaRPr lang="de-AT" sz="1200" dirty="0"/>
          </a:p>
        </p:txBody>
      </p:sp>
      <p:sp>
        <p:nvSpPr>
          <p:cNvPr id="2" name="Fußzeilenplatzhalter 2">
            <a:extLst>
              <a:ext uri="{FF2B5EF4-FFF2-40B4-BE49-F238E27FC236}">
                <a16:creationId xmlns:a16="http://schemas.microsoft.com/office/drawing/2014/main" id="{DECEBE01-AA14-48FF-38C0-9F2161962829}"/>
              </a:ext>
              <a:ext uri="{C183D7F6-B498-43B3-948B-1728B52AA6E4}">
                <adec:decorative xmlns:adec="http://schemas.microsoft.com/office/drawing/2017/decorative" val="1"/>
              </a:ext>
            </a:extLst>
          </p:cNvPr>
          <p:cNvSpPr>
            <a:spLocks noGrp="1"/>
          </p:cNvSpPr>
          <p:nvPr>
            <p:ph type="ftr" sz="quarter" idx="11"/>
          </p:nvPr>
        </p:nvSpPr>
        <p:spPr>
          <a:xfrm>
            <a:off x="635069" y="272194"/>
            <a:ext cx="7109715"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4223318218"/>
      </p:ext>
    </p:extLst>
  </p:cSld>
  <p:clrMapOvr>
    <a:masterClrMapping/>
  </p:clrMapOvr>
  <p:transition spd="slow">
    <p:push/>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D3503-06E3-C6DD-045D-27E870D06296}"/>
            </a:ext>
          </a:extLst>
        </p:cNvPr>
        <p:cNvGrpSpPr/>
        <p:nvPr/>
      </p:nvGrpSpPr>
      <p:grpSpPr>
        <a:xfrm>
          <a:off x="0" y="0"/>
          <a:ext cx="0" cy="0"/>
          <a:chOff x="0" y="0"/>
          <a:chExt cx="0" cy="0"/>
        </a:xfrm>
      </p:grpSpPr>
      <p:sp>
        <p:nvSpPr>
          <p:cNvPr id="17" name="Ellipse 16">
            <a:extLst>
              <a:ext uri="{FF2B5EF4-FFF2-40B4-BE49-F238E27FC236}">
                <a16:creationId xmlns:a16="http://schemas.microsoft.com/office/drawing/2014/main" id="{0FCF0016-3DCC-B385-3BE1-5B08928844A7}"/>
              </a:ext>
              <a:ext uri="{C183D7F6-B498-43B3-948B-1728B52AA6E4}">
                <adec:decorative xmlns:adec="http://schemas.microsoft.com/office/drawing/2017/decorative" val="1"/>
              </a:ext>
            </a:extLst>
          </p:cNvPr>
          <p:cNvSpPr/>
          <p:nvPr/>
        </p:nvSpPr>
        <p:spPr>
          <a:xfrm>
            <a:off x="928738" y="2707668"/>
            <a:ext cx="986812" cy="986812"/>
          </a:xfrm>
          <a:prstGeom prst="ellipse">
            <a:avLst/>
          </a:prstGeom>
          <a:solidFill>
            <a:schemeClr val="bg1"/>
          </a:solidFill>
          <a:ln w="254000">
            <a:solidFill>
              <a:schemeClr val="accent3">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Ellipse 14">
            <a:extLst>
              <a:ext uri="{FF2B5EF4-FFF2-40B4-BE49-F238E27FC236}">
                <a16:creationId xmlns:a16="http://schemas.microsoft.com/office/drawing/2014/main" id="{1C4796A3-978E-721F-8963-53A5C3DD6643}"/>
              </a:ext>
              <a:ext uri="{C183D7F6-B498-43B3-948B-1728B52AA6E4}">
                <adec:decorative xmlns:adec="http://schemas.microsoft.com/office/drawing/2017/decorative" val="1"/>
              </a:ext>
            </a:extLst>
          </p:cNvPr>
          <p:cNvSpPr/>
          <p:nvPr/>
        </p:nvSpPr>
        <p:spPr>
          <a:xfrm>
            <a:off x="3135925" y="4006014"/>
            <a:ext cx="1905221" cy="1905221"/>
          </a:xfrm>
          <a:prstGeom prst="ellipse">
            <a:avLst/>
          </a:prstGeom>
          <a:solidFill>
            <a:schemeClr val="bg1"/>
          </a:solidFill>
          <a:ln w="508000">
            <a:solidFill>
              <a:schemeClr val="bg2">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a:t>40</a:t>
            </a:r>
          </a:p>
          <a:p>
            <a:pPr algn="ctr"/>
            <a:endParaRPr lang="de-AT"/>
          </a:p>
        </p:txBody>
      </p:sp>
      <p:sp>
        <p:nvSpPr>
          <p:cNvPr id="16" name="Ellipse 15">
            <a:extLst>
              <a:ext uri="{FF2B5EF4-FFF2-40B4-BE49-F238E27FC236}">
                <a16:creationId xmlns:a16="http://schemas.microsoft.com/office/drawing/2014/main" id="{0CF62898-908F-EFDD-3032-6A37261E2B9D}"/>
              </a:ext>
              <a:ext uri="{C183D7F6-B498-43B3-948B-1728B52AA6E4}">
                <adec:decorative xmlns:adec="http://schemas.microsoft.com/office/drawing/2017/decorative" val="1"/>
              </a:ext>
            </a:extLst>
          </p:cNvPr>
          <p:cNvSpPr/>
          <p:nvPr/>
        </p:nvSpPr>
        <p:spPr>
          <a:xfrm>
            <a:off x="8825050" y="3717652"/>
            <a:ext cx="1030973" cy="1030973"/>
          </a:xfrm>
          <a:prstGeom prst="ellipse">
            <a:avLst/>
          </a:prstGeom>
          <a:solidFill>
            <a:schemeClr val="bg1"/>
          </a:solidFill>
          <a:ln w="127000">
            <a:solidFill>
              <a:schemeClr val="accent3">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Ellipse 13">
            <a:extLst>
              <a:ext uri="{FF2B5EF4-FFF2-40B4-BE49-F238E27FC236}">
                <a16:creationId xmlns:a16="http://schemas.microsoft.com/office/drawing/2014/main" id="{FE71791C-9697-2CAC-AF91-AA6F31767422}"/>
              </a:ext>
              <a:ext uri="{C183D7F6-B498-43B3-948B-1728B52AA6E4}">
                <adec:decorative xmlns:adec="http://schemas.microsoft.com/office/drawing/2017/decorative" val="1"/>
              </a:ext>
            </a:extLst>
          </p:cNvPr>
          <p:cNvSpPr/>
          <p:nvPr/>
        </p:nvSpPr>
        <p:spPr>
          <a:xfrm>
            <a:off x="6440683" y="1549984"/>
            <a:ext cx="1905221" cy="1905221"/>
          </a:xfrm>
          <a:prstGeom prst="ellipse">
            <a:avLst/>
          </a:prstGeom>
          <a:solidFill>
            <a:schemeClr val="bg1"/>
          </a:solidFill>
          <a:ln w="254000">
            <a:solidFill>
              <a:schemeClr val="bg2">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itel 5">
            <a:extLst>
              <a:ext uri="{FF2B5EF4-FFF2-40B4-BE49-F238E27FC236}">
                <a16:creationId xmlns:a16="http://schemas.microsoft.com/office/drawing/2014/main" id="{3C596F41-ED85-43D4-D6BE-62561210EC8E}"/>
              </a:ext>
            </a:extLst>
          </p:cNvPr>
          <p:cNvSpPr>
            <a:spLocks noGrp="1"/>
          </p:cNvSpPr>
          <p:nvPr>
            <p:ph type="title"/>
          </p:nvPr>
        </p:nvSpPr>
        <p:spPr/>
        <p:txBody>
          <a:bodyPr/>
          <a:lstStyle/>
          <a:p>
            <a:r>
              <a:rPr lang="de-AT" dirty="0"/>
              <a:t>List </a:t>
            </a:r>
            <a:r>
              <a:rPr lang="de-AT" dirty="0" err="1"/>
              <a:t>of</a:t>
            </a:r>
            <a:r>
              <a:rPr lang="de-AT" dirty="0"/>
              <a:t> </a:t>
            </a:r>
            <a:r>
              <a:rPr lang="de-AT" dirty="0" err="1"/>
              <a:t>sources</a:t>
            </a:r>
            <a:r>
              <a:rPr lang="de-AT" dirty="0"/>
              <a:t> II</a:t>
            </a:r>
          </a:p>
        </p:txBody>
      </p:sp>
      <p:sp>
        <p:nvSpPr>
          <p:cNvPr id="24" name="Inhaltsplatzhalter 23">
            <a:extLst>
              <a:ext uri="{FF2B5EF4-FFF2-40B4-BE49-F238E27FC236}">
                <a16:creationId xmlns:a16="http://schemas.microsoft.com/office/drawing/2014/main" id="{83D4E144-4FD6-6E60-B885-F08B7616F0C5}"/>
              </a:ext>
            </a:extLst>
          </p:cNvPr>
          <p:cNvSpPr>
            <a:spLocks noGrp="1"/>
          </p:cNvSpPr>
          <p:nvPr>
            <p:ph idx="1"/>
          </p:nvPr>
        </p:nvSpPr>
        <p:spPr>
          <a:xfrm>
            <a:off x="592538" y="1219200"/>
            <a:ext cx="10954420" cy="4957763"/>
          </a:xfrm>
        </p:spPr>
        <p:txBody>
          <a:bodyPr/>
          <a:lstStyle/>
          <a:p>
            <a:r>
              <a:rPr lang="de-AT" sz="1300" dirty="0"/>
              <a:t>Hafen Hamburg Marketing (2024): Containerumschlag im Hamburger Hafen von 1991 bis 2023 und eine Prognose für das Jahr 2035; In Statista: https://de.statista.com/statistik/daten/studie/29789/umfrage/containerumschlag-im-hamburger-hafen/; Abruf 21.05.2026</a:t>
            </a:r>
          </a:p>
          <a:p>
            <a:r>
              <a:rPr lang="de-AT" sz="1300" dirty="0"/>
              <a:t>Heinzelmann, Christoph / Bödefeld, Jörg / Duric, Zorana (2020): Digitalisierung im Verkehrswasserbau. Bautechnik, 97; In: https://doi.org/10.1002/bate.202000029; S. 441-444</a:t>
            </a:r>
          </a:p>
          <a:p>
            <a:r>
              <a:rPr lang="de-AT" sz="1300" dirty="0" err="1"/>
              <a:t>Indexmundi</a:t>
            </a:r>
            <a:r>
              <a:rPr lang="de-AT" sz="1300" dirty="0"/>
              <a:t>:  http://www.indexmundi.com/map/?t=10&amp;v=116&amp;r=eu&amp;l=en; Abruf 21.05.2026</a:t>
            </a:r>
          </a:p>
          <a:p>
            <a:r>
              <a:rPr lang="de-AT" sz="1300" dirty="0"/>
              <a:t>Juha Schweighofer, “The </a:t>
            </a:r>
            <a:r>
              <a:rPr lang="de-AT" sz="1300" dirty="0" err="1"/>
              <a:t>impact</a:t>
            </a:r>
            <a:r>
              <a:rPr lang="de-AT" sz="1300" dirty="0"/>
              <a:t> </a:t>
            </a:r>
            <a:r>
              <a:rPr lang="de-AT" sz="1300" dirty="0" err="1"/>
              <a:t>of</a:t>
            </a:r>
            <a:r>
              <a:rPr lang="de-AT" sz="1300" dirty="0"/>
              <a:t> extreme </a:t>
            </a:r>
            <a:r>
              <a:rPr lang="de-AT" sz="1300" dirty="0" err="1"/>
              <a:t>weather</a:t>
            </a:r>
            <a:r>
              <a:rPr lang="de-AT" sz="1300" dirty="0"/>
              <a:t> and </a:t>
            </a:r>
            <a:r>
              <a:rPr lang="de-AT" sz="1300" dirty="0" err="1"/>
              <a:t>climate</a:t>
            </a:r>
            <a:r>
              <a:rPr lang="de-AT" sz="1300" dirty="0"/>
              <a:t> </a:t>
            </a:r>
            <a:r>
              <a:rPr lang="de-AT" sz="1300" dirty="0" err="1"/>
              <a:t>change</a:t>
            </a:r>
            <a:r>
              <a:rPr lang="de-AT" sz="1300" dirty="0"/>
              <a:t> on </a:t>
            </a:r>
            <a:r>
              <a:rPr lang="de-AT" sz="1300" dirty="0" err="1"/>
              <a:t>inland</a:t>
            </a:r>
            <a:r>
              <a:rPr lang="de-AT" sz="1300" dirty="0"/>
              <a:t> </a:t>
            </a:r>
            <a:r>
              <a:rPr lang="de-AT" sz="1300" dirty="0" err="1"/>
              <a:t>waterway</a:t>
            </a:r>
            <a:r>
              <a:rPr lang="de-AT" sz="1300" dirty="0"/>
              <a:t> </a:t>
            </a:r>
            <a:r>
              <a:rPr lang="de-AT" sz="1300" dirty="0" err="1"/>
              <a:t>transport</a:t>
            </a:r>
            <a:r>
              <a:rPr lang="de-AT" sz="1300" dirty="0"/>
              <a:t>” in Natural Hazards, May 2014, Volume 72, </a:t>
            </a:r>
            <a:r>
              <a:rPr lang="de-AT" sz="1300" dirty="0" err="1"/>
              <a:t>Issue</a:t>
            </a:r>
            <a:r>
              <a:rPr lang="de-AT" sz="1300" dirty="0"/>
              <a:t> 1, p 23-40, p. 25-27</a:t>
            </a:r>
          </a:p>
          <a:p>
            <a:r>
              <a:rPr lang="de-AT" sz="1300" dirty="0" err="1"/>
              <a:t>Klexikon</a:t>
            </a:r>
            <a:r>
              <a:rPr lang="de-AT" sz="1300" dirty="0"/>
              <a:t> (2024): https://klexikon.zum.de/wiki/Kanal; Abruf 15.05.2026</a:t>
            </a:r>
          </a:p>
          <a:p>
            <a:r>
              <a:rPr lang="de-AT" sz="1300" dirty="0" err="1"/>
              <a:t>Klexikon</a:t>
            </a:r>
            <a:r>
              <a:rPr lang="de-AT" sz="1300" dirty="0"/>
              <a:t> (2026): https://klexikon.zum.de/wiki/Schleuse; Abruf 26.05.2026</a:t>
            </a:r>
          </a:p>
          <a:p>
            <a:r>
              <a:rPr lang="de-AT" sz="1300" dirty="0"/>
              <a:t>Koch, Susanne (2012): Logistik – Eine Einführung in Ökonomie und Nachhaltigkeit</a:t>
            </a:r>
          </a:p>
          <a:p>
            <a:r>
              <a:rPr lang="de-AT" sz="1300" dirty="0"/>
              <a:t>Planet wissen WDR (2026): https://www.planet-wissen.de/technik/schifffahrt/kanaele_kuenstliche_wasserwege/pwieeuropaeischekanalgeschichte100.html; Abruf 27.05.2026</a:t>
            </a:r>
          </a:p>
          <a:p>
            <a:r>
              <a:rPr lang="de-AT" sz="1300" dirty="0"/>
              <a:t>Port </a:t>
            </a:r>
            <a:r>
              <a:rPr lang="de-AT" sz="1300" dirty="0" err="1"/>
              <a:t>of</a:t>
            </a:r>
            <a:r>
              <a:rPr lang="de-AT" sz="1300" dirty="0"/>
              <a:t> Hamburg (2024): https://www.hafen-hamburg.de/; Abruf 29.05.2026</a:t>
            </a:r>
          </a:p>
          <a:p>
            <a:r>
              <a:rPr lang="de-AT" sz="1300" dirty="0"/>
              <a:t>Port </a:t>
            </a:r>
            <a:r>
              <a:rPr lang="de-AT" sz="1300" dirty="0" err="1"/>
              <a:t>of</a:t>
            </a:r>
            <a:r>
              <a:rPr lang="de-AT" sz="1300" dirty="0"/>
              <a:t> Rotterdam (2024): https://www.portofrotterdam.com/de/online-erleben/fakten-und-zahlen, Abruf 29.05.2026</a:t>
            </a:r>
          </a:p>
          <a:p>
            <a:r>
              <a:rPr lang="de-AT" sz="1300" dirty="0"/>
              <a:t>Schienen-Control (2025): https://www.schienencontrol.gv.at/de/wettbewerbsregulierung/eisenbahnnetz-oesterreich.html, Abruf 28.01.2025</a:t>
            </a:r>
          </a:p>
          <a:p>
            <a:r>
              <a:rPr lang="de-AT" sz="1300" dirty="0"/>
              <a:t>Société du </a:t>
            </a:r>
            <a:r>
              <a:rPr lang="de-AT" sz="1300" dirty="0" err="1"/>
              <a:t>Canal</a:t>
            </a:r>
            <a:r>
              <a:rPr lang="de-AT" sz="1300" dirty="0"/>
              <a:t> Seine-Nord Europe: https://www.canal-seine-nord-europe.fr/en/channel-essentials/; Abruf 21.05.2026</a:t>
            </a:r>
          </a:p>
          <a:p>
            <a:r>
              <a:rPr lang="de-AT" sz="1300" dirty="0"/>
              <a:t>Statista (2026): https://de.statista.com/themen/10797/hafen-rotterdam/#topicOverview; Abruf 29.05.2026</a:t>
            </a:r>
          </a:p>
          <a:p>
            <a:endParaRPr lang="de-AT" sz="1300" dirty="0"/>
          </a:p>
          <a:p>
            <a:pPr marL="0" indent="0">
              <a:buNone/>
            </a:pPr>
            <a:endParaRPr lang="de-AT" sz="1200" dirty="0"/>
          </a:p>
        </p:txBody>
      </p:sp>
      <p:sp>
        <p:nvSpPr>
          <p:cNvPr id="2" name="Fußzeilenplatzhalter 2">
            <a:extLst>
              <a:ext uri="{FF2B5EF4-FFF2-40B4-BE49-F238E27FC236}">
                <a16:creationId xmlns:a16="http://schemas.microsoft.com/office/drawing/2014/main" id="{5E2F917E-9CF9-A062-018F-2F17308A849F}"/>
              </a:ext>
              <a:ext uri="{C183D7F6-B498-43B3-948B-1728B52AA6E4}">
                <adec:decorative xmlns:adec="http://schemas.microsoft.com/office/drawing/2017/decorative" val="1"/>
              </a:ext>
            </a:extLst>
          </p:cNvPr>
          <p:cNvSpPr>
            <a:spLocks noGrp="1"/>
          </p:cNvSpPr>
          <p:nvPr>
            <p:ph type="ftr" sz="quarter" idx="11"/>
          </p:nvPr>
        </p:nvSpPr>
        <p:spPr>
          <a:xfrm>
            <a:off x="635069" y="272194"/>
            <a:ext cx="7109715" cy="365125"/>
          </a:xfrm>
        </p:spPr>
        <p:txBody>
          <a:bodyPr/>
          <a:lstStyle/>
          <a:p>
            <a:r>
              <a:rPr lang="de-AT" dirty="0">
                <a:cs typeface="Arial" panose="020B0604020202020204" pitchFamily="34" charset="0"/>
              </a:rPr>
              <a:t>Verkehr und Transport – Grundlagen und multimodale Ansätze</a:t>
            </a:r>
            <a:endParaRPr lang="de-AT" dirty="0"/>
          </a:p>
        </p:txBody>
      </p:sp>
    </p:spTree>
    <p:extLst>
      <p:ext uri="{BB962C8B-B14F-4D97-AF65-F5344CB8AC3E}">
        <p14:creationId xmlns:p14="http://schemas.microsoft.com/office/powerpoint/2010/main" val="584178454"/>
      </p:ext>
    </p:extLst>
  </p:cSld>
  <p:clrMapOvr>
    <a:masterClrMapping/>
  </p:clrMapOvr>
  <p:transition spd="slow">
    <p:push/>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55B61-0D32-4A21-D46C-BC33C97D6381}"/>
            </a:ext>
          </a:extLst>
        </p:cNvPr>
        <p:cNvGrpSpPr/>
        <p:nvPr/>
      </p:nvGrpSpPr>
      <p:grpSpPr>
        <a:xfrm>
          <a:off x="0" y="0"/>
          <a:ext cx="0" cy="0"/>
          <a:chOff x="0" y="0"/>
          <a:chExt cx="0" cy="0"/>
        </a:xfrm>
      </p:grpSpPr>
      <p:sp>
        <p:nvSpPr>
          <p:cNvPr id="17" name="Ellipse 16">
            <a:extLst>
              <a:ext uri="{FF2B5EF4-FFF2-40B4-BE49-F238E27FC236}">
                <a16:creationId xmlns:a16="http://schemas.microsoft.com/office/drawing/2014/main" id="{880055A2-F8B4-D990-1C7A-B68950EC75AE}"/>
              </a:ext>
              <a:ext uri="{C183D7F6-B498-43B3-948B-1728B52AA6E4}">
                <adec:decorative xmlns:adec="http://schemas.microsoft.com/office/drawing/2017/decorative" val="1"/>
              </a:ext>
            </a:extLst>
          </p:cNvPr>
          <p:cNvSpPr/>
          <p:nvPr/>
        </p:nvSpPr>
        <p:spPr>
          <a:xfrm>
            <a:off x="928738" y="2707668"/>
            <a:ext cx="986812" cy="986812"/>
          </a:xfrm>
          <a:prstGeom prst="ellipse">
            <a:avLst/>
          </a:prstGeom>
          <a:solidFill>
            <a:schemeClr val="bg1"/>
          </a:solidFill>
          <a:ln w="254000">
            <a:solidFill>
              <a:schemeClr val="accent3">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Ellipse 14">
            <a:extLst>
              <a:ext uri="{FF2B5EF4-FFF2-40B4-BE49-F238E27FC236}">
                <a16:creationId xmlns:a16="http://schemas.microsoft.com/office/drawing/2014/main" id="{E2DFF7AD-31DD-78D0-A2A3-28F006533886}"/>
              </a:ext>
              <a:ext uri="{C183D7F6-B498-43B3-948B-1728B52AA6E4}">
                <adec:decorative xmlns:adec="http://schemas.microsoft.com/office/drawing/2017/decorative" val="1"/>
              </a:ext>
            </a:extLst>
          </p:cNvPr>
          <p:cNvSpPr/>
          <p:nvPr/>
        </p:nvSpPr>
        <p:spPr>
          <a:xfrm>
            <a:off x="3135925" y="4006014"/>
            <a:ext cx="1905221" cy="1905221"/>
          </a:xfrm>
          <a:prstGeom prst="ellipse">
            <a:avLst/>
          </a:prstGeom>
          <a:solidFill>
            <a:schemeClr val="bg1"/>
          </a:solidFill>
          <a:ln w="508000">
            <a:solidFill>
              <a:schemeClr val="bg2">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a:t>40</a:t>
            </a:r>
          </a:p>
          <a:p>
            <a:pPr algn="ctr"/>
            <a:endParaRPr lang="de-AT"/>
          </a:p>
        </p:txBody>
      </p:sp>
      <p:sp>
        <p:nvSpPr>
          <p:cNvPr id="16" name="Ellipse 15">
            <a:extLst>
              <a:ext uri="{FF2B5EF4-FFF2-40B4-BE49-F238E27FC236}">
                <a16:creationId xmlns:a16="http://schemas.microsoft.com/office/drawing/2014/main" id="{13D7354E-124D-88EA-6DD4-FC48D5A9FE53}"/>
              </a:ext>
              <a:ext uri="{C183D7F6-B498-43B3-948B-1728B52AA6E4}">
                <adec:decorative xmlns:adec="http://schemas.microsoft.com/office/drawing/2017/decorative" val="1"/>
              </a:ext>
            </a:extLst>
          </p:cNvPr>
          <p:cNvSpPr/>
          <p:nvPr/>
        </p:nvSpPr>
        <p:spPr>
          <a:xfrm>
            <a:off x="8825050" y="3717652"/>
            <a:ext cx="1030973" cy="1030973"/>
          </a:xfrm>
          <a:prstGeom prst="ellipse">
            <a:avLst/>
          </a:prstGeom>
          <a:solidFill>
            <a:schemeClr val="bg1"/>
          </a:solidFill>
          <a:ln w="127000">
            <a:solidFill>
              <a:schemeClr val="accent3">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Ellipse 13">
            <a:extLst>
              <a:ext uri="{FF2B5EF4-FFF2-40B4-BE49-F238E27FC236}">
                <a16:creationId xmlns:a16="http://schemas.microsoft.com/office/drawing/2014/main" id="{518BB015-219C-0E30-4A49-6012D9DD6B2F}"/>
              </a:ext>
              <a:ext uri="{C183D7F6-B498-43B3-948B-1728B52AA6E4}">
                <adec:decorative xmlns:adec="http://schemas.microsoft.com/office/drawing/2017/decorative" val="1"/>
              </a:ext>
            </a:extLst>
          </p:cNvPr>
          <p:cNvSpPr/>
          <p:nvPr/>
        </p:nvSpPr>
        <p:spPr>
          <a:xfrm>
            <a:off x="6440683" y="1549984"/>
            <a:ext cx="1905221" cy="1905221"/>
          </a:xfrm>
          <a:prstGeom prst="ellipse">
            <a:avLst/>
          </a:prstGeom>
          <a:solidFill>
            <a:schemeClr val="bg1"/>
          </a:solidFill>
          <a:ln w="254000">
            <a:solidFill>
              <a:schemeClr val="bg2">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itel 5">
            <a:extLst>
              <a:ext uri="{FF2B5EF4-FFF2-40B4-BE49-F238E27FC236}">
                <a16:creationId xmlns:a16="http://schemas.microsoft.com/office/drawing/2014/main" id="{756C59D8-056C-981D-685D-EC6FDE1630BE}"/>
              </a:ext>
            </a:extLst>
          </p:cNvPr>
          <p:cNvSpPr>
            <a:spLocks noGrp="1"/>
          </p:cNvSpPr>
          <p:nvPr>
            <p:ph type="title"/>
          </p:nvPr>
        </p:nvSpPr>
        <p:spPr/>
        <p:txBody>
          <a:bodyPr/>
          <a:lstStyle/>
          <a:p>
            <a:r>
              <a:rPr lang="de-AT" dirty="0"/>
              <a:t>List </a:t>
            </a:r>
            <a:r>
              <a:rPr lang="de-AT" dirty="0" err="1"/>
              <a:t>of</a:t>
            </a:r>
            <a:r>
              <a:rPr lang="de-AT" dirty="0"/>
              <a:t> </a:t>
            </a:r>
            <a:r>
              <a:rPr lang="de-AT" dirty="0" err="1"/>
              <a:t>sources</a:t>
            </a:r>
            <a:r>
              <a:rPr lang="de-AT" dirty="0"/>
              <a:t> III</a:t>
            </a:r>
          </a:p>
        </p:txBody>
      </p:sp>
      <p:sp>
        <p:nvSpPr>
          <p:cNvPr id="24" name="Inhaltsplatzhalter 23">
            <a:extLst>
              <a:ext uri="{FF2B5EF4-FFF2-40B4-BE49-F238E27FC236}">
                <a16:creationId xmlns:a16="http://schemas.microsoft.com/office/drawing/2014/main" id="{4CAEB0DF-41FD-B37A-D4AD-67F421DEC3DC}"/>
              </a:ext>
            </a:extLst>
          </p:cNvPr>
          <p:cNvSpPr>
            <a:spLocks noGrp="1"/>
          </p:cNvSpPr>
          <p:nvPr>
            <p:ph idx="1"/>
          </p:nvPr>
        </p:nvSpPr>
        <p:spPr>
          <a:xfrm>
            <a:off x="592537" y="1276870"/>
            <a:ext cx="11148747" cy="4881563"/>
          </a:xfrm>
        </p:spPr>
        <p:txBody>
          <a:bodyPr/>
          <a:lstStyle/>
          <a:p>
            <a:r>
              <a:rPr lang="de-AT" sz="1300" dirty="0"/>
              <a:t>Strobl, T., Zunic, F. (2006): Wasserbau. Aktuelle Grundlagen – Neue Entwicklungen. Springer-Verlag, Berlin Heidelberg. S.383-447.</a:t>
            </a:r>
          </a:p>
          <a:p>
            <a:r>
              <a:rPr lang="de-AT" sz="1300" dirty="0" err="1"/>
              <a:t>Studysmarter</a:t>
            </a:r>
            <a:r>
              <a:rPr lang="de-AT" sz="1300" dirty="0"/>
              <a:t> (2026): https://www.studysmarter.de/schule/geographie/hydrographie/fliessgewaesser/; Abruf 15.05.2026</a:t>
            </a:r>
          </a:p>
          <a:p>
            <a:r>
              <a:rPr lang="de-AT" sz="1300" dirty="0"/>
              <a:t>Verband deutscher Reeder (2016): https://www.reederverband.de/sites/default/files/publikationen/deutsche_seeschifffahrt/deutsche_seeschifffahrt_2016_-_umweltspecial.pdf; Abruf 18.03.2025</a:t>
            </a:r>
          </a:p>
          <a:p>
            <a:r>
              <a:rPr lang="de-AT" sz="1300" dirty="0" err="1"/>
              <a:t>Viadonau</a:t>
            </a:r>
            <a:r>
              <a:rPr lang="de-AT" sz="1300" dirty="0"/>
              <a:t> (2019): Manual on </a:t>
            </a:r>
            <a:r>
              <a:rPr lang="de-AT" sz="1300" dirty="0" err="1"/>
              <a:t>Danube</a:t>
            </a:r>
            <a:r>
              <a:rPr lang="de-AT" sz="1300" dirty="0"/>
              <a:t> Navigation; https://www.viadonau.org/fileadmin/user_upload/Manual_on_Danube_Navigation.pdf; Abruf 27.05.2026</a:t>
            </a:r>
          </a:p>
          <a:p>
            <a:r>
              <a:rPr lang="de-AT" sz="1300" dirty="0" err="1"/>
              <a:t>Viadonau</a:t>
            </a:r>
            <a:r>
              <a:rPr lang="de-AT" sz="1300" dirty="0"/>
              <a:t> (2022): </a:t>
            </a:r>
            <a:r>
              <a:rPr lang="en-US" sz="1300" dirty="0"/>
              <a:t>Annual Report Danube Navigation in Austria 2021; https://www.viadonau.org/fileadmin/user_upload/viadonau_Annual_Report_on_Danube_Navigation_2021.pdf</a:t>
            </a:r>
            <a:endParaRPr lang="de-AT" sz="1300" dirty="0"/>
          </a:p>
          <a:p>
            <a:r>
              <a:rPr lang="de-AT" sz="1300" dirty="0" err="1"/>
              <a:t>Viadonau</a:t>
            </a:r>
            <a:r>
              <a:rPr lang="de-AT" sz="1300" dirty="0"/>
              <a:t> (2023): </a:t>
            </a:r>
            <a:r>
              <a:rPr lang="en" sz="1400" dirty="0"/>
              <a:t>Annual Report Danube Navigation in Austria 2022; </a:t>
            </a:r>
            <a:r>
              <a:rPr lang="de-AT" sz="1400" dirty="0"/>
              <a:t>https://www.viadonau.org/fileadmin/user_upload/viadonau_Annual_Report_on_Danube_Navigation_2022.pdf</a:t>
            </a:r>
            <a:r>
              <a:rPr lang="en" sz="1400" dirty="0"/>
              <a:t>; </a:t>
            </a:r>
            <a:endParaRPr lang="de-AT" sz="1300" dirty="0"/>
          </a:p>
          <a:p>
            <a:r>
              <a:rPr lang="de-AT" sz="1300" dirty="0" err="1"/>
              <a:t>Viadonau</a:t>
            </a:r>
            <a:r>
              <a:rPr lang="de-AT" sz="1300" dirty="0"/>
              <a:t> (2024): </a:t>
            </a:r>
            <a:r>
              <a:rPr lang="en" sz="1400" dirty="0"/>
              <a:t>Annual Report Danube Navigation in Austria 2023;</a:t>
            </a:r>
            <a:r>
              <a:rPr lang="de-AT" sz="1400" dirty="0"/>
              <a:t> https://www.viadonau.org/fileadmin/user_upload/Annual_Report_on_Danube_Navigation_2023.pdf;</a:t>
            </a:r>
            <a:r>
              <a:rPr lang="en" sz="1400" dirty="0"/>
              <a:t> </a:t>
            </a:r>
          </a:p>
          <a:p>
            <a:r>
              <a:rPr lang="de-AT" sz="1300" dirty="0" err="1"/>
              <a:t>Viadonau</a:t>
            </a:r>
            <a:r>
              <a:rPr lang="de-AT" sz="1300" dirty="0"/>
              <a:t> (2025): </a:t>
            </a:r>
            <a:r>
              <a:rPr lang="en-US" sz="1300" dirty="0"/>
              <a:t>Annual Report Danube Navigation in Austria 2024; https://www.viadonau.org/fileadmin/user_upload/Annual_Report_on_Danube_Navigation_2024.pdf</a:t>
            </a:r>
            <a:endParaRPr lang="de-AT" sz="1300" dirty="0"/>
          </a:p>
          <a:p>
            <a:r>
              <a:rPr lang="de-AT" sz="1300" dirty="0" err="1"/>
              <a:t>Viadonau</a:t>
            </a:r>
            <a:r>
              <a:rPr lang="de-AT" sz="1300" dirty="0"/>
              <a:t> (2026): https://www.viadonau.org/wirtschaft/donaulogistik/high-heavy-transporte; Abruf 26.05.2026</a:t>
            </a:r>
          </a:p>
          <a:p>
            <a:r>
              <a:rPr lang="de-AT" sz="1300" dirty="0" err="1"/>
              <a:t>Viadonau</a:t>
            </a:r>
            <a:r>
              <a:rPr lang="de-AT" sz="1300" dirty="0"/>
              <a:t> (2026): http://www.viadonau.org/wirtschaft/transportachse-donau/; Abruf 26.05.2026</a:t>
            </a:r>
          </a:p>
          <a:p>
            <a:r>
              <a:rPr lang="de-AT" sz="1300" dirty="0"/>
              <a:t>WSV (2024): https://www.gdws.wsv.bund.de/DE/wasserstrassen/01_bundeswasserstrassen/Klassifizierung/Klassifizierung_node.html; Abruf 29.05.2026</a:t>
            </a:r>
          </a:p>
          <a:p>
            <a:r>
              <a:rPr lang="de-AT" sz="1300" dirty="0"/>
              <a:t>WSV (2026): https://www.gdws.wsv.bund.de/DE/wasserstrassen/01_bundeswasserstrassen/02_Rhein/Rhein.html; Abruf 20.05.2026</a:t>
            </a:r>
          </a:p>
          <a:p>
            <a:r>
              <a:rPr lang="de-AT" sz="1300" dirty="0"/>
              <a:t>WSV: https://www.schifffahrtsschule.wsv.de/Webs/Schifffahrtsschule/SharedDocs/Downloads/Rheinstromgebiet/Wasserstrassen.pdf?__blob=publicationFile&amp;v=1; Abruf 27.05.2026</a:t>
            </a:r>
          </a:p>
          <a:p>
            <a:r>
              <a:rPr lang="de-AT" sz="1300" dirty="0"/>
              <a:t>ZKR (2025): Annual Report 2025; https://www.ccr-zkr.org/files/documents/om/om25_II_en.pdf</a:t>
            </a:r>
            <a:endParaRPr lang="de-AT" sz="1200" dirty="0"/>
          </a:p>
        </p:txBody>
      </p:sp>
      <p:sp>
        <p:nvSpPr>
          <p:cNvPr id="2" name="Fußzeilenplatzhalter 2">
            <a:extLst>
              <a:ext uri="{FF2B5EF4-FFF2-40B4-BE49-F238E27FC236}">
                <a16:creationId xmlns:a16="http://schemas.microsoft.com/office/drawing/2014/main" id="{C9901218-3304-1B0A-FEA1-1F226C4115C0}"/>
              </a:ext>
              <a:ext uri="{C183D7F6-B498-43B3-948B-1728B52AA6E4}">
                <adec:decorative xmlns:adec="http://schemas.microsoft.com/office/drawing/2017/decorative" val="1"/>
              </a:ext>
            </a:extLst>
          </p:cNvPr>
          <p:cNvSpPr>
            <a:spLocks noGrp="1"/>
          </p:cNvSpPr>
          <p:nvPr>
            <p:ph type="ftr" sz="quarter" idx="11"/>
          </p:nvPr>
        </p:nvSpPr>
        <p:spPr>
          <a:xfrm>
            <a:off x="635069" y="272194"/>
            <a:ext cx="7109715"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160879672"/>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E745F1-EAE2-5B45-23C3-21360C0FB453}"/>
              </a:ext>
            </a:extLst>
          </p:cNvPr>
          <p:cNvSpPr>
            <a:spLocks noGrp="1"/>
          </p:cNvSpPr>
          <p:nvPr>
            <p:ph type="title"/>
          </p:nvPr>
        </p:nvSpPr>
        <p:spPr/>
        <p:txBody>
          <a:bodyPr/>
          <a:lstStyle/>
          <a:p>
            <a:r>
              <a:rPr lang="en" dirty="0"/>
              <a:t>River &amp; Canal</a:t>
            </a:r>
          </a:p>
        </p:txBody>
      </p:sp>
      <p:sp>
        <p:nvSpPr>
          <p:cNvPr id="4" name="Foliennummernplatzhalter 3">
            <a:extLst>
              <a:ext uri="{FF2B5EF4-FFF2-40B4-BE49-F238E27FC236}">
                <a16:creationId xmlns:a16="http://schemas.microsoft.com/office/drawing/2014/main" id="{789FD0AF-602D-0828-D4F5-1C2170E80DD7}"/>
              </a:ext>
            </a:extLst>
          </p:cNvPr>
          <p:cNvSpPr>
            <a:spLocks noGrp="1"/>
          </p:cNvSpPr>
          <p:nvPr>
            <p:ph type="sldNum" sz="quarter" idx="12"/>
          </p:nvPr>
        </p:nvSpPr>
        <p:spPr/>
        <p:txBody>
          <a:bodyPr/>
          <a:lstStyle/>
          <a:p>
            <a:fld id="{0AF89F37-6AD9-4F74-BC17-19E39A25D257}" type="slidenum">
              <a:rPr lang="de-AT" smtClean="0"/>
              <a:pPr/>
              <a:t>8</a:t>
            </a:fld>
            <a:endParaRPr lang="de-AT"/>
          </a:p>
        </p:txBody>
      </p:sp>
      <p:sp>
        <p:nvSpPr>
          <p:cNvPr id="12" name="Textfeld 12">
            <a:extLst>
              <a:ext uri="{FF2B5EF4-FFF2-40B4-BE49-F238E27FC236}">
                <a16:creationId xmlns:a16="http://schemas.microsoft.com/office/drawing/2014/main" id="{727298E0-1F57-42C8-F870-82A7454A9E9E}"/>
              </a:ext>
            </a:extLst>
          </p:cNvPr>
          <p:cNvSpPr txBox="1"/>
          <p:nvPr/>
        </p:nvSpPr>
        <p:spPr>
          <a:xfrm>
            <a:off x="2361438" y="6233239"/>
            <a:ext cx="3313871" cy="246221"/>
          </a:xfrm>
          <a:prstGeom prst="rect">
            <a:avLst/>
          </a:prstGeom>
          <a:noFill/>
        </p:spPr>
        <p:txBody>
          <a:bodyPr wrap="square">
            <a:spAutoFit/>
          </a:bodyPr>
          <a:lstStyle/>
          <a:p>
            <a:pPr algn="r"/>
            <a:r>
              <a:rPr lang="en" sz="1000" dirty="0">
                <a:solidFill>
                  <a:schemeClr val="tx2"/>
                </a:solidFill>
                <a:latin typeface="+mj-lt"/>
                <a:cs typeface="Mangal Pro" panose="00000500000000000000" pitchFamily="2" charset="0"/>
              </a:rPr>
              <a:t>Image: pixabay</a:t>
            </a:r>
            <a:endParaRPr lang="de-AT" sz="1000" dirty="0">
              <a:solidFill>
                <a:schemeClr val="tx2"/>
              </a:solidFill>
              <a:latin typeface="+mj-lt"/>
              <a:cs typeface="Mangal Pro" panose="00000500000000000000" pitchFamily="2" charset="0"/>
            </a:endParaRPr>
          </a:p>
        </p:txBody>
      </p:sp>
      <p:sp>
        <p:nvSpPr>
          <p:cNvPr id="13" name="Textfeld 12">
            <a:extLst>
              <a:ext uri="{FF2B5EF4-FFF2-40B4-BE49-F238E27FC236}">
                <a16:creationId xmlns:a16="http://schemas.microsoft.com/office/drawing/2014/main" id="{A0A752D9-6864-3BF4-5EB3-7A27DBB96391}"/>
              </a:ext>
            </a:extLst>
          </p:cNvPr>
          <p:cNvSpPr txBox="1"/>
          <p:nvPr/>
        </p:nvSpPr>
        <p:spPr>
          <a:xfrm>
            <a:off x="7077904" y="6217960"/>
            <a:ext cx="3313871" cy="246221"/>
          </a:xfrm>
          <a:prstGeom prst="rect">
            <a:avLst/>
          </a:prstGeom>
          <a:noFill/>
        </p:spPr>
        <p:txBody>
          <a:bodyPr wrap="square">
            <a:spAutoFit/>
          </a:bodyPr>
          <a:lstStyle/>
          <a:p>
            <a:pPr algn="r"/>
            <a:r>
              <a:rPr lang="en" sz="1000" dirty="0">
                <a:solidFill>
                  <a:schemeClr val="tx2"/>
                </a:solidFill>
                <a:latin typeface="+mj-lt"/>
                <a:cs typeface="Mangal Pro" panose="00000500000000000000" pitchFamily="2" charset="0"/>
              </a:rPr>
              <a:t>Image: Haeger &amp; Schmidt Logistics GmbH </a:t>
            </a:r>
          </a:p>
        </p:txBody>
      </p:sp>
      <p:sp>
        <p:nvSpPr>
          <p:cNvPr id="5" name="Fußzeilenplatzhalter 2">
            <a:extLst>
              <a:ext uri="{FF2B5EF4-FFF2-40B4-BE49-F238E27FC236}">
                <a16:creationId xmlns:a16="http://schemas.microsoft.com/office/drawing/2014/main" id="{93FEFB6D-1C49-DFE3-6C18-98F03496C793}"/>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pic>
        <p:nvPicPr>
          <p:cNvPr id="6" name="Picture Placeholder 8" descr="A ship on a river&#10;&#10;Description automatically generated">
            <a:extLst>
              <a:ext uri="{FF2B5EF4-FFF2-40B4-BE49-F238E27FC236}">
                <a16:creationId xmlns:a16="http://schemas.microsoft.com/office/drawing/2014/main" id="{FD4C4E09-616E-8592-5B0B-D35D5C64D74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375523" y="1546493"/>
            <a:ext cx="4016252" cy="4671467"/>
          </a:xfrm>
          <a:prstGeom prst="rect">
            <a:avLst/>
          </a:prstGeom>
        </p:spPr>
      </p:pic>
      <p:pic>
        <p:nvPicPr>
          <p:cNvPr id="7" name="Picture Placeholder 8">
            <a:extLst>
              <a:ext uri="{FF2B5EF4-FFF2-40B4-BE49-F238E27FC236}">
                <a16:creationId xmlns:a16="http://schemas.microsoft.com/office/drawing/2014/main" id="{B895C233-0A4A-C929-7078-10C1B0C4AF6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t="-62"/>
          <a:stretch/>
        </p:blipFill>
        <p:spPr>
          <a:xfrm>
            <a:off x="1659057" y="1546493"/>
            <a:ext cx="4016252" cy="4671467"/>
          </a:xfrm>
          <a:prstGeom prst="rect">
            <a:avLst/>
          </a:prstGeom>
        </p:spPr>
      </p:pic>
    </p:spTree>
    <p:extLst>
      <p:ext uri="{BB962C8B-B14F-4D97-AF65-F5344CB8AC3E}">
        <p14:creationId xmlns:p14="http://schemas.microsoft.com/office/powerpoint/2010/main" val="398986434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AE9347-C6E2-3DD3-2CB0-6F25B138B42E}"/>
              </a:ext>
            </a:extLst>
          </p:cNvPr>
          <p:cNvSpPr>
            <a:spLocks noGrp="1"/>
          </p:cNvSpPr>
          <p:nvPr>
            <p:ph type="title"/>
          </p:nvPr>
        </p:nvSpPr>
        <p:spPr/>
        <p:txBody>
          <a:bodyPr/>
          <a:lstStyle/>
          <a:p>
            <a:r>
              <a:rPr lang="en" dirty="0"/>
              <a:t>Rivers as economic areas</a:t>
            </a:r>
          </a:p>
        </p:txBody>
      </p:sp>
      <p:sp>
        <p:nvSpPr>
          <p:cNvPr id="3" name="Inhaltsplatzhalter 2">
            <a:extLst>
              <a:ext uri="{FF2B5EF4-FFF2-40B4-BE49-F238E27FC236}">
                <a16:creationId xmlns:a16="http://schemas.microsoft.com/office/drawing/2014/main" id="{AF77FA1C-A7C2-9447-6A3F-02235EC31CDD}"/>
              </a:ext>
            </a:extLst>
          </p:cNvPr>
          <p:cNvSpPr>
            <a:spLocks noGrp="1"/>
          </p:cNvSpPr>
          <p:nvPr>
            <p:ph idx="1"/>
          </p:nvPr>
        </p:nvSpPr>
        <p:spPr/>
        <p:txBody>
          <a:bodyPr/>
          <a:lstStyle/>
          <a:p>
            <a:pPr marL="0" indent="0">
              <a:buNone/>
            </a:pPr>
            <a:r>
              <a:rPr lang="en" sz="2600" dirty="0"/>
              <a:t>Rivers and canals are not only a living space, but also an economic area:</a:t>
            </a:r>
          </a:p>
          <a:p>
            <a:endParaRPr lang="de-AT" sz="2600" dirty="0"/>
          </a:p>
          <a:p>
            <a:r>
              <a:rPr lang="en" sz="2600" dirty="0"/>
              <a:t>Waterway as a transport route</a:t>
            </a:r>
          </a:p>
          <a:p>
            <a:r>
              <a:rPr lang="en" sz="2600" dirty="0"/>
              <a:t>Drinking water supply</a:t>
            </a:r>
          </a:p>
          <a:p>
            <a:r>
              <a:rPr lang="en" sz="2600" dirty="0"/>
              <a:t>Water for industry and agriculture</a:t>
            </a:r>
          </a:p>
          <a:p>
            <a:r>
              <a:rPr lang="en" sz="2600" dirty="0"/>
              <a:t>Runoff of precipitation and drainage, flood protection</a:t>
            </a:r>
          </a:p>
          <a:p>
            <a:r>
              <a:rPr lang="en" sz="2600" dirty="0"/>
              <a:t>Energy generation through hydroelectric power plants</a:t>
            </a:r>
          </a:p>
          <a:p>
            <a:r>
              <a:rPr lang="en" sz="2600" dirty="0"/>
              <a:t>Recreation area, tourism</a:t>
            </a:r>
          </a:p>
          <a:p>
            <a:endParaRPr lang="de-AT" dirty="0"/>
          </a:p>
        </p:txBody>
      </p:sp>
      <p:sp>
        <p:nvSpPr>
          <p:cNvPr id="5" name="Foliennummernplatzhalter 4">
            <a:extLst>
              <a:ext uri="{FF2B5EF4-FFF2-40B4-BE49-F238E27FC236}">
                <a16:creationId xmlns:a16="http://schemas.microsoft.com/office/drawing/2014/main" id="{652B797F-0451-C56C-F1A9-31F839D4BD8C}"/>
              </a:ext>
            </a:extLst>
          </p:cNvPr>
          <p:cNvSpPr>
            <a:spLocks noGrp="1"/>
          </p:cNvSpPr>
          <p:nvPr>
            <p:ph type="sldNum" sz="quarter" idx="12"/>
          </p:nvPr>
        </p:nvSpPr>
        <p:spPr/>
        <p:txBody>
          <a:bodyPr/>
          <a:lstStyle/>
          <a:p>
            <a:fld id="{0AF89F37-6AD9-4F74-BC17-19E39A25D257}" type="slidenum">
              <a:rPr lang="de-AT" smtClean="0"/>
              <a:pPr/>
              <a:t>9</a:t>
            </a:fld>
            <a:endParaRPr lang="de-AT"/>
          </a:p>
        </p:txBody>
      </p:sp>
      <p:sp>
        <p:nvSpPr>
          <p:cNvPr id="7" name="Fußzeilenplatzhalter 2">
            <a:extLst>
              <a:ext uri="{FF2B5EF4-FFF2-40B4-BE49-F238E27FC236}">
                <a16:creationId xmlns:a16="http://schemas.microsoft.com/office/drawing/2014/main" id="{0591BF1E-8FA4-0B7F-5680-753186F8AC39}"/>
              </a:ext>
              <a:ext uri="{C183D7F6-B498-43B3-948B-1728B52AA6E4}">
                <adec:decorative xmlns:adec="http://schemas.microsoft.com/office/drawing/2017/decorative" val="1"/>
              </a:ext>
            </a:extLst>
          </p:cNvPr>
          <p:cNvSpPr>
            <a:spLocks noGrp="1"/>
          </p:cNvSpPr>
          <p:nvPr>
            <p:ph type="ftr" sz="quarter" idx="11"/>
          </p:nvPr>
        </p:nvSpPr>
        <p:spPr>
          <a:xfrm>
            <a:off x="635069" y="272194"/>
            <a:ext cx="6679874" cy="365125"/>
          </a:xfrm>
        </p:spPr>
        <p:txBody>
          <a:bodyPr/>
          <a:lstStyle/>
          <a:p>
            <a:r>
              <a:rPr lang="en" dirty="0">
                <a:cs typeface="Arial" panose="020B0604020202020204" pitchFamily="34" charset="0"/>
              </a:rPr>
              <a:t>European Waterways: Structures, Significance and the Role of the Danube</a:t>
            </a:r>
            <a:endParaRPr lang="de-AT" dirty="0"/>
          </a:p>
        </p:txBody>
      </p:sp>
    </p:spTree>
    <p:extLst>
      <p:ext uri="{BB962C8B-B14F-4D97-AF65-F5344CB8AC3E}">
        <p14:creationId xmlns:p14="http://schemas.microsoft.com/office/powerpoint/2010/main" val="2459324565"/>
      </p:ext>
    </p:extLst>
  </p:cSld>
  <p:clrMapOvr>
    <a:masterClrMapping/>
  </p:clrMapOvr>
  <p:transition spd="slow">
    <p:push/>
  </p:transition>
</p:sld>
</file>

<file path=ppt/theme/theme1.xml><?xml version="1.0" encoding="utf-8"?>
<a:theme xmlns:a="http://schemas.openxmlformats.org/drawingml/2006/main" name="Office">
  <a:themeElements>
    <a:clrScheme name="REWWay">
      <a:dk1>
        <a:srgbClr val="323F4F"/>
      </a:dk1>
      <a:lt1>
        <a:srgbClr val="FFFFFF"/>
      </a:lt1>
      <a:dk2>
        <a:srgbClr val="3C6496"/>
      </a:dk2>
      <a:lt2>
        <a:srgbClr val="F0ECE8"/>
      </a:lt2>
      <a:accent1>
        <a:srgbClr val="4D7DB7"/>
      </a:accent1>
      <a:accent2>
        <a:srgbClr val="FFC000"/>
      </a:accent2>
      <a:accent3>
        <a:srgbClr val="E2CFBB"/>
      </a:accent3>
      <a:accent4>
        <a:srgbClr val="2C4B70"/>
      </a:accent4>
      <a:accent5>
        <a:srgbClr val="3C6496"/>
      </a:accent5>
      <a:accent6>
        <a:srgbClr val="A17344"/>
      </a:accent6>
      <a:hlink>
        <a:srgbClr val="BF9000"/>
      </a:hlink>
      <a:folHlink>
        <a:srgbClr val="4D7DB7"/>
      </a:folHlink>
    </a:clrScheme>
    <a:fontScheme name="Rewway">
      <a:majorFont>
        <a:latin typeface="Calibri"/>
        <a:ea typeface=""/>
        <a:cs typeface=""/>
      </a:majorFont>
      <a:minorFont>
        <a:latin typeface="Calibri"/>
        <a:ea typeface=""/>
        <a:cs typeface=""/>
      </a:minorFont>
    </a:fontScheme>
    <a:fmtScheme name="Subtile Körper">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a:themeElements>
    <a:clrScheme name="REWWay">
      <a:dk1>
        <a:srgbClr val="323F4F"/>
      </a:dk1>
      <a:lt1>
        <a:srgbClr val="FFFFFF"/>
      </a:lt1>
      <a:dk2>
        <a:srgbClr val="3C6496"/>
      </a:dk2>
      <a:lt2>
        <a:srgbClr val="F0ECE8"/>
      </a:lt2>
      <a:accent1>
        <a:srgbClr val="4D7DB7"/>
      </a:accent1>
      <a:accent2>
        <a:srgbClr val="FFC000"/>
      </a:accent2>
      <a:accent3>
        <a:srgbClr val="E2CFBB"/>
      </a:accent3>
      <a:accent4>
        <a:srgbClr val="2C4B70"/>
      </a:accent4>
      <a:accent5>
        <a:srgbClr val="3C6496"/>
      </a:accent5>
      <a:accent6>
        <a:srgbClr val="A17344"/>
      </a:accent6>
      <a:hlink>
        <a:srgbClr val="BF9000"/>
      </a:hlink>
      <a:folHlink>
        <a:srgbClr val="4D7DB7"/>
      </a:folHlink>
    </a:clrScheme>
    <a:fontScheme name="Rewway">
      <a:majorFont>
        <a:latin typeface="Calibri"/>
        <a:ea typeface=""/>
        <a:cs typeface=""/>
      </a:majorFont>
      <a:minorFont>
        <a:latin typeface="Calibri"/>
        <a:ea typeface=""/>
        <a:cs typeface=""/>
      </a:minorFont>
    </a:fontScheme>
    <a:fmtScheme name="Subtile Körper">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REWWay">
      <a:dk1>
        <a:srgbClr val="323F4F"/>
      </a:dk1>
      <a:lt1>
        <a:srgbClr val="FFFFFF"/>
      </a:lt1>
      <a:dk2>
        <a:srgbClr val="3C6496"/>
      </a:dk2>
      <a:lt2>
        <a:srgbClr val="F0ECE8"/>
      </a:lt2>
      <a:accent1>
        <a:srgbClr val="4D7DB7"/>
      </a:accent1>
      <a:accent2>
        <a:srgbClr val="FFC000"/>
      </a:accent2>
      <a:accent3>
        <a:srgbClr val="E2CFBB"/>
      </a:accent3>
      <a:accent4>
        <a:srgbClr val="2C4B70"/>
      </a:accent4>
      <a:accent5>
        <a:srgbClr val="3C6496"/>
      </a:accent5>
      <a:accent6>
        <a:srgbClr val="A17344"/>
      </a:accent6>
      <a:hlink>
        <a:srgbClr val="BF9000"/>
      </a:hlink>
      <a:folHlink>
        <a:srgbClr val="4D7DB7"/>
      </a:folHlink>
    </a:clrScheme>
    <a:fontScheme name="Rewway">
      <a:majorFont>
        <a:latin typeface="Calibri"/>
        <a:ea typeface=""/>
        <a:cs typeface=""/>
      </a:majorFont>
      <a:minorFont>
        <a:latin typeface="Calibri"/>
        <a:ea typeface=""/>
        <a:cs typeface=""/>
      </a:minorFont>
    </a:fontScheme>
    <a:fmtScheme name="Subtile Körper">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REWWay">
      <a:dk1>
        <a:srgbClr val="323F4F"/>
      </a:dk1>
      <a:lt1>
        <a:srgbClr val="FFFFFF"/>
      </a:lt1>
      <a:dk2>
        <a:srgbClr val="3C6496"/>
      </a:dk2>
      <a:lt2>
        <a:srgbClr val="F0ECE8"/>
      </a:lt2>
      <a:accent1>
        <a:srgbClr val="4D7DB7"/>
      </a:accent1>
      <a:accent2>
        <a:srgbClr val="FFC000"/>
      </a:accent2>
      <a:accent3>
        <a:srgbClr val="E2CFBB"/>
      </a:accent3>
      <a:accent4>
        <a:srgbClr val="2C4B70"/>
      </a:accent4>
      <a:accent5>
        <a:srgbClr val="3C6496"/>
      </a:accent5>
      <a:accent6>
        <a:srgbClr val="A17344"/>
      </a:accent6>
      <a:hlink>
        <a:srgbClr val="BF9000"/>
      </a:hlink>
      <a:folHlink>
        <a:srgbClr val="4D7DB7"/>
      </a:folHlink>
    </a:clrScheme>
    <a:fontScheme name="Rewway">
      <a:majorFont>
        <a:latin typeface="Calibri"/>
        <a:ea typeface=""/>
        <a:cs typeface=""/>
      </a:majorFont>
      <a:minorFont>
        <a:latin typeface="Calibri"/>
        <a:ea typeface=""/>
        <a:cs typeface=""/>
      </a:minorFont>
    </a:fontScheme>
    <a:fmtScheme name="Subtile Körper">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2EDFD563944E2459091C4D47FD5B955" ma:contentTypeVersion="13" ma:contentTypeDescription="Ein neues Dokument erstellen." ma:contentTypeScope="" ma:versionID="33bcd7d1120361c940181a1da049c6ff">
  <xsd:schema xmlns:xsd="http://www.w3.org/2001/XMLSchema" xmlns:xs="http://www.w3.org/2001/XMLSchema" xmlns:p="http://schemas.microsoft.com/office/2006/metadata/properties" xmlns:ns2="b72286a9-1a81-47a3-b7d4-6a652023a0d9" xmlns:ns3="772bd9cd-eaa2-4993-a042-72d81139fe46" targetNamespace="http://schemas.microsoft.com/office/2006/metadata/properties" ma:root="true" ma:fieldsID="88e8e430062162be852b0d715196b6eb" ns2:_="" ns3:_="">
    <xsd:import namespace="b72286a9-1a81-47a3-b7d4-6a652023a0d9"/>
    <xsd:import namespace="772bd9cd-eaa2-4993-a042-72d81139fe4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2286a9-1a81-47a3-b7d4-6a652023a0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element name="lcf76f155ced4ddcb4097134ff3c332f" ma:index="17" nillable="true" ma:taxonomy="true" ma:internalName="lcf76f155ced4ddcb4097134ff3c332f" ma:taxonomyFieldName="MediaServiceImageTags" ma:displayName="Bildmarkierungen" ma:readOnly="false" ma:fieldId="{5cf76f15-5ced-4ddc-b409-7134ff3c332f}" ma:taxonomyMulti="true" ma:sspId="a2e14edc-2e9f-4b21-b65e-57679073259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2bd9cd-eaa2-4993-a042-72d81139fe4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357c471-726d-4aed-97b5-b1a239b092bd}" ma:internalName="TaxCatchAll" ma:showField="CatchAllData" ma:web="772bd9cd-eaa2-4993-a042-72d81139fe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72bd9cd-eaa2-4993-a042-72d81139fe46" xsi:nil="true"/>
    <lcf76f155ced4ddcb4097134ff3c332f xmlns="b72286a9-1a81-47a3-b7d4-6a652023a0d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684858E-2449-4937-8C63-DD7EF5E884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2286a9-1a81-47a3-b7d4-6a652023a0d9"/>
    <ds:schemaRef ds:uri="772bd9cd-eaa2-4993-a042-72d81139fe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B72645-50DB-44AF-ADE4-5C4EB7527D81}">
  <ds:schemaRefs>
    <ds:schemaRef ds:uri="http://schemas.microsoft.com/sharepoint/v3/contenttype/forms"/>
  </ds:schemaRefs>
</ds:datastoreItem>
</file>

<file path=customXml/itemProps3.xml><?xml version="1.0" encoding="utf-8"?>
<ds:datastoreItem xmlns:ds="http://schemas.openxmlformats.org/officeDocument/2006/customXml" ds:itemID="{9E815920-D3AD-4697-8C6E-394AC097943D}">
  <ds:schemaRefs>
    <ds:schemaRef ds:uri="http://schemas.microsoft.com/office/2006/metadata/properties"/>
    <ds:schemaRef ds:uri="http://schemas.microsoft.com/office/infopath/2007/PartnerControls"/>
    <ds:schemaRef ds:uri="772bd9cd-eaa2-4993-a042-72d81139fe46"/>
    <ds:schemaRef ds:uri="b72286a9-1a81-47a3-b7d4-6a652023a0d9"/>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16630</Words>
  <Application>Microsoft Office PowerPoint</Application>
  <PresentationFormat>Breitbild</PresentationFormat>
  <Paragraphs>1375</Paragraphs>
  <Slides>72</Slides>
  <Notes>65</Notes>
  <HiddenSlides>0</HiddenSlides>
  <MMClips>3</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72</vt:i4>
      </vt:variant>
    </vt:vector>
  </HeadingPairs>
  <TitlesOfParts>
    <vt:vector size="80" baseType="lpstr">
      <vt:lpstr>Arial</vt:lpstr>
      <vt:lpstr>Calibri</vt:lpstr>
      <vt:lpstr>Corbel</vt:lpstr>
      <vt:lpstr>Didact Gothic</vt:lpstr>
      <vt:lpstr>inherit</vt:lpstr>
      <vt:lpstr>Oswald</vt:lpstr>
      <vt:lpstr>Söhne</vt:lpstr>
      <vt:lpstr>Office</vt:lpstr>
      <vt:lpstr>European Waterways: Structures, Significance and the Role of the Danube </vt:lpstr>
      <vt:lpstr>How to best work with this educational material</vt:lpstr>
      <vt:lpstr>Learning objectives and target groups</vt:lpstr>
      <vt:lpstr>PowerPoint-Präsentation</vt:lpstr>
      <vt:lpstr>What is a waterway?</vt:lpstr>
      <vt:lpstr>Ecosystem Flowing Waters</vt:lpstr>
      <vt:lpstr>River &amp; Canal</vt:lpstr>
      <vt:lpstr>River &amp; Canal</vt:lpstr>
      <vt:lpstr>Rivers as economic areas</vt:lpstr>
      <vt:lpstr>Waterways as a traffic and transport route</vt:lpstr>
      <vt:lpstr>Inland waterway vessels</vt:lpstr>
      <vt:lpstr>Freight transport on waterways - Danube navigation</vt:lpstr>
      <vt:lpstr>Danube navigation: specific energy consumption</vt:lpstr>
      <vt:lpstr>External costs of transport</vt:lpstr>
      <vt:lpstr>External costs of transport – comparison of modes of transport</vt:lpstr>
      <vt:lpstr>Think-Pair-Share: Inland waterway vessel – underestimated climate protector?</vt:lpstr>
      <vt:lpstr>Waterway infrastructure</vt:lpstr>
      <vt:lpstr>Fairway</vt:lpstr>
      <vt:lpstr>Locks</vt:lpstr>
      <vt:lpstr>Video "Lock Process Overview" </vt:lpstr>
      <vt:lpstr>Bending down</vt:lpstr>
      <vt:lpstr>Video bridge passage</vt:lpstr>
      <vt:lpstr>Handling options</vt:lpstr>
      <vt:lpstr>Hinterland (transport) </vt:lpstr>
      <vt:lpstr>Waterway maintenance</vt:lpstr>
      <vt:lpstr>Availability – using the example of the Danube</vt:lpstr>
      <vt:lpstr>Flooding</vt:lpstr>
      <vt:lpstr>Low water</vt:lpstr>
      <vt:lpstr>Development trends in inland navigation</vt:lpstr>
      <vt:lpstr>European waterways </vt:lpstr>
      <vt:lpstr>Waterways network in Europe</vt:lpstr>
      <vt:lpstr>Waterways network in Europe</vt:lpstr>
      <vt:lpstr>Freight transport in Austria and Europe (modal split)</vt:lpstr>
      <vt:lpstr>Best Practice Waterway: Netherlands</vt:lpstr>
      <vt:lpstr>Freight transport by inland waterway vessel</vt:lpstr>
      <vt:lpstr>Infrastructure as a decisive factor </vt:lpstr>
      <vt:lpstr>Transport planning with the Logistify app</vt:lpstr>
      <vt:lpstr>Classification of waterways </vt:lpstr>
      <vt:lpstr>TEN-T corricdors (I)</vt:lpstr>
      <vt:lpstr>TEN-T corridors (II)</vt:lpstr>
      <vt:lpstr>Comparison Danube &amp; Rhine</vt:lpstr>
      <vt:lpstr>The Rhine</vt:lpstr>
      <vt:lpstr>The Danube</vt:lpstr>
      <vt:lpstr>Rhine-Main-Danube Corridor</vt:lpstr>
      <vt:lpstr>German canals</vt:lpstr>
      <vt:lpstr>The Seine</vt:lpstr>
      <vt:lpstr>Russia</vt:lpstr>
      <vt:lpstr>European ports</vt:lpstr>
      <vt:lpstr>Port of Rotterdam</vt:lpstr>
      <vt:lpstr>The Port of Duisburg</vt:lpstr>
      <vt:lpstr>Duisport Video</vt:lpstr>
      <vt:lpstr>Port of Hamburg</vt:lpstr>
      <vt:lpstr>Port of Constanța</vt:lpstr>
      <vt:lpstr>Danube waterway </vt:lpstr>
      <vt:lpstr>Population in the Danube Corridor</vt:lpstr>
      <vt:lpstr>Freight transport on the entire Danube (2023)</vt:lpstr>
      <vt:lpstr>Significance of Danube navigation in Austria</vt:lpstr>
      <vt:lpstr>Transport volume on the Danube</vt:lpstr>
      <vt:lpstr>Danube traffic by freight segment</vt:lpstr>
      <vt:lpstr>High &amp; Heavy Transports on the Danube</vt:lpstr>
      <vt:lpstr>High &amp; Heavy Transport</vt:lpstr>
      <vt:lpstr>Legal framework: The Belgrade Convention</vt:lpstr>
      <vt:lpstr>Legal framework: The Belgrade Convention</vt:lpstr>
      <vt:lpstr>Expert panel on the Danube</vt:lpstr>
      <vt:lpstr>Tourism on the Danube</vt:lpstr>
      <vt:lpstr>Passengers on the Austrian Danube (2024)</vt:lpstr>
      <vt:lpstr>Thank you for your attention!</vt:lpstr>
      <vt:lpstr>Additional information for teachers</vt:lpstr>
      <vt:lpstr>Additional information for teachers</vt:lpstr>
      <vt:lpstr>List of sources I</vt:lpstr>
      <vt:lpstr>List of sources II</vt:lpstr>
      <vt:lpstr>List of sources III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Hadam Jana</dc:creator>
  <cp:lastModifiedBy>Pum Christina</cp:lastModifiedBy>
  <cp:revision>4</cp:revision>
  <dcterms:created xsi:type="dcterms:W3CDTF">2025-05-07T05:53:33Z</dcterms:created>
  <dcterms:modified xsi:type="dcterms:W3CDTF">2026-07-02T09:49:16Z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0x01010032EDFD563944E2459091C4D47FD5B955</vt:lpwstr>
  </property>
  <property fmtid="{D5CDD505-2E9C-101B-9397-08002B2CF9AE}" pid="3" name="MediaServiceImageTags">
    <vt:lpwstr/>
  </property>
</Properties>
</file>