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25"/>
  </p:notesMasterIdLst>
  <p:handoutMasterIdLst>
    <p:handoutMasterId r:id="rId26"/>
  </p:handoutMasterIdLst>
  <p:sldIdLst>
    <p:sldId id="268" r:id="rId5"/>
    <p:sldId id="271" r:id="rId6"/>
    <p:sldId id="276" r:id="rId7"/>
    <p:sldId id="277" r:id="rId8"/>
    <p:sldId id="278" r:id="rId9"/>
    <p:sldId id="2298" r:id="rId10"/>
    <p:sldId id="2299" r:id="rId11"/>
    <p:sldId id="279" r:id="rId12"/>
    <p:sldId id="2332" r:id="rId13"/>
    <p:sldId id="2300" r:id="rId14"/>
    <p:sldId id="280" r:id="rId15"/>
    <p:sldId id="282" r:id="rId16"/>
    <p:sldId id="283" r:id="rId17"/>
    <p:sldId id="284" r:id="rId18"/>
    <p:sldId id="285" r:id="rId19"/>
    <p:sldId id="2297" r:id="rId20"/>
    <p:sldId id="287" r:id="rId21"/>
    <p:sldId id="289" r:id="rId22"/>
    <p:sldId id="288" r:id="rId23"/>
    <p:sldId id="2331" r:id="rId2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rom A to B the Green Way" id="{8F2D7CEC-BB83-4743-ADDB-39626032455D}">
          <p14:sldIdLst>
            <p14:sldId id="268"/>
            <p14:sldId id="271"/>
            <p14:sldId id="276"/>
            <p14:sldId id="277"/>
            <p14:sldId id="278"/>
            <p14:sldId id="2298"/>
            <p14:sldId id="2299"/>
            <p14:sldId id="279"/>
            <p14:sldId id="2332"/>
            <p14:sldId id="2300"/>
            <p14:sldId id="280"/>
            <p14:sldId id="282"/>
            <p14:sldId id="283"/>
            <p14:sldId id="284"/>
            <p14:sldId id="285"/>
            <p14:sldId id="2297"/>
            <p14:sldId id="287"/>
            <p14:sldId id="289"/>
            <p14:sldId id="288"/>
            <p14:sldId id="233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 id="{E28E938B-1741-FFF1-197C-C090E62C3036}" name="Savu Arianne-Maria" initials="AS" userId="S::p43048@fhooe.at::af5d2200-5f3b-46b2-a781-76495b03a7ed" providerId="AD"/>
  <p188:author id="{7233BA9D-3C72-7553-A7D0-C964B0D6B17A}" name="Haller Alexandra" initials="AH" userId="S::p41184@fhooe.at::0055e21f-e096-423d-9457-e0de0f335c45"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2D4C71"/>
    <a:srgbClr val="3C6496"/>
    <a:srgbClr val="5885BC"/>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963FDA-C210-42F6-A490-B230C1435F1A}" v="3" dt="2026-05-07T07:57:36.287"/>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57806" autoAdjust="0"/>
  </p:normalViewPr>
  <p:slideViewPr>
    <p:cSldViewPr snapToGrid="0">
      <p:cViewPr varScale="1">
        <p:scale>
          <a:sx n="88" d="100"/>
          <a:sy n="88" d="100"/>
        </p:scale>
        <p:origin x="2946" y="90"/>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87" d="100"/>
          <a:sy n="87" d="100"/>
        </p:scale>
        <p:origin x="2814"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33"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modSld">
      <pc:chgData name="Pum Christina" userId="a82e7e0d-e68d-43fd-9ce2-ebf69d9ea0b4" providerId="ADAL" clId="{C74C004E-2192-4A0B-857F-355394A13FB5}" dt="2026-05-07T07:57:36.282" v="129" actId="20577"/>
      <pc:docMkLst>
        <pc:docMk/>
      </pc:docMkLst>
      <pc:sldChg chg="modSp mod">
        <pc:chgData name="Pum Christina" userId="a82e7e0d-e68d-43fd-9ce2-ebf69d9ea0b4" providerId="ADAL" clId="{C74C004E-2192-4A0B-857F-355394A13FB5}" dt="2026-04-08T08:28:49.137" v="72" actId="20577"/>
        <pc:sldMkLst>
          <pc:docMk/>
          <pc:sldMk cId="2818216577" sldId="268"/>
        </pc:sldMkLst>
        <pc:spChg chg="mod">
          <ac:chgData name="Pum Christina" userId="a82e7e0d-e68d-43fd-9ce2-ebf69d9ea0b4" providerId="ADAL" clId="{C74C004E-2192-4A0B-857F-355394A13FB5}" dt="2026-04-08T08:28:49.137" v="72" actId="20577"/>
          <ac:spMkLst>
            <pc:docMk/>
            <pc:sldMk cId="2818216577" sldId="268"/>
            <ac:spMk id="5" creationId="{FDC3F7F4-9A05-4D69-87F5-695C7E9B71F0}"/>
          </ac:spMkLst>
        </pc:spChg>
      </pc:sldChg>
      <pc:sldChg chg="modSp mod">
        <pc:chgData name="Pum Christina" userId="a82e7e0d-e68d-43fd-9ce2-ebf69d9ea0b4" providerId="ADAL" clId="{C74C004E-2192-4A0B-857F-355394A13FB5}" dt="2026-04-08T08:29:10.949" v="82" actId="20577"/>
        <pc:sldMkLst>
          <pc:docMk/>
          <pc:sldMk cId="2441537917" sldId="276"/>
        </pc:sldMkLst>
        <pc:spChg chg="mod">
          <ac:chgData name="Pum Christina" userId="a82e7e0d-e68d-43fd-9ce2-ebf69d9ea0b4" providerId="ADAL" clId="{C74C004E-2192-4A0B-857F-355394A13FB5}" dt="2026-04-08T08:29:03.381" v="78" actId="20577"/>
          <ac:spMkLst>
            <pc:docMk/>
            <pc:sldMk cId="2441537917" sldId="276"/>
            <ac:spMk id="6" creationId="{9C9B147A-1944-99C3-4F5B-DE81D0563106}"/>
          </ac:spMkLst>
        </pc:spChg>
        <pc:spChg chg="mod">
          <ac:chgData name="Pum Christina" userId="a82e7e0d-e68d-43fd-9ce2-ebf69d9ea0b4" providerId="ADAL" clId="{C74C004E-2192-4A0B-857F-355394A13FB5}" dt="2026-04-08T08:29:10.949" v="82" actId="20577"/>
          <ac:spMkLst>
            <pc:docMk/>
            <pc:sldMk cId="2441537917" sldId="276"/>
            <ac:spMk id="24" creationId="{B208DD52-8615-E2AA-E612-EAC8459A7E4D}"/>
          </ac:spMkLst>
        </pc:spChg>
      </pc:sldChg>
      <pc:sldChg chg="addSp delSp modSp mod modNotesTx">
        <pc:chgData name="Pum Christina" userId="a82e7e0d-e68d-43fd-9ce2-ebf69d9ea0b4" providerId="ADAL" clId="{C74C004E-2192-4A0B-857F-355394A13FB5}" dt="2026-04-08T08:44:33.388" v="123" actId="20577"/>
        <pc:sldMkLst>
          <pc:docMk/>
          <pc:sldMk cId="3216303978" sldId="282"/>
        </pc:sldMkLst>
        <pc:picChg chg="add mod">
          <ac:chgData name="Pum Christina" userId="a82e7e0d-e68d-43fd-9ce2-ebf69d9ea0b4" providerId="ADAL" clId="{C74C004E-2192-4A0B-857F-355394A13FB5}" dt="2026-04-08T08:32:03.549" v="87" actId="1076"/>
          <ac:picMkLst>
            <pc:docMk/>
            <pc:sldMk cId="3216303978" sldId="282"/>
            <ac:picMk id="6" creationId="{20AAB94D-DA27-A66C-7214-39567CDD1893}"/>
          </ac:picMkLst>
        </pc:picChg>
      </pc:sldChg>
      <pc:sldChg chg="addSp modSp mod modNotesTx">
        <pc:chgData name="Pum Christina" userId="a82e7e0d-e68d-43fd-9ce2-ebf69d9ea0b4" providerId="ADAL" clId="{C74C004E-2192-4A0B-857F-355394A13FB5}" dt="2026-04-07T11:19:39.047" v="66" actId="20577"/>
        <pc:sldMkLst>
          <pc:docMk/>
          <pc:sldMk cId="2646966265" sldId="2297"/>
        </pc:sldMkLst>
        <pc:spChg chg="add mod">
          <ac:chgData name="Pum Christina" userId="a82e7e0d-e68d-43fd-9ce2-ebf69d9ea0b4" providerId="ADAL" clId="{C74C004E-2192-4A0B-857F-355394A13FB5}" dt="2026-04-07T11:18:51.757" v="20" actId="1076"/>
          <ac:spMkLst>
            <pc:docMk/>
            <pc:sldMk cId="2646966265" sldId="2297"/>
            <ac:spMk id="7" creationId="{1C49EBD2-7D63-AE53-E4A5-56C70E0B71FF}"/>
          </ac:spMkLst>
        </pc:spChg>
        <pc:spChg chg="add mod">
          <ac:chgData name="Pum Christina" userId="a82e7e0d-e68d-43fd-9ce2-ebf69d9ea0b4" providerId="ADAL" clId="{C74C004E-2192-4A0B-857F-355394A13FB5}" dt="2026-04-07T11:17:24.363" v="6" actId="1076"/>
          <ac:spMkLst>
            <pc:docMk/>
            <pc:sldMk cId="2646966265" sldId="2297"/>
            <ac:spMk id="8" creationId="{7083EC7C-59A4-0723-29D4-BF9AFAE5685F}"/>
          </ac:spMkLst>
        </pc:spChg>
        <pc:spChg chg="add mod">
          <ac:chgData name="Pum Christina" userId="a82e7e0d-e68d-43fd-9ce2-ebf69d9ea0b4" providerId="ADAL" clId="{C74C004E-2192-4A0B-857F-355394A13FB5}" dt="2026-04-07T11:19:39.047" v="66" actId="20577"/>
          <ac:spMkLst>
            <pc:docMk/>
            <pc:sldMk cId="2646966265" sldId="2297"/>
            <ac:spMk id="10" creationId="{106CABC7-B562-D15B-D9E4-5A9362708C0B}"/>
          </ac:spMkLst>
        </pc:spChg>
        <pc:picChg chg="mod">
          <ac:chgData name="Pum Christina" userId="a82e7e0d-e68d-43fd-9ce2-ebf69d9ea0b4" providerId="ADAL" clId="{C74C004E-2192-4A0B-857F-355394A13FB5}" dt="2026-04-07T11:16:56.435" v="1" actId="1076"/>
          <ac:picMkLst>
            <pc:docMk/>
            <pc:sldMk cId="2646966265" sldId="2297"/>
            <ac:picMk id="6" creationId="{519D25F7-A2A9-1EB3-658E-7EA94C1A3CE8}"/>
          </ac:picMkLst>
        </pc:picChg>
      </pc:sldChg>
      <pc:sldChg chg="modSp mod">
        <pc:chgData name="Pum Christina" userId="a82e7e0d-e68d-43fd-9ce2-ebf69d9ea0b4" providerId="ADAL" clId="{C74C004E-2192-4A0B-857F-355394A13FB5}" dt="2026-05-07T07:57:36.282" v="129" actId="20577"/>
        <pc:sldMkLst>
          <pc:docMk/>
          <pc:sldMk cId="1922672807" sldId="2331"/>
        </pc:sldMkLst>
        <pc:spChg chg="mod">
          <ac:chgData name="Pum Christina" userId="a82e7e0d-e68d-43fd-9ce2-ebf69d9ea0b4" providerId="ADAL" clId="{C74C004E-2192-4A0B-857F-355394A13FB5}" dt="2026-05-07T07:57:36.282" v="129" actId="20577"/>
          <ac:spMkLst>
            <pc:docMk/>
            <pc:sldMk cId="1922672807" sldId="2331"/>
            <ac:spMk id="24" creationId="{628C7A1D-E098-4970-DB2F-CE1EBAC891EE}"/>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07.05.2026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dirty="0"/>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07.05.2026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rewway.at/"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www.rewway.at/"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p:nvPr>
        </p:nvSpPr>
        <p:spPr/>
        <p:txBody>
          <a:bodyPr/>
          <a:lstStyle/>
          <a:p>
            <a:r>
              <a:rPr lang="de-AT"/>
              <a:t>Binnenschiffe als Teil der Transportkette</a:t>
            </a:r>
            <a:endParaRPr lang="de-AT" dirty="0"/>
          </a:p>
        </p:txBody>
      </p:sp>
      <p:sp>
        <p:nvSpPr>
          <p:cNvPr id="5" name="Date Placeholder 4"/>
          <p:cNvSpPr>
            <a:spLocks noGrp="1"/>
          </p:cNvSpPr>
          <p:nvPr>
            <p:ph type="dt" idx="1"/>
          </p:nvPr>
        </p:nvSpPr>
        <p:spPr/>
        <p:txBody>
          <a:bodyPr/>
          <a:lstStyle/>
          <a:p>
            <a:fld id="{6A94F0D5-E232-4360-8B8C-58EF9D3E6905}" type="datetime1">
              <a:rPr lang="de-AT" smtClean="0"/>
              <a:t>07.05.2026</a:t>
            </a:fld>
            <a:endParaRPr lang="de-AT"/>
          </a:p>
        </p:txBody>
      </p:sp>
      <p:sp>
        <p:nvSpPr>
          <p:cNvPr id="6" name="Footer Placeholder 5"/>
          <p:cNvSpPr>
            <a:spLocks noGrp="1"/>
          </p:cNvSpPr>
          <p:nvPr>
            <p:ph type="ftr" sz="quarter" idx="4"/>
          </p:nvPr>
        </p:nvSpPr>
        <p:spPr/>
        <p:txBody>
          <a:bodyPr/>
          <a:lstStyle/>
          <a:p>
            <a:r>
              <a:rPr lang="de-AT"/>
              <a:t>Lehrunterlagen von rewway.at</a:t>
            </a:r>
          </a:p>
        </p:txBody>
      </p:sp>
      <p:sp>
        <p:nvSpPr>
          <p:cNvPr id="7" name="Slide Number Placehold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292627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3</a:t>
            </a:fld>
            <a:endParaRPr lang="de-AT"/>
          </a:p>
        </p:txBody>
      </p:sp>
    </p:spTree>
    <p:extLst>
      <p:ext uri="{BB962C8B-B14F-4D97-AF65-F5344CB8AC3E}">
        <p14:creationId xmlns:p14="http://schemas.microsoft.com/office/powerpoint/2010/main" val="877976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Introduction to the Topic of Mobility:</a:t>
            </a:r>
          </a:p>
          <a:p>
            <a:endParaRPr lang="en-US" b="0" dirty="0"/>
          </a:p>
          <a:p>
            <a:r>
              <a:rPr lang="en-US" b="0" dirty="0"/>
              <a:t>Question for the students:</a:t>
            </a:r>
            <a:br>
              <a:rPr lang="en-US" b="0" dirty="0"/>
            </a:br>
            <a:r>
              <a:rPr lang="en-US" b="0" dirty="0"/>
              <a:t>“How did you get to school today?”</a:t>
            </a:r>
            <a:br>
              <a:rPr lang="en-US" b="0" dirty="0"/>
            </a:br>
            <a:r>
              <a:rPr lang="en-US" b="0" dirty="0"/>
              <a:t>“Could you have come in a different way?”</a:t>
            </a:r>
          </a:p>
          <a:p>
            <a:endParaRPr lang="en-US" b="0" dirty="0"/>
          </a:p>
          <a:p>
            <a:r>
              <a:rPr lang="en-US" b="0" dirty="0"/>
              <a:t>Movement activity:</a:t>
            </a:r>
            <a:br>
              <a:rPr lang="en-US" b="0" dirty="0"/>
            </a:br>
            <a:r>
              <a:rPr lang="en-US" b="0" dirty="0"/>
              <a:t>The children form groups based on the means of transport they used.</a:t>
            </a:r>
          </a:p>
          <a:p>
            <a:r>
              <a:rPr lang="en-US" b="0" dirty="0"/>
              <a:t>Then, the advantages and disadvantages of each mode of transportation are collected:</a:t>
            </a:r>
          </a:p>
          <a:p>
            <a:r>
              <a:rPr lang="en-US" b="0" dirty="0"/>
              <a:t>Walking: healthy, environmentally friendly, you discover new things or meet friends along the way; sometimes takes longer, unpleasant in rain or cold, you have to pay close attention to traffic, not always possible if you live too far away...</a:t>
            </a:r>
          </a:p>
          <a:p>
            <a:r>
              <a:rPr lang="en-US" b="0" dirty="0"/>
              <a:t>Bicycle / Scooter: fast, healthy, no traffic jams, environmentally friendly; you need to watch out for cars and pedestrians, only allowed to ride alone after passing the cycling test, dangerous in winter or rain...</a:t>
            </a:r>
          </a:p>
          <a:p>
            <a:r>
              <a:rPr lang="en-US" b="0" dirty="0"/>
              <a:t>Bus: more environmentally friendly than a car, you often meet friends, safe; you need to be on time at the bus stop, sometimes no seat available, often takes longer than by car (waiting times, many stops)...</a:t>
            </a:r>
          </a:p>
          <a:p>
            <a:r>
              <a:rPr lang="en-US" b="0" dirty="0"/>
              <a:t>Car: fast and convenient, practical in rain, no need to carry a school bag; sometimes traffic jams, getting out in front of school can be dangerous, not good for the environment, little movement – you just sit...</a:t>
            </a:r>
          </a:p>
          <a:p>
            <a:endParaRPr lang="en-US" b="0" dirty="0"/>
          </a:p>
          <a:p>
            <a:r>
              <a:rPr lang="en-US" b="0" dirty="0"/>
              <a:t>In-depth questions:</a:t>
            </a:r>
          </a:p>
          <a:p>
            <a:r>
              <a:rPr lang="en-US" b="0" dirty="0"/>
              <a:t>“Do you move using your own energy, or is your mode of transport powered?”</a:t>
            </a:r>
          </a:p>
          <a:p>
            <a:r>
              <a:rPr lang="en-US" b="0" dirty="0"/>
              <a:t>“Which means of transport are motorized?”</a:t>
            </a:r>
          </a:p>
          <a:p>
            <a:r>
              <a:rPr lang="en-US" b="0" dirty="0"/>
              <a:t>“What does ‘traveling in an environmentally friendly way’ mean?”</a:t>
            </a:r>
          </a:p>
          <a:p>
            <a:endParaRPr lang="en-US" b="0" dirty="0"/>
          </a:p>
          <a:p>
            <a:r>
              <a:rPr lang="en-US" b="0" dirty="0"/>
              <a:t>Image source:</a:t>
            </a:r>
            <a:endParaRPr lang="de-AT" b="0" dirty="0"/>
          </a:p>
          <a:p>
            <a:r>
              <a:rPr lang="de-AT" b="0" dirty="0" err="1"/>
              <a:t>Flaticon</a:t>
            </a:r>
            <a:r>
              <a:rPr lang="de-AT" b="0" dirty="0"/>
              <a:t> (2025): https://www.flaticon.com/de/kostenlose-icons/schule; Schule Icons erstellt von </a:t>
            </a:r>
            <a:r>
              <a:rPr lang="de-AT" b="0" dirty="0" err="1"/>
              <a:t>Freepik</a:t>
            </a:r>
            <a:r>
              <a:rPr lang="de-AT" b="0" dirty="0"/>
              <a:t> – </a:t>
            </a:r>
            <a:r>
              <a:rPr lang="de-AT" b="0" dirty="0" err="1"/>
              <a:t>Flaticon</a:t>
            </a:r>
            <a:r>
              <a:rPr lang="de-AT" b="0" dirty="0"/>
              <a:t>; </a:t>
            </a:r>
            <a:r>
              <a:rPr lang="en-US" b="0" noProof="0" dirty="0"/>
              <a:t>Accessed at </a:t>
            </a:r>
            <a:r>
              <a:rPr lang="de-AT" b="0" dirty="0"/>
              <a:t>14.02.2025</a:t>
            </a:r>
          </a:p>
          <a:p>
            <a:r>
              <a:rPr lang="de-AT" b="0" dirty="0" err="1"/>
              <a:t>Flaticon</a:t>
            </a:r>
            <a:r>
              <a:rPr lang="de-AT" b="0" dirty="0"/>
              <a:t> (2025): https://www.flaticon.com/de/kostenlose-icons/schule; Schule Icons erstellt von </a:t>
            </a:r>
            <a:r>
              <a:rPr lang="de-AT" b="0" dirty="0" err="1"/>
              <a:t>Freepik</a:t>
            </a:r>
            <a:r>
              <a:rPr lang="de-AT" b="0" dirty="0"/>
              <a:t> – </a:t>
            </a:r>
            <a:r>
              <a:rPr lang="de-AT" b="0" dirty="0" err="1"/>
              <a:t>Flaticon</a:t>
            </a:r>
            <a:r>
              <a:rPr lang="de-AT" b="0" dirty="0"/>
              <a:t>; </a:t>
            </a:r>
            <a:r>
              <a:rPr lang="de-AT" b="0" dirty="0" err="1"/>
              <a:t>Accessed</a:t>
            </a:r>
            <a:r>
              <a:rPr lang="de-AT" b="0" dirty="0"/>
              <a:t> at 14.02.2025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4</a:t>
            </a:fld>
            <a:endParaRPr lang="de-AT"/>
          </a:p>
        </p:txBody>
      </p:sp>
    </p:spTree>
    <p:extLst>
      <p:ext uri="{BB962C8B-B14F-4D97-AF65-F5344CB8AC3E}">
        <p14:creationId xmlns:p14="http://schemas.microsoft.com/office/powerpoint/2010/main" val="1978540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B03DAF-D4EA-8D18-5B87-6C1C327C362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158BFCB-8F31-DE5B-641E-75016F7DB30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4DAA864-21CF-5DFF-9A05-49B97919A878}"/>
              </a:ext>
            </a:extLst>
          </p:cNvPr>
          <p:cNvSpPr>
            <a:spLocks noGrp="1"/>
          </p:cNvSpPr>
          <p:nvPr>
            <p:ph type="body" idx="1"/>
          </p:nvPr>
        </p:nvSpPr>
        <p:spPr/>
        <p:txBody>
          <a:bodyPr/>
          <a:lstStyle/>
          <a:p>
            <a:r>
              <a:rPr lang="en-US" b="0" dirty="0"/>
              <a:t>Introduction to Freight Transport/Logistics:</a:t>
            </a:r>
          </a:p>
          <a:p>
            <a:r>
              <a:rPr lang="en-US" b="0" dirty="0"/>
              <a:t>How do groceries get to the store?</a:t>
            </a:r>
          </a:p>
          <a:p>
            <a:r>
              <a:rPr lang="en-US" b="0" dirty="0"/>
              <a:t>How does the T-shirt get into the shop?</a:t>
            </a:r>
          </a:p>
          <a:p>
            <a:r>
              <a:rPr lang="en-US" b="0" dirty="0"/>
              <a:t>Who delivers the package to my home, and where does it come from?</a:t>
            </a:r>
          </a:p>
          <a:p>
            <a:endParaRPr lang="en-US" b="0" dirty="0"/>
          </a:p>
          <a:p>
            <a:r>
              <a:rPr lang="en-US" b="0" dirty="0"/>
              <a:t>Pictures source:</a:t>
            </a:r>
          </a:p>
          <a:p>
            <a:r>
              <a:rPr lang="de-AT" b="0" dirty="0" err="1"/>
              <a:t>Pixabay</a:t>
            </a:r>
            <a:r>
              <a:rPr lang="de-AT" b="0" dirty="0"/>
              <a:t> (2025): https://pixabay.com/de/photos/pakete-lieferung-lieferung-mann-6153947/; </a:t>
            </a:r>
            <a:r>
              <a:rPr lang="en-US" b="0" noProof="0" dirty="0"/>
              <a:t>Accessed at </a:t>
            </a:r>
            <a:r>
              <a:rPr lang="de-AT" b="0" dirty="0"/>
              <a:t>14.02.2025</a:t>
            </a:r>
          </a:p>
          <a:p>
            <a:r>
              <a:rPr lang="de-AT" b="0" dirty="0" err="1"/>
              <a:t>Pixabay</a:t>
            </a:r>
            <a:r>
              <a:rPr lang="de-AT" b="0" dirty="0"/>
              <a:t> (2025): https://pixabay.com/de/photos/t-shirt-kaufen-verkaufsstand-l%C3%A4ssig-4367577/; </a:t>
            </a:r>
            <a:r>
              <a:rPr lang="en-US" b="0" noProof="0" dirty="0"/>
              <a:t>Accessed at </a:t>
            </a:r>
            <a:r>
              <a:rPr lang="de-AT" b="0" dirty="0"/>
              <a:t>14.02.2025</a:t>
            </a:r>
          </a:p>
          <a:p>
            <a:r>
              <a:rPr lang="de-AT" b="0" dirty="0" err="1"/>
              <a:t>Pixabay</a:t>
            </a:r>
            <a:r>
              <a:rPr lang="de-AT" b="0" dirty="0"/>
              <a:t> (2025): https://pixabay.com/de/photos/bananen-fr%C3%BCchte-lebensmittel-698608/; </a:t>
            </a:r>
            <a:r>
              <a:rPr lang="en-US" b="0" noProof="0" dirty="0"/>
              <a:t>Accessed at </a:t>
            </a:r>
            <a:r>
              <a:rPr lang="de-AT" b="0" dirty="0"/>
              <a:t>14.02.2025</a:t>
            </a:r>
          </a:p>
          <a:p>
            <a:endParaRPr lang="de-AT" dirty="0"/>
          </a:p>
        </p:txBody>
      </p:sp>
      <p:sp>
        <p:nvSpPr>
          <p:cNvPr id="4" name="Kopfzeilenplatzhalter 3">
            <a:extLst>
              <a:ext uri="{FF2B5EF4-FFF2-40B4-BE49-F238E27FC236}">
                <a16:creationId xmlns:a16="http://schemas.microsoft.com/office/drawing/2014/main" id="{520E0BFE-B15C-17CC-395F-1A3134BCF1A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91ECE3A-7BA1-C052-7EBE-AF70A9E3A13D}"/>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AB16AB84-95C5-1E34-9923-0996793D6F1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DF13CFF-9915-937D-336C-D7FE2106049E}"/>
              </a:ext>
            </a:extLst>
          </p:cNvPr>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0648744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55F8D-6F03-B36A-1709-DA1E94C516B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F691D71-1038-8B2D-E918-85FE0A662EB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D9CECA-0BAE-6597-C7C7-1ACEEFCEB3BF}"/>
              </a:ext>
            </a:extLst>
          </p:cNvPr>
          <p:cNvSpPr>
            <a:spLocks noGrp="1"/>
          </p:cNvSpPr>
          <p:nvPr>
            <p:ph type="body" idx="1"/>
          </p:nvPr>
        </p:nvSpPr>
        <p:spPr/>
        <p:txBody>
          <a:bodyPr/>
          <a:lstStyle/>
          <a:p>
            <a:r>
              <a:rPr lang="en-US" b="0" dirty="0"/>
              <a:t>What does climate change actually mean?</a:t>
            </a:r>
          </a:p>
          <a:p>
            <a:r>
              <a:rPr lang="en-US" b="0" dirty="0"/>
              <a:t>Climate change means that the weather on Earth is slowly changing. It’s getting warmer and warmer because too many exhaust gases are released into the air – for example, from vehicles or factories. As a result, icebergs are melting, there are more storms, and sometimes it rains or snows too much or too little.</a:t>
            </a:r>
            <a:br>
              <a:rPr lang="en-US" b="0" dirty="0"/>
            </a:br>
            <a:r>
              <a:rPr lang="en-US" b="0" dirty="0"/>
              <a:t>Imagine this: Earth has a warm blanket. When we produce too many exhaust gases, the blanket gets too thick – and the planet gets too hot.</a:t>
            </a:r>
          </a:p>
          <a:p>
            <a:endParaRPr lang="en-US" b="0" dirty="0"/>
          </a:p>
          <a:p>
            <a:r>
              <a:rPr lang="en-US" b="0" dirty="0"/>
              <a:t>What happens because of climate change?</a:t>
            </a:r>
          </a:p>
          <a:p>
            <a:endParaRPr lang="en-US" b="0" dirty="0"/>
          </a:p>
          <a:p>
            <a:r>
              <a:rPr lang="en-US" b="0" dirty="0"/>
              <a:t>For animals:</a:t>
            </a:r>
          </a:p>
          <a:p>
            <a:r>
              <a:rPr lang="en-US" b="0" dirty="0"/>
              <a:t>Polar bears and penguins lose their homes because the ice is melting.</a:t>
            </a:r>
          </a:p>
          <a:p>
            <a:r>
              <a:rPr lang="en-US" b="0" dirty="0"/>
              <a:t>Many animals can no longer find food or become extinct.</a:t>
            </a:r>
          </a:p>
          <a:p>
            <a:endParaRPr lang="en-US" b="0" dirty="0"/>
          </a:p>
          <a:p>
            <a:r>
              <a:rPr lang="en-US" b="0" dirty="0"/>
              <a:t>For us humans:</a:t>
            </a:r>
          </a:p>
          <a:p>
            <a:r>
              <a:rPr lang="en-US" b="0" dirty="0"/>
              <a:t>It gets very hot: On some days, it’s so hot that people can get sick.</a:t>
            </a:r>
          </a:p>
          <a:p>
            <a:r>
              <a:rPr lang="en-US" b="0" dirty="0"/>
              <a:t>Less water: In some countries, there isn’t enough water to drink or for plants.</a:t>
            </a:r>
          </a:p>
          <a:p>
            <a:r>
              <a:rPr lang="en-US" b="0" dirty="0"/>
              <a:t>Less food: When it’s too hot or too dry, fruits, vegetables, and grains don’t grow well.</a:t>
            </a:r>
          </a:p>
          <a:p>
            <a:r>
              <a:rPr lang="en-US" b="0" dirty="0"/>
              <a:t>More extreme weather: There are more strong storms, floods, or wildfires – these can destroy houses.</a:t>
            </a:r>
          </a:p>
          <a:p>
            <a:endParaRPr lang="en-US" b="0" dirty="0"/>
          </a:p>
          <a:p>
            <a:r>
              <a:rPr lang="en-US" b="0" dirty="0"/>
              <a:t>Image source:</a:t>
            </a:r>
          </a:p>
          <a:p>
            <a:r>
              <a:rPr lang="de-AT" b="0" dirty="0" err="1"/>
              <a:t>Desgined</a:t>
            </a:r>
            <a:r>
              <a:rPr lang="de-AT" b="0" dirty="0"/>
              <a:t> </a:t>
            </a:r>
            <a:r>
              <a:rPr lang="de-AT" b="0" dirty="0" err="1"/>
              <a:t>by</a:t>
            </a:r>
            <a:r>
              <a:rPr lang="de-AT" b="0" dirty="0"/>
              <a:t> </a:t>
            </a:r>
            <a:r>
              <a:rPr lang="de-AT" b="0" dirty="0" err="1"/>
              <a:t>Freepik</a:t>
            </a:r>
            <a:r>
              <a:rPr lang="de-AT" b="0" dirty="0"/>
              <a:t> (2025)</a:t>
            </a:r>
          </a:p>
          <a:p>
            <a:endParaRPr lang="de-AT" dirty="0"/>
          </a:p>
        </p:txBody>
      </p:sp>
      <p:sp>
        <p:nvSpPr>
          <p:cNvPr id="4" name="Kopfzeilenplatzhalter 3">
            <a:extLst>
              <a:ext uri="{FF2B5EF4-FFF2-40B4-BE49-F238E27FC236}">
                <a16:creationId xmlns:a16="http://schemas.microsoft.com/office/drawing/2014/main" id="{EE84D011-783A-DC7C-454F-FBBD3DA04E4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DE3B7918-5532-8A34-BF10-776681ACDE56}"/>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72E8B3BE-6DB1-75FD-8FB1-41A657A8CE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037F8FE-9326-7C7E-2590-7417177D9E63}"/>
              </a:ext>
            </a:extLst>
          </p:cNvPr>
          <p:cNvSpPr>
            <a:spLocks noGrp="1"/>
          </p:cNvSpPr>
          <p:nvPr>
            <p:ph type="sldNum" sz="quarter" idx="5"/>
          </p:nvPr>
        </p:nvSpPr>
        <p:spPr/>
        <p:txBody>
          <a:bodyPr/>
          <a:lstStyle/>
          <a:p>
            <a:fld id="{9B1635B3-DF70-4CFD-87CA-EB6AFDCA10EE}" type="slidenum">
              <a:rPr lang="de-AT" smtClean="0"/>
              <a:t>6</a:t>
            </a:fld>
            <a:endParaRPr lang="de-AT"/>
          </a:p>
        </p:txBody>
      </p:sp>
    </p:spTree>
    <p:extLst>
      <p:ext uri="{BB962C8B-B14F-4D97-AF65-F5344CB8AC3E}">
        <p14:creationId xmlns:p14="http://schemas.microsoft.com/office/powerpoint/2010/main" val="2907187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Sustainable means: good for the environment and for the future.</a:t>
            </a:r>
            <a:br>
              <a:rPr lang="en-US" b="0" dirty="0"/>
            </a:br>
            <a:r>
              <a:rPr lang="en-US" b="0" dirty="0"/>
              <a:t>When we live sustainably, we take good care of the Earth – so that children in the future can also live well here.</a:t>
            </a:r>
          </a:p>
          <a:p>
            <a:endParaRPr lang="en-US" b="0" dirty="0"/>
          </a:p>
          <a:p>
            <a:r>
              <a:rPr lang="en-US" b="0" dirty="0"/>
              <a:t>Example:</a:t>
            </a:r>
            <a:br>
              <a:rPr lang="en-US" b="0" dirty="0"/>
            </a:br>
            <a:r>
              <a:rPr lang="en-US" b="0" dirty="0"/>
              <a:t>If you plant a tree and take good care of it, your children will still have shade and fresh air later on – that’s sustainable!</a:t>
            </a:r>
            <a:br>
              <a:rPr lang="en-US" b="0" dirty="0"/>
            </a:br>
            <a:r>
              <a:rPr lang="en-US" b="0" dirty="0"/>
              <a:t>It’s also sustainable when we treat each other kindly, don’t exclude anyone, and help when someone needs help.</a:t>
            </a:r>
          </a:p>
          <a:p>
            <a:endParaRPr lang="en-US" b="0" dirty="0"/>
          </a:p>
          <a:p>
            <a:r>
              <a:rPr lang="en-US" b="0" dirty="0"/>
              <a:t>Sustainability also means that companies work in a way that allows them to last a long time and provide jobs for people.</a:t>
            </a:r>
            <a:br>
              <a:rPr lang="en-US" b="0" dirty="0"/>
            </a:br>
            <a:r>
              <a:rPr lang="en-US" b="0" dirty="0"/>
              <a:t>They shouldn’t waste raw materials and should work in a way that ensures there will still be enough for everyone in the future.</a:t>
            </a:r>
          </a:p>
          <a:p>
            <a:endParaRPr lang="en-US" b="0" dirty="0"/>
          </a:p>
          <a:p>
            <a:r>
              <a:rPr lang="en-US" b="0" dirty="0"/>
              <a:t>Image source:</a:t>
            </a:r>
          </a:p>
          <a:p>
            <a:r>
              <a:rPr lang="de-AT" b="0" dirty="0" err="1"/>
              <a:t>Desgined</a:t>
            </a:r>
            <a:r>
              <a:rPr lang="de-AT" b="0" dirty="0"/>
              <a:t> </a:t>
            </a:r>
            <a:r>
              <a:rPr lang="de-AT" b="0" dirty="0" err="1"/>
              <a:t>by</a:t>
            </a:r>
            <a:r>
              <a:rPr lang="de-AT" b="0" dirty="0"/>
              <a:t> </a:t>
            </a:r>
            <a:r>
              <a:rPr lang="de-AT" b="0" dirty="0" err="1"/>
              <a:t>Freepik</a:t>
            </a:r>
            <a:r>
              <a:rPr lang="de-AT" b="0" dirty="0"/>
              <a:t> (2025)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7</a:t>
            </a:fld>
            <a:endParaRPr lang="de-AT"/>
          </a:p>
        </p:txBody>
      </p:sp>
    </p:spTree>
    <p:extLst>
      <p:ext uri="{BB962C8B-B14F-4D97-AF65-F5344CB8AC3E}">
        <p14:creationId xmlns:p14="http://schemas.microsoft.com/office/powerpoint/2010/main" val="170053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73E94-1E01-62B1-D0D9-1EEA36B7F1E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D76A61E-D521-6D9D-30BA-0EFEA83CE08F}"/>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EABDBE5B-041E-B606-24C0-9869B6B99949}"/>
              </a:ext>
            </a:extLst>
          </p:cNvPr>
          <p:cNvSpPr>
            <a:spLocks noGrp="1"/>
          </p:cNvSpPr>
          <p:nvPr>
            <p:ph type="body" idx="1"/>
          </p:nvPr>
        </p:nvSpPr>
        <p:spPr/>
        <p:txBody>
          <a:bodyPr/>
          <a:lstStyle/>
          <a:p>
            <a:r>
              <a:rPr lang="en-US" b="0" dirty="0"/>
              <a:t>Truck (LKW):</a:t>
            </a:r>
            <a:br>
              <a:rPr lang="en-US" b="0" dirty="0"/>
            </a:br>
            <a:r>
              <a:rPr lang="en-US" b="0" dirty="0"/>
              <a:t>+ Can go almost anywhere: It delivers goods directly to cities, villages, and even to your front door.</a:t>
            </a:r>
            <a:br>
              <a:rPr lang="en-US" b="0" dirty="0"/>
            </a:br>
            <a:r>
              <a:rPr lang="en-US" b="0" dirty="0"/>
              <a:t>+ Fast and flexible: It can drive day and night and deliver straight to its destination.</a:t>
            </a:r>
            <a:br>
              <a:rPr lang="en-US" b="0" dirty="0"/>
            </a:br>
            <a:r>
              <a:rPr lang="en-US" b="0" dirty="0"/>
              <a:t>– Makes a lot of noise: Trucks are big and loud, especially in cities.</a:t>
            </a:r>
            <a:br>
              <a:rPr lang="en-US" b="0" dirty="0"/>
            </a:br>
            <a:r>
              <a:rPr lang="en-US" b="0" dirty="0"/>
              <a:t>– Causes emissions: That harms the environment and pollutes the air.</a:t>
            </a:r>
            <a:br>
              <a:rPr lang="en-US" b="0" dirty="0"/>
            </a:br>
            <a:r>
              <a:rPr lang="en-US" b="0" dirty="0"/>
              <a:t>– Often stuck in traffic: Because there are so many cars and trucks, it can take a long time to arrive.</a:t>
            </a:r>
            <a:br>
              <a:rPr lang="en-US" b="0" dirty="0"/>
            </a:br>
            <a:r>
              <a:rPr lang="en-US" b="0" dirty="0"/>
              <a:t>– Accidents: There are many road accidents involving trucks.</a:t>
            </a:r>
            <a:br>
              <a:rPr lang="en-US" b="0" dirty="0"/>
            </a:br>
            <a:r>
              <a:rPr lang="en-US" b="0" dirty="0"/>
              <a:t>Electric trucks are in development and would be a good alternative without harmful emissions. Currently, almost all trucks still run on diesel.</a:t>
            </a:r>
          </a:p>
          <a:p>
            <a:endParaRPr lang="en-US" b="0" dirty="0"/>
          </a:p>
          <a:p>
            <a:r>
              <a:rPr lang="en-US" b="0" dirty="0"/>
              <a:t>Ship:</a:t>
            </a:r>
            <a:br>
              <a:rPr lang="en-US" b="0" dirty="0"/>
            </a:br>
            <a:r>
              <a:rPr lang="en-US" b="0" dirty="0"/>
              <a:t>We distinguish between ocean-going ships and inland vessels. In Austria, there are only inland vessels.</a:t>
            </a:r>
          </a:p>
          <a:p>
            <a:r>
              <a:rPr lang="en-US" b="0" dirty="0"/>
              <a:t>An inland vessel is a large ship that travels on rivers, lakes, and canals. It transports many types of goods, such as food, cars, or building materials. On the Danube and other large rivers, you often see these ships.</a:t>
            </a:r>
            <a:br>
              <a:rPr lang="en-US" b="0" dirty="0"/>
            </a:br>
            <a:r>
              <a:rPr lang="en-US" b="0" dirty="0"/>
              <a:t>+ Can transport a lot at once: One ship can carry as many goods as many trucks combined.</a:t>
            </a:r>
            <a:br>
              <a:rPr lang="en-US" b="0" dirty="0"/>
            </a:br>
            <a:r>
              <a:rPr lang="en-US" b="0" dirty="0"/>
              <a:t>+ More environmentally friendly than trucks: Ships need less energy and produce fewer emissions.</a:t>
            </a:r>
            <a:br>
              <a:rPr lang="en-US" b="0" dirty="0"/>
            </a:br>
            <a:r>
              <a:rPr lang="en-US" b="0" dirty="0"/>
              <a:t>+ No traffic jams: There is no road traffic on the water, so ships usually arrive without long delays.</a:t>
            </a:r>
            <a:br>
              <a:rPr lang="en-US" b="0" dirty="0"/>
            </a:br>
            <a:r>
              <a:rPr lang="en-US" b="0" dirty="0"/>
              <a:t>+ Safety: Accidents involving inland ships are rare.</a:t>
            </a:r>
            <a:br>
              <a:rPr lang="en-US" b="0" dirty="0"/>
            </a:br>
            <a:r>
              <a:rPr lang="en-US" b="0" dirty="0"/>
              <a:t>– Slow: Ships are slower than trucks or trains.</a:t>
            </a:r>
            <a:br>
              <a:rPr lang="en-US" b="0" dirty="0"/>
            </a:br>
            <a:r>
              <a:rPr lang="en-US" b="0" dirty="0"/>
              <a:t>– Needs waterways: Ships can only travel where there are rivers or canals.</a:t>
            </a:r>
            <a:br>
              <a:rPr lang="en-US" b="0" dirty="0"/>
            </a:br>
            <a:r>
              <a:rPr lang="en-US" b="0" dirty="0"/>
              <a:t>– Needs unloading: Goods must be transferred to trucks or trains at the port to reach their final destination.</a:t>
            </a:r>
          </a:p>
          <a:p>
            <a:endParaRPr lang="en-US" b="0" dirty="0"/>
          </a:p>
          <a:p>
            <a:r>
              <a:rPr lang="en-US" b="0" dirty="0"/>
              <a:t>Freight Train:</a:t>
            </a:r>
            <a:br>
              <a:rPr lang="en-US" b="0" dirty="0"/>
            </a:br>
            <a:r>
              <a:rPr lang="en-US" b="0" dirty="0"/>
              <a:t>+ Fast: Trains can travel very quickly, often faster than cars or trucks.</a:t>
            </a:r>
            <a:br>
              <a:rPr lang="en-US" b="0" dirty="0"/>
            </a:br>
            <a:r>
              <a:rPr lang="en-US" b="0" dirty="0"/>
              <a:t>+ Environmentally friendly: Especially electric trains produce few emissions and are better for the environment.</a:t>
            </a:r>
            <a:br>
              <a:rPr lang="en-US" b="0" dirty="0"/>
            </a:br>
            <a:r>
              <a:rPr lang="en-US" b="0" dirty="0"/>
              <a:t>+ Transports a lot of goods at once.</a:t>
            </a:r>
            <a:br>
              <a:rPr lang="en-US" b="0" dirty="0"/>
            </a:br>
            <a:r>
              <a:rPr lang="en-US" b="0" dirty="0"/>
              <a:t>+ No traffic jams: Since trains run on tracks, there are no long delays from traffic.</a:t>
            </a:r>
            <a:br>
              <a:rPr lang="en-US" b="0" dirty="0"/>
            </a:br>
            <a:r>
              <a:rPr lang="en-US" b="0" dirty="0"/>
              <a:t>+ Very few accidents.</a:t>
            </a:r>
            <a:br>
              <a:rPr lang="en-US" b="0" dirty="0"/>
            </a:br>
            <a:r>
              <a:rPr lang="en-US" b="0" dirty="0"/>
              <a:t>– Doesn’t go everywhere: Train stations and tracks only exist in certain places, so you often need another vehicle like a truck.</a:t>
            </a:r>
            <a:br>
              <a:rPr lang="en-US" b="0" dirty="0"/>
            </a:br>
            <a:r>
              <a:rPr lang="en-US" b="0" dirty="0"/>
              <a:t>– Not always on time: Trains can be delayed.</a:t>
            </a:r>
          </a:p>
          <a:p>
            <a:endParaRPr lang="en-US" b="0" dirty="0"/>
          </a:p>
          <a:p>
            <a:r>
              <a:rPr lang="en-US" b="0" dirty="0"/>
              <a:t>Airplane:</a:t>
            </a:r>
            <a:br>
              <a:rPr lang="en-US" b="0" dirty="0"/>
            </a:br>
            <a:r>
              <a:rPr lang="en-US" b="0" dirty="0"/>
              <a:t>+ Very fast: It is the fastest mode of transport over long distances. You can reach another country in just a few hours.</a:t>
            </a:r>
            <a:br>
              <a:rPr lang="en-US" b="0" dirty="0"/>
            </a:br>
            <a:r>
              <a:rPr lang="en-US" b="0" dirty="0"/>
              <a:t>+ Can cover long distances: An airplane can fly over oceans, mountains, and deserts without needing roads or tracks.</a:t>
            </a:r>
            <a:br>
              <a:rPr lang="en-US" b="0" dirty="0"/>
            </a:br>
            <a:r>
              <a:rPr lang="en-US" b="0" dirty="0"/>
              <a:t>– Harms the environment: Compared to ships, trains, and trucks, planes produce the most harmful emissions.</a:t>
            </a:r>
            <a:br>
              <a:rPr lang="en-US" b="0" dirty="0"/>
            </a:br>
            <a:r>
              <a:rPr lang="en-US" b="0" dirty="0"/>
              <a:t>– Expensive: Transporting goods by plane is costly.</a:t>
            </a:r>
            <a:br>
              <a:rPr lang="en-US" b="0" dirty="0"/>
            </a:br>
            <a:r>
              <a:rPr lang="en-US" b="0" dirty="0"/>
              <a:t>– Airports aren’t everywhere: You often need a truck before or after to get the goods where they’re needed.</a:t>
            </a:r>
          </a:p>
          <a:p>
            <a:endParaRPr lang="en-US" b="0" dirty="0"/>
          </a:p>
          <a:p>
            <a:r>
              <a:rPr lang="en-US" b="0" dirty="0"/>
              <a:t>Cargo Bike:</a:t>
            </a:r>
            <a:br>
              <a:rPr lang="en-US" b="0" dirty="0"/>
            </a:br>
            <a:r>
              <a:rPr lang="en-US" b="0" dirty="0"/>
              <a:t>+ Environmentally friendly: It runs without gas or diesel and produces no emissions.</a:t>
            </a:r>
            <a:br>
              <a:rPr lang="en-US" b="0" dirty="0"/>
            </a:br>
            <a:r>
              <a:rPr lang="en-US" b="0" dirty="0"/>
              <a:t>+ No traffic jams: You can ride past many cars and often reach your destination faster.</a:t>
            </a:r>
            <a:br>
              <a:rPr lang="en-US" b="0" dirty="0"/>
            </a:br>
            <a:r>
              <a:rPr lang="en-US" b="0" dirty="0"/>
              <a:t>+ Healthy: Riding a cargo bike keeps you active and fit.</a:t>
            </a:r>
            <a:br>
              <a:rPr lang="en-US" b="0" dirty="0"/>
            </a:br>
            <a:r>
              <a:rPr lang="en-US" b="0" dirty="0"/>
              <a:t>– Not very fast: Slower than a car or train, especially over long distances.</a:t>
            </a:r>
            <a:br>
              <a:rPr lang="en-US" b="0" dirty="0"/>
            </a:br>
            <a:r>
              <a:rPr lang="en-US" b="0" dirty="0"/>
              <a:t>– Only suitable for very small amounts and short distances.</a:t>
            </a:r>
            <a:br>
              <a:rPr lang="en-US" b="0" dirty="0"/>
            </a:br>
            <a:r>
              <a:rPr lang="en-US" b="0" dirty="0"/>
              <a:t>– No weather protection.</a:t>
            </a:r>
          </a:p>
          <a:p>
            <a:endParaRPr lang="en-US" b="0" dirty="0"/>
          </a:p>
          <a:p>
            <a:r>
              <a:rPr lang="en-US" b="0" dirty="0"/>
              <a:t>Electric Truck / Van:</a:t>
            </a:r>
            <a:br>
              <a:rPr lang="en-US" b="0" dirty="0"/>
            </a:br>
            <a:r>
              <a:rPr lang="en-US" b="0" dirty="0"/>
              <a:t>+ Environmentally friendly: No harmful emissions compared to diesel trucks.</a:t>
            </a:r>
          </a:p>
          <a:p>
            <a:r>
              <a:rPr lang="en-US" b="0" dirty="0"/>
              <a:t>+ Same flexibility as traditional trucks: Can deliver directly to destinations (cities, villages, front doors).</a:t>
            </a:r>
            <a:br>
              <a:rPr lang="en-US" b="0" dirty="0"/>
            </a:br>
            <a:r>
              <a:rPr lang="en-US" b="0" dirty="0"/>
              <a:t>+ Less noise: Electric trucks are quieter than diesel trucks.</a:t>
            </a:r>
            <a:br>
              <a:rPr lang="en-US" b="0" dirty="0"/>
            </a:br>
            <a:r>
              <a:rPr lang="en-US" b="0" dirty="0"/>
              <a:t>– Still in development: Currently, only a few electric trucks are in use.</a:t>
            </a:r>
            <a:br>
              <a:rPr lang="en-US" b="0" dirty="0"/>
            </a:br>
            <a:r>
              <a:rPr lang="en-US" b="0" dirty="0"/>
              <a:t>– Limited range: The battery often doesn’t last as long as a diesel tank.</a:t>
            </a:r>
            <a:br>
              <a:rPr lang="en-US" b="0" dirty="0"/>
            </a:br>
            <a:r>
              <a:rPr lang="en-US" b="0" dirty="0"/>
              <a:t>– Charging infrastructure: Suitable charging stations are not yet available everywhere.</a:t>
            </a:r>
          </a:p>
          <a:p>
            <a:endParaRPr lang="en-US" b="0" dirty="0"/>
          </a:p>
          <a:p>
            <a:r>
              <a:rPr lang="en-US" b="0" dirty="0"/>
              <a:t>Environmental Aspect to Consider: “Which transport is better?”</a:t>
            </a:r>
          </a:p>
          <a:p>
            <a:r>
              <a:rPr lang="en-US" b="0" dirty="0"/>
              <a:t>What uses more energy: a plane or a bicycle courier?</a:t>
            </a:r>
          </a:p>
          <a:p>
            <a:r>
              <a:rPr lang="en-US" b="0" dirty="0"/>
              <a:t>How can we shop more sustainably? (Buy regional products, place fewer online orders).</a:t>
            </a:r>
          </a:p>
          <a:p>
            <a:r>
              <a:rPr lang="en-US" b="0" dirty="0"/>
              <a:t>Why is there often plastic packaging?</a:t>
            </a:r>
          </a:p>
          <a:p>
            <a:endParaRPr lang="en-US" b="0" dirty="0"/>
          </a:p>
          <a:p>
            <a:r>
              <a:rPr lang="en-US" b="0" dirty="0"/>
              <a:t>Images source:</a:t>
            </a:r>
            <a:endParaRPr lang="de-AT" b="0" dirty="0"/>
          </a:p>
          <a:p>
            <a:pPr marL="0" marR="0" lvl="0" indent="0" algn="l" defTabSz="943559" rtl="0" eaLnBrk="1" fontAlgn="auto" latinLnBrk="0" hangingPunct="1">
              <a:lnSpc>
                <a:spcPct val="100000"/>
              </a:lnSpc>
              <a:spcBef>
                <a:spcPts val="0"/>
              </a:spcBef>
              <a:spcAft>
                <a:spcPts val="0"/>
              </a:spcAft>
              <a:buClrTx/>
              <a:buSzTx/>
              <a:buFontTx/>
              <a:buNone/>
              <a:tabLst/>
              <a:defRPr/>
            </a:pPr>
            <a:r>
              <a:rPr lang="de-AT" b="0" dirty="0" err="1"/>
              <a:t>Flaticon</a:t>
            </a:r>
            <a:r>
              <a:rPr lang="de-AT" b="0" dirty="0"/>
              <a:t> (2024):  https://www.flaticon.com/de/kostenlose-icons/lkw; Lkw Icons erstellt von </a:t>
            </a:r>
            <a:r>
              <a:rPr lang="de-AT" b="0" dirty="0" err="1"/>
              <a:t>Freepik</a:t>
            </a:r>
            <a:r>
              <a:rPr lang="de-AT" b="0" dirty="0"/>
              <a:t> – </a:t>
            </a:r>
            <a:r>
              <a:rPr lang="de-AT" b="0" dirty="0" err="1"/>
              <a:t>Flaticon</a:t>
            </a:r>
            <a:r>
              <a:rPr lang="de-AT" b="0" dirty="0"/>
              <a:t>, </a:t>
            </a:r>
            <a:r>
              <a:rPr lang="de-AT" b="0" dirty="0" err="1"/>
              <a:t>Accessed</a:t>
            </a:r>
            <a:r>
              <a:rPr lang="de-AT" b="0" dirty="0"/>
              <a:t> at 20.05.2024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err="1"/>
              <a:t>Flaticon</a:t>
            </a:r>
            <a:r>
              <a:rPr lang="de-AT" b="0" i="0" dirty="0"/>
              <a:t> (2025): https</a:t>
            </a:r>
            <a:r>
              <a:rPr lang="de-AT" b="0" i="0" dirty="0">
                <a:solidFill>
                  <a:srgbClr val="5F7D95"/>
                </a:solidFill>
                <a:effectLst/>
                <a:latin typeface="Proxima Nova"/>
              </a:rPr>
              <a:t>://</a:t>
            </a:r>
            <a:r>
              <a:rPr lang="de-AT" b="0" i="0" dirty="0"/>
              <a:t>www.flaticon.com/de/kostenlose-icons/zug; Zug Icons erstellt von </a:t>
            </a:r>
            <a:r>
              <a:rPr lang="de-AT" b="0" i="0" dirty="0" err="1"/>
              <a:t>Mihimihi</a:t>
            </a:r>
            <a:r>
              <a:rPr lang="de-AT" b="0" i="0" dirty="0"/>
              <a:t> – </a:t>
            </a:r>
            <a:r>
              <a:rPr lang="de-AT" b="0" i="0" dirty="0" err="1"/>
              <a:t>Flaticon</a:t>
            </a:r>
            <a:r>
              <a:rPr lang="de-AT" b="0" i="0" dirty="0"/>
              <a:t>; </a:t>
            </a:r>
            <a:r>
              <a:rPr lang="de-AT" b="0" dirty="0" err="1"/>
              <a:t>Accessed</a:t>
            </a:r>
            <a:r>
              <a:rPr lang="de-AT" b="0" dirty="0"/>
              <a:t> at </a:t>
            </a:r>
            <a:r>
              <a:rPr lang="de-AT" b="0" i="0" dirty="0"/>
              <a:t>06.02.2025</a:t>
            </a: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err="1">
                <a:solidFill>
                  <a:srgbClr val="5F7D95"/>
                </a:solidFill>
                <a:effectLst/>
                <a:latin typeface="Proxima Nova"/>
              </a:rPr>
              <a:t>Flaticon</a:t>
            </a:r>
            <a:r>
              <a:rPr lang="de-AT" b="0" i="0" dirty="0">
                <a:solidFill>
                  <a:srgbClr val="5F7D95"/>
                </a:solidFill>
                <a:effectLst/>
                <a:latin typeface="Proxima Nova"/>
              </a:rPr>
              <a:t> (2024): https://www.flaticon.com/de/kostenlose-icons/schiff; Schiff Icons erstellt von </a:t>
            </a:r>
            <a:r>
              <a:rPr lang="de-AT" b="0" i="0" dirty="0" err="1">
                <a:solidFill>
                  <a:srgbClr val="5F7D95"/>
                </a:solidFill>
                <a:effectLst/>
                <a:latin typeface="Proxima Nova"/>
              </a:rPr>
              <a:t>Freepik</a:t>
            </a:r>
            <a:r>
              <a:rPr lang="de-AT" b="0" i="0" dirty="0">
                <a:solidFill>
                  <a:srgbClr val="5F7D95"/>
                </a:solidFill>
                <a:effectLst/>
                <a:latin typeface="Proxima Nova"/>
              </a:rPr>
              <a:t> – </a:t>
            </a:r>
            <a:r>
              <a:rPr lang="de-AT" b="0" i="0" dirty="0" err="1">
                <a:solidFill>
                  <a:srgbClr val="5F7D95"/>
                </a:solidFill>
                <a:effectLst/>
                <a:latin typeface="Proxima Nova"/>
              </a:rPr>
              <a:t>Flaticon</a:t>
            </a:r>
            <a:r>
              <a:rPr lang="de-AT" b="0" i="0" dirty="0">
                <a:solidFill>
                  <a:srgbClr val="5F7D95"/>
                </a:solidFill>
                <a:effectLst/>
                <a:latin typeface="Proxima Nova"/>
              </a:rPr>
              <a:t>, </a:t>
            </a:r>
            <a:r>
              <a:rPr lang="de-AT" b="0" dirty="0" err="1"/>
              <a:t>Accessed</a:t>
            </a:r>
            <a:r>
              <a:rPr lang="de-AT" b="0" dirty="0"/>
              <a:t> at </a:t>
            </a:r>
            <a:r>
              <a:rPr lang="de-AT" b="0" i="0" dirty="0">
                <a:solidFill>
                  <a:srgbClr val="5F7D95"/>
                </a:solidFill>
                <a:effectLst/>
                <a:latin typeface="Proxima Nova"/>
              </a:rPr>
              <a:t>29.04.2024</a:t>
            </a:r>
          </a:p>
          <a:p>
            <a:r>
              <a:rPr lang="de-AT" b="0" dirty="0" err="1"/>
              <a:t>Flaticon</a:t>
            </a:r>
            <a:r>
              <a:rPr lang="de-AT" b="0" dirty="0"/>
              <a:t> (2025): https://www.flaticon.com/de/kostenlose-icons/flugzeug; Flugzeug Icons erstellt von </a:t>
            </a:r>
            <a:r>
              <a:rPr lang="de-AT" b="0" dirty="0" err="1"/>
              <a:t>Freepik</a:t>
            </a:r>
            <a:r>
              <a:rPr lang="de-AT" b="0" dirty="0"/>
              <a:t> – </a:t>
            </a:r>
            <a:r>
              <a:rPr lang="de-AT" b="0" dirty="0" err="1"/>
              <a:t>Flaticon</a:t>
            </a:r>
            <a:r>
              <a:rPr lang="de-AT" b="0" dirty="0"/>
              <a:t>; </a:t>
            </a:r>
            <a:r>
              <a:rPr lang="de-AT" b="0" dirty="0" err="1"/>
              <a:t>Accessed</a:t>
            </a:r>
            <a:r>
              <a:rPr lang="de-AT" b="0" dirty="0"/>
              <a:t> at 14.02.2025</a:t>
            </a:r>
          </a:p>
          <a:p>
            <a:r>
              <a:rPr lang="de-AT" b="0" dirty="0" err="1"/>
              <a:t>Flaticon</a:t>
            </a:r>
            <a:r>
              <a:rPr lang="de-AT" b="0" dirty="0"/>
              <a:t> (2025): https://www.flaticon.com/de/kostenlose-icons/lastenfahrrad; Lastenfahrrad Icons erstellt von </a:t>
            </a:r>
            <a:r>
              <a:rPr lang="de-AT" b="0" dirty="0" err="1"/>
              <a:t>Freepik</a:t>
            </a:r>
            <a:r>
              <a:rPr lang="de-AT" b="0" dirty="0"/>
              <a:t> - </a:t>
            </a:r>
            <a:r>
              <a:rPr lang="de-AT" b="0" dirty="0" err="1"/>
              <a:t>Flaticon</a:t>
            </a:r>
            <a:r>
              <a:rPr lang="de-AT" b="0" dirty="0"/>
              <a:t>; </a:t>
            </a:r>
            <a:r>
              <a:rPr lang="de-AT" b="0" dirty="0" err="1"/>
              <a:t>Accessed</a:t>
            </a:r>
            <a:r>
              <a:rPr lang="de-AT" b="0" dirty="0"/>
              <a:t> at 14.02.2025</a:t>
            </a:r>
          </a:p>
          <a:p>
            <a:r>
              <a:rPr lang="de-AT" b="0" dirty="0" err="1"/>
              <a:t>Flaticon</a:t>
            </a:r>
            <a:r>
              <a:rPr lang="de-AT" b="0" dirty="0"/>
              <a:t> (2025): </a:t>
            </a:r>
            <a:r>
              <a:rPr lang="en-US" b="0" dirty="0"/>
              <a:t>https://www.flaticon.com/free-icons/electric-truck; Electric truck icons created by </a:t>
            </a:r>
            <a:r>
              <a:rPr lang="en-US" b="0" dirty="0" err="1"/>
              <a:t>Freepik</a:t>
            </a:r>
            <a:r>
              <a:rPr lang="en-US" b="0" dirty="0"/>
              <a:t> – </a:t>
            </a:r>
            <a:r>
              <a:rPr lang="en-US" b="0" dirty="0" err="1"/>
              <a:t>Flaticon</a:t>
            </a:r>
            <a:r>
              <a:rPr lang="en-US" b="0" dirty="0"/>
              <a:t>; </a:t>
            </a:r>
            <a:r>
              <a:rPr lang="de-AT" b="0" dirty="0" err="1"/>
              <a:t>Accessed</a:t>
            </a:r>
            <a:r>
              <a:rPr lang="de-AT" b="0" dirty="0"/>
              <a:t> at </a:t>
            </a:r>
            <a:r>
              <a:rPr lang="en-US" b="0" dirty="0"/>
              <a:t>08.04.2025</a:t>
            </a:r>
            <a:endParaRPr lang="de-AT" b="0" dirty="0"/>
          </a:p>
          <a:p>
            <a:endParaRPr lang="de-AT" dirty="0"/>
          </a:p>
        </p:txBody>
      </p:sp>
      <p:sp>
        <p:nvSpPr>
          <p:cNvPr id="4" name="Kopfzeilenplatzhalter 3">
            <a:extLst>
              <a:ext uri="{FF2B5EF4-FFF2-40B4-BE49-F238E27FC236}">
                <a16:creationId xmlns:a16="http://schemas.microsoft.com/office/drawing/2014/main" id="{9771BC30-9E3F-1010-D543-A9E948661C3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CA06607-AEFF-6397-3D81-533E158936B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F9BA1D56-180E-C141-4DD0-E4B4043C816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EFD299F-B5A9-F23C-5E50-901E0CE7FEB8}"/>
              </a:ext>
            </a:extLst>
          </p:cNvPr>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408115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9C84A-D466-2E58-752E-0BCAE0C0052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F87290-0399-E81E-B3C0-E197EDC71ED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2060337-F99B-8B00-9AA8-6D813D86BEF6}"/>
              </a:ext>
            </a:extLst>
          </p:cNvPr>
          <p:cNvSpPr>
            <a:spLocks noGrp="1"/>
          </p:cNvSpPr>
          <p:nvPr>
            <p:ph type="body" idx="1"/>
          </p:nvPr>
        </p:nvSpPr>
        <p:spPr/>
        <p:txBody>
          <a:bodyPr/>
          <a:lstStyle/>
          <a:p>
            <a:r>
              <a:rPr lang="en-US" b="0" dirty="0"/>
              <a:t>Here you can see a push convoy on the Danube in Serbia/Romania:</a:t>
            </a:r>
            <a:br>
              <a:rPr lang="en-US" b="0" dirty="0"/>
            </a:br>
            <a:r>
              <a:rPr lang="en-US" b="0" dirty="0"/>
              <a:t>It consists of a pusher vessel (a motor ship designed for pushing) and eight coupled barges carrying bulk cargo.</a:t>
            </a:r>
            <a:br>
              <a:rPr lang="en-US" b="0" dirty="0"/>
            </a:br>
            <a:r>
              <a:rPr lang="en-US" b="0" dirty="0"/>
              <a:t>On the Danube in Austria, a vessel can push up to four barges. On the lower Danube in Romania, where the river is very wide, up to twelve barges are possible.</a:t>
            </a:r>
          </a:p>
          <a:p>
            <a:endParaRPr lang="en-US" b="0" dirty="0"/>
          </a:p>
          <a:p>
            <a:endParaRPr lang="de-AT" dirty="0"/>
          </a:p>
          <a:p>
            <a:endParaRPr lang="de-AT" dirty="0"/>
          </a:p>
          <a:p>
            <a:r>
              <a:rPr lang="de-AT"/>
              <a:t>Picture: </a:t>
            </a:r>
            <a:r>
              <a:rPr lang="de-AT" dirty="0" err="1"/>
              <a:t>Leitner@TTS</a:t>
            </a:r>
            <a:r>
              <a:rPr lang="de-AT" dirty="0"/>
              <a:t>, Austria</a:t>
            </a:r>
          </a:p>
          <a:p>
            <a:endParaRPr lang="de-AT" dirty="0"/>
          </a:p>
        </p:txBody>
      </p:sp>
      <p:sp>
        <p:nvSpPr>
          <p:cNvPr id="4" name="Kopfzeilenplatzhalter 3">
            <a:extLst>
              <a:ext uri="{FF2B5EF4-FFF2-40B4-BE49-F238E27FC236}">
                <a16:creationId xmlns:a16="http://schemas.microsoft.com/office/drawing/2014/main" id="{E8C31C9F-D5D0-B4C1-9917-64C70CC6A5B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C24EC4D2-5D03-46A2-996A-F274F3CF7379}"/>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21FF97A4-E1FC-0615-25C0-7F94902B2B7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F4D7ED4-F8E4-AE09-AAC0-D4B316FE47B1}"/>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41471368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64BB1-E123-356B-0B83-97393E947C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8E0A02F-601A-1953-23E5-6CA5BEE24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D6023EE-98F8-4417-40D6-2692C543A82E}"/>
              </a:ext>
            </a:extLst>
          </p:cNvPr>
          <p:cNvSpPr>
            <a:spLocks noGrp="1"/>
          </p:cNvSpPr>
          <p:nvPr>
            <p:ph type="body" idx="1"/>
          </p:nvPr>
        </p:nvSpPr>
        <p:spPr/>
        <p:txBody>
          <a:bodyPr/>
          <a:lstStyle/>
          <a:p>
            <a:r>
              <a:rPr lang="en-US" b="0" dirty="0"/>
              <a:t>Here you can see a High &amp; Heavy transport (heavy cargo transport) on an inland vessel operated by the company </a:t>
            </a:r>
            <a:r>
              <a:rPr lang="en-US" b="0" dirty="0" err="1"/>
              <a:t>Felbermayr</a:t>
            </a:r>
            <a:r>
              <a:rPr lang="en-US" b="0" dirty="0"/>
              <a:t>.</a:t>
            </a:r>
          </a:p>
          <a:p>
            <a:endParaRPr lang="en-US" b="0" dirty="0"/>
          </a:p>
          <a:p>
            <a:r>
              <a:rPr lang="en-US" b="0" dirty="0"/>
              <a:t>Picture: </a:t>
            </a:r>
            <a:r>
              <a:rPr lang="de-AT" b="0" dirty="0"/>
              <a:t>Felbermayr</a:t>
            </a:r>
          </a:p>
          <a:p>
            <a:endParaRPr lang="de-AT" dirty="0"/>
          </a:p>
        </p:txBody>
      </p:sp>
      <p:sp>
        <p:nvSpPr>
          <p:cNvPr id="4" name="Kopfzeilenplatzhalter 3">
            <a:extLst>
              <a:ext uri="{FF2B5EF4-FFF2-40B4-BE49-F238E27FC236}">
                <a16:creationId xmlns:a16="http://schemas.microsoft.com/office/drawing/2014/main" id="{0A8F339C-332E-CC96-EA26-DB61429F1D5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B005FED9-233D-BCC1-7F1B-097A70584C7C}"/>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C08ED452-0CDA-27FF-0DE8-006B8434CE8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1272B8-166F-3C43-9DE4-F3569C449FEE}"/>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28781479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B84D74-62DB-1A35-7446-1F2CC76AF7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E982358-E3ED-B627-EF4A-87564311CD8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67E634E-530A-9D9A-09D8-5F253CE033DF}"/>
              </a:ext>
            </a:extLst>
          </p:cNvPr>
          <p:cNvSpPr>
            <a:spLocks noGrp="1"/>
          </p:cNvSpPr>
          <p:nvPr>
            <p:ph type="body" idx="1"/>
          </p:nvPr>
        </p:nvSpPr>
        <p:spPr/>
        <p:txBody>
          <a:bodyPr/>
          <a:lstStyle/>
          <a:p>
            <a:r>
              <a:rPr lang="en-US" b="0" dirty="0"/>
              <a:t>Transport Quiz in a Circle</a:t>
            </a:r>
          </a:p>
          <a:p>
            <a:r>
              <a:rPr lang="en-US" b="0" dirty="0"/>
              <a:t>For this game, the children sit in a circle. In the center are placed pictures of different means of transport, with a focus on freight transport: truck, train, and inland vessel.</a:t>
            </a:r>
            <a:br>
              <a:rPr lang="en-US" b="0" dirty="0"/>
            </a:br>
            <a:r>
              <a:rPr lang="en-US" b="0" dirty="0"/>
              <a:t>A template for the images can be downloaded at </a:t>
            </a:r>
            <a:r>
              <a:rPr lang="en-US" b="0" dirty="0">
                <a:hlinkClick r:id="rId3"/>
              </a:rPr>
              <a:t>www.rewway.at</a:t>
            </a:r>
            <a:r>
              <a:rPr lang="en-US" b="0" dirty="0"/>
              <a:t>.</a:t>
            </a:r>
          </a:p>
          <a:p>
            <a:endParaRPr lang="en-US" b="0" dirty="0"/>
          </a:p>
          <a:p>
            <a:r>
              <a:rPr lang="en-US" b="0" dirty="0"/>
              <a:t>Each child receives small balls or stones.</a:t>
            </a:r>
            <a:br>
              <a:rPr lang="en-US" b="0" dirty="0"/>
            </a:br>
            <a:r>
              <a:rPr lang="en-US" b="0" dirty="0"/>
              <a:t>The teacher asks a question, for example:</a:t>
            </a:r>
          </a:p>
          <a:p>
            <a:r>
              <a:rPr lang="en-US" b="0" dirty="0"/>
              <a:t>“Which means of transport is especially environmentally friendly?”</a:t>
            </a:r>
            <a:br>
              <a:rPr lang="en-US" b="0" dirty="0"/>
            </a:br>
            <a:r>
              <a:rPr lang="en-US" b="0" dirty="0"/>
              <a:t>The children think for a moment and then place a ball on the picture they believe is the correct answer (e.g., the train).</a:t>
            </a:r>
          </a:p>
          <a:p>
            <a:r>
              <a:rPr lang="en-US" b="0" dirty="0"/>
              <a:t>Afterward, the class discusses the answers together. If needed, the teacher explains again why a certain answer is correct or less suitable.</a:t>
            </a:r>
            <a:br>
              <a:rPr lang="en-US" b="0" dirty="0"/>
            </a:br>
            <a:r>
              <a:rPr lang="en-US" b="0" dirty="0"/>
              <a:t>The game continues with new questions until all have been discussed.</a:t>
            </a:r>
            <a:br>
              <a:rPr lang="en-US" b="0" dirty="0"/>
            </a:br>
            <a:r>
              <a:rPr lang="en-US" b="0" dirty="0"/>
              <a:t>At the end, the class can reflect together on how to travel more sustainably in everyday life.</a:t>
            </a:r>
          </a:p>
          <a:p>
            <a:endParaRPr lang="en-US" b="0" dirty="0"/>
          </a:p>
          <a:p>
            <a:r>
              <a:rPr lang="en-US" b="0" dirty="0"/>
              <a:t>Example Questions:</a:t>
            </a:r>
          </a:p>
          <a:p>
            <a:r>
              <a:rPr lang="en-US" b="0" dirty="0"/>
              <a:t>Which means of transport is especially environmentally friendly?</a:t>
            </a:r>
            <a:br>
              <a:rPr lang="en-US" b="0" dirty="0"/>
            </a:br>
            <a:r>
              <a:rPr lang="en-US" b="0" dirty="0"/>
              <a:t>→ </a:t>
            </a:r>
            <a:r>
              <a:rPr lang="en-US" b="0" i="1" dirty="0"/>
              <a:t>Train, inland vessel</a:t>
            </a:r>
            <a:endParaRPr lang="en-US" b="0" dirty="0"/>
          </a:p>
          <a:p>
            <a:r>
              <a:rPr lang="en-US" b="0" dirty="0"/>
              <a:t>Which means of transport produces a lot of harmful emissions?</a:t>
            </a:r>
            <a:br>
              <a:rPr lang="en-US" b="0" dirty="0"/>
            </a:br>
            <a:r>
              <a:rPr lang="en-US" b="0" dirty="0"/>
              <a:t>→ </a:t>
            </a:r>
            <a:r>
              <a:rPr lang="en-US" b="0" i="1" dirty="0"/>
              <a:t>Truck</a:t>
            </a:r>
            <a:endParaRPr lang="en-US" b="0" dirty="0"/>
          </a:p>
          <a:p>
            <a:r>
              <a:rPr lang="en-US" b="0" dirty="0"/>
              <a:t>Which means of transport can carry a lot at once?</a:t>
            </a:r>
            <a:br>
              <a:rPr lang="en-US" b="0" dirty="0"/>
            </a:br>
            <a:r>
              <a:rPr lang="en-US" b="0" dirty="0"/>
              <a:t>→ </a:t>
            </a:r>
            <a:r>
              <a:rPr lang="en-US" b="0" i="1" dirty="0"/>
              <a:t>Inland vessel</a:t>
            </a:r>
            <a:r>
              <a:rPr lang="en-US" b="0" dirty="0"/>
              <a:t> (see next slide for visual explanation)</a:t>
            </a:r>
          </a:p>
          <a:p>
            <a:r>
              <a:rPr lang="en-US" b="0" dirty="0"/>
              <a:t>Which means of transport is fast and can reach your front door?</a:t>
            </a:r>
            <a:br>
              <a:rPr lang="en-US" b="0" dirty="0"/>
            </a:br>
            <a:r>
              <a:rPr lang="en-US" b="0" dirty="0"/>
              <a:t>→ </a:t>
            </a:r>
            <a:r>
              <a:rPr lang="en-US" b="0" i="1" dirty="0"/>
              <a:t>Truck</a:t>
            </a:r>
            <a:endParaRPr lang="en-US" b="0" dirty="0"/>
          </a:p>
          <a:p>
            <a:r>
              <a:rPr lang="en-US" b="0" dirty="0"/>
              <a:t>Which means of transport doesn’t drive on roads?</a:t>
            </a:r>
            <a:br>
              <a:rPr lang="en-US" b="0" dirty="0"/>
            </a:br>
            <a:r>
              <a:rPr lang="en-US" b="0" dirty="0"/>
              <a:t>→ </a:t>
            </a:r>
            <a:r>
              <a:rPr lang="en-US" b="0" i="1" dirty="0"/>
              <a:t>Train, inland vessel</a:t>
            </a:r>
            <a:endParaRPr lang="en-US" b="0" dirty="0"/>
          </a:p>
          <a:p>
            <a:r>
              <a:rPr lang="en-US" b="0" dirty="0"/>
              <a:t>Which means of transport is often stuck in traffic?</a:t>
            </a:r>
            <a:br>
              <a:rPr lang="en-US" b="0" dirty="0"/>
            </a:br>
            <a:r>
              <a:rPr lang="en-US" b="0" dirty="0"/>
              <a:t>→ </a:t>
            </a:r>
            <a:r>
              <a:rPr lang="en-US" b="0" i="1" dirty="0"/>
              <a:t>Truck</a:t>
            </a:r>
            <a:endParaRPr lang="en-US" b="0" dirty="0"/>
          </a:p>
          <a:p>
            <a:r>
              <a:rPr lang="en-US" b="0" dirty="0"/>
              <a:t>Which means of transport carries goods on the Danube?</a:t>
            </a:r>
            <a:br>
              <a:rPr lang="en-US" b="0" dirty="0"/>
            </a:br>
            <a:r>
              <a:rPr lang="en-US" b="0" dirty="0"/>
              <a:t>→ </a:t>
            </a:r>
            <a:r>
              <a:rPr lang="en-US" b="0" i="1" dirty="0"/>
              <a:t>Inland vessel</a:t>
            </a:r>
          </a:p>
          <a:p>
            <a:endParaRPr lang="en-US" b="0" dirty="0"/>
          </a:p>
          <a:p>
            <a:r>
              <a:rPr lang="en-US" b="0" dirty="0"/>
              <a:t>Images source:</a:t>
            </a:r>
            <a:endParaRPr lang="de-AT" b="0" dirty="0"/>
          </a:p>
          <a:p>
            <a:pPr marL="0" marR="0" lvl="0" indent="0" algn="l" defTabSz="943559" rtl="0" eaLnBrk="1" fontAlgn="auto" latinLnBrk="0" hangingPunct="1">
              <a:lnSpc>
                <a:spcPct val="100000"/>
              </a:lnSpc>
              <a:spcBef>
                <a:spcPts val="0"/>
              </a:spcBef>
              <a:spcAft>
                <a:spcPts val="0"/>
              </a:spcAft>
              <a:buClrTx/>
              <a:buSzTx/>
              <a:buFontTx/>
              <a:buNone/>
              <a:tabLst/>
              <a:defRPr/>
            </a:pPr>
            <a:r>
              <a:rPr lang="de-AT" b="0" dirty="0" err="1"/>
              <a:t>Flaticon</a:t>
            </a:r>
            <a:r>
              <a:rPr lang="de-AT" b="0" dirty="0"/>
              <a:t> (2024):  https://www.flaticon.com/de/kostenlose-icons/lkw; Lkw Icons erstellt von </a:t>
            </a:r>
            <a:r>
              <a:rPr lang="de-AT" b="0" dirty="0" err="1"/>
              <a:t>Freepik</a:t>
            </a:r>
            <a:r>
              <a:rPr lang="de-AT" b="0" dirty="0"/>
              <a:t> – </a:t>
            </a:r>
            <a:r>
              <a:rPr lang="de-AT" b="0" dirty="0" err="1"/>
              <a:t>Flaticon</a:t>
            </a:r>
            <a:r>
              <a:rPr lang="de-AT" b="0" dirty="0"/>
              <a:t>, </a:t>
            </a:r>
            <a:r>
              <a:rPr lang="de-AT" b="0" dirty="0" err="1"/>
              <a:t>Accessed</a:t>
            </a:r>
            <a:r>
              <a:rPr lang="de-AT" b="0" dirty="0"/>
              <a:t> at 20.05.2024</a:t>
            </a:r>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err="1"/>
              <a:t>Flaticon</a:t>
            </a:r>
            <a:r>
              <a:rPr lang="de-AT" b="0" i="0" dirty="0"/>
              <a:t> (2025): https</a:t>
            </a:r>
            <a:r>
              <a:rPr lang="de-AT" b="0" i="0" dirty="0">
                <a:solidFill>
                  <a:srgbClr val="5F7D95"/>
                </a:solidFill>
                <a:effectLst/>
                <a:latin typeface="Proxima Nova"/>
              </a:rPr>
              <a:t>://</a:t>
            </a:r>
            <a:r>
              <a:rPr lang="de-AT" b="0" i="0" dirty="0"/>
              <a:t>www.flaticon.com/de/kostenlose-icons/zug; Zug Icons erstellt von </a:t>
            </a:r>
            <a:r>
              <a:rPr lang="de-AT" b="0" i="0" dirty="0" err="1"/>
              <a:t>Mihimihi</a:t>
            </a:r>
            <a:r>
              <a:rPr lang="de-AT" b="0" i="0" dirty="0"/>
              <a:t> – </a:t>
            </a:r>
            <a:r>
              <a:rPr lang="de-AT" b="0" i="0" dirty="0" err="1"/>
              <a:t>Flaticon</a:t>
            </a:r>
            <a:r>
              <a:rPr lang="de-AT" b="0" i="0" dirty="0"/>
              <a:t>; </a:t>
            </a:r>
            <a:r>
              <a:rPr lang="de-AT" b="0" dirty="0" err="1"/>
              <a:t>Accessed</a:t>
            </a:r>
            <a:r>
              <a:rPr lang="de-AT" b="0" dirty="0"/>
              <a:t> at</a:t>
            </a:r>
            <a:r>
              <a:rPr lang="de-AT" b="0" i="0" dirty="0"/>
              <a:t> 06.02.2025</a:t>
            </a:r>
            <a:endParaRPr lang="en-GB" b="0" i="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b="0" i="0" dirty="0" err="1">
                <a:solidFill>
                  <a:srgbClr val="5F7D95"/>
                </a:solidFill>
                <a:effectLst/>
                <a:latin typeface="Proxima Nova"/>
              </a:rPr>
              <a:t>Flaticon</a:t>
            </a:r>
            <a:r>
              <a:rPr lang="de-AT" b="0" i="0" dirty="0">
                <a:solidFill>
                  <a:srgbClr val="5F7D95"/>
                </a:solidFill>
                <a:effectLst/>
                <a:latin typeface="Proxima Nova"/>
              </a:rPr>
              <a:t> (2024): https://www.flaticon.com/de/kostenlose-icons/schiff; Schiff Icons erstellt von </a:t>
            </a:r>
            <a:r>
              <a:rPr lang="de-AT" b="0" i="0" dirty="0" err="1">
                <a:solidFill>
                  <a:srgbClr val="5F7D95"/>
                </a:solidFill>
                <a:effectLst/>
                <a:latin typeface="Proxima Nova"/>
              </a:rPr>
              <a:t>Freepik</a:t>
            </a:r>
            <a:r>
              <a:rPr lang="de-AT" b="0" i="0" dirty="0">
                <a:solidFill>
                  <a:srgbClr val="5F7D95"/>
                </a:solidFill>
                <a:effectLst/>
                <a:latin typeface="Proxima Nova"/>
              </a:rPr>
              <a:t> – </a:t>
            </a:r>
            <a:r>
              <a:rPr lang="de-AT" b="0" i="0" dirty="0" err="1">
                <a:solidFill>
                  <a:srgbClr val="5F7D95"/>
                </a:solidFill>
                <a:effectLst/>
                <a:latin typeface="Proxima Nova"/>
              </a:rPr>
              <a:t>Flaticon</a:t>
            </a:r>
            <a:r>
              <a:rPr lang="de-AT" b="0" i="0" dirty="0">
                <a:solidFill>
                  <a:srgbClr val="5F7D95"/>
                </a:solidFill>
                <a:effectLst/>
                <a:latin typeface="Proxima Nova"/>
              </a:rPr>
              <a:t>, </a:t>
            </a:r>
            <a:r>
              <a:rPr lang="de-AT" b="0" dirty="0" err="1"/>
              <a:t>Accessed</a:t>
            </a:r>
            <a:r>
              <a:rPr lang="de-AT" b="0" dirty="0"/>
              <a:t> at</a:t>
            </a:r>
            <a:r>
              <a:rPr lang="de-AT" b="0" i="0" dirty="0">
                <a:solidFill>
                  <a:srgbClr val="5F7D95"/>
                </a:solidFill>
                <a:effectLst/>
                <a:latin typeface="Proxima Nova"/>
              </a:rPr>
              <a:t> 29.04.2024</a:t>
            </a:r>
            <a:endParaRPr lang="de-AT" b="0" dirty="0"/>
          </a:p>
          <a:p>
            <a:endParaRPr lang="de-AT" dirty="0"/>
          </a:p>
        </p:txBody>
      </p:sp>
      <p:sp>
        <p:nvSpPr>
          <p:cNvPr id="4" name="Kopfzeilenplatzhalter 3">
            <a:extLst>
              <a:ext uri="{FF2B5EF4-FFF2-40B4-BE49-F238E27FC236}">
                <a16:creationId xmlns:a16="http://schemas.microsoft.com/office/drawing/2014/main" id="{5AAA2EB1-99B3-8301-8A68-1C597BB0A6EA}"/>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2FFD0F51-FFD4-EC09-B04A-46A509DF9622}"/>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0C94BCF2-B734-1D0F-0D04-02EE3A865B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06E07C1-B2F9-1758-0D6C-15259B283FEB}"/>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29074909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8AEF8-934A-6BEE-7863-8D20B9CE2E3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F89F58B-ABCE-792D-BAE7-0BA3639F07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DEC18E4-6886-D8D0-2E8E-13F84B2FAAED}"/>
              </a:ext>
            </a:extLst>
          </p:cNvPr>
          <p:cNvSpPr>
            <a:spLocks noGrp="1"/>
          </p:cNvSpPr>
          <p:nvPr>
            <p:ph type="body" idx="1"/>
          </p:nvPr>
        </p:nvSpPr>
        <p:spPr/>
        <p:txBody>
          <a:bodyPr/>
          <a:lstStyle/>
          <a:p>
            <a:r>
              <a:rPr lang="en-US" b="0" dirty="0"/>
              <a:t>Compared to other land-based modes of transport, the inland vessel offers a significantly greater transport capacity (i.e., loading volume) per transport unit and can — or could — make an important contribution to reducing the burden on roads and railways.</a:t>
            </a:r>
            <a:br>
              <a:rPr lang="en-US" b="0" dirty="0"/>
            </a:br>
            <a:r>
              <a:rPr lang="en-US" b="0" dirty="0"/>
              <a:t>An inland vessel with 4 barges can transport as much as 175 railcars or 280 trucks.</a:t>
            </a:r>
          </a:p>
          <a:p>
            <a:endParaRPr lang="en-US" b="0" dirty="0"/>
          </a:p>
          <a:p>
            <a:r>
              <a:rPr lang="en-US" b="0" dirty="0"/>
              <a:t>What is a barge?</a:t>
            </a:r>
            <a:br>
              <a:rPr lang="en-US" b="0" dirty="0"/>
            </a:br>
            <a:r>
              <a:rPr lang="en-US" b="0" dirty="0"/>
              <a:t>A barge is a floating cargo container without its own engine. It is attached to the front of an inland vessel and pushed.</a:t>
            </a:r>
          </a:p>
          <a:p>
            <a:pPr defTabSz="905988">
              <a:defRPr/>
            </a:pPr>
            <a:r>
              <a:rPr lang="de-DE" sz="1200" b="0" kern="1200" dirty="0">
                <a:solidFill>
                  <a:schemeClr val="tx1"/>
                </a:solidFill>
                <a:latin typeface="Corbel" panose="020B0503020204020204" pitchFamily="34" charset="0"/>
                <a:ea typeface="+mn-ea"/>
                <a:cs typeface="+mn-cs"/>
              </a:rPr>
              <a:t> </a:t>
            </a:r>
          </a:p>
          <a:p>
            <a:pPr marL="0" algn="l" defTabSz="905988" rtl="0" eaLnBrk="1" latinLnBrk="0" hangingPunct="1">
              <a:defRPr/>
            </a:pPr>
            <a:endParaRPr lang="de-AT" sz="1200" b="0" kern="1200" dirty="0">
              <a:solidFill>
                <a:schemeClr val="tx1"/>
              </a:solidFill>
              <a:latin typeface="Corbel" panose="020B0503020204020204" pitchFamily="34" charset="0"/>
              <a:ea typeface="+mn-ea"/>
              <a:cs typeface="+mn-cs"/>
            </a:endParaRPr>
          </a:p>
          <a:p>
            <a:pPr defTabSz="905988">
              <a:defRPr/>
            </a:pPr>
            <a:r>
              <a:rPr lang="de-DE" altLang="de-DE" sz="1200" b="0" dirty="0">
                <a:solidFill>
                  <a:schemeClr val="accent1"/>
                </a:solidFill>
              </a:rPr>
              <a:t>Source: </a:t>
            </a:r>
            <a:r>
              <a:rPr lang="de-AT" altLang="de-DE" b="0" baseline="0" dirty="0" err="1"/>
              <a:t>Viadonau</a:t>
            </a:r>
            <a:r>
              <a:rPr lang="de-AT" altLang="de-DE" b="0" baseline="0" dirty="0"/>
              <a:t> (2019): </a:t>
            </a:r>
            <a:r>
              <a:rPr lang="de-DE" altLang="de-DE" sz="1200" b="0" dirty="0">
                <a:solidFill>
                  <a:schemeClr val="accent1"/>
                </a:solidFill>
              </a:rPr>
              <a:t>Handbuch der Donauschifffahrt</a:t>
            </a:r>
            <a:r>
              <a:rPr lang="de-DE" altLang="de-DE" sz="1200" b="0" baseline="0" dirty="0">
                <a:solidFill>
                  <a:schemeClr val="accent1"/>
                </a:solidFill>
              </a:rPr>
              <a:t> S. 18, 19, 112</a:t>
            </a:r>
          </a:p>
          <a:p>
            <a:pPr marL="0" marR="0" lvl="0" indent="0" algn="l" defTabSz="905988" rtl="0" eaLnBrk="1" fontAlgn="auto" latinLnBrk="0" hangingPunct="1">
              <a:lnSpc>
                <a:spcPct val="100000"/>
              </a:lnSpc>
              <a:spcBef>
                <a:spcPts val="0"/>
              </a:spcBef>
              <a:spcAft>
                <a:spcPts val="0"/>
              </a:spcAft>
              <a:buClrTx/>
              <a:buSzTx/>
              <a:buFontTx/>
              <a:buNone/>
              <a:tabLst/>
              <a:defRPr/>
            </a:pPr>
            <a:r>
              <a:rPr lang="de-DE" altLang="de-DE" sz="1200" b="0" dirty="0">
                <a:solidFill>
                  <a:schemeClr val="accent1"/>
                </a:solidFill>
              </a:rPr>
              <a:t>Picture source: </a:t>
            </a:r>
            <a:r>
              <a:rPr lang="de-AT" altLang="de-DE" b="0" baseline="0" dirty="0" err="1"/>
              <a:t>Viadonau</a:t>
            </a:r>
            <a:r>
              <a:rPr lang="de-AT" altLang="de-DE" b="0" baseline="0" dirty="0"/>
              <a:t> (2019): Manual on </a:t>
            </a:r>
            <a:r>
              <a:rPr lang="de-AT" altLang="de-DE" b="0" baseline="0" dirty="0" err="1"/>
              <a:t>Danube</a:t>
            </a:r>
            <a:r>
              <a:rPr lang="de-AT" altLang="de-DE" b="0" baseline="0" dirty="0"/>
              <a:t> Navigation, </a:t>
            </a:r>
            <a:r>
              <a:rPr lang="de-DE" altLang="de-DE" sz="1200" b="0" dirty="0">
                <a:solidFill>
                  <a:schemeClr val="accent1"/>
                </a:solidFill>
              </a:rPr>
              <a:t>p</a:t>
            </a:r>
            <a:r>
              <a:rPr lang="de-DE" altLang="de-DE" sz="1200" b="0" baseline="0" dirty="0">
                <a:solidFill>
                  <a:schemeClr val="accent1"/>
                </a:solidFill>
              </a:rPr>
              <a:t>19</a:t>
            </a:r>
            <a:endParaRPr lang="de-DE" altLang="de-DE" sz="1200" b="0" dirty="0">
              <a:solidFill>
                <a:schemeClr val="accent1"/>
              </a:solidFill>
            </a:endParaRPr>
          </a:p>
          <a:p>
            <a:endParaRPr lang="de-AT" dirty="0"/>
          </a:p>
        </p:txBody>
      </p:sp>
      <p:sp>
        <p:nvSpPr>
          <p:cNvPr id="4" name="Kopfzeilenplatzhalter 3">
            <a:extLst>
              <a:ext uri="{FF2B5EF4-FFF2-40B4-BE49-F238E27FC236}">
                <a16:creationId xmlns:a16="http://schemas.microsoft.com/office/drawing/2014/main" id="{7DD82D91-2686-FC24-A3E4-7AEBB3C35607}"/>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865956D9-A6D0-60A2-EFA0-3BD8156864C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D128EAB4-9FD4-9FDA-60E7-806D8D04633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9D6476-5F73-B7E3-800D-1D62BA92387B}"/>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1724431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b="0" dirty="0"/>
              <a:t>The Danube is the largest river in Austria.</a:t>
            </a:r>
            <a:br>
              <a:rPr lang="en-US" b="0" dirty="0"/>
            </a:br>
            <a:r>
              <a:rPr lang="en-US" b="0" dirty="0"/>
              <a:t>It flows through many cities, for example Vienna, Linz, and </a:t>
            </a:r>
            <a:r>
              <a:rPr lang="en-US" b="0" dirty="0" err="1"/>
              <a:t>Krems</a:t>
            </a:r>
            <a:r>
              <a:rPr lang="en-US" b="0" dirty="0"/>
              <a:t>. It begins in Germany’s Black Forest and flows all the way to the Black Sea.</a:t>
            </a:r>
            <a:br>
              <a:rPr lang="en-US" b="0" dirty="0"/>
            </a:br>
            <a:r>
              <a:rPr lang="en-US" b="0" dirty="0"/>
              <a:t>But did you know that the Danube is not only a beautiful river, but also an important transport route?</a:t>
            </a:r>
          </a:p>
          <a:p>
            <a:r>
              <a:rPr lang="en-US" b="0" dirty="0"/>
              <a:t>Every day, ships travel along the Danube and transport many goods – such as grain, oil, or even cars.</a:t>
            </a:r>
            <a:br>
              <a:rPr lang="en-US" b="0" dirty="0"/>
            </a:br>
            <a:r>
              <a:rPr lang="en-US" b="0" dirty="0"/>
              <a:t>This is much more environmentally friendly than trucks on the road, because ships produce fewer emissions.</a:t>
            </a:r>
          </a:p>
          <a:p>
            <a:r>
              <a:rPr lang="en-US" b="0" dirty="0"/>
              <a:t>So the Danube is not only a beautiful river, but also an important transport link for all of Europe – this is called a waterway.</a:t>
            </a:r>
          </a:p>
          <a:p>
            <a:endParaRPr lang="en-US" b="0" dirty="0"/>
          </a:p>
          <a:p>
            <a:r>
              <a:rPr lang="en-US" b="0" dirty="0"/>
              <a:t>Picture source: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b="0" dirty="0" err="1"/>
              <a:t>Pixabay</a:t>
            </a:r>
            <a:r>
              <a:rPr lang="de-AT" b="0" dirty="0"/>
              <a:t> (2025): https://pixabay.com/de/photos/schl%C3%B6gen-sch%C3%B6gener-schlinge-donau-4795383/; </a:t>
            </a:r>
            <a:r>
              <a:rPr lang="de-AT" b="0" dirty="0" err="1"/>
              <a:t>Accessed</a:t>
            </a:r>
            <a:r>
              <a:rPr lang="de-AT" b="0" dirty="0"/>
              <a:t> at 20.03.2025</a:t>
            </a:r>
          </a:p>
          <a:p>
            <a:endParaRPr lang="de-AT" dirty="0"/>
          </a:p>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36674176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0E707-20DE-0DD9-ABF8-70A4D842D64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C319C37-6BD3-7267-47A6-8934E316F80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043C507-722E-C3F4-458D-9C37EEDA4229}"/>
              </a:ext>
            </a:extLst>
          </p:cNvPr>
          <p:cNvSpPr>
            <a:spLocks noGrp="1"/>
          </p:cNvSpPr>
          <p:nvPr>
            <p:ph type="body" idx="1"/>
          </p:nvPr>
        </p:nvSpPr>
        <p:spPr/>
        <p:txBody>
          <a:bodyPr/>
          <a:lstStyle/>
          <a:p>
            <a:r>
              <a:rPr lang="en-US" b="0" dirty="0"/>
              <a:t>Imagine how many trucks are on the roads every day.</a:t>
            </a:r>
            <a:br>
              <a:rPr lang="en-US" b="0" dirty="0"/>
            </a:br>
            <a:r>
              <a:rPr lang="en-US" b="0" dirty="0"/>
              <a:t>They transport food, clothing, and many other things.</a:t>
            </a:r>
            <a:br>
              <a:rPr lang="en-US" b="0" dirty="0"/>
            </a:br>
            <a:r>
              <a:rPr lang="en-US" b="0" dirty="0"/>
              <a:t>But too many trucks also mean traffic jams, emissions, and sometimes even accidents.</a:t>
            </a:r>
          </a:p>
          <a:p>
            <a:r>
              <a:rPr lang="en-US" b="0" dirty="0"/>
              <a:t>That’s why we try to transport more goods using more environmentally friendly means of transport – like trains or ships.</a:t>
            </a:r>
            <a:br>
              <a:rPr lang="en-US" b="0" dirty="0"/>
            </a:br>
            <a:r>
              <a:rPr lang="en-US" b="0" dirty="0"/>
              <a:t>This is called modal shift (or shifting transport to greener alternatives).</a:t>
            </a:r>
          </a:p>
          <a:p>
            <a:endParaRPr lang="en-US" b="0" dirty="0"/>
          </a:p>
          <a:p>
            <a:r>
              <a:rPr lang="en-US" b="0" dirty="0"/>
              <a:t>How does it work?</a:t>
            </a:r>
            <a:br>
              <a:rPr lang="en-US" b="0" dirty="0"/>
            </a:br>
            <a:r>
              <a:rPr lang="en-US" b="0" dirty="0"/>
              <a:t>Trucks first bring the goods to the nearest train station or port.</a:t>
            </a:r>
            <a:br>
              <a:rPr lang="en-US" b="0" dirty="0"/>
            </a:br>
            <a:r>
              <a:rPr lang="en-US" b="0" dirty="0"/>
              <a:t>From there, the goods continue their journey by train or ship.</a:t>
            </a:r>
            <a:br>
              <a:rPr lang="en-US" b="0" dirty="0"/>
            </a:br>
            <a:r>
              <a:rPr lang="en-US" b="0" dirty="0"/>
              <a:t>This helps make roads safer, keeps the air cleaner, and protects the environment.</a:t>
            </a:r>
          </a:p>
          <a:p>
            <a:endParaRPr lang="en-US" b="0" dirty="0"/>
          </a:p>
          <a:p>
            <a:r>
              <a:rPr lang="en-US" b="0" dirty="0"/>
              <a:t>Why is this important?</a:t>
            </a:r>
          </a:p>
          <a:p>
            <a:r>
              <a:rPr lang="en-US" b="0" dirty="0"/>
              <a:t>Fewer trucks on the roads mean fewer traffic jams.</a:t>
            </a:r>
          </a:p>
          <a:p>
            <a:r>
              <a:rPr lang="en-US" b="0" dirty="0"/>
              <a:t>Trucks produce a lot of exhaust gases, which pollute the air and are harmful to our health and the environment.</a:t>
            </a:r>
          </a:p>
          <a:p>
            <a:r>
              <a:rPr lang="en-US" b="0" dirty="0"/>
              <a:t>If we use more trains and ships instead, there are fewer pollutants in the air, and we help protect the climate.</a:t>
            </a:r>
          </a:p>
          <a:p>
            <a:r>
              <a:rPr lang="en-US" b="0" dirty="0"/>
              <a:t>Another benefit is safety: there are far fewer accidents with trains and ships than on the roads.</a:t>
            </a:r>
          </a:p>
          <a:p>
            <a:endParaRPr lang="en-US" b="0" dirty="0"/>
          </a:p>
          <a:p>
            <a:r>
              <a:rPr lang="en-US" b="0" dirty="0"/>
              <a:t>Image source:</a:t>
            </a:r>
            <a:endParaRPr lang="de-AT" b="0" dirty="0"/>
          </a:p>
          <a:p>
            <a:r>
              <a:rPr lang="de-AT" b="0" dirty="0" err="1"/>
              <a:t>Flaticon</a:t>
            </a:r>
            <a:r>
              <a:rPr lang="de-AT" b="0" dirty="0"/>
              <a:t> (2024): https://www.flaticon.com/de/kostenlose-icons/erde; Erde Icons erstellt von </a:t>
            </a:r>
            <a:r>
              <a:rPr lang="de-AT" b="0" dirty="0" err="1"/>
              <a:t>Freepik</a:t>
            </a:r>
            <a:r>
              <a:rPr lang="de-AT" b="0" dirty="0"/>
              <a:t> – </a:t>
            </a:r>
            <a:r>
              <a:rPr lang="de-AT" b="0" dirty="0" err="1"/>
              <a:t>Flaticon</a:t>
            </a:r>
            <a:r>
              <a:rPr lang="de-AT" b="0" dirty="0"/>
              <a:t>, </a:t>
            </a:r>
            <a:r>
              <a:rPr lang="de-AT" b="0" dirty="0" err="1"/>
              <a:t>Accessed</a:t>
            </a:r>
            <a:r>
              <a:rPr lang="de-AT" b="0" dirty="0"/>
              <a:t> at 08.07.2024</a:t>
            </a:r>
          </a:p>
          <a:p>
            <a:endParaRPr lang="de-AT" dirty="0"/>
          </a:p>
        </p:txBody>
      </p:sp>
      <p:sp>
        <p:nvSpPr>
          <p:cNvPr id="4" name="Kopfzeilenplatzhalter 3">
            <a:extLst>
              <a:ext uri="{FF2B5EF4-FFF2-40B4-BE49-F238E27FC236}">
                <a16:creationId xmlns:a16="http://schemas.microsoft.com/office/drawing/2014/main" id="{05390FB3-16E2-C6DC-7ED5-5DB84092E78C}"/>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60D69452-123A-50AD-0936-314ABE6C13E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B3F2735A-71E5-140A-53A8-4843CF6F408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CE5365E-45E3-4428-A0A4-F43688E76E27}"/>
              </a:ext>
            </a:extLst>
          </p:cNvPr>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35649331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96121-4EE1-5A58-24C6-DF8D476F07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D0F35FB-EB50-6A7A-7E9C-F6169EDFA5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9444105-C2E4-466F-37E5-997F96FD9C8E}"/>
              </a:ext>
            </a:extLst>
          </p:cNvPr>
          <p:cNvSpPr>
            <a:spLocks noGrp="1"/>
          </p:cNvSpPr>
          <p:nvPr>
            <p:ph type="body" idx="1"/>
          </p:nvPr>
        </p:nvSpPr>
        <p:spPr/>
        <p:txBody>
          <a:bodyPr/>
          <a:lstStyle/>
          <a:p>
            <a:r>
              <a:rPr lang="en-US" b="0" dirty="0"/>
              <a:t>Class Discussion:</a:t>
            </a:r>
          </a:p>
          <a:p>
            <a:r>
              <a:rPr lang="en-US" b="0" dirty="0"/>
              <a:t>How can we personally help reduce freight transport and avoid emissions?</a:t>
            </a:r>
          </a:p>
          <a:p>
            <a:r>
              <a:rPr lang="en-US" b="0" dirty="0"/>
              <a:t>Even if we don’t drive trucks ourselves, we can still help reduce the number of goods being transported — especially through the way we shop.</a:t>
            </a:r>
            <a:br>
              <a:rPr lang="en-US" b="0" dirty="0"/>
            </a:br>
            <a:endParaRPr lang="en-US" b="0" dirty="0"/>
          </a:p>
          <a:p>
            <a:r>
              <a:rPr lang="en-US" b="0" dirty="0"/>
              <a:t>Here are some ideas:</a:t>
            </a:r>
          </a:p>
          <a:p>
            <a:r>
              <a:rPr lang="en-US" b="0" dirty="0"/>
              <a:t>– Buy regional products</a:t>
            </a:r>
            <a:br>
              <a:rPr lang="en-US" b="0" dirty="0"/>
            </a:br>
            <a:r>
              <a:rPr lang="en-US" b="0" dirty="0"/>
              <a:t>When you buy fruit, vegetables, or other goods from your local area, they don’t have to be transported by trucks or planes from faraway countries.</a:t>
            </a:r>
            <a:br>
              <a:rPr lang="en-US" b="0" dirty="0"/>
            </a:br>
            <a:r>
              <a:rPr lang="en-US" b="0" dirty="0"/>
              <a:t>Farmers' markets or stores with local food are a great choice.</a:t>
            </a:r>
          </a:p>
          <a:p>
            <a:endParaRPr lang="en-US" b="0" dirty="0"/>
          </a:p>
          <a:p>
            <a:r>
              <a:rPr lang="en-US" b="0" dirty="0"/>
              <a:t>– Eat seasonal food</a:t>
            </a:r>
            <a:br>
              <a:rPr lang="en-US" b="0" dirty="0"/>
            </a:br>
            <a:r>
              <a:rPr lang="en-US" b="0" dirty="0"/>
              <a:t>Strawberries in winter often arrive by airplane from distant countries.</a:t>
            </a:r>
            <a:br>
              <a:rPr lang="en-US" b="0" dirty="0"/>
            </a:br>
            <a:r>
              <a:rPr lang="en-US" b="0" dirty="0"/>
              <a:t>It’s better to buy local fruits and vegetables in their natural season.</a:t>
            </a:r>
          </a:p>
          <a:p>
            <a:endParaRPr lang="en-US" b="0" dirty="0"/>
          </a:p>
          <a:p>
            <a:r>
              <a:rPr lang="en-US" b="0" dirty="0"/>
              <a:t>– Fewer online orders</a:t>
            </a:r>
            <a:br>
              <a:rPr lang="en-US" b="0" dirty="0"/>
            </a:br>
            <a:r>
              <a:rPr lang="en-US" b="0" dirty="0"/>
              <a:t>Many small online orders mean lots of delivery vehicles on the road.</a:t>
            </a:r>
            <a:br>
              <a:rPr lang="en-US" b="0" dirty="0"/>
            </a:br>
            <a:r>
              <a:rPr lang="en-US" b="0" dirty="0"/>
              <a:t>Better: order multiple items at once or shop in stores.</a:t>
            </a:r>
          </a:p>
          <a:p>
            <a:endParaRPr lang="en-US" b="0" dirty="0"/>
          </a:p>
          <a:p>
            <a:r>
              <a:rPr lang="en-US" b="0" dirty="0"/>
              <a:t>– Avoid packaging</a:t>
            </a:r>
            <a:br>
              <a:rPr lang="en-US" b="0" dirty="0"/>
            </a:br>
            <a:r>
              <a:rPr lang="en-US" b="0" dirty="0"/>
              <a:t>Less plastic and fewer disposable packages mean fewer waste transports.</a:t>
            </a:r>
            <a:br>
              <a:rPr lang="en-US" b="0" dirty="0"/>
            </a:br>
            <a:r>
              <a:rPr lang="en-US" b="0" dirty="0"/>
              <a:t>Products without unnecessary packaging help protect the environment.</a:t>
            </a:r>
          </a:p>
          <a:p>
            <a:endParaRPr lang="en-US" b="0" dirty="0"/>
          </a:p>
          <a:p>
            <a:r>
              <a:rPr lang="en-US" b="0" dirty="0"/>
              <a:t>– Use delivery services with sustainable transport</a:t>
            </a:r>
            <a:br>
              <a:rPr lang="en-US" b="0" dirty="0"/>
            </a:br>
            <a:r>
              <a:rPr lang="en-US" b="0" dirty="0"/>
              <a:t>Some companies deliver by bike or electric vehicle – this is more eco-friendly than large delivery vans.</a:t>
            </a:r>
          </a:p>
          <a:p>
            <a:endParaRPr lang="en-US" b="0" dirty="0"/>
          </a:p>
          <a:p>
            <a:r>
              <a:rPr lang="en-US" b="0" dirty="0"/>
              <a:t>– Support rail and ship transport</a:t>
            </a:r>
            <a:br>
              <a:rPr lang="en-US" b="0" dirty="0"/>
            </a:br>
            <a:r>
              <a:rPr lang="en-US" b="0" dirty="0"/>
              <a:t>Look for companies that use trains or ships to transport their goods – this is much better for the environment than trucks or airplanes.</a:t>
            </a:r>
          </a:p>
          <a:p>
            <a:endParaRPr lang="en-US" b="0" dirty="0"/>
          </a:p>
          <a:p>
            <a:r>
              <a:rPr lang="en-US" b="0" dirty="0"/>
              <a:t>– Repair instead of buying new, and choose secondhand</a:t>
            </a:r>
            <a:br>
              <a:rPr lang="en-US" b="0" dirty="0"/>
            </a:br>
            <a:r>
              <a:rPr lang="en-US" b="0" dirty="0"/>
              <a:t>Clothes, furniture, toys, or books can often be bought secondhand.</a:t>
            </a:r>
            <a:br>
              <a:rPr lang="en-US" b="0" dirty="0"/>
            </a:br>
            <a:r>
              <a:rPr lang="en-US" b="0" dirty="0"/>
              <a:t>This saves resources and avoids unnecessary transport.</a:t>
            </a:r>
            <a:br>
              <a:rPr lang="en-US" b="0" dirty="0"/>
            </a:br>
            <a:r>
              <a:rPr lang="en-US" b="0" dirty="0"/>
              <a:t>If something breaks, it’s often worth repairing it instead of buying something new right away.</a:t>
            </a:r>
          </a:p>
          <a:p>
            <a:endParaRPr lang="en-US" b="0" dirty="0"/>
          </a:p>
          <a:p>
            <a:r>
              <a:rPr lang="en-US" b="0" dirty="0"/>
              <a:t>Every small step helps!</a:t>
            </a:r>
            <a:br>
              <a:rPr lang="en-US" b="0" dirty="0"/>
            </a:br>
            <a:r>
              <a:rPr lang="en-US" b="0" dirty="0"/>
              <a:t>If many people shop more consciously, we can make freight transport more environmentally friendly.</a:t>
            </a:r>
          </a:p>
          <a:p>
            <a:endParaRPr lang="en-US" b="0" dirty="0"/>
          </a:p>
          <a:p>
            <a:r>
              <a:rPr lang="en-US" b="0" dirty="0"/>
              <a:t>Image source:</a:t>
            </a:r>
            <a:endParaRPr lang="de-AT" b="0" dirty="0"/>
          </a:p>
          <a:p>
            <a:pPr marL="0" marR="0" lvl="0" indent="0" algn="l" defTabSz="914400" rtl="0" eaLnBrk="1" fontAlgn="auto" latinLnBrk="0" hangingPunct="1">
              <a:lnSpc>
                <a:spcPct val="100000"/>
              </a:lnSpc>
              <a:spcBef>
                <a:spcPts val="0"/>
              </a:spcBef>
              <a:spcAft>
                <a:spcPts val="0"/>
              </a:spcAft>
              <a:buClrTx/>
              <a:buSzTx/>
              <a:buFontTx/>
              <a:buNone/>
              <a:tabLst/>
              <a:defRPr/>
            </a:pPr>
            <a:r>
              <a:rPr lang="de-AT" b="0" dirty="0" err="1"/>
              <a:t>Pixabay</a:t>
            </a:r>
            <a:r>
              <a:rPr lang="de-AT" b="0" dirty="0"/>
              <a:t> (2025): https://pixabay.com/de/vectors/ai-generiert-laden-markt-wagen-8793076/; </a:t>
            </a:r>
            <a:r>
              <a:rPr lang="de-AT" b="0" dirty="0" err="1"/>
              <a:t>Accessed</a:t>
            </a:r>
            <a:r>
              <a:rPr lang="de-AT" b="0" dirty="0"/>
              <a:t> at 10.02.2025</a:t>
            </a:r>
          </a:p>
          <a:p>
            <a:endParaRPr lang="de-AT" b="0" dirty="0"/>
          </a:p>
          <a:p>
            <a:endParaRPr lang="de-AT" dirty="0"/>
          </a:p>
        </p:txBody>
      </p:sp>
      <p:sp>
        <p:nvSpPr>
          <p:cNvPr id="4" name="Kopfzeilenplatzhalter 3">
            <a:extLst>
              <a:ext uri="{FF2B5EF4-FFF2-40B4-BE49-F238E27FC236}">
                <a16:creationId xmlns:a16="http://schemas.microsoft.com/office/drawing/2014/main" id="{7B6C3A16-CE4D-9DF3-64D0-EBA5FCB377E0}"/>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F4A68581-C837-3236-FADD-3C425B9D6B3B}"/>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BFB1E72A-5766-7AD3-5CD1-A4701DCBC32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E111407-6C97-5CEB-651D-C70F60FA447B}"/>
              </a:ext>
            </a:extLst>
          </p:cNvPr>
          <p:cNvSpPr>
            <a:spLocks noGrp="1"/>
          </p:cNvSpPr>
          <p:nvPr>
            <p:ph type="sldNum" sz="quarter" idx="5"/>
          </p:nvPr>
        </p:nvSpPr>
        <p:spPr/>
        <p:txBody>
          <a:bodyPr/>
          <a:lstStyle/>
          <a:p>
            <a:fld id="{9B1635B3-DF70-4CFD-87CA-EB6AFDCA10EE}" type="slidenum">
              <a:rPr lang="de-AT" smtClean="0"/>
              <a:t>15</a:t>
            </a:fld>
            <a:endParaRPr lang="de-AT"/>
          </a:p>
        </p:txBody>
      </p:sp>
    </p:spTree>
    <p:extLst>
      <p:ext uri="{BB962C8B-B14F-4D97-AF65-F5344CB8AC3E}">
        <p14:creationId xmlns:p14="http://schemas.microsoft.com/office/powerpoint/2010/main" val="38903110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8" y="744538"/>
            <a:ext cx="6615112" cy="3722687"/>
          </a:xfrm>
        </p:spPr>
      </p:sp>
      <p:sp>
        <p:nvSpPr>
          <p:cNvPr id="3" name="Notes Placeholder 2"/>
          <p:cNvSpPr>
            <a:spLocks noGrp="1"/>
          </p:cNvSpPr>
          <p:nvPr>
            <p:ph type="body" idx="1"/>
          </p:nvPr>
        </p:nvSpPr>
        <p:spPr/>
        <p:txBody>
          <a:bodyPr/>
          <a:lstStyle/>
          <a:p>
            <a:r>
              <a:rPr lang="en-US" dirty="0"/>
              <a:t>Kahoot! Quiz: Sustainable Transport – Testing Knowledge in a Playful Way</a:t>
            </a:r>
          </a:p>
          <a:p>
            <a:endParaRPr lang="en-US" dirty="0"/>
          </a:p>
          <a:p>
            <a:r>
              <a:rPr lang="en-US" dirty="0"/>
              <a:t>Use this ready-made Kahoot! quiz to playfully assess your students’ knowledge of the topic covered in this lesson. The questions are deliberately kept simple and are ideally suited for primary school.</a:t>
            </a:r>
          </a:p>
          <a:p>
            <a:endParaRPr lang="en-US" dirty="0"/>
          </a:p>
          <a:p>
            <a:r>
              <a:rPr lang="en-US" dirty="0"/>
              <a:t>How it works:</a:t>
            </a:r>
          </a:p>
          <a:p>
            <a:r>
              <a:rPr lang="en-US" dirty="0"/>
              <a:t>Log in to Kahoot! or register for free: https://kahoot.com/en/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Open the following link to the quiz: </a:t>
            </a:r>
            <a:r>
              <a:rPr lang="de-AT" dirty="0"/>
              <a:t>https://create.kahoot.it/share/from-a-to-b-the-green-way-primary-school/c44ab573-dbf2-4f1a-9cc9-22ca6869c9df</a:t>
            </a:r>
          </a:p>
          <a:p>
            <a:r>
              <a:rPr lang="en-US" dirty="0"/>
              <a:t>Start the quiz in class – either in individual mode or as a group game.</a:t>
            </a:r>
            <a:endParaRPr lang="de-AT" dirty="0"/>
          </a:p>
        </p:txBody>
      </p:sp>
      <p:sp>
        <p:nvSpPr>
          <p:cNvPr id="4" name="Slide Number Placeholder 3"/>
          <p:cNvSpPr>
            <a:spLocks noGrp="1"/>
          </p:cNvSpPr>
          <p:nvPr>
            <p:ph type="sldNum" sz="quarter" idx="5"/>
          </p:nvPr>
        </p:nvSpPr>
        <p:spPr/>
        <p:txBody>
          <a:bodyPr/>
          <a:lstStyle/>
          <a:p>
            <a:fld id="{56F06DAA-0A4E-4110-9797-3FB8CA0FEA93}" type="slidenum">
              <a:rPr lang="de-AT" smtClean="0"/>
              <a:pPr/>
              <a:t>16</a:t>
            </a:fld>
            <a:endParaRPr lang="de-AT"/>
          </a:p>
        </p:txBody>
      </p:sp>
    </p:spTree>
    <p:extLst>
      <p:ext uri="{BB962C8B-B14F-4D97-AF65-F5344CB8AC3E}">
        <p14:creationId xmlns:p14="http://schemas.microsoft.com/office/powerpoint/2010/main" val="20139031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258F57-8969-2C71-A25F-EA923CD6716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CFDA5C0-D7FB-F2A7-2FBA-9FDCDAFE23E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AB0A06-3E7F-1959-3E18-4463C559CA86}"/>
              </a:ext>
            </a:extLst>
          </p:cNvPr>
          <p:cNvSpPr>
            <a:spLocks noGrp="1"/>
          </p:cNvSpPr>
          <p:nvPr>
            <p:ph type="body" idx="1"/>
          </p:nvPr>
        </p:nvSpPr>
        <p:spPr/>
        <p:txBody>
          <a:bodyPr/>
          <a:lstStyle/>
          <a:p>
            <a:r>
              <a:rPr lang="en-US" b="0" dirty="0"/>
              <a:t>Transports of the Future – Build Your Transport Idea for a Green World</a:t>
            </a:r>
          </a:p>
          <a:p>
            <a:endParaRPr lang="en-US" b="0" dirty="0"/>
          </a:p>
          <a:p>
            <a:r>
              <a:rPr lang="en-US" b="0" dirty="0"/>
              <a:t>Get creative and work together in a team to design future transport systems!</a:t>
            </a:r>
            <a:br>
              <a:rPr lang="en-US" b="0" dirty="0"/>
            </a:br>
            <a:r>
              <a:rPr lang="en-US" b="0" dirty="0"/>
              <a:t>Let’s help shape a more environmentally friendly world and bring your wildest ideas to life:</a:t>
            </a:r>
            <a:br>
              <a:rPr lang="en-US" b="0" dirty="0"/>
            </a:br>
            <a:r>
              <a:rPr lang="en-US" b="0" dirty="0"/>
              <a:t>Maybe a solar-powered robot, a plastic-bottle-recycling drone, or a hydrogen-powered hovercraft?</a:t>
            </a:r>
            <a:br>
              <a:rPr lang="en-US" b="0" dirty="0"/>
            </a:br>
            <a:r>
              <a:rPr lang="en-US" b="0" dirty="0"/>
              <a:t>There are no limits to your imagination!</a:t>
            </a:r>
          </a:p>
          <a:p>
            <a:endParaRPr lang="en-US" b="0" dirty="0"/>
          </a:p>
          <a:p>
            <a:r>
              <a:rPr lang="en-US" b="0" dirty="0"/>
              <a:t>In small groups, children create a future transport idea and build it using available materials.</a:t>
            </a:r>
          </a:p>
          <a:p>
            <a:r>
              <a:rPr lang="en-US" b="0" dirty="0"/>
              <a:t>A project sheet guides the children through the process (downloadable at </a:t>
            </a:r>
            <a:r>
              <a:rPr lang="en-US" b="0" dirty="0">
                <a:hlinkClick r:id="rId3"/>
              </a:rPr>
              <a:t>www.rewway.at</a:t>
            </a:r>
            <a:r>
              <a:rPr lang="en-US" b="0" dirty="0"/>
              <a:t>):</a:t>
            </a:r>
          </a:p>
          <a:p>
            <a:r>
              <a:rPr lang="en-US" b="0" dirty="0"/>
              <a:t>Come up with a name for your transport idea and your team.</a:t>
            </a:r>
          </a:p>
          <a:p>
            <a:endParaRPr lang="en-US" b="0" dirty="0"/>
          </a:p>
          <a:p>
            <a:r>
              <a:rPr lang="en-US" b="0" dirty="0"/>
              <a:t>Think about the following:</a:t>
            </a:r>
          </a:p>
          <a:p>
            <a:pPr lvl="1"/>
            <a:r>
              <a:rPr lang="en-US" b="0" dirty="0"/>
              <a:t>Where and how does your transport move?</a:t>
            </a:r>
            <a:br>
              <a:rPr lang="en-US" b="0" dirty="0"/>
            </a:br>
            <a:r>
              <a:rPr lang="en-US" b="0" dirty="0"/>
              <a:t>(e.g., through a tunnel, on water, it can fly, has legs/wheels, etc.)</a:t>
            </a:r>
          </a:p>
          <a:p>
            <a:pPr lvl="1"/>
            <a:r>
              <a:rPr lang="en-US" b="0" dirty="0"/>
              <a:t>Why is your vehicle environmentally friendly?</a:t>
            </a:r>
          </a:p>
          <a:p>
            <a:pPr lvl="1"/>
            <a:r>
              <a:rPr lang="en-US" b="0" dirty="0"/>
              <a:t>What kind of fuel does it need?</a:t>
            </a:r>
            <a:br>
              <a:rPr lang="en-US" b="0" dirty="0"/>
            </a:br>
            <a:r>
              <a:rPr lang="en-US" b="0" dirty="0"/>
              <a:t>How is it powered?</a:t>
            </a:r>
          </a:p>
          <a:p>
            <a:pPr lvl="1"/>
            <a:r>
              <a:rPr lang="en-US" b="0" dirty="0"/>
              <a:t>How and by whom is it controlled?</a:t>
            </a:r>
          </a:p>
          <a:p>
            <a:pPr lvl="1"/>
            <a:r>
              <a:rPr lang="en-US" b="0" dirty="0"/>
              <a:t>What goods does it deliver?</a:t>
            </a:r>
          </a:p>
          <a:p>
            <a:pPr lvl="1"/>
            <a:r>
              <a:rPr lang="en-US" b="0" dirty="0"/>
              <a:t>What special features does your idea have?</a:t>
            </a:r>
          </a:p>
          <a:p>
            <a:endParaRPr lang="en-US" b="0" dirty="0"/>
          </a:p>
          <a:p>
            <a:r>
              <a:rPr lang="en-US" b="0" dirty="0"/>
              <a:t>2 Variants:</a:t>
            </a:r>
          </a:p>
          <a:p>
            <a:r>
              <a:rPr lang="en-US" b="0" dirty="0"/>
              <a:t>Upcycling:</a:t>
            </a:r>
            <a:br>
              <a:rPr lang="en-US" b="0" dirty="0"/>
            </a:br>
            <a:r>
              <a:rPr lang="en-US" b="0" dirty="0"/>
              <a:t>Students build their transport idea using collected waste materials such as cardboard, empty bottles, packaging film, yarn scraps, straws, etc.</a:t>
            </a:r>
          </a:p>
          <a:p>
            <a:r>
              <a:rPr lang="en-US" b="0" dirty="0"/>
              <a:t>Materials needed:</a:t>
            </a:r>
            <a:br>
              <a:rPr lang="en-US" b="0" dirty="0"/>
            </a:br>
            <a:r>
              <a:rPr lang="en-US" b="0" dirty="0"/>
              <a:t>Recyclable waste, scissors, tape, markers, string/yarn, possibly small amounts of crafting materials (pipe cleaners, pompoms)</a:t>
            </a:r>
          </a:p>
          <a:p>
            <a:r>
              <a:rPr lang="en-US" b="0" dirty="0"/>
              <a:t>LEGO:</a:t>
            </a:r>
            <a:br>
              <a:rPr lang="en-US" b="0" dirty="0"/>
            </a:br>
            <a:r>
              <a:rPr lang="en-US" b="0" dirty="0"/>
              <a:t>Students use LEGO to represent their transport concept.</a:t>
            </a:r>
          </a:p>
          <a:p>
            <a:endParaRPr lang="en-US" b="0" dirty="0"/>
          </a:p>
          <a:p>
            <a:r>
              <a:rPr lang="en-US" b="0" dirty="0"/>
              <a:t>Learning Objectives:</a:t>
            </a:r>
          </a:p>
          <a:p>
            <a:r>
              <a:rPr lang="en-US" b="0" dirty="0"/>
              <a:t>Students learn to develop creative solutions for real-world challenges in mobility and environmental protection.</a:t>
            </a:r>
          </a:p>
          <a:p>
            <a:r>
              <a:rPr lang="en-US" b="0" dirty="0"/>
              <a:t>Students gain an understanding of sustainable mobility and reflect on how transport systems can be made more environmentally friendly.</a:t>
            </a:r>
            <a:br>
              <a:rPr lang="en-US" b="0" dirty="0"/>
            </a:br>
            <a:r>
              <a:rPr lang="en-US" b="0" dirty="0"/>
              <a:t>They explore alternative energy sources and resource-saving construction methods.</a:t>
            </a:r>
          </a:p>
          <a:p>
            <a:r>
              <a:rPr lang="en-US" b="0" dirty="0"/>
              <a:t>Students think about how a transport system moves, how it is controlled, and what energy sources are suitable for it.</a:t>
            </a:r>
            <a:br>
              <a:rPr lang="en-US" b="0" dirty="0"/>
            </a:br>
            <a:r>
              <a:rPr lang="en-US" b="0" dirty="0"/>
              <a:t>Basic technical principles are applied.</a:t>
            </a:r>
          </a:p>
          <a:p>
            <a:r>
              <a:rPr lang="en-US" b="0" dirty="0"/>
              <a:t>Students work in small teams, make joint decisions, divide tasks, and present their ideas to the class (teamwork and communication).</a:t>
            </a:r>
          </a:p>
          <a:p>
            <a:endParaRPr lang="en-US" b="0" dirty="0"/>
          </a:p>
          <a:p>
            <a:r>
              <a:rPr lang="en-US" b="0" dirty="0"/>
              <a:t>Pictures source:</a:t>
            </a:r>
            <a:endParaRPr lang="de-AT" b="0" dirty="0"/>
          </a:p>
          <a:p>
            <a:r>
              <a:rPr lang="de-AT" b="0" dirty="0"/>
              <a:t>Fachhochschule Oberösterreich, </a:t>
            </a:r>
            <a:r>
              <a:rPr lang="de-AT" b="0" dirty="0" err="1"/>
              <a:t>Logistikum</a:t>
            </a:r>
            <a:endParaRPr lang="de-AT" b="0" dirty="0"/>
          </a:p>
          <a:p>
            <a:endParaRPr lang="de-AT" dirty="0"/>
          </a:p>
        </p:txBody>
      </p:sp>
      <p:sp>
        <p:nvSpPr>
          <p:cNvPr id="4" name="Kopfzeilenplatzhalter 3">
            <a:extLst>
              <a:ext uri="{FF2B5EF4-FFF2-40B4-BE49-F238E27FC236}">
                <a16:creationId xmlns:a16="http://schemas.microsoft.com/office/drawing/2014/main" id="{63CC6526-A0DA-F842-7AAD-66F3A5557A1A}"/>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74EE7A7C-8A52-58FE-EB78-4B1D2E98D93C}"/>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8BD29136-A5A5-0D60-37AF-7459997D2DD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4BA37C0-5B6E-5BEB-B5C2-EEE75B3354F6}"/>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2727692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dirty="0"/>
          </a:p>
        </p:txBody>
      </p:sp>
      <p:sp>
        <p:nvSpPr>
          <p:cNvPr id="4" name="Kopfzeilenplatzhalter 3"/>
          <p:cNvSpPr>
            <a:spLocks noGrp="1"/>
          </p:cNvSpPr>
          <p:nvPr>
            <p:ph type="hdr" sz="quarter"/>
          </p:nvPr>
        </p:nvSpPr>
        <p:spPr/>
        <p:txBody>
          <a:bodyPr/>
          <a:lstStyle/>
          <a:p>
            <a:r>
              <a:rPr lang="de-AT"/>
              <a:t>Binnenschiffe als Teil der Transportkette</a:t>
            </a:r>
            <a:endParaRPr lang="de-AT" dirty="0"/>
          </a:p>
        </p:txBody>
      </p:sp>
      <p:sp>
        <p:nvSpPr>
          <p:cNvPr id="5" name="Datumsplatzhalter 4"/>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dirty="0"/>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endParaRPr lang="de-AT" dirty="0"/>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07.05.2026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3019813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endParaRPr lang="de-AT" dirty="0"/>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dirty="0"/>
              <a:t>Mastertitelformat bearbeiten</a:t>
            </a:r>
            <a:endParaRPr lang="de-AT" dirty="0"/>
          </a:p>
        </p:txBody>
      </p:sp>
      <p:pic>
        <p:nvPicPr>
          <p:cNvPr id="12" name="Grafik 11">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dirty="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1:</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2:</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3:</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dirty="0"/>
              <a:t>Thema 4:</a:t>
            </a:r>
          </a:p>
          <a:p>
            <a:pPr algn="ctr"/>
            <a:r>
              <a:rPr lang="de-AT" sz="1600" dirty="0"/>
              <a:t>In der Seitenleiste den Namen des Abschnitts greifen und hier her ziehen. </a:t>
            </a:r>
          </a:p>
          <a:p>
            <a:pPr algn="ctr"/>
            <a:r>
              <a:rPr lang="de-AT" sz="1600" dirty="0"/>
              <a:t>Auf die gleiche Größe skalieren wie </a:t>
            </a:r>
          </a:p>
          <a:p>
            <a:pPr algn="ctr"/>
            <a:r>
              <a:rPr lang="de-AT" sz="1600" dirty="0"/>
              <a:t>dieses beige Rechteck. Wenn man anschließend alle Themen leicht</a:t>
            </a:r>
            <a:br>
              <a:rPr lang="de-AT" sz="1600" dirty="0"/>
            </a:br>
            <a:r>
              <a:rPr lang="de-AT" sz="1600" dirty="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endParaRPr lang="de-AT" dirty="0"/>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p:txBody>
          <a:bodyPr/>
          <a:lstStyle/>
          <a:p>
            <a:r>
              <a:rPr lang="de-AT" dirty="0"/>
              <a:t>Binnenschiffe als Teil der Transportkette</a:t>
            </a:r>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dirty="0"/>
              <a:t>Mastertitelformat bearbeiten</a:t>
            </a:r>
            <a:endParaRPr lang="de-AT" dirty="0"/>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p:txBody>
          <a:bodyPr/>
          <a:lstStyle/>
          <a:p>
            <a:r>
              <a:rPr lang="de-AT" dirty="0"/>
              <a:t>Binnenschiffe als Teil der Transportkette</a:t>
            </a:r>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dirty="0"/>
              <a:t>Mastertitelformat bearbeiten</a:t>
            </a:r>
            <a:endParaRPr lang="de-AT" dirty="0"/>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endParaRPr lang="de-AT" dirty="0"/>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p:txBody>
          <a:bodyPr/>
          <a:lstStyle/>
          <a:p>
            <a:r>
              <a:rPr lang="de-AT"/>
              <a:t>Binnenschiffe als Teil der Transportkette</a:t>
            </a:r>
            <a:endParaRPr lang="de-AT" dirty="0"/>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dirty="0"/>
              <a:t>Mastertitelformat bearbeiten</a:t>
            </a:r>
            <a:endParaRPr lang="de-AT" dirty="0"/>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p:txBody>
          <a:bodyPr/>
          <a:lstStyle/>
          <a:p>
            <a:r>
              <a:rPr lang="de-AT"/>
              <a:t>Binnenschiffe als Teil der Transportkette</a:t>
            </a:r>
            <a:endParaRPr lang="de-AT" dirty="0"/>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endParaRPr lang="de-AT" dirty="0"/>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p:txBody>
          <a:bodyPr/>
          <a:lstStyle/>
          <a:p>
            <a:r>
              <a:rPr lang="de-AT"/>
              <a:t>Binnenschiffe als Teil der Transportkette</a:t>
            </a:r>
            <a:endParaRPr lang="de-AT" dirty="0"/>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endParaRPr lang="de-AT" dirty="0"/>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p:txBody>
          <a:bodyPr/>
          <a:lstStyle/>
          <a:p>
            <a:r>
              <a:rPr lang="de-AT"/>
              <a:t>Binnenschiffe als Teil der Transportkette</a:t>
            </a:r>
            <a:endParaRPr lang="de-AT" dirty="0"/>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endParaRPr lang="de-AT" dirty="0"/>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p:txBody>
          <a:bodyPr/>
          <a:lstStyle/>
          <a:p>
            <a:r>
              <a:rPr lang="de-AT"/>
              <a:t>Binnenschiffe als Teil der Transportkette</a:t>
            </a:r>
            <a:endParaRPr lang="de-AT" dirty="0"/>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endParaRPr lang="de-AT" dirty="0"/>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p:txBody>
          <a:bodyPr/>
          <a:lstStyle/>
          <a:p>
            <a:r>
              <a:rPr lang="de-AT"/>
              <a:t>Binnenschiffe als Teil der Transportkette</a:t>
            </a:r>
            <a:endParaRPr lang="de-AT" dirty="0"/>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dirty="0"/>
              <a:t>Mastertitelformat bearbeiten</a:t>
            </a:r>
            <a:endParaRPr lang="de-AT" dirty="0"/>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dirty="0"/>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dirty="0"/>
              <a:t>Mastertitelformat bearbeiten</a:t>
            </a:r>
            <a:endParaRPr lang="de-AT" dirty="0"/>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endParaRPr lang="de-AT" dirty="0"/>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endParaRPr lang="de-AT" dirty="0"/>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70" y="272194"/>
            <a:ext cx="4114800"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t>Binnenschiffe als Teil der Transportkette</a:t>
            </a:r>
            <a:endParaRPr lang="de-AT" dirty="0"/>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dirty="0"/>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5" r:id="rId4"/>
    <p:sldLayoutId id="2147483654" r:id="rId5"/>
    <p:sldLayoutId id="2147483650" r:id="rId6"/>
    <p:sldLayoutId id="2147483652" r:id="rId7"/>
    <p:sldLayoutId id="2147483653" r:id="rId8"/>
    <p:sldLayoutId id="2147483656" r:id="rId9"/>
    <p:sldLayoutId id="2147483657" r:id="rId10"/>
    <p:sldLayoutId id="2147483661" r:id="rId11"/>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rewway.at/en/teaching-materials/"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9.jpg"/><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xml"/><Relationship Id="rId5" Type="http://schemas.openxmlformats.org/officeDocument/2006/relationships/image" Target="../media/image14.png"/><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hyperlink" Target="https://create.kahoot.it/share/from-a-to-b-the-green-way-primary-school/c44ab573-dbf2-4f1a-9cc9-22ca6869c9df"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2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creativecommons.org/licenses/by/4.0/" TargetMode="External"/><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18.xml"/><Relationship Id="rId1" Type="http://schemas.openxmlformats.org/officeDocument/2006/relationships/slideLayout" Target="../slideLayouts/slideLayout6.xml"/><Relationship Id="rId5" Type="http://schemas.openxmlformats.org/officeDocument/2006/relationships/hyperlink" Target="http://www.rewway.at/en/pages/workshops" TargetMode="External"/><Relationship Id="rId4" Type="http://schemas.openxmlformats.org/officeDocument/2006/relationships/hyperlink" Target="http://www.rewway.at/en/teaching-material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dirty="0"/>
              <a:t>TEACHING MATERIALS</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en-US" dirty="0">
                <a:cs typeface="Arial" panose="020B0604020202020204" pitchFamily="34" charset="0"/>
              </a:rPr>
              <a:t>From A to B the green way – Transport explained</a:t>
            </a: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en-US" dirty="0"/>
              <a:t>Guidance for teachers: Tips for using these teaching materials</a:t>
            </a:r>
            <a:endParaRPr lang="de-AT" dirty="0"/>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2100943"/>
            <a:ext cx="10954420" cy="3810291"/>
          </a:xfrm>
        </p:spPr>
        <p:txBody>
          <a:bodyPr/>
          <a:lstStyle/>
          <a:p>
            <a:r>
              <a:rPr lang="en-US" sz="2000" b="1" dirty="0"/>
              <a:t>PowerPoint: </a:t>
            </a:r>
            <a:r>
              <a:rPr lang="en-US" sz="2000" dirty="0"/>
              <a:t>The following PowerPoint provides an introduction to the topic of “Sustainable Transport.” In the corresponding notes, the slides are briefly described, and the sources used for them are listed, which can be used for further information.</a:t>
            </a:r>
          </a:p>
          <a:p>
            <a:r>
              <a:rPr lang="en-US" sz="2000" b="1" dirty="0"/>
              <a:t>Info Sheet: </a:t>
            </a:r>
            <a:r>
              <a:rPr lang="en-US" sz="2000" dirty="0"/>
              <a:t>The info sheet provides a compact overview that facilitates lesson planning: learning objectives, target groups, level of difficulty, methods, and links to the curriculum.</a:t>
            </a:r>
          </a:p>
          <a:p>
            <a:r>
              <a:rPr lang="en-US" sz="2000" b="1" dirty="0"/>
              <a:t>Videos and Supplementary Exercises: </a:t>
            </a:r>
            <a:r>
              <a:rPr lang="en-US" sz="2000" dirty="0"/>
              <a:t>In addition, videos and exercises are made available. These can be found here in the presentation as well as online at: </a:t>
            </a:r>
            <a:r>
              <a:rPr lang="en-US" sz="2000" dirty="0">
                <a:hlinkClick r:id="rId3"/>
              </a:rPr>
              <a:t>https://rewway.at/en/teaching-materials/</a:t>
            </a:r>
            <a:endParaRPr lang="en-US" sz="2000" dirty="0"/>
          </a:p>
          <a:p>
            <a:r>
              <a:rPr lang="en-US" sz="2000" b="1" dirty="0"/>
              <a:t>Kahoot!: </a:t>
            </a:r>
            <a:r>
              <a:rPr lang="en-US" sz="2000" dirty="0"/>
              <a:t>For a playful review of learning progress, there is the option to use a freely accessible pre-prepared Kahoot! in class. The QR-code or direct link to the quiz can be found at the end of the PowerPoint.</a:t>
            </a:r>
            <a:endParaRPr lang="de-AT" sz="2000" dirty="0"/>
          </a:p>
          <a:p>
            <a:endParaRPr lang="de-AT" sz="2000" dirty="0"/>
          </a:p>
        </p:txBody>
      </p:sp>
      <p:sp>
        <p:nvSpPr>
          <p:cNvPr id="23" name="Datumsplatzhalter 22">
            <a:extLst>
              <a:ext uri="{FF2B5EF4-FFF2-40B4-BE49-F238E27FC236}">
                <a16:creationId xmlns:a16="http://schemas.microsoft.com/office/drawing/2014/main" id="{96F58618-BCEA-41CE-B66D-34DA7AC474B9}"/>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15CA97C9-F757-4BDF-8688-5F7A6B932E49}"/>
              </a:ext>
            </a:extLst>
          </p:cNvPr>
          <p:cNvSpPr>
            <a:spLocks noGrp="1"/>
          </p:cNvSpPr>
          <p:nvPr>
            <p:ph type="ftr" sz="quarter" idx="11"/>
          </p:nvPr>
        </p:nvSpPr>
        <p:spPr>
          <a:xfrm>
            <a:off x="635069" y="272194"/>
            <a:ext cx="4573303" cy="365125"/>
          </a:xfrm>
        </p:spPr>
        <p:txBody>
          <a:bodyPr/>
          <a:lstStyle/>
          <a:p>
            <a:r>
              <a:rPr lang="en-US" dirty="0"/>
              <a:t>From A to B the Green Way – Transport Explained</a:t>
            </a:r>
            <a:endParaRPr lang="de-AT" dirty="0"/>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2</a:t>
            </a:fld>
            <a:endParaRPr lang="de-AT" dirty="0"/>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9A8C4-6325-18A8-AA56-9E4ABBF4415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B4999D81-F1B1-2776-D246-103A095E078C}"/>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E0628EDF-4538-14D8-B805-5E8A2FA27CB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0D20C24-EE01-AF36-EE1B-097D67542EF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C9B147A-1944-99C3-4F5B-DE81D0563106}"/>
              </a:ext>
            </a:extLst>
          </p:cNvPr>
          <p:cNvSpPr>
            <a:spLocks noGrp="1"/>
          </p:cNvSpPr>
          <p:nvPr>
            <p:ph type="title"/>
          </p:nvPr>
        </p:nvSpPr>
        <p:spPr/>
        <p:txBody>
          <a:bodyPr/>
          <a:lstStyle/>
          <a:p>
            <a:r>
              <a:rPr lang="en-US" dirty="0"/>
              <a:t>Learning objectives and target group</a:t>
            </a:r>
            <a:endParaRPr lang="de-AT" dirty="0"/>
          </a:p>
        </p:txBody>
      </p:sp>
      <p:sp>
        <p:nvSpPr>
          <p:cNvPr id="24" name="Inhaltsplatzhalter 23">
            <a:extLst>
              <a:ext uri="{FF2B5EF4-FFF2-40B4-BE49-F238E27FC236}">
                <a16:creationId xmlns:a16="http://schemas.microsoft.com/office/drawing/2014/main" id="{B208DD52-8615-E2AA-E612-EAC8459A7E4D}"/>
              </a:ext>
            </a:extLst>
          </p:cNvPr>
          <p:cNvSpPr>
            <a:spLocks noGrp="1"/>
          </p:cNvSpPr>
          <p:nvPr>
            <p:ph idx="1"/>
          </p:nvPr>
        </p:nvSpPr>
        <p:spPr>
          <a:xfrm>
            <a:off x="592538" y="1362456"/>
            <a:ext cx="11084350" cy="4814507"/>
          </a:xfrm>
        </p:spPr>
        <p:txBody>
          <a:bodyPr/>
          <a:lstStyle/>
          <a:p>
            <a:pPr marL="0" indent="0">
              <a:buNone/>
            </a:pPr>
            <a:r>
              <a:rPr lang="en-US" b="1" dirty="0"/>
              <a:t>Learning objectives:</a:t>
            </a:r>
          </a:p>
          <a:p>
            <a:r>
              <a:rPr lang="en-US" dirty="0"/>
              <a:t>The students understand the term “climate change,” recognize its effects on humans, animals, and the environment, and can explain the meaning of “sustainability.”</a:t>
            </a:r>
          </a:p>
          <a:p>
            <a:r>
              <a:rPr lang="en-US" dirty="0"/>
              <a:t>The students can describe the environmental impacts of transportation and reflect on how their own transport and consumption behavior affects the environment.</a:t>
            </a:r>
          </a:p>
          <a:p>
            <a:r>
              <a:rPr lang="en-US" dirty="0"/>
              <a:t>The students know various modes of transport and their characteristics.</a:t>
            </a:r>
          </a:p>
          <a:p>
            <a:r>
              <a:rPr lang="en-US" dirty="0"/>
              <a:t>The students can explain the advantages and disadvantages of transport modes such as truck, train, and inland waterway vessel in freight transport.</a:t>
            </a:r>
          </a:p>
          <a:p>
            <a:r>
              <a:rPr lang="en-US" dirty="0"/>
              <a:t>The students know the Danube as Austria’s largest river and understand its importance as a waterway.</a:t>
            </a:r>
          </a:p>
          <a:p>
            <a:r>
              <a:rPr lang="en-US" dirty="0"/>
              <a:t>The students use their creativity to develop innovative and environmentally friendly transport ideas for the future.</a:t>
            </a:r>
          </a:p>
          <a:p>
            <a:endParaRPr lang="en-US" b="1" dirty="0"/>
          </a:p>
          <a:p>
            <a:pPr marL="0" indent="0">
              <a:buNone/>
            </a:pPr>
            <a:r>
              <a:rPr lang="en-US" b="1" dirty="0"/>
              <a:t>Target group:</a:t>
            </a:r>
          </a:p>
          <a:p>
            <a:r>
              <a:rPr lang="en-US" dirty="0"/>
              <a:t>Students in elementary/primary school</a:t>
            </a:r>
            <a:endParaRPr lang="de-AT" dirty="0"/>
          </a:p>
        </p:txBody>
      </p:sp>
      <p:sp>
        <p:nvSpPr>
          <p:cNvPr id="23" name="Datumsplatzhalter 22">
            <a:extLst>
              <a:ext uri="{FF2B5EF4-FFF2-40B4-BE49-F238E27FC236}">
                <a16:creationId xmlns:a16="http://schemas.microsoft.com/office/drawing/2014/main" id="{5AA99C32-2E59-A574-3263-16EF61F6BEFC}"/>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56B758A9-9EA2-652F-CC7A-965D803196A3}"/>
              </a:ext>
            </a:extLst>
          </p:cNvPr>
          <p:cNvSpPr>
            <a:spLocks noGrp="1"/>
          </p:cNvSpPr>
          <p:nvPr>
            <p:ph type="ftr" sz="quarter" idx="11"/>
          </p:nvPr>
        </p:nvSpPr>
        <p:spPr>
          <a:xfrm>
            <a:off x="635069" y="272194"/>
            <a:ext cx="4573303" cy="365125"/>
          </a:xfrm>
        </p:spPr>
        <p:txBody>
          <a:bodyPr/>
          <a:lstStyle/>
          <a:p>
            <a:r>
              <a:rPr lang="en-US" dirty="0"/>
              <a:t>From A to B the Green Way – Transport Explained</a:t>
            </a:r>
            <a:endParaRPr lang="de-AT" dirty="0"/>
          </a:p>
        </p:txBody>
      </p:sp>
      <p:sp>
        <p:nvSpPr>
          <p:cNvPr id="5" name="Foliennummernplatzhalter 4">
            <a:extLst>
              <a:ext uri="{FF2B5EF4-FFF2-40B4-BE49-F238E27FC236}">
                <a16:creationId xmlns:a16="http://schemas.microsoft.com/office/drawing/2014/main" id="{2205C819-A750-3C0B-DFF6-0A52A6E6A5A7}"/>
              </a:ext>
            </a:extLst>
          </p:cNvPr>
          <p:cNvSpPr>
            <a:spLocks noGrp="1"/>
          </p:cNvSpPr>
          <p:nvPr>
            <p:ph type="sldNum" sz="quarter" idx="12"/>
          </p:nvPr>
        </p:nvSpPr>
        <p:spPr/>
        <p:txBody>
          <a:bodyPr/>
          <a:lstStyle/>
          <a:p>
            <a:fld id="{0AF89F37-6AD9-4F74-BC17-19E39A25D257}" type="slidenum">
              <a:rPr lang="de-AT" smtClean="0"/>
              <a:t>3</a:t>
            </a:fld>
            <a:endParaRPr lang="de-AT" dirty="0"/>
          </a:p>
        </p:txBody>
      </p:sp>
    </p:spTree>
    <p:extLst>
      <p:ext uri="{BB962C8B-B14F-4D97-AF65-F5344CB8AC3E}">
        <p14:creationId xmlns:p14="http://schemas.microsoft.com/office/powerpoint/2010/main" val="2441537917"/>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74161-4D43-9C49-479E-5CF0AE974B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EE15C7C-1B00-BF2B-CA51-75C2BB33DD2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C31B34F-CCD9-B2B0-2233-CBF1367BFC9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0FA69E31-8A0B-715C-F46F-B374E2FFC01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F71D892-8AFF-A040-A39A-DD5F424CDED4}"/>
              </a:ext>
            </a:extLst>
          </p:cNvPr>
          <p:cNvSpPr>
            <a:spLocks noGrp="1"/>
          </p:cNvSpPr>
          <p:nvPr>
            <p:ph type="title"/>
          </p:nvPr>
        </p:nvSpPr>
        <p:spPr/>
        <p:txBody>
          <a:bodyPr/>
          <a:lstStyle/>
          <a:p>
            <a:r>
              <a:rPr lang="en-US" dirty="0"/>
              <a:t>How did you get to school today?</a:t>
            </a:r>
            <a:endParaRPr lang="de-AT" dirty="0"/>
          </a:p>
        </p:txBody>
      </p:sp>
      <p:sp>
        <p:nvSpPr>
          <p:cNvPr id="23" name="Datumsplatzhalter 22">
            <a:extLst>
              <a:ext uri="{FF2B5EF4-FFF2-40B4-BE49-F238E27FC236}">
                <a16:creationId xmlns:a16="http://schemas.microsoft.com/office/drawing/2014/main" id="{0F417245-2283-08BB-E68F-21D3C6255B7A}"/>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FEC0FCF7-EECA-6527-D056-B7186CFE902E}"/>
              </a:ext>
            </a:extLst>
          </p:cNvPr>
          <p:cNvSpPr>
            <a:spLocks noGrp="1"/>
          </p:cNvSpPr>
          <p:nvPr>
            <p:ph type="sldNum" sz="quarter" idx="12"/>
          </p:nvPr>
        </p:nvSpPr>
        <p:spPr/>
        <p:txBody>
          <a:bodyPr/>
          <a:lstStyle/>
          <a:p>
            <a:fld id="{0AF89F37-6AD9-4F74-BC17-19E39A25D257}" type="slidenum">
              <a:rPr lang="de-AT" smtClean="0"/>
              <a:t>4</a:t>
            </a:fld>
            <a:endParaRPr lang="de-AT" dirty="0"/>
          </a:p>
        </p:txBody>
      </p:sp>
      <p:pic>
        <p:nvPicPr>
          <p:cNvPr id="7" name="Content Placeholder 6">
            <a:extLst>
              <a:ext uri="{FF2B5EF4-FFF2-40B4-BE49-F238E27FC236}">
                <a16:creationId xmlns:a16="http://schemas.microsoft.com/office/drawing/2014/main" id="{DCA21AD9-2D5F-A27D-9755-F62937611105}"/>
              </a:ext>
              <a:ext uri="{C183D7F6-B498-43B3-948B-1728B52AA6E4}">
                <adec:decorative xmlns:adec="http://schemas.microsoft.com/office/drawing/2017/decorative" val="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155773" y="3140348"/>
            <a:ext cx="2139654" cy="2139654"/>
          </a:xfrm>
        </p:spPr>
      </p:pic>
      <p:pic>
        <p:nvPicPr>
          <p:cNvPr id="8" name="Picture 8">
            <a:extLst>
              <a:ext uri="{FF2B5EF4-FFF2-40B4-BE49-F238E27FC236}">
                <a16:creationId xmlns:a16="http://schemas.microsoft.com/office/drawing/2014/main" id="{B2D197CA-9CDA-387B-50D8-40129F2ECB4A}"/>
              </a:ext>
              <a:ext uri="{C183D7F6-B498-43B3-948B-1728B52AA6E4}">
                <adec:decorative xmlns:adec="http://schemas.microsoft.com/office/drawing/2017/decorative" val="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3596" y="1545252"/>
            <a:ext cx="3906345" cy="3906345"/>
          </a:xfrm>
          <a:prstGeom prst="rect">
            <a:avLst/>
          </a:prstGeom>
        </p:spPr>
      </p:pic>
      <p:sp>
        <p:nvSpPr>
          <p:cNvPr id="9" name="Datumsplatzhalter 3">
            <a:extLst>
              <a:ext uri="{FF2B5EF4-FFF2-40B4-BE49-F238E27FC236}">
                <a16:creationId xmlns:a16="http://schemas.microsoft.com/office/drawing/2014/main" id="{A15DDA85-6D14-5BD8-AB10-E904F2F97328}"/>
              </a:ext>
            </a:extLst>
          </p:cNvPr>
          <p:cNvSpPr txBox="1">
            <a:spLocks/>
          </p:cNvSpPr>
          <p:nvPr/>
        </p:nvSpPr>
        <p:spPr>
          <a:xfrm>
            <a:off x="10607040" y="6356349"/>
            <a:ext cx="1039528"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 </a:t>
            </a:r>
            <a:r>
              <a:rPr lang="de-AT" dirty="0" err="1"/>
              <a:t>Flaticon</a:t>
            </a:r>
            <a:endParaRPr lang="de-AT" dirty="0"/>
          </a:p>
        </p:txBody>
      </p:sp>
    </p:spTree>
    <p:extLst>
      <p:ext uri="{BB962C8B-B14F-4D97-AF65-F5344CB8AC3E}">
        <p14:creationId xmlns:p14="http://schemas.microsoft.com/office/powerpoint/2010/main" val="1121584173"/>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9B81-C774-D630-B84B-7EC5FC8EF42B}"/>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FFD15E88-42EC-8AB6-4EBD-3835046C2D2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165B139-9E97-913E-61E4-ADD41036268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2E257279-145B-D333-7BA6-405D2DE41C3C}"/>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4FC2FB5-2C70-E76A-DFC4-8828FD3958D4}"/>
              </a:ext>
            </a:extLst>
          </p:cNvPr>
          <p:cNvSpPr>
            <a:spLocks noGrp="1"/>
          </p:cNvSpPr>
          <p:nvPr>
            <p:ph type="title"/>
          </p:nvPr>
        </p:nvSpPr>
        <p:spPr>
          <a:xfrm>
            <a:off x="592538" y="640040"/>
            <a:ext cx="8232512" cy="792976"/>
          </a:xfrm>
        </p:spPr>
        <p:txBody>
          <a:bodyPr/>
          <a:lstStyle/>
          <a:p>
            <a:r>
              <a:rPr lang="en-US" dirty="0"/>
              <a:t>How do the things we need every day get to us?</a:t>
            </a:r>
            <a:endParaRPr lang="de-AT" dirty="0"/>
          </a:p>
        </p:txBody>
      </p:sp>
      <p:sp>
        <p:nvSpPr>
          <p:cNvPr id="23" name="Datumsplatzhalter 22">
            <a:extLst>
              <a:ext uri="{FF2B5EF4-FFF2-40B4-BE49-F238E27FC236}">
                <a16:creationId xmlns:a16="http://schemas.microsoft.com/office/drawing/2014/main" id="{35E53AFB-0F75-80B5-49DC-88E05ACE5F2A}"/>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639AD9CD-2730-DD85-9384-AA2482B367EB}"/>
              </a:ext>
            </a:extLst>
          </p:cNvPr>
          <p:cNvSpPr>
            <a:spLocks noGrp="1"/>
          </p:cNvSpPr>
          <p:nvPr>
            <p:ph type="sldNum" sz="quarter" idx="12"/>
          </p:nvPr>
        </p:nvSpPr>
        <p:spPr/>
        <p:txBody>
          <a:bodyPr/>
          <a:lstStyle/>
          <a:p>
            <a:fld id="{0AF89F37-6AD9-4F74-BC17-19E39A25D257}" type="slidenum">
              <a:rPr lang="de-AT" smtClean="0"/>
              <a:t>5</a:t>
            </a:fld>
            <a:endParaRPr lang="de-AT" dirty="0"/>
          </a:p>
        </p:txBody>
      </p:sp>
      <p:pic>
        <p:nvPicPr>
          <p:cNvPr id="4" name="Picture 10" descr="A group of T-shirts on swingers. The shirts are yellow, brown and blue.&#10;">
            <a:extLst>
              <a:ext uri="{FF2B5EF4-FFF2-40B4-BE49-F238E27FC236}">
                <a16:creationId xmlns:a16="http://schemas.microsoft.com/office/drawing/2014/main" id="{C8D4852C-5D5A-0FBE-27F2-66D291202AB3}"/>
              </a:ext>
            </a:extLst>
          </p:cNvPr>
          <p:cNvPicPr>
            <a:picLocks noChangeAspect="1"/>
          </p:cNvPicPr>
          <p:nvPr/>
        </p:nvPicPr>
        <p:blipFill>
          <a:blip r:embed="rId3">
            <a:extLst>
              <a:ext uri="{28A0092B-C50C-407E-A947-70E740481C1C}">
                <a14:useLocalDpi xmlns:a14="http://schemas.microsoft.com/office/drawing/2010/main" val="0"/>
              </a:ext>
            </a:extLst>
          </a:blip>
          <a:srcRect l="8729"/>
          <a:stretch/>
        </p:blipFill>
        <p:spPr>
          <a:xfrm>
            <a:off x="4325821" y="2249424"/>
            <a:ext cx="3422890" cy="2499201"/>
          </a:xfrm>
          <a:prstGeom prst="rect">
            <a:avLst/>
          </a:prstGeom>
        </p:spPr>
      </p:pic>
      <p:pic>
        <p:nvPicPr>
          <p:cNvPr id="9" name="Content Placeholder 14" descr="A stand of bananas in a store&#10;&#10;">
            <a:extLst>
              <a:ext uri="{FF2B5EF4-FFF2-40B4-BE49-F238E27FC236}">
                <a16:creationId xmlns:a16="http://schemas.microsoft.com/office/drawing/2014/main" id="{9C9A0748-C6BF-FBC0-5CF5-5EDD8629473D}"/>
              </a:ext>
            </a:extLst>
          </p:cNvPr>
          <p:cNvPicPr>
            <a:picLocks noChangeAspect="1"/>
          </p:cNvPicPr>
          <p:nvPr/>
        </p:nvPicPr>
        <p:blipFill>
          <a:blip r:embed="rId4">
            <a:extLst>
              <a:ext uri="{28A0092B-C50C-407E-A947-70E740481C1C}">
                <a14:useLocalDpi xmlns:a14="http://schemas.microsoft.com/office/drawing/2010/main" val="0"/>
              </a:ext>
            </a:extLst>
          </a:blip>
          <a:srcRect r="8224"/>
          <a:stretch/>
        </p:blipFill>
        <p:spPr>
          <a:xfrm>
            <a:off x="541916" y="2273035"/>
            <a:ext cx="3409337" cy="2475590"/>
          </a:xfrm>
          <a:prstGeom prst="rect">
            <a:avLst/>
          </a:prstGeom>
        </p:spPr>
      </p:pic>
      <p:pic>
        <p:nvPicPr>
          <p:cNvPr id="10" name="Picture 16" descr="A person holding 3 cardboard boxes">
            <a:extLst>
              <a:ext uri="{FF2B5EF4-FFF2-40B4-BE49-F238E27FC236}">
                <a16:creationId xmlns:a16="http://schemas.microsoft.com/office/drawing/2014/main" id="{7C05F8FB-7C63-D505-9630-D0F5D024CF5E}"/>
              </a:ext>
            </a:extLst>
          </p:cNvPr>
          <p:cNvPicPr>
            <a:picLocks noChangeAspect="1"/>
          </p:cNvPicPr>
          <p:nvPr/>
        </p:nvPicPr>
        <p:blipFill>
          <a:blip r:embed="rId5">
            <a:extLst>
              <a:ext uri="{28A0092B-C50C-407E-A947-70E740481C1C}">
                <a14:useLocalDpi xmlns:a14="http://schemas.microsoft.com/office/drawing/2010/main" val="0"/>
              </a:ext>
            </a:extLst>
          </a:blip>
          <a:srcRect l="14175" t="25262" r="20934" b="3642"/>
          <a:stretch/>
        </p:blipFill>
        <p:spPr>
          <a:xfrm>
            <a:off x="8123279" y="2240280"/>
            <a:ext cx="3435413" cy="2508345"/>
          </a:xfrm>
          <a:prstGeom prst="rect">
            <a:avLst/>
          </a:prstGeom>
        </p:spPr>
      </p:pic>
      <p:sp>
        <p:nvSpPr>
          <p:cNvPr id="11" name="Datumsplatzhalter 3">
            <a:extLst>
              <a:ext uri="{FF2B5EF4-FFF2-40B4-BE49-F238E27FC236}">
                <a16:creationId xmlns:a16="http://schemas.microsoft.com/office/drawing/2014/main" id="{D0D427C8-CBBE-1230-32E2-91A0924921F5}"/>
              </a:ext>
            </a:extLst>
          </p:cNvPr>
          <p:cNvSpPr txBox="1">
            <a:spLocks/>
          </p:cNvSpPr>
          <p:nvPr/>
        </p:nvSpPr>
        <p:spPr>
          <a:xfrm>
            <a:off x="10628558" y="6356349"/>
            <a:ext cx="1093542"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Images: </a:t>
            </a:r>
            <a:r>
              <a:rPr lang="de-AT" dirty="0" err="1"/>
              <a:t>Pixabay</a:t>
            </a:r>
            <a:endParaRPr lang="de-AT" dirty="0"/>
          </a:p>
        </p:txBody>
      </p:sp>
    </p:spTree>
    <p:extLst>
      <p:ext uri="{BB962C8B-B14F-4D97-AF65-F5344CB8AC3E}">
        <p14:creationId xmlns:p14="http://schemas.microsoft.com/office/powerpoint/2010/main" val="336185270"/>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F5F74-C102-1C20-DEA1-500558D6EEAB}"/>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D27FC02B-5C83-FB53-EE25-B91E9AFC9375}"/>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BF8B3D9-5F1B-DAF3-E659-AE05C5EC11A1}"/>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3890D96-1270-BAC3-8B64-4D8D13497A78}"/>
              </a:ext>
            </a:extLst>
          </p:cNvPr>
          <p:cNvSpPr>
            <a:spLocks noGrp="1"/>
          </p:cNvSpPr>
          <p:nvPr>
            <p:ph type="title"/>
          </p:nvPr>
        </p:nvSpPr>
        <p:spPr/>
        <p:txBody>
          <a:bodyPr/>
          <a:lstStyle/>
          <a:p>
            <a:r>
              <a:rPr lang="en-US" dirty="0"/>
              <a:t>What does </a:t>
            </a:r>
            <a:r>
              <a:rPr lang="de-AT" dirty="0"/>
              <a:t>'</a:t>
            </a:r>
            <a:r>
              <a:rPr lang="en-US" dirty="0"/>
              <a:t>climate change</a:t>
            </a:r>
            <a:r>
              <a:rPr lang="de-AT" dirty="0"/>
              <a:t>'</a:t>
            </a:r>
            <a:r>
              <a:rPr lang="en-US" dirty="0"/>
              <a:t> mean?</a:t>
            </a:r>
            <a:endParaRPr lang="de-AT" dirty="0"/>
          </a:p>
        </p:txBody>
      </p:sp>
      <p:sp>
        <p:nvSpPr>
          <p:cNvPr id="23" name="Datumsplatzhalter 22">
            <a:extLst>
              <a:ext uri="{FF2B5EF4-FFF2-40B4-BE49-F238E27FC236}">
                <a16:creationId xmlns:a16="http://schemas.microsoft.com/office/drawing/2014/main" id="{98CCE186-2731-7478-B709-F6EBC27D5290}"/>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94768F9F-F8E5-9681-2CFC-F2C35835D9DE}"/>
              </a:ext>
            </a:extLst>
          </p:cNvPr>
          <p:cNvSpPr>
            <a:spLocks noGrp="1"/>
          </p:cNvSpPr>
          <p:nvPr>
            <p:ph type="sldNum" sz="quarter" idx="12"/>
          </p:nvPr>
        </p:nvSpPr>
        <p:spPr/>
        <p:txBody>
          <a:bodyPr/>
          <a:lstStyle/>
          <a:p>
            <a:fld id="{0AF89F37-6AD9-4F74-BC17-19E39A25D257}" type="slidenum">
              <a:rPr lang="de-AT" smtClean="0"/>
              <a:t>6</a:t>
            </a:fld>
            <a:endParaRPr lang="de-AT" dirty="0"/>
          </a:p>
        </p:txBody>
      </p:sp>
      <p:sp>
        <p:nvSpPr>
          <p:cNvPr id="9" name="Datumsplatzhalter 3">
            <a:extLst>
              <a:ext uri="{FF2B5EF4-FFF2-40B4-BE49-F238E27FC236}">
                <a16:creationId xmlns:a16="http://schemas.microsoft.com/office/drawing/2014/main" id="{1BD059B1-FC88-81ED-4B6B-5DB580A1DCF8}"/>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 </a:t>
            </a:r>
            <a:r>
              <a:rPr lang="de-AT" dirty="0" err="1"/>
              <a:t>Freepik</a:t>
            </a:r>
            <a:endParaRPr lang="de-AT" dirty="0"/>
          </a:p>
        </p:txBody>
      </p:sp>
      <p:pic>
        <p:nvPicPr>
          <p:cNvPr id="10" name="Inhaltsplatzhalter 9">
            <a:extLst>
              <a:ext uri="{FF2B5EF4-FFF2-40B4-BE49-F238E27FC236}">
                <a16:creationId xmlns:a16="http://schemas.microsoft.com/office/drawing/2014/main" id="{0AE15B83-CA2C-55CB-C8D9-BA9F58AB3B55}"/>
              </a:ext>
              <a:ext uri="{C183D7F6-B498-43B3-948B-1728B52AA6E4}">
                <adec:decorative xmlns:adec="http://schemas.microsoft.com/office/drawing/2017/decorative" val="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878642" y="1342958"/>
            <a:ext cx="7124081" cy="4749387"/>
          </a:xfrm>
        </p:spPr>
      </p:pic>
    </p:spTree>
    <p:extLst>
      <p:ext uri="{BB962C8B-B14F-4D97-AF65-F5344CB8AC3E}">
        <p14:creationId xmlns:p14="http://schemas.microsoft.com/office/powerpoint/2010/main" val="3854733281"/>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338A26-6988-9872-985D-2905E1263236}"/>
              </a:ext>
            </a:extLst>
          </p:cNvPr>
          <p:cNvSpPr>
            <a:spLocks noGrp="1"/>
          </p:cNvSpPr>
          <p:nvPr>
            <p:ph type="title"/>
          </p:nvPr>
        </p:nvSpPr>
        <p:spPr/>
        <p:txBody>
          <a:bodyPr/>
          <a:lstStyle/>
          <a:p>
            <a:r>
              <a:rPr lang="de-AT" dirty="0" err="1"/>
              <a:t>What</a:t>
            </a:r>
            <a:r>
              <a:rPr lang="de-AT" dirty="0"/>
              <a:t> </a:t>
            </a:r>
            <a:r>
              <a:rPr lang="de-AT" dirty="0" err="1"/>
              <a:t>does</a:t>
            </a:r>
            <a:r>
              <a:rPr lang="de-AT" dirty="0"/>
              <a:t> '</a:t>
            </a:r>
            <a:r>
              <a:rPr lang="de-AT" dirty="0" err="1"/>
              <a:t>sustainable</a:t>
            </a:r>
            <a:r>
              <a:rPr lang="de-AT" dirty="0"/>
              <a:t>' </a:t>
            </a:r>
            <a:r>
              <a:rPr lang="de-AT" dirty="0" err="1"/>
              <a:t>mean</a:t>
            </a:r>
            <a:r>
              <a:rPr lang="de-AT" dirty="0"/>
              <a:t>?</a:t>
            </a:r>
          </a:p>
        </p:txBody>
      </p:sp>
      <p:sp>
        <p:nvSpPr>
          <p:cNvPr id="4" name="Datumsplatzhalter 3">
            <a:extLst>
              <a:ext uri="{FF2B5EF4-FFF2-40B4-BE49-F238E27FC236}">
                <a16:creationId xmlns:a16="http://schemas.microsoft.com/office/drawing/2014/main" id="{39B97A27-7441-7561-0C0B-2F7141FE9AFD}"/>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FBEBEE29-B828-D9FF-7E90-05396B345170}"/>
              </a:ext>
            </a:extLst>
          </p:cNvPr>
          <p:cNvSpPr>
            <a:spLocks noGrp="1"/>
          </p:cNvSpPr>
          <p:nvPr>
            <p:ph type="sldNum" sz="quarter" idx="12"/>
          </p:nvPr>
        </p:nvSpPr>
        <p:spPr/>
        <p:txBody>
          <a:bodyPr/>
          <a:lstStyle/>
          <a:p>
            <a:fld id="{0AF89F37-6AD9-4F74-BC17-19E39A25D257}" type="slidenum">
              <a:rPr lang="de-AT" smtClean="0"/>
              <a:pPr/>
              <a:t>7</a:t>
            </a:fld>
            <a:endParaRPr lang="de-AT" dirty="0"/>
          </a:p>
        </p:txBody>
      </p:sp>
      <p:pic>
        <p:nvPicPr>
          <p:cNvPr id="8" name="Grafik 7">
            <a:extLst>
              <a:ext uri="{FF2B5EF4-FFF2-40B4-BE49-F238E27FC236}">
                <a16:creationId xmlns:a16="http://schemas.microsoft.com/office/drawing/2014/main" id="{AF9B35B9-5CB3-A4A4-99AF-2987C5B3E1B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57016" y="1586230"/>
            <a:ext cx="4779264" cy="4779264"/>
          </a:xfrm>
          <a:prstGeom prst="rect">
            <a:avLst/>
          </a:prstGeom>
        </p:spPr>
      </p:pic>
      <p:sp>
        <p:nvSpPr>
          <p:cNvPr id="3" name="Datumsplatzhalter 3">
            <a:extLst>
              <a:ext uri="{FF2B5EF4-FFF2-40B4-BE49-F238E27FC236}">
                <a16:creationId xmlns:a16="http://schemas.microsoft.com/office/drawing/2014/main" id="{A4E90AC8-2601-2F96-D2E4-D7C8813C7D14}"/>
              </a:ext>
            </a:extLst>
          </p:cNvPr>
          <p:cNvSpPr txBox="1">
            <a:spLocks/>
          </p:cNvSpPr>
          <p:nvPr/>
        </p:nvSpPr>
        <p:spPr>
          <a:xfrm>
            <a:off x="10607040" y="6356349"/>
            <a:ext cx="96835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 </a:t>
            </a:r>
            <a:r>
              <a:rPr lang="de-AT" dirty="0" err="1"/>
              <a:t>Freepik</a:t>
            </a:r>
            <a:endParaRPr lang="de-AT" dirty="0"/>
          </a:p>
        </p:txBody>
      </p:sp>
    </p:spTree>
    <p:extLst>
      <p:ext uri="{BB962C8B-B14F-4D97-AF65-F5344CB8AC3E}">
        <p14:creationId xmlns:p14="http://schemas.microsoft.com/office/powerpoint/2010/main" val="140429165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110C68-E9F1-E910-DFC7-41F7851BC9FE}"/>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1BA7C0F2-10A6-58BE-94F1-F7963CB4467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F1A6317-DCA1-B636-B9F5-77A326FC712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42EC6E-738D-F376-0F1F-B0AAADA142C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E6B91BBF-9480-88CF-8AB4-E2C6535AE800}"/>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B58CE0FC-A4AB-5DEE-4D01-DC609C322AA1}"/>
              </a:ext>
            </a:extLst>
          </p:cNvPr>
          <p:cNvSpPr>
            <a:spLocks noGrp="1"/>
          </p:cNvSpPr>
          <p:nvPr>
            <p:ph type="sldNum" sz="quarter" idx="12"/>
          </p:nvPr>
        </p:nvSpPr>
        <p:spPr/>
        <p:txBody>
          <a:bodyPr/>
          <a:lstStyle/>
          <a:p>
            <a:fld id="{0AF89F37-6AD9-4F74-BC17-19E39A25D257}" type="slidenum">
              <a:rPr lang="de-AT" smtClean="0"/>
              <a:t>8</a:t>
            </a:fld>
            <a:endParaRPr lang="de-AT" dirty="0"/>
          </a:p>
        </p:txBody>
      </p:sp>
      <p:sp>
        <p:nvSpPr>
          <p:cNvPr id="3" name="Titel 2">
            <a:extLst>
              <a:ext uri="{FF2B5EF4-FFF2-40B4-BE49-F238E27FC236}">
                <a16:creationId xmlns:a16="http://schemas.microsoft.com/office/drawing/2014/main" id="{682C9D9F-09D6-4DBA-CEEB-737F99A7C16D}"/>
              </a:ext>
            </a:extLst>
          </p:cNvPr>
          <p:cNvSpPr>
            <a:spLocks noGrp="1"/>
          </p:cNvSpPr>
          <p:nvPr>
            <p:ph type="title"/>
          </p:nvPr>
        </p:nvSpPr>
        <p:spPr/>
        <p:txBody>
          <a:bodyPr/>
          <a:lstStyle/>
          <a:p>
            <a:r>
              <a:rPr lang="en-US" dirty="0"/>
              <a:t>What means of transport are there for goods?</a:t>
            </a:r>
            <a:endParaRPr lang="de-AT" dirty="0"/>
          </a:p>
        </p:txBody>
      </p:sp>
      <p:pic>
        <p:nvPicPr>
          <p:cNvPr id="7" name="Content Placeholder 5" descr="A blue truck ">
            <a:extLst>
              <a:ext uri="{FF2B5EF4-FFF2-40B4-BE49-F238E27FC236}">
                <a16:creationId xmlns:a16="http://schemas.microsoft.com/office/drawing/2014/main" id="{01B82F06-6BC1-CD47-A29F-99B6E2D95EEB}"/>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1613" y="1883664"/>
            <a:ext cx="2122350" cy="2122350"/>
          </a:xfrm>
          <a:prstGeom prst="rect">
            <a:avLst/>
          </a:prstGeom>
        </p:spPr>
      </p:pic>
      <p:pic>
        <p:nvPicPr>
          <p:cNvPr id="8" name="Picture 6" descr="A red train on tracks&#10;&#10;">
            <a:extLst>
              <a:ext uri="{FF2B5EF4-FFF2-40B4-BE49-F238E27FC236}">
                <a16:creationId xmlns:a16="http://schemas.microsoft.com/office/drawing/2014/main" id="{5342D45A-E77E-5C57-30F2-724A9DE473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7991" y="1938760"/>
            <a:ext cx="1845272" cy="1845272"/>
          </a:xfrm>
          <a:prstGeom prst="rect">
            <a:avLst/>
          </a:prstGeom>
        </p:spPr>
      </p:pic>
      <p:pic>
        <p:nvPicPr>
          <p:cNvPr id="11" name="Picture 7" descr="A ship with containers on it&#10;&#10;">
            <a:extLst>
              <a:ext uri="{FF2B5EF4-FFF2-40B4-BE49-F238E27FC236}">
                <a16:creationId xmlns:a16="http://schemas.microsoft.com/office/drawing/2014/main" id="{AA2BB4C4-E53A-CE36-8E83-A35A8616F6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1236" y="1654590"/>
            <a:ext cx="2354926" cy="2121531"/>
          </a:xfrm>
          <a:prstGeom prst="rect">
            <a:avLst/>
          </a:prstGeom>
        </p:spPr>
      </p:pic>
      <p:pic>
        <p:nvPicPr>
          <p:cNvPr id="12" name="Picture 11" descr="A white and red plane&#10;&#10;">
            <a:extLst>
              <a:ext uri="{FF2B5EF4-FFF2-40B4-BE49-F238E27FC236}">
                <a16:creationId xmlns:a16="http://schemas.microsoft.com/office/drawing/2014/main" id="{7466AC09-2D7C-D11B-A1E2-4DE09A1812E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131632" y="3936341"/>
            <a:ext cx="2042955" cy="2042955"/>
          </a:xfrm>
          <a:prstGeom prst="rect">
            <a:avLst/>
          </a:prstGeom>
        </p:spPr>
      </p:pic>
      <p:pic>
        <p:nvPicPr>
          <p:cNvPr id="13" name="Picture 15" descr="A yellow and black bike with a white trailer&#10;&#10;">
            <a:extLst>
              <a:ext uri="{FF2B5EF4-FFF2-40B4-BE49-F238E27FC236}">
                <a16:creationId xmlns:a16="http://schemas.microsoft.com/office/drawing/2014/main" id="{33FDBC10-1B0D-1F67-851F-CEFD4002D6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17869" y="3864261"/>
            <a:ext cx="2122350" cy="2122350"/>
          </a:xfrm>
          <a:prstGeom prst="rect">
            <a:avLst/>
          </a:prstGeom>
        </p:spPr>
      </p:pic>
      <p:pic>
        <p:nvPicPr>
          <p:cNvPr id="18" name="Picture 8" descr="A yellow truck with a plug in design that suggests it is an electric truck&#10;&#10;">
            <a:extLst>
              <a:ext uri="{FF2B5EF4-FFF2-40B4-BE49-F238E27FC236}">
                <a16:creationId xmlns:a16="http://schemas.microsoft.com/office/drawing/2014/main" id="{6D503C08-51A2-90AD-6C63-D7B5094DF1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40539" y="4037390"/>
            <a:ext cx="2042955" cy="2042955"/>
          </a:xfrm>
          <a:prstGeom prst="rect">
            <a:avLst/>
          </a:prstGeom>
        </p:spPr>
      </p:pic>
      <p:sp>
        <p:nvSpPr>
          <p:cNvPr id="26" name="Datumsplatzhalter 3">
            <a:extLst>
              <a:ext uri="{FF2B5EF4-FFF2-40B4-BE49-F238E27FC236}">
                <a16:creationId xmlns:a16="http://schemas.microsoft.com/office/drawing/2014/main" id="{A41CA4B4-FAE6-462E-0EDC-4F5EBCD06664}"/>
              </a:ext>
            </a:extLst>
          </p:cNvPr>
          <p:cNvSpPr txBox="1">
            <a:spLocks/>
          </p:cNvSpPr>
          <p:nvPr/>
        </p:nvSpPr>
        <p:spPr>
          <a:xfrm>
            <a:off x="10607040" y="6356349"/>
            <a:ext cx="1153160"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Images: </a:t>
            </a:r>
            <a:r>
              <a:rPr lang="de-AT" dirty="0" err="1"/>
              <a:t>Flaticon</a:t>
            </a:r>
            <a:endParaRPr lang="de-AT" dirty="0"/>
          </a:p>
        </p:txBody>
      </p:sp>
    </p:spTree>
    <p:extLst>
      <p:ext uri="{BB962C8B-B14F-4D97-AF65-F5344CB8AC3E}">
        <p14:creationId xmlns:p14="http://schemas.microsoft.com/office/powerpoint/2010/main" val="1216318210"/>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49716-BCD8-FE0D-F242-1A7D9BDCAA4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9050E0F0-2CC5-4F8A-F8BF-EC8178EAD77C}"/>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E624AE1-8DAB-A778-8A56-B73D8EC94D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4D4FE33A-B6AC-0F40-99C3-E6AEF5E4616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1D942FFC-5528-BB55-461F-F7736D4051BD}"/>
              </a:ext>
            </a:extLst>
          </p:cNvPr>
          <p:cNvSpPr>
            <a:spLocks noGrp="1"/>
          </p:cNvSpPr>
          <p:nvPr>
            <p:ph type="dt" sz="half" idx="10"/>
          </p:nvPr>
        </p:nvSpPr>
        <p:spPr/>
        <p:txBody>
          <a:bodyPr/>
          <a:lstStyle/>
          <a:p>
            <a:r>
              <a:rPr lang="de-AT"/>
              <a:t>Folie</a:t>
            </a:r>
            <a:endParaRPr lang="de-AT" dirty="0"/>
          </a:p>
        </p:txBody>
      </p:sp>
      <p:sp>
        <p:nvSpPr>
          <p:cNvPr id="5" name="Foliennummernplatzhalter 4">
            <a:extLst>
              <a:ext uri="{FF2B5EF4-FFF2-40B4-BE49-F238E27FC236}">
                <a16:creationId xmlns:a16="http://schemas.microsoft.com/office/drawing/2014/main" id="{4A88CC39-C579-BAAC-C91E-00AADBFD4F37}"/>
              </a:ext>
            </a:extLst>
          </p:cNvPr>
          <p:cNvSpPr>
            <a:spLocks noGrp="1"/>
          </p:cNvSpPr>
          <p:nvPr>
            <p:ph type="sldNum" sz="quarter" idx="12"/>
          </p:nvPr>
        </p:nvSpPr>
        <p:spPr/>
        <p:txBody>
          <a:bodyPr/>
          <a:lstStyle/>
          <a:p>
            <a:fld id="{0AF89F37-6AD9-4F74-BC17-19E39A25D257}" type="slidenum">
              <a:rPr lang="de-AT" smtClean="0"/>
              <a:t>9</a:t>
            </a:fld>
            <a:endParaRPr lang="de-AT" dirty="0"/>
          </a:p>
        </p:txBody>
      </p:sp>
      <p:sp>
        <p:nvSpPr>
          <p:cNvPr id="3" name="Titel 2">
            <a:extLst>
              <a:ext uri="{FF2B5EF4-FFF2-40B4-BE49-F238E27FC236}">
                <a16:creationId xmlns:a16="http://schemas.microsoft.com/office/drawing/2014/main" id="{1F0112AB-2FEF-225A-0E41-3D708A8878FC}"/>
              </a:ext>
            </a:extLst>
          </p:cNvPr>
          <p:cNvSpPr>
            <a:spLocks noGrp="1"/>
          </p:cNvSpPr>
          <p:nvPr>
            <p:ph type="title"/>
          </p:nvPr>
        </p:nvSpPr>
        <p:spPr/>
        <p:txBody>
          <a:bodyPr/>
          <a:lstStyle/>
          <a:p>
            <a:r>
              <a:rPr lang="en-US" dirty="0"/>
              <a:t>This is what an inland vessel looks like:</a:t>
            </a:r>
            <a:endParaRPr lang="de-AT" dirty="0"/>
          </a:p>
        </p:txBody>
      </p:sp>
      <p:sp>
        <p:nvSpPr>
          <p:cNvPr id="9" name="Datumsplatzhalter 3">
            <a:extLst>
              <a:ext uri="{FF2B5EF4-FFF2-40B4-BE49-F238E27FC236}">
                <a16:creationId xmlns:a16="http://schemas.microsoft.com/office/drawing/2014/main" id="{48D8C6ED-26B0-CF13-5392-B11DD6261869}"/>
              </a:ext>
            </a:extLst>
          </p:cNvPr>
          <p:cNvSpPr txBox="1">
            <a:spLocks/>
          </p:cNvSpPr>
          <p:nvPr/>
        </p:nvSpPr>
        <p:spPr>
          <a:xfrm>
            <a:off x="8825050" y="6173787"/>
            <a:ext cx="142382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err="1"/>
              <a:t>Leitner@TTS</a:t>
            </a:r>
            <a:r>
              <a:rPr lang="de-AT" dirty="0"/>
              <a:t>, Austria</a:t>
            </a:r>
          </a:p>
        </p:txBody>
      </p:sp>
      <p:pic>
        <p:nvPicPr>
          <p:cNvPr id="4" name="Grafik 3" descr="Inland vessel on the Danube">
            <a:extLst>
              <a:ext uri="{FF2B5EF4-FFF2-40B4-BE49-F238E27FC236}">
                <a16:creationId xmlns:a16="http://schemas.microsoft.com/office/drawing/2014/main" id="{1FAC1118-C093-7F9D-4C79-0A540262C2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285318398"/>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953554-DC33-451A-CE93-4005B417A15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CBA4994F-86C8-3EC9-BD65-E9076810722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BD730154-05BE-F977-CFE1-B4D64F8D992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70C13D77-8171-44B5-5E36-423A5888B3C1}"/>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B636E059-F0BA-629B-0F9A-F56AE8D4995B}"/>
              </a:ext>
            </a:extLst>
          </p:cNvPr>
          <p:cNvSpPr>
            <a:spLocks noGrp="1"/>
          </p:cNvSpPr>
          <p:nvPr>
            <p:ph type="sldNum" sz="quarter" idx="12"/>
          </p:nvPr>
        </p:nvSpPr>
        <p:spPr/>
        <p:txBody>
          <a:bodyPr/>
          <a:lstStyle/>
          <a:p>
            <a:fld id="{0AF89F37-6AD9-4F74-BC17-19E39A25D257}" type="slidenum">
              <a:rPr lang="de-AT" smtClean="0"/>
              <a:t>10</a:t>
            </a:fld>
            <a:endParaRPr lang="de-AT" dirty="0"/>
          </a:p>
        </p:txBody>
      </p:sp>
      <p:sp>
        <p:nvSpPr>
          <p:cNvPr id="3" name="Titel 2">
            <a:extLst>
              <a:ext uri="{FF2B5EF4-FFF2-40B4-BE49-F238E27FC236}">
                <a16:creationId xmlns:a16="http://schemas.microsoft.com/office/drawing/2014/main" id="{EDF04FC5-AFE5-59E9-A4DC-3184353F6E90}"/>
              </a:ext>
            </a:extLst>
          </p:cNvPr>
          <p:cNvSpPr>
            <a:spLocks noGrp="1"/>
          </p:cNvSpPr>
          <p:nvPr>
            <p:ph type="title"/>
          </p:nvPr>
        </p:nvSpPr>
        <p:spPr/>
        <p:txBody>
          <a:bodyPr/>
          <a:lstStyle/>
          <a:p>
            <a:r>
              <a:rPr lang="en-US" dirty="0"/>
              <a:t>This is what an inland vessel looks like:</a:t>
            </a:r>
            <a:endParaRPr lang="de-AT" dirty="0"/>
          </a:p>
        </p:txBody>
      </p:sp>
      <p:sp>
        <p:nvSpPr>
          <p:cNvPr id="9" name="Datumsplatzhalter 3">
            <a:extLst>
              <a:ext uri="{FF2B5EF4-FFF2-40B4-BE49-F238E27FC236}">
                <a16:creationId xmlns:a16="http://schemas.microsoft.com/office/drawing/2014/main" id="{9CA4CBB9-75A6-DB1F-4C4F-8E086A3A5246}"/>
              </a:ext>
            </a:extLst>
          </p:cNvPr>
          <p:cNvSpPr txBox="1">
            <a:spLocks/>
          </p:cNvSpPr>
          <p:nvPr/>
        </p:nvSpPr>
        <p:spPr>
          <a:xfrm>
            <a:off x="8750808" y="6173787"/>
            <a:ext cx="779098"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Felbermayr</a:t>
            </a:r>
          </a:p>
        </p:txBody>
      </p:sp>
      <p:pic>
        <p:nvPicPr>
          <p:cNvPr id="4" name="Grafik 3" descr="An inland vessel on water&#10;&#10;&#10;">
            <a:extLst>
              <a:ext uri="{FF2B5EF4-FFF2-40B4-BE49-F238E27FC236}">
                <a16:creationId xmlns:a16="http://schemas.microsoft.com/office/drawing/2014/main" id="{A223D09F-15E8-0389-1564-1F3FF0A6BF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04437" y="1433016"/>
            <a:ext cx="7183125" cy="4788750"/>
          </a:xfrm>
          <a:prstGeom prst="rect">
            <a:avLst/>
          </a:prstGeom>
        </p:spPr>
      </p:pic>
    </p:spTree>
    <p:extLst>
      <p:ext uri="{BB962C8B-B14F-4D97-AF65-F5344CB8AC3E}">
        <p14:creationId xmlns:p14="http://schemas.microsoft.com/office/powerpoint/2010/main" val="2749552729"/>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E4AB49-701C-5E07-F6F2-5714B14DD98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79BFA360-C7CD-0204-94AD-BB5A10F2C04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75A0310-8C67-2BFC-E9C8-520192174C2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4B96AA15-983D-F6E8-72B7-45B4D757A028}"/>
              </a:ext>
              <a:ext uri="{C183D7F6-B498-43B3-948B-1728B52AA6E4}">
                <adec:decorative xmlns:adec="http://schemas.microsoft.com/office/drawing/2017/decorative" val="1"/>
              </a:ext>
            </a:extLst>
          </p:cNvPr>
          <p:cNvSpPr/>
          <p:nvPr/>
        </p:nvSpPr>
        <p:spPr>
          <a:xfrm>
            <a:off x="3660986" y="4385775"/>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ED598C69-7A3B-1947-492E-24FD891F8919}"/>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F922D8ED-D0DC-B6DA-D2ED-5AE69999D104}"/>
              </a:ext>
            </a:extLst>
          </p:cNvPr>
          <p:cNvSpPr>
            <a:spLocks noGrp="1"/>
          </p:cNvSpPr>
          <p:nvPr>
            <p:ph type="sldNum" sz="quarter" idx="12"/>
          </p:nvPr>
        </p:nvSpPr>
        <p:spPr/>
        <p:txBody>
          <a:bodyPr/>
          <a:lstStyle/>
          <a:p>
            <a:fld id="{0AF89F37-6AD9-4F74-BC17-19E39A25D257}" type="slidenum">
              <a:rPr lang="de-AT" smtClean="0"/>
              <a:t>11</a:t>
            </a:fld>
            <a:endParaRPr lang="de-AT" dirty="0"/>
          </a:p>
        </p:txBody>
      </p:sp>
      <p:sp>
        <p:nvSpPr>
          <p:cNvPr id="3" name="Titel 2">
            <a:extLst>
              <a:ext uri="{FF2B5EF4-FFF2-40B4-BE49-F238E27FC236}">
                <a16:creationId xmlns:a16="http://schemas.microsoft.com/office/drawing/2014/main" id="{3A1494A3-EAC3-1CB9-BAEB-A1AA9E8EFF0C}"/>
              </a:ext>
            </a:extLst>
          </p:cNvPr>
          <p:cNvSpPr>
            <a:spLocks noGrp="1"/>
          </p:cNvSpPr>
          <p:nvPr>
            <p:ph type="title"/>
          </p:nvPr>
        </p:nvSpPr>
        <p:spPr/>
        <p:txBody>
          <a:bodyPr/>
          <a:lstStyle/>
          <a:p>
            <a:r>
              <a:rPr lang="de-AT" dirty="0"/>
              <a:t>Transport Quiz </a:t>
            </a:r>
          </a:p>
        </p:txBody>
      </p:sp>
      <p:pic>
        <p:nvPicPr>
          <p:cNvPr id="7" name="Content Placeholder 5" descr="A blue truck ">
            <a:extLst>
              <a:ext uri="{FF2B5EF4-FFF2-40B4-BE49-F238E27FC236}">
                <a16:creationId xmlns:a16="http://schemas.microsoft.com/office/drawing/2014/main" id="{9A9643E9-7D2E-2731-621E-1F9663CA995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1613" y="1883664"/>
            <a:ext cx="2122350" cy="2122350"/>
          </a:xfrm>
          <a:prstGeom prst="rect">
            <a:avLst/>
          </a:prstGeom>
        </p:spPr>
      </p:pic>
      <p:pic>
        <p:nvPicPr>
          <p:cNvPr id="8" name="Picture 6" descr="A red train on tracks&#10;&#10;">
            <a:extLst>
              <a:ext uri="{FF2B5EF4-FFF2-40B4-BE49-F238E27FC236}">
                <a16:creationId xmlns:a16="http://schemas.microsoft.com/office/drawing/2014/main" id="{D1A615C9-9AAB-D139-6417-F9A5FA3A1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87991" y="1938760"/>
            <a:ext cx="1845272" cy="1845272"/>
          </a:xfrm>
          <a:prstGeom prst="rect">
            <a:avLst/>
          </a:prstGeom>
        </p:spPr>
      </p:pic>
      <p:pic>
        <p:nvPicPr>
          <p:cNvPr id="11" name="Picture 7" descr="A ship with containers on it&#10;">
            <a:extLst>
              <a:ext uri="{FF2B5EF4-FFF2-40B4-BE49-F238E27FC236}">
                <a16:creationId xmlns:a16="http://schemas.microsoft.com/office/drawing/2014/main" id="{13365881-31CC-0DB9-9DCF-877C83A83D8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081236" y="1654590"/>
            <a:ext cx="2354926" cy="2121531"/>
          </a:xfrm>
          <a:prstGeom prst="rect">
            <a:avLst/>
          </a:prstGeom>
        </p:spPr>
      </p:pic>
      <p:sp>
        <p:nvSpPr>
          <p:cNvPr id="2" name="TextBox 6">
            <a:extLst>
              <a:ext uri="{FF2B5EF4-FFF2-40B4-BE49-F238E27FC236}">
                <a16:creationId xmlns:a16="http://schemas.microsoft.com/office/drawing/2014/main" id="{1CC8C6A1-D561-2A76-B829-3B6CDEEC7A49}"/>
              </a:ext>
            </a:extLst>
          </p:cNvPr>
          <p:cNvSpPr txBox="1"/>
          <p:nvPr/>
        </p:nvSpPr>
        <p:spPr>
          <a:xfrm>
            <a:off x="2307364" y="4523002"/>
            <a:ext cx="6849336" cy="954107"/>
          </a:xfrm>
          <a:prstGeom prst="rect">
            <a:avLst/>
          </a:prstGeom>
          <a:noFill/>
        </p:spPr>
        <p:txBody>
          <a:bodyPr wrap="square" rtlCol="0">
            <a:spAutoFit/>
          </a:bodyPr>
          <a:lstStyle/>
          <a:p>
            <a:r>
              <a:rPr lang="en-US" sz="2800" b="1" dirty="0"/>
              <a:t>1, 2 or 3… </a:t>
            </a:r>
          </a:p>
          <a:p>
            <a:r>
              <a:rPr lang="en-US" sz="2800" dirty="0"/>
              <a:t>Think about where your little stone belongs!</a:t>
            </a:r>
            <a:endParaRPr lang="de-AT" sz="2800" dirty="0"/>
          </a:p>
        </p:txBody>
      </p:sp>
      <p:sp>
        <p:nvSpPr>
          <p:cNvPr id="4" name="Datumsplatzhalter 3">
            <a:extLst>
              <a:ext uri="{FF2B5EF4-FFF2-40B4-BE49-F238E27FC236}">
                <a16:creationId xmlns:a16="http://schemas.microsoft.com/office/drawing/2014/main" id="{53A6DDE5-0CF2-173E-812D-731A0165DEEB}"/>
              </a:ext>
            </a:extLst>
          </p:cNvPr>
          <p:cNvSpPr txBox="1">
            <a:spLocks/>
          </p:cNvSpPr>
          <p:nvPr/>
        </p:nvSpPr>
        <p:spPr>
          <a:xfrm>
            <a:off x="10607040" y="6356349"/>
            <a:ext cx="1229360"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Images: </a:t>
            </a:r>
            <a:r>
              <a:rPr lang="de-AT" dirty="0" err="1"/>
              <a:t>Flaticon</a:t>
            </a:r>
            <a:endParaRPr lang="de-AT" dirty="0"/>
          </a:p>
        </p:txBody>
      </p:sp>
    </p:spTree>
    <p:extLst>
      <p:ext uri="{BB962C8B-B14F-4D97-AF65-F5344CB8AC3E}">
        <p14:creationId xmlns:p14="http://schemas.microsoft.com/office/powerpoint/2010/main" val="4209052065"/>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F18B1-B8C5-8F1D-5A7D-29F0B349629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F180F75A-E85C-CCCD-F262-1D6E97EAB20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5D8CBA1-8549-A8D7-6B5C-A093BC00B7D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6B59060E-1E74-41FD-45F9-48F247947D6C}"/>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5F6C828C-3B6E-2E06-8E7A-74229AF6A54B}"/>
              </a:ext>
            </a:extLst>
          </p:cNvPr>
          <p:cNvSpPr>
            <a:spLocks noGrp="1"/>
          </p:cNvSpPr>
          <p:nvPr>
            <p:ph type="dt" sz="half" idx="10"/>
          </p:nvPr>
        </p:nvSpPr>
        <p:spPr/>
        <p:txBody>
          <a:bodyPr/>
          <a:lstStyle/>
          <a:p>
            <a:r>
              <a:rPr lang="de-AT" dirty="0"/>
              <a:t>Slide</a:t>
            </a:r>
          </a:p>
        </p:txBody>
      </p:sp>
      <p:sp>
        <p:nvSpPr>
          <p:cNvPr id="5" name="Foliennummernplatzhalter 4">
            <a:extLst>
              <a:ext uri="{FF2B5EF4-FFF2-40B4-BE49-F238E27FC236}">
                <a16:creationId xmlns:a16="http://schemas.microsoft.com/office/drawing/2014/main" id="{716D3E36-BC27-4D61-4283-F071FD3EB2C8}"/>
              </a:ext>
            </a:extLst>
          </p:cNvPr>
          <p:cNvSpPr>
            <a:spLocks noGrp="1"/>
          </p:cNvSpPr>
          <p:nvPr>
            <p:ph type="sldNum" sz="quarter" idx="12"/>
          </p:nvPr>
        </p:nvSpPr>
        <p:spPr/>
        <p:txBody>
          <a:bodyPr/>
          <a:lstStyle/>
          <a:p>
            <a:fld id="{0AF89F37-6AD9-4F74-BC17-19E39A25D257}" type="slidenum">
              <a:rPr lang="de-AT" smtClean="0"/>
              <a:t>12</a:t>
            </a:fld>
            <a:endParaRPr lang="de-AT" dirty="0"/>
          </a:p>
        </p:txBody>
      </p:sp>
      <p:sp>
        <p:nvSpPr>
          <p:cNvPr id="3" name="Titel 2">
            <a:extLst>
              <a:ext uri="{FF2B5EF4-FFF2-40B4-BE49-F238E27FC236}">
                <a16:creationId xmlns:a16="http://schemas.microsoft.com/office/drawing/2014/main" id="{E0C3D087-829F-5E50-F525-765A66129B2B}"/>
              </a:ext>
            </a:extLst>
          </p:cNvPr>
          <p:cNvSpPr>
            <a:spLocks noGrp="1"/>
          </p:cNvSpPr>
          <p:nvPr>
            <p:ph type="title"/>
          </p:nvPr>
        </p:nvSpPr>
        <p:spPr/>
        <p:txBody>
          <a:bodyPr/>
          <a:lstStyle/>
          <a:p>
            <a:r>
              <a:rPr lang="en-US" dirty="0"/>
              <a:t>This is how big an inland vessel is!</a:t>
            </a:r>
            <a:endParaRPr lang="de-AT" dirty="0"/>
          </a:p>
        </p:txBody>
      </p:sp>
      <p:sp>
        <p:nvSpPr>
          <p:cNvPr id="2" name="TextBox 6">
            <a:extLst>
              <a:ext uri="{FF2B5EF4-FFF2-40B4-BE49-F238E27FC236}">
                <a16:creationId xmlns:a16="http://schemas.microsoft.com/office/drawing/2014/main" id="{CB33E6E2-6D11-7CDB-9EDC-CA7DAC763F03}"/>
              </a:ext>
            </a:extLst>
          </p:cNvPr>
          <p:cNvSpPr txBox="1"/>
          <p:nvPr/>
        </p:nvSpPr>
        <p:spPr>
          <a:xfrm>
            <a:off x="2422226" y="5739841"/>
            <a:ext cx="8358549" cy="461665"/>
          </a:xfrm>
          <a:prstGeom prst="rect">
            <a:avLst/>
          </a:prstGeom>
          <a:noFill/>
        </p:spPr>
        <p:txBody>
          <a:bodyPr wrap="square" rtlCol="0">
            <a:spAutoFit/>
          </a:bodyPr>
          <a:lstStyle/>
          <a:p>
            <a:r>
              <a:rPr lang="en-US" sz="2400" dirty="0"/>
              <a:t>Inland vessel with 4 barges = 175 railcars = 280 trucks</a:t>
            </a:r>
            <a:endParaRPr lang="de-AT" sz="2400" dirty="0"/>
          </a:p>
        </p:txBody>
      </p:sp>
      <p:pic>
        <p:nvPicPr>
          <p:cNvPr id="10" name="Picture 2">
            <a:extLst>
              <a:ext uri="{FF2B5EF4-FFF2-40B4-BE49-F238E27FC236}">
                <a16:creationId xmlns:a16="http://schemas.microsoft.com/office/drawing/2014/main" id="{60384B8E-3151-02DE-0BE0-56C60EDC3C35}"/>
              </a:ext>
              <a:ext uri="{C183D7F6-B498-43B3-948B-1728B52AA6E4}">
                <adec:decorative xmlns:adec="http://schemas.microsoft.com/office/drawing/2017/decorative" val="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7534" y="5656454"/>
            <a:ext cx="460821" cy="5333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Grafik 5">
            <a:extLst>
              <a:ext uri="{FF2B5EF4-FFF2-40B4-BE49-F238E27FC236}">
                <a16:creationId xmlns:a16="http://schemas.microsoft.com/office/drawing/2014/main" id="{20AAB94D-DA27-A66C-7214-39567CDD1893}"/>
              </a:ext>
            </a:extLst>
          </p:cNvPr>
          <p:cNvPicPr>
            <a:picLocks noChangeAspect="1"/>
          </p:cNvPicPr>
          <p:nvPr/>
        </p:nvPicPr>
        <p:blipFill>
          <a:blip r:embed="rId4"/>
          <a:stretch>
            <a:fillRect/>
          </a:stretch>
        </p:blipFill>
        <p:spPr>
          <a:xfrm>
            <a:off x="2448266" y="1336569"/>
            <a:ext cx="6892270" cy="4237271"/>
          </a:xfrm>
          <a:prstGeom prst="rect">
            <a:avLst/>
          </a:prstGeom>
        </p:spPr>
      </p:pic>
    </p:spTree>
    <p:extLst>
      <p:ext uri="{BB962C8B-B14F-4D97-AF65-F5344CB8AC3E}">
        <p14:creationId xmlns:p14="http://schemas.microsoft.com/office/powerpoint/2010/main" val="3216303978"/>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1">
            <a:extLst>
              <a:ext uri="{FF2B5EF4-FFF2-40B4-BE49-F238E27FC236}">
                <a16:creationId xmlns:a16="http://schemas.microsoft.com/office/drawing/2014/main" id="{C067C9EF-1112-8FAC-9088-A08D35FFB3E6}"/>
              </a:ext>
            </a:extLst>
          </p:cNvPr>
          <p:cNvSpPr>
            <a:spLocks noGrp="1"/>
          </p:cNvSpPr>
          <p:nvPr>
            <p:ph sz="half" idx="1"/>
          </p:nvPr>
        </p:nvSpPr>
        <p:spPr>
          <a:xfrm>
            <a:off x="592538" y="1825624"/>
            <a:ext cx="5384730" cy="4351339"/>
          </a:xfrm>
        </p:spPr>
        <p:txBody>
          <a:bodyPr/>
          <a:lstStyle/>
          <a:p>
            <a:r>
              <a:rPr lang="en-US" sz="2800" dirty="0"/>
              <a:t>Austria’s Largest River</a:t>
            </a:r>
          </a:p>
          <a:p>
            <a:r>
              <a:rPr lang="en-US" sz="2800" dirty="0"/>
              <a:t>The Danube is a waterway:</a:t>
            </a:r>
          </a:p>
          <a:p>
            <a:pPr marL="0" indent="0">
              <a:buNone/>
            </a:pPr>
            <a:endParaRPr lang="en-US" sz="2800" dirty="0"/>
          </a:p>
          <a:p>
            <a:pPr marL="0" indent="0">
              <a:buNone/>
            </a:pPr>
            <a:r>
              <a:rPr lang="en-US" sz="2800" dirty="0"/>
              <a:t>😊 Environmentally friendly freight transport</a:t>
            </a:r>
          </a:p>
          <a:p>
            <a:pPr marL="0" indent="0">
              <a:buNone/>
            </a:pPr>
            <a:r>
              <a:rPr lang="en-US" sz="2800" dirty="0"/>
              <a:t>😊 Connects Europe</a:t>
            </a:r>
            <a:endParaRPr lang="de-AT" dirty="0"/>
          </a:p>
        </p:txBody>
      </p:sp>
      <p:sp>
        <p:nvSpPr>
          <p:cNvPr id="4" name="Datumsplatzhalter 3">
            <a:extLst>
              <a:ext uri="{FF2B5EF4-FFF2-40B4-BE49-F238E27FC236}">
                <a16:creationId xmlns:a16="http://schemas.microsoft.com/office/drawing/2014/main" id="{68FF7C53-EAD1-F566-0488-DC164567D426}"/>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09B4A11C-42F2-B929-06CB-279EF600503A}"/>
              </a:ext>
            </a:extLst>
          </p:cNvPr>
          <p:cNvSpPr>
            <a:spLocks noGrp="1"/>
          </p:cNvSpPr>
          <p:nvPr>
            <p:ph type="sldNum" sz="quarter" idx="12"/>
          </p:nvPr>
        </p:nvSpPr>
        <p:spPr/>
        <p:txBody>
          <a:bodyPr/>
          <a:lstStyle/>
          <a:p>
            <a:fld id="{0AF89F37-6AD9-4F74-BC17-19E39A25D257}" type="slidenum">
              <a:rPr lang="de-AT" smtClean="0"/>
              <a:pPr/>
              <a:t>13</a:t>
            </a:fld>
            <a:endParaRPr lang="de-AT" dirty="0"/>
          </a:p>
        </p:txBody>
      </p:sp>
      <p:sp>
        <p:nvSpPr>
          <p:cNvPr id="7" name="Titel 6">
            <a:extLst>
              <a:ext uri="{FF2B5EF4-FFF2-40B4-BE49-F238E27FC236}">
                <a16:creationId xmlns:a16="http://schemas.microsoft.com/office/drawing/2014/main" id="{6D01CDC0-61B9-EB49-1CC8-9DF8142F8502}"/>
              </a:ext>
            </a:extLst>
          </p:cNvPr>
          <p:cNvSpPr>
            <a:spLocks noGrp="1"/>
          </p:cNvSpPr>
          <p:nvPr>
            <p:ph type="title"/>
          </p:nvPr>
        </p:nvSpPr>
        <p:spPr/>
        <p:txBody>
          <a:bodyPr/>
          <a:lstStyle/>
          <a:p>
            <a:r>
              <a:rPr lang="de-AT" dirty="0"/>
              <a:t>The </a:t>
            </a:r>
            <a:r>
              <a:rPr lang="de-AT" dirty="0" err="1"/>
              <a:t>Danube</a:t>
            </a:r>
            <a:endParaRPr lang="de-AT" dirty="0"/>
          </a:p>
        </p:txBody>
      </p:sp>
      <p:sp>
        <p:nvSpPr>
          <p:cNvPr id="9" name="Datumsplatzhalter 3">
            <a:extLst>
              <a:ext uri="{FF2B5EF4-FFF2-40B4-BE49-F238E27FC236}">
                <a16:creationId xmlns:a16="http://schemas.microsoft.com/office/drawing/2014/main" id="{3F7A8E45-DD1A-DA77-DD2E-D5B93BEB61C5}"/>
              </a:ext>
            </a:extLst>
          </p:cNvPr>
          <p:cNvSpPr txBox="1">
            <a:spLocks/>
          </p:cNvSpPr>
          <p:nvPr/>
        </p:nvSpPr>
        <p:spPr>
          <a:xfrm>
            <a:off x="10649609" y="5340095"/>
            <a:ext cx="740975"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err="1"/>
              <a:t>Pixabay</a:t>
            </a:r>
            <a:endParaRPr lang="de-AT" dirty="0"/>
          </a:p>
        </p:txBody>
      </p:sp>
      <p:pic>
        <p:nvPicPr>
          <p:cNvPr id="3" name="Picture 2">
            <a:extLst>
              <a:ext uri="{FF2B5EF4-FFF2-40B4-BE49-F238E27FC236}">
                <a16:creationId xmlns:a16="http://schemas.microsoft.com/office/drawing/2014/main" id="{B1F39645-0FD0-B696-86EA-8ECD916C4A8D}"/>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5722" y="1825624"/>
            <a:ext cx="5304862" cy="3514471"/>
          </a:xfrm>
          <a:prstGeom prst="rect">
            <a:avLst/>
          </a:prstGeom>
        </p:spPr>
      </p:pic>
    </p:spTree>
    <p:extLst>
      <p:ext uri="{BB962C8B-B14F-4D97-AF65-F5344CB8AC3E}">
        <p14:creationId xmlns:p14="http://schemas.microsoft.com/office/powerpoint/2010/main" val="3860553235"/>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BB220-A87A-3A2A-C2B7-4C54F7951694}"/>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00996DA7-579E-2CCE-9094-B1EF1BF85B69}"/>
              </a:ext>
            </a:extLst>
          </p:cNvPr>
          <p:cNvSpPr>
            <a:spLocks noGrp="1"/>
          </p:cNvSpPr>
          <p:nvPr>
            <p:ph sz="half" idx="1"/>
          </p:nvPr>
        </p:nvSpPr>
        <p:spPr>
          <a:xfrm>
            <a:off x="592538" y="2065967"/>
            <a:ext cx="6494062" cy="4110996"/>
          </a:xfrm>
        </p:spPr>
        <p:txBody>
          <a:bodyPr/>
          <a:lstStyle/>
          <a:p>
            <a:pPr marL="0" indent="0">
              <a:buNone/>
            </a:pPr>
            <a:r>
              <a:rPr lang="en-US" sz="2800" dirty="0"/>
              <a:t>Fewer trucks, more trains &amp; ships</a:t>
            </a:r>
          </a:p>
          <a:p>
            <a:pPr marL="0" indent="0">
              <a:buNone/>
            </a:pPr>
            <a:r>
              <a:rPr lang="en-US" sz="2800" dirty="0"/>
              <a:t>– That’s how we protect the environment!</a:t>
            </a:r>
          </a:p>
          <a:p>
            <a:pPr marL="0" indent="0">
              <a:buNone/>
            </a:pPr>
            <a:endParaRPr lang="en-US" sz="2800" dirty="0"/>
          </a:p>
          <a:p>
            <a:pPr marL="0" indent="0">
              <a:buNone/>
            </a:pPr>
            <a:r>
              <a:rPr lang="en-US" sz="2800" dirty="0"/>
              <a:t>Why is this important?</a:t>
            </a:r>
          </a:p>
          <a:p>
            <a:r>
              <a:rPr lang="en-US" sz="2800" dirty="0"/>
              <a:t>Clean air, fewer emissions 🌱</a:t>
            </a:r>
          </a:p>
          <a:p>
            <a:r>
              <a:rPr lang="en-US" sz="2800" dirty="0"/>
              <a:t>Less traffic on the roads</a:t>
            </a:r>
          </a:p>
          <a:p>
            <a:r>
              <a:rPr lang="en-US" sz="2800" dirty="0"/>
              <a:t>More safety for people and animals</a:t>
            </a:r>
            <a:endParaRPr lang="de-AT" sz="2800" dirty="0"/>
          </a:p>
          <a:p>
            <a:endParaRPr lang="de-AT" dirty="0"/>
          </a:p>
        </p:txBody>
      </p:sp>
      <p:sp>
        <p:nvSpPr>
          <p:cNvPr id="4" name="Datumsplatzhalter 3">
            <a:extLst>
              <a:ext uri="{FF2B5EF4-FFF2-40B4-BE49-F238E27FC236}">
                <a16:creationId xmlns:a16="http://schemas.microsoft.com/office/drawing/2014/main" id="{88CCEE1A-AFD3-73AD-68D2-27EC31D99936}"/>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6F1CAAB9-E9DD-753A-41D4-541F1F7CFDB2}"/>
              </a:ext>
            </a:extLst>
          </p:cNvPr>
          <p:cNvSpPr>
            <a:spLocks noGrp="1"/>
          </p:cNvSpPr>
          <p:nvPr>
            <p:ph type="sldNum" sz="quarter" idx="12"/>
          </p:nvPr>
        </p:nvSpPr>
        <p:spPr/>
        <p:txBody>
          <a:bodyPr/>
          <a:lstStyle/>
          <a:p>
            <a:fld id="{0AF89F37-6AD9-4F74-BC17-19E39A25D257}" type="slidenum">
              <a:rPr lang="de-AT" smtClean="0"/>
              <a:pPr/>
              <a:t>14</a:t>
            </a:fld>
            <a:endParaRPr lang="de-AT" dirty="0"/>
          </a:p>
        </p:txBody>
      </p:sp>
      <p:sp>
        <p:nvSpPr>
          <p:cNvPr id="7" name="Titel 6">
            <a:extLst>
              <a:ext uri="{FF2B5EF4-FFF2-40B4-BE49-F238E27FC236}">
                <a16:creationId xmlns:a16="http://schemas.microsoft.com/office/drawing/2014/main" id="{403B7B05-2B2D-64EA-BF07-F9A3FBA15E2F}"/>
              </a:ext>
            </a:extLst>
          </p:cNvPr>
          <p:cNvSpPr>
            <a:spLocks noGrp="1"/>
          </p:cNvSpPr>
          <p:nvPr>
            <p:ph type="title"/>
          </p:nvPr>
        </p:nvSpPr>
        <p:spPr/>
        <p:txBody>
          <a:bodyPr/>
          <a:lstStyle/>
          <a:p>
            <a:r>
              <a:rPr lang="en-US" dirty="0"/>
              <a:t>How can we transport our goods in an environmentally friendly way?</a:t>
            </a:r>
            <a:endParaRPr lang="de-AT" dirty="0"/>
          </a:p>
        </p:txBody>
      </p:sp>
      <p:pic>
        <p:nvPicPr>
          <p:cNvPr id="3" name="Picture 5">
            <a:extLst>
              <a:ext uri="{FF2B5EF4-FFF2-40B4-BE49-F238E27FC236}">
                <a16:creationId xmlns:a16="http://schemas.microsoft.com/office/drawing/2014/main" id="{97B0DB4C-07EA-BDBD-DBCE-A80895D258B9}"/>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3224" y="2358574"/>
            <a:ext cx="3036385" cy="3036385"/>
          </a:xfrm>
          <a:prstGeom prst="rect">
            <a:avLst/>
          </a:prstGeom>
        </p:spPr>
      </p:pic>
      <p:sp>
        <p:nvSpPr>
          <p:cNvPr id="5" name="Datumsplatzhalter 3">
            <a:extLst>
              <a:ext uri="{FF2B5EF4-FFF2-40B4-BE49-F238E27FC236}">
                <a16:creationId xmlns:a16="http://schemas.microsoft.com/office/drawing/2014/main" id="{5142207B-B89C-2D04-623F-E19E9C9E6C27}"/>
              </a:ext>
            </a:extLst>
          </p:cNvPr>
          <p:cNvSpPr txBox="1">
            <a:spLocks/>
          </p:cNvSpPr>
          <p:nvPr/>
        </p:nvSpPr>
        <p:spPr>
          <a:xfrm>
            <a:off x="10607040" y="6356349"/>
            <a:ext cx="1089660" cy="222251"/>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a:t>Image: </a:t>
            </a:r>
            <a:r>
              <a:rPr lang="de-AT" dirty="0" err="1"/>
              <a:t>Flaticon</a:t>
            </a:r>
            <a:endParaRPr lang="de-AT" dirty="0"/>
          </a:p>
        </p:txBody>
      </p:sp>
    </p:spTree>
    <p:extLst>
      <p:ext uri="{BB962C8B-B14F-4D97-AF65-F5344CB8AC3E}">
        <p14:creationId xmlns:p14="http://schemas.microsoft.com/office/powerpoint/2010/main" val="730225709"/>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D66BB-D323-FF2E-DB4B-D9B13CF14F88}"/>
            </a:ext>
          </a:extLst>
        </p:cNvPr>
        <p:cNvGrpSpPr/>
        <p:nvPr/>
      </p:nvGrpSpPr>
      <p:grpSpPr>
        <a:xfrm>
          <a:off x="0" y="0"/>
          <a:ext cx="0" cy="0"/>
          <a:chOff x="0" y="0"/>
          <a:chExt cx="0" cy="0"/>
        </a:xfrm>
      </p:grpSpPr>
      <p:sp>
        <p:nvSpPr>
          <p:cNvPr id="2" name="Inhaltsplatzhalter 1">
            <a:extLst>
              <a:ext uri="{FF2B5EF4-FFF2-40B4-BE49-F238E27FC236}">
                <a16:creationId xmlns:a16="http://schemas.microsoft.com/office/drawing/2014/main" id="{4AD2BCCD-A5F3-C450-357B-5D6480C9F6F9}"/>
              </a:ext>
            </a:extLst>
          </p:cNvPr>
          <p:cNvSpPr>
            <a:spLocks noGrp="1"/>
          </p:cNvSpPr>
          <p:nvPr>
            <p:ph sz="half" idx="1"/>
          </p:nvPr>
        </p:nvSpPr>
        <p:spPr>
          <a:xfrm>
            <a:off x="592538" y="2075688"/>
            <a:ext cx="5384730" cy="4101275"/>
          </a:xfrm>
        </p:spPr>
        <p:txBody>
          <a:bodyPr/>
          <a:lstStyle/>
          <a:p>
            <a:pPr marL="0" indent="0">
              <a:buNone/>
            </a:pPr>
            <a:r>
              <a:rPr lang="en-US" sz="2800" dirty="0"/>
              <a:t>The transport of goods causes a lot of emissions.</a:t>
            </a:r>
          </a:p>
          <a:p>
            <a:pPr marL="0" indent="0">
              <a:buNone/>
            </a:pPr>
            <a:r>
              <a:rPr lang="en-US" sz="2800" dirty="0"/>
              <a:t>But everyone can help reduce them!</a:t>
            </a:r>
          </a:p>
          <a:p>
            <a:pPr marL="0" indent="0">
              <a:buNone/>
            </a:pPr>
            <a:endParaRPr lang="en-US" sz="2800" dirty="0"/>
          </a:p>
          <a:p>
            <a:pPr marL="0" indent="0">
              <a:buNone/>
            </a:pPr>
            <a:r>
              <a:rPr lang="en-US" sz="2800" dirty="0"/>
              <a:t>What ideas do you have?</a:t>
            </a:r>
            <a:endParaRPr lang="de-AT" dirty="0"/>
          </a:p>
        </p:txBody>
      </p:sp>
      <p:sp>
        <p:nvSpPr>
          <p:cNvPr id="4" name="Datumsplatzhalter 3">
            <a:extLst>
              <a:ext uri="{FF2B5EF4-FFF2-40B4-BE49-F238E27FC236}">
                <a16:creationId xmlns:a16="http://schemas.microsoft.com/office/drawing/2014/main" id="{27068F45-6DF6-1EE0-0E1E-EB7FA916F402}"/>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01E76BD0-5984-C6B4-4073-914966477FCB}"/>
              </a:ext>
            </a:extLst>
          </p:cNvPr>
          <p:cNvSpPr>
            <a:spLocks noGrp="1"/>
          </p:cNvSpPr>
          <p:nvPr>
            <p:ph type="sldNum" sz="quarter" idx="12"/>
          </p:nvPr>
        </p:nvSpPr>
        <p:spPr/>
        <p:txBody>
          <a:bodyPr/>
          <a:lstStyle/>
          <a:p>
            <a:fld id="{0AF89F37-6AD9-4F74-BC17-19E39A25D257}" type="slidenum">
              <a:rPr lang="de-AT" smtClean="0"/>
              <a:pPr/>
              <a:t>15</a:t>
            </a:fld>
            <a:endParaRPr lang="de-AT" dirty="0"/>
          </a:p>
        </p:txBody>
      </p:sp>
      <p:sp>
        <p:nvSpPr>
          <p:cNvPr id="9" name="Datumsplatzhalter 3">
            <a:extLst>
              <a:ext uri="{FF2B5EF4-FFF2-40B4-BE49-F238E27FC236}">
                <a16:creationId xmlns:a16="http://schemas.microsoft.com/office/drawing/2014/main" id="{66FC760F-62B9-DE10-8F31-A71C3CCC8DDF}"/>
              </a:ext>
            </a:extLst>
          </p:cNvPr>
          <p:cNvSpPr txBox="1">
            <a:spLocks/>
          </p:cNvSpPr>
          <p:nvPr/>
        </p:nvSpPr>
        <p:spPr>
          <a:xfrm>
            <a:off x="9518904" y="5853177"/>
            <a:ext cx="580942"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de-AT" dirty="0" err="1"/>
              <a:t>Pixabay</a:t>
            </a:r>
            <a:endParaRPr lang="de-AT" dirty="0"/>
          </a:p>
        </p:txBody>
      </p:sp>
      <p:sp>
        <p:nvSpPr>
          <p:cNvPr id="5" name="Titel 4">
            <a:extLst>
              <a:ext uri="{FF2B5EF4-FFF2-40B4-BE49-F238E27FC236}">
                <a16:creationId xmlns:a16="http://schemas.microsoft.com/office/drawing/2014/main" id="{0215B9CA-7D7F-75FC-91BB-B363E3BCEAB4}"/>
              </a:ext>
            </a:extLst>
          </p:cNvPr>
          <p:cNvSpPr>
            <a:spLocks noGrp="1"/>
          </p:cNvSpPr>
          <p:nvPr>
            <p:ph type="title"/>
          </p:nvPr>
        </p:nvSpPr>
        <p:spPr/>
        <p:txBody>
          <a:bodyPr/>
          <a:lstStyle/>
          <a:p>
            <a:r>
              <a:rPr lang="en-US" dirty="0"/>
              <a:t>What can I do myself?</a:t>
            </a:r>
            <a:endParaRPr lang="de-AT" dirty="0"/>
          </a:p>
        </p:txBody>
      </p:sp>
      <p:pic>
        <p:nvPicPr>
          <p:cNvPr id="10" name="Picture 6">
            <a:extLst>
              <a:ext uri="{FF2B5EF4-FFF2-40B4-BE49-F238E27FC236}">
                <a16:creationId xmlns:a16="http://schemas.microsoft.com/office/drawing/2014/main" id="{57FDC1C6-2FA5-C758-6336-E1443866E413}"/>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1217" y="1131264"/>
            <a:ext cx="3188629" cy="4785959"/>
          </a:xfrm>
          <a:prstGeom prst="rect">
            <a:avLst/>
          </a:prstGeom>
        </p:spPr>
      </p:pic>
    </p:spTree>
    <p:extLst>
      <p:ext uri="{BB962C8B-B14F-4D97-AF65-F5344CB8AC3E}">
        <p14:creationId xmlns:p14="http://schemas.microsoft.com/office/powerpoint/2010/main" val="4203866951"/>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BBF50F-D3D7-FD86-23B7-C120702C3FA2}"/>
              </a:ext>
            </a:extLst>
          </p:cNvPr>
          <p:cNvSpPr>
            <a:spLocks noGrp="1"/>
          </p:cNvSpPr>
          <p:nvPr>
            <p:ph type="title"/>
          </p:nvPr>
        </p:nvSpPr>
        <p:spPr>
          <a:xfrm>
            <a:off x="713232" y="404664"/>
            <a:ext cx="6030840" cy="990600"/>
          </a:xfrm>
        </p:spPr>
        <p:txBody>
          <a:bodyPr anchor="ctr">
            <a:normAutofit/>
          </a:bodyPr>
          <a:lstStyle/>
          <a:p>
            <a:r>
              <a:rPr lang="de-AT"/>
              <a:t>KAHOOT! </a:t>
            </a:r>
            <a:r>
              <a:rPr lang="de-AT" dirty="0"/>
              <a:t>Quiz</a:t>
            </a:r>
          </a:p>
        </p:txBody>
      </p:sp>
      <p:pic>
        <p:nvPicPr>
          <p:cNvPr id="6" name="Content Placeholder 5">
            <a:extLst>
              <a:ext uri="{FF2B5EF4-FFF2-40B4-BE49-F238E27FC236}">
                <a16:creationId xmlns:a16="http://schemas.microsoft.com/office/drawing/2014/main" id="{519D25F7-A2A9-1EB3-658E-7EA94C1A3CE8}"/>
              </a:ext>
              <a:ext uri="{C183D7F6-B498-43B3-948B-1728B52AA6E4}">
                <adec:decorative xmlns:adec="http://schemas.microsoft.com/office/drawing/2017/decorative" val="1"/>
              </a:ext>
            </a:extLst>
          </p:cNvPr>
          <p:cNvPicPr>
            <a:picLocks noGrp="1" noChangeAspect="1"/>
          </p:cNvPicPr>
          <p:nvPr>
            <p:ph idx="1"/>
          </p:nvPr>
        </p:nvPicPr>
        <p:blipFill>
          <a:blip r:embed="rId3"/>
          <a:srcRect l="5347" r="3330" b="-1"/>
          <a:stretch>
            <a:fillRect/>
          </a:stretch>
        </p:blipFill>
        <p:spPr>
          <a:xfrm>
            <a:off x="713232" y="1763485"/>
            <a:ext cx="5120549" cy="2971800"/>
          </a:xfrm>
          <a:prstGeom prst="rect">
            <a:avLst/>
          </a:prstGeom>
          <a:noFill/>
        </p:spPr>
      </p:pic>
      <p:sp>
        <p:nvSpPr>
          <p:cNvPr id="4" name="Date Placeholder 3">
            <a:extLst>
              <a:ext uri="{FF2B5EF4-FFF2-40B4-BE49-F238E27FC236}">
                <a16:creationId xmlns:a16="http://schemas.microsoft.com/office/drawing/2014/main" id="{304DF3F8-DD56-FC9E-6230-E54D66C8B0E9}"/>
              </a:ext>
            </a:extLst>
          </p:cNvPr>
          <p:cNvSpPr>
            <a:spLocks noGrp="1"/>
          </p:cNvSpPr>
          <p:nvPr>
            <p:ph type="dt" sz="half" idx="10"/>
          </p:nvPr>
        </p:nvSpPr>
        <p:spPr>
          <a:xfrm>
            <a:off x="1957536" y="6597352"/>
            <a:ext cx="2895600" cy="329184"/>
          </a:xfrm>
        </p:spPr>
        <p:txBody>
          <a:bodyPr anchor="ctr">
            <a:normAutofit/>
          </a:bodyPr>
          <a:lstStyle/>
          <a:p>
            <a:pPr>
              <a:spcAft>
                <a:spcPts val="600"/>
              </a:spcAft>
            </a:pPr>
            <a:fld id="{493FF62E-C2CA-4B88-9A99-E49F55F5BA84}" type="datetime7">
              <a:rPr lang="de-DE" smtClean="0">
                <a:solidFill>
                  <a:prstClr val="white"/>
                </a:solidFill>
              </a:rPr>
              <a:pPr>
                <a:spcAft>
                  <a:spcPts val="600"/>
                </a:spcAft>
              </a:pPr>
              <a:t>Mai-26</a:t>
            </a:fld>
            <a:endParaRPr lang="de-AT">
              <a:solidFill>
                <a:prstClr val="white"/>
              </a:solidFill>
            </a:endParaRPr>
          </a:p>
        </p:txBody>
      </p:sp>
      <p:sp>
        <p:nvSpPr>
          <p:cNvPr id="5" name="Slide Number Placeholder 4">
            <a:extLst>
              <a:ext uri="{FF2B5EF4-FFF2-40B4-BE49-F238E27FC236}">
                <a16:creationId xmlns:a16="http://schemas.microsoft.com/office/drawing/2014/main" id="{6ED4D7F9-A339-C9FB-14DE-DED41640DCD0}"/>
              </a:ext>
            </a:extLst>
          </p:cNvPr>
          <p:cNvSpPr>
            <a:spLocks noGrp="1"/>
          </p:cNvSpPr>
          <p:nvPr>
            <p:ph type="sldNum" sz="quarter" idx="12"/>
          </p:nvPr>
        </p:nvSpPr>
        <p:spPr>
          <a:xfrm>
            <a:off x="9120336" y="6597352"/>
            <a:ext cx="1066800" cy="329184"/>
          </a:xfrm>
        </p:spPr>
        <p:txBody>
          <a:bodyPr anchor="ctr">
            <a:normAutofit/>
          </a:bodyPr>
          <a:lstStyle/>
          <a:p>
            <a:pPr>
              <a:spcAft>
                <a:spcPts val="600"/>
              </a:spcAft>
            </a:pPr>
            <a:fld id="{7D34D7BA-8E13-46FE-8871-8877FE7E3568}" type="slidenum">
              <a:rPr lang="de-AT" smtClean="0">
                <a:solidFill>
                  <a:prstClr val="white"/>
                </a:solidFill>
              </a:rPr>
              <a:pPr>
                <a:spcAft>
                  <a:spcPts val="600"/>
                </a:spcAft>
              </a:pPr>
              <a:t>16</a:t>
            </a:fld>
            <a:endParaRPr lang="de-AT">
              <a:solidFill>
                <a:prstClr val="white"/>
              </a:solidFill>
            </a:endParaRPr>
          </a:p>
        </p:txBody>
      </p:sp>
      <p:sp>
        <p:nvSpPr>
          <p:cNvPr id="7" name="Textfeld 6">
            <a:extLst>
              <a:ext uri="{FF2B5EF4-FFF2-40B4-BE49-F238E27FC236}">
                <a16:creationId xmlns:a16="http://schemas.microsoft.com/office/drawing/2014/main" id="{1C49EBD2-7D63-AE53-E4A5-56C70E0B71FF}"/>
              </a:ext>
            </a:extLst>
          </p:cNvPr>
          <p:cNvSpPr txBox="1"/>
          <p:nvPr/>
        </p:nvSpPr>
        <p:spPr>
          <a:xfrm>
            <a:off x="6027831" y="2787720"/>
            <a:ext cx="4998435" cy="923330"/>
          </a:xfrm>
          <a:prstGeom prst="rect">
            <a:avLst/>
          </a:prstGeom>
          <a:noFill/>
        </p:spPr>
        <p:txBody>
          <a:bodyPr wrap="square">
            <a:spAutoFit/>
          </a:bodyPr>
          <a:lstStyle/>
          <a:p>
            <a:r>
              <a:rPr lang="de-AT" dirty="0">
                <a:hlinkClick r:id="rId4"/>
              </a:rPr>
              <a:t>https://create.kahoot.it/share/from-a-to-b-the-green-way-primary-school/c44ab573-dbf2-4f1a-9cc9-22ca6869c9df</a:t>
            </a:r>
            <a:endParaRPr lang="de-AT" dirty="0"/>
          </a:p>
        </p:txBody>
      </p:sp>
      <p:sp>
        <p:nvSpPr>
          <p:cNvPr id="8" name="Textfeld 7">
            <a:extLst>
              <a:ext uri="{FF2B5EF4-FFF2-40B4-BE49-F238E27FC236}">
                <a16:creationId xmlns:a16="http://schemas.microsoft.com/office/drawing/2014/main" id="{7083EC7C-59A4-0723-29D4-BF9AFAE5685F}"/>
              </a:ext>
            </a:extLst>
          </p:cNvPr>
          <p:cNvSpPr txBox="1"/>
          <p:nvPr/>
        </p:nvSpPr>
        <p:spPr>
          <a:xfrm>
            <a:off x="4254257" y="4826506"/>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
        <p:nvSpPr>
          <p:cNvPr id="10" name="Textfeld 9">
            <a:extLst>
              <a:ext uri="{FF2B5EF4-FFF2-40B4-BE49-F238E27FC236}">
                <a16:creationId xmlns:a16="http://schemas.microsoft.com/office/drawing/2014/main" id="{106CABC7-B562-D15B-D9E4-5A9362708C0B}"/>
              </a:ext>
            </a:extLst>
          </p:cNvPr>
          <p:cNvSpPr txBox="1"/>
          <p:nvPr/>
        </p:nvSpPr>
        <p:spPr>
          <a:xfrm>
            <a:off x="6027831" y="2188112"/>
            <a:ext cx="6096000" cy="369332"/>
          </a:xfrm>
          <a:prstGeom prst="rect">
            <a:avLst/>
          </a:prstGeom>
          <a:noFill/>
        </p:spPr>
        <p:txBody>
          <a:bodyPr wrap="square">
            <a:spAutoFit/>
          </a:bodyPr>
          <a:lstStyle/>
          <a:p>
            <a:r>
              <a:rPr lang="en-US" dirty="0"/>
              <a:t>Testing your knowledge with our transport quiz!</a:t>
            </a:r>
          </a:p>
        </p:txBody>
      </p:sp>
    </p:spTree>
    <p:extLst>
      <p:ext uri="{BB962C8B-B14F-4D97-AF65-F5344CB8AC3E}">
        <p14:creationId xmlns:p14="http://schemas.microsoft.com/office/powerpoint/2010/main" val="2646966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597869-7149-092F-EE96-12EDC96A2799}"/>
            </a:ext>
          </a:extLst>
        </p:cNvPr>
        <p:cNvGrpSpPr/>
        <p:nvPr/>
      </p:nvGrpSpPr>
      <p:grpSpPr>
        <a:xfrm>
          <a:off x="0" y="0"/>
          <a:ext cx="0" cy="0"/>
          <a:chOff x="0" y="0"/>
          <a:chExt cx="0" cy="0"/>
        </a:xfrm>
      </p:grpSpPr>
      <p:sp>
        <p:nvSpPr>
          <p:cNvPr id="4" name="Datumsplatzhalter 3">
            <a:extLst>
              <a:ext uri="{FF2B5EF4-FFF2-40B4-BE49-F238E27FC236}">
                <a16:creationId xmlns:a16="http://schemas.microsoft.com/office/drawing/2014/main" id="{ED7D1A6D-473C-4980-A024-195F98F1C2E6}"/>
              </a:ext>
            </a:extLst>
          </p:cNvPr>
          <p:cNvSpPr>
            <a:spLocks noGrp="1"/>
          </p:cNvSpPr>
          <p:nvPr>
            <p:ph type="dt" sz="half" idx="10"/>
          </p:nvPr>
        </p:nvSpPr>
        <p:spPr/>
        <p:txBody>
          <a:bodyPr/>
          <a:lstStyle/>
          <a:p>
            <a:r>
              <a:rPr lang="de-AT" dirty="0"/>
              <a:t>Slide</a:t>
            </a:r>
          </a:p>
        </p:txBody>
      </p:sp>
      <p:sp>
        <p:nvSpPr>
          <p:cNvPr id="6" name="Foliennummernplatzhalter 5">
            <a:extLst>
              <a:ext uri="{FF2B5EF4-FFF2-40B4-BE49-F238E27FC236}">
                <a16:creationId xmlns:a16="http://schemas.microsoft.com/office/drawing/2014/main" id="{12314F4B-29AB-C0D1-D8E7-B5AB87B18B5E}"/>
              </a:ext>
            </a:extLst>
          </p:cNvPr>
          <p:cNvSpPr>
            <a:spLocks noGrp="1"/>
          </p:cNvSpPr>
          <p:nvPr>
            <p:ph type="sldNum" sz="quarter" idx="12"/>
          </p:nvPr>
        </p:nvSpPr>
        <p:spPr/>
        <p:txBody>
          <a:bodyPr/>
          <a:lstStyle/>
          <a:p>
            <a:fld id="{0AF89F37-6AD9-4F74-BC17-19E39A25D257}" type="slidenum">
              <a:rPr lang="de-AT" smtClean="0"/>
              <a:pPr/>
              <a:t>17</a:t>
            </a:fld>
            <a:endParaRPr lang="de-AT" dirty="0"/>
          </a:p>
        </p:txBody>
      </p:sp>
      <p:sp>
        <p:nvSpPr>
          <p:cNvPr id="5" name="Titel 4">
            <a:extLst>
              <a:ext uri="{FF2B5EF4-FFF2-40B4-BE49-F238E27FC236}">
                <a16:creationId xmlns:a16="http://schemas.microsoft.com/office/drawing/2014/main" id="{2E6CD438-C85B-C0C8-2150-35289C027684}"/>
              </a:ext>
            </a:extLst>
          </p:cNvPr>
          <p:cNvSpPr>
            <a:spLocks noGrp="1"/>
          </p:cNvSpPr>
          <p:nvPr>
            <p:ph type="title"/>
          </p:nvPr>
        </p:nvSpPr>
        <p:spPr/>
        <p:txBody>
          <a:bodyPr/>
          <a:lstStyle/>
          <a:p>
            <a:r>
              <a:rPr lang="en-US" dirty="0"/>
              <a:t>Build your creative transport idea for the future!</a:t>
            </a:r>
            <a:endParaRPr lang="de-AT" dirty="0"/>
          </a:p>
        </p:txBody>
      </p:sp>
      <p:pic>
        <p:nvPicPr>
          <p:cNvPr id="8" name="Content Placeholder 6" descr="Example of a past creative transport idea. The transport mode was made of cardboard.">
            <a:extLst>
              <a:ext uri="{FF2B5EF4-FFF2-40B4-BE49-F238E27FC236}">
                <a16:creationId xmlns:a16="http://schemas.microsoft.com/office/drawing/2014/main" id="{2EAC1DF2-FB45-7973-3005-FB7C5D38A55B}"/>
              </a:ext>
            </a:extLst>
          </p:cNvPr>
          <p:cNvPicPr>
            <a:picLocks noChangeAspect="1"/>
          </p:cNvPicPr>
          <p:nvPr/>
        </p:nvPicPr>
        <p:blipFill>
          <a:blip r:embed="rId3">
            <a:extLst>
              <a:ext uri="{28A0092B-C50C-407E-A947-70E740481C1C}">
                <a14:useLocalDpi xmlns:a14="http://schemas.microsoft.com/office/drawing/2010/main" val="0"/>
              </a:ext>
            </a:extLst>
          </a:blip>
          <a:srcRect b="44353"/>
          <a:stretch/>
        </p:blipFill>
        <p:spPr>
          <a:xfrm>
            <a:off x="616600" y="2245107"/>
            <a:ext cx="4319253" cy="3204717"/>
          </a:xfrm>
          <a:prstGeom prst="rect">
            <a:avLst/>
          </a:prstGeom>
        </p:spPr>
      </p:pic>
      <p:pic>
        <p:nvPicPr>
          <p:cNvPr id="11" name="Picture 10" descr="Example of a past creative transport idea. The transport mode was made of Lego.">
            <a:extLst>
              <a:ext uri="{FF2B5EF4-FFF2-40B4-BE49-F238E27FC236}">
                <a16:creationId xmlns:a16="http://schemas.microsoft.com/office/drawing/2014/main" id="{76F2F14B-C5BF-C946-C647-D5DE6E0762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59164" y="2245107"/>
            <a:ext cx="4272956" cy="3204717"/>
          </a:xfrm>
          <a:prstGeom prst="rect">
            <a:avLst/>
          </a:prstGeom>
        </p:spPr>
      </p:pic>
    </p:spTree>
    <p:extLst>
      <p:ext uri="{BB962C8B-B14F-4D97-AF65-F5344CB8AC3E}">
        <p14:creationId xmlns:p14="http://schemas.microsoft.com/office/powerpoint/2010/main" val="1402891041"/>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en-US" dirty="0"/>
              <a:t>Thank you for your attention!</a:t>
            </a:r>
            <a:endParaRPr lang="de-AT" dirty="0"/>
          </a:p>
        </p:txBody>
      </p:sp>
    </p:spTree>
    <p:extLst>
      <p:ext uri="{BB962C8B-B14F-4D97-AF65-F5344CB8AC3E}">
        <p14:creationId xmlns:p14="http://schemas.microsoft.com/office/powerpoint/2010/main" val="5456521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dirty="0"/>
              <a:t>Additional Information </a:t>
            </a:r>
            <a:r>
              <a:rPr lang="de-AT" dirty="0" err="1"/>
              <a:t>for</a:t>
            </a:r>
            <a:r>
              <a:rPr lang="de-AT" dirty="0"/>
              <a:t> Teachers</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en-US" dirty="0"/>
              <a:t>This teaching material package is available under a so-called </a:t>
            </a:r>
            <a:r>
              <a:rPr lang="en-US" dirty="0">
                <a:hlinkClick r:id="rId3"/>
              </a:rPr>
              <a:t>Creative Commons Attribution 4.0 International License</a:t>
            </a:r>
            <a:r>
              <a:rPr lang="en-US" dirty="0"/>
              <a:t>.</a:t>
            </a:r>
          </a:p>
          <a:p>
            <a:pPr marL="0" indent="0">
              <a:buNone/>
            </a:pPr>
            <a:r>
              <a:rPr lang="en-US" dirty="0"/>
              <a:t>You may therefore freely integrate these materials into your lessons, adapt them to your needs, and share them with your students or other individuals.</a:t>
            </a:r>
          </a:p>
          <a:p>
            <a:pPr marL="0" indent="0">
              <a:buNone/>
            </a:pPr>
            <a:r>
              <a:rPr lang="en-US" dirty="0"/>
              <a:t>We only ask that you keep the logos on the slides.</a:t>
            </a:r>
          </a:p>
          <a:p>
            <a:pPr marL="0" indent="0">
              <a:buNone/>
            </a:pPr>
            <a:r>
              <a:rPr lang="en-US" dirty="0"/>
              <a:t>The image rights are listed in the notes section; use in other settings is not permitted.</a:t>
            </a:r>
            <a:endParaRPr lang="de-AT" dirty="0"/>
          </a:p>
          <a:p>
            <a:pPr marL="0" indent="0">
              <a:buNone/>
            </a:pPr>
            <a:r>
              <a:rPr lang="en-US" b="1" dirty="0"/>
              <a:t>Explanation on the Use of Generative AI and AI-Supported Technologies:</a:t>
            </a:r>
          </a:p>
          <a:p>
            <a:pPr marL="0" indent="0">
              <a:buNone/>
            </a:pPr>
            <a:r>
              <a:rPr lang="en-US" dirty="0"/>
              <a:t>During the development of this project, the authors used ChatGPT and Microsoft CoPilot to support concept development and content creation — especially with regard to interactive exercises. The use of these AI tools was carried out carefully and responsibly. </a:t>
            </a:r>
          </a:p>
          <a:p>
            <a:pPr marL="0" indent="0">
              <a:buNone/>
            </a:pPr>
            <a:r>
              <a:rPr lang="en-US" dirty="0"/>
              <a:t>Afterwards, the content was thoroughly reviewed by the authors and, where necessary, revised to ensure compliance with scientific standards.</a:t>
            </a:r>
          </a:p>
          <a:p>
            <a:pPr marL="0" indent="0">
              <a:buNone/>
            </a:pPr>
            <a:r>
              <a:rPr lang="en-US" dirty="0"/>
              <a:t>The authors take full responsibility for the final published content.</a:t>
            </a:r>
            <a:endParaRPr lang="de-AT" dirty="0"/>
          </a:p>
        </p:txBody>
      </p:sp>
      <p:sp>
        <p:nvSpPr>
          <p:cNvPr id="23" name="Datumsplatzhalter 22">
            <a:extLst>
              <a:ext uri="{FF2B5EF4-FFF2-40B4-BE49-F238E27FC236}">
                <a16:creationId xmlns:a16="http://schemas.microsoft.com/office/drawing/2014/main" id="{6BC35631-8509-57BF-FAF7-ECFD6072FA1A}"/>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5A11ECEA-F4CB-C8DC-842B-BAE00D77D518}"/>
              </a:ext>
            </a:extLst>
          </p:cNvPr>
          <p:cNvSpPr>
            <a:spLocks noGrp="1"/>
          </p:cNvSpPr>
          <p:nvPr>
            <p:ph type="ftr" sz="quarter" idx="11"/>
          </p:nvPr>
        </p:nvSpPr>
        <p:spPr>
          <a:xfrm>
            <a:off x="635069" y="272194"/>
            <a:ext cx="4573303" cy="365125"/>
          </a:xfrm>
        </p:spPr>
        <p:txBody>
          <a:bodyPr/>
          <a:lstStyle/>
          <a:p>
            <a:r>
              <a:rPr lang="en-US" dirty="0"/>
              <a:t>From A to B the Green Way – Transport Explained</a:t>
            </a:r>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19</a:t>
            </a:fld>
            <a:endParaRPr lang="de-AT" dirty="0"/>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dirty="0"/>
              <a:t>Additional Information </a:t>
            </a:r>
            <a:r>
              <a:rPr lang="de-AT" dirty="0" err="1"/>
              <a:t>for</a:t>
            </a:r>
            <a:r>
              <a:rPr lang="de-AT" dirty="0"/>
              <a:t> Teachers</a:t>
            </a:r>
          </a:p>
        </p:txBody>
      </p:sp>
      <p:sp>
        <p:nvSpPr>
          <p:cNvPr id="24" name="Inhaltsplatzhalter 23">
            <a:extLst>
              <a:ext uri="{FF2B5EF4-FFF2-40B4-BE49-F238E27FC236}">
                <a16:creationId xmlns:a16="http://schemas.microsoft.com/office/drawing/2014/main" id="{628C7A1D-E098-4970-DB2F-CE1EBAC891EE}"/>
              </a:ext>
            </a:extLst>
          </p:cNvPr>
          <p:cNvSpPr>
            <a:spLocks noGrp="1"/>
          </p:cNvSpPr>
          <p:nvPr>
            <p:ph idx="1"/>
          </p:nvPr>
        </p:nvSpPr>
        <p:spPr/>
        <p:txBody>
          <a:bodyPr/>
          <a:lstStyle/>
          <a:p>
            <a:pPr marL="0" indent="0">
              <a:buNone/>
            </a:pPr>
            <a:r>
              <a:rPr lang="en-US" sz="2600" dirty="0"/>
              <a:t>If you have any questions or feedback, feel free to contact us via email at:</a:t>
            </a:r>
            <a:br>
              <a:rPr lang="de-AT" sz="2600" dirty="0"/>
            </a:br>
            <a:r>
              <a:rPr lang="de-AT" sz="2600" dirty="0">
                <a:hlinkClick r:id="rId3"/>
              </a:rPr>
              <a:t>rewway@fh-steyr.at</a:t>
            </a:r>
            <a:r>
              <a:rPr lang="de-AT" sz="2600" dirty="0"/>
              <a:t> </a:t>
            </a:r>
          </a:p>
          <a:p>
            <a:endParaRPr lang="de-AT" sz="2600" dirty="0"/>
          </a:p>
          <a:p>
            <a:pPr marL="0" indent="0">
              <a:buNone/>
            </a:pPr>
            <a:r>
              <a:rPr lang="en-US" sz="2600" dirty="0"/>
              <a:t>You can find more slide sets and practical exercises at:</a:t>
            </a:r>
            <a:br>
              <a:rPr lang="de-AT" sz="2600" dirty="0"/>
            </a:br>
            <a:r>
              <a:rPr lang="de-AT" sz="2600" dirty="0">
                <a:hlinkClick r:id="rId4"/>
              </a:rPr>
              <a:t>http://www.rewway.at/en/teaching-materials/</a:t>
            </a:r>
            <a:endParaRPr lang="de-AT" sz="2600" dirty="0"/>
          </a:p>
          <a:p>
            <a:pPr marL="0" indent="0">
              <a:buNone/>
            </a:pPr>
            <a:endParaRPr lang="de-AT" sz="2600" dirty="0"/>
          </a:p>
          <a:p>
            <a:pPr marL="0" indent="0">
              <a:buNone/>
            </a:pPr>
            <a:r>
              <a:rPr lang="en-US" sz="2600" dirty="0"/>
              <a:t>Are you interested in a Transport School Lab, an excursion, or a specialist lecture?</a:t>
            </a:r>
            <a:br>
              <a:rPr lang="de-AT" sz="2600" dirty="0"/>
            </a:br>
            <a:r>
              <a:rPr lang="de-AT" sz="2600" dirty="0">
                <a:hlinkClick r:id="rId5"/>
              </a:rPr>
              <a:t>http://www.rewway.at/en/pages/workshops</a:t>
            </a:r>
            <a:endParaRPr lang="de-AT" sz="2600" dirty="0"/>
          </a:p>
          <a:p>
            <a:pPr marL="0" indent="0">
              <a:buNone/>
            </a:pP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dirty="0"/>
              <a:t>Slide</a:t>
            </a:r>
          </a:p>
        </p:txBody>
      </p:sp>
      <p:sp>
        <p:nvSpPr>
          <p:cNvPr id="4" name="Fußzeilenplatzhalter 3">
            <a:extLst>
              <a:ext uri="{FF2B5EF4-FFF2-40B4-BE49-F238E27FC236}">
                <a16:creationId xmlns:a16="http://schemas.microsoft.com/office/drawing/2014/main" id="{82B50C67-2DD8-5257-114F-D89768065ECB}"/>
              </a:ext>
            </a:extLst>
          </p:cNvPr>
          <p:cNvSpPr>
            <a:spLocks noGrp="1"/>
          </p:cNvSpPr>
          <p:nvPr>
            <p:ph type="ftr" sz="quarter" idx="11"/>
          </p:nvPr>
        </p:nvSpPr>
        <p:spPr>
          <a:xfrm>
            <a:off x="635069" y="272194"/>
            <a:ext cx="4573303" cy="365125"/>
          </a:xfrm>
        </p:spPr>
        <p:txBody>
          <a:bodyPr/>
          <a:lstStyle/>
          <a:p>
            <a:r>
              <a:rPr lang="en-US"/>
              <a:t>From A to B the Green Way – Transport Explained</a:t>
            </a:r>
            <a:endParaRPr lang="en-US" dirty="0"/>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20</a:t>
            </a:fld>
            <a:endParaRPr lang="de-AT" dirty="0"/>
          </a:p>
        </p:txBody>
      </p:sp>
    </p:spTree>
    <p:extLst>
      <p:ext uri="{BB962C8B-B14F-4D97-AF65-F5344CB8AC3E}">
        <p14:creationId xmlns:p14="http://schemas.microsoft.com/office/powerpoint/2010/main" val="1922672807"/>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730677-865A-4A23-9E2E-9C3744FE7A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C206BF-7496-45F5-8BE5-BADA05E0B4E6}">
  <ds:schemaRefs>
    <ds:schemaRef ds:uri="http://schemas.microsoft.com/sharepoint/v3/contenttype/forms"/>
  </ds:schemaRefs>
</ds:datastoreItem>
</file>

<file path=customXml/itemProps3.xml><?xml version="1.0" encoding="utf-8"?>
<ds:datastoreItem xmlns:ds="http://schemas.openxmlformats.org/officeDocument/2006/customXml" ds:itemID="{159CF895-6146-4DF8-B247-3A289239C6DE}">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4736</Words>
  <Application>Microsoft Office PowerPoint</Application>
  <PresentationFormat>Breitbild</PresentationFormat>
  <Paragraphs>382</Paragraphs>
  <Slides>20</Slides>
  <Notes>18</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20</vt:i4>
      </vt:variant>
    </vt:vector>
  </HeadingPairs>
  <TitlesOfParts>
    <vt:vector size="25" baseType="lpstr">
      <vt:lpstr>Arial</vt:lpstr>
      <vt:lpstr>Calibri</vt:lpstr>
      <vt:lpstr>Corbel</vt:lpstr>
      <vt:lpstr>Proxima Nova</vt:lpstr>
      <vt:lpstr>Office</vt:lpstr>
      <vt:lpstr>From A to B the green way – Transport explained</vt:lpstr>
      <vt:lpstr>Guidance for teachers: Tips for using these teaching materials</vt:lpstr>
      <vt:lpstr>Learning objectives and target group</vt:lpstr>
      <vt:lpstr>How did you get to school today?</vt:lpstr>
      <vt:lpstr>How do the things we need every day get to us?</vt:lpstr>
      <vt:lpstr>What does 'climate change' mean?</vt:lpstr>
      <vt:lpstr>What does 'sustainable' mean?</vt:lpstr>
      <vt:lpstr>What means of transport are there for goods?</vt:lpstr>
      <vt:lpstr>This is what an inland vessel looks like:</vt:lpstr>
      <vt:lpstr>This is what an inland vessel looks like:</vt:lpstr>
      <vt:lpstr>Transport Quiz </vt:lpstr>
      <vt:lpstr>This is how big an inland vessel is!</vt:lpstr>
      <vt:lpstr>The Danube</vt:lpstr>
      <vt:lpstr>How can we transport our goods in an environmentally friendly way?</vt:lpstr>
      <vt:lpstr>What can I do myself?</vt:lpstr>
      <vt:lpstr>KAHOOT! Quiz</vt:lpstr>
      <vt:lpstr>Build your creative transport idea for the future!</vt:lpstr>
      <vt:lpstr>Thank you for your attention!</vt:lpstr>
      <vt:lpstr>Additional Information for Teachers</vt:lpstr>
      <vt:lpstr>Additional Information for Teachers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89</cp:revision>
  <dcterms:created xsi:type="dcterms:W3CDTF">2025-05-07T05:53:33Z</dcterms:created>
  <dcterms:modified xsi:type="dcterms:W3CDTF">2026-05-07T07:57:41Z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